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4.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5.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6.xml" ContentType="application/vnd.openxmlformats-officedocument.presentationml.notesSlid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7.xml" ContentType="application/vnd.openxmlformats-officedocument.presentationml.notesSlid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8.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8.xml" ContentType="application/vnd.openxmlformats-officedocument.presentationml.notesSlide+xml"/>
  <Override PartName="/ppt/charts/chart69.xml" ContentType="application/vnd.openxmlformats-officedocument.drawingml.chart+xml"/>
  <Override PartName="/ppt/notesSlides/notesSlide19.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20.xml" ContentType="application/vnd.openxmlformats-officedocument.presentationml.notesSlide+xml"/>
  <Override PartName="/ppt/charts/chart72.xml" ContentType="application/vnd.openxmlformats-officedocument.drawingml.chart+xml"/>
  <Override PartName="/ppt/notesSlides/notesSlide21.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notesSlides/notesSlide22.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23.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24.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notesSlides/notesSlide25.xml" ContentType="application/vnd.openxmlformats-officedocument.presentationml.notesSlide+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notesSlides/notesSlide26.xml" ContentType="application/vnd.openxmlformats-officedocument.presentationml.notesSlide+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notesSlides/notesSlide27.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notesSlides/notesSlide28.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notesSlides/notesSlide29.xml" ContentType="application/vnd.openxmlformats-officedocument.presentationml.notesSlide+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notesSlides/notesSlide30.xml" ContentType="application/vnd.openxmlformats-officedocument.presentationml.notesSlide+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notesSlides/notesSlide31.xml" ContentType="application/vnd.openxmlformats-officedocument.presentationml.notesSlide+xml"/>
  <Override PartName="/ppt/charts/chart125.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26.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32.xml" ContentType="application/vnd.openxmlformats-officedocument.presentationml.notesSlide+xml"/>
  <Override PartName="/ppt/charts/chart127.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128.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9.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130.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31.xml" ContentType="application/vnd.openxmlformats-officedocument.drawingml.chart+xml"/>
  <Override PartName="/ppt/charts/chart132.xml" ContentType="application/vnd.openxmlformats-officedocument.drawingml.chart+xml"/>
  <Override PartName="/ppt/notesSlides/notesSlide33.xml" ContentType="application/vnd.openxmlformats-officedocument.presentationml.notesSlide+xml"/>
  <Override PartName="/ppt/charts/chart133.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134.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5.xml" ContentType="application/vnd.openxmlformats-officedocument.drawingml.chart+xml"/>
  <Override PartName="/ppt/charts/chart13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13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8.xml" ContentType="application/vnd.openxmlformats-officedocument.drawingml.chart+xml"/>
  <Override PartName="/ppt/notesSlides/notesSlide34.xml" ContentType="application/vnd.openxmlformats-officedocument.presentationml.notesSlide+xml"/>
  <Override PartName="/ppt/charts/chart139.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140.xml" ContentType="application/vnd.openxmlformats-officedocument.drawingml.chart+xml"/>
  <Override PartName="/ppt/charts/chart141.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42.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35.xml" ContentType="application/vnd.openxmlformats-officedocument.presentationml.notesSlide+xml"/>
  <Override PartName="/ppt/charts/chart143.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44.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145.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46.xml" ContentType="application/vnd.openxmlformats-officedocument.drawingml.chart+xml"/>
  <Override PartName="/ppt/notesSlides/notesSlide36.xml" ContentType="application/vnd.openxmlformats-officedocument.presentationml.notesSlide+xml"/>
  <Override PartName="/ppt/charts/chart147.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148.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9.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150.xml" ContentType="application/vnd.openxmlformats-officedocument.drawingml.chart+xml"/>
  <Override PartName="/ppt/notesSlides/notesSlide37.xml" ContentType="application/vnd.openxmlformats-officedocument.presentationml.notesSlide+xml"/>
  <Override PartName="/ppt/charts/chart15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52.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5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54.xml" ContentType="application/vnd.openxmlformats-officedocument.drawingml.chart+xml"/>
  <Override PartName="/ppt/notesSlides/notesSlide38.xml" ContentType="application/vnd.openxmlformats-officedocument.presentationml.notesSlide+xml"/>
  <Override PartName="/ppt/charts/chart155.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56.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57.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58.xml" ContentType="application/vnd.openxmlformats-officedocument.drawingml.chart+xml"/>
  <Override PartName="/ppt/notesSlides/notesSlide39.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notesSlides/notesSlide40.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notesSlides/notesSlide41.xml" ContentType="application/vnd.openxmlformats-officedocument.presentationml.notesSlide+xml"/>
  <Override PartName="/ppt/charts/chart175.xml" ContentType="application/vnd.openxmlformats-officedocument.drawingml.chart+xml"/>
  <Override PartName="/ppt/charts/style93.xml" ContentType="application/vnd.ms-office.chartstyle+xml"/>
  <Override PartName="/ppt/charts/colors93.xml" ContentType="application/vnd.ms-office.chartcolorstyle+xml"/>
  <Override PartName="/ppt/notesSlides/notesSlide42.xml" ContentType="application/vnd.openxmlformats-officedocument.presentationml.notesSlide+xml"/>
  <Override PartName="/ppt/charts/chart176.xml" ContentType="application/vnd.openxmlformats-officedocument.drawingml.chart+xml"/>
  <Override PartName="/ppt/charts/style94.xml" ContentType="application/vnd.ms-office.chartstyle+xml"/>
  <Override PartName="/ppt/charts/colors94.xml" ContentType="application/vnd.ms-office.chartcolorstyle+xml"/>
  <Override PartName="/ppt/notesSlides/notesSlide43.xml" ContentType="application/vnd.openxmlformats-officedocument.presentationml.notesSlide+xml"/>
  <Override PartName="/ppt/charts/chart177.xml" ContentType="application/vnd.openxmlformats-officedocument.drawingml.chart+xml"/>
  <Override PartName="/ppt/charts/chart178.xml" ContentType="application/vnd.openxmlformats-officedocument.drawingml.chart+xml"/>
  <Override PartName="/ppt/notesSlides/notesSlide44.xml" ContentType="application/vnd.openxmlformats-officedocument.presentationml.notesSlide+xml"/>
  <Override PartName="/ppt/charts/chart179.xml" ContentType="application/vnd.openxmlformats-officedocument.drawingml.chart+xml"/>
  <Override PartName="/ppt/charts/chart180.xml" ContentType="application/vnd.openxmlformats-officedocument.drawingml.chart+xml"/>
  <Override PartName="/ppt/notesSlides/notesSlide45.xml" ContentType="application/vnd.openxmlformats-officedocument.presentationml.notesSlide+xml"/>
  <Override PartName="/ppt/charts/chart181.xml" ContentType="application/vnd.openxmlformats-officedocument.drawingml.chart+xml"/>
  <Override PartName="/ppt/charts/chart182.xml" ContentType="application/vnd.openxmlformats-officedocument.drawingml.chart+xml"/>
  <Override PartName="/ppt/notesSlides/notesSlide46.xml" ContentType="application/vnd.openxmlformats-officedocument.presentationml.notesSlide+xml"/>
  <Override PartName="/ppt/charts/chart183.xml" ContentType="application/vnd.openxmlformats-officedocument.drawingml.chart+xml"/>
  <Override PartName="/ppt/charts/chart184.xml" ContentType="application/vnd.openxmlformats-officedocument.drawingml.chart+xml"/>
  <Override PartName="/ppt/notesSlides/notesSlide47.xml" ContentType="application/vnd.openxmlformats-officedocument.presentationml.notesSlide+xml"/>
  <Override PartName="/ppt/charts/chart185.xml" ContentType="application/vnd.openxmlformats-officedocument.drawingml.chart+xml"/>
  <Override PartName="/ppt/charts/chart186.xml" ContentType="application/vnd.openxmlformats-officedocument.drawingml.chart+xml"/>
  <Override PartName="/ppt/notesSlides/notesSlide48.xml" ContentType="application/vnd.openxmlformats-officedocument.presentationml.notesSlide+xml"/>
  <Override PartName="/ppt/charts/chart187.xml" ContentType="application/vnd.openxmlformats-officedocument.drawingml.chart+xml"/>
  <Override PartName="/ppt/charts/chart188.xml" ContentType="application/vnd.openxmlformats-officedocument.drawingml.chart+xml"/>
  <Override PartName="/ppt/notesSlides/notesSlide49.xml" ContentType="application/vnd.openxmlformats-officedocument.presentationml.notesSlide+xml"/>
  <Override PartName="/ppt/charts/chart189.xml" ContentType="application/vnd.openxmlformats-officedocument.drawingml.chart+xml"/>
  <Override PartName="/ppt/notesSlides/notesSlide50.xml" ContentType="application/vnd.openxmlformats-officedocument.presentationml.notesSlide+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notesSlides/notesSlide51.xml" ContentType="application/vnd.openxmlformats-officedocument.presentationml.notesSlide+xml"/>
  <Override PartName="/ppt/charts/chart194.xml" ContentType="application/vnd.openxmlformats-officedocument.drawingml.chart+xml"/>
  <Override PartName="/ppt/charts/chart195.xml" ContentType="application/vnd.openxmlformats-officedocument.drawingml.chart+xml"/>
  <Override PartName="/ppt/notesSlides/notesSlide52.xml" ContentType="application/vnd.openxmlformats-officedocument.presentationml.notesSlide+xml"/>
  <Override PartName="/ppt/charts/chart196.xml" ContentType="application/vnd.openxmlformats-officedocument.drawingml.chart+xml"/>
  <Override PartName="/ppt/notesSlides/notesSlide53.xml" ContentType="application/vnd.openxmlformats-officedocument.presentationml.notesSlide+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notesSlides/notesSlide54.xml" ContentType="application/vnd.openxmlformats-officedocument.presentationml.notesSlide+xml"/>
  <Override PartName="/ppt/charts/chart201.xml" ContentType="application/vnd.openxmlformats-officedocument.drawingml.chart+xml"/>
  <Override PartName="/ppt/charts/chart202.xml" ContentType="application/vnd.openxmlformats-officedocument.drawingml.chart+xml"/>
  <Override PartName="/ppt/notesSlides/notesSlide55.xml" ContentType="application/vnd.openxmlformats-officedocument.presentationml.notesSlide+xml"/>
  <Override PartName="/ppt/charts/chart203.xml" ContentType="application/vnd.openxmlformats-officedocument.drawingml.chart+xml"/>
  <Override PartName="/ppt/notesSlides/notesSlide56.xml" ContentType="application/vnd.openxmlformats-officedocument.presentationml.notesSlide+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notesSlides/notesSlide57.xml" ContentType="application/vnd.openxmlformats-officedocument.presentationml.notesSlide+xml"/>
  <Override PartName="/ppt/charts/chart208.xml" ContentType="application/vnd.openxmlformats-officedocument.drawingml.chart+xml"/>
  <Override PartName="/ppt/charts/chart209.xml" ContentType="application/vnd.openxmlformats-officedocument.drawingml.chart+xml"/>
  <Override PartName="/ppt/notesSlides/notesSlide58.xml" ContentType="application/vnd.openxmlformats-officedocument.presentationml.notesSlide+xml"/>
  <Override PartName="/ppt/charts/chart210.xml" ContentType="application/vnd.openxmlformats-officedocument.drawingml.chart+xml"/>
  <Override PartName="/ppt/charts/style95.xml" ContentType="application/vnd.ms-office.chartstyle+xml"/>
  <Override PartName="/ppt/charts/colors95.xml" ContentType="application/vnd.ms-office.chartcolorstyle+xml"/>
  <Override PartName="/ppt/notesSlides/notesSlide59.xml" ContentType="application/vnd.openxmlformats-officedocument.presentationml.notesSlide+xml"/>
  <Override PartName="/ppt/charts/chart211.xml" ContentType="application/vnd.openxmlformats-officedocument.drawingml.chart+xml"/>
  <Override PartName="/ppt/charts/chart212.xml" ContentType="application/vnd.openxmlformats-officedocument.drawingml.chart+xml"/>
  <Override PartName="/ppt/notesSlides/notesSlide60.xml" ContentType="application/vnd.openxmlformats-officedocument.presentationml.notesSlide+xml"/>
  <Override PartName="/ppt/charts/chart213.xml" ContentType="application/vnd.openxmlformats-officedocument.drawingml.chart+xml"/>
  <Override PartName="/ppt/charts/chart214.xml" ContentType="application/vnd.openxmlformats-officedocument.drawingml.chart+xml"/>
  <Override PartName="/ppt/notesSlides/notesSlide61.xml" ContentType="application/vnd.openxmlformats-officedocument.presentationml.notesSlide+xml"/>
  <Override PartName="/ppt/charts/chart215.xml" ContentType="application/vnd.openxmlformats-officedocument.drawingml.chart+xml"/>
  <Override PartName="/ppt/charts/chart216.xml" ContentType="application/vnd.openxmlformats-officedocument.drawingml.chart+xml"/>
  <Override PartName="/ppt/notesSlides/notesSlide62.xml" ContentType="application/vnd.openxmlformats-officedocument.presentationml.notesSlide+xml"/>
  <Override PartName="/ppt/charts/chart217.xml" ContentType="application/vnd.openxmlformats-officedocument.drawingml.chart+xml"/>
  <Override PartName="/ppt/charts/chart218.xml" ContentType="application/vnd.openxmlformats-officedocument.drawingml.chart+xml"/>
  <Override PartName="/ppt/notesSlides/notesSlide63.xml" ContentType="application/vnd.openxmlformats-officedocument.presentationml.notesSlide+xml"/>
  <Override PartName="/ppt/charts/chart219.xml" ContentType="application/vnd.openxmlformats-officedocument.drawingml.chart+xml"/>
  <Override PartName="/ppt/charts/chart220.xml" ContentType="application/vnd.openxmlformats-officedocument.drawingml.chart+xml"/>
  <Override PartName="/ppt/notesSlides/notesSlide64.xml" ContentType="application/vnd.openxmlformats-officedocument.presentationml.notesSlide+xml"/>
  <Override PartName="/ppt/charts/chart221.xml" ContentType="application/vnd.openxmlformats-officedocument.drawingml.chart+xml"/>
  <Override PartName="/ppt/charts/chart222.xml" ContentType="application/vnd.openxmlformats-officedocument.drawingml.chart+xml"/>
  <Override PartName="/ppt/notesSlides/notesSlide65.xml" ContentType="application/vnd.openxmlformats-officedocument.presentationml.notesSlide+xml"/>
  <Override PartName="/ppt/charts/chart223.xml" ContentType="application/vnd.openxmlformats-officedocument.drawingml.chart+xml"/>
  <Override PartName="/ppt/charts/style96.xml" ContentType="application/vnd.ms-office.chartstyle+xml"/>
  <Override PartName="/ppt/charts/colors96.xml" ContentType="application/vnd.ms-office.chartcolorstyle+xml"/>
  <Override PartName="/ppt/notesSlides/notesSlide66.xml" ContentType="application/vnd.openxmlformats-officedocument.presentationml.notesSlide+xml"/>
  <Override PartName="/ppt/charts/chart224.xml" ContentType="application/vnd.openxmlformats-officedocument.drawingml.chart+xml"/>
  <Override PartName="/ppt/charts/chart225.xml" ContentType="application/vnd.openxmlformats-officedocument.drawingml.chart+xml"/>
  <Override PartName="/ppt/notesSlides/notesSlide67.xml" ContentType="application/vnd.openxmlformats-officedocument.presentationml.notesSlide+xml"/>
  <Override PartName="/ppt/charts/chart226.xml" ContentType="application/vnd.openxmlformats-officedocument.drawingml.chart+xml"/>
  <Override PartName="/ppt/notesSlides/notesSlide68.xml" ContentType="application/vnd.openxmlformats-officedocument.presentationml.notesSlide+xml"/>
  <Override PartName="/ppt/charts/chart227.xml" ContentType="application/vnd.openxmlformats-officedocument.drawingml.chart+xml"/>
  <Override PartName="/ppt/charts/chart228.xml" ContentType="application/vnd.openxmlformats-officedocument.drawingml.chart+xml"/>
  <Override PartName="/ppt/notesSlides/notesSlide69.xml" ContentType="application/vnd.openxmlformats-officedocument.presentationml.notesSlide+xml"/>
  <Override PartName="/ppt/charts/chart229.xml" ContentType="application/vnd.openxmlformats-officedocument.drawingml.chart+xml"/>
  <Override PartName="/ppt/charts/chart230.xml" ContentType="application/vnd.openxmlformats-officedocument.drawingml.chart+xml"/>
  <Override PartName="/ppt/notesSlides/notesSlide70.xml" ContentType="application/vnd.openxmlformats-officedocument.presentationml.notesSlide+xml"/>
  <Override PartName="/ppt/charts/chart231.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232.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233.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234.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235.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236.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237.xml" ContentType="application/vnd.openxmlformats-officedocument.drawingml.chart+xml"/>
  <Override PartName="/ppt/charts/style103.xml" ContentType="application/vnd.ms-office.chartstyle+xml"/>
  <Override PartName="/ppt/charts/colors103.xml" ContentType="application/vnd.ms-office.chartcolorstyle+xml"/>
  <Override PartName="/ppt/notesSlides/notesSlide71.xml" ContentType="application/vnd.openxmlformats-officedocument.presentationml.notesSlide+xml"/>
  <Override PartName="/ppt/charts/chart238.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239.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240.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241.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242.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243.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244.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245.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246.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247.xml" ContentType="application/vnd.openxmlformats-officedocument.drawingml.chart+xml"/>
  <Override PartName="/ppt/charts/style113.xml" ContentType="application/vnd.ms-office.chartstyle+xml"/>
  <Override PartName="/ppt/charts/colors113.xml" ContentType="application/vnd.ms-office.chartcolorstyle+xml"/>
  <Override PartName="/ppt/notesSlides/notesSlide72.xml" ContentType="application/vnd.openxmlformats-officedocument.presentationml.notesSlide+xml"/>
  <Override PartName="/ppt/charts/chart248.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249.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250.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251.xml" ContentType="application/vnd.openxmlformats-officedocument.drawingml.chart+xml"/>
  <Override PartName="/ppt/charts/style117.xml" ContentType="application/vnd.ms-office.chartstyle+xml"/>
  <Override PartName="/ppt/charts/colors117.xml" ContentType="application/vnd.ms-office.chartcolorstyle+xml"/>
  <Override PartName="/ppt/notesSlides/notesSlide73.xml" ContentType="application/vnd.openxmlformats-officedocument.presentationml.notesSlide+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notesSlides/notesSlide74.xml" ContentType="application/vnd.openxmlformats-officedocument.presentationml.notesSlide+xml"/>
  <Override PartName="/ppt/charts/chart255.xml" ContentType="application/vnd.openxmlformats-officedocument.drawingml.chart+xml"/>
  <Override PartName="/ppt/charts/chart256.xml" ContentType="application/vnd.openxmlformats-officedocument.drawingml.chart+xml"/>
  <Override PartName="/ppt/charts/chart257.xml" ContentType="application/vnd.openxmlformats-officedocument.drawingml.chart+xml"/>
  <Override PartName="/ppt/notesSlides/notesSlide75.xml" ContentType="application/vnd.openxmlformats-officedocument.presentationml.notesSlide+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notesSlides/notesSlide76.xml" ContentType="application/vnd.openxmlformats-officedocument.presentationml.notesSlide+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notesSlides/notesSlide77.xml" ContentType="application/vnd.openxmlformats-officedocument.presentationml.notesSlide+xml"/>
  <Override PartName="/ppt/charts/chart264.xml" ContentType="application/vnd.openxmlformats-officedocument.drawingml.chart+xml"/>
  <Override PartName="/ppt/charts/chart265.xml" ContentType="application/vnd.openxmlformats-officedocument.drawingml.chart+xml"/>
  <Override PartName="/ppt/charts/chart266.xml" ContentType="application/vnd.openxmlformats-officedocument.drawingml.chart+xml"/>
  <Override PartName="/ppt/notesSlides/notesSlide78.xml" ContentType="application/vnd.openxmlformats-officedocument.presentationml.notesSlide+xml"/>
  <Override PartName="/ppt/charts/chart267.xml" ContentType="application/vnd.openxmlformats-officedocument.drawingml.chart+xml"/>
  <Override PartName="/ppt/charts/chart268.xml" ContentType="application/vnd.openxmlformats-officedocument.drawingml.chart+xml"/>
  <Override PartName="/ppt/charts/chart269.xml" ContentType="application/vnd.openxmlformats-officedocument.drawingml.chart+xml"/>
  <Override PartName="/ppt/notesSlides/notesSlide79.xml" ContentType="application/vnd.openxmlformats-officedocument.presentationml.notesSlide+xml"/>
  <Override PartName="/ppt/charts/chart270.xml" ContentType="application/vnd.openxmlformats-officedocument.drawingml.chart+xml"/>
  <Override PartName="/ppt/charts/chart271.xml" ContentType="application/vnd.openxmlformats-officedocument.drawingml.chart+xml"/>
  <Override PartName="/ppt/charts/chart272.xml" ContentType="application/vnd.openxmlformats-officedocument.drawingml.chart+xml"/>
  <Override PartName="/ppt/notesSlides/notesSlide80.xml" ContentType="application/vnd.openxmlformats-officedocument.presentationml.notesSlide+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notesSlides/notesSlide81.xml" ContentType="application/vnd.openxmlformats-officedocument.presentationml.notesSlide+xml"/>
  <Override PartName="/ppt/charts/chart276.xml" ContentType="application/vnd.openxmlformats-officedocument.drawingml.chart+xml"/>
  <Override PartName="/ppt/charts/chart277.xml" ContentType="application/vnd.openxmlformats-officedocument.drawingml.chart+xml"/>
  <Override PartName="/ppt/charts/chart278.xml" ContentType="application/vnd.openxmlformats-officedocument.drawingml.chart+xml"/>
  <Override PartName="/ppt/notesSlides/notesSlide82.xml" ContentType="application/vnd.openxmlformats-officedocument.presentationml.notesSlide+xml"/>
  <Override PartName="/ppt/charts/chart279.xml" ContentType="application/vnd.openxmlformats-officedocument.drawingml.chart+xml"/>
  <Override PartName="/ppt/charts/style118.xml" ContentType="application/vnd.ms-office.chartstyle+xml"/>
  <Override PartName="/ppt/charts/colors118.xml" ContentType="application/vnd.ms-office.chartcolorstyle+xml"/>
  <Override PartName="/ppt/notesSlides/notesSlide83.xml" ContentType="application/vnd.openxmlformats-officedocument.presentationml.notesSlide+xml"/>
  <Override PartName="/ppt/charts/chart280.xml" ContentType="application/vnd.openxmlformats-officedocument.drawingml.chart+xml"/>
  <Override PartName="/ppt/charts/chart281.xml" ContentType="application/vnd.openxmlformats-officedocument.drawingml.chart+xml"/>
  <Override PartName="/ppt/notesSlides/notesSlide84.xml" ContentType="application/vnd.openxmlformats-officedocument.presentationml.notesSlide+xml"/>
  <Override PartName="/ppt/charts/chart282.xml" ContentType="application/vnd.openxmlformats-officedocument.drawingml.chart+xml"/>
  <Override PartName="/ppt/notesSlides/notesSlide85.xml" ContentType="application/vnd.openxmlformats-officedocument.presentationml.notesSlide+xml"/>
  <Override PartName="/ppt/charts/chart283.xml" ContentType="application/vnd.openxmlformats-officedocument.drawingml.chart+xml"/>
  <Override PartName="/ppt/charts/chart284.xml" ContentType="application/vnd.openxmlformats-officedocument.drawingml.chart+xml"/>
  <Override PartName="/ppt/notesSlides/notesSlide86.xml" ContentType="application/vnd.openxmlformats-officedocument.presentationml.notesSlide+xml"/>
  <Override PartName="/ppt/charts/chart285.xml" ContentType="application/vnd.openxmlformats-officedocument.drawingml.chart+xml"/>
  <Override PartName="/ppt/charts/chart286.xml" ContentType="application/vnd.openxmlformats-officedocument.drawingml.chart+xml"/>
  <Override PartName="/ppt/notesSlides/notesSlide87.xml" ContentType="application/vnd.openxmlformats-officedocument.presentationml.notesSlide+xml"/>
  <Override PartName="/ppt/charts/chart287.xml" ContentType="application/vnd.openxmlformats-officedocument.drawingml.chart+xml"/>
  <Override PartName="/ppt/charts/chart288.xml" ContentType="application/vnd.openxmlformats-officedocument.drawingml.chart+xml"/>
  <Override PartName="/ppt/charts/chart289.xml" ContentType="application/vnd.openxmlformats-officedocument.drawingml.chart+xml"/>
  <Override PartName="/ppt/notesSlides/notesSlide88.xml" ContentType="application/vnd.openxmlformats-officedocument.presentationml.notesSlide+xml"/>
  <Override PartName="/ppt/charts/chart290.xml" ContentType="application/vnd.openxmlformats-officedocument.drawingml.chart+xml"/>
  <Override PartName="/ppt/charts/chart291.xml" ContentType="application/vnd.openxmlformats-officedocument.drawingml.chart+xml"/>
  <Override PartName="/ppt/charts/chart292.xml" ContentType="application/vnd.openxmlformats-officedocument.drawingml.chart+xml"/>
  <Override PartName="/ppt/notesSlides/notesSlide89.xml" ContentType="application/vnd.openxmlformats-officedocument.presentationml.notesSlide+xml"/>
  <Override PartName="/ppt/charts/chart293.xml" ContentType="application/vnd.openxmlformats-officedocument.drawingml.chart+xml"/>
  <Override PartName="/ppt/charts/chart294.xml" ContentType="application/vnd.openxmlformats-officedocument.drawingml.chart+xml"/>
  <Override PartName="/ppt/charts/chart295.xml" ContentType="application/vnd.openxmlformats-officedocument.drawingml.chart+xml"/>
  <Override PartName="/ppt/notesSlides/notesSlide90.xml" ContentType="application/vnd.openxmlformats-officedocument.presentationml.notesSlide+xml"/>
  <Override PartName="/ppt/charts/chart296.xml" ContentType="application/vnd.openxmlformats-officedocument.drawingml.chart+xml"/>
  <Override PartName="/ppt/charts/chart297.xml" ContentType="application/vnd.openxmlformats-officedocument.drawingml.chart+xml"/>
  <Override PartName="/ppt/charts/chart298.xml" ContentType="application/vnd.openxmlformats-officedocument.drawingml.chart+xml"/>
  <Override PartName="/ppt/notesSlides/notesSlide91.xml" ContentType="application/vnd.openxmlformats-officedocument.presentationml.notesSlide+xml"/>
  <Override PartName="/ppt/charts/chart299.xml" ContentType="application/vnd.openxmlformats-officedocument.drawingml.chart+xml"/>
  <Override PartName="/ppt/charts/style119.xml" ContentType="application/vnd.ms-office.chartstyle+xml"/>
  <Override PartName="/ppt/charts/colors119.xml" ContentType="application/vnd.ms-office.chartcolorstyle+xml"/>
  <Override PartName="/ppt/notesSlides/notesSlide92.xml" ContentType="application/vnd.openxmlformats-officedocument.presentationml.notesSlide+xml"/>
  <Override PartName="/ppt/charts/chart300.xml" ContentType="application/vnd.openxmlformats-officedocument.drawingml.chart+xml"/>
  <Override PartName="/ppt/charts/chart301.xml" ContentType="application/vnd.openxmlformats-officedocument.drawingml.chart+xml"/>
  <Override PartName="/ppt/notesSlides/notesSlide93.xml" ContentType="application/vnd.openxmlformats-officedocument.presentationml.notesSlide+xml"/>
  <Override PartName="/ppt/charts/chart302.xml" ContentType="application/vnd.openxmlformats-officedocument.drawingml.chart+xml"/>
  <Override PartName="/ppt/notesSlides/notesSlide94.xml" ContentType="application/vnd.openxmlformats-officedocument.presentationml.notesSlide+xml"/>
  <Override PartName="/ppt/charts/chart303.xml" ContentType="application/vnd.openxmlformats-officedocument.drawingml.chart+xml"/>
  <Override PartName="/ppt/charts/chart304.xml" ContentType="application/vnd.openxmlformats-officedocument.drawingml.chart+xml"/>
  <Override PartName="/ppt/notesSlides/notesSlide95.xml" ContentType="application/vnd.openxmlformats-officedocument.presentationml.notesSlide+xml"/>
  <Override PartName="/ppt/charts/chart305.xml" ContentType="application/vnd.openxmlformats-officedocument.drawingml.chart+xml"/>
  <Override PartName="/ppt/charts/chart306.xml" ContentType="application/vnd.openxmlformats-officedocument.drawingml.chart+xml"/>
  <Override PartName="/ppt/notesSlides/notesSlide96.xml" ContentType="application/vnd.openxmlformats-officedocument.presentationml.notesSlide+xml"/>
  <Override PartName="/ppt/charts/chart307.xml" ContentType="application/vnd.openxmlformats-officedocument.drawingml.chart+xml"/>
  <Override PartName="/ppt/charts/style120.xml" ContentType="application/vnd.ms-office.chartstyle+xml"/>
  <Override PartName="/ppt/charts/colors120.xml" ContentType="application/vnd.ms-office.chartcolorstyle+xml"/>
  <Override PartName="/ppt/notesSlides/notesSlide97.xml" ContentType="application/vnd.openxmlformats-officedocument.presentationml.notesSlide+xml"/>
  <Override PartName="/ppt/charts/chart308.xml" ContentType="application/vnd.openxmlformats-officedocument.drawingml.chart+xml"/>
  <Override PartName="/ppt/charts/chart309.xml" ContentType="application/vnd.openxmlformats-officedocument.drawingml.chart+xml"/>
  <Override PartName="/ppt/notesSlides/notesSlide98.xml" ContentType="application/vnd.openxmlformats-officedocument.presentationml.notesSlide+xml"/>
  <Override PartName="/ppt/charts/chart310.xml" ContentType="application/vnd.openxmlformats-officedocument.drawingml.chart+xml"/>
  <Override PartName="/ppt/charts/chart311.xml" ContentType="application/vnd.openxmlformats-officedocument.drawingml.chart+xml"/>
  <Override PartName="/ppt/charts/chart312.xml" ContentType="application/vnd.openxmlformats-officedocument.drawingml.chart+xml"/>
  <Override PartName="/ppt/notesSlides/notesSlide99.xml" ContentType="application/vnd.openxmlformats-officedocument.presentationml.notesSlide+xml"/>
  <Override PartName="/ppt/charts/chart313.xml" ContentType="application/vnd.openxmlformats-officedocument.drawingml.chart+xml"/>
  <Override PartName="/ppt/charts/style121.xml" ContentType="application/vnd.ms-office.chartstyle+xml"/>
  <Override PartName="/ppt/charts/colors121.xml" ContentType="application/vnd.ms-office.chartcolorstyle+xml"/>
  <Override PartName="/ppt/notesSlides/notesSlide100.xml" ContentType="application/vnd.openxmlformats-officedocument.presentationml.notesSlide+xml"/>
  <Override PartName="/ppt/charts/chart314.xml" ContentType="application/vnd.openxmlformats-officedocument.drawingml.chart+xml"/>
  <Override PartName="/ppt/charts/style122.xml" ContentType="application/vnd.ms-office.chartstyle+xml"/>
  <Override PartName="/ppt/charts/colors122.xml" ContentType="application/vnd.ms-office.chartcolorstyle+xml"/>
  <Override PartName="/ppt/notesSlides/notesSlide101.xml" ContentType="application/vnd.openxmlformats-officedocument.presentationml.notesSlide+xml"/>
  <Override PartName="/ppt/charts/chart315.xml" ContentType="application/vnd.openxmlformats-officedocument.drawingml.chart+xml"/>
  <Override PartName="/ppt/charts/chart316.xml" ContentType="application/vnd.openxmlformats-officedocument.drawingml.chart+xml"/>
  <Override PartName="/ppt/notesSlides/notesSlide102.xml" ContentType="application/vnd.openxmlformats-officedocument.presentationml.notesSlide+xml"/>
  <Override PartName="/ppt/charts/chart317.xml" ContentType="application/vnd.openxmlformats-officedocument.drawingml.chart+xml"/>
  <Override PartName="/ppt/notesSlides/notesSlide103.xml" ContentType="application/vnd.openxmlformats-officedocument.presentationml.notesSlide+xml"/>
  <Override PartName="/ppt/charts/chart318.xml" ContentType="application/vnd.openxmlformats-officedocument.drawingml.chart+xml"/>
  <Override PartName="/ppt/charts/chart319.xml" ContentType="application/vnd.openxmlformats-officedocument.drawingml.chart+xml"/>
  <Override PartName="/ppt/notesSlides/notesSlide104.xml" ContentType="application/vnd.openxmlformats-officedocument.presentationml.notesSlide+xml"/>
  <Override PartName="/ppt/charts/chart320.xml" ContentType="application/vnd.openxmlformats-officedocument.drawingml.chart+xml"/>
  <Override PartName="/ppt/charts/chart321.xml" ContentType="application/vnd.openxmlformats-officedocument.drawingml.chart+xml"/>
  <Override PartName="/ppt/notesSlides/notesSlide105.xml" ContentType="application/vnd.openxmlformats-officedocument.presentationml.notesSlide+xml"/>
  <Override PartName="/ppt/charts/chart322.xml" ContentType="application/vnd.openxmlformats-officedocument.drawingml.chart+xml"/>
  <Override PartName="/ppt/charts/style123.xml" ContentType="application/vnd.ms-office.chartstyle+xml"/>
  <Override PartName="/ppt/charts/colors123.xml" ContentType="application/vnd.ms-office.chartcolorstyle+xml"/>
  <Override PartName="/ppt/notesSlides/notesSlide106.xml" ContentType="application/vnd.openxmlformats-officedocument.presentationml.notesSlide+xml"/>
  <Override PartName="/ppt/charts/chart323.xml" ContentType="application/vnd.openxmlformats-officedocument.drawingml.chart+xml"/>
  <Override PartName="/ppt/charts/style124.xml" ContentType="application/vnd.ms-office.chartstyle+xml"/>
  <Override PartName="/ppt/charts/colors124.xml" ContentType="application/vnd.ms-office.chartcolorstyle+xml"/>
  <Override PartName="/ppt/notesSlides/notesSlide107.xml" ContentType="application/vnd.openxmlformats-officedocument.presentationml.notesSlide+xml"/>
  <Override PartName="/ppt/charts/chart324.xml" ContentType="application/vnd.openxmlformats-officedocument.drawingml.chart+xml"/>
  <Override PartName="/ppt/charts/chart325.xml" ContentType="application/vnd.openxmlformats-officedocument.drawingml.chart+xml"/>
  <Override PartName="/ppt/notesSlides/notesSlide108.xml" ContentType="application/vnd.openxmlformats-officedocument.presentationml.notesSlide+xml"/>
  <Override PartName="/ppt/charts/chart326.xml" ContentType="application/vnd.openxmlformats-officedocument.drawingml.chart+xml"/>
  <Override PartName="/ppt/notesSlides/notesSlide109.xml" ContentType="application/vnd.openxmlformats-officedocument.presentationml.notesSlide+xml"/>
  <Override PartName="/ppt/charts/chart327.xml" ContentType="application/vnd.openxmlformats-officedocument.drawingml.chart+xml"/>
  <Override PartName="/ppt/charts/chart328.xml" ContentType="application/vnd.openxmlformats-officedocument.drawingml.chart+xml"/>
  <Override PartName="/ppt/notesSlides/notesSlide110.xml" ContentType="application/vnd.openxmlformats-officedocument.presentationml.notesSlide+xml"/>
  <Override PartName="/ppt/charts/chart329.xml" ContentType="application/vnd.openxmlformats-officedocument.drawingml.chart+xml"/>
  <Override PartName="/ppt/charts/chart330.xml" ContentType="application/vnd.openxmlformats-officedocument.drawingml.chart+xml"/>
  <Override PartName="/ppt/notesSlides/notesSlide111.xml" ContentType="application/vnd.openxmlformats-officedocument.presentationml.notesSlide+xml"/>
  <Override PartName="/ppt/charts/chart331.xml" ContentType="application/vnd.openxmlformats-officedocument.drawingml.chart+xml"/>
  <Override PartName="/ppt/charts/style125.xml" ContentType="application/vnd.ms-office.chartstyle+xml"/>
  <Override PartName="/ppt/charts/colors125.xml" ContentType="application/vnd.ms-office.chartcolorstyle+xml"/>
  <Override PartName="/ppt/notesSlides/notesSlide112.xml" ContentType="application/vnd.openxmlformats-officedocument.presentationml.notesSlide+xml"/>
  <Override PartName="/ppt/charts/chart332.xml" ContentType="application/vnd.openxmlformats-officedocument.drawingml.chart+xml"/>
  <Override PartName="/ppt/charts/style126.xml" ContentType="application/vnd.ms-office.chartstyle+xml"/>
  <Override PartName="/ppt/charts/colors126.xml" ContentType="application/vnd.ms-office.chartcolorstyle+xml"/>
  <Override PartName="/ppt/notesSlides/notesSlide113.xml" ContentType="application/vnd.openxmlformats-officedocument.presentationml.notesSlide+xml"/>
  <Override PartName="/ppt/charts/chart333.xml" ContentType="application/vnd.openxmlformats-officedocument.drawingml.chart+xml"/>
  <Override PartName="/ppt/charts/chart334.xml" ContentType="application/vnd.openxmlformats-officedocument.drawingml.chart+xml"/>
  <Override PartName="/ppt/notesSlides/notesSlide114.xml" ContentType="application/vnd.openxmlformats-officedocument.presentationml.notesSlide+xml"/>
  <Override PartName="/ppt/charts/chart335.xml" ContentType="application/vnd.openxmlformats-officedocument.drawingml.chart+xml"/>
  <Override PartName="/ppt/notesSlides/notesSlide115.xml" ContentType="application/vnd.openxmlformats-officedocument.presentationml.notesSlide+xml"/>
  <Override PartName="/ppt/charts/chart336.xml" ContentType="application/vnd.openxmlformats-officedocument.drawingml.chart+xml"/>
  <Override PartName="/ppt/charts/chart337.xml" ContentType="application/vnd.openxmlformats-officedocument.drawingml.chart+xml"/>
  <Override PartName="/ppt/notesSlides/notesSlide116.xml" ContentType="application/vnd.openxmlformats-officedocument.presentationml.notesSlide+xml"/>
  <Override PartName="/ppt/charts/chart338.xml" ContentType="application/vnd.openxmlformats-officedocument.drawingml.chart+xml"/>
  <Override PartName="/ppt/charts/chart339.xml" ContentType="application/vnd.openxmlformats-officedocument.drawingml.chart+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340.xml" ContentType="application/vnd.openxmlformats-officedocument.drawingml.chart+xml"/>
  <Override PartName="/ppt/charts/style127.xml" ContentType="application/vnd.ms-office.chartstyle+xml"/>
  <Override PartName="/ppt/charts/colors127.xml" ContentType="application/vnd.ms-office.chartcolorstyle+xml"/>
  <Override PartName="/ppt/notesSlides/notesSlide120.xml" ContentType="application/vnd.openxmlformats-officedocument.presentationml.notesSlide+xml"/>
  <Override PartName="/ppt/charts/chart341.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342.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343.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344.xml" ContentType="application/vnd.openxmlformats-officedocument.drawingml.chart+xml"/>
  <Override PartName="/ppt/charts/style131.xml" ContentType="application/vnd.ms-office.chartstyle+xml"/>
  <Override PartName="/ppt/charts/colors131.xml" ContentType="application/vnd.ms-office.chartcolorstyle+xml"/>
  <Override PartName="/ppt/notesSlides/notesSlide121.xml" ContentType="application/vnd.openxmlformats-officedocument.presentationml.notesSlide+xml"/>
  <Override PartName="/ppt/charts/chart345.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346.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347.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348.xml" ContentType="application/vnd.openxmlformats-officedocument.drawingml.chart+xml"/>
  <Override PartName="/ppt/charts/style135.xml" ContentType="application/vnd.ms-office.chartstyle+xml"/>
  <Override PartName="/ppt/charts/colors135.xml" ContentType="application/vnd.ms-office.chartcolorstyle+xml"/>
  <Override PartName="/ppt/notesSlides/notesSlide122.xml" ContentType="application/vnd.openxmlformats-officedocument.presentationml.notesSlide+xml"/>
  <Override PartName="/ppt/charts/chart349.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350.xml" ContentType="application/vnd.openxmlformats-officedocument.drawingml.chart+xml"/>
  <Override PartName="/ppt/notesSlides/notesSlide123.xml" ContentType="application/vnd.openxmlformats-officedocument.presentationml.notesSlide+xml"/>
  <Override PartName="/ppt/charts/chart351.xml" ContentType="application/vnd.openxmlformats-officedocument.drawingml.chart+xml"/>
  <Override PartName="/ppt/charts/chart352.xml" ContentType="application/vnd.openxmlformats-officedocument.drawingml.chart+xml"/>
  <Override PartName="/ppt/charts/chart353.xml" ContentType="application/vnd.openxmlformats-officedocument.drawingml.chart+xml"/>
  <Override PartName="/ppt/notesSlides/notesSlide124.xml" ContentType="application/vnd.openxmlformats-officedocument.presentationml.notesSlide+xml"/>
  <Override PartName="/ppt/charts/chart354.xml" ContentType="application/vnd.openxmlformats-officedocument.drawingml.chart+xml"/>
  <Override PartName="/ppt/charts/style137.xml" ContentType="application/vnd.ms-office.chartstyle+xml"/>
  <Override PartName="/ppt/charts/colors137.xml" ContentType="application/vnd.ms-office.chartcolorstyle+xml"/>
  <Override PartName="/ppt/notesSlides/notesSlide125.xml" ContentType="application/vnd.openxmlformats-officedocument.presentationml.notesSlide+xml"/>
  <Override PartName="/ppt/charts/chart355.xml" ContentType="application/vnd.openxmlformats-officedocument.drawingml.chart+xml"/>
  <Override PartName="/ppt/charts/chart356.xml" ContentType="application/vnd.openxmlformats-officedocument.drawingml.chart+xml"/>
  <Override PartName="/ppt/notesSlides/notesSlide126.xml" ContentType="application/vnd.openxmlformats-officedocument.presentationml.notesSlide+xml"/>
  <Override PartName="/ppt/charts/chart357.xml" ContentType="application/vnd.openxmlformats-officedocument.drawingml.chart+xml"/>
  <Override PartName="/ppt/charts/chart358.xml" ContentType="application/vnd.openxmlformats-officedocument.drawingml.chart+xml"/>
  <Override PartName="/ppt/notesSlides/notesSlide127.xml" ContentType="application/vnd.openxmlformats-officedocument.presentationml.notesSlide+xml"/>
  <Override PartName="/ppt/charts/chart359.xml" ContentType="application/vnd.openxmlformats-officedocument.drawingml.chart+xml"/>
  <Override PartName="/ppt/charts/chart360.xml" ContentType="application/vnd.openxmlformats-officedocument.drawingml.chart+xml"/>
  <Override PartName="/ppt/notesSlides/notesSlide128.xml" ContentType="application/vnd.openxmlformats-officedocument.presentationml.notesSlide+xml"/>
  <Override PartName="/ppt/charts/chart361.xml" ContentType="application/vnd.openxmlformats-officedocument.drawingml.chart+xml"/>
  <Override PartName="/ppt/charts/chart362.xml" ContentType="application/vnd.openxmlformats-officedocument.drawingml.chart+xml"/>
  <Override PartName="/ppt/notesSlides/notesSlide129.xml" ContentType="application/vnd.openxmlformats-officedocument.presentationml.notesSlide+xml"/>
  <Override PartName="/ppt/charts/chart363.xml" ContentType="application/vnd.openxmlformats-officedocument.drawingml.chart+xml"/>
  <Override PartName="/ppt/charts/style138.xml" ContentType="application/vnd.ms-office.chartstyle+xml"/>
  <Override PartName="/ppt/charts/colors138.xml" ContentType="application/vnd.ms-office.chartcolorstyle+xml"/>
  <Override PartName="/ppt/notesSlides/notesSlide130.xml" ContentType="application/vnd.openxmlformats-officedocument.presentationml.notesSlide+xml"/>
  <Override PartName="/ppt/charts/chart364.xml" ContentType="application/vnd.openxmlformats-officedocument.drawingml.chart+xml"/>
  <Override PartName="/ppt/charts/chart365.xml" ContentType="application/vnd.openxmlformats-officedocument.drawingml.chart+xml"/>
  <Override PartName="/ppt/notesSlides/notesSlide131.xml" ContentType="application/vnd.openxmlformats-officedocument.presentationml.notesSlide+xml"/>
  <Override PartName="/ppt/charts/chart366.xml" ContentType="application/vnd.openxmlformats-officedocument.drawingml.chart+xml"/>
  <Override PartName="/ppt/notesSlides/notesSlide132.xml" ContentType="application/vnd.openxmlformats-officedocument.presentationml.notesSlide+xml"/>
  <Override PartName="/ppt/charts/chart367.xml" ContentType="application/vnd.openxmlformats-officedocument.drawingml.chart+xml"/>
  <Override PartName="/ppt/charts/chart368.xml" ContentType="application/vnd.openxmlformats-officedocument.drawingml.chart+xml"/>
  <Override PartName="/ppt/notesSlides/notesSlide133.xml" ContentType="application/vnd.openxmlformats-officedocument.presentationml.notesSlide+xml"/>
  <Override PartName="/ppt/charts/chart369.xml" ContentType="application/vnd.openxmlformats-officedocument.drawingml.chart+xml"/>
  <Override PartName="/ppt/charts/chart370.xml" ContentType="application/vnd.openxmlformats-officedocument.drawingml.chart+xml"/>
  <Override PartName="/ppt/notesSlides/notesSlide134.xml" ContentType="application/vnd.openxmlformats-officedocument.presentationml.notesSlide+xml"/>
  <Override PartName="/ppt/charts/chart371.xml" ContentType="application/vnd.openxmlformats-officedocument.drawingml.chart+xml"/>
  <Override PartName="/ppt/notesSlides/notesSlide135.xml" ContentType="application/vnd.openxmlformats-officedocument.presentationml.notesSlide+xml"/>
  <Override PartName="/ppt/charts/chart372.xml" ContentType="application/vnd.openxmlformats-officedocument.drawingml.chart+xml"/>
  <Override PartName="/ppt/charts/chart373.xml" ContentType="application/vnd.openxmlformats-officedocument.drawingml.chart+xml"/>
  <Override PartName="/ppt/notesSlides/notesSlide136.xml" ContentType="application/vnd.openxmlformats-officedocument.presentationml.notesSlide+xml"/>
  <Override PartName="/ppt/charts/chart374.xml" ContentType="application/vnd.openxmlformats-officedocument.drawingml.chart+xml"/>
  <Override PartName="/ppt/charts/chart375.xml" ContentType="application/vnd.openxmlformats-officedocument.drawingml.chart+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376.xml" ContentType="application/vnd.openxmlformats-officedocument.drawingml.chart+xml"/>
  <Override PartName="/ppt/charts/style139.xml" ContentType="application/vnd.ms-office.chartstyle+xml"/>
  <Override PartName="/ppt/charts/colors139.xml" ContentType="application/vnd.ms-office.chartcolorstyle+xml"/>
  <Override PartName="/ppt/notesSlides/notesSlide139.xml" ContentType="application/vnd.openxmlformats-officedocument.presentationml.notesSlide+xml"/>
  <Override PartName="/ppt/charts/chart377.xml" ContentType="application/vnd.openxmlformats-officedocument.drawingml.chart+xml"/>
  <Override PartName="/ppt/charts/chart378.xml" ContentType="application/vnd.openxmlformats-officedocument.drawingml.chart+xml"/>
  <Override PartName="/ppt/notesSlides/notesSlide140.xml" ContentType="application/vnd.openxmlformats-officedocument.presentationml.notesSlide+xml"/>
  <Override PartName="/ppt/charts/chart379.xml" ContentType="application/vnd.openxmlformats-officedocument.drawingml.chart+xml"/>
  <Override PartName="/ppt/charts/chart380.xml" ContentType="application/vnd.openxmlformats-officedocument.drawingml.chart+xml"/>
  <Override PartName="/ppt/notesSlides/notesSlide141.xml" ContentType="application/vnd.openxmlformats-officedocument.presentationml.notesSlide+xml"/>
  <Override PartName="/ppt/charts/chart381.xml" ContentType="application/vnd.openxmlformats-officedocument.drawingml.chart+xml"/>
  <Override PartName="/ppt/charts/chart382.xml" ContentType="application/vnd.openxmlformats-officedocument.drawingml.chart+xml"/>
  <Override PartName="/ppt/notesSlides/notesSlide142.xml" ContentType="application/vnd.openxmlformats-officedocument.presentationml.notesSlide+xml"/>
  <Override PartName="/ppt/charts/chart383.xml" ContentType="application/vnd.openxmlformats-officedocument.drawingml.chart+xml"/>
  <Override PartName="/ppt/charts/chart384.xml" ContentType="application/vnd.openxmlformats-officedocument.drawingml.chart+xml"/>
  <Override PartName="/ppt/notesSlides/notesSlide143.xml" ContentType="application/vnd.openxmlformats-officedocument.presentationml.notesSlide+xml"/>
  <Override PartName="/ppt/charts/chart385.xml" ContentType="application/vnd.openxmlformats-officedocument.drawingml.chart+xml"/>
  <Override PartName="/ppt/charts/chart386.xml" ContentType="application/vnd.openxmlformats-officedocument.drawingml.chart+xml"/>
  <Override PartName="/ppt/notesSlides/notesSlide144.xml" ContentType="application/vnd.openxmlformats-officedocument.presentationml.notesSlide+xml"/>
  <Override PartName="/ppt/charts/chart387.xml" ContentType="application/vnd.openxmlformats-officedocument.drawingml.chart+xml"/>
  <Override PartName="/ppt/charts/chart388.xml" ContentType="application/vnd.openxmlformats-officedocument.drawingml.chart+xml"/>
  <Override PartName="/ppt/notesSlides/notesSlide145.xml" ContentType="application/vnd.openxmlformats-officedocument.presentationml.notesSlide+xml"/>
  <Override PartName="/ppt/charts/chart389.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390.xml" ContentType="application/vnd.openxmlformats-officedocument.drawingml.chart+xml"/>
  <Override PartName="/ppt/charts/style141.xml" ContentType="application/vnd.ms-office.chartstyle+xml"/>
  <Override PartName="/ppt/charts/colors141.xml" ContentType="application/vnd.ms-office.chartcolorstyle+xml"/>
  <Override PartName="/ppt/notesSlides/notesSlide146.xml" ContentType="application/vnd.openxmlformats-officedocument.presentationml.notesSlide+xml"/>
  <Override PartName="/ppt/charts/chart391.xml" ContentType="application/vnd.openxmlformats-officedocument.drawingml.chart+xml"/>
  <Override PartName="/ppt/charts/chart392.xml" ContentType="application/vnd.openxmlformats-officedocument.drawingml.chart+xml"/>
  <Override PartName="/ppt/notesSlides/notesSlide147.xml" ContentType="application/vnd.openxmlformats-officedocument.presentationml.notesSlide+xml"/>
  <Override PartName="/ppt/charts/chart393.xml" ContentType="application/vnd.openxmlformats-officedocument.drawingml.chart+xml"/>
  <Override PartName="/ppt/charts/chart394.xml" ContentType="application/vnd.openxmlformats-officedocument.drawingml.chart+xml"/>
  <Override PartName="/ppt/notesSlides/notesSlide148.xml" ContentType="application/vnd.openxmlformats-officedocument.presentationml.notesSlide+xml"/>
  <Override PartName="/ppt/charts/chart395.xml" ContentType="application/vnd.openxmlformats-officedocument.drawingml.chart+xml"/>
  <Override PartName="/ppt/charts/chart396.xml" ContentType="application/vnd.openxmlformats-officedocument.drawingml.chart+xml"/>
  <Override PartName="/ppt/notesSlides/notesSlide149.xml" ContentType="application/vnd.openxmlformats-officedocument.presentationml.notesSlide+xml"/>
  <Override PartName="/ppt/charts/chart397.xml" ContentType="application/vnd.openxmlformats-officedocument.drawingml.chart+xml"/>
  <Override PartName="/ppt/charts/chart398.xml" ContentType="application/vnd.openxmlformats-officedocument.drawingml.chart+xml"/>
  <Override PartName="/ppt/notesSlides/notesSlide150.xml" ContentType="application/vnd.openxmlformats-officedocument.presentationml.notesSlide+xml"/>
  <Override PartName="/ppt/charts/chart399.xml" ContentType="application/vnd.openxmlformats-officedocument.drawingml.chart+xml"/>
  <Override PartName="/ppt/charts/chart400.xml" ContentType="application/vnd.openxmlformats-officedocument.drawingml.chart+xml"/>
  <Override PartName="/ppt/notesSlides/notesSlide151.xml" ContentType="application/vnd.openxmlformats-officedocument.presentationml.notesSlide+xml"/>
  <Override PartName="/ppt/charts/chart401.xml" ContentType="application/vnd.openxmlformats-officedocument.drawingml.chart+xml"/>
  <Override PartName="/ppt/charts/chart402.xml" ContentType="application/vnd.openxmlformats-officedocument.drawingml.chart+xml"/>
  <Override PartName="/ppt/notesSlides/notesSlide152.xml" ContentType="application/vnd.openxmlformats-officedocument.presentationml.notesSlide+xml"/>
  <Override PartName="/ppt/charts/chart403.xml" ContentType="application/vnd.openxmlformats-officedocument.drawingml.chart+xml"/>
  <Override PartName="/ppt/charts/chart404.xml" ContentType="application/vnd.openxmlformats-officedocument.drawingml.chart+xml"/>
  <Override PartName="/ppt/notesSlides/notesSlide153.xml" ContentType="application/vnd.openxmlformats-officedocument.presentationml.notesSlide+xml"/>
  <Override PartName="/ppt/charts/chart405.xml" ContentType="application/vnd.openxmlformats-officedocument.drawingml.chart+xml"/>
  <Override PartName="/ppt/charts/chart406.xml" ContentType="application/vnd.openxmlformats-officedocument.drawingml.chart+xml"/>
  <Override PartName="/ppt/notesSlides/notesSlide154.xml" ContentType="application/vnd.openxmlformats-officedocument.presentationml.notesSlide+xml"/>
  <Override PartName="/ppt/charts/chart407.xml" ContentType="application/vnd.openxmlformats-officedocument.drawingml.chart+xml"/>
  <Override PartName="/ppt/charts/chart408.xml" ContentType="application/vnd.openxmlformats-officedocument.drawingml.chart+xml"/>
  <Override PartName="/ppt/notesSlides/notesSlide155.xml" ContentType="application/vnd.openxmlformats-officedocument.presentationml.notesSlide+xml"/>
  <Override PartName="/ppt/charts/chart409.xml" ContentType="application/vnd.openxmlformats-officedocument.drawingml.chart+xml"/>
  <Override PartName="/ppt/charts/chart410.xml" ContentType="application/vnd.openxmlformats-officedocument.drawingml.chart+xml"/>
  <Override PartName="/ppt/notesSlides/notesSlide156.xml" ContentType="application/vnd.openxmlformats-officedocument.presentationml.notesSlide+xml"/>
  <Override PartName="/ppt/charts/chart411.xml" ContentType="application/vnd.openxmlformats-officedocument.drawingml.chart+xml"/>
  <Override PartName="/ppt/charts/chart412.xml" ContentType="application/vnd.openxmlformats-officedocument.drawingml.chart+xml"/>
  <Override PartName="/ppt/notesSlides/notesSlide157.xml" ContentType="application/vnd.openxmlformats-officedocument.presentationml.notesSlide+xml"/>
  <Override PartName="/ppt/charts/chart413.xml" ContentType="application/vnd.openxmlformats-officedocument.drawingml.chart+xml"/>
  <Override PartName="/ppt/charts/chart414.xml" ContentType="application/vnd.openxmlformats-officedocument.drawingml.chart+xml"/>
  <Override PartName="/ppt/notesSlides/notesSlide158.xml" ContentType="application/vnd.openxmlformats-officedocument.presentationml.notesSlide+xml"/>
  <Override PartName="/ppt/charts/chart415.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416.xml" ContentType="application/vnd.openxmlformats-officedocument.drawingml.chart+xml"/>
  <Override PartName="/ppt/charts/style143.xml" ContentType="application/vnd.ms-office.chartstyle+xml"/>
  <Override PartName="/ppt/charts/colors143.xml" ContentType="application/vnd.ms-office.chartcolorstyle+xml"/>
  <Override PartName="/ppt/notesSlides/notesSlide159.xml" ContentType="application/vnd.openxmlformats-officedocument.presentationml.notesSlide+xml"/>
  <Override PartName="/ppt/charts/chart417.xml" ContentType="application/vnd.openxmlformats-officedocument.drawingml.chart+xml"/>
  <Override PartName="/ppt/charts/style144.xml" ContentType="application/vnd.ms-office.chartstyle+xml"/>
  <Override PartName="/ppt/charts/colors144.xml" ContentType="application/vnd.ms-office.chartcolorstyle+xml"/>
  <Override PartName="/ppt/drawings/drawing1.xml" ContentType="application/vnd.openxmlformats-officedocument.drawingml.chartshapes+xml"/>
  <Override PartName="/ppt/notesSlides/notesSlide160.xml" ContentType="application/vnd.openxmlformats-officedocument.presentationml.notesSlide+xml"/>
  <Override PartName="/ppt/charts/chart418.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419.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420.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421.xml" ContentType="application/vnd.openxmlformats-officedocument.drawingml.chart+xml"/>
  <Override PartName="/ppt/charts/style148.xml" ContentType="application/vnd.ms-office.chartstyle+xml"/>
  <Override PartName="/ppt/charts/colors148.xml" ContentType="application/vnd.ms-office.chartcolorstyle+xml"/>
  <Override PartName="/ppt/notesSlides/notesSlide161.xml" ContentType="application/vnd.openxmlformats-officedocument.presentationml.notesSlide+xml"/>
  <Override PartName="/ppt/charts/chart422.xml" ContentType="application/vnd.openxmlformats-officedocument.drawingml.chart+xml"/>
  <Override PartName="/ppt/charts/chart423.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424.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425.xml" ContentType="application/vnd.openxmlformats-officedocument.drawingml.chart+xml"/>
  <Override PartName="/ppt/charts/style151.xml" ContentType="application/vnd.ms-office.chartstyle+xml"/>
  <Override PartName="/ppt/charts/colors151.xml" ContentType="application/vnd.ms-office.chartcolorstyle+xml"/>
  <Override PartName="/ppt/notesSlides/notesSlide162.xml" ContentType="application/vnd.openxmlformats-officedocument.presentationml.notesSlide+xml"/>
  <Override PartName="/ppt/charts/chart426.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427.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428.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429.xml" ContentType="application/vnd.openxmlformats-officedocument.drawingml.chart+xml"/>
  <Override PartName="/ppt/charts/style155.xml" ContentType="application/vnd.ms-office.chartstyle+xml"/>
  <Override PartName="/ppt/charts/colors155.xml" ContentType="application/vnd.ms-office.chartcolorstyle+xml"/>
  <Override PartName="/ppt/notesSlides/notesSlide163.xml" ContentType="application/vnd.openxmlformats-officedocument.presentationml.notesSlide+xml"/>
  <Override PartName="/ppt/charts/chart430.xml" ContentType="application/vnd.openxmlformats-officedocument.drawingml.chart+xml"/>
  <Override PartName="/ppt/charts/chart431.xml" ContentType="application/vnd.openxmlformats-officedocument.drawingml.chart+xml"/>
  <Override PartName="/ppt/charts/chart432.xml" ContentType="application/vnd.openxmlformats-officedocument.drawingml.chart+xml"/>
  <Override PartName="/ppt/notesSlides/notesSlide164.xml" ContentType="application/vnd.openxmlformats-officedocument.presentationml.notesSlide+xml"/>
  <Override PartName="/ppt/charts/chart433.xml" ContentType="application/vnd.openxmlformats-officedocument.drawingml.chart+xml"/>
  <Override PartName="/ppt/charts/chart434.xml" ContentType="application/vnd.openxmlformats-officedocument.drawingml.chart+xml"/>
  <Override PartName="/ppt/notesSlides/notesSlide165.xml" ContentType="application/vnd.openxmlformats-officedocument.presentationml.notesSlide+xml"/>
  <Override PartName="/ppt/charts/chart435.xml" ContentType="application/vnd.openxmlformats-officedocument.drawingml.chart+xml"/>
  <Override PartName="/ppt/charts/chart436.xml" ContentType="application/vnd.openxmlformats-officedocument.drawingml.chart+xml"/>
  <Override PartName="/ppt/notesSlides/notesSlide166.xml" ContentType="application/vnd.openxmlformats-officedocument.presentationml.notesSlide+xml"/>
  <Override PartName="/ppt/charts/chart437.xml" ContentType="application/vnd.openxmlformats-officedocument.drawingml.chart+xml"/>
  <Override PartName="/ppt/charts/chart438.xml" ContentType="application/vnd.openxmlformats-officedocument.drawingml.chart+xml"/>
  <Override PartName="/ppt/notesSlides/notesSlide167.xml" ContentType="application/vnd.openxmlformats-officedocument.presentationml.notesSlide+xml"/>
  <Override PartName="/ppt/charts/chart439.xml" ContentType="application/vnd.openxmlformats-officedocument.drawingml.chart+xml"/>
  <Override PartName="/ppt/charts/chart440.xml" ContentType="application/vnd.openxmlformats-officedocument.drawingml.chart+xml"/>
  <Override PartName="/ppt/notesSlides/notesSlide168.xml" ContentType="application/vnd.openxmlformats-officedocument.presentationml.notesSlide+xml"/>
  <Override PartName="/ppt/charts/chart441.xml" ContentType="application/vnd.openxmlformats-officedocument.drawingml.chart+xml"/>
  <Override PartName="/ppt/charts/chart442.xml" ContentType="application/vnd.openxmlformats-officedocument.drawingml.chart+xml"/>
  <Override PartName="/ppt/notesSlides/notesSlide169.xml" ContentType="application/vnd.openxmlformats-officedocument.presentationml.notesSlide+xml"/>
  <Override PartName="/ppt/charts/chart443.xml" ContentType="application/vnd.openxmlformats-officedocument.drawingml.chart+xml"/>
  <Override PartName="/ppt/charts/chart444.xml" ContentType="application/vnd.openxmlformats-officedocument.drawingml.chart+xml"/>
  <Override PartName="/ppt/notesSlides/notesSlide170.xml" ContentType="application/vnd.openxmlformats-officedocument.presentationml.notesSlide+xml"/>
  <Override PartName="/ppt/charts/chart445.xml" ContentType="application/vnd.openxmlformats-officedocument.drawingml.chart+xml"/>
  <Override PartName="/ppt/charts/chart446.xml" ContentType="application/vnd.openxmlformats-officedocument.drawingml.chart+xml"/>
  <Override PartName="/ppt/notesSlides/notesSlide171.xml" ContentType="application/vnd.openxmlformats-officedocument.presentationml.notesSlide+xml"/>
  <Override PartName="/ppt/charts/chart447.xml" ContentType="application/vnd.openxmlformats-officedocument.drawingml.chart+xml"/>
  <Override PartName="/ppt/charts/chart448.xml" ContentType="application/vnd.openxmlformats-officedocument.drawingml.chart+xml"/>
  <Override PartName="/ppt/notesSlides/notesSlide172.xml" ContentType="application/vnd.openxmlformats-officedocument.presentationml.notesSlide+xml"/>
  <Override PartName="/ppt/charts/chart449.xml" ContentType="application/vnd.openxmlformats-officedocument.drawingml.chart+xml"/>
  <Override PartName="/ppt/charts/style156.xml" ContentType="application/vnd.ms-office.chartstyle+xml"/>
  <Override PartName="/ppt/charts/colors156.xml" ContentType="application/vnd.ms-office.chartcolorstyle+xml"/>
  <Override PartName="/ppt/notesSlides/notesSlide173.xml" ContentType="application/vnd.openxmlformats-officedocument.presentationml.notesSlide+xml"/>
  <Override PartName="/ppt/charts/chart450.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451.xml" ContentType="application/vnd.openxmlformats-officedocument.drawingml.chart+xml"/>
  <Override PartName="/ppt/charts/style158.xml" ContentType="application/vnd.ms-office.chartstyle+xml"/>
  <Override PartName="/ppt/charts/colors158.xml" ContentType="application/vnd.ms-office.chartcolorstyle+xml"/>
  <Override PartName="/ppt/notesSlides/notesSlide174.xml" ContentType="application/vnd.openxmlformats-officedocument.presentationml.notesSlide+xml"/>
  <Override PartName="/ppt/charts/chart452.xml" ContentType="application/vnd.openxmlformats-officedocument.drawingml.chart+xml"/>
  <Override PartName="/ppt/charts/chart453.xml" ContentType="application/vnd.openxmlformats-officedocument.drawingml.chart+xml"/>
  <Override PartName="/ppt/charts/chart454.xml" ContentType="application/vnd.openxmlformats-officedocument.drawingml.chart+xml"/>
  <Override PartName="/ppt/notesSlides/notesSlide175.xml" ContentType="application/vnd.openxmlformats-officedocument.presentationml.notesSlide+xml"/>
  <Override PartName="/ppt/charts/chart455.xml" ContentType="application/vnd.openxmlformats-officedocument.drawingml.chart+xml"/>
  <Override PartName="/ppt/charts/chart456.xml" ContentType="application/vnd.openxmlformats-officedocument.drawingml.chart+xml"/>
  <Override PartName="/ppt/charts/chart457.xml" ContentType="application/vnd.openxmlformats-officedocument.drawingml.chart+xml"/>
  <Override PartName="/ppt/notesSlides/notesSlide176.xml" ContentType="application/vnd.openxmlformats-officedocument.presentationml.notesSlide+xml"/>
  <Override PartName="/ppt/charts/chart458.xml" ContentType="application/vnd.openxmlformats-officedocument.drawingml.chart+xml"/>
  <Override PartName="/ppt/charts/chart459.xml" ContentType="application/vnd.openxmlformats-officedocument.drawingml.chart+xml"/>
  <Override PartName="/ppt/charts/chart460.xml" ContentType="application/vnd.openxmlformats-officedocument.drawingml.chart+xml"/>
  <Override PartName="/ppt/notesSlides/notesSlide177.xml" ContentType="application/vnd.openxmlformats-officedocument.presentationml.notesSlide+xml"/>
  <Override PartName="/ppt/charts/chart461.xml" ContentType="application/vnd.openxmlformats-officedocument.drawingml.chart+xml"/>
  <Override PartName="/ppt/charts/chart462.xml" ContentType="application/vnd.openxmlformats-officedocument.drawingml.chart+xml"/>
  <Override PartName="/ppt/charts/chart463.xml" ContentType="application/vnd.openxmlformats-officedocument.drawingml.chart+xml"/>
  <Override PartName="/ppt/notesSlides/notesSlide178.xml" ContentType="application/vnd.openxmlformats-officedocument.presentationml.notesSlide+xml"/>
  <Override PartName="/ppt/charts/chart464.xml" ContentType="application/vnd.openxmlformats-officedocument.drawingml.chart+xml"/>
  <Override PartName="/ppt/charts/chart465.xml" ContentType="application/vnd.openxmlformats-officedocument.drawingml.chart+xml"/>
  <Override PartName="/ppt/charts/chart466.xml" ContentType="application/vnd.openxmlformats-officedocument.drawingml.chart+xml"/>
  <Override PartName="/ppt/notesSlides/notesSlide179.xml" ContentType="application/vnd.openxmlformats-officedocument.presentationml.notesSlide+xml"/>
  <Override PartName="/ppt/charts/chart467.xml" ContentType="application/vnd.openxmlformats-officedocument.drawingml.chart+xml"/>
  <Override PartName="/ppt/charts/chart468.xml" ContentType="application/vnd.openxmlformats-officedocument.drawingml.chart+xml"/>
  <Override PartName="/ppt/charts/chart469.xml" ContentType="application/vnd.openxmlformats-officedocument.drawingml.chart+xml"/>
  <Override PartName="/ppt/notesSlides/notesSlide180.xml" ContentType="application/vnd.openxmlformats-officedocument.presentationml.notesSlide+xml"/>
  <Override PartName="/ppt/charts/chart470.xml" ContentType="application/vnd.openxmlformats-officedocument.drawingml.chart+xml"/>
  <Override PartName="/ppt/charts/chart471.xml" ContentType="application/vnd.openxmlformats-officedocument.drawingml.chart+xml"/>
  <Override PartName="/ppt/charts/chart472.xml" ContentType="application/vnd.openxmlformats-officedocument.drawingml.chart+xml"/>
  <Override PartName="/ppt/notesSlides/notesSlide181.xml" ContentType="application/vnd.openxmlformats-officedocument.presentationml.notesSlide+xml"/>
  <Override PartName="/ppt/charts/chart473.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474.xml" ContentType="application/vnd.openxmlformats-officedocument.drawingml.chart+xml"/>
  <Override PartName="/ppt/charts/style160.xml" ContentType="application/vnd.ms-office.chartstyle+xml"/>
  <Override PartName="/ppt/charts/colors160.xml" ContentType="application/vnd.ms-office.chartcolorstyle+xml"/>
  <Override PartName="/ppt/notesSlides/notesSlide182.xml" ContentType="application/vnd.openxmlformats-officedocument.presentationml.notesSlide+xml"/>
  <Override PartName="/ppt/charts/chart475.xml" ContentType="application/vnd.openxmlformats-officedocument.drawingml.chart+xml"/>
  <Override PartName="/ppt/charts/style161.xml" ContentType="application/vnd.ms-office.chartstyle+xml"/>
  <Override PartName="/ppt/charts/colors161.xml" ContentType="application/vnd.ms-office.chartcolorstyle+xml"/>
  <Override PartName="/ppt/notesSlides/notesSlide183.xml" ContentType="application/vnd.openxmlformats-officedocument.presentationml.notesSlide+xml"/>
  <Override PartName="/ppt/charts/chart476.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477.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478.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479.xml" ContentType="application/vnd.openxmlformats-officedocument.drawingml.chart+xml"/>
  <Override PartName="/ppt/charts/style165.xml" ContentType="application/vnd.ms-office.chartstyle+xml"/>
  <Override PartName="/ppt/charts/colors165.xml" ContentType="application/vnd.ms-office.chartcolorstyle+xml"/>
  <Override PartName="/ppt/notesSlides/notesSlide184.xml" ContentType="application/vnd.openxmlformats-officedocument.presentationml.notesSlide+xml"/>
  <Override PartName="/ppt/charts/chart480.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481.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482.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483.xml" ContentType="application/vnd.openxmlformats-officedocument.drawingml.chart+xml"/>
  <Override PartName="/ppt/charts/style169.xml" ContentType="application/vnd.ms-office.chartstyle+xml"/>
  <Override PartName="/ppt/charts/colors169.xml" ContentType="application/vnd.ms-office.chartcolorstyle+xml"/>
  <Override PartName="/ppt/notesSlides/notesSlide185.xml" ContentType="application/vnd.openxmlformats-officedocument.presentationml.notesSlide+xml"/>
  <Override PartName="/ppt/charts/chart484.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485.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486.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487.xml" ContentType="application/vnd.openxmlformats-officedocument.drawingml.chart+xml"/>
  <Override PartName="/ppt/charts/style173.xml" ContentType="application/vnd.ms-office.chartstyle+xml"/>
  <Override PartName="/ppt/charts/colors173.xml" ContentType="application/vnd.ms-office.chartcolorstyle+xml"/>
  <Override PartName="/ppt/notesSlides/notesSlide186.xml" ContentType="application/vnd.openxmlformats-officedocument.presentationml.notesSlide+xml"/>
  <Override PartName="/ppt/charts/chart488.xml" ContentType="application/vnd.openxmlformats-officedocument.drawingml.chart+xml"/>
  <Override PartName="/ppt/charts/chart489.xml" ContentType="application/vnd.openxmlformats-officedocument.drawingml.chart+xml"/>
  <Override PartName="/ppt/notesSlides/notesSlide187.xml" ContentType="application/vnd.openxmlformats-officedocument.presentationml.notesSlide+xml"/>
  <Override PartName="/ppt/charts/chart490.xml" ContentType="application/vnd.openxmlformats-officedocument.drawingml.chart+xml"/>
  <Override PartName="/ppt/charts/chart491.xml" ContentType="application/vnd.openxmlformats-officedocument.drawingml.chart+xml"/>
  <Override PartName="/ppt/charts/chart492.xml" ContentType="application/vnd.openxmlformats-officedocument.drawingml.chart+xml"/>
  <Override PartName="/ppt/charts/chart493.xml" ContentType="application/vnd.openxmlformats-officedocument.drawingml.chart+xml"/>
  <Override PartName="/ppt/notesSlides/notesSlide188.xml" ContentType="application/vnd.openxmlformats-officedocument.presentationml.notesSlide+xml"/>
  <Override PartName="/ppt/charts/chart494.xml" ContentType="application/vnd.openxmlformats-officedocument.drawingml.chart+xml"/>
  <Override PartName="/ppt/charts/chart495.xml" ContentType="application/vnd.openxmlformats-officedocument.drawingml.chart+xml"/>
  <Override PartName="/ppt/charts/chart496.xml" ContentType="application/vnd.openxmlformats-officedocument.drawingml.chart+xml"/>
  <Override PartName="/ppt/charts/chart497.xml" ContentType="application/vnd.openxmlformats-officedocument.drawingml.chart+xml"/>
  <Override PartName="/ppt/notesSlides/notesSlide189.xml" ContentType="application/vnd.openxmlformats-officedocument.presentationml.notesSlide+xml"/>
  <Override PartName="/ppt/charts/chart498.xml" ContentType="application/vnd.openxmlformats-officedocument.drawingml.chart+xml"/>
  <Override PartName="/ppt/charts/chart499.xml" ContentType="application/vnd.openxmlformats-officedocument.drawingml.chart+xml"/>
  <Override PartName="/ppt/charts/style174.xml" ContentType="application/vnd.ms-office.chartstyle+xml"/>
  <Override PartName="/ppt/charts/colors174.xml" ContentType="application/vnd.ms-office.chartcolorstyle+xml"/>
  <Override PartName="/ppt/notesSlides/notesSlide190.xml" ContentType="application/vnd.openxmlformats-officedocument.presentationml.notesSlide+xml"/>
  <Override PartName="/ppt/charts/chart500.xml" ContentType="application/vnd.openxmlformats-officedocument.drawingml.chart+xml"/>
  <Override PartName="/ppt/charts/chart501.xml" ContentType="application/vnd.openxmlformats-officedocument.drawingml.chart+xml"/>
  <Override PartName="/ppt/notesSlides/notesSlide191.xml" ContentType="application/vnd.openxmlformats-officedocument.presentationml.notesSlide+xml"/>
  <Override PartName="/ppt/charts/chart502.xml" ContentType="application/vnd.openxmlformats-officedocument.drawingml.chart+xml"/>
  <Override PartName="/ppt/charts/chart503.xml" ContentType="application/vnd.openxmlformats-officedocument.drawingml.chart+xml"/>
  <Override PartName="/ppt/charts/style175.xml" ContentType="application/vnd.ms-office.chartstyle+xml"/>
  <Override PartName="/ppt/charts/colors175.xml" ContentType="application/vnd.ms-office.chartcolorstyle+xml"/>
  <Override PartName="/ppt/notesSlides/notesSlide192.xml" ContentType="application/vnd.openxmlformats-officedocument.presentationml.notesSlide+xml"/>
  <Override PartName="/ppt/charts/chart504.xml" ContentType="application/vnd.openxmlformats-officedocument.drawingml.chart+xml"/>
  <Override PartName="/ppt/charts/chart505.xml" ContentType="application/vnd.openxmlformats-officedocument.drawingml.chart+xml"/>
  <Override PartName="/ppt/charts/style176.xml" ContentType="application/vnd.ms-office.chartstyle+xml"/>
  <Override PartName="/ppt/charts/colors176.xml" ContentType="application/vnd.ms-office.chartcolorstyle+xml"/>
  <Override PartName="/ppt/notesSlides/notesSlide193.xml" ContentType="application/vnd.openxmlformats-officedocument.presentationml.notesSlide+xml"/>
  <Override PartName="/ppt/charts/chart506.xml" ContentType="application/vnd.openxmlformats-officedocument.drawingml.chart+xml"/>
  <Override PartName="/ppt/charts/chart507.xml" ContentType="application/vnd.openxmlformats-officedocument.drawingml.chart+xml"/>
  <Override PartName="/ppt/charts/style177.xml" ContentType="application/vnd.ms-office.chartstyle+xml"/>
  <Override PartName="/ppt/charts/colors177.xml" ContentType="application/vnd.ms-office.chartcolorstyle+xml"/>
  <Override PartName="/ppt/notesSlides/notesSlide194.xml" ContentType="application/vnd.openxmlformats-officedocument.presentationml.notesSlide+xml"/>
  <Override PartName="/ppt/charts/chart508.xml" ContentType="application/vnd.openxmlformats-officedocument.drawingml.chart+xml"/>
  <Override PartName="/ppt/charts/chart509.xml" ContentType="application/vnd.openxmlformats-officedocument.drawingml.chart+xml"/>
  <Override PartName="/ppt/charts/style178.xml" ContentType="application/vnd.ms-office.chartstyle+xml"/>
  <Override PartName="/ppt/charts/colors178.xml" ContentType="application/vnd.ms-office.chartcolorstyle+xml"/>
  <Override PartName="/ppt/notesSlides/notesSlide195.xml" ContentType="application/vnd.openxmlformats-officedocument.presentationml.notesSlide+xml"/>
  <Override PartName="/ppt/charts/chart510.xml" ContentType="application/vnd.openxmlformats-officedocument.drawingml.chart+xml"/>
  <Override PartName="/ppt/charts/style179.xml" ContentType="application/vnd.ms-office.chartstyle+xml"/>
  <Override PartName="/ppt/charts/colors179.xml" ContentType="application/vnd.ms-office.chartcolorstyle+xml"/>
  <Override PartName="/ppt/notesSlides/notesSlide196.xml" ContentType="application/vnd.openxmlformats-officedocument.presentationml.notesSlide+xml"/>
  <Override PartName="/ppt/charts/chart511.xml" ContentType="application/vnd.openxmlformats-officedocument.drawingml.chart+xml"/>
  <Override PartName="/ppt/charts/chart512.xml" ContentType="application/vnd.openxmlformats-officedocument.drawingml.chart+xml"/>
  <Override PartName="/ppt/notesSlides/notesSlide197.xml" ContentType="application/vnd.openxmlformats-officedocument.presentationml.notesSlide+xml"/>
  <Override PartName="/ppt/charts/chart513.xml" ContentType="application/vnd.openxmlformats-officedocument.drawingml.chart+xml"/>
  <Override PartName="/ppt/notesSlides/notesSlide198.xml" ContentType="application/vnd.openxmlformats-officedocument.presentationml.notesSlide+xml"/>
  <Override PartName="/ppt/charts/chart514.xml" ContentType="application/vnd.openxmlformats-officedocument.drawingml.chart+xml"/>
  <Override PartName="/ppt/charts/chart515.xml" ContentType="application/vnd.openxmlformats-officedocument.drawingml.chart+xml"/>
  <Override PartName="/ppt/notesSlides/notesSlide199.xml" ContentType="application/vnd.openxmlformats-officedocument.presentationml.notesSlide+xml"/>
  <Override PartName="/ppt/charts/chart516.xml" ContentType="application/vnd.openxmlformats-officedocument.drawingml.chart+xml"/>
  <Override PartName="/ppt/charts/chart517.xml" ContentType="application/vnd.openxmlformats-officedocument.drawingml.chart+xml"/>
  <Override PartName="/ppt/notesSlides/notesSlide200.xml" ContentType="application/vnd.openxmlformats-officedocument.presentationml.notesSlide+xml"/>
  <Override PartName="/ppt/charts/chart518.xml" ContentType="application/vnd.openxmlformats-officedocument.drawingml.chart+xml"/>
  <Override PartName="/ppt/charts/style180.xml" ContentType="application/vnd.ms-office.chartstyle+xml"/>
  <Override PartName="/ppt/charts/colors180.xml" ContentType="application/vnd.ms-office.chartcolorstyle+xml"/>
  <Override PartName="/ppt/notesSlides/notesSlide201.xml" ContentType="application/vnd.openxmlformats-officedocument.presentationml.notesSlide+xml"/>
  <Override PartName="/ppt/charts/chart519.xml" ContentType="application/vnd.openxmlformats-officedocument.drawingml.chart+xml"/>
  <Override PartName="/ppt/charts/chart520.xml" ContentType="application/vnd.openxmlformats-officedocument.drawingml.chart+xml"/>
  <Override PartName="/ppt/notesSlides/notesSlide202.xml" ContentType="application/vnd.openxmlformats-officedocument.presentationml.notesSlide+xml"/>
  <Override PartName="/ppt/charts/chart521.xml" ContentType="application/vnd.openxmlformats-officedocument.drawingml.chart+xml"/>
  <Override PartName="/ppt/notesSlides/notesSlide203.xml" ContentType="application/vnd.openxmlformats-officedocument.presentationml.notesSlide+xml"/>
  <Override PartName="/ppt/charts/chart522.xml" ContentType="application/vnd.openxmlformats-officedocument.drawingml.chart+xml"/>
  <Override PartName="/ppt/charts/chart523.xml" ContentType="application/vnd.openxmlformats-officedocument.drawingml.chart+xml"/>
  <Override PartName="/ppt/notesSlides/notesSlide204.xml" ContentType="application/vnd.openxmlformats-officedocument.presentationml.notesSlide+xml"/>
  <Override PartName="/ppt/charts/chart524.xml" ContentType="application/vnd.openxmlformats-officedocument.drawingml.chart+xml"/>
  <Override PartName="/ppt/charts/chart525.xml" ContentType="application/vnd.openxmlformats-officedocument.drawingml.chart+xml"/>
  <Override PartName="/ppt/notesSlides/notesSlide205.xml" ContentType="application/vnd.openxmlformats-officedocument.presentationml.notesSlide+xml"/>
  <Override PartName="/ppt/charts/chart526.xml" ContentType="application/vnd.openxmlformats-officedocument.drawingml.chart+xml"/>
  <Override PartName="/ppt/notesSlides/notesSlide206.xml" ContentType="application/vnd.openxmlformats-officedocument.presentationml.notesSlide+xml"/>
  <Override PartName="/ppt/charts/chart527.xml" ContentType="application/vnd.openxmlformats-officedocument.drawingml.chart+xml"/>
  <Override PartName="/ppt/charts/chart528.xml" ContentType="application/vnd.openxmlformats-officedocument.drawingml.chart+xml"/>
  <Override PartName="/ppt/notesSlides/notesSlide207.xml" ContentType="application/vnd.openxmlformats-officedocument.presentationml.notesSlide+xml"/>
  <Override PartName="/ppt/charts/chart529.xml" ContentType="application/vnd.openxmlformats-officedocument.drawingml.chart+xml"/>
  <Override PartName="/ppt/charts/chart530.xml" ContentType="application/vnd.openxmlformats-officedocument.drawingml.chart+xml"/>
  <Override PartName="/ppt/notesSlides/notesSlide2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30"/>
  </p:notesMasterIdLst>
  <p:handoutMasterIdLst>
    <p:handoutMasterId r:id="rId231"/>
  </p:handoutMasterIdLst>
  <p:sldIdLst>
    <p:sldId id="1081" r:id="rId2"/>
    <p:sldId id="1082" r:id="rId3"/>
    <p:sldId id="558" r:id="rId4"/>
    <p:sldId id="1083" r:id="rId5"/>
    <p:sldId id="563" r:id="rId6"/>
    <p:sldId id="1070" r:id="rId7"/>
    <p:sldId id="562" r:id="rId8"/>
    <p:sldId id="568" r:id="rId9"/>
    <p:sldId id="571" r:id="rId10"/>
    <p:sldId id="566" r:id="rId11"/>
    <p:sldId id="564" r:id="rId12"/>
    <p:sldId id="984" r:id="rId13"/>
    <p:sldId id="1069" r:id="rId14"/>
    <p:sldId id="570" r:id="rId15"/>
    <p:sldId id="500" r:id="rId16"/>
    <p:sldId id="302" r:id="rId17"/>
    <p:sldId id="303" r:id="rId18"/>
    <p:sldId id="585" r:id="rId19"/>
    <p:sldId id="1077" r:id="rId20"/>
    <p:sldId id="306" r:id="rId21"/>
    <p:sldId id="804" r:id="rId22"/>
    <p:sldId id="840" r:id="rId23"/>
    <p:sldId id="1078" r:id="rId24"/>
    <p:sldId id="299" r:id="rId25"/>
    <p:sldId id="584" r:id="rId26"/>
    <p:sldId id="1079" r:id="rId27"/>
    <p:sldId id="990" r:id="rId28"/>
    <p:sldId id="991" r:id="rId29"/>
    <p:sldId id="320" r:id="rId30"/>
    <p:sldId id="907" r:id="rId31"/>
    <p:sldId id="319" r:id="rId32"/>
    <p:sldId id="1065" r:id="rId33"/>
    <p:sldId id="501" r:id="rId34"/>
    <p:sldId id="322" r:id="rId35"/>
    <p:sldId id="880" r:id="rId36"/>
    <p:sldId id="823" r:id="rId37"/>
    <p:sldId id="1080" r:id="rId38"/>
    <p:sldId id="824" r:id="rId39"/>
    <p:sldId id="825" r:id="rId40"/>
    <p:sldId id="826" r:id="rId41"/>
    <p:sldId id="992" r:id="rId42"/>
    <p:sldId id="985" r:id="rId43"/>
    <p:sldId id="845" r:id="rId44"/>
    <p:sldId id="846" r:id="rId45"/>
    <p:sldId id="847" r:id="rId46"/>
    <p:sldId id="986" r:id="rId47"/>
    <p:sldId id="785" r:id="rId48"/>
    <p:sldId id="849" r:id="rId49"/>
    <p:sldId id="879" r:id="rId50"/>
    <p:sldId id="988" r:id="rId51"/>
    <p:sldId id="881" r:id="rId52"/>
    <p:sldId id="882" r:id="rId53"/>
    <p:sldId id="883" r:id="rId54"/>
    <p:sldId id="884" r:id="rId55"/>
    <p:sldId id="885" r:id="rId56"/>
    <p:sldId id="908" r:id="rId57"/>
    <p:sldId id="786" r:id="rId58"/>
    <p:sldId id="787" r:id="rId59"/>
    <p:sldId id="1007" r:id="rId60"/>
    <p:sldId id="828" r:id="rId61"/>
    <p:sldId id="1008" r:id="rId62"/>
    <p:sldId id="1009" r:id="rId63"/>
    <p:sldId id="1010" r:id="rId64"/>
    <p:sldId id="1011" r:id="rId65"/>
    <p:sldId id="788" r:id="rId66"/>
    <p:sldId id="994" r:id="rId67"/>
    <p:sldId id="789" r:id="rId68"/>
    <p:sldId id="790" r:id="rId69"/>
    <p:sldId id="995" r:id="rId70"/>
    <p:sldId id="791" r:id="rId71"/>
    <p:sldId id="792" r:id="rId72"/>
    <p:sldId id="996" r:id="rId73"/>
    <p:sldId id="793" r:id="rId74"/>
    <p:sldId id="794" r:id="rId75"/>
    <p:sldId id="1013" r:id="rId76"/>
    <p:sldId id="1012" r:id="rId77"/>
    <p:sldId id="1014" r:id="rId78"/>
    <p:sldId id="1015" r:id="rId79"/>
    <p:sldId id="1016" r:id="rId80"/>
    <p:sldId id="1017" r:id="rId81"/>
    <p:sldId id="502" r:id="rId82"/>
    <p:sldId id="332" r:id="rId83"/>
    <p:sldId id="868" r:id="rId84"/>
    <p:sldId id="602" r:id="rId85"/>
    <p:sldId id="1018" r:id="rId86"/>
    <p:sldId id="1019" r:id="rId87"/>
    <p:sldId id="829" r:id="rId88"/>
    <p:sldId id="830" r:id="rId89"/>
    <p:sldId id="1006" r:id="rId90"/>
    <p:sldId id="889" r:id="rId91"/>
    <p:sldId id="890" r:id="rId92"/>
    <p:sldId id="891" r:id="rId93"/>
    <p:sldId id="892" r:id="rId94"/>
    <p:sldId id="893" r:id="rId95"/>
    <p:sldId id="870" r:id="rId96"/>
    <p:sldId id="871" r:id="rId97"/>
    <p:sldId id="872" r:id="rId98"/>
    <p:sldId id="874" r:id="rId99"/>
    <p:sldId id="340" r:id="rId100"/>
    <p:sldId id="869" r:id="rId101"/>
    <p:sldId id="795" r:id="rId102"/>
    <p:sldId id="1020" r:id="rId103"/>
    <p:sldId id="1021" r:id="rId104"/>
    <p:sldId id="875" r:id="rId105"/>
    <p:sldId id="876" r:id="rId106"/>
    <p:sldId id="877" r:id="rId107"/>
    <p:sldId id="878" r:id="rId108"/>
    <p:sldId id="638" r:id="rId109"/>
    <p:sldId id="851" r:id="rId110"/>
    <p:sldId id="796" r:id="rId111"/>
    <p:sldId id="1022" r:id="rId112"/>
    <p:sldId id="1023" r:id="rId113"/>
    <p:sldId id="358" r:id="rId114"/>
    <p:sldId id="797" r:id="rId115"/>
    <p:sldId id="852" r:id="rId116"/>
    <p:sldId id="669" r:id="rId117"/>
    <p:sldId id="1073" r:id="rId118"/>
    <p:sldId id="850" r:id="rId119"/>
    <p:sldId id="798" r:id="rId120"/>
    <p:sldId id="1024" r:id="rId121"/>
    <p:sldId id="1025" r:id="rId122"/>
    <p:sldId id="799" r:id="rId123"/>
    <p:sldId id="1075" r:id="rId124"/>
    <p:sldId id="997" r:id="rId125"/>
    <p:sldId id="800" r:id="rId126"/>
    <p:sldId id="1026" r:id="rId127"/>
    <p:sldId id="1027" r:id="rId128"/>
    <p:sldId id="673" r:id="rId129"/>
    <p:sldId id="1074" r:id="rId130"/>
    <p:sldId id="998" r:id="rId131"/>
    <p:sldId id="801" r:id="rId132"/>
    <p:sldId id="1028" r:id="rId133"/>
    <p:sldId id="1029" r:id="rId134"/>
    <p:sldId id="820" r:id="rId135"/>
    <p:sldId id="821" r:id="rId136"/>
    <p:sldId id="822" r:id="rId137"/>
    <p:sldId id="901" r:id="rId138"/>
    <p:sldId id="1076" r:id="rId139"/>
    <p:sldId id="805" r:id="rId140"/>
    <p:sldId id="854" r:id="rId141"/>
    <p:sldId id="806" r:id="rId142"/>
    <p:sldId id="999" r:id="rId143"/>
    <p:sldId id="831" r:id="rId144"/>
    <p:sldId id="1031" r:id="rId145"/>
    <p:sldId id="1032" r:id="rId146"/>
    <p:sldId id="807" r:id="rId147"/>
    <p:sldId id="1000" r:id="rId148"/>
    <p:sldId id="832" r:id="rId149"/>
    <p:sldId id="1033" r:id="rId150"/>
    <p:sldId id="1034" r:id="rId151"/>
    <p:sldId id="1035" r:id="rId152"/>
    <p:sldId id="1036" r:id="rId153"/>
    <p:sldId id="1037" r:id="rId154"/>
    <p:sldId id="808" r:id="rId155"/>
    <p:sldId id="503" r:id="rId156"/>
    <p:sldId id="692" r:id="rId157"/>
    <p:sldId id="1001" r:id="rId158"/>
    <p:sldId id="835" r:id="rId159"/>
    <p:sldId id="1038" r:id="rId160"/>
    <p:sldId id="1039" r:id="rId161"/>
    <p:sldId id="1040" r:id="rId162"/>
    <p:sldId id="1041" r:id="rId163"/>
    <p:sldId id="809" r:id="rId164"/>
    <p:sldId id="859" r:id="rId165"/>
    <p:sldId id="836" r:id="rId166"/>
    <p:sldId id="1042" r:id="rId167"/>
    <p:sldId id="1043" r:id="rId168"/>
    <p:sldId id="1044" r:id="rId169"/>
    <p:sldId id="1045" r:id="rId170"/>
    <p:sldId id="860" r:id="rId171"/>
    <p:sldId id="837" r:id="rId172"/>
    <p:sldId id="1046" r:id="rId173"/>
    <p:sldId id="1047" r:id="rId174"/>
    <p:sldId id="1048" r:id="rId175"/>
    <p:sldId id="1049" r:id="rId176"/>
    <p:sldId id="815" r:id="rId177"/>
    <p:sldId id="987" r:id="rId178"/>
    <p:sldId id="894" r:id="rId179"/>
    <p:sldId id="888" r:id="rId180"/>
    <p:sldId id="895" r:id="rId181"/>
    <p:sldId id="843" r:id="rId182"/>
    <p:sldId id="864" r:id="rId183"/>
    <p:sldId id="865" r:id="rId184"/>
    <p:sldId id="866" r:id="rId185"/>
    <p:sldId id="867" r:id="rId186"/>
    <p:sldId id="897" r:id="rId187"/>
    <p:sldId id="898" r:id="rId188"/>
    <p:sldId id="899" r:id="rId189"/>
    <p:sldId id="900" r:id="rId190"/>
    <p:sldId id="810" r:id="rId191"/>
    <p:sldId id="812" r:id="rId192"/>
    <p:sldId id="861" r:id="rId193"/>
    <p:sldId id="989" r:id="rId194"/>
    <p:sldId id="1050" r:id="rId195"/>
    <p:sldId id="1051" r:id="rId196"/>
    <p:sldId id="1052" r:id="rId197"/>
    <p:sldId id="1053" r:id="rId198"/>
    <p:sldId id="844" r:id="rId199"/>
    <p:sldId id="841" r:id="rId200"/>
    <p:sldId id="842" r:id="rId201"/>
    <p:sldId id="1066" r:id="rId202"/>
    <p:sldId id="1067" r:id="rId203"/>
    <p:sldId id="1068" r:id="rId204"/>
    <p:sldId id="423" r:id="rId205"/>
    <p:sldId id="1002" r:id="rId206"/>
    <p:sldId id="1054" r:id="rId207"/>
    <p:sldId id="431" r:id="rId208"/>
    <p:sldId id="1003" r:id="rId209"/>
    <p:sldId id="1055" r:id="rId210"/>
    <p:sldId id="1056" r:id="rId211"/>
    <p:sldId id="1057" r:id="rId212"/>
    <p:sldId id="1058" r:id="rId213"/>
    <p:sldId id="701" r:id="rId214"/>
    <p:sldId id="1004" r:id="rId215"/>
    <p:sldId id="438" r:id="rId216"/>
    <p:sldId id="1061" r:id="rId217"/>
    <p:sldId id="1060" r:id="rId218"/>
    <p:sldId id="817" r:id="rId219"/>
    <p:sldId id="1005" r:id="rId220"/>
    <p:sldId id="818" r:id="rId221"/>
    <p:sldId id="1059" r:id="rId222"/>
    <p:sldId id="1062" r:id="rId223"/>
    <p:sldId id="833" r:id="rId224"/>
    <p:sldId id="1063" r:id="rId225"/>
    <p:sldId id="1064" r:id="rId226"/>
    <p:sldId id="819" r:id="rId227"/>
    <p:sldId id="1071" r:id="rId228"/>
    <p:sldId id="1072" r:id="rId229"/>
  </p:sldIdLst>
  <p:sldSz cx="10439400" cy="7380288"/>
  <p:notesSz cx="6735763" cy="9866313"/>
  <p:defaultTextStyle>
    <a:defPPr>
      <a:defRPr lang="ja-JP"/>
    </a:defPPr>
    <a:lvl1pPr marL="0" algn="l" defTabSz="971913" rtl="0" eaLnBrk="1" latinLnBrk="0" hangingPunct="1">
      <a:defRPr kumimoji="1" sz="1914" kern="1200">
        <a:solidFill>
          <a:schemeClr val="tx1"/>
        </a:solidFill>
        <a:latin typeface="+mn-lt"/>
        <a:ea typeface="+mn-ea"/>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3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0000"/>
    <a:srgbClr val="D9E3F3"/>
    <a:srgbClr val="C3E7EF"/>
    <a:srgbClr val="B4C7E7"/>
    <a:srgbClr val="C5D4ED"/>
    <a:srgbClr val="CCCCFF"/>
    <a:srgbClr val="99CC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6086" autoAdjust="0"/>
  </p:normalViewPr>
  <p:slideViewPr>
    <p:cSldViewPr>
      <p:cViewPr varScale="1">
        <p:scale>
          <a:sx n="53" d="100"/>
          <a:sy n="53" d="100"/>
        </p:scale>
        <p:origin x="96" y="696"/>
      </p:cViewPr>
      <p:guideLst>
        <p:guide orient="horz" pos="2325"/>
        <p:guide pos="3288"/>
      </p:guideLst>
    </p:cSldViewPr>
  </p:slideViewPr>
  <p:notesTextViewPr>
    <p:cViewPr>
      <p:scale>
        <a:sx n="1" d="1"/>
        <a:sy n="1" d="1"/>
      </p:scale>
      <p:origin x="0" y="0"/>
    </p:cViewPr>
  </p:notesTextViewPr>
  <p:sorterViewPr>
    <p:cViewPr varScale="1">
      <p:scale>
        <a:sx n="1" d="1"/>
        <a:sy n="1" d="1"/>
      </p:scale>
      <p:origin x="0" y="-79938"/>
    </p:cViewPr>
  </p:sorterViewPr>
  <p:notesViewPr>
    <p:cSldViewPr>
      <p:cViewPr varScale="1">
        <p:scale>
          <a:sx n="63" d="100"/>
          <a:sy n="63" d="100"/>
        </p:scale>
        <p:origin x="2034"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commentAuthors" Target="commentAuthor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rts/_rels/chart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32076;&#24180;&#27604;&#36611;_Q1-Q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9.xml"/><Relationship Id="rId1" Type="http://schemas.microsoft.com/office/2011/relationships/chartStyle" Target="style9.xml"/></Relationships>
</file>

<file path=ppt/charts/_rels/chart10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0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0.xml"/><Relationship Id="rId1" Type="http://schemas.microsoft.com/office/2011/relationships/chartStyle" Target="style10.xml"/></Relationships>
</file>

<file path=ppt/charts/_rels/chart11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5.xlsx" TargetMode="External"/></Relationships>
</file>

<file path=ppt/charts/_rels/chart11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5.xlsx" TargetMode="External"/></Relationships>
</file>

<file path=ppt/charts/_rels/chart11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5.xlsx" TargetMode="External"/></Relationships>
</file>

<file path=ppt/charts/_rels/chart11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5.xlsx" TargetMode="External"/></Relationships>
</file>

<file path=ppt/charts/_rels/chart11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5.xlsx" TargetMode="External"/></Relationships>
</file>

<file path=ppt/charts/_rels/chart11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5.xlsx" TargetMode="External"/></Relationships>
</file>

<file path=ppt/charts/_rels/chart11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5.xlsx" TargetMode="External"/></Relationships>
</file>

<file path=ppt/charts/_rels/chart11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5.xlsx" TargetMode="External"/></Relationships>
</file>

<file path=ppt/charts/_rels/chart11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5.xlsx" TargetMode="External"/></Relationships>
</file>

<file path=ppt/charts/_rels/chart11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5.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1.xml"/><Relationship Id="rId1" Type="http://schemas.microsoft.com/office/2011/relationships/chartStyle" Target="style11.xml"/></Relationships>
</file>

<file path=ppt/charts/_rels/chart12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5.xlsx" TargetMode="External"/></Relationships>
</file>

<file path=ppt/charts/_rels/chart12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5.xlsx" TargetMode="External"/></Relationships>
</file>

<file path=ppt/charts/_rels/chart12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2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2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12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68.xml"/><Relationship Id="rId1" Type="http://schemas.microsoft.com/office/2011/relationships/chartStyle" Target="style68.xml"/></Relationships>
</file>

<file path=ppt/charts/_rels/chart12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69.xml"/><Relationship Id="rId1" Type="http://schemas.microsoft.com/office/2011/relationships/chartStyle" Target="style69.xml"/></Relationships>
</file>

<file path=ppt/charts/_rels/chart12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 Id="rId2" Type="http://schemas.microsoft.com/office/2011/relationships/chartColorStyle" Target="colors70.xml"/><Relationship Id="rId1" Type="http://schemas.microsoft.com/office/2011/relationships/chartStyle" Target="style70.xml"/></Relationships>
</file>

<file path=ppt/charts/_rels/chart12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 Id="rId2" Type="http://schemas.microsoft.com/office/2011/relationships/chartColorStyle" Target="colors71.xml"/><Relationship Id="rId1" Type="http://schemas.microsoft.com/office/2011/relationships/chartStyle" Target="style71.xml"/></Relationships>
</file>

<file path=ppt/charts/_rels/chart12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 Id="rId2" Type="http://schemas.microsoft.com/office/2011/relationships/chartColorStyle" Target="colors72.xml"/><Relationship Id="rId1" Type="http://schemas.microsoft.com/office/2011/relationships/chartStyle" Target="style72.xml"/></Relationships>
</file>

<file path=ppt/charts/_rels/chart1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2.xml"/><Relationship Id="rId1" Type="http://schemas.microsoft.com/office/2011/relationships/chartStyle" Target="style12.xml"/></Relationships>
</file>

<file path=ppt/charts/_rels/chart13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 Id="rId2" Type="http://schemas.microsoft.com/office/2011/relationships/chartColorStyle" Target="colors73.xml"/><Relationship Id="rId1" Type="http://schemas.microsoft.com/office/2011/relationships/chartStyle" Target="style73.xml"/></Relationships>
</file>

<file path=ppt/charts/_rels/chart13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s>
</file>

<file path=ppt/charts/_rels/chart13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s>
</file>

<file path=ppt/charts/_rels/chart13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 Id="rId2" Type="http://schemas.microsoft.com/office/2011/relationships/chartColorStyle" Target="colors74.xml"/><Relationship Id="rId1" Type="http://schemas.microsoft.com/office/2011/relationships/chartStyle" Target="style74.xml"/></Relationships>
</file>

<file path=ppt/charts/_rels/chart13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 Id="rId2" Type="http://schemas.microsoft.com/office/2011/relationships/chartColorStyle" Target="colors75.xml"/><Relationship Id="rId1" Type="http://schemas.microsoft.com/office/2011/relationships/chartStyle" Target="style75.xml"/></Relationships>
</file>

<file path=ppt/charts/_rels/chart13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s>
</file>

<file path=ppt/charts/_rels/chart13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 Id="rId2" Type="http://schemas.microsoft.com/office/2011/relationships/chartColorStyle" Target="colors76.xml"/><Relationship Id="rId1" Type="http://schemas.microsoft.com/office/2011/relationships/chartStyle" Target="style76.xml"/></Relationships>
</file>

<file path=ppt/charts/_rels/chart13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 Id="rId2" Type="http://schemas.microsoft.com/office/2011/relationships/chartColorStyle" Target="colors77.xml"/><Relationship Id="rId1" Type="http://schemas.microsoft.com/office/2011/relationships/chartStyle" Target="style77.xml"/></Relationships>
</file>

<file path=ppt/charts/_rels/chart13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s>
</file>

<file path=ppt/charts/_rels/chart13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 Id="rId2" Type="http://schemas.microsoft.com/office/2011/relationships/chartColorStyle" Target="colors78.xml"/><Relationship Id="rId1" Type="http://schemas.microsoft.com/office/2011/relationships/chartStyle" Target="style78.xml"/></Relationships>
</file>

<file path=ppt/charts/_rels/chart1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32076;&#24180;&#27604;&#36611;_Q1-Q5.xlsx" TargetMode="External"/><Relationship Id="rId2" Type="http://schemas.microsoft.com/office/2011/relationships/chartColorStyle" Target="colors13.xml"/><Relationship Id="rId1" Type="http://schemas.microsoft.com/office/2011/relationships/chartStyle" Target="style13.xml"/></Relationships>
</file>

<file path=ppt/charts/_rels/chart14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 Id="rId2" Type="http://schemas.microsoft.com/office/2011/relationships/chartColorStyle" Target="colors79.xml"/><Relationship Id="rId1" Type="http://schemas.microsoft.com/office/2011/relationships/chartStyle" Target="style79.xml"/></Relationships>
</file>

<file path=ppt/charts/_rels/chart14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 Id="rId2" Type="http://schemas.microsoft.com/office/2011/relationships/chartColorStyle" Target="colors80.xml"/><Relationship Id="rId1" Type="http://schemas.microsoft.com/office/2011/relationships/chartStyle" Target="style80.xml"/></Relationships>
</file>

<file path=ppt/charts/_rels/chart14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 Id="rId2" Type="http://schemas.microsoft.com/office/2011/relationships/chartColorStyle" Target="colors81.xml"/><Relationship Id="rId1" Type="http://schemas.microsoft.com/office/2011/relationships/chartStyle" Target="style81.xml"/></Relationships>
</file>

<file path=ppt/charts/_rels/chart14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 Id="rId2" Type="http://schemas.microsoft.com/office/2011/relationships/chartColorStyle" Target="colors82.xml"/><Relationship Id="rId1" Type="http://schemas.microsoft.com/office/2011/relationships/chartStyle" Target="style82.xml"/></Relationships>
</file>

<file path=ppt/charts/_rels/chart14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 Id="rId2" Type="http://schemas.microsoft.com/office/2011/relationships/chartColorStyle" Target="colors83.xml"/><Relationship Id="rId1" Type="http://schemas.microsoft.com/office/2011/relationships/chartStyle" Target="style83.xml"/></Relationships>
</file>

<file path=ppt/charts/_rels/chart14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4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84.xml"/><Relationship Id="rId1" Type="http://schemas.microsoft.com/office/2011/relationships/chartStyle" Target="style84.xml"/></Relationships>
</file>

<file path=ppt/charts/_rels/chart14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85.xml"/><Relationship Id="rId1" Type="http://schemas.microsoft.com/office/2011/relationships/chartStyle" Target="style85.xml"/></Relationships>
</file>

<file path=ppt/charts/_rels/chart14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86.xml"/><Relationship Id="rId1" Type="http://schemas.microsoft.com/office/2011/relationships/chartStyle" Target="style86.xml"/></Relationships>
</file>

<file path=ppt/charts/_rels/chart1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4.xml"/><Relationship Id="rId1" Type="http://schemas.microsoft.com/office/2011/relationships/chartStyle" Target="style14.xml"/></Relationships>
</file>

<file path=ppt/charts/_rels/chart15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15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 Id="rId2" Type="http://schemas.microsoft.com/office/2011/relationships/chartColorStyle" Target="colors87.xml"/><Relationship Id="rId1" Type="http://schemas.microsoft.com/office/2011/relationships/chartStyle" Target="style87.xml"/></Relationships>
</file>

<file path=ppt/charts/_rels/chart15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 Id="rId2" Type="http://schemas.microsoft.com/office/2011/relationships/chartColorStyle" Target="colors88.xml"/><Relationship Id="rId1" Type="http://schemas.microsoft.com/office/2011/relationships/chartStyle" Target="style88.xml"/></Relationships>
</file>

<file path=ppt/charts/_rels/chart15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 Id="rId2" Type="http://schemas.microsoft.com/office/2011/relationships/chartColorStyle" Target="colors89.xml"/><Relationship Id="rId1" Type="http://schemas.microsoft.com/office/2011/relationships/chartStyle" Target="style89.xml"/></Relationships>
</file>

<file path=ppt/charts/_rels/chart15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5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 Id="rId2" Type="http://schemas.microsoft.com/office/2011/relationships/chartColorStyle" Target="colors90.xml"/><Relationship Id="rId1" Type="http://schemas.microsoft.com/office/2011/relationships/chartStyle" Target="style90.xml"/></Relationships>
</file>

<file path=ppt/charts/_rels/chart15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 Id="rId2" Type="http://schemas.microsoft.com/office/2011/relationships/chartColorStyle" Target="colors91.xml"/><Relationship Id="rId1" Type="http://schemas.microsoft.com/office/2011/relationships/chartStyle" Target="style91.xml"/></Relationships>
</file>

<file path=ppt/charts/_rels/chart15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 Id="rId2" Type="http://schemas.microsoft.com/office/2011/relationships/chartColorStyle" Target="colors92.xml"/><Relationship Id="rId1" Type="http://schemas.microsoft.com/office/2011/relationships/chartStyle" Target="style92.xml"/></Relationships>
</file>

<file path=ppt/charts/_rels/chart15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5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15.xml"/><Relationship Id="rId1" Type="http://schemas.microsoft.com/office/2011/relationships/chartStyle" Target="style15.xml"/></Relationships>
</file>

<file path=ppt/charts/_rels/chart16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6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6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6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6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6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6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6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6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6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32076;&#24180;&#27604;&#36611;_Q1-Q5.xlsx" TargetMode="External"/><Relationship Id="rId2" Type="http://schemas.microsoft.com/office/2011/relationships/chartColorStyle" Target="colors16.xml"/><Relationship Id="rId1" Type="http://schemas.microsoft.com/office/2011/relationships/chartStyle" Target="style16.xml"/></Relationships>
</file>

<file path=ppt/charts/_rels/chart17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7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7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7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7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7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93.xml"/><Relationship Id="rId1" Type="http://schemas.microsoft.com/office/2011/relationships/chartStyle" Target="style93.xml"/></Relationships>
</file>

<file path=ppt/charts/_rels/chart17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94.xml"/><Relationship Id="rId1" Type="http://schemas.microsoft.com/office/2011/relationships/chartStyle" Target="style94.xml"/></Relationships>
</file>

<file path=ppt/charts/_rels/chart17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s>
</file>

<file path=ppt/charts/_rels/chart17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s>
</file>

<file path=ppt/charts/_rels/chart17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7.xml"/><Relationship Id="rId1" Type="http://schemas.microsoft.com/office/2011/relationships/chartStyle" Target="style17.xml"/></Relationships>
</file>

<file path=ppt/charts/_rels/chart18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6-Q7.xlsx" TargetMode="External"/></Relationships>
</file>

<file path=ppt/charts/_rels/chart18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8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6-Q7.xlsx" TargetMode="External"/></Relationships>
</file>

<file path=ppt/charts/_rels/chart18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8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6-Q7.xlsx" TargetMode="External"/></Relationships>
</file>

<file path=ppt/charts/_rels/chart18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8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6-Q7.xlsx" TargetMode="External"/></Relationships>
</file>

<file path=ppt/charts/_rels/chart18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8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6-Q7.xlsx" TargetMode="External"/></Relationships>
</file>

<file path=ppt/charts/_rels/chart18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8.xml"/><Relationship Id="rId1" Type="http://schemas.microsoft.com/office/2011/relationships/chartStyle" Target="style18.xml"/></Relationships>
</file>

<file path=ppt/charts/_rels/chart19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s>
</file>

<file path=ppt/charts/_rels/chart19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s>
</file>

<file path=ppt/charts/_rels/chart19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s>
</file>

<file path=ppt/charts/_rels/chart19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s>
</file>

<file path=ppt/charts/_rels/chart19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19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19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19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s>
</file>

<file path=ppt/charts/_rels/chart19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s>
</file>

<file path=ppt/charts/_rels/chart19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32076;&#24180;&#27604;&#36611;_Q1-Q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9.xml"/><Relationship Id="rId1" Type="http://schemas.microsoft.com/office/2011/relationships/chartStyle" Target="style19.xml"/></Relationships>
</file>

<file path=ppt/charts/_rels/chart20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s>
</file>

<file path=ppt/charts/_rels/chart20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0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0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20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s>
</file>

<file path=ppt/charts/_rels/chart20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s>
</file>

<file path=ppt/charts/_rels/chart20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s>
</file>

<file path=ppt/charts/_rels/chart20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s>
</file>

<file path=ppt/charts/_rels/chart20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0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0.xml"/><Relationship Id="rId1" Type="http://schemas.microsoft.com/office/2011/relationships/chartStyle" Target="style20.xml"/></Relationships>
</file>

<file path=ppt/charts/_rels/chart21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95.xml"/><Relationship Id="rId1" Type="http://schemas.microsoft.com/office/2011/relationships/chartStyle" Target="style95.xml"/></Relationships>
</file>

<file path=ppt/charts/_rels/chart21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1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1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1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8-Q11.xlsx" TargetMode="External"/></Relationships>
</file>

<file path=ppt/charts/_rels/chart21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1.xlsx" TargetMode="External"/></Relationships>
</file>

<file path=ppt/charts/_rels/chart21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1.xlsx" TargetMode="External"/></Relationships>
</file>

<file path=ppt/charts/_rels/chart21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1.xlsx" TargetMode="External"/></Relationships>
</file>

<file path=ppt/charts/_rels/chart21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1.xlsx" TargetMode="External"/></Relationships>
</file>

<file path=ppt/charts/_rels/chart21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1.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1.xml"/><Relationship Id="rId1" Type="http://schemas.microsoft.com/office/2011/relationships/chartStyle" Target="style21.xml"/></Relationships>
</file>

<file path=ppt/charts/_rels/chart22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1.xlsx" TargetMode="External"/></Relationships>
</file>

<file path=ppt/charts/_rels/chart22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1.xlsx" TargetMode="External"/></Relationships>
</file>

<file path=ppt/charts/_rels/chart22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1.xlsx" TargetMode="External"/></Relationships>
</file>

<file path=ppt/charts/_rels/chart22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96.xml"/><Relationship Id="rId1" Type="http://schemas.microsoft.com/office/2011/relationships/chartStyle" Target="style96.xml"/></Relationships>
</file>

<file path=ppt/charts/_rels/chart22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2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2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2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2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2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2.xml"/><Relationship Id="rId1" Type="http://schemas.microsoft.com/office/2011/relationships/chartStyle" Target="style22.xml"/></Relationships>
</file>

<file path=ppt/charts/_rels/chart23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3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97.xml"/><Relationship Id="rId1" Type="http://schemas.microsoft.com/office/2011/relationships/chartStyle" Target="style97.xml"/></Relationships>
</file>

<file path=ppt/charts/_rels/chart23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98.xml"/><Relationship Id="rId1" Type="http://schemas.microsoft.com/office/2011/relationships/chartStyle" Target="style98.xml"/></Relationships>
</file>

<file path=ppt/charts/_rels/chart23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99.xml"/><Relationship Id="rId1" Type="http://schemas.microsoft.com/office/2011/relationships/chartStyle" Target="style99.xml"/></Relationships>
</file>

<file path=ppt/charts/_rels/chart23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0.xml"/><Relationship Id="rId1" Type="http://schemas.microsoft.com/office/2011/relationships/chartStyle" Target="style100.xml"/></Relationships>
</file>

<file path=ppt/charts/_rels/chart23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1.xml"/><Relationship Id="rId1" Type="http://schemas.microsoft.com/office/2011/relationships/chartStyle" Target="style101.xml"/></Relationships>
</file>

<file path=ppt/charts/_rels/chart23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2.xml"/><Relationship Id="rId1" Type="http://schemas.microsoft.com/office/2011/relationships/chartStyle" Target="style102.xml"/></Relationships>
</file>

<file path=ppt/charts/_rels/chart23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3.xml"/><Relationship Id="rId1" Type="http://schemas.microsoft.com/office/2011/relationships/chartStyle" Target="style103.xml"/></Relationships>
</file>

<file path=ppt/charts/_rels/chart23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4.xml"/><Relationship Id="rId1" Type="http://schemas.microsoft.com/office/2011/relationships/chartStyle" Target="style104.xml"/></Relationships>
</file>

<file path=ppt/charts/_rels/chart23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5.xml"/><Relationship Id="rId1" Type="http://schemas.microsoft.com/office/2011/relationships/chartStyle" Target="style105.xml"/></Relationships>
</file>

<file path=ppt/charts/_rels/chart2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3.xml"/><Relationship Id="rId1" Type="http://schemas.microsoft.com/office/2011/relationships/chartStyle" Target="style23.xml"/></Relationships>
</file>

<file path=ppt/charts/_rels/chart24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6.xml"/><Relationship Id="rId1" Type="http://schemas.microsoft.com/office/2011/relationships/chartStyle" Target="style106.xml"/></Relationships>
</file>

<file path=ppt/charts/_rels/chart24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7.xml"/><Relationship Id="rId1" Type="http://schemas.microsoft.com/office/2011/relationships/chartStyle" Target="style107.xml"/></Relationships>
</file>

<file path=ppt/charts/_rels/chart24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8.xml"/><Relationship Id="rId1" Type="http://schemas.microsoft.com/office/2011/relationships/chartStyle" Target="style108.xml"/></Relationships>
</file>

<file path=ppt/charts/_rels/chart24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09.xml"/><Relationship Id="rId1" Type="http://schemas.microsoft.com/office/2011/relationships/chartStyle" Target="style109.xml"/></Relationships>
</file>

<file path=ppt/charts/_rels/chart24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10.xml"/><Relationship Id="rId1" Type="http://schemas.microsoft.com/office/2011/relationships/chartStyle" Target="style110.xml"/></Relationships>
</file>

<file path=ppt/charts/_rels/chart24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11.xml"/><Relationship Id="rId1" Type="http://schemas.microsoft.com/office/2011/relationships/chartStyle" Target="style111.xml"/></Relationships>
</file>

<file path=ppt/charts/_rels/chart24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12.xml"/><Relationship Id="rId1" Type="http://schemas.microsoft.com/office/2011/relationships/chartStyle" Target="style112.xml"/></Relationships>
</file>

<file path=ppt/charts/_rels/chart24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2-Q21.xlsx" TargetMode="External"/><Relationship Id="rId2" Type="http://schemas.microsoft.com/office/2011/relationships/chartColorStyle" Target="colors113.xml"/><Relationship Id="rId1" Type="http://schemas.microsoft.com/office/2011/relationships/chartStyle" Target="style113.xml"/></Relationships>
</file>

<file path=ppt/charts/_rels/chart24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 Id="rId2" Type="http://schemas.microsoft.com/office/2011/relationships/chartColorStyle" Target="colors114.xml"/><Relationship Id="rId1" Type="http://schemas.microsoft.com/office/2011/relationships/chartStyle" Target="style114.xml"/></Relationships>
</file>

<file path=ppt/charts/_rels/chart24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 Id="rId2" Type="http://schemas.microsoft.com/office/2011/relationships/chartColorStyle" Target="colors115.xml"/><Relationship Id="rId1" Type="http://schemas.microsoft.com/office/2011/relationships/chartStyle" Target="style115.xml"/></Relationships>
</file>

<file path=ppt/charts/_rels/chart2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4.xml"/><Relationship Id="rId1" Type="http://schemas.microsoft.com/office/2011/relationships/chartStyle" Target="style24.xml"/></Relationships>
</file>

<file path=ppt/charts/_rels/chart25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 Id="rId2" Type="http://schemas.microsoft.com/office/2011/relationships/chartColorStyle" Target="colors116.xml"/><Relationship Id="rId1" Type="http://schemas.microsoft.com/office/2011/relationships/chartStyle" Target="style116.xml"/></Relationships>
</file>

<file path=ppt/charts/_rels/chart25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 Id="rId2" Type="http://schemas.microsoft.com/office/2011/relationships/chartColorStyle" Target="colors117.xml"/><Relationship Id="rId1" Type="http://schemas.microsoft.com/office/2011/relationships/chartStyle" Target="style117.xml"/></Relationships>
</file>

<file path=ppt/charts/_rels/chart25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5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5.xml"/><Relationship Id="rId1" Type="http://schemas.microsoft.com/office/2011/relationships/chartStyle" Target="style25.xml"/></Relationships>
</file>

<file path=ppt/charts/_rels/chart26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26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6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6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6.xml"/><Relationship Id="rId1" Type="http://schemas.microsoft.com/office/2011/relationships/chartStyle" Target="style26.xml"/></Relationships>
</file>

<file path=ppt/charts/_rels/chart27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7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7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7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7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7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7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7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7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7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18.xml"/><Relationship Id="rId1" Type="http://schemas.microsoft.com/office/2011/relationships/chartStyle" Target="style118.xml"/></Relationships>
</file>

<file path=ppt/charts/_rels/chart2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7.xml"/><Relationship Id="rId1" Type="http://schemas.microsoft.com/office/2011/relationships/chartStyle" Target="style27.xml"/></Relationships>
</file>

<file path=ppt/charts/_rels/chart28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8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8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28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8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8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8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8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8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8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8.xml"/><Relationship Id="rId1" Type="http://schemas.microsoft.com/office/2011/relationships/chartStyle" Target="style28.xml"/></Relationships>
</file>

<file path=ppt/charts/_rels/chart29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9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9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29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9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9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29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9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9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29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19.xml"/><Relationship Id="rId1" Type="http://schemas.microsoft.com/office/2011/relationships/chartStyle" Target="style119.xml"/></Relationships>
</file>

<file path=ppt/charts/_rels/chart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29.xml"/><Relationship Id="rId1" Type="http://schemas.microsoft.com/office/2011/relationships/chartStyle" Target="style29.xml"/></Relationships>
</file>

<file path=ppt/charts/_rels/chart30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0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0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0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0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0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0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0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0.xml"/><Relationship Id="rId1" Type="http://schemas.microsoft.com/office/2011/relationships/chartStyle" Target="style120.xml"/></Relationships>
</file>

<file path=ppt/charts/_rels/chart30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0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0.xml"/><Relationship Id="rId1" Type="http://schemas.microsoft.com/office/2011/relationships/chartStyle" Target="style30.xml"/></Relationships>
</file>

<file path=ppt/charts/_rels/chart31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1.xml"/><Relationship Id="rId1" Type="http://schemas.microsoft.com/office/2011/relationships/chartStyle" Target="style121.xml"/></Relationships>
</file>

<file path=ppt/charts/_rels/chart31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2.xml"/><Relationship Id="rId1" Type="http://schemas.microsoft.com/office/2011/relationships/chartStyle" Target="style122.xml"/></Relationships>
</file>

<file path=ppt/charts/_rels/chart31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1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1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1.xml"/><Relationship Id="rId1" Type="http://schemas.microsoft.com/office/2011/relationships/chartStyle" Target="style31.xml"/></Relationships>
</file>

<file path=ppt/charts/_rels/chart32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2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2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3.xml"/><Relationship Id="rId1" Type="http://schemas.microsoft.com/office/2011/relationships/chartStyle" Target="style123.xml"/></Relationships>
</file>

<file path=ppt/charts/_rels/chart32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4.xml"/><Relationship Id="rId1" Type="http://schemas.microsoft.com/office/2011/relationships/chartStyle" Target="style124.xml"/></Relationships>
</file>

<file path=ppt/charts/_rels/chart32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2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2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2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2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2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32.xml"/><Relationship Id="rId1" Type="http://schemas.microsoft.com/office/2011/relationships/chartStyle" Target="style32.xml"/></Relationships>
</file>

<file path=ppt/charts/_rels/chart33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3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5.xml"/><Relationship Id="rId1" Type="http://schemas.microsoft.com/office/2011/relationships/chartStyle" Target="style125.xml"/></Relationships>
</file>

<file path=ppt/charts/_rels/chart33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26.xml"/><Relationship Id="rId1" Type="http://schemas.microsoft.com/office/2011/relationships/chartStyle" Target="style126.xml"/></Relationships>
</file>

<file path=ppt/charts/_rels/chart33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3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3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3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3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3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3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33.xml"/><Relationship Id="rId1" Type="http://schemas.microsoft.com/office/2011/relationships/chartStyle" Target="style33.xml"/></Relationships>
</file>

<file path=ppt/charts/_rels/chart34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7&#12392;Q18(DX&#21462;&#32068;&#12415;&#12392;&#35506;&#38988;)_&#20840;&#20307;_ABCD.xlsx" TargetMode="External"/><Relationship Id="rId2" Type="http://schemas.microsoft.com/office/2011/relationships/chartColorStyle" Target="colors127.xml"/><Relationship Id="rId1" Type="http://schemas.microsoft.com/office/2011/relationships/chartStyle" Target="style127.xml"/></Relationships>
</file>

<file path=ppt/charts/_rels/chart34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28.xml"/><Relationship Id="rId1" Type="http://schemas.microsoft.com/office/2011/relationships/chartStyle" Target="style128.xml"/></Relationships>
</file>

<file path=ppt/charts/_rels/chart34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29.xml"/><Relationship Id="rId1" Type="http://schemas.microsoft.com/office/2011/relationships/chartStyle" Target="style129.xml"/></Relationships>
</file>

<file path=ppt/charts/_rels/chart34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30.xml"/><Relationship Id="rId1" Type="http://schemas.microsoft.com/office/2011/relationships/chartStyle" Target="style130.xml"/></Relationships>
</file>

<file path=ppt/charts/_rels/chart34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31.xml"/><Relationship Id="rId1" Type="http://schemas.microsoft.com/office/2011/relationships/chartStyle" Target="style131.xml"/></Relationships>
</file>

<file path=ppt/charts/_rels/chart34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7&#12392;Q18(DX&#21462;&#32068;&#12415;&#12392;&#35506;&#38988;1&#30058;&#30446;)_&#20840;&#20307;_ABCD.xlsx" TargetMode="External"/><Relationship Id="rId2" Type="http://schemas.microsoft.com/office/2011/relationships/chartColorStyle" Target="colors132.xml"/><Relationship Id="rId1" Type="http://schemas.microsoft.com/office/2011/relationships/chartStyle" Target="style132.xml"/></Relationships>
</file>

<file path=ppt/charts/_rels/chart34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7&#12392;Q18(DX&#21462;&#32068;&#12415;&#12392;&#35506;&#38988;1&#30058;&#30446;)_&#20840;&#20307;_ABCD.xlsx" TargetMode="External"/><Relationship Id="rId2" Type="http://schemas.microsoft.com/office/2011/relationships/chartColorStyle" Target="colors133.xml"/><Relationship Id="rId1" Type="http://schemas.microsoft.com/office/2011/relationships/chartStyle" Target="style133.xml"/></Relationships>
</file>

<file path=ppt/charts/_rels/chart34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7&#12392;Q18(DX&#21462;&#32068;&#12415;&#12392;&#35506;&#38988;1&#30058;&#30446;)_&#20840;&#20307;_ABCD.xlsx" TargetMode="External"/><Relationship Id="rId2" Type="http://schemas.microsoft.com/office/2011/relationships/chartColorStyle" Target="colors134.xml"/><Relationship Id="rId1" Type="http://schemas.microsoft.com/office/2011/relationships/chartStyle" Target="style134.xml"/></Relationships>
</file>

<file path=ppt/charts/_rels/chart34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7&#12392;Q18(DX&#21462;&#32068;&#12415;&#12392;&#35506;&#38988;1&#30058;&#30446;)_&#20840;&#20307;_ABCD.xlsx" TargetMode="External"/><Relationship Id="rId2" Type="http://schemas.microsoft.com/office/2011/relationships/chartColorStyle" Target="colors135.xml"/><Relationship Id="rId1" Type="http://schemas.microsoft.com/office/2011/relationships/chartStyle" Target="style135.xml"/></Relationships>
</file>

<file path=ppt/charts/_rels/chart34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36.xml"/><Relationship Id="rId1" Type="http://schemas.microsoft.com/office/2011/relationships/chartStyle" Target="style136.xml"/></Relationships>
</file>

<file path=ppt/charts/_rels/chart3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34.xml"/><Relationship Id="rId1" Type="http://schemas.microsoft.com/office/2011/relationships/chartStyle" Target="style34.xml"/></Relationships>
</file>

<file path=ppt/charts/_rels/chart35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37.xml"/><Relationship Id="rId1" Type="http://schemas.microsoft.com/office/2011/relationships/chartStyle" Target="style137.xml"/></Relationships>
</file>

<file path=ppt/charts/_rels/chart35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5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5.xml"/><Relationship Id="rId1" Type="http://schemas.microsoft.com/office/2011/relationships/chartStyle" Target="style35.xml"/></Relationships>
</file>

<file path=ppt/charts/_rels/chart36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6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6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6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38.xml"/><Relationship Id="rId1" Type="http://schemas.microsoft.com/office/2011/relationships/chartStyle" Target="style138.xml"/></Relationships>
</file>

<file path=ppt/charts/_rels/chart36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6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6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6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6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6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6.xml"/><Relationship Id="rId1" Type="http://schemas.microsoft.com/office/2011/relationships/chartStyle" Target="style36.xml"/></Relationships>
</file>

<file path=ppt/charts/_rels/chart37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7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12-Q21.xlsx" TargetMode="External"/></Relationships>
</file>

<file path=ppt/charts/_rels/chart37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12-Q21.xlsx" TargetMode="External"/></Relationships>
</file>

<file path=ppt/charts/_rels/chart37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12-Q21.xlsx" TargetMode="External"/></Relationships>
</file>

<file path=ppt/charts/_rels/chart37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12-Q21.xlsx" TargetMode="External"/></Relationships>
</file>

<file path=ppt/charts/_rels/chart37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12-Q21.xlsx" TargetMode="External"/></Relationships>
</file>

<file path=ppt/charts/_rels/chart37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39.xml"/><Relationship Id="rId1" Type="http://schemas.microsoft.com/office/2011/relationships/chartStyle" Target="style139.xml"/></Relationships>
</file>

<file path=ppt/charts/_rels/chart37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7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7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7.xml"/><Relationship Id="rId1" Type="http://schemas.microsoft.com/office/2011/relationships/chartStyle" Target="style37.xml"/></Relationships>
</file>

<file path=ppt/charts/_rels/chart38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8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38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38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38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38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38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38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38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38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40.xml"/><Relationship Id="rId1" Type="http://schemas.microsoft.com/office/2011/relationships/chartStyle" Target="style140.xml"/></Relationships>
</file>

<file path=ppt/charts/_rels/chart3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8.xml"/><Relationship Id="rId1" Type="http://schemas.microsoft.com/office/2011/relationships/chartStyle" Target="style38.xml"/></Relationships>
</file>

<file path=ppt/charts/_rels/chart39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41.xml"/><Relationship Id="rId1" Type="http://schemas.microsoft.com/office/2011/relationships/chartStyle" Target="style141.xml"/></Relationships>
</file>

<file path=ppt/charts/_rels/chart39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9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9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9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39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39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39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39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39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39.xml"/><Relationship Id="rId1" Type="http://schemas.microsoft.com/office/2011/relationships/chartStyle" Target="style39.xml"/></Relationships>
</file>

<file path=ppt/charts/_rels/chart40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0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0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0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0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0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0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0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0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0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0.xml"/><Relationship Id="rId1" Type="http://schemas.microsoft.com/office/2011/relationships/chartStyle" Target="style40.xml"/></Relationships>
</file>

<file path=ppt/charts/_rels/chart41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1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1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1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1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1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2(DP&#25351;&#27161;).xlsx" TargetMode="External"/><Relationship Id="rId2" Type="http://schemas.microsoft.com/office/2011/relationships/chartColorStyle" Target="colors142.xml"/><Relationship Id="rId1" Type="http://schemas.microsoft.com/office/2011/relationships/chartStyle" Target="style142.xml"/></Relationships>
</file>

<file path=ppt/charts/_rels/chart41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2(DP&#25351;&#27161;).xlsx" TargetMode="External"/><Relationship Id="rId2" Type="http://schemas.microsoft.com/office/2011/relationships/chartColorStyle" Target="colors143.xml"/><Relationship Id="rId1" Type="http://schemas.microsoft.com/office/2011/relationships/chartStyle" Target="style143.xml"/></Relationships>
</file>

<file path=ppt/charts/_rels/chart41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2(DP&#25351;&#27161;).xlsx" TargetMode="External"/><Relationship Id="rId2" Type="http://schemas.microsoft.com/office/2011/relationships/chartColorStyle" Target="colors144.xml"/><Relationship Id="rId1" Type="http://schemas.microsoft.com/office/2011/relationships/chartStyle" Target="style144.xml"/><Relationship Id="rId4" Type="http://schemas.openxmlformats.org/officeDocument/2006/relationships/chartUserShapes" Target="../drawings/drawing1.xml"/></Relationships>
</file>

<file path=ppt/charts/_rels/chart41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45.xml"/><Relationship Id="rId1" Type="http://schemas.microsoft.com/office/2011/relationships/chartStyle" Target="style145.xml"/></Relationships>
</file>

<file path=ppt/charts/_rels/chart41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46.xml"/><Relationship Id="rId1" Type="http://schemas.microsoft.com/office/2011/relationships/chartStyle" Target="style146.xml"/></Relationships>
</file>

<file path=ppt/charts/_rels/chart4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1.xml"/><Relationship Id="rId1" Type="http://schemas.microsoft.com/office/2011/relationships/chartStyle" Target="style41.xml"/></Relationships>
</file>

<file path=ppt/charts/_rels/chart42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47.xml"/><Relationship Id="rId1" Type="http://schemas.microsoft.com/office/2011/relationships/chartStyle" Target="style147.xml"/></Relationships>
</file>

<file path=ppt/charts/_rels/chart42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48.xml"/><Relationship Id="rId1" Type="http://schemas.microsoft.com/office/2011/relationships/chartStyle" Target="style148.xml"/></Relationships>
</file>

<file path=ppt/charts/_rels/chart42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ABCD&#21029;.xlsx" TargetMode="External"/></Relationships>
</file>

<file path=ppt/charts/_rels/chart42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49.xml"/><Relationship Id="rId1" Type="http://schemas.microsoft.com/office/2011/relationships/chartStyle" Target="style149.xml"/></Relationships>
</file>

<file path=ppt/charts/_rels/chart42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0.xml"/><Relationship Id="rId1" Type="http://schemas.microsoft.com/office/2011/relationships/chartStyle" Target="style150.xml"/></Relationships>
</file>

<file path=ppt/charts/_rels/chart42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1.xml"/><Relationship Id="rId1" Type="http://schemas.microsoft.com/office/2011/relationships/chartStyle" Target="style151.xml"/></Relationships>
</file>

<file path=ppt/charts/_rels/chart42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2.xml"/><Relationship Id="rId1" Type="http://schemas.microsoft.com/office/2011/relationships/chartStyle" Target="style152.xml"/></Relationships>
</file>

<file path=ppt/charts/_rels/chart42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3.xml"/><Relationship Id="rId1" Type="http://schemas.microsoft.com/office/2011/relationships/chartStyle" Target="style153.xml"/></Relationships>
</file>

<file path=ppt/charts/_rels/chart42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4.xml"/><Relationship Id="rId1" Type="http://schemas.microsoft.com/office/2011/relationships/chartStyle" Target="style154.xml"/></Relationships>
</file>

<file path=ppt/charts/_rels/chart42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155.xml"/><Relationship Id="rId1" Type="http://schemas.microsoft.com/office/2011/relationships/chartStyle" Target="style155.xml"/></Relationships>
</file>

<file path=ppt/charts/_rels/chart4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2.xml"/><Relationship Id="rId1" Type="http://schemas.microsoft.com/office/2011/relationships/chartStyle" Target="style42.xml"/></Relationships>
</file>

<file path=ppt/charts/_rels/chart43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3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3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3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3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3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3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3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3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3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3.xml"/><Relationship Id="rId1" Type="http://schemas.microsoft.com/office/2011/relationships/chartStyle" Target="style43.xml"/></Relationships>
</file>

<file path=ppt/charts/_rels/chart44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4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4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4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4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4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4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4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4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4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56.xml"/><Relationship Id="rId1" Type="http://schemas.microsoft.com/office/2011/relationships/chartStyle" Target="style156.xml"/></Relationships>
</file>

<file path=ppt/charts/_rels/chart4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4.xml"/><Relationship Id="rId1" Type="http://schemas.microsoft.com/office/2011/relationships/chartStyle" Target="style44.xml"/></Relationships>
</file>

<file path=ppt/charts/_rels/chart45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57.xml"/><Relationship Id="rId1" Type="http://schemas.microsoft.com/office/2011/relationships/chartStyle" Target="style157.xml"/></Relationships>
</file>

<file path=ppt/charts/_rels/chart45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58.xml"/><Relationship Id="rId1" Type="http://schemas.microsoft.com/office/2011/relationships/chartStyle" Target="style158.xml"/></Relationships>
</file>

<file path=ppt/charts/_rels/chart45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5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5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5.xml"/><Relationship Id="rId1" Type="http://schemas.microsoft.com/office/2011/relationships/chartStyle" Target="style45.xml"/></Relationships>
</file>

<file path=ppt/charts/_rels/chart46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6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6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6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6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6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6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6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6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6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ABCD&#21029;.xlsx" TargetMode="External"/><Relationship Id="rId2" Type="http://schemas.microsoft.com/office/2011/relationships/chartColorStyle" Target="colors46.xml"/><Relationship Id="rId1" Type="http://schemas.microsoft.com/office/2011/relationships/chartStyle" Target="style46.xml"/></Relationships>
</file>

<file path=ppt/charts/_rels/chart47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7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7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7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3(DP&#25351;&#27161;).xlsx" TargetMode="External"/><Relationship Id="rId2" Type="http://schemas.microsoft.com/office/2011/relationships/chartColorStyle" Target="colors159.xml"/><Relationship Id="rId1" Type="http://schemas.microsoft.com/office/2011/relationships/chartStyle" Target="style159.xml"/></Relationships>
</file>

<file path=ppt/charts/_rels/chart47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3(DP&#25351;&#27161;).xlsx" TargetMode="External"/><Relationship Id="rId2" Type="http://schemas.microsoft.com/office/2011/relationships/chartColorStyle" Target="colors160.xml"/><Relationship Id="rId1" Type="http://schemas.microsoft.com/office/2011/relationships/chartStyle" Target="style160.xml"/></Relationships>
</file>

<file path=ppt/charts/_rels/chart47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23(DP&#25351;&#27161;).xlsx" TargetMode="External"/><Relationship Id="rId2" Type="http://schemas.microsoft.com/office/2011/relationships/chartColorStyle" Target="colors161.xml"/><Relationship Id="rId1" Type="http://schemas.microsoft.com/office/2011/relationships/chartStyle" Target="style161.xml"/></Relationships>
</file>

<file path=ppt/charts/_rels/chart47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3(DP&#25351;&#27161;).xlsx" TargetMode="External"/><Relationship Id="rId2" Type="http://schemas.microsoft.com/office/2011/relationships/chartColorStyle" Target="colors162.xml"/><Relationship Id="rId1" Type="http://schemas.microsoft.com/office/2011/relationships/chartStyle" Target="style162.xml"/></Relationships>
</file>

<file path=ppt/charts/_rels/chart47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3(DP&#25351;&#27161;).xlsx" TargetMode="External"/><Relationship Id="rId2" Type="http://schemas.microsoft.com/office/2011/relationships/chartColorStyle" Target="colors163.xml"/><Relationship Id="rId1" Type="http://schemas.microsoft.com/office/2011/relationships/chartStyle" Target="style163.xml"/></Relationships>
</file>

<file path=ppt/charts/_rels/chart47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3(DP&#25351;&#27161;).xlsx" TargetMode="External"/><Relationship Id="rId2" Type="http://schemas.microsoft.com/office/2011/relationships/chartColorStyle" Target="colors164.xml"/><Relationship Id="rId1" Type="http://schemas.microsoft.com/office/2011/relationships/chartStyle" Target="style164.xml"/></Relationships>
</file>

<file path=ppt/charts/_rels/chart47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3(DP&#25351;&#27161;).xlsx" TargetMode="External"/><Relationship Id="rId2" Type="http://schemas.microsoft.com/office/2011/relationships/chartColorStyle" Target="colors165.xml"/><Relationship Id="rId1" Type="http://schemas.microsoft.com/office/2011/relationships/chartStyle" Target="style165.xml"/></Relationships>
</file>

<file path=ppt/charts/_rels/chart4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47.xml"/><Relationship Id="rId1" Type="http://schemas.microsoft.com/office/2011/relationships/chartStyle" Target="style47.xml"/></Relationships>
</file>

<file path=ppt/charts/_rels/chart48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3(DP&#25351;&#27161;).xlsx" TargetMode="External"/><Relationship Id="rId2" Type="http://schemas.microsoft.com/office/2011/relationships/chartColorStyle" Target="colors166.xml"/><Relationship Id="rId1" Type="http://schemas.microsoft.com/office/2011/relationships/chartStyle" Target="style166.xml"/></Relationships>
</file>

<file path=ppt/charts/_rels/chart48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3(DP&#25351;&#27161;).xlsx" TargetMode="External"/><Relationship Id="rId2" Type="http://schemas.microsoft.com/office/2011/relationships/chartColorStyle" Target="colors167.xml"/><Relationship Id="rId1" Type="http://schemas.microsoft.com/office/2011/relationships/chartStyle" Target="style167.xml"/></Relationships>
</file>

<file path=ppt/charts/_rels/chart48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3(DP&#25351;&#27161;).xlsx" TargetMode="External"/><Relationship Id="rId2" Type="http://schemas.microsoft.com/office/2011/relationships/chartColorStyle" Target="colors168.xml"/><Relationship Id="rId1" Type="http://schemas.microsoft.com/office/2011/relationships/chartStyle" Target="style168.xml"/></Relationships>
</file>

<file path=ppt/charts/_rels/chart48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3(DP&#25351;&#27161;).xlsx" TargetMode="External"/><Relationship Id="rId2" Type="http://schemas.microsoft.com/office/2011/relationships/chartColorStyle" Target="colors169.xml"/><Relationship Id="rId1" Type="http://schemas.microsoft.com/office/2011/relationships/chartStyle" Target="style169.xml"/></Relationships>
</file>

<file path=ppt/charts/_rels/chart48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3(DP&#25351;&#27161;).xlsx" TargetMode="External"/><Relationship Id="rId2" Type="http://schemas.microsoft.com/office/2011/relationships/chartColorStyle" Target="colors170.xml"/><Relationship Id="rId1" Type="http://schemas.microsoft.com/office/2011/relationships/chartStyle" Target="style170.xml"/></Relationships>
</file>

<file path=ppt/charts/_rels/chart48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3(DP&#25351;&#27161;).xlsx" TargetMode="External"/><Relationship Id="rId2" Type="http://schemas.microsoft.com/office/2011/relationships/chartColorStyle" Target="colors171.xml"/><Relationship Id="rId1" Type="http://schemas.microsoft.com/office/2011/relationships/chartStyle" Target="style171.xml"/></Relationships>
</file>

<file path=ppt/charts/_rels/chart48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3(DP&#25351;&#27161;).xlsx" TargetMode="External"/><Relationship Id="rId2" Type="http://schemas.microsoft.com/office/2011/relationships/chartColorStyle" Target="colors172.xml"/><Relationship Id="rId1" Type="http://schemas.microsoft.com/office/2011/relationships/chartStyle" Target="style172.xml"/></Relationships>
</file>

<file path=ppt/charts/_rels/chart48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3(DP&#25351;&#27161;).xlsx" TargetMode="External"/><Relationship Id="rId2" Type="http://schemas.microsoft.com/office/2011/relationships/chartColorStyle" Target="colors173.xml"/><Relationship Id="rId1" Type="http://schemas.microsoft.com/office/2011/relationships/chartStyle" Target="style173.xml"/></Relationships>
</file>

<file path=ppt/charts/_rels/chart48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48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48.xml"/><Relationship Id="rId1" Type="http://schemas.microsoft.com/office/2011/relationships/chartStyle" Target="style48.xml"/></Relationships>
</file>

<file path=ppt/charts/_rels/chart49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s>
</file>

<file path=ppt/charts/_rels/chart49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s>
</file>

<file path=ppt/charts/_rels/chart49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s>
</file>

<file path=ppt/charts/_rels/chart49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s>
</file>

<file path=ppt/charts/_rels/chart49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49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49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49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49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49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74.xml"/><Relationship Id="rId1" Type="http://schemas.microsoft.com/office/2011/relationships/chartStyle" Target="style174.xml"/></Relationships>
</file>

<file path=ppt/charts/_rels/chart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49.xml"/><Relationship Id="rId1" Type="http://schemas.microsoft.com/office/2011/relationships/chartStyle" Target="style49.xml"/></Relationships>
</file>

<file path=ppt/charts/_rels/chart50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0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0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50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A.&#12518;&#12540;&#12470;&#12540;.xlsx" TargetMode="External"/><Relationship Id="rId2" Type="http://schemas.microsoft.com/office/2011/relationships/chartColorStyle" Target="colors175.xml"/><Relationship Id="rId1" Type="http://schemas.microsoft.com/office/2011/relationships/chartStyle" Target="style175.xml"/></Relationships>
</file>

<file path=ppt/charts/_rels/chart50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50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B.&#12513;&#12540;&#12459;&#12540;.xlsx" TargetMode="External"/><Relationship Id="rId2" Type="http://schemas.microsoft.com/office/2011/relationships/chartColorStyle" Target="colors176.xml"/><Relationship Id="rId1" Type="http://schemas.microsoft.com/office/2011/relationships/chartStyle" Target="style176.xml"/></Relationships>
</file>

<file path=ppt/charts/_rels/chart50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50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C.&#12469;&#12502;&#12471;&#12473;&#12486;&#12512;&#25552;&#20379;.xlsx" TargetMode="External"/><Relationship Id="rId2" Type="http://schemas.microsoft.com/office/2011/relationships/chartColorStyle" Target="colors177.xml"/><Relationship Id="rId1" Type="http://schemas.microsoft.com/office/2011/relationships/chartStyle" Target="style177.xml"/></Relationships>
</file>

<file path=ppt/charts/_rels/chart50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50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D.&#12469;&#12540;&#12499;&#12473;&#25552;&#20379;.xlsx" TargetMode="External"/><Relationship Id="rId2" Type="http://schemas.microsoft.com/office/2011/relationships/chartColorStyle" Target="colors178.xml"/><Relationship Id="rId1" Type="http://schemas.microsoft.com/office/2011/relationships/chartStyle" Target="style178.xml"/></Relationships>
</file>

<file path=ppt/charts/_rels/chart5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0.xml"/><Relationship Id="rId1" Type="http://schemas.microsoft.com/office/2011/relationships/chartStyle" Target="style50.xml"/></Relationships>
</file>

<file path=ppt/charts/_rels/chart51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79.xml"/><Relationship Id="rId1" Type="http://schemas.microsoft.com/office/2011/relationships/chartStyle" Target="style179.xml"/></Relationships>
</file>

<file path=ppt/charts/_rels/chart51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1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1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1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51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51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51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51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21336;&#32020;&#38598;&#35336;_&#20840;&#20307;.xlsx" TargetMode="External"/><Relationship Id="rId2" Type="http://schemas.microsoft.com/office/2011/relationships/chartColorStyle" Target="colors180.xml"/><Relationship Id="rId1" Type="http://schemas.microsoft.com/office/2011/relationships/chartStyle" Target="style180.xml"/></Relationships>
</file>

<file path=ppt/charts/_rels/chart51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1.xml"/><Relationship Id="rId1" Type="http://schemas.microsoft.com/office/2011/relationships/chartStyle" Target="style51.xml"/></Relationships>
</file>

<file path=ppt/charts/_rels/chart52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2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2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52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52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52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52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22-Q27.xlsx" TargetMode="External"/></Relationships>
</file>

<file path=ppt/charts/_rels/chart52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22-Q27.xlsx" TargetMode="External"/></Relationships>
</file>

<file path=ppt/charts/_rels/chart52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22-Q27.xlsx" TargetMode="External"/></Relationships>
</file>

<file path=ppt/charts/_rels/chart52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22-Q27.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2.xml"/><Relationship Id="rId1" Type="http://schemas.microsoft.com/office/2011/relationships/chartStyle" Target="style52.xml"/></Relationships>
</file>

<file path=ppt/charts/_rels/chart53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22-Q27.xlsx" TargetMode="External"/></Relationships>
</file>

<file path=ppt/charts/_rels/chart5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3.xml"/><Relationship Id="rId1"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4.xml"/><Relationship Id="rId1"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5.xml"/><Relationship Id="rId1"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Q1-Q4.xlsx" TargetMode="External"/><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2.xml"/><Relationship Id="rId1" Type="http://schemas.microsoft.com/office/2011/relationships/chartStyle" Target="style62.xml"/></Relationships>
</file>

<file path=ppt/charts/_rels/chart64.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3.xml"/><Relationship Id="rId1"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4.xml"/><Relationship Id="rId1"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5.xml"/><Relationship Id="rId1" Type="http://schemas.microsoft.com/office/2011/relationships/chartStyle" Target="style65.xml"/></Relationships>
</file>

<file path=ppt/charts/_rels/chart6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6.xml"/><Relationship Id="rId1" Type="http://schemas.microsoft.com/office/2011/relationships/chartStyle" Target="style66.xml"/></Relationships>
</file>

<file path=ppt/charts/_rels/chart6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67.xml"/><Relationship Id="rId1" Type="http://schemas.microsoft.com/office/2011/relationships/chartStyle" Target="style67.xml"/></Relationships>
</file>

<file path=ppt/charts/_rels/chart6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21336;&#32020;&#38598;&#35336;_&#20840;&#20307;.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32076;&#24180;&#27604;&#36611;_Q1-Q5.xlsx" TargetMode="External"/><Relationship Id="rId2" Type="http://schemas.microsoft.com/office/2011/relationships/chartColorStyle" Target="colors6.xml"/><Relationship Id="rId1" Type="http://schemas.microsoft.com/office/2011/relationships/chartStyle" Target="style6.xml"/></Relationships>
</file>

<file path=ppt/charts/_rels/chart7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A.&#12518;&#12540;&#12470;&#12540;\&#12463;&#12525;&#12473;&#38598;&#35336;_A_Q5.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B.&#12513;&#12540;&#12459;&#12540;\&#12463;&#12525;&#12473;&#38598;&#35336;_B_Q5.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C.&#12469;&#12502;&#12471;&#12473;&#12486;&#12512;&#25552;&#20379;\&#12463;&#12525;&#12473;&#38598;&#35336;_C_Q5.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D.&#12469;&#12540;&#12499;&#12473;&#25552;&#20379;\&#12463;&#12525;&#12473;&#38598;&#35336;_D_Q5.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7.xml"/><Relationship Id="rId1" Type="http://schemas.microsoft.com/office/2011/relationships/chartStyle" Target="style7.xml"/></Relationships>
</file>

<file path=ppt/charts/_rels/chart8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8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ys-fs2\home\&#9733;&#32068;&#36796;&#12415;&#21205;&#21521;&#35519;&#26619;&#29992;\&#12304;2020&#24180;&#24230;&#29256;&#12305;&#20844;&#38283;&#36039;&#26009;&#29992;&#12464;&#12521;&#12501;\&#12463;&#12525;&#12473;&#38598;&#35336;_&#20840;&#20307;\&#12463;&#12525;&#12473;&#38598;&#35336;_Q1-Q4.xlsx" TargetMode="External"/><Relationship Id="rId2" Type="http://schemas.microsoft.com/office/2011/relationships/chartColorStyle" Target="colors8.xml"/><Relationship Id="rId1" Type="http://schemas.microsoft.com/office/2011/relationships/chartStyle" Target="style8.xml"/></Relationships>
</file>

<file path=ppt/charts/_rels/chart90.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1.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2.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3.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4.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5.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6.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7.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8.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_rels/chart99.xml.rels><?xml version="1.0" encoding="UTF-8" standalone="yes"?>
<Relationships xmlns="http://schemas.openxmlformats.org/package/2006/relationships"><Relationship Id="rId1" Type="http://schemas.openxmlformats.org/officeDocument/2006/relationships/oleObject" Target="file:///\\sys-fs2\home\&#9733;&#32068;&#36796;&#12415;&#21205;&#21521;&#35519;&#26619;&#29992;\&#12304;2020&#24180;&#24230;&#29256;&#12305;&#20844;&#38283;&#36039;&#26009;&#29992;&#12464;&#12521;&#12501;\&#12463;&#12525;&#12473;&#38598;&#35336;_&#20840;&#20307;\&#12463;&#12525;&#12473;&#38598;&#35336;_Q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64870691648694"/>
          <c:y val="0.20297237084805539"/>
          <c:w val="0.73373221264711219"/>
          <c:h val="0.65117397044689518"/>
        </c:manualLayout>
      </c:layout>
      <c:barChart>
        <c:barDir val="bar"/>
        <c:grouping val="stack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'0-2配布状況'!$B$4:$B$8</c:f>
              <c:strCache>
                <c:ptCount val="5"/>
                <c:pt idx="0">
                  <c:v>2020年度</c:v>
                </c:pt>
                <c:pt idx="1">
                  <c:v>2019年度</c:v>
                </c:pt>
                <c:pt idx="2">
                  <c:v>2018年度</c:v>
                </c:pt>
                <c:pt idx="3">
                  <c:v>2017年度</c:v>
                </c:pt>
                <c:pt idx="4">
                  <c:v>2016年度</c:v>
                </c:pt>
              </c:strCache>
            </c:strRef>
          </c:cat>
          <c:val>
            <c:numRef>
              <c:f>'0-2配布状況'!$C$4:$C$8</c:f>
              <c:numCache>
                <c:formatCode>#,##0_);[Red]\(#,##0\)</c:formatCode>
                <c:ptCount val="5"/>
                <c:pt idx="0">
                  <c:v>6000</c:v>
                </c:pt>
                <c:pt idx="1">
                  <c:v>5854</c:v>
                </c:pt>
                <c:pt idx="2">
                  <c:v>2544</c:v>
                </c:pt>
                <c:pt idx="3">
                  <c:v>2436</c:v>
                </c:pt>
                <c:pt idx="4">
                  <c:v>1901</c:v>
                </c:pt>
              </c:numCache>
            </c:numRef>
          </c:val>
          <c:extLst>
            <c:ext xmlns:c16="http://schemas.microsoft.com/office/drawing/2014/chart" uri="{C3380CC4-5D6E-409C-BE32-E72D297353CC}">
              <c16:uniqueId val="{00000000-F924-4AAC-B127-C79AD9510E5A}"/>
            </c:ext>
          </c:extLst>
        </c:ser>
        <c:dLbls>
          <c:dLblPos val="inEnd"/>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60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1000"/>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56704980843"/>
          <c:y val="8.6520307683362066E-2"/>
          <c:w val="0.61970977011494255"/>
          <c:h val="0.81151493055555568"/>
        </c:manualLayout>
      </c:layout>
      <c:barChart>
        <c:barDir val="bar"/>
        <c:grouping val="stacked"/>
        <c:varyColors val="0"/>
        <c:ser>
          <c:idx val="0"/>
          <c:order val="0"/>
          <c:tx>
            <c:strRef>
              <c:f>'[10]Q2-2B.売上高(従業員別)'!$O$5</c:f>
              <c:strCache>
                <c:ptCount val="1"/>
                <c:pt idx="0">
                  <c:v>2億円未満</c:v>
                </c:pt>
              </c:strCache>
            </c:strRef>
          </c:tx>
          <c:spPr>
            <a:solidFill>
              <a:schemeClr val="accent5"/>
            </a:solidFill>
            <a:ln>
              <a:solidFill>
                <a:schemeClr val="tx1"/>
              </a:solidFill>
            </a:ln>
            <a:effectLst/>
          </c:spPr>
          <c:invertIfNegative val="0"/>
          <c:dLbls>
            <c:dLbl>
              <c:idx val="1"/>
              <c:layout>
                <c:manualLayout>
                  <c:x val="9.731800766283525E-3"/>
                  <c:y val="5.87956170843105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4C-4B3D-9569-2F5B9E14101D}"/>
                </c:ext>
              </c:extLst>
            </c:dLbl>
            <c:dLbl>
              <c:idx val="2"/>
              <c:delete val="1"/>
              <c:extLst>
                <c:ext xmlns:c15="http://schemas.microsoft.com/office/drawing/2012/chart" uri="{CE6537A1-D6FC-4f65-9D91-7224C49458BB}"/>
                <c:ext xmlns:c16="http://schemas.microsoft.com/office/drawing/2014/chart" uri="{C3380CC4-5D6E-409C-BE32-E72D297353CC}">
                  <c16:uniqueId val="{00000015-634C-4B3D-9569-2F5B9E1410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'[10]Q2-2B.売上高(従業員別)'!$O$6:$O$8</c:f>
              <c:numCache>
                <c:formatCode>General</c:formatCode>
                <c:ptCount val="3"/>
                <c:pt idx="0">
                  <c:v>0.6875</c:v>
                </c:pt>
                <c:pt idx="1">
                  <c:v>2.8776978417266189E-2</c:v>
                </c:pt>
                <c:pt idx="2">
                  <c:v>6.9444444444444441E-3</c:v>
                </c:pt>
              </c:numCache>
            </c:numRef>
          </c:val>
          <c:extLst>
            <c:ext xmlns:c16="http://schemas.microsoft.com/office/drawing/2014/chart" uri="{C3380CC4-5D6E-409C-BE32-E72D297353CC}">
              <c16:uniqueId val="{00000000-634C-4B3D-9569-2F5B9E14101D}"/>
            </c:ext>
          </c:extLst>
        </c:ser>
        <c:ser>
          <c:idx val="2"/>
          <c:order val="1"/>
          <c:tx>
            <c:strRef>
              <c:f>'[10]Q2-2B.売上高(従業員別)'!$P$5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4-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'[10]Q2-2B.売上高(従業員別)'!$P$6:$P$8</c:f>
              <c:numCache>
                <c:formatCode>General</c:formatCode>
                <c:ptCount val="3"/>
                <c:pt idx="0">
                  <c:v>0.22916666666666666</c:v>
                </c:pt>
                <c:pt idx="1">
                  <c:v>0.25899280575539568</c:v>
                </c:pt>
                <c:pt idx="2">
                  <c:v>6.9444444444444441E-3</c:v>
                </c:pt>
              </c:numCache>
            </c:numRef>
          </c:val>
          <c:extLst>
            <c:ext xmlns:c16="http://schemas.microsoft.com/office/drawing/2014/chart" uri="{C3380CC4-5D6E-409C-BE32-E72D297353CC}">
              <c16:uniqueId val="{00000001-634C-4B3D-9569-2F5B9E14101D}"/>
            </c:ext>
          </c:extLst>
        </c:ser>
        <c:ser>
          <c:idx val="1"/>
          <c:order val="2"/>
          <c:tx>
            <c:strRef>
              <c:f>'[10]Q2-2B.売上高(従業員別)'!$Q$5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3-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'[10]Q2-2B.売上高(従業員別)'!$Q$6:$Q$8</c:f>
              <c:numCache>
                <c:formatCode>General</c:formatCode>
                <c:ptCount val="3"/>
                <c:pt idx="0">
                  <c:v>5.2083333333333336E-2</c:v>
                </c:pt>
                <c:pt idx="1">
                  <c:v>0.25899280575539568</c:v>
                </c:pt>
                <c:pt idx="2">
                  <c:v>2.0833333333333332E-2</c:v>
                </c:pt>
              </c:numCache>
            </c:numRef>
          </c:val>
          <c:extLst>
            <c:ext xmlns:c16="http://schemas.microsoft.com/office/drawing/2014/chart" uri="{C3380CC4-5D6E-409C-BE32-E72D297353CC}">
              <c16:uniqueId val="{00000002-634C-4B3D-9569-2F5B9E14101D}"/>
            </c:ext>
          </c:extLst>
        </c:ser>
        <c:ser>
          <c:idx val="3"/>
          <c:order val="3"/>
          <c:tx>
            <c:strRef>
              <c:f>'[10]Q2-2B.売上高(従業員別)'!$R$5</c:f>
              <c:strCache>
                <c:ptCount val="1"/>
                <c:pt idx="0">
                  <c:v>10億円以上20億円未満</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'[10]Q2-2B.売上高(従業員別)'!$R$6:$R$8</c:f>
              <c:numCache>
                <c:formatCode>General</c:formatCode>
                <c:ptCount val="3"/>
                <c:pt idx="0">
                  <c:v>2.0833333333333332E-2</c:v>
                </c:pt>
                <c:pt idx="1">
                  <c:v>0.25179856115107913</c:v>
                </c:pt>
                <c:pt idx="2">
                  <c:v>8.3333333333333329E-2</c:v>
                </c:pt>
              </c:numCache>
            </c:numRef>
          </c:val>
          <c:extLst>
            <c:ext xmlns:c16="http://schemas.microsoft.com/office/drawing/2014/chart" uri="{C3380CC4-5D6E-409C-BE32-E72D297353CC}">
              <c16:uniqueId val="{00000003-634C-4B3D-9569-2F5B9E14101D}"/>
            </c:ext>
          </c:extLst>
        </c:ser>
        <c:ser>
          <c:idx val="4"/>
          <c:order val="4"/>
          <c:tx>
            <c:strRef>
              <c:f>'[10]Q2-2B.売上高(従業員別)'!$S$5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'[10]Q2-2B.売上高(従業員別)'!$S$6:$S$8</c:f>
              <c:numCache>
                <c:formatCode>General</c:formatCode>
                <c:ptCount val="3"/>
                <c:pt idx="0">
                  <c:v>1.0416666666666666E-2</c:v>
                </c:pt>
                <c:pt idx="1">
                  <c:v>0.1366906474820144</c:v>
                </c:pt>
                <c:pt idx="2">
                  <c:v>0.19444444444444445</c:v>
                </c:pt>
              </c:numCache>
            </c:numRef>
          </c:val>
          <c:extLst>
            <c:ext xmlns:c16="http://schemas.microsoft.com/office/drawing/2014/chart" uri="{C3380CC4-5D6E-409C-BE32-E72D297353CC}">
              <c16:uniqueId val="{00000004-634C-4B3D-9569-2F5B9E14101D}"/>
            </c:ext>
          </c:extLst>
        </c:ser>
        <c:ser>
          <c:idx val="5"/>
          <c:order val="5"/>
          <c:tx>
            <c:strRef>
              <c:f>'[10]Q2-2B.売上高(従業員別)'!$T$5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'[10]Q2-2B.売上高(従業員別)'!$T$6:$T$8</c:f>
              <c:numCache>
                <c:formatCode>General</c:formatCode>
                <c:ptCount val="3"/>
                <c:pt idx="0">
                  <c:v>0</c:v>
                </c:pt>
                <c:pt idx="1">
                  <c:v>5.7553956834532377E-2</c:v>
                </c:pt>
                <c:pt idx="2">
                  <c:v>0.1111111111111111</c:v>
                </c:pt>
              </c:numCache>
            </c:numRef>
          </c:val>
          <c:extLst>
            <c:ext xmlns:c16="http://schemas.microsoft.com/office/drawing/2014/chart" uri="{C3380CC4-5D6E-409C-BE32-E72D297353CC}">
              <c16:uniqueId val="{00000005-634C-4B3D-9569-2F5B9E14101D}"/>
            </c:ext>
          </c:extLst>
        </c:ser>
        <c:ser>
          <c:idx val="6"/>
          <c:order val="6"/>
          <c:tx>
            <c:strRef>
              <c:f>'[10]Q2-2B.売上高(従業員別)'!$U$5</c:f>
              <c:strCache>
                <c:ptCount val="1"/>
                <c:pt idx="0">
                  <c:v>100億円以上500億円未満</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634C-4B3D-9569-2F5B9E14101D}"/>
                </c:ext>
              </c:extLst>
            </c:dLbl>
            <c:dLbl>
              <c:idx val="1"/>
              <c:delete val="1"/>
              <c:extLst>
                <c:ext xmlns:c15="http://schemas.microsoft.com/office/drawing/2012/chart" uri="{CE6537A1-D6FC-4f65-9D91-7224C49458BB}"/>
                <c:ext xmlns:c16="http://schemas.microsoft.com/office/drawing/2014/chart" uri="{C3380CC4-5D6E-409C-BE32-E72D297353CC}">
                  <c16:uniqueId val="{00000011-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'[10]Q2-2B.売上高(従業員別)'!$U$6:$U$8</c:f>
              <c:numCache>
                <c:formatCode>General</c:formatCode>
                <c:ptCount val="3"/>
                <c:pt idx="0">
                  <c:v>0</c:v>
                </c:pt>
                <c:pt idx="1">
                  <c:v>0</c:v>
                </c:pt>
                <c:pt idx="2">
                  <c:v>0.25694444444444442</c:v>
                </c:pt>
              </c:numCache>
            </c:numRef>
          </c:val>
          <c:extLst>
            <c:ext xmlns:c16="http://schemas.microsoft.com/office/drawing/2014/chart" uri="{C3380CC4-5D6E-409C-BE32-E72D297353CC}">
              <c16:uniqueId val="{00000006-634C-4B3D-9569-2F5B9E14101D}"/>
            </c:ext>
          </c:extLst>
        </c:ser>
        <c:ser>
          <c:idx val="7"/>
          <c:order val="7"/>
          <c:tx>
            <c:strRef>
              <c:f>'[10]Q2-2B.売上高(従業員別)'!$V$5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34C-4B3D-9569-2F5B9E14101D}"/>
                </c:ext>
              </c:extLst>
            </c:dLbl>
            <c:dLbl>
              <c:idx val="1"/>
              <c:delete val="1"/>
              <c:extLst>
                <c:ext xmlns:c15="http://schemas.microsoft.com/office/drawing/2012/chart" uri="{CE6537A1-D6FC-4f65-9D91-7224C49458BB}"/>
                <c:ext xmlns:c16="http://schemas.microsoft.com/office/drawing/2014/chart" uri="{C3380CC4-5D6E-409C-BE32-E72D297353CC}">
                  <c16:uniqueId val="{00000010-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'[10]Q2-2B.売上高(従業員別)'!$V$6:$V$8</c:f>
              <c:numCache>
                <c:formatCode>General</c:formatCode>
                <c:ptCount val="3"/>
                <c:pt idx="0">
                  <c:v>0</c:v>
                </c:pt>
                <c:pt idx="1">
                  <c:v>7.1942446043165471E-3</c:v>
                </c:pt>
                <c:pt idx="2">
                  <c:v>3.4722222222222224E-2</c:v>
                </c:pt>
              </c:numCache>
            </c:numRef>
          </c:val>
          <c:extLst>
            <c:ext xmlns:c16="http://schemas.microsoft.com/office/drawing/2014/chart" uri="{C3380CC4-5D6E-409C-BE32-E72D297353CC}">
              <c16:uniqueId val="{00000007-634C-4B3D-9569-2F5B9E14101D}"/>
            </c:ext>
          </c:extLst>
        </c:ser>
        <c:ser>
          <c:idx val="8"/>
          <c:order val="8"/>
          <c:tx>
            <c:strRef>
              <c:f>'[10]Q2-2B.売上高(従業員別)'!$W$5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634C-4B3D-9569-2F5B9E14101D}"/>
                </c:ext>
              </c:extLst>
            </c:dLbl>
            <c:dLbl>
              <c:idx val="1"/>
              <c:delete val="1"/>
              <c:extLst>
                <c:ext xmlns:c15="http://schemas.microsoft.com/office/drawing/2012/chart" uri="{CE6537A1-D6FC-4f65-9D91-7224C49458BB}"/>
                <c:ext xmlns:c16="http://schemas.microsoft.com/office/drawing/2014/chart" uri="{C3380CC4-5D6E-409C-BE32-E72D297353CC}">
                  <c16:uniqueId val="{0000000F-634C-4B3D-9569-2F5B9E14101D}"/>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'[10]Q2-2B.売上高(従業員別)'!$N$6:$N$8</c:f>
              <c:strCache>
                <c:ptCount val="3"/>
                <c:pt idx="0">
                  <c:v>従業員 20人以下
（N=96）</c:v>
                </c:pt>
                <c:pt idx="1">
                  <c:v>従業員 21人以上100人以下
（N=139）</c:v>
                </c:pt>
                <c:pt idx="2">
                  <c:v>従業員 101人以上
（N=144）</c:v>
                </c:pt>
              </c:strCache>
            </c:strRef>
          </c:cat>
          <c:val>
            <c:numRef>
              <c:f>'[10]Q2-2B.売上高(従業員別)'!$W$6:$W$8</c:f>
              <c:numCache>
                <c:formatCode>General</c:formatCode>
                <c:ptCount val="3"/>
                <c:pt idx="0">
                  <c:v>0</c:v>
                </c:pt>
                <c:pt idx="1">
                  <c:v>0</c:v>
                </c:pt>
                <c:pt idx="2">
                  <c:v>0.28472222222222221</c:v>
                </c:pt>
              </c:numCache>
            </c:numRef>
          </c:val>
          <c:extLst>
            <c:ext xmlns:c16="http://schemas.microsoft.com/office/drawing/2014/chart" uri="{C3380CC4-5D6E-409C-BE32-E72D297353CC}">
              <c16:uniqueId val="{00000008-634C-4B3D-9569-2F5B9E14101D}"/>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流通／物流</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'Q5.コロナの影響（主な適応分野）'!$BA$17</c:f>
              <c:strCache>
                <c:ptCount val="1"/>
                <c:pt idx="0">
                  <c:v>大幅に増加(拡大)</c:v>
                </c:pt>
              </c:strCache>
            </c:strRef>
          </c:tx>
          <c:spPr>
            <a:solidFill>
              <a:srgbClr val="FF9966"/>
            </a:solidFill>
            <a:ln>
              <a:solidFill>
                <a:schemeClr val="tx1"/>
              </a:solidFill>
            </a:ln>
            <a:effectLst/>
          </c:spPr>
          <c:invertIfNegative val="0"/>
          <c:cat>
            <c:strRef>
              <c:f>'Q5.コロナの影響（主な適応分野）'!$AZ$18:$AZ$25</c:f>
              <c:strCache>
                <c:ptCount val="8"/>
                <c:pt idx="0">
                  <c:v>売上(N=159)</c:v>
                </c:pt>
                <c:pt idx="1">
                  <c:v>利益(N=158)</c:v>
                </c:pt>
                <c:pt idx="2">
                  <c:v>営業日数(N=158)</c:v>
                </c:pt>
                <c:pt idx="3">
                  <c:v>求職の応募者数(N=159)</c:v>
                </c:pt>
                <c:pt idx="4">
                  <c:v>国内からの調達(N=156)</c:v>
                </c:pt>
                <c:pt idx="5">
                  <c:v>海外からの調達(N=149)</c:v>
                </c:pt>
                <c:pt idx="6">
                  <c:v>新規顧客の開拓(N=157)</c:v>
                </c:pt>
                <c:pt idx="7">
                  <c:v>商談(N=158)</c:v>
                </c:pt>
              </c:strCache>
            </c:strRef>
          </c:cat>
          <c:val>
            <c:numRef>
              <c:f>'Q5.コロナの影響（主な適応分野）'!$BA$18:$BA$25</c:f>
              <c:numCache>
                <c:formatCode>0.0%</c:formatCode>
                <c:ptCount val="8"/>
                <c:pt idx="0">
                  <c:v>0</c:v>
                </c:pt>
                <c:pt idx="1">
                  <c:v>6.3291139240506328E-3</c:v>
                </c:pt>
                <c:pt idx="2">
                  <c:v>0</c:v>
                </c:pt>
                <c:pt idx="3">
                  <c:v>0</c:v>
                </c:pt>
                <c:pt idx="4">
                  <c:v>0</c:v>
                </c:pt>
                <c:pt idx="5">
                  <c:v>0</c:v>
                </c:pt>
                <c:pt idx="6">
                  <c:v>0</c:v>
                </c:pt>
                <c:pt idx="7">
                  <c:v>2.5316455696202531E-2</c:v>
                </c:pt>
              </c:numCache>
            </c:numRef>
          </c:val>
          <c:extLst>
            <c:ext xmlns:c16="http://schemas.microsoft.com/office/drawing/2014/chart" uri="{C3380CC4-5D6E-409C-BE32-E72D297353CC}">
              <c16:uniqueId val="{00000000-D371-465B-A51A-6D75F8E83ACE}"/>
            </c:ext>
          </c:extLst>
        </c:ser>
        <c:ser>
          <c:idx val="1"/>
          <c:order val="1"/>
          <c:tx>
            <c:strRef>
              <c:f>'Q5.コロナの影響（主な適応分野）'!$BB$17</c:f>
              <c:strCache>
                <c:ptCount val="1"/>
                <c:pt idx="0">
                  <c:v>増加(拡大)</c:v>
                </c:pt>
              </c:strCache>
            </c:strRef>
          </c:tx>
          <c:spPr>
            <a:solidFill>
              <a:srgbClr val="FFCC99"/>
            </a:solidFill>
            <a:ln>
              <a:solidFill>
                <a:schemeClr val="tx1"/>
              </a:solidFill>
            </a:ln>
            <a:effectLst/>
          </c:spPr>
          <c:invertIfNegative val="0"/>
          <c:cat>
            <c:strRef>
              <c:f>'Q5.コロナの影響（主な適応分野）'!$AZ$18:$AZ$25</c:f>
              <c:strCache>
                <c:ptCount val="8"/>
                <c:pt idx="0">
                  <c:v>売上(N=159)</c:v>
                </c:pt>
                <c:pt idx="1">
                  <c:v>利益(N=158)</c:v>
                </c:pt>
                <c:pt idx="2">
                  <c:v>営業日数(N=158)</c:v>
                </c:pt>
                <c:pt idx="3">
                  <c:v>求職の応募者数(N=159)</c:v>
                </c:pt>
                <c:pt idx="4">
                  <c:v>国内からの調達(N=156)</c:v>
                </c:pt>
                <c:pt idx="5">
                  <c:v>海外からの調達(N=149)</c:v>
                </c:pt>
                <c:pt idx="6">
                  <c:v>新規顧客の開拓(N=157)</c:v>
                </c:pt>
                <c:pt idx="7">
                  <c:v>商談(N=158)</c:v>
                </c:pt>
              </c:strCache>
            </c:strRef>
          </c:cat>
          <c:val>
            <c:numRef>
              <c:f>'Q5.コロナの影響（主な適応分野）'!$BB$18:$BB$25</c:f>
              <c:numCache>
                <c:formatCode>0.0%</c:formatCode>
                <c:ptCount val="8"/>
                <c:pt idx="0">
                  <c:v>6.2893081761006289E-2</c:v>
                </c:pt>
                <c:pt idx="1">
                  <c:v>5.6962025316455694E-2</c:v>
                </c:pt>
                <c:pt idx="2">
                  <c:v>1.2658227848101266E-2</c:v>
                </c:pt>
                <c:pt idx="3">
                  <c:v>0.13207547169811321</c:v>
                </c:pt>
                <c:pt idx="4">
                  <c:v>3.2051282051282048E-2</c:v>
                </c:pt>
                <c:pt idx="5">
                  <c:v>1.3422818791946308E-2</c:v>
                </c:pt>
                <c:pt idx="6">
                  <c:v>0.14012738853503184</c:v>
                </c:pt>
                <c:pt idx="7">
                  <c:v>0.12025316455696203</c:v>
                </c:pt>
              </c:numCache>
            </c:numRef>
          </c:val>
          <c:extLst>
            <c:ext xmlns:c16="http://schemas.microsoft.com/office/drawing/2014/chart" uri="{C3380CC4-5D6E-409C-BE32-E72D297353CC}">
              <c16:uniqueId val="{00000001-D371-465B-A51A-6D75F8E83ACE}"/>
            </c:ext>
          </c:extLst>
        </c:ser>
        <c:ser>
          <c:idx val="2"/>
          <c:order val="2"/>
          <c:tx>
            <c:strRef>
              <c:f>'Q5.コロナの影響（主な適応分野）'!$BC$17</c:f>
              <c:strCache>
                <c:ptCount val="1"/>
                <c:pt idx="0">
                  <c:v>現状維持</c:v>
                </c:pt>
              </c:strCache>
            </c:strRef>
          </c:tx>
          <c:spPr>
            <a:solidFill>
              <a:srgbClr val="FFFF99"/>
            </a:solidFill>
            <a:ln>
              <a:solidFill>
                <a:schemeClr val="tx1"/>
              </a:solidFill>
            </a:ln>
            <a:effectLst/>
          </c:spPr>
          <c:invertIfNegative val="0"/>
          <c:cat>
            <c:strRef>
              <c:f>'Q5.コロナの影響（主な適応分野）'!$AZ$18:$AZ$25</c:f>
              <c:strCache>
                <c:ptCount val="8"/>
                <c:pt idx="0">
                  <c:v>売上(N=159)</c:v>
                </c:pt>
                <c:pt idx="1">
                  <c:v>利益(N=158)</c:v>
                </c:pt>
                <c:pt idx="2">
                  <c:v>営業日数(N=158)</c:v>
                </c:pt>
                <c:pt idx="3">
                  <c:v>求職の応募者数(N=159)</c:v>
                </c:pt>
                <c:pt idx="4">
                  <c:v>国内からの調達(N=156)</c:v>
                </c:pt>
                <c:pt idx="5">
                  <c:v>海外からの調達(N=149)</c:v>
                </c:pt>
                <c:pt idx="6">
                  <c:v>新規顧客の開拓(N=157)</c:v>
                </c:pt>
                <c:pt idx="7">
                  <c:v>商談(N=158)</c:v>
                </c:pt>
              </c:strCache>
            </c:strRef>
          </c:cat>
          <c:val>
            <c:numRef>
              <c:f>'Q5.コロナの影響（主な適応分野）'!$BC$18:$BC$25</c:f>
              <c:numCache>
                <c:formatCode>0.0%</c:formatCode>
                <c:ptCount val="8"/>
                <c:pt idx="0">
                  <c:v>0.31446540880503143</c:v>
                </c:pt>
                <c:pt idx="1">
                  <c:v>0.34810126582278483</c:v>
                </c:pt>
                <c:pt idx="2">
                  <c:v>0.75316455696202533</c:v>
                </c:pt>
                <c:pt idx="3">
                  <c:v>0.64150943396226412</c:v>
                </c:pt>
                <c:pt idx="4">
                  <c:v>0.66025641025641024</c:v>
                </c:pt>
                <c:pt idx="5">
                  <c:v>0.6912751677852349</c:v>
                </c:pt>
                <c:pt idx="6">
                  <c:v>0.38216560509554143</c:v>
                </c:pt>
                <c:pt idx="7">
                  <c:v>0.39240506329113922</c:v>
                </c:pt>
              </c:numCache>
            </c:numRef>
          </c:val>
          <c:extLst>
            <c:ext xmlns:c16="http://schemas.microsoft.com/office/drawing/2014/chart" uri="{C3380CC4-5D6E-409C-BE32-E72D297353CC}">
              <c16:uniqueId val="{00000002-D371-465B-A51A-6D75F8E83ACE}"/>
            </c:ext>
          </c:extLst>
        </c:ser>
        <c:ser>
          <c:idx val="3"/>
          <c:order val="3"/>
          <c:tx>
            <c:strRef>
              <c:f>'Q5.コロナの影響（主な適応分野）'!$BD$17</c:f>
              <c:strCache>
                <c:ptCount val="1"/>
                <c:pt idx="0">
                  <c:v>減少(縮小)</c:v>
                </c:pt>
              </c:strCache>
            </c:strRef>
          </c:tx>
          <c:spPr>
            <a:solidFill>
              <a:srgbClr val="2E75B6"/>
            </a:solidFill>
            <a:ln>
              <a:solidFill>
                <a:schemeClr val="tx1"/>
              </a:solidFill>
            </a:ln>
            <a:effectLst/>
          </c:spPr>
          <c:invertIfNegative val="0"/>
          <c:cat>
            <c:strRef>
              <c:f>'Q5.コロナの影響（主な適応分野）'!$AZ$18:$AZ$25</c:f>
              <c:strCache>
                <c:ptCount val="8"/>
                <c:pt idx="0">
                  <c:v>売上(N=159)</c:v>
                </c:pt>
                <c:pt idx="1">
                  <c:v>利益(N=158)</c:v>
                </c:pt>
                <c:pt idx="2">
                  <c:v>営業日数(N=158)</c:v>
                </c:pt>
                <c:pt idx="3">
                  <c:v>求職の応募者数(N=159)</c:v>
                </c:pt>
                <c:pt idx="4">
                  <c:v>国内からの調達(N=156)</c:v>
                </c:pt>
                <c:pt idx="5">
                  <c:v>海外からの調達(N=149)</c:v>
                </c:pt>
                <c:pt idx="6">
                  <c:v>新規顧客の開拓(N=157)</c:v>
                </c:pt>
                <c:pt idx="7">
                  <c:v>商談(N=158)</c:v>
                </c:pt>
              </c:strCache>
            </c:strRef>
          </c:cat>
          <c:val>
            <c:numRef>
              <c:f>'Q5.コロナの影響（主な適応分野）'!$BD$18:$BD$25</c:f>
              <c:numCache>
                <c:formatCode>0.0%</c:formatCode>
                <c:ptCount val="8"/>
                <c:pt idx="0">
                  <c:v>0.45911949685534592</c:v>
                </c:pt>
                <c:pt idx="1">
                  <c:v>0.39873417721518989</c:v>
                </c:pt>
                <c:pt idx="2">
                  <c:v>0.18354430379746836</c:v>
                </c:pt>
                <c:pt idx="3">
                  <c:v>0.15723270440251572</c:v>
                </c:pt>
                <c:pt idx="4">
                  <c:v>0.23717948717948717</c:v>
                </c:pt>
                <c:pt idx="5">
                  <c:v>0.20805369127516779</c:v>
                </c:pt>
                <c:pt idx="6">
                  <c:v>0.40127388535031849</c:v>
                </c:pt>
                <c:pt idx="7">
                  <c:v>0.36075949367088606</c:v>
                </c:pt>
              </c:numCache>
            </c:numRef>
          </c:val>
          <c:extLst>
            <c:ext xmlns:c16="http://schemas.microsoft.com/office/drawing/2014/chart" uri="{C3380CC4-5D6E-409C-BE32-E72D297353CC}">
              <c16:uniqueId val="{00000003-D371-465B-A51A-6D75F8E83ACE}"/>
            </c:ext>
          </c:extLst>
        </c:ser>
        <c:ser>
          <c:idx val="4"/>
          <c:order val="4"/>
          <c:tx>
            <c:strRef>
              <c:f>'Q5.コロナの影響（主な適応分野）'!$BE$17</c:f>
              <c:strCache>
                <c:ptCount val="1"/>
                <c:pt idx="0">
                  <c:v>大幅に減少(縮小)</c:v>
                </c:pt>
              </c:strCache>
            </c:strRef>
          </c:tx>
          <c:spPr>
            <a:solidFill>
              <a:srgbClr val="9DC3E6"/>
            </a:solidFill>
            <a:ln>
              <a:solidFill>
                <a:schemeClr val="tx1"/>
              </a:solidFill>
            </a:ln>
            <a:effectLst/>
          </c:spPr>
          <c:invertIfNegative val="0"/>
          <c:cat>
            <c:strRef>
              <c:f>'Q5.コロナの影響（主な適応分野）'!$AZ$18:$AZ$25</c:f>
              <c:strCache>
                <c:ptCount val="8"/>
                <c:pt idx="0">
                  <c:v>売上(N=159)</c:v>
                </c:pt>
                <c:pt idx="1">
                  <c:v>利益(N=158)</c:v>
                </c:pt>
                <c:pt idx="2">
                  <c:v>営業日数(N=158)</c:v>
                </c:pt>
                <c:pt idx="3">
                  <c:v>求職の応募者数(N=159)</c:v>
                </c:pt>
                <c:pt idx="4">
                  <c:v>国内からの調達(N=156)</c:v>
                </c:pt>
                <c:pt idx="5">
                  <c:v>海外からの調達(N=149)</c:v>
                </c:pt>
                <c:pt idx="6">
                  <c:v>新規顧客の開拓(N=157)</c:v>
                </c:pt>
                <c:pt idx="7">
                  <c:v>商談(N=158)</c:v>
                </c:pt>
              </c:strCache>
            </c:strRef>
          </c:cat>
          <c:val>
            <c:numRef>
              <c:f>'Q5.コロナの影響（主な適応分野）'!$BE$18:$BE$25</c:f>
              <c:numCache>
                <c:formatCode>0.0%</c:formatCode>
                <c:ptCount val="8"/>
                <c:pt idx="0">
                  <c:v>0.16352201257861634</c:v>
                </c:pt>
                <c:pt idx="1">
                  <c:v>0.189873417721519</c:v>
                </c:pt>
                <c:pt idx="2">
                  <c:v>5.0632911392405063E-2</c:v>
                </c:pt>
                <c:pt idx="3">
                  <c:v>6.9182389937106917E-2</c:v>
                </c:pt>
                <c:pt idx="4">
                  <c:v>7.0512820512820512E-2</c:v>
                </c:pt>
                <c:pt idx="5">
                  <c:v>8.7248322147651006E-2</c:v>
                </c:pt>
                <c:pt idx="6">
                  <c:v>7.6433121019108277E-2</c:v>
                </c:pt>
                <c:pt idx="7">
                  <c:v>0.10126582278481013</c:v>
                </c:pt>
              </c:numCache>
            </c:numRef>
          </c:val>
          <c:extLst>
            <c:ext xmlns:c16="http://schemas.microsoft.com/office/drawing/2014/chart" uri="{C3380CC4-5D6E-409C-BE32-E72D297353CC}">
              <c16:uniqueId val="{00000004-D371-465B-A51A-6D75F8E83ACE}"/>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防犯／防災</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'Q5.コロナの影響（主な適応分野）'!$BG$17</c:f>
              <c:strCache>
                <c:ptCount val="1"/>
                <c:pt idx="0">
                  <c:v>大幅に増加(拡大)</c:v>
                </c:pt>
              </c:strCache>
            </c:strRef>
          </c:tx>
          <c:spPr>
            <a:solidFill>
              <a:srgbClr val="FF9966"/>
            </a:solidFill>
            <a:ln>
              <a:solidFill>
                <a:schemeClr val="tx1"/>
              </a:solidFill>
            </a:ln>
            <a:effectLst/>
          </c:spPr>
          <c:invertIfNegative val="0"/>
          <c:cat>
            <c:strRef>
              <c:f>'Q5.コロナの影響（主な適応分野）'!$BF$18:$BF$25</c:f>
              <c:strCache>
                <c:ptCount val="8"/>
                <c:pt idx="0">
                  <c:v>売上(N=91)</c:v>
                </c:pt>
                <c:pt idx="1">
                  <c:v>利益(N=90)</c:v>
                </c:pt>
                <c:pt idx="2">
                  <c:v>営業日数(N=91)</c:v>
                </c:pt>
                <c:pt idx="3">
                  <c:v>求職の応募者数(N=89)</c:v>
                </c:pt>
                <c:pt idx="4">
                  <c:v>国内からの調達(N=90)</c:v>
                </c:pt>
                <c:pt idx="5">
                  <c:v>海外からの調達(N=86)</c:v>
                </c:pt>
                <c:pt idx="6">
                  <c:v>新規顧客の開拓(N=91)</c:v>
                </c:pt>
                <c:pt idx="7">
                  <c:v>商談(N=90)</c:v>
                </c:pt>
              </c:strCache>
            </c:strRef>
          </c:cat>
          <c:val>
            <c:numRef>
              <c:f>'Q5.コロナの影響（主な適応分野）'!$BG$18:$BG$25</c:f>
              <c:numCache>
                <c:formatCode>0.0%</c:formatCode>
                <c:ptCount val="8"/>
                <c:pt idx="0">
                  <c:v>1.098901098901099E-2</c:v>
                </c:pt>
                <c:pt idx="1">
                  <c:v>0</c:v>
                </c:pt>
                <c:pt idx="2">
                  <c:v>0</c:v>
                </c:pt>
                <c:pt idx="3">
                  <c:v>1.1235955056179775E-2</c:v>
                </c:pt>
                <c:pt idx="4">
                  <c:v>0</c:v>
                </c:pt>
                <c:pt idx="5">
                  <c:v>0</c:v>
                </c:pt>
                <c:pt idx="6">
                  <c:v>0</c:v>
                </c:pt>
                <c:pt idx="7">
                  <c:v>0</c:v>
                </c:pt>
              </c:numCache>
            </c:numRef>
          </c:val>
          <c:extLst>
            <c:ext xmlns:c16="http://schemas.microsoft.com/office/drawing/2014/chart" uri="{C3380CC4-5D6E-409C-BE32-E72D297353CC}">
              <c16:uniqueId val="{00000000-A64D-4CB4-AC09-66745D6AD719}"/>
            </c:ext>
          </c:extLst>
        </c:ser>
        <c:ser>
          <c:idx val="1"/>
          <c:order val="1"/>
          <c:tx>
            <c:strRef>
              <c:f>'Q5.コロナの影響（主な適応分野）'!$BH$17</c:f>
              <c:strCache>
                <c:ptCount val="1"/>
                <c:pt idx="0">
                  <c:v>増加(拡大)</c:v>
                </c:pt>
              </c:strCache>
            </c:strRef>
          </c:tx>
          <c:spPr>
            <a:solidFill>
              <a:srgbClr val="FFCC99"/>
            </a:solidFill>
            <a:ln>
              <a:solidFill>
                <a:schemeClr val="tx1"/>
              </a:solidFill>
            </a:ln>
            <a:effectLst/>
          </c:spPr>
          <c:invertIfNegative val="0"/>
          <c:cat>
            <c:strRef>
              <c:f>'Q5.コロナの影響（主な適応分野）'!$BF$18:$BF$25</c:f>
              <c:strCache>
                <c:ptCount val="8"/>
                <c:pt idx="0">
                  <c:v>売上(N=91)</c:v>
                </c:pt>
                <c:pt idx="1">
                  <c:v>利益(N=90)</c:v>
                </c:pt>
                <c:pt idx="2">
                  <c:v>営業日数(N=91)</c:v>
                </c:pt>
                <c:pt idx="3">
                  <c:v>求職の応募者数(N=89)</c:v>
                </c:pt>
                <c:pt idx="4">
                  <c:v>国内からの調達(N=90)</c:v>
                </c:pt>
                <c:pt idx="5">
                  <c:v>海外からの調達(N=86)</c:v>
                </c:pt>
                <c:pt idx="6">
                  <c:v>新規顧客の開拓(N=91)</c:v>
                </c:pt>
                <c:pt idx="7">
                  <c:v>商談(N=90)</c:v>
                </c:pt>
              </c:strCache>
            </c:strRef>
          </c:cat>
          <c:val>
            <c:numRef>
              <c:f>'Q5.コロナの影響（主な適応分野）'!$BH$18:$BH$25</c:f>
              <c:numCache>
                <c:formatCode>0.0%</c:formatCode>
                <c:ptCount val="8"/>
                <c:pt idx="0">
                  <c:v>9.8901098901098897E-2</c:v>
                </c:pt>
                <c:pt idx="1">
                  <c:v>0.13333333333333333</c:v>
                </c:pt>
                <c:pt idx="2">
                  <c:v>0</c:v>
                </c:pt>
                <c:pt idx="3">
                  <c:v>0.20224719101123595</c:v>
                </c:pt>
                <c:pt idx="4">
                  <c:v>4.4444444444444446E-2</c:v>
                </c:pt>
                <c:pt idx="5">
                  <c:v>3.4883720930232558E-2</c:v>
                </c:pt>
                <c:pt idx="6">
                  <c:v>0.10989010989010989</c:v>
                </c:pt>
                <c:pt idx="7">
                  <c:v>8.8888888888888892E-2</c:v>
                </c:pt>
              </c:numCache>
            </c:numRef>
          </c:val>
          <c:extLst>
            <c:ext xmlns:c16="http://schemas.microsoft.com/office/drawing/2014/chart" uri="{C3380CC4-5D6E-409C-BE32-E72D297353CC}">
              <c16:uniqueId val="{00000001-A64D-4CB4-AC09-66745D6AD719}"/>
            </c:ext>
          </c:extLst>
        </c:ser>
        <c:ser>
          <c:idx val="2"/>
          <c:order val="2"/>
          <c:tx>
            <c:strRef>
              <c:f>'Q5.コロナの影響（主な適応分野）'!$BI$17</c:f>
              <c:strCache>
                <c:ptCount val="1"/>
                <c:pt idx="0">
                  <c:v>現状維持</c:v>
                </c:pt>
              </c:strCache>
            </c:strRef>
          </c:tx>
          <c:spPr>
            <a:solidFill>
              <a:srgbClr val="FFFF99"/>
            </a:solidFill>
            <a:ln>
              <a:solidFill>
                <a:schemeClr val="tx1"/>
              </a:solidFill>
            </a:ln>
            <a:effectLst/>
          </c:spPr>
          <c:invertIfNegative val="0"/>
          <c:cat>
            <c:strRef>
              <c:f>'Q5.コロナの影響（主な適応分野）'!$BF$18:$BF$25</c:f>
              <c:strCache>
                <c:ptCount val="8"/>
                <c:pt idx="0">
                  <c:v>売上(N=91)</c:v>
                </c:pt>
                <c:pt idx="1">
                  <c:v>利益(N=90)</c:v>
                </c:pt>
                <c:pt idx="2">
                  <c:v>営業日数(N=91)</c:v>
                </c:pt>
                <c:pt idx="3">
                  <c:v>求職の応募者数(N=89)</c:v>
                </c:pt>
                <c:pt idx="4">
                  <c:v>国内からの調達(N=90)</c:v>
                </c:pt>
                <c:pt idx="5">
                  <c:v>海外からの調達(N=86)</c:v>
                </c:pt>
                <c:pt idx="6">
                  <c:v>新規顧客の開拓(N=91)</c:v>
                </c:pt>
                <c:pt idx="7">
                  <c:v>商談(N=90)</c:v>
                </c:pt>
              </c:strCache>
            </c:strRef>
          </c:cat>
          <c:val>
            <c:numRef>
              <c:f>'Q5.コロナの影響（主な適応分野）'!$BI$18:$BI$25</c:f>
              <c:numCache>
                <c:formatCode>0.0%</c:formatCode>
                <c:ptCount val="8"/>
                <c:pt idx="0">
                  <c:v>0.38461538461538464</c:v>
                </c:pt>
                <c:pt idx="1">
                  <c:v>0.36666666666666664</c:v>
                </c:pt>
                <c:pt idx="2">
                  <c:v>0.75824175824175821</c:v>
                </c:pt>
                <c:pt idx="3">
                  <c:v>0.5617977528089888</c:v>
                </c:pt>
                <c:pt idx="4">
                  <c:v>0.6333333333333333</c:v>
                </c:pt>
                <c:pt idx="5">
                  <c:v>0.66279069767441856</c:v>
                </c:pt>
                <c:pt idx="6">
                  <c:v>0.37362637362637363</c:v>
                </c:pt>
                <c:pt idx="7">
                  <c:v>0.33333333333333331</c:v>
                </c:pt>
              </c:numCache>
            </c:numRef>
          </c:val>
          <c:extLst>
            <c:ext xmlns:c16="http://schemas.microsoft.com/office/drawing/2014/chart" uri="{C3380CC4-5D6E-409C-BE32-E72D297353CC}">
              <c16:uniqueId val="{00000002-A64D-4CB4-AC09-66745D6AD719}"/>
            </c:ext>
          </c:extLst>
        </c:ser>
        <c:ser>
          <c:idx val="3"/>
          <c:order val="3"/>
          <c:tx>
            <c:strRef>
              <c:f>'Q5.コロナの影響（主な適応分野）'!$BJ$17</c:f>
              <c:strCache>
                <c:ptCount val="1"/>
                <c:pt idx="0">
                  <c:v>減少(縮小)</c:v>
                </c:pt>
              </c:strCache>
            </c:strRef>
          </c:tx>
          <c:spPr>
            <a:solidFill>
              <a:srgbClr val="2E75B6"/>
            </a:solidFill>
            <a:ln>
              <a:solidFill>
                <a:schemeClr val="tx1"/>
              </a:solidFill>
            </a:ln>
            <a:effectLst/>
          </c:spPr>
          <c:invertIfNegative val="0"/>
          <c:cat>
            <c:strRef>
              <c:f>'Q5.コロナの影響（主な適応分野）'!$BF$18:$BF$25</c:f>
              <c:strCache>
                <c:ptCount val="8"/>
                <c:pt idx="0">
                  <c:v>売上(N=91)</c:v>
                </c:pt>
                <c:pt idx="1">
                  <c:v>利益(N=90)</c:v>
                </c:pt>
                <c:pt idx="2">
                  <c:v>営業日数(N=91)</c:v>
                </c:pt>
                <c:pt idx="3">
                  <c:v>求職の応募者数(N=89)</c:v>
                </c:pt>
                <c:pt idx="4">
                  <c:v>国内からの調達(N=90)</c:v>
                </c:pt>
                <c:pt idx="5">
                  <c:v>海外からの調達(N=86)</c:v>
                </c:pt>
                <c:pt idx="6">
                  <c:v>新規顧客の開拓(N=91)</c:v>
                </c:pt>
                <c:pt idx="7">
                  <c:v>商談(N=90)</c:v>
                </c:pt>
              </c:strCache>
            </c:strRef>
          </c:cat>
          <c:val>
            <c:numRef>
              <c:f>'Q5.コロナの影響（主な適応分野）'!$BJ$18:$BJ$25</c:f>
              <c:numCache>
                <c:formatCode>0.0%</c:formatCode>
                <c:ptCount val="8"/>
                <c:pt idx="0">
                  <c:v>0.35164835164835168</c:v>
                </c:pt>
                <c:pt idx="1">
                  <c:v>0.28888888888888886</c:v>
                </c:pt>
                <c:pt idx="2">
                  <c:v>0.17582417582417584</c:v>
                </c:pt>
                <c:pt idx="3">
                  <c:v>0.15730337078651685</c:v>
                </c:pt>
                <c:pt idx="4">
                  <c:v>0.24444444444444444</c:v>
                </c:pt>
                <c:pt idx="5">
                  <c:v>0.22093023255813954</c:v>
                </c:pt>
                <c:pt idx="6">
                  <c:v>0.39560439560439559</c:v>
                </c:pt>
                <c:pt idx="7">
                  <c:v>0.5</c:v>
                </c:pt>
              </c:numCache>
            </c:numRef>
          </c:val>
          <c:extLst>
            <c:ext xmlns:c16="http://schemas.microsoft.com/office/drawing/2014/chart" uri="{C3380CC4-5D6E-409C-BE32-E72D297353CC}">
              <c16:uniqueId val="{00000003-A64D-4CB4-AC09-66745D6AD719}"/>
            </c:ext>
          </c:extLst>
        </c:ser>
        <c:ser>
          <c:idx val="4"/>
          <c:order val="4"/>
          <c:tx>
            <c:strRef>
              <c:f>'Q5.コロナの影響（主な適応分野）'!$BK$17</c:f>
              <c:strCache>
                <c:ptCount val="1"/>
                <c:pt idx="0">
                  <c:v>大幅に減少(縮小)</c:v>
                </c:pt>
              </c:strCache>
            </c:strRef>
          </c:tx>
          <c:spPr>
            <a:solidFill>
              <a:srgbClr val="9DC3E6"/>
            </a:solidFill>
            <a:ln>
              <a:solidFill>
                <a:schemeClr val="tx1"/>
              </a:solidFill>
            </a:ln>
            <a:effectLst/>
          </c:spPr>
          <c:invertIfNegative val="0"/>
          <c:cat>
            <c:strRef>
              <c:f>'Q5.コロナの影響（主な適応分野）'!$BF$18:$BF$25</c:f>
              <c:strCache>
                <c:ptCount val="8"/>
                <c:pt idx="0">
                  <c:v>売上(N=91)</c:v>
                </c:pt>
                <c:pt idx="1">
                  <c:v>利益(N=90)</c:v>
                </c:pt>
                <c:pt idx="2">
                  <c:v>営業日数(N=91)</c:v>
                </c:pt>
                <c:pt idx="3">
                  <c:v>求職の応募者数(N=89)</c:v>
                </c:pt>
                <c:pt idx="4">
                  <c:v>国内からの調達(N=90)</c:v>
                </c:pt>
                <c:pt idx="5">
                  <c:v>海外からの調達(N=86)</c:v>
                </c:pt>
                <c:pt idx="6">
                  <c:v>新規顧客の開拓(N=91)</c:v>
                </c:pt>
                <c:pt idx="7">
                  <c:v>商談(N=90)</c:v>
                </c:pt>
              </c:strCache>
            </c:strRef>
          </c:cat>
          <c:val>
            <c:numRef>
              <c:f>'Q5.コロナの影響（主な適応分野）'!$BK$18:$BK$25</c:f>
              <c:numCache>
                <c:formatCode>0.0%</c:formatCode>
                <c:ptCount val="8"/>
                <c:pt idx="0">
                  <c:v>0.15384615384615385</c:v>
                </c:pt>
                <c:pt idx="1">
                  <c:v>0.21111111111111111</c:v>
                </c:pt>
                <c:pt idx="2">
                  <c:v>6.5934065934065936E-2</c:v>
                </c:pt>
                <c:pt idx="3">
                  <c:v>6.741573033707865E-2</c:v>
                </c:pt>
                <c:pt idx="4">
                  <c:v>7.7777777777777779E-2</c:v>
                </c:pt>
                <c:pt idx="5">
                  <c:v>8.1395348837209308E-2</c:v>
                </c:pt>
                <c:pt idx="6">
                  <c:v>0.12087912087912088</c:v>
                </c:pt>
                <c:pt idx="7">
                  <c:v>7.7777777777777779E-2</c:v>
                </c:pt>
              </c:numCache>
            </c:numRef>
          </c:val>
          <c:extLst>
            <c:ext xmlns:c16="http://schemas.microsoft.com/office/drawing/2014/chart" uri="{C3380CC4-5D6E-409C-BE32-E72D297353CC}">
              <c16:uniqueId val="{00000004-A64D-4CB4-AC09-66745D6AD719}"/>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その他</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'Q5.コロナの影響（主な適応分野）'!$BM$17</c:f>
              <c:strCache>
                <c:ptCount val="1"/>
                <c:pt idx="0">
                  <c:v>大幅に増加(拡大)</c:v>
                </c:pt>
              </c:strCache>
            </c:strRef>
          </c:tx>
          <c:spPr>
            <a:solidFill>
              <a:srgbClr val="FF9966"/>
            </a:solidFill>
            <a:ln>
              <a:solidFill>
                <a:schemeClr val="tx1"/>
              </a:solidFill>
            </a:ln>
            <a:effectLst/>
          </c:spPr>
          <c:invertIfNegative val="0"/>
          <c:cat>
            <c:strRef>
              <c:f>'Q5.コロナの影響（主な適応分野）'!$BL$18:$BL$25</c:f>
              <c:strCache>
                <c:ptCount val="8"/>
                <c:pt idx="0">
                  <c:v>売上(N=204)</c:v>
                </c:pt>
                <c:pt idx="1">
                  <c:v>利益(N=203)</c:v>
                </c:pt>
                <c:pt idx="2">
                  <c:v>営業日数(N=205)</c:v>
                </c:pt>
                <c:pt idx="3">
                  <c:v>求職の応募者数(N=194)</c:v>
                </c:pt>
                <c:pt idx="4">
                  <c:v>国内からの調達(N=200)</c:v>
                </c:pt>
                <c:pt idx="5">
                  <c:v>海外からの調達(N=185)</c:v>
                </c:pt>
                <c:pt idx="6">
                  <c:v>新規顧客の開拓(N=199)</c:v>
                </c:pt>
                <c:pt idx="7">
                  <c:v>商談(N=201)</c:v>
                </c:pt>
              </c:strCache>
            </c:strRef>
          </c:cat>
          <c:val>
            <c:numRef>
              <c:f>'Q5.コロナの影響（主な適応分野）'!$BM$18:$BM$25</c:f>
              <c:numCache>
                <c:formatCode>0.0%</c:formatCode>
                <c:ptCount val="8"/>
                <c:pt idx="0">
                  <c:v>0</c:v>
                </c:pt>
                <c:pt idx="1">
                  <c:v>4.9261083743842365E-3</c:v>
                </c:pt>
                <c:pt idx="2">
                  <c:v>0</c:v>
                </c:pt>
                <c:pt idx="3">
                  <c:v>1.0309278350515464E-2</c:v>
                </c:pt>
                <c:pt idx="4">
                  <c:v>0</c:v>
                </c:pt>
                <c:pt idx="5">
                  <c:v>0</c:v>
                </c:pt>
                <c:pt idx="6">
                  <c:v>0</c:v>
                </c:pt>
                <c:pt idx="7">
                  <c:v>2.4875621890547265E-2</c:v>
                </c:pt>
              </c:numCache>
            </c:numRef>
          </c:val>
          <c:extLst>
            <c:ext xmlns:c16="http://schemas.microsoft.com/office/drawing/2014/chart" uri="{C3380CC4-5D6E-409C-BE32-E72D297353CC}">
              <c16:uniqueId val="{00000000-F23B-47C3-94BA-A03647B7EF58}"/>
            </c:ext>
          </c:extLst>
        </c:ser>
        <c:ser>
          <c:idx val="1"/>
          <c:order val="1"/>
          <c:tx>
            <c:strRef>
              <c:f>'Q5.コロナの影響（主な適応分野）'!$BN$17</c:f>
              <c:strCache>
                <c:ptCount val="1"/>
                <c:pt idx="0">
                  <c:v>増加(拡大)</c:v>
                </c:pt>
              </c:strCache>
            </c:strRef>
          </c:tx>
          <c:spPr>
            <a:solidFill>
              <a:srgbClr val="FFCC99"/>
            </a:solidFill>
            <a:ln>
              <a:solidFill>
                <a:schemeClr val="tx1"/>
              </a:solidFill>
            </a:ln>
            <a:effectLst/>
          </c:spPr>
          <c:invertIfNegative val="0"/>
          <c:cat>
            <c:strRef>
              <c:f>'Q5.コロナの影響（主な適応分野）'!$BL$18:$BL$25</c:f>
              <c:strCache>
                <c:ptCount val="8"/>
                <c:pt idx="0">
                  <c:v>売上(N=204)</c:v>
                </c:pt>
                <c:pt idx="1">
                  <c:v>利益(N=203)</c:v>
                </c:pt>
                <c:pt idx="2">
                  <c:v>営業日数(N=205)</c:v>
                </c:pt>
                <c:pt idx="3">
                  <c:v>求職の応募者数(N=194)</c:v>
                </c:pt>
                <c:pt idx="4">
                  <c:v>国内からの調達(N=200)</c:v>
                </c:pt>
                <c:pt idx="5">
                  <c:v>海外からの調達(N=185)</c:v>
                </c:pt>
                <c:pt idx="6">
                  <c:v>新規顧客の開拓(N=199)</c:v>
                </c:pt>
                <c:pt idx="7">
                  <c:v>商談(N=201)</c:v>
                </c:pt>
              </c:strCache>
            </c:strRef>
          </c:cat>
          <c:val>
            <c:numRef>
              <c:f>'Q5.コロナの影響（主な適応分野）'!$BN$18:$BN$25</c:f>
              <c:numCache>
                <c:formatCode>0.0%</c:formatCode>
                <c:ptCount val="8"/>
                <c:pt idx="0">
                  <c:v>7.3529411764705885E-2</c:v>
                </c:pt>
                <c:pt idx="1">
                  <c:v>7.3891625615763554E-2</c:v>
                </c:pt>
                <c:pt idx="2">
                  <c:v>4.8780487804878049E-3</c:v>
                </c:pt>
                <c:pt idx="3">
                  <c:v>0.1134020618556701</c:v>
                </c:pt>
                <c:pt idx="4">
                  <c:v>0.04</c:v>
                </c:pt>
                <c:pt idx="5">
                  <c:v>1.6216216216216217E-2</c:v>
                </c:pt>
                <c:pt idx="6">
                  <c:v>9.5477386934673364E-2</c:v>
                </c:pt>
                <c:pt idx="7">
                  <c:v>0.14925373134328357</c:v>
                </c:pt>
              </c:numCache>
            </c:numRef>
          </c:val>
          <c:extLst>
            <c:ext xmlns:c16="http://schemas.microsoft.com/office/drawing/2014/chart" uri="{C3380CC4-5D6E-409C-BE32-E72D297353CC}">
              <c16:uniqueId val="{00000001-F23B-47C3-94BA-A03647B7EF58}"/>
            </c:ext>
          </c:extLst>
        </c:ser>
        <c:ser>
          <c:idx val="2"/>
          <c:order val="2"/>
          <c:tx>
            <c:strRef>
              <c:f>'Q5.コロナの影響（主な適応分野）'!$BO$17</c:f>
              <c:strCache>
                <c:ptCount val="1"/>
                <c:pt idx="0">
                  <c:v>現状維持</c:v>
                </c:pt>
              </c:strCache>
            </c:strRef>
          </c:tx>
          <c:spPr>
            <a:solidFill>
              <a:srgbClr val="FFFF99"/>
            </a:solidFill>
            <a:ln>
              <a:solidFill>
                <a:schemeClr val="tx1"/>
              </a:solidFill>
            </a:ln>
            <a:effectLst/>
          </c:spPr>
          <c:invertIfNegative val="0"/>
          <c:cat>
            <c:strRef>
              <c:f>'Q5.コロナの影響（主な適応分野）'!$BL$18:$BL$25</c:f>
              <c:strCache>
                <c:ptCount val="8"/>
                <c:pt idx="0">
                  <c:v>売上(N=204)</c:v>
                </c:pt>
                <c:pt idx="1">
                  <c:v>利益(N=203)</c:v>
                </c:pt>
                <c:pt idx="2">
                  <c:v>営業日数(N=205)</c:v>
                </c:pt>
                <c:pt idx="3">
                  <c:v>求職の応募者数(N=194)</c:v>
                </c:pt>
                <c:pt idx="4">
                  <c:v>国内からの調達(N=200)</c:v>
                </c:pt>
                <c:pt idx="5">
                  <c:v>海外からの調達(N=185)</c:v>
                </c:pt>
                <c:pt idx="6">
                  <c:v>新規顧客の開拓(N=199)</c:v>
                </c:pt>
                <c:pt idx="7">
                  <c:v>商談(N=201)</c:v>
                </c:pt>
              </c:strCache>
            </c:strRef>
          </c:cat>
          <c:val>
            <c:numRef>
              <c:f>'Q5.コロナの影響（主な適応分野）'!$BO$18:$BO$25</c:f>
              <c:numCache>
                <c:formatCode>0.0%</c:formatCode>
                <c:ptCount val="8"/>
                <c:pt idx="0">
                  <c:v>0.3235294117647059</c:v>
                </c:pt>
                <c:pt idx="1">
                  <c:v>0.32019704433497537</c:v>
                </c:pt>
                <c:pt idx="2">
                  <c:v>0.68780487804878043</c:v>
                </c:pt>
                <c:pt idx="3">
                  <c:v>0.65463917525773196</c:v>
                </c:pt>
                <c:pt idx="4">
                  <c:v>0.70499999999999996</c:v>
                </c:pt>
                <c:pt idx="5">
                  <c:v>0.77297297297297296</c:v>
                </c:pt>
                <c:pt idx="6">
                  <c:v>0.38693467336683418</c:v>
                </c:pt>
                <c:pt idx="7">
                  <c:v>0.30845771144278605</c:v>
                </c:pt>
              </c:numCache>
            </c:numRef>
          </c:val>
          <c:extLst>
            <c:ext xmlns:c16="http://schemas.microsoft.com/office/drawing/2014/chart" uri="{C3380CC4-5D6E-409C-BE32-E72D297353CC}">
              <c16:uniqueId val="{00000002-F23B-47C3-94BA-A03647B7EF58}"/>
            </c:ext>
          </c:extLst>
        </c:ser>
        <c:ser>
          <c:idx val="3"/>
          <c:order val="3"/>
          <c:tx>
            <c:strRef>
              <c:f>'Q5.コロナの影響（主な適応分野）'!$BP$17</c:f>
              <c:strCache>
                <c:ptCount val="1"/>
                <c:pt idx="0">
                  <c:v>減少(縮小)</c:v>
                </c:pt>
              </c:strCache>
            </c:strRef>
          </c:tx>
          <c:spPr>
            <a:solidFill>
              <a:srgbClr val="2E75B6"/>
            </a:solidFill>
            <a:ln>
              <a:solidFill>
                <a:schemeClr val="tx1"/>
              </a:solidFill>
            </a:ln>
            <a:effectLst/>
          </c:spPr>
          <c:invertIfNegative val="0"/>
          <c:cat>
            <c:strRef>
              <c:f>'Q5.コロナの影響（主な適応分野）'!$BL$18:$BL$25</c:f>
              <c:strCache>
                <c:ptCount val="8"/>
                <c:pt idx="0">
                  <c:v>売上(N=204)</c:v>
                </c:pt>
                <c:pt idx="1">
                  <c:v>利益(N=203)</c:v>
                </c:pt>
                <c:pt idx="2">
                  <c:v>営業日数(N=205)</c:v>
                </c:pt>
                <c:pt idx="3">
                  <c:v>求職の応募者数(N=194)</c:v>
                </c:pt>
                <c:pt idx="4">
                  <c:v>国内からの調達(N=200)</c:v>
                </c:pt>
                <c:pt idx="5">
                  <c:v>海外からの調達(N=185)</c:v>
                </c:pt>
                <c:pt idx="6">
                  <c:v>新規顧客の開拓(N=199)</c:v>
                </c:pt>
                <c:pt idx="7">
                  <c:v>商談(N=201)</c:v>
                </c:pt>
              </c:strCache>
            </c:strRef>
          </c:cat>
          <c:val>
            <c:numRef>
              <c:f>'Q5.コロナの影響（主な適応分野）'!$BP$18:$BP$25</c:f>
              <c:numCache>
                <c:formatCode>0.0%</c:formatCode>
                <c:ptCount val="8"/>
                <c:pt idx="0">
                  <c:v>0.4264705882352941</c:v>
                </c:pt>
                <c:pt idx="1">
                  <c:v>0.3891625615763547</c:v>
                </c:pt>
                <c:pt idx="2">
                  <c:v>0.26829268292682928</c:v>
                </c:pt>
                <c:pt idx="3">
                  <c:v>0.15463917525773196</c:v>
                </c:pt>
                <c:pt idx="4">
                  <c:v>0.20499999999999999</c:v>
                </c:pt>
                <c:pt idx="5">
                  <c:v>0.15675675675675677</c:v>
                </c:pt>
                <c:pt idx="6">
                  <c:v>0.35175879396984927</c:v>
                </c:pt>
                <c:pt idx="7">
                  <c:v>0.33333333333333331</c:v>
                </c:pt>
              </c:numCache>
            </c:numRef>
          </c:val>
          <c:extLst>
            <c:ext xmlns:c16="http://schemas.microsoft.com/office/drawing/2014/chart" uri="{C3380CC4-5D6E-409C-BE32-E72D297353CC}">
              <c16:uniqueId val="{00000003-F23B-47C3-94BA-A03647B7EF58}"/>
            </c:ext>
          </c:extLst>
        </c:ser>
        <c:ser>
          <c:idx val="4"/>
          <c:order val="4"/>
          <c:tx>
            <c:strRef>
              <c:f>'Q5.コロナの影響（主な適応分野）'!$BQ$17</c:f>
              <c:strCache>
                <c:ptCount val="1"/>
                <c:pt idx="0">
                  <c:v>大幅に減少(縮小)</c:v>
                </c:pt>
              </c:strCache>
            </c:strRef>
          </c:tx>
          <c:spPr>
            <a:solidFill>
              <a:srgbClr val="9DC3E6"/>
            </a:solidFill>
            <a:ln>
              <a:solidFill>
                <a:schemeClr val="tx1"/>
              </a:solidFill>
            </a:ln>
            <a:effectLst/>
          </c:spPr>
          <c:invertIfNegative val="0"/>
          <c:cat>
            <c:strRef>
              <c:f>'Q5.コロナの影響（主な適応分野）'!$BL$18:$BL$25</c:f>
              <c:strCache>
                <c:ptCount val="8"/>
                <c:pt idx="0">
                  <c:v>売上(N=204)</c:v>
                </c:pt>
                <c:pt idx="1">
                  <c:v>利益(N=203)</c:v>
                </c:pt>
                <c:pt idx="2">
                  <c:v>営業日数(N=205)</c:v>
                </c:pt>
                <c:pt idx="3">
                  <c:v>求職の応募者数(N=194)</c:v>
                </c:pt>
                <c:pt idx="4">
                  <c:v>国内からの調達(N=200)</c:v>
                </c:pt>
                <c:pt idx="5">
                  <c:v>海外からの調達(N=185)</c:v>
                </c:pt>
                <c:pt idx="6">
                  <c:v>新規顧客の開拓(N=199)</c:v>
                </c:pt>
                <c:pt idx="7">
                  <c:v>商談(N=201)</c:v>
                </c:pt>
              </c:strCache>
            </c:strRef>
          </c:cat>
          <c:val>
            <c:numRef>
              <c:f>'Q5.コロナの影響（主な適応分野）'!$BQ$18:$BQ$25</c:f>
              <c:numCache>
                <c:formatCode>0.0%</c:formatCode>
                <c:ptCount val="8"/>
                <c:pt idx="0">
                  <c:v>0.17647058823529413</c:v>
                </c:pt>
                <c:pt idx="1">
                  <c:v>0.21182266009852216</c:v>
                </c:pt>
                <c:pt idx="2">
                  <c:v>3.9024390243902439E-2</c:v>
                </c:pt>
                <c:pt idx="3">
                  <c:v>6.7010309278350513E-2</c:v>
                </c:pt>
                <c:pt idx="4">
                  <c:v>0.05</c:v>
                </c:pt>
                <c:pt idx="5">
                  <c:v>5.4054054054054057E-2</c:v>
                </c:pt>
                <c:pt idx="6">
                  <c:v>0.16582914572864321</c:v>
                </c:pt>
                <c:pt idx="7">
                  <c:v>0.18407960199004975</c:v>
                </c:pt>
              </c:numCache>
            </c:numRef>
          </c:val>
          <c:extLst>
            <c:ext xmlns:c16="http://schemas.microsoft.com/office/drawing/2014/chart" uri="{C3380CC4-5D6E-409C-BE32-E72D297353CC}">
              <c16:uniqueId val="{00000004-F23B-47C3-94BA-A03647B7EF58}"/>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ソフトウェア製品開発</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'Q5.コロナの影響（特化していない事業）'!$K$17</c:f>
              <c:strCache>
                <c:ptCount val="1"/>
                <c:pt idx="0">
                  <c:v>大幅に増加(拡大)</c:v>
                </c:pt>
              </c:strCache>
            </c:strRef>
          </c:tx>
          <c:spPr>
            <a:solidFill>
              <a:srgbClr val="FF9966"/>
            </a:solidFill>
            <a:ln>
              <a:solidFill>
                <a:schemeClr val="tx1"/>
              </a:solidFill>
            </a:ln>
            <a:effectLst/>
          </c:spPr>
          <c:invertIfNegative val="0"/>
          <c:cat>
            <c:strRef>
              <c:f>'Q5.コロナの影響（特化していない事業）'!$J$18:$J$25</c:f>
              <c:strCache>
                <c:ptCount val="8"/>
                <c:pt idx="0">
                  <c:v>売上（N=626）</c:v>
                </c:pt>
                <c:pt idx="1">
                  <c:v>利益（N=623）</c:v>
                </c:pt>
                <c:pt idx="2">
                  <c:v>営業日数（N=622）</c:v>
                </c:pt>
                <c:pt idx="3">
                  <c:v>求職の応募者数（N=614）</c:v>
                </c:pt>
                <c:pt idx="4">
                  <c:v>国内からの調達（N=608）</c:v>
                </c:pt>
                <c:pt idx="5">
                  <c:v>海外からの調達（N=586）</c:v>
                </c:pt>
                <c:pt idx="6">
                  <c:v>新規顧客の開拓（N=619）</c:v>
                </c:pt>
                <c:pt idx="7">
                  <c:v>商談（N=622）</c:v>
                </c:pt>
              </c:strCache>
            </c:strRef>
          </c:cat>
          <c:val>
            <c:numRef>
              <c:f>'Q5.コロナの影響（特化していない事業）'!$K$18:$K$25</c:f>
              <c:numCache>
                <c:formatCode>0.0%</c:formatCode>
                <c:ptCount val="8"/>
                <c:pt idx="0">
                  <c:v>1.5974440894568689E-3</c:v>
                </c:pt>
                <c:pt idx="1">
                  <c:v>6.420545746388443E-3</c:v>
                </c:pt>
                <c:pt idx="2">
                  <c:v>0</c:v>
                </c:pt>
                <c:pt idx="3">
                  <c:v>1.6286644951140066E-3</c:v>
                </c:pt>
                <c:pt idx="4">
                  <c:v>0</c:v>
                </c:pt>
                <c:pt idx="5">
                  <c:v>0</c:v>
                </c:pt>
                <c:pt idx="6">
                  <c:v>3.2310177705977385E-3</c:v>
                </c:pt>
                <c:pt idx="7">
                  <c:v>2.0900321543408359E-2</c:v>
                </c:pt>
              </c:numCache>
            </c:numRef>
          </c:val>
          <c:extLst>
            <c:ext xmlns:c16="http://schemas.microsoft.com/office/drawing/2014/chart" uri="{C3380CC4-5D6E-409C-BE32-E72D297353CC}">
              <c16:uniqueId val="{00000000-578A-4BD1-B250-9A132A211337}"/>
            </c:ext>
          </c:extLst>
        </c:ser>
        <c:ser>
          <c:idx val="1"/>
          <c:order val="1"/>
          <c:tx>
            <c:strRef>
              <c:f>'Q5.コロナの影響（特化していない事業）'!$L$17</c:f>
              <c:strCache>
                <c:ptCount val="1"/>
                <c:pt idx="0">
                  <c:v>増加(拡大)</c:v>
                </c:pt>
              </c:strCache>
            </c:strRef>
          </c:tx>
          <c:spPr>
            <a:solidFill>
              <a:srgbClr val="FFCC99"/>
            </a:solidFill>
            <a:ln>
              <a:solidFill>
                <a:schemeClr val="tx1"/>
              </a:solidFill>
            </a:ln>
            <a:effectLst/>
          </c:spPr>
          <c:invertIfNegative val="0"/>
          <c:cat>
            <c:strRef>
              <c:f>'Q5.コロナの影響（特化していない事業）'!$J$18:$J$25</c:f>
              <c:strCache>
                <c:ptCount val="8"/>
                <c:pt idx="0">
                  <c:v>売上（N=626）</c:v>
                </c:pt>
                <c:pt idx="1">
                  <c:v>利益（N=623）</c:v>
                </c:pt>
                <c:pt idx="2">
                  <c:v>営業日数（N=622）</c:v>
                </c:pt>
                <c:pt idx="3">
                  <c:v>求職の応募者数（N=614）</c:v>
                </c:pt>
                <c:pt idx="4">
                  <c:v>国内からの調達（N=608）</c:v>
                </c:pt>
                <c:pt idx="5">
                  <c:v>海外からの調達（N=586）</c:v>
                </c:pt>
                <c:pt idx="6">
                  <c:v>新規顧客の開拓（N=619）</c:v>
                </c:pt>
                <c:pt idx="7">
                  <c:v>商談（N=622）</c:v>
                </c:pt>
              </c:strCache>
            </c:strRef>
          </c:cat>
          <c:val>
            <c:numRef>
              <c:f>'Q5.コロナの影響（特化していない事業）'!$L$18:$L$25</c:f>
              <c:numCache>
                <c:formatCode>0.0%</c:formatCode>
                <c:ptCount val="8"/>
                <c:pt idx="0">
                  <c:v>6.3897763578274758E-2</c:v>
                </c:pt>
                <c:pt idx="1">
                  <c:v>5.2969502407704656E-2</c:v>
                </c:pt>
                <c:pt idx="2">
                  <c:v>6.4308681672025723E-3</c:v>
                </c:pt>
                <c:pt idx="3">
                  <c:v>0.12214983713355049</c:v>
                </c:pt>
                <c:pt idx="4">
                  <c:v>2.6315789473684209E-2</c:v>
                </c:pt>
                <c:pt idx="5">
                  <c:v>1.3651877133105802E-2</c:v>
                </c:pt>
                <c:pt idx="6">
                  <c:v>7.2697899838449112E-2</c:v>
                </c:pt>
                <c:pt idx="7">
                  <c:v>0.10289389067524116</c:v>
                </c:pt>
              </c:numCache>
            </c:numRef>
          </c:val>
          <c:extLst>
            <c:ext xmlns:c16="http://schemas.microsoft.com/office/drawing/2014/chart" uri="{C3380CC4-5D6E-409C-BE32-E72D297353CC}">
              <c16:uniqueId val="{00000001-578A-4BD1-B250-9A132A211337}"/>
            </c:ext>
          </c:extLst>
        </c:ser>
        <c:ser>
          <c:idx val="2"/>
          <c:order val="2"/>
          <c:tx>
            <c:strRef>
              <c:f>'Q5.コロナの影響（特化していない事業）'!$M$17</c:f>
              <c:strCache>
                <c:ptCount val="1"/>
                <c:pt idx="0">
                  <c:v>現状維持</c:v>
                </c:pt>
              </c:strCache>
            </c:strRef>
          </c:tx>
          <c:spPr>
            <a:solidFill>
              <a:srgbClr val="FFFF99"/>
            </a:solidFill>
            <a:ln>
              <a:solidFill>
                <a:schemeClr val="tx1"/>
              </a:solidFill>
            </a:ln>
            <a:effectLst/>
          </c:spPr>
          <c:invertIfNegative val="0"/>
          <c:cat>
            <c:strRef>
              <c:f>'Q5.コロナの影響（特化していない事業）'!$J$18:$J$25</c:f>
              <c:strCache>
                <c:ptCount val="8"/>
                <c:pt idx="0">
                  <c:v>売上（N=626）</c:v>
                </c:pt>
                <c:pt idx="1">
                  <c:v>利益（N=623）</c:v>
                </c:pt>
                <c:pt idx="2">
                  <c:v>営業日数（N=622）</c:v>
                </c:pt>
                <c:pt idx="3">
                  <c:v>求職の応募者数（N=614）</c:v>
                </c:pt>
                <c:pt idx="4">
                  <c:v>国内からの調達（N=608）</c:v>
                </c:pt>
                <c:pt idx="5">
                  <c:v>海外からの調達（N=586）</c:v>
                </c:pt>
                <c:pt idx="6">
                  <c:v>新規顧客の開拓（N=619）</c:v>
                </c:pt>
                <c:pt idx="7">
                  <c:v>商談（N=622）</c:v>
                </c:pt>
              </c:strCache>
            </c:strRef>
          </c:cat>
          <c:val>
            <c:numRef>
              <c:f>'Q5.コロナの影響（特化していない事業）'!$M$18:$M$25</c:f>
              <c:numCache>
                <c:formatCode>0.0%</c:formatCode>
                <c:ptCount val="8"/>
                <c:pt idx="0">
                  <c:v>0.35303514376996803</c:v>
                </c:pt>
                <c:pt idx="1">
                  <c:v>0.36276083467094705</c:v>
                </c:pt>
                <c:pt idx="2">
                  <c:v>0.76688102893890675</c:v>
                </c:pt>
                <c:pt idx="3">
                  <c:v>0.62214983713355054</c:v>
                </c:pt>
                <c:pt idx="4">
                  <c:v>0.69407894736842102</c:v>
                </c:pt>
                <c:pt idx="5">
                  <c:v>0.74232081911262804</c:v>
                </c:pt>
                <c:pt idx="6">
                  <c:v>0.37479806138933763</c:v>
                </c:pt>
                <c:pt idx="7">
                  <c:v>0.33601286173633438</c:v>
                </c:pt>
              </c:numCache>
            </c:numRef>
          </c:val>
          <c:extLst>
            <c:ext xmlns:c16="http://schemas.microsoft.com/office/drawing/2014/chart" uri="{C3380CC4-5D6E-409C-BE32-E72D297353CC}">
              <c16:uniqueId val="{00000002-578A-4BD1-B250-9A132A211337}"/>
            </c:ext>
          </c:extLst>
        </c:ser>
        <c:ser>
          <c:idx val="3"/>
          <c:order val="3"/>
          <c:tx>
            <c:strRef>
              <c:f>'Q5.コロナの影響（特化していない事業）'!$N$17</c:f>
              <c:strCache>
                <c:ptCount val="1"/>
                <c:pt idx="0">
                  <c:v>減少(縮小)</c:v>
                </c:pt>
              </c:strCache>
            </c:strRef>
          </c:tx>
          <c:spPr>
            <a:solidFill>
              <a:srgbClr val="2E75B6"/>
            </a:solidFill>
            <a:ln>
              <a:solidFill>
                <a:schemeClr val="tx1"/>
              </a:solidFill>
            </a:ln>
            <a:effectLst/>
          </c:spPr>
          <c:invertIfNegative val="0"/>
          <c:cat>
            <c:strRef>
              <c:f>'Q5.コロナの影響（特化していない事業）'!$J$18:$J$25</c:f>
              <c:strCache>
                <c:ptCount val="8"/>
                <c:pt idx="0">
                  <c:v>売上（N=626）</c:v>
                </c:pt>
                <c:pt idx="1">
                  <c:v>利益（N=623）</c:v>
                </c:pt>
                <c:pt idx="2">
                  <c:v>営業日数（N=622）</c:v>
                </c:pt>
                <c:pt idx="3">
                  <c:v>求職の応募者数（N=614）</c:v>
                </c:pt>
                <c:pt idx="4">
                  <c:v>国内からの調達（N=608）</c:v>
                </c:pt>
                <c:pt idx="5">
                  <c:v>海外からの調達（N=586）</c:v>
                </c:pt>
                <c:pt idx="6">
                  <c:v>新規顧客の開拓（N=619）</c:v>
                </c:pt>
                <c:pt idx="7">
                  <c:v>商談（N=622）</c:v>
                </c:pt>
              </c:strCache>
            </c:strRef>
          </c:cat>
          <c:val>
            <c:numRef>
              <c:f>'Q5.コロナの影響（特化していない事業）'!$N$18:$N$25</c:f>
              <c:numCache>
                <c:formatCode>0.0%</c:formatCode>
                <c:ptCount val="8"/>
                <c:pt idx="0">
                  <c:v>0.45846645367412142</c:v>
                </c:pt>
                <c:pt idx="1">
                  <c:v>0.434991974317817</c:v>
                </c:pt>
                <c:pt idx="2">
                  <c:v>0.18810289389067525</c:v>
                </c:pt>
                <c:pt idx="3">
                  <c:v>0.18729641693811075</c:v>
                </c:pt>
                <c:pt idx="4">
                  <c:v>0.22368421052631579</c:v>
                </c:pt>
                <c:pt idx="5">
                  <c:v>0.15699658703071673</c:v>
                </c:pt>
                <c:pt idx="6">
                  <c:v>0.41357027463651053</c:v>
                </c:pt>
                <c:pt idx="7">
                  <c:v>0.41479099678456594</c:v>
                </c:pt>
              </c:numCache>
            </c:numRef>
          </c:val>
          <c:extLst>
            <c:ext xmlns:c16="http://schemas.microsoft.com/office/drawing/2014/chart" uri="{C3380CC4-5D6E-409C-BE32-E72D297353CC}">
              <c16:uniqueId val="{00000003-578A-4BD1-B250-9A132A211337}"/>
            </c:ext>
          </c:extLst>
        </c:ser>
        <c:ser>
          <c:idx val="4"/>
          <c:order val="4"/>
          <c:tx>
            <c:strRef>
              <c:f>'Q5.コロナの影響（特化していない事業）'!$O$17</c:f>
              <c:strCache>
                <c:ptCount val="1"/>
                <c:pt idx="0">
                  <c:v>大幅に減少(縮小)</c:v>
                </c:pt>
              </c:strCache>
            </c:strRef>
          </c:tx>
          <c:spPr>
            <a:solidFill>
              <a:srgbClr val="9DC3E6"/>
            </a:solidFill>
            <a:ln>
              <a:solidFill>
                <a:schemeClr val="tx1"/>
              </a:solidFill>
            </a:ln>
            <a:effectLst/>
          </c:spPr>
          <c:invertIfNegative val="0"/>
          <c:cat>
            <c:strRef>
              <c:f>'Q5.コロナの影響（特化していない事業）'!$J$18:$J$25</c:f>
              <c:strCache>
                <c:ptCount val="8"/>
                <c:pt idx="0">
                  <c:v>売上（N=626）</c:v>
                </c:pt>
                <c:pt idx="1">
                  <c:v>利益（N=623）</c:v>
                </c:pt>
                <c:pt idx="2">
                  <c:v>営業日数（N=622）</c:v>
                </c:pt>
                <c:pt idx="3">
                  <c:v>求職の応募者数（N=614）</c:v>
                </c:pt>
                <c:pt idx="4">
                  <c:v>国内からの調達（N=608）</c:v>
                </c:pt>
                <c:pt idx="5">
                  <c:v>海外からの調達（N=586）</c:v>
                </c:pt>
                <c:pt idx="6">
                  <c:v>新規顧客の開拓（N=619）</c:v>
                </c:pt>
                <c:pt idx="7">
                  <c:v>商談（N=622）</c:v>
                </c:pt>
              </c:strCache>
            </c:strRef>
          </c:cat>
          <c:val>
            <c:numRef>
              <c:f>'Q5.コロナの影響（特化していない事業）'!$O$18:$O$25</c:f>
              <c:numCache>
                <c:formatCode>0.0%</c:formatCode>
                <c:ptCount val="8"/>
                <c:pt idx="0">
                  <c:v>0.12300319488817892</c:v>
                </c:pt>
                <c:pt idx="1">
                  <c:v>0.14285714285714285</c:v>
                </c:pt>
                <c:pt idx="2">
                  <c:v>3.8585209003215437E-2</c:v>
                </c:pt>
                <c:pt idx="3">
                  <c:v>6.6775244299674269E-2</c:v>
                </c:pt>
                <c:pt idx="4">
                  <c:v>5.5921052631578948E-2</c:v>
                </c:pt>
                <c:pt idx="5">
                  <c:v>8.7030716723549492E-2</c:v>
                </c:pt>
                <c:pt idx="6">
                  <c:v>0.13570274636510501</c:v>
                </c:pt>
                <c:pt idx="7">
                  <c:v>0.12540192926045016</c:v>
                </c:pt>
              </c:numCache>
            </c:numRef>
          </c:val>
          <c:extLst>
            <c:ext xmlns:c16="http://schemas.microsoft.com/office/drawing/2014/chart" uri="{C3380CC4-5D6E-409C-BE32-E72D297353CC}">
              <c16:uniqueId val="{00000004-578A-4BD1-B250-9A132A211337}"/>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ハードウェア製品開発</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'Q5.コロナの影響（特化していない事業）'!$Q$17</c:f>
              <c:strCache>
                <c:ptCount val="1"/>
                <c:pt idx="0">
                  <c:v>大幅に増加(拡大)</c:v>
                </c:pt>
              </c:strCache>
            </c:strRef>
          </c:tx>
          <c:spPr>
            <a:solidFill>
              <a:srgbClr val="FF9966"/>
            </a:solidFill>
            <a:ln>
              <a:solidFill>
                <a:schemeClr val="tx1"/>
              </a:solidFill>
            </a:ln>
            <a:effectLst/>
          </c:spPr>
          <c:invertIfNegative val="0"/>
          <c:cat>
            <c:strRef>
              <c:f>'Q5.コロナの影響（特化していない事業）'!$P$18:$P$25</c:f>
              <c:strCache>
                <c:ptCount val="8"/>
                <c:pt idx="0">
                  <c:v>売上（N=190）</c:v>
                </c:pt>
                <c:pt idx="1">
                  <c:v>利益（N=190）</c:v>
                </c:pt>
                <c:pt idx="2">
                  <c:v>営業日数（N=190）</c:v>
                </c:pt>
                <c:pt idx="3">
                  <c:v>求職の応募者数（N=187）</c:v>
                </c:pt>
                <c:pt idx="4">
                  <c:v>国内からの調達（N=189）</c:v>
                </c:pt>
                <c:pt idx="5">
                  <c:v>海外からの調達（N=185）</c:v>
                </c:pt>
                <c:pt idx="6">
                  <c:v>新規顧客の開拓（N=190）</c:v>
                </c:pt>
                <c:pt idx="7">
                  <c:v>商談（N=190）</c:v>
                </c:pt>
              </c:strCache>
            </c:strRef>
          </c:cat>
          <c:val>
            <c:numRef>
              <c:f>'Q5.コロナの影響（特化していない事業）'!$Q$18:$Q$25</c:f>
              <c:numCache>
                <c:formatCode>0.0%</c:formatCode>
                <c:ptCount val="8"/>
                <c:pt idx="0">
                  <c:v>0</c:v>
                </c:pt>
                <c:pt idx="1">
                  <c:v>0</c:v>
                </c:pt>
                <c:pt idx="2">
                  <c:v>0</c:v>
                </c:pt>
                <c:pt idx="3">
                  <c:v>0</c:v>
                </c:pt>
                <c:pt idx="4">
                  <c:v>0</c:v>
                </c:pt>
                <c:pt idx="5">
                  <c:v>0</c:v>
                </c:pt>
                <c:pt idx="6">
                  <c:v>1.0526315789473684E-2</c:v>
                </c:pt>
                <c:pt idx="7">
                  <c:v>2.6315789473684209E-2</c:v>
                </c:pt>
              </c:numCache>
            </c:numRef>
          </c:val>
          <c:extLst>
            <c:ext xmlns:c16="http://schemas.microsoft.com/office/drawing/2014/chart" uri="{C3380CC4-5D6E-409C-BE32-E72D297353CC}">
              <c16:uniqueId val="{00000000-1977-4E67-83DA-F59C65100F05}"/>
            </c:ext>
          </c:extLst>
        </c:ser>
        <c:ser>
          <c:idx val="1"/>
          <c:order val="1"/>
          <c:tx>
            <c:strRef>
              <c:f>'Q5.コロナの影響（特化していない事業）'!$R$17</c:f>
              <c:strCache>
                <c:ptCount val="1"/>
                <c:pt idx="0">
                  <c:v>増加(拡大)</c:v>
                </c:pt>
              </c:strCache>
            </c:strRef>
          </c:tx>
          <c:spPr>
            <a:solidFill>
              <a:srgbClr val="FFCC99"/>
            </a:solidFill>
            <a:ln>
              <a:solidFill>
                <a:schemeClr val="tx1"/>
              </a:solidFill>
            </a:ln>
            <a:effectLst/>
          </c:spPr>
          <c:invertIfNegative val="0"/>
          <c:cat>
            <c:strRef>
              <c:f>'Q5.コロナの影響（特化していない事業）'!$P$18:$P$25</c:f>
              <c:strCache>
                <c:ptCount val="8"/>
                <c:pt idx="0">
                  <c:v>売上（N=190）</c:v>
                </c:pt>
                <c:pt idx="1">
                  <c:v>利益（N=190）</c:v>
                </c:pt>
                <c:pt idx="2">
                  <c:v>営業日数（N=190）</c:v>
                </c:pt>
                <c:pt idx="3">
                  <c:v>求職の応募者数（N=187）</c:v>
                </c:pt>
                <c:pt idx="4">
                  <c:v>国内からの調達（N=189）</c:v>
                </c:pt>
                <c:pt idx="5">
                  <c:v>海外からの調達（N=185）</c:v>
                </c:pt>
                <c:pt idx="6">
                  <c:v>新規顧客の開拓（N=190）</c:v>
                </c:pt>
                <c:pt idx="7">
                  <c:v>商談（N=190）</c:v>
                </c:pt>
              </c:strCache>
            </c:strRef>
          </c:cat>
          <c:val>
            <c:numRef>
              <c:f>'Q5.コロナの影響（特化していない事業）'!$R$18:$R$25</c:f>
              <c:numCache>
                <c:formatCode>0.0%</c:formatCode>
                <c:ptCount val="8"/>
                <c:pt idx="0">
                  <c:v>4.736842105263158E-2</c:v>
                </c:pt>
                <c:pt idx="1">
                  <c:v>5.2631578947368418E-2</c:v>
                </c:pt>
                <c:pt idx="2">
                  <c:v>1.0526315789473684E-2</c:v>
                </c:pt>
                <c:pt idx="3">
                  <c:v>9.0909090909090912E-2</c:v>
                </c:pt>
                <c:pt idx="4">
                  <c:v>2.6455026455026454E-2</c:v>
                </c:pt>
                <c:pt idx="5">
                  <c:v>1.6216216216216217E-2</c:v>
                </c:pt>
                <c:pt idx="6">
                  <c:v>8.4210526315789472E-2</c:v>
                </c:pt>
                <c:pt idx="7">
                  <c:v>0.11052631578947368</c:v>
                </c:pt>
              </c:numCache>
            </c:numRef>
          </c:val>
          <c:extLst>
            <c:ext xmlns:c16="http://schemas.microsoft.com/office/drawing/2014/chart" uri="{C3380CC4-5D6E-409C-BE32-E72D297353CC}">
              <c16:uniqueId val="{00000001-1977-4E67-83DA-F59C65100F05}"/>
            </c:ext>
          </c:extLst>
        </c:ser>
        <c:ser>
          <c:idx val="2"/>
          <c:order val="2"/>
          <c:tx>
            <c:strRef>
              <c:f>'Q5.コロナの影響（特化していない事業）'!$S$17</c:f>
              <c:strCache>
                <c:ptCount val="1"/>
                <c:pt idx="0">
                  <c:v>現状維持</c:v>
                </c:pt>
              </c:strCache>
            </c:strRef>
          </c:tx>
          <c:spPr>
            <a:solidFill>
              <a:srgbClr val="FFFF99"/>
            </a:solidFill>
            <a:ln>
              <a:solidFill>
                <a:schemeClr val="tx1"/>
              </a:solidFill>
            </a:ln>
            <a:effectLst/>
          </c:spPr>
          <c:invertIfNegative val="0"/>
          <c:cat>
            <c:strRef>
              <c:f>'Q5.コロナの影響（特化していない事業）'!$P$18:$P$25</c:f>
              <c:strCache>
                <c:ptCount val="8"/>
                <c:pt idx="0">
                  <c:v>売上（N=190）</c:v>
                </c:pt>
                <c:pt idx="1">
                  <c:v>利益（N=190）</c:v>
                </c:pt>
                <c:pt idx="2">
                  <c:v>営業日数（N=190）</c:v>
                </c:pt>
                <c:pt idx="3">
                  <c:v>求職の応募者数（N=187）</c:v>
                </c:pt>
                <c:pt idx="4">
                  <c:v>国内からの調達（N=189）</c:v>
                </c:pt>
                <c:pt idx="5">
                  <c:v>海外からの調達（N=185）</c:v>
                </c:pt>
                <c:pt idx="6">
                  <c:v>新規顧客の開拓（N=190）</c:v>
                </c:pt>
                <c:pt idx="7">
                  <c:v>商談（N=190）</c:v>
                </c:pt>
              </c:strCache>
            </c:strRef>
          </c:cat>
          <c:val>
            <c:numRef>
              <c:f>'Q5.コロナの影響（特化していない事業）'!$S$18:$S$25</c:f>
              <c:numCache>
                <c:formatCode>0.0%</c:formatCode>
                <c:ptCount val="8"/>
                <c:pt idx="0">
                  <c:v>0.22631578947368422</c:v>
                </c:pt>
                <c:pt idx="1">
                  <c:v>0.24210526315789474</c:v>
                </c:pt>
                <c:pt idx="2">
                  <c:v>0.71052631578947367</c:v>
                </c:pt>
                <c:pt idx="3">
                  <c:v>0.6470588235294118</c:v>
                </c:pt>
                <c:pt idx="4">
                  <c:v>0.64550264550264547</c:v>
                </c:pt>
                <c:pt idx="5">
                  <c:v>0.58918918918918917</c:v>
                </c:pt>
                <c:pt idx="6">
                  <c:v>0.28947368421052633</c:v>
                </c:pt>
                <c:pt idx="7">
                  <c:v>0.27894736842105261</c:v>
                </c:pt>
              </c:numCache>
            </c:numRef>
          </c:val>
          <c:extLst>
            <c:ext xmlns:c16="http://schemas.microsoft.com/office/drawing/2014/chart" uri="{C3380CC4-5D6E-409C-BE32-E72D297353CC}">
              <c16:uniqueId val="{00000002-1977-4E67-83DA-F59C65100F05}"/>
            </c:ext>
          </c:extLst>
        </c:ser>
        <c:ser>
          <c:idx val="3"/>
          <c:order val="3"/>
          <c:tx>
            <c:strRef>
              <c:f>'Q5.コロナの影響（特化していない事業）'!$T$17</c:f>
              <c:strCache>
                <c:ptCount val="1"/>
                <c:pt idx="0">
                  <c:v>減少(縮小)</c:v>
                </c:pt>
              </c:strCache>
            </c:strRef>
          </c:tx>
          <c:spPr>
            <a:solidFill>
              <a:srgbClr val="2E75B6"/>
            </a:solidFill>
            <a:ln>
              <a:solidFill>
                <a:schemeClr val="tx1"/>
              </a:solidFill>
            </a:ln>
            <a:effectLst/>
          </c:spPr>
          <c:invertIfNegative val="0"/>
          <c:cat>
            <c:strRef>
              <c:f>'Q5.コロナの影響（特化していない事業）'!$P$18:$P$25</c:f>
              <c:strCache>
                <c:ptCount val="8"/>
                <c:pt idx="0">
                  <c:v>売上（N=190）</c:v>
                </c:pt>
                <c:pt idx="1">
                  <c:v>利益（N=190）</c:v>
                </c:pt>
                <c:pt idx="2">
                  <c:v>営業日数（N=190）</c:v>
                </c:pt>
                <c:pt idx="3">
                  <c:v>求職の応募者数（N=187）</c:v>
                </c:pt>
                <c:pt idx="4">
                  <c:v>国内からの調達（N=189）</c:v>
                </c:pt>
                <c:pt idx="5">
                  <c:v>海外からの調達（N=185）</c:v>
                </c:pt>
                <c:pt idx="6">
                  <c:v>新規顧客の開拓（N=190）</c:v>
                </c:pt>
                <c:pt idx="7">
                  <c:v>商談（N=190）</c:v>
                </c:pt>
              </c:strCache>
            </c:strRef>
          </c:cat>
          <c:val>
            <c:numRef>
              <c:f>'Q5.コロナの影響（特化していない事業）'!$T$18:$T$25</c:f>
              <c:numCache>
                <c:formatCode>0.0%</c:formatCode>
                <c:ptCount val="8"/>
                <c:pt idx="0">
                  <c:v>0.51052631578947372</c:v>
                </c:pt>
                <c:pt idx="1">
                  <c:v>0.43684210526315792</c:v>
                </c:pt>
                <c:pt idx="2">
                  <c:v>0.24210526315789474</c:v>
                </c:pt>
                <c:pt idx="3">
                  <c:v>0.20855614973262032</c:v>
                </c:pt>
                <c:pt idx="4">
                  <c:v>0.28042328042328041</c:v>
                </c:pt>
                <c:pt idx="5">
                  <c:v>0.27027027027027029</c:v>
                </c:pt>
                <c:pt idx="6">
                  <c:v>0.44736842105263158</c:v>
                </c:pt>
                <c:pt idx="7">
                  <c:v>0.4263157894736842</c:v>
                </c:pt>
              </c:numCache>
            </c:numRef>
          </c:val>
          <c:extLst>
            <c:ext xmlns:c16="http://schemas.microsoft.com/office/drawing/2014/chart" uri="{C3380CC4-5D6E-409C-BE32-E72D297353CC}">
              <c16:uniqueId val="{00000003-1977-4E67-83DA-F59C65100F05}"/>
            </c:ext>
          </c:extLst>
        </c:ser>
        <c:ser>
          <c:idx val="4"/>
          <c:order val="4"/>
          <c:tx>
            <c:strRef>
              <c:f>'Q5.コロナの影響（特化していない事業）'!$U$17</c:f>
              <c:strCache>
                <c:ptCount val="1"/>
                <c:pt idx="0">
                  <c:v>大幅に減少(縮小)</c:v>
                </c:pt>
              </c:strCache>
            </c:strRef>
          </c:tx>
          <c:spPr>
            <a:solidFill>
              <a:srgbClr val="9DC3E6"/>
            </a:solidFill>
            <a:ln>
              <a:solidFill>
                <a:schemeClr val="tx1"/>
              </a:solidFill>
            </a:ln>
            <a:effectLst/>
          </c:spPr>
          <c:invertIfNegative val="0"/>
          <c:cat>
            <c:strRef>
              <c:f>'Q5.コロナの影響（特化していない事業）'!$P$18:$P$25</c:f>
              <c:strCache>
                <c:ptCount val="8"/>
                <c:pt idx="0">
                  <c:v>売上（N=190）</c:v>
                </c:pt>
                <c:pt idx="1">
                  <c:v>利益（N=190）</c:v>
                </c:pt>
                <c:pt idx="2">
                  <c:v>営業日数（N=190）</c:v>
                </c:pt>
                <c:pt idx="3">
                  <c:v>求職の応募者数（N=187）</c:v>
                </c:pt>
                <c:pt idx="4">
                  <c:v>国内からの調達（N=189）</c:v>
                </c:pt>
                <c:pt idx="5">
                  <c:v>海外からの調達（N=185）</c:v>
                </c:pt>
                <c:pt idx="6">
                  <c:v>新規顧客の開拓（N=190）</c:v>
                </c:pt>
                <c:pt idx="7">
                  <c:v>商談（N=190）</c:v>
                </c:pt>
              </c:strCache>
            </c:strRef>
          </c:cat>
          <c:val>
            <c:numRef>
              <c:f>'Q5.コロナの影響（特化していない事業）'!$U$18:$U$25</c:f>
              <c:numCache>
                <c:formatCode>0.0%</c:formatCode>
                <c:ptCount val="8"/>
                <c:pt idx="0">
                  <c:v>0.21578947368421053</c:v>
                </c:pt>
                <c:pt idx="1">
                  <c:v>0.26842105263157895</c:v>
                </c:pt>
                <c:pt idx="2">
                  <c:v>3.6842105263157891E-2</c:v>
                </c:pt>
                <c:pt idx="3">
                  <c:v>5.3475935828877004E-2</c:v>
                </c:pt>
                <c:pt idx="4">
                  <c:v>4.7619047619047616E-2</c:v>
                </c:pt>
                <c:pt idx="5">
                  <c:v>0.12432432432432433</c:v>
                </c:pt>
                <c:pt idx="6">
                  <c:v>0.16842105263157894</c:v>
                </c:pt>
                <c:pt idx="7">
                  <c:v>0.15789473684210525</c:v>
                </c:pt>
              </c:numCache>
            </c:numRef>
          </c:val>
          <c:extLst>
            <c:ext xmlns:c16="http://schemas.microsoft.com/office/drawing/2014/chart" uri="{C3380CC4-5D6E-409C-BE32-E72D297353CC}">
              <c16:uniqueId val="{00000004-1977-4E67-83DA-F59C65100F05}"/>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その他の事業</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'Q5.コロナの影響（特化していない事業）'!$W$17</c:f>
              <c:strCache>
                <c:ptCount val="1"/>
                <c:pt idx="0">
                  <c:v>大幅に増加(拡大)</c:v>
                </c:pt>
              </c:strCache>
            </c:strRef>
          </c:tx>
          <c:spPr>
            <a:solidFill>
              <a:srgbClr val="FF9966"/>
            </a:solidFill>
            <a:ln>
              <a:solidFill>
                <a:schemeClr val="tx1"/>
              </a:solidFill>
            </a:ln>
            <a:effectLst/>
          </c:spPr>
          <c:invertIfNegative val="0"/>
          <c:cat>
            <c:strRef>
              <c:f>'Q5.コロナの影響（特化していない事業）'!$V$18:$V$25</c:f>
              <c:strCache>
                <c:ptCount val="8"/>
                <c:pt idx="0">
                  <c:v>売上（N=235）</c:v>
                </c:pt>
                <c:pt idx="1">
                  <c:v>利益（N=235）</c:v>
                </c:pt>
                <c:pt idx="2">
                  <c:v>営業日数（N=234）</c:v>
                </c:pt>
                <c:pt idx="3">
                  <c:v>求職の応募者数（N=225）</c:v>
                </c:pt>
                <c:pt idx="4">
                  <c:v>国内からの調達（N=228）</c:v>
                </c:pt>
                <c:pt idx="5">
                  <c:v>海外からの調達（N=218）</c:v>
                </c:pt>
                <c:pt idx="6">
                  <c:v>新規顧客の開拓（N=230）</c:v>
                </c:pt>
                <c:pt idx="7">
                  <c:v>商談（N=231）</c:v>
                </c:pt>
              </c:strCache>
            </c:strRef>
          </c:cat>
          <c:val>
            <c:numRef>
              <c:f>'Q5.コロナの影響（特化していない事業）'!$W$18:$W$25</c:f>
              <c:numCache>
                <c:formatCode>0.0%</c:formatCode>
                <c:ptCount val="8"/>
                <c:pt idx="0">
                  <c:v>4.2553191489361703E-3</c:v>
                </c:pt>
                <c:pt idx="1">
                  <c:v>8.5106382978723406E-3</c:v>
                </c:pt>
                <c:pt idx="2">
                  <c:v>0</c:v>
                </c:pt>
                <c:pt idx="3">
                  <c:v>4.4444444444444444E-3</c:v>
                </c:pt>
                <c:pt idx="4">
                  <c:v>8.771929824561403E-3</c:v>
                </c:pt>
                <c:pt idx="5">
                  <c:v>4.5871559633027525E-3</c:v>
                </c:pt>
                <c:pt idx="6">
                  <c:v>1.3043478260869565E-2</c:v>
                </c:pt>
                <c:pt idx="7">
                  <c:v>2.5974025974025976E-2</c:v>
                </c:pt>
              </c:numCache>
            </c:numRef>
          </c:val>
          <c:extLst>
            <c:ext xmlns:c16="http://schemas.microsoft.com/office/drawing/2014/chart" uri="{C3380CC4-5D6E-409C-BE32-E72D297353CC}">
              <c16:uniqueId val="{00000000-C0D9-4438-A4CB-EA4C122D151D}"/>
            </c:ext>
          </c:extLst>
        </c:ser>
        <c:ser>
          <c:idx val="1"/>
          <c:order val="1"/>
          <c:tx>
            <c:strRef>
              <c:f>'Q5.コロナの影響（特化していない事業）'!$X$17</c:f>
              <c:strCache>
                <c:ptCount val="1"/>
                <c:pt idx="0">
                  <c:v>増加(拡大)</c:v>
                </c:pt>
              </c:strCache>
            </c:strRef>
          </c:tx>
          <c:spPr>
            <a:solidFill>
              <a:srgbClr val="FFCC99"/>
            </a:solidFill>
            <a:ln>
              <a:solidFill>
                <a:schemeClr val="tx1"/>
              </a:solidFill>
            </a:ln>
            <a:effectLst/>
          </c:spPr>
          <c:invertIfNegative val="0"/>
          <c:cat>
            <c:strRef>
              <c:f>'Q5.コロナの影響（特化していない事業）'!$V$18:$V$25</c:f>
              <c:strCache>
                <c:ptCount val="8"/>
                <c:pt idx="0">
                  <c:v>売上（N=235）</c:v>
                </c:pt>
                <c:pt idx="1">
                  <c:v>利益（N=235）</c:v>
                </c:pt>
                <c:pt idx="2">
                  <c:v>営業日数（N=234）</c:v>
                </c:pt>
                <c:pt idx="3">
                  <c:v>求職の応募者数（N=225）</c:v>
                </c:pt>
                <c:pt idx="4">
                  <c:v>国内からの調達（N=228）</c:v>
                </c:pt>
                <c:pt idx="5">
                  <c:v>海外からの調達（N=218）</c:v>
                </c:pt>
                <c:pt idx="6">
                  <c:v>新規顧客の開拓（N=230）</c:v>
                </c:pt>
                <c:pt idx="7">
                  <c:v>商談（N=231）</c:v>
                </c:pt>
              </c:strCache>
            </c:strRef>
          </c:cat>
          <c:val>
            <c:numRef>
              <c:f>'Q5.コロナの影響（特化していない事業）'!$X$18:$X$25</c:f>
              <c:numCache>
                <c:formatCode>0.0%</c:formatCode>
                <c:ptCount val="8"/>
                <c:pt idx="0">
                  <c:v>6.8085106382978725E-2</c:v>
                </c:pt>
                <c:pt idx="1">
                  <c:v>6.8085106382978725E-2</c:v>
                </c:pt>
                <c:pt idx="2">
                  <c:v>4.2735042735042739E-3</c:v>
                </c:pt>
                <c:pt idx="3">
                  <c:v>0.21333333333333335</c:v>
                </c:pt>
                <c:pt idx="4">
                  <c:v>3.0701754385964911E-2</c:v>
                </c:pt>
                <c:pt idx="5">
                  <c:v>1.834862385321101E-2</c:v>
                </c:pt>
                <c:pt idx="6">
                  <c:v>0.1</c:v>
                </c:pt>
                <c:pt idx="7">
                  <c:v>0.1471861471861472</c:v>
                </c:pt>
              </c:numCache>
            </c:numRef>
          </c:val>
          <c:extLst>
            <c:ext xmlns:c16="http://schemas.microsoft.com/office/drawing/2014/chart" uri="{C3380CC4-5D6E-409C-BE32-E72D297353CC}">
              <c16:uniqueId val="{00000001-C0D9-4438-A4CB-EA4C122D151D}"/>
            </c:ext>
          </c:extLst>
        </c:ser>
        <c:ser>
          <c:idx val="2"/>
          <c:order val="2"/>
          <c:tx>
            <c:strRef>
              <c:f>'Q5.コロナの影響（特化していない事業）'!$Y$17</c:f>
              <c:strCache>
                <c:ptCount val="1"/>
                <c:pt idx="0">
                  <c:v>現状維持</c:v>
                </c:pt>
              </c:strCache>
            </c:strRef>
          </c:tx>
          <c:spPr>
            <a:solidFill>
              <a:srgbClr val="FFFF99"/>
            </a:solidFill>
            <a:ln>
              <a:solidFill>
                <a:schemeClr val="tx1"/>
              </a:solidFill>
            </a:ln>
            <a:effectLst/>
          </c:spPr>
          <c:invertIfNegative val="0"/>
          <c:cat>
            <c:strRef>
              <c:f>'Q5.コロナの影響（特化していない事業）'!$V$18:$V$25</c:f>
              <c:strCache>
                <c:ptCount val="8"/>
                <c:pt idx="0">
                  <c:v>売上（N=235）</c:v>
                </c:pt>
                <c:pt idx="1">
                  <c:v>利益（N=235）</c:v>
                </c:pt>
                <c:pt idx="2">
                  <c:v>営業日数（N=234）</c:v>
                </c:pt>
                <c:pt idx="3">
                  <c:v>求職の応募者数（N=225）</c:v>
                </c:pt>
                <c:pt idx="4">
                  <c:v>国内からの調達（N=228）</c:v>
                </c:pt>
                <c:pt idx="5">
                  <c:v>海外からの調達（N=218）</c:v>
                </c:pt>
                <c:pt idx="6">
                  <c:v>新規顧客の開拓（N=230）</c:v>
                </c:pt>
                <c:pt idx="7">
                  <c:v>商談（N=231）</c:v>
                </c:pt>
              </c:strCache>
            </c:strRef>
          </c:cat>
          <c:val>
            <c:numRef>
              <c:f>'Q5.コロナの影響（特化していない事業）'!$Y$18:$Y$25</c:f>
              <c:numCache>
                <c:formatCode>0.0%</c:formatCode>
                <c:ptCount val="8"/>
                <c:pt idx="0">
                  <c:v>0.30638297872340425</c:v>
                </c:pt>
                <c:pt idx="1">
                  <c:v>0.30212765957446808</c:v>
                </c:pt>
                <c:pt idx="2">
                  <c:v>0.76068376068376065</c:v>
                </c:pt>
                <c:pt idx="3">
                  <c:v>0.55111111111111111</c:v>
                </c:pt>
                <c:pt idx="4">
                  <c:v>0.64035087719298245</c:v>
                </c:pt>
                <c:pt idx="5">
                  <c:v>0.73853211009174313</c:v>
                </c:pt>
                <c:pt idx="6">
                  <c:v>0.37826086956521737</c:v>
                </c:pt>
                <c:pt idx="7">
                  <c:v>0.32467532467532467</c:v>
                </c:pt>
              </c:numCache>
            </c:numRef>
          </c:val>
          <c:extLst>
            <c:ext xmlns:c16="http://schemas.microsoft.com/office/drawing/2014/chart" uri="{C3380CC4-5D6E-409C-BE32-E72D297353CC}">
              <c16:uniqueId val="{00000002-C0D9-4438-A4CB-EA4C122D151D}"/>
            </c:ext>
          </c:extLst>
        </c:ser>
        <c:ser>
          <c:idx val="3"/>
          <c:order val="3"/>
          <c:tx>
            <c:strRef>
              <c:f>'Q5.コロナの影響（特化していない事業）'!$Z$17</c:f>
              <c:strCache>
                <c:ptCount val="1"/>
                <c:pt idx="0">
                  <c:v>減少(縮小)</c:v>
                </c:pt>
              </c:strCache>
            </c:strRef>
          </c:tx>
          <c:spPr>
            <a:solidFill>
              <a:srgbClr val="2E75B6"/>
            </a:solidFill>
            <a:ln>
              <a:solidFill>
                <a:schemeClr val="tx1"/>
              </a:solidFill>
            </a:ln>
            <a:effectLst/>
          </c:spPr>
          <c:invertIfNegative val="0"/>
          <c:cat>
            <c:strRef>
              <c:f>'Q5.コロナの影響（特化していない事業）'!$V$18:$V$25</c:f>
              <c:strCache>
                <c:ptCount val="8"/>
                <c:pt idx="0">
                  <c:v>売上（N=235）</c:v>
                </c:pt>
                <c:pt idx="1">
                  <c:v>利益（N=235）</c:v>
                </c:pt>
                <c:pt idx="2">
                  <c:v>営業日数（N=234）</c:v>
                </c:pt>
                <c:pt idx="3">
                  <c:v>求職の応募者数（N=225）</c:v>
                </c:pt>
                <c:pt idx="4">
                  <c:v>国内からの調達（N=228）</c:v>
                </c:pt>
                <c:pt idx="5">
                  <c:v>海外からの調達（N=218）</c:v>
                </c:pt>
                <c:pt idx="6">
                  <c:v>新規顧客の開拓（N=230）</c:v>
                </c:pt>
                <c:pt idx="7">
                  <c:v>商談（N=231）</c:v>
                </c:pt>
              </c:strCache>
            </c:strRef>
          </c:cat>
          <c:val>
            <c:numRef>
              <c:f>'Q5.コロナの影響（特化していない事業）'!$Z$18:$Z$25</c:f>
              <c:numCache>
                <c:formatCode>0.0%</c:formatCode>
                <c:ptCount val="8"/>
                <c:pt idx="0">
                  <c:v>0.47659574468085109</c:v>
                </c:pt>
                <c:pt idx="1">
                  <c:v>0.44680851063829785</c:v>
                </c:pt>
                <c:pt idx="2">
                  <c:v>0.17948717948717949</c:v>
                </c:pt>
                <c:pt idx="3">
                  <c:v>0.13777777777777778</c:v>
                </c:pt>
                <c:pt idx="4">
                  <c:v>0.23245614035087719</c:v>
                </c:pt>
                <c:pt idx="5">
                  <c:v>0.15596330275229359</c:v>
                </c:pt>
                <c:pt idx="6">
                  <c:v>0.36956521739130432</c:v>
                </c:pt>
                <c:pt idx="7">
                  <c:v>0.37229437229437229</c:v>
                </c:pt>
              </c:numCache>
            </c:numRef>
          </c:val>
          <c:extLst>
            <c:ext xmlns:c16="http://schemas.microsoft.com/office/drawing/2014/chart" uri="{C3380CC4-5D6E-409C-BE32-E72D297353CC}">
              <c16:uniqueId val="{00000003-C0D9-4438-A4CB-EA4C122D151D}"/>
            </c:ext>
          </c:extLst>
        </c:ser>
        <c:ser>
          <c:idx val="4"/>
          <c:order val="4"/>
          <c:tx>
            <c:strRef>
              <c:f>'Q5.コロナの影響（特化していない事業）'!$AA$17</c:f>
              <c:strCache>
                <c:ptCount val="1"/>
                <c:pt idx="0">
                  <c:v>大幅に減少(縮小)</c:v>
                </c:pt>
              </c:strCache>
            </c:strRef>
          </c:tx>
          <c:spPr>
            <a:solidFill>
              <a:srgbClr val="9DC3E6"/>
            </a:solidFill>
            <a:ln>
              <a:solidFill>
                <a:schemeClr val="tx1"/>
              </a:solidFill>
            </a:ln>
            <a:effectLst/>
          </c:spPr>
          <c:invertIfNegative val="0"/>
          <c:cat>
            <c:strRef>
              <c:f>'Q5.コロナの影響（特化していない事業）'!$V$18:$V$25</c:f>
              <c:strCache>
                <c:ptCount val="8"/>
                <c:pt idx="0">
                  <c:v>売上（N=235）</c:v>
                </c:pt>
                <c:pt idx="1">
                  <c:v>利益（N=235）</c:v>
                </c:pt>
                <c:pt idx="2">
                  <c:v>営業日数（N=234）</c:v>
                </c:pt>
                <c:pt idx="3">
                  <c:v>求職の応募者数（N=225）</c:v>
                </c:pt>
                <c:pt idx="4">
                  <c:v>国内からの調達（N=228）</c:v>
                </c:pt>
                <c:pt idx="5">
                  <c:v>海外からの調達（N=218）</c:v>
                </c:pt>
                <c:pt idx="6">
                  <c:v>新規顧客の開拓（N=230）</c:v>
                </c:pt>
                <c:pt idx="7">
                  <c:v>商談（N=231）</c:v>
                </c:pt>
              </c:strCache>
            </c:strRef>
          </c:cat>
          <c:val>
            <c:numRef>
              <c:f>'Q5.コロナの影響（特化していない事業）'!$AA$18:$AA$25</c:f>
              <c:numCache>
                <c:formatCode>0.0%</c:formatCode>
                <c:ptCount val="8"/>
                <c:pt idx="0">
                  <c:v>0.14468085106382977</c:v>
                </c:pt>
                <c:pt idx="1">
                  <c:v>0.17446808510638298</c:v>
                </c:pt>
                <c:pt idx="2">
                  <c:v>5.5555555555555552E-2</c:v>
                </c:pt>
                <c:pt idx="3">
                  <c:v>9.3333333333333338E-2</c:v>
                </c:pt>
                <c:pt idx="4">
                  <c:v>8.771929824561403E-2</c:v>
                </c:pt>
                <c:pt idx="5">
                  <c:v>8.2568807339449546E-2</c:v>
                </c:pt>
                <c:pt idx="6">
                  <c:v>0.1391304347826087</c:v>
                </c:pt>
                <c:pt idx="7">
                  <c:v>0.12987012987012986</c:v>
                </c:pt>
              </c:numCache>
            </c:numRef>
          </c:val>
          <c:extLst>
            <c:ext xmlns:c16="http://schemas.microsoft.com/office/drawing/2014/chart" uri="{C3380CC4-5D6E-409C-BE32-E72D297353CC}">
              <c16:uniqueId val="{00000004-C0D9-4438-A4CB-EA4C122D151D}"/>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受託開発・人材派遣</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'Q5.コロナの影響（特化していない事業）'!$E$17</c:f>
              <c:strCache>
                <c:ptCount val="1"/>
                <c:pt idx="0">
                  <c:v>大幅に増加(拡大)</c:v>
                </c:pt>
              </c:strCache>
            </c:strRef>
          </c:tx>
          <c:spPr>
            <a:solidFill>
              <a:srgbClr val="FF9966"/>
            </a:solidFill>
            <a:ln>
              <a:solidFill>
                <a:schemeClr val="tx1"/>
              </a:solidFill>
            </a:ln>
            <a:effectLst/>
          </c:spPr>
          <c:invertIfNegative val="0"/>
          <c:cat>
            <c:strRef>
              <c:f>'Q5.コロナの影響（特化していない事業）'!$D$18:$D$25</c:f>
              <c:strCache>
                <c:ptCount val="8"/>
                <c:pt idx="0">
                  <c:v>売上（N=504）</c:v>
                </c:pt>
                <c:pt idx="1">
                  <c:v>利益（N=501）</c:v>
                </c:pt>
                <c:pt idx="2">
                  <c:v>営業日数（N=501）</c:v>
                </c:pt>
                <c:pt idx="3">
                  <c:v>求職の応募者数（N=498）</c:v>
                </c:pt>
                <c:pt idx="4">
                  <c:v>国内からの調達（N=487）</c:v>
                </c:pt>
                <c:pt idx="5">
                  <c:v>海外からの調達（N=472）</c:v>
                </c:pt>
                <c:pt idx="6">
                  <c:v>新規顧客の開拓（N=499）</c:v>
                </c:pt>
                <c:pt idx="7">
                  <c:v>商談（N=500）</c:v>
                </c:pt>
              </c:strCache>
            </c:strRef>
          </c:cat>
          <c:val>
            <c:numRef>
              <c:f>'Q5.コロナの影響（特化していない事業）'!$E$18:$E$25</c:f>
              <c:numCache>
                <c:formatCode>0.0%</c:formatCode>
                <c:ptCount val="8"/>
                <c:pt idx="0">
                  <c:v>1.984126984126984E-3</c:v>
                </c:pt>
                <c:pt idx="1">
                  <c:v>5.9880239520958087E-3</c:v>
                </c:pt>
                <c:pt idx="2">
                  <c:v>0</c:v>
                </c:pt>
                <c:pt idx="3">
                  <c:v>2.008032128514056E-3</c:v>
                </c:pt>
                <c:pt idx="4">
                  <c:v>0</c:v>
                </c:pt>
                <c:pt idx="5">
                  <c:v>0</c:v>
                </c:pt>
                <c:pt idx="6">
                  <c:v>2.004008016032064E-3</c:v>
                </c:pt>
                <c:pt idx="7">
                  <c:v>8.0000000000000002E-3</c:v>
                </c:pt>
              </c:numCache>
            </c:numRef>
          </c:val>
          <c:extLst>
            <c:ext xmlns:c16="http://schemas.microsoft.com/office/drawing/2014/chart" uri="{C3380CC4-5D6E-409C-BE32-E72D297353CC}">
              <c16:uniqueId val="{00000000-6980-4B3F-9F4E-48FEF65C5640}"/>
            </c:ext>
          </c:extLst>
        </c:ser>
        <c:ser>
          <c:idx val="1"/>
          <c:order val="1"/>
          <c:tx>
            <c:strRef>
              <c:f>'Q5.コロナの影響（特化していない事業）'!$F$17</c:f>
              <c:strCache>
                <c:ptCount val="1"/>
                <c:pt idx="0">
                  <c:v>増加(拡大)</c:v>
                </c:pt>
              </c:strCache>
            </c:strRef>
          </c:tx>
          <c:spPr>
            <a:solidFill>
              <a:srgbClr val="FFCC99"/>
            </a:solidFill>
            <a:ln>
              <a:solidFill>
                <a:schemeClr val="tx1"/>
              </a:solidFill>
            </a:ln>
            <a:effectLst/>
          </c:spPr>
          <c:invertIfNegative val="0"/>
          <c:cat>
            <c:strRef>
              <c:f>'Q5.コロナの影響（特化していない事業）'!$D$18:$D$25</c:f>
              <c:strCache>
                <c:ptCount val="8"/>
                <c:pt idx="0">
                  <c:v>売上（N=504）</c:v>
                </c:pt>
                <c:pt idx="1">
                  <c:v>利益（N=501）</c:v>
                </c:pt>
                <c:pt idx="2">
                  <c:v>営業日数（N=501）</c:v>
                </c:pt>
                <c:pt idx="3">
                  <c:v>求職の応募者数（N=498）</c:v>
                </c:pt>
                <c:pt idx="4">
                  <c:v>国内からの調達（N=487）</c:v>
                </c:pt>
                <c:pt idx="5">
                  <c:v>海外からの調達（N=472）</c:v>
                </c:pt>
                <c:pt idx="6">
                  <c:v>新規顧客の開拓（N=499）</c:v>
                </c:pt>
                <c:pt idx="7">
                  <c:v>商談（N=500）</c:v>
                </c:pt>
              </c:strCache>
            </c:strRef>
          </c:cat>
          <c:val>
            <c:numRef>
              <c:f>'Q5.コロナの影響（特化していない事業）'!$F$18:$F$25</c:f>
              <c:numCache>
                <c:formatCode>0.0%</c:formatCode>
                <c:ptCount val="8"/>
                <c:pt idx="0">
                  <c:v>4.5634920634920632E-2</c:v>
                </c:pt>
                <c:pt idx="1">
                  <c:v>3.9920159680638723E-2</c:v>
                </c:pt>
                <c:pt idx="2">
                  <c:v>1.996007984031936E-3</c:v>
                </c:pt>
                <c:pt idx="3">
                  <c:v>0.16265060240963855</c:v>
                </c:pt>
                <c:pt idx="4">
                  <c:v>2.4640657084188913E-2</c:v>
                </c:pt>
                <c:pt idx="5">
                  <c:v>6.3559322033898309E-3</c:v>
                </c:pt>
                <c:pt idx="6">
                  <c:v>6.6132264529058113E-2</c:v>
                </c:pt>
                <c:pt idx="7">
                  <c:v>9.4E-2</c:v>
                </c:pt>
              </c:numCache>
            </c:numRef>
          </c:val>
          <c:extLst>
            <c:ext xmlns:c16="http://schemas.microsoft.com/office/drawing/2014/chart" uri="{C3380CC4-5D6E-409C-BE32-E72D297353CC}">
              <c16:uniqueId val="{00000001-6980-4B3F-9F4E-48FEF65C5640}"/>
            </c:ext>
          </c:extLst>
        </c:ser>
        <c:ser>
          <c:idx val="2"/>
          <c:order val="2"/>
          <c:tx>
            <c:strRef>
              <c:f>'Q5.コロナの影響（特化していない事業）'!$G$17</c:f>
              <c:strCache>
                <c:ptCount val="1"/>
                <c:pt idx="0">
                  <c:v>現状維持</c:v>
                </c:pt>
              </c:strCache>
            </c:strRef>
          </c:tx>
          <c:spPr>
            <a:solidFill>
              <a:srgbClr val="FFFF99"/>
            </a:solidFill>
            <a:ln>
              <a:solidFill>
                <a:schemeClr val="tx1"/>
              </a:solidFill>
            </a:ln>
            <a:effectLst/>
          </c:spPr>
          <c:invertIfNegative val="0"/>
          <c:cat>
            <c:strRef>
              <c:f>'Q5.コロナの影響（特化していない事業）'!$D$18:$D$25</c:f>
              <c:strCache>
                <c:ptCount val="8"/>
                <c:pt idx="0">
                  <c:v>売上（N=504）</c:v>
                </c:pt>
                <c:pt idx="1">
                  <c:v>利益（N=501）</c:v>
                </c:pt>
                <c:pt idx="2">
                  <c:v>営業日数（N=501）</c:v>
                </c:pt>
                <c:pt idx="3">
                  <c:v>求職の応募者数（N=498）</c:v>
                </c:pt>
                <c:pt idx="4">
                  <c:v>国内からの調達（N=487）</c:v>
                </c:pt>
                <c:pt idx="5">
                  <c:v>海外からの調達（N=472）</c:v>
                </c:pt>
                <c:pt idx="6">
                  <c:v>新規顧客の開拓（N=499）</c:v>
                </c:pt>
                <c:pt idx="7">
                  <c:v>商談（N=500）</c:v>
                </c:pt>
              </c:strCache>
            </c:strRef>
          </c:cat>
          <c:val>
            <c:numRef>
              <c:f>'Q5.コロナの影響（特化していない事業）'!$G$18:$G$25</c:f>
              <c:numCache>
                <c:formatCode>0.0%</c:formatCode>
                <c:ptCount val="8"/>
                <c:pt idx="0">
                  <c:v>0.3392857142857143</c:v>
                </c:pt>
                <c:pt idx="1">
                  <c:v>0.35129740518962077</c:v>
                </c:pt>
                <c:pt idx="2">
                  <c:v>0.77445109780439125</c:v>
                </c:pt>
                <c:pt idx="3">
                  <c:v>0.55622489959839361</c:v>
                </c:pt>
                <c:pt idx="4">
                  <c:v>0.67145790554414786</c:v>
                </c:pt>
                <c:pt idx="5">
                  <c:v>0.76906779661016944</c:v>
                </c:pt>
                <c:pt idx="6">
                  <c:v>0.37875751503006011</c:v>
                </c:pt>
                <c:pt idx="7">
                  <c:v>0.32800000000000001</c:v>
                </c:pt>
              </c:numCache>
            </c:numRef>
          </c:val>
          <c:extLst>
            <c:ext xmlns:c16="http://schemas.microsoft.com/office/drawing/2014/chart" uri="{C3380CC4-5D6E-409C-BE32-E72D297353CC}">
              <c16:uniqueId val="{00000002-6980-4B3F-9F4E-48FEF65C5640}"/>
            </c:ext>
          </c:extLst>
        </c:ser>
        <c:ser>
          <c:idx val="3"/>
          <c:order val="3"/>
          <c:tx>
            <c:strRef>
              <c:f>'Q5.コロナの影響（特化していない事業）'!$H$17</c:f>
              <c:strCache>
                <c:ptCount val="1"/>
                <c:pt idx="0">
                  <c:v>減少(縮小)</c:v>
                </c:pt>
              </c:strCache>
            </c:strRef>
          </c:tx>
          <c:spPr>
            <a:solidFill>
              <a:srgbClr val="2E75B6"/>
            </a:solidFill>
            <a:ln>
              <a:solidFill>
                <a:schemeClr val="tx1"/>
              </a:solidFill>
            </a:ln>
            <a:effectLst/>
          </c:spPr>
          <c:invertIfNegative val="0"/>
          <c:cat>
            <c:strRef>
              <c:f>'Q5.コロナの影響（特化していない事業）'!$D$18:$D$25</c:f>
              <c:strCache>
                <c:ptCount val="8"/>
                <c:pt idx="0">
                  <c:v>売上（N=504）</c:v>
                </c:pt>
                <c:pt idx="1">
                  <c:v>利益（N=501）</c:v>
                </c:pt>
                <c:pt idx="2">
                  <c:v>営業日数（N=501）</c:v>
                </c:pt>
                <c:pt idx="3">
                  <c:v>求職の応募者数（N=498）</c:v>
                </c:pt>
                <c:pt idx="4">
                  <c:v>国内からの調達（N=487）</c:v>
                </c:pt>
                <c:pt idx="5">
                  <c:v>海外からの調達（N=472）</c:v>
                </c:pt>
                <c:pt idx="6">
                  <c:v>新規顧客の開拓（N=499）</c:v>
                </c:pt>
                <c:pt idx="7">
                  <c:v>商談（N=500）</c:v>
                </c:pt>
              </c:strCache>
            </c:strRef>
          </c:cat>
          <c:val>
            <c:numRef>
              <c:f>'Q5.コロナの影響（特化していない事業）'!$H$18:$H$25</c:f>
              <c:numCache>
                <c:formatCode>0.0%</c:formatCode>
                <c:ptCount val="8"/>
                <c:pt idx="0">
                  <c:v>0.48015873015873017</c:v>
                </c:pt>
                <c:pt idx="1">
                  <c:v>0.45309381237524948</c:v>
                </c:pt>
                <c:pt idx="2">
                  <c:v>0.18962075848303392</c:v>
                </c:pt>
                <c:pt idx="3">
                  <c:v>0.20080321285140562</c:v>
                </c:pt>
                <c:pt idx="4">
                  <c:v>0.26078028747433263</c:v>
                </c:pt>
                <c:pt idx="5">
                  <c:v>0.15254237288135594</c:v>
                </c:pt>
                <c:pt idx="6">
                  <c:v>0.41883767535070138</c:v>
                </c:pt>
                <c:pt idx="7">
                  <c:v>0.45600000000000002</c:v>
                </c:pt>
              </c:numCache>
            </c:numRef>
          </c:val>
          <c:extLst>
            <c:ext xmlns:c16="http://schemas.microsoft.com/office/drawing/2014/chart" uri="{C3380CC4-5D6E-409C-BE32-E72D297353CC}">
              <c16:uniqueId val="{00000003-6980-4B3F-9F4E-48FEF65C5640}"/>
            </c:ext>
          </c:extLst>
        </c:ser>
        <c:ser>
          <c:idx val="4"/>
          <c:order val="4"/>
          <c:tx>
            <c:strRef>
              <c:f>'Q5.コロナの影響（特化していない事業）'!$I$17</c:f>
              <c:strCache>
                <c:ptCount val="1"/>
                <c:pt idx="0">
                  <c:v>大幅に減少(縮小)</c:v>
                </c:pt>
              </c:strCache>
            </c:strRef>
          </c:tx>
          <c:spPr>
            <a:solidFill>
              <a:srgbClr val="9DC3E6"/>
            </a:solidFill>
            <a:ln>
              <a:solidFill>
                <a:schemeClr val="tx1"/>
              </a:solidFill>
            </a:ln>
            <a:effectLst/>
          </c:spPr>
          <c:invertIfNegative val="0"/>
          <c:cat>
            <c:strRef>
              <c:f>'Q5.コロナの影響（特化していない事業）'!$D$18:$D$25</c:f>
              <c:strCache>
                <c:ptCount val="8"/>
                <c:pt idx="0">
                  <c:v>売上（N=504）</c:v>
                </c:pt>
                <c:pt idx="1">
                  <c:v>利益（N=501）</c:v>
                </c:pt>
                <c:pt idx="2">
                  <c:v>営業日数（N=501）</c:v>
                </c:pt>
                <c:pt idx="3">
                  <c:v>求職の応募者数（N=498）</c:v>
                </c:pt>
                <c:pt idx="4">
                  <c:v>国内からの調達（N=487）</c:v>
                </c:pt>
                <c:pt idx="5">
                  <c:v>海外からの調達（N=472）</c:v>
                </c:pt>
                <c:pt idx="6">
                  <c:v>新規顧客の開拓（N=499）</c:v>
                </c:pt>
                <c:pt idx="7">
                  <c:v>商談（N=500）</c:v>
                </c:pt>
              </c:strCache>
            </c:strRef>
          </c:cat>
          <c:val>
            <c:numRef>
              <c:f>'Q5.コロナの影響（特化していない事業）'!$I$18:$I$25</c:f>
              <c:numCache>
                <c:formatCode>0.0%</c:formatCode>
                <c:ptCount val="8"/>
                <c:pt idx="0">
                  <c:v>0.13293650793650794</c:v>
                </c:pt>
                <c:pt idx="1">
                  <c:v>0.1497005988023952</c:v>
                </c:pt>
                <c:pt idx="2">
                  <c:v>3.3932135728542916E-2</c:v>
                </c:pt>
                <c:pt idx="3">
                  <c:v>7.8313253012048195E-2</c:v>
                </c:pt>
                <c:pt idx="4">
                  <c:v>4.3121149897330596E-2</c:v>
                </c:pt>
                <c:pt idx="5">
                  <c:v>7.2033898305084748E-2</c:v>
                </c:pt>
                <c:pt idx="6">
                  <c:v>0.13426853707414829</c:v>
                </c:pt>
                <c:pt idx="7">
                  <c:v>0.114</c:v>
                </c:pt>
              </c:numCache>
            </c:numRef>
          </c:val>
          <c:extLst>
            <c:ext xmlns:c16="http://schemas.microsoft.com/office/drawing/2014/chart" uri="{C3380CC4-5D6E-409C-BE32-E72D297353CC}">
              <c16:uniqueId val="{00000004-6980-4B3F-9F4E-48FEF65C5640}"/>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'Q5.コロナの影響（取引形態）'!$L$6</c:f>
              <c:strCache>
                <c:ptCount val="1"/>
                <c:pt idx="0">
                  <c:v>大幅に増加(拡大)</c:v>
                </c:pt>
              </c:strCache>
            </c:strRef>
          </c:tx>
          <c:spPr>
            <a:solidFill>
              <a:srgbClr val="FF9966"/>
            </a:solidFill>
            <a:ln>
              <a:solidFill>
                <a:schemeClr val="tx1"/>
              </a:solidFill>
            </a:ln>
            <a:effectLst/>
          </c:spPr>
          <c:invertIfNegative val="0"/>
          <c:cat>
            <c:strRef>
              <c:f>'Q5.コロナの影響（取引形態）'!$K$7:$K$54</c:f>
              <c:strCache>
                <c:ptCount val="48"/>
                <c:pt idx="0">
                  <c:v>【 売上 】　　　　　　　　　　　　　　　</c:v>
                </c:pt>
                <c:pt idx="1">
                  <c:v>垂直統合型が中心（N=351）</c:v>
                </c:pt>
                <c:pt idx="2">
                  <c:v>垂直統合型が多い（N=322）</c:v>
                </c:pt>
                <c:pt idx="3">
                  <c:v>垂直・水平ほぼ半々（N=162）</c:v>
                </c:pt>
                <c:pt idx="4">
                  <c:v>水平分業型が多い（N=214）</c:v>
                </c:pt>
                <c:pt idx="5">
                  <c:v>水平分業型が中心（N=392）</c:v>
                </c:pt>
                <c:pt idx="6">
                  <c:v>【 利益 】　　　　　　　　　　　　　　　</c:v>
                </c:pt>
                <c:pt idx="7">
                  <c:v>垂直統合型が中心（N=348）</c:v>
                </c:pt>
                <c:pt idx="8">
                  <c:v>垂直統合型が多い（N=320）</c:v>
                </c:pt>
                <c:pt idx="9">
                  <c:v>垂直・水平ほぼ半々（N=162）</c:v>
                </c:pt>
                <c:pt idx="10">
                  <c:v>水平分業型が多い（N=214）</c:v>
                </c:pt>
                <c:pt idx="11">
                  <c:v>水平分業型が中心（N=389）</c:v>
                </c:pt>
                <c:pt idx="12">
                  <c:v>【 営業日数 】　　　　　　　　　　　　　</c:v>
                </c:pt>
                <c:pt idx="13">
                  <c:v>垂直統合型が中心（N=345）</c:v>
                </c:pt>
                <c:pt idx="14">
                  <c:v>垂直統合型が多い（N=320）</c:v>
                </c:pt>
                <c:pt idx="15">
                  <c:v>垂直・水平ほぼ半々（N=162）</c:v>
                </c:pt>
                <c:pt idx="16">
                  <c:v>水平分業型が多い（N=213）</c:v>
                </c:pt>
                <c:pt idx="17">
                  <c:v>水平分業型が中心（N=392）</c:v>
                </c:pt>
                <c:pt idx="18">
                  <c:v>【 求職の応募者数 】　　　　　　　　　　</c:v>
                </c:pt>
                <c:pt idx="19">
                  <c:v>垂直統合型が中心（N=341）</c:v>
                </c:pt>
                <c:pt idx="20">
                  <c:v>垂直統合型が多い（N=317）</c:v>
                </c:pt>
                <c:pt idx="21">
                  <c:v>垂直・水平ほぼ半々（N=158）</c:v>
                </c:pt>
                <c:pt idx="22">
                  <c:v>水平分業型が多い（N=210）</c:v>
                </c:pt>
                <c:pt idx="23">
                  <c:v>水平分業型が中心（N=382）</c:v>
                </c:pt>
                <c:pt idx="24">
                  <c:v>【 国内からの調達 】　　　　　　　　　　</c:v>
                </c:pt>
                <c:pt idx="25">
                  <c:v>垂直統合型が中心（N=340）</c:v>
                </c:pt>
                <c:pt idx="26">
                  <c:v>垂直統合型が多い（N=314）</c:v>
                </c:pt>
                <c:pt idx="27">
                  <c:v>垂直・水平ほぼ半々（N=160）</c:v>
                </c:pt>
                <c:pt idx="28">
                  <c:v>水平分業型が多い（N=211）</c:v>
                </c:pt>
                <c:pt idx="29">
                  <c:v>水平分業型が中心（N=383）</c:v>
                </c:pt>
                <c:pt idx="30">
                  <c:v>【 海外からの調達 】　　　　　　　　　　</c:v>
                </c:pt>
                <c:pt idx="31">
                  <c:v>垂直統合型が中心（N=326）</c:v>
                </c:pt>
                <c:pt idx="32">
                  <c:v>垂直統合型が多い（N=300）</c:v>
                </c:pt>
                <c:pt idx="33">
                  <c:v>垂直・水平ほぼ半々（N=153）</c:v>
                </c:pt>
                <c:pt idx="34">
                  <c:v>水平分業型が多い（N=208）</c:v>
                </c:pt>
                <c:pt idx="35">
                  <c:v>水平分業型が中心（N=366）</c:v>
                </c:pt>
                <c:pt idx="36">
                  <c:v>【 新規顧客の開拓 】　　　　　　　　　　</c:v>
                </c:pt>
                <c:pt idx="37">
                  <c:v>垂直統合型が中心（N=341）</c:v>
                </c:pt>
                <c:pt idx="38">
                  <c:v>垂直統合型が多い（N=318）</c:v>
                </c:pt>
                <c:pt idx="39">
                  <c:v>垂直・水平ほぼ半々（N=161）</c:v>
                </c:pt>
                <c:pt idx="40">
                  <c:v>水平分業型が多い（N=209）</c:v>
                </c:pt>
                <c:pt idx="41">
                  <c:v>水平分業型が中心（N=390）</c:v>
                </c:pt>
                <c:pt idx="42">
                  <c:v>【 商談 】　　　　　　　　　　　　　　　</c:v>
                </c:pt>
                <c:pt idx="43">
                  <c:v>垂直統合型が中心（N=345）</c:v>
                </c:pt>
                <c:pt idx="44">
                  <c:v>垂直統合型が多い（N=320）</c:v>
                </c:pt>
                <c:pt idx="45">
                  <c:v>垂直・水平ほぼ半々（N=161）</c:v>
                </c:pt>
                <c:pt idx="46">
                  <c:v>水平分業型が多い（N=211）</c:v>
                </c:pt>
                <c:pt idx="47">
                  <c:v>水平分業型が中心（N=390）</c:v>
                </c:pt>
              </c:strCache>
            </c:strRef>
          </c:cat>
          <c:val>
            <c:numRef>
              <c:f>'Q5.コロナの影響（取引形態）'!$L$7:$L$54</c:f>
              <c:numCache>
                <c:formatCode>0.0%</c:formatCode>
                <c:ptCount val="48"/>
                <c:pt idx="1">
                  <c:v>5.6980056980056983E-3</c:v>
                </c:pt>
                <c:pt idx="2">
                  <c:v>0</c:v>
                </c:pt>
                <c:pt idx="3">
                  <c:v>0</c:v>
                </c:pt>
                <c:pt idx="4">
                  <c:v>4.6728971962616819E-3</c:v>
                </c:pt>
                <c:pt idx="5">
                  <c:v>5.1020408163265302E-3</c:v>
                </c:pt>
                <c:pt idx="7">
                  <c:v>8.6206896551724137E-3</c:v>
                </c:pt>
                <c:pt idx="8">
                  <c:v>0</c:v>
                </c:pt>
                <c:pt idx="9">
                  <c:v>0</c:v>
                </c:pt>
                <c:pt idx="10">
                  <c:v>9.3457943925233638E-3</c:v>
                </c:pt>
                <c:pt idx="11">
                  <c:v>1.2853470437017995E-2</c:v>
                </c:pt>
                <c:pt idx="13">
                  <c:v>2.8985507246376812E-3</c:v>
                </c:pt>
                <c:pt idx="14">
                  <c:v>0</c:v>
                </c:pt>
                <c:pt idx="15">
                  <c:v>0</c:v>
                </c:pt>
                <c:pt idx="16">
                  <c:v>0</c:v>
                </c:pt>
                <c:pt idx="17">
                  <c:v>0</c:v>
                </c:pt>
                <c:pt idx="19">
                  <c:v>2.9325513196480938E-3</c:v>
                </c:pt>
                <c:pt idx="20">
                  <c:v>3.1545741324921135E-3</c:v>
                </c:pt>
                <c:pt idx="21">
                  <c:v>0</c:v>
                </c:pt>
                <c:pt idx="22">
                  <c:v>9.5238095238095247E-3</c:v>
                </c:pt>
                <c:pt idx="23">
                  <c:v>5.235602094240838E-3</c:v>
                </c:pt>
                <c:pt idx="25">
                  <c:v>5.8823529411764705E-3</c:v>
                </c:pt>
                <c:pt idx="26">
                  <c:v>0</c:v>
                </c:pt>
                <c:pt idx="27">
                  <c:v>0</c:v>
                </c:pt>
                <c:pt idx="28">
                  <c:v>0</c:v>
                </c:pt>
                <c:pt idx="29">
                  <c:v>5.2219321148825066E-3</c:v>
                </c:pt>
                <c:pt idx="31">
                  <c:v>3.0674846625766872E-3</c:v>
                </c:pt>
                <c:pt idx="32">
                  <c:v>0</c:v>
                </c:pt>
                <c:pt idx="33">
                  <c:v>0</c:v>
                </c:pt>
                <c:pt idx="34">
                  <c:v>4.807692307692308E-3</c:v>
                </c:pt>
                <c:pt idx="35">
                  <c:v>0</c:v>
                </c:pt>
                <c:pt idx="37">
                  <c:v>2.9325513196480938E-3</c:v>
                </c:pt>
                <c:pt idx="38">
                  <c:v>0</c:v>
                </c:pt>
                <c:pt idx="39">
                  <c:v>0</c:v>
                </c:pt>
                <c:pt idx="40">
                  <c:v>0</c:v>
                </c:pt>
                <c:pt idx="41">
                  <c:v>1.282051282051282E-2</c:v>
                </c:pt>
                <c:pt idx="43">
                  <c:v>1.1594202898550725E-2</c:v>
                </c:pt>
                <c:pt idx="44">
                  <c:v>6.2500000000000003E-3</c:v>
                </c:pt>
                <c:pt idx="45">
                  <c:v>1.8633540372670808E-2</c:v>
                </c:pt>
                <c:pt idx="46">
                  <c:v>1.4218009478672985E-2</c:v>
                </c:pt>
                <c:pt idx="47">
                  <c:v>2.8205128205128206E-2</c:v>
                </c:pt>
              </c:numCache>
            </c:numRef>
          </c:val>
          <c:extLst>
            <c:ext xmlns:c16="http://schemas.microsoft.com/office/drawing/2014/chart" uri="{C3380CC4-5D6E-409C-BE32-E72D297353CC}">
              <c16:uniqueId val="{00000000-B140-493C-9FC4-766A1A925522}"/>
            </c:ext>
          </c:extLst>
        </c:ser>
        <c:ser>
          <c:idx val="1"/>
          <c:order val="1"/>
          <c:tx>
            <c:strRef>
              <c:f>'Q5.コロナの影響（取引形態）'!$M$6</c:f>
              <c:strCache>
                <c:ptCount val="1"/>
                <c:pt idx="0">
                  <c:v>増加(拡大)</c:v>
                </c:pt>
              </c:strCache>
            </c:strRef>
          </c:tx>
          <c:spPr>
            <a:solidFill>
              <a:srgbClr val="FFCC99"/>
            </a:solidFill>
            <a:ln>
              <a:solidFill>
                <a:schemeClr val="tx1"/>
              </a:solidFill>
            </a:ln>
            <a:effectLst/>
          </c:spPr>
          <c:invertIfNegative val="0"/>
          <c:cat>
            <c:strRef>
              <c:f>'Q5.コロナの影響（取引形態）'!$K$7:$K$54</c:f>
              <c:strCache>
                <c:ptCount val="48"/>
                <c:pt idx="0">
                  <c:v>【 売上 】　　　　　　　　　　　　　　　</c:v>
                </c:pt>
                <c:pt idx="1">
                  <c:v>垂直統合型が中心（N=351）</c:v>
                </c:pt>
                <c:pt idx="2">
                  <c:v>垂直統合型が多い（N=322）</c:v>
                </c:pt>
                <c:pt idx="3">
                  <c:v>垂直・水平ほぼ半々（N=162）</c:v>
                </c:pt>
                <c:pt idx="4">
                  <c:v>水平分業型が多い（N=214）</c:v>
                </c:pt>
                <c:pt idx="5">
                  <c:v>水平分業型が中心（N=392）</c:v>
                </c:pt>
                <c:pt idx="6">
                  <c:v>【 利益 】　　　　　　　　　　　　　　　</c:v>
                </c:pt>
                <c:pt idx="7">
                  <c:v>垂直統合型が中心（N=348）</c:v>
                </c:pt>
                <c:pt idx="8">
                  <c:v>垂直統合型が多い（N=320）</c:v>
                </c:pt>
                <c:pt idx="9">
                  <c:v>垂直・水平ほぼ半々（N=162）</c:v>
                </c:pt>
                <c:pt idx="10">
                  <c:v>水平分業型が多い（N=214）</c:v>
                </c:pt>
                <c:pt idx="11">
                  <c:v>水平分業型が中心（N=389）</c:v>
                </c:pt>
                <c:pt idx="12">
                  <c:v>【 営業日数 】　　　　　　　　　　　　　</c:v>
                </c:pt>
                <c:pt idx="13">
                  <c:v>垂直統合型が中心（N=345）</c:v>
                </c:pt>
                <c:pt idx="14">
                  <c:v>垂直統合型が多い（N=320）</c:v>
                </c:pt>
                <c:pt idx="15">
                  <c:v>垂直・水平ほぼ半々（N=162）</c:v>
                </c:pt>
                <c:pt idx="16">
                  <c:v>水平分業型が多い（N=213）</c:v>
                </c:pt>
                <c:pt idx="17">
                  <c:v>水平分業型が中心（N=392）</c:v>
                </c:pt>
                <c:pt idx="18">
                  <c:v>【 求職の応募者数 】　　　　　　　　　　</c:v>
                </c:pt>
                <c:pt idx="19">
                  <c:v>垂直統合型が中心（N=341）</c:v>
                </c:pt>
                <c:pt idx="20">
                  <c:v>垂直統合型が多い（N=317）</c:v>
                </c:pt>
                <c:pt idx="21">
                  <c:v>垂直・水平ほぼ半々（N=158）</c:v>
                </c:pt>
                <c:pt idx="22">
                  <c:v>水平分業型が多い（N=210）</c:v>
                </c:pt>
                <c:pt idx="23">
                  <c:v>水平分業型が中心（N=382）</c:v>
                </c:pt>
                <c:pt idx="24">
                  <c:v>【 国内からの調達 】　　　　　　　　　　</c:v>
                </c:pt>
                <c:pt idx="25">
                  <c:v>垂直統合型が中心（N=340）</c:v>
                </c:pt>
                <c:pt idx="26">
                  <c:v>垂直統合型が多い（N=314）</c:v>
                </c:pt>
                <c:pt idx="27">
                  <c:v>垂直・水平ほぼ半々（N=160）</c:v>
                </c:pt>
                <c:pt idx="28">
                  <c:v>水平分業型が多い（N=211）</c:v>
                </c:pt>
                <c:pt idx="29">
                  <c:v>水平分業型が中心（N=383）</c:v>
                </c:pt>
                <c:pt idx="30">
                  <c:v>【 海外からの調達 】　　　　　　　　　　</c:v>
                </c:pt>
                <c:pt idx="31">
                  <c:v>垂直統合型が中心（N=326）</c:v>
                </c:pt>
                <c:pt idx="32">
                  <c:v>垂直統合型が多い（N=300）</c:v>
                </c:pt>
                <c:pt idx="33">
                  <c:v>垂直・水平ほぼ半々（N=153）</c:v>
                </c:pt>
                <c:pt idx="34">
                  <c:v>水平分業型が多い（N=208）</c:v>
                </c:pt>
                <c:pt idx="35">
                  <c:v>水平分業型が中心（N=366）</c:v>
                </c:pt>
                <c:pt idx="36">
                  <c:v>【 新規顧客の開拓 】　　　　　　　　　　</c:v>
                </c:pt>
                <c:pt idx="37">
                  <c:v>垂直統合型が中心（N=341）</c:v>
                </c:pt>
                <c:pt idx="38">
                  <c:v>垂直統合型が多い（N=318）</c:v>
                </c:pt>
                <c:pt idx="39">
                  <c:v>垂直・水平ほぼ半々（N=161）</c:v>
                </c:pt>
                <c:pt idx="40">
                  <c:v>水平分業型が多い（N=209）</c:v>
                </c:pt>
                <c:pt idx="41">
                  <c:v>水平分業型が中心（N=390）</c:v>
                </c:pt>
                <c:pt idx="42">
                  <c:v>【 商談 】　　　　　　　　　　　　　　　</c:v>
                </c:pt>
                <c:pt idx="43">
                  <c:v>垂直統合型が中心（N=345）</c:v>
                </c:pt>
                <c:pt idx="44">
                  <c:v>垂直統合型が多い（N=320）</c:v>
                </c:pt>
                <c:pt idx="45">
                  <c:v>垂直・水平ほぼ半々（N=161）</c:v>
                </c:pt>
                <c:pt idx="46">
                  <c:v>水平分業型が多い（N=211）</c:v>
                </c:pt>
                <c:pt idx="47">
                  <c:v>水平分業型が中心（N=390）</c:v>
                </c:pt>
              </c:strCache>
            </c:strRef>
          </c:cat>
          <c:val>
            <c:numRef>
              <c:f>'Q5.コロナの影響（取引形態）'!$M$7:$M$54</c:f>
              <c:numCache>
                <c:formatCode>0.0%</c:formatCode>
                <c:ptCount val="48"/>
                <c:pt idx="1">
                  <c:v>4.2735042735042736E-2</c:v>
                </c:pt>
                <c:pt idx="2">
                  <c:v>4.0372670807453416E-2</c:v>
                </c:pt>
                <c:pt idx="3">
                  <c:v>6.1728395061728392E-2</c:v>
                </c:pt>
                <c:pt idx="4">
                  <c:v>6.0747663551401869E-2</c:v>
                </c:pt>
                <c:pt idx="5">
                  <c:v>5.8673469387755105E-2</c:v>
                </c:pt>
                <c:pt idx="7">
                  <c:v>3.7356321839080463E-2</c:v>
                </c:pt>
                <c:pt idx="8">
                  <c:v>3.7499999999999999E-2</c:v>
                </c:pt>
                <c:pt idx="9">
                  <c:v>6.7901234567901231E-2</c:v>
                </c:pt>
                <c:pt idx="10">
                  <c:v>5.1401869158878503E-2</c:v>
                </c:pt>
                <c:pt idx="11">
                  <c:v>5.6555269922879174E-2</c:v>
                </c:pt>
                <c:pt idx="13">
                  <c:v>8.6956521739130436E-3</c:v>
                </c:pt>
                <c:pt idx="14">
                  <c:v>3.1250000000000002E-3</c:v>
                </c:pt>
                <c:pt idx="15">
                  <c:v>1.2345679012345678E-2</c:v>
                </c:pt>
                <c:pt idx="16">
                  <c:v>0</c:v>
                </c:pt>
                <c:pt idx="17">
                  <c:v>2.5510204081632651E-3</c:v>
                </c:pt>
                <c:pt idx="19">
                  <c:v>0.10850439882697947</c:v>
                </c:pt>
                <c:pt idx="20">
                  <c:v>0.11041009463722397</c:v>
                </c:pt>
                <c:pt idx="21">
                  <c:v>0.11392405063291139</c:v>
                </c:pt>
                <c:pt idx="22">
                  <c:v>0.12380952380952381</c:v>
                </c:pt>
                <c:pt idx="23">
                  <c:v>0.11780104712041885</c:v>
                </c:pt>
                <c:pt idx="25">
                  <c:v>1.4705882352941176E-2</c:v>
                </c:pt>
                <c:pt idx="26">
                  <c:v>2.5477707006369428E-2</c:v>
                </c:pt>
                <c:pt idx="27">
                  <c:v>0.05</c:v>
                </c:pt>
                <c:pt idx="28">
                  <c:v>2.843601895734597E-2</c:v>
                </c:pt>
                <c:pt idx="29">
                  <c:v>2.8720626631853787E-2</c:v>
                </c:pt>
                <c:pt idx="31">
                  <c:v>6.1349693251533744E-3</c:v>
                </c:pt>
                <c:pt idx="32">
                  <c:v>0.02</c:v>
                </c:pt>
                <c:pt idx="33">
                  <c:v>1.3071895424836602E-2</c:v>
                </c:pt>
                <c:pt idx="34">
                  <c:v>1.4423076923076924E-2</c:v>
                </c:pt>
                <c:pt idx="35">
                  <c:v>1.912568306010929E-2</c:v>
                </c:pt>
                <c:pt idx="37">
                  <c:v>7.6246334310850442E-2</c:v>
                </c:pt>
                <c:pt idx="38">
                  <c:v>8.4905660377358486E-2</c:v>
                </c:pt>
                <c:pt idx="39">
                  <c:v>7.4534161490683232E-2</c:v>
                </c:pt>
                <c:pt idx="40">
                  <c:v>6.2200956937799042E-2</c:v>
                </c:pt>
                <c:pt idx="41">
                  <c:v>8.9743589743589744E-2</c:v>
                </c:pt>
                <c:pt idx="43">
                  <c:v>8.6956521739130432E-2</c:v>
                </c:pt>
                <c:pt idx="44">
                  <c:v>0.12812499999999999</c:v>
                </c:pt>
                <c:pt idx="45">
                  <c:v>8.6956521739130432E-2</c:v>
                </c:pt>
                <c:pt idx="46">
                  <c:v>0.15165876777251186</c:v>
                </c:pt>
                <c:pt idx="47">
                  <c:v>9.4871794871794868E-2</c:v>
                </c:pt>
              </c:numCache>
            </c:numRef>
          </c:val>
          <c:extLst>
            <c:ext xmlns:c16="http://schemas.microsoft.com/office/drawing/2014/chart" uri="{C3380CC4-5D6E-409C-BE32-E72D297353CC}">
              <c16:uniqueId val="{00000001-B140-493C-9FC4-766A1A925522}"/>
            </c:ext>
          </c:extLst>
        </c:ser>
        <c:ser>
          <c:idx val="2"/>
          <c:order val="2"/>
          <c:tx>
            <c:strRef>
              <c:f>'Q5.コロナの影響（取引形態）'!$N$6</c:f>
              <c:strCache>
                <c:ptCount val="1"/>
                <c:pt idx="0">
                  <c:v>現状維持</c:v>
                </c:pt>
              </c:strCache>
            </c:strRef>
          </c:tx>
          <c:spPr>
            <a:solidFill>
              <a:srgbClr val="FFFF99"/>
            </a:solidFill>
            <a:ln>
              <a:solidFill>
                <a:schemeClr val="tx1"/>
              </a:solidFill>
            </a:ln>
            <a:effectLst/>
          </c:spPr>
          <c:invertIfNegative val="0"/>
          <c:cat>
            <c:strRef>
              <c:f>'Q5.コロナの影響（取引形態）'!$K$7:$K$54</c:f>
              <c:strCache>
                <c:ptCount val="48"/>
                <c:pt idx="0">
                  <c:v>【 売上 】　　　　　　　　　　　　　　　</c:v>
                </c:pt>
                <c:pt idx="1">
                  <c:v>垂直統合型が中心（N=351）</c:v>
                </c:pt>
                <c:pt idx="2">
                  <c:v>垂直統合型が多い（N=322）</c:v>
                </c:pt>
                <c:pt idx="3">
                  <c:v>垂直・水平ほぼ半々（N=162）</c:v>
                </c:pt>
                <c:pt idx="4">
                  <c:v>水平分業型が多い（N=214）</c:v>
                </c:pt>
                <c:pt idx="5">
                  <c:v>水平分業型が中心（N=392）</c:v>
                </c:pt>
                <c:pt idx="6">
                  <c:v>【 利益 】　　　　　　　　　　　　　　　</c:v>
                </c:pt>
                <c:pt idx="7">
                  <c:v>垂直統合型が中心（N=348）</c:v>
                </c:pt>
                <c:pt idx="8">
                  <c:v>垂直統合型が多い（N=320）</c:v>
                </c:pt>
                <c:pt idx="9">
                  <c:v>垂直・水平ほぼ半々（N=162）</c:v>
                </c:pt>
                <c:pt idx="10">
                  <c:v>水平分業型が多い（N=214）</c:v>
                </c:pt>
                <c:pt idx="11">
                  <c:v>水平分業型が中心（N=389）</c:v>
                </c:pt>
                <c:pt idx="12">
                  <c:v>【 営業日数 】　　　　　　　　　　　　　</c:v>
                </c:pt>
                <c:pt idx="13">
                  <c:v>垂直統合型が中心（N=345）</c:v>
                </c:pt>
                <c:pt idx="14">
                  <c:v>垂直統合型が多い（N=320）</c:v>
                </c:pt>
                <c:pt idx="15">
                  <c:v>垂直・水平ほぼ半々（N=162）</c:v>
                </c:pt>
                <c:pt idx="16">
                  <c:v>水平分業型が多い（N=213）</c:v>
                </c:pt>
                <c:pt idx="17">
                  <c:v>水平分業型が中心（N=392）</c:v>
                </c:pt>
                <c:pt idx="18">
                  <c:v>【 求職の応募者数 】　　　　　　　　　　</c:v>
                </c:pt>
                <c:pt idx="19">
                  <c:v>垂直統合型が中心（N=341）</c:v>
                </c:pt>
                <c:pt idx="20">
                  <c:v>垂直統合型が多い（N=317）</c:v>
                </c:pt>
                <c:pt idx="21">
                  <c:v>垂直・水平ほぼ半々（N=158）</c:v>
                </c:pt>
                <c:pt idx="22">
                  <c:v>水平分業型が多い（N=210）</c:v>
                </c:pt>
                <c:pt idx="23">
                  <c:v>水平分業型が中心（N=382）</c:v>
                </c:pt>
                <c:pt idx="24">
                  <c:v>【 国内からの調達 】　　　　　　　　　　</c:v>
                </c:pt>
                <c:pt idx="25">
                  <c:v>垂直統合型が中心（N=340）</c:v>
                </c:pt>
                <c:pt idx="26">
                  <c:v>垂直統合型が多い（N=314）</c:v>
                </c:pt>
                <c:pt idx="27">
                  <c:v>垂直・水平ほぼ半々（N=160）</c:v>
                </c:pt>
                <c:pt idx="28">
                  <c:v>水平分業型が多い（N=211）</c:v>
                </c:pt>
                <c:pt idx="29">
                  <c:v>水平分業型が中心（N=383）</c:v>
                </c:pt>
                <c:pt idx="30">
                  <c:v>【 海外からの調達 】　　　　　　　　　　</c:v>
                </c:pt>
                <c:pt idx="31">
                  <c:v>垂直統合型が中心（N=326）</c:v>
                </c:pt>
                <c:pt idx="32">
                  <c:v>垂直統合型が多い（N=300）</c:v>
                </c:pt>
                <c:pt idx="33">
                  <c:v>垂直・水平ほぼ半々（N=153）</c:v>
                </c:pt>
                <c:pt idx="34">
                  <c:v>水平分業型が多い（N=208）</c:v>
                </c:pt>
                <c:pt idx="35">
                  <c:v>水平分業型が中心（N=366）</c:v>
                </c:pt>
                <c:pt idx="36">
                  <c:v>【 新規顧客の開拓 】　　　　　　　　　　</c:v>
                </c:pt>
                <c:pt idx="37">
                  <c:v>垂直統合型が中心（N=341）</c:v>
                </c:pt>
                <c:pt idx="38">
                  <c:v>垂直統合型が多い（N=318）</c:v>
                </c:pt>
                <c:pt idx="39">
                  <c:v>垂直・水平ほぼ半々（N=161）</c:v>
                </c:pt>
                <c:pt idx="40">
                  <c:v>水平分業型が多い（N=209）</c:v>
                </c:pt>
                <c:pt idx="41">
                  <c:v>水平分業型が中心（N=390）</c:v>
                </c:pt>
                <c:pt idx="42">
                  <c:v>【 商談 】　　　　　　　　　　　　　　　</c:v>
                </c:pt>
                <c:pt idx="43">
                  <c:v>垂直統合型が中心（N=345）</c:v>
                </c:pt>
                <c:pt idx="44">
                  <c:v>垂直統合型が多い（N=320）</c:v>
                </c:pt>
                <c:pt idx="45">
                  <c:v>垂直・水平ほぼ半々（N=161）</c:v>
                </c:pt>
                <c:pt idx="46">
                  <c:v>水平分業型が多い（N=211）</c:v>
                </c:pt>
                <c:pt idx="47">
                  <c:v>水平分業型が中心（N=390）</c:v>
                </c:pt>
              </c:strCache>
            </c:strRef>
          </c:cat>
          <c:val>
            <c:numRef>
              <c:f>'Q5.コロナの影響（取引形態）'!$N$7:$N$54</c:f>
              <c:numCache>
                <c:formatCode>0.0%</c:formatCode>
                <c:ptCount val="48"/>
                <c:pt idx="1">
                  <c:v>0.32193732193732194</c:v>
                </c:pt>
                <c:pt idx="2">
                  <c:v>0.27639751552795033</c:v>
                </c:pt>
                <c:pt idx="3">
                  <c:v>0.3271604938271605</c:v>
                </c:pt>
                <c:pt idx="4">
                  <c:v>0.27102803738317754</c:v>
                </c:pt>
                <c:pt idx="5">
                  <c:v>0.30357142857142855</c:v>
                </c:pt>
                <c:pt idx="7">
                  <c:v>0.32758620689655171</c:v>
                </c:pt>
                <c:pt idx="8">
                  <c:v>0.30312499999999998</c:v>
                </c:pt>
                <c:pt idx="9">
                  <c:v>0.30246913580246915</c:v>
                </c:pt>
                <c:pt idx="10">
                  <c:v>0.28504672897196259</c:v>
                </c:pt>
                <c:pt idx="11">
                  <c:v>0.29820051413881749</c:v>
                </c:pt>
                <c:pt idx="13">
                  <c:v>0.68695652173913047</c:v>
                </c:pt>
                <c:pt idx="14">
                  <c:v>0.72499999999999998</c:v>
                </c:pt>
                <c:pt idx="15">
                  <c:v>0.66049382716049387</c:v>
                </c:pt>
                <c:pt idx="16">
                  <c:v>0.69953051643192488</c:v>
                </c:pt>
                <c:pt idx="17">
                  <c:v>0.73979591836734693</c:v>
                </c:pt>
                <c:pt idx="19">
                  <c:v>0.63343108504398826</c:v>
                </c:pt>
                <c:pt idx="20">
                  <c:v>0.64668769716088326</c:v>
                </c:pt>
                <c:pt idx="21">
                  <c:v>0.620253164556962</c:v>
                </c:pt>
                <c:pt idx="22">
                  <c:v>0.66190476190476188</c:v>
                </c:pt>
                <c:pt idx="23">
                  <c:v>0.64921465968586389</c:v>
                </c:pt>
                <c:pt idx="25">
                  <c:v>0.65294117647058825</c:v>
                </c:pt>
                <c:pt idx="26">
                  <c:v>0.62738853503184711</c:v>
                </c:pt>
                <c:pt idx="27">
                  <c:v>0.6</c:v>
                </c:pt>
                <c:pt idx="28">
                  <c:v>0.6872037914691943</c:v>
                </c:pt>
                <c:pt idx="29">
                  <c:v>0.7232375979112271</c:v>
                </c:pt>
                <c:pt idx="31">
                  <c:v>0.69631901840490795</c:v>
                </c:pt>
                <c:pt idx="32">
                  <c:v>0.69333333333333336</c:v>
                </c:pt>
                <c:pt idx="33">
                  <c:v>0.65359477124183007</c:v>
                </c:pt>
                <c:pt idx="34">
                  <c:v>0.68269230769230771</c:v>
                </c:pt>
                <c:pt idx="35">
                  <c:v>0.76229508196721307</c:v>
                </c:pt>
                <c:pt idx="37">
                  <c:v>0.47214076246334313</c:v>
                </c:pt>
                <c:pt idx="38">
                  <c:v>0.42452830188679247</c:v>
                </c:pt>
                <c:pt idx="39">
                  <c:v>0.3105590062111801</c:v>
                </c:pt>
                <c:pt idx="40">
                  <c:v>0.42583732057416268</c:v>
                </c:pt>
                <c:pt idx="41">
                  <c:v>0.37179487179487181</c:v>
                </c:pt>
                <c:pt idx="43">
                  <c:v>0.39710144927536234</c:v>
                </c:pt>
                <c:pt idx="44">
                  <c:v>0.33437499999999998</c:v>
                </c:pt>
                <c:pt idx="45">
                  <c:v>0.29813664596273293</c:v>
                </c:pt>
                <c:pt idx="46">
                  <c:v>0.30805687203791471</c:v>
                </c:pt>
                <c:pt idx="47">
                  <c:v>0.31538461538461537</c:v>
                </c:pt>
              </c:numCache>
            </c:numRef>
          </c:val>
          <c:extLst>
            <c:ext xmlns:c16="http://schemas.microsoft.com/office/drawing/2014/chart" uri="{C3380CC4-5D6E-409C-BE32-E72D297353CC}">
              <c16:uniqueId val="{00000002-B140-493C-9FC4-766A1A925522}"/>
            </c:ext>
          </c:extLst>
        </c:ser>
        <c:ser>
          <c:idx val="3"/>
          <c:order val="3"/>
          <c:tx>
            <c:strRef>
              <c:f>'Q5.コロナの影響（取引形態）'!$O$6</c:f>
              <c:strCache>
                <c:ptCount val="1"/>
                <c:pt idx="0">
                  <c:v>減少(縮小)</c:v>
                </c:pt>
              </c:strCache>
            </c:strRef>
          </c:tx>
          <c:spPr>
            <a:solidFill>
              <a:srgbClr val="2E75B6"/>
            </a:solidFill>
            <a:ln>
              <a:solidFill>
                <a:schemeClr val="tx1"/>
              </a:solidFill>
            </a:ln>
            <a:effectLst/>
          </c:spPr>
          <c:invertIfNegative val="0"/>
          <c:cat>
            <c:strRef>
              <c:f>'Q5.コロナの影響（取引形態）'!$K$7:$K$54</c:f>
              <c:strCache>
                <c:ptCount val="48"/>
                <c:pt idx="0">
                  <c:v>【 売上 】　　　　　　　　　　　　　　　</c:v>
                </c:pt>
                <c:pt idx="1">
                  <c:v>垂直統合型が中心（N=351）</c:v>
                </c:pt>
                <c:pt idx="2">
                  <c:v>垂直統合型が多い（N=322）</c:v>
                </c:pt>
                <c:pt idx="3">
                  <c:v>垂直・水平ほぼ半々（N=162）</c:v>
                </c:pt>
                <c:pt idx="4">
                  <c:v>水平分業型が多い（N=214）</c:v>
                </c:pt>
                <c:pt idx="5">
                  <c:v>水平分業型が中心（N=392）</c:v>
                </c:pt>
                <c:pt idx="6">
                  <c:v>【 利益 】　　　　　　　　　　　　　　　</c:v>
                </c:pt>
                <c:pt idx="7">
                  <c:v>垂直統合型が中心（N=348）</c:v>
                </c:pt>
                <c:pt idx="8">
                  <c:v>垂直統合型が多い（N=320）</c:v>
                </c:pt>
                <c:pt idx="9">
                  <c:v>垂直・水平ほぼ半々（N=162）</c:v>
                </c:pt>
                <c:pt idx="10">
                  <c:v>水平分業型が多い（N=214）</c:v>
                </c:pt>
                <c:pt idx="11">
                  <c:v>水平分業型が中心（N=389）</c:v>
                </c:pt>
                <c:pt idx="12">
                  <c:v>【 営業日数 】　　　　　　　　　　　　　</c:v>
                </c:pt>
                <c:pt idx="13">
                  <c:v>垂直統合型が中心（N=345）</c:v>
                </c:pt>
                <c:pt idx="14">
                  <c:v>垂直統合型が多い（N=320）</c:v>
                </c:pt>
                <c:pt idx="15">
                  <c:v>垂直・水平ほぼ半々（N=162）</c:v>
                </c:pt>
                <c:pt idx="16">
                  <c:v>水平分業型が多い（N=213）</c:v>
                </c:pt>
                <c:pt idx="17">
                  <c:v>水平分業型が中心（N=392）</c:v>
                </c:pt>
                <c:pt idx="18">
                  <c:v>【 求職の応募者数 】　　　　　　　　　　</c:v>
                </c:pt>
                <c:pt idx="19">
                  <c:v>垂直統合型が中心（N=341）</c:v>
                </c:pt>
                <c:pt idx="20">
                  <c:v>垂直統合型が多い（N=317）</c:v>
                </c:pt>
                <c:pt idx="21">
                  <c:v>垂直・水平ほぼ半々（N=158）</c:v>
                </c:pt>
                <c:pt idx="22">
                  <c:v>水平分業型が多い（N=210）</c:v>
                </c:pt>
                <c:pt idx="23">
                  <c:v>水平分業型が中心（N=382）</c:v>
                </c:pt>
                <c:pt idx="24">
                  <c:v>【 国内からの調達 】　　　　　　　　　　</c:v>
                </c:pt>
                <c:pt idx="25">
                  <c:v>垂直統合型が中心（N=340）</c:v>
                </c:pt>
                <c:pt idx="26">
                  <c:v>垂直統合型が多い（N=314）</c:v>
                </c:pt>
                <c:pt idx="27">
                  <c:v>垂直・水平ほぼ半々（N=160）</c:v>
                </c:pt>
                <c:pt idx="28">
                  <c:v>水平分業型が多い（N=211）</c:v>
                </c:pt>
                <c:pt idx="29">
                  <c:v>水平分業型が中心（N=383）</c:v>
                </c:pt>
                <c:pt idx="30">
                  <c:v>【 海外からの調達 】　　　　　　　　　　</c:v>
                </c:pt>
                <c:pt idx="31">
                  <c:v>垂直統合型が中心（N=326）</c:v>
                </c:pt>
                <c:pt idx="32">
                  <c:v>垂直統合型が多い（N=300）</c:v>
                </c:pt>
                <c:pt idx="33">
                  <c:v>垂直・水平ほぼ半々（N=153）</c:v>
                </c:pt>
                <c:pt idx="34">
                  <c:v>水平分業型が多い（N=208）</c:v>
                </c:pt>
                <c:pt idx="35">
                  <c:v>水平分業型が中心（N=366）</c:v>
                </c:pt>
                <c:pt idx="36">
                  <c:v>【 新規顧客の開拓 】　　　　　　　　　　</c:v>
                </c:pt>
                <c:pt idx="37">
                  <c:v>垂直統合型が中心（N=341）</c:v>
                </c:pt>
                <c:pt idx="38">
                  <c:v>垂直統合型が多い（N=318）</c:v>
                </c:pt>
                <c:pt idx="39">
                  <c:v>垂直・水平ほぼ半々（N=161）</c:v>
                </c:pt>
                <c:pt idx="40">
                  <c:v>水平分業型が多い（N=209）</c:v>
                </c:pt>
                <c:pt idx="41">
                  <c:v>水平分業型が中心（N=390）</c:v>
                </c:pt>
                <c:pt idx="42">
                  <c:v>【 商談 】　　　　　　　　　　　　　　　</c:v>
                </c:pt>
                <c:pt idx="43">
                  <c:v>垂直統合型が中心（N=345）</c:v>
                </c:pt>
                <c:pt idx="44">
                  <c:v>垂直統合型が多い（N=320）</c:v>
                </c:pt>
                <c:pt idx="45">
                  <c:v>垂直・水平ほぼ半々（N=161）</c:v>
                </c:pt>
                <c:pt idx="46">
                  <c:v>水平分業型が多い（N=211）</c:v>
                </c:pt>
                <c:pt idx="47">
                  <c:v>水平分業型が中心（N=390）</c:v>
                </c:pt>
              </c:strCache>
            </c:strRef>
          </c:cat>
          <c:val>
            <c:numRef>
              <c:f>'Q5.コロナの影響（取引形態）'!$O$7:$O$54</c:f>
              <c:numCache>
                <c:formatCode>0.0%</c:formatCode>
                <c:ptCount val="48"/>
                <c:pt idx="1">
                  <c:v>0.45584045584045585</c:v>
                </c:pt>
                <c:pt idx="2">
                  <c:v>0.52795031055900621</c:v>
                </c:pt>
                <c:pt idx="3">
                  <c:v>0.46296296296296297</c:v>
                </c:pt>
                <c:pt idx="4">
                  <c:v>0.54205607476635509</c:v>
                </c:pt>
                <c:pt idx="5">
                  <c:v>0.42602040816326531</c:v>
                </c:pt>
                <c:pt idx="7">
                  <c:v>0.42241379310344829</c:v>
                </c:pt>
                <c:pt idx="8">
                  <c:v>0.484375</c:v>
                </c:pt>
                <c:pt idx="9">
                  <c:v>0.46296296296296297</c:v>
                </c:pt>
                <c:pt idx="10">
                  <c:v>0.47663551401869159</c:v>
                </c:pt>
                <c:pt idx="11">
                  <c:v>0.40874035989717222</c:v>
                </c:pt>
                <c:pt idx="13">
                  <c:v>0.25797101449275361</c:v>
                </c:pt>
                <c:pt idx="14">
                  <c:v>0.24374999999999999</c:v>
                </c:pt>
                <c:pt idx="15">
                  <c:v>0.25925925925925924</c:v>
                </c:pt>
                <c:pt idx="16">
                  <c:v>0.28169014084507044</c:v>
                </c:pt>
                <c:pt idx="17">
                  <c:v>0.20408163265306123</c:v>
                </c:pt>
                <c:pt idx="19">
                  <c:v>0.16422287390029325</c:v>
                </c:pt>
                <c:pt idx="20">
                  <c:v>0.18296529968454259</c:v>
                </c:pt>
                <c:pt idx="21">
                  <c:v>0.20253164556962025</c:v>
                </c:pt>
                <c:pt idx="22">
                  <c:v>0.15238095238095239</c:v>
                </c:pt>
                <c:pt idx="23">
                  <c:v>0.15968586387434555</c:v>
                </c:pt>
                <c:pt idx="25">
                  <c:v>0.27352941176470591</c:v>
                </c:pt>
                <c:pt idx="26">
                  <c:v>0.28662420382165604</c:v>
                </c:pt>
                <c:pt idx="27">
                  <c:v>0.30625000000000002</c:v>
                </c:pt>
                <c:pt idx="28">
                  <c:v>0.24170616113744076</c:v>
                </c:pt>
                <c:pt idx="29">
                  <c:v>0.19843342036553524</c:v>
                </c:pt>
                <c:pt idx="31">
                  <c:v>0.22392638036809817</c:v>
                </c:pt>
                <c:pt idx="32">
                  <c:v>0.21666666666666667</c:v>
                </c:pt>
                <c:pt idx="33">
                  <c:v>0.25490196078431371</c:v>
                </c:pt>
                <c:pt idx="34">
                  <c:v>0.22115384615384615</c:v>
                </c:pt>
                <c:pt idx="35">
                  <c:v>0.13661202185792351</c:v>
                </c:pt>
                <c:pt idx="37">
                  <c:v>0.33137829912023459</c:v>
                </c:pt>
                <c:pt idx="38">
                  <c:v>0.34591194968553457</c:v>
                </c:pt>
                <c:pt idx="39">
                  <c:v>0.453416149068323</c:v>
                </c:pt>
                <c:pt idx="40">
                  <c:v>0.41626794258373206</c:v>
                </c:pt>
                <c:pt idx="41">
                  <c:v>0.40512820512820513</c:v>
                </c:pt>
                <c:pt idx="43">
                  <c:v>0.36521739130434783</c:v>
                </c:pt>
                <c:pt idx="44">
                  <c:v>0.40625</c:v>
                </c:pt>
                <c:pt idx="45">
                  <c:v>0.453416149068323</c:v>
                </c:pt>
                <c:pt idx="46">
                  <c:v>0.4218009478672986</c:v>
                </c:pt>
                <c:pt idx="47">
                  <c:v>0.44615384615384618</c:v>
                </c:pt>
              </c:numCache>
            </c:numRef>
          </c:val>
          <c:extLst>
            <c:ext xmlns:c16="http://schemas.microsoft.com/office/drawing/2014/chart" uri="{C3380CC4-5D6E-409C-BE32-E72D297353CC}">
              <c16:uniqueId val="{00000003-B140-493C-9FC4-766A1A925522}"/>
            </c:ext>
          </c:extLst>
        </c:ser>
        <c:ser>
          <c:idx val="4"/>
          <c:order val="4"/>
          <c:tx>
            <c:strRef>
              <c:f>'Q5.コロナの影響（取引形態）'!$P$6</c:f>
              <c:strCache>
                <c:ptCount val="1"/>
                <c:pt idx="0">
                  <c:v>大幅に減少(縮小)</c:v>
                </c:pt>
              </c:strCache>
            </c:strRef>
          </c:tx>
          <c:spPr>
            <a:solidFill>
              <a:srgbClr val="9DC3E6"/>
            </a:solidFill>
            <a:ln>
              <a:solidFill>
                <a:schemeClr val="tx1"/>
              </a:solidFill>
            </a:ln>
            <a:effectLst/>
          </c:spPr>
          <c:invertIfNegative val="0"/>
          <c:cat>
            <c:strRef>
              <c:f>'Q5.コロナの影響（取引形態）'!$K$7:$K$54</c:f>
              <c:strCache>
                <c:ptCount val="48"/>
                <c:pt idx="0">
                  <c:v>【 売上 】　　　　　　　　　　　　　　　</c:v>
                </c:pt>
                <c:pt idx="1">
                  <c:v>垂直統合型が中心（N=351）</c:v>
                </c:pt>
                <c:pt idx="2">
                  <c:v>垂直統合型が多い（N=322）</c:v>
                </c:pt>
                <c:pt idx="3">
                  <c:v>垂直・水平ほぼ半々（N=162）</c:v>
                </c:pt>
                <c:pt idx="4">
                  <c:v>水平分業型が多い（N=214）</c:v>
                </c:pt>
                <c:pt idx="5">
                  <c:v>水平分業型が中心（N=392）</c:v>
                </c:pt>
                <c:pt idx="6">
                  <c:v>【 利益 】　　　　　　　　　　　　　　　</c:v>
                </c:pt>
                <c:pt idx="7">
                  <c:v>垂直統合型が中心（N=348）</c:v>
                </c:pt>
                <c:pt idx="8">
                  <c:v>垂直統合型が多い（N=320）</c:v>
                </c:pt>
                <c:pt idx="9">
                  <c:v>垂直・水平ほぼ半々（N=162）</c:v>
                </c:pt>
                <c:pt idx="10">
                  <c:v>水平分業型が多い（N=214）</c:v>
                </c:pt>
                <c:pt idx="11">
                  <c:v>水平分業型が中心（N=389）</c:v>
                </c:pt>
                <c:pt idx="12">
                  <c:v>【 営業日数 】　　　　　　　　　　　　　</c:v>
                </c:pt>
                <c:pt idx="13">
                  <c:v>垂直統合型が中心（N=345）</c:v>
                </c:pt>
                <c:pt idx="14">
                  <c:v>垂直統合型が多い（N=320）</c:v>
                </c:pt>
                <c:pt idx="15">
                  <c:v>垂直・水平ほぼ半々（N=162）</c:v>
                </c:pt>
                <c:pt idx="16">
                  <c:v>水平分業型が多い（N=213）</c:v>
                </c:pt>
                <c:pt idx="17">
                  <c:v>水平分業型が中心（N=392）</c:v>
                </c:pt>
                <c:pt idx="18">
                  <c:v>【 求職の応募者数 】　　　　　　　　　　</c:v>
                </c:pt>
                <c:pt idx="19">
                  <c:v>垂直統合型が中心（N=341）</c:v>
                </c:pt>
                <c:pt idx="20">
                  <c:v>垂直統合型が多い（N=317）</c:v>
                </c:pt>
                <c:pt idx="21">
                  <c:v>垂直・水平ほぼ半々（N=158）</c:v>
                </c:pt>
                <c:pt idx="22">
                  <c:v>水平分業型が多い（N=210）</c:v>
                </c:pt>
                <c:pt idx="23">
                  <c:v>水平分業型が中心（N=382）</c:v>
                </c:pt>
                <c:pt idx="24">
                  <c:v>【 国内からの調達 】　　　　　　　　　　</c:v>
                </c:pt>
                <c:pt idx="25">
                  <c:v>垂直統合型が中心（N=340）</c:v>
                </c:pt>
                <c:pt idx="26">
                  <c:v>垂直統合型が多い（N=314）</c:v>
                </c:pt>
                <c:pt idx="27">
                  <c:v>垂直・水平ほぼ半々（N=160）</c:v>
                </c:pt>
                <c:pt idx="28">
                  <c:v>水平分業型が多い（N=211）</c:v>
                </c:pt>
                <c:pt idx="29">
                  <c:v>水平分業型が中心（N=383）</c:v>
                </c:pt>
                <c:pt idx="30">
                  <c:v>【 海外からの調達 】　　　　　　　　　　</c:v>
                </c:pt>
                <c:pt idx="31">
                  <c:v>垂直統合型が中心（N=326）</c:v>
                </c:pt>
                <c:pt idx="32">
                  <c:v>垂直統合型が多い（N=300）</c:v>
                </c:pt>
                <c:pt idx="33">
                  <c:v>垂直・水平ほぼ半々（N=153）</c:v>
                </c:pt>
                <c:pt idx="34">
                  <c:v>水平分業型が多い（N=208）</c:v>
                </c:pt>
                <c:pt idx="35">
                  <c:v>水平分業型が中心（N=366）</c:v>
                </c:pt>
                <c:pt idx="36">
                  <c:v>【 新規顧客の開拓 】　　　　　　　　　　</c:v>
                </c:pt>
                <c:pt idx="37">
                  <c:v>垂直統合型が中心（N=341）</c:v>
                </c:pt>
                <c:pt idx="38">
                  <c:v>垂直統合型が多い（N=318）</c:v>
                </c:pt>
                <c:pt idx="39">
                  <c:v>垂直・水平ほぼ半々（N=161）</c:v>
                </c:pt>
                <c:pt idx="40">
                  <c:v>水平分業型が多い（N=209）</c:v>
                </c:pt>
                <c:pt idx="41">
                  <c:v>水平分業型が中心（N=390）</c:v>
                </c:pt>
                <c:pt idx="42">
                  <c:v>【 商談 】　　　　　　　　　　　　　　　</c:v>
                </c:pt>
                <c:pt idx="43">
                  <c:v>垂直統合型が中心（N=345）</c:v>
                </c:pt>
                <c:pt idx="44">
                  <c:v>垂直統合型が多い（N=320）</c:v>
                </c:pt>
                <c:pt idx="45">
                  <c:v>垂直・水平ほぼ半々（N=161）</c:v>
                </c:pt>
                <c:pt idx="46">
                  <c:v>水平分業型が多い（N=211）</c:v>
                </c:pt>
                <c:pt idx="47">
                  <c:v>水平分業型が中心（N=390）</c:v>
                </c:pt>
              </c:strCache>
            </c:strRef>
          </c:cat>
          <c:val>
            <c:numRef>
              <c:f>'Q5.コロナの影響（取引形態）'!$P$7:$P$54</c:f>
              <c:numCache>
                <c:formatCode>0.0%</c:formatCode>
                <c:ptCount val="48"/>
                <c:pt idx="1">
                  <c:v>0.1737891737891738</c:v>
                </c:pt>
                <c:pt idx="2">
                  <c:v>0.15527950310559005</c:v>
                </c:pt>
                <c:pt idx="3">
                  <c:v>0.14814814814814814</c:v>
                </c:pt>
                <c:pt idx="4">
                  <c:v>0.12149532710280374</c:v>
                </c:pt>
                <c:pt idx="5">
                  <c:v>0.2066326530612245</c:v>
                </c:pt>
                <c:pt idx="7">
                  <c:v>0.20402298850574713</c:v>
                </c:pt>
                <c:pt idx="8">
                  <c:v>0.17499999999999999</c:v>
                </c:pt>
                <c:pt idx="9">
                  <c:v>0.16666666666666666</c:v>
                </c:pt>
                <c:pt idx="10">
                  <c:v>0.17757009345794392</c:v>
                </c:pt>
                <c:pt idx="11">
                  <c:v>0.2236503856041131</c:v>
                </c:pt>
                <c:pt idx="13">
                  <c:v>4.3478260869565216E-2</c:v>
                </c:pt>
                <c:pt idx="14">
                  <c:v>2.8125000000000001E-2</c:v>
                </c:pt>
                <c:pt idx="15">
                  <c:v>6.7901234567901231E-2</c:v>
                </c:pt>
                <c:pt idx="16">
                  <c:v>1.8779342723004695E-2</c:v>
                </c:pt>
                <c:pt idx="17">
                  <c:v>5.3571428571428568E-2</c:v>
                </c:pt>
                <c:pt idx="19">
                  <c:v>9.0909090909090912E-2</c:v>
                </c:pt>
                <c:pt idx="20">
                  <c:v>5.6782334384858045E-2</c:v>
                </c:pt>
                <c:pt idx="21">
                  <c:v>6.3291139240506333E-2</c:v>
                </c:pt>
                <c:pt idx="22">
                  <c:v>5.2380952380952382E-2</c:v>
                </c:pt>
                <c:pt idx="23">
                  <c:v>6.8062827225130892E-2</c:v>
                </c:pt>
                <c:pt idx="25">
                  <c:v>5.2941176470588235E-2</c:v>
                </c:pt>
                <c:pt idx="26">
                  <c:v>6.0509554140127389E-2</c:v>
                </c:pt>
                <c:pt idx="27">
                  <c:v>4.3749999999999997E-2</c:v>
                </c:pt>
                <c:pt idx="28">
                  <c:v>4.2654028436018961E-2</c:v>
                </c:pt>
                <c:pt idx="29">
                  <c:v>4.4386422976501305E-2</c:v>
                </c:pt>
                <c:pt idx="31">
                  <c:v>7.0552147239263799E-2</c:v>
                </c:pt>
                <c:pt idx="32">
                  <c:v>7.0000000000000007E-2</c:v>
                </c:pt>
                <c:pt idx="33">
                  <c:v>7.8431372549019607E-2</c:v>
                </c:pt>
                <c:pt idx="34">
                  <c:v>7.6923076923076927E-2</c:v>
                </c:pt>
                <c:pt idx="35">
                  <c:v>8.1967213114754092E-2</c:v>
                </c:pt>
                <c:pt idx="37">
                  <c:v>0.11730205278592376</c:v>
                </c:pt>
                <c:pt idx="38">
                  <c:v>0.14465408805031446</c:v>
                </c:pt>
                <c:pt idx="39">
                  <c:v>0.16149068322981366</c:v>
                </c:pt>
                <c:pt idx="40">
                  <c:v>9.569377990430622E-2</c:v>
                </c:pt>
                <c:pt idx="41">
                  <c:v>0.12051282051282051</c:v>
                </c:pt>
                <c:pt idx="43">
                  <c:v>0.1391304347826087</c:v>
                </c:pt>
                <c:pt idx="44">
                  <c:v>0.125</c:v>
                </c:pt>
                <c:pt idx="45">
                  <c:v>0.14285714285714285</c:v>
                </c:pt>
                <c:pt idx="46">
                  <c:v>0.10426540284360189</c:v>
                </c:pt>
                <c:pt idx="47">
                  <c:v>0.11538461538461539</c:v>
                </c:pt>
              </c:numCache>
            </c:numRef>
          </c:val>
          <c:extLst>
            <c:ext xmlns:c16="http://schemas.microsoft.com/office/drawing/2014/chart" uri="{C3380CC4-5D6E-409C-BE32-E72D297353CC}">
              <c16:uniqueId val="{00000004-B140-493C-9FC4-766A1A925522}"/>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3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'Q5.コロナの影響（事業形態）'!$L$6</c:f>
              <c:strCache>
                <c:ptCount val="1"/>
                <c:pt idx="0">
                  <c:v>大幅に増加(拡大)</c:v>
                </c:pt>
              </c:strCache>
            </c:strRef>
          </c:tx>
          <c:spPr>
            <a:solidFill>
              <a:srgbClr val="FF9966"/>
            </a:solidFill>
            <a:ln>
              <a:solidFill>
                <a:schemeClr val="tx1"/>
              </a:solidFill>
            </a:ln>
            <a:effectLst/>
          </c:spPr>
          <c:invertIfNegative val="0"/>
          <c:cat>
            <c:strRef>
              <c:f>'Q5.コロナの影響（事業形態）'!$K$7:$K$54</c:f>
              <c:strCache>
                <c:ptCount val="48"/>
                <c:pt idx="0">
                  <c:v>【 売上 】　　　　　　　　　　　　　　　</c:v>
                </c:pt>
                <c:pt idx="1">
                  <c:v>プロダクト提供型が中心（N=508）</c:v>
                </c:pt>
                <c:pt idx="2">
                  <c:v>プロダクト提供型が多い（N=250）</c:v>
                </c:pt>
                <c:pt idx="3">
                  <c:v>プロダクト・サービス半々（N=198）</c:v>
                </c:pt>
                <c:pt idx="4">
                  <c:v>サービス提供型が多い（N=168）</c:v>
                </c:pt>
                <c:pt idx="5">
                  <c:v>サービス提供型が中心（N=320）</c:v>
                </c:pt>
                <c:pt idx="6">
                  <c:v>【 利益 】　　　　　　　　　　　　　　　</c:v>
                </c:pt>
                <c:pt idx="7">
                  <c:v>プロダクト提供型が中心（N=505）</c:v>
                </c:pt>
                <c:pt idx="8">
                  <c:v>プロダクト提供型が多い（N=249）</c:v>
                </c:pt>
                <c:pt idx="9">
                  <c:v>プロダクト・サービス半々（N=198）</c:v>
                </c:pt>
                <c:pt idx="10">
                  <c:v>サービス提供型が多い（N=166）</c:v>
                </c:pt>
                <c:pt idx="11">
                  <c:v>サービス提供型が中心（N=317）</c:v>
                </c:pt>
                <c:pt idx="12">
                  <c:v>【 営業日数 】　　　　　　　　　　　　　</c:v>
                </c:pt>
                <c:pt idx="13">
                  <c:v>プロダクト提供型が中心（N=506）</c:v>
                </c:pt>
                <c:pt idx="14">
                  <c:v>プロダクト提供型が多い（N=249）</c:v>
                </c:pt>
                <c:pt idx="15">
                  <c:v>プロダクト・サービス半々（N=198）</c:v>
                </c:pt>
                <c:pt idx="16">
                  <c:v>サービス提供型が多い（N=165）</c:v>
                </c:pt>
                <c:pt idx="17">
                  <c:v>サービス提供型が中心（N=318）</c:v>
                </c:pt>
                <c:pt idx="18">
                  <c:v>【 求職の応募者数 】　　　　　　　　　　</c:v>
                </c:pt>
                <c:pt idx="19">
                  <c:v>プロダクト提供型が中心（N=495）</c:v>
                </c:pt>
                <c:pt idx="20">
                  <c:v>プロダクト提供型が多い（N=247）</c:v>
                </c:pt>
                <c:pt idx="21">
                  <c:v>プロダクト・サービス半々（N=195）</c:v>
                </c:pt>
                <c:pt idx="22">
                  <c:v>サービス提供型が多い（N=163）</c:v>
                </c:pt>
                <c:pt idx="23">
                  <c:v>サービス提供型が中心（N=310）</c:v>
                </c:pt>
                <c:pt idx="24">
                  <c:v>【 国内からの調達 】　　　　　　　　　　</c:v>
                </c:pt>
                <c:pt idx="25">
                  <c:v>プロダクト提供型が中心（N=500）</c:v>
                </c:pt>
                <c:pt idx="26">
                  <c:v>プロダクト提供型が多い（N=245）</c:v>
                </c:pt>
                <c:pt idx="27">
                  <c:v>プロダクト・サービス半々（N=196）</c:v>
                </c:pt>
                <c:pt idx="28">
                  <c:v>サービス提供型が多い（N=159）</c:v>
                </c:pt>
                <c:pt idx="29">
                  <c:v>サービス提供型が中心（N=312）</c:v>
                </c:pt>
                <c:pt idx="30">
                  <c:v>【 海外からの調達 】　　　　　　　　　　</c:v>
                </c:pt>
                <c:pt idx="31">
                  <c:v>プロダクト提供型が中心（N=480）</c:v>
                </c:pt>
                <c:pt idx="32">
                  <c:v>プロダクト提供型が多い（N=242）</c:v>
                </c:pt>
                <c:pt idx="33">
                  <c:v>プロダクト・サービス半々（N=188）</c:v>
                </c:pt>
                <c:pt idx="34">
                  <c:v>サービス提供型が多い（N=154）</c:v>
                </c:pt>
                <c:pt idx="35">
                  <c:v>サービス提供型が中心（N=293）</c:v>
                </c:pt>
                <c:pt idx="36">
                  <c:v>【 新規顧客の開拓 】　　　　　　　　　　</c:v>
                </c:pt>
                <c:pt idx="37">
                  <c:v>プロダクト提供型が中心（N=495）</c:v>
                </c:pt>
                <c:pt idx="38">
                  <c:v>プロダクト提供型が多い（N=247）</c:v>
                </c:pt>
                <c:pt idx="39">
                  <c:v>プロダクト・サービス半々（N=196）</c:v>
                </c:pt>
                <c:pt idx="40">
                  <c:v>サービス提供型が多い（N=167）</c:v>
                </c:pt>
                <c:pt idx="41">
                  <c:v>サービス提供型が中心（N=315）</c:v>
                </c:pt>
                <c:pt idx="42">
                  <c:v>【 商談 】　　　　　　　　　　　　　　　</c:v>
                </c:pt>
                <c:pt idx="43">
                  <c:v>プロダクト提供型が中心（N=500）</c:v>
                </c:pt>
                <c:pt idx="44">
                  <c:v>プロダクト提供型が多い（N=247）</c:v>
                </c:pt>
                <c:pt idx="45">
                  <c:v>プロダクト・サービス半々（N=198）</c:v>
                </c:pt>
                <c:pt idx="46">
                  <c:v>サービス提供型が多い（N=167）</c:v>
                </c:pt>
                <c:pt idx="47">
                  <c:v>サービス提供型が中心（N=315）</c:v>
                </c:pt>
              </c:strCache>
            </c:strRef>
          </c:cat>
          <c:val>
            <c:numRef>
              <c:f>'Q5.コロナの影響（事業形態）'!$L$7:$L$54</c:f>
              <c:numCache>
                <c:formatCode>0.0%</c:formatCode>
                <c:ptCount val="48"/>
                <c:pt idx="1">
                  <c:v>5.905511811023622E-3</c:v>
                </c:pt>
                <c:pt idx="2">
                  <c:v>0</c:v>
                </c:pt>
                <c:pt idx="3">
                  <c:v>1.0101010101010102E-2</c:v>
                </c:pt>
                <c:pt idx="4">
                  <c:v>0</c:v>
                </c:pt>
                <c:pt idx="5">
                  <c:v>3.1250000000000002E-3</c:v>
                </c:pt>
                <c:pt idx="7">
                  <c:v>7.9207920792079209E-3</c:v>
                </c:pt>
                <c:pt idx="8">
                  <c:v>4.0160642570281121E-3</c:v>
                </c:pt>
                <c:pt idx="9">
                  <c:v>1.0101010101010102E-2</c:v>
                </c:pt>
                <c:pt idx="10">
                  <c:v>6.024096385542169E-3</c:v>
                </c:pt>
                <c:pt idx="11">
                  <c:v>3.1545741324921135E-3</c:v>
                </c:pt>
                <c:pt idx="13">
                  <c:v>1.976284584980237E-3</c:v>
                </c:pt>
                <c:pt idx="14">
                  <c:v>0</c:v>
                </c:pt>
                <c:pt idx="15">
                  <c:v>0</c:v>
                </c:pt>
                <c:pt idx="16">
                  <c:v>0</c:v>
                </c:pt>
                <c:pt idx="17">
                  <c:v>0</c:v>
                </c:pt>
                <c:pt idx="19">
                  <c:v>8.0808080808080808E-3</c:v>
                </c:pt>
                <c:pt idx="20">
                  <c:v>0</c:v>
                </c:pt>
                <c:pt idx="21">
                  <c:v>0</c:v>
                </c:pt>
                <c:pt idx="22">
                  <c:v>0</c:v>
                </c:pt>
                <c:pt idx="23">
                  <c:v>9.6774193548387101E-3</c:v>
                </c:pt>
                <c:pt idx="25">
                  <c:v>4.0000000000000001E-3</c:v>
                </c:pt>
                <c:pt idx="26">
                  <c:v>0</c:v>
                </c:pt>
                <c:pt idx="27">
                  <c:v>0</c:v>
                </c:pt>
                <c:pt idx="28">
                  <c:v>6.2893081761006293E-3</c:v>
                </c:pt>
                <c:pt idx="29">
                  <c:v>3.205128205128205E-3</c:v>
                </c:pt>
                <c:pt idx="31">
                  <c:v>2.0833333333333333E-3</c:v>
                </c:pt>
                <c:pt idx="32">
                  <c:v>4.1322314049586778E-3</c:v>
                </c:pt>
                <c:pt idx="33">
                  <c:v>0</c:v>
                </c:pt>
                <c:pt idx="34">
                  <c:v>0</c:v>
                </c:pt>
                <c:pt idx="35">
                  <c:v>0</c:v>
                </c:pt>
                <c:pt idx="37">
                  <c:v>4.0404040404040404E-3</c:v>
                </c:pt>
                <c:pt idx="38">
                  <c:v>0</c:v>
                </c:pt>
                <c:pt idx="39">
                  <c:v>0</c:v>
                </c:pt>
                <c:pt idx="40">
                  <c:v>1.7964071856287425E-2</c:v>
                </c:pt>
                <c:pt idx="41">
                  <c:v>6.3492063492063492E-3</c:v>
                </c:pt>
                <c:pt idx="43">
                  <c:v>1.4E-2</c:v>
                </c:pt>
                <c:pt idx="44">
                  <c:v>8.0971659919028341E-3</c:v>
                </c:pt>
                <c:pt idx="45">
                  <c:v>2.0202020202020204E-2</c:v>
                </c:pt>
                <c:pt idx="46">
                  <c:v>2.9940119760479042E-2</c:v>
                </c:pt>
                <c:pt idx="47">
                  <c:v>1.9047619047619049E-2</c:v>
                </c:pt>
              </c:numCache>
            </c:numRef>
          </c:val>
          <c:extLst>
            <c:ext xmlns:c16="http://schemas.microsoft.com/office/drawing/2014/chart" uri="{C3380CC4-5D6E-409C-BE32-E72D297353CC}">
              <c16:uniqueId val="{00000000-7803-410B-A331-8077EF5CAD8C}"/>
            </c:ext>
          </c:extLst>
        </c:ser>
        <c:ser>
          <c:idx val="1"/>
          <c:order val="1"/>
          <c:tx>
            <c:strRef>
              <c:f>'Q5.コロナの影響（事業形態）'!$M$6</c:f>
              <c:strCache>
                <c:ptCount val="1"/>
                <c:pt idx="0">
                  <c:v>増加(拡大)</c:v>
                </c:pt>
              </c:strCache>
            </c:strRef>
          </c:tx>
          <c:spPr>
            <a:solidFill>
              <a:srgbClr val="FFCC99"/>
            </a:solidFill>
            <a:ln>
              <a:solidFill>
                <a:schemeClr val="tx1"/>
              </a:solidFill>
            </a:ln>
            <a:effectLst/>
          </c:spPr>
          <c:invertIfNegative val="0"/>
          <c:cat>
            <c:strRef>
              <c:f>'Q5.コロナの影響（事業形態）'!$K$7:$K$54</c:f>
              <c:strCache>
                <c:ptCount val="48"/>
                <c:pt idx="0">
                  <c:v>【 売上 】　　　　　　　　　　　　　　　</c:v>
                </c:pt>
                <c:pt idx="1">
                  <c:v>プロダクト提供型が中心（N=508）</c:v>
                </c:pt>
                <c:pt idx="2">
                  <c:v>プロダクト提供型が多い（N=250）</c:v>
                </c:pt>
                <c:pt idx="3">
                  <c:v>プロダクト・サービス半々（N=198）</c:v>
                </c:pt>
                <c:pt idx="4">
                  <c:v>サービス提供型が多い（N=168）</c:v>
                </c:pt>
                <c:pt idx="5">
                  <c:v>サービス提供型が中心（N=320）</c:v>
                </c:pt>
                <c:pt idx="6">
                  <c:v>【 利益 】　　　　　　　　　　　　　　　</c:v>
                </c:pt>
                <c:pt idx="7">
                  <c:v>プロダクト提供型が中心（N=505）</c:v>
                </c:pt>
                <c:pt idx="8">
                  <c:v>プロダクト提供型が多い（N=249）</c:v>
                </c:pt>
                <c:pt idx="9">
                  <c:v>プロダクト・サービス半々（N=198）</c:v>
                </c:pt>
                <c:pt idx="10">
                  <c:v>サービス提供型が多い（N=166）</c:v>
                </c:pt>
                <c:pt idx="11">
                  <c:v>サービス提供型が中心（N=317）</c:v>
                </c:pt>
                <c:pt idx="12">
                  <c:v>【 営業日数 】　　　　　　　　　　　　　</c:v>
                </c:pt>
                <c:pt idx="13">
                  <c:v>プロダクト提供型が中心（N=506）</c:v>
                </c:pt>
                <c:pt idx="14">
                  <c:v>プロダクト提供型が多い（N=249）</c:v>
                </c:pt>
                <c:pt idx="15">
                  <c:v>プロダクト・サービス半々（N=198）</c:v>
                </c:pt>
                <c:pt idx="16">
                  <c:v>サービス提供型が多い（N=165）</c:v>
                </c:pt>
                <c:pt idx="17">
                  <c:v>サービス提供型が中心（N=318）</c:v>
                </c:pt>
                <c:pt idx="18">
                  <c:v>【 求職の応募者数 】　　　　　　　　　　</c:v>
                </c:pt>
                <c:pt idx="19">
                  <c:v>プロダクト提供型が中心（N=495）</c:v>
                </c:pt>
                <c:pt idx="20">
                  <c:v>プロダクト提供型が多い（N=247）</c:v>
                </c:pt>
                <c:pt idx="21">
                  <c:v>プロダクト・サービス半々（N=195）</c:v>
                </c:pt>
                <c:pt idx="22">
                  <c:v>サービス提供型が多い（N=163）</c:v>
                </c:pt>
                <c:pt idx="23">
                  <c:v>サービス提供型が中心（N=310）</c:v>
                </c:pt>
                <c:pt idx="24">
                  <c:v>【 国内からの調達 】　　　　　　　　　　</c:v>
                </c:pt>
                <c:pt idx="25">
                  <c:v>プロダクト提供型が中心（N=500）</c:v>
                </c:pt>
                <c:pt idx="26">
                  <c:v>プロダクト提供型が多い（N=245）</c:v>
                </c:pt>
                <c:pt idx="27">
                  <c:v>プロダクト・サービス半々（N=196）</c:v>
                </c:pt>
                <c:pt idx="28">
                  <c:v>サービス提供型が多い（N=159）</c:v>
                </c:pt>
                <c:pt idx="29">
                  <c:v>サービス提供型が中心（N=312）</c:v>
                </c:pt>
                <c:pt idx="30">
                  <c:v>【 海外からの調達 】　　　　　　　　　　</c:v>
                </c:pt>
                <c:pt idx="31">
                  <c:v>プロダクト提供型が中心（N=480）</c:v>
                </c:pt>
                <c:pt idx="32">
                  <c:v>プロダクト提供型が多い（N=242）</c:v>
                </c:pt>
                <c:pt idx="33">
                  <c:v>プロダクト・サービス半々（N=188）</c:v>
                </c:pt>
                <c:pt idx="34">
                  <c:v>サービス提供型が多い（N=154）</c:v>
                </c:pt>
                <c:pt idx="35">
                  <c:v>サービス提供型が中心（N=293）</c:v>
                </c:pt>
                <c:pt idx="36">
                  <c:v>【 新規顧客の開拓 】　　　　　　　　　　</c:v>
                </c:pt>
                <c:pt idx="37">
                  <c:v>プロダクト提供型が中心（N=495）</c:v>
                </c:pt>
                <c:pt idx="38">
                  <c:v>プロダクト提供型が多い（N=247）</c:v>
                </c:pt>
                <c:pt idx="39">
                  <c:v>プロダクト・サービス半々（N=196）</c:v>
                </c:pt>
                <c:pt idx="40">
                  <c:v>サービス提供型が多い（N=167）</c:v>
                </c:pt>
                <c:pt idx="41">
                  <c:v>サービス提供型が中心（N=315）</c:v>
                </c:pt>
                <c:pt idx="42">
                  <c:v>【 商談 】　　　　　　　　　　　　　　　</c:v>
                </c:pt>
                <c:pt idx="43">
                  <c:v>プロダクト提供型が中心（N=500）</c:v>
                </c:pt>
                <c:pt idx="44">
                  <c:v>プロダクト提供型が多い（N=247）</c:v>
                </c:pt>
                <c:pt idx="45">
                  <c:v>プロダクト・サービス半々（N=198）</c:v>
                </c:pt>
                <c:pt idx="46">
                  <c:v>サービス提供型が多い（N=167）</c:v>
                </c:pt>
                <c:pt idx="47">
                  <c:v>サービス提供型が中心（N=315）</c:v>
                </c:pt>
              </c:strCache>
            </c:strRef>
          </c:cat>
          <c:val>
            <c:numRef>
              <c:f>'Q5.コロナの影響（事業形態）'!$M$7:$M$54</c:f>
              <c:numCache>
                <c:formatCode>0.0%</c:formatCode>
                <c:ptCount val="48"/>
                <c:pt idx="1">
                  <c:v>3.5433070866141732E-2</c:v>
                </c:pt>
                <c:pt idx="2">
                  <c:v>5.1999999999999998E-2</c:v>
                </c:pt>
                <c:pt idx="3">
                  <c:v>6.0606060606060608E-2</c:v>
                </c:pt>
                <c:pt idx="4">
                  <c:v>6.5476190476190479E-2</c:v>
                </c:pt>
                <c:pt idx="5">
                  <c:v>4.6875E-2</c:v>
                </c:pt>
                <c:pt idx="7">
                  <c:v>3.3663366336633666E-2</c:v>
                </c:pt>
                <c:pt idx="8">
                  <c:v>4.0160642570281124E-2</c:v>
                </c:pt>
                <c:pt idx="9">
                  <c:v>5.5555555555555552E-2</c:v>
                </c:pt>
                <c:pt idx="10">
                  <c:v>6.6265060240963861E-2</c:v>
                </c:pt>
                <c:pt idx="11">
                  <c:v>5.993690851735016E-2</c:v>
                </c:pt>
                <c:pt idx="13">
                  <c:v>1.976284584980237E-3</c:v>
                </c:pt>
                <c:pt idx="14">
                  <c:v>4.0160642570281121E-3</c:v>
                </c:pt>
                <c:pt idx="15">
                  <c:v>5.0505050505050509E-3</c:v>
                </c:pt>
                <c:pt idx="16">
                  <c:v>1.2121212121212121E-2</c:v>
                </c:pt>
                <c:pt idx="17">
                  <c:v>3.1446540880503146E-3</c:v>
                </c:pt>
                <c:pt idx="19">
                  <c:v>8.8888888888888892E-2</c:v>
                </c:pt>
                <c:pt idx="20">
                  <c:v>0.10121457489878542</c:v>
                </c:pt>
                <c:pt idx="21">
                  <c:v>0.1076923076923077</c:v>
                </c:pt>
                <c:pt idx="22">
                  <c:v>0.12883435582822086</c:v>
                </c:pt>
                <c:pt idx="23">
                  <c:v>0.16774193548387098</c:v>
                </c:pt>
                <c:pt idx="25">
                  <c:v>3.2000000000000001E-2</c:v>
                </c:pt>
                <c:pt idx="26">
                  <c:v>1.6326530612244899E-2</c:v>
                </c:pt>
                <c:pt idx="27">
                  <c:v>3.5714285714285712E-2</c:v>
                </c:pt>
                <c:pt idx="28">
                  <c:v>3.1446540880503145E-2</c:v>
                </c:pt>
                <c:pt idx="29">
                  <c:v>1.9230769230769232E-2</c:v>
                </c:pt>
                <c:pt idx="31">
                  <c:v>1.8749999999999999E-2</c:v>
                </c:pt>
                <c:pt idx="32">
                  <c:v>1.2396694214876033E-2</c:v>
                </c:pt>
                <c:pt idx="33">
                  <c:v>1.0638297872340425E-2</c:v>
                </c:pt>
                <c:pt idx="34">
                  <c:v>1.2987012987012988E-2</c:v>
                </c:pt>
                <c:pt idx="35">
                  <c:v>1.3651877133105802E-2</c:v>
                </c:pt>
                <c:pt idx="37">
                  <c:v>8.0808080808080815E-2</c:v>
                </c:pt>
                <c:pt idx="38">
                  <c:v>8.0971659919028341E-2</c:v>
                </c:pt>
                <c:pt idx="39">
                  <c:v>7.1428571428571425E-2</c:v>
                </c:pt>
                <c:pt idx="40">
                  <c:v>9.580838323353294E-2</c:v>
                </c:pt>
                <c:pt idx="41">
                  <c:v>6.9841269841269843E-2</c:v>
                </c:pt>
                <c:pt idx="43">
                  <c:v>0.10199999999999999</c:v>
                </c:pt>
                <c:pt idx="44">
                  <c:v>0.11336032388663968</c:v>
                </c:pt>
                <c:pt idx="45">
                  <c:v>0.10606060606060606</c:v>
                </c:pt>
                <c:pt idx="46">
                  <c:v>0.12574850299401197</c:v>
                </c:pt>
                <c:pt idx="47">
                  <c:v>0.10476190476190476</c:v>
                </c:pt>
              </c:numCache>
            </c:numRef>
          </c:val>
          <c:extLst>
            <c:ext xmlns:c16="http://schemas.microsoft.com/office/drawing/2014/chart" uri="{C3380CC4-5D6E-409C-BE32-E72D297353CC}">
              <c16:uniqueId val="{00000001-7803-410B-A331-8077EF5CAD8C}"/>
            </c:ext>
          </c:extLst>
        </c:ser>
        <c:ser>
          <c:idx val="2"/>
          <c:order val="2"/>
          <c:tx>
            <c:strRef>
              <c:f>'Q5.コロナの影響（事業形態）'!$N$6</c:f>
              <c:strCache>
                <c:ptCount val="1"/>
                <c:pt idx="0">
                  <c:v>現状維持</c:v>
                </c:pt>
              </c:strCache>
            </c:strRef>
          </c:tx>
          <c:spPr>
            <a:solidFill>
              <a:srgbClr val="FFFF99"/>
            </a:solidFill>
            <a:ln>
              <a:solidFill>
                <a:schemeClr val="tx1"/>
              </a:solidFill>
            </a:ln>
            <a:effectLst/>
          </c:spPr>
          <c:invertIfNegative val="0"/>
          <c:cat>
            <c:strRef>
              <c:f>'Q5.コロナの影響（事業形態）'!$K$7:$K$54</c:f>
              <c:strCache>
                <c:ptCount val="48"/>
                <c:pt idx="0">
                  <c:v>【 売上 】　　　　　　　　　　　　　　　</c:v>
                </c:pt>
                <c:pt idx="1">
                  <c:v>プロダクト提供型が中心（N=508）</c:v>
                </c:pt>
                <c:pt idx="2">
                  <c:v>プロダクト提供型が多い（N=250）</c:v>
                </c:pt>
                <c:pt idx="3">
                  <c:v>プロダクト・サービス半々（N=198）</c:v>
                </c:pt>
                <c:pt idx="4">
                  <c:v>サービス提供型が多い（N=168）</c:v>
                </c:pt>
                <c:pt idx="5">
                  <c:v>サービス提供型が中心（N=320）</c:v>
                </c:pt>
                <c:pt idx="6">
                  <c:v>【 利益 】　　　　　　　　　　　　　　　</c:v>
                </c:pt>
                <c:pt idx="7">
                  <c:v>プロダクト提供型が中心（N=505）</c:v>
                </c:pt>
                <c:pt idx="8">
                  <c:v>プロダクト提供型が多い（N=249）</c:v>
                </c:pt>
                <c:pt idx="9">
                  <c:v>プロダクト・サービス半々（N=198）</c:v>
                </c:pt>
                <c:pt idx="10">
                  <c:v>サービス提供型が多い（N=166）</c:v>
                </c:pt>
                <c:pt idx="11">
                  <c:v>サービス提供型が中心（N=317）</c:v>
                </c:pt>
                <c:pt idx="12">
                  <c:v>【 営業日数 】　　　　　　　　　　　　　</c:v>
                </c:pt>
                <c:pt idx="13">
                  <c:v>プロダクト提供型が中心（N=506）</c:v>
                </c:pt>
                <c:pt idx="14">
                  <c:v>プロダクト提供型が多い（N=249）</c:v>
                </c:pt>
                <c:pt idx="15">
                  <c:v>プロダクト・サービス半々（N=198）</c:v>
                </c:pt>
                <c:pt idx="16">
                  <c:v>サービス提供型が多い（N=165）</c:v>
                </c:pt>
                <c:pt idx="17">
                  <c:v>サービス提供型が中心（N=318）</c:v>
                </c:pt>
                <c:pt idx="18">
                  <c:v>【 求職の応募者数 】　　　　　　　　　　</c:v>
                </c:pt>
                <c:pt idx="19">
                  <c:v>プロダクト提供型が中心（N=495）</c:v>
                </c:pt>
                <c:pt idx="20">
                  <c:v>プロダクト提供型が多い（N=247）</c:v>
                </c:pt>
                <c:pt idx="21">
                  <c:v>プロダクト・サービス半々（N=195）</c:v>
                </c:pt>
                <c:pt idx="22">
                  <c:v>サービス提供型が多い（N=163）</c:v>
                </c:pt>
                <c:pt idx="23">
                  <c:v>サービス提供型が中心（N=310）</c:v>
                </c:pt>
                <c:pt idx="24">
                  <c:v>【 国内からの調達 】　　　　　　　　　　</c:v>
                </c:pt>
                <c:pt idx="25">
                  <c:v>プロダクト提供型が中心（N=500）</c:v>
                </c:pt>
                <c:pt idx="26">
                  <c:v>プロダクト提供型が多い（N=245）</c:v>
                </c:pt>
                <c:pt idx="27">
                  <c:v>プロダクト・サービス半々（N=196）</c:v>
                </c:pt>
                <c:pt idx="28">
                  <c:v>サービス提供型が多い（N=159）</c:v>
                </c:pt>
                <c:pt idx="29">
                  <c:v>サービス提供型が中心（N=312）</c:v>
                </c:pt>
                <c:pt idx="30">
                  <c:v>【 海外からの調達 】　　　　　　　　　　</c:v>
                </c:pt>
                <c:pt idx="31">
                  <c:v>プロダクト提供型が中心（N=480）</c:v>
                </c:pt>
                <c:pt idx="32">
                  <c:v>プロダクト提供型が多い（N=242）</c:v>
                </c:pt>
                <c:pt idx="33">
                  <c:v>プロダクト・サービス半々（N=188）</c:v>
                </c:pt>
                <c:pt idx="34">
                  <c:v>サービス提供型が多い（N=154）</c:v>
                </c:pt>
                <c:pt idx="35">
                  <c:v>サービス提供型が中心（N=293）</c:v>
                </c:pt>
                <c:pt idx="36">
                  <c:v>【 新規顧客の開拓 】　　　　　　　　　　</c:v>
                </c:pt>
                <c:pt idx="37">
                  <c:v>プロダクト提供型が中心（N=495）</c:v>
                </c:pt>
                <c:pt idx="38">
                  <c:v>プロダクト提供型が多い（N=247）</c:v>
                </c:pt>
                <c:pt idx="39">
                  <c:v>プロダクト・サービス半々（N=196）</c:v>
                </c:pt>
                <c:pt idx="40">
                  <c:v>サービス提供型が多い（N=167）</c:v>
                </c:pt>
                <c:pt idx="41">
                  <c:v>サービス提供型が中心（N=315）</c:v>
                </c:pt>
                <c:pt idx="42">
                  <c:v>【 商談 】　　　　　　　　　　　　　　　</c:v>
                </c:pt>
                <c:pt idx="43">
                  <c:v>プロダクト提供型が中心（N=500）</c:v>
                </c:pt>
                <c:pt idx="44">
                  <c:v>プロダクト提供型が多い（N=247）</c:v>
                </c:pt>
                <c:pt idx="45">
                  <c:v>プロダクト・サービス半々（N=198）</c:v>
                </c:pt>
                <c:pt idx="46">
                  <c:v>サービス提供型が多い（N=167）</c:v>
                </c:pt>
                <c:pt idx="47">
                  <c:v>サービス提供型が中心（N=315）</c:v>
                </c:pt>
              </c:strCache>
            </c:strRef>
          </c:cat>
          <c:val>
            <c:numRef>
              <c:f>'Q5.コロナの影響（事業形態）'!$N$7:$N$54</c:f>
              <c:numCache>
                <c:formatCode>0.0%</c:formatCode>
                <c:ptCount val="48"/>
                <c:pt idx="1">
                  <c:v>0.25196850393700787</c:v>
                </c:pt>
                <c:pt idx="2">
                  <c:v>0.27600000000000002</c:v>
                </c:pt>
                <c:pt idx="3">
                  <c:v>0.3383838383838384</c:v>
                </c:pt>
                <c:pt idx="4">
                  <c:v>0.3392857142857143</c:v>
                </c:pt>
                <c:pt idx="5">
                  <c:v>0.34062500000000001</c:v>
                </c:pt>
                <c:pt idx="7">
                  <c:v>0.2613861386138614</c:v>
                </c:pt>
                <c:pt idx="8">
                  <c:v>0.28112449799196787</c:v>
                </c:pt>
                <c:pt idx="9">
                  <c:v>0.34343434343434343</c:v>
                </c:pt>
                <c:pt idx="10">
                  <c:v>0.3253012048192771</c:v>
                </c:pt>
                <c:pt idx="11">
                  <c:v>0.35331230283911674</c:v>
                </c:pt>
                <c:pt idx="13">
                  <c:v>0.65810276679841895</c:v>
                </c:pt>
                <c:pt idx="14">
                  <c:v>0.73092369477911645</c:v>
                </c:pt>
                <c:pt idx="15">
                  <c:v>0.72222222222222221</c:v>
                </c:pt>
                <c:pt idx="16">
                  <c:v>0.69696969696969702</c:v>
                </c:pt>
                <c:pt idx="17">
                  <c:v>0.78301886792452835</c:v>
                </c:pt>
                <c:pt idx="19">
                  <c:v>0.66262626262626267</c:v>
                </c:pt>
                <c:pt idx="20">
                  <c:v>0.64777327935222673</c:v>
                </c:pt>
                <c:pt idx="21">
                  <c:v>0.67179487179487174</c:v>
                </c:pt>
                <c:pt idx="22">
                  <c:v>0.6073619631901841</c:v>
                </c:pt>
                <c:pt idx="23">
                  <c:v>0.57741935483870965</c:v>
                </c:pt>
                <c:pt idx="25">
                  <c:v>0.61599999999999999</c:v>
                </c:pt>
                <c:pt idx="26">
                  <c:v>0.63265306122448983</c:v>
                </c:pt>
                <c:pt idx="27">
                  <c:v>0.73469387755102045</c:v>
                </c:pt>
                <c:pt idx="28">
                  <c:v>0.69811320754716977</c:v>
                </c:pt>
                <c:pt idx="29">
                  <c:v>0.71153846153846156</c:v>
                </c:pt>
                <c:pt idx="31">
                  <c:v>0.63124999999999998</c:v>
                </c:pt>
                <c:pt idx="32">
                  <c:v>0.6776859504132231</c:v>
                </c:pt>
                <c:pt idx="33">
                  <c:v>0.72340425531914898</c:v>
                </c:pt>
                <c:pt idx="34">
                  <c:v>0.75324675324675328</c:v>
                </c:pt>
                <c:pt idx="35">
                  <c:v>0.8122866894197952</c:v>
                </c:pt>
                <c:pt idx="37">
                  <c:v>0.38585858585858585</c:v>
                </c:pt>
                <c:pt idx="38">
                  <c:v>0.41700404858299595</c:v>
                </c:pt>
                <c:pt idx="39">
                  <c:v>0.43367346938775508</c:v>
                </c:pt>
                <c:pt idx="40">
                  <c:v>0.39520958083832336</c:v>
                </c:pt>
                <c:pt idx="41">
                  <c:v>0.44444444444444442</c:v>
                </c:pt>
                <c:pt idx="43">
                  <c:v>0.32</c:v>
                </c:pt>
                <c:pt idx="44">
                  <c:v>0.34817813765182187</c:v>
                </c:pt>
                <c:pt idx="45">
                  <c:v>0.37878787878787878</c:v>
                </c:pt>
                <c:pt idx="46">
                  <c:v>0.30538922155688625</c:v>
                </c:pt>
                <c:pt idx="47">
                  <c:v>0.35555555555555557</c:v>
                </c:pt>
              </c:numCache>
            </c:numRef>
          </c:val>
          <c:extLst>
            <c:ext xmlns:c16="http://schemas.microsoft.com/office/drawing/2014/chart" uri="{C3380CC4-5D6E-409C-BE32-E72D297353CC}">
              <c16:uniqueId val="{00000002-7803-410B-A331-8077EF5CAD8C}"/>
            </c:ext>
          </c:extLst>
        </c:ser>
        <c:ser>
          <c:idx val="3"/>
          <c:order val="3"/>
          <c:tx>
            <c:strRef>
              <c:f>'Q5.コロナの影響（事業形態）'!$O$6</c:f>
              <c:strCache>
                <c:ptCount val="1"/>
                <c:pt idx="0">
                  <c:v>減少(縮小)</c:v>
                </c:pt>
              </c:strCache>
            </c:strRef>
          </c:tx>
          <c:spPr>
            <a:solidFill>
              <a:srgbClr val="2E75B6"/>
            </a:solidFill>
            <a:ln>
              <a:solidFill>
                <a:schemeClr val="tx1"/>
              </a:solidFill>
            </a:ln>
            <a:effectLst/>
          </c:spPr>
          <c:invertIfNegative val="0"/>
          <c:cat>
            <c:strRef>
              <c:f>'Q5.コロナの影響（事業形態）'!$K$7:$K$54</c:f>
              <c:strCache>
                <c:ptCount val="48"/>
                <c:pt idx="0">
                  <c:v>【 売上 】　　　　　　　　　　　　　　　</c:v>
                </c:pt>
                <c:pt idx="1">
                  <c:v>プロダクト提供型が中心（N=508）</c:v>
                </c:pt>
                <c:pt idx="2">
                  <c:v>プロダクト提供型が多い（N=250）</c:v>
                </c:pt>
                <c:pt idx="3">
                  <c:v>プロダクト・サービス半々（N=198）</c:v>
                </c:pt>
                <c:pt idx="4">
                  <c:v>サービス提供型が多い（N=168）</c:v>
                </c:pt>
                <c:pt idx="5">
                  <c:v>サービス提供型が中心（N=320）</c:v>
                </c:pt>
                <c:pt idx="6">
                  <c:v>【 利益 】　　　　　　　　　　　　　　　</c:v>
                </c:pt>
                <c:pt idx="7">
                  <c:v>プロダクト提供型が中心（N=505）</c:v>
                </c:pt>
                <c:pt idx="8">
                  <c:v>プロダクト提供型が多い（N=249）</c:v>
                </c:pt>
                <c:pt idx="9">
                  <c:v>プロダクト・サービス半々（N=198）</c:v>
                </c:pt>
                <c:pt idx="10">
                  <c:v>サービス提供型が多い（N=166）</c:v>
                </c:pt>
                <c:pt idx="11">
                  <c:v>サービス提供型が中心（N=317）</c:v>
                </c:pt>
                <c:pt idx="12">
                  <c:v>【 営業日数 】　　　　　　　　　　　　　</c:v>
                </c:pt>
                <c:pt idx="13">
                  <c:v>プロダクト提供型が中心（N=506）</c:v>
                </c:pt>
                <c:pt idx="14">
                  <c:v>プロダクト提供型が多い（N=249）</c:v>
                </c:pt>
                <c:pt idx="15">
                  <c:v>プロダクト・サービス半々（N=198）</c:v>
                </c:pt>
                <c:pt idx="16">
                  <c:v>サービス提供型が多い（N=165）</c:v>
                </c:pt>
                <c:pt idx="17">
                  <c:v>サービス提供型が中心（N=318）</c:v>
                </c:pt>
                <c:pt idx="18">
                  <c:v>【 求職の応募者数 】　　　　　　　　　　</c:v>
                </c:pt>
                <c:pt idx="19">
                  <c:v>プロダクト提供型が中心（N=495）</c:v>
                </c:pt>
                <c:pt idx="20">
                  <c:v>プロダクト提供型が多い（N=247）</c:v>
                </c:pt>
                <c:pt idx="21">
                  <c:v>プロダクト・サービス半々（N=195）</c:v>
                </c:pt>
                <c:pt idx="22">
                  <c:v>サービス提供型が多い（N=163）</c:v>
                </c:pt>
                <c:pt idx="23">
                  <c:v>サービス提供型が中心（N=310）</c:v>
                </c:pt>
                <c:pt idx="24">
                  <c:v>【 国内からの調達 】　　　　　　　　　　</c:v>
                </c:pt>
                <c:pt idx="25">
                  <c:v>プロダクト提供型が中心（N=500）</c:v>
                </c:pt>
                <c:pt idx="26">
                  <c:v>プロダクト提供型が多い（N=245）</c:v>
                </c:pt>
                <c:pt idx="27">
                  <c:v>プロダクト・サービス半々（N=196）</c:v>
                </c:pt>
                <c:pt idx="28">
                  <c:v>サービス提供型が多い（N=159）</c:v>
                </c:pt>
                <c:pt idx="29">
                  <c:v>サービス提供型が中心（N=312）</c:v>
                </c:pt>
                <c:pt idx="30">
                  <c:v>【 海外からの調達 】　　　　　　　　　　</c:v>
                </c:pt>
                <c:pt idx="31">
                  <c:v>プロダクト提供型が中心（N=480）</c:v>
                </c:pt>
                <c:pt idx="32">
                  <c:v>プロダクト提供型が多い（N=242）</c:v>
                </c:pt>
                <c:pt idx="33">
                  <c:v>プロダクト・サービス半々（N=188）</c:v>
                </c:pt>
                <c:pt idx="34">
                  <c:v>サービス提供型が多い（N=154）</c:v>
                </c:pt>
                <c:pt idx="35">
                  <c:v>サービス提供型が中心（N=293）</c:v>
                </c:pt>
                <c:pt idx="36">
                  <c:v>【 新規顧客の開拓 】　　　　　　　　　　</c:v>
                </c:pt>
                <c:pt idx="37">
                  <c:v>プロダクト提供型が中心（N=495）</c:v>
                </c:pt>
                <c:pt idx="38">
                  <c:v>プロダクト提供型が多い（N=247）</c:v>
                </c:pt>
                <c:pt idx="39">
                  <c:v>プロダクト・サービス半々（N=196）</c:v>
                </c:pt>
                <c:pt idx="40">
                  <c:v>サービス提供型が多い（N=167）</c:v>
                </c:pt>
                <c:pt idx="41">
                  <c:v>サービス提供型が中心（N=315）</c:v>
                </c:pt>
                <c:pt idx="42">
                  <c:v>【 商談 】　　　　　　　　　　　　　　　</c:v>
                </c:pt>
                <c:pt idx="43">
                  <c:v>プロダクト提供型が中心（N=500）</c:v>
                </c:pt>
                <c:pt idx="44">
                  <c:v>プロダクト提供型が多い（N=247）</c:v>
                </c:pt>
                <c:pt idx="45">
                  <c:v>プロダクト・サービス半々（N=198）</c:v>
                </c:pt>
                <c:pt idx="46">
                  <c:v>サービス提供型が多い（N=167）</c:v>
                </c:pt>
                <c:pt idx="47">
                  <c:v>サービス提供型が中心（N=315）</c:v>
                </c:pt>
              </c:strCache>
            </c:strRef>
          </c:cat>
          <c:val>
            <c:numRef>
              <c:f>'Q5.コロナの影響（事業形態）'!$O$7:$O$54</c:f>
              <c:numCache>
                <c:formatCode>0.0%</c:formatCode>
                <c:ptCount val="48"/>
                <c:pt idx="1">
                  <c:v>0.49803149606299213</c:v>
                </c:pt>
                <c:pt idx="2">
                  <c:v>0.53200000000000003</c:v>
                </c:pt>
                <c:pt idx="3">
                  <c:v>0.4494949494949495</c:v>
                </c:pt>
                <c:pt idx="4">
                  <c:v>0.4642857142857143</c:v>
                </c:pt>
                <c:pt idx="5">
                  <c:v>0.45937499999999998</c:v>
                </c:pt>
                <c:pt idx="7">
                  <c:v>0.45544554455445546</c:v>
                </c:pt>
                <c:pt idx="8">
                  <c:v>0.50602409638554213</c:v>
                </c:pt>
                <c:pt idx="9">
                  <c:v>0.43939393939393939</c:v>
                </c:pt>
                <c:pt idx="10">
                  <c:v>0.45180722891566266</c:v>
                </c:pt>
                <c:pt idx="11">
                  <c:v>0.40378548895899052</c:v>
                </c:pt>
                <c:pt idx="13">
                  <c:v>0.29051383399209485</c:v>
                </c:pt>
                <c:pt idx="14">
                  <c:v>0.24096385542168675</c:v>
                </c:pt>
                <c:pt idx="15">
                  <c:v>0.23232323232323232</c:v>
                </c:pt>
                <c:pt idx="16">
                  <c:v>0.25454545454545452</c:v>
                </c:pt>
                <c:pt idx="17">
                  <c:v>0.1761006289308176</c:v>
                </c:pt>
                <c:pt idx="19">
                  <c:v>0.18585858585858586</c:v>
                </c:pt>
                <c:pt idx="20">
                  <c:v>0.17408906882591094</c:v>
                </c:pt>
                <c:pt idx="21">
                  <c:v>0.1641025641025641</c:v>
                </c:pt>
                <c:pt idx="22">
                  <c:v>0.16564417177914109</c:v>
                </c:pt>
                <c:pt idx="23">
                  <c:v>0.15806451612903225</c:v>
                </c:pt>
                <c:pt idx="25">
                  <c:v>0.29599999999999999</c:v>
                </c:pt>
                <c:pt idx="26">
                  <c:v>0.32244897959183672</c:v>
                </c:pt>
                <c:pt idx="27">
                  <c:v>0.17857142857142858</c:v>
                </c:pt>
                <c:pt idx="28">
                  <c:v>0.23270440251572327</c:v>
                </c:pt>
                <c:pt idx="29">
                  <c:v>0.19871794871794871</c:v>
                </c:pt>
                <c:pt idx="31">
                  <c:v>0.28541666666666665</c:v>
                </c:pt>
                <c:pt idx="32">
                  <c:v>0.23140495867768596</c:v>
                </c:pt>
                <c:pt idx="33">
                  <c:v>0.15957446808510639</c:v>
                </c:pt>
                <c:pt idx="34">
                  <c:v>0.16883116883116883</c:v>
                </c:pt>
                <c:pt idx="35">
                  <c:v>0.10238907849829351</c:v>
                </c:pt>
                <c:pt idx="37">
                  <c:v>0.40606060606060607</c:v>
                </c:pt>
                <c:pt idx="38">
                  <c:v>0.37651821862348178</c:v>
                </c:pt>
                <c:pt idx="39">
                  <c:v>0.38265306122448978</c:v>
                </c:pt>
                <c:pt idx="40">
                  <c:v>0.3772455089820359</c:v>
                </c:pt>
                <c:pt idx="41">
                  <c:v>0.34285714285714286</c:v>
                </c:pt>
                <c:pt idx="43">
                  <c:v>0.438</c:v>
                </c:pt>
                <c:pt idx="44">
                  <c:v>0.40890688259109309</c:v>
                </c:pt>
                <c:pt idx="45">
                  <c:v>0.3888888888888889</c:v>
                </c:pt>
                <c:pt idx="46">
                  <c:v>0.40119760479041916</c:v>
                </c:pt>
                <c:pt idx="47">
                  <c:v>0.40634920634920635</c:v>
                </c:pt>
              </c:numCache>
            </c:numRef>
          </c:val>
          <c:extLst>
            <c:ext xmlns:c16="http://schemas.microsoft.com/office/drawing/2014/chart" uri="{C3380CC4-5D6E-409C-BE32-E72D297353CC}">
              <c16:uniqueId val="{00000003-7803-410B-A331-8077EF5CAD8C}"/>
            </c:ext>
          </c:extLst>
        </c:ser>
        <c:ser>
          <c:idx val="4"/>
          <c:order val="4"/>
          <c:tx>
            <c:strRef>
              <c:f>'Q5.コロナの影響（事業形態）'!$P$6</c:f>
              <c:strCache>
                <c:ptCount val="1"/>
                <c:pt idx="0">
                  <c:v>大幅に減少(縮小)</c:v>
                </c:pt>
              </c:strCache>
            </c:strRef>
          </c:tx>
          <c:spPr>
            <a:solidFill>
              <a:srgbClr val="9DC3E6"/>
            </a:solidFill>
            <a:ln>
              <a:solidFill>
                <a:schemeClr val="tx1"/>
              </a:solidFill>
            </a:ln>
            <a:effectLst/>
          </c:spPr>
          <c:invertIfNegative val="0"/>
          <c:cat>
            <c:strRef>
              <c:f>'Q5.コロナの影響（事業形態）'!$K$7:$K$54</c:f>
              <c:strCache>
                <c:ptCount val="48"/>
                <c:pt idx="0">
                  <c:v>【 売上 】　　　　　　　　　　　　　　　</c:v>
                </c:pt>
                <c:pt idx="1">
                  <c:v>プロダクト提供型が中心（N=508）</c:v>
                </c:pt>
                <c:pt idx="2">
                  <c:v>プロダクト提供型が多い（N=250）</c:v>
                </c:pt>
                <c:pt idx="3">
                  <c:v>プロダクト・サービス半々（N=198）</c:v>
                </c:pt>
                <c:pt idx="4">
                  <c:v>サービス提供型が多い（N=168）</c:v>
                </c:pt>
                <c:pt idx="5">
                  <c:v>サービス提供型が中心（N=320）</c:v>
                </c:pt>
                <c:pt idx="6">
                  <c:v>【 利益 】　　　　　　　　　　　　　　　</c:v>
                </c:pt>
                <c:pt idx="7">
                  <c:v>プロダクト提供型が中心（N=505）</c:v>
                </c:pt>
                <c:pt idx="8">
                  <c:v>プロダクト提供型が多い（N=249）</c:v>
                </c:pt>
                <c:pt idx="9">
                  <c:v>プロダクト・サービス半々（N=198）</c:v>
                </c:pt>
                <c:pt idx="10">
                  <c:v>サービス提供型が多い（N=166）</c:v>
                </c:pt>
                <c:pt idx="11">
                  <c:v>サービス提供型が中心（N=317）</c:v>
                </c:pt>
                <c:pt idx="12">
                  <c:v>【 営業日数 】　　　　　　　　　　　　　</c:v>
                </c:pt>
                <c:pt idx="13">
                  <c:v>プロダクト提供型が中心（N=506）</c:v>
                </c:pt>
                <c:pt idx="14">
                  <c:v>プロダクト提供型が多い（N=249）</c:v>
                </c:pt>
                <c:pt idx="15">
                  <c:v>プロダクト・サービス半々（N=198）</c:v>
                </c:pt>
                <c:pt idx="16">
                  <c:v>サービス提供型が多い（N=165）</c:v>
                </c:pt>
                <c:pt idx="17">
                  <c:v>サービス提供型が中心（N=318）</c:v>
                </c:pt>
                <c:pt idx="18">
                  <c:v>【 求職の応募者数 】　　　　　　　　　　</c:v>
                </c:pt>
                <c:pt idx="19">
                  <c:v>プロダクト提供型が中心（N=495）</c:v>
                </c:pt>
                <c:pt idx="20">
                  <c:v>プロダクト提供型が多い（N=247）</c:v>
                </c:pt>
                <c:pt idx="21">
                  <c:v>プロダクト・サービス半々（N=195）</c:v>
                </c:pt>
                <c:pt idx="22">
                  <c:v>サービス提供型が多い（N=163）</c:v>
                </c:pt>
                <c:pt idx="23">
                  <c:v>サービス提供型が中心（N=310）</c:v>
                </c:pt>
                <c:pt idx="24">
                  <c:v>【 国内からの調達 】　　　　　　　　　　</c:v>
                </c:pt>
                <c:pt idx="25">
                  <c:v>プロダクト提供型が中心（N=500）</c:v>
                </c:pt>
                <c:pt idx="26">
                  <c:v>プロダクト提供型が多い（N=245）</c:v>
                </c:pt>
                <c:pt idx="27">
                  <c:v>プロダクト・サービス半々（N=196）</c:v>
                </c:pt>
                <c:pt idx="28">
                  <c:v>サービス提供型が多い（N=159）</c:v>
                </c:pt>
                <c:pt idx="29">
                  <c:v>サービス提供型が中心（N=312）</c:v>
                </c:pt>
                <c:pt idx="30">
                  <c:v>【 海外からの調達 】　　　　　　　　　　</c:v>
                </c:pt>
                <c:pt idx="31">
                  <c:v>プロダクト提供型が中心（N=480）</c:v>
                </c:pt>
                <c:pt idx="32">
                  <c:v>プロダクト提供型が多い（N=242）</c:v>
                </c:pt>
                <c:pt idx="33">
                  <c:v>プロダクト・サービス半々（N=188）</c:v>
                </c:pt>
                <c:pt idx="34">
                  <c:v>サービス提供型が多い（N=154）</c:v>
                </c:pt>
                <c:pt idx="35">
                  <c:v>サービス提供型が中心（N=293）</c:v>
                </c:pt>
                <c:pt idx="36">
                  <c:v>【 新規顧客の開拓 】　　　　　　　　　　</c:v>
                </c:pt>
                <c:pt idx="37">
                  <c:v>プロダクト提供型が中心（N=495）</c:v>
                </c:pt>
                <c:pt idx="38">
                  <c:v>プロダクト提供型が多い（N=247）</c:v>
                </c:pt>
                <c:pt idx="39">
                  <c:v>プロダクト・サービス半々（N=196）</c:v>
                </c:pt>
                <c:pt idx="40">
                  <c:v>サービス提供型が多い（N=167）</c:v>
                </c:pt>
                <c:pt idx="41">
                  <c:v>サービス提供型が中心（N=315）</c:v>
                </c:pt>
                <c:pt idx="42">
                  <c:v>【 商談 】　　　　　　　　　　　　　　　</c:v>
                </c:pt>
                <c:pt idx="43">
                  <c:v>プロダクト提供型が中心（N=500）</c:v>
                </c:pt>
                <c:pt idx="44">
                  <c:v>プロダクト提供型が多い（N=247）</c:v>
                </c:pt>
                <c:pt idx="45">
                  <c:v>プロダクト・サービス半々（N=198）</c:v>
                </c:pt>
                <c:pt idx="46">
                  <c:v>サービス提供型が多い（N=167）</c:v>
                </c:pt>
                <c:pt idx="47">
                  <c:v>サービス提供型が中心（N=315）</c:v>
                </c:pt>
              </c:strCache>
            </c:strRef>
          </c:cat>
          <c:val>
            <c:numRef>
              <c:f>'Q5.コロナの影響（事業形態）'!$P$7:$P$54</c:f>
              <c:numCache>
                <c:formatCode>0.0%</c:formatCode>
                <c:ptCount val="48"/>
                <c:pt idx="1">
                  <c:v>0.20866141732283464</c:v>
                </c:pt>
                <c:pt idx="2">
                  <c:v>0.14000000000000001</c:v>
                </c:pt>
                <c:pt idx="3">
                  <c:v>0.14141414141414141</c:v>
                </c:pt>
                <c:pt idx="4">
                  <c:v>0.13095238095238096</c:v>
                </c:pt>
                <c:pt idx="5">
                  <c:v>0.15</c:v>
                </c:pt>
                <c:pt idx="7">
                  <c:v>0.24158415841584158</c:v>
                </c:pt>
                <c:pt idx="8">
                  <c:v>0.16867469879518071</c:v>
                </c:pt>
                <c:pt idx="9">
                  <c:v>0.15151515151515152</c:v>
                </c:pt>
                <c:pt idx="10">
                  <c:v>0.15060240963855423</c:v>
                </c:pt>
                <c:pt idx="11">
                  <c:v>0.17981072555205047</c:v>
                </c:pt>
                <c:pt idx="13">
                  <c:v>4.7430830039525688E-2</c:v>
                </c:pt>
                <c:pt idx="14">
                  <c:v>2.4096385542168676E-2</c:v>
                </c:pt>
                <c:pt idx="15">
                  <c:v>4.0404040404040407E-2</c:v>
                </c:pt>
                <c:pt idx="16">
                  <c:v>3.6363636363636362E-2</c:v>
                </c:pt>
                <c:pt idx="17">
                  <c:v>3.7735849056603772E-2</c:v>
                </c:pt>
                <c:pt idx="19">
                  <c:v>5.4545454545454543E-2</c:v>
                </c:pt>
                <c:pt idx="20">
                  <c:v>7.6923076923076927E-2</c:v>
                </c:pt>
                <c:pt idx="21">
                  <c:v>5.6410256410256411E-2</c:v>
                </c:pt>
                <c:pt idx="22">
                  <c:v>9.815950920245399E-2</c:v>
                </c:pt>
                <c:pt idx="23">
                  <c:v>8.7096774193548387E-2</c:v>
                </c:pt>
                <c:pt idx="25">
                  <c:v>5.1999999999999998E-2</c:v>
                </c:pt>
                <c:pt idx="26">
                  <c:v>2.8571428571428571E-2</c:v>
                </c:pt>
                <c:pt idx="27">
                  <c:v>5.1020408163265307E-2</c:v>
                </c:pt>
                <c:pt idx="28">
                  <c:v>3.1446540880503145E-2</c:v>
                </c:pt>
                <c:pt idx="29">
                  <c:v>6.7307692307692304E-2</c:v>
                </c:pt>
                <c:pt idx="31">
                  <c:v>6.25E-2</c:v>
                </c:pt>
                <c:pt idx="32">
                  <c:v>7.43801652892562E-2</c:v>
                </c:pt>
                <c:pt idx="33">
                  <c:v>0.10638297872340426</c:v>
                </c:pt>
                <c:pt idx="34">
                  <c:v>6.4935064935064929E-2</c:v>
                </c:pt>
                <c:pt idx="35">
                  <c:v>7.1672354948805458E-2</c:v>
                </c:pt>
                <c:pt idx="37">
                  <c:v>0.12323232323232323</c:v>
                </c:pt>
                <c:pt idx="38">
                  <c:v>0.12550607287449392</c:v>
                </c:pt>
                <c:pt idx="39">
                  <c:v>0.11224489795918367</c:v>
                </c:pt>
                <c:pt idx="40">
                  <c:v>0.11377245508982035</c:v>
                </c:pt>
                <c:pt idx="41">
                  <c:v>0.13650793650793649</c:v>
                </c:pt>
                <c:pt idx="43">
                  <c:v>0.126</c:v>
                </c:pt>
                <c:pt idx="44">
                  <c:v>0.1214574898785425</c:v>
                </c:pt>
                <c:pt idx="45">
                  <c:v>0.10606060606060606</c:v>
                </c:pt>
                <c:pt idx="46">
                  <c:v>0.1377245508982036</c:v>
                </c:pt>
                <c:pt idx="47">
                  <c:v>0.11428571428571428</c:v>
                </c:pt>
              </c:numCache>
            </c:numRef>
          </c:val>
          <c:extLst>
            <c:ext xmlns:c16="http://schemas.microsoft.com/office/drawing/2014/chart" uri="{C3380CC4-5D6E-409C-BE32-E72D297353CC}">
              <c16:uniqueId val="{00000004-7803-410B-A331-8077EF5CAD8C}"/>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3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'Q5.コロナの影響（提供先）'!$L$6</c:f>
              <c:strCache>
                <c:ptCount val="1"/>
                <c:pt idx="0">
                  <c:v>大幅に増加(拡大)</c:v>
                </c:pt>
              </c:strCache>
            </c:strRef>
          </c:tx>
          <c:spPr>
            <a:solidFill>
              <a:srgbClr val="FF9966"/>
            </a:solidFill>
            <a:ln>
              <a:solidFill>
                <a:schemeClr val="tx1"/>
              </a:solidFill>
            </a:ln>
            <a:effectLst/>
          </c:spPr>
          <c:invertIfNegative val="0"/>
          <c:cat>
            <c:strRef>
              <c:f>'Q5.コロナの影響（提供先）'!$K$7:$K$54</c:f>
              <c:strCache>
                <c:ptCount val="48"/>
                <c:pt idx="0">
                  <c:v>【 売上 】　　　　　　　　　　　　　　　</c:v>
                </c:pt>
                <c:pt idx="1">
                  <c:v>エンドユーザ(B2C)中心（N=152）</c:v>
                </c:pt>
                <c:pt idx="2">
                  <c:v>エンドユーザ(B2C)多い（N=  70）</c:v>
                </c:pt>
                <c:pt idx="3">
                  <c:v>(B2C)・(B2B)ほぼ半々（N=  91）</c:v>
                </c:pt>
                <c:pt idx="4">
                  <c:v>ビジネスユーザ(B2B)多い（N=198）</c:v>
                </c:pt>
                <c:pt idx="5">
                  <c:v>ビジネスユーザ(B2B)中心（N=969）</c:v>
                </c:pt>
                <c:pt idx="6">
                  <c:v>【 利益 】　　　　　　　　　　　　　　　</c:v>
                </c:pt>
                <c:pt idx="7">
                  <c:v>エンドユーザ(B2C)中心（N=150）</c:v>
                </c:pt>
                <c:pt idx="8">
                  <c:v>エンドユーザ(B2C)多い（N=  70）</c:v>
                </c:pt>
                <c:pt idx="9">
                  <c:v>(B2C)・(B2B)ほぼ半々（N=  90）</c:v>
                </c:pt>
                <c:pt idx="10">
                  <c:v>ビジネスユーザ(B2B)多い（N=195）</c:v>
                </c:pt>
                <c:pt idx="11">
                  <c:v>ビジネスユーザ(B2B)中心（N=966）</c:v>
                </c:pt>
                <c:pt idx="12">
                  <c:v>【 営業日数 】　　　　　　　　　　　　　</c:v>
                </c:pt>
                <c:pt idx="13">
                  <c:v>エンドユーザ(B2C)中心（N=150）</c:v>
                </c:pt>
                <c:pt idx="14">
                  <c:v>エンドユーザ(B2C)多い（N=  70）</c:v>
                </c:pt>
                <c:pt idx="15">
                  <c:v>(B2C)・(B2B)ほぼ半々（N=  90）</c:v>
                </c:pt>
                <c:pt idx="16">
                  <c:v>ビジネスユーザ(B2B)多い（N=196）</c:v>
                </c:pt>
                <c:pt idx="17">
                  <c:v>ビジネスユーザ(B2B)中心（N=964）</c:v>
                </c:pt>
                <c:pt idx="18">
                  <c:v>【 求職の応募者数 】　　　　　　　　　　</c:v>
                </c:pt>
                <c:pt idx="19">
                  <c:v>エンドユーザ(B2C)中心（N=144）</c:v>
                </c:pt>
                <c:pt idx="20">
                  <c:v>エンドユーザ(B2C)多い（N=  69）</c:v>
                </c:pt>
                <c:pt idx="21">
                  <c:v>(B2C)・(B2B)ほぼ半々（N=  89）</c:v>
                </c:pt>
                <c:pt idx="22">
                  <c:v>ビジネスユーザ(B2B)多い（N=194）</c:v>
                </c:pt>
                <c:pt idx="23">
                  <c:v>ビジネスユーザ(B2B)中心（N=949）</c:v>
                </c:pt>
                <c:pt idx="24">
                  <c:v>【 国内からの調達 】　　　　　　　　　　</c:v>
                </c:pt>
                <c:pt idx="25">
                  <c:v>エンドユーザ(B2C)中心（N=143）</c:v>
                </c:pt>
                <c:pt idx="26">
                  <c:v>エンドユーザ(B2C)多い（N=  66）</c:v>
                </c:pt>
                <c:pt idx="27">
                  <c:v>(B2C)・(B2B)ほぼ半々（N=  89）</c:v>
                </c:pt>
                <c:pt idx="28">
                  <c:v>ビジネスユーザ(B2B)多い（N=196）</c:v>
                </c:pt>
                <c:pt idx="29">
                  <c:v>ビジネスユーザ(B2B)中心（N=953）</c:v>
                </c:pt>
                <c:pt idx="30">
                  <c:v>【 海外からの調達 】　　　　　　　　　　</c:v>
                </c:pt>
                <c:pt idx="31">
                  <c:v>エンドユーザ(B2C)中心（N=137）</c:v>
                </c:pt>
                <c:pt idx="32">
                  <c:v>エンドユーザ(B2C)多い（N=  63）</c:v>
                </c:pt>
                <c:pt idx="33">
                  <c:v>(B2C)・(B2B)ほぼ半々（N=  87）</c:v>
                </c:pt>
                <c:pt idx="34">
                  <c:v>ビジネスユーザ(B2B)多い（N=190）</c:v>
                </c:pt>
                <c:pt idx="35">
                  <c:v>ビジネスユーザ(B2B)中心（N=914）</c:v>
                </c:pt>
                <c:pt idx="36">
                  <c:v>【 新規顧客の開拓 】　　　　　　　　　　</c:v>
                </c:pt>
                <c:pt idx="37">
                  <c:v>エンドユーザ(B2C)中心（N=149）</c:v>
                </c:pt>
                <c:pt idx="38">
                  <c:v>エンドユーザ(B2C)多い（N=  70）</c:v>
                </c:pt>
                <c:pt idx="39">
                  <c:v>(B2C)・(B2B)ほぼ半々（N=  90）</c:v>
                </c:pt>
                <c:pt idx="40">
                  <c:v>ビジネスユーザ(B2B)多い（N=198）</c:v>
                </c:pt>
                <c:pt idx="41">
                  <c:v>ビジネスユーザ(B2B)中心（N=951）</c:v>
                </c:pt>
                <c:pt idx="42">
                  <c:v>【 商談 】　　　　　　　　　　　　　　　</c:v>
                </c:pt>
                <c:pt idx="43">
                  <c:v>エンドユーザ(B2C)中心（N=150）</c:v>
                </c:pt>
                <c:pt idx="44">
                  <c:v>エンドユーザ(B2C)多い（N=  70）</c:v>
                </c:pt>
                <c:pt idx="45">
                  <c:v>(B2C)・(B2B)ほぼ半々（N=  90）</c:v>
                </c:pt>
                <c:pt idx="46">
                  <c:v>ビジネスユーザ(B2B)多い（N=198）</c:v>
                </c:pt>
                <c:pt idx="47">
                  <c:v>ビジネスユーザ(B2B)中心（N=958）</c:v>
                </c:pt>
              </c:strCache>
            </c:strRef>
          </c:cat>
          <c:val>
            <c:numRef>
              <c:f>'Q5.コロナの影響（提供先）'!$L$7:$L$54</c:f>
              <c:numCache>
                <c:formatCode>0.0%</c:formatCode>
                <c:ptCount val="48"/>
                <c:pt idx="1">
                  <c:v>1.3157894736842105E-2</c:v>
                </c:pt>
                <c:pt idx="2">
                  <c:v>0</c:v>
                </c:pt>
                <c:pt idx="3">
                  <c:v>1.098901098901099E-2</c:v>
                </c:pt>
                <c:pt idx="4">
                  <c:v>0</c:v>
                </c:pt>
                <c:pt idx="5">
                  <c:v>3.0959752321981426E-3</c:v>
                </c:pt>
                <c:pt idx="7">
                  <c:v>0.02</c:v>
                </c:pt>
                <c:pt idx="8">
                  <c:v>0</c:v>
                </c:pt>
                <c:pt idx="9">
                  <c:v>0</c:v>
                </c:pt>
                <c:pt idx="10">
                  <c:v>0</c:v>
                </c:pt>
                <c:pt idx="11">
                  <c:v>7.246376811594203E-3</c:v>
                </c:pt>
                <c:pt idx="13">
                  <c:v>6.6666666666666671E-3</c:v>
                </c:pt>
                <c:pt idx="14">
                  <c:v>0</c:v>
                </c:pt>
                <c:pt idx="15">
                  <c:v>0</c:v>
                </c:pt>
                <c:pt idx="16">
                  <c:v>0</c:v>
                </c:pt>
                <c:pt idx="17">
                  <c:v>0</c:v>
                </c:pt>
                <c:pt idx="19">
                  <c:v>6.9444444444444441E-3</c:v>
                </c:pt>
                <c:pt idx="20">
                  <c:v>1.4492753623188406E-2</c:v>
                </c:pt>
                <c:pt idx="21">
                  <c:v>0</c:v>
                </c:pt>
                <c:pt idx="22">
                  <c:v>5.1546391752577319E-3</c:v>
                </c:pt>
                <c:pt idx="23">
                  <c:v>4.2149631190727078E-3</c:v>
                </c:pt>
                <c:pt idx="25">
                  <c:v>1.3986013986013986E-2</c:v>
                </c:pt>
                <c:pt idx="26">
                  <c:v>0</c:v>
                </c:pt>
                <c:pt idx="27">
                  <c:v>1.1235955056179775E-2</c:v>
                </c:pt>
                <c:pt idx="28">
                  <c:v>0</c:v>
                </c:pt>
                <c:pt idx="29">
                  <c:v>1.0493179433368311E-3</c:v>
                </c:pt>
                <c:pt idx="31">
                  <c:v>0</c:v>
                </c:pt>
                <c:pt idx="32">
                  <c:v>0</c:v>
                </c:pt>
                <c:pt idx="33">
                  <c:v>0</c:v>
                </c:pt>
                <c:pt idx="34">
                  <c:v>0</c:v>
                </c:pt>
                <c:pt idx="35">
                  <c:v>2.1881838074398249E-3</c:v>
                </c:pt>
                <c:pt idx="37">
                  <c:v>2.0134228187919462E-2</c:v>
                </c:pt>
                <c:pt idx="38">
                  <c:v>1.4285714285714285E-2</c:v>
                </c:pt>
                <c:pt idx="39">
                  <c:v>1.1111111111111112E-2</c:v>
                </c:pt>
                <c:pt idx="40">
                  <c:v>0</c:v>
                </c:pt>
                <c:pt idx="41">
                  <c:v>2.103049421661409E-3</c:v>
                </c:pt>
                <c:pt idx="43">
                  <c:v>0.02</c:v>
                </c:pt>
                <c:pt idx="44">
                  <c:v>1.4285714285714285E-2</c:v>
                </c:pt>
                <c:pt idx="45">
                  <c:v>3.3333333333333333E-2</c:v>
                </c:pt>
                <c:pt idx="46">
                  <c:v>1.0101010101010102E-2</c:v>
                </c:pt>
                <c:pt idx="47">
                  <c:v>1.4613778705636743E-2</c:v>
                </c:pt>
              </c:numCache>
            </c:numRef>
          </c:val>
          <c:extLst>
            <c:ext xmlns:c16="http://schemas.microsoft.com/office/drawing/2014/chart" uri="{C3380CC4-5D6E-409C-BE32-E72D297353CC}">
              <c16:uniqueId val="{00000000-21F7-430D-8D08-EF9148470A36}"/>
            </c:ext>
          </c:extLst>
        </c:ser>
        <c:ser>
          <c:idx val="1"/>
          <c:order val="1"/>
          <c:tx>
            <c:strRef>
              <c:f>'Q5.コロナの影響（提供先）'!$M$6</c:f>
              <c:strCache>
                <c:ptCount val="1"/>
                <c:pt idx="0">
                  <c:v>増加(拡大)</c:v>
                </c:pt>
              </c:strCache>
            </c:strRef>
          </c:tx>
          <c:spPr>
            <a:solidFill>
              <a:srgbClr val="FFCC99"/>
            </a:solidFill>
            <a:ln>
              <a:solidFill>
                <a:schemeClr val="tx1"/>
              </a:solidFill>
            </a:ln>
            <a:effectLst/>
          </c:spPr>
          <c:invertIfNegative val="0"/>
          <c:cat>
            <c:strRef>
              <c:f>'Q5.コロナの影響（提供先）'!$K$7:$K$54</c:f>
              <c:strCache>
                <c:ptCount val="48"/>
                <c:pt idx="0">
                  <c:v>【 売上 】　　　　　　　　　　　　　　　</c:v>
                </c:pt>
                <c:pt idx="1">
                  <c:v>エンドユーザ(B2C)中心（N=152）</c:v>
                </c:pt>
                <c:pt idx="2">
                  <c:v>エンドユーザ(B2C)多い（N=  70）</c:v>
                </c:pt>
                <c:pt idx="3">
                  <c:v>(B2C)・(B2B)ほぼ半々（N=  91）</c:v>
                </c:pt>
                <c:pt idx="4">
                  <c:v>ビジネスユーザ(B2B)多い（N=198）</c:v>
                </c:pt>
                <c:pt idx="5">
                  <c:v>ビジネスユーザ(B2B)中心（N=969）</c:v>
                </c:pt>
                <c:pt idx="6">
                  <c:v>【 利益 】　　　　　　　　　　　　　　　</c:v>
                </c:pt>
                <c:pt idx="7">
                  <c:v>エンドユーザ(B2C)中心（N=150）</c:v>
                </c:pt>
                <c:pt idx="8">
                  <c:v>エンドユーザ(B2C)多い（N=  70）</c:v>
                </c:pt>
                <c:pt idx="9">
                  <c:v>(B2C)・(B2B)ほぼ半々（N=  90）</c:v>
                </c:pt>
                <c:pt idx="10">
                  <c:v>ビジネスユーザ(B2B)多い（N=195）</c:v>
                </c:pt>
                <c:pt idx="11">
                  <c:v>ビジネスユーザ(B2B)中心（N=966）</c:v>
                </c:pt>
                <c:pt idx="12">
                  <c:v>【 営業日数 】　　　　　　　　　　　　　</c:v>
                </c:pt>
                <c:pt idx="13">
                  <c:v>エンドユーザ(B2C)中心（N=150）</c:v>
                </c:pt>
                <c:pt idx="14">
                  <c:v>エンドユーザ(B2C)多い（N=  70）</c:v>
                </c:pt>
                <c:pt idx="15">
                  <c:v>(B2C)・(B2B)ほぼ半々（N=  90）</c:v>
                </c:pt>
                <c:pt idx="16">
                  <c:v>ビジネスユーザ(B2B)多い（N=196）</c:v>
                </c:pt>
                <c:pt idx="17">
                  <c:v>ビジネスユーザ(B2B)中心（N=964）</c:v>
                </c:pt>
                <c:pt idx="18">
                  <c:v>【 求職の応募者数 】　　　　　　　　　　</c:v>
                </c:pt>
                <c:pt idx="19">
                  <c:v>エンドユーザ(B2C)中心（N=144）</c:v>
                </c:pt>
                <c:pt idx="20">
                  <c:v>エンドユーザ(B2C)多い（N=  69）</c:v>
                </c:pt>
                <c:pt idx="21">
                  <c:v>(B2C)・(B2B)ほぼ半々（N=  89）</c:v>
                </c:pt>
                <c:pt idx="22">
                  <c:v>ビジネスユーザ(B2B)多い（N=194）</c:v>
                </c:pt>
                <c:pt idx="23">
                  <c:v>ビジネスユーザ(B2B)中心（N=949）</c:v>
                </c:pt>
                <c:pt idx="24">
                  <c:v>【 国内からの調達 】　　　　　　　　　　</c:v>
                </c:pt>
                <c:pt idx="25">
                  <c:v>エンドユーザ(B2C)中心（N=143）</c:v>
                </c:pt>
                <c:pt idx="26">
                  <c:v>エンドユーザ(B2C)多い（N=  66）</c:v>
                </c:pt>
                <c:pt idx="27">
                  <c:v>(B2C)・(B2B)ほぼ半々（N=  89）</c:v>
                </c:pt>
                <c:pt idx="28">
                  <c:v>ビジネスユーザ(B2B)多い（N=196）</c:v>
                </c:pt>
                <c:pt idx="29">
                  <c:v>ビジネスユーザ(B2B)中心（N=953）</c:v>
                </c:pt>
                <c:pt idx="30">
                  <c:v>【 海外からの調達 】　　　　　　　　　　</c:v>
                </c:pt>
                <c:pt idx="31">
                  <c:v>エンドユーザ(B2C)中心（N=137）</c:v>
                </c:pt>
                <c:pt idx="32">
                  <c:v>エンドユーザ(B2C)多い（N=  63）</c:v>
                </c:pt>
                <c:pt idx="33">
                  <c:v>(B2C)・(B2B)ほぼ半々（N=  87）</c:v>
                </c:pt>
                <c:pt idx="34">
                  <c:v>ビジネスユーザ(B2B)多い（N=190）</c:v>
                </c:pt>
                <c:pt idx="35">
                  <c:v>ビジネスユーザ(B2B)中心（N=914）</c:v>
                </c:pt>
                <c:pt idx="36">
                  <c:v>【 新規顧客の開拓 】　　　　　　　　　　</c:v>
                </c:pt>
                <c:pt idx="37">
                  <c:v>エンドユーザ(B2C)中心（N=149）</c:v>
                </c:pt>
                <c:pt idx="38">
                  <c:v>エンドユーザ(B2C)多い（N=  70）</c:v>
                </c:pt>
                <c:pt idx="39">
                  <c:v>(B2C)・(B2B)ほぼ半々（N=  90）</c:v>
                </c:pt>
                <c:pt idx="40">
                  <c:v>ビジネスユーザ(B2B)多い（N=198）</c:v>
                </c:pt>
                <c:pt idx="41">
                  <c:v>ビジネスユーザ(B2B)中心（N=951）</c:v>
                </c:pt>
                <c:pt idx="42">
                  <c:v>【 商談 】　　　　　　　　　　　　　　　</c:v>
                </c:pt>
                <c:pt idx="43">
                  <c:v>エンドユーザ(B2C)中心（N=150）</c:v>
                </c:pt>
                <c:pt idx="44">
                  <c:v>エンドユーザ(B2C)多い（N=  70）</c:v>
                </c:pt>
                <c:pt idx="45">
                  <c:v>(B2C)・(B2B)ほぼ半々（N=  90）</c:v>
                </c:pt>
                <c:pt idx="46">
                  <c:v>ビジネスユーザ(B2B)多い（N=198）</c:v>
                </c:pt>
                <c:pt idx="47">
                  <c:v>ビジネスユーザ(B2B)中心（N=958）</c:v>
                </c:pt>
              </c:strCache>
            </c:strRef>
          </c:cat>
          <c:val>
            <c:numRef>
              <c:f>'Q5.コロナの影響（提供先）'!$M$7:$M$54</c:f>
              <c:numCache>
                <c:formatCode>0.0%</c:formatCode>
                <c:ptCount val="48"/>
                <c:pt idx="1">
                  <c:v>9.2105263157894732E-2</c:v>
                </c:pt>
                <c:pt idx="2">
                  <c:v>5.7142857142857141E-2</c:v>
                </c:pt>
                <c:pt idx="3">
                  <c:v>8.7912087912087919E-2</c:v>
                </c:pt>
                <c:pt idx="4">
                  <c:v>3.0303030303030304E-2</c:v>
                </c:pt>
                <c:pt idx="5">
                  <c:v>4.2311661506707947E-2</c:v>
                </c:pt>
                <c:pt idx="7">
                  <c:v>0.08</c:v>
                </c:pt>
                <c:pt idx="8">
                  <c:v>5.7142857142857141E-2</c:v>
                </c:pt>
                <c:pt idx="9">
                  <c:v>8.8888888888888892E-2</c:v>
                </c:pt>
                <c:pt idx="10">
                  <c:v>3.5897435897435895E-2</c:v>
                </c:pt>
                <c:pt idx="11">
                  <c:v>4.0372670807453416E-2</c:v>
                </c:pt>
                <c:pt idx="13">
                  <c:v>6.6666666666666671E-3</c:v>
                </c:pt>
                <c:pt idx="14">
                  <c:v>0</c:v>
                </c:pt>
                <c:pt idx="15">
                  <c:v>2.2222222222222223E-2</c:v>
                </c:pt>
                <c:pt idx="16">
                  <c:v>0</c:v>
                </c:pt>
                <c:pt idx="17">
                  <c:v>4.1493775933609959E-3</c:v>
                </c:pt>
                <c:pt idx="19">
                  <c:v>0.11805555555555555</c:v>
                </c:pt>
                <c:pt idx="20">
                  <c:v>0.11594202898550725</c:v>
                </c:pt>
                <c:pt idx="21">
                  <c:v>7.8651685393258425E-2</c:v>
                </c:pt>
                <c:pt idx="22">
                  <c:v>0.10309278350515463</c:v>
                </c:pt>
                <c:pt idx="23">
                  <c:v>0.11801896733403583</c:v>
                </c:pt>
                <c:pt idx="25">
                  <c:v>4.8951048951048952E-2</c:v>
                </c:pt>
                <c:pt idx="26">
                  <c:v>4.5454545454545456E-2</c:v>
                </c:pt>
                <c:pt idx="27">
                  <c:v>4.49438202247191E-2</c:v>
                </c:pt>
                <c:pt idx="28">
                  <c:v>1.5306122448979591E-2</c:v>
                </c:pt>
                <c:pt idx="29">
                  <c:v>2.2035676810073453E-2</c:v>
                </c:pt>
                <c:pt idx="31">
                  <c:v>7.2992700729927005E-3</c:v>
                </c:pt>
                <c:pt idx="32">
                  <c:v>1.5873015873015872E-2</c:v>
                </c:pt>
                <c:pt idx="33">
                  <c:v>1.1494252873563218E-2</c:v>
                </c:pt>
                <c:pt idx="34">
                  <c:v>1.0526315789473684E-2</c:v>
                </c:pt>
                <c:pt idx="35">
                  <c:v>1.7505470459518599E-2</c:v>
                </c:pt>
                <c:pt idx="37">
                  <c:v>8.7248322147651006E-2</c:v>
                </c:pt>
                <c:pt idx="38">
                  <c:v>5.7142857142857141E-2</c:v>
                </c:pt>
                <c:pt idx="39">
                  <c:v>0.1111111111111111</c:v>
                </c:pt>
                <c:pt idx="40">
                  <c:v>7.575757575757576E-2</c:v>
                </c:pt>
                <c:pt idx="41">
                  <c:v>7.4658254468980015E-2</c:v>
                </c:pt>
                <c:pt idx="43">
                  <c:v>0.10666666666666667</c:v>
                </c:pt>
                <c:pt idx="44">
                  <c:v>0.1</c:v>
                </c:pt>
                <c:pt idx="45">
                  <c:v>0.13333333333333333</c:v>
                </c:pt>
                <c:pt idx="46">
                  <c:v>0.1111111111111111</c:v>
                </c:pt>
                <c:pt idx="47">
                  <c:v>0.10542797494780794</c:v>
                </c:pt>
              </c:numCache>
            </c:numRef>
          </c:val>
          <c:extLst>
            <c:ext xmlns:c16="http://schemas.microsoft.com/office/drawing/2014/chart" uri="{C3380CC4-5D6E-409C-BE32-E72D297353CC}">
              <c16:uniqueId val="{00000001-21F7-430D-8D08-EF9148470A36}"/>
            </c:ext>
          </c:extLst>
        </c:ser>
        <c:ser>
          <c:idx val="2"/>
          <c:order val="2"/>
          <c:tx>
            <c:strRef>
              <c:f>'Q5.コロナの影響（提供先）'!$N$6</c:f>
              <c:strCache>
                <c:ptCount val="1"/>
                <c:pt idx="0">
                  <c:v>現状維持</c:v>
                </c:pt>
              </c:strCache>
            </c:strRef>
          </c:tx>
          <c:spPr>
            <a:solidFill>
              <a:srgbClr val="FFFF99"/>
            </a:solidFill>
            <a:ln>
              <a:solidFill>
                <a:schemeClr val="tx1"/>
              </a:solidFill>
            </a:ln>
            <a:effectLst/>
          </c:spPr>
          <c:invertIfNegative val="0"/>
          <c:cat>
            <c:strRef>
              <c:f>'Q5.コロナの影響（提供先）'!$K$7:$K$54</c:f>
              <c:strCache>
                <c:ptCount val="48"/>
                <c:pt idx="0">
                  <c:v>【 売上 】　　　　　　　　　　　　　　　</c:v>
                </c:pt>
                <c:pt idx="1">
                  <c:v>エンドユーザ(B2C)中心（N=152）</c:v>
                </c:pt>
                <c:pt idx="2">
                  <c:v>エンドユーザ(B2C)多い（N=  70）</c:v>
                </c:pt>
                <c:pt idx="3">
                  <c:v>(B2C)・(B2B)ほぼ半々（N=  91）</c:v>
                </c:pt>
                <c:pt idx="4">
                  <c:v>ビジネスユーザ(B2B)多い（N=198）</c:v>
                </c:pt>
                <c:pt idx="5">
                  <c:v>ビジネスユーザ(B2B)中心（N=969）</c:v>
                </c:pt>
                <c:pt idx="6">
                  <c:v>【 利益 】　　　　　　　　　　　　　　　</c:v>
                </c:pt>
                <c:pt idx="7">
                  <c:v>エンドユーザ(B2C)中心（N=150）</c:v>
                </c:pt>
                <c:pt idx="8">
                  <c:v>エンドユーザ(B2C)多い（N=  70）</c:v>
                </c:pt>
                <c:pt idx="9">
                  <c:v>(B2C)・(B2B)ほぼ半々（N=  90）</c:v>
                </c:pt>
                <c:pt idx="10">
                  <c:v>ビジネスユーザ(B2B)多い（N=195）</c:v>
                </c:pt>
                <c:pt idx="11">
                  <c:v>ビジネスユーザ(B2B)中心（N=966）</c:v>
                </c:pt>
                <c:pt idx="12">
                  <c:v>【 営業日数 】　　　　　　　　　　　　　</c:v>
                </c:pt>
                <c:pt idx="13">
                  <c:v>エンドユーザ(B2C)中心（N=150）</c:v>
                </c:pt>
                <c:pt idx="14">
                  <c:v>エンドユーザ(B2C)多い（N=  70）</c:v>
                </c:pt>
                <c:pt idx="15">
                  <c:v>(B2C)・(B2B)ほぼ半々（N=  90）</c:v>
                </c:pt>
                <c:pt idx="16">
                  <c:v>ビジネスユーザ(B2B)多い（N=196）</c:v>
                </c:pt>
                <c:pt idx="17">
                  <c:v>ビジネスユーザ(B2B)中心（N=964）</c:v>
                </c:pt>
                <c:pt idx="18">
                  <c:v>【 求職の応募者数 】　　　　　　　　　　</c:v>
                </c:pt>
                <c:pt idx="19">
                  <c:v>エンドユーザ(B2C)中心（N=144）</c:v>
                </c:pt>
                <c:pt idx="20">
                  <c:v>エンドユーザ(B2C)多い（N=  69）</c:v>
                </c:pt>
                <c:pt idx="21">
                  <c:v>(B2C)・(B2B)ほぼ半々（N=  89）</c:v>
                </c:pt>
                <c:pt idx="22">
                  <c:v>ビジネスユーザ(B2B)多い（N=194）</c:v>
                </c:pt>
                <c:pt idx="23">
                  <c:v>ビジネスユーザ(B2B)中心（N=949）</c:v>
                </c:pt>
                <c:pt idx="24">
                  <c:v>【 国内からの調達 】　　　　　　　　　　</c:v>
                </c:pt>
                <c:pt idx="25">
                  <c:v>エンドユーザ(B2C)中心（N=143）</c:v>
                </c:pt>
                <c:pt idx="26">
                  <c:v>エンドユーザ(B2C)多い（N=  66）</c:v>
                </c:pt>
                <c:pt idx="27">
                  <c:v>(B2C)・(B2B)ほぼ半々（N=  89）</c:v>
                </c:pt>
                <c:pt idx="28">
                  <c:v>ビジネスユーザ(B2B)多い（N=196）</c:v>
                </c:pt>
                <c:pt idx="29">
                  <c:v>ビジネスユーザ(B2B)中心（N=953）</c:v>
                </c:pt>
                <c:pt idx="30">
                  <c:v>【 海外からの調達 】　　　　　　　　　　</c:v>
                </c:pt>
                <c:pt idx="31">
                  <c:v>エンドユーザ(B2C)中心（N=137）</c:v>
                </c:pt>
                <c:pt idx="32">
                  <c:v>エンドユーザ(B2C)多い（N=  63）</c:v>
                </c:pt>
                <c:pt idx="33">
                  <c:v>(B2C)・(B2B)ほぼ半々（N=  87）</c:v>
                </c:pt>
                <c:pt idx="34">
                  <c:v>ビジネスユーザ(B2B)多い（N=190）</c:v>
                </c:pt>
                <c:pt idx="35">
                  <c:v>ビジネスユーザ(B2B)中心（N=914）</c:v>
                </c:pt>
                <c:pt idx="36">
                  <c:v>【 新規顧客の開拓 】　　　　　　　　　　</c:v>
                </c:pt>
                <c:pt idx="37">
                  <c:v>エンドユーザ(B2C)中心（N=149）</c:v>
                </c:pt>
                <c:pt idx="38">
                  <c:v>エンドユーザ(B2C)多い（N=  70）</c:v>
                </c:pt>
                <c:pt idx="39">
                  <c:v>(B2C)・(B2B)ほぼ半々（N=  90）</c:v>
                </c:pt>
                <c:pt idx="40">
                  <c:v>ビジネスユーザ(B2B)多い（N=198）</c:v>
                </c:pt>
                <c:pt idx="41">
                  <c:v>ビジネスユーザ(B2B)中心（N=951）</c:v>
                </c:pt>
                <c:pt idx="42">
                  <c:v>【 商談 】　　　　　　　　　　　　　　　</c:v>
                </c:pt>
                <c:pt idx="43">
                  <c:v>エンドユーザ(B2C)中心（N=150）</c:v>
                </c:pt>
                <c:pt idx="44">
                  <c:v>エンドユーザ(B2C)多い（N=  70）</c:v>
                </c:pt>
                <c:pt idx="45">
                  <c:v>(B2C)・(B2B)ほぼ半々（N=  90）</c:v>
                </c:pt>
                <c:pt idx="46">
                  <c:v>ビジネスユーザ(B2B)多い（N=198）</c:v>
                </c:pt>
                <c:pt idx="47">
                  <c:v>ビジネスユーザ(B2B)中心（N=958）</c:v>
                </c:pt>
              </c:strCache>
            </c:strRef>
          </c:cat>
          <c:val>
            <c:numRef>
              <c:f>'Q5.コロナの影響（提供先）'!$N$7:$N$54</c:f>
              <c:numCache>
                <c:formatCode>0.0%</c:formatCode>
                <c:ptCount val="48"/>
                <c:pt idx="1">
                  <c:v>0.25</c:v>
                </c:pt>
                <c:pt idx="2">
                  <c:v>0.22857142857142856</c:v>
                </c:pt>
                <c:pt idx="3">
                  <c:v>0.25274725274725274</c:v>
                </c:pt>
                <c:pt idx="4">
                  <c:v>0.3383838383838384</c:v>
                </c:pt>
                <c:pt idx="5">
                  <c:v>0.30546955624355004</c:v>
                </c:pt>
                <c:pt idx="7">
                  <c:v>0.27333333333333332</c:v>
                </c:pt>
                <c:pt idx="8">
                  <c:v>0.24285714285714285</c:v>
                </c:pt>
                <c:pt idx="9">
                  <c:v>0.26666666666666666</c:v>
                </c:pt>
                <c:pt idx="10">
                  <c:v>0.31282051282051282</c:v>
                </c:pt>
                <c:pt idx="11">
                  <c:v>0.31159420289855072</c:v>
                </c:pt>
                <c:pt idx="13">
                  <c:v>0.62</c:v>
                </c:pt>
                <c:pt idx="14">
                  <c:v>0.74285714285714288</c:v>
                </c:pt>
                <c:pt idx="15">
                  <c:v>0.61111111111111116</c:v>
                </c:pt>
                <c:pt idx="16">
                  <c:v>0.73979591836734693</c:v>
                </c:pt>
                <c:pt idx="17">
                  <c:v>0.72095435684647302</c:v>
                </c:pt>
                <c:pt idx="19">
                  <c:v>0.625</c:v>
                </c:pt>
                <c:pt idx="20">
                  <c:v>0.62318840579710144</c:v>
                </c:pt>
                <c:pt idx="21">
                  <c:v>0.6067415730337079</c:v>
                </c:pt>
                <c:pt idx="22">
                  <c:v>0.67525773195876293</c:v>
                </c:pt>
                <c:pt idx="23">
                  <c:v>0.64278187565858802</c:v>
                </c:pt>
                <c:pt idx="25">
                  <c:v>0.63636363636363635</c:v>
                </c:pt>
                <c:pt idx="26">
                  <c:v>0.71212121212121215</c:v>
                </c:pt>
                <c:pt idx="27">
                  <c:v>0.6741573033707865</c:v>
                </c:pt>
                <c:pt idx="28">
                  <c:v>0.6785714285714286</c:v>
                </c:pt>
                <c:pt idx="29">
                  <c:v>0.66316894018887718</c:v>
                </c:pt>
                <c:pt idx="31">
                  <c:v>0.71532846715328469</c:v>
                </c:pt>
                <c:pt idx="32">
                  <c:v>0.66666666666666663</c:v>
                </c:pt>
                <c:pt idx="33">
                  <c:v>0.65517241379310343</c:v>
                </c:pt>
                <c:pt idx="34">
                  <c:v>0.72631578947368425</c:v>
                </c:pt>
                <c:pt idx="35">
                  <c:v>0.70240700218818386</c:v>
                </c:pt>
                <c:pt idx="37">
                  <c:v>0.4563758389261745</c:v>
                </c:pt>
                <c:pt idx="38">
                  <c:v>0.45714285714285713</c:v>
                </c:pt>
                <c:pt idx="39">
                  <c:v>0.41111111111111109</c:v>
                </c:pt>
                <c:pt idx="40">
                  <c:v>0.3383838383838384</c:v>
                </c:pt>
                <c:pt idx="41">
                  <c:v>0.41430073606729756</c:v>
                </c:pt>
                <c:pt idx="43">
                  <c:v>0.34</c:v>
                </c:pt>
                <c:pt idx="44">
                  <c:v>0.31428571428571428</c:v>
                </c:pt>
                <c:pt idx="45">
                  <c:v>0.36666666666666664</c:v>
                </c:pt>
                <c:pt idx="46">
                  <c:v>0.36868686868686867</c:v>
                </c:pt>
                <c:pt idx="47">
                  <c:v>0.33194154488517746</c:v>
                </c:pt>
              </c:numCache>
            </c:numRef>
          </c:val>
          <c:extLst>
            <c:ext xmlns:c16="http://schemas.microsoft.com/office/drawing/2014/chart" uri="{C3380CC4-5D6E-409C-BE32-E72D297353CC}">
              <c16:uniqueId val="{00000002-21F7-430D-8D08-EF9148470A36}"/>
            </c:ext>
          </c:extLst>
        </c:ser>
        <c:ser>
          <c:idx val="3"/>
          <c:order val="3"/>
          <c:tx>
            <c:strRef>
              <c:f>'Q5.コロナの影響（提供先）'!$O$6</c:f>
              <c:strCache>
                <c:ptCount val="1"/>
                <c:pt idx="0">
                  <c:v>減少(縮小)</c:v>
                </c:pt>
              </c:strCache>
            </c:strRef>
          </c:tx>
          <c:spPr>
            <a:solidFill>
              <a:srgbClr val="2E75B6"/>
            </a:solidFill>
            <a:ln>
              <a:solidFill>
                <a:schemeClr val="tx1"/>
              </a:solidFill>
            </a:ln>
            <a:effectLst/>
          </c:spPr>
          <c:invertIfNegative val="0"/>
          <c:cat>
            <c:strRef>
              <c:f>'Q5.コロナの影響（提供先）'!$K$7:$K$54</c:f>
              <c:strCache>
                <c:ptCount val="48"/>
                <c:pt idx="0">
                  <c:v>【 売上 】　　　　　　　　　　　　　　　</c:v>
                </c:pt>
                <c:pt idx="1">
                  <c:v>エンドユーザ(B2C)中心（N=152）</c:v>
                </c:pt>
                <c:pt idx="2">
                  <c:v>エンドユーザ(B2C)多い（N=  70）</c:v>
                </c:pt>
                <c:pt idx="3">
                  <c:v>(B2C)・(B2B)ほぼ半々（N=  91）</c:v>
                </c:pt>
                <c:pt idx="4">
                  <c:v>ビジネスユーザ(B2B)多い（N=198）</c:v>
                </c:pt>
                <c:pt idx="5">
                  <c:v>ビジネスユーザ(B2B)中心（N=969）</c:v>
                </c:pt>
                <c:pt idx="6">
                  <c:v>【 利益 】　　　　　　　　　　　　　　　</c:v>
                </c:pt>
                <c:pt idx="7">
                  <c:v>エンドユーザ(B2C)中心（N=150）</c:v>
                </c:pt>
                <c:pt idx="8">
                  <c:v>エンドユーザ(B2C)多い（N=  70）</c:v>
                </c:pt>
                <c:pt idx="9">
                  <c:v>(B2C)・(B2B)ほぼ半々（N=  90）</c:v>
                </c:pt>
                <c:pt idx="10">
                  <c:v>ビジネスユーザ(B2B)多い（N=195）</c:v>
                </c:pt>
                <c:pt idx="11">
                  <c:v>ビジネスユーザ(B2B)中心（N=966）</c:v>
                </c:pt>
                <c:pt idx="12">
                  <c:v>【 営業日数 】　　　　　　　　　　　　　</c:v>
                </c:pt>
                <c:pt idx="13">
                  <c:v>エンドユーザ(B2C)中心（N=150）</c:v>
                </c:pt>
                <c:pt idx="14">
                  <c:v>エンドユーザ(B2C)多い（N=  70）</c:v>
                </c:pt>
                <c:pt idx="15">
                  <c:v>(B2C)・(B2B)ほぼ半々（N=  90）</c:v>
                </c:pt>
                <c:pt idx="16">
                  <c:v>ビジネスユーザ(B2B)多い（N=196）</c:v>
                </c:pt>
                <c:pt idx="17">
                  <c:v>ビジネスユーザ(B2B)中心（N=964）</c:v>
                </c:pt>
                <c:pt idx="18">
                  <c:v>【 求職の応募者数 】　　　　　　　　　　</c:v>
                </c:pt>
                <c:pt idx="19">
                  <c:v>エンドユーザ(B2C)中心（N=144）</c:v>
                </c:pt>
                <c:pt idx="20">
                  <c:v>エンドユーザ(B2C)多い（N=  69）</c:v>
                </c:pt>
                <c:pt idx="21">
                  <c:v>(B2C)・(B2B)ほぼ半々（N=  89）</c:v>
                </c:pt>
                <c:pt idx="22">
                  <c:v>ビジネスユーザ(B2B)多い（N=194）</c:v>
                </c:pt>
                <c:pt idx="23">
                  <c:v>ビジネスユーザ(B2B)中心（N=949）</c:v>
                </c:pt>
                <c:pt idx="24">
                  <c:v>【 国内からの調達 】　　　　　　　　　　</c:v>
                </c:pt>
                <c:pt idx="25">
                  <c:v>エンドユーザ(B2C)中心（N=143）</c:v>
                </c:pt>
                <c:pt idx="26">
                  <c:v>エンドユーザ(B2C)多い（N=  66）</c:v>
                </c:pt>
                <c:pt idx="27">
                  <c:v>(B2C)・(B2B)ほぼ半々（N=  89）</c:v>
                </c:pt>
                <c:pt idx="28">
                  <c:v>ビジネスユーザ(B2B)多い（N=196）</c:v>
                </c:pt>
                <c:pt idx="29">
                  <c:v>ビジネスユーザ(B2B)中心（N=953）</c:v>
                </c:pt>
                <c:pt idx="30">
                  <c:v>【 海外からの調達 】　　　　　　　　　　</c:v>
                </c:pt>
                <c:pt idx="31">
                  <c:v>エンドユーザ(B2C)中心（N=137）</c:v>
                </c:pt>
                <c:pt idx="32">
                  <c:v>エンドユーザ(B2C)多い（N=  63）</c:v>
                </c:pt>
                <c:pt idx="33">
                  <c:v>(B2C)・(B2B)ほぼ半々（N=  87）</c:v>
                </c:pt>
                <c:pt idx="34">
                  <c:v>ビジネスユーザ(B2B)多い（N=190）</c:v>
                </c:pt>
                <c:pt idx="35">
                  <c:v>ビジネスユーザ(B2B)中心（N=914）</c:v>
                </c:pt>
                <c:pt idx="36">
                  <c:v>【 新規顧客の開拓 】　　　　　　　　　　</c:v>
                </c:pt>
                <c:pt idx="37">
                  <c:v>エンドユーザ(B2C)中心（N=149）</c:v>
                </c:pt>
                <c:pt idx="38">
                  <c:v>エンドユーザ(B2C)多い（N=  70）</c:v>
                </c:pt>
                <c:pt idx="39">
                  <c:v>(B2C)・(B2B)ほぼ半々（N=  90）</c:v>
                </c:pt>
                <c:pt idx="40">
                  <c:v>ビジネスユーザ(B2B)多い（N=198）</c:v>
                </c:pt>
                <c:pt idx="41">
                  <c:v>ビジネスユーザ(B2B)中心（N=951）</c:v>
                </c:pt>
                <c:pt idx="42">
                  <c:v>【 商談 】　　　　　　　　　　　　　　　</c:v>
                </c:pt>
                <c:pt idx="43">
                  <c:v>エンドユーザ(B2C)中心（N=150）</c:v>
                </c:pt>
                <c:pt idx="44">
                  <c:v>エンドユーザ(B2C)多い（N=  70）</c:v>
                </c:pt>
                <c:pt idx="45">
                  <c:v>(B2C)・(B2B)ほぼ半々（N=  90）</c:v>
                </c:pt>
                <c:pt idx="46">
                  <c:v>ビジネスユーザ(B2B)多い（N=198）</c:v>
                </c:pt>
                <c:pt idx="47">
                  <c:v>ビジネスユーザ(B2B)中心（N=958）</c:v>
                </c:pt>
              </c:strCache>
            </c:strRef>
          </c:cat>
          <c:val>
            <c:numRef>
              <c:f>'Q5.コロナの影響（提供先）'!$O$7:$O$54</c:f>
              <c:numCache>
                <c:formatCode>0.0%</c:formatCode>
                <c:ptCount val="48"/>
                <c:pt idx="1">
                  <c:v>0.45394736842105265</c:v>
                </c:pt>
                <c:pt idx="2">
                  <c:v>0.55714285714285716</c:v>
                </c:pt>
                <c:pt idx="3">
                  <c:v>0.48351648351648352</c:v>
                </c:pt>
                <c:pt idx="4">
                  <c:v>0.46969696969696972</c:v>
                </c:pt>
                <c:pt idx="5">
                  <c:v>0.47678018575851394</c:v>
                </c:pt>
                <c:pt idx="7">
                  <c:v>0.40666666666666668</c:v>
                </c:pt>
                <c:pt idx="8">
                  <c:v>0.5</c:v>
                </c:pt>
                <c:pt idx="9">
                  <c:v>0.46666666666666667</c:v>
                </c:pt>
                <c:pt idx="10">
                  <c:v>0.47179487179487178</c:v>
                </c:pt>
                <c:pt idx="11">
                  <c:v>0.43995859213250516</c:v>
                </c:pt>
                <c:pt idx="13">
                  <c:v>0.28666666666666668</c:v>
                </c:pt>
                <c:pt idx="14">
                  <c:v>0.24285714285714285</c:v>
                </c:pt>
                <c:pt idx="15">
                  <c:v>0.3</c:v>
                </c:pt>
                <c:pt idx="16">
                  <c:v>0.22959183673469388</c:v>
                </c:pt>
                <c:pt idx="17">
                  <c:v>0.23651452282157676</c:v>
                </c:pt>
                <c:pt idx="19">
                  <c:v>9.7222222222222224E-2</c:v>
                </c:pt>
                <c:pt idx="20">
                  <c:v>0.14492753623188406</c:v>
                </c:pt>
                <c:pt idx="21">
                  <c:v>0.23595505617977527</c:v>
                </c:pt>
                <c:pt idx="22">
                  <c:v>0.17525773195876287</c:v>
                </c:pt>
                <c:pt idx="23">
                  <c:v>0.17492096944151739</c:v>
                </c:pt>
                <c:pt idx="25">
                  <c:v>0.20979020979020979</c:v>
                </c:pt>
                <c:pt idx="26">
                  <c:v>0.18181818181818182</c:v>
                </c:pt>
                <c:pt idx="27">
                  <c:v>0.2247191011235955</c:v>
                </c:pt>
                <c:pt idx="28">
                  <c:v>0.26530612244897961</c:v>
                </c:pt>
                <c:pt idx="29">
                  <c:v>0.26862539349422876</c:v>
                </c:pt>
                <c:pt idx="31">
                  <c:v>0.18248175182481752</c:v>
                </c:pt>
                <c:pt idx="32">
                  <c:v>0.23809523809523808</c:v>
                </c:pt>
                <c:pt idx="33">
                  <c:v>0.26436781609195403</c:v>
                </c:pt>
                <c:pt idx="34">
                  <c:v>0.17894736842105263</c:v>
                </c:pt>
                <c:pt idx="35">
                  <c:v>0.21006564551422319</c:v>
                </c:pt>
                <c:pt idx="37">
                  <c:v>0.29530201342281881</c:v>
                </c:pt>
                <c:pt idx="38">
                  <c:v>0.38571428571428573</c:v>
                </c:pt>
                <c:pt idx="39">
                  <c:v>0.32222222222222224</c:v>
                </c:pt>
                <c:pt idx="40">
                  <c:v>0.45959595959595961</c:v>
                </c:pt>
                <c:pt idx="41">
                  <c:v>0.38065194532071506</c:v>
                </c:pt>
                <c:pt idx="43">
                  <c:v>0.37333333333333335</c:v>
                </c:pt>
                <c:pt idx="44">
                  <c:v>0.42857142857142855</c:v>
                </c:pt>
                <c:pt idx="45">
                  <c:v>0.27777777777777779</c:v>
                </c:pt>
                <c:pt idx="46">
                  <c:v>0.39393939393939392</c:v>
                </c:pt>
                <c:pt idx="47">
                  <c:v>0.43319415448851772</c:v>
                </c:pt>
              </c:numCache>
            </c:numRef>
          </c:val>
          <c:extLst>
            <c:ext xmlns:c16="http://schemas.microsoft.com/office/drawing/2014/chart" uri="{C3380CC4-5D6E-409C-BE32-E72D297353CC}">
              <c16:uniqueId val="{00000003-21F7-430D-8D08-EF9148470A36}"/>
            </c:ext>
          </c:extLst>
        </c:ser>
        <c:ser>
          <c:idx val="4"/>
          <c:order val="4"/>
          <c:tx>
            <c:strRef>
              <c:f>'Q5.コロナの影響（提供先）'!$P$6</c:f>
              <c:strCache>
                <c:ptCount val="1"/>
                <c:pt idx="0">
                  <c:v>大幅に減少(縮小)</c:v>
                </c:pt>
              </c:strCache>
            </c:strRef>
          </c:tx>
          <c:spPr>
            <a:solidFill>
              <a:srgbClr val="9DC3E6"/>
            </a:solidFill>
            <a:ln>
              <a:solidFill>
                <a:schemeClr val="tx1"/>
              </a:solidFill>
            </a:ln>
            <a:effectLst/>
          </c:spPr>
          <c:invertIfNegative val="0"/>
          <c:cat>
            <c:strRef>
              <c:f>'Q5.コロナの影響（提供先）'!$K$7:$K$54</c:f>
              <c:strCache>
                <c:ptCount val="48"/>
                <c:pt idx="0">
                  <c:v>【 売上 】　　　　　　　　　　　　　　　</c:v>
                </c:pt>
                <c:pt idx="1">
                  <c:v>エンドユーザ(B2C)中心（N=152）</c:v>
                </c:pt>
                <c:pt idx="2">
                  <c:v>エンドユーザ(B2C)多い（N=  70）</c:v>
                </c:pt>
                <c:pt idx="3">
                  <c:v>(B2C)・(B2B)ほぼ半々（N=  91）</c:v>
                </c:pt>
                <c:pt idx="4">
                  <c:v>ビジネスユーザ(B2B)多い（N=198）</c:v>
                </c:pt>
                <c:pt idx="5">
                  <c:v>ビジネスユーザ(B2B)中心（N=969）</c:v>
                </c:pt>
                <c:pt idx="6">
                  <c:v>【 利益 】　　　　　　　　　　　　　　　</c:v>
                </c:pt>
                <c:pt idx="7">
                  <c:v>エンドユーザ(B2C)中心（N=150）</c:v>
                </c:pt>
                <c:pt idx="8">
                  <c:v>エンドユーザ(B2C)多い（N=  70）</c:v>
                </c:pt>
                <c:pt idx="9">
                  <c:v>(B2C)・(B2B)ほぼ半々（N=  90）</c:v>
                </c:pt>
                <c:pt idx="10">
                  <c:v>ビジネスユーザ(B2B)多い（N=195）</c:v>
                </c:pt>
                <c:pt idx="11">
                  <c:v>ビジネスユーザ(B2B)中心（N=966）</c:v>
                </c:pt>
                <c:pt idx="12">
                  <c:v>【 営業日数 】　　　　　　　　　　　　　</c:v>
                </c:pt>
                <c:pt idx="13">
                  <c:v>エンドユーザ(B2C)中心（N=150）</c:v>
                </c:pt>
                <c:pt idx="14">
                  <c:v>エンドユーザ(B2C)多い（N=  70）</c:v>
                </c:pt>
                <c:pt idx="15">
                  <c:v>(B2C)・(B2B)ほぼ半々（N=  90）</c:v>
                </c:pt>
                <c:pt idx="16">
                  <c:v>ビジネスユーザ(B2B)多い（N=196）</c:v>
                </c:pt>
                <c:pt idx="17">
                  <c:v>ビジネスユーザ(B2B)中心（N=964）</c:v>
                </c:pt>
                <c:pt idx="18">
                  <c:v>【 求職の応募者数 】　　　　　　　　　　</c:v>
                </c:pt>
                <c:pt idx="19">
                  <c:v>エンドユーザ(B2C)中心（N=144）</c:v>
                </c:pt>
                <c:pt idx="20">
                  <c:v>エンドユーザ(B2C)多い（N=  69）</c:v>
                </c:pt>
                <c:pt idx="21">
                  <c:v>(B2C)・(B2B)ほぼ半々（N=  89）</c:v>
                </c:pt>
                <c:pt idx="22">
                  <c:v>ビジネスユーザ(B2B)多い（N=194）</c:v>
                </c:pt>
                <c:pt idx="23">
                  <c:v>ビジネスユーザ(B2B)中心（N=949）</c:v>
                </c:pt>
                <c:pt idx="24">
                  <c:v>【 国内からの調達 】　　　　　　　　　　</c:v>
                </c:pt>
                <c:pt idx="25">
                  <c:v>エンドユーザ(B2C)中心（N=143）</c:v>
                </c:pt>
                <c:pt idx="26">
                  <c:v>エンドユーザ(B2C)多い（N=  66）</c:v>
                </c:pt>
                <c:pt idx="27">
                  <c:v>(B2C)・(B2B)ほぼ半々（N=  89）</c:v>
                </c:pt>
                <c:pt idx="28">
                  <c:v>ビジネスユーザ(B2B)多い（N=196）</c:v>
                </c:pt>
                <c:pt idx="29">
                  <c:v>ビジネスユーザ(B2B)中心（N=953）</c:v>
                </c:pt>
                <c:pt idx="30">
                  <c:v>【 海外からの調達 】　　　　　　　　　　</c:v>
                </c:pt>
                <c:pt idx="31">
                  <c:v>エンドユーザ(B2C)中心（N=137）</c:v>
                </c:pt>
                <c:pt idx="32">
                  <c:v>エンドユーザ(B2C)多い（N=  63）</c:v>
                </c:pt>
                <c:pt idx="33">
                  <c:v>(B2C)・(B2B)ほぼ半々（N=  87）</c:v>
                </c:pt>
                <c:pt idx="34">
                  <c:v>ビジネスユーザ(B2B)多い（N=190）</c:v>
                </c:pt>
                <c:pt idx="35">
                  <c:v>ビジネスユーザ(B2B)中心（N=914）</c:v>
                </c:pt>
                <c:pt idx="36">
                  <c:v>【 新規顧客の開拓 】　　　　　　　　　　</c:v>
                </c:pt>
                <c:pt idx="37">
                  <c:v>エンドユーザ(B2C)中心（N=149）</c:v>
                </c:pt>
                <c:pt idx="38">
                  <c:v>エンドユーザ(B2C)多い（N=  70）</c:v>
                </c:pt>
                <c:pt idx="39">
                  <c:v>(B2C)・(B2B)ほぼ半々（N=  90）</c:v>
                </c:pt>
                <c:pt idx="40">
                  <c:v>ビジネスユーザ(B2B)多い（N=198）</c:v>
                </c:pt>
                <c:pt idx="41">
                  <c:v>ビジネスユーザ(B2B)中心（N=951）</c:v>
                </c:pt>
                <c:pt idx="42">
                  <c:v>【 商談 】　　　　　　　　　　　　　　　</c:v>
                </c:pt>
                <c:pt idx="43">
                  <c:v>エンドユーザ(B2C)中心（N=150）</c:v>
                </c:pt>
                <c:pt idx="44">
                  <c:v>エンドユーザ(B2C)多い（N=  70）</c:v>
                </c:pt>
                <c:pt idx="45">
                  <c:v>(B2C)・(B2B)ほぼ半々（N=  90）</c:v>
                </c:pt>
                <c:pt idx="46">
                  <c:v>ビジネスユーザ(B2B)多い（N=198）</c:v>
                </c:pt>
                <c:pt idx="47">
                  <c:v>ビジネスユーザ(B2B)中心（N=958）</c:v>
                </c:pt>
              </c:strCache>
            </c:strRef>
          </c:cat>
          <c:val>
            <c:numRef>
              <c:f>'Q5.コロナの影響（提供先）'!$P$7:$P$54</c:f>
              <c:numCache>
                <c:formatCode>0.0%</c:formatCode>
                <c:ptCount val="48"/>
                <c:pt idx="1">
                  <c:v>0.19078947368421054</c:v>
                </c:pt>
                <c:pt idx="2">
                  <c:v>0.15714285714285714</c:v>
                </c:pt>
                <c:pt idx="3">
                  <c:v>0.16483516483516483</c:v>
                </c:pt>
                <c:pt idx="4">
                  <c:v>0.16161616161616163</c:v>
                </c:pt>
                <c:pt idx="5">
                  <c:v>0.17234262125902994</c:v>
                </c:pt>
                <c:pt idx="7">
                  <c:v>0.22</c:v>
                </c:pt>
                <c:pt idx="8">
                  <c:v>0.2</c:v>
                </c:pt>
                <c:pt idx="9">
                  <c:v>0.17777777777777778</c:v>
                </c:pt>
                <c:pt idx="10">
                  <c:v>0.17948717948717949</c:v>
                </c:pt>
                <c:pt idx="11">
                  <c:v>0.20082815734989648</c:v>
                </c:pt>
                <c:pt idx="13">
                  <c:v>0.08</c:v>
                </c:pt>
                <c:pt idx="14">
                  <c:v>1.4285714285714285E-2</c:v>
                </c:pt>
                <c:pt idx="15">
                  <c:v>6.6666666666666666E-2</c:v>
                </c:pt>
                <c:pt idx="16">
                  <c:v>3.0612244897959183E-2</c:v>
                </c:pt>
                <c:pt idx="17">
                  <c:v>3.8381742738589214E-2</c:v>
                </c:pt>
                <c:pt idx="19">
                  <c:v>0.15277777777777779</c:v>
                </c:pt>
                <c:pt idx="20">
                  <c:v>0.10144927536231885</c:v>
                </c:pt>
                <c:pt idx="21">
                  <c:v>7.8651685393258425E-2</c:v>
                </c:pt>
                <c:pt idx="22">
                  <c:v>4.1237113402061855E-2</c:v>
                </c:pt>
                <c:pt idx="23">
                  <c:v>6.0063224446786093E-2</c:v>
                </c:pt>
                <c:pt idx="25">
                  <c:v>9.0909090909090912E-2</c:v>
                </c:pt>
                <c:pt idx="26">
                  <c:v>6.0606060606060608E-2</c:v>
                </c:pt>
                <c:pt idx="27">
                  <c:v>4.49438202247191E-2</c:v>
                </c:pt>
                <c:pt idx="28">
                  <c:v>4.0816326530612242E-2</c:v>
                </c:pt>
                <c:pt idx="29">
                  <c:v>4.5120671563483733E-2</c:v>
                </c:pt>
                <c:pt idx="31">
                  <c:v>9.4890510948905105E-2</c:v>
                </c:pt>
                <c:pt idx="32">
                  <c:v>7.9365079365079361E-2</c:v>
                </c:pt>
                <c:pt idx="33">
                  <c:v>6.8965517241379309E-2</c:v>
                </c:pt>
                <c:pt idx="34">
                  <c:v>8.4210526315789472E-2</c:v>
                </c:pt>
                <c:pt idx="35">
                  <c:v>6.7833698030634576E-2</c:v>
                </c:pt>
                <c:pt idx="37">
                  <c:v>0.14093959731543623</c:v>
                </c:pt>
                <c:pt idx="38">
                  <c:v>8.5714285714285715E-2</c:v>
                </c:pt>
                <c:pt idx="39">
                  <c:v>0.14444444444444443</c:v>
                </c:pt>
                <c:pt idx="40">
                  <c:v>0.12626262626262627</c:v>
                </c:pt>
                <c:pt idx="41">
                  <c:v>0.12828601472134596</c:v>
                </c:pt>
                <c:pt idx="43">
                  <c:v>0.16</c:v>
                </c:pt>
                <c:pt idx="44">
                  <c:v>0.14285714285714285</c:v>
                </c:pt>
                <c:pt idx="45">
                  <c:v>0.18888888888888888</c:v>
                </c:pt>
                <c:pt idx="46">
                  <c:v>0.11616161616161616</c:v>
                </c:pt>
                <c:pt idx="47">
                  <c:v>0.11482254697286012</c:v>
                </c:pt>
              </c:numCache>
            </c:numRef>
          </c:val>
          <c:extLst>
            <c:ext xmlns:c16="http://schemas.microsoft.com/office/drawing/2014/chart" uri="{C3380CC4-5D6E-409C-BE32-E72D297353CC}">
              <c16:uniqueId val="{00000004-21F7-430D-8D08-EF9148470A36}"/>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3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56704980843"/>
          <c:y val="8.6520307683362066E-2"/>
          <c:w val="0.61970977011494255"/>
          <c:h val="0.81151493055555568"/>
        </c:manualLayout>
      </c:layout>
      <c:barChart>
        <c:barDir val="bar"/>
        <c:grouping val="stacked"/>
        <c:varyColors val="0"/>
        <c:ser>
          <c:idx val="0"/>
          <c:order val="0"/>
          <c:tx>
            <c:strRef>
              <c:f>'[12]Q2-2B.売上高(従業員別)'!$O$5</c:f>
              <c:strCache>
                <c:ptCount val="1"/>
                <c:pt idx="0">
                  <c:v>2億円未満</c:v>
                </c:pt>
              </c:strCache>
            </c:strRef>
          </c:tx>
          <c:spPr>
            <a:solidFill>
              <a:schemeClr val="accent5"/>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'[12]Q2-2B.売上高(従業員別)'!$O$6:$O$8</c:f>
              <c:numCache>
                <c:formatCode>General</c:formatCode>
                <c:ptCount val="3"/>
                <c:pt idx="0">
                  <c:v>0.80314960629921262</c:v>
                </c:pt>
                <c:pt idx="1">
                  <c:v>0.10679611650485436</c:v>
                </c:pt>
                <c:pt idx="2">
                  <c:v>0</c:v>
                </c:pt>
              </c:numCache>
            </c:numRef>
          </c:val>
          <c:extLst>
            <c:ext xmlns:c16="http://schemas.microsoft.com/office/drawing/2014/chart" uri="{C3380CC4-5D6E-409C-BE32-E72D297353CC}">
              <c16:uniqueId val="{00000000-5654-4DAA-A8E2-000B52EC4CF8}"/>
            </c:ext>
          </c:extLst>
        </c:ser>
        <c:ser>
          <c:idx val="2"/>
          <c:order val="1"/>
          <c:tx>
            <c:strRef>
              <c:f>'[12]Q2-2B.売上高(従業員別)'!$P$5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'[12]Q2-2B.売上高(従業員別)'!$P$6:$P$8</c:f>
              <c:numCache>
                <c:formatCode>General</c:formatCode>
                <c:ptCount val="3"/>
                <c:pt idx="0">
                  <c:v>0.1889763779527559</c:v>
                </c:pt>
                <c:pt idx="1">
                  <c:v>0.36893203883495146</c:v>
                </c:pt>
                <c:pt idx="2">
                  <c:v>0</c:v>
                </c:pt>
              </c:numCache>
            </c:numRef>
          </c:val>
          <c:extLst>
            <c:ext xmlns:c16="http://schemas.microsoft.com/office/drawing/2014/chart" uri="{C3380CC4-5D6E-409C-BE32-E72D297353CC}">
              <c16:uniqueId val="{00000001-5654-4DAA-A8E2-000B52EC4CF8}"/>
            </c:ext>
          </c:extLst>
        </c:ser>
        <c:ser>
          <c:idx val="1"/>
          <c:order val="2"/>
          <c:tx>
            <c:strRef>
              <c:f>'[12]Q2-2B.売上高(従業員別)'!$Q$5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'[12]Q2-2B.売上高(従業員別)'!$Q$6:$Q$8</c:f>
              <c:numCache>
                <c:formatCode>General</c:formatCode>
                <c:ptCount val="3"/>
                <c:pt idx="0">
                  <c:v>7.874015748031496E-3</c:v>
                </c:pt>
                <c:pt idx="1">
                  <c:v>0.32038834951456313</c:v>
                </c:pt>
                <c:pt idx="2">
                  <c:v>7.3170731707317069E-2</c:v>
                </c:pt>
              </c:numCache>
            </c:numRef>
          </c:val>
          <c:extLst>
            <c:ext xmlns:c16="http://schemas.microsoft.com/office/drawing/2014/chart" uri="{C3380CC4-5D6E-409C-BE32-E72D297353CC}">
              <c16:uniqueId val="{00000002-5654-4DAA-A8E2-000B52EC4CF8}"/>
            </c:ext>
          </c:extLst>
        </c:ser>
        <c:ser>
          <c:idx val="3"/>
          <c:order val="3"/>
          <c:tx>
            <c:strRef>
              <c:f>'[12]Q2-2B.売上高(従業員別)'!$R$5</c:f>
              <c:strCache>
                <c:ptCount val="1"/>
                <c:pt idx="0">
                  <c:v>10億円以上20億円未満</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'[12]Q2-2B.売上高(従業員別)'!$R$6:$R$8</c:f>
              <c:numCache>
                <c:formatCode>General</c:formatCode>
                <c:ptCount val="3"/>
                <c:pt idx="0">
                  <c:v>0</c:v>
                </c:pt>
                <c:pt idx="1">
                  <c:v>0.13592233009708737</c:v>
                </c:pt>
                <c:pt idx="2">
                  <c:v>0.24390243902439024</c:v>
                </c:pt>
              </c:numCache>
            </c:numRef>
          </c:val>
          <c:extLst>
            <c:ext xmlns:c16="http://schemas.microsoft.com/office/drawing/2014/chart" uri="{C3380CC4-5D6E-409C-BE32-E72D297353CC}">
              <c16:uniqueId val="{00000003-5654-4DAA-A8E2-000B52EC4CF8}"/>
            </c:ext>
          </c:extLst>
        </c:ser>
        <c:ser>
          <c:idx val="4"/>
          <c:order val="4"/>
          <c:tx>
            <c:strRef>
              <c:f>'[12]Q2-2B.売上高(従業員別)'!$S$5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654-4DAA-A8E2-000B52EC4CF8}"/>
                </c:ext>
              </c:extLst>
            </c:dLbl>
            <c:dLbl>
              <c:idx val="1"/>
              <c:layout>
                <c:manualLayout>
                  <c:x val="1.4597701149425288E-2"/>
                  <c:y val="-3.206313131313131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4009770114942525E-2"/>
                      <c:h val="0.1315540404040404"/>
                    </c:manualLayout>
                  </c15:layout>
                </c:ext>
                <c:ext xmlns:c16="http://schemas.microsoft.com/office/drawing/2014/chart" uri="{C3380CC4-5D6E-409C-BE32-E72D297353CC}">
                  <c16:uniqueId val="{00000017-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'[12]Q2-2B.売上高(従業員別)'!$S$6:$S$8</c:f>
              <c:numCache>
                <c:formatCode>General</c:formatCode>
                <c:ptCount val="3"/>
                <c:pt idx="0">
                  <c:v>0</c:v>
                </c:pt>
                <c:pt idx="1">
                  <c:v>4.8543689320388349E-2</c:v>
                </c:pt>
                <c:pt idx="2">
                  <c:v>0.36585365853658536</c:v>
                </c:pt>
              </c:numCache>
            </c:numRef>
          </c:val>
          <c:extLst>
            <c:ext xmlns:c16="http://schemas.microsoft.com/office/drawing/2014/chart" uri="{C3380CC4-5D6E-409C-BE32-E72D297353CC}">
              <c16:uniqueId val="{00000004-5654-4DAA-A8E2-000B52EC4CF8}"/>
            </c:ext>
          </c:extLst>
        </c:ser>
        <c:ser>
          <c:idx val="5"/>
          <c:order val="5"/>
          <c:tx>
            <c:strRef>
              <c:f>'[12]Q2-2B.売上高(従業員別)'!$T$5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5654-4DAA-A8E2-000B52EC4CF8}"/>
                </c:ext>
              </c:extLst>
            </c:dLbl>
            <c:dLbl>
              <c:idx val="1"/>
              <c:delete val="1"/>
              <c:extLst>
                <c:ext xmlns:c15="http://schemas.microsoft.com/office/drawing/2012/chart" uri="{CE6537A1-D6FC-4f65-9D91-7224C49458BB}"/>
                <c:ext xmlns:c16="http://schemas.microsoft.com/office/drawing/2014/chart" uri="{C3380CC4-5D6E-409C-BE32-E72D297353CC}">
                  <c16:uniqueId val="{00000015-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'[12]Q2-2B.売上高(従業員別)'!$T$6:$T$8</c:f>
              <c:numCache>
                <c:formatCode>General</c:formatCode>
                <c:ptCount val="3"/>
                <c:pt idx="0">
                  <c:v>0</c:v>
                </c:pt>
                <c:pt idx="1">
                  <c:v>1.9417475728155338E-2</c:v>
                </c:pt>
                <c:pt idx="2">
                  <c:v>0.14634146341463414</c:v>
                </c:pt>
              </c:numCache>
            </c:numRef>
          </c:val>
          <c:extLst>
            <c:ext xmlns:c16="http://schemas.microsoft.com/office/drawing/2014/chart" uri="{C3380CC4-5D6E-409C-BE32-E72D297353CC}">
              <c16:uniqueId val="{00000005-5654-4DAA-A8E2-000B52EC4CF8}"/>
            </c:ext>
          </c:extLst>
        </c:ser>
        <c:ser>
          <c:idx val="6"/>
          <c:order val="6"/>
          <c:tx>
            <c:strRef>
              <c:f>'[12]Q2-2B.売上高(従業員別)'!$U$5</c:f>
              <c:strCache>
                <c:ptCount val="1"/>
                <c:pt idx="0">
                  <c:v>100億円以上500億円未満</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5654-4DAA-A8E2-000B52EC4CF8}"/>
                </c:ext>
              </c:extLst>
            </c:dLbl>
            <c:dLbl>
              <c:idx val="1"/>
              <c:delete val="1"/>
              <c:extLst>
                <c:ext xmlns:c15="http://schemas.microsoft.com/office/drawing/2012/chart" uri="{CE6537A1-D6FC-4f65-9D91-7224C49458BB}"/>
                <c:ext xmlns:c16="http://schemas.microsoft.com/office/drawing/2014/chart" uri="{C3380CC4-5D6E-409C-BE32-E72D297353CC}">
                  <c16:uniqueId val="{00000014-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'[12]Q2-2B.売上高(従業員別)'!$U$6:$U$8</c:f>
              <c:numCache>
                <c:formatCode>General</c:formatCode>
                <c:ptCount val="3"/>
                <c:pt idx="0">
                  <c:v>0</c:v>
                </c:pt>
                <c:pt idx="1">
                  <c:v>0</c:v>
                </c:pt>
                <c:pt idx="2">
                  <c:v>9.7560975609756101E-2</c:v>
                </c:pt>
              </c:numCache>
            </c:numRef>
          </c:val>
          <c:extLst>
            <c:ext xmlns:c16="http://schemas.microsoft.com/office/drawing/2014/chart" uri="{C3380CC4-5D6E-409C-BE32-E72D297353CC}">
              <c16:uniqueId val="{00000006-5654-4DAA-A8E2-000B52EC4CF8}"/>
            </c:ext>
          </c:extLst>
        </c:ser>
        <c:ser>
          <c:idx val="7"/>
          <c:order val="7"/>
          <c:tx>
            <c:strRef>
              <c:f>'[12]Q2-2B.売上高(従業員別)'!$V$5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elete val="1"/>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'[12]Q2-2B.売上高(従業員別)'!$V$6:$V$8</c:f>
              <c:numCache>
                <c:formatCode>General</c:formatCode>
                <c:ptCount val="3"/>
                <c:pt idx="0">
                  <c:v>0</c:v>
                </c:pt>
                <c:pt idx="1">
                  <c:v>0</c:v>
                </c:pt>
                <c:pt idx="2">
                  <c:v>2.4390243902439025E-2</c:v>
                </c:pt>
              </c:numCache>
            </c:numRef>
          </c:val>
          <c:extLst>
            <c:ext xmlns:c16="http://schemas.microsoft.com/office/drawing/2014/chart" uri="{C3380CC4-5D6E-409C-BE32-E72D297353CC}">
              <c16:uniqueId val="{00000007-5654-4DAA-A8E2-000B52EC4CF8}"/>
            </c:ext>
          </c:extLst>
        </c:ser>
        <c:ser>
          <c:idx val="8"/>
          <c:order val="8"/>
          <c:tx>
            <c:strRef>
              <c:f>'[12]Q2-2B.売上高(従業員別)'!$W$5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654-4DAA-A8E2-000B52EC4CF8}"/>
                </c:ext>
              </c:extLst>
            </c:dLbl>
            <c:dLbl>
              <c:idx val="1"/>
              <c:delete val="1"/>
              <c:extLst>
                <c:ext xmlns:c15="http://schemas.microsoft.com/office/drawing/2012/chart" uri="{CE6537A1-D6FC-4f65-9D91-7224C49458BB}"/>
                <c:ext xmlns:c16="http://schemas.microsoft.com/office/drawing/2014/chart" uri="{C3380CC4-5D6E-409C-BE32-E72D297353CC}">
                  <c16:uniqueId val="{00000012-5654-4DAA-A8E2-000B52EC4CF8}"/>
                </c:ext>
              </c:extLst>
            </c:dLbl>
            <c:dLbl>
              <c:idx val="2"/>
              <c:layout>
                <c:manualLayout>
                  <c:x val="1.45977969348659E-2"/>
                  <c:y val="3.207828282828287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1845019157088116E-2"/>
                      <c:h val="0.17003888888888888"/>
                    </c:manualLayout>
                  </c15:layout>
                </c:ext>
                <c:ext xmlns:c16="http://schemas.microsoft.com/office/drawing/2014/chart" uri="{C3380CC4-5D6E-409C-BE32-E72D297353CC}">
                  <c16:uniqueId val="{00000018-5654-4DAA-A8E2-000B52EC4CF8}"/>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'[12]Q2-2B.売上高(従業員別)'!$N$6:$N$8</c:f>
              <c:strCache>
                <c:ptCount val="3"/>
                <c:pt idx="0">
                  <c:v>従業員 20人以下
（N=127）</c:v>
                </c:pt>
                <c:pt idx="1">
                  <c:v>従業員 21人以上100人以下
（N=103）</c:v>
                </c:pt>
                <c:pt idx="2">
                  <c:v>従業員 101人以上
（N=41）</c:v>
                </c:pt>
              </c:strCache>
            </c:strRef>
          </c:cat>
          <c:val>
            <c:numRef>
              <c:f>'[12]Q2-2B.売上高(従業員別)'!$W$6:$W$8</c:f>
              <c:numCache>
                <c:formatCode>General</c:formatCode>
                <c:ptCount val="3"/>
                <c:pt idx="0">
                  <c:v>0</c:v>
                </c:pt>
                <c:pt idx="1">
                  <c:v>0</c:v>
                </c:pt>
                <c:pt idx="2">
                  <c:v>4.878048780487805E-2</c:v>
                </c:pt>
              </c:numCache>
            </c:numRef>
          </c:val>
          <c:extLst>
            <c:ext xmlns:c16="http://schemas.microsoft.com/office/drawing/2014/chart" uri="{C3380CC4-5D6E-409C-BE32-E72D297353CC}">
              <c16:uniqueId val="{00000008-5654-4DAA-A8E2-000B52EC4CF8}"/>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'Q5.コロナの影響（取引形態）'!$L$6</c:f>
              <c:strCache>
                <c:ptCount val="1"/>
                <c:pt idx="0">
                  <c:v>大幅に増加(拡大)</c:v>
                </c:pt>
              </c:strCache>
            </c:strRef>
          </c:tx>
          <c:spPr>
            <a:solidFill>
              <a:srgbClr val="FF9966"/>
            </a:solidFill>
            <a:ln>
              <a:solidFill>
                <a:schemeClr val="tx1"/>
              </a:solidFill>
            </a:ln>
            <a:effectLst/>
          </c:spPr>
          <c:invertIfNegative val="0"/>
          <c:cat>
            <c:strRef>
              <c:f>'Q5.コロナの影響（取引形態）'!$K$7:$K$54</c:f>
              <c:strCache>
                <c:ptCount val="48"/>
                <c:pt idx="0">
                  <c:v>【 売上 】　　　　　　　　　　　　　　　</c:v>
                </c:pt>
                <c:pt idx="1">
                  <c:v>垂直統合型が中心（N=  93）</c:v>
                </c:pt>
                <c:pt idx="2">
                  <c:v>垂直統合型が多い（N=  66）</c:v>
                </c:pt>
                <c:pt idx="3">
                  <c:v>垂直・水平ほぼ半々（N=  37）</c:v>
                </c:pt>
                <c:pt idx="4">
                  <c:v>水平分業型が多い（N=  57）</c:v>
                </c:pt>
                <c:pt idx="5">
                  <c:v>水平分業型が中心（N=  92）</c:v>
                </c:pt>
                <c:pt idx="6">
                  <c:v>【 利益 】　　　　　　　　　　　　　　　</c:v>
                </c:pt>
                <c:pt idx="7">
                  <c:v>垂直統合型が中心（N=  93）</c:v>
                </c:pt>
                <c:pt idx="8">
                  <c:v>垂直統合型が多い（N=  65）</c:v>
                </c:pt>
                <c:pt idx="9">
                  <c:v>垂直・水平ほぼ半々（N=  37）</c:v>
                </c:pt>
                <c:pt idx="10">
                  <c:v>水平分業型が多い（N=  57）</c:v>
                </c:pt>
                <c:pt idx="11">
                  <c:v>水平分業型が中心（N=  90）</c:v>
                </c:pt>
                <c:pt idx="12">
                  <c:v>【 営業日数 】　　　　　　　　　　　　　</c:v>
                </c:pt>
                <c:pt idx="13">
                  <c:v>垂直統合型が中心（N=  93）</c:v>
                </c:pt>
                <c:pt idx="14">
                  <c:v>垂直統合型が多い（N=  66）</c:v>
                </c:pt>
                <c:pt idx="15">
                  <c:v>垂直・水平ほぼ半々（N=  37）</c:v>
                </c:pt>
                <c:pt idx="16">
                  <c:v>水平分業型が多い（N=  57）</c:v>
                </c:pt>
                <c:pt idx="17">
                  <c:v>水平分業型が中心（N=  92）</c:v>
                </c:pt>
                <c:pt idx="18">
                  <c:v>【 求職の応募者数 】　　　　　　　　　　</c:v>
                </c:pt>
                <c:pt idx="19">
                  <c:v>垂直統合型が中心（N=  91）</c:v>
                </c:pt>
                <c:pt idx="20">
                  <c:v>垂直統合型が多い（N=  64）</c:v>
                </c:pt>
                <c:pt idx="21">
                  <c:v>垂直・水平ほぼ半々（N=  36）</c:v>
                </c:pt>
                <c:pt idx="22">
                  <c:v>水平分業型が多い（N=  55）</c:v>
                </c:pt>
                <c:pt idx="23">
                  <c:v>水平分業型が中心（N=  88）</c:v>
                </c:pt>
                <c:pt idx="24">
                  <c:v>【 国内からの調達 】　　　　　　　　　　</c:v>
                </c:pt>
                <c:pt idx="25">
                  <c:v>垂直統合型が中心（N=  92）</c:v>
                </c:pt>
                <c:pt idx="26">
                  <c:v>垂直統合型が多い（N=  65）</c:v>
                </c:pt>
                <c:pt idx="27">
                  <c:v>垂直・水平ほぼ半々（N=  37）</c:v>
                </c:pt>
                <c:pt idx="28">
                  <c:v>水平分業型が多い（N=  56）</c:v>
                </c:pt>
                <c:pt idx="29">
                  <c:v>水平分業型が中心（N=  90）</c:v>
                </c:pt>
                <c:pt idx="30">
                  <c:v>【 海外からの調達 】　　　　　　　　　　</c:v>
                </c:pt>
                <c:pt idx="31">
                  <c:v>垂直統合型が中心（N=  88）</c:v>
                </c:pt>
                <c:pt idx="32">
                  <c:v>垂直統合型が多い（N=  63）</c:v>
                </c:pt>
                <c:pt idx="33">
                  <c:v>垂直・水平ほぼ半々（N=  36）</c:v>
                </c:pt>
                <c:pt idx="34">
                  <c:v>水平分業型が多い（N=  56）</c:v>
                </c:pt>
                <c:pt idx="35">
                  <c:v>水平分業型が中心（N=  85）</c:v>
                </c:pt>
                <c:pt idx="36">
                  <c:v>【 新規顧客の開拓 】　　　　　　　　　　</c:v>
                </c:pt>
                <c:pt idx="37">
                  <c:v>垂直統合型が中心（N=  89）</c:v>
                </c:pt>
                <c:pt idx="38">
                  <c:v>垂直統合型が多い（N=  65）</c:v>
                </c:pt>
                <c:pt idx="39">
                  <c:v>垂直・水平ほぼ半々（N=  37）</c:v>
                </c:pt>
                <c:pt idx="40">
                  <c:v>水平分業型が多い（N=  55）</c:v>
                </c:pt>
                <c:pt idx="41">
                  <c:v>水平分業型が中心（N=  90）</c:v>
                </c:pt>
                <c:pt idx="42">
                  <c:v>【 商談 】　　　　　　　　　　　　　　　</c:v>
                </c:pt>
                <c:pt idx="43">
                  <c:v>垂直統合型が中心（N=  92）</c:v>
                </c:pt>
                <c:pt idx="44">
                  <c:v>垂直統合型が多い（N=  66）</c:v>
                </c:pt>
                <c:pt idx="45">
                  <c:v>垂直・水平ほぼ半々（N=  37）</c:v>
                </c:pt>
                <c:pt idx="46">
                  <c:v>水平分業型が多い（N=  56）</c:v>
                </c:pt>
                <c:pt idx="47">
                  <c:v>水平分業型が中心（N=  90）</c:v>
                </c:pt>
              </c:strCache>
            </c:strRef>
          </c:cat>
          <c:val>
            <c:numRef>
              <c:f>'Q5.コロナの影響（取引形態）'!$L$7:$L$54</c:f>
              <c:numCache>
                <c:formatCode>0.0%</c:formatCode>
                <c:ptCount val="48"/>
                <c:pt idx="1">
                  <c:v>0</c:v>
                </c:pt>
                <c:pt idx="2">
                  <c:v>0</c:v>
                </c:pt>
                <c:pt idx="3">
                  <c:v>0</c:v>
                </c:pt>
                <c:pt idx="4">
                  <c:v>1.7543859649122806E-2</c:v>
                </c:pt>
                <c:pt idx="5">
                  <c:v>1.0869565217391304E-2</c:v>
                </c:pt>
                <c:pt idx="7">
                  <c:v>0</c:v>
                </c:pt>
                <c:pt idx="8">
                  <c:v>0</c:v>
                </c:pt>
                <c:pt idx="9">
                  <c:v>0</c:v>
                </c:pt>
                <c:pt idx="10">
                  <c:v>1.7543859649122806E-2</c:v>
                </c:pt>
                <c:pt idx="11">
                  <c:v>3.3333333333333333E-2</c:v>
                </c:pt>
                <c:pt idx="13">
                  <c:v>0</c:v>
                </c:pt>
                <c:pt idx="14">
                  <c:v>0</c:v>
                </c:pt>
                <c:pt idx="15">
                  <c:v>0</c:v>
                </c:pt>
                <c:pt idx="16">
                  <c:v>0</c:v>
                </c:pt>
                <c:pt idx="17">
                  <c:v>0</c:v>
                </c:pt>
                <c:pt idx="19">
                  <c:v>0</c:v>
                </c:pt>
                <c:pt idx="20">
                  <c:v>1.5625E-2</c:v>
                </c:pt>
                <c:pt idx="21">
                  <c:v>0</c:v>
                </c:pt>
                <c:pt idx="22">
                  <c:v>0</c:v>
                </c:pt>
                <c:pt idx="23">
                  <c:v>2.2727272727272728E-2</c:v>
                </c:pt>
                <c:pt idx="25">
                  <c:v>0</c:v>
                </c:pt>
                <c:pt idx="26">
                  <c:v>0</c:v>
                </c:pt>
                <c:pt idx="27">
                  <c:v>0</c:v>
                </c:pt>
                <c:pt idx="28">
                  <c:v>0</c:v>
                </c:pt>
                <c:pt idx="29">
                  <c:v>0</c:v>
                </c:pt>
                <c:pt idx="31">
                  <c:v>0</c:v>
                </c:pt>
                <c:pt idx="32">
                  <c:v>0</c:v>
                </c:pt>
                <c:pt idx="33">
                  <c:v>0</c:v>
                </c:pt>
                <c:pt idx="34">
                  <c:v>0</c:v>
                </c:pt>
                <c:pt idx="35">
                  <c:v>0</c:v>
                </c:pt>
                <c:pt idx="37">
                  <c:v>0</c:v>
                </c:pt>
                <c:pt idx="38">
                  <c:v>0</c:v>
                </c:pt>
                <c:pt idx="39">
                  <c:v>0</c:v>
                </c:pt>
                <c:pt idx="40">
                  <c:v>0</c:v>
                </c:pt>
                <c:pt idx="41">
                  <c:v>1.1111111111111112E-2</c:v>
                </c:pt>
                <c:pt idx="43">
                  <c:v>0</c:v>
                </c:pt>
                <c:pt idx="44">
                  <c:v>0</c:v>
                </c:pt>
                <c:pt idx="45">
                  <c:v>2.7027027027027029E-2</c:v>
                </c:pt>
                <c:pt idx="46">
                  <c:v>1.7857142857142856E-2</c:v>
                </c:pt>
                <c:pt idx="47">
                  <c:v>2.2222222222222223E-2</c:v>
                </c:pt>
              </c:numCache>
            </c:numRef>
          </c:val>
          <c:extLst>
            <c:ext xmlns:c16="http://schemas.microsoft.com/office/drawing/2014/chart" uri="{C3380CC4-5D6E-409C-BE32-E72D297353CC}">
              <c16:uniqueId val="{00000000-6756-4A34-A3DA-3610B4142261}"/>
            </c:ext>
          </c:extLst>
        </c:ser>
        <c:ser>
          <c:idx val="1"/>
          <c:order val="1"/>
          <c:tx>
            <c:strRef>
              <c:f>'Q5.コロナの影響（取引形態）'!$M$6</c:f>
              <c:strCache>
                <c:ptCount val="1"/>
                <c:pt idx="0">
                  <c:v>増加(拡大)</c:v>
                </c:pt>
              </c:strCache>
            </c:strRef>
          </c:tx>
          <c:spPr>
            <a:solidFill>
              <a:srgbClr val="FFCC99"/>
            </a:solidFill>
            <a:ln>
              <a:solidFill>
                <a:schemeClr val="tx1"/>
              </a:solidFill>
            </a:ln>
            <a:effectLst/>
          </c:spPr>
          <c:invertIfNegative val="0"/>
          <c:cat>
            <c:strRef>
              <c:f>'Q5.コロナの影響（取引形態）'!$K$7:$K$54</c:f>
              <c:strCache>
                <c:ptCount val="48"/>
                <c:pt idx="0">
                  <c:v>【 売上 】　　　　　　　　　　　　　　　</c:v>
                </c:pt>
                <c:pt idx="1">
                  <c:v>垂直統合型が中心（N=  93）</c:v>
                </c:pt>
                <c:pt idx="2">
                  <c:v>垂直統合型が多い（N=  66）</c:v>
                </c:pt>
                <c:pt idx="3">
                  <c:v>垂直・水平ほぼ半々（N=  37）</c:v>
                </c:pt>
                <c:pt idx="4">
                  <c:v>水平分業型が多い（N=  57）</c:v>
                </c:pt>
                <c:pt idx="5">
                  <c:v>水平分業型が中心（N=  92）</c:v>
                </c:pt>
                <c:pt idx="6">
                  <c:v>【 利益 】　　　　　　　　　　　　　　　</c:v>
                </c:pt>
                <c:pt idx="7">
                  <c:v>垂直統合型が中心（N=  93）</c:v>
                </c:pt>
                <c:pt idx="8">
                  <c:v>垂直統合型が多い（N=  65）</c:v>
                </c:pt>
                <c:pt idx="9">
                  <c:v>垂直・水平ほぼ半々（N=  37）</c:v>
                </c:pt>
                <c:pt idx="10">
                  <c:v>水平分業型が多い（N=  57）</c:v>
                </c:pt>
                <c:pt idx="11">
                  <c:v>水平分業型が中心（N=  90）</c:v>
                </c:pt>
                <c:pt idx="12">
                  <c:v>【 営業日数 】　　　　　　　　　　　　　</c:v>
                </c:pt>
                <c:pt idx="13">
                  <c:v>垂直統合型が中心（N=  93）</c:v>
                </c:pt>
                <c:pt idx="14">
                  <c:v>垂直統合型が多い（N=  66）</c:v>
                </c:pt>
                <c:pt idx="15">
                  <c:v>垂直・水平ほぼ半々（N=  37）</c:v>
                </c:pt>
                <c:pt idx="16">
                  <c:v>水平分業型が多い（N=  57）</c:v>
                </c:pt>
                <c:pt idx="17">
                  <c:v>水平分業型が中心（N=  92）</c:v>
                </c:pt>
                <c:pt idx="18">
                  <c:v>【 求職の応募者数 】　　　　　　　　　　</c:v>
                </c:pt>
                <c:pt idx="19">
                  <c:v>垂直統合型が中心（N=  91）</c:v>
                </c:pt>
                <c:pt idx="20">
                  <c:v>垂直統合型が多い（N=  64）</c:v>
                </c:pt>
                <c:pt idx="21">
                  <c:v>垂直・水平ほぼ半々（N=  36）</c:v>
                </c:pt>
                <c:pt idx="22">
                  <c:v>水平分業型が多い（N=  55）</c:v>
                </c:pt>
                <c:pt idx="23">
                  <c:v>水平分業型が中心（N=  88）</c:v>
                </c:pt>
                <c:pt idx="24">
                  <c:v>【 国内からの調達 】　　　　　　　　　　</c:v>
                </c:pt>
                <c:pt idx="25">
                  <c:v>垂直統合型が中心（N=  92）</c:v>
                </c:pt>
                <c:pt idx="26">
                  <c:v>垂直統合型が多い（N=  65）</c:v>
                </c:pt>
                <c:pt idx="27">
                  <c:v>垂直・水平ほぼ半々（N=  37）</c:v>
                </c:pt>
                <c:pt idx="28">
                  <c:v>水平分業型が多い（N=  56）</c:v>
                </c:pt>
                <c:pt idx="29">
                  <c:v>水平分業型が中心（N=  90）</c:v>
                </c:pt>
                <c:pt idx="30">
                  <c:v>【 海外からの調達 】　　　　　　　　　　</c:v>
                </c:pt>
                <c:pt idx="31">
                  <c:v>垂直統合型が中心（N=  88）</c:v>
                </c:pt>
                <c:pt idx="32">
                  <c:v>垂直統合型が多い（N=  63）</c:v>
                </c:pt>
                <c:pt idx="33">
                  <c:v>垂直・水平ほぼ半々（N=  36）</c:v>
                </c:pt>
                <c:pt idx="34">
                  <c:v>水平分業型が多い（N=  56）</c:v>
                </c:pt>
                <c:pt idx="35">
                  <c:v>水平分業型が中心（N=  85）</c:v>
                </c:pt>
                <c:pt idx="36">
                  <c:v>【 新規顧客の開拓 】　　　　　　　　　　</c:v>
                </c:pt>
                <c:pt idx="37">
                  <c:v>垂直統合型が中心（N=  89）</c:v>
                </c:pt>
                <c:pt idx="38">
                  <c:v>垂直統合型が多い（N=  65）</c:v>
                </c:pt>
                <c:pt idx="39">
                  <c:v>垂直・水平ほぼ半々（N=  37）</c:v>
                </c:pt>
                <c:pt idx="40">
                  <c:v>水平分業型が多い（N=  55）</c:v>
                </c:pt>
                <c:pt idx="41">
                  <c:v>水平分業型が中心（N=  90）</c:v>
                </c:pt>
                <c:pt idx="42">
                  <c:v>【 商談 】　　　　　　　　　　　　　　　</c:v>
                </c:pt>
                <c:pt idx="43">
                  <c:v>垂直統合型が中心（N=  92）</c:v>
                </c:pt>
                <c:pt idx="44">
                  <c:v>垂直統合型が多い（N=  66）</c:v>
                </c:pt>
                <c:pt idx="45">
                  <c:v>垂直・水平ほぼ半々（N=  37）</c:v>
                </c:pt>
                <c:pt idx="46">
                  <c:v>水平分業型が多い（N=  56）</c:v>
                </c:pt>
                <c:pt idx="47">
                  <c:v>水平分業型が中心（N=  90）</c:v>
                </c:pt>
              </c:strCache>
            </c:strRef>
          </c:cat>
          <c:val>
            <c:numRef>
              <c:f>'Q5.コロナの影響（取引形態）'!$M$7:$M$54</c:f>
              <c:numCache>
                <c:formatCode>0.0%</c:formatCode>
                <c:ptCount val="48"/>
                <c:pt idx="1">
                  <c:v>4.3010752688172046E-2</c:v>
                </c:pt>
                <c:pt idx="2">
                  <c:v>4.5454545454545456E-2</c:v>
                </c:pt>
                <c:pt idx="3">
                  <c:v>0</c:v>
                </c:pt>
                <c:pt idx="4">
                  <c:v>8.771929824561403E-2</c:v>
                </c:pt>
                <c:pt idx="5">
                  <c:v>4.3478260869565216E-2</c:v>
                </c:pt>
                <c:pt idx="7">
                  <c:v>4.3010752688172046E-2</c:v>
                </c:pt>
                <c:pt idx="8">
                  <c:v>4.6153846153846156E-2</c:v>
                </c:pt>
                <c:pt idx="9">
                  <c:v>2.7027027027027029E-2</c:v>
                </c:pt>
                <c:pt idx="10">
                  <c:v>7.0175438596491224E-2</c:v>
                </c:pt>
                <c:pt idx="11">
                  <c:v>4.4444444444444446E-2</c:v>
                </c:pt>
                <c:pt idx="13">
                  <c:v>1.0752688172043012E-2</c:v>
                </c:pt>
                <c:pt idx="14">
                  <c:v>1.5151515151515152E-2</c:v>
                </c:pt>
                <c:pt idx="15">
                  <c:v>0</c:v>
                </c:pt>
                <c:pt idx="16">
                  <c:v>0</c:v>
                </c:pt>
                <c:pt idx="17">
                  <c:v>0</c:v>
                </c:pt>
                <c:pt idx="19">
                  <c:v>8.7912087912087919E-2</c:v>
                </c:pt>
                <c:pt idx="20">
                  <c:v>7.8125E-2</c:v>
                </c:pt>
                <c:pt idx="21">
                  <c:v>0.1111111111111111</c:v>
                </c:pt>
                <c:pt idx="22">
                  <c:v>0.14545454545454545</c:v>
                </c:pt>
                <c:pt idx="23">
                  <c:v>0.10227272727272728</c:v>
                </c:pt>
                <c:pt idx="25">
                  <c:v>0</c:v>
                </c:pt>
                <c:pt idx="26">
                  <c:v>3.0769230769230771E-2</c:v>
                </c:pt>
                <c:pt idx="27">
                  <c:v>2.7027027027027029E-2</c:v>
                </c:pt>
                <c:pt idx="28">
                  <c:v>7.1428571428571425E-2</c:v>
                </c:pt>
                <c:pt idx="29">
                  <c:v>4.4444444444444446E-2</c:v>
                </c:pt>
                <c:pt idx="31">
                  <c:v>1.1363636363636364E-2</c:v>
                </c:pt>
                <c:pt idx="32">
                  <c:v>4.7619047619047616E-2</c:v>
                </c:pt>
                <c:pt idx="33">
                  <c:v>0</c:v>
                </c:pt>
                <c:pt idx="34">
                  <c:v>1.7857142857142856E-2</c:v>
                </c:pt>
                <c:pt idx="35">
                  <c:v>2.3529411764705882E-2</c:v>
                </c:pt>
                <c:pt idx="37">
                  <c:v>6.741573033707865E-2</c:v>
                </c:pt>
                <c:pt idx="38">
                  <c:v>4.6153846153846156E-2</c:v>
                </c:pt>
                <c:pt idx="39">
                  <c:v>5.4054054054054057E-2</c:v>
                </c:pt>
                <c:pt idx="40">
                  <c:v>5.4545454545454543E-2</c:v>
                </c:pt>
                <c:pt idx="41">
                  <c:v>0.14444444444444443</c:v>
                </c:pt>
                <c:pt idx="43">
                  <c:v>0.10869565217391304</c:v>
                </c:pt>
                <c:pt idx="44">
                  <c:v>4.5454545454545456E-2</c:v>
                </c:pt>
                <c:pt idx="45">
                  <c:v>8.1081081081081086E-2</c:v>
                </c:pt>
                <c:pt idx="46">
                  <c:v>0.14285714285714285</c:v>
                </c:pt>
                <c:pt idx="47">
                  <c:v>0.14444444444444443</c:v>
                </c:pt>
              </c:numCache>
            </c:numRef>
          </c:val>
          <c:extLst>
            <c:ext xmlns:c16="http://schemas.microsoft.com/office/drawing/2014/chart" uri="{C3380CC4-5D6E-409C-BE32-E72D297353CC}">
              <c16:uniqueId val="{00000001-6756-4A34-A3DA-3610B4142261}"/>
            </c:ext>
          </c:extLst>
        </c:ser>
        <c:ser>
          <c:idx val="2"/>
          <c:order val="2"/>
          <c:tx>
            <c:strRef>
              <c:f>'Q5.コロナの影響（取引形態）'!$N$6</c:f>
              <c:strCache>
                <c:ptCount val="1"/>
                <c:pt idx="0">
                  <c:v>現状維持</c:v>
                </c:pt>
              </c:strCache>
            </c:strRef>
          </c:tx>
          <c:spPr>
            <a:solidFill>
              <a:srgbClr val="FFFF99"/>
            </a:solidFill>
            <a:ln>
              <a:solidFill>
                <a:schemeClr val="tx1"/>
              </a:solidFill>
            </a:ln>
            <a:effectLst/>
          </c:spPr>
          <c:invertIfNegative val="0"/>
          <c:cat>
            <c:strRef>
              <c:f>'Q5.コロナの影響（取引形態）'!$K$7:$K$54</c:f>
              <c:strCache>
                <c:ptCount val="48"/>
                <c:pt idx="0">
                  <c:v>【 売上 】　　　　　　　　　　　　　　　</c:v>
                </c:pt>
                <c:pt idx="1">
                  <c:v>垂直統合型が中心（N=  93）</c:v>
                </c:pt>
                <c:pt idx="2">
                  <c:v>垂直統合型が多い（N=  66）</c:v>
                </c:pt>
                <c:pt idx="3">
                  <c:v>垂直・水平ほぼ半々（N=  37）</c:v>
                </c:pt>
                <c:pt idx="4">
                  <c:v>水平分業型が多い（N=  57）</c:v>
                </c:pt>
                <c:pt idx="5">
                  <c:v>水平分業型が中心（N=  92）</c:v>
                </c:pt>
                <c:pt idx="6">
                  <c:v>【 利益 】　　　　　　　　　　　　　　　</c:v>
                </c:pt>
                <c:pt idx="7">
                  <c:v>垂直統合型が中心（N=  93）</c:v>
                </c:pt>
                <c:pt idx="8">
                  <c:v>垂直統合型が多い（N=  65）</c:v>
                </c:pt>
                <c:pt idx="9">
                  <c:v>垂直・水平ほぼ半々（N=  37）</c:v>
                </c:pt>
                <c:pt idx="10">
                  <c:v>水平分業型が多い（N=  57）</c:v>
                </c:pt>
                <c:pt idx="11">
                  <c:v>水平分業型が中心（N=  90）</c:v>
                </c:pt>
                <c:pt idx="12">
                  <c:v>【 営業日数 】　　　　　　　　　　　　　</c:v>
                </c:pt>
                <c:pt idx="13">
                  <c:v>垂直統合型が中心（N=  93）</c:v>
                </c:pt>
                <c:pt idx="14">
                  <c:v>垂直統合型が多い（N=  66）</c:v>
                </c:pt>
                <c:pt idx="15">
                  <c:v>垂直・水平ほぼ半々（N=  37）</c:v>
                </c:pt>
                <c:pt idx="16">
                  <c:v>水平分業型が多い（N=  57）</c:v>
                </c:pt>
                <c:pt idx="17">
                  <c:v>水平分業型が中心（N=  92）</c:v>
                </c:pt>
                <c:pt idx="18">
                  <c:v>【 求職の応募者数 】　　　　　　　　　　</c:v>
                </c:pt>
                <c:pt idx="19">
                  <c:v>垂直統合型が中心（N=  91）</c:v>
                </c:pt>
                <c:pt idx="20">
                  <c:v>垂直統合型が多い（N=  64）</c:v>
                </c:pt>
                <c:pt idx="21">
                  <c:v>垂直・水平ほぼ半々（N=  36）</c:v>
                </c:pt>
                <c:pt idx="22">
                  <c:v>水平分業型が多い（N=  55）</c:v>
                </c:pt>
                <c:pt idx="23">
                  <c:v>水平分業型が中心（N=  88）</c:v>
                </c:pt>
                <c:pt idx="24">
                  <c:v>【 国内からの調達 】　　　　　　　　　　</c:v>
                </c:pt>
                <c:pt idx="25">
                  <c:v>垂直統合型が中心（N=  92）</c:v>
                </c:pt>
                <c:pt idx="26">
                  <c:v>垂直統合型が多い（N=  65）</c:v>
                </c:pt>
                <c:pt idx="27">
                  <c:v>垂直・水平ほぼ半々（N=  37）</c:v>
                </c:pt>
                <c:pt idx="28">
                  <c:v>水平分業型が多い（N=  56）</c:v>
                </c:pt>
                <c:pt idx="29">
                  <c:v>水平分業型が中心（N=  90）</c:v>
                </c:pt>
                <c:pt idx="30">
                  <c:v>【 海外からの調達 】　　　　　　　　　　</c:v>
                </c:pt>
                <c:pt idx="31">
                  <c:v>垂直統合型が中心（N=  88）</c:v>
                </c:pt>
                <c:pt idx="32">
                  <c:v>垂直統合型が多い（N=  63）</c:v>
                </c:pt>
                <c:pt idx="33">
                  <c:v>垂直・水平ほぼ半々（N=  36）</c:v>
                </c:pt>
                <c:pt idx="34">
                  <c:v>水平分業型が多い（N=  56）</c:v>
                </c:pt>
                <c:pt idx="35">
                  <c:v>水平分業型が中心（N=  85）</c:v>
                </c:pt>
                <c:pt idx="36">
                  <c:v>【 新規顧客の開拓 】　　　　　　　　　　</c:v>
                </c:pt>
                <c:pt idx="37">
                  <c:v>垂直統合型が中心（N=  89）</c:v>
                </c:pt>
                <c:pt idx="38">
                  <c:v>垂直統合型が多い（N=  65）</c:v>
                </c:pt>
                <c:pt idx="39">
                  <c:v>垂直・水平ほぼ半々（N=  37）</c:v>
                </c:pt>
                <c:pt idx="40">
                  <c:v>水平分業型が多い（N=  55）</c:v>
                </c:pt>
                <c:pt idx="41">
                  <c:v>水平分業型が中心（N=  90）</c:v>
                </c:pt>
                <c:pt idx="42">
                  <c:v>【 商談 】　　　　　　　　　　　　　　　</c:v>
                </c:pt>
                <c:pt idx="43">
                  <c:v>垂直統合型が中心（N=  92）</c:v>
                </c:pt>
                <c:pt idx="44">
                  <c:v>垂直統合型が多い（N=  66）</c:v>
                </c:pt>
                <c:pt idx="45">
                  <c:v>垂直・水平ほぼ半々（N=  37）</c:v>
                </c:pt>
                <c:pt idx="46">
                  <c:v>水平分業型が多い（N=  56）</c:v>
                </c:pt>
                <c:pt idx="47">
                  <c:v>水平分業型が中心（N=  90）</c:v>
                </c:pt>
              </c:strCache>
            </c:strRef>
          </c:cat>
          <c:val>
            <c:numRef>
              <c:f>'Q5.コロナの影響（取引形態）'!$N$7:$N$54</c:f>
              <c:numCache>
                <c:formatCode>0.0%</c:formatCode>
                <c:ptCount val="48"/>
                <c:pt idx="1">
                  <c:v>0.25806451612903225</c:v>
                </c:pt>
                <c:pt idx="2">
                  <c:v>0.18181818181818182</c:v>
                </c:pt>
                <c:pt idx="3">
                  <c:v>0.21621621621621623</c:v>
                </c:pt>
                <c:pt idx="4">
                  <c:v>0.22807017543859648</c:v>
                </c:pt>
                <c:pt idx="5">
                  <c:v>0.28260869565217389</c:v>
                </c:pt>
                <c:pt idx="7">
                  <c:v>0.29032258064516131</c:v>
                </c:pt>
                <c:pt idx="8">
                  <c:v>0.16923076923076924</c:v>
                </c:pt>
                <c:pt idx="9">
                  <c:v>0.16216216216216217</c:v>
                </c:pt>
                <c:pt idx="10">
                  <c:v>0.19298245614035087</c:v>
                </c:pt>
                <c:pt idx="11">
                  <c:v>0.27777777777777779</c:v>
                </c:pt>
                <c:pt idx="13">
                  <c:v>0.61290322580645162</c:v>
                </c:pt>
                <c:pt idx="14">
                  <c:v>0.54545454545454541</c:v>
                </c:pt>
                <c:pt idx="15">
                  <c:v>0.59459459459459463</c:v>
                </c:pt>
                <c:pt idx="16">
                  <c:v>0.68421052631578949</c:v>
                </c:pt>
                <c:pt idx="17">
                  <c:v>0.72826086956521741</c:v>
                </c:pt>
                <c:pt idx="19">
                  <c:v>0.67032967032967028</c:v>
                </c:pt>
                <c:pt idx="20">
                  <c:v>0.71875</c:v>
                </c:pt>
                <c:pt idx="21">
                  <c:v>0.52777777777777779</c:v>
                </c:pt>
                <c:pt idx="22">
                  <c:v>0.78181818181818186</c:v>
                </c:pt>
                <c:pt idx="23">
                  <c:v>0.68181818181818177</c:v>
                </c:pt>
                <c:pt idx="25">
                  <c:v>0.67391304347826086</c:v>
                </c:pt>
                <c:pt idx="26">
                  <c:v>0.47692307692307695</c:v>
                </c:pt>
                <c:pt idx="27">
                  <c:v>0.54054054054054057</c:v>
                </c:pt>
                <c:pt idx="28">
                  <c:v>0.5535714285714286</c:v>
                </c:pt>
                <c:pt idx="29">
                  <c:v>0.66666666666666663</c:v>
                </c:pt>
                <c:pt idx="31">
                  <c:v>0.65909090909090906</c:v>
                </c:pt>
                <c:pt idx="32">
                  <c:v>0.55555555555555558</c:v>
                </c:pt>
                <c:pt idx="33">
                  <c:v>0.55555555555555558</c:v>
                </c:pt>
                <c:pt idx="34">
                  <c:v>0.6071428571428571</c:v>
                </c:pt>
                <c:pt idx="35">
                  <c:v>0.69411764705882351</c:v>
                </c:pt>
                <c:pt idx="37">
                  <c:v>0.550561797752809</c:v>
                </c:pt>
                <c:pt idx="38">
                  <c:v>0.50769230769230766</c:v>
                </c:pt>
                <c:pt idx="39">
                  <c:v>0.3783783783783784</c:v>
                </c:pt>
                <c:pt idx="40">
                  <c:v>0.43636363636363634</c:v>
                </c:pt>
                <c:pt idx="41">
                  <c:v>0.3888888888888889</c:v>
                </c:pt>
                <c:pt idx="43">
                  <c:v>0.41304347826086957</c:v>
                </c:pt>
                <c:pt idx="44">
                  <c:v>0.34848484848484851</c:v>
                </c:pt>
                <c:pt idx="45">
                  <c:v>0.35135135135135137</c:v>
                </c:pt>
                <c:pt idx="46">
                  <c:v>0.3392857142857143</c:v>
                </c:pt>
                <c:pt idx="47">
                  <c:v>0.4</c:v>
                </c:pt>
              </c:numCache>
            </c:numRef>
          </c:val>
          <c:extLst>
            <c:ext xmlns:c16="http://schemas.microsoft.com/office/drawing/2014/chart" uri="{C3380CC4-5D6E-409C-BE32-E72D297353CC}">
              <c16:uniqueId val="{00000002-6756-4A34-A3DA-3610B4142261}"/>
            </c:ext>
          </c:extLst>
        </c:ser>
        <c:ser>
          <c:idx val="3"/>
          <c:order val="3"/>
          <c:tx>
            <c:strRef>
              <c:f>'Q5.コロナの影響（取引形態）'!$O$6</c:f>
              <c:strCache>
                <c:ptCount val="1"/>
                <c:pt idx="0">
                  <c:v>減少(縮小)</c:v>
                </c:pt>
              </c:strCache>
            </c:strRef>
          </c:tx>
          <c:spPr>
            <a:solidFill>
              <a:srgbClr val="2E75B6"/>
            </a:solidFill>
            <a:ln>
              <a:solidFill>
                <a:schemeClr val="tx1"/>
              </a:solidFill>
            </a:ln>
            <a:effectLst/>
          </c:spPr>
          <c:invertIfNegative val="0"/>
          <c:cat>
            <c:strRef>
              <c:f>'Q5.コロナの影響（取引形態）'!$K$7:$K$54</c:f>
              <c:strCache>
                <c:ptCount val="48"/>
                <c:pt idx="0">
                  <c:v>【 売上 】　　　　　　　　　　　　　　　</c:v>
                </c:pt>
                <c:pt idx="1">
                  <c:v>垂直統合型が中心（N=  93）</c:v>
                </c:pt>
                <c:pt idx="2">
                  <c:v>垂直統合型が多い（N=  66）</c:v>
                </c:pt>
                <c:pt idx="3">
                  <c:v>垂直・水平ほぼ半々（N=  37）</c:v>
                </c:pt>
                <c:pt idx="4">
                  <c:v>水平分業型が多い（N=  57）</c:v>
                </c:pt>
                <c:pt idx="5">
                  <c:v>水平分業型が中心（N=  92）</c:v>
                </c:pt>
                <c:pt idx="6">
                  <c:v>【 利益 】　　　　　　　　　　　　　　　</c:v>
                </c:pt>
                <c:pt idx="7">
                  <c:v>垂直統合型が中心（N=  93）</c:v>
                </c:pt>
                <c:pt idx="8">
                  <c:v>垂直統合型が多い（N=  65）</c:v>
                </c:pt>
                <c:pt idx="9">
                  <c:v>垂直・水平ほぼ半々（N=  37）</c:v>
                </c:pt>
                <c:pt idx="10">
                  <c:v>水平分業型が多い（N=  57）</c:v>
                </c:pt>
                <c:pt idx="11">
                  <c:v>水平分業型が中心（N=  90）</c:v>
                </c:pt>
                <c:pt idx="12">
                  <c:v>【 営業日数 】　　　　　　　　　　　　　</c:v>
                </c:pt>
                <c:pt idx="13">
                  <c:v>垂直統合型が中心（N=  93）</c:v>
                </c:pt>
                <c:pt idx="14">
                  <c:v>垂直統合型が多い（N=  66）</c:v>
                </c:pt>
                <c:pt idx="15">
                  <c:v>垂直・水平ほぼ半々（N=  37）</c:v>
                </c:pt>
                <c:pt idx="16">
                  <c:v>水平分業型が多い（N=  57）</c:v>
                </c:pt>
                <c:pt idx="17">
                  <c:v>水平分業型が中心（N=  92）</c:v>
                </c:pt>
                <c:pt idx="18">
                  <c:v>【 求職の応募者数 】　　　　　　　　　　</c:v>
                </c:pt>
                <c:pt idx="19">
                  <c:v>垂直統合型が中心（N=  91）</c:v>
                </c:pt>
                <c:pt idx="20">
                  <c:v>垂直統合型が多い（N=  64）</c:v>
                </c:pt>
                <c:pt idx="21">
                  <c:v>垂直・水平ほぼ半々（N=  36）</c:v>
                </c:pt>
                <c:pt idx="22">
                  <c:v>水平分業型が多い（N=  55）</c:v>
                </c:pt>
                <c:pt idx="23">
                  <c:v>水平分業型が中心（N=  88）</c:v>
                </c:pt>
                <c:pt idx="24">
                  <c:v>【 国内からの調達 】　　　　　　　　　　</c:v>
                </c:pt>
                <c:pt idx="25">
                  <c:v>垂直統合型が中心（N=  92）</c:v>
                </c:pt>
                <c:pt idx="26">
                  <c:v>垂直統合型が多い（N=  65）</c:v>
                </c:pt>
                <c:pt idx="27">
                  <c:v>垂直・水平ほぼ半々（N=  37）</c:v>
                </c:pt>
                <c:pt idx="28">
                  <c:v>水平分業型が多い（N=  56）</c:v>
                </c:pt>
                <c:pt idx="29">
                  <c:v>水平分業型が中心（N=  90）</c:v>
                </c:pt>
                <c:pt idx="30">
                  <c:v>【 海外からの調達 】　　　　　　　　　　</c:v>
                </c:pt>
                <c:pt idx="31">
                  <c:v>垂直統合型が中心（N=  88）</c:v>
                </c:pt>
                <c:pt idx="32">
                  <c:v>垂直統合型が多い（N=  63）</c:v>
                </c:pt>
                <c:pt idx="33">
                  <c:v>垂直・水平ほぼ半々（N=  36）</c:v>
                </c:pt>
                <c:pt idx="34">
                  <c:v>水平分業型が多い（N=  56）</c:v>
                </c:pt>
                <c:pt idx="35">
                  <c:v>水平分業型が中心（N=  85）</c:v>
                </c:pt>
                <c:pt idx="36">
                  <c:v>【 新規顧客の開拓 】　　　　　　　　　　</c:v>
                </c:pt>
                <c:pt idx="37">
                  <c:v>垂直統合型が中心（N=  89）</c:v>
                </c:pt>
                <c:pt idx="38">
                  <c:v>垂直統合型が多い（N=  65）</c:v>
                </c:pt>
                <c:pt idx="39">
                  <c:v>垂直・水平ほぼ半々（N=  37）</c:v>
                </c:pt>
                <c:pt idx="40">
                  <c:v>水平分業型が多い（N=  55）</c:v>
                </c:pt>
                <c:pt idx="41">
                  <c:v>水平分業型が中心（N=  90）</c:v>
                </c:pt>
                <c:pt idx="42">
                  <c:v>【 商談 】　　　　　　　　　　　　　　　</c:v>
                </c:pt>
                <c:pt idx="43">
                  <c:v>垂直統合型が中心（N=  92）</c:v>
                </c:pt>
                <c:pt idx="44">
                  <c:v>垂直統合型が多い（N=  66）</c:v>
                </c:pt>
                <c:pt idx="45">
                  <c:v>垂直・水平ほぼ半々（N=  37）</c:v>
                </c:pt>
                <c:pt idx="46">
                  <c:v>水平分業型が多い（N=  56）</c:v>
                </c:pt>
                <c:pt idx="47">
                  <c:v>水平分業型が中心（N=  90）</c:v>
                </c:pt>
              </c:strCache>
            </c:strRef>
          </c:cat>
          <c:val>
            <c:numRef>
              <c:f>'Q5.コロナの影響（取引形態）'!$O$7:$O$54</c:f>
              <c:numCache>
                <c:formatCode>0.0%</c:formatCode>
                <c:ptCount val="48"/>
                <c:pt idx="1">
                  <c:v>0.45161290322580644</c:v>
                </c:pt>
                <c:pt idx="2">
                  <c:v>0.51515151515151514</c:v>
                </c:pt>
                <c:pt idx="3">
                  <c:v>0.64864864864864868</c:v>
                </c:pt>
                <c:pt idx="4">
                  <c:v>0.57894736842105265</c:v>
                </c:pt>
                <c:pt idx="5">
                  <c:v>0.46739130434782611</c:v>
                </c:pt>
                <c:pt idx="7">
                  <c:v>0.35483870967741937</c:v>
                </c:pt>
                <c:pt idx="8">
                  <c:v>0.49230769230769234</c:v>
                </c:pt>
                <c:pt idx="9">
                  <c:v>0.59459459459459463</c:v>
                </c:pt>
                <c:pt idx="10">
                  <c:v>0.54385964912280704</c:v>
                </c:pt>
                <c:pt idx="11">
                  <c:v>0.44444444444444442</c:v>
                </c:pt>
                <c:pt idx="13">
                  <c:v>0.34408602150537637</c:v>
                </c:pt>
                <c:pt idx="14">
                  <c:v>0.40909090909090912</c:v>
                </c:pt>
                <c:pt idx="15">
                  <c:v>0.3783783783783784</c:v>
                </c:pt>
                <c:pt idx="16">
                  <c:v>0.31578947368421051</c:v>
                </c:pt>
                <c:pt idx="17">
                  <c:v>0.20652173913043478</c:v>
                </c:pt>
                <c:pt idx="19">
                  <c:v>0.13186813186813187</c:v>
                </c:pt>
                <c:pt idx="20">
                  <c:v>0.125</c:v>
                </c:pt>
                <c:pt idx="21">
                  <c:v>0.27777777777777779</c:v>
                </c:pt>
                <c:pt idx="22">
                  <c:v>5.4545454545454543E-2</c:v>
                </c:pt>
                <c:pt idx="23">
                  <c:v>0.125</c:v>
                </c:pt>
                <c:pt idx="25">
                  <c:v>0.28260869565217389</c:v>
                </c:pt>
                <c:pt idx="26">
                  <c:v>0.4</c:v>
                </c:pt>
                <c:pt idx="27">
                  <c:v>0.40540540540540543</c:v>
                </c:pt>
                <c:pt idx="28">
                  <c:v>0.30357142857142855</c:v>
                </c:pt>
                <c:pt idx="29">
                  <c:v>0.24444444444444444</c:v>
                </c:pt>
                <c:pt idx="31">
                  <c:v>0.28409090909090912</c:v>
                </c:pt>
                <c:pt idx="32">
                  <c:v>0.33333333333333331</c:v>
                </c:pt>
                <c:pt idx="33">
                  <c:v>0.3611111111111111</c:v>
                </c:pt>
                <c:pt idx="34">
                  <c:v>0.32142857142857145</c:v>
                </c:pt>
                <c:pt idx="35">
                  <c:v>0.18823529411764706</c:v>
                </c:pt>
                <c:pt idx="37">
                  <c:v>0.29213483146067415</c:v>
                </c:pt>
                <c:pt idx="38">
                  <c:v>0.30769230769230771</c:v>
                </c:pt>
                <c:pt idx="39">
                  <c:v>0.48648648648648651</c:v>
                </c:pt>
                <c:pt idx="40">
                  <c:v>0.47272727272727272</c:v>
                </c:pt>
                <c:pt idx="41">
                  <c:v>0.34444444444444444</c:v>
                </c:pt>
                <c:pt idx="43">
                  <c:v>0.31521739130434784</c:v>
                </c:pt>
                <c:pt idx="44">
                  <c:v>0.43939393939393939</c:v>
                </c:pt>
                <c:pt idx="45">
                  <c:v>0.43243243243243246</c:v>
                </c:pt>
                <c:pt idx="46">
                  <c:v>0.42857142857142855</c:v>
                </c:pt>
                <c:pt idx="47">
                  <c:v>0.34444444444444444</c:v>
                </c:pt>
              </c:numCache>
            </c:numRef>
          </c:val>
          <c:extLst>
            <c:ext xmlns:c16="http://schemas.microsoft.com/office/drawing/2014/chart" uri="{C3380CC4-5D6E-409C-BE32-E72D297353CC}">
              <c16:uniqueId val="{00000003-6756-4A34-A3DA-3610B4142261}"/>
            </c:ext>
          </c:extLst>
        </c:ser>
        <c:ser>
          <c:idx val="4"/>
          <c:order val="4"/>
          <c:tx>
            <c:strRef>
              <c:f>'Q5.コロナの影響（取引形態）'!$P$6</c:f>
              <c:strCache>
                <c:ptCount val="1"/>
                <c:pt idx="0">
                  <c:v>大幅に減少(縮小)</c:v>
                </c:pt>
              </c:strCache>
            </c:strRef>
          </c:tx>
          <c:spPr>
            <a:solidFill>
              <a:srgbClr val="9DC3E6"/>
            </a:solidFill>
            <a:ln>
              <a:solidFill>
                <a:schemeClr val="tx1"/>
              </a:solidFill>
            </a:ln>
            <a:effectLst/>
          </c:spPr>
          <c:invertIfNegative val="0"/>
          <c:cat>
            <c:strRef>
              <c:f>'Q5.コロナの影響（取引形態）'!$K$7:$K$54</c:f>
              <c:strCache>
                <c:ptCount val="48"/>
                <c:pt idx="0">
                  <c:v>【 売上 】　　　　　　　　　　　　　　　</c:v>
                </c:pt>
                <c:pt idx="1">
                  <c:v>垂直統合型が中心（N=  93）</c:v>
                </c:pt>
                <c:pt idx="2">
                  <c:v>垂直統合型が多い（N=  66）</c:v>
                </c:pt>
                <c:pt idx="3">
                  <c:v>垂直・水平ほぼ半々（N=  37）</c:v>
                </c:pt>
                <c:pt idx="4">
                  <c:v>水平分業型が多い（N=  57）</c:v>
                </c:pt>
                <c:pt idx="5">
                  <c:v>水平分業型が中心（N=  92）</c:v>
                </c:pt>
                <c:pt idx="6">
                  <c:v>【 利益 】　　　　　　　　　　　　　　　</c:v>
                </c:pt>
                <c:pt idx="7">
                  <c:v>垂直統合型が中心（N=  93）</c:v>
                </c:pt>
                <c:pt idx="8">
                  <c:v>垂直統合型が多い（N=  65）</c:v>
                </c:pt>
                <c:pt idx="9">
                  <c:v>垂直・水平ほぼ半々（N=  37）</c:v>
                </c:pt>
                <c:pt idx="10">
                  <c:v>水平分業型が多い（N=  57）</c:v>
                </c:pt>
                <c:pt idx="11">
                  <c:v>水平分業型が中心（N=  90）</c:v>
                </c:pt>
                <c:pt idx="12">
                  <c:v>【 営業日数 】　　　　　　　　　　　　　</c:v>
                </c:pt>
                <c:pt idx="13">
                  <c:v>垂直統合型が中心（N=  93）</c:v>
                </c:pt>
                <c:pt idx="14">
                  <c:v>垂直統合型が多い（N=  66）</c:v>
                </c:pt>
                <c:pt idx="15">
                  <c:v>垂直・水平ほぼ半々（N=  37）</c:v>
                </c:pt>
                <c:pt idx="16">
                  <c:v>水平分業型が多い（N=  57）</c:v>
                </c:pt>
                <c:pt idx="17">
                  <c:v>水平分業型が中心（N=  92）</c:v>
                </c:pt>
                <c:pt idx="18">
                  <c:v>【 求職の応募者数 】　　　　　　　　　　</c:v>
                </c:pt>
                <c:pt idx="19">
                  <c:v>垂直統合型が中心（N=  91）</c:v>
                </c:pt>
                <c:pt idx="20">
                  <c:v>垂直統合型が多い（N=  64）</c:v>
                </c:pt>
                <c:pt idx="21">
                  <c:v>垂直・水平ほぼ半々（N=  36）</c:v>
                </c:pt>
                <c:pt idx="22">
                  <c:v>水平分業型が多い（N=  55）</c:v>
                </c:pt>
                <c:pt idx="23">
                  <c:v>水平分業型が中心（N=  88）</c:v>
                </c:pt>
                <c:pt idx="24">
                  <c:v>【 国内からの調達 】　　　　　　　　　　</c:v>
                </c:pt>
                <c:pt idx="25">
                  <c:v>垂直統合型が中心（N=  92）</c:v>
                </c:pt>
                <c:pt idx="26">
                  <c:v>垂直統合型が多い（N=  65）</c:v>
                </c:pt>
                <c:pt idx="27">
                  <c:v>垂直・水平ほぼ半々（N=  37）</c:v>
                </c:pt>
                <c:pt idx="28">
                  <c:v>水平分業型が多い（N=  56）</c:v>
                </c:pt>
                <c:pt idx="29">
                  <c:v>水平分業型が中心（N=  90）</c:v>
                </c:pt>
                <c:pt idx="30">
                  <c:v>【 海外からの調達 】　　　　　　　　　　</c:v>
                </c:pt>
                <c:pt idx="31">
                  <c:v>垂直統合型が中心（N=  88）</c:v>
                </c:pt>
                <c:pt idx="32">
                  <c:v>垂直統合型が多い（N=  63）</c:v>
                </c:pt>
                <c:pt idx="33">
                  <c:v>垂直・水平ほぼ半々（N=  36）</c:v>
                </c:pt>
                <c:pt idx="34">
                  <c:v>水平分業型が多い（N=  56）</c:v>
                </c:pt>
                <c:pt idx="35">
                  <c:v>水平分業型が中心（N=  85）</c:v>
                </c:pt>
                <c:pt idx="36">
                  <c:v>【 新規顧客の開拓 】　　　　　　　　　　</c:v>
                </c:pt>
                <c:pt idx="37">
                  <c:v>垂直統合型が中心（N=  89）</c:v>
                </c:pt>
                <c:pt idx="38">
                  <c:v>垂直統合型が多い（N=  65）</c:v>
                </c:pt>
                <c:pt idx="39">
                  <c:v>垂直・水平ほぼ半々（N=  37）</c:v>
                </c:pt>
                <c:pt idx="40">
                  <c:v>水平分業型が多い（N=  55）</c:v>
                </c:pt>
                <c:pt idx="41">
                  <c:v>水平分業型が中心（N=  90）</c:v>
                </c:pt>
                <c:pt idx="42">
                  <c:v>【 商談 】　　　　　　　　　　　　　　　</c:v>
                </c:pt>
                <c:pt idx="43">
                  <c:v>垂直統合型が中心（N=  92）</c:v>
                </c:pt>
                <c:pt idx="44">
                  <c:v>垂直統合型が多い（N=  66）</c:v>
                </c:pt>
                <c:pt idx="45">
                  <c:v>垂直・水平ほぼ半々（N=  37）</c:v>
                </c:pt>
                <c:pt idx="46">
                  <c:v>水平分業型が多い（N=  56）</c:v>
                </c:pt>
                <c:pt idx="47">
                  <c:v>水平分業型が中心（N=  90）</c:v>
                </c:pt>
              </c:strCache>
            </c:strRef>
          </c:cat>
          <c:val>
            <c:numRef>
              <c:f>'Q5.コロナの影響（取引形態）'!$P$7:$P$54</c:f>
              <c:numCache>
                <c:formatCode>0.0%</c:formatCode>
                <c:ptCount val="48"/>
                <c:pt idx="1">
                  <c:v>0.24731182795698925</c:v>
                </c:pt>
                <c:pt idx="2">
                  <c:v>0.25757575757575757</c:v>
                </c:pt>
                <c:pt idx="3">
                  <c:v>0.13513513513513514</c:v>
                </c:pt>
                <c:pt idx="4">
                  <c:v>8.771929824561403E-2</c:v>
                </c:pt>
                <c:pt idx="5">
                  <c:v>0.19565217391304349</c:v>
                </c:pt>
                <c:pt idx="7">
                  <c:v>0.31182795698924731</c:v>
                </c:pt>
                <c:pt idx="8">
                  <c:v>0.29230769230769232</c:v>
                </c:pt>
                <c:pt idx="9">
                  <c:v>0.21621621621621623</c:v>
                </c:pt>
                <c:pt idx="10">
                  <c:v>0.17543859649122806</c:v>
                </c:pt>
                <c:pt idx="11">
                  <c:v>0.2</c:v>
                </c:pt>
                <c:pt idx="13">
                  <c:v>3.2258064516129031E-2</c:v>
                </c:pt>
                <c:pt idx="14">
                  <c:v>3.0303030303030304E-2</c:v>
                </c:pt>
                <c:pt idx="15">
                  <c:v>2.7027027027027029E-2</c:v>
                </c:pt>
                <c:pt idx="16">
                  <c:v>0</c:v>
                </c:pt>
                <c:pt idx="17">
                  <c:v>6.5217391304347824E-2</c:v>
                </c:pt>
                <c:pt idx="19">
                  <c:v>0.10989010989010989</c:v>
                </c:pt>
                <c:pt idx="20">
                  <c:v>6.25E-2</c:v>
                </c:pt>
                <c:pt idx="21">
                  <c:v>8.3333333333333329E-2</c:v>
                </c:pt>
                <c:pt idx="22">
                  <c:v>1.8181818181818181E-2</c:v>
                </c:pt>
                <c:pt idx="23">
                  <c:v>6.8181818181818177E-2</c:v>
                </c:pt>
                <c:pt idx="25">
                  <c:v>4.3478260869565216E-2</c:v>
                </c:pt>
                <c:pt idx="26">
                  <c:v>9.2307692307692313E-2</c:v>
                </c:pt>
                <c:pt idx="27">
                  <c:v>2.7027027027027029E-2</c:v>
                </c:pt>
                <c:pt idx="28">
                  <c:v>7.1428571428571425E-2</c:v>
                </c:pt>
                <c:pt idx="29">
                  <c:v>4.4444444444444446E-2</c:v>
                </c:pt>
                <c:pt idx="31">
                  <c:v>4.5454545454545456E-2</c:v>
                </c:pt>
                <c:pt idx="32">
                  <c:v>6.3492063492063489E-2</c:v>
                </c:pt>
                <c:pt idx="33">
                  <c:v>8.3333333333333329E-2</c:v>
                </c:pt>
                <c:pt idx="34">
                  <c:v>5.3571428571428568E-2</c:v>
                </c:pt>
                <c:pt idx="35">
                  <c:v>9.4117647058823528E-2</c:v>
                </c:pt>
                <c:pt idx="37">
                  <c:v>8.98876404494382E-2</c:v>
                </c:pt>
                <c:pt idx="38">
                  <c:v>0.13846153846153847</c:v>
                </c:pt>
                <c:pt idx="39">
                  <c:v>8.1081081081081086E-2</c:v>
                </c:pt>
                <c:pt idx="40">
                  <c:v>3.6363636363636362E-2</c:v>
                </c:pt>
                <c:pt idx="41">
                  <c:v>0.1111111111111111</c:v>
                </c:pt>
                <c:pt idx="43">
                  <c:v>0.16304347826086957</c:v>
                </c:pt>
                <c:pt idx="44">
                  <c:v>0.16666666666666666</c:v>
                </c:pt>
                <c:pt idx="45">
                  <c:v>0.10810810810810811</c:v>
                </c:pt>
                <c:pt idx="46">
                  <c:v>7.1428571428571425E-2</c:v>
                </c:pt>
                <c:pt idx="47">
                  <c:v>8.8888888888888892E-2</c:v>
                </c:pt>
              </c:numCache>
            </c:numRef>
          </c:val>
          <c:extLst>
            <c:ext xmlns:c16="http://schemas.microsoft.com/office/drawing/2014/chart" uri="{C3380CC4-5D6E-409C-BE32-E72D297353CC}">
              <c16:uniqueId val="{00000004-6756-4A34-A3DA-3610B4142261}"/>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'Q5.コロナの影響（取引形態）'!$L$6</c:f>
              <c:strCache>
                <c:ptCount val="1"/>
                <c:pt idx="0">
                  <c:v>大幅に増加(拡大)</c:v>
                </c:pt>
              </c:strCache>
            </c:strRef>
          </c:tx>
          <c:spPr>
            <a:solidFill>
              <a:srgbClr val="FF9966"/>
            </a:solidFill>
            <a:ln>
              <a:solidFill>
                <a:schemeClr val="tx1"/>
              </a:solidFill>
            </a:ln>
            <a:effectLst/>
          </c:spPr>
          <c:invertIfNegative val="0"/>
          <c:cat>
            <c:strRef>
              <c:f>'Q5.コロナの影響（取引形態）'!$R$7:$R$54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'Q5.コロナの影響（取引形態）'!$L$7:$L$54</c:f>
              <c:numCache>
                <c:formatCode>0.0%</c:formatCode>
                <c:ptCount val="48"/>
                <c:pt idx="1">
                  <c:v>0</c:v>
                </c:pt>
                <c:pt idx="2">
                  <c:v>0</c:v>
                </c:pt>
                <c:pt idx="3">
                  <c:v>0</c:v>
                </c:pt>
                <c:pt idx="4">
                  <c:v>0</c:v>
                </c:pt>
                <c:pt idx="5">
                  <c:v>8.771929824561403E-3</c:v>
                </c:pt>
                <c:pt idx="7">
                  <c:v>0</c:v>
                </c:pt>
                <c:pt idx="8">
                  <c:v>0</c:v>
                </c:pt>
                <c:pt idx="9">
                  <c:v>0</c:v>
                </c:pt>
                <c:pt idx="10">
                  <c:v>1.6949152542372881E-2</c:v>
                </c:pt>
                <c:pt idx="11">
                  <c:v>8.771929824561403E-3</c:v>
                </c:pt>
                <c:pt idx="13">
                  <c:v>0</c:v>
                </c:pt>
                <c:pt idx="14">
                  <c:v>0</c:v>
                </c:pt>
                <c:pt idx="15">
                  <c:v>0</c:v>
                </c:pt>
                <c:pt idx="16">
                  <c:v>0</c:v>
                </c:pt>
                <c:pt idx="17">
                  <c:v>0</c:v>
                </c:pt>
                <c:pt idx="19">
                  <c:v>0</c:v>
                </c:pt>
                <c:pt idx="20">
                  <c:v>0</c:v>
                </c:pt>
                <c:pt idx="21">
                  <c:v>0</c:v>
                </c:pt>
                <c:pt idx="22">
                  <c:v>1.7241379310344827E-2</c:v>
                </c:pt>
                <c:pt idx="23">
                  <c:v>0</c:v>
                </c:pt>
                <c:pt idx="25">
                  <c:v>0</c:v>
                </c:pt>
                <c:pt idx="26">
                  <c:v>0</c:v>
                </c:pt>
                <c:pt idx="27">
                  <c:v>0</c:v>
                </c:pt>
                <c:pt idx="28">
                  <c:v>0</c:v>
                </c:pt>
                <c:pt idx="29">
                  <c:v>1.7857142857142856E-2</c:v>
                </c:pt>
                <c:pt idx="31">
                  <c:v>0</c:v>
                </c:pt>
                <c:pt idx="32">
                  <c:v>0</c:v>
                </c:pt>
                <c:pt idx="33">
                  <c:v>0</c:v>
                </c:pt>
                <c:pt idx="34">
                  <c:v>1.6949152542372881E-2</c:v>
                </c:pt>
                <c:pt idx="35">
                  <c:v>0</c:v>
                </c:pt>
                <c:pt idx="37">
                  <c:v>0</c:v>
                </c:pt>
                <c:pt idx="38">
                  <c:v>0</c:v>
                </c:pt>
                <c:pt idx="39">
                  <c:v>0</c:v>
                </c:pt>
                <c:pt idx="40">
                  <c:v>0</c:v>
                </c:pt>
                <c:pt idx="41">
                  <c:v>2.6315789473684209E-2</c:v>
                </c:pt>
                <c:pt idx="43">
                  <c:v>1.2658227848101266E-2</c:v>
                </c:pt>
                <c:pt idx="44">
                  <c:v>0</c:v>
                </c:pt>
                <c:pt idx="45">
                  <c:v>2.0833333333333332E-2</c:v>
                </c:pt>
                <c:pt idx="46">
                  <c:v>1.7241379310344827E-2</c:v>
                </c:pt>
                <c:pt idx="47">
                  <c:v>5.2631578947368418E-2</c:v>
                </c:pt>
              </c:numCache>
            </c:numRef>
          </c:val>
          <c:extLst>
            <c:ext xmlns:c16="http://schemas.microsoft.com/office/drawing/2014/chart" uri="{C3380CC4-5D6E-409C-BE32-E72D297353CC}">
              <c16:uniqueId val="{00000000-8DE4-408B-BE30-924EC8224D7A}"/>
            </c:ext>
          </c:extLst>
        </c:ser>
        <c:ser>
          <c:idx val="1"/>
          <c:order val="1"/>
          <c:tx>
            <c:strRef>
              <c:f>'Q5.コロナの影響（取引形態）'!$M$6</c:f>
              <c:strCache>
                <c:ptCount val="1"/>
                <c:pt idx="0">
                  <c:v>増加(拡大)</c:v>
                </c:pt>
              </c:strCache>
            </c:strRef>
          </c:tx>
          <c:spPr>
            <a:solidFill>
              <a:srgbClr val="FFCC99"/>
            </a:solidFill>
            <a:ln>
              <a:solidFill>
                <a:schemeClr val="tx1"/>
              </a:solidFill>
            </a:ln>
            <a:effectLst/>
          </c:spPr>
          <c:invertIfNegative val="0"/>
          <c:cat>
            <c:strRef>
              <c:f>'Q5.コロナの影響（取引形態）'!$R$7:$R$54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'Q5.コロナの影響（取引形態）'!$M$7:$M$54</c:f>
              <c:numCache>
                <c:formatCode>0.0%</c:formatCode>
                <c:ptCount val="48"/>
                <c:pt idx="1">
                  <c:v>2.4390243902439025E-2</c:v>
                </c:pt>
                <c:pt idx="2">
                  <c:v>4.6511627906976744E-2</c:v>
                </c:pt>
                <c:pt idx="3">
                  <c:v>8.3333333333333329E-2</c:v>
                </c:pt>
                <c:pt idx="4">
                  <c:v>8.4745762711864403E-2</c:v>
                </c:pt>
                <c:pt idx="5">
                  <c:v>7.0175438596491224E-2</c:v>
                </c:pt>
                <c:pt idx="7">
                  <c:v>1.2500000000000001E-2</c:v>
                </c:pt>
                <c:pt idx="8">
                  <c:v>3.4883720930232558E-2</c:v>
                </c:pt>
                <c:pt idx="9">
                  <c:v>4.1666666666666664E-2</c:v>
                </c:pt>
                <c:pt idx="10">
                  <c:v>6.7796610169491525E-2</c:v>
                </c:pt>
                <c:pt idx="11">
                  <c:v>6.1403508771929821E-2</c:v>
                </c:pt>
                <c:pt idx="13">
                  <c:v>0</c:v>
                </c:pt>
                <c:pt idx="14">
                  <c:v>0</c:v>
                </c:pt>
                <c:pt idx="15">
                  <c:v>2.0833333333333332E-2</c:v>
                </c:pt>
                <c:pt idx="16">
                  <c:v>0</c:v>
                </c:pt>
                <c:pt idx="17">
                  <c:v>8.771929824561403E-3</c:v>
                </c:pt>
                <c:pt idx="19">
                  <c:v>8.8607594936708861E-2</c:v>
                </c:pt>
                <c:pt idx="20">
                  <c:v>9.4117647058823528E-2</c:v>
                </c:pt>
                <c:pt idx="21">
                  <c:v>4.3478260869565216E-2</c:v>
                </c:pt>
                <c:pt idx="22">
                  <c:v>8.6206896551724144E-2</c:v>
                </c:pt>
                <c:pt idx="23">
                  <c:v>0.10810810810810811</c:v>
                </c:pt>
                <c:pt idx="25">
                  <c:v>1.2658227848101266E-2</c:v>
                </c:pt>
                <c:pt idx="26">
                  <c:v>0</c:v>
                </c:pt>
                <c:pt idx="27">
                  <c:v>6.3829787234042548E-2</c:v>
                </c:pt>
                <c:pt idx="28">
                  <c:v>0</c:v>
                </c:pt>
                <c:pt idx="29">
                  <c:v>2.6785714285714284E-2</c:v>
                </c:pt>
                <c:pt idx="31">
                  <c:v>0</c:v>
                </c:pt>
                <c:pt idx="32">
                  <c:v>1.2658227848101266E-2</c:v>
                </c:pt>
                <c:pt idx="33">
                  <c:v>0</c:v>
                </c:pt>
                <c:pt idx="34">
                  <c:v>3.3898305084745763E-2</c:v>
                </c:pt>
                <c:pt idx="35">
                  <c:v>1.834862385321101E-2</c:v>
                </c:pt>
                <c:pt idx="37">
                  <c:v>7.5949367088607597E-2</c:v>
                </c:pt>
                <c:pt idx="38">
                  <c:v>0.10465116279069768</c:v>
                </c:pt>
                <c:pt idx="39">
                  <c:v>8.3333333333333329E-2</c:v>
                </c:pt>
                <c:pt idx="40">
                  <c:v>0.10526315789473684</c:v>
                </c:pt>
                <c:pt idx="41">
                  <c:v>6.1403508771929821E-2</c:v>
                </c:pt>
                <c:pt idx="43">
                  <c:v>6.3291139240506333E-2</c:v>
                </c:pt>
                <c:pt idx="44">
                  <c:v>0.11627906976744186</c:v>
                </c:pt>
                <c:pt idx="45">
                  <c:v>8.3333333333333329E-2</c:v>
                </c:pt>
                <c:pt idx="46">
                  <c:v>0.20689655172413793</c:v>
                </c:pt>
                <c:pt idx="47">
                  <c:v>6.1403508771929821E-2</c:v>
                </c:pt>
              </c:numCache>
            </c:numRef>
          </c:val>
          <c:extLst>
            <c:ext xmlns:c16="http://schemas.microsoft.com/office/drawing/2014/chart" uri="{C3380CC4-5D6E-409C-BE32-E72D297353CC}">
              <c16:uniqueId val="{00000001-8DE4-408B-BE30-924EC8224D7A}"/>
            </c:ext>
          </c:extLst>
        </c:ser>
        <c:ser>
          <c:idx val="2"/>
          <c:order val="2"/>
          <c:tx>
            <c:strRef>
              <c:f>'Q5.コロナの影響（取引形態）'!$N$6</c:f>
              <c:strCache>
                <c:ptCount val="1"/>
                <c:pt idx="0">
                  <c:v>現状維持</c:v>
                </c:pt>
              </c:strCache>
            </c:strRef>
          </c:tx>
          <c:spPr>
            <a:solidFill>
              <a:srgbClr val="FFFF99"/>
            </a:solidFill>
            <a:ln>
              <a:solidFill>
                <a:schemeClr val="tx1"/>
              </a:solidFill>
            </a:ln>
            <a:effectLst/>
          </c:spPr>
          <c:invertIfNegative val="0"/>
          <c:cat>
            <c:strRef>
              <c:f>'Q5.コロナの影響（取引形態）'!$R$7:$R$54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'Q5.コロナの影響（取引形態）'!$N$7:$N$54</c:f>
              <c:numCache>
                <c:formatCode>0.0%</c:formatCode>
                <c:ptCount val="48"/>
                <c:pt idx="1">
                  <c:v>0.37804878048780488</c:v>
                </c:pt>
                <c:pt idx="2">
                  <c:v>0.27906976744186046</c:v>
                </c:pt>
                <c:pt idx="3">
                  <c:v>0.39583333333333331</c:v>
                </c:pt>
                <c:pt idx="4">
                  <c:v>0.2711864406779661</c:v>
                </c:pt>
                <c:pt idx="5">
                  <c:v>0.35087719298245612</c:v>
                </c:pt>
                <c:pt idx="7">
                  <c:v>0.4</c:v>
                </c:pt>
                <c:pt idx="8">
                  <c:v>0.32558139534883723</c:v>
                </c:pt>
                <c:pt idx="9">
                  <c:v>0.4375</c:v>
                </c:pt>
                <c:pt idx="10">
                  <c:v>0.2711864406779661</c:v>
                </c:pt>
                <c:pt idx="11">
                  <c:v>0.33333333333333331</c:v>
                </c:pt>
                <c:pt idx="13">
                  <c:v>0.73417721518987344</c:v>
                </c:pt>
                <c:pt idx="14">
                  <c:v>0.73255813953488369</c:v>
                </c:pt>
                <c:pt idx="15">
                  <c:v>0.64583333333333337</c:v>
                </c:pt>
                <c:pt idx="16">
                  <c:v>0.81355932203389836</c:v>
                </c:pt>
                <c:pt idx="17">
                  <c:v>0.70175438596491224</c:v>
                </c:pt>
                <c:pt idx="19">
                  <c:v>0.67088607594936711</c:v>
                </c:pt>
                <c:pt idx="20">
                  <c:v>0.68235294117647061</c:v>
                </c:pt>
                <c:pt idx="21">
                  <c:v>0.67391304347826086</c:v>
                </c:pt>
                <c:pt idx="22">
                  <c:v>0.63793103448275867</c:v>
                </c:pt>
                <c:pt idx="23">
                  <c:v>0.68468468468468469</c:v>
                </c:pt>
                <c:pt idx="25">
                  <c:v>0.58227848101265822</c:v>
                </c:pt>
                <c:pt idx="26">
                  <c:v>0.66666666666666663</c:v>
                </c:pt>
                <c:pt idx="27">
                  <c:v>0.57446808510638303</c:v>
                </c:pt>
                <c:pt idx="28">
                  <c:v>0.79661016949152541</c:v>
                </c:pt>
                <c:pt idx="29">
                  <c:v>0.7142857142857143</c:v>
                </c:pt>
                <c:pt idx="31">
                  <c:v>0.70129870129870131</c:v>
                </c:pt>
                <c:pt idx="32">
                  <c:v>0.64556962025316456</c:v>
                </c:pt>
                <c:pt idx="33">
                  <c:v>0.60869565217391308</c:v>
                </c:pt>
                <c:pt idx="34">
                  <c:v>0.6271186440677966</c:v>
                </c:pt>
                <c:pt idx="35">
                  <c:v>0.73394495412844041</c:v>
                </c:pt>
                <c:pt idx="37">
                  <c:v>0.43037974683544306</c:v>
                </c:pt>
                <c:pt idx="38">
                  <c:v>0.36046511627906974</c:v>
                </c:pt>
                <c:pt idx="39">
                  <c:v>0.25</c:v>
                </c:pt>
                <c:pt idx="40">
                  <c:v>0.42105263157894735</c:v>
                </c:pt>
                <c:pt idx="41">
                  <c:v>0.33333333333333331</c:v>
                </c:pt>
                <c:pt idx="43">
                  <c:v>0.4050632911392405</c:v>
                </c:pt>
                <c:pt idx="44">
                  <c:v>0.30232558139534882</c:v>
                </c:pt>
                <c:pt idx="45">
                  <c:v>0.25</c:v>
                </c:pt>
                <c:pt idx="46">
                  <c:v>0.29310344827586204</c:v>
                </c:pt>
                <c:pt idx="47">
                  <c:v>0.31578947368421051</c:v>
                </c:pt>
              </c:numCache>
            </c:numRef>
          </c:val>
          <c:extLst>
            <c:ext xmlns:c16="http://schemas.microsoft.com/office/drawing/2014/chart" uri="{C3380CC4-5D6E-409C-BE32-E72D297353CC}">
              <c16:uniqueId val="{00000002-8DE4-408B-BE30-924EC8224D7A}"/>
            </c:ext>
          </c:extLst>
        </c:ser>
        <c:ser>
          <c:idx val="3"/>
          <c:order val="3"/>
          <c:tx>
            <c:strRef>
              <c:f>'Q5.コロナの影響（取引形態）'!$O$6</c:f>
              <c:strCache>
                <c:ptCount val="1"/>
                <c:pt idx="0">
                  <c:v>減少(縮小)</c:v>
                </c:pt>
              </c:strCache>
            </c:strRef>
          </c:tx>
          <c:spPr>
            <a:solidFill>
              <a:srgbClr val="2E75B6"/>
            </a:solidFill>
            <a:ln>
              <a:solidFill>
                <a:schemeClr val="tx1"/>
              </a:solidFill>
            </a:ln>
            <a:effectLst/>
          </c:spPr>
          <c:invertIfNegative val="0"/>
          <c:cat>
            <c:strRef>
              <c:f>'Q5.コロナの影響（取引形態）'!$R$7:$R$54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'Q5.コロナの影響（取引形態）'!$O$7:$O$54</c:f>
              <c:numCache>
                <c:formatCode>0.0%</c:formatCode>
                <c:ptCount val="48"/>
                <c:pt idx="1">
                  <c:v>0.45121951219512196</c:v>
                </c:pt>
                <c:pt idx="2">
                  <c:v>0.54651162790697672</c:v>
                </c:pt>
                <c:pt idx="3">
                  <c:v>0.39583333333333331</c:v>
                </c:pt>
                <c:pt idx="4">
                  <c:v>0.59322033898305082</c:v>
                </c:pt>
                <c:pt idx="5">
                  <c:v>0.30701754385964913</c:v>
                </c:pt>
                <c:pt idx="7">
                  <c:v>0.4375</c:v>
                </c:pt>
                <c:pt idx="8">
                  <c:v>0.5</c:v>
                </c:pt>
                <c:pt idx="9">
                  <c:v>0.39583333333333331</c:v>
                </c:pt>
                <c:pt idx="10">
                  <c:v>0.52542372881355937</c:v>
                </c:pt>
                <c:pt idx="11">
                  <c:v>0.31578947368421051</c:v>
                </c:pt>
                <c:pt idx="13">
                  <c:v>0.20253164556962025</c:v>
                </c:pt>
                <c:pt idx="14">
                  <c:v>0.2441860465116279</c:v>
                </c:pt>
                <c:pt idx="15">
                  <c:v>0.27083333333333331</c:v>
                </c:pt>
                <c:pt idx="16">
                  <c:v>0.1864406779661017</c:v>
                </c:pt>
                <c:pt idx="17">
                  <c:v>0.23684210526315788</c:v>
                </c:pt>
                <c:pt idx="19">
                  <c:v>0.16455696202531644</c:v>
                </c:pt>
                <c:pt idx="20">
                  <c:v>0.17647058823529413</c:v>
                </c:pt>
                <c:pt idx="21">
                  <c:v>0.2608695652173913</c:v>
                </c:pt>
                <c:pt idx="22">
                  <c:v>0.20689655172413793</c:v>
                </c:pt>
                <c:pt idx="23">
                  <c:v>0.17117117117117117</c:v>
                </c:pt>
                <c:pt idx="25">
                  <c:v>0.32911392405063289</c:v>
                </c:pt>
                <c:pt idx="26">
                  <c:v>0.26190476190476192</c:v>
                </c:pt>
                <c:pt idx="27">
                  <c:v>0.31914893617021278</c:v>
                </c:pt>
                <c:pt idx="28">
                  <c:v>0.1864406779661017</c:v>
                </c:pt>
                <c:pt idx="29">
                  <c:v>0.17857142857142858</c:v>
                </c:pt>
                <c:pt idx="31">
                  <c:v>0.19480519480519481</c:v>
                </c:pt>
                <c:pt idx="32">
                  <c:v>0.25316455696202533</c:v>
                </c:pt>
                <c:pt idx="33">
                  <c:v>0.28260869565217389</c:v>
                </c:pt>
                <c:pt idx="34">
                  <c:v>0.23728813559322035</c:v>
                </c:pt>
                <c:pt idx="35">
                  <c:v>0.11926605504587157</c:v>
                </c:pt>
                <c:pt idx="37">
                  <c:v>0.35443037974683544</c:v>
                </c:pt>
                <c:pt idx="38">
                  <c:v>0.41860465116279072</c:v>
                </c:pt>
                <c:pt idx="39">
                  <c:v>0.52083333333333337</c:v>
                </c:pt>
                <c:pt idx="40">
                  <c:v>0.36842105263157893</c:v>
                </c:pt>
                <c:pt idx="41">
                  <c:v>0.42982456140350878</c:v>
                </c:pt>
                <c:pt idx="43">
                  <c:v>0.379746835443038</c:v>
                </c:pt>
                <c:pt idx="44">
                  <c:v>0.47674418604651164</c:v>
                </c:pt>
                <c:pt idx="45">
                  <c:v>0.5</c:v>
                </c:pt>
                <c:pt idx="46">
                  <c:v>0.37931034482758619</c:v>
                </c:pt>
                <c:pt idx="47">
                  <c:v>0.42105263157894735</c:v>
                </c:pt>
              </c:numCache>
            </c:numRef>
          </c:val>
          <c:extLst>
            <c:ext xmlns:c16="http://schemas.microsoft.com/office/drawing/2014/chart" uri="{C3380CC4-5D6E-409C-BE32-E72D297353CC}">
              <c16:uniqueId val="{00000003-8DE4-408B-BE30-924EC8224D7A}"/>
            </c:ext>
          </c:extLst>
        </c:ser>
        <c:ser>
          <c:idx val="4"/>
          <c:order val="4"/>
          <c:tx>
            <c:strRef>
              <c:f>'Q5.コロナの影響（取引形態）'!$P$6</c:f>
              <c:strCache>
                <c:ptCount val="1"/>
                <c:pt idx="0">
                  <c:v>大幅に減少(縮小)</c:v>
                </c:pt>
              </c:strCache>
            </c:strRef>
          </c:tx>
          <c:spPr>
            <a:solidFill>
              <a:srgbClr val="9DC3E6"/>
            </a:solidFill>
            <a:ln>
              <a:solidFill>
                <a:schemeClr val="tx1"/>
              </a:solidFill>
            </a:ln>
            <a:effectLst/>
          </c:spPr>
          <c:invertIfNegative val="0"/>
          <c:cat>
            <c:strRef>
              <c:f>'Q5.コロナの影響（取引形態）'!$R$7:$R$54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'Q5.コロナの影響（取引形態）'!$P$7:$P$54</c:f>
              <c:numCache>
                <c:formatCode>0.0%</c:formatCode>
                <c:ptCount val="48"/>
                <c:pt idx="1">
                  <c:v>0.14634146341463414</c:v>
                </c:pt>
                <c:pt idx="2">
                  <c:v>0.12790697674418605</c:v>
                </c:pt>
                <c:pt idx="3">
                  <c:v>0.125</c:v>
                </c:pt>
                <c:pt idx="4">
                  <c:v>5.0847457627118647E-2</c:v>
                </c:pt>
                <c:pt idx="5">
                  <c:v>0.26315789473684209</c:v>
                </c:pt>
                <c:pt idx="7">
                  <c:v>0.15</c:v>
                </c:pt>
                <c:pt idx="8">
                  <c:v>0.13953488372093023</c:v>
                </c:pt>
                <c:pt idx="9">
                  <c:v>0.125</c:v>
                </c:pt>
                <c:pt idx="10">
                  <c:v>0.11864406779661017</c:v>
                </c:pt>
                <c:pt idx="11">
                  <c:v>0.2807017543859649</c:v>
                </c:pt>
                <c:pt idx="13">
                  <c:v>6.3291139240506333E-2</c:v>
                </c:pt>
                <c:pt idx="14">
                  <c:v>2.3255813953488372E-2</c:v>
                </c:pt>
                <c:pt idx="15">
                  <c:v>6.25E-2</c:v>
                </c:pt>
                <c:pt idx="16">
                  <c:v>0</c:v>
                </c:pt>
                <c:pt idx="17">
                  <c:v>5.2631578947368418E-2</c:v>
                </c:pt>
                <c:pt idx="19">
                  <c:v>7.5949367088607597E-2</c:v>
                </c:pt>
                <c:pt idx="20">
                  <c:v>4.7058823529411764E-2</c:v>
                </c:pt>
                <c:pt idx="21">
                  <c:v>2.1739130434782608E-2</c:v>
                </c:pt>
                <c:pt idx="22">
                  <c:v>5.1724137931034482E-2</c:v>
                </c:pt>
                <c:pt idx="23">
                  <c:v>3.6036036036036036E-2</c:v>
                </c:pt>
                <c:pt idx="25">
                  <c:v>7.5949367088607597E-2</c:v>
                </c:pt>
                <c:pt idx="26">
                  <c:v>7.1428571428571425E-2</c:v>
                </c:pt>
                <c:pt idx="27">
                  <c:v>4.2553191489361701E-2</c:v>
                </c:pt>
                <c:pt idx="28">
                  <c:v>1.6949152542372881E-2</c:v>
                </c:pt>
                <c:pt idx="29">
                  <c:v>6.25E-2</c:v>
                </c:pt>
                <c:pt idx="31">
                  <c:v>0.1038961038961039</c:v>
                </c:pt>
                <c:pt idx="32">
                  <c:v>8.8607594936708861E-2</c:v>
                </c:pt>
                <c:pt idx="33">
                  <c:v>0.10869565217391304</c:v>
                </c:pt>
                <c:pt idx="34">
                  <c:v>8.4745762711864403E-2</c:v>
                </c:pt>
                <c:pt idx="35">
                  <c:v>0.12844036697247707</c:v>
                </c:pt>
                <c:pt idx="37">
                  <c:v>0.13924050632911392</c:v>
                </c:pt>
                <c:pt idx="38">
                  <c:v>0.11627906976744186</c:v>
                </c:pt>
                <c:pt idx="39">
                  <c:v>0.14583333333333334</c:v>
                </c:pt>
                <c:pt idx="40">
                  <c:v>0.10526315789473684</c:v>
                </c:pt>
                <c:pt idx="41">
                  <c:v>0.14912280701754385</c:v>
                </c:pt>
                <c:pt idx="43">
                  <c:v>0.13924050632911392</c:v>
                </c:pt>
                <c:pt idx="44">
                  <c:v>0.10465116279069768</c:v>
                </c:pt>
                <c:pt idx="45">
                  <c:v>0.14583333333333334</c:v>
                </c:pt>
                <c:pt idx="46">
                  <c:v>0.10344827586206896</c:v>
                </c:pt>
                <c:pt idx="47">
                  <c:v>0.14912280701754385</c:v>
                </c:pt>
              </c:numCache>
            </c:numRef>
          </c:val>
          <c:extLst>
            <c:ext xmlns:c16="http://schemas.microsoft.com/office/drawing/2014/chart" uri="{C3380CC4-5D6E-409C-BE32-E72D297353CC}">
              <c16:uniqueId val="{00000004-8DE4-408B-BE30-924EC8224D7A}"/>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'Q5.コロナの影響（取引形態）'!$L$6</c:f>
              <c:strCache>
                <c:ptCount val="1"/>
                <c:pt idx="0">
                  <c:v>大幅に増加(拡大)</c:v>
                </c:pt>
              </c:strCache>
            </c:strRef>
          </c:tx>
          <c:spPr>
            <a:solidFill>
              <a:srgbClr val="FF9966"/>
            </a:solidFill>
            <a:ln>
              <a:solidFill>
                <a:schemeClr val="tx1"/>
              </a:solidFill>
            </a:ln>
            <a:effectLst/>
          </c:spPr>
          <c:invertIfNegative val="0"/>
          <c:cat>
            <c:strRef>
              <c:f>'Q5.コロナの影響（取引形態）'!$R$7:$R$54</c:f>
              <c:strCache>
                <c:ptCount val="48"/>
                <c:pt idx="1">
                  <c:v>（N=  68）</c:v>
                </c:pt>
                <c:pt idx="2">
                  <c:v>（N=  55）</c:v>
                </c:pt>
                <c:pt idx="3">
                  <c:v>（N=  24）</c:v>
                </c:pt>
                <c:pt idx="4">
                  <c:v>（N=  43）</c:v>
                </c:pt>
                <c:pt idx="5">
                  <c:v>（N=  73）</c:v>
                </c:pt>
                <c:pt idx="7">
                  <c:v>（N=  67）</c:v>
                </c:pt>
                <c:pt idx="8">
                  <c:v>（N=  55）</c:v>
                </c:pt>
                <c:pt idx="9">
                  <c:v>（N=  24）</c:v>
                </c:pt>
                <c:pt idx="10">
                  <c:v>（N=  43）</c:v>
                </c:pt>
                <c:pt idx="11">
                  <c:v>（N=  73）</c:v>
                </c:pt>
                <c:pt idx="13">
                  <c:v>（N=  67）</c:v>
                </c:pt>
                <c:pt idx="14">
                  <c:v>（N=  55）</c:v>
                </c:pt>
                <c:pt idx="15">
                  <c:v>（N=  24）</c:v>
                </c:pt>
                <c:pt idx="16">
                  <c:v>（N=  43）</c:v>
                </c:pt>
                <c:pt idx="17">
                  <c:v>（N=  73）</c:v>
                </c:pt>
                <c:pt idx="19">
                  <c:v>（N=  66）</c:v>
                </c:pt>
                <c:pt idx="20">
                  <c:v>（N=  55）</c:v>
                </c:pt>
                <c:pt idx="21">
                  <c:v>（N=  24）</c:v>
                </c:pt>
                <c:pt idx="22">
                  <c:v>（N=  43）</c:v>
                </c:pt>
                <c:pt idx="23">
                  <c:v>（N=  71）</c:v>
                </c:pt>
                <c:pt idx="25">
                  <c:v>（N=  66）</c:v>
                </c:pt>
                <c:pt idx="26">
                  <c:v>（N=  53）</c:v>
                </c:pt>
                <c:pt idx="27">
                  <c:v>（N=  24）</c:v>
                </c:pt>
                <c:pt idx="28">
                  <c:v>（N=  43）</c:v>
                </c:pt>
                <c:pt idx="29">
                  <c:v>（N=  70）</c:v>
                </c:pt>
                <c:pt idx="31">
                  <c:v>（N=  64）</c:v>
                </c:pt>
                <c:pt idx="32">
                  <c:v>（N=  52）</c:v>
                </c:pt>
                <c:pt idx="33">
                  <c:v>（N=  23）</c:v>
                </c:pt>
                <c:pt idx="34">
                  <c:v>（N=  41）</c:v>
                </c:pt>
                <c:pt idx="35">
                  <c:v>（N=  67）</c:v>
                </c:pt>
                <c:pt idx="37">
                  <c:v>（N=  68）</c:v>
                </c:pt>
                <c:pt idx="38">
                  <c:v>（N=  54）</c:v>
                </c:pt>
                <c:pt idx="39">
                  <c:v>（N=  24）</c:v>
                </c:pt>
                <c:pt idx="40">
                  <c:v>（N=  42）</c:v>
                </c:pt>
                <c:pt idx="41">
                  <c:v>（N=  73）</c:v>
                </c:pt>
                <c:pt idx="43">
                  <c:v>（N=  68）</c:v>
                </c:pt>
                <c:pt idx="44">
                  <c:v>（N=  55）</c:v>
                </c:pt>
                <c:pt idx="45">
                  <c:v>（N=  24）</c:v>
                </c:pt>
                <c:pt idx="46">
                  <c:v>（N=  42）</c:v>
                </c:pt>
                <c:pt idx="47">
                  <c:v>（N=  73）</c:v>
                </c:pt>
              </c:strCache>
            </c:strRef>
          </c:cat>
          <c:val>
            <c:numRef>
              <c:f>'Q5.コロナの影響（取引形態）'!$L$7:$L$54</c:f>
              <c:numCache>
                <c:formatCode>0.0%</c:formatCode>
                <c:ptCount val="48"/>
                <c:pt idx="1">
                  <c:v>1.4705882352941176E-2</c:v>
                </c:pt>
                <c:pt idx="2">
                  <c:v>0</c:v>
                </c:pt>
                <c:pt idx="3">
                  <c:v>0</c:v>
                </c:pt>
                <c:pt idx="4">
                  <c:v>0</c:v>
                </c:pt>
                <c:pt idx="5">
                  <c:v>0</c:v>
                </c:pt>
                <c:pt idx="7">
                  <c:v>1.4925373134328358E-2</c:v>
                </c:pt>
                <c:pt idx="8">
                  <c:v>0</c:v>
                </c:pt>
                <c:pt idx="9">
                  <c:v>0</c:v>
                </c:pt>
                <c:pt idx="10">
                  <c:v>0</c:v>
                </c:pt>
                <c:pt idx="11">
                  <c:v>0</c:v>
                </c:pt>
                <c:pt idx="13">
                  <c:v>0</c:v>
                </c:pt>
                <c:pt idx="14">
                  <c:v>0</c:v>
                </c:pt>
                <c:pt idx="15">
                  <c:v>0</c:v>
                </c:pt>
                <c:pt idx="16">
                  <c:v>0</c:v>
                </c:pt>
                <c:pt idx="17">
                  <c:v>0</c:v>
                </c:pt>
                <c:pt idx="19">
                  <c:v>0</c:v>
                </c:pt>
                <c:pt idx="20">
                  <c:v>0</c:v>
                </c:pt>
                <c:pt idx="21">
                  <c:v>0</c:v>
                </c:pt>
                <c:pt idx="22">
                  <c:v>0</c:v>
                </c:pt>
                <c:pt idx="23">
                  <c:v>0</c:v>
                </c:pt>
                <c:pt idx="25">
                  <c:v>1.5151515151515152E-2</c:v>
                </c:pt>
                <c:pt idx="26">
                  <c:v>0</c:v>
                </c:pt>
                <c:pt idx="27">
                  <c:v>0</c:v>
                </c:pt>
                <c:pt idx="28">
                  <c:v>0</c:v>
                </c:pt>
                <c:pt idx="29">
                  <c:v>0</c:v>
                </c:pt>
                <c:pt idx="31">
                  <c:v>1.5625E-2</c:v>
                </c:pt>
                <c:pt idx="32">
                  <c:v>0</c:v>
                </c:pt>
                <c:pt idx="33">
                  <c:v>0</c:v>
                </c:pt>
                <c:pt idx="34">
                  <c:v>0</c:v>
                </c:pt>
                <c:pt idx="35">
                  <c:v>0</c:v>
                </c:pt>
                <c:pt idx="37">
                  <c:v>0</c:v>
                </c:pt>
                <c:pt idx="38">
                  <c:v>0</c:v>
                </c:pt>
                <c:pt idx="39">
                  <c:v>0</c:v>
                </c:pt>
                <c:pt idx="40">
                  <c:v>0</c:v>
                </c:pt>
                <c:pt idx="41">
                  <c:v>0</c:v>
                </c:pt>
                <c:pt idx="43">
                  <c:v>0</c:v>
                </c:pt>
                <c:pt idx="44">
                  <c:v>1.8181818181818181E-2</c:v>
                </c:pt>
                <c:pt idx="45">
                  <c:v>4.1666666666666664E-2</c:v>
                </c:pt>
                <c:pt idx="46">
                  <c:v>2.3809523809523808E-2</c:v>
                </c:pt>
                <c:pt idx="47">
                  <c:v>1.3698630136986301E-2</c:v>
                </c:pt>
              </c:numCache>
            </c:numRef>
          </c:val>
          <c:extLst>
            <c:ext xmlns:c16="http://schemas.microsoft.com/office/drawing/2014/chart" uri="{C3380CC4-5D6E-409C-BE32-E72D297353CC}">
              <c16:uniqueId val="{00000000-A075-44C2-A2EC-5ADFD0884EB3}"/>
            </c:ext>
          </c:extLst>
        </c:ser>
        <c:ser>
          <c:idx val="1"/>
          <c:order val="1"/>
          <c:tx>
            <c:strRef>
              <c:f>'Q5.コロナの影響（取引形態）'!$M$6</c:f>
              <c:strCache>
                <c:ptCount val="1"/>
                <c:pt idx="0">
                  <c:v>増加(拡大)</c:v>
                </c:pt>
              </c:strCache>
            </c:strRef>
          </c:tx>
          <c:spPr>
            <a:solidFill>
              <a:srgbClr val="FFCC99"/>
            </a:solidFill>
            <a:ln>
              <a:solidFill>
                <a:schemeClr val="tx1"/>
              </a:solidFill>
            </a:ln>
            <a:effectLst/>
          </c:spPr>
          <c:invertIfNegative val="0"/>
          <c:cat>
            <c:strRef>
              <c:f>'Q5.コロナの影響（取引形態）'!$R$7:$R$54</c:f>
              <c:strCache>
                <c:ptCount val="48"/>
                <c:pt idx="1">
                  <c:v>（N=  68）</c:v>
                </c:pt>
                <c:pt idx="2">
                  <c:v>（N=  55）</c:v>
                </c:pt>
                <c:pt idx="3">
                  <c:v>（N=  24）</c:v>
                </c:pt>
                <c:pt idx="4">
                  <c:v>（N=  43）</c:v>
                </c:pt>
                <c:pt idx="5">
                  <c:v>（N=  73）</c:v>
                </c:pt>
                <c:pt idx="7">
                  <c:v>（N=  67）</c:v>
                </c:pt>
                <c:pt idx="8">
                  <c:v>（N=  55）</c:v>
                </c:pt>
                <c:pt idx="9">
                  <c:v>（N=  24）</c:v>
                </c:pt>
                <c:pt idx="10">
                  <c:v>（N=  43）</c:v>
                </c:pt>
                <c:pt idx="11">
                  <c:v>（N=  73）</c:v>
                </c:pt>
                <c:pt idx="13">
                  <c:v>（N=  67）</c:v>
                </c:pt>
                <c:pt idx="14">
                  <c:v>（N=  55）</c:v>
                </c:pt>
                <c:pt idx="15">
                  <c:v>（N=  24）</c:v>
                </c:pt>
                <c:pt idx="16">
                  <c:v>（N=  43）</c:v>
                </c:pt>
                <c:pt idx="17">
                  <c:v>（N=  73）</c:v>
                </c:pt>
                <c:pt idx="19">
                  <c:v>（N=  66）</c:v>
                </c:pt>
                <c:pt idx="20">
                  <c:v>（N=  55）</c:v>
                </c:pt>
                <c:pt idx="21">
                  <c:v>（N=  24）</c:v>
                </c:pt>
                <c:pt idx="22">
                  <c:v>（N=  43）</c:v>
                </c:pt>
                <c:pt idx="23">
                  <c:v>（N=  71）</c:v>
                </c:pt>
                <c:pt idx="25">
                  <c:v>（N=  66）</c:v>
                </c:pt>
                <c:pt idx="26">
                  <c:v>（N=  53）</c:v>
                </c:pt>
                <c:pt idx="27">
                  <c:v>（N=  24）</c:v>
                </c:pt>
                <c:pt idx="28">
                  <c:v>（N=  43）</c:v>
                </c:pt>
                <c:pt idx="29">
                  <c:v>（N=  70）</c:v>
                </c:pt>
                <c:pt idx="31">
                  <c:v>（N=  64）</c:v>
                </c:pt>
                <c:pt idx="32">
                  <c:v>（N=  52）</c:v>
                </c:pt>
                <c:pt idx="33">
                  <c:v>（N=  23）</c:v>
                </c:pt>
                <c:pt idx="34">
                  <c:v>（N=  41）</c:v>
                </c:pt>
                <c:pt idx="35">
                  <c:v>（N=  67）</c:v>
                </c:pt>
                <c:pt idx="37">
                  <c:v>（N=  68）</c:v>
                </c:pt>
                <c:pt idx="38">
                  <c:v>（N=  54）</c:v>
                </c:pt>
                <c:pt idx="39">
                  <c:v>（N=  24）</c:v>
                </c:pt>
                <c:pt idx="40">
                  <c:v>（N=  42）</c:v>
                </c:pt>
                <c:pt idx="41">
                  <c:v>（N=  73）</c:v>
                </c:pt>
                <c:pt idx="43">
                  <c:v>（N=  68）</c:v>
                </c:pt>
                <c:pt idx="44">
                  <c:v>（N=  55）</c:v>
                </c:pt>
                <c:pt idx="45">
                  <c:v>（N=  24）</c:v>
                </c:pt>
                <c:pt idx="46">
                  <c:v>（N=  42）</c:v>
                </c:pt>
                <c:pt idx="47">
                  <c:v>（N=  73）</c:v>
                </c:pt>
              </c:strCache>
            </c:strRef>
          </c:cat>
          <c:val>
            <c:numRef>
              <c:f>'Q5.コロナの影響（取引形態）'!$M$7:$M$54</c:f>
              <c:numCache>
                <c:formatCode>0.0%</c:formatCode>
                <c:ptCount val="48"/>
                <c:pt idx="1">
                  <c:v>5.8823529411764705E-2</c:v>
                </c:pt>
                <c:pt idx="2">
                  <c:v>3.6363636363636362E-2</c:v>
                </c:pt>
                <c:pt idx="3">
                  <c:v>0</c:v>
                </c:pt>
                <c:pt idx="4">
                  <c:v>2.3255813953488372E-2</c:v>
                </c:pt>
                <c:pt idx="5">
                  <c:v>5.4794520547945202E-2</c:v>
                </c:pt>
                <c:pt idx="7">
                  <c:v>4.4776119402985072E-2</c:v>
                </c:pt>
                <c:pt idx="8">
                  <c:v>3.6363636363636362E-2</c:v>
                </c:pt>
                <c:pt idx="9">
                  <c:v>0</c:v>
                </c:pt>
                <c:pt idx="10">
                  <c:v>2.3255813953488372E-2</c:v>
                </c:pt>
                <c:pt idx="11">
                  <c:v>5.4794520547945202E-2</c:v>
                </c:pt>
                <c:pt idx="13">
                  <c:v>2.9850746268656716E-2</c:v>
                </c:pt>
                <c:pt idx="14">
                  <c:v>0</c:v>
                </c:pt>
                <c:pt idx="15">
                  <c:v>0</c:v>
                </c:pt>
                <c:pt idx="16">
                  <c:v>0</c:v>
                </c:pt>
                <c:pt idx="17">
                  <c:v>0</c:v>
                </c:pt>
                <c:pt idx="19">
                  <c:v>0.15151515151515152</c:v>
                </c:pt>
                <c:pt idx="20">
                  <c:v>0.10909090909090909</c:v>
                </c:pt>
                <c:pt idx="21">
                  <c:v>0.125</c:v>
                </c:pt>
                <c:pt idx="22">
                  <c:v>0.13953488372093023</c:v>
                </c:pt>
                <c:pt idx="23">
                  <c:v>0.14084507042253522</c:v>
                </c:pt>
                <c:pt idx="25">
                  <c:v>4.5454545454545456E-2</c:v>
                </c:pt>
                <c:pt idx="26">
                  <c:v>5.6603773584905662E-2</c:v>
                </c:pt>
                <c:pt idx="27">
                  <c:v>0</c:v>
                </c:pt>
                <c:pt idx="28">
                  <c:v>0</c:v>
                </c:pt>
                <c:pt idx="29">
                  <c:v>2.8571428571428571E-2</c:v>
                </c:pt>
                <c:pt idx="31">
                  <c:v>1.5625E-2</c:v>
                </c:pt>
                <c:pt idx="32">
                  <c:v>1.9230769230769232E-2</c:v>
                </c:pt>
                <c:pt idx="33">
                  <c:v>0</c:v>
                </c:pt>
                <c:pt idx="34">
                  <c:v>0</c:v>
                </c:pt>
                <c:pt idx="35">
                  <c:v>2.9850746268656716E-2</c:v>
                </c:pt>
                <c:pt idx="37">
                  <c:v>0.10294117647058823</c:v>
                </c:pt>
                <c:pt idx="38">
                  <c:v>7.407407407407407E-2</c:v>
                </c:pt>
                <c:pt idx="39">
                  <c:v>8.3333333333333329E-2</c:v>
                </c:pt>
                <c:pt idx="40">
                  <c:v>4.7619047619047616E-2</c:v>
                </c:pt>
                <c:pt idx="41">
                  <c:v>9.5890410958904104E-2</c:v>
                </c:pt>
                <c:pt idx="43">
                  <c:v>0.11764705882352941</c:v>
                </c:pt>
                <c:pt idx="44">
                  <c:v>0.10909090909090909</c:v>
                </c:pt>
                <c:pt idx="45">
                  <c:v>0</c:v>
                </c:pt>
                <c:pt idx="46">
                  <c:v>7.1428571428571425E-2</c:v>
                </c:pt>
                <c:pt idx="47">
                  <c:v>6.8493150684931503E-2</c:v>
                </c:pt>
              </c:numCache>
            </c:numRef>
          </c:val>
          <c:extLst>
            <c:ext xmlns:c16="http://schemas.microsoft.com/office/drawing/2014/chart" uri="{C3380CC4-5D6E-409C-BE32-E72D297353CC}">
              <c16:uniqueId val="{00000001-A075-44C2-A2EC-5ADFD0884EB3}"/>
            </c:ext>
          </c:extLst>
        </c:ser>
        <c:ser>
          <c:idx val="2"/>
          <c:order val="2"/>
          <c:tx>
            <c:strRef>
              <c:f>'Q5.コロナの影響（取引形態）'!$N$6</c:f>
              <c:strCache>
                <c:ptCount val="1"/>
                <c:pt idx="0">
                  <c:v>現状維持</c:v>
                </c:pt>
              </c:strCache>
            </c:strRef>
          </c:tx>
          <c:spPr>
            <a:solidFill>
              <a:srgbClr val="FFFF99"/>
            </a:solidFill>
            <a:ln>
              <a:solidFill>
                <a:schemeClr val="tx1"/>
              </a:solidFill>
            </a:ln>
            <a:effectLst/>
          </c:spPr>
          <c:invertIfNegative val="0"/>
          <c:cat>
            <c:strRef>
              <c:f>'Q5.コロナの影響（取引形態）'!$R$7:$R$54</c:f>
              <c:strCache>
                <c:ptCount val="48"/>
                <c:pt idx="1">
                  <c:v>（N=  68）</c:v>
                </c:pt>
                <c:pt idx="2">
                  <c:v>（N=  55）</c:v>
                </c:pt>
                <c:pt idx="3">
                  <c:v>（N=  24）</c:v>
                </c:pt>
                <c:pt idx="4">
                  <c:v>（N=  43）</c:v>
                </c:pt>
                <c:pt idx="5">
                  <c:v>（N=  73）</c:v>
                </c:pt>
                <c:pt idx="7">
                  <c:v>（N=  67）</c:v>
                </c:pt>
                <c:pt idx="8">
                  <c:v>（N=  55）</c:v>
                </c:pt>
                <c:pt idx="9">
                  <c:v>（N=  24）</c:v>
                </c:pt>
                <c:pt idx="10">
                  <c:v>（N=  43）</c:v>
                </c:pt>
                <c:pt idx="11">
                  <c:v>（N=  73）</c:v>
                </c:pt>
                <c:pt idx="13">
                  <c:v>（N=  67）</c:v>
                </c:pt>
                <c:pt idx="14">
                  <c:v>（N=  55）</c:v>
                </c:pt>
                <c:pt idx="15">
                  <c:v>（N=  24）</c:v>
                </c:pt>
                <c:pt idx="16">
                  <c:v>（N=  43）</c:v>
                </c:pt>
                <c:pt idx="17">
                  <c:v>（N=  73）</c:v>
                </c:pt>
                <c:pt idx="19">
                  <c:v>（N=  66）</c:v>
                </c:pt>
                <c:pt idx="20">
                  <c:v>（N=  55）</c:v>
                </c:pt>
                <c:pt idx="21">
                  <c:v>（N=  24）</c:v>
                </c:pt>
                <c:pt idx="22">
                  <c:v>（N=  43）</c:v>
                </c:pt>
                <c:pt idx="23">
                  <c:v>（N=  71）</c:v>
                </c:pt>
                <c:pt idx="25">
                  <c:v>（N=  66）</c:v>
                </c:pt>
                <c:pt idx="26">
                  <c:v>（N=  53）</c:v>
                </c:pt>
                <c:pt idx="27">
                  <c:v>（N=  24）</c:v>
                </c:pt>
                <c:pt idx="28">
                  <c:v>（N=  43）</c:v>
                </c:pt>
                <c:pt idx="29">
                  <c:v>（N=  70）</c:v>
                </c:pt>
                <c:pt idx="31">
                  <c:v>（N=  64）</c:v>
                </c:pt>
                <c:pt idx="32">
                  <c:v>（N=  52）</c:v>
                </c:pt>
                <c:pt idx="33">
                  <c:v>（N=  23）</c:v>
                </c:pt>
                <c:pt idx="34">
                  <c:v>（N=  41）</c:v>
                </c:pt>
                <c:pt idx="35">
                  <c:v>（N=  67）</c:v>
                </c:pt>
                <c:pt idx="37">
                  <c:v>（N=  68）</c:v>
                </c:pt>
                <c:pt idx="38">
                  <c:v>（N=  54）</c:v>
                </c:pt>
                <c:pt idx="39">
                  <c:v>（N=  24）</c:v>
                </c:pt>
                <c:pt idx="40">
                  <c:v>（N=  42）</c:v>
                </c:pt>
                <c:pt idx="41">
                  <c:v>（N=  73）</c:v>
                </c:pt>
                <c:pt idx="43">
                  <c:v>（N=  68）</c:v>
                </c:pt>
                <c:pt idx="44">
                  <c:v>（N=  55）</c:v>
                </c:pt>
                <c:pt idx="45">
                  <c:v>（N=  24）</c:v>
                </c:pt>
                <c:pt idx="46">
                  <c:v>（N=  42）</c:v>
                </c:pt>
                <c:pt idx="47">
                  <c:v>（N=  73）</c:v>
                </c:pt>
              </c:strCache>
            </c:strRef>
          </c:cat>
          <c:val>
            <c:numRef>
              <c:f>'Q5.コロナの影響（取引形態）'!$N$7:$N$54</c:f>
              <c:numCache>
                <c:formatCode>0.0%</c:formatCode>
                <c:ptCount val="48"/>
                <c:pt idx="1">
                  <c:v>0.29411764705882354</c:v>
                </c:pt>
                <c:pt idx="2">
                  <c:v>0.27272727272727271</c:v>
                </c:pt>
                <c:pt idx="3">
                  <c:v>0.375</c:v>
                </c:pt>
                <c:pt idx="4">
                  <c:v>0.27906976744186046</c:v>
                </c:pt>
                <c:pt idx="5">
                  <c:v>0.24657534246575341</c:v>
                </c:pt>
                <c:pt idx="7">
                  <c:v>0.31343283582089554</c:v>
                </c:pt>
                <c:pt idx="8">
                  <c:v>0.34545454545454546</c:v>
                </c:pt>
                <c:pt idx="9">
                  <c:v>0.375</c:v>
                </c:pt>
                <c:pt idx="10">
                  <c:v>0.34883720930232559</c:v>
                </c:pt>
                <c:pt idx="11">
                  <c:v>0.28767123287671231</c:v>
                </c:pt>
                <c:pt idx="13">
                  <c:v>0.64179104477611937</c:v>
                </c:pt>
                <c:pt idx="14">
                  <c:v>0.83636363636363631</c:v>
                </c:pt>
                <c:pt idx="15">
                  <c:v>0.66666666666666663</c:v>
                </c:pt>
                <c:pt idx="16">
                  <c:v>0.65116279069767447</c:v>
                </c:pt>
                <c:pt idx="17">
                  <c:v>0.80821917808219179</c:v>
                </c:pt>
                <c:pt idx="19">
                  <c:v>0.59090909090909094</c:v>
                </c:pt>
                <c:pt idx="20">
                  <c:v>0.69090909090909092</c:v>
                </c:pt>
                <c:pt idx="21">
                  <c:v>0.625</c:v>
                </c:pt>
                <c:pt idx="22">
                  <c:v>0.62790697674418605</c:v>
                </c:pt>
                <c:pt idx="23">
                  <c:v>0.59154929577464788</c:v>
                </c:pt>
                <c:pt idx="25">
                  <c:v>0.69696969696969702</c:v>
                </c:pt>
                <c:pt idx="26">
                  <c:v>0.67924528301886788</c:v>
                </c:pt>
                <c:pt idx="27">
                  <c:v>0.625</c:v>
                </c:pt>
                <c:pt idx="28">
                  <c:v>0.76744186046511631</c:v>
                </c:pt>
                <c:pt idx="29">
                  <c:v>0.8</c:v>
                </c:pt>
                <c:pt idx="31">
                  <c:v>0.65625</c:v>
                </c:pt>
                <c:pt idx="32">
                  <c:v>0.76923076923076927</c:v>
                </c:pt>
                <c:pt idx="33">
                  <c:v>0.65217391304347827</c:v>
                </c:pt>
                <c:pt idx="34">
                  <c:v>0.75609756097560976</c:v>
                </c:pt>
                <c:pt idx="35">
                  <c:v>0.79104477611940294</c:v>
                </c:pt>
                <c:pt idx="37">
                  <c:v>0.4264705882352941</c:v>
                </c:pt>
                <c:pt idx="38">
                  <c:v>0.44444444444444442</c:v>
                </c:pt>
                <c:pt idx="39">
                  <c:v>0.25</c:v>
                </c:pt>
                <c:pt idx="40">
                  <c:v>0.42857142857142855</c:v>
                </c:pt>
                <c:pt idx="41">
                  <c:v>0.41095890410958902</c:v>
                </c:pt>
                <c:pt idx="43">
                  <c:v>0.38235294117647056</c:v>
                </c:pt>
                <c:pt idx="44">
                  <c:v>0.36363636363636365</c:v>
                </c:pt>
                <c:pt idx="45">
                  <c:v>0.29166666666666669</c:v>
                </c:pt>
                <c:pt idx="46">
                  <c:v>0.33333333333333331</c:v>
                </c:pt>
                <c:pt idx="47">
                  <c:v>0.26027397260273971</c:v>
                </c:pt>
              </c:numCache>
            </c:numRef>
          </c:val>
          <c:extLst>
            <c:ext xmlns:c16="http://schemas.microsoft.com/office/drawing/2014/chart" uri="{C3380CC4-5D6E-409C-BE32-E72D297353CC}">
              <c16:uniqueId val="{00000002-A075-44C2-A2EC-5ADFD0884EB3}"/>
            </c:ext>
          </c:extLst>
        </c:ser>
        <c:ser>
          <c:idx val="3"/>
          <c:order val="3"/>
          <c:tx>
            <c:strRef>
              <c:f>'Q5.コロナの影響（取引形態）'!$O$6</c:f>
              <c:strCache>
                <c:ptCount val="1"/>
                <c:pt idx="0">
                  <c:v>減少(縮小)</c:v>
                </c:pt>
              </c:strCache>
            </c:strRef>
          </c:tx>
          <c:spPr>
            <a:solidFill>
              <a:srgbClr val="2E75B6"/>
            </a:solidFill>
            <a:ln>
              <a:solidFill>
                <a:schemeClr val="tx1"/>
              </a:solidFill>
            </a:ln>
            <a:effectLst/>
          </c:spPr>
          <c:invertIfNegative val="0"/>
          <c:cat>
            <c:strRef>
              <c:f>'Q5.コロナの影響（取引形態）'!$R$7:$R$54</c:f>
              <c:strCache>
                <c:ptCount val="48"/>
                <c:pt idx="1">
                  <c:v>（N=  68）</c:v>
                </c:pt>
                <c:pt idx="2">
                  <c:v>（N=  55）</c:v>
                </c:pt>
                <c:pt idx="3">
                  <c:v>（N=  24）</c:v>
                </c:pt>
                <c:pt idx="4">
                  <c:v>（N=  43）</c:v>
                </c:pt>
                <c:pt idx="5">
                  <c:v>（N=  73）</c:v>
                </c:pt>
                <c:pt idx="7">
                  <c:v>（N=  67）</c:v>
                </c:pt>
                <c:pt idx="8">
                  <c:v>（N=  55）</c:v>
                </c:pt>
                <c:pt idx="9">
                  <c:v>（N=  24）</c:v>
                </c:pt>
                <c:pt idx="10">
                  <c:v>（N=  43）</c:v>
                </c:pt>
                <c:pt idx="11">
                  <c:v>（N=  73）</c:v>
                </c:pt>
                <c:pt idx="13">
                  <c:v>（N=  67）</c:v>
                </c:pt>
                <c:pt idx="14">
                  <c:v>（N=  55）</c:v>
                </c:pt>
                <c:pt idx="15">
                  <c:v>（N=  24）</c:v>
                </c:pt>
                <c:pt idx="16">
                  <c:v>（N=  43）</c:v>
                </c:pt>
                <c:pt idx="17">
                  <c:v>（N=  73）</c:v>
                </c:pt>
                <c:pt idx="19">
                  <c:v>（N=  66）</c:v>
                </c:pt>
                <c:pt idx="20">
                  <c:v>（N=  55）</c:v>
                </c:pt>
                <c:pt idx="21">
                  <c:v>（N=  24）</c:v>
                </c:pt>
                <c:pt idx="22">
                  <c:v>（N=  43）</c:v>
                </c:pt>
                <c:pt idx="23">
                  <c:v>（N=  71）</c:v>
                </c:pt>
                <c:pt idx="25">
                  <c:v>（N=  66）</c:v>
                </c:pt>
                <c:pt idx="26">
                  <c:v>（N=  53）</c:v>
                </c:pt>
                <c:pt idx="27">
                  <c:v>（N=  24）</c:v>
                </c:pt>
                <c:pt idx="28">
                  <c:v>（N=  43）</c:v>
                </c:pt>
                <c:pt idx="29">
                  <c:v>（N=  70）</c:v>
                </c:pt>
                <c:pt idx="31">
                  <c:v>（N=  64）</c:v>
                </c:pt>
                <c:pt idx="32">
                  <c:v>（N=  52）</c:v>
                </c:pt>
                <c:pt idx="33">
                  <c:v>（N=  23）</c:v>
                </c:pt>
                <c:pt idx="34">
                  <c:v>（N=  41）</c:v>
                </c:pt>
                <c:pt idx="35">
                  <c:v>（N=  67）</c:v>
                </c:pt>
                <c:pt idx="37">
                  <c:v>（N=  68）</c:v>
                </c:pt>
                <c:pt idx="38">
                  <c:v>（N=  54）</c:v>
                </c:pt>
                <c:pt idx="39">
                  <c:v>（N=  24）</c:v>
                </c:pt>
                <c:pt idx="40">
                  <c:v>（N=  42）</c:v>
                </c:pt>
                <c:pt idx="41">
                  <c:v>（N=  73）</c:v>
                </c:pt>
                <c:pt idx="43">
                  <c:v>（N=  68）</c:v>
                </c:pt>
                <c:pt idx="44">
                  <c:v>（N=  55）</c:v>
                </c:pt>
                <c:pt idx="45">
                  <c:v>（N=  24）</c:v>
                </c:pt>
                <c:pt idx="46">
                  <c:v>（N=  42）</c:v>
                </c:pt>
                <c:pt idx="47">
                  <c:v>（N=  73）</c:v>
                </c:pt>
              </c:strCache>
            </c:strRef>
          </c:cat>
          <c:val>
            <c:numRef>
              <c:f>'Q5.コロナの影響（取引形態）'!$O$7:$O$54</c:f>
              <c:numCache>
                <c:formatCode>0.0%</c:formatCode>
                <c:ptCount val="48"/>
                <c:pt idx="1">
                  <c:v>0.5</c:v>
                </c:pt>
                <c:pt idx="2">
                  <c:v>0.49090909090909091</c:v>
                </c:pt>
                <c:pt idx="3">
                  <c:v>0.41666666666666669</c:v>
                </c:pt>
                <c:pt idx="4">
                  <c:v>0.55813953488372092</c:v>
                </c:pt>
                <c:pt idx="5">
                  <c:v>0.54794520547945202</c:v>
                </c:pt>
                <c:pt idx="7">
                  <c:v>0.46268656716417911</c:v>
                </c:pt>
                <c:pt idx="8">
                  <c:v>0.38181818181818183</c:v>
                </c:pt>
                <c:pt idx="9">
                  <c:v>0.41666666666666669</c:v>
                </c:pt>
                <c:pt idx="10">
                  <c:v>0.39534883720930231</c:v>
                </c:pt>
                <c:pt idx="11">
                  <c:v>0.49315068493150682</c:v>
                </c:pt>
                <c:pt idx="13">
                  <c:v>0.29850746268656714</c:v>
                </c:pt>
                <c:pt idx="14">
                  <c:v>0.14545454545454545</c:v>
                </c:pt>
                <c:pt idx="15">
                  <c:v>0.16666666666666666</c:v>
                </c:pt>
                <c:pt idx="16">
                  <c:v>0.32558139534883723</c:v>
                </c:pt>
                <c:pt idx="17">
                  <c:v>0.17808219178082191</c:v>
                </c:pt>
                <c:pt idx="19">
                  <c:v>0.16666666666666666</c:v>
                </c:pt>
                <c:pt idx="20">
                  <c:v>0.12727272727272726</c:v>
                </c:pt>
                <c:pt idx="21">
                  <c:v>0.20833333333333334</c:v>
                </c:pt>
                <c:pt idx="22">
                  <c:v>0.16279069767441862</c:v>
                </c:pt>
                <c:pt idx="23">
                  <c:v>0.22535211267605634</c:v>
                </c:pt>
                <c:pt idx="25">
                  <c:v>0.18181818181818182</c:v>
                </c:pt>
                <c:pt idx="26">
                  <c:v>0.20754716981132076</c:v>
                </c:pt>
                <c:pt idx="27">
                  <c:v>0.33333333333333331</c:v>
                </c:pt>
                <c:pt idx="28">
                  <c:v>0.20930232558139536</c:v>
                </c:pt>
                <c:pt idx="29">
                  <c:v>0.15714285714285714</c:v>
                </c:pt>
                <c:pt idx="31">
                  <c:v>0.234375</c:v>
                </c:pt>
                <c:pt idx="32">
                  <c:v>0.17307692307692307</c:v>
                </c:pt>
                <c:pt idx="33">
                  <c:v>0.30434782608695654</c:v>
                </c:pt>
                <c:pt idx="34">
                  <c:v>0.12195121951219512</c:v>
                </c:pt>
                <c:pt idx="35">
                  <c:v>0.1044776119402985</c:v>
                </c:pt>
                <c:pt idx="37">
                  <c:v>0.36764705882352944</c:v>
                </c:pt>
                <c:pt idx="38">
                  <c:v>0.29629629629629628</c:v>
                </c:pt>
                <c:pt idx="39">
                  <c:v>0.41666666666666669</c:v>
                </c:pt>
                <c:pt idx="40">
                  <c:v>0.38095238095238093</c:v>
                </c:pt>
                <c:pt idx="41">
                  <c:v>0.41095890410958902</c:v>
                </c:pt>
                <c:pt idx="43">
                  <c:v>0.4264705882352941</c:v>
                </c:pt>
                <c:pt idx="44">
                  <c:v>0.34545454545454546</c:v>
                </c:pt>
                <c:pt idx="45">
                  <c:v>0.5</c:v>
                </c:pt>
                <c:pt idx="46">
                  <c:v>0.45238095238095238</c:v>
                </c:pt>
                <c:pt idx="47">
                  <c:v>0.57534246575342463</c:v>
                </c:pt>
              </c:numCache>
            </c:numRef>
          </c:val>
          <c:extLst>
            <c:ext xmlns:c16="http://schemas.microsoft.com/office/drawing/2014/chart" uri="{C3380CC4-5D6E-409C-BE32-E72D297353CC}">
              <c16:uniqueId val="{00000003-A075-44C2-A2EC-5ADFD0884EB3}"/>
            </c:ext>
          </c:extLst>
        </c:ser>
        <c:ser>
          <c:idx val="4"/>
          <c:order val="4"/>
          <c:tx>
            <c:strRef>
              <c:f>'Q5.コロナの影響（取引形態）'!$P$6</c:f>
              <c:strCache>
                <c:ptCount val="1"/>
                <c:pt idx="0">
                  <c:v>大幅に減少(縮小)</c:v>
                </c:pt>
              </c:strCache>
            </c:strRef>
          </c:tx>
          <c:spPr>
            <a:solidFill>
              <a:srgbClr val="9DC3E6"/>
            </a:solidFill>
            <a:ln>
              <a:solidFill>
                <a:schemeClr val="tx1"/>
              </a:solidFill>
            </a:ln>
            <a:effectLst/>
          </c:spPr>
          <c:invertIfNegative val="0"/>
          <c:cat>
            <c:strRef>
              <c:f>'Q5.コロナの影響（取引形態）'!$R$7:$R$54</c:f>
              <c:strCache>
                <c:ptCount val="48"/>
                <c:pt idx="1">
                  <c:v>（N=  68）</c:v>
                </c:pt>
                <c:pt idx="2">
                  <c:v>（N=  55）</c:v>
                </c:pt>
                <c:pt idx="3">
                  <c:v>（N=  24）</c:v>
                </c:pt>
                <c:pt idx="4">
                  <c:v>（N=  43）</c:v>
                </c:pt>
                <c:pt idx="5">
                  <c:v>（N=  73）</c:v>
                </c:pt>
                <c:pt idx="7">
                  <c:v>（N=  67）</c:v>
                </c:pt>
                <c:pt idx="8">
                  <c:v>（N=  55）</c:v>
                </c:pt>
                <c:pt idx="9">
                  <c:v>（N=  24）</c:v>
                </c:pt>
                <c:pt idx="10">
                  <c:v>（N=  43）</c:v>
                </c:pt>
                <c:pt idx="11">
                  <c:v>（N=  73）</c:v>
                </c:pt>
                <c:pt idx="13">
                  <c:v>（N=  67）</c:v>
                </c:pt>
                <c:pt idx="14">
                  <c:v>（N=  55）</c:v>
                </c:pt>
                <c:pt idx="15">
                  <c:v>（N=  24）</c:v>
                </c:pt>
                <c:pt idx="16">
                  <c:v>（N=  43）</c:v>
                </c:pt>
                <c:pt idx="17">
                  <c:v>（N=  73）</c:v>
                </c:pt>
                <c:pt idx="19">
                  <c:v>（N=  66）</c:v>
                </c:pt>
                <c:pt idx="20">
                  <c:v>（N=  55）</c:v>
                </c:pt>
                <c:pt idx="21">
                  <c:v>（N=  24）</c:v>
                </c:pt>
                <c:pt idx="22">
                  <c:v>（N=  43）</c:v>
                </c:pt>
                <c:pt idx="23">
                  <c:v>（N=  71）</c:v>
                </c:pt>
                <c:pt idx="25">
                  <c:v>（N=  66）</c:v>
                </c:pt>
                <c:pt idx="26">
                  <c:v>（N=  53）</c:v>
                </c:pt>
                <c:pt idx="27">
                  <c:v>（N=  24）</c:v>
                </c:pt>
                <c:pt idx="28">
                  <c:v>（N=  43）</c:v>
                </c:pt>
                <c:pt idx="29">
                  <c:v>（N=  70）</c:v>
                </c:pt>
                <c:pt idx="31">
                  <c:v>（N=  64）</c:v>
                </c:pt>
                <c:pt idx="32">
                  <c:v>（N=  52）</c:v>
                </c:pt>
                <c:pt idx="33">
                  <c:v>（N=  23）</c:v>
                </c:pt>
                <c:pt idx="34">
                  <c:v>（N=  41）</c:v>
                </c:pt>
                <c:pt idx="35">
                  <c:v>（N=  67）</c:v>
                </c:pt>
                <c:pt idx="37">
                  <c:v>（N=  68）</c:v>
                </c:pt>
                <c:pt idx="38">
                  <c:v>（N=  54）</c:v>
                </c:pt>
                <c:pt idx="39">
                  <c:v>（N=  24）</c:v>
                </c:pt>
                <c:pt idx="40">
                  <c:v>（N=  42）</c:v>
                </c:pt>
                <c:pt idx="41">
                  <c:v>（N=  73）</c:v>
                </c:pt>
                <c:pt idx="43">
                  <c:v>（N=  68）</c:v>
                </c:pt>
                <c:pt idx="44">
                  <c:v>（N=  55）</c:v>
                </c:pt>
                <c:pt idx="45">
                  <c:v>（N=  24）</c:v>
                </c:pt>
                <c:pt idx="46">
                  <c:v>（N=  42）</c:v>
                </c:pt>
                <c:pt idx="47">
                  <c:v>（N=  73）</c:v>
                </c:pt>
              </c:strCache>
            </c:strRef>
          </c:cat>
          <c:val>
            <c:numRef>
              <c:f>'Q5.コロナの影響（取引形態）'!$P$7:$P$54</c:f>
              <c:numCache>
                <c:formatCode>0.0%</c:formatCode>
                <c:ptCount val="48"/>
                <c:pt idx="1">
                  <c:v>0.13235294117647059</c:v>
                </c:pt>
                <c:pt idx="2">
                  <c:v>0.2</c:v>
                </c:pt>
                <c:pt idx="3">
                  <c:v>0.20833333333333334</c:v>
                </c:pt>
                <c:pt idx="4">
                  <c:v>0.13953488372093023</c:v>
                </c:pt>
                <c:pt idx="5">
                  <c:v>0.15068493150684931</c:v>
                </c:pt>
                <c:pt idx="7">
                  <c:v>0.16417910447761194</c:v>
                </c:pt>
                <c:pt idx="8">
                  <c:v>0.23636363636363636</c:v>
                </c:pt>
                <c:pt idx="9">
                  <c:v>0.20833333333333334</c:v>
                </c:pt>
                <c:pt idx="10">
                  <c:v>0.23255813953488372</c:v>
                </c:pt>
                <c:pt idx="11">
                  <c:v>0.16438356164383561</c:v>
                </c:pt>
                <c:pt idx="13">
                  <c:v>2.9850746268656716E-2</c:v>
                </c:pt>
                <c:pt idx="14">
                  <c:v>1.8181818181818181E-2</c:v>
                </c:pt>
                <c:pt idx="15">
                  <c:v>0.16666666666666666</c:v>
                </c:pt>
                <c:pt idx="16">
                  <c:v>2.3255813953488372E-2</c:v>
                </c:pt>
                <c:pt idx="17">
                  <c:v>1.3698630136986301E-2</c:v>
                </c:pt>
                <c:pt idx="19">
                  <c:v>9.0909090909090912E-2</c:v>
                </c:pt>
                <c:pt idx="20">
                  <c:v>7.2727272727272724E-2</c:v>
                </c:pt>
                <c:pt idx="21">
                  <c:v>4.1666666666666664E-2</c:v>
                </c:pt>
                <c:pt idx="22">
                  <c:v>6.9767441860465115E-2</c:v>
                </c:pt>
                <c:pt idx="23">
                  <c:v>4.2253521126760563E-2</c:v>
                </c:pt>
                <c:pt idx="25">
                  <c:v>6.0606060606060608E-2</c:v>
                </c:pt>
                <c:pt idx="26">
                  <c:v>5.6603773584905662E-2</c:v>
                </c:pt>
                <c:pt idx="27">
                  <c:v>4.1666666666666664E-2</c:v>
                </c:pt>
                <c:pt idx="28">
                  <c:v>2.3255813953488372E-2</c:v>
                </c:pt>
                <c:pt idx="29">
                  <c:v>1.4285714285714285E-2</c:v>
                </c:pt>
                <c:pt idx="31">
                  <c:v>7.8125E-2</c:v>
                </c:pt>
                <c:pt idx="32">
                  <c:v>3.8461538461538464E-2</c:v>
                </c:pt>
                <c:pt idx="33">
                  <c:v>4.3478260869565216E-2</c:v>
                </c:pt>
                <c:pt idx="34">
                  <c:v>0.12195121951219512</c:v>
                </c:pt>
                <c:pt idx="35">
                  <c:v>7.4626865671641784E-2</c:v>
                </c:pt>
                <c:pt idx="37">
                  <c:v>0.10294117647058823</c:v>
                </c:pt>
                <c:pt idx="38">
                  <c:v>0.18518518518518517</c:v>
                </c:pt>
                <c:pt idx="39">
                  <c:v>0.25</c:v>
                </c:pt>
                <c:pt idx="40">
                  <c:v>0.14285714285714285</c:v>
                </c:pt>
                <c:pt idx="41">
                  <c:v>8.2191780821917804E-2</c:v>
                </c:pt>
                <c:pt idx="43">
                  <c:v>7.3529411764705885E-2</c:v>
                </c:pt>
                <c:pt idx="44">
                  <c:v>0.16363636363636364</c:v>
                </c:pt>
                <c:pt idx="45">
                  <c:v>0.16666666666666666</c:v>
                </c:pt>
                <c:pt idx="46">
                  <c:v>0.11904761904761904</c:v>
                </c:pt>
                <c:pt idx="47">
                  <c:v>8.2191780821917804E-2</c:v>
                </c:pt>
              </c:numCache>
            </c:numRef>
          </c:val>
          <c:extLst>
            <c:ext xmlns:c16="http://schemas.microsoft.com/office/drawing/2014/chart" uri="{C3380CC4-5D6E-409C-BE32-E72D297353CC}">
              <c16:uniqueId val="{00000004-A075-44C2-A2EC-5ADFD0884EB3}"/>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'Q5.コロナの影響（取引形態）'!$L$6</c:f>
              <c:strCache>
                <c:ptCount val="1"/>
                <c:pt idx="0">
                  <c:v>大幅に増加(拡大)</c:v>
                </c:pt>
              </c:strCache>
            </c:strRef>
          </c:tx>
          <c:spPr>
            <a:solidFill>
              <a:srgbClr val="FF9966"/>
            </a:solidFill>
            <a:ln>
              <a:solidFill>
                <a:schemeClr val="tx1"/>
              </a:solidFill>
            </a:ln>
            <a:effectLst/>
          </c:spPr>
          <c:invertIfNegative val="0"/>
          <c:cat>
            <c:strRef>
              <c:f>'Q5.コロナの影響（取引形態）'!$R$7:$R$54</c:f>
              <c:strCache>
                <c:ptCount val="48"/>
                <c:pt idx="1">
                  <c:v>（N=  63）</c:v>
                </c:pt>
                <c:pt idx="2">
                  <c:v>（N=  80）</c:v>
                </c:pt>
                <c:pt idx="3">
                  <c:v>（N=  28）</c:v>
                </c:pt>
                <c:pt idx="4">
                  <c:v>（N=  33）</c:v>
                </c:pt>
                <c:pt idx="5">
                  <c:v>（N=  53）</c:v>
                </c:pt>
                <c:pt idx="7">
                  <c:v>（N=  63）</c:v>
                </c:pt>
                <c:pt idx="8">
                  <c:v>（N=  79）</c:v>
                </c:pt>
                <c:pt idx="9">
                  <c:v>（N=  28）</c:v>
                </c:pt>
                <c:pt idx="10">
                  <c:v>（N=  33）</c:v>
                </c:pt>
                <c:pt idx="11">
                  <c:v>（N=  53）</c:v>
                </c:pt>
                <c:pt idx="13">
                  <c:v>（N=  61）</c:v>
                </c:pt>
                <c:pt idx="14">
                  <c:v>（N=  78）</c:v>
                </c:pt>
                <c:pt idx="15">
                  <c:v>（N=  28）</c:v>
                </c:pt>
                <c:pt idx="16">
                  <c:v>（N=  33）</c:v>
                </c:pt>
                <c:pt idx="17">
                  <c:v>（N=  53）</c:v>
                </c:pt>
                <c:pt idx="19">
                  <c:v>（N=  60）</c:v>
                </c:pt>
                <c:pt idx="20">
                  <c:v>（N=  79）</c:v>
                </c:pt>
                <c:pt idx="21">
                  <c:v>（N=  28）</c:v>
                </c:pt>
                <c:pt idx="22">
                  <c:v>（N=  33）</c:v>
                </c:pt>
                <c:pt idx="23">
                  <c:v>（N=  52）</c:v>
                </c:pt>
                <c:pt idx="25">
                  <c:v>（N=  58）</c:v>
                </c:pt>
                <c:pt idx="26">
                  <c:v>（N=  77）</c:v>
                </c:pt>
                <c:pt idx="27">
                  <c:v>（N=  28）</c:v>
                </c:pt>
                <c:pt idx="28">
                  <c:v>（N=  32）</c:v>
                </c:pt>
                <c:pt idx="29">
                  <c:v>（N=  51）</c:v>
                </c:pt>
                <c:pt idx="31">
                  <c:v>（N=  53）</c:v>
                </c:pt>
                <c:pt idx="32">
                  <c:v>（N=  74）</c:v>
                </c:pt>
                <c:pt idx="33">
                  <c:v>（N=  27）</c:v>
                </c:pt>
                <c:pt idx="34">
                  <c:v>（N=  33）</c:v>
                </c:pt>
                <c:pt idx="35">
                  <c:v>（N=  49）</c:v>
                </c:pt>
                <c:pt idx="37">
                  <c:v>（N=  60）</c:v>
                </c:pt>
                <c:pt idx="38">
                  <c:v>（N=  78）</c:v>
                </c:pt>
                <c:pt idx="39">
                  <c:v>（N=  28）</c:v>
                </c:pt>
                <c:pt idx="40">
                  <c:v>（N=  33）</c:v>
                </c:pt>
                <c:pt idx="41">
                  <c:v>（N=  53）</c:v>
                </c:pt>
                <c:pt idx="43">
                  <c:v>（N=  61）</c:v>
                </c:pt>
                <c:pt idx="44">
                  <c:v>（N=  78）</c:v>
                </c:pt>
                <c:pt idx="45">
                  <c:v>（N=  28）</c:v>
                </c:pt>
                <c:pt idx="46">
                  <c:v>（N=  33）</c:v>
                </c:pt>
                <c:pt idx="47">
                  <c:v>（N=  53）</c:v>
                </c:pt>
              </c:strCache>
            </c:strRef>
          </c:cat>
          <c:val>
            <c:numRef>
              <c:f>'Q5.コロナの影響（取引形態）'!$L$7:$L$54</c:f>
              <c:numCache>
                <c:formatCode>0.0%</c:formatCode>
                <c:ptCount val="48"/>
                <c:pt idx="1">
                  <c:v>0</c:v>
                </c:pt>
                <c:pt idx="2">
                  <c:v>0</c:v>
                </c:pt>
                <c:pt idx="3">
                  <c:v>0</c:v>
                </c:pt>
                <c:pt idx="4">
                  <c:v>0</c:v>
                </c:pt>
                <c:pt idx="5">
                  <c:v>0</c:v>
                </c:pt>
                <c:pt idx="7">
                  <c:v>0</c:v>
                </c:pt>
                <c:pt idx="8">
                  <c:v>0</c:v>
                </c:pt>
                <c:pt idx="9">
                  <c:v>0</c:v>
                </c:pt>
                <c:pt idx="10">
                  <c:v>0</c:v>
                </c:pt>
                <c:pt idx="11">
                  <c:v>1.8867924528301886E-2</c:v>
                </c:pt>
                <c:pt idx="13">
                  <c:v>0</c:v>
                </c:pt>
                <c:pt idx="14">
                  <c:v>0</c:v>
                </c:pt>
                <c:pt idx="15">
                  <c:v>0</c:v>
                </c:pt>
                <c:pt idx="16">
                  <c:v>0</c:v>
                </c:pt>
                <c:pt idx="17">
                  <c:v>0</c:v>
                </c:pt>
                <c:pt idx="19">
                  <c:v>0</c:v>
                </c:pt>
                <c:pt idx="20">
                  <c:v>0</c:v>
                </c:pt>
                <c:pt idx="21">
                  <c:v>0</c:v>
                </c:pt>
                <c:pt idx="22">
                  <c:v>0</c:v>
                </c:pt>
                <c:pt idx="23">
                  <c:v>0</c:v>
                </c:pt>
                <c:pt idx="25">
                  <c:v>0</c:v>
                </c:pt>
                <c:pt idx="26">
                  <c:v>0</c:v>
                </c:pt>
                <c:pt idx="27">
                  <c:v>0</c:v>
                </c:pt>
                <c:pt idx="28">
                  <c:v>0</c:v>
                </c:pt>
                <c:pt idx="29">
                  <c:v>0</c:v>
                </c:pt>
                <c:pt idx="31">
                  <c:v>0</c:v>
                </c:pt>
                <c:pt idx="32">
                  <c:v>0</c:v>
                </c:pt>
                <c:pt idx="33">
                  <c:v>0</c:v>
                </c:pt>
                <c:pt idx="34">
                  <c:v>0</c:v>
                </c:pt>
                <c:pt idx="35">
                  <c:v>0</c:v>
                </c:pt>
                <c:pt idx="37">
                  <c:v>0</c:v>
                </c:pt>
                <c:pt idx="38">
                  <c:v>0</c:v>
                </c:pt>
                <c:pt idx="39">
                  <c:v>0</c:v>
                </c:pt>
                <c:pt idx="40">
                  <c:v>0</c:v>
                </c:pt>
                <c:pt idx="41">
                  <c:v>1.8867924528301886E-2</c:v>
                </c:pt>
                <c:pt idx="43">
                  <c:v>1.6393442622950821E-2</c:v>
                </c:pt>
                <c:pt idx="44">
                  <c:v>1.282051282051282E-2</c:v>
                </c:pt>
                <c:pt idx="45">
                  <c:v>0</c:v>
                </c:pt>
                <c:pt idx="46">
                  <c:v>0</c:v>
                </c:pt>
                <c:pt idx="47">
                  <c:v>0</c:v>
                </c:pt>
              </c:numCache>
            </c:numRef>
          </c:val>
          <c:extLst>
            <c:ext xmlns:c16="http://schemas.microsoft.com/office/drawing/2014/chart" uri="{C3380CC4-5D6E-409C-BE32-E72D297353CC}">
              <c16:uniqueId val="{00000000-546A-48D8-91A4-042C91E7FBAD}"/>
            </c:ext>
          </c:extLst>
        </c:ser>
        <c:ser>
          <c:idx val="1"/>
          <c:order val="1"/>
          <c:tx>
            <c:strRef>
              <c:f>'Q5.コロナの影響（取引形態）'!$M$6</c:f>
              <c:strCache>
                <c:ptCount val="1"/>
                <c:pt idx="0">
                  <c:v>増加(拡大)</c:v>
                </c:pt>
              </c:strCache>
            </c:strRef>
          </c:tx>
          <c:spPr>
            <a:solidFill>
              <a:srgbClr val="FFCC99"/>
            </a:solidFill>
            <a:ln>
              <a:solidFill>
                <a:schemeClr val="tx1"/>
              </a:solidFill>
            </a:ln>
            <a:effectLst/>
          </c:spPr>
          <c:invertIfNegative val="0"/>
          <c:cat>
            <c:strRef>
              <c:f>'Q5.コロナの影響（取引形態）'!$R$7:$R$54</c:f>
              <c:strCache>
                <c:ptCount val="48"/>
                <c:pt idx="1">
                  <c:v>（N=  63）</c:v>
                </c:pt>
                <c:pt idx="2">
                  <c:v>（N=  80）</c:v>
                </c:pt>
                <c:pt idx="3">
                  <c:v>（N=  28）</c:v>
                </c:pt>
                <c:pt idx="4">
                  <c:v>（N=  33）</c:v>
                </c:pt>
                <c:pt idx="5">
                  <c:v>（N=  53）</c:v>
                </c:pt>
                <c:pt idx="7">
                  <c:v>（N=  63）</c:v>
                </c:pt>
                <c:pt idx="8">
                  <c:v>（N=  79）</c:v>
                </c:pt>
                <c:pt idx="9">
                  <c:v>（N=  28）</c:v>
                </c:pt>
                <c:pt idx="10">
                  <c:v>（N=  33）</c:v>
                </c:pt>
                <c:pt idx="11">
                  <c:v>（N=  53）</c:v>
                </c:pt>
                <c:pt idx="13">
                  <c:v>（N=  61）</c:v>
                </c:pt>
                <c:pt idx="14">
                  <c:v>（N=  78）</c:v>
                </c:pt>
                <c:pt idx="15">
                  <c:v>（N=  28）</c:v>
                </c:pt>
                <c:pt idx="16">
                  <c:v>（N=  33）</c:v>
                </c:pt>
                <c:pt idx="17">
                  <c:v>（N=  53）</c:v>
                </c:pt>
                <c:pt idx="19">
                  <c:v>（N=  60）</c:v>
                </c:pt>
                <c:pt idx="20">
                  <c:v>（N=  79）</c:v>
                </c:pt>
                <c:pt idx="21">
                  <c:v>（N=  28）</c:v>
                </c:pt>
                <c:pt idx="22">
                  <c:v>（N=  33）</c:v>
                </c:pt>
                <c:pt idx="23">
                  <c:v>（N=  52）</c:v>
                </c:pt>
                <c:pt idx="25">
                  <c:v>（N=  58）</c:v>
                </c:pt>
                <c:pt idx="26">
                  <c:v>（N=  77）</c:v>
                </c:pt>
                <c:pt idx="27">
                  <c:v>（N=  28）</c:v>
                </c:pt>
                <c:pt idx="28">
                  <c:v>（N=  32）</c:v>
                </c:pt>
                <c:pt idx="29">
                  <c:v>（N=  51）</c:v>
                </c:pt>
                <c:pt idx="31">
                  <c:v>（N=  53）</c:v>
                </c:pt>
                <c:pt idx="32">
                  <c:v>（N=  74）</c:v>
                </c:pt>
                <c:pt idx="33">
                  <c:v>（N=  27）</c:v>
                </c:pt>
                <c:pt idx="34">
                  <c:v>（N=  33）</c:v>
                </c:pt>
                <c:pt idx="35">
                  <c:v>（N=  49）</c:v>
                </c:pt>
                <c:pt idx="37">
                  <c:v>（N=  60）</c:v>
                </c:pt>
                <c:pt idx="38">
                  <c:v>（N=  78）</c:v>
                </c:pt>
                <c:pt idx="39">
                  <c:v>（N=  28）</c:v>
                </c:pt>
                <c:pt idx="40">
                  <c:v>（N=  33）</c:v>
                </c:pt>
                <c:pt idx="41">
                  <c:v>（N=  53）</c:v>
                </c:pt>
                <c:pt idx="43">
                  <c:v>（N=  61）</c:v>
                </c:pt>
                <c:pt idx="44">
                  <c:v>（N=  78）</c:v>
                </c:pt>
                <c:pt idx="45">
                  <c:v>（N=  28）</c:v>
                </c:pt>
                <c:pt idx="46">
                  <c:v>（N=  33）</c:v>
                </c:pt>
                <c:pt idx="47">
                  <c:v>（N=  53）</c:v>
                </c:pt>
              </c:strCache>
            </c:strRef>
          </c:cat>
          <c:val>
            <c:numRef>
              <c:f>'Q5.コロナの影響（取引形態）'!$M$7:$M$54</c:f>
              <c:numCache>
                <c:formatCode>0.0%</c:formatCode>
                <c:ptCount val="48"/>
                <c:pt idx="1">
                  <c:v>4.7619047619047616E-2</c:v>
                </c:pt>
                <c:pt idx="2">
                  <c:v>2.5000000000000001E-2</c:v>
                </c:pt>
                <c:pt idx="3">
                  <c:v>0.10714285714285714</c:v>
                </c:pt>
                <c:pt idx="4">
                  <c:v>6.0606060606060608E-2</c:v>
                </c:pt>
                <c:pt idx="5">
                  <c:v>5.6603773584905662E-2</c:v>
                </c:pt>
                <c:pt idx="7">
                  <c:v>6.3492063492063489E-2</c:v>
                </c:pt>
                <c:pt idx="8">
                  <c:v>2.5316455696202531E-2</c:v>
                </c:pt>
                <c:pt idx="9">
                  <c:v>0.17857142857142858</c:v>
                </c:pt>
                <c:pt idx="10">
                  <c:v>3.0303030303030304E-2</c:v>
                </c:pt>
                <c:pt idx="11">
                  <c:v>5.6603773584905662E-2</c:v>
                </c:pt>
                <c:pt idx="13">
                  <c:v>0</c:v>
                </c:pt>
                <c:pt idx="14">
                  <c:v>0</c:v>
                </c:pt>
                <c:pt idx="15">
                  <c:v>3.5714285714285712E-2</c:v>
                </c:pt>
                <c:pt idx="16">
                  <c:v>0</c:v>
                </c:pt>
                <c:pt idx="17">
                  <c:v>0</c:v>
                </c:pt>
                <c:pt idx="19">
                  <c:v>0.16666666666666666</c:v>
                </c:pt>
                <c:pt idx="20">
                  <c:v>0.16455696202531644</c:v>
                </c:pt>
                <c:pt idx="21">
                  <c:v>0.2857142857142857</c:v>
                </c:pt>
                <c:pt idx="22">
                  <c:v>0.18181818181818182</c:v>
                </c:pt>
                <c:pt idx="23">
                  <c:v>0.19230769230769232</c:v>
                </c:pt>
                <c:pt idx="25">
                  <c:v>0</c:v>
                </c:pt>
                <c:pt idx="26">
                  <c:v>2.5974025974025976E-2</c:v>
                </c:pt>
                <c:pt idx="27">
                  <c:v>7.1428571428571425E-2</c:v>
                </c:pt>
                <c:pt idx="28">
                  <c:v>6.25E-2</c:v>
                </c:pt>
                <c:pt idx="29">
                  <c:v>1.9607843137254902E-2</c:v>
                </c:pt>
                <c:pt idx="31">
                  <c:v>0</c:v>
                </c:pt>
                <c:pt idx="32">
                  <c:v>0</c:v>
                </c:pt>
                <c:pt idx="33">
                  <c:v>7.407407407407407E-2</c:v>
                </c:pt>
                <c:pt idx="34">
                  <c:v>0</c:v>
                </c:pt>
                <c:pt idx="35">
                  <c:v>0</c:v>
                </c:pt>
                <c:pt idx="37">
                  <c:v>0.05</c:v>
                </c:pt>
                <c:pt idx="38">
                  <c:v>8.9743589743589744E-2</c:v>
                </c:pt>
                <c:pt idx="39">
                  <c:v>7.1428571428571425E-2</c:v>
                </c:pt>
                <c:pt idx="40">
                  <c:v>3.0303030303030304E-2</c:v>
                </c:pt>
                <c:pt idx="41">
                  <c:v>3.7735849056603772E-2</c:v>
                </c:pt>
                <c:pt idx="43">
                  <c:v>4.9180327868852458E-2</c:v>
                </c:pt>
                <c:pt idx="44">
                  <c:v>0.20512820512820512</c:v>
                </c:pt>
                <c:pt idx="45">
                  <c:v>0.14285714285714285</c:v>
                </c:pt>
                <c:pt idx="46">
                  <c:v>0.21212121212121213</c:v>
                </c:pt>
                <c:pt idx="47">
                  <c:v>0.13207547169811321</c:v>
                </c:pt>
              </c:numCache>
            </c:numRef>
          </c:val>
          <c:extLst>
            <c:ext xmlns:c16="http://schemas.microsoft.com/office/drawing/2014/chart" uri="{C3380CC4-5D6E-409C-BE32-E72D297353CC}">
              <c16:uniqueId val="{00000001-546A-48D8-91A4-042C91E7FBAD}"/>
            </c:ext>
          </c:extLst>
        </c:ser>
        <c:ser>
          <c:idx val="2"/>
          <c:order val="2"/>
          <c:tx>
            <c:strRef>
              <c:f>'Q5.コロナの影響（取引形態）'!$N$6</c:f>
              <c:strCache>
                <c:ptCount val="1"/>
                <c:pt idx="0">
                  <c:v>現状維持</c:v>
                </c:pt>
              </c:strCache>
            </c:strRef>
          </c:tx>
          <c:spPr>
            <a:solidFill>
              <a:srgbClr val="FFFF99"/>
            </a:solidFill>
            <a:ln>
              <a:solidFill>
                <a:schemeClr val="tx1"/>
              </a:solidFill>
            </a:ln>
            <a:effectLst/>
          </c:spPr>
          <c:invertIfNegative val="0"/>
          <c:cat>
            <c:strRef>
              <c:f>'Q5.コロナの影響（取引形態）'!$R$7:$R$54</c:f>
              <c:strCache>
                <c:ptCount val="48"/>
                <c:pt idx="1">
                  <c:v>（N=  63）</c:v>
                </c:pt>
                <c:pt idx="2">
                  <c:v>（N=  80）</c:v>
                </c:pt>
                <c:pt idx="3">
                  <c:v>（N=  28）</c:v>
                </c:pt>
                <c:pt idx="4">
                  <c:v>（N=  33）</c:v>
                </c:pt>
                <c:pt idx="5">
                  <c:v>（N=  53）</c:v>
                </c:pt>
                <c:pt idx="7">
                  <c:v>（N=  63）</c:v>
                </c:pt>
                <c:pt idx="8">
                  <c:v>（N=  79）</c:v>
                </c:pt>
                <c:pt idx="9">
                  <c:v>（N=  28）</c:v>
                </c:pt>
                <c:pt idx="10">
                  <c:v>（N=  33）</c:v>
                </c:pt>
                <c:pt idx="11">
                  <c:v>（N=  53）</c:v>
                </c:pt>
                <c:pt idx="13">
                  <c:v>（N=  61）</c:v>
                </c:pt>
                <c:pt idx="14">
                  <c:v>（N=  78）</c:v>
                </c:pt>
                <c:pt idx="15">
                  <c:v>（N=  28）</c:v>
                </c:pt>
                <c:pt idx="16">
                  <c:v>（N=  33）</c:v>
                </c:pt>
                <c:pt idx="17">
                  <c:v>（N=  53）</c:v>
                </c:pt>
                <c:pt idx="19">
                  <c:v>（N=  60）</c:v>
                </c:pt>
                <c:pt idx="20">
                  <c:v>（N=  79）</c:v>
                </c:pt>
                <c:pt idx="21">
                  <c:v>（N=  28）</c:v>
                </c:pt>
                <c:pt idx="22">
                  <c:v>（N=  33）</c:v>
                </c:pt>
                <c:pt idx="23">
                  <c:v>（N=  52）</c:v>
                </c:pt>
                <c:pt idx="25">
                  <c:v>（N=  58）</c:v>
                </c:pt>
                <c:pt idx="26">
                  <c:v>（N=  77）</c:v>
                </c:pt>
                <c:pt idx="27">
                  <c:v>（N=  28）</c:v>
                </c:pt>
                <c:pt idx="28">
                  <c:v>（N=  32）</c:v>
                </c:pt>
                <c:pt idx="29">
                  <c:v>（N=  51）</c:v>
                </c:pt>
                <c:pt idx="31">
                  <c:v>（N=  53）</c:v>
                </c:pt>
                <c:pt idx="32">
                  <c:v>（N=  74）</c:v>
                </c:pt>
                <c:pt idx="33">
                  <c:v>（N=  27）</c:v>
                </c:pt>
                <c:pt idx="34">
                  <c:v>（N=  33）</c:v>
                </c:pt>
                <c:pt idx="35">
                  <c:v>（N=  49）</c:v>
                </c:pt>
                <c:pt idx="37">
                  <c:v>（N=  60）</c:v>
                </c:pt>
                <c:pt idx="38">
                  <c:v>（N=  78）</c:v>
                </c:pt>
                <c:pt idx="39">
                  <c:v>（N=  28）</c:v>
                </c:pt>
                <c:pt idx="40">
                  <c:v>（N=  33）</c:v>
                </c:pt>
                <c:pt idx="41">
                  <c:v>（N=  53）</c:v>
                </c:pt>
                <c:pt idx="43">
                  <c:v>（N=  61）</c:v>
                </c:pt>
                <c:pt idx="44">
                  <c:v>（N=  78）</c:v>
                </c:pt>
                <c:pt idx="45">
                  <c:v>（N=  28）</c:v>
                </c:pt>
                <c:pt idx="46">
                  <c:v>（N=  33）</c:v>
                </c:pt>
                <c:pt idx="47">
                  <c:v>（N=  53）</c:v>
                </c:pt>
              </c:strCache>
            </c:strRef>
          </c:cat>
          <c:val>
            <c:numRef>
              <c:f>'Q5.コロナの影響（取引形態）'!$N$7:$N$54</c:f>
              <c:numCache>
                <c:formatCode>0.0%</c:formatCode>
                <c:ptCount val="48"/>
                <c:pt idx="1">
                  <c:v>0.3968253968253968</c:v>
                </c:pt>
                <c:pt idx="2">
                  <c:v>0.28749999999999998</c:v>
                </c:pt>
                <c:pt idx="3">
                  <c:v>0.25</c:v>
                </c:pt>
                <c:pt idx="4">
                  <c:v>0.33333333333333331</c:v>
                </c:pt>
                <c:pt idx="5">
                  <c:v>0.30188679245283018</c:v>
                </c:pt>
                <c:pt idx="7">
                  <c:v>0.30158730158730157</c:v>
                </c:pt>
                <c:pt idx="8">
                  <c:v>0.32911392405063289</c:v>
                </c:pt>
                <c:pt idx="9">
                  <c:v>0.25</c:v>
                </c:pt>
                <c:pt idx="10">
                  <c:v>0.45454545454545453</c:v>
                </c:pt>
                <c:pt idx="11">
                  <c:v>0.30188679245283018</c:v>
                </c:pt>
                <c:pt idx="13">
                  <c:v>0.81967213114754101</c:v>
                </c:pt>
                <c:pt idx="14">
                  <c:v>0.79487179487179482</c:v>
                </c:pt>
                <c:pt idx="15">
                  <c:v>0.75</c:v>
                </c:pt>
                <c:pt idx="16">
                  <c:v>0.63636363636363635</c:v>
                </c:pt>
                <c:pt idx="17">
                  <c:v>0.79245283018867929</c:v>
                </c:pt>
                <c:pt idx="19">
                  <c:v>0.46666666666666667</c:v>
                </c:pt>
                <c:pt idx="20">
                  <c:v>0.54430379746835444</c:v>
                </c:pt>
                <c:pt idx="21">
                  <c:v>0.5357142857142857</c:v>
                </c:pt>
                <c:pt idx="22">
                  <c:v>0.60606060606060608</c:v>
                </c:pt>
                <c:pt idx="23">
                  <c:v>0.57692307692307687</c:v>
                </c:pt>
                <c:pt idx="25">
                  <c:v>0.68965517241379315</c:v>
                </c:pt>
                <c:pt idx="26">
                  <c:v>0.63636363636363635</c:v>
                </c:pt>
                <c:pt idx="27">
                  <c:v>0.6071428571428571</c:v>
                </c:pt>
                <c:pt idx="28">
                  <c:v>0.59375</c:v>
                </c:pt>
                <c:pt idx="29">
                  <c:v>0.76470588235294112</c:v>
                </c:pt>
                <c:pt idx="31">
                  <c:v>0.77358490566037741</c:v>
                </c:pt>
                <c:pt idx="32">
                  <c:v>0.7432432432432432</c:v>
                </c:pt>
                <c:pt idx="33">
                  <c:v>0.70370370370370372</c:v>
                </c:pt>
                <c:pt idx="34">
                  <c:v>0.81818181818181823</c:v>
                </c:pt>
                <c:pt idx="35">
                  <c:v>0.91836734693877553</c:v>
                </c:pt>
                <c:pt idx="37">
                  <c:v>0.48333333333333334</c:v>
                </c:pt>
                <c:pt idx="38">
                  <c:v>0.38461538461538464</c:v>
                </c:pt>
                <c:pt idx="39">
                  <c:v>0.2857142857142857</c:v>
                </c:pt>
                <c:pt idx="40">
                  <c:v>0.36363636363636365</c:v>
                </c:pt>
                <c:pt idx="41">
                  <c:v>0.33962264150943394</c:v>
                </c:pt>
                <c:pt idx="43">
                  <c:v>0.37704918032786883</c:v>
                </c:pt>
                <c:pt idx="44">
                  <c:v>0.33333333333333331</c:v>
                </c:pt>
                <c:pt idx="45">
                  <c:v>0.2857142857142857</c:v>
                </c:pt>
                <c:pt idx="46">
                  <c:v>0.24242424242424243</c:v>
                </c:pt>
                <c:pt idx="47">
                  <c:v>0.22641509433962265</c:v>
                </c:pt>
              </c:numCache>
            </c:numRef>
          </c:val>
          <c:extLst>
            <c:ext xmlns:c16="http://schemas.microsoft.com/office/drawing/2014/chart" uri="{C3380CC4-5D6E-409C-BE32-E72D297353CC}">
              <c16:uniqueId val="{00000002-546A-48D8-91A4-042C91E7FBAD}"/>
            </c:ext>
          </c:extLst>
        </c:ser>
        <c:ser>
          <c:idx val="3"/>
          <c:order val="3"/>
          <c:tx>
            <c:strRef>
              <c:f>'Q5.コロナの影響（取引形態）'!$O$6</c:f>
              <c:strCache>
                <c:ptCount val="1"/>
                <c:pt idx="0">
                  <c:v>減少(縮小)</c:v>
                </c:pt>
              </c:strCache>
            </c:strRef>
          </c:tx>
          <c:spPr>
            <a:solidFill>
              <a:srgbClr val="2E75B6"/>
            </a:solidFill>
            <a:ln>
              <a:solidFill>
                <a:schemeClr val="tx1"/>
              </a:solidFill>
            </a:ln>
            <a:effectLst/>
          </c:spPr>
          <c:invertIfNegative val="0"/>
          <c:cat>
            <c:strRef>
              <c:f>'Q5.コロナの影響（取引形態）'!$R$7:$R$54</c:f>
              <c:strCache>
                <c:ptCount val="48"/>
                <c:pt idx="1">
                  <c:v>（N=  63）</c:v>
                </c:pt>
                <c:pt idx="2">
                  <c:v>（N=  80）</c:v>
                </c:pt>
                <c:pt idx="3">
                  <c:v>（N=  28）</c:v>
                </c:pt>
                <c:pt idx="4">
                  <c:v>（N=  33）</c:v>
                </c:pt>
                <c:pt idx="5">
                  <c:v>（N=  53）</c:v>
                </c:pt>
                <c:pt idx="7">
                  <c:v>（N=  63）</c:v>
                </c:pt>
                <c:pt idx="8">
                  <c:v>（N=  79）</c:v>
                </c:pt>
                <c:pt idx="9">
                  <c:v>（N=  28）</c:v>
                </c:pt>
                <c:pt idx="10">
                  <c:v>（N=  33）</c:v>
                </c:pt>
                <c:pt idx="11">
                  <c:v>（N=  53）</c:v>
                </c:pt>
                <c:pt idx="13">
                  <c:v>（N=  61）</c:v>
                </c:pt>
                <c:pt idx="14">
                  <c:v>（N=  78）</c:v>
                </c:pt>
                <c:pt idx="15">
                  <c:v>（N=  28）</c:v>
                </c:pt>
                <c:pt idx="16">
                  <c:v>（N=  33）</c:v>
                </c:pt>
                <c:pt idx="17">
                  <c:v>（N=  53）</c:v>
                </c:pt>
                <c:pt idx="19">
                  <c:v>（N=  60）</c:v>
                </c:pt>
                <c:pt idx="20">
                  <c:v>（N=  79）</c:v>
                </c:pt>
                <c:pt idx="21">
                  <c:v>（N=  28）</c:v>
                </c:pt>
                <c:pt idx="22">
                  <c:v>（N=  33）</c:v>
                </c:pt>
                <c:pt idx="23">
                  <c:v>（N=  52）</c:v>
                </c:pt>
                <c:pt idx="25">
                  <c:v>（N=  58）</c:v>
                </c:pt>
                <c:pt idx="26">
                  <c:v>（N=  77）</c:v>
                </c:pt>
                <c:pt idx="27">
                  <c:v>（N=  28）</c:v>
                </c:pt>
                <c:pt idx="28">
                  <c:v>（N=  32）</c:v>
                </c:pt>
                <c:pt idx="29">
                  <c:v>（N=  51）</c:v>
                </c:pt>
                <c:pt idx="31">
                  <c:v>（N=  53）</c:v>
                </c:pt>
                <c:pt idx="32">
                  <c:v>（N=  74）</c:v>
                </c:pt>
                <c:pt idx="33">
                  <c:v>（N=  27）</c:v>
                </c:pt>
                <c:pt idx="34">
                  <c:v>（N=  33）</c:v>
                </c:pt>
                <c:pt idx="35">
                  <c:v>（N=  49）</c:v>
                </c:pt>
                <c:pt idx="37">
                  <c:v>（N=  60）</c:v>
                </c:pt>
                <c:pt idx="38">
                  <c:v>（N=  78）</c:v>
                </c:pt>
                <c:pt idx="39">
                  <c:v>（N=  28）</c:v>
                </c:pt>
                <c:pt idx="40">
                  <c:v>（N=  33）</c:v>
                </c:pt>
                <c:pt idx="41">
                  <c:v>（N=  53）</c:v>
                </c:pt>
                <c:pt idx="43">
                  <c:v>（N=  61）</c:v>
                </c:pt>
                <c:pt idx="44">
                  <c:v>（N=  78）</c:v>
                </c:pt>
                <c:pt idx="45">
                  <c:v>（N=  28）</c:v>
                </c:pt>
                <c:pt idx="46">
                  <c:v>（N=  33）</c:v>
                </c:pt>
                <c:pt idx="47">
                  <c:v>（N=  53）</c:v>
                </c:pt>
              </c:strCache>
            </c:strRef>
          </c:cat>
          <c:val>
            <c:numRef>
              <c:f>'Q5.コロナの影響（取引形態）'!$O$7:$O$54</c:f>
              <c:numCache>
                <c:formatCode>0.0%</c:formatCode>
                <c:ptCount val="48"/>
                <c:pt idx="1">
                  <c:v>0.41269841269841268</c:v>
                </c:pt>
                <c:pt idx="2">
                  <c:v>0.57499999999999996</c:v>
                </c:pt>
                <c:pt idx="3">
                  <c:v>0.5357142857142857</c:v>
                </c:pt>
                <c:pt idx="4">
                  <c:v>0.45454545454545453</c:v>
                </c:pt>
                <c:pt idx="5">
                  <c:v>0.54716981132075471</c:v>
                </c:pt>
                <c:pt idx="7">
                  <c:v>0.46031746031746029</c:v>
                </c:pt>
                <c:pt idx="8">
                  <c:v>0.53164556962025311</c:v>
                </c:pt>
                <c:pt idx="9">
                  <c:v>0.4642857142857143</c:v>
                </c:pt>
                <c:pt idx="10">
                  <c:v>0.39393939393939392</c:v>
                </c:pt>
                <c:pt idx="11">
                  <c:v>0.50943396226415094</c:v>
                </c:pt>
                <c:pt idx="13">
                  <c:v>0.13114754098360656</c:v>
                </c:pt>
                <c:pt idx="14">
                  <c:v>0.17948717948717949</c:v>
                </c:pt>
                <c:pt idx="15">
                  <c:v>0.17857142857142858</c:v>
                </c:pt>
                <c:pt idx="16">
                  <c:v>0.30303030303030304</c:v>
                </c:pt>
                <c:pt idx="17">
                  <c:v>0.16981132075471697</c:v>
                </c:pt>
                <c:pt idx="19">
                  <c:v>0.28333333333333333</c:v>
                </c:pt>
                <c:pt idx="20">
                  <c:v>0.21518987341772153</c:v>
                </c:pt>
                <c:pt idx="21">
                  <c:v>0.10714285714285714</c:v>
                </c:pt>
                <c:pt idx="22">
                  <c:v>0.15151515151515152</c:v>
                </c:pt>
                <c:pt idx="23">
                  <c:v>0.15384615384615385</c:v>
                </c:pt>
                <c:pt idx="25">
                  <c:v>0.27586206896551724</c:v>
                </c:pt>
                <c:pt idx="26">
                  <c:v>0.29870129870129869</c:v>
                </c:pt>
                <c:pt idx="27">
                  <c:v>0.2857142857142857</c:v>
                </c:pt>
                <c:pt idx="28">
                  <c:v>0.25</c:v>
                </c:pt>
                <c:pt idx="29">
                  <c:v>0.21568627450980393</c:v>
                </c:pt>
                <c:pt idx="31">
                  <c:v>0.16981132075471697</c:v>
                </c:pt>
                <c:pt idx="32">
                  <c:v>0.17567567567567569</c:v>
                </c:pt>
                <c:pt idx="33">
                  <c:v>0.14814814814814814</c:v>
                </c:pt>
                <c:pt idx="34">
                  <c:v>0.15151515151515152</c:v>
                </c:pt>
                <c:pt idx="35">
                  <c:v>6.1224489795918366E-2</c:v>
                </c:pt>
                <c:pt idx="37">
                  <c:v>0.33333333333333331</c:v>
                </c:pt>
                <c:pt idx="38">
                  <c:v>0.37179487179487181</c:v>
                </c:pt>
                <c:pt idx="39">
                  <c:v>0.4642857142857143</c:v>
                </c:pt>
                <c:pt idx="40">
                  <c:v>0.54545454545454541</c:v>
                </c:pt>
                <c:pt idx="41">
                  <c:v>0.49056603773584906</c:v>
                </c:pt>
                <c:pt idx="43">
                  <c:v>0.39344262295081966</c:v>
                </c:pt>
                <c:pt idx="44">
                  <c:v>0.34615384615384615</c:v>
                </c:pt>
                <c:pt idx="45">
                  <c:v>0.42857142857142855</c:v>
                </c:pt>
                <c:pt idx="46">
                  <c:v>0.48484848484848486</c:v>
                </c:pt>
                <c:pt idx="47">
                  <c:v>0.56603773584905659</c:v>
                </c:pt>
              </c:numCache>
            </c:numRef>
          </c:val>
          <c:extLst>
            <c:ext xmlns:c16="http://schemas.microsoft.com/office/drawing/2014/chart" uri="{C3380CC4-5D6E-409C-BE32-E72D297353CC}">
              <c16:uniqueId val="{00000003-546A-48D8-91A4-042C91E7FBAD}"/>
            </c:ext>
          </c:extLst>
        </c:ser>
        <c:ser>
          <c:idx val="4"/>
          <c:order val="4"/>
          <c:tx>
            <c:strRef>
              <c:f>'Q5.コロナの影響（取引形態）'!$P$6</c:f>
              <c:strCache>
                <c:ptCount val="1"/>
                <c:pt idx="0">
                  <c:v>大幅に減少(縮小)</c:v>
                </c:pt>
              </c:strCache>
            </c:strRef>
          </c:tx>
          <c:spPr>
            <a:solidFill>
              <a:srgbClr val="9DC3E6"/>
            </a:solidFill>
            <a:ln>
              <a:solidFill>
                <a:schemeClr val="tx1"/>
              </a:solidFill>
            </a:ln>
            <a:effectLst/>
          </c:spPr>
          <c:invertIfNegative val="0"/>
          <c:cat>
            <c:strRef>
              <c:f>'Q5.コロナの影響（取引形態）'!$R$7:$R$54</c:f>
              <c:strCache>
                <c:ptCount val="48"/>
                <c:pt idx="1">
                  <c:v>（N=  63）</c:v>
                </c:pt>
                <c:pt idx="2">
                  <c:v>（N=  80）</c:v>
                </c:pt>
                <c:pt idx="3">
                  <c:v>（N=  28）</c:v>
                </c:pt>
                <c:pt idx="4">
                  <c:v>（N=  33）</c:v>
                </c:pt>
                <c:pt idx="5">
                  <c:v>（N=  53）</c:v>
                </c:pt>
                <c:pt idx="7">
                  <c:v>（N=  63）</c:v>
                </c:pt>
                <c:pt idx="8">
                  <c:v>（N=  79）</c:v>
                </c:pt>
                <c:pt idx="9">
                  <c:v>（N=  28）</c:v>
                </c:pt>
                <c:pt idx="10">
                  <c:v>（N=  33）</c:v>
                </c:pt>
                <c:pt idx="11">
                  <c:v>（N=  53）</c:v>
                </c:pt>
                <c:pt idx="13">
                  <c:v>（N=  61）</c:v>
                </c:pt>
                <c:pt idx="14">
                  <c:v>（N=  78）</c:v>
                </c:pt>
                <c:pt idx="15">
                  <c:v>（N=  28）</c:v>
                </c:pt>
                <c:pt idx="16">
                  <c:v>（N=  33）</c:v>
                </c:pt>
                <c:pt idx="17">
                  <c:v>（N=  53）</c:v>
                </c:pt>
                <c:pt idx="19">
                  <c:v>（N=  60）</c:v>
                </c:pt>
                <c:pt idx="20">
                  <c:v>（N=  79）</c:v>
                </c:pt>
                <c:pt idx="21">
                  <c:v>（N=  28）</c:v>
                </c:pt>
                <c:pt idx="22">
                  <c:v>（N=  33）</c:v>
                </c:pt>
                <c:pt idx="23">
                  <c:v>（N=  52）</c:v>
                </c:pt>
                <c:pt idx="25">
                  <c:v>（N=  58）</c:v>
                </c:pt>
                <c:pt idx="26">
                  <c:v>（N=  77）</c:v>
                </c:pt>
                <c:pt idx="27">
                  <c:v>（N=  28）</c:v>
                </c:pt>
                <c:pt idx="28">
                  <c:v>（N=  32）</c:v>
                </c:pt>
                <c:pt idx="29">
                  <c:v>（N=  51）</c:v>
                </c:pt>
                <c:pt idx="31">
                  <c:v>（N=  53）</c:v>
                </c:pt>
                <c:pt idx="32">
                  <c:v>（N=  74）</c:v>
                </c:pt>
                <c:pt idx="33">
                  <c:v>（N=  27）</c:v>
                </c:pt>
                <c:pt idx="34">
                  <c:v>（N=  33）</c:v>
                </c:pt>
                <c:pt idx="35">
                  <c:v>（N=  49）</c:v>
                </c:pt>
                <c:pt idx="37">
                  <c:v>（N=  60）</c:v>
                </c:pt>
                <c:pt idx="38">
                  <c:v>（N=  78）</c:v>
                </c:pt>
                <c:pt idx="39">
                  <c:v>（N=  28）</c:v>
                </c:pt>
                <c:pt idx="40">
                  <c:v>（N=  33）</c:v>
                </c:pt>
                <c:pt idx="41">
                  <c:v>（N=  53）</c:v>
                </c:pt>
                <c:pt idx="43">
                  <c:v>（N=  61）</c:v>
                </c:pt>
                <c:pt idx="44">
                  <c:v>（N=  78）</c:v>
                </c:pt>
                <c:pt idx="45">
                  <c:v>（N=  28）</c:v>
                </c:pt>
                <c:pt idx="46">
                  <c:v>（N=  33）</c:v>
                </c:pt>
                <c:pt idx="47">
                  <c:v>（N=  53）</c:v>
                </c:pt>
              </c:strCache>
            </c:strRef>
          </c:cat>
          <c:val>
            <c:numRef>
              <c:f>'Q5.コロナの影響（取引形態）'!$P$7:$P$54</c:f>
              <c:numCache>
                <c:formatCode>0.0%</c:formatCode>
                <c:ptCount val="48"/>
                <c:pt idx="1">
                  <c:v>0.14285714285714285</c:v>
                </c:pt>
                <c:pt idx="2">
                  <c:v>0.1125</c:v>
                </c:pt>
                <c:pt idx="3">
                  <c:v>0.10714285714285714</c:v>
                </c:pt>
                <c:pt idx="4">
                  <c:v>0.15151515151515152</c:v>
                </c:pt>
                <c:pt idx="5">
                  <c:v>9.4339622641509441E-2</c:v>
                </c:pt>
                <c:pt idx="7">
                  <c:v>0.17460317460317459</c:v>
                </c:pt>
                <c:pt idx="8">
                  <c:v>0.11392405063291139</c:v>
                </c:pt>
                <c:pt idx="9">
                  <c:v>0.10714285714285714</c:v>
                </c:pt>
                <c:pt idx="10">
                  <c:v>0.12121212121212122</c:v>
                </c:pt>
                <c:pt idx="11">
                  <c:v>0.11320754716981132</c:v>
                </c:pt>
                <c:pt idx="13">
                  <c:v>4.9180327868852458E-2</c:v>
                </c:pt>
                <c:pt idx="14">
                  <c:v>2.564102564102564E-2</c:v>
                </c:pt>
                <c:pt idx="15">
                  <c:v>3.5714285714285712E-2</c:v>
                </c:pt>
                <c:pt idx="16">
                  <c:v>6.0606060606060608E-2</c:v>
                </c:pt>
                <c:pt idx="17">
                  <c:v>3.7735849056603772E-2</c:v>
                </c:pt>
                <c:pt idx="19">
                  <c:v>8.3333333333333329E-2</c:v>
                </c:pt>
                <c:pt idx="20">
                  <c:v>7.5949367088607597E-2</c:v>
                </c:pt>
                <c:pt idx="21">
                  <c:v>7.1428571428571425E-2</c:v>
                </c:pt>
                <c:pt idx="22">
                  <c:v>6.0606060606060608E-2</c:v>
                </c:pt>
                <c:pt idx="23">
                  <c:v>7.6923076923076927E-2</c:v>
                </c:pt>
                <c:pt idx="25">
                  <c:v>3.4482758620689655E-2</c:v>
                </c:pt>
                <c:pt idx="26">
                  <c:v>3.896103896103896E-2</c:v>
                </c:pt>
                <c:pt idx="27">
                  <c:v>3.5714285714285712E-2</c:v>
                </c:pt>
                <c:pt idx="28">
                  <c:v>9.375E-2</c:v>
                </c:pt>
                <c:pt idx="29">
                  <c:v>0</c:v>
                </c:pt>
                <c:pt idx="31">
                  <c:v>5.6603773584905662E-2</c:v>
                </c:pt>
                <c:pt idx="32">
                  <c:v>8.1081081081081086E-2</c:v>
                </c:pt>
                <c:pt idx="33">
                  <c:v>7.407407407407407E-2</c:v>
                </c:pt>
                <c:pt idx="34">
                  <c:v>3.0303030303030304E-2</c:v>
                </c:pt>
                <c:pt idx="35">
                  <c:v>2.0408163265306121E-2</c:v>
                </c:pt>
                <c:pt idx="37">
                  <c:v>0.13333333333333333</c:v>
                </c:pt>
                <c:pt idx="38">
                  <c:v>0.15384615384615385</c:v>
                </c:pt>
                <c:pt idx="39">
                  <c:v>0.17857142857142858</c:v>
                </c:pt>
                <c:pt idx="40">
                  <c:v>6.0606060606060608E-2</c:v>
                </c:pt>
                <c:pt idx="41">
                  <c:v>0.11320754716981132</c:v>
                </c:pt>
                <c:pt idx="43">
                  <c:v>0.16393442622950818</c:v>
                </c:pt>
                <c:pt idx="44">
                  <c:v>0.10256410256410256</c:v>
                </c:pt>
                <c:pt idx="45">
                  <c:v>0.14285714285714285</c:v>
                </c:pt>
                <c:pt idx="46">
                  <c:v>6.0606060606060608E-2</c:v>
                </c:pt>
                <c:pt idx="47">
                  <c:v>7.5471698113207544E-2</c:v>
                </c:pt>
              </c:numCache>
            </c:numRef>
          </c:val>
          <c:extLst>
            <c:ext xmlns:c16="http://schemas.microsoft.com/office/drawing/2014/chart" uri="{C3380CC4-5D6E-409C-BE32-E72D297353CC}">
              <c16:uniqueId val="{00000004-546A-48D8-91A4-042C91E7FBAD}"/>
            </c:ext>
          </c:extLst>
        </c:ser>
        <c:ser>
          <c:idx val="5"/>
          <c:order val="5"/>
          <c:tx>
            <c:strRef>
              <c:f>'[クロス集計_B_Q5.xlsx]Q5.コロナの影響（取引形態）'!$L$6</c:f>
              <c:strCache>
                <c:ptCount val="1"/>
                <c:pt idx="0">
                  <c:v>大幅に増加(拡大)</c:v>
                </c:pt>
              </c:strCache>
            </c:strRef>
          </c:tx>
          <c:spPr>
            <a:solidFill>
              <a:srgbClr val="FF996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'[クロス集計_B_Q5.xlsx]Q5.コロナの影響（取引形態）'!$L$7:$L$54</c:f>
              <c:numCache>
                <c:formatCode>0.0%</c:formatCode>
                <c:ptCount val="48"/>
                <c:pt idx="1">
                  <c:v>0</c:v>
                </c:pt>
                <c:pt idx="2">
                  <c:v>0</c:v>
                </c:pt>
                <c:pt idx="3">
                  <c:v>0</c:v>
                </c:pt>
                <c:pt idx="4">
                  <c:v>0</c:v>
                </c:pt>
                <c:pt idx="5">
                  <c:v>8.771929824561403E-3</c:v>
                </c:pt>
                <c:pt idx="7">
                  <c:v>0</c:v>
                </c:pt>
                <c:pt idx="8">
                  <c:v>0</c:v>
                </c:pt>
                <c:pt idx="9">
                  <c:v>0</c:v>
                </c:pt>
                <c:pt idx="10">
                  <c:v>1.6949152542372881E-2</c:v>
                </c:pt>
                <c:pt idx="11">
                  <c:v>8.771929824561403E-3</c:v>
                </c:pt>
                <c:pt idx="13">
                  <c:v>0</c:v>
                </c:pt>
                <c:pt idx="14">
                  <c:v>0</c:v>
                </c:pt>
                <c:pt idx="15">
                  <c:v>0</c:v>
                </c:pt>
                <c:pt idx="16">
                  <c:v>0</c:v>
                </c:pt>
                <c:pt idx="17">
                  <c:v>0</c:v>
                </c:pt>
                <c:pt idx="19">
                  <c:v>0</c:v>
                </c:pt>
                <c:pt idx="20">
                  <c:v>0</c:v>
                </c:pt>
                <c:pt idx="21">
                  <c:v>0</c:v>
                </c:pt>
                <c:pt idx="22">
                  <c:v>1.7241379310344827E-2</c:v>
                </c:pt>
                <c:pt idx="23">
                  <c:v>0</c:v>
                </c:pt>
                <c:pt idx="25">
                  <c:v>0</c:v>
                </c:pt>
                <c:pt idx="26">
                  <c:v>0</c:v>
                </c:pt>
                <c:pt idx="27">
                  <c:v>0</c:v>
                </c:pt>
                <c:pt idx="28">
                  <c:v>0</c:v>
                </c:pt>
                <c:pt idx="29">
                  <c:v>1.7857142857142856E-2</c:v>
                </c:pt>
                <c:pt idx="31">
                  <c:v>0</c:v>
                </c:pt>
                <c:pt idx="32">
                  <c:v>0</c:v>
                </c:pt>
                <c:pt idx="33">
                  <c:v>0</c:v>
                </c:pt>
                <c:pt idx="34">
                  <c:v>1.6949152542372881E-2</c:v>
                </c:pt>
                <c:pt idx="35">
                  <c:v>0</c:v>
                </c:pt>
                <c:pt idx="37">
                  <c:v>0</c:v>
                </c:pt>
                <c:pt idx="38">
                  <c:v>0</c:v>
                </c:pt>
                <c:pt idx="39">
                  <c:v>0</c:v>
                </c:pt>
                <c:pt idx="40">
                  <c:v>0</c:v>
                </c:pt>
                <c:pt idx="41">
                  <c:v>2.6315789473684209E-2</c:v>
                </c:pt>
                <c:pt idx="43">
                  <c:v>1.2658227848101266E-2</c:v>
                </c:pt>
                <c:pt idx="44">
                  <c:v>0</c:v>
                </c:pt>
                <c:pt idx="45">
                  <c:v>2.0833333333333332E-2</c:v>
                </c:pt>
                <c:pt idx="46">
                  <c:v>1.7241379310344827E-2</c:v>
                </c:pt>
                <c:pt idx="47">
                  <c:v>5.2631578947368418E-2</c:v>
                </c:pt>
              </c:numCache>
            </c:numRef>
          </c:val>
          <c:extLst>
            <c:ext xmlns:c16="http://schemas.microsoft.com/office/drawing/2014/chart" uri="{C3380CC4-5D6E-409C-BE32-E72D297353CC}">
              <c16:uniqueId val="{00000005-546A-48D8-91A4-042C91E7FBAD}"/>
            </c:ext>
          </c:extLst>
        </c:ser>
        <c:ser>
          <c:idx val="6"/>
          <c:order val="6"/>
          <c:tx>
            <c:strRef>
              <c:f>'[クロス集計_B_Q5.xlsx]Q5.コロナの影響（取引形態）'!$M$6</c:f>
              <c:strCache>
                <c:ptCount val="1"/>
                <c:pt idx="0">
                  <c:v>増加(拡大)</c:v>
                </c:pt>
              </c:strCache>
            </c:strRef>
          </c:tx>
          <c:spPr>
            <a:solidFill>
              <a:srgbClr val="FFCC99"/>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'[クロス集計_B_Q5.xlsx]Q5.コロナの影響（取引形態）'!$M$7:$M$54</c:f>
              <c:numCache>
                <c:formatCode>0.0%</c:formatCode>
                <c:ptCount val="48"/>
                <c:pt idx="1">
                  <c:v>2.4390243902439025E-2</c:v>
                </c:pt>
                <c:pt idx="2">
                  <c:v>4.6511627906976744E-2</c:v>
                </c:pt>
                <c:pt idx="3">
                  <c:v>8.3333333333333329E-2</c:v>
                </c:pt>
                <c:pt idx="4">
                  <c:v>8.4745762711864403E-2</c:v>
                </c:pt>
                <c:pt idx="5">
                  <c:v>7.0175438596491224E-2</c:v>
                </c:pt>
                <c:pt idx="7">
                  <c:v>1.2500000000000001E-2</c:v>
                </c:pt>
                <c:pt idx="8">
                  <c:v>3.4883720930232558E-2</c:v>
                </c:pt>
                <c:pt idx="9">
                  <c:v>4.1666666666666664E-2</c:v>
                </c:pt>
                <c:pt idx="10">
                  <c:v>6.7796610169491525E-2</c:v>
                </c:pt>
                <c:pt idx="11">
                  <c:v>6.1403508771929821E-2</c:v>
                </c:pt>
                <c:pt idx="13">
                  <c:v>0</c:v>
                </c:pt>
                <c:pt idx="14">
                  <c:v>0</c:v>
                </c:pt>
                <c:pt idx="15">
                  <c:v>2.0833333333333332E-2</c:v>
                </c:pt>
                <c:pt idx="16">
                  <c:v>0</c:v>
                </c:pt>
                <c:pt idx="17">
                  <c:v>8.771929824561403E-3</c:v>
                </c:pt>
                <c:pt idx="19">
                  <c:v>8.8607594936708861E-2</c:v>
                </c:pt>
                <c:pt idx="20">
                  <c:v>9.4117647058823528E-2</c:v>
                </c:pt>
                <c:pt idx="21">
                  <c:v>4.3478260869565216E-2</c:v>
                </c:pt>
                <c:pt idx="22">
                  <c:v>8.6206896551724144E-2</c:v>
                </c:pt>
                <c:pt idx="23">
                  <c:v>0.10810810810810811</c:v>
                </c:pt>
                <c:pt idx="25">
                  <c:v>1.2658227848101266E-2</c:v>
                </c:pt>
                <c:pt idx="26">
                  <c:v>0</c:v>
                </c:pt>
                <c:pt idx="27">
                  <c:v>6.3829787234042548E-2</c:v>
                </c:pt>
                <c:pt idx="28">
                  <c:v>0</c:v>
                </c:pt>
                <c:pt idx="29">
                  <c:v>2.6785714285714284E-2</c:v>
                </c:pt>
                <c:pt idx="31">
                  <c:v>0</c:v>
                </c:pt>
                <c:pt idx="32">
                  <c:v>1.2658227848101266E-2</c:v>
                </c:pt>
                <c:pt idx="33">
                  <c:v>0</c:v>
                </c:pt>
                <c:pt idx="34">
                  <c:v>3.3898305084745763E-2</c:v>
                </c:pt>
                <c:pt idx="35">
                  <c:v>1.834862385321101E-2</c:v>
                </c:pt>
                <c:pt idx="37">
                  <c:v>7.5949367088607597E-2</c:v>
                </c:pt>
                <c:pt idx="38">
                  <c:v>0.10465116279069768</c:v>
                </c:pt>
                <c:pt idx="39">
                  <c:v>8.3333333333333329E-2</c:v>
                </c:pt>
                <c:pt idx="40">
                  <c:v>0.10526315789473684</c:v>
                </c:pt>
                <c:pt idx="41">
                  <c:v>6.1403508771929821E-2</c:v>
                </c:pt>
                <c:pt idx="43">
                  <c:v>6.3291139240506333E-2</c:v>
                </c:pt>
                <c:pt idx="44">
                  <c:v>0.11627906976744186</c:v>
                </c:pt>
                <c:pt idx="45">
                  <c:v>8.3333333333333329E-2</c:v>
                </c:pt>
                <c:pt idx="46">
                  <c:v>0.20689655172413793</c:v>
                </c:pt>
                <c:pt idx="47">
                  <c:v>6.1403508771929821E-2</c:v>
                </c:pt>
              </c:numCache>
            </c:numRef>
          </c:val>
          <c:extLst>
            <c:ext xmlns:c16="http://schemas.microsoft.com/office/drawing/2014/chart" uri="{C3380CC4-5D6E-409C-BE32-E72D297353CC}">
              <c16:uniqueId val="{00000006-546A-48D8-91A4-042C91E7FBAD}"/>
            </c:ext>
          </c:extLst>
        </c:ser>
        <c:ser>
          <c:idx val="7"/>
          <c:order val="7"/>
          <c:tx>
            <c:strRef>
              <c:f>'[クロス集計_B_Q5.xlsx]Q5.コロナの影響（取引形態）'!$N$6</c:f>
              <c:strCache>
                <c:ptCount val="1"/>
                <c:pt idx="0">
                  <c:v>現状維持</c:v>
                </c:pt>
              </c:strCache>
            </c:strRef>
          </c:tx>
          <c:spPr>
            <a:solidFill>
              <a:srgbClr val="FFFF99"/>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'[クロス集計_B_Q5.xlsx]Q5.コロナの影響（取引形態）'!$N$7:$N$54</c:f>
              <c:numCache>
                <c:formatCode>0.0%</c:formatCode>
                <c:ptCount val="48"/>
                <c:pt idx="1">
                  <c:v>0.37804878048780488</c:v>
                </c:pt>
                <c:pt idx="2">
                  <c:v>0.27906976744186046</c:v>
                </c:pt>
                <c:pt idx="3">
                  <c:v>0.39583333333333331</c:v>
                </c:pt>
                <c:pt idx="4">
                  <c:v>0.2711864406779661</c:v>
                </c:pt>
                <c:pt idx="5">
                  <c:v>0.35087719298245612</c:v>
                </c:pt>
                <c:pt idx="7">
                  <c:v>0.4</c:v>
                </c:pt>
                <c:pt idx="8">
                  <c:v>0.32558139534883723</c:v>
                </c:pt>
                <c:pt idx="9">
                  <c:v>0.4375</c:v>
                </c:pt>
                <c:pt idx="10">
                  <c:v>0.2711864406779661</c:v>
                </c:pt>
                <c:pt idx="11">
                  <c:v>0.33333333333333331</c:v>
                </c:pt>
                <c:pt idx="13">
                  <c:v>0.73417721518987344</c:v>
                </c:pt>
                <c:pt idx="14">
                  <c:v>0.73255813953488369</c:v>
                </c:pt>
                <c:pt idx="15">
                  <c:v>0.64583333333333337</c:v>
                </c:pt>
                <c:pt idx="16">
                  <c:v>0.81355932203389836</c:v>
                </c:pt>
                <c:pt idx="17">
                  <c:v>0.70175438596491224</c:v>
                </c:pt>
                <c:pt idx="19">
                  <c:v>0.67088607594936711</c:v>
                </c:pt>
                <c:pt idx="20">
                  <c:v>0.68235294117647061</c:v>
                </c:pt>
                <c:pt idx="21">
                  <c:v>0.67391304347826086</c:v>
                </c:pt>
                <c:pt idx="22">
                  <c:v>0.63793103448275867</c:v>
                </c:pt>
                <c:pt idx="23">
                  <c:v>0.68468468468468469</c:v>
                </c:pt>
                <c:pt idx="25">
                  <c:v>0.58227848101265822</c:v>
                </c:pt>
                <c:pt idx="26">
                  <c:v>0.66666666666666663</c:v>
                </c:pt>
                <c:pt idx="27">
                  <c:v>0.57446808510638303</c:v>
                </c:pt>
                <c:pt idx="28">
                  <c:v>0.79661016949152541</c:v>
                </c:pt>
                <c:pt idx="29">
                  <c:v>0.7142857142857143</c:v>
                </c:pt>
                <c:pt idx="31">
                  <c:v>0.70129870129870131</c:v>
                </c:pt>
                <c:pt idx="32">
                  <c:v>0.64556962025316456</c:v>
                </c:pt>
                <c:pt idx="33">
                  <c:v>0.60869565217391308</c:v>
                </c:pt>
                <c:pt idx="34">
                  <c:v>0.6271186440677966</c:v>
                </c:pt>
                <c:pt idx="35">
                  <c:v>0.73394495412844041</c:v>
                </c:pt>
                <c:pt idx="37">
                  <c:v>0.43037974683544306</c:v>
                </c:pt>
                <c:pt idx="38">
                  <c:v>0.36046511627906974</c:v>
                </c:pt>
                <c:pt idx="39">
                  <c:v>0.25</c:v>
                </c:pt>
                <c:pt idx="40">
                  <c:v>0.42105263157894735</c:v>
                </c:pt>
                <c:pt idx="41">
                  <c:v>0.33333333333333331</c:v>
                </c:pt>
                <c:pt idx="43">
                  <c:v>0.4050632911392405</c:v>
                </c:pt>
                <c:pt idx="44">
                  <c:v>0.30232558139534882</c:v>
                </c:pt>
                <c:pt idx="45">
                  <c:v>0.25</c:v>
                </c:pt>
                <c:pt idx="46">
                  <c:v>0.29310344827586204</c:v>
                </c:pt>
                <c:pt idx="47">
                  <c:v>0.31578947368421051</c:v>
                </c:pt>
              </c:numCache>
            </c:numRef>
          </c:val>
          <c:extLst>
            <c:ext xmlns:c16="http://schemas.microsoft.com/office/drawing/2014/chart" uri="{C3380CC4-5D6E-409C-BE32-E72D297353CC}">
              <c16:uniqueId val="{00000007-546A-48D8-91A4-042C91E7FBAD}"/>
            </c:ext>
          </c:extLst>
        </c:ser>
        <c:ser>
          <c:idx val="8"/>
          <c:order val="8"/>
          <c:tx>
            <c:strRef>
              <c:f>'[クロス集計_B_Q5.xlsx]Q5.コロナの影響（取引形態）'!$O$6</c:f>
              <c:strCache>
                <c:ptCount val="1"/>
                <c:pt idx="0">
                  <c:v>減少(縮小)</c:v>
                </c:pt>
              </c:strCache>
            </c:strRef>
          </c:tx>
          <c:spPr>
            <a:solidFill>
              <a:srgbClr val="2E75B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'[クロス集計_B_Q5.xlsx]Q5.コロナの影響（取引形態）'!$O$7:$O$54</c:f>
              <c:numCache>
                <c:formatCode>0.0%</c:formatCode>
                <c:ptCount val="48"/>
                <c:pt idx="1">
                  <c:v>0.45121951219512196</c:v>
                </c:pt>
                <c:pt idx="2">
                  <c:v>0.54651162790697672</c:v>
                </c:pt>
                <c:pt idx="3">
                  <c:v>0.39583333333333331</c:v>
                </c:pt>
                <c:pt idx="4">
                  <c:v>0.59322033898305082</c:v>
                </c:pt>
                <c:pt idx="5">
                  <c:v>0.30701754385964913</c:v>
                </c:pt>
                <c:pt idx="7">
                  <c:v>0.4375</c:v>
                </c:pt>
                <c:pt idx="8">
                  <c:v>0.5</c:v>
                </c:pt>
                <c:pt idx="9">
                  <c:v>0.39583333333333331</c:v>
                </c:pt>
                <c:pt idx="10">
                  <c:v>0.52542372881355937</c:v>
                </c:pt>
                <c:pt idx="11">
                  <c:v>0.31578947368421051</c:v>
                </c:pt>
                <c:pt idx="13">
                  <c:v>0.20253164556962025</c:v>
                </c:pt>
                <c:pt idx="14">
                  <c:v>0.2441860465116279</c:v>
                </c:pt>
                <c:pt idx="15">
                  <c:v>0.27083333333333331</c:v>
                </c:pt>
                <c:pt idx="16">
                  <c:v>0.1864406779661017</c:v>
                </c:pt>
                <c:pt idx="17">
                  <c:v>0.23684210526315788</c:v>
                </c:pt>
                <c:pt idx="19">
                  <c:v>0.16455696202531644</c:v>
                </c:pt>
                <c:pt idx="20">
                  <c:v>0.17647058823529413</c:v>
                </c:pt>
                <c:pt idx="21">
                  <c:v>0.2608695652173913</c:v>
                </c:pt>
                <c:pt idx="22">
                  <c:v>0.20689655172413793</c:v>
                </c:pt>
                <c:pt idx="23">
                  <c:v>0.17117117117117117</c:v>
                </c:pt>
                <c:pt idx="25">
                  <c:v>0.32911392405063289</c:v>
                </c:pt>
                <c:pt idx="26">
                  <c:v>0.26190476190476192</c:v>
                </c:pt>
                <c:pt idx="27">
                  <c:v>0.31914893617021278</c:v>
                </c:pt>
                <c:pt idx="28">
                  <c:v>0.1864406779661017</c:v>
                </c:pt>
                <c:pt idx="29">
                  <c:v>0.17857142857142858</c:v>
                </c:pt>
                <c:pt idx="31">
                  <c:v>0.19480519480519481</c:v>
                </c:pt>
                <c:pt idx="32">
                  <c:v>0.25316455696202533</c:v>
                </c:pt>
                <c:pt idx="33">
                  <c:v>0.28260869565217389</c:v>
                </c:pt>
                <c:pt idx="34">
                  <c:v>0.23728813559322035</c:v>
                </c:pt>
                <c:pt idx="35">
                  <c:v>0.11926605504587157</c:v>
                </c:pt>
                <c:pt idx="37">
                  <c:v>0.35443037974683544</c:v>
                </c:pt>
                <c:pt idx="38">
                  <c:v>0.41860465116279072</c:v>
                </c:pt>
                <c:pt idx="39">
                  <c:v>0.52083333333333337</c:v>
                </c:pt>
                <c:pt idx="40">
                  <c:v>0.36842105263157893</c:v>
                </c:pt>
                <c:pt idx="41">
                  <c:v>0.42982456140350878</c:v>
                </c:pt>
                <c:pt idx="43">
                  <c:v>0.379746835443038</c:v>
                </c:pt>
                <c:pt idx="44">
                  <c:v>0.47674418604651164</c:v>
                </c:pt>
                <c:pt idx="45">
                  <c:v>0.5</c:v>
                </c:pt>
                <c:pt idx="46">
                  <c:v>0.37931034482758619</c:v>
                </c:pt>
                <c:pt idx="47">
                  <c:v>0.42105263157894735</c:v>
                </c:pt>
              </c:numCache>
            </c:numRef>
          </c:val>
          <c:extLst>
            <c:ext xmlns:c16="http://schemas.microsoft.com/office/drawing/2014/chart" uri="{C3380CC4-5D6E-409C-BE32-E72D297353CC}">
              <c16:uniqueId val="{00000008-546A-48D8-91A4-042C91E7FBAD}"/>
            </c:ext>
          </c:extLst>
        </c:ser>
        <c:ser>
          <c:idx val="9"/>
          <c:order val="9"/>
          <c:tx>
            <c:strRef>
              <c:f>'[クロス集計_B_Q5.xlsx]Q5.コロナの影響（取引形態）'!$P$6</c:f>
              <c:strCache>
                <c:ptCount val="1"/>
                <c:pt idx="0">
                  <c:v>大幅に減少(縮小)</c:v>
                </c:pt>
              </c:strCache>
            </c:strRef>
          </c:tx>
          <c:spPr>
            <a:solidFill>
              <a:srgbClr val="9DC3E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'[クロス集計_B_Q5.xlsx]Q5.コロナの影響（取引形態）'!$P$7:$P$54</c:f>
              <c:numCache>
                <c:formatCode>0.0%</c:formatCode>
                <c:ptCount val="48"/>
                <c:pt idx="1">
                  <c:v>0.14634146341463414</c:v>
                </c:pt>
                <c:pt idx="2">
                  <c:v>0.12790697674418605</c:v>
                </c:pt>
                <c:pt idx="3">
                  <c:v>0.125</c:v>
                </c:pt>
                <c:pt idx="4">
                  <c:v>5.0847457627118647E-2</c:v>
                </c:pt>
                <c:pt idx="5">
                  <c:v>0.26315789473684209</c:v>
                </c:pt>
                <c:pt idx="7">
                  <c:v>0.15</c:v>
                </c:pt>
                <c:pt idx="8">
                  <c:v>0.13953488372093023</c:v>
                </c:pt>
                <c:pt idx="9">
                  <c:v>0.125</c:v>
                </c:pt>
                <c:pt idx="10">
                  <c:v>0.11864406779661017</c:v>
                </c:pt>
                <c:pt idx="11">
                  <c:v>0.2807017543859649</c:v>
                </c:pt>
                <c:pt idx="13">
                  <c:v>6.3291139240506333E-2</c:v>
                </c:pt>
                <c:pt idx="14">
                  <c:v>2.3255813953488372E-2</c:v>
                </c:pt>
                <c:pt idx="15">
                  <c:v>6.25E-2</c:v>
                </c:pt>
                <c:pt idx="16">
                  <c:v>0</c:v>
                </c:pt>
                <c:pt idx="17">
                  <c:v>5.2631578947368418E-2</c:v>
                </c:pt>
                <c:pt idx="19">
                  <c:v>7.5949367088607597E-2</c:v>
                </c:pt>
                <c:pt idx="20">
                  <c:v>4.7058823529411764E-2</c:v>
                </c:pt>
                <c:pt idx="21">
                  <c:v>2.1739130434782608E-2</c:v>
                </c:pt>
                <c:pt idx="22">
                  <c:v>5.1724137931034482E-2</c:v>
                </c:pt>
                <c:pt idx="23">
                  <c:v>3.6036036036036036E-2</c:v>
                </c:pt>
                <c:pt idx="25">
                  <c:v>7.5949367088607597E-2</c:v>
                </c:pt>
                <c:pt idx="26">
                  <c:v>7.1428571428571425E-2</c:v>
                </c:pt>
                <c:pt idx="27">
                  <c:v>4.2553191489361701E-2</c:v>
                </c:pt>
                <c:pt idx="28">
                  <c:v>1.6949152542372881E-2</c:v>
                </c:pt>
                <c:pt idx="29">
                  <c:v>6.25E-2</c:v>
                </c:pt>
                <c:pt idx="31">
                  <c:v>0.1038961038961039</c:v>
                </c:pt>
                <c:pt idx="32">
                  <c:v>8.8607594936708861E-2</c:v>
                </c:pt>
                <c:pt idx="33">
                  <c:v>0.10869565217391304</c:v>
                </c:pt>
                <c:pt idx="34">
                  <c:v>8.4745762711864403E-2</c:v>
                </c:pt>
                <c:pt idx="35">
                  <c:v>0.12844036697247707</c:v>
                </c:pt>
                <c:pt idx="37">
                  <c:v>0.13924050632911392</c:v>
                </c:pt>
                <c:pt idx="38">
                  <c:v>0.11627906976744186</c:v>
                </c:pt>
                <c:pt idx="39">
                  <c:v>0.14583333333333334</c:v>
                </c:pt>
                <c:pt idx="40">
                  <c:v>0.10526315789473684</c:v>
                </c:pt>
                <c:pt idx="41">
                  <c:v>0.14912280701754385</c:v>
                </c:pt>
                <c:pt idx="43">
                  <c:v>0.13924050632911392</c:v>
                </c:pt>
                <c:pt idx="44">
                  <c:v>0.10465116279069768</c:v>
                </c:pt>
                <c:pt idx="45">
                  <c:v>0.14583333333333334</c:v>
                </c:pt>
                <c:pt idx="46">
                  <c:v>0.10344827586206896</c:v>
                </c:pt>
                <c:pt idx="47">
                  <c:v>0.14912280701754385</c:v>
                </c:pt>
              </c:numCache>
            </c:numRef>
          </c:val>
          <c:extLst>
            <c:ext xmlns:c16="http://schemas.microsoft.com/office/drawing/2014/chart" uri="{C3380CC4-5D6E-409C-BE32-E72D297353CC}">
              <c16:uniqueId val="{00000009-546A-48D8-91A4-042C91E7FBAD}"/>
            </c:ext>
          </c:extLst>
        </c:ser>
        <c:ser>
          <c:idx val="10"/>
          <c:order val="10"/>
          <c:tx>
            <c:strRef>
              <c:f>'[クロス集計_B_Q5.xlsx]Q5.コロナの影響（取引形態）'!$L$6</c:f>
              <c:strCache>
                <c:ptCount val="1"/>
                <c:pt idx="0">
                  <c:v>大幅に増加(拡大)</c:v>
                </c:pt>
              </c:strCache>
            </c:strRef>
          </c:tx>
          <c:spPr>
            <a:solidFill>
              <a:srgbClr val="FF996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'[クロス集計_B_Q5.xlsx]Q5.コロナの影響（取引形態）'!$L$7:$L$54</c:f>
              <c:numCache>
                <c:formatCode>0.0%</c:formatCode>
                <c:ptCount val="48"/>
                <c:pt idx="1">
                  <c:v>0</c:v>
                </c:pt>
                <c:pt idx="2">
                  <c:v>0</c:v>
                </c:pt>
                <c:pt idx="3">
                  <c:v>0</c:v>
                </c:pt>
                <c:pt idx="4">
                  <c:v>0</c:v>
                </c:pt>
                <c:pt idx="5">
                  <c:v>8.771929824561403E-3</c:v>
                </c:pt>
                <c:pt idx="7">
                  <c:v>0</c:v>
                </c:pt>
                <c:pt idx="8">
                  <c:v>0</c:v>
                </c:pt>
                <c:pt idx="9">
                  <c:v>0</c:v>
                </c:pt>
                <c:pt idx="10">
                  <c:v>1.6949152542372881E-2</c:v>
                </c:pt>
                <c:pt idx="11">
                  <c:v>8.771929824561403E-3</c:v>
                </c:pt>
                <c:pt idx="13">
                  <c:v>0</c:v>
                </c:pt>
                <c:pt idx="14">
                  <c:v>0</c:v>
                </c:pt>
                <c:pt idx="15">
                  <c:v>0</c:v>
                </c:pt>
                <c:pt idx="16">
                  <c:v>0</c:v>
                </c:pt>
                <c:pt idx="17">
                  <c:v>0</c:v>
                </c:pt>
                <c:pt idx="19">
                  <c:v>0</c:v>
                </c:pt>
                <c:pt idx="20">
                  <c:v>0</c:v>
                </c:pt>
                <c:pt idx="21">
                  <c:v>0</c:v>
                </c:pt>
                <c:pt idx="22">
                  <c:v>1.7241379310344827E-2</c:v>
                </c:pt>
                <c:pt idx="23">
                  <c:v>0</c:v>
                </c:pt>
                <c:pt idx="25">
                  <c:v>0</c:v>
                </c:pt>
                <c:pt idx="26">
                  <c:v>0</c:v>
                </c:pt>
                <c:pt idx="27">
                  <c:v>0</c:v>
                </c:pt>
                <c:pt idx="28">
                  <c:v>0</c:v>
                </c:pt>
                <c:pt idx="29">
                  <c:v>1.7857142857142856E-2</c:v>
                </c:pt>
                <c:pt idx="31">
                  <c:v>0</c:v>
                </c:pt>
                <c:pt idx="32">
                  <c:v>0</c:v>
                </c:pt>
                <c:pt idx="33">
                  <c:v>0</c:v>
                </c:pt>
                <c:pt idx="34">
                  <c:v>1.6949152542372881E-2</c:v>
                </c:pt>
                <c:pt idx="35">
                  <c:v>0</c:v>
                </c:pt>
                <c:pt idx="37">
                  <c:v>0</c:v>
                </c:pt>
                <c:pt idx="38">
                  <c:v>0</c:v>
                </c:pt>
                <c:pt idx="39">
                  <c:v>0</c:v>
                </c:pt>
                <c:pt idx="40">
                  <c:v>0</c:v>
                </c:pt>
                <c:pt idx="41">
                  <c:v>2.6315789473684209E-2</c:v>
                </c:pt>
                <c:pt idx="43">
                  <c:v>1.2658227848101266E-2</c:v>
                </c:pt>
                <c:pt idx="44">
                  <c:v>0</c:v>
                </c:pt>
                <c:pt idx="45">
                  <c:v>2.0833333333333332E-2</c:v>
                </c:pt>
                <c:pt idx="46">
                  <c:v>1.7241379310344827E-2</c:v>
                </c:pt>
                <c:pt idx="47">
                  <c:v>5.2631578947368418E-2</c:v>
                </c:pt>
              </c:numCache>
            </c:numRef>
          </c:val>
          <c:extLst>
            <c:ext xmlns:c16="http://schemas.microsoft.com/office/drawing/2014/chart" uri="{C3380CC4-5D6E-409C-BE32-E72D297353CC}">
              <c16:uniqueId val="{0000000A-546A-48D8-91A4-042C91E7FBAD}"/>
            </c:ext>
          </c:extLst>
        </c:ser>
        <c:ser>
          <c:idx val="11"/>
          <c:order val="11"/>
          <c:tx>
            <c:strRef>
              <c:f>'[クロス集計_B_Q5.xlsx]Q5.コロナの影響（取引形態）'!$M$6</c:f>
              <c:strCache>
                <c:ptCount val="1"/>
                <c:pt idx="0">
                  <c:v>増加(拡大)</c:v>
                </c:pt>
              </c:strCache>
            </c:strRef>
          </c:tx>
          <c:spPr>
            <a:solidFill>
              <a:srgbClr val="FFCC99"/>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'[クロス集計_B_Q5.xlsx]Q5.コロナの影響（取引形態）'!$M$7:$M$54</c:f>
              <c:numCache>
                <c:formatCode>0.0%</c:formatCode>
                <c:ptCount val="48"/>
                <c:pt idx="1">
                  <c:v>2.4390243902439025E-2</c:v>
                </c:pt>
                <c:pt idx="2">
                  <c:v>4.6511627906976744E-2</c:v>
                </c:pt>
                <c:pt idx="3">
                  <c:v>8.3333333333333329E-2</c:v>
                </c:pt>
                <c:pt idx="4">
                  <c:v>8.4745762711864403E-2</c:v>
                </c:pt>
                <c:pt idx="5">
                  <c:v>7.0175438596491224E-2</c:v>
                </c:pt>
                <c:pt idx="7">
                  <c:v>1.2500000000000001E-2</c:v>
                </c:pt>
                <c:pt idx="8">
                  <c:v>3.4883720930232558E-2</c:v>
                </c:pt>
                <c:pt idx="9">
                  <c:v>4.1666666666666664E-2</c:v>
                </c:pt>
                <c:pt idx="10">
                  <c:v>6.7796610169491525E-2</c:v>
                </c:pt>
                <c:pt idx="11">
                  <c:v>6.1403508771929821E-2</c:v>
                </c:pt>
                <c:pt idx="13">
                  <c:v>0</c:v>
                </c:pt>
                <c:pt idx="14">
                  <c:v>0</c:v>
                </c:pt>
                <c:pt idx="15">
                  <c:v>2.0833333333333332E-2</c:v>
                </c:pt>
                <c:pt idx="16">
                  <c:v>0</c:v>
                </c:pt>
                <c:pt idx="17">
                  <c:v>8.771929824561403E-3</c:v>
                </c:pt>
                <c:pt idx="19">
                  <c:v>8.8607594936708861E-2</c:v>
                </c:pt>
                <c:pt idx="20">
                  <c:v>9.4117647058823528E-2</c:v>
                </c:pt>
                <c:pt idx="21">
                  <c:v>4.3478260869565216E-2</c:v>
                </c:pt>
                <c:pt idx="22">
                  <c:v>8.6206896551724144E-2</c:v>
                </c:pt>
                <c:pt idx="23">
                  <c:v>0.10810810810810811</c:v>
                </c:pt>
                <c:pt idx="25">
                  <c:v>1.2658227848101266E-2</c:v>
                </c:pt>
                <c:pt idx="26">
                  <c:v>0</c:v>
                </c:pt>
                <c:pt idx="27">
                  <c:v>6.3829787234042548E-2</c:v>
                </c:pt>
                <c:pt idx="28">
                  <c:v>0</c:v>
                </c:pt>
                <c:pt idx="29">
                  <c:v>2.6785714285714284E-2</c:v>
                </c:pt>
                <c:pt idx="31">
                  <c:v>0</c:v>
                </c:pt>
                <c:pt idx="32">
                  <c:v>1.2658227848101266E-2</c:v>
                </c:pt>
                <c:pt idx="33">
                  <c:v>0</c:v>
                </c:pt>
                <c:pt idx="34">
                  <c:v>3.3898305084745763E-2</c:v>
                </c:pt>
                <c:pt idx="35">
                  <c:v>1.834862385321101E-2</c:v>
                </c:pt>
                <c:pt idx="37">
                  <c:v>7.5949367088607597E-2</c:v>
                </c:pt>
                <c:pt idx="38">
                  <c:v>0.10465116279069768</c:v>
                </c:pt>
                <c:pt idx="39">
                  <c:v>8.3333333333333329E-2</c:v>
                </c:pt>
                <c:pt idx="40">
                  <c:v>0.10526315789473684</c:v>
                </c:pt>
                <c:pt idx="41">
                  <c:v>6.1403508771929821E-2</c:v>
                </c:pt>
                <c:pt idx="43">
                  <c:v>6.3291139240506333E-2</c:v>
                </c:pt>
                <c:pt idx="44">
                  <c:v>0.11627906976744186</c:v>
                </c:pt>
                <c:pt idx="45">
                  <c:v>8.3333333333333329E-2</c:v>
                </c:pt>
                <c:pt idx="46">
                  <c:v>0.20689655172413793</c:v>
                </c:pt>
                <c:pt idx="47">
                  <c:v>6.1403508771929821E-2</c:v>
                </c:pt>
              </c:numCache>
            </c:numRef>
          </c:val>
          <c:extLst>
            <c:ext xmlns:c16="http://schemas.microsoft.com/office/drawing/2014/chart" uri="{C3380CC4-5D6E-409C-BE32-E72D297353CC}">
              <c16:uniqueId val="{0000000B-546A-48D8-91A4-042C91E7FBAD}"/>
            </c:ext>
          </c:extLst>
        </c:ser>
        <c:ser>
          <c:idx val="12"/>
          <c:order val="12"/>
          <c:tx>
            <c:strRef>
              <c:f>'[クロス集計_B_Q5.xlsx]Q5.コロナの影響（取引形態）'!$N$6</c:f>
              <c:strCache>
                <c:ptCount val="1"/>
                <c:pt idx="0">
                  <c:v>現状維持</c:v>
                </c:pt>
              </c:strCache>
            </c:strRef>
          </c:tx>
          <c:spPr>
            <a:solidFill>
              <a:srgbClr val="FFFF99"/>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'[クロス集計_B_Q5.xlsx]Q5.コロナの影響（取引形態）'!$N$7:$N$54</c:f>
              <c:numCache>
                <c:formatCode>0.0%</c:formatCode>
                <c:ptCount val="48"/>
                <c:pt idx="1">
                  <c:v>0.37804878048780488</c:v>
                </c:pt>
                <c:pt idx="2">
                  <c:v>0.27906976744186046</c:v>
                </c:pt>
                <c:pt idx="3">
                  <c:v>0.39583333333333331</c:v>
                </c:pt>
                <c:pt idx="4">
                  <c:v>0.2711864406779661</c:v>
                </c:pt>
                <c:pt idx="5">
                  <c:v>0.35087719298245612</c:v>
                </c:pt>
                <c:pt idx="7">
                  <c:v>0.4</c:v>
                </c:pt>
                <c:pt idx="8">
                  <c:v>0.32558139534883723</c:v>
                </c:pt>
                <c:pt idx="9">
                  <c:v>0.4375</c:v>
                </c:pt>
                <c:pt idx="10">
                  <c:v>0.2711864406779661</c:v>
                </c:pt>
                <c:pt idx="11">
                  <c:v>0.33333333333333331</c:v>
                </c:pt>
                <c:pt idx="13">
                  <c:v>0.73417721518987344</c:v>
                </c:pt>
                <c:pt idx="14">
                  <c:v>0.73255813953488369</c:v>
                </c:pt>
                <c:pt idx="15">
                  <c:v>0.64583333333333337</c:v>
                </c:pt>
                <c:pt idx="16">
                  <c:v>0.81355932203389836</c:v>
                </c:pt>
                <c:pt idx="17">
                  <c:v>0.70175438596491224</c:v>
                </c:pt>
                <c:pt idx="19">
                  <c:v>0.67088607594936711</c:v>
                </c:pt>
                <c:pt idx="20">
                  <c:v>0.68235294117647061</c:v>
                </c:pt>
                <c:pt idx="21">
                  <c:v>0.67391304347826086</c:v>
                </c:pt>
                <c:pt idx="22">
                  <c:v>0.63793103448275867</c:v>
                </c:pt>
                <c:pt idx="23">
                  <c:v>0.68468468468468469</c:v>
                </c:pt>
                <c:pt idx="25">
                  <c:v>0.58227848101265822</c:v>
                </c:pt>
                <c:pt idx="26">
                  <c:v>0.66666666666666663</c:v>
                </c:pt>
                <c:pt idx="27">
                  <c:v>0.57446808510638303</c:v>
                </c:pt>
                <c:pt idx="28">
                  <c:v>0.79661016949152541</c:v>
                </c:pt>
                <c:pt idx="29">
                  <c:v>0.7142857142857143</c:v>
                </c:pt>
                <c:pt idx="31">
                  <c:v>0.70129870129870131</c:v>
                </c:pt>
                <c:pt idx="32">
                  <c:v>0.64556962025316456</c:v>
                </c:pt>
                <c:pt idx="33">
                  <c:v>0.60869565217391308</c:v>
                </c:pt>
                <c:pt idx="34">
                  <c:v>0.6271186440677966</c:v>
                </c:pt>
                <c:pt idx="35">
                  <c:v>0.73394495412844041</c:v>
                </c:pt>
                <c:pt idx="37">
                  <c:v>0.43037974683544306</c:v>
                </c:pt>
                <c:pt idx="38">
                  <c:v>0.36046511627906974</c:v>
                </c:pt>
                <c:pt idx="39">
                  <c:v>0.25</c:v>
                </c:pt>
                <c:pt idx="40">
                  <c:v>0.42105263157894735</c:v>
                </c:pt>
                <c:pt idx="41">
                  <c:v>0.33333333333333331</c:v>
                </c:pt>
                <c:pt idx="43">
                  <c:v>0.4050632911392405</c:v>
                </c:pt>
                <c:pt idx="44">
                  <c:v>0.30232558139534882</c:v>
                </c:pt>
                <c:pt idx="45">
                  <c:v>0.25</c:v>
                </c:pt>
                <c:pt idx="46">
                  <c:v>0.29310344827586204</c:v>
                </c:pt>
                <c:pt idx="47">
                  <c:v>0.31578947368421051</c:v>
                </c:pt>
              </c:numCache>
            </c:numRef>
          </c:val>
          <c:extLst>
            <c:ext xmlns:c16="http://schemas.microsoft.com/office/drawing/2014/chart" uri="{C3380CC4-5D6E-409C-BE32-E72D297353CC}">
              <c16:uniqueId val="{0000000C-546A-48D8-91A4-042C91E7FBAD}"/>
            </c:ext>
          </c:extLst>
        </c:ser>
        <c:ser>
          <c:idx val="13"/>
          <c:order val="13"/>
          <c:tx>
            <c:strRef>
              <c:f>'[クロス集計_B_Q5.xlsx]Q5.コロナの影響（取引形態）'!$O$6</c:f>
              <c:strCache>
                <c:ptCount val="1"/>
                <c:pt idx="0">
                  <c:v>減少(縮小)</c:v>
                </c:pt>
              </c:strCache>
            </c:strRef>
          </c:tx>
          <c:spPr>
            <a:solidFill>
              <a:srgbClr val="2E75B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'[クロス集計_B_Q5.xlsx]Q5.コロナの影響（取引形態）'!$O$7:$O$54</c:f>
              <c:numCache>
                <c:formatCode>0.0%</c:formatCode>
                <c:ptCount val="48"/>
                <c:pt idx="1">
                  <c:v>0.45121951219512196</c:v>
                </c:pt>
                <c:pt idx="2">
                  <c:v>0.54651162790697672</c:v>
                </c:pt>
                <c:pt idx="3">
                  <c:v>0.39583333333333331</c:v>
                </c:pt>
                <c:pt idx="4">
                  <c:v>0.59322033898305082</c:v>
                </c:pt>
                <c:pt idx="5">
                  <c:v>0.30701754385964913</c:v>
                </c:pt>
                <c:pt idx="7">
                  <c:v>0.4375</c:v>
                </c:pt>
                <c:pt idx="8">
                  <c:v>0.5</c:v>
                </c:pt>
                <c:pt idx="9">
                  <c:v>0.39583333333333331</c:v>
                </c:pt>
                <c:pt idx="10">
                  <c:v>0.52542372881355937</c:v>
                </c:pt>
                <c:pt idx="11">
                  <c:v>0.31578947368421051</c:v>
                </c:pt>
                <c:pt idx="13">
                  <c:v>0.20253164556962025</c:v>
                </c:pt>
                <c:pt idx="14">
                  <c:v>0.2441860465116279</c:v>
                </c:pt>
                <c:pt idx="15">
                  <c:v>0.27083333333333331</c:v>
                </c:pt>
                <c:pt idx="16">
                  <c:v>0.1864406779661017</c:v>
                </c:pt>
                <c:pt idx="17">
                  <c:v>0.23684210526315788</c:v>
                </c:pt>
                <c:pt idx="19">
                  <c:v>0.16455696202531644</c:v>
                </c:pt>
                <c:pt idx="20">
                  <c:v>0.17647058823529413</c:v>
                </c:pt>
                <c:pt idx="21">
                  <c:v>0.2608695652173913</c:v>
                </c:pt>
                <c:pt idx="22">
                  <c:v>0.20689655172413793</c:v>
                </c:pt>
                <c:pt idx="23">
                  <c:v>0.17117117117117117</c:v>
                </c:pt>
                <c:pt idx="25">
                  <c:v>0.32911392405063289</c:v>
                </c:pt>
                <c:pt idx="26">
                  <c:v>0.26190476190476192</c:v>
                </c:pt>
                <c:pt idx="27">
                  <c:v>0.31914893617021278</c:v>
                </c:pt>
                <c:pt idx="28">
                  <c:v>0.1864406779661017</c:v>
                </c:pt>
                <c:pt idx="29">
                  <c:v>0.17857142857142858</c:v>
                </c:pt>
                <c:pt idx="31">
                  <c:v>0.19480519480519481</c:v>
                </c:pt>
                <c:pt idx="32">
                  <c:v>0.25316455696202533</c:v>
                </c:pt>
                <c:pt idx="33">
                  <c:v>0.28260869565217389</c:v>
                </c:pt>
                <c:pt idx="34">
                  <c:v>0.23728813559322035</c:v>
                </c:pt>
                <c:pt idx="35">
                  <c:v>0.11926605504587157</c:v>
                </c:pt>
                <c:pt idx="37">
                  <c:v>0.35443037974683544</c:v>
                </c:pt>
                <c:pt idx="38">
                  <c:v>0.41860465116279072</c:v>
                </c:pt>
                <c:pt idx="39">
                  <c:v>0.52083333333333337</c:v>
                </c:pt>
                <c:pt idx="40">
                  <c:v>0.36842105263157893</c:v>
                </c:pt>
                <c:pt idx="41">
                  <c:v>0.42982456140350878</c:v>
                </c:pt>
                <c:pt idx="43">
                  <c:v>0.379746835443038</c:v>
                </c:pt>
                <c:pt idx="44">
                  <c:v>0.47674418604651164</c:v>
                </c:pt>
                <c:pt idx="45">
                  <c:v>0.5</c:v>
                </c:pt>
                <c:pt idx="46">
                  <c:v>0.37931034482758619</c:v>
                </c:pt>
                <c:pt idx="47">
                  <c:v>0.42105263157894735</c:v>
                </c:pt>
              </c:numCache>
            </c:numRef>
          </c:val>
          <c:extLst>
            <c:ext xmlns:c16="http://schemas.microsoft.com/office/drawing/2014/chart" uri="{C3380CC4-5D6E-409C-BE32-E72D297353CC}">
              <c16:uniqueId val="{0000000D-546A-48D8-91A4-042C91E7FBAD}"/>
            </c:ext>
          </c:extLst>
        </c:ser>
        <c:ser>
          <c:idx val="14"/>
          <c:order val="14"/>
          <c:tx>
            <c:strRef>
              <c:f>'[クロス集計_B_Q5.xlsx]Q5.コロナの影響（取引形態）'!$P$6</c:f>
              <c:strCache>
                <c:ptCount val="1"/>
                <c:pt idx="0">
                  <c:v>大幅に減少(縮小)</c:v>
                </c:pt>
              </c:strCache>
            </c:strRef>
          </c:tx>
          <c:spPr>
            <a:solidFill>
              <a:srgbClr val="9DC3E6"/>
            </a:solidFill>
            <a:ln>
              <a:solidFill>
                <a:schemeClr val="tx1"/>
              </a:solidFill>
            </a:ln>
            <a:effectLst/>
          </c:spPr>
          <c:invertIfNegative val="0"/>
          <c:cat>
            <c:strRef>
              <c:f>'[クロス集計_B_Q5.xlsx]Q5.コロナの影響（取引形態）'!$R$7:$R$54</c:f>
              <c:strCache>
                <c:ptCount val="48"/>
                <c:pt idx="1">
                  <c:v>（N=  82）</c:v>
                </c:pt>
                <c:pt idx="2">
                  <c:v>（N=  86）</c:v>
                </c:pt>
                <c:pt idx="3">
                  <c:v>（N=  48）</c:v>
                </c:pt>
                <c:pt idx="4">
                  <c:v>（N=  59）</c:v>
                </c:pt>
                <c:pt idx="5">
                  <c:v>（N=114）</c:v>
                </c:pt>
                <c:pt idx="7">
                  <c:v>（N=  80）</c:v>
                </c:pt>
                <c:pt idx="8">
                  <c:v>（N=  86）</c:v>
                </c:pt>
                <c:pt idx="9">
                  <c:v>（N=  48）</c:v>
                </c:pt>
                <c:pt idx="10">
                  <c:v>（N=  59）</c:v>
                </c:pt>
                <c:pt idx="11">
                  <c:v>（N=114）</c:v>
                </c:pt>
                <c:pt idx="13">
                  <c:v>（N=  79）</c:v>
                </c:pt>
                <c:pt idx="14">
                  <c:v>（N=  86）</c:v>
                </c:pt>
                <c:pt idx="15">
                  <c:v>（N=  48）</c:v>
                </c:pt>
                <c:pt idx="16">
                  <c:v>（N=  59）</c:v>
                </c:pt>
                <c:pt idx="17">
                  <c:v>（N=114）</c:v>
                </c:pt>
                <c:pt idx="19">
                  <c:v>（N=  79）</c:v>
                </c:pt>
                <c:pt idx="20">
                  <c:v>（N=  85）</c:v>
                </c:pt>
                <c:pt idx="21">
                  <c:v>（N=  46）</c:v>
                </c:pt>
                <c:pt idx="22">
                  <c:v>（N=  58）</c:v>
                </c:pt>
                <c:pt idx="23">
                  <c:v>（N=111）</c:v>
                </c:pt>
                <c:pt idx="25">
                  <c:v>（N=  79）</c:v>
                </c:pt>
                <c:pt idx="26">
                  <c:v>（N=  84）</c:v>
                </c:pt>
                <c:pt idx="27">
                  <c:v>（N=  47）</c:v>
                </c:pt>
                <c:pt idx="28">
                  <c:v>（N=  59）</c:v>
                </c:pt>
                <c:pt idx="29">
                  <c:v>（N=112）</c:v>
                </c:pt>
                <c:pt idx="31">
                  <c:v>（N=  77）</c:v>
                </c:pt>
                <c:pt idx="32">
                  <c:v>（N=  79）</c:v>
                </c:pt>
                <c:pt idx="33">
                  <c:v>（N=  46）</c:v>
                </c:pt>
                <c:pt idx="34">
                  <c:v>（N=  59）</c:v>
                </c:pt>
                <c:pt idx="35">
                  <c:v>（N=109）</c:v>
                </c:pt>
                <c:pt idx="37">
                  <c:v>（N=  79）</c:v>
                </c:pt>
                <c:pt idx="38">
                  <c:v>（N=  86）</c:v>
                </c:pt>
                <c:pt idx="39">
                  <c:v>（N=  48）</c:v>
                </c:pt>
                <c:pt idx="40">
                  <c:v>（N=  57）</c:v>
                </c:pt>
                <c:pt idx="41">
                  <c:v>（N=114）</c:v>
                </c:pt>
                <c:pt idx="43">
                  <c:v>（N=  79）</c:v>
                </c:pt>
                <c:pt idx="44">
                  <c:v>（N=  86）</c:v>
                </c:pt>
                <c:pt idx="45">
                  <c:v>（N=  48）</c:v>
                </c:pt>
                <c:pt idx="46">
                  <c:v>（N=  58）</c:v>
                </c:pt>
                <c:pt idx="47">
                  <c:v>（N=114）</c:v>
                </c:pt>
              </c:strCache>
            </c:strRef>
          </c:cat>
          <c:val>
            <c:numRef>
              <c:f>'[クロス集計_B_Q5.xlsx]Q5.コロナの影響（取引形態）'!$P$7:$P$54</c:f>
              <c:numCache>
                <c:formatCode>0.0%</c:formatCode>
                <c:ptCount val="48"/>
                <c:pt idx="1">
                  <c:v>0.14634146341463414</c:v>
                </c:pt>
                <c:pt idx="2">
                  <c:v>0.12790697674418605</c:v>
                </c:pt>
                <c:pt idx="3">
                  <c:v>0.125</c:v>
                </c:pt>
                <c:pt idx="4">
                  <c:v>5.0847457627118647E-2</c:v>
                </c:pt>
                <c:pt idx="5">
                  <c:v>0.26315789473684209</c:v>
                </c:pt>
                <c:pt idx="7">
                  <c:v>0.15</c:v>
                </c:pt>
                <c:pt idx="8">
                  <c:v>0.13953488372093023</c:v>
                </c:pt>
                <c:pt idx="9">
                  <c:v>0.125</c:v>
                </c:pt>
                <c:pt idx="10">
                  <c:v>0.11864406779661017</c:v>
                </c:pt>
                <c:pt idx="11">
                  <c:v>0.2807017543859649</c:v>
                </c:pt>
                <c:pt idx="13">
                  <c:v>6.3291139240506333E-2</c:v>
                </c:pt>
                <c:pt idx="14">
                  <c:v>2.3255813953488372E-2</c:v>
                </c:pt>
                <c:pt idx="15">
                  <c:v>6.25E-2</c:v>
                </c:pt>
                <c:pt idx="16">
                  <c:v>0</c:v>
                </c:pt>
                <c:pt idx="17">
                  <c:v>5.2631578947368418E-2</c:v>
                </c:pt>
                <c:pt idx="19">
                  <c:v>7.5949367088607597E-2</c:v>
                </c:pt>
                <c:pt idx="20">
                  <c:v>4.7058823529411764E-2</c:v>
                </c:pt>
                <c:pt idx="21">
                  <c:v>2.1739130434782608E-2</c:v>
                </c:pt>
                <c:pt idx="22">
                  <c:v>5.1724137931034482E-2</c:v>
                </c:pt>
                <c:pt idx="23">
                  <c:v>3.6036036036036036E-2</c:v>
                </c:pt>
                <c:pt idx="25">
                  <c:v>7.5949367088607597E-2</c:v>
                </c:pt>
                <c:pt idx="26">
                  <c:v>7.1428571428571425E-2</c:v>
                </c:pt>
                <c:pt idx="27">
                  <c:v>4.2553191489361701E-2</c:v>
                </c:pt>
                <c:pt idx="28">
                  <c:v>1.6949152542372881E-2</c:v>
                </c:pt>
                <c:pt idx="29">
                  <c:v>6.25E-2</c:v>
                </c:pt>
                <c:pt idx="31">
                  <c:v>0.1038961038961039</c:v>
                </c:pt>
                <c:pt idx="32">
                  <c:v>8.8607594936708861E-2</c:v>
                </c:pt>
                <c:pt idx="33">
                  <c:v>0.10869565217391304</c:v>
                </c:pt>
                <c:pt idx="34">
                  <c:v>8.4745762711864403E-2</c:v>
                </c:pt>
                <c:pt idx="35">
                  <c:v>0.12844036697247707</c:v>
                </c:pt>
                <c:pt idx="37">
                  <c:v>0.13924050632911392</c:v>
                </c:pt>
                <c:pt idx="38">
                  <c:v>0.11627906976744186</c:v>
                </c:pt>
                <c:pt idx="39">
                  <c:v>0.14583333333333334</c:v>
                </c:pt>
                <c:pt idx="40">
                  <c:v>0.10526315789473684</c:v>
                </c:pt>
                <c:pt idx="41">
                  <c:v>0.14912280701754385</c:v>
                </c:pt>
                <c:pt idx="43">
                  <c:v>0.13924050632911392</c:v>
                </c:pt>
                <c:pt idx="44">
                  <c:v>0.10465116279069768</c:v>
                </c:pt>
                <c:pt idx="45">
                  <c:v>0.14583333333333334</c:v>
                </c:pt>
                <c:pt idx="46">
                  <c:v>0.10344827586206896</c:v>
                </c:pt>
                <c:pt idx="47">
                  <c:v>0.14912280701754385</c:v>
                </c:pt>
              </c:numCache>
            </c:numRef>
          </c:val>
          <c:extLst>
            <c:ext xmlns:c16="http://schemas.microsoft.com/office/drawing/2014/chart" uri="{C3380CC4-5D6E-409C-BE32-E72D297353CC}">
              <c16:uniqueId val="{0000000E-546A-48D8-91A4-042C91E7FBAD}"/>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'Q5.コロナの影響（事業形態）'!$L$6</c:f>
              <c:strCache>
                <c:ptCount val="1"/>
                <c:pt idx="0">
                  <c:v>大幅に増加(拡大)</c:v>
                </c:pt>
              </c:strCache>
            </c:strRef>
          </c:tx>
          <c:spPr>
            <a:solidFill>
              <a:srgbClr val="FF9966"/>
            </a:solidFill>
            <a:ln>
              <a:solidFill>
                <a:schemeClr val="tx1"/>
              </a:solidFill>
            </a:ln>
            <a:effectLst/>
          </c:spPr>
          <c:invertIfNegative val="0"/>
          <c:cat>
            <c:strRef>
              <c:f>'Q5.コロナの影響（事業形態）'!$K$7:$K$54</c:f>
              <c:strCache>
                <c:ptCount val="48"/>
                <c:pt idx="0">
                  <c:v>【 売上 】　　　　　　　　　　　　　　　</c:v>
                </c:pt>
                <c:pt idx="1">
                  <c:v>プロダクト提供型が中心（N=179）</c:v>
                </c:pt>
                <c:pt idx="2">
                  <c:v>プロダクト提供型が多い（N=  49）</c:v>
                </c:pt>
                <c:pt idx="3">
                  <c:v>プロダクト・サービス半々（N=  37）</c:v>
                </c:pt>
                <c:pt idx="4">
                  <c:v>サービス提供型が多い（N=  26）</c:v>
                </c:pt>
                <c:pt idx="5">
                  <c:v>サービス提供型が中心（N=  45）</c:v>
                </c:pt>
                <c:pt idx="6">
                  <c:v>【 利益 】　　　　　　　　　　　　　　　</c:v>
                </c:pt>
                <c:pt idx="7">
                  <c:v>プロダクト提供型が中心（N=178）</c:v>
                </c:pt>
                <c:pt idx="8">
                  <c:v>プロダクト提供型が多い（N=  49）</c:v>
                </c:pt>
                <c:pt idx="9">
                  <c:v>プロダクト・サービス半々（N=  37）</c:v>
                </c:pt>
                <c:pt idx="10">
                  <c:v>サービス提供型が多い（N=  26）</c:v>
                </c:pt>
                <c:pt idx="11">
                  <c:v>サービス提供型が中心（N=  43）</c:v>
                </c:pt>
                <c:pt idx="12">
                  <c:v>【 営業日数 】　　　　　　　　　　　　　</c:v>
                </c:pt>
                <c:pt idx="13">
                  <c:v>プロダクト提供型が中心（N=179）</c:v>
                </c:pt>
                <c:pt idx="14">
                  <c:v>プロダクト提供型が多い（N=  49）</c:v>
                </c:pt>
                <c:pt idx="15">
                  <c:v>プロダクト・サービス半々（N=  37）</c:v>
                </c:pt>
                <c:pt idx="16">
                  <c:v>サービス提供型が多い（N=  26）</c:v>
                </c:pt>
                <c:pt idx="17">
                  <c:v>サービス提供型が中心（N=  44）</c:v>
                </c:pt>
                <c:pt idx="18">
                  <c:v>【 求職の応募者数 】　　　　　　　　　　</c:v>
                </c:pt>
                <c:pt idx="19">
                  <c:v>プロダクト提供型が中心（N=175）</c:v>
                </c:pt>
                <c:pt idx="20">
                  <c:v>プロダクト提供型が多い（N=  48）</c:v>
                </c:pt>
                <c:pt idx="21">
                  <c:v>プロダクト・サービス半々（N=  37）</c:v>
                </c:pt>
                <c:pt idx="22">
                  <c:v>サービス提供型が多い（N=  25）</c:v>
                </c:pt>
                <c:pt idx="23">
                  <c:v>サービス提供型が中心（N=  40）</c:v>
                </c:pt>
                <c:pt idx="24">
                  <c:v>【 国内からの調達 】　　　　　　　　　　</c:v>
                </c:pt>
                <c:pt idx="25">
                  <c:v>プロダクト提供型が中心（N=178）</c:v>
                </c:pt>
                <c:pt idx="26">
                  <c:v>プロダクト提供型が多い（N=  47）</c:v>
                </c:pt>
                <c:pt idx="27">
                  <c:v>プロダクト・サービス半々（N=  37）</c:v>
                </c:pt>
                <c:pt idx="28">
                  <c:v>サービス提供型が多い（N=  26）</c:v>
                </c:pt>
                <c:pt idx="29">
                  <c:v>サービス提供型が中心（N=  43）</c:v>
                </c:pt>
                <c:pt idx="30">
                  <c:v>【 海外からの調達 】　　　　　　　　　　</c:v>
                </c:pt>
                <c:pt idx="31">
                  <c:v>プロダクト提供型が中心（N=172）</c:v>
                </c:pt>
                <c:pt idx="32">
                  <c:v>プロダクト提供型が多い（N=  48）</c:v>
                </c:pt>
                <c:pt idx="33">
                  <c:v>プロダクト・サービス半々（N=  36）</c:v>
                </c:pt>
                <c:pt idx="34">
                  <c:v>サービス提供型が多い（N=  26）</c:v>
                </c:pt>
                <c:pt idx="35">
                  <c:v>サービス提供型が中心（N=  38）</c:v>
                </c:pt>
                <c:pt idx="36">
                  <c:v>【 新規顧客の開拓 】　　　　　　　　　　</c:v>
                </c:pt>
                <c:pt idx="37">
                  <c:v>プロダクト提供型が中心（N=171）</c:v>
                </c:pt>
                <c:pt idx="38">
                  <c:v>プロダクト提供型が多い（N=  48）</c:v>
                </c:pt>
                <c:pt idx="39">
                  <c:v>プロダクト・サービス半々（N=  37）</c:v>
                </c:pt>
                <c:pt idx="40">
                  <c:v>サービス提供型が多い（N=  26）</c:v>
                </c:pt>
                <c:pt idx="41">
                  <c:v>サービス提供型が中心（N=  44）</c:v>
                </c:pt>
                <c:pt idx="42">
                  <c:v>【 商談 】　　　　　　　　　　　　　　　</c:v>
                </c:pt>
                <c:pt idx="43">
                  <c:v>プロダクト提供型が中心（N=176）</c:v>
                </c:pt>
                <c:pt idx="44">
                  <c:v>プロダクト提供型が多い（N=  48）</c:v>
                </c:pt>
                <c:pt idx="45">
                  <c:v>プロダクト・サービス半々（N=  37）</c:v>
                </c:pt>
                <c:pt idx="46">
                  <c:v>サービス提供型が多い（N=  26）</c:v>
                </c:pt>
                <c:pt idx="47">
                  <c:v>サービス提供型が中心（N=  43）</c:v>
                </c:pt>
              </c:strCache>
            </c:strRef>
          </c:cat>
          <c:val>
            <c:numRef>
              <c:f>'Q5.コロナの影響（事業形態）'!$L$7:$L$54</c:f>
              <c:numCache>
                <c:formatCode>0.0%</c:formatCode>
                <c:ptCount val="48"/>
                <c:pt idx="1">
                  <c:v>5.5865921787709499E-3</c:v>
                </c:pt>
                <c:pt idx="2">
                  <c:v>0</c:v>
                </c:pt>
                <c:pt idx="3">
                  <c:v>2.7027027027027029E-2</c:v>
                </c:pt>
                <c:pt idx="4">
                  <c:v>0</c:v>
                </c:pt>
                <c:pt idx="5">
                  <c:v>0</c:v>
                </c:pt>
                <c:pt idx="7">
                  <c:v>1.1235955056179775E-2</c:v>
                </c:pt>
                <c:pt idx="8">
                  <c:v>0</c:v>
                </c:pt>
                <c:pt idx="9">
                  <c:v>2.7027027027027029E-2</c:v>
                </c:pt>
                <c:pt idx="10">
                  <c:v>3.8461538461538464E-2</c:v>
                </c:pt>
                <c:pt idx="11">
                  <c:v>0</c:v>
                </c:pt>
                <c:pt idx="13">
                  <c:v>0</c:v>
                </c:pt>
                <c:pt idx="14">
                  <c:v>0</c:v>
                </c:pt>
                <c:pt idx="15">
                  <c:v>0</c:v>
                </c:pt>
                <c:pt idx="16">
                  <c:v>0</c:v>
                </c:pt>
                <c:pt idx="17">
                  <c:v>0</c:v>
                </c:pt>
                <c:pt idx="19">
                  <c:v>5.7142857142857143E-3</c:v>
                </c:pt>
                <c:pt idx="20">
                  <c:v>0</c:v>
                </c:pt>
                <c:pt idx="21">
                  <c:v>0</c:v>
                </c:pt>
                <c:pt idx="22">
                  <c:v>0</c:v>
                </c:pt>
                <c:pt idx="23">
                  <c:v>0.05</c:v>
                </c:pt>
                <c:pt idx="25">
                  <c:v>0</c:v>
                </c:pt>
                <c:pt idx="26">
                  <c:v>0</c:v>
                </c:pt>
                <c:pt idx="27">
                  <c:v>0</c:v>
                </c:pt>
                <c:pt idx="28">
                  <c:v>0</c:v>
                </c:pt>
                <c:pt idx="29">
                  <c:v>0</c:v>
                </c:pt>
                <c:pt idx="31">
                  <c:v>0</c:v>
                </c:pt>
                <c:pt idx="32">
                  <c:v>0</c:v>
                </c:pt>
                <c:pt idx="33">
                  <c:v>0</c:v>
                </c:pt>
                <c:pt idx="34">
                  <c:v>0</c:v>
                </c:pt>
                <c:pt idx="35">
                  <c:v>0</c:v>
                </c:pt>
                <c:pt idx="37">
                  <c:v>5.8479532163742687E-3</c:v>
                </c:pt>
                <c:pt idx="38">
                  <c:v>0</c:v>
                </c:pt>
                <c:pt idx="39">
                  <c:v>0</c:v>
                </c:pt>
                <c:pt idx="40">
                  <c:v>0</c:v>
                </c:pt>
                <c:pt idx="41">
                  <c:v>0</c:v>
                </c:pt>
                <c:pt idx="43">
                  <c:v>1.1363636363636364E-2</c:v>
                </c:pt>
                <c:pt idx="44">
                  <c:v>0</c:v>
                </c:pt>
                <c:pt idx="45">
                  <c:v>0</c:v>
                </c:pt>
                <c:pt idx="46">
                  <c:v>3.8461538461538464E-2</c:v>
                </c:pt>
                <c:pt idx="47">
                  <c:v>2.3255813953488372E-2</c:v>
                </c:pt>
              </c:numCache>
            </c:numRef>
          </c:val>
          <c:extLst>
            <c:ext xmlns:c16="http://schemas.microsoft.com/office/drawing/2014/chart" uri="{C3380CC4-5D6E-409C-BE32-E72D297353CC}">
              <c16:uniqueId val="{00000000-59E9-4A0A-BACB-B20A865DA33C}"/>
            </c:ext>
          </c:extLst>
        </c:ser>
        <c:ser>
          <c:idx val="1"/>
          <c:order val="1"/>
          <c:tx>
            <c:strRef>
              <c:f>'Q5.コロナの影響（事業形態）'!$M$6</c:f>
              <c:strCache>
                <c:ptCount val="1"/>
                <c:pt idx="0">
                  <c:v>増加(拡大)</c:v>
                </c:pt>
              </c:strCache>
            </c:strRef>
          </c:tx>
          <c:spPr>
            <a:solidFill>
              <a:srgbClr val="FFCC99"/>
            </a:solidFill>
            <a:ln>
              <a:solidFill>
                <a:schemeClr val="tx1"/>
              </a:solidFill>
            </a:ln>
            <a:effectLst/>
          </c:spPr>
          <c:invertIfNegative val="0"/>
          <c:cat>
            <c:strRef>
              <c:f>'Q5.コロナの影響（事業形態）'!$K$7:$K$54</c:f>
              <c:strCache>
                <c:ptCount val="48"/>
                <c:pt idx="0">
                  <c:v>【 売上 】　　　　　　　　　　　　　　　</c:v>
                </c:pt>
                <c:pt idx="1">
                  <c:v>プロダクト提供型が中心（N=179）</c:v>
                </c:pt>
                <c:pt idx="2">
                  <c:v>プロダクト提供型が多い（N=  49）</c:v>
                </c:pt>
                <c:pt idx="3">
                  <c:v>プロダクト・サービス半々（N=  37）</c:v>
                </c:pt>
                <c:pt idx="4">
                  <c:v>サービス提供型が多い（N=  26）</c:v>
                </c:pt>
                <c:pt idx="5">
                  <c:v>サービス提供型が中心（N=  45）</c:v>
                </c:pt>
                <c:pt idx="6">
                  <c:v>【 利益 】　　　　　　　　　　　　　　　</c:v>
                </c:pt>
                <c:pt idx="7">
                  <c:v>プロダクト提供型が中心（N=178）</c:v>
                </c:pt>
                <c:pt idx="8">
                  <c:v>プロダクト提供型が多い（N=  49）</c:v>
                </c:pt>
                <c:pt idx="9">
                  <c:v>プロダクト・サービス半々（N=  37）</c:v>
                </c:pt>
                <c:pt idx="10">
                  <c:v>サービス提供型が多い（N=  26）</c:v>
                </c:pt>
                <c:pt idx="11">
                  <c:v>サービス提供型が中心（N=  43）</c:v>
                </c:pt>
                <c:pt idx="12">
                  <c:v>【 営業日数 】　　　　　　　　　　　　　</c:v>
                </c:pt>
                <c:pt idx="13">
                  <c:v>プロダクト提供型が中心（N=179）</c:v>
                </c:pt>
                <c:pt idx="14">
                  <c:v>プロダクト提供型が多い（N=  49）</c:v>
                </c:pt>
                <c:pt idx="15">
                  <c:v>プロダクト・サービス半々（N=  37）</c:v>
                </c:pt>
                <c:pt idx="16">
                  <c:v>サービス提供型が多い（N=  26）</c:v>
                </c:pt>
                <c:pt idx="17">
                  <c:v>サービス提供型が中心（N=  44）</c:v>
                </c:pt>
                <c:pt idx="18">
                  <c:v>【 求職の応募者数 】　　　　　　　　　　</c:v>
                </c:pt>
                <c:pt idx="19">
                  <c:v>プロダクト提供型が中心（N=175）</c:v>
                </c:pt>
                <c:pt idx="20">
                  <c:v>プロダクト提供型が多い（N=  48）</c:v>
                </c:pt>
                <c:pt idx="21">
                  <c:v>プロダクト・サービス半々（N=  37）</c:v>
                </c:pt>
                <c:pt idx="22">
                  <c:v>サービス提供型が多い（N=  25）</c:v>
                </c:pt>
                <c:pt idx="23">
                  <c:v>サービス提供型が中心（N=  40）</c:v>
                </c:pt>
                <c:pt idx="24">
                  <c:v>【 国内からの調達 】　　　　　　　　　　</c:v>
                </c:pt>
                <c:pt idx="25">
                  <c:v>プロダクト提供型が中心（N=178）</c:v>
                </c:pt>
                <c:pt idx="26">
                  <c:v>プロダクト提供型が多い（N=  47）</c:v>
                </c:pt>
                <c:pt idx="27">
                  <c:v>プロダクト・サービス半々（N=  37）</c:v>
                </c:pt>
                <c:pt idx="28">
                  <c:v>サービス提供型が多い（N=  26）</c:v>
                </c:pt>
                <c:pt idx="29">
                  <c:v>サービス提供型が中心（N=  43）</c:v>
                </c:pt>
                <c:pt idx="30">
                  <c:v>【 海外からの調達 】　　　　　　　　　　</c:v>
                </c:pt>
                <c:pt idx="31">
                  <c:v>プロダクト提供型が中心（N=172）</c:v>
                </c:pt>
                <c:pt idx="32">
                  <c:v>プロダクト提供型が多い（N=  48）</c:v>
                </c:pt>
                <c:pt idx="33">
                  <c:v>プロダクト・サービス半々（N=  36）</c:v>
                </c:pt>
                <c:pt idx="34">
                  <c:v>サービス提供型が多い（N=  26）</c:v>
                </c:pt>
                <c:pt idx="35">
                  <c:v>サービス提供型が中心（N=  38）</c:v>
                </c:pt>
                <c:pt idx="36">
                  <c:v>【 新規顧客の開拓 】　　　　　　　　　　</c:v>
                </c:pt>
                <c:pt idx="37">
                  <c:v>プロダクト提供型が中心（N=171）</c:v>
                </c:pt>
                <c:pt idx="38">
                  <c:v>プロダクト提供型が多い（N=  48）</c:v>
                </c:pt>
                <c:pt idx="39">
                  <c:v>プロダクト・サービス半々（N=  37）</c:v>
                </c:pt>
                <c:pt idx="40">
                  <c:v>サービス提供型が多い（N=  26）</c:v>
                </c:pt>
                <c:pt idx="41">
                  <c:v>サービス提供型が中心（N=  44）</c:v>
                </c:pt>
                <c:pt idx="42">
                  <c:v>【 商談 】　　　　　　　　　　　　　　　</c:v>
                </c:pt>
                <c:pt idx="43">
                  <c:v>プロダクト提供型が中心（N=176）</c:v>
                </c:pt>
                <c:pt idx="44">
                  <c:v>プロダクト提供型が多い（N=  48）</c:v>
                </c:pt>
                <c:pt idx="45">
                  <c:v>プロダクト・サービス半々（N=  37）</c:v>
                </c:pt>
                <c:pt idx="46">
                  <c:v>サービス提供型が多い（N=  26）</c:v>
                </c:pt>
                <c:pt idx="47">
                  <c:v>サービス提供型が中心（N=  43）</c:v>
                </c:pt>
              </c:strCache>
            </c:strRef>
          </c:cat>
          <c:val>
            <c:numRef>
              <c:f>'Q5.コロナの影響（事業形態）'!$M$7:$M$54</c:f>
              <c:numCache>
                <c:formatCode>0.0%</c:formatCode>
                <c:ptCount val="48"/>
                <c:pt idx="1">
                  <c:v>4.4692737430167599E-2</c:v>
                </c:pt>
                <c:pt idx="2">
                  <c:v>6.1224489795918366E-2</c:v>
                </c:pt>
                <c:pt idx="3">
                  <c:v>2.7027027027027029E-2</c:v>
                </c:pt>
                <c:pt idx="4">
                  <c:v>7.6923076923076927E-2</c:v>
                </c:pt>
                <c:pt idx="5">
                  <c:v>0</c:v>
                </c:pt>
                <c:pt idx="7">
                  <c:v>3.3707865168539325E-2</c:v>
                </c:pt>
                <c:pt idx="8">
                  <c:v>6.1224489795918366E-2</c:v>
                </c:pt>
                <c:pt idx="9">
                  <c:v>2.7027027027027029E-2</c:v>
                </c:pt>
                <c:pt idx="10">
                  <c:v>0.11538461538461539</c:v>
                </c:pt>
                <c:pt idx="11">
                  <c:v>4.6511627906976744E-2</c:v>
                </c:pt>
                <c:pt idx="13">
                  <c:v>5.5865921787709499E-3</c:v>
                </c:pt>
                <c:pt idx="14">
                  <c:v>0</c:v>
                </c:pt>
                <c:pt idx="15">
                  <c:v>0</c:v>
                </c:pt>
                <c:pt idx="16">
                  <c:v>3.8461538461538464E-2</c:v>
                </c:pt>
                <c:pt idx="17">
                  <c:v>0</c:v>
                </c:pt>
                <c:pt idx="19">
                  <c:v>0.08</c:v>
                </c:pt>
                <c:pt idx="20">
                  <c:v>8.3333333333333329E-2</c:v>
                </c:pt>
                <c:pt idx="21">
                  <c:v>0.21621621621621623</c:v>
                </c:pt>
                <c:pt idx="22">
                  <c:v>0.12</c:v>
                </c:pt>
                <c:pt idx="23">
                  <c:v>0.15</c:v>
                </c:pt>
                <c:pt idx="25">
                  <c:v>3.9325842696629212E-2</c:v>
                </c:pt>
                <c:pt idx="26">
                  <c:v>2.1276595744680851E-2</c:v>
                </c:pt>
                <c:pt idx="27">
                  <c:v>2.7027027027027029E-2</c:v>
                </c:pt>
                <c:pt idx="28">
                  <c:v>7.6923076923076927E-2</c:v>
                </c:pt>
                <c:pt idx="29">
                  <c:v>0</c:v>
                </c:pt>
                <c:pt idx="31">
                  <c:v>2.9069767441860465E-2</c:v>
                </c:pt>
                <c:pt idx="32">
                  <c:v>2.0833333333333332E-2</c:v>
                </c:pt>
                <c:pt idx="33">
                  <c:v>0</c:v>
                </c:pt>
                <c:pt idx="34">
                  <c:v>3.8461538461538464E-2</c:v>
                </c:pt>
                <c:pt idx="35">
                  <c:v>0</c:v>
                </c:pt>
                <c:pt idx="37">
                  <c:v>8.771929824561403E-2</c:v>
                </c:pt>
                <c:pt idx="38">
                  <c:v>8.3333333333333329E-2</c:v>
                </c:pt>
                <c:pt idx="39">
                  <c:v>2.7027027027027029E-2</c:v>
                </c:pt>
                <c:pt idx="40">
                  <c:v>0.15384615384615385</c:v>
                </c:pt>
                <c:pt idx="41">
                  <c:v>2.2727272727272728E-2</c:v>
                </c:pt>
                <c:pt idx="43">
                  <c:v>9.0909090909090912E-2</c:v>
                </c:pt>
                <c:pt idx="44">
                  <c:v>0.14583333333333334</c:v>
                </c:pt>
                <c:pt idx="45">
                  <c:v>8.1081081081081086E-2</c:v>
                </c:pt>
                <c:pt idx="46">
                  <c:v>0.26923076923076922</c:v>
                </c:pt>
                <c:pt idx="47">
                  <c:v>4.6511627906976744E-2</c:v>
                </c:pt>
              </c:numCache>
            </c:numRef>
          </c:val>
          <c:extLst>
            <c:ext xmlns:c16="http://schemas.microsoft.com/office/drawing/2014/chart" uri="{C3380CC4-5D6E-409C-BE32-E72D297353CC}">
              <c16:uniqueId val="{00000001-59E9-4A0A-BACB-B20A865DA33C}"/>
            </c:ext>
          </c:extLst>
        </c:ser>
        <c:ser>
          <c:idx val="2"/>
          <c:order val="2"/>
          <c:tx>
            <c:strRef>
              <c:f>'Q5.コロナの影響（事業形態）'!$N$6</c:f>
              <c:strCache>
                <c:ptCount val="1"/>
                <c:pt idx="0">
                  <c:v>現状維持</c:v>
                </c:pt>
              </c:strCache>
            </c:strRef>
          </c:tx>
          <c:spPr>
            <a:solidFill>
              <a:srgbClr val="FFFF99"/>
            </a:solidFill>
            <a:ln>
              <a:solidFill>
                <a:schemeClr val="tx1"/>
              </a:solidFill>
            </a:ln>
            <a:effectLst/>
          </c:spPr>
          <c:invertIfNegative val="0"/>
          <c:cat>
            <c:strRef>
              <c:f>'Q5.コロナの影響（事業形態）'!$K$7:$K$54</c:f>
              <c:strCache>
                <c:ptCount val="48"/>
                <c:pt idx="0">
                  <c:v>【 売上 】　　　　　　　　　　　　　　　</c:v>
                </c:pt>
                <c:pt idx="1">
                  <c:v>プロダクト提供型が中心（N=179）</c:v>
                </c:pt>
                <c:pt idx="2">
                  <c:v>プロダクト提供型が多い（N=  49）</c:v>
                </c:pt>
                <c:pt idx="3">
                  <c:v>プロダクト・サービス半々（N=  37）</c:v>
                </c:pt>
                <c:pt idx="4">
                  <c:v>サービス提供型が多い（N=  26）</c:v>
                </c:pt>
                <c:pt idx="5">
                  <c:v>サービス提供型が中心（N=  45）</c:v>
                </c:pt>
                <c:pt idx="6">
                  <c:v>【 利益 】　　　　　　　　　　　　　　　</c:v>
                </c:pt>
                <c:pt idx="7">
                  <c:v>プロダクト提供型が中心（N=178）</c:v>
                </c:pt>
                <c:pt idx="8">
                  <c:v>プロダクト提供型が多い（N=  49）</c:v>
                </c:pt>
                <c:pt idx="9">
                  <c:v>プロダクト・サービス半々（N=  37）</c:v>
                </c:pt>
                <c:pt idx="10">
                  <c:v>サービス提供型が多い（N=  26）</c:v>
                </c:pt>
                <c:pt idx="11">
                  <c:v>サービス提供型が中心（N=  43）</c:v>
                </c:pt>
                <c:pt idx="12">
                  <c:v>【 営業日数 】　　　　　　　　　　　　　</c:v>
                </c:pt>
                <c:pt idx="13">
                  <c:v>プロダクト提供型が中心（N=179）</c:v>
                </c:pt>
                <c:pt idx="14">
                  <c:v>プロダクト提供型が多い（N=  49）</c:v>
                </c:pt>
                <c:pt idx="15">
                  <c:v>プロダクト・サービス半々（N=  37）</c:v>
                </c:pt>
                <c:pt idx="16">
                  <c:v>サービス提供型が多い（N=  26）</c:v>
                </c:pt>
                <c:pt idx="17">
                  <c:v>サービス提供型が中心（N=  44）</c:v>
                </c:pt>
                <c:pt idx="18">
                  <c:v>【 求職の応募者数 】　　　　　　　　　　</c:v>
                </c:pt>
                <c:pt idx="19">
                  <c:v>プロダクト提供型が中心（N=175）</c:v>
                </c:pt>
                <c:pt idx="20">
                  <c:v>プロダクト提供型が多い（N=  48）</c:v>
                </c:pt>
                <c:pt idx="21">
                  <c:v>プロダクト・サービス半々（N=  37）</c:v>
                </c:pt>
                <c:pt idx="22">
                  <c:v>サービス提供型が多い（N=  25）</c:v>
                </c:pt>
                <c:pt idx="23">
                  <c:v>サービス提供型が中心（N=  40）</c:v>
                </c:pt>
                <c:pt idx="24">
                  <c:v>【 国内からの調達 】　　　　　　　　　　</c:v>
                </c:pt>
                <c:pt idx="25">
                  <c:v>プロダクト提供型が中心（N=178）</c:v>
                </c:pt>
                <c:pt idx="26">
                  <c:v>プロダクト提供型が多い（N=  47）</c:v>
                </c:pt>
                <c:pt idx="27">
                  <c:v>プロダクト・サービス半々（N=  37）</c:v>
                </c:pt>
                <c:pt idx="28">
                  <c:v>サービス提供型が多い（N=  26）</c:v>
                </c:pt>
                <c:pt idx="29">
                  <c:v>サービス提供型が中心（N=  43）</c:v>
                </c:pt>
                <c:pt idx="30">
                  <c:v>【 海外からの調達 】　　　　　　　　　　</c:v>
                </c:pt>
                <c:pt idx="31">
                  <c:v>プロダクト提供型が中心（N=172）</c:v>
                </c:pt>
                <c:pt idx="32">
                  <c:v>プロダクト提供型が多い（N=  48）</c:v>
                </c:pt>
                <c:pt idx="33">
                  <c:v>プロダクト・サービス半々（N=  36）</c:v>
                </c:pt>
                <c:pt idx="34">
                  <c:v>サービス提供型が多い（N=  26）</c:v>
                </c:pt>
                <c:pt idx="35">
                  <c:v>サービス提供型が中心（N=  38）</c:v>
                </c:pt>
                <c:pt idx="36">
                  <c:v>【 新規顧客の開拓 】　　　　　　　　　　</c:v>
                </c:pt>
                <c:pt idx="37">
                  <c:v>プロダクト提供型が中心（N=171）</c:v>
                </c:pt>
                <c:pt idx="38">
                  <c:v>プロダクト提供型が多い（N=  48）</c:v>
                </c:pt>
                <c:pt idx="39">
                  <c:v>プロダクト・サービス半々（N=  37）</c:v>
                </c:pt>
                <c:pt idx="40">
                  <c:v>サービス提供型が多い（N=  26）</c:v>
                </c:pt>
                <c:pt idx="41">
                  <c:v>サービス提供型が中心（N=  44）</c:v>
                </c:pt>
                <c:pt idx="42">
                  <c:v>【 商談 】　　　　　　　　　　　　　　　</c:v>
                </c:pt>
                <c:pt idx="43">
                  <c:v>プロダクト提供型が中心（N=176）</c:v>
                </c:pt>
                <c:pt idx="44">
                  <c:v>プロダクト提供型が多い（N=  48）</c:v>
                </c:pt>
                <c:pt idx="45">
                  <c:v>プロダクト・サービス半々（N=  37）</c:v>
                </c:pt>
                <c:pt idx="46">
                  <c:v>サービス提供型が多い（N=  26）</c:v>
                </c:pt>
                <c:pt idx="47">
                  <c:v>サービス提供型が中心（N=  43）</c:v>
                </c:pt>
              </c:strCache>
            </c:strRef>
          </c:cat>
          <c:val>
            <c:numRef>
              <c:f>'Q5.コロナの影響（事業形態）'!$N$7:$N$54</c:f>
              <c:numCache>
                <c:formatCode>0.0%</c:formatCode>
                <c:ptCount val="48"/>
                <c:pt idx="1">
                  <c:v>0.1787709497206704</c:v>
                </c:pt>
                <c:pt idx="2">
                  <c:v>0.26530612244897961</c:v>
                </c:pt>
                <c:pt idx="3">
                  <c:v>0.32432432432432434</c:v>
                </c:pt>
                <c:pt idx="4">
                  <c:v>0.23076923076923078</c:v>
                </c:pt>
                <c:pt idx="5">
                  <c:v>0.35555555555555557</c:v>
                </c:pt>
                <c:pt idx="7">
                  <c:v>0.20786516853932585</c:v>
                </c:pt>
                <c:pt idx="8">
                  <c:v>0.22448979591836735</c:v>
                </c:pt>
                <c:pt idx="9">
                  <c:v>0.21621621621621623</c:v>
                </c:pt>
                <c:pt idx="10">
                  <c:v>0.19230769230769232</c:v>
                </c:pt>
                <c:pt idx="11">
                  <c:v>0.34883720930232559</c:v>
                </c:pt>
                <c:pt idx="13">
                  <c:v>0.59217877094972071</c:v>
                </c:pt>
                <c:pt idx="14">
                  <c:v>0.75510204081632648</c:v>
                </c:pt>
                <c:pt idx="15">
                  <c:v>0.64864864864864868</c:v>
                </c:pt>
                <c:pt idx="16">
                  <c:v>0.53846153846153844</c:v>
                </c:pt>
                <c:pt idx="17">
                  <c:v>0.77272727272727271</c:v>
                </c:pt>
                <c:pt idx="19">
                  <c:v>0.69142857142857139</c:v>
                </c:pt>
                <c:pt idx="20">
                  <c:v>0.70833333333333337</c:v>
                </c:pt>
                <c:pt idx="21">
                  <c:v>0.59459459459459463</c:v>
                </c:pt>
                <c:pt idx="22">
                  <c:v>0.64</c:v>
                </c:pt>
                <c:pt idx="23">
                  <c:v>0.65</c:v>
                </c:pt>
                <c:pt idx="25">
                  <c:v>0.5842696629213483</c:v>
                </c:pt>
                <c:pt idx="26">
                  <c:v>0.5957446808510638</c:v>
                </c:pt>
                <c:pt idx="27">
                  <c:v>0.64864864864864868</c:v>
                </c:pt>
                <c:pt idx="28">
                  <c:v>0.61538461538461542</c:v>
                </c:pt>
                <c:pt idx="29">
                  <c:v>0.72093023255813948</c:v>
                </c:pt>
                <c:pt idx="31">
                  <c:v>0.58720930232558144</c:v>
                </c:pt>
                <c:pt idx="32">
                  <c:v>0.66666666666666663</c:v>
                </c:pt>
                <c:pt idx="33">
                  <c:v>0.61111111111111116</c:v>
                </c:pt>
                <c:pt idx="34">
                  <c:v>0.69230769230769229</c:v>
                </c:pt>
                <c:pt idx="35">
                  <c:v>0.76315789473684215</c:v>
                </c:pt>
                <c:pt idx="37">
                  <c:v>0.44444444444444442</c:v>
                </c:pt>
                <c:pt idx="38">
                  <c:v>0.47916666666666669</c:v>
                </c:pt>
                <c:pt idx="39">
                  <c:v>0.45945945945945948</c:v>
                </c:pt>
                <c:pt idx="40">
                  <c:v>0.46153846153846156</c:v>
                </c:pt>
                <c:pt idx="41">
                  <c:v>0.54545454545454541</c:v>
                </c:pt>
                <c:pt idx="43">
                  <c:v>0.38068181818181818</c:v>
                </c:pt>
                <c:pt idx="44">
                  <c:v>0.375</c:v>
                </c:pt>
                <c:pt idx="45">
                  <c:v>0.3783783783783784</c:v>
                </c:pt>
                <c:pt idx="46">
                  <c:v>0.30769230769230771</c:v>
                </c:pt>
                <c:pt idx="47">
                  <c:v>0.41860465116279072</c:v>
                </c:pt>
              </c:numCache>
            </c:numRef>
          </c:val>
          <c:extLst>
            <c:ext xmlns:c16="http://schemas.microsoft.com/office/drawing/2014/chart" uri="{C3380CC4-5D6E-409C-BE32-E72D297353CC}">
              <c16:uniqueId val="{00000002-59E9-4A0A-BACB-B20A865DA33C}"/>
            </c:ext>
          </c:extLst>
        </c:ser>
        <c:ser>
          <c:idx val="3"/>
          <c:order val="3"/>
          <c:tx>
            <c:strRef>
              <c:f>'Q5.コロナの影響（事業形態）'!$O$6</c:f>
              <c:strCache>
                <c:ptCount val="1"/>
                <c:pt idx="0">
                  <c:v>減少(縮小)</c:v>
                </c:pt>
              </c:strCache>
            </c:strRef>
          </c:tx>
          <c:spPr>
            <a:solidFill>
              <a:srgbClr val="2E75B6"/>
            </a:solidFill>
            <a:ln>
              <a:solidFill>
                <a:schemeClr val="tx1"/>
              </a:solidFill>
            </a:ln>
            <a:effectLst/>
          </c:spPr>
          <c:invertIfNegative val="0"/>
          <c:cat>
            <c:strRef>
              <c:f>'Q5.コロナの影響（事業形態）'!$K$7:$K$54</c:f>
              <c:strCache>
                <c:ptCount val="48"/>
                <c:pt idx="0">
                  <c:v>【 売上 】　　　　　　　　　　　　　　　</c:v>
                </c:pt>
                <c:pt idx="1">
                  <c:v>プロダクト提供型が中心（N=179）</c:v>
                </c:pt>
                <c:pt idx="2">
                  <c:v>プロダクト提供型が多い（N=  49）</c:v>
                </c:pt>
                <c:pt idx="3">
                  <c:v>プロダクト・サービス半々（N=  37）</c:v>
                </c:pt>
                <c:pt idx="4">
                  <c:v>サービス提供型が多い（N=  26）</c:v>
                </c:pt>
                <c:pt idx="5">
                  <c:v>サービス提供型が中心（N=  45）</c:v>
                </c:pt>
                <c:pt idx="6">
                  <c:v>【 利益 】　　　　　　　　　　　　　　　</c:v>
                </c:pt>
                <c:pt idx="7">
                  <c:v>プロダクト提供型が中心（N=178）</c:v>
                </c:pt>
                <c:pt idx="8">
                  <c:v>プロダクト提供型が多い（N=  49）</c:v>
                </c:pt>
                <c:pt idx="9">
                  <c:v>プロダクト・サービス半々（N=  37）</c:v>
                </c:pt>
                <c:pt idx="10">
                  <c:v>サービス提供型が多い（N=  26）</c:v>
                </c:pt>
                <c:pt idx="11">
                  <c:v>サービス提供型が中心（N=  43）</c:v>
                </c:pt>
                <c:pt idx="12">
                  <c:v>【 営業日数 】　　　　　　　　　　　　　</c:v>
                </c:pt>
                <c:pt idx="13">
                  <c:v>プロダクト提供型が中心（N=179）</c:v>
                </c:pt>
                <c:pt idx="14">
                  <c:v>プロダクト提供型が多い（N=  49）</c:v>
                </c:pt>
                <c:pt idx="15">
                  <c:v>プロダクト・サービス半々（N=  37）</c:v>
                </c:pt>
                <c:pt idx="16">
                  <c:v>サービス提供型が多い（N=  26）</c:v>
                </c:pt>
                <c:pt idx="17">
                  <c:v>サービス提供型が中心（N=  44）</c:v>
                </c:pt>
                <c:pt idx="18">
                  <c:v>【 求職の応募者数 】　　　　　　　　　　</c:v>
                </c:pt>
                <c:pt idx="19">
                  <c:v>プロダクト提供型が中心（N=175）</c:v>
                </c:pt>
                <c:pt idx="20">
                  <c:v>プロダクト提供型が多い（N=  48）</c:v>
                </c:pt>
                <c:pt idx="21">
                  <c:v>プロダクト・サービス半々（N=  37）</c:v>
                </c:pt>
                <c:pt idx="22">
                  <c:v>サービス提供型が多い（N=  25）</c:v>
                </c:pt>
                <c:pt idx="23">
                  <c:v>サービス提供型が中心（N=  40）</c:v>
                </c:pt>
                <c:pt idx="24">
                  <c:v>【 国内からの調達 】　　　　　　　　　　</c:v>
                </c:pt>
                <c:pt idx="25">
                  <c:v>プロダクト提供型が中心（N=178）</c:v>
                </c:pt>
                <c:pt idx="26">
                  <c:v>プロダクト提供型が多い（N=  47）</c:v>
                </c:pt>
                <c:pt idx="27">
                  <c:v>プロダクト・サービス半々（N=  37）</c:v>
                </c:pt>
                <c:pt idx="28">
                  <c:v>サービス提供型が多い（N=  26）</c:v>
                </c:pt>
                <c:pt idx="29">
                  <c:v>サービス提供型が中心（N=  43）</c:v>
                </c:pt>
                <c:pt idx="30">
                  <c:v>【 海外からの調達 】　　　　　　　　　　</c:v>
                </c:pt>
                <c:pt idx="31">
                  <c:v>プロダクト提供型が中心（N=172）</c:v>
                </c:pt>
                <c:pt idx="32">
                  <c:v>プロダクト提供型が多い（N=  48）</c:v>
                </c:pt>
                <c:pt idx="33">
                  <c:v>プロダクト・サービス半々（N=  36）</c:v>
                </c:pt>
                <c:pt idx="34">
                  <c:v>サービス提供型が多い（N=  26）</c:v>
                </c:pt>
                <c:pt idx="35">
                  <c:v>サービス提供型が中心（N=  38）</c:v>
                </c:pt>
                <c:pt idx="36">
                  <c:v>【 新規顧客の開拓 】　　　　　　　　　　</c:v>
                </c:pt>
                <c:pt idx="37">
                  <c:v>プロダクト提供型が中心（N=171）</c:v>
                </c:pt>
                <c:pt idx="38">
                  <c:v>プロダクト提供型が多い（N=  48）</c:v>
                </c:pt>
                <c:pt idx="39">
                  <c:v>プロダクト・サービス半々（N=  37）</c:v>
                </c:pt>
                <c:pt idx="40">
                  <c:v>サービス提供型が多い（N=  26）</c:v>
                </c:pt>
                <c:pt idx="41">
                  <c:v>サービス提供型が中心（N=  44）</c:v>
                </c:pt>
                <c:pt idx="42">
                  <c:v>【 商談 】　　　　　　　　　　　　　　　</c:v>
                </c:pt>
                <c:pt idx="43">
                  <c:v>プロダクト提供型が中心（N=176）</c:v>
                </c:pt>
                <c:pt idx="44">
                  <c:v>プロダクト提供型が多い（N=  48）</c:v>
                </c:pt>
                <c:pt idx="45">
                  <c:v>プロダクト・サービス半々（N=  37）</c:v>
                </c:pt>
                <c:pt idx="46">
                  <c:v>サービス提供型が多い（N=  26）</c:v>
                </c:pt>
                <c:pt idx="47">
                  <c:v>サービス提供型が中心（N=  43）</c:v>
                </c:pt>
              </c:strCache>
            </c:strRef>
          </c:cat>
          <c:val>
            <c:numRef>
              <c:f>'Q5.コロナの影響（事業形態）'!$O$7:$O$54</c:f>
              <c:numCache>
                <c:formatCode>0.0%</c:formatCode>
                <c:ptCount val="48"/>
                <c:pt idx="1">
                  <c:v>0.55865921787709494</c:v>
                </c:pt>
                <c:pt idx="2">
                  <c:v>0.53061224489795922</c:v>
                </c:pt>
                <c:pt idx="3">
                  <c:v>0.45945945945945948</c:v>
                </c:pt>
                <c:pt idx="4">
                  <c:v>0.53846153846153844</c:v>
                </c:pt>
                <c:pt idx="5">
                  <c:v>0.44444444444444442</c:v>
                </c:pt>
                <c:pt idx="7">
                  <c:v>0.48314606741573035</c:v>
                </c:pt>
                <c:pt idx="8">
                  <c:v>0.53061224489795922</c:v>
                </c:pt>
                <c:pt idx="9">
                  <c:v>0.56756756756756754</c:v>
                </c:pt>
                <c:pt idx="10">
                  <c:v>0.42307692307692307</c:v>
                </c:pt>
                <c:pt idx="11">
                  <c:v>0.34883720930232559</c:v>
                </c:pt>
                <c:pt idx="13">
                  <c:v>0.37430167597765363</c:v>
                </c:pt>
                <c:pt idx="14">
                  <c:v>0.24489795918367346</c:v>
                </c:pt>
                <c:pt idx="15">
                  <c:v>0.32432432432432434</c:v>
                </c:pt>
                <c:pt idx="16">
                  <c:v>0.38461538461538464</c:v>
                </c:pt>
                <c:pt idx="17">
                  <c:v>0.20454545454545456</c:v>
                </c:pt>
                <c:pt idx="19">
                  <c:v>0.17142857142857143</c:v>
                </c:pt>
                <c:pt idx="20">
                  <c:v>0.125</c:v>
                </c:pt>
                <c:pt idx="21">
                  <c:v>8.1081081081081086E-2</c:v>
                </c:pt>
                <c:pt idx="22">
                  <c:v>0.08</c:v>
                </c:pt>
                <c:pt idx="23">
                  <c:v>7.4999999999999997E-2</c:v>
                </c:pt>
                <c:pt idx="25">
                  <c:v>0.34269662921348315</c:v>
                </c:pt>
                <c:pt idx="26">
                  <c:v>0.34042553191489361</c:v>
                </c:pt>
                <c:pt idx="27">
                  <c:v>0.21621621621621623</c:v>
                </c:pt>
                <c:pt idx="28">
                  <c:v>0.26923076923076922</c:v>
                </c:pt>
                <c:pt idx="29">
                  <c:v>0.23255813953488372</c:v>
                </c:pt>
                <c:pt idx="31">
                  <c:v>0.33139534883720928</c:v>
                </c:pt>
                <c:pt idx="32">
                  <c:v>0.27083333333333331</c:v>
                </c:pt>
                <c:pt idx="33">
                  <c:v>0.27777777777777779</c:v>
                </c:pt>
                <c:pt idx="34">
                  <c:v>0.15384615384615385</c:v>
                </c:pt>
                <c:pt idx="35">
                  <c:v>0.21052631578947367</c:v>
                </c:pt>
                <c:pt idx="37">
                  <c:v>0.38011695906432746</c:v>
                </c:pt>
                <c:pt idx="38">
                  <c:v>0.375</c:v>
                </c:pt>
                <c:pt idx="39">
                  <c:v>0.40540540540540543</c:v>
                </c:pt>
                <c:pt idx="40">
                  <c:v>0.26923076923076922</c:v>
                </c:pt>
                <c:pt idx="41">
                  <c:v>0.34090909090909088</c:v>
                </c:pt>
                <c:pt idx="43">
                  <c:v>0.39772727272727271</c:v>
                </c:pt>
                <c:pt idx="44">
                  <c:v>0.375</c:v>
                </c:pt>
                <c:pt idx="45">
                  <c:v>0.40540540540540543</c:v>
                </c:pt>
                <c:pt idx="46">
                  <c:v>0.23076923076923078</c:v>
                </c:pt>
                <c:pt idx="47">
                  <c:v>0.37209302325581395</c:v>
                </c:pt>
              </c:numCache>
            </c:numRef>
          </c:val>
          <c:extLst>
            <c:ext xmlns:c16="http://schemas.microsoft.com/office/drawing/2014/chart" uri="{C3380CC4-5D6E-409C-BE32-E72D297353CC}">
              <c16:uniqueId val="{00000003-59E9-4A0A-BACB-B20A865DA33C}"/>
            </c:ext>
          </c:extLst>
        </c:ser>
        <c:ser>
          <c:idx val="4"/>
          <c:order val="4"/>
          <c:tx>
            <c:strRef>
              <c:f>'Q5.コロナの影響（事業形態）'!$P$6</c:f>
              <c:strCache>
                <c:ptCount val="1"/>
                <c:pt idx="0">
                  <c:v>大幅に減少(縮小)</c:v>
                </c:pt>
              </c:strCache>
            </c:strRef>
          </c:tx>
          <c:spPr>
            <a:solidFill>
              <a:srgbClr val="9DC3E6"/>
            </a:solidFill>
            <a:ln>
              <a:solidFill>
                <a:schemeClr val="tx1"/>
              </a:solidFill>
            </a:ln>
            <a:effectLst/>
          </c:spPr>
          <c:invertIfNegative val="0"/>
          <c:cat>
            <c:strRef>
              <c:f>'Q5.コロナの影響（事業形態）'!$K$7:$K$54</c:f>
              <c:strCache>
                <c:ptCount val="48"/>
                <c:pt idx="0">
                  <c:v>【 売上 】　　　　　　　　　　　　　　　</c:v>
                </c:pt>
                <c:pt idx="1">
                  <c:v>プロダクト提供型が中心（N=179）</c:v>
                </c:pt>
                <c:pt idx="2">
                  <c:v>プロダクト提供型が多い（N=  49）</c:v>
                </c:pt>
                <c:pt idx="3">
                  <c:v>プロダクト・サービス半々（N=  37）</c:v>
                </c:pt>
                <c:pt idx="4">
                  <c:v>サービス提供型が多い（N=  26）</c:v>
                </c:pt>
                <c:pt idx="5">
                  <c:v>サービス提供型が中心（N=  45）</c:v>
                </c:pt>
                <c:pt idx="6">
                  <c:v>【 利益 】　　　　　　　　　　　　　　　</c:v>
                </c:pt>
                <c:pt idx="7">
                  <c:v>プロダクト提供型が中心（N=178）</c:v>
                </c:pt>
                <c:pt idx="8">
                  <c:v>プロダクト提供型が多い（N=  49）</c:v>
                </c:pt>
                <c:pt idx="9">
                  <c:v>プロダクト・サービス半々（N=  37）</c:v>
                </c:pt>
                <c:pt idx="10">
                  <c:v>サービス提供型が多い（N=  26）</c:v>
                </c:pt>
                <c:pt idx="11">
                  <c:v>サービス提供型が中心（N=  43）</c:v>
                </c:pt>
                <c:pt idx="12">
                  <c:v>【 営業日数 】　　　　　　　　　　　　　</c:v>
                </c:pt>
                <c:pt idx="13">
                  <c:v>プロダクト提供型が中心（N=179）</c:v>
                </c:pt>
                <c:pt idx="14">
                  <c:v>プロダクト提供型が多い（N=  49）</c:v>
                </c:pt>
                <c:pt idx="15">
                  <c:v>プロダクト・サービス半々（N=  37）</c:v>
                </c:pt>
                <c:pt idx="16">
                  <c:v>サービス提供型が多い（N=  26）</c:v>
                </c:pt>
                <c:pt idx="17">
                  <c:v>サービス提供型が中心（N=  44）</c:v>
                </c:pt>
                <c:pt idx="18">
                  <c:v>【 求職の応募者数 】　　　　　　　　　　</c:v>
                </c:pt>
                <c:pt idx="19">
                  <c:v>プロダクト提供型が中心（N=175）</c:v>
                </c:pt>
                <c:pt idx="20">
                  <c:v>プロダクト提供型が多い（N=  48）</c:v>
                </c:pt>
                <c:pt idx="21">
                  <c:v>プロダクト・サービス半々（N=  37）</c:v>
                </c:pt>
                <c:pt idx="22">
                  <c:v>サービス提供型が多い（N=  25）</c:v>
                </c:pt>
                <c:pt idx="23">
                  <c:v>サービス提供型が中心（N=  40）</c:v>
                </c:pt>
                <c:pt idx="24">
                  <c:v>【 国内からの調達 】　　　　　　　　　　</c:v>
                </c:pt>
                <c:pt idx="25">
                  <c:v>プロダクト提供型が中心（N=178）</c:v>
                </c:pt>
                <c:pt idx="26">
                  <c:v>プロダクト提供型が多い（N=  47）</c:v>
                </c:pt>
                <c:pt idx="27">
                  <c:v>プロダクト・サービス半々（N=  37）</c:v>
                </c:pt>
                <c:pt idx="28">
                  <c:v>サービス提供型が多い（N=  26）</c:v>
                </c:pt>
                <c:pt idx="29">
                  <c:v>サービス提供型が中心（N=  43）</c:v>
                </c:pt>
                <c:pt idx="30">
                  <c:v>【 海外からの調達 】　　　　　　　　　　</c:v>
                </c:pt>
                <c:pt idx="31">
                  <c:v>プロダクト提供型が中心（N=172）</c:v>
                </c:pt>
                <c:pt idx="32">
                  <c:v>プロダクト提供型が多い（N=  48）</c:v>
                </c:pt>
                <c:pt idx="33">
                  <c:v>プロダクト・サービス半々（N=  36）</c:v>
                </c:pt>
                <c:pt idx="34">
                  <c:v>サービス提供型が多い（N=  26）</c:v>
                </c:pt>
                <c:pt idx="35">
                  <c:v>サービス提供型が中心（N=  38）</c:v>
                </c:pt>
                <c:pt idx="36">
                  <c:v>【 新規顧客の開拓 】　　　　　　　　　　</c:v>
                </c:pt>
                <c:pt idx="37">
                  <c:v>プロダクト提供型が中心（N=171）</c:v>
                </c:pt>
                <c:pt idx="38">
                  <c:v>プロダクト提供型が多い（N=  48）</c:v>
                </c:pt>
                <c:pt idx="39">
                  <c:v>プロダクト・サービス半々（N=  37）</c:v>
                </c:pt>
                <c:pt idx="40">
                  <c:v>サービス提供型が多い（N=  26）</c:v>
                </c:pt>
                <c:pt idx="41">
                  <c:v>サービス提供型が中心（N=  44）</c:v>
                </c:pt>
                <c:pt idx="42">
                  <c:v>【 商談 】　　　　　　　　　　　　　　　</c:v>
                </c:pt>
                <c:pt idx="43">
                  <c:v>プロダクト提供型が中心（N=176）</c:v>
                </c:pt>
                <c:pt idx="44">
                  <c:v>プロダクト提供型が多い（N=  48）</c:v>
                </c:pt>
                <c:pt idx="45">
                  <c:v>プロダクト・サービス半々（N=  37）</c:v>
                </c:pt>
                <c:pt idx="46">
                  <c:v>サービス提供型が多い（N=  26）</c:v>
                </c:pt>
                <c:pt idx="47">
                  <c:v>サービス提供型が中心（N=  43）</c:v>
                </c:pt>
              </c:strCache>
            </c:strRef>
          </c:cat>
          <c:val>
            <c:numRef>
              <c:f>'Q5.コロナの影響（事業形態）'!$P$7:$P$54</c:f>
              <c:numCache>
                <c:formatCode>0.0%</c:formatCode>
                <c:ptCount val="48"/>
                <c:pt idx="1">
                  <c:v>0.21229050279329609</c:v>
                </c:pt>
                <c:pt idx="2">
                  <c:v>0.14285714285714285</c:v>
                </c:pt>
                <c:pt idx="3">
                  <c:v>0.16216216216216217</c:v>
                </c:pt>
                <c:pt idx="4">
                  <c:v>0.15384615384615385</c:v>
                </c:pt>
                <c:pt idx="5">
                  <c:v>0.2</c:v>
                </c:pt>
                <c:pt idx="7">
                  <c:v>0.2640449438202247</c:v>
                </c:pt>
                <c:pt idx="8">
                  <c:v>0.18367346938775511</c:v>
                </c:pt>
                <c:pt idx="9">
                  <c:v>0.16216216216216217</c:v>
                </c:pt>
                <c:pt idx="10">
                  <c:v>0.23076923076923078</c:v>
                </c:pt>
                <c:pt idx="11">
                  <c:v>0.2558139534883721</c:v>
                </c:pt>
                <c:pt idx="13">
                  <c:v>2.7932960893854747E-2</c:v>
                </c:pt>
                <c:pt idx="14">
                  <c:v>0</c:v>
                </c:pt>
                <c:pt idx="15">
                  <c:v>2.7027027027027029E-2</c:v>
                </c:pt>
                <c:pt idx="16">
                  <c:v>3.8461538461538464E-2</c:v>
                </c:pt>
                <c:pt idx="17">
                  <c:v>2.2727272727272728E-2</c:v>
                </c:pt>
                <c:pt idx="19">
                  <c:v>5.1428571428571428E-2</c:v>
                </c:pt>
                <c:pt idx="20">
                  <c:v>8.3333333333333329E-2</c:v>
                </c:pt>
                <c:pt idx="21">
                  <c:v>0.10810810810810811</c:v>
                </c:pt>
                <c:pt idx="22">
                  <c:v>0.16</c:v>
                </c:pt>
                <c:pt idx="23">
                  <c:v>7.4999999999999997E-2</c:v>
                </c:pt>
                <c:pt idx="25">
                  <c:v>3.3707865168539325E-2</c:v>
                </c:pt>
                <c:pt idx="26">
                  <c:v>4.2553191489361701E-2</c:v>
                </c:pt>
                <c:pt idx="27">
                  <c:v>0.10810810810810811</c:v>
                </c:pt>
                <c:pt idx="28">
                  <c:v>3.8461538461538464E-2</c:v>
                </c:pt>
                <c:pt idx="29">
                  <c:v>4.6511627906976744E-2</c:v>
                </c:pt>
                <c:pt idx="31">
                  <c:v>5.232558139534884E-2</c:v>
                </c:pt>
                <c:pt idx="32">
                  <c:v>4.1666666666666664E-2</c:v>
                </c:pt>
                <c:pt idx="33">
                  <c:v>0.1111111111111111</c:v>
                </c:pt>
                <c:pt idx="34">
                  <c:v>0.11538461538461539</c:v>
                </c:pt>
                <c:pt idx="35">
                  <c:v>2.6315789473684209E-2</c:v>
                </c:pt>
                <c:pt idx="37">
                  <c:v>8.1871345029239762E-2</c:v>
                </c:pt>
                <c:pt idx="38">
                  <c:v>6.25E-2</c:v>
                </c:pt>
                <c:pt idx="39">
                  <c:v>0.10810810810810811</c:v>
                </c:pt>
                <c:pt idx="40">
                  <c:v>0.11538461538461539</c:v>
                </c:pt>
                <c:pt idx="41">
                  <c:v>9.0909090909090912E-2</c:v>
                </c:pt>
                <c:pt idx="43">
                  <c:v>0.11931818181818182</c:v>
                </c:pt>
                <c:pt idx="44">
                  <c:v>0.10416666666666667</c:v>
                </c:pt>
                <c:pt idx="45">
                  <c:v>0.13513513513513514</c:v>
                </c:pt>
                <c:pt idx="46">
                  <c:v>0.15384615384615385</c:v>
                </c:pt>
                <c:pt idx="47">
                  <c:v>0.13953488372093023</c:v>
                </c:pt>
              </c:numCache>
            </c:numRef>
          </c:val>
          <c:extLst>
            <c:ext xmlns:c16="http://schemas.microsoft.com/office/drawing/2014/chart" uri="{C3380CC4-5D6E-409C-BE32-E72D297353CC}">
              <c16:uniqueId val="{00000004-59E9-4A0A-BACB-B20A865DA33C}"/>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'Q5.コロナの影響（事業形態）'!$L$6</c:f>
              <c:strCache>
                <c:ptCount val="1"/>
                <c:pt idx="0">
                  <c:v>大幅に増加(拡大)</c:v>
                </c:pt>
              </c:strCache>
            </c:strRef>
          </c:tx>
          <c:spPr>
            <a:solidFill>
              <a:srgbClr val="FF9966"/>
            </a:solidFill>
            <a:ln>
              <a:solidFill>
                <a:schemeClr val="tx1"/>
              </a:solidFill>
            </a:ln>
            <a:effectLst/>
          </c:spPr>
          <c:invertIfNegative val="0"/>
          <c:cat>
            <c:strRef>
              <c:f>'Q5.コロナの影響（事業形態）'!$R$7:$R$54</c:f>
              <c:strCache>
                <c:ptCount val="48"/>
                <c:pt idx="1">
                  <c:v>（N=156）</c:v>
                </c:pt>
                <c:pt idx="2">
                  <c:v>（N=  96）</c:v>
                </c:pt>
                <c:pt idx="3">
                  <c:v>（N=  60）</c:v>
                </c:pt>
                <c:pt idx="4">
                  <c:v>（N=  41）</c:v>
                </c:pt>
                <c:pt idx="5">
                  <c:v>（N=  45）</c:v>
                </c:pt>
                <c:pt idx="7">
                  <c:v>（N=155）</c:v>
                </c:pt>
                <c:pt idx="8">
                  <c:v>（N=  95）</c:v>
                </c:pt>
                <c:pt idx="9">
                  <c:v>（N=  60）</c:v>
                </c:pt>
                <c:pt idx="10">
                  <c:v>（N=  41）</c:v>
                </c:pt>
                <c:pt idx="11">
                  <c:v>（N=  45）</c:v>
                </c:pt>
                <c:pt idx="13">
                  <c:v>（N=155）</c:v>
                </c:pt>
                <c:pt idx="14">
                  <c:v>（N=  95）</c:v>
                </c:pt>
                <c:pt idx="15">
                  <c:v>（N=  60）</c:v>
                </c:pt>
                <c:pt idx="16">
                  <c:v>（N=  41）</c:v>
                </c:pt>
                <c:pt idx="17">
                  <c:v>（N=  45）</c:v>
                </c:pt>
                <c:pt idx="19">
                  <c:v>（N=151）</c:v>
                </c:pt>
                <c:pt idx="20">
                  <c:v>（N=  94）</c:v>
                </c:pt>
                <c:pt idx="21">
                  <c:v>（N=  59）</c:v>
                </c:pt>
                <c:pt idx="22">
                  <c:v>（N=  39）</c:v>
                </c:pt>
                <c:pt idx="23">
                  <c:v>（N=  45）</c:v>
                </c:pt>
                <c:pt idx="25">
                  <c:v>（N=154）</c:v>
                </c:pt>
                <c:pt idx="26">
                  <c:v>（N=  94）</c:v>
                </c:pt>
                <c:pt idx="27">
                  <c:v>（N=  59）</c:v>
                </c:pt>
                <c:pt idx="28">
                  <c:v>（N=  39）</c:v>
                </c:pt>
                <c:pt idx="29">
                  <c:v>（N=  44）</c:v>
                </c:pt>
                <c:pt idx="31">
                  <c:v>（N=147）</c:v>
                </c:pt>
                <c:pt idx="32">
                  <c:v>（N=  94）</c:v>
                </c:pt>
                <c:pt idx="33">
                  <c:v>（N=  56）</c:v>
                </c:pt>
                <c:pt idx="34">
                  <c:v>（N=  38）</c:v>
                </c:pt>
                <c:pt idx="35">
                  <c:v>（N=  43）</c:v>
                </c:pt>
                <c:pt idx="37">
                  <c:v>（N=155）</c:v>
                </c:pt>
                <c:pt idx="38">
                  <c:v>（N=  94）</c:v>
                </c:pt>
                <c:pt idx="39">
                  <c:v>（N=  58）</c:v>
                </c:pt>
                <c:pt idx="40">
                  <c:v>（N=  41）</c:v>
                </c:pt>
                <c:pt idx="41">
                  <c:v>（N=  45）</c:v>
                </c:pt>
                <c:pt idx="43">
                  <c:v>（N=154）</c:v>
                </c:pt>
                <c:pt idx="44">
                  <c:v>（N=  94）</c:v>
                </c:pt>
                <c:pt idx="45">
                  <c:v>（N=  60）</c:v>
                </c:pt>
                <c:pt idx="46">
                  <c:v>（N=  41）</c:v>
                </c:pt>
                <c:pt idx="47">
                  <c:v>（N=  45）</c:v>
                </c:pt>
              </c:strCache>
            </c:strRef>
          </c:cat>
          <c:val>
            <c:numRef>
              <c:f>'Q5.コロナの影響（事業形態）'!$L$7:$L$54</c:f>
              <c:numCache>
                <c:formatCode>0.0%</c:formatCode>
                <c:ptCount val="48"/>
                <c:pt idx="1">
                  <c:v>0</c:v>
                </c:pt>
                <c:pt idx="2">
                  <c:v>0</c:v>
                </c:pt>
                <c:pt idx="3">
                  <c:v>1.6666666666666666E-2</c:v>
                </c:pt>
                <c:pt idx="4">
                  <c:v>0</c:v>
                </c:pt>
                <c:pt idx="5">
                  <c:v>2.2222222222222223E-2</c:v>
                </c:pt>
                <c:pt idx="7">
                  <c:v>0</c:v>
                </c:pt>
                <c:pt idx="8">
                  <c:v>0</c:v>
                </c:pt>
                <c:pt idx="9">
                  <c:v>0</c:v>
                </c:pt>
                <c:pt idx="10">
                  <c:v>0</c:v>
                </c:pt>
                <c:pt idx="11">
                  <c:v>2.2222222222222223E-2</c:v>
                </c:pt>
                <c:pt idx="13">
                  <c:v>0</c:v>
                </c:pt>
                <c:pt idx="14">
                  <c:v>0</c:v>
                </c:pt>
                <c:pt idx="15">
                  <c:v>0</c:v>
                </c:pt>
                <c:pt idx="16">
                  <c:v>0</c:v>
                </c:pt>
                <c:pt idx="17">
                  <c:v>0</c:v>
                </c:pt>
                <c:pt idx="19">
                  <c:v>6.6225165562913907E-3</c:v>
                </c:pt>
                <c:pt idx="20">
                  <c:v>0</c:v>
                </c:pt>
                <c:pt idx="21">
                  <c:v>0</c:v>
                </c:pt>
                <c:pt idx="22">
                  <c:v>0</c:v>
                </c:pt>
                <c:pt idx="23">
                  <c:v>0</c:v>
                </c:pt>
                <c:pt idx="25">
                  <c:v>0</c:v>
                </c:pt>
                <c:pt idx="26">
                  <c:v>0</c:v>
                </c:pt>
                <c:pt idx="27">
                  <c:v>0</c:v>
                </c:pt>
                <c:pt idx="28">
                  <c:v>2.564102564102564E-2</c:v>
                </c:pt>
                <c:pt idx="29">
                  <c:v>2.2727272727272728E-2</c:v>
                </c:pt>
                <c:pt idx="31">
                  <c:v>0</c:v>
                </c:pt>
                <c:pt idx="32">
                  <c:v>1.0638297872340425E-2</c:v>
                </c:pt>
                <c:pt idx="33">
                  <c:v>0</c:v>
                </c:pt>
                <c:pt idx="34">
                  <c:v>0</c:v>
                </c:pt>
                <c:pt idx="35">
                  <c:v>0</c:v>
                </c:pt>
                <c:pt idx="37">
                  <c:v>0</c:v>
                </c:pt>
                <c:pt idx="38">
                  <c:v>0</c:v>
                </c:pt>
                <c:pt idx="39">
                  <c:v>0</c:v>
                </c:pt>
                <c:pt idx="40">
                  <c:v>7.3170731707317069E-2</c:v>
                </c:pt>
                <c:pt idx="41">
                  <c:v>2.2222222222222223E-2</c:v>
                </c:pt>
                <c:pt idx="43">
                  <c:v>1.948051948051948E-2</c:v>
                </c:pt>
                <c:pt idx="44">
                  <c:v>1.0638297872340425E-2</c:v>
                </c:pt>
                <c:pt idx="45">
                  <c:v>1.6666666666666666E-2</c:v>
                </c:pt>
                <c:pt idx="46">
                  <c:v>7.3170731707317069E-2</c:v>
                </c:pt>
                <c:pt idx="47">
                  <c:v>4.4444444444444446E-2</c:v>
                </c:pt>
              </c:numCache>
            </c:numRef>
          </c:val>
          <c:extLst>
            <c:ext xmlns:c16="http://schemas.microsoft.com/office/drawing/2014/chart" uri="{C3380CC4-5D6E-409C-BE32-E72D297353CC}">
              <c16:uniqueId val="{00000000-8F99-4795-A0BF-F4BD221FC246}"/>
            </c:ext>
          </c:extLst>
        </c:ser>
        <c:ser>
          <c:idx val="1"/>
          <c:order val="1"/>
          <c:tx>
            <c:strRef>
              <c:f>'Q5.コロナの影響（事業形態）'!$M$6</c:f>
              <c:strCache>
                <c:ptCount val="1"/>
                <c:pt idx="0">
                  <c:v>増加(拡大)</c:v>
                </c:pt>
              </c:strCache>
            </c:strRef>
          </c:tx>
          <c:spPr>
            <a:solidFill>
              <a:srgbClr val="FFCC99"/>
            </a:solidFill>
            <a:ln>
              <a:solidFill>
                <a:schemeClr val="tx1"/>
              </a:solidFill>
            </a:ln>
            <a:effectLst/>
          </c:spPr>
          <c:invertIfNegative val="0"/>
          <c:cat>
            <c:strRef>
              <c:f>'Q5.コロナの影響（事業形態）'!$R$7:$R$54</c:f>
              <c:strCache>
                <c:ptCount val="48"/>
                <c:pt idx="1">
                  <c:v>（N=156）</c:v>
                </c:pt>
                <c:pt idx="2">
                  <c:v>（N=  96）</c:v>
                </c:pt>
                <c:pt idx="3">
                  <c:v>（N=  60）</c:v>
                </c:pt>
                <c:pt idx="4">
                  <c:v>（N=  41）</c:v>
                </c:pt>
                <c:pt idx="5">
                  <c:v>（N=  45）</c:v>
                </c:pt>
                <c:pt idx="7">
                  <c:v>（N=155）</c:v>
                </c:pt>
                <c:pt idx="8">
                  <c:v>（N=  95）</c:v>
                </c:pt>
                <c:pt idx="9">
                  <c:v>（N=  60）</c:v>
                </c:pt>
                <c:pt idx="10">
                  <c:v>（N=  41）</c:v>
                </c:pt>
                <c:pt idx="11">
                  <c:v>（N=  45）</c:v>
                </c:pt>
                <c:pt idx="13">
                  <c:v>（N=155）</c:v>
                </c:pt>
                <c:pt idx="14">
                  <c:v>（N=  95）</c:v>
                </c:pt>
                <c:pt idx="15">
                  <c:v>（N=  60）</c:v>
                </c:pt>
                <c:pt idx="16">
                  <c:v>（N=  41）</c:v>
                </c:pt>
                <c:pt idx="17">
                  <c:v>（N=  45）</c:v>
                </c:pt>
                <c:pt idx="19">
                  <c:v>（N=151）</c:v>
                </c:pt>
                <c:pt idx="20">
                  <c:v>（N=  94）</c:v>
                </c:pt>
                <c:pt idx="21">
                  <c:v>（N=  59）</c:v>
                </c:pt>
                <c:pt idx="22">
                  <c:v>（N=  39）</c:v>
                </c:pt>
                <c:pt idx="23">
                  <c:v>（N=  45）</c:v>
                </c:pt>
                <c:pt idx="25">
                  <c:v>（N=154）</c:v>
                </c:pt>
                <c:pt idx="26">
                  <c:v>（N=  94）</c:v>
                </c:pt>
                <c:pt idx="27">
                  <c:v>（N=  59）</c:v>
                </c:pt>
                <c:pt idx="28">
                  <c:v>（N=  39）</c:v>
                </c:pt>
                <c:pt idx="29">
                  <c:v>（N=  44）</c:v>
                </c:pt>
                <c:pt idx="31">
                  <c:v>（N=147）</c:v>
                </c:pt>
                <c:pt idx="32">
                  <c:v>（N=  94）</c:v>
                </c:pt>
                <c:pt idx="33">
                  <c:v>（N=  56）</c:v>
                </c:pt>
                <c:pt idx="34">
                  <c:v>（N=  38）</c:v>
                </c:pt>
                <c:pt idx="35">
                  <c:v>（N=  43）</c:v>
                </c:pt>
                <c:pt idx="37">
                  <c:v>（N=155）</c:v>
                </c:pt>
                <c:pt idx="38">
                  <c:v>（N=  94）</c:v>
                </c:pt>
                <c:pt idx="39">
                  <c:v>（N=  58）</c:v>
                </c:pt>
                <c:pt idx="40">
                  <c:v>（N=  41）</c:v>
                </c:pt>
                <c:pt idx="41">
                  <c:v>（N=  45）</c:v>
                </c:pt>
                <c:pt idx="43">
                  <c:v>（N=154）</c:v>
                </c:pt>
                <c:pt idx="44">
                  <c:v>（N=  94）</c:v>
                </c:pt>
                <c:pt idx="45">
                  <c:v>（N=  60）</c:v>
                </c:pt>
                <c:pt idx="46">
                  <c:v>（N=  41）</c:v>
                </c:pt>
                <c:pt idx="47">
                  <c:v>（N=  45）</c:v>
                </c:pt>
              </c:strCache>
            </c:strRef>
          </c:cat>
          <c:val>
            <c:numRef>
              <c:f>'Q5.コロナの影響（事業形態）'!$M$7:$M$54</c:f>
              <c:numCache>
                <c:formatCode>0.0%</c:formatCode>
                <c:ptCount val="48"/>
                <c:pt idx="1">
                  <c:v>3.8461538461538464E-2</c:v>
                </c:pt>
                <c:pt idx="2">
                  <c:v>4.1666666666666664E-2</c:v>
                </c:pt>
                <c:pt idx="3">
                  <c:v>0.11666666666666667</c:v>
                </c:pt>
                <c:pt idx="4">
                  <c:v>0.12195121951219512</c:v>
                </c:pt>
                <c:pt idx="5">
                  <c:v>0</c:v>
                </c:pt>
                <c:pt idx="7">
                  <c:v>3.2258064516129031E-2</c:v>
                </c:pt>
                <c:pt idx="8">
                  <c:v>4.2105263157894736E-2</c:v>
                </c:pt>
                <c:pt idx="9">
                  <c:v>0.1</c:v>
                </c:pt>
                <c:pt idx="10">
                  <c:v>7.3170731707317069E-2</c:v>
                </c:pt>
                <c:pt idx="11">
                  <c:v>0</c:v>
                </c:pt>
                <c:pt idx="13">
                  <c:v>0</c:v>
                </c:pt>
                <c:pt idx="14">
                  <c:v>1.0526315789473684E-2</c:v>
                </c:pt>
                <c:pt idx="15">
                  <c:v>0</c:v>
                </c:pt>
                <c:pt idx="16">
                  <c:v>0</c:v>
                </c:pt>
                <c:pt idx="17">
                  <c:v>0</c:v>
                </c:pt>
                <c:pt idx="19">
                  <c:v>7.2847682119205295E-2</c:v>
                </c:pt>
                <c:pt idx="20">
                  <c:v>0.10638297872340426</c:v>
                </c:pt>
                <c:pt idx="21">
                  <c:v>5.0847457627118647E-2</c:v>
                </c:pt>
                <c:pt idx="22">
                  <c:v>0.10256410256410256</c:v>
                </c:pt>
                <c:pt idx="23">
                  <c:v>0.15555555555555556</c:v>
                </c:pt>
                <c:pt idx="25">
                  <c:v>1.948051948051948E-2</c:v>
                </c:pt>
                <c:pt idx="26">
                  <c:v>0</c:v>
                </c:pt>
                <c:pt idx="27">
                  <c:v>6.7796610169491525E-2</c:v>
                </c:pt>
                <c:pt idx="28">
                  <c:v>2.564102564102564E-2</c:v>
                </c:pt>
                <c:pt idx="29">
                  <c:v>0</c:v>
                </c:pt>
                <c:pt idx="31">
                  <c:v>1.3605442176870748E-2</c:v>
                </c:pt>
                <c:pt idx="32">
                  <c:v>2.1276595744680851E-2</c:v>
                </c:pt>
                <c:pt idx="33">
                  <c:v>1.7857142857142856E-2</c:v>
                </c:pt>
                <c:pt idx="34">
                  <c:v>0</c:v>
                </c:pt>
                <c:pt idx="35">
                  <c:v>2.3255813953488372E-2</c:v>
                </c:pt>
                <c:pt idx="37">
                  <c:v>9.0322580645161285E-2</c:v>
                </c:pt>
                <c:pt idx="38">
                  <c:v>9.5744680851063829E-2</c:v>
                </c:pt>
                <c:pt idx="39">
                  <c:v>8.6206896551724144E-2</c:v>
                </c:pt>
                <c:pt idx="40">
                  <c:v>7.3170731707317069E-2</c:v>
                </c:pt>
                <c:pt idx="41">
                  <c:v>8.8888888888888892E-2</c:v>
                </c:pt>
                <c:pt idx="43">
                  <c:v>0.11038961038961038</c:v>
                </c:pt>
                <c:pt idx="44">
                  <c:v>9.5744680851063829E-2</c:v>
                </c:pt>
                <c:pt idx="45">
                  <c:v>0.1</c:v>
                </c:pt>
                <c:pt idx="46">
                  <c:v>9.7560975609756101E-2</c:v>
                </c:pt>
                <c:pt idx="47">
                  <c:v>4.4444444444444446E-2</c:v>
                </c:pt>
              </c:numCache>
            </c:numRef>
          </c:val>
          <c:extLst>
            <c:ext xmlns:c16="http://schemas.microsoft.com/office/drawing/2014/chart" uri="{C3380CC4-5D6E-409C-BE32-E72D297353CC}">
              <c16:uniqueId val="{00000001-8F99-4795-A0BF-F4BD221FC246}"/>
            </c:ext>
          </c:extLst>
        </c:ser>
        <c:ser>
          <c:idx val="2"/>
          <c:order val="2"/>
          <c:tx>
            <c:strRef>
              <c:f>'Q5.コロナの影響（事業形態）'!$N$6</c:f>
              <c:strCache>
                <c:ptCount val="1"/>
                <c:pt idx="0">
                  <c:v>現状維持</c:v>
                </c:pt>
              </c:strCache>
            </c:strRef>
          </c:tx>
          <c:spPr>
            <a:solidFill>
              <a:srgbClr val="FFFF99"/>
            </a:solidFill>
            <a:ln>
              <a:solidFill>
                <a:schemeClr val="tx1"/>
              </a:solidFill>
            </a:ln>
            <a:effectLst/>
          </c:spPr>
          <c:invertIfNegative val="0"/>
          <c:cat>
            <c:strRef>
              <c:f>'Q5.コロナの影響（事業形態）'!$R$7:$R$54</c:f>
              <c:strCache>
                <c:ptCount val="48"/>
                <c:pt idx="1">
                  <c:v>（N=156）</c:v>
                </c:pt>
                <c:pt idx="2">
                  <c:v>（N=  96）</c:v>
                </c:pt>
                <c:pt idx="3">
                  <c:v>（N=  60）</c:v>
                </c:pt>
                <c:pt idx="4">
                  <c:v>（N=  41）</c:v>
                </c:pt>
                <c:pt idx="5">
                  <c:v>（N=  45）</c:v>
                </c:pt>
                <c:pt idx="7">
                  <c:v>（N=155）</c:v>
                </c:pt>
                <c:pt idx="8">
                  <c:v>（N=  95）</c:v>
                </c:pt>
                <c:pt idx="9">
                  <c:v>（N=  60）</c:v>
                </c:pt>
                <c:pt idx="10">
                  <c:v>（N=  41）</c:v>
                </c:pt>
                <c:pt idx="11">
                  <c:v>（N=  45）</c:v>
                </c:pt>
                <c:pt idx="13">
                  <c:v>（N=155）</c:v>
                </c:pt>
                <c:pt idx="14">
                  <c:v>（N=  95）</c:v>
                </c:pt>
                <c:pt idx="15">
                  <c:v>（N=  60）</c:v>
                </c:pt>
                <c:pt idx="16">
                  <c:v>（N=  41）</c:v>
                </c:pt>
                <c:pt idx="17">
                  <c:v>（N=  45）</c:v>
                </c:pt>
                <c:pt idx="19">
                  <c:v>（N=151）</c:v>
                </c:pt>
                <c:pt idx="20">
                  <c:v>（N=  94）</c:v>
                </c:pt>
                <c:pt idx="21">
                  <c:v>（N=  59）</c:v>
                </c:pt>
                <c:pt idx="22">
                  <c:v>（N=  39）</c:v>
                </c:pt>
                <c:pt idx="23">
                  <c:v>（N=  45）</c:v>
                </c:pt>
                <c:pt idx="25">
                  <c:v>（N=154）</c:v>
                </c:pt>
                <c:pt idx="26">
                  <c:v>（N=  94）</c:v>
                </c:pt>
                <c:pt idx="27">
                  <c:v>（N=  59）</c:v>
                </c:pt>
                <c:pt idx="28">
                  <c:v>（N=  39）</c:v>
                </c:pt>
                <c:pt idx="29">
                  <c:v>（N=  44）</c:v>
                </c:pt>
                <c:pt idx="31">
                  <c:v>（N=147）</c:v>
                </c:pt>
                <c:pt idx="32">
                  <c:v>（N=  94）</c:v>
                </c:pt>
                <c:pt idx="33">
                  <c:v>（N=  56）</c:v>
                </c:pt>
                <c:pt idx="34">
                  <c:v>（N=  38）</c:v>
                </c:pt>
                <c:pt idx="35">
                  <c:v>（N=  43）</c:v>
                </c:pt>
                <c:pt idx="37">
                  <c:v>（N=155）</c:v>
                </c:pt>
                <c:pt idx="38">
                  <c:v>（N=  94）</c:v>
                </c:pt>
                <c:pt idx="39">
                  <c:v>（N=  58）</c:v>
                </c:pt>
                <c:pt idx="40">
                  <c:v>（N=  41）</c:v>
                </c:pt>
                <c:pt idx="41">
                  <c:v>（N=  45）</c:v>
                </c:pt>
                <c:pt idx="43">
                  <c:v>（N=154）</c:v>
                </c:pt>
                <c:pt idx="44">
                  <c:v>（N=  94）</c:v>
                </c:pt>
                <c:pt idx="45">
                  <c:v>（N=  60）</c:v>
                </c:pt>
                <c:pt idx="46">
                  <c:v>（N=  41）</c:v>
                </c:pt>
                <c:pt idx="47">
                  <c:v>（N=  45）</c:v>
                </c:pt>
              </c:strCache>
            </c:strRef>
          </c:cat>
          <c:val>
            <c:numRef>
              <c:f>'Q5.コロナの影響（事業形態）'!$N$7:$N$54</c:f>
              <c:numCache>
                <c:formatCode>0.0%</c:formatCode>
                <c:ptCount val="48"/>
                <c:pt idx="1">
                  <c:v>0.29487179487179488</c:v>
                </c:pt>
                <c:pt idx="2">
                  <c:v>0.28125</c:v>
                </c:pt>
                <c:pt idx="3">
                  <c:v>0.33333333333333331</c:v>
                </c:pt>
                <c:pt idx="4">
                  <c:v>0.26829268292682928</c:v>
                </c:pt>
                <c:pt idx="5">
                  <c:v>0.6</c:v>
                </c:pt>
                <c:pt idx="7">
                  <c:v>0.29677419354838708</c:v>
                </c:pt>
                <c:pt idx="8">
                  <c:v>0.29473684210526313</c:v>
                </c:pt>
                <c:pt idx="9">
                  <c:v>0.4</c:v>
                </c:pt>
                <c:pt idx="10">
                  <c:v>0.29268292682926828</c:v>
                </c:pt>
                <c:pt idx="11">
                  <c:v>0.6</c:v>
                </c:pt>
                <c:pt idx="13">
                  <c:v>0.72258064516129028</c:v>
                </c:pt>
                <c:pt idx="14">
                  <c:v>0.69473684210526321</c:v>
                </c:pt>
                <c:pt idx="15">
                  <c:v>0.75</c:v>
                </c:pt>
                <c:pt idx="16">
                  <c:v>0.68292682926829273</c:v>
                </c:pt>
                <c:pt idx="17">
                  <c:v>0.75555555555555554</c:v>
                </c:pt>
                <c:pt idx="19">
                  <c:v>0.66225165562913912</c:v>
                </c:pt>
                <c:pt idx="20">
                  <c:v>0.65957446808510634</c:v>
                </c:pt>
                <c:pt idx="21">
                  <c:v>0.69491525423728817</c:v>
                </c:pt>
                <c:pt idx="22">
                  <c:v>0.71794871794871795</c:v>
                </c:pt>
                <c:pt idx="23">
                  <c:v>0.66666666666666663</c:v>
                </c:pt>
                <c:pt idx="25">
                  <c:v>0.59740259740259738</c:v>
                </c:pt>
                <c:pt idx="26">
                  <c:v>0.64893617021276595</c:v>
                </c:pt>
                <c:pt idx="27">
                  <c:v>0.71186440677966101</c:v>
                </c:pt>
                <c:pt idx="28">
                  <c:v>0.69230769230769229</c:v>
                </c:pt>
                <c:pt idx="29">
                  <c:v>0.84090909090909094</c:v>
                </c:pt>
                <c:pt idx="31">
                  <c:v>0.61904761904761907</c:v>
                </c:pt>
                <c:pt idx="32">
                  <c:v>0.62765957446808507</c:v>
                </c:pt>
                <c:pt idx="33">
                  <c:v>0.6428571428571429</c:v>
                </c:pt>
                <c:pt idx="34">
                  <c:v>0.78947368421052633</c:v>
                </c:pt>
                <c:pt idx="35">
                  <c:v>0.86046511627906974</c:v>
                </c:pt>
                <c:pt idx="37">
                  <c:v>0.31612903225806449</c:v>
                </c:pt>
                <c:pt idx="38">
                  <c:v>0.37234042553191488</c:v>
                </c:pt>
                <c:pt idx="39">
                  <c:v>0.44827586206896552</c:v>
                </c:pt>
                <c:pt idx="40">
                  <c:v>0.34146341463414637</c:v>
                </c:pt>
                <c:pt idx="41">
                  <c:v>0.44444444444444442</c:v>
                </c:pt>
                <c:pt idx="43">
                  <c:v>0.2792207792207792</c:v>
                </c:pt>
                <c:pt idx="44">
                  <c:v>0.35106382978723405</c:v>
                </c:pt>
                <c:pt idx="45">
                  <c:v>0.4</c:v>
                </c:pt>
                <c:pt idx="46">
                  <c:v>0.26829268292682928</c:v>
                </c:pt>
                <c:pt idx="47">
                  <c:v>0.37777777777777777</c:v>
                </c:pt>
              </c:numCache>
            </c:numRef>
          </c:val>
          <c:extLst>
            <c:ext xmlns:c16="http://schemas.microsoft.com/office/drawing/2014/chart" uri="{C3380CC4-5D6E-409C-BE32-E72D297353CC}">
              <c16:uniqueId val="{00000002-8F99-4795-A0BF-F4BD221FC246}"/>
            </c:ext>
          </c:extLst>
        </c:ser>
        <c:ser>
          <c:idx val="3"/>
          <c:order val="3"/>
          <c:tx>
            <c:strRef>
              <c:f>'Q5.コロナの影響（事業形態）'!$O$6</c:f>
              <c:strCache>
                <c:ptCount val="1"/>
                <c:pt idx="0">
                  <c:v>減少(縮小)</c:v>
                </c:pt>
              </c:strCache>
            </c:strRef>
          </c:tx>
          <c:spPr>
            <a:solidFill>
              <a:srgbClr val="2E75B6"/>
            </a:solidFill>
            <a:ln>
              <a:solidFill>
                <a:schemeClr val="tx1"/>
              </a:solidFill>
            </a:ln>
            <a:effectLst/>
          </c:spPr>
          <c:invertIfNegative val="0"/>
          <c:cat>
            <c:strRef>
              <c:f>'Q5.コロナの影響（事業形態）'!$R$7:$R$54</c:f>
              <c:strCache>
                <c:ptCount val="48"/>
                <c:pt idx="1">
                  <c:v>（N=156）</c:v>
                </c:pt>
                <c:pt idx="2">
                  <c:v>（N=  96）</c:v>
                </c:pt>
                <c:pt idx="3">
                  <c:v>（N=  60）</c:v>
                </c:pt>
                <c:pt idx="4">
                  <c:v>（N=  41）</c:v>
                </c:pt>
                <c:pt idx="5">
                  <c:v>（N=  45）</c:v>
                </c:pt>
                <c:pt idx="7">
                  <c:v>（N=155）</c:v>
                </c:pt>
                <c:pt idx="8">
                  <c:v>（N=  95）</c:v>
                </c:pt>
                <c:pt idx="9">
                  <c:v>（N=  60）</c:v>
                </c:pt>
                <c:pt idx="10">
                  <c:v>（N=  41）</c:v>
                </c:pt>
                <c:pt idx="11">
                  <c:v>（N=  45）</c:v>
                </c:pt>
                <c:pt idx="13">
                  <c:v>（N=155）</c:v>
                </c:pt>
                <c:pt idx="14">
                  <c:v>（N=  95）</c:v>
                </c:pt>
                <c:pt idx="15">
                  <c:v>（N=  60）</c:v>
                </c:pt>
                <c:pt idx="16">
                  <c:v>（N=  41）</c:v>
                </c:pt>
                <c:pt idx="17">
                  <c:v>（N=  45）</c:v>
                </c:pt>
                <c:pt idx="19">
                  <c:v>（N=151）</c:v>
                </c:pt>
                <c:pt idx="20">
                  <c:v>（N=  94）</c:v>
                </c:pt>
                <c:pt idx="21">
                  <c:v>（N=  59）</c:v>
                </c:pt>
                <c:pt idx="22">
                  <c:v>（N=  39）</c:v>
                </c:pt>
                <c:pt idx="23">
                  <c:v>（N=  45）</c:v>
                </c:pt>
                <c:pt idx="25">
                  <c:v>（N=154）</c:v>
                </c:pt>
                <c:pt idx="26">
                  <c:v>（N=  94）</c:v>
                </c:pt>
                <c:pt idx="27">
                  <c:v>（N=  59）</c:v>
                </c:pt>
                <c:pt idx="28">
                  <c:v>（N=  39）</c:v>
                </c:pt>
                <c:pt idx="29">
                  <c:v>（N=  44）</c:v>
                </c:pt>
                <c:pt idx="31">
                  <c:v>（N=147）</c:v>
                </c:pt>
                <c:pt idx="32">
                  <c:v>（N=  94）</c:v>
                </c:pt>
                <c:pt idx="33">
                  <c:v>（N=  56）</c:v>
                </c:pt>
                <c:pt idx="34">
                  <c:v>（N=  38）</c:v>
                </c:pt>
                <c:pt idx="35">
                  <c:v>（N=  43）</c:v>
                </c:pt>
                <c:pt idx="37">
                  <c:v>（N=155）</c:v>
                </c:pt>
                <c:pt idx="38">
                  <c:v>（N=  94）</c:v>
                </c:pt>
                <c:pt idx="39">
                  <c:v>（N=  58）</c:v>
                </c:pt>
                <c:pt idx="40">
                  <c:v>（N=  41）</c:v>
                </c:pt>
                <c:pt idx="41">
                  <c:v>（N=  45）</c:v>
                </c:pt>
                <c:pt idx="43">
                  <c:v>（N=154）</c:v>
                </c:pt>
                <c:pt idx="44">
                  <c:v>（N=  94）</c:v>
                </c:pt>
                <c:pt idx="45">
                  <c:v>（N=  60）</c:v>
                </c:pt>
                <c:pt idx="46">
                  <c:v>（N=  41）</c:v>
                </c:pt>
                <c:pt idx="47">
                  <c:v>（N=  45）</c:v>
                </c:pt>
              </c:strCache>
            </c:strRef>
          </c:cat>
          <c:val>
            <c:numRef>
              <c:f>'Q5.コロナの影響（事業形態）'!$O$7:$O$54</c:f>
              <c:numCache>
                <c:formatCode>0.0%</c:formatCode>
                <c:ptCount val="48"/>
                <c:pt idx="1">
                  <c:v>0.46153846153846156</c:v>
                </c:pt>
                <c:pt idx="2">
                  <c:v>0.55208333333333337</c:v>
                </c:pt>
                <c:pt idx="3">
                  <c:v>0.36666666666666664</c:v>
                </c:pt>
                <c:pt idx="4">
                  <c:v>0.43902439024390244</c:v>
                </c:pt>
                <c:pt idx="5">
                  <c:v>0.33333333333333331</c:v>
                </c:pt>
                <c:pt idx="7">
                  <c:v>0.45161290322580644</c:v>
                </c:pt>
                <c:pt idx="8">
                  <c:v>0.48421052631578948</c:v>
                </c:pt>
                <c:pt idx="9">
                  <c:v>0.35</c:v>
                </c:pt>
                <c:pt idx="10">
                  <c:v>0.43902439024390244</c:v>
                </c:pt>
                <c:pt idx="11">
                  <c:v>0.31111111111111112</c:v>
                </c:pt>
                <c:pt idx="13">
                  <c:v>0.23870967741935484</c:v>
                </c:pt>
                <c:pt idx="14">
                  <c:v>0.26315789473684209</c:v>
                </c:pt>
                <c:pt idx="15">
                  <c:v>0.18333333333333332</c:v>
                </c:pt>
                <c:pt idx="16">
                  <c:v>0.29268292682926828</c:v>
                </c:pt>
                <c:pt idx="17">
                  <c:v>0.2</c:v>
                </c:pt>
                <c:pt idx="19">
                  <c:v>0.20529801324503311</c:v>
                </c:pt>
                <c:pt idx="20">
                  <c:v>0.19148936170212766</c:v>
                </c:pt>
                <c:pt idx="21">
                  <c:v>0.1864406779661017</c:v>
                </c:pt>
                <c:pt idx="22">
                  <c:v>0.15384615384615385</c:v>
                </c:pt>
                <c:pt idx="23">
                  <c:v>0.13333333333333333</c:v>
                </c:pt>
                <c:pt idx="25">
                  <c:v>0.29220779220779219</c:v>
                </c:pt>
                <c:pt idx="26">
                  <c:v>0.32978723404255317</c:v>
                </c:pt>
                <c:pt idx="27">
                  <c:v>0.16949152542372881</c:v>
                </c:pt>
                <c:pt idx="28">
                  <c:v>0.20512820512820512</c:v>
                </c:pt>
                <c:pt idx="29">
                  <c:v>0.11363636363636363</c:v>
                </c:pt>
                <c:pt idx="31">
                  <c:v>0.27210884353741499</c:v>
                </c:pt>
                <c:pt idx="32">
                  <c:v>0.24468085106382978</c:v>
                </c:pt>
                <c:pt idx="33">
                  <c:v>0.14285714285714285</c:v>
                </c:pt>
                <c:pt idx="34">
                  <c:v>0.18421052631578946</c:v>
                </c:pt>
                <c:pt idx="35">
                  <c:v>2.3255813953488372E-2</c:v>
                </c:pt>
                <c:pt idx="37">
                  <c:v>0.45161290322580644</c:v>
                </c:pt>
                <c:pt idx="38">
                  <c:v>0.42553191489361702</c:v>
                </c:pt>
                <c:pt idx="39">
                  <c:v>0.36206896551724138</c:v>
                </c:pt>
                <c:pt idx="40">
                  <c:v>0.34146341463414637</c:v>
                </c:pt>
                <c:pt idx="41">
                  <c:v>0.31111111111111112</c:v>
                </c:pt>
                <c:pt idx="43">
                  <c:v>0.44805194805194803</c:v>
                </c:pt>
                <c:pt idx="44">
                  <c:v>0.43617021276595747</c:v>
                </c:pt>
                <c:pt idx="45">
                  <c:v>0.36666666666666664</c:v>
                </c:pt>
                <c:pt idx="46">
                  <c:v>0.41463414634146339</c:v>
                </c:pt>
                <c:pt idx="47">
                  <c:v>0.44444444444444442</c:v>
                </c:pt>
              </c:numCache>
            </c:numRef>
          </c:val>
          <c:extLst>
            <c:ext xmlns:c16="http://schemas.microsoft.com/office/drawing/2014/chart" uri="{C3380CC4-5D6E-409C-BE32-E72D297353CC}">
              <c16:uniqueId val="{00000003-8F99-4795-A0BF-F4BD221FC246}"/>
            </c:ext>
          </c:extLst>
        </c:ser>
        <c:ser>
          <c:idx val="4"/>
          <c:order val="4"/>
          <c:tx>
            <c:strRef>
              <c:f>'Q5.コロナの影響（事業形態）'!$P$6</c:f>
              <c:strCache>
                <c:ptCount val="1"/>
                <c:pt idx="0">
                  <c:v>大幅に減少(縮小)</c:v>
                </c:pt>
              </c:strCache>
            </c:strRef>
          </c:tx>
          <c:spPr>
            <a:solidFill>
              <a:srgbClr val="9DC3E6"/>
            </a:solidFill>
            <a:ln>
              <a:solidFill>
                <a:schemeClr val="tx1"/>
              </a:solidFill>
            </a:ln>
            <a:effectLst/>
          </c:spPr>
          <c:invertIfNegative val="0"/>
          <c:cat>
            <c:strRef>
              <c:f>'Q5.コロナの影響（事業形態）'!$R$7:$R$54</c:f>
              <c:strCache>
                <c:ptCount val="48"/>
                <c:pt idx="1">
                  <c:v>（N=156）</c:v>
                </c:pt>
                <c:pt idx="2">
                  <c:v>（N=  96）</c:v>
                </c:pt>
                <c:pt idx="3">
                  <c:v>（N=  60）</c:v>
                </c:pt>
                <c:pt idx="4">
                  <c:v>（N=  41）</c:v>
                </c:pt>
                <c:pt idx="5">
                  <c:v>（N=  45）</c:v>
                </c:pt>
                <c:pt idx="7">
                  <c:v>（N=155）</c:v>
                </c:pt>
                <c:pt idx="8">
                  <c:v>（N=  95）</c:v>
                </c:pt>
                <c:pt idx="9">
                  <c:v>（N=  60）</c:v>
                </c:pt>
                <c:pt idx="10">
                  <c:v>（N=  41）</c:v>
                </c:pt>
                <c:pt idx="11">
                  <c:v>（N=  45）</c:v>
                </c:pt>
                <c:pt idx="13">
                  <c:v>（N=155）</c:v>
                </c:pt>
                <c:pt idx="14">
                  <c:v>（N=  95）</c:v>
                </c:pt>
                <c:pt idx="15">
                  <c:v>（N=  60）</c:v>
                </c:pt>
                <c:pt idx="16">
                  <c:v>（N=  41）</c:v>
                </c:pt>
                <c:pt idx="17">
                  <c:v>（N=  45）</c:v>
                </c:pt>
                <c:pt idx="19">
                  <c:v>（N=151）</c:v>
                </c:pt>
                <c:pt idx="20">
                  <c:v>（N=  94）</c:v>
                </c:pt>
                <c:pt idx="21">
                  <c:v>（N=  59）</c:v>
                </c:pt>
                <c:pt idx="22">
                  <c:v>（N=  39）</c:v>
                </c:pt>
                <c:pt idx="23">
                  <c:v>（N=  45）</c:v>
                </c:pt>
                <c:pt idx="25">
                  <c:v>（N=154）</c:v>
                </c:pt>
                <c:pt idx="26">
                  <c:v>（N=  94）</c:v>
                </c:pt>
                <c:pt idx="27">
                  <c:v>（N=  59）</c:v>
                </c:pt>
                <c:pt idx="28">
                  <c:v>（N=  39）</c:v>
                </c:pt>
                <c:pt idx="29">
                  <c:v>（N=  44）</c:v>
                </c:pt>
                <c:pt idx="31">
                  <c:v>（N=147）</c:v>
                </c:pt>
                <c:pt idx="32">
                  <c:v>（N=  94）</c:v>
                </c:pt>
                <c:pt idx="33">
                  <c:v>（N=  56）</c:v>
                </c:pt>
                <c:pt idx="34">
                  <c:v>（N=  38）</c:v>
                </c:pt>
                <c:pt idx="35">
                  <c:v>（N=  43）</c:v>
                </c:pt>
                <c:pt idx="37">
                  <c:v>（N=155）</c:v>
                </c:pt>
                <c:pt idx="38">
                  <c:v>（N=  94）</c:v>
                </c:pt>
                <c:pt idx="39">
                  <c:v>（N=  58）</c:v>
                </c:pt>
                <c:pt idx="40">
                  <c:v>（N=  41）</c:v>
                </c:pt>
                <c:pt idx="41">
                  <c:v>（N=  45）</c:v>
                </c:pt>
                <c:pt idx="43">
                  <c:v>（N=154）</c:v>
                </c:pt>
                <c:pt idx="44">
                  <c:v>（N=  94）</c:v>
                </c:pt>
                <c:pt idx="45">
                  <c:v>（N=  60）</c:v>
                </c:pt>
                <c:pt idx="46">
                  <c:v>（N=  41）</c:v>
                </c:pt>
                <c:pt idx="47">
                  <c:v>（N=  45）</c:v>
                </c:pt>
              </c:strCache>
            </c:strRef>
          </c:cat>
          <c:val>
            <c:numRef>
              <c:f>'Q5.コロナの影響（事業形態）'!$P$7:$P$54</c:f>
              <c:numCache>
                <c:formatCode>0.0%</c:formatCode>
                <c:ptCount val="48"/>
                <c:pt idx="1">
                  <c:v>0.20512820512820512</c:v>
                </c:pt>
                <c:pt idx="2">
                  <c:v>0.125</c:v>
                </c:pt>
                <c:pt idx="3">
                  <c:v>0.16666666666666666</c:v>
                </c:pt>
                <c:pt idx="4">
                  <c:v>0.17073170731707318</c:v>
                </c:pt>
                <c:pt idx="5">
                  <c:v>4.4444444444444446E-2</c:v>
                </c:pt>
                <c:pt idx="7">
                  <c:v>0.21935483870967742</c:v>
                </c:pt>
                <c:pt idx="8">
                  <c:v>0.17894736842105263</c:v>
                </c:pt>
                <c:pt idx="9">
                  <c:v>0.15</c:v>
                </c:pt>
                <c:pt idx="10">
                  <c:v>0.1951219512195122</c:v>
                </c:pt>
                <c:pt idx="11">
                  <c:v>6.6666666666666666E-2</c:v>
                </c:pt>
                <c:pt idx="13">
                  <c:v>3.870967741935484E-2</c:v>
                </c:pt>
                <c:pt idx="14">
                  <c:v>3.1578947368421054E-2</c:v>
                </c:pt>
                <c:pt idx="15">
                  <c:v>6.6666666666666666E-2</c:v>
                </c:pt>
                <c:pt idx="16">
                  <c:v>2.4390243902439025E-2</c:v>
                </c:pt>
                <c:pt idx="17">
                  <c:v>4.4444444444444446E-2</c:v>
                </c:pt>
                <c:pt idx="19">
                  <c:v>5.2980132450331126E-2</c:v>
                </c:pt>
                <c:pt idx="20">
                  <c:v>4.2553191489361701E-2</c:v>
                </c:pt>
                <c:pt idx="21">
                  <c:v>6.7796610169491525E-2</c:v>
                </c:pt>
                <c:pt idx="22">
                  <c:v>2.564102564102564E-2</c:v>
                </c:pt>
                <c:pt idx="23">
                  <c:v>4.4444444444444446E-2</c:v>
                </c:pt>
                <c:pt idx="25">
                  <c:v>9.0909090909090912E-2</c:v>
                </c:pt>
                <c:pt idx="26">
                  <c:v>2.1276595744680851E-2</c:v>
                </c:pt>
                <c:pt idx="27">
                  <c:v>5.0847457627118647E-2</c:v>
                </c:pt>
                <c:pt idx="28">
                  <c:v>5.128205128205128E-2</c:v>
                </c:pt>
                <c:pt idx="29">
                  <c:v>2.2727272727272728E-2</c:v>
                </c:pt>
                <c:pt idx="31">
                  <c:v>9.5238095238095233E-2</c:v>
                </c:pt>
                <c:pt idx="32">
                  <c:v>9.5744680851063829E-2</c:v>
                </c:pt>
                <c:pt idx="33">
                  <c:v>0.19642857142857142</c:v>
                </c:pt>
                <c:pt idx="34">
                  <c:v>2.6315789473684209E-2</c:v>
                </c:pt>
                <c:pt idx="35">
                  <c:v>9.3023255813953487E-2</c:v>
                </c:pt>
                <c:pt idx="37">
                  <c:v>0.14193548387096774</c:v>
                </c:pt>
                <c:pt idx="38">
                  <c:v>0.10638297872340426</c:v>
                </c:pt>
                <c:pt idx="39">
                  <c:v>0.10344827586206896</c:v>
                </c:pt>
                <c:pt idx="40">
                  <c:v>0.17073170731707318</c:v>
                </c:pt>
                <c:pt idx="41">
                  <c:v>0.13333333333333333</c:v>
                </c:pt>
                <c:pt idx="43">
                  <c:v>0.14285714285714285</c:v>
                </c:pt>
                <c:pt idx="44">
                  <c:v>0.10638297872340426</c:v>
                </c:pt>
                <c:pt idx="45">
                  <c:v>0.11666666666666667</c:v>
                </c:pt>
                <c:pt idx="46">
                  <c:v>0.14634146341463414</c:v>
                </c:pt>
                <c:pt idx="47">
                  <c:v>8.8888888888888892E-2</c:v>
                </c:pt>
              </c:numCache>
            </c:numRef>
          </c:val>
          <c:extLst>
            <c:ext xmlns:c16="http://schemas.microsoft.com/office/drawing/2014/chart" uri="{C3380CC4-5D6E-409C-BE32-E72D297353CC}">
              <c16:uniqueId val="{00000004-8F99-4795-A0BF-F4BD221FC246}"/>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'Q5.コロナの影響（事業形態）'!$L$6</c:f>
              <c:strCache>
                <c:ptCount val="1"/>
                <c:pt idx="0">
                  <c:v>大幅に増加(拡大)</c:v>
                </c:pt>
              </c:strCache>
            </c:strRef>
          </c:tx>
          <c:spPr>
            <a:solidFill>
              <a:srgbClr val="FF9966"/>
            </a:solidFill>
            <a:ln>
              <a:solidFill>
                <a:schemeClr val="tx1"/>
              </a:solidFill>
            </a:ln>
            <a:effectLst/>
          </c:spPr>
          <c:invertIfNegative val="0"/>
          <c:cat>
            <c:strRef>
              <c:f>'Q5.コロナの影響（事業形態）'!$R$7:$R$54</c:f>
              <c:strCache>
                <c:ptCount val="48"/>
                <c:pt idx="1">
                  <c:v>（N=  79）</c:v>
                </c:pt>
                <c:pt idx="2">
                  <c:v>（N=  49）</c:v>
                </c:pt>
                <c:pt idx="3">
                  <c:v>（N=  42）</c:v>
                </c:pt>
                <c:pt idx="4">
                  <c:v>（N=  40）</c:v>
                </c:pt>
                <c:pt idx="5">
                  <c:v>（N=  55）</c:v>
                </c:pt>
                <c:pt idx="7">
                  <c:v>（N=  79）</c:v>
                </c:pt>
                <c:pt idx="8">
                  <c:v>（N=  49）</c:v>
                </c:pt>
                <c:pt idx="9">
                  <c:v>（N=  42）</c:v>
                </c:pt>
                <c:pt idx="10">
                  <c:v>（N=  39）</c:v>
                </c:pt>
                <c:pt idx="11">
                  <c:v>（N=  55）</c:v>
                </c:pt>
                <c:pt idx="13">
                  <c:v>（N=  79）</c:v>
                </c:pt>
                <c:pt idx="14">
                  <c:v>（N=  49）</c:v>
                </c:pt>
                <c:pt idx="15">
                  <c:v>（N=  42）</c:v>
                </c:pt>
                <c:pt idx="16">
                  <c:v>（N=  40）</c:v>
                </c:pt>
                <c:pt idx="17">
                  <c:v>（N=  55）</c:v>
                </c:pt>
                <c:pt idx="19">
                  <c:v>（N=  78）</c:v>
                </c:pt>
                <c:pt idx="20">
                  <c:v>（N=  49）</c:v>
                </c:pt>
                <c:pt idx="21">
                  <c:v>（N=  41）</c:v>
                </c:pt>
                <c:pt idx="22">
                  <c:v>（N=  39）</c:v>
                </c:pt>
                <c:pt idx="23">
                  <c:v>（N=  55）</c:v>
                </c:pt>
                <c:pt idx="25">
                  <c:v>（N=  76）</c:v>
                </c:pt>
                <c:pt idx="26">
                  <c:v>（N=  48）</c:v>
                </c:pt>
                <c:pt idx="27">
                  <c:v>（N=  42）</c:v>
                </c:pt>
                <c:pt idx="28">
                  <c:v>（N=  38）</c:v>
                </c:pt>
                <c:pt idx="29">
                  <c:v>（N=  55）</c:v>
                </c:pt>
                <c:pt idx="31">
                  <c:v>（N=  74）</c:v>
                </c:pt>
                <c:pt idx="32">
                  <c:v>（N=  46）</c:v>
                </c:pt>
                <c:pt idx="33">
                  <c:v>（N=  40）</c:v>
                </c:pt>
                <c:pt idx="34">
                  <c:v>（N=  39）</c:v>
                </c:pt>
                <c:pt idx="35">
                  <c:v>（N=  51）</c:v>
                </c:pt>
                <c:pt idx="37">
                  <c:v>（N=  77）</c:v>
                </c:pt>
                <c:pt idx="38">
                  <c:v>（N=  49）</c:v>
                </c:pt>
                <c:pt idx="39">
                  <c:v>（N=  42）</c:v>
                </c:pt>
                <c:pt idx="40">
                  <c:v>（N=  40）</c:v>
                </c:pt>
                <c:pt idx="41">
                  <c:v>（N=  55）</c:v>
                </c:pt>
                <c:pt idx="43">
                  <c:v>（N=  78）</c:v>
                </c:pt>
                <c:pt idx="44">
                  <c:v>（N=  49）</c:v>
                </c:pt>
                <c:pt idx="45">
                  <c:v>（N=  42）</c:v>
                </c:pt>
                <c:pt idx="46">
                  <c:v>（N=  40）</c:v>
                </c:pt>
                <c:pt idx="47">
                  <c:v>（N=  55）</c:v>
                </c:pt>
              </c:strCache>
            </c:strRef>
          </c:cat>
          <c:val>
            <c:numRef>
              <c:f>'Q5.コロナの影響（事業形態）'!$L$7:$L$54</c:f>
              <c:numCache>
                <c:formatCode>0.0%</c:formatCode>
                <c:ptCount val="48"/>
                <c:pt idx="1">
                  <c:v>1.2658227848101266E-2</c:v>
                </c:pt>
                <c:pt idx="2">
                  <c:v>0</c:v>
                </c:pt>
                <c:pt idx="3">
                  <c:v>0</c:v>
                </c:pt>
                <c:pt idx="4">
                  <c:v>0</c:v>
                </c:pt>
                <c:pt idx="5">
                  <c:v>0</c:v>
                </c:pt>
                <c:pt idx="7">
                  <c:v>1.2658227848101266E-2</c:v>
                </c:pt>
                <c:pt idx="8">
                  <c:v>0</c:v>
                </c:pt>
                <c:pt idx="9">
                  <c:v>0</c:v>
                </c:pt>
                <c:pt idx="10">
                  <c:v>0</c:v>
                </c:pt>
                <c:pt idx="11">
                  <c:v>0</c:v>
                </c:pt>
                <c:pt idx="13">
                  <c:v>0</c:v>
                </c:pt>
                <c:pt idx="14">
                  <c:v>0</c:v>
                </c:pt>
                <c:pt idx="15">
                  <c:v>0</c:v>
                </c:pt>
                <c:pt idx="16">
                  <c:v>0</c:v>
                </c:pt>
                <c:pt idx="17">
                  <c:v>0</c:v>
                </c:pt>
                <c:pt idx="19">
                  <c:v>0</c:v>
                </c:pt>
                <c:pt idx="20">
                  <c:v>0</c:v>
                </c:pt>
                <c:pt idx="21">
                  <c:v>0</c:v>
                </c:pt>
                <c:pt idx="22">
                  <c:v>0</c:v>
                </c:pt>
                <c:pt idx="23">
                  <c:v>0</c:v>
                </c:pt>
                <c:pt idx="25">
                  <c:v>1.3157894736842105E-2</c:v>
                </c:pt>
                <c:pt idx="26">
                  <c:v>0</c:v>
                </c:pt>
                <c:pt idx="27">
                  <c:v>0</c:v>
                </c:pt>
                <c:pt idx="28">
                  <c:v>0</c:v>
                </c:pt>
                <c:pt idx="29">
                  <c:v>0</c:v>
                </c:pt>
                <c:pt idx="31">
                  <c:v>1.3513513513513514E-2</c:v>
                </c:pt>
                <c:pt idx="32">
                  <c:v>0</c:v>
                </c:pt>
                <c:pt idx="33">
                  <c:v>0</c:v>
                </c:pt>
                <c:pt idx="34">
                  <c:v>0</c:v>
                </c:pt>
                <c:pt idx="35">
                  <c:v>0</c:v>
                </c:pt>
                <c:pt idx="37">
                  <c:v>0</c:v>
                </c:pt>
                <c:pt idx="38">
                  <c:v>0</c:v>
                </c:pt>
                <c:pt idx="39">
                  <c:v>0</c:v>
                </c:pt>
                <c:pt idx="40">
                  <c:v>0</c:v>
                </c:pt>
                <c:pt idx="41">
                  <c:v>0</c:v>
                </c:pt>
                <c:pt idx="43">
                  <c:v>0</c:v>
                </c:pt>
                <c:pt idx="44">
                  <c:v>2.0408163265306121E-2</c:v>
                </c:pt>
                <c:pt idx="45">
                  <c:v>4.7619047619047616E-2</c:v>
                </c:pt>
                <c:pt idx="46">
                  <c:v>0</c:v>
                </c:pt>
                <c:pt idx="47">
                  <c:v>1.8181818181818181E-2</c:v>
                </c:pt>
              </c:numCache>
            </c:numRef>
          </c:val>
          <c:extLst>
            <c:ext xmlns:c16="http://schemas.microsoft.com/office/drawing/2014/chart" uri="{C3380CC4-5D6E-409C-BE32-E72D297353CC}">
              <c16:uniqueId val="{00000000-37E8-44B9-84C5-8517AED9150A}"/>
            </c:ext>
          </c:extLst>
        </c:ser>
        <c:ser>
          <c:idx val="1"/>
          <c:order val="1"/>
          <c:tx>
            <c:strRef>
              <c:f>'Q5.コロナの影響（事業形態）'!$M$6</c:f>
              <c:strCache>
                <c:ptCount val="1"/>
                <c:pt idx="0">
                  <c:v>増加(拡大)</c:v>
                </c:pt>
              </c:strCache>
            </c:strRef>
          </c:tx>
          <c:spPr>
            <a:solidFill>
              <a:srgbClr val="FFCC99"/>
            </a:solidFill>
            <a:ln>
              <a:solidFill>
                <a:schemeClr val="tx1"/>
              </a:solidFill>
            </a:ln>
            <a:effectLst/>
          </c:spPr>
          <c:invertIfNegative val="0"/>
          <c:cat>
            <c:strRef>
              <c:f>'Q5.コロナの影響（事業形態）'!$R$7:$R$54</c:f>
              <c:strCache>
                <c:ptCount val="48"/>
                <c:pt idx="1">
                  <c:v>（N=  79）</c:v>
                </c:pt>
                <c:pt idx="2">
                  <c:v>（N=  49）</c:v>
                </c:pt>
                <c:pt idx="3">
                  <c:v>（N=  42）</c:v>
                </c:pt>
                <c:pt idx="4">
                  <c:v>（N=  40）</c:v>
                </c:pt>
                <c:pt idx="5">
                  <c:v>（N=  55）</c:v>
                </c:pt>
                <c:pt idx="7">
                  <c:v>（N=  79）</c:v>
                </c:pt>
                <c:pt idx="8">
                  <c:v>（N=  49）</c:v>
                </c:pt>
                <c:pt idx="9">
                  <c:v>（N=  42）</c:v>
                </c:pt>
                <c:pt idx="10">
                  <c:v>（N=  39）</c:v>
                </c:pt>
                <c:pt idx="11">
                  <c:v>（N=  55）</c:v>
                </c:pt>
                <c:pt idx="13">
                  <c:v>（N=  79）</c:v>
                </c:pt>
                <c:pt idx="14">
                  <c:v>（N=  49）</c:v>
                </c:pt>
                <c:pt idx="15">
                  <c:v>（N=  42）</c:v>
                </c:pt>
                <c:pt idx="16">
                  <c:v>（N=  40）</c:v>
                </c:pt>
                <c:pt idx="17">
                  <c:v>（N=  55）</c:v>
                </c:pt>
                <c:pt idx="19">
                  <c:v>（N=  78）</c:v>
                </c:pt>
                <c:pt idx="20">
                  <c:v>（N=  49）</c:v>
                </c:pt>
                <c:pt idx="21">
                  <c:v>（N=  41）</c:v>
                </c:pt>
                <c:pt idx="22">
                  <c:v>（N=  39）</c:v>
                </c:pt>
                <c:pt idx="23">
                  <c:v>（N=  55）</c:v>
                </c:pt>
                <c:pt idx="25">
                  <c:v>（N=  76）</c:v>
                </c:pt>
                <c:pt idx="26">
                  <c:v>（N=  48）</c:v>
                </c:pt>
                <c:pt idx="27">
                  <c:v>（N=  42）</c:v>
                </c:pt>
                <c:pt idx="28">
                  <c:v>（N=  38）</c:v>
                </c:pt>
                <c:pt idx="29">
                  <c:v>（N=  55）</c:v>
                </c:pt>
                <c:pt idx="31">
                  <c:v>（N=  74）</c:v>
                </c:pt>
                <c:pt idx="32">
                  <c:v>（N=  46）</c:v>
                </c:pt>
                <c:pt idx="33">
                  <c:v>（N=  40）</c:v>
                </c:pt>
                <c:pt idx="34">
                  <c:v>（N=  39）</c:v>
                </c:pt>
                <c:pt idx="35">
                  <c:v>（N=  51）</c:v>
                </c:pt>
                <c:pt idx="37">
                  <c:v>（N=  77）</c:v>
                </c:pt>
                <c:pt idx="38">
                  <c:v>（N=  49）</c:v>
                </c:pt>
                <c:pt idx="39">
                  <c:v>（N=  42）</c:v>
                </c:pt>
                <c:pt idx="40">
                  <c:v>（N=  40）</c:v>
                </c:pt>
                <c:pt idx="41">
                  <c:v>（N=  55）</c:v>
                </c:pt>
                <c:pt idx="43">
                  <c:v>（N=  78）</c:v>
                </c:pt>
                <c:pt idx="44">
                  <c:v>（N=  49）</c:v>
                </c:pt>
                <c:pt idx="45">
                  <c:v>（N=  42）</c:v>
                </c:pt>
                <c:pt idx="46">
                  <c:v>（N=  40）</c:v>
                </c:pt>
                <c:pt idx="47">
                  <c:v>（N=  55）</c:v>
                </c:pt>
              </c:strCache>
            </c:strRef>
          </c:cat>
          <c:val>
            <c:numRef>
              <c:f>'Q5.コロナの影響（事業形態）'!$M$7:$M$54</c:f>
              <c:numCache>
                <c:formatCode>0.0%</c:formatCode>
                <c:ptCount val="48"/>
                <c:pt idx="1">
                  <c:v>3.7974683544303799E-2</c:v>
                </c:pt>
                <c:pt idx="2">
                  <c:v>6.1224489795918366E-2</c:v>
                </c:pt>
                <c:pt idx="3">
                  <c:v>4.7619047619047616E-2</c:v>
                </c:pt>
                <c:pt idx="4">
                  <c:v>0</c:v>
                </c:pt>
                <c:pt idx="5">
                  <c:v>5.4545454545454543E-2</c:v>
                </c:pt>
                <c:pt idx="7">
                  <c:v>5.0632911392405063E-2</c:v>
                </c:pt>
                <c:pt idx="8">
                  <c:v>4.0816326530612242E-2</c:v>
                </c:pt>
                <c:pt idx="9">
                  <c:v>7.1428571428571425E-2</c:v>
                </c:pt>
                <c:pt idx="10">
                  <c:v>0</c:v>
                </c:pt>
                <c:pt idx="11">
                  <c:v>3.6363636363636362E-2</c:v>
                </c:pt>
                <c:pt idx="13">
                  <c:v>0</c:v>
                </c:pt>
                <c:pt idx="14">
                  <c:v>0</c:v>
                </c:pt>
                <c:pt idx="15">
                  <c:v>2.3809523809523808E-2</c:v>
                </c:pt>
                <c:pt idx="16">
                  <c:v>0</c:v>
                </c:pt>
                <c:pt idx="17">
                  <c:v>1.8181818181818181E-2</c:v>
                </c:pt>
                <c:pt idx="19">
                  <c:v>0.15384615384615385</c:v>
                </c:pt>
                <c:pt idx="20">
                  <c:v>0.10204081632653061</c:v>
                </c:pt>
                <c:pt idx="21">
                  <c:v>0.12195121951219512</c:v>
                </c:pt>
                <c:pt idx="22">
                  <c:v>0.12820512820512819</c:v>
                </c:pt>
                <c:pt idx="23">
                  <c:v>0.16363636363636364</c:v>
                </c:pt>
                <c:pt idx="25">
                  <c:v>5.2631578947368418E-2</c:v>
                </c:pt>
                <c:pt idx="26">
                  <c:v>4.1666666666666664E-2</c:v>
                </c:pt>
                <c:pt idx="27">
                  <c:v>2.3809523809523808E-2</c:v>
                </c:pt>
                <c:pt idx="28">
                  <c:v>2.6315789473684209E-2</c:v>
                </c:pt>
                <c:pt idx="29">
                  <c:v>0</c:v>
                </c:pt>
                <c:pt idx="31">
                  <c:v>1.3513513513513514E-2</c:v>
                </c:pt>
                <c:pt idx="32">
                  <c:v>0</c:v>
                </c:pt>
                <c:pt idx="33">
                  <c:v>2.5000000000000001E-2</c:v>
                </c:pt>
                <c:pt idx="34">
                  <c:v>2.564102564102564E-2</c:v>
                </c:pt>
                <c:pt idx="35">
                  <c:v>1.9607843137254902E-2</c:v>
                </c:pt>
                <c:pt idx="37">
                  <c:v>6.4935064935064929E-2</c:v>
                </c:pt>
                <c:pt idx="38">
                  <c:v>6.1224489795918366E-2</c:v>
                </c:pt>
                <c:pt idx="39">
                  <c:v>7.1428571428571425E-2</c:v>
                </c:pt>
                <c:pt idx="40">
                  <c:v>0.1</c:v>
                </c:pt>
                <c:pt idx="41">
                  <c:v>0.12727272727272726</c:v>
                </c:pt>
                <c:pt idx="43">
                  <c:v>8.9743589743589744E-2</c:v>
                </c:pt>
                <c:pt idx="44">
                  <c:v>0.14285714285714285</c:v>
                </c:pt>
                <c:pt idx="45">
                  <c:v>7.1428571428571425E-2</c:v>
                </c:pt>
                <c:pt idx="46">
                  <c:v>0.05</c:v>
                </c:pt>
                <c:pt idx="47">
                  <c:v>5.4545454545454543E-2</c:v>
                </c:pt>
              </c:numCache>
            </c:numRef>
          </c:val>
          <c:extLst>
            <c:ext xmlns:c16="http://schemas.microsoft.com/office/drawing/2014/chart" uri="{C3380CC4-5D6E-409C-BE32-E72D297353CC}">
              <c16:uniqueId val="{00000001-37E8-44B9-84C5-8517AED9150A}"/>
            </c:ext>
          </c:extLst>
        </c:ser>
        <c:ser>
          <c:idx val="2"/>
          <c:order val="2"/>
          <c:tx>
            <c:strRef>
              <c:f>'Q5.コロナの影響（事業形態）'!$N$6</c:f>
              <c:strCache>
                <c:ptCount val="1"/>
                <c:pt idx="0">
                  <c:v>現状維持</c:v>
                </c:pt>
              </c:strCache>
            </c:strRef>
          </c:tx>
          <c:spPr>
            <a:solidFill>
              <a:srgbClr val="FFFF99"/>
            </a:solidFill>
            <a:ln>
              <a:solidFill>
                <a:schemeClr val="tx1"/>
              </a:solidFill>
            </a:ln>
            <a:effectLst/>
          </c:spPr>
          <c:invertIfNegative val="0"/>
          <c:cat>
            <c:strRef>
              <c:f>'Q5.コロナの影響（事業形態）'!$R$7:$R$54</c:f>
              <c:strCache>
                <c:ptCount val="48"/>
                <c:pt idx="1">
                  <c:v>（N=  79）</c:v>
                </c:pt>
                <c:pt idx="2">
                  <c:v>（N=  49）</c:v>
                </c:pt>
                <c:pt idx="3">
                  <c:v>（N=  42）</c:v>
                </c:pt>
                <c:pt idx="4">
                  <c:v>（N=  40）</c:v>
                </c:pt>
                <c:pt idx="5">
                  <c:v>（N=  55）</c:v>
                </c:pt>
                <c:pt idx="7">
                  <c:v>（N=  79）</c:v>
                </c:pt>
                <c:pt idx="8">
                  <c:v>（N=  49）</c:v>
                </c:pt>
                <c:pt idx="9">
                  <c:v>（N=  42）</c:v>
                </c:pt>
                <c:pt idx="10">
                  <c:v>（N=  39）</c:v>
                </c:pt>
                <c:pt idx="11">
                  <c:v>（N=  55）</c:v>
                </c:pt>
                <c:pt idx="13">
                  <c:v>（N=  79）</c:v>
                </c:pt>
                <c:pt idx="14">
                  <c:v>（N=  49）</c:v>
                </c:pt>
                <c:pt idx="15">
                  <c:v>（N=  42）</c:v>
                </c:pt>
                <c:pt idx="16">
                  <c:v>（N=  40）</c:v>
                </c:pt>
                <c:pt idx="17">
                  <c:v>（N=  55）</c:v>
                </c:pt>
                <c:pt idx="19">
                  <c:v>（N=  78）</c:v>
                </c:pt>
                <c:pt idx="20">
                  <c:v>（N=  49）</c:v>
                </c:pt>
                <c:pt idx="21">
                  <c:v>（N=  41）</c:v>
                </c:pt>
                <c:pt idx="22">
                  <c:v>（N=  39）</c:v>
                </c:pt>
                <c:pt idx="23">
                  <c:v>（N=  55）</c:v>
                </c:pt>
                <c:pt idx="25">
                  <c:v>（N=  76）</c:v>
                </c:pt>
                <c:pt idx="26">
                  <c:v>（N=  48）</c:v>
                </c:pt>
                <c:pt idx="27">
                  <c:v>（N=  42）</c:v>
                </c:pt>
                <c:pt idx="28">
                  <c:v>（N=  38）</c:v>
                </c:pt>
                <c:pt idx="29">
                  <c:v>（N=  55）</c:v>
                </c:pt>
                <c:pt idx="31">
                  <c:v>（N=  74）</c:v>
                </c:pt>
                <c:pt idx="32">
                  <c:v>（N=  46）</c:v>
                </c:pt>
                <c:pt idx="33">
                  <c:v>（N=  40）</c:v>
                </c:pt>
                <c:pt idx="34">
                  <c:v>（N=  39）</c:v>
                </c:pt>
                <c:pt idx="35">
                  <c:v>（N=  51）</c:v>
                </c:pt>
                <c:pt idx="37">
                  <c:v>（N=  77）</c:v>
                </c:pt>
                <c:pt idx="38">
                  <c:v>（N=  49）</c:v>
                </c:pt>
                <c:pt idx="39">
                  <c:v>（N=  42）</c:v>
                </c:pt>
                <c:pt idx="40">
                  <c:v>（N=  40）</c:v>
                </c:pt>
                <c:pt idx="41">
                  <c:v>（N=  55）</c:v>
                </c:pt>
                <c:pt idx="43">
                  <c:v>（N=  78）</c:v>
                </c:pt>
                <c:pt idx="44">
                  <c:v>（N=  49）</c:v>
                </c:pt>
                <c:pt idx="45">
                  <c:v>（N=  42）</c:v>
                </c:pt>
                <c:pt idx="46">
                  <c:v>（N=  40）</c:v>
                </c:pt>
                <c:pt idx="47">
                  <c:v>（N=  55）</c:v>
                </c:pt>
              </c:strCache>
            </c:strRef>
          </c:cat>
          <c:val>
            <c:numRef>
              <c:f>'Q5.コロナの影響（事業形態）'!$N$7:$N$54</c:f>
              <c:numCache>
                <c:formatCode>0.0%</c:formatCode>
                <c:ptCount val="48"/>
                <c:pt idx="1">
                  <c:v>0.26582278481012656</c:v>
                </c:pt>
                <c:pt idx="2">
                  <c:v>0.24489795918367346</c:v>
                </c:pt>
                <c:pt idx="3">
                  <c:v>0.21428571428571427</c:v>
                </c:pt>
                <c:pt idx="4">
                  <c:v>0.35</c:v>
                </c:pt>
                <c:pt idx="5">
                  <c:v>0.30909090909090908</c:v>
                </c:pt>
                <c:pt idx="7">
                  <c:v>0.30379746835443039</c:v>
                </c:pt>
                <c:pt idx="8">
                  <c:v>0.22448979591836735</c:v>
                </c:pt>
                <c:pt idx="9">
                  <c:v>0.2857142857142857</c:v>
                </c:pt>
                <c:pt idx="10">
                  <c:v>0.35897435897435898</c:v>
                </c:pt>
                <c:pt idx="11">
                  <c:v>0.4</c:v>
                </c:pt>
                <c:pt idx="13">
                  <c:v>0.73417721518987344</c:v>
                </c:pt>
                <c:pt idx="14">
                  <c:v>0.73469387755102045</c:v>
                </c:pt>
                <c:pt idx="15">
                  <c:v>0.6428571428571429</c:v>
                </c:pt>
                <c:pt idx="16">
                  <c:v>0.72499999999999998</c:v>
                </c:pt>
                <c:pt idx="17">
                  <c:v>0.81818181818181823</c:v>
                </c:pt>
                <c:pt idx="19">
                  <c:v>0.62820512820512819</c:v>
                </c:pt>
                <c:pt idx="20">
                  <c:v>0.67346938775510201</c:v>
                </c:pt>
                <c:pt idx="21">
                  <c:v>0.63414634146341464</c:v>
                </c:pt>
                <c:pt idx="22">
                  <c:v>0.53846153846153844</c:v>
                </c:pt>
                <c:pt idx="23">
                  <c:v>0.58181818181818179</c:v>
                </c:pt>
                <c:pt idx="25">
                  <c:v>0.64473684210526316</c:v>
                </c:pt>
                <c:pt idx="26">
                  <c:v>0.625</c:v>
                </c:pt>
                <c:pt idx="27">
                  <c:v>0.83333333333333337</c:v>
                </c:pt>
                <c:pt idx="28">
                  <c:v>0.81578947368421051</c:v>
                </c:pt>
                <c:pt idx="29">
                  <c:v>0.76363636363636367</c:v>
                </c:pt>
                <c:pt idx="31">
                  <c:v>0.6216216216216216</c:v>
                </c:pt>
                <c:pt idx="32">
                  <c:v>0.71739130434782605</c:v>
                </c:pt>
                <c:pt idx="33">
                  <c:v>0.82499999999999996</c:v>
                </c:pt>
                <c:pt idx="34">
                  <c:v>0.76923076923076927</c:v>
                </c:pt>
                <c:pt idx="35">
                  <c:v>0.80392156862745101</c:v>
                </c:pt>
                <c:pt idx="37">
                  <c:v>0.37662337662337664</c:v>
                </c:pt>
                <c:pt idx="38">
                  <c:v>0.51020408163265307</c:v>
                </c:pt>
                <c:pt idx="39">
                  <c:v>0.2857142857142857</c:v>
                </c:pt>
                <c:pt idx="40">
                  <c:v>0.375</c:v>
                </c:pt>
                <c:pt idx="41">
                  <c:v>0.45454545454545453</c:v>
                </c:pt>
                <c:pt idx="43">
                  <c:v>0.29487179487179488</c:v>
                </c:pt>
                <c:pt idx="44">
                  <c:v>0.30612244897959184</c:v>
                </c:pt>
                <c:pt idx="45">
                  <c:v>0.26190476190476192</c:v>
                </c:pt>
                <c:pt idx="46">
                  <c:v>0.32500000000000001</c:v>
                </c:pt>
                <c:pt idx="47">
                  <c:v>0.43636363636363634</c:v>
                </c:pt>
              </c:numCache>
            </c:numRef>
          </c:val>
          <c:extLst>
            <c:ext xmlns:c16="http://schemas.microsoft.com/office/drawing/2014/chart" uri="{C3380CC4-5D6E-409C-BE32-E72D297353CC}">
              <c16:uniqueId val="{00000002-37E8-44B9-84C5-8517AED9150A}"/>
            </c:ext>
          </c:extLst>
        </c:ser>
        <c:ser>
          <c:idx val="3"/>
          <c:order val="3"/>
          <c:tx>
            <c:strRef>
              <c:f>'Q5.コロナの影響（事業形態）'!$O$6</c:f>
              <c:strCache>
                <c:ptCount val="1"/>
                <c:pt idx="0">
                  <c:v>減少(縮小)</c:v>
                </c:pt>
              </c:strCache>
            </c:strRef>
          </c:tx>
          <c:spPr>
            <a:solidFill>
              <a:srgbClr val="2E75B6"/>
            </a:solidFill>
            <a:ln>
              <a:solidFill>
                <a:schemeClr val="tx1"/>
              </a:solidFill>
            </a:ln>
            <a:effectLst/>
          </c:spPr>
          <c:invertIfNegative val="0"/>
          <c:cat>
            <c:strRef>
              <c:f>'Q5.コロナの影響（事業形態）'!$R$7:$R$54</c:f>
              <c:strCache>
                <c:ptCount val="48"/>
                <c:pt idx="1">
                  <c:v>（N=  79）</c:v>
                </c:pt>
                <c:pt idx="2">
                  <c:v>（N=  49）</c:v>
                </c:pt>
                <c:pt idx="3">
                  <c:v>（N=  42）</c:v>
                </c:pt>
                <c:pt idx="4">
                  <c:v>（N=  40）</c:v>
                </c:pt>
                <c:pt idx="5">
                  <c:v>（N=  55）</c:v>
                </c:pt>
                <c:pt idx="7">
                  <c:v>（N=  79）</c:v>
                </c:pt>
                <c:pt idx="8">
                  <c:v>（N=  49）</c:v>
                </c:pt>
                <c:pt idx="9">
                  <c:v>（N=  42）</c:v>
                </c:pt>
                <c:pt idx="10">
                  <c:v>（N=  39）</c:v>
                </c:pt>
                <c:pt idx="11">
                  <c:v>（N=  55）</c:v>
                </c:pt>
                <c:pt idx="13">
                  <c:v>（N=  79）</c:v>
                </c:pt>
                <c:pt idx="14">
                  <c:v>（N=  49）</c:v>
                </c:pt>
                <c:pt idx="15">
                  <c:v>（N=  42）</c:v>
                </c:pt>
                <c:pt idx="16">
                  <c:v>（N=  40）</c:v>
                </c:pt>
                <c:pt idx="17">
                  <c:v>（N=  55）</c:v>
                </c:pt>
                <c:pt idx="19">
                  <c:v>（N=  78）</c:v>
                </c:pt>
                <c:pt idx="20">
                  <c:v>（N=  49）</c:v>
                </c:pt>
                <c:pt idx="21">
                  <c:v>（N=  41）</c:v>
                </c:pt>
                <c:pt idx="22">
                  <c:v>（N=  39）</c:v>
                </c:pt>
                <c:pt idx="23">
                  <c:v>（N=  55）</c:v>
                </c:pt>
                <c:pt idx="25">
                  <c:v>（N=  76）</c:v>
                </c:pt>
                <c:pt idx="26">
                  <c:v>（N=  48）</c:v>
                </c:pt>
                <c:pt idx="27">
                  <c:v>（N=  42）</c:v>
                </c:pt>
                <c:pt idx="28">
                  <c:v>（N=  38）</c:v>
                </c:pt>
                <c:pt idx="29">
                  <c:v>（N=  55）</c:v>
                </c:pt>
                <c:pt idx="31">
                  <c:v>（N=  74）</c:v>
                </c:pt>
                <c:pt idx="32">
                  <c:v>（N=  46）</c:v>
                </c:pt>
                <c:pt idx="33">
                  <c:v>（N=  40）</c:v>
                </c:pt>
                <c:pt idx="34">
                  <c:v>（N=  39）</c:v>
                </c:pt>
                <c:pt idx="35">
                  <c:v>（N=  51）</c:v>
                </c:pt>
                <c:pt idx="37">
                  <c:v>（N=  77）</c:v>
                </c:pt>
                <c:pt idx="38">
                  <c:v>（N=  49）</c:v>
                </c:pt>
                <c:pt idx="39">
                  <c:v>（N=  42）</c:v>
                </c:pt>
                <c:pt idx="40">
                  <c:v>（N=  40）</c:v>
                </c:pt>
                <c:pt idx="41">
                  <c:v>（N=  55）</c:v>
                </c:pt>
                <c:pt idx="43">
                  <c:v>（N=  78）</c:v>
                </c:pt>
                <c:pt idx="44">
                  <c:v>（N=  49）</c:v>
                </c:pt>
                <c:pt idx="45">
                  <c:v>（N=  42）</c:v>
                </c:pt>
                <c:pt idx="46">
                  <c:v>（N=  40）</c:v>
                </c:pt>
                <c:pt idx="47">
                  <c:v>（N=  55）</c:v>
                </c:pt>
              </c:strCache>
            </c:strRef>
          </c:cat>
          <c:val>
            <c:numRef>
              <c:f>'Q5.コロナの影響（事業形態）'!$O$7:$O$54</c:f>
              <c:numCache>
                <c:formatCode>0.0%</c:formatCode>
                <c:ptCount val="48"/>
                <c:pt idx="1">
                  <c:v>0.55696202531645567</c:v>
                </c:pt>
                <c:pt idx="2">
                  <c:v>0.48979591836734693</c:v>
                </c:pt>
                <c:pt idx="3">
                  <c:v>0.59523809523809523</c:v>
                </c:pt>
                <c:pt idx="4">
                  <c:v>0.5</c:v>
                </c:pt>
                <c:pt idx="5">
                  <c:v>0.47272727272727272</c:v>
                </c:pt>
                <c:pt idx="7">
                  <c:v>0.45569620253164556</c:v>
                </c:pt>
                <c:pt idx="8">
                  <c:v>0.51020408163265307</c:v>
                </c:pt>
                <c:pt idx="9">
                  <c:v>0.47619047619047616</c:v>
                </c:pt>
                <c:pt idx="10">
                  <c:v>0.46153846153846156</c:v>
                </c:pt>
                <c:pt idx="11">
                  <c:v>0.36363636363636365</c:v>
                </c:pt>
                <c:pt idx="13">
                  <c:v>0.21518987341772153</c:v>
                </c:pt>
                <c:pt idx="14">
                  <c:v>0.26530612244897961</c:v>
                </c:pt>
                <c:pt idx="15">
                  <c:v>0.30952380952380953</c:v>
                </c:pt>
                <c:pt idx="16">
                  <c:v>0.22500000000000001</c:v>
                </c:pt>
                <c:pt idx="17">
                  <c:v>0.12727272727272726</c:v>
                </c:pt>
                <c:pt idx="19">
                  <c:v>0.19230769230769232</c:v>
                </c:pt>
                <c:pt idx="20">
                  <c:v>0.14285714285714285</c:v>
                </c:pt>
                <c:pt idx="21">
                  <c:v>0.21951219512195122</c:v>
                </c:pt>
                <c:pt idx="22">
                  <c:v>0.20512820512820512</c:v>
                </c:pt>
                <c:pt idx="23">
                  <c:v>0.14545454545454545</c:v>
                </c:pt>
                <c:pt idx="25">
                  <c:v>0.25</c:v>
                </c:pt>
                <c:pt idx="26">
                  <c:v>0.3125</c:v>
                </c:pt>
                <c:pt idx="27">
                  <c:v>0.11904761904761904</c:v>
                </c:pt>
                <c:pt idx="28">
                  <c:v>0.13157894736842105</c:v>
                </c:pt>
                <c:pt idx="29">
                  <c:v>0.16363636363636364</c:v>
                </c:pt>
                <c:pt idx="31">
                  <c:v>0.27027027027027029</c:v>
                </c:pt>
                <c:pt idx="32">
                  <c:v>0.21739130434782608</c:v>
                </c:pt>
                <c:pt idx="33">
                  <c:v>0.1</c:v>
                </c:pt>
                <c:pt idx="34">
                  <c:v>0.15384615384615385</c:v>
                </c:pt>
                <c:pt idx="35">
                  <c:v>7.8431372549019607E-2</c:v>
                </c:pt>
                <c:pt idx="37">
                  <c:v>0.45454545454545453</c:v>
                </c:pt>
                <c:pt idx="38">
                  <c:v>0.22448979591836735</c:v>
                </c:pt>
                <c:pt idx="39">
                  <c:v>0.45238095238095238</c:v>
                </c:pt>
                <c:pt idx="40">
                  <c:v>0.375</c:v>
                </c:pt>
                <c:pt idx="41">
                  <c:v>0.34545454545454546</c:v>
                </c:pt>
                <c:pt idx="43">
                  <c:v>0.55128205128205132</c:v>
                </c:pt>
                <c:pt idx="44">
                  <c:v>0.38775510204081631</c:v>
                </c:pt>
                <c:pt idx="45">
                  <c:v>0.47619047619047616</c:v>
                </c:pt>
                <c:pt idx="46">
                  <c:v>0.45</c:v>
                </c:pt>
                <c:pt idx="47">
                  <c:v>0.41818181818181815</c:v>
                </c:pt>
              </c:numCache>
            </c:numRef>
          </c:val>
          <c:extLst>
            <c:ext xmlns:c16="http://schemas.microsoft.com/office/drawing/2014/chart" uri="{C3380CC4-5D6E-409C-BE32-E72D297353CC}">
              <c16:uniqueId val="{00000003-37E8-44B9-84C5-8517AED9150A}"/>
            </c:ext>
          </c:extLst>
        </c:ser>
        <c:ser>
          <c:idx val="4"/>
          <c:order val="4"/>
          <c:tx>
            <c:strRef>
              <c:f>'Q5.コロナの影響（事業形態）'!$P$6</c:f>
              <c:strCache>
                <c:ptCount val="1"/>
                <c:pt idx="0">
                  <c:v>大幅に減少(縮小)</c:v>
                </c:pt>
              </c:strCache>
            </c:strRef>
          </c:tx>
          <c:spPr>
            <a:solidFill>
              <a:srgbClr val="9DC3E6"/>
            </a:solidFill>
            <a:ln>
              <a:solidFill>
                <a:schemeClr val="tx1"/>
              </a:solidFill>
            </a:ln>
            <a:effectLst/>
          </c:spPr>
          <c:invertIfNegative val="0"/>
          <c:cat>
            <c:strRef>
              <c:f>'Q5.コロナの影響（事業形態）'!$R$7:$R$54</c:f>
              <c:strCache>
                <c:ptCount val="48"/>
                <c:pt idx="1">
                  <c:v>（N=  79）</c:v>
                </c:pt>
                <c:pt idx="2">
                  <c:v>（N=  49）</c:v>
                </c:pt>
                <c:pt idx="3">
                  <c:v>（N=  42）</c:v>
                </c:pt>
                <c:pt idx="4">
                  <c:v>（N=  40）</c:v>
                </c:pt>
                <c:pt idx="5">
                  <c:v>（N=  55）</c:v>
                </c:pt>
                <c:pt idx="7">
                  <c:v>（N=  79）</c:v>
                </c:pt>
                <c:pt idx="8">
                  <c:v>（N=  49）</c:v>
                </c:pt>
                <c:pt idx="9">
                  <c:v>（N=  42）</c:v>
                </c:pt>
                <c:pt idx="10">
                  <c:v>（N=  39）</c:v>
                </c:pt>
                <c:pt idx="11">
                  <c:v>（N=  55）</c:v>
                </c:pt>
                <c:pt idx="13">
                  <c:v>（N=  79）</c:v>
                </c:pt>
                <c:pt idx="14">
                  <c:v>（N=  49）</c:v>
                </c:pt>
                <c:pt idx="15">
                  <c:v>（N=  42）</c:v>
                </c:pt>
                <c:pt idx="16">
                  <c:v>（N=  40）</c:v>
                </c:pt>
                <c:pt idx="17">
                  <c:v>（N=  55）</c:v>
                </c:pt>
                <c:pt idx="19">
                  <c:v>（N=  78）</c:v>
                </c:pt>
                <c:pt idx="20">
                  <c:v>（N=  49）</c:v>
                </c:pt>
                <c:pt idx="21">
                  <c:v>（N=  41）</c:v>
                </c:pt>
                <c:pt idx="22">
                  <c:v>（N=  39）</c:v>
                </c:pt>
                <c:pt idx="23">
                  <c:v>（N=  55）</c:v>
                </c:pt>
                <c:pt idx="25">
                  <c:v>（N=  76）</c:v>
                </c:pt>
                <c:pt idx="26">
                  <c:v>（N=  48）</c:v>
                </c:pt>
                <c:pt idx="27">
                  <c:v>（N=  42）</c:v>
                </c:pt>
                <c:pt idx="28">
                  <c:v>（N=  38）</c:v>
                </c:pt>
                <c:pt idx="29">
                  <c:v>（N=  55）</c:v>
                </c:pt>
                <c:pt idx="31">
                  <c:v>（N=  74）</c:v>
                </c:pt>
                <c:pt idx="32">
                  <c:v>（N=  46）</c:v>
                </c:pt>
                <c:pt idx="33">
                  <c:v>（N=  40）</c:v>
                </c:pt>
                <c:pt idx="34">
                  <c:v>（N=  39）</c:v>
                </c:pt>
                <c:pt idx="35">
                  <c:v>（N=  51）</c:v>
                </c:pt>
                <c:pt idx="37">
                  <c:v>（N=  77）</c:v>
                </c:pt>
                <c:pt idx="38">
                  <c:v>（N=  49）</c:v>
                </c:pt>
                <c:pt idx="39">
                  <c:v>（N=  42）</c:v>
                </c:pt>
                <c:pt idx="40">
                  <c:v>（N=  40）</c:v>
                </c:pt>
                <c:pt idx="41">
                  <c:v>（N=  55）</c:v>
                </c:pt>
                <c:pt idx="43">
                  <c:v>（N=  78）</c:v>
                </c:pt>
                <c:pt idx="44">
                  <c:v>（N=  49）</c:v>
                </c:pt>
                <c:pt idx="45">
                  <c:v>（N=  42）</c:v>
                </c:pt>
                <c:pt idx="46">
                  <c:v>（N=  40）</c:v>
                </c:pt>
                <c:pt idx="47">
                  <c:v>（N=  55）</c:v>
                </c:pt>
              </c:strCache>
            </c:strRef>
          </c:cat>
          <c:val>
            <c:numRef>
              <c:f>'Q5.コロナの影響（事業形態）'!$P$7:$P$54</c:f>
              <c:numCache>
                <c:formatCode>0.0%</c:formatCode>
                <c:ptCount val="48"/>
                <c:pt idx="1">
                  <c:v>0.12658227848101267</c:v>
                </c:pt>
                <c:pt idx="2">
                  <c:v>0.20408163265306123</c:v>
                </c:pt>
                <c:pt idx="3">
                  <c:v>0.14285714285714285</c:v>
                </c:pt>
                <c:pt idx="4">
                  <c:v>0.15</c:v>
                </c:pt>
                <c:pt idx="5">
                  <c:v>0.16363636363636364</c:v>
                </c:pt>
                <c:pt idx="7">
                  <c:v>0.17721518987341772</c:v>
                </c:pt>
                <c:pt idx="8">
                  <c:v>0.22448979591836735</c:v>
                </c:pt>
                <c:pt idx="9">
                  <c:v>0.16666666666666666</c:v>
                </c:pt>
                <c:pt idx="10">
                  <c:v>0.17948717948717949</c:v>
                </c:pt>
                <c:pt idx="11">
                  <c:v>0.2</c:v>
                </c:pt>
                <c:pt idx="13">
                  <c:v>5.0632911392405063E-2</c:v>
                </c:pt>
                <c:pt idx="14">
                  <c:v>0</c:v>
                </c:pt>
                <c:pt idx="15">
                  <c:v>2.3809523809523808E-2</c:v>
                </c:pt>
                <c:pt idx="16">
                  <c:v>0.05</c:v>
                </c:pt>
                <c:pt idx="17">
                  <c:v>3.6363636363636362E-2</c:v>
                </c:pt>
                <c:pt idx="19">
                  <c:v>2.564102564102564E-2</c:v>
                </c:pt>
                <c:pt idx="20">
                  <c:v>8.1632653061224483E-2</c:v>
                </c:pt>
                <c:pt idx="21">
                  <c:v>2.4390243902439025E-2</c:v>
                </c:pt>
                <c:pt idx="22">
                  <c:v>0.12820512820512819</c:v>
                </c:pt>
                <c:pt idx="23">
                  <c:v>0.10909090909090909</c:v>
                </c:pt>
                <c:pt idx="25">
                  <c:v>3.9473684210526314E-2</c:v>
                </c:pt>
                <c:pt idx="26">
                  <c:v>2.0833333333333332E-2</c:v>
                </c:pt>
                <c:pt idx="27">
                  <c:v>2.3809523809523808E-2</c:v>
                </c:pt>
                <c:pt idx="28">
                  <c:v>2.6315789473684209E-2</c:v>
                </c:pt>
                <c:pt idx="29">
                  <c:v>7.2727272727272724E-2</c:v>
                </c:pt>
                <c:pt idx="31">
                  <c:v>8.1081081081081086E-2</c:v>
                </c:pt>
                <c:pt idx="32">
                  <c:v>6.5217391304347824E-2</c:v>
                </c:pt>
                <c:pt idx="33">
                  <c:v>0.05</c:v>
                </c:pt>
                <c:pt idx="34">
                  <c:v>5.128205128205128E-2</c:v>
                </c:pt>
                <c:pt idx="35">
                  <c:v>9.8039215686274508E-2</c:v>
                </c:pt>
                <c:pt idx="37">
                  <c:v>0.1038961038961039</c:v>
                </c:pt>
                <c:pt idx="38">
                  <c:v>0.20408163265306123</c:v>
                </c:pt>
                <c:pt idx="39">
                  <c:v>0.19047619047619047</c:v>
                </c:pt>
                <c:pt idx="40">
                  <c:v>0.15</c:v>
                </c:pt>
                <c:pt idx="41">
                  <c:v>7.2727272727272724E-2</c:v>
                </c:pt>
                <c:pt idx="43">
                  <c:v>6.4102564102564097E-2</c:v>
                </c:pt>
                <c:pt idx="44">
                  <c:v>0.14285714285714285</c:v>
                </c:pt>
                <c:pt idx="45">
                  <c:v>0.14285714285714285</c:v>
                </c:pt>
                <c:pt idx="46">
                  <c:v>0.17499999999999999</c:v>
                </c:pt>
                <c:pt idx="47">
                  <c:v>7.2727272727272724E-2</c:v>
                </c:pt>
              </c:numCache>
            </c:numRef>
          </c:val>
          <c:extLst>
            <c:ext xmlns:c16="http://schemas.microsoft.com/office/drawing/2014/chart" uri="{C3380CC4-5D6E-409C-BE32-E72D297353CC}">
              <c16:uniqueId val="{00000004-37E8-44B9-84C5-8517AED9150A}"/>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'Q5.コロナの影響（事業形態）'!$L$6</c:f>
              <c:strCache>
                <c:ptCount val="1"/>
                <c:pt idx="0">
                  <c:v>大幅に増加(拡大)</c:v>
                </c:pt>
              </c:strCache>
            </c:strRef>
          </c:tx>
          <c:spPr>
            <a:solidFill>
              <a:srgbClr val="FF9966"/>
            </a:solidFill>
            <a:ln>
              <a:solidFill>
                <a:schemeClr val="tx1"/>
              </a:solidFill>
            </a:ln>
            <a:effectLst/>
          </c:spPr>
          <c:invertIfNegative val="0"/>
          <c:cat>
            <c:strRef>
              <c:f>'Q5.コロナの影響（事業形態）'!$R$7:$R$54</c:f>
              <c:strCache>
                <c:ptCount val="48"/>
                <c:pt idx="1">
                  <c:v>（N=  29）</c:v>
                </c:pt>
                <c:pt idx="2">
                  <c:v>（N=  28）</c:v>
                </c:pt>
                <c:pt idx="3">
                  <c:v>（N=  27）</c:v>
                </c:pt>
                <c:pt idx="4">
                  <c:v>（N=  42）</c:v>
                </c:pt>
                <c:pt idx="5">
                  <c:v>（N=133）</c:v>
                </c:pt>
                <c:pt idx="7">
                  <c:v>（N=  29）</c:v>
                </c:pt>
                <c:pt idx="8">
                  <c:v>（N=  28）</c:v>
                </c:pt>
                <c:pt idx="9">
                  <c:v>（N=  27）</c:v>
                </c:pt>
                <c:pt idx="10">
                  <c:v>（N=  42）</c:v>
                </c:pt>
                <c:pt idx="11">
                  <c:v>（N=132）</c:v>
                </c:pt>
                <c:pt idx="13">
                  <c:v>（N=  29）</c:v>
                </c:pt>
                <c:pt idx="14">
                  <c:v>（N=  28）</c:v>
                </c:pt>
                <c:pt idx="15">
                  <c:v>（N=  27）</c:v>
                </c:pt>
                <c:pt idx="16">
                  <c:v>（N=  40）</c:v>
                </c:pt>
                <c:pt idx="17">
                  <c:v>（N=132）</c:v>
                </c:pt>
                <c:pt idx="19">
                  <c:v>（N=  28）</c:v>
                </c:pt>
                <c:pt idx="20">
                  <c:v>（N=  28）</c:v>
                </c:pt>
                <c:pt idx="21">
                  <c:v>（N=  27）</c:v>
                </c:pt>
                <c:pt idx="22">
                  <c:v>（N=  42）</c:v>
                </c:pt>
                <c:pt idx="23">
                  <c:v>（N=129）</c:v>
                </c:pt>
                <c:pt idx="25">
                  <c:v>（N=  28）</c:v>
                </c:pt>
                <c:pt idx="26">
                  <c:v>（N=  28）</c:v>
                </c:pt>
                <c:pt idx="27">
                  <c:v>（N=  26）</c:v>
                </c:pt>
                <c:pt idx="28">
                  <c:v>（N=  39）</c:v>
                </c:pt>
                <c:pt idx="29">
                  <c:v>（N=128）</c:v>
                </c:pt>
                <c:pt idx="31">
                  <c:v>（N=  26）</c:v>
                </c:pt>
                <c:pt idx="32">
                  <c:v>（N=  28）</c:v>
                </c:pt>
                <c:pt idx="33">
                  <c:v>（N=  26）</c:v>
                </c:pt>
                <c:pt idx="34">
                  <c:v>（N=  38）</c:v>
                </c:pt>
                <c:pt idx="35">
                  <c:v>（N=119）</c:v>
                </c:pt>
                <c:pt idx="37">
                  <c:v>（N=  28）</c:v>
                </c:pt>
                <c:pt idx="38">
                  <c:v>（N=  28）</c:v>
                </c:pt>
                <c:pt idx="39">
                  <c:v>（N=  27）</c:v>
                </c:pt>
                <c:pt idx="40">
                  <c:v>（N=  42）</c:v>
                </c:pt>
                <c:pt idx="41">
                  <c:v>（N=129）</c:v>
                </c:pt>
                <c:pt idx="43">
                  <c:v>（N=  28）</c:v>
                </c:pt>
                <c:pt idx="44">
                  <c:v>（N=  28）</c:v>
                </c:pt>
                <c:pt idx="45">
                  <c:v>（N=  27）</c:v>
                </c:pt>
                <c:pt idx="46">
                  <c:v>（N=  42）</c:v>
                </c:pt>
                <c:pt idx="47">
                  <c:v>（N=130）</c:v>
                </c:pt>
              </c:strCache>
            </c:strRef>
          </c:cat>
          <c:val>
            <c:numRef>
              <c:f>'Q5.コロナの影響（事業形態）'!$L$7:$L$54</c:f>
              <c:numCache>
                <c:formatCode>0.0%</c:formatCode>
                <c:ptCount val="48"/>
                <c:pt idx="1">
                  <c:v>0</c:v>
                </c:pt>
                <c:pt idx="2">
                  <c:v>0</c:v>
                </c:pt>
                <c:pt idx="3">
                  <c:v>0</c:v>
                </c:pt>
                <c:pt idx="4">
                  <c:v>0</c:v>
                </c:pt>
                <c:pt idx="5">
                  <c:v>0</c:v>
                </c:pt>
                <c:pt idx="7">
                  <c:v>0</c:v>
                </c:pt>
                <c:pt idx="8">
                  <c:v>3.5714285714285712E-2</c:v>
                </c:pt>
                <c:pt idx="9">
                  <c:v>0</c:v>
                </c:pt>
                <c:pt idx="10">
                  <c:v>0</c:v>
                </c:pt>
                <c:pt idx="11">
                  <c:v>0</c:v>
                </c:pt>
                <c:pt idx="13">
                  <c:v>0</c:v>
                </c:pt>
                <c:pt idx="14">
                  <c:v>0</c:v>
                </c:pt>
                <c:pt idx="15">
                  <c:v>0</c:v>
                </c:pt>
                <c:pt idx="16">
                  <c:v>0</c:v>
                </c:pt>
                <c:pt idx="17">
                  <c:v>0</c:v>
                </c:pt>
                <c:pt idx="19">
                  <c:v>0</c:v>
                </c:pt>
                <c:pt idx="20">
                  <c:v>0</c:v>
                </c:pt>
                <c:pt idx="21">
                  <c:v>0</c:v>
                </c:pt>
                <c:pt idx="22">
                  <c:v>0</c:v>
                </c:pt>
                <c:pt idx="23">
                  <c:v>0</c:v>
                </c:pt>
                <c:pt idx="25">
                  <c:v>0</c:v>
                </c:pt>
                <c:pt idx="26">
                  <c:v>0</c:v>
                </c:pt>
                <c:pt idx="27">
                  <c:v>0</c:v>
                </c:pt>
                <c:pt idx="28">
                  <c:v>0</c:v>
                </c:pt>
                <c:pt idx="29">
                  <c:v>0</c:v>
                </c:pt>
                <c:pt idx="31">
                  <c:v>0</c:v>
                </c:pt>
                <c:pt idx="32">
                  <c:v>0</c:v>
                </c:pt>
                <c:pt idx="33">
                  <c:v>0</c:v>
                </c:pt>
                <c:pt idx="34">
                  <c:v>0</c:v>
                </c:pt>
                <c:pt idx="35">
                  <c:v>0</c:v>
                </c:pt>
                <c:pt idx="37">
                  <c:v>0</c:v>
                </c:pt>
                <c:pt idx="38">
                  <c:v>0</c:v>
                </c:pt>
                <c:pt idx="39">
                  <c:v>0</c:v>
                </c:pt>
                <c:pt idx="40">
                  <c:v>0</c:v>
                </c:pt>
                <c:pt idx="41">
                  <c:v>7.7519379844961239E-3</c:v>
                </c:pt>
                <c:pt idx="43">
                  <c:v>0</c:v>
                </c:pt>
                <c:pt idx="44">
                  <c:v>0</c:v>
                </c:pt>
                <c:pt idx="45">
                  <c:v>0</c:v>
                </c:pt>
                <c:pt idx="46">
                  <c:v>0</c:v>
                </c:pt>
                <c:pt idx="47">
                  <c:v>1.5384615384615385E-2</c:v>
                </c:pt>
              </c:numCache>
            </c:numRef>
          </c:val>
          <c:extLst>
            <c:ext xmlns:c16="http://schemas.microsoft.com/office/drawing/2014/chart" uri="{C3380CC4-5D6E-409C-BE32-E72D297353CC}">
              <c16:uniqueId val="{00000000-4D67-48B8-BB8D-83D4F126C86B}"/>
            </c:ext>
          </c:extLst>
        </c:ser>
        <c:ser>
          <c:idx val="1"/>
          <c:order val="1"/>
          <c:tx>
            <c:strRef>
              <c:f>'Q5.コロナの影響（事業形態）'!$M$6</c:f>
              <c:strCache>
                <c:ptCount val="1"/>
                <c:pt idx="0">
                  <c:v>増加(拡大)</c:v>
                </c:pt>
              </c:strCache>
            </c:strRef>
          </c:tx>
          <c:spPr>
            <a:solidFill>
              <a:srgbClr val="FFCC99"/>
            </a:solidFill>
            <a:ln>
              <a:solidFill>
                <a:schemeClr val="tx1"/>
              </a:solidFill>
            </a:ln>
            <a:effectLst/>
          </c:spPr>
          <c:invertIfNegative val="0"/>
          <c:cat>
            <c:strRef>
              <c:f>'Q5.コロナの影響（事業形態）'!$R$7:$R$54</c:f>
              <c:strCache>
                <c:ptCount val="48"/>
                <c:pt idx="1">
                  <c:v>（N=  29）</c:v>
                </c:pt>
                <c:pt idx="2">
                  <c:v>（N=  28）</c:v>
                </c:pt>
                <c:pt idx="3">
                  <c:v>（N=  27）</c:v>
                </c:pt>
                <c:pt idx="4">
                  <c:v>（N=  42）</c:v>
                </c:pt>
                <c:pt idx="5">
                  <c:v>（N=133）</c:v>
                </c:pt>
                <c:pt idx="7">
                  <c:v>（N=  29）</c:v>
                </c:pt>
                <c:pt idx="8">
                  <c:v>（N=  28）</c:v>
                </c:pt>
                <c:pt idx="9">
                  <c:v>（N=  27）</c:v>
                </c:pt>
                <c:pt idx="10">
                  <c:v>（N=  42）</c:v>
                </c:pt>
                <c:pt idx="11">
                  <c:v>（N=132）</c:v>
                </c:pt>
                <c:pt idx="13">
                  <c:v>（N=  29）</c:v>
                </c:pt>
                <c:pt idx="14">
                  <c:v>（N=  28）</c:v>
                </c:pt>
                <c:pt idx="15">
                  <c:v>（N=  27）</c:v>
                </c:pt>
                <c:pt idx="16">
                  <c:v>（N=  40）</c:v>
                </c:pt>
                <c:pt idx="17">
                  <c:v>（N=132）</c:v>
                </c:pt>
                <c:pt idx="19">
                  <c:v>（N=  28）</c:v>
                </c:pt>
                <c:pt idx="20">
                  <c:v>（N=  28）</c:v>
                </c:pt>
                <c:pt idx="21">
                  <c:v>（N=  27）</c:v>
                </c:pt>
                <c:pt idx="22">
                  <c:v>（N=  42）</c:v>
                </c:pt>
                <c:pt idx="23">
                  <c:v>（N=129）</c:v>
                </c:pt>
                <c:pt idx="25">
                  <c:v>（N=  28）</c:v>
                </c:pt>
                <c:pt idx="26">
                  <c:v>（N=  28）</c:v>
                </c:pt>
                <c:pt idx="27">
                  <c:v>（N=  26）</c:v>
                </c:pt>
                <c:pt idx="28">
                  <c:v>（N=  39）</c:v>
                </c:pt>
                <c:pt idx="29">
                  <c:v>（N=128）</c:v>
                </c:pt>
                <c:pt idx="31">
                  <c:v>（N=  26）</c:v>
                </c:pt>
                <c:pt idx="32">
                  <c:v>（N=  28）</c:v>
                </c:pt>
                <c:pt idx="33">
                  <c:v>（N=  26）</c:v>
                </c:pt>
                <c:pt idx="34">
                  <c:v>（N=  38）</c:v>
                </c:pt>
                <c:pt idx="35">
                  <c:v>（N=119）</c:v>
                </c:pt>
                <c:pt idx="37">
                  <c:v>（N=  28）</c:v>
                </c:pt>
                <c:pt idx="38">
                  <c:v>（N=  28）</c:v>
                </c:pt>
                <c:pt idx="39">
                  <c:v>（N=  27）</c:v>
                </c:pt>
                <c:pt idx="40">
                  <c:v>（N=  42）</c:v>
                </c:pt>
                <c:pt idx="41">
                  <c:v>（N=129）</c:v>
                </c:pt>
                <c:pt idx="43">
                  <c:v>（N=  28）</c:v>
                </c:pt>
                <c:pt idx="44">
                  <c:v>（N=  28）</c:v>
                </c:pt>
                <c:pt idx="45">
                  <c:v>（N=  27）</c:v>
                </c:pt>
                <c:pt idx="46">
                  <c:v>（N=  42）</c:v>
                </c:pt>
                <c:pt idx="47">
                  <c:v>（N=130）</c:v>
                </c:pt>
              </c:strCache>
            </c:strRef>
          </c:cat>
          <c:val>
            <c:numRef>
              <c:f>'Q5.コロナの影響（事業形態）'!$M$7:$M$54</c:f>
              <c:numCache>
                <c:formatCode>0.0%</c:formatCode>
                <c:ptCount val="48"/>
                <c:pt idx="1">
                  <c:v>0</c:v>
                </c:pt>
                <c:pt idx="2">
                  <c:v>3.5714285714285712E-2</c:v>
                </c:pt>
                <c:pt idx="3">
                  <c:v>0</c:v>
                </c:pt>
                <c:pt idx="4">
                  <c:v>7.1428571428571425E-2</c:v>
                </c:pt>
                <c:pt idx="5">
                  <c:v>6.0150375939849621E-2</c:v>
                </c:pt>
                <c:pt idx="7">
                  <c:v>0</c:v>
                </c:pt>
                <c:pt idx="8">
                  <c:v>0</c:v>
                </c:pt>
                <c:pt idx="9">
                  <c:v>0</c:v>
                </c:pt>
                <c:pt idx="10">
                  <c:v>9.5238095238095233E-2</c:v>
                </c:pt>
                <c:pt idx="11">
                  <c:v>7.575757575757576E-2</c:v>
                </c:pt>
                <c:pt idx="13">
                  <c:v>0</c:v>
                </c:pt>
                <c:pt idx="14">
                  <c:v>0</c:v>
                </c:pt>
                <c:pt idx="15">
                  <c:v>0</c:v>
                </c:pt>
                <c:pt idx="16">
                  <c:v>2.5000000000000001E-2</c:v>
                </c:pt>
                <c:pt idx="17">
                  <c:v>0</c:v>
                </c:pt>
                <c:pt idx="19">
                  <c:v>7.1428571428571425E-2</c:v>
                </c:pt>
                <c:pt idx="20">
                  <c:v>0.14285714285714285</c:v>
                </c:pt>
                <c:pt idx="21">
                  <c:v>0.1111111111111111</c:v>
                </c:pt>
                <c:pt idx="22">
                  <c:v>0.21428571428571427</c:v>
                </c:pt>
                <c:pt idx="23">
                  <c:v>0.21705426356589147</c:v>
                </c:pt>
                <c:pt idx="25">
                  <c:v>0</c:v>
                </c:pt>
                <c:pt idx="26">
                  <c:v>3.5714285714285712E-2</c:v>
                </c:pt>
                <c:pt idx="27">
                  <c:v>0</c:v>
                </c:pt>
                <c:pt idx="28">
                  <c:v>2.564102564102564E-2</c:v>
                </c:pt>
                <c:pt idx="29">
                  <c:v>3.90625E-2</c:v>
                </c:pt>
                <c:pt idx="31">
                  <c:v>0</c:v>
                </c:pt>
                <c:pt idx="32">
                  <c:v>0</c:v>
                </c:pt>
                <c:pt idx="33">
                  <c:v>0</c:v>
                </c:pt>
                <c:pt idx="34">
                  <c:v>0</c:v>
                </c:pt>
                <c:pt idx="35">
                  <c:v>1.680672268907563E-2</c:v>
                </c:pt>
                <c:pt idx="37">
                  <c:v>7.1428571428571425E-2</c:v>
                </c:pt>
                <c:pt idx="38">
                  <c:v>7.1428571428571425E-2</c:v>
                </c:pt>
                <c:pt idx="39">
                  <c:v>7.407407407407407E-2</c:v>
                </c:pt>
                <c:pt idx="40">
                  <c:v>9.5238095238095233E-2</c:v>
                </c:pt>
                <c:pt idx="41">
                  <c:v>3.875968992248062E-2</c:v>
                </c:pt>
                <c:pt idx="43">
                  <c:v>0.21428571428571427</c:v>
                </c:pt>
                <c:pt idx="44">
                  <c:v>3.5714285714285712E-2</c:v>
                </c:pt>
                <c:pt idx="45">
                  <c:v>0.22222222222222221</c:v>
                </c:pt>
                <c:pt idx="46">
                  <c:v>0.16666666666666666</c:v>
                </c:pt>
                <c:pt idx="47">
                  <c:v>0.14615384615384616</c:v>
                </c:pt>
              </c:numCache>
            </c:numRef>
          </c:val>
          <c:extLst>
            <c:ext xmlns:c16="http://schemas.microsoft.com/office/drawing/2014/chart" uri="{C3380CC4-5D6E-409C-BE32-E72D297353CC}">
              <c16:uniqueId val="{00000001-4D67-48B8-BB8D-83D4F126C86B}"/>
            </c:ext>
          </c:extLst>
        </c:ser>
        <c:ser>
          <c:idx val="2"/>
          <c:order val="2"/>
          <c:tx>
            <c:strRef>
              <c:f>'Q5.コロナの影響（事業形態）'!$N$6</c:f>
              <c:strCache>
                <c:ptCount val="1"/>
                <c:pt idx="0">
                  <c:v>現状維持</c:v>
                </c:pt>
              </c:strCache>
            </c:strRef>
          </c:tx>
          <c:spPr>
            <a:solidFill>
              <a:srgbClr val="FFFF99"/>
            </a:solidFill>
            <a:ln>
              <a:solidFill>
                <a:schemeClr val="tx1"/>
              </a:solidFill>
            </a:ln>
            <a:effectLst/>
          </c:spPr>
          <c:invertIfNegative val="0"/>
          <c:cat>
            <c:strRef>
              <c:f>'Q5.コロナの影響（事業形態）'!$R$7:$R$54</c:f>
              <c:strCache>
                <c:ptCount val="48"/>
                <c:pt idx="1">
                  <c:v>（N=  29）</c:v>
                </c:pt>
                <c:pt idx="2">
                  <c:v>（N=  28）</c:v>
                </c:pt>
                <c:pt idx="3">
                  <c:v>（N=  27）</c:v>
                </c:pt>
                <c:pt idx="4">
                  <c:v>（N=  42）</c:v>
                </c:pt>
                <c:pt idx="5">
                  <c:v>（N=133）</c:v>
                </c:pt>
                <c:pt idx="7">
                  <c:v>（N=  29）</c:v>
                </c:pt>
                <c:pt idx="8">
                  <c:v>（N=  28）</c:v>
                </c:pt>
                <c:pt idx="9">
                  <c:v>（N=  27）</c:v>
                </c:pt>
                <c:pt idx="10">
                  <c:v>（N=  42）</c:v>
                </c:pt>
                <c:pt idx="11">
                  <c:v>（N=132）</c:v>
                </c:pt>
                <c:pt idx="13">
                  <c:v>（N=  29）</c:v>
                </c:pt>
                <c:pt idx="14">
                  <c:v>（N=  28）</c:v>
                </c:pt>
                <c:pt idx="15">
                  <c:v>（N=  27）</c:v>
                </c:pt>
                <c:pt idx="16">
                  <c:v>（N=  40）</c:v>
                </c:pt>
                <c:pt idx="17">
                  <c:v>（N=132）</c:v>
                </c:pt>
                <c:pt idx="19">
                  <c:v>（N=  28）</c:v>
                </c:pt>
                <c:pt idx="20">
                  <c:v>（N=  28）</c:v>
                </c:pt>
                <c:pt idx="21">
                  <c:v>（N=  27）</c:v>
                </c:pt>
                <c:pt idx="22">
                  <c:v>（N=  42）</c:v>
                </c:pt>
                <c:pt idx="23">
                  <c:v>（N=129）</c:v>
                </c:pt>
                <c:pt idx="25">
                  <c:v>（N=  28）</c:v>
                </c:pt>
                <c:pt idx="26">
                  <c:v>（N=  28）</c:v>
                </c:pt>
                <c:pt idx="27">
                  <c:v>（N=  26）</c:v>
                </c:pt>
                <c:pt idx="28">
                  <c:v>（N=  39）</c:v>
                </c:pt>
                <c:pt idx="29">
                  <c:v>（N=128）</c:v>
                </c:pt>
                <c:pt idx="31">
                  <c:v>（N=  26）</c:v>
                </c:pt>
                <c:pt idx="32">
                  <c:v>（N=  28）</c:v>
                </c:pt>
                <c:pt idx="33">
                  <c:v>（N=  26）</c:v>
                </c:pt>
                <c:pt idx="34">
                  <c:v>（N=  38）</c:v>
                </c:pt>
                <c:pt idx="35">
                  <c:v>（N=119）</c:v>
                </c:pt>
                <c:pt idx="37">
                  <c:v>（N=  28）</c:v>
                </c:pt>
                <c:pt idx="38">
                  <c:v>（N=  28）</c:v>
                </c:pt>
                <c:pt idx="39">
                  <c:v>（N=  27）</c:v>
                </c:pt>
                <c:pt idx="40">
                  <c:v>（N=  42）</c:v>
                </c:pt>
                <c:pt idx="41">
                  <c:v>（N=129）</c:v>
                </c:pt>
                <c:pt idx="43">
                  <c:v>（N=  28）</c:v>
                </c:pt>
                <c:pt idx="44">
                  <c:v>（N=  28）</c:v>
                </c:pt>
                <c:pt idx="45">
                  <c:v>（N=  27）</c:v>
                </c:pt>
                <c:pt idx="46">
                  <c:v>（N=  42）</c:v>
                </c:pt>
                <c:pt idx="47">
                  <c:v>（N=130）</c:v>
                </c:pt>
              </c:strCache>
            </c:strRef>
          </c:cat>
          <c:val>
            <c:numRef>
              <c:f>'Q5.コロナの影響（事業形態）'!$N$7:$N$54</c:f>
              <c:numCache>
                <c:formatCode>0.0%</c:formatCode>
                <c:ptCount val="48"/>
                <c:pt idx="1">
                  <c:v>0.27586206896551724</c:v>
                </c:pt>
                <c:pt idx="2">
                  <c:v>0.32142857142857145</c:v>
                </c:pt>
                <c:pt idx="3">
                  <c:v>0.37037037037037035</c:v>
                </c:pt>
                <c:pt idx="4">
                  <c:v>0.45238095238095238</c:v>
                </c:pt>
                <c:pt idx="5">
                  <c:v>0.26315789473684209</c:v>
                </c:pt>
                <c:pt idx="7">
                  <c:v>0.2413793103448276</c:v>
                </c:pt>
                <c:pt idx="8">
                  <c:v>0.39285714285714285</c:v>
                </c:pt>
                <c:pt idx="9">
                  <c:v>0.37037037037037035</c:v>
                </c:pt>
                <c:pt idx="10">
                  <c:v>0.42857142857142855</c:v>
                </c:pt>
                <c:pt idx="11">
                  <c:v>0.27272727272727271</c:v>
                </c:pt>
                <c:pt idx="13">
                  <c:v>0.72413793103448276</c:v>
                </c:pt>
                <c:pt idx="14">
                  <c:v>0.8214285714285714</c:v>
                </c:pt>
                <c:pt idx="15">
                  <c:v>0.77777777777777779</c:v>
                </c:pt>
                <c:pt idx="16">
                  <c:v>0.77500000000000002</c:v>
                </c:pt>
                <c:pt idx="17">
                  <c:v>0.77272727272727271</c:v>
                </c:pt>
                <c:pt idx="19">
                  <c:v>0.6428571428571429</c:v>
                </c:pt>
                <c:pt idx="20">
                  <c:v>0.5714285714285714</c:v>
                </c:pt>
                <c:pt idx="21">
                  <c:v>0.59259259259259256</c:v>
                </c:pt>
                <c:pt idx="22">
                  <c:v>0.54761904761904767</c:v>
                </c:pt>
                <c:pt idx="23">
                  <c:v>0.48837209302325579</c:v>
                </c:pt>
                <c:pt idx="25">
                  <c:v>0.7142857142857143</c:v>
                </c:pt>
                <c:pt idx="26">
                  <c:v>0.6428571428571429</c:v>
                </c:pt>
                <c:pt idx="27">
                  <c:v>0.73076923076923073</c:v>
                </c:pt>
                <c:pt idx="28">
                  <c:v>0.64102564102564108</c:v>
                </c:pt>
                <c:pt idx="29">
                  <c:v>0.6484375</c:v>
                </c:pt>
                <c:pt idx="31">
                  <c:v>0.88461538461538458</c:v>
                </c:pt>
                <c:pt idx="32">
                  <c:v>0.7857142857142857</c:v>
                </c:pt>
                <c:pt idx="33">
                  <c:v>0.73076923076923073</c:v>
                </c:pt>
                <c:pt idx="34">
                  <c:v>0.73684210526315785</c:v>
                </c:pt>
                <c:pt idx="35">
                  <c:v>0.80672268907563027</c:v>
                </c:pt>
                <c:pt idx="37">
                  <c:v>0.42857142857142855</c:v>
                </c:pt>
                <c:pt idx="38">
                  <c:v>0.35714285714285715</c:v>
                </c:pt>
                <c:pt idx="39">
                  <c:v>0.44444444444444442</c:v>
                </c:pt>
                <c:pt idx="40">
                  <c:v>0.33333333333333331</c:v>
                </c:pt>
                <c:pt idx="41">
                  <c:v>0.39534883720930231</c:v>
                </c:pt>
                <c:pt idx="43">
                  <c:v>0.25</c:v>
                </c:pt>
                <c:pt idx="44">
                  <c:v>0.5</c:v>
                </c:pt>
                <c:pt idx="45">
                  <c:v>0.33333333333333331</c:v>
                </c:pt>
                <c:pt idx="46">
                  <c:v>0.33333333333333331</c:v>
                </c:pt>
                <c:pt idx="47">
                  <c:v>0.26153846153846155</c:v>
                </c:pt>
              </c:numCache>
            </c:numRef>
          </c:val>
          <c:extLst>
            <c:ext xmlns:c16="http://schemas.microsoft.com/office/drawing/2014/chart" uri="{C3380CC4-5D6E-409C-BE32-E72D297353CC}">
              <c16:uniqueId val="{00000002-4D67-48B8-BB8D-83D4F126C86B}"/>
            </c:ext>
          </c:extLst>
        </c:ser>
        <c:ser>
          <c:idx val="3"/>
          <c:order val="3"/>
          <c:tx>
            <c:strRef>
              <c:f>'Q5.コロナの影響（事業形態）'!$O$6</c:f>
              <c:strCache>
                <c:ptCount val="1"/>
                <c:pt idx="0">
                  <c:v>減少(縮小)</c:v>
                </c:pt>
              </c:strCache>
            </c:strRef>
          </c:tx>
          <c:spPr>
            <a:solidFill>
              <a:srgbClr val="2E75B6"/>
            </a:solidFill>
            <a:ln>
              <a:solidFill>
                <a:schemeClr val="tx1"/>
              </a:solidFill>
            </a:ln>
            <a:effectLst/>
          </c:spPr>
          <c:invertIfNegative val="0"/>
          <c:cat>
            <c:strRef>
              <c:f>'Q5.コロナの影響（事業形態）'!$R$7:$R$54</c:f>
              <c:strCache>
                <c:ptCount val="48"/>
                <c:pt idx="1">
                  <c:v>（N=  29）</c:v>
                </c:pt>
                <c:pt idx="2">
                  <c:v>（N=  28）</c:v>
                </c:pt>
                <c:pt idx="3">
                  <c:v>（N=  27）</c:v>
                </c:pt>
                <c:pt idx="4">
                  <c:v>（N=  42）</c:v>
                </c:pt>
                <c:pt idx="5">
                  <c:v>（N=133）</c:v>
                </c:pt>
                <c:pt idx="7">
                  <c:v>（N=  29）</c:v>
                </c:pt>
                <c:pt idx="8">
                  <c:v>（N=  28）</c:v>
                </c:pt>
                <c:pt idx="9">
                  <c:v>（N=  27）</c:v>
                </c:pt>
                <c:pt idx="10">
                  <c:v>（N=  42）</c:v>
                </c:pt>
                <c:pt idx="11">
                  <c:v>（N=132）</c:v>
                </c:pt>
                <c:pt idx="13">
                  <c:v>（N=  29）</c:v>
                </c:pt>
                <c:pt idx="14">
                  <c:v>（N=  28）</c:v>
                </c:pt>
                <c:pt idx="15">
                  <c:v>（N=  27）</c:v>
                </c:pt>
                <c:pt idx="16">
                  <c:v>（N=  40）</c:v>
                </c:pt>
                <c:pt idx="17">
                  <c:v>（N=132）</c:v>
                </c:pt>
                <c:pt idx="19">
                  <c:v>（N=  28）</c:v>
                </c:pt>
                <c:pt idx="20">
                  <c:v>（N=  28）</c:v>
                </c:pt>
                <c:pt idx="21">
                  <c:v>（N=  27）</c:v>
                </c:pt>
                <c:pt idx="22">
                  <c:v>（N=  42）</c:v>
                </c:pt>
                <c:pt idx="23">
                  <c:v>（N=129）</c:v>
                </c:pt>
                <c:pt idx="25">
                  <c:v>（N=  28）</c:v>
                </c:pt>
                <c:pt idx="26">
                  <c:v>（N=  28）</c:v>
                </c:pt>
                <c:pt idx="27">
                  <c:v>（N=  26）</c:v>
                </c:pt>
                <c:pt idx="28">
                  <c:v>（N=  39）</c:v>
                </c:pt>
                <c:pt idx="29">
                  <c:v>（N=128）</c:v>
                </c:pt>
                <c:pt idx="31">
                  <c:v>（N=  26）</c:v>
                </c:pt>
                <c:pt idx="32">
                  <c:v>（N=  28）</c:v>
                </c:pt>
                <c:pt idx="33">
                  <c:v>（N=  26）</c:v>
                </c:pt>
                <c:pt idx="34">
                  <c:v>（N=  38）</c:v>
                </c:pt>
                <c:pt idx="35">
                  <c:v>（N=119）</c:v>
                </c:pt>
                <c:pt idx="37">
                  <c:v>（N=  28）</c:v>
                </c:pt>
                <c:pt idx="38">
                  <c:v>（N=  28）</c:v>
                </c:pt>
                <c:pt idx="39">
                  <c:v>（N=  27）</c:v>
                </c:pt>
                <c:pt idx="40">
                  <c:v>（N=  42）</c:v>
                </c:pt>
                <c:pt idx="41">
                  <c:v>（N=129）</c:v>
                </c:pt>
                <c:pt idx="43">
                  <c:v>（N=  28）</c:v>
                </c:pt>
                <c:pt idx="44">
                  <c:v>（N=  28）</c:v>
                </c:pt>
                <c:pt idx="45">
                  <c:v>（N=  27）</c:v>
                </c:pt>
                <c:pt idx="46">
                  <c:v>（N=  42）</c:v>
                </c:pt>
                <c:pt idx="47">
                  <c:v>（N=130）</c:v>
                </c:pt>
              </c:strCache>
            </c:strRef>
          </c:cat>
          <c:val>
            <c:numRef>
              <c:f>'Q5.コロナの影響（事業形態）'!$O$7:$O$54</c:f>
              <c:numCache>
                <c:formatCode>0.0%</c:formatCode>
                <c:ptCount val="48"/>
                <c:pt idx="1">
                  <c:v>0.48275862068965519</c:v>
                </c:pt>
                <c:pt idx="2">
                  <c:v>0.5714285714285714</c:v>
                </c:pt>
                <c:pt idx="3">
                  <c:v>0.55555555555555558</c:v>
                </c:pt>
                <c:pt idx="4">
                  <c:v>0.42857142857142855</c:v>
                </c:pt>
                <c:pt idx="5">
                  <c:v>0.53383458646616544</c:v>
                </c:pt>
                <c:pt idx="7">
                  <c:v>0.51724137931034486</c:v>
                </c:pt>
                <c:pt idx="8">
                  <c:v>0.5357142857142857</c:v>
                </c:pt>
                <c:pt idx="9">
                  <c:v>0.51851851851851849</c:v>
                </c:pt>
                <c:pt idx="10">
                  <c:v>0.42857142857142855</c:v>
                </c:pt>
                <c:pt idx="11">
                  <c:v>0.48484848484848486</c:v>
                </c:pt>
                <c:pt idx="13">
                  <c:v>0.17241379310344829</c:v>
                </c:pt>
                <c:pt idx="14">
                  <c:v>0.14285714285714285</c:v>
                </c:pt>
                <c:pt idx="15">
                  <c:v>0.18518518518518517</c:v>
                </c:pt>
                <c:pt idx="16">
                  <c:v>0.17499999999999999</c:v>
                </c:pt>
                <c:pt idx="17">
                  <c:v>0.19696969696969696</c:v>
                </c:pt>
                <c:pt idx="19">
                  <c:v>0.21428571428571427</c:v>
                </c:pt>
                <c:pt idx="20">
                  <c:v>0.14285714285714285</c:v>
                </c:pt>
                <c:pt idx="21">
                  <c:v>0.22222222222222221</c:v>
                </c:pt>
                <c:pt idx="22">
                  <c:v>0.16666666666666666</c:v>
                </c:pt>
                <c:pt idx="23">
                  <c:v>0.22480620155038761</c:v>
                </c:pt>
                <c:pt idx="25">
                  <c:v>0.21428571428571427</c:v>
                </c:pt>
                <c:pt idx="26">
                  <c:v>0.32142857142857145</c:v>
                </c:pt>
                <c:pt idx="27">
                  <c:v>0.23076923076923078</c:v>
                </c:pt>
                <c:pt idx="28">
                  <c:v>0.33333333333333331</c:v>
                </c:pt>
                <c:pt idx="29">
                  <c:v>0.2578125</c:v>
                </c:pt>
                <c:pt idx="31">
                  <c:v>0.11538461538461539</c:v>
                </c:pt>
                <c:pt idx="32">
                  <c:v>0.17857142857142858</c:v>
                </c:pt>
                <c:pt idx="33">
                  <c:v>0.23076923076923078</c:v>
                </c:pt>
                <c:pt idx="34">
                  <c:v>0.21052631578947367</c:v>
                </c:pt>
                <c:pt idx="35">
                  <c:v>0.10084033613445378</c:v>
                </c:pt>
                <c:pt idx="37">
                  <c:v>0.2857142857142857</c:v>
                </c:pt>
                <c:pt idx="38">
                  <c:v>0.5</c:v>
                </c:pt>
                <c:pt idx="39">
                  <c:v>0.40740740740740738</c:v>
                </c:pt>
                <c:pt idx="40">
                  <c:v>0.54761904761904767</c:v>
                </c:pt>
                <c:pt idx="41">
                  <c:v>0.38759689922480622</c:v>
                </c:pt>
                <c:pt idx="43">
                  <c:v>0.2857142857142857</c:v>
                </c:pt>
                <c:pt idx="44">
                  <c:v>0.39285714285714285</c:v>
                </c:pt>
                <c:pt idx="45">
                  <c:v>0.40740740740740738</c:v>
                </c:pt>
                <c:pt idx="46">
                  <c:v>0.42857142857142855</c:v>
                </c:pt>
                <c:pt idx="47">
                  <c:v>0.46153846153846156</c:v>
                </c:pt>
              </c:numCache>
            </c:numRef>
          </c:val>
          <c:extLst>
            <c:ext xmlns:c16="http://schemas.microsoft.com/office/drawing/2014/chart" uri="{C3380CC4-5D6E-409C-BE32-E72D297353CC}">
              <c16:uniqueId val="{00000003-4D67-48B8-BB8D-83D4F126C86B}"/>
            </c:ext>
          </c:extLst>
        </c:ser>
        <c:ser>
          <c:idx val="4"/>
          <c:order val="4"/>
          <c:tx>
            <c:strRef>
              <c:f>'Q5.コロナの影響（事業形態）'!$P$6</c:f>
              <c:strCache>
                <c:ptCount val="1"/>
                <c:pt idx="0">
                  <c:v>大幅に減少(縮小)</c:v>
                </c:pt>
              </c:strCache>
            </c:strRef>
          </c:tx>
          <c:spPr>
            <a:solidFill>
              <a:srgbClr val="9DC3E6"/>
            </a:solidFill>
            <a:ln>
              <a:solidFill>
                <a:schemeClr val="tx1"/>
              </a:solidFill>
            </a:ln>
            <a:effectLst/>
          </c:spPr>
          <c:invertIfNegative val="0"/>
          <c:cat>
            <c:strRef>
              <c:f>'Q5.コロナの影響（事業形態）'!$R$7:$R$54</c:f>
              <c:strCache>
                <c:ptCount val="48"/>
                <c:pt idx="1">
                  <c:v>（N=  29）</c:v>
                </c:pt>
                <c:pt idx="2">
                  <c:v>（N=  28）</c:v>
                </c:pt>
                <c:pt idx="3">
                  <c:v>（N=  27）</c:v>
                </c:pt>
                <c:pt idx="4">
                  <c:v>（N=  42）</c:v>
                </c:pt>
                <c:pt idx="5">
                  <c:v>（N=133）</c:v>
                </c:pt>
                <c:pt idx="7">
                  <c:v>（N=  29）</c:v>
                </c:pt>
                <c:pt idx="8">
                  <c:v>（N=  28）</c:v>
                </c:pt>
                <c:pt idx="9">
                  <c:v>（N=  27）</c:v>
                </c:pt>
                <c:pt idx="10">
                  <c:v>（N=  42）</c:v>
                </c:pt>
                <c:pt idx="11">
                  <c:v>（N=132）</c:v>
                </c:pt>
                <c:pt idx="13">
                  <c:v>（N=  29）</c:v>
                </c:pt>
                <c:pt idx="14">
                  <c:v>（N=  28）</c:v>
                </c:pt>
                <c:pt idx="15">
                  <c:v>（N=  27）</c:v>
                </c:pt>
                <c:pt idx="16">
                  <c:v>（N=  40）</c:v>
                </c:pt>
                <c:pt idx="17">
                  <c:v>（N=132）</c:v>
                </c:pt>
                <c:pt idx="19">
                  <c:v>（N=  28）</c:v>
                </c:pt>
                <c:pt idx="20">
                  <c:v>（N=  28）</c:v>
                </c:pt>
                <c:pt idx="21">
                  <c:v>（N=  27）</c:v>
                </c:pt>
                <c:pt idx="22">
                  <c:v>（N=  42）</c:v>
                </c:pt>
                <c:pt idx="23">
                  <c:v>（N=129）</c:v>
                </c:pt>
                <c:pt idx="25">
                  <c:v>（N=  28）</c:v>
                </c:pt>
                <c:pt idx="26">
                  <c:v>（N=  28）</c:v>
                </c:pt>
                <c:pt idx="27">
                  <c:v>（N=  26）</c:v>
                </c:pt>
                <c:pt idx="28">
                  <c:v>（N=  39）</c:v>
                </c:pt>
                <c:pt idx="29">
                  <c:v>（N=128）</c:v>
                </c:pt>
                <c:pt idx="31">
                  <c:v>（N=  26）</c:v>
                </c:pt>
                <c:pt idx="32">
                  <c:v>（N=  28）</c:v>
                </c:pt>
                <c:pt idx="33">
                  <c:v>（N=  26）</c:v>
                </c:pt>
                <c:pt idx="34">
                  <c:v>（N=  38）</c:v>
                </c:pt>
                <c:pt idx="35">
                  <c:v>（N=119）</c:v>
                </c:pt>
                <c:pt idx="37">
                  <c:v>（N=  28）</c:v>
                </c:pt>
                <c:pt idx="38">
                  <c:v>（N=  28）</c:v>
                </c:pt>
                <c:pt idx="39">
                  <c:v>（N=  27）</c:v>
                </c:pt>
                <c:pt idx="40">
                  <c:v>（N=  42）</c:v>
                </c:pt>
                <c:pt idx="41">
                  <c:v>（N=129）</c:v>
                </c:pt>
                <c:pt idx="43">
                  <c:v>（N=  28）</c:v>
                </c:pt>
                <c:pt idx="44">
                  <c:v>（N=  28）</c:v>
                </c:pt>
                <c:pt idx="45">
                  <c:v>（N=  27）</c:v>
                </c:pt>
                <c:pt idx="46">
                  <c:v>（N=  42）</c:v>
                </c:pt>
                <c:pt idx="47">
                  <c:v>（N=130）</c:v>
                </c:pt>
              </c:strCache>
            </c:strRef>
          </c:cat>
          <c:val>
            <c:numRef>
              <c:f>'Q5.コロナの影響（事業形態）'!$P$7:$P$54</c:f>
              <c:numCache>
                <c:formatCode>0.0%</c:formatCode>
                <c:ptCount val="48"/>
                <c:pt idx="1">
                  <c:v>0.2413793103448276</c:v>
                </c:pt>
                <c:pt idx="2">
                  <c:v>7.1428571428571425E-2</c:v>
                </c:pt>
                <c:pt idx="3">
                  <c:v>7.407407407407407E-2</c:v>
                </c:pt>
                <c:pt idx="4">
                  <c:v>4.7619047619047616E-2</c:v>
                </c:pt>
                <c:pt idx="5">
                  <c:v>0.14285714285714285</c:v>
                </c:pt>
                <c:pt idx="7">
                  <c:v>0.2413793103448276</c:v>
                </c:pt>
                <c:pt idx="8">
                  <c:v>3.5714285714285712E-2</c:v>
                </c:pt>
                <c:pt idx="9">
                  <c:v>0.1111111111111111</c:v>
                </c:pt>
                <c:pt idx="10">
                  <c:v>4.7619047619047616E-2</c:v>
                </c:pt>
                <c:pt idx="11">
                  <c:v>0.16666666666666666</c:v>
                </c:pt>
                <c:pt idx="13">
                  <c:v>0.10344827586206896</c:v>
                </c:pt>
                <c:pt idx="14">
                  <c:v>3.5714285714285712E-2</c:v>
                </c:pt>
                <c:pt idx="15">
                  <c:v>3.7037037037037035E-2</c:v>
                </c:pt>
                <c:pt idx="16">
                  <c:v>2.5000000000000001E-2</c:v>
                </c:pt>
                <c:pt idx="17">
                  <c:v>3.0303030303030304E-2</c:v>
                </c:pt>
                <c:pt idx="19">
                  <c:v>7.1428571428571425E-2</c:v>
                </c:pt>
                <c:pt idx="20">
                  <c:v>0.14285714285714285</c:v>
                </c:pt>
                <c:pt idx="21">
                  <c:v>7.407407407407407E-2</c:v>
                </c:pt>
                <c:pt idx="22">
                  <c:v>7.1428571428571425E-2</c:v>
                </c:pt>
                <c:pt idx="23">
                  <c:v>6.9767441860465115E-2</c:v>
                </c:pt>
                <c:pt idx="25">
                  <c:v>7.1428571428571425E-2</c:v>
                </c:pt>
                <c:pt idx="26">
                  <c:v>0</c:v>
                </c:pt>
                <c:pt idx="27">
                  <c:v>3.8461538461538464E-2</c:v>
                </c:pt>
                <c:pt idx="28">
                  <c:v>0</c:v>
                </c:pt>
                <c:pt idx="29">
                  <c:v>5.46875E-2</c:v>
                </c:pt>
                <c:pt idx="31">
                  <c:v>0</c:v>
                </c:pt>
                <c:pt idx="32">
                  <c:v>3.5714285714285712E-2</c:v>
                </c:pt>
                <c:pt idx="33">
                  <c:v>3.8461538461538464E-2</c:v>
                </c:pt>
                <c:pt idx="34">
                  <c:v>5.2631578947368418E-2</c:v>
                </c:pt>
                <c:pt idx="35">
                  <c:v>7.5630252100840331E-2</c:v>
                </c:pt>
                <c:pt idx="37">
                  <c:v>0.21428571428571427</c:v>
                </c:pt>
                <c:pt idx="38">
                  <c:v>7.1428571428571425E-2</c:v>
                </c:pt>
                <c:pt idx="39">
                  <c:v>7.407407407407407E-2</c:v>
                </c:pt>
                <c:pt idx="40">
                  <c:v>2.3809523809523808E-2</c:v>
                </c:pt>
                <c:pt idx="41">
                  <c:v>0.17054263565891473</c:v>
                </c:pt>
                <c:pt idx="43">
                  <c:v>0.25</c:v>
                </c:pt>
                <c:pt idx="44">
                  <c:v>7.1428571428571425E-2</c:v>
                </c:pt>
                <c:pt idx="45">
                  <c:v>3.7037037037037035E-2</c:v>
                </c:pt>
                <c:pt idx="46">
                  <c:v>7.1428571428571425E-2</c:v>
                </c:pt>
                <c:pt idx="47">
                  <c:v>0.11538461538461539</c:v>
                </c:pt>
              </c:numCache>
            </c:numRef>
          </c:val>
          <c:extLst>
            <c:ext xmlns:c16="http://schemas.microsoft.com/office/drawing/2014/chart" uri="{C3380CC4-5D6E-409C-BE32-E72D297353CC}">
              <c16:uniqueId val="{00000004-4D67-48B8-BB8D-83D4F126C86B}"/>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'Q5.コロナの影響（提供先）'!$L$6</c:f>
              <c:strCache>
                <c:ptCount val="1"/>
                <c:pt idx="0">
                  <c:v>大幅に増加(拡大)</c:v>
                </c:pt>
              </c:strCache>
            </c:strRef>
          </c:tx>
          <c:spPr>
            <a:solidFill>
              <a:srgbClr val="FF9966"/>
            </a:solidFill>
            <a:ln>
              <a:solidFill>
                <a:schemeClr val="tx1"/>
              </a:solidFill>
            </a:ln>
            <a:effectLst/>
          </c:spPr>
          <c:invertIfNegative val="0"/>
          <c:cat>
            <c:strRef>
              <c:f>'Q5.コロナの影響（提供先）'!$K$7:$K$54</c:f>
              <c:strCache>
                <c:ptCount val="48"/>
                <c:pt idx="0">
                  <c:v>【 売上 】　　　　　　　　　　　　　　　</c:v>
                </c:pt>
                <c:pt idx="1">
                  <c:v>エンドユーザ(B2C)中心（N=  43）</c:v>
                </c:pt>
                <c:pt idx="2">
                  <c:v>エンドユーザ(B2C)多い（N=  15）</c:v>
                </c:pt>
                <c:pt idx="3">
                  <c:v>(B2C)・(B2B)ほぼ半々（N=  21）</c:v>
                </c:pt>
                <c:pt idx="4">
                  <c:v>ビジネスユーザ(B2B)多い（N=  50）</c:v>
                </c:pt>
                <c:pt idx="5">
                  <c:v>ビジネスユーザ(B2B)中心（N=227）</c:v>
                </c:pt>
                <c:pt idx="6">
                  <c:v>【 利益 】　　　　　　　　　　　　　　　</c:v>
                </c:pt>
                <c:pt idx="7">
                  <c:v>エンドユーザ(B2C)中心（N=  43）</c:v>
                </c:pt>
                <c:pt idx="8">
                  <c:v>エンドユーザ(B2C)多い（N=  15）</c:v>
                </c:pt>
                <c:pt idx="9">
                  <c:v>(B2C)・(B2B)ほぼ半々（N=  21）</c:v>
                </c:pt>
                <c:pt idx="10">
                  <c:v>ビジネスユーザ(B2B)多い（N=  48）</c:v>
                </c:pt>
                <c:pt idx="11">
                  <c:v>ビジネスユーザ(B2B)中心（N=226）</c:v>
                </c:pt>
                <c:pt idx="12">
                  <c:v>【 営業日数 】　　　　　　　　　　　　　</c:v>
                </c:pt>
                <c:pt idx="13">
                  <c:v>エンドユーザ(B2C)中心（N=  44）</c:v>
                </c:pt>
                <c:pt idx="14">
                  <c:v>エンドユーザ(B2C)多い（N=  15）</c:v>
                </c:pt>
                <c:pt idx="15">
                  <c:v>(B2C)・(B2B)ほぼ半々（N=  21）</c:v>
                </c:pt>
                <c:pt idx="16">
                  <c:v>ビジネスユーザ(B2B)多い（N=  50）</c:v>
                </c:pt>
                <c:pt idx="17">
                  <c:v>ビジネスユーザ(B2B)中心（N=226）</c:v>
                </c:pt>
                <c:pt idx="18">
                  <c:v>【 求職の応募者数 】　　　　　　　　　　</c:v>
                </c:pt>
                <c:pt idx="19">
                  <c:v>エンドユーザ(B2C)中心（N=  42）</c:v>
                </c:pt>
                <c:pt idx="20">
                  <c:v>エンドユーザ(B2C)多い（N=  15）</c:v>
                </c:pt>
                <c:pt idx="21">
                  <c:v>(B2C)・(B2B)ほぼ半々（N=  21）</c:v>
                </c:pt>
                <c:pt idx="22">
                  <c:v>ビジネスユーザ(B2B)多い（N=  48）</c:v>
                </c:pt>
                <c:pt idx="23">
                  <c:v>ビジネスユーザ(B2B)中心（N=219）</c:v>
                </c:pt>
                <c:pt idx="24">
                  <c:v>【 国内からの調達 】　　　　　　　　　　</c:v>
                </c:pt>
                <c:pt idx="25">
                  <c:v>エンドユーザ(B2C)中心（N=  43）</c:v>
                </c:pt>
                <c:pt idx="26">
                  <c:v>エンドユーザ(B2C)多い（N=  15）</c:v>
                </c:pt>
                <c:pt idx="27">
                  <c:v>(B2C)・(B2B)ほぼ半々（N=  21）</c:v>
                </c:pt>
                <c:pt idx="28">
                  <c:v>ビジネスユーザ(B2B)多い（N=  50）</c:v>
                </c:pt>
                <c:pt idx="29">
                  <c:v>ビジネスユーザ(B2B)中心（N=222）</c:v>
                </c:pt>
                <c:pt idx="30">
                  <c:v>【 海外からの調達 】　　　　　　　　　　</c:v>
                </c:pt>
                <c:pt idx="31">
                  <c:v>エンドユーザ(B2C)中心（N=  42）</c:v>
                </c:pt>
                <c:pt idx="32">
                  <c:v>エンドユーザ(B2C)多い（N=  15）</c:v>
                </c:pt>
                <c:pt idx="33">
                  <c:v>(B2C)・(B2B)ほぼ半々（N=  21）</c:v>
                </c:pt>
                <c:pt idx="34">
                  <c:v>ビジネスユーザ(B2B)多い（N=  48）</c:v>
                </c:pt>
                <c:pt idx="35">
                  <c:v>ビジネスユーザ(B2B)中心（N=212）</c:v>
                </c:pt>
                <c:pt idx="36">
                  <c:v>【 新規顧客の開拓 】　　　　　　　　　　</c:v>
                </c:pt>
                <c:pt idx="37">
                  <c:v>エンドユーザ(B2C)中心（N=  44）</c:v>
                </c:pt>
                <c:pt idx="38">
                  <c:v>エンドユーザ(B2C)多い（N=  15）</c:v>
                </c:pt>
                <c:pt idx="39">
                  <c:v>(B2C)・(B2B)ほぼ半々（N=  21）</c:v>
                </c:pt>
                <c:pt idx="40">
                  <c:v>ビジネスユーザ(B2B)多い（N=  50）</c:v>
                </c:pt>
                <c:pt idx="41">
                  <c:v>ビジネスユーザ(B2B)中心（N=217）</c:v>
                </c:pt>
                <c:pt idx="42">
                  <c:v>【 商談 】　　　　　　　　　　　　　　　</c:v>
                </c:pt>
                <c:pt idx="43">
                  <c:v>エンドユーザ(B2C)中心（N=  44）</c:v>
                </c:pt>
                <c:pt idx="44">
                  <c:v>エンドユーザ(B2C)多い（N=  15）</c:v>
                </c:pt>
                <c:pt idx="45">
                  <c:v>(B2C)・(B2B)ほぼ半々（N=  21）</c:v>
                </c:pt>
                <c:pt idx="46">
                  <c:v>ビジネスユーザ(B2B)多い（N=  50）</c:v>
                </c:pt>
                <c:pt idx="47">
                  <c:v>ビジネスユーザ(B2B)中心（N=222）</c:v>
                </c:pt>
              </c:strCache>
            </c:strRef>
          </c:cat>
          <c:val>
            <c:numRef>
              <c:f>'Q5.コロナの影響（提供先）'!$L$7:$L$54</c:f>
              <c:numCache>
                <c:formatCode>0.0%</c:formatCode>
                <c:ptCount val="48"/>
                <c:pt idx="1">
                  <c:v>0</c:v>
                </c:pt>
                <c:pt idx="2">
                  <c:v>0</c:v>
                </c:pt>
                <c:pt idx="3">
                  <c:v>0</c:v>
                </c:pt>
                <c:pt idx="4">
                  <c:v>0</c:v>
                </c:pt>
                <c:pt idx="5">
                  <c:v>8.8105726872246704E-3</c:v>
                </c:pt>
                <c:pt idx="7">
                  <c:v>2.3255813953488372E-2</c:v>
                </c:pt>
                <c:pt idx="8">
                  <c:v>0</c:v>
                </c:pt>
                <c:pt idx="9">
                  <c:v>0</c:v>
                </c:pt>
                <c:pt idx="10">
                  <c:v>0</c:v>
                </c:pt>
                <c:pt idx="11">
                  <c:v>1.3274336283185841E-2</c:v>
                </c:pt>
                <c:pt idx="13">
                  <c:v>0</c:v>
                </c:pt>
                <c:pt idx="14">
                  <c:v>0</c:v>
                </c:pt>
                <c:pt idx="15">
                  <c:v>0</c:v>
                </c:pt>
                <c:pt idx="16">
                  <c:v>0</c:v>
                </c:pt>
                <c:pt idx="17">
                  <c:v>0</c:v>
                </c:pt>
                <c:pt idx="19">
                  <c:v>0</c:v>
                </c:pt>
                <c:pt idx="20">
                  <c:v>6.6666666666666666E-2</c:v>
                </c:pt>
                <c:pt idx="21">
                  <c:v>0</c:v>
                </c:pt>
                <c:pt idx="22">
                  <c:v>2.0833333333333332E-2</c:v>
                </c:pt>
                <c:pt idx="23">
                  <c:v>4.5662100456621002E-3</c:v>
                </c:pt>
                <c:pt idx="25">
                  <c:v>0</c:v>
                </c:pt>
                <c:pt idx="26">
                  <c:v>0</c:v>
                </c:pt>
                <c:pt idx="27">
                  <c:v>0</c:v>
                </c:pt>
                <c:pt idx="28">
                  <c:v>0</c:v>
                </c:pt>
                <c:pt idx="29">
                  <c:v>0</c:v>
                </c:pt>
                <c:pt idx="31">
                  <c:v>0</c:v>
                </c:pt>
                <c:pt idx="32">
                  <c:v>0</c:v>
                </c:pt>
                <c:pt idx="33">
                  <c:v>0</c:v>
                </c:pt>
                <c:pt idx="34">
                  <c:v>0</c:v>
                </c:pt>
                <c:pt idx="35">
                  <c:v>0</c:v>
                </c:pt>
                <c:pt idx="37">
                  <c:v>2.2727272727272728E-2</c:v>
                </c:pt>
                <c:pt idx="38">
                  <c:v>0</c:v>
                </c:pt>
                <c:pt idx="39">
                  <c:v>0</c:v>
                </c:pt>
                <c:pt idx="40">
                  <c:v>0</c:v>
                </c:pt>
                <c:pt idx="41">
                  <c:v>0</c:v>
                </c:pt>
                <c:pt idx="43">
                  <c:v>0</c:v>
                </c:pt>
                <c:pt idx="44">
                  <c:v>0</c:v>
                </c:pt>
                <c:pt idx="45">
                  <c:v>0</c:v>
                </c:pt>
                <c:pt idx="46">
                  <c:v>0</c:v>
                </c:pt>
                <c:pt idx="47">
                  <c:v>1.3513513513513514E-2</c:v>
                </c:pt>
              </c:numCache>
            </c:numRef>
          </c:val>
          <c:extLst>
            <c:ext xmlns:c16="http://schemas.microsoft.com/office/drawing/2014/chart" uri="{C3380CC4-5D6E-409C-BE32-E72D297353CC}">
              <c16:uniqueId val="{00000000-9AA4-49F3-BE0C-B3C75753125D}"/>
            </c:ext>
          </c:extLst>
        </c:ser>
        <c:ser>
          <c:idx val="1"/>
          <c:order val="1"/>
          <c:tx>
            <c:strRef>
              <c:f>'Q5.コロナの影響（提供先）'!$M$6</c:f>
              <c:strCache>
                <c:ptCount val="1"/>
                <c:pt idx="0">
                  <c:v>増加(拡大)</c:v>
                </c:pt>
              </c:strCache>
            </c:strRef>
          </c:tx>
          <c:spPr>
            <a:solidFill>
              <a:srgbClr val="FFCC99"/>
            </a:solidFill>
            <a:ln>
              <a:solidFill>
                <a:schemeClr val="tx1"/>
              </a:solidFill>
            </a:ln>
            <a:effectLst/>
          </c:spPr>
          <c:invertIfNegative val="0"/>
          <c:cat>
            <c:strRef>
              <c:f>'Q5.コロナの影響（提供先）'!$K$7:$K$54</c:f>
              <c:strCache>
                <c:ptCount val="48"/>
                <c:pt idx="0">
                  <c:v>【 売上 】　　　　　　　　　　　　　　　</c:v>
                </c:pt>
                <c:pt idx="1">
                  <c:v>エンドユーザ(B2C)中心（N=  43）</c:v>
                </c:pt>
                <c:pt idx="2">
                  <c:v>エンドユーザ(B2C)多い（N=  15）</c:v>
                </c:pt>
                <c:pt idx="3">
                  <c:v>(B2C)・(B2B)ほぼ半々（N=  21）</c:v>
                </c:pt>
                <c:pt idx="4">
                  <c:v>ビジネスユーザ(B2B)多い（N=  50）</c:v>
                </c:pt>
                <c:pt idx="5">
                  <c:v>ビジネスユーザ(B2B)中心（N=227）</c:v>
                </c:pt>
                <c:pt idx="6">
                  <c:v>【 利益 】　　　　　　　　　　　　　　　</c:v>
                </c:pt>
                <c:pt idx="7">
                  <c:v>エンドユーザ(B2C)中心（N=  43）</c:v>
                </c:pt>
                <c:pt idx="8">
                  <c:v>エンドユーザ(B2C)多い（N=  15）</c:v>
                </c:pt>
                <c:pt idx="9">
                  <c:v>(B2C)・(B2B)ほぼ半々（N=  21）</c:v>
                </c:pt>
                <c:pt idx="10">
                  <c:v>ビジネスユーザ(B2B)多い（N=  48）</c:v>
                </c:pt>
                <c:pt idx="11">
                  <c:v>ビジネスユーザ(B2B)中心（N=226）</c:v>
                </c:pt>
                <c:pt idx="12">
                  <c:v>【 営業日数 】　　　　　　　　　　　　　</c:v>
                </c:pt>
                <c:pt idx="13">
                  <c:v>エンドユーザ(B2C)中心（N=  44）</c:v>
                </c:pt>
                <c:pt idx="14">
                  <c:v>エンドユーザ(B2C)多い（N=  15）</c:v>
                </c:pt>
                <c:pt idx="15">
                  <c:v>(B2C)・(B2B)ほぼ半々（N=  21）</c:v>
                </c:pt>
                <c:pt idx="16">
                  <c:v>ビジネスユーザ(B2B)多い（N=  50）</c:v>
                </c:pt>
                <c:pt idx="17">
                  <c:v>ビジネスユーザ(B2B)中心（N=226）</c:v>
                </c:pt>
                <c:pt idx="18">
                  <c:v>【 求職の応募者数 】　　　　　　　　　　</c:v>
                </c:pt>
                <c:pt idx="19">
                  <c:v>エンドユーザ(B2C)中心（N=  42）</c:v>
                </c:pt>
                <c:pt idx="20">
                  <c:v>エンドユーザ(B2C)多い（N=  15）</c:v>
                </c:pt>
                <c:pt idx="21">
                  <c:v>(B2C)・(B2B)ほぼ半々（N=  21）</c:v>
                </c:pt>
                <c:pt idx="22">
                  <c:v>ビジネスユーザ(B2B)多い（N=  48）</c:v>
                </c:pt>
                <c:pt idx="23">
                  <c:v>ビジネスユーザ(B2B)中心（N=219）</c:v>
                </c:pt>
                <c:pt idx="24">
                  <c:v>【 国内からの調達 】　　　　　　　　　　</c:v>
                </c:pt>
                <c:pt idx="25">
                  <c:v>エンドユーザ(B2C)中心（N=  43）</c:v>
                </c:pt>
                <c:pt idx="26">
                  <c:v>エンドユーザ(B2C)多い（N=  15）</c:v>
                </c:pt>
                <c:pt idx="27">
                  <c:v>(B2C)・(B2B)ほぼ半々（N=  21）</c:v>
                </c:pt>
                <c:pt idx="28">
                  <c:v>ビジネスユーザ(B2B)多い（N=  50）</c:v>
                </c:pt>
                <c:pt idx="29">
                  <c:v>ビジネスユーザ(B2B)中心（N=222）</c:v>
                </c:pt>
                <c:pt idx="30">
                  <c:v>【 海外からの調達 】　　　　　　　　　　</c:v>
                </c:pt>
                <c:pt idx="31">
                  <c:v>エンドユーザ(B2C)中心（N=  42）</c:v>
                </c:pt>
                <c:pt idx="32">
                  <c:v>エンドユーザ(B2C)多い（N=  15）</c:v>
                </c:pt>
                <c:pt idx="33">
                  <c:v>(B2C)・(B2B)ほぼ半々（N=  21）</c:v>
                </c:pt>
                <c:pt idx="34">
                  <c:v>ビジネスユーザ(B2B)多い（N=  48）</c:v>
                </c:pt>
                <c:pt idx="35">
                  <c:v>ビジネスユーザ(B2B)中心（N=212）</c:v>
                </c:pt>
                <c:pt idx="36">
                  <c:v>【 新規顧客の開拓 】　　　　　　　　　　</c:v>
                </c:pt>
                <c:pt idx="37">
                  <c:v>エンドユーザ(B2C)中心（N=  44）</c:v>
                </c:pt>
                <c:pt idx="38">
                  <c:v>エンドユーザ(B2C)多い（N=  15）</c:v>
                </c:pt>
                <c:pt idx="39">
                  <c:v>(B2C)・(B2B)ほぼ半々（N=  21）</c:v>
                </c:pt>
                <c:pt idx="40">
                  <c:v>ビジネスユーザ(B2B)多い（N=  50）</c:v>
                </c:pt>
                <c:pt idx="41">
                  <c:v>ビジネスユーザ(B2B)中心（N=217）</c:v>
                </c:pt>
                <c:pt idx="42">
                  <c:v>【 商談 】　　　　　　　　　　　　　　　</c:v>
                </c:pt>
                <c:pt idx="43">
                  <c:v>エンドユーザ(B2C)中心（N=  44）</c:v>
                </c:pt>
                <c:pt idx="44">
                  <c:v>エンドユーザ(B2C)多い（N=  15）</c:v>
                </c:pt>
                <c:pt idx="45">
                  <c:v>(B2C)・(B2B)ほぼ半々（N=  21）</c:v>
                </c:pt>
                <c:pt idx="46">
                  <c:v>ビジネスユーザ(B2B)多い（N=  50）</c:v>
                </c:pt>
                <c:pt idx="47">
                  <c:v>ビジネスユーザ(B2B)中心（N=222）</c:v>
                </c:pt>
              </c:strCache>
            </c:strRef>
          </c:cat>
          <c:val>
            <c:numRef>
              <c:f>'Q5.コロナの影響（提供先）'!$M$7:$M$54</c:f>
              <c:numCache>
                <c:formatCode>0.0%</c:formatCode>
                <c:ptCount val="48"/>
                <c:pt idx="1">
                  <c:v>9.3023255813953487E-2</c:v>
                </c:pt>
                <c:pt idx="2">
                  <c:v>0</c:v>
                </c:pt>
                <c:pt idx="3">
                  <c:v>0</c:v>
                </c:pt>
                <c:pt idx="4">
                  <c:v>0.02</c:v>
                </c:pt>
                <c:pt idx="5">
                  <c:v>4.8458149779735685E-2</c:v>
                </c:pt>
                <c:pt idx="7">
                  <c:v>4.6511627906976744E-2</c:v>
                </c:pt>
                <c:pt idx="8">
                  <c:v>0</c:v>
                </c:pt>
                <c:pt idx="9">
                  <c:v>0</c:v>
                </c:pt>
                <c:pt idx="10">
                  <c:v>4.1666666666666664E-2</c:v>
                </c:pt>
                <c:pt idx="11">
                  <c:v>5.3097345132743362E-2</c:v>
                </c:pt>
                <c:pt idx="13">
                  <c:v>2.2727272727272728E-2</c:v>
                </c:pt>
                <c:pt idx="14">
                  <c:v>0</c:v>
                </c:pt>
                <c:pt idx="15">
                  <c:v>0</c:v>
                </c:pt>
                <c:pt idx="16">
                  <c:v>0</c:v>
                </c:pt>
                <c:pt idx="17">
                  <c:v>4.4247787610619468E-3</c:v>
                </c:pt>
                <c:pt idx="19">
                  <c:v>0.14285714285714285</c:v>
                </c:pt>
                <c:pt idx="20">
                  <c:v>0.13333333333333333</c:v>
                </c:pt>
                <c:pt idx="21">
                  <c:v>4.7619047619047616E-2</c:v>
                </c:pt>
                <c:pt idx="22">
                  <c:v>8.3333333333333329E-2</c:v>
                </c:pt>
                <c:pt idx="23">
                  <c:v>0.1004566210045662</c:v>
                </c:pt>
                <c:pt idx="25">
                  <c:v>2.3255813953488372E-2</c:v>
                </c:pt>
                <c:pt idx="26">
                  <c:v>0</c:v>
                </c:pt>
                <c:pt idx="27">
                  <c:v>0</c:v>
                </c:pt>
                <c:pt idx="28">
                  <c:v>0.04</c:v>
                </c:pt>
                <c:pt idx="29">
                  <c:v>3.6036036036036036E-2</c:v>
                </c:pt>
                <c:pt idx="31">
                  <c:v>0</c:v>
                </c:pt>
                <c:pt idx="32">
                  <c:v>0</c:v>
                </c:pt>
                <c:pt idx="33">
                  <c:v>0</c:v>
                </c:pt>
                <c:pt idx="34">
                  <c:v>2.0833333333333332E-2</c:v>
                </c:pt>
                <c:pt idx="35">
                  <c:v>2.8301886792452831E-2</c:v>
                </c:pt>
                <c:pt idx="37">
                  <c:v>2.2727272727272728E-2</c:v>
                </c:pt>
                <c:pt idx="38">
                  <c:v>6.6666666666666666E-2</c:v>
                </c:pt>
                <c:pt idx="39">
                  <c:v>4.7619047619047616E-2</c:v>
                </c:pt>
                <c:pt idx="40">
                  <c:v>0.08</c:v>
                </c:pt>
                <c:pt idx="41">
                  <c:v>8.755760368663594E-2</c:v>
                </c:pt>
                <c:pt idx="43">
                  <c:v>0.15909090909090909</c:v>
                </c:pt>
                <c:pt idx="44">
                  <c:v>6.6666666666666666E-2</c:v>
                </c:pt>
                <c:pt idx="45">
                  <c:v>4.7619047619047616E-2</c:v>
                </c:pt>
                <c:pt idx="46">
                  <c:v>0.14000000000000001</c:v>
                </c:pt>
                <c:pt idx="47">
                  <c:v>9.90990990990991E-2</c:v>
                </c:pt>
              </c:numCache>
            </c:numRef>
          </c:val>
          <c:extLst>
            <c:ext xmlns:c16="http://schemas.microsoft.com/office/drawing/2014/chart" uri="{C3380CC4-5D6E-409C-BE32-E72D297353CC}">
              <c16:uniqueId val="{00000001-9AA4-49F3-BE0C-B3C75753125D}"/>
            </c:ext>
          </c:extLst>
        </c:ser>
        <c:ser>
          <c:idx val="2"/>
          <c:order val="2"/>
          <c:tx>
            <c:strRef>
              <c:f>'Q5.コロナの影響（提供先）'!$N$6</c:f>
              <c:strCache>
                <c:ptCount val="1"/>
                <c:pt idx="0">
                  <c:v>現状維持</c:v>
                </c:pt>
              </c:strCache>
            </c:strRef>
          </c:tx>
          <c:spPr>
            <a:solidFill>
              <a:srgbClr val="FFFF99"/>
            </a:solidFill>
            <a:ln>
              <a:solidFill>
                <a:schemeClr val="tx1"/>
              </a:solidFill>
            </a:ln>
            <a:effectLst/>
          </c:spPr>
          <c:invertIfNegative val="0"/>
          <c:cat>
            <c:strRef>
              <c:f>'Q5.コロナの影響（提供先）'!$K$7:$K$54</c:f>
              <c:strCache>
                <c:ptCount val="48"/>
                <c:pt idx="0">
                  <c:v>【 売上 】　　　　　　　　　　　　　　　</c:v>
                </c:pt>
                <c:pt idx="1">
                  <c:v>エンドユーザ(B2C)中心（N=  43）</c:v>
                </c:pt>
                <c:pt idx="2">
                  <c:v>エンドユーザ(B2C)多い（N=  15）</c:v>
                </c:pt>
                <c:pt idx="3">
                  <c:v>(B2C)・(B2B)ほぼ半々（N=  21）</c:v>
                </c:pt>
                <c:pt idx="4">
                  <c:v>ビジネスユーザ(B2B)多い（N=  50）</c:v>
                </c:pt>
                <c:pt idx="5">
                  <c:v>ビジネスユーザ(B2B)中心（N=227）</c:v>
                </c:pt>
                <c:pt idx="6">
                  <c:v>【 利益 】　　　　　　　　　　　　　　　</c:v>
                </c:pt>
                <c:pt idx="7">
                  <c:v>エンドユーザ(B2C)中心（N=  43）</c:v>
                </c:pt>
                <c:pt idx="8">
                  <c:v>エンドユーザ(B2C)多い（N=  15）</c:v>
                </c:pt>
                <c:pt idx="9">
                  <c:v>(B2C)・(B2B)ほぼ半々（N=  21）</c:v>
                </c:pt>
                <c:pt idx="10">
                  <c:v>ビジネスユーザ(B2B)多い（N=  48）</c:v>
                </c:pt>
                <c:pt idx="11">
                  <c:v>ビジネスユーザ(B2B)中心（N=226）</c:v>
                </c:pt>
                <c:pt idx="12">
                  <c:v>【 営業日数 】　　　　　　　　　　　　　</c:v>
                </c:pt>
                <c:pt idx="13">
                  <c:v>エンドユーザ(B2C)中心（N=  44）</c:v>
                </c:pt>
                <c:pt idx="14">
                  <c:v>エンドユーザ(B2C)多い（N=  15）</c:v>
                </c:pt>
                <c:pt idx="15">
                  <c:v>(B2C)・(B2B)ほぼ半々（N=  21）</c:v>
                </c:pt>
                <c:pt idx="16">
                  <c:v>ビジネスユーザ(B2B)多い（N=  50）</c:v>
                </c:pt>
                <c:pt idx="17">
                  <c:v>ビジネスユーザ(B2B)中心（N=226）</c:v>
                </c:pt>
                <c:pt idx="18">
                  <c:v>【 求職の応募者数 】　　　　　　　　　　</c:v>
                </c:pt>
                <c:pt idx="19">
                  <c:v>エンドユーザ(B2C)中心（N=  42）</c:v>
                </c:pt>
                <c:pt idx="20">
                  <c:v>エンドユーザ(B2C)多い（N=  15）</c:v>
                </c:pt>
                <c:pt idx="21">
                  <c:v>(B2C)・(B2B)ほぼ半々（N=  21）</c:v>
                </c:pt>
                <c:pt idx="22">
                  <c:v>ビジネスユーザ(B2B)多い（N=  48）</c:v>
                </c:pt>
                <c:pt idx="23">
                  <c:v>ビジネスユーザ(B2B)中心（N=219）</c:v>
                </c:pt>
                <c:pt idx="24">
                  <c:v>【 国内からの調達 】　　　　　　　　　　</c:v>
                </c:pt>
                <c:pt idx="25">
                  <c:v>エンドユーザ(B2C)中心（N=  43）</c:v>
                </c:pt>
                <c:pt idx="26">
                  <c:v>エンドユーザ(B2C)多い（N=  15）</c:v>
                </c:pt>
                <c:pt idx="27">
                  <c:v>(B2C)・(B2B)ほぼ半々（N=  21）</c:v>
                </c:pt>
                <c:pt idx="28">
                  <c:v>ビジネスユーザ(B2B)多い（N=  50）</c:v>
                </c:pt>
                <c:pt idx="29">
                  <c:v>ビジネスユーザ(B2B)中心（N=222）</c:v>
                </c:pt>
                <c:pt idx="30">
                  <c:v>【 海外からの調達 】　　　　　　　　　　</c:v>
                </c:pt>
                <c:pt idx="31">
                  <c:v>エンドユーザ(B2C)中心（N=  42）</c:v>
                </c:pt>
                <c:pt idx="32">
                  <c:v>エンドユーザ(B2C)多い（N=  15）</c:v>
                </c:pt>
                <c:pt idx="33">
                  <c:v>(B2C)・(B2B)ほぼ半々（N=  21）</c:v>
                </c:pt>
                <c:pt idx="34">
                  <c:v>ビジネスユーザ(B2B)多い（N=  48）</c:v>
                </c:pt>
                <c:pt idx="35">
                  <c:v>ビジネスユーザ(B2B)中心（N=212）</c:v>
                </c:pt>
                <c:pt idx="36">
                  <c:v>【 新規顧客の開拓 】　　　　　　　　　　</c:v>
                </c:pt>
                <c:pt idx="37">
                  <c:v>エンドユーザ(B2C)中心（N=  44）</c:v>
                </c:pt>
                <c:pt idx="38">
                  <c:v>エンドユーザ(B2C)多い（N=  15）</c:v>
                </c:pt>
                <c:pt idx="39">
                  <c:v>(B2C)・(B2B)ほぼ半々（N=  21）</c:v>
                </c:pt>
                <c:pt idx="40">
                  <c:v>ビジネスユーザ(B2B)多い（N=  50）</c:v>
                </c:pt>
                <c:pt idx="41">
                  <c:v>ビジネスユーザ(B2B)中心（N=217）</c:v>
                </c:pt>
                <c:pt idx="42">
                  <c:v>【 商談 】　　　　　　　　　　　　　　　</c:v>
                </c:pt>
                <c:pt idx="43">
                  <c:v>エンドユーザ(B2C)中心（N=  44）</c:v>
                </c:pt>
                <c:pt idx="44">
                  <c:v>エンドユーザ(B2C)多い（N=  15）</c:v>
                </c:pt>
                <c:pt idx="45">
                  <c:v>(B2C)・(B2B)ほぼ半々（N=  21）</c:v>
                </c:pt>
                <c:pt idx="46">
                  <c:v>ビジネスユーザ(B2B)多い（N=  50）</c:v>
                </c:pt>
                <c:pt idx="47">
                  <c:v>ビジネスユーザ(B2B)中心（N=222）</c:v>
                </c:pt>
              </c:strCache>
            </c:strRef>
          </c:cat>
          <c:val>
            <c:numRef>
              <c:f>'Q5.コロナの影響（提供先）'!$N$7:$N$54</c:f>
              <c:numCache>
                <c:formatCode>0.0%</c:formatCode>
                <c:ptCount val="48"/>
                <c:pt idx="1">
                  <c:v>0.13953488372093023</c:v>
                </c:pt>
                <c:pt idx="2">
                  <c:v>0.33333333333333331</c:v>
                </c:pt>
                <c:pt idx="3">
                  <c:v>0.2857142857142857</c:v>
                </c:pt>
                <c:pt idx="4">
                  <c:v>0.24</c:v>
                </c:pt>
                <c:pt idx="5">
                  <c:v>0.23788546255506607</c:v>
                </c:pt>
                <c:pt idx="7">
                  <c:v>0.16279069767441862</c:v>
                </c:pt>
                <c:pt idx="8">
                  <c:v>0.33333333333333331</c:v>
                </c:pt>
                <c:pt idx="9">
                  <c:v>0.2857142857142857</c:v>
                </c:pt>
                <c:pt idx="10">
                  <c:v>0.22916666666666666</c:v>
                </c:pt>
                <c:pt idx="11">
                  <c:v>0.22566371681415928</c:v>
                </c:pt>
                <c:pt idx="13">
                  <c:v>0.54545454545454541</c:v>
                </c:pt>
                <c:pt idx="14">
                  <c:v>0.73333333333333328</c:v>
                </c:pt>
                <c:pt idx="15">
                  <c:v>0.66666666666666663</c:v>
                </c:pt>
                <c:pt idx="16">
                  <c:v>0.7</c:v>
                </c:pt>
                <c:pt idx="17">
                  <c:v>0.63274336283185839</c:v>
                </c:pt>
                <c:pt idx="19">
                  <c:v>0.59523809523809523</c:v>
                </c:pt>
                <c:pt idx="20">
                  <c:v>0.6</c:v>
                </c:pt>
                <c:pt idx="21">
                  <c:v>0.66666666666666663</c:v>
                </c:pt>
                <c:pt idx="22">
                  <c:v>0.75</c:v>
                </c:pt>
                <c:pt idx="23">
                  <c:v>0.69863013698630139</c:v>
                </c:pt>
                <c:pt idx="25">
                  <c:v>0.58139534883720934</c:v>
                </c:pt>
                <c:pt idx="26">
                  <c:v>0.8</c:v>
                </c:pt>
                <c:pt idx="27">
                  <c:v>0.66666666666666663</c:v>
                </c:pt>
                <c:pt idx="28">
                  <c:v>0.56000000000000005</c:v>
                </c:pt>
                <c:pt idx="29">
                  <c:v>0.59009009009009006</c:v>
                </c:pt>
                <c:pt idx="31">
                  <c:v>0.54761904761904767</c:v>
                </c:pt>
                <c:pt idx="32">
                  <c:v>0.6</c:v>
                </c:pt>
                <c:pt idx="33">
                  <c:v>0.61904761904761907</c:v>
                </c:pt>
                <c:pt idx="34">
                  <c:v>0.6875</c:v>
                </c:pt>
                <c:pt idx="35">
                  <c:v>0.6132075471698113</c:v>
                </c:pt>
                <c:pt idx="37">
                  <c:v>0.5</c:v>
                </c:pt>
                <c:pt idx="38">
                  <c:v>0.66666666666666663</c:v>
                </c:pt>
                <c:pt idx="39">
                  <c:v>0.61904761904761907</c:v>
                </c:pt>
                <c:pt idx="40">
                  <c:v>0.34</c:v>
                </c:pt>
                <c:pt idx="41">
                  <c:v>0.46543778801843316</c:v>
                </c:pt>
                <c:pt idx="43">
                  <c:v>0.34090909090909088</c:v>
                </c:pt>
                <c:pt idx="44">
                  <c:v>0.46666666666666667</c:v>
                </c:pt>
                <c:pt idx="45">
                  <c:v>0.52380952380952384</c:v>
                </c:pt>
                <c:pt idx="46">
                  <c:v>0.34</c:v>
                </c:pt>
                <c:pt idx="47">
                  <c:v>0.38288288288288286</c:v>
                </c:pt>
              </c:numCache>
            </c:numRef>
          </c:val>
          <c:extLst>
            <c:ext xmlns:c16="http://schemas.microsoft.com/office/drawing/2014/chart" uri="{C3380CC4-5D6E-409C-BE32-E72D297353CC}">
              <c16:uniqueId val="{00000002-9AA4-49F3-BE0C-B3C75753125D}"/>
            </c:ext>
          </c:extLst>
        </c:ser>
        <c:ser>
          <c:idx val="3"/>
          <c:order val="3"/>
          <c:tx>
            <c:strRef>
              <c:f>'Q5.コロナの影響（提供先）'!$O$6</c:f>
              <c:strCache>
                <c:ptCount val="1"/>
                <c:pt idx="0">
                  <c:v>減少(縮小)</c:v>
                </c:pt>
              </c:strCache>
            </c:strRef>
          </c:tx>
          <c:spPr>
            <a:solidFill>
              <a:srgbClr val="2E75B6"/>
            </a:solidFill>
            <a:ln>
              <a:solidFill>
                <a:schemeClr val="tx1"/>
              </a:solidFill>
            </a:ln>
            <a:effectLst/>
          </c:spPr>
          <c:invertIfNegative val="0"/>
          <c:cat>
            <c:strRef>
              <c:f>'Q5.コロナの影響（提供先）'!$K$7:$K$54</c:f>
              <c:strCache>
                <c:ptCount val="48"/>
                <c:pt idx="0">
                  <c:v>【 売上 】　　　　　　　　　　　　　　　</c:v>
                </c:pt>
                <c:pt idx="1">
                  <c:v>エンドユーザ(B2C)中心（N=  43）</c:v>
                </c:pt>
                <c:pt idx="2">
                  <c:v>エンドユーザ(B2C)多い（N=  15）</c:v>
                </c:pt>
                <c:pt idx="3">
                  <c:v>(B2C)・(B2B)ほぼ半々（N=  21）</c:v>
                </c:pt>
                <c:pt idx="4">
                  <c:v>ビジネスユーザ(B2B)多い（N=  50）</c:v>
                </c:pt>
                <c:pt idx="5">
                  <c:v>ビジネスユーザ(B2B)中心（N=227）</c:v>
                </c:pt>
                <c:pt idx="6">
                  <c:v>【 利益 】　　　　　　　　　　　　　　　</c:v>
                </c:pt>
                <c:pt idx="7">
                  <c:v>エンドユーザ(B2C)中心（N=  43）</c:v>
                </c:pt>
                <c:pt idx="8">
                  <c:v>エンドユーザ(B2C)多い（N=  15）</c:v>
                </c:pt>
                <c:pt idx="9">
                  <c:v>(B2C)・(B2B)ほぼ半々（N=  21）</c:v>
                </c:pt>
                <c:pt idx="10">
                  <c:v>ビジネスユーザ(B2B)多い（N=  48）</c:v>
                </c:pt>
                <c:pt idx="11">
                  <c:v>ビジネスユーザ(B2B)中心（N=226）</c:v>
                </c:pt>
                <c:pt idx="12">
                  <c:v>【 営業日数 】　　　　　　　　　　　　　</c:v>
                </c:pt>
                <c:pt idx="13">
                  <c:v>エンドユーザ(B2C)中心（N=  44）</c:v>
                </c:pt>
                <c:pt idx="14">
                  <c:v>エンドユーザ(B2C)多い（N=  15）</c:v>
                </c:pt>
                <c:pt idx="15">
                  <c:v>(B2C)・(B2B)ほぼ半々（N=  21）</c:v>
                </c:pt>
                <c:pt idx="16">
                  <c:v>ビジネスユーザ(B2B)多い（N=  50）</c:v>
                </c:pt>
                <c:pt idx="17">
                  <c:v>ビジネスユーザ(B2B)中心（N=226）</c:v>
                </c:pt>
                <c:pt idx="18">
                  <c:v>【 求職の応募者数 】　　　　　　　　　　</c:v>
                </c:pt>
                <c:pt idx="19">
                  <c:v>エンドユーザ(B2C)中心（N=  42）</c:v>
                </c:pt>
                <c:pt idx="20">
                  <c:v>エンドユーザ(B2C)多い（N=  15）</c:v>
                </c:pt>
                <c:pt idx="21">
                  <c:v>(B2C)・(B2B)ほぼ半々（N=  21）</c:v>
                </c:pt>
                <c:pt idx="22">
                  <c:v>ビジネスユーザ(B2B)多い（N=  48）</c:v>
                </c:pt>
                <c:pt idx="23">
                  <c:v>ビジネスユーザ(B2B)中心（N=219）</c:v>
                </c:pt>
                <c:pt idx="24">
                  <c:v>【 国内からの調達 】　　　　　　　　　　</c:v>
                </c:pt>
                <c:pt idx="25">
                  <c:v>エンドユーザ(B2C)中心（N=  43）</c:v>
                </c:pt>
                <c:pt idx="26">
                  <c:v>エンドユーザ(B2C)多い（N=  15）</c:v>
                </c:pt>
                <c:pt idx="27">
                  <c:v>(B2C)・(B2B)ほぼ半々（N=  21）</c:v>
                </c:pt>
                <c:pt idx="28">
                  <c:v>ビジネスユーザ(B2B)多い（N=  50）</c:v>
                </c:pt>
                <c:pt idx="29">
                  <c:v>ビジネスユーザ(B2B)中心（N=222）</c:v>
                </c:pt>
                <c:pt idx="30">
                  <c:v>【 海外からの調達 】　　　　　　　　　　</c:v>
                </c:pt>
                <c:pt idx="31">
                  <c:v>エンドユーザ(B2C)中心（N=  42）</c:v>
                </c:pt>
                <c:pt idx="32">
                  <c:v>エンドユーザ(B2C)多い（N=  15）</c:v>
                </c:pt>
                <c:pt idx="33">
                  <c:v>(B2C)・(B2B)ほぼ半々（N=  21）</c:v>
                </c:pt>
                <c:pt idx="34">
                  <c:v>ビジネスユーザ(B2B)多い（N=  48）</c:v>
                </c:pt>
                <c:pt idx="35">
                  <c:v>ビジネスユーザ(B2B)中心（N=212）</c:v>
                </c:pt>
                <c:pt idx="36">
                  <c:v>【 新規顧客の開拓 】　　　　　　　　　　</c:v>
                </c:pt>
                <c:pt idx="37">
                  <c:v>エンドユーザ(B2C)中心（N=  44）</c:v>
                </c:pt>
                <c:pt idx="38">
                  <c:v>エンドユーザ(B2C)多い（N=  15）</c:v>
                </c:pt>
                <c:pt idx="39">
                  <c:v>(B2C)・(B2B)ほぼ半々（N=  21）</c:v>
                </c:pt>
                <c:pt idx="40">
                  <c:v>ビジネスユーザ(B2B)多い（N=  50）</c:v>
                </c:pt>
                <c:pt idx="41">
                  <c:v>ビジネスユーザ(B2B)中心（N=217）</c:v>
                </c:pt>
                <c:pt idx="42">
                  <c:v>【 商談 】　　　　　　　　　　　　　　　</c:v>
                </c:pt>
                <c:pt idx="43">
                  <c:v>エンドユーザ(B2C)中心（N=  44）</c:v>
                </c:pt>
                <c:pt idx="44">
                  <c:v>エンドユーザ(B2C)多い（N=  15）</c:v>
                </c:pt>
                <c:pt idx="45">
                  <c:v>(B2C)・(B2B)ほぼ半々（N=  21）</c:v>
                </c:pt>
                <c:pt idx="46">
                  <c:v>ビジネスユーザ(B2B)多い（N=  50）</c:v>
                </c:pt>
                <c:pt idx="47">
                  <c:v>ビジネスユーザ(B2B)中心（N=222）</c:v>
                </c:pt>
              </c:strCache>
            </c:strRef>
          </c:cat>
          <c:val>
            <c:numRef>
              <c:f>'Q5.コロナの影響（提供先）'!$O$7:$O$54</c:f>
              <c:numCache>
                <c:formatCode>0.0%</c:formatCode>
                <c:ptCount val="48"/>
                <c:pt idx="1">
                  <c:v>0.60465116279069764</c:v>
                </c:pt>
                <c:pt idx="2">
                  <c:v>0.4</c:v>
                </c:pt>
                <c:pt idx="3">
                  <c:v>0.61904761904761907</c:v>
                </c:pt>
                <c:pt idx="4">
                  <c:v>0.54</c:v>
                </c:pt>
                <c:pt idx="5">
                  <c:v>0.4933920704845815</c:v>
                </c:pt>
                <c:pt idx="7">
                  <c:v>0.53488372093023251</c:v>
                </c:pt>
                <c:pt idx="8">
                  <c:v>0.46666666666666667</c:v>
                </c:pt>
                <c:pt idx="9">
                  <c:v>0.61904761904761907</c:v>
                </c:pt>
                <c:pt idx="10">
                  <c:v>0.52083333333333337</c:v>
                </c:pt>
                <c:pt idx="11">
                  <c:v>0.43805309734513276</c:v>
                </c:pt>
                <c:pt idx="13">
                  <c:v>0.34090909090909088</c:v>
                </c:pt>
                <c:pt idx="14">
                  <c:v>0.26666666666666666</c:v>
                </c:pt>
                <c:pt idx="15">
                  <c:v>0.2857142857142857</c:v>
                </c:pt>
                <c:pt idx="16">
                  <c:v>0.3</c:v>
                </c:pt>
                <c:pt idx="17">
                  <c:v>0.33185840707964603</c:v>
                </c:pt>
                <c:pt idx="19">
                  <c:v>0.11904761904761904</c:v>
                </c:pt>
                <c:pt idx="20">
                  <c:v>6.6666666666666666E-2</c:v>
                </c:pt>
                <c:pt idx="21">
                  <c:v>0.14285714285714285</c:v>
                </c:pt>
                <c:pt idx="22">
                  <c:v>0.125</c:v>
                </c:pt>
                <c:pt idx="23">
                  <c:v>0.13698630136986301</c:v>
                </c:pt>
                <c:pt idx="25">
                  <c:v>0.30232558139534882</c:v>
                </c:pt>
                <c:pt idx="26">
                  <c:v>0.2</c:v>
                </c:pt>
                <c:pt idx="27">
                  <c:v>0.2857142857142857</c:v>
                </c:pt>
                <c:pt idx="28">
                  <c:v>0.34</c:v>
                </c:pt>
                <c:pt idx="29">
                  <c:v>0.32432432432432434</c:v>
                </c:pt>
                <c:pt idx="31">
                  <c:v>0.30952380952380953</c:v>
                </c:pt>
                <c:pt idx="32">
                  <c:v>0.4</c:v>
                </c:pt>
                <c:pt idx="33">
                  <c:v>0.2857142857142857</c:v>
                </c:pt>
                <c:pt idx="34">
                  <c:v>0.25</c:v>
                </c:pt>
                <c:pt idx="35">
                  <c:v>0.30188679245283018</c:v>
                </c:pt>
                <c:pt idx="37">
                  <c:v>0.29545454545454547</c:v>
                </c:pt>
                <c:pt idx="38">
                  <c:v>0.26666666666666666</c:v>
                </c:pt>
                <c:pt idx="39">
                  <c:v>0.19047619047619047</c:v>
                </c:pt>
                <c:pt idx="40">
                  <c:v>0.46</c:v>
                </c:pt>
                <c:pt idx="41">
                  <c:v>0.37327188940092165</c:v>
                </c:pt>
                <c:pt idx="43">
                  <c:v>0.34090909090909088</c:v>
                </c:pt>
                <c:pt idx="44">
                  <c:v>0.33333333333333331</c:v>
                </c:pt>
                <c:pt idx="45">
                  <c:v>0.23809523809523808</c:v>
                </c:pt>
                <c:pt idx="46">
                  <c:v>0.36</c:v>
                </c:pt>
                <c:pt idx="47">
                  <c:v>0.40090090090090091</c:v>
                </c:pt>
              </c:numCache>
            </c:numRef>
          </c:val>
          <c:extLst>
            <c:ext xmlns:c16="http://schemas.microsoft.com/office/drawing/2014/chart" uri="{C3380CC4-5D6E-409C-BE32-E72D297353CC}">
              <c16:uniqueId val="{00000003-9AA4-49F3-BE0C-B3C75753125D}"/>
            </c:ext>
          </c:extLst>
        </c:ser>
        <c:ser>
          <c:idx val="4"/>
          <c:order val="4"/>
          <c:tx>
            <c:strRef>
              <c:f>'Q5.コロナの影響（提供先）'!$P$6</c:f>
              <c:strCache>
                <c:ptCount val="1"/>
                <c:pt idx="0">
                  <c:v>大幅に減少(縮小)</c:v>
                </c:pt>
              </c:strCache>
            </c:strRef>
          </c:tx>
          <c:spPr>
            <a:solidFill>
              <a:srgbClr val="9DC3E6"/>
            </a:solidFill>
            <a:ln>
              <a:solidFill>
                <a:schemeClr val="tx1"/>
              </a:solidFill>
            </a:ln>
            <a:effectLst/>
          </c:spPr>
          <c:invertIfNegative val="0"/>
          <c:cat>
            <c:strRef>
              <c:f>'Q5.コロナの影響（提供先）'!$K$7:$K$54</c:f>
              <c:strCache>
                <c:ptCount val="48"/>
                <c:pt idx="0">
                  <c:v>【 売上 】　　　　　　　　　　　　　　　</c:v>
                </c:pt>
                <c:pt idx="1">
                  <c:v>エンドユーザ(B2C)中心（N=  43）</c:v>
                </c:pt>
                <c:pt idx="2">
                  <c:v>エンドユーザ(B2C)多い（N=  15）</c:v>
                </c:pt>
                <c:pt idx="3">
                  <c:v>(B2C)・(B2B)ほぼ半々（N=  21）</c:v>
                </c:pt>
                <c:pt idx="4">
                  <c:v>ビジネスユーザ(B2B)多い（N=  50）</c:v>
                </c:pt>
                <c:pt idx="5">
                  <c:v>ビジネスユーザ(B2B)中心（N=227）</c:v>
                </c:pt>
                <c:pt idx="6">
                  <c:v>【 利益 】　　　　　　　　　　　　　　　</c:v>
                </c:pt>
                <c:pt idx="7">
                  <c:v>エンドユーザ(B2C)中心（N=  43）</c:v>
                </c:pt>
                <c:pt idx="8">
                  <c:v>エンドユーザ(B2C)多い（N=  15）</c:v>
                </c:pt>
                <c:pt idx="9">
                  <c:v>(B2C)・(B2B)ほぼ半々（N=  21）</c:v>
                </c:pt>
                <c:pt idx="10">
                  <c:v>ビジネスユーザ(B2B)多い（N=  48）</c:v>
                </c:pt>
                <c:pt idx="11">
                  <c:v>ビジネスユーザ(B2B)中心（N=226）</c:v>
                </c:pt>
                <c:pt idx="12">
                  <c:v>【 営業日数 】　　　　　　　　　　　　　</c:v>
                </c:pt>
                <c:pt idx="13">
                  <c:v>エンドユーザ(B2C)中心（N=  44）</c:v>
                </c:pt>
                <c:pt idx="14">
                  <c:v>エンドユーザ(B2C)多い（N=  15）</c:v>
                </c:pt>
                <c:pt idx="15">
                  <c:v>(B2C)・(B2B)ほぼ半々（N=  21）</c:v>
                </c:pt>
                <c:pt idx="16">
                  <c:v>ビジネスユーザ(B2B)多い（N=  50）</c:v>
                </c:pt>
                <c:pt idx="17">
                  <c:v>ビジネスユーザ(B2B)中心（N=226）</c:v>
                </c:pt>
                <c:pt idx="18">
                  <c:v>【 求職の応募者数 】　　　　　　　　　　</c:v>
                </c:pt>
                <c:pt idx="19">
                  <c:v>エンドユーザ(B2C)中心（N=  42）</c:v>
                </c:pt>
                <c:pt idx="20">
                  <c:v>エンドユーザ(B2C)多い（N=  15）</c:v>
                </c:pt>
                <c:pt idx="21">
                  <c:v>(B2C)・(B2B)ほぼ半々（N=  21）</c:v>
                </c:pt>
                <c:pt idx="22">
                  <c:v>ビジネスユーザ(B2B)多い（N=  48）</c:v>
                </c:pt>
                <c:pt idx="23">
                  <c:v>ビジネスユーザ(B2B)中心（N=219）</c:v>
                </c:pt>
                <c:pt idx="24">
                  <c:v>【 国内からの調達 】　　　　　　　　　　</c:v>
                </c:pt>
                <c:pt idx="25">
                  <c:v>エンドユーザ(B2C)中心（N=  43）</c:v>
                </c:pt>
                <c:pt idx="26">
                  <c:v>エンドユーザ(B2C)多い（N=  15）</c:v>
                </c:pt>
                <c:pt idx="27">
                  <c:v>(B2C)・(B2B)ほぼ半々（N=  21）</c:v>
                </c:pt>
                <c:pt idx="28">
                  <c:v>ビジネスユーザ(B2B)多い（N=  50）</c:v>
                </c:pt>
                <c:pt idx="29">
                  <c:v>ビジネスユーザ(B2B)中心（N=222）</c:v>
                </c:pt>
                <c:pt idx="30">
                  <c:v>【 海外からの調達 】　　　　　　　　　　</c:v>
                </c:pt>
                <c:pt idx="31">
                  <c:v>エンドユーザ(B2C)中心（N=  42）</c:v>
                </c:pt>
                <c:pt idx="32">
                  <c:v>エンドユーザ(B2C)多い（N=  15）</c:v>
                </c:pt>
                <c:pt idx="33">
                  <c:v>(B2C)・(B2B)ほぼ半々（N=  21）</c:v>
                </c:pt>
                <c:pt idx="34">
                  <c:v>ビジネスユーザ(B2B)多い（N=  48）</c:v>
                </c:pt>
                <c:pt idx="35">
                  <c:v>ビジネスユーザ(B2B)中心（N=212）</c:v>
                </c:pt>
                <c:pt idx="36">
                  <c:v>【 新規顧客の開拓 】　　　　　　　　　　</c:v>
                </c:pt>
                <c:pt idx="37">
                  <c:v>エンドユーザ(B2C)中心（N=  44）</c:v>
                </c:pt>
                <c:pt idx="38">
                  <c:v>エンドユーザ(B2C)多い（N=  15）</c:v>
                </c:pt>
                <c:pt idx="39">
                  <c:v>(B2C)・(B2B)ほぼ半々（N=  21）</c:v>
                </c:pt>
                <c:pt idx="40">
                  <c:v>ビジネスユーザ(B2B)多い（N=  50）</c:v>
                </c:pt>
                <c:pt idx="41">
                  <c:v>ビジネスユーザ(B2B)中心（N=217）</c:v>
                </c:pt>
                <c:pt idx="42">
                  <c:v>【 商談 】　　　　　　　　　　　　　　　</c:v>
                </c:pt>
                <c:pt idx="43">
                  <c:v>エンドユーザ(B2C)中心（N=  44）</c:v>
                </c:pt>
                <c:pt idx="44">
                  <c:v>エンドユーザ(B2C)多い（N=  15）</c:v>
                </c:pt>
                <c:pt idx="45">
                  <c:v>(B2C)・(B2B)ほぼ半々（N=  21）</c:v>
                </c:pt>
                <c:pt idx="46">
                  <c:v>ビジネスユーザ(B2B)多い（N=  50）</c:v>
                </c:pt>
                <c:pt idx="47">
                  <c:v>ビジネスユーザ(B2B)中心（N=222）</c:v>
                </c:pt>
              </c:strCache>
            </c:strRef>
          </c:cat>
          <c:val>
            <c:numRef>
              <c:f>'Q5.コロナの影響（提供先）'!$P$7:$P$54</c:f>
              <c:numCache>
                <c:formatCode>0.0%</c:formatCode>
                <c:ptCount val="48"/>
                <c:pt idx="1">
                  <c:v>0.16279069767441862</c:v>
                </c:pt>
                <c:pt idx="2">
                  <c:v>0.26666666666666666</c:v>
                </c:pt>
                <c:pt idx="3">
                  <c:v>9.5238095238095233E-2</c:v>
                </c:pt>
                <c:pt idx="4">
                  <c:v>0.2</c:v>
                </c:pt>
                <c:pt idx="5">
                  <c:v>0.21145374449339208</c:v>
                </c:pt>
                <c:pt idx="7">
                  <c:v>0.23255813953488372</c:v>
                </c:pt>
                <c:pt idx="8">
                  <c:v>0.2</c:v>
                </c:pt>
                <c:pt idx="9">
                  <c:v>9.5238095238095233E-2</c:v>
                </c:pt>
                <c:pt idx="10">
                  <c:v>0.20833333333333334</c:v>
                </c:pt>
                <c:pt idx="11">
                  <c:v>0.26991150442477874</c:v>
                </c:pt>
                <c:pt idx="13">
                  <c:v>9.0909090909090912E-2</c:v>
                </c:pt>
                <c:pt idx="14">
                  <c:v>0</c:v>
                </c:pt>
                <c:pt idx="15">
                  <c:v>4.7619047619047616E-2</c:v>
                </c:pt>
                <c:pt idx="16">
                  <c:v>0</c:v>
                </c:pt>
                <c:pt idx="17">
                  <c:v>3.0973451327433628E-2</c:v>
                </c:pt>
                <c:pt idx="19">
                  <c:v>0.14285714285714285</c:v>
                </c:pt>
                <c:pt idx="20">
                  <c:v>0.13333333333333333</c:v>
                </c:pt>
                <c:pt idx="21">
                  <c:v>0.14285714285714285</c:v>
                </c:pt>
                <c:pt idx="22">
                  <c:v>2.0833333333333332E-2</c:v>
                </c:pt>
                <c:pt idx="23">
                  <c:v>5.9360730593607303E-2</c:v>
                </c:pt>
                <c:pt idx="25">
                  <c:v>9.3023255813953487E-2</c:v>
                </c:pt>
                <c:pt idx="26">
                  <c:v>0</c:v>
                </c:pt>
                <c:pt idx="27">
                  <c:v>4.7619047619047616E-2</c:v>
                </c:pt>
                <c:pt idx="28">
                  <c:v>0.06</c:v>
                </c:pt>
                <c:pt idx="29">
                  <c:v>4.954954954954955E-2</c:v>
                </c:pt>
                <c:pt idx="31">
                  <c:v>0.14285714285714285</c:v>
                </c:pt>
                <c:pt idx="32">
                  <c:v>0</c:v>
                </c:pt>
                <c:pt idx="33">
                  <c:v>9.5238095238095233E-2</c:v>
                </c:pt>
                <c:pt idx="34">
                  <c:v>4.1666666666666664E-2</c:v>
                </c:pt>
                <c:pt idx="35">
                  <c:v>5.6603773584905662E-2</c:v>
                </c:pt>
                <c:pt idx="37">
                  <c:v>0.15909090909090909</c:v>
                </c:pt>
                <c:pt idx="38">
                  <c:v>0</c:v>
                </c:pt>
                <c:pt idx="39">
                  <c:v>0.14285714285714285</c:v>
                </c:pt>
                <c:pt idx="40">
                  <c:v>0.12</c:v>
                </c:pt>
                <c:pt idx="41">
                  <c:v>7.3732718894009217E-2</c:v>
                </c:pt>
                <c:pt idx="43">
                  <c:v>0.15909090909090909</c:v>
                </c:pt>
                <c:pt idx="44">
                  <c:v>0.13333333333333333</c:v>
                </c:pt>
                <c:pt idx="45">
                  <c:v>0.19047619047619047</c:v>
                </c:pt>
                <c:pt idx="46">
                  <c:v>0.16</c:v>
                </c:pt>
                <c:pt idx="47">
                  <c:v>0.1036036036036036</c:v>
                </c:pt>
              </c:numCache>
            </c:numRef>
          </c:val>
          <c:extLst>
            <c:ext xmlns:c16="http://schemas.microsoft.com/office/drawing/2014/chart" uri="{C3380CC4-5D6E-409C-BE32-E72D297353CC}">
              <c16:uniqueId val="{00000004-9AA4-49F3-BE0C-B3C75753125D}"/>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'Q5.コロナの影響（提供先）'!$L$6</c:f>
              <c:strCache>
                <c:ptCount val="1"/>
                <c:pt idx="0">
                  <c:v>大幅に増加(拡大)</c:v>
                </c:pt>
              </c:strCache>
            </c:strRef>
          </c:tx>
          <c:spPr>
            <a:solidFill>
              <a:srgbClr val="FF9966"/>
            </a:solidFill>
            <a:ln>
              <a:solidFill>
                <a:schemeClr val="tx1"/>
              </a:solidFill>
            </a:ln>
            <a:effectLst/>
          </c:spPr>
          <c:invertIfNegative val="0"/>
          <c:cat>
            <c:strRef>
              <c:f>'Q5.コロナの影響（提供先）'!$R$7:$R$54</c:f>
              <c:strCache>
                <c:ptCount val="48"/>
                <c:pt idx="1">
                  <c:v>（N=  42）</c:v>
                </c:pt>
                <c:pt idx="2">
                  <c:v>（N=  22）</c:v>
                </c:pt>
                <c:pt idx="3">
                  <c:v>（N=  26）</c:v>
                </c:pt>
                <c:pt idx="4">
                  <c:v>（N=  57）</c:v>
                </c:pt>
                <c:pt idx="5">
                  <c:v>（N=261）</c:v>
                </c:pt>
                <c:pt idx="7">
                  <c:v>（N=  41）</c:v>
                </c:pt>
                <c:pt idx="8">
                  <c:v>（N=  22）</c:v>
                </c:pt>
                <c:pt idx="9">
                  <c:v>（N=  26）</c:v>
                </c:pt>
                <c:pt idx="10">
                  <c:v>（N=  57）</c:v>
                </c:pt>
                <c:pt idx="11">
                  <c:v>（N=260）</c:v>
                </c:pt>
                <c:pt idx="13">
                  <c:v>（N=  41）</c:v>
                </c:pt>
                <c:pt idx="14">
                  <c:v>（N=  22）</c:v>
                </c:pt>
                <c:pt idx="15">
                  <c:v>（N=  26）</c:v>
                </c:pt>
                <c:pt idx="16">
                  <c:v>（N=  57）</c:v>
                </c:pt>
                <c:pt idx="17">
                  <c:v>（N=259）</c:v>
                </c:pt>
                <c:pt idx="19">
                  <c:v>（N=  40）</c:v>
                </c:pt>
                <c:pt idx="20">
                  <c:v>（N=  21）</c:v>
                </c:pt>
                <c:pt idx="21">
                  <c:v>（N=  25）</c:v>
                </c:pt>
                <c:pt idx="22">
                  <c:v>（N=  56）</c:v>
                </c:pt>
                <c:pt idx="23">
                  <c:v>（N=256）</c:v>
                </c:pt>
                <c:pt idx="25">
                  <c:v>（N=  40）</c:v>
                </c:pt>
                <c:pt idx="26">
                  <c:v>（N=  21）</c:v>
                </c:pt>
                <c:pt idx="27">
                  <c:v>（N=  25）</c:v>
                </c:pt>
                <c:pt idx="28">
                  <c:v>（N=  57）</c:v>
                </c:pt>
                <c:pt idx="29">
                  <c:v>（N=257）</c:v>
                </c:pt>
                <c:pt idx="31">
                  <c:v>（N=  40）</c:v>
                </c:pt>
                <c:pt idx="32">
                  <c:v>（N=  19）</c:v>
                </c:pt>
                <c:pt idx="33">
                  <c:v>（N=  25）</c:v>
                </c:pt>
                <c:pt idx="34">
                  <c:v>（N=  54）</c:v>
                </c:pt>
                <c:pt idx="35">
                  <c:v>（N=250）</c:v>
                </c:pt>
                <c:pt idx="37">
                  <c:v>（N=  41）</c:v>
                </c:pt>
                <c:pt idx="38">
                  <c:v>（N=  22）</c:v>
                </c:pt>
                <c:pt idx="39">
                  <c:v>（N=  26）</c:v>
                </c:pt>
                <c:pt idx="40">
                  <c:v>（N=  57）</c:v>
                </c:pt>
                <c:pt idx="41">
                  <c:v>（N=257）</c:v>
                </c:pt>
                <c:pt idx="43">
                  <c:v>（N=  41）</c:v>
                </c:pt>
                <c:pt idx="44">
                  <c:v>（N=  22）</c:v>
                </c:pt>
                <c:pt idx="45">
                  <c:v>（N=  26）</c:v>
                </c:pt>
                <c:pt idx="46">
                  <c:v>（N=  57）</c:v>
                </c:pt>
                <c:pt idx="47">
                  <c:v>（N=258）</c:v>
                </c:pt>
              </c:strCache>
            </c:strRef>
          </c:cat>
          <c:val>
            <c:numRef>
              <c:f>'Q5.コロナの影響（提供先）'!$L$7:$L$54</c:f>
              <c:numCache>
                <c:formatCode>0.0%</c:formatCode>
                <c:ptCount val="48"/>
                <c:pt idx="1">
                  <c:v>2.3809523809523808E-2</c:v>
                </c:pt>
                <c:pt idx="2">
                  <c:v>0</c:v>
                </c:pt>
                <c:pt idx="3">
                  <c:v>3.8461538461538464E-2</c:v>
                </c:pt>
                <c:pt idx="4">
                  <c:v>0</c:v>
                </c:pt>
                <c:pt idx="5">
                  <c:v>0</c:v>
                </c:pt>
                <c:pt idx="7">
                  <c:v>2.4390243902439025E-2</c:v>
                </c:pt>
                <c:pt idx="8">
                  <c:v>0</c:v>
                </c:pt>
                <c:pt idx="9">
                  <c:v>0</c:v>
                </c:pt>
                <c:pt idx="10">
                  <c:v>0</c:v>
                </c:pt>
                <c:pt idx="11">
                  <c:v>3.8461538461538464E-3</c:v>
                </c:pt>
                <c:pt idx="13">
                  <c:v>0</c:v>
                </c:pt>
                <c:pt idx="14">
                  <c:v>0</c:v>
                </c:pt>
                <c:pt idx="15">
                  <c:v>0</c:v>
                </c:pt>
                <c:pt idx="16">
                  <c:v>0</c:v>
                </c:pt>
                <c:pt idx="17">
                  <c:v>0</c:v>
                </c:pt>
                <c:pt idx="19">
                  <c:v>0</c:v>
                </c:pt>
                <c:pt idx="20">
                  <c:v>0</c:v>
                </c:pt>
                <c:pt idx="21">
                  <c:v>0</c:v>
                </c:pt>
                <c:pt idx="22">
                  <c:v>0</c:v>
                </c:pt>
                <c:pt idx="23">
                  <c:v>3.90625E-3</c:v>
                </c:pt>
                <c:pt idx="25">
                  <c:v>2.5000000000000001E-2</c:v>
                </c:pt>
                <c:pt idx="26">
                  <c:v>0</c:v>
                </c:pt>
                <c:pt idx="27">
                  <c:v>0.04</c:v>
                </c:pt>
                <c:pt idx="28">
                  <c:v>0</c:v>
                </c:pt>
                <c:pt idx="29">
                  <c:v>0</c:v>
                </c:pt>
                <c:pt idx="31">
                  <c:v>0</c:v>
                </c:pt>
                <c:pt idx="32">
                  <c:v>0</c:v>
                </c:pt>
                <c:pt idx="33">
                  <c:v>0</c:v>
                </c:pt>
                <c:pt idx="34">
                  <c:v>0</c:v>
                </c:pt>
                <c:pt idx="35">
                  <c:v>4.0000000000000001E-3</c:v>
                </c:pt>
                <c:pt idx="37">
                  <c:v>2.4390243902439025E-2</c:v>
                </c:pt>
                <c:pt idx="38">
                  <c:v>4.5454545454545456E-2</c:v>
                </c:pt>
                <c:pt idx="39">
                  <c:v>3.8461538461538464E-2</c:v>
                </c:pt>
                <c:pt idx="40">
                  <c:v>0</c:v>
                </c:pt>
                <c:pt idx="41">
                  <c:v>3.8910505836575876E-3</c:v>
                </c:pt>
                <c:pt idx="43">
                  <c:v>2.4390243902439025E-2</c:v>
                </c:pt>
                <c:pt idx="44">
                  <c:v>4.5454545454545456E-2</c:v>
                </c:pt>
                <c:pt idx="45">
                  <c:v>7.6923076923076927E-2</c:v>
                </c:pt>
                <c:pt idx="46">
                  <c:v>0</c:v>
                </c:pt>
                <c:pt idx="47">
                  <c:v>2.3255813953488372E-2</c:v>
                </c:pt>
              </c:numCache>
            </c:numRef>
          </c:val>
          <c:extLst>
            <c:ext xmlns:c16="http://schemas.microsoft.com/office/drawing/2014/chart" uri="{C3380CC4-5D6E-409C-BE32-E72D297353CC}">
              <c16:uniqueId val="{00000000-6B07-4009-ABB2-387986C13941}"/>
            </c:ext>
          </c:extLst>
        </c:ser>
        <c:ser>
          <c:idx val="1"/>
          <c:order val="1"/>
          <c:tx>
            <c:strRef>
              <c:f>'Q5.コロナの影響（提供先）'!$M$6</c:f>
              <c:strCache>
                <c:ptCount val="1"/>
                <c:pt idx="0">
                  <c:v>増加(拡大)</c:v>
                </c:pt>
              </c:strCache>
            </c:strRef>
          </c:tx>
          <c:spPr>
            <a:solidFill>
              <a:srgbClr val="FFCC99"/>
            </a:solidFill>
            <a:ln>
              <a:solidFill>
                <a:schemeClr val="tx1"/>
              </a:solidFill>
            </a:ln>
            <a:effectLst/>
          </c:spPr>
          <c:invertIfNegative val="0"/>
          <c:cat>
            <c:strRef>
              <c:f>'Q5.コロナの影響（提供先）'!$R$7:$R$54</c:f>
              <c:strCache>
                <c:ptCount val="48"/>
                <c:pt idx="1">
                  <c:v>（N=  42）</c:v>
                </c:pt>
                <c:pt idx="2">
                  <c:v>（N=  22）</c:v>
                </c:pt>
                <c:pt idx="3">
                  <c:v>（N=  26）</c:v>
                </c:pt>
                <c:pt idx="4">
                  <c:v>（N=  57）</c:v>
                </c:pt>
                <c:pt idx="5">
                  <c:v>（N=261）</c:v>
                </c:pt>
                <c:pt idx="7">
                  <c:v>（N=  41）</c:v>
                </c:pt>
                <c:pt idx="8">
                  <c:v>（N=  22）</c:v>
                </c:pt>
                <c:pt idx="9">
                  <c:v>（N=  26）</c:v>
                </c:pt>
                <c:pt idx="10">
                  <c:v>（N=  57）</c:v>
                </c:pt>
                <c:pt idx="11">
                  <c:v>（N=260）</c:v>
                </c:pt>
                <c:pt idx="13">
                  <c:v>（N=  41）</c:v>
                </c:pt>
                <c:pt idx="14">
                  <c:v>（N=  22）</c:v>
                </c:pt>
                <c:pt idx="15">
                  <c:v>（N=  26）</c:v>
                </c:pt>
                <c:pt idx="16">
                  <c:v>（N=  57）</c:v>
                </c:pt>
                <c:pt idx="17">
                  <c:v>（N=259）</c:v>
                </c:pt>
                <c:pt idx="19">
                  <c:v>（N=  40）</c:v>
                </c:pt>
                <c:pt idx="20">
                  <c:v>（N=  21）</c:v>
                </c:pt>
                <c:pt idx="21">
                  <c:v>（N=  25）</c:v>
                </c:pt>
                <c:pt idx="22">
                  <c:v>（N=  56）</c:v>
                </c:pt>
                <c:pt idx="23">
                  <c:v>（N=256）</c:v>
                </c:pt>
                <c:pt idx="25">
                  <c:v>（N=  40）</c:v>
                </c:pt>
                <c:pt idx="26">
                  <c:v>（N=  21）</c:v>
                </c:pt>
                <c:pt idx="27">
                  <c:v>（N=  25）</c:v>
                </c:pt>
                <c:pt idx="28">
                  <c:v>（N=  57）</c:v>
                </c:pt>
                <c:pt idx="29">
                  <c:v>（N=257）</c:v>
                </c:pt>
                <c:pt idx="31">
                  <c:v>（N=  40）</c:v>
                </c:pt>
                <c:pt idx="32">
                  <c:v>（N=  19）</c:v>
                </c:pt>
                <c:pt idx="33">
                  <c:v>（N=  25）</c:v>
                </c:pt>
                <c:pt idx="34">
                  <c:v>（N=  54）</c:v>
                </c:pt>
                <c:pt idx="35">
                  <c:v>（N=250）</c:v>
                </c:pt>
                <c:pt idx="37">
                  <c:v>（N=  41）</c:v>
                </c:pt>
                <c:pt idx="38">
                  <c:v>（N=  22）</c:v>
                </c:pt>
                <c:pt idx="39">
                  <c:v>（N=  26）</c:v>
                </c:pt>
                <c:pt idx="40">
                  <c:v>（N=  57）</c:v>
                </c:pt>
                <c:pt idx="41">
                  <c:v>（N=257）</c:v>
                </c:pt>
                <c:pt idx="43">
                  <c:v>（N=  41）</c:v>
                </c:pt>
                <c:pt idx="44">
                  <c:v>（N=  22）</c:v>
                </c:pt>
                <c:pt idx="45">
                  <c:v>（N=  26）</c:v>
                </c:pt>
                <c:pt idx="46">
                  <c:v>（N=  57）</c:v>
                </c:pt>
                <c:pt idx="47">
                  <c:v>（N=258）</c:v>
                </c:pt>
              </c:strCache>
            </c:strRef>
          </c:cat>
          <c:val>
            <c:numRef>
              <c:f>'Q5.コロナの影響（提供先）'!$M$7:$M$54</c:f>
              <c:numCache>
                <c:formatCode>0.0%</c:formatCode>
                <c:ptCount val="48"/>
                <c:pt idx="1">
                  <c:v>7.1428571428571425E-2</c:v>
                </c:pt>
                <c:pt idx="2">
                  <c:v>4.5454545454545456E-2</c:v>
                </c:pt>
                <c:pt idx="3">
                  <c:v>0.19230769230769232</c:v>
                </c:pt>
                <c:pt idx="4">
                  <c:v>7.0175438596491224E-2</c:v>
                </c:pt>
                <c:pt idx="5">
                  <c:v>4.2145593869731802E-2</c:v>
                </c:pt>
                <c:pt idx="7">
                  <c:v>7.3170731707317069E-2</c:v>
                </c:pt>
                <c:pt idx="8">
                  <c:v>4.5454545454545456E-2</c:v>
                </c:pt>
                <c:pt idx="9">
                  <c:v>0.15384615384615385</c:v>
                </c:pt>
                <c:pt idx="10">
                  <c:v>7.0175438596491224E-2</c:v>
                </c:pt>
                <c:pt idx="11">
                  <c:v>2.6923076923076925E-2</c:v>
                </c:pt>
                <c:pt idx="13">
                  <c:v>0</c:v>
                </c:pt>
                <c:pt idx="14">
                  <c:v>0</c:v>
                </c:pt>
                <c:pt idx="15">
                  <c:v>3.8461538461538464E-2</c:v>
                </c:pt>
                <c:pt idx="16">
                  <c:v>0</c:v>
                </c:pt>
                <c:pt idx="17">
                  <c:v>3.8610038610038611E-3</c:v>
                </c:pt>
                <c:pt idx="19">
                  <c:v>0.125</c:v>
                </c:pt>
                <c:pt idx="20">
                  <c:v>0.19047619047619047</c:v>
                </c:pt>
                <c:pt idx="21">
                  <c:v>0.12</c:v>
                </c:pt>
                <c:pt idx="22">
                  <c:v>5.3571428571428568E-2</c:v>
                </c:pt>
                <c:pt idx="23">
                  <c:v>7.8125E-2</c:v>
                </c:pt>
                <c:pt idx="25">
                  <c:v>0.05</c:v>
                </c:pt>
                <c:pt idx="26">
                  <c:v>4.7619047619047616E-2</c:v>
                </c:pt>
                <c:pt idx="27">
                  <c:v>0.08</c:v>
                </c:pt>
                <c:pt idx="28">
                  <c:v>0</c:v>
                </c:pt>
                <c:pt idx="29">
                  <c:v>1.556420233463035E-2</c:v>
                </c:pt>
                <c:pt idx="31">
                  <c:v>0</c:v>
                </c:pt>
                <c:pt idx="32">
                  <c:v>0</c:v>
                </c:pt>
                <c:pt idx="33">
                  <c:v>0.04</c:v>
                </c:pt>
                <c:pt idx="34">
                  <c:v>0</c:v>
                </c:pt>
                <c:pt idx="35">
                  <c:v>2.4E-2</c:v>
                </c:pt>
                <c:pt idx="37">
                  <c:v>0.12195121951219512</c:v>
                </c:pt>
                <c:pt idx="38">
                  <c:v>9.0909090909090912E-2</c:v>
                </c:pt>
                <c:pt idx="39">
                  <c:v>0.15384615384615385</c:v>
                </c:pt>
                <c:pt idx="40">
                  <c:v>8.771929824561403E-2</c:v>
                </c:pt>
                <c:pt idx="41">
                  <c:v>7.3929961089494164E-2</c:v>
                </c:pt>
                <c:pt idx="43">
                  <c:v>9.7560975609756101E-2</c:v>
                </c:pt>
                <c:pt idx="44">
                  <c:v>9.0909090909090912E-2</c:v>
                </c:pt>
                <c:pt idx="45">
                  <c:v>0.15384615384615385</c:v>
                </c:pt>
                <c:pt idx="46">
                  <c:v>0.12280701754385964</c:v>
                </c:pt>
                <c:pt idx="47">
                  <c:v>8.9147286821705432E-2</c:v>
                </c:pt>
              </c:numCache>
            </c:numRef>
          </c:val>
          <c:extLst>
            <c:ext xmlns:c16="http://schemas.microsoft.com/office/drawing/2014/chart" uri="{C3380CC4-5D6E-409C-BE32-E72D297353CC}">
              <c16:uniqueId val="{00000001-6B07-4009-ABB2-387986C13941}"/>
            </c:ext>
          </c:extLst>
        </c:ser>
        <c:ser>
          <c:idx val="2"/>
          <c:order val="2"/>
          <c:tx>
            <c:strRef>
              <c:f>'Q5.コロナの影響（提供先）'!$N$6</c:f>
              <c:strCache>
                <c:ptCount val="1"/>
                <c:pt idx="0">
                  <c:v>現状維持</c:v>
                </c:pt>
              </c:strCache>
            </c:strRef>
          </c:tx>
          <c:spPr>
            <a:solidFill>
              <a:srgbClr val="FFFF99"/>
            </a:solidFill>
            <a:ln>
              <a:solidFill>
                <a:schemeClr val="tx1"/>
              </a:solidFill>
            </a:ln>
            <a:effectLst/>
          </c:spPr>
          <c:invertIfNegative val="0"/>
          <c:cat>
            <c:strRef>
              <c:f>'Q5.コロナの影響（提供先）'!$R$7:$R$54</c:f>
              <c:strCache>
                <c:ptCount val="48"/>
                <c:pt idx="1">
                  <c:v>（N=  42）</c:v>
                </c:pt>
                <c:pt idx="2">
                  <c:v>（N=  22）</c:v>
                </c:pt>
                <c:pt idx="3">
                  <c:v>（N=  26）</c:v>
                </c:pt>
                <c:pt idx="4">
                  <c:v>（N=  57）</c:v>
                </c:pt>
                <c:pt idx="5">
                  <c:v>（N=261）</c:v>
                </c:pt>
                <c:pt idx="7">
                  <c:v>（N=  41）</c:v>
                </c:pt>
                <c:pt idx="8">
                  <c:v>（N=  22）</c:v>
                </c:pt>
                <c:pt idx="9">
                  <c:v>（N=  26）</c:v>
                </c:pt>
                <c:pt idx="10">
                  <c:v>（N=  57）</c:v>
                </c:pt>
                <c:pt idx="11">
                  <c:v>（N=260）</c:v>
                </c:pt>
                <c:pt idx="13">
                  <c:v>（N=  41）</c:v>
                </c:pt>
                <c:pt idx="14">
                  <c:v>（N=  22）</c:v>
                </c:pt>
                <c:pt idx="15">
                  <c:v>（N=  26）</c:v>
                </c:pt>
                <c:pt idx="16">
                  <c:v>（N=  57）</c:v>
                </c:pt>
                <c:pt idx="17">
                  <c:v>（N=259）</c:v>
                </c:pt>
                <c:pt idx="19">
                  <c:v>（N=  40）</c:v>
                </c:pt>
                <c:pt idx="20">
                  <c:v>（N=  21）</c:v>
                </c:pt>
                <c:pt idx="21">
                  <c:v>（N=  25）</c:v>
                </c:pt>
                <c:pt idx="22">
                  <c:v>（N=  56）</c:v>
                </c:pt>
                <c:pt idx="23">
                  <c:v>（N=256）</c:v>
                </c:pt>
                <c:pt idx="25">
                  <c:v>（N=  40）</c:v>
                </c:pt>
                <c:pt idx="26">
                  <c:v>（N=  21）</c:v>
                </c:pt>
                <c:pt idx="27">
                  <c:v>（N=  25）</c:v>
                </c:pt>
                <c:pt idx="28">
                  <c:v>（N=  57）</c:v>
                </c:pt>
                <c:pt idx="29">
                  <c:v>（N=257）</c:v>
                </c:pt>
                <c:pt idx="31">
                  <c:v>（N=  40）</c:v>
                </c:pt>
                <c:pt idx="32">
                  <c:v>（N=  19）</c:v>
                </c:pt>
                <c:pt idx="33">
                  <c:v>（N=  25）</c:v>
                </c:pt>
                <c:pt idx="34">
                  <c:v>（N=  54）</c:v>
                </c:pt>
                <c:pt idx="35">
                  <c:v>（N=250）</c:v>
                </c:pt>
                <c:pt idx="37">
                  <c:v>（N=  41）</c:v>
                </c:pt>
                <c:pt idx="38">
                  <c:v>（N=  22）</c:v>
                </c:pt>
                <c:pt idx="39">
                  <c:v>（N=  26）</c:v>
                </c:pt>
                <c:pt idx="40">
                  <c:v>（N=  57）</c:v>
                </c:pt>
                <c:pt idx="41">
                  <c:v>（N=257）</c:v>
                </c:pt>
                <c:pt idx="43">
                  <c:v>（N=  41）</c:v>
                </c:pt>
                <c:pt idx="44">
                  <c:v>（N=  22）</c:v>
                </c:pt>
                <c:pt idx="45">
                  <c:v>（N=  26）</c:v>
                </c:pt>
                <c:pt idx="46">
                  <c:v>（N=  57）</c:v>
                </c:pt>
                <c:pt idx="47">
                  <c:v>（N=258）</c:v>
                </c:pt>
              </c:strCache>
            </c:strRef>
          </c:cat>
          <c:val>
            <c:numRef>
              <c:f>'Q5.コロナの影響（提供先）'!$N$7:$N$54</c:f>
              <c:numCache>
                <c:formatCode>0.0%</c:formatCode>
                <c:ptCount val="48"/>
                <c:pt idx="1">
                  <c:v>0.33333333333333331</c:v>
                </c:pt>
                <c:pt idx="2">
                  <c:v>0.13636363636363635</c:v>
                </c:pt>
                <c:pt idx="3">
                  <c:v>0.19230769230769232</c:v>
                </c:pt>
                <c:pt idx="4">
                  <c:v>0.40350877192982454</c:v>
                </c:pt>
                <c:pt idx="5">
                  <c:v>0.34482758620689657</c:v>
                </c:pt>
                <c:pt idx="7">
                  <c:v>0.31707317073170732</c:v>
                </c:pt>
                <c:pt idx="8">
                  <c:v>0.18181818181818182</c:v>
                </c:pt>
                <c:pt idx="9">
                  <c:v>0.26923076923076922</c:v>
                </c:pt>
                <c:pt idx="10">
                  <c:v>0.40350877192982454</c:v>
                </c:pt>
                <c:pt idx="11">
                  <c:v>0.3576923076923077</c:v>
                </c:pt>
                <c:pt idx="13">
                  <c:v>0.65853658536585369</c:v>
                </c:pt>
                <c:pt idx="14">
                  <c:v>0.77272727272727271</c:v>
                </c:pt>
                <c:pt idx="15">
                  <c:v>0.5</c:v>
                </c:pt>
                <c:pt idx="16">
                  <c:v>0.78947368421052633</c:v>
                </c:pt>
                <c:pt idx="17">
                  <c:v>0.72586872586872586</c:v>
                </c:pt>
                <c:pt idx="19">
                  <c:v>0.72499999999999998</c:v>
                </c:pt>
                <c:pt idx="20">
                  <c:v>0.5714285714285714</c:v>
                </c:pt>
                <c:pt idx="21">
                  <c:v>0.6</c:v>
                </c:pt>
                <c:pt idx="22">
                  <c:v>0.75</c:v>
                </c:pt>
                <c:pt idx="23">
                  <c:v>0.66796875</c:v>
                </c:pt>
                <c:pt idx="25">
                  <c:v>0.625</c:v>
                </c:pt>
                <c:pt idx="26">
                  <c:v>0.61904761904761907</c:v>
                </c:pt>
                <c:pt idx="27">
                  <c:v>0.68</c:v>
                </c:pt>
                <c:pt idx="28">
                  <c:v>0.75438596491228072</c:v>
                </c:pt>
                <c:pt idx="29">
                  <c:v>0.66536964980544744</c:v>
                </c:pt>
                <c:pt idx="31">
                  <c:v>0.8</c:v>
                </c:pt>
                <c:pt idx="32">
                  <c:v>0.68421052631578949</c:v>
                </c:pt>
                <c:pt idx="33">
                  <c:v>0.52</c:v>
                </c:pt>
                <c:pt idx="34">
                  <c:v>0.7592592592592593</c:v>
                </c:pt>
                <c:pt idx="35">
                  <c:v>0.65200000000000002</c:v>
                </c:pt>
                <c:pt idx="37">
                  <c:v>0.3902439024390244</c:v>
                </c:pt>
                <c:pt idx="38">
                  <c:v>0.18181818181818182</c:v>
                </c:pt>
                <c:pt idx="39">
                  <c:v>0.30769230769230771</c:v>
                </c:pt>
                <c:pt idx="40">
                  <c:v>0.35087719298245612</c:v>
                </c:pt>
                <c:pt idx="41">
                  <c:v>0.38132295719844356</c:v>
                </c:pt>
                <c:pt idx="43">
                  <c:v>0.34146341463414637</c:v>
                </c:pt>
                <c:pt idx="44">
                  <c:v>0.22727272727272727</c:v>
                </c:pt>
                <c:pt idx="45">
                  <c:v>0.23076923076923078</c:v>
                </c:pt>
                <c:pt idx="46">
                  <c:v>0.40350877192982454</c:v>
                </c:pt>
                <c:pt idx="47">
                  <c:v>0.32170542635658916</c:v>
                </c:pt>
              </c:numCache>
            </c:numRef>
          </c:val>
          <c:extLst>
            <c:ext xmlns:c16="http://schemas.microsoft.com/office/drawing/2014/chart" uri="{C3380CC4-5D6E-409C-BE32-E72D297353CC}">
              <c16:uniqueId val="{00000002-6B07-4009-ABB2-387986C13941}"/>
            </c:ext>
          </c:extLst>
        </c:ser>
        <c:ser>
          <c:idx val="3"/>
          <c:order val="3"/>
          <c:tx>
            <c:strRef>
              <c:f>'Q5.コロナの影響（提供先）'!$O$6</c:f>
              <c:strCache>
                <c:ptCount val="1"/>
                <c:pt idx="0">
                  <c:v>減少(縮小)</c:v>
                </c:pt>
              </c:strCache>
            </c:strRef>
          </c:tx>
          <c:spPr>
            <a:solidFill>
              <a:srgbClr val="2E75B6"/>
            </a:solidFill>
            <a:ln>
              <a:solidFill>
                <a:schemeClr val="tx1"/>
              </a:solidFill>
            </a:ln>
            <a:effectLst/>
          </c:spPr>
          <c:invertIfNegative val="0"/>
          <c:cat>
            <c:strRef>
              <c:f>'Q5.コロナの影響（提供先）'!$R$7:$R$54</c:f>
              <c:strCache>
                <c:ptCount val="48"/>
                <c:pt idx="1">
                  <c:v>（N=  42）</c:v>
                </c:pt>
                <c:pt idx="2">
                  <c:v>（N=  22）</c:v>
                </c:pt>
                <c:pt idx="3">
                  <c:v>（N=  26）</c:v>
                </c:pt>
                <c:pt idx="4">
                  <c:v>（N=  57）</c:v>
                </c:pt>
                <c:pt idx="5">
                  <c:v>（N=261）</c:v>
                </c:pt>
                <c:pt idx="7">
                  <c:v>（N=  41）</c:v>
                </c:pt>
                <c:pt idx="8">
                  <c:v>（N=  22）</c:v>
                </c:pt>
                <c:pt idx="9">
                  <c:v>（N=  26）</c:v>
                </c:pt>
                <c:pt idx="10">
                  <c:v>（N=  57）</c:v>
                </c:pt>
                <c:pt idx="11">
                  <c:v>（N=260）</c:v>
                </c:pt>
                <c:pt idx="13">
                  <c:v>（N=  41）</c:v>
                </c:pt>
                <c:pt idx="14">
                  <c:v>（N=  22）</c:v>
                </c:pt>
                <c:pt idx="15">
                  <c:v>（N=  26）</c:v>
                </c:pt>
                <c:pt idx="16">
                  <c:v>（N=  57）</c:v>
                </c:pt>
                <c:pt idx="17">
                  <c:v>（N=259）</c:v>
                </c:pt>
                <c:pt idx="19">
                  <c:v>（N=  40）</c:v>
                </c:pt>
                <c:pt idx="20">
                  <c:v>（N=  21）</c:v>
                </c:pt>
                <c:pt idx="21">
                  <c:v>（N=  25）</c:v>
                </c:pt>
                <c:pt idx="22">
                  <c:v>（N=  56）</c:v>
                </c:pt>
                <c:pt idx="23">
                  <c:v>（N=256）</c:v>
                </c:pt>
                <c:pt idx="25">
                  <c:v>（N=  40）</c:v>
                </c:pt>
                <c:pt idx="26">
                  <c:v>（N=  21）</c:v>
                </c:pt>
                <c:pt idx="27">
                  <c:v>（N=  25）</c:v>
                </c:pt>
                <c:pt idx="28">
                  <c:v>（N=  57）</c:v>
                </c:pt>
                <c:pt idx="29">
                  <c:v>（N=257）</c:v>
                </c:pt>
                <c:pt idx="31">
                  <c:v>（N=  40）</c:v>
                </c:pt>
                <c:pt idx="32">
                  <c:v>（N=  19）</c:v>
                </c:pt>
                <c:pt idx="33">
                  <c:v>（N=  25）</c:v>
                </c:pt>
                <c:pt idx="34">
                  <c:v>（N=  54）</c:v>
                </c:pt>
                <c:pt idx="35">
                  <c:v>（N=250）</c:v>
                </c:pt>
                <c:pt idx="37">
                  <c:v>（N=  41）</c:v>
                </c:pt>
                <c:pt idx="38">
                  <c:v>（N=  22）</c:v>
                </c:pt>
                <c:pt idx="39">
                  <c:v>（N=  26）</c:v>
                </c:pt>
                <c:pt idx="40">
                  <c:v>（N=  57）</c:v>
                </c:pt>
                <c:pt idx="41">
                  <c:v>（N=257）</c:v>
                </c:pt>
                <c:pt idx="43">
                  <c:v>（N=  41）</c:v>
                </c:pt>
                <c:pt idx="44">
                  <c:v>（N=  22）</c:v>
                </c:pt>
                <c:pt idx="45">
                  <c:v>（N=  26）</c:v>
                </c:pt>
                <c:pt idx="46">
                  <c:v>（N=  57）</c:v>
                </c:pt>
                <c:pt idx="47">
                  <c:v>（N=258）</c:v>
                </c:pt>
              </c:strCache>
            </c:strRef>
          </c:cat>
          <c:val>
            <c:numRef>
              <c:f>'Q5.コロナの影響（提供先）'!$O$7:$O$54</c:f>
              <c:numCache>
                <c:formatCode>0.0%</c:formatCode>
                <c:ptCount val="48"/>
                <c:pt idx="1">
                  <c:v>0.45238095238095238</c:v>
                </c:pt>
                <c:pt idx="2">
                  <c:v>0.68181818181818177</c:v>
                </c:pt>
                <c:pt idx="3">
                  <c:v>0.30769230769230771</c:v>
                </c:pt>
                <c:pt idx="4">
                  <c:v>0.42105263157894735</c:v>
                </c:pt>
                <c:pt idx="5">
                  <c:v>0.43678160919540232</c:v>
                </c:pt>
                <c:pt idx="7">
                  <c:v>0.46341463414634149</c:v>
                </c:pt>
                <c:pt idx="8">
                  <c:v>0.54545454545454541</c:v>
                </c:pt>
                <c:pt idx="9">
                  <c:v>0.34615384615384615</c:v>
                </c:pt>
                <c:pt idx="10">
                  <c:v>0.38596491228070173</c:v>
                </c:pt>
                <c:pt idx="11">
                  <c:v>0.41538461538461541</c:v>
                </c:pt>
                <c:pt idx="13">
                  <c:v>0.24390243902439024</c:v>
                </c:pt>
                <c:pt idx="14">
                  <c:v>0.22727272727272727</c:v>
                </c:pt>
                <c:pt idx="15">
                  <c:v>0.42307692307692307</c:v>
                </c:pt>
                <c:pt idx="16">
                  <c:v>0.19298245614035087</c:v>
                </c:pt>
                <c:pt idx="17">
                  <c:v>0.22393822393822393</c:v>
                </c:pt>
                <c:pt idx="19">
                  <c:v>0.05</c:v>
                </c:pt>
                <c:pt idx="20">
                  <c:v>0.23809523809523808</c:v>
                </c:pt>
                <c:pt idx="21">
                  <c:v>0.28000000000000003</c:v>
                </c:pt>
                <c:pt idx="22">
                  <c:v>0.16071428571428573</c:v>
                </c:pt>
                <c:pt idx="23">
                  <c:v>0.19921875</c:v>
                </c:pt>
                <c:pt idx="25">
                  <c:v>0.2</c:v>
                </c:pt>
                <c:pt idx="26">
                  <c:v>0.23809523809523808</c:v>
                </c:pt>
                <c:pt idx="27">
                  <c:v>0.2</c:v>
                </c:pt>
                <c:pt idx="28">
                  <c:v>0.22807017543859648</c:v>
                </c:pt>
                <c:pt idx="29">
                  <c:v>0.26070038910505838</c:v>
                </c:pt>
                <c:pt idx="31">
                  <c:v>0.125</c:v>
                </c:pt>
                <c:pt idx="32">
                  <c:v>0.26315789473684209</c:v>
                </c:pt>
                <c:pt idx="33">
                  <c:v>0.32</c:v>
                </c:pt>
                <c:pt idx="34">
                  <c:v>0.12962962962962962</c:v>
                </c:pt>
                <c:pt idx="35">
                  <c:v>0.216</c:v>
                </c:pt>
                <c:pt idx="37">
                  <c:v>0.31707317073170732</c:v>
                </c:pt>
                <c:pt idx="38">
                  <c:v>0.5</c:v>
                </c:pt>
                <c:pt idx="39">
                  <c:v>0.34615384615384615</c:v>
                </c:pt>
                <c:pt idx="40">
                  <c:v>0.43859649122807015</c:v>
                </c:pt>
                <c:pt idx="41">
                  <c:v>0.40856031128404668</c:v>
                </c:pt>
                <c:pt idx="43">
                  <c:v>0.36585365853658536</c:v>
                </c:pt>
                <c:pt idx="44">
                  <c:v>0.45454545454545453</c:v>
                </c:pt>
                <c:pt idx="45">
                  <c:v>0.30769230769230771</c:v>
                </c:pt>
                <c:pt idx="46">
                  <c:v>0.35087719298245612</c:v>
                </c:pt>
                <c:pt idx="47">
                  <c:v>0.45348837209302323</c:v>
                </c:pt>
              </c:numCache>
            </c:numRef>
          </c:val>
          <c:extLst>
            <c:ext xmlns:c16="http://schemas.microsoft.com/office/drawing/2014/chart" uri="{C3380CC4-5D6E-409C-BE32-E72D297353CC}">
              <c16:uniqueId val="{00000003-6B07-4009-ABB2-387986C13941}"/>
            </c:ext>
          </c:extLst>
        </c:ser>
        <c:ser>
          <c:idx val="4"/>
          <c:order val="4"/>
          <c:tx>
            <c:strRef>
              <c:f>'Q5.コロナの影響（提供先）'!$P$6</c:f>
              <c:strCache>
                <c:ptCount val="1"/>
                <c:pt idx="0">
                  <c:v>大幅に減少(縮小)</c:v>
                </c:pt>
              </c:strCache>
            </c:strRef>
          </c:tx>
          <c:spPr>
            <a:solidFill>
              <a:srgbClr val="9DC3E6"/>
            </a:solidFill>
            <a:ln>
              <a:solidFill>
                <a:schemeClr val="tx1"/>
              </a:solidFill>
            </a:ln>
            <a:effectLst/>
          </c:spPr>
          <c:invertIfNegative val="0"/>
          <c:cat>
            <c:strRef>
              <c:f>'Q5.コロナの影響（提供先）'!$R$7:$R$54</c:f>
              <c:strCache>
                <c:ptCount val="48"/>
                <c:pt idx="1">
                  <c:v>（N=  42）</c:v>
                </c:pt>
                <c:pt idx="2">
                  <c:v>（N=  22）</c:v>
                </c:pt>
                <c:pt idx="3">
                  <c:v>（N=  26）</c:v>
                </c:pt>
                <c:pt idx="4">
                  <c:v>（N=  57）</c:v>
                </c:pt>
                <c:pt idx="5">
                  <c:v>（N=261）</c:v>
                </c:pt>
                <c:pt idx="7">
                  <c:v>（N=  41）</c:v>
                </c:pt>
                <c:pt idx="8">
                  <c:v>（N=  22）</c:v>
                </c:pt>
                <c:pt idx="9">
                  <c:v>（N=  26）</c:v>
                </c:pt>
                <c:pt idx="10">
                  <c:v>（N=  57）</c:v>
                </c:pt>
                <c:pt idx="11">
                  <c:v>（N=260）</c:v>
                </c:pt>
                <c:pt idx="13">
                  <c:v>（N=  41）</c:v>
                </c:pt>
                <c:pt idx="14">
                  <c:v>（N=  22）</c:v>
                </c:pt>
                <c:pt idx="15">
                  <c:v>（N=  26）</c:v>
                </c:pt>
                <c:pt idx="16">
                  <c:v>（N=  57）</c:v>
                </c:pt>
                <c:pt idx="17">
                  <c:v>（N=259）</c:v>
                </c:pt>
                <c:pt idx="19">
                  <c:v>（N=  40）</c:v>
                </c:pt>
                <c:pt idx="20">
                  <c:v>（N=  21）</c:v>
                </c:pt>
                <c:pt idx="21">
                  <c:v>（N=  25）</c:v>
                </c:pt>
                <c:pt idx="22">
                  <c:v>（N=  56）</c:v>
                </c:pt>
                <c:pt idx="23">
                  <c:v>（N=256）</c:v>
                </c:pt>
                <c:pt idx="25">
                  <c:v>（N=  40）</c:v>
                </c:pt>
                <c:pt idx="26">
                  <c:v>（N=  21）</c:v>
                </c:pt>
                <c:pt idx="27">
                  <c:v>（N=  25）</c:v>
                </c:pt>
                <c:pt idx="28">
                  <c:v>（N=  57）</c:v>
                </c:pt>
                <c:pt idx="29">
                  <c:v>（N=257）</c:v>
                </c:pt>
                <c:pt idx="31">
                  <c:v>（N=  40）</c:v>
                </c:pt>
                <c:pt idx="32">
                  <c:v>（N=  19）</c:v>
                </c:pt>
                <c:pt idx="33">
                  <c:v>（N=  25）</c:v>
                </c:pt>
                <c:pt idx="34">
                  <c:v>（N=  54）</c:v>
                </c:pt>
                <c:pt idx="35">
                  <c:v>（N=250）</c:v>
                </c:pt>
                <c:pt idx="37">
                  <c:v>（N=  41）</c:v>
                </c:pt>
                <c:pt idx="38">
                  <c:v>（N=  22）</c:v>
                </c:pt>
                <c:pt idx="39">
                  <c:v>（N=  26）</c:v>
                </c:pt>
                <c:pt idx="40">
                  <c:v>（N=  57）</c:v>
                </c:pt>
                <c:pt idx="41">
                  <c:v>（N=257）</c:v>
                </c:pt>
                <c:pt idx="43">
                  <c:v>（N=  41）</c:v>
                </c:pt>
                <c:pt idx="44">
                  <c:v>（N=  22）</c:v>
                </c:pt>
                <c:pt idx="45">
                  <c:v>（N=  26）</c:v>
                </c:pt>
                <c:pt idx="46">
                  <c:v>（N=  57）</c:v>
                </c:pt>
                <c:pt idx="47">
                  <c:v>（N=258）</c:v>
                </c:pt>
              </c:strCache>
            </c:strRef>
          </c:cat>
          <c:val>
            <c:numRef>
              <c:f>'Q5.コロナの影響（提供先）'!$P$7:$P$54</c:f>
              <c:numCache>
                <c:formatCode>0.0%</c:formatCode>
                <c:ptCount val="48"/>
                <c:pt idx="1">
                  <c:v>0.11904761904761904</c:v>
                </c:pt>
                <c:pt idx="2">
                  <c:v>0.13636363636363635</c:v>
                </c:pt>
                <c:pt idx="3">
                  <c:v>0.26923076923076922</c:v>
                </c:pt>
                <c:pt idx="4">
                  <c:v>0.10526315789473684</c:v>
                </c:pt>
                <c:pt idx="5">
                  <c:v>0.17624521072796934</c:v>
                </c:pt>
                <c:pt idx="7">
                  <c:v>0.12195121951219512</c:v>
                </c:pt>
                <c:pt idx="8">
                  <c:v>0.22727272727272727</c:v>
                </c:pt>
                <c:pt idx="9">
                  <c:v>0.23076923076923078</c:v>
                </c:pt>
                <c:pt idx="10">
                  <c:v>0.14035087719298245</c:v>
                </c:pt>
                <c:pt idx="11">
                  <c:v>0.19615384615384615</c:v>
                </c:pt>
                <c:pt idx="13">
                  <c:v>9.7560975609756101E-2</c:v>
                </c:pt>
                <c:pt idx="14">
                  <c:v>0</c:v>
                </c:pt>
                <c:pt idx="15">
                  <c:v>3.8461538461538464E-2</c:v>
                </c:pt>
                <c:pt idx="16">
                  <c:v>1.7543859649122806E-2</c:v>
                </c:pt>
                <c:pt idx="17">
                  <c:v>4.633204633204633E-2</c:v>
                </c:pt>
                <c:pt idx="19">
                  <c:v>0.1</c:v>
                </c:pt>
                <c:pt idx="20">
                  <c:v>0</c:v>
                </c:pt>
                <c:pt idx="21">
                  <c:v>0</c:v>
                </c:pt>
                <c:pt idx="22">
                  <c:v>3.5714285714285712E-2</c:v>
                </c:pt>
                <c:pt idx="23">
                  <c:v>5.078125E-2</c:v>
                </c:pt>
                <c:pt idx="25">
                  <c:v>0.1</c:v>
                </c:pt>
                <c:pt idx="26">
                  <c:v>9.5238095238095233E-2</c:v>
                </c:pt>
                <c:pt idx="27">
                  <c:v>0</c:v>
                </c:pt>
                <c:pt idx="28">
                  <c:v>1.7543859649122806E-2</c:v>
                </c:pt>
                <c:pt idx="29">
                  <c:v>5.8365758754863814E-2</c:v>
                </c:pt>
                <c:pt idx="31">
                  <c:v>7.4999999999999997E-2</c:v>
                </c:pt>
                <c:pt idx="32">
                  <c:v>5.2631578947368418E-2</c:v>
                </c:pt>
                <c:pt idx="33">
                  <c:v>0.12</c:v>
                </c:pt>
                <c:pt idx="34">
                  <c:v>0.1111111111111111</c:v>
                </c:pt>
                <c:pt idx="35">
                  <c:v>0.104</c:v>
                </c:pt>
                <c:pt idx="37">
                  <c:v>0.14634146341463414</c:v>
                </c:pt>
                <c:pt idx="38">
                  <c:v>0.18181818181818182</c:v>
                </c:pt>
                <c:pt idx="39">
                  <c:v>0.15384615384615385</c:v>
                </c:pt>
                <c:pt idx="40">
                  <c:v>0.12280701754385964</c:v>
                </c:pt>
                <c:pt idx="41">
                  <c:v>0.13229571984435798</c:v>
                </c:pt>
                <c:pt idx="43">
                  <c:v>0.17073170731707318</c:v>
                </c:pt>
                <c:pt idx="44">
                  <c:v>0.18181818181818182</c:v>
                </c:pt>
                <c:pt idx="45">
                  <c:v>0.23076923076923078</c:v>
                </c:pt>
                <c:pt idx="46">
                  <c:v>0.12280701754385964</c:v>
                </c:pt>
                <c:pt idx="47">
                  <c:v>0.1124031007751938</c:v>
                </c:pt>
              </c:numCache>
            </c:numRef>
          </c:val>
          <c:extLst>
            <c:ext xmlns:c16="http://schemas.microsoft.com/office/drawing/2014/chart" uri="{C3380CC4-5D6E-409C-BE32-E72D297353CC}">
              <c16:uniqueId val="{00000004-6B07-4009-ABB2-387986C13941}"/>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56704980843"/>
          <c:y val="8.6520307683362066E-2"/>
          <c:w val="0.61970977011494255"/>
          <c:h val="0.81151493055555568"/>
        </c:manualLayout>
      </c:layout>
      <c:barChart>
        <c:barDir val="bar"/>
        <c:grouping val="stacked"/>
        <c:varyColors val="0"/>
        <c:ser>
          <c:idx val="0"/>
          <c:order val="0"/>
          <c:tx>
            <c:strRef>
              <c:f>'[11]Q2-2B.売上高(従業員別)'!$O$5</c:f>
              <c:strCache>
                <c:ptCount val="1"/>
                <c:pt idx="0">
                  <c:v>2億円未満</c:v>
                </c:pt>
              </c:strCache>
            </c:strRef>
          </c:tx>
          <c:spPr>
            <a:solidFill>
              <a:schemeClr val="accent5"/>
            </a:solidFill>
            <a:ln>
              <a:solidFill>
                <a:schemeClr val="tx1"/>
              </a:solidFill>
            </a:ln>
            <a:effectLst/>
          </c:spPr>
          <c:invertIfNegative val="0"/>
          <c:dLbls>
            <c:dLbl>
              <c:idx val="1"/>
              <c:layout>
                <c:manualLayout>
                  <c:x val="2.4330459770115389E-3"/>
                  <c:y val="-6.413888888888771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27796934865899E-2"/>
                      <c:h val="0.1315540404040404"/>
                    </c:manualLayout>
                  </c15:layout>
                </c:ext>
                <c:ext xmlns:c16="http://schemas.microsoft.com/office/drawing/2014/chart" uri="{C3380CC4-5D6E-409C-BE32-E72D297353CC}">
                  <c16:uniqueId val="{00000009-16D8-4047-8BB7-CBEE43EDCC1E}"/>
                </c:ext>
              </c:extLst>
            </c:dLbl>
            <c:dLbl>
              <c:idx val="2"/>
              <c:delete val="1"/>
              <c:extLst>
                <c:ext xmlns:c15="http://schemas.microsoft.com/office/drawing/2012/chart" uri="{CE6537A1-D6FC-4f65-9D91-7224C49458BB}"/>
                <c:ext xmlns:c16="http://schemas.microsoft.com/office/drawing/2014/chart" uri="{C3380CC4-5D6E-409C-BE32-E72D297353CC}">
                  <c16:uniqueId val="{0000000C-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'[11]Q2-2B.売上高(従業員別)'!$O$6:$O$8</c:f>
              <c:numCache>
                <c:formatCode>General</c:formatCode>
                <c:ptCount val="3"/>
                <c:pt idx="0">
                  <c:v>0.70810810810810809</c:v>
                </c:pt>
                <c:pt idx="1">
                  <c:v>4.8275862068965517E-2</c:v>
                </c:pt>
                <c:pt idx="2">
                  <c:v>2.247191011235955E-2</c:v>
                </c:pt>
              </c:numCache>
            </c:numRef>
          </c:val>
          <c:extLst>
            <c:ext xmlns:c16="http://schemas.microsoft.com/office/drawing/2014/chart" uri="{C3380CC4-5D6E-409C-BE32-E72D297353CC}">
              <c16:uniqueId val="{00000000-16D8-4047-8BB7-CBEE43EDCC1E}"/>
            </c:ext>
          </c:extLst>
        </c:ser>
        <c:ser>
          <c:idx val="2"/>
          <c:order val="1"/>
          <c:tx>
            <c:strRef>
              <c:f>'[11]Q2-2B.売上高(従業員別)'!$P$5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'[11]Q2-2B.売上高(従業員別)'!$P$6:$P$8</c:f>
              <c:numCache>
                <c:formatCode>General</c:formatCode>
                <c:ptCount val="3"/>
                <c:pt idx="0">
                  <c:v>0.22702702702702704</c:v>
                </c:pt>
                <c:pt idx="1">
                  <c:v>0.2413793103448276</c:v>
                </c:pt>
                <c:pt idx="2">
                  <c:v>0</c:v>
                </c:pt>
              </c:numCache>
            </c:numRef>
          </c:val>
          <c:extLst>
            <c:ext xmlns:c16="http://schemas.microsoft.com/office/drawing/2014/chart" uri="{C3380CC4-5D6E-409C-BE32-E72D297353CC}">
              <c16:uniqueId val="{00000001-16D8-4047-8BB7-CBEE43EDCC1E}"/>
            </c:ext>
          </c:extLst>
        </c:ser>
        <c:ser>
          <c:idx val="1"/>
          <c:order val="2"/>
          <c:tx>
            <c:strRef>
              <c:f>'[11]Q2-2B.売上高(従業員別)'!$Q$5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'[11]Q2-2B.売上高(従業員別)'!$Q$6:$Q$8</c:f>
              <c:numCache>
                <c:formatCode>General</c:formatCode>
                <c:ptCount val="3"/>
                <c:pt idx="0">
                  <c:v>4.8648648648648651E-2</c:v>
                </c:pt>
                <c:pt idx="1">
                  <c:v>0.35172413793103446</c:v>
                </c:pt>
                <c:pt idx="2">
                  <c:v>2.247191011235955E-2</c:v>
                </c:pt>
              </c:numCache>
            </c:numRef>
          </c:val>
          <c:extLst>
            <c:ext xmlns:c16="http://schemas.microsoft.com/office/drawing/2014/chart" uri="{C3380CC4-5D6E-409C-BE32-E72D297353CC}">
              <c16:uniqueId val="{00000002-16D8-4047-8BB7-CBEE43EDCC1E}"/>
            </c:ext>
          </c:extLst>
        </c:ser>
        <c:ser>
          <c:idx val="3"/>
          <c:order val="3"/>
          <c:tx>
            <c:strRef>
              <c:f>'[11]Q2-2B.売上高(従業員別)'!$R$5</c:f>
              <c:strCache>
                <c:ptCount val="1"/>
                <c:pt idx="0">
                  <c:v>10億円以上20億円未満</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'[11]Q2-2B.売上高(従業員別)'!$R$6:$R$8</c:f>
              <c:numCache>
                <c:formatCode>General</c:formatCode>
                <c:ptCount val="3"/>
                <c:pt idx="0">
                  <c:v>1.0810810810810811E-2</c:v>
                </c:pt>
                <c:pt idx="1">
                  <c:v>0.26896551724137929</c:v>
                </c:pt>
                <c:pt idx="2">
                  <c:v>0.12359550561797752</c:v>
                </c:pt>
              </c:numCache>
            </c:numRef>
          </c:val>
          <c:extLst>
            <c:ext xmlns:c16="http://schemas.microsoft.com/office/drawing/2014/chart" uri="{C3380CC4-5D6E-409C-BE32-E72D297353CC}">
              <c16:uniqueId val="{00000003-16D8-4047-8BB7-CBEE43EDCC1E}"/>
            </c:ext>
          </c:extLst>
        </c:ser>
        <c:ser>
          <c:idx val="4"/>
          <c:order val="4"/>
          <c:tx>
            <c:strRef>
              <c:f>'[11]Q2-2B.売上高(従業員別)'!$S$5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'[11]Q2-2B.売上高(従業員別)'!$S$6:$S$8</c:f>
              <c:numCache>
                <c:formatCode>General</c:formatCode>
                <c:ptCount val="3"/>
                <c:pt idx="0">
                  <c:v>5.4054054054054057E-3</c:v>
                </c:pt>
                <c:pt idx="1">
                  <c:v>8.2758620689655171E-2</c:v>
                </c:pt>
                <c:pt idx="2">
                  <c:v>0.23595505617977527</c:v>
                </c:pt>
              </c:numCache>
            </c:numRef>
          </c:val>
          <c:extLst>
            <c:ext xmlns:c16="http://schemas.microsoft.com/office/drawing/2014/chart" uri="{C3380CC4-5D6E-409C-BE32-E72D297353CC}">
              <c16:uniqueId val="{00000004-16D8-4047-8BB7-CBEE43EDCC1E}"/>
            </c:ext>
          </c:extLst>
        </c:ser>
        <c:ser>
          <c:idx val="5"/>
          <c:order val="5"/>
          <c:tx>
            <c:strRef>
              <c:f>'[11]Q2-2B.売上高(従業員別)'!$T$5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16D8-4047-8BB7-CBEE43EDCC1E}"/>
                </c:ext>
              </c:extLst>
            </c:dLbl>
            <c:dLbl>
              <c:idx val="1"/>
              <c:delete val="1"/>
              <c:extLst>
                <c:ext xmlns:c15="http://schemas.microsoft.com/office/drawing/2012/chart" uri="{CE6537A1-D6FC-4f65-9D91-7224C49458BB}"/>
                <c:ext xmlns:c16="http://schemas.microsoft.com/office/drawing/2014/chart" uri="{C3380CC4-5D6E-409C-BE32-E72D297353CC}">
                  <c16:uniqueId val="{00000016-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'[11]Q2-2B.売上高(従業員別)'!$T$6:$T$8</c:f>
              <c:numCache>
                <c:formatCode>General</c:formatCode>
                <c:ptCount val="3"/>
                <c:pt idx="0">
                  <c:v>0</c:v>
                </c:pt>
                <c:pt idx="1">
                  <c:v>6.8965517241379309E-3</c:v>
                </c:pt>
                <c:pt idx="2">
                  <c:v>0.10112359550561797</c:v>
                </c:pt>
              </c:numCache>
            </c:numRef>
          </c:val>
          <c:extLst>
            <c:ext xmlns:c16="http://schemas.microsoft.com/office/drawing/2014/chart" uri="{C3380CC4-5D6E-409C-BE32-E72D297353CC}">
              <c16:uniqueId val="{00000005-16D8-4047-8BB7-CBEE43EDCC1E}"/>
            </c:ext>
          </c:extLst>
        </c:ser>
        <c:ser>
          <c:idx val="6"/>
          <c:order val="6"/>
          <c:tx>
            <c:strRef>
              <c:f>'[11]Q2-2B.売上高(従業員別)'!$U$5</c:f>
              <c:strCache>
                <c:ptCount val="1"/>
                <c:pt idx="0">
                  <c:v>100億円以上500億円未満</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16D8-4047-8BB7-CBEE43EDCC1E}"/>
                </c:ext>
              </c:extLst>
            </c:dLbl>
            <c:dLbl>
              <c:idx val="1"/>
              <c:delete val="1"/>
              <c:extLst>
                <c:ext xmlns:c15="http://schemas.microsoft.com/office/drawing/2012/chart" uri="{CE6537A1-D6FC-4f65-9D91-7224C49458BB}"/>
                <c:ext xmlns:c16="http://schemas.microsoft.com/office/drawing/2014/chart" uri="{C3380CC4-5D6E-409C-BE32-E72D297353CC}">
                  <c16:uniqueId val="{00000015-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'[11]Q2-2B.売上高(従業員別)'!$U$6:$U$8</c:f>
              <c:numCache>
                <c:formatCode>General</c:formatCode>
                <c:ptCount val="3"/>
                <c:pt idx="0">
                  <c:v>0</c:v>
                </c:pt>
                <c:pt idx="1">
                  <c:v>0</c:v>
                </c:pt>
                <c:pt idx="2">
                  <c:v>0.23595505617977527</c:v>
                </c:pt>
              </c:numCache>
            </c:numRef>
          </c:val>
          <c:extLst>
            <c:ext xmlns:c16="http://schemas.microsoft.com/office/drawing/2014/chart" uri="{C3380CC4-5D6E-409C-BE32-E72D297353CC}">
              <c16:uniqueId val="{00000006-16D8-4047-8BB7-CBEE43EDCC1E}"/>
            </c:ext>
          </c:extLst>
        </c:ser>
        <c:ser>
          <c:idx val="7"/>
          <c:order val="7"/>
          <c:tx>
            <c:strRef>
              <c:f>'[11]Q2-2B.売上高(従業員別)'!$V$5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16D8-4047-8BB7-CBEE43EDCC1E}"/>
                </c:ext>
              </c:extLst>
            </c:dLbl>
            <c:dLbl>
              <c:idx val="1"/>
              <c:delete val="1"/>
              <c:extLst>
                <c:ext xmlns:c15="http://schemas.microsoft.com/office/drawing/2012/chart" uri="{CE6537A1-D6FC-4f65-9D91-7224C49458BB}"/>
                <c:ext xmlns:c16="http://schemas.microsoft.com/office/drawing/2014/chart" uri="{C3380CC4-5D6E-409C-BE32-E72D297353CC}">
                  <c16:uniqueId val="{00000014-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'[11]Q2-2B.売上高(従業員別)'!$V$6:$V$8</c:f>
              <c:numCache>
                <c:formatCode>General</c:formatCode>
                <c:ptCount val="3"/>
                <c:pt idx="0">
                  <c:v>0</c:v>
                </c:pt>
                <c:pt idx="1">
                  <c:v>0</c:v>
                </c:pt>
                <c:pt idx="2">
                  <c:v>0.11235955056179775</c:v>
                </c:pt>
              </c:numCache>
            </c:numRef>
          </c:val>
          <c:extLst>
            <c:ext xmlns:c16="http://schemas.microsoft.com/office/drawing/2014/chart" uri="{C3380CC4-5D6E-409C-BE32-E72D297353CC}">
              <c16:uniqueId val="{00000007-16D8-4047-8BB7-CBEE43EDCC1E}"/>
            </c:ext>
          </c:extLst>
        </c:ser>
        <c:ser>
          <c:idx val="8"/>
          <c:order val="8"/>
          <c:tx>
            <c:strRef>
              <c:f>'[11]Q2-2B.売上高(従業員別)'!$W$5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16D8-4047-8BB7-CBEE43EDCC1E}"/>
                </c:ext>
              </c:extLst>
            </c:dLbl>
            <c:dLbl>
              <c:idx val="1"/>
              <c:delete val="1"/>
              <c:extLst>
                <c:ext xmlns:c15="http://schemas.microsoft.com/office/drawing/2012/chart" uri="{CE6537A1-D6FC-4f65-9D91-7224C49458BB}"/>
                <c:ext xmlns:c16="http://schemas.microsoft.com/office/drawing/2014/chart" uri="{C3380CC4-5D6E-409C-BE32-E72D297353CC}">
                  <c16:uniqueId val="{00000013-16D8-4047-8BB7-CBEE43EDCC1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'[11]Q2-2B.売上高(従業員別)'!$N$6:$N$8</c:f>
              <c:strCache>
                <c:ptCount val="3"/>
                <c:pt idx="0">
                  <c:v>従業員 20人以下
（N=185）</c:v>
                </c:pt>
                <c:pt idx="1">
                  <c:v>従業員 21人以上100人以下
（N=145）</c:v>
                </c:pt>
                <c:pt idx="2">
                  <c:v>従業員 101人以上
（N=89）</c:v>
                </c:pt>
              </c:strCache>
            </c:strRef>
          </c:cat>
          <c:val>
            <c:numRef>
              <c:f>'[11]Q2-2B.売上高(従業員別)'!$W$6:$W$8</c:f>
              <c:numCache>
                <c:formatCode>General</c:formatCode>
                <c:ptCount val="3"/>
                <c:pt idx="0">
                  <c:v>0</c:v>
                </c:pt>
                <c:pt idx="1">
                  <c:v>0</c:v>
                </c:pt>
                <c:pt idx="2">
                  <c:v>0.14606741573033707</c:v>
                </c:pt>
              </c:numCache>
            </c:numRef>
          </c:val>
          <c:extLst>
            <c:ext xmlns:c16="http://schemas.microsoft.com/office/drawing/2014/chart" uri="{C3380CC4-5D6E-409C-BE32-E72D297353CC}">
              <c16:uniqueId val="{00000008-16D8-4047-8BB7-CBEE43EDCC1E}"/>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'Q5.コロナの影響（提供先）'!$L$6</c:f>
              <c:strCache>
                <c:ptCount val="1"/>
                <c:pt idx="0">
                  <c:v>大幅に増加(拡大)</c:v>
                </c:pt>
              </c:strCache>
            </c:strRef>
          </c:tx>
          <c:spPr>
            <a:solidFill>
              <a:srgbClr val="FF9966"/>
            </a:solidFill>
            <a:ln>
              <a:solidFill>
                <a:schemeClr val="tx1"/>
              </a:solidFill>
            </a:ln>
            <a:effectLst/>
          </c:spPr>
          <c:invertIfNegative val="0"/>
          <c:cat>
            <c:strRef>
              <c:f>'Q5.コロナの影響（提供先）'!$R$7:$R$54</c:f>
              <c:strCache>
                <c:ptCount val="48"/>
                <c:pt idx="1">
                  <c:v>（N=  20）</c:v>
                </c:pt>
                <c:pt idx="2">
                  <c:v>（N=    9）</c:v>
                </c:pt>
                <c:pt idx="3">
                  <c:v>（N=  14）</c:v>
                </c:pt>
                <c:pt idx="4">
                  <c:v>（N=  32）</c:v>
                </c:pt>
                <c:pt idx="5">
                  <c:v>（N=193）</c:v>
                </c:pt>
                <c:pt idx="7">
                  <c:v>（N=  20）</c:v>
                </c:pt>
                <c:pt idx="8">
                  <c:v>（N=    9）</c:v>
                </c:pt>
                <c:pt idx="9">
                  <c:v>（N=  14）</c:v>
                </c:pt>
                <c:pt idx="10">
                  <c:v>（N=  31）</c:v>
                </c:pt>
                <c:pt idx="11">
                  <c:v>（N=193）</c:v>
                </c:pt>
                <c:pt idx="13">
                  <c:v>（N=  19）</c:v>
                </c:pt>
                <c:pt idx="14">
                  <c:v>（N=    9）</c:v>
                </c:pt>
                <c:pt idx="15">
                  <c:v>（N=  14）</c:v>
                </c:pt>
                <c:pt idx="16">
                  <c:v>（N=  32）</c:v>
                </c:pt>
                <c:pt idx="17">
                  <c:v>（N=193）</c:v>
                </c:pt>
                <c:pt idx="19">
                  <c:v>（N=  17）</c:v>
                </c:pt>
                <c:pt idx="20">
                  <c:v>（N=    9）</c:v>
                </c:pt>
                <c:pt idx="21">
                  <c:v>（N=  14）</c:v>
                </c:pt>
                <c:pt idx="22">
                  <c:v>（N=  32）</c:v>
                </c:pt>
                <c:pt idx="23">
                  <c:v>（N=192）</c:v>
                </c:pt>
                <c:pt idx="25">
                  <c:v>（N=  17）</c:v>
                </c:pt>
                <c:pt idx="26">
                  <c:v>（N=    8）</c:v>
                </c:pt>
                <c:pt idx="27">
                  <c:v>（N=  14）</c:v>
                </c:pt>
                <c:pt idx="28">
                  <c:v>（N=  32）</c:v>
                </c:pt>
                <c:pt idx="29">
                  <c:v>（N=190）</c:v>
                </c:pt>
                <c:pt idx="31">
                  <c:v>（N=  15）</c:v>
                </c:pt>
                <c:pt idx="32">
                  <c:v>（N=    9）</c:v>
                </c:pt>
                <c:pt idx="33">
                  <c:v>（N=  14）</c:v>
                </c:pt>
                <c:pt idx="34">
                  <c:v>（N=  32）</c:v>
                </c:pt>
                <c:pt idx="35">
                  <c:v>（N=182）</c:v>
                </c:pt>
                <c:pt idx="37">
                  <c:v>（N=  20）</c:v>
                </c:pt>
                <c:pt idx="38">
                  <c:v>（N=    9）</c:v>
                </c:pt>
                <c:pt idx="39">
                  <c:v>（N=  14）</c:v>
                </c:pt>
                <c:pt idx="40">
                  <c:v>（N=  32）</c:v>
                </c:pt>
                <c:pt idx="41">
                  <c:v>（N=191）</c:v>
                </c:pt>
                <c:pt idx="43">
                  <c:v>（N=  20）</c:v>
                </c:pt>
                <c:pt idx="44">
                  <c:v>（N=    9）</c:v>
                </c:pt>
                <c:pt idx="45">
                  <c:v>（N=  14）</c:v>
                </c:pt>
                <c:pt idx="46">
                  <c:v>（N=  32）</c:v>
                </c:pt>
                <c:pt idx="47">
                  <c:v>（N=192）</c:v>
                </c:pt>
              </c:strCache>
            </c:strRef>
          </c:cat>
          <c:val>
            <c:numRef>
              <c:f>'Q5.コロナの影響（提供先）'!$L$7:$L$54</c:f>
              <c:numCache>
                <c:formatCode>0.0%</c:formatCode>
                <c:ptCount val="48"/>
                <c:pt idx="1">
                  <c:v>0</c:v>
                </c:pt>
                <c:pt idx="2">
                  <c:v>0</c:v>
                </c:pt>
                <c:pt idx="3">
                  <c:v>0</c:v>
                </c:pt>
                <c:pt idx="4">
                  <c:v>0</c:v>
                </c:pt>
                <c:pt idx="5">
                  <c:v>5.1813471502590676E-3</c:v>
                </c:pt>
                <c:pt idx="7">
                  <c:v>0</c:v>
                </c:pt>
                <c:pt idx="8">
                  <c:v>0</c:v>
                </c:pt>
                <c:pt idx="9">
                  <c:v>0</c:v>
                </c:pt>
                <c:pt idx="10">
                  <c:v>0</c:v>
                </c:pt>
                <c:pt idx="11">
                  <c:v>5.1813471502590676E-3</c:v>
                </c:pt>
                <c:pt idx="13">
                  <c:v>0</c:v>
                </c:pt>
                <c:pt idx="14">
                  <c:v>0</c:v>
                </c:pt>
                <c:pt idx="15">
                  <c:v>0</c:v>
                </c:pt>
                <c:pt idx="16">
                  <c:v>0</c:v>
                </c:pt>
                <c:pt idx="17">
                  <c:v>0</c:v>
                </c:pt>
                <c:pt idx="19">
                  <c:v>0</c:v>
                </c:pt>
                <c:pt idx="20">
                  <c:v>0</c:v>
                </c:pt>
                <c:pt idx="21">
                  <c:v>0</c:v>
                </c:pt>
                <c:pt idx="22">
                  <c:v>0</c:v>
                </c:pt>
                <c:pt idx="23">
                  <c:v>0</c:v>
                </c:pt>
                <c:pt idx="25">
                  <c:v>0</c:v>
                </c:pt>
                <c:pt idx="26">
                  <c:v>0</c:v>
                </c:pt>
                <c:pt idx="27">
                  <c:v>0</c:v>
                </c:pt>
                <c:pt idx="28">
                  <c:v>0</c:v>
                </c:pt>
                <c:pt idx="29">
                  <c:v>5.263157894736842E-3</c:v>
                </c:pt>
                <c:pt idx="31">
                  <c:v>0</c:v>
                </c:pt>
                <c:pt idx="32">
                  <c:v>0</c:v>
                </c:pt>
                <c:pt idx="33">
                  <c:v>0</c:v>
                </c:pt>
                <c:pt idx="34">
                  <c:v>0</c:v>
                </c:pt>
                <c:pt idx="35">
                  <c:v>5.4945054945054949E-3</c:v>
                </c:pt>
                <c:pt idx="37">
                  <c:v>0</c:v>
                </c:pt>
                <c:pt idx="38">
                  <c:v>0</c:v>
                </c:pt>
                <c:pt idx="39">
                  <c:v>0</c:v>
                </c:pt>
                <c:pt idx="40">
                  <c:v>0</c:v>
                </c:pt>
                <c:pt idx="41">
                  <c:v>0</c:v>
                </c:pt>
                <c:pt idx="43">
                  <c:v>0</c:v>
                </c:pt>
                <c:pt idx="44">
                  <c:v>0</c:v>
                </c:pt>
                <c:pt idx="45">
                  <c:v>7.1428571428571425E-2</c:v>
                </c:pt>
                <c:pt idx="46">
                  <c:v>3.125E-2</c:v>
                </c:pt>
                <c:pt idx="47">
                  <c:v>1.0416666666666666E-2</c:v>
                </c:pt>
              </c:numCache>
            </c:numRef>
          </c:val>
          <c:extLst>
            <c:ext xmlns:c16="http://schemas.microsoft.com/office/drawing/2014/chart" uri="{C3380CC4-5D6E-409C-BE32-E72D297353CC}">
              <c16:uniqueId val="{00000000-7759-4349-98AA-6D4521354703}"/>
            </c:ext>
          </c:extLst>
        </c:ser>
        <c:ser>
          <c:idx val="1"/>
          <c:order val="1"/>
          <c:tx>
            <c:strRef>
              <c:f>'Q5.コロナの影響（提供先）'!$M$6</c:f>
              <c:strCache>
                <c:ptCount val="1"/>
                <c:pt idx="0">
                  <c:v>増加(拡大)</c:v>
                </c:pt>
              </c:strCache>
            </c:strRef>
          </c:tx>
          <c:spPr>
            <a:solidFill>
              <a:srgbClr val="FFCC99"/>
            </a:solidFill>
            <a:ln>
              <a:solidFill>
                <a:schemeClr val="tx1"/>
              </a:solidFill>
            </a:ln>
            <a:effectLst/>
          </c:spPr>
          <c:invertIfNegative val="0"/>
          <c:cat>
            <c:strRef>
              <c:f>'Q5.コロナの影響（提供先）'!$R$7:$R$54</c:f>
              <c:strCache>
                <c:ptCount val="48"/>
                <c:pt idx="1">
                  <c:v>（N=  20）</c:v>
                </c:pt>
                <c:pt idx="2">
                  <c:v>（N=    9）</c:v>
                </c:pt>
                <c:pt idx="3">
                  <c:v>（N=  14）</c:v>
                </c:pt>
                <c:pt idx="4">
                  <c:v>（N=  32）</c:v>
                </c:pt>
                <c:pt idx="5">
                  <c:v>（N=193）</c:v>
                </c:pt>
                <c:pt idx="7">
                  <c:v>（N=  20）</c:v>
                </c:pt>
                <c:pt idx="8">
                  <c:v>（N=    9）</c:v>
                </c:pt>
                <c:pt idx="9">
                  <c:v>（N=  14）</c:v>
                </c:pt>
                <c:pt idx="10">
                  <c:v>（N=  31）</c:v>
                </c:pt>
                <c:pt idx="11">
                  <c:v>（N=193）</c:v>
                </c:pt>
                <c:pt idx="13">
                  <c:v>（N=  19）</c:v>
                </c:pt>
                <c:pt idx="14">
                  <c:v>（N=    9）</c:v>
                </c:pt>
                <c:pt idx="15">
                  <c:v>（N=  14）</c:v>
                </c:pt>
                <c:pt idx="16">
                  <c:v>（N=  32）</c:v>
                </c:pt>
                <c:pt idx="17">
                  <c:v>（N=193）</c:v>
                </c:pt>
                <c:pt idx="19">
                  <c:v>（N=  17）</c:v>
                </c:pt>
                <c:pt idx="20">
                  <c:v>（N=    9）</c:v>
                </c:pt>
                <c:pt idx="21">
                  <c:v>（N=  14）</c:v>
                </c:pt>
                <c:pt idx="22">
                  <c:v>（N=  32）</c:v>
                </c:pt>
                <c:pt idx="23">
                  <c:v>（N=192）</c:v>
                </c:pt>
                <c:pt idx="25">
                  <c:v>（N=  17）</c:v>
                </c:pt>
                <c:pt idx="26">
                  <c:v>（N=    8）</c:v>
                </c:pt>
                <c:pt idx="27">
                  <c:v>（N=  14）</c:v>
                </c:pt>
                <c:pt idx="28">
                  <c:v>（N=  32）</c:v>
                </c:pt>
                <c:pt idx="29">
                  <c:v>（N=190）</c:v>
                </c:pt>
                <c:pt idx="31">
                  <c:v>（N=  15）</c:v>
                </c:pt>
                <c:pt idx="32">
                  <c:v>（N=    9）</c:v>
                </c:pt>
                <c:pt idx="33">
                  <c:v>（N=  14）</c:v>
                </c:pt>
                <c:pt idx="34">
                  <c:v>（N=  32）</c:v>
                </c:pt>
                <c:pt idx="35">
                  <c:v>（N=182）</c:v>
                </c:pt>
                <c:pt idx="37">
                  <c:v>（N=  20）</c:v>
                </c:pt>
                <c:pt idx="38">
                  <c:v>（N=    9）</c:v>
                </c:pt>
                <c:pt idx="39">
                  <c:v>（N=  14）</c:v>
                </c:pt>
                <c:pt idx="40">
                  <c:v>（N=  32）</c:v>
                </c:pt>
                <c:pt idx="41">
                  <c:v>（N=191）</c:v>
                </c:pt>
                <c:pt idx="43">
                  <c:v>（N=  20）</c:v>
                </c:pt>
                <c:pt idx="44">
                  <c:v>（N=    9）</c:v>
                </c:pt>
                <c:pt idx="45">
                  <c:v>（N=  14）</c:v>
                </c:pt>
                <c:pt idx="46">
                  <c:v>（N=  32）</c:v>
                </c:pt>
                <c:pt idx="47">
                  <c:v>（N=192）</c:v>
                </c:pt>
              </c:strCache>
            </c:strRef>
          </c:cat>
          <c:val>
            <c:numRef>
              <c:f>'Q5.コロナの影響（提供先）'!$M$7:$M$54</c:f>
              <c:numCache>
                <c:formatCode>0.0%</c:formatCode>
                <c:ptCount val="48"/>
                <c:pt idx="1">
                  <c:v>0.05</c:v>
                </c:pt>
                <c:pt idx="2">
                  <c:v>0.33333333333333331</c:v>
                </c:pt>
                <c:pt idx="3">
                  <c:v>0</c:v>
                </c:pt>
                <c:pt idx="4">
                  <c:v>0</c:v>
                </c:pt>
                <c:pt idx="5">
                  <c:v>3.6269430051813469E-2</c:v>
                </c:pt>
                <c:pt idx="7">
                  <c:v>0.1</c:v>
                </c:pt>
                <c:pt idx="8">
                  <c:v>0.33333333333333331</c:v>
                </c:pt>
                <c:pt idx="9">
                  <c:v>0</c:v>
                </c:pt>
                <c:pt idx="10">
                  <c:v>0</c:v>
                </c:pt>
                <c:pt idx="11">
                  <c:v>3.1088082901554404E-2</c:v>
                </c:pt>
                <c:pt idx="13">
                  <c:v>0</c:v>
                </c:pt>
                <c:pt idx="14">
                  <c:v>0</c:v>
                </c:pt>
                <c:pt idx="15">
                  <c:v>0</c:v>
                </c:pt>
                <c:pt idx="16">
                  <c:v>0</c:v>
                </c:pt>
                <c:pt idx="17">
                  <c:v>1.0362694300518135E-2</c:v>
                </c:pt>
                <c:pt idx="19">
                  <c:v>0.17647058823529413</c:v>
                </c:pt>
                <c:pt idx="20">
                  <c:v>0.1111111111111111</c:v>
                </c:pt>
                <c:pt idx="21">
                  <c:v>7.1428571428571425E-2</c:v>
                </c:pt>
                <c:pt idx="22">
                  <c:v>0.25</c:v>
                </c:pt>
                <c:pt idx="23">
                  <c:v>0.11979166666666667</c:v>
                </c:pt>
                <c:pt idx="25">
                  <c:v>0.11764705882352941</c:v>
                </c:pt>
                <c:pt idx="26">
                  <c:v>0.125</c:v>
                </c:pt>
                <c:pt idx="27">
                  <c:v>0</c:v>
                </c:pt>
                <c:pt idx="28">
                  <c:v>0</c:v>
                </c:pt>
                <c:pt idx="29">
                  <c:v>2.6315789473684209E-2</c:v>
                </c:pt>
                <c:pt idx="31">
                  <c:v>0</c:v>
                </c:pt>
                <c:pt idx="32">
                  <c:v>0.1111111111111111</c:v>
                </c:pt>
                <c:pt idx="33">
                  <c:v>0</c:v>
                </c:pt>
                <c:pt idx="34">
                  <c:v>3.125E-2</c:v>
                </c:pt>
                <c:pt idx="35">
                  <c:v>1.098901098901099E-2</c:v>
                </c:pt>
                <c:pt idx="37">
                  <c:v>0.1</c:v>
                </c:pt>
                <c:pt idx="38">
                  <c:v>0.1111111111111111</c:v>
                </c:pt>
                <c:pt idx="39">
                  <c:v>0.14285714285714285</c:v>
                </c:pt>
                <c:pt idx="40">
                  <c:v>6.25E-2</c:v>
                </c:pt>
                <c:pt idx="41">
                  <c:v>7.8534031413612565E-2</c:v>
                </c:pt>
                <c:pt idx="43">
                  <c:v>0.05</c:v>
                </c:pt>
                <c:pt idx="44">
                  <c:v>0.1111111111111111</c:v>
                </c:pt>
                <c:pt idx="45">
                  <c:v>0.14285714285714285</c:v>
                </c:pt>
                <c:pt idx="46">
                  <c:v>3.125E-2</c:v>
                </c:pt>
                <c:pt idx="47">
                  <c:v>8.8541666666666671E-2</c:v>
                </c:pt>
              </c:numCache>
            </c:numRef>
          </c:val>
          <c:extLst>
            <c:ext xmlns:c16="http://schemas.microsoft.com/office/drawing/2014/chart" uri="{C3380CC4-5D6E-409C-BE32-E72D297353CC}">
              <c16:uniqueId val="{00000001-7759-4349-98AA-6D4521354703}"/>
            </c:ext>
          </c:extLst>
        </c:ser>
        <c:ser>
          <c:idx val="2"/>
          <c:order val="2"/>
          <c:tx>
            <c:strRef>
              <c:f>'Q5.コロナの影響（提供先）'!$N$6</c:f>
              <c:strCache>
                <c:ptCount val="1"/>
                <c:pt idx="0">
                  <c:v>現状維持</c:v>
                </c:pt>
              </c:strCache>
            </c:strRef>
          </c:tx>
          <c:spPr>
            <a:solidFill>
              <a:srgbClr val="FFFF99"/>
            </a:solidFill>
            <a:ln>
              <a:solidFill>
                <a:schemeClr val="tx1"/>
              </a:solidFill>
            </a:ln>
            <a:effectLst/>
          </c:spPr>
          <c:invertIfNegative val="0"/>
          <c:cat>
            <c:strRef>
              <c:f>'Q5.コロナの影響（提供先）'!$R$7:$R$54</c:f>
              <c:strCache>
                <c:ptCount val="48"/>
                <c:pt idx="1">
                  <c:v>（N=  20）</c:v>
                </c:pt>
                <c:pt idx="2">
                  <c:v>（N=    9）</c:v>
                </c:pt>
                <c:pt idx="3">
                  <c:v>（N=  14）</c:v>
                </c:pt>
                <c:pt idx="4">
                  <c:v>（N=  32）</c:v>
                </c:pt>
                <c:pt idx="5">
                  <c:v>（N=193）</c:v>
                </c:pt>
                <c:pt idx="7">
                  <c:v>（N=  20）</c:v>
                </c:pt>
                <c:pt idx="8">
                  <c:v>（N=    9）</c:v>
                </c:pt>
                <c:pt idx="9">
                  <c:v>（N=  14）</c:v>
                </c:pt>
                <c:pt idx="10">
                  <c:v>（N=  31）</c:v>
                </c:pt>
                <c:pt idx="11">
                  <c:v>（N=193）</c:v>
                </c:pt>
                <c:pt idx="13">
                  <c:v>（N=  19）</c:v>
                </c:pt>
                <c:pt idx="14">
                  <c:v>（N=    9）</c:v>
                </c:pt>
                <c:pt idx="15">
                  <c:v>（N=  14）</c:v>
                </c:pt>
                <c:pt idx="16">
                  <c:v>（N=  32）</c:v>
                </c:pt>
                <c:pt idx="17">
                  <c:v>（N=193）</c:v>
                </c:pt>
                <c:pt idx="19">
                  <c:v>（N=  17）</c:v>
                </c:pt>
                <c:pt idx="20">
                  <c:v>（N=    9）</c:v>
                </c:pt>
                <c:pt idx="21">
                  <c:v>（N=  14）</c:v>
                </c:pt>
                <c:pt idx="22">
                  <c:v>（N=  32）</c:v>
                </c:pt>
                <c:pt idx="23">
                  <c:v>（N=192）</c:v>
                </c:pt>
                <c:pt idx="25">
                  <c:v>（N=  17）</c:v>
                </c:pt>
                <c:pt idx="26">
                  <c:v>（N=    8）</c:v>
                </c:pt>
                <c:pt idx="27">
                  <c:v>（N=  14）</c:v>
                </c:pt>
                <c:pt idx="28">
                  <c:v>（N=  32）</c:v>
                </c:pt>
                <c:pt idx="29">
                  <c:v>（N=190）</c:v>
                </c:pt>
                <c:pt idx="31">
                  <c:v>（N=  15）</c:v>
                </c:pt>
                <c:pt idx="32">
                  <c:v>（N=    9）</c:v>
                </c:pt>
                <c:pt idx="33">
                  <c:v>（N=  14）</c:v>
                </c:pt>
                <c:pt idx="34">
                  <c:v>（N=  32）</c:v>
                </c:pt>
                <c:pt idx="35">
                  <c:v>（N=182）</c:v>
                </c:pt>
                <c:pt idx="37">
                  <c:v>（N=  20）</c:v>
                </c:pt>
                <c:pt idx="38">
                  <c:v>（N=    9）</c:v>
                </c:pt>
                <c:pt idx="39">
                  <c:v>（N=  14）</c:v>
                </c:pt>
                <c:pt idx="40">
                  <c:v>（N=  32）</c:v>
                </c:pt>
                <c:pt idx="41">
                  <c:v>（N=191）</c:v>
                </c:pt>
                <c:pt idx="43">
                  <c:v>（N=  20）</c:v>
                </c:pt>
                <c:pt idx="44">
                  <c:v>（N=    9）</c:v>
                </c:pt>
                <c:pt idx="45">
                  <c:v>（N=  14）</c:v>
                </c:pt>
                <c:pt idx="46">
                  <c:v>（N=  32）</c:v>
                </c:pt>
                <c:pt idx="47">
                  <c:v>（N=192）</c:v>
                </c:pt>
              </c:strCache>
            </c:strRef>
          </c:cat>
          <c:val>
            <c:numRef>
              <c:f>'Q5.コロナの影響（提供先）'!$N$7:$N$54</c:f>
              <c:numCache>
                <c:formatCode>0.0%</c:formatCode>
                <c:ptCount val="48"/>
                <c:pt idx="1">
                  <c:v>0.15</c:v>
                </c:pt>
                <c:pt idx="2">
                  <c:v>0.1111111111111111</c:v>
                </c:pt>
                <c:pt idx="3">
                  <c:v>0.21428571428571427</c:v>
                </c:pt>
                <c:pt idx="4">
                  <c:v>0.3125</c:v>
                </c:pt>
                <c:pt idx="5">
                  <c:v>0.29533678756476683</c:v>
                </c:pt>
                <c:pt idx="7">
                  <c:v>0.2</c:v>
                </c:pt>
                <c:pt idx="8">
                  <c:v>0.1111111111111111</c:v>
                </c:pt>
                <c:pt idx="9">
                  <c:v>0.14285714285714285</c:v>
                </c:pt>
                <c:pt idx="10">
                  <c:v>0.22580645161290322</c:v>
                </c:pt>
                <c:pt idx="11">
                  <c:v>0.36269430051813473</c:v>
                </c:pt>
                <c:pt idx="13">
                  <c:v>0.57894736842105265</c:v>
                </c:pt>
                <c:pt idx="14">
                  <c:v>0.66666666666666663</c:v>
                </c:pt>
                <c:pt idx="15">
                  <c:v>0.5714285714285714</c:v>
                </c:pt>
                <c:pt idx="16">
                  <c:v>0.8125</c:v>
                </c:pt>
                <c:pt idx="17">
                  <c:v>0.75647668393782386</c:v>
                </c:pt>
                <c:pt idx="19">
                  <c:v>0.35294117647058826</c:v>
                </c:pt>
                <c:pt idx="20">
                  <c:v>0.33333333333333331</c:v>
                </c:pt>
                <c:pt idx="21">
                  <c:v>0.6428571428571429</c:v>
                </c:pt>
                <c:pt idx="22">
                  <c:v>0.5</c:v>
                </c:pt>
                <c:pt idx="23">
                  <c:v>0.671875</c:v>
                </c:pt>
                <c:pt idx="25">
                  <c:v>0.52941176470588236</c:v>
                </c:pt>
                <c:pt idx="26">
                  <c:v>0.75</c:v>
                </c:pt>
                <c:pt idx="27">
                  <c:v>0.7857142857142857</c:v>
                </c:pt>
                <c:pt idx="28">
                  <c:v>0.78125</c:v>
                </c:pt>
                <c:pt idx="29">
                  <c:v>0.72631578947368425</c:v>
                </c:pt>
                <c:pt idx="31">
                  <c:v>0.53333333333333333</c:v>
                </c:pt>
                <c:pt idx="32">
                  <c:v>0.55555555555555558</c:v>
                </c:pt>
                <c:pt idx="33">
                  <c:v>0.7142857142857143</c:v>
                </c:pt>
                <c:pt idx="34">
                  <c:v>0.6875</c:v>
                </c:pt>
                <c:pt idx="35">
                  <c:v>0.76373626373626369</c:v>
                </c:pt>
                <c:pt idx="37">
                  <c:v>0.35</c:v>
                </c:pt>
                <c:pt idx="38">
                  <c:v>0.66666666666666663</c:v>
                </c:pt>
                <c:pt idx="39">
                  <c:v>0.21428571428571427</c:v>
                </c:pt>
                <c:pt idx="40">
                  <c:v>0.25</c:v>
                </c:pt>
                <c:pt idx="41">
                  <c:v>0.43455497382198954</c:v>
                </c:pt>
                <c:pt idx="43">
                  <c:v>0.25</c:v>
                </c:pt>
                <c:pt idx="44">
                  <c:v>0.33333333333333331</c:v>
                </c:pt>
                <c:pt idx="45">
                  <c:v>0.2857142857142857</c:v>
                </c:pt>
                <c:pt idx="46">
                  <c:v>0.3125</c:v>
                </c:pt>
                <c:pt idx="47">
                  <c:v>0.33854166666666669</c:v>
                </c:pt>
              </c:numCache>
            </c:numRef>
          </c:val>
          <c:extLst>
            <c:ext xmlns:c16="http://schemas.microsoft.com/office/drawing/2014/chart" uri="{C3380CC4-5D6E-409C-BE32-E72D297353CC}">
              <c16:uniqueId val="{00000002-7759-4349-98AA-6D4521354703}"/>
            </c:ext>
          </c:extLst>
        </c:ser>
        <c:ser>
          <c:idx val="3"/>
          <c:order val="3"/>
          <c:tx>
            <c:strRef>
              <c:f>'Q5.コロナの影響（提供先）'!$O$6</c:f>
              <c:strCache>
                <c:ptCount val="1"/>
                <c:pt idx="0">
                  <c:v>減少(縮小)</c:v>
                </c:pt>
              </c:strCache>
            </c:strRef>
          </c:tx>
          <c:spPr>
            <a:solidFill>
              <a:srgbClr val="2E75B6"/>
            </a:solidFill>
            <a:ln>
              <a:solidFill>
                <a:schemeClr val="tx1"/>
              </a:solidFill>
            </a:ln>
            <a:effectLst/>
          </c:spPr>
          <c:invertIfNegative val="0"/>
          <c:cat>
            <c:strRef>
              <c:f>'Q5.コロナの影響（提供先）'!$R$7:$R$54</c:f>
              <c:strCache>
                <c:ptCount val="48"/>
                <c:pt idx="1">
                  <c:v>（N=  20）</c:v>
                </c:pt>
                <c:pt idx="2">
                  <c:v>（N=    9）</c:v>
                </c:pt>
                <c:pt idx="3">
                  <c:v>（N=  14）</c:v>
                </c:pt>
                <c:pt idx="4">
                  <c:v>（N=  32）</c:v>
                </c:pt>
                <c:pt idx="5">
                  <c:v>（N=193）</c:v>
                </c:pt>
                <c:pt idx="7">
                  <c:v>（N=  20）</c:v>
                </c:pt>
                <c:pt idx="8">
                  <c:v>（N=    9）</c:v>
                </c:pt>
                <c:pt idx="9">
                  <c:v>（N=  14）</c:v>
                </c:pt>
                <c:pt idx="10">
                  <c:v>（N=  31）</c:v>
                </c:pt>
                <c:pt idx="11">
                  <c:v>（N=193）</c:v>
                </c:pt>
                <c:pt idx="13">
                  <c:v>（N=  19）</c:v>
                </c:pt>
                <c:pt idx="14">
                  <c:v>（N=    9）</c:v>
                </c:pt>
                <c:pt idx="15">
                  <c:v>（N=  14）</c:v>
                </c:pt>
                <c:pt idx="16">
                  <c:v>（N=  32）</c:v>
                </c:pt>
                <c:pt idx="17">
                  <c:v>（N=193）</c:v>
                </c:pt>
                <c:pt idx="19">
                  <c:v>（N=  17）</c:v>
                </c:pt>
                <c:pt idx="20">
                  <c:v>（N=    9）</c:v>
                </c:pt>
                <c:pt idx="21">
                  <c:v>（N=  14）</c:v>
                </c:pt>
                <c:pt idx="22">
                  <c:v>（N=  32）</c:v>
                </c:pt>
                <c:pt idx="23">
                  <c:v>（N=192）</c:v>
                </c:pt>
                <c:pt idx="25">
                  <c:v>（N=  17）</c:v>
                </c:pt>
                <c:pt idx="26">
                  <c:v>（N=    8）</c:v>
                </c:pt>
                <c:pt idx="27">
                  <c:v>（N=  14）</c:v>
                </c:pt>
                <c:pt idx="28">
                  <c:v>（N=  32）</c:v>
                </c:pt>
                <c:pt idx="29">
                  <c:v>（N=190）</c:v>
                </c:pt>
                <c:pt idx="31">
                  <c:v>（N=  15）</c:v>
                </c:pt>
                <c:pt idx="32">
                  <c:v>（N=    9）</c:v>
                </c:pt>
                <c:pt idx="33">
                  <c:v>（N=  14）</c:v>
                </c:pt>
                <c:pt idx="34">
                  <c:v>（N=  32）</c:v>
                </c:pt>
                <c:pt idx="35">
                  <c:v>（N=182）</c:v>
                </c:pt>
                <c:pt idx="37">
                  <c:v>（N=  20）</c:v>
                </c:pt>
                <c:pt idx="38">
                  <c:v>（N=    9）</c:v>
                </c:pt>
                <c:pt idx="39">
                  <c:v>（N=  14）</c:v>
                </c:pt>
                <c:pt idx="40">
                  <c:v>（N=  32）</c:v>
                </c:pt>
                <c:pt idx="41">
                  <c:v>（N=191）</c:v>
                </c:pt>
                <c:pt idx="43">
                  <c:v>（N=  20）</c:v>
                </c:pt>
                <c:pt idx="44">
                  <c:v>（N=    9）</c:v>
                </c:pt>
                <c:pt idx="45">
                  <c:v>（N=  14）</c:v>
                </c:pt>
                <c:pt idx="46">
                  <c:v>（N=  32）</c:v>
                </c:pt>
                <c:pt idx="47">
                  <c:v>（N=192）</c:v>
                </c:pt>
              </c:strCache>
            </c:strRef>
          </c:cat>
          <c:val>
            <c:numRef>
              <c:f>'Q5.コロナの影響（提供先）'!$O$7:$O$54</c:f>
              <c:numCache>
                <c:formatCode>0.0%</c:formatCode>
                <c:ptCount val="48"/>
                <c:pt idx="1">
                  <c:v>0.45</c:v>
                </c:pt>
                <c:pt idx="2">
                  <c:v>0.33333333333333331</c:v>
                </c:pt>
                <c:pt idx="3">
                  <c:v>0.6428571428571429</c:v>
                </c:pt>
                <c:pt idx="4">
                  <c:v>0.53125</c:v>
                </c:pt>
                <c:pt idx="5">
                  <c:v>0.52849740932642486</c:v>
                </c:pt>
                <c:pt idx="7">
                  <c:v>0.35</c:v>
                </c:pt>
                <c:pt idx="8">
                  <c:v>0.22222222222222221</c:v>
                </c:pt>
                <c:pt idx="9">
                  <c:v>0.6428571428571429</c:v>
                </c:pt>
                <c:pt idx="10">
                  <c:v>0.54838709677419351</c:v>
                </c:pt>
                <c:pt idx="11">
                  <c:v>0.44041450777202074</c:v>
                </c:pt>
                <c:pt idx="13">
                  <c:v>0.42105263157894735</c:v>
                </c:pt>
                <c:pt idx="14">
                  <c:v>0.33333333333333331</c:v>
                </c:pt>
                <c:pt idx="15">
                  <c:v>0.21428571428571427</c:v>
                </c:pt>
                <c:pt idx="16">
                  <c:v>0.15625</c:v>
                </c:pt>
                <c:pt idx="17">
                  <c:v>0.20725388601036268</c:v>
                </c:pt>
                <c:pt idx="19">
                  <c:v>0.23529411764705882</c:v>
                </c:pt>
                <c:pt idx="20">
                  <c:v>0.22222222222222221</c:v>
                </c:pt>
                <c:pt idx="21">
                  <c:v>0.21428571428571427</c:v>
                </c:pt>
                <c:pt idx="22">
                  <c:v>0.21875</c:v>
                </c:pt>
                <c:pt idx="23">
                  <c:v>0.16145833333333334</c:v>
                </c:pt>
                <c:pt idx="25">
                  <c:v>0.29411764705882354</c:v>
                </c:pt>
                <c:pt idx="26">
                  <c:v>0.125</c:v>
                </c:pt>
                <c:pt idx="27">
                  <c:v>0.14285714285714285</c:v>
                </c:pt>
                <c:pt idx="28">
                  <c:v>0.125</c:v>
                </c:pt>
                <c:pt idx="29">
                  <c:v>0.21578947368421053</c:v>
                </c:pt>
                <c:pt idx="31">
                  <c:v>0.33333333333333331</c:v>
                </c:pt>
                <c:pt idx="32">
                  <c:v>0.22222222222222221</c:v>
                </c:pt>
                <c:pt idx="33">
                  <c:v>0.21428571428571427</c:v>
                </c:pt>
                <c:pt idx="34">
                  <c:v>9.375E-2</c:v>
                </c:pt>
                <c:pt idx="35">
                  <c:v>0.17582417582417584</c:v>
                </c:pt>
                <c:pt idx="37">
                  <c:v>0.4</c:v>
                </c:pt>
                <c:pt idx="38">
                  <c:v>0.22222222222222221</c:v>
                </c:pt>
                <c:pt idx="39">
                  <c:v>0.42857142857142855</c:v>
                </c:pt>
                <c:pt idx="40">
                  <c:v>0.53125</c:v>
                </c:pt>
                <c:pt idx="41">
                  <c:v>0.35602094240837695</c:v>
                </c:pt>
                <c:pt idx="43">
                  <c:v>0.55000000000000004</c:v>
                </c:pt>
                <c:pt idx="44">
                  <c:v>0.55555555555555558</c:v>
                </c:pt>
                <c:pt idx="45">
                  <c:v>0.2857142857142857</c:v>
                </c:pt>
                <c:pt idx="46">
                  <c:v>0.53125</c:v>
                </c:pt>
                <c:pt idx="47">
                  <c:v>0.45833333333333331</c:v>
                </c:pt>
              </c:numCache>
            </c:numRef>
          </c:val>
          <c:extLst>
            <c:ext xmlns:c16="http://schemas.microsoft.com/office/drawing/2014/chart" uri="{C3380CC4-5D6E-409C-BE32-E72D297353CC}">
              <c16:uniqueId val="{00000003-7759-4349-98AA-6D4521354703}"/>
            </c:ext>
          </c:extLst>
        </c:ser>
        <c:ser>
          <c:idx val="4"/>
          <c:order val="4"/>
          <c:tx>
            <c:strRef>
              <c:f>'Q5.コロナの影響（提供先）'!$P$6</c:f>
              <c:strCache>
                <c:ptCount val="1"/>
                <c:pt idx="0">
                  <c:v>大幅に減少(縮小)</c:v>
                </c:pt>
              </c:strCache>
            </c:strRef>
          </c:tx>
          <c:spPr>
            <a:solidFill>
              <a:srgbClr val="9DC3E6"/>
            </a:solidFill>
            <a:ln>
              <a:solidFill>
                <a:schemeClr val="tx1"/>
              </a:solidFill>
            </a:ln>
            <a:effectLst/>
          </c:spPr>
          <c:invertIfNegative val="0"/>
          <c:cat>
            <c:strRef>
              <c:f>'Q5.コロナの影響（提供先）'!$R$7:$R$54</c:f>
              <c:strCache>
                <c:ptCount val="48"/>
                <c:pt idx="1">
                  <c:v>（N=  20）</c:v>
                </c:pt>
                <c:pt idx="2">
                  <c:v>（N=    9）</c:v>
                </c:pt>
                <c:pt idx="3">
                  <c:v>（N=  14）</c:v>
                </c:pt>
                <c:pt idx="4">
                  <c:v>（N=  32）</c:v>
                </c:pt>
                <c:pt idx="5">
                  <c:v>（N=193）</c:v>
                </c:pt>
                <c:pt idx="7">
                  <c:v>（N=  20）</c:v>
                </c:pt>
                <c:pt idx="8">
                  <c:v>（N=    9）</c:v>
                </c:pt>
                <c:pt idx="9">
                  <c:v>（N=  14）</c:v>
                </c:pt>
                <c:pt idx="10">
                  <c:v>（N=  31）</c:v>
                </c:pt>
                <c:pt idx="11">
                  <c:v>（N=193）</c:v>
                </c:pt>
                <c:pt idx="13">
                  <c:v>（N=  19）</c:v>
                </c:pt>
                <c:pt idx="14">
                  <c:v>（N=    9）</c:v>
                </c:pt>
                <c:pt idx="15">
                  <c:v>（N=  14）</c:v>
                </c:pt>
                <c:pt idx="16">
                  <c:v>（N=  32）</c:v>
                </c:pt>
                <c:pt idx="17">
                  <c:v>（N=193）</c:v>
                </c:pt>
                <c:pt idx="19">
                  <c:v>（N=  17）</c:v>
                </c:pt>
                <c:pt idx="20">
                  <c:v>（N=    9）</c:v>
                </c:pt>
                <c:pt idx="21">
                  <c:v>（N=  14）</c:v>
                </c:pt>
                <c:pt idx="22">
                  <c:v>（N=  32）</c:v>
                </c:pt>
                <c:pt idx="23">
                  <c:v>（N=192）</c:v>
                </c:pt>
                <c:pt idx="25">
                  <c:v>（N=  17）</c:v>
                </c:pt>
                <c:pt idx="26">
                  <c:v>（N=    8）</c:v>
                </c:pt>
                <c:pt idx="27">
                  <c:v>（N=  14）</c:v>
                </c:pt>
                <c:pt idx="28">
                  <c:v>（N=  32）</c:v>
                </c:pt>
                <c:pt idx="29">
                  <c:v>（N=190）</c:v>
                </c:pt>
                <c:pt idx="31">
                  <c:v>（N=  15）</c:v>
                </c:pt>
                <c:pt idx="32">
                  <c:v>（N=    9）</c:v>
                </c:pt>
                <c:pt idx="33">
                  <c:v>（N=  14）</c:v>
                </c:pt>
                <c:pt idx="34">
                  <c:v>（N=  32）</c:v>
                </c:pt>
                <c:pt idx="35">
                  <c:v>（N=182）</c:v>
                </c:pt>
                <c:pt idx="37">
                  <c:v>（N=  20）</c:v>
                </c:pt>
                <c:pt idx="38">
                  <c:v>（N=    9）</c:v>
                </c:pt>
                <c:pt idx="39">
                  <c:v>（N=  14）</c:v>
                </c:pt>
                <c:pt idx="40">
                  <c:v>（N=  32）</c:v>
                </c:pt>
                <c:pt idx="41">
                  <c:v>（N=191）</c:v>
                </c:pt>
                <c:pt idx="43">
                  <c:v>（N=  20）</c:v>
                </c:pt>
                <c:pt idx="44">
                  <c:v>（N=    9）</c:v>
                </c:pt>
                <c:pt idx="45">
                  <c:v>（N=  14）</c:v>
                </c:pt>
                <c:pt idx="46">
                  <c:v>（N=  32）</c:v>
                </c:pt>
                <c:pt idx="47">
                  <c:v>（N=192）</c:v>
                </c:pt>
              </c:strCache>
            </c:strRef>
          </c:cat>
          <c:val>
            <c:numRef>
              <c:f>'Q5.コロナの影響（提供先）'!$P$7:$P$54</c:f>
              <c:numCache>
                <c:formatCode>0.0%</c:formatCode>
                <c:ptCount val="48"/>
                <c:pt idx="1">
                  <c:v>0.35</c:v>
                </c:pt>
                <c:pt idx="2">
                  <c:v>0.22222222222222221</c:v>
                </c:pt>
                <c:pt idx="3">
                  <c:v>0.14285714285714285</c:v>
                </c:pt>
                <c:pt idx="4">
                  <c:v>0.15625</c:v>
                </c:pt>
                <c:pt idx="5">
                  <c:v>0.13471502590673576</c:v>
                </c:pt>
                <c:pt idx="7">
                  <c:v>0.35</c:v>
                </c:pt>
                <c:pt idx="8">
                  <c:v>0.33333333333333331</c:v>
                </c:pt>
                <c:pt idx="9">
                  <c:v>0.21428571428571427</c:v>
                </c:pt>
                <c:pt idx="10">
                  <c:v>0.22580645161290322</c:v>
                </c:pt>
                <c:pt idx="11">
                  <c:v>0.16062176165803108</c:v>
                </c:pt>
                <c:pt idx="13">
                  <c:v>0</c:v>
                </c:pt>
                <c:pt idx="14">
                  <c:v>0</c:v>
                </c:pt>
                <c:pt idx="15">
                  <c:v>0.21428571428571427</c:v>
                </c:pt>
                <c:pt idx="16">
                  <c:v>3.125E-2</c:v>
                </c:pt>
                <c:pt idx="17">
                  <c:v>2.5906735751295335E-2</c:v>
                </c:pt>
                <c:pt idx="19">
                  <c:v>0.23529411764705882</c:v>
                </c:pt>
                <c:pt idx="20">
                  <c:v>0.33333333333333331</c:v>
                </c:pt>
                <c:pt idx="21">
                  <c:v>7.1428571428571425E-2</c:v>
                </c:pt>
                <c:pt idx="22">
                  <c:v>3.125E-2</c:v>
                </c:pt>
                <c:pt idx="23">
                  <c:v>4.6875E-2</c:v>
                </c:pt>
                <c:pt idx="25">
                  <c:v>5.8823529411764705E-2</c:v>
                </c:pt>
                <c:pt idx="26">
                  <c:v>0</c:v>
                </c:pt>
                <c:pt idx="27">
                  <c:v>7.1428571428571425E-2</c:v>
                </c:pt>
                <c:pt idx="28">
                  <c:v>9.375E-2</c:v>
                </c:pt>
                <c:pt idx="29">
                  <c:v>2.6315789473684209E-2</c:v>
                </c:pt>
                <c:pt idx="31">
                  <c:v>0.13333333333333333</c:v>
                </c:pt>
                <c:pt idx="32">
                  <c:v>0.1111111111111111</c:v>
                </c:pt>
                <c:pt idx="33">
                  <c:v>7.1428571428571425E-2</c:v>
                </c:pt>
                <c:pt idx="34">
                  <c:v>0.1875</c:v>
                </c:pt>
                <c:pt idx="35">
                  <c:v>4.3956043956043959E-2</c:v>
                </c:pt>
                <c:pt idx="37">
                  <c:v>0.15</c:v>
                </c:pt>
                <c:pt idx="38">
                  <c:v>0</c:v>
                </c:pt>
                <c:pt idx="39">
                  <c:v>0.21428571428571427</c:v>
                </c:pt>
                <c:pt idx="40">
                  <c:v>0.15625</c:v>
                </c:pt>
                <c:pt idx="41">
                  <c:v>0.13089005235602094</c:v>
                </c:pt>
                <c:pt idx="43">
                  <c:v>0.15</c:v>
                </c:pt>
                <c:pt idx="44">
                  <c:v>0</c:v>
                </c:pt>
                <c:pt idx="45">
                  <c:v>0.21428571428571427</c:v>
                </c:pt>
                <c:pt idx="46">
                  <c:v>9.375E-2</c:v>
                </c:pt>
                <c:pt idx="47">
                  <c:v>0.10416666666666667</c:v>
                </c:pt>
              </c:numCache>
            </c:numRef>
          </c:val>
          <c:extLst>
            <c:ext xmlns:c16="http://schemas.microsoft.com/office/drawing/2014/chart" uri="{C3380CC4-5D6E-409C-BE32-E72D297353CC}">
              <c16:uniqueId val="{00000004-7759-4349-98AA-6D4521354703}"/>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54640479803707"/>
          <c:y val="4.0362476899116297E-2"/>
          <c:w val="0.48277016417838869"/>
          <c:h val="0.93967285672319945"/>
        </c:manualLayout>
      </c:layout>
      <c:barChart>
        <c:barDir val="bar"/>
        <c:grouping val="stacked"/>
        <c:varyColors val="0"/>
        <c:ser>
          <c:idx val="0"/>
          <c:order val="0"/>
          <c:tx>
            <c:strRef>
              <c:f>'Q5.コロナの影響（提供先）'!$L$6</c:f>
              <c:strCache>
                <c:ptCount val="1"/>
                <c:pt idx="0">
                  <c:v>大幅に増加(拡大)</c:v>
                </c:pt>
              </c:strCache>
            </c:strRef>
          </c:tx>
          <c:spPr>
            <a:solidFill>
              <a:srgbClr val="FF9966"/>
            </a:solidFill>
            <a:ln>
              <a:solidFill>
                <a:schemeClr val="tx1"/>
              </a:solidFill>
            </a:ln>
            <a:effectLst/>
          </c:spPr>
          <c:invertIfNegative val="0"/>
          <c:cat>
            <c:strRef>
              <c:f>'Q5.コロナの影響（提供先）'!$R$7:$R$54</c:f>
              <c:strCache>
                <c:ptCount val="48"/>
                <c:pt idx="1">
                  <c:v>（N=  16）</c:v>
                </c:pt>
                <c:pt idx="2">
                  <c:v>（N=  11）</c:v>
                </c:pt>
                <c:pt idx="3">
                  <c:v>（N=  19）</c:v>
                </c:pt>
                <c:pt idx="4">
                  <c:v>（N=  31）</c:v>
                </c:pt>
                <c:pt idx="5">
                  <c:v>（N=179）</c:v>
                </c:pt>
                <c:pt idx="7">
                  <c:v>（N=  16）</c:v>
                </c:pt>
                <c:pt idx="8">
                  <c:v>（N=  11）</c:v>
                </c:pt>
                <c:pt idx="9">
                  <c:v>（N=  19）</c:v>
                </c:pt>
                <c:pt idx="10">
                  <c:v>（N=  31）</c:v>
                </c:pt>
                <c:pt idx="11">
                  <c:v>（N=178）</c:v>
                </c:pt>
                <c:pt idx="13">
                  <c:v>（N=  15）</c:v>
                </c:pt>
                <c:pt idx="14">
                  <c:v>（N=  11）</c:v>
                </c:pt>
                <c:pt idx="15">
                  <c:v>（N=  19）</c:v>
                </c:pt>
                <c:pt idx="16">
                  <c:v>（N=  29）</c:v>
                </c:pt>
                <c:pt idx="17">
                  <c:v>（N=178）</c:v>
                </c:pt>
                <c:pt idx="19">
                  <c:v>（N=  15）</c:v>
                </c:pt>
                <c:pt idx="20">
                  <c:v>（N=  11）</c:v>
                </c:pt>
                <c:pt idx="21">
                  <c:v>（N=  19）</c:v>
                </c:pt>
                <c:pt idx="22">
                  <c:v>（N=  31）</c:v>
                </c:pt>
                <c:pt idx="23">
                  <c:v>（N=175）</c:v>
                </c:pt>
                <c:pt idx="25">
                  <c:v>（N=  13）</c:v>
                </c:pt>
                <c:pt idx="26">
                  <c:v>（N=    9）</c:v>
                </c:pt>
                <c:pt idx="27">
                  <c:v>（N=  19）</c:v>
                </c:pt>
                <c:pt idx="28">
                  <c:v>（N=  30）</c:v>
                </c:pt>
                <c:pt idx="29">
                  <c:v>（N=175）</c:v>
                </c:pt>
                <c:pt idx="31">
                  <c:v>（N=  14）</c:v>
                </c:pt>
                <c:pt idx="32">
                  <c:v>（N=    9）</c:v>
                </c:pt>
                <c:pt idx="33">
                  <c:v>（N=  19）</c:v>
                </c:pt>
                <c:pt idx="34">
                  <c:v>（N=  29）</c:v>
                </c:pt>
                <c:pt idx="35">
                  <c:v>（N=165）</c:v>
                </c:pt>
                <c:pt idx="37">
                  <c:v>（N=  14）</c:v>
                </c:pt>
                <c:pt idx="38">
                  <c:v>（N=  11）</c:v>
                </c:pt>
                <c:pt idx="39">
                  <c:v>（N=  19）</c:v>
                </c:pt>
                <c:pt idx="40">
                  <c:v>（N=  31）</c:v>
                </c:pt>
                <c:pt idx="41">
                  <c:v>（N=177）</c:v>
                </c:pt>
                <c:pt idx="43">
                  <c:v>（N=  15）</c:v>
                </c:pt>
                <c:pt idx="44">
                  <c:v>（N=  11）</c:v>
                </c:pt>
                <c:pt idx="45">
                  <c:v>（N=  19）</c:v>
                </c:pt>
                <c:pt idx="46">
                  <c:v>（N=  31）</c:v>
                </c:pt>
                <c:pt idx="47">
                  <c:v>（N=177）</c:v>
                </c:pt>
              </c:strCache>
            </c:strRef>
          </c:cat>
          <c:val>
            <c:numRef>
              <c:f>'Q5.コロナの影響（提供先）'!$L$7:$L$54</c:f>
              <c:numCache>
                <c:formatCode>0.0%</c:formatCode>
                <c:ptCount val="48"/>
                <c:pt idx="1">
                  <c:v>0</c:v>
                </c:pt>
                <c:pt idx="2">
                  <c:v>0</c:v>
                </c:pt>
                <c:pt idx="3">
                  <c:v>0</c:v>
                </c:pt>
                <c:pt idx="4">
                  <c:v>0</c:v>
                </c:pt>
                <c:pt idx="5">
                  <c:v>0</c:v>
                </c:pt>
                <c:pt idx="7">
                  <c:v>0</c:v>
                </c:pt>
                <c:pt idx="8">
                  <c:v>0</c:v>
                </c:pt>
                <c:pt idx="9">
                  <c:v>0</c:v>
                </c:pt>
                <c:pt idx="10">
                  <c:v>0</c:v>
                </c:pt>
                <c:pt idx="11">
                  <c:v>5.6179775280898875E-3</c:v>
                </c:pt>
                <c:pt idx="13">
                  <c:v>0</c:v>
                </c:pt>
                <c:pt idx="14">
                  <c:v>0</c:v>
                </c:pt>
                <c:pt idx="15">
                  <c:v>0</c:v>
                </c:pt>
                <c:pt idx="16">
                  <c:v>0</c:v>
                </c:pt>
                <c:pt idx="17">
                  <c:v>0</c:v>
                </c:pt>
                <c:pt idx="19">
                  <c:v>0</c:v>
                </c:pt>
                <c:pt idx="20">
                  <c:v>0</c:v>
                </c:pt>
                <c:pt idx="21">
                  <c:v>0</c:v>
                </c:pt>
                <c:pt idx="22">
                  <c:v>0</c:v>
                </c:pt>
                <c:pt idx="23">
                  <c:v>0</c:v>
                </c:pt>
                <c:pt idx="25">
                  <c:v>0</c:v>
                </c:pt>
                <c:pt idx="26">
                  <c:v>0</c:v>
                </c:pt>
                <c:pt idx="27">
                  <c:v>0</c:v>
                </c:pt>
                <c:pt idx="28">
                  <c:v>0</c:v>
                </c:pt>
                <c:pt idx="29">
                  <c:v>0</c:v>
                </c:pt>
                <c:pt idx="31">
                  <c:v>0</c:v>
                </c:pt>
                <c:pt idx="32">
                  <c:v>0</c:v>
                </c:pt>
                <c:pt idx="33">
                  <c:v>0</c:v>
                </c:pt>
                <c:pt idx="34">
                  <c:v>0</c:v>
                </c:pt>
                <c:pt idx="35">
                  <c:v>0</c:v>
                </c:pt>
                <c:pt idx="37">
                  <c:v>0</c:v>
                </c:pt>
                <c:pt idx="38">
                  <c:v>0</c:v>
                </c:pt>
                <c:pt idx="39">
                  <c:v>0</c:v>
                </c:pt>
                <c:pt idx="40">
                  <c:v>0</c:v>
                </c:pt>
                <c:pt idx="41">
                  <c:v>5.6497175141242938E-3</c:v>
                </c:pt>
                <c:pt idx="43">
                  <c:v>6.6666666666666666E-2</c:v>
                </c:pt>
                <c:pt idx="44">
                  <c:v>0</c:v>
                </c:pt>
                <c:pt idx="45">
                  <c:v>0</c:v>
                </c:pt>
                <c:pt idx="46">
                  <c:v>0</c:v>
                </c:pt>
                <c:pt idx="47">
                  <c:v>5.6497175141242938E-3</c:v>
                </c:pt>
              </c:numCache>
            </c:numRef>
          </c:val>
          <c:extLst>
            <c:ext xmlns:c16="http://schemas.microsoft.com/office/drawing/2014/chart" uri="{C3380CC4-5D6E-409C-BE32-E72D297353CC}">
              <c16:uniqueId val="{00000000-115C-4172-8FE8-D1AEE4C7846F}"/>
            </c:ext>
          </c:extLst>
        </c:ser>
        <c:ser>
          <c:idx val="1"/>
          <c:order val="1"/>
          <c:tx>
            <c:strRef>
              <c:f>'Q5.コロナの影響（提供先）'!$M$6</c:f>
              <c:strCache>
                <c:ptCount val="1"/>
                <c:pt idx="0">
                  <c:v>増加(拡大)</c:v>
                </c:pt>
              </c:strCache>
            </c:strRef>
          </c:tx>
          <c:spPr>
            <a:solidFill>
              <a:srgbClr val="FFCC99"/>
            </a:solidFill>
            <a:ln>
              <a:solidFill>
                <a:schemeClr val="tx1"/>
              </a:solidFill>
            </a:ln>
            <a:effectLst/>
          </c:spPr>
          <c:invertIfNegative val="0"/>
          <c:cat>
            <c:strRef>
              <c:f>'Q5.コロナの影響（提供先）'!$R$7:$R$54</c:f>
              <c:strCache>
                <c:ptCount val="48"/>
                <c:pt idx="1">
                  <c:v>（N=  16）</c:v>
                </c:pt>
                <c:pt idx="2">
                  <c:v>（N=  11）</c:v>
                </c:pt>
                <c:pt idx="3">
                  <c:v>（N=  19）</c:v>
                </c:pt>
                <c:pt idx="4">
                  <c:v>（N=  31）</c:v>
                </c:pt>
                <c:pt idx="5">
                  <c:v>（N=179）</c:v>
                </c:pt>
                <c:pt idx="7">
                  <c:v>（N=  16）</c:v>
                </c:pt>
                <c:pt idx="8">
                  <c:v>（N=  11）</c:v>
                </c:pt>
                <c:pt idx="9">
                  <c:v>（N=  19）</c:v>
                </c:pt>
                <c:pt idx="10">
                  <c:v>（N=  31）</c:v>
                </c:pt>
                <c:pt idx="11">
                  <c:v>（N=178）</c:v>
                </c:pt>
                <c:pt idx="13">
                  <c:v>（N=  15）</c:v>
                </c:pt>
                <c:pt idx="14">
                  <c:v>（N=  11）</c:v>
                </c:pt>
                <c:pt idx="15">
                  <c:v>（N=  19）</c:v>
                </c:pt>
                <c:pt idx="16">
                  <c:v>（N=  29）</c:v>
                </c:pt>
                <c:pt idx="17">
                  <c:v>（N=178）</c:v>
                </c:pt>
                <c:pt idx="19">
                  <c:v>（N=  15）</c:v>
                </c:pt>
                <c:pt idx="20">
                  <c:v>（N=  11）</c:v>
                </c:pt>
                <c:pt idx="21">
                  <c:v>（N=  19）</c:v>
                </c:pt>
                <c:pt idx="22">
                  <c:v>（N=  31）</c:v>
                </c:pt>
                <c:pt idx="23">
                  <c:v>（N=175）</c:v>
                </c:pt>
                <c:pt idx="25">
                  <c:v>（N=  13）</c:v>
                </c:pt>
                <c:pt idx="26">
                  <c:v>（N=    9）</c:v>
                </c:pt>
                <c:pt idx="27">
                  <c:v>（N=  19）</c:v>
                </c:pt>
                <c:pt idx="28">
                  <c:v>（N=  30）</c:v>
                </c:pt>
                <c:pt idx="29">
                  <c:v>（N=175）</c:v>
                </c:pt>
                <c:pt idx="31">
                  <c:v>（N=  14）</c:v>
                </c:pt>
                <c:pt idx="32">
                  <c:v>（N=    9）</c:v>
                </c:pt>
                <c:pt idx="33">
                  <c:v>（N=  19）</c:v>
                </c:pt>
                <c:pt idx="34">
                  <c:v>（N=  29）</c:v>
                </c:pt>
                <c:pt idx="35">
                  <c:v>（N=165）</c:v>
                </c:pt>
                <c:pt idx="37">
                  <c:v>（N=  14）</c:v>
                </c:pt>
                <c:pt idx="38">
                  <c:v>（N=  11）</c:v>
                </c:pt>
                <c:pt idx="39">
                  <c:v>（N=  19）</c:v>
                </c:pt>
                <c:pt idx="40">
                  <c:v>（N=  31）</c:v>
                </c:pt>
                <c:pt idx="41">
                  <c:v>（N=177）</c:v>
                </c:pt>
                <c:pt idx="43">
                  <c:v>（N=  15）</c:v>
                </c:pt>
                <c:pt idx="44">
                  <c:v>（N=  11）</c:v>
                </c:pt>
                <c:pt idx="45">
                  <c:v>（N=  19）</c:v>
                </c:pt>
                <c:pt idx="46">
                  <c:v>（N=  31）</c:v>
                </c:pt>
                <c:pt idx="47">
                  <c:v>（N=177）</c:v>
                </c:pt>
              </c:strCache>
            </c:strRef>
          </c:cat>
          <c:val>
            <c:numRef>
              <c:f>'Q5.コロナの影響（提供先）'!$M$7:$M$54</c:f>
              <c:numCache>
                <c:formatCode>0.0%</c:formatCode>
                <c:ptCount val="48"/>
                <c:pt idx="1">
                  <c:v>0.1875</c:v>
                </c:pt>
                <c:pt idx="2">
                  <c:v>0</c:v>
                </c:pt>
                <c:pt idx="3">
                  <c:v>5.2631578947368418E-2</c:v>
                </c:pt>
                <c:pt idx="4">
                  <c:v>3.2258064516129031E-2</c:v>
                </c:pt>
                <c:pt idx="5">
                  <c:v>4.4692737430167599E-2</c:v>
                </c:pt>
                <c:pt idx="7">
                  <c:v>0.1875</c:v>
                </c:pt>
                <c:pt idx="8">
                  <c:v>0</c:v>
                </c:pt>
                <c:pt idx="9">
                  <c:v>0.10526315789473684</c:v>
                </c:pt>
                <c:pt idx="10">
                  <c:v>3.2258064516129031E-2</c:v>
                </c:pt>
                <c:pt idx="11">
                  <c:v>5.0561797752808987E-2</c:v>
                </c:pt>
                <c:pt idx="13">
                  <c:v>0</c:v>
                </c:pt>
                <c:pt idx="14">
                  <c:v>0</c:v>
                </c:pt>
                <c:pt idx="15">
                  <c:v>5.2631578947368418E-2</c:v>
                </c:pt>
                <c:pt idx="16">
                  <c:v>0</c:v>
                </c:pt>
                <c:pt idx="17">
                  <c:v>0</c:v>
                </c:pt>
                <c:pt idx="19">
                  <c:v>0.2</c:v>
                </c:pt>
                <c:pt idx="20">
                  <c:v>0</c:v>
                </c:pt>
                <c:pt idx="21">
                  <c:v>0.10526315789473684</c:v>
                </c:pt>
                <c:pt idx="22">
                  <c:v>0.16129032258064516</c:v>
                </c:pt>
                <c:pt idx="23">
                  <c:v>0.21142857142857144</c:v>
                </c:pt>
                <c:pt idx="25">
                  <c:v>7.6923076923076927E-2</c:v>
                </c:pt>
                <c:pt idx="26">
                  <c:v>0.1111111111111111</c:v>
                </c:pt>
                <c:pt idx="27">
                  <c:v>0.10526315789473684</c:v>
                </c:pt>
                <c:pt idx="28">
                  <c:v>0</c:v>
                </c:pt>
                <c:pt idx="29">
                  <c:v>1.7142857142857144E-2</c:v>
                </c:pt>
                <c:pt idx="31">
                  <c:v>7.1428571428571425E-2</c:v>
                </c:pt>
                <c:pt idx="32">
                  <c:v>0</c:v>
                </c:pt>
                <c:pt idx="33">
                  <c:v>0</c:v>
                </c:pt>
                <c:pt idx="34">
                  <c:v>0</c:v>
                </c:pt>
                <c:pt idx="35">
                  <c:v>6.0606060606060606E-3</c:v>
                </c:pt>
                <c:pt idx="37">
                  <c:v>0.14285714285714285</c:v>
                </c:pt>
                <c:pt idx="38">
                  <c:v>0</c:v>
                </c:pt>
                <c:pt idx="39">
                  <c:v>0.10526315789473684</c:v>
                </c:pt>
                <c:pt idx="40">
                  <c:v>0</c:v>
                </c:pt>
                <c:pt idx="41">
                  <c:v>6.2146892655367235E-2</c:v>
                </c:pt>
                <c:pt idx="43">
                  <c:v>0.13333333333333333</c:v>
                </c:pt>
                <c:pt idx="44">
                  <c:v>0</c:v>
                </c:pt>
                <c:pt idx="45">
                  <c:v>0.15789473684210525</c:v>
                </c:pt>
                <c:pt idx="46">
                  <c:v>0.16129032258064516</c:v>
                </c:pt>
                <c:pt idx="47">
                  <c:v>0.15819209039548024</c:v>
                </c:pt>
              </c:numCache>
            </c:numRef>
          </c:val>
          <c:extLst>
            <c:ext xmlns:c16="http://schemas.microsoft.com/office/drawing/2014/chart" uri="{C3380CC4-5D6E-409C-BE32-E72D297353CC}">
              <c16:uniqueId val="{00000001-115C-4172-8FE8-D1AEE4C7846F}"/>
            </c:ext>
          </c:extLst>
        </c:ser>
        <c:ser>
          <c:idx val="2"/>
          <c:order val="2"/>
          <c:tx>
            <c:strRef>
              <c:f>'Q5.コロナの影響（提供先）'!$N$6</c:f>
              <c:strCache>
                <c:ptCount val="1"/>
                <c:pt idx="0">
                  <c:v>現状維持</c:v>
                </c:pt>
              </c:strCache>
            </c:strRef>
          </c:tx>
          <c:spPr>
            <a:solidFill>
              <a:srgbClr val="FFFF99"/>
            </a:solidFill>
            <a:ln>
              <a:solidFill>
                <a:schemeClr val="tx1"/>
              </a:solidFill>
            </a:ln>
            <a:effectLst/>
          </c:spPr>
          <c:invertIfNegative val="0"/>
          <c:cat>
            <c:strRef>
              <c:f>'Q5.コロナの影響（提供先）'!$R$7:$R$54</c:f>
              <c:strCache>
                <c:ptCount val="48"/>
                <c:pt idx="1">
                  <c:v>（N=  16）</c:v>
                </c:pt>
                <c:pt idx="2">
                  <c:v>（N=  11）</c:v>
                </c:pt>
                <c:pt idx="3">
                  <c:v>（N=  19）</c:v>
                </c:pt>
                <c:pt idx="4">
                  <c:v>（N=  31）</c:v>
                </c:pt>
                <c:pt idx="5">
                  <c:v>（N=179）</c:v>
                </c:pt>
                <c:pt idx="7">
                  <c:v>（N=  16）</c:v>
                </c:pt>
                <c:pt idx="8">
                  <c:v>（N=  11）</c:v>
                </c:pt>
                <c:pt idx="9">
                  <c:v>（N=  19）</c:v>
                </c:pt>
                <c:pt idx="10">
                  <c:v>（N=  31）</c:v>
                </c:pt>
                <c:pt idx="11">
                  <c:v>（N=178）</c:v>
                </c:pt>
                <c:pt idx="13">
                  <c:v>（N=  15）</c:v>
                </c:pt>
                <c:pt idx="14">
                  <c:v>（N=  11）</c:v>
                </c:pt>
                <c:pt idx="15">
                  <c:v>（N=  19）</c:v>
                </c:pt>
                <c:pt idx="16">
                  <c:v>（N=  29）</c:v>
                </c:pt>
                <c:pt idx="17">
                  <c:v>（N=178）</c:v>
                </c:pt>
                <c:pt idx="19">
                  <c:v>（N=  15）</c:v>
                </c:pt>
                <c:pt idx="20">
                  <c:v>（N=  11）</c:v>
                </c:pt>
                <c:pt idx="21">
                  <c:v>（N=  19）</c:v>
                </c:pt>
                <c:pt idx="22">
                  <c:v>（N=  31）</c:v>
                </c:pt>
                <c:pt idx="23">
                  <c:v>（N=175）</c:v>
                </c:pt>
                <c:pt idx="25">
                  <c:v>（N=  13）</c:v>
                </c:pt>
                <c:pt idx="26">
                  <c:v>（N=    9）</c:v>
                </c:pt>
                <c:pt idx="27">
                  <c:v>（N=  19）</c:v>
                </c:pt>
                <c:pt idx="28">
                  <c:v>（N=  30）</c:v>
                </c:pt>
                <c:pt idx="29">
                  <c:v>（N=175）</c:v>
                </c:pt>
                <c:pt idx="31">
                  <c:v>（N=  14）</c:v>
                </c:pt>
                <c:pt idx="32">
                  <c:v>（N=    9）</c:v>
                </c:pt>
                <c:pt idx="33">
                  <c:v>（N=  19）</c:v>
                </c:pt>
                <c:pt idx="34">
                  <c:v>（N=  29）</c:v>
                </c:pt>
                <c:pt idx="35">
                  <c:v>（N=165）</c:v>
                </c:pt>
                <c:pt idx="37">
                  <c:v>（N=  14）</c:v>
                </c:pt>
                <c:pt idx="38">
                  <c:v>（N=  11）</c:v>
                </c:pt>
                <c:pt idx="39">
                  <c:v>（N=  19）</c:v>
                </c:pt>
                <c:pt idx="40">
                  <c:v>（N=  31）</c:v>
                </c:pt>
                <c:pt idx="41">
                  <c:v>（N=177）</c:v>
                </c:pt>
                <c:pt idx="43">
                  <c:v>（N=  15）</c:v>
                </c:pt>
                <c:pt idx="44">
                  <c:v>（N=  11）</c:v>
                </c:pt>
                <c:pt idx="45">
                  <c:v>（N=  19）</c:v>
                </c:pt>
                <c:pt idx="46">
                  <c:v>（N=  31）</c:v>
                </c:pt>
                <c:pt idx="47">
                  <c:v>（N=177）</c:v>
                </c:pt>
              </c:strCache>
            </c:strRef>
          </c:cat>
          <c:val>
            <c:numRef>
              <c:f>'Q5.コロナの影響（提供先）'!$N$7:$N$54</c:f>
              <c:numCache>
                <c:formatCode>0.0%</c:formatCode>
                <c:ptCount val="48"/>
                <c:pt idx="1">
                  <c:v>0.375</c:v>
                </c:pt>
                <c:pt idx="2">
                  <c:v>0.36363636363636365</c:v>
                </c:pt>
                <c:pt idx="3">
                  <c:v>0.36842105263157893</c:v>
                </c:pt>
                <c:pt idx="4">
                  <c:v>0.41935483870967744</c:v>
                </c:pt>
                <c:pt idx="5">
                  <c:v>0.27932960893854747</c:v>
                </c:pt>
                <c:pt idx="7">
                  <c:v>0.4375</c:v>
                </c:pt>
                <c:pt idx="8">
                  <c:v>0.36363636363636365</c:v>
                </c:pt>
                <c:pt idx="9">
                  <c:v>0.36842105263157893</c:v>
                </c:pt>
                <c:pt idx="10">
                  <c:v>0.41935483870967744</c:v>
                </c:pt>
                <c:pt idx="11">
                  <c:v>0.28651685393258425</c:v>
                </c:pt>
                <c:pt idx="13">
                  <c:v>0.53333333333333333</c:v>
                </c:pt>
                <c:pt idx="14">
                  <c:v>0.72727272727272729</c:v>
                </c:pt>
                <c:pt idx="15">
                  <c:v>0.68421052631578949</c:v>
                </c:pt>
                <c:pt idx="16">
                  <c:v>0.75862068965517238</c:v>
                </c:pt>
                <c:pt idx="17">
                  <c:v>0.8146067415730337</c:v>
                </c:pt>
                <c:pt idx="19">
                  <c:v>0.53333333333333333</c:v>
                </c:pt>
                <c:pt idx="20">
                  <c:v>0.81818181818181823</c:v>
                </c:pt>
                <c:pt idx="21">
                  <c:v>0.57894736842105265</c:v>
                </c:pt>
                <c:pt idx="22">
                  <c:v>0.64516129032258063</c:v>
                </c:pt>
                <c:pt idx="23">
                  <c:v>0.48571428571428571</c:v>
                </c:pt>
                <c:pt idx="25">
                  <c:v>0.69230769230769229</c:v>
                </c:pt>
                <c:pt idx="26">
                  <c:v>0.66666666666666663</c:v>
                </c:pt>
                <c:pt idx="27">
                  <c:v>0.63157894736842102</c:v>
                </c:pt>
                <c:pt idx="28">
                  <c:v>0.66666666666666663</c:v>
                </c:pt>
                <c:pt idx="29">
                  <c:v>0.66285714285714281</c:v>
                </c:pt>
                <c:pt idx="31">
                  <c:v>0.8571428571428571</c:v>
                </c:pt>
                <c:pt idx="32">
                  <c:v>0.88888888888888884</c:v>
                </c:pt>
                <c:pt idx="33">
                  <c:v>0.73684210526315785</c:v>
                </c:pt>
                <c:pt idx="34">
                  <c:v>0.7931034482758621</c:v>
                </c:pt>
                <c:pt idx="35">
                  <c:v>0.79393939393939394</c:v>
                </c:pt>
                <c:pt idx="37">
                  <c:v>0.5</c:v>
                </c:pt>
                <c:pt idx="38">
                  <c:v>0.54545454545454541</c:v>
                </c:pt>
                <c:pt idx="39">
                  <c:v>0.42105263157894735</c:v>
                </c:pt>
                <c:pt idx="40">
                  <c:v>0.41935483870967744</c:v>
                </c:pt>
                <c:pt idx="41">
                  <c:v>0.3615819209039548</c:v>
                </c:pt>
                <c:pt idx="43">
                  <c:v>0.33333333333333331</c:v>
                </c:pt>
                <c:pt idx="44">
                  <c:v>0.27272727272727271</c:v>
                </c:pt>
                <c:pt idx="45">
                  <c:v>0.42105263157894735</c:v>
                </c:pt>
                <c:pt idx="46">
                  <c:v>0.45161290322580644</c:v>
                </c:pt>
                <c:pt idx="47">
                  <c:v>0.2655367231638418</c:v>
                </c:pt>
              </c:numCache>
            </c:numRef>
          </c:val>
          <c:extLst>
            <c:ext xmlns:c16="http://schemas.microsoft.com/office/drawing/2014/chart" uri="{C3380CC4-5D6E-409C-BE32-E72D297353CC}">
              <c16:uniqueId val="{00000002-115C-4172-8FE8-D1AEE4C7846F}"/>
            </c:ext>
          </c:extLst>
        </c:ser>
        <c:ser>
          <c:idx val="3"/>
          <c:order val="3"/>
          <c:tx>
            <c:strRef>
              <c:f>'Q5.コロナの影響（提供先）'!$O$6</c:f>
              <c:strCache>
                <c:ptCount val="1"/>
                <c:pt idx="0">
                  <c:v>減少(縮小)</c:v>
                </c:pt>
              </c:strCache>
            </c:strRef>
          </c:tx>
          <c:spPr>
            <a:solidFill>
              <a:srgbClr val="2E75B6"/>
            </a:solidFill>
            <a:ln>
              <a:solidFill>
                <a:schemeClr val="tx1"/>
              </a:solidFill>
            </a:ln>
            <a:effectLst/>
          </c:spPr>
          <c:invertIfNegative val="0"/>
          <c:cat>
            <c:strRef>
              <c:f>'Q5.コロナの影響（提供先）'!$R$7:$R$54</c:f>
              <c:strCache>
                <c:ptCount val="48"/>
                <c:pt idx="1">
                  <c:v>（N=  16）</c:v>
                </c:pt>
                <c:pt idx="2">
                  <c:v>（N=  11）</c:v>
                </c:pt>
                <c:pt idx="3">
                  <c:v>（N=  19）</c:v>
                </c:pt>
                <c:pt idx="4">
                  <c:v>（N=  31）</c:v>
                </c:pt>
                <c:pt idx="5">
                  <c:v>（N=179）</c:v>
                </c:pt>
                <c:pt idx="7">
                  <c:v>（N=  16）</c:v>
                </c:pt>
                <c:pt idx="8">
                  <c:v>（N=  11）</c:v>
                </c:pt>
                <c:pt idx="9">
                  <c:v>（N=  19）</c:v>
                </c:pt>
                <c:pt idx="10">
                  <c:v>（N=  31）</c:v>
                </c:pt>
                <c:pt idx="11">
                  <c:v>（N=178）</c:v>
                </c:pt>
                <c:pt idx="13">
                  <c:v>（N=  15）</c:v>
                </c:pt>
                <c:pt idx="14">
                  <c:v>（N=  11）</c:v>
                </c:pt>
                <c:pt idx="15">
                  <c:v>（N=  19）</c:v>
                </c:pt>
                <c:pt idx="16">
                  <c:v>（N=  29）</c:v>
                </c:pt>
                <c:pt idx="17">
                  <c:v>（N=178）</c:v>
                </c:pt>
                <c:pt idx="19">
                  <c:v>（N=  15）</c:v>
                </c:pt>
                <c:pt idx="20">
                  <c:v>（N=  11）</c:v>
                </c:pt>
                <c:pt idx="21">
                  <c:v>（N=  19）</c:v>
                </c:pt>
                <c:pt idx="22">
                  <c:v>（N=  31）</c:v>
                </c:pt>
                <c:pt idx="23">
                  <c:v>（N=175）</c:v>
                </c:pt>
                <c:pt idx="25">
                  <c:v>（N=  13）</c:v>
                </c:pt>
                <c:pt idx="26">
                  <c:v>（N=    9）</c:v>
                </c:pt>
                <c:pt idx="27">
                  <c:v>（N=  19）</c:v>
                </c:pt>
                <c:pt idx="28">
                  <c:v>（N=  30）</c:v>
                </c:pt>
                <c:pt idx="29">
                  <c:v>（N=175）</c:v>
                </c:pt>
                <c:pt idx="31">
                  <c:v>（N=  14）</c:v>
                </c:pt>
                <c:pt idx="32">
                  <c:v>（N=    9）</c:v>
                </c:pt>
                <c:pt idx="33">
                  <c:v>（N=  19）</c:v>
                </c:pt>
                <c:pt idx="34">
                  <c:v>（N=  29）</c:v>
                </c:pt>
                <c:pt idx="35">
                  <c:v>（N=165）</c:v>
                </c:pt>
                <c:pt idx="37">
                  <c:v>（N=  14）</c:v>
                </c:pt>
                <c:pt idx="38">
                  <c:v>（N=  11）</c:v>
                </c:pt>
                <c:pt idx="39">
                  <c:v>（N=  19）</c:v>
                </c:pt>
                <c:pt idx="40">
                  <c:v>（N=  31）</c:v>
                </c:pt>
                <c:pt idx="41">
                  <c:v>（N=177）</c:v>
                </c:pt>
                <c:pt idx="43">
                  <c:v>（N=  15）</c:v>
                </c:pt>
                <c:pt idx="44">
                  <c:v>（N=  11）</c:v>
                </c:pt>
                <c:pt idx="45">
                  <c:v>（N=  19）</c:v>
                </c:pt>
                <c:pt idx="46">
                  <c:v>（N=  31）</c:v>
                </c:pt>
                <c:pt idx="47">
                  <c:v>（N=177）</c:v>
                </c:pt>
              </c:strCache>
            </c:strRef>
          </c:cat>
          <c:val>
            <c:numRef>
              <c:f>'Q5.コロナの影響（提供先）'!$O$7:$O$54</c:f>
              <c:numCache>
                <c:formatCode>0.0%</c:formatCode>
                <c:ptCount val="48"/>
                <c:pt idx="1">
                  <c:v>0.1875</c:v>
                </c:pt>
                <c:pt idx="2">
                  <c:v>0.63636363636363635</c:v>
                </c:pt>
                <c:pt idx="3">
                  <c:v>0.47368421052631576</c:v>
                </c:pt>
                <c:pt idx="4">
                  <c:v>0.45161290322580644</c:v>
                </c:pt>
                <c:pt idx="5">
                  <c:v>0.54748603351955305</c:v>
                </c:pt>
                <c:pt idx="7">
                  <c:v>0.125</c:v>
                </c:pt>
                <c:pt idx="8">
                  <c:v>0.63636363636363635</c:v>
                </c:pt>
                <c:pt idx="9">
                  <c:v>0.36842105263157893</c:v>
                </c:pt>
                <c:pt idx="10">
                  <c:v>0.4838709677419355</c:v>
                </c:pt>
                <c:pt idx="11">
                  <c:v>0.5112359550561798</c:v>
                </c:pt>
                <c:pt idx="13">
                  <c:v>0.33333333333333331</c:v>
                </c:pt>
                <c:pt idx="14">
                  <c:v>0.27272727272727271</c:v>
                </c:pt>
                <c:pt idx="15">
                  <c:v>0.21052631578947367</c:v>
                </c:pt>
                <c:pt idx="16">
                  <c:v>0.20689655172413793</c:v>
                </c:pt>
                <c:pt idx="17">
                  <c:v>0.15168539325842698</c:v>
                </c:pt>
                <c:pt idx="19">
                  <c:v>6.6666666666666666E-2</c:v>
                </c:pt>
                <c:pt idx="20">
                  <c:v>9.0909090909090912E-2</c:v>
                </c:pt>
                <c:pt idx="21">
                  <c:v>0.21052631578947367</c:v>
                </c:pt>
                <c:pt idx="22">
                  <c:v>0.16129032258064516</c:v>
                </c:pt>
                <c:pt idx="23">
                  <c:v>0.22857142857142856</c:v>
                </c:pt>
                <c:pt idx="25">
                  <c:v>0</c:v>
                </c:pt>
                <c:pt idx="26">
                  <c:v>0.22222222222222221</c:v>
                </c:pt>
                <c:pt idx="27">
                  <c:v>0.21052631578947367</c:v>
                </c:pt>
                <c:pt idx="28">
                  <c:v>0.33333333333333331</c:v>
                </c:pt>
                <c:pt idx="29">
                  <c:v>0.2857142857142857</c:v>
                </c:pt>
                <c:pt idx="31">
                  <c:v>0</c:v>
                </c:pt>
                <c:pt idx="32">
                  <c:v>0.1111111111111111</c:v>
                </c:pt>
                <c:pt idx="33">
                  <c:v>0.26315789473684209</c:v>
                </c:pt>
                <c:pt idx="34">
                  <c:v>0.17241379310344829</c:v>
                </c:pt>
                <c:pt idx="35">
                  <c:v>0.13333333333333333</c:v>
                </c:pt>
                <c:pt idx="37">
                  <c:v>0.2857142857142857</c:v>
                </c:pt>
                <c:pt idx="38">
                  <c:v>0.45454545454545453</c:v>
                </c:pt>
                <c:pt idx="39">
                  <c:v>0.31578947368421051</c:v>
                </c:pt>
                <c:pt idx="40">
                  <c:v>0.4838709677419355</c:v>
                </c:pt>
                <c:pt idx="41">
                  <c:v>0.41807909604519772</c:v>
                </c:pt>
                <c:pt idx="43">
                  <c:v>0.33333333333333331</c:v>
                </c:pt>
                <c:pt idx="44">
                  <c:v>0.72727272727272729</c:v>
                </c:pt>
                <c:pt idx="45">
                  <c:v>0.26315789473684209</c:v>
                </c:pt>
                <c:pt idx="46">
                  <c:v>0.29032258064516131</c:v>
                </c:pt>
                <c:pt idx="47">
                  <c:v>0.4519774011299435</c:v>
                </c:pt>
              </c:numCache>
            </c:numRef>
          </c:val>
          <c:extLst>
            <c:ext xmlns:c16="http://schemas.microsoft.com/office/drawing/2014/chart" uri="{C3380CC4-5D6E-409C-BE32-E72D297353CC}">
              <c16:uniqueId val="{00000003-115C-4172-8FE8-D1AEE4C7846F}"/>
            </c:ext>
          </c:extLst>
        </c:ser>
        <c:ser>
          <c:idx val="4"/>
          <c:order val="4"/>
          <c:tx>
            <c:strRef>
              <c:f>'Q5.コロナの影響（提供先）'!$P$6</c:f>
              <c:strCache>
                <c:ptCount val="1"/>
                <c:pt idx="0">
                  <c:v>大幅に減少(縮小)</c:v>
                </c:pt>
              </c:strCache>
            </c:strRef>
          </c:tx>
          <c:spPr>
            <a:solidFill>
              <a:srgbClr val="9DC3E6"/>
            </a:solidFill>
            <a:ln>
              <a:solidFill>
                <a:schemeClr val="tx1"/>
              </a:solidFill>
            </a:ln>
            <a:effectLst/>
          </c:spPr>
          <c:invertIfNegative val="0"/>
          <c:cat>
            <c:strRef>
              <c:f>'Q5.コロナの影響（提供先）'!$R$7:$R$54</c:f>
              <c:strCache>
                <c:ptCount val="48"/>
                <c:pt idx="1">
                  <c:v>（N=  16）</c:v>
                </c:pt>
                <c:pt idx="2">
                  <c:v>（N=  11）</c:v>
                </c:pt>
                <c:pt idx="3">
                  <c:v>（N=  19）</c:v>
                </c:pt>
                <c:pt idx="4">
                  <c:v>（N=  31）</c:v>
                </c:pt>
                <c:pt idx="5">
                  <c:v>（N=179）</c:v>
                </c:pt>
                <c:pt idx="7">
                  <c:v>（N=  16）</c:v>
                </c:pt>
                <c:pt idx="8">
                  <c:v>（N=  11）</c:v>
                </c:pt>
                <c:pt idx="9">
                  <c:v>（N=  19）</c:v>
                </c:pt>
                <c:pt idx="10">
                  <c:v>（N=  31）</c:v>
                </c:pt>
                <c:pt idx="11">
                  <c:v>（N=178）</c:v>
                </c:pt>
                <c:pt idx="13">
                  <c:v>（N=  15）</c:v>
                </c:pt>
                <c:pt idx="14">
                  <c:v>（N=  11）</c:v>
                </c:pt>
                <c:pt idx="15">
                  <c:v>（N=  19）</c:v>
                </c:pt>
                <c:pt idx="16">
                  <c:v>（N=  29）</c:v>
                </c:pt>
                <c:pt idx="17">
                  <c:v>（N=178）</c:v>
                </c:pt>
                <c:pt idx="19">
                  <c:v>（N=  15）</c:v>
                </c:pt>
                <c:pt idx="20">
                  <c:v>（N=  11）</c:v>
                </c:pt>
                <c:pt idx="21">
                  <c:v>（N=  19）</c:v>
                </c:pt>
                <c:pt idx="22">
                  <c:v>（N=  31）</c:v>
                </c:pt>
                <c:pt idx="23">
                  <c:v>（N=175）</c:v>
                </c:pt>
                <c:pt idx="25">
                  <c:v>（N=  13）</c:v>
                </c:pt>
                <c:pt idx="26">
                  <c:v>（N=    9）</c:v>
                </c:pt>
                <c:pt idx="27">
                  <c:v>（N=  19）</c:v>
                </c:pt>
                <c:pt idx="28">
                  <c:v>（N=  30）</c:v>
                </c:pt>
                <c:pt idx="29">
                  <c:v>（N=175）</c:v>
                </c:pt>
                <c:pt idx="31">
                  <c:v>（N=  14）</c:v>
                </c:pt>
                <c:pt idx="32">
                  <c:v>（N=    9）</c:v>
                </c:pt>
                <c:pt idx="33">
                  <c:v>（N=  19）</c:v>
                </c:pt>
                <c:pt idx="34">
                  <c:v>（N=  29）</c:v>
                </c:pt>
                <c:pt idx="35">
                  <c:v>（N=165）</c:v>
                </c:pt>
                <c:pt idx="37">
                  <c:v>（N=  14）</c:v>
                </c:pt>
                <c:pt idx="38">
                  <c:v>（N=  11）</c:v>
                </c:pt>
                <c:pt idx="39">
                  <c:v>（N=  19）</c:v>
                </c:pt>
                <c:pt idx="40">
                  <c:v>（N=  31）</c:v>
                </c:pt>
                <c:pt idx="41">
                  <c:v>（N=177）</c:v>
                </c:pt>
                <c:pt idx="43">
                  <c:v>（N=  15）</c:v>
                </c:pt>
                <c:pt idx="44">
                  <c:v>（N=  11）</c:v>
                </c:pt>
                <c:pt idx="45">
                  <c:v>（N=  19）</c:v>
                </c:pt>
                <c:pt idx="46">
                  <c:v>（N=  31）</c:v>
                </c:pt>
                <c:pt idx="47">
                  <c:v>（N=177）</c:v>
                </c:pt>
              </c:strCache>
            </c:strRef>
          </c:cat>
          <c:val>
            <c:numRef>
              <c:f>'Q5.コロナの影響（提供先）'!$P$7:$P$54</c:f>
              <c:numCache>
                <c:formatCode>0.0%</c:formatCode>
                <c:ptCount val="48"/>
                <c:pt idx="1">
                  <c:v>0.25</c:v>
                </c:pt>
                <c:pt idx="2">
                  <c:v>0</c:v>
                </c:pt>
                <c:pt idx="3">
                  <c:v>0.10526315789473684</c:v>
                </c:pt>
                <c:pt idx="4">
                  <c:v>9.6774193548387094E-2</c:v>
                </c:pt>
                <c:pt idx="5">
                  <c:v>0.12849162011173185</c:v>
                </c:pt>
                <c:pt idx="7">
                  <c:v>0.25</c:v>
                </c:pt>
                <c:pt idx="8">
                  <c:v>0</c:v>
                </c:pt>
                <c:pt idx="9">
                  <c:v>0.15789473684210525</c:v>
                </c:pt>
                <c:pt idx="10">
                  <c:v>6.4516129032258063E-2</c:v>
                </c:pt>
                <c:pt idx="11">
                  <c:v>0.14606741573033707</c:v>
                </c:pt>
                <c:pt idx="13">
                  <c:v>0.13333333333333333</c:v>
                </c:pt>
                <c:pt idx="14">
                  <c:v>0</c:v>
                </c:pt>
                <c:pt idx="15">
                  <c:v>5.2631578947368418E-2</c:v>
                </c:pt>
                <c:pt idx="16">
                  <c:v>3.4482758620689655E-2</c:v>
                </c:pt>
                <c:pt idx="17">
                  <c:v>3.3707865168539325E-2</c:v>
                </c:pt>
                <c:pt idx="19">
                  <c:v>0.2</c:v>
                </c:pt>
                <c:pt idx="20">
                  <c:v>9.0909090909090912E-2</c:v>
                </c:pt>
                <c:pt idx="21">
                  <c:v>0.10526315789473684</c:v>
                </c:pt>
                <c:pt idx="22">
                  <c:v>3.2258064516129031E-2</c:v>
                </c:pt>
                <c:pt idx="23">
                  <c:v>7.4285714285714288E-2</c:v>
                </c:pt>
                <c:pt idx="25">
                  <c:v>0.23076923076923078</c:v>
                </c:pt>
                <c:pt idx="26">
                  <c:v>0</c:v>
                </c:pt>
                <c:pt idx="27">
                  <c:v>5.2631578947368418E-2</c:v>
                </c:pt>
                <c:pt idx="28">
                  <c:v>0</c:v>
                </c:pt>
                <c:pt idx="29">
                  <c:v>3.4285714285714287E-2</c:v>
                </c:pt>
                <c:pt idx="31">
                  <c:v>7.1428571428571425E-2</c:v>
                </c:pt>
                <c:pt idx="32">
                  <c:v>0</c:v>
                </c:pt>
                <c:pt idx="33">
                  <c:v>0</c:v>
                </c:pt>
                <c:pt idx="34">
                  <c:v>3.4482758620689655E-2</c:v>
                </c:pt>
                <c:pt idx="35">
                  <c:v>6.6666666666666666E-2</c:v>
                </c:pt>
                <c:pt idx="37">
                  <c:v>7.1428571428571425E-2</c:v>
                </c:pt>
                <c:pt idx="38">
                  <c:v>0</c:v>
                </c:pt>
                <c:pt idx="39">
                  <c:v>0.15789473684210525</c:v>
                </c:pt>
                <c:pt idx="40">
                  <c:v>9.6774193548387094E-2</c:v>
                </c:pt>
                <c:pt idx="41">
                  <c:v>0.15254237288135594</c:v>
                </c:pt>
                <c:pt idx="43">
                  <c:v>0.13333333333333333</c:v>
                </c:pt>
                <c:pt idx="44">
                  <c:v>0</c:v>
                </c:pt>
                <c:pt idx="45">
                  <c:v>0.15789473684210525</c:v>
                </c:pt>
                <c:pt idx="46">
                  <c:v>9.6774193548387094E-2</c:v>
                </c:pt>
                <c:pt idx="47">
                  <c:v>0.11864406779661017</c:v>
                </c:pt>
              </c:numCache>
            </c:numRef>
          </c:val>
          <c:extLst>
            <c:ext xmlns:c16="http://schemas.microsoft.com/office/drawing/2014/chart" uri="{C3380CC4-5D6E-409C-BE32-E72D297353CC}">
              <c16:uniqueId val="{00000004-115C-4172-8FE8-D1AEE4C7846F}"/>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8855879305209"/>
          <c:y val="5.5528548730834425E-2"/>
          <c:w val="0.57418821187846358"/>
          <c:h val="0.87684638109305746"/>
        </c:manualLayout>
      </c:layout>
      <c:barChart>
        <c:barDir val="bar"/>
        <c:grouping val="stacked"/>
        <c:varyColors val="0"/>
        <c:ser>
          <c:idx val="0"/>
          <c:order val="0"/>
          <c:tx>
            <c:strRef>
              <c:f>'Q5.コロナの影響（テレワーク有無）緊急時'!$L$6</c:f>
              <c:strCache>
                <c:ptCount val="1"/>
                <c:pt idx="0">
                  <c:v>大幅に増加(拡大)</c:v>
                </c:pt>
              </c:strCache>
            </c:strRef>
          </c:tx>
          <c:spPr>
            <a:solidFill>
              <a:srgbClr val="FF9966"/>
            </a:solidFill>
            <a:ln>
              <a:solidFill>
                <a:schemeClr val="tx1"/>
              </a:solidFill>
            </a:ln>
            <a:effectLst/>
          </c:spPr>
          <c:invertIfNegative val="0"/>
          <c:cat>
            <c:strRef>
              <c:f>'Q5.コロナの影響（テレワーク有無）緊急時'!$K$7:$K$37</c:f>
              <c:strCache>
                <c:ptCount val="31"/>
                <c:pt idx="0">
                  <c:v>【 売上 】　　　　　　　　　　　　　</c:v>
                </c:pt>
                <c:pt idx="1">
                  <c:v>テレワーク導入 有り（N=1057）</c:v>
                </c:pt>
                <c:pt idx="2">
                  <c:v>テレワーク導入 無し（N=  434）</c:v>
                </c:pt>
                <c:pt idx="4">
                  <c:v>【 利益 】　　　　　　　　　　　　　</c:v>
                </c:pt>
                <c:pt idx="5">
                  <c:v>テレワーク導入 有り（N=1048）</c:v>
                </c:pt>
                <c:pt idx="6">
                  <c:v>テレワーク導入 無し（N=  433）</c:v>
                </c:pt>
                <c:pt idx="8">
                  <c:v>【 営業日数 】　　　　　　　　　　　</c:v>
                </c:pt>
                <c:pt idx="9">
                  <c:v>テレワーク導入 有り（N=1049）</c:v>
                </c:pt>
                <c:pt idx="10">
                  <c:v>テレワーク導入 無し（N=  431）</c:v>
                </c:pt>
                <c:pt idx="12">
                  <c:v>【 求職の応募者数 】　　　　　　　　</c:v>
                </c:pt>
                <c:pt idx="13">
                  <c:v>テレワーク導入 有り（N=1028）</c:v>
                </c:pt>
                <c:pt idx="14">
                  <c:v>テレワーク導入 無し（N=  426）</c:v>
                </c:pt>
                <c:pt idx="16">
                  <c:v>【 国内からの調達 】　　　　　　　　</c:v>
                </c:pt>
                <c:pt idx="17">
                  <c:v>テレワーク導入 有り（N=1026）</c:v>
                </c:pt>
                <c:pt idx="18">
                  <c:v>テレワーク導入 無し（N=  427）</c:v>
                </c:pt>
                <c:pt idx="20">
                  <c:v>【 海外からの調達 】　　　　　　　　</c:v>
                </c:pt>
                <c:pt idx="21">
                  <c:v>テレワーク導入 有り（N=  984）</c:v>
                </c:pt>
                <c:pt idx="22">
                  <c:v>テレワーク導入 無し（N=  410）</c:v>
                </c:pt>
                <c:pt idx="24">
                  <c:v>【 新規顧客の開拓 】　　　　　　　　</c:v>
                </c:pt>
                <c:pt idx="25">
                  <c:v>テレワーク導入 有り（N=1037）</c:v>
                </c:pt>
                <c:pt idx="26">
                  <c:v>テレワーク導入 無し（N=  427）</c:v>
                </c:pt>
                <c:pt idx="28">
                  <c:v>【 商談 】　　　　　　　　　　　　　</c:v>
                </c:pt>
                <c:pt idx="29">
                  <c:v>テレワーク導入 有り（N=1040）</c:v>
                </c:pt>
                <c:pt idx="30">
                  <c:v>テレワーク導入 無し（N=  430）</c:v>
                </c:pt>
              </c:strCache>
            </c:strRef>
          </c:cat>
          <c:val>
            <c:numRef>
              <c:f>'Q5.コロナの影響（テレワーク有無）緊急時'!$L$7:$L$37</c:f>
              <c:numCache>
                <c:formatCode>0.0%</c:formatCode>
                <c:ptCount val="31"/>
                <c:pt idx="1">
                  <c:v>3.7842951750236518E-3</c:v>
                </c:pt>
                <c:pt idx="2">
                  <c:v>2.304147465437788E-3</c:v>
                </c:pt>
                <c:pt idx="5">
                  <c:v>7.6335877862595417E-3</c:v>
                </c:pt>
                <c:pt idx="6">
                  <c:v>4.6189376443418013E-3</c:v>
                </c:pt>
                <c:pt idx="9">
                  <c:v>9.5328884652049568E-4</c:v>
                </c:pt>
                <c:pt idx="10">
                  <c:v>0</c:v>
                </c:pt>
                <c:pt idx="13">
                  <c:v>5.8365758754863814E-3</c:v>
                </c:pt>
                <c:pt idx="14">
                  <c:v>2.3474178403755869E-3</c:v>
                </c:pt>
                <c:pt idx="17">
                  <c:v>3.8986354775828458E-3</c:v>
                </c:pt>
                <c:pt idx="18">
                  <c:v>0</c:v>
                </c:pt>
                <c:pt idx="21">
                  <c:v>2.0325203252032522E-3</c:v>
                </c:pt>
                <c:pt idx="22">
                  <c:v>0</c:v>
                </c:pt>
                <c:pt idx="25">
                  <c:v>6.7502410800385727E-3</c:v>
                </c:pt>
                <c:pt idx="26">
                  <c:v>0</c:v>
                </c:pt>
                <c:pt idx="29">
                  <c:v>1.826923076923077E-2</c:v>
                </c:pt>
                <c:pt idx="30">
                  <c:v>9.3023255813953487E-3</c:v>
                </c:pt>
              </c:numCache>
            </c:numRef>
          </c:val>
          <c:extLst>
            <c:ext xmlns:c16="http://schemas.microsoft.com/office/drawing/2014/chart" uri="{C3380CC4-5D6E-409C-BE32-E72D297353CC}">
              <c16:uniqueId val="{00000000-21FF-4CA2-9021-605F6A26ACAD}"/>
            </c:ext>
          </c:extLst>
        </c:ser>
        <c:ser>
          <c:idx val="1"/>
          <c:order val="1"/>
          <c:tx>
            <c:strRef>
              <c:f>'Q5.コロナの影響（テレワーク有無）緊急時'!$M$6</c:f>
              <c:strCache>
                <c:ptCount val="1"/>
                <c:pt idx="0">
                  <c:v>増加(拡大)</c:v>
                </c:pt>
              </c:strCache>
            </c:strRef>
          </c:tx>
          <c:spPr>
            <a:solidFill>
              <a:srgbClr val="FFCC99"/>
            </a:solidFill>
            <a:ln>
              <a:solidFill>
                <a:schemeClr val="tx1"/>
              </a:solidFill>
            </a:ln>
            <a:effectLst/>
          </c:spPr>
          <c:invertIfNegative val="0"/>
          <c:cat>
            <c:strRef>
              <c:f>'Q5.コロナの影響（テレワーク有無）緊急時'!$K$7:$K$37</c:f>
              <c:strCache>
                <c:ptCount val="31"/>
                <c:pt idx="0">
                  <c:v>【 売上 】　　　　　　　　　　　　　</c:v>
                </c:pt>
                <c:pt idx="1">
                  <c:v>テレワーク導入 有り（N=1057）</c:v>
                </c:pt>
                <c:pt idx="2">
                  <c:v>テレワーク導入 無し（N=  434）</c:v>
                </c:pt>
                <c:pt idx="4">
                  <c:v>【 利益 】　　　　　　　　　　　　　</c:v>
                </c:pt>
                <c:pt idx="5">
                  <c:v>テレワーク導入 有り（N=1048）</c:v>
                </c:pt>
                <c:pt idx="6">
                  <c:v>テレワーク導入 無し（N=  433）</c:v>
                </c:pt>
                <c:pt idx="8">
                  <c:v>【 営業日数 】　　　　　　　　　　　</c:v>
                </c:pt>
                <c:pt idx="9">
                  <c:v>テレワーク導入 有り（N=1049）</c:v>
                </c:pt>
                <c:pt idx="10">
                  <c:v>テレワーク導入 無し（N=  431）</c:v>
                </c:pt>
                <c:pt idx="12">
                  <c:v>【 求職の応募者数 】　　　　　　　　</c:v>
                </c:pt>
                <c:pt idx="13">
                  <c:v>テレワーク導入 有り（N=1028）</c:v>
                </c:pt>
                <c:pt idx="14">
                  <c:v>テレワーク導入 無し（N=  426）</c:v>
                </c:pt>
                <c:pt idx="16">
                  <c:v>【 国内からの調達 】　　　　　　　　</c:v>
                </c:pt>
                <c:pt idx="17">
                  <c:v>テレワーク導入 有り（N=1026）</c:v>
                </c:pt>
                <c:pt idx="18">
                  <c:v>テレワーク導入 無し（N=  427）</c:v>
                </c:pt>
                <c:pt idx="20">
                  <c:v>【 海外からの調達 】　　　　　　　　</c:v>
                </c:pt>
                <c:pt idx="21">
                  <c:v>テレワーク導入 有り（N=  984）</c:v>
                </c:pt>
                <c:pt idx="22">
                  <c:v>テレワーク導入 無し（N=  410）</c:v>
                </c:pt>
                <c:pt idx="24">
                  <c:v>【 新規顧客の開拓 】　　　　　　　　</c:v>
                </c:pt>
                <c:pt idx="25">
                  <c:v>テレワーク導入 有り（N=1037）</c:v>
                </c:pt>
                <c:pt idx="26">
                  <c:v>テレワーク導入 無し（N=  427）</c:v>
                </c:pt>
                <c:pt idx="28">
                  <c:v>【 商談 】　　　　　　　　　　　　　</c:v>
                </c:pt>
                <c:pt idx="29">
                  <c:v>テレワーク導入 有り（N=1040）</c:v>
                </c:pt>
                <c:pt idx="30">
                  <c:v>テレワーク導入 無し（N=  430）</c:v>
                </c:pt>
              </c:strCache>
            </c:strRef>
          </c:cat>
          <c:val>
            <c:numRef>
              <c:f>'Q5.コロナの影響（テレワーク有無）緊急時'!$M$7:$M$37</c:f>
              <c:numCache>
                <c:formatCode>0.0%</c:formatCode>
                <c:ptCount val="31"/>
                <c:pt idx="1">
                  <c:v>5.1087984862819298E-2</c:v>
                </c:pt>
                <c:pt idx="2">
                  <c:v>5.0691244239631339E-2</c:v>
                </c:pt>
                <c:pt idx="5">
                  <c:v>4.9618320610687022E-2</c:v>
                </c:pt>
                <c:pt idx="6">
                  <c:v>4.3879907621247112E-2</c:v>
                </c:pt>
                <c:pt idx="9">
                  <c:v>4.7664442326024788E-3</c:v>
                </c:pt>
                <c:pt idx="10">
                  <c:v>4.6403712296983757E-3</c:v>
                </c:pt>
                <c:pt idx="13">
                  <c:v>0.12645914396887159</c:v>
                </c:pt>
                <c:pt idx="14">
                  <c:v>7.9812206572769953E-2</c:v>
                </c:pt>
                <c:pt idx="17">
                  <c:v>2.2417153996101363E-2</c:v>
                </c:pt>
                <c:pt idx="18">
                  <c:v>3.5128805620608897E-2</c:v>
                </c:pt>
                <c:pt idx="21">
                  <c:v>1.2195121951219513E-2</c:v>
                </c:pt>
                <c:pt idx="22">
                  <c:v>1.9512195121951219E-2</c:v>
                </c:pt>
                <c:pt idx="25">
                  <c:v>7.0395371263259399E-2</c:v>
                </c:pt>
                <c:pt idx="26">
                  <c:v>8.4309133489461355E-2</c:v>
                </c:pt>
                <c:pt idx="29">
                  <c:v>0.11153846153846154</c:v>
                </c:pt>
                <c:pt idx="30">
                  <c:v>9.7674418604651161E-2</c:v>
                </c:pt>
              </c:numCache>
            </c:numRef>
          </c:val>
          <c:extLst>
            <c:ext xmlns:c16="http://schemas.microsoft.com/office/drawing/2014/chart" uri="{C3380CC4-5D6E-409C-BE32-E72D297353CC}">
              <c16:uniqueId val="{00000001-21FF-4CA2-9021-605F6A26ACAD}"/>
            </c:ext>
          </c:extLst>
        </c:ser>
        <c:ser>
          <c:idx val="2"/>
          <c:order val="2"/>
          <c:tx>
            <c:strRef>
              <c:f>'Q5.コロナの影響（テレワーク有無）緊急時'!$N$6</c:f>
              <c:strCache>
                <c:ptCount val="1"/>
                <c:pt idx="0">
                  <c:v>現状維持</c:v>
                </c:pt>
              </c:strCache>
            </c:strRef>
          </c:tx>
          <c:spPr>
            <a:solidFill>
              <a:srgbClr val="FFFF99"/>
            </a:solidFill>
            <a:ln>
              <a:solidFill>
                <a:schemeClr val="tx1"/>
              </a:solidFill>
            </a:ln>
            <a:effectLst/>
          </c:spPr>
          <c:invertIfNegative val="0"/>
          <c:cat>
            <c:strRef>
              <c:f>'Q5.コロナの影響（テレワーク有無）緊急時'!$K$7:$K$37</c:f>
              <c:strCache>
                <c:ptCount val="31"/>
                <c:pt idx="0">
                  <c:v>【 売上 】　　　　　　　　　　　　　</c:v>
                </c:pt>
                <c:pt idx="1">
                  <c:v>テレワーク導入 有り（N=1057）</c:v>
                </c:pt>
                <c:pt idx="2">
                  <c:v>テレワーク導入 無し（N=  434）</c:v>
                </c:pt>
                <c:pt idx="4">
                  <c:v>【 利益 】　　　　　　　　　　　　　</c:v>
                </c:pt>
                <c:pt idx="5">
                  <c:v>テレワーク導入 有り（N=1048）</c:v>
                </c:pt>
                <c:pt idx="6">
                  <c:v>テレワーク導入 無し（N=  433）</c:v>
                </c:pt>
                <c:pt idx="8">
                  <c:v>【 営業日数 】　　　　　　　　　　　</c:v>
                </c:pt>
                <c:pt idx="9">
                  <c:v>テレワーク導入 有り（N=1049）</c:v>
                </c:pt>
                <c:pt idx="10">
                  <c:v>テレワーク導入 無し（N=  431）</c:v>
                </c:pt>
                <c:pt idx="12">
                  <c:v>【 求職の応募者数 】　　　　　　　　</c:v>
                </c:pt>
                <c:pt idx="13">
                  <c:v>テレワーク導入 有り（N=1028）</c:v>
                </c:pt>
                <c:pt idx="14">
                  <c:v>テレワーク導入 無し（N=  426）</c:v>
                </c:pt>
                <c:pt idx="16">
                  <c:v>【 国内からの調達 】　　　　　　　　</c:v>
                </c:pt>
                <c:pt idx="17">
                  <c:v>テレワーク導入 有り（N=1026）</c:v>
                </c:pt>
                <c:pt idx="18">
                  <c:v>テレワーク導入 無し（N=  427）</c:v>
                </c:pt>
                <c:pt idx="20">
                  <c:v>【 海外からの調達 】　　　　　　　　</c:v>
                </c:pt>
                <c:pt idx="21">
                  <c:v>テレワーク導入 有り（N=  984）</c:v>
                </c:pt>
                <c:pt idx="22">
                  <c:v>テレワーク導入 無し（N=  410）</c:v>
                </c:pt>
                <c:pt idx="24">
                  <c:v>【 新規顧客の開拓 】　　　　　　　　</c:v>
                </c:pt>
                <c:pt idx="25">
                  <c:v>テレワーク導入 有り（N=1037）</c:v>
                </c:pt>
                <c:pt idx="26">
                  <c:v>テレワーク導入 無し（N=  427）</c:v>
                </c:pt>
                <c:pt idx="28">
                  <c:v>【 商談 】　　　　　　　　　　　　　</c:v>
                </c:pt>
                <c:pt idx="29">
                  <c:v>テレワーク導入 有り（N=1040）</c:v>
                </c:pt>
                <c:pt idx="30">
                  <c:v>テレワーク導入 無し（N=  430）</c:v>
                </c:pt>
              </c:strCache>
            </c:strRef>
          </c:cat>
          <c:val>
            <c:numRef>
              <c:f>'Q5.コロナの影響（テレワーク有無）緊急時'!$N$7:$N$37</c:f>
              <c:numCache>
                <c:formatCode>0.0%</c:formatCode>
                <c:ptCount val="31"/>
                <c:pt idx="1">
                  <c:v>0.315042573320719</c:v>
                </c:pt>
                <c:pt idx="2">
                  <c:v>0.23963133640552994</c:v>
                </c:pt>
                <c:pt idx="5">
                  <c:v>0.32061068702290074</c:v>
                </c:pt>
                <c:pt idx="6">
                  <c:v>0.24480369515011546</c:v>
                </c:pt>
                <c:pt idx="9">
                  <c:v>0.73307912297426125</c:v>
                </c:pt>
                <c:pt idx="10">
                  <c:v>0.6403712296983759</c:v>
                </c:pt>
                <c:pt idx="13">
                  <c:v>0.62354085603112841</c:v>
                </c:pt>
                <c:pt idx="14">
                  <c:v>0.68075117370892024</c:v>
                </c:pt>
                <c:pt idx="17">
                  <c:v>0.66471734892787526</c:v>
                </c:pt>
                <c:pt idx="18">
                  <c:v>0.66276346604215453</c:v>
                </c:pt>
                <c:pt idx="21">
                  <c:v>0.70833333333333337</c:v>
                </c:pt>
                <c:pt idx="22">
                  <c:v>0.69024390243902434</c:v>
                </c:pt>
                <c:pt idx="25">
                  <c:v>0.39054966248794598</c:v>
                </c:pt>
                <c:pt idx="26">
                  <c:v>0.44730679156908665</c:v>
                </c:pt>
                <c:pt idx="29">
                  <c:v>0.33365384615384613</c:v>
                </c:pt>
                <c:pt idx="30">
                  <c:v>0.34418604651162793</c:v>
                </c:pt>
              </c:numCache>
            </c:numRef>
          </c:val>
          <c:extLst>
            <c:ext xmlns:c16="http://schemas.microsoft.com/office/drawing/2014/chart" uri="{C3380CC4-5D6E-409C-BE32-E72D297353CC}">
              <c16:uniqueId val="{00000002-21FF-4CA2-9021-605F6A26ACAD}"/>
            </c:ext>
          </c:extLst>
        </c:ser>
        <c:ser>
          <c:idx val="3"/>
          <c:order val="3"/>
          <c:tx>
            <c:strRef>
              <c:f>'Q5.コロナの影響（テレワーク有無）緊急時'!$O$6</c:f>
              <c:strCache>
                <c:ptCount val="1"/>
                <c:pt idx="0">
                  <c:v>減少(縮小)</c:v>
                </c:pt>
              </c:strCache>
            </c:strRef>
          </c:tx>
          <c:spPr>
            <a:solidFill>
              <a:srgbClr val="2E75B6"/>
            </a:solidFill>
            <a:ln>
              <a:solidFill>
                <a:schemeClr val="tx1"/>
              </a:solidFill>
            </a:ln>
            <a:effectLst/>
          </c:spPr>
          <c:invertIfNegative val="0"/>
          <c:cat>
            <c:strRef>
              <c:f>'Q5.コロナの影響（テレワーク有無）緊急時'!$K$7:$K$37</c:f>
              <c:strCache>
                <c:ptCount val="31"/>
                <c:pt idx="0">
                  <c:v>【 売上 】　　　　　　　　　　　　　</c:v>
                </c:pt>
                <c:pt idx="1">
                  <c:v>テレワーク導入 有り（N=1057）</c:v>
                </c:pt>
                <c:pt idx="2">
                  <c:v>テレワーク導入 無し（N=  434）</c:v>
                </c:pt>
                <c:pt idx="4">
                  <c:v>【 利益 】　　　　　　　　　　　　　</c:v>
                </c:pt>
                <c:pt idx="5">
                  <c:v>テレワーク導入 有り（N=1048）</c:v>
                </c:pt>
                <c:pt idx="6">
                  <c:v>テレワーク導入 無し（N=  433）</c:v>
                </c:pt>
                <c:pt idx="8">
                  <c:v>【 営業日数 】　　　　　　　　　　　</c:v>
                </c:pt>
                <c:pt idx="9">
                  <c:v>テレワーク導入 有り（N=1049）</c:v>
                </c:pt>
                <c:pt idx="10">
                  <c:v>テレワーク導入 無し（N=  431）</c:v>
                </c:pt>
                <c:pt idx="12">
                  <c:v>【 求職の応募者数 】　　　　　　　　</c:v>
                </c:pt>
                <c:pt idx="13">
                  <c:v>テレワーク導入 有り（N=1028）</c:v>
                </c:pt>
                <c:pt idx="14">
                  <c:v>テレワーク導入 無し（N=  426）</c:v>
                </c:pt>
                <c:pt idx="16">
                  <c:v>【 国内からの調達 】　　　　　　　　</c:v>
                </c:pt>
                <c:pt idx="17">
                  <c:v>テレワーク導入 有り（N=1026）</c:v>
                </c:pt>
                <c:pt idx="18">
                  <c:v>テレワーク導入 無し（N=  427）</c:v>
                </c:pt>
                <c:pt idx="20">
                  <c:v>【 海外からの調達 】　　　　　　　　</c:v>
                </c:pt>
                <c:pt idx="21">
                  <c:v>テレワーク導入 有り（N=  984）</c:v>
                </c:pt>
                <c:pt idx="22">
                  <c:v>テレワーク導入 無し（N=  410）</c:v>
                </c:pt>
                <c:pt idx="24">
                  <c:v>【 新規顧客の開拓 】　　　　　　　　</c:v>
                </c:pt>
                <c:pt idx="25">
                  <c:v>テレワーク導入 有り（N=1037）</c:v>
                </c:pt>
                <c:pt idx="26">
                  <c:v>テレワーク導入 無し（N=  427）</c:v>
                </c:pt>
                <c:pt idx="28">
                  <c:v>【 商談 】　　　　　　　　　　　　　</c:v>
                </c:pt>
                <c:pt idx="29">
                  <c:v>テレワーク導入 有り（N=1040）</c:v>
                </c:pt>
                <c:pt idx="30">
                  <c:v>テレワーク導入 無し（N=  430）</c:v>
                </c:pt>
              </c:strCache>
            </c:strRef>
          </c:cat>
          <c:val>
            <c:numRef>
              <c:f>'Q5.コロナの影響（テレワーク有無）緊急時'!$O$7:$O$37</c:f>
              <c:numCache>
                <c:formatCode>0.0%</c:formatCode>
                <c:ptCount val="31"/>
                <c:pt idx="1">
                  <c:v>0.48912015137180698</c:v>
                </c:pt>
                <c:pt idx="2">
                  <c:v>0.45391705069124422</c:v>
                </c:pt>
                <c:pt idx="5">
                  <c:v>0.45706106870229007</c:v>
                </c:pt>
                <c:pt idx="6">
                  <c:v>0.41801385681293302</c:v>
                </c:pt>
                <c:pt idx="9">
                  <c:v>0.224976167778837</c:v>
                </c:pt>
                <c:pt idx="10">
                  <c:v>0.29466357308584684</c:v>
                </c:pt>
                <c:pt idx="13">
                  <c:v>0.18385214007782102</c:v>
                </c:pt>
                <c:pt idx="14">
                  <c:v>0.13615023474178403</c:v>
                </c:pt>
                <c:pt idx="17">
                  <c:v>0.25730994152046782</c:v>
                </c:pt>
                <c:pt idx="18">
                  <c:v>0.25058548009367682</c:v>
                </c:pt>
                <c:pt idx="21">
                  <c:v>0.20020325203252032</c:v>
                </c:pt>
                <c:pt idx="22">
                  <c:v>0.21463414634146341</c:v>
                </c:pt>
                <c:pt idx="25">
                  <c:v>0.41176470588235292</c:v>
                </c:pt>
                <c:pt idx="26">
                  <c:v>0.31615925058548011</c:v>
                </c:pt>
                <c:pt idx="29">
                  <c:v>0.42115384615384616</c:v>
                </c:pt>
                <c:pt idx="30">
                  <c:v>0.38837209302325582</c:v>
                </c:pt>
              </c:numCache>
            </c:numRef>
          </c:val>
          <c:extLst>
            <c:ext xmlns:c16="http://schemas.microsoft.com/office/drawing/2014/chart" uri="{C3380CC4-5D6E-409C-BE32-E72D297353CC}">
              <c16:uniqueId val="{00000003-21FF-4CA2-9021-605F6A26ACAD}"/>
            </c:ext>
          </c:extLst>
        </c:ser>
        <c:ser>
          <c:idx val="4"/>
          <c:order val="4"/>
          <c:tx>
            <c:strRef>
              <c:f>'Q5.コロナの影響（テレワーク有無）緊急時'!$P$6</c:f>
              <c:strCache>
                <c:ptCount val="1"/>
                <c:pt idx="0">
                  <c:v>大幅に減少(縮小)</c:v>
                </c:pt>
              </c:strCache>
            </c:strRef>
          </c:tx>
          <c:spPr>
            <a:solidFill>
              <a:srgbClr val="9DC3E6"/>
            </a:solidFill>
            <a:ln>
              <a:solidFill>
                <a:schemeClr val="tx1"/>
              </a:solidFill>
            </a:ln>
            <a:effectLst/>
          </c:spPr>
          <c:invertIfNegative val="0"/>
          <c:cat>
            <c:strRef>
              <c:f>'Q5.コロナの影響（テレワーク有無）緊急時'!$K$7:$K$37</c:f>
              <c:strCache>
                <c:ptCount val="31"/>
                <c:pt idx="0">
                  <c:v>【 売上 】　　　　　　　　　　　　　</c:v>
                </c:pt>
                <c:pt idx="1">
                  <c:v>テレワーク導入 有り（N=1057）</c:v>
                </c:pt>
                <c:pt idx="2">
                  <c:v>テレワーク導入 無し（N=  434）</c:v>
                </c:pt>
                <c:pt idx="4">
                  <c:v>【 利益 】　　　　　　　　　　　　　</c:v>
                </c:pt>
                <c:pt idx="5">
                  <c:v>テレワーク導入 有り（N=1048）</c:v>
                </c:pt>
                <c:pt idx="6">
                  <c:v>テレワーク導入 無し（N=  433）</c:v>
                </c:pt>
                <c:pt idx="8">
                  <c:v>【 営業日数 】　　　　　　　　　　　</c:v>
                </c:pt>
                <c:pt idx="9">
                  <c:v>テレワーク導入 有り（N=1049）</c:v>
                </c:pt>
                <c:pt idx="10">
                  <c:v>テレワーク導入 無し（N=  431）</c:v>
                </c:pt>
                <c:pt idx="12">
                  <c:v>【 求職の応募者数 】　　　　　　　　</c:v>
                </c:pt>
                <c:pt idx="13">
                  <c:v>テレワーク導入 有り（N=1028）</c:v>
                </c:pt>
                <c:pt idx="14">
                  <c:v>テレワーク導入 無し（N=  426）</c:v>
                </c:pt>
                <c:pt idx="16">
                  <c:v>【 国内からの調達 】　　　　　　　　</c:v>
                </c:pt>
                <c:pt idx="17">
                  <c:v>テレワーク導入 有り（N=1026）</c:v>
                </c:pt>
                <c:pt idx="18">
                  <c:v>テレワーク導入 無し（N=  427）</c:v>
                </c:pt>
                <c:pt idx="20">
                  <c:v>【 海外からの調達 】　　　　　　　　</c:v>
                </c:pt>
                <c:pt idx="21">
                  <c:v>テレワーク導入 有り（N=  984）</c:v>
                </c:pt>
                <c:pt idx="22">
                  <c:v>テレワーク導入 無し（N=  410）</c:v>
                </c:pt>
                <c:pt idx="24">
                  <c:v>【 新規顧客の開拓 】　　　　　　　　</c:v>
                </c:pt>
                <c:pt idx="25">
                  <c:v>テレワーク導入 有り（N=1037）</c:v>
                </c:pt>
                <c:pt idx="26">
                  <c:v>テレワーク導入 無し（N=  427）</c:v>
                </c:pt>
                <c:pt idx="28">
                  <c:v>【 商談 】　　　　　　　　　　　　　</c:v>
                </c:pt>
                <c:pt idx="29">
                  <c:v>テレワーク導入 有り（N=1040）</c:v>
                </c:pt>
                <c:pt idx="30">
                  <c:v>テレワーク導入 無し（N=  430）</c:v>
                </c:pt>
              </c:strCache>
            </c:strRef>
          </c:cat>
          <c:val>
            <c:numRef>
              <c:f>'Q5.コロナの影響（テレワーク有無）緊急時'!$P$7:$P$37</c:f>
              <c:numCache>
                <c:formatCode>0.0%</c:formatCode>
                <c:ptCount val="31"/>
                <c:pt idx="1">
                  <c:v>0.14096499526963102</c:v>
                </c:pt>
                <c:pt idx="2">
                  <c:v>0.25345622119815669</c:v>
                </c:pt>
                <c:pt idx="5">
                  <c:v>0.16507633587786261</c:v>
                </c:pt>
                <c:pt idx="6">
                  <c:v>0.28868360277136257</c:v>
                </c:pt>
                <c:pt idx="9">
                  <c:v>3.6224976167778838E-2</c:v>
                </c:pt>
                <c:pt idx="10">
                  <c:v>6.0324825986078884E-2</c:v>
                </c:pt>
                <c:pt idx="13">
                  <c:v>6.0311284046692608E-2</c:v>
                </c:pt>
                <c:pt idx="14">
                  <c:v>0.10093896713615023</c:v>
                </c:pt>
                <c:pt idx="17">
                  <c:v>5.1656920077972707E-2</c:v>
                </c:pt>
                <c:pt idx="18">
                  <c:v>5.1522248243559721E-2</c:v>
                </c:pt>
                <c:pt idx="21">
                  <c:v>7.7235772357723581E-2</c:v>
                </c:pt>
                <c:pt idx="22">
                  <c:v>7.5609756097560973E-2</c:v>
                </c:pt>
                <c:pt idx="25">
                  <c:v>0.12054001928640308</c:v>
                </c:pt>
                <c:pt idx="26">
                  <c:v>0.1522248243559719</c:v>
                </c:pt>
                <c:pt idx="29">
                  <c:v>0.11538461538461539</c:v>
                </c:pt>
                <c:pt idx="30">
                  <c:v>0.16046511627906976</c:v>
                </c:pt>
              </c:numCache>
            </c:numRef>
          </c:val>
          <c:extLst>
            <c:ext xmlns:c16="http://schemas.microsoft.com/office/drawing/2014/chart" uri="{C3380CC4-5D6E-409C-BE32-E72D297353CC}">
              <c16:uniqueId val="{00000004-21FF-4CA2-9021-605F6A26ACAD}"/>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8855879305209"/>
          <c:y val="5.5528548730834425E-2"/>
          <c:w val="0.57418821187846358"/>
          <c:h val="0.87684638109305746"/>
        </c:manualLayout>
      </c:layout>
      <c:barChart>
        <c:barDir val="bar"/>
        <c:grouping val="stacked"/>
        <c:varyColors val="0"/>
        <c:ser>
          <c:idx val="0"/>
          <c:order val="0"/>
          <c:tx>
            <c:strRef>
              <c:f>'Q5.コロナの影響（Web会議等有無）緊急時'!$L$6</c:f>
              <c:strCache>
                <c:ptCount val="1"/>
                <c:pt idx="0">
                  <c:v>大幅に増加(拡大)</c:v>
                </c:pt>
              </c:strCache>
            </c:strRef>
          </c:tx>
          <c:spPr>
            <a:solidFill>
              <a:srgbClr val="FF9966"/>
            </a:solidFill>
            <a:ln>
              <a:solidFill>
                <a:schemeClr val="tx1"/>
              </a:solidFill>
            </a:ln>
            <a:effectLst/>
          </c:spPr>
          <c:invertIfNegative val="0"/>
          <c:cat>
            <c:strRef>
              <c:f>'Q5.コロナの影響（Web会議等有無）緊急時'!$K$7:$K$37</c:f>
              <c:strCache>
                <c:ptCount val="31"/>
                <c:pt idx="0">
                  <c:v>【 売上 】　　　　　　　　　　　　　</c:v>
                </c:pt>
                <c:pt idx="1">
                  <c:v>Web会議等 有り（N=1071）</c:v>
                </c:pt>
                <c:pt idx="2">
                  <c:v>Web会議等 無し（N=  420）</c:v>
                </c:pt>
                <c:pt idx="4">
                  <c:v>【 利益 】　　　　　　　　　　　　　</c:v>
                </c:pt>
                <c:pt idx="5">
                  <c:v>Web会議等 有り（N=1062）</c:v>
                </c:pt>
                <c:pt idx="6">
                  <c:v>Web会議等 無し（N=  419）</c:v>
                </c:pt>
                <c:pt idx="8">
                  <c:v>【 営業日数 】　　　　　　　　　　　</c:v>
                </c:pt>
                <c:pt idx="9">
                  <c:v>Web会議等 有り（N=1062）</c:v>
                </c:pt>
                <c:pt idx="10">
                  <c:v>Web会議等 無し（N=  418）</c:v>
                </c:pt>
                <c:pt idx="12">
                  <c:v>【 求職の応募者数 】　　　　　　　　</c:v>
                </c:pt>
                <c:pt idx="13">
                  <c:v>Web会議等 有り（N=1046）</c:v>
                </c:pt>
                <c:pt idx="14">
                  <c:v>Web会議等 無し（N=  408）</c:v>
                </c:pt>
                <c:pt idx="16">
                  <c:v>【 国内からの調達 】　　　　　　　　</c:v>
                </c:pt>
                <c:pt idx="17">
                  <c:v>Web会議等 有り（N=1041）</c:v>
                </c:pt>
                <c:pt idx="18">
                  <c:v>Web会議等 無し（N=  412）</c:v>
                </c:pt>
                <c:pt idx="20">
                  <c:v>【 海外からの調達 】　　　　　　　　</c:v>
                </c:pt>
                <c:pt idx="21">
                  <c:v>Web会議等 有り（N=  999）</c:v>
                </c:pt>
                <c:pt idx="22">
                  <c:v>Web会議等 無し（N=  395）</c:v>
                </c:pt>
                <c:pt idx="24">
                  <c:v>【 新規顧客の開拓 】　　　　　　　　</c:v>
                </c:pt>
                <c:pt idx="25">
                  <c:v>Web会議等 有り（N=1048）</c:v>
                </c:pt>
                <c:pt idx="26">
                  <c:v>Web会議等 無し（N=  416）</c:v>
                </c:pt>
                <c:pt idx="28">
                  <c:v>【 商談 】　　　　　　　　　　　　　</c:v>
                </c:pt>
                <c:pt idx="29">
                  <c:v>Web会議等 有り（N=1054）</c:v>
                </c:pt>
                <c:pt idx="30">
                  <c:v>Web会議等 無し（N=  416）</c:v>
                </c:pt>
              </c:strCache>
            </c:strRef>
          </c:cat>
          <c:val>
            <c:numRef>
              <c:f>'Q5.コロナの影響（Web会議等有無）緊急時'!$L$7:$L$37</c:f>
              <c:numCache>
                <c:formatCode>0.0%</c:formatCode>
                <c:ptCount val="31"/>
                <c:pt idx="1">
                  <c:v>2.8011204481792717E-3</c:v>
                </c:pt>
                <c:pt idx="2">
                  <c:v>4.7619047619047623E-3</c:v>
                </c:pt>
                <c:pt idx="5">
                  <c:v>7.5329566854990581E-3</c:v>
                </c:pt>
                <c:pt idx="6">
                  <c:v>4.7732696897374704E-3</c:v>
                </c:pt>
                <c:pt idx="9">
                  <c:v>9.4161958568738226E-4</c:v>
                </c:pt>
                <c:pt idx="10">
                  <c:v>0</c:v>
                </c:pt>
                <c:pt idx="13">
                  <c:v>3.8240917782026767E-3</c:v>
                </c:pt>
                <c:pt idx="14">
                  <c:v>7.3529411764705881E-3</c:v>
                </c:pt>
                <c:pt idx="17">
                  <c:v>1.9212295869356388E-3</c:v>
                </c:pt>
                <c:pt idx="18">
                  <c:v>4.8543689320388345E-3</c:v>
                </c:pt>
                <c:pt idx="21">
                  <c:v>1.001001001001001E-3</c:v>
                </c:pt>
                <c:pt idx="22">
                  <c:v>2.5316455696202532E-3</c:v>
                </c:pt>
                <c:pt idx="25">
                  <c:v>4.7709923664122139E-3</c:v>
                </c:pt>
                <c:pt idx="26">
                  <c:v>4.807692307692308E-3</c:v>
                </c:pt>
                <c:pt idx="29">
                  <c:v>1.7077798861480076E-2</c:v>
                </c:pt>
                <c:pt idx="30">
                  <c:v>1.201923076923077E-2</c:v>
                </c:pt>
              </c:numCache>
            </c:numRef>
          </c:val>
          <c:extLst>
            <c:ext xmlns:c16="http://schemas.microsoft.com/office/drawing/2014/chart" uri="{C3380CC4-5D6E-409C-BE32-E72D297353CC}">
              <c16:uniqueId val="{00000000-44A7-49D4-BA6C-7CF3B78A68C2}"/>
            </c:ext>
          </c:extLst>
        </c:ser>
        <c:ser>
          <c:idx val="1"/>
          <c:order val="1"/>
          <c:tx>
            <c:strRef>
              <c:f>'Q5.コロナの影響（Web会議等有無）緊急時'!$M$6</c:f>
              <c:strCache>
                <c:ptCount val="1"/>
                <c:pt idx="0">
                  <c:v>増加(拡大)</c:v>
                </c:pt>
              </c:strCache>
            </c:strRef>
          </c:tx>
          <c:spPr>
            <a:solidFill>
              <a:srgbClr val="FFCC99"/>
            </a:solidFill>
            <a:ln>
              <a:solidFill>
                <a:schemeClr val="tx1"/>
              </a:solidFill>
            </a:ln>
            <a:effectLst/>
          </c:spPr>
          <c:invertIfNegative val="0"/>
          <c:cat>
            <c:strRef>
              <c:f>'Q5.コロナの影響（Web会議等有無）緊急時'!$K$7:$K$37</c:f>
              <c:strCache>
                <c:ptCount val="31"/>
                <c:pt idx="0">
                  <c:v>【 売上 】　　　　　　　　　　　　　</c:v>
                </c:pt>
                <c:pt idx="1">
                  <c:v>Web会議等 有り（N=1071）</c:v>
                </c:pt>
                <c:pt idx="2">
                  <c:v>Web会議等 無し（N=  420）</c:v>
                </c:pt>
                <c:pt idx="4">
                  <c:v>【 利益 】　　　　　　　　　　　　　</c:v>
                </c:pt>
                <c:pt idx="5">
                  <c:v>Web会議等 有り（N=1062）</c:v>
                </c:pt>
                <c:pt idx="6">
                  <c:v>Web会議等 無し（N=  419）</c:v>
                </c:pt>
                <c:pt idx="8">
                  <c:v>【 営業日数 】　　　　　　　　　　　</c:v>
                </c:pt>
                <c:pt idx="9">
                  <c:v>Web会議等 有り（N=1062）</c:v>
                </c:pt>
                <c:pt idx="10">
                  <c:v>Web会議等 無し（N=  418）</c:v>
                </c:pt>
                <c:pt idx="12">
                  <c:v>【 求職の応募者数 】　　　　　　　　</c:v>
                </c:pt>
                <c:pt idx="13">
                  <c:v>Web会議等 有り（N=1046）</c:v>
                </c:pt>
                <c:pt idx="14">
                  <c:v>Web会議等 無し（N=  408）</c:v>
                </c:pt>
                <c:pt idx="16">
                  <c:v>【 国内からの調達 】　　　　　　　　</c:v>
                </c:pt>
                <c:pt idx="17">
                  <c:v>Web会議等 有り（N=1041）</c:v>
                </c:pt>
                <c:pt idx="18">
                  <c:v>Web会議等 無し（N=  412）</c:v>
                </c:pt>
                <c:pt idx="20">
                  <c:v>【 海外からの調達 】　　　　　　　　</c:v>
                </c:pt>
                <c:pt idx="21">
                  <c:v>Web会議等 有り（N=  999）</c:v>
                </c:pt>
                <c:pt idx="22">
                  <c:v>Web会議等 無し（N=  395）</c:v>
                </c:pt>
                <c:pt idx="24">
                  <c:v>【 新規顧客の開拓 】　　　　　　　　</c:v>
                </c:pt>
                <c:pt idx="25">
                  <c:v>Web会議等 有り（N=1048）</c:v>
                </c:pt>
                <c:pt idx="26">
                  <c:v>Web会議等 無し（N=  416）</c:v>
                </c:pt>
                <c:pt idx="28">
                  <c:v>【 商談 】　　　　　　　　　　　　　</c:v>
                </c:pt>
                <c:pt idx="29">
                  <c:v>Web会議等 有り（N=1054）</c:v>
                </c:pt>
                <c:pt idx="30">
                  <c:v>Web会議等 無し（N=  416）</c:v>
                </c:pt>
              </c:strCache>
            </c:strRef>
          </c:cat>
          <c:val>
            <c:numRef>
              <c:f>'Q5.コロナの影響（Web会議等有無）緊急時'!$M$7:$M$37</c:f>
              <c:numCache>
                <c:formatCode>0.0%</c:formatCode>
                <c:ptCount val="31"/>
                <c:pt idx="1">
                  <c:v>5.1353874883286646E-2</c:v>
                </c:pt>
                <c:pt idx="2">
                  <c:v>0.05</c:v>
                </c:pt>
                <c:pt idx="5">
                  <c:v>4.9905838041431262E-2</c:v>
                </c:pt>
                <c:pt idx="6">
                  <c:v>4.2959427207637228E-2</c:v>
                </c:pt>
                <c:pt idx="9">
                  <c:v>5.6497175141242938E-3</c:v>
                </c:pt>
                <c:pt idx="10">
                  <c:v>2.3923444976076554E-3</c:v>
                </c:pt>
                <c:pt idx="13">
                  <c:v>0.11950286806883365</c:v>
                </c:pt>
                <c:pt idx="14">
                  <c:v>9.5588235294117641E-2</c:v>
                </c:pt>
                <c:pt idx="17">
                  <c:v>2.7857829010566763E-2</c:v>
                </c:pt>
                <c:pt idx="18">
                  <c:v>2.1844660194174758E-2</c:v>
                </c:pt>
                <c:pt idx="21">
                  <c:v>1.4014014014014014E-2</c:v>
                </c:pt>
                <c:pt idx="22">
                  <c:v>1.5189873417721518E-2</c:v>
                </c:pt>
                <c:pt idx="25">
                  <c:v>8.2061068702290074E-2</c:v>
                </c:pt>
                <c:pt idx="26">
                  <c:v>5.5288461538461536E-2</c:v>
                </c:pt>
                <c:pt idx="29">
                  <c:v>0.11954459203036052</c:v>
                </c:pt>
                <c:pt idx="30">
                  <c:v>7.6923076923076927E-2</c:v>
                </c:pt>
              </c:numCache>
            </c:numRef>
          </c:val>
          <c:extLst>
            <c:ext xmlns:c16="http://schemas.microsoft.com/office/drawing/2014/chart" uri="{C3380CC4-5D6E-409C-BE32-E72D297353CC}">
              <c16:uniqueId val="{00000001-44A7-49D4-BA6C-7CF3B78A68C2}"/>
            </c:ext>
          </c:extLst>
        </c:ser>
        <c:ser>
          <c:idx val="2"/>
          <c:order val="2"/>
          <c:tx>
            <c:strRef>
              <c:f>'Q5.コロナの影響（Web会議等有無）緊急時'!$N$6</c:f>
              <c:strCache>
                <c:ptCount val="1"/>
                <c:pt idx="0">
                  <c:v>現状維持</c:v>
                </c:pt>
              </c:strCache>
            </c:strRef>
          </c:tx>
          <c:spPr>
            <a:solidFill>
              <a:srgbClr val="FFFF99"/>
            </a:solidFill>
            <a:ln>
              <a:solidFill>
                <a:schemeClr val="tx1"/>
              </a:solidFill>
            </a:ln>
            <a:effectLst/>
          </c:spPr>
          <c:invertIfNegative val="0"/>
          <c:cat>
            <c:strRef>
              <c:f>'Q5.コロナの影響（Web会議等有無）緊急時'!$K$7:$K$37</c:f>
              <c:strCache>
                <c:ptCount val="31"/>
                <c:pt idx="0">
                  <c:v>【 売上 】　　　　　　　　　　　　　</c:v>
                </c:pt>
                <c:pt idx="1">
                  <c:v>Web会議等 有り（N=1071）</c:v>
                </c:pt>
                <c:pt idx="2">
                  <c:v>Web会議等 無し（N=  420）</c:v>
                </c:pt>
                <c:pt idx="4">
                  <c:v>【 利益 】　　　　　　　　　　　　　</c:v>
                </c:pt>
                <c:pt idx="5">
                  <c:v>Web会議等 有り（N=1062）</c:v>
                </c:pt>
                <c:pt idx="6">
                  <c:v>Web会議等 無し（N=  419）</c:v>
                </c:pt>
                <c:pt idx="8">
                  <c:v>【 営業日数 】　　　　　　　　　　　</c:v>
                </c:pt>
                <c:pt idx="9">
                  <c:v>Web会議等 有り（N=1062）</c:v>
                </c:pt>
                <c:pt idx="10">
                  <c:v>Web会議等 無し（N=  418）</c:v>
                </c:pt>
                <c:pt idx="12">
                  <c:v>【 求職の応募者数 】　　　　　　　　</c:v>
                </c:pt>
                <c:pt idx="13">
                  <c:v>Web会議等 有り（N=1046）</c:v>
                </c:pt>
                <c:pt idx="14">
                  <c:v>Web会議等 無し（N=  408）</c:v>
                </c:pt>
                <c:pt idx="16">
                  <c:v>【 国内からの調達 】　　　　　　　　</c:v>
                </c:pt>
                <c:pt idx="17">
                  <c:v>Web会議等 有り（N=1041）</c:v>
                </c:pt>
                <c:pt idx="18">
                  <c:v>Web会議等 無し（N=  412）</c:v>
                </c:pt>
                <c:pt idx="20">
                  <c:v>【 海外からの調達 】　　　　　　　　</c:v>
                </c:pt>
                <c:pt idx="21">
                  <c:v>Web会議等 有り（N=  999）</c:v>
                </c:pt>
                <c:pt idx="22">
                  <c:v>Web会議等 無し（N=  395）</c:v>
                </c:pt>
                <c:pt idx="24">
                  <c:v>【 新規顧客の開拓 】　　　　　　　　</c:v>
                </c:pt>
                <c:pt idx="25">
                  <c:v>Web会議等 有り（N=1048）</c:v>
                </c:pt>
                <c:pt idx="26">
                  <c:v>Web会議等 無し（N=  416）</c:v>
                </c:pt>
                <c:pt idx="28">
                  <c:v>【 商談 】　　　　　　　　　　　　　</c:v>
                </c:pt>
                <c:pt idx="29">
                  <c:v>Web会議等 有り（N=1054）</c:v>
                </c:pt>
                <c:pt idx="30">
                  <c:v>Web会議等 無し（N=  416）</c:v>
                </c:pt>
              </c:strCache>
            </c:strRef>
          </c:cat>
          <c:val>
            <c:numRef>
              <c:f>'Q5.コロナの影響（Web会議等有無）緊急時'!$N$7:$N$37</c:f>
              <c:numCache>
                <c:formatCode>0.0%</c:formatCode>
                <c:ptCount val="31"/>
                <c:pt idx="1">
                  <c:v>0.29598506069094305</c:v>
                </c:pt>
                <c:pt idx="2">
                  <c:v>0.2857142857142857</c:v>
                </c:pt>
                <c:pt idx="5">
                  <c:v>0.29943502824858759</c:v>
                </c:pt>
                <c:pt idx="6">
                  <c:v>0.29594272076372313</c:v>
                </c:pt>
                <c:pt idx="9">
                  <c:v>0.70621468926553677</c:v>
                </c:pt>
                <c:pt idx="10">
                  <c:v>0.70574162679425834</c:v>
                </c:pt>
                <c:pt idx="13">
                  <c:v>0.62141491395793502</c:v>
                </c:pt>
                <c:pt idx="14">
                  <c:v>0.68872549019607843</c:v>
                </c:pt>
                <c:pt idx="17">
                  <c:v>0.65706051873198845</c:v>
                </c:pt>
                <c:pt idx="18">
                  <c:v>0.68203883495145634</c:v>
                </c:pt>
                <c:pt idx="21">
                  <c:v>0.70070070070070067</c:v>
                </c:pt>
                <c:pt idx="22">
                  <c:v>0.70886075949367089</c:v>
                </c:pt>
                <c:pt idx="25">
                  <c:v>0.38645038167938933</c:v>
                </c:pt>
                <c:pt idx="26">
                  <c:v>0.45913461538461536</c:v>
                </c:pt>
                <c:pt idx="29">
                  <c:v>0.31499051233396586</c:v>
                </c:pt>
                <c:pt idx="30">
                  <c:v>0.39182692307692307</c:v>
                </c:pt>
              </c:numCache>
            </c:numRef>
          </c:val>
          <c:extLst>
            <c:ext xmlns:c16="http://schemas.microsoft.com/office/drawing/2014/chart" uri="{C3380CC4-5D6E-409C-BE32-E72D297353CC}">
              <c16:uniqueId val="{00000002-44A7-49D4-BA6C-7CF3B78A68C2}"/>
            </c:ext>
          </c:extLst>
        </c:ser>
        <c:ser>
          <c:idx val="3"/>
          <c:order val="3"/>
          <c:tx>
            <c:strRef>
              <c:f>'Q5.コロナの影響（Web会議等有無）緊急時'!$O$6</c:f>
              <c:strCache>
                <c:ptCount val="1"/>
                <c:pt idx="0">
                  <c:v>減少(縮小)</c:v>
                </c:pt>
              </c:strCache>
            </c:strRef>
          </c:tx>
          <c:spPr>
            <a:solidFill>
              <a:srgbClr val="2E75B6"/>
            </a:solidFill>
            <a:ln>
              <a:solidFill>
                <a:schemeClr val="tx1"/>
              </a:solidFill>
            </a:ln>
            <a:effectLst/>
          </c:spPr>
          <c:invertIfNegative val="0"/>
          <c:cat>
            <c:strRef>
              <c:f>'Q5.コロナの影響（Web会議等有無）緊急時'!$K$7:$K$37</c:f>
              <c:strCache>
                <c:ptCount val="31"/>
                <c:pt idx="0">
                  <c:v>【 売上 】　　　　　　　　　　　　　</c:v>
                </c:pt>
                <c:pt idx="1">
                  <c:v>Web会議等 有り（N=1071）</c:v>
                </c:pt>
                <c:pt idx="2">
                  <c:v>Web会議等 無し（N=  420）</c:v>
                </c:pt>
                <c:pt idx="4">
                  <c:v>【 利益 】　　　　　　　　　　　　　</c:v>
                </c:pt>
                <c:pt idx="5">
                  <c:v>Web会議等 有り（N=1062）</c:v>
                </c:pt>
                <c:pt idx="6">
                  <c:v>Web会議等 無し（N=  419）</c:v>
                </c:pt>
                <c:pt idx="8">
                  <c:v>【 営業日数 】　　　　　　　　　　　</c:v>
                </c:pt>
                <c:pt idx="9">
                  <c:v>Web会議等 有り（N=1062）</c:v>
                </c:pt>
                <c:pt idx="10">
                  <c:v>Web会議等 無し（N=  418）</c:v>
                </c:pt>
                <c:pt idx="12">
                  <c:v>【 求職の応募者数 】　　　　　　　　</c:v>
                </c:pt>
                <c:pt idx="13">
                  <c:v>Web会議等 有り（N=1046）</c:v>
                </c:pt>
                <c:pt idx="14">
                  <c:v>Web会議等 無し（N=  408）</c:v>
                </c:pt>
                <c:pt idx="16">
                  <c:v>【 国内からの調達 】　　　　　　　　</c:v>
                </c:pt>
                <c:pt idx="17">
                  <c:v>Web会議等 有り（N=1041）</c:v>
                </c:pt>
                <c:pt idx="18">
                  <c:v>Web会議等 無し（N=  412）</c:v>
                </c:pt>
                <c:pt idx="20">
                  <c:v>【 海外からの調達 】　　　　　　　　</c:v>
                </c:pt>
                <c:pt idx="21">
                  <c:v>Web会議等 有り（N=  999）</c:v>
                </c:pt>
                <c:pt idx="22">
                  <c:v>Web会議等 無し（N=  395）</c:v>
                </c:pt>
                <c:pt idx="24">
                  <c:v>【 新規顧客の開拓 】　　　　　　　　</c:v>
                </c:pt>
                <c:pt idx="25">
                  <c:v>Web会議等 有り（N=1048）</c:v>
                </c:pt>
                <c:pt idx="26">
                  <c:v>Web会議等 無し（N=  416）</c:v>
                </c:pt>
                <c:pt idx="28">
                  <c:v>【 商談 】　　　　　　　　　　　　　</c:v>
                </c:pt>
                <c:pt idx="29">
                  <c:v>Web会議等 有り（N=1054）</c:v>
                </c:pt>
                <c:pt idx="30">
                  <c:v>Web会議等 無し（N=  416）</c:v>
                </c:pt>
              </c:strCache>
            </c:strRef>
          </c:cat>
          <c:val>
            <c:numRef>
              <c:f>'Q5.コロナの影響（Web会議等有無）緊急時'!$O$7:$O$37</c:f>
              <c:numCache>
                <c:formatCode>0.0%</c:formatCode>
                <c:ptCount val="31"/>
                <c:pt idx="1">
                  <c:v>0.48739495798319327</c:v>
                </c:pt>
                <c:pt idx="2">
                  <c:v>0.45714285714285713</c:v>
                </c:pt>
                <c:pt idx="5">
                  <c:v>0.44821092278719399</c:v>
                </c:pt>
                <c:pt idx="6">
                  <c:v>0.43914081145584727</c:v>
                </c:pt>
                <c:pt idx="9">
                  <c:v>0.2448210922787194</c:v>
                </c:pt>
                <c:pt idx="10">
                  <c:v>0.24641148325358853</c:v>
                </c:pt>
                <c:pt idx="13">
                  <c:v>0.18451242829827916</c:v>
                </c:pt>
                <c:pt idx="14">
                  <c:v>0.13235294117647059</c:v>
                </c:pt>
                <c:pt idx="17">
                  <c:v>0.2574447646493756</c:v>
                </c:pt>
                <c:pt idx="18">
                  <c:v>0.25</c:v>
                </c:pt>
                <c:pt idx="21">
                  <c:v>0.19919919919919921</c:v>
                </c:pt>
                <c:pt idx="22">
                  <c:v>0.21772151898734177</c:v>
                </c:pt>
                <c:pt idx="25">
                  <c:v>0.4036259541984733</c:v>
                </c:pt>
                <c:pt idx="26">
                  <c:v>0.33413461538461536</c:v>
                </c:pt>
                <c:pt idx="29">
                  <c:v>0.42694497153700189</c:v>
                </c:pt>
                <c:pt idx="30">
                  <c:v>0.37259615384615385</c:v>
                </c:pt>
              </c:numCache>
            </c:numRef>
          </c:val>
          <c:extLst>
            <c:ext xmlns:c16="http://schemas.microsoft.com/office/drawing/2014/chart" uri="{C3380CC4-5D6E-409C-BE32-E72D297353CC}">
              <c16:uniqueId val="{00000003-44A7-49D4-BA6C-7CF3B78A68C2}"/>
            </c:ext>
          </c:extLst>
        </c:ser>
        <c:ser>
          <c:idx val="4"/>
          <c:order val="4"/>
          <c:tx>
            <c:strRef>
              <c:f>'Q5.コロナの影響（Web会議等有無）緊急時'!$P$6</c:f>
              <c:strCache>
                <c:ptCount val="1"/>
                <c:pt idx="0">
                  <c:v>大幅に減少(縮小)</c:v>
                </c:pt>
              </c:strCache>
            </c:strRef>
          </c:tx>
          <c:spPr>
            <a:solidFill>
              <a:srgbClr val="9DC3E6"/>
            </a:solidFill>
            <a:ln>
              <a:solidFill>
                <a:schemeClr val="tx1"/>
              </a:solidFill>
            </a:ln>
            <a:effectLst/>
          </c:spPr>
          <c:invertIfNegative val="0"/>
          <c:cat>
            <c:strRef>
              <c:f>'Q5.コロナの影響（Web会議等有無）緊急時'!$K$7:$K$37</c:f>
              <c:strCache>
                <c:ptCount val="31"/>
                <c:pt idx="0">
                  <c:v>【 売上 】　　　　　　　　　　　　　</c:v>
                </c:pt>
                <c:pt idx="1">
                  <c:v>Web会議等 有り（N=1071）</c:v>
                </c:pt>
                <c:pt idx="2">
                  <c:v>Web会議等 無し（N=  420）</c:v>
                </c:pt>
                <c:pt idx="4">
                  <c:v>【 利益 】　　　　　　　　　　　　　</c:v>
                </c:pt>
                <c:pt idx="5">
                  <c:v>Web会議等 有り（N=1062）</c:v>
                </c:pt>
                <c:pt idx="6">
                  <c:v>Web会議等 無し（N=  419）</c:v>
                </c:pt>
                <c:pt idx="8">
                  <c:v>【 営業日数 】　　　　　　　　　　　</c:v>
                </c:pt>
                <c:pt idx="9">
                  <c:v>Web会議等 有り（N=1062）</c:v>
                </c:pt>
                <c:pt idx="10">
                  <c:v>Web会議等 無し（N=  418）</c:v>
                </c:pt>
                <c:pt idx="12">
                  <c:v>【 求職の応募者数 】　　　　　　　　</c:v>
                </c:pt>
                <c:pt idx="13">
                  <c:v>Web会議等 有り（N=1046）</c:v>
                </c:pt>
                <c:pt idx="14">
                  <c:v>Web会議等 無し（N=  408）</c:v>
                </c:pt>
                <c:pt idx="16">
                  <c:v>【 国内からの調達 】　　　　　　　　</c:v>
                </c:pt>
                <c:pt idx="17">
                  <c:v>Web会議等 有り（N=1041）</c:v>
                </c:pt>
                <c:pt idx="18">
                  <c:v>Web会議等 無し（N=  412）</c:v>
                </c:pt>
                <c:pt idx="20">
                  <c:v>【 海外からの調達 】　　　　　　　　</c:v>
                </c:pt>
                <c:pt idx="21">
                  <c:v>Web会議等 有り（N=  999）</c:v>
                </c:pt>
                <c:pt idx="22">
                  <c:v>Web会議等 無し（N=  395）</c:v>
                </c:pt>
                <c:pt idx="24">
                  <c:v>【 新規顧客の開拓 】　　　　　　　　</c:v>
                </c:pt>
                <c:pt idx="25">
                  <c:v>Web会議等 有り（N=1048）</c:v>
                </c:pt>
                <c:pt idx="26">
                  <c:v>Web会議等 無し（N=  416）</c:v>
                </c:pt>
                <c:pt idx="28">
                  <c:v>【 商談 】　　　　　　　　　　　　　</c:v>
                </c:pt>
                <c:pt idx="29">
                  <c:v>Web会議等 有り（N=1054）</c:v>
                </c:pt>
                <c:pt idx="30">
                  <c:v>Web会議等 無し（N=  416）</c:v>
                </c:pt>
              </c:strCache>
            </c:strRef>
          </c:cat>
          <c:val>
            <c:numRef>
              <c:f>'Q5.コロナの影響（Web会議等有無）緊急時'!$P$7:$P$37</c:f>
              <c:numCache>
                <c:formatCode>0.0%</c:formatCode>
                <c:ptCount val="31"/>
                <c:pt idx="1">
                  <c:v>0.16246498599439776</c:v>
                </c:pt>
                <c:pt idx="2">
                  <c:v>0.20238095238095238</c:v>
                </c:pt>
                <c:pt idx="5">
                  <c:v>0.19491525423728814</c:v>
                </c:pt>
                <c:pt idx="6">
                  <c:v>0.21718377088305491</c:v>
                </c:pt>
                <c:pt idx="9">
                  <c:v>4.2372881355932202E-2</c:v>
                </c:pt>
                <c:pt idx="10">
                  <c:v>4.5454545454545456E-2</c:v>
                </c:pt>
                <c:pt idx="13">
                  <c:v>7.0745697896749518E-2</c:v>
                </c:pt>
                <c:pt idx="14">
                  <c:v>7.5980392156862739E-2</c:v>
                </c:pt>
                <c:pt idx="17">
                  <c:v>5.5715658021133527E-2</c:v>
                </c:pt>
                <c:pt idx="18">
                  <c:v>4.12621359223301E-2</c:v>
                </c:pt>
                <c:pt idx="21">
                  <c:v>8.5085085085085083E-2</c:v>
                </c:pt>
                <c:pt idx="22">
                  <c:v>5.5696202531645568E-2</c:v>
                </c:pt>
                <c:pt idx="25">
                  <c:v>0.12309160305343511</c:v>
                </c:pt>
                <c:pt idx="26">
                  <c:v>0.14663461538461539</c:v>
                </c:pt>
                <c:pt idx="29">
                  <c:v>0.12144212523719165</c:v>
                </c:pt>
                <c:pt idx="30">
                  <c:v>0.14663461538461539</c:v>
                </c:pt>
              </c:numCache>
            </c:numRef>
          </c:val>
          <c:extLst>
            <c:ext xmlns:c16="http://schemas.microsoft.com/office/drawing/2014/chart" uri="{C3380CC4-5D6E-409C-BE32-E72D297353CC}">
              <c16:uniqueId val="{00000004-44A7-49D4-BA6C-7CF3B78A68C2}"/>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8855879305209"/>
          <c:y val="5.5528548730834425E-2"/>
          <c:w val="0.57418821187846358"/>
          <c:h val="0.87684638109305746"/>
        </c:manualLayout>
      </c:layout>
      <c:barChart>
        <c:barDir val="bar"/>
        <c:grouping val="stacked"/>
        <c:varyColors val="0"/>
        <c:ser>
          <c:idx val="0"/>
          <c:order val="0"/>
          <c:tx>
            <c:strRef>
              <c:f>'Q5.コロナの影響（BYODの導入有無）緊急時'!$L$6</c:f>
              <c:strCache>
                <c:ptCount val="1"/>
                <c:pt idx="0">
                  <c:v>大幅に増加(拡大)</c:v>
                </c:pt>
              </c:strCache>
            </c:strRef>
          </c:tx>
          <c:spPr>
            <a:solidFill>
              <a:srgbClr val="FF9966"/>
            </a:solidFill>
            <a:ln>
              <a:solidFill>
                <a:schemeClr val="tx1"/>
              </a:solidFill>
            </a:ln>
            <a:effectLst/>
          </c:spPr>
          <c:invertIfNegative val="0"/>
          <c:cat>
            <c:strRef>
              <c:f>'Q5.コロナの影響（BYODの導入有無）緊急時'!$K$7:$K$37</c:f>
              <c:strCache>
                <c:ptCount val="31"/>
                <c:pt idx="0">
                  <c:v>【 売上 】　　　　　　　　　　　　　</c:v>
                </c:pt>
                <c:pt idx="1">
                  <c:v>BYOD導入 有り（N=  104）</c:v>
                </c:pt>
                <c:pt idx="2">
                  <c:v>BYOD導入 無し（N=1387）</c:v>
                </c:pt>
                <c:pt idx="4">
                  <c:v>【 利益 】　　　　　　　　　　　　　</c:v>
                </c:pt>
                <c:pt idx="5">
                  <c:v>BYOD導入 有り（N=  103）</c:v>
                </c:pt>
                <c:pt idx="6">
                  <c:v>BYOD導入 無し（N=1378）</c:v>
                </c:pt>
                <c:pt idx="8">
                  <c:v>【 営業日数 】　　　　　　　　　　　</c:v>
                </c:pt>
                <c:pt idx="9">
                  <c:v>BYOD導入 有り（N=  103）</c:v>
                </c:pt>
                <c:pt idx="10">
                  <c:v>BYOD導入 無し（N=1377）</c:v>
                </c:pt>
                <c:pt idx="12">
                  <c:v>【 求職の応募者数 】　　　　　　　　</c:v>
                </c:pt>
                <c:pt idx="13">
                  <c:v>BYOD導入 有り（N=  103）</c:v>
                </c:pt>
                <c:pt idx="14">
                  <c:v>BYOD導入 無し（N=1351）</c:v>
                </c:pt>
                <c:pt idx="16">
                  <c:v>【 国内からの調達 】　　　　　　　　</c:v>
                </c:pt>
                <c:pt idx="17">
                  <c:v>BYOD導入 有り（N=  102）</c:v>
                </c:pt>
                <c:pt idx="18">
                  <c:v>BYOD導入 無し（N=1351）</c:v>
                </c:pt>
                <c:pt idx="20">
                  <c:v>【 海外からの調達 】　　　　　　　　</c:v>
                </c:pt>
                <c:pt idx="21">
                  <c:v>BYOD導入 有り（N=    96）</c:v>
                </c:pt>
                <c:pt idx="22">
                  <c:v>BYOD導入 無し（N=1298）</c:v>
                </c:pt>
                <c:pt idx="24">
                  <c:v>【 新規顧客の開拓 】　　　　　　　　</c:v>
                </c:pt>
                <c:pt idx="25">
                  <c:v>BYOD導入 有り（N=  101）</c:v>
                </c:pt>
                <c:pt idx="26">
                  <c:v>BYOD導入 無し（N=1363）</c:v>
                </c:pt>
                <c:pt idx="28">
                  <c:v>【 商談 】　　　　　　　　　　　　　</c:v>
                </c:pt>
                <c:pt idx="29">
                  <c:v>BYOD導入 有り（N=  103）</c:v>
                </c:pt>
                <c:pt idx="30">
                  <c:v>BYOD導入 無し（N=1367）</c:v>
                </c:pt>
              </c:strCache>
            </c:strRef>
          </c:cat>
          <c:val>
            <c:numRef>
              <c:f>'Q5.コロナの影響（BYODの導入有無）緊急時'!$L$7:$L$37</c:f>
              <c:numCache>
                <c:formatCode>0.0%</c:formatCode>
                <c:ptCount val="31"/>
                <c:pt idx="1">
                  <c:v>0</c:v>
                </c:pt>
                <c:pt idx="2">
                  <c:v>3.6049026676279738E-3</c:v>
                </c:pt>
                <c:pt idx="5">
                  <c:v>0</c:v>
                </c:pt>
                <c:pt idx="6">
                  <c:v>7.2568940493468797E-3</c:v>
                </c:pt>
                <c:pt idx="9">
                  <c:v>0</c:v>
                </c:pt>
                <c:pt idx="10">
                  <c:v>7.2621641249092229E-4</c:v>
                </c:pt>
                <c:pt idx="13">
                  <c:v>0</c:v>
                </c:pt>
                <c:pt idx="14">
                  <c:v>5.1813471502590676E-3</c:v>
                </c:pt>
                <c:pt idx="17">
                  <c:v>0</c:v>
                </c:pt>
                <c:pt idx="18">
                  <c:v>2.9607698001480384E-3</c:v>
                </c:pt>
                <c:pt idx="21">
                  <c:v>0</c:v>
                </c:pt>
                <c:pt idx="22">
                  <c:v>1.5408320493066256E-3</c:v>
                </c:pt>
                <c:pt idx="25">
                  <c:v>9.9009900990099011E-3</c:v>
                </c:pt>
                <c:pt idx="26">
                  <c:v>4.4020542920029347E-3</c:v>
                </c:pt>
                <c:pt idx="29">
                  <c:v>2.9126213592233011E-2</c:v>
                </c:pt>
                <c:pt idx="30">
                  <c:v>1.4630577907827359E-2</c:v>
                </c:pt>
              </c:numCache>
            </c:numRef>
          </c:val>
          <c:extLst>
            <c:ext xmlns:c16="http://schemas.microsoft.com/office/drawing/2014/chart" uri="{C3380CC4-5D6E-409C-BE32-E72D297353CC}">
              <c16:uniqueId val="{00000000-776C-4C0F-8976-22B222656359}"/>
            </c:ext>
          </c:extLst>
        </c:ser>
        <c:ser>
          <c:idx val="1"/>
          <c:order val="1"/>
          <c:tx>
            <c:strRef>
              <c:f>'Q5.コロナの影響（BYODの導入有無）緊急時'!$M$6</c:f>
              <c:strCache>
                <c:ptCount val="1"/>
                <c:pt idx="0">
                  <c:v>増加(拡大)</c:v>
                </c:pt>
              </c:strCache>
            </c:strRef>
          </c:tx>
          <c:spPr>
            <a:solidFill>
              <a:srgbClr val="FFCC99"/>
            </a:solidFill>
            <a:ln>
              <a:solidFill>
                <a:schemeClr val="tx1"/>
              </a:solidFill>
            </a:ln>
            <a:effectLst/>
          </c:spPr>
          <c:invertIfNegative val="0"/>
          <c:cat>
            <c:strRef>
              <c:f>'Q5.コロナの影響（BYODの導入有無）緊急時'!$K$7:$K$37</c:f>
              <c:strCache>
                <c:ptCount val="31"/>
                <c:pt idx="0">
                  <c:v>【 売上 】　　　　　　　　　　　　　</c:v>
                </c:pt>
                <c:pt idx="1">
                  <c:v>BYOD導入 有り（N=  104）</c:v>
                </c:pt>
                <c:pt idx="2">
                  <c:v>BYOD導入 無し（N=1387）</c:v>
                </c:pt>
                <c:pt idx="4">
                  <c:v>【 利益 】　　　　　　　　　　　　　</c:v>
                </c:pt>
                <c:pt idx="5">
                  <c:v>BYOD導入 有り（N=  103）</c:v>
                </c:pt>
                <c:pt idx="6">
                  <c:v>BYOD導入 無し（N=1378）</c:v>
                </c:pt>
                <c:pt idx="8">
                  <c:v>【 営業日数 】　　　　　　　　　　　</c:v>
                </c:pt>
                <c:pt idx="9">
                  <c:v>BYOD導入 有り（N=  103）</c:v>
                </c:pt>
                <c:pt idx="10">
                  <c:v>BYOD導入 無し（N=1377）</c:v>
                </c:pt>
                <c:pt idx="12">
                  <c:v>【 求職の応募者数 】　　　　　　　　</c:v>
                </c:pt>
                <c:pt idx="13">
                  <c:v>BYOD導入 有り（N=  103）</c:v>
                </c:pt>
                <c:pt idx="14">
                  <c:v>BYOD導入 無し（N=1351）</c:v>
                </c:pt>
                <c:pt idx="16">
                  <c:v>【 国内からの調達 】　　　　　　　　</c:v>
                </c:pt>
                <c:pt idx="17">
                  <c:v>BYOD導入 有り（N=  102）</c:v>
                </c:pt>
                <c:pt idx="18">
                  <c:v>BYOD導入 無し（N=1351）</c:v>
                </c:pt>
                <c:pt idx="20">
                  <c:v>【 海外からの調達 】　　　　　　　　</c:v>
                </c:pt>
                <c:pt idx="21">
                  <c:v>BYOD導入 有り（N=    96）</c:v>
                </c:pt>
                <c:pt idx="22">
                  <c:v>BYOD導入 無し（N=1298）</c:v>
                </c:pt>
                <c:pt idx="24">
                  <c:v>【 新規顧客の開拓 】　　　　　　　　</c:v>
                </c:pt>
                <c:pt idx="25">
                  <c:v>BYOD導入 有り（N=  101）</c:v>
                </c:pt>
                <c:pt idx="26">
                  <c:v>BYOD導入 無し（N=1363）</c:v>
                </c:pt>
                <c:pt idx="28">
                  <c:v>【 商談 】　　　　　　　　　　　　　</c:v>
                </c:pt>
                <c:pt idx="29">
                  <c:v>BYOD導入 有り（N=  103）</c:v>
                </c:pt>
                <c:pt idx="30">
                  <c:v>BYOD導入 無し（N=1367）</c:v>
                </c:pt>
              </c:strCache>
            </c:strRef>
          </c:cat>
          <c:val>
            <c:numRef>
              <c:f>'Q5.コロナの影響（BYODの導入有無）緊急時'!$M$7:$M$37</c:f>
              <c:numCache>
                <c:formatCode>0.0%</c:formatCode>
                <c:ptCount val="31"/>
                <c:pt idx="1">
                  <c:v>4.807692307692308E-2</c:v>
                </c:pt>
                <c:pt idx="2">
                  <c:v>5.1189617880317229E-2</c:v>
                </c:pt>
                <c:pt idx="5">
                  <c:v>3.8834951456310676E-2</c:v>
                </c:pt>
                <c:pt idx="6">
                  <c:v>4.862119013062409E-2</c:v>
                </c:pt>
                <c:pt idx="9">
                  <c:v>9.7087378640776691E-3</c:v>
                </c:pt>
                <c:pt idx="10">
                  <c:v>4.3572984749455342E-3</c:v>
                </c:pt>
                <c:pt idx="13">
                  <c:v>0.17475728155339806</c:v>
                </c:pt>
                <c:pt idx="14">
                  <c:v>0.1080680977054034</c:v>
                </c:pt>
                <c:pt idx="17">
                  <c:v>2.9411764705882353E-2</c:v>
                </c:pt>
                <c:pt idx="18">
                  <c:v>2.5906735751295335E-2</c:v>
                </c:pt>
                <c:pt idx="21">
                  <c:v>0</c:v>
                </c:pt>
                <c:pt idx="22">
                  <c:v>1.5408320493066256E-2</c:v>
                </c:pt>
                <c:pt idx="25">
                  <c:v>4.9504950495049507E-2</c:v>
                </c:pt>
                <c:pt idx="26">
                  <c:v>7.630227439471754E-2</c:v>
                </c:pt>
                <c:pt idx="29">
                  <c:v>8.7378640776699032E-2</c:v>
                </c:pt>
                <c:pt idx="30">
                  <c:v>0.10899780541331383</c:v>
                </c:pt>
              </c:numCache>
            </c:numRef>
          </c:val>
          <c:extLst>
            <c:ext xmlns:c16="http://schemas.microsoft.com/office/drawing/2014/chart" uri="{C3380CC4-5D6E-409C-BE32-E72D297353CC}">
              <c16:uniqueId val="{00000001-776C-4C0F-8976-22B222656359}"/>
            </c:ext>
          </c:extLst>
        </c:ser>
        <c:ser>
          <c:idx val="2"/>
          <c:order val="2"/>
          <c:tx>
            <c:strRef>
              <c:f>'Q5.コロナの影響（BYODの導入有無）緊急時'!$N$6</c:f>
              <c:strCache>
                <c:ptCount val="1"/>
                <c:pt idx="0">
                  <c:v>現状維持</c:v>
                </c:pt>
              </c:strCache>
            </c:strRef>
          </c:tx>
          <c:spPr>
            <a:solidFill>
              <a:srgbClr val="FFFF99"/>
            </a:solidFill>
            <a:ln>
              <a:solidFill>
                <a:schemeClr val="tx1"/>
              </a:solidFill>
            </a:ln>
            <a:effectLst/>
          </c:spPr>
          <c:invertIfNegative val="0"/>
          <c:cat>
            <c:strRef>
              <c:f>'Q5.コロナの影響（BYODの導入有無）緊急時'!$K$7:$K$37</c:f>
              <c:strCache>
                <c:ptCount val="31"/>
                <c:pt idx="0">
                  <c:v>【 売上 】　　　　　　　　　　　　　</c:v>
                </c:pt>
                <c:pt idx="1">
                  <c:v>BYOD導入 有り（N=  104）</c:v>
                </c:pt>
                <c:pt idx="2">
                  <c:v>BYOD導入 無し（N=1387）</c:v>
                </c:pt>
                <c:pt idx="4">
                  <c:v>【 利益 】　　　　　　　　　　　　　</c:v>
                </c:pt>
                <c:pt idx="5">
                  <c:v>BYOD導入 有り（N=  103）</c:v>
                </c:pt>
                <c:pt idx="6">
                  <c:v>BYOD導入 無し（N=1378）</c:v>
                </c:pt>
                <c:pt idx="8">
                  <c:v>【 営業日数 】　　　　　　　　　　　</c:v>
                </c:pt>
                <c:pt idx="9">
                  <c:v>BYOD導入 有り（N=  103）</c:v>
                </c:pt>
                <c:pt idx="10">
                  <c:v>BYOD導入 無し（N=1377）</c:v>
                </c:pt>
                <c:pt idx="12">
                  <c:v>【 求職の応募者数 】　　　　　　　　</c:v>
                </c:pt>
                <c:pt idx="13">
                  <c:v>BYOD導入 有り（N=  103）</c:v>
                </c:pt>
                <c:pt idx="14">
                  <c:v>BYOD導入 無し（N=1351）</c:v>
                </c:pt>
                <c:pt idx="16">
                  <c:v>【 国内からの調達 】　　　　　　　　</c:v>
                </c:pt>
                <c:pt idx="17">
                  <c:v>BYOD導入 有り（N=  102）</c:v>
                </c:pt>
                <c:pt idx="18">
                  <c:v>BYOD導入 無し（N=1351）</c:v>
                </c:pt>
                <c:pt idx="20">
                  <c:v>【 海外からの調達 】　　　　　　　　</c:v>
                </c:pt>
                <c:pt idx="21">
                  <c:v>BYOD導入 有り（N=    96）</c:v>
                </c:pt>
                <c:pt idx="22">
                  <c:v>BYOD導入 無し（N=1298）</c:v>
                </c:pt>
                <c:pt idx="24">
                  <c:v>【 新規顧客の開拓 】　　　　　　　　</c:v>
                </c:pt>
                <c:pt idx="25">
                  <c:v>BYOD導入 有り（N=  101）</c:v>
                </c:pt>
                <c:pt idx="26">
                  <c:v>BYOD導入 無し（N=1363）</c:v>
                </c:pt>
                <c:pt idx="28">
                  <c:v>【 商談 】　　　　　　　　　　　　　</c:v>
                </c:pt>
                <c:pt idx="29">
                  <c:v>BYOD導入 有り（N=  103）</c:v>
                </c:pt>
                <c:pt idx="30">
                  <c:v>BYOD導入 無し（N=1367）</c:v>
                </c:pt>
              </c:strCache>
            </c:strRef>
          </c:cat>
          <c:val>
            <c:numRef>
              <c:f>'Q5.コロナの影響（BYODの導入有無）緊急時'!$N$7:$N$37</c:f>
              <c:numCache>
                <c:formatCode>0.0%</c:formatCode>
                <c:ptCount val="31"/>
                <c:pt idx="1">
                  <c:v>0.30769230769230771</c:v>
                </c:pt>
                <c:pt idx="2">
                  <c:v>0.29199711607786588</c:v>
                </c:pt>
                <c:pt idx="5">
                  <c:v>0.3300970873786408</c:v>
                </c:pt>
                <c:pt idx="6">
                  <c:v>0.2960812772133527</c:v>
                </c:pt>
                <c:pt idx="9">
                  <c:v>0.71844660194174759</c:v>
                </c:pt>
                <c:pt idx="10">
                  <c:v>0.70515613652868558</c:v>
                </c:pt>
                <c:pt idx="13">
                  <c:v>0.5145631067961165</c:v>
                </c:pt>
                <c:pt idx="14">
                  <c:v>0.64988897113249444</c:v>
                </c:pt>
                <c:pt idx="17">
                  <c:v>0.62745098039215685</c:v>
                </c:pt>
                <c:pt idx="18">
                  <c:v>0.66691339748334566</c:v>
                </c:pt>
                <c:pt idx="21">
                  <c:v>0.76041666666666663</c:v>
                </c:pt>
                <c:pt idx="22">
                  <c:v>0.69876733436055471</c:v>
                </c:pt>
                <c:pt idx="25">
                  <c:v>0.39603960396039606</c:v>
                </c:pt>
                <c:pt idx="26">
                  <c:v>0.40792369772560527</c:v>
                </c:pt>
                <c:pt idx="29">
                  <c:v>0.36893203883495146</c:v>
                </c:pt>
                <c:pt idx="30">
                  <c:v>0.33430870519385514</c:v>
                </c:pt>
              </c:numCache>
            </c:numRef>
          </c:val>
          <c:extLst>
            <c:ext xmlns:c16="http://schemas.microsoft.com/office/drawing/2014/chart" uri="{C3380CC4-5D6E-409C-BE32-E72D297353CC}">
              <c16:uniqueId val="{00000002-776C-4C0F-8976-22B222656359}"/>
            </c:ext>
          </c:extLst>
        </c:ser>
        <c:ser>
          <c:idx val="3"/>
          <c:order val="3"/>
          <c:tx>
            <c:strRef>
              <c:f>'Q5.コロナの影響（BYODの導入有無）緊急時'!$O$6</c:f>
              <c:strCache>
                <c:ptCount val="1"/>
                <c:pt idx="0">
                  <c:v>減少(縮小)</c:v>
                </c:pt>
              </c:strCache>
            </c:strRef>
          </c:tx>
          <c:spPr>
            <a:solidFill>
              <a:srgbClr val="2E75B6"/>
            </a:solidFill>
            <a:ln>
              <a:solidFill>
                <a:schemeClr val="tx1"/>
              </a:solidFill>
            </a:ln>
            <a:effectLst/>
          </c:spPr>
          <c:invertIfNegative val="0"/>
          <c:cat>
            <c:strRef>
              <c:f>'Q5.コロナの影響（BYODの導入有無）緊急時'!$K$7:$K$37</c:f>
              <c:strCache>
                <c:ptCount val="31"/>
                <c:pt idx="0">
                  <c:v>【 売上 】　　　　　　　　　　　　　</c:v>
                </c:pt>
                <c:pt idx="1">
                  <c:v>BYOD導入 有り（N=  104）</c:v>
                </c:pt>
                <c:pt idx="2">
                  <c:v>BYOD導入 無し（N=1387）</c:v>
                </c:pt>
                <c:pt idx="4">
                  <c:v>【 利益 】　　　　　　　　　　　　　</c:v>
                </c:pt>
                <c:pt idx="5">
                  <c:v>BYOD導入 有り（N=  103）</c:v>
                </c:pt>
                <c:pt idx="6">
                  <c:v>BYOD導入 無し（N=1378）</c:v>
                </c:pt>
                <c:pt idx="8">
                  <c:v>【 営業日数 】　　　　　　　　　　　</c:v>
                </c:pt>
                <c:pt idx="9">
                  <c:v>BYOD導入 有り（N=  103）</c:v>
                </c:pt>
                <c:pt idx="10">
                  <c:v>BYOD導入 無し（N=1377）</c:v>
                </c:pt>
                <c:pt idx="12">
                  <c:v>【 求職の応募者数 】　　　　　　　　</c:v>
                </c:pt>
                <c:pt idx="13">
                  <c:v>BYOD導入 有り（N=  103）</c:v>
                </c:pt>
                <c:pt idx="14">
                  <c:v>BYOD導入 無し（N=1351）</c:v>
                </c:pt>
                <c:pt idx="16">
                  <c:v>【 国内からの調達 】　　　　　　　　</c:v>
                </c:pt>
                <c:pt idx="17">
                  <c:v>BYOD導入 有り（N=  102）</c:v>
                </c:pt>
                <c:pt idx="18">
                  <c:v>BYOD導入 無し（N=1351）</c:v>
                </c:pt>
                <c:pt idx="20">
                  <c:v>【 海外からの調達 】　　　　　　　　</c:v>
                </c:pt>
                <c:pt idx="21">
                  <c:v>BYOD導入 有り（N=    96）</c:v>
                </c:pt>
                <c:pt idx="22">
                  <c:v>BYOD導入 無し（N=1298）</c:v>
                </c:pt>
                <c:pt idx="24">
                  <c:v>【 新規顧客の開拓 】　　　　　　　　</c:v>
                </c:pt>
                <c:pt idx="25">
                  <c:v>BYOD導入 有り（N=  101）</c:v>
                </c:pt>
                <c:pt idx="26">
                  <c:v>BYOD導入 無し（N=1363）</c:v>
                </c:pt>
                <c:pt idx="28">
                  <c:v>【 商談 】　　　　　　　　　　　　　</c:v>
                </c:pt>
                <c:pt idx="29">
                  <c:v>BYOD導入 有り（N=  103）</c:v>
                </c:pt>
                <c:pt idx="30">
                  <c:v>BYOD導入 無し（N=1367）</c:v>
                </c:pt>
              </c:strCache>
            </c:strRef>
          </c:cat>
          <c:val>
            <c:numRef>
              <c:f>'Q5.コロナの影響（BYODの導入有無）緊急時'!$O$7:$O$37</c:f>
              <c:numCache>
                <c:formatCode>0.0%</c:formatCode>
                <c:ptCount val="31"/>
                <c:pt idx="1">
                  <c:v>0.51923076923076927</c:v>
                </c:pt>
                <c:pt idx="2">
                  <c:v>0.47584715212689255</c:v>
                </c:pt>
                <c:pt idx="5">
                  <c:v>0.46601941747572817</c:v>
                </c:pt>
                <c:pt idx="6">
                  <c:v>0.44412191582002902</c:v>
                </c:pt>
                <c:pt idx="9">
                  <c:v>0.27184466019417475</c:v>
                </c:pt>
                <c:pt idx="10">
                  <c:v>0.24328249818445896</c:v>
                </c:pt>
                <c:pt idx="13">
                  <c:v>0.23300970873786409</c:v>
                </c:pt>
                <c:pt idx="14">
                  <c:v>0.16506291635825315</c:v>
                </c:pt>
                <c:pt idx="17">
                  <c:v>0.28431372549019607</c:v>
                </c:pt>
                <c:pt idx="18">
                  <c:v>0.25314581791265728</c:v>
                </c:pt>
                <c:pt idx="21">
                  <c:v>0.17708333333333334</c:v>
                </c:pt>
                <c:pt idx="22">
                  <c:v>0.20647149460708783</c:v>
                </c:pt>
                <c:pt idx="25">
                  <c:v>0.44554455445544555</c:v>
                </c:pt>
                <c:pt idx="26">
                  <c:v>0.37931034482758619</c:v>
                </c:pt>
                <c:pt idx="29">
                  <c:v>0.42718446601941745</c:v>
                </c:pt>
                <c:pt idx="30">
                  <c:v>0.41038771031455745</c:v>
                </c:pt>
              </c:numCache>
            </c:numRef>
          </c:val>
          <c:extLst>
            <c:ext xmlns:c16="http://schemas.microsoft.com/office/drawing/2014/chart" uri="{C3380CC4-5D6E-409C-BE32-E72D297353CC}">
              <c16:uniqueId val="{00000003-776C-4C0F-8976-22B222656359}"/>
            </c:ext>
          </c:extLst>
        </c:ser>
        <c:ser>
          <c:idx val="4"/>
          <c:order val="4"/>
          <c:tx>
            <c:strRef>
              <c:f>'Q5.コロナの影響（BYODの導入有無）緊急時'!$P$6</c:f>
              <c:strCache>
                <c:ptCount val="1"/>
                <c:pt idx="0">
                  <c:v>大幅に減少(縮小)</c:v>
                </c:pt>
              </c:strCache>
            </c:strRef>
          </c:tx>
          <c:spPr>
            <a:solidFill>
              <a:srgbClr val="9DC3E6"/>
            </a:solidFill>
            <a:ln>
              <a:solidFill>
                <a:schemeClr val="tx1"/>
              </a:solidFill>
            </a:ln>
            <a:effectLst/>
          </c:spPr>
          <c:invertIfNegative val="0"/>
          <c:cat>
            <c:strRef>
              <c:f>'Q5.コロナの影響（BYODの導入有無）緊急時'!$K$7:$K$37</c:f>
              <c:strCache>
                <c:ptCount val="31"/>
                <c:pt idx="0">
                  <c:v>【 売上 】　　　　　　　　　　　　　</c:v>
                </c:pt>
                <c:pt idx="1">
                  <c:v>BYOD導入 有り（N=  104）</c:v>
                </c:pt>
                <c:pt idx="2">
                  <c:v>BYOD導入 無し（N=1387）</c:v>
                </c:pt>
                <c:pt idx="4">
                  <c:v>【 利益 】　　　　　　　　　　　　　</c:v>
                </c:pt>
                <c:pt idx="5">
                  <c:v>BYOD導入 有り（N=  103）</c:v>
                </c:pt>
                <c:pt idx="6">
                  <c:v>BYOD導入 無し（N=1378）</c:v>
                </c:pt>
                <c:pt idx="8">
                  <c:v>【 営業日数 】　　　　　　　　　　　</c:v>
                </c:pt>
                <c:pt idx="9">
                  <c:v>BYOD導入 有り（N=  103）</c:v>
                </c:pt>
                <c:pt idx="10">
                  <c:v>BYOD導入 無し（N=1377）</c:v>
                </c:pt>
                <c:pt idx="12">
                  <c:v>【 求職の応募者数 】　　　　　　　　</c:v>
                </c:pt>
                <c:pt idx="13">
                  <c:v>BYOD導入 有り（N=  103）</c:v>
                </c:pt>
                <c:pt idx="14">
                  <c:v>BYOD導入 無し（N=1351）</c:v>
                </c:pt>
                <c:pt idx="16">
                  <c:v>【 国内からの調達 】　　　　　　　　</c:v>
                </c:pt>
                <c:pt idx="17">
                  <c:v>BYOD導入 有り（N=  102）</c:v>
                </c:pt>
                <c:pt idx="18">
                  <c:v>BYOD導入 無し（N=1351）</c:v>
                </c:pt>
                <c:pt idx="20">
                  <c:v>【 海外からの調達 】　　　　　　　　</c:v>
                </c:pt>
                <c:pt idx="21">
                  <c:v>BYOD導入 有り（N=    96）</c:v>
                </c:pt>
                <c:pt idx="22">
                  <c:v>BYOD導入 無し（N=1298）</c:v>
                </c:pt>
                <c:pt idx="24">
                  <c:v>【 新規顧客の開拓 】　　　　　　　　</c:v>
                </c:pt>
                <c:pt idx="25">
                  <c:v>BYOD導入 有り（N=  101）</c:v>
                </c:pt>
                <c:pt idx="26">
                  <c:v>BYOD導入 無し（N=1363）</c:v>
                </c:pt>
                <c:pt idx="28">
                  <c:v>【 商談 】　　　　　　　　　　　　　</c:v>
                </c:pt>
                <c:pt idx="29">
                  <c:v>BYOD導入 有り（N=  103）</c:v>
                </c:pt>
                <c:pt idx="30">
                  <c:v>BYOD導入 無し（N=1367）</c:v>
                </c:pt>
              </c:strCache>
            </c:strRef>
          </c:cat>
          <c:val>
            <c:numRef>
              <c:f>'Q5.コロナの影響（BYODの導入有無）緊急時'!$P$7:$P$37</c:f>
              <c:numCache>
                <c:formatCode>0.0%</c:formatCode>
                <c:ptCount val="31"/>
                <c:pt idx="1">
                  <c:v>0.125</c:v>
                </c:pt>
                <c:pt idx="2">
                  <c:v>0.17736121124729631</c:v>
                </c:pt>
                <c:pt idx="5">
                  <c:v>0.1650485436893204</c:v>
                </c:pt>
                <c:pt idx="6">
                  <c:v>0.20391872278664733</c:v>
                </c:pt>
                <c:pt idx="9">
                  <c:v>0</c:v>
                </c:pt>
                <c:pt idx="10">
                  <c:v>4.6477850399419027E-2</c:v>
                </c:pt>
                <c:pt idx="13">
                  <c:v>7.7669902912621352E-2</c:v>
                </c:pt>
                <c:pt idx="14">
                  <c:v>7.1798667653589929E-2</c:v>
                </c:pt>
                <c:pt idx="17">
                  <c:v>5.8823529411764705E-2</c:v>
                </c:pt>
                <c:pt idx="18">
                  <c:v>5.1073279052553662E-2</c:v>
                </c:pt>
                <c:pt idx="21">
                  <c:v>6.25E-2</c:v>
                </c:pt>
                <c:pt idx="22">
                  <c:v>7.7812018489984591E-2</c:v>
                </c:pt>
                <c:pt idx="25">
                  <c:v>9.9009900990099015E-2</c:v>
                </c:pt>
                <c:pt idx="26">
                  <c:v>0.13206162876008803</c:v>
                </c:pt>
                <c:pt idx="29">
                  <c:v>8.7378640776699032E-2</c:v>
                </c:pt>
                <c:pt idx="30">
                  <c:v>0.13167520117044623</c:v>
                </c:pt>
              </c:numCache>
            </c:numRef>
          </c:val>
          <c:extLst>
            <c:ext xmlns:c16="http://schemas.microsoft.com/office/drawing/2014/chart" uri="{C3380CC4-5D6E-409C-BE32-E72D297353CC}">
              <c16:uniqueId val="{00000004-776C-4C0F-8976-22B222656359}"/>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98975723521298E-2"/>
          <c:y val="8.3135102854481849E-2"/>
          <c:w val="0.80903856554151654"/>
          <c:h val="0.80801925925925921"/>
        </c:manualLayout>
      </c:layout>
      <c:barChart>
        <c:barDir val="bar"/>
        <c:grouping val="clustered"/>
        <c:varyColors val="0"/>
        <c:ser>
          <c:idx val="1"/>
          <c:order val="0"/>
          <c:tx>
            <c:strRef>
              <c:f>'Q6.対策施策と制度'!$G$19</c:f>
              <c:strCache>
                <c:ptCount val="1"/>
                <c:pt idx="0">
                  <c:v>企業の制度や仕組みとして実施する対策・施策（N=1177）</c:v>
                </c:pt>
              </c:strCache>
            </c:strRef>
          </c:tx>
          <c:spPr>
            <a:solidFill>
              <a:schemeClr val="accent2"/>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K.助成金の利用</c:v>
                </c:pt>
                <c:pt idx="5">
                  <c:v>H.感染時における休業等の取扱いの整備</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'Q6.対策施策と制度'!$G$20:$G$33</c:f>
              <c:numCache>
                <c:formatCode>0.0%</c:formatCode>
                <c:ptCount val="14"/>
                <c:pt idx="0">
                  <c:v>0.38232795242141038</c:v>
                </c:pt>
                <c:pt idx="1">
                  <c:v>0.35344095157179267</c:v>
                </c:pt>
                <c:pt idx="2">
                  <c:v>0.56584536958368736</c:v>
                </c:pt>
                <c:pt idx="3">
                  <c:v>0.4927782497875956</c:v>
                </c:pt>
                <c:pt idx="4">
                  <c:v>0.26593033135089211</c:v>
                </c:pt>
                <c:pt idx="5">
                  <c:v>0.30841121495327101</c:v>
                </c:pt>
                <c:pt idx="6">
                  <c:v>0.35429056924384028</c:v>
                </c:pt>
                <c:pt idx="7">
                  <c:v>0.53101104502973662</c:v>
                </c:pt>
                <c:pt idx="8">
                  <c:v>0.27272727272727271</c:v>
                </c:pt>
                <c:pt idx="9">
                  <c:v>0.20475785896346643</c:v>
                </c:pt>
                <c:pt idx="10">
                  <c:v>0.16397621070518267</c:v>
                </c:pt>
                <c:pt idx="11">
                  <c:v>0.19796091758708581</c:v>
                </c:pt>
                <c:pt idx="12">
                  <c:v>0.11129991503823279</c:v>
                </c:pt>
                <c:pt idx="13">
                  <c:v>2.4638912489379779E-2</c:v>
                </c:pt>
              </c:numCache>
            </c:numRef>
          </c:val>
          <c:extLst>
            <c:ext xmlns:c16="http://schemas.microsoft.com/office/drawing/2014/chart" uri="{C3380CC4-5D6E-409C-BE32-E72D297353CC}">
              <c16:uniqueId val="{00000000-78AF-4FFA-BC35-323A37A5B891}"/>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1"/>
        <c:axPos val="l"/>
        <c:numFmt formatCode="General" sourceLinked="1"/>
        <c:majorTickMark val="none"/>
        <c:minorTickMark val="none"/>
        <c:tickLblPos val="nextTo"/>
        <c:crossAx val="624652672"/>
        <c:crosses val="autoZero"/>
        <c:auto val="1"/>
        <c:lblAlgn val="ctr"/>
        <c:lblOffset val="100"/>
        <c:noMultiLvlLbl val="0"/>
      </c:catAx>
      <c:valAx>
        <c:axId val="624652672"/>
        <c:scaling>
          <c:orientation val="minMax"/>
          <c:max val="1"/>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
          <c:y val="0.88015042027258328"/>
          <c:w val="0.94345658610299599"/>
          <c:h val="0.11267207551416186"/>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2810457516339E-2"/>
          <c:y val="8.0583156954316684E-2"/>
          <c:w val="0.42252549019607843"/>
          <c:h val="0.79067806258057172"/>
        </c:manualLayout>
      </c:layout>
      <c:barChart>
        <c:barDir val="bar"/>
        <c:grouping val="clustered"/>
        <c:varyColors val="0"/>
        <c:ser>
          <c:idx val="0"/>
          <c:order val="0"/>
          <c:tx>
            <c:strRef>
              <c:f>'Q6.対策施策と制度'!$F$19</c:f>
              <c:strCache>
                <c:ptCount val="1"/>
                <c:pt idx="0">
                  <c:v>緊急事態宣言の発令時期に実施した対策・施策（N=1494）</c:v>
                </c:pt>
              </c:strCache>
            </c:strRef>
          </c:tx>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K.助成金の利用</c:v>
                </c:pt>
                <c:pt idx="5">
                  <c:v>H.感染時における休業等の取扱いの整備</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'Q6.対策施策と制度'!$F$20:$F$33</c:f>
              <c:numCache>
                <c:formatCode>0.0%</c:formatCode>
                <c:ptCount val="14"/>
                <c:pt idx="0">
                  <c:v>0.88554216867469882</c:v>
                </c:pt>
                <c:pt idx="1">
                  <c:v>0.7831325301204819</c:v>
                </c:pt>
                <c:pt idx="2">
                  <c:v>0.71887550200803207</c:v>
                </c:pt>
                <c:pt idx="3">
                  <c:v>0.70883534136546189</c:v>
                </c:pt>
                <c:pt idx="4">
                  <c:v>0.55287817938420347</c:v>
                </c:pt>
                <c:pt idx="5">
                  <c:v>0.54283801874163318</c:v>
                </c:pt>
                <c:pt idx="6">
                  <c:v>0.51204819277108438</c:v>
                </c:pt>
                <c:pt idx="7">
                  <c:v>0.26305220883534136</c:v>
                </c:pt>
                <c:pt idx="8">
                  <c:v>0.22423025435073629</c:v>
                </c:pt>
                <c:pt idx="9">
                  <c:v>0.15261044176706828</c:v>
                </c:pt>
                <c:pt idx="10">
                  <c:v>6.9611780455153954E-2</c:v>
                </c:pt>
                <c:pt idx="11">
                  <c:v>5.5555555555555552E-2</c:v>
                </c:pt>
                <c:pt idx="12">
                  <c:v>4.4846050870147258E-2</c:v>
                </c:pt>
                <c:pt idx="13">
                  <c:v>2.677376171352075E-2</c:v>
                </c:pt>
              </c:numCache>
            </c:numRef>
          </c:val>
          <c:extLst>
            <c:ext xmlns:c16="http://schemas.microsoft.com/office/drawing/2014/chart" uri="{C3380CC4-5D6E-409C-BE32-E72D297353CC}">
              <c16:uniqueId val="{00000000-45B4-4A14-8FEA-99F247C7201A}"/>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valAx>
      <c:spPr>
        <a:noFill/>
        <a:ln>
          <a:solidFill>
            <a:schemeClr val="tx1">
              <a:lumMod val="50000"/>
              <a:lumOff val="50000"/>
            </a:schemeClr>
          </a:solidFill>
        </a:ln>
        <a:effectLst/>
      </c:spPr>
    </c:plotArea>
    <c:legend>
      <c:legendPos val="b"/>
      <c:layout>
        <c:manualLayout>
          <c:xMode val="edge"/>
          <c:yMode val="edge"/>
          <c:x val="1.8659057257499218E-4"/>
          <c:y val="0.8820465914746155"/>
          <c:w val="0.64788678111907139"/>
          <c:h val="0.1163809243035544"/>
        </c:manualLayout>
      </c:layout>
      <c:overlay val="0"/>
      <c:spPr>
        <a:noFill/>
        <a:ln>
          <a:noFill/>
        </a:ln>
        <a:effectLst/>
      </c:spPr>
      <c:txPr>
        <a:bodyPr rot="0" spcFirstLastPara="1" vertOverflow="ellipsis" vert="horz" wrap="square" anchor="ctr" anchorCtr="1"/>
        <a:lstStyle/>
        <a:p>
          <a:pPr algn="just">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296296296291E-2"/>
          <c:y val="8.3135102854481849E-2"/>
          <c:w val="0.7358648148148148"/>
          <c:h val="0.80801925925925921"/>
        </c:manualLayout>
      </c:layout>
      <c:barChart>
        <c:barDir val="bar"/>
        <c:grouping val="clustered"/>
        <c:varyColors val="0"/>
        <c:ser>
          <c:idx val="1"/>
          <c:order val="0"/>
          <c:tx>
            <c:strRef>
              <c:f>'Q6.対策施策と制度'!$G$19</c:f>
              <c:strCache>
                <c:ptCount val="1"/>
                <c:pt idx="0">
                  <c:v>企業の制度や仕組みとして実施する対策・施策（N=288）</c:v>
                </c:pt>
              </c:strCache>
            </c:strRef>
          </c:tx>
          <c:spPr>
            <a:solidFill>
              <a:schemeClr val="accent2"/>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H.感染時における休業等の取扱いの整備</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pt idx="13">
                  <c:v>N.その他</c:v>
                </c:pt>
              </c:strCache>
            </c:strRef>
          </c:cat>
          <c:val>
            <c:numRef>
              <c:f>'Q6.対策施策と制度'!$G$20:$G$33</c:f>
              <c:numCache>
                <c:formatCode>0.0%</c:formatCode>
                <c:ptCount val="14"/>
                <c:pt idx="0">
                  <c:v>0.34722222222222221</c:v>
                </c:pt>
                <c:pt idx="1">
                  <c:v>0.32291666666666669</c:v>
                </c:pt>
                <c:pt idx="2">
                  <c:v>0.46180555555555558</c:v>
                </c:pt>
                <c:pt idx="3">
                  <c:v>0.42708333333333331</c:v>
                </c:pt>
                <c:pt idx="4">
                  <c:v>0.3125</c:v>
                </c:pt>
                <c:pt idx="5">
                  <c:v>0.28472222222222221</c:v>
                </c:pt>
                <c:pt idx="6">
                  <c:v>0.28819444444444442</c:v>
                </c:pt>
                <c:pt idx="7">
                  <c:v>0.3125</c:v>
                </c:pt>
                <c:pt idx="8">
                  <c:v>0.52083333333333337</c:v>
                </c:pt>
                <c:pt idx="9">
                  <c:v>0.1875</c:v>
                </c:pt>
                <c:pt idx="10">
                  <c:v>0.2048611111111111</c:v>
                </c:pt>
                <c:pt idx="11">
                  <c:v>0.13194444444444445</c:v>
                </c:pt>
                <c:pt idx="12">
                  <c:v>0.13194444444444445</c:v>
                </c:pt>
                <c:pt idx="13">
                  <c:v>2.4305555555555556E-2</c:v>
                </c:pt>
              </c:numCache>
            </c:numRef>
          </c:val>
          <c:extLst>
            <c:ext xmlns:c16="http://schemas.microsoft.com/office/drawing/2014/chart" uri="{C3380CC4-5D6E-409C-BE32-E72D297353CC}">
              <c16:uniqueId val="{00000000-8DE4-49DD-A4B8-32E1418875C2}"/>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1"/>
        <c:axPos val="l"/>
        <c:numFmt formatCode="General" sourceLinked="1"/>
        <c:majorTickMark val="none"/>
        <c:minorTickMark val="none"/>
        <c:tickLblPos val="nextTo"/>
        <c:crossAx val="624652672"/>
        <c:crosses val="autoZero"/>
        <c:auto val="1"/>
        <c:lblAlgn val="ctr"/>
        <c:lblOffset val="100"/>
        <c:noMultiLvlLbl val="0"/>
      </c:catAx>
      <c:valAx>
        <c:axId val="624652672"/>
        <c:scaling>
          <c:orientation val="minMax"/>
          <c:max val="1"/>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0220231481481482"/>
          <c:y val="0.88015042027258328"/>
          <c:w val="0.73571481481481493"/>
          <c:h val="0.11267207551416186"/>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296296296291E-2"/>
          <c:y val="8.3135102854481849E-2"/>
          <c:w val="0.7358648148148148"/>
          <c:h val="0.80801925925925921"/>
        </c:manualLayout>
      </c:layout>
      <c:barChart>
        <c:barDir val="bar"/>
        <c:grouping val="clustered"/>
        <c:varyColors val="0"/>
        <c:ser>
          <c:idx val="1"/>
          <c:order val="0"/>
          <c:tx>
            <c:strRef>
              <c:f>'Q6.対策施策と制度'!$G$19</c:f>
              <c:strCache>
                <c:ptCount val="1"/>
                <c:pt idx="0">
                  <c:v>企業の制度や仕組みとして実施する対策・施策（N=334）</c:v>
                </c:pt>
              </c:strCache>
            </c:strRef>
          </c:tx>
          <c:spPr>
            <a:solidFill>
              <a:schemeClr val="accent2"/>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K.助成金の利用</c:v>
                </c:pt>
                <c:pt idx="5">
                  <c:v>H.感染時における休業等の取扱いの整備</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'Q6.対策施策と制度'!$G$20:$G$33</c:f>
              <c:numCache>
                <c:formatCode>0.0%</c:formatCode>
                <c:ptCount val="14"/>
                <c:pt idx="0">
                  <c:v>0.3772455089820359</c:v>
                </c:pt>
                <c:pt idx="1">
                  <c:v>0.3413173652694611</c:v>
                </c:pt>
                <c:pt idx="2">
                  <c:v>0.61377245508982037</c:v>
                </c:pt>
                <c:pt idx="3">
                  <c:v>0.51497005988023947</c:v>
                </c:pt>
                <c:pt idx="4">
                  <c:v>0.24550898203592814</c:v>
                </c:pt>
                <c:pt idx="5">
                  <c:v>0.29640718562874252</c:v>
                </c:pt>
                <c:pt idx="6">
                  <c:v>0.37425149700598803</c:v>
                </c:pt>
                <c:pt idx="7">
                  <c:v>0.5239520958083832</c:v>
                </c:pt>
                <c:pt idx="8">
                  <c:v>0.26347305389221559</c:v>
                </c:pt>
                <c:pt idx="9">
                  <c:v>0.16766467065868262</c:v>
                </c:pt>
                <c:pt idx="10">
                  <c:v>0.1377245508982036</c:v>
                </c:pt>
                <c:pt idx="11">
                  <c:v>0.20059880239520958</c:v>
                </c:pt>
                <c:pt idx="12">
                  <c:v>0.11377245508982035</c:v>
                </c:pt>
                <c:pt idx="13">
                  <c:v>2.3952095808383235E-2</c:v>
                </c:pt>
              </c:numCache>
            </c:numRef>
          </c:val>
          <c:extLst>
            <c:ext xmlns:c16="http://schemas.microsoft.com/office/drawing/2014/chart" uri="{C3380CC4-5D6E-409C-BE32-E72D297353CC}">
              <c16:uniqueId val="{00000000-3417-4357-A9D5-FA8C4B500E8E}"/>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1"/>
        <c:axPos val="l"/>
        <c:numFmt formatCode="General" sourceLinked="1"/>
        <c:majorTickMark val="none"/>
        <c:minorTickMark val="none"/>
        <c:tickLblPos val="nextTo"/>
        <c:crossAx val="624652672"/>
        <c:crosses val="autoZero"/>
        <c:auto val="1"/>
        <c:lblAlgn val="ctr"/>
        <c:lblOffset val="100"/>
        <c:noMultiLvlLbl val="0"/>
      </c:catAx>
      <c:valAx>
        <c:axId val="624652672"/>
        <c:scaling>
          <c:orientation val="minMax"/>
          <c:max val="1"/>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0220231481481482"/>
          <c:y val="0.88015042027258328"/>
          <c:w val="0.73571481481481493"/>
          <c:h val="0.11267207551416186"/>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2810457516339E-2"/>
          <c:y val="8.0583156954316684E-2"/>
          <c:w val="0.42252549019607843"/>
          <c:h val="0.79067806258057172"/>
        </c:manualLayout>
      </c:layout>
      <c:barChart>
        <c:barDir val="bar"/>
        <c:grouping val="clustered"/>
        <c:varyColors val="0"/>
        <c:ser>
          <c:idx val="0"/>
          <c:order val="0"/>
          <c:tx>
            <c:strRef>
              <c:f>'Q6.対策施策と制度'!$F$19</c:f>
              <c:strCache>
                <c:ptCount val="1"/>
                <c:pt idx="0">
                  <c:v>緊急事態宣言の発令時期に実施した対策・施策（N=412）</c:v>
                </c:pt>
              </c:strCache>
            </c:strRef>
          </c:tx>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K.助成金の利用</c:v>
                </c:pt>
                <c:pt idx="5">
                  <c:v>H.感染時における休業等の取扱いの整備</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'Q6.対策施策と制度'!$F$20:$F$33</c:f>
              <c:numCache>
                <c:formatCode>0.0%</c:formatCode>
                <c:ptCount val="14"/>
                <c:pt idx="0">
                  <c:v>0.89320388349514568</c:v>
                </c:pt>
                <c:pt idx="1">
                  <c:v>0.76699029126213591</c:v>
                </c:pt>
                <c:pt idx="2">
                  <c:v>0.72815533980582525</c:v>
                </c:pt>
                <c:pt idx="3">
                  <c:v>0.71844660194174759</c:v>
                </c:pt>
                <c:pt idx="4">
                  <c:v>0.57281553398058249</c:v>
                </c:pt>
                <c:pt idx="5">
                  <c:v>0.53155339805825241</c:v>
                </c:pt>
                <c:pt idx="6">
                  <c:v>0.470873786407767</c:v>
                </c:pt>
                <c:pt idx="7">
                  <c:v>0.27669902912621358</c:v>
                </c:pt>
                <c:pt idx="8">
                  <c:v>0.25</c:v>
                </c:pt>
                <c:pt idx="9">
                  <c:v>0.16019417475728157</c:v>
                </c:pt>
                <c:pt idx="10">
                  <c:v>6.553398058252427E-2</c:v>
                </c:pt>
                <c:pt idx="11">
                  <c:v>5.8252427184466021E-2</c:v>
                </c:pt>
                <c:pt idx="12">
                  <c:v>5.3398058252427182E-2</c:v>
                </c:pt>
                <c:pt idx="13">
                  <c:v>3.1553398058252427E-2</c:v>
                </c:pt>
              </c:numCache>
            </c:numRef>
          </c:val>
          <c:extLst>
            <c:ext xmlns:c16="http://schemas.microsoft.com/office/drawing/2014/chart" uri="{C3380CC4-5D6E-409C-BE32-E72D297353CC}">
              <c16:uniqueId val="{00000000-AC8D-483C-B846-CF378CB9072C}"/>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valAx>
      <c:spPr>
        <a:noFill/>
        <a:ln>
          <a:solidFill>
            <a:schemeClr val="tx1">
              <a:lumMod val="50000"/>
              <a:lumOff val="50000"/>
            </a:schemeClr>
          </a:solidFill>
        </a:ln>
        <a:effectLst/>
      </c:spPr>
    </c:plotArea>
    <c:legend>
      <c:legendPos val="b"/>
      <c:layout>
        <c:manualLayout>
          <c:xMode val="edge"/>
          <c:yMode val="edge"/>
          <c:x val="4.1155030164735346E-2"/>
          <c:y val="0.88204663173224163"/>
          <c:w val="0.55732490533792711"/>
          <c:h val="0.1163809243035544"/>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56704980843"/>
          <c:y val="8.6520307683362066E-2"/>
          <c:w val="0.61970977011494255"/>
          <c:h val="0.81151493055555568"/>
        </c:manualLayout>
      </c:layout>
      <c:barChart>
        <c:barDir val="bar"/>
        <c:grouping val="stacked"/>
        <c:varyColors val="0"/>
        <c:ser>
          <c:idx val="0"/>
          <c:order val="0"/>
          <c:tx>
            <c:strRef>
              <c:f>'[13]Q2-2B.売上高(従業員別)'!$O$5</c:f>
              <c:strCache>
                <c:ptCount val="1"/>
                <c:pt idx="0">
                  <c:v>2億円未満</c:v>
                </c:pt>
              </c:strCache>
            </c:strRef>
          </c:tx>
          <c:spPr>
            <a:solidFill>
              <a:schemeClr val="accent5"/>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7-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'[13]Q2-2B.売上高(従業員別)'!$O$6:$O$8</c:f>
              <c:numCache>
                <c:formatCode>General</c:formatCode>
                <c:ptCount val="3"/>
                <c:pt idx="0">
                  <c:v>0.86315789473684212</c:v>
                </c:pt>
                <c:pt idx="1">
                  <c:v>0.10280373831775701</c:v>
                </c:pt>
                <c:pt idx="2">
                  <c:v>0</c:v>
                </c:pt>
              </c:numCache>
            </c:numRef>
          </c:val>
          <c:extLst>
            <c:ext xmlns:c16="http://schemas.microsoft.com/office/drawing/2014/chart" uri="{C3380CC4-5D6E-409C-BE32-E72D297353CC}">
              <c16:uniqueId val="{00000000-3265-4180-B0FD-98610667A457}"/>
            </c:ext>
          </c:extLst>
        </c:ser>
        <c:ser>
          <c:idx val="2"/>
          <c:order val="1"/>
          <c:tx>
            <c:strRef>
              <c:f>'[13]Q2-2B.売上高(従業員別)'!$P$5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6-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'[13]Q2-2B.売上高(従業員別)'!$P$6:$P$8</c:f>
              <c:numCache>
                <c:formatCode>General</c:formatCode>
                <c:ptCount val="3"/>
                <c:pt idx="0">
                  <c:v>9.4736842105263161E-2</c:v>
                </c:pt>
                <c:pt idx="1">
                  <c:v>0.43925233644859812</c:v>
                </c:pt>
                <c:pt idx="2">
                  <c:v>0</c:v>
                </c:pt>
              </c:numCache>
            </c:numRef>
          </c:val>
          <c:extLst>
            <c:ext xmlns:c16="http://schemas.microsoft.com/office/drawing/2014/chart" uri="{C3380CC4-5D6E-409C-BE32-E72D297353CC}">
              <c16:uniqueId val="{00000001-3265-4180-B0FD-98610667A457}"/>
            </c:ext>
          </c:extLst>
        </c:ser>
        <c:ser>
          <c:idx val="1"/>
          <c:order val="2"/>
          <c:tx>
            <c:strRef>
              <c:f>'[13]Q2-2B.売上高(従業員別)'!$Q$5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0"/>
              <c:layout>
                <c:manualLayout>
                  <c:x val="1.2164750957854405E-2"/>
                  <c:y val="2.93978085421552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'[13]Q2-2B.売上高(従業員別)'!$Q$6:$Q$8</c:f>
              <c:numCache>
                <c:formatCode>General</c:formatCode>
                <c:ptCount val="3"/>
                <c:pt idx="0">
                  <c:v>4.2105263157894736E-2</c:v>
                </c:pt>
                <c:pt idx="1">
                  <c:v>0.29906542056074764</c:v>
                </c:pt>
                <c:pt idx="2">
                  <c:v>7.3529411764705885E-2</c:v>
                </c:pt>
              </c:numCache>
            </c:numRef>
          </c:val>
          <c:extLst>
            <c:ext xmlns:c16="http://schemas.microsoft.com/office/drawing/2014/chart" uri="{C3380CC4-5D6E-409C-BE32-E72D297353CC}">
              <c16:uniqueId val="{00000002-3265-4180-B0FD-98610667A457}"/>
            </c:ext>
          </c:extLst>
        </c:ser>
        <c:ser>
          <c:idx val="3"/>
          <c:order val="3"/>
          <c:tx>
            <c:strRef>
              <c:f>'[13]Q2-2B.売上高(従業員別)'!$R$5</c:f>
              <c:strCache>
                <c:ptCount val="1"/>
                <c:pt idx="0">
                  <c:v>10億円以上20億円未満</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'[13]Q2-2B.売上高(従業員別)'!$R$6:$R$8</c:f>
              <c:numCache>
                <c:formatCode>General</c:formatCode>
                <c:ptCount val="3"/>
                <c:pt idx="0">
                  <c:v>0</c:v>
                </c:pt>
                <c:pt idx="1">
                  <c:v>0.11214953271028037</c:v>
                </c:pt>
                <c:pt idx="2">
                  <c:v>0.19117647058823528</c:v>
                </c:pt>
              </c:numCache>
            </c:numRef>
          </c:val>
          <c:extLst>
            <c:ext xmlns:c16="http://schemas.microsoft.com/office/drawing/2014/chart" uri="{C3380CC4-5D6E-409C-BE32-E72D297353CC}">
              <c16:uniqueId val="{00000003-3265-4180-B0FD-98610667A457}"/>
            </c:ext>
          </c:extLst>
        </c:ser>
        <c:ser>
          <c:idx val="4"/>
          <c:order val="4"/>
          <c:tx>
            <c:strRef>
              <c:f>'[13]Q2-2B.売上高(従業員別)'!$S$5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3265-4180-B0FD-98610667A457}"/>
                </c:ext>
              </c:extLst>
            </c:dLbl>
            <c:dLbl>
              <c:idx val="1"/>
              <c:layout>
                <c:manualLayout>
                  <c:x val="8.5152298850572922E-3"/>
                  <c:y val="-3.205555555555576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1845019157088116E-2"/>
                      <c:h val="0.1443823232323232"/>
                    </c:manualLayout>
                  </c15:layout>
                </c:ext>
                <c:ext xmlns:c16="http://schemas.microsoft.com/office/drawing/2014/chart" uri="{C3380CC4-5D6E-409C-BE32-E72D297353CC}">
                  <c16:uniqueId val="{00000014-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'[13]Q2-2B.売上高(従業員別)'!$S$6:$S$8</c:f>
              <c:numCache>
                <c:formatCode>General</c:formatCode>
                <c:ptCount val="3"/>
                <c:pt idx="0">
                  <c:v>0</c:v>
                </c:pt>
                <c:pt idx="1">
                  <c:v>3.7383177570093455E-2</c:v>
                </c:pt>
                <c:pt idx="2">
                  <c:v>0.36764705882352944</c:v>
                </c:pt>
              </c:numCache>
            </c:numRef>
          </c:val>
          <c:extLst>
            <c:ext xmlns:c16="http://schemas.microsoft.com/office/drawing/2014/chart" uri="{C3380CC4-5D6E-409C-BE32-E72D297353CC}">
              <c16:uniqueId val="{00000004-3265-4180-B0FD-98610667A457}"/>
            </c:ext>
          </c:extLst>
        </c:ser>
        <c:ser>
          <c:idx val="5"/>
          <c:order val="5"/>
          <c:tx>
            <c:strRef>
              <c:f>'[13]Q2-2B.売上高(従業員別)'!$T$5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3265-4180-B0FD-98610667A457}"/>
                </c:ext>
              </c:extLst>
            </c:dLbl>
            <c:dLbl>
              <c:idx val="1"/>
              <c:delete val="1"/>
              <c:extLst>
                <c:ext xmlns:c15="http://schemas.microsoft.com/office/drawing/2012/chart" uri="{CE6537A1-D6FC-4f65-9D91-7224C49458BB}"/>
                <c:ext xmlns:c16="http://schemas.microsoft.com/office/drawing/2014/chart" uri="{C3380CC4-5D6E-409C-BE32-E72D297353CC}">
                  <c16:uniqueId val="{00000013-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'[13]Q2-2B.売上高(従業員別)'!$T$6:$T$8</c:f>
              <c:numCache>
                <c:formatCode>General</c:formatCode>
                <c:ptCount val="3"/>
                <c:pt idx="0">
                  <c:v>0</c:v>
                </c:pt>
                <c:pt idx="1">
                  <c:v>9.3457943925233638E-3</c:v>
                </c:pt>
                <c:pt idx="2">
                  <c:v>0.13235294117647059</c:v>
                </c:pt>
              </c:numCache>
            </c:numRef>
          </c:val>
          <c:extLst>
            <c:ext xmlns:c16="http://schemas.microsoft.com/office/drawing/2014/chart" uri="{C3380CC4-5D6E-409C-BE32-E72D297353CC}">
              <c16:uniqueId val="{00000005-3265-4180-B0FD-98610667A457}"/>
            </c:ext>
          </c:extLst>
        </c:ser>
        <c:ser>
          <c:idx val="6"/>
          <c:order val="6"/>
          <c:tx>
            <c:strRef>
              <c:f>'[13]Q2-2B.売上高(従業員別)'!$U$5</c:f>
              <c:strCache>
                <c:ptCount val="1"/>
                <c:pt idx="0">
                  <c:v>100億円以上500億円未満</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3265-4180-B0FD-98610667A457}"/>
                </c:ext>
              </c:extLst>
            </c:dLbl>
            <c:dLbl>
              <c:idx val="1"/>
              <c:delete val="1"/>
              <c:extLst>
                <c:ext xmlns:c15="http://schemas.microsoft.com/office/drawing/2012/chart" uri="{CE6537A1-D6FC-4f65-9D91-7224C49458BB}"/>
                <c:ext xmlns:c16="http://schemas.microsoft.com/office/drawing/2014/chart" uri="{C3380CC4-5D6E-409C-BE32-E72D297353CC}">
                  <c16:uniqueId val="{00000012-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'[13]Q2-2B.売上高(従業員別)'!$U$6:$U$8</c:f>
              <c:numCache>
                <c:formatCode>General</c:formatCode>
                <c:ptCount val="3"/>
                <c:pt idx="0">
                  <c:v>0</c:v>
                </c:pt>
                <c:pt idx="1">
                  <c:v>0</c:v>
                </c:pt>
                <c:pt idx="2">
                  <c:v>0.17647058823529413</c:v>
                </c:pt>
              </c:numCache>
            </c:numRef>
          </c:val>
          <c:extLst>
            <c:ext xmlns:c16="http://schemas.microsoft.com/office/drawing/2014/chart" uri="{C3380CC4-5D6E-409C-BE32-E72D297353CC}">
              <c16:uniqueId val="{00000006-3265-4180-B0FD-98610667A457}"/>
            </c:ext>
          </c:extLst>
        </c:ser>
        <c:ser>
          <c:idx val="7"/>
          <c:order val="7"/>
          <c:tx>
            <c:strRef>
              <c:f>'[13]Q2-2B.売上高(従業員別)'!$V$5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3265-4180-B0FD-98610667A457}"/>
                </c:ext>
              </c:extLst>
            </c:dLbl>
            <c:dLbl>
              <c:idx val="1"/>
              <c:delete val="1"/>
              <c:extLst>
                <c:ext xmlns:c15="http://schemas.microsoft.com/office/drawing/2012/chart" uri="{CE6537A1-D6FC-4f65-9D91-7224C49458BB}"/>
                <c:ext xmlns:c16="http://schemas.microsoft.com/office/drawing/2014/chart" uri="{C3380CC4-5D6E-409C-BE32-E72D297353CC}">
                  <c16:uniqueId val="{00000011-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'[13]Q2-2B.売上高(従業員別)'!$V$6:$V$8</c:f>
              <c:numCache>
                <c:formatCode>General</c:formatCode>
                <c:ptCount val="3"/>
                <c:pt idx="0">
                  <c:v>0</c:v>
                </c:pt>
                <c:pt idx="1">
                  <c:v>0</c:v>
                </c:pt>
                <c:pt idx="2">
                  <c:v>2.9411764705882353E-2</c:v>
                </c:pt>
              </c:numCache>
            </c:numRef>
          </c:val>
          <c:extLst>
            <c:ext xmlns:c16="http://schemas.microsoft.com/office/drawing/2014/chart" uri="{C3380CC4-5D6E-409C-BE32-E72D297353CC}">
              <c16:uniqueId val="{00000007-3265-4180-B0FD-98610667A457}"/>
            </c:ext>
          </c:extLst>
        </c:ser>
        <c:ser>
          <c:idx val="8"/>
          <c:order val="8"/>
          <c:tx>
            <c:strRef>
              <c:f>'[13]Q2-2B.売上高(従業員別)'!$W$5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3265-4180-B0FD-98610667A457}"/>
                </c:ext>
              </c:extLst>
            </c:dLbl>
            <c:dLbl>
              <c:idx val="1"/>
              <c:delete val="1"/>
              <c:extLst>
                <c:ext xmlns:c15="http://schemas.microsoft.com/office/drawing/2012/chart" uri="{CE6537A1-D6FC-4f65-9D91-7224C49458BB}"/>
                <c:ext xmlns:c16="http://schemas.microsoft.com/office/drawing/2014/chart" uri="{C3380CC4-5D6E-409C-BE32-E72D297353CC}">
                  <c16:uniqueId val="{00000010-3265-4180-B0FD-98610667A457}"/>
                </c:ext>
              </c:extLst>
            </c:dLbl>
            <c:dLbl>
              <c:idx val="2"/>
              <c:layout>
                <c:manualLayout>
                  <c:x val="1.9409770114942528E-2"/>
                  <c:y val="3.5353535353535352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70306513409959E-2"/>
                      <c:h val="0.17645303030303031"/>
                    </c:manualLayout>
                  </c15:layout>
                </c:ext>
                <c:ext xmlns:c16="http://schemas.microsoft.com/office/drawing/2014/chart" uri="{C3380CC4-5D6E-409C-BE32-E72D297353CC}">
                  <c16:uniqueId val="{00000015-3265-4180-B0FD-98610667A45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'[13]Q2-2B.売上高(従業員別)'!$N$6:$N$8</c:f>
              <c:strCache>
                <c:ptCount val="3"/>
                <c:pt idx="0">
                  <c:v>従業員 20人以下
（N=95）</c:v>
                </c:pt>
                <c:pt idx="1">
                  <c:v>従業員 21人以上100人以下
（N=107）</c:v>
                </c:pt>
                <c:pt idx="2">
                  <c:v>従業員 101人以上
（N=68）</c:v>
                </c:pt>
              </c:strCache>
            </c:strRef>
          </c:cat>
          <c:val>
            <c:numRef>
              <c:f>'[13]Q2-2B.売上高(従業員別)'!$W$6:$W$8</c:f>
              <c:numCache>
                <c:formatCode>General</c:formatCode>
                <c:ptCount val="3"/>
                <c:pt idx="0">
                  <c:v>0</c:v>
                </c:pt>
                <c:pt idx="1">
                  <c:v>0</c:v>
                </c:pt>
                <c:pt idx="2">
                  <c:v>2.9411764705882353E-2</c:v>
                </c:pt>
              </c:numCache>
            </c:numRef>
          </c:val>
          <c:extLst>
            <c:ext xmlns:c16="http://schemas.microsoft.com/office/drawing/2014/chart" uri="{C3380CC4-5D6E-409C-BE32-E72D297353CC}">
              <c16:uniqueId val="{00000008-3265-4180-B0FD-98610667A457}"/>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2810457516339E-2"/>
          <c:y val="8.0583156954316684E-2"/>
          <c:w val="0.42252549019607843"/>
          <c:h val="0.79067806258057172"/>
        </c:manualLayout>
      </c:layout>
      <c:barChart>
        <c:barDir val="bar"/>
        <c:grouping val="clustered"/>
        <c:varyColors val="0"/>
        <c:ser>
          <c:idx val="0"/>
          <c:order val="0"/>
          <c:tx>
            <c:strRef>
              <c:f>'Q6.対策施策と制度'!$F$19</c:f>
              <c:strCache>
                <c:ptCount val="1"/>
                <c:pt idx="0">
                  <c:v>緊急事態宣言の発令時期に実施した対策・施策（N=366）</c:v>
                </c:pt>
              </c:strCache>
            </c:strRef>
          </c:tx>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E.Web会議等、ミーティングのオンライン化</c:v>
                </c:pt>
                <c:pt idx="3">
                  <c:v>A.テレワークの導入</c:v>
                </c:pt>
                <c:pt idx="4">
                  <c:v>H.感染時における休業等の取扱いの整備</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pt idx="13">
                  <c:v>N.その他</c:v>
                </c:pt>
              </c:strCache>
            </c:strRef>
          </c:cat>
          <c:val>
            <c:numRef>
              <c:f>'Q6.対策施策と制度'!$F$20:$F$33</c:f>
              <c:numCache>
                <c:formatCode>0.0%</c:formatCode>
                <c:ptCount val="14"/>
                <c:pt idx="0">
                  <c:v>0.91256830601092898</c:v>
                </c:pt>
                <c:pt idx="1">
                  <c:v>0.81693989071038253</c:v>
                </c:pt>
                <c:pt idx="2">
                  <c:v>0.70765027322404372</c:v>
                </c:pt>
                <c:pt idx="3">
                  <c:v>0.61748633879781423</c:v>
                </c:pt>
                <c:pt idx="4">
                  <c:v>0.58743169398907102</c:v>
                </c:pt>
                <c:pt idx="5">
                  <c:v>0.54644808743169404</c:v>
                </c:pt>
                <c:pt idx="6">
                  <c:v>0.49453551912568305</c:v>
                </c:pt>
                <c:pt idx="7">
                  <c:v>0.23224043715846995</c:v>
                </c:pt>
                <c:pt idx="8">
                  <c:v>0.22950819672131148</c:v>
                </c:pt>
                <c:pt idx="9">
                  <c:v>0.13661202185792351</c:v>
                </c:pt>
                <c:pt idx="10">
                  <c:v>7.650273224043716E-2</c:v>
                </c:pt>
                <c:pt idx="11">
                  <c:v>5.1912568306010931E-2</c:v>
                </c:pt>
                <c:pt idx="12">
                  <c:v>4.3715846994535519E-2</c:v>
                </c:pt>
                <c:pt idx="13">
                  <c:v>2.7322404371584699E-2</c:v>
                </c:pt>
              </c:numCache>
            </c:numRef>
          </c:val>
          <c:extLst>
            <c:ext xmlns:c16="http://schemas.microsoft.com/office/drawing/2014/chart" uri="{C3380CC4-5D6E-409C-BE32-E72D297353CC}">
              <c16:uniqueId val="{00000000-1C2F-4AE5-9920-02A624A60E18}"/>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valAx>
      <c:spPr>
        <a:noFill/>
        <a:ln>
          <a:solidFill>
            <a:schemeClr val="tx1">
              <a:lumMod val="50000"/>
              <a:lumOff val="50000"/>
            </a:schemeClr>
          </a:solidFill>
        </a:ln>
        <a:effectLst/>
      </c:spPr>
    </c:plotArea>
    <c:legend>
      <c:legendPos val="b"/>
      <c:layout>
        <c:manualLayout>
          <c:xMode val="edge"/>
          <c:yMode val="edge"/>
          <c:x val="4.1155030164735346E-2"/>
          <c:y val="0.88204663173224163"/>
          <c:w val="0.55732490533792711"/>
          <c:h val="0.1163809243035544"/>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970996168582374"/>
          <c:y val="0.18591701388888893"/>
          <c:w val="0.31671224309957652"/>
          <c:h val="0.60218441170885617"/>
        </c:manualLayout>
      </c:layout>
      <c:radarChart>
        <c:radarStyle val="marker"/>
        <c:varyColors val="0"/>
        <c:ser>
          <c:idx val="0"/>
          <c:order val="0"/>
          <c:tx>
            <c:strRef>
              <c:f>'Q6.対策施策と制度'!$F$2</c:f>
              <c:strCache>
                <c:ptCount val="1"/>
                <c:pt idx="0">
                  <c:v>緊急事態宣言の発令時期に実施した対策・施策（N=366）</c:v>
                </c:pt>
              </c:strCache>
            </c:strRef>
          </c:tx>
          <c:spPr>
            <a:ln w="25400" cap="rnd">
              <a:solidFill>
                <a:schemeClr val="accent1"/>
              </a:solidFill>
              <a:round/>
            </a:ln>
            <a:effectLst/>
          </c:spPr>
          <c:marker>
            <c:symbol val="circle"/>
            <c:size val="3"/>
            <c:spPr>
              <a:solidFill>
                <a:schemeClr val="accent1"/>
              </a:solidFill>
              <a:ln w="3175">
                <a:solidFill>
                  <a:schemeClr val="accent5"/>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'Q6.対策施策と制度'!$F$3:$F$15</c:f>
              <c:numCache>
                <c:formatCode>0.0%</c:formatCode>
                <c:ptCount val="13"/>
                <c:pt idx="0">
                  <c:v>0.61748633879781423</c:v>
                </c:pt>
                <c:pt idx="1">
                  <c:v>0.22950819672131148</c:v>
                </c:pt>
                <c:pt idx="2">
                  <c:v>5.1912568306010931E-2</c:v>
                </c:pt>
                <c:pt idx="3">
                  <c:v>0.49453551912568305</c:v>
                </c:pt>
                <c:pt idx="4">
                  <c:v>0.70765027322404372</c:v>
                </c:pt>
                <c:pt idx="5">
                  <c:v>0.81693989071038253</c:v>
                </c:pt>
                <c:pt idx="6">
                  <c:v>0.91256830601092898</c:v>
                </c:pt>
                <c:pt idx="7">
                  <c:v>0.58743169398907102</c:v>
                </c:pt>
                <c:pt idx="8">
                  <c:v>0.13661202185792351</c:v>
                </c:pt>
                <c:pt idx="9">
                  <c:v>4.3715846994535519E-2</c:v>
                </c:pt>
                <c:pt idx="10">
                  <c:v>0.54644808743169404</c:v>
                </c:pt>
                <c:pt idx="11">
                  <c:v>7.650273224043716E-2</c:v>
                </c:pt>
                <c:pt idx="12">
                  <c:v>0.23224043715846995</c:v>
                </c:pt>
              </c:numCache>
            </c:numRef>
          </c:val>
          <c:extLst>
            <c:ext xmlns:c16="http://schemas.microsoft.com/office/drawing/2014/chart" uri="{C3380CC4-5D6E-409C-BE32-E72D297353CC}">
              <c16:uniqueId val="{00000000-E7AC-4375-84C7-6668D7F57EEF}"/>
            </c:ext>
          </c:extLst>
        </c:ser>
        <c:ser>
          <c:idx val="1"/>
          <c:order val="1"/>
          <c:tx>
            <c:strRef>
              <c:f>'Q6.対策施策と制度'!$G$2</c:f>
              <c:strCache>
                <c:ptCount val="1"/>
                <c:pt idx="0">
                  <c:v>企業の制度や仕組みとして実施する対策・施策（N=288）</c:v>
                </c:pt>
              </c:strCache>
            </c:strRef>
          </c:tx>
          <c:spPr>
            <a:ln w="25400" cap="rnd">
              <a:solidFill>
                <a:schemeClr val="accent2"/>
              </a:solidFill>
              <a:round/>
            </a:ln>
            <a:effectLst/>
          </c:spPr>
          <c:marker>
            <c:symbol val="circle"/>
            <c:size val="3"/>
            <c:spPr>
              <a:solidFill>
                <a:schemeClr val="accent2"/>
              </a:solidFill>
              <a:ln w="3175">
                <a:solidFill>
                  <a:srgbClr val="CC6600"/>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'Q6.対策施策と制度'!$G$3:$G$15</c:f>
              <c:numCache>
                <c:formatCode>0.0%</c:formatCode>
                <c:ptCount val="13"/>
                <c:pt idx="0">
                  <c:v>0.42708333333333331</c:v>
                </c:pt>
                <c:pt idx="1">
                  <c:v>0.52083333333333337</c:v>
                </c:pt>
                <c:pt idx="2">
                  <c:v>0.13194444444444445</c:v>
                </c:pt>
                <c:pt idx="3">
                  <c:v>0.28819444444444442</c:v>
                </c:pt>
                <c:pt idx="4">
                  <c:v>0.46180555555555558</c:v>
                </c:pt>
                <c:pt idx="5">
                  <c:v>0.32291666666666669</c:v>
                </c:pt>
                <c:pt idx="6">
                  <c:v>0.34722222222222221</c:v>
                </c:pt>
                <c:pt idx="7">
                  <c:v>0.3125</c:v>
                </c:pt>
                <c:pt idx="8">
                  <c:v>0.1875</c:v>
                </c:pt>
                <c:pt idx="9">
                  <c:v>0.13194444444444445</c:v>
                </c:pt>
                <c:pt idx="10">
                  <c:v>0.28472222222222221</c:v>
                </c:pt>
                <c:pt idx="11">
                  <c:v>0.2048611111111111</c:v>
                </c:pt>
                <c:pt idx="12">
                  <c:v>0.3125</c:v>
                </c:pt>
              </c:numCache>
            </c:numRef>
          </c:val>
          <c:extLst>
            <c:ext xmlns:c16="http://schemas.microsoft.com/office/drawing/2014/chart" uri="{C3380CC4-5D6E-409C-BE32-E72D297353CC}">
              <c16:uniqueId val="{00000001-E7AC-4375-84C7-6668D7F57EEF}"/>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8.8367302462643432E-2"/>
          <c:y val="0.89975537788513749"/>
          <c:w val="0.86083629438016995"/>
          <c:h val="0.10024462211486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ln>
      <a:noFill/>
    </a:ln>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57583596274294"/>
          <c:y val="0.16743589253922367"/>
          <c:w val="0.31671224309957652"/>
          <c:h val="0.60218441170885617"/>
        </c:manualLayout>
      </c:layout>
      <c:radarChart>
        <c:radarStyle val="marker"/>
        <c:varyColors val="0"/>
        <c:ser>
          <c:idx val="0"/>
          <c:order val="0"/>
          <c:tx>
            <c:strRef>
              <c:f>'Q6.対策施策と制度'!$F$2</c:f>
              <c:strCache>
                <c:ptCount val="1"/>
                <c:pt idx="0">
                  <c:v>緊急事態宣言の発令時期に実施した対策・施策（N=412）</c:v>
                </c:pt>
              </c:strCache>
            </c:strRef>
          </c:tx>
          <c:spPr>
            <a:ln w="25400" cap="rnd">
              <a:solidFill>
                <a:schemeClr val="accent1"/>
              </a:solidFill>
              <a:round/>
            </a:ln>
            <a:effectLst/>
          </c:spPr>
          <c:marker>
            <c:symbol val="circle"/>
            <c:size val="3"/>
            <c:spPr>
              <a:solidFill>
                <a:schemeClr val="accent1"/>
              </a:solidFill>
              <a:ln w="3175">
                <a:solidFill>
                  <a:schemeClr val="accent5"/>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'Q6.対策施策と制度'!$F$3:$F$15</c:f>
              <c:numCache>
                <c:formatCode>0.0%</c:formatCode>
                <c:ptCount val="13"/>
                <c:pt idx="0">
                  <c:v>0.71844660194174759</c:v>
                </c:pt>
                <c:pt idx="1">
                  <c:v>0.27669902912621358</c:v>
                </c:pt>
                <c:pt idx="2">
                  <c:v>6.553398058252427E-2</c:v>
                </c:pt>
                <c:pt idx="3">
                  <c:v>0.470873786407767</c:v>
                </c:pt>
                <c:pt idx="4">
                  <c:v>0.72815533980582525</c:v>
                </c:pt>
                <c:pt idx="5">
                  <c:v>0.76699029126213591</c:v>
                </c:pt>
                <c:pt idx="6">
                  <c:v>0.89320388349514568</c:v>
                </c:pt>
                <c:pt idx="7">
                  <c:v>0.53155339805825241</c:v>
                </c:pt>
                <c:pt idx="8">
                  <c:v>0.16019417475728157</c:v>
                </c:pt>
                <c:pt idx="9">
                  <c:v>5.3398058252427182E-2</c:v>
                </c:pt>
                <c:pt idx="10">
                  <c:v>0.57281553398058249</c:v>
                </c:pt>
                <c:pt idx="11">
                  <c:v>5.8252427184466021E-2</c:v>
                </c:pt>
                <c:pt idx="12">
                  <c:v>0.25</c:v>
                </c:pt>
              </c:numCache>
            </c:numRef>
          </c:val>
          <c:extLst>
            <c:ext xmlns:c16="http://schemas.microsoft.com/office/drawing/2014/chart" uri="{C3380CC4-5D6E-409C-BE32-E72D297353CC}">
              <c16:uniqueId val="{00000000-3BB2-4BAA-9EAF-8C9EF74BE44B}"/>
            </c:ext>
          </c:extLst>
        </c:ser>
        <c:ser>
          <c:idx val="1"/>
          <c:order val="1"/>
          <c:tx>
            <c:strRef>
              <c:f>'Q6.対策施策と制度'!$G$2</c:f>
              <c:strCache>
                <c:ptCount val="1"/>
                <c:pt idx="0">
                  <c:v>企業の制度や仕組みとして実施する対策・施策（N=334）</c:v>
                </c:pt>
              </c:strCache>
            </c:strRef>
          </c:tx>
          <c:spPr>
            <a:ln w="25400" cap="rnd">
              <a:solidFill>
                <a:schemeClr val="accent2"/>
              </a:solidFill>
              <a:round/>
            </a:ln>
            <a:effectLst/>
          </c:spPr>
          <c:marker>
            <c:symbol val="circle"/>
            <c:size val="3"/>
            <c:spPr>
              <a:solidFill>
                <a:schemeClr val="accent2"/>
              </a:solidFill>
              <a:ln w="3175">
                <a:solidFill>
                  <a:srgbClr val="CC6600"/>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'Q6.対策施策と制度'!$G$3:$G$15</c:f>
              <c:numCache>
                <c:formatCode>0.0%</c:formatCode>
                <c:ptCount val="13"/>
                <c:pt idx="0">
                  <c:v>0.51497005988023947</c:v>
                </c:pt>
                <c:pt idx="1">
                  <c:v>0.5239520958083832</c:v>
                </c:pt>
                <c:pt idx="2">
                  <c:v>0.1377245508982036</c:v>
                </c:pt>
                <c:pt idx="3">
                  <c:v>0.37425149700598803</c:v>
                </c:pt>
                <c:pt idx="4">
                  <c:v>0.61377245508982037</c:v>
                </c:pt>
                <c:pt idx="5">
                  <c:v>0.3413173652694611</c:v>
                </c:pt>
                <c:pt idx="6">
                  <c:v>0.3772455089820359</c:v>
                </c:pt>
                <c:pt idx="7">
                  <c:v>0.29640718562874252</c:v>
                </c:pt>
                <c:pt idx="8">
                  <c:v>0.16766467065868262</c:v>
                </c:pt>
                <c:pt idx="9">
                  <c:v>0.11377245508982035</c:v>
                </c:pt>
                <c:pt idx="10">
                  <c:v>0.24550898203592814</c:v>
                </c:pt>
                <c:pt idx="11">
                  <c:v>0.20059880239520958</c:v>
                </c:pt>
                <c:pt idx="12">
                  <c:v>0.26347305389221559</c:v>
                </c:pt>
              </c:numCache>
            </c:numRef>
          </c:val>
          <c:extLst>
            <c:ext xmlns:c16="http://schemas.microsoft.com/office/drawing/2014/chart" uri="{C3380CC4-5D6E-409C-BE32-E72D297353CC}">
              <c16:uniqueId val="{00000001-3BB2-4BAA-9EAF-8C9EF74BE44B}"/>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8.8367302462643432E-2"/>
          <c:y val="0.89975537788513749"/>
          <c:w val="0.86083629438016995"/>
          <c:h val="0.10024462211486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ln>
      <a:noFill/>
    </a:ln>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296296296291E-2"/>
          <c:y val="8.3135102854481849E-2"/>
          <c:w val="0.7358648148148148"/>
          <c:h val="0.80801925925925921"/>
        </c:manualLayout>
      </c:layout>
      <c:barChart>
        <c:barDir val="bar"/>
        <c:grouping val="clustered"/>
        <c:varyColors val="0"/>
        <c:ser>
          <c:idx val="1"/>
          <c:order val="0"/>
          <c:tx>
            <c:strRef>
              <c:f>'Q6.対策施策と制度'!$G$19</c:f>
              <c:strCache>
                <c:ptCount val="1"/>
                <c:pt idx="0">
                  <c:v>企業の制度や仕組みとして実施する対策・施策（N=205）</c:v>
                </c:pt>
              </c:strCache>
            </c:strRef>
          </c:tx>
          <c:spPr>
            <a:solidFill>
              <a:schemeClr val="accent2"/>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A.テレワークの導入</c:v>
                </c:pt>
                <c:pt idx="3">
                  <c:v>E.Web会議等、ミーティングのオンライン化</c:v>
                </c:pt>
                <c:pt idx="4">
                  <c:v>K.助成金の利用</c:v>
                </c:pt>
                <c:pt idx="5">
                  <c:v>D.時差通勤の導入</c:v>
                </c:pt>
                <c:pt idx="6">
                  <c:v>H.感染時における休業等の取扱いの整備</c:v>
                </c:pt>
                <c:pt idx="7">
                  <c:v>B.VPNの整備</c:v>
                </c:pt>
                <c:pt idx="8">
                  <c:v>M.業務フローの見直し</c:v>
                </c:pt>
                <c:pt idx="9">
                  <c:v>I.就業手当の見直し</c:v>
                </c:pt>
                <c:pt idx="10">
                  <c:v>C.BYODの導入</c:v>
                </c:pt>
                <c:pt idx="11">
                  <c:v>J.サプライチェーンの見直し</c:v>
                </c:pt>
                <c:pt idx="12">
                  <c:v>L.人事評価制度の見直し</c:v>
                </c:pt>
                <c:pt idx="13">
                  <c:v>N.その他</c:v>
                </c:pt>
              </c:strCache>
            </c:strRef>
          </c:cat>
          <c:val>
            <c:numRef>
              <c:f>'Q6.対策施策と制度'!$G$20:$G$33</c:f>
              <c:numCache>
                <c:formatCode>0.0%</c:formatCode>
                <c:ptCount val="14"/>
                <c:pt idx="0">
                  <c:v>0.37560975609756098</c:v>
                </c:pt>
                <c:pt idx="1">
                  <c:v>0.38048780487804879</c:v>
                </c:pt>
                <c:pt idx="2">
                  <c:v>0.54146341463414638</c:v>
                </c:pt>
                <c:pt idx="3">
                  <c:v>0.61951219512195121</c:v>
                </c:pt>
                <c:pt idx="4">
                  <c:v>0.26829268292682928</c:v>
                </c:pt>
                <c:pt idx="5">
                  <c:v>0.38536585365853659</c:v>
                </c:pt>
                <c:pt idx="6">
                  <c:v>0.3073170731707317</c:v>
                </c:pt>
                <c:pt idx="7">
                  <c:v>0.61951219512195121</c:v>
                </c:pt>
                <c:pt idx="8">
                  <c:v>0.26341463414634148</c:v>
                </c:pt>
                <c:pt idx="9">
                  <c:v>0.2097560975609756</c:v>
                </c:pt>
                <c:pt idx="10">
                  <c:v>0.2</c:v>
                </c:pt>
                <c:pt idx="11">
                  <c:v>0.10731707317073171</c:v>
                </c:pt>
                <c:pt idx="12">
                  <c:v>0.17073170731707318</c:v>
                </c:pt>
                <c:pt idx="13">
                  <c:v>1.9512195121951219E-2</c:v>
                </c:pt>
              </c:numCache>
            </c:numRef>
          </c:val>
          <c:extLst>
            <c:ext xmlns:c16="http://schemas.microsoft.com/office/drawing/2014/chart" uri="{C3380CC4-5D6E-409C-BE32-E72D297353CC}">
              <c16:uniqueId val="{00000000-CDA4-4084-AC0F-FBC35D59922B}"/>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1"/>
        <c:axPos val="l"/>
        <c:numFmt formatCode="General" sourceLinked="1"/>
        <c:majorTickMark val="none"/>
        <c:minorTickMark val="none"/>
        <c:tickLblPos val="nextTo"/>
        <c:crossAx val="624652672"/>
        <c:crosses val="autoZero"/>
        <c:auto val="1"/>
        <c:lblAlgn val="ctr"/>
        <c:lblOffset val="100"/>
        <c:noMultiLvlLbl val="0"/>
      </c:catAx>
      <c:valAx>
        <c:axId val="624652672"/>
        <c:scaling>
          <c:orientation val="minMax"/>
          <c:max val="1"/>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0220231481481482"/>
          <c:y val="0.88015042027258328"/>
          <c:w val="0.73571481481481493"/>
          <c:h val="0.11267207551416186"/>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2810457516339E-2"/>
          <c:y val="8.0583156954316684E-2"/>
          <c:w val="0.42252549019607843"/>
          <c:h val="0.79067806258057172"/>
        </c:manualLayout>
      </c:layout>
      <c:barChart>
        <c:barDir val="bar"/>
        <c:grouping val="clustered"/>
        <c:varyColors val="0"/>
        <c:ser>
          <c:idx val="0"/>
          <c:order val="0"/>
          <c:tx>
            <c:strRef>
              <c:f>'Q6.対策施策と制度'!$F$19</c:f>
              <c:strCache>
                <c:ptCount val="1"/>
                <c:pt idx="0">
                  <c:v>緊急事態宣言の発令時期に実施した対策・施策（N=262）</c:v>
                </c:pt>
              </c:strCache>
            </c:strRef>
          </c:tx>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F.職場の換気改善等、感染防止のための環境整備</c:v>
                </c:pt>
                <c:pt idx="2">
                  <c:v>A.テレワークの導入</c:v>
                </c:pt>
                <c:pt idx="3">
                  <c:v>E.Web会議等、ミーティングのオンライン化</c:v>
                </c:pt>
                <c:pt idx="4">
                  <c:v>K.助成金の利用</c:v>
                </c:pt>
                <c:pt idx="5">
                  <c:v>D.時差通勤の導入</c:v>
                </c:pt>
                <c:pt idx="6">
                  <c:v>H.感染時における休業等の取扱いの整備</c:v>
                </c:pt>
                <c:pt idx="7">
                  <c:v>B.VPNの整備</c:v>
                </c:pt>
                <c:pt idx="8">
                  <c:v>M.業務フローの見直し</c:v>
                </c:pt>
                <c:pt idx="9">
                  <c:v>I.就業手当の見直し</c:v>
                </c:pt>
                <c:pt idx="10">
                  <c:v>C.BYODの導入</c:v>
                </c:pt>
                <c:pt idx="11">
                  <c:v>J.サプライチェーンの見直し</c:v>
                </c:pt>
                <c:pt idx="12">
                  <c:v>L.人事評価制度の見直し</c:v>
                </c:pt>
                <c:pt idx="13">
                  <c:v>N.その他</c:v>
                </c:pt>
              </c:strCache>
            </c:strRef>
          </c:cat>
          <c:val>
            <c:numRef>
              <c:f>'Q6.対策施策と制度'!$F$20:$F$33</c:f>
              <c:numCache>
                <c:formatCode>0.0%</c:formatCode>
                <c:ptCount val="14"/>
                <c:pt idx="0">
                  <c:v>0.85114503816793896</c:v>
                </c:pt>
                <c:pt idx="1">
                  <c:v>0.76335877862595425</c:v>
                </c:pt>
                <c:pt idx="2">
                  <c:v>0.74427480916030531</c:v>
                </c:pt>
                <c:pt idx="3">
                  <c:v>0.72900763358778631</c:v>
                </c:pt>
                <c:pt idx="4">
                  <c:v>0.58778625954198471</c:v>
                </c:pt>
                <c:pt idx="5">
                  <c:v>0.52290076335877866</c:v>
                </c:pt>
                <c:pt idx="6">
                  <c:v>0.5</c:v>
                </c:pt>
                <c:pt idx="7">
                  <c:v>0.28244274809160308</c:v>
                </c:pt>
                <c:pt idx="8">
                  <c:v>0.18702290076335878</c:v>
                </c:pt>
                <c:pt idx="9">
                  <c:v>0.13740458015267176</c:v>
                </c:pt>
                <c:pt idx="10">
                  <c:v>9.5419847328244281E-2</c:v>
                </c:pt>
                <c:pt idx="11">
                  <c:v>4.1984732824427481E-2</c:v>
                </c:pt>
                <c:pt idx="12">
                  <c:v>3.4351145038167941E-2</c:v>
                </c:pt>
                <c:pt idx="13">
                  <c:v>2.6717557251908396E-2</c:v>
                </c:pt>
              </c:numCache>
            </c:numRef>
          </c:val>
          <c:extLst>
            <c:ext xmlns:c16="http://schemas.microsoft.com/office/drawing/2014/chart" uri="{C3380CC4-5D6E-409C-BE32-E72D297353CC}">
              <c16:uniqueId val="{00000000-4684-45A3-972B-090A6CAA4154}"/>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valAx>
      <c:spPr>
        <a:noFill/>
        <a:ln>
          <a:solidFill>
            <a:schemeClr val="tx1">
              <a:lumMod val="50000"/>
              <a:lumOff val="50000"/>
            </a:schemeClr>
          </a:solidFill>
        </a:ln>
        <a:effectLst/>
      </c:spPr>
    </c:plotArea>
    <c:legend>
      <c:legendPos val="b"/>
      <c:layout>
        <c:manualLayout>
          <c:xMode val="edge"/>
          <c:yMode val="edge"/>
          <c:x val="4.1155030164735346E-2"/>
          <c:y val="0.88204663173224163"/>
          <c:w val="0.55732490533792711"/>
          <c:h val="0.1163809243035544"/>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57583596274294"/>
          <c:y val="0.16743589253922367"/>
          <c:w val="0.31671224309957652"/>
          <c:h val="0.60218441170885617"/>
        </c:manualLayout>
      </c:layout>
      <c:radarChart>
        <c:radarStyle val="marker"/>
        <c:varyColors val="0"/>
        <c:ser>
          <c:idx val="0"/>
          <c:order val="0"/>
          <c:tx>
            <c:strRef>
              <c:f>'Q6.対策施策と制度'!$F$2</c:f>
              <c:strCache>
                <c:ptCount val="1"/>
                <c:pt idx="0">
                  <c:v>緊急事態宣言の発令時期に実施した対策・施策（N=262）</c:v>
                </c:pt>
              </c:strCache>
            </c:strRef>
          </c:tx>
          <c:spPr>
            <a:ln w="25400" cap="rnd">
              <a:solidFill>
                <a:schemeClr val="accent1"/>
              </a:solidFill>
              <a:round/>
            </a:ln>
            <a:effectLst/>
          </c:spPr>
          <c:marker>
            <c:symbol val="circle"/>
            <c:size val="3"/>
            <c:spPr>
              <a:solidFill>
                <a:schemeClr val="accent1"/>
              </a:solidFill>
              <a:ln w="3175">
                <a:solidFill>
                  <a:schemeClr val="accent5"/>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'Q6.対策施策と制度'!$F$3:$F$15</c:f>
              <c:numCache>
                <c:formatCode>0.0%</c:formatCode>
                <c:ptCount val="13"/>
                <c:pt idx="0">
                  <c:v>0.74427480916030531</c:v>
                </c:pt>
                <c:pt idx="1">
                  <c:v>0.28244274809160308</c:v>
                </c:pt>
                <c:pt idx="2">
                  <c:v>9.5419847328244281E-2</c:v>
                </c:pt>
                <c:pt idx="3">
                  <c:v>0.52290076335877866</c:v>
                </c:pt>
                <c:pt idx="4">
                  <c:v>0.72900763358778631</c:v>
                </c:pt>
                <c:pt idx="5">
                  <c:v>0.76335877862595425</c:v>
                </c:pt>
                <c:pt idx="6">
                  <c:v>0.85114503816793896</c:v>
                </c:pt>
                <c:pt idx="7">
                  <c:v>0.5</c:v>
                </c:pt>
                <c:pt idx="8">
                  <c:v>0.13740458015267176</c:v>
                </c:pt>
                <c:pt idx="9">
                  <c:v>4.1984732824427481E-2</c:v>
                </c:pt>
                <c:pt idx="10">
                  <c:v>0.58778625954198471</c:v>
                </c:pt>
                <c:pt idx="11">
                  <c:v>3.4351145038167941E-2</c:v>
                </c:pt>
                <c:pt idx="12">
                  <c:v>0.18702290076335878</c:v>
                </c:pt>
              </c:numCache>
            </c:numRef>
          </c:val>
          <c:extLst>
            <c:ext xmlns:c16="http://schemas.microsoft.com/office/drawing/2014/chart" uri="{C3380CC4-5D6E-409C-BE32-E72D297353CC}">
              <c16:uniqueId val="{00000000-0172-470E-9ACA-F408ECEE5EA3}"/>
            </c:ext>
          </c:extLst>
        </c:ser>
        <c:ser>
          <c:idx val="1"/>
          <c:order val="1"/>
          <c:tx>
            <c:strRef>
              <c:f>'Q6.対策施策と制度'!$G$2</c:f>
              <c:strCache>
                <c:ptCount val="1"/>
                <c:pt idx="0">
                  <c:v>企業の制度や仕組みとして実施する対策・施策（N=205）</c:v>
                </c:pt>
              </c:strCache>
            </c:strRef>
          </c:tx>
          <c:spPr>
            <a:ln w="25400" cap="rnd">
              <a:solidFill>
                <a:schemeClr val="accent2"/>
              </a:solidFill>
              <a:round/>
            </a:ln>
            <a:effectLst/>
          </c:spPr>
          <c:marker>
            <c:symbol val="circle"/>
            <c:size val="3"/>
            <c:spPr>
              <a:solidFill>
                <a:schemeClr val="accent2"/>
              </a:solidFill>
              <a:ln w="3175">
                <a:solidFill>
                  <a:srgbClr val="CC6600"/>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'Q6.対策施策と制度'!$G$3:$G$15</c:f>
              <c:numCache>
                <c:formatCode>0.0%</c:formatCode>
                <c:ptCount val="13"/>
                <c:pt idx="0">
                  <c:v>0.54146341463414638</c:v>
                </c:pt>
                <c:pt idx="1">
                  <c:v>0.61951219512195121</c:v>
                </c:pt>
                <c:pt idx="2">
                  <c:v>0.2</c:v>
                </c:pt>
                <c:pt idx="3">
                  <c:v>0.38536585365853659</c:v>
                </c:pt>
                <c:pt idx="4">
                  <c:v>0.61951219512195121</c:v>
                </c:pt>
                <c:pt idx="5">
                  <c:v>0.38048780487804879</c:v>
                </c:pt>
                <c:pt idx="6">
                  <c:v>0.37560975609756098</c:v>
                </c:pt>
                <c:pt idx="7">
                  <c:v>0.3073170731707317</c:v>
                </c:pt>
                <c:pt idx="8">
                  <c:v>0.2097560975609756</c:v>
                </c:pt>
                <c:pt idx="9">
                  <c:v>0.10731707317073171</c:v>
                </c:pt>
                <c:pt idx="10">
                  <c:v>0.26829268292682928</c:v>
                </c:pt>
                <c:pt idx="11">
                  <c:v>0.17073170731707318</c:v>
                </c:pt>
                <c:pt idx="12">
                  <c:v>0.26341463414634148</c:v>
                </c:pt>
              </c:numCache>
            </c:numRef>
          </c:val>
          <c:extLst>
            <c:ext xmlns:c16="http://schemas.microsoft.com/office/drawing/2014/chart" uri="{C3380CC4-5D6E-409C-BE32-E72D297353CC}">
              <c16:uniqueId val="{00000001-0172-470E-9ACA-F408ECEE5EA3}"/>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8.8367302462643432E-2"/>
          <c:y val="0.89975537788513749"/>
          <c:w val="0.86083629438016995"/>
          <c:h val="0.10024462211486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noFill/>
    <a:ln>
      <a:noFill/>
    </a:ln>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296296296291E-2"/>
          <c:y val="8.3135102854481849E-2"/>
          <c:w val="0.7358648148148148"/>
          <c:h val="0.80801925925925921"/>
        </c:manualLayout>
      </c:layout>
      <c:barChart>
        <c:barDir val="bar"/>
        <c:grouping val="clustered"/>
        <c:varyColors val="0"/>
        <c:ser>
          <c:idx val="1"/>
          <c:order val="0"/>
          <c:tx>
            <c:strRef>
              <c:f>'Q6.対策施策と制度'!$G$19</c:f>
              <c:strCache>
                <c:ptCount val="1"/>
                <c:pt idx="0">
                  <c:v>企業の制度や仕組みとして実施する対策・施策（N=214）</c:v>
                </c:pt>
              </c:strCache>
            </c:strRef>
          </c:tx>
          <c:spPr>
            <a:solidFill>
              <a:schemeClr val="accent2"/>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A.テレワークの導入</c:v>
                </c:pt>
                <c:pt idx="2">
                  <c:v>F.職場の換気改善等、感染防止のための環境整備</c:v>
                </c:pt>
                <c:pt idx="3">
                  <c:v>E.Web会議等、ミーティングのオンライン化</c:v>
                </c:pt>
                <c:pt idx="4">
                  <c:v>D.時差通勤の導入</c:v>
                </c:pt>
                <c:pt idx="5">
                  <c:v>H.感染時における休業等の取扱いの整備</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'Q6.対策施策と制度'!$G$20:$G$33</c:f>
              <c:numCache>
                <c:formatCode>0.0%</c:formatCode>
                <c:ptCount val="14"/>
                <c:pt idx="0">
                  <c:v>0.41121495327102803</c:v>
                </c:pt>
                <c:pt idx="1">
                  <c:v>0.57009345794392519</c:v>
                </c:pt>
                <c:pt idx="2">
                  <c:v>0.37383177570093457</c:v>
                </c:pt>
                <c:pt idx="3">
                  <c:v>0.61214953271028039</c:v>
                </c:pt>
                <c:pt idx="4">
                  <c:v>0.44392523364485981</c:v>
                </c:pt>
                <c:pt idx="5">
                  <c:v>0.34112149532710279</c:v>
                </c:pt>
                <c:pt idx="6">
                  <c:v>0.29439252336448596</c:v>
                </c:pt>
                <c:pt idx="7">
                  <c:v>0.58878504672897192</c:v>
                </c:pt>
                <c:pt idx="8">
                  <c:v>0.27570093457943923</c:v>
                </c:pt>
                <c:pt idx="9">
                  <c:v>0.28971962616822428</c:v>
                </c:pt>
                <c:pt idx="10">
                  <c:v>0.23364485981308411</c:v>
                </c:pt>
                <c:pt idx="11">
                  <c:v>0.23364485981308411</c:v>
                </c:pt>
                <c:pt idx="12">
                  <c:v>9.3457943925233641E-2</c:v>
                </c:pt>
                <c:pt idx="13">
                  <c:v>2.8037383177570093E-2</c:v>
                </c:pt>
              </c:numCache>
            </c:numRef>
          </c:val>
          <c:extLst>
            <c:ext xmlns:c16="http://schemas.microsoft.com/office/drawing/2014/chart" uri="{C3380CC4-5D6E-409C-BE32-E72D297353CC}">
              <c16:uniqueId val="{00000000-11BE-44D2-BA61-B9A28C8B13C1}"/>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1"/>
        <c:axPos val="l"/>
        <c:numFmt formatCode="General" sourceLinked="1"/>
        <c:majorTickMark val="none"/>
        <c:minorTickMark val="none"/>
        <c:tickLblPos val="nextTo"/>
        <c:crossAx val="624652672"/>
        <c:crosses val="autoZero"/>
        <c:auto val="1"/>
        <c:lblAlgn val="ctr"/>
        <c:lblOffset val="100"/>
        <c:noMultiLvlLbl val="0"/>
      </c:catAx>
      <c:valAx>
        <c:axId val="624652672"/>
        <c:scaling>
          <c:orientation val="minMax"/>
          <c:max val="1"/>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0220231481481482"/>
          <c:y val="0.88015042027258328"/>
          <c:w val="0.73571481481481493"/>
          <c:h val="0.11267207551416186"/>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2810457516339E-2"/>
          <c:y val="8.0583156954316684E-2"/>
          <c:w val="0.42252549019607843"/>
          <c:h val="0.79067806258057172"/>
        </c:manualLayout>
      </c:layout>
      <c:barChart>
        <c:barDir val="bar"/>
        <c:grouping val="clustered"/>
        <c:varyColors val="0"/>
        <c:ser>
          <c:idx val="0"/>
          <c:order val="0"/>
          <c:tx>
            <c:strRef>
              <c:f>'Q6.対策施策と制度'!$F$19</c:f>
              <c:strCache>
                <c:ptCount val="1"/>
                <c:pt idx="0">
                  <c:v>緊急事態宣言の発令時期に実施した対策・施策（N=256）</c:v>
                </c:pt>
              </c:strCache>
            </c:strRef>
          </c:tx>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'Q6.対策施策と制度'!$B$20:$B$33</c:f>
              <c:strCache>
                <c:ptCount val="14"/>
                <c:pt idx="0">
                  <c:v>G.感染防止規定(マスク使用・アルコール消毒等)の整備</c:v>
                </c:pt>
                <c:pt idx="1">
                  <c:v>A.テレワークの導入</c:v>
                </c:pt>
                <c:pt idx="2">
                  <c:v>F.職場の換気改善等、感染防止のための環境整備</c:v>
                </c:pt>
                <c:pt idx="3">
                  <c:v>E.Web会議等、ミーティングのオンライン化</c:v>
                </c:pt>
                <c:pt idx="4">
                  <c:v>D.時差通勤の導入</c:v>
                </c:pt>
                <c:pt idx="5">
                  <c:v>H.感染時における休業等の取扱いの整備</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pt idx="13">
                  <c:v>N.その他</c:v>
                </c:pt>
              </c:strCache>
            </c:strRef>
          </c:cat>
          <c:val>
            <c:numRef>
              <c:f>'Q6.対策施策と制度'!$F$20:$F$33</c:f>
              <c:numCache>
                <c:formatCode>0.0%</c:formatCode>
                <c:ptCount val="14"/>
                <c:pt idx="0">
                  <c:v>0.90625</c:v>
                </c:pt>
                <c:pt idx="1">
                  <c:v>0.859375</c:v>
                </c:pt>
                <c:pt idx="2">
                  <c:v>0.8203125</c:v>
                </c:pt>
                <c:pt idx="3">
                  <c:v>0.76953125</c:v>
                </c:pt>
                <c:pt idx="4">
                  <c:v>0.65625</c:v>
                </c:pt>
                <c:pt idx="5">
                  <c:v>0.609375</c:v>
                </c:pt>
                <c:pt idx="6">
                  <c:v>0.484375</c:v>
                </c:pt>
                <c:pt idx="7">
                  <c:v>0.3046875</c:v>
                </c:pt>
                <c:pt idx="8">
                  <c:v>0.234375</c:v>
                </c:pt>
                <c:pt idx="9">
                  <c:v>0.2109375</c:v>
                </c:pt>
                <c:pt idx="10">
                  <c:v>8.59375E-2</c:v>
                </c:pt>
                <c:pt idx="11">
                  <c:v>5.46875E-2</c:v>
                </c:pt>
                <c:pt idx="12">
                  <c:v>4.6875E-2</c:v>
                </c:pt>
                <c:pt idx="13">
                  <c:v>2.34375E-2</c:v>
                </c:pt>
              </c:numCache>
            </c:numRef>
          </c:val>
          <c:extLst>
            <c:ext xmlns:c16="http://schemas.microsoft.com/office/drawing/2014/chart" uri="{C3380CC4-5D6E-409C-BE32-E72D297353CC}">
              <c16:uniqueId val="{00000000-8AF2-43EA-B8FF-257B0B2E5741}"/>
            </c:ext>
          </c:extLst>
        </c:ser>
        <c:dLbls>
          <c:showLegendKey val="0"/>
          <c:showVal val="0"/>
          <c:showCatName val="0"/>
          <c:showSerName val="0"/>
          <c:showPercent val="0"/>
          <c:showBubbleSize val="0"/>
        </c:dLbls>
        <c:gapWidth val="182"/>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valAx>
      <c:spPr>
        <a:noFill/>
        <a:ln>
          <a:solidFill>
            <a:schemeClr val="tx1">
              <a:lumMod val="50000"/>
              <a:lumOff val="50000"/>
            </a:schemeClr>
          </a:solidFill>
        </a:ln>
        <a:effectLst/>
      </c:spPr>
    </c:plotArea>
    <c:legend>
      <c:legendPos val="b"/>
      <c:layout>
        <c:manualLayout>
          <c:xMode val="edge"/>
          <c:yMode val="edge"/>
          <c:x val="4.1155030164735346E-2"/>
          <c:y val="0.88204663173224163"/>
          <c:w val="0.55732490533792711"/>
          <c:h val="0.1163809243035544"/>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57583596274294"/>
          <c:y val="0.16743589253922367"/>
          <c:w val="0.31671224309957652"/>
          <c:h val="0.60218441170885617"/>
        </c:manualLayout>
      </c:layout>
      <c:radarChart>
        <c:radarStyle val="marker"/>
        <c:varyColors val="0"/>
        <c:ser>
          <c:idx val="0"/>
          <c:order val="0"/>
          <c:tx>
            <c:strRef>
              <c:f>'Q6.対策施策と制度'!$F$2</c:f>
              <c:strCache>
                <c:ptCount val="1"/>
                <c:pt idx="0">
                  <c:v>緊急事態宣言の発令時期に実施した対策・施策（N=256）</c:v>
                </c:pt>
              </c:strCache>
            </c:strRef>
          </c:tx>
          <c:spPr>
            <a:ln w="25400" cap="rnd">
              <a:solidFill>
                <a:schemeClr val="accent1"/>
              </a:solidFill>
              <a:round/>
            </a:ln>
            <a:effectLst/>
          </c:spPr>
          <c:marker>
            <c:symbol val="circle"/>
            <c:size val="3"/>
            <c:spPr>
              <a:solidFill>
                <a:schemeClr val="accent1"/>
              </a:solidFill>
              <a:ln w="3175">
                <a:solidFill>
                  <a:schemeClr val="accent5"/>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'Q6.対策施策と制度'!$F$3:$F$15</c:f>
              <c:numCache>
                <c:formatCode>0.0%</c:formatCode>
                <c:ptCount val="13"/>
                <c:pt idx="0">
                  <c:v>0.859375</c:v>
                </c:pt>
                <c:pt idx="1">
                  <c:v>0.3046875</c:v>
                </c:pt>
                <c:pt idx="2">
                  <c:v>8.59375E-2</c:v>
                </c:pt>
                <c:pt idx="3">
                  <c:v>0.65625</c:v>
                </c:pt>
                <c:pt idx="4">
                  <c:v>0.76953125</c:v>
                </c:pt>
                <c:pt idx="5">
                  <c:v>0.8203125</c:v>
                </c:pt>
                <c:pt idx="6">
                  <c:v>0.90625</c:v>
                </c:pt>
                <c:pt idx="7">
                  <c:v>0.609375</c:v>
                </c:pt>
                <c:pt idx="8">
                  <c:v>0.2109375</c:v>
                </c:pt>
                <c:pt idx="9">
                  <c:v>4.6875E-2</c:v>
                </c:pt>
                <c:pt idx="10">
                  <c:v>0.484375</c:v>
                </c:pt>
                <c:pt idx="11">
                  <c:v>5.46875E-2</c:v>
                </c:pt>
                <c:pt idx="12">
                  <c:v>0.234375</c:v>
                </c:pt>
              </c:numCache>
            </c:numRef>
          </c:val>
          <c:extLst>
            <c:ext xmlns:c16="http://schemas.microsoft.com/office/drawing/2014/chart" uri="{C3380CC4-5D6E-409C-BE32-E72D297353CC}">
              <c16:uniqueId val="{00000000-5B15-4B16-A44A-5F723ED93F71}"/>
            </c:ext>
          </c:extLst>
        </c:ser>
        <c:ser>
          <c:idx val="1"/>
          <c:order val="1"/>
          <c:tx>
            <c:strRef>
              <c:f>'Q6.対策施策と制度'!$G$2</c:f>
              <c:strCache>
                <c:ptCount val="1"/>
                <c:pt idx="0">
                  <c:v>企業の制度や仕組みとして実施する対策・施策（N=214）</c:v>
                </c:pt>
              </c:strCache>
            </c:strRef>
          </c:tx>
          <c:spPr>
            <a:ln w="25400" cap="rnd">
              <a:solidFill>
                <a:schemeClr val="accent2"/>
              </a:solidFill>
              <a:round/>
            </a:ln>
            <a:effectLst/>
          </c:spPr>
          <c:marker>
            <c:symbol val="circle"/>
            <c:size val="3"/>
            <c:spPr>
              <a:solidFill>
                <a:schemeClr val="accent2"/>
              </a:solidFill>
              <a:ln w="3175">
                <a:solidFill>
                  <a:srgbClr val="CC6600"/>
                </a:solidFill>
              </a:ln>
              <a:effectLst/>
            </c:spPr>
          </c:marker>
          <c:cat>
            <c:strRef>
              <c:f>'Q6.対策施策と制度'!$C$3:$C$15</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'Q6.対策施策と制度'!$G$3:$G$15</c:f>
              <c:numCache>
                <c:formatCode>0.0%</c:formatCode>
                <c:ptCount val="13"/>
                <c:pt idx="0">
                  <c:v>0.57009345794392519</c:v>
                </c:pt>
                <c:pt idx="1">
                  <c:v>0.58878504672897192</c:v>
                </c:pt>
                <c:pt idx="2">
                  <c:v>0.23364485981308411</c:v>
                </c:pt>
                <c:pt idx="3">
                  <c:v>0.44392523364485981</c:v>
                </c:pt>
                <c:pt idx="4">
                  <c:v>0.61214953271028039</c:v>
                </c:pt>
                <c:pt idx="5">
                  <c:v>0.37383177570093457</c:v>
                </c:pt>
                <c:pt idx="6">
                  <c:v>0.41121495327102803</c:v>
                </c:pt>
                <c:pt idx="7">
                  <c:v>0.34112149532710279</c:v>
                </c:pt>
                <c:pt idx="8">
                  <c:v>0.28971962616822428</c:v>
                </c:pt>
                <c:pt idx="9">
                  <c:v>9.3457943925233641E-2</c:v>
                </c:pt>
                <c:pt idx="10">
                  <c:v>0.29439252336448596</c:v>
                </c:pt>
                <c:pt idx="11">
                  <c:v>0.23364485981308411</c:v>
                </c:pt>
                <c:pt idx="12">
                  <c:v>0.27570093457943923</c:v>
                </c:pt>
              </c:numCache>
            </c:numRef>
          </c:val>
          <c:extLst>
            <c:ext xmlns:c16="http://schemas.microsoft.com/office/drawing/2014/chart" uri="{C3380CC4-5D6E-409C-BE32-E72D297353CC}">
              <c16:uniqueId val="{00000001-5B15-4B16-A44A-5F723ED93F71}"/>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8.8367302462643432E-2"/>
          <c:y val="0.89975537788513749"/>
          <c:w val="0.86083629438016995"/>
          <c:h val="0.10024462211486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noFill/>
    <a:ln>
      <a:noFill/>
    </a:ln>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'Q6.対策施策と制度（従業員別）'!$I$39</c:f>
          <c:strCache>
            <c:ptCount val="1"/>
            <c:pt idx="0">
              <c:v>緊急事態宣言の発令時期に実施した対策・施策</c:v>
            </c:pt>
          </c:strCache>
        </c:strRef>
      </c:tx>
      <c:layout>
        <c:manualLayout>
          <c:xMode val="edge"/>
          <c:yMode val="edge"/>
          <c:x val="0.2323917445445407"/>
          <c:y val="0"/>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'Q6.対策施策と制度（従業員別）'!$J$4</c:f>
              <c:strCache>
                <c:ptCount val="1"/>
                <c:pt idx="0">
                  <c:v>従業員 20人以下 (N=571)</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'Q6.対策施策と制度（従業員別）'!$J$5:$J$17</c:f>
              <c:numCache>
                <c:formatCode>0.0%</c:formatCode>
                <c:ptCount val="13"/>
                <c:pt idx="0">
                  <c:v>0.66024518388791598</c:v>
                </c:pt>
                <c:pt idx="1">
                  <c:v>0.18739054290718038</c:v>
                </c:pt>
                <c:pt idx="2">
                  <c:v>6.4798598949211902E-2</c:v>
                </c:pt>
                <c:pt idx="3">
                  <c:v>0.37478108581436076</c:v>
                </c:pt>
                <c:pt idx="4">
                  <c:v>0.6742556917688266</c:v>
                </c:pt>
                <c:pt idx="5">
                  <c:v>0.67075306479859897</c:v>
                </c:pt>
                <c:pt idx="6">
                  <c:v>0.81436077057793343</c:v>
                </c:pt>
                <c:pt idx="7">
                  <c:v>0.36252189141856395</c:v>
                </c:pt>
                <c:pt idx="8">
                  <c:v>0.12259194395796848</c:v>
                </c:pt>
                <c:pt idx="9">
                  <c:v>4.2031523642732049E-2</c:v>
                </c:pt>
                <c:pt idx="10">
                  <c:v>0.60595446584938706</c:v>
                </c:pt>
                <c:pt idx="11">
                  <c:v>4.3782837127845885E-2</c:v>
                </c:pt>
                <c:pt idx="12">
                  <c:v>0.18563922942206654</c:v>
                </c:pt>
              </c:numCache>
            </c:numRef>
          </c:val>
          <c:extLst>
            <c:ext xmlns:c16="http://schemas.microsoft.com/office/drawing/2014/chart" uri="{C3380CC4-5D6E-409C-BE32-E72D297353CC}">
              <c16:uniqueId val="{00000000-80EA-492C-A63A-BB32FE63D55D}"/>
            </c:ext>
          </c:extLst>
        </c:ser>
        <c:ser>
          <c:idx val="1"/>
          <c:order val="1"/>
          <c:tx>
            <c:strRef>
              <c:f>'Q6.対策施策と制度（従業員別）'!$K$4</c:f>
              <c:strCache>
                <c:ptCount val="1"/>
                <c:pt idx="0">
                  <c:v>従業員 21人～100人 (N=554)</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'Q6.対策施策と制度（従業員別）'!$K$5:$K$17</c:f>
              <c:numCache>
                <c:formatCode>0.0%</c:formatCode>
                <c:ptCount val="13"/>
                <c:pt idx="0">
                  <c:v>0.68411552346570392</c:v>
                </c:pt>
                <c:pt idx="1">
                  <c:v>0.27797833935018051</c:v>
                </c:pt>
                <c:pt idx="2">
                  <c:v>7.2202166064981949E-2</c:v>
                </c:pt>
                <c:pt idx="3">
                  <c:v>0.55234657039711188</c:v>
                </c:pt>
                <c:pt idx="4">
                  <c:v>0.72563176895306858</c:v>
                </c:pt>
                <c:pt idx="5">
                  <c:v>0.84476534296028882</c:v>
                </c:pt>
                <c:pt idx="6">
                  <c:v>0.92418772563176899</c:v>
                </c:pt>
                <c:pt idx="7">
                  <c:v>0.62274368231046928</c:v>
                </c:pt>
                <c:pt idx="8">
                  <c:v>0.18231046931407943</c:v>
                </c:pt>
                <c:pt idx="9">
                  <c:v>5.0541516245487361E-2</c:v>
                </c:pt>
                <c:pt idx="10">
                  <c:v>0.57400722021660655</c:v>
                </c:pt>
                <c:pt idx="11">
                  <c:v>7.4007220216606495E-2</c:v>
                </c:pt>
                <c:pt idx="12">
                  <c:v>0.2148014440433213</c:v>
                </c:pt>
              </c:numCache>
            </c:numRef>
          </c:val>
          <c:extLst>
            <c:ext xmlns:c16="http://schemas.microsoft.com/office/drawing/2014/chart" uri="{C3380CC4-5D6E-409C-BE32-E72D297353CC}">
              <c16:uniqueId val="{00000001-80EA-492C-A63A-BB32FE63D55D}"/>
            </c:ext>
          </c:extLst>
        </c:ser>
        <c:ser>
          <c:idx val="2"/>
          <c:order val="2"/>
          <c:tx>
            <c:strRef>
              <c:f>'Q6.対策施策と制度（従業員別）'!$L$4</c:f>
              <c:strCache>
                <c:ptCount val="1"/>
                <c:pt idx="0">
                  <c:v>従業員 101人以上 (N=359)</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'Q6.対策施策と制度（従業員別）'!$L$5:$L$17</c:f>
              <c:numCache>
                <c:formatCode>0.0%</c:formatCode>
                <c:ptCount val="13"/>
                <c:pt idx="0">
                  <c:v>0.81894150417827294</c:v>
                </c:pt>
                <c:pt idx="1">
                  <c:v>0.35933147632311979</c:v>
                </c:pt>
                <c:pt idx="2">
                  <c:v>7.5208913649025072E-2</c:v>
                </c:pt>
                <c:pt idx="3">
                  <c:v>0.66852367688022285</c:v>
                </c:pt>
                <c:pt idx="4">
                  <c:v>0.77715877437325909</c:v>
                </c:pt>
                <c:pt idx="5">
                  <c:v>0.86350974930362112</c:v>
                </c:pt>
                <c:pt idx="6">
                  <c:v>0.94428969359331472</c:v>
                </c:pt>
                <c:pt idx="7">
                  <c:v>0.71030640668523681</c:v>
                </c:pt>
                <c:pt idx="8">
                  <c:v>0.15320334261838439</c:v>
                </c:pt>
                <c:pt idx="9">
                  <c:v>3.8997214484679667E-2</c:v>
                </c:pt>
                <c:pt idx="10">
                  <c:v>0.43454038997214484</c:v>
                </c:pt>
                <c:pt idx="11">
                  <c:v>4.456824512534819E-2</c:v>
                </c:pt>
                <c:pt idx="12">
                  <c:v>0.29526462395543174</c:v>
                </c:pt>
              </c:numCache>
            </c:numRef>
          </c:val>
          <c:extLst>
            <c:ext xmlns:c16="http://schemas.microsoft.com/office/drawing/2014/chart" uri="{C3380CC4-5D6E-409C-BE32-E72D297353CC}">
              <c16:uniqueId val="{00000002-80EA-492C-A63A-BB32FE63D55D}"/>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spPr>
        <a:noFill/>
        <a:ln>
          <a:noFill/>
        </a:ln>
        <a:effectLst/>
      </c:spPr>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76380305026059"/>
          <c:y val="8.6520307683362066E-2"/>
          <c:w val="0.74686904894737494"/>
          <c:h val="0.71009141098741957"/>
        </c:manualLayout>
      </c:layout>
      <c:barChart>
        <c:barDir val="bar"/>
        <c:grouping val="stacked"/>
        <c:varyColors val="0"/>
        <c:ser>
          <c:idx val="0"/>
          <c:order val="0"/>
          <c:tx>
            <c:strRef>
              <c:f>'Q2-2B.売上高（B～D）'!$O$5</c:f>
              <c:strCache>
                <c:ptCount val="1"/>
                <c:pt idx="0">
                  <c:v>2億円未満</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'Q2-2B.売上高（B～D）'!$O$6:$O$10</c:f>
              <c:numCache>
                <c:formatCode>0.0%</c:formatCode>
                <c:ptCount val="5"/>
                <c:pt idx="0">
                  <c:v>0.36041666666666666</c:v>
                </c:pt>
                <c:pt idx="1">
                  <c:v>0.25636363636363635</c:v>
                </c:pt>
                <c:pt idx="2">
                  <c:v>0.31487889273356401</c:v>
                </c:pt>
                <c:pt idx="3">
                  <c:v>0.26222222222222225</c:v>
                </c:pt>
                <c:pt idx="4">
                  <c:v>0.30177514792899407</c:v>
                </c:pt>
              </c:numCache>
            </c:numRef>
          </c:val>
          <c:extLst>
            <c:ext xmlns:c16="http://schemas.microsoft.com/office/drawing/2014/chart" uri="{C3380CC4-5D6E-409C-BE32-E72D297353CC}">
              <c16:uniqueId val="{00000000-F146-4F91-822F-E4048A90934E}"/>
            </c:ext>
          </c:extLst>
        </c:ser>
        <c:ser>
          <c:idx val="2"/>
          <c:order val="1"/>
          <c:tx>
            <c:strRef>
              <c:f>'Q2-2B.売上高（B～D）'!$P$5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'Q2-2B.売上高（B～D）'!$P$6:$P$10</c:f>
              <c:numCache>
                <c:formatCode>0.0%</c:formatCode>
                <c:ptCount val="5"/>
                <c:pt idx="0">
                  <c:v>0.203125</c:v>
                </c:pt>
                <c:pt idx="1">
                  <c:v>0.18727272727272729</c:v>
                </c:pt>
                <c:pt idx="2">
                  <c:v>0.20415224913494809</c:v>
                </c:pt>
                <c:pt idx="3">
                  <c:v>0.2088888888888889</c:v>
                </c:pt>
                <c:pt idx="4">
                  <c:v>0.15384615384615385</c:v>
                </c:pt>
              </c:numCache>
            </c:numRef>
          </c:val>
          <c:extLst>
            <c:ext xmlns:c16="http://schemas.microsoft.com/office/drawing/2014/chart" uri="{C3380CC4-5D6E-409C-BE32-E72D297353CC}">
              <c16:uniqueId val="{00000001-F146-4F91-822F-E4048A90934E}"/>
            </c:ext>
          </c:extLst>
        </c:ser>
        <c:ser>
          <c:idx val="1"/>
          <c:order val="2"/>
          <c:tx>
            <c:strRef>
              <c:f>'Q2-2B.売上高（B～D）'!$Q$5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'Q2-2B.売上高（B～D）'!$Q$6:$Q$10</c:f>
              <c:numCache>
                <c:formatCode>0.0%</c:formatCode>
                <c:ptCount val="5"/>
                <c:pt idx="0">
                  <c:v>0.14583333333333334</c:v>
                </c:pt>
                <c:pt idx="1">
                  <c:v>0.15272727272727274</c:v>
                </c:pt>
                <c:pt idx="2">
                  <c:v>0.14186851211072665</c:v>
                </c:pt>
                <c:pt idx="3">
                  <c:v>0.16888888888888889</c:v>
                </c:pt>
                <c:pt idx="4">
                  <c:v>0.1242603550295858</c:v>
                </c:pt>
              </c:numCache>
            </c:numRef>
          </c:val>
          <c:extLst>
            <c:ext xmlns:c16="http://schemas.microsoft.com/office/drawing/2014/chart" uri="{C3380CC4-5D6E-409C-BE32-E72D297353CC}">
              <c16:uniqueId val="{00000002-F146-4F91-822F-E4048A90934E}"/>
            </c:ext>
          </c:extLst>
        </c:ser>
        <c:ser>
          <c:idx val="3"/>
          <c:order val="3"/>
          <c:tx>
            <c:strRef>
              <c:f>'Q2-2B.売上高（B～D）'!$R$5</c:f>
              <c:strCache>
                <c:ptCount val="1"/>
                <c:pt idx="0">
                  <c:v>10億円以上20億円未満</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'Q2-2B.売上高（B～D）'!$R$6:$R$10</c:f>
              <c:numCache>
                <c:formatCode>0.0%</c:formatCode>
                <c:ptCount val="5"/>
                <c:pt idx="0">
                  <c:v>0.10520833333333333</c:v>
                </c:pt>
                <c:pt idx="1">
                  <c:v>0.11454545454545455</c:v>
                </c:pt>
                <c:pt idx="2">
                  <c:v>9.3425605536332182E-2</c:v>
                </c:pt>
                <c:pt idx="3">
                  <c:v>9.7777777777777783E-2</c:v>
                </c:pt>
                <c:pt idx="4">
                  <c:v>0.1242603550295858</c:v>
                </c:pt>
              </c:numCache>
            </c:numRef>
          </c:val>
          <c:extLst>
            <c:ext xmlns:c16="http://schemas.microsoft.com/office/drawing/2014/chart" uri="{C3380CC4-5D6E-409C-BE32-E72D297353CC}">
              <c16:uniqueId val="{00000003-F146-4F91-822F-E4048A90934E}"/>
            </c:ext>
          </c:extLst>
        </c:ser>
        <c:ser>
          <c:idx val="4"/>
          <c:order val="4"/>
          <c:tx>
            <c:strRef>
              <c:f>'Q2-2B.売上高（B～D）'!$S$5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'Q2-2B.売上高（B～D）'!$S$6:$S$10</c:f>
              <c:numCache>
                <c:formatCode>0.0%</c:formatCode>
                <c:ptCount val="5"/>
                <c:pt idx="0">
                  <c:v>8.6458333333333331E-2</c:v>
                </c:pt>
                <c:pt idx="1">
                  <c:v>0.1</c:v>
                </c:pt>
                <c:pt idx="2">
                  <c:v>6.9204152249134954E-2</c:v>
                </c:pt>
                <c:pt idx="3">
                  <c:v>0.10666666666666667</c:v>
                </c:pt>
                <c:pt idx="4">
                  <c:v>8.2840236686390539E-2</c:v>
                </c:pt>
              </c:numCache>
            </c:numRef>
          </c:val>
          <c:extLst>
            <c:ext xmlns:c16="http://schemas.microsoft.com/office/drawing/2014/chart" uri="{C3380CC4-5D6E-409C-BE32-E72D297353CC}">
              <c16:uniqueId val="{00000004-F146-4F91-822F-E4048A90934E}"/>
            </c:ext>
          </c:extLst>
        </c:ser>
        <c:ser>
          <c:idx val="5"/>
          <c:order val="5"/>
          <c:tx>
            <c:strRef>
              <c:f>'Q2-2B.売上高（B～D）'!$T$5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layout>
                <c:manualLayout>
                  <c:x val="9.0189372758346601E-3"/>
                  <c:y val="-3.5820293418885082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253353854500206E-2"/>
                      <c:h val="4.8174177974002044E-2"/>
                    </c:manualLayout>
                  </c15:layout>
                </c:ext>
                <c:ext xmlns:c16="http://schemas.microsoft.com/office/drawing/2014/chart" uri="{C3380CC4-5D6E-409C-BE32-E72D297353CC}">
                  <c16:uniqueId val="{00000005-F146-4F91-822F-E4048A90934E}"/>
                </c:ext>
              </c:extLst>
            </c:dLbl>
            <c:dLbl>
              <c:idx val="2"/>
              <c:layout>
                <c:manualLayout>
                  <c:x val="2.9933493564719086E-3"/>
                  <c:y val="4.7270285816409487E-1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242975333321538E-2"/>
                      <c:h val="4.3085299798071228E-2"/>
                    </c:manualLayout>
                  </c15:layout>
                </c:ext>
                <c:ext xmlns:c16="http://schemas.microsoft.com/office/drawing/2014/chart" uri="{C3380CC4-5D6E-409C-BE32-E72D297353CC}">
                  <c16:uniqueId val="{00000006-F146-4F91-822F-E4048A90934E}"/>
                </c:ext>
              </c:extLst>
            </c:dLbl>
            <c:dLbl>
              <c:idx val="3"/>
              <c:layout>
                <c:manualLayout>
                  <c:x val="1.113969533252923E-2"/>
                  <c:y val="-2.965139910157672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4495091416150443E-2"/>
                      <c:h val="3.2721025484020151E-2"/>
                    </c:manualLayout>
                  </c15:layout>
                </c:ext>
                <c:ext xmlns:c16="http://schemas.microsoft.com/office/drawing/2014/chart" uri="{C3380CC4-5D6E-409C-BE32-E72D297353CC}">
                  <c16:uniqueId val="{00000007-F146-4F91-822F-E4048A9093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'Q2-2B.売上高（B～D）'!$T$6:$T$10</c:f>
              <c:numCache>
                <c:formatCode>0.0%</c:formatCode>
                <c:ptCount val="5"/>
                <c:pt idx="0">
                  <c:v>2.9166666666666667E-2</c:v>
                </c:pt>
                <c:pt idx="1">
                  <c:v>6.9090909090909092E-2</c:v>
                </c:pt>
                <c:pt idx="2">
                  <c:v>5.8823529411764705E-2</c:v>
                </c:pt>
                <c:pt idx="3">
                  <c:v>3.111111111111111E-2</c:v>
                </c:pt>
                <c:pt idx="4">
                  <c:v>5.3254437869822487E-2</c:v>
                </c:pt>
              </c:numCache>
            </c:numRef>
          </c:val>
          <c:extLst>
            <c:ext xmlns:c16="http://schemas.microsoft.com/office/drawing/2014/chart" uri="{C3380CC4-5D6E-409C-BE32-E72D297353CC}">
              <c16:uniqueId val="{00000008-F146-4F91-822F-E4048A90934E}"/>
            </c:ext>
          </c:extLst>
        </c:ser>
        <c:ser>
          <c:idx val="6"/>
          <c:order val="6"/>
          <c:tx>
            <c:strRef>
              <c:f>'Q2-2B.売上高（B～D）'!$U$5</c:f>
              <c:strCache>
                <c:ptCount val="1"/>
                <c:pt idx="0">
                  <c:v>100億円以上500億円未満</c:v>
                </c:pt>
              </c:strCache>
            </c:strRef>
          </c:tx>
          <c:spPr>
            <a:solidFill>
              <a:schemeClr val="accent4"/>
            </a:solidFill>
            <a:ln>
              <a:solidFill>
                <a:schemeClr val="tx1"/>
              </a:solidFill>
            </a:ln>
            <a:effectLst/>
          </c:spPr>
          <c:invertIfNegative val="0"/>
          <c:dLbls>
            <c:dLbl>
              <c:idx val="0"/>
              <c:layout>
                <c:manualLayout>
                  <c:x val="5.9865808668639799E-3"/>
                  <c:y val="2.363514290820474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46-4F91-822F-E4048A90934E}"/>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46-4F91-822F-E4048A90934E}"/>
                </c:ext>
              </c:extLst>
            </c:dLbl>
            <c:dLbl>
              <c:idx val="3"/>
              <c:layout>
                <c:manualLayout>
                  <c:x val="2.99329043343188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46-4F91-822F-E4048A90934E}"/>
                </c:ext>
              </c:extLst>
            </c:dLbl>
            <c:dLbl>
              <c:idx val="4"/>
              <c:layout>
                <c:manualLayout>
                  <c:x val="7.4844469604494739E-3"/>
                  <c:y val="-3.350466923804380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7.8323161203200833E-2"/>
                      <c:h val="4.3371408722469959E-2"/>
                    </c:manualLayout>
                  </c15:layout>
                </c:ext>
                <c:ext xmlns:c16="http://schemas.microsoft.com/office/drawing/2014/chart" uri="{C3380CC4-5D6E-409C-BE32-E72D297353CC}">
                  <c16:uniqueId val="{0000000C-F146-4F91-822F-E4048A9093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'Q2-2B.売上高（B～D）'!$U$6:$U$10</c:f>
              <c:numCache>
                <c:formatCode>0.0%</c:formatCode>
                <c:ptCount val="5"/>
                <c:pt idx="0">
                  <c:v>3.8541666666666669E-2</c:v>
                </c:pt>
                <c:pt idx="1">
                  <c:v>7.636363636363637E-2</c:v>
                </c:pt>
                <c:pt idx="2">
                  <c:v>6.9204152249134954E-2</c:v>
                </c:pt>
                <c:pt idx="3">
                  <c:v>4.8888888888888891E-2</c:v>
                </c:pt>
                <c:pt idx="4">
                  <c:v>4.142011834319527E-2</c:v>
                </c:pt>
              </c:numCache>
            </c:numRef>
          </c:val>
          <c:extLst>
            <c:ext xmlns:c16="http://schemas.microsoft.com/office/drawing/2014/chart" uri="{C3380CC4-5D6E-409C-BE32-E72D297353CC}">
              <c16:uniqueId val="{0000000D-F146-4F91-822F-E4048A90934E}"/>
            </c:ext>
          </c:extLst>
        </c:ser>
        <c:ser>
          <c:idx val="7"/>
          <c:order val="7"/>
          <c:tx>
            <c:strRef>
              <c:f>'Q2-2B.売上高（B～D）'!$V$5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layout>
                <c:manualLayout>
                  <c:x val="7.4875274655021428E-3"/>
                  <c:y val="-6.647341457284287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242941678688145E-2"/>
                      <c:h val="3.7911010425274873E-2"/>
                    </c:manualLayout>
                  </c15:layout>
                </c:ext>
                <c:ext xmlns:c16="http://schemas.microsoft.com/office/drawing/2014/chart" uri="{C3380CC4-5D6E-409C-BE32-E72D297353CC}">
                  <c16:uniqueId val="{0000000E-F146-4F91-822F-E4048A90934E}"/>
                </c:ext>
              </c:extLst>
            </c:dLbl>
            <c:dLbl>
              <c:idx val="1"/>
              <c:layout>
                <c:manualLayout>
                  <c:x val="1.200704248174417E-2"/>
                  <c:y val="-6.9062583874427014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242969761690499E-2"/>
                      <c:h val="4.3051967393055723E-2"/>
                    </c:manualLayout>
                  </c15:layout>
                </c:ext>
                <c:ext xmlns:c16="http://schemas.microsoft.com/office/drawing/2014/chart" uri="{C3380CC4-5D6E-409C-BE32-E72D297353CC}">
                  <c16:uniqueId val="{0000000F-F146-4F91-822F-E4048A90934E}"/>
                </c:ext>
              </c:extLst>
            </c:dLbl>
            <c:dLbl>
              <c:idx val="2"/>
              <c:layout>
                <c:manualLayout>
                  <c:x val="1.2724643674651957E-2"/>
                  <c:y val="-6.796832630772503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802255456126186E-2"/>
                      <c:h val="3.5505707216987127E-2"/>
                    </c:manualLayout>
                  </c15:layout>
                </c:ext>
                <c:ext xmlns:c16="http://schemas.microsoft.com/office/drawing/2014/chart" uri="{C3380CC4-5D6E-409C-BE32-E72D297353CC}">
                  <c16:uniqueId val="{00000010-F146-4F91-822F-E4048A90934E}"/>
                </c:ext>
              </c:extLst>
            </c:dLbl>
            <c:dLbl>
              <c:idx val="3"/>
              <c:layout>
                <c:manualLayout>
                  <c:x val="9.7217123742507575E-3"/>
                  <c:y val="-6.679104613971556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3544727595839803E-2"/>
                      <c:h val="3.2895423384910985E-2"/>
                    </c:manualLayout>
                  </c15:layout>
                </c:ext>
                <c:ext xmlns:c16="http://schemas.microsoft.com/office/drawing/2014/chart" uri="{C3380CC4-5D6E-409C-BE32-E72D297353CC}">
                  <c16:uniqueId val="{00000011-F146-4F91-822F-E4048A90934E}"/>
                </c:ext>
              </c:extLst>
            </c:dLbl>
            <c:dLbl>
              <c:idx val="4"/>
              <c:layout>
                <c:manualLayout>
                  <c:x val="4.4899356501479854E-3"/>
                  <c:y val="2.030243316540514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46-4F91-822F-E4048A9093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'Q2-2B.売上高（B～D）'!$V$6:$V$10</c:f>
              <c:numCache>
                <c:formatCode>0.0%</c:formatCode>
                <c:ptCount val="5"/>
                <c:pt idx="0">
                  <c:v>1.3541666666666667E-2</c:v>
                </c:pt>
                <c:pt idx="1">
                  <c:v>0.02</c:v>
                </c:pt>
                <c:pt idx="2">
                  <c:v>2.0761245674740483E-2</c:v>
                </c:pt>
                <c:pt idx="3">
                  <c:v>8.8888888888888889E-3</c:v>
                </c:pt>
                <c:pt idx="4">
                  <c:v>3.5502958579881658E-2</c:v>
                </c:pt>
              </c:numCache>
            </c:numRef>
          </c:val>
          <c:extLst>
            <c:ext xmlns:c16="http://schemas.microsoft.com/office/drawing/2014/chart" uri="{C3380CC4-5D6E-409C-BE32-E72D297353CC}">
              <c16:uniqueId val="{00000013-F146-4F91-822F-E4048A90934E}"/>
            </c:ext>
          </c:extLst>
        </c:ser>
        <c:ser>
          <c:idx val="8"/>
          <c:order val="8"/>
          <c:tx>
            <c:strRef>
              <c:f>'Q2-2B.売上高（B～D）'!$W$5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layout>
                <c:manualLayout>
                  <c:x val="1.6504556947160253E-2"/>
                  <c:y val="2.5612943076590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146-4F91-822F-E4048A90934E}"/>
                </c:ext>
              </c:extLst>
            </c:dLbl>
            <c:dLbl>
              <c:idx val="1"/>
              <c:layout>
                <c:manualLayout>
                  <c:x val="2.250621401885489E-2"/>
                  <c:y val="2.016608383792902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146-4F91-822F-E4048A90934E}"/>
                </c:ext>
              </c:extLst>
            </c:dLbl>
            <c:dLbl>
              <c:idx val="2"/>
              <c:layout>
                <c:manualLayout>
                  <c:x val="2.1005799750931232E-2"/>
                  <c:y val="-2.56089098598235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146-4F91-822F-E4048A90934E}"/>
                </c:ext>
              </c:extLst>
            </c:dLbl>
            <c:dLbl>
              <c:idx val="3"/>
              <c:layout>
                <c:manualLayout>
                  <c:x val="6.001657071694637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46-4F91-822F-E4048A90934E}"/>
                </c:ext>
              </c:extLst>
            </c:dLbl>
            <c:dLbl>
              <c:idx val="4"/>
              <c:layout>
                <c:manualLayout>
                  <c:x val="8.97987130029608E-3"/>
                  <c:y val="9.45405716328189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146-4F91-822F-E4048A9093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'Q2-2B.売上高（B～D）'!$N$6:$N$10</c:f>
              <c:strCache>
                <c:ptCount val="5"/>
                <c:pt idx="0">
                  <c:v>2020年度（B～D）
（N=960）</c:v>
                </c:pt>
                <c:pt idx="1">
                  <c:v>2019年度（N=550）</c:v>
                </c:pt>
                <c:pt idx="2">
                  <c:v>2018年度（N=289）</c:v>
                </c:pt>
                <c:pt idx="3">
                  <c:v>2017年度（N=225）</c:v>
                </c:pt>
                <c:pt idx="4">
                  <c:v>2016年度（N=169）</c:v>
                </c:pt>
              </c:strCache>
            </c:strRef>
          </c:cat>
          <c:val>
            <c:numRef>
              <c:f>'Q2-2B.売上高（B～D）'!$W$6:$W$10</c:f>
              <c:numCache>
                <c:formatCode>0.0%</c:formatCode>
                <c:ptCount val="5"/>
                <c:pt idx="0">
                  <c:v>1.7708333333333333E-2</c:v>
                </c:pt>
                <c:pt idx="1">
                  <c:v>2.3636363636363636E-2</c:v>
                </c:pt>
                <c:pt idx="2">
                  <c:v>2.768166089965398E-2</c:v>
                </c:pt>
                <c:pt idx="3">
                  <c:v>6.6666666666666666E-2</c:v>
                </c:pt>
                <c:pt idx="4">
                  <c:v>8.2840236686390539E-2</c:v>
                </c:pt>
              </c:numCache>
            </c:numRef>
          </c:val>
          <c:extLst>
            <c:ext xmlns:c16="http://schemas.microsoft.com/office/drawing/2014/chart" uri="{C3380CC4-5D6E-409C-BE32-E72D297353CC}">
              <c16:uniqueId val="{00000019-F146-4F91-822F-E4048A90934E}"/>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8.4437301587301589E-2"/>
          <c:y val="0.82443611111111115"/>
          <c:w val="0.90102222222222239"/>
          <c:h val="0.1420926770118647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企業の制度や仕組みとして実施する対策・施策</a:t>
            </a:r>
          </a:p>
        </c:rich>
      </c:tx>
      <c:layout>
        <c:manualLayout>
          <c:xMode val="edge"/>
          <c:yMode val="edge"/>
          <c:x val="0.24460851037222658"/>
          <c:y val="0"/>
        </c:manualLayout>
      </c:layout>
      <c:overlay val="0"/>
      <c:spPr>
        <a:noFill/>
        <a:ln>
          <a:noFill/>
        </a:ln>
        <a:effectLst/>
      </c:sp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'Q6.対策施策と制度（従業員別）'!$M$4</c:f>
              <c:strCache>
                <c:ptCount val="1"/>
                <c:pt idx="0">
                  <c:v>従業員 20人以下 (N=430)</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'Q6.対策施策と制度（従業員別）'!$M$5:$M$17</c:f>
              <c:numCache>
                <c:formatCode>0.0%</c:formatCode>
                <c:ptCount val="13"/>
                <c:pt idx="0">
                  <c:v>0.49302325581395351</c:v>
                </c:pt>
                <c:pt idx="1">
                  <c:v>0.40465116279069768</c:v>
                </c:pt>
                <c:pt idx="2">
                  <c:v>0.19069767441860466</c:v>
                </c:pt>
                <c:pt idx="3">
                  <c:v>0.34883720930232559</c:v>
                </c:pt>
                <c:pt idx="4">
                  <c:v>0.50930232558139532</c:v>
                </c:pt>
                <c:pt idx="5">
                  <c:v>0.36046511627906974</c:v>
                </c:pt>
                <c:pt idx="6">
                  <c:v>0.39302325581395348</c:v>
                </c:pt>
                <c:pt idx="7">
                  <c:v>0.26046511627906976</c:v>
                </c:pt>
                <c:pt idx="8">
                  <c:v>0.17906976744186046</c:v>
                </c:pt>
                <c:pt idx="9">
                  <c:v>0.10930232558139535</c:v>
                </c:pt>
                <c:pt idx="10">
                  <c:v>0.3</c:v>
                </c:pt>
                <c:pt idx="11">
                  <c:v>0.14883720930232558</c:v>
                </c:pt>
                <c:pt idx="12">
                  <c:v>0.23488372093023255</c:v>
                </c:pt>
              </c:numCache>
            </c:numRef>
          </c:val>
          <c:extLst>
            <c:ext xmlns:c16="http://schemas.microsoft.com/office/drawing/2014/chart" uri="{C3380CC4-5D6E-409C-BE32-E72D297353CC}">
              <c16:uniqueId val="{00000000-6C38-445B-AE5A-6DC6C7E26A0C}"/>
            </c:ext>
          </c:extLst>
        </c:ser>
        <c:ser>
          <c:idx val="1"/>
          <c:order val="1"/>
          <c:tx>
            <c:strRef>
              <c:f>'Q6.対策施策と制度（従業員別）'!$N$4</c:f>
              <c:strCache>
                <c:ptCount val="1"/>
                <c:pt idx="0">
                  <c:v>従業員 21人～100人 (N=431)</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'Q6.対策施策と制度（従業員別）'!$N$5:$N$17</c:f>
              <c:numCache>
                <c:formatCode>0.0%</c:formatCode>
                <c:ptCount val="13"/>
                <c:pt idx="0">
                  <c:v>0.43387470997679817</c:v>
                </c:pt>
                <c:pt idx="1">
                  <c:v>0.54988399071925753</c:v>
                </c:pt>
                <c:pt idx="2">
                  <c:v>0.1554524361948956</c:v>
                </c:pt>
                <c:pt idx="3">
                  <c:v>0.28306264501160094</c:v>
                </c:pt>
                <c:pt idx="4">
                  <c:v>0.56380510440835263</c:v>
                </c:pt>
                <c:pt idx="5">
                  <c:v>0.3433874709976798</c:v>
                </c:pt>
                <c:pt idx="6">
                  <c:v>0.37122969837587005</c:v>
                </c:pt>
                <c:pt idx="7">
                  <c:v>0.3248259860788863</c:v>
                </c:pt>
                <c:pt idx="8">
                  <c:v>0.21113689095127611</c:v>
                </c:pt>
                <c:pt idx="9">
                  <c:v>0.11832946635730858</c:v>
                </c:pt>
                <c:pt idx="10">
                  <c:v>0.30394431554524359</c:v>
                </c:pt>
                <c:pt idx="11">
                  <c:v>0.22273781902552203</c:v>
                </c:pt>
                <c:pt idx="12">
                  <c:v>0.28074245939675174</c:v>
                </c:pt>
              </c:numCache>
            </c:numRef>
          </c:val>
          <c:extLst>
            <c:ext xmlns:c16="http://schemas.microsoft.com/office/drawing/2014/chart" uri="{C3380CC4-5D6E-409C-BE32-E72D297353CC}">
              <c16:uniqueId val="{00000001-6C38-445B-AE5A-6DC6C7E26A0C}"/>
            </c:ext>
          </c:extLst>
        </c:ser>
        <c:ser>
          <c:idx val="2"/>
          <c:order val="2"/>
          <c:tx>
            <c:strRef>
              <c:f>'Q6.対策施策と制度（従業員別）'!$O$4</c:f>
              <c:strCache>
                <c:ptCount val="1"/>
                <c:pt idx="0">
                  <c:v>従業員 101人以上 (N=309)</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'Q6.対策施策と制度（従業員別）'!$O$5:$O$17</c:f>
              <c:numCache>
                <c:formatCode>0.0%</c:formatCode>
                <c:ptCount val="13"/>
                <c:pt idx="0">
                  <c:v>0.58252427184466016</c:v>
                </c:pt>
                <c:pt idx="1">
                  <c:v>0.68284789644012944</c:v>
                </c:pt>
                <c:pt idx="2">
                  <c:v>0.13915857605177995</c:v>
                </c:pt>
                <c:pt idx="3">
                  <c:v>0.4627831715210356</c:v>
                </c:pt>
                <c:pt idx="4">
                  <c:v>0.65372168284789645</c:v>
                </c:pt>
                <c:pt idx="5">
                  <c:v>0.35275080906148865</c:v>
                </c:pt>
                <c:pt idx="6">
                  <c:v>0.37540453074433655</c:v>
                </c:pt>
                <c:pt idx="7">
                  <c:v>0.34951456310679613</c:v>
                </c:pt>
                <c:pt idx="8">
                  <c:v>0.23624595469255663</c:v>
                </c:pt>
                <c:pt idx="9">
                  <c:v>0.10355987055016182</c:v>
                </c:pt>
                <c:pt idx="10">
                  <c:v>0.1650485436893204</c:v>
                </c:pt>
                <c:pt idx="11">
                  <c:v>0.23300970873786409</c:v>
                </c:pt>
                <c:pt idx="12">
                  <c:v>0.31715210355987056</c:v>
                </c:pt>
              </c:numCache>
            </c:numRef>
          </c:val>
          <c:extLst>
            <c:ext xmlns:c16="http://schemas.microsoft.com/office/drawing/2014/chart" uri="{C3380CC4-5D6E-409C-BE32-E72D297353CC}">
              <c16:uniqueId val="{00000002-6C38-445B-AE5A-6DC6C7E26A0C}"/>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9979838180497E-2"/>
          <c:y val="3.393179012345679E-2"/>
          <c:w val="0.51556536598928682"/>
          <c:h val="0.92937401610363135"/>
        </c:manualLayout>
      </c:layout>
      <c:barChart>
        <c:barDir val="bar"/>
        <c:grouping val="clustered"/>
        <c:varyColors val="0"/>
        <c:ser>
          <c:idx val="0"/>
          <c:order val="0"/>
          <c:tx>
            <c:strRef>
              <c:f>'Q6.対策施策と制度（従業員別）'!$J$21</c:f>
              <c:strCache>
                <c:ptCount val="1"/>
                <c:pt idx="0">
                  <c:v>従業員 20人以下 (N=571)</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'Q6.対策施策と制度（従業員別）'!$J$22:$J$34</c:f>
              <c:numCache>
                <c:formatCode>0.0%</c:formatCode>
                <c:ptCount val="13"/>
                <c:pt idx="0">
                  <c:v>0.81436077057793343</c:v>
                </c:pt>
                <c:pt idx="1">
                  <c:v>0.67075306479859897</c:v>
                </c:pt>
                <c:pt idx="2">
                  <c:v>0.6742556917688266</c:v>
                </c:pt>
                <c:pt idx="3">
                  <c:v>0.66024518388791598</c:v>
                </c:pt>
                <c:pt idx="4">
                  <c:v>0.60595446584938706</c:v>
                </c:pt>
                <c:pt idx="5">
                  <c:v>0.36252189141856395</c:v>
                </c:pt>
                <c:pt idx="6">
                  <c:v>0.37478108581436076</c:v>
                </c:pt>
                <c:pt idx="7">
                  <c:v>0.18739054290718038</c:v>
                </c:pt>
                <c:pt idx="8">
                  <c:v>0.18563922942206654</c:v>
                </c:pt>
                <c:pt idx="9">
                  <c:v>0.12259194395796848</c:v>
                </c:pt>
                <c:pt idx="10">
                  <c:v>6.4798598949211902E-2</c:v>
                </c:pt>
                <c:pt idx="11">
                  <c:v>4.3782837127845885E-2</c:v>
                </c:pt>
                <c:pt idx="12">
                  <c:v>4.2031523642732049E-2</c:v>
                </c:pt>
              </c:numCache>
            </c:numRef>
          </c:val>
          <c:extLst>
            <c:ext xmlns:c16="http://schemas.microsoft.com/office/drawing/2014/chart" uri="{C3380CC4-5D6E-409C-BE32-E72D297353CC}">
              <c16:uniqueId val="{00000000-E72A-4F50-B34E-1606BED835E1}"/>
            </c:ext>
          </c:extLst>
        </c:ser>
        <c:ser>
          <c:idx val="1"/>
          <c:order val="1"/>
          <c:tx>
            <c:strRef>
              <c:f>'Q6.対策施策と制度（従業員別）'!$K$21</c:f>
              <c:strCache>
                <c:ptCount val="1"/>
                <c:pt idx="0">
                  <c:v>従業員 21人～100人 (N=554)</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'Q6.対策施策と制度（従業員別）'!$K$22:$K$34</c:f>
              <c:numCache>
                <c:formatCode>0.0%</c:formatCode>
                <c:ptCount val="13"/>
                <c:pt idx="0">
                  <c:v>0.92418772563176899</c:v>
                </c:pt>
                <c:pt idx="1">
                  <c:v>0.84476534296028882</c:v>
                </c:pt>
                <c:pt idx="2">
                  <c:v>0.72563176895306858</c:v>
                </c:pt>
                <c:pt idx="3">
                  <c:v>0.68411552346570392</c:v>
                </c:pt>
                <c:pt idx="4">
                  <c:v>0.57400722021660655</c:v>
                </c:pt>
                <c:pt idx="5">
                  <c:v>0.62274368231046928</c:v>
                </c:pt>
                <c:pt idx="6">
                  <c:v>0.55234657039711188</c:v>
                </c:pt>
                <c:pt idx="7">
                  <c:v>0.27797833935018051</c:v>
                </c:pt>
                <c:pt idx="8">
                  <c:v>0.2148014440433213</c:v>
                </c:pt>
                <c:pt idx="9">
                  <c:v>0.18231046931407943</c:v>
                </c:pt>
                <c:pt idx="10">
                  <c:v>7.2202166064981949E-2</c:v>
                </c:pt>
                <c:pt idx="11">
                  <c:v>7.4007220216606495E-2</c:v>
                </c:pt>
                <c:pt idx="12">
                  <c:v>5.0541516245487361E-2</c:v>
                </c:pt>
              </c:numCache>
            </c:numRef>
          </c:val>
          <c:extLst>
            <c:ext xmlns:c16="http://schemas.microsoft.com/office/drawing/2014/chart" uri="{C3380CC4-5D6E-409C-BE32-E72D297353CC}">
              <c16:uniqueId val="{00000001-E72A-4F50-B34E-1606BED835E1}"/>
            </c:ext>
          </c:extLst>
        </c:ser>
        <c:ser>
          <c:idx val="2"/>
          <c:order val="2"/>
          <c:tx>
            <c:strRef>
              <c:f>'Q6.対策施策と制度（従業員別）'!$L$21</c:f>
              <c:strCache>
                <c:ptCount val="1"/>
                <c:pt idx="0">
                  <c:v>従業員 101人以上 (N=359)</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'Q6.対策施策と制度（従業員別）'!$L$22:$L$34</c:f>
              <c:numCache>
                <c:formatCode>0.0%</c:formatCode>
                <c:ptCount val="13"/>
                <c:pt idx="0">
                  <c:v>0.94428969359331472</c:v>
                </c:pt>
                <c:pt idx="1">
                  <c:v>0.86350974930362112</c:v>
                </c:pt>
                <c:pt idx="2">
                  <c:v>0.77715877437325909</c:v>
                </c:pt>
                <c:pt idx="3">
                  <c:v>0.81894150417827294</c:v>
                </c:pt>
                <c:pt idx="4">
                  <c:v>0.43454038997214484</c:v>
                </c:pt>
                <c:pt idx="5">
                  <c:v>0.71030640668523681</c:v>
                </c:pt>
                <c:pt idx="6">
                  <c:v>0.66852367688022285</c:v>
                </c:pt>
                <c:pt idx="7">
                  <c:v>0.35933147632311979</c:v>
                </c:pt>
                <c:pt idx="8">
                  <c:v>0.29526462395543174</c:v>
                </c:pt>
                <c:pt idx="9">
                  <c:v>0.15320334261838439</c:v>
                </c:pt>
                <c:pt idx="10">
                  <c:v>7.5208913649025072E-2</c:v>
                </c:pt>
                <c:pt idx="11">
                  <c:v>4.456824512534819E-2</c:v>
                </c:pt>
                <c:pt idx="12">
                  <c:v>3.8997214484679667E-2</c:v>
                </c:pt>
              </c:numCache>
            </c:numRef>
          </c:val>
          <c:extLst>
            <c:ext xmlns:c16="http://schemas.microsoft.com/office/drawing/2014/chart" uri="{C3380CC4-5D6E-409C-BE32-E72D297353CC}">
              <c16:uniqueId val="{00000002-E72A-4F50-B34E-1606BED835E1}"/>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5.8577469135802467E-2"/>
          <c:y val="0.79381218637992834"/>
          <c:w val="0.3558040123456791"/>
          <c:h val="0.1635175463253360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747795414456E-2"/>
          <c:y val="3.393179012345679E-2"/>
          <c:w val="0.80546869488536155"/>
          <c:h val="0.94338395061728397"/>
        </c:manualLayout>
      </c:layout>
      <c:barChart>
        <c:barDir val="bar"/>
        <c:grouping val="clustered"/>
        <c:varyColors val="0"/>
        <c:ser>
          <c:idx val="0"/>
          <c:order val="0"/>
          <c:tx>
            <c:strRef>
              <c:f>'Q6.対策施策と制度（従業員別）'!$M$21</c:f>
              <c:strCache>
                <c:ptCount val="1"/>
                <c:pt idx="0">
                  <c:v>従業員 20人以下 (N=430)</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'Q6.対策施策と制度（従業員別）'!$M$22:$M$34</c:f>
              <c:numCache>
                <c:formatCode>0.0%</c:formatCode>
                <c:ptCount val="13"/>
                <c:pt idx="0">
                  <c:v>0.39302325581395348</c:v>
                </c:pt>
                <c:pt idx="1">
                  <c:v>0.36046511627906974</c:v>
                </c:pt>
                <c:pt idx="2">
                  <c:v>0.50930232558139532</c:v>
                </c:pt>
                <c:pt idx="3">
                  <c:v>0.49302325581395351</c:v>
                </c:pt>
                <c:pt idx="4">
                  <c:v>0.3</c:v>
                </c:pt>
                <c:pt idx="5">
                  <c:v>0.26046511627906976</c:v>
                </c:pt>
                <c:pt idx="6">
                  <c:v>0.34883720930232559</c:v>
                </c:pt>
                <c:pt idx="7">
                  <c:v>0.40465116279069768</c:v>
                </c:pt>
                <c:pt idx="8">
                  <c:v>0.23488372093023255</c:v>
                </c:pt>
                <c:pt idx="9">
                  <c:v>0.17906976744186046</c:v>
                </c:pt>
                <c:pt idx="10">
                  <c:v>0.19069767441860466</c:v>
                </c:pt>
                <c:pt idx="11">
                  <c:v>0.14883720930232558</c:v>
                </c:pt>
                <c:pt idx="12">
                  <c:v>0.10930232558139535</c:v>
                </c:pt>
              </c:numCache>
            </c:numRef>
          </c:val>
          <c:extLst>
            <c:ext xmlns:c16="http://schemas.microsoft.com/office/drawing/2014/chart" uri="{C3380CC4-5D6E-409C-BE32-E72D297353CC}">
              <c16:uniqueId val="{00000000-C7F5-467E-9E7B-9F293609B195}"/>
            </c:ext>
          </c:extLst>
        </c:ser>
        <c:ser>
          <c:idx val="1"/>
          <c:order val="1"/>
          <c:tx>
            <c:strRef>
              <c:f>'Q6.対策施策と制度（従業員別）'!$N$21</c:f>
              <c:strCache>
                <c:ptCount val="1"/>
                <c:pt idx="0">
                  <c:v>従業員 21人～100人 (N=431)</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'Q6.対策施策と制度（従業員別）'!$N$22:$N$34</c:f>
              <c:numCache>
                <c:formatCode>0.0%</c:formatCode>
                <c:ptCount val="13"/>
                <c:pt idx="0">
                  <c:v>0.37122969837587005</c:v>
                </c:pt>
                <c:pt idx="1">
                  <c:v>0.3433874709976798</c:v>
                </c:pt>
                <c:pt idx="2">
                  <c:v>0.56380510440835263</c:v>
                </c:pt>
                <c:pt idx="3">
                  <c:v>0.43387470997679817</c:v>
                </c:pt>
                <c:pt idx="4">
                  <c:v>0.30394431554524359</c:v>
                </c:pt>
                <c:pt idx="5">
                  <c:v>0.3248259860788863</c:v>
                </c:pt>
                <c:pt idx="6">
                  <c:v>0.28306264501160094</c:v>
                </c:pt>
                <c:pt idx="7">
                  <c:v>0.54988399071925753</c:v>
                </c:pt>
                <c:pt idx="8">
                  <c:v>0.28074245939675174</c:v>
                </c:pt>
                <c:pt idx="9">
                  <c:v>0.21113689095127611</c:v>
                </c:pt>
                <c:pt idx="10">
                  <c:v>0.1554524361948956</c:v>
                </c:pt>
                <c:pt idx="11">
                  <c:v>0.22273781902552203</c:v>
                </c:pt>
                <c:pt idx="12">
                  <c:v>0.11832946635730858</c:v>
                </c:pt>
              </c:numCache>
            </c:numRef>
          </c:val>
          <c:extLst>
            <c:ext xmlns:c16="http://schemas.microsoft.com/office/drawing/2014/chart" uri="{C3380CC4-5D6E-409C-BE32-E72D297353CC}">
              <c16:uniqueId val="{00000001-C7F5-467E-9E7B-9F293609B195}"/>
            </c:ext>
          </c:extLst>
        </c:ser>
        <c:ser>
          <c:idx val="2"/>
          <c:order val="2"/>
          <c:tx>
            <c:strRef>
              <c:f>'Q6.対策施策と制度（従業員別）'!$O$21</c:f>
              <c:strCache>
                <c:ptCount val="1"/>
                <c:pt idx="0">
                  <c:v>従業員 101人以上 (N=309)</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'Q6.対策施策と制度（従業員別）'!$O$22:$O$34</c:f>
              <c:numCache>
                <c:formatCode>0.0%</c:formatCode>
                <c:ptCount val="13"/>
                <c:pt idx="0">
                  <c:v>0.37540453074433655</c:v>
                </c:pt>
                <c:pt idx="1">
                  <c:v>0.35275080906148865</c:v>
                </c:pt>
                <c:pt idx="2">
                  <c:v>0.65372168284789645</c:v>
                </c:pt>
                <c:pt idx="3">
                  <c:v>0.58252427184466016</c:v>
                </c:pt>
                <c:pt idx="4">
                  <c:v>0.1650485436893204</c:v>
                </c:pt>
                <c:pt idx="5">
                  <c:v>0.34951456310679613</c:v>
                </c:pt>
                <c:pt idx="6">
                  <c:v>0.4627831715210356</c:v>
                </c:pt>
                <c:pt idx="7">
                  <c:v>0.68284789644012944</c:v>
                </c:pt>
                <c:pt idx="8">
                  <c:v>0.31715210355987056</c:v>
                </c:pt>
                <c:pt idx="9">
                  <c:v>0.23624595469255663</c:v>
                </c:pt>
                <c:pt idx="10">
                  <c:v>0.13915857605177995</c:v>
                </c:pt>
                <c:pt idx="11">
                  <c:v>0.23300970873786409</c:v>
                </c:pt>
                <c:pt idx="12">
                  <c:v>0.10355987055016182</c:v>
                </c:pt>
              </c:numCache>
            </c:numRef>
          </c:val>
          <c:extLst>
            <c:ext xmlns:c16="http://schemas.microsoft.com/office/drawing/2014/chart" uri="{C3380CC4-5D6E-409C-BE32-E72D297353CC}">
              <c16:uniqueId val="{00000002-C7F5-467E-9E7B-9F293609B195}"/>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1"/>
        <c:axPos val="l"/>
        <c:numFmt formatCode="General" sourceLinked="1"/>
        <c:majorTickMark val="none"/>
        <c:minorTickMark val="none"/>
        <c:tickLblPos val="high"/>
        <c:crossAx val="624652672"/>
        <c:crosses val="autoZero"/>
        <c:auto val="1"/>
        <c:lblAlgn val="ctr"/>
        <c:lblOffset val="0"/>
        <c:noMultiLvlLbl val="0"/>
      </c:catAx>
      <c:valAx>
        <c:axId val="624652672"/>
        <c:scaling>
          <c:orientation val="minMax"/>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0.40437499999999998"/>
          <c:y val="0.79793458781362003"/>
          <c:w val="0.59562499999999996"/>
          <c:h val="0.16146018589286273"/>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9979838180497E-2"/>
          <c:y val="3.393179012345679E-2"/>
          <c:w val="0.45637438271604941"/>
          <c:h val="0.92937401610363135"/>
        </c:manualLayout>
      </c:layout>
      <c:barChart>
        <c:barDir val="bar"/>
        <c:grouping val="clustered"/>
        <c:varyColors val="0"/>
        <c:ser>
          <c:idx val="0"/>
          <c:order val="0"/>
          <c:tx>
            <c:strRef>
              <c:f>'Q6.対策施策と制度（従業員別）'!$J$21</c:f>
              <c:strCache>
                <c:ptCount val="1"/>
                <c:pt idx="0">
                  <c:v>従業員 20人以下 (N=89)</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'Q6.対策施策と制度（従業員別）'!$J$22:$J$34</c:f>
              <c:numCache>
                <c:formatCode>0.0%</c:formatCode>
                <c:ptCount val="13"/>
                <c:pt idx="0">
                  <c:v>0.898876404494382</c:v>
                </c:pt>
                <c:pt idx="1">
                  <c:v>0.6966292134831461</c:v>
                </c:pt>
                <c:pt idx="2">
                  <c:v>0.5393258426966292</c:v>
                </c:pt>
                <c:pt idx="3">
                  <c:v>0.550561797752809</c:v>
                </c:pt>
                <c:pt idx="4">
                  <c:v>0.449438202247191</c:v>
                </c:pt>
                <c:pt idx="5">
                  <c:v>0.5730337078651685</c:v>
                </c:pt>
                <c:pt idx="6">
                  <c:v>0.30337078651685395</c:v>
                </c:pt>
                <c:pt idx="7">
                  <c:v>0.2696629213483146</c:v>
                </c:pt>
                <c:pt idx="8">
                  <c:v>0.1797752808988764</c:v>
                </c:pt>
                <c:pt idx="9">
                  <c:v>0.11235955056179775</c:v>
                </c:pt>
                <c:pt idx="10">
                  <c:v>8.98876404494382E-2</c:v>
                </c:pt>
                <c:pt idx="11">
                  <c:v>4.49438202247191E-2</c:v>
                </c:pt>
                <c:pt idx="12">
                  <c:v>1.1235955056179775E-2</c:v>
                </c:pt>
              </c:numCache>
            </c:numRef>
          </c:val>
          <c:extLst>
            <c:ext xmlns:c16="http://schemas.microsoft.com/office/drawing/2014/chart" uri="{C3380CC4-5D6E-409C-BE32-E72D297353CC}">
              <c16:uniqueId val="{00000000-1E97-453A-83EC-030FBAA804E7}"/>
            </c:ext>
          </c:extLst>
        </c:ser>
        <c:ser>
          <c:idx val="1"/>
          <c:order val="1"/>
          <c:tx>
            <c:strRef>
              <c:f>'Q6.対策施策と制度（従業員別）'!$K$21</c:f>
              <c:strCache>
                <c:ptCount val="1"/>
                <c:pt idx="0">
                  <c:v>従業員 21人～100人 (N=136)</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'Q6.対策施策と制度（従業員別）'!$K$22:$K$34</c:f>
              <c:numCache>
                <c:formatCode>0.0%</c:formatCode>
                <c:ptCount val="13"/>
                <c:pt idx="0">
                  <c:v>0.88235294117647056</c:v>
                </c:pt>
                <c:pt idx="1">
                  <c:v>0.8529411764705882</c:v>
                </c:pt>
                <c:pt idx="2">
                  <c:v>0.75735294117647056</c:v>
                </c:pt>
                <c:pt idx="3">
                  <c:v>0.53676470588235292</c:v>
                </c:pt>
                <c:pt idx="4">
                  <c:v>0.57352941176470584</c:v>
                </c:pt>
                <c:pt idx="5">
                  <c:v>0.625</c:v>
                </c:pt>
                <c:pt idx="6">
                  <c:v>0.46323529411764708</c:v>
                </c:pt>
                <c:pt idx="7">
                  <c:v>0.18382352941176472</c:v>
                </c:pt>
                <c:pt idx="8">
                  <c:v>0.13970588235294118</c:v>
                </c:pt>
                <c:pt idx="9">
                  <c:v>0.16176470588235295</c:v>
                </c:pt>
                <c:pt idx="10">
                  <c:v>8.0882352941176475E-2</c:v>
                </c:pt>
                <c:pt idx="11">
                  <c:v>4.4117647058823532E-2</c:v>
                </c:pt>
                <c:pt idx="12">
                  <c:v>6.6176470588235295E-2</c:v>
                </c:pt>
              </c:numCache>
            </c:numRef>
          </c:val>
          <c:extLst>
            <c:ext xmlns:c16="http://schemas.microsoft.com/office/drawing/2014/chart" uri="{C3380CC4-5D6E-409C-BE32-E72D297353CC}">
              <c16:uniqueId val="{00000001-1E97-453A-83EC-030FBAA804E7}"/>
            </c:ext>
          </c:extLst>
        </c:ser>
        <c:ser>
          <c:idx val="2"/>
          <c:order val="2"/>
          <c:tx>
            <c:strRef>
              <c:f>'Q6.対策施策と制度（従業員別）'!$L$21</c:f>
              <c:strCache>
                <c:ptCount val="1"/>
                <c:pt idx="0">
                  <c:v>従業員 101人以上 (N=141)</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'Q6.対策施策と制度（従業員別）'!$L$22:$L$34</c:f>
              <c:numCache>
                <c:formatCode>0.0%</c:formatCode>
                <c:ptCount val="13"/>
                <c:pt idx="0">
                  <c:v>0.95035460992907805</c:v>
                </c:pt>
                <c:pt idx="1">
                  <c:v>0.85815602836879434</c:v>
                </c:pt>
                <c:pt idx="2">
                  <c:v>0.76595744680851063</c:v>
                </c:pt>
                <c:pt idx="3">
                  <c:v>0.73758865248226946</c:v>
                </c:pt>
                <c:pt idx="4">
                  <c:v>0.68794326241134751</c:v>
                </c:pt>
                <c:pt idx="5">
                  <c:v>0.45390070921985815</c:v>
                </c:pt>
                <c:pt idx="6">
                  <c:v>0.64539007092198586</c:v>
                </c:pt>
                <c:pt idx="7">
                  <c:v>0.25531914893617019</c:v>
                </c:pt>
                <c:pt idx="8">
                  <c:v>0.3475177304964539</c:v>
                </c:pt>
                <c:pt idx="9">
                  <c:v>0.1276595744680851</c:v>
                </c:pt>
                <c:pt idx="10">
                  <c:v>6.3829787234042548E-2</c:v>
                </c:pt>
                <c:pt idx="11">
                  <c:v>6.3829787234042548E-2</c:v>
                </c:pt>
                <c:pt idx="12">
                  <c:v>4.2553191489361701E-2</c:v>
                </c:pt>
              </c:numCache>
            </c:numRef>
          </c:val>
          <c:extLst>
            <c:ext xmlns:c16="http://schemas.microsoft.com/office/drawing/2014/chart" uri="{C3380CC4-5D6E-409C-BE32-E72D297353CC}">
              <c16:uniqueId val="{00000002-1E97-453A-83EC-030FBAA804E7}"/>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8.601574074074074E-2"/>
          <c:y val="0.80974411764705878"/>
          <c:w val="0.34404475308641974"/>
          <c:h val="0.1544136200716845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747795414456E-2"/>
          <c:y val="3.393179012345679E-2"/>
          <c:w val="0.80546869488536155"/>
          <c:h val="0.94338395061728397"/>
        </c:manualLayout>
      </c:layout>
      <c:barChart>
        <c:barDir val="bar"/>
        <c:grouping val="clustered"/>
        <c:varyColors val="0"/>
        <c:ser>
          <c:idx val="0"/>
          <c:order val="0"/>
          <c:tx>
            <c:strRef>
              <c:f>'Q6.対策施策と制度（従業員別）'!$M$21</c:f>
              <c:strCache>
                <c:ptCount val="1"/>
                <c:pt idx="0">
                  <c:v>従業員 20人以下 (N=72)</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'Q6.対策施策と制度（従業員別）'!$M$22:$M$34</c:f>
              <c:numCache>
                <c:formatCode>0.0%</c:formatCode>
                <c:ptCount val="13"/>
                <c:pt idx="0">
                  <c:v>0.3611111111111111</c:v>
                </c:pt>
                <c:pt idx="1">
                  <c:v>0.3611111111111111</c:v>
                </c:pt>
                <c:pt idx="2">
                  <c:v>0.34722222222222221</c:v>
                </c:pt>
                <c:pt idx="3">
                  <c:v>0.43055555555555558</c:v>
                </c:pt>
                <c:pt idx="4">
                  <c:v>0.22222222222222221</c:v>
                </c:pt>
                <c:pt idx="5">
                  <c:v>0.41666666666666669</c:v>
                </c:pt>
                <c:pt idx="6">
                  <c:v>0.2638888888888889</c:v>
                </c:pt>
                <c:pt idx="7">
                  <c:v>0.34722222222222221</c:v>
                </c:pt>
                <c:pt idx="8">
                  <c:v>0.33333333333333331</c:v>
                </c:pt>
                <c:pt idx="9">
                  <c:v>0.2361111111111111</c:v>
                </c:pt>
                <c:pt idx="10">
                  <c:v>0.18055555555555555</c:v>
                </c:pt>
                <c:pt idx="11">
                  <c:v>0.19444444444444445</c:v>
                </c:pt>
                <c:pt idx="12">
                  <c:v>0.1388888888888889</c:v>
                </c:pt>
              </c:numCache>
            </c:numRef>
          </c:val>
          <c:extLst>
            <c:ext xmlns:c16="http://schemas.microsoft.com/office/drawing/2014/chart" uri="{C3380CC4-5D6E-409C-BE32-E72D297353CC}">
              <c16:uniqueId val="{00000000-D081-4F58-BF81-394F83CA1E38}"/>
            </c:ext>
          </c:extLst>
        </c:ser>
        <c:ser>
          <c:idx val="1"/>
          <c:order val="1"/>
          <c:tx>
            <c:strRef>
              <c:f>'Q6.対策施策と制度（従業員別）'!$N$21</c:f>
              <c:strCache>
                <c:ptCount val="1"/>
                <c:pt idx="0">
                  <c:v>従業員 21人～100人 (N=104)</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'Q6.対策施策と制度（従業員別）'!$N$22:$N$34</c:f>
              <c:numCache>
                <c:formatCode>0.0%</c:formatCode>
                <c:ptCount val="13"/>
                <c:pt idx="0">
                  <c:v>0.40384615384615385</c:v>
                </c:pt>
                <c:pt idx="1">
                  <c:v>0.38461538461538464</c:v>
                </c:pt>
                <c:pt idx="2">
                  <c:v>0.46153846153846156</c:v>
                </c:pt>
                <c:pt idx="3">
                  <c:v>0.34615384615384615</c:v>
                </c:pt>
                <c:pt idx="4">
                  <c:v>0.32692307692307693</c:v>
                </c:pt>
                <c:pt idx="5">
                  <c:v>0.33653846153846156</c:v>
                </c:pt>
                <c:pt idx="6">
                  <c:v>0.20192307692307693</c:v>
                </c:pt>
                <c:pt idx="7">
                  <c:v>0.26923076923076922</c:v>
                </c:pt>
                <c:pt idx="8">
                  <c:v>0.47115384615384615</c:v>
                </c:pt>
                <c:pt idx="9">
                  <c:v>0.15384615384615385</c:v>
                </c:pt>
                <c:pt idx="10">
                  <c:v>0.18269230769230768</c:v>
                </c:pt>
                <c:pt idx="11">
                  <c:v>8.6538461538461536E-2</c:v>
                </c:pt>
                <c:pt idx="12">
                  <c:v>9.6153846153846159E-2</c:v>
                </c:pt>
              </c:numCache>
            </c:numRef>
          </c:val>
          <c:extLst>
            <c:ext xmlns:c16="http://schemas.microsoft.com/office/drawing/2014/chart" uri="{C3380CC4-5D6E-409C-BE32-E72D297353CC}">
              <c16:uniqueId val="{00000001-D081-4F58-BF81-394F83CA1E38}"/>
            </c:ext>
          </c:extLst>
        </c:ser>
        <c:ser>
          <c:idx val="2"/>
          <c:order val="2"/>
          <c:tx>
            <c:strRef>
              <c:f>'Q6.対策施策と制度（従業員別）'!$O$21</c:f>
              <c:strCache>
                <c:ptCount val="1"/>
                <c:pt idx="0">
                  <c:v>従業員 101人以上 (N=112)</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E.Web会議等</c:v>
                </c:pt>
                <c:pt idx="3">
                  <c:v>A.テレワークの導入</c:v>
                </c:pt>
                <c:pt idx="4">
                  <c:v>H.感染時における休業扱い等</c:v>
                </c:pt>
                <c:pt idx="5">
                  <c:v>K.助成金の利用</c:v>
                </c:pt>
                <c:pt idx="6">
                  <c:v>D.時差通勤の導入</c:v>
                </c:pt>
                <c:pt idx="7">
                  <c:v>M.業務フローの見直し</c:v>
                </c:pt>
                <c:pt idx="8">
                  <c:v>B.VPNの整備</c:v>
                </c:pt>
                <c:pt idx="9">
                  <c:v>I.就業手当の見直し</c:v>
                </c:pt>
                <c:pt idx="10">
                  <c:v>L.人事評価制度の見直し</c:v>
                </c:pt>
                <c:pt idx="11">
                  <c:v>C.BYODの導入</c:v>
                </c:pt>
                <c:pt idx="12">
                  <c:v>J.サプライチェーンの見直し</c:v>
                </c:pt>
              </c:strCache>
            </c:strRef>
          </c:cat>
          <c:val>
            <c:numRef>
              <c:f>'Q6.対策施策と制度（従業員別）'!$O$22:$O$34</c:f>
              <c:numCache>
                <c:formatCode>0.0%</c:formatCode>
                <c:ptCount val="13"/>
                <c:pt idx="0">
                  <c:v>0.2857142857142857</c:v>
                </c:pt>
                <c:pt idx="1">
                  <c:v>0.24107142857142858</c:v>
                </c:pt>
                <c:pt idx="2">
                  <c:v>0.5357142857142857</c:v>
                </c:pt>
                <c:pt idx="3">
                  <c:v>0.5</c:v>
                </c:pt>
                <c:pt idx="4">
                  <c:v>0.35714285714285715</c:v>
                </c:pt>
                <c:pt idx="5">
                  <c:v>0.15178571428571427</c:v>
                </c:pt>
                <c:pt idx="6">
                  <c:v>0.38392857142857145</c:v>
                </c:pt>
                <c:pt idx="7">
                  <c:v>0.33035714285714285</c:v>
                </c:pt>
                <c:pt idx="8">
                  <c:v>0.6875</c:v>
                </c:pt>
                <c:pt idx="9">
                  <c:v>0.1875</c:v>
                </c:pt>
                <c:pt idx="10">
                  <c:v>0.24107142857142858</c:v>
                </c:pt>
                <c:pt idx="11">
                  <c:v>0.13392857142857142</c:v>
                </c:pt>
                <c:pt idx="12">
                  <c:v>0.16071428571428573</c:v>
                </c:pt>
              </c:numCache>
            </c:numRef>
          </c:val>
          <c:extLst>
            <c:ext xmlns:c16="http://schemas.microsoft.com/office/drawing/2014/chart" uri="{C3380CC4-5D6E-409C-BE32-E72D297353CC}">
              <c16:uniqueId val="{00000002-D081-4F58-BF81-394F83CA1E38}"/>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1"/>
        <c:axPos val="l"/>
        <c:numFmt formatCode="General" sourceLinked="1"/>
        <c:majorTickMark val="none"/>
        <c:minorTickMark val="none"/>
        <c:tickLblPos val="high"/>
        <c:crossAx val="624652672"/>
        <c:crosses val="autoZero"/>
        <c:auto val="1"/>
        <c:lblAlgn val="ctr"/>
        <c:lblOffset val="0"/>
        <c:noMultiLvlLbl val="0"/>
      </c:catAx>
      <c:valAx>
        <c:axId val="624652672"/>
        <c:scaling>
          <c:orientation val="minMax"/>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0.41174845679012351"/>
          <c:y val="0.81386647197021988"/>
          <c:w val="0.58255915637860078"/>
          <c:h val="0.16146018589286273"/>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'Q6.対策施策と制度（従業員別）'!$I$39</c:f>
          <c:strCache>
            <c:ptCount val="1"/>
            <c:pt idx="0">
              <c:v>緊急事態宣言の発令時期に実施した対策・施策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'Q6.対策施策と制度（従業員別）'!$J$4</c:f>
              <c:strCache>
                <c:ptCount val="1"/>
                <c:pt idx="0">
                  <c:v>従業員 20人以下 (N=89)</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'Q6.対策施策と制度（従業員別）'!$J$5:$J$17</c:f>
              <c:numCache>
                <c:formatCode>0.0%</c:formatCode>
                <c:ptCount val="13"/>
                <c:pt idx="0">
                  <c:v>0.550561797752809</c:v>
                </c:pt>
                <c:pt idx="1">
                  <c:v>0.1797752808988764</c:v>
                </c:pt>
                <c:pt idx="2">
                  <c:v>4.49438202247191E-2</c:v>
                </c:pt>
                <c:pt idx="3">
                  <c:v>0.30337078651685395</c:v>
                </c:pt>
                <c:pt idx="4">
                  <c:v>0.5393258426966292</c:v>
                </c:pt>
                <c:pt idx="5">
                  <c:v>0.6966292134831461</c:v>
                </c:pt>
                <c:pt idx="6">
                  <c:v>0.898876404494382</c:v>
                </c:pt>
                <c:pt idx="7">
                  <c:v>0.449438202247191</c:v>
                </c:pt>
                <c:pt idx="8">
                  <c:v>0.11235955056179775</c:v>
                </c:pt>
                <c:pt idx="9">
                  <c:v>1.1235955056179775E-2</c:v>
                </c:pt>
                <c:pt idx="10">
                  <c:v>0.5730337078651685</c:v>
                </c:pt>
                <c:pt idx="11">
                  <c:v>8.98876404494382E-2</c:v>
                </c:pt>
                <c:pt idx="12">
                  <c:v>0.2696629213483146</c:v>
                </c:pt>
              </c:numCache>
            </c:numRef>
          </c:val>
          <c:extLst>
            <c:ext xmlns:c16="http://schemas.microsoft.com/office/drawing/2014/chart" uri="{C3380CC4-5D6E-409C-BE32-E72D297353CC}">
              <c16:uniqueId val="{00000000-ABF6-46EB-9E2E-F930685EEBB0}"/>
            </c:ext>
          </c:extLst>
        </c:ser>
        <c:ser>
          <c:idx val="1"/>
          <c:order val="1"/>
          <c:tx>
            <c:strRef>
              <c:f>'Q6.対策施策と制度（従業員別）'!$K$4</c:f>
              <c:strCache>
                <c:ptCount val="1"/>
                <c:pt idx="0">
                  <c:v>従業員 21人～100人 (N=136)</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'Q6.対策施策と制度（従業員別）'!$K$5:$K$17</c:f>
              <c:numCache>
                <c:formatCode>0.0%</c:formatCode>
                <c:ptCount val="13"/>
                <c:pt idx="0">
                  <c:v>0.53676470588235292</c:v>
                </c:pt>
                <c:pt idx="1">
                  <c:v>0.13970588235294118</c:v>
                </c:pt>
                <c:pt idx="2">
                  <c:v>4.4117647058823532E-2</c:v>
                </c:pt>
                <c:pt idx="3">
                  <c:v>0.46323529411764708</c:v>
                </c:pt>
                <c:pt idx="4">
                  <c:v>0.75735294117647056</c:v>
                </c:pt>
                <c:pt idx="5">
                  <c:v>0.8529411764705882</c:v>
                </c:pt>
                <c:pt idx="6">
                  <c:v>0.88235294117647056</c:v>
                </c:pt>
                <c:pt idx="7">
                  <c:v>0.57352941176470584</c:v>
                </c:pt>
                <c:pt idx="8">
                  <c:v>0.16176470588235295</c:v>
                </c:pt>
                <c:pt idx="9">
                  <c:v>6.6176470588235295E-2</c:v>
                </c:pt>
                <c:pt idx="10">
                  <c:v>0.625</c:v>
                </c:pt>
                <c:pt idx="11">
                  <c:v>8.0882352941176475E-2</c:v>
                </c:pt>
                <c:pt idx="12">
                  <c:v>0.18382352941176472</c:v>
                </c:pt>
              </c:numCache>
            </c:numRef>
          </c:val>
          <c:extLst>
            <c:ext xmlns:c16="http://schemas.microsoft.com/office/drawing/2014/chart" uri="{C3380CC4-5D6E-409C-BE32-E72D297353CC}">
              <c16:uniqueId val="{00000001-ABF6-46EB-9E2E-F930685EEBB0}"/>
            </c:ext>
          </c:extLst>
        </c:ser>
        <c:ser>
          <c:idx val="2"/>
          <c:order val="2"/>
          <c:tx>
            <c:strRef>
              <c:f>'Q6.対策施策と制度（従業員別）'!$L$4</c:f>
              <c:strCache>
                <c:ptCount val="1"/>
                <c:pt idx="0">
                  <c:v>従業員 101人以上 (N=141)</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'Q6.対策施策と制度（従業員別）'!$L$5:$L$17</c:f>
              <c:numCache>
                <c:formatCode>0.0%</c:formatCode>
                <c:ptCount val="13"/>
                <c:pt idx="0">
                  <c:v>0.73758865248226946</c:v>
                </c:pt>
                <c:pt idx="1">
                  <c:v>0.3475177304964539</c:v>
                </c:pt>
                <c:pt idx="2">
                  <c:v>6.3829787234042548E-2</c:v>
                </c:pt>
                <c:pt idx="3">
                  <c:v>0.64539007092198586</c:v>
                </c:pt>
                <c:pt idx="4">
                  <c:v>0.76595744680851063</c:v>
                </c:pt>
                <c:pt idx="5">
                  <c:v>0.85815602836879434</c:v>
                </c:pt>
                <c:pt idx="6">
                  <c:v>0.95035460992907805</c:v>
                </c:pt>
                <c:pt idx="7">
                  <c:v>0.68794326241134751</c:v>
                </c:pt>
                <c:pt idx="8">
                  <c:v>0.1276595744680851</c:v>
                </c:pt>
                <c:pt idx="9">
                  <c:v>4.2553191489361701E-2</c:v>
                </c:pt>
                <c:pt idx="10">
                  <c:v>0.45390070921985815</c:v>
                </c:pt>
                <c:pt idx="11">
                  <c:v>6.3829787234042548E-2</c:v>
                </c:pt>
                <c:pt idx="12">
                  <c:v>0.25531914893617019</c:v>
                </c:pt>
              </c:numCache>
            </c:numRef>
          </c:val>
          <c:extLst>
            <c:ext xmlns:c16="http://schemas.microsoft.com/office/drawing/2014/chart" uri="{C3380CC4-5D6E-409C-BE32-E72D297353CC}">
              <c16:uniqueId val="{00000002-ABF6-46EB-9E2E-F930685EEBB0}"/>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spPr>
        <a:noFill/>
        <a:ln>
          <a:noFill/>
        </a:ln>
        <a:effectLst/>
      </c:spPr>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'Q6.対策施策と制度（従業員別）'!$I$58</c:f>
          <c:strCache>
            <c:ptCount val="1"/>
            <c:pt idx="0">
              <c:v>企業の制度や仕組みとして実施する対策・施策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'Q6.対策施策と制度（従業員別）'!$M$4</c:f>
              <c:strCache>
                <c:ptCount val="1"/>
                <c:pt idx="0">
                  <c:v>従業員 20人以下 (N=72)</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'Q6.対策施策と制度（従業員別）'!$M$5:$M$17</c:f>
              <c:numCache>
                <c:formatCode>0.0%</c:formatCode>
                <c:ptCount val="13"/>
                <c:pt idx="0">
                  <c:v>0.43055555555555558</c:v>
                </c:pt>
                <c:pt idx="1">
                  <c:v>0.33333333333333331</c:v>
                </c:pt>
                <c:pt idx="2">
                  <c:v>0.19444444444444445</c:v>
                </c:pt>
                <c:pt idx="3">
                  <c:v>0.2638888888888889</c:v>
                </c:pt>
                <c:pt idx="4">
                  <c:v>0.34722222222222221</c:v>
                </c:pt>
                <c:pt idx="5">
                  <c:v>0.3611111111111111</c:v>
                </c:pt>
                <c:pt idx="6">
                  <c:v>0.3611111111111111</c:v>
                </c:pt>
                <c:pt idx="7">
                  <c:v>0.22222222222222221</c:v>
                </c:pt>
                <c:pt idx="8">
                  <c:v>0.2361111111111111</c:v>
                </c:pt>
                <c:pt idx="9">
                  <c:v>0.1388888888888889</c:v>
                </c:pt>
                <c:pt idx="10">
                  <c:v>0.41666666666666669</c:v>
                </c:pt>
                <c:pt idx="11">
                  <c:v>0.18055555555555555</c:v>
                </c:pt>
                <c:pt idx="12">
                  <c:v>0.34722222222222221</c:v>
                </c:pt>
              </c:numCache>
            </c:numRef>
          </c:val>
          <c:extLst>
            <c:ext xmlns:c16="http://schemas.microsoft.com/office/drawing/2014/chart" uri="{C3380CC4-5D6E-409C-BE32-E72D297353CC}">
              <c16:uniqueId val="{00000000-4862-409D-9E1F-2E27F2C7F857}"/>
            </c:ext>
          </c:extLst>
        </c:ser>
        <c:ser>
          <c:idx val="1"/>
          <c:order val="1"/>
          <c:tx>
            <c:strRef>
              <c:f>'Q6.対策施策と制度（従業員別）'!$N$4</c:f>
              <c:strCache>
                <c:ptCount val="1"/>
                <c:pt idx="0">
                  <c:v>従業員 21人～100人 (N=104)</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'Q6.対策施策と制度（従業員別）'!$N$5:$N$17</c:f>
              <c:numCache>
                <c:formatCode>0.0%</c:formatCode>
                <c:ptCount val="13"/>
                <c:pt idx="0">
                  <c:v>0.34615384615384615</c:v>
                </c:pt>
                <c:pt idx="1">
                  <c:v>0.47115384615384615</c:v>
                </c:pt>
                <c:pt idx="2">
                  <c:v>8.6538461538461536E-2</c:v>
                </c:pt>
                <c:pt idx="3">
                  <c:v>0.20192307692307693</c:v>
                </c:pt>
                <c:pt idx="4">
                  <c:v>0.46153846153846156</c:v>
                </c:pt>
                <c:pt idx="5">
                  <c:v>0.38461538461538464</c:v>
                </c:pt>
                <c:pt idx="6">
                  <c:v>0.40384615384615385</c:v>
                </c:pt>
                <c:pt idx="7">
                  <c:v>0.32692307692307693</c:v>
                </c:pt>
                <c:pt idx="8">
                  <c:v>0.15384615384615385</c:v>
                </c:pt>
                <c:pt idx="9">
                  <c:v>9.6153846153846159E-2</c:v>
                </c:pt>
                <c:pt idx="10">
                  <c:v>0.33653846153846156</c:v>
                </c:pt>
                <c:pt idx="11">
                  <c:v>0.18269230769230768</c:v>
                </c:pt>
                <c:pt idx="12">
                  <c:v>0.26923076923076922</c:v>
                </c:pt>
              </c:numCache>
            </c:numRef>
          </c:val>
          <c:extLst>
            <c:ext xmlns:c16="http://schemas.microsoft.com/office/drawing/2014/chart" uri="{C3380CC4-5D6E-409C-BE32-E72D297353CC}">
              <c16:uniqueId val="{00000001-4862-409D-9E1F-2E27F2C7F857}"/>
            </c:ext>
          </c:extLst>
        </c:ser>
        <c:ser>
          <c:idx val="2"/>
          <c:order val="2"/>
          <c:tx>
            <c:strRef>
              <c:f>'Q6.対策施策と制度（従業員別）'!$O$4</c:f>
              <c:strCache>
                <c:ptCount val="1"/>
                <c:pt idx="0">
                  <c:v>従業員 101人以上 (N=112)</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'Q6.対策施策と制度（従業員別）'!$O$5:$O$17</c:f>
              <c:numCache>
                <c:formatCode>0.0%</c:formatCode>
                <c:ptCount val="13"/>
                <c:pt idx="0">
                  <c:v>0.5</c:v>
                </c:pt>
                <c:pt idx="1">
                  <c:v>0.6875</c:v>
                </c:pt>
                <c:pt idx="2">
                  <c:v>0.13392857142857142</c:v>
                </c:pt>
                <c:pt idx="3">
                  <c:v>0.38392857142857145</c:v>
                </c:pt>
                <c:pt idx="4">
                  <c:v>0.5357142857142857</c:v>
                </c:pt>
                <c:pt idx="5">
                  <c:v>0.24107142857142858</c:v>
                </c:pt>
                <c:pt idx="6">
                  <c:v>0.2857142857142857</c:v>
                </c:pt>
                <c:pt idx="7">
                  <c:v>0.35714285714285715</c:v>
                </c:pt>
                <c:pt idx="8">
                  <c:v>0.1875</c:v>
                </c:pt>
                <c:pt idx="9">
                  <c:v>0.16071428571428573</c:v>
                </c:pt>
                <c:pt idx="10">
                  <c:v>0.15178571428571427</c:v>
                </c:pt>
                <c:pt idx="11">
                  <c:v>0.24107142857142858</c:v>
                </c:pt>
                <c:pt idx="12">
                  <c:v>0.33035714285714285</c:v>
                </c:pt>
              </c:numCache>
            </c:numRef>
          </c:val>
          <c:extLst>
            <c:ext xmlns:c16="http://schemas.microsoft.com/office/drawing/2014/chart" uri="{C3380CC4-5D6E-409C-BE32-E72D297353CC}">
              <c16:uniqueId val="{00000002-4862-409D-9E1F-2E27F2C7F857}"/>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9979838180497E-2"/>
          <c:y val="3.393179012345679E-2"/>
          <c:w val="0.45637438271604941"/>
          <c:h val="0.92937401610363135"/>
        </c:manualLayout>
      </c:layout>
      <c:barChart>
        <c:barDir val="bar"/>
        <c:grouping val="clustered"/>
        <c:varyColors val="0"/>
        <c:ser>
          <c:idx val="0"/>
          <c:order val="0"/>
          <c:tx>
            <c:v>従業員 20人以下 (n=181)</c:v>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0.81767955801104975</c:v>
              </c:pt>
              <c:pt idx="1">
                <c:v>0.67403314917127077</c:v>
              </c:pt>
              <c:pt idx="2">
                <c:v>0.71270718232044195</c:v>
              </c:pt>
              <c:pt idx="3">
                <c:v>0.65193370165745856</c:v>
              </c:pt>
              <c:pt idx="4">
                <c:v>0.66298342541436461</c:v>
              </c:pt>
              <c:pt idx="5">
                <c:v>0.33149171270718231</c:v>
              </c:pt>
              <c:pt idx="6">
                <c:v>0.34254143646408841</c:v>
              </c:pt>
              <c:pt idx="7">
                <c:v>0.17127071823204421</c:v>
              </c:pt>
              <c:pt idx="8">
                <c:v>0.18784530386740331</c:v>
              </c:pt>
              <c:pt idx="9">
                <c:v>0.12154696132596685</c:v>
              </c:pt>
              <c:pt idx="10">
                <c:v>7.7348066298342538E-2</c:v>
              </c:pt>
              <c:pt idx="11">
                <c:v>4.4198895027624308E-2</c:v>
              </c:pt>
              <c:pt idx="12">
                <c:v>6.0773480662983423E-2</c:v>
              </c:pt>
            </c:numLit>
          </c:val>
          <c:extLst>
            <c:ext xmlns:c16="http://schemas.microsoft.com/office/drawing/2014/chart" uri="{C3380CC4-5D6E-409C-BE32-E72D297353CC}">
              <c16:uniqueId val="{00000000-EFB7-4F4A-94DF-A76566F688C6}"/>
            </c:ext>
          </c:extLst>
        </c:ser>
        <c:ser>
          <c:idx val="1"/>
          <c:order val="1"/>
          <c:tx>
            <c:v>従業員 21人～100人 (n=143)</c:v>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0.95104895104895104</c:v>
              </c:pt>
              <c:pt idx="1">
                <c:v>0.81118881118881114</c:v>
              </c:pt>
              <c:pt idx="2">
                <c:v>0.72027972027972031</c:v>
              </c:pt>
              <c:pt idx="3">
                <c:v>0.72727272727272729</c:v>
              </c:pt>
              <c:pt idx="4">
                <c:v>0.55944055944055948</c:v>
              </c:pt>
              <c:pt idx="5">
                <c:v>0.66433566433566438</c:v>
              </c:pt>
              <c:pt idx="6">
                <c:v>0.53846153846153844</c:v>
              </c:pt>
              <c:pt idx="7">
                <c:v>0.36363636363636365</c:v>
              </c:pt>
              <c:pt idx="8">
                <c:v>0.25174825174825177</c:v>
              </c:pt>
              <c:pt idx="9">
                <c:v>0.23076923076923078</c:v>
              </c:pt>
              <c:pt idx="10">
                <c:v>7.6923076923076927E-2</c:v>
              </c:pt>
              <c:pt idx="11">
                <c:v>9.7902097902097904E-2</c:v>
              </c:pt>
              <c:pt idx="12">
                <c:v>4.195804195804196E-2</c:v>
              </c:pt>
            </c:numLit>
          </c:val>
          <c:extLst>
            <c:ext xmlns:c16="http://schemas.microsoft.com/office/drawing/2014/chart" uri="{C3380CC4-5D6E-409C-BE32-E72D297353CC}">
              <c16:uniqueId val="{00000001-EFB7-4F4A-94DF-A76566F688C6}"/>
            </c:ext>
          </c:extLst>
        </c:ser>
        <c:ser>
          <c:idx val="2"/>
          <c:order val="2"/>
          <c:tx>
            <c:v>従業員 101人以上 (n=88)</c:v>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0.95454545454545459</c:v>
              </c:pt>
              <c:pt idx="1">
                <c:v>0.88636363636363635</c:v>
              </c:pt>
              <c:pt idx="2">
                <c:v>0.77272727272727271</c:v>
              </c:pt>
              <c:pt idx="3">
                <c:v>0.84090909090909094</c:v>
              </c:pt>
              <c:pt idx="4">
                <c:v>0.40909090909090912</c:v>
              </c:pt>
              <c:pt idx="5">
                <c:v>0.72727272727272729</c:v>
              </c:pt>
              <c:pt idx="6">
                <c:v>0.625</c:v>
              </c:pt>
              <c:pt idx="7">
                <c:v>0.35227272727272729</c:v>
              </c:pt>
              <c:pt idx="8">
                <c:v>0.375</c:v>
              </c:pt>
              <c:pt idx="9">
                <c:v>0.125</c:v>
              </c:pt>
              <c:pt idx="10">
                <c:v>2.2727272727272728E-2</c:v>
              </c:pt>
              <c:pt idx="11">
                <c:v>2.2727272727272728E-2</c:v>
              </c:pt>
              <c:pt idx="12">
                <c:v>5.6818181818181816E-2</c:v>
              </c:pt>
            </c:numLit>
          </c:val>
          <c:extLst>
            <c:ext xmlns:c16="http://schemas.microsoft.com/office/drawing/2014/chart" uri="{C3380CC4-5D6E-409C-BE32-E72D297353CC}">
              <c16:uniqueId val="{00000002-EFB7-4F4A-94DF-A76566F688C6}"/>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3.5058950617283952E-2"/>
          <c:y val="0.80974411764705878"/>
          <c:w val="0.39500154320987652"/>
          <c:h val="0.1635175463253360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747795414456E-2"/>
          <c:y val="3.393179012345679E-2"/>
          <c:w val="0.80546869488536155"/>
          <c:h val="0.94338395061728397"/>
        </c:manualLayout>
      </c:layout>
      <c:barChart>
        <c:barDir val="bar"/>
        <c:grouping val="clustered"/>
        <c:varyColors val="0"/>
        <c:ser>
          <c:idx val="0"/>
          <c:order val="0"/>
          <c:tx>
            <c:v>従業員 20人以下 (n=139)</c:v>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0.34532374100719426</c:v>
              </c:pt>
              <c:pt idx="1">
                <c:v>0.28776978417266186</c:v>
              </c:pt>
              <c:pt idx="2">
                <c:v>0.52517985611510787</c:v>
              </c:pt>
              <c:pt idx="3">
                <c:v>0.52517985611510787</c:v>
              </c:pt>
              <c:pt idx="4">
                <c:v>0.25899280575539568</c:v>
              </c:pt>
              <c:pt idx="5">
                <c:v>0.25899280575539568</c:v>
              </c:pt>
              <c:pt idx="6">
                <c:v>0.34532374100719426</c:v>
              </c:pt>
              <c:pt idx="7">
                <c:v>0.41726618705035973</c:v>
              </c:pt>
              <c:pt idx="8">
                <c:v>0.17985611510791366</c:v>
              </c:pt>
              <c:pt idx="9">
                <c:v>7.9136690647482008E-2</c:v>
              </c:pt>
              <c:pt idx="10">
                <c:v>0.15827338129496402</c:v>
              </c:pt>
              <c:pt idx="11">
                <c:v>0.12949640287769784</c:v>
              </c:pt>
              <c:pt idx="12">
                <c:v>9.3525179856115109E-2</c:v>
              </c:pt>
            </c:numLit>
          </c:val>
          <c:extLst>
            <c:ext xmlns:c16="http://schemas.microsoft.com/office/drawing/2014/chart" uri="{C3380CC4-5D6E-409C-BE32-E72D297353CC}">
              <c16:uniqueId val="{00000000-8F12-4124-BB6A-2818E0D64FD1}"/>
            </c:ext>
          </c:extLst>
        </c:ser>
        <c:ser>
          <c:idx val="1"/>
          <c:order val="1"/>
          <c:tx>
            <c:v>従業員 21人～100人 (n=118)</c:v>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0.38135593220338981</c:v>
              </c:pt>
              <c:pt idx="1">
                <c:v>0.38983050847457629</c:v>
              </c:pt>
              <c:pt idx="2">
                <c:v>0.61016949152542377</c:v>
              </c:pt>
              <c:pt idx="3">
                <c:v>0.43220338983050849</c:v>
              </c:pt>
              <c:pt idx="4">
                <c:v>0.27966101694915252</c:v>
              </c:pt>
              <c:pt idx="5">
                <c:v>0.34745762711864409</c:v>
              </c:pt>
              <c:pt idx="6">
                <c:v>0.34745762711864409</c:v>
              </c:pt>
              <c:pt idx="7">
                <c:v>0.55932203389830504</c:v>
              </c:pt>
              <c:pt idx="8">
                <c:v>0.33050847457627119</c:v>
              </c:pt>
              <c:pt idx="9">
                <c:v>0.24576271186440679</c:v>
              </c:pt>
              <c:pt idx="10">
                <c:v>0.16101694915254236</c:v>
              </c:pt>
              <c:pt idx="11">
                <c:v>0.2711864406779661</c:v>
              </c:pt>
              <c:pt idx="12">
                <c:v>0.16101694915254236</c:v>
              </c:pt>
            </c:numLit>
          </c:val>
          <c:extLst>
            <c:ext xmlns:c16="http://schemas.microsoft.com/office/drawing/2014/chart" uri="{C3380CC4-5D6E-409C-BE32-E72D297353CC}">
              <c16:uniqueId val="{00000001-8F12-4124-BB6A-2818E0D64FD1}"/>
            </c:ext>
          </c:extLst>
        </c:ser>
        <c:ser>
          <c:idx val="2"/>
          <c:order val="2"/>
          <c:tx>
            <c:v>従業員 101人以上 (n=77)</c:v>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3"/>
              <c:pt idx="0">
                <c:v>G.感染防止規定(マスク・消毒)</c:v>
              </c:pt>
              <c:pt idx="1">
                <c:v>F.職場の換気改善等の環境整備</c:v>
              </c:pt>
              <c:pt idx="2">
                <c:v>E.Web会議等</c:v>
              </c:pt>
              <c:pt idx="3">
                <c:v>A.テレワークの導入</c:v>
              </c:pt>
              <c:pt idx="4">
                <c:v>K.助成金の利用</c:v>
              </c:pt>
              <c:pt idx="5">
                <c:v>H.感染時における休業扱い等</c:v>
              </c:pt>
              <c:pt idx="6">
                <c:v>D.時差通勤の導入</c:v>
              </c:pt>
              <c:pt idx="7">
                <c:v>B.VPNの整備</c:v>
              </c:pt>
              <c:pt idx="8">
                <c:v>M.業務フローの見直し</c:v>
              </c:pt>
              <c:pt idx="9">
                <c:v>I.就業手当の見直し</c:v>
              </c:pt>
              <c:pt idx="10">
                <c:v>C.BYODの導入</c:v>
              </c:pt>
              <c:pt idx="11">
                <c:v>L.人事評価制度の見直し</c:v>
              </c:pt>
              <c:pt idx="12">
                <c:v>J.サプライチェーンの見直し</c:v>
              </c:pt>
            </c:strLit>
          </c:cat>
          <c:val>
            <c:numLit>
              <c:formatCode>General</c:formatCode>
              <c:ptCount val="13"/>
              <c:pt idx="0">
                <c:v>0.42857142857142855</c:v>
              </c:pt>
              <c:pt idx="1">
                <c:v>0.36363636363636365</c:v>
              </c:pt>
              <c:pt idx="2">
                <c:v>0.77922077922077926</c:v>
              </c:pt>
              <c:pt idx="3">
                <c:v>0.62337662337662336</c:v>
              </c:pt>
              <c:pt idx="4">
                <c:v>0.16883116883116883</c:v>
              </c:pt>
              <c:pt idx="5">
                <c:v>0.2857142857142857</c:v>
              </c:pt>
              <c:pt idx="6">
                <c:v>0.46753246753246752</c:v>
              </c:pt>
              <c:pt idx="7">
                <c:v>0.66233766233766234</c:v>
              </c:pt>
              <c:pt idx="8">
                <c:v>0.31168831168831168</c:v>
              </c:pt>
              <c:pt idx="9">
                <c:v>0.20779220779220781</c:v>
              </c:pt>
              <c:pt idx="10">
                <c:v>6.4935064935064929E-2</c:v>
              </c:pt>
              <c:pt idx="11">
                <c:v>0.22077922077922077</c:v>
              </c:pt>
              <c:pt idx="12">
                <c:v>7.792207792207792E-2</c:v>
              </c:pt>
            </c:numLit>
          </c:val>
          <c:extLst>
            <c:ext xmlns:c16="http://schemas.microsoft.com/office/drawing/2014/chart" uri="{C3380CC4-5D6E-409C-BE32-E72D297353CC}">
              <c16:uniqueId val="{00000002-8F12-4124-BB6A-2818E0D64FD1}"/>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1"/>
        <c:axPos val="l"/>
        <c:numFmt formatCode="General" sourceLinked="1"/>
        <c:majorTickMark val="none"/>
        <c:minorTickMark val="none"/>
        <c:tickLblPos val="high"/>
        <c:crossAx val="624652672"/>
        <c:crosses val="autoZero"/>
        <c:auto val="1"/>
        <c:lblAlgn val="ctr"/>
        <c:lblOffset val="0"/>
        <c:noMultiLvlLbl val="0"/>
      </c:catAx>
      <c:valAx>
        <c:axId val="624652672"/>
        <c:scaling>
          <c:orientation val="minMax"/>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0.41174845679012351"/>
          <c:y val="0.81386647197021988"/>
          <c:w val="0.58255915637860078"/>
          <c:h val="0.16146018589286273"/>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"緊急事態宣言の発令時期に実施した対策・施策"</c:f>
          <c:strCache>
            <c:ptCount val="1"/>
            <c:pt idx="0">
              <c:v>緊急事態宣言の発令時期に実施した対策・施策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v>従業員 20人以下 (n=181)</c:v>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0.65193370165745856</c:v>
              </c:pt>
              <c:pt idx="1">
                <c:v>0.17127071823204421</c:v>
              </c:pt>
              <c:pt idx="2">
                <c:v>7.7348066298342538E-2</c:v>
              </c:pt>
              <c:pt idx="3">
                <c:v>0.34254143646408841</c:v>
              </c:pt>
              <c:pt idx="4">
                <c:v>0.71270718232044195</c:v>
              </c:pt>
              <c:pt idx="5">
                <c:v>0.67403314917127077</c:v>
              </c:pt>
              <c:pt idx="6">
                <c:v>0.81767955801104975</c:v>
              </c:pt>
              <c:pt idx="7">
                <c:v>0.33149171270718231</c:v>
              </c:pt>
              <c:pt idx="8">
                <c:v>0.12154696132596685</c:v>
              </c:pt>
              <c:pt idx="9">
                <c:v>6.0773480662983423E-2</c:v>
              </c:pt>
              <c:pt idx="10">
                <c:v>0.66298342541436461</c:v>
              </c:pt>
              <c:pt idx="11">
                <c:v>4.4198895027624308E-2</c:v>
              </c:pt>
              <c:pt idx="12">
                <c:v>0.18784530386740331</c:v>
              </c:pt>
            </c:numLit>
          </c:val>
          <c:extLst>
            <c:ext xmlns:c16="http://schemas.microsoft.com/office/drawing/2014/chart" uri="{C3380CC4-5D6E-409C-BE32-E72D297353CC}">
              <c16:uniqueId val="{00000000-2109-48A2-A10C-B1A8508EB596}"/>
            </c:ext>
          </c:extLst>
        </c:ser>
        <c:ser>
          <c:idx val="1"/>
          <c:order val="1"/>
          <c:tx>
            <c:v>従業員 21人～100人 (n=143)</c:v>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0.72727272727272729</c:v>
              </c:pt>
              <c:pt idx="1">
                <c:v>0.36363636363636365</c:v>
              </c:pt>
              <c:pt idx="2">
                <c:v>7.6923076923076927E-2</c:v>
              </c:pt>
              <c:pt idx="3">
                <c:v>0.53846153846153844</c:v>
              </c:pt>
              <c:pt idx="4">
                <c:v>0.72027972027972031</c:v>
              </c:pt>
              <c:pt idx="5">
                <c:v>0.81118881118881114</c:v>
              </c:pt>
              <c:pt idx="6">
                <c:v>0.95104895104895104</c:v>
              </c:pt>
              <c:pt idx="7">
                <c:v>0.66433566433566438</c:v>
              </c:pt>
              <c:pt idx="8">
                <c:v>0.23076923076923078</c:v>
              </c:pt>
              <c:pt idx="9">
                <c:v>4.195804195804196E-2</c:v>
              </c:pt>
              <c:pt idx="10">
                <c:v>0.55944055944055948</c:v>
              </c:pt>
              <c:pt idx="11">
                <c:v>9.7902097902097904E-2</c:v>
              </c:pt>
              <c:pt idx="12">
                <c:v>0.25174825174825177</c:v>
              </c:pt>
            </c:numLit>
          </c:val>
          <c:extLst>
            <c:ext xmlns:c16="http://schemas.microsoft.com/office/drawing/2014/chart" uri="{C3380CC4-5D6E-409C-BE32-E72D297353CC}">
              <c16:uniqueId val="{00000001-2109-48A2-A10C-B1A8508EB596}"/>
            </c:ext>
          </c:extLst>
        </c:ser>
        <c:ser>
          <c:idx val="2"/>
          <c:order val="2"/>
          <c:tx>
            <c:v>従業員 101人以上 (n=88)</c:v>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0.84090909090909094</c:v>
              </c:pt>
              <c:pt idx="1">
                <c:v>0.35227272727272729</c:v>
              </c:pt>
              <c:pt idx="2">
                <c:v>2.2727272727272728E-2</c:v>
              </c:pt>
              <c:pt idx="3">
                <c:v>0.625</c:v>
              </c:pt>
              <c:pt idx="4">
                <c:v>0.77272727272727271</c:v>
              </c:pt>
              <c:pt idx="5">
                <c:v>0.88636363636363635</c:v>
              </c:pt>
              <c:pt idx="6">
                <c:v>0.95454545454545459</c:v>
              </c:pt>
              <c:pt idx="7">
                <c:v>0.72727272727272729</c:v>
              </c:pt>
              <c:pt idx="8">
                <c:v>0.125</c:v>
              </c:pt>
              <c:pt idx="9">
                <c:v>5.6818181818181816E-2</c:v>
              </c:pt>
              <c:pt idx="10">
                <c:v>0.40909090909090912</c:v>
              </c:pt>
              <c:pt idx="11">
                <c:v>2.2727272727272728E-2</c:v>
              </c:pt>
              <c:pt idx="12">
                <c:v>0.375</c:v>
              </c:pt>
            </c:numLit>
          </c:val>
          <c:extLst>
            <c:ext xmlns:c16="http://schemas.microsoft.com/office/drawing/2014/chart" uri="{C3380CC4-5D6E-409C-BE32-E72D297353CC}">
              <c16:uniqueId val="{00000002-2109-48A2-A10C-B1A8508EB596}"/>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spPr>
        <a:noFill/>
        <a:ln>
          <a:noFill/>
        </a:ln>
        <a:effectLst/>
      </c:spPr>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dirty="0"/>
              <a:t>組込み</a:t>
            </a:r>
            <a:r>
              <a:rPr lang="en-US" altLang="ja-JP" dirty="0"/>
              <a:t>/IoT</a:t>
            </a:r>
            <a:r>
              <a:rPr lang="ja-JP" altLang="en-US" dirty="0"/>
              <a:t>産業構造における主な位置づけ　</a:t>
            </a:r>
            <a:r>
              <a:rPr lang="en-US" altLang="ja-JP" dirty="0"/>
              <a:t>(N=1540)</a:t>
            </a:r>
          </a:p>
        </c:rich>
      </c:tx>
      <c:layout>
        <c:manualLayout>
          <c:xMode val="edge"/>
          <c:yMode val="edge"/>
          <c:x val="0.23661043736734239"/>
          <c:y val="0"/>
        </c:manualLayout>
      </c:layout>
      <c:overlay val="1"/>
      <c:spPr>
        <a:noFill/>
        <a:ln>
          <a:noFill/>
        </a:ln>
        <a:effectLst/>
      </c:spPr>
      <c:txPr>
        <a:bodyPr rot="0" spcFirstLastPara="1" vertOverflow="ellipsis" vert="horz" wrap="square" anchor="ctr" anchorCtr="1"/>
        <a:lstStyle/>
        <a:p>
          <a:pPr>
            <a:defRPr sz="132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5672752446382916"/>
          <c:y val="0.2582605544528136"/>
          <c:w val="0.39195144420139594"/>
          <c:h val="0.61923170357152968"/>
        </c:manualLayout>
      </c:layout>
      <c:pieChart>
        <c:varyColors val="1"/>
        <c:ser>
          <c:idx val="0"/>
          <c:order val="0"/>
          <c:tx>
            <c:strRef>
              <c:f>'Q3.位置づけ'!$B$2</c:f>
              <c:strCache>
                <c:ptCount val="1"/>
                <c:pt idx="0">
                  <c:v>組込み/IoT産業構造における主な位置付け　(N=1540)</c:v>
                </c:pt>
              </c:strCache>
            </c:strRef>
          </c:tx>
          <c:spPr>
            <a:ln w="3175">
              <a:solidFill>
                <a:schemeClr val="bg1"/>
              </a:solidFill>
            </a:ln>
          </c:spPr>
          <c:dPt>
            <c:idx val="0"/>
            <c:bubble3D val="0"/>
            <c:spPr>
              <a:solidFill>
                <a:srgbClr val="FFFF99"/>
              </a:soli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42A-4705-8E98-41B7BAF8098D}"/>
              </c:ext>
            </c:extLst>
          </c:dPt>
          <c:dPt>
            <c:idx val="1"/>
            <c:bubble3D val="0"/>
            <c:spPr>
              <a:solidFill>
                <a:srgbClr val="00B0F0"/>
              </a:soli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42A-4705-8E98-41B7BAF8098D}"/>
              </c:ext>
            </c:extLst>
          </c:dPt>
          <c:dPt>
            <c:idx val="2"/>
            <c:bubble3D val="0"/>
            <c:spPr>
              <a:solidFill>
                <a:srgbClr val="92D050"/>
              </a:soli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42A-4705-8E98-41B7BAF8098D}"/>
              </c:ext>
            </c:extLst>
          </c:dPt>
          <c:dPt>
            <c:idx val="3"/>
            <c:bubble3D val="0"/>
            <c:spPr>
              <a:solidFill>
                <a:schemeClr val="accent4"/>
              </a:soli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42A-4705-8E98-41B7BAF8098D}"/>
              </c:ext>
            </c:extLst>
          </c:dPt>
          <c:dPt>
            <c:idx val="4"/>
            <c:bubble3D val="0"/>
            <c:spPr>
              <a:solidFill>
                <a:schemeClr val="bg1">
                  <a:lumMod val="85000"/>
                </a:schemeClr>
              </a:soli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642A-4705-8E98-41B7BAF8098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3175">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642A-4705-8E98-41B7BAF8098D}"/>
              </c:ext>
            </c:extLst>
          </c:dPt>
          <c:dLbls>
            <c:dLbl>
              <c:idx val="0"/>
              <c:layout>
                <c:manualLayout>
                  <c:x val="-1.6321595112489061E-2"/>
                  <c:y val="7.6438200542440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2A-4705-8E98-41B7BAF8098D}"/>
                </c:ext>
              </c:extLst>
            </c:dLbl>
            <c:dLbl>
              <c:idx val="1"/>
              <c:layout>
                <c:manualLayout>
                  <c:x val="-1.4508013146380994E-2"/>
                  <c:y val="-2.547940018081357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3383707992241028"/>
                      <c:h val="0.19848452740853686"/>
                    </c:manualLayout>
                  </c15:layout>
                </c:ext>
                <c:ext xmlns:c16="http://schemas.microsoft.com/office/drawing/2014/chart" uri="{C3380CC4-5D6E-409C-BE32-E72D297353CC}">
                  <c16:uniqueId val="{00000003-642A-4705-8E98-41B7BAF8098D}"/>
                </c:ext>
              </c:extLst>
            </c:dLbl>
            <c:dLbl>
              <c:idx val="2"/>
              <c:layout>
                <c:manualLayout>
                  <c:x val="-9.067481442217841E-3"/>
                  <c:y val="-5.732865040683028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548888246623725"/>
                      <c:h val="0.18306949029914471"/>
                    </c:manualLayout>
                  </c15:layout>
                </c:ext>
                <c:ext xmlns:c16="http://schemas.microsoft.com/office/drawing/2014/chart" uri="{C3380CC4-5D6E-409C-BE32-E72D297353CC}">
                  <c16:uniqueId val="{00000005-642A-4705-8E98-41B7BAF8098D}"/>
                </c:ext>
              </c:extLst>
            </c:dLbl>
            <c:dLbl>
              <c:idx val="4"/>
              <c:layout>
                <c:manualLayout>
                  <c:x val="3.2643190224978059E-2"/>
                  <c:y val="7.325327551983869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2141453253123807"/>
                      <c:h val="0.24625840274756208"/>
                    </c:manualLayout>
                  </c15:layout>
                </c:ext>
                <c:ext xmlns:c16="http://schemas.microsoft.com/office/drawing/2014/chart" uri="{C3380CC4-5D6E-409C-BE32-E72D297353CC}">
                  <c16:uniqueId val="{00000009-642A-4705-8E98-41B7BAF8098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'Q3.位置づけ'!$E$3:$E$7</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'Q3.位置づけ'!$C$3:$C$7</c:f>
              <c:numCache>
                <c:formatCode>#,##0_);[Red]\(#,##0\)</c:formatCode>
                <c:ptCount val="5"/>
                <c:pt idx="0" formatCode="General">
                  <c:v>380</c:v>
                </c:pt>
                <c:pt idx="1">
                  <c:v>420</c:v>
                </c:pt>
                <c:pt idx="2">
                  <c:v>273</c:v>
                </c:pt>
                <c:pt idx="3">
                  <c:v>270</c:v>
                </c:pt>
                <c:pt idx="4">
                  <c:v>197</c:v>
                </c:pt>
              </c:numCache>
            </c:numRef>
          </c:val>
          <c:extLst>
            <c:ext xmlns:c16="http://schemas.microsoft.com/office/drawing/2014/chart" uri="{C3380CC4-5D6E-409C-BE32-E72D297353CC}">
              <c16:uniqueId val="{0000000C-642A-4705-8E98-41B7BAF8098D}"/>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642A-4705-8E98-41B7BAF8098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'Q3.位置づけ'!$E$3:$E$7</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'Q3.位置づけ'!$C$1</c:f>
              <c:numCache>
                <c:formatCode>General</c:formatCode>
                <c:ptCount val="1"/>
              </c:numCache>
            </c:numRef>
          </c:val>
          <c:extLst>
            <c:ext xmlns:c16="http://schemas.microsoft.com/office/drawing/2014/chart" uri="{C3380CC4-5D6E-409C-BE32-E72D297353CC}">
              <c16:uniqueId val="{0000000F-642A-4705-8E98-41B7BAF8098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"企業の制度や仕組みとして実施する対策・施策"</c:f>
          <c:strCache>
            <c:ptCount val="1"/>
            <c:pt idx="0">
              <c:v>企業の制度や仕組みとして実施する対策・施策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v>従業員 20人以下 (n=139)</c:v>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0.52517985611510787</c:v>
              </c:pt>
              <c:pt idx="1">
                <c:v>0.41726618705035973</c:v>
              </c:pt>
              <c:pt idx="2">
                <c:v>0.15827338129496402</c:v>
              </c:pt>
              <c:pt idx="3">
                <c:v>0.34532374100719426</c:v>
              </c:pt>
              <c:pt idx="4">
                <c:v>0.52517985611510787</c:v>
              </c:pt>
              <c:pt idx="5">
                <c:v>0.28776978417266186</c:v>
              </c:pt>
              <c:pt idx="6">
                <c:v>0.34532374100719426</c:v>
              </c:pt>
              <c:pt idx="7">
                <c:v>0.25899280575539568</c:v>
              </c:pt>
              <c:pt idx="8">
                <c:v>7.9136690647482008E-2</c:v>
              </c:pt>
              <c:pt idx="9">
                <c:v>9.3525179856115109E-2</c:v>
              </c:pt>
              <c:pt idx="10">
                <c:v>0.25899280575539568</c:v>
              </c:pt>
              <c:pt idx="11">
                <c:v>0.12949640287769784</c:v>
              </c:pt>
              <c:pt idx="12">
                <c:v>0.17985611510791366</c:v>
              </c:pt>
            </c:numLit>
          </c:val>
          <c:extLst>
            <c:ext xmlns:c16="http://schemas.microsoft.com/office/drawing/2014/chart" uri="{C3380CC4-5D6E-409C-BE32-E72D297353CC}">
              <c16:uniqueId val="{00000000-4809-4227-B619-750C713BC05E}"/>
            </c:ext>
          </c:extLst>
        </c:ser>
        <c:ser>
          <c:idx val="1"/>
          <c:order val="1"/>
          <c:tx>
            <c:v>従業員 21人～100人 (n=118)</c:v>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0.43220338983050849</c:v>
              </c:pt>
              <c:pt idx="1">
                <c:v>0.55932203389830504</c:v>
              </c:pt>
              <c:pt idx="2">
                <c:v>0.16101694915254236</c:v>
              </c:pt>
              <c:pt idx="3">
                <c:v>0.34745762711864409</c:v>
              </c:pt>
              <c:pt idx="4">
                <c:v>0.61016949152542377</c:v>
              </c:pt>
              <c:pt idx="5">
                <c:v>0.38983050847457629</c:v>
              </c:pt>
              <c:pt idx="6">
                <c:v>0.38135593220338981</c:v>
              </c:pt>
              <c:pt idx="7">
                <c:v>0.34745762711864409</c:v>
              </c:pt>
              <c:pt idx="8">
                <c:v>0.24576271186440679</c:v>
              </c:pt>
              <c:pt idx="9">
                <c:v>0.16101694915254236</c:v>
              </c:pt>
              <c:pt idx="10">
                <c:v>0.27966101694915252</c:v>
              </c:pt>
              <c:pt idx="11">
                <c:v>0.2711864406779661</c:v>
              </c:pt>
              <c:pt idx="12">
                <c:v>0.33050847457627119</c:v>
              </c:pt>
            </c:numLit>
          </c:val>
          <c:extLst>
            <c:ext xmlns:c16="http://schemas.microsoft.com/office/drawing/2014/chart" uri="{C3380CC4-5D6E-409C-BE32-E72D297353CC}">
              <c16:uniqueId val="{00000001-4809-4227-B619-750C713BC05E}"/>
            </c:ext>
          </c:extLst>
        </c:ser>
        <c:ser>
          <c:idx val="2"/>
          <c:order val="2"/>
          <c:tx>
            <c:v>従業員 101人以上 (n=77)</c:v>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Lit>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Lit>
          </c:cat>
          <c:val>
            <c:numLit>
              <c:formatCode>General</c:formatCode>
              <c:ptCount val="13"/>
              <c:pt idx="0">
                <c:v>0.62337662337662336</c:v>
              </c:pt>
              <c:pt idx="1">
                <c:v>0.66233766233766234</c:v>
              </c:pt>
              <c:pt idx="2">
                <c:v>6.4935064935064929E-2</c:v>
              </c:pt>
              <c:pt idx="3">
                <c:v>0.46753246753246752</c:v>
              </c:pt>
              <c:pt idx="4">
                <c:v>0.77922077922077926</c:v>
              </c:pt>
              <c:pt idx="5">
                <c:v>0.36363636363636365</c:v>
              </c:pt>
              <c:pt idx="6">
                <c:v>0.42857142857142855</c:v>
              </c:pt>
              <c:pt idx="7">
                <c:v>0.2857142857142857</c:v>
              </c:pt>
              <c:pt idx="8">
                <c:v>0.20779220779220781</c:v>
              </c:pt>
              <c:pt idx="9">
                <c:v>7.792207792207792E-2</c:v>
              </c:pt>
              <c:pt idx="10">
                <c:v>0.16883116883116883</c:v>
              </c:pt>
              <c:pt idx="11">
                <c:v>0.22077922077922077</c:v>
              </c:pt>
              <c:pt idx="12">
                <c:v>0.31168831168831168</c:v>
              </c:pt>
            </c:numLit>
          </c:val>
          <c:extLst>
            <c:ext xmlns:c16="http://schemas.microsoft.com/office/drawing/2014/chart" uri="{C3380CC4-5D6E-409C-BE32-E72D297353CC}">
              <c16:uniqueId val="{00000002-4809-4227-B619-750C713BC05E}"/>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9979838180497E-2"/>
          <c:y val="3.393179012345679E-2"/>
          <c:w val="0.45637438271604941"/>
          <c:h val="0.92937401610363135"/>
        </c:manualLayout>
      </c:layout>
      <c:barChart>
        <c:barDir val="bar"/>
        <c:grouping val="clustered"/>
        <c:varyColors val="0"/>
        <c:ser>
          <c:idx val="0"/>
          <c:order val="0"/>
          <c:tx>
            <c:strRef>
              <c:f>'Q6.対策施策と制度（従業員別）'!$J$21</c:f>
              <c:strCache>
                <c:ptCount val="1"/>
                <c:pt idx="0">
                  <c:v>従業員 20人以下 (N=121)</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'Q6.対策施策と制度（従業員別）'!$J$22:$J$34</c:f>
              <c:numCache>
                <c:formatCode>0.0%</c:formatCode>
                <c:ptCount val="13"/>
                <c:pt idx="0">
                  <c:v>0.77685950413223137</c:v>
                </c:pt>
                <c:pt idx="1">
                  <c:v>0.68595041322314054</c:v>
                </c:pt>
                <c:pt idx="2">
                  <c:v>0.71074380165289253</c:v>
                </c:pt>
                <c:pt idx="3">
                  <c:v>0.6776859504132231</c:v>
                </c:pt>
                <c:pt idx="4">
                  <c:v>0.66115702479338845</c:v>
                </c:pt>
                <c:pt idx="5">
                  <c:v>0.38842975206611569</c:v>
                </c:pt>
                <c:pt idx="6">
                  <c:v>0.30578512396694213</c:v>
                </c:pt>
                <c:pt idx="7">
                  <c:v>0.19008264462809918</c:v>
                </c:pt>
                <c:pt idx="8">
                  <c:v>0.13223140495867769</c:v>
                </c:pt>
                <c:pt idx="9">
                  <c:v>0.11570247933884298</c:v>
                </c:pt>
                <c:pt idx="10">
                  <c:v>7.43801652892562E-2</c:v>
                </c:pt>
                <c:pt idx="11">
                  <c:v>3.3057851239669422E-2</c:v>
                </c:pt>
                <c:pt idx="12">
                  <c:v>1.6528925619834711E-2</c:v>
                </c:pt>
              </c:numCache>
            </c:numRef>
          </c:val>
          <c:extLst>
            <c:ext xmlns:c16="http://schemas.microsoft.com/office/drawing/2014/chart" uri="{C3380CC4-5D6E-409C-BE32-E72D297353CC}">
              <c16:uniqueId val="{00000000-6BAC-4CB7-9000-E62537409A7F}"/>
            </c:ext>
          </c:extLst>
        </c:ser>
        <c:ser>
          <c:idx val="1"/>
          <c:order val="1"/>
          <c:tx>
            <c:strRef>
              <c:f>'Q6.対策施策と制度（従業員別）'!$K$21</c:f>
              <c:strCache>
                <c:ptCount val="1"/>
                <c:pt idx="0">
                  <c:v>従業員 21人～100人 (N=103)</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'Q6.対策施策と制度（従業員別）'!$K$22:$K$34</c:f>
              <c:numCache>
                <c:formatCode>0.0%</c:formatCode>
                <c:ptCount val="13"/>
                <c:pt idx="0">
                  <c:v>0.92233009708737868</c:v>
                </c:pt>
                <c:pt idx="1">
                  <c:v>0.85436893203883491</c:v>
                </c:pt>
                <c:pt idx="2">
                  <c:v>0.72815533980582525</c:v>
                </c:pt>
                <c:pt idx="3">
                  <c:v>0.76699029126213591</c:v>
                </c:pt>
                <c:pt idx="4">
                  <c:v>0.55339805825242716</c:v>
                </c:pt>
                <c:pt idx="5">
                  <c:v>0.60194174757281549</c:v>
                </c:pt>
                <c:pt idx="6">
                  <c:v>0.66019417475728159</c:v>
                </c:pt>
                <c:pt idx="7">
                  <c:v>0.34951456310679613</c:v>
                </c:pt>
                <c:pt idx="8">
                  <c:v>0.20388349514563106</c:v>
                </c:pt>
                <c:pt idx="9">
                  <c:v>0.12621359223300971</c:v>
                </c:pt>
                <c:pt idx="10">
                  <c:v>0.12621359223300971</c:v>
                </c:pt>
                <c:pt idx="11">
                  <c:v>5.8252427184466021E-2</c:v>
                </c:pt>
                <c:pt idx="12">
                  <c:v>6.7961165048543687E-2</c:v>
                </c:pt>
              </c:numCache>
            </c:numRef>
          </c:val>
          <c:extLst>
            <c:ext xmlns:c16="http://schemas.microsoft.com/office/drawing/2014/chart" uri="{C3380CC4-5D6E-409C-BE32-E72D297353CC}">
              <c16:uniqueId val="{00000001-6BAC-4CB7-9000-E62537409A7F}"/>
            </c:ext>
          </c:extLst>
        </c:ser>
        <c:ser>
          <c:idx val="2"/>
          <c:order val="2"/>
          <c:tx>
            <c:strRef>
              <c:f>'Q6.対策施策と制度（従業員別）'!$L$21</c:f>
              <c:strCache>
                <c:ptCount val="1"/>
                <c:pt idx="0">
                  <c:v>従業員 101人以上 (N=38)</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'Q6.対策施策と制度（従業員別）'!$L$22:$L$34</c:f>
              <c:numCache>
                <c:formatCode>0.0%</c:formatCode>
                <c:ptCount val="13"/>
                <c:pt idx="0">
                  <c:v>0.89473684210526316</c:v>
                </c:pt>
                <c:pt idx="1">
                  <c:v>0.76315789473684215</c:v>
                </c:pt>
                <c:pt idx="2">
                  <c:v>0.89473684210526316</c:v>
                </c:pt>
                <c:pt idx="3">
                  <c:v>0.78947368421052633</c:v>
                </c:pt>
                <c:pt idx="4">
                  <c:v>0.44736842105263158</c:v>
                </c:pt>
                <c:pt idx="5">
                  <c:v>0.73684210526315785</c:v>
                </c:pt>
                <c:pt idx="6">
                  <c:v>0.68421052631578949</c:v>
                </c:pt>
                <c:pt idx="7">
                  <c:v>0.39473684210526316</c:v>
                </c:pt>
                <c:pt idx="8">
                  <c:v>0.31578947368421051</c:v>
                </c:pt>
                <c:pt idx="9">
                  <c:v>0.23684210526315788</c:v>
                </c:pt>
                <c:pt idx="10">
                  <c:v>7.8947368421052627E-2</c:v>
                </c:pt>
                <c:pt idx="11">
                  <c:v>2.6315789473684209E-2</c:v>
                </c:pt>
                <c:pt idx="12">
                  <c:v>0</c:v>
                </c:pt>
              </c:numCache>
            </c:numRef>
          </c:val>
          <c:extLst>
            <c:ext xmlns:c16="http://schemas.microsoft.com/office/drawing/2014/chart" uri="{C3380CC4-5D6E-409C-BE32-E72D297353CC}">
              <c16:uniqueId val="{00000002-6BAC-4CB7-9000-E62537409A7F}"/>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3.5058950617283952E-2"/>
          <c:y val="0.80974411764705878"/>
          <c:w val="0.39500154320987652"/>
          <c:h val="0.1635175463253360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747795414456E-2"/>
          <c:y val="3.393179012345679E-2"/>
          <c:w val="0.80546869488536155"/>
          <c:h val="0.94338395061728397"/>
        </c:manualLayout>
      </c:layout>
      <c:barChart>
        <c:barDir val="bar"/>
        <c:grouping val="clustered"/>
        <c:varyColors val="0"/>
        <c:ser>
          <c:idx val="0"/>
          <c:order val="0"/>
          <c:tx>
            <c:strRef>
              <c:f>'Q6.対策施策と制度（従業員別）'!$M$21</c:f>
              <c:strCache>
                <c:ptCount val="1"/>
                <c:pt idx="0">
                  <c:v>従業員 20人以下 (N=88)</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'Q6.対策施策と制度（従業員別）'!$M$22:$M$34</c:f>
              <c:numCache>
                <c:formatCode>0.0%</c:formatCode>
                <c:ptCount val="13"/>
                <c:pt idx="0">
                  <c:v>0.32954545454545453</c:v>
                </c:pt>
                <c:pt idx="1">
                  <c:v>0.375</c:v>
                </c:pt>
                <c:pt idx="2">
                  <c:v>0.53409090909090906</c:v>
                </c:pt>
                <c:pt idx="3">
                  <c:v>0.57954545454545459</c:v>
                </c:pt>
                <c:pt idx="4">
                  <c:v>0.26136363636363635</c:v>
                </c:pt>
                <c:pt idx="5">
                  <c:v>0.36363636363636365</c:v>
                </c:pt>
                <c:pt idx="6">
                  <c:v>0.23863636363636365</c:v>
                </c:pt>
                <c:pt idx="7">
                  <c:v>0.47727272727272729</c:v>
                </c:pt>
                <c:pt idx="8">
                  <c:v>0.26136363636363635</c:v>
                </c:pt>
                <c:pt idx="9">
                  <c:v>0.20454545454545456</c:v>
                </c:pt>
                <c:pt idx="10">
                  <c:v>0.22727272727272727</c:v>
                </c:pt>
                <c:pt idx="11">
                  <c:v>0.125</c:v>
                </c:pt>
                <c:pt idx="12">
                  <c:v>0.18181818181818182</c:v>
                </c:pt>
              </c:numCache>
            </c:numRef>
          </c:val>
          <c:extLst>
            <c:ext xmlns:c16="http://schemas.microsoft.com/office/drawing/2014/chart" uri="{C3380CC4-5D6E-409C-BE32-E72D297353CC}">
              <c16:uniqueId val="{00000000-ECBF-4AB8-8C12-1B6681C6440B}"/>
            </c:ext>
          </c:extLst>
        </c:ser>
        <c:ser>
          <c:idx val="1"/>
          <c:order val="1"/>
          <c:tx>
            <c:strRef>
              <c:f>'Q6.対策施策と制度（従業員別）'!$N$21</c:f>
              <c:strCache>
                <c:ptCount val="1"/>
                <c:pt idx="0">
                  <c:v>従業員 21人～100人 (N=82)</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'Q6.対策施策と制度（従業員別）'!$N$22:$N$34</c:f>
              <c:numCache>
                <c:formatCode>0.0%</c:formatCode>
                <c:ptCount val="13"/>
                <c:pt idx="0">
                  <c:v>0.40243902439024393</c:v>
                </c:pt>
                <c:pt idx="1">
                  <c:v>0.32926829268292684</c:v>
                </c:pt>
                <c:pt idx="2">
                  <c:v>0.52439024390243905</c:v>
                </c:pt>
                <c:pt idx="3">
                  <c:v>0.6097560975609756</c:v>
                </c:pt>
                <c:pt idx="4">
                  <c:v>0.34146341463414637</c:v>
                </c:pt>
                <c:pt idx="5">
                  <c:v>0.31707317073170732</c:v>
                </c:pt>
                <c:pt idx="6">
                  <c:v>0.35365853658536583</c:v>
                </c:pt>
                <c:pt idx="7">
                  <c:v>0.69512195121951215</c:v>
                </c:pt>
                <c:pt idx="8">
                  <c:v>0.28048780487804881</c:v>
                </c:pt>
                <c:pt idx="9">
                  <c:v>0.2073170731707317</c:v>
                </c:pt>
                <c:pt idx="10">
                  <c:v>0.17073170731707318</c:v>
                </c:pt>
                <c:pt idx="11">
                  <c:v>0.10975609756097561</c:v>
                </c:pt>
                <c:pt idx="12">
                  <c:v>0.1951219512195122</c:v>
                </c:pt>
              </c:numCache>
            </c:numRef>
          </c:val>
          <c:extLst>
            <c:ext xmlns:c16="http://schemas.microsoft.com/office/drawing/2014/chart" uri="{C3380CC4-5D6E-409C-BE32-E72D297353CC}">
              <c16:uniqueId val="{00000001-ECBF-4AB8-8C12-1B6681C6440B}"/>
            </c:ext>
          </c:extLst>
        </c:ser>
        <c:ser>
          <c:idx val="2"/>
          <c:order val="2"/>
          <c:tx>
            <c:strRef>
              <c:f>'Q6.対策施策と制度（従業員別）'!$O$21</c:f>
              <c:strCache>
                <c:ptCount val="1"/>
                <c:pt idx="0">
                  <c:v>従業員 101人以上 (N=35)</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F.職場の換気改善等の環境整備</c:v>
                </c:pt>
                <c:pt idx="2">
                  <c:v>A.テレワークの導入</c:v>
                </c:pt>
                <c:pt idx="3">
                  <c:v>E.Web会議等</c:v>
                </c:pt>
                <c:pt idx="4">
                  <c:v>K.助成金の利用</c:v>
                </c:pt>
                <c:pt idx="5">
                  <c:v>D.時差通勤の導入</c:v>
                </c:pt>
                <c:pt idx="6">
                  <c:v>H.感染時における休業扱い等</c:v>
                </c:pt>
                <c:pt idx="7">
                  <c:v>B.VPNの整備</c:v>
                </c:pt>
                <c:pt idx="8">
                  <c:v>M.業務フローの見直し</c:v>
                </c:pt>
                <c:pt idx="9">
                  <c:v>I.就業手当の見直し</c:v>
                </c:pt>
                <c:pt idx="10">
                  <c:v>C.BYODの導入</c:v>
                </c:pt>
                <c:pt idx="11">
                  <c:v>J.サプライチェーンの見直し</c:v>
                </c:pt>
                <c:pt idx="12">
                  <c:v>L.人事評価制度の見直し</c:v>
                </c:pt>
              </c:strCache>
            </c:strRef>
          </c:cat>
          <c:val>
            <c:numRef>
              <c:f>'Q6.対策施策と制度（従業員別）'!$O$22:$O$34</c:f>
              <c:numCache>
                <c:formatCode>0.0%</c:formatCode>
                <c:ptCount val="13"/>
                <c:pt idx="0">
                  <c:v>0.42857142857142855</c:v>
                </c:pt>
                <c:pt idx="1">
                  <c:v>0.51428571428571423</c:v>
                </c:pt>
                <c:pt idx="2">
                  <c:v>0.6</c:v>
                </c:pt>
                <c:pt idx="3">
                  <c:v>0.74285714285714288</c:v>
                </c:pt>
                <c:pt idx="4">
                  <c:v>0.11428571428571428</c:v>
                </c:pt>
                <c:pt idx="5">
                  <c:v>0.6</c:v>
                </c:pt>
                <c:pt idx="6">
                  <c:v>0.37142857142857144</c:v>
                </c:pt>
                <c:pt idx="7">
                  <c:v>0.8</c:v>
                </c:pt>
                <c:pt idx="8">
                  <c:v>0.22857142857142856</c:v>
                </c:pt>
                <c:pt idx="9">
                  <c:v>0.22857142857142856</c:v>
                </c:pt>
                <c:pt idx="10">
                  <c:v>0.2</c:v>
                </c:pt>
                <c:pt idx="11">
                  <c:v>5.7142857142857141E-2</c:v>
                </c:pt>
                <c:pt idx="12">
                  <c:v>8.5714285714285715E-2</c:v>
                </c:pt>
              </c:numCache>
            </c:numRef>
          </c:val>
          <c:extLst>
            <c:ext xmlns:c16="http://schemas.microsoft.com/office/drawing/2014/chart" uri="{C3380CC4-5D6E-409C-BE32-E72D297353CC}">
              <c16:uniqueId val="{00000002-ECBF-4AB8-8C12-1B6681C6440B}"/>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1"/>
        <c:axPos val="l"/>
        <c:numFmt formatCode="General" sourceLinked="1"/>
        <c:majorTickMark val="none"/>
        <c:minorTickMark val="none"/>
        <c:tickLblPos val="high"/>
        <c:crossAx val="624652672"/>
        <c:crosses val="autoZero"/>
        <c:auto val="1"/>
        <c:lblAlgn val="ctr"/>
        <c:lblOffset val="0"/>
        <c:noMultiLvlLbl val="0"/>
      </c:catAx>
      <c:valAx>
        <c:axId val="624652672"/>
        <c:scaling>
          <c:orientation val="minMax"/>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0.41174845679012351"/>
          <c:y val="0.81386647197021988"/>
          <c:w val="0.58255915637860078"/>
          <c:h val="0.16146018589286273"/>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'Q6.対策施策と制度（従業員別）'!$I$39</c:f>
          <c:strCache>
            <c:ptCount val="1"/>
            <c:pt idx="0">
              <c:v>緊急事態宣言の発令時期に実施した対策・施策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'Q6.対策施策と制度（従業員別）'!$J$4</c:f>
              <c:strCache>
                <c:ptCount val="1"/>
                <c:pt idx="0">
                  <c:v>従業員 20人以下 (N=121)</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'Q6.対策施策と制度（従業員別）'!$J$5:$J$17</c:f>
              <c:numCache>
                <c:formatCode>0.0%</c:formatCode>
                <c:ptCount val="13"/>
                <c:pt idx="0">
                  <c:v>0.71074380165289253</c:v>
                </c:pt>
                <c:pt idx="1">
                  <c:v>0.19008264462809918</c:v>
                </c:pt>
                <c:pt idx="2">
                  <c:v>7.43801652892562E-2</c:v>
                </c:pt>
                <c:pt idx="3">
                  <c:v>0.38842975206611569</c:v>
                </c:pt>
                <c:pt idx="4">
                  <c:v>0.6776859504132231</c:v>
                </c:pt>
                <c:pt idx="5">
                  <c:v>0.68595041322314054</c:v>
                </c:pt>
                <c:pt idx="6">
                  <c:v>0.77685950413223137</c:v>
                </c:pt>
                <c:pt idx="7">
                  <c:v>0.30578512396694213</c:v>
                </c:pt>
                <c:pt idx="8">
                  <c:v>0.11570247933884298</c:v>
                </c:pt>
                <c:pt idx="9">
                  <c:v>3.3057851239669422E-2</c:v>
                </c:pt>
                <c:pt idx="10">
                  <c:v>0.66115702479338845</c:v>
                </c:pt>
                <c:pt idx="11">
                  <c:v>1.6528925619834711E-2</c:v>
                </c:pt>
                <c:pt idx="12">
                  <c:v>0.13223140495867769</c:v>
                </c:pt>
              </c:numCache>
            </c:numRef>
          </c:val>
          <c:extLst>
            <c:ext xmlns:c16="http://schemas.microsoft.com/office/drawing/2014/chart" uri="{C3380CC4-5D6E-409C-BE32-E72D297353CC}">
              <c16:uniqueId val="{00000000-8BCC-4A9C-A30C-9E52E63134E8}"/>
            </c:ext>
          </c:extLst>
        </c:ser>
        <c:ser>
          <c:idx val="1"/>
          <c:order val="1"/>
          <c:tx>
            <c:strRef>
              <c:f>'Q6.対策施策と制度（従業員別）'!$K$4</c:f>
              <c:strCache>
                <c:ptCount val="1"/>
                <c:pt idx="0">
                  <c:v>従業員 21人～100人 (N=103)</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'Q6.対策施策と制度（従業員別）'!$K$5:$K$17</c:f>
              <c:numCache>
                <c:formatCode>0.0%</c:formatCode>
                <c:ptCount val="13"/>
                <c:pt idx="0">
                  <c:v>0.72815533980582525</c:v>
                </c:pt>
                <c:pt idx="1">
                  <c:v>0.34951456310679613</c:v>
                </c:pt>
                <c:pt idx="2">
                  <c:v>0.12621359223300971</c:v>
                </c:pt>
                <c:pt idx="3">
                  <c:v>0.60194174757281549</c:v>
                </c:pt>
                <c:pt idx="4">
                  <c:v>0.76699029126213591</c:v>
                </c:pt>
                <c:pt idx="5">
                  <c:v>0.85436893203883491</c:v>
                </c:pt>
                <c:pt idx="6">
                  <c:v>0.92233009708737868</c:v>
                </c:pt>
                <c:pt idx="7">
                  <c:v>0.66019417475728159</c:v>
                </c:pt>
                <c:pt idx="8">
                  <c:v>0.12621359223300971</c:v>
                </c:pt>
                <c:pt idx="9">
                  <c:v>5.8252427184466021E-2</c:v>
                </c:pt>
                <c:pt idx="10">
                  <c:v>0.55339805825242716</c:v>
                </c:pt>
                <c:pt idx="11">
                  <c:v>6.7961165048543687E-2</c:v>
                </c:pt>
                <c:pt idx="12">
                  <c:v>0.20388349514563106</c:v>
                </c:pt>
              </c:numCache>
            </c:numRef>
          </c:val>
          <c:extLst>
            <c:ext xmlns:c16="http://schemas.microsoft.com/office/drawing/2014/chart" uri="{C3380CC4-5D6E-409C-BE32-E72D297353CC}">
              <c16:uniqueId val="{00000001-8BCC-4A9C-A30C-9E52E63134E8}"/>
            </c:ext>
          </c:extLst>
        </c:ser>
        <c:ser>
          <c:idx val="2"/>
          <c:order val="2"/>
          <c:tx>
            <c:strRef>
              <c:f>'Q6.対策施策と制度（従業員別）'!$L$4</c:f>
              <c:strCache>
                <c:ptCount val="1"/>
                <c:pt idx="0">
                  <c:v>従業員 101人以上 (N=38)</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'Q6.対策施策と制度（従業員別）'!$L$5:$L$17</c:f>
              <c:numCache>
                <c:formatCode>0.0%</c:formatCode>
                <c:ptCount val="13"/>
                <c:pt idx="0">
                  <c:v>0.89473684210526316</c:v>
                </c:pt>
                <c:pt idx="1">
                  <c:v>0.39473684210526316</c:v>
                </c:pt>
                <c:pt idx="2">
                  <c:v>7.8947368421052627E-2</c:v>
                </c:pt>
                <c:pt idx="3">
                  <c:v>0.73684210526315785</c:v>
                </c:pt>
                <c:pt idx="4">
                  <c:v>0.78947368421052633</c:v>
                </c:pt>
                <c:pt idx="5">
                  <c:v>0.76315789473684215</c:v>
                </c:pt>
                <c:pt idx="6">
                  <c:v>0.89473684210526316</c:v>
                </c:pt>
                <c:pt idx="7">
                  <c:v>0.68421052631578949</c:v>
                </c:pt>
                <c:pt idx="8">
                  <c:v>0.23684210526315788</c:v>
                </c:pt>
                <c:pt idx="9">
                  <c:v>2.6315789473684209E-2</c:v>
                </c:pt>
                <c:pt idx="10">
                  <c:v>0.44736842105263158</c:v>
                </c:pt>
                <c:pt idx="11">
                  <c:v>0</c:v>
                </c:pt>
                <c:pt idx="12">
                  <c:v>0.31578947368421051</c:v>
                </c:pt>
              </c:numCache>
            </c:numRef>
          </c:val>
          <c:extLst>
            <c:ext xmlns:c16="http://schemas.microsoft.com/office/drawing/2014/chart" uri="{C3380CC4-5D6E-409C-BE32-E72D297353CC}">
              <c16:uniqueId val="{00000002-8BCC-4A9C-A30C-9E52E63134E8}"/>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spPr>
        <a:noFill/>
        <a:ln>
          <a:noFill/>
        </a:ln>
        <a:effectLst/>
      </c:spPr>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'Q6.対策施策と制度（従業員別）'!$I$58</c:f>
          <c:strCache>
            <c:ptCount val="1"/>
            <c:pt idx="0">
              <c:v>企業の制度や仕組みとして実施する対策・施策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'Q6.対策施策と制度（従業員別）'!$M$4</c:f>
              <c:strCache>
                <c:ptCount val="1"/>
                <c:pt idx="0">
                  <c:v>従業員 20人以下 (N=88)</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'Q6.対策施策と制度（従業員別）'!$M$5:$M$17</c:f>
              <c:numCache>
                <c:formatCode>0.0%</c:formatCode>
                <c:ptCount val="13"/>
                <c:pt idx="0">
                  <c:v>0.53409090909090906</c:v>
                </c:pt>
                <c:pt idx="1">
                  <c:v>0.47727272727272729</c:v>
                </c:pt>
                <c:pt idx="2">
                  <c:v>0.22727272727272727</c:v>
                </c:pt>
                <c:pt idx="3">
                  <c:v>0.36363636363636365</c:v>
                </c:pt>
                <c:pt idx="4">
                  <c:v>0.57954545454545459</c:v>
                </c:pt>
                <c:pt idx="5">
                  <c:v>0.375</c:v>
                </c:pt>
                <c:pt idx="6">
                  <c:v>0.32954545454545453</c:v>
                </c:pt>
                <c:pt idx="7">
                  <c:v>0.23863636363636365</c:v>
                </c:pt>
                <c:pt idx="8">
                  <c:v>0.20454545454545456</c:v>
                </c:pt>
                <c:pt idx="9">
                  <c:v>0.125</c:v>
                </c:pt>
                <c:pt idx="10">
                  <c:v>0.26136363636363635</c:v>
                </c:pt>
                <c:pt idx="11">
                  <c:v>0.18181818181818182</c:v>
                </c:pt>
                <c:pt idx="12">
                  <c:v>0.26136363636363635</c:v>
                </c:pt>
              </c:numCache>
            </c:numRef>
          </c:val>
          <c:extLst>
            <c:ext xmlns:c16="http://schemas.microsoft.com/office/drawing/2014/chart" uri="{C3380CC4-5D6E-409C-BE32-E72D297353CC}">
              <c16:uniqueId val="{00000000-6D56-4252-BDA6-B60D7C1A7F76}"/>
            </c:ext>
          </c:extLst>
        </c:ser>
        <c:ser>
          <c:idx val="1"/>
          <c:order val="1"/>
          <c:tx>
            <c:strRef>
              <c:f>'Q6.対策施策と制度（従業員別）'!$N$4</c:f>
              <c:strCache>
                <c:ptCount val="1"/>
                <c:pt idx="0">
                  <c:v>従業員 21人～100人 (N=82)</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'Q6.対策施策と制度（従業員別）'!$N$5:$N$17</c:f>
              <c:numCache>
                <c:formatCode>0.0%</c:formatCode>
                <c:ptCount val="13"/>
                <c:pt idx="0">
                  <c:v>0.52439024390243905</c:v>
                </c:pt>
                <c:pt idx="1">
                  <c:v>0.69512195121951215</c:v>
                </c:pt>
                <c:pt idx="2">
                  <c:v>0.17073170731707318</c:v>
                </c:pt>
                <c:pt idx="3">
                  <c:v>0.31707317073170732</c:v>
                </c:pt>
                <c:pt idx="4">
                  <c:v>0.6097560975609756</c:v>
                </c:pt>
                <c:pt idx="5">
                  <c:v>0.32926829268292684</c:v>
                </c:pt>
                <c:pt idx="6">
                  <c:v>0.40243902439024393</c:v>
                </c:pt>
                <c:pt idx="7">
                  <c:v>0.35365853658536583</c:v>
                </c:pt>
                <c:pt idx="8">
                  <c:v>0.2073170731707317</c:v>
                </c:pt>
                <c:pt idx="9">
                  <c:v>0.10975609756097561</c:v>
                </c:pt>
                <c:pt idx="10">
                  <c:v>0.34146341463414637</c:v>
                </c:pt>
                <c:pt idx="11">
                  <c:v>0.1951219512195122</c:v>
                </c:pt>
                <c:pt idx="12">
                  <c:v>0.28048780487804881</c:v>
                </c:pt>
              </c:numCache>
            </c:numRef>
          </c:val>
          <c:extLst>
            <c:ext xmlns:c16="http://schemas.microsoft.com/office/drawing/2014/chart" uri="{C3380CC4-5D6E-409C-BE32-E72D297353CC}">
              <c16:uniqueId val="{00000001-6D56-4252-BDA6-B60D7C1A7F76}"/>
            </c:ext>
          </c:extLst>
        </c:ser>
        <c:ser>
          <c:idx val="2"/>
          <c:order val="2"/>
          <c:tx>
            <c:strRef>
              <c:f>'Q6.対策施策と制度（従業員別）'!$O$4</c:f>
              <c:strCache>
                <c:ptCount val="1"/>
                <c:pt idx="0">
                  <c:v>従業員 101人以上 (N=35)</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'Q6.対策施策と制度（従業員別）'!$O$5:$O$17</c:f>
              <c:numCache>
                <c:formatCode>0.0%</c:formatCode>
                <c:ptCount val="13"/>
                <c:pt idx="0">
                  <c:v>0.6</c:v>
                </c:pt>
                <c:pt idx="1">
                  <c:v>0.8</c:v>
                </c:pt>
                <c:pt idx="2">
                  <c:v>0.2</c:v>
                </c:pt>
                <c:pt idx="3">
                  <c:v>0.6</c:v>
                </c:pt>
                <c:pt idx="4">
                  <c:v>0.74285714285714288</c:v>
                </c:pt>
                <c:pt idx="5">
                  <c:v>0.51428571428571423</c:v>
                </c:pt>
                <c:pt idx="6">
                  <c:v>0.42857142857142855</c:v>
                </c:pt>
                <c:pt idx="7">
                  <c:v>0.37142857142857144</c:v>
                </c:pt>
                <c:pt idx="8">
                  <c:v>0.22857142857142856</c:v>
                </c:pt>
                <c:pt idx="9">
                  <c:v>5.7142857142857141E-2</c:v>
                </c:pt>
                <c:pt idx="10">
                  <c:v>0.11428571428571428</c:v>
                </c:pt>
                <c:pt idx="11">
                  <c:v>8.5714285714285715E-2</c:v>
                </c:pt>
                <c:pt idx="12">
                  <c:v>0.22857142857142856</c:v>
                </c:pt>
              </c:numCache>
            </c:numRef>
          </c:val>
          <c:extLst>
            <c:ext xmlns:c16="http://schemas.microsoft.com/office/drawing/2014/chart" uri="{C3380CC4-5D6E-409C-BE32-E72D297353CC}">
              <c16:uniqueId val="{00000002-6D56-4252-BDA6-B60D7C1A7F76}"/>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9979838180497E-2"/>
          <c:y val="3.393179012345679E-2"/>
          <c:w val="0.45637438271604941"/>
          <c:h val="0.92937401610363135"/>
        </c:manualLayout>
      </c:layout>
      <c:barChart>
        <c:barDir val="bar"/>
        <c:grouping val="clustered"/>
        <c:varyColors val="0"/>
        <c:ser>
          <c:idx val="0"/>
          <c:order val="0"/>
          <c:tx>
            <c:strRef>
              <c:f>'Q6.対策施策と制度（従業員別）'!$J$21</c:f>
              <c:strCache>
                <c:ptCount val="1"/>
                <c:pt idx="0">
                  <c:v>従業員 20人以下 (N=84)</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'Q6.対策施策と制度（従業員別）'!$J$22:$J$34</c:f>
              <c:numCache>
                <c:formatCode>0.0%</c:formatCode>
                <c:ptCount val="13"/>
                <c:pt idx="0">
                  <c:v>0.84523809523809523</c:v>
                </c:pt>
                <c:pt idx="1">
                  <c:v>0.83333333333333337</c:v>
                </c:pt>
                <c:pt idx="2">
                  <c:v>0.70238095238095233</c:v>
                </c:pt>
                <c:pt idx="3">
                  <c:v>0.84523809523809523</c:v>
                </c:pt>
                <c:pt idx="4">
                  <c:v>0.54761904761904767</c:v>
                </c:pt>
                <c:pt idx="5">
                  <c:v>0.4642857142857143</c:v>
                </c:pt>
                <c:pt idx="6">
                  <c:v>0.54761904761904767</c:v>
                </c:pt>
                <c:pt idx="7">
                  <c:v>0.23809523809523808</c:v>
                </c:pt>
                <c:pt idx="8">
                  <c:v>0.20238095238095238</c:v>
                </c:pt>
                <c:pt idx="9">
                  <c:v>0.19047619047619047</c:v>
                </c:pt>
                <c:pt idx="10">
                  <c:v>9.5238095238095233E-2</c:v>
                </c:pt>
                <c:pt idx="11">
                  <c:v>4.7619047619047616E-2</c:v>
                </c:pt>
                <c:pt idx="12">
                  <c:v>5.9523809523809521E-2</c:v>
                </c:pt>
              </c:numCache>
            </c:numRef>
          </c:val>
          <c:extLst>
            <c:ext xmlns:c16="http://schemas.microsoft.com/office/drawing/2014/chart" uri="{C3380CC4-5D6E-409C-BE32-E72D297353CC}">
              <c16:uniqueId val="{00000000-0C11-4224-BE4D-C5F7EB89A426}"/>
            </c:ext>
          </c:extLst>
        </c:ser>
        <c:ser>
          <c:idx val="1"/>
          <c:order val="1"/>
          <c:tx>
            <c:strRef>
              <c:f>'Q6.対策施策と制度（従業員別）'!$K$21</c:f>
              <c:strCache>
                <c:ptCount val="1"/>
                <c:pt idx="0">
                  <c:v>従業員 21人～100人 (N=105)</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'Q6.対策施策と制度（従業員別）'!$K$22:$K$34</c:f>
              <c:numCache>
                <c:formatCode>0.0%</c:formatCode>
                <c:ptCount val="13"/>
                <c:pt idx="0">
                  <c:v>0.94285714285714284</c:v>
                </c:pt>
                <c:pt idx="1">
                  <c:v>0.87619047619047619</c:v>
                </c:pt>
                <c:pt idx="2">
                  <c:v>0.88571428571428568</c:v>
                </c:pt>
                <c:pt idx="3">
                  <c:v>0.72380952380952379</c:v>
                </c:pt>
                <c:pt idx="4">
                  <c:v>0.69523809523809521</c:v>
                </c:pt>
                <c:pt idx="5">
                  <c:v>0.65714285714285714</c:v>
                </c:pt>
                <c:pt idx="6">
                  <c:v>0.49523809523809526</c:v>
                </c:pt>
                <c:pt idx="7">
                  <c:v>0.2857142857142857</c:v>
                </c:pt>
                <c:pt idx="8">
                  <c:v>0.23809523809523808</c:v>
                </c:pt>
                <c:pt idx="9">
                  <c:v>0.21904761904761905</c:v>
                </c:pt>
                <c:pt idx="10">
                  <c:v>5.7142857142857141E-2</c:v>
                </c:pt>
                <c:pt idx="11">
                  <c:v>6.6666666666666666E-2</c:v>
                </c:pt>
                <c:pt idx="12">
                  <c:v>4.7619047619047616E-2</c:v>
                </c:pt>
              </c:numCache>
            </c:numRef>
          </c:val>
          <c:extLst>
            <c:ext xmlns:c16="http://schemas.microsoft.com/office/drawing/2014/chart" uri="{C3380CC4-5D6E-409C-BE32-E72D297353CC}">
              <c16:uniqueId val="{00000001-0C11-4224-BE4D-C5F7EB89A426}"/>
            </c:ext>
          </c:extLst>
        </c:ser>
        <c:ser>
          <c:idx val="2"/>
          <c:order val="2"/>
          <c:tx>
            <c:strRef>
              <c:f>'Q6.対策施策と制度（従業員別）'!$L$21</c:f>
              <c:strCache>
                <c:ptCount val="1"/>
                <c:pt idx="0">
                  <c:v>従業員 101人以上 (N=67)</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'Q6.対策施策と制度（従業員別）'!$L$22:$L$34</c:f>
              <c:numCache>
                <c:formatCode>0.0%</c:formatCode>
                <c:ptCount val="13"/>
                <c:pt idx="0">
                  <c:v>0.92537313432835822</c:v>
                </c:pt>
                <c:pt idx="1">
                  <c:v>0.86567164179104472</c:v>
                </c:pt>
                <c:pt idx="2">
                  <c:v>0.86567164179104472</c:v>
                </c:pt>
                <c:pt idx="3">
                  <c:v>0.74626865671641796</c:v>
                </c:pt>
                <c:pt idx="4">
                  <c:v>0.73134328358208955</c:v>
                </c:pt>
                <c:pt idx="5">
                  <c:v>0.71641791044776115</c:v>
                </c:pt>
                <c:pt idx="6">
                  <c:v>0.38805970149253732</c:v>
                </c:pt>
                <c:pt idx="7">
                  <c:v>0.41791044776119401</c:v>
                </c:pt>
                <c:pt idx="8">
                  <c:v>0.26865671641791045</c:v>
                </c:pt>
                <c:pt idx="9">
                  <c:v>0.22388059701492538</c:v>
                </c:pt>
                <c:pt idx="10">
                  <c:v>0.11940298507462686</c:v>
                </c:pt>
                <c:pt idx="11">
                  <c:v>4.4776119402985072E-2</c:v>
                </c:pt>
                <c:pt idx="12">
                  <c:v>2.9850746268656716E-2</c:v>
                </c:pt>
              </c:numCache>
            </c:numRef>
          </c:val>
          <c:extLst>
            <c:ext xmlns:c16="http://schemas.microsoft.com/office/drawing/2014/chart" uri="{C3380CC4-5D6E-409C-BE32-E72D297353CC}">
              <c16:uniqueId val="{00000002-0C11-4224-BE4D-C5F7EB89A426}"/>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2672"/>
        <c:crosses val="autoZero"/>
        <c:auto val="1"/>
        <c:lblAlgn val="ctr"/>
        <c:lblOffset val="0"/>
        <c:noMultiLvlLbl val="0"/>
      </c:catAx>
      <c:valAx>
        <c:axId val="624652672"/>
        <c:scaling>
          <c:orientation val="maxMin"/>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3.5058950617283952E-2"/>
          <c:y val="0.80974411764705878"/>
          <c:w val="0.39500154320987652"/>
          <c:h val="0.1635175463253360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747795414456E-2"/>
          <c:y val="3.393179012345679E-2"/>
          <c:w val="0.80546869488536155"/>
          <c:h val="0.94338395061728397"/>
        </c:manualLayout>
      </c:layout>
      <c:barChart>
        <c:barDir val="bar"/>
        <c:grouping val="clustered"/>
        <c:varyColors val="0"/>
        <c:ser>
          <c:idx val="0"/>
          <c:order val="0"/>
          <c:tx>
            <c:strRef>
              <c:f>'Q6.対策施策と制度（従業員別）'!$M$21</c:f>
              <c:strCache>
                <c:ptCount val="1"/>
                <c:pt idx="0">
                  <c:v>従業員 20人以下 (N=70)</c:v>
                </c:pt>
              </c:strCache>
            </c:strRef>
          </c:tx>
          <c:spPr>
            <a:solidFill>
              <a:schemeClr val="accent1">
                <a:lumMod val="40000"/>
                <a:lumOff val="60000"/>
              </a:schemeClr>
            </a:solidFill>
            <a:ln w="3175">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CC"/>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'Q6.対策施策と制度（従業員別）'!$M$22:$M$34</c:f>
              <c:numCache>
                <c:formatCode>0.0%</c:formatCode>
                <c:ptCount val="13"/>
                <c:pt idx="0">
                  <c:v>0.54285714285714282</c:v>
                </c:pt>
                <c:pt idx="1">
                  <c:v>0.5</c:v>
                </c:pt>
                <c:pt idx="2">
                  <c:v>0.45714285714285713</c:v>
                </c:pt>
                <c:pt idx="3">
                  <c:v>0.5</c:v>
                </c:pt>
                <c:pt idx="4">
                  <c:v>0.48571428571428571</c:v>
                </c:pt>
                <c:pt idx="5">
                  <c:v>0.37142857142857144</c:v>
                </c:pt>
                <c:pt idx="6">
                  <c:v>0.32857142857142857</c:v>
                </c:pt>
                <c:pt idx="7">
                  <c:v>0.47142857142857142</c:v>
                </c:pt>
                <c:pt idx="8">
                  <c:v>0.24285714285714285</c:v>
                </c:pt>
                <c:pt idx="9">
                  <c:v>0.2857142857142857</c:v>
                </c:pt>
                <c:pt idx="10">
                  <c:v>0.24285714285714285</c:v>
                </c:pt>
                <c:pt idx="11">
                  <c:v>0.15714285714285714</c:v>
                </c:pt>
                <c:pt idx="12">
                  <c:v>0.1</c:v>
                </c:pt>
              </c:numCache>
            </c:numRef>
          </c:val>
          <c:extLst>
            <c:ext xmlns:c16="http://schemas.microsoft.com/office/drawing/2014/chart" uri="{C3380CC4-5D6E-409C-BE32-E72D297353CC}">
              <c16:uniqueId val="{00000000-99C2-4D91-8F98-182B009524B0}"/>
            </c:ext>
          </c:extLst>
        </c:ser>
        <c:ser>
          <c:idx val="1"/>
          <c:order val="1"/>
          <c:tx>
            <c:strRef>
              <c:f>'Q6.対策施策と制度（従業員別）'!$N$21</c:f>
              <c:strCache>
                <c:ptCount val="1"/>
                <c:pt idx="0">
                  <c:v>従業員 21人～100人 (N=82)</c:v>
                </c:pt>
              </c:strCache>
            </c:strRef>
          </c:tx>
          <c:spPr>
            <a:solidFill>
              <a:srgbClr val="ABD050"/>
            </a:solidFill>
            <a:ln w="3175">
              <a:solidFill>
                <a:schemeClr val="accent6">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8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'Q6.対策施策と制度（従業員別）'!$N$22:$N$34</c:f>
              <c:numCache>
                <c:formatCode>0.0%</c:formatCode>
                <c:ptCount val="13"/>
                <c:pt idx="0">
                  <c:v>0.3048780487804878</c:v>
                </c:pt>
                <c:pt idx="1">
                  <c:v>0.53658536585365857</c:v>
                </c:pt>
                <c:pt idx="2">
                  <c:v>0.29268292682926828</c:v>
                </c:pt>
                <c:pt idx="3">
                  <c:v>0.64634146341463417</c:v>
                </c:pt>
                <c:pt idx="4">
                  <c:v>0.32926829268292684</c:v>
                </c:pt>
                <c:pt idx="5">
                  <c:v>0.29268292682926828</c:v>
                </c:pt>
                <c:pt idx="6">
                  <c:v>0.31707317073170732</c:v>
                </c:pt>
                <c:pt idx="7">
                  <c:v>0.56097560975609762</c:v>
                </c:pt>
                <c:pt idx="8">
                  <c:v>0.26829268292682928</c:v>
                </c:pt>
                <c:pt idx="9">
                  <c:v>0.26829268292682928</c:v>
                </c:pt>
                <c:pt idx="10">
                  <c:v>0.21951219512195122</c:v>
                </c:pt>
                <c:pt idx="11">
                  <c:v>0.2073170731707317</c:v>
                </c:pt>
                <c:pt idx="12">
                  <c:v>9.7560975609756101E-2</c:v>
                </c:pt>
              </c:numCache>
            </c:numRef>
          </c:val>
          <c:extLst>
            <c:ext xmlns:c16="http://schemas.microsoft.com/office/drawing/2014/chart" uri="{C3380CC4-5D6E-409C-BE32-E72D297353CC}">
              <c16:uniqueId val="{00000001-99C2-4D91-8F98-182B009524B0}"/>
            </c:ext>
          </c:extLst>
        </c:ser>
        <c:ser>
          <c:idx val="2"/>
          <c:order val="2"/>
          <c:tx>
            <c:strRef>
              <c:f>'Q6.対策施策と制度（従業員別）'!$O$21</c:f>
              <c:strCache>
                <c:ptCount val="1"/>
                <c:pt idx="0">
                  <c:v>従業員 101人以上 (N=62)</c:v>
                </c:pt>
              </c:strCache>
            </c:strRef>
          </c:tx>
          <c:spPr>
            <a:solidFill>
              <a:schemeClr val="accent4">
                <a:lumMod val="40000"/>
                <a:lumOff val="60000"/>
              </a:schemeClr>
            </a:solidFill>
            <a:ln w="3175">
              <a:solidFill>
                <a:schemeClr val="accent2">
                  <a:lumMod val="75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'Q6.対策施策と制度（従業員別）'!$C$22:$C$34</c:f>
              <c:strCache>
                <c:ptCount val="13"/>
                <c:pt idx="0">
                  <c:v>G.感染防止規定(マスク・消毒)</c:v>
                </c:pt>
                <c:pt idx="1">
                  <c:v>A.テレワークの導入</c:v>
                </c:pt>
                <c:pt idx="2">
                  <c:v>F.職場の換気改善等の環境整備</c:v>
                </c:pt>
                <c:pt idx="3">
                  <c:v>E.Web会議等</c:v>
                </c:pt>
                <c:pt idx="4">
                  <c:v>D.時差通勤の導入</c:v>
                </c:pt>
                <c:pt idx="5">
                  <c:v>H.感染時における休業扱い等</c:v>
                </c:pt>
                <c:pt idx="6">
                  <c:v>K.助成金の利用</c:v>
                </c:pt>
                <c:pt idx="7">
                  <c:v>B.VPNの整備</c:v>
                </c:pt>
                <c:pt idx="8">
                  <c:v>M.業務フローの見直し</c:v>
                </c:pt>
                <c:pt idx="9">
                  <c:v>I.就業手当の見直し</c:v>
                </c:pt>
                <c:pt idx="10">
                  <c:v>C.BYODの導入</c:v>
                </c:pt>
                <c:pt idx="11">
                  <c:v>L.人事評価制度の見直し</c:v>
                </c:pt>
                <c:pt idx="12">
                  <c:v>J.サプライチェーンの見直し</c:v>
                </c:pt>
              </c:strCache>
            </c:strRef>
          </c:cat>
          <c:val>
            <c:numRef>
              <c:f>'Q6.対策施策と制度（従業員別）'!$O$22:$O$34</c:f>
              <c:numCache>
                <c:formatCode>0.0%</c:formatCode>
                <c:ptCount val="13"/>
                <c:pt idx="0">
                  <c:v>0.40322580645161288</c:v>
                </c:pt>
                <c:pt idx="1">
                  <c:v>0.69354838709677424</c:v>
                </c:pt>
                <c:pt idx="2">
                  <c:v>0.38709677419354838</c:v>
                </c:pt>
                <c:pt idx="3">
                  <c:v>0.69354838709677424</c:v>
                </c:pt>
                <c:pt idx="4">
                  <c:v>0.54838709677419351</c:v>
                </c:pt>
                <c:pt idx="5">
                  <c:v>0.37096774193548387</c:v>
                </c:pt>
                <c:pt idx="6">
                  <c:v>0.22580645161290322</c:v>
                </c:pt>
                <c:pt idx="7">
                  <c:v>0.75806451612903225</c:v>
                </c:pt>
                <c:pt idx="8">
                  <c:v>0.32258064516129031</c:v>
                </c:pt>
                <c:pt idx="9">
                  <c:v>0.32258064516129031</c:v>
                </c:pt>
                <c:pt idx="10">
                  <c:v>0.24193548387096775</c:v>
                </c:pt>
                <c:pt idx="11">
                  <c:v>0.35483870967741937</c:v>
                </c:pt>
                <c:pt idx="12">
                  <c:v>8.0645161290322578E-2</c:v>
                </c:pt>
              </c:numCache>
            </c:numRef>
          </c:val>
          <c:extLst>
            <c:ext xmlns:c16="http://schemas.microsoft.com/office/drawing/2014/chart" uri="{C3380CC4-5D6E-409C-BE32-E72D297353CC}">
              <c16:uniqueId val="{00000002-99C2-4D91-8F98-182B009524B0}"/>
            </c:ext>
          </c:extLst>
        </c:ser>
        <c:dLbls>
          <c:showLegendKey val="0"/>
          <c:showVal val="0"/>
          <c:showCatName val="0"/>
          <c:showSerName val="0"/>
          <c:showPercent val="0"/>
          <c:showBubbleSize val="0"/>
        </c:dLbls>
        <c:gapWidth val="100"/>
        <c:axId val="624656280"/>
        <c:axId val="624652672"/>
      </c:barChart>
      <c:catAx>
        <c:axId val="624656280"/>
        <c:scaling>
          <c:orientation val="maxMin"/>
        </c:scaling>
        <c:delete val="1"/>
        <c:axPos val="l"/>
        <c:numFmt formatCode="General" sourceLinked="1"/>
        <c:majorTickMark val="none"/>
        <c:minorTickMark val="none"/>
        <c:tickLblPos val="high"/>
        <c:crossAx val="624652672"/>
        <c:crosses val="autoZero"/>
        <c:auto val="1"/>
        <c:lblAlgn val="ctr"/>
        <c:lblOffset val="0"/>
        <c:noMultiLvlLbl val="0"/>
      </c:catAx>
      <c:valAx>
        <c:axId val="624652672"/>
        <c:scaling>
          <c:orientation val="minMax"/>
          <c:max val="1"/>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4656280"/>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0.41174845679012351"/>
          <c:y val="0.81386647197021988"/>
          <c:w val="0.58255915637860078"/>
          <c:h val="0.16146018589286273"/>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'Q6.対策施策と制度（従業員別）'!$I$39</c:f>
          <c:strCache>
            <c:ptCount val="1"/>
            <c:pt idx="0">
              <c:v>緊急事態宣言の発令時期に実施した対策・施策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'Q6.対策施策と制度（従業員別）'!$J$4</c:f>
              <c:strCache>
                <c:ptCount val="1"/>
                <c:pt idx="0">
                  <c:v>従業員 20人以下 (N=84)</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'Q6.対策施策と制度（従業員別）'!$J$5:$J$17</c:f>
              <c:numCache>
                <c:formatCode>0.0%</c:formatCode>
                <c:ptCount val="13"/>
                <c:pt idx="0">
                  <c:v>0.83333333333333337</c:v>
                </c:pt>
                <c:pt idx="1">
                  <c:v>0.23809523809523808</c:v>
                </c:pt>
                <c:pt idx="2">
                  <c:v>9.5238095238095233E-2</c:v>
                </c:pt>
                <c:pt idx="3">
                  <c:v>0.54761904761904767</c:v>
                </c:pt>
                <c:pt idx="4">
                  <c:v>0.84523809523809523</c:v>
                </c:pt>
                <c:pt idx="5">
                  <c:v>0.70238095238095233</c:v>
                </c:pt>
                <c:pt idx="6">
                  <c:v>0.84523809523809523</c:v>
                </c:pt>
                <c:pt idx="7">
                  <c:v>0.4642857142857143</c:v>
                </c:pt>
                <c:pt idx="8">
                  <c:v>0.19047619047619047</c:v>
                </c:pt>
                <c:pt idx="9">
                  <c:v>5.9523809523809521E-2</c:v>
                </c:pt>
                <c:pt idx="10">
                  <c:v>0.54761904761904767</c:v>
                </c:pt>
                <c:pt idx="11">
                  <c:v>4.7619047619047616E-2</c:v>
                </c:pt>
                <c:pt idx="12">
                  <c:v>0.20238095238095238</c:v>
                </c:pt>
              </c:numCache>
            </c:numRef>
          </c:val>
          <c:extLst>
            <c:ext xmlns:c16="http://schemas.microsoft.com/office/drawing/2014/chart" uri="{C3380CC4-5D6E-409C-BE32-E72D297353CC}">
              <c16:uniqueId val="{00000000-7231-4A09-AE84-4031981FC857}"/>
            </c:ext>
          </c:extLst>
        </c:ser>
        <c:ser>
          <c:idx val="1"/>
          <c:order val="1"/>
          <c:tx>
            <c:strRef>
              <c:f>'Q6.対策施策と制度（従業員別）'!$K$4</c:f>
              <c:strCache>
                <c:ptCount val="1"/>
                <c:pt idx="0">
                  <c:v>従業員 21人～100人 (N=105)</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'Q6.対策施策と制度（従業員別）'!$K$5:$K$17</c:f>
              <c:numCache>
                <c:formatCode>0.0%</c:formatCode>
                <c:ptCount val="13"/>
                <c:pt idx="0">
                  <c:v>0.87619047619047619</c:v>
                </c:pt>
                <c:pt idx="1">
                  <c:v>0.2857142857142857</c:v>
                </c:pt>
                <c:pt idx="2">
                  <c:v>5.7142857142857141E-2</c:v>
                </c:pt>
                <c:pt idx="3">
                  <c:v>0.69523809523809521</c:v>
                </c:pt>
                <c:pt idx="4">
                  <c:v>0.72380952380952379</c:v>
                </c:pt>
                <c:pt idx="5">
                  <c:v>0.88571428571428568</c:v>
                </c:pt>
                <c:pt idx="6">
                  <c:v>0.94285714285714284</c:v>
                </c:pt>
                <c:pt idx="7">
                  <c:v>0.65714285714285714</c:v>
                </c:pt>
                <c:pt idx="8">
                  <c:v>0.21904761904761905</c:v>
                </c:pt>
                <c:pt idx="9">
                  <c:v>4.7619047619047616E-2</c:v>
                </c:pt>
                <c:pt idx="10">
                  <c:v>0.49523809523809526</c:v>
                </c:pt>
                <c:pt idx="11">
                  <c:v>6.6666666666666666E-2</c:v>
                </c:pt>
                <c:pt idx="12">
                  <c:v>0.23809523809523808</c:v>
                </c:pt>
              </c:numCache>
            </c:numRef>
          </c:val>
          <c:extLst>
            <c:ext xmlns:c16="http://schemas.microsoft.com/office/drawing/2014/chart" uri="{C3380CC4-5D6E-409C-BE32-E72D297353CC}">
              <c16:uniqueId val="{00000001-7231-4A09-AE84-4031981FC857}"/>
            </c:ext>
          </c:extLst>
        </c:ser>
        <c:ser>
          <c:idx val="2"/>
          <c:order val="2"/>
          <c:tx>
            <c:strRef>
              <c:f>'Q6.対策施策と制度（従業員別）'!$L$4</c:f>
              <c:strCache>
                <c:ptCount val="1"/>
                <c:pt idx="0">
                  <c:v>従業員 101人以上 (N=67)</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'Q6.対策施策と制度（従業員別）'!$L$5:$L$17</c:f>
              <c:numCache>
                <c:formatCode>0.0%</c:formatCode>
                <c:ptCount val="13"/>
                <c:pt idx="0">
                  <c:v>0.86567164179104472</c:v>
                </c:pt>
                <c:pt idx="1">
                  <c:v>0.41791044776119401</c:v>
                </c:pt>
                <c:pt idx="2">
                  <c:v>0.11940298507462686</c:v>
                </c:pt>
                <c:pt idx="3">
                  <c:v>0.73134328358208955</c:v>
                </c:pt>
                <c:pt idx="4">
                  <c:v>0.74626865671641796</c:v>
                </c:pt>
                <c:pt idx="5">
                  <c:v>0.86567164179104472</c:v>
                </c:pt>
                <c:pt idx="6">
                  <c:v>0.92537313432835822</c:v>
                </c:pt>
                <c:pt idx="7">
                  <c:v>0.71641791044776115</c:v>
                </c:pt>
                <c:pt idx="8">
                  <c:v>0.22388059701492538</c:v>
                </c:pt>
                <c:pt idx="9">
                  <c:v>2.9850746268656716E-2</c:v>
                </c:pt>
                <c:pt idx="10">
                  <c:v>0.38805970149253732</c:v>
                </c:pt>
                <c:pt idx="11">
                  <c:v>4.4776119402985072E-2</c:v>
                </c:pt>
                <c:pt idx="12">
                  <c:v>0.26865671641791045</c:v>
                </c:pt>
              </c:numCache>
            </c:numRef>
          </c:val>
          <c:extLst>
            <c:ext xmlns:c16="http://schemas.microsoft.com/office/drawing/2014/chart" uri="{C3380CC4-5D6E-409C-BE32-E72D297353CC}">
              <c16:uniqueId val="{00000002-7231-4A09-AE84-4031981FC857}"/>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spPr>
        <a:noFill/>
        <a:ln>
          <a:noFill/>
        </a:ln>
        <a:effectLst/>
      </c:spPr>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'Q6.対策施策と制度（従業員別）'!$I$58</c:f>
          <c:strCache>
            <c:ptCount val="1"/>
            <c:pt idx="0">
              <c:v>企業の制度や仕組みとして実施する対策・施策</c:v>
            </c:pt>
          </c:strCache>
        </c:strRef>
      </c:tx>
      <c:layout>
        <c:manualLayout>
          <c:xMode val="edge"/>
          <c:yMode val="edge"/>
          <c:x val="0.29166097377409833"/>
          <c:y val="2.4872136201219084E-5"/>
        </c:manualLayout>
      </c:layout>
      <c:overlay val="0"/>
      <c:spPr>
        <a:noFill/>
        <a:ln>
          <a:noFill/>
        </a:ln>
        <a:effectLst/>
      </c:spPr>
      <c:txPr>
        <a:bodyPr rot="0" spcFirstLastPara="1" vertOverflow="ellipsis" vert="horz" wrap="square" anchor="ctr" anchorCtr="1"/>
        <a:lstStyle/>
        <a:p>
          <a:pPr>
            <a:defRPr sz="9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4457590026501728"/>
          <c:y val="0.20094338127152156"/>
          <c:w val="0.31671224309957652"/>
          <c:h val="0.60218441170885617"/>
        </c:manualLayout>
      </c:layout>
      <c:radarChart>
        <c:radarStyle val="marker"/>
        <c:varyColors val="0"/>
        <c:ser>
          <c:idx val="0"/>
          <c:order val="0"/>
          <c:tx>
            <c:strRef>
              <c:f>'Q6.対策施策と制度（従業員別）'!$M$4</c:f>
              <c:strCache>
                <c:ptCount val="1"/>
                <c:pt idx="0">
                  <c:v>従業員 20人以下 (N=70)</c:v>
                </c:pt>
              </c:strCache>
            </c:strRef>
          </c:tx>
          <c:spPr>
            <a:ln w="25400" cap="rnd">
              <a:solidFill>
                <a:schemeClr val="accent5">
                  <a:lumMod val="60000"/>
                  <a:lumOff val="40000"/>
                </a:schemeClr>
              </a:solidFill>
              <a:round/>
            </a:ln>
            <a:effectLst/>
          </c:spPr>
          <c:marker>
            <c:symbol val="circle"/>
            <c:size val="3"/>
            <c:spPr>
              <a:solidFill>
                <a:schemeClr val="accent1"/>
              </a:solidFill>
              <a:ln w="3175">
                <a:solidFill>
                  <a:schemeClr val="accent5">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'Q6.対策施策と制度（従業員別）'!$M$5:$M$17</c:f>
              <c:numCache>
                <c:formatCode>0.0%</c:formatCode>
                <c:ptCount val="13"/>
                <c:pt idx="0">
                  <c:v>0.5</c:v>
                </c:pt>
                <c:pt idx="1">
                  <c:v>0.47142857142857142</c:v>
                </c:pt>
                <c:pt idx="2">
                  <c:v>0.24285714285714285</c:v>
                </c:pt>
                <c:pt idx="3">
                  <c:v>0.48571428571428571</c:v>
                </c:pt>
                <c:pt idx="4">
                  <c:v>0.5</c:v>
                </c:pt>
                <c:pt idx="5">
                  <c:v>0.45714285714285713</c:v>
                </c:pt>
                <c:pt idx="6">
                  <c:v>0.54285714285714282</c:v>
                </c:pt>
                <c:pt idx="7">
                  <c:v>0.37142857142857144</c:v>
                </c:pt>
                <c:pt idx="8">
                  <c:v>0.2857142857142857</c:v>
                </c:pt>
                <c:pt idx="9">
                  <c:v>0.1</c:v>
                </c:pt>
                <c:pt idx="10">
                  <c:v>0.32857142857142857</c:v>
                </c:pt>
                <c:pt idx="11">
                  <c:v>0.15714285714285714</c:v>
                </c:pt>
                <c:pt idx="12">
                  <c:v>0.24285714285714285</c:v>
                </c:pt>
              </c:numCache>
            </c:numRef>
          </c:val>
          <c:extLst>
            <c:ext xmlns:c16="http://schemas.microsoft.com/office/drawing/2014/chart" uri="{C3380CC4-5D6E-409C-BE32-E72D297353CC}">
              <c16:uniqueId val="{00000000-DA54-49E4-B178-09DD324F1071}"/>
            </c:ext>
          </c:extLst>
        </c:ser>
        <c:ser>
          <c:idx val="1"/>
          <c:order val="1"/>
          <c:tx>
            <c:strRef>
              <c:f>'Q6.対策施策と制度（従業員別）'!$N$4</c:f>
              <c:strCache>
                <c:ptCount val="1"/>
                <c:pt idx="0">
                  <c:v>従業員 21人～100人 (N=82)</c:v>
                </c:pt>
              </c:strCache>
            </c:strRef>
          </c:tx>
          <c:spPr>
            <a:ln w="25400" cap="rnd">
              <a:solidFill>
                <a:srgbClr val="92D050"/>
              </a:solidFill>
              <a:round/>
            </a:ln>
            <a:effectLst/>
          </c:spPr>
          <c:marker>
            <c:symbol val="circle"/>
            <c:size val="3"/>
            <c:spPr>
              <a:solidFill>
                <a:schemeClr val="accent6">
                  <a:lumMod val="60000"/>
                  <a:lumOff val="40000"/>
                </a:schemeClr>
              </a:solidFill>
              <a:ln w="9525">
                <a:solidFill>
                  <a:schemeClr val="accent6"/>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'Q6.対策施策と制度（従業員別）'!$N$5:$N$17</c:f>
              <c:numCache>
                <c:formatCode>0.0%</c:formatCode>
                <c:ptCount val="13"/>
                <c:pt idx="0">
                  <c:v>0.53658536585365857</c:v>
                </c:pt>
                <c:pt idx="1">
                  <c:v>0.56097560975609762</c:v>
                </c:pt>
                <c:pt idx="2">
                  <c:v>0.21951219512195122</c:v>
                </c:pt>
                <c:pt idx="3">
                  <c:v>0.32926829268292684</c:v>
                </c:pt>
                <c:pt idx="4">
                  <c:v>0.64634146341463417</c:v>
                </c:pt>
                <c:pt idx="5">
                  <c:v>0.29268292682926828</c:v>
                </c:pt>
                <c:pt idx="6">
                  <c:v>0.3048780487804878</c:v>
                </c:pt>
                <c:pt idx="7">
                  <c:v>0.29268292682926828</c:v>
                </c:pt>
                <c:pt idx="8">
                  <c:v>0.26829268292682928</c:v>
                </c:pt>
                <c:pt idx="9">
                  <c:v>9.7560975609756101E-2</c:v>
                </c:pt>
                <c:pt idx="10">
                  <c:v>0.31707317073170732</c:v>
                </c:pt>
                <c:pt idx="11">
                  <c:v>0.2073170731707317</c:v>
                </c:pt>
                <c:pt idx="12">
                  <c:v>0.26829268292682928</c:v>
                </c:pt>
              </c:numCache>
            </c:numRef>
          </c:val>
          <c:extLst>
            <c:ext xmlns:c16="http://schemas.microsoft.com/office/drawing/2014/chart" uri="{C3380CC4-5D6E-409C-BE32-E72D297353CC}">
              <c16:uniqueId val="{00000001-DA54-49E4-B178-09DD324F1071}"/>
            </c:ext>
          </c:extLst>
        </c:ser>
        <c:ser>
          <c:idx val="2"/>
          <c:order val="2"/>
          <c:tx>
            <c:strRef>
              <c:f>'Q6.対策施策と制度（従業員別）'!$O$4</c:f>
              <c:strCache>
                <c:ptCount val="1"/>
                <c:pt idx="0">
                  <c:v>従業員 101人以上 (N=62)</c:v>
                </c:pt>
              </c:strCache>
            </c:strRef>
          </c:tx>
          <c:spPr>
            <a:ln w="25400" cap="rnd">
              <a:solidFill>
                <a:schemeClr val="accent2">
                  <a:lumMod val="60000"/>
                  <a:lumOff val="40000"/>
                </a:schemeClr>
              </a:solidFill>
              <a:round/>
            </a:ln>
            <a:effectLst/>
          </c:spPr>
          <c:marker>
            <c:symbol val="circle"/>
            <c:size val="3"/>
            <c:spPr>
              <a:solidFill>
                <a:schemeClr val="accent4"/>
              </a:solidFill>
              <a:ln w="9525">
                <a:solidFill>
                  <a:schemeClr val="accent2">
                    <a:lumMod val="60000"/>
                    <a:lumOff val="40000"/>
                  </a:schemeClr>
                </a:solidFill>
              </a:ln>
              <a:effectLst/>
            </c:spPr>
          </c:marker>
          <c:cat>
            <c:strRef>
              <c:f>'Q6.対策施策と制度（従業員別）'!$C$5:$C$17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'Q6.対策施策と制度（従業員別）'!$O$5:$O$17</c:f>
              <c:numCache>
                <c:formatCode>0.0%</c:formatCode>
                <c:ptCount val="13"/>
                <c:pt idx="0">
                  <c:v>0.69354838709677424</c:v>
                </c:pt>
                <c:pt idx="1">
                  <c:v>0.75806451612903225</c:v>
                </c:pt>
                <c:pt idx="2">
                  <c:v>0.24193548387096775</c:v>
                </c:pt>
                <c:pt idx="3">
                  <c:v>0.54838709677419351</c:v>
                </c:pt>
                <c:pt idx="4">
                  <c:v>0.69354838709677424</c:v>
                </c:pt>
                <c:pt idx="5">
                  <c:v>0.38709677419354838</c:v>
                </c:pt>
                <c:pt idx="6">
                  <c:v>0.40322580645161288</c:v>
                </c:pt>
                <c:pt idx="7">
                  <c:v>0.37096774193548387</c:v>
                </c:pt>
                <c:pt idx="8">
                  <c:v>0.32258064516129031</c:v>
                </c:pt>
                <c:pt idx="9">
                  <c:v>8.0645161290322578E-2</c:v>
                </c:pt>
                <c:pt idx="10">
                  <c:v>0.22580645161290322</c:v>
                </c:pt>
                <c:pt idx="11">
                  <c:v>0.35483870967741937</c:v>
                </c:pt>
                <c:pt idx="12">
                  <c:v>0.32258064516129031</c:v>
                </c:pt>
              </c:numCache>
            </c:numRef>
          </c:val>
          <c:extLst>
            <c:ext xmlns:c16="http://schemas.microsoft.com/office/drawing/2014/chart" uri="{C3380CC4-5D6E-409C-BE32-E72D297353CC}">
              <c16:uniqueId val="{00000002-DA54-49E4-B178-09DD324F1071}"/>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19053168"/>
        <c:crosses val="autoZero"/>
        <c:crossBetween val="between"/>
        <c:majorUnit val="0.2"/>
      </c:valAx>
    </c:plotArea>
    <c:legend>
      <c:legendPos val="b"/>
      <c:layout>
        <c:manualLayout>
          <c:xMode val="edge"/>
          <c:yMode val="edge"/>
          <c:x val="1.9953345421839158E-2"/>
          <c:y val="0.89975537788513749"/>
          <c:w val="0.96841379244003445"/>
          <c:h val="7.6350519687564025E-2"/>
        </c:manualLayout>
      </c:layout>
      <c:overlay val="0"/>
      <c:spPr>
        <a:noFill/>
        <a:ln>
          <a:noFill/>
        </a:ln>
        <a:effectLst/>
      </c:spPr>
      <c:txPr>
        <a:bodyPr rot="0" spcFirstLastPara="1" vertOverflow="ellipsis" vert="horz" wrap="square" anchor="ctr" anchorCtr="1"/>
        <a:lstStyle/>
        <a:p>
          <a:pPr>
            <a:defRPr sz="83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'Q6.対策施策と制度（DX有無別）'!$H$4</c:f>
              <c:strCache>
                <c:ptCount val="1"/>
                <c:pt idx="0">
                  <c:v>DX取り組み 有り (N=93)</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'Q6.対策施策と制度（DX有無別）'!$H$5:$H$17</c:f>
              <c:numCache>
                <c:formatCode>0.0%</c:formatCode>
                <c:ptCount val="13"/>
                <c:pt idx="0">
                  <c:v>0.70967741935483875</c:v>
                </c:pt>
                <c:pt idx="1">
                  <c:v>0.32258064516129031</c:v>
                </c:pt>
                <c:pt idx="2">
                  <c:v>8.6021505376344093E-2</c:v>
                </c:pt>
                <c:pt idx="3">
                  <c:v>0.5268817204301075</c:v>
                </c:pt>
                <c:pt idx="4">
                  <c:v>0.72043010752688175</c:v>
                </c:pt>
                <c:pt idx="5">
                  <c:v>0.89247311827956988</c:v>
                </c:pt>
                <c:pt idx="6">
                  <c:v>0.94623655913978499</c:v>
                </c:pt>
                <c:pt idx="7">
                  <c:v>0.63440860215053763</c:v>
                </c:pt>
                <c:pt idx="8">
                  <c:v>0.12903225806451613</c:v>
                </c:pt>
                <c:pt idx="9">
                  <c:v>9.6774193548387094E-2</c:v>
                </c:pt>
                <c:pt idx="10">
                  <c:v>0.4731182795698925</c:v>
                </c:pt>
                <c:pt idx="11">
                  <c:v>9.6774193548387094E-2</c:v>
                </c:pt>
                <c:pt idx="12">
                  <c:v>0.35483870967741937</c:v>
                </c:pt>
              </c:numCache>
            </c:numRef>
          </c:val>
          <c:extLst>
            <c:ext xmlns:c16="http://schemas.microsoft.com/office/drawing/2014/chart" uri="{C3380CC4-5D6E-409C-BE32-E72D297353CC}">
              <c16:uniqueId val="{00000000-F765-4DB4-B318-4835ED6A92BF}"/>
            </c:ext>
          </c:extLst>
        </c:ser>
        <c:ser>
          <c:idx val="1"/>
          <c:order val="1"/>
          <c:tx>
            <c:strRef>
              <c:f>'Q6.対策施策と制度（DX有無別）'!$I$4</c:f>
              <c:strCache>
                <c:ptCount val="1"/>
                <c:pt idx="0">
                  <c:v>DX取り組み 無し (N=272)</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'Q6.対策施策と制度（DX有無別）'!$I$5:$I$17</c:f>
              <c:numCache>
                <c:formatCode>0.0%</c:formatCode>
                <c:ptCount val="13"/>
                <c:pt idx="0">
                  <c:v>0.58823529411764708</c:v>
                </c:pt>
                <c:pt idx="1">
                  <c:v>0.19852941176470587</c:v>
                </c:pt>
                <c:pt idx="2">
                  <c:v>4.0441176470588237E-2</c:v>
                </c:pt>
                <c:pt idx="3">
                  <c:v>0.48161764705882354</c:v>
                </c:pt>
                <c:pt idx="4">
                  <c:v>0.70220588235294112</c:v>
                </c:pt>
                <c:pt idx="5">
                  <c:v>0.79411764705882348</c:v>
                </c:pt>
                <c:pt idx="6">
                  <c:v>0.90073529411764708</c:v>
                </c:pt>
                <c:pt idx="7">
                  <c:v>0.57352941176470584</c:v>
                </c:pt>
                <c:pt idx="8">
                  <c:v>0.13970588235294118</c:v>
                </c:pt>
                <c:pt idx="9">
                  <c:v>2.5735294117647058E-2</c:v>
                </c:pt>
                <c:pt idx="10">
                  <c:v>0.57352941176470584</c:v>
                </c:pt>
                <c:pt idx="11">
                  <c:v>6.985294117647059E-2</c:v>
                </c:pt>
                <c:pt idx="12">
                  <c:v>0.19117647058823528</c:v>
                </c:pt>
              </c:numCache>
            </c:numRef>
          </c:val>
          <c:extLst>
            <c:ext xmlns:c16="http://schemas.microsoft.com/office/drawing/2014/chart" uri="{C3380CC4-5D6E-409C-BE32-E72D297353CC}">
              <c16:uniqueId val="{00000001-F765-4DB4-B318-4835ED6A92BF}"/>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'Q1 地域分布(位置づけ別)'!$L$4</c:f>
              <c:strCache>
                <c:ptCount val="1"/>
                <c:pt idx="0">
                  <c:v>北海道･東北</c:v>
                </c:pt>
              </c:strCache>
            </c:strRef>
          </c:tx>
          <c:spPr>
            <a:solidFill>
              <a:srgbClr val="FF99C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地域分布(位置づけ別)'!$L$5:$L$9</c:f>
              <c:numCache>
                <c:formatCode>0.0%</c:formatCode>
                <c:ptCount val="5"/>
                <c:pt idx="0">
                  <c:v>7.277628032345014E-2</c:v>
                </c:pt>
                <c:pt idx="1">
                  <c:v>5.569007263922518E-2</c:v>
                </c:pt>
                <c:pt idx="2">
                  <c:v>8.8560885608856083E-2</c:v>
                </c:pt>
                <c:pt idx="3">
                  <c:v>8.2706766917293228E-2</c:v>
                </c:pt>
                <c:pt idx="4">
                  <c:v>9.7435897435897437E-2</c:v>
                </c:pt>
              </c:numCache>
            </c:numRef>
          </c:val>
          <c:extLst>
            <c:ext xmlns:c16="http://schemas.microsoft.com/office/drawing/2014/chart" uri="{C3380CC4-5D6E-409C-BE32-E72D297353CC}">
              <c16:uniqueId val="{00000004-ED25-4C84-8176-B20DB7FA6B03}"/>
            </c:ext>
          </c:extLst>
        </c:ser>
        <c:ser>
          <c:idx val="2"/>
          <c:order val="1"/>
          <c:tx>
            <c:strRef>
              <c:f>'Q1 地域分布(位置づけ別)'!$M$4</c:f>
              <c:strCache>
                <c:ptCount val="1"/>
                <c:pt idx="0">
                  <c:v>関東(除く東京)</c:v>
                </c:pt>
              </c:strCache>
            </c:strRef>
          </c:tx>
          <c:spPr>
            <a:solidFill>
              <a:srgbClr val="FFFFC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地域分布(位置づけ別)'!$M$5:$M$9</c:f>
              <c:numCache>
                <c:formatCode>0.0%</c:formatCode>
                <c:ptCount val="5"/>
                <c:pt idx="0">
                  <c:v>0.23450134770889489</c:v>
                </c:pt>
                <c:pt idx="1">
                  <c:v>0.21791767554479419</c:v>
                </c:pt>
                <c:pt idx="2">
                  <c:v>0.23247232472324722</c:v>
                </c:pt>
                <c:pt idx="3">
                  <c:v>0.19924812030075187</c:v>
                </c:pt>
                <c:pt idx="4">
                  <c:v>0.22564102564102564</c:v>
                </c:pt>
              </c:numCache>
            </c:numRef>
          </c:val>
          <c:extLst>
            <c:ext xmlns:c16="http://schemas.microsoft.com/office/drawing/2014/chart" uri="{C3380CC4-5D6E-409C-BE32-E72D297353CC}">
              <c16:uniqueId val="{00000005-ED25-4C84-8176-B20DB7FA6B03}"/>
            </c:ext>
          </c:extLst>
        </c:ser>
        <c:ser>
          <c:idx val="1"/>
          <c:order val="2"/>
          <c:tx>
            <c:strRef>
              <c:f>'Q1 地域分布(位置づけ別)'!$N$4</c:f>
              <c:strCache>
                <c:ptCount val="1"/>
                <c:pt idx="0">
                  <c:v>東京</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地域分布(位置づけ別)'!$N$5:$N$9</c:f>
              <c:numCache>
                <c:formatCode>0.0%</c:formatCode>
                <c:ptCount val="5"/>
                <c:pt idx="0">
                  <c:v>0.24797843665768193</c:v>
                </c:pt>
                <c:pt idx="1">
                  <c:v>0.30750605326876512</c:v>
                </c:pt>
                <c:pt idx="2">
                  <c:v>0.28413284132841327</c:v>
                </c:pt>
                <c:pt idx="3">
                  <c:v>0.3007518796992481</c:v>
                </c:pt>
                <c:pt idx="4">
                  <c:v>0.26666666666666666</c:v>
                </c:pt>
              </c:numCache>
            </c:numRef>
          </c:val>
          <c:extLst>
            <c:ext xmlns:c16="http://schemas.microsoft.com/office/drawing/2014/chart" uri="{C3380CC4-5D6E-409C-BE32-E72D297353CC}">
              <c16:uniqueId val="{00000006-ED25-4C84-8176-B20DB7FA6B03}"/>
            </c:ext>
          </c:extLst>
        </c:ser>
        <c:ser>
          <c:idx val="3"/>
          <c:order val="3"/>
          <c:tx>
            <c:strRef>
              <c:f>'Q1 地域分布(位置づけ別)'!$O$4</c:f>
              <c:strCache>
                <c:ptCount val="1"/>
                <c:pt idx="0">
                  <c:v>中部</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地域分布(位置づけ別)'!$O$5:$O$9</c:f>
              <c:numCache>
                <c:formatCode>0.0%</c:formatCode>
                <c:ptCount val="5"/>
                <c:pt idx="0">
                  <c:v>0.11859838274932614</c:v>
                </c:pt>
                <c:pt idx="1">
                  <c:v>0.10895883777239709</c:v>
                </c:pt>
                <c:pt idx="2">
                  <c:v>7.3800738007380073E-2</c:v>
                </c:pt>
                <c:pt idx="3">
                  <c:v>9.7744360902255634E-2</c:v>
                </c:pt>
                <c:pt idx="4">
                  <c:v>0.13333333333333333</c:v>
                </c:pt>
              </c:numCache>
            </c:numRef>
          </c:val>
          <c:extLst>
            <c:ext xmlns:c16="http://schemas.microsoft.com/office/drawing/2014/chart" uri="{C3380CC4-5D6E-409C-BE32-E72D297353CC}">
              <c16:uniqueId val="{00000007-ED25-4C84-8176-B20DB7FA6B03}"/>
            </c:ext>
          </c:extLst>
        </c:ser>
        <c:ser>
          <c:idx val="4"/>
          <c:order val="4"/>
          <c:tx>
            <c:strRef>
              <c:f>'Q1 地域分布(位置づけ別)'!$P$4</c:f>
              <c:strCache>
                <c:ptCount val="1"/>
                <c:pt idx="0">
                  <c:v>近畿</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地域分布(位置づけ別)'!$P$5:$P$9</c:f>
              <c:numCache>
                <c:formatCode>0.0%</c:formatCode>
                <c:ptCount val="5"/>
                <c:pt idx="0">
                  <c:v>0.17789757412398921</c:v>
                </c:pt>
                <c:pt idx="1">
                  <c:v>0.15254237288135594</c:v>
                </c:pt>
                <c:pt idx="2">
                  <c:v>0.17343173431734318</c:v>
                </c:pt>
                <c:pt idx="3">
                  <c:v>0.15789473684210525</c:v>
                </c:pt>
                <c:pt idx="4">
                  <c:v>0.12820512820512819</c:v>
                </c:pt>
              </c:numCache>
            </c:numRef>
          </c:val>
          <c:extLst>
            <c:ext xmlns:c16="http://schemas.microsoft.com/office/drawing/2014/chart" uri="{C3380CC4-5D6E-409C-BE32-E72D297353CC}">
              <c16:uniqueId val="{00000008-ED25-4C84-8176-B20DB7FA6B03}"/>
            </c:ext>
          </c:extLst>
        </c:ser>
        <c:ser>
          <c:idx val="5"/>
          <c:order val="5"/>
          <c:tx>
            <c:strRef>
              <c:f>'Q1 地域分布(位置づけ別)'!$Q$4</c:f>
              <c:strCache>
                <c:ptCount val="1"/>
                <c:pt idx="0">
                  <c:v>中国･四国</c:v>
                </c:pt>
              </c:strCache>
            </c:strRef>
          </c:tx>
          <c:spPr>
            <a:solidFill>
              <a:srgbClr val="CCFF33"/>
            </a:solidFill>
            <a:ln>
              <a:solidFill>
                <a:schemeClr val="tx1"/>
              </a:solidFill>
            </a:ln>
            <a:effectLst/>
          </c:spPr>
          <c:invertIfNegative val="0"/>
          <c:dLbls>
            <c:dLbl>
              <c:idx val="3"/>
              <c:layout>
                <c:manualLayout>
                  <c:x val="7.349537037036928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25-4C84-8176-B20DB7FA6B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地域分布(位置づけ別)'!$Q$5:$Q$9</c:f>
              <c:numCache>
                <c:formatCode>0.0%</c:formatCode>
                <c:ptCount val="5"/>
                <c:pt idx="0">
                  <c:v>7.8167115902964962E-2</c:v>
                </c:pt>
                <c:pt idx="1">
                  <c:v>8.7167070217917669E-2</c:v>
                </c:pt>
                <c:pt idx="2">
                  <c:v>7.3800738007380073E-2</c:v>
                </c:pt>
                <c:pt idx="3">
                  <c:v>5.2631578947368418E-2</c:v>
                </c:pt>
                <c:pt idx="4">
                  <c:v>9.2307692307692313E-2</c:v>
                </c:pt>
              </c:numCache>
            </c:numRef>
          </c:val>
          <c:extLst>
            <c:ext xmlns:c16="http://schemas.microsoft.com/office/drawing/2014/chart" uri="{C3380CC4-5D6E-409C-BE32-E72D297353CC}">
              <c16:uniqueId val="{0000000A-ED25-4C84-8176-B20DB7FA6B03}"/>
            </c:ext>
          </c:extLst>
        </c:ser>
        <c:ser>
          <c:idx val="6"/>
          <c:order val="6"/>
          <c:tx>
            <c:strRef>
              <c:f>'Q1 地域分布(位置づけ別)'!$R$4</c:f>
              <c:strCache>
                <c:ptCount val="1"/>
                <c:pt idx="0">
                  <c:v>九州・沖縄</c:v>
                </c:pt>
              </c:strCache>
            </c:strRef>
          </c:tx>
          <c:spPr>
            <a:solidFill>
              <a:schemeClr val="bg1">
                <a:lumMod val="85000"/>
              </a:schemeClr>
            </a:solidFill>
            <a:ln>
              <a:solidFill>
                <a:sysClr val="windowText" lastClr="000000"/>
              </a:solidFill>
            </a:ln>
            <a:effectLst/>
          </c:spPr>
          <c:invertIfNegative val="0"/>
          <c:dLbls>
            <c:dLbl>
              <c:idx val="3"/>
              <c:layout>
                <c:manualLayout>
                  <c:x val="1.1542361111111111E-2"/>
                  <c:y val="1.984126985050915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25-4C84-8176-B20DB7FA6B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地域分布(位置づけ別)'!$K$5:$K$9</c:f>
              <c:strCache>
                <c:ptCount val="5"/>
                <c:pt idx="0">
                  <c:v>A.ユーザー企業（N=371）</c:v>
                </c:pt>
                <c:pt idx="1">
                  <c:v>B.メーカー企業（N=413）</c:v>
                </c:pt>
                <c:pt idx="2">
                  <c:v>C.サブシステム提供企業（N=271）</c:v>
                </c:pt>
                <c:pt idx="3">
                  <c:v>D.サービス提供企業（N=266）</c:v>
                </c:pt>
                <c:pt idx="4">
                  <c:v>E.その他（N=195）</c:v>
                </c:pt>
              </c:strCache>
            </c:strRef>
          </c:cat>
          <c:val>
            <c:numRef>
              <c:f>'Q1 地域分布(位置づけ別)'!$R$5:$R$9</c:f>
              <c:numCache>
                <c:formatCode>0.0%</c:formatCode>
                <c:ptCount val="5"/>
                <c:pt idx="0">
                  <c:v>7.0080862533692723E-2</c:v>
                </c:pt>
                <c:pt idx="1">
                  <c:v>7.0217917675544791E-2</c:v>
                </c:pt>
                <c:pt idx="2">
                  <c:v>7.3800738007380073E-2</c:v>
                </c:pt>
                <c:pt idx="3">
                  <c:v>0.10902255639097744</c:v>
                </c:pt>
                <c:pt idx="4">
                  <c:v>5.6410256410256411E-2</c:v>
                </c:pt>
              </c:numCache>
            </c:numRef>
          </c:val>
          <c:extLst>
            <c:ext xmlns:c16="http://schemas.microsoft.com/office/drawing/2014/chart" uri="{C3380CC4-5D6E-409C-BE32-E72D297353CC}">
              <c16:uniqueId val="{0000000B-ED25-4C84-8176-B20DB7FA6B03}"/>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29473637566137562"/>
          <c:y val="0.91774781746031742"/>
          <c:w val="0.70526365740740737"/>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'Q6.対策施策と制度（DX有無別）'!$J$4</c:f>
              <c:strCache>
                <c:ptCount val="1"/>
                <c:pt idx="0">
                  <c:v>DX取り組み 有り (N=78)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'Q6.対策施策と制度（DX有無別）'!$J$5:$J$17</c:f>
              <c:numCache>
                <c:formatCode>0.0%</c:formatCode>
                <c:ptCount val="13"/>
                <c:pt idx="0">
                  <c:v>0.62820512820512819</c:v>
                </c:pt>
                <c:pt idx="1">
                  <c:v>0.66666666666666663</c:v>
                </c:pt>
                <c:pt idx="2">
                  <c:v>0.17948717948717949</c:v>
                </c:pt>
                <c:pt idx="3">
                  <c:v>0.4358974358974359</c:v>
                </c:pt>
                <c:pt idx="4">
                  <c:v>0.61538461538461542</c:v>
                </c:pt>
                <c:pt idx="5">
                  <c:v>0.39743589743589741</c:v>
                </c:pt>
                <c:pt idx="6">
                  <c:v>0.38461538461538464</c:v>
                </c:pt>
                <c:pt idx="7">
                  <c:v>0.37179487179487181</c:v>
                </c:pt>
                <c:pt idx="8">
                  <c:v>0.24358974358974358</c:v>
                </c:pt>
                <c:pt idx="9">
                  <c:v>0.14102564102564102</c:v>
                </c:pt>
                <c:pt idx="10">
                  <c:v>0.28205128205128205</c:v>
                </c:pt>
                <c:pt idx="11">
                  <c:v>0.25641025641025639</c:v>
                </c:pt>
                <c:pt idx="12">
                  <c:v>0.4358974358974359</c:v>
                </c:pt>
              </c:numCache>
            </c:numRef>
          </c:val>
          <c:extLst>
            <c:ext xmlns:c16="http://schemas.microsoft.com/office/drawing/2014/chart" uri="{C3380CC4-5D6E-409C-BE32-E72D297353CC}">
              <c16:uniqueId val="{00000000-F88D-46E4-A1F7-5B20EA58D218}"/>
            </c:ext>
          </c:extLst>
        </c:ser>
        <c:ser>
          <c:idx val="1"/>
          <c:order val="1"/>
          <c:tx>
            <c:strRef>
              <c:f>'Q6.対策施策と制度（DX有無別）'!$K$4</c:f>
              <c:strCache>
                <c:ptCount val="1"/>
                <c:pt idx="0">
                  <c:v>DX取り組み 無し (N=209)</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'Q6.対策施策と制度（DX有無別）'!$K$5:$K$17</c:f>
              <c:numCache>
                <c:formatCode>0.0%</c:formatCode>
                <c:ptCount val="13"/>
                <c:pt idx="0">
                  <c:v>0.34928229665071769</c:v>
                </c:pt>
                <c:pt idx="1">
                  <c:v>0.46889952153110048</c:v>
                </c:pt>
                <c:pt idx="2">
                  <c:v>0.11483253588516747</c:v>
                </c:pt>
                <c:pt idx="3">
                  <c:v>0.23444976076555024</c:v>
                </c:pt>
                <c:pt idx="4">
                  <c:v>0.40669856459330145</c:v>
                </c:pt>
                <c:pt idx="5">
                  <c:v>0.29665071770334928</c:v>
                </c:pt>
                <c:pt idx="6">
                  <c:v>0.3349282296650718</c:v>
                </c:pt>
                <c:pt idx="7">
                  <c:v>0.291866028708134</c:v>
                </c:pt>
                <c:pt idx="8">
                  <c:v>0.1674641148325359</c:v>
                </c:pt>
                <c:pt idx="9">
                  <c:v>0.12918660287081341</c:v>
                </c:pt>
                <c:pt idx="10">
                  <c:v>0.28708133971291866</c:v>
                </c:pt>
                <c:pt idx="11">
                  <c:v>0.18660287081339713</c:v>
                </c:pt>
                <c:pt idx="12">
                  <c:v>0.26794258373205743</c:v>
                </c:pt>
              </c:numCache>
            </c:numRef>
          </c:val>
          <c:extLst>
            <c:ext xmlns:c16="http://schemas.microsoft.com/office/drawing/2014/chart" uri="{C3380CC4-5D6E-409C-BE32-E72D297353CC}">
              <c16:uniqueId val="{00000001-F88D-46E4-A1F7-5B20EA58D218}"/>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'Q6.対策施策と制度（DX有無別）'!$H$4</c:f>
              <c:strCache>
                <c:ptCount val="1"/>
                <c:pt idx="0">
                  <c:v>DX取り組み 有り (N=119)</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'Q6.対策施策と制度（DX有無別）'!$H$5:$H$17</c:f>
              <c:numCache>
                <c:formatCode>0.0%</c:formatCode>
                <c:ptCount val="13"/>
                <c:pt idx="0">
                  <c:v>0.79831932773109249</c:v>
                </c:pt>
                <c:pt idx="1">
                  <c:v>0.27731092436974791</c:v>
                </c:pt>
                <c:pt idx="2">
                  <c:v>6.7226890756302518E-2</c:v>
                </c:pt>
                <c:pt idx="3">
                  <c:v>0.50420168067226889</c:v>
                </c:pt>
                <c:pt idx="4">
                  <c:v>0.7142857142857143</c:v>
                </c:pt>
                <c:pt idx="5">
                  <c:v>0.78991596638655459</c:v>
                </c:pt>
                <c:pt idx="6">
                  <c:v>0.92436974789915971</c:v>
                </c:pt>
                <c:pt idx="7">
                  <c:v>0.58823529411764708</c:v>
                </c:pt>
                <c:pt idx="8">
                  <c:v>0.21848739495798319</c:v>
                </c:pt>
                <c:pt idx="9">
                  <c:v>6.7226890756302518E-2</c:v>
                </c:pt>
                <c:pt idx="10">
                  <c:v>0.5714285714285714</c:v>
                </c:pt>
                <c:pt idx="11">
                  <c:v>5.8823529411764705E-2</c:v>
                </c:pt>
                <c:pt idx="12">
                  <c:v>0.35294117647058826</c:v>
                </c:pt>
              </c:numCache>
            </c:numRef>
          </c:val>
          <c:extLst>
            <c:ext xmlns:c16="http://schemas.microsoft.com/office/drawing/2014/chart" uri="{C3380CC4-5D6E-409C-BE32-E72D297353CC}">
              <c16:uniqueId val="{00000000-281A-48D8-8B5B-037B4CB2E8A9}"/>
            </c:ext>
          </c:extLst>
        </c:ser>
        <c:ser>
          <c:idx val="1"/>
          <c:order val="1"/>
          <c:tx>
            <c:strRef>
              <c:f>'Q6.対策施策と制度（DX有無別）'!$I$4</c:f>
              <c:strCache>
                <c:ptCount val="1"/>
                <c:pt idx="0">
                  <c:v>DX取り組み 無し (N=293)</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'Q6.対策施策と制度（DX有無別）'!$I$5:$I$17</c:f>
              <c:numCache>
                <c:formatCode>0.0%</c:formatCode>
                <c:ptCount val="13"/>
                <c:pt idx="0">
                  <c:v>0.68600682593856654</c:v>
                </c:pt>
                <c:pt idx="1">
                  <c:v>0.2764505119453925</c:v>
                </c:pt>
                <c:pt idx="2">
                  <c:v>6.4846416382252553E-2</c:v>
                </c:pt>
                <c:pt idx="3">
                  <c:v>0.45733788395904434</c:v>
                </c:pt>
                <c:pt idx="4">
                  <c:v>0.7337883959044369</c:v>
                </c:pt>
                <c:pt idx="5">
                  <c:v>0.75767918088737196</c:v>
                </c:pt>
                <c:pt idx="6">
                  <c:v>0.88054607508532423</c:v>
                </c:pt>
                <c:pt idx="7">
                  <c:v>0.50853242320819114</c:v>
                </c:pt>
                <c:pt idx="8">
                  <c:v>0.13651877133105803</c:v>
                </c:pt>
                <c:pt idx="9">
                  <c:v>4.778156996587031E-2</c:v>
                </c:pt>
                <c:pt idx="10">
                  <c:v>0.57337883959044367</c:v>
                </c:pt>
                <c:pt idx="11">
                  <c:v>5.8020477815699661E-2</c:v>
                </c:pt>
                <c:pt idx="12">
                  <c:v>0.20819112627986347</c:v>
                </c:pt>
              </c:numCache>
            </c:numRef>
          </c:val>
          <c:extLst>
            <c:ext xmlns:c16="http://schemas.microsoft.com/office/drawing/2014/chart" uri="{C3380CC4-5D6E-409C-BE32-E72D297353CC}">
              <c16:uniqueId val="{00000001-281A-48D8-8B5B-037B4CB2E8A9}"/>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'Q6.対策施策と制度（DX有無別）'!$J$4</c:f>
              <c:strCache>
                <c:ptCount val="1"/>
                <c:pt idx="0">
                  <c:v>DX取り組み 有り (N=105)</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'Q6.対策施策と制度（DX有無別）'!$J$5:$J$17</c:f>
              <c:numCache>
                <c:formatCode>0.0%</c:formatCode>
                <c:ptCount val="13"/>
                <c:pt idx="0">
                  <c:v>0.5714285714285714</c:v>
                </c:pt>
                <c:pt idx="1">
                  <c:v>0.6</c:v>
                </c:pt>
                <c:pt idx="2">
                  <c:v>0.18095238095238095</c:v>
                </c:pt>
                <c:pt idx="3">
                  <c:v>0.40952380952380951</c:v>
                </c:pt>
                <c:pt idx="4">
                  <c:v>0.72380952380952379</c:v>
                </c:pt>
                <c:pt idx="5">
                  <c:v>0.33333333333333331</c:v>
                </c:pt>
                <c:pt idx="6">
                  <c:v>0.37142857142857144</c:v>
                </c:pt>
                <c:pt idx="7">
                  <c:v>0.30476190476190479</c:v>
                </c:pt>
                <c:pt idx="8">
                  <c:v>0.17142857142857143</c:v>
                </c:pt>
                <c:pt idx="9">
                  <c:v>0.11428571428571428</c:v>
                </c:pt>
                <c:pt idx="10">
                  <c:v>0.21904761904761905</c:v>
                </c:pt>
                <c:pt idx="11">
                  <c:v>0.19047619047619047</c:v>
                </c:pt>
                <c:pt idx="12">
                  <c:v>0.29523809523809524</c:v>
                </c:pt>
              </c:numCache>
            </c:numRef>
          </c:val>
          <c:extLst>
            <c:ext xmlns:c16="http://schemas.microsoft.com/office/drawing/2014/chart" uri="{C3380CC4-5D6E-409C-BE32-E72D297353CC}">
              <c16:uniqueId val="{00000000-DE89-48F9-A4A2-6A5107B2CACD}"/>
            </c:ext>
          </c:extLst>
        </c:ser>
        <c:ser>
          <c:idx val="1"/>
          <c:order val="1"/>
          <c:tx>
            <c:strRef>
              <c:f>'Q6.対策施策と制度（DX有無別）'!$K$4</c:f>
              <c:strCache>
                <c:ptCount val="1"/>
                <c:pt idx="0">
                  <c:v>DX取り組み 無し (N=229)</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'Q6.対策施策と制度（DX有無別）'!$K$5:$K$17</c:f>
              <c:numCache>
                <c:formatCode>0.0%</c:formatCode>
                <c:ptCount val="13"/>
                <c:pt idx="0">
                  <c:v>0.48908296943231439</c:v>
                </c:pt>
                <c:pt idx="1">
                  <c:v>0.48908296943231439</c:v>
                </c:pt>
                <c:pt idx="2">
                  <c:v>0.11790393013100436</c:v>
                </c:pt>
                <c:pt idx="3">
                  <c:v>0.35807860262008734</c:v>
                </c:pt>
                <c:pt idx="4">
                  <c:v>0.5633187772925764</c:v>
                </c:pt>
                <c:pt idx="5">
                  <c:v>0.34497816593886466</c:v>
                </c:pt>
                <c:pt idx="6">
                  <c:v>0.37991266375545851</c:v>
                </c:pt>
                <c:pt idx="7">
                  <c:v>0.29257641921397382</c:v>
                </c:pt>
                <c:pt idx="8">
                  <c:v>0.16593886462882096</c:v>
                </c:pt>
                <c:pt idx="9">
                  <c:v>0.11353711790393013</c:v>
                </c:pt>
                <c:pt idx="10">
                  <c:v>0.2576419213973799</c:v>
                </c:pt>
                <c:pt idx="11">
                  <c:v>0.20524017467248909</c:v>
                </c:pt>
                <c:pt idx="12">
                  <c:v>0.24890829694323144</c:v>
                </c:pt>
              </c:numCache>
            </c:numRef>
          </c:val>
          <c:extLst>
            <c:ext xmlns:c16="http://schemas.microsoft.com/office/drawing/2014/chart" uri="{C3380CC4-5D6E-409C-BE32-E72D297353CC}">
              <c16:uniqueId val="{00000001-DE89-48F9-A4A2-6A5107B2CACD}"/>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'Q6.対策施策と制度（DX有無別）'!$H$4</c:f>
              <c:strCache>
                <c:ptCount val="1"/>
                <c:pt idx="0">
                  <c:v>DX取り組み 有り (N=65)</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'Q6.対策施策と制度（DX有無別）'!$H$5:$H$17</c:f>
              <c:numCache>
                <c:formatCode>0.0%</c:formatCode>
                <c:ptCount val="13"/>
                <c:pt idx="0">
                  <c:v>0.69230769230769229</c:v>
                </c:pt>
                <c:pt idx="1">
                  <c:v>0.30769230769230771</c:v>
                </c:pt>
                <c:pt idx="2">
                  <c:v>0.12307692307692308</c:v>
                </c:pt>
                <c:pt idx="3">
                  <c:v>0.52307692307692311</c:v>
                </c:pt>
                <c:pt idx="4">
                  <c:v>0.67692307692307696</c:v>
                </c:pt>
                <c:pt idx="5">
                  <c:v>0.76923076923076927</c:v>
                </c:pt>
                <c:pt idx="6">
                  <c:v>0.90769230769230769</c:v>
                </c:pt>
                <c:pt idx="7">
                  <c:v>0.53846153846153844</c:v>
                </c:pt>
                <c:pt idx="8">
                  <c:v>0.1076923076923077</c:v>
                </c:pt>
                <c:pt idx="9">
                  <c:v>4.6153846153846156E-2</c:v>
                </c:pt>
                <c:pt idx="10">
                  <c:v>0.61538461538461542</c:v>
                </c:pt>
                <c:pt idx="11">
                  <c:v>0</c:v>
                </c:pt>
                <c:pt idx="12">
                  <c:v>0.23076923076923078</c:v>
                </c:pt>
              </c:numCache>
            </c:numRef>
          </c:val>
          <c:extLst>
            <c:ext xmlns:c16="http://schemas.microsoft.com/office/drawing/2014/chart" uri="{C3380CC4-5D6E-409C-BE32-E72D297353CC}">
              <c16:uniqueId val="{00000000-4D60-4CAD-8E17-B2B4EB76C536}"/>
            </c:ext>
          </c:extLst>
        </c:ser>
        <c:ser>
          <c:idx val="1"/>
          <c:order val="1"/>
          <c:tx>
            <c:strRef>
              <c:f>'Q6.対策施策と制度（DX有無別）'!$I$4</c:f>
              <c:strCache>
                <c:ptCount val="1"/>
                <c:pt idx="0">
                  <c:v>DX取り組み 無し (N=197)</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'Q6.対策施策と制度（DX有無別）'!$I$5:$I$17</c:f>
              <c:numCache>
                <c:formatCode>0.0%</c:formatCode>
                <c:ptCount val="13"/>
                <c:pt idx="0">
                  <c:v>0.76142131979695427</c:v>
                </c:pt>
                <c:pt idx="1">
                  <c:v>0.27411167512690354</c:v>
                </c:pt>
                <c:pt idx="2">
                  <c:v>8.6294416243654817E-2</c:v>
                </c:pt>
                <c:pt idx="3">
                  <c:v>0.52284263959390864</c:v>
                </c:pt>
                <c:pt idx="4">
                  <c:v>0.74619289340101524</c:v>
                </c:pt>
                <c:pt idx="5">
                  <c:v>0.76142131979695427</c:v>
                </c:pt>
                <c:pt idx="6">
                  <c:v>0.8324873096446701</c:v>
                </c:pt>
                <c:pt idx="7">
                  <c:v>0.48730964467005078</c:v>
                </c:pt>
                <c:pt idx="8">
                  <c:v>0.14720812182741116</c:v>
                </c:pt>
                <c:pt idx="9">
                  <c:v>4.060913705583756E-2</c:v>
                </c:pt>
                <c:pt idx="10">
                  <c:v>0.57868020304568524</c:v>
                </c:pt>
                <c:pt idx="11">
                  <c:v>4.5685279187817257E-2</c:v>
                </c:pt>
                <c:pt idx="12">
                  <c:v>0.17258883248730963</c:v>
                </c:pt>
              </c:numCache>
            </c:numRef>
          </c:val>
          <c:extLst>
            <c:ext xmlns:c16="http://schemas.microsoft.com/office/drawing/2014/chart" uri="{C3380CC4-5D6E-409C-BE32-E72D297353CC}">
              <c16:uniqueId val="{00000001-4D60-4CAD-8E17-B2B4EB76C536}"/>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'Q6.対策施策と制度（DX有無別）'!$J$4</c:f>
              <c:strCache>
                <c:ptCount val="1"/>
                <c:pt idx="0">
                  <c:v>DX取り組み 有り (N=58)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'Q6.対策施策と制度（DX有無別）'!$J$5:$J$17</c:f>
              <c:numCache>
                <c:formatCode>0.0%</c:formatCode>
                <c:ptCount val="13"/>
                <c:pt idx="0">
                  <c:v>0.56896551724137934</c:v>
                </c:pt>
                <c:pt idx="1">
                  <c:v>0.56896551724137934</c:v>
                </c:pt>
                <c:pt idx="2">
                  <c:v>0.25862068965517243</c:v>
                </c:pt>
                <c:pt idx="3">
                  <c:v>0.39655172413793105</c:v>
                </c:pt>
                <c:pt idx="4">
                  <c:v>0.7068965517241379</c:v>
                </c:pt>
                <c:pt idx="5">
                  <c:v>0.36206896551724138</c:v>
                </c:pt>
                <c:pt idx="6">
                  <c:v>0.36206896551724138</c:v>
                </c:pt>
                <c:pt idx="7">
                  <c:v>0.32758620689655171</c:v>
                </c:pt>
                <c:pt idx="8">
                  <c:v>0.27586206896551724</c:v>
                </c:pt>
                <c:pt idx="9">
                  <c:v>0.13793103448275862</c:v>
                </c:pt>
                <c:pt idx="10">
                  <c:v>0.25862068965517243</c:v>
                </c:pt>
                <c:pt idx="11">
                  <c:v>0.22413793103448276</c:v>
                </c:pt>
                <c:pt idx="12">
                  <c:v>0.25862068965517243</c:v>
                </c:pt>
              </c:numCache>
            </c:numRef>
          </c:val>
          <c:extLst>
            <c:ext xmlns:c16="http://schemas.microsoft.com/office/drawing/2014/chart" uri="{C3380CC4-5D6E-409C-BE32-E72D297353CC}">
              <c16:uniqueId val="{00000000-8459-4BF7-9A6A-8C350180C9B4}"/>
            </c:ext>
          </c:extLst>
        </c:ser>
        <c:ser>
          <c:idx val="1"/>
          <c:order val="1"/>
          <c:tx>
            <c:strRef>
              <c:f>'Q6.対策施策と制度（DX有無別）'!$K$4</c:f>
              <c:strCache>
                <c:ptCount val="1"/>
                <c:pt idx="0">
                  <c:v>DX取り組み 無し (N=147)</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'Q6.対策施策と制度（DX有無別）'!$K$5:$K$17</c:f>
              <c:numCache>
                <c:formatCode>0.0%</c:formatCode>
                <c:ptCount val="13"/>
                <c:pt idx="0">
                  <c:v>0.53061224489795922</c:v>
                </c:pt>
                <c:pt idx="1">
                  <c:v>0.63945578231292521</c:v>
                </c:pt>
                <c:pt idx="2">
                  <c:v>0.17687074829931973</c:v>
                </c:pt>
                <c:pt idx="3">
                  <c:v>0.38095238095238093</c:v>
                </c:pt>
                <c:pt idx="4">
                  <c:v>0.58503401360544216</c:v>
                </c:pt>
                <c:pt idx="5">
                  <c:v>0.38775510204081631</c:v>
                </c:pt>
                <c:pt idx="6">
                  <c:v>0.38095238095238093</c:v>
                </c:pt>
                <c:pt idx="7">
                  <c:v>0.29931972789115646</c:v>
                </c:pt>
                <c:pt idx="8">
                  <c:v>0.18367346938775511</c:v>
                </c:pt>
                <c:pt idx="9">
                  <c:v>9.5238095238095233E-2</c:v>
                </c:pt>
                <c:pt idx="10">
                  <c:v>0.27210884353741499</c:v>
                </c:pt>
                <c:pt idx="11">
                  <c:v>0.14965986394557823</c:v>
                </c:pt>
                <c:pt idx="12">
                  <c:v>0.26530612244897961</c:v>
                </c:pt>
              </c:numCache>
            </c:numRef>
          </c:val>
          <c:extLst>
            <c:ext xmlns:c16="http://schemas.microsoft.com/office/drawing/2014/chart" uri="{C3380CC4-5D6E-409C-BE32-E72D297353CC}">
              <c16:uniqueId val="{00000001-8459-4BF7-9A6A-8C350180C9B4}"/>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'Q6.対策施策と制度（DX有無別）'!$H$4</c:f>
              <c:strCache>
                <c:ptCount val="1"/>
                <c:pt idx="0">
                  <c:v>DX取り組み 有り (N=58)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'Q6.対策施策と制度（DX有無別）'!$H$5:$H$17</c:f>
              <c:numCache>
                <c:formatCode>0.0%</c:formatCode>
                <c:ptCount val="13"/>
                <c:pt idx="0">
                  <c:v>0.82758620689655171</c:v>
                </c:pt>
                <c:pt idx="1">
                  <c:v>0.25862068965517243</c:v>
                </c:pt>
                <c:pt idx="2">
                  <c:v>8.6206896551724144E-2</c:v>
                </c:pt>
                <c:pt idx="3">
                  <c:v>0.60344827586206895</c:v>
                </c:pt>
                <c:pt idx="4">
                  <c:v>0.67241379310344829</c:v>
                </c:pt>
                <c:pt idx="5">
                  <c:v>0.82758620689655171</c:v>
                </c:pt>
                <c:pt idx="6">
                  <c:v>0.89655172413793105</c:v>
                </c:pt>
                <c:pt idx="7">
                  <c:v>0.7068965517241379</c:v>
                </c:pt>
                <c:pt idx="8">
                  <c:v>0.2413793103448276</c:v>
                </c:pt>
                <c:pt idx="9">
                  <c:v>0.13793103448275862</c:v>
                </c:pt>
                <c:pt idx="10">
                  <c:v>0.44827586206896552</c:v>
                </c:pt>
                <c:pt idx="11">
                  <c:v>8.6206896551724144E-2</c:v>
                </c:pt>
                <c:pt idx="12">
                  <c:v>0.39655172413793105</c:v>
                </c:pt>
              </c:numCache>
            </c:numRef>
          </c:val>
          <c:extLst>
            <c:ext xmlns:c16="http://schemas.microsoft.com/office/drawing/2014/chart" uri="{C3380CC4-5D6E-409C-BE32-E72D297353CC}">
              <c16:uniqueId val="{00000000-E29C-4397-9C1C-63035F79E3BF}"/>
            </c:ext>
          </c:extLst>
        </c:ser>
        <c:ser>
          <c:idx val="1"/>
          <c:order val="1"/>
          <c:tx>
            <c:strRef>
              <c:f>'Q6.対策施策と制度（DX有無別）'!$I$4</c:f>
              <c:strCache>
                <c:ptCount val="1"/>
                <c:pt idx="0">
                  <c:v>DX取り組み 無し (N=198)</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'Q6.対策施策と制度（DX有無別）'!$I$5:$I$17</c:f>
              <c:numCache>
                <c:formatCode>0.0%</c:formatCode>
                <c:ptCount val="13"/>
                <c:pt idx="0">
                  <c:v>0.86868686868686873</c:v>
                </c:pt>
                <c:pt idx="1">
                  <c:v>0.31818181818181818</c:v>
                </c:pt>
                <c:pt idx="2">
                  <c:v>8.5858585858585856E-2</c:v>
                </c:pt>
                <c:pt idx="3">
                  <c:v>0.67171717171717171</c:v>
                </c:pt>
                <c:pt idx="4">
                  <c:v>0.79797979797979801</c:v>
                </c:pt>
                <c:pt idx="5">
                  <c:v>0.81818181818181823</c:v>
                </c:pt>
                <c:pt idx="6">
                  <c:v>0.90909090909090906</c:v>
                </c:pt>
                <c:pt idx="7">
                  <c:v>0.58080808080808077</c:v>
                </c:pt>
                <c:pt idx="8">
                  <c:v>0.20202020202020202</c:v>
                </c:pt>
                <c:pt idx="9">
                  <c:v>2.0202020202020204E-2</c:v>
                </c:pt>
                <c:pt idx="10">
                  <c:v>0.49494949494949497</c:v>
                </c:pt>
                <c:pt idx="11">
                  <c:v>4.5454545454545456E-2</c:v>
                </c:pt>
                <c:pt idx="12">
                  <c:v>0.18686868686868688</c:v>
                </c:pt>
              </c:numCache>
            </c:numRef>
          </c:val>
          <c:extLst>
            <c:ext xmlns:c16="http://schemas.microsoft.com/office/drawing/2014/chart" uri="{C3380CC4-5D6E-409C-BE32-E72D297353CC}">
              <c16:uniqueId val="{00000001-E29C-4397-9C1C-63035F79E3BF}"/>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'Q6.対策施策と制度（DX有無別）'!$J$4</c:f>
              <c:strCache>
                <c:ptCount val="1"/>
                <c:pt idx="0">
                  <c:v>DX取り組み 有り (N=57)</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'Q6.対策施策と制度（DX有無別）'!$J$5:$J$17</c:f>
              <c:numCache>
                <c:formatCode>0.0%</c:formatCode>
                <c:ptCount val="13"/>
                <c:pt idx="0">
                  <c:v>0.61403508771929827</c:v>
                </c:pt>
                <c:pt idx="1">
                  <c:v>0.63157894736842102</c:v>
                </c:pt>
                <c:pt idx="2">
                  <c:v>0.40350877192982454</c:v>
                </c:pt>
                <c:pt idx="3">
                  <c:v>0.42105263157894735</c:v>
                </c:pt>
                <c:pt idx="4">
                  <c:v>0.66666666666666663</c:v>
                </c:pt>
                <c:pt idx="5">
                  <c:v>0.31578947368421051</c:v>
                </c:pt>
                <c:pt idx="6">
                  <c:v>0.33333333333333331</c:v>
                </c:pt>
                <c:pt idx="7">
                  <c:v>0.2982456140350877</c:v>
                </c:pt>
                <c:pt idx="8">
                  <c:v>0.31578947368421051</c:v>
                </c:pt>
                <c:pt idx="9">
                  <c:v>0.15789473684210525</c:v>
                </c:pt>
                <c:pt idx="10">
                  <c:v>0.33333333333333331</c:v>
                </c:pt>
                <c:pt idx="11">
                  <c:v>0.31578947368421051</c:v>
                </c:pt>
                <c:pt idx="12">
                  <c:v>0.42105263157894735</c:v>
                </c:pt>
              </c:numCache>
            </c:numRef>
          </c:val>
          <c:extLst>
            <c:ext xmlns:c16="http://schemas.microsoft.com/office/drawing/2014/chart" uri="{C3380CC4-5D6E-409C-BE32-E72D297353CC}">
              <c16:uniqueId val="{00000000-5644-4A17-B913-8CD136869115}"/>
            </c:ext>
          </c:extLst>
        </c:ser>
        <c:ser>
          <c:idx val="1"/>
          <c:order val="1"/>
          <c:tx>
            <c:strRef>
              <c:f>'Q6.対策施策と制度（DX有無別）'!$K$4</c:f>
              <c:strCache>
                <c:ptCount val="1"/>
                <c:pt idx="0">
                  <c:v>DX取り組み 無し (N=157)</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'Q6.対策施策と制度（DX有無別）'!$C$5:$C$17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'Q6.対策施策と制度（DX有無別）'!$K$5:$K$17</c:f>
              <c:numCache>
                <c:formatCode>0.0%</c:formatCode>
                <c:ptCount val="13"/>
                <c:pt idx="0">
                  <c:v>0.55414012738853502</c:v>
                </c:pt>
                <c:pt idx="1">
                  <c:v>0.57324840764331209</c:v>
                </c:pt>
                <c:pt idx="2">
                  <c:v>0.17197452229299362</c:v>
                </c:pt>
                <c:pt idx="3">
                  <c:v>0.45222929936305734</c:v>
                </c:pt>
                <c:pt idx="4">
                  <c:v>0.59235668789808915</c:v>
                </c:pt>
                <c:pt idx="5">
                  <c:v>0.39490445859872614</c:v>
                </c:pt>
                <c:pt idx="6">
                  <c:v>0.43949044585987262</c:v>
                </c:pt>
                <c:pt idx="7">
                  <c:v>0.35668789808917195</c:v>
                </c:pt>
                <c:pt idx="8">
                  <c:v>0.28025477707006369</c:v>
                </c:pt>
                <c:pt idx="9">
                  <c:v>7.0063694267515922E-2</c:v>
                </c:pt>
                <c:pt idx="10">
                  <c:v>0.28025477707006369</c:v>
                </c:pt>
                <c:pt idx="11">
                  <c:v>0.20382165605095542</c:v>
                </c:pt>
                <c:pt idx="12">
                  <c:v>0.22292993630573249</c:v>
                </c:pt>
              </c:numCache>
            </c:numRef>
          </c:val>
          <c:extLst>
            <c:ext xmlns:c16="http://schemas.microsoft.com/office/drawing/2014/chart" uri="{C3380CC4-5D6E-409C-BE32-E72D297353CC}">
              <c16:uniqueId val="{00000001-5644-4A17-B913-8CD136869115}"/>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'Q6.対策施策と制度（経営者コミットメント1番目）'!$H$4</c:f>
              <c:strCache>
                <c:ptCount val="1"/>
                <c:pt idx="0">
                  <c:v>経営トップのコミットメント 有り (N=49)</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'Q6.対策施策と制度（経営者コミットメント1番目）'!$H$5:$H$17</c:f>
              <c:numCache>
                <c:formatCode>0.0%</c:formatCode>
                <c:ptCount val="13"/>
                <c:pt idx="0">
                  <c:v>0.53061224489795922</c:v>
                </c:pt>
                <c:pt idx="1">
                  <c:v>0.26530612244897961</c:v>
                </c:pt>
                <c:pt idx="2">
                  <c:v>6.1224489795918366E-2</c:v>
                </c:pt>
                <c:pt idx="3">
                  <c:v>0.59183673469387754</c:v>
                </c:pt>
                <c:pt idx="4">
                  <c:v>0.7142857142857143</c:v>
                </c:pt>
                <c:pt idx="5">
                  <c:v>0.95918367346938771</c:v>
                </c:pt>
                <c:pt idx="6">
                  <c:v>0.97959183673469385</c:v>
                </c:pt>
                <c:pt idx="7">
                  <c:v>0.7142857142857143</c:v>
                </c:pt>
                <c:pt idx="8">
                  <c:v>0.14285714285714285</c:v>
                </c:pt>
                <c:pt idx="9">
                  <c:v>0.10204081632653061</c:v>
                </c:pt>
                <c:pt idx="10">
                  <c:v>0.46938775510204084</c:v>
                </c:pt>
                <c:pt idx="11">
                  <c:v>0.10204081632653061</c:v>
                </c:pt>
                <c:pt idx="12">
                  <c:v>0.32653061224489793</c:v>
                </c:pt>
              </c:numCache>
            </c:numRef>
          </c:val>
          <c:extLst>
            <c:ext xmlns:c16="http://schemas.microsoft.com/office/drawing/2014/chart" uri="{C3380CC4-5D6E-409C-BE32-E72D297353CC}">
              <c16:uniqueId val="{00000000-842E-482E-AACE-FA87A12B837A}"/>
            </c:ext>
          </c:extLst>
        </c:ser>
        <c:ser>
          <c:idx val="1"/>
          <c:order val="1"/>
          <c:tx>
            <c:strRef>
              <c:f>'Q6.対策施策と制度（経営者コミットメント1番目）'!$I$4</c:f>
              <c:strCache>
                <c:ptCount val="1"/>
                <c:pt idx="0">
                  <c:v>経営トップのコミットメント 無し (N=317)</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'Q6.対策施策と制度（経営者コミットメント1番目）'!$I$5:$I$17</c:f>
              <c:numCache>
                <c:formatCode>0.0%</c:formatCode>
                <c:ptCount val="13"/>
                <c:pt idx="0">
                  <c:v>0.63091482649842268</c:v>
                </c:pt>
                <c:pt idx="1">
                  <c:v>0.22397476340694006</c:v>
                </c:pt>
                <c:pt idx="2">
                  <c:v>5.0473186119873815E-2</c:v>
                </c:pt>
                <c:pt idx="3">
                  <c:v>0.47949526813880128</c:v>
                </c:pt>
                <c:pt idx="4">
                  <c:v>0.70662460567823349</c:v>
                </c:pt>
                <c:pt idx="5">
                  <c:v>0.79495268138801267</c:v>
                </c:pt>
                <c:pt idx="6">
                  <c:v>0.90220820189274453</c:v>
                </c:pt>
                <c:pt idx="7">
                  <c:v>0.56782334384858046</c:v>
                </c:pt>
                <c:pt idx="8">
                  <c:v>0.13564668769716087</c:v>
                </c:pt>
                <c:pt idx="9">
                  <c:v>3.4700315457413249E-2</c:v>
                </c:pt>
                <c:pt idx="10">
                  <c:v>0.55835962145110407</c:v>
                </c:pt>
                <c:pt idx="11">
                  <c:v>7.2555205047318619E-2</c:v>
                </c:pt>
                <c:pt idx="12">
                  <c:v>0.21766561514195584</c:v>
                </c:pt>
              </c:numCache>
            </c:numRef>
          </c:val>
          <c:extLst>
            <c:ext xmlns:c16="http://schemas.microsoft.com/office/drawing/2014/chart" uri="{C3380CC4-5D6E-409C-BE32-E72D297353CC}">
              <c16:uniqueId val="{00000001-842E-482E-AACE-FA87A12B837A}"/>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'Q6.対策施策と制度（経営者コミットメント1番目）'!$J$4</c:f>
              <c:strCache>
                <c:ptCount val="1"/>
                <c:pt idx="0">
                  <c:v>経営トップのコミットメント 有り (N=44)</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'Q6.対策施策と制度（経営者コミットメント1番目）'!$J$5:$J$17</c:f>
              <c:numCache>
                <c:formatCode>0.0%</c:formatCode>
                <c:ptCount val="13"/>
                <c:pt idx="0">
                  <c:v>0.40909090909090912</c:v>
                </c:pt>
                <c:pt idx="1">
                  <c:v>0.61363636363636365</c:v>
                </c:pt>
                <c:pt idx="2">
                  <c:v>9.0909090909090912E-2</c:v>
                </c:pt>
                <c:pt idx="3">
                  <c:v>0.29545454545454547</c:v>
                </c:pt>
                <c:pt idx="4">
                  <c:v>0.45454545454545453</c:v>
                </c:pt>
                <c:pt idx="5">
                  <c:v>0.22727272727272727</c:v>
                </c:pt>
                <c:pt idx="6">
                  <c:v>0.29545454545454547</c:v>
                </c:pt>
                <c:pt idx="7">
                  <c:v>0.31818181818181818</c:v>
                </c:pt>
                <c:pt idx="8">
                  <c:v>0.25</c:v>
                </c:pt>
                <c:pt idx="9">
                  <c:v>9.0909090909090912E-2</c:v>
                </c:pt>
                <c:pt idx="10">
                  <c:v>0.22727272727272727</c:v>
                </c:pt>
                <c:pt idx="11">
                  <c:v>0.29545454545454547</c:v>
                </c:pt>
                <c:pt idx="12">
                  <c:v>0.36363636363636365</c:v>
                </c:pt>
              </c:numCache>
            </c:numRef>
          </c:val>
          <c:extLst>
            <c:ext xmlns:c16="http://schemas.microsoft.com/office/drawing/2014/chart" uri="{C3380CC4-5D6E-409C-BE32-E72D297353CC}">
              <c16:uniqueId val="{00000000-BA4A-4CC7-8793-5FDED8970F0A}"/>
            </c:ext>
          </c:extLst>
        </c:ser>
        <c:ser>
          <c:idx val="1"/>
          <c:order val="1"/>
          <c:tx>
            <c:strRef>
              <c:f>'Q6.対策施策と制度（経営者コミットメント1番目）'!$K$4</c:f>
              <c:strCache>
                <c:ptCount val="1"/>
                <c:pt idx="0">
                  <c:v>経営トップのコミットメント 無し (N=244)</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'Q6.対策施策と制度（経営者コミットメント1番目）'!$K$5:$K$17</c:f>
              <c:numCache>
                <c:formatCode>0.0%</c:formatCode>
                <c:ptCount val="13"/>
                <c:pt idx="0">
                  <c:v>0.43032786885245899</c:v>
                </c:pt>
                <c:pt idx="1">
                  <c:v>0.50409836065573765</c:v>
                </c:pt>
                <c:pt idx="2">
                  <c:v>0.13934426229508196</c:v>
                </c:pt>
                <c:pt idx="3">
                  <c:v>0.28688524590163933</c:v>
                </c:pt>
                <c:pt idx="4">
                  <c:v>0.46311475409836067</c:v>
                </c:pt>
                <c:pt idx="5">
                  <c:v>0.3401639344262295</c:v>
                </c:pt>
                <c:pt idx="6">
                  <c:v>0.35655737704918034</c:v>
                </c:pt>
                <c:pt idx="7">
                  <c:v>0.31147540983606559</c:v>
                </c:pt>
                <c:pt idx="8">
                  <c:v>0.17622950819672131</c:v>
                </c:pt>
                <c:pt idx="9">
                  <c:v>0.13934426229508196</c:v>
                </c:pt>
                <c:pt idx="10">
                  <c:v>0.29508196721311475</c:v>
                </c:pt>
                <c:pt idx="11">
                  <c:v>0.18852459016393441</c:v>
                </c:pt>
                <c:pt idx="12">
                  <c:v>0.30327868852459017</c:v>
                </c:pt>
              </c:numCache>
            </c:numRef>
          </c:val>
          <c:extLst>
            <c:ext xmlns:c16="http://schemas.microsoft.com/office/drawing/2014/chart" uri="{C3380CC4-5D6E-409C-BE32-E72D297353CC}">
              <c16:uniqueId val="{00000001-BA4A-4CC7-8793-5FDED8970F0A}"/>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'Q6.対策施策と制度（経営者コミットメント1番目）'!$H$4</c:f>
              <c:strCache>
                <c:ptCount val="1"/>
                <c:pt idx="0">
                  <c:v>経営トップのコミットメント 有り (N=28)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'Q6.対策施策と制度（経営者コミットメント1番目）'!$H$5:$H$17</c:f>
              <c:numCache>
                <c:formatCode>0.0%</c:formatCode>
                <c:ptCount val="13"/>
                <c:pt idx="0">
                  <c:v>0.7142857142857143</c:v>
                </c:pt>
                <c:pt idx="1">
                  <c:v>0.2857142857142857</c:v>
                </c:pt>
                <c:pt idx="2">
                  <c:v>0.14285714285714285</c:v>
                </c:pt>
                <c:pt idx="3">
                  <c:v>0.5</c:v>
                </c:pt>
                <c:pt idx="4">
                  <c:v>0.6785714285714286</c:v>
                </c:pt>
                <c:pt idx="5">
                  <c:v>0.8928571428571429</c:v>
                </c:pt>
                <c:pt idx="6">
                  <c:v>0.9642857142857143</c:v>
                </c:pt>
                <c:pt idx="7">
                  <c:v>0.6785714285714286</c:v>
                </c:pt>
                <c:pt idx="8">
                  <c:v>0.14285714285714285</c:v>
                </c:pt>
                <c:pt idx="9">
                  <c:v>0</c:v>
                </c:pt>
                <c:pt idx="10">
                  <c:v>0.6428571428571429</c:v>
                </c:pt>
                <c:pt idx="11">
                  <c:v>3.5714285714285712E-2</c:v>
                </c:pt>
                <c:pt idx="12">
                  <c:v>0.39285714285714285</c:v>
                </c:pt>
              </c:numCache>
            </c:numRef>
          </c:val>
          <c:extLst>
            <c:ext xmlns:c16="http://schemas.microsoft.com/office/drawing/2014/chart" uri="{C3380CC4-5D6E-409C-BE32-E72D297353CC}">
              <c16:uniqueId val="{00000000-DDD4-4DEF-A108-4C6DDA1E55B2}"/>
            </c:ext>
          </c:extLst>
        </c:ser>
        <c:ser>
          <c:idx val="1"/>
          <c:order val="1"/>
          <c:tx>
            <c:strRef>
              <c:f>'Q6.対策施策と制度（経営者コミットメント1番目）'!$I$4</c:f>
              <c:strCache>
                <c:ptCount val="1"/>
                <c:pt idx="0">
                  <c:v>経営トップのコミットメント 無し (N=234)</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'Q6.対策施策と制度（経営者コミットメント1番目）'!$I$5:$I$17</c:f>
              <c:numCache>
                <c:formatCode>0.0%</c:formatCode>
                <c:ptCount val="13"/>
                <c:pt idx="0">
                  <c:v>0.74786324786324787</c:v>
                </c:pt>
                <c:pt idx="1">
                  <c:v>0.28205128205128205</c:v>
                </c:pt>
                <c:pt idx="2">
                  <c:v>8.9743589743589744E-2</c:v>
                </c:pt>
                <c:pt idx="3">
                  <c:v>0.52564102564102566</c:v>
                </c:pt>
                <c:pt idx="4">
                  <c:v>0.7350427350427351</c:v>
                </c:pt>
                <c:pt idx="5">
                  <c:v>0.74786324786324787</c:v>
                </c:pt>
                <c:pt idx="6">
                  <c:v>0.83760683760683763</c:v>
                </c:pt>
                <c:pt idx="7">
                  <c:v>0.47863247863247865</c:v>
                </c:pt>
                <c:pt idx="8">
                  <c:v>0.13675213675213677</c:v>
                </c:pt>
                <c:pt idx="9">
                  <c:v>4.7008547008547008E-2</c:v>
                </c:pt>
                <c:pt idx="10">
                  <c:v>0.58119658119658124</c:v>
                </c:pt>
                <c:pt idx="11">
                  <c:v>3.4188034188034191E-2</c:v>
                </c:pt>
                <c:pt idx="12">
                  <c:v>0.1623931623931624</c:v>
                </c:pt>
              </c:numCache>
            </c:numRef>
          </c:val>
          <c:extLst>
            <c:ext xmlns:c16="http://schemas.microsoft.com/office/drawing/2014/chart" uri="{C3380CC4-5D6E-409C-BE32-E72D297353CC}">
              <c16:uniqueId val="{00000001-DDD4-4DEF-A108-4C6DDA1E55B2}"/>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4177350427353"/>
          <c:y val="8.1583127572016467E-2"/>
          <c:w val="0.68130139001683088"/>
          <c:h val="0.72556625514403306"/>
        </c:manualLayout>
      </c:layout>
      <c:barChart>
        <c:barDir val="bar"/>
        <c:grouping val="stacked"/>
        <c:varyColors val="0"/>
        <c:ser>
          <c:idx val="0"/>
          <c:order val="0"/>
          <c:tx>
            <c:strRef>
              <c:f>'Q3.地域分布（B～D）'!$M$5</c:f>
              <c:strCache>
                <c:ptCount val="1"/>
                <c:pt idx="0">
                  <c:v>北海道･東北</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'Q3.地域分布（B～D）'!$M$6:$M$10</c:f>
              <c:numCache>
                <c:formatCode>0.0%</c:formatCode>
                <c:ptCount val="5"/>
                <c:pt idx="0">
                  <c:v>7.1651090342679122E-2</c:v>
                </c:pt>
                <c:pt idx="1">
                  <c:v>7.2438162544169613E-2</c:v>
                </c:pt>
                <c:pt idx="2">
                  <c:v>5.5374592833876218E-2</c:v>
                </c:pt>
                <c:pt idx="3">
                  <c:v>9.3220338983050849E-2</c:v>
                </c:pt>
                <c:pt idx="4">
                  <c:v>8.1395348837209308E-2</c:v>
                </c:pt>
              </c:numCache>
            </c:numRef>
          </c:val>
          <c:extLst>
            <c:ext xmlns:c16="http://schemas.microsoft.com/office/drawing/2014/chart" uri="{C3380CC4-5D6E-409C-BE32-E72D297353CC}">
              <c16:uniqueId val="{00000000-71F0-49B9-9B91-D79B4BBAF31E}"/>
            </c:ext>
          </c:extLst>
        </c:ser>
        <c:ser>
          <c:idx val="2"/>
          <c:order val="1"/>
          <c:tx>
            <c:strRef>
              <c:f>'Q3.地域分布（B～D）'!$N$5</c:f>
              <c:strCache>
                <c:ptCount val="1"/>
                <c:pt idx="0">
                  <c:v>関東</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'Q3.地域分布（B～D）'!$N$6:$N$10</c:f>
              <c:numCache>
                <c:formatCode>0.0%</c:formatCode>
                <c:ptCount val="5"/>
                <c:pt idx="0">
                  <c:v>0.50882658359293875</c:v>
                </c:pt>
                <c:pt idx="1">
                  <c:v>0.52120141342756188</c:v>
                </c:pt>
                <c:pt idx="2">
                  <c:v>0.52442996742671011</c:v>
                </c:pt>
                <c:pt idx="3">
                  <c:v>0.45338983050847459</c:v>
                </c:pt>
                <c:pt idx="4">
                  <c:v>0.57558139534883723</c:v>
                </c:pt>
              </c:numCache>
            </c:numRef>
          </c:val>
          <c:extLst>
            <c:ext xmlns:c16="http://schemas.microsoft.com/office/drawing/2014/chart" uri="{C3380CC4-5D6E-409C-BE32-E72D297353CC}">
              <c16:uniqueId val="{00000001-71F0-49B9-9B91-D79B4BBAF31E}"/>
            </c:ext>
          </c:extLst>
        </c:ser>
        <c:ser>
          <c:idx val="1"/>
          <c:order val="2"/>
          <c:tx>
            <c:strRef>
              <c:f>'Q3.地域分布（B～D）'!$O$5</c:f>
              <c:strCache>
                <c:ptCount val="1"/>
                <c:pt idx="0">
                  <c:v>中部</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'Q3.地域分布（B～D）'!$O$6:$O$10</c:f>
              <c:numCache>
                <c:formatCode>0.0%</c:formatCode>
                <c:ptCount val="5"/>
                <c:pt idx="0">
                  <c:v>9.4496365524402909E-2</c:v>
                </c:pt>
                <c:pt idx="1">
                  <c:v>0.11307420494699646</c:v>
                </c:pt>
                <c:pt idx="2">
                  <c:v>0.1465798045602606</c:v>
                </c:pt>
                <c:pt idx="3">
                  <c:v>0.15254237288135594</c:v>
                </c:pt>
                <c:pt idx="4">
                  <c:v>0.13372093023255813</c:v>
                </c:pt>
              </c:numCache>
            </c:numRef>
          </c:val>
          <c:extLst>
            <c:ext xmlns:c16="http://schemas.microsoft.com/office/drawing/2014/chart" uri="{C3380CC4-5D6E-409C-BE32-E72D297353CC}">
              <c16:uniqueId val="{00000002-71F0-49B9-9B91-D79B4BBAF31E}"/>
            </c:ext>
          </c:extLst>
        </c:ser>
        <c:ser>
          <c:idx val="3"/>
          <c:order val="3"/>
          <c:tx>
            <c:strRef>
              <c:f>'Q3.地域分布（B～D）'!$P$5</c:f>
              <c:strCache>
                <c:ptCount val="1"/>
                <c:pt idx="0">
                  <c:v>近畿</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'Q3.地域分布（B～D）'!$P$6:$P$10</c:f>
              <c:numCache>
                <c:formatCode>0.0%</c:formatCode>
                <c:ptCount val="5"/>
                <c:pt idx="0">
                  <c:v>0.15784008307372793</c:v>
                </c:pt>
                <c:pt idx="1">
                  <c:v>0.13957597173144876</c:v>
                </c:pt>
                <c:pt idx="2">
                  <c:v>0.15960912052117263</c:v>
                </c:pt>
                <c:pt idx="3">
                  <c:v>0.17372881355932204</c:v>
                </c:pt>
                <c:pt idx="4">
                  <c:v>0.11627906976744186</c:v>
                </c:pt>
              </c:numCache>
            </c:numRef>
          </c:val>
          <c:extLst>
            <c:ext xmlns:c16="http://schemas.microsoft.com/office/drawing/2014/chart" uri="{C3380CC4-5D6E-409C-BE32-E72D297353CC}">
              <c16:uniqueId val="{00000003-71F0-49B9-9B91-D79B4BBAF31E}"/>
            </c:ext>
          </c:extLst>
        </c:ser>
        <c:ser>
          <c:idx val="4"/>
          <c:order val="4"/>
          <c:tx>
            <c:strRef>
              <c:f>'Q3.地域分布（B～D）'!$Q$5</c:f>
              <c:strCache>
                <c:ptCount val="1"/>
                <c:pt idx="0">
                  <c:v>中国・四国</c:v>
                </c:pt>
              </c:strCache>
            </c:strRef>
          </c:tx>
          <c:spPr>
            <a:solidFill>
              <a:schemeClr val="accent5"/>
            </a:solidFill>
            <a:ln>
              <a:solidFill>
                <a:schemeClr val="tx1"/>
              </a:solidFill>
            </a:ln>
            <a:effectLst/>
          </c:spPr>
          <c:invertIfNegative val="0"/>
          <c:dLbls>
            <c:dLbl>
              <c:idx val="2"/>
              <c:layout>
                <c:manualLayout>
                  <c:x val="5.9528336366972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F0-49B9-9B91-D79B4BBAF31E}"/>
                </c:ext>
              </c:extLst>
            </c:dLbl>
            <c:dLbl>
              <c:idx val="3"/>
              <c:layout>
                <c:manualLayout>
                  <c:x val="4.46462522752304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F0-49B9-9B91-D79B4BBAF31E}"/>
                </c:ext>
              </c:extLst>
            </c:dLbl>
            <c:dLbl>
              <c:idx val="4"/>
              <c:layout>
                <c:manualLayout>
                  <c:x val="1.0417458864220326E-2"/>
                  <c:y val="-2.79330660216777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F0-49B9-9B91-D79B4BBAF31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'Q3.地域分布（B～D）'!$Q$6:$Q$10</c:f>
              <c:numCache>
                <c:formatCode>0.0%</c:formatCode>
                <c:ptCount val="5"/>
                <c:pt idx="0">
                  <c:v>7.2689511941848389E-2</c:v>
                </c:pt>
                <c:pt idx="1">
                  <c:v>8.6572438162544174E-2</c:v>
                </c:pt>
                <c:pt idx="2">
                  <c:v>5.2117263843648211E-2</c:v>
                </c:pt>
                <c:pt idx="3">
                  <c:v>6.3559322033898302E-2</c:v>
                </c:pt>
                <c:pt idx="4">
                  <c:v>2.9069767441860465E-2</c:v>
                </c:pt>
              </c:numCache>
            </c:numRef>
          </c:val>
          <c:extLst>
            <c:ext xmlns:c16="http://schemas.microsoft.com/office/drawing/2014/chart" uri="{C3380CC4-5D6E-409C-BE32-E72D297353CC}">
              <c16:uniqueId val="{00000007-71F0-49B9-9B91-D79B4BBAF31E}"/>
            </c:ext>
          </c:extLst>
        </c:ser>
        <c:ser>
          <c:idx val="5"/>
          <c:order val="5"/>
          <c:tx>
            <c:strRef>
              <c:f>'Q3.地域分布（B～D）'!$R$5</c:f>
              <c:strCache>
                <c:ptCount val="1"/>
                <c:pt idx="0">
                  <c:v>九州・沖縄</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'Q3.地域分布（B～D）'!$R$6:$R$10</c:f>
              <c:numCache>
                <c:formatCode>0.0%</c:formatCode>
                <c:ptCount val="5"/>
                <c:pt idx="0">
                  <c:v>8.0996884735202487E-2</c:v>
                </c:pt>
                <c:pt idx="1">
                  <c:v>6.7137809187279157E-2</c:v>
                </c:pt>
                <c:pt idx="2">
                  <c:v>5.5374592833876218E-2</c:v>
                </c:pt>
                <c:pt idx="3">
                  <c:v>5.9322033898305086E-2</c:v>
                </c:pt>
                <c:pt idx="4">
                  <c:v>6.3953488372093026E-2</c:v>
                </c:pt>
              </c:numCache>
            </c:numRef>
          </c:val>
          <c:extLst>
            <c:ext xmlns:c16="http://schemas.microsoft.com/office/drawing/2014/chart" uri="{C3380CC4-5D6E-409C-BE32-E72D297353CC}">
              <c16:uniqueId val="{00000008-71F0-49B9-9B91-D79B4BBAF31E}"/>
            </c:ext>
          </c:extLst>
        </c:ser>
        <c:ser>
          <c:idx val="6"/>
          <c:order val="6"/>
          <c:tx>
            <c:strRef>
              <c:f>'Q3.地域分布（B～D）'!$S$5</c:f>
              <c:strCache>
                <c:ptCount val="1"/>
                <c:pt idx="0">
                  <c:v>不明</c:v>
                </c:pt>
              </c:strCache>
            </c:strRef>
          </c:tx>
          <c:spPr>
            <a:solidFill>
              <a:schemeClr val="accent1">
                <a:lumMod val="60000"/>
              </a:schemeClr>
            </a:solidFill>
            <a:ln>
              <a:solidFill>
                <a:schemeClr val="tx1"/>
              </a:solidFill>
            </a:ln>
            <a:effectLst/>
          </c:spPr>
          <c:invertIfNegative val="0"/>
          <c:dLbls>
            <c:delete val="1"/>
          </c:dLbls>
          <c:cat>
            <c:strRef>
              <c:f>'Q3.地域分布（B～D）'!$L$6:$L$10</c:f>
              <c:strCache>
                <c:ptCount val="5"/>
                <c:pt idx="0">
                  <c:v>2020年度（B～D）（N=963）</c:v>
                </c:pt>
                <c:pt idx="1">
                  <c:v>2019年度（N=566）</c:v>
                </c:pt>
                <c:pt idx="2">
                  <c:v>2018年度（N=307）</c:v>
                </c:pt>
                <c:pt idx="3">
                  <c:v>2017年度（N=236）</c:v>
                </c:pt>
                <c:pt idx="4">
                  <c:v>2016年度（N=172）</c:v>
                </c:pt>
              </c:strCache>
            </c:strRef>
          </c:cat>
          <c:val>
            <c:numRef>
              <c:f>'Q3.地域分布（B～D）'!$S$6:$S$10</c:f>
              <c:numCache>
                <c:formatCode>0.0%</c:formatCode>
                <c:ptCount val="5"/>
                <c:pt idx="0">
                  <c:v>1.3499480789200415E-2</c:v>
                </c:pt>
                <c:pt idx="1">
                  <c:v>0</c:v>
                </c:pt>
                <c:pt idx="2">
                  <c:v>6.5146579804560263E-3</c:v>
                </c:pt>
                <c:pt idx="3">
                  <c:v>4.2372881355932203E-3</c:v>
                </c:pt>
                <c:pt idx="4">
                  <c:v>0</c:v>
                </c:pt>
              </c:numCache>
            </c:numRef>
          </c:val>
          <c:extLst>
            <c:ext xmlns:c16="http://schemas.microsoft.com/office/drawing/2014/chart" uri="{C3380CC4-5D6E-409C-BE32-E72D297353CC}">
              <c16:uniqueId val="{00000009-71F0-49B9-9B91-D79B4BBAF31E}"/>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0.27290534660221477"/>
          <c:y val="0.87000641025641012"/>
          <c:w val="0.72300854700854711"/>
          <c:h val="6.437721917778253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'Q6.対策施策と制度（経営者コミットメント1番目）'!$J$4</c:f>
              <c:strCache>
                <c:ptCount val="1"/>
                <c:pt idx="0">
                  <c:v>経営トップのコミットメント 有り (N=25)</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'Q6.対策施策と制度（経営者コミットメント1番目）'!$J$5:$J$17</c:f>
              <c:numCache>
                <c:formatCode>0.0%</c:formatCode>
                <c:ptCount val="13"/>
                <c:pt idx="0">
                  <c:v>0.6</c:v>
                </c:pt>
                <c:pt idx="1">
                  <c:v>0.76</c:v>
                </c:pt>
                <c:pt idx="2">
                  <c:v>0.2</c:v>
                </c:pt>
                <c:pt idx="3">
                  <c:v>0.4</c:v>
                </c:pt>
                <c:pt idx="4">
                  <c:v>0.6</c:v>
                </c:pt>
                <c:pt idx="5">
                  <c:v>0.36</c:v>
                </c:pt>
                <c:pt idx="6">
                  <c:v>0.36</c:v>
                </c:pt>
                <c:pt idx="7">
                  <c:v>0.36</c:v>
                </c:pt>
                <c:pt idx="8">
                  <c:v>0.16</c:v>
                </c:pt>
                <c:pt idx="9">
                  <c:v>0.08</c:v>
                </c:pt>
                <c:pt idx="10">
                  <c:v>0.28000000000000003</c:v>
                </c:pt>
                <c:pt idx="11">
                  <c:v>0.2</c:v>
                </c:pt>
                <c:pt idx="12">
                  <c:v>0.4</c:v>
                </c:pt>
              </c:numCache>
            </c:numRef>
          </c:val>
          <c:extLst>
            <c:ext xmlns:c16="http://schemas.microsoft.com/office/drawing/2014/chart" uri="{C3380CC4-5D6E-409C-BE32-E72D297353CC}">
              <c16:uniqueId val="{00000000-B1BE-4444-B9D9-634B288F7219}"/>
            </c:ext>
          </c:extLst>
        </c:ser>
        <c:ser>
          <c:idx val="1"/>
          <c:order val="1"/>
          <c:tx>
            <c:strRef>
              <c:f>'Q6.対策施策と制度（経営者コミットメント1番目）'!$K$4</c:f>
              <c:strCache>
                <c:ptCount val="1"/>
                <c:pt idx="0">
                  <c:v>経営トップのコミットメント 無し (N=180)</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'Q6.対策施策と制度（経営者コミットメント1番目）'!$K$5:$K$17</c:f>
              <c:numCache>
                <c:formatCode>0.0%</c:formatCode>
                <c:ptCount val="13"/>
                <c:pt idx="0">
                  <c:v>0.53333333333333333</c:v>
                </c:pt>
                <c:pt idx="1">
                  <c:v>0.6</c:v>
                </c:pt>
                <c:pt idx="2">
                  <c:v>0.2</c:v>
                </c:pt>
                <c:pt idx="3">
                  <c:v>0.38333333333333336</c:v>
                </c:pt>
                <c:pt idx="4">
                  <c:v>0.62222222222222223</c:v>
                </c:pt>
                <c:pt idx="5">
                  <c:v>0.38333333333333336</c:v>
                </c:pt>
                <c:pt idx="6">
                  <c:v>0.37777777777777777</c:v>
                </c:pt>
                <c:pt idx="7">
                  <c:v>0.3</c:v>
                </c:pt>
                <c:pt idx="8">
                  <c:v>0.21666666666666667</c:v>
                </c:pt>
                <c:pt idx="9">
                  <c:v>0.1111111111111111</c:v>
                </c:pt>
                <c:pt idx="10">
                  <c:v>0.26666666666666666</c:v>
                </c:pt>
                <c:pt idx="11">
                  <c:v>0.16666666666666666</c:v>
                </c:pt>
                <c:pt idx="12">
                  <c:v>0.24444444444444444</c:v>
                </c:pt>
              </c:numCache>
            </c:numRef>
          </c:val>
          <c:extLst>
            <c:ext xmlns:c16="http://schemas.microsoft.com/office/drawing/2014/chart" uri="{C3380CC4-5D6E-409C-BE32-E72D297353CC}">
              <c16:uniqueId val="{00000001-B1BE-4444-B9D9-634B288F7219}"/>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'Q6.対策施策と制度（経営者コミットメント1番目）'!$H$4</c:f>
              <c:strCache>
                <c:ptCount val="1"/>
                <c:pt idx="0">
                  <c:v>経営トップのコミットメント 有り (N=28)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'Q6.対策施策と制度（経営者コミットメント1番目）'!$H$5:$H$17</c:f>
              <c:numCache>
                <c:formatCode>0.0%</c:formatCode>
                <c:ptCount val="13"/>
                <c:pt idx="0">
                  <c:v>0.8571428571428571</c:v>
                </c:pt>
                <c:pt idx="1">
                  <c:v>0.2857142857142857</c:v>
                </c:pt>
                <c:pt idx="2">
                  <c:v>7.1428571428571425E-2</c:v>
                </c:pt>
                <c:pt idx="3">
                  <c:v>0.7142857142857143</c:v>
                </c:pt>
                <c:pt idx="4">
                  <c:v>0.7142857142857143</c:v>
                </c:pt>
                <c:pt idx="5">
                  <c:v>0.8928571428571429</c:v>
                </c:pt>
                <c:pt idx="6">
                  <c:v>1</c:v>
                </c:pt>
                <c:pt idx="7">
                  <c:v>0.75</c:v>
                </c:pt>
                <c:pt idx="8">
                  <c:v>0.17857142857142858</c:v>
                </c:pt>
                <c:pt idx="9">
                  <c:v>3.5714285714285712E-2</c:v>
                </c:pt>
                <c:pt idx="10">
                  <c:v>0.4642857142857143</c:v>
                </c:pt>
                <c:pt idx="11">
                  <c:v>7.1428571428571425E-2</c:v>
                </c:pt>
                <c:pt idx="12">
                  <c:v>0.25</c:v>
                </c:pt>
              </c:numCache>
            </c:numRef>
          </c:val>
          <c:extLst>
            <c:ext xmlns:c16="http://schemas.microsoft.com/office/drawing/2014/chart" uri="{C3380CC4-5D6E-409C-BE32-E72D297353CC}">
              <c16:uniqueId val="{00000000-E851-4E50-8684-79FF114F567D}"/>
            </c:ext>
          </c:extLst>
        </c:ser>
        <c:ser>
          <c:idx val="1"/>
          <c:order val="1"/>
          <c:tx>
            <c:strRef>
              <c:f>'Q6.対策施策と制度（経営者コミットメント1番目）'!$I$4</c:f>
              <c:strCache>
                <c:ptCount val="1"/>
                <c:pt idx="0">
                  <c:v>経営トップのコミットメント 無し (N=228)</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'Q6.対策施策と制度（経営者コミットメント1番目）'!$I$5:$I$17</c:f>
              <c:numCache>
                <c:formatCode>0.0%</c:formatCode>
                <c:ptCount val="13"/>
                <c:pt idx="0">
                  <c:v>0.85964912280701755</c:v>
                </c:pt>
                <c:pt idx="1">
                  <c:v>0.30701754385964913</c:v>
                </c:pt>
                <c:pt idx="2">
                  <c:v>8.771929824561403E-2</c:v>
                </c:pt>
                <c:pt idx="3">
                  <c:v>0.64912280701754388</c:v>
                </c:pt>
                <c:pt idx="4">
                  <c:v>0.77631578947368418</c:v>
                </c:pt>
                <c:pt idx="5">
                  <c:v>0.81140350877192979</c:v>
                </c:pt>
                <c:pt idx="6">
                  <c:v>0.89473684210526316</c:v>
                </c:pt>
                <c:pt idx="7">
                  <c:v>0.59210526315789469</c:v>
                </c:pt>
                <c:pt idx="8">
                  <c:v>0.21491228070175439</c:v>
                </c:pt>
                <c:pt idx="9">
                  <c:v>4.8245614035087717E-2</c:v>
                </c:pt>
                <c:pt idx="10">
                  <c:v>0.48684210526315791</c:v>
                </c:pt>
                <c:pt idx="11">
                  <c:v>5.2631578947368418E-2</c:v>
                </c:pt>
                <c:pt idx="12">
                  <c:v>0.23245614035087719</c:v>
                </c:pt>
              </c:numCache>
            </c:numRef>
          </c:val>
          <c:extLst>
            <c:ext xmlns:c16="http://schemas.microsoft.com/office/drawing/2014/chart" uri="{C3380CC4-5D6E-409C-BE32-E72D297353CC}">
              <c16:uniqueId val="{00000001-E851-4E50-8684-79FF114F567D}"/>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'Q6.対策施策と制度（経営者コミットメント1番目）'!$J$4</c:f>
              <c:strCache>
                <c:ptCount val="1"/>
                <c:pt idx="0">
                  <c:v>経営トップのコミットメント 有り (N=26)</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'Q6.対策施策と制度（経営者コミットメント1番目）'!$J$5:$J$17</c:f>
              <c:numCache>
                <c:formatCode>0.0%</c:formatCode>
                <c:ptCount val="13"/>
                <c:pt idx="0">
                  <c:v>0.73076923076923073</c:v>
                </c:pt>
                <c:pt idx="1">
                  <c:v>0.57692307692307687</c:v>
                </c:pt>
                <c:pt idx="2">
                  <c:v>0.26923076923076922</c:v>
                </c:pt>
                <c:pt idx="3">
                  <c:v>0.53846153846153844</c:v>
                </c:pt>
                <c:pt idx="4">
                  <c:v>0.76923076923076927</c:v>
                </c:pt>
                <c:pt idx="5">
                  <c:v>0.34615384615384615</c:v>
                </c:pt>
                <c:pt idx="6">
                  <c:v>0.46153846153846156</c:v>
                </c:pt>
                <c:pt idx="7">
                  <c:v>0.53846153846153844</c:v>
                </c:pt>
                <c:pt idx="8">
                  <c:v>0.38461538461538464</c:v>
                </c:pt>
                <c:pt idx="9">
                  <c:v>0.23076923076923078</c:v>
                </c:pt>
                <c:pt idx="10">
                  <c:v>0.30769230769230771</c:v>
                </c:pt>
                <c:pt idx="11">
                  <c:v>0.34615384615384615</c:v>
                </c:pt>
                <c:pt idx="12">
                  <c:v>0.23076923076923078</c:v>
                </c:pt>
              </c:numCache>
            </c:numRef>
          </c:val>
          <c:extLst>
            <c:ext xmlns:c16="http://schemas.microsoft.com/office/drawing/2014/chart" uri="{C3380CC4-5D6E-409C-BE32-E72D297353CC}">
              <c16:uniqueId val="{00000000-7F40-44DB-8ECE-E40497347B60}"/>
            </c:ext>
          </c:extLst>
        </c:ser>
        <c:ser>
          <c:idx val="1"/>
          <c:order val="1"/>
          <c:tx>
            <c:strRef>
              <c:f>'Q6.対策施策と制度（経営者コミットメント1番目）'!$K$4</c:f>
              <c:strCache>
                <c:ptCount val="1"/>
                <c:pt idx="0">
                  <c:v>経営トップのコミットメント 無し (N=188)</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'Q6.対策施策と制度（経営者コミットメント1番目）'!$K$5:$K$17</c:f>
              <c:numCache>
                <c:formatCode>0.0%</c:formatCode>
                <c:ptCount val="13"/>
                <c:pt idx="0">
                  <c:v>0.5478723404255319</c:v>
                </c:pt>
                <c:pt idx="1">
                  <c:v>0.59042553191489366</c:v>
                </c:pt>
                <c:pt idx="2">
                  <c:v>0.22872340425531915</c:v>
                </c:pt>
                <c:pt idx="3">
                  <c:v>0.43085106382978722</c:v>
                </c:pt>
                <c:pt idx="4">
                  <c:v>0.59042553191489366</c:v>
                </c:pt>
                <c:pt idx="5">
                  <c:v>0.37765957446808512</c:v>
                </c:pt>
                <c:pt idx="6">
                  <c:v>0.40425531914893614</c:v>
                </c:pt>
                <c:pt idx="7">
                  <c:v>0.31382978723404253</c:v>
                </c:pt>
                <c:pt idx="8">
                  <c:v>0.27659574468085107</c:v>
                </c:pt>
                <c:pt idx="9">
                  <c:v>7.4468085106382975E-2</c:v>
                </c:pt>
                <c:pt idx="10">
                  <c:v>0.29255319148936171</c:v>
                </c:pt>
                <c:pt idx="11">
                  <c:v>0.21808510638297873</c:v>
                </c:pt>
                <c:pt idx="12">
                  <c:v>0.28191489361702127</c:v>
                </c:pt>
              </c:numCache>
            </c:numRef>
          </c:val>
          <c:extLst>
            <c:ext xmlns:c16="http://schemas.microsoft.com/office/drawing/2014/chart" uri="{C3380CC4-5D6E-409C-BE32-E72D297353CC}">
              <c16:uniqueId val="{00000001-7F40-44DB-8ECE-E40497347B60}"/>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'Q6.対策施策と制度（経営者コミットメント1番目）'!$H$4</c:f>
              <c:strCache>
                <c:ptCount val="1"/>
                <c:pt idx="0">
                  <c:v>経営トップのコミットメント 有り (N=45)</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'Q6.対策施策と制度（経営者コミットメント1番目）'!$H$5:$H$17</c:f>
              <c:numCache>
                <c:formatCode>0.0%</c:formatCode>
                <c:ptCount val="13"/>
                <c:pt idx="0">
                  <c:v>0.77777777777777779</c:v>
                </c:pt>
                <c:pt idx="1">
                  <c:v>0.22222222222222221</c:v>
                </c:pt>
                <c:pt idx="2">
                  <c:v>4.4444444444444446E-2</c:v>
                </c:pt>
                <c:pt idx="3">
                  <c:v>0.48888888888888887</c:v>
                </c:pt>
                <c:pt idx="4">
                  <c:v>0.75555555555555554</c:v>
                </c:pt>
                <c:pt idx="5">
                  <c:v>0.91111111111111109</c:v>
                </c:pt>
                <c:pt idx="6">
                  <c:v>0.9555555555555556</c:v>
                </c:pt>
                <c:pt idx="7">
                  <c:v>0.73333333333333328</c:v>
                </c:pt>
                <c:pt idx="8">
                  <c:v>0.24444444444444444</c:v>
                </c:pt>
                <c:pt idx="9">
                  <c:v>8.8888888888888892E-2</c:v>
                </c:pt>
                <c:pt idx="10">
                  <c:v>0.64444444444444449</c:v>
                </c:pt>
                <c:pt idx="11">
                  <c:v>0.15555555555555556</c:v>
                </c:pt>
                <c:pt idx="12">
                  <c:v>0.51111111111111107</c:v>
                </c:pt>
              </c:numCache>
            </c:numRef>
          </c:val>
          <c:extLst>
            <c:ext xmlns:c16="http://schemas.microsoft.com/office/drawing/2014/chart" uri="{C3380CC4-5D6E-409C-BE32-E72D297353CC}">
              <c16:uniqueId val="{00000000-B014-422A-A9FD-B0595C5547CF}"/>
            </c:ext>
          </c:extLst>
        </c:ser>
        <c:ser>
          <c:idx val="1"/>
          <c:order val="1"/>
          <c:tx>
            <c:strRef>
              <c:f>'Q6.対策施策と制度（経営者コミットメント1番目）'!$I$4</c:f>
              <c:strCache>
                <c:ptCount val="1"/>
                <c:pt idx="0">
                  <c:v>経営トップのコミットメント 無し (N=367)</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'Q6.対策施策と制度（経営者コミットメント1番目）'!$I$5:$I$17</c:f>
              <c:numCache>
                <c:formatCode>0.0%</c:formatCode>
                <c:ptCount val="13"/>
                <c:pt idx="0">
                  <c:v>0.71117166212534055</c:v>
                </c:pt>
                <c:pt idx="1">
                  <c:v>0.28337874659400547</c:v>
                </c:pt>
                <c:pt idx="2">
                  <c:v>6.8119891008174394E-2</c:v>
                </c:pt>
                <c:pt idx="3">
                  <c:v>0.46866485013623976</c:v>
                </c:pt>
                <c:pt idx="4">
                  <c:v>0.72479564032697552</c:v>
                </c:pt>
                <c:pt idx="5">
                  <c:v>0.74931880108991822</c:v>
                </c:pt>
                <c:pt idx="6">
                  <c:v>0.88555858310626701</c:v>
                </c:pt>
                <c:pt idx="7">
                  <c:v>0.50681198910081748</c:v>
                </c:pt>
                <c:pt idx="8">
                  <c:v>0.14986376021798364</c:v>
                </c:pt>
                <c:pt idx="9">
                  <c:v>4.9046321525885561E-2</c:v>
                </c:pt>
                <c:pt idx="10">
                  <c:v>0.56403269754768393</c:v>
                </c:pt>
                <c:pt idx="11">
                  <c:v>4.632152588555858E-2</c:v>
                </c:pt>
                <c:pt idx="12">
                  <c:v>0.21798365122615804</c:v>
                </c:pt>
              </c:numCache>
            </c:numRef>
          </c:val>
          <c:extLst>
            <c:ext xmlns:c16="http://schemas.microsoft.com/office/drawing/2014/chart" uri="{C3380CC4-5D6E-409C-BE32-E72D297353CC}">
              <c16:uniqueId val="{00000001-B014-422A-A9FD-B0595C5547CF}"/>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2986111111118"/>
          <c:y val="0.20170246913580248"/>
          <c:w val="0.25227754629629623"/>
          <c:h val="0.67274012345679002"/>
        </c:manualLayout>
      </c:layout>
      <c:radarChart>
        <c:radarStyle val="marker"/>
        <c:varyColors val="0"/>
        <c:ser>
          <c:idx val="0"/>
          <c:order val="0"/>
          <c:tx>
            <c:strRef>
              <c:f>'Q6.対策施策と制度（経営者コミットメント1番目）'!$J$4</c:f>
              <c:strCache>
                <c:ptCount val="1"/>
                <c:pt idx="0">
                  <c:v>経営トップのコミットメント 有り (N=38)</c:v>
                </c:pt>
              </c:strCache>
            </c:strRef>
          </c:tx>
          <c:spPr>
            <a:ln w="22225" cap="rnd">
              <a:solidFill>
                <a:schemeClr val="accent4"/>
              </a:solidFill>
              <a:round/>
            </a:ln>
            <a:effectLst/>
          </c:spPr>
          <c:marker>
            <c:symbol val="circle"/>
            <c:size val="2"/>
            <c:spPr>
              <a:solidFill>
                <a:schemeClr val="accent4"/>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'Q6.対策施策と制度（経営者コミットメント1番目）'!$J$5:$J$17</c:f>
              <c:numCache>
                <c:formatCode>0.0%</c:formatCode>
                <c:ptCount val="13"/>
                <c:pt idx="0">
                  <c:v>0.5</c:v>
                </c:pt>
                <c:pt idx="1">
                  <c:v>0.63157894736842102</c:v>
                </c:pt>
                <c:pt idx="2">
                  <c:v>0.23684210526315788</c:v>
                </c:pt>
                <c:pt idx="3">
                  <c:v>0.42105263157894735</c:v>
                </c:pt>
                <c:pt idx="4">
                  <c:v>0.68421052631578949</c:v>
                </c:pt>
                <c:pt idx="5">
                  <c:v>0.28947368421052633</c:v>
                </c:pt>
                <c:pt idx="6">
                  <c:v>0.42105263157894735</c:v>
                </c:pt>
                <c:pt idx="7">
                  <c:v>0.28947368421052633</c:v>
                </c:pt>
                <c:pt idx="8">
                  <c:v>0.18421052631578946</c:v>
                </c:pt>
                <c:pt idx="9">
                  <c:v>0.13157894736842105</c:v>
                </c:pt>
                <c:pt idx="10">
                  <c:v>0.26315789473684209</c:v>
                </c:pt>
                <c:pt idx="11">
                  <c:v>0.21052631578947367</c:v>
                </c:pt>
                <c:pt idx="12">
                  <c:v>0.36842105263157893</c:v>
                </c:pt>
              </c:numCache>
            </c:numRef>
          </c:val>
          <c:extLst>
            <c:ext xmlns:c16="http://schemas.microsoft.com/office/drawing/2014/chart" uri="{C3380CC4-5D6E-409C-BE32-E72D297353CC}">
              <c16:uniqueId val="{00000000-7E1A-4FBB-83BB-A784583FA2EE}"/>
            </c:ext>
          </c:extLst>
        </c:ser>
        <c:ser>
          <c:idx val="1"/>
          <c:order val="1"/>
          <c:tx>
            <c:strRef>
              <c:f>'Q6.対策施策と制度（経営者コミットメント1番目）'!$K$4</c:f>
              <c:strCache>
                <c:ptCount val="1"/>
                <c:pt idx="0">
                  <c:v>経営トップのコミットメント 無し (N=296)</c:v>
                </c:pt>
              </c:strCache>
            </c:strRef>
          </c:tx>
          <c:spPr>
            <a:ln w="22225" cap="rnd">
              <a:solidFill>
                <a:srgbClr val="0066FF">
                  <a:alpha val="75000"/>
                </a:srgbClr>
              </a:solidFill>
              <a:round/>
            </a:ln>
            <a:effectLst/>
          </c:spPr>
          <c:marker>
            <c:symbol val="circle"/>
            <c:size val="2"/>
            <c:spPr>
              <a:solidFill>
                <a:srgbClr val="0066FF"/>
              </a:solidFill>
              <a:ln w="9525">
                <a:noFill/>
              </a:ln>
              <a:effectLst/>
            </c:spPr>
          </c:marker>
          <c:cat>
            <c:strRef>
              <c:f>'Q6.対策施策と制度（経営者コミットメント1番目）'!$C$5:$C$17</c:f>
              <c:strCache>
                <c:ptCount val="13"/>
                <c:pt idx="0">
                  <c:v>A.テレワークの導入</c:v>
                </c:pt>
                <c:pt idx="1">
                  <c:v>B.VPNの整備</c:v>
                </c:pt>
                <c:pt idx="2">
                  <c:v>C.BYODの導入</c:v>
                </c:pt>
                <c:pt idx="3">
                  <c:v>D.時差通勤の導入</c:v>
                </c:pt>
                <c:pt idx="4">
                  <c:v>E.Web会議等</c:v>
                </c:pt>
                <c:pt idx="5">
                  <c:v>F.職場の換気改善等の環境整備</c:v>
                </c:pt>
                <c:pt idx="6">
                  <c:v>G.感染防止規定(マスク・消毒)</c:v>
                </c:pt>
                <c:pt idx="7">
                  <c:v>H.感染時における休業扱い等</c:v>
                </c:pt>
                <c:pt idx="8">
                  <c:v>I.就業手当の見直し</c:v>
                </c:pt>
                <c:pt idx="9">
                  <c:v>J.サプライチェーンの見直し</c:v>
                </c:pt>
                <c:pt idx="10">
                  <c:v>K.助成金の利用</c:v>
                </c:pt>
                <c:pt idx="11">
                  <c:v>L.人事評価制度の見直し</c:v>
                </c:pt>
                <c:pt idx="12">
                  <c:v>M.業務フローの見直し</c:v>
                </c:pt>
              </c:strCache>
            </c:strRef>
          </c:cat>
          <c:val>
            <c:numRef>
              <c:f>'Q6.対策施策と制度（経営者コミットメント1番目）'!$K$5:$K$17</c:f>
              <c:numCache>
                <c:formatCode>0.0%</c:formatCode>
                <c:ptCount val="13"/>
                <c:pt idx="0">
                  <c:v>0.51689189189189189</c:v>
                </c:pt>
                <c:pt idx="1">
                  <c:v>0.51013513513513509</c:v>
                </c:pt>
                <c:pt idx="2">
                  <c:v>0.125</c:v>
                </c:pt>
                <c:pt idx="3">
                  <c:v>0.36824324324324326</c:v>
                </c:pt>
                <c:pt idx="4">
                  <c:v>0.60472972972972971</c:v>
                </c:pt>
                <c:pt idx="5">
                  <c:v>0.34797297297297297</c:v>
                </c:pt>
                <c:pt idx="6">
                  <c:v>0.3716216216216216</c:v>
                </c:pt>
                <c:pt idx="7">
                  <c:v>0.29729729729729731</c:v>
                </c:pt>
                <c:pt idx="8">
                  <c:v>0.16554054054054054</c:v>
                </c:pt>
                <c:pt idx="9">
                  <c:v>0.11148648648648649</c:v>
                </c:pt>
                <c:pt idx="10">
                  <c:v>0.24324324324324326</c:v>
                </c:pt>
                <c:pt idx="11">
                  <c:v>0.19932432432432431</c:v>
                </c:pt>
                <c:pt idx="12">
                  <c:v>0.25</c:v>
                </c:pt>
              </c:numCache>
            </c:numRef>
          </c:val>
          <c:extLst>
            <c:ext xmlns:c16="http://schemas.microsoft.com/office/drawing/2014/chart" uri="{C3380CC4-5D6E-409C-BE32-E72D297353CC}">
              <c16:uniqueId val="{00000001-7E1A-4FBB-83BB-A784583FA2EE}"/>
            </c:ext>
          </c:extLst>
        </c:ser>
        <c:dLbls>
          <c:showLegendKey val="0"/>
          <c:showVal val="0"/>
          <c:showCatName val="0"/>
          <c:showSerName val="0"/>
          <c:showPercent val="0"/>
          <c:showBubbleSize val="0"/>
        </c:dLbls>
        <c:axId val="719053168"/>
        <c:axId val="719055136"/>
      </c:radarChart>
      <c:catAx>
        <c:axId val="7190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719055136"/>
        <c:crosses val="autoZero"/>
        <c:auto val="1"/>
        <c:lblAlgn val="ctr"/>
        <c:lblOffset val="100"/>
        <c:noMultiLvlLbl val="0"/>
      </c:catAx>
      <c:valAx>
        <c:axId val="71905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CC6600"/>
            </a:solidFill>
          </a:ln>
          <a:effectLst/>
        </c:spPr>
        <c:txPr>
          <a:bodyPr rot="-60000000" vert="horz"/>
          <a:lstStyle/>
          <a:p>
            <a:pPr>
              <a:defRPr/>
            </a:pPr>
            <a:endParaRPr lang="ja-JP"/>
          </a:p>
        </c:txPr>
        <c:crossAx val="719053168"/>
        <c:crosses val="autoZero"/>
        <c:crossBetween val="between"/>
        <c:majorUnit val="0.2"/>
      </c:valAx>
    </c:plotArea>
    <c:legend>
      <c:legendPos val="b"/>
      <c:layout>
        <c:manualLayout>
          <c:xMode val="edge"/>
          <c:yMode val="edge"/>
          <c:x val="7.7366161616161614E-3"/>
          <c:y val="0.92327407407407402"/>
          <c:w val="0.98063055826772028"/>
          <c:h val="7.6350519687564025E-2"/>
        </c:manualLayout>
      </c:layout>
      <c:overlay val="0"/>
      <c:spPr>
        <a:noFill/>
        <a:ln>
          <a:noFill/>
        </a:ln>
        <a:effectLst/>
      </c:spPr>
      <c:txPr>
        <a:bodyPr rot="0" vert="horz"/>
        <a:lstStyle/>
        <a:p>
          <a:pPr>
            <a:defRPr/>
          </a:pPr>
          <a:endParaRPr lang="ja-JP"/>
        </a:p>
      </c:txPr>
    </c:legend>
    <c:plotVisOnly val="1"/>
    <c:dispBlanksAs val="gap"/>
    <c:showDLblsOverMax val="0"/>
    <c:extLst/>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14089834515367"/>
          <c:y val="6.8419777777777774E-2"/>
          <c:w val="0.56515309069901787"/>
          <c:h val="0.91585097660316828"/>
        </c:manualLayout>
      </c:layout>
      <c:barChart>
        <c:barDir val="bar"/>
        <c:grouping val="stacked"/>
        <c:varyColors val="0"/>
        <c:ser>
          <c:idx val="0"/>
          <c:order val="0"/>
          <c:tx>
            <c:strRef>
              <c:f>'Q7.Q6制度化の理由'!$M$2</c:f>
              <c:strCache>
                <c:ptCount val="1"/>
                <c:pt idx="0">
                  <c:v>1番目　(N=1450)</c:v>
                </c:pt>
              </c:strCache>
            </c:strRef>
          </c:tx>
          <c:spPr>
            <a:solidFill>
              <a:srgbClr val="FF9966"/>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5B-4F69-B1CB-24ADF906027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5B-4F69-B1CB-24ADF9060275}"/>
                </c:ext>
              </c:extLst>
            </c:dLbl>
            <c:dLbl>
              <c:idx val="6"/>
              <c:layout>
                <c:manualLayout>
                  <c:x val="-1.2448108747045028E-2"/>
                  <c:y val="-2.82222222222211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5B-4F69-B1CB-24ADF9060275}"/>
                </c:ext>
              </c:extLst>
            </c:dLbl>
            <c:dLbl>
              <c:idx val="7"/>
              <c:layout>
                <c:manualLayout>
                  <c:x val="-4.4398345153664302E-3"/>
                  <c:y val="2.222222223257025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5B-4F69-B1CB-24ADF9060275}"/>
                </c:ext>
              </c:extLst>
            </c:dLbl>
            <c:dLbl>
              <c:idx val="8"/>
              <c:delete val="1"/>
              <c:extLst>
                <c:ext xmlns:c15="http://schemas.microsoft.com/office/drawing/2012/chart" uri="{CE6537A1-D6FC-4f65-9D91-7224C49458BB}"/>
                <c:ext xmlns:c16="http://schemas.microsoft.com/office/drawing/2014/chart" uri="{C3380CC4-5D6E-409C-BE32-E72D297353CC}">
                  <c16:uniqueId val="{00000000-E416-44E0-8883-5E26A40DF085}"/>
                </c:ext>
              </c:extLst>
            </c:dLbl>
            <c:dLbl>
              <c:idx val="9"/>
              <c:delete val="1"/>
              <c:extLst>
                <c:ext xmlns:c15="http://schemas.microsoft.com/office/drawing/2012/chart" uri="{CE6537A1-D6FC-4f65-9D91-7224C49458BB}"/>
                <c:ext xmlns:c16="http://schemas.microsoft.com/office/drawing/2014/chart" uri="{C3380CC4-5D6E-409C-BE32-E72D297353CC}">
                  <c16:uniqueId val="{00000001-E416-44E0-8883-5E26A40DF085}"/>
                </c:ext>
              </c:extLst>
            </c:dLbl>
            <c:dLbl>
              <c:idx val="10"/>
              <c:delete val="1"/>
              <c:extLst>
                <c:ext xmlns:c15="http://schemas.microsoft.com/office/drawing/2012/chart" uri="{CE6537A1-D6FC-4f65-9D91-7224C49458BB}"/>
                <c:ext xmlns:c16="http://schemas.microsoft.com/office/drawing/2014/chart" uri="{C3380CC4-5D6E-409C-BE32-E72D297353CC}">
                  <c16:uniqueId val="{00000003-D65B-4F69-B1CB-24ADF9060275}"/>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'Q7.Q6制度化の理由'!$L$3:$L$13</c:f>
              <c:strCache>
                <c:ptCount val="11"/>
                <c:pt idx="0">
                  <c:v>従業員の感染防止のため（n=1130）</c:v>
                </c:pt>
                <c:pt idx="1">
                  <c:v>リモートワークの推進のため（n=618）</c:v>
                </c:pt>
                <c:pt idx="2">
                  <c:v>感染防止に適したオフィス環境の整備のため（n=702）</c:v>
                </c:pt>
                <c:pt idx="3">
                  <c:v>事業戦略の改革のため（n=262）</c:v>
                </c:pt>
                <c:pt idx="4">
                  <c:v>生産性向上のため（n=391）</c:v>
                </c:pt>
                <c:pt idx="5">
                  <c:v>労働環境の改革のため（n=546）</c:v>
                </c:pt>
                <c:pt idx="6">
                  <c:v>デジタル・トランスフォーメーション(DX)の推進のため（n=217）</c:v>
                </c:pt>
                <c:pt idx="7">
                  <c:v>業務の自動化・省人化のため（n=142）</c:v>
                </c:pt>
                <c:pt idx="8">
                  <c:v>人事評価制度の改革のため（n=47）</c:v>
                </c:pt>
                <c:pt idx="9">
                  <c:v>拠点の削減のため（n=21）</c:v>
                </c:pt>
                <c:pt idx="10">
                  <c:v>その他（n=21）</c:v>
                </c:pt>
              </c:strCache>
            </c:strRef>
          </c:cat>
          <c:val>
            <c:numRef>
              <c:f>'Q7.Q6制度化の理由'!$M$3:$M$13</c:f>
              <c:numCache>
                <c:formatCode>0.0%</c:formatCode>
                <c:ptCount val="11"/>
                <c:pt idx="0">
                  <c:v>0.56896551724137934</c:v>
                </c:pt>
                <c:pt idx="1">
                  <c:v>0.10137931034482758</c:v>
                </c:pt>
                <c:pt idx="2">
                  <c:v>8.9655172413793102E-2</c:v>
                </c:pt>
                <c:pt idx="3">
                  <c:v>0.08</c:v>
                </c:pt>
                <c:pt idx="4">
                  <c:v>4.9655172413793101E-2</c:v>
                </c:pt>
                <c:pt idx="5">
                  <c:v>4.6896551724137932E-2</c:v>
                </c:pt>
                <c:pt idx="6">
                  <c:v>3.5862068965517239E-2</c:v>
                </c:pt>
                <c:pt idx="7">
                  <c:v>1.2413793103448275E-2</c:v>
                </c:pt>
                <c:pt idx="8">
                  <c:v>6.2068965517241377E-3</c:v>
                </c:pt>
                <c:pt idx="9">
                  <c:v>2.0689655172413794E-3</c:v>
                </c:pt>
                <c:pt idx="10">
                  <c:v>6.8965517241379309E-3</c:v>
                </c:pt>
              </c:numCache>
            </c:numRef>
          </c:val>
          <c:extLst>
            <c:ext xmlns:c16="http://schemas.microsoft.com/office/drawing/2014/chart" uri="{C3380CC4-5D6E-409C-BE32-E72D297353CC}">
              <c16:uniqueId val="{00000002-E416-44E0-8883-5E26A40DF085}"/>
            </c:ext>
          </c:extLst>
        </c:ser>
        <c:ser>
          <c:idx val="1"/>
          <c:order val="1"/>
          <c:tx>
            <c:strRef>
              <c:f>'Q7.Q6制度化の理由'!$N$2</c:f>
              <c:strCache>
                <c:ptCount val="1"/>
                <c:pt idx="0">
                  <c:v>2番目</c:v>
                </c:pt>
              </c:strCache>
            </c:strRef>
          </c:tx>
          <c:spPr>
            <a:solidFill>
              <a:srgbClr val="FFFF99"/>
            </a:solidFill>
            <a:ln>
              <a:solidFill>
                <a:schemeClr val="tx1"/>
              </a:solidFill>
            </a:ln>
            <a:effectLst/>
          </c:spPr>
          <c:invertIfNegative val="0"/>
          <c:dLbls>
            <c:dLbl>
              <c:idx val="3"/>
              <c:layout>
                <c:manualLayout>
                  <c:x val="6.0047281323877067E-3"/>
                  <c:y val="-4.2331555555555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5B-4F69-B1CB-24ADF9060275}"/>
                </c:ext>
              </c:extLst>
            </c:dLbl>
            <c:dLbl>
              <c:idx val="6"/>
              <c:layout>
                <c:manualLayout>
                  <c:x val="1.2009456264775413E-2"/>
                  <c:y val="-3.386533333333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5B-4F69-B1CB-24ADF9060275}"/>
                </c:ext>
              </c:extLst>
            </c:dLbl>
            <c:dLbl>
              <c:idx val="7"/>
              <c:layout>
                <c:manualLayout>
                  <c:x val="1.5011820330969212E-2"/>
                  <c:y val="-3.104377777777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5B-4F69-B1CB-24ADF9060275}"/>
                </c:ext>
              </c:extLst>
            </c:dLbl>
            <c:dLbl>
              <c:idx val="8"/>
              <c:delete val="1"/>
              <c:extLst>
                <c:ext xmlns:c15="http://schemas.microsoft.com/office/drawing/2012/chart" uri="{CE6537A1-D6FC-4f65-9D91-7224C49458BB}"/>
                <c:ext xmlns:c16="http://schemas.microsoft.com/office/drawing/2014/chart" uri="{C3380CC4-5D6E-409C-BE32-E72D297353CC}">
                  <c16:uniqueId val="{00000003-E416-44E0-8883-5E26A40DF085}"/>
                </c:ext>
              </c:extLst>
            </c:dLbl>
            <c:dLbl>
              <c:idx val="9"/>
              <c:delete val="1"/>
              <c:extLst>
                <c:ext xmlns:c15="http://schemas.microsoft.com/office/drawing/2012/chart" uri="{CE6537A1-D6FC-4f65-9D91-7224C49458BB}"/>
                <c:ext xmlns:c16="http://schemas.microsoft.com/office/drawing/2014/chart" uri="{C3380CC4-5D6E-409C-BE32-E72D297353CC}">
                  <c16:uniqueId val="{00000004-E416-44E0-8883-5E26A40DF085}"/>
                </c:ext>
              </c:extLst>
            </c:dLbl>
            <c:dLbl>
              <c:idx val="10"/>
              <c:delete val="1"/>
              <c:extLst>
                <c:ext xmlns:c15="http://schemas.microsoft.com/office/drawing/2012/chart" uri="{CE6537A1-D6FC-4f65-9D91-7224C49458BB}"/>
                <c:ext xmlns:c16="http://schemas.microsoft.com/office/drawing/2014/chart" uri="{C3380CC4-5D6E-409C-BE32-E72D297353CC}">
                  <c16:uniqueId val="{00000002-D65B-4F69-B1CB-24ADF9060275}"/>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'Q7.Q6制度化の理由'!$L$3:$L$13</c:f>
              <c:strCache>
                <c:ptCount val="11"/>
                <c:pt idx="0">
                  <c:v>従業員の感染防止のため（n=1130）</c:v>
                </c:pt>
                <c:pt idx="1">
                  <c:v>リモートワークの推進のため（n=618）</c:v>
                </c:pt>
                <c:pt idx="2">
                  <c:v>感染防止に適したオフィス環境の整備のため（n=702）</c:v>
                </c:pt>
                <c:pt idx="3">
                  <c:v>事業戦略の改革のため（n=262）</c:v>
                </c:pt>
                <c:pt idx="4">
                  <c:v>生産性向上のため（n=391）</c:v>
                </c:pt>
                <c:pt idx="5">
                  <c:v>労働環境の改革のため（n=546）</c:v>
                </c:pt>
                <c:pt idx="6">
                  <c:v>デジタル・トランスフォーメーション(DX)の推進のため（n=217）</c:v>
                </c:pt>
                <c:pt idx="7">
                  <c:v>業務の自動化・省人化のため（n=142）</c:v>
                </c:pt>
                <c:pt idx="8">
                  <c:v>人事評価制度の改革のため（n=47）</c:v>
                </c:pt>
                <c:pt idx="9">
                  <c:v>拠点の削減のため（n=21）</c:v>
                </c:pt>
                <c:pt idx="10">
                  <c:v>その他（n=21）</c:v>
                </c:pt>
              </c:strCache>
            </c:strRef>
          </c:cat>
          <c:val>
            <c:numRef>
              <c:f>'Q7.Q6制度化の理由'!$N$3:$N$13</c:f>
              <c:numCache>
                <c:formatCode>0.0%</c:formatCode>
                <c:ptCount val="11"/>
                <c:pt idx="0">
                  <c:v>0.1503448275862069</c:v>
                </c:pt>
                <c:pt idx="1">
                  <c:v>0.16758620689655174</c:v>
                </c:pt>
                <c:pt idx="2">
                  <c:v>0.29448275862068968</c:v>
                </c:pt>
                <c:pt idx="3">
                  <c:v>4.068965517241379E-2</c:v>
                </c:pt>
                <c:pt idx="4">
                  <c:v>8.4137931034482763E-2</c:v>
                </c:pt>
                <c:pt idx="5">
                  <c:v>0.12206896551724138</c:v>
                </c:pt>
                <c:pt idx="6">
                  <c:v>4.4137931034482755E-2</c:v>
                </c:pt>
                <c:pt idx="7">
                  <c:v>3.1034482758620689E-2</c:v>
                </c:pt>
                <c:pt idx="8">
                  <c:v>7.5862068965517242E-3</c:v>
                </c:pt>
                <c:pt idx="9">
                  <c:v>6.2068965517241377E-3</c:v>
                </c:pt>
                <c:pt idx="10">
                  <c:v>1.3793103448275861E-3</c:v>
                </c:pt>
              </c:numCache>
            </c:numRef>
          </c:val>
          <c:extLst>
            <c:ext xmlns:c16="http://schemas.microsoft.com/office/drawing/2014/chart" uri="{C3380CC4-5D6E-409C-BE32-E72D297353CC}">
              <c16:uniqueId val="{00000005-E416-44E0-8883-5E26A40DF085}"/>
            </c:ext>
          </c:extLst>
        </c:ser>
        <c:ser>
          <c:idx val="2"/>
          <c:order val="2"/>
          <c:tx>
            <c:strRef>
              <c:f>'Q7.Q6制度化の理由'!$O$2</c:f>
              <c:strCache>
                <c:ptCount val="1"/>
                <c:pt idx="0">
                  <c:v>3番目</c:v>
                </c:pt>
              </c:strCache>
            </c:strRef>
          </c:tx>
          <c:spPr>
            <a:solidFill>
              <a:srgbClr val="2E75B6"/>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5.6564184397163111E-2"/>
                      <c:h val="5.9718222222222221E-2"/>
                    </c:manualLayout>
                  </c15:layout>
                </c:ext>
                <c:ext xmlns:c16="http://schemas.microsoft.com/office/drawing/2014/chart" uri="{C3380CC4-5D6E-409C-BE32-E72D297353CC}">
                  <c16:uniqueId val="{00000000-A35D-4745-A6D9-B235EA5147B7}"/>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6.1330732860520092E-2"/>
                      <c:h val="5.9718222222222221E-2"/>
                    </c:manualLayout>
                  </c15:layout>
                </c:ext>
                <c:ext xmlns:c16="http://schemas.microsoft.com/office/drawing/2014/chart" uri="{C3380CC4-5D6E-409C-BE32-E72D297353CC}">
                  <c16:uniqueId val="{00000007-E416-44E0-8883-5E26A40DF085}"/>
                </c:ext>
              </c:extLst>
            </c:dLbl>
            <c:dLbl>
              <c:idx val="8"/>
              <c:delete val="1"/>
              <c:extLst>
                <c:ext xmlns:c15="http://schemas.microsoft.com/office/drawing/2012/chart" uri="{CE6537A1-D6FC-4f65-9D91-7224C49458BB}">
                  <c15:layout>
                    <c:manualLayout>
                      <c:w val="5.2323640661938536E-2"/>
                      <c:h val="4.5607111111111112E-2"/>
                    </c:manualLayout>
                  </c15:layout>
                </c:ext>
                <c:ext xmlns:c16="http://schemas.microsoft.com/office/drawing/2014/chart" uri="{C3380CC4-5D6E-409C-BE32-E72D297353CC}">
                  <c16:uniqueId val="{00000001-A35D-4745-A6D9-B235EA5147B7}"/>
                </c:ext>
              </c:extLst>
            </c:dLbl>
            <c:dLbl>
              <c:idx val="9"/>
              <c:delete val="1"/>
              <c:extLst>
                <c:ext xmlns:c15="http://schemas.microsoft.com/office/drawing/2012/chart" uri="{CE6537A1-D6FC-4f65-9D91-7224C49458BB}"/>
                <c:ext xmlns:c16="http://schemas.microsoft.com/office/drawing/2014/chart" uri="{C3380CC4-5D6E-409C-BE32-E72D297353CC}">
                  <c16:uniqueId val="{00000002-A35D-4745-A6D9-B235EA5147B7}"/>
                </c:ext>
              </c:extLst>
            </c:dLbl>
            <c:dLbl>
              <c:idx val="10"/>
              <c:delete val="1"/>
              <c:extLst>
                <c:ext xmlns:c15="http://schemas.microsoft.com/office/drawing/2012/chart" uri="{CE6537A1-D6FC-4f65-9D91-7224C49458BB}"/>
                <c:ext xmlns:c16="http://schemas.microsoft.com/office/drawing/2014/chart" uri="{C3380CC4-5D6E-409C-BE32-E72D297353CC}">
                  <c16:uniqueId val="{00000001-D65B-4F69-B1CB-24ADF9060275}"/>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'Q7.Q6制度化の理由'!$L$3:$L$13</c:f>
              <c:strCache>
                <c:ptCount val="11"/>
                <c:pt idx="0">
                  <c:v>従業員の感染防止のため（n=1130）</c:v>
                </c:pt>
                <c:pt idx="1">
                  <c:v>リモートワークの推進のため（n=618）</c:v>
                </c:pt>
                <c:pt idx="2">
                  <c:v>感染防止に適したオフィス環境の整備のため（n=702）</c:v>
                </c:pt>
                <c:pt idx="3">
                  <c:v>事業戦略の改革のため（n=262）</c:v>
                </c:pt>
                <c:pt idx="4">
                  <c:v>生産性向上のため（n=391）</c:v>
                </c:pt>
                <c:pt idx="5">
                  <c:v>労働環境の改革のため（n=546）</c:v>
                </c:pt>
                <c:pt idx="6">
                  <c:v>デジタル・トランスフォーメーション(DX)の推進のため（n=217）</c:v>
                </c:pt>
                <c:pt idx="7">
                  <c:v>業務の自動化・省人化のため（n=142）</c:v>
                </c:pt>
                <c:pt idx="8">
                  <c:v>人事評価制度の改革のため（n=47）</c:v>
                </c:pt>
                <c:pt idx="9">
                  <c:v>拠点の削減のため（n=21）</c:v>
                </c:pt>
                <c:pt idx="10">
                  <c:v>その他（n=21）</c:v>
                </c:pt>
              </c:strCache>
            </c:strRef>
          </c:cat>
          <c:val>
            <c:numRef>
              <c:f>'Q7.Q6制度化の理由'!$O$3:$O$13</c:f>
              <c:numCache>
                <c:formatCode>0.0%</c:formatCode>
                <c:ptCount val="11"/>
                <c:pt idx="0">
                  <c:v>0.06</c:v>
                </c:pt>
                <c:pt idx="1">
                  <c:v>0.15724137931034482</c:v>
                </c:pt>
                <c:pt idx="2">
                  <c:v>0.1</c:v>
                </c:pt>
                <c:pt idx="3">
                  <c:v>0.06</c:v>
                </c:pt>
                <c:pt idx="4">
                  <c:v>0.13586206896551725</c:v>
                </c:pt>
                <c:pt idx="5">
                  <c:v>0.20758620689655172</c:v>
                </c:pt>
                <c:pt idx="6">
                  <c:v>6.9655172413793098E-2</c:v>
                </c:pt>
                <c:pt idx="7">
                  <c:v>5.4482758620689659E-2</c:v>
                </c:pt>
                <c:pt idx="8">
                  <c:v>1.8620689655172412E-2</c:v>
                </c:pt>
                <c:pt idx="9">
                  <c:v>6.2068965517241377E-3</c:v>
                </c:pt>
                <c:pt idx="10">
                  <c:v>6.2068965517241377E-3</c:v>
                </c:pt>
              </c:numCache>
            </c:numRef>
          </c:val>
          <c:extLst>
            <c:ext xmlns:c16="http://schemas.microsoft.com/office/drawing/2014/chart" uri="{C3380CC4-5D6E-409C-BE32-E72D297353CC}">
              <c16:uniqueId val="{00000009-E416-44E0-8883-5E26A40DF085}"/>
            </c:ext>
          </c:extLst>
        </c:ser>
        <c:dLbls>
          <c:showLegendKey val="0"/>
          <c:showVal val="0"/>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35650118203312"/>
          <c:y val="6.5597555555555562E-2"/>
          <c:w val="0.47286040189125295"/>
          <c:h val="0.91585097660316828"/>
        </c:manualLayout>
      </c:layout>
      <c:barChart>
        <c:barDir val="bar"/>
        <c:grouping val="stacked"/>
        <c:varyColors val="0"/>
        <c:ser>
          <c:idx val="0"/>
          <c:order val="0"/>
          <c:tx>
            <c:strRef>
              <c:f>'Q7.Q6制度化の理由'!$M$16</c:f>
              <c:strCache>
                <c:ptCount val="1"/>
                <c:pt idx="0">
                  <c:v>1番目　(N=1456)</c:v>
                </c:pt>
              </c:strCache>
            </c:strRef>
          </c:tx>
          <c:spPr>
            <a:solidFill>
              <a:srgbClr val="FF9966"/>
            </a:solidFill>
            <a:ln>
              <a:solidFill>
                <a:schemeClr val="tx1"/>
              </a:solidFill>
            </a:ln>
            <a:effectLst/>
          </c:spPr>
          <c:invertIfNegative val="0"/>
          <c:dLbls>
            <c:dLbl>
              <c:idx val="5"/>
              <c:layout>
                <c:manualLayout>
                  <c:x val="-6.0047281323877622E-3"/>
                  <c:y val="-2.82222222222217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37-4E04-B087-51A7208448DD}"/>
                </c:ext>
              </c:extLst>
            </c:dLbl>
            <c:dLbl>
              <c:idx val="8"/>
              <c:layout>
                <c:manualLayout>
                  <c:x val="-1.0508274231678542E-2"/>
                  <c:y val="5.64444444444454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9-4377-AEE8-909FA8A2FC2C}"/>
                </c:ext>
              </c:extLst>
            </c:dLbl>
            <c:dLbl>
              <c:idx val="9"/>
              <c:delete val="1"/>
              <c:extLst>
                <c:ext xmlns:c15="http://schemas.microsoft.com/office/drawing/2012/chart" uri="{CE6537A1-D6FC-4f65-9D91-7224C49458BB}"/>
                <c:ext xmlns:c16="http://schemas.microsoft.com/office/drawing/2014/chart" uri="{C3380CC4-5D6E-409C-BE32-E72D297353CC}">
                  <c16:uniqueId val="{00000001-E869-4377-AEE8-909FA8A2FC2C}"/>
                </c:ext>
              </c:extLst>
            </c:dLbl>
            <c:dLbl>
              <c:idx val="10"/>
              <c:delete val="1"/>
              <c:extLst>
                <c:ext xmlns:c15="http://schemas.microsoft.com/office/drawing/2012/chart" uri="{CE6537A1-D6FC-4f65-9D91-7224C49458BB}"/>
                <c:ext xmlns:c16="http://schemas.microsoft.com/office/drawing/2014/chart" uri="{C3380CC4-5D6E-409C-BE32-E72D297353CC}">
                  <c16:uniqueId val="{00000005-2737-4E04-B087-51A7208448DD}"/>
                </c:ext>
              </c:extLst>
            </c:dLbl>
            <c:dLbl>
              <c:idx val="11"/>
              <c:delete val="1"/>
              <c:extLst>
                <c:ext xmlns:c15="http://schemas.microsoft.com/office/drawing/2012/chart" uri="{CE6537A1-D6FC-4f65-9D91-7224C49458BB}"/>
                <c:ext xmlns:c16="http://schemas.microsoft.com/office/drawing/2014/chart" uri="{C3380CC4-5D6E-409C-BE32-E72D297353CC}">
                  <c16:uniqueId val="{00000002-2737-4E04-B087-51A7208448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'Q7.Q6制度化の理由'!$L$17:$L$28</c:f>
              <c:strCache>
                <c:ptCount val="12"/>
                <c:pt idx="0">
                  <c:v>テレワーク化できない業務への対応（n=896）</c:v>
                </c:pt>
                <c:pt idx="1">
                  <c:v>従業員の体調管理やモチベーション維持（n=760）</c:v>
                </c:pt>
                <c:pt idx="2">
                  <c:v>情報セキュリティの仕組みの整備（n=560）</c:v>
                </c:pt>
                <c:pt idx="3">
                  <c:v>テレワークによる生産性の低下への対応（n=528）</c:v>
                </c:pt>
                <c:pt idx="4">
                  <c:v>リスクマネジメントの再構築（n=337）</c:v>
                </c:pt>
                <c:pt idx="5">
                  <c:v>在宅勤務・時差通勤のための業務フローの見直し・再構築（n=259）</c:v>
                </c:pt>
                <c:pt idx="6">
                  <c:v>助成制度の利用に関する課題(申請の煩雑さ・条件の齟齬等)（n=191）</c:v>
                </c:pt>
                <c:pt idx="7">
                  <c:v>在宅勤務における人事評価方法の見直し（n=219）</c:v>
                </c:pt>
                <c:pt idx="8">
                  <c:v>在宅時の業務環境の整備(個室・デスク・印刷機 等)（n=267）</c:v>
                </c:pt>
                <c:pt idx="9">
                  <c:v>従業員への特別手当の対象者等の線引きをどうするか（n=81）</c:v>
                </c:pt>
                <c:pt idx="10">
                  <c:v>サプライチェーンの再構築（n=41）</c:v>
                </c:pt>
                <c:pt idx="11">
                  <c:v>その他（n=20）</c:v>
                </c:pt>
              </c:strCache>
            </c:strRef>
          </c:cat>
          <c:val>
            <c:numRef>
              <c:f>'Q7.Q6制度化の理由'!$M$17:$M$28</c:f>
              <c:numCache>
                <c:formatCode>0.0%</c:formatCode>
                <c:ptCount val="12"/>
                <c:pt idx="0">
                  <c:v>0.37637362637362637</c:v>
                </c:pt>
                <c:pt idx="1">
                  <c:v>0.21771978021978022</c:v>
                </c:pt>
                <c:pt idx="2">
                  <c:v>0.10851648351648352</c:v>
                </c:pt>
                <c:pt idx="3">
                  <c:v>0.10576923076923077</c:v>
                </c:pt>
                <c:pt idx="4">
                  <c:v>5.9752747252747256E-2</c:v>
                </c:pt>
                <c:pt idx="5">
                  <c:v>3.7774725274725272E-2</c:v>
                </c:pt>
                <c:pt idx="6">
                  <c:v>3.2280219780219783E-2</c:v>
                </c:pt>
                <c:pt idx="7">
                  <c:v>2.4725274725274724E-2</c:v>
                </c:pt>
                <c:pt idx="8">
                  <c:v>1.5796703296703296E-2</c:v>
                </c:pt>
                <c:pt idx="9">
                  <c:v>9.6153846153846159E-3</c:v>
                </c:pt>
                <c:pt idx="10">
                  <c:v>7.554945054945055E-3</c:v>
                </c:pt>
                <c:pt idx="11">
                  <c:v>4.120879120879121E-3</c:v>
                </c:pt>
              </c:numCache>
            </c:numRef>
          </c:val>
          <c:extLst>
            <c:ext xmlns:c16="http://schemas.microsoft.com/office/drawing/2014/chart" uri="{C3380CC4-5D6E-409C-BE32-E72D297353CC}">
              <c16:uniqueId val="{00000002-E869-4377-AEE8-909FA8A2FC2C}"/>
            </c:ext>
          </c:extLst>
        </c:ser>
        <c:ser>
          <c:idx val="1"/>
          <c:order val="1"/>
          <c:tx>
            <c:strRef>
              <c:f>'Q7.Q6制度化の理由'!$N$16</c:f>
              <c:strCache>
                <c:ptCount val="1"/>
                <c:pt idx="0">
                  <c:v>2番目</c:v>
                </c:pt>
              </c:strCache>
            </c:strRef>
          </c:tx>
          <c:spPr>
            <a:solidFill>
              <a:srgbClr val="FFFF99"/>
            </a:solidFill>
            <a:ln>
              <a:solidFill>
                <a:schemeClr val="tx1"/>
              </a:solidFill>
            </a:ln>
            <a:effectLst/>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15:layout>
                    <c:manualLayout>
                      <c:w val="5.2323640661938536E-2"/>
                      <c:h val="2.8673777777777777E-2"/>
                    </c:manualLayout>
                  </c15:layout>
                </c:ext>
                <c:ext xmlns:c16="http://schemas.microsoft.com/office/drawing/2014/chart" uri="{C3380CC4-5D6E-409C-BE32-E72D297353CC}">
                  <c16:uniqueId val="{00000007-2737-4E04-B087-51A7208448DD}"/>
                </c:ext>
              </c:extLst>
            </c:dLbl>
            <c:dLbl>
              <c:idx val="6"/>
              <c:layout>
                <c:manualLayout>
                  <c:x val="1.2009456264775304E-2"/>
                  <c:y val="-3.245533333333322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2323640661938536E-2"/>
                      <c:h val="5.9718222222222221E-2"/>
                    </c:manualLayout>
                  </c15:layout>
                </c:ext>
                <c:ext xmlns:c16="http://schemas.microsoft.com/office/drawing/2014/chart" uri="{C3380CC4-5D6E-409C-BE32-E72D297353CC}">
                  <c16:uniqueId val="{00000008-2737-4E04-B087-51A7208448DD}"/>
                </c:ext>
              </c:extLst>
            </c:dLbl>
            <c:dLbl>
              <c:idx val="7"/>
              <c:layout>
                <c:manualLayout>
                  <c:x val="5.2541371158392434E-3"/>
                  <c:y val="-2.8221333333333334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6827186761229317E-2"/>
                      <c:h val="4.2784888888888886E-2"/>
                    </c:manualLayout>
                  </c15:layout>
                </c:ext>
                <c:ext xmlns:c16="http://schemas.microsoft.com/office/drawing/2014/chart" uri="{C3380CC4-5D6E-409C-BE32-E72D297353CC}">
                  <c16:uniqueId val="{0000000D-2737-4E04-B087-51A7208448DD}"/>
                </c:ext>
              </c:extLst>
            </c:dLbl>
            <c:dLbl>
              <c:idx val="8"/>
              <c:layout>
                <c:manualLayout>
                  <c:x val="4.5035460992907802E-3"/>
                  <c:y val="-2.257666666666666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1330732860520092E-2"/>
                      <c:h val="5.9718222222222221E-2"/>
                    </c:manualLayout>
                  </c15:layout>
                </c:ext>
                <c:ext xmlns:c16="http://schemas.microsoft.com/office/drawing/2014/chart" uri="{C3380CC4-5D6E-409C-BE32-E72D297353CC}">
                  <c16:uniqueId val="{0000000C-2737-4E04-B087-51A7208448DD}"/>
                </c:ext>
              </c:extLst>
            </c:dLbl>
            <c:dLbl>
              <c:idx val="9"/>
              <c:delete val="1"/>
              <c:extLst>
                <c:ext xmlns:c15="http://schemas.microsoft.com/office/drawing/2012/chart" uri="{CE6537A1-D6FC-4f65-9D91-7224C49458BB}"/>
                <c:ext xmlns:c16="http://schemas.microsoft.com/office/drawing/2014/chart" uri="{C3380CC4-5D6E-409C-BE32-E72D297353CC}">
                  <c16:uniqueId val="{00000006-2737-4E04-B087-51A7208448DD}"/>
                </c:ext>
              </c:extLst>
            </c:dLbl>
            <c:dLbl>
              <c:idx val="10"/>
              <c:delete val="1"/>
              <c:extLst>
                <c:ext xmlns:c15="http://schemas.microsoft.com/office/drawing/2012/chart" uri="{CE6537A1-D6FC-4f65-9D91-7224C49458BB}"/>
                <c:ext xmlns:c16="http://schemas.microsoft.com/office/drawing/2014/chart" uri="{C3380CC4-5D6E-409C-BE32-E72D297353CC}">
                  <c16:uniqueId val="{00000004-2737-4E04-B087-51A7208448DD}"/>
                </c:ext>
              </c:extLst>
            </c:dLbl>
            <c:dLbl>
              <c:idx val="11"/>
              <c:delete val="1"/>
              <c:extLst>
                <c:ext xmlns:c15="http://schemas.microsoft.com/office/drawing/2012/chart" uri="{CE6537A1-D6FC-4f65-9D91-7224C49458BB}"/>
                <c:ext xmlns:c16="http://schemas.microsoft.com/office/drawing/2014/chart" uri="{C3380CC4-5D6E-409C-BE32-E72D297353CC}">
                  <c16:uniqueId val="{00000001-2737-4E04-B087-51A7208448DD}"/>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'Q7.Q6制度化の理由'!$L$17:$L$28</c:f>
              <c:strCache>
                <c:ptCount val="12"/>
                <c:pt idx="0">
                  <c:v>テレワーク化できない業務への対応（n=896）</c:v>
                </c:pt>
                <c:pt idx="1">
                  <c:v>従業員の体調管理やモチベーション維持（n=760）</c:v>
                </c:pt>
                <c:pt idx="2">
                  <c:v>情報セキュリティの仕組みの整備（n=560）</c:v>
                </c:pt>
                <c:pt idx="3">
                  <c:v>テレワークによる生産性の低下への対応（n=528）</c:v>
                </c:pt>
                <c:pt idx="4">
                  <c:v>リスクマネジメントの再構築（n=337）</c:v>
                </c:pt>
                <c:pt idx="5">
                  <c:v>在宅勤務・時差通勤のための業務フローの見直し・再構築（n=259）</c:v>
                </c:pt>
                <c:pt idx="6">
                  <c:v>助成制度の利用に関する課題(申請の煩雑さ・条件の齟齬等)（n=191）</c:v>
                </c:pt>
                <c:pt idx="7">
                  <c:v>在宅勤務における人事評価方法の見直し（n=219）</c:v>
                </c:pt>
                <c:pt idx="8">
                  <c:v>在宅時の業務環境の整備(個室・デスク・印刷機 等)（n=267）</c:v>
                </c:pt>
                <c:pt idx="9">
                  <c:v>従業員への特別手当の対象者等の線引きをどうするか（n=81）</c:v>
                </c:pt>
                <c:pt idx="10">
                  <c:v>サプライチェーンの再構築（n=41）</c:v>
                </c:pt>
                <c:pt idx="11">
                  <c:v>その他（n=20）</c:v>
                </c:pt>
              </c:strCache>
            </c:strRef>
          </c:cat>
          <c:val>
            <c:numRef>
              <c:f>'Q7.Q6制度化の理由'!$N$17:$N$28</c:f>
              <c:numCache>
                <c:formatCode>0.0%</c:formatCode>
                <c:ptCount val="12"/>
                <c:pt idx="0">
                  <c:v>0.13804945054945056</c:v>
                </c:pt>
                <c:pt idx="1">
                  <c:v>0.18063186813186813</c:v>
                </c:pt>
                <c:pt idx="2">
                  <c:v>0.12912087912087913</c:v>
                </c:pt>
                <c:pt idx="3">
                  <c:v>0.16483516483516483</c:v>
                </c:pt>
                <c:pt idx="4">
                  <c:v>7.8296703296703296E-2</c:v>
                </c:pt>
                <c:pt idx="5">
                  <c:v>7.2802197802197807E-2</c:v>
                </c:pt>
                <c:pt idx="6">
                  <c:v>4.1208791208791208E-2</c:v>
                </c:pt>
                <c:pt idx="7">
                  <c:v>5.837912087912088E-2</c:v>
                </c:pt>
                <c:pt idx="8">
                  <c:v>5.425824175824176E-2</c:v>
                </c:pt>
                <c:pt idx="9">
                  <c:v>2.7472527472527472E-2</c:v>
                </c:pt>
                <c:pt idx="10">
                  <c:v>7.554945054945055E-3</c:v>
                </c:pt>
                <c:pt idx="11">
                  <c:v>3.434065934065934E-3</c:v>
                </c:pt>
              </c:numCache>
            </c:numRef>
          </c:val>
          <c:extLst>
            <c:ext xmlns:c16="http://schemas.microsoft.com/office/drawing/2014/chart" uri="{C3380CC4-5D6E-409C-BE32-E72D297353CC}">
              <c16:uniqueId val="{00000003-E869-4377-AEE8-909FA8A2FC2C}"/>
            </c:ext>
          </c:extLst>
        </c:ser>
        <c:ser>
          <c:idx val="2"/>
          <c:order val="2"/>
          <c:tx>
            <c:strRef>
              <c:f>'Q7.Q6制度化の理由'!$O$16</c:f>
              <c:strCache>
                <c:ptCount val="1"/>
                <c:pt idx="0">
                  <c:v>3番目</c:v>
                </c:pt>
              </c:strCache>
            </c:strRef>
          </c:tx>
          <c:spPr>
            <a:solidFill>
              <a:srgbClr val="2E75B6"/>
            </a:solidFill>
            <a:ln>
              <a:solidFill>
                <a:schemeClr val="tx1"/>
              </a:solidFill>
            </a:ln>
            <a:effectLst/>
          </c:spPr>
          <c:invertIfNegative val="0"/>
          <c:dLbls>
            <c:dLbl>
              <c:idx val="5"/>
              <c:layout>
                <c:manualLayout>
                  <c:x val="5.2541371158392434E-3"/>
                  <c:y val="2.2222222222222222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9829550827423167E-2"/>
                      <c:h val="5.9718222222222221E-2"/>
                    </c:manualLayout>
                  </c15:layout>
                </c:ext>
                <c:ext xmlns:c16="http://schemas.microsoft.com/office/drawing/2014/chart" uri="{C3380CC4-5D6E-409C-BE32-E72D297353CC}">
                  <c16:uniqueId val="{0000000E-2737-4E04-B087-51A7208448DD}"/>
                </c:ext>
              </c:extLst>
            </c:dLbl>
            <c:dLbl>
              <c:idx val="6"/>
              <c:layout>
                <c:manualLayout>
                  <c:x val="1.2009456264775413E-2"/>
                  <c:y val="1.034802860683865E-1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9829550827423167E-2"/>
                      <c:h val="5.9718222222222221E-2"/>
                    </c:manualLayout>
                  </c15:layout>
                </c:ext>
                <c:ext xmlns:c16="http://schemas.microsoft.com/office/drawing/2014/chart" uri="{C3380CC4-5D6E-409C-BE32-E72D297353CC}">
                  <c16:uniqueId val="{00000009-2737-4E04-B087-51A7208448DD}"/>
                </c:ext>
              </c:extLst>
            </c:dLbl>
            <c:dLbl>
              <c:idx val="7"/>
              <c:layout>
                <c:manualLayout>
                  <c:x val="6.0047281323877067E-3"/>
                  <c:y val="-2.822222222222222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4333096926713948E-2"/>
                      <c:h val="5.9718222222222221E-2"/>
                    </c:manualLayout>
                  </c15:layout>
                </c:ext>
                <c:ext xmlns:c16="http://schemas.microsoft.com/office/drawing/2014/chart" uri="{C3380CC4-5D6E-409C-BE32-E72D297353CC}">
                  <c16:uniqueId val="{0000000F-2737-4E04-B087-51A7208448DD}"/>
                </c:ext>
              </c:extLst>
            </c:dLbl>
            <c:dLbl>
              <c:idx val="9"/>
              <c:delete val="1"/>
              <c:extLst>
                <c:ext xmlns:c15="http://schemas.microsoft.com/office/drawing/2012/chart" uri="{CE6537A1-D6FC-4f65-9D91-7224C49458BB}"/>
                <c:ext xmlns:c16="http://schemas.microsoft.com/office/drawing/2014/chart" uri="{C3380CC4-5D6E-409C-BE32-E72D297353CC}">
                  <c16:uniqueId val="{00000004-E869-4377-AEE8-909FA8A2FC2C}"/>
                </c:ext>
              </c:extLst>
            </c:dLbl>
            <c:dLbl>
              <c:idx val="10"/>
              <c:delete val="1"/>
              <c:extLst>
                <c:ext xmlns:c15="http://schemas.microsoft.com/office/drawing/2012/chart" uri="{CE6537A1-D6FC-4f65-9D91-7224C49458BB}"/>
                <c:ext xmlns:c16="http://schemas.microsoft.com/office/drawing/2014/chart" uri="{C3380CC4-5D6E-409C-BE32-E72D297353CC}">
                  <c16:uniqueId val="{00000003-2737-4E04-B087-51A7208448DD}"/>
                </c:ext>
              </c:extLst>
            </c:dLbl>
            <c:dLbl>
              <c:idx val="11"/>
              <c:delete val="1"/>
              <c:extLst>
                <c:ext xmlns:c15="http://schemas.microsoft.com/office/drawing/2012/chart" uri="{CE6537A1-D6FC-4f65-9D91-7224C49458BB}"/>
                <c:ext xmlns:c16="http://schemas.microsoft.com/office/drawing/2014/chart" uri="{C3380CC4-5D6E-409C-BE32-E72D297353CC}">
                  <c16:uniqueId val="{00000000-2737-4E04-B087-51A7208448DD}"/>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'Q7.Q6制度化の理由'!$L$17:$L$28</c:f>
              <c:strCache>
                <c:ptCount val="12"/>
                <c:pt idx="0">
                  <c:v>テレワーク化できない業務への対応（n=896）</c:v>
                </c:pt>
                <c:pt idx="1">
                  <c:v>従業員の体調管理やモチベーション維持（n=760）</c:v>
                </c:pt>
                <c:pt idx="2">
                  <c:v>情報セキュリティの仕組みの整備（n=560）</c:v>
                </c:pt>
                <c:pt idx="3">
                  <c:v>テレワークによる生産性の低下への対応（n=528）</c:v>
                </c:pt>
                <c:pt idx="4">
                  <c:v>リスクマネジメントの再構築（n=337）</c:v>
                </c:pt>
                <c:pt idx="5">
                  <c:v>在宅勤務・時差通勤のための業務フローの見直し・再構築（n=259）</c:v>
                </c:pt>
                <c:pt idx="6">
                  <c:v>助成制度の利用に関する課題(申請の煩雑さ・条件の齟齬等)（n=191）</c:v>
                </c:pt>
                <c:pt idx="7">
                  <c:v>在宅勤務における人事評価方法の見直し（n=219）</c:v>
                </c:pt>
                <c:pt idx="8">
                  <c:v>在宅時の業務環境の整備(個室・デスク・印刷機 等)（n=267）</c:v>
                </c:pt>
                <c:pt idx="9">
                  <c:v>従業員への特別手当の対象者等の線引きをどうするか（n=81）</c:v>
                </c:pt>
                <c:pt idx="10">
                  <c:v>サプライチェーンの再構築（n=41）</c:v>
                </c:pt>
                <c:pt idx="11">
                  <c:v>その他（n=20）</c:v>
                </c:pt>
              </c:strCache>
            </c:strRef>
          </c:cat>
          <c:val>
            <c:numRef>
              <c:f>'Q7.Q6制度化の理由'!$O$17:$O$28</c:f>
              <c:numCache>
                <c:formatCode>0.0%</c:formatCode>
                <c:ptCount val="12"/>
                <c:pt idx="0">
                  <c:v>0.10096153846153846</c:v>
                </c:pt>
                <c:pt idx="1">
                  <c:v>0.12362637362637363</c:v>
                </c:pt>
                <c:pt idx="2">
                  <c:v>0.14697802197802198</c:v>
                </c:pt>
                <c:pt idx="3">
                  <c:v>9.2032967032967039E-2</c:v>
                </c:pt>
                <c:pt idx="4">
                  <c:v>9.3406593406593408E-2</c:v>
                </c:pt>
                <c:pt idx="5">
                  <c:v>6.7307692307692304E-2</c:v>
                </c:pt>
                <c:pt idx="6">
                  <c:v>5.7692307692307696E-2</c:v>
                </c:pt>
                <c:pt idx="7">
                  <c:v>6.7307692307692304E-2</c:v>
                </c:pt>
                <c:pt idx="8">
                  <c:v>0.11332417582417582</c:v>
                </c:pt>
                <c:pt idx="9">
                  <c:v>1.8543956043956044E-2</c:v>
                </c:pt>
                <c:pt idx="10">
                  <c:v>1.304945054945055E-2</c:v>
                </c:pt>
                <c:pt idx="11">
                  <c:v>6.181318681318681E-3</c:v>
                </c:pt>
              </c:numCache>
            </c:numRef>
          </c:val>
          <c:extLst>
            <c:ext xmlns:c16="http://schemas.microsoft.com/office/drawing/2014/chart" uri="{C3380CC4-5D6E-409C-BE32-E72D297353CC}">
              <c16:uniqueId val="{00000005-E869-4377-AEE8-909FA8A2FC2C}"/>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max val="0.8"/>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'Q7.Q6制度化の課題【ABCD】'!$J$70</c:f>
          <c:strCache>
            <c:ptCount val="1"/>
            <c:pt idx="0">
              <c:v>A.ユーザー企業 (N=356)
B.メーカー企業 (N=400）
C.サブシステム提供企業 (N=254）
D.サービス提供企業 (N=255）</c:v>
            </c:pt>
          </c:strCache>
        </c:strRef>
      </c:tx>
      <c:layout>
        <c:manualLayout>
          <c:xMode val="edge"/>
          <c:yMode val="edge"/>
          <c:x val="0.58653218390804596"/>
          <c:y val="0.82486936507936504"/>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70204980842912"/>
          <c:y val="3.4901269841269844E-2"/>
          <c:w val="0.4840245927401074"/>
          <c:h val="0.94369920634920634"/>
        </c:manualLayout>
      </c:layout>
      <c:barChart>
        <c:barDir val="bar"/>
        <c:grouping val="stacked"/>
        <c:varyColors val="0"/>
        <c:ser>
          <c:idx val="0"/>
          <c:order val="0"/>
          <c:tx>
            <c:strRef>
              <c:f>'Q7.Q6制度化の課題【ABCD】'!$S$6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60B-4926-9803-7B187B157A77}"/>
                </c:ext>
              </c:extLst>
            </c:dLbl>
            <c:dLbl>
              <c:idx val="5"/>
              <c:delete val="1"/>
              <c:extLst>
                <c:ext xmlns:c15="http://schemas.microsoft.com/office/drawing/2012/chart" uri="{CE6537A1-D6FC-4f65-9D91-7224C49458BB}"/>
                <c:ext xmlns:c16="http://schemas.microsoft.com/office/drawing/2014/chart" uri="{C3380CC4-5D6E-409C-BE32-E72D297353CC}">
                  <c16:uniqueId val="{00000001-160B-4926-9803-7B187B157A77}"/>
                </c:ext>
              </c:extLst>
            </c:dLbl>
            <c:dLbl>
              <c:idx val="10"/>
              <c:delete val="1"/>
              <c:extLst>
                <c:ext xmlns:c15="http://schemas.microsoft.com/office/drawing/2012/chart" uri="{CE6537A1-D6FC-4f65-9D91-7224C49458BB}"/>
                <c:ext xmlns:c16="http://schemas.microsoft.com/office/drawing/2014/chart" uri="{C3380CC4-5D6E-409C-BE32-E72D297353CC}">
                  <c16:uniqueId val="{00000002-160B-4926-9803-7B187B157A77}"/>
                </c:ext>
              </c:extLst>
            </c:dLbl>
            <c:dLbl>
              <c:idx val="15"/>
              <c:delete val="1"/>
              <c:extLst>
                <c:ext xmlns:c15="http://schemas.microsoft.com/office/drawing/2012/chart" uri="{CE6537A1-D6FC-4f65-9D91-7224C49458BB}"/>
                <c:ext xmlns:c16="http://schemas.microsoft.com/office/drawing/2014/chart" uri="{C3380CC4-5D6E-409C-BE32-E72D297353CC}">
                  <c16:uniqueId val="{00000003-160B-4926-9803-7B187B157A77}"/>
                </c:ext>
              </c:extLst>
            </c:dLbl>
            <c:dLbl>
              <c:idx val="20"/>
              <c:delete val="1"/>
              <c:extLst>
                <c:ext xmlns:c15="http://schemas.microsoft.com/office/drawing/2012/chart" uri="{CE6537A1-D6FC-4f65-9D91-7224C49458BB}"/>
                <c:ext xmlns:c16="http://schemas.microsoft.com/office/drawing/2014/chart" uri="{C3380CC4-5D6E-409C-BE32-E72D297353CC}">
                  <c16:uniqueId val="{00000004-160B-4926-9803-7B187B157A77}"/>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60B-4926-9803-7B187B157A77}"/>
                </c:ext>
              </c:extLst>
            </c:dLbl>
            <c:dLbl>
              <c:idx val="24"/>
              <c:layout>
                <c:manualLayout>
                  <c:x val="-1.946360153256705E-2"/>
                  <c:y val="1.587301588040732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60B-4926-9803-7B187B157A77}"/>
                </c:ext>
              </c:extLst>
            </c:dLbl>
            <c:dLbl>
              <c:idx val="25"/>
              <c:delete val="1"/>
              <c:extLst>
                <c:ext xmlns:c15="http://schemas.microsoft.com/office/drawing/2012/chart" uri="{CE6537A1-D6FC-4f65-9D91-7224C49458BB}"/>
                <c:ext xmlns:c16="http://schemas.microsoft.com/office/drawing/2014/chart" uri="{C3380CC4-5D6E-409C-BE32-E72D297353CC}">
                  <c16:uniqueId val="{00000005-160B-4926-9803-7B187B157A77}"/>
                </c:ext>
              </c:extLst>
            </c:dLbl>
            <c:dLbl>
              <c:idx val="28"/>
              <c:layout>
                <c:manualLayout>
                  <c:x val="-1.56567049808429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60B-4926-9803-7B187B157A77}"/>
                </c:ext>
              </c:extLst>
            </c:dLbl>
            <c:dLbl>
              <c:idx val="29"/>
              <c:layout>
                <c:manualLayout>
                  <c:x val="-1.7030555555555646E-2"/>
                  <c:y val="-3.023253968253894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739846743295012E-2"/>
                      <c:h val="2.5672222222222218E-2"/>
                    </c:manualLayout>
                  </c15:layout>
                </c:ext>
                <c:ext xmlns:c16="http://schemas.microsoft.com/office/drawing/2014/chart" uri="{C3380CC4-5D6E-409C-BE32-E72D297353CC}">
                  <c16:uniqueId val="{00000026-160B-4926-9803-7B187B157A77}"/>
                </c:ext>
              </c:extLst>
            </c:dLbl>
            <c:dLbl>
              <c:idx val="30"/>
              <c:delete val="1"/>
              <c:extLst>
                <c:ext xmlns:c15="http://schemas.microsoft.com/office/drawing/2012/chart" uri="{CE6537A1-D6FC-4f65-9D91-7224C49458BB}"/>
                <c:ext xmlns:c16="http://schemas.microsoft.com/office/drawing/2014/chart" uri="{C3380CC4-5D6E-409C-BE32-E72D297353CC}">
                  <c16:uniqueId val="{00000006-160B-4926-9803-7B187B157A77}"/>
                </c:ext>
              </c:extLst>
            </c:dLbl>
            <c:dLbl>
              <c:idx val="3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60B-4926-9803-7B187B157A77}"/>
                </c:ext>
              </c:extLst>
            </c:dLbl>
            <c:dLbl>
              <c:idx val="32"/>
              <c:dLblPos val="inEnd"/>
              <c:showLegendKey val="0"/>
              <c:showVal val="1"/>
              <c:showCatName val="0"/>
              <c:showSerName val="0"/>
              <c:showPercent val="0"/>
              <c:showBubbleSize val="0"/>
              <c:extLst>
                <c:ext xmlns:c15="http://schemas.microsoft.com/office/drawing/2012/chart" uri="{CE6537A1-D6FC-4f65-9D91-7224C49458BB}">
                  <c15:layout>
                    <c:manualLayout>
                      <c:w val="5.0471647509578547E-2"/>
                      <c:h val="2.7688095238095237E-2"/>
                    </c:manualLayout>
                  </c15:layout>
                </c:ext>
                <c:ext xmlns:c16="http://schemas.microsoft.com/office/drawing/2014/chart" uri="{C3380CC4-5D6E-409C-BE32-E72D297353CC}">
                  <c16:uniqueId val="{00000029-160B-4926-9803-7B187B157A77}"/>
                </c:ext>
              </c:extLst>
            </c:dLbl>
            <c:dLbl>
              <c:idx val="3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60B-4926-9803-7B187B157A77}"/>
                </c:ext>
              </c:extLst>
            </c:dLbl>
            <c:dLbl>
              <c:idx val="34"/>
              <c:delete val="1"/>
              <c:extLst>
                <c:ext xmlns:c15="http://schemas.microsoft.com/office/drawing/2012/chart" uri="{CE6537A1-D6FC-4f65-9D91-7224C49458BB}"/>
                <c:ext xmlns:c16="http://schemas.microsoft.com/office/drawing/2014/chart" uri="{C3380CC4-5D6E-409C-BE32-E72D297353CC}">
                  <c16:uniqueId val="{0000002B-160B-4926-9803-7B187B157A77}"/>
                </c:ext>
              </c:extLst>
            </c:dLbl>
            <c:dLbl>
              <c:idx val="35"/>
              <c:delete val="1"/>
              <c:extLst>
                <c:ext xmlns:c15="http://schemas.microsoft.com/office/drawing/2012/chart" uri="{CE6537A1-D6FC-4f65-9D91-7224C49458BB}"/>
                <c:ext xmlns:c16="http://schemas.microsoft.com/office/drawing/2014/chart" uri="{C3380CC4-5D6E-409C-BE32-E72D297353CC}">
                  <c16:uniqueId val="{00000007-160B-4926-9803-7B187B157A77}"/>
                </c:ext>
              </c:extLst>
            </c:dLbl>
            <c:dLbl>
              <c:idx val="36"/>
              <c:layout>
                <c:manualLayout>
                  <c:x val="-1.4421455938697317E-2"/>
                  <c:y val="1.587301588040732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160B-4926-9803-7B187B157A77}"/>
                </c:ext>
              </c:extLst>
            </c:dLbl>
            <c:dLbl>
              <c:idx val="37"/>
              <c:dLblPos val="inEnd"/>
              <c:showLegendKey val="0"/>
              <c:showVal val="1"/>
              <c:showCatName val="0"/>
              <c:showSerName val="0"/>
              <c:showPercent val="0"/>
              <c:showBubbleSize val="0"/>
              <c:extLst>
                <c:ext xmlns:c15="http://schemas.microsoft.com/office/drawing/2012/chart" uri="{CE6537A1-D6FC-4f65-9D91-7224C49458BB}">
                  <c15:layout>
                    <c:manualLayout>
                      <c:w val="4.0739846743295012E-2"/>
                      <c:h val="2.1640476190476189E-2"/>
                    </c:manualLayout>
                  </c15:layout>
                </c:ext>
                <c:ext xmlns:c16="http://schemas.microsoft.com/office/drawing/2014/chart" uri="{C3380CC4-5D6E-409C-BE32-E72D297353CC}">
                  <c16:uniqueId val="{0000002D-160B-4926-9803-7B187B157A77}"/>
                </c:ext>
              </c:extLst>
            </c:dLbl>
            <c:dLbl>
              <c:idx val="38"/>
              <c:layout>
                <c:manualLayout>
                  <c:x val="-1.4414942528735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60B-4926-9803-7B187B157A77}"/>
                </c:ext>
              </c:extLst>
            </c:dLbl>
            <c:dLbl>
              <c:idx val="3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60B-4926-9803-7B187B157A77}"/>
                </c:ext>
              </c:extLst>
            </c:dLbl>
            <c:dLbl>
              <c:idx val="40"/>
              <c:delete val="1"/>
              <c:extLst>
                <c:ext xmlns:c15="http://schemas.microsoft.com/office/drawing/2012/chart" uri="{CE6537A1-D6FC-4f65-9D91-7224C49458BB}"/>
                <c:ext xmlns:c16="http://schemas.microsoft.com/office/drawing/2014/chart" uri="{C3380CC4-5D6E-409C-BE32-E72D297353CC}">
                  <c16:uniqueId val="{00000008-160B-4926-9803-7B187B157A77}"/>
                </c:ext>
              </c:extLst>
            </c:dLbl>
            <c:dLbl>
              <c:idx val="41"/>
              <c:delete val="1"/>
              <c:extLst>
                <c:ext xmlns:c15="http://schemas.microsoft.com/office/drawing/2012/chart" uri="{CE6537A1-D6FC-4f65-9D91-7224C49458BB}"/>
                <c:ext xmlns:c16="http://schemas.microsoft.com/office/drawing/2014/chart" uri="{C3380CC4-5D6E-409C-BE32-E72D297353CC}">
                  <c16:uniqueId val="{00000030-160B-4926-9803-7B187B157A77}"/>
                </c:ext>
              </c:extLst>
            </c:dLbl>
            <c:dLbl>
              <c:idx val="42"/>
              <c:delete val="1"/>
              <c:extLst>
                <c:ext xmlns:c15="http://schemas.microsoft.com/office/drawing/2012/chart" uri="{CE6537A1-D6FC-4f65-9D91-7224C49458BB}"/>
                <c:ext xmlns:c16="http://schemas.microsoft.com/office/drawing/2014/chart" uri="{C3380CC4-5D6E-409C-BE32-E72D297353CC}">
                  <c16:uniqueId val="{00000031-160B-4926-9803-7B187B157A77}"/>
                </c:ext>
              </c:extLst>
            </c:dLbl>
            <c:dLbl>
              <c:idx val="43"/>
              <c:delete val="1"/>
              <c:extLst>
                <c:ext xmlns:c15="http://schemas.microsoft.com/office/drawing/2012/chart" uri="{CE6537A1-D6FC-4f65-9D91-7224C49458BB}"/>
                <c:ext xmlns:c16="http://schemas.microsoft.com/office/drawing/2014/chart" uri="{C3380CC4-5D6E-409C-BE32-E72D297353CC}">
                  <c16:uniqueId val="{00000033-160B-4926-9803-7B187B157A77}"/>
                </c:ext>
              </c:extLst>
            </c:dLbl>
            <c:dLbl>
              <c:idx val="44"/>
              <c:delete val="1"/>
              <c:extLst>
                <c:ext xmlns:c15="http://schemas.microsoft.com/office/drawing/2012/chart" uri="{CE6537A1-D6FC-4f65-9D91-7224C49458BB}"/>
                <c:ext xmlns:c16="http://schemas.microsoft.com/office/drawing/2014/chart" uri="{C3380CC4-5D6E-409C-BE32-E72D297353CC}">
                  <c16:uniqueId val="{00000032-160B-4926-9803-7B187B157A77}"/>
                </c:ext>
              </c:extLst>
            </c:dLbl>
            <c:dLbl>
              <c:idx val="45"/>
              <c:delete val="1"/>
              <c:extLst>
                <c:ext xmlns:c15="http://schemas.microsoft.com/office/drawing/2012/chart" uri="{CE6537A1-D6FC-4f65-9D91-7224C49458BB}"/>
                <c:ext xmlns:c16="http://schemas.microsoft.com/office/drawing/2014/chart" uri="{C3380CC4-5D6E-409C-BE32-E72D297353CC}">
                  <c16:uniqueId val="{00000009-160B-4926-9803-7B187B157A77}"/>
                </c:ext>
              </c:extLst>
            </c:dLbl>
            <c:dLbl>
              <c:idx val="46"/>
              <c:delete val="1"/>
              <c:extLst>
                <c:ext xmlns:c15="http://schemas.microsoft.com/office/drawing/2012/chart" uri="{CE6537A1-D6FC-4f65-9D91-7224C49458BB}"/>
                <c:ext xmlns:c16="http://schemas.microsoft.com/office/drawing/2014/chart" uri="{C3380CC4-5D6E-409C-BE32-E72D297353CC}">
                  <c16:uniqueId val="{00000034-160B-4926-9803-7B187B157A77}"/>
                </c:ext>
              </c:extLst>
            </c:dLbl>
            <c:dLbl>
              <c:idx val="47"/>
              <c:delete val="1"/>
              <c:extLst>
                <c:ext xmlns:c15="http://schemas.microsoft.com/office/drawing/2012/chart" uri="{CE6537A1-D6FC-4f65-9D91-7224C49458BB}"/>
                <c:ext xmlns:c16="http://schemas.microsoft.com/office/drawing/2014/chart" uri="{C3380CC4-5D6E-409C-BE32-E72D297353CC}">
                  <c16:uniqueId val="{00000038-160B-4926-9803-7B187B157A77}"/>
                </c:ext>
              </c:extLst>
            </c:dLbl>
            <c:dLbl>
              <c:idx val="48"/>
              <c:delete val="1"/>
              <c:extLst>
                <c:ext xmlns:c15="http://schemas.microsoft.com/office/drawing/2012/chart" uri="{CE6537A1-D6FC-4f65-9D91-7224C49458BB}"/>
                <c:ext xmlns:c16="http://schemas.microsoft.com/office/drawing/2014/chart" uri="{C3380CC4-5D6E-409C-BE32-E72D297353CC}">
                  <c16:uniqueId val="{0000003E-160B-4926-9803-7B187B157A77}"/>
                </c:ext>
              </c:extLst>
            </c:dLbl>
            <c:dLbl>
              <c:idx val="49"/>
              <c:delete val="1"/>
              <c:extLst>
                <c:ext xmlns:c15="http://schemas.microsoft.com/office/drawing/2012/chart" uri="{CE6537A1-D6FC-4f65-9D91-7224C49458BB}"/>
                <c:ext xmlns:c16="http://schemas.microsoft.com/office/drawing/2014/chart" uri="{C3380CC4-5D6E-409C-BE32-E72D297353CC}">
                  <c16:uniqueId val="{0000003D-160B-4926-9803-7B187B157A77}"/>
                </c:ext>
              </c:extLst>
            </c:dLbl>
            <c:dLbl>
              <c:idx val="50"/>
              <c:delete val="1"/>
              <c:extLst>
                <c:ext xmlns:c15="http://schemas.microsoft.com/office/drawing/2012/chart" uri="{CE6537A1-D6FC-4f65-9D91-7224C49458BB}"/>
                <c:ext xmlns:c16="http://schemas.microsoft.com/office/drawing/2014/chart" uri="{C3380CC4-5D6E-409C-BE32-E72D297353CC}">
                  <c16:uniqueId val="{0000000A-160B-4926-9803-7B187B157A77}"/>
                </c:ext>
              </c:extLst>
            </c:dLbl>
            <c:dLbl>
              <c:idx val="51"/>
              <c:delete val="1"/>
              <c:extLst>
                <c:ext xmlns:c15="http://schemas.microsoft.com/office/drawing/2012/chart" uri="{CE6537A1-D6FC-4f65-9D91-7224C49458BB}"/>
                <c:ext xmlns:c16="http://schemas.microsoft.com/office/drawing/2014/chart" uri="{C3380CC4-5D6E-409C-BE32-E72D297353CC}">
                  <c16:uniqueId val="{00000044-160B-4926-9803-7B187B157A77}"/>
                </c:ext>
              </c:extLst>
            </c:dLbl>
            <c:dLbl>
              <c:idx val="52"/>
              <c:delete val="1"/>
              <c:extLst>
                <c:ext xmlns:c15="http://schemas.microsoft.com/office/drawing/2012/chart" uri="{CE6537A1-D6FC-4f65-9D91-7224C49458BB}"/>
                <c:ext xmlns:c16="http://schemas.microsoft.com/office/drawing/2014/chart" uri="{C3380CC4-5D6E-409C-BE32-E72D297353CC}">
                  <c16:uniqueId val="{00000047-160B-4926-9803-7B187B157A77}"/>
                </c:ext>
              </c:extLst>
            </c:dLbl>
            <c:dLbl>
              <c:idx val="53"/>
              <c:delete val="1"/>
              <c:extLst>
                <c:ext xmlns:c15="http://schemas.microsoft.com/office/drawing/2012/chart" uri="{CE6537A1-D6FC-4f65-9D91-7224C49458BB}"/>
                <c:ext xmlns:c16="http://schemas.microsoft.com/office/drawing/2014/chart" uri="{C3380CC4-5D6E-409C-BE32-E72D297353CC}">
                  <c16:uniqueId val="{0000004D-160B-4926-9803-7B187B157A77}"/>
                </c:ext>
              </c:extLst>
            </c:dLbl>
            <c:dLbl>
              <c:idx val="54"/>
              <c:delete val="1"/>
              <c:extLst>
                <c:ext xmlns:c15="http://schemas.microsoft.com/office/drawing/2012/chart" uri="{CE6537A1-D6FC-4f65-9D91-7224C49458BB}"/>
                <c:ext xmlns:c16="http://schemas.microsoft.com/office/drawing/2014/chart" uri="{C3380CC4-5D6E-409C-BE32-E72D297353CC}">
                  <c16:uniqueId val="{0000004C-160B-4926-9803-7B187B157A77}"/>
                </c:ext>
              </c:extLst>
            </c:dLbl>
            <c:numFmt formatCode="0%" sourceLinked="0"/>
            <c:spPr>
              <a:noFill/>
              <a:ln>
                <a:noFill/>
              </a:ln>
              <a:effectLst/>
            </c:spPr>
            <c:txPr>
              <a:bodyPr/>
              <a:lstStyle/>
              <a:p>
                <a:pPr>
                  <a:defRPr sz="6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'Q7.Q6制度化の課題【ABCD】'!$R$7:$R$61</c:f>
              <c:strCache>
                <c:ptCount val="55"/>
                <c:pt idx="0">
                  <c:v>【 テレワーク化できない業務への対応 】            </c:v>
                </c:pt>
                <c:pt idx="1">
                  <c:v>A.ユーザー企業（n=235）</c:v>
                </c:pt>
                <c:pt idx="2">
                  <c:v>B.メーカー企業（n=244）</c:v>
                </c:pt>
                <c:pt idx="3">
                  <c:v>C.サブシステム提供企業（n=148）</c:v>
                </c:pt>
                <c:pt idx="4">
                  <c:v>D.サービス提供企業（n=145）</c:v>
                </c:pt>
                <c:pt idx="5">
                  <c:v>【 従業員の体調管理やモチベーション維持 】          </c:v>
                </c:pt>
                <c:pt idx="6">
                  <c:v>A.ユーザー企業（n=152）</c:v>
                </c:pt>
                <c:pt idx="7">
                  <c:v>B.メーカー企業（n=215）</c:v>
                </c:pt>
                <c:pt idx="8">
                  <c:v>C.サブシステム提供企業（n=151）</c:v>
                </c:pt>
                <c:pt idx="9">
                  <c:v>D.サービス提供企業（n=142）</c:v>
                </c:pt>
                <c:pt idx="10">
                  <c:v>【 テレワークによる生産性の低下への対応 】          </c:v>
                </c:pt>
                <c:pt idx="11">
                  <c:v>A.ユーザー企業（n=122）</c:v>
                </c:pt>
                <c:pt idx="12">
                  <c:v>B.メーカー企業（n=145）</c:v>
                </c:pt>
                <c:pt idx="13">
                  <c:v>C.サブシステム提供企業（n=99）</c:v>
                </c:pt>
                <c:pt idx="14">
                  <c:v>D.サービス提供企業（n=107）</c:v>
                </c:pt>
                <c:pt idx="15">
                  <c:v>【 情報セキュリティの仕組みの整備 】             </c:v>
                </c:pt>
                <c:pt idx="16">
                  <c:v>A.ユーザー企業（n=130）</c:v>
                </c:pt>
                <c:pt idx="17">
                  <c:v>B.メーカー企業（n=153）</c:v>
                </c:pt>
                <c:pt idx="18">
                  <c:v>C.サブシステム提供企業（n=97）</c:v>
                </c:pt>
                <c:pt idx="19">
                  <c:v>D.サービス提供企業（n=110）</c:v>
                </c:pt>
                <c:pt idx="20">
                  <c:v>【 リスクマネジメントの再構築 】               </c:v>
                </c:pt>
                <c:pt idx="21">
                  <c:v>A.ユーザー企業（n=103）</c:v>
                </c:pt>
                <c:pt idx="22">
                  <c:v>B.メーカー企業（n=90）</c:v>
                </c:pt>
                <c:pt idx="23">
                  <c:v>C.サブシステム提供企業（n=54）</c:v>
                </c:pt>
                <c:pt idx="24">
                  <c:v>D.サービス提供企業（n=46）</c:v>
                </c:pt>
                <c:pt idx="25">
                  <c:v>【 在宅勤務・時差通勤のための業務フローの見直し・再構築 】  </c:v>
                </c:pt>
                <c:pt idx="26">
                  <c:v>A.ユーザー企業（n=70）</c:v>
                </c:pt>
                <c:pt idx="27">
                  <c:v>B.メーカー企業（n=76）</c:v>
                </c:pt>
                <c:pt idx="28">
                  <c:v>C.サブシステム提供企業（n=40）</c:v>
                </c:pt>
                <c:pt idx="29">
                  <c:v>D.サービス提供企業（n=39）</c:v>
                </c:pt>
                <c:pt idx="30">
                  <c:v>【 助成制度の利用に関する課題(申請の煩雑さ・条件の齟齬等) 】</c:v>
                </c:pt>
                <c:pt idx="31">
                  <c:v>A.ユーザー企業（n=49）</c:v>
                </c:pt>
                <c:pt idx="32">
                  <c:v>B.メーカー企業（n=54）</c:v>
                </c:pt>
                <c:pt idx="33">
                  <c:v>C.サブシステム提供企業（n=43）</c:v>
                </c:pt>
                <c:pt idx="34">
                  <c:v>D.サービス提供企業（n=21）</c:v>
                </c:pt>
                <c:pt idx="35">
                  <c:v>【 在宅勤務における人事評価方法の見直し 】          </c:v>
                </c:pt>
                <c:pt idx="36">
                  <c:v>A.ユーザー企業（n=60）</c:v>
                </c:pt>
                <c:pt idx="37">
                  <c:v>B.メーカー企業（n=59）</c:v>
                </c:pt>
                <c:pt idx="38">
                  <c:v>C.サブシステム提供企業（n=33）</c:v>
                </c:pt>
                <c:pt idx="39">
                  <c:v>D.サービス提供企業（n=43）</c:v>
                </c:pt>
                <c:pt idx="40">
                  <c:v>【 在宅時の業務環境の整備(個室・デスク・印刷機 等) 】   </c:v>
                </c:pt>
                <c:pt idx="41">
                  <c:v>A.ユーザー企業（n=63）</c:v>
                </c:pt>
                <c:pt idx="42">
                  <c:v>B.メーカー企業（n=71）</c:v>
                </c:pt>
                <c:pt idx="43">
                  <c:v>C.サブシステム提供企業（n=47）</c:v>
                </c:pt>
                <c:pt idx="44">
                  <c:v>D.サービス提供企業（n=56）</c:v>
                </c:pt>
                <c:pt idx="45">
                  <c:v>【 従業員への特別手当の対象者等の線引きをどうするか 】    </c:v>
                </c:pt>
                <c:pt idx="46">
                  <c:v>A.ユーザー企業（n=22）</c:v>
                </c:pt>
                <c:pt idx="47">
                  <c:v>B.メーカー企業（n=22）</c:v>
                </c:pt>
                <c:pt idx="48">
                  <c:v>C.サブシステム提供企業（n=13）</c:v>
                </c:pt>
                <c:pt idx="49">
                  <c:v>D.サービス提供企業（n=16）</c:v>
                </c:pt>
                <c:pt idx="50">
                  <c:v>【 サプライチェーンの再構築 】                </c:v>
                </c:pt>
                <c:pt idx="51">
                  <c:v>A.ユーザー企業（n=12）</c:v>
                </c:pt>
                <c:pt idx="52">
                  <c:v>B.メーカー企業（n=14）</c:v>
                </c:pt>
                <c:pt idx="53">
                  <c:v>C.サブシステム提供企業（n=  7）</c:v>
                </c:pt>
                <c:pt idx="54">
                  <c:v>D.サービス提供企業（n=  2）</c:v>
                </c:pt>
              </c:strCache>
            </c:strRef>
          </c:cat>
          <c:val>
            <c:numRef>
              <c:f>'Q7.Q6制度化の課題【ABCD】'!$S$7:$S$61</c:f>
              <c:numCache>
                <c:formatCode>0.0%</c:formatCode>
                <c:ptCount val="55"/>
                <c:pt idx="0" formatCode="General">
                  <c:v>0</c:v>
                </c:pt>
                <c:pt idx="1">
                  <c:v>0.4241573033707865</c:v>
                </c:pt>
                <c:pt idx="2">
                  <c:v>0.35</c:v>
                </c:pt>
                <c:pt idx="3">
                  <c:v>0.37007874015748032</c:v>
                </c:pt>
                <c:pt idx="4">
                  <c:v>0.33725490196078434</c:v>
                </c:pt>
                <c:pt idx="5" formatCode="General">
                  <c:v>0</c:v>
                </c:pt>
                <c:pt idx="6">
                  <c:v>0.18258426966292135</c:v>
                </c:pt>
                <c:pt idx="7">
                  <c:v>0.23</c:v>
                </c:pt>
                <c:pt idx="8">
                  <c:v>0.26377952755905509</c:v>
                </c:pt>
                <c:pt idx="9">
                  <c:v>0.22352941176470589</c:v>
                </c:pt>
                <c:pt idx="10" formatCode="General">
                  <c:v>0</c:v>
                </c:pt>
                <c:pt idx="11">
                  <c:v>7.3033707865168537E-2</c:v>
                </c:pt>
                <c:pt idx="12">
                  <c:v>0.1075</c:v>
                </c:pt>
                <c:pt idx="13">
                  <c:v>0.12598425196850394</c:v>
                </c:pt>
                <c:pt idx="14">
                  <c:v>0.14901960784313725</c:v>
                </c:pt>
                <c:pt idx="15" formatCode="General">
                  <c:v>0</c:v>
                </c:pt>
                <c:pt idx="16">
                  <c:v>9.5505617977528087E-2</c:v>
                </c:pt>
                <c:pt idx="17">
                  <c:v>0.105</c:v>
                </c:pt>
                <c:pt idx="18">
                  <c:v>0.11023622047244094</c:v>
                </c:pt>
                <c:pt idx="19">
                  <c:v>0.12549019607843137</c:v>
                </c:pt>
                <c:pt idx="20" formatCode="General">
                  <c:v>0</c:v>
                </c:pt>
                <c:pt idx="21">
                  <c:v>8.98876404494382E-2</c:v>
                </c:pt>
                <c:pt idx="22">
                  <c:v>5.7500000000000002E-2</c:v>
                </c:pt>
                <c:pt idx="23">
                  <c:v>3.1496062992125984E-2</c:v>
                </c:pt>
                <c:pt idx="24">
                  <c:v>4.3137254901960784E-2</c:v>
                </c:pt>
                <c:pt idx="25" formatCode="General">
                  <c:v>0</c:v>
                </c:pt>
                <c:pt idx="26">
                  <c:v>5.0561797752808987E-2</c:v>
                </c:pt>
                <c:pt idx="27">
                  <c:v>0.05</c:v>
                </c:pt>
                <c:pt idx="28">
                  <c:v>2.3622047244094488E-2</c:v>
                </c:pt>
                <c:pt idx="29">
                  <c:v>2.7450980392156862E-2</c:v>
                </c:pt>
                <c:pt idx="30" formatCode="General">
                  <c:v>0</c:v>
                </c:pt>
                <c:pt idx="31">
                  <c:v>3.0898876404494381E-2</c:v>
                </c:pt>
                <c:pt idx="32">
                  <c:v>0.04</c:v>
                </c:pt>
                <c:pt idx="33">
                  <c:v>3.1496062992125984E-2</c:v>
                </c:pt>
                <c:pt idx="34">
                  <c:v>1.9607843137254902E-2</c:v>
                </c:pt>
                <c:pt idx="35" formatCode="General">
                  <c:v>0</c:v>
                </c:pt>
                <c:pt idx="36">
                  <c:v>1.9662921348314606E-2</c:v>
                </c:pt>
                <c:pt idx="37">
                  <c:v>2.75E-2</c:v>
                </c:pt>
                <c:pt idx="38">
                  <c:v>1.968503937007874E-2</c:v>
                </c:pt>
                <c:pt idx="39">
                  <c:v>3.5294117647058823E-2</c:v>
                </c:pt>
                <c:pt idx="40" formatCode="General">
                  <c:v>0</c:v>
                </c:pt>
                <c:pt idx="41">
                  <c:v>1.4044943820224719E-2</c:v>
                </c:pt>
                <c:pt idx="42">
                  <c:v>0.01</c:v>
                </c:pt>
                <c:pt idx="43">
                  <c:v>1.1811023622047244E-2</c:v>
                </c:pt>
                <c:pt idx="44">
                  <c:v>2.7450980392156862E-2</c:v>
                </c:pt>
                <c:pt idx="45" formatCode="General">
                  <c:v>0</c:v>
                </c:pt>
                <c:pt idx="46">
                  <c:v>1.1235955056179775E-2</c:v>
                </c:pt>
                <c:pt idx="47">
                  <c:v>0.01</c:v>
                </c:pt>
                <c:pt idx="48">
                  <c:v>7.874015748031496E-3</c:v>
                </c:pt>
                <c:pt idx="49">
                  <c:v>3.9215686274509803E-3</c:v>
                </c:pt>
                <c:pt idx="50" formatCode="General">
                  <c:v>0</c:v>
                </c:pt>
                <c:pt idx="51">
                  <c:v>8.4269662921348312E-3</c:v>
                </c:pt>
                <c:pt idx="52">
                  <c:v>7.4999999999999997E-3</c:v>
                </c:pt>
                <c:pt idx="53">
                  <c:v>3.937007874015748E-3</c:v>
                </c:pt>
                <c:pt idx="54">
                  <c:v>3.9215686274509803E-3</c:v>
                </c:pt>
              </c:numCache>
            </c:numRef>
          </c:val>
          <c:extLst>
            <c:ext xmlns:c16="http://schemas.microsoft.com/office/drawing/2014/chart" uri="{C3380CC4-5D6E-409C-BE32-E72D297353CC}">
              <c16:uniqueId val="{0000000B-160B-4926-9803-7B187B157A77}"/>
            </c:ext>
          </c:extLst>
        </c:ser>
        <c:ser>
          <c:idx val="2"/>
          <c:order val="1"/>
          <c:tx>
            <c:strRef>
              <c:f>'Q7.Q6制度化の課題【ABCD】'!$T$6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160B-4926-9803-7B187B157A77}"/>
                </c:ext>
              </c:extLst>
            </c:dLbl>
            <c:dLbl>
              <c:idx val="5"/>
              <c:delete val="1"/>
              <c:extLst>
                <c:ext xmlns:c15="http://schemas.microsoft.com/office/drawing/2012/chart" uri="{CE6537A1-D6FC-4f65-9D91-7224C49458BB}"/>
                <c:ext xmlns:c16="http://schemas.microsoft.com/office/drawing/2014/chart" uri="{C3380CC4-5D6E-409C-BE32-E72D297353CC}">
                  <c16:uniqueId val="{0000000D-160B-4926-9803-7B187B157A77}"/>
                </c:ext>
              </c:extLst>
            </c:dLbl>
            <c:dLbl>
              <c:idx val="10"/>
              <c:delete val="1"/>
              <c:extLst>
                <c:ext xmlns:c15="http://schemas.microsoft.com/office/drawing/2012/chart" uri="{CE6537A1-D6FC-4f65-9D91-7224C49458BB}"/>
                <c:ext xmlns:c16="http://schemas.microsoft.com/office/drawing/2014/chart" uri="{C3380CC4-5D6E-409C-BE32-E72D297353CC}">
                  <c16:uniqueId val="{0000000E-160B-4926-9803-7B187B157A77}"/>
                </c:ext>
              </c:extLst>
            </c:dLbl>
            <c:dLbl>
              <c:idx val="15"/>
              <c:delete val="1"/>
              <c:extLst>
                <c:ext xmlns:c15="http://schemas.microsoft.com/office/drawing/2012/chart" uri="{CE6537A1-D6FC-4f65-9D91-7224C49458BB}"/>
                <c:ext xmlns:c16="http://schemas.microsoft.com/office/drawing/2014/chart" uri="{C3380CC4-5D6E-409C-BE32-E72D297353CC}">
                  <c16:uniqueId val="{0000000F-160B-4926-9803-7B187B157A77}"/>
                </c:ext>
              </c:extLst>
            </c:dLbl>
            <c:dLbl>
              <c:idx val="20"/>
              <c:delete val="1"/>
              <c:extLst>
                <c:ext xmlns:c15="http://schemas.microsoft.com/office/drawing/2012/chart" uri="{CE6537A1-D6FC-4f65-9D91-7224C49458BB}"/>
                <c:ext xmlns:c16="http://schemas.microsoft.com/office/drawing/2014/chart" uri="{C3380CC4-5D6E-409C-BE32-E72D297353CC}">
                  <c16:uniqueId val="{00000010-160B-4926-9803-7B187B157A77}"/>
                </c:ext>
              </c:extLst>
            </c:dLbl>
            <c:dLbl>
              <c:idx val="25"/>
              <c:delete val="1"/>
              <c:extLst>
                <c:ext xmlns:c15="http://schemas.microsoft.com/office/drawing/2012/chart" uri="{CE6537A1-D6FC-4f65-9D91-7224C49458BB}"/>
                <c:ext xmlns:c16="http://schemas.microsoft.com/office/drawing/2014/chart" uri="{C3380CC4-5D6E-409C-BE32-E72D297353CC}">
                  <c16:uniqueId val="{00000011-160B-4926-9803-7B187B157A77}"/>
                </c:ext>
              </c:extLst>
            </c:dLbl>
            <c:dLbl>
              <c:idx val="30"/>
              <c:delete val="1"/>
              <c:extLst>
                <c:ext xmlns:c15="http://schemas.microsoft.com/office/drawing/2012/chart" uri="{CE6537A1-D6FC-4f65-9D91-7224C49458BB}"/>
                <c:ext xmlns:c16="http://schemas.microsoft.com/office/drawing/2014/chart" uri="{C3380CC4-5D6E-409C-BE32-E72D297353CC}">
                  <c16:uniqueId val="{00000012-160B-4926-9803-7B187B157A77}"/>
                </c:ext>
              </c:extLst>
            </c:dLbl>
            <c:dLbl>
              <c:idx val="34"/>
              <c:delete val="1"/>
              <c:extLst>
                <c:ext xmlns:c15="http://schemas.microsoft.com/office/drawing/2012/chart" uri="{CE6537A1-D6FC-4f65-9D91-7224C49458BB}"/>
                <c:ext xmlns:c16="http://schemas.microsoft.com/office/drawing/2014/chart" uri="{C3380CC4-5D6E-409C-BE32-E72D297353CC}">
                  <c16:uniqueId val="{00000041-160B-4926-9803-7B187B157A77}"/>
                </c:ext>
              </c:extLst>
            </c:dLbl>
            <c:dLbl>
              <c:idx val="35"/>
              <c:delete val="1"/>
              <c:extLst>
                <c:ext xmlns:c15="http://schemas.microsoft.com/office/drawing/2012/chart" uri="{CE6537A1-D6FC-4f65-9D91-7224C49458BB}"/>
                <c:ext xmlns:c16="http://schemas.microsoft.com/office/drawing/2014/chart" uri="{C3380CC4-5D6E-409C-BE32-E72D297353CC}">
                  <c16:uniqueId val="{00000013-160B-4926-9803-7B187B157A77}"/>
                </c:ext>
              </c:extLst>
            </c:dLbl>
            <c:dLbl>
              <c:idx val="40"/>
              <c:delete val="1"/>
              <c:extLst>
                <c:ext xmlns:c15="http://schemas.microsoft.com/office/drawing/2012/chart" uri="{CE6537A1-D6FC-4f65-9D91-7224C49458BB}"/>
                <c:ext xmlns:c16="http://schemas.microsoft.com/office/drawing/2014/chart" uri="{C3380CC4-5D6E-409C-BE32-E72D297353CC}">
                  <c16:uniqueId val="{00000014-160B-4926-9803-7B187B157A77}"/>
                </c:ext>
              </c:extLst>
            </c:dLbl>
            <c:dLbl>
              <c:idx val="45"/>
              <c:delete val="1"/>
              <c:extLst>
                <c:ext xmlns:c15="http://schemas.microsoft.com/office/drawing/2012/chart" uri="{CE6537A1-D6FC-4f65-9D91-7224C49458BB}"/>
                <c:ext xmlns:c16="http://schemas.microsoft.com/office/drawing/2014/chart" uri="{C3380CC4-5D6E-409C-BE32-E72D297353CC}">
                  <c16:uniqueId val="{00000015-160B-4926-9803-7B187B157A77}"/>
                </c:ext>
              </c:extLst>
            </c:dLbl>
            <c:dLbl>
              <c:idx val="46"/>
              <c:delete val="1"/>
              <c:extLst>
                <c:ext xmlns:c15="http://schemas.microsoft.com/office/drawing/2012/chart" uri="{CE6537A1-D6FC-4f65-9D91-7224C49458BB}"/>
                <c:ext xmlns:c16="http://schemas.microsoft.com/office/drawing/2014/chart" uri="{C3380CC4-5D6E-409C-BE32-E72D297353CC}">
                  <c16:uniqueId val="{00000036-160B-4926-9803-7B187B157A77}"/>
                </c:ext>
              </c:extLst>
            </c:dLbl>
            <c:dLbl>
              <c:idx val="47"/>
              <c:delete val="1"/>
              <c:extLst>
                <c:ext xmlns:c15="http://schemas.microsoft.com/office/drawing/2012/chart" uri="{CE6537A1-D6FC-4f65-9D91-7224C49458BB}"/>
                <c:ext xmlns:c16="http://schemas.microsoft.com/office/drawing/2014/chart" uri="{C3380CC4-5D6E-409C-BE32-E72D297353CC}">
                  <c16:uniqueId val="{00000037-160B-4926-9803-7B187B157A77}"/>
                </c:ext>
              </c:extLst>
            </c:dLbl>
            <c:dLbl>
              <c:idx val="48"/>
              <c:delete val="1"/>
              <c:extLst>
                <c:ext xmlns:c15="http://schemas.microsoft.com/office/drawing/2012/chart" uri="{CE6537A1-D6FC-4f65-9D91-7224C49458BB}"/>
                <c:ext xmlns:c16="http://schemas.microsoft.com/office/drawing/2014/chart" uri="{C3380CC4-5D6E-409C-BE32-E72D297353CC}">
                  <c16:uniqueId val="{0000003C-160B-4926-9803-7B187B157A77}"/>
                </c:ext>
              </c:extLst>
            </c:dLbl>
            <c:dLbl>
              <c:idx val="49"/>
              <c:delete val="1"/>
              <c:extLst>
                <c:ext xmlns:c15="http://schemas.microsoft.com/office/drawing/2012/chart" uri="{CE6537A1-D6FC-4f65-9D91-7224C49458BB}"/>
                <c:ext xmlns:c16="http://schemas.microsoft.com/office/drawing/2014/chart" uri="{C3380CC4-5D6E-409C-BE32-E72D297353CC}">
                  <c16:uniqueId val="{0000003B-160B-4926-9803-7B187B157A77}"/>
                </c:ext>
              </c:extLst>
            </c:dLbl>
            <c:dLbl>
              <c:idx val="50"/>
              <c:delete val="1"/>
              <c:extLst>
                <c:ext xmlns:c15="http://schemas.microsoft.com/office/drawing/2012/chart" uri="{CE6537A1-D6FC-4f65-9D91-7224C49458BB}"/>
                <c:ext xmlns:c16="http://schemas.microsoft.com/office/drawing/2014/chart" uri="{C3380CC4-5D6E-409C-BE32-E72D297353CC}">
                  <c16:uniqueId val="{00000016-160B-4926-9803-7B187B157A77}"/>
                </c:ext>
              </c:extLst>
            </c:dLbl>
            <c:dLbl>
              <c:idx val="51"/>
              <c:delete val="1"/>
              <c:extLst>
                <c:ext xmlns:c15="http://schemas.microsoft.com/office/drawing/2012/chart" uri="{CE6537A1-D6FC-4f65-9D91-7224C49458BB}"/>
                <c:ext xmlns:c16="http://schemas.microsoft.com/office/drawing/2014/chart" uri="{C3380CC4-5D6E-409C-BE32-E72D297353CC}">
                  <c16:uniqueId val="{00000043-160B-4926-9803-7B187B157A77}"/>
                </c:ext>
              </c:extLst>
            </c:dLbl>
            <c:dLbl>
              <c:idx val="52"/>
              <c:delete val="1"/>
              <c:extLst>
                <c:ext xmlns:c15="http://schemas.microsoft.com/office/drawing/2012/chart" uri="{CE6537A1-D6FC-4f65-9D91-7224C49458BB}"/>
                <c:ext xmlns:c16="http://schemas.microsoft.com/office/drawing/2014/chart" uri="{C3380CC4-5D6E-409C-BE32-E72D297353CC}">
                  <c16:uniqueId val="{00000046-160B-4926-9803-7B187B157A77}"/>
                </c:ext>
              </c:extLst>
            </c:dLbl>
            <c:dLbl>
              <c:idx val="53"/>
              <c:delete val="1"/>
              <c:extLst>
                <c:ext xmlns:c15="http://schemas.microsoft.com/office/drawing/2012/chart" uri="{CE6537A1-D6FC-4f65-9D91-7224C49458BB}"/>
                <c:ext xmlns:c16="http://schemas.microsoft.com/office/drawing/2014/chart" uri="{C3380CC4-5D6E-409C-BE32-E72D297353CC}">
                  <c16:uniqueId val="{0000004B-160B-4926-9803-7B187B157A77}"/>
                </c:ext>
              </c:extLst>
            </c:dLbl>
            <c:dLbl>
              <c:idx val="54"/>
              <c:delete val="1"/>
              <c:extLst>
                <c:ext xmlns:c15="http://schemas.microsoft.com/office/drawing/2012/chart" uri="{CE6537A1-D6FC-4f65-9D91-7224C49458BB}"/>
                <c:ext xmlns:c16="http://schemas.microsoft.com/office/drawing/2014/chart" uri="{C3380CC4-5D6E-409C-BE32-E72D297353CC}">
                  <c16:uniqueId val="{0000004A-160B-4926-9803-7B187B157A77}"/>
                </c:ext>
              </c:extLst>
            </c:dLbl>
            <c:numFmt formatCode="0%" sourceLinked="0"/>
            <c:spPr>
              <a:noFill/>
              <a:ln>
                <a:noFill/>
              </a:ln>
              <a:effectLst/>
            </c:spPr>
            <c:txPr>
              <a:bodyPr/>
              <a:lstStyle/>
              <a:p>
                <a:pPr>
                  <a:defRPr sz="6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'Q7.Q6制度化の課題【ABCD】'!$R$7:$R$61</c:f>
              <c:strCache>
                <c:ptCount val="55"/>
                <c:pt idx="0">
                  <c:v>【 テレワーク化できない業務への対応 】            </c:v>
                </c:pt>
                <c:pt idx="1">
                  <c:v>A.ユーザー企業（n=235）</c:v>
                </c:pt>
                <c:pt idx="2">
                  <c:v>B.メーカー企業（n=244）</c:v>
                </c:pt>
                <c:pt idx="3">
                  <c:v>C.サブシステム提供企業（n=148）</c:v>
                </c:pt>
                <c:pt idx="4">
                  <c:v>D.サービス提供企業（n=145）</c:v>
                </c:pt>
                <c:pt idx="5">
                  <c:v>【 従業員の体調管理やモチベーション維持 】          </c:v>
                </c:pt>
                <c:pt idx="6">
                  <c:v>A.ユーザー企業（n=152）</c:v>
                </c:pt>
                <c:pt idx="7">
                  <c:v>B.メーカー企業（n=215）</c:v>
                </c:pt>
                <c:pt idx="8">
                  <c:v>C.サブシステム提供企業（n=151）</c:v>
                </c:pt>
                <c:pt idx="9">
                  <c:v>D.サービス提供企業（n=142）</c:v>
                </c:pt>
                <c:pt idx="10">
                  <c:v>【 テレワークによる生産性の低下への対応 】          </c:v>
                </c:pt>
                <c:pt idx="11">
                  <c:v>A.ユーザー企業（n=122）</c:v>
                </c:pt>
                <c:pt idx="12">
                  <c:v>B.メーカー企業（n=145）</c:v>
                </c:pt>
                <c:pt idx="13">
                  <c:v>C.サブシステム提供企業（n=99）</c:v>
                </c:pt>
                <c:pt idx="14">
                  <c:v>D.サービス提供企業（n=107）</c:v>
                </c:pt>
                <c:pt idx="15">
                  <c:v>【 情報セキュリティの仕組みの整備 】             </c:v>
                </c:pt>
                <c:pt idx="16">
                  <c:v>A.ユーザー企業（n=130）</c:v>
                </c:pt>
                <c:pt idx="17">
                  <c:v>B.メーカー企業（n=153）</c:v>
                </c:pt>
                <c:pt idx="18">
                  <c:v>C.サブシステム提供企業（n=97）</c:v>
                </c:pt>
                <c:pt idx="19">
                  <c:v>D.サービス提供企業（n=110）</c:v>
                </c:pt>
                <c:pt idx="20">
                  <c:v>【 リスクマネジメントの再構築 】               </c:v>
                </c:pt>
                <c:pt idx="21">
                  <c:v>A.ユーザー企業（n=103）</c:v>
                </c:pt>
                <c:pt idx="22">
                  <c:v>B.メーカー企業（n=90）</c:v>
                </c:pt>
                <c:pt idx="23">
                  <c:v>C.サブシステム提供企業（n=54）</c:v>
                </c:pt>
                <c:pt idx="24">
                  <c:v>D.サービス提供企業（n=46）</c:v>
                </c:pt>
                <c:pt idx="25">
                  <c:v>【 在宅勤務・時差通勤のための業務フローの見直し・再構築 】  </c:v>
                </c:pt>
                <c:pt idx="26">
                  <c:v>A.ユーザー企業（n=70）</c:v>
                </c:pt>
                <c:pt idx="27">
                  <c:v>B.メーカー企業（n=76）</c:v>
                </c:pt>
                <c:pt idx="28">
                  <c:v>C.サブシステム提供企業（n=40）</c:v>
                </c:pt>
                <c:pt idx="29">
                  <c:v>D.サービス提供企業（n=39）</c:v>
                </c:pt>
                <c:pt idx="30">
                  <c:v>【 助成制度の利用に関する課題(申請の煩雑さ・条件の齟齬等) 】</c:v>
                </c:pt>
                <c:pt idx="31">
                  <c:v>A.ユーザー企業（n=49）</c:v>
                </c:pt>
                <c:pt idx="32">
                  <c:v>B.メーカー企業（n=54）</c:v>
                </c:pt>
                <c:pt idx="33">
                  <c:v>C.サブシステム提供企業（n=43）</c:v>
                </c:pt>
                <c:pt idx="34">
                  <c:v>D.サービス提供企業（n=21）</c:v>
                </c:pt>
                <c:pt idx="35">
                  <c:v>【 在宅勤務における人事評価方法の見直し 】          </c:v>
                </c:pt>
                <c:pt idx="36">
                  <c:v>A.ユーザー企業（n=60）</c:v>
                </c:pt>
                <c:pt idx="37">
                  <c:v>B.メーカー企業（n=59）</c:v>
                </c:pt>
                <c:pt idx="38">
                  <c:v>C.サブシステム提供企業（n=33）</c:v>
                </c:pt>
                <c:pt idx="39">
                  <c:v>D.サービス提供企業（n=43）</c:v>
                </c:pt>
                <c:pt idx="40">
                  <c:v>【 在宅時の業務環境の整備(個室・デスク・印刷機 等) 】   </c:v>
                </c:pt>
                <c:pt idx="41">
                  <c:v>A.ユーザー企業（n=63）</c:v>
                </c:pt>
                <c:pt idx="42">
                  <c:v>B.メーカー企業（n=71）</c:v>
                </c:pt>
                <c:pt idx="43">
                  <c:v>C.サブシステム提供企業（n=47）</c:v>
                </c:pt>
                <c:pt idx="44">
                  <c:v>D.サービス提供企業（n=56）</c:v>
                </c:pt>
                <c:pt idx="45">
                  <c:v>【 従業員への特別手当の対象者等の線引きをどうするか 】    </c:v>
                </c:pt>
                <c:pt idx="46">
                  <c:v>A.ユーザー企業（n=22）</c:v>
                </c:pt>
                <c:pt idx="47">
                  <c:v>B.メーカー企業（n=22）</c:v>
                </c:pt>
                <c:pt idx="48">
                  <c:v>C.サブシステム提供企業（n=13）</c:v>
                </c:pt>
                <c:pt idx="49">
                  <c:v>D.サービス提供企業（n=16）</c:v>
                </c:pt>
                <c:pt idx="50">
                  <c:v>【 サプライチェーンの再構築 】                </c:v>
                </c:pt>
                <c:pt idx="51">
                  <c:v>A.ユーザー企業（n=12）</c:v>
                </c:pt>
                <c:pt idx="52">
                  <c:v>B.メーカー企業（n=14）</c:v>
                </c:pt>
                <c:pt idx="53">
                  <c:v>C.サブシステム提供企業（n=  7）</c:v>
                </c:pt>
                <c:pt idx="54">
                  <c:v>D.サービス提供企業（n=  2）</c:v>
                </c:pt>
              </c:strCache>
            </c:strRef>
          </c:cat>
          <c:val>
            <c:numRef>
              <c:f>'Q7.Q6制度化の課題【ABCD】'!$T$7:$T$61</c:f>
              <c:numCache>
                <c:formatCode>0.0%</c:formatCode>
                <c:ptCount val="55"/>
                <c:pt idx="0" formatCode="General">
                  <c:v>0</c:v>
                </c:pt>
                <c:pt idx="1">
                  <c:v>0.1348314606741573</c:v>
                </c:pt>
                <c:pt idx="2">
                  <c:v>0.155</c:v>
                </c:pt>
                <c:pt idx="3">
                  <c:v>0.12204724409448819</c:v>
                </c:pt>
                <c:pt idx="4">
                  <c:v>0.12941176470588237</c:v>
                </c:pt>
                <c:pt idx="5" formatCode="General">
                  <c:v>0</c:v>
                </c:pt>
                <c:pt idx="6">
                  <c:v>0.1544943820224719</c:v>
                </c:pt>
                <c:pt idx="7">
                  <c:v>0.17749999999999999</c:v>
                </c:pt>
                <c:pt idx="8">
                  <c:v>0.19291338582677164</c:v>
                </c:pt>
                <c:pt idx="9">
                  <c:v>0.2</c:v>
                </c:pt>
                <c:pt idx="10" formatCode="General">
                  <c:v>0</c:v>
                </c:pt>
                <c:pt idx="11">
                  <c:v>0.17696629213483145</c:v>
                </c:pt>
                <c:pt idx="12">
                  <c:v>0.17</c:v>
                </c:pt>
                <c:pt idx="13">
                  <c:v>0.16535433070866143</c:v>
                </c:pt>
                <c:pt idx="14">
                  <c:v>0.15686274509803921</c:v>
                </c:pt>
                <c:pt idx="15" formatCode="General">
                  <c:v>0</c:v>
                </c:pt>
                <c:pt idx="16">
                  <c:v>0.14325842696629212</c:v>
                </c:pt>
                <c:pt idx="17">
                  <c:v>0.11749999999999999</c:v>
                </c:pt>
                <c:pt idx="18">
                  <c:v>0.12598425196850394</c:v>
                </c:pt>
                <c:pt idx="19">
                  <c:v>0.13725490196078433</c:v>
                </c:pt>
                <c:pt idx="20" formatCode="General">
                  <c:v>0</c:v>
                </c:pt>
                <c:pt idx="21">
                  <c:v>8.98876404494382E-2</c:v>
                </c:pt>
                <c:pt idx="22">
                  <c:v>6.5000000000000002E-2</c:v>
                </c:pt>
                <c:pt idx="23">
                  <c:v>8.6614173228346455E-2</c:v>
                </c:pt>
                <c:pt idx="24">
                  <c:v>5.4901960784313725E-2</c:v>
                </c:pt>
                <c:pt idx="25" formatCode="General">
                  <c:v>0</c:v>
                </c:pt>
                <c:pt idx="26">
                  <c:v>6.4606741573033713E-2</c:v>
                </c:pt>
                <c:pt idx="27">
                  <c:v>7.4999999999999997E-2</c:v>
                </c:pt>
                <c:pt idx="28">
                  <c:v>7.4803149606299218E-2</c:v>
                </c:pt>
                <c:pt idx="29">
                  <c:v>7.8431372549019607E-2</c:v>
                </c:pt>
                <c:pt idx="30" formatCode="General">
                  <c:v>0</c:v>
                </c:pt>
                <c:pt idx="31">
                  <c:v>4.49438202247191E-2</c:v>
                </c:pt>
                <c:pt idx="32">
                  <c:v>3.5000000000000003E-2</c:v>
                </c:pt>
                <c:pt idx="33">
                  <c:v>5.1181102362204724E-2</c:v>
                </c:pt>
                <c:pt idx="34">
                  <c:v>3.1372549019607843E-2</c:v>
                </c:pt>
                <c:pt idx="35" formatCode="General">
                  <c:v>0</c:v>
                </c:pt>
                <c:pt idx="36">
                  <c:v>7.8651685393258425E-2</c:v>
                </c:pt>
                <c:pt idx="37">
                  <c:v>0.06</c:v>
                </c:pt>
                <c:pt idx="38">
                  <c:v>5.1181102362204724E-2</c:v>
                </c:pt>
                <c:pt idx="39">
                  <c:v>5.8823529411764705E-2</c:v>
                </c:pt>
                <c:pt idx="40" formatCode="General">
                  <c:v>0</c:v>
                </c:pt>
                <c:pt idx="41">
                  <c:v>4.49438202247191E-2</c:v>
                </c:pt>
                <c:pt idx="42">
                  <c:v>5.7500000000000002E-2</c:v>
                </c:pt>
                <c:pt idx="43">
                  <c:v>5.5118110236220472E-2</c:v>
                </c:pt>
                <c:pt idx="44">
                  <c:v>8.2352941176470587E-2</c:v>
                </c:pt>
                <c:pt idx="45" formatCode="General">
                  <c:v>0</c:v>
                </c:pt>
                <c:pt idx="46">
                  <c:v>3.0898876404494381E-2</c:v>
                </c:pt>
                <c:pt idx="47">
                  <c:v>3.2500000000000001E-2</c:v>
                </c:pt>
                <c:pt idx="48">
                  <c:v>1.968503937007874E-2</c:v>
                </c:pt>
                <c:pt idx="49">
                  <c:v>3.1372549019607843E-2</c:v>
                </c:pt>
                <c:pt idx="50" formatCode="General">
                  <c:v>0</c:v>
                </c:pt>
                <c:pt idx="51">
                  <c:v>5.6179775280898875E-3</c:v>
                </c:pt>
                <c:pt idx="52">
                  <c:v>1.2500000000000001E-2</c:v>
                </c:pt>
                <c:pt idx="53">
                  <c:v>1.1811023622047244E-2</c:v>
                </c:pt>
                <c:pt idx="54">
                  <c:v>0</c:v>
                </c:pt>
              </c:numCache>
            </c:numRef>
          </c:val>
          <c:extLst>
            <c:ext xmlns:c16="http://schemas.microsoft.com/office/drawing/2014/chart" uri="{C3380CC4-5D6E-409C-BE32-E72D297353CC}">
              <c16:uniqueId val="{00000017-160B-4926-9803-7B187B157A77}"/>
            </c:ext>
          </c:extLst>
        </c:ser>
        <c:ser>
          <c:idx val="1"/>
          <c:order val="2"/>
          <c:tx>
            <c:strRef>
              <c:f>'Q7.Q6制度化の課題【ABCD】'!$U$6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160B-4926-9803-7B187B157A77}"/>
                </c:ext>
              </c:extLst>
            </c:dLbl>
            <c:dLbl>
              <c:idx val="5"/>
              <c:delete val="1"/>
              <c:extLst>
                <c:ext xmlns:c15="http://schemas.microsoft.com/office/drawing/2012/chart" uri="{CE6537A1-D6FC-4f65-9D91-7224C49458BB}"/>
                <c:ext xmlns:c16="http://schemas.microsoft.com/office/drawing/2014/chart" uri="{C3380CC4-5D6E-409C-BE32-E72D297353CC}">
                  <c16:uniqueId val="{00000019-160B-4926-9803-7B187B157A77}"/>
                </c:ext>
              </c:extLst>
            </c:dLbl>
            <c:dLbl>
              <c:idx val="10"/>
              <c:delete val="1"/>
              <c:extLst>
                <c:ext xmlns:c15="http://schemas.microsoft.com/office/drawing/2012/chart" uri="{CE6537A1-D6FC-4f65-9D91-7224C49458BB}"/>
                <c:ext xmlns:c16="http://schemas.microsoft.com/office/drawing/2014/chart" uri="{C3380CC4-5D6E-409C-BE32-E72D297353CC}">
                  <c16:uniqueId val="{0000001A-160B-4926-9803-7B187B157A77}"/>
                </c:ext>
              </c:extLst>
            </c:dLbl>
            <c:dLbl>
              <c:idx val="15"/>
              <c:delete val="1"/>
              <c:extLst>
                <c:ext xmlns:c15="http://schemas.microsoft.com/office/drawing/2012/chart" uri="{CE6537A1-D6FC-4f65-9D91-7224C49458BB}"/>
                <c:ext xmlns:c16="http://schemas.microsoft.com/office/drawing/2014/chart" uri="{C3380CC4-5D6E-409C-BE32-E72D297353CC}">
                  <c16:uniqueId val="{0000001B-160B-4926-9803-7B187B157A77}"/>
                </c:ext>
              </c:extLst>
            </c:dLbl>
            <c:dLbl>
              <c:idx val="20"/>
              <c:delete val="1"/>
              <c:extLst>
                <c:ext xmlns:c15="http://schemas.microsoft.com/office/drawing/2012/chart" uri="{CE6537A1-D6FC-4f65-9D91-7224C49458BB}"/>
                <c:ext xmlns:c16="http://schemas.microsoft.com/office/drawing/2014/chart" uri="{C3380CC4-5D6E-409C-BE32-E72D297353CC}">
                  <c16:uniqueId val="{0000001C-160B-4926-9803-7B187B157A77}"/>
                </c:ext>
              </c:extLst>
            </c:dLbl>
            <c:dLbl>
              <c:idx val="25"/>
              <c:delete val="1"/>
              <c:extLst>
                <c:ext xmlns:c15="http://schemas.microsoft.com/office/drawing/2012/chart" uri="{CE6537A1-D6FC-4f65-9D91-7224C49458BB}"/>
                <c:ext xmlns:c16="http://schemas.microsoft.com/office/drawing/2014/chart" uri="{C3380CC4-5D6E-409C-BE32-E72D297353CC}">
                  <c16:uniqueId val="{0000001D-160B-4926-9803-7B187B157A77}"/>
                </c:ext>
              </c:extLst>
            </c:dLbl>
            <c:dLbl>
              <c:idx val="30"/>
              <c:delete val="1"/>
              <c:extLst>
                <c:ext xmlns:c15="http://schemas.microsoft.com/office/drawing/2012/chart" uri="{CE6537A1-D6FC-4f65-9D91-7224C49458BB}"/>
                <c:ext xmlns:c16="http://schemas.microsoft.com/office/drawing/2014/chart" uri="{C3380CC4-5D6E-409C-BE32-E72D297353CC}">
                  <c16:uniqueId val="{0000001E-160B-4926-9803-7B187B157A77}"/>
                </c:ext>
              </c:extLst>
            </c:dLbl>
            <c:dLbl>
              <c:idx val="34"/>
              <c:delete val="1"/>
              <c:extLst>
                <c:ext xmlns:c15="http://schemas.microsoft.com/office/drawing/2012/chart" uri="{CE6537A1-D6FC-4f65-9D91-7224C49458BB}"/>
                <c:ext xmlns:c16="http://schemas.microsoft.com/office/drawing/2014/chart" uri="{C3380CC4-5D6E-409C-BE32-E72D297353CC}">
                  <c16:uniqueId val="{00000040-160B-4926-9803-7B187B157A77}"/>
                </c:ext>
              </c:extLst>
            </c:dLbl>
            <c:dLbl>
              <c:idx val="35"/>
              <c:delete val="1"/>
              <c:extLst>
                <c:ext xmlns:c15="http://schemas.microsoft.com/office/drawing/2012/chart" uri="{CE6537A1-D6FC-4f65-9D91-7224C49458BB}"/>
                <c:ext xmlns:c16="http://schemas.microsoft.com/office/drawing/2014/chart" uri="{C3380CC4-5D6E-409C-BE32-E72D297353CC}">
                  <c16:uniqueId val="{0000001F-160B-4926-9803-7B187B157A77}"/>
                </c:ext>
              </c:extLst>
            </c:dLbl>
            <c:dLbl>
              <c:idx val="40"/>
              <c:delete val="1"/>
              <c:extLst>
                <c:ext xmlns:c15="http://schemas.microsoft.com/office/drawing/2012/chart" uri="{CE6537A1-D6FC-4f65-9D91-7224C49458BB}"/>
                <c:ext xmlns:c16="http://schemas.microsoft.com/office/drawing/2014/chart" uri="{C3380CC4-5D6E-409C-BE32-E72D297353CC}">
                  <c16:uniqueId val="{00000020-160B-4926-9803-7B187B157A77}"/>
                </c:ext>
              </c:extLst>
            </c:dLbl>
            <c:dLbl>
              <c:idx val="45"/>
              <c:delete val="1"/>
              <c:extLst>
                <c:ext xmlns:c15="http://schemas.microsoft.com/office/drawing/2012/chart" uri="{CE6537A1-D6FC-4f65-9D91-7224C49458BB}"/>
                <c:ext xmlns:c16="http://schemas.microsoft.com/office/drawing/2014/chart" uri="{C3380CC4-5D6E-409C-BE32-E72D297353CC}">
                  <c16:uniqueId val="{00000021-160B-4926-9803-7B187B157A77}"/>
                </c:ext>
              </c:extLst>
            </c:dLbl>
            <c:dLbl>
              <c:idx val="46"/>
              <c:delete val="1"/>
              <c:extLst>
                <c:ext xmlns:c15="http://schemas.microsoft.com/office/drawing/2012/chart" uri="{CE6537A1-D6FC-4f65-9D91-7224C49458BB}"/>
                <c:ext xmlns:c16="http://schemas.microsoft.com/office/drawing/2014/chart" uri="{C3380CC4-5D6E-409C-BE32-E72D297353CC}">
                  <c16:uniqueId val="{00000035-160B-4926-9803-7B187B157A77}"/>
                </c:ext>
              </c:extLst>
            </c:dLbl>
            <c:dLbl>
              <c:idx val="47"/>
              <c:delete val="1"/>
              <c:extLst>
                <c:ext xmlns:c15="http://schemas.microsoft.com/office/drawing/2012/chart" uri="{CE6537A1-D6FC-4f65-9D91-7224C49458BB}"/>
                <c:ext xmlns:c16="http://schemas.microsoft.com/office/drawing/2014/chart" uri="{C3380CC4-5D6E-409C-BE32-E72D297353CC}">
                  <c16:uniqueId val="{0000003A-160B-4926-9803-7B187B157A77}"/>
                </c:ext>
              </c:extLst>
            </c:dLbl>
            <c:dLbl>
              <c:idx val="48"/>
              <c:delete val="1"/>
              <c:extLst>
                <c:ext xmlns:c15="http://schemas.microsoft.com/office/drawing/2012/chart" uri="{CE6537A1-D6FC-4f65-9D91-7224C49458BB}"/>
                <c:ext xmlns:c16="http://schemas.microsoft.com/office/drawing/2014/chart" uri="{C3380CC4-5D6E-409C-BE32-E72D297353CC}">
                  <c16:uniqueId val="{00000039-160B-4926-9803-7B187B157A77}"/>
                </c:ext>
              </c:extLst>
            </c:dLbl>
            <c:dLbl>
              <c:idx val="49"/>
              <c:delete val="1"/>
              <c:extLst>
                <c:ext xmlns:c15="http://schemas.microsoft.com/office/drawing/2012/chart" uri="{CE6537A1-D6FC-4f65-9D91-7224C49458BB}"/>
                <c:ext xmlns:c16="http://schemas.microsoft.com/office/drawing/2014/chart" uri="{C3380CC4-5D6E-409C-BE32-E72D297353CC}">
                  <c16:uniqueId val="{0000003F-160B-4926-9803-7B187B157A77}"/>
                </c:ext>
              </c:extLst>
            </c:dLbl>
            <c:dLbl>
              <c:idx val="50"/>
              <c:delete val="1"/>
              <c:extLst>
                <c:ext xmlns:c15="http://schemas.microsoft.com/office/drawing/2012/chart" uri="{CE6537A1-D6FC-4f65-9D91-7224C49458BB}"/>
                <c:ext xmlns:c16="http://schemas.microsoft.com/office/drawing/2014/chart" uri="{C3380CC4-5D6E-409C-BE32-E72D297353CC}">
                  <c16:uniqueId val="{00000022-160B-4926-9803-7B187B157A77}"/>
                </c:ext>
              </c:extLst>
            </c:dLbl>
            <c:dLbl>
              <c:idx val="51"/>
              <c:delete val="1"/>
              <c:extLst>
                <c:ext xmlns:c15="http://schemas.microsoft.com/office/drawing/2012/chart" uri="{CE6537A1-D6FC-4f65-9D91-7224C49458BB}"/>
                <c:ext xmlns:c16="http://schemas.microsoft.com/office/drawing/2014/chart" uri="{C3380CC4-5D6E-409C-BE32-E72D297353CC}">
                  <c16:uniqueId val="{00000042-160B-4926-9803-7B187B157A77}"/>
                </c:ext>
              </c:extLst>
            </c:dLbl>
            <c:dLbl>
              <c:idx val="52"/>
              <c:delete val="1"/>
              <c:extLst>
                <c:ext xmlns:c15="http://schemas.microsoft.com/office/drawing/2012/chart" uri="{CE6537A1-D6FC-4f65-9D91-7224C49458BB}"/>
                <c:ext xmlns:c16="http://schemas.microsoft.com/office/drawing/2014/chart" uri="{C3380CC4-5D6E-409C-BE32-E72D297353CC}">
                  <c16:uniqueId val="{00000045-160B-4926-9803-7B187B157A77}"/>
                </c:ext>
              </c:extLst>
            </c:dLbl>
            <c:dLbl>
              <c:idx val="53"/>
              <c:delete val="1"/>
              <c:extLst>
                <c:ext xmlns:c15="http://schemas.microsoft.com/office/drawing/2012/chart" uri="{CE6537A1-D6FC-4f65-9D91-7224C49458BB}"/>
                <c:ext xmlns:c16="http://schemas.microsoft.com/office/drawing/2014/chart" uri="{C3380CC4-5D6E-409C-BE32-E72D297353CC}">
                  <c16:uniqueId val="{00000049-160B-4926-9803-7B187B157A77}"/>
                </c:ext>
              </c:extLst>
            </c:dLbl>
            <c:dLbl>
              <c:idx val="54"/>
              <c:delete val="1"/>
              <c:extLst>
                <c:ext xmlns:c15="http://schemas.microsoft.com/office/drawing/2012/chart" uri="{CE6537A1-D6FC-4f65-9D91-7224C49458BB}"/>
                <c:ext xmlns:c16="http://schemas.microsoft.com/office/drawing/2014/chart" uri="{C3380CC4-5D6E-409C-BE32-E72D297353CC}">
                  <c16:uniqueId val="{00000048-160B-4926-9803-7B187B157A77}"/>
                </c:ext>
              </c:extLst>
            </c:dLbl>
            <c:numFmt formatCode="0%" sourceLinked="0"/>
            <c:spPr>
              <a:noFill/>
              <a:ln>
                <a:noFill/>
              </a:ln>
              <a:effectLst/>
            </c:spPr>
            <c:txPr>
              <a:bodyPr/>
              <a:lstStyle/>
              <a:p>
                <a:pPr>
                  <a:defRPr sz="65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'Q7.Q6制度化の課題【ABCD】'!$R$7:$R$61</c:f>
              <c:strCache>
                <c:ptCount val="55"/>
                <c:pt idx="0">
                  <c:v>【 テレワーク化できない業務への対応 】            </c:v>
                </c:pt>
                <c:pt idx="1">
                  <c:v>A.ユーザー企業（n=235）</c:v>
                </c:pt>
                <c:pt idx="2">
                  <c:v>B.メーカー企業（n=244）</c:v>
                </c:pt>
                <c:pt idx="3">
                  <c:v>C.サブシステム提供企業（n=148）</c:v>
                </c:pt>
                <c:pt idx="4">
                  <c:v>D.サービス提供企業（n=145）</c:v>
                </c:pt>
                <c:pt idx="5">
                  <c:v>【 従業員の体調管理やモチベーション維持 】          </c:v>
                </c:pt>
                <c:pt idx="6">
                  <c:v>A.ユーザー企業（n=152）</c:v>
                </c:pt>
                <c:pt idx="7">
                  <c:v>B.メーカー企業（n=215）</c:v>
                </c:pt>
                <c:pt idx="8">
                  <c:v>C.サブシステム提供企業（n=151）</c:v>
                </c:pt>
                <c:pt idx="9">
                  <c:v>D.サービス提供企業（n=142）</c:v>
                </c:pt>
                <c:pt idx="10">
                  <c:v>【 テレワークによる生産性の低下への対応 】          </c:v>
                </c:pt>
                <c:pt idx="11">
                  <c:v>A.ユーザー企業（n=122）</c:v>
                </c:pt>
                <c:pt idx="12">
                  <c:v>B.メーカー企業（n=145）</c:v>
                </c:pt>
                <c:pt idx="13">
                  <c:v>C.サブシステム提供企業（n=99）</c:v>
                </c:pt>
                <c:pt idx="14">
                  <c:v>D.サービス提供企業（n=107）</c:v>
                </c:pt>
                <c:pt idx="15">
                  <c:v>【 情報セキュリティの仕組みの整備 】             </c:v>
                </c:pt>
                <c:pt idx="16">
                  <c:v>A.ユーザー企業（n=130）</c:v>
                </c:pt>
                <c:pt idx="17">
                  <c:v>B.メーカー企業（n=153）</c:v>
                </c:pt>
                <c:pt idx="18">
                  <c:v>C.サブシステム提供企業（n=97）</c:v>
                </c:pt>
                <c:pt idx="19">
                  <c:v>D.サービス提供企業（n=110）</c:v>
                </c:pt>
                <c:pt idx="20">
                  <c:v>【 リスクマネジメントの再構築 】               </c:v>
                </c:pt>
                <c:pt idx="21">
                  <c:v>A.ユーザー企業（n=103）</c:v>
                </c:pt>
                <c:pt idx="22">
                  <c:v>B.メーカー企業（n=90）</c:v>
                </c:pt>
                <c:pt idx="23">
                  <c:v>C.サブシステム提供企業（n=54）</c:v>
                </c:pt>
                <c:pt idx="24">
                  <c:v>D.サービス提供企業（n=46）</c:v>
                </c:pt>
                <c:pt idx="25">
                  <c:v>【 在宅勤務・時差通勤のための業務フローの見直し・再構築 】  </c:v>
                </c:pt>
                <c:pt idx="26">
                  <c:v>A.ユーザー企業（n=70）</c:v>
                </c:pt>
                <c:pt idx="27">
                  <c:v>B.メーカー企業（n=76）</c:v>
                </c:pt>
                <c:pt idx="28">
                  <c:v>C.サブシステム提供企業（n=40）</c:v>
                </c:pt>
                <c:pt idx="29">
                  <c:v>D.サービス提供企業（n=39）</c:v>
                </c:pt>
                <c:pt idx="30">
                  <c:v>【 助成制度の利用に関する課題(申請の煩雑さ・条件の齟齬等) 】</c:v>
                </c:pt>
                <c:pt idx="31">
                  <c:v>A.ユーザー企業（n=49）</c:v>
                </c:pt>
                <c:pt idx="32">
                  <c:v>B.メーカー企業（n=54）</c:v>
                </c:pt>
                <c:pt idx="33">
                  <c:v>C.サブシステム提供企業（n=43）</c:v>
                </c:pt>
                <c:pt idx="34">
                  <c:v>D.サービス提供企業（n=21）</c:v>
                </c:pt>
                <c:pt idx="35">
                  <c:v>【 在宅勤務における人事評価方法の見直し 】          </c:v>
                </c:pt>
                <c:pt idx="36">
                  <c:v>A.ユーザー企業（n=60）</c:v>
                </c:pt>
                <c:pt idx="37">
                  <c:v>B.メーカー企業（n=59）</c:v>
                </c:pt>
                <c:pt idx="38">
                  <c:v>C.サブシステム提供企業（n=33）</c:v>
                </c:pt>
                <c:pt idx="39">
                  <c:v>D.サービス提供企業（n=43）</c:v>
                </c:pt>
                <c:pt idx="40">
                  <c:v>【 在宅時の業務環境の整備(個室・デスク・印刷機 等) 】   </c:v>
                </c:pt>
                <c:pt idx="41">
                  <c:v>A.ユーザー企業（n=63）</c:v>
                </c:pt>
                <c:pt idx="42">
                  <c:v>B.メーカー企業（n=71）</c:v>
                </c:pt>
                <c:pt idx="43">
                  <c:v>C.サブシステム提供企業（n=47）</c:v>
                </c:pt>
                <c:pt idx="44">
                  <c:v>D.サービス提供企業（n=56）</c:v>
                </c:pt>
                <c:pt idx="45">
                  <c:v>【 従業員への特別手当の対象者等の線引きをどうするか 】    </c:v>
                </c:pt>
                <c:pt idx="46">
                  <c:v>A.ユーザー企業（n=22）</c:v>
                </c:pt>
                <c:pt idx="47">
                  <c:v>B.メーカー企業（n=22）</c:v>
                </c:pt>
                <c:pt idx="48">
                  <c:v>C.サブシステム提供企業（n=13）</c:v>
                </c:pt>
                <c:pt idx="49">
                  <c:v>D.サービス提供企業（n=16）</c:v>
                </c:pt>
                <c:pt idx="50">
                  <c:v>【 サプライチェーンの再構築 】                </c:v>
                </c:pt>
                <c:pt idx="51">
                  <c:v>A.ユーザー企業（n=12）</c:v>
                </c:pt>
                <c:pt idx="52">
                  <c:v>B.メーカー企業（n=14）</c:v>
                </c:pt>
                <c:pt idx="53">
                  <c:v>C.サブシステム提供企業（n=  7）</c:v>
                </c:pt>
                <c:pt idx="54">
                  <c:v>D.サービス提供企業（n=  2）</c:v>
                </c:pt>
              </c:strCache>
            </c:strRef>
          </c:cat>
          <c:val>
            <c:numRef>
              <c:f>'Q7.Q6制度化の課題【ABCD】'!$U$7:$U$61</c:f>
              <c:numCache>
                <c:formatCode>0.0%</c:formatCode>
                <c:ptCount val="55"/>
                <c:pt idx="0" formatCode="General">
                  <c:v>0</c:v>
                </c:pt>
                <c:pt idx="1">
                  <c:v>0.10112359550561797</c:v>
                </c:pt>
                <c:pt idx="2">
                  <c:v>0.11797752808988764</c:v>
                </c:pt>
                <c:pt idx="3">
                  <c:v>9.055118110236221E-2</c:v>
                </c:pt>
                <c:pt idx="4">
                  <c:v>0.10196078431372549</c:v>
                </c:pt>
                <c:pt idx="5" formatCode="General">
                  <c:v>0</c:v>
                </c:pt>
                <c:pt idx="6">
                  <c:v>8.98876404494382E-2</c:v>
                </c:pt>
                <c:pt idx="7">
                  <c:v>0.14606741573033707</c:v>
                </c:pt>
                <c:pt idx="8">
                  <c:v>0.13779527559055119</c:v>
                </c:pt>
                <c:pt idx="9">
                  <c:v>0.13333333333333333</c:v>
                </c:pt>
                <c:pt idx="10" formatCode="General">
                  <c:v>0</c:v>
                </c:pt>
                <c:pt idx="11">
                  <c:v>9.269662921348315E-2</c:v>
                </c:pt>
                <c:pt idx="12">
                  <c:v>9.5505617977528087E-2</c:v>
                </c:pt>
                <c:pt idx="13">
                  <c:v>9.8425196850393706E-2</c:v>
                </c:pt>
                <c:pt idx="14">
                  <c:v>0.11372549019607843</c:v>
                </c:pt>
                <c:pt idx="15" formatCode="General">
                  <c:v>0</c:v>
                </c:pt>
                <c:pt idx="16">
                  <c:v>0.12640449438202248</c:v>
                </c:pt>
                <c:pt idx="17">
                  <c:v>0.1797752808988764</c:v>
                </c:pt>
                <c:pt idx="18">
                  <c:v>0.14566929133858267</c:v>
                </c:pt>
                <c:pt idx="19">
                  <c:v>0.16862745098039217</c:v>
                </c:pt>
                <c:pt idx="20" formatCode="General">
                  <c:v>0</c:v>
                </c:pt>
                <c:pt idx="21">
                  <c:v>0.10955056179775281</c:v>
                </c:pt>
                <c:pt idx="22">
                  <c:v>0.1151685393258427</c:v>
                </c:pt>
                <c:pt idx="23">
                  <c:v>9.4488188976377951E-2</c:v>
                </c:pt>
                <c:pt idx="24">
                  <c:v>8.2352941176470587E-2</c:v>
                </c:pt>
                <c:pt idx="25" formatCode="General">
                  <c:v>0</c:v>
                </c:pt>
                <c:pt idx="26">
                  <c:v>8.1460674157303375E-2</c:v>
                </c:pt>
                <c:pt idx="27">
                  <c:v>7.3033707865168537E-2</c:v>
                </c:pt>
                <c:pt idx="28">
                  <c:v>5.905511811023622E-2</c:v>
                </c:pt>
                <c:pt idx="29">
                  <c:v>4.7058823529411764E-2</c:v>
                </c:pt>
                <c:pt idx="30" formatCode="General">
                  <c:v>0</c:v>
                </c:pt>
                <c:pt idx="31">
                  <c:v>6.1797752808988762E-2</c:v>
                </c:pt>
                <c:pt idx="32">
                  <c:v>6.741573033707865E-2</c:v>
                </c:pt>
                <c:pt idx="33">
                  <c:v>8.6614173228346455E-2</c:v>
                </c:pt>
                <c:pt idx="34">
                  <c:v>3.1372549019607843E-2</c:v>
                </c:pt>
                <c:pt idx="35" formatCode="General">
                  <c:v>0</c:v>
                </c:pt>
                <c:pt idx="36">
                  <c:v>7.02247191011236E-2</c:v>
                </c:pt>
                <c:pt idx="37">
                  <c:v>6.741573033707865E-2</c:v>
                </c:pt>
                <c:pt idx="38">
                  <c:v>5.905511811023622E-2</c:v>
                </c:pt>
                <c:pt idx="39">
                  <c:v>7.4509803921568626E-2</c:v>
                </c:pt>
                <c:pt idx="40" formatCode="General">
                  <c:v>0</c:v>
                </c:pt>
                <c:pt idx="41">
                  <c:v>0.11797752808988764</c:v>
                </c:pt>
                <c:pt idx="42">
                  <c:v>0.12359550561797752</c:v>
                </c:pt>
                <c:pt idx="43">
                  <c:v>0.11811023622047244</c:v>
                </c:pt>
                <c:pt idx="44">
                  <c:v>0.10980392156862745</c:v>
                </c:pt>
                <c:pt idx="45" formatCode="General">
                  <c:v>0</c:v>
                </c:pt>
                <c:pt idx="46">
                  <c:v>1.9662921348314606E-2</c:v>
                </c:pt>
                <c:pt idx="47">
                  <c:v>1.4044943820224719E-2</c:v>
                </c:pt>
                <c:pt idx="48">
                  <c:v>2.3622047244094488E-2</c:v>
                </c:pt>
                <c:pt idx="49">
                  <c:v>2.7450980392156862E-2</c:v>
                </c:pt>
                <c:pt idx="50" formatCode="General">
                  <c:v>0</c:v>
                </c:pt>
                <c:pt idx="51">
                  <c:v>1.9662921348314606E-2</c:v>
                </c:pt>
                <c:pt idx="52">
                  <c:v>1.6853932584269662E-2</c:v>
                </c:pt>
                <c:pt idx="53">
                  <c:v>1.1811023622047244E-2</c:v>
                </c:pt>
                <c:pt idx="54">
                  <c:v>3.9215686274509803E-3</c:v>
                </c:pt>
              </c:numCache>
            </c:numRef>
          </c:val>
          <c:extLst>
            <c:ext xmlns:c16="http://schemas.microsoft.com/office/drawing/2014/chart" uri="{C3380CC4-5D6E-409C-BE32-E72D297353CC}">
              <c16:uniqueId val="{00000023-160B-4926-9803-7B187B157A77}"/>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67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700"/>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73799923371647513"/>
          <c:y val="0.70862555555555551"/>
          <c:w val="0.10978497447562523"/>
          <c:h val="6.6588985426143249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68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'Q7.Q6制度化の理由【ABCD】'!$J$65</c:f>
          <c:strCache>
            <c:ptCount val="1"/>
            <c:pt idx="0">
              <c:v>A.ユーザー企業 (N=355)
B.メーカー企業 (N=392）
C.サブシステム提供企業 (N=250）
D.サービス提供企業 (N=253）</c:v>
            </c:pt>
          </c:strCache>
        </c:strRef>
      </c:tx>
      <c:layout>
        <c:manualLayout>
          <c:xMode val="edge"/>
          <c:yMode val="edge"/>
          <c:x val="0.57193448275862058"/>
          <c:y val="0.8087423809523809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70204980842912"/>
          <c:y val="3.4901269841269844E-2"/>
          <c:w val="0.4840245927401074"/>
          <c:h val="0.94369920634920634"/>
        </c:manualLayout>
      </c:layout>
      <c:barChart>
        <c:barDir val="bar"/>
        <c:grouping val="stacked"/>
        <c:varyColors val="0"/>
        <c:ser>
          <c:idx val="0"/>
          <c:order val="0"/>
          <c:tx>
            <c:strRef>
              <c:f>'Q7.Q6制度化の理由【ABCD】'!$S$6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21D-4576-AF63-E716BC802FDC}"/>
                </c:ext>
              </c:extLst>
            </c:dLbl>
            <c:dLbl>
              <c:idx val="5"/>
              <c:delete val="1"/>
              <c:extLst>
                <c:ext xmlns:c15="http://schemas.microsoft.com/office/drawing/2012/chart" uri="{CE6537A1-D6FC-4f65-9D91-7224C49458BB}"/>
                <c:ext xmlns:c16="http://schemas.microsoft.com/office/drawing/2014/chart" uri="{C3380CC4-5D6E-409C-BE32-E72D297353CC}">
                  <c16:uniqueId val="{00000001-C21D-4576-AF63-E716BC802FDC}"/>
                </c:ext>
              </c:extLst>
            </c:dLbl>
            <c:dLbl>
              <c:idx val="10"/>
              <c:delete val="1"/>
              <c:extLst>
                <c:ext xmlns:c15="http://schemas.microsoft.com/office/drawing/2012/chart" uri="{CE6537A1-D6FC-4f65-9D91-7224C49458BB}"/>
                <c:ext xmlns:c16="http://schemas.microsoft.com/office/drawing/2014/chart" uri="{C3380CC4-5D6E-409C-BE32-E72D297353CC}">
                  <c16:uniqueId val="{00000002-C21D-4576-AF63-E716BC802FDC}"/>
                </c:ext>
              </c:extLst>
            </c:dLbl>
            <c:dLbl>
              <c:idx val="15"/>
              <c:delete val="1"/>
              <c:extLst>
                <c:ext xmlns:c15="http://schemas.microsoft.com/office/drawing/2012/chart" uri="{CE6537A1-D6FC-4f65-9D91-7224C49458BB}"/>
                <c:ext xmlns:c16="http://schemas.microsoft.com/office/drawing/2014/chart" uri="{C3380CC4-5D6E-409C-BE32-E72D297353CC}">
                  <c16:uniqueId val="{00000003-C21D-4576-AF63-E716BC802FDC}"/>
                </c:ext>
              </c:extLst>
            </c:dLbl>
            <c:dLbl>
              <c:idx val="20"/>
              <c:delete val="1"/>
              <c:extLst>
                <c:ext xmlns:c15="http://schemas.microsoft.com/office/drawing/2012/chart" uri="{CE6537A1-D6FC-4f65-9D91-7224C49458BB}"/>
                <c:ext xmlns:c16="http://schemas.microsoft.com/office/drawing/2014/chart" uri="{C3380CC4-5D6E-409C-BE32-E72D297353CC}">
                  <c16:uniqueId val="{00000004-C21D-4576-AF63-E716BC802FDC}"/>
                </c:ext>
              </c:extLst>
            </c:dLbl>
            <c:dLbl>
              <c:idx val="25"/>
              <c:delete val="1"/>
              <c:extLst>
                <c:ext xmlns:c15="http://schemas.microsoft.com/office/drawing/2012/chart" uri="{CE6537A1-D6FC-4f65-9D91-7224C49458BB}"/>
                <c:ext xmlns:c16="http://schemas.microsoft.com/office/drawing/2014/chart" uri="{C3380CC4-5D6E-409C-BE32-E72D297353CC}">
                  <c16:uniqueId val="{00000005-C21D-4576-AF63-E716BC802FDC}"/>
                </c:ext>
              </c:extLst>
            </c:dLbl>
            <c:dLbl>
              <c:idx val="29"/>
              <c:layout>
                <c:manualLayout>
                  <c:x val="-1.7089251569230794E-2"/>
                  <c:y val="-7.8714039221055107E-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906565481324641E-2"/>
                      <c:h val="2.9110340867998599E-2"/>
                    </c:manualLayout>
                  </c15:layout>
                </c:ext>
                <c:ext xmlns:c16="http://schemas.microsoft.com/office/drawing/2014/chart" uri="{C3380CC4-5D6E-409C-BE32-E72D297353CC}">
                  <c16:uniqueId val="{00000022-C21D-4576-AF63-E716BC802FDC}"/>
                </c:ext>
              </c:extLst>
            </c:dLbl>
            <c:dLbl>
              <c:idx val="30"/>
              <c:delete val="1"/>
              <c:extLst>
                <c:ext xmlns:c15="http://schemas.microsoft.com/office/drawing/2012/chart" uri="{CE6537A1-D6FC-4f65-9D91-7224C49458BB}"/>
                <c:ext xmlns:c16="http://schemas.microsoft.com/office/drawing/2014/chart" uri="{C3380CC4-5D6E-409C-BE32-E72D297353CC}">
                  <c16:uniqueId val="{00000006-C21D-4576-AF63-E716BC802FDC}"/>
                </c:ext>
              </c:extLst>
            </c:dLbl>
            <c:dLbl>
              <c:idx val="31"/>
              <c:layout>
                <c:manualLayout>
                  <c:x val="-1.7089347684797074E-2"/>
                  <c:y val="1.99933659807675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21D-4576-AF63-E716BC802FDC}"/>
                </c:ext>
              </c:extLst>
            </c:dLbl>
            <c:dLbl>
              <c:idx val="32"/>
              <c:layout>
                <c:manualLayout>
                  <c:x val="-2.1972018451881951E-2"/>
                  <c:y val="1.574280785887265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21D-4576-AF63-E716BC802FDC}"/>
                </c:ext>
              </c:extLst>
            </c:dLbl>
            <c:dLbl>
              <c:idx val="33"/>
              <c:dLblPos val="inEnd"/>
              <c:showLegendKey val="0"/>
              <c:showVal val="1"/>
              <c:showCatName val="0"/>
              <c:showSerName val="0"/>
              <c:showPercent val="0"/>
              <c:showBubbleSize val="0"/>
              <c:extLst>
                <c:ext xmlns:c15="http://schemas.microsoft.com/office/drawing/2012/chart" uri="{CE6537A1-D6FC-4f65-9D91-7224C49458BB}">
                  <c15:layout>
                    <c:manualLayout>
                      <c:w val="4.2906565481324641E-2"/>
                      <c:h val="2.9110340867998599E-2"/>
                    </c:manualLayout>
                  </c15:layout>
                </c:ext>
                <c:ext xmlns:c16="http://schemas.microsoft.com/office/drawing/2014/chart" uri="{C3380CC4-5D6E-409C-BE32-E72D297353CC}">
                  <c16:uniqueId val="{00000024-C21D-4576-AF63-E716BC802FDC}"/>
                </c:ext>
              </c:extLst>
            </c:dLbl>
            <c:dLbl>
              <c:idx val="34"/>
              <c:layout>
                <c:manualLayout>
                  <c:x val="-2.1972018451881951E-2"/>
                  <c:y val="1.99933659807682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21D-4576-AF63-E716BC802FDC}"/>
                </c:ext>
              </c:extLst>
            </c:dLbl>
            <c:dLbl>
              <c:idx val="35"/>
              <c:delete val="1"/>
              <c:extLst>
                <c:ext xmlns:c15="http://schemas.microsoft.com/office/drawing/2012/chart" uri="{CE6537A1-D6FC-4f65-9D91-7224C49458BB}"/>
                <c:ext xmlns:c16="http://schemas.microsoft.com/office/drawing/2014/chart" uri="{C3380CC4-5D6E-409C-BE32-E72D297353CC}">
                  <c16:uniqueId val="{00000007-C21D-4576-AF63-E716BC802FDC}"/>
                </c:ext>
              </c:extLst>
            </c:dLbl>
            <c:dLbl>
              <c:idx val="36"/>
              <c:delete val="1"/>
              <c:extLst>
                <c:ext xmlns:c15="http://schemas.microsoft.com/office/drawing/2012/chart" uri="{CE6537A1-D6FC-4f65-9D91-7224C49458BB}"/>
                <c:ext xmlns:c16="http://schemas.microsoft.com/office/drawing/2014/chart" uri="{C3380CC4-5D6E-409C-BE32-E72D297353CC}">
                  <c16:uniqueId val="{00000027-C21D-4576-AF63-E716BC802FDC}"/>
                </c:ext>
              </c:extLst>
            </c:dLbl>
            <c:dLbl>
              <c:idx val="37"/>
              <c:delete val="1"/>
              <c:extLst>
                <c:ext xmlns:c15="http://schemas.microsoft.com/office/drawing/2012/chart" uri="{CE6537A1-D6FC-4f65-9D91-7224C49458BB}"/>
                <c:ext xmlns:c16="http://schemas.microsoft.com/office/drawing/2014/chart" uri="{C3380CC4-5D6E-409C-BE32-E72D297353CC}">
                  <c16:uniqueId val="{00000028-C21D-4576-AF63-E716BC802FDC}"/>
                </c:ext>
              </c:extLst>
            </c:dLbl>
            <c:dLbl>
              <c:idx val="38"/>
              <c:delete val="1"/>
              <c:extLst>
                <c:ext xmlns:c15="http://schemas.microsoft.com/office/drawing/2012/chart" uri="{CE6537A1-D6FC-4f65-9D91-7224C49458BB}"/>
                <c:ext xmlns:c16="http://schemas.microsoft.com/office/drawing/2014/chart" uri="{C3380CC4-5D6E-409C-BE32-E72D297353CC}">
                  <c16:uniqueId val="{00000029-C21D-4576-AF63-E716BC802FDC}"/>
                </c:ext>
              </c:extLst>
            </c:dLbl>
            <c:dLbl>
              <c:idx val="39"/>
              <c:delete val="1"/>
              <c:extLst>
                <c:ext xmlns:c15="http://schemas.microsoft.com/office/drawing/2012/chart" uri="{CE6537A1-D6FC-4f65-9D91-7224C49458BB}"/>
                <c:ext xmlns:c16="http://schemas.microsoft.com/office/drawing/2014/chart" uri="{C3380CC4-5D6E-409C-BE32-E72D297353CC}">
                  <c16:uniqueId val="{0000002A-C21D-4576-AF63-E716BC802FDC}"/>
                </c:ext>
              </c:extLst>
            </c:dLbl>
            <c:dLbl>
              <c:idx val="40"/>
              <c:delete val="1"/>
              <c:extLst>
                <c:ext xmlns:c15="http://schemas.microsoft.com/office/drawing/2012/chart" uri="{CE6537A1-D6FC-4f65-9D91-7224C49458BB}"/>
                <c:ext xmlns:c16="http://schemas.microsoft.com/office/drawing/2014/chart" uri="{C3380CC4-5D6E-409C-BE32-E72D297353CC}">
                  <c16:uniqueId val="{00000008-C21D-4576-AF63-E716BC802FDC}"/>
                </c:ext>
              </c:extLst>
            </c:dLbl>
            <c:dLbl>
              <c:idx val="41"/>
              <c:delete val="1"/>
              <c:extLst>
                <c:ext xmlns:c15="http://schemas.microsoft.com/office/drawing/2012/chart" uri="{CE6537A1-D6FC-4f65-9D91-7224C49458BB}"/>
                <c:ext xmlns:c16="http://schemas.microsoft.com/office/drawing/2014/chart" uri="{C3380CC4-5D6E-409C-BE32-E72D297353CC}">
                  <c16:uniqueId val="{00000035-C21D-4576-AF63-E716BC802FDC}"/>
                </c:ext>
              </c:extLst>
            </c:dLbl>
            <c:dLbl>
              <c:idx val="42"/>
              <c:delete val="1"/>
              <c:extLst>
                <c:ext xmlns:c15="http://schemas.microsoft.com/office/drawing/2012/chart" uri="{CE6537A1-D6FC-4f65-9D91-7224C49458BB}"/>
                <c:ext xmlns:c16="http://schemas.microsoft.com/office/drawing/2014/chart" uri="{C3380CC4-5D6E-409C-BE32-E72D297353CC}">
                  <c16:uniqueId val="{00000034-C21D-4576-AF63-E716BC802FDC}"/>
                </c:ext>
              </c:extLst>
            </c:dLbl>
            <c:dLbl>
              <c:idx val="43"/>
              <c:delete val="1"/>
              <c:extLst>
                <c:ext xmlns:c15="http://schemas.microsoft.com/office/drawing/2012/chart" uri="{CE6537A1-D6FC-4f65-9D91-7224C49458BB}"/>
                <c:ext xmlns:c16="http://schemas.microsoft.com/office/drawing/2014/chart" uri="{C3380CC4-5D6E-409C-BE32-E72D297353CC}">
                  <c16:uniqueId val="{0000003B-C21D-4576-AF63-E716BC802FDC}"/>
                </c:ext>
              </c:extLst>
            </c:dLbl>
            <c:dLbl>
              <c:idx val="44"/>
              <c:delete val="1"/>
              <c:extLst>
                <c:ext xmlns:c15="http://schemas.microsoft.com/office/drawing/2012/chart" uri="{CE6537A1-D6FC-4f65-9D91-7224C49458BB}"/>
                <c:ext xmlns:c16="http://schemas.microsoft.com/office/drawing/2014/chart" uri="{C3380CC4-5D6E-409C-BE32-E72D297353CC}">
                  <c16:uniqueId val="{0000003D-C21D-4576-AF63-E716BC802FDC}"/>
                </c:ext>
              </c:extLst>
            </c:dLbl>
            <c:dLbl>
              <c:idx val="45"/>
              <c:delete val="1"/>
              <c:extLst>
                <c:ext xmlns:c15="http://schemas.microsoft.com/office/drawing/2012/chart" uri="{CE6537A1-D6FC-4f65-9D91-7224C49458BB}"/>
                <c:ext xmlns:c16="http://schemas.microsoft.com/office/drawing/2014/chart" uri="{C3380CC4-5D6E-409C-BE32-E72D297353CC}">
                  <c16:uniqueId val="{00000009-C21D-4576-AF63-E716BC802FDC}"/>
                </c:ext>
              </c:extLst>
            </c:dLbl>
            <c:dLbl>
              <c:idx val="46"/>
              <c:delete val="1"/>
              <c:extLst>
                <c:ext xmlns:c15="http://schemas.microsoft.com/office/drawing/2012/chart" uri="{CE6537A1-D6FC-4f65-9D91-7224C49458BB}"/>
                <c:ext xmlns:c16="http://schemas.microsoft.com/office/drawing/2014/chart" uri="{C3380CC4-5D6E-409C-BE32-E72D297353CC}">
                  <c16:uniqueId val="{00000041-C21D-4576-AF63-E716BC802FDC}"/>
                </c:ext>
              </c:extLst>
            </c:dLbl>
            <c:dLbl>
              <c:idx val="47"/>
              <c:delete val="1"/>
              <c:extLst>
                <c:ext xmlns:c15="http://schemas.microsoft.com/office/drawing/2012/chart" uri="{CE6537A1-D6FC-4f65-9D91-7224C49458BB}"/>
                <c:ext xmlns:c16="http://schemas.microsoft.com/office/drawing/2014/chart" uri="{C3380CC4-5D6E-409C-BE32-E72D297353CC}">
                  <c16:uniqueId val="{00000044-C21D-4576-AF63-E716BC802FDC}"/>
                </c:ext>
              </c:extLst>
            </c:dLbl>
            <c:dLbl>
              <c:idx val="48"/>
              <c:delete val="1"/>
              <c:extLst>
                <c:ext xmlns:c15="http://schemas.microsoft.com/office/drawing/2012/chart" uri="{CE6537A1-D6FC-4f65-9D91-7224C49458BB}"/>
                <c:ext xmlns:c16="http://schemas.microsoft.com/office/drawing/2014/chart" uri="{C3380CC4-5D6E-409C-BE32-E72D297353CC}">
                  <c16:uniqueId val="{00000042-C21D-4576-AF63-E716BC802FDC}"/>
                </c:ext>
              </c:extLst>
            </c:dLbl>
            <c:dLbl>
              <c:idx val="49"/>
              <c:delete val="1"/>
              <c:extLst>
                <c:ext xmlns:c15="http://schemas.microsoft.com/office/drawing/2012/chart" uri="{CE6537A1-D6FC-4f65-9D91-7224C49458BB}"/>
                <c:ext xmlns:c16="http://schemas.microsoft.com/office/drawing/2014/chart" uri="{C3380CC4-5D6E-409C-BE32-E72D297353CC}">
                  <c16:uniqueId val="{00000046-C21D-4576-AF63-E716BC802FDC}"/>
                </c:ext>
              </c:extLst>
            </c:dLbl>
            <c:numFmt formatCode="0%" sourceLinked="0"/>
            <c:spPr>
              <a:noFill/>
              <a:ln>
                <a:noFill/>
              </a:ln>
              <a:effectLst/>
            </c:spPr>
            <c:txPr>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'Q7.Q6制度化の理由【ABCD】'!$R$7:$R$56</c:f>
              <c:strCache>
                <c:ptCount val="50"/>
                <c:pt idx="0">
                  <c:v>【 従業員の感染防止のため 】                </c:v>
                </c:pt>
                <c:pt idx="1">
                  <c:v>A.ユーザー企業（n=265）</c:v>
                </c:pt>
                <c:pt idx="2">
                  <c:v>B.メーカー企業（n=302）</c:v>
                </c:pt>
                <c:pt idx="3">
                  <c:v>C.サブシステム提供企業（n=200）</c:v>
                </c:pt>
                <c:pt idx="4">
                  <c:v>D.サービス提供企業（n=200）</c:v>
                </c:pt>
                <c:pt idx="5">
                  <c:v>【 リモートワークの推進のため 】              </c:v>
                </c:pt>
                <c:pt idx="6">
                  <c:v>A.ユーザー企業（n=130）</c:v>
                </c:pt>
                <c:pt idx="7">
                  <c:v>B.メーカー企業（n=171）</c:v>
                </c:pt>
                <c:pt idx="8">
                  <c:v>C.サブシステム提供企業（n=123）</c:v>
                </c:pt>
                <c:pt idx="9">
                  <c:v>D.サービス提供企業（n=117）</c:v>
                </c:pt>
                <c:pt idx="10">
                  <c:v>【 感染防止に適したオフィス環境の整備のため 】       </c:v>
                </c:pt>
                <c:pt idx="11">
                  <c:v>A.ユーザー企業（n=174）</c:v>
                </c:pt>
                <c:pt idx="12">
                  <c:v>B.メーカー企業（n=192）</c:v>
                </c:pt>
                <c:pt idx="13">
                  <c:v>C.サブシステム提供企業（n=120）</c:v>
                </c:pt>
                <c:pt idx="14">
                  <c:v>D.サービス提供企業（n=117）</c:v>
                </c:pt>
                <c:pt idx="15">
                  <c:v>【 事業戦略の改革のため 】                 </c:v>
                </c:pt>
                <c:pt idx="16">
                  <c:v>A.ユーザー企業（n=59）</c:v>
                </c:pt>
                <c:pt idx="17">
                  <c:v>B.メーカー企業（n=77）</c:v>
                </c:pt>
                <c:pt idx="18">
                  <c:v>C.サブシステム提供企業（n=41）</c:v>
                </c:pt>
                <c:pt idx="19">
                  <c:v>D.サービス提供企業（n=52）</c:v>
                </c:pt>
                <c:pt idx="20">
                  <c:v>【 労働環境の改革のため 】                 </c:v>
                </c:pt>
                <c:pt idx="21">
                  <c:v>A.ユーザー企業（n=133）</c:v>
                </c:pt>
                <c:pt idx="22">
                  <c:v>B.メーカー企業（n=138）</c:v>
                </c:pt>
                <c:pt idx="23">
                  <c:v>C.サブシステム提供企業（n=114）</c:v>
                </c:pt>
                <c:pt idx="24">
                  <c:v>D.サービス提供企業（n=91）</c:v>
                </c:pt>
                <c:pt idx="25">
                  <c:v>【 生産性向上のため 】                   </c:v>
                </c:pt>
                <c:pt idx="26">
                  <c:v>A.ユーザー企業（n=113）</c:v>
                </c:pt>
                <c:pt idx="27">
                  <c:v>B.メーカー企業（n=106）</c:v>
                </c:pt>
                <c:pt idx="28">
                  <c:v>C.サブシステム提供企業（n=64）</c:v>
                </c:pt>
                <c:pt idx="29">
                  <c:v>D.サービス提供企業（n=58）</c:v>
                </c:pt>
                <c:pt idx="30">
                  <c:v>【 デジタル・トランスフォーメーション(DX)の推進のため 】</c:v>
                </c:pt>
                <c:pt idx="31">
                  <c:v>A.ユーザー企業（n=63）</c:v>
                </c:pt>
                <c:pt idx="32">
                  <c:v>B.メーカー企業（n=67）</c:v>
                </c:pt>
                <c:pt idx="33">
                  <c:v>C.サブシステム提供企業（n=29）</c:v>
                </c:pt>
                <c:pt idx="34">
                  <c:v>D.サービス提供企業（n=40）</c:v>
                </c:pt>
                <c:pt idx="35">
                  <c:v>【 業務の自動化・省人化のため 】              </c:v>
                </c:pt>
                <c:pt idx="36">
                  <c:v>A.ユーザー企業（n=49）</c:v>
                </c:pt>
                <c:pt idx="37">
                  <c:v>B.メーカー企業（n=38）</c:v>
                </c:pt>
                <c:pt idx="38">
                  <c:v>C.サブシステム提供企業（n=19）</c:v>
                </c:pt>
                <c:pt idx="39">
                  <c:v>D.サービス提供企業（n=19）</c:v>
                </c:pt>
                <c:pt idx="40">
                  <c:v>【 人事評価制度の改革のため 】               </c:v>
                </c:pt>
                <c:pt idx="41">
                  <c:v>A.ユーザー企業（n=12）</c:v>
                </c:pt>
                <c:pt idx="42">
                  <c:v>B.メーカー企業（n=10）</c:v>
                </c:pt>
                <c:pt idx="43">
                  <c:v>C.サブシステム提供企業（n=  5）</c:v>
                </c:pt>
                <c:pt idx="44">
                  <c:v>D.サービス提供企業（n=13）</c:v>
                </c:pt>
                <c:pt idx="45">
                  <c:v>【 拠点の削減のため 】                   </c:v>
                </c:pt>
                <c:pt idx="46">
                  <c:v>A.ユーザー企業（n=  5）</c:v>
                </c:pt>
                <c:pt idx="47">
                  <c:v>B.メーカー企業（n=  5）</c:v>
                </c:pt>
                <c:pt idx="48">
                  <c:v>C.サブシステム提供企業（n=  4）</c:v>
                </c:pt>
                <c:pt idx="49">
                  <c:v>D.サービス提供企業（n=  4）</c:v>
                </c:pt>
              </c:strCache>
            </c:strRef>
          </c:cat>
          <c:val>
            <c:numRef>
              <c:f>'Q7.Q6制度化の理由【ABCD】'!$S$7:$S$56</c:f>
              <c:numCache>
                <c:formatCode>0.0%</c:formatCode>
                <c:ptCount val="50"/>
                <c:pt idx="0" formatCode="General">
                  <c:v>0</c:v>
                </c:pt>
                <c:pt idx="1">
                  <c:v>0.56338028169014087</c:v>
                </c:pt>
                <c:pt idx="2">
                  <c:v>0.56122448979591832</c:v>
                </c:pt>
                <c:pt idx="3">
                  <c:v>0.55200000000000005</c:v>
                </c:pt>
                <c:pt idx="4">
                  <c:v>0.56521739130434778</c:v>
                </c:pt>
                <c:pt idx="5" formatCode="General">
                  <c:v>0</c:v>
                </c:pt>
                <c:pt idx="6">
                  <c:v>8.7323943661971826E-2</c:v>
                </c:pt>
                <c:pt idx="7">
                  <c:v>9.438775510204081E-2</c:v>
                </c:pt>
                <c:pt idx="8">
                  <c:v>0.124</c:v>
                </c:pt>
                <c:pt idx="9">
                  <c:v>0.13043478260869565</c:v>
                </c:pt>
                <c:pt idx="10" formatCode="General">
                  <c:v>0</c:v>
                </c:pt>
                <c:pt idx="11">
                  <c:v>9.295774647887324E-2</c:v>
                </c:pt>
                <c:pt idx="12">
                  <c:v>0.10459183673469388</c:v>
                </c:pt>
                <c:pt idx="13">
                  <c:v>0.08</c:v>
                </c:pt>
                <c:pt idx="14">
                  <c:v>6.3241106719367585E-2</c:v>
                </c:pt>
                <c:pt idx="15" formatCode="General">
                  <c:v>0</c:v>
                </c:pt>
                <c:pt idx="16">
                  <c:v>7.0422535211267609E-2</c:v>
                </c:pt>
                <c:pt idx="17">
                  <c:v>7.9081632653061229E-2</c:v>
                </c:pt>
                <c:pt idx="18">
                  <c:v>7.5999999999999998E-2</c:v>
                </c:pt>
                <c:pt idx="19">
                  <c:v>0.11462450592885376</c:v>
                </c:pt>
                <c:pt idx="20" formatCode="General">
                  <c:v>0</c:v>
                </c:pt>
                <c:pt idx="21">
                  <c:v>6.1971830985915494E-2</c:v>
                </c:pt>
                <c:pt idx="22">
                  <c:v>5.3571428571428568E-2</c:v>
                </c:pt>
                <c:pt idx="23">
                  <c:v>5.1999999999999998E-2</c:v>
                </c:pt>
                <c:pt idx="24">
                  <c:v>2.3715415019762844E-2</c:v>
                </c:pt>
                <c:pt idx="25" formatCode="General">
                  <c:v>0</c:v>
                </c:pt>
                <c:pt idx="26">
                  <c:v>5.9154929577464786E-2</c:v>
                </c:pt>
                <c:pt idx="27">
                  <c:v>4.8469387755102039E-2</c:v>
                </c:pt>
                <c:pt idx="28">
                  <c:v>0.06</c:v>
                </c:pt>
                <c:pt idx="29">
                  <c:v>2.766798418972332E-2</c:v>
                </c:pt>
                <c:pt idx="30" formatCode="General">
                  <c:v>0</c:v>
                </c:pt>
                <c:pt idx="31">
                  <c:v>3.0985915492957747E-2</c:v>
                </c:pt>
                <c:pt idx="32">
                  <c:v>4.5918367346938778E-2</c:v>
                </c:pt>
                <c:pt idx="33">
                  <c:v>3.2000000000000001E-2</c:v>
                </c:pt>
                <c:pt idx="34">
                  <c:v>4.3478260869565216E-2</c:v>
                </c:pt>
                <c:pt idx="35" formatCode="General">
                  <c:v>0</c:v>
                </c:pt>
                <c:pt idx="36">
                  <c:v>2.2535211267605635E-2</c:v>
                </c:pt>
                <c:pt idx="37">
                  <c:v>7.6530612244897957E-3</c:v>
                </c:pt>
                <c:pt idx="38">
                  <c:v>1.2E-2</c:v>
                </c:pt>
                <c:pt idx="39">
                  <c:v>7.9051383399209481E-3</c:v>
                </c:pt>
                <c:pt idx="40" formatCode="General">
                  <c:v>0</c:v>
                </c:pt>
                <c:pt idx="41">
                  <c:v>2.8169014084507044E-3</c:v>
                </c:pt>
                <c:pt idx="42">
                  <c:v>0</c:v>
                </c:pt>
                <c:pt idx="43">
                  <c:v>4.0000000000000001E-3</c:v>
                </c:pt>
                <c:pt idx="44">
                  <c:v>1.5810276679841896E-2</c:v>
                </c:pt>
                <c:pt idx="45" formatCode="General">
                  <c:v>0</c:v>
                </c:pt>
                <c:pt idx="46">
                  <c:v>2.8169014084507044E-3</c:v>
                </c:pt>
                <c:pt idx="47">
                  <c:v>0</c:v>
                </c:pt>
                <c:pt idx="48">
                  <c:v>4.0000000000000001E-3</c:v>
                </c:pt>
                <c:pt idx="49">
                  <c:v>0</c:v>
                </c:pt>
              </c:numCache>
            </c:numRef>
          </c:val>
          <c:extLst>
            <c:ext xmlns:c16="http://schemas.microsoft.com/office/drawing/2014/chart" uri="{C3380CC4-5D6E-409C-BE32-E72D297353CC}">
              <c16:uniqueId val="{0000000A-C21D-4576-AF63-E716BC802FDC}"/>
            </c:ext>
          </c:extLst>
        </c:ser>
        <c:ser>
          <c:idx val="2"/>
          <c:order val="1"/>
          <c:tx>
            <c:strRef>
              <c:f>'Q7.Q6制度化の理由【ABCD】'!$T$6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C21D-4576-AF63-E716BC802FDC}"/>
                </c:ext>
              </c:extLst>
            </c:dLbl>
            <c:dLbl>
              <c:idx val="5"/>
              <c:delete val="1"/>
              <c:extLst>
                <c:ext xmlns:c15="http://schemas.microsoft.com/office/drawing/2012/chart" uri="{CE6537A1-D6FC-4f65-9D91-7224C49458BB}"/>
                <c:ext xmlns:c16="http://schemas.microsoft.com/office/drawing/2014/chart" uri="{C3380CC4-5D6E-409C-BE32-E72D297353CC}">
                  <c16:uniqueId val="{0000000C-C21D-4576-AF63-E716BC802FDC}"/>
                </c:ext>
              </c:extLst>
            </c:dLbl>
            <c:dLbl>
              <c:idx val="10"/>
              <c:delete val="1"/>
              <c:extLst>
                <c:ext xmlns:c15="http://schemas.microsoft.com/office/drawing/2012/chart" uri="{CE6537A1-D6FC-4f65-9D91-7224C49458BB}"/>
                <c:ext xmlns:c16="http://schemas.microsoft.com/office/drawing/2014/chart" uri="{C3380CC4-5D6E-409C-BE32-E72D297353CC}">
                  <c16:uniqueId val="{0000000D-C21D-4576-AF63-E716BC802FDC}"/>
                </c:ext>
              </c:extLst>
            </c:dLbl>
            <c:dLbl>
              <c:idx val="15"/>
              <c:delete val="1"/>
              <c:extLst>
                <c:ext xmlns:c15="http://schemas.microsoft.com/office/drawing/2012/chart" uri="{CE6537A1-D6FC-4f65-9D91-7224C49458BB}"/>
                <c:ext xmlns:c16="http://schemas.microsoft.com/office/drawing/2014/chart" uri="{C3380CC4-5D6E-409C-BE32-E72D297353CC}">
                  <c16:uniqueId val="{0000000E-C21D-4576-AF63-E716BC802FDC}"/>
                </c:ext>
              </c:extLst>
            </c:dLbl>
            <c:dLbl>
              <c:idx val="20"/>
              <c:delete val="1"/>
              <c:extLst>
                <c:ext xmlns:c15="http://schemas.microsoft.com/office/drawing/2012/chart" uri="{CE6537A1-D6FC-4f65-9D91-7224C49458BB}"/>
                <c:ext xmlns:c16="http://schemas.microsoft.com/office/drawing/2014/chart" uri="{C3380CC4-5D6E-409C-BE32-E72D297353CC}">
                  <c16:uniqueId val="{0000000F-C21D-4576-AF63-E716BC802FDC}"/>
                </c:ext>
              </c:extLst>
            </c:dLbl>
            <c:dLbl>
              <c:idx val="25"/>
              <c:delete val="1"/>
              <c:extLst>
                <c:ext xmlns:c15="http://schemas.microsoft.com/office/drawing/2012/chart" uri="{CE6537A1-D6FC-4f65-9D91-7224C49458BB}"/>
                <c:ext xmlns:c16="http://schemas.microsoft.com/office/drawing/2014/chart" uri="{C3380CC4-5D6E-409C-BE32-E72D297353CC}">
                  <c16:uniqueId val="{00000010-C21D-4576-AF63-E716BC802FDC}"/>
                </c:ext>
              </c:extLst>
            </c:dLbl>
            <c:dLbl>
              <c:idx val="30"/>
              <c:delete val="1"/>
              <c:extLst>
                <c:ext xmlns:c15="http://schemas.microsoft.com/office/drawing/2012/chart" uri="{CE6537A1-D6FC-4f65-9D91-7224C49458BB}"/>
                <c:ext xmlns:c16="http://schemas.microsoft.com/office/drawing/2014/chart" uri="{C3380CC4-5D6E-409C-BE32-E72D297353CC}">
                  <c16:uniqueId val="{00000011-C21D-4576-AF63-E716BC802FDC}"/>
                </c:ext>
              </c:extLst>
            </c:dLbl>
            <c:dLbl>
              <c:idx val="33"/>
              <c:delete val="1"/>
              <c:extLst>
                <c:ext xmlns:c15="http://schemas.microsoft.com/office/drawing/2012/chart" uri="{CE6537A1-D6FC-4f65-9D91-7224C49458BB}"/>
                <c:ext xmlns:c16="http://schemas.microsoft.com/office/drawing/2014/chart" uri="{C3380CC4-5D6E-409C-BE32-E72D297353CC}">
                  <c16:uniqueId val="{0000002B-C21D-4576-AF63-E716BC802FDC}"/>
                </c:ext>
              </c:extLst>
            </c:dLbl>
            <c:dLbl>
              <c:idx val="35"/>
              <c:delete val="1"/>
              <c:extLst>
                <c:ext xmlns:c15="http://schemas.microsoft.com/office/drawing/2012/chart" uri="{CE6537A1-D6FC-4f65-9D91-7224C49458BB}"/>
                <c:ext xmlns:c16="http://schemas.microsoft.com/office/drawing/2014/chart" uri="{C3380CC4-5D6E-409C-BE32-E72D297353CC}">
                  <c16:uniqueId val="{00000012-C21D-4576-AF63-E716BC802FDC}"/>
                </c:ext>
              </c:extLst>
            </c:dLbl>
            <c:dLbl>
              <c:idx val="36"/>
              <c:delete val="1"/>
              <c:extLst>
                <c:ext xmlns:c15="http://schemas.microsoft.com/office/drawing/2012/chart" uri="{CE6537A1-D6FC-4f65-9D91-7224C49458BB}"/>
                <c:ext xmlns:c16="http://schemas.microsoft.com/office/drawing/2014/chart" uri="{C3380CC4-5D6E-409C-BE32-E72D297353CC}">
                  <c16:uniqueId val="{0000002C-C21D-4576-AF63-E716BC802FDC}"/>
                </c:ext>
              </c:extLst>
            </c:dLbl>
            <c:dLbl>
              <c:idx val="37"/>
              <c:delete val="1"/>
              <c:extLst>
                <c:ext xmlns:c15="http://schemas.microsoft.com/office/drawing/2012/chart" uri="{CE6537A1-D6FC-4f65-9D91-7224C49458BB}"/>
                <c:ext xmlns:c16="http://schemas.microsoft.com/office/drawing/2014/chart" uri="{C3380CC4-5D6E-409C-BE32-E72D297353CC}">
                  <c16:uniqueId val="{0000002D-C21D-4576-AF63-E716BC802FDC}"/>
                </c:ext>
              </c:extLst>
            </c:dLbl>
            <c:dLbl>
              <c:idx val="38"/>
              <c:delete val="1"/>
              <c:extLst>
                <c:ext xmlns:c15="http://schemas.microsoft.com/office/drawing/2012/chart" uri="{CE6537A1-D6FC-4f65-9D91-7224C49458BB}"/>
                <c:ext xmlns:c16="http://schemas.microsoft.com/office/drawing/2014/chart" uri="{C3380CC4-5D6E-409C-BE32-E72D297353CC}">
                  <c16:uniqueId val="{0000002E-C21D-4576-AF63-E716BC802FDC}"/>
                </c:ext>
              </c:extLst>
            </c:dLbl>
            <c:dLbl>
              <c:idx val="39"/>
              <c:delete val="1"/>
              <c:extLst>
                <c:ext xmlns:c15="http://schemas.microsoft.com/office/drawing/2012/chart" uri="{CE6537A1-D6FC-4f65-9D91-7224C49458BB}"/>
                <c:ext xmlns:c16="http://schemas.microsoft.com/office/drawing/2014/chart" uri="{C3380CC4-5D6E-409C-BE32-E72D297353CC}">
                  <c16:uniqueId val="{0000002F-C21D-4576-AF63-E716BC802FDC}"/>
                </c:ext>
              </c:extLst>
            </c:dLbl>
            <c:dLbl>
              <c:idx val="40"/>
              <c:delete val="1"/>
              <c:extLst>
                <c:ext xmlns:c15="http://schemas.microsoft.com/office/drawing/2012/chart" uri="{CE6537A1-D6FC-4f65-9D91-7224C49458BB}"/>
                <c:ext xmlns:c16="http://schemas.microsoft.com/office/drawing/2014/chart" uri="{C3380CC4-5D6E-409C-BE32-E72D297353CC}">
                  <c16:uniqueId val="{00000013-C21D-4576-AF63-E716BC802FDC}"/>
                </c:ext>
              </c:extLst>
            </c:dLbl>
            <c:dLbl>
              <c:idx val="41"/>
              <c:delete val="1"/>
              <c:extLst>
                <c:ext xmlns:c15="http://schemas.microsoft.com/office/drawing/2012/chart" uri="{CE6537A1-D6FC-4f65-9D91-7224C49458BB}"/>
                <c:ext xmlns:c16="http://schemas.microsoft.com/office/drawing/2014/chart" uri="{C3380CC4-5D6E-409C-BE32-E72D297353CC}">
                  <c16:uniqueId val="{00000033-C21D-4576-AF63-E716BC802FDC}"/>
                </c:ext>
              </c:extLst>
            </c:dLbl>
            <c:dLbl>
              <c:idx val="42"/>
              <c:delete val="1"/>
              <c:extLst>
                <c:ext xmlns:c15="http://schemas.microsoft.com/office/drawing/2012/chart" uri="{CE6537A1-D6FC-4f65-9D91-7224C49458BB}"/>
                <c:ext xmlns:c16="http://schemas.microsoft.com/office/drawing/2014/chart" uri="{C3380CC4-5D6E-409C-BE32-E72D297353CC}">
                  <c16:uniqueId val="{00000037-C21D-4576-AF63-E716BC802FDC}"/>
                </c:ext>
              </c:extLst>
            </c:dLbl>
            <c:dLbl>
              <c:idx val="43"/>
              <c:delete val="1"/>
              <c:extLst>
                <c:ext xmlns:c15="http://schemas.microsoft.com/office/drawing/2012/chart" uri="{CE6537A1-D6FC-4f65-9D91-7224C49458BB}"/>
                <c:ext xmlns:c16="http://schemas.microsoft.com/office/drawing/2014/chart" uri="{C3380CC4-5D6E-409C-BE32-E72D297353CC}">
                  <c16:uniqueId val="{0000003A-C21D-4576-AF63-E716BC802FDC}"/>
                </c:ext>
              </c:extLst>
            </c:dLbl>
            <c:dLbl>
              <c:idx val="44"/>
              <c:delete val="1"/>
              <c:extLst>
                <c:ext xmlns:c15="http://schemas.microsoft.com/office/drawing/2012/chart" uri="{CE6537A1-D6FC-4f65-9D91-7224C49458BB}"/>
                <c:ext xmlns:c16="http://schemas.microsoft.com/office/drawing/2014/chart" uri="{C3380CC4-5D6E-409C-BE32-E72D297353CC}">
                  <c16:uniqueId val="{0000003C-C21D-4576-AF63-E716BC802FDC}"/>
                </c:ext>
              </c:extLst>
            </c:dLbl>
            <c:dLbl>
              <c:idx val="45"/>
              <c:delete val="1"/>
              <c:extLst>
                <c:ext xmlns:c15="http://schemas.microsoft.com/office/drawing/2012/chart" uri="{CE6537A1-D6FC-4f65-9D91-7224C49458BB}"/>
                <c:ext xmlns:c16="http://schemas.microsoft.com/office/drawing/2014/chart" uri="{C3380CC4-5D6E-409C-BE32-E72D297353CC}">
                  <c16:uniqueId val="{00000014-C21D-4576-AF63-E716BC802FDC}"/>
                </c:ext>
              </c:extLst>
            </c:dLbl>
            <c:dLbl>
              <c:idx val="46"/>
              <c:delete val="1"/>
              <c:extLst>
                <c:ext xmlns:c15="http://schemas.microsoft.com/office/drawing/2012/chart" uri="{CE6537A1-D6FC-4f65-9D91-7224C49458BB}"/>
                <c:ext xmlns:c16="http://schemas.microsoft.com/office/drawing/2014/chart" uri="{C3380CC4-5D6E-409C-BE32-E72D297353CC}">
                  <c16:uniqueId val="{00000040-C21D-4576-AF63-E716BC802FDC}"/>
                </c:ext>
              </c:extLst>
            </c:dLbl>
            <c:dLbl>
              <c:idx val="47"/>
              <c:delete val="1"/>
              <c:extLst>
                <c:ext xmlns:c15="http://schemas.microsoft.com/office/drawing/2012/chart" uri="{CE6537A1-D6FC-4f65-9D91-7224C49458BB}"/>
                <c:ext xmlns:c16="http://schemas.microsoft.com/office/drawing/2014/chart" uri="{C3380CC4-5D6E-409C-BE32-E72D297353CC}">
                  <c16:uniqueId val="{00000048-C21D-4576-AF63-E716BC802FDC}"/>
                </c:ext>
              </c:extLst>
            </c:dLbl>
            <c:dLbl>
              <c:idx val="48"/>
              <c:delete val="1"/>
              <c:extLst>
                <c:ext xmlns:c15="http://schemas.microsoft.com/office/drawing/2012/chart" uri="{CE6537A1-D6FC-4f65-9D91-7224C49458BB}"/>
                <c:ext xmlns:c16="http://schemas.microsoft.com/office/drawing/2014/chart" uri="{C3380CC4-5D6E-409C-BE32-E72D297353CC}">
                  <c16:uniqueId val="{00000047-C21D-4576-AF63-E716BC802FDC}"/>
                </c:ext>
              </c:extLst>
            </c:dLbl>
            <c:dLbl>
              <c:idx val="49"/>
              <c:delete val="1"/>
              <c:extLst>
                <c:ext xmlns:c15="http://schemas.microsoft.com/office/drawing/2012/chart" uri="{CE6537A1-D6FC-4f65-9D91-7224C49458BB}"/>
                <c:ext xmlns:c16="http://schemas.microsoft.com/office/drawing/2014/chart" uri="{C3380CC4-5D6E-409C-BE32-E72D297353CC}">
                  <c16:uniqueId val="{00000049-C21D-4576-AF63-E716BC802FDC}"/>
                </c:ext>
              </c:extLst>
            </c:dLbl>
            <c:numFmt formatCode="0%" sourceLinked="0"/>
            <c:spPr>
              <a:noFill/>
              <a:ln>
                <a:noFill/>
              </a:ln>
              <a:effectLst/>
            </c:spPr>
            <c:txPr>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'Q7.Q6制度化の理由【ABCD】'!$R$7:$R$56</c:f>
              <c:strCache>
                <c:ptCount val="50"/>
                <c:pt idx="0">
                  <c:v>【 従業員の感染防止のため 】                </c:v>
                </c:pt>
                <c:pt idx="1">
                  <c:v>A.ユーザー企業（n=265）</c:v>
                </c:pt>
                <c:pt idx="2">
                  <c:v>B.メーカー企業（n=302）</c:v>
                </c:pt>
                <c:pt idx="3">
                  <c:v>C.サブシステム提供企業（n=200）</c:v>
                </c:pt>
                <c:pt idx="4">
                  <c:v>D.サービス提供企業（n=200）</c:v>
                </c:pt>
                <c:pt idx="5">
                  <c:v>【 リモートワークの推進のため 】              </c:v>
                </c:pt>
                <c:pt idx="6">
                  <c:v>A.ユーザー企業（n=130）</c:v>
                </c:pt>
                <c:pt idx="7">
                  <c:v>B.メーカー企業（n=171）</c:v>
                </c:pt>
                <c:pt idx="8">
                  <c:v>C.サブシステム提供企業（n=123）</c:v>
                </c:pt>
                <c:pt idx="9">
                  <c:v>D.サービス提供企業（n=117）</c:v>
                </c:pt>
                <c:pt idx="10">
                  <c:v>【 感染防止に適したオフィス環境の整備のため 】       </c:v>
                </c:pt>
                <c:pt idx="11">
                  <c:v>A.ユーザー企業（n=174）</c:v>
                </c:pt>
                <c:pt idx="12">
                  <c:v>B.メーカー企業（n=192）</c:v>
                </c:pt>
                <c:pt idx="13">
                  <c:v>C.サブシステム提供企業（n=120）</c:v>
                </c:pt>
                <c:pt idx="14">
                  <c:v>D.サービス提供企業（n=117）</c:v>
                </c:pt>
                <c:pt idx="15">
                  <c:v>【 事業戦略の改革のため 】                 </c:v>
                </c:pt>
                <c:pt idx="16">
                  <c:v>A.ユーザー企業（n=59）</c:v>
                </c:pt>
                <c:pt idx="17">
                  <c:v>B.メーカー企業（n=77）</c:v>
                </c:pt>
                <c:pt idx="18">
                  <c:v>C.サブシステム提供企業（n=41）</c:v>
                </c:pt>
                <c:pt idx="19">
                  <c:v>D.サービス提供企業（n=52）</c:v>
                </c:pt>
                <c:pt idx="20">
                  <c:v>【 労働環境の改革のため 】                 </c:v>
                </c:pt>
                <c:pt idx="21">
                  <c:v>A.ユーザー企業（n=133）</c:v>
                </c:pt>
                <c:pt idx="22">
                  <c:v>B.メーカー企業（n=138）</c:v>
                </c:pt>
                <c:pt idx="23">
                  <c:v>C.サブシステム提供企業（n=114）</c:v>
                </c:pt>
                <c:pt idx="24">
                  <c:v>D.サービス提供企業（n=91）</c:v>
                </c:pt>
                <c:pt idx="25">
                  <c:v>【 生産性向上のため 】                   </c:v>
                </c:pt>
                <c:pt idx="26">
                  <c:v>A.ユーザー企業（n=113）</c:v>
                </c:pt>
                <c:pt idx="27">
                  <c:v>B.メーカー企業（n=106）</c:v>
                </c:pt>
                <c:pt idx="28">
                  <c:v>C.サブシステム提供企業（n=64）</c:v>
                </c:pt>
                <c:pt idx="29">
                  <c:v>D.サービス提供企業（n=58）</c:v>
                </c:pt>
                <c:pt idx="30">
                  <c:v>【 デジタル・トランスフォーメーション(DX)の推進のため 】</c:v>
                </c:pt>
                <c:pt idx="31">
                  <c:v>A.ユーザー企業（n=63）</c:v>
                </c:pt>
                <c:pt idx="32">
                  <c:v>B.メーカー企業（n=67）</c:v>
                </c:pt>
                <c:pt idx="33">
                  <c:v>C.サブシステム提供企業（n=29）</c:v>
                </c:pt>
                <c:pt idx="34">
                  <c:v>D.サービス提供企業（n=40）</c:v>
                </c:pt>
                <c:pt idx="35">
                  <c:v>【 業務の自動化・省人化のため 】              </c:v>
                </c:pt>
                <c:pt idx="36">
                  <c:v>A.ユーザー企業（n=49）</c:v>
                </c:pt>
                <c:pt idx="37">
                  <c:v>B.メーカー企業（n=38）</c:v>
                </c:pt>
                <c:pt idx="38">
                  <c:v>C.サブシステム提供企業（n=19）</c:v>
                </c:pt>
                <c:pt idx="39">
                  <c:v>D.サービス提供企業（n=19）</c:v>
                </c:pt>
                <c:pt idx="40">
                  <c:v>【 人事評価制度の改革のため 】               </c:v>
                </c:pt>
                <c:pt idx="41">
                  <c:v>A.ユーザー企業（n=12）</c:v>
                </c:pt>
                <c:pt idx="42">
                  <c:v>B.メーカー企業（n=10）</c:v>
                </c:pt>
                <c:pt idx="43">
                  <c:v>C.サブシステム提供企業（n=  5）</c:v>
                </c:pt>
                <c:pt idx="44">
                  <c:v>D.サービス提供企業（n=13）</c:v>
                </c:pt>
                <c:pt idx="45">
                  <c:v>【 拠点の削減のため 】                   </c:v>
                </c:pt>
                <c:pt idx="46">
                  <c:v>A.ユーザー企業（n=  5）</c:v>
                </c:pt>
                <c:pt idx="47">
                  <c:v>B.メーカー企業（n=  5）</c:v>
                </c:pt>
                <c:pt idx="48">
                  <c:v>C.サブシステム提供企業（n=  4）</c:v>
                </c:pt>
                <c:pt idx="49">
                  <c:v>D.サービス提供企業（n=  4）</c:v>
                </c:pt>
              </c:strCache>
            </c:strRef>
          </c:cat>
          <c:val>
            <c:numRef>
              <c:f>'Q7.Q6制度化の理由【ABCD】'!$T$7:$T$56</c:f>
              <c:numCache>
                <c:formatCode>0.0%</c:formatCode>
                <c:ptCount val="50"/>
                <c:pt idx="0" formatCode="General">
                  <c:v>0</c:v>
                </c:pt>
                <c:pt idx="1">
                  <c:v>0.13521126760563379</c:v>
                </c:pt>
                <c:pt idx="2">
                  <c:v>0.14285714285714285</c:v>
                </c:pt>
                <c:pt idx="3">
                  <c:v>0.18</c:v>
                </c:pt>
                <c:pt idx="4">
                  <c:v>0.14229249011857709</c:v>
                </c:pt>
                <c:pt idx="5" formatCode="General">
                  <c:v>0</c:v>
                </c:pt>
                <c:pt idx="6">
                  <c:v>0.11549295774647887</c:v>
                </c:pt>
                <c:pt idx="7">
                  <c:v>0.19132653061224489</c:v>
                </c:pt>
                <c:pt idx="8">
                  <c:v>0.192</c:v>
                </c:pt>
                <c:pt idx="9">
                  <c:v>0.19367588932806323</c:v>
                </c:pt>
                <c:pt idx="10" formatCode="General">
                  <c:v>0</c:v>
                </c:pt>
                <c:pt idx="11">
                  <c:v>0.29295774647887324</c:v>
                </c:pt>
                <c:pt idx="12">
                  <c:v>0.29591836734693877</c:v>
                </c:pt>
                <c:pt idx="13">
                  <c:v>0.28799999999999998</c:v>
                </c:pt>
                <c:pt idx="14">
                  <c:v>0.30039525691699603</c:v>
                </c:pt>
                <c:pt idx="15" formatCode="General">
                  <c:v>0</c:v>
                </c:pt>
                <c:pt idx="16">
                  <c:v>3.3802816901408447E-2</c:v>
                </c:pt>
                <c:pt idx="17">
                  <c:v>5.1020408163265307E-2</c:v>
                </c:pt>
                <c:pt idx="18">
                  <c:v>3.5999999999999997E-2</c:v>
                </c:pt>
                <c:pt idx="19">
                  <c:v>4.3478260869565216E-2</c:v>
                </c:pt>
                <c:pt idx="20" formatCode="General">
                  <c:v>0</c:v>
                </c:pt>
                <c:pt idx="21">
                  <c:v>0.12957746478873239</c:v>
                </c:pt>
                <c:pt idx="22">
                  <c:v>0.10459183673469388</c:v>
                </c:pt>
                <c:pt idx="23">
                  <c:v>0.17199999999999999</c:v>
                </c:pt>
                <c:pt idx="24">
                  <c:v>0.1067193675889328</c:v>
                </c:pt>
                <c:pt idx="25" formatCode="General">
                  <c:v>0</c:v>
                </c:pt>
                <c:pt idx="26">
                  <c:v>0.11830985915492957</c:v>
                </c:pt>
                <c:pt idx="27">
                  <c:v>8.4183673469387751E-2</c:v>
                </c:pt>
                <c:pt idx="28">
                  <c:v>4.3999999999999997E-2</c:v>
                </c:pt>
                <c:pt idx="29">
                  <c:v>7.5098814229249009E-2</c:v>
                </c:pt>
                <c:pt idx="30" formatCode="General">
                  <c:v>0</c:v>
                </c:pt>
                <c:pt idx="31">
                  <c:v>7.0422535211267609E-2</c:v>
                </c:pt>
                <c:pt idx="32">
                  <c:v>4.5918367346938778E-2</c:v>
                </c:pt>
                <c:pt idx="33">
                  <c:v>0.02</c:v>
                </c:pt>
                <c:pt idx="34">
                  <c:v>4.3478260869565216E-2</c:v>
                </c:pt>
                <c:pt idx="35" formatCode="General">
                  <c:v>0</c:v>
                </c:pt>
                <c:pt idx="36">
                  <c:v>3.9436619718309862E-2</c:v>
                </c:pt>
                <c:pt idx="37">
                  <c:v>3.3163265306122451E-2</c:v>
                </c:pt>
                <c:pt idx="38">
                  <c:v>3.2000000000000001E-2</c:v>
                </c:pt>
                <c:pt idx="39">
                  <c:v>2.3715415019762844E-2</c:v>
                </c:pt>
                <c:pt idx="40" formatCode="General">
                  <c:v>0</c:v>
                </c:pt>
                <c:pt idx="41">
                  <c:v>1.6901408450704224E-2</c:v>
                </c:pt>
                <c:pt idx="42">
                  <c:v>2.5510204081632651E-3</c:v>
                </c:pt>
                <c:pt idx="43">
                  <c:v>4.0000000000000001E-3</c:v>
                </c:pt>
                <c:pt idx="44">
                  <c:v>3.952569169960474E-3</c:v>
                </c:pt>
                <c:pt idx="45" formatCode="General">
                  <c:v>0</c:v>
                </c:pt>
                <c:pt idx="46">
                  <c:v>2.8169014084507044E-3</c:v>
                </c:pt>
                <c:pt idx="47">
                  <c:v>5.1020408163265302E-3</c:v>
                </c:pt>
                <c:pt idx="48">
                  <c:v>4.0000000000000001E-3</c:v>
                </c:pt>
                <c:pt idx="49">
                  <c:v>1.1857707509881422E-2</c:v>
                </c:pt>
              </c:numCache>
            </c:numRef>
          </c:val>
          <c:extLst>
            <c:ext xmlns:c16="http://schemas.microsoft.com/office/drawing/2014/chart" uri="{C3380CC4-5D6E-409C-BE32-E72D297353CC}">
              <c16:uniqueId val="{00000015-C21D-4576-AF63-E716BC802FDC}"/>
            </c:ext>
          </c:extLst>
        </c:ser>
        <c:ser>
          <c:idx val="1"/>
          <c:order val="2"/>
          <c:tx>
            <c:strRef>
              <c:f>'Q7.Q6制度化の理由【ABCD】'!$U$6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C21D-4576-AF63-E716BC802FDC}"/>
                </c:ext>
              </c:extLst>
            </c:dLbl>
            <c:dLbl>
              <c:idx val="5"/>
              <c:delete val="1"/>
              <c:extLst>
                <c:ext xmlns:c15="http://schemas.microsoft.com/office/drawing/2012/chart" uri="{CE6537A1-D6FC-4f65-9D91-7224C49458BB}"/>
                <c:ext xmlns:c16="http://schemas.microsoft.com/office/drawing/2014/chart" uri="{C3380CC4-5D6E-409C-BE32-E72D297353CC}">
                  <c16:uniqueId val="{00000017-C21D-4576-AF63-E716BC802FDC}"/>
                </c:ext>
              </c:extLst>
            </c:dLbl>
            <c:dLbl>
              <c:idx val="10"/>
              <c:delete val="1"/>
              <c:extLst>
                <c:ext xmlns:c15="http://schemas.microsoft.com/office/drawing/2012/chart" uri="{CE6537A1-D6FC-4f65-9D91-7224C49458BB}"/>
                <c:ext xmlns:c16="http://schemas.microsoft.com/office/drawing/2014/chart" uri="{C3380CC4-5D6E-409C-BE32-E72D297353CC}">
                  <c16:uniqueId val="{00000018-C21D-4576-AF63-E716BC802FDC}"/>
                </c:ext>
              </c:extLst>
            </c:dLbl>
            <c:dLbl>
              <c:idx val="15"/>
              <c:delete val="1"/>
              <c:extLst>
                <c:ext xmlns:c15="http://schemas.microsoft.com/office/drawing/2012/chart" uri="{CE6537A1-D6FC-4f65-9D91-7224C49458BB}"/>
                <c:ext xmlns:c16="http://schemas.microsoft.com/office/drawing/2014/chart" uri="{C3380CC4-5D6E-409C-BE32-E72D297353CC}">
                  <c16:uniqueId val="{00000019-C21D-4576-AF63-E716BC802FDC}"/>
                </c:ext>
              </c:extLst>
            </c:dLbl>
            <c:dLbl>
              <c:idx val="20"/>
              <c:delete val="1"/>
              <c:extLst>
                <c:ext xmlns:c15="http://schemas.microsoft.com/office/drawing/2012/chart" uri="{CE6537A1-D6FC-4f65-9D91-7224C49458BB}"/>
                <c:ext xmlns:c16="http://schemas.microsoft.com/office/drawing/2014/chart" uri="{C3380CC4-5D6E-409C-BE32-E72D297353CC}">
                  <c16:uniqueId val="{0000001A-C21D-4576-AF63-E716BC802FDC}"/>
                </c:ext>
              </c:extLst>
            </c:dLbl>
            <c:dLbl>
              <c:idx val="25"/>
              <c:delete val="1"/>
              <c:extLst>
                <c:ext xmlns:c15="http://schemas.microsoft.com/office/drawing/2012/chart" uri="{CE6537A1-D6FC-4f65-9D91-7224C49458BB}"/>
                <c:ext xmlns:c16="http://schemas.microsoft.com/office/drawing/2014/chart" uri="{C3380CC4-5D6E-409C-BE32-E72D297353CC}">
                  <c16:uniqueId val="{0000001B-C21D-4576-AF63-E716BC802FDC}"/>
                </c:ext>
              </c:extLst>
            </c:dLbl>
            <c:dLbl>
              <c:idx val="30"/>
              <c:delete val="1"/>
              <c:extLst>
                <c:ext xmlns:c15="http://schemas.microsoft.com/office/drawing/2012/chart" uri="{CE6537A1-D6FC-4f65-9D91-7224C49458BB}"/>
                <c:ext xmlns:c16="http://schemas.microsoft.com/office/drawing/2014/chart" uri="{C3380CC4-5D6E-409C-BE32-E72D297353CC}">
                  <c16:uniqueId val="{0000001C-C21D-4576-AF63-E716BC802FDC}"/>
                </c:ext>
              </c:extLst>
            </c:dLbl>
            <c:dLbl>
              <c:idx val="35"/>
              <c:delete val="1"/>
              <c:extLst>
                <c:ext xmlns:c15="http://schemas.microsoft.com/office/drawing/2012/chart" uri="{CE6537A1-D6FC-4f65-9D91-7224C49458BB}"/>
                <c:ext xmlns:c16="http://schemas.microsoft.com/office/drawing/2014/chart" uri="{C3380CC4-5D6E-409C-BE32-E72D297353CC}">
                  <c16:uniqueId val="{0000001D-C21D-4576-AF63-E716BC802FDC}"/>
                </c:ext>
              </c:extLst>
            </c:dLbl>
            <c:dLbl>
              <c:idx val="38"/>
              <c:delete val="1"/>
              <c:extLst>
                <c:ext xmlns:c15="http://schemas.microsoft.com/office/drawing/2012/chart" uri="{CE6537A1-D6FC-4f65-9D91-7224C49458BB}"/>
                <c:ext xmlns:c16="http://schemas.microsoft.com/office/drawing/2014/chart" uri="{C3380CC4-5D6E-409C-BE32-E72D297353CC}">
                  <c16:uniqueId val="{00000031-C21D-4576-AF63-E716BC802FDC}"/>
                </c:ext>
              </c:extLst>
            </c:dLbl>
            <c:dLbl>
              <c:idx val="39"/>
              <c:delete val="1"/>
              <c:extLst>
                <c:ext xmlns:c15="http://schemas.microsoft.com/office/drawing/2012/chart" uri="{CE6537A1-D6FC-4f65-9D91-7224C49458BB}"/>
                <c:ext xmlns:c16="http://schemas.microsoft.com/office/drawing/2014/chart" uri="{C3380CC4-5D6E-409C-BE32-E72D297353CC}">
                  <c16:uniqueId val="{00000030-C21D-4576-AF63-E716BC802FDC}"/>
                </c:ext>
              </c:extLst>
            </c:dLbl>
            <c:dLbl>
              <c:idx val="40"/>
              <c:delete val="1"/>
              <c:extLst>
                <c:ext xmlns:c15="http://schemas.microsoft.com/office/drawing/2012/chart" uri="{CE6537A1-D6FC-4f65-9D91-7224C49458BB}"/>
                <c:ext xmlns:c16="http://schemas.microsoft.com/office/drawing/2014/chart" uri="{C3380CC4-5D6E-409C-BE32-E72D297353CC}">
                  <c16:uniqueId val="{0000001E-C21D-4576-AF63-E716BC802FDC}"/>
                </c:ext>
              </c:extLst>
            </c:dLbl>
            <c:dLbl>
              <c:idx val="41"/>
              <c:delete val="1"/>
              <c:extLst>
                <c:ext xmlns:c15="http://schemas.microsoft.com/office/drawing/2012/chart" uri="{CE6537A1-D6FC-4f65-9D91-7224C49458BB}"/>
                <c:ext xmlns:c16="http://schemas.microsoft.com/office/drawing/2014/chart" uri="{C3380CC4-5D6E-409C-BE32-E72D297353CC}">
                  <c16:uniqueId val="{00000021-C21D-4576-AF63-E716BC802FDC}"/>
                </c:ext>
              </c:extLst>
            </c:dLbl>
            <c:dLbl>
              <c:idx val="42"/>
              <c:delete val="1"/>
              <c:extLst>
                <c:ext xmlns:c15="http://schemas.microsoft.com/office/drawing/2012/chart" uri="{CE6537A1-D6FC-4f65-9D91-7224C49458BB}"/>
                <c:ext xmlns:c16="http://schemas.microsoft.com/office/drawing/2014/chart" uri="{C3380CC4-5D6E-409C-BE32-E72D297353CC}">
                  <c16:uniqueId val="{00000036-C21D-4576-AF63-E716BC802FDC}"/>
                </c:ext>
              </c:extLst>
            </c:dLbl>
            <c:dLbl>
              <c:idx val="43"/>
              <c:delete val="1"/>
              <c:extLst>
                <c:ext xmlns:c15="http://schemas.microsoft.com/office/drawing/2012/chart" uri="{CE6537A1-D6FC-4f65-9D91-7224C49458BB}"/>
                <c:ext xmlns:c16="http://schemas.microsoft.com/office/drawing/2014/chart" uri="{C3380CC4-5D6E-409C-BE32-E72D297353CC}">
                  <c16:uniqueId val="{00000039-C21D-4576-AF63-E716BC802FDC}"/>
                </c:ext>
              </c:extLst>
            </c:dLbl>
            <c:dLbl>
              <c:idx val="44"/>
              <c:delete val="1"/>
              <c:extLst>
                <c:ext xmlns:c15="http://schemas.microsoft.com/office/drawing/2012/chart" uri="{CE6537A1-D6FC-4f65-9D91-7224C49458BB}"/>
                <c:ext xmlns:c16="http://schemas.microsoft.com/office/drawing/2014/chart" uri="{C3380CC4-5D6E-409C-BE32-E72D297353CC}">
                  <c16:uniqueId val="{00000038-C21D-4576-AF63-E716BC802FDC}"/>
                </c:ext>
              </c:extLst>
            </c:dLbl>
            <c:dLbl>
              <c:idx val="45"/>
              <c:delete val="1"/>
              <c:extLst>
                <c:ext xmlns:c15="http://schemas.microsoft.com/office/drawing/2012/chart" uri="{CE6537A1-D6FC-4f65-9D91-7224C49458BB}"/>
                <c:ext xmlns:c16="http://schemas.microsoft.com/office/drawing/2014/chart" uri="{C3380CC4-5D6E-409C-BE32-E72D297353CC}">
                  <c16:uniqueId val="{0000001F-C21D-4576-AF63-E716BC802FDC}"/>
                </c:ext>
              </c:extLst>
            </c:dLbl>
            <c:dLbl>
              <c:idx val="46"/>
              <c:delete val="1"/>
              <c:extLst>
                <c:ext xmlns:c15="http://schemas.microsoft.com/office/drawing/2012/chart" uri="{CE6537A1-D6FC-4f65-9D91-7224C49458BB}"/>
                <c:ext xmlns:c16="http://schemas.microsoft.com/office/drawing/2014/chart" uri="{C3380CC4-5D6E-409C-BE32-E72D297353CC}">
                  <c16:uniqueId val="{0000003F-C21D-4576-AF63-E716BC802FDC}"/>
                </c:ext>
              </c:extLst>
            </c:dLbl>
            <c:dLbl>
              <c:idx val="47"/>
              <c:delete val="1"/>
              <c:extLst>
                <c:ext xmlns:c15="http://schemas.microsoft.com/office/drawing/2012/chart" uri="{CE6537A1-D6FC-4f65-9D91-7224C49458BB}"/>
                <c:ext xmlns:c16="http://schemas.microsoft.com/office/drawing/2014/chart" uri="{C3380CC4-5D6E-409C-BE32-E72D297353CC}">
                  <c16:uniqueId val="{0000003E-C21D-4576-AF63-E716BC802FDC}"/>
                </c:ext>
              </c:extLst>
            </c:dLbl>
            <c:dLbl>
              <c:idx val="48"/>
              <c:delete val="1"/>
              <c:extLst>
                <c:ext xmlns:c15="http://schemas.microsoft.com/office/drawing/2012/chart" uri="{CE6537A1-D6FC-4f65-9D91-7224C49458BB}"/>
                <c:ext xmlns:c16="http://schemas.microsoft.com/office/drawing/2014/chart" uri="{C3380CC4-5D6E-409C-BE32-E72D297353CC}">
                  <c16:uniqueId val="{00000043-C21D-4576-AF63-E716BC802FDC}"/>
                </c:ext>
              </c:extLst>
            </c:dLbl>
            <c:dLbl>
              <c:idx val="49"/>
              <c:delete val="1"/>
              <c:extLst>
                <c:ext xmlns:c15="http://schemas.microsoft.com/office/drawing/2012/chart" uri="{CE6537A1-D6FC-4f65-9D91-7224C49458BB}"/>
                <c:ext xmlns:c16="http://schemas.microsoft.com/office/drawing/2014/chart" uri="{C3380CC4-5D6E-409C-BE32-E72D297353CC}">
                  <c16:uniqueId val="{00000045-C21D-4576-AF63-E716BC802FDC}"/>
                </c:ext>
              </c:extLst>
            </c:dLbl>
            <c:numFmt formatCode="0%" sourceLinked="0"/>
            <c:spPr>
              <a:noFill/>
              <a:ln>
                <a:noFill/>
              </a:ln>
              <a:effectLst/>
            </c:spPr>
            <c:txPr>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'Q7.Q6制度化の理由【ABCD】'!$R$7:$R$56</c:f>
              <c:strCache>
                <c:ptCount val="50"/>
                <c:pt idx="0">
                  <c:v>【 従業員の感染防止のため 】                </c:v>
                </c:pt>
                <c:pt idx="1">
                  <c:v>A.ユーザー企業（n=265）</c:v>
                </c:pt>
                <c:pt idx="2">
                  <c:v>B.メーカー企業（n=302）</c:v>
                </c:pt>
                <c:pt idx="3">
                  <c:v>C.サブシステム提供企業（n=200）</c:v>
                </c:pt>
                <c:pt idx="4">
                  <c:v>D.サービス提供企業（n=200）</c:v>
                </c:pt>
                <c:pt idx="5">
                  <c:v>【 リモートワークの推進のため 】              </c:v>
                </c:pt>
                <c:pt idx="6">
                  <c:v>A.ユーザー企業（n=130）</c:v>
                </c:pt>
                <c:pt idx="7">
                  <c:v>B.メーカー企業（n=171）</c:v>
                </c:pt>
                <c:pt idx="8">
                  <c:v>C.サブシステム提供企業（n=123）</c:v>
                </c:pt>
                <c:pt idx="9">
                  <c:v>D.サービス提供企業（n=117）</c:v>
                </c:pt>
                <c:pt idx="10">
                  <c:v>【 感染防止に適したオフィス環境の整備のため 】       </c:v>
                </c:pt>
                <c:pt idx="11">
                  <c:v>A.ユーザー企業（n=174）</c:v>
                </c:pt>
                <c:pt idx="12">
                  <c:v>B.メーカー企業（n=192）</c:v>
                </c:pt>
                <c:pt idx="13">
                  <c:v>C.サブシステム提供企業（n=120）</c:v>
                </c:pt>
                <c:pt idx="14">
                  <c:v>D.サービス提供企業（n=117）</c:v>
                </c:pt>
                <c:pt idx="15">
                  <c:v>【 事業戦略の改革のため 】                 </c:v>
                </c:pt>
                <c:pt idx="16">
                  <c:v>A.ユーザー企業（n=59）</c:v>
                </c:pt>
                <c:pt idx="17">
                  <c:v>B.メーカー企業（n=77）</c:v>
                </c:pt>
                <c:pt idx="18">
                  <c:v>C.サブシステム提供企業（n=41）</c:v>
                </c:pt>
                <c:pt idx="19">
                  <c:v>D.サービス提供企業（n=52）</c:v>
                </c:pt>
                <c:pt idx="20">
                  <c:v>【 労働環境の改革のため 】                 </c:v>
                </c:pt>
                <c:pt idx="21">
                  <c:v>A.ユーザー企業（n=133）</c:v>
                </c:pt>
                <c:pt idx="22">
                  <c:v>B.メーカー企業（n=138）</c:v>
                </c:pt>
                <c:pt idx="23">
                  <c:v>C.サブシステム提供企業（n=114）</c:v>
                </c:pt>
                <c:pt idx="24">
                  <c:v>D.サービス提供企業（n=91）</c:v>
                </c:pt>
                <c:pt idx="25">
                  <c:v>【 生産性向上のため 】                   </c:v>
                </c:pt>
                <c:pt idx="26">
                  <c:v>A.ユーザー企業（n=113）</c:v>
                </c:pt>
                <c:pt idx="27">
                  <c:v>B.メーカー企業（n=106）</c:v>
                </c:pt>
                <c:pt idx="28">
                  <c:v>C.サブシステム提供企業（n=64）</c:v>
                </c:pt>
                <c:pt idx="29">
                  <c:v>D.サービス提供企業（n=58）</c:v>
                </c:pt>
                <c:pt idx="30">
                  <c:v>【 デジタル・トランスフォーメーション(DX)の推進のため 】</c:v>
                </c:pt>
                <c:pt idx="31">
                  <c:v>A.ユーザー企業（n=63）</c:v>
                </c:pt>
                <c:pt idx="32">
                  <c:v>B.メーカー企業（n=67）</c:v>
                </c:pt>
                <c:pt idx="33">
                  <c:v>C.サブシステム提供企業（n=29）</c:v>
                </c:pt>
                <c:pt idx="34">
                  <c:v>D.サービス提供企業（n=40）</c:v>
                </c:pt>
                <c:pt idx="35">
                  <c:v>【 業務の自動化・省人化のため 】              </c:v>
                </c:pt>
                <c:pt idx="36">
                  <c:v>A.ユーザー企業（n=49）</c:v>
                </c:pt>
                <c:pt idx="37">
                  <c:v>B.メーカー企業（n=38）</c:v>
                </c:pt>
                <c:pt idx="38">
                  <c:v>C.サブシステム提供企業（n=19）</c:v>
                </c:pt>
                <c:pt idx="39">
                  <c:v>D.サービス提供企業（n=19）</c:v>
                </c:pt>
                <c:pt idx="40">
                  <c:v>【 人事評価制度の改革のため 】               </c:v>
                </c:pt>
                <c:pt idx="41">
                  <c:v>A.ユーザー企業（n=12）</c:v>
                </c:pt>
                <c:pt idx="42">
                  <c:v>B.メーカー企業（n=10）</c:v>
                </c:pt>
                <c:pt idx="43">
                  <c:v>C.サブシステム提供企業（n=  5）</c:v>
                </c:pt>
                <c:pt idx="44">
                  <c:v>D.サービス提供企業（n=13）</c:v>
                </c:pt>
                <c:pt idx="45">
                  <c:v>【 拠点の削減のため 】                   </c:v>
                </c:pt>
                <c:pt idx="46">
                  <c:v>A.ユーザー企業（n=  5）</c:v>
                </c:pt>
                <c:pt idx="47">
                  <c:v>B.メーカー企業（n=  5）</c:v>
                </c:pt>
                <c:pt idx="48">
                  <c:v>C.サブシステム提供企業（n=  4）</c:v>
                </c:pt>
                <c:pt idx="49">
                  <c:v>D.サービス提供企業（n=  4）</c:v>
                </c:pt>
              </c:strCache>
            </c:strRef>
          </c:cat>
          <c:val>
            <c:numRef>
              <c:f>'Q7.Q6制度化の理由【ABCD】'!$U$7:$U$56</c:f>
              <c:numCache>
                <c:formatCode>0.0%</c:formatCode>
                <c:ptCount val="50"/>
                <c:pt idx="0" formatCode="General">
                  <c:v>0</c:v>
                </c:pt>
                <c:pt idx="1">
                  <c:v>4.788732394366197E-2</c:v>
                </c:pt>
                <c:pt idx="2">
                  <c:v>7.3239436619718309E-2</c:v>
                </c:pt>
                <c:pt idx="3">
                  <c:v>6.8000000000000005E-2</c:v>
                </c:pt>
                <c:pt idx="4">
                  <c:v>8.3003952569169967E-2</c:v>
                </c:pt>
                <c:pt idx="5" formatCode="General">
                  <c:v>0</c:v>
                </c:pt>
                <c:pt idx="6">
                  <c:v>0.16338028169014085</c:v>
                </c:pt>
                <c:pt idx="7">
                  <c:v>0.16619718309859155</c:v>
                </c:pt>
                <c:pt idx="8">
                  <c:v>0.17599999999999999</c:v>
                </c:pt>
                <c:pt idx="9">
                  <c:v>0.13833992094861661</c:v>
                </c:pt>
                <c:pt idx="10" formatCode="General">
                  <c:v>0</c:v>
                </c:pt>
                <c:pt idx="11">
                  <c:v>0.10422535211267606</c:v>
                </c:pt>
                <c:pt idx="12">
                  <c:v>9.8591549295774641E-2</c:v>
                </c:pt>
                <c:pt idx="13">
                  <c:v>0.112</c:v>
                </c:pt>
                <c:pt idx="14">
                  <c:v>9.8814229249011856E-2</c:v>
                </c:pt>
                <c:pt idx="15" formatCode="General">
                  <c:v>0</c:v>
                </c:pt>
                <c:pt idx="16">
                  <c:v>6.1971830985915494E-2</c:v>
                </c:pt>
                <c:pt idx="17">
                  <c:v>7.3239436619718309E-2</c:v>
                </c:pt>
                <c:pt idx="18">
                  <c:v>5.1999999999999998E-2</c:v>
                </c:pt>
                <c:pt idx="19">
                  <c:v>4.7430830039525688E-2</c:v>
                </c:pt>
                <c:pt idx="20" formatCode="General">
                  <c:v>0</c:v>
                </c:pt>
                <c:pt idx="21">
                  <c:v>0.18309859154929578</c:v>
                </c:pt>
                <c:pt idx="22">
                  <c:v>0.21408450704225351</c:v>
                </c:pt>
                <c:pt idx="23">
                  <c:v>0.23200000000000001</c:v>
                </c:pt>
                <c:pt idx="24">
                  <c:v>0.22924901185770752</c:v>
                </c:pt>
                <c:pt idx="25" formatCode="General">
                  <c:v>0</c:v>
                </c:pt>
                <c:pt idx="26">
                  <c:v>0.14084507042253522</c:v>
                </c:pt>
                <c:pt idx="27">
                  <c:v>0.15211267605633802</c:v>
                </c:pt>
                <c:pt idx="28">
                  <c:v>0.152</c:v>
                </c:pt>
                <c:pt idx="29">
                  <c:v>0.12648221343873517</c:v>
                </c:pt>
                <c:pt idx="30" formatCode="General">
                  <c:v>0</c:v>
                </c:pt>
                <c:pt idx="31">
                  <c:v>7.605633802816901E-2</c:v>
                </c:pt>
                <c:pt idx="32">
                  <c:v>8.7323943661971826E-2</c:v>
                </c:pt>
                <c:pt idx="33">
                  <c:v>6.4000000000000001E-2</c:v>
                </c:pt>
                <c:pt idx="34">
                  <c:v>7.1146245059288543E-2</c:v>
                </c:pt>
                <c:pt idx="35" formatCode="General">
                  <c:v>0</c:v>
                </c:pt>
                <c:pt idx="36">
                  <c:v>7.605633802816901E-2</c:v>
                </c:pt>
                <c:pt idx="37">
                  <c:v>6.1971830985915494E-2</c:v>
                </c:pt>
                <c:pt idx="38">
                  <c:v>3.2000000000000001E-2</c:v>
                </c:pt>
                <c:pt idx="39">
                  <c:v>4.3478260869565216E-2</c:v>
                </c:pt>
                <c:pt idx="40" formatCode="General">
                  <c:v>0</c:v>
                </c:pt>
                <c:pt idx="41">
                  <c:v>1.4084507042253521E-2</c:v>
                </c:pt>
                <c:pt idx="42">
                  <c:v>2.5352112676056339E-2</c:v>
                </c:pt>
                <c:pt idx="43">
                  <c:v>1.2E-2</c:v>
                </c:pt>
                <c:pt idx="44">
                  <c:v>3.1620553359683792E-2</c:v>
                </c:pt>
                <c:pt idx="45" formatCode="General">
                  <c:v>0</c:v>
                </c:pt>
                <c:pt idx="46">
                  <c:v>8.4507042253521118E-3</c:v>
                </c:pt>
                <c:pt idx="47">
                  <c:v>8.4507042253521118E-3</c:v>
                </c:pt>
                <c:pt idx="48">
                  <c:v>8.0000000000000002E-3</c:v>
                </c:pt>
                <c:pt idx="49">
                  <c:v>3.952569169960474E-3</c:v>
                </c:pt>
              </c:numCache>
            </c:numRef>
          </c:val>
          <c:extLst>
            <c:ext xmlns:c16="http://schemas.microsoft.com/office/drawing/2014/chart" uri="{C3380CC4-5D6E-409C-BE32-E72D297353CC}">
              <c16:uniqueId val="{00000020-C21D-4576-AF63-E716BC802FDC}"/>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3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71366973180076643"/>
          <c:y val="0.70862555629765844"/>
          <c:w val="0.10978497447562523"/>
          <c:h val="6.6588985426143249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'Q7.Q6制度化の課題（従業員別）'!$J$57</c:f>
          <c:strCache>
            <c:ptCount val="1"/>
            <c:pt idx="0">
              <c:v>20人以下 (N=555)
21人以上100人以下 (N=535)
101人以上 (N=357)</c:v>
            </c:pt>
          </c:strCache>
        </c:strRef>
      </c:tx>
      <c:layout>
        <c:manualLayout>
          <c:xMode val="edge"/>
          <c:yMode val="edge"/>
          <c:x val="0.60763888888888884"/>
          <c:y val="0.85291014056224901"/>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'Q7.Q6制度化の課題（従業員別）'!$S$6</c:f>
              <c:strCache>
                <c:ptCount val="1"/>
                <c:pt idx="0">
                  <c:v>1番目</c:v>
                </c:pt>
              </c:strCache>
            </c:strRef>
          </c:tx>
          <c:spPr>
            <a:solidFill>
              <a:srgbClr val="FF996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20人以下（n=319）</c:v>
                </c:pt>
                <c:pt idx="2">
                  <c:v>21人以上100人以下（n=331）</c:v>
                </c:pt>
                <c:pt idx="3">
                  <c:v>101人以上（n=240）</c:v>
                </c:pt>
                <c:pt idx="4">
                  <c:v>【 従業員の体調管理やモチベーション維持 】</c:v>
                </c:pt>
                <c:pt idx="5">
                  <c:v>20人以下（n=307）</c:v>
                </c:pt>
                <c:pt idx="6">
                  <c:v>21人以上100人以下（n=306）</c:v>
                </c:pt>
                <c:pt idx="7">
                  <c:v>101人以上（n=144）</c:v>
                </c:pt>
                <c:pt idx="8">
                  <c:v>【 情報セキュリティの仕組みの整備 】             </c:v>
                </c:pt>
                <c:pt idx="9">
                  <c:v>20人以下（n=207）</c:v>
                </c:pt>
                <c:pt idx="10">
                  <c:v>21人以上100人以下（n=199）</c:v>
                </c:pt>
                <c:pt idx="11">
                  <c:v>101人以上（n=151）</c:v>
                </c:pt>
                <c:pt idx="12">
                  <c:v>【 テレワークによる生産性の低下への対応 】          </c:v>
                </c:pt>
                <c:pt idx="13">
                  <c:v>20人以下（n=178）</c:v>
                </c:pt>
                <c:pt idx="14">
                  <c:v>21人以上100人以下（n=190）</c:v>
                </c:pt>
                <c:pt idx="15">
                  <c:v>101人以上（n=155）</c:v>
                </c:pt>
                <c:pt idx="16">
                  <c:v>【 リスクマネジメントの再構築 】               </c:v>
                </c:pt>
                <c:pt idx="17">
                  <c:v>20人以下（n=126）</c:v>
                </c:pt>
                <c:pt idx="18">
                  <c:v>21人以上100人以下（n=131）</c:v>
                </c:pt>
                <c:pt idx="19">
                  <c:v>101人以上（n=80）</c:v>
                </c:pt>
                <c:pt idx="20">
                  <c:v>【 在宅勤務・時差通勤のための業務フローの見直し・再構築 】</c:v>
                </c:pt>
                <c:pt idx="21">
                  <c:v>20人以下（n=89）</c:v>
                </c:pt>
                <c:pt idx="22">
                  <c:v>21人以上100人以下（n=95）</c:v>
                </c:pt>
                <c:pt idx="23">
                  <c:v>101人以上（n=75）</c:v>
                </c:pt>
                <c:pt idx="24">
                  <c:v>【 助成制度の利用に関する課題(申請の煩雑さ・条件の齟齬等) 】</c:v>
                </c:pt>
                <c:pt idx="25">
                  <c:v>20人以下（n=115）</c:v>
                </c:pt>
                <c:pt idx="26">
                  <c:v>21人以上100人以下（n=59）</c:v>
                </c:pt>
                <c:pt idx="27">
                  <c:v>101人以上（n=17）</c:v>
                </c:pt>
                <c:pt idx="28">
                  <c:v>【 在宅勤務における人事評価方法の見直し 】          </c:v>
                </c:pt>
                <c:pt idx="29">
                  <c:v>20人以下（n=60）</c:v>
                </c:pt>
                <c:pt idx="30">
                  <c:v>21人以上100人以下（n=83）</c:v>
                </c:pt>
                <c:pt idx="31">
                  <c:v>101人以上（n=74）</c:v>
                </c:pt>
                <c:pt idx="32">
                  <c:v>【 在宅時の業務環境の整備(個室・デスク・印刷機 等) 】   </c:v>
                </c:pt>
                <c:pt idx="33">
                  <c:v>20人以下（n=121）</c:v>
                </c:pt>
                <c:pt idx="34">
                  <c:v>21人以上100人以下（n=81）</c:v>
                </c:pt>
                <c:pt idx="35">
                  <c:v>101人以上（n=63）</c:v>
                </c:pt>
                <c:pt idx="36">
                  <c:v>【 従業員への特別手当の対象者等の線引きをどうするか 】    </c:v>
                </c:pt>
                <c:pt idx="37">
                  <c:v>20人以下（n=34）</c:v>
                </c:pt>
                <c:pt idx="38">
                  <c:v>21人以上100人以下（n=31）</c:v>
                </c:pt>
                <c:pt idx="39">
                  <c:v>101人以上（n=16）</c:v>
                </c:pt>
                <c:pt idx="40">
                  <c:v>【 サプライチェーンの再構築 】                </c:v>
                </c:pt>
                <c:pt idx="41">
                  <c:v>20人以下（n=17）</c:v>
                </c:pt>
                <c:pt idx="42">
                  <c:v>21人以上100人以下（n=17）</c:v>
                </c:pt>
                <c:pt idx="43">
                  <c:v>101人以上（n=7）</c:v>
                </c:pt>
              </c:strCache>
            </c:strRef>
          </c:cat>
          <c:val>
            <c:numRef>
              <c:f>'Q7.Q6制度化の課題（従業員別）'!$S$7:$S$50</c:f>
              <c:numCache>
                <c:formatCode>0.0%</c:formatCode>
                <c:ptCount val="44"/>
                <c:pt idx="0" formatCode="General">
                  <c:v>0</c:v>
                </c:pt>
                <c:pt idx="1">
                  <c:v>0.36756756756756759</c:v>
                </c:pt>
                <c:pt idx="2">
                  <c:v>0.37570093457943926</c:v>
                </c:pt>
                <c:pt idx="3">
                  <c:v>0.38655462184873951</c:v>
                </c:pt>
                <c:pt idx="4" formatCode="General">
                  <c:v>0</c:v>
                </c:pt>
                <c:pt idx="5">
                  <c:v>0.25225225225225223</c:v>
                </c:pt>
                <c:pt idx="6">
                  <c:v>0.24112149532710281</c:v>
                </c:pt>
                <c:pt idx="7">
                  <c:v>0.13165266106442577</c:v>
                </c:pt>
                <c:pt idx="8" formatCode="General">
                  <c:v>0</c:v>
                </c:pt>
                <c:pt idx="9">
                  <c:v>8.8288288288288289E-2</c:v>
                </c:pt>
                <c:pt idx="10">
                  <c:v>9.3457943925233641E-2</c:v>
                </c:pt>
                <c:pt idx="11">
                  <c:v>0.15966386554621848</c:v>
                </c:pt>
                <c:pt idx="12" formatCode="General">
                  <c:v>0</c:v>
                </c:pt>
                <c:pt idx="13">
                  <c:v>9.0090090090090086E-2</c:v>
                </c:pt>
                <c:pt idx="14">
                  <c:v>0.10467289719626169</c:v>
                </c:pt>
                <c:pt idx="15">
                  <c:v>0.13165266106442577</c:v>
                </c:pt>
                <c:pt idx="16" formatCode="General">
                  <c:v>0</c:v>
                </c:pt>
                <c:pt idx="17">
                  <c:v>4.8648648648648651E-2</c:v>
                </c:pt>
                <c:pt idx="18">
                  <c:v>7.2897196261682243E-2</c:v>
                </c:pt>
                <c:pt idx="19">
                  <c:v>5.8823529411764705E-2</c:v>
                </c:pt>
                <c:pt idx="20" formatCode="General">
                  <c:v>0</c:v>
                </c:pt>
                <c:pt idx="21">
                  <c:v>2.5225225225225224E-2</c:v>
                </c:pt>
                <c:pt idx="22">
                  <c:v>4.2990654205607479E-2</c:v>
                </c:pt>
                <c:pt idx="23">
                  <c:v>5.0420168067226892E-2</c:v>
                </c:pt>
                <c:pt idx="24" formatCode="General">
                  <c:v>0</c:v>
                </c:pt>
                <c:pt idx="25">
                  <c:v>6.126126126126126E-2</c:v>
                </c:pt>
                <c:pt idx="26">
                  <c:v>1.4953271028037384E-2</c:v>
                </c:pt>
                <c:pt idx="27">
                  <c:v>1.4005602240896359E-2</c:v>
                </c:pt>
                <c:pt idx="28" formatCode="General">
                  <c:v>0</c:v>
                </c:pt>
                <c:pt idx="29">
                  <c:v>1.8018018018018018E-2</c:v>
                </c:pt>
                <c:pt idx="30">
                  <c:v>2.4299065420560748E-2</c:v>
                </c:pt>
                <c:pt idx="31">
                  <c:v>3.6414565826330535E-2</c:v>
                </c:pt>
                <c:pt idx="32" formatCode="General">
                  <c:v>0</c:v>
                </c:pt>
                <c:pt idx="33">
                  <c:v>2.3423423423423424E-2</c:v>
                </c:pt>
                <c:pt idx="34">
                  <c:v>1.1214953271028037E-2</c:v>
                </c:pt>
                <c:pt idx="35">
                  <c:v>1.1204481792717087E-2</c:v>
                </c:pt>
                <c:pt idx="36" formatCode="General">
                  <c:v>0</c:v>
                </c:pt>
                <c:pt idx="37">
                  <c:v>7.2072072072072073E-3</c:v>
                </c:pt>
                <c:pt idx="38">
                  <c:v>1.1214953271028037E-2</c:v>
                </c:pt>
                <c:pt idx="39">
                  <c:v>1.1204481792717087E-2</c:v>
                </c:pt>
                <c:pt idx="40" formatCode="General">
                  <c:v>0</c:v>
                </c:pt>
                <c:pt idx="41">
                  <c:v>9.0090090090090089E-3</c:v>
                </c:pt>
                <c:pt idx="42">
                  <c:v>7.4766355140186919E-3</c:v>
                </c:pt>
                <c:pt idx="43">
                  <c:v>5.6022408963585435E-3</c:v>
                </c:pt>
              </c:numCache>
            </c:numRef>
          </c:val>
          <c:extLst>
            <c:ext xmlns:c16="http://schemas.microsoft.com/office/drawing/2014/chart" uri="{C3380CC4-5D6E-409C-BE32-E72D297353CC}">
              <c16:uniqueId val="{00000009-58C1-4D92-AA1B-8AD690487222}"/>
            </c:ext>
          </c:extLst>
        </c:ser>
        <c:ser>
          <c:idx val="2"/>
          <c:order val="1"/>
          <c:tx>
            <c:strRef>
              <c:f>'Q7.Q6制度化の課題（従業員別）'!$T$6</c:f>
              <c:strCache>
                <c:ptCount val="1"/>
                <c:pt idx="0">
                  <c:v>2番目</c:v>
                </c:pt>
              </c:strCache>
            </c:strRef>
          </c:tx>
          <c:spPr>
            <a:solidFill>
              <a:srgbClr val="FFFF99"/>
            </a:solidFill>
            <a:ln w="9525">
              <a:solidFill>
                <a:sysClr val="windowText" lastClr="000000"/>
              </a:solidFill>
            </a:ln>
            <a:effectLst/>
          </c:spPr>
          <c:invertIfNegative val="0"/>
          <c:cat>
            <c:strRef>
              <c:f>'Q7.Q6制度化の課題（従業員別）'!$R$7:$R$50</c:f>
              <c:strCache>
                <c:ptCount val="44"/>
                <c:pt idx="0">
                  <c:v>【 テレワーク化できない業務への対応 】            </c:v>
                </c:pt>
                <c:pt idx="1">
                  <c:v>20人以下（n=319）</c:v>
                </c:pt>
                <c:pt idx="2">
                  <c:v>21人以上100人以下（n=331）</c:v>
                </c:pt>
                <c:pt idx="3">
                  <c:v>101人以上（n=240）</c:v>
                </c:pt>
                <c:pt idx="4">
                  <c:v>【 従業員の体調管理やモチベーション維持 】</c:v>
                </c:pt>
                <c:pt idx="5">
                  <c:v>20人以下（n=307）</c:v>
                </c:pt>
                <c:pt idx="6">
                  <c:v>21人以上100人以下（n=306）</c:v>
                </c:pt>
                <c:pt idx="7">
                  <c:v>101人以上（n=144）</c:v>
                </c:pt>
                <c:pt idx="8">
                  <c:v>【 情報セキュリティの仕組みの整備 】             </c:v>
                </c:pt>
                <c:pt idx="9">
                  <c:v>20人以下（n=207）</c:v>
                </c:pt>
                <c:pt idx="10">
                  <c:v>21人以上100人以下（n=199）</c:v>
                </c:pt>
                <c:pt idx="11">
                  <c:v>101人以上（n=151）</c:v>
                </c:pt>
                <c:pt idx="12">
                  <c:v>【 テレワークによる生産性の低下への対応 】          </c:v>
                </c:pt>
                <c:pt idx="13">
                  <c:v>20人以下（n=178）</c:v>
                </c:pt>
                <c:pt idx="14">
                  <c:v>21人以上100人以下（n=190）</c:v>
                </c:pt>
                <c:pt idx="15">
                  <c:v>101人以上（n=155）</c:v>
                </c:pt>
                <c:pt idx="16">
                  <c:v>【 リスクマネジメントの再構築 】               </c:v>
                </c:pt>
                <c:pt idx="17">
                  <c:v>20人以下（n=126）</c:v>
                </c:pt>
                <c:pt idx="18">
                  <c:v>21人以上100人以下（n=131）</c:v>
                </c:pt>
                <c:pt idx="19">
                  <c:v>101人以上（n=80）</c:v>
                </c:pt>
                <c:pt idx="20">
                  <c:v>【 在宅勤務・時差通勤のための業務フローの見直し・再構築 】</c:v>
                </c:pt>
                <c:pt idx="21">
                  <c:v>20人以下（n=89）</c:v>
                </c:pt>
                <c:pt idx="22">
                  <c:v>21人以上100人以下（n=95）</c:v>
                </c:pt>
                <c:pt idx="23">
                  <c:v>101人以上（n=75）</c:v>
                </c:pt>
                <c:pt idx="24">
                  <c:v>【 助成制度の利用に関する課題(申請の煩雑さ・条件の齟齬等) 】</c:v>
                </c:pt>
                <c:pt idx="25">
                  <c:v>20人以下（n=115）</c:v>
                </c:pt>
                <c:pt idx="26">
                  <c:v>21人以上100人以下（n=59）</c:v>
                </c:pt>
                <c:pt idx="27">
                  <c:v>101人以上（n=17）</c:v>
                </c:pt>
                <c:pt idx="28">
                  <c:v>【 在宅勤務における人事評価方法の見直し 】          </c:v>
                </c:pt>
                <c:pt idx="29">
                  <c:v>20人以下（n=60）</c:v>
                </c:pt>
                <c:pt idx="30">
                  <c:v>21人以上100人以下（n=83）</c:v>
                </c:pt>
                <c:pt idx="31">
                  <c:v>101人以上（n=74）</c:v>
                </c:pt>
                <c:pt idx="32">
                  <c:v>【 在宅時の業務環境の整備(個室・デスク・印刷機 等) 】   </c:v>
                </c:pt>
                <c:pt idx="33">
                  <c:v>20人以下（n=121）</c:v>
                </c:pt>
                <c:pt idx="34">
                  <c:v>21人以上100人以下（n=81）</c:v>
                </c:pt>
                <c:pt idx="35">
                  <c:v>101人以上（n=63）</c:v>
                </c:pt>
                <c:pt idx="36">
                  <c:v>【 従業員への特別手当の対象者等の線引きをどうするか 】    </c:v>
                </c:pt>
                <c:pt idx="37">
                  <c:v>20人以下（n=34）</c:v>
                </c:pt>
                <c:pt idx="38">
                  <c:v>21人以上100人以下（n=31）</c:v>
                </c:pt>
                <c:pt idx="39">
                  <c:v>101人以上（n=16）</c:v>
                </c:pt>
                <c:pt idx="40">
                  <c:v>【 サプライチェーンの再構築 】                </c:v>
                </c:pt>
                <c:pt idx="41">
                  <c:v>20人以下（n=17）</c:v>
                </c:pt>
                <c:pt idx="42">
                  <c:v>21人以上100人以下（n=17）</c:v>
                </c:pt>
                <c:pt idx="43">
                  <c:v>101人以上（n=7）</c:v>
                </c:pt>
              </c:strCache>
            </c:strRef>
          </c:cat>
          <c:val>
            <c:numRef>
              <c:f>'Q7.Q6制度化の課題（従業員別）'!$T$7:$T$50</c:f>
              <c:numCache>
                <c:formatCode>0.0%</c:formatCode>
                <c:ptCount val="44"/>
                <c:pt idx="0" formatCode="General">
                  <c:v>0</c:v>
                </c:pt>
                <c:pt idx="1">
                  <c:v>0.12072072072072072</c:v>
                </c:pt>
                <c:pt idx="2">
                  <c:v>0.12710280373831775</c:v>
                </c:pt>
                <c:pt idx="3">
                  <c:v>0.18207282913165265</c:v>
                </c:pt>
                <c:pt idx="4" formatCode="General">
                  <c:v>0</c:v>
                </c:pt>
                <c:pt idx="5">
                  <c:v>0.17477477477477477</c:v>
                </c:pt>
                <c:pt idx="6">
                  <c:v>0.20747663551401868</c:v>
                </c:pt>
                <c:pt idx="7">
                  <c:v>0.15126050420168066</c:v>
                </c:pt>
                <c:pt idx="8" formatCode="General">
                  <c:v>0</c:v>
                </c:pt>
                <c:pt idx="9">
                  <c:v>0.12072072072072072</c:v>
                </c:pt>
                <c:pt idx="10">
                  <c:v>0.13831775700934579</c:v>
                </c:pt>
                <c:pt idx="11">
                  <c:v>0.13165266106442577</c:v>
                </c:pt>
                <c:pt idx="12" formatCode="General">
                  <c:v>0</c:v>
                </c:pt>
                <c:pt idx="13">
                  <c:v>0.15855855855855855</c:v>
                </c:pt>
                <c:pt idx="14">
                  <c:v>0.15887850467289719</c:v>
                </c:pt>
                <c:pt idx="15">
                  <c:v>0.17927170868347339</c:v>
                </c:pt>
                <c:pt idx="16" formatCode="General">
                  <c:v>0</c:v>
                </c:pt>
                <c:pt idx="17">
                  <c:v>8.6486486486486491E-2</c:v>
                </c:pt>
                <c:pt idx="18">
                  <c:v>7.1028037383177575E-2</c:v>
                </c:pt>
                <c:pt idx="19">
                  <c:v>7.8431372549019607E-2</c:v>
                </c:pt>
                <c:pt idx="20" formatCode="General">
                  <c:v>0</c:v>
                </c:pt>
                <c:pt idx="21">
                  <c:v>7.3873873873873869E-2</c:v>
                </c:pt>
                <c:pt idx="22">
                  <c:v>6.9158878504672894E-2</c:v>
                </c:pt>
                <c:pt idx="23">
                  <c:v>7.8431372549019607E-2</c:v>
                </c:pt>
                <c:pt idx="24" formatCode="General">
                  <c:v>0</c:v>
                </c:pt>
                <c:pt idx="25">
                  <c:v>6.126126126126126E-2</c:v>
                </c:pt>
                <c:pt idx="26">
                  <c:v>4.1121495327102804E-2</c:v>
                </c:pt>
                <c:pt idx="27">
                  <c:v>1.1204481792717087E-2</c:v>
                </c:pt>
                <c:pt idx="28" formatCode="General">
                  <c:v>0</c:v>
                </c:pt>
                <c:pt idx="29">
                  <c:v>3.2432432432432434E-2</c:v>
                </c:pt>
                <c:pt idx="30">
                  <c:v>6.3551401869158877E-2</c:v>
                </c:pt>
                <c:pt idx="31">
                  <c:v>8.9635854341736695E-2</c:v>
                </c:pt>
                <c:pt idx="32" formatCode="General">
                  <c:v>0</c:v>
                </c:pt>
                <c:pt idx="33">
                  <c:v>7.0270270270270274E-2</c:v>
                </c:pt>
                <c:pt idx="34">
                  <c:v>4.2990654205607479E-2</c:v>
                </c:pt>
                <c:pt idx="35">
                  <c:v>4.7619047619047616E-2</c:v>
                </c:pt>
                <c:pt idx="36" formatCode="General">
                  <c:v>0</c:v>
                </c:pt>
                <c:pt idx="37">
                  <c:v>3.783783783783784E-2</c:v>
                </c:pt>
                <c:pt idx="38">
                  <c:v>2.6168224299065422E-2</c:v>
                </c:pt>
                <c:pt idx="39">
                  <c:v>1.4005602240896359E-2</c:v>
                </c:pt>
                <c:pt idx="40" formatCode="General">
                  <c:v>0</c:v>
                </c:pt>
                <c:pt idx="41">
                  <c:v>9.0090090090090089E-3</c:v>
                </c:pt>
                <c:pt idx="42">
                  <c:v>9.3457943925233638E-3</c:v>
                </c:pt>
                <c:pt idx="43">
                  <c:v>2.8011204481792717E-3</c:v>
                </c:pt>
              </c:numCache>
            </c:numRef>
          </c:val>
          <c:extLst>
            <c:ext xmlns:c16="http://schemas.microsoft.com/office/drawing/2014/chart" uri="{C3380CC4-5D6E-409C-BE32-E72D297353CC}">
              <c16:uniqueId val="{00000013-58C1-4D92-AA1B-8AD690487222}"/>
            </c:ext>
          </c:extLst>
        </c:ser>
        <c:ser>
          <c:idx val="1"/>
          <c:order val="2"/>
          <c:tx>
            <c:strRef>
              <c:f>'Q7.Q6制度化の課題（従業員別）'!$U$6</c:f>
              <c:strCache>
                <c:ptCount val="1"/>
                <c:pt idx="0">
                  <c:v>3番目</c:v>
                </c:pt>
              </c:strCache>
            </c:strRef>
          </c:tx>
          <c:spPr>
            <a:solidFill>
              <a:srgbClr val="2E75B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20人以下（n=319）</c:v>
                </c:pt>
                <c:pt idx="2">
                  <c:v>21人以上100人以下（n=331）</c:v>
                </c:pt>
                <c:pt idx="3">
                  <c:v>101人以上（n=240）</c:v>
                </c:pt>
                <c:pt idx="4">
                  <c:v>【 従業員の体調管理やモチベーション維持 】</c:v>
                </c:pt>
                <c:pt idx="5">
                  <c:v>20人以下（n=307）</c:v>
                </c:pt>
                <c:pt idx="6">
                  <c:v>21人以上100人以下（n=306）</c:v>
                </c:pt>
                <c:pt idx="7">
                  <c:v>101人以上（n=144）</c:v>
                </c:pt>
                <c:pt idx="8">
                  <c:v>【 情報セキュリティの仕組みの整備 】             </c:v>
                </c:pt>
                <c:pt idx="9">
                  <c:v>20人以下（n=207）</c:v>
                </c:pt>
                <c:pt idx="10">
                  <c:v>21人以上100人以下（n=199）</c:v>
                </c:pt>
                <c:pt idx="11">
                  <c:v>101人以上（n=151）</c:v>
                </c:pt>
                <c:pt idx="12">
                  <c:v>【 テレワークによる生産性の低下への対応 】          </c:v>
                </c:pt>
                <c:pt idx="13">
                  <c:v>20人以下（n=178）</c:v>
                </c:pt>
                <c:pt idx="14">
                  <c:v>21人以上100人以下（n=190）</c:v>
                </c:pt>
                <c:pt idx="15">
                  <c:v>101人以上（n=155）</c:v>
                </c:pt>
                <c:pt idx="16">
                  <c:v>【 リスクマネジメントの再構築 】               </c:v>
                </c:pt>
                <c:pt idx="17">
                  <c:v>20人以下（n=126）</c:v>
                </c:pt>
                <c:pt idx="18">
                  <c:v>21人以上100人以下（n=131）</c:v>
                </c:pt>
                <c:pt idx="19">
                  <c:v>101人以上（n=80）</c:v>
                </c:pt>
                <c:pt idx="20">
                  <c:v>【 在宅勤務・時差通勤のための業務フローの見直し・再構築 】</c:v>
                </c:pt>
                <c:pt idx="21">
                  <c:v>20人以下（n=89）</c:v>
                </c:pt>
                <c:pt idx="22">
                  <c:v>21人以上100人以下（n=95）</c:v>
                </c:pt>
                <c:pt idx="23">
                  <c:v>101人以上（n=75）</c:v>
                </c:pt>
                <c:pt idx="24">
                  <c:v>【 助成制度の利用に関する課題(申請の煩雑さ・条件の齟齬等) 】</c:v>
                </c:pt>
                <c:pt idx="25">
                  <c:v>20人以下（n=115）</c:v>
                </c:pt>
                <c:pt idx="26">
                  <c:v>21人以上100人以下（n=59）</c:v>
                </c:pt>
                <c:pt idx="27">
                  <c:v>101人以上（n=17）</c:v>
                </c:pt>
                <c:pt idx="28">
                  <c:v>【 在宅勤務における人事評価方法の見直し 】          </c:v>
                </c:pt>
                <c:pt idx="29">
                  <c:v>20人以下（n=60）</c:v>
                </c:pt>
                <c:pt idx="30">
                  <c:v>21人以上100人以下（n=83）</c:v>
                </c:pt>
                <c:pt idx="31">
                  <c:v>101人以上（n=74）</c:v>
                </c:pt>
                <c:pt idx="32">
                  <c:v>【 在宅時の業務環境の整備(個室・デスク・印刷機 等) 】   </c:v>
                </c:pt>
                <c:pt idx="33">
                  <c:v>20人以下（n=121）</c:v>
                </c:pt>
                <c:pt idx="34">
                  <c:v>21人以上100人以下（n=81）</c:v>
                </c:pt>
                <c:pt idx="35">
                  <c:v>101人以上（n=63）</c:v>
                </c:pt>
                <c:pt idx="36">
                  <c:v>【 従業員への特別手当の対象者等の線引きをどうするか 】    </c:v>
                </c:pt>
                <c:pt idx="37">
                  <c:v>20人以下（n=34）</c:v>
                </c:pt>
                <c:pt idx="38">
                  <c:v>21人以上100人以下（n=31）</c:v>
                </c:pt>
                <c:pt idx="39">
                  <c:v>101人以上（n=16）</c:v>
                </c:pt>
                <c:pt idx="40">
                  <c:v>【 サプライチェーンの再構築 】                </c:v>
                </c:pt>
                <c:pt idx="41">
                  <c:v>20人以下（n=17）</c:v>
                </c:pt>
                <c:pt idx="42">
                  <c:v>21人以上100人以下（n=17）</c:v>
                </c:pt>
                <c:pt idx="43">
                  <c:v>101人以上（n=7）</c:v>
                </c:pt>
              </c:strCache>
            </c:strRef>
          </c:cat>
          <c:val>
            <c:numRef>
              <c:f>'Q7.Q6制度化の課題（従業員別）'!$U$7:$U$50</c:f>
              <c:numCache>
                <c:formatCode>0.0%</c:formatCode>
                <c:ptCount val="44"/>
                <c:pt idx="0" formatCode="General">
                  <c:v>0</c:v>
                </c:pt>
                <c:pt idx="1">
                  <c:v>8.6486486486486491E-2</c:v>
                </c:pt>
                <c:pt idx="2">
                  <c:v>0.11588785046728972</c:v>
                </c:pt>
                <c:pt idx="3">
                  <c:v>0.10364145658263306</c:v>
                </c:pt>
                <c:pt idx="4" formatCode="General">
                  <c:v>0</c:v>
                </c:pt>
                <c:pt idx="5">
                  <c:v>0.12612612612612611</c:v>
                </c:pt>
                <c:pt idx="6">
                  <c:v>0.12336448598130841</c:v>
                </c:pt>
                <c:pt idx="7">
                  <c:v>0.12044817927170869</c:v>
                </c:pt>
                <c:pt idx="8" formatCode="General">
                  <c:v>0</c:v>
                </c:pt>
                <c:pt idx="9">
                  <c:v>0.16396396396396395</c:v>
                </c:pt>
                <c:pt idx="10">
                  <c:v>0.14018691588785046</c:v>
                </c:pt>
                <c:pt idx="11">
                  <c:v>0.13165266106442577</c:v>
                </c:pt>
                <c:pt idx="12" formatCode="General">
                  <c:v>0</c:v>
                </c:pt>
                <c:pt idx="13">
                  <c:v>7.2072072072072071E-2</c:v>
                </c:pt>
                <c:pt idx="14">
                  <c:v>9.1588785046728974E-2</c:v>
                </c:pt>
                <c:pt idx="15">
                  <c:v>0.12324929971988796</c:v>
                </c:pt>
                <c:pt idx="16" formatCode="General">
                  <c:v>0</c:v>
                </c:pt>
                <c:pt idx="17">
                  <c:v>9.1891891891891897E-2</c:v>
                </c:pt>
                <c:pt idx="18">
                  <c:v>0.10093457943925234</c:v>
                </c:pt>
                <c:pt idx="19">
                  <c:v>8.683473389355742E-2</c:v>
                </c:pt>
                <c:pt idx="20" formatCode="General">
                  <c:v>0</c:v>
                </c:pt>
                <c:pt idx="21">
                  <c:v>6.126126126126126E-2</c:v>
                </c:pt>
                <c:pt idx="22">
                  <c:v>6.5420560747663545E-2</c:v>
                </c:pt>
                <c:pt idx="23">
                  <c:v>8.1232492997198882E-2</c:v>
                </c:pt>
                <c:pt idx="24" formatCode="General">
                  <c:v>0</c:v>
                </c:pt>
                <c:pt idx="25">
                  <c:v>8.468468468468468E-2</c:v>
                </c:pt>
                <c:pt idx="26">
                  <c:v>5.4205607476635512E-2</c:v>
                </c:pt>
                <c:pt idx="27">
                  <c:v>2.2408963585434174E-2</c:v>
                </c:pt>
                <c:pt idx="28" formatCode="General">
                  <c:v>0</c:v>
                </c:pt>
                <c:pt idx="29">
                  <c:v>5.7657657657657659E-2</c:v>
                </c:pt>
                <c:pt idx="30">
                  <c:v>6.7289719626168226E-2</c:v>
                </c:pt>
                <c:pt idx="31">
                  <c:v>8.1232492997198882E-2</c:v>
                </c:pt>
                <c:pt idx="32" formatCode="General">
                  <c:v>0</c:v>
                </c:pt>
                <c:pt idx="33">
                  <c:v>0.12432432432432433</c:v>
                </c:pt>
                <c:pt idx="34">
                  <c:v>9.719626168224299E-2</c:v>
                </c:pt>
                <c:pt idx="35">
                  <c:v>0.11764705882352941</c:v>
                </c:pt>
                <c:pt idx="36" formatCode="General">
                  <c:v>0</c:v>
                </c:pt>
                <c:pt idx="37">
                  <c:v>1.6216216216216217E-2</c:v>
                </c:pt>
                <c:pt idx="38">
                  <c:v>2.0560747663551402E-2</c:v>
                </c:pt>
                <c:pt idx="39">
                  <c:v>1.9607843137254902E-2</c:v>
                </c:pt>
                <c:pt idx="40" formatCode="General">
                  <c:v>0</c:v>
                </c:pt>
                <c:pt idx="41">
                  <c:v>1.2612612612612612E-2</c:v>
                </c:pt>
                <c:pt idx="42">
                  <c:v>1.4953271028037384E-2</c:v>
                </c:pt>
                <c:pt idx="43">
                  <c:v>1.1204481792717087E-2</c:v>
                </c:pt>
              </c:numCache>
            </c:numRef>
          </c:val>
          <c:extLst>
            <c:ext xmlns:c16="http://schemas.microsoft.com/office/drawing/2014/chart" uri="{C3380CC4-5D6E-409C-BE32-E72D297353CC}">
              <c16:uniqueId val="{0000001D-58C1-4D92-AA1B-8AD69048722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156526104417666"/>
          <c:w val="0.1025854119425548"/>
          <c:h val="6.4473226238286482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56129731649654"/>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529268170662321"/>
          <c:y val="0.20492160493827161"/>
          <c:w val="0.47456825529243879"/>
          <c:h val="0.76542746913580251"/>
        </c:manualLayout>
      </c:layout>
      <c:barChart>
        <c:barDir val="bar"/>
        <c:grouping val="clustered"/>
        <c:varyColors val="0"/>
        <c:ser>
          <c:idx val="0"/>
          <c:order val="0"/>
          <c:tx>
            <c:strRef>
              <c:f>'Q4.主な事業と適応分野'!$B$3</c:f>
              <c:strCache>
                <c:ptCount val="1"/>
                <c:pt idx="0">
                  <c:v>主な事業のカテゴリ</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'Q4.主な事業と適応分野'!$J$4:$J$11</c:f>
              <c:strCache>
                <c:ptCount val="8"/>
                <c:pt idx="0">
                  <c:v>工業制御／FA機器／産業機器（n=341）</c:v>
                </c:pt>
                <c:pt idx="1">
                  <c:v>運輸機器／建設機器（n=226）</c:v>
                </c:pt>
                <c:pt idx="2">
                  <c:v>業務用端末機器（n=212）</c:v>
                </c:pt>
                <c:pt idx="3">
                  <c:v>設備機器（n=175）</c:v>
                </c:pt>
                <c:pt idx="4">
                  <c:v>個人用情報機器（n=150）</c:v>
                </c:pt>
                <c:pt idx="5">
                  <c:v>医療機器（n=123）</c:v>
                </c:pt>
                <c:pt idx="6">
                  <c:v>AV機器／家電機器（n=113）</c:v>
                </c:pt>
                <c:pt idx="7">
                  <c:v>その他（n=459）</c:v>
                </c:pt>
              </c:strCache>
            </c:strRef>
          </c:cat>
          <c:val>
            <c:numRef>
              <c:f>'Q4.主な事業と適応分野'!$G$4:$G$11</c:f>
              <c:numCache>
                <c:formatCode>0.0%</c:formatCode>
                <c:ptCount val="8"/>
                <c:pt idx="0">
                  <c:v>0.22142857142857142</c:v>
                </c:pt>
                <c:pt idx="1">
                  <c:v>0.14675324675324675</c:v>
                </c:pt>
                <c:pt idx="2">
                  <c:v>0.13766233766233765</c:v>
                </c:pt>
                <c:pt idx="3">
                  <c:v>0.11363636363636363</c:v>
                </c:pt>
                <c:pt idx="4">
                  <c:v>9.7402597402597407E-2</c:v>
                </c:pt>
                <c:pt idx="5">
                  <c:v>7.9870129870129869E-2</c:v>
                </c:pt>
                <c:pt idx="6">
                  <c:v>7.3376623376623373E-2</c:v>
                </c:pt>
                <c:pt idx="7">
                  <c:v>0.29805194805194807</c:v>
                </c:pt>
              </c:numCache>
            </c:numRef>
          </c:val>
          <c:extLst>
            <c:ext xmlns:c16="http://schemas.microsoft.com/office/drawing/2014/chart" uri="{C3380CC4-5D6E-409C-BE32-E72D297353CC}">
              <c16:uniqueId val="{00000000-7942-4437-A852-103E6FD0EA19}"/>
            </c:ext>
          </c:extLst>
        </c:ser>
        <c:dLbls>
          <c:showLegendKey val="0"/>
          <c:showVal val="0"/>
          <c:showCatName val="0"/>
          <c:showSerName val="0"/>
          <c:showPercent val="0"/>
          <c:showBubbleSize val="0"/>
        </c:dLbls>
        <c:gapWidth val="10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5"/>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1"/>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'Q7.Q6制度化の理由（従業員別）'!$J$53</c:f>
          <c:strCache>
            <c:ptCount val="1"/>
            <c:pt idx="0">
              <c:v>20人以下 (N=550)
21人以上100人以下 (N=534)
101人以上 (N=355)</c:v>
            </c:pt>
          </c:strCache>
        </c:strRef>
      </c:tx>
      <c:layout>
        <c:manualLayout>
          <c:xMode val="edge"/>
          <c:yMode val="edge"/>
          <c:x val="0.58711130952380952"/>
          <c:y val="0.85503530789825966"/>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43241609013289922"/>
          <c:y val="4.681822366601919E-2"/>
          <c:w val="0.52376327172176362"/>
          <c:h val="0.93274501194737991"/>
        </c:manualLayout>
      </c:layout>
      <c:barChart>
        <c:barDir val="bar"/>
        <c:grouping val="stacked"/>
        <c:varyColors val="0"/>
        <c:ser>
          <c:idx val="0"/>
          <c:order val="0"/>
          <c:tx>
            <c:strRef>
              <c:f>'Q7.Q6制度化の理由（従業員別）'!$S$6</c:f>
              <c:strCache>
                <c:ptCount val="1"/>
                <c:pt idx="0">
                  <c:v>1番目</c:v>
                </c:pt>
              </c:strCache>
            </c:strRef>
          </c:tx>
          <c:spPr>
            <a:solidFill>
              <a:srgbClr val="FF9966"/>
            </a:solidFill>
            <a:ln>
              <a:solidFill>
                <a:sysClr val="windowText" lastClr="000000"/>
              </a:solidFill>
            </a:ln>
            <a:effectLst/>
          </c:spPr>
          <c:invertIfNegative val="0"/>
          <c:cat>
            <c:strRef>
              <c:f>'Q7.Q6制度化の理由（従業員別）'!$R$7:$R$46</c:f>
              <c:strCache>
                <c:ptCount val="40"/>
                <c:pt idx="0">
                  <c:v>【 従業員の感染防止のため 】                </c:v>
                </c:pt>
                <c:pt idx="1">
                  <c:v>20人以下（n=414）</c:v>
                </c:pt>
                <c:pt idx="2">
                  <c:v>21人以上100人以下（n=443）</c:v>
                </c:pt>
                <c:pt idx="3">
                  <c:v>101人以上（n=265）</c:v>
                </c:pt>
                <c:pt idx="4">
                  <c:v>【 リモートワークの推進のため 】              </c:v>
                </c:pt>
                <c:pt idx="5">
                  <c:v>20人以下（n=241）</c:v>
                </c:pt>
                <c:pt idx="6">
                  <c:v>21人以上100人以下（n=197）</c:v>
                </c:pt>
                <c:pt idx="7">
                  <c:v>101人以上（n=176）</c:v>
                </c:pt>
                <c:pt idx="8">
                  <c:v>【 感染防止に適したオフィス環境の整備のため 】</c:v>
                </c:pt>
                <c:pt idx="9">
                  <c:v>20人以下（n=258）</c:v>
                </c:pt>
                <c:pt idx="10">
                  <c:v>21人以上100人以下（n=268）</c:v>
                </c:pt>
                <c:pt idx="11">
                  <c:v>101人以上（n=170）</c:v>
                </c:pt>
                <c:pt idx="12">
                  <c:v>【 事業戦略の改革のため 】                 </c:v>
                </c:pt>
                <c:pt idx="13">
                  <c:v>20人以下（n=116）</c:v>
                </c:pt>
                <c:pt idx="14">
                  <c:v>21人以上100人以下（n=101）</c:v>
                </c:pt>
                <c:pt idx="15">
                  <c:v>101人以上（n=43）</c:v>
                </c:pt>
                <c:pt idx="16">
                  <c:v>【 生産性向上のため 】                   </c:v>
                </c:pt>
                <c:pt idx="17">
                  <c:v>20人以下（n=157）</c:v>
                </c:pt>
                <c:pt idx="18">
                  <c:v>21人以上100人以下（n=138）</c:v>
                </c:pt>
                <c:pt idx="19">
                  <c:v>101人以上（n=95）</c:v>
                </c:pt>
                <c:pt idx="20">
                  <c:v>【 労働環境の改革のため 】                 </c:v>
                </c:pt>
                <c:pt idx="21">
                  <c:v>20人以下（n=211）</c:v>
                </c:pt>
                <c:pt idx="22">
                  <c:v>21人以上100人以下（n=209）</c:v>
                </c:pt>
                <c:pt idx="23">
                  <c:v>101人以上（n=125）</c:v>
                </c:pt>
                <c:pt idx="24">
                  <c:v>【 デジタル・トランスフォーメーション(DX)の推進のため 】</c:v>
                </c:pt>
                <c:pt idx="25">
                  <c:v>20人以下（n=64）</c:v>
                </c:pt>
                <c:pt idx="26">
                  <c:v>21人以上100人以下（n=75）</c:v>
                </c:pt>
                <c:pt idx="27">
                  <c:v>101人以上（n=78）</c:v>
                </c:pt>
                <c:pt idx="28">
                  <c:v>【 業務の自動化・省人化のため 】              </c:v>
                </c:pt>
                <c:pt idx="29">
                  <c:v>20人以下（n=56）</c:v>
                </c:pt>
                <c:pt idx="30">
                  <c:v>21人以上100人以下（n=47）</c:v>
                </c:pt>
                <c:pt idx="31">
                  <c:v>101人以上（n=37）</c:v>
                </c:pt>
                <c:pt idx="32">
                  <c:v>【 人事評価制度の改革のため 】               </c:v>
                </c:pt>
                <c:pt idx="33">
                  <c:v>20人以下（n=8）</c:v>
                </c:pt>
                <c:pt idx="34">
                  <c:v>21人以上100人以下（n=17）</c:v>
                </c:pt>
                <c:pt idx="35">
                  <c:v>101人以上（n=21）</c:v>
                </c:pt>
                <c:pt idx="36">
                  <c:v>【 拠点の削減のため 】                   </c:v>
                </c:pt>
                <c:pt idx="37">
                  <c:v>20人以下（n=8）</c:v>
                </c:pt>
                <c:pt idx="38">
                  <c:v>21人以上100人以下（n=7）</c:v>
                </c:pt>
                <c:pt idx="39">
                  <c:v>101人以上（n=6）</c:v>
                </c:pt>
              </c:strCache>
            </c:strRef>
          </c:cat>
          <c:val>
            <c:numRef>
              <c:f>'Q7.Q6制度化の理由（従業員別）'!$S$7:$S$46</c:f>
              <c:numCache>
                <c:formatCode>0.0%</c:formatCode>
                <c:ptCount val="40"/>
                <c:pt idx="0" formatCode="General">
                  <c:v>0</c:v>
                </c:pt>
                <c:pt idx="1">
                  <c:v>0.51818181818181819</c:v>
                </c:pt>
                <c:pt idx="2">
                  <c:v>0.62546816479400746</c:v>
                </c:pt>
                <c:pt idx="3">
                  <c:v>0.56056338028169017</c:v>
                </c:pt>
                <c:pt idx="4" formatCode="General">
                  <c:v>0</c:v>
                </c:pt>
                <c:pt idx="5">
                  <c:v>0.11636363636363636</c:v>
                </c:pt>
                <c:pt idx="6">
                  <c:v>6.9288389513108617E-2</c:v>
                </c:pt>
                <c:pt idx="7">
                  <c:v>0.12676056338028169</c:v>
                </c:pt>
                <c:pt idx="8" formatCode="General">
                  <c:v>0</c:v>
                </c:pt>
                <c:pt idx="9">
                  <c:v>9.4545454545454544E-2</c:v>
                </c:pt>
                <c:pt idx="10">
                  <c:v>9.5505617977528087E-2</c:v>
                </c:pt>
                <c:pt idx="11">
                  <c:v>7.3239436619718309E-2</c:v>
                </c:pt>
                <c:pt idx="12" formatCode="General">
                  <c:v>0</c:v>
                </c:pt>
                <c:pt idx="13">
                  <c:v>9.8181818181818176E-2</c:v>
                </c:pt>
                <c:pt idx="14">
                  <c:v>7.4906367041198504E-2</c:v>
                </c:pt>
                <c:pt idx="15">
                  <c:v>5.9154929577464786E-2</c:v>
                </c:pt>
                <c:pt idx="16" formatCode="General">
                  <c:v>0</c:v>
                </c:pt>
                <c:pt idx="17">
                  <c:v>6.363636363636363E-2</c:v>
                </c:pt>
                <c:pt idx="18">
                  <c:v>3.9325842696629212E-2</c:v>
                </c:pt>
                <c:pt idx="19">
                  <c:v>4.2253521126760563E-2</c:v>
                </c:pt>
                <c:pt idx="20" formatCode="General">
                  <c:v>0</c:v>
                </c:pt>
                <c:pt idx="21">
                  <c:v>3.272727272727273E-2</c:v>
                </c:pt>
                <c:pt idx="22">
                  <c:v>4.49438202247191E-2</c:v>
                </c:pt>
                <c:pt idx="23">
                  <c:v>7.3239436619718309E-2</c:v>
                </c:pt>
                <c:pt idx="24" formatCode="General">
                  <c:v>0</c:v>
                </c:pt>
                <c:pt idx="25">
                  <c:v>3.8181818181818185E-2</c:v>
                </c:pt>
                <c:pt idx="26">
                  <c:v>3.3707865168539325E-2</c:v>
                </c:pt>
                <c:pt idx="27">
                  <c:v>3.6619718309859155E-2</c:v>
                </c:pt>
                <c:pt idx="28" formatCode="General">
                  <c:v>0</c:v>
                </c:pt>
                <c:pt idx="29">
                  <c:v>1.8181818181818181E-2</c:v>
                </c:pt>
                <c:pt idx="30">
                  <c:v>7.4906367041198503E-3</c:v>
                </c:pt>
                <c:pt idx="31">
                  <c:v>1.1267605633802818E-2</c:v>
                </c:pt>
                <c:pt idx="32" formatCode="General">
                  <c:v>0</c:v>
                </c:pt>
                <c:pt idx="33">
                  <c:v>5.454545454545455E-3</c:v>
                </c:pt>
                <c:pt idx="34">
                  <c:v>3.7453183520599251E-3</c:v>
                </c:pt>
                <c:pt idx="35">
                  <c:v>1.1267605633802818E-2</c:v>
                </c:pt>
                <c:pt idx="36" formatCode="General">
                  <c:v>0</c:v>
                </c:pt>
                <c:pt idx="37">
                  <c:v>3.6363636363636364E-3</c:v>
                </c:pt>
                <c:pt idx="38">
                  <c:v>0</c:v>
                </c:pt>
                <c:pt idx="39">
                  <c:v>2.8169014084507044E-3</c:v>
                </c:pt>
              </c:numCache>
            </c:numRef>
          </c:val>
          <c:extLst>
            <c:ext xmlns:c16="http://schemas.microsoft.com/office/drawing/2014/chart" uri="{C3380CC4-5D6E-409C-BE32-E72D297353CC}">
              <c16:uniqueId val="{00000009-A696-4473-8166-5D11772221C9}"/>
            </c:ext>
          </c:extLst>
        </c:ser>
        <c:ser>
          <c:idx val="2"/>
          <c:order val="1"/>
          <c:tx>
            <c:strRef>
              <c:f>'Q7.Q6制度化の理由（従業員別）'!$T$6</c:f>
              <c:strCache>
                <c:ptCount val="1"/>
                <c:pt idx="0">
                  <c:v>2番目</c:v>
                </c:pt>
              </c:strCache>
            </c:strRef>
          </c:tx>
          <c:spPr>
            <a:solidFill>
              <a:srgbClr val="FFFF99"/>
            </a:solidFill>
            <a:ln w="9525">
              <a:solidFill>
                <a:sysClr val="windowText" lastClr="000000"/>
              </a:solidFill>
            </a:ln>
            <a:effectLst/>
          </c:spPr>
          <c:invertIfNegative val="0"/>
          <c:cat>
            <c:strRef>
              <c:f>'Q7.Q6制度化の理由（従業員別）'!$R$7:$R$46</c:f>
              <c:strCache>
                <c:ptCount val="40"/>
                <c:pt idx="0">
                  <c:v>【 従業員の感染防止のため 】                </c:v>
                </c:pt>
                <c:pt idx="1">
                  <c:v>20人以下（n=414）</c:v>
                </c:pt>
                <c:pt idx="2">
                  <c:v>21人以上100人以下（n=443）</c:v>
                </c:pt>
                <c:pt idx="3">
                  <c:v>101人以上（n=265）</c:v>
                </c:pt>
                <c:pt idx="4">
                  <c:v>【 リモートワークの推進のため 】              </c:v>
                </c:pt>
                <c:pt idx="5">
                  <c:v>20人以下（n=241）</c:v>
                </c:pt>
                <c:pt idx="6">
                  <c:v>21人以上100人以下（n=197）</c:v>
                </c:pt>
                <c:pt idx="7">
                  <c:v>101人以上（n=176）</c:v>
                </c:pt>
                <c:pt idx="8">
                  <c:v>【 感染防止に適したオフィス環境の整備のため 】</c:v>
                </c:pt>
                <c:pt idx="9">
                  <c:v>20人以下（n=258）</c:v>
                </c:pt>
                <c:pt idx="10">
                  <c:v>21人以上100人以下（n=268）</c:v>
                </c:pt>
                <c:pt idx="11">
                  <c:v>101人以上（n=170）</c:v>
                </c:pt>
                <c:pt idx="12">
                  <c:v>【 事業戦略の改革のため 】                 </c:v>
                </c:pt>
                <c:pt idx="13">
                  <c:v>20人以下（n=116）</c:v>
                </c:pt>
                <c:pt idx="14">
                  <c:v>21人以上100人以下（n=101）</c:v>
                </c:pt>
                <c:pt idx="15">
                  <c:v>101人以上（n=43）</c:v>
                </c:pt>
                <c:pt idx="16">
                  <c:v>【 生産性向上のため 】                   </c:v>
                </c:pt>
                <c:pt idx="17">
                  <c:v>20人以下（n=157）</c:v>
                </c:pt>
                <c:pt idx="18">
                  <c:v>21人以上100人以下（n=138）</c:v>
                </c:pt>
                <c:pt idx="19">
                  <c:v>101人以上（n=95）</c:v>
                </c:pt>
                <c:pt idx="20">
                  <c:v>【 労働環境の改革のため 】                 </c:v>
                </c:pt>
                <c:pt idx="21">
                  <c:v>20人以下（n=211）</c:v>
                </c:pt>
                <c:pt idx="22">
                  <c:v>21人以上100人以下（n=209）</c:v>
                </c:pt>
                <c:pt idx="23">
                  <c:v>101人以上（n=125）</c:v>
                </c:pt>
                <c:pt idx="24">
                  <c:v>【 デジタル・トランスフォーメーション(DX)の推進のため 】</c:v>
                </c:pt>
                <c:pt idx="25">
                  <c:v>20人以下（n=64）</c:v>
                </c:pt>
                <c:pt idx="26">
                  <c:v>21人以上100人以下（n=75）</c:v>
                </c:pt>
                <c:pt idx="27">
                  <c:v>101人以上（n=78）</c:v>
                </c:pt>
                <c:pt idx="28">
                  <c:v>【 業務の自動化・省人化のため 】              </c:v>
                </c:pt>
                <c:pt idx="29">
                  <c:v>20人以下（n=56）</c:v>
                </c:pt>
                <c:pt idx="30">
                  <c:v>21人以上100人以下（n=47）</c:v>
                </c:pt>
                <c:pt idx="31">
                  <c:v>101人以上（n=37）</c:v>
                </c:pt>
                <c:pt idx="32">
                  <c:v>【 人事評価制度の改革のため 】               </c:v>
                </c:pt>
                <c:pt idx="33">
                  <c:v>20人以下（n=8）</c:v>
                </c:pt>
                <c:pt idx="34">
                  <c:v>21人以上100人以下（n=17）</c:v>
                </c:pt>
                <c:pt idx="35">
                  <c:v>101人以上（n=21）</c:v>
                </c:pt>
                <c:pt idx="36">
                  <c:v>【 拠点の削減のため 】                   </c:v>
                </c:pt>
                <c:pt idx="37">
                  <c:v>20人以下（n=8）</c:v>
                </c:pt>
                <c:pt idx="38">
                  <c:v>21人以上100人以下（n=7）</c:v>
                </c:pt>
                <c:pt idx="39">
                  <c:v>101人以上（n=6）</c:v>
                </c:pt>
              </c:strCache>
            </c:strRef>
          </c:cat>
          <c:val>
            <c:numRef>
              <c:f>'Q7.Q6制度化の理由（従業員別）'!$T$7:$T$46</c:f>
              <c:numCache>
                <c:formatCode>0.0%</c:formatCode>
                <c:ptCount val="40"/>
                <c:pt idx="0" formatCode="General">
                  <c:v>0</c:v>
                </c:pt>
                <c:pt idx="1">
                  <c:v>0.16363636363636364</c:v>
                </c:pt>
                <c:pt idx="2">
                  <c:v>0.1404494382022472</c:v>
                </c:pt>
                <c:pt idx="3">
                  <c:v>0.14647887323943662</c:v>
                </c:pt>
                <c:pt idx="4" formatCode="General">
                  <c:v>0</c:v>
                </c:pt>
                <c:pt idx="5">
                  <c:v>0.17272727272727273</c:v>
                </c:pt>
                <c:pt idx="6">
                  <c:v>0.16104868913857678</c:v>
                </c:pt>
                <c:pt idx="7">
                  <c:v>0.17183098591549295</c:v>
                </c:pt>
                <c:pt idx="8" formatCode="General">
                  <c:v>0</c:v>
                </c:pt>
                <c:pt idx="9">
                  <c:v>0.27272727272727271</c:v>
                </c:pt>
                <c:pt idx="10">
                  <c:v>0.31273408239700373</c:v>
                </c:pt>
                <c:pt idx="11">
                  <c:v>0.29859154929577464</c:v>
                </c:pt>
                <c:pt idx="12" formatCode="General">
                  <c:v>0</c:v>
                </c:pt>
                <c:pt idx="13">
                  <c:v>4.1818181818181817E-2</c:v>
                </c:pt>
                <c:pt idx="14">
                  <c:v>5.2434456928838954E-2</c:v>
                </c:pt>
                <c:pt idx="15">
                  <c:v>2.2535211267605635E-2</c:v>
                </c:pt>
                <c:pt idx="16" formatCode="General">
                  <c:v>0</c:v>
                </c:pt>
                <c:pt idx="17">
                  <c:v>8.545454545454545E-2</c:v>
                </c:pt>
                <c:pt idx="18">
                  <c:v>8.2397003745318345E-2</c:v>
                </c:pt>
                <c:pt idx="19">
                  <c:v>8.7323943661971826E-2</c:v>
                </c:pt>
                <c:pt idx="20" formatCode="General">
                  <c:v>0</c:v>
                </c:pt>
                <c:pt idx="21">
                  <c:v>0.12909090909090909</c:v>
                </c:pt>
                <c:pt idx="22">
                  <c:v>0.12172284644194757</c:v>
                </c:pt>
                <c:pt idx="23">
                  <c:v>0.11267605633802817</c:v>
                </c:pt>
                <c:pt idx="24" formatCode="General">
                  <c:v>0</c:v>
                </c:pt>
                <c:pt idx="25">
                  <c:v>3.6363636363636362E-2</c:v>
                </c:pt>
                <c:pt idx="26">
                  <c:v>3.3707865168539325E-2</c:v>
                </c:pt>
                <c:pt idx="27">
                  <c:v>7.3239436619718309E-2</c:v>
                </c:pt>
                <c:pt idx="28" formatCode="General">
                  <c:v>0</c:v>
                </c:pt>
                <c:pt idx="29">
                  <c:v>2.9090909090909091E-2</c:v>
                </c:pt>
                <c:pt idx="30">
                  <c:v>3.1835205992509365E-2</c:v>
                </c:pt>
                <c:pt idx="31">
                  <c:v>3.3802816901408447E-2</c:v>
                </c:pt>
                <c:pt idx="32" formatCode="General">
                  <c:v>0</c:v>
                </c:pt>
                <c:pt idx="33">
                  <c:v>3.6363636363636364E-3</c:v>
                </c:pt>
                <c:pt idx="34">
                  <c:v>9.3632958801498131E-3</c:v>
                </c:pt>
                <c:pt idx="35">
                  <c:v>8.4507042253521118E-3</c:v>
                </c:pt>
                <c:pt idx="36" formatCode="General">
                  <c:v>0</c:v>
                </c:pt>
                <c:pt idx="37">
                  <c:v>5.454545454545455E-3</c:v>
                </c:pt>
                <c:pt idx="38">
                  <c:v>5.6179775280898875E-3</c:v>
                </c:pt>
                <c:pt idx="39">
                  <c:v>8.4507042253521118E-3</c:v>
                </c:pt>
              </c:numCache>
            </c:numRef>
          </c:val>
          <c:extLst>
            <c:ext xmlns:c16="http://schemas.microsoft.com/office/drawing/2014/chart" uri="{C3380CC4-5D6E-409C-BE32-E72D297353CC}">
              <c16:uniqueId val="{00000013-A696-4473-8166-5D11772221C9}"/>
            </c:ext>
          </c:extLst>
        </c:ser>
        <c:ser>
          <c:idx val="1"/>
          <c:order val="2"/>
          <c:tx>
            <c:strRef>
              <c:f>'Q7.Q6制度化の理由（従業員別）'!$U$6</c:f>
              <c:strCache>
                <c:ptCount val="1"/>
                <c:pt idx="0">
                  <c:v>3番目</c:v>
                </c:pt>
              </c:strCache>
            </c:strRef>
          </c:tx>
          <c:spPr>
            <a:solidFill>
              <a:srgbClr val="2E75B6"/>
            </a:solidFill>
            <a:ln>
              <a:solidFill>
                <a:sysClr val="windowText" lastClr="000000"/>
              </a:solidFill>
            </a:ln>
            <a:effectLst/>
          </c:spPr>
          <c:invertIfNegative val="0"/>
          <c:cat>
            <c:strRef>
              <c:f>'Q7.Q6制度化の理由（従業員別）'!$R$7:$R$46</c:f>
              <c:strCache>
                <c:ptCount val="40"/>
                <c:pt idx="0">
                  <c:v>【 従業員の感染防止のため 】                </c:v>
                </c:pt>
                <c:pt idx="1">
                  <c:v>20人以下（n=414）</c:v>
                </c:pt>
                <c:pt idx="2">
                  <c:v>21人以上100人以下（n=443）</c:v>
                </c:pt>
                <c:pt idx="3">
                  <c:v>101人以上（n=265）</c:v>
                </c:pt>
                <c:pt idx="4">
                  <c:v>【 リモートワークの推進のため 】              </c:v>
                </c:pt>
                <c:pt idx="5">
                  <c:v>20人以下（n=241）</c:v>
                </c:pt>
                <c:pt idx="6">
                  <c:v>21人以上100人以下（n=197）</c:v>
                </c:pt>
                <c:pt idx="7">
                  <c:v>101人以上（n=176）</c:v>
                </c:pt>
                <c:pt idx="8">
                  <c:v>【 感染防止に適したオフィス環境の整備のため 】</c:v>
                </c:pt>
                <c:pt idx="9">
                  <c:v>20人以下（n=258）</c:v>
                </c:pt>
                <c:pt idx="10">
                  <c:v>21人以上100人以下（n=268）</c:v>
                </c:pt>
                <c:pt idx="11">
                  <c:v>101人以上（n=170）</c:v>
                </c:pt>
                <c:pt idx="12">
                  <c:v>【 事業戦略の改革のため 】                 </c:v>
                </c:pt>
                <c:pt idx="13">
                  <c:v>20人以下（n=116）</c:v>
                </c:pt>
                <c:pt idx="14">
                  <c:v>21人以上100人以下（n=101）</c:v>
                </c:pt>
                <c:pt idx="15">
                  <c:v>101人以上（n=43）</c:v>
                </c:pt>
                <c:pt idx="16">
                  <c:v>【 生産性向上のため 】                   </c:v>
                </c:pt>
                <c:pt idx="17">
                  <c:v>20人以下（n=157）</c:v>
                </c:pt>
                <c:pt idx="18">
                  <c:v>21人以上100人以下（n=138）</c:v>
                </c:pt>
                <c:pt idx="19">
                  <c:v>101人以上（n=95）</c:v>
                </c:pt>
                <c:pt idx="20">
                  <c:v>【 労働環境の改革のため 】                 </c:v>
                </c:pt>
                <c:pt idx="21">
                  <c:v>20人以下（n=211）</c:v>
                </c:pt>
                <c:pt idx="22">
                  <c:v>21人以上100人以下（n=209）</c:v>
                </c:pt>
                <c:pt idx="23">
                  <c:v>101人以上（n=125）</c:v>
                </c:pt>
                <c:pt idx="24">
                  <c:v>【 デジタル・トランスフォーメーション(DX)の推進のため 】</c:v>
                </c:pt>
                <c:pt idx="25">
                  <c:v>20人以下（n=64）</c:v>
                </c:pt>
                <c:pt idx="26">
                  <c:v>21人以上100人以下（n=75）</c:v>
                </c:pt>
                <c:pt idx="27">
                  <c:v>101人以上（n=78）</c:v>
                </c:pt>
                <c:pt idx="28">
                  <c:v>【 業務の自動化・省人化のため 】              </c:v>
                </c:pt>
                <c:pt idx="29">
                  <c:v>20人以下（n=56）</c:v>
                </c:pt>
                <c:pt idx="30">
                  <c:v>21人以上100人以下（n=47）</c:v>
                </c:pt>
                <c:pt idx="31">
                  <c:v>101人以上（n=37）</c:v>
                </c:pt>
                <c:pt idx="32">
                  <c:v>【 人事評価制度の改革のため 】               </c:v>
                </c:pt>
                <c:pt idx="33">
                  <c:v>20人以下（n=8）</c:v>
                </c:pt>
                <c:pt idx="34">
                  <c:v>21人以上100人以下（n=17）</c:v>
                </c:pt>
                <c:pt idx="35">
                  <c:v>101人以上（n=21）</c:v>
                </c:pt>
                <c:pt idx="36">
                  <c:v>【 拠点の削減のため 】                   </c:v>
                </c:pt>
                <c:pt idx="37">
                  <c:v>20人以下（n=8）</c:v>
                </c:pt>
                <c:pt idx="38">
                  <c:v>21人以上100人以下（n=7）</c:v>
                </c:pt>
                <c:pt idx="39">
                  <c:v>101人以上（n=6）</c:v>
                </c:pt>
              </c:strCache>
            </c:strRef>
          </c:cat>
          <c:val>
            <c:numRef>
              <c:f>'Q7.Q6制度化の理由（従業員別）'!$U$7:$U$46</c:f>
              <c:numCache>
                <c:formatCode>0.0%</c:formatCode>
                <c:ptCount val="40"/>
                <c:pt idx="0" formatCode="General">
                  <c:v>0</c:v>
                </c:pt>
                <c:pt idx="1">
                  <c:v>7.0909090909090908E-2</c:v>
                </c:pt>
                <c:pt idx="2">
                  <c:v>6.3670411985018729E-2</c:v>
                </c:pt>
                <c:pt idx="3">
                  <c:v>3.9436619718309862E-2</c:v>
                </c:pt>
                <c:pt idx="4" formatCode="General">
                  <c:v>0</c:v>
                </c:pt>
                <c:pt idx="5">
                  <c:v>0.14909090909090908</c:v>
                </c:pt>
                <c:pt idx="6">
                  <c:v>0.13857677902621723</c:v>
                </c:pt>
                <c:pt idx="7">
                  <c:v>0.19718309859154928</c:v>
                </c:pt>
                <c:pt idx="8" formatCode="General">
                  <c:v>0</c:v>
                </c:pt>
                <c:pt idx="9">
                  <c:v>0.10181818181818182</c:v>
                </c:pt>
                <c:pt idx="10">
                  <c:v>9.3632958801498134E-2</c:v>
                </c:pt>
                <c:pt idx="11">
                  <c:v>0.10704225352112676</c:v>
                </c:pt>
                <c:pt idx="12" formatCode="General">
                  <c:v>0</c:v>
                </c:pt>
                <c:pt idx="13">
                  <c:v>7.0909090909090908E-2</c:v>
                </c:pt>
                <c:pt idx="14">
                  <c:v>6.1797752808988762E-2</c:v>
                </c:pt>
                <c:pt idx="15">
                  <c:v>3.9436619718309862E-2</c:v>
                </c:pt>
                <c:pt idx="16" formatCode="General">
                  <c:v>0</c:v>
                </c:pt>
                <c:pt idx="17">
                  <c:v>0.13636363636363635</c:v>
                </c:pt>
                <c:pt idx="18">
                  <c:v>0.13670411985018727</c:v>
                </c:pt>
                <c:pt idx="19">
                  <c:v>0.13802816901408452</c:v>
                </c:pt>
                <c:pt idx="20" formatCode="General">
                  <c:v>0</c:v>
                </c:pt>
                <c:pt idx="21">
                  <c:v>0.22181818181818183</c:v>
                </c:pt>
                <c:pt idx="22">
                  <c:v>0.2247191011235955</c:v>
                </c:pt>
                <c:pt idx="23">
                  <c:v>0.16619718309859155</c:v>
                </c:pt>
                <c:pt idx="24" formatCode="General">
                  <c:v>0</c:v>
                </c:pt>
                <c:pt idx="25">
                  <c:v>4.1818181818181817E-2</c:v>
                </c:pt>
                <c:pt idx="26">
                  <c:v>7.3033707865168537E-2</c:v>
                </c:pt>
                <c:pt idx="27">
                  <c:v>0.10985915492957747</c:v>
                </c:pt>
                <c:pt idx="28" formatCode="General">
                  <c:v>0</c:v>
                </c:pt>
                <c:pt idx="29">
                  <c:v>5.4545454545454543E-2</c:v>
                </c:pt>
                <c:pt idx="30">
                  <c:v>4.8689138576779027E-2</c:v>
                </c:pt>
                <c:pt idx="31">
                  <c:v>5.9154929577464786E-2</c:v>
                </c:pt>
                <c:pt idx="32" formatCode="General">
                  <c:v>0</c:v>
                </c:pt>
                <c:pt idx="33">
                  <c:v>5.454545454545455E-3</c:v>
                </c:pt>
                <c:pt idx="34">
                  <c:v>1.8726591760299626E-2</c:v>
                </c:pt>
                <c:pt idx="35">
                  <c:v>3.9436619718309862E-2</c:v>
                </c:pt>
                <c:pt idx="36" formatCode="General">
                  <c:v>0</c:v>
                </c:pt>
                <c:pt idx="37">
                  <c:v>5.454545454545455E-3</c:v>
                </c:pt>
                <c:pt idx="38">
                  <c:v>7.4906367041198503E-3</c:v>
                </c:pt>
                <c:pt idx="39">
                  <c:v>5.6338028169014088E-3</c:v>
                </c:pt>
              </c:numCache>
            </c:numRef>
          </c:val>
          <c:extLst>
            <c:ext xmlns:c16="http://schemas.microsoft.com/office/drawing/2014/chart" uri="{C3380CC4-5D6E-409C-BE32-E72D297353CC}">
              <c16:uniqueId val="{0000001D-A696-4473-8166-5D11772221C9}"/>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2263645833333334"/>
          <c:y val="0.770623828647925"/>
          <c:w val="0.10978497447562523"/>
          <c:h val="6.541449129852744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'Q7.Q6制度化の課題（従業員別）'!$J$57</c:f>
          <c:strCache>
            <c:ptCount val="1"/>
            <c:pt idx="0">
              <c:v>20人以下 (N=85)
21人以上100人以下 (N=130)
101人以上 (N=141)</c:v>
            </c:pt>
          </c:strCache>
        </c:strRef>
      </c:tx>
      <c:layout>
        <c:manualLayout>
          <c:xMode val="edge"/>
          <c:yMode val="edge"/>
          <c:x val="0.61914157088122601"/>
          <c:y val="0.84862104377104375"/>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'Q7.Q6制度化の課題（従業員別）'!$S$6</c:f>
              <c:strCache>
                <c:ptCount val="1"/>
                <c:pt idx="0">
                  <c:v>1番目</c:v>
                </c:pt>
              </c:strCache>
            </c:strRef>
          </c:tx>
          <c:spPr>
            <a:solidFill>
              <a:srgbClr val="FF996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20人以下（n=56）</c:v>
                </c:pt>
                <c:pt idx="2">
                  <c:v>21人以上100人以下（n=82）</c:v>
                </c:pt>
                <c:pt idx="3">
                  <c:v>101人以上（n=97）</c:v>
                </c:pt>
                <c:pt idx="4">
                  <c:v>【 従業員の体調管理やモチベーション維持 】</c:v>
                </c:pt>
                <c:pt idx="5">
                  <c:v>20人以下（n=45）</c:v>
                </c:pt>
                <c:pt idx="6">
                  <c:v>21人以上100人以下（n=60）</c:v>
                </c:pt>
                <c:pt idx="7">
                  <c:v>101人以上（n=47）</c:v>
                </c:pt>
                <c:pt idx="8">
                  <c:v>【 情報セキュリティの仕組みの整備 】             </c:v>
                </c:pt>
                <c:pt idx="9">
                  <c:v>20人以下（n=27）</c:v>
                </c:pt>
                <c:pt idx="10">
                  <c:v>21人以上100人以下（n=43）</c:v>
                </c:pt>
                <c:pt idx="11">
                  <c:v>101人以上（n=60）</c:v>
                </c:pt>
                <c:pt idx="12">
                  <c:v>【 リスクマネジメントの再構築 】               </c:v>
                </c:pt>
                <c:pt idx="13">
                  <c:v>20人以下（n=24）</c:v>
                </c:pt>
                <c:pt idx="14">
                  <c:v>21人以上100人以下（n=47）</c:v>
                </c:pt>
                <c:pt idx="15">
                  <c:v>101人以上（n=32）</c:v>
                </c:pt>
                <c:pt idx="16">
                  <c:v>【 テレワークによる生産性の低下への対応 】          </c:v>
                </c:pt>
                <c:pt idx="17">
                  <c:v>20人以下（n=27）</c:v>
                </c:pt>
                <c:pt idx="18">
                  <c:v>21人以上100人以下（n=47）</c:v>
                </c:pt>
                <c:pt idx="19">
                  <c:v>101人以上（n=48）</c:v>
                </c:pt>
                <c:pt idx="20">
                  <c:v>【 在宅勤務・時差通勤のための業務フローの見直し・再構築 】</c:v>
                </c:pt>
                <c:pt idx="21">
                  <c:v>20人以下（n=11）</c:v>
                </c:pt>
                <c:pt idx="22">
                  <c:v>21人以上100人以下（n=20）</c:v>
                </c:pt>
                <c:pt idx="23">
                  <c:v>101人以上（n=39）</c:v>
                </c:pt>
                <c:pt idx="24">
                  <c:v>【 助成制度の利用に関する課題(申請の煩雑さ・条件の齟齬等) 】</c:v>
                </c:pt>
                <c:pt idx="25">
                  <c:v>20人以下（n=22）</c:v>
                </c:pt>
                <c:pt idx="26">
                  <c:v>21人以上100人以下（n=18）</c:v>
                </c:pt>
                <c:pt idx="27">
                  <c:v>101人以上（n=9）</c:v>
                </c:pt>
                <c:pt idx="28">
                  <c:v>【 在宅勤務における人事評価方法の見直し 】          </c:v>
                </c:pt>
                <c:pt idx="29">
                  <c:v>20人以下（n=8）</c:v>
                </c:pt>
                <c:pt idx="30">
                  <c:v>21人以上100人以下（n=19）</c:v>
                </c:pt>
                <c:pt idx="31">
                  <c:v>101人以上（n=33）</c:v>
                </c:pt>
                <c:pt idx="32">
                  <c:v>【 在宅時の業務環境の整備(個室・デスク・印刷機 等) 】   </c:v>
                </c:pt>
                <c:pt idx="33">
                  <c:v>20人以下（n=16）</c:v>
                </c:pt>
                <c:pt idx="34">
                  <c:v>21人以上100人以下（n=18）</c:v>
                </c:pt>
                <c:pt idx="35">
                  <c:v>101人以上（n=29）</c:v>
                </c:pt>
                <c:pt idx="36">
                  <c:v>【 従業員への特別手当の対象者等の線引きをどうするか 】    </c:v>
                </c:pt>
                <c:pt idx="37">
                  <c:v>20人以下（n=6）</c:v>
                </c:pt>
                <c:pt idx="38">
                  <c:v>21人以上100人以下（n=10）</c:v>
                </c:pt>
                <c:pt idx="39">
                  <c:v>101人以上（n=6）</c:v>
                </c:pt>
                <c:pt idx="40">
                  <c:v>【 サプライチェーンの再構築 】                </c:v>
                </c:pt>
                <c:pt idx="41">
                  <c:v>20人以下（n=1）</c:v>
                </c:pt>
                <c:pt idx="42">
                  <c:v>21人以上100人以下（n=5）</c:v>
                </c:pt>
                <c:pt idx="43">
                  <c:v>101人以上（n=6）</c:v>
                </c:pt>
              </c:strCache>
            </c:strRef>
          </c:cat>
          <c:val>
            <c:numRef>
              <c:f>'Q7.Q6制度化の課題（従業員別）'!$S$7:$S$50</c:f>
              <c:numCache>
                <c:formatCode>0.0%</c:formatCode>
                <c:ptCount val="44"/>
                <c:pt idx="0" formatCode="General">
                  <c:v>0</c:v>
                </c:pt>
                <c:pt idx="1">
                  <c:v>0.47058823529411764</c:v>
                </c:pt>
                <c:pt idx="2">
                  <c:v>0.4</c:v>
                </c:pt>
                <c:pt idx="3">
                  <c:v>0.41843971631205673</c:v>
                </c:pt>
                <c:pt idx="4" formatCode="General">
                  <c:v>0</c:v>
                </c:pt>
                <c:pt idx="5">
                  <c:v>0.2</c:v>
                </c:pt>
                <c:pt idx="6">
                  <c:v>0.24615384615384617</c:v>
                </c:pt>
                <c:pt idx="7">
                  <c:v>0.11347517730496454</c:v>
                </c:pt>
                <c:pt idx="8" formatCode="General">
                  <c:v>0</c:v>
                </c:pt>
                <c:pt idx="9">
                  <c:v>5.8823529411764705E-2</c:v>
                </c:pt>
                <c:pt idx="10">
                  <c:v>6.9230769230769235E-2</c:v>
                </c:pt>
                <c:pt idx="11">
                  <c:v>0.14184397163120568</c:v>
                </c:pt>
                <c:pt idx="12" formatCode="General">
                  <c:v>0</c:v>
                </c:pt>
                <c:pt idx="13">
                  <c:v>9.4117647058823528E-2</c:v>
                </c:pt>
                <c:pt idx="14">
                  <c:v>0.1</c:v>
                </c:pt>
                <c:pt idx="15">
                  <c:v>7.8014184397163122E-2</c:v>
                </c:pt>
                <c:pt idx="16" formatCode="General">
                  <c:v>0</c:v>
                </c:pt>
                <c:pt idx="17">
                  <c:v>5.8823529411764705E-2</c:v>
                </c:pt>
                <c:pt idx="18">
                  <c:v>8.461538461538462E-2</c:v>
                </c:pt>
                <c:pt idx="19">
                  <c:v>7.0921985815602842E-2</c:v>
                </c:pt>
                <c:pt idx="20" formatCode="General">
                  <c:v>0</c:v>
                </c:pt>
                <c:pt idx="21">
                  <c:v>3.5294117647058823E-2</c:v>
                </c:pt>
                <c:pt idx="22">
                  <c:v>3.0769230769230771E-2</c:v>
                </c:pt>
                <c:pt idx="23">
                  <c:v>7.8014184397163122E-2</c:v>
                </c:pt>
                <c:pt idx="24" formatCode="General">
                  <c:v>0</c:v>
                </c:pt>
                <c:pt idx="25">
                  <c:v>5.8823529411764705E-2</c:v>
                </c:pt>
                <c:pt idx="26">
                  <c:v>2.3076923076923078E-2</c:v>
                </c:pt>
                <c:pt idx="27">
                  <c:v>2.1276595744680851E-2</c:v>
                </c:pt>
                <c:pt idx="28" formatCode="General">
                  <c:v>0</c:v>
                </c:pt>
                <c:pt idx="29">
                  <c:v>0</c:v>
                </c:pt>
                <c:pt idx="30">
                  <c:v>2.3076923076923078E-2</c:v>
                </c:pt>
                <c:pt idx="31">
                  <c:v>2.8368794326241134E-2</c:v>
                </c:pt>
                <c:pt idx="32" formatCode="General">
                  <c:v>0</c:v>
                </c:pt>
                <c:pt idx="33">
                  <c:v>1.1764705882352941E-2</c:v>
                </c:pt>
                <c:pt idx="34">
                  <c:v>7.6923076923076927E-3</c:v>
                </c:pt>
                <c:pt idx="35">
                  <c:v>2.1276595744680851E-2</c:v>
                </c:pt>
                <c:pt idx="36" formatCode="General">
                  <c:v>0</c:v>
                </c:pt>
                <c:pt idx="37">
                  <c:v>0</c:v>
                </c:pt>
                <c:pt idx="38">
                  <c:v>1.5384615384615385E-2</c:v>
                </c:pt>
                <c:pt idx="39">
                  <c:v>1.4184397163120567E-2</c:v>
                </c:pt>
                <c:pt idx="40" formatCode="General">
                  <c:v>0</c:v>
                </c:pt>
                <c:pt idx="41">
                  <c:v>1.1764705882352941E-2</c:v>
                </c:pt>
                <c:pt idx="42">
                  <c:v>0</c:v>
                </c:pt>
                <c:pt idx="43">
                  <c:v>1.4184397163120567E-2</c:v>
                </c:pt>
              </c:numCache>
            </c:numRef>
          </c:val>
          <c:extLst>
            <c:ext xmlns:c16="http://schemas.microsoft.com/office/drawing/2014/chart" uri="{C3380CC4-5D6E-409C-BE32-E72D297353CC}">
              <c16:uniqueId val="{00000009-A485-4D0E-B364-0984F1DF7973}"/>
            </c:ext>
          </c:extLst>
        </c:ser>
        <c:ser>
          <c:idx val="2"/>
          <c:order val="1"/>
          <c:tx>
            <c:strRef>
              <c:f>'Q7.Q6制度化の課題（従業員別）'!$T$6</c:f>
              <c:strCache>
                <c:ptCount val="1"/>
                <c:pt idx="0">
                  <c:v>2番目</c:v>
                </c:pt>
              </c:strCache>
            </c:strRef>
          </c:tx>
          <c:spPr>
            <a:solidFill>
              <a:srgbClr val="FFFF99"/>
            </a:solidFill>
            <a:ln w="9525">
              <a:solidFill>
                <a:sysClr val="windowText" lastClr="000000"/>
              </a:solidFill>
            </a:ln>
            <a:effectLst/>
          </c:spPr>
          <c:invertIfNegative val="0"/>
          <c:cat>
            <c:strRef>
              <c:f>'Q7.Q6制度化の課題（従業員別）'!$R$7:$R$50</c:f>
              <c:strCache>
                <c:ptCount val="44"/>
                <c:pt idx="0">
                  <c:v>【 テレワーク化できない業務への対応 】            </c:v>
                </c:pt>
                <c:pt idx="1">
                  <c:v>20人以下（n=56）</c:v>
                </c:pt>
                <c:pt idx="2">
                  <c:v>21人以上100人以下（n=82）</c:v>
                </c:pt>
                <c:pt idx="3">
                  <c:v>101人以上（n=97）</c:v>
                </c:pt>
                <c:pt idx="4">
                  <c:v>【 従業員の体調管理やモチベーション維持 】</c:v>
                </c:pt>
                <c:pt idx="5">
                  <c:v>20人以下（n=45）</c:v>
                </c:pt>
                <c:pt idx="6">
                  <c:v>21人以上100人以下（n=60）</c:v>
                </c:pt>
                <c:pt idx="7">
                  <c:v>101人以上（n=47）</c:v>
                </c:pt>
                <c:pt idx="8">
                  <c:v>【 情報セキュリティの仕組みの整備 】             </c:v>
                </c:pt>
                <c:pt idx="9">
                  <c:v>20人以下（n=27）</c:v>
                </c:pt>
                <c:pt idx="10">
                  <c:v>21人以上100人以下（n=43）</c:v>
                </c:pt>
                <c:pt idx="11">
                  <c:v>101人以上（n=60）</c:v>
                </c:pt>
                <c:pt idx="12">
                  <c:v>【 リスクマネジメントの再構築 】               </c:v>
                </c:pt>
                <c:pt idx="13">
                  <c:v>20人以下（n=24）</c:v>
                </c:pt>
                <c:pt idx="14">
                  <c:v>21人以上100人以下（n=47）</c:v>
                </c:pt>
                <c:pt idx="15">
                  <c:v>101人以上（n=32）</c:v>
                </c:pt>
                <c:pt idx="16">
                  <c:v>【 テレワークによる生産性の低下への対応 】          </c:v>
                </c:pt>
                <c:pt idx="17">
                  <c:v>20人以下（n=27）</c:v>
                </c:pt>
                <c:pt idx="18">
                  <c:v>21人以上100人以下（n=47）</c:v>
                </c:pt>
                <c:pt idx="19">
                  <c:v>101人以上（n=48）</c:v>
                </c:pt>
                <c:pt idx="20">
                  <c:v>【 在宅勤務・時差通勤のための業務フローの見直し・再構築 】</c:v>
                </c:pt>
                <c:pt idx="21">
                  <c:v>20人以下（n=11）</c:v>
                </c:pt>
                <c:pt idx="22">
                  <c:v>21人以上100人以下（n=20）</c:v>
                </c:pt>
                <c:pt idx="23">
                  <c:v>101人以上（n=39）</c:v>
                </c:pt>
                <c:pt idx="24">
                  <c:v>【 助成制度の利用に関する課題(申請の煩雑さ・条件の齟齬等) 】</c:v>
                </c:pt>
                <c:pt idx="25">
                  <c:v>20人以下（n=22）</c:v>
                </c:pt>
                <c:pt idx="26">
                  <c:v>21人以上100人以下（n=18）</c:v>
                </c:pt>
                <c:pt idx="27">
                  <c:v>101人以上（n=9）</c:v>
                </c:pt>
                <c:pt idx="28">
                  <c:v>【 在宅勤務における人事評価方法の見直し 】          </c:v>
                </c:pt>
                <c:pt idx="29">
                  <c:v>20人以下（n=8）</c:v>
                </c:pt>
                <c:pt idx="30">
                  <c:v>21人以上100人以下（n=19）</c:v>
                </c:pt>
                <c:pt idx="31">
                  <c:v>101人以上（n=33）</c:v>
                </c:pt>
                <c:pt idx="32">
                  <c:v>【 在宅時の業務環境の整備(個室・デスク・印刷機 等) 】   </c:v>
                </c:pt>
                <c:pt idx="33">
                  <c:v>20人以下（n=16）</c:v>
                </c:pt>
                <c:pt idx="34">
                  <c:v>21人以上100人以下（n=18）</c:v>
                </c:pt>
                <c:pt idx="35">
                  <c:v>101人以上（n=29）</c:v>
                </c:pt>
                <c:pt idx="36">
                  <c:v>【 従業員への特別手当の対象者等の線引きをどうするか 】    </c:v>
                </c:pt>
                <c:pt idx="37">
                  <c:v>20人以下（n=6）</c:v>
                </c:pt>
                <c:pt idx="38">
                  <c:v>21人以上100人以下（n=10）</c:v>
                </c:pt>
                <c:pt idx="39">
                  <c:v>101人以上（n=6）</c:v>
                </c:pt>
                <c:pt idx="40">
                  <c:v>【 サプライチェーンの再構築 】                </c:v>
                </c:pt>
                <c:pt idx="41">
                  <c:v>20人以下（n=1）</c:v>
                </c:pt>
                <c:pt idx="42">
                  <c:v>21人以上100人以下（n=5）</c:v>
                </c:pt>
                <c:pt idx="43">
                  <c:v>101人以上（n=6）</c:v>
                </c:pt>
              </c:strCache>
            </c:strRef>
          </c:cat>
          <c:val>
            <c:numRef>
              <c:f>'Q7.Q6制度化の課題（従業員別）'!$T$7:$T$50</c:f>
              <c:numCache>
                <c:formatCode>0.0%</c:formatCode>
                <c:ptCount val="44"/>
                <c:pt idx="0" formatCode="General">
                  <c:v>0</c:v>
                </c:pt>
                <c:pt idx="1">
                  <c:v>7.0588235294117646E-2</c:v>
                </c:pt>
                <c:pt idx="2">
                  <c:v>0.13846153846153847</c:v>
                </c:pt>
                <c:pt idx="3">
                  <c:v>0.1702127659574468</c:v>
                </c:pt>
                <c:pt idx="4" formatCode="General">
                  <c:v>0</c:v>
                </c:pt>
                <c:pt idx="5">
                  <c:v>0.22352941176470589</c:v>
                </c:pt>
                <c:pt idx="6">
                  <c:v>0.14615384615384616</c:v>
                </c:pt>
                <c:pt idx="7">
                  <c:v>0.12056737588652482</c:v>
                </c:pt>
                <c:pt idx="8" formatCode="General">
                  <c:v>0</c:v>
                </c:pt>
                <c:pt idx="9">
                  <c:v>0.11764705882352941</c:v>
                </c:pt>
                <c:pt idx="10">
                  <c:v>0.14615384615384616</c:v>
                </c:pt>
                <c:pt idx="11">
                  <c:v>0.15602836879432624</c:v>
                </c:pt>
                <c:pt idx="12" formatCode="General">
                  <c:v>0</c:v>
                </c:pt>
                <c:pt idx="13">
                  <c:v>0.10588235294117647</c:v>
                </c:pt>
                <c:pt idx="14">
                  <c:v>0.1076923076923077</c:v>
                </c:pt>
                <c:pt idx="15">
                  <c:v>6.3829787234042548E-2</c:v>
                </c:pt>
                <c:pt idx="16" formatCode="General">
                  <c:v>0</c:v>
                </c:pt>
                <c:pt idx="17">
                  <c:v>0.16470588235294117</c:v>
                </c:pt>
                <c:pt idx="18">
                  <c:v>0.19230769230769232</c:v>
                </c:pt>
                <c:pt idx="19">
                  <c:v>0.1702127659574468</c:v>
                </c:pt>
                <c:pt idx="20" formatCode="General">
                  <c:v>0</c:v>
                </c:pt>
                <c:pt idx="21">
                  <c:v>7.0588235294117646E-2</c:v>
                </c:pt>
                <c:pt idx="22">
                  <c:v>5.3846153846153849E-2</c:v>
                </c:pt>
                <c:pt idx="23">
                  <c:v>7.0921985815602842E-2</c:v>
                </c:pt>
                <c:pt idx="24" formatCode="General">
                  <c:v>0</c:v>
                </c:pt>
                <c:pt idx="25">
                  <c:v>8.2352941176470587E-2</c:v>
                </c:pt>
                <c:pt idx="26">
                  <c:v>4.6153846153846156E-2</c:v>
                </c:pt>
                <c:pt idx="27">
                  <c:v>2.1276595744680851E-2</c:v>
                </c:pt>
                <c:pt idx="28" formatCode="General">
                  <c:v>0</c:v>
                </c:pt>
                <c:pt idx="29">
                  <c:v>2.3529411764705882E-2</c:v>
                </c:pt>
                <c:pt idx="30">
                  <c:v>5.3846153846153849E-2</c:v>
                </c:pt>
                <c:pt idx="31">
                  <c:v>0.13475177304964539</c:v>
                </c:pt>
                <c:pt idx="32" formatCode="General">
                  <c:v>0</c:v>
                </c:pt>
                <c:pt idx="33">
                  <c:v>4.7058823529411764E-2</c:v>
                </c:pt>
                <c:pt idx="34">
                  <c:v>3.0769230769230771E-2</c:v>
                </c:pt>
                <c:pt idx="35">
                  <c:v>5.6737588652482268E-2</c:v>
                </c:pt>
                <c:pt idx="36" formatCode="General">
                  <c:v>0</c:v>
                </c:pt>
                <c:pt idx="37">
                  <c:v>5.8823529411764705E-2</c:v>
                </c:pt>
                <c:pt idx="38">
                  <c:v>4.6153846153846156E-2</c:v>
                </c:pt>
                <c:pt idx="39">
                  <c:v>0</c:v>
                </c:pt>
                <c:pt idx="40" formatCode="General">
                  <c:v>0</c:v>
                </c:pt>
                <c:pt idx="41">
                  <c:v>0</c:v>
                </c:pt>
                <c:pt idx="42">
                  <c:v>7.6923076923076927E-3</c:v>
                </c:pt>
                <c:pt idx="43">
                  <c:v>7.0921985815602835E-3</c:v>
                </c:pt>
              </c:numCache>
            </c:numRef>
          </c:val>
          <c:extLst>
            <c:ext xmlns:c16="http://schemas.microsoft.com/office/drawing/2014/chart" uri="{C3380CC4-5D6E-409C-BE32-E72D297353CC}">
              <c16:uniqueId val="{00000013-A485-4D0E-B364-0984F1DF7973}"/>
            </c:ext>
          </c:extLst>
        </c:ser>
        <c:ser>
          <c:idx val="1"/>
          <c:order val="2"/>
          <c:tx>
            <c:strRef>
              <c:f>'Q7.Q6制度化の課題（従業員別）'!$U$6</c:f>
              <c:strCache>
                <c:ptCount val="1"/>
                <c:pt idx="0">
                  <c:v>3番目</c:v>
                </c:pt>
              </c:strCache>
            </c:strRef>
          </c:tx>
          <c:spPr>
            <a:solidFill>
              <a:srgbClr val="2E75B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20人以下（n=56）</c:v>
                </c:pt>
                <c:pt idx="2">
                  <c:v>21人以上100人以下（n=82）</c:v>
                </c:pt>
                <c:pt idx="3">
                  <c:v>101人以上（n=97）</c:v>
                </c:pt>
                <c:pt idx="4">
                  <c:v>【 従業員の体調管理やモチベーション維持 】</c:v>
                </c:pt>
                <c:pt idx="5">
                  <c:v>20人以下（n=45）</c:v>
                </c:pt>
                <c:pt idx="6">
                  <c:v>21人以上100人以下（n=60）</c:v>
                </c:pt>
                <c:pt idx="7">
                  <c:v>101人以上（n=47）</c:v>
                </c:pt>
                <c:pt idx="8">
                  <c:v>【 情報セキュリティの仕組みの整備 】             </c:v>
                </c:pt>
                <c:pt idx="9">
                  <c:v>20人以下（n=27）</c:v>
                </c:pt>
                <c:pt idx="10">
                  <c:v>21人以上100人以下（n=43）</c:v>
                </c:pt>
                <c:pt idx="11">
                  <c:v>101人以上（n=60）</c:v>
                </c:pt>
                <c:pt idx="12">
                  <c:v>【 リスクマネジメントの再構築 】               </c:v>
                </c:pt>
                <c:pt idx="13">
                  <c:v>20人以下（n=24）</c:v>
                </c:pt>
                <c:pt idx="14">
                  <c:v>21人以上100人以下（n=47）</c:v>
                </c:pt>
                <c:pt idx="15">
                  <c:v>101人以上（n=32）</c:v>
                </c:pt>
                <c:pt idx="16">
                  <c:v>【 テレワークによる生産性の低下への対応 】          </c:v>
                </c:pt>
                <c:pt idx="17">
                  <c:v>20人以下（n=27）</c:v>
                </c:pt>
                <c:pt idx="18">
                  <c:v>21人以上100人以下（n=47）</c:v>
                </c:pt>
                <c:pt idx="19">
                  <c:v>101人以上（n=48）</c:v>
                </c:pt>
                <c:pt idx="20">
                  <c:v>【 在宅勤務・時差通勤のための業務フローの見直し・再構築 】</c:v>
                </c:pt>
                <c:pt idx="21">
                  <c:v>20人以下（n=11）</c:v>
                </c:pt>
                <c:pt idx="22">
                  <c:v>21人以上100人以下（n=20）</c:v>
                </c:pt>
                <c:pt idx="23">
                  <c:v>101人以上（n=39）</c:v>
                </c:pt>
                <c:pt idx="24">
                  <c:v>【 助成制度の利用に関する課題(申請の煩雑さ・条件の齟齬等) 】</c:v>
                </c:pt>
                <c:pt idx="25">
                  <c:v>20人以下（n=22）</c:v>
                </c:pt>
                <c:pt idx="26">
                  <c:v>21人以上100人以下（n=18）</c:v>
                </c:pt>
                <c:pt idx="27">
                  <c:v>101人以上（n=9）</c:v>
                </c:pt>
                <c:pt idx="28">
                  <c:v>【 在宅勤務における人事評価方法の見直し 】          </c:v>
                </c:pt>
                <c:pt idx="29">
                  <c:v>20人以下（n=8）</c:v>
                </c:pt>
                <c:pt idx="30">
                  <c:v>21人以上100人以下（n=19）</c:v>
                </c:pt>
                <c:pt idx="31">
                  <c:v>101人以上（n=33）</c:v>
                </c:pt>
                <c:pt idx="32">
                  <c:v>【 在宅時の業務環境の整備(個室・デスク・印刷機 等) 】   </c:v>
                </c:pt>
                <c:pt idx="33">
                  <c:v>20人以下（n=16）</c:v>
                </c:pt>
                <c:pt idx="34">
                  <c:v>21人以上100人以下（n=18）</c:v>
                </c:pt>
                <c:pt idx="35">
                  <c:v>101人以上（n=29）</c:v>
                </c:pt>
                <c:pt idx="36">
                  <c:v>【 従業員への特別手当の対象者等の線引きをどうするか 】    </c:v>
                </c:pt>
                <c:pt idx="37">
                  <c:v>20人以下（n=6）</c:v>
                </c:pt>
                <c:pt idx="38">
                  <c:v>21人以上100人以下（n=10）</c:v>
                </c:pt>
                <c:pt idx="39">
                  <c:v>101人以上（n=6）</c:v>
                </c:pt>
                <c:pt idx="40">
                  <c:v>【 サプライチェーンの再構築 】                </c:v>
                </c:pt>
                <c:pt idx="41">
                  <c:v>20人以下（n=1）</c:v>
                </c:pt>
                <c:pt idx="42">
                  <c:v>21人以上100人以下（n=5）</c:v>
                </c:pt>
                <c:pt idx="43">
                  <c:v>101人以上（n=6）</c:v>
                </c:pt>
              </c:strCache>
            </c:strRef>
          </c:cat>
          <c:val>
            <c:numRef>
              <c:f>'Q7.Q6制度化の課題（従業員別）'!$U$7:$U$50</c:f>
              <c:numCache>
                <c:formatCode>0.0%</c:formatCode>
                <c:ptCount val="44"/>
                <c:pt idx="0" formatCode="General">
                  <c:v>0</c:v>
                </c:pt>
                <c:pt idx="1">
                  <c:v>0.11764705882352941</c:v>
                </c:pt>
                <c:pt idx="2">
                  <c:v>9.2307692307692313E-2</c:v>
                </c:pt>
                <c:pt idx="3">
                  <c:v>9.9290780141843976E-2</c:v>
                </c:pt>
                <c:pt idx="4" formatCode="General">
                  <c:v>0</c:v>
                </c:pt>
                <c:pt idx="5">
                  <c:v>0.10588235294117647</c:v>
                </c:pt>
                <c:pt idx="6">
                  <c:v>6.9230769230769235E-2</c:v>
                </c:pt>
                <c:pt idx="7">
                  <c:v>9.9290780141843976E-2</c:v>
                </c:pt>
                <c:pt idx="8" formatCode="General">
                  <c:v>0</c:v>
                </c:pt>
                <c:pt idx="9">
                  <c:v>0.14117647058823529</c:v>
                </c:pt>
                <c:pt idx="10">
                  <c:v>0.11538461538461539</c:v>
                </c:pt>
                <c:pt idx="11">
                  <c:v>0.1276595744680851</c:v>
                </c:pt>
                <c:pt idx="12" formatCode="General">
                  <c:v>0</c:v>
                </c:pt>
                <c:pt idx="13">
                  <c:v>8.2352941176470587E-2</c:v>
                </c:pt>
                <c:pt idx="14">
                  <c:v>0.15384615384615385</c:v>
                </c:pt>
                <c:pt idx="15">
                  <c:v>8.5106382978723402E-2</c:v>
                </c:pt>
                <c:pt idx="16" formatCode="General">
                  <c:v>0</c:v>
                </c:pt>
                <c:pt idx="17">
                  <c:v>9.4117647058823528E-2</c:v>
                </c:pt>
                <c:pt idx="18">
                  <c:v>8.461538461538462E-2</c:v>
                </c:pt>
                <c:pt idx="19">
                  <c:v>9.9290780141843976E-2</c:v>
                </c:pt>
                <c:pt idx="20" formatCode="General">
                  <c:v>0</c:v>
                </c:pt>
                <c:pt idx="21">
                  <c:v>2.3529411764705882E-2</c:v>
                </c:pt>
                <c:pt idx="22">
                  <c:v>6.9230769230769235E-2</c:v>
                </c:pt>
                <c:pt idx="23">
                  <c:v>0.1276595744680851</c:v>
                </c:pt>
                <c:pt idx="24" formatCode="General">
                  <c:v>0</c:v>
                </c:pt>
                <c:pt idx="25">
                  <c:v>0.11764705882352941</c:v>
                </c:pt>
                <c:pt idx="26">
                  <c:v>6.9230769230769235E-2</c:v>
                </c:pt>
                <c:pt idx="27">
                  <c:v>2.1276595744680851E-2</c:v>
                </c:pt>
                <c:pt idx="28" formatCode="General">
                  <c:v>0</c:v>
                </c:pt>
                <c:pt idx="29">
                  <c:v>7.0588235294117646E-2</c:v>
                </c:pt>
                <c:pt idx="30">
                  <c:v>6.9230769230769235E-2</c:v>
                </c:pt>
                <c:pt idx="31">
                  <c:v>7.0921985815602842E-2</c:v>
                </c:pt>
                <c:pt idx="32" formatCode="General">
                  <c:v>0</c:v>
                </c:pt>
                <c:pt idx="33">
                  <c:v>0.12941176470588237</c:v>
                </c:pt>
                <c:pt idx="34">
                  <c:v>0.1</c:v>
                </c:pt>
                <c:pt idx="35">
                  <c:v>0.1276595744680851</c:v>
                </c:pt>
                <c:pt idx="36" formatCode="General">
                  <c:v>0</c:v>
                </c:pt>
                <c:pt idx="37">
                  <c:v>1.1764705882352941E-2</c:v>
                </c:pt>
                <c:pt idx="38">
                  <c:v>1.5384615384615385E-2</c:v>
                </c:pt>
                <c:pt idx="39">
                  <c:v>2.8368794326241134E-2</c:v>
                </c:pt>
                <c:pt idx="40" formatCode="General">
                  <c:v>0</c:v>
                </c:pt>
                <c:pt idx="41">
                  <c:v>0</c:v>
                </c:pt>
                <c:pt idx="42">
                  <c:v>3.0769230769230771E-2</c:v>
                </c:pt>
                <c:pt idx="43">
                  <c:v>2.1276595744680851E-2</c:v>
                </c:pt>
              </c:numCache>
            </c:numRef>
          </c:val>
          <c:extLst>
            <c:ext xmlns:c16="http://schemas.microsoft.com/office/drawing/2014/chart" uri="{C3380CC4-5D6E-409C-BE32-E72D297353CC}">
              <c16:uniqueId val="{0000001D-A485-4D0E-B364-0984F1DF797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'Q7.Q6制度化の理由（従業員別）'!$J$53</c:f>
          <c:strCache>
            <c:ptCount val="1"/>
            <c:pt idx="0">
              <c:v>20人以下 (N=84)
21人以上100人以下 (N=131)
101人以上 (N=140)</c:v>
            </c:pt>
          </c:strCache>
        </c:strRef>
      </c:tx>
      <c:layout>
        <c:manualLayout>
          <c:xMode val="edge"/>
          <c:yMode val="edge"/>
          <c:x val="0.62644042145593881"/>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'Q7.Q6制度化の理由（従業員別）'!$S$6</c:f>
              <c:strCache>
                <c:ptCount val="1"/>
                <c:pt idx="0">
                  <c:v>1番目</c:v>
                </c:pt>
              </c:strCache>
            </c:strRef>
          </c:tx>
          <c:spPr>
            <a:solidFill>
              <a:srgbClr val="FF9966"/>
            </a:solidFill>
            <a:ln>
              <a:solidFill>
                <a:sysClr val="windowText" lastClr="000000"/>
              </a:solidFill>
            </a:ln>
            <a:effectLst/>
          </c:spPr>
          <c:invertIfNegative val="0"/>
          <c:cat>
            <c:strRef>
              <c:f>'Q7.Q6制度化の理由（従業員別）'!$R$7:$R$46</c:f>
              <c:strCache>
                <c:ptCount val="40"/>
                <c:pt idx="0">
                  <c:v>【 従業員の感染防止のため 】                </c:v>
                </c:pt>
                <c:pt idx="1">
                  <c:v>20人以下（n=61）</c:v>
                </c:pt>
                <c:pt idx="2">
                  <c:v>21人以上100人以下（n=101）</c:v>
                </c:pt>
                <c:pt idx="3">
                  <c:v>101人以上（n=103）</c:v>
                </c:pt>
                <c:pt idx="4">
                  <c:v>【 感染防止に適したオフィス環境の整備のため 】</c:v>
                </c:pt>
                <c:pt idx="5">
                  <c:v>20人以下（n=39）</c:v>
                </c:pt>
                <c:pt idx="6">
                  <c:v>21人以上100人以下（n=69）</c:v>
                </c:pt>
                <c:pt idx="7">
                  <c:v>101人以上（n=66）</c:v>
                </c:pt>
                <c:pt idx="8">
                  <c:v>【 リモートワークの推進のため 】              </c:v>
                </c:pt>
                <c:pt idx="9">
                  <c:v>20人以下（n=30）</c:v>
                </c:pt>
                <c:pt idx="10">
                  <c:v>21人以上100人以下（n=31）</c:v>
                </c:pt>
                <c:pt idx="11">
                  <c:v>101人以上（n=69）</c:v>
                </c:pt>
                <c:pt idx="12">
                  <c:v>【 事業戦略の改革のため 】                 </c:v>
                </c:pt>
                <c:pt idx="13">
                  <c:v>20人以下（n=20）</c:v>
                </c:pt>
                <c:pt idx="14">
                  <c:v>21人以上100人以下（n=23）</c:v>
                </c:pt>
                <c:pt idx="15">
                  <c:v>101人以上（n=16）</c:v>
                </c:pt>
                <c:pt idx="16">
                  <c:v>【 労働環境の改革のため 】                 </c:v>
                </c:pt>
                <c:pt idx="17">
                  <c:v>20人以下（n=33）</c:v>
                </c:pt>
                <c:pt idx="18">
                  <c:v>21人以上100人以下（n=59）</c:v>
                </c:pt>
                <c:pt idx="19">
                  <c:v>101人以上（n=41）</c:v>
                </c:pt>
                <c:pt idx="20">
                  <c:v>【 生産性向上のため 】                   </c:v>
                </c:pt>
                <c:pt idx="21">
                  <c:v>20人以下（n=28）</c:v>
                </c:pt>
                <c:pt idx="22">
                  <c:v>21人以上100人以下（n=40）</c:v>
                </c:pt>
                <c:pt idx="23">
                  <c:v>101人以上（n=45）</c:v>
                </c:pt>
                <c:pt idx="24">
                  <c:v>【 デジタル・トランスフォーメーション(DX)の推進のため 】</c:v>
                </c:pt>
                <c:pt idx="25">
                  <c:v>20人以下（n=9）</c:v>
                </c:pt>
                <c:pt idx="26">
                  <c:v>21人以上100人以下（n=21）</c:v>
                </c:pt>
                <c:pt idx="27">
                  <c:v>101人以上（n=33）</c:v>
                </c:pt>
                <c:pt idx="28">
                  <c:v>【 業務の自動化・省人化のため 】              </c:v>
                </c:pt>
                <c:pt idx="29">
                  <c:v>20人以下（n=12）</c:v>
                </c:pt>
                <c:pt idx="30">
                  <c:v>21人以上100人以下（n=15）</c:v>
                </c:pt>
                <c:pt idx="31">
                  <c:v>101人以上（n=22）</c:v>
                </c:pt>
                <c:pt idx="32">
                  <c:v>【 人事評価制度の改革のため 】               </c:v>
                </c:pt>
                <c:pt idx="33">
                  <c:v>20人以下（n=2）</c:v>
                </c:pt>
                <c:pt idx="34">
                  <c:v>21人以上100人以下（n=5）</c:v>
                </c:pt>
                <c:pt idx="35">
                  <c:v>101人以上（n=5）</c:v>
                </c:pt>
                <c:pt idx="36">
                  <c:v>【 拠点の削減のため 】                   </c:v>
                </c:pt>
                <c:pt idx="37">
                  <c:v>20人以下（n=1）</c:v>
                </c:pt>
                <c:pt idx="38">
                  <c:v>21人以上100人以下（n=2）</c:v>
                </c:pt>
                <c:pt idx="39">
                  <c:v>101人以上（n=2）</c:v>
                </c:pt>
              </c:strCache>
            </c:strRef>
          </c:cat>
          <c:val>
            <c:numRef>
              <c:f>'Q7.Q6制度化の理由（従業員別）'!$S$7:$S$46</c:f>
              <c:numCache>
                <c:formatCode>0.0%</c:formatCode>
                <c:ptCount val="40"/>
                <c:pt idx="0" formatCode="General">
                  <c:v>0</c:v>
                </c:pt>
                <c:pt idx="1">
                  <c:v>0.48809523809523808</c:v>
                </c:pt>
                <c:pt idx="2">
                  <c:v>0.64122137404580148</c:v>
                </c:pt>
                <c:pt idx="3">
                  <c:v>0.5357142857142857</c:v>
                </c:pt>
                <c:pt idx="4" formatCode="General">
                  <c:v>0</c:v>
                </c:pt>
                <c:pt idx="5">
                  <c:v>9.5238095238095233E-2</c:v>
                </c:pt>
                <c:pt idx="6">
                  <c:v>8.3969465648854963E-2</c:v>
                </c:pt>
                <c:pt idx="7">
                  <c:v>0.1</c:v>
                </c:pt>
                <c:pt idx="8" formatCode="General">
                  <c:v>0</c:v>
                </c:pt>
                <c:pt idx="9">
                  <c:v>9.5238095238095233E-2</c:v>
                </c:pt>
                <c:pt idx="10">
                  <c:v>3.0534351145038167E-2</c:v>
                </c:pt>
                <c:pt idx="11">
                  <c:v>0.1357142857142857</c:v>
                </c:pt>
                <c:pt idx="12" formatCode="General">
                  <c:v>0</c:v>
                </c:pt>
                <c:pt idx="13">
                  <c:v>8.3333333333333329E-2</c:v>
                </c:pt>
                <c:pt idx="14">
                  <c:v>6.1068702290076333E-2</c:v>
                </c:pt>
                <c:pt idx="15">
                  <c:v>7.1428571428571425E-2</c:v>
                </c:pt>
                <c:pt idx="16" formatCode="General">
                  <c:v>0</c:v>
                </c:pt>
                <c:pt idx="17">
                  <c:v>4.7619047619047616E-2</c:v>
                </c:pt>
                <c:pt idx="18">
                  <c:v>6.1068702290076333E-2</c:v>
                </c:pt>
                <c:pt idx="19">
                  <c:v>7.1428571428571425E-2</c:v>
                </c:pt>
                <c:pt idx="20" formatCode="General">
                  <c:v>0</c:v>
                </c:pt>
                <c:pt idx="21">
                  <c:v>9.5238095238095233E-2</c:v>
                </c:pt>
                <c:pt idx="22">
                  <c:v>6.8702290076335881E-2</c:v>
                </c:pt>
                <c:pt idx="23">
                  <c:v>2.8571428571428571E-2</c:v>
                </c:pt>
                <c:pt idx="24" formatCode="General">
                  <c:v>0</c:v>
                </c:pt>
                <c:pt idx="25">
                  <c:v>4.7619047619047616E-2</c:v>
                </c:pt>
                <c:pt idx="26">
                  <c:v>1.5267175572519083E-2</c:v>
                </c:pt>
                <c:pt idx="27">
                  <c:v>3.5714285714285712E-2</c:v>
                </c:pt>
                <c:pt idx="28" formatCode="General">
                  <c:v>0</c:v>
                </c:pt>
                <c:pt idx="29">
                  <c:v>2.3809523809523808E-2</c:v>
                </c:pt>
                <c:pt idx="30">
                  <c:v>2.2900763358778626E-2</c:v>
                </c:pt>
                <c:pt idx="31">
                  <c:v>2.1428571428571429E-2</c:v>
                </c:pt>
                <c:pt idx="32" formatCode="General">
                  <c:v>0</c:v>
                </c:pt>
                <c:pt idx="33">
                  <c:v>0</c:v>
                </c:pt>
                <c:pt idx="34">
                  <c:v>7.6335877862595417E-3</c:v>
                </c:pt>
                <c:pt idx="35">
                  <c:v>0</c:v>
                </c:pt>
                <c:pt idx="36" formatCode="General">
                  <c:v>0</c:v>
                </c:pt>
                <c:pt idx="37">
                  <c:v>1.1904761904761904E-2</c:v>
                </c:pt>
                <c:pt idx="38">
                  <c:v>0</c:v>
                </c:pt>
                <c:pt idx="39">
                  <c:v>0</c:v>
                </c:pt>
              </c:numCache>
            </c:numRef>
          </c:val>
          <c:extLst>
            <c:ext xmlns:c16="http://schemas.microsoft.com/office/drawing/2014/chart" uri="{C3380CC4-5D6E-409C-BE32-E72D297353CC}">
              <c16:uniqueId val="{00000009-E358-43FD-8FE5-E0F1925864E1}"/>
            </c:ext>
          </c:extLst>
        </c:ser>
        <c:ser>
          <c:idx val="2"/>
          <c:order val="1"/>
          <c:tx>
            <c:strRef>
              <c:f>'Q7.Q6制度化の理由（従業員別）'!$T$6</c:f>
              <c:strCache>
                <c:ptCount val="1"/>
                <c:pt idx="0">
                  <c:v>2番目</c:v>
                </c:pt>
              </c:strCache>
            </c:strRef>
          </c:tx>
          <c:spPr>
            <a:solidFill>
              <a:srgbClr val="FFFF99"/>
            </a:solidFill>
            <a:ln w="9525">
              <a:solidFill>
                <a:sysClr val="windowText" lastClr="000000"/>
              </a:solidFill>
            </a:ln>
            <a:effectLst/>
          </c:spPr>
          <c:invertIfNegative val="0"/>
          <c:cat>
            <c:strRef>
              <c:f>'Q7.Q6制度化の理由（従業員別）'!$R$7:$R$46</c:f>
              <c:strCache>
                <c:ptCount val="40"/>
                <c:pt idx="0">
                  <c:v>【 従業員の感染防止のため 】                </c:v>
                </c:pt>
                <c:pt idx="1">
                  <c:v>20人以下（n=61）</c:v>
                </c:pt>
                <c:pt idx="2">
                  <c:v>21人以上100人以下（n=101）</c:v>
                </c:pt>
                <c:pt idx="3">
                  <c:v>101人以上（n=103）</c:v>
                </c:pt>
                <c:pt idx="4">
                  <c:v>【 感染防止に適したオフィス環境の整備のため 】</c:v>
                </c:pt>
                <c:pt idx="5">
                  <c:v>20人以下（n=39）</c:v>
                </c:pt>
                <c:pt idx="6">
                  <c:v>21人以上100人以下（n=69）</c:v>
                </c:pt>
                <c:pt idx="7">
                  <c:v>101人以上（n=66）</c:v>
                </c:pt>
                <c:pt idx="8">
                  <c:v>【 リモートワークの推進のため 】              </c:v>
                </c:pt>
                <c:pt idx="9">
                  <c:v>20人以下（n=30）</c:v>
                </c:pt>
                <c:pt idx="10">
                  <c:v>21人以上100人以下（n=31）</c:v>
                </c:pt>
                <c:pt idx="11">
                  <c:v>101人以上（n=69）</c:v>
                </c:pt>
                <c:pt idx="12">
                  <c:v>【 事業戦略の改革のため 】                 </c:v>
                </c:pt>
                <c:pt idx="13">
                  <c:v>20人以下（n=20）</c:v>
                </c:pt>
                <c:pt idx="14">
                  <c:v>21人以上100人以下（n=23）</c:v>
                </c:pt>
                <c:pt idx="15">
                  <c:v>101人以上（n=16）</c:v>
                </c:pt>
                <c:pt idx="16">
                  <c:v>【 労働環境の改革のため 】                 </c:v>
                </c:pt>
                <c:pt idx="17">
                  <c:v>20人以下（n=33）</c:v>
                </c:pt>
                <c:pt idx="18">
                  <c:v>21人以上100人以下（n=59）</c:v>
                </c:pt>
                <c:pt idx="19">
                  <c:v>101人以上（n=41）</c:v>
                </c:pt>
                <c:pt idx="20">
                  <c:v>【 生産性向上のため 】                   </c:v>
                </c:pt>
                <c:pt idx="21">
                  <c:v>20人以下（n=28）</c:v>
                </c:pt>
                <c:pt idx="22">
                  <c:v>21人以上100人以下（n=40）</c:v>
                </c:pt>
                <c:pt idx="23">
                  <c:v>101人以上（n=45）</c:v>
                </c:pt>
                <c:pt idx="24">
                  <c:v>【 デジタル・トランスフォーメーション(DX)の推進のため 】</c:v>
                </c:pt>
                <c:pt idx="25">
                  <c:v>20人以下（n=9）</c:v>
                </c:pt>
                <c:pt idx="26">
                  <c:v>21人以上100人以下（n=21）</c:v>
                </c:pt>
                <c:pt idx="27">
                  <c:v>101人以上（n=33）</c:v>
                </c:pt>
                <c:pt idx="28">
                  <c:v>【 業務の自動化・省人化のため 】              </c:v>
                </c:pt>
                <c:pt idx="29">
                  <c:v>20人以下（n=12）</c:v>
                </c:pt>
                <c:pt idx="30">
                  <c:v>21人以上100人以下（n=15）</c:v>
                </c:pt>
                <c:pt idx="31">
                  <c:v>101人以上（n=22）</c:v>
                </c:pt>
                <c:pt idx="32">
                  <c:v>【 人事評価制度の改革のため 】               </c:v>
                </c:pt>
                <c:pt idx="33">
                  <c:v>20人以下（n=2）</c:v>
                </c:pt>
                <c:pt idx="34">
                  <c:v>21人以上100人以下（n=5）</c:v>
                </c:pt>
                <c:pt idx="35">
                  <c:v>101人以上（n=5）</c:v>
                </c:pt>
                <c:pt idx="36">
                  <c:v>【 拠点の削減のため 】                   </c:v>
                </c:pt>
                <c:pt idx="37">
                  <c:v>20人以下（n=1）</c:v>
                </c:pt>
                <c:pt idx="38">
                  <c:v>21人以上100人以下（n=2）</c:v>
                </c:pt>
                <c:pt idx="39">
                  <c:v>101人以上（n=2）</c:v>
                </c:pt>
              </c:strCache>
            </c:strRef>
          </c:cat>
          <c:val>
            <c:numRef>
              <c:f>'Q7.Q6制度化の理由（従業員別）'!$T$7:$T$46</c:f>
              <c:numCache>
                <c:formatCode>0.0%</c:formatCode>
                <c:ptCount val="40"/>
                <c:pt idx="0" formatCode="General">
                  <c:v>0</c:v>
                </c:pt>
                <c:pt idx="1">
                  <c:v>0.17857142857142858</c:v>
                </c:pt>
                <c:pt idx="2">
                  <c:v>7.6335877862595422E-2</c:v>
                </c:pt>
                <c:pt idx="3">
                  <c:v>0.16428571428571428</c:v>
                </c:pt>
                <c:pt idx="4" formatCode="General">
                  <c:v>0</c:v>
                </c:pt>
                <c:pt idx="5">
                  <c:v>0.25</c:v>
                </c:pt>
                <c:pt idx="6">
                  <c:v>0.34351145038167941</c:v>
                </c:pt>
                <c:pt idx="7">
                  <c:v>0.27142857142857141</c:v>
                </c:pt>
                <c:pt idx="8" formatCode="General">
                  <c:v>0</c:v>
                </c:pt>
                <c:pt idx="9">
                  <c:v>0.11904761904761904</c:v>
                </c:pt>
                <c:pt idx="10">
                  <c:v>8.3969465648854963E-2</c:v>
                </c:pt>
                <c:pt idx="11">
                  <c:v>0.14285714285714285</c:v>
                </c:pt>
                <c:pt idx="12" formatCode="General">
                  <c:v>0</c:v>
                </c:pt>
                <c:pt idx="13">
                  <c:v>1.1904761904761904E-2</c:v>
                </c:pt>
                <c:pt idx="14">
                  <c:v>6.8702290076335881E-2</c:v>
                </c:pt>
                <c:pt idx="15">
                  <c:v>1.4285714285714285E-2</c:v>
                </c:pt>
                <c:pt idx="16" formatCode="General">
                  <c:v>0</c:v>
                </c:pt>
                <c:pt idx="17">
                  <c:v>0.15476190476190477</c:v>
                </c:pt>
                <c:pt idx="18">
                  <c:v>0.16793893129770993</c:v>
                </c:pt>
                <c:pt idx="19">
                  <c:v>7.857142857142857E-2</c:v>
                </c:pt>
                <c:pt idx="20" formatCode="General">
                  <c:v>0</c:v>
                </c:pt>
                <c:pt idx="21">
                  <c:v>0.11904761904761904</c:v>
                </c:pt>
                <c:pt idx="22">
                  <c:v>0.10687022900763359</c:v>
                </c:pt>
                <c:pt idx="23">
                  <c:v>0.12857142857142856</c:v>
                </c:pt>
                <c:pt idx="24" formatCode="General">
                  <c:v>0</c:v>
                </c:pt>
                <c:pt idx="25">
                  <c:v>3.5714285714285712E-2</c:v>
                </c:pt>
                <c:pt idx="26">
                  <c:v>5.3435114503816793E-2</c:v>
                </c:pt>
                <c:pt idx="27">
                  <c:v>0.10714285714285714</c:v>
                </c:pt>
                <c:pt idx="28" formatCode="General">
                  <c:v>0</c:v>
                </c:pt>
                <c:pt idx="29">
                  <c:v>4.7619047619047616E-2</c:v>
                </c:pt>
                <c:pt idx="30">
                  <c:v>3.0534351145038167E-2</c:v>
                </c:pt>
                <c:pt idx="31">
                  <c:v>4.2857142857142858E-2</c:v>
                </c:pt>
                <c:pt idx="32" formatCode="General">
                  <c:v>0</c:v>
                </c:pt>
                <c:pt idx="33">
                  <c:v>1.1904761904761904E-2</c:v>
                </c:pt>
                <c:pt idx="34">
                  <c:v>2.2900763358778626E-2</c:v>
                </c:pt>
                <c:pt idx="35">
                  <c:v>1.4285714285714285E-2</c:v>
                </c:pt>
                <c:pt idx="36" formatCode="General">
                  <c:v>0</c:v>
                </c:pt>
                <c:pt idx="37">
                  <c:v>0</c:v>
                </c:pt>
                <c:pt idx="38">
                  <c:v>0</c:v>
                </c:pt>
                <c:pt idx="39">
                  <c:v>7.1428571428571426E-3</c:v>
                </c:pt>
              </c:numCache>
            </c:numRef>
          </c:val>
          <c:extLst>
            <c:ext xmlns:c16="http://schemas.microsoft.com/office/drawing/2014/chart" uri="{C3380CC4-5D6E-409C-BE32-E72D297353CC}">
              <c16:uniqueId val="{00000013-E358-43FD-8FE5-E0F1925864E1}"/>
            </c:ext>
          </c:extLst>
        </c:ser>
        <c:ser>
          <c:idx val="1"/>
          <c:order val="2"/>
          <c:tx>
            <c:strRef>
              <c:f>'Q7.Q6制度化の理由（従業員別）'!$U$6</c:f>
              <c:strCache>
                <c:ptCount val="1"/>
                <c:pt idx="0">
                  <c:v>3番目</c:v>
                </c:pt>
              </c:strCache>
            </c:strRef>
          </c:tx>
          <c:spPr>
            <a:solidFill>
              <a:srgbClr val="2E75B6"/>
            </a:solidFill>
            <a:ln>
              <a:solidFill>
                <a:sysClr val="windowText" lastClr="000000"/>
              </a:solidFill>
            </a:ln>
            <a:effectLst/>
          </c:spPr>
          <c:invertIfNegative val="0"/>
          <c:cat>
            <c:strRef>
              <c:f>'Q7.Q6制度化の理由（従業員別）'!$R$7:$R$46</c:f>
              <c:strCache>
                <c:ptCount val="40"/>
                <c:pt idx="0">
                  <c:v>【 従業員の感染防止のため 】                </c:v>
                </c:pt>
                <c:pt idx="1">
                  <c:v>20人以下（n=61）</c:v>
                </c:pt>
                <c:pt idx="2">
                  <c:v>21人以上100人以下（n=101）</c:v>
                </c:pt>
                <c:pt idx="3">
                  <c:v>101人以上（n=103）</c:v>
                </c:pt>
                <c:pt idx="4">
                  <c:v>【 感染防止に適したオフィス環境の整備のため 】</c:v>
                </c:pt>
                <c:pt idx="5">
                  <c:v>20人以下（n=39）</c:v>
                </c:pt>
                <c:pt idx="6">
                  <c:v>21人以上100人以下（n=69）</c:v>
                </c:pt>
                <c:pt idx="7">
                  <c:v>101人以上（n=66）</c:v>
                </c:pt>
                <c:pt idx="8">
                  <c:v>【 リモートワークの推進のため 】              </c:v>
                </c:pt>
                <c:pt idx="9">
                  <c:v>20人以下（n=30）</c:v>
                </c:pt>
                <c:pt idx="10">
                  <c:v>21人以上100人以下（n=31）</c:v>
                </c:pt>
                <c:pt idx="11">
                  <c:v>101人以上（n=69）</c:v>
                </c:pt>
                <c:pt idx="12">
                  <c:v>【 事業戦略の改革のため 】                 </c:v>
                </c:pt>
                <c:pt idx="13">
                  <c:v>20人以下（n=20）</c:v>
                </c:pt>
                <c:pt idx="14">
                  <c:v>21人以上100人以下（n=23）</c:v>
                </c:pt>
                <c:pt idx="15">
                  <c:v>101人以上（n=16）</c:v>
                </c:pt>
                <c:pt idx="16">
                  <c:v>【 労働環境の改革のため 】                 </c:v>
                </c:pt>
                <c:pt idx="17">
                  <c:v>20人以下（n=33）</c:v>
                </c:pt>
                <c:pt idx="18">
                  <c:v>21人以上100人以下（n=59）</c:v>
                </c:pt>
                <c:pt idx="19">
                  <c:v>101人以上（n=41）</c:v>
                </c:pt>
                <c:pt idx="20">
                  <c:v>【 生産性向上のため 】                   </c:v>
                </c:pt>
                <c:pt idx="21">
                  <c:v>20人以下（n=28）</c:v>
                </c:pt>
                <c:pt idx="22">
                  <c:v>21人以上100人以下（n=40）</c:v>
                </c:pt>
                <c:pt idx="23">
                  <c:v>101人以上（n=45）</c:v>
                </c:pt>
                <c:pt idx="24">
                  <c:v>【 デジタル・トランスフォーメーション(DX)の推進のため 】</c:v>
                </c:pt>
                <c:pt idx="25">
                  <c:v>20人以下（n=9）</c:v>
                </c:pt>
                <c:pt idx="26">
                  <c:v>21人以上100人以下（n=21）</c:v>
                </c:pt>
                <c:pt idx="27">
                  <c:v>101人以上（n=33）</c:v>
                </c:pt>
                <c:pt idx="28">
                  <c:v>【 業務の自動化・省人化のため 】              </c:v>
                </c:pt>
                <c:pt idx="29">
                  <c:v>20人以下（n=12）</c:v>
                </c:pt>
                <c:pt idx="30">
                  <c:v>21人以上100人以下（n=15）</c:v>
                </c:pt>
                <c:pt idx="31">
                  <c:v>101人以上（n=22）</c:v>
                </c:pt>
                <c:pt idx="32">
                  <c:v>【 人事評価制度の改革のため 】               </c:v>
                </c:pt>
                <c:pt idx="33">
                  <c:v>20人以下（n=2）</c:v>
                </c:pt>
                <c:pt idx="34">
                  <c:v>21人以上100人以下（n=5）</c:v>
                </c:pt>
                <c:pt idx="35">
                  <c:v>101人以上（n=5）</c:v>
                </c:pt>
                <c:pt idx="36">
                  <c:v>【 拠点の削減のため 】                   </c:v>
                </c:pt>
                <c:pt idx="37">
                  <c:v>20人以下（n=1）</c:v>
                </c:pt>
                <c:pt idx="38">
                  <c:v>21人以上100人以下（n=2）</c:v>
                </c:pt>
                <c:pt idx="39">
                  <c:v>101人以上（n=2）</c:v>
                </c:pt>
              </c:strCache>
            </c:strRef>
          </c:cat>
          <c:val>
            <c:numRef>
              <c:f>'Q7.Q6制度化の理由（従業員別）'!$U$7:$U$46</c:f>
              <c:numCache>
                <c:formatCode>0.0%</c:formatCode>
                <c:ptCount val="40"/>
                <c:pt idx="0" formatCode="General">
                  <c:v>0</c:v>
                </c:pt>
                <c:pt idx="1">
                  <c:v>5.9523809523809521E-2</c:v>
                </c:pt>
                <c:pt idx="2">
                  <c:v>5.3435114503816793E-2</c:v>
                </c:pt>
                <c:pt idx="3">
                  <c:v>3.5714285714285712E-2</c:v>
                </c:pt>
                <c:pt idx="4" formatCode="General">
                  <c:v>0</c:v>
                </c:pt>
                <c:pt idx="5">
                  <c:v>0.11904761904761904</c:v>
                </c:pt>
                <c:pt idx="6">
                  <c:v>9.9236641221374045E-2</c:v>
                </c:pt>
                <c:pt idx="7">
                  <c:v>0.1</c:v>
                </c:pt>
                <c:pt idx="8" formatCode="General">
                  <c:v>0</c:v>
                </c:pt>
                <c:pt idx="9">
                  <c:v>0.14285714285714285</c:v>
                </c:pt>
                <c:pt idx="10">
                  <c:v>0.12213740458015267</c:v>
                </c:pt>
                <c:pt idx="11">
                  <c:v>0.21428571428571427</c:v>
                </c:pt>
                <c:pt idx="12" formatCode="General">
                  <c:v>0</c:v>
                </c:pt>
                <c:pt idx="13">
                  <c:v>0.14285714285714285</c:v>
                </c:pt>
                <c:pt idx="14">
                  <c:v>4.5801526717557252E-2</c:v>
                </c:pt>
                <c:pt idx="15">
                  <c:v>2.8571428571428571E-2</c:v>
                </c:pt>
                <c:pt idx="16" formatCode="General">
                  <c:v>0</c:v>
                </c:pt>
                <c:pt idx="17">
                  <c:v>0.19047619047619047</c:v>
                </c:pt>
                <c:pt idx="18">
                  <c:v>0.22137404580152673</c:v>
                </c:pt>
                <c:pt idx="19">
                  <c:v>0.14285714285714285</c:v>
                </c:pt>
                <c:pt idx="20" formatCode="General">
                  <c:v>0</c:v>
                </c:pt>
                <c:pt idx="21">
                  <c:v>0.11904761904761904</c:v>
                </c:pt>
                <c:pt idx="22">
                  <c:v>0.12977099236641221</c:v>
                </c:pt>
                <c:pt idx="23">
                  <c:v>0.16428571428571428</c:v>
                </c:pt>
                <c:pt idx="24" formatCode="General">
                  <c:v>0</c:v>
                </c:pt>
                <c:pt idx="25">
                  <c:v>2.3809523809523808E-2</c:v>
                </c:pt>
                <c:pt idx="26">
                  <c:v>9.1603053435114504E-2</c:v>
                </c:pt>
                <c:pt idx="27">
                  <c:v>9.285714285714286E-2</c:v>
                </c:pt>
                <c:pt idx="28" formatCode="General">
                  <c:v>0</c:v>
                </c:pt>
                <c:pt idx="29">
                  <c:v>7.1428571428571425E-2</c:v>
                </c:pt>
                <c:pt idx="30">
                  <c:v>6.1068702290076333E-2</c:v>
                </c:pt>
                <c:pt idx="31">
                  <c:v>9.285714285714286E-2</c:v>
                </c:pt>
                <c:pt idx="32" formatCode="General">
                  <c:v>0</c:v>
                </c:pt>
                <c:pt idx="33">
                  <c:v>1.1904761904761904E-2</c:v>
                </c:pt>
                <c:pt idx="34">
                  <c:v>7.6335877862595417E-3</c:v>
                </c:pt>
                <c:pt idx="35">
                  <c:v>2.1428571428571429E-2</c:v>
                </c:pt>
                <c:pt idx="36" formatCode="General">
                  <c:v>0</c:v>
                </c:pt>
                <c:pt idx="37">
                  <c:v>0</c:v>
                </c:pt>
                <c:pt idx="38">
                  <c:v>1.5267175572519083E-2</c:v>
                </c:pt>
                <c:pt idx="39">
                  <c:v>7.1428571428571426E-3</c:v>
                </c:pt>
              </c:numCache>
            </c:numRef>
          </c:val>
          <c:extLst>
            <c:ext xmlns:c16="http://schemas.microsoft.com/office/drawing/2014/chart" uri="{C3380CC4-5D6E-409C-BE32-E72D297353CC}">
              <c16:uniqueId val="{0000001D-E358-43FD-8FE5-E0F1925864E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'Q7.Q6制度化の課題（従業員別）'!$J$57</c:f>
          <c:strCache>
            <c:ptCount val="1"/>
            <c:pt idx="0">
              <c:v>20人以下 (N=175)
21人以上100人以下 (N=139)
101人以上 (N=86)</c:v>
            </c:pt>
          </c:strCache>
        </c:strRef>
      </c:tx>
      <c:layout>
        <c:manualLayout>
          <c:xMode val="edge"/>
          <c:yMode val="edge"/>
          <c:x val="0.61914157088122601"/>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'Q7.Q6制度化の課題（従業員別）'!$S$6</c:f>
              <c:strCache>
                <c:ptCount val="1"/>
                <c:pt idx="0">
                  <c:v>1番目</c:v>
                </c:pt>
              </c:strCache>
            </c:strRef>
          </c:tx>
          <c:spPr>
            <a:solidFill>
              <a:srgbClr val="FF996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20人以下（n=98）</c:v>
                </c:pt>
                <c:pt idx="2">
                  <c:v>21人以上100人以下（n=87）</c:v>
                </c:pt>
                <c:pt idx="3">
                  <c:v>101人以上（n=59）</c:v>
                </c:pt>
                <c:pt idx="4">
                  <c:v>【 従業員の体調管理やモチベーション維持 】</c:v>
                </c:pt>
                <c:pt idx="5">
                  <c:v>20人以下（n=101）</c:v>
                </c:pt>
                <c:pt idx="6">
                  <c:v>21人以上100人以下（n=77）</c:v>
                </c:pt>
                <c:pt idx="7">
                  <c:v>101人以上（n=37）</c:v>
                </c:pt>
                <c:pt idx="8">
                  <c:v>【 テレワークによる生産性の低下への対応 】          </c:v>
                </c:pt>
                <c:pt idx="9">
                  <c:v>20人以下（n=54）</c:v>
                </c:pt>
                <c:pt idx="10">
                  <c:v>21人以上100人以下（n=40）</c:v>
                </c:pt>
                <c:pt idx="11">
                  <c:v>101人以上（n=51）</c:v>
                </c:pt>
                <c:pt idx="12">
                  <c:v>【 情報セキュリティの仕組みの整備 】             </c:v>
                </c:pt>
                <c:pt idx="13">
                  <c:v>20人以下（n=60）</c:v>
                </c:pt>
                <c:pt idx="14">
                  <c:v>21人以上100人以下（n=56）</c:v>
                </c:pt>
                <c:pt idx="15">
                  <c:v>101人以上（n=37）</c:v>
                </c:pt>
                <c:pt idx="16">
                  <c:v>【 リスクマネジメントの再構築 】               </c:v>
                </c:pt>
                <c:pt idx="17">
                  <c:v>20人以下（n=42）</c:v>
                </c:pt>
                <c:pt idx="18">
                  <c:v>21人以上100人以下（n=34）</c:v>
                </c:pt>
                <c:pt idx="19">
                  <c:v>101人以上（n=14）</c:v>
                </c:pt>
                <c:pt idx="20">
                  <c:v>【 在宅勤務・時差通勤のための業務フローの見直し・再構築 】</c:v>
                </c:pt>
                <c:pt idx="21">
                  <c:v>20人以下（n=30）</c:v>
                </c:pt>
                <c:pt idx="22">
                  <c:v>21人以上100人以下（n=34）</c:v>
                </c:pt>
                <c:pt idx="23">
                  <c:v>101人以上（n=12）</c:v>
                </c:pt>
                <c:pt idx="24">
                  <c:v>【 助成制度の利用に関する課題(申請の煩雑さ・条件の齟齬等) 】</c:v>
                </c:pt>
                <c:pt idx="25">
                  <c:v>20人以下（n=36）</c:v>
                </c:pt>
                <c:pt idx="26">
                  <c:v>21人以上100人以下（n=14）</c:v>
                </c:pt>
                <c:pt idx="27">
                  <c:v>101人以上（n=4）</c:v>
                </c:pt>
                <c:pt idx="28">
                  <c:v>【 在宅勤務における人事評価方法の見直し 】          </c:v>
                </c:pt>
                <c:pt idx="29">
                  <c:v>20人以下（n=24）</c:v>
                </c:pt>
                <c:pt idx="30">
                  <c:v>21人以上100人以下（n=18）</c:v>
                </c:pt>
                <c:pt idx="31">
                  <c:v>101人以上（n=17）</c:v>
                </c:pt>
                <c:pt idx="32">
                  <c:v>【 在宅時の業務環境の整備(個室・デスク・印刷機 等) 】   </c:v>
                </c:pt>
                <c:pt idx="33">
                  <c:v>20人以下（n=37）</c:v>
                </c:pt>
                <c:pt idx="34">
                  <c:v>21人以上100人以下（n=22）</c:v>
                </c:pt>
                <c:pt idx="35">
                  <c:v>101人以上（n=12）</c:v>
                </c:pt>
                <c:pt idx="36">
                  <c:v>【 従業員への特別手当の対象者等の線引きをどうするか 】    </c:v>
                </c:pt>
                <c:pt idx="37">
                  <c:v>20人以下（n=11）</c:v>
                </c:pt>
                <c:pt idx="38">
                  <c:v>21人以上100人以下（n=9）</c:v>
                </c:pt>
                <c:pt idx="39">
                  <c:v>101人以上（n=2）</c:v>
                </c:pt>
                <c:pt idx="40">
                  <c:v>【 サプライチェーンの再構築 】                </c:v>
                </c:pt>
                <c:pt idx="41">
                  <c:v>20人以下（n=5）</c:v>
                </c:pt>
                <c:pt idx="42">
                  <c:v>21人以上100人以下（n=8）</c:v>
                </c:pt>
                <c:pt idx="43">
                  <c:v>101人以上（n=1）</c:v>
                </c:pt>
              </c:strCache>
            </c:strRef>
          </c:cat>
          <c:val>
            <c:numRef>
              <c:f>'Q7.Q6制度化の課題（従業員別）'!$S$7:$S$50</c:f>
              <c:numCache>
                <c:formatCode>0.0%</c:formatCode>
                <c:ptCount val="44"/>
                <c:pt idx="0" formatCode="General">
                  <c:v>0</c:v>
                </c:pt>
                <c:pt idx="1">
                  <c:v>0.32</c:v>
                </c:pt>
                <c:pt idx="2">
                  <c:v>0.36690647482014388</c:v>
                </c:pt>
                <c:pt idx="3">
                  <c:v>0.38372093023255816</c:v>
                </c:pt>
                <c:pt idx="4" formatCode="General">
                  <c:v>0</c:v>
                </c:pt>
                <c:pt idx="5">
                  <c:v>0.29142857142857143</c:v>
                </c:pt>
                <c:pt idx="6">
                  <c:v>0.21582733812949639</c:v>
                </c:pt>
                <c:pt idx="7">
                  <c:v>0.12790697674418605</c:v>
                </c:pt>
                <c:pt idx="8" formatCode="General">
                  <c:v>0</c:v>
                </c:pt>
                <c:pt idx="9">
                  <c:v>8.5714285714285715E-2</c:v>
                </c:pt>
                <c:pt idx="10">
                  <c:v>0.10071942446043165</c:v>
                </c:pt>
                <c:pt idx="11">
                  <c:v>0.16279069767441862</c:v>
                </c:pt>
                <c:pt idx="12" formatCode="General">
                  <c:v>0</c:v>
                </c:pt>
                <c:pt idx="13">
                  <c:v>9.1428571428571428E-2</c:v>
                </c:pt>
                <c:pt idx="14">
                  <c:v>7.9136690647482008E-2</c:v>
                </c:pt>
                <c:pt idx="15">
                  <c:v>0.1744186046511628</c:v>
                </c:pt>
                <c:pt idx="16" formatCode="General">
                  <c:v>0</c:v>
                </c:pt>
                <c:pt idx="17">
                  <c:v>5.7142857142857141E-2</c:v>
                </c:pt>
                <c:pt idx="18">
                  <c:v>7.9136690647482008E-2</c:v>
                </c:pt>
                <c:pt idx="19">
                  <c:v>2.3255813953488372E-2</c:v>
                </c:pt>
                <c:pt idx="20" formatCode="General">
                  <c:v>0</c:v>
                </c:pt>
                <c:pt idx="21">
                  <c:v>0.04</c:v>
                </c:pt>
                <c:pt idx="22">
                  <c:v>7.1942446043165464E-2</c:v>
                </c:pt>
                <c:pt idx="23">
                  <c:v>3.4883720930232558E-2</c:v>
                </c:pt>
                <c:pt idx="24" formatCode="General">
                  <c:v>0</c:v>
                </c:pt>
                <c:pt idx="25">
                  <c:v>7.4285714285714288E-2</c:v>
                </c:pt>
                <c:pt idx="26">
                  <c:v>7.1942446043165471E-3</c:v>
                </c:pt>
                <c:pt idx="27">
                  <c:v>2.3255813953488372E-2</c:v>
                </c:pt>
                <c:pt idx="28" formatCode="General">
                  <c:v>0</c:v>
                </c:pt>
                <c:pt idx="29">
                  <c:v>1.1428571428571429E-2</c:v>
                </c:pt>
                <c:pt idx="30">
                  <c:v>2.8776978417266189E-2</c:v>
                </c:pt>
                <c:pt idx="31">
                  <c:v>5.8139534883720929E-2</c:v>
                </c:pt>
                <c:pt idx="32" formatCode="General">
                  <c:v>0</c:v>
                </c:pt>
                <c:pt idx="33">
                  <c:v>1.1428571428571429E-2</c:v>
                </c:pt>
                <c:pt idx="34">
                  <c:v>7.1942446043165471E-3</c:v>
                </c:pt>
                <c:pt idx="35">
                  <c:v>1.1627906976744186E-2</c:v>
                </c:pt>
                <c:pt idx="36" formatCode="General">
                  <c:v>0</c:v>
                </c:pt>
                <c:pt idx="37">
                  <c:v>5.7142857142857143E-3</c:v>
                </c:pt>
                <c:pt idx="38">
                  <c:v>2.1582733812949641E-2</c:v>
                </c:pt>
                <c:pt idx="39">
                  <c:v>0</c:v>
                </c:pt>
                <c:pt idx="40" formatCode="General">
                  <c:v>0</c:v>
                </c:pt>
                <c:pt idx="41">
                  <c:v>0</c:v>
                </c:pt>
                <c:pt idx="42">
                  <c:v>2.1582733812949641E-2</c:v>
                </c:pt>
                <c:pt idx="43">
                  <c:v>0</c:v>
                </c:pt>
              </c:numCache>
            </c:numRef>
          </c:val>
          <c:extLst>
            <c:ext xmlns:c16="http://schemas.microsoft.com/office/drawing/2014/chart" uri="{C3380CC4-5D6E-409C-BE32-E72D297353CC}">
              <c16:uniqueId val="{00000009-4169-4B12-B6DD-9F5324577A8E}"/>
            </c:ext>
          </c:extLst>
        </c:ser>
        <c:ser>
          <c:idx val="2"/>
          <c:order val="1"/>
          <c:tx>
            <c:strRef>
              <c:f>'Q7.Q6制度化の課題（従業員別）'!$T$6</c:f>
              <c:strCache>
                <c:ptCount val="1"/>
                <c:pt idx="0">
                  <c:v>2番目</c:v>
                </c:pt>
              </c:strCache>
            </c:strRef>
          </c:tx>
          <c:spPr>
            <a:solidFill>
              <a:srgbClr val="FFFF99"/>
            </a:solidFill>
            <a:ln w="9525">
              <a:solidFill>
                <a:sysClr val="windowText" lastClr="000000"/>
              </a:solidFill>
            </a:ln>
            <a:effectLst/>
          </c:spPr>
          <c:invertIfNegative val="0"/>
          <c:cat>
            <c:strRef>
              <c:f>'Q7.Q6制度化の課題（従業員別）'!$R$7:$R$50</c:f>
              <c:strCache>
                <c:ptCount val="44"/>
                <c:pt idx="0">
                  <c:v>【 テレワーク化できない業務への対応 】            </c:v>
                </c:pt>
                <c:pt idx="1">
                  <c:v>20人以下（n=98）</c:v>
                </c:pt>
                <c:pt idx="2">
                  <c:v>21人以上100人以下（n=87）</c:v>
                </c:pt>
                <c:pt idx="3">
                  <c:v>101人以上（n=59）</c:v>
                </c:pt>
                <c:pt idx="4">
                  <c:v>【 従業員の体調管理やモチベーション維持 】</c:v>
                </c:pt>
                <c:pt idx="5">
                  <c:v>20人以下（n=101）</c:v>
                </c:pt>
                <c:pt idx="6">
                  <c:v>21人以上100人以下（n=77）</c:v>
                </c:pt>
                <c:pt idx="7">
                  <c:v>101人以上（n=37）</c:v>
                </c:pt>
                <c:pt idx="8">
                  <c:v>【 テレワークによる生産性の低下への対応 】          </c:v>
                </c:pt>
                <c:pt idx="9">
                  <c:v>20人以下（n=54）</c:v>
                </c:pt>
                <c:pt idx="10">
                  <c:v>21人以上100人以下（n=40）</c:v>
                </c:pt>
                <c:pt idx="11">
                  <c:v>101人以上（n=51）</c:v>
                </c:pt>
                <c:pt idx="12">
                  <c:v>【 情報セキュリティの仕組みの整備 】             </c:v>
                </c:pt>
                <c:pt idx="13">
                  <c:v>20人以下（n=60）</c:v>
                </c:pt>
                <c:pt idx="14">
                  <c:v>21人以上100人以下（n=56）</c:v>
                </c:pt>
                <c:pt idx="15">
                  <c:v>101人以上（n=37）</c:v>
                </c:pt>
                <c:pt idx="16">
                  <c:v>【 リスクマネジメントの再構築 】               </c:v>
                </c:pt>
                <c:pt idx="17">
                  <c:v>20人以下（n=42）</c:v>
                </c:pt>
                <c:pt idx="18">
                  <c:v>21人以上100人以下（n=34）</c:v>
                </c:pt>
                <c:pt idx="19">
                  <c:v>101人以上（n=14）</c:v>
                </c:pt>
                <c:pt idx="20">
                  <c:v>【 在宅勤務・時差通勤のための業務フローの見直し・再構築 】</c:v>
                </c:pt>
                <c:pt idx="21">
                  <c:v>20人以下（n=30）</c:v>
                </c:pt>
                <c:pt idx="22">
                  <c:v>21人以上100人以下（n=34）</c:v>
                </c:pt>
                <c:pt idx="23">
                  <c:v>101人以上（n=12）</c:v>
                </c:pt>
                <c:pt idx="24">
                  <c:v>【 助成制度の利用に関する課題(申請の煩雑さ・条件の齟齬等) 】</c:v>
                </c:pt>
                <c:pt idx="25">
                  <c:v>20人以下（n=36）</c:v>
                </c:pt>
                <c:pt idx="26">
                  <c:v>21人以上100人以下（n=14）</c:v>
                </c:pt>
                <c:pt idx="27">
                  <c:v>101人以上（n=4）</c:v>
                </c:pt>
                <c:pt idx="28">
                  <c:v>【 在宅勤務における人事評価方法の見直し 】          </c:v>
                </c:pt>
                <c:pt idx="29">
                  <c:v>20人以下（n=24）</c:v>
                </c:pt>
                <c:pt idx="30">
                  <c:v>21人以上100人以下（n=18）</c:v>
                </c:pt>
                <c:pt idx="31">
                  <c:v>101人以上（n=17）</c:v>
                </c:pt>
                <c:pt idx="32">
                  <c:v>【 在宅時の業務環境の整備(個室・デスク・印刷機 等) 】   </c:v>
                </c:pt>
                <c:pt idx="33">
                  <c:v>20人以下（n=37）</c:v>
                </c:pt>
                <c:pt idx="34">
                  <c:v>21人以上100人以下（n=22）</c:v>
                </c:pt>
                <c:pt idx="35">
                  <c:v>101人以上（n=12）</c:v>
                </c:pt>
                <c:pt idx="36">
                  <c:v>【 従業員への特別手当の対象者等の線引きをどうするか 】    </c:v>
                </c:pt>
                <c:pt idx="37">
                  <c:v>20人以下（n=11）</c:v>
                </c:pt>
                <c:pt idx="38">
                  <c:v>21人以上100人以下（n=9）</c:v>
                </c:pt>
                <c:pt idx="39">
                  <c:v>101人以上（n=2）</c:v>
                </c:pt>
                <c:pt idx="40">
                  <c:v>【 サプライチェーンの再構築 】                </c:v>
                </c:pt>
                <c:pt idx="41">
                  <c:v>20人以下（n=5）</c:v>
                </c:pt>
                <c:pt idx="42">
                  <c:v>21人以上100人以下（n=8）</c:v>
                </c:pt>
                <c:pt idx="43">
                  <c:v>101人以上（n=1）</c:v>
                </c:pt>
              </c:strCache>
            </c:strRef>
          </c:cat>
          <c:val>
            <c:numRef>
              <c:f>'Q7.Q6制度化の課題（従業員別）'!$T$7:$T$50</c:f>
              <c:numCache>
                <c:formatCode>0.0%</c:formatCode>
                <c:ptCount val="44"/>
                <c:pt idx="0" formatCode="General">
                  <c:v>0</c:v>
                </c:pt>
                <c:pt idx="1">
                  <c:v>0.14285714285714285</c:v>
                </c:pt>
                <c:pt idx="2">
                  <c:v>0.14388489208633093</c:v>
                </c:pt>
                <c:pt idx="3">
                  <c:v>0.19767441860465115</c:v>
                </c:pt>
                <c:pt idx="4" formatCode="General">
                  <c:v>0</c:v>
                </c:pt>
                <c:pt idx="5">
                  <c:v>0.1657142857142857</c:v>
                </c:pt>
                <c:pt idx="6">
                  <c:v>0.20863309352517986</c:v>
                </c:pt>
                <c:pt idx="7">
                  <c:v>0.15116279069767441</c:v>
                </c:pt>
                <c:pt idx="8" formatCode="General">
                  <c:v>0</c:v>
                </c:pt>
                <c:pt idx="9">
                  <c:v>0.15428571428571428</c:v>
                </c:pt>
                <c:pt idx="10">
                  <c:v>0.11510791366906475</c:v>
                </c:pt>
                <c:pt idx="11">
                  <c:v>0.29069767441860467</c:v>
                </c:pt>
                <c:pt idx="12" formatCode="General">
                  <c:v>0</c:v>
                </c:pt>
                <c:pt idx="13">
                  <c:v>0.11428571428571428</c:v>
                </c:pt>
                <c:pt idx="14">
                  <c:v>0.1223021582733813</c:v>
                </c:pt>
                <c:pt idx="15">
                  <c:v>0.11627906976744186</c:v>
                </c:pt>
                <c:pt idx="16" formatCode="General">
                  <c:v>0</c:v>
                </c:pt>
                <c:pt idx="17">
                  <c:v>6.2857142857142861E-2</c:v>
                </c:pt>
                <c:pt idx="18">
                  <c:v>5.7553956834532377E-2</c:v>
                </c:pt>
                <c:pt idx="19">
                  <c:v>8.1395348837209308E-2</c:v>
                </c:pt>
                <c:pt idx="20" formatCode="General">
                  <c:v>0</c:v>
                </c:pt>
                <c:pt idx="21">
                  <c:v>7.4285714285714288E-2</c:v>
                </c:pt>
                <c:pt idx="22">
                  <c:v>8.6330935251798566E-2</c:v>
                </c:pt>
                <c:pt idx="23">
                  <c:v>5.8139534883720929E-2</c:v>
                </c:pt>
                <c:pt idx="24" formatCode="General">
                  <c:v>0</c:v>
                </c:pt>
                <c:pt idx="25">
                  <c:v>5.1428571428571428E-2</c:v>
                </c:pt>
                <c:pt idx="26">
                  <c:v>3.5971223021582732E-2</c:v>
                </c:pt>
                <c:pt idx="27">
                  <c:v>0</c:v>
                </c:pt>
                <c:pt idx="28" formatCode="General">
                  <c:v>0</c:v>
                </c:pt>
                <c:pt idx="29">
                  <c:v>6.2857142857142861E-2</c:v>
                </c:pt>
                <c:pt idx="30">
                  <c:v>6.4748201438848921E-2</c:v>
                </c:pt>
                <c:pt idx="31">
                  <c:v>4.6511627906976744E-2</c:v>
                </c:pt>
                <c:pt idx="32" formatCode="General">
                  <c:v>0</c:v>
                </c:pt>
                <c:pt idx="33">
                  <c:v>6.2857142857142861E-2</c:v>
                </c:pt>
                <c:pt idx="34">
                  <c:v>7.1942446043165464E-2</c:v>
                </c:pt>
                <c:pt idx="35">
                  <c:v>2.3255813953488372E-2</c:v>
                </c:pt>
                <c:pt idx="36" formatCode="General">
                  <c:v>0</c:v>
                </c:pt>
                <c:pt idx="37">
                  <c:v>5.1428571428571428E-2</c:v>
                </c:pt>
                <c:pt idx="38">
                  <c:v>2.1582733812949641E-2</c:v>
                </c:pt>
                <c:pt idx="39">
                  <c:v>1.1627906976744186E-2</c:v>
                </c:pt>
                <c:pt idx="40" formatCode="General">
                  <c:v>0</c:v>
                </c:pt>
                <c:pt idx="41">
                  <c:v>1.1428571428571429E-2</c:v>
                </c:pt>
                <c:pt idx="42">
                  <c:v>2.1582733812949641E-2</c:v>
                </c:pt>
                <c:pt idx="43">
                  <c:v>0</c:v>
                </c:pt>
              </c:numCache>
            </c:numRef>
          </c:val>
          <c:extLst>
            <c:ext xmlns:c16="http://schemas.microsoft.com/office/drawing/2014/chart" uri="{C3380CC4-5D6E-409C-BE32-E72D297353CC}">
              <c16:uniqueId val="{00000013-4169-4B12-B6DD-9F5324577A8E}"/>
            </c:ext>
          </c:extLst>
        </c:ser>
        <c:ser>
          <c:idx val="1"/>
          <c:order val="2"/>
          <c:tx>
            <c:strRef>
              <c:f>'Q7.Q6制度化の課題（従業員別）'!$U$6</c:f>
              <c:strCache>
                <c:ptCount val="1"/>
                <c:pt idx="0">
                  <c:v>3番目</c:v>
                </c:pt>
              </c:strCache>
            </c:strRef>
          </c:tx>
          <c:spPr>
            <a:solidFill>
              <a:srgbClr val="2E75B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20人以下（n=98）</c:v>
                </c:pt>
                <c:pt idx="2">
                  <c:v>21人以上100人以下（n=87）</c:v>
                </c:pt>
                <c:pt idx="3">
                  <c:v>101人以上（n=59）</c:v>
                </c:pt>
                <c:pt idx="4">
                  <c:v>【 従業員の体調管理やモチベーション維持 】</c:v>
                </c:pt>
                <c:pt idx="5">
                  <c:v>20人以下（n=101）</c:v>
                </c:pt>
                <c:pt idx="6">
                  <c:v>21人以上100人以下（n=77）</c:v>
                </c:pt>
                <c:pt idx="7">
                  <c:v>101人以上（n=37）</c:v>
                </c:pt>
                <c:pt idx="8">
                  <c:v>【 テレワークによる生産性の低下への対応 】          </c:v>
                </c:pt>
                <c:pt idx="9">
                  <c:v>20人以下（n=54）</c:v>
                </c:pt>
                <c:pt idx="10">
                  <c:v>21人以上100人以下（n=40）</c:v>
                </c:pt>
                <c:pt idx="11">
                  <c:v>101人以上（n=51）</c:v>
                </c:pt>
                <c:pt idx="12">
                  <c:v>【 情報セキュリティの仕組みの整備 】             </c:v>
                </c:pt>
                <c:pt idx="13">
                  <c:v>20人以下（n=60）</c:v>
                </c:pt>
                <c:pt idx="14">
                  <c:v>21人以上100人以下（n=56）</c:v>
                </c:pt>
                <c:pt idx="15">
                  <c:v>101人以上（n=37）</c:v>
                </c:pt>
                <c:pt idx="16">
                  <c:v>【 リスクマネジメントの再構築 】               </c:v>
                </c:pt>
                <c:pt idx="17">
                  <c:v>20人以下（n=42）</c:v>
                </c:pt>
                <c:pt idx="18">
                  <c:v>21人以上100人以下（n=34）</c:v>
                </c:pt>
                <c:pt idx="19">
                  <c:v>101人以上（n=14）</c:v>
                </c:pt>
                <c:pt idx="20">
                  <c:v>【 在宅勤務・時差通勤のための業務フローの見直し・再構築 】</c:v>
                </c:pt>
                <c:pt idx="21">
                  <c:v>20人以下（n=30）</c:v>
                </c:pt>
                <c:pt idx="22">
                  <c:v>21人以上100人以下（n=34）</c:v>
                </c:pt>
                <c:pt idx="23">
                  <c:v>101人以上（n=12）</c:v>
                </c:pt>
                <c:pt idx="24">
                  <c:v>【 助成制度の利用に関する課題(申請の煩雑さ・条件の齟齬等) 】</c:v>
                </c:pt>
                <c:pt idx="25">
                  <c:v>20人以下（n=36）</c:v>
                </c:pt>
                <c:pt idx="26">
                  <c:v>21人以上100人以下（n=14）</c:v>
                </c:pt>
                <c:pt idx="27">
                  <c:v>101人以上（n=4）</c:v>
                </c:pt>
                <c:pt idx="28">
                  <c:v>【 在宅勤務における人事評価方法の見直し 】          </c:v>
                </c:pt>
                <c:pt idx="29">
                  <c:v>20人以下（n=24）</c:v>
                </c:pt>
                <c:pt idx="30">
                  <c:v>21人以上100人以下（n=18）</c:v>
                </c:pt>
                <c:pt idx="31">
                  <c:v>101人以上（n=17）</c:v>
                </c:pt>
                <c:pt idx="32">
                  <c:v>【 在宅時の業務環境の整備(個室・デスク・印刷機 等) 】   </c:v>
                </c:pt>
                <c:pt idx="33">
                  <c:v>20人以下（n=37）</c:v>
                </c:pt>
                <c:pt idx="34">
                  <c:v>21人以上100人以下（n=22）</c:v>
                </c:pt>
                <c:pt idx="35">
                  <c:v>101人以上（n=12）</c:v>
                </c:pt>
                <c:pt idx="36">
                  <c:v>【 従業員への特別手当の対象者等の線引きをどうするか 】    </c:v>
                </c:pt>
                <c:pt idx="37">
                  <c:v>20人以下（n=11）</c:v>
                </c:pt>
                <c:pt idx="38">
                  <c:v>21人以上100人以下（n=9）</c:v>
                </c:pt>
                <c:pt idx="39">
                  <c:v>101人以上（n=2）</c:v>
                </c:pt>
                <c:pt idx="40">
                  <c:v>【 サプライチェーンの再構築 】                </c:v>
                </c:pt>
                <c:pt idx="41">
                  <c:v>20人以下（n=5）</c:v>
                </c:pt>
                <c:pt idx="42">
                  <c:v>21人以上100人以下（n=8）</c:v>
                </c:pt>
                <c:pt idx="43">
                  <c:v>101人以上（n=1）</c:v>
                </c:pt>
              </c:strCache>
            </c:strRef>
          </c:cat>
          <c:val>
            <c:numRef>
              <c:f>'Q7.Q6制度化の課題（従業員別）'!$U$7:$U$50</c:f>
              <c:numCache>
                <c:formatCode>0.0%</c:formatCode>
                <c:ptCount val="44"/>
                <c:pt idx="0" formatCode="General">
                  <c:v>0</c:v>
                </c:pt>
                <c:pt idx="1">
                  <c:v>9.7142857142857142E-2</c:v>
                </c:pt>
                <c:pt idx="2">
                  <c:v>0.11510791366906475</c:v>
                </c:pt>
                <c:pt idx="3">
                  <c:v>0.10465116279069768</c:v>
                </c:pt>
                <c:pt idx="4" formatCode="General">
                  <c:v>0</c:v>
                </c:pt>
                <c:pt idx="5">
                  <c:v>0.12</c:v>
                </c:pt>
                <c:pt idx="6">
                  <c:v>0.12949640287769784</c:v>
                </c:pt>
                <c:pt idx="7">
                  <c:v>0.15116279069767441</c:v>
                </c:pt>
                <c:pt idx="8" formatCode="General">
                  <c:v>0</c:v>
                </c:pt>
                <c:pt idx="9">
                  <c:v>6.8571428571428575E-2</c:v>
                </c:pt>
                <c:pt idx="10">
                  <c:v>7.1942446043165464E-2</c:v>
                </c:pt>
                <c:pt idx="11">
                  <c:v>0.13953488372093023</c:v>
                </c:pt>
                <c:pt idx="12" formatCode="General">
                  <c:v>0</c:v>
                </c:pt>
                <c:pt idx="13">
                  <c:v>0.13714285714285715</c:v>
                </c:pt>
                <c:pt idx="14">
                  <c:v>0.20143884892086331</c:v>
                </c:pt>
                <c:pt idx="15">
                  <c:v>0.13953488372093023</c:v>
                </c:pt>
                <c:pt idx="16" formatCode="General">
                  <c:v>0</c:v>
                </c:pt>
                <c:pt idx="17">
                  <c:v>0.12</c:v>
                </c:pt>
                <c:pt idx="18">
                  <c:v>0.1079136690647482</c:v>
                </c:pt>
                <c:pt idx="19">
                  <c:v>5.8139534883720929E-2</c:v>
                </c:pt>
                <c:pt idx="20" formatCode="General">
                  <c:v>0</c:v>
                </c:pt>
                <c:pt idx="21">
                  <c:v>5.7142857142857141E-2</c:v>
                </c:pt>
                <c:pt idx="22">
                  <c:v>8.6330935251798566E-2</c:v>
                </c:pt>
                <c:pt idx="23">
                  <c:v>4.6511627906976744E-2</c:v>
                </c:pt>
                <c:pt idx="24" formatCode="General">
                  <c:v>0</c:v>
                </c:pt>
                <c:pt idx="25">
                  <c:v>0.08</c:v>
                </c:pt>
                <c:pt idx="26">
                  <c:v>5.7553956834532377E-2</c:v>
                </c:pt>
                <c:pt idx="27">
                  <c:v>2.3255813953488372E-2</c:v>
                </c:pt>
                <c:pt idx="28" formatCode="General">
                  <c:v>0</c:v>
                </c:pt>
                <c:pt idx="29">
                  <c:v>6.2857142857142861E-2</c:v>
                </c:pt>
                <c:pt idx="30">
                  <c:v>3.5971223021582732E-2</c:v>
                </c:pt>
                <c:pt idx="31">
                  <c:v>9.3023255813953487E-2</c:v>
                </c:pt>
                <c:pt idx="32" formatCode="General">
                  <c:v>0</c:v>
                </c:pt>
                <c:pt idx="33">
                  <c:v>0.13714285714285715</c:v>
                </c:pt>
                <c:pt idx="34">
                  <c:v>7.9136690647482008E-2</c:v>
                </c:pt>
                <c:pt idx="35">
                  <c:v>0.10465116279069768</c:v>
                </c:pt>
                <c:pt idx="36" formatCode="General">
                  <c:v>0</c:v>
                </c:pt>
                <c:pt idx="37">
                  <c:v>5.7142857142857143E-3</c:v>
                </c:pt>
                <c:pt idx="38">
                  <c:v>2.1582733812949641E-2</c:v>
                </c:pt>
                <c:pt idx="39">
                  <c:v>1.1627906976744186E-2</c:v>
                </c:pt>
                <c:pt idx="40" formatCode="General">
                  <c:v>0</c:v>
                </c:pt>
                <c:pt idx="41">
                  <c:v>1.7142857142857144E-2</c:v>
                </c:pt>
                <c:pt idx="42">
                  <c:v>1.4388489208633094E-2</c:v>
                </c:pt>
                <c:pt idx="43">
                  <c:v>1.1627906976744186E-2</c:v>
                </c:pt>
              </c:numCache>
            </c:numRef>
          </c:val>
          <c:extLst>
            <c:ext xmlns:c16="http://schemas.microsoft.com/office/drawing/2014/chart" uri="{C3380CC4-5D6E-409C-BE32-E72D297353CC}">
              <c16:uniqueId val="{0000001D-4169-4B12-B6DD-9F5324577A8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'Q7.Q6制度化の理由（従業員別）'!$J$53</c:f>
          <c:strCache>
            <c:ptCount val="1"/>
            <c:pt idx="0">
              <c:v>20人以下 (N=169)
21人以上100人以下 (N=137)
101人以上 (N=86)</c:v>
            </c:pt>
          </c:strCache>
        </c:strRef>
      </c:tx>
      <c:layout>
        <c:manualLayout>
          <c:xMode val="edge"/>
          <c:yMode val="edge"/>
          <c:x val="0.62644042145593881"/>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'Q7.Q6制度化の理由（従業員別）'!$S$6</c:f>
              <c:strCache>
                <c:ptCount val="1"/>
                <c:pt idx="0">
                  <c:v>1番目</c:v>
                </c:pt>
              </c:strCache>
            </c:strRef>
          </c:tx>
          <c:spPr>
            <a:solidFill>
              <a:srgbClr val="FF9966"/>
            </a:solidFill>
            <a:ln>
              <a:solidFill>
                <a:sysClr val="windowText" lastClr="000000"/>
              </a:solidFill>
            </a:ln>
            <a:effectLst/>
          </c:spPr>
          <c:invertIfNegative val="0"/>
          <c:cat>
            <c:strRef>
              <c:f>'Q7.Q6制度化の理由（従業員別）'!$R$7:$R$46</c:f>
              <c:strCache>
                <c:ptCount val="40"/>
                <c:pt idx="0">
                  <c:v>【 従業員の感染防止のため 】                </c:v>
                </c:pt>
                <c:pt idx="1">
                  <c:v>20人以下（n=129）</c:v>
                </c:pt>
                <c:pt idx="2">
                  <c:v>21人以上100人以下（n=111）</c:v>
                </c:pt>
                <c:pt idx="3">
                  <c:v>101人以上（n=62）</c:v>
                </c:pt>
                <c:pt idx="4">
                  <c:v>【 感染防止に適したオフィス環境の整備のため 】</c:v>
                </c:pt>
                <c:pt idx="5">
                  <c:v>20人以下（n=84）</c:v>
                </c:pt>
                <c:pt idx="6">
                  <c:v>21人以上100人以下（n=63）</c:v>
                </c:pt>
                <c:pt idx="7">
                  <c:v>101人以上（n=45）</c:v>
                </c:pt>
                <c:pt idx="8">
                  <c:v>【 リモートワークの推進のため 】              </c:v>
                </c:pt>
                <c:pt idx="9">
                  <c:v>20人以下（n=69）</c:v>
                </c:pt>
                <c:pt idx="10">
                  <c:v>21人以上100人以下（n=54）</c:v>
                </c:pt>
                <c:pt idx="11">
                  <c:v>101人以上（n=48）</c:v>
                </c:pt>
                <c:pt idx="12">
                  <c:v>【 事業戦略の改革のため 】                 </c:v>
                </c:pt>
                <c:pt idx="13">
                  <c:v>20人以下（n=38）</c:v>
                </c:pt>
                <c:pt idx="14">
                  <c:v>21人以上100人以下（n=29）</c:v>
                </c:pt>
                <c:pt idx="15">
                  <c:v>101人以上（n=10）</c:v>
                </c:pt>
                <c:pt idx="16">
                  <c:v>【 労働環境の改革のため 】                 </c:v>
                </c:pt>
                <c:pt idx="17">
                  <c:v>20人以下（n=57）</c:v>
                </c:pt>
                <c:pt idx="18">
                  <c:v>21人以上100人以下（n=53）</c:v>
                </c:pt>
                <c:pt idx="19">
                  <c:v>101人以上（n=28）</c:v>
                </c:pt>
                <c:pt idx="20">
                  <c:v>【 生産性向上のため 】                   </c:v>
                </c:pt>
                <c:pt idx="21">
                  <c:v>20人以下（n=49）</c:v>
                </c:pt>
                <c:pt idx="22">
                  <c:v>21人以上100人以下（n=37）</c:v>
                </c:pt>
                <c:pt idx="23">
                  <c:v>101人以上（n=20）</c:v>
                </c:pt>
                <c:pt idx="24">
                  <c:v>【 デジタル・トランスフォーメーション(DX)の推進のため 】</c:v>
                </c:pt>
                <c:pt idx="25">
                  <c:v>20人以下（n=25）</c:v>
                </c:pt>
                <c:pt idx="26">
                  <c:v>21人以上100人以下（n=24）</c:v>
                </c:pt>
                <c:pt idx="27">
                  <c:v>101人以上（n=18）</c:v>
                </c:pt>
                <c:pt idx="28">
                  <c:v>【 業務の自動化・省人化のため 】              </c:v>
                </c:pt>
                <c:pt idx="29">
                  <c:v>20人以下（n=17）</c:v>
                </c:pt>
                <c:pt idx="30">
                  <c:v>21人以上100人以下（n=16）</c:v>
                </c:pt>
                <c:pt idx="31">
                  <c:v>101人以上（n=5）</c:v>
                </c:pt>
                <c:pt idx="32">
                  <c:v>【 拠点の削減のため 】                   </c:v>
                </c:pt>
                <c:pt idx="33">
                  <c:v>20人以下（n=2）</c:v>
                </c:pt>
                <c:pt idx="34">
                  <c:v>21人以上100人以下（n=2）</c:v>
                </c:pt>
                <c:pt idx="35">
                  <c:v>101人以上（n=1）</c:v>
                </c:pt>
                <c:pt idx="36">
                  <c:v>【 人事評価制度の改革のため 】               </c:v>
                </c:pt>
                <c:pt idx="37">
                  <c:v>20人以下（n=2）</c:v>
                </c:pt>
                <c:pt idx="38">
                  <c:v>21人以上100人以下（n=3）</c:v>
                </c:pt>
                <c:pt idx="39">
                  <c:v>101人以上（n=5）</c:v>
                </c:pt>
              </c:strCache>
            </c:strRef>
          </c:cat>
          <c:val>
            <c:numRef>
              <c:f>'Q7.Q6制度化の理由（従業員別）'!$S$7:$S$46</c:f>
              <c:numCache>
                <c:formatCode>0.0%</c:formatCode>
                <c:ptCount val="40"/>
                <c:pt idx="0" formatCode="General">
                  <c:v>0</c:v>
                </c:pt>
                <c:pt idx="1">
                  <c:v>0.53254437869822491</c:v>
                </c:pt>
                <c:pt idx="2">
                  <c:v>0.59854014598540151</c:v>
                </c:pt>
                <c:pt idx="3">
                  <c:v>0.55813953488372092</c:v>
                </c:pt>
                <c:pt idx="4" formatCode="General">
                  <c:v>0</c:v>
                </c:pt>
                <c:pt idx="5">
                  <c:v>0.10650887573964497</c:v>
                </c:pt>
                <c:pt idx="6">
                  <c:v>0.11678832116788321</c:v>
                </c:pt>
                <c:pt idx="7">
                  <c:v>8.1395348837209308E-2</c:v>
                </c:pt>
                <c:pt idx="8" formatCode="General">
                  <c:v>0</c:v>
                </c:pt>
                <c:pt idx="9">
                  <c:v>0.10059171597633136</c:v>
                </c:pt>
                <c:pt idx="10">
                  <c:v>8.0291970802919707E-2</c:v>
                </c:pt>
                <c:pt idx="11">
                  <c:v>0.10465116279069768</c:v>
                </c:pt>
                <c:pt idx="12" formatCode="General">
                  <c:v>0</c:v>
                </c:pt>
                <c:pt idx="13">
                  <c:v>0.10650887573964497</c:v>
                </c:pt>
                <c:pt idx="14">
                  <c:v>6.569343065693431E-2</c:v>
                </c:pt>
                <c:pt idx="15">
                  <c:v>4.6511627906976744E-2</c:v>
                </c:pt>
                <c:pt idx="16" formatCode="General">
                  <c:v>0</c:v>
                </c:pt>
                <c:pt idx="17">
                  <c:v>2.3668639053254437E-2</c:v>
                </c:pt>
                <c:pt idx="18">
                  <c:v>4.3795620437956206E-2</c:v>
                </c:pt>
                <c:pt idx="19">
                  <c:v>0.12790697674418605</c:v>
                </c:pt>
                <c:pt idx="20" formatCode="General">
                  <c:v>0</c:v>
                </c:pt>
                <c:pt idx="21">
                  <c:v>5.9171597633136092E-2</c:v>
                </c:pt>
                <c:pt idx="22">
                  <c:v>3.6496350364963501E-2</c:v>
                </c:pt>
                <c:pt idx="23">
                  <c:v>4.6511627906976744E-2</c:v>
                </c:pt>
                <c:pt idx="24" formatCode="General">
                  <c:v>0</c:v>
                </c:pt>
                <c:pt idx="25">
                  <c:v>4.7337278106508875E-2</c:v>
                </c:pt>
                <c:pt idx="26">
                  <c:v>5.8394160583941604E-2</c:v>
                </c:pt>
                <c:pt idx="27">
                  <c:v>2.3255813953488372E-2</c:v>
                </c:pt>
                <c:pt idx="28" formatCode="General">
                  <c:v>0</c:v>
                </c:pt>
                <c:pt idx="29">
                  <c:v>1.7751479289940829E-2</c:v>
                </c:pt>
                <c:pt idx="30">
                  <c:v>0</c:v>
                </c:pt>
                <c:pt idx="31">
                  <c:v>0</c:v>
                </c:pt>
                <c:pt idx="32" formatCode="General">
                  <c:v>0</c:v>
                </c:pt>
                <c:pt idx="33">
                  <c:v>0</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09-466E-47E3-B57C-14DB89C83D72}"/>
            </c:ext>
          </c:extLst>
        </c:ser>
        <c:ser>
          <c:idx val="2"/>
          <c:order val="1"/>
          <c:tx>
            <c:strRef>
              <c:f>'Q7.Q6制度化の理由（従業員別）'!$T$6</c:f>
              <c:strCache>
                <c:ptCount val="1"/>
                <c:pt idx="0">
                  <c:v>2番目</c:v>
                </c:pt>
              </c:strCache>
            </c:strRef>
          </c:tx>
          <c:spPr>
            <a:solidFill>
              <a:srgbClr val="FFFF99"/>
            </a:solidFill>
            <a:ln w="9525">
              <a:solidFill>
                <a:sysClr val="windowText" lastClr="000000"/>
              </a:solidFill>
            </a:ln>
            <a:effectLst/>
          </c:spPr>
          <c:invertIfNegative val="0"/>
          <c:cat>
            <c:strRef>
              <c:f>'Q7.Q6制度化の理由（従業員別）'!$R$7:$R$46</c:f>
              <c:strCache>
                <c:ptCount val="40"/>
                <c:pt idx="0">
                  <c:v>【 従業員の感染防止のため 】                </c:v>
                </c:pt>
                <c:pt idx="1">
                  <c:v>20人以下（n=129）</c:v>
                </c:pt>
                <c:pt idx="2">
                  <c:v>21人以上100人以下（n=111）</c:v>
                </c:pt>
                <c:pt idx="3">
                  <c:v>101人以上（n=62）</c:v>
                </c:pt>
                <c:pt idx="4">
                  <c:v>【 感染防止に適したオフィス環境の整備のため 】</c:v>
                </c:pt>
                <c:pt idx="5">
                  <c:v>20人以下（n=84）</c:v>
                </c:pt>
                <c:pt idx="6">
                  <c:v>21人以上100人以下（n=63）</c:v>
                </c:pt>
                <c:pt idx="7">
                  <c:v>101人以上（n=45）</c:v>
                </c:pt>
                <c:pt idx="8">
                  <c:v>【 リモートワークの推進のため 】              </c:v>
                </c:pt>
                <c:pt idx="9">
                  <c:v>20人以下（n=69）</c:v>
                </c:pt>
                <c:pt idx="10">
                  <c:v>21人以上100人以下（n=54）</c:v>
                </c:pt>
                <c:pt idx="11">
                  <c:v>101人以上（n=48）</c:v>
                </c:pt>
                <c:pt idx="12">
                  <c:v>【 事業戦略の改革のため 】                 </c:v>
                </c:pt>
                <c:pt idx="13">
                  <c:v>20人以下（n=38）</c:v>
                </c:pt>
                <c:pt idx="14">
                  <c:v>21人以上100人以下（n=29）</c:v>
                </c:pt>
                <c:pt idx="15">
                  <c:v>101人以上（n=10）</c:v>
                </c:pt>
                <c:pt idx="16">
                  <c:v>【 労働環境の改革のため 】                 </c:v>
                </c:pt>
                <c:pt idx="17">
                  <c:v>20人以下（n=57）</c:v>
                </c:pt>
                <c:pt idx="18">
                  <c:v>21人以上100人以下（n=53）</c:v>
                </c:pt>
                <c:pt idx="19">
                  <c:v>101人以上（n=28）</c:v>
                </c:pt>
                <c:pt idx="20">
                  <c:v>【 生産性向上のため 】                   </c:v>
                </c:pt>
                <c:pt idx="21">
                  <c:v>20人以下（n=49）</c:v>
                </c:pt>
                <c:pt idx="22">
                  <c:v>21人以上100人以下（n=37）</c:v>
                </c:pt>
                <c:pt idx="23">
                  <c:v>101人以上（n=20）</c:v>
                </c:pt>
                <c:pt idx="24">
                  <c:v>【 デジタル・トランスフォーメーション(DX)の推進のため 】</c:v>
                </c:pt>
                <c:pt idx="25">
                  <c:v>20人以下（n=25）</c:v>
                </c:pt>
                <c:pt idx="26">
                  <c:v>21人以上100人以下（n=24）</c:v>
                </c:pt>
                <c:pt idx="27">
                  <c:v>101人以上（n=18）</c:v>
                </c:pt>
                <c:pt idx="28">
                  <c:v>【 業務の自動化・省人化のため 】              </c:v>
                </c:pt>
                <c:pt idx="29">
                  <c:v>20人以下（n=17）</c:v>
                </c:pt>
                <c:pt idx="30">
                  <c:v>21人以上100人以下（n=16）</c:v>
                </c:pt>
                <c:pt idx="31">
                  <c:v>101人以上（n=5）</c:v>
                </c:pt>
                <c:pt idx="32">
                  <c:v>【 拠点の削減のため 】                   </c:v>
                </c:pt>
                <c:pt idx="33">
                  <c:v>20人以下（n=2）</c:v>
                </c:pt>
                <c:pt idx="34">
                  <c:v>21人以上100人以下（n=2）</c:v>
                </c:pt>
                <c:pt idx="35">
                  <c:v>101人以上（n=1）</c:v>
                </c:pt>
                <c:pt idx="36">
                  <c:v>【 人事評価制度の改革のため 】               </c:v>
                </c:pt>
                <c:pt idx="37">
                  <c:v>20人以下（n=2）</c:v>
                </c:pt>
                <c:pt idx="38">
                  <c:v>21人以上100人以下（n=3）</c:v>
                </c:pt>
                <c:pt idx="39">
                  <c:v>101人以上（n=5）</c:v>
                </c:pt>
              </c:strCache>
            </c:strRef>
          </c:cat>
          <c:val>
            <c:numRef>
              <c:f>'Q7.Q6制度化の理由（従業員別）'!$T$7:$T$46</c:f>
              <c:numCache>
                <c:formatCode>0.0%</c:formatCode>
                <c:ptCount val="40"/>
                <c:pt idx="0" formatCode="General">
                  <c:v>0</c:v>
                </c:pt>
                <c:pt idx="1">
                  <c:v>0.13609467455621302</c:v>
                </c:pt>
                <c:pt idx="2">
                  <c:v>0.16058394160583941</c:v>
                </c:pt>
                <c:pt idx="3">
                  <c:v>0.12790697674418605</c:v>
                </c:pt>
                <c:pt idx="4" formatCode="General">
                  <c:v>0</c:v>
                </c:pt>
                <c:pt idx="5">
                  <c:v>0.29585798816568049</c:v>
                </c:pt>
                <c:pt idx="6">
                  <c:v>0.25547445255474455</c:v>
                </c:pt>
                <c:pt idx="7">
                  <c:v>0.36046511627906974</c:v>
                </c:pt>
                <c:pt idx="8" formatCode="General">
                  <c:v>0</c:v>
                </c:pt>
                <c:pt idx="9">
                  <c:v>0.17751479289940827</c:v>
                </c:pt>
                <c:pt idx="10">
                  <c:v>0.18248175182481752</c:v>
                </c:pt>
                <c:pt idx="11">
                  <c:v>0.23255813953488372</c:v>
                </c:pt>
                <c:pt idx="12" formatCode="General">
                  <c:v>0</c:v>
                </c:pt>
                <c:pt idx="13">
                  <c:v>5.9171597633136092E-2</c:v>
                </c:pt>
                <c:pt idx="14">
                  <c:v>6.569343065693431E-2</c:v>
                </c:pt>
                <c:pt idx="15">
                  <c:v>1.1627906976744186E-2</c:v>
                </c:pt>
                <c:pt idx="16" formatCode="General">
                  <c:v>0</c:v>
                </c:pt>
                <c:pt idx="17">
                  <c:v>0.11242603550295859</c:v>
                </c:pt>
                <c:pt idx="18">
                  <c:v>0.11678832116788321</c:v>
                </c:pt>
                <c:pt idx="19">
                  <c:v>6.9767441860465115E-2</c:v>
                </c:pt>
                <c:pt idx="20" formatCode="General">
                  <c:v>0</c:v>
                </c:pt>
                <c:pt idx="21">
                  <c:v>8.2840236686390539E-2</c:v>
                </c:pt>
                <c:pt idx="22">
                  <c:v>9.4890510948905105E-2</c:v>
                </c:pt>
                <c:pt idx="23">
                  <c:v>6.9767441860465115E-2</c:v>
                </c:pt>
                <c:pt idx="24" formatCode="General">
                  <c:v>0</c:v>
                </c:pt>
                <c:pt idx="25">
                  <c:v>4.7337278106508875E-2</c:v>
                </c:pt>
                <c:pt idx="26">
                  <c:v>3.6496350364963501E-2</c:v>
                </c:pt>
                <c:pt idx="27">
                  <c:v>5.8139534883720929E-2</c:v>
                </c:pt>
                <c:pt idx="28" formatCode="General">
                  <c:v>0</c:v>
                </c:pt>
                <c:pt idx="29">
                  <c:v>2.9585798816568046E-2</c:v>
                </c:pt>
                <c:pt idx="30">
                  <c:v>4.3795620437956206E-2</c:v>
                </c:pt>
                <c:pt idx="31">
                  <c:v>2.3255813953488372E-2</c:v>
                </c:pt>
                <c:pt idx="32" formatCode="General">
                  <c:v>0</c:v>
                </c:pt>
                <c:pt idx="33">
                  <c:v>0</c:v>
                </c:pt>
                <c:pt idx="34">
                  <c:v>1.4598540145985401E-2</c:v>
                </c:pt>
                <c:pt idx="35">
                  <c:v>0</c:v>
                </c:pt>
                <c:pt idx="36" formatCode="General">
                  <c:v>0</c:v>
                </c:pt>
                <c:pt idx="37">
                  <c:v>5.9171597633136093E-3</c:v>
                </c:pt>
                <c:pt idx="38">
                  <c:v>0</c:v>
                </c:pt>
                <c:pt idx="39">
                  <c:v>0</c:v>
                </c:pt>
              </c:numCache>
            </c:numRef>
          </c:val>
          <c:extLst>
            <c:ext xmlns:c16="http://schemas.microsoft.com/office/drawing/2014/chart" uri="{C3380CC4-5D6E-409C-BE32-E72D297353CC}">
              <c16:uniqueId val="{00000013-466E-47E3-B57C-14DB89C83D72}"/>
            </c:ext>
          </c:extLst>
        </c:ser>
        <c:ser>
          <c:idx val="1"/>
          <c:order val="2"/>
          <c:tx>
            <c:strRef>
              <c:f>'Q7.Q6制度化の理由（従業員別）'!$U$6</c:f>
              <c:strCache>
                <c:ptCount val="1"/>
                <c:pt idx="0">
                  <c:v>3番目</c:v>
                </c:pt>
              </c:strCache>
            </c:strRef>
          </c:tx>
          <c:spPr>
            <a:solidFill>
              <a:srgbClr val="2E75B6"/>
            </a:solidFill>
            <a:ln>
              <a:solidFill>
                <a:sysClr val="windowText" lastClr="000000"/>
              </a:solidFill>
            </a:ln>
            <a:effectLst/>
          </c:spPr>
          <c:invertIfNegative val="0"/>
          <c:cat>
            <c:strRef>
              <c:f>'Q7.Q6制度化の理由（従業員別）'!$R$7:$R$46</c:f>
              <c:strCache>
                <c:ptCount val="40"/>
                <c:pt idx="0">
                  <c:v>【 従業員の感染防止のため 】                </c:v>
                </c:pt>
                <c:pt idx="1">
                  <c:v>20人以下（n=129）</c:v>
                </c:pt>
                <c:pt idx="2">
                  <c:v>21人以上100人以下（n=111）</c:v>
                </c:pt>
                <c:pt idx="3">
                  <c:v>101人以上（n=62）</c:v>
                </c:pt>
                <c:pt idx="4">
                  <c:v>【 感染防止に適したオフィス環境の整備のため 】</c:v>
                </c:pt>
                <c:pt idx="5">
                  <c:v>20人以下（n=84）</c:v>
                </c:pt>
                <c:pt idx="6">
                  <c:v>21人以上100人以下（n=63）</c:v>
                </c:pt>
                <c:pt idx="7">
                  <c:v>101人以上（n=45）</c:v>
                </c:pt>
                <c:pt idx="8">
                  <c:v>【 リモートワークの推進のため 】              </c:v>
                </c:pt>
                <c:pt idx="9">
                  <c:v>20人以下（n=69）</c:v>
                </c:pt>
                <c:pt idx="10">
                  <c:v>21人以上100人以下（n=54）</c:v>
                </c:pt>
                <c:pt idx="11">
                  <c:v>101人以上（n=48）</c:v>
                </c:pt>
                <c:pt idx="12">
                  <c:v>【 事業戦略の改革のため 】                 </c:v>
                </c:pt>
                <c:pt idx="13">
                  <c:v>20人以下（n=38）</c:v>
                </c:pt>
                <c:pt idx="14">
                  <c:v>21人以上100人以下（n=29）</c:v>
                </c:pt>
                <c:pt idx="15">
                  <c:v>101人以上（n=10）</c:v>
                </c:pt>
                <c:pt idx="16">
                  <c:v>【 労働環境の改革のため 】                 </c:v>
                </c:pt>
                <c:pt idx="17">
                  <c:v>20人以下（n=57）</c:v>
                </c:pt>
                <c:pt idx="18">
                  <c:v>21人以上100人以下（n=53）</c:v>
                </c:pt>
                <c:pt idx="19">
                  <c:v>101人以上（n=28）</c:v>
                </c:pt>
                <c:pt idx="20">
                  <c:v>【 生産性向上のため 】                   </c:v>
                </c:pt>
                <c:pt idx="21">
                  <c:v>20人以下（n=49）</c:v>
                </c:pt>
                <c:pt idx="22">
                  <c:v>21人以上100人以下（n=37）</c:v>
                </c:pt>
                <c:pt idx="23">
                  <c:v>101人以上（n=20）</c:v>
                </c:pt>
                <c:pt idx="24">
                  <c:v>【 デジタル・トランスフォーメーション(DX)の推進のため 】</c:v>
                </c:pt>
                <c:pt idx="25">
                  <c:v>20人以下（n=25）</c:v>
                </c:pt>
                <c:pt idx="26">
                  <c:v>21人以上100人以下（n=24）</c:v>
                </c:pt>
                <c:pt idx="27">
                  <c:v>101人以上（n=18）</c:v>
                </c:pt>
                <c:pt idx="28">
                  <c:v>【 業務の自動化・省人化のため 】              </c:v>
                </c:pt>
                <c:pt idx="29">
                  <c:v>20人以下（n=17）</c:v>
                </c:pt>
                <c:pt idx="30">
                  <c:v>21人以上100人以下（n=16）</c:v>
                </c:pt>
                <c:pt idx="31">
                  <c:v>101人以上（n=5）</c:v>
                </c:pt>
                <c:pt idx="32">
                  <c:v>【 拠点の削減のため 】                   </c:v>
                </c:pt>
                <c:pt idx="33">
                  <c:v>20人以下（n=2）</c:v>
                </c:pt>
                <c:pt idx="34">
                  <c:v>21人以上100人以下（n=2）</c:v>
                </c:pt>
                <c:pt idx="35">
                  <c:v>101人以上（n=1）</c:v>
                </c:pt>
                <c:pt idx="36">
                  <c:v>【 人事評価制度の改革のため 】               </c:v>
                </c:pt>
                <c:pt idx="37">
                  <c:v>20人以下（n=2）</c:v>
                </c:pt>
                <c:pt idx="38">
                  <c:v>21人以上100人以下（n=3）</c:v>
                </c:pt>
                <c:pt idx="39">
                  <c:v>101人以上（n=5）</c:v>
                </c:pt>
              </c:strCache>
            </c:strRef>
          </c:cat>
          <c:val>
            <c:numRef>
              <c:f>'Q7.Q6制度化の理由（従業員別）'!$U$7:$U$46</c:f>
              <c:numCache>
                <c:formatCode>0.0%</c:formatCode>
                <c:ptCount val="40"/>
                <c:pt idx="0" formatCode="General">
                  <c:v>0</c:v>
                </c:pt>
                <c:pt idx="1">
                  <c:v>9.4674556213017749E-2</c:v>
                </c:pt>
                <c:pt idx="2">
                  <c:v>5.1094890510948905E-2</c:v>
                </c:pt>
                <c:pt idx="3">
                  <c:v>3.4883720930232558E-2</c:v>
                </c:pt>
                <c:pt idx="4" formatCode="General">
                  <c:v>0</c:v>
                </c:pt>
                <c:pt idx="5">
                  <c:v>9.4674556213017749E-2</c:v>
                </c:pt>
                <c:pt idx="6">
                  <c:v>8.7591240875912413E-2</c:v>
                </c:pt>
                <c:pt idx="7">
                  <c:v>8.1395348837209308E-2</c:v>
                </c:pt>
                <c:pt idx="8" formatCode="General">
                  <c:v>0</c:v>
                </c:pt>
                <c:pt idx="9">
                  <c:v>0.13017751479289941</c:v>
                </c:pt>
                <c:pt idx="10">
                  <c:v>0.13138686131386862</c:v>
                </c:pt>
                <c:pt idx="11">
                  <c:v>0.22093023255813954</c:v>
                </c:pt>
                <c:pt idx="12" formatCode="General">
                  <c:v>0</c:v>
                </c:pt>
                <c:pt idx="13">
                  <c:v>5.9171597633136092E-2</c:v>
                </c:pt>
                <c:pt idx="14">
                  <c:v>8.0291970802919707E-2</c:v>
                </c:pt>
                <c:pt idx="15">
                  <c:v>5.8139534883720929E-2</c:v>
                </c:pt>
                <c:pt idx="16" formatCode="General">
                  <c:v>0</c:v>
                </c:pt>
                <c:pt idx="17">
                  <c:v>0.20118343195266272</c:v>
                </c:pt>
                <c:pt idx="18">
                  <c:v>0.22627737226277372</c:v>
                </c:pt>
                <c:pt idx="19">
                  <c:v>0.12790697674418605</c:v>
                </c:pt>
                <c:pt idx="20" formatCode="General">
                  <c:v>0</c:v>
                </c:pt>
                <c:pt idx="21">
                  <c:v>0.14792899408284024</c:v>
                </c:pt>
                <c:pt idx="22">
                  <c:v>0.13868613138686131</c:v>
                </c:pt>
                <c:pt idx="23">
                  <c:v>0.11627906976744186</c:v>
                </c:pt>
                <c:pt idx="24" formatCode="General">
                  <c:v>0</c:v>
                </c:pt>
                <c:pt idx="25">
                  <c:v>5.3254437869822487E-2</c:v>
                </c:pt>
                <c:pt idx="26">
                  <c:v>8.0291970802919707E-2</c:v>
                </c:pt>
                <c:pt idx="27">
                  <c:v>0.12790697674418605</c:v>
                </c:pt>
                <c:pt idx="28" formatCode="General">
                  <c:v>0</c:v>
                </c:pt>
                <c:pt idx="29">
                  <c:v>5.3254437869822487E-2</c:v>
                </c:pt>
                <c:pt idx="30">
                  <c:v>7.2992700729927001E-2</c:v>
                </c:pt>
                <c:pt idx="31">
                  <c:v>3.4883720930232558E-2</c:v>
                </c:pt>
                <c:pt idx="32" formatCode="General">
                  <c:v>0</c:v>
                </c:pt>
                <c:pt idx="33">
                  <c:v>1.1834319526627219E-2</c:v>
                </c:pt>
                <c:pt idx="34">
                  <c:v>0</c:v>
                </c:pt>
                <c:pt idx="35">
                  <c:v>1.1627906976744186E-2</c:v>
                </c:pt>
                <c:pt idx="36" formatCode="General">
                  <c:v>0</c:v>
                </c:pt>
                <c:pt idx="37">
                  <c:v>5.9171597633136093E-3</c:v>
                </c:pt>
                <c:pt idx="38">
                  <c:v>2.1897810218978103E-2</c:v>
                </c:pt>
                <c:pt idx="39">
                  <c:v>5.8139534883720929E-2</c:v>
                </c:pt>
              </c:numCache>
            </c:numRef>
          </c:val>
          <c:extLst>
            <c:ext xmlns:c16="http://schemas.microsoft.com/office/drawing/2014/chart" uri="{C3380CC4-5D6E-409C-BE32-E72D297353CC}">
              <c16:uniqueId val="{0000001D-466E-47E3-B57C-14DB89C83D7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'Q7.Q6制度化の課題（従業員別）'!$J$57</c:f>
          <c:strCache>
            <c:ptCount val="1"/>
            <c:pt idx="0">
              <c:v>20人以下 (N=114)
21人以上100人以下 (N=101)
101人以上 (N=39)</c:v>
            </c:pt>
          </c:strCache>
        </c:strRef>
      </c:tx>
      <c:layout>
        <c:manualLayout>
          <c:xMode val="edge"/>
          <c:yMode val="edge"/>
          <c:x val="0.61914157088122601"/>
          <c:y val="0.85289713804713807"/>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'Q7.Q6制度化の課題（従業員別）'!$S$6</c:f>
              <c:strCache>
                <c:ptCount val="1"/>
                <c:pt idx="0">
                  <c:v>1番目</c:v>
                </c:pt>
              </c:strCache>
            </c:strRef>
          </c:tx>
          <c:spPr>
            <a:solidFill>
              <a:srgbClr val="FF996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20人以下（n=58）</c:v>
                </c:pt>
                <c:pt idx="2">
                  <c:v>21人以上100人以下（n=62）</c:v>
                </c:pt>
                <c:pt idx="3">
                  <c:v>101人以上（n=28）</c:v>
                </c:pt>
                <c:pt idx="4">
                  <c:v>【 従業員の体調管理やモチベーション維持 】</c:v>
                </c:pt>
                <c:pt idx="5">
                  <c:v>20人以下（n=63）</c:v>
                </c:pt>
                <c:pt idx="6">
                  <c:v>21人以上100人以下（n=68）</c:v>
                </c:pt>
                <c:pt idx="7">
                  <c:v>101人以上（n=20）</c:v>
                </c:pt>
                <c:pt idx="8">
                  <c:v>【 テレワークによる生産性の低下への対応 】          </c:v>
                </c:pt>
                <c:pt idx="9">
                  <c:v>20人以下（n=44）</c:v>
                </c:pt>
                <c:pt idx="10">
                  <c:v>21人以上100人以下（n=40）</c:v>
                </c:pt>
                <c:pt idx="11">
                  <c:v>101人以上（n=15）</c:v>
                </c:pt>
                <c:pt idx="12">
                  <c:v>【 情報セキュリティの仕組みの整備 】             </c:v>
                </c:pt>
                <c:pt idx="13">
                  <c:v>20人以下（n=45）</c:v>
                </c:pt>
                <c:pt idx="14">
                  <c:v>21人以上100人以下（n=37）</c:v>
                </c:pt>
                <c:pt idx="15">
                  <c:v>101人以上（n=15）</c:v>
                </c:pt>
                <c:pt idx="16">
                  <c:v>【 リスクマネジメントの再構築 】               </c:v>
                </c:pt>
                <c:pt idx="17">
                  <c:v>20人以下（n=23）</c:v>
                </c:pt>
                <c:pt idx="18">
                  <c:v>21人以上100人以下（n=19）</c:v>
                </c:pt>
                <c:pt idx="19">
                  <c:v>101人以上（n=12）</c:v>
                </c:pt>
                <c:pt idx="20">
                  <c:v>【 助成制度の利用に関する課題(申請の煩雑さ・条件の齟齬等) 】</c:v>
                </c:pt>
                <c:pt idx="21">
                  <c:v>20人以下（n=28）</c:v>
                </c:pt>
                <c:pt idx="22">
                  <c:v>21人以上100人以下（n=13）</c:v>
                </c:pt>
                <c:pt idx="23">
                  <c:v>101人以上（n=2）</c:v>
                </c:pt>
                <c:pt idx="24">
                  <c:v>【 在宅勤務・時差通勤のための業務フローの見直し・再構築 】</c:v>
                </c:pt>
                <c:pt idx="25">
                  <c:v>20人以下（n=18）</c:v>
                </c:pt>
                <c:pt idx="26">
                  <c:v>21人以上100人以下（n=19）</c:v>
                </c:pt>
                <c:pt idx="27">
                  <c:v>101人以上（n=3）</c:v>
                </c:pt>
                <c:pt idx="28">
                  <c:v>【 在宅勤務における人事評価方法の見直し 】          </c:v>
                </c:pt>
                <c:pt idx="29">
                  <c:v>20人以下（n=8）</c:v>
                </c:pt>
                <c:pt idx="30">
                  <c:v>21人以上100人以下（n=21）</c:v>
                </c:pt>
                <c:pt idx="31">
                  <c:v>101人以上（n=4）</c:v>
                </c:pt>
                <c:pt idx="32">
                  <c:v>【 在宅時の業務環境の整備(個室・デスク・印刷機 等) 】   </c:v>
                </c:pt>
                <c:pt idx="33">
                  <c:v>20人以下（n=29）</c:v>
                </c:pt>
                <c:pt idx="34">
                  <c:v>21人以上100人以下（n=9）</c:v>
                </c:pt>
                <c:pt idx="35">
                  <c:v>101人以上（n=9）</c:v>
                </c:pt>
                <c:pt idx="36">
                  <c:v>【 従業員への特別手当の対象者等の線引きをどうするか 】    </c:v>
                </c:pt>
                <c:pt idx="37">
                  <c:v>20人以下（n=5）</c:v>
                </c:pt>
                <c:pt idx="38">
                  <c:v>21人以上100人以下（n=5）</c:v>
                </c:pt>
                <c:pt idx="39">
                  <c:v>101人以上（n=3）</c:v>
                </c:pt>
                <c:pt idx="40">
                  <c:v>【 サプライチェーンの再構築 】                </c:v>
                </c:pt>
                <c:pt idx="41">
                  <c:v>20人以下（n=6）</c:v>
                </c:pt>
                <c:pt idx="42">
                  <c:v>21人以上100人以下（n=1）</c:v>
                </c:pt>
                <c:pt idx="43">
                  <c:v>101人以上（n=0）</c:v>
                </c:pt>
              </c:strCache>
            </c:strRef>
          </c:cat>
          <c:val>
            <c:numRef>
              <c:f>'Q7.Q6制度化の課題（従業員別）'!$S$7:$S$50</c:f>
              <c:numCache>
                <c:formatCode>0.0%</c:formatCode>
                <c:ptCount val="44"/>
                <c:pt idx="0" formatCode="General">
                  <c:v>0</c:v>
                </c:pt>
                <c:pt idx="1">
                  <c:v>0.38596491228070173</c:v>
                </c:pt>
                <c:pt idx="2">
                  <c:v>0.36633663366336633</c:v>
                </c:pt>
                <c:pt idx="3">
                  <c:v>0.33333333333333331</c:v>
                </c:pt>
                <c:pt idx="4" formatCode="General">
                  <c:v>0</c:v>
                </c:pt>
                <c:pt idx="5">
                  <c:v>0.25438596491228072</c:v>
                </c:pt>
                <c:pt idx="6">
                  <c:v>0.29702970297029702</c:v>
                </c:pt>
                <c:pt idx="7">
                  <c:v>0.20512820512820512</c:v>
                </c:pt>
                <c:pt idx="8" formatCode="General">
                  <c:v>0</c:v>
                </c:pt>
                <c:pt idx="9">
                  <c:v>0.11403508771929824</c:v>
                </c:pt>
                <c:pt idx="10">
                  <c:v>0.11881188118811881</c:v>
                </c:pt>
                <c:pt idx="11">
                  <c:v>0.17948717948717949</c:v>
                </c:pt>
                <c:pt idx="12" formatCode="General">
                  <c:v>0</c:v>
                </c:pt>
                <c:pt idx="13">
                  <c:v>9.6491228070175433E-2</c:v>
                </c:pt>
                <c:pt idx="14">
                  <c:v>0.10891089108910891</c:v>
                </c:pt>
                <c:pt idx="15">
                  <c:v>0.15384615384615385</c:v>
                </c:pt>
                <c:pt idx="16" formatCode="General">
                  <c:v>0</c:v>
                </c:pt>
                <c:pt idx="17">
                  <c:v>1.7543859649122806E-2</c:v>
                </c:pt>
                <c:pt idx="18">
                  <c:v>3.9603960396039604E-2</c:v>
                </c:pt>
                <c:pt idx="19">
                  <c:v>5.128205128205128E-2</c:v>
                </c:pt>
                <c:pt idx="20" formatCode="General">
                  <c:v>0</c:v>
                </c:pt>
                <c:pt idx="21">
                  <c:v>7.0175438596491224E-2</c:v>
                </c:pt>
                <c:pt idx="22">
                  <c:v>0</c:v>
                </c:pt>
                <c:pt idx="23">
                  <c:v>0</c:v>
                </c:pt>
                <c:pt idx="24" formatCode="General">
                  <c:v>0</c:v>
                </c:pt>
                <c:pt idx="25">
                  <c:v>8.771929824561403E-3</c:v>
                </c:pt>
                <c:pt idx="26">
                  <c:v>2.9702970297029702E-2</c:v>
                </c:pt>
                <c:pt idx="27">
                  <c:v>5.128205128205128E-2</c:v>
                </c:pt>
                <c:pt idx="28" formatCode="General">
                  <c:v>0</c:v>
                </c:pt>
                <c:pt idx="29">
                  <c:v>1.7543859649122806E-2</c:v>
                </c:pt>
                <c:pt idx="30">
                  <c:v>2.9702970297029702E-2</c:v>
                </c:pt>
                <c:pt idx="31">
                  <c:v>0</c:v>
                </c:pt>
                <c:pt idx="32" formatCode="General">
                  <c:v>0</c:v>
                </c:pt>
                <c:pt idx="33">
                  <c:v>1.7543859649122806E-2</c:v>
                </c:pt>
                <c:pt idx="34">
                  <c:v>9.9009900990099011E-3</c:v>
                </c:pt>
                <c:pt idx="35">
                  <c:v>0</c:v>
                </c:pt>
                <c:pt idx="36" formatCode="General">
                  <c:v>0</c:v>
                </c:pt>
                <c:pt idx="37">
                  <c:v>8.771929824561403E-3</c:v>
                </c:pt>
                <c:pt idx="38">
                  <c:v>0</c:v>
                </c:pt>
                <c:pt idx="39">
                  <c:v>2.564102564102564E-2</c:v>
                </c:pt>
                <c:pt idx="40" formatCode="General">
                  <c:v>0</c:v>
                </c:pt>
                <c:pt idx="41">
                  <c:v>8.771929824561403E-3</c:v>
                </c:pt>
                <c:pt idx="42">
                  <c:v>0</c:v>
                </c:pt>
                <c:pt idx="43">
                  <c:v>0</c:v>
                </c:pt>
              </c:numCache>
            </c:numRef>
          </c:val>
          <c:extLst>
            <c:ext xmlns:c16="http://schemas.microsoft.com/office/drawing/2014/chart" uri="{C3380CC4-5D6E-409C-BE32-E72D297353CC}">
              <c16:uniqueId val="{00000009-B0C8-4752-926B-0FBBEC6664B8}"/>
            </c:ext>
          </c:extLst>
        </c:ser>
        <c:ser>
          <c:idx val="2"/>
          <c:order val="1"/>
          <c:tx>
            <c:strRef>
              <c:f>'Q7.Q6制度化の課題（従業員別）'!$T$6</c:f>
              <c:strCache>
                <c:ptCount val="1"/>
                <c:pt idx="0">
                  <c:v>2番目</c:v>
                </c:pt>
              </c:strCache>
            </c:strRef>
          </c:tx>
          <c:spPr>
            <a:solidFill>
              <a:srgbClr val="FFFF99"/>
            </a:solidFill>
            <a:ln w="9525">
              <a:solidFill>
                <a:sysClr val="windowText" lastClr="000000"/>
              </a:solidFill>
            </a:ln>
            <a:effectLst/>
          </c:spPr>
          <c:invertIfNegative val="0"/>
          <c:cat>
            <c:strRef>
              <c:f>'Q7.Q6制度化の課題（従業員別）'!$R$7:$R$50</c:f>
              <c:strCache>
                <c:ptCount val="44"/>
                <c:pt idx="0">
                  <c:v>【 テレワーク化できない業務への対応 】            </c:v>
                </c:pt>
                <c:pt idx="1">
                  <c:v>20人以下（n=58）</c:v>
                </c:pt>
                <c:pt idx="2">
                  <c:v>21人以上100人以下（n=62）</c:v>
                </c:pt>
                <c:pt idx="3">
                  <c:v>101人以上（n=28）</c:v>
                </c:pt>
                <c:pt idx="4">
                  <c:v>【 従業員の体調管理やモチベーション維持 】</c:v>
                </c:pt>
                <c:pt idx="5">
                  <c:v>20人以下（n=63）</c:v>
                </c:pt>
                <c:pt idx="6">
                  <c:v>21人以上100人以下（n=68）</c:v>
                </c:pt>
                <c:pt idx="7">
                  <c:v>101人以上（n=20）</c:v>
                </c:pt>
                <c:pt idx="8">
                  <c:v>【 テレワークによる生産性の低下への対応 】          </c:v>
                </c:pt>
                <c:pt idx="9">
                  <c:v>20人以下（n=44）</c:v>
                </c:pt>
                <c:pt idx="10">
                  <c:v>21人以上100人以下（n=40）</c:v>
                </c:pt>
                <c:pt idx="11">
                  <c:v>101人以上（n=15）</c:v>
                </c:pt>
                <c:pt idx="12">
                  <c:v>【 情報セキュリティの仕組みの整備 】             </c:v>
                </c:pt>
                <c:pt idx="13">
                  <c:v>20人以下（n=45）</c:v>
                </c:pt>
                <c:pt idx="14">
                  <c:v>21人以上100人以下（n=37）</c:v>
                </c:pt>
                <c:pt idx="15">
                  <c:v>101人以上（n=15）</c:v>
                </c:pt>
                <c:pt idx="16">
                  <c:v>【 リスクマネジメントの再構築 】               </c:v>
                </c:pt>
                <c:pt idx="17">
                  <c:v>20人以下（n=23）</c:v>
                </c:pt>
                <c:pt idx="18">
                  <c:v>21人以上100人以下（n=19）</c:v>
                </c:pt>
                <c:pt idx="19">
                  <c:v>101人以上（n=12）</c:v>
                </c:pt>
                <c:pt idx="20">
                  <c:v>【 助成制度の利用に関する課題(申請の煩雑さ・条件の齟齬等) 】</c:v>
                </c:pt>
                <c:pt idx="21">
                  <c:v>20人以下（n=28）</c:v>
                </c:pt>
                <c:pt idx="22">
                  <c:v>21人以上100人以下（n=13）</c:v>
                </c:pt>
                <c:pt idx="23">
                  <c:v>101人以上（n=2）</c:v>
                </c:pt>
                <c:pt idx="24">
                  <c:v>【 在宅勤務・時差通勤のための業務フローの見直し・再構築 】</c:v>
                </c:pt>
                <c:pt idx="25">
                  <c:v>20人以下（n=18）</c:v>
                </c:pt>
                <c:pt idx="26">
                  <c:v>21人以上100人以下（n=19）</c:v>
                </c:pt>
                <c:pt idx="27">
                  <c:v>101人以上（n=3）</c:v>
                </c:pt>
                <c:pt idx="28">
                  <c:v>【 在宅勤務における人事評価方法の見直し 】          </c:v>
                </c:pt>
                <c:pt idx="29">
                  <c:v>20人以下（n=8）</c:v>
                </c:pt>
                <c:pt idx="30">
                  <c:v>21人以上100人以下（n=21）</c:v>
                </c:pt>
                <c:pt idx="31">
                  <c:v>101人以上（n=4）</c:v>
                </c:pt>
                <c:pt idx="32">
                  <c:v>【 在宅時の業務環境の整備(個室・デスク・印刷機 等) 】   </c:v>
                </c:pt>
                <c:pt idx="33">
                  <c:v>20人以下（n=29）</c:v>
                </c:pt>
                <c:pt idx="34">
                  <c:v>21人以上100人以下（n=9）</c:v>
                </c:pt>
                <c:pt idx="35">
                  <c:v>101人以上（n=9）</c:v>
                </c:pt>
                <c:pt idx="36">
                  <c:v>【 従業員への特別手当の対象者等の線引きをどうするか 】    </c:v>
                </c:pt>
                <c:pt idx="37">
                  <c:v>20人以下（n=5）</c:v>
                </c:pt>
                <c:pt idx="38">
                  <c:v>21人以上100人以下（n=5）</c:v>
                </c:pt>
                <c:pt idx="39">
                  <c:v>101人以上（n=3）</c:v>
                </c:pt>
                <c:pt idx="40">
                  <c:v>【 サプライチェーンの再構築 】                </c:v>
                </c:pt>
                <c:pt idx="41">
                  <c:v>20人以下（n=6）</c:v>
                </c:pt>
                <c:pt idx="42">
                  <c:v>21人以上100人以下（n=1）</c:v>
                </c:pt>
                <c:pt idx="43">
                  <c:v>101人以上（n=0）</c:v>
                </c:pt>
              </c:strCache>
            </c:strRef>
          </c:cat>
          <c:val>
            <c:numRef>
              <c:f>'Q7.Q6制度化の課題（従業員別）'!$T$7:$T$50</c:f>
              <c:numCache>
                <c:formatCode>0.0%</c:formatCode>
                <c:ptCount val="44"/>
                <c:pt idx="0" formatCode="General">
                  <c:v>0</c:v>
                </c:pt>
                <c:pt idx="1">
                  <c:v>8.771929824561403E-2</c:v>
                </c:pt>
                <c:pt idx="2">
                  <c:v>0.14851485148514851</c:v>
                </c:pt>
                <c:pt idx="3">
                  <c:v>0.15384615384615385</c:v>
                </c:pt>
                <c:pt idx="4" formatCode="General">
                  <c:v>0</c:v>
                </c:pt>
                <c:pt idx="5">
                  <c:v>0.17543859649122806</c:v>
                </c:pt>
                <c:pt idx="6">
                  <c:v>0.21782178217821782</c:v>
                </c:pt>
                <c:pt idx="7">
                  <c:v>0.17948717948717949</c:v>
                </c:pt>
                <c:pt idx="8" formatCode="General">
                  <c:v>0</c:v>
                </c:pt>
                <c:pt idx="9">
                  <c:v>0.20175438596491227</c:v>
                </c:pt>
                <c:pt idx="10">
                  <c:v>0.14851485148514851</c:v>
                </c:pt>
                <c:pt idx="11">
                  <c:v>0.10256410256410256</c:v>
                </c:pt>
                <c:pt idx="12" formatCode="General">
                  <c:v>0</c:v>
                </c:pt>
                <c:pt idx="13">
                  <c:v>0.13157894736842105</c:v>
                </c:pt>
                <c:pt idx="14">
                  <c:v>0.11881188118811881</c:v>
                </c:pt>
                <c:pt idx="15">
                  <c:v>0.12820512820512819</c:v>
                </c:pt>
                <c:pt idx="16" formatCode="General">
                  <c:v>0</c:v>
                </c:pt>
                <c:pt idx="17">
                  <c:v>9.6491228070175433E-2</c:v>
                </c:pt>
                <c:pt idx="18">
                  <c:v>4.9504950495049507E-2</c:v>
                </c:pt>
                <c:pt idx="19">
                  <c:v>0.15384615384615385</c:v>
                </c:pt>
                <c:pt idx="20" formatCode="General">
                  <c:v>0</c:v>
                </c:pt>
                <c:pt idx="21">
                  <c:v>6.1403508771929821E-2</c:v>
                </c:pt>
                <c:pt idx="22">
                  <c:v>4.9504950495049507E-2</c:v>
                </c:pt>
                <c:pt idx="23">
                  <c:v>2.564102564102564E-2</c:v>
                </c:pt>
                <c:pt idx="24" formatCode="General">
                  <c:v>0</c:v>
                </c:pt>
                <c:pt idx="25">
                  <c:v>7.0175438596491224E-2</c:v>
                </c:pt>
                <c:pt idx="26">
                  <c:v>9.9009900990099015E-2</c:v>
                </c:pt>
                <c:pt idx="27">
                  <c:v>2.564102564102564E-2</c:v>
                </c:pt>
                <c:pt idx="28" formatCode="General">
                  <c:v>0</c:v>
                </c:pt>
                <c:pt idx="29">
                  <c:v>1.7543859649122806E-2</c:v>
                </c:pt>
                <c:pt idx="30">
                  <c:v>8.9108910891089105E-2</c:v>
                </c:pt>
                <c:pt idx="31">
                  <c:v>5.128205128205128E-2</c:v>
                </c:pt>
                <c:pt idx="32" formatCode="General">
                  <c:v>0</c:v>
                </c:pt>
                <c:pt idx="33">
                  <c:v>9.6491228070175433E-2</c:v>
                </c:pt>
                <c:pt idx="34">
                  <c:v>0</c:v>
                </c:pt>
                <c:pt idx="35">
                  <c:v>7.6923076923076927E-2</c:v>
                </c:pt>
                <c:pt idx="36" formatCode="General">
                  <c:v>0</c:v>
                </c:pt>
                <c:pt idx="37">
                  <c:v>0</c:v>
                </c:pt>
                <c:pt idx="38">
                  <c:v>2.9702970297029702E-2</c:v>
                </c:pt>
                <c:pt idx="39">
                  <c:v>5.128205128205128E-2</c:v>
                </c:pt>
                <c:pt idx="40" formatCode="General">
                  <c:v>0</c:v>
                </c:pt>
                <c:pt idx="41">
                  <c:v>1.7543859649122806E-2</c:v>
                </c:pt>
                <c:pt idx="42">
                  <c:v>9.9009900990099011E-3</c:v>
                </c:pt>
                <c:pt idx="43">
                  <c:v>0</c:v>
                </c:pt>
              </c:numCache>
            </c:numRef>
          </c:val>
          <c:extLst>
            <c:ext xmlns:c16="http://schemas.microsoft.com/office/drawing/2014/chart" uri="{C3380CC4-5D6E-409C-BE32-E72D297353CC}">
              <c16:uniqueId val="{00000013-B0C8-4752-926B-0FBBEC6664B8}"/>
            </c:ext>
          </c:extLst>
        </c:ser>
        <c:ser>
          <c:idx val="1"/>
          <c:order val="2"/>
          <c:tx>
            <c:strRef>
              <c:f>'Q7.Q6制度化の課題（従業員別）'!$U$6</c:f>
              <c:strCache>
                <c:ptCount val="1"/>
                <c:pt idx="0">
                  <c:v>3番目</c:v>
                </c:pt>
              </c:strCache>
            </c:strRef>
          </c:tx>
          <c:spPr>
            <a:solidFill>
              <a:srgbClr val="2E75B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20人以下（n=58）</c:v>
                </c:pt>
                <c:pt idx="2">
                  <c:v>21人以上100人以下（n=62）</c:v>
                </c:pt>
                <c:pt idx="3">
                  <c:v>101人以上（n=28）</c:v>
                </c:pt>
                <c:pt idx="4">
                  <c:v>【 従業員の体調管理やモチベーション維持 】</c:v>
                </c:pt>
                <c:pt idx="5">
                  <c:v>20人以下（n=63）</c:v>
                </c:pt>
                <c:pt idx="6">
                  <c:v>21人以上100人以下（n=68）</c:v>
                </c:pt>
                <c:pt idx="7">
                  <c:v>101人以上（n=20）</c:v>
                </c:pt>
                <c:pt idx="8">
                  <c:v>【 テレワークによる生産性の低下への対応 】          </c:v>
                </c:pt>
                <c:pt idx="9">
                  <c:v>20人以下（n=44）</c:v>
                </c:pt>
                <c:pt idx="10">
                  <c:v>21人以上100人以下（n=40）</c:v>
                </c:pt>
                <c:pt idx="11">
                  <c:v>101人以上（n=15）</c:v>
                </c:pt>
                <c:pt idx="12">
                  <c:v>【 情報セキュリティの仕組みの整備 】             </c:v>
                </c:pt>
                <c:pt idx="13">
                  <c:v>20人以下（n=45）</c:v>
                </c:pt>
                <c:pt idx="14">
                  <c:v>21人以上100人以下（n=37）</c:v>
                </c:pt>
                <c:pt idx="15">
                  <c:v>101人以上（n=15）</c:v>
                </c:pt>
                <c:pt idx="16">
                  <c:v>【 リスクマネジメントの再構築 】               </c:v>
                </c:pt>
                <c:pt idx="17">
                  <c:v>20人以下（n=23）</c:v>
                </c:pt>
                <c:pt idx="18">
                  <c:v>21人以上100人以下（n=19）</c:v>
                </c:pt>
                <c:pt idx="19">
                  <c:v>101人以上（n=12）</c:v>
                </c:pt>
                <c:pt idx="20">
                  <c:v>【 助成制度の利用に関する課題(申請の煩雑さ・条件の齟齬等) 】</c:v>
                </c:pt>
                <c:pt idx="21">
                  <c:v>20人以下（n=28）</c:v>
                </c:pt>
                <c:pt idx="22">
                  <c:v>21人以上100人以下（n=13）</c:v>
                </c:pt>
                <c:pt idx="23">
                  <c:v>101人以上（n=2）</c:v>
                </c:pt>
                <c:pt idx="24">
                  <c:v>【 在宅勤務・時差通勤のための業務フローの見直し・再構築 】</c:v>
                </c:pt>
                <c:pt idx="25">
                  <c:v>20人以下（n=18）</c:v>
                </c:pt>
                <c:pt idx="26">
                  <c:v>21人以上100人以下（n=19）</c:v>
                </c:pt>
                <c:pt idx="27">
                  <c:v>101人以上（n=3）</c:v>
                </c:pt>
                <c:pt idx="28">
                  <c:v>【 在宅勤務における人事評価方法の見直し 】          </c:v>
                </c:pt>
                <c:pt idx="29">
                  <c:v>20人以下（n=8）</c:v>
                </c:pt>
                <c:pt idx="30">
                  <c:v>21人以上100人以下（n=21）</c:v>
                </c:pt>
                <c:pt idx="31">
                  <c:v>101人以上（n=4）</c:v>
                </c:pt>
                <c:pt idx="32">
                  <c:v>【 在宅時の業務環境の整備(個室・デスク・印刷機 等) 】   </c:v>
                </c:pt>
                <c:pt idx="33">
                  <c:v>20人以下（n=29）</c:v>
                </c:pt>
                <c:pt idx="34">
                  <c:v>21人以上100人以下（n=9）</c:v>
                </c:pt>
                <c:pt idx="35">
                  <c:v>101人以上（n=9）</c:v>
                </c:pt>
                <c:pt idx="36">
                  <c:v>【 従業員への特別手当の対象者等の線引きをどうするか 】    </c:v>
                </c:pt>
                <c:pt idx="37">
                  <c:v>20人以下（n=5）</c:v>
                </c:pt>
                <c:pt idx="38">
                  <c:v>21人以上100人以下（n=5）</c:v>
                </c:pt>
                <c:pt idx="39">
                  <c:v>101人以上（n=3）</c:v>
                </c:pt>
                <c:pt idx="40">
                  <c:v>【 サプライチェーンの再構築 】                </c:v>
                </c:pt>
                <c:pt idx="41">
                  <c:v>20人以下（n=6）</c:v>
                </c:pt>
                <c:pt idx="42">
                  <c:v>21人以上100人以下（n=1）</c:v>
                </c:pt>
                <c:pt idx="43">
                  <c:v>101人以上（n=0）</c:v>
                </c:pt>
              </c:strCache>
            </c:strRef>
          </c:cat>
          <c:val>
            <c:numRef>
              <c:f>'Q7.Q6制度化の課題（従業員別）'!$U$7:$U$50</c:f>
              <c:numCache>
                <c:formatCode>0.0%</c:formatCode>
                <c:ptCount val="44"/>
                <c:pt idx="0" formatCode="General">
                  <c:v>0</c:v>
                </c:pt>
                <c:pt idx="1">
                  <c:v>3.5087719298245612E-2</c:v>
                </c:pt>
                <c:pt idx="2">
                  <c:v>9.9009900990099015E-2</c:v>
                </c:pt>
                <c:pt idx="3">
                  <c:v>0.23076923076923078</c:v>
                </c:pt>
                <c:pt idx="4" formatCode="General">
                  <c:v>0</c:v>
                </c:pt>
                <c:pt idx="5">
                  <c:v>0.12280701754385964</c:v>
                </c:pt>
                <c:pt idx="6">
                  <c:v>0.15841584158415842</c:v>
                </c:pt>
                <c:pt idx="7">
                  <c:v>0.12820512820512819</c:v>
                </c:pt>
                <c:pt idx="8" formatCode="General">
                  <c:v>0</c:v>
                </c:pt>
                <c:pt idx="9">
                  <c:v>7.0175438596491224E-2</c:v>
                </c:pt>
                <c:pt idx="10">
                  <c:v>0.12871287128712872</c:v>
                </c:pt>
                <c:pt idx="11">
                  <c:v>0.10256410256410256</c:v>
                </c:pt>
                <c:pt idx="12" formatCode="General">
                  <c:v>0</c:v>
                </c:pt>
                <c:pt idx="13">
                  <c:v>0.16666666666666666</c:v>
                </c:pt>
                <c:pt idx="14">
                  <c:v>0.13861386138613863</c:v>
                </c:pt>
                <c:pt idx="15">
                  <c:v>0.10256410256410256</c:v>
                </c:pt>
                <c:pt idx="16" formatCode="General">
                  <c:v>0</c:v>
                </c:pt>
                <c:pt idx="17">
                  <c:v>8.771929824561403E-2</c:v>
                </c:pt>
                <c:pt idx="18">
                  <c:v>9.9009900990099015E-2</c:v>
                </c:pt>
                <c:pt idx="19">
                  <c:v>0.10256410256410256</c:v>
                </c:pt>
                <c:pt idx="20" formatCode="General">
                  <c:v>0</c:v>
                </c:pt>
                <c:pt idx="21">
                  <c:v>0.11403508771929824</c:v>
                </c:pt>
                <c:pt idx="22">
                  <c:v>7.9207920792079209E-2</c:v>
                </c:pt>
                <c:pt idx="23">
                  <c:v>2.564102564102564E-2</c:v>
                </c:pt>
                <c:pt idx="24" formatCode="General">
                  <c:v>0</c:v>
                </c:pt>
                <c:pt idx="25">
                  <c:v>7.8947368421052627E-2</c:v>
                </c:pt>
                <c:pt idx="26">
                  <c:v>5.9405940594059403E-2</c:v>
                </c:pt>
                <c:pt idx="27">
                  <c:v>0</c:v>
                </c:pt>
                <c:pt idx="28" formatCode="General">
                  <c:v>0</c:v>
                </c:pt>
                <c:pt idx="29">
                  <c:v>3.5087719298245612E-2</c:v>
                </c:pt>
                <c:pt idx="30">
                  <c:v>8.9108910891089105E-2</c:v>
                </c:pt>
                <c:pt idx="31">
                  <c:v>5.128205128205128E-2</c:v>
                </c:pt>
                <c:pt idx="32" formatCode="General">
                  <c:v>0</c:v>
                </c:pt>
                <c:pt idx="33">
                  <c:v>0.14035087719298245</c:v>
                </c:pt>
                <c:pt idx="34">
                  <c:v>7.9207920792079209E-2</c:v>
                </c:pt>
                <c:pt idx="35">
                  <c:v>0.15384615384615385</c:v>
                </c:pt>
                <c:pt idx="36" formatCode="General">
                  <c:v>0</c:v>
                </c:pt>
                <c:pt idx="37">
                  <c:v>3.5087719298245612E-2</c:v>
                </c:pt>
                <c:pt idx="38">
                  <c:v>1.9801980198019802E-2</c:v>
                </c:pt>
                <c:pt idx="39">
                  <c:v>0</c:v>
                </c:pt>
                <c:pt idx="40" formatCode="General">
                  <c:v>0</c:v>
                </c:pt>
                <c:pt idx="41">
                  <c:v>2.6315789473684209E-2</c:v>
                </c:pt>
                <c:pt idx="42">
                  <c:v>0</c:v>
                </c:pt>
                <c:pt idx="43">
                  <c:v>0</c:v>
                </c:pt>
              </c:numCache>
            </c:numRef>
          </c:val>
          <c:extLst>
            <c:ext xmlns:c16="http://schemas.microsoft.com/office/drawing/2014/chart" uri="{C3380CC4-5D6E-409C-BE32-E72D297353CC}">
              <c16:uniqueId val="{0000001D-B0C8-4752-926B-0FBBEC6664B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'Q7.Q6制度化の理由（従業員別）'!$J$53</c:f>
          <c:strCache>
            <c:ptCount val="1"/>
            <c:pt idx="0">
              <c:v>20人以下 (N=112)
21人以上100人以下 (N=99)
101人以上 (N=39)</c:v>
            </c:pt>
          </c:strCache>
        </c:strRef>
      </c:tx>
      <c:layout>
        <c:manualLayout>
          <c:xMode val="edge"/>
          <c:yMode val="edge"/>
          <c:x val="0.61427567049808429"/>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'Q7.Q6制度化の理由（従業員別）'!$S$6</c:f>
              <c:strCache>
                <c:ptCount val="1"/>
                <c:pt idx="0">
                  <c:v>1番目</c:v>
                </c:pt>
              </c:strCache>
            </c:strRef>
          </c:tx>
          <c:spPr>
            <a:solidFill>
              <a:srgbClr val="FF9966"/>
            </a:solidFill>
            <a:ln>
              <a:solidFill>
                <a:sysClr val="windowText" lastClr="000000"/>
              </a:solidFill>
            </a:ln>
            <a:effectLst/>
          </c:spPr>
          <c:invertIfNegative val="0"/>
          <c:cat>
            <c:strRef>
              <c:f>'Q7.Q6制度化の理由（従業員別）'!$R$7:$R$46</c:f>
              <c:strCache>
                <c:ptCount val="40"/>
                <c:pt idx="0">
                  <c:v>【 従業員の感染防止のため 】                </c:v>
                </c:pt>
                <c:pt idx="1">
                  <c:v>20人以下（n=83）</c:v>
                </c:pt>
                <c:pt idx="2">
                  <c:v>21人以上100人以下（n=87）</c:v>
                </c:pt>
                <c:pt idx="3">
                  <c:v>101人以上（n=30）</c:v>
                </c:pt>
                <c:pt idx="4">
                  <c:v>【 リモートワークの推進のため 】              </c:v>
                </c:pt>
                <c:pt idx="5">
                  <c:v>20人以下（n=61）</c:v>
                </c:pt>
                <c:pt idx="6">
                  <c:v>21人以上100人以下（n=42）</c:v>
                </c:pt>
                <c:pt idx="7">
                  <c:v>101人以上（n=20）</c:v>
                </c:pt>
                <c:pt idx="8">
                  <c:v>【 感染防止に適したオフィス環境の整備のため 】</c:v>
                </c:pt>
                <c:pt idx="9">
                  <c:v>20人以下（n=49）</c:v>
                </c:pt>
                <c:pt idx="10">
                  <c:v>21人以上100人以下（n=54）</c:v>
                </c:pt>
                <c:pt idx="11">
                  <c:v>101人以上（n=17）</c:v>
                </c:pt>
                <c:pt idx="12">
                  <c:v>【 事業戦略の改革のため 】                 </c:v>
                </c:pt>
                <c:pt idx="13">
                  <c:v>20人以下（n=23）</c:v>
                </c:pt>
                <c:pt idx="14">
                  <c:v>21人以上100人以下（n=14）</c:v>
                </c:pt>
                <c:pt idx="15">
                  <c:v>101人以上（n=4）</c:v>
                </c:pt>
                <c:pt idx="16">
                  <c:v>【 生産性向上のため 】                   </c:v>
                </c:pt>
                <c:pt idx="17">
                  <c:v>20人以下（n=27）</c:v>
                </c:pt>
                <c:pt idx="18">
                  <c:v>21人以上100人以下（n=26）</c:v>
                </c:pt>
                <c:pt idx="19">
                  <c:v>101人以上（n=11）</c:v>
                </c:pt>
                <c:pt idx="20">
                  <c:v>【 労働環境の改革のため 】                 </c:v>
                </c:pt>
                <c:pt idx="21">
                  <c:v>20人以下（n=51）</c:v>
                </c:pt>
                <c:pt idx="22">
                  <c:v>21人以上100人以下（n=42）</c:v>
                </c:pt>
                <c:pt idx="23">
                  <c:v>101人以上（n=21）</c:v>
                </c:pt>
                <c:pt idx="24">
                  <c:v>【 デジタル・トランスフォーメーション(DX)の推進のため 】</c:v>
                </c:pt>
                <c:pt idx="25">
                  <c:v>20人以下（n=9）</c:v>
                </c:pt>
                <c:pt idx="26">
                  <c:v>21人以上100人以下（n=13）</c:v>
                </c:pt>
                <c:pt idx="27">
                  <c:v>101人以上（n=7）</c:v>
                </c:pt>
                <c:pt idx="28">
                  <c:v>【 業務の自動化・省人化のため 】              </c:v>
                </c:pt>
                <c:pt idx="29">
                  <c:v>20人以下（n=9）</c:v>
                </c:pt>
                <c:pt idx="30">
                  <c:v>21人以上100人以下（n=7）</c:v>
                </c:pt>
                <c:pt idx="31">
                  <c:v>101人以上（n=3）</c:v>
                </c:pt>
                <c:pt idx="32">
                  <c:v>【 人事評価制度の改革のため 】               </c:v>
                </c:pt>
                <c:pt idx="33">
                  <c:v>20人以下（n=2）</c:v>
                </c:pt>
                <c:pt idx="34">
                  <c:v>21人以上100人以下（n=3）</c:v>
                </c:pt>
                <c:pt idx="35">
                  <c:v>101人以上（n=0）</c:v>
                </c:pt>
                <c:pt idx="36">
                  <c:v>【 拠点の削減のため 】                   </c:v>
                </c:pt>
                <c:pt idx="37">
                  <c:v>20人以下（n=3）</c:v>
                </c:pt>
                <c:pt idx="38">
                  <c:v>21人以上100人以下（n=1）</c:v>
                </c:pt>
                <c:pt idx="39">
                  <c:v>101人以上（n=0）</c:v>
                </c:pt>
              </c:strCache>
            </c:strRef>
          </c:cat>
          <c:val>
            <c:numRef>
              <c:f>'Q7.Q6制度化の理由（従業員別）'!$S$7:$S$46</c:f>
              <c:numCache>
                <c:formatCode>0.0%</c:formatCode>
                <c:ptCount val="40"/>
                <c:pt idx="0" formatCode="General">
                  <c:v>0</c:v>
                </c:pt>
                <c:pt idx="1">
                  <c:v>0.49107142857142855</c:v>
                </c:pt>
                <c:pt idx="2">
                  <c:v>0.61616161616161613</c:v>
                </c:pt>
                <c:pt idx="3">
                  <c:v>0.5641025641025641</c:v>
                </c:pt>
                <c:pt idx="4" formatCode="General">
                  <c:v>0</c:v>
                </c:pt>
                <c:pt idx="5">
                  <c:v>0.16964285714285715</c:v>
                </c:pt>
                <c:pt idx="6">
                  <c:v>6.0606060606060608E-2</c:v>
                </c:pt>
                <c:pt idx="7">
                  <c:v>0.15384615384615385</c:v>
                </c:pt>
                <c:pt idx="8" formatCode="General">
                  <c:v>0</c:v>
                </c:pt>
                <c:pt idx="9">
                  <c:v>8.9285714285714288E-2</c:v>
                </c:pt>
                <c:pt idx="10">
                  <c:v>9.0909090909090912E-2</c:v>
                </c:pt>
                <c:pt idx="11">
                  <c:v>2.564102564102564E-2</c:v>
                </c:pt>
                <c:pt idx="12" formatCode="General">
                  <c:v>0</c:v>
                </c:pt>
                <c:pt idx="13">
                  <c:v>8.0357142857142863E-2</c:v>
                </c:pt>
                <c:pt idx="14">
                  <c:v>0.10101010101010101</c:v>
                </c:pt>
                <c:pt idx="15">
                  <c:v>0</c:v>
                </c:pt>
                <c:pt idx="16" formatCode="General">
                  <c:v>0</c:v>
                </c:pt>
                <c:pt idx="17">
                  <c:v>6.25E-2</c:v>
                </c:pt>
                <c:pt idx="18">
                  <c:v>4.0404040404040407E-2</c:v>
                </c:pt>
                <c:pt idx="19">
                  <c:v>0.10256410256410256</c:v>
                </c:pt>
                <c:pt idx="20" formatCode="General">
                  <c:v>0</c:v>
                </c:pt>
                <c:pt idx="21">
                  <c:v>3.5714285714285712E-2</c:v>
                </c:pt>
                <c:pt idx="22">
                  <c:v>5.0505050505050504E-2</c:v>
                </c:pt>
                <c:pt idx="23">
                  <c:v>0.10256410256410256</c:v>
                </c:pt>
                <c:pt idx="24" formatCode="General">
                  <c:v>0</c:v>
                </c:pt>
                <c:pt idx="25">
                  <c:v>2.6785714285714284E-2</c:v>
                </c:pt>
                <c:pt idx="26">
                  <c:v>3.0303030303030304E-2</c:v>
                </c:pt>
                <c:pt idx="27">
                  <c:v>5.128205128205128E-2</c:v>
                </c:pt>
                <c:pt idx="28" formatCode="General">
                  <c:v>0</c:v>
                </c:pt>
                <c:pt idx="29">
                  <c:v>1.7857142857142856E-2</c:v>
                </c:pt>
                <c:pt idx="30">
                  <c:v>1.0101010101010102E-2</c:v>
                </c:pt>
                <c:pt idx="31">
                  <c:v>0</c:v>
                </c:pt>
                <c:pt idx="32" formatCode="General">
                  <c:v>0</c:v>
                </c:pt>
                <c:pt idx="33">
                  <c:v>8.9285714285714281E-3</c:v>
                </c:pt>
                <c:pt idx="34">
                  <c:v>0</c:v>
                </c:pt>
                <c:pt idx="35">
                  <c:v>0</c:v>
                </c:pt>
                <c:pt idx="36" formatCode="General">
                  <c:v>0</c:v>
                </c:pt>
                <c:pt idx="37">
                  <c:v>8.9285714285714281E-3</c:v>
                </c:pt>
                <c:pt idx="38">
                  <c:v>0</c:v>
                </c:pt>
                <c:pt idx="39">
                  <c:v>0</c:v>
                </c:pt>
              </c:numCache>
            </c:numRef>
          </c:val>
          <c:extLst>
            <c:ext xmlns:c16="http://schemas.microsoft.com/office/drawing/2014/chart" uri="{C3380CC4-5D6E-409C-BE32-E72D297353CC}">
              <c16:uniqueId val="{00000009-E475-4933-BBC9-EDA6630C954A}"/>
            </c:ext>
          </c:extLst>
        </c:ser>
        <c:ser>
          <c:idx val="2"/>
          <c:order val="1"/>
          <c:tx>
            <c:strRef>
              <c:f>'Q7.Q6制度化の理由（従業員別）'!$T$6</c:f>
              <c:strCache>
                <c:ptCount val="1"/>
                <c:pt idx="0">
                  <c:v>2番目</c:v>
                </c:pt>
              </c:strCache>
            </c:strRef>
          </c:tx>
          <c:spPr>
            <a:solidFill>
              <a:srgbClr val="FFFF99"/>
            </a:solidFill>
            <a:ln w="9525">
              <a:solidFill>
                <a:sysClr val="windowText" lastClr="000000"/>
              </a:solidFill>
            </a:ln>
            <a:effectLst/>
          </c:spPr>
          <c:invertIfNegative val="0"/>
          <c:cat>
            <c:strRef>
              <c:f>'Q7.Q6制度化の理由（従業員別）'!$R$7:$R$46</c:f>
              <c:strCache>
                <c:ptCount val="40"/>
                <c:pt idx="0">
                  <c:v>【 従業員の感染防止のため 】                </c:v>
                </c:pt>
                <c:pt idx="1">
                  <c:v>20人以下（n=83）</c:v>
                </c:pt>
                <c:pt idx="2">
                  <c:v>21人以上100人以下（n=87）</c:v>
                </c:pt>
                <c:pt idx="3">
                  <c:v>101人以上（n=30）</c:v>
                </c:pt>
                <c:pt idx="4">
                  <c:v>【 リモートワークの推進のため 】              </c:v>
                </c:pt>
                <c:pt idx="5">
                  <c:v>20人以下（n=61）</c:v>
                </c:pt>
                <c:pt idx="6">
                  <c:v>21人以上100人以下（n=42）</c:v>
                </c:pt>
                <c:pt idx="7">
                  <c:v>101人以上（n=20）</c:v>
                </c:pt>
                <c:pt idx="8">
                  <c:v>【 感染防止に適したオフィス環境の整備のため 】</c:v>
                </c:pt>
                <c:pt idx="9">
                  <c:v>20人以下（n=49）</c:v>
                </c:pt>
                <c:pt idx="10">
                  <c:v>21人以上100人以下（n=54）</c:v>
                </c:pt>
                <c:pt idx="11">
                  <c:v>101人以上（n=17）</c:v>
                </c:pt>
                <c:pt idx="12">
                  <c:v>【 事業戦略の改革のため 】                 </c:v>
                </c:pt>
                <c:pt idx="13">
                  <c:v>20人以下（n=23）</c:v>
                </c:pt>
                <c:pt idx="14">
                  <c:v>21人以上100人以下（n=14）</c:v>
                </c:pt>
                <c:pt idx="15">
                  <c:v>101人以上（n=4）</c:v>
                </c:pt>
                <c:pt idx="16">
                  <c:v>【 生産性向上のため 】                   </c:v>
                </c:pt>
                <c:pt idx="17">
                  <c:v>20人以下（n=27）</c:v>
                </c:pt>
                <c:pt idx="18">
                  <c:v>21人以上100人以下（n=26）</c:v>
                </c:pt>
                <c:pt idx="19">
                  <c:v>101人以上（n=11）</c:v>
                </c:pt>
                <c:pt idx="20">
                  <c:v>【 労働環境の改革のため 】                 </c:v>
                </c:pt>
                <c:pt idx="21">
                  <c:v>20人以下（n=51）</c:v>
                </c:pt>
                <c:pt idx="22">
                  <c:v>21人以上100人以下（n=42）</c:v>
                </c:pt>
                <c:pt idx="23">
                  <c:v>101人以上（n=21）</c:v>
                </c:pt>
                <c:pt idx="24">
                  <c:v>【 デジタル・トランスフォーメーション(DX)の推進のため 】</c:v>
                </c:pt>
                <c:pt idx="25">
                  <c:v>20人以下（n=9）</c:v>
                </c:pt>
                <c:pt idx="26">
                  <c:v>21人以上100人以下（n=13）</c:v>
                </c:pt>
                <c:pt idx="27">
                  <c:v>101人以上（n=7）</c:v>
                </c:pt>
                <c:pt idx="28">
                  <c:v>【 業務の自動化・省人化のため 】              </c:v>
                </c:pt>
                <c:pt idx="29">
                  <c:v>20人以下（n=9）</c:v>
                </c:pt>
                <c:pt idx="30">
                  <c:v>21人以上100人以下（n=7）</c:v>
                </c:pt>
                <c:pt idx="31">
                  <c:v>101人以上（n=3）</c:v>
                </c:pt>
                <c:pt idx="32">
                  <c:v>【 人事評価制度の改革のため 】               </c:v>
                </c:pt>
                <c:pt idx="33">
                  <c:v>20人以下（n=2）</c:v>
                </c:pt>
                <c:pt idx="34">
                  <c:v>21人以上100人以下（n=3）</c:v>
                </c:pt>
                <c:pt idx="35">
                  <c:v>101人以上（n=0）</c:v>
                </c:pt>
                <c:pt idx="36">
                  <c:v>【 拠点の削減のため 】                   </c:v>
                </c:pt>
                <c:pt idx="37">
                  <c:v>20人以下（n=3）</c:v>
                </c:pt>
                <c:pt idx="38">
                  <c:v>21人以上100人以下（n=1）</c:v>
                </c:pt>
                <c:pt idx="39">
                  <c:v>101人以上（n=0）</c:v>
                </c:pt>
              </c:strCache>
            </c:strRef>
          </c:cat>
          <c:val>
            <c:numRef>
              <c:f>'Q7.Q6制度化の理由（従業員別）'!$T$7:$T$46</c:f>
              <c:numCache>
                <c:formatCode>0.0%</c:formatCode>
                <c:ptCount val="40"/>
                <c:pt idx="0" formatCode="General">
                  <c:v>0</c:v>
                </c:pt>
                <c:pt idx="1">
                  <c:v>0.1875</c:v>
                </c:pt>
                <c:pt idx="2">
                  <c:v>0.16161616161616163</c:v>
                </c:pt>
                <c:pt idx="3">
                  <c:v>0.20512820512820512</c:v>
                </c:pt>
                <c:pt idx="4" formatCode="General">
                  <c:v>0</c:v>
                </c:pt>
                <c:pt idx="5">
                  <c:v>0.19642857142857142</c:v>
                </c:pt>
                <c:pt idx="6">
                  <c:v>0.20202020202020202</c:v>
                </c:pt>
                <c:pt idx="7">
                  <c:v>0.15384615384615385</c:v>
                </c:pt>
                <c:pt idx="8" formatCode="General">
                  <c:v>0</c:v>
                </c:pt>
                <c:pt idx="9">
                  <c:v>0.23214285714285715</c:v>
                </c:pt>
                <c:pt idx="10">
                  <c:v>0.35353535353535354</c:v>
                </c:pt>
                <c:pt idx="11">
                  <c:v>0.28205128205128205</c:v>
                </c:pt>
                <c:pt idx="12" formatCode="General">
                  <c:v>0</c:v>
                </c:pt>
                <c:pt idx="13">
                  <c:v>7.1428571428571425E-2</c:v>
                </c:pt>
                <c:pt idx="14">
                  <c:v>0</c:v>
                </c:pt>
                <c:pt idx="15">
                  <c:v>2.564102564102564E-2</c:v>
                </c:pt>
                <c:pt idx="16" formatCode="General">
                  <c:v>0</c:v>
                </c:pt>
                <c:pt idx="17">
                  <c:v>4.4642857142857144E-2</c:v>
                </c:pt>
                <c:pt idx="18">
                  <c:v>4.0404040404040407E-2</c:v>
                </c:pt>
                <c:pt idx="19">
                  <c:v>5.128205128205128E-2</c:v>
                </c:pt>
                <c:pt idx="20" formatCode="General">
                  <c:v>0</c:v>
                </c:pt>
                <c:pt idx="21">
                  <c:v>0.1875</c:v>
                </c:pt>
                <c:pt idx="22">
                  <c:v>0.15151515151515152</c:v>
                </c:pt>
                <c:pt idx="23">
                  <c:v>0.17948717948717949</c:v>
                </c:pt>
                <c:pt idx="24" formatCode="General">
                  <c:v>0</c:v>
                </c:pt>
                <c:pt idx="25">
                  <c:v>1.7857142857142856E-2</c:v>
                </c:pt>
                <c:pt idx="26">
                  <c:v>3.0303030303030304E-2</c:v>
                </c:pt>
                <c:pt idx="27">
                  <c:v>0</c:v>
                </c:pt>
                <c:pt idx="28" formatCode="General">
                  <c:v>0</c:v>
                </c:pt>
                <c:pt idx="29">
                  <c:v>1.7857142857142856E-2</c:v>
                </c:pt>
                <c:pt idx="30">
                  <c:v>3.0303030303030304E-2</c:v>
                </c:pt>
                <c:pt idx="31">
                  <c:v>7.6923076923076927E-2</c:v>
                </c:pt>
                <c:pt idx="32" formatCode="General">
                  <c:v>0</c:v>
                </c:pt>
                <c:pt idx="33">
                  <c:v>0</c:v>
                </c:pt>
                <c:pt idx="34">
                  <c:v>1.0101010101010102E-2</c:v>
                </c:pt>
                <c:pt idx="35">
                  <c:v>0</c:v>
                </c:pt>
                <c:pt idx="36" formatCode="General">
                  <c:v>0</c:v>
                </c:pt>
                <c:pt idx="37">
                  <c:v>8.9285714285714281E-3</c:v>
                </c:pt>
                <c:pt idx="38">
                  <c:v>0</c:v>
                </c:pt>
                <c:pt idx="39">
                  <c:v>0</c:v>
                </c:pt>
              </c:numCache>
            </c:numRef>
          </c:val>
          <c:extLst>
            <c:ext xmlns:c16="http://schemas.microsoft.com/office/drawing/2014/chart" uri="{C3380CC4-5D6E-409C-BE32-E72D297353CC}">
              <c16:uniqueId val="{00000013-E475-4933-BBC9-EDA6630C954A}"/>
            </c:ext>
          </c:extLst>
        </c:ser>
        <c:ser>
          <c:idx val="1"/>
          <c:order val="2"/>
          <c:tx>
            <c:strRef>
              <c:f>'Q7.Q6制度化の理由（従業員別）'!$U$6</c:f>
              <c:strCache>
                <c:ptCount val="1"/>
                <c:pt idx="0">
                  <c:v>3番目</c:v>
                </c:pt>
              </c:strCache>
            </c:strRef>
          </c:tx>
          <c:spPr>
            <a:solidFill>
              <a:srgbClr val="2E75B6"/>
            </a:solidFill>
            <a:ln>
              <a:solidFill>
                <a:sysClr val="windowText" lastClr="000000"/>
              </a:solidFill>
            </a:ln>
            <a:effectLst/>
          </c:spPr>
          <c:invertIfNegative val="0"/>
          <c:cat>
            <c:strRef>
              <c:f>'Q7.Q6制度化の理由（従業員別）'!$R$7:$R$46</c:f>
              <c:strCache>
                <c:ptCount val="40"/>
                <c:pt idx="0">
                  <c:v>【 従業員の感染防止のため 】                </c:v>
                </c:pt>
                <c:pt idx="1">
                  <c:v>20人以下（n=83）</c:v>
                </c:pt>
                <c:pt idx="2">
                  <c:v>21人以上100人以下（n=87）</c:v>
                </c:pt>
                <c:pt idx="3">
                  <c:v>101人以上（n=30）</c:v>
                </c:pt>
                <c:pt idx="4">
                  <c:v>【 リモートワークの推進のため 】              </c:v>
                </c:pt>
                <c:pt idx="5">
                  <c:v>20人以下（n=61）</c:v>
                </c:pt>
                <c:pt idx="6">
                  <c:v>21人以上100人以下（n=42）</c:v>
                </c:pt>
                <c:pt idx="7">
                  <c:v>101人以上（n=20）</c:v>
                </c:pt>
                <c:pt idx="8">
                  <c:v>【 感染防止に適したオフィス環境の整備のため 】</c:v>
                </c:pt>
                <c:pt idx="9">
                  <c:v>20人以下（n=49）</c:v>
                </c:pt>
                <c:pt idx="10">
                  <c:v>21人以上100人以下（n=54）</c:v>
                </c:pt>
                <c:pt idx="11">
                  <c:v>101人以上（n=17）</c:v>
                </c:pt>
                <c:pt idx="12">
                  <c:v>【 事業戦略の改革のため 】                 </c:v>
                </c:pt>
                <c:pt idx="13">
                  <c:v>20人以下（n=23）</c:v>
                </c:pt>
                <c:pt idx="14">
                  <c:v>21人以上100人以下（n=14）</c:v>
                </c:pt>
                <c:pt idx="15">
                  <c:v>101人以上（n=4）</c:v>
                </c:pt>
                <c:pt idx="16">
                  <c:v>【 生産性向上のため 】                   </c:v>
                </c:pt>
                <c:pt idx="17">
                  <c:v>20人以下（n=27）</c:v>
                </c:pt>
                <c:pt idx="18">
                  <c:v>21人以上100人以下（n=26）</c:v>
                </c:pt>
                <c:pt idx="19">
                  <c:v>101人以上（n=11）</c:v>
                </c:pt>
                <c:pt idx="20">
                  <c:v>【 労働環境の改革のため 】                 </c:v>
                </c:pt>
                <c:pt idx="21">
                  <c:v>20人以下（n=51）</c:v>
                </c:pt>
                <c:pt idx="22">
                  <c:v>21人以上100人以下（n=42）</c:v>
                </c:pt>
                <c:pt idx="23">
                  <c:v>101人以上（n=21）</c:v>
                </c:pt>
                <c:pt idx="24">
                  <c:v>【 デジタル・トランスフォーメーション(DX)の推進のため 】</c:v>
                </c:pt>
                <c:pt idx="25">
                  <c:v>20人以下（n=9）</c:v>
                </c:pt>
                <c:pt idx="26">
                  <c:v>21人以上100人以下（n=13）</c:v>
                </c:pt>
                <c:pt idx="27">
                  <c:v>101人以上（n=7）</c:v>
                </c:pt>
                <c:pt idx="28">
                  <c:v>【 業務の自動化・省人化のため 】              </c:v>
                </c:pt>
                <c:pt idx="29">
                  <c:v>20人以下（n=9）</c:v>
                </c:pt>
                <c:pt idx="30">
                  <c:v>21人以上100人以下（n=7）</c:v>
                </c:pt>
                <c:pt idx="31">
                  <c:v>101人以上（n=3）</c:v>
                </c:pt>
                <c:pt idx="32">
                  <c:v>【 人事評価制度の改革のため 】               </c:v>
                </c:pt>
                <c:pt idx="33">
                  <c:v>20人以下（n=2）</c:v>
                </c:pt>
                <c:pt idx="34">
                  <c:v>21人以上100人以下（n=3）</c:v>
                </c:pt>
                <c:pt idx="35">
                  <c:v>101人以上（n=0）</c:v>
                </c:pt>
                <c:pt idx="36">
                  <c:v>【 拠点の削減のため 】                   </c:v>
                </c:pt>
                <c:pt idx="37">
                  <c:v>20人以下（n=3）</c:v>
                </c:pt>
                <c:pt idx="38">
                  <c:v>21人以上100人以下（n=1）</c:v>
                </c:pt>
                <c:pt idx="39">
                  <c:v>101人以上（n=0）</c:v>
                </c:pt>
              </c:strCache>
            </c:strRef>
          </c:cat>
          <c:val>
            <c:numRef>
              <c:f>'Q7.Q6制度化の理由（従業員別）'!$U$7:$U$46</c:f>
              <c:numCache>
                <c:formatCode>0.0%</c:formatCode>
                <c:ptCount val="40"/>
                <c:pt idx="0" formatCode="General">
                  <c:v>0</c:v>
                </c:pt>
                <c:pt idx="1">
                  <c:v>6.25E-2</c:v>
                </c:pt>
                <c:pt idx="2">
                  <c:v>0.10101010101010101</c:v>
                </c:pt>
                <c:pt idx="3">
                  <c:v>0</c:v>
                </c:pt>
                <c:pt idx="4" formatCode="General">
                  <c:v>0</c:v>
                </c:pt>
                <c:pt idx="5">
                  <c:v>0.17857142857142858</c:v>
                </c:pt>
                <c:pt idx="6">
                  <c:v>0.16161616161616163</c:v>
                </c:pt>
                <c:pt idx="7">
                  <c:v>0.20512820512820512</c:v>
                </c:pt>
                <c:pt idx="8" formatCode="General">
                  <c:v>0</c:v>
                </c:pt>
                <c:pt idx="9">
                  <c:v>0.11607142857142858</c:v>
                </c:pt>
                <c:pt idx="10">
                  <c:v>0.10101010101010101</c:v>
                </c:pt>
                <c:pt idx="11">
                  <c:v>0.12820512820512819</c:v>
                </c:pt>
                <c:pt idx="12" formatCode="General">
                  <c:v>0</c:v>
                </c:pt>
                <c:pt idx="13">
                  <c:v>5.3571428571428568E-2</c:v>
                </c:pt>
                <c:pt idx="14">
                  <c:v>4.0404040404040407E-2</c:v>
                </c:pt>
                <c:pt idx="15">
                  <c:v>7.6923076923076927E-2</c:v>
                </c:pt>
                <c:pt idx="16" formatCode="General">
                  <c:v>0</c:v>
                </c:pt>
                <c:pt idx="17">
                  <c:v>0.13392857142857142</c:v>
                </c:pt>
                <c:pt idx="18">
                  <c:v>0.18181818181818182</c:v>
                </c:pt>
                <c:pt idx="19">
                  <c:v>0.12820512820512819</c:v>
                </c:pt>
                <c:pt idx="20" formatCode="General">
                  <c:v>0</c:v>
                </c:pt>
                <c:pt idx="21">
                  <c:v>0.23214285714285715</c:v>
                </c:pt>
                <c:pt idx="22">
                  <c:v>0.22222222222222221</c:v>
                </c:pt>
                <c:pt idx="23">
                  <c:v>0.25641025641025639</c:v>
                </c:pt>
                <c:pt idx="24" formatCode="General">
                  <c:v>0</c:v>
                </c:pt>
                <c:pt idx="25">
                  <c:v>3.5714285714285712E-2</c:v>
                </c:pt>
                <c:pt idx="26">
                  <c:v>7.0707070707070704E-2</c:v>
                </c:pt>
                <c:pt idx="27">
                  <c:v>0.12820512820512819</c:v>
                </c:pt>
                <c:pt idx="28" formatCode="General">
                  <c:v>0</c:v>
                </c:pt>
                <c:pt idx="29">
                  <c:v>4.4642857142857144E-2</c:v>
                </c:pt>
                <c:pt idx="30">
                  <c:v>3.0303030303030304E-2</c:v>
                </c:pt>
                <c:pt idx="31">
                  <c:v>0</c:v>
                </c:pt>
                <c:pt idx="32" formatCode="General">
                  <c:v>0</c:v>
                </c:pt>
                <c:pt idx="33">
                  <c:v>8.9285714285714281E-3</c:v>
                </c:pt>
                <c:pt idx="34">
                  <c:v>2.0202020202020204E-2</c:v>
                </c:pt>
                <c:pt idx="35">
                  <c:v>0</c:v>
                </c:pt>
                <c:pt idx="36" formatCode="General">
                  <c:v>0</c:v>
                </c:pt>
                <c:pt idx="37">
                  <c:v>8.9285714285714281E-3</c:v>
                </c:pt>
                <c:pt idx="38">
                  <c:v>1.0101010101010102E-2</c:v>
                </c:pt>
                <c:pt idx="39">
                  <c:v>0</c:v>
                </c:pt>
              </c:numCache>
            </c:numRef>
          </c:val>
          <c:extLst>
            <c:ext xmlns:c16="http://schemas.microsoft.com/office/drawing/2014/chart" uri="{C3380CC4-5D6E-409C-BE32-E72D297353CC}">
              <c16:uniqueId val="{0000001D-E475-4933-BBC9-EDA6630C954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'Q7.Q6制度化の課題（従業員別）'!$J$57</c:f>
          <c:strCache>
            <c:ptCount val="1"/>
            <c:pt idx="0">
              <c:v>20人以下 (N=85)
21人以上100人以下 (N=103)
101人以上 (N=67)</c:v>
            </c:pt>
          </c:strCache>
        </c:strRef>
      </c:tx>
      <c:layout>
        <c:manualLayout>
          <c:xMode val="edge"/>
          <c:yMode val="edge"/>
          <c:x val="0.61914157088122601"/>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'Q7.Q6制度化の課題（従業員別）'!$S$6</c:f>
              <c:strCache>
                <c:ptCount val="1"/>
                <c:pt idx="0">
                  <c:v>1番目</c:v>
                </c:pt>
              </c:strCache>
            </c:strRef>
          </c:tx>
          <c:spPr>
            <a:solidFill>
              <a:srgbClr val="FF996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20人以下（n=46）</c:v>
                </c:pt>
                <c:pt idx="2">
                  <c:v>21人以上100人以下（n=59）</c:v>
                </c:pt>
                <c:pt idx="3">
                  <c:v>101人以上（n=40）</c:v>
                </c:pt>
                <c:pt idx="4">
                  <c:v>【 従業員の体調管理やモチベーション維持 】</c:v>
                </c:pt>
                <c:pt idx="5">
                  <c:v>20人以下（n=47）</c:v>
                </c:pt>
                <c:pt idx="6">
                  <c:v>21人以上100人以下（n=60）</c:v>
                </c:pt>
                <c:pt idx="7">
                  <c:v>101人以上（n=35）</c:v>
                </c:pt>
                <c:pt idx="8">
                  <c:v>【 テレワークによる生産性の低下への対応 】          </c:v>
                </c:pt>
                <c:pt idx="9">
                  <c:v>20人以下（n=28）</c:v>
                </c:pt>
                <c:pt idx="10">
                  <c:v>21人以上100人以下（n=48）</c:v>
                </c:pt>
                <c:pt idx="11">
                  <c:v>101人以上（n=31）</c:v>
                </c:pt>
                <c:pt idx="12">
                  <c:v>【 情報セキュリティの仕組みの整備 】             </c:v>
                </c:pt>
                <c:pt idx="13">
                  <c:v>20人以下（n=37）</c:v>
                </c:pt>
                <c:pt idx="14">
                  <c:v>21人以上100人以下（n=45）</c:v>
                </c:pt>
                <c:pt idx="15">
                  <c:v>101人以上（n=28）</c:v>
                </c:pt>
                <c:pt idx="16">
                  <c:v>【 リスクマネジメントの再構築 】               </c:v>
                </c:pt>
                <c:pt idx="17">
                  <c:v>20人以下（n=19）</c:v>
                </c:pt>
                <c:pt idx="18">
                  <c:v>21人以上100人以下（n=12）</c:v>
                </c:pt>
                <c:pt idx="19">
                  <c:v>101人以上（n=15）</c:v>
                </c:pt>
                <c:pt idx="20">
                  <c:v>【 在宅勤務における人事評価方法の見直し 】          </c:v>
                </c:pt>
                <c:pt idx="21">
                  <c:v>20人以下（n=9）</c:v>
                </c:pt>
                <c:pt idx="22">
                  <c:v>21人以上100人以下（n=17）</c:v>
                </c:pt>
                <c:pt idx="23">
                  <c:v>101人以上（n=17）</c:v>
                </c:pt>
                <c:pt idx="24">
                  <c:v>【 在宅時の業務環境の整備(個室・デスク・印刷機 等) 】   </c:v>
                </c:pt>
                <c:pt idx="25">
                  <c:v>20人以下（n=21）</c:v>
                </c:pt>
                <c:pt idx="26">
                  <c:v>21人以上100人以下（n=27）</c:v>
                </c:pt>
                <c:pt idx="27">
                  <c:v>101人以上（n=8）</c:v>
                </c:pt>
                <c:pt idx="28">
                  <c:v>【 在宅勤務・時差通勤のための業務フローの見直し・再構築 】</c:v>
                </c:pt>
                <c:pt idx="29">
                  <c:v>20人以下（n=13）</c:v>
                </c:pt>
                <c:pt idx="30">
                  <c:v>21人以上100人以下（n=14）</c:v>
                </c:pt>
                <c:pt idx="31">
                  <c:v>101人以上（n=12）</c:v>
                </c:pt>
                <c:pt idx="32">
                  <c:v>【 助成制度の利用に関する課題(申請の煩雑さ・条件の齟齬等) 】</c:v>
                </c:pt>
                <c:pt idx="33">
                  <c:v>20人以下（n=13）</c:v>
                </c:pt>
                <c:pt idx="34">
                  <c:v>21人以上100人以下（n=6）</c:v>
                </c:pt>
                <c:pt idx="35">
                  <c:v>101人以上（n=2）</c:v>
                </c:pt>
                <c:pt idx="36">
                  <c:v>【 従業員への特別手当の対象者等の線引きをどうするか 】    </c:v>
                </c:pt>
                <c:pt idx="37">
                  <c:v>20人以下（n=7）</c:v>
                </c:pt>
                <c:pt idx="38">
                  <c:v>21人以上100人以下（n=6）</c:v>
                </c:pt>
                <c:pt idx="39">
                  <c:v>101人以上（n=3）</c:v>
                </c:pt>
                <c:pt idx="40">
                  <c:v>【 サプライチェーンの再構築 】                </c:v>
                </c:pt>
                <c:pt idx="41">
                  <c:v>20人以下（n=0）</c:v>
                </c:pt>
                <c:pt idx="42">
                  <c:v>21人以上100人以下（n=2）</c:v>
                </c:pt>
                <c:pt idx="43">
                  <c:v>101人以上（n=0）</c:v>
                </c:pt>
              </c:strCache>
            </c:strRef>
          </c:cat>
          <c:val>
            <c:numRef>
              <c:f>'Q7.Q6制度化の課題（従業員別）'!$S$7:$S$50</c:f>
              <c:numCache>
                <c:formatCode>0.0%</c:formatCode>
                <c:ptCount val="44"/>
                <c:pt idx="0" formatCode="General">
                  <c:v>0</c:v>
                </c:pt>
                <c:pt idx="1">
                  <c:v>0.31764705882352939</c:v>
                </c:pt>
                <c:pt idx="2">
                  <c:v>0.34951456310679613</c:v>
                </c:pt>
                <c:pt idx="3">
                  <c:v>0.34328358208955223</c:v>
                </c:pt>
                <c:pt idx="4" formatCode="General">
                  <c:v>0</c:v>
                </c:pt>
                <c:pt idx="5">
                  <c:v>0.28235294117647058</c:v>
                </c:pt>
                <c:pt idx="6">
                  <c:v>0.20388349514563106</c:v>
                </c:pt>
                <c:pt idx="7">
                  <c:v>0.17910447761194029</c:v>
                </c:pt>
                <c:pt idx="8" formatCode="General">
                  <c:v>0</c:v>
                </c:pt>
                <c:pt idx="9">
                  <c:v>0.15294117647058825</c:v>
                </c:pt>
                <c:pt idx="10">
                  <c:v>0.13592233009708737</c:v>
                </c:pt>
                <c:pt idx="11">
                  <c:v>0.16417910447761194</c:v>
                </c:pt>
                <c:pt idx="12" formatCode="General">
                  <c:v>0</c:v>
                </c:pt>
                <c:pt idx="13">
                  <c:v>7.0588235294117646E-2</c:v>
                </c:pt>
                <c:pt idx="14">
                  <c:v>0.14563106796116504</c:v>
                </c:pt>
                <c:pt idx="15">
                  <c:v>0.16417910447761194</c:v>
                </c:pt>
                <c:pt idx="16" formatCode="General">
                  <c:v>0</c:v>
                </c:pt>
                <c:pt idx="17">
                  <c:v>4.7058823529411764E-2</c:v>
                </c:pt>
                <c:pt idx="18">
                  <c:v>2.9126213592233011E-2</c:v>
                </c:pt>
                <c:pt idx="19">
                  <c:v>5.9701492537313432E-2</c:v>
                </c:pt>
                <c:pt idx="20" formatCode="General">
                  <c:v>0</c:v>
                </c:pt>
                <c:pt idx="21">
                  <c:v>2.3529411764705882E-2</c:v>
                </c:pt>
                <c:pt idx="22">
                  <c:v>2.9126213592233011E-2</c:v>
                </c:pt>
                <c:pt idx="23">
                  <c:v>5.9701492537313432E-2</c:v>
                </c:pt>
                <c:pt idx="24" formatCode="General">
                  <c:v>0</c:v>
                </c:pt>
                <c:pt idx="25">
                  <c:v>4.7058823529411764E-2</c:v>
                </c:pt>
                <c:pt idx="26">
                  <c:v>2.9126213592233011E-2</c:v>
                </c:pt>
                <c:pt idx="27">
                  <c:v>0</c:v>
                </c:pt>
                <c:pt idx="28" formatCode="General">
                  <c:v>0</c:v>
                </c:pt>
                <c:pt idx="29">
                  <c:v>1.1764705882352941E-2</c:v>
                </c:pt>
                <c:pt idx="30">
                  <c:v>3.8834951456310676E-2</c:v>
                </c:pt>
                <c:pt idx="31">
                  <c:v>2.9850746268656716E-2</c:v>
                </c:pt>
                <c:pt idx="32" formatCode="General">
                  <c:v>0</c:v>
                </c:pt>
                <c:pt idx="33">
                  <c:v>3.5294117647058823E-2</c:v>
                </c:pt>
                <c:pt idx="34">
                  <c:v>1.9417475728155338E-2</c:v>
                </c:pt>
                <c:pt idx="35">
                  <c:v>0</c:v>
                </c:pt>
                <c:pt idx="36" formatCode="General">
                  <c:v>0</c:v>
                </c:pt>
                <c:pt idx="37">
                  <c:v>0</c:v>
                </c:pt>
                <c:pt idx="38">
                  <c:v>9.7087378640776691E-3</c:v>
                </c:pt>
                <c:pt idx="39">
                  <c:v>0</c:v>
                </c:pt>
                <c:pt idx="40" formatCode="General">
                  <c:v>0</c:v>
                </c:pt>
                <c:pt idx="41">
                  <c:v>0</c:v>
                </c:pt>
                <c:pt idx="42">
                  <c:v>9.7087378640776691E-3</c:v>
                </c:pt>
                <c:pt idx="43">
                  <c:v>0</c:v>
                </c:pt>
              </c:numCache>
            </c:numRef>
          </c:val>
          <c:extLst>
            <c:ext xmlns:c16="http://schemas.microsoft.com/office/drawing/2014/chart" uri="{C3380CC4-5D6E-409C-BE32-E72D297353CC}">
              <c16:uniqueId val="{00000009-4404-49CE-8002-68BD5EEE28ED}"/>
            </c:ext>
          </c:extLst>
        </c:ser>
        <c:ser>
          <c:idx val="2"/>
          <c:order val="1"/>
          <c:tx>
            <c:strRef>
              <c:f>'Q7.Q6制度化の課題（従業員別）'!$T$6</c:f>
              <c:strCache>
                <c:ptCount val="1"/>
                <c:pt idx="0">
                  <c:v>2番目</c:v>
                </c:pt>
              </c:strCache>
            </c:strRef>
          </c:tx>
          <c:spPr>
            <a:solidFill>
              <a:srgbClr val="FFFF99"/>
            </a:solidFill>
            <a:ln w="9525">
              <a:solidFill>
                <a:sysClr val="windowText" lastClr="000000"/>
              </a:solidFill>
            </a:ln>
            <a:effectLst/>
          </c:spPr>
          <c:invertIfNegative val="0"/>
          <c:cat>
            <c:strRef>
              <c:f>'Q7.Q6制度化の課題（従業員別）'!$R$7:$R$50</c:f>
              <c:strCache>
                <c:ptCount val="44"/>
                <c:pt idx="0">
                  <c:v>【 テレワーク化できない業務への対応 】            </c:v>
                </c:pt>
                <c:pt idx="1">
                  <c:v>20人以下（n=46）</c:v>
                </c:pt>
                <c:pt idx="2">
                  <c:v>21人以上100人以下（n=59）</c:v>
                </c:pt>
                <c:pt idx="3">
                  <c:v>101人以上（n=40）</c:v>
                </c:pt>
                <c:pt idx="4">
                  <c:v>【 従業員の体調管理やモチベーション維持 】</c:v>
                </c:pt>
                <c:pt idx="5">
                  <c:v>20人以下（n=47）</c:v>
                </c:pt>
                <c:pt idx="6">
                  <c:v>21人以上100人以下（n=60）</c:v>
                </c:pt>
                <c:pt idx="7">
                  <c:v>101人以上（n=35）</c:v>
                </c:pt>
                <c:pt idx="8">
                  <c:v>【 テレワークによる生産性の低下への対応 】          </c:v>
                </c:pt>
                <c:pt idx="9">
                  <c:v>20人以下（n=28）</c:v>
                </c:pt>
                <c:pt idx="10">
                  <c:v>21人以上100人以下（n=48）</c:v>
                </c:pt>
                <c:pt idx="11">
                  <c:v>101人以上（n=31）</c:v>
                </c:pt>
                <c:pt idx="12">
                  <c:v>【 情報セキュリティの仕組みの整備 】             </c:v>
                </c:pt>
                <c:pt idx="13">
                  <c:v>20人以下（n=37）</c:v>
                </c:pt>
                <c:pt idx="14">
                  <c:v>21人以上100人以下（n=45）</c:v>
                </c:pt>
                <c:pt idx="15">
                  <c:v>101人以上（n=28）</c:v>
                </c:pt>
                <c:pt idx="16">
                  <c:v>【 リスクマネジメントの再構築 】               </c:v>
                </c:pt>
                <c:pt idx="17">
                  <c:v>20人以下（n=19）</c:v>
                </c:pt>
                <c:pt idx="18">
                  <c:v>21人以上100人以下（n=12）</c:v>
                </c:pt>
                <c:pt idx="19">
                  <c:v>101人以上（n=15）</c:v>
                </c:pt>
                <c:pt idx="20">
                  <c:v>【 在宅勤務における人事評価方法の見直し 】          </c:v>
                </c:pt>
                <c:pt idx="21">
                  <c:v>20人以下（n=9）</c:v>
                </c:pt>
                <c:pt idx="22">
                  <c:v>21人以上100人以下（n=17）</c:v>
                </c:pt>
                <c:pt idx="23">
                  <c:v>101人以上（n=17）</c:v>
                </c:pt>
                <c:pt idx="24">
                  <c:v>【 在宅時の業務環境の整備(個室・デスク・印刷機 等) 】   </c:v>
                </c:pt>
                <c:pt idx="25">
                  <c:v>20人以下（n=21）</c:v>
                </c:pt>
                <c:pt idx="26">
                  <c:v>21人以上100人以下（n=27）</c:v>
                </c:pt>
                <c:pt idx="27">
                  <c:v>101人以上（n=8）</c:v>
                </c:pt>
                <c:pt idx="28">
                  <c:v>【 在宅勤務・時差通勤のための業務フローの見直し・再構築 】</c:v>
                </c:pt>
                <c:pt idx="29">
                  <c:v>20人以下（n=13）</c:v>
                </c:pt>
                <c:pt idx="30">
                  <c:v>21人以上100人以下（n=14）</c:v>
                </c:pt>
                <c:pt idx="31">
                  <c:v>101人以上（n=12）</c:v>
                </c:pt>
                <c:pt idx="32">
                  <c:v>【 助成制度の利用に関する課題(申請の煩雑さ・条件の齟齬等) 】</c:v>
                </c:pt>
                <c:pt idx="33">
                  <c:v>20人以下（n=13）</c:v>
                </c:pt>
                <c:pt idx="34">
                  <c:v>21人以上100人以下（n=6）</c:v>
                </c:pt>
                <c:pt idx="35">
                  <c:v>101人以上（n=2）</c:v>
                </c:pt>
                <c:pt idx="36">
                  <c:v>【 従業員への特別手当の対象者等の線引きをどうするか 】    </c:v>
                </c:pt>
                <c:pt idx="37">
                  <c:v>20人以下（n=7）</c:v>
                </c:pt>
                <c:pt idx="38">
                  <c:v>21人以上100人以下（n=6）</c:v>
                </c:pt>
                <c:pt idx="39">
                  <c:v>101人以上（n=3）</c:v>
                </c:pt>
                <c:pt idx="40">
                  <c:v>【 サプライチェーンの再構築 】                </c:v>
                </c:pt>
                <c:pt idx="41">
                  <c:v>20人以下（n=0）</c:v>
                </c:pt>
                <c:pt idx="42">
                  <c:v>21人以上100人以下（n=2）</c:v>
                </c:pt>
                <c:pt idx="43">
                  <c:v>101人以上（n=0）</c:v>
                </c:pt>
              </c:strCache>
            </c:strRef>
          </c:cat>
          <c:val>
            <c:numRef>
              <c:f>'Q7.Q6制度化の課題（従業員別）'!$T$7:$T$50</c:f>
              <c:numCache>
                <c:formatCode>0.0%</c:formatCode>
                <c:ptCount val="44"/>
                <c:pt idx="0" formatCode="General">
                  <c:v>0</c:v>
                </c:pt>
                <c:pt idx="1">
                  <c:v>0.12941176470588237</c:v>
                </c:pt>
                <c:pt idx="2">
                  <c:v>9.7087378640776698E-2</c:v>
                </c:pt>
                <c:pt idx="3">
                  <c:v>0.17910447761194029</c:v>
                </c:pt>
                <c:pt idx="4" formatCode="General">
                  <c:v>0</c:v>
                </c:pt>
                <c:pt idx="5">
                  <c:v>0.14117647058823529</c:v>
                </c:pt>
                <c:pt idx="6">
                  <c:v>0.25242718446601942</c:v>
                </c:pt>
                <c:pt idx="7">
                  <c:v>0.19402985074626866</c:v>
                </c:pt>
                <c:pt idx="8" formatCode="General">
                  <c:v>0</c:v>
                </c:pt>
                <c:pt idx="9">
                  <c:v>0.12941176470588237</c:v>
                </c:pt>
                <c:pt idx="10">
                  <c:v>0.21359223300970873</c:v>
                </c:pt>
                <c:pt idx="11">
                  <c:v>0.1044776119402985</c:v>
                </c:pt>
                <c:pt idx="12" formatCode="General">
                  <c:v>0</c:v>
                </c:pt>
                <c:pt idx="13">
                  <c:v>0.11764705882352941</c:v>
                </c:pt>
                <c:pt idx="14">
                  <c:v>0.17475728155339806</c:v>
                </c:pt>
                <c:pt idx="15">
                  <c:v>0.1044776119402985</c:v>
                </c:pt>
                <c:pt idx="16" formatCode="General">
                  <c:v>0</c:v>
                </c:pt>
                <c:pt idx="17">
                  <c:v>9.4117647058823528E-2</c:v>
                </c:pt>
                <c:pt idx="18">
                  <c:v>1.9417475728155338E-2</c:v>
                </c:pt>
                <c:pt idx="19">
                  <c:v>5.9701492537313432E-2</c:v>
                </c:pt>
                <c:pt idx="20" formatCode="General">
                  <c:v>0</c:v>
                </c:pt>
                <c:pt idx="21">
                  <c:v>2.3529411764705882E-2</c:v>
                </c:pt>
                <c:pt idx="22">
                  <c:v>5.8252427184466021E-2</c:v>
                </c:pt>
                <c:pt idx="23">
                  <c:v>0.1044776119402985</c:v>
                </c:pt>
                <c:pt idx="24" formatCode="General">
                  <c:v>0</c:v>
                </c:pt>
                <c:pt idx="25">
                  <c:v>9.4117647058823528E-2</c:v>
                </c:pt>
                <c:pt idx="26">
                  <c:v>8.7378640776699032E-2</c:v>
                </c:pt>
                <c:pt idx="27">
                  <c:v>5.9701492537313432E-2</c:v>
                </c:pt>
                <c:pt idx="28" formatCode="General">
                  <c:v>0</c:v>
                </c:pt>
                <c:pt idx="29">
                  <c:v>8.2352941176470587E-2</c:v>
                </c:pt>
                <c:pt idx="30">
                  <c:v>4.8543689320388349E-2</c:v>
                </c:pt>
                <c:pt idx="31">
                  <c:v>0.11940298507462686</c:v>
                </c:pt>
                <c:pt idx="32" formatCode="General">
                  <c:v>0</c:v>
                </c:pt>
                <c:pt idx="33">
                  <c:v>5.8823529411764705E-2</c:v>
                </c:pt>
                <c:pt idx="34">
                  <c:v>2.9126213592233011E-2</c:v>
                </c:pt>
                <c:pt idx="35">
                  <c:v>0</c:v>
                </c:pt>
                <c:pt idx="36" formatCode="General">
                  <c:v>0</c:v>
                </c:pt>
                <c:pt idx="37">
                  <c:v>5.8823529411764705E-2</c:v>
                </c:pt>
                <c:pt idx="38">
                  <c:v>9.7087378640776691E-3</c:v>
                </c:pt>
                <c:pt idx="39">
                  <c:v>2.9850746268656716E-2</c:v>
                </c:pt>
                <c:pt idx="40" formatCode="General">
                  <c:v>0</c:v>
                </c:pt>
                <c:pt idx="41">
                  <c:v>0</c:v>
                </c:pt>
                <c:pt idx="42">
                  <c:v>0</c:v>
                </c:pt>
                <c:pt idx="43">
                  <c:v>0</c:v>
                </c:pt>
              </c:numCache>
            </c:numRef>
          </c:val>
          <c:extLst>
            <c:ext xmlns:c16="http://schemas.microsoft.com/office/drawing/2014/chart" uri="{C3380CC4-5D6E-409C-BE32-E72D297353CC}">
              <c16:uniqueId val="{00000013-4404-49CE-8002-68BD5EEE28ED}"/>
            </c:ext>
          </c:extLst>
        </c:ser>
        <c:ser>
          <c:idx val="1"/>
          <c:order val="2"/>
          <c:tx>
            <c:strRef>
              <c:f>'Q7.Q6制度化の課題（従業員別）'!$U$6</c:f>
              <c:strCache>
                <c:ptCount val="1"/>
                <c:pt idx="0">
                  <c:v>3番目</c:v>
                </c:pt>
              </c:strCache>
            </c:strRef>
          </c:tx>
          <c:spPr>
            <a:solidFill>
              <a:srgbClr val="2E75B6"/>
            </a:solidFill>
            <a:ln>
              <a:solidFill>
                <a:sysClr val="windowText" lastClr="000000"/>
              </a:solidFill>
            </a:ln>
            <a:effectLst/>
          </c:spPr>
          <c:invertIfNegative val="0"/>
          <c:cat>
            <c:strRef>
              <c:f>'Q7.Q6制度化の課題（従業員別）'!$R$7:$R$50</c:f>
              <c:strCache>
                <c:ptCount val="44"/>
                <c:pt idx="0">
                  <c:v>【 テレワーク化できない業務への対応 】            </c:v>
                </c:pt>
                <c:pt idx="1">
                  <c:v>20人以下（n=46）</c:v>
                </c:pt>
                <c:pt idx="2">
                  <c:v>21人以上100人以下（n=59）</c:v>
                </c:pt>
                <c:pt idx="3">
                  <c:v>101人以上（n=40）</c:v>
                </c:pt>
                <c:pt idx="4">
                  <c:v>【 従業員の体調管理やモチベーション維持 】</c:v>
                </c:pt>
                <c:pt idx="5">
                  <c:v>20人以下（n=47）</c:v>
                </c:pt>
                <c:pt idx="6">
                  <c:v>21人以上100人以下（n=60）</c:v>
                </c:pt>
                <c:pt idx="7">
                  <c:v>101人以上（n=35）</c:v>
                </c:pt>
                <c:pt idx="8">
                  <c:v>【 テレワークによる生産性の低下への対応 】          </c:v>
                </c:pt>
                <c:pt idx="9">
                  <c:v>20人以下（n=28）</c:v>
                </c:pt>
                <c:pt idx="10">
                  <c:v>21人以上100人以下（n=48）</c:v>
                </c:pt>
                <c:pt idx="11">
                  <c:v>101人以上（n=31）</c:v>
                </c:pt>
                <c:pt idx="12">
                  <c:v>【 情報セキュリティの仕組みの整備 】             </c:v>
                </c:pt>
                <c:pt idx="13">
                  <c:v>20人以下（n=37）</c:v>
                </c:pt>
                <c:pt idx="14">
                  <c:v>21人以上100人以下（n=45）</c:v>
                </c:pt>
                <c:pt idx="15">
                  <c:v>101人以上（n=28）</c:v>
                </c:pt>
                <c:pt idx="16">
                  <c:v>【 リスクマネジメントの再構築 】               </c:v>
                </c:pt>
                <c:pt idx="17">
                  <c:v>20人以下（n=19）</c:v>
                </c:pt>
                <c:pt idx="18">
                  <c:v>21人以上100人以下（n=12）</c:v>
                </c:pt>
                <c:pt idx="19">
                  <c:v>101人以上（n=15）</c:v>
                </c:pt>
                <c:pt idx="20">
                  <c:v>【 在宅勤務における人事評価方法の見直し 】          </c:v>
                </c:pt>
                <c:pt idx="21">
                  <c:v>20人以下（n=9）</c:v>
                </c:pt>
                <c:pt idx="22">
                  <c:v>21人以上100人以下（n=17）</c:v>
                </c:pt>
                <c:pt idx="23">
                  <c:v>101人以上（n=17）</c:v>
                </c:pt>
                <c:pt idx="24">
                  <c:v>【 在宅時の業務環境の整備(個室・デスク・印刷機 等) 】   </c:v>
                </c:pt>
                <c:pt idx="25">
                  <c:v>20人以下（n=21）</c:v>
                </c:pt>
                <c:pt idx="26">
                  <c:v>21人以上100人以下（n=27）</c:v>
                </c:pt>
                <c:pt idx="27">
                  <c:v>101人以上（n=8）</c:v>
                </c:pt>
                <c:pt idx="28">
                  <c:v>【 在宅勤務・時差通勤のための業務フローの見直し・再構築 】</c:v>
                </c:pt>
                <c:pt idx="29">
                  <c:v>20人以下（n=13）</c:v>
                </c:pt>
                <c:pt idx="30">
                  <c:v>21人以上100人以下（n=14）</c:v>
                </c:pt>
                <c:pt idx="31">
                  <c:v>101人以上（n=12）</c:v>
                </c:pt>
                <c:pt idx="32">
                  <c:v>【 助成制度の利用に関する課題(申請の煩雑さ・条件の齟齬等) 】</c:v>
                </c:pt>
                <c:pt idx="33">
                  <c:v>20人以下（n=13）</c:v>
                </c:pt>
                <c:pt idx="34">
                  <c:v>21人以上100人以下（n=6）</c:v>
                </c:pt>
                <c:pt idx="35">
                  <c:v>101人以上（n=2）</c:v>
                </c:pt>
                <c:pt idx="36">
                  <c:v>【 従業員への特別手当の対象者等の線引きをどうするか 】    </c:v>
                </c:pt>
                <c:pt idx="37">
                  <c:v>20人以下（n=7）</c:v>
                </c:pt>
                <c:pt idx="38">
                  <c:v>21人以上100人以下（n=6）</c:v>
                </c:pt>
                <c:pt idx="39">
                  <c:v>101人以上（n=3）</c:v>
                </c:pt>
                <c:pt idx="40">
                  <c:v>【 サプライチェーンの再構築 】                </c:v>
                </c:pt>
                <c:pt idx="41">
                  <c:v>20人以下（n=0）</c:v>
                </c:pt>
                <c:pt idx="42">
                  <c:v>21人以上100人以下（n=2）</c:v>
                </c:pt>
                <c:pt idx="43">
                  <c:v>101人以上（n=0）</c:v>
                </c:pt>
              </c:strCache>
            </c:strRef>
          </c:cat>
          <c:val>
            <c:numRef>
              <c:f>'Q7.Q6制度化の課題（従業員別）'!$U$7:$U$50</c:f>
              <c:numCache>
                <c:formatCode>0.0%</c:formatCode>
                <c:ptCount val="44"/>
                <c:pt idx="0" formatCode="General">
                  <c:v>0</c:v>
                </c:pt>
                <c:pt idx="1">
                  <c:v>9.4117647058823528E-2</c:v>
                </c:pt>
                <c:pt idx="2">
                  <c:v>0.12621359223300971</c:v>
                </c:pt>
                <c:pt idx="3">
                  <c:v>7.4626865671641784E-2</c:v>
                </c:pt>
                <c:pt idx="4" formatCode="General">
                  <c:v>0</c:v>
                </c:pt>
                <c:pt idx="5">
                  <c:v>0.12941176470588237</c:v>
                </c:pt>
                <c:pt idx="6">
                  <c:v>0.12621359223300971</c:v>
                </c:pt>
                <c:pt idx="7">
                  <c:v>0.14925373134328357</c:v>
                </c:pt>
                <c:pt idx="8" formatCode="General">
                  <c:v>0</c:v>
                </c:pt>
                <c:pt idx="9">
                  <c:v>4.7058823529411764E-2</c:v>
                </c:pt>
                <c:pt idx="10">
                  <c:v>0.11650485436893204</c:v>
                </c:pt>
                <c:pt idx="11">
                  <c:v>0.19402985074626866</c:v>
                </c:pt>
                <c:pt idx="12" formatCode="General">
                  <c:v>0</c:v>
                </c:pt>
                <c:pt idx="13">
                  <c:v>0.24705882352941178</c:v>
                </c:pt>
                <c:pt idx="14">
                  <c:v>0.11650485436893204</c:v>
                </c:pt>
                <c:pt idx="15">
                  <c:v>0.14925373134328357</c:v>
                </c:pt>
                <c:pt idx="16" formatCode="General">
                  <c:v>0</c:v>
                </c:pt>
                <c:pt idx="17">
                  <c:v>8.2352941176470587E-2</c:v>
                </c:pt>
                <c:pt idx="18">
                  <c:v>6.7961165048543687E-2</c:v>
                </c:pt>
                <c:pt idx="19">
                  <c:v>0.1044776119402985</c:v>
                </c:pt>
                <c:pt idx="20" formatCode="General">
                  <c:v>0</c:v>
                </c:pt>
                <c:pt idx="21">
                  <c:v>5.8823529411764705E-2</c:v>
                </c:pt>
                <c:pt idx="22">
                  <c:v>7.7669902912621352E-2</c:v>
                </c:pt>
                <c:pt idx="23">
                  <c:v>8.9552238805970144E-2</c:v>
                </c:pt>
                <c:pt idx="24" formatCode="General">
                  <c:v>0</c:v>
                </c:pt>
                <c:pt idx="25">
                  <c:v>0.10588235294117647</c:v>
                </c:pt>
                <c:pt idx="26">
                  <c:v>0.14563106796116504</c:v>
                </c:pt>
                <c:pt idx="27">
                  <c:v>5.9701492537313432E-2</c:v>
                </c:pt>
                <c:pt idx="28" formatCode="General">
                  <c:v>0</c:v>
                </c:pt>
                <c:pt idx="29">
                  <c:v>5.8823529411764705E-2</c:v>
                </c:pt>
                <c:pt idx="30">
                  <c:v>4.8543689320388349E-2</c:v>
                </c:pt>
                <c:pt idx="31">
                  <c:v>2.9850746268656716E-2</c:v>
                </c:pt>
                <c:pt idx="32" formatCode="General">
                  <c:v>0</c:v>
                </c:pt>
                <c:pt idx="33">
                  <c:v>5.8823529411764705E-2</c:v>
                </c:pt>
                <c:pt idx="34">
                  <c:v>9.7087378640776691E-3</c:v>
                </c:pt>
                <c:pt idx="35">
                  <c:v>2.9850746268656716E-2</c:v>
                </c:pt>
                <c:pt idx="36" formatCode="General">
                  <c:v>0</c:v>
                </c:pt>
                <c:pt idx="37">
                  <c:v>2.3529411764705882E-2</c:v>
                </c:pt>
                <c:pt idx="38">
                  <c:v>3.8834951456310676E-2</c:v>
                </c:pt>
                <c:pt idx="39">
                  <c:v>1.4925373134328358E-2</c:v>
                </c:pt>
                <c:pt idx="40" formatCode="General">
                  <c:v>0</c:v>
                </c:pt>
                <c:pt idx="41">
                  <c:v>0</c:v>
                </c:pt>
                <c:pt idx="42">
                  <c:v>9.7087378640776691E-3</c:v>
                </c:pt>
                <c:pt idx="43">
                  <c:v>0</c:v>
                </c:pt>
              </c:numCache>
            </c:numRef>
          </c:val>
          <c:extLst>
            <c:ext xmlns:c16="http://schemas.microsoft.com/office/drawing/2014/chart" uri="{C3380CC4-5D6E-409C-BE32-E72D297353CC}">
              <c16:uniqueId val="{0000001D-4404-49CE-8002-68BD5EEE28E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'Q7.Q6制度化の理由（従業員別）'!$J$53</c:f>
          <c:strCache>
            <c:ptCount val="1"/>
            <c:pt idx="0">
              <c:v>20人以下 (N=86)
21人以上100人以下 (N=102)
101人以上 (N=65)</c:v>
            </c:pt>
          </c:strCache>
        </c:strRef>
      </c:tx>
      <c:layout>
        <c:manualLayout>
          <c:xMode val="edge"/>
          <c:yMode val="edge"/>
          <c:x val="0.62644042145593881"/>
          <c:y val="0.8550351851851852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'Q7.Q6制度化の理由（従業員別）'!$S$6</c:f>
              <c:strCache>
                <c:ptCount val="1"/>
                <c:pt idx="0">
                  <c:v>1番目</c:v>
                </c:pt>
              </c:strCache>
            </c:strRef>
          </c:tx>
          <c:spPr>
            <a:solidFill>
              <a:srgbClr val="FF9966"/>
            </a:solidFill>
            <a:ln>
              <a:solidFill>
                <a:sysClr val="windowText" lastClr="000000"/>
              </a:solidFill>
            </a:ln>
            <a:effectLst/>
          </c:spPr>
          <c:invertIfNegative val="0"/>
          <c:cat>
            <c:strRef>
              <c:f>'Q7.Q6制度化の理由（従業員別）'!$R$7:$R$46</c:f>
              <c:strCache>
                <c:ptCount val="40"/>
                <c:pt idx="0">
                  <c:v>【 従業員の感染防止のため 】                </c:v>
                </c:pt>
                <c:pt idx="1">
                  <c:v>20人以下（n=64）</c:v>
                </c:pt>
                <c:pt idx="2">
                  <c:v>21人以上100人以下（n=87）</c:v>
                </c:pt>
                <c:pt idx="3">
                  <c:v>101人以上（n=49）</c:v>
                </c:pt>
                <c:pt idx="4">
                  <c:v>【 リモートワークの推進のため 】              </c:v>
                </c:pt>
                <c:pt idx="5">
                  <c:v>20人以下（n=41）</c:v>
                </c:pt>
                <c:pt idx="6">
                  <c:v>21人以上100人以下（n=48）</c:v>
                </c:pt>
                <c:pt idx="7">
                  <c:v>101人以上（n=28）</c:v>
                </c:pt>
                <c:pt idx="8">
                  <c:v>【 事業戦略の改革のため 】                 </c:v>
                </c:pt>
                <c:pt idx="9">
                  <c:v>20人以下（n=19）</c:v>
                </c:pt>
                <c:pt idx="10">
                  <c:v>21人以上100人以下（n=22）</c:v>
                </c:pt>
                <c:pt idx="11">
                  <c:v>101人以上（n=11）</c:v>
                </c:pt>
                <c:pt idx="12">
                  <c:v>【 感染防止に適したオフィス環境の整備のため 】</c:v>
                </c:pt>
                <c:pt idx="13">
                  <c:v>20人以下（n=37）</c:v>
                </c:pt>
                <c:pt idx="14">
                  <c:v>21人以上100人以下（n=52）</c:v>
                </c:pt>
                <c:pt idx="15">
                  <c:v>101人以上（n=28）</c:v>
                </c:pt>
                <c:pt idx="16">
                  <c:v>【 デジタル・トランスフォーメーション(DX)の推進のため 】</c:v>
                </c:pt>
                <c:pt idx="17">
                  <c:v>20人以下（n=12）</c:v>
                </c:pt>
                <c:pt idx="18">
                  <c:v>21人以上100人以下（n=12）</c:v>
                </c:pt>
                <c:pt idx="19">
                  <c:v>101人以上（n=16）</c:v>
                </c:pt>
                <c:pt idx="20">
                  <c:v>【 生産性向上のため 】                   </c:v>
                </c:pt>
                <c:pt idx="21">
                  <c:v>20人以下（n=23）</c:v>
                </c:pt>
                <c:pt idx="22">
                  <c:v>21人以上100人以下（n=21）</c:v>
                </c:pt>
                <c:pt idx="23">
                  <c:v>101人以上（n=14）</c:v>
                </c:pt>
                <c:pt idx="24">
                  <c:v>【 労働環境の改革のため 】                 </c:v>
                </c:pt>
                <c:pt idx="25">
                  <c:v>20人以下（n=33）</c:v>
                </c:pt>
                <c:pt idx="26">
                  <c:v>21人以上100人以下（n=32）</c:v>
                </c:pt>
                <c:pt idx="27">
                  <c:v>101人以上（n=26）</c:v>
                </c:pt>
                <c:pt idx="28">
                  <c:v>【 人事評価制度の改革のため 】               </c:v>
                </c:pt>
                <c:pt idx="29">
                  <c:v>20人以下（n=0）</c:v>
                </c:pt>
                <c:pt idx="30">
                  <c:v>21人以上100人以下（n=3）</c:v>
                </c:pt>
                <c:pt idx="31">
                  <c:v>101人以上（n=10）</c:v>
                </c:pt>
                <c:pt idx="32">
                  <c:v>【 業務の自動化・省人化のため 】              </c:v>
                </c:pt>
                <c:pt idx="33">
                  <c:v>20人以下（n=8）</c:v>
                </c:pt>
                <c:pt idx="34">
                  <c:v>21人以上100人以下（n=6）</c:v>
                </c:pt>
                <c:pt idx="35">
                  <c:v>101人以上（n=5）</c:v>
                </c:pt>
                <c:pt idx="36">
                  <c:v>【 拠点の削減のため 】                   </c:v>
                </c:pt>
                <c:pt idx="37">
                  <c:v>20人以下（n=1）</c:v>
                </c:pt>
                <c:pt idx="38">
                  <c:v>21人以上100人以下（n=2）</c:v>
                </c:pt>
                <c:pt idx="39">
                  <c:v>101人以上（n=1）</c:v>
                </c:pt>
              </c:strCache>
            </c:strRef>
          </c:cat>
          <c:val>
            <c:numRef>
              <c:f>'Q7.Q6制度化の理由（従業員別）'!$S$7:$S$46</c:f>
              <c:numCache>
                <c:formatCode>0.0%</c:formatCode>
                <c:ptCount val="40"/>
                <c:pt idx="0" formatCode="General">
                  <c:v>0</c:v>
                </c:pt>
                <c:pt idx="1">
                  <c:v>0.51162790697674421</c:v>
                </c:pt>
                <c:pt idx="2">
                  <c:v>0.59803921568627449</c:v>
                </c:pt>
                <c:pt idx="3">
                  <c:v>0.58461538461538465</c:v>
                </c:pt>
                <c:pt idx="4" formatCode="General">
                  <c:v>0</c:v>
                </c:pt>
                <c:pt idx="5">
                  <c:v>0.15116279069767441</c:v>
                </c:pt>
                <c:pt idx="6">
                  <c:v>0.12745098039215685</c:v>
                </c:pt>
                <c:pt idx="7">
                  <c:v>0.1076923076923077</c:v>
                </c:pt>
                <c:pt idx="8" formatCode="General">
                  <c:v>0</c:v>
                </c:pt>
                <c:pt idx="9">
                  <c:v>0.13953488372093023</c:v>
                </c:pt>
                <c:pt idx="10">
                  <c:v>9.8039215686274508E-2</c:v>
                </c:pt>
                <c:pt idx="11">
                  <c:v>0.1076923076923077</c:v>
                </c:pt>
                <c:pt idx="12" formatCode="General">
                  <c:v>0</c:v>
                </c:pt>
                <c:pt idx="13">
                  <c:v>8.1395348837209308E-2</c:v>
                </c:pt>
                <c:pt idx="14">
                  <c:v>7.8431372549019607E-2</c:v>
                </c:pt>
                <c:pt idx="15">
                  <c:v>1.5384615384615385E-2</c:v>
                </c:pt>
                <c:pt idx="16" formatCode="General">
                  <c:v>0</c:v>
                </c:pt>
                <c:pt idx="17">
                  <c:v>3.4883720930232558E-2</c:v>
                </c:pt>
                <c:pt idx="18">
                  <c:v>3.9215686274509803E-2</c:v>
                </c:pt>
                <c:pt idx="19">
                  <c:v>6.1538461538461542E-2</c:v>
                </c:pt>
                <c:pt idx="20" formatCode="General">
                  <c:v>0</c:v>
                </c:pt>
                <c:pt idx="21">
                  <c:v>3.4883720930232558E-2</c:v>
                </c:pt>
                <c:pt idx="22">
                  <c:v>9.8039215686274508E-3</c:v>
                </c:pt>
                <c:pt idx="23">
                  <c:v>4.6153846153846156E-2</c:v>
                </c:pt>
                <c:pt idx="24" formatCode="General">
                  <c:v>0</c:v>
                </c:pt>
                <c:pt idx="25">
                  <c:v>3.4883720930232558E-2</c:v>
                </c:pt>
                <c:pt idx="26">
                  <c:v>1.9607843137254902E-2</c:v>
                </c:pt>
                <c:pt idx="27">
                  <c:v>1.5384615384615385E-2</c:v>
                </c:pt>
                <c:pt idx="28" formatCode="General">
                  <c:v>0</c:v>
                </c:pt>
                <c:pt idx="29">
                  <c:v>0</c:v>
                </c:pt>
                <c:pt idx="30">
                  <c:v>9.8039215686274508E-3</c:v>
                </c:pt>
                <c:pt idx="31">
                  <c:v>4.6153846153846156E-2</c:v>
                </c:pt>
                <c:pt idx="32" formatCode="General">
                  <c:v>0</c:v>
                </c:pt>
                <c:pt idx="33">
                  <c:v>1.1627906976744186E-2</c:v>
                </c:pt>
                <c:pt idx="34">
                  <c:v>0</c:v>
                </c:pt>
                <c:pt idx="35">
                  <c:v>1.5384615384615385E-2</c:v>
                </c:pt>
                <c:pt idx="36" formatCode="General">
                  <c:v>0</c:v>
                </c:pt>
                <c:pt idx="37">
                  <c:v>0</c:v>
                </c:pt>
                <c:pt idx="38">
                  <c:v>0</c:v>
                </c:pt>
                <c:pt idx="39">
                  <c:v>0</c:v>
                </c:pt>
              </c:numCache>
            </c:numRef>
          </c:val>
          <c:extLst>
            <c:ext xmlns:c16="http://schemas.microsoft.com/office/drawing/2014/chart" uri="{C3380CC4-5D6E-409C-BE32-E72D297353CC}">
              <c16:uniqueId val="{00000009-BDEE-4356-8634-50166F3212A1}"/>
            </c:ext>
          </c:extLst>
        </c:ser>
        <c:ser>
          <c:idx val="2"/>
          <c:order val="1"/>
          <c:tx>
            <c:strRef>
              <c:f>'Q7.Q6制度化の理由（従業員別）'!$T$6</c:f>
              <c:strCache>
                <c:ptCount val="1"/>
                <c:pt idx="0">
                  <c:v>2番目</c:v>
                </c:pt>
              </c:strCache>
            </c:strRef>
          </c:tx>
          <c:spPr>
            <a:solidFill>
              <a:srgbClr val="FFFF99"/>
            </a:solidFill>
            <a:ln w="9525">
              <a:solidFill>
                <a:sysClr val="windowText" lastClr="000000"/>
              </a:solidFill>
            </a:ln>
            <a:effectLst/>
          </c:spPr>
          <c:invertIfNegative val="0"/>
          <c:cat>
            <c:strRef>
              <c:f>'Q7.Q6制度化の理由（従業員別）'!$R$7:$R$46</c:f>
              <c:strCache>
                <c:ptCount val="40"/>
                <c:pt idx="0">
                  <c:v>【 従業員の感染防止のため 】                </c:v>
                </c:pt>
                <c:pt idx="1">
                  <c:v>20人以下（n=64）</c:v>
                </c:pt>
                <c:pt idx="2">
                  <c:v>21人以上100人以下（n=87）</c:v>
                </c:pt>
                <c:pt idx="3">
                  <c:v>101人以上（n=49）</c:v>
                </c:pt>
                <c:pt idx="4">
                  <c:v>【 リモートワークの推進のため 】              </c:v>
                </c:pt>
                <c:pt idx="5">
                  <c:v>20人以下（n=41）</c:v>
                </c:pt>
                <c:pt idx="6">
                  <c:v>21人以上100人以下（n=48）</c:v>
                </c:pt>
                <c:pt idx="7">
                  <c:v>101人以上（n=28）</c:v>
                </c:pt>
                <c:pt idx="8">
                  <c:v>【 事業戦略の改革のため 】                 </c:v>
                </c:pt>
                <c:pt idx="9">
                  <c:v>20人以下（n=19）</c:v>
                </c:pt>
                <c:pt idx="10">
                  <c:v>21人以上100人以下（n=22）</c:v>
                </c:pt>
                <c:pt idx="11">
                  <c:v>101人以上（n=11）</c:v>
                </c:pt>
                <c:pt idx="12">
                  <c:v>【 感染防止に適したオフィス環境の整備のため 】</c:v>
                </c:pt>
                <c:pt idx="13">
                  <c:v>20人以下（n=37）</c:v>
                </c:pt>
                <c:pt idx="14">
                  <c:v>21人以上100人以下（n=52）</c:v>
                </c:pt>
                <c:pt idx="15">
                  <c:v>101人以上（n=28）</c:v>
                </c:pt>
                <c:pt idx="16">
                  <c:v>【 デジタル・トランスフォーメーション(DX)の推進のため 】</c:v>
                </c:pt>
                <c:pt idx="17">
                  <c:v>20人以下（n=12）</c:v>
                </c:pt>
                <c:pt idx="18">
                  <c:v>21人以上100人以下（n=12）</c:v>
                </c:pt>
                <c:pt idx="19">
                  <c:v>101人以上（n=16）</c:v>
                </c:pt>
                <c:pt idx="20">
                  <c:v>【 生産性向上のため 】                   </c:v>
                </c:pt>
                <c:pt idx="21">
                  <c:v>20人以下（n=23）</c:v>
                </c:pt>
                <c:pt idx="22">
                  <c:v>21人以上100人以下（n=21）</c:v>
                </c:pt>
                <c:pt idx="23">
                  <c:v>101人以上（n=14）</c:v>
                </c:pt>
                <c:pt idx="24">
                  <c:v>【 労働環境の改革のため 】                 </c:v>
                </c:pt>
                <c:pt idx="25">
                  <c:v>20人以下（n=33）</c:v>
                </c:pt>
                <c:pt idx="26">
                  <c:v>21人以上100人以下（n=32）</c:v>
                </c:pt>
                <c:pt idx="27">
                  <c:v>101人以上（n=26）</c:v>
                </c:pt>
                <c:pt idx="28">
                  <c:v>【 人事評価制度の改革のため 】               </c:v>
                </c:pt>
                <c:pt idx="29">
                  <c:v>20人以下（n=0）</c:v>
                </c:pt>
                <c:pt idx="30">
                  <c:v>21人以上100人以下（n=3）</c:v>
                </c:pt>
                <c:pt idx="31">
                  <c:v>101人以上（n=10）</c:v>
                </c:pt>
                <c:pt idx="32">
                  <c:v>【 業務の自動化・省人化のため 】              </c:v>
                </c:pt>
                <c:pt idx="33">
                  <c:v>20人以下（n=8）</c:v>
                </c:pt>
                <c:pt idx="34">
                  <c:v>21人以上100人以下（n=6）</c:v>
                </c:pt>
                <c:pt idx="35">
                  <c:v>101人以上（n=5）</c:v>
                </c:pt>
                <c:pt idx="36">
                  <c:v>【 拠点の削減のため 】                   </c:v>
                </c:pt>
                <c:pt idx="37">
                  <c:v>20人以下（n=1）</c:v>
                </c:pt>
                <c:pt idx="38">
                  <c:v>21人以上100人以下（n=2）</c:v>
                </c:pt>
                <c:pt idx="39">
                  <c:v>101人以上（n=1）</c:v>
                </c:pt>
              </c:strCache>
            </c:strRef>
          </c:cat>
          <c:val>
            <c:numRef>
              <c:f>'Q7.Q6制度化の理由（従業員別）'!$T$7:$T$46</c:f>
              <c:numCache>
                <c:formatCode>0.0%</c:formatCode>
                <c:ptCount val="40"/>
                <c:pt idx="0" formatCode="General">
                  <c:v>0</c:v>
                </c:pt>
                <c:pt idx="1">
                  <c:v>0.16279069767441862</c:v>
                </c:pt>
                <c:pt idx="2">
                  <c:v>0.16666666666666666</c:v>
                </c:pt>
                <c:pt idx="3">
                  <c:v>7.6923076923076927E-2</c:v>
                </c:pt>
                <c:pt idx="4" formatCode="General">
                  <c:v>0</c:v>
                </c:pt>
                <c:pt idx="5">
                  <c:v>0.18604651162790697</c:v>
                </c:pt>
                <c:pt idx="6">
                  <c:v>0.22549019607843138</c:v>
                </c:pt>
                <c:pt idx="7">
                  <c:v>0.15384615384615385</c:v>
                </c:pt>
                <c:pt idx="8" formatCode="General">
                  <c:v>0</c:v>
                </c:pt>
                <c:pt idx="9">
                  <c:v>2.3255813953488372E-2</c:v>
                </c:pt>
                <c:pt idx="10">
                  <c:v>5.8823529411764705E-2</c:v>
                </c:pt>
                <c:pt idx="11">
                  <c:v>4.6153846153846156E-2</c:v>
                </c:pt>
                <c:pt idx="12" formatCode="General">
                  <c:v>0</c:v>
                </c:pt>
                <c:pt idx="13">
                  <c:v>0.29069767441860467</c:v>
                </c:pt>
                <c:pt idx="14">
                  <c:v>0.31372549019607843</c:v>
                </c:pt>
                <c:pt idx="15">
                  <c:v>0.29230769230769232</c:v>
                </c:pt>
                <c:pt idx="16" formatCode="General">
                  <c:v>0</c:v>
                </c:pt>
                <c:pt idx="17">
                  <c:v>3.4883720930232558E-2</c:v>
                </c:pt>
                <c:pt idx="18">
                  <c:v>1.9607843137254902E-2</c:v>
                </c:pt>
                <c:pt idx="19">
                  <c:v>9.2307692307692313E-2</c:v>
                </c:pt>
                <c:pt idx="20" formatCode="General">
                  <c:v>0</c:v>
                </c:pt>
                <c:pt idx="21">
                  <c:v>9.3023255813953487E-2</c:v>
                </c:pt>
                <c:pt idx="22">
                  <c:v>7.8431372549019607E-2</c:v>
                </c:pt>
                <c:pt idx="23">
                  <c:v>4.6153846153846156E-2</c:v>
                </c:pt>
                <c:pt idx="24" formatCode="General">
                  <c:v>0</c:v>
                </c:pt>
                <c:pt idx="25">
                  <c:v>9.3023255813953487E-2</c:v>
                </c:pt>
                <c:pt idx="26">
                  <c:v>5.8823529411764705E-2</c:v>
                </c:pt>
                <c:pt idx="27">
                  <c:v>0.2</c:v>
                </c:pt>
                <c:pt idx="28" formatCode="General">
                  <c:v>0</c:v>
                </c:pt>
                <c:pt idx="29">
                  <c:v>0</c:v>
                </c:pt>
                <c:pt idx="30">
                  <c:v>0</c:v>
                </c:pt>
                <c:pt idx="31">
                  <c:v>1.5384615384615385E-2</c:v>
                </c:pt>
                <c:pt idx="32" formatCode="General">
                  <c:v>0</c:v>
                </c:pt>
                <c:pt idx="33">
                  <c:v>3.4883720930232558E-2</c:v>
                </c:pt>
                <c:pt idx="34">
                  <c:v>1.9607843137254902E-2</c:v>
                </c:pt>
                <c:pt idx="35">
                  <c:v>1.5384615384615385E-2</c:v>
                </c:pt>
                <c:pt idx="36" formatCode="General">
                  <c:v>0</c:v>
                </c:pt>
                <c:pt idx="37">
                  <c:v>1.1627906976744186E-2</c:v>
                </c:pt>
                <c:pt idx="38">
                  <c:v>9.8039215686274508E-3</c:v>
                </c:pt>
                <c:pt idx="39">
                  <c:v>1.5384615384615385E-2</c:v>
                </c:pt>
              </c:numCache>
            </c:numRef>
          </c:val>
          <c:extLst>
            <c:ext xmlns:c16="http://schemas.microsoft.com/office/drawing/2014/chart" uri="{C3380CC4-5D6E-409C-BE32-E72D297353CC}">
              <c16:uniqueId val="{00000013-BDEE-4356-8634-50166F3212A1}"/>
            </c:ext>
          </c:extLst>
        </c:ser>
        <c:ser>
          <c:idx val="1"/>
          <c:order val="2"/>
          <c:tx>
            <c:strRef>
              <c:f>'Q7.Q6制度化の理由（従業員別）'!$U$6</c:f>
              <c:strCache>
                <c:ptCount val="1"/>
                <c:pt idx="0">
                  <c:v>3番目</c:v>
                </c:pt>
              </c:strCache>
            </c:strRef>
          </c:tx>
          <c:spPr>
            <a:solidFill>
              <a:srgbClr val="2E75B6"/>
            </a:solidFill>
            <a:ln>
              <a:solidFill>
                <a:sysClr val="windowText" lastClr="000000"/>
              </a:solidFill>
            </a:ln>
            <a:effectLst/>
          </c:spPr>
          <c:invertIfNegative val="0"/>
          <c:cat>
            <c:strRef>
              <c:f>'Q7.Q6制度化の理由（従業員別）'!$R$7:$R$46</c:f>
              <c:strCache>
                <c:ptCount val="40"/>
                <c:pt idx="0">
                  <c:v>【 従業員の感染防止のため 】                </c:v>
                </c:pt>
                <c:pt idx="1">
                  <c:v>20人以下（n=64）</c:v>
                </c:pt>
                <c:pt idx="2">
                  <c:v>21人以上100人以下（n=87）</c:v>
                </c:pt>
                <c:pt idx="3">
                  <c:v>101人以上（n=49）</c:v>
                </c:pt>
                <c:pt idx="4">
                  <c:v>【 リモートワークの推進のため 】              </c:v>
                </c:pt>
                <c:pt idx="5">
                  <c:v>20人以下（n=41）</c:v>
                </c:pt>
                <c:pt idx="6">
                  <c:v>21人以上100人以下（n=48）</c:v>
                </c:pt>
                <c:pt idx="7">
                  <c:v>101人以上（n=28）</c:v>
                </c:pt>
                <c:pt idx="8">
                  <c:v>【 事業戦略の改革のため 】                 </c:v>
                </c:pt>
                <c:pt idx="9">
                  <c:v>20人以下（n=19）</c:v>
                </c:pt>
                <c:pt idx="10">
                  <c:v>21人以上100人以下（n=22）</c:v>
                </c:pt>
                <c:pt idx="11">
                  <c:v>101人以上（n=11）</c:v>
                </c:pt>
                <c:pt idx="12">
                  <c:v>【 感染防止に適したオフィス環境の整備のため 】</c:v>
                </c:pt>
                <c:pt idx="13">
                  <c:v>20人以下（n=37）</c:v>
                </c:pt>
                <c:pt idx="14">
                  <c:v>21人以上100人以下（n=52）</c:v>
                </c:pt>
                <c:pt idx="15">
                  <c:v>101人以上（n=28）</c:v>
                </c:pt>
                <c:pt idx="16">
                  <c:v>【 デジタル・トランスフォーメーション(DX)の推進のため 】</c:v>
                </c:pt>
                <c:pt idx="17">
                  <c:v>20人以下（n=12）</c:v>
                </c:pt>
                <c:pt idx="18">
                  <c:v>21人以上100人以下（n=12）</c:v>
                </c:pt>
                <c:pt idx="19">
                  <c:v>101人以上（n=16）</c:v>
                </c:pt>
                <c:pt idx="20">
                  <c:v>【 生産性向上のため 】                   </c:v>
                </c:pt>
                <c:pt idx="21">
                  <c:v>20人以下（n=23）</c:v>
                </c:pt>
                <c:pt idx="22">
                  <c:v>21人以上100人以下（n=21）</c:v>
                </c:pt>
                <c:pt idx="23">
                  <c:v>101人以上（n=14）</c:v>
                </c:pt>
                <c:pt idx="24">
                  <c:v>【 労働環境の改革のため 】                 </c:v>
                </c:pt>
                <c:pt idx="25">
                  <c:v>20人以下（n=33）</c:v>
                </c:pt>
                <c:pt idx="26">
                  <c:v>21人以上100人以下（n=32）</c:v>
                </c:pt>
                <c:pt idx="27">
                  <c:v>101人以上（n=26）</c:v>
                </c:pt>
                <c:pt idx="28">
                  <c:v>【 人事評価制度の改革のため 】               </c:v>
                </c:pt>
                <c:pt idx="29">
                  <c:v>20人以下（n=0）</c:v>
                </c:pt>
                <c:pt idx="30">
                  <c:v>21人以上100人以下（n=3）</c:v>
                </c:pt>
                <c:pt idx="31">
                  <c:v>101人以上（n=10）</c:v>
                </c:pt>
                <c:pt idx="32">
                  <c:v>【 業務の自動化・省人化のため 】              </c:v>
                </c:pt>
                <c:pt idx="33">
                  <c:v>20人以下（n=8）</c:v>
                </c:pt>
                <c:pt idx="34">
                  <c:v>21人以上100人以下（n=6）</c:v>
                </c:pt>
                <c:pt idx="35">
                  <c:v>101人以上（n=5）</c:v>
                </c:pt>
                <c:pt idx="36">
                  <c:v>【 拠点の削減のため 】                   </c:v>
                </c:pt>
                <c:pt idx="37">
                  <c:v>20人以下（n=1）</c:v>
                </c:pt>
                <c:pt idx="38">
                  <c:v>21人以上100人以下（n=2）</c:v>
                </c:pt>
                <c:pt idx="39">
                  <c:v>101人以上（n=1）</c:v>
                </c:pt>
              </c:strCache>
            </c:strRef>
          </c:cat>
          <c:val>
            <c:numRef>
              <c:f>'Q7.Q6制度化の理由（従業員別）'!$U$7:$U$46</c:f>
              <c:numCache>
                <c:formatCode>0.0%</c:formatCode>
                <c:ptCount val="40"/>
                <c:pt idx="0" formatCode="General">
                  <c:v>0</c:v>
                </c:pt>
                <c:pt idx="1">
                  <c:v>6.9767441860465115E-2</c:v>
                </c:pt>
                <c:pt idx="2">
                  <c:v>8.8235294117647065E-2</c:v>
                </c:pt>
                <c:pt idx="3">
                  <c:v>9.2307692307692313E-2</c:v>
                </c:pt>
                <c:pt idx="4" formatCode="General">
                  <c:v>0</c:v>
                </c:pt>
                <c:pt idx="5">
                  <c:v>0.13953488372093023</c:v>
                </c:pt>
                <c:pt idx="6">
                  <c:v>0.11764705882352941</c:v>
                </c:pt>
                <c:pt idx="7">
                  <c:v>0.16923076923076924</c:v>
                </c:pt>
                <c:pt idx="8" formatCode="General">
                  <c:v>0</c:v>
                </c:pt>
                <c:pt idx="9">
                  <c:v>5.8139534883720929E-2</c:v>
                </c:pt>
                <c:pt idx="10">
                  <c:v>5.8823529411764705E-2</c:v>
                </c:pt>
                <c:pt idx="11">
                  <c:v>1.5384615384615385E-2</c:v>
                </c:pt>
                <c:pt idx="12" formatCode="General">
                  <c:v>0</c:v>
                </c:pt>
                <c:pt idx="13">
                  <c:v>5.8139534883720929E-2</c:v>
                </c:pt>
                <c:pt idx="14">
                  <c:v>0.11764705882352941</c:v>
                </c:pt>
                <c:pt idx="15">
                  <c:v>0.12307692307692308</c:v>
                </c:pt>
                <c:pt idx="16" formatCode="General">
                  <c:v>0</c:v>
                </c:pt>
                <c:pt idx="17">
                  <c:v>6.9767441860465115E-2</c:v>
                </c:pt>
                <c:pt idx="18">
                  <c:v>5.8823529411764705E-2</c:v>
                </c:pt>
                <c:pt idx="19">
                  <c:v>9.2307692307692313E-2</c:v>
                </c:pt>
                <c:pt idx="20" formatCode="General">
                  <c:v>0</c:v>
                </c:pt>
                <c:pt idx="21">
                  <c:v>0.13953488372093023</c:v>
                </c:pt>
                <c:pt idx="22">
                  <c:v>0.11764705882352941</c:v>
                </c:pt>
                <c:pt idx="23">
                  <c:v>0.12307692307692308</c:v>
                </c:pt>
                <c:pt idx="24" formatCode="General">
                  <c:v>0</c:v>
                </c:pt>
                <c:pt idx="25">
                  <c:v>0.2558139534883721</c:v>
                </c:pt>
                <c:pt idx="26">
                  <c:v>0.23529411764705882</c:v>
                </c:pt>
                <c:pt idx="27">
                  <c:v>0.18461538461538463</c:v>
                </c:pt>
                <c:pt idx="28" formatCode="General">
                  <c:v>0</c:v>
                </c:pt>
                <c:pt idx="29">
                  <c:v>0</c:v>
                </c:pt>
                <c:pt idx="30">
                  <c:v>1.9607843137254902E-2</c:v>
                </c:pt>
                <c:pt idx="31">
                  <c:v>9.2307692307692313E-2</c:v>
                </c:pt>
                <c:pt idx="32" formatCode="General">
                  <c:v>0</c:v>
                </c:pt>
                <c:pt idx="33">
                  <c:v>4.6511627906976744E-2</c:v>
                </c:pt>
                <c:pt idx="34">
                  <c:v>3.9215686274509803E-2</c:v>
                </c:pt>
                <c:pt idx="35">
                  <c:v>4.6153846153846156E-2</c:v>
                </c:pt>
                <c:pt idx="36" formatCode="General">
                  <c:v>0</c:v>
                </c:pt>
                <c:pt idx="37">
                  <c:v>0</c:v>
                </c:pt>
                <c:pt idx="38">
                  <c:v>9.8039215686274508E-3</c:v>
                </c:pt>
                <c:pt idx="39">
                  <c:v>0</c:v>
                </c:pt>
              </c:numCache>
            </c:numRef>
          </c:val>
          <c:extLst>
            <c:ext xmlns:c16="http://schemas.microsoft.com/office/drawing/2014/chart" uri="{C3380CC4-5D6E-409C-BE32-E72D297353CC}">
              <c16:uniqueId val="{0000001D-BDEE-4356-8634-50166F3212A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8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70336700336695"/>
          <c:w val="0.10978497447562523"/>
          <c:h val="6.2335185185185188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'Q8.取引形態'!$L$5</c:f>
              <c:strCache>
                <c:ptCount val="1"/>
                <c:pt idx="0">
                  <c:v>垂直統合型の事業が中心</c:v>
                </c:pt>
              </c:strCache>
            </c:strRef>
          </c:tx>
          <c:spPr>
            <a:solidFill>
              <a:srgbClr val="FF9966"/>
            </a:solidFill>
            <a:ln>
              <a:solidFill>
                <a:schemeClr val="tx1"/>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発令前（N=1535）</c:v>
                </c:pt>
                <c:pt idx="1">
                  <c:v>５年後（N=1516）</c:v>
                </c:pt>
              </c:strCache>
            </c:strRef>
          </c:cat>
          <c:val>
            <c:numRef>
              <c:f>'Q8.取引形態'!$L$6:$L$7</c:f>
              <c:numCache>
                <c:formatCode>0.0%</c:formatCode>
                <c:ptCount val="2"/>
                <c:pt idx="0">
                  <c:v>0.22866449511400652</c:v>
                </c:pt>
                <c:pt idx="1">
                  <c:v>0.10817941952506596</c:v>
                </c:pt>
              </c:numCache>
            </c:numRef>
          </c:val>
          <c:extLst>
            <c:ext xmlns:c16="http://schemas.microsoft.com/office/drawing/2014/chart" uri="{C3380CC4-5D6E-409C-BE32-E72D297353CC}">
              <c16:uniqueId val="{00000000-4937-4B57-BFED-8DC025F41140}"/>
            </c:ext>
          </c:extLst>
        </c:ser>
        <c:ser>
          <c:idx val="1"/>
          <c:order val="1"/>
          <c:tx>
            <c:strRef>
              <c:f>'Q8.取引形態'!$M$5</c:f>
              <c:strCache>
                <c:ptCount val="1"/>
                <c:pt idx="0">
                  <c:v>どちらかというと垂直統合型の事業が多い</c:v>
                </c:pt>
              </c:strCache>
            </c:strRef>
          </c:tx>
          <c:spPr>
            <a:solidFill>
              <a:srgbClr val="FFCC99"/>
            </a:solidFill>
            <a:ln>
              <a:solidFill>
                <a:schemeClr val="tx1"/>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発令前（N=1535）</c:v>
                </c:pt>
                <c:pt idx="1">
                  <c:v>５年後（N=1516）</c:v>
                </c:pt>
              </c:strCache>
            </c:strRef>
          </c:cat>
          <c:val>
            <c:numRef>
              <c:f>'Q8.取引形態'!$M$6:$M$7</c:f>
              <c:numCache>
                <c:formatCode>0.0%</c:formatCode>
                <c:ptCount val="2"/>
                <c:pt idx="0">
                  <c:v>0.21042345276872965</c:v>
                </c:pt>
                <c:pt idx="1">
                  <c:v>0.13984168865435356</c:v>
                </c:pt>
              </c:numCache>
            </c:numRef>
          </c:val>
          <c:extLst>
            <c:ext xmlns:c16="http://schemas.microsoft.com/office/drawing/2014/chart" uri="{C3380CC4-5D6E-409C-BE32-E72D297353CC}">
              <c16:uniqueId val="{00000001-4937-4B57-BFED-8DC025F41140}"/>
            </c:ext>
          </c:extLst>
        </c:ser>
        <c:ser>
          <c:idx val="2"/>
          <c:order val="2"/>
          <c:tx>
            <c:strRef>
              <c:f>'Q8.取引形態'!$N$5</c:f>
              <c:strCache>
                <c:ptCount val="1"/>
                <c:pt idx="0">
                  <c:v>垂直・水平ほぼ半々</c:v>
                </c:pt>
              </c:strCache>
            </c:strRef>
          </c:tx>
          <c:spPr>
            <a:solidFill>
              <a:srgbClr val="FFFF99"/>
            </a:solidFill>
            <a:ln>
              <a:solidFill>
                <a:schemeClr val="tx1"/>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発令前（N=1535）</c:v>
                </c:pt>
                <c:pt idx="1">
                  <c:v>５年後（N=1516）</c:v>
                </c:pt>
              </c:strCache>
            </c:strRef>
          </c:cat>
          <c:val>
            <c:numRef>
              <c:f>'Q8.取引形態'!$N$6:$N$7</c:f>
              <c:numCache>
                <c:formatCode>0.0%</c:formatCode>
                <c:ptCount val="2"/>
                <c:pt idx="0">
                  <c:v>0.10553745928338762</c:v>
                </c:pt>
                <c:pt idx="1">
                  <c:v>0.21437994722955145</c:v>
                </c:pt>
              </c:numCache>
            </c:numRef>
          </c:val>
          <c:extLst>
            <c:ext xmlns:c16="http://schemas.microsoft.com/office/drawing/2014/chart" uri="{C3380CC4-5D6E-409C-BE32-E72D297353CC}">
              <c16:uniqueId val="{00000002-4937-4B57-BFED-8DC025F41140}"/>
            </c:ext>
          </c:extLst>
        </c:ser>
        <c:ser>
          <c:idx val="3"/>
          <c:order val="3"/>
          <c:tx>
            <c:strRef>
              <c:f>'Q8.取引形態'!$O$5</c:f>
              <c:strCache>
                <c:ptCount val="1"/>
                <c:pt idx="0">
                  <c:v>どちらかというと水平分業型の事業が多い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4937-4B57-BFED-8DC025F41140}"/>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37-4B57-BFED-8DC025F41140}"/>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37-4B57-BFED-8DC025F41140}"/>
                </c:ext>
              </c:extLst>
            </c:dLbl>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発令前（N=1535）</c:v>
                </c:pt>
                <c:pt idx="1">
                  <c:v>５年後（N=1516）</c:v>
                </c:pt>
              </c:strCache>
            </c:strRef>
          </c:cat>
          <c:val>
            <c:numRef>
              <c:f>'Q8.取引形態'!$O$6:$O$7</c:f>
              <c:numCache>
                <c:formatCode>0.0%</c:formatCode>
                <c:ptCount val="2"/>
                <c:pt idx="0">
                  <c:v>0.13941368078175895</c:v>
                </c:pt>
                <c:pt idx="1">
                  <c:v>0.13390501319261214</c:v>
                </c:pt>
              </c:numCache>
            </c:numRef>
          </c:val>
          <c:extLst>
            <c:ext xmlns:c16="http://schemas.microsoft.com/office/drawing/2014/chart" uri="{C3380CC4-5D6E-409C-BE32-E72D297353CC}">
              <c16:uniqueId val="{00000006-4937-4B57-BFED-8DC025F41140}"/>
            </c:ext>
          </c:extLst>
        </c:ser>
        <c:ser>
          <c:idx val="4"/>
          <c:order val="4"/>
          <c:tx>
            <c:strRef>
              <c:f>'Q8.取引形態'!$P$5</c:f>
              <c:strCache>
                <c:ptCount val="1"/>
                <c:pt idx="0">
                  <c:v>水平分業型の事業が中心</c:v>
                </c:pt>
              </c:strCache>
            </c:strRef>
          </c:tx>
          <c:spPr>
            <a:solidFill>
              <a:srgbClr val="9DC3E6"/>
            </a:solidFill>
            <a:ln>
              <a:solidFill>
                <a:schemeClr val="tx1"/>
              </a:solid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'Q8.取引形態'!$K$6:$K$7</c:f>
              <c:strCache>
                <c:ptCount val="2"/>
                <c:pt idx="0">
                  <c:v>緊急事態宣言の
発令前（N=1535）</c:v>
                </c:pt>
                <c:pt idx="1">
                  <c:v>５年後（N=1516）</c:v>
                </c:pt>
              </c:strCache>
            </c:strRef>
          </c:cat>
          <c:val>
            <c:numRef>
              <c:f>'Q8.取引形態'!$P$6:$P$7</c:f>
              <c:numCache>
                <c:formatCode>0.0%</c:formatCode>
                <c:ptCount val="2"/>
                <c:pt idx="0">
                  <c:v>0.25667752442996744</c:v>
                </c:pt>
                <c:pt idx="1">
                  <c:v>0.26055408970976252</c:v>
                </c:pt>
              </c:numCache>
            </c:numRef>
          </c:val>
          <c:extLst>
            <c:ext xmlns:c16="http://schemas.microsoft.com/office/drawing/2014/chart" uri="{C3380CC4-5D6E-409C-BE32-E72D297353CC}">
              <c16:uniqueId val="{00000007-4937-4B57-BFED-8DC025F41140}"/>
            </c:ext>
          </c:extLst>
        </c:ser>
        <c:ser>
          <c:idx val="5"/>
          <c:order val="5"/>
          <c:tx>
            <c:strRef>
              <c:f>'Q8.取引形態'!$Q$5</c:f>
              <c:strCache>
                <c:ptCount val="1"/>
                <c:pt idx="0">
                  <c:v>わからない</c:v>
                </c:pt>
              </c:strCache>
            </c:strRef>
          </c:tx>
          <c:spPr>
            <a:solidFill>
              <a:schemeClr val="bg1"/>
            </a:solidFill>
            <a:ln>
              <a:solidFill>
                <a:schemeClr val="tx1"/>
              </a:solidFill>
            </a:ln>
          </c:spPr>
          <c:invertIfNegative val="0"/>
          <c:dLbls>
            <c:dLbl>
              <c:idx val="0"/>
              <c:layout>
                <c:manualLayout>
                  <c:x val="6.7043261512138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37-4B57-BFED-8DC025F411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発令前（N=1535）</c:v>
                </c:pt>
                <c:pt idx="1">
                  <c:v>５年後（N=1516）</c:v>
                </c:pt>
              </c:strCache>
            </c:strRef>
          </c:cat>
          <c:val>
            <c:numRef>
              <c:f>'Q8.取引形態'!$Q$6:$Q$7</c:f>
              <c:numCache>
                <c:formatCode>0.0%</c:formatCode>
                <c:ptCount val="2"/>
                <c:pt idx="0">
                  <c:v>5.9283387622149838E-2</c:v>
                </c:pt>
                <c:pt idx="1">
                  <c:v>0.14313984168865435</c:v>
                </c:pt>
              </c:numCache>
            </c:numRef>
          </c:val>
          <c:extLst>
            <c:ext xmlns:c16="http://schemas.microsoft.com/office/drawing/2014/chart" uri="{C3380CC4-5D6E-409C-BE32-E72D297353CC}">
              <c16:uniqueId val="{00000009-4937-4B57-BFED-8DC025F4114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946708688602595"/>
          <c:y val="0.71516390850282119"/>
          <c:w val="0.37459287077938536"/>
          <c:h val="0.2758988478655727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175149572649576"/>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28803418803417"/>
          <c:y val="0.15560441660171168"/>
          <c:w val="0.53502863247863253"/>
          <c:h val="0.80892878714318583"/>
        </c:manualLayout>
      </c:layout>
      <c:barChart>
        <c:barDir val="bar"/>
        <c:grouping val="clustered"/>
        <c:varyColors val="0"/>
        <c:ser>
          <c:idx val="0"/>
          <c:order val="0"/>
          <c:tx>
            <c:strRef>
              <c:f>'Q4.主な事業と適応分野'!$B$14</c:f>
              <c:strCache>
                <c:ptCount val="1"/>
                <c:pt idx="0">
                  <c:v>主な適応分野</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'Q4.主な事業と適応分野'!$J$15:$J$25</c:f>
              <c:strCache>
                <c:ptCount val="11"/>
                <c:pt idx="0">
                  <c:v>工場／プラント（n=480）</c:v>
                </c:pt>
                <c:pt idx="1">
                  <c:v>オフィス／店舗（n=253）</c:v>
                </c:pt>
                <c:pt idx="2">
                  <c:v>流通／物流（n=159）</c:v>
                </c:pt>
                <c:pt idx="3">
                  <c:v>移動／交通（n=157）</c:v>
                </c:pt>
                <c:pt idx="4">
                  <c:v>住宅／生活（n=142）</c:v>
                </c:pt>
                <c:pt idx="5">
                  <c:v>病院／医療（n=129）</c:v>
                </c:pt>
                <c:pt idx="6">
                  <c:v>建築／土木（n=115）</c:v>
                </c:pt>
                <c:pt idx="7">
                  <c:v>防犯／防災（n=91）</c:v>
                </c:pt>
                <c:pt idx="8">
                  <c:v>健康／介護／スポーツ（n=89）</c:v>
                </c:pt>
                <c:pt idx="9">
                  <c:v>農林水産（n=61）</c:v>
                </c:pt>
                <c:pt idx="10">
                  <c:v>その他（n=205）</c:v>
                </c:pt>
              </c:strCache>
            </c:strRef>
          </c:cat>
          <c:val>
            <c:numRef>
              <c:f>'Q4.主な事業と適応分野'!$G$15:$G$25</c:f>
              <c:numCache>
                <c:formatCode>0.0%</c:formatCode>
                <c:ptCount val="11"/>
                <c:pt idx="0">
                  <c:v>0.31168831168831168</c:v>
                </c:pt>
                <c:pt idx="1">
                  <c:v>0.16428571428571428</c:v>
                </c:pt>
                <c:pt idx="2">
                  <c:v>0.10324675324675325</c:v>
                </c:pt>
                <c:pt idx="3">
                  <c:v>0.10194805194805195</c:v>
                </c:pt>
                <c:pt idx="4">
                  <c:v>9.2207792207792211E-2</c:v>
                </c:pt>
                <c:pt idx="5">
                  <c:v>8.3766233766233766E-2</c:v>
                </c:pt>
                <c:pt idx="6">
                  <c:v>7.4675324675324672E-2</c:v>
                </c:pt>
                <c:pt idx="7">
                  <c:v>5.909090909090909E-2</c:v>
                </c:pt>
                <c:pt idx="8">
                  <c:v>5.7792207792207791E-2</c:v>
                </c:pt>
                <c:pt idx="9">
                  <c:v>3.961038961038961E-2</c:v>
                </c:pt>
                <c:pt idx="10">
                  <c:v>0.13311688311688311</c:v>
                </c:pt>
              </c:numCache>
            </c:numRef>
          </c:val>
          <c:extLst>
            <c:ext xmlns:c16="http://schemas.microsoft.com/office/drawing/2014/chart" uri="{C3380CC4-5D6E-409C-BE32-E72D297353CC}">
              <c16:uniqueId val="{00000000-1DA0-4A0C-B3D3-42ECA8710F0D}"/>
            </c:ext>
          </c:extLst>
        </c:ser>
        <c:dLbls>
          <c:showLegendKey val="0"/>
          <c:showVal val="0"/>
          <c:showCatName val="0"/>
          <c:showSerName val="0"/>
          <c:showPercent val="0"/>
          <c:showBubbleSize val="0"/>
        </c:dLbls>
        <c:gapWidth val="10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5"/>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1"/>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'Q8.取引形態'!$L$5</c:f>
              <c:strCache>
                <c:ptCount val="1"/>
                <c:pt idx="0">
                  <c:v>垂直統合型の事業が中心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発令前（N=272）</c:v>
                </c:pt>
                <c:pt idx="1">
                  <c:v>５年後（N=269）</c:v>
                </c:pt>
              </c:strCache>
            </c:strRef>
          </c:cat>
          <c:val>
            <c:numRef>
              <c:f>'Q8.取引形態'!$L$6:$L$7</c:f>
              <c:numCache>
                <c:formatCode>0.0%</c:formatCode>
                <c:ptCount val="2"/>
                <c:pt idx="0">
                  <c:v>0.25</c:v>
                </c:pt>
                <c:pt idx="1">
                  <c:v>8.5501858736059477E-2</c:v>
                </c:pt>
              </c:numCache>
            </c:numRef>
          </c:val>
          <c:extLst>
            <c:ext xmlns:c16="http://schemas.microsoft.com/office/drawing/2014/chart" uri="{C3380CC4-5D6E-409C-BE32-E72D297353CC}">
              <c16:uniqueId val="{00000000-B3CA-4148-A531-57F3C07043AD}"/>
            </c:ext>
          </c:extLst>
        </c:ser>
        <c:ser>
          <c:idx val="1"/>
          <c:order val="1"/>
          <c:tx>
            <c:strRef>
              <c:f>'Q8.取引形態'!$M$5</c:f>
              <c:strCache>
                <c:ptCount val="1"/>
                <c:pt idx="0">
                  <c:v>どちらかというと垂直統合型の事業が多い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発令前（N=272）</c:v>
                </c:pt>
                <c:pt idx="1">
                  <c:v>５年後（N=269）</c:v>
                </c:pt>
              </c:strCache>
            </c:strRef>
          </c:cat>
          <c:val>
            <c:numRef>
              <c:f>'Q8.取引形態'!$M$6:$M$7</c:f>
              <c:numCache>
                <c:formatCode>0.0%</c:formatCode>
                <c:ptCount val="2"/>
                <c:pt idx="0">
                  <c:v>0.20220588235294118</c:v>
                </c:pt>
                <c:pt idx="1">
                  <c:v>0.13382899628252787</c:v>
                </c:pt>
              </c:numCache>
            </c:numRef>
          </c:val>
          <c:extLst>
            <c:ext xmlns:c16="http://schemas.microsoft.com/office/drawing/2014/chart" uri="{C3380CC4-5D6E-409C-BE32-E72D297353CC}">
              <c16:uniqueId val="{00000001-B3CA-4148-A531-57F3C07043AD}"/>
            </c:ext>
          </c:extLst>
        </c:ser>
        <c:ser>
          <c:idx val="2"/>
          <c:order val="2"/>
          <c:tx>
            <c:strRef>
              <c:f>'Q8.取引形態'!$N$5</c:f>
              <c:strCache>
                <c:ptCount val="1"/>
                <c:pt idx="0">
                  <c:v>垂直・水平ほぼ半々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発令前（N=272）</c:v>
                </c:pt>
                <c:pt idx="1">
                  <c:v>５年後（N=269）</c:v>
                </c:pt>
              </c:strCache>
            </c:strRef>
          </c:cat>
          <c:val>
            <c:numRef>
              <c:f>'Q8.取引形態'!$N$6:$N$7</c:f>
              <c:numCache>
                <c:formatCode>0.0%</c:formatCode>
                <c:ptCount val="2"/>
                <c:pt idx="0">
                  <c:v>8.8235294117647065E-2</c:v>
                </c:pt>
                <c:pt idx="1">
                  <c:v>0.24535315985130113</c:v>
                </c:pt>
              </c:numCache>
            </c:numRef>
          </c:val>
          <c:extLst>
            <c:ext xmlns:c16="http://schemas.microsoft.com/office/drawing/2014/chart" uri="{C3380CC4-5D6E-409C-BE32-E72D297353CC}">
              <c16:uniqueId val="{00000002-B3CA-4148-A531-57F3C07043AD}"/>
            </c:ext>
          </c:extLst>
        </c:ser>
        <c:ser>
          <c:idx val="3"/>
          <c:order val="3"/>
          <c:tx>
            <c:strRef>
              <c:f>'Q8.取引形態'!$O$5</c:f>
              <c:strCache>
                <c:ptCount val="1"/>
                <c:pt idx="0">
                  <c:v>どちらかというと水平分業型の事業が多い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B3CA-4148-A531-57F3C07043AD}"/>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CA-4148-A531-57F3C07043AD}"/>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CA-4148-A531-57F3C07043AD}"/>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発令前（N=272）</c:v>
                </c:pt>
                <c:pt idx="1">
                  <c:v>５年後（N=269）</c:v>
                </c:pt>
              </c:strCache>
            </c:strRef>
          </c:cat>
          <c:val>
            <c:numRef>
              <c:f>'Q8.取引形態'!$O$6:$O$7</c:f>
              <c:numCache>
                <c:formatCode>0.0%</c:formatCode>
                <c:ptCount val="2"/>
                <c:pt idx="0">
                  <c:v>0.15808823529411764</c:v>
                </c:pt>
                <c:pt idx="1">
                  <c:v>0.14869888475836432</c:v>
                </c:pt>
              </c:numCache>
            </c:numRef>
          </c:val>
          <c:extLst>
            <c:ext xmlns:c16="http://schemas.microsoft.com/office/drawing/2014/chart" uri="{C3380CC4-5D6E-409C-BE32-E72D297353CC}">
              <c16:uniqueId val="{00000006-B3CA-4148-A531-57F3C07043AD}"/>
            </c:ext>
          </c:extLst>
        </c:ser>
        <c:ser>
          <c:idx val="4"/>
          <c:order val="4"/>
          <c:tx>
            <c:strRef>
              <c:f>'Q8.取引形態'!$P$5</c:f>
              <c:strCache>
                <c:ptCount val="1"/>
                <c:pt idx="0">
                  <c:v>水平分業型の事業が中心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'Q8.取引形態'!$K$6:$K$7</c:f>
              <c:strCache>
                <c:ptCount val="2"/>
                <c:pt idx="0">
                  <c:v>緊急事態宣言の
発令前（N=272）</c:v>
                </c:pt>
                <c:pt idx="1">
                  <c:v>５年後（N=269）</c:v>
                </c:pt>
              </c:strCache>
            </c:strRef>
          </c:cat>
          <c:val>
            <c:numRef>
              <c:f>'Q8.取引形態'!$P$6:$P$7</c:f>
              <c:numCache>
                <c:formatCode>0.0%</c:formatCode>
                <c:ptCount val="2"/>
                <c:pt idx="0">
                  <c:v>0.26838235294117646</c:v>
                </c:pt>
                <c:pt idx="1">
                  <c:v>0.28252788104089221</c:v>
                </c:pt>
              </c:numCache>
            </c:numRef>
          </c:val>
          <c:extLst>
            <c:ext xmlns:c16="http://schemas.microsoft.com/office/drawing/2014/chart" uri="{C3380CC4-5D6E-409C-BE32-E72D297353CC}">
              <c16:uniqueId val="{00000007-B3CA-4148-A531-57F3C07043AD}"/>
            </c:ext>
          </c:extLst>
        </c:ser>
        <c:ser>
          <c:idx val="5"/>
          <c:order val="5"/>
          <c:tx>
            <c:strRef>
              <c:f>'Q8.取引形態'!$Q$5</c:f>
              <c:strCache>
                <c:ptCount val="1"/>
                <c:pt idx="0">
                  <c:v>わからない</c:v>
                </c:pt>
              </c:strCache>
            </c:strRef>
          </c:tx>
          <c:spPr>
            <a:solidFill>
              <a:schemeClr val="bg1"/>
            </a:solidFill>
            <a:ln>
              <a:solidFill>
                <a:schemeClr val="tx1"/>
              </a:solidFill>
            </a:ln>
          </c:spPr>
          <c:invertIfNegative val="0"/>
          <c:dLbls>
            <c:dLbl>
              <c:idx val="0"/>
              <c:layout>
                <c:manualLayout>
                  <c:x val="6.7043261512138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CA-4148-A531-57F3C07043A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発令前（N=272）</c:v>
                </c:pt>
                <c:pt idx="1">
                  <c:v>５年後（N=269）</c:v>
                </c:pt>
              </c:strCache>
            </c:strRef>
          </c:cat>
          <c:val>
            <c:numRef>
              <c:f>'Q8.取引形態'!$Q$6:$Q$7</c:f>
              <c:numCache>
                <c:formatCode>0.0%</c:formatCode>
                <c:ptCount val="2"/>
                <c:pt idx="0">
                  <c:v>3.3088235294117647E-2</c:v>
                </c:pt>
                <c:pt idx="1">
                  <c:v>0.10408921933085502</c:v>
                </c:pt>
              </c:numCache>
            </c:numRef>
          </c:val>
          <c:extLst>
            <c:ext xmlns:c16="http://schemas.microsoft.com/office/drawing/2014/chart" uri="{C3380CC4-5D6E-409C-BE32-E72D297353CC}">
              <c16:uniqueId val="{00000009-B3CA-4148-A531-57F3C07043AD}"/>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'Q8.取引形態'!$L$5</c:f>
              <c:strCache>
                <c:ptCount val="1"/>
                <c:pt idx="0">
                  <c:v>垂直統合型の事業が中心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発令前（N=374）</c:v>
                </c:pt>
                <c:pt idx="1">
                  <c:v>５年後（N=367）</c:v>
                </c:pt>
              </c:strCache>
            </c:strRef>
          </c:cat>
          <c:val>
            <c:numRef>
              <c:f>'Q8.取引形態'!$L$6:$L$7</c:f>
              <c:numCache>
                <c:formatCode>0.0%</c:formatCode>
                <c:ptCount val="2"/>
                <c:pt idx="0">
                  <c:v>0.24866310160427807</c:v>
                </c:pt>
                <c:pt idx="1">
                  <c:v>0.12806539509536785</c:v>
                </c:pt>
              </c:numCache>
            </c:numRef>
          </c:val>
          <c:extLst>
            <c:ext xmlns:c16="http://schemas.microsoft.com/office/drawing/2014/chart" uri="{C3380CC4-5D6E-409C-BE32-E72D297353CC}">
              <c16:uniqueId val="{00000000-2EB3-4FEB-9D0C-BB06088357BC}"/>
            </c:ext>
          </c:extLst>
        </c:ser>
        <c:ser>
          <c:idx val="1"/>
          <c:order val="1"/>
          <c:tx>
            <c:strRef>
              <c:f>'Q8.取引形態'!$M$5</c:f>
              <c:strCache>
                <c:ptCount val="1"/>
                <c:pt idx="0">
                  <c:v>どちらかというと垂直統合型の事業が多い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発令前（N=374）</c:v>
                </c:pt>
                <c:pt idx="1">
                  <c:v>５年後（N=367）</c:v>
                </c:pt>
              </c:strCache>
            </c:strRef>
          </c:cat>
          <c:val>
            <c:numRef>
              <c:f>'Q8.取引形態'!$M$6:$M$7</c:f>
              <c:numCache>
                <c:formatCode>0.0%</c:formatCode>
                <c:ptCount val="2"/>
                <c:pt idx="0">
                  <c:v>0.17647058823529413</c:v>
                </c:pt>
                <c:pt idx="1">
                  <c:v>0.14713896457765668</c:v>
                </c:pt>
              </c:numCache>
            </c:numRef>
          </c:val>
          <c:extLst>
            <c:ext xmlns:c16="http://schemas.microsoft.com/office/drawing/2014/chart" uri="{C3380CC4-5D6E-409C-BE32-E72D297353CC}">
              <c16:uniqueId val="{00000001-2EB3-4FEB-9D0C-BB06088357BC}"/>
            </c:ext>
          </c:extLst>
        </c:ser>
        <c:ser>
          <c:idx val="2"/>
          <c:order val="2"/>
          <c:tx>
            <c:strRef>
              <c:f>'Q8.取引形態'!$N$5</c:f>
              <c:strCache>
                <c:ptCount val="1"/>
                <c:pt idx="0">
                  <c:v>垂直・水平ほぼ半々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発令前（N=374）</c:v>
                </c:pt>
                <c:pt idx="1">
                  <c:v>５年後（N=367）</c:v>
                </c:pt>
              </c:strCache>
            </c:strRef>
          </c:cat>
          <c:val>
            <c:numRef>
              <c:f>'Q8.取引形態'!$N$6:$N$7</c:f>
              <c:numCache>
                <c:formatCode>0.0%</c:formatCode>
                <c:ptCount val="2"/>
                <c:pt idx="0">
                  <c:v>9.8930481283422467E-2</c:v>
                </c:pt>
                <c:pt idx="1">
                  <c:v>0.17166212534059946</c:v>
                </c:pt>
              </c:numCache>
            </c:numRef>
          </c:val>
          <c:extLst>
            <c:ext xmlns:c16="http://schemas.microsoft.com/office/drawing/2014/chart" uri="{C3380CC4-5D6E-409C-BE32-E72D297353CC}">
              <c16:uniqueId val="{00000002-2EB3-4FEB-9D0C-BB06088357BC}"/>
            </c:ext>
          </c:extLst>
        </c:ser>
        <c:ser>
          <c:idx val="3"/>
          <c:order val="3"/>
          <c:tx>
            <c:strRef>
              <c:f>'Q8.取引形態'!$O$5</c:f>
              <c:strCache>
                <c:ptCount val="1"/>
                <c:pt idx="0">
                  <c:v>どちらかというと水平分業型の事業が多い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2EB3-4FEB-9D0C-BB06088357BC}"/>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B3-4FEB-9D0C-BB06088357BC}"/>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B3-4FEB-9D0C-BB06088357BC}"/>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発令前（N=374）</c:v>
                </c:pt>
                <c:pt idx="1">
                  <c:v>５年後（N=367）</c:v>
                </c:pt>
              </c:strCache>
            </c:strRef>
          </c:cat>
          <c:val>
            <c:numRef>
              <c:f>'Q8.取引形態'!$O$6:$O$7</c:f>
              <c:numCache>
                <c:formatCode>0.0%</c:formatCode>
                <c:ptCount val="2"/>
                <c:pt idx="0">
                  <c:v>0.15240641711229946</c:v>
                </c:pt>
                <c:pt idx="1">
                  <c:v>0.14168937329700274</c:v>
                </c:pt>
              </c:numCache>
            </c:numRef>
          </c:val>
          <c:extLst>
            <c:ext xmlns:c16="http://schemas.microsoft.com/office/drawing/2014/chart" uri="{C3380CC4-5D6E-409C-BE32-E72D297353CC}">
              <c16:uniqueId val="{00000006-2EB3-4FEB-9D0C-BB06088357BC}"/>
            </c:ext>
          </c:extLst>
        </c:ser>
        <c:ser>
          <c:idx val="4"/>
          <c:order val="4"/>
          <c:tx>
            <c:strRef>
              <c:f>'Q8.取引形態'!$P$5</c:f>
              <c:strCache>
                <c:ptCount val="1"/>
                <c:pt idx="0">
                  <c:v>水平分業型の事業が中心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'Q8.取引形態'!$K$6:$K$7</c:f>
              <c:strCache>
                <c:ptCount val="2"/>
                <c:pt idx="0">
                  <c:v>緊急事態宣言の
発令前（N=374）</c:v>
                </c:pt>
                <c:pt idx="1">
                  <c:v>５年後（N=367）</c:v>
                </c:pt>
              </c:strCache>
            </c:strRef>
          </c:cat>
          <c:val>
            <c:numRef>
              <c:f>'Q8.取引形態'!$P$6:$P$7</c:f>
              <c:numCache>
                <c:formatCode>0.0%</c:formatCode>
                <c:ptCount val="2"/>
                <c:pt idx="0">
                  <c:v>0.24866310160427807</c:v>
                </c:pt>
                <c:pt idx="1">
                  <c:v>0.25068119891008173</c:v>
                </c:pt>
              </c:numCache>
            </c:numRef>
          </c:val>
          <c:extLst>
            <c:ext xmlns:c16="http://schemas.microsoft.com/office/drawing/2014/chart" uri="{C3380CC4-5D6E-409C-BE32-E72D297353CC}">
              <c16:uniqueId val="{00000007-2EB3-4FEB-9D0C-BB06088357BC}"/>
            </c:ext>
          </c:extLst>
        </c:ser>
        <c:ser>
          <c:idx val="5"/>
          <c:order val="5"/>
          <c:tx>
            <c:strRef>
              <c:f>'Q8.取引形態'!$Q$5</c:f>
              <c:strCache>
                <c:ptCount val="1"/>
                <c:pt idx="0">
                  <c:v>わからない</c:v>
                </c:pt>
              </c:strCache>
            </c:strRef>
          </c:tx>
          <c:spPr>
            <a:solidFill>
              <a:schemeClr val="bg1"/>
            </a:solidFill>
            <a:ln>
              <a:solidFill>
                <a:schemeClr val="tx1"/>
              </a:solidFill>
            </a:ln>
          </c:spPr>
          <c:invertIfNegative val="0"/>
          <c:dLbls>
            <c:dLbl>
              <c:idx val="0"/>
              <c:layout>
                <c:manualLayout>
                  <c:x val="6.7043261512138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B3-4FEB-9D0C-BB06088357B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発令前（N=374）</c:v>
                </c:pt>
                <c:pt idx="1">
                  <c:v>５年後（N=367）</c:v>
                </c:pt>
              </c:strCache>
            </c:strRef>
          </c:cat>
          <c:val>
            <c:numRef>
              <c:f>'Q8.取引形態'!$Q$6:$Q$7</c:f>
              <c:numCache>
                <c:formatCode>0.0%</c:formatCode>
                <c:ptCount val="2"/>
                <c:pt idx="0">
                  <c:v>7.4866310160427801E-2</c:v>
                </c:pt>
                <c:pt idx="1">
                  <c:v>0.16076294277929154</c:v>
                </c:pt>
              </c:numCache>
            </c:numRef>
          </c:val>
          <c:extLst>
            <c:ext xmlns:c16="http://schemas.microsoft.com/office/drawing/2014/chart" uri="{C3380CC4-5D6E-409C-BE32-E72D297353CC}">
              <c16:uniqueId val="{00000009-2EB3-4FEB-9D0C-BB06088357BC}"/>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'Q8.取引形態'!$L$5</c:f>
              <c:strCache>
                <c:ptCount val="1"/>
                <c:pt idx="0">
                  <c:v>垂直統合型の事業が中心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発令前（N=265）</c:v>
                </c:pt>
                <c:pt idx="1">
                  <c:v>５年後（N=264）</c:v>
                </c:pt>
              </c:strCache>
            </c:strRef>
          </c:cat>
          <c:val>
            <c:numRef>
              <c:f>'Q8.取引形態'!$L$6:$L$7</c:f>
              <c:numCache>
                <c:formatCode>0.0%</c:formatCode>
                <c:ptCount val="2"/>
                <c:pt idx="0">
                  <c:v>0.23773584905660378</c:v>
                </c:pt>
                <c:pt idx="1">
                  <c:v>0.10606060606060606</c:v>
                </c:pt>
              </c:numCache>
            </c:numRef>
          </c:val>
          <c:extLst>
            <c:ext xmlns:c16="http://schemas.microsoft.com/office/drawing/2014/chart" uri="{C3380CC4-5D6E-409C-BE32-E72D297353CC}">
              <c16:uniqueId val="{00000000-4ED0-4934-902A-56D752858A9C}"/>
            </c:ext>
          </c:extLst>
        </c:ser>
        <c:ser>
          <c:idx val="1"/>
          <c:order val="1"/>
          <c:tx>
            <c:strRef>
              <c:f>'Q8.取引形態'!$M$5</c:f>
              <c:strCache>
                <c:ptCount val="1"/>
                <c:pt idx="0">
                  <c:v>どちらかというと垂直統合型の事業が多い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発令前（N=265）</c:v>
                </c:pt>
                <c:pt idx="1">
                  <c:v>５年後（N=264）</c:v>
                </c:pt>
              </c:strCache>
            </c:strRef>
          </c:cat>
          <c:val>
            <c:numRef>
              <c:f>'Q8.取引形態'!$M$6:$M$7</c:f>
              <c:numCache>
                <c:formatCode>0.0%</c:formatCode>
                <c:ptCount val="2"/>
                <c:pt idx="0">
                  <c:v>0.30566037735849055</c:v>
                </c:pt>
                <c:pt idx="1">
                  <c:v>0.1553030303030303</c:v>
                </c:pt>
              </c:numCache>
            </c:numRef>
          </c:val>
          <c:extLst>
            <c:ext xmlns:c16="http://schemas.microsoft.com/office/drawing/2014/chart" uri="{C3380CC4-5D6E-409C-BE32-E72D297353CC}">
              <c16:uniqueId val="{00000001-4ED0-4934-902A-56D752858A9C}"/>
            </c:ext>
          </c:extLst>
        </c:ser>
        <c:ser>
          <c:idx val="2"/>
          <c:order val="2"/>
          <c:tx>
            <c:strRef>
              <c:f>'Q8.取引形態'!$N$5</c:f>
              <c:strCache>
                <c:ptCount val="1"/>
                <c:pt idx="0">
                  <c:v>垂直・水平ほぼ半々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発令前（N=265）</c:v>
                </c:pt>
                <c:pt idx="1">
                  <c:v>５年後（N=264）</c:v>
                </c:pt>
              </c:strCache>
            </c:strRef>
          </c:cat>
          <c:val>
            <c:numRef>
              <c:f>'Q8.取引形態'!$N$6:$N$7</c:f>
              <c:numCache>
                <c:formatCode>0.0%</c:formatCode>
                <c:ptCount val="2"/>
                <c:pt idx="0">
                  <c:v>0.10566037735849057</c:v>
                </c:pt>
                <c:pt idx="1">
                  <c:v>0.29545454545454547</c:v>
                </c:pt>
              </c:numCache>
            </c:numRef>
          </c:val>
          <c:extLst>
            <c:ext xmlns:c16="http://schemas.microsoft.com/office/drawing/2014/chart" uri="{C3380CC4-5D6E-409C-BE32-E72D297353CC}">
              <c16:uniqueId val="{00000002-4ED0-4934-902A-56D752858A9C}"/>
            </c:ext>
          </c:extLst>
        </c:ser>
        <c:ser>
          <c:idx val="3"/>
          <c:order val="3"/>
          <c:tx>
            <c:strRef>
              <c:f>'Q8.取引形態'!$O$5</c:f>
              <c:strCache>
                <c:ptCount val="1"/>
                <c:pt idx="0">
                  <c:v>どちらかというと水平分業型の事業が多い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4ED0-4934-902A-56D752858A9C}"/>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D0-4934-902A-56D752858A9C}"/>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D0-4934-902A-56D752858A9C}"/>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発令前（N=265）</c:v>
                </c:pt>
                <c:pt idx="1">
                  <c:v>５年後（N=264）</c:v>
                </c:pt>
              </c:strCache>
            </c:strRef>
          </c:cat>
          <c:val>
            <c:numRef>
              <c:f>'Q8.取引形態'!$O$6:$O$7</c:f>
              <c:numCache>
                <c:formatCode>0.0%</c:formatCode>
                <c:ptCount val="2"/>
                <c:pt idx="0">
                  <c:v>0.12452830188679245</c:v>
                </c:pt>
                <c:pt idx="1">
                  <c:v>0.13257575757575757</c:v>
                </c:pt>
              </c:numCache>
            </c:numRef>
          </c:val>
          <c:extLst>
            <c:ext xmlns:c16="http://schemas.microsoft.com/office/drawing/2014/chart" uri="{C3380CC4-5D6E-409C-BE32-E72D297353CC}">
              <c16:uniqueId val="{00000006-4ED0-4934-902A-56D752858A9C}"/>
            </c:ext>
          </c:extLst>
        </c:ser>
        <c:ser>
          <c:idx val="4"/>
          <c:order val="4"/>
          <c:tx>
            <c:strRef>
              <c:f>'Q8.取引形態'!$P$5</c:f>
              <c:strCache>
                <c:ptCount val="1"/>
                <c:pt idx="0">
                  <c:v>水平分業型の事業が中心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'Q8.取引形態'!$K$6:$K$7</c:f>
              <c:strCache>
                <c:ptCount val="2"/>
                <c:pt idx="0">
                  <c:v>緊急事態宣言の
発令前（N=265）</c:v>
                </c:pt>
                <c:pt idx="1">
                  <c:v>５年後（N=264）</c:v>
                </c:pt>
              </c:strCache>
            </c:strRef>
          </c:cat>
          <c:val>
            <c:numRef>
              <c:f>'Q8.取引形態'!$P$6:$P$7</c:f>
              <c:numCache>
                <c:formatCode>0.0%</c:formatCode>
                <c:ptCount val="2"/>
                <c:pt idx="0">
                  <c:v>0.2</c:v>
                </c:pt>
                <c:pt idx="1">
                  <c:v>0.20454545454545456</c:v>
                </c:pt>
              </c:numCache>
            </c:numRef>
          </c:val>
          <c:extLst>
            <c:ext xmlns:c16="http://schemas.microsoft.com/office/drawing/2014/chart" uri="{C3380CC4-5D6E-409C-BE32-E72D297353CC}">
              <c16:uniqueId val="{00000007-4ED0-4934-902A-56D752858A9C}"/>
            </c:ext>
          </c:extLst>
        </c:ser>
        <c:ser>
          <c:idx val="5"/>
          <c:order val="5"/>
          <c:tx>
            <c:strRef>
              <c:f>'Q8.取引形態'!$Q$5</c:f>
              <c:strCache>
                <c:ptCount val="1"/>
                <c:pt idx="0">
                  <c:v>わからない</c:v>
                </c:pt>
              </c:strCache>
            </c:strRef>
          </c:tx>
          <c:spPr>
            <a:solidFill>
              <a:schemeClr val="bg1"/>
            </a:solidFill>
            <a:ln>
              <a:solidFill>
                <a:schemeClr val="tx1"/>
              </a:solidFill>
            </a:ln>
          </c:spPr>
          <c:invertIfNegative val="0"/>
          <c:dLbls>
            <c:dLbl>
              <c:idx val="0"/>
              <c:layout>
                <c:manualLayout>
                  <c:x val="6.7043261512138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D0-4934-902A-56D752858A9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発令前（N=265）</c:v>
                </c:pt>
                <c:pt idx="1">
                  <c:v>５年後（N=264）</c:v>
                </c:pt>
              </c:strCache>
            </c:strRef>
          </c:cat>
          <c:val>
            <c:numRef>
              <c:f>'Q8.取引形態'!$Q$6:$Q$7</c:f>
              <c:numCache>
                <c:formatCode>0.0%</c:formatCode>
                <c:ptCount val="2"/>
                <c:pt idx="0">
                  <c:v>2.6415094339622643E-2</c:v>
                </c:pt>
                <c:pt idx="1">
                  <c:v>0.10606060606060606</c:v>
                </c:pt>
              </c:numCache>
            </c:numRef>
          </c:val>
          <c:extLst>
            <c:ext xmlns:c16="http://schemas.microsoft.com/office/drawing/2014/chart" uri="{C3380CC4-5D6E-409C-BE32-E72D297353CC}">
              <c16:uniqueId val="{00000009-4ED0-4934-902A-56D752858A9C}"/>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'Q8.取引形態'!$L$5</c:f>
              <c:strCache>
                <c:ptCount val="1"/>
                <c:pt idx="0">
                  <c:v>垂直統合型の事業が中心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発令前（N=413）</c:v>
                </c:pt>
                <c:pt idx="1">
                  <c:v>５年後（N=408）</c:v>
                </c:pt>
              </c:strCache>
            </c:strRef>
          </c:cat>
          <c:val>
            <c:numRef>
              <c:f>'Q8.取引形態'!$L$6:$L$7</c:f>
              <c:numCache>
                <c:formatCode>0.0%</c:formatCode>
                <c:ptCount val="2"/>
                <c:pt idx="0">
                  <c:v>0.19854721549636803</c:v>
                </c:pt>
                <c:pt idx="1">
                  <c:v>0.11274509803921569</c:v>
                </c:pt>
              </c:numCache>
            </c:numRef>
          </c:val>
          <c:extLst>
            <c:ext xmlns:c16="http://schemas.microsoft.com/office/drawing/2014/chart" uri="{C3380CC4-5D6E-409C-BE32-E72D297353CC}">
              <c16:uniqueId val="{00000000-3440-4045-93CB-73F98930F360}"/>
            </c:ext>
          </c:extLst>
        </c:ser>
        <c:ser>
          <c:idx val="1"/>
          <c:order val="1"/>
          <c:tx>
            <c:strRef>
              <c:f>'Q8.取引形態'!$M$5</c:f>
              <c:strCache>
                <c:ptCount val="1"/>
                <c:pt idx="0">
                  <c:v>どちらかというと垂直統合型の事業が多い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'Q8.取引形態'!$K$6:$K$7</c:f>
              <c:strCache>
                <c:ptCount val="2"/>
                <c:pt idx="0">
                  <c:v>緊急事態宣言の
発令前（N=413）</c:v>
                </c:pt>
                <c:pt idx="1">
                  <c:v>５年後（N=408）</c:v>
                </c:pt>
              </c:strCache>
            </c:strRef>
          </c:cat>
          <c:val>
            <c:numRef>
              <c:f>'Q8.取引形態'!$M$6:$M$7</c:f>
              <c:numCache>
                <c:formatCode>0.0%</c:formatCode>
                <c:ptCount val="2"/>
                <c:pt idx="0">
                  <c:v>0.20823244552058112</c:v>
                </c:pt>
                <c:pt idx="1">
                  <c:v>0.12745098039215685</c:v>
                </c:pt>
              </c:numCache>
            </c:numRef>
          </c:val>
          <c:extLst>
            <c:ext xmlns:c16="http://schemas.microsoft.com/office/drawing/2014/chart" uri="{C3380CC4-5D6E-409C-BE32-E72D297353CC}">
              <c16:uniqueId val="{00000001-3440-4045-93CB-73F98930F360}"/>
            </c:ext>
          </c:extLst>
        </c:ser>
        <c:ser>
          <c:idx val="2"/>
          <c:order val="2"/>
          <c:tx>
            <c:strRef>
              <c:f>'Q8.取引形態'!$N$5</c:f>
              <c:strCache>
                <c:ptCount val="1"/>
                <c:pt idx="0">
                  <c:v>垂直・水平ほぼ半々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発令前（N=413）</c:v>
                </c:pt>
                <c:pt idx="1">
                  <c:v>５年後（N=408）</c:v>
                </c:pt>
              </c:strCache>
            </c:strRef>
          </c:cat>
          <c:val>
            <c:numRef>
              <c:f>'Q8.取引形態'!$N$6:$N$7</c:f>
              <c:numCache>
                <c:formatCode>0.0%</c:formatCode>
                <c:ptCount val="2"/>
                <c:pt idx="0">
                  <c:v>0.11622276029055691</c:v>
                </c:pt>
                <c:pt idx="1">
                  <c:v>0.18382352941176472</c:v>
                </c:pt>
              </c:numCache>
            </c:numRef>
          </c:val>
          <c:extLst>
            <c:ext xmlns:c16="http://schemas.microsoft.com/office/drawing/2014/chart" uri="{C3380CC4-5D6E-409C-BE32-E72D297353CC}">
              <c16:uniqueId val="{00000002-3440-4045-93CB-73F98930F360}"/>
            </c:ext>
          </c:extLst>
        </c:ser>
        <c:ser>
          <c:idx val="3"/>
          <c:order val="3"/>
          <c:tx>
            <c:strRef>
              <c:f>'Q8.取引形態'!$O$5</c:f>
              <c:strCache>
                <c:ptCount val="1"/>
                <c:pt idx="0">
                  <c:v>どちらかというと水平分業型の事業が多い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3440-4045-93CB-73F98930F360}"/>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40-4045-93CB-73F98930F360}"/>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40-4045-93CB-73F98930F360}"/>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発令前（N=413）</c:v>
                </c:pt>
                <c:pt idx="1">
                  <c:v>５年後（N=408）</c:v>
                </c:pt>
              </c:strCache>
            </c:strRef>
          </c:cat>
          <c:val>
            <c:numRef>
              <c:f>'Q8.取引形態'!$O$6:$O$7</c:f>
              <c:numCache>
                <c:formatCode>0.0%</c:formatCode>
                <c:ptCount val="2"/>
                <c:pt idx="0">
                  <c:v>0.14285714285714285</c:v>
                </c:pt>
                <c:pt idx="1">
                  <c:v>0.13970588235294118</c:v>
                </c:pt>
              </c:numCache>
            </c:numRef>
          </c:val>
          <c:extLst>
            <c:ext xmlns:c16="http://schemas.microsoft.com/office/drawing/2014/chart" uri="{C3380CC4-5D6E-409C-BE32-E72D297353CC}">
              <c16:uniqueId val="{00000006-3440-4045-93CB-73F98930F360}"/>
            </c:ext>
          </c:extLst>
        </c:ser>
        <c:ser>
          <c:idx val="4"/>
          <c:order val="4"/>
          <c:tx>
            <c:strRef>
              <c:f>'Q8.取引形態'!$P$5</c:f>
              <c:strCache>
                <c:ptCount val="1"/>
                <c:pt idx="0">
                  <c:v>水平分業型の事業が中心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'Q8.取引形態'!$K$6:$K$7</c:f>
              <c:strCache>
                <c:ptCount val="2"/>
                <c:pt idx="0">
                  <c:v>緊急事態宣言の
発令前（N=413）</c:v>
                </c:pt>
                <c:pt idx="1">
                  <c:v>５年後（N=408）</c:v>
                </c:pt>
              </c:strCache>
            </c:strRef>
          </c:cat>
          <c:val>
            <c:numRef>
              <c:f>'Q8.取引形態'!$P$6:$P$7</c:f>
              <c:numCache>
                <c:formatCode>0.0%</c:formatCode>
                <c:ptCount val="2"/>
                <c:pt idx="0">
                  <c:v>0.27845036319612593</c:v>
                </c:pt>
                <c:pt idx="1">
                  <c:v>0.3014705882352941</c:v>
                </c:pt>
              </c:numCache>
            </c:numRef>
          </c:val>
          <c:extLst>
            <c:ext xmlns:c16="http://schemas.microsoft.com/office/drawing/2014/chart" uri="{C3380CC4-5D6E-409C-BE32-E72D297353CC}">
              <c16:uniqueId val="{00000007-3440-4045-93CB-73F98930F360}"/>
            </c:ext>
          </c:extLst>
        </c:ser>
        <c:ser>
          <c:idx val="5"/>
          <c:order val="5"/>
          <c:tx>
            <c:strRef>
              <c:f>'Q8.取引形態'!$Q$5</c:f>
              <c:strCache>
                <c:ptCount val="1"/>
                <c:pt idx="0">
                  <c:v>わからない</c:v>
                </c:pt>
              </c:strCache>
            </c:strRef>
          </c:tx>
          <c:spPr>
            <a:solidFill>
              <a:schemeClr val="bg1"/>
            </a:solidFill>
            <a:ln>
              <a:solidFill>
                <a:schemeClr val="tx1"/>
              </a:solidFill>
            </a:ln>
          </c:spPr>
          <c:invertIfNegative val="0"/>
          <c:dLbls>
            <c:dLbl>
              <c:idx val="0"/>
              <c:layout>
                <c:manualLayout>
                  <c:x val="6.7043261512138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40-4045-93CB-73F98930F36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'Q8.取引形態'!$K$6:$K$7</c:f>
              <c:strCache>
                <c:ptCount val="2"/>
                <c:pt idx="0">
                  <c:v>緊急事態宣言の
発令前（N=413）</c:v>
                </c:pt>
                <c:pt idx="1">
                  <c:v>５年後（N=408）</c:v>
                </c:pt>
              </c:strCache>
            </c:strRef>
          </c:cat>
          <c:val>
            <c:numRef>
              <c:f>'Q8.取引形態'!$Q$6:$Q$7</c:f>
              <c:numCache>
                <c:formatCode>0.0%</c:formatCode>
                <c:ptCount val="2"/>
                <c:pt idx="0">
                  <c:v>5.569007263922518E-2</c:v>
                </c:pt>
                <c:pt idx="1">
                  <c:v>0.13480392156862744</c:v>
                </c:pt>
              </c:numCache>
            </c:numRef>
          </c:val>
          <c:extLst>
            <c:ext xmlns:c16="http://schemas.microsoft.com/office/drawing/2014/chart" uri="{C3380CC4-5D6E-409C-BE32-E72D297353CC}">
              <c16:uniqueId val="{00000009-3440-4045-93CB-73F98930F36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ja-JP" altLang="en-US"/>
              <a:t>緊急事態宣言の発令前</a:t>
            </a:r>
          </a:p>
        </c:rich>
      </c:tx>
      <c:layout>
        <c:manualLayout>
          <c:xMode val="edge"/>
          <c:yMode val="edge"/>
          <c:x val="3.3953910869697339E-2"/>
          <c:y val="0"/>
        </c:manualLayout>
      </c:layout>
      <c:overlay val="0"/>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'Q8. 取引形態（位置づけ＆従業員別）'!$M$6</c:f>
              <c:strCache>
                <c:ptCount val="1"/>
                <c:pt idx="0">
                  <c:v>垂直統合型の事業が中心</c:v>
                </c:pt>
              </c:strCache>
            </c:strRef>
          </c:tx>
          <c:spPr>
            <a:solidFill>
              <a:srgbClr val="FF9966"/>
            </a:solidFill>
            <a:ln>
              <a:solidFill>
                <a:schemeClr val="tx1"/>
              </a:solidFill>
            </a:ln>
            <a:effectLst/>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取引形態（位置づけ＆従業員別）'!$M$7:$M$26</c:f>
              <c:numCache>
                <c:formatCode>0.0%</c:formatCode>
                <c:ptCount val="20"/>
                <c:pt idx="1">
                  <c:v>0.21052631578947367</c:v>
                </c:pt>
                <c:pt idx="2">
                  <c:v>0.28776978417266186</c:v>
                </c:pt>
                <c:pt idx="3">
                  <c:v>0.23571428571428571</c:v>
                </c:pt>
                <c:pt idx="5">
                  <c:v>0.2087912087912088</c:v>
                </c:pt>
                <c:pt idx="6">
                  <c:v>0.17482517482517482</c:v>
                </c:pt>
                <c:pt idx="7">
                  <c:v>0.21590909090909091</c:v>
                </c:pt>
                <c:pt idx="9">
                  <c:v>0.28346456692913385</c:v>
                </c:pt>
                <c:pt idx="10">
                  <c:v>0.21153846153846154</c:v>
                </c:pt>
                <c:pt idx="11">
                  <c:v>0.24390243902439024</c:v>
                </c:pt>
                <c:pt idx="13">
                  <c:v>0.27659574468085107</c:v>
                </c:pt>
                <c:pt idx="14">
                  <c:v>0.22857142857142856</c:v>
                </c:pt>
                <c:pt idx="15">
                  <c:v>0.19696969696969696</c:v>
                </c:pt>
                <c:pt idx="17">
                  <c:v>0.16831683168316833</c:v>
                </c:pt>
                <c:pt idx="18">
                  <c:v>0.22058823529411764</c:v>
                </c:pt>
                <c:pt idx="19">
                  <c:v>0.33333333333333331</c:v>
                </c:pt>
              </c:numCache>
            </c:numRef>
          </c:val>
          <c:extLst>
            <c:ext xmlns:c16="http://schemas.microsoft.com/office/drawing/2014/chart" uri="{C3380CC4-5D6E-409C-BE32-E72D297353CC}">
              <c16:uniqueId val="{00000000-7D62-445F-BFE5-709339A5E8C3}"/>
            </c:ext>
          </c:extLst>
        </c:ser>
        <c:ser>
          <c:idx val="1"/>
          <c:order val="1"/>
          <c:tx>
            <c:strRef>
              <c:f>'Q8. 取引形態（位置づけ＆従業員別）'!$N$6</c:f>
              <c:strCache>
                <c:ptCount val="1"/>
                <c:pt idx="0">
                  <c:v>どちらかというと垂直統合型の事業が多い</c:v>
                </c:pt>
              </c:strCache>
            </c:strRef>
          </c:tx>
          <c:spPr>
            <a:solidFill>
              <a:srgbClr val="FFCC99"/>
            </a:solidFill>
            <a:ln>
              <a:solidFill>
                <a:schemeClr val="tx1"/>
              </a:solidFill>
            </a:ln>
            <a:effectLst/>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取引形態（位置づけ＆従業員別）'!$N$7:$N$26</c:f>
              <c:numCache>
                <c:formatCode>0.0%</c:formatCode>
                <c:ptCount val="20"/>
                <c:pt idx="1">
                  <c:v>0.2</c:v>
                </c:pt>
                <c:pt idx="2">
                  <c:v>0.14388489208633093</c:v>
                </c:pt>
                <c:pt idx="3">
                  <c:v>0.19285714285714287</c:v>
                </c:pt>
                <c:pt idx="5">
                  <c:v>0.17032967032967034</c:v>
                </c:pt>
                <c:pt idx="6">
                  <c:v>0.21678321678321677</c:v>
                </c:pt>
                <c:pt idx="7">
                  <c:v>0.27272727272727271</c:v>
                </c:pt>
                <c:pt idx="9">
                  <c:v>0.19685039370078741</c:v>
                </c:pt>
                <c:pt idx="10">
                  <c:v>0.18269230769230768</c:v>
                </c:pt>
                <c:pt idx="11">
                  <c:v>0.26829268292682928</c:v>
                </c:pt>
                <c:pt idx="13">
                  <c:v>0.24468085106382978</c:v>
                </c:pt>
                <c:pt idx="14">
                  <c:v>0.34285714285714286</c:v>
                </c:pt>
                <c:pt idx="15">
                  <c:v>0.33333333333333331</c:v>
                </c:pt>
                <c:pt idx="17">
                  <c:v>0.16831683168316833</c:v>
                </c:pt>
                <c:pt idx="18">
                  <c:v>0.10294117647058823</c:v>
                </c:pt>
                <c:pt idx="19">
                  <c:v>0.29166666666666669</c:v>
                </c:pt>
              </c:numCache>
            </c:numRef>
          </c:val>
          <c:extLst>
            <c:ext xmlns:c16="http://schemas.microsoft.com/office/drawing/2014/chart" uri="{C3380CC4-5D6E-409C-BE32-E72D297353CC}">
              <c16:uniqueId val="{00000001-7D62-445F-BFE5-709339A5E8C3}"/>
            </c:ext>
          </c:extLst>
        </c:ser>
        <c:ser>
          <c:idx val="2"/>
          <c:order val="2"/>
          <c:tx>
            <c:strRef>
              <c:f>'Q8. 取引形態（位置づけ＆従業員別）'!$O$6</c:f>
              <c:strCache>
                <c:ptCount val="1"/>
                <c:pt idx="0">
                  <c:v>垂直・水平ほぼ半々</c:v>
                </c:pt>
              </c:strCache>
            </c:strRef>
          </c:tx>
          <c:spPr>
            <a:solidFill>
              <a:srgbClr val="FFFF99"/>
            </a:solidFill>
            <a:ln>
              <a:solidFill>
                <a:schemeClr val="tx1"/>
              </a:solidFill>
            </a:ln>
            <a:effectLst/>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取引形態（位置づけ＆従業員別）'!$O$7:$O$26</c:f>
              <c:numCache>
                <c:formatCode>0.0%</c:formatCode>
                <c:ptCount val="20"/>
                <c:pt idx="1">
                  <c:v>0.10526315789473684</c:v>
                </c:pt>
                <c:pt idx="2">
                  <c:v>0.10071942446043165</c:v>
                </c:pt>
                <c:pt idx="3">
                  <c:v>9.285714285714286E-2</c:v>
                </c:pt>
                <c:pt idx="5">
                  <c:v>0.10989010989010989</c:v>
                </c:pt>
                <c:pt idx="6">
                  <c:v>8.3916083916083919E-2</c:v>
                </c:pt>
                <c:pt idx="7">
                  <c:v>0.18181818181818182</c:v>
                </c:pt>
                <c:pt idx="9">
                  <c:v>8.6614173228346455E-2</c:v>
                </c:pt>
                <c:pt idx="10">
                  <c:v>8.6538461538461536E-2</c:v>
                </c:pt>
                <c:pt idx="11">
                  <c:v>9.7560975609756101E-2</c:v>
                </c:pt>
                <c:pt idx="13">
                  <c:v>0.10638297872340426</c:v>
                </c:pt>
                <c:pt idx="14">
                  <c:v>0.10476190476190476</c:v>
                </c:pt>
                <c:pt idx="15">
                  <c:v>0.10606060606060606</c:v>
                </c:pt>
                <c:pt idx="17">
                  <c:v>0.13861386138613863</c:v>
                </c:pt>
                <c:pt idx="18">
                  <c:v>8.8235294117647065E-2</c:v>
                </c:pt>
                <c:pt idx="19">
                  <c:v>0.125</c:v>
                </c:pt>
              </c:numCache>
            </c:numRef>
          </c:val>
          <c:extLst>
            <c:ext xmlns:c16="http://schemas.microsoft.com/office/drawing/2014/chart" uri="{C3380CC4-5D6E-409C-BE32-E72D297353CC}">
              <c16:uniqueId val="{00000002-7D62-445F-BFE5-709339A5E8C3}"/>
            </c:ext>
          </c:extLst>
        </c:ser>
        <c:ser>
          <c:idx val="3"/>
          <c:order val="3"/>
          <c:tx>
            <c:strRef>
              <c:f>'Q8. 取引形態（位置づけ＆従業員別）'!$P$6</c:f>
              <c:strCache>
                <c:ptCount val="1"/>
                <c:pt idx="0">
                  <c:v>どちらかというと水平分業型の事業が多い</c:v>
                </c:pt>
              </c:strCache>
            </c:strRef>
          </c:tx>
          <c:spPr>
            <a:solidFill>
              <a:srgbClr val="2E75B6"/>
            </a:solidFill>
            <a:ln>
              <a:solidFill>
                <a:schemeClr val="tx1"/>
              </a:solidFill>
            </a:ln>
            <a:effectLst/>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取引形態（位置づけ＆従業員別）'!$P$7:$P$26</c:f>
              <c:numCache>
                <c:formatCode>0.0%</c:formatCode>
                <c:ptCount val="20"/>
                <c:pt idx="1">
                  <c:v>0.1368421052631579</c:v>
                </c:pt>
                <c:pt idx="2">
                  <c:v>0.15107913669064749</c:v>
                </c:pt>
                <c:pt idx="3">
                  <c:v>0.16428571428571428</c:v>
                </c:pt>
                <c:pt idx="5">
                  <c:v>0.13186813186813187</c:v>
                </c:pt>
                <c:pt idx="6">
                  <c:v>0.18181818181818182</c:v>
                </c:pt>
                <c:pt idx="7">
                  <c:v>0.10227272727272728</c:v>
                </c:pt>
                <c:pt idx="9">
                  <c:v>0.16535433070866143</c:v>
                </c:pt>
                <c:pt idx="10">
                  <c:v>0.14423076923076922</c:v>
                </c:pt>
                <c:pt idx="11">
                  <c:v>0.17073170731707318</c:v>
                </c:pt>
                <c:pt idx="13">
                  <c:v>0.13829787234042554</c:v>
                </c:pt>
                <c:pt idx="14">
                  <c:v>0.13333333333333333</c:v>
                </c:pt>
                <c:pt idx="15">
                  <c:v>9.0909090909090912E-2</c:v>
                </c:pt>
                <c:pt idx="17">
                  <c:v>0.10891089108910891</c:v>
                </c:pt>
                <c:pt idx="18">
                  <c:v>0.14705882352941177</c:v>
                </c:pt>
                <c:pt idx="19">
                  <c:v>4.1666666666666664E-2</c:v>
                </c:pt>
              </c:numCache>
            </c:numRef>
          </c:val>
          <c:extLst>
            <c:ext xmlns:c16="http://schemas.microsoft.com/office/drawing/2014/chart" uri="{C3380CC4-5D6E-409C-BE32-E72D297353CC}">
              <c16:uniqueId val="{00000003-7D62-445F-BFE5-709339A5E8C3}"/>
            </c:ext>
          </c:extLst>
        </c:ser>
        <c:ser>
          <c:idx val="4"/>
          <c:order val="4"/>
          <c:tx>
            <c:strRef>
              <c:f>'Q8. 取引形態（位置づけ＆従業員別）'!$Q$6</c:f>
              <c:strCache>
                <c:ptCount val="1"/>
                <c:pt idx="0">
                  <c:v>水平分業型の事業が中心</c:v>
                </c:pt>
              </c:strCache>
            </c:strRef>
          </c:tx>
          <c:spPr>
            <a:solidFill>
              <a:srgbClr val="9DC3E6"/>
            </a:solidFill>
            <a:ln>
              <a:solidFill>
                <a:schemeClr val="tx1"/>
              </a:solidFill>
            </a:ln>
            <a:effectLst/>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取引形態（位置づけ＆従業員別）'!$Q$7:$Q$26</c:f>
              <c:numCache>
                <c:formatCode>0.0%</c:formatCode>
                <c:ptCount val="20"/>
                <c:pt idx="1">
                  <c:v>0.24210526315789474</c:v>
                </c:pt>
                <c:pt idx="2">
                  <c:v>0.2805755395683453</c:v>
                </c:pt>
                <c:pt idx="3">
                  <c:v>0.22142857142857142</c:v>
                </c:pt>
                <c:pt idx="5">
                  <c:v>0.30219780219780218</c:v>
                </c:pt>
                <c:pt idx="6">
                  <c:v>0.32167832167832167</c:v>
                </c:pt>
                <c:pt idx="7">
                  <c:v>0.15909090909090909</c:v>
                </c:pt>
                <c:pt idx="9">
                  <c:v>0.23622047244094488</c:v>
                </c:pt>
                <c:pt idx="10">
                  <c:v>0.32692307692307693</c:v>
                </c:pt>
                <c:pt idx="11">
                  <c:v>0.21951219512195122</c:v>
                </c:pt>
                <c:pt idx="13">
                  <c:v>0.21276595744680851</c:v>
                </c:pt>
                <c:pt idx="14">
                  <c:v>0.16190476190476191</c:v>
                </c:pt>
                <c:pt idx="15">
                  <c:v>0.24242424242424243</c:v>
                </c:pt>
                <c:pt idx="17">
                  <c:v>0.29702970297029702</c:v>
                </c:pt>
                <c:pt idx="18">
                  <c:v>0.35294117647058826</c:v>
                </c:pt>
                <c:pt idx="19">
                  <c:v>0.125</c:v>
                </c:pt>
              </c:numCache>
            </c:numRef>
          </c:val>
          <c:extLst>
            <c:ext xmlns:c16="http://schemas.microsoft.com/office/drawing/2014/chart" uri="{C3380CC4-5D6E-409C-BE32-E72D297353CC}">
              <c16:uniqueId val="{00000004-7D62-445F-BFE5-709339A5E8C3}"/>
            </c:ext>
          </c:extLst>
        </c:ser>
        <c:ser>
          <c:idx val="5"/>
          <c:order val="5"/>
          <c:tx>
            <c:strRef>
              <c:f>'Q8. 取引形態（位置づけ＆従業員別）'!$R$6</c:f>
              <c:strCache>
                <c:ptCount val="1"/>
                <c:pt idx="0">
                  <c:v>わからない</c:v>
                </c:pt>
              </c:strCache>
            </c:strRef>
          </c:tx>
          <c:spPr>
            <a:solidFill>
              <a:schemeClr val="bg1"/>
            </a:solidFill>
            <a:ln>
              <a:solidFill>
                <a:schemeClr val="tx1"/>
              </a:solidFill>
            </a:ln>
          </c:spPr>
          <c:invertIfNegative val="0"/>
          <c:cat>
            <c:strRef>
              <c:f>'Q8. 取引形態（位置づけ＆従業員別）'!$L$7:$L$26</c:f>
              <c:strCache>
                <c:ptCount val="20"/>
                <c:pt idx="0">
                  <c:v>【 ユーザー企業 】　　　　　　　　　　　　　　</c:v>
                </c:pt>
                <c:pt idx="1">
                  <c:v>20人以下（N=95）</c:v>
                </c:pt>
                <c:pt idx="2">
                  <c:v>21人以上100人以下（N=139）</c:v>
                </c:pt>
                <c:pt idx="3">
                  <c:v>101人以上（N=140）</c:v>
                </c:pt>
                <c:pt idx="4">
                  <c:v>【 メーカー企業 】　　　　　　　　　　　　　　</c:v>
                </c:pt>
                <c:pt idx="5">
                  <c:v>20人以下（N=182）</c:v>
                </c:pt>
                <c:pt idx="6">
                  <c:v>21人以上100人以下（N=143）</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20人以下（N=101）</c:v>
                </c:pt>
                <c:pt idx="18">
                  <c:v>21人以上100人以下（N=68）</c:v>
                </c:pt>
                <c:pt idx="19">
                  <c:v>101人以上（N=24）</c:v>
                </c:pt>
              </c:strCache>
            </c:strRef>
          </c:cat>
          <c:val>
            <c:numRef>
              <c:f>'Q8. 取引形態（位置づけ＆従業員別）'!$R$7:$R$26</c:f>
              <c:numCache>
                <c:formatCode>0.0%</c:formatCode>
                <c:ptCount val="20"/>
                <c:pt idx="1">
                  <c:v>0.10526315789473684</c:v>
                </c:pt>
                <c:pt idx="2">
                  <c:v>3.5971223021582732E-2</c:v>
                </c:pt>
                <c:pt idx="3">
                  <c:v>9.285714285714286E-2</c:v>
                </c:pt>
                <c:pt idx="5">
                  <c:v>7.6923076923076927E-2</c:v>
                </c:pt>
                <c:pt idx="6">
                  <c:v>2.097902097902098E-2</c:v>
                </c:pt>
                <c:pt idx="7">
                  <c:v>6.8181818181818177E-2</c:v>
                </c:pt>
                <c:pt idx="9">
                  <c:v>3.1496062992125984E-2</c:v>
                </c:pt>
                <c:pt idx="10">
                  <c:v>4.807692307692308E-2</c:v>
                </c:pt>
                <c:pt idx="11">
                  <c:v>0</c:v>
                </c:pt>
                <c:pt idx="13">
                  <c:v>2.1276595744680851E-2</c:v>
                </c:pt>
                <c:pt idx="14">
                  <c:v>2.8571428571428571E-2</c:v>
                </c:pt>
                <c:pt idx="15">
                  <c:v>3.0303030303030304E-2</c:v>
                </c:pt>
                <c:pt idx="17">
                  <c:v>0.11881188118811881</c:v>
                </c:pt>
                <c:pt idx="18">
                  <c:v>8.8235294117647065E-2</c:v>
                </c:pt>
                <c:pt idx="19">
                  <c:v>8.3333333333333329E-2</c:v>
                </c:pt>
              </c:numCache>
            </c:numRef>
          </c:val>
          <c:extLst>
            <c:ext xmlns:c16="http://schemas.microsoft.com/office/drawing/2014/chart" uri="{C3380CC4-5D6E-409C-BE32-E72D297353CC}">
              <c16:uniqueId val="{00000005-7D62-445F-BFE5-709339A5E8C3}"/>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en-US" altLang="ja-JP"/>
              <a:t>5</a:t>
            </a:r>
            <a:r>
              <a:rPr lang="ja-JP" altLang="en-US"/>
              <a:t>年後</a:t>
            </a:r>
          </a:p>
        </c:rich>
      </c:tx>
      <c:layout>
        <c:manualLayout>
          <c:xMode val="edge"/>
          <c:yMode val="edge"/>
          <c:x val="3.3953910869697339E-2"/>
          <c:y val="0"/>
        </c:manualLayout>
      </c:layout>
      <c:overlay val="0"/>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'Q8. 取引形態（位置づけ＆従業員別）'!$AD$6</c:f>
              <c:strCache>
                <c:ptCount val="1"/>
                <c:pt idx="0">
                  <c:v>垂直統合型の事業が中心</c:v>
                </c:pt>
              </c:strCache>
            </c:strRef>
          </c:tx>
          <c:spPr>
            <a:solidFill>
              <a:srgbClr val="FF9966"/>
            </a:solidFill>
            <a:ln>
              <a:solidFill>
                <a:schemeClr val="tx1"/>
              </a:solidFill>
            </a:ln>
            <a:effectLst/>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取引形態（位置づけ＆従業員別）'!$AD$7:$AD$26</c:f>
              <c:numCache>
                <c:formatCode>0.0%</c:formatCode>
                <c:ptCount val="20"/>
                <c:pt idx="1">
                  <c:v>0.10752688172043011</c:v>
                </c:pt>
                <c:pt idx="2">
                  <c:v>0.11029411764705882</c:v>
                </c:pt>
                <c:pt idx="3">
                  <c:v>0.15942028985507245</c:v>
                </c:pt>
                <c:pt idx="5">
                  <c:v>0.11797752808988764</c:v>
                </c:pt>
                <c:pt idx="6">
                  <c:v>7.746478873239436E-2</c:v>
                </c:pt>
                <c:pt idx="7">
                  <c:v>0.15909090909090909</c:v>
                </c:pt>
                <c:pt idx="9">
                  <c:v>0.10483870967741936</c:v>
                </c:pt>
                <c:pt idx="10">
                  <c:v>5.7692307692307696E-2</c:v>
                </c:pt>
                <c:pt idx="11">
                  <c:v>9.7560975609756101E-2</c:v>
                </c:pt>
                <c:pt idx="13">
                  <c:v>0.1276595744680851</c:v>
                </c:pt>
                <c:pt idx="14">
                  <c:v>8.6538461538461536E-2</c:v>
                </c:pt>
                <c:pt idx="15">
                  <c:v>0.10606060606060606</c:v>
                </c:pt>
                <c:pt idx="17">
                  <c:v>0.09</c:v>
                </c:pt>
                <c:pt idx="18">
                  <c:v>5.9701492537313432E-2</c:v>
                </c:pt>
                <c:pt idx="19">
                  <c:v>0.125</c:v>
                </c:pt>
              </c:numCache>
            </c:numRef>
          </c:val>
          <c:extLst>
            <c:ext xmlns:c16="http://schemas.microsoft.com/office/drawing/2014/chart" uri="{C3380CC4-5D6E-409C-BE32-E72D297353CC}">
              <c16:uniqueId val="{00000000-97F8-44A7-93F3-854AB1E407DC}"/>
            </c:ext>
          </c:extLst>
        </c:ser>
        <c:ser>
          <c:idx val="1"/>
          <c:order val="1"/>
          <c:tx>
            <c:strRef>
              <c:f>'Q8. 取引形態（位置づけ＆従業員別）'!$AE$6</c:f>
              <c:strCache>
                <c:ptCount val="1"/>
                <c:pt idx="0">
                  <c:v>どちらかというと垂直統合型の事業が多い</c:v>
                </c:pt>
              </c:strCache>
            </c:strRef>
          </c:tx>
          <c:spPr>
            <a:solidFill>
              <a:srgbClr val="FFCC99"/>
            </a:solidFill>
            <a:ln>
              <a:solidFill>
                <a:schemeClr val="tx1"/>
              </a:solidFill>
            </a:ln>
            <a:effectLst/>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取引形態（位置づけ＆従業員別）'!$AE$7:$AE$26</c:f>
              <c:numCache>
                <c:formatCode>0.0%</c:formatCode>
                <c:ptCount val="20"/>
                <c:pt idx="1">
                  <c:v>0.15053763440860216</c:v>
                </c:pt>
                <c:pt idx="2">
                  <c:v>0.14705882352941177</c:v>
                </c:pt>
                <c:pt idx="3">
                  <c:v>0.14492753623188406</c:v>
                </c:pt>
                <c:pt idx="5">
                  <c:v>0.11797752808988764</c:v>
                </c:pt>
                <c:pt idx="6">
                  <c:v>0.11267605633802817</c:v>
                </c:pt>
                <c:pt idx="7">
                  <c:v>0.17045454545454544</c:v>
                </c:pt>
                <c:pt idx="9">
                  <c:v>0.12903225806451613</c:v>
                </c:pt>
                <c:pt idx="10">
                  <c:v>0.11538461538461539</c:v>
                </c:pt>
                <c:pt idx="11">
                  <c:v>0.1951219512195122</c:v>
                </c:pt>
                <c:pt idx="13">
                  <c:v>0.11702127659574468</c:v>
                </c:pt>
                <c:pt idx="14">
                  <c:v>0.19230769230769232</c:v>
                </c:pt>
                <c:pt idx="15">
                  <c:v>0.15151515151515152</c:v>
                </c:pt>
                <c:pt idx="17">
                  <c:v>0.11</c:v>
                </c:pt>
                <c:pt idx="18">
                  <c:v>0.1044776119402985</c:v>
                </c:pt>
                <c:pt idx="19">
                  <c:v>0.375</c:v>
                </c:pt>
              </c:numCache>
            </c:numRef>
          </c:val>
          <c:extLst>
            <c:ext xmlns:c16="http://schemas.microsoft.com/office/drawing/2014/chart" uri="{C3380CC4-5D6E-409C-BE32-E72D297353CC}">
              <c16:uniqueId val="{00000001-97F8-44A7-93F3-854AB1E407DC}"/>
            </c:ext>
          </c:extLst>
        </c:ser>
        <c:ser>
          <c:idx val="2"/>
          <c:order val="2"/>
          <c:tx>
            <c:strRef>
              <c:f>'Q8. 取引形態（位置づけ＆従業員別）'!$AF$6</c:f>
              <c:strCache>
                <c:ptCount val="1"/>
                <c:pt idx="0">
                  <c:v>垂直・水平ほぼ半々</c:v>
                </c:pt>
              </c:strCache>
            </c:strRef>
          </c:tx>
          <c:spPr>
            <a:solidFill>
              <a:srgbClr val="FFFF99"/>
            </a:solidFill>
            <a:ln>
              <a:solidFill>
                <a:schemeClr val="tx1"/>
              </a:solidFill>
            </a:ln>
            <a:effectLst/>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取引形態（位置づけ＆従業員別）'!$AF$7:$AF$26</c:f>
              <c:numCache>
                <c:formatCode>0.0%</c:formatCode>
                <c:ptCount val="20"/>
                <c:pt idx="1">
                  <c:v>0.18279569892473119</c:v>
                </c:pt>
                <c:pt idx="2">
                  <c:v>0.18382352941176472</c:v>
                </c:pt>
                <c:pt idx="3">
                  <c:v>0.15217391304347827</c:v>
                </c:pt>
                <c:pt idx="5">
                  <c:v>0.19101123595505617</c:v>
                </c:pt>
                <c:pt idx="6">
                  <c:v>0.20422535211267606</c:v>
                </c:pt>
                <c:pt idx="7">
                  <c:v>0.13636363636363635</c:v>
                </c:pt>
                <c:pt idx="9">
                  <c:v>0.20161290322580644</c:v>
                </c:pt>
                <c:pt idx="10">
                  <c:v>0.29807692307692307</c:v>
                </c:pt>
                <c:pt idx="11">
                  <c:v>0.24390243902439024</c:v>
                </c:pt>
                <c:pt idx="13">
                  <c:v>0.2978723404255319</c:v>
                </c:pt>
                <c:pt idx="14">
                  <c:v>0.30769230769230771</c:v>
                </c:pt>
                <c:pt idx="15">
                  <c:v>0.27272727272727271</c:v>
                </c:pt>
                <c:pt idx="17">
                  <c:v>0.27</c:v>
                </c:pt>
                <c:pt idx="18">
                  <c:v>0.13432835820895522</c:v>
                </c:pt>
                <c:pt idx="19">
                  <c:v>0.25</c:v>
                </c:pt>
              </c:numCache>
            </c:numRef>
          </c:val>
          <c:extLst>
            <c:ext xmlns:c16="http://schemas.microsoft.com/office/drawing/2014/chart" uri="{C3380CC4-5D6E-409C-BE32-E72D297353CC}">
              <c16:uniqueId val="{00000002-97F8-44A7-93F3-854AB1E407DC}"/>
            </c:ext>
          </c:extLst>
        </c:ser>
        <c:ser>
          <c:idx val="3"/>
          <c:order val="3"/>
          <c:tx>
            <c:strRef>
              <c:f>'Q8. 取引形態（位置づけ＆従業員別）'!$AG$6</c:f>
              <c:strCache>
                <c:ptCount val="1"/>
                <c:pt idx="0">
                  <c:v>どちらかというと水平分業型の事業が多い</c:v>
                </c:pt>
              </c:strCache>
            </c:strRef>
          </c:tx>
          <c:spPr>
            <a:solidFill>
              <a:srgbClr val="2E75B6"/>
            </a:solidFill>
            <a:ln>
              <a:solidFill>
                <a:schemeClr val="tx1"/>
              </a:solidFill>
            </a:ln>
            <a:effectLst/>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取引形態（位置づけ＆従業員別）'!$AG$7:$AG$26</c:f>
              <c:numCache>
                <c:formatCode>0.0%</c:formatCode>
                <c:ptCount val="20"/>
                <c:pt idx="1">
                  <c:v>9.6774193548387094E-2</c:v>
                </c:pt>
                <c:pt idx="2">
                  <c:v>0.16911764705882354</c:v>
                </c:pt>
                <c:pt idx="3">
                  <c:v>0.14492753623188406</c:v>
                </c:pt>
                <c:pt idx="5">
                  <c:v>9.5505617977528087E-2</c:v>
                </c:pt>
                <c:pt idx="6">
                  <c:v>0.18309859154929578</c:v>
                </c:pt>
                <c:pt idx="7">
                  <c:v>0.15909090909090909</c:v>
                </c:pt>
                <c:pt idx="9">
                  <c:v>0.17741935483870969</c:v>
                </c:pt>
                <c:pt idx="10">
                  <c:v>0.11538461538461539</c:v>
                </c:pt>
                <c:pt idx="11">
                  <c:v>0.14634146341463414</c:v>
                </c:pt>
                <c:pt idx="13">
                  <c:v>0.11702127659574468</c:v>
                </c:pt>
                <c:pt idx="14">
                  <c:v>0.16346153846153846</c:v>
                </c:pt>
                <c:pt idx="15">
                  <c:v>0.10606060606060606</c:v>
                </c:pt>
                <c:pt idx="17">
                  <c:v>0.09</c:v>
                </c:pt>
                <c:pt idx="18">
                  <c:v>0.11940298507462686</c:v>
                </c:pt>
                <c:pt idx="19">
                  <c:v>4.1666666666666664E-2</c:v>
                </c:pt>
              </c:numCache>
            </c:numRef>
          </c:val>
          <c:extLst>
            <c:ext xmlns:c16="http://schemas.microsoft.com/office/drawing/2014/chart" uri="{C3380CC4-5D6E-409C-BE32-E72D297353CC}">
              <c16:uniqueId val="{00000003-97F8-44A7-93F3-854AB1E407DC}"/>
            </c:ext>
          </c:extLst>
        </c:ser>
        <c:ser>
          <c:idx val="4"/>
          <c:order val="4"/>
          <c:tx>
            <c:strRef>
              <c:f>'Q8. 取引形態（位置づけ＆従業員別）'!$AH$6</c:f>
              <c:strCache>
                <c:ptCount val="1"/>
                <c:pt idx="0">
                  <c:v>水平分業型の事業が中心</c:v>
                </c:pt>
              </c:strCache>
            </c:strRef>
          </c:tx>
          <c:spPr>
            <a:solidFill>
              <a:srgbClr val="9DC3E6"/>
            </a:solidFill>
            <a:ln>
              <a:solidFill>
                <a:schemeClr val="tx1"/>
              </a:solidFill>
            </a:ln>
            <a:effectLst/>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取引形態（位置づけ＆従業員別）'!$AH$7:$AH$26</c:f>
              <c:numCache>
                <c:formatCode>0.0%</c:formatCode>
                <c:ptCount val="20"/>
                <c:pt idx="1">
                  <c:v>0.27956989247311825</c:v>
                </c:pt>
                <c:pt idx="2">
                  <c:v>0.27941176470588236</c:v>
                </c:pt>
                <c:pt idx="3">
                  <c:v>0.20289855072463769</c:v>
                </c:pt>
                <c:pt idx="5">
                  <c:v>0.33707865168539325</c:v>
                </c:pt>
                <c:pt idx="6">
                  <c:v>0.33098591549295775</c:v>
                </c:pt>
                <c:pt idx="7">
                  <c:v>0.18181818181818182</c:v>
                </c:pt>
                <c:pt idx="9">
                  <c:v>0.27419354838709675</c:v>
                </c:pt>
                <c:pt idx="10">
                  <c:v>0.29807692307692307</c:v>
                </c:pt>
                <c:pt idx="11">
                  <c:v>0.26829268292682928</c:v>
                </c:pt>
                <c:pt idx="13">
                  <c:v>0.21276595744680851</c:v>
                </c:pt>
                <c:pt idx="14">
                  <c:v>0.17307692307692307</c:v>
                </c:pt>
                <c:pt idx="15">
                  <c:v>0.24242424242424243</c:v>
                </c:pt>
                <c:pt idx="17">
                  <c:v>0.21</c:v>
                </c:pt>
                <c:pt idx="18">
                  <c:v>0.32835820895522388</c:v>
                </c:pt>
                <c:pt idx="19">
                  <c:v>0.125</c:v>
                </c:pt>
              </c:numCache>
            </c:numRef>
          </c:val>
          <c:extLst>
            <c:ext xmlns:c16="http://schemas.microsoft.com/office/drawing/2014/chart" uri="{C3380CC4-5D6E-409C-BE32-E72D297353CC}">
              <c16:uniqueId val="{00000004-97F8-44A7-93F3-854AB1E407DC}"/>
            </c:ext>
          </c:extLst>
        </c:ser>
        <c:ser>
          <c:idx val="5"/>
          <c:order val="5"/>
          <c:tx>
            <c:strRef>
              <c:f>'Q8. 取引形態（位置づけ＆従業員別）'!$AI$6</c:f>
              <c:strCache>
                <c:ptCount val="1"/>
                <c:pt idx="0">
                  <c:v>わからない</c:v>
                </c:pt>
              </c:strCache>
            </c:strRef>
          </c:tx>
          <c:spPr>
            <a:solidFill>
              <a:schemeClr val="bg1"/>
            </a:solidFill>
            <a:ln>
              <a:solidFill>
                <a:schemeClr val="tx1"/>
              </a:solidFill>
            </a:ln>
          </c:spPr>
          <c:invertIfNegative val="0"/>
          <c:cat>
            <c:strRef>
              <c:f>'Q8. 取引形態（位置づけ＆従業員別）'!$AC$7:$AC$26</c:f>
              <c:strCache>
                <c:ptCount val="20"/>
                <c:pt idx="0">
                  <c:v>【 ユーザー企業 】　　　　　　　　　　　　　　</c:v>
                </c:pt>
                <c:pt idx="1">
                  <c:v>20人以下（N=93）</c:v>
                </c:pt>
                <c:pt idx="2">
                  <c:v>21人以上100人以下（N=136）</c:v>
                </c:pt>
                <c:pt idx="3">
                  <c:v>101人以上（N=138）</c:v>
                </c:pt>
                <c:pt idx="4">
                  <c:v>【 メーカー企業 】　　　　　　　　　　　　　　</c:v>
                </c:pt>
                <c:pt idx="5">
                  <c:v>20人以下（N=178）</c:v>
                </c:pt>
                <c:pt idx="6">
                  <c:v>21人以上100人以下（N=142）</c:v>
                </c:pt>
                <c:pt idx="7">
                  <c:v>101人以上（N=88）</c:v>
                </c:pt>
                <c:pt idx="8">
                  <c:v>【 サブシステム提供企業 】　　　　　　　　　　</c:v>
                </c:pt>
                <c:pt idx="9">
                  <c:v>20人以下（N=124）</c:v>
                </c:pt>
                <c:pt idx="10">
                  <c:v>21人以上100人以下（N=104）</c:v>
                </c:pt>
                <c:pt idx="11">
                  <c:v>101人以上（N=41）</c:v>
                </c:pt>
                <c:pt idx="12">
                  <c:v>【 サービス提供企業 】　　　　　　　　　　　　</c:v>
                </c:pt>
                <c:pt idx="13">
                  <c:v>20人以下（N=94）</c:v>
                </c:pt>
                <c:pt idx="14">
                  <c:v>21人以上100人以下（N=104）</c:v>
                </c:pt>
                <c:pt idx="15">
                  <c:v>101人以上（N=66）</c:v>
                </c:pt>
                <c:pt idx="16">
                  <c:v>【 その他 】　　　　　　　　　　　　　　　　　</c:v>
                </c:pt>
                <c:pt idx="17">
                  <c:v>20人以下（N=100）</c:v>
                </c:pt>
                <c:pt idx="18">
                  <c:v>21人以上100人以下（N=67）</c:v>
                </c:pt>
                <c:pt idx="19">
                  <c:v>101人以上（N=24）</c:v>
                </c:pt>
              </c:strCache>
            </c:strRef>
          </c:cat>
          <c:val>
            <c:numRef>
              <c:f>'Q8. 取引形態（位置づけ＆従業員別）'!$AI$7:$AI$26</c:f>
              <c:numCache>
                <c:formatCode>0.0%</c:formatCode>
                <c:ptCount val="20"/>
                <c:pt idx="1">
                  <c:v>0.18279569892473119</c:v>
                </c:pt>
                <c:pt idx="2">
                  <c:v>0.11029411764705882</c:v>
                </c:pt>
                <c:pt idx="3">
                  <c:v>0.19565217391304349</c:v>
                </c:pt>
                <c:pt idx="5">
                  <c:v>0.1404494382022472</c:v>
                </c:pt>
                <c:pt idx="6">
                  <c:v>9.154929577464789E-2</c:v>
                </c:pt>
                <c:pt idx="7">
                  <c:v>0.19318181818181818</c:v>
                </c:pt>
                <c:pt idx="9">
                  <c:v>0.11290322580645161</c:v>
                </c:pt>
                <c:pt idx="10">
                  <c:v>0.11538461538461539</c:v>
                </c:pt>
                <c:pt idx="11">
                  <c:v>4.878048780487805E-2</c:v>
                </c:pt>
                <c:pt idx="13">
                  <c:v>0.1276595744680851</c:v>
                </c:pt>
                <c:pt idx="14">
                  <c:v>7.6923076923076927E-2</c:v>
                </c:pt>
                <c:pt idx="15">
                  <c:v>0.12121212121212122</c:v>
                </c:pt>
                <c:pt idx="17">
                  <c:v>0.23</c:v>
                </c:pt>
                <c:pt idx="18">
                  <c:v>0.2537313432835821</c:v>
                </c:pt>
                <c:pt idx="19">
                  <c:v>8.3333333333333329E-2</c:v>
                </c:pt>
              </c:numCache>
            </c:numRef>
          </c:val>
          <c:extLst>
            <c:ext xmlns:c16="http://schemas.microsoft.com/office/drawing/2014/chart" uri="{C3380CC4-5D6E-409C-BE32-E72D297353CC}">
              <c16:uniqueId val="{00000005-97F8-44A7-93F3-854AB1E407DC}"/>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'Q9.事業形態'!$L$5</c:f>
              <c:strCache>
                <c:ptCount val="1"/>
                <c:pt idx="0">
                  <c:v>プロダクト提供型の事業が中心</c:v>
                </c:pt>
              </c:strCache>
            </c:strRef>
          </c:tx>
          <c:spPr>
            <a:solidFill>
              <a:srgbClr val="FF9966"/>
            </a:solidFill>
            <a:ln>
              <a:solidFill>
                <a:schemeClr val="tx1"/>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発令前（N=1541）</c:v>
                </c:pt>
                <c:pt idx="1">
                  <c:v>５年後（N=1533）</c:v>
                </c:pt>
              </c:strCache>
            </c:strRef>
          </c:cat>
          <c:val>
            <c:numRef>
              <c:f>'Q9.事業形態'!$L$6:$L$7</c:f>
              <c:numCache>
                <c:formatCode>0.0%</c:formatCode>
                <c:ptCount val="2"/>
                <c:pt idx="0">
                  <c:v>0.33030499675535369</c:v>
                </c:pt>
                <c:pt idx="1">
                  <c:v>0.21200260926288322</c:v>
                </c:pt>
              </c:numCache>
            </c:numRef>
          </c:val>
          <c:extLst>
            <c:ext xmlns:c16="http://schemas.microsoft.com/office/drawing/2014/chart" uri="{C3380CC4-5D6E-409C-BE32-E72D297353CC}">
              <c16:uniqueId val="{00000000-1C84-4B02-A3BA-C39492C9A0A6}"/>
            </c:ext>
          </c:extLst>
        </c:ser>
        <c:ser>
          <c:idx val="1"/>
          <c:order val="1"/>
          <c:tx>
            <c:strRef>
              <c:f>'Q9.事業形態'!$M$5</c:f>
              <c:strCache>
                <c:ptCount val="1"/>
                <c:pt idx="0">
                  <c:v>どちらかというとプロダクト提供型の事業が多い</c:v>
                </c:pt>
              </c:strCache>
            </c:strRef>
          </c:tx>
          <c:spPr>
            <a:solidFill>
              <a:srgbClr val="FFCC99"/>
            </a:solidFill>
            <a:ln>
              <a:solidFill>
                <a:schemeClr val="tx1"/>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発令前（N=1541）</c:v>
                </c:pt>
                <c:pt idx="1">
                  <c:v>５年後（N=1533）</c:v>
                </c:pt>
              </c:strCache>
            </c:strRef>
          </c:cat>
          <c:val>
            <c:numRef>
              <c:f>'Q9.事業形態'!$M$6:$M$7</c:f>
              <c:numCache>
                <c:formatCode>0.0%</c:formatCode>
                <c:ptCount val="2"/>
                <c:pt idx="0">
                  <c:v>0.16223231667748214</c:v>
                </c:pt>
                <c:pt idx="1">
                  <c:v>0.14742335290280495</c:v>
                </c:pt>
              </c:numCache>
            </c:numRef>
          </c:val>
          <c:extLst>
            <c:ext xmlns:c16="http://schemas.microsoft.com/office/drawing/2014/chart" uri="{C3380CC4-5D6E-409C-BE32-E72D297353CC}">
              <c16:uniqueId val="{00000001-1C84-4B02-A3BA-C39492C9A0A6}"/>
            </c:ext>
          </c:extLst>
        </c:ser>
        <c:ser>
          <c:idx val="2"/>
          <c:order val="2"/>
          <c:tx>
            <c:strRef>
              <c:f>'Q9.事業形態'!$N$5</c:f>
              <c:strCache>
                <c:ptCount val="1"/>
                <c:pt idx="0">
                  <c:v>プロダクト・サービスほぼ半々</c:v>
                </c:pt>
              </c:strCache>
            </c:strRef>
          </c:tx>
          <c:spPr>
            <a:solidFill>
              <a:srgbClr val="FFFF99"/>
            </a:solidFill>
            <a:ln>
              <a:solidFill>
                <a:schemeClr val="tx1"/>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発令前（N=1541）</c:v>
                </c:pt>
                <c:pt idx="1">
                  <c:v>５年後（N=1533）</c:v>
                </c:pt>
              </c:strCache>
            </c:strRef>
          </c:cat>
          <c:val>
            <c:numRef>
              <c:f>'Q9.事業形態'!$N$6:$N$7</c:f>
              <c:numCache>
                <c:formatCode>0.0%</c:formatCode>
                <c:ptCount val="2"/>
                <c:pt idx="0">
                  <c:v>0.12848799480856588</c:v>
                </c:pt>
                <c:pt idx="1">
                  <c:v>0.2491846053489889</c:v>
                </c:pt>
              </c:numCache>
            </c:numRef>
          </c:val>
          <c:extLst>
            <c:ext xmlns:c16="http://schemas.microsoft.com/office/drawing/2014/chart" uri="{C3380CC4-5D6E-409C-BE32-E72D297353CC}">
              <c16:uniqueId val="{00000002-1C84-4B02-A3BA-C39492C9A0A6}"/>
            </c:ext>
          </c:extLst>
        </c:ser>
        <c:ser>
          <c:idx val="3"/>
          <c:order val="3"/>
          <c:tx>
            <c:strRef>
              <c:f>'Q9.事業形態'!$O$5</c:f>
              <c:strCache>
                <c:ptCount val="1"/>
                <c:pt idx="0">
                  <c:v>どちらかというとサービス提供型の事業が多い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1C84-4B02-A3BA-C39492C9A0A6}"/>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84-4B02-A3BA-C39492C9A0A6}"/>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84-4B02-A3BA-C39492C9A0A6}"/>
                </c:ext>
              </c:extLst>
            </c:dLbl>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発令前（N=1541）</c:v>
                </c:pt>
                <c:pt idx="1">
                  <c:v>５年後（N=1533）</c:v>
                </c:pt>
              </c:strCache>
            </c:strRef>
          </c:cat>
          <c:val>
            <c:numRef>
              <c:f>'Q9.事業形態'!$O$6:$O$7</c:f>
              <c:numCache>
                <c:formatCode>0.0%</c:formatCode>
                <c:ptCount val="2"/>
                <c:pt idx="0">
                  <c:v>0.10966904607397794</c:v>
                </c:pt>
                <c:pt idx="1">
                  <c:v>0.11089367253750815</c:v>
                </c:pt>
              </c:numCache>
            </c:numRef>
          </c:val>
          <c:extLst>
            <c:ext xmlns:c16="http://schemas.microsoft.com/office/drawing/2014/chart" uri="{C3380CC4-5D6E-409C-BE32-E72D297353CC}">
              <c16:uniqueId val="{00000006-1C84-4B02-A3BA-C39492C9A0A6}"/>
            </c:ext>
          </c:extLst>
        </c:ser>
        <c:ser>
          <c:idx val="4"/>
          <c:order val="4"/>
          <c:tx>
            <c:strRef>
              <c:f>'Q9.事業形態'!$P$5</c:f>
              <c:strCache>
                <c:ptCount val="1"/>
                <c:pt idx="0">
                  <c:v>サービス提供型の事業が中心</c:v>
                </c:pt>
              </c:strCache>
            </c:strRef>
          </c:tx>
          <c:spPr>
            <a:solidFill>
              <a:srgbClr val="9DC3E6"/>
            </a:solidFill>
            <a:ln>
              <a:solidFill>
                <a:schemeClr val="tx1"/>
              </a:solid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'Q9.事業形態'!$K$6:$K$7</c:f>
              <c:strCache>
                <c:ptCount val="2"/>
                <c:pt idx="0">
                  <c:v>緊急事態宣言の
発令前（N=1541）</c:v>
                </c:pt>
                <c:pt idx="1">
                  <c:v>５年後（N=1533）</c:v>
                </c:pt>
              </c:strCache>
            </c:strRef>
          </c:cat>
          <c:val>
            <c:numRef>
              <c:f>'Q9.事業形態'!$P$6:$P$7</c:f>
              <c:numCache>
                <c:formatCode>0.0%</c:formatCode>
                <c:ptCount val="2"/>
                <c:pt idx="0">
                  <c:v>0.20765736534717716</c:v>
                </c:pt>
                <c:pt idx="1">
                  <c:v>0.16177429876060012</c:v>
                </c:pt>
              </c:numCache>
            </c:numRef>
          </c:val>
          <c:extLst>
            <c:ext xmlns:c16="http://schemas.microsoft.com/office/drawing/2014/chart" uri="{C3380CC4-5D6E-409C-BE32-E72D297353CC}">
              <c16:uniqueId val="{00000007-1C84-4B02-A3BA-C39492C9A0A6}"/>
            </c:ext>
          </c:extLst>
        </c:ser>
        <c:ser>
          <c:idx val="5"/>
          <c:order val="5"/>
          <c:tx>
            <c:strRef>
              <c:f>'Q9.事業形態'!$Q$5</c:f>
              <c:strCache>
                <c:ptCount val="1"/>
                <c:pt idx="0">
                  <c:v>わからない</c:v>
                </c:pt>
              </c:strCache>
            </c:strRef>
          </c:tx>
          <c:spPr>
            <a:solidFill>
              <a:schemeClr val="bg1"/>
            </a:solidFill>
            <a:ln>
              <a:solidFill>
                <a:schemeClr val="tx1"/>
              </a:solidFill>
            </a:ln>
          </c:spPr>
          <c:invertIfNegative val="0"/>
          <c:dLbls>
            <c:dLbl>
              <c:idx val="0"/>
              <c:layout>
                <c:manualLayout>
                  <c:x val="6.7195767195765968E-3"/>
                  <c:y val="3.233758939637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84-4B02-A3BA-C39492C9A0A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発令前（N=1541）</c:v>
                </c:pt>
                <c:pt idx="1">
                  <c:v>５年後（N=1533）</c:v>
                </c:pt>
              </c:strCache>
            </c:strRef>
          </c:cat>
          <c:val>
            <c:numRef>
              <c:f>'Q9.事業形態'!$Q$6:$Q$7</c:f>
              <c:numCache>
                <c:formatCode>0.0%</c:formatCode>
                <c:ptCount val="2"/>
                <c:pt idx="0">
                  <c:v>6.1648280337443219E-2</c:v>
                </c:pt>
                <c:pt idx="1">
                  <c:v>0.11872146118721461</c:v>
                </c:pt>
              </c:numCache>
            </c:numRef>
          </c:val>
          <c:extLst>
            <c:ext xmlns:c16="http://schemas.microsoft.com/office/drawing/2014/chart" uri="{C3380CC4-5D6E-409C-BE32-E72D297353CC}">
              <c16:uniqueId val="{00000009-1C84-4B02-A3BA-C39492C9A0A6}"/>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946708688602595"/>
          <c:y val="0.71516390850282119"/>
          <c:w val="0.4013615676339054"/>
          <c:h val="0.2758988478655727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'Q9.事業形態'!$L$5</c:f>
              <c:strCache>
                <c:ptCount val="1"/>
                <c:pt idx="0">
                  <c:v>プロダクト提供型の事業が中心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発令前（N=272）</c:v>
                </c:pt>
                <c:pt idx="1">
                  <c:v>５年後（N=271）</c:v>
                </c:pt>
              </c:strCache>
            </c:strRef>
          </c:cat>
          <c:val>
            <c:numRef>
              <c:f>'Q9.事業形態'!$L$6:$L$7</c:f>
              <c:numCache>
                <c:formatCode>0.0%</c:formatCode>
                <c:ptCount val="2"/>
                <c:pt idx="0">
                  <c:v>0.29044117647058826</c:v>
                </c:pt>
                <c:pt idx="1">
                  <c:v>0.16236162361623616</c:v>
                </c:pt>
              </c:numCache>
            </c:numRef>
          </c:val>
          <c:extLst>
            <c:ext xmlns:c16="http://schemas.microsoft.com/office/drawing/2014/chart" uri="{C3380CC4-5D6E-409C-BE32-E72D297353CC}">
              <c16:uniqueId val="{00000000-C21A-4CA5-B5E6-E875D71498DD}"/>
            </c:ext>
          </c:extLst>
        </c:ser>
        <c:ser>
          <c:idx val="1"/>
          <c:order val="1"/>
          <c:tx>
            <c:strRef>
              <c:f>'Q9.事業形態'!$M$5</c:f>
              <c:strCache>
                <c:ptCount val="1"/>
                <c:pt idx="0">
                  <c:v>どちらかというとプロダクト提供型の事業が多い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発令前（N=272）</c:v>
                </c:pt>
                <c:pt idx="1">
                  <c:v>５年後（N=271）</c:v>
                </c:pt>
              </c:strCache>
            </c:strRef>
          </c:cat>
          <c:val>
            <c:numRef>
              <c:f>'Q9.事業形態'!$M$6:$M$7</c:f>
              <c:numCache>
                <c:formatCode>0.0%</c:formatCode>
                <c:ptCount val="2"/>
                <c:pt idx="0">
                  <c:v>0.18014705882352941</c:v>
                </c:pt>
                <c:pt idx="1">
                  <c:v>0.14022140221402213</c:v>
                </c:pt>
              </c:numCache>
            </c:numRef>
          </c:val>
          <c:extLst>
            <c:ext xmlns:c16="http://schemas.microsoft.com/office/drawing/2014/chart" uri="{C3380CC4-5D6E-409C-BE32-E72D297353CC}">
              <c16:uniqueId val="{00000001-C21A-4CA5-B5E6-E875D71498DD}"/>
            </c:ext>
          </c:extLst>
        </c:ser>
        <c:ser>
          <c:idx val="2"/>
          <c:order val="2"/>
          <c:tx>
            <c:strRef>
              <c:f>'Q9.事業形態'!$N$5</c:f>
              <c:strCache>
                <c:ptCount val="1"/>
                <c:pt idx="0">
                  <c:v>プロダクト・サービスほぼ半々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発令前（N=272）</c:v>
                </c:pt>
                <c:pt idx="1">
                  <c:v>５年後（N=271）</c:v>
                </c:pt>
              </c:strCache>
            </c:strRef>
          </c:cat>
          <c:val>
            <c:numRef>
              <c:f>'Q9.事業形態'!$N$6:$N$7</c:f>
              <c:numCache>
                <c:formatCode>0.0%</c:formatCode>
                <c:ptCount val="2"/>
                <c:pt idx="0">
                  <c:v>0.15441176470588236</c:v>
                </c:pt>
                <c:pt idx="1">
                  <c:v>0.34686346863468637</c:v>
                </c:pt>
              </c:numCache>
            </c:numRef>
          </c:val>
          <c:extLst>
            <c:ext xmlns:c16="http://schemas.microsoft.com/office/drawing/2014/chart" uri="{C3380CC4-5D6E-409C-BE32-E72D297353CC}">
              <c16:uniqueId val="{00000002-C21A-4CA5-B5E6-E875D71498DD}"/>
            </c:ext>
          </c:extLst>
        </c:ser>
        <c:ser>
          <c:idx val="3"/>
          <c:order val="3"/>
          <c:tx>
            <c:strRef>
              <c:f>'Q9.事業形態'!$O$5</c:f>
              <c:strCache>
                <c:ptCount val="1"/>
                <c:pt idx="0">
                  <c:v>どちらかというとサービス提供型の事業が多い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C21A-4CA5-B5E6-E875D71498DD}"/>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1A-4CA5-B5E6-E875D71498DD}"/>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1A-4CA5-B5E6-E875D71498DD}"/>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発令前（N=272）</c:v>
                </c:pt>
                <c:pt idx="1">
                  <c:v>５年後（N=271）</c:v>
                </c:pt>
              </c:strCache>
            </c:strRef>
          </c:cat>
          <c:val>
            <c:numRef>
              <c:f>'Q9.事業形態'!$O$6:$O$7</c:f>
              <c:numCache>
                <c:formatCode>0.0%</c:formatCode>
                <c:ptCount val="2"/>
                <c:pt idx="0">
                  <c:v>0.14705882352941177</c:v>
                </c:pt>
                <c:pt idx="1">
                  <c:v>0.10332103321033211</c:v>
                </c:pt>
              </c:numCache>
            </c:numRef>
          </c:val>
          <c:extLst>
            <c:ext xmlns:c16="http://schemas.microsoft.com/office/drawing/2014/chart" uri="{C3380CC4-5D6E-409C-BE32-E72D297353CC}">
              <c16:uniqueId val="{00000006-C21A-4CA5-B5E6-E875D71498DD}"/>
            </c:ext>
          </c:extLst>
        </c:ser>
        <c:ser>
          <c:idx val="4"/>
          <c:order val="4"/>
          <c:tx>
            <c:strRef>
              <c:f>'Q9.事業形態'!$P$5</c:f>
              <c:strCache>
                <c:ptCount val="1"/>
                <c:pt idx="0">
                  <c:v>サービス提供型の事業が中心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'Q9.事業形態'!$K$6:$K$7</c:f>
              <c:strCache>
                <c:ptCount val="2"/>
                <c:pt idx="0">
                  <c:v>緊急事態宣言の
発令前（N=272）</c:v>
                </c:pt>
                <c:pt idx="1">
                  <c:v>５年後（N=271）</c:v>
                </c:pt>
              </c:strCache>
            </c:strRef>
          </c:cat>
          <c:val>
            <c:numRef>
              <c:f>'Q9.事業形態'!$P$6:$P$7</c:f>
              <c:numCache>
                <c:formatCode>0.0%</c:formatCode>
                <c:ptCount val="2"/>
                <c:pt idx="0">
                  <c:v>0.20220588235294118</c:v>
                </c:pt>
                <c:pt idx="1">
                  <c:v>0.15498154981549817</c:v>
                </c:pt>
              </c:numCache>
            </c:numRef>
          </c:val>
          <c:extLst>
            <c:ext xmlns:c16="http://schemas.microsoft.com/office/drawing/2014/chart" uri="{C3380CC4-5D6E-409C-BE32-E72D297353CC}">
              <c16:uniqueId val="{00000007-C21A-4CA5-B5E6-E875D71498DD}"/>
            </c:ext>
          </c:extLst>
        </c:ser>
        <c:ser>
          <c:idx val="5"/>
          <c:order val="5"/>
          <c:tx>
            <c:strRef>
              <c:f>'Q9.事業形態'!$Q$5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1A-4CA5-B5E6-E875D71498D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発令前（N=272）</c:v>
                </c:pt>
                <c:pt idx="1">
                  <c:v>５年後（N=271）</c:v>
                </c:pt>
              </c:strCache>
            </c:strRef>
          </c:cat>
          <c:val>
            <c:numRef>
              <c:f>'Q9.事業形態'!$Q$6:$Q$7</c:f>
              <c:numCache>
                <c:formatCode>0.0%</c:formatCode>
                <c:ptCount val="2"/>
                <c:pt idx="0">
                  <c:v>2.5735294117647058E-2</c:v>
                </c:pt>
                <c:pt idx="1">
                  <c:v>9.2250922509225092E-2</c:v>
                </c:pt>
              </c:numCache>
            </c:numRef>
          </c:val>
          <c:extLst>
            <c:ext xmlns:c16="http://schemas.microsoft.com/office/drawing/2014/chart" uri="{C3380CC4-5D6E-409C-BE32-E72D297353CC}">
              <c16:uniqueId val="{00000009-C21A-4CA5-B5E6-E875D71498DD}"/>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'Q9.事業形態'!$L$5</c:f>
              <c:strCache>
                <c:ptCount val="1"/>
                <c:pt idx="0">
                  <c:v>プロダクト提供型の事業が中心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発令前（N=376）</c:v>
                </c:pt>
                <c:pt idx="1">
                  <c:v>５年後（N=374）</c:v>
                </c:pt>
              </c:strCache>
            </c:strRef>
          </c:cat>
          <c:val>
            <c:numRef>
              <c:f>'Q9.事業形態'!$L$6:$L$7</c:f>
              <c:numCache>
                <c:formatCode>0.0%</c:formatCode>
                <c:ptCount val="2"/>
                <c:pt idx="0">
                  <c:v>0.47606382978723405</c:v>
                </c:pt>
                <c:pt idx="1">
                  <c:v>0.32620320855614976</c:v>
                </c:pt>
              </c:numCache>
            </c:numRef>
          </c:val>
          <c:extLst>
            <c:ext xmlns:c16="http://schemas.microsoft.com/office/drawing/2014/chart" uri="{C3380CC4-5D6E-409C-BE32-E72D297353CC}">
              <c16:uniqueId val="{00000000-E15F-467D-94F7-EAC8E9DD508F}"/>
            </c:ext>
          </c:extLst>
        </c:ser>
        <c:ser>
          <c:idx val="1"/>
          <c:order val="1"/>
          <c:tx>
            <c:strRef>
              <c:f>'Q9.事業形態'!$M$5</c:f>
              <c:strCache>
                <c:ptCount val="1"/>
                <c:pt idx="0">
                  <c:v>どちらかというとプロダクト提供型の事業が多い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発令前（N=376）</c:v>
                </c:pt>
                <c:pt idx="1">
                  <c:v>５年後（N=374）</c:v>
                </c:pt>
              </c:strCache>
            </c:strRef>
          </c:cat>
          <c:val>
            <c:numRef>
              <c:f>'Q9.事業形態'!$M$6:$M$7</c:f>
              <c:numCache>
                <c:formatCode>0.0%</c:formatCode>
                <c:ptCount val="2"/>
                <c:pt idx="0">
                  <c:v>0.13031914893617022</c:v>
                </c:pt>
                <c:pt idx="1">
                  <c:v>0.18716577540106952</c:v>
                </c:pt>
              </c:numCache>
            </c:numRef>
          </c:val>
          <c:extLst>
            <c:ext xmlns:c16="http://schemas.microsoft.com/office/drawing/2014/chart" uri="{C3380CC4-5D6E-409C-BE32-E72D297353CC}">
              <c16:uniqueId val="{00000001-E15F-467D-94F7-EAC8E9DD508F}"/>
            </c:ext>
          </c:extLst>
        </c:ser>
        <c:ser>
          <c:idx val="2"/>
          <c:order val="2"/>
          <c:tx>
            <c:strRef>
              <c:f>'Q9.事業形態'!$N$5</c:f>
              <c:strCache>
                <c:ptCount val="1"/>
                <c:pt idx="0">
                  <c:v>プロダクト・サービスほぼ半々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発令前（N=376）</c:v>
                </c:pt>
                <c:pt idx="1">
                  <c:v>５年後（N=374）</c:v>
                </c:pt>
              </c:strCache>
            </c:strRef>
          </c:cat>
          <c:val>
            <c:numRef>
              <c:f>'Q9.事業形態'!$N$6:$N$7</c:f>
              <c:numCache>
                <c:formatCode>0.0%</c:formatCode>
                <c:ptCount val="2"/>
                <c:pt idx="0">
                  <c:v>9.8404255319148939E-2</c:v>
                </c:pt>
                <c:pt idx="1">
                  <c:v>0.13903743315508021</c:v>
                </c:pt>
              </c:numCache>
            </c:numRef>
          </c:val>
          <c:extLst>
            <c:ext xmlns:c16="http://schemas.microsoft.com/office/drawing/2014/chart" uri="{C3380CC4-5D6E-409C-BE32-E72D297353CC}">
              <c16:uniqueId val="{00000002-E15F-467D-94F7-EAC8E9DD508F}"/>
            </c:ext>
          </c:extLst>
        </c:ser>
        <c:ser>
          <c:idx val="3"/>
          <c:order val="3"/>
          <c:tx>
            <c:strRef>
              <c:f>'Q9.事業形態'!$O$5</c:f>
              <c:strCache>
                <c:ptCount val="1"/>
                <c:pt idx="0">
                  <c:v>どちらかというとサービス提供型の事業が多い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E15F-467D-94F7-EAC8E9DD508F}"/>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5F-467D-94F7-EAC8E9DD508F}"/>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5F-467D-94F7-EAC8E9DD508F}"/>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発令前（N=376）</c:v>
                </c:pt>
                <c:pt idx="1">
                  <c:v>５年後（N=374）</c:v>
                </c:pt>
              </c:strCache>
            </c:strRef>
          </c:cat>
          <c:val>
            <c:numRef>
              <c:f>'Q9.事業形態'!$O$6:$O$7</c:f>
              <c:numCache>
                <c:formatCode>0.0%</c:formatCode>
                <c:ptCount val="2"/>
                <c:pt idx="0">
                  <c:v>6.9148936170212769E-2</c:v>
                </c:pt>
                <c:pt idx="1">
                  <c:v>7.4866310160427801E-2</c:v>
                </c:pt>
              </c:numCache>
            </c:numRef>
          </c:val>
          <c:extLst>
            <c:ext xmlns:c16="http://schemas.microsoft.com/office/drawing/2014/chart" uri="{C3380CC4-5D6E-409C-BE32-E72D297353CC}">
              <c16:uniqueId val="{00000006-E15F-467D-94F7-EAC8E9DD508F}"/>
            </c:ext>
          </c:extLst>
        </c:ser>
        <c:ser>
          <c:idx val="4"/>
          <c:order val="4"/>
          <c:tx>
            <c:strRef>
              <c:f>'Q9.事業形態'!$P$5</c:f>
              <c:strCache>
                <c:ptCount val="1"/>
                <c:pt idx="0">
                  <c:v>サービス提供型の事業が中心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'Q9.事業形態'!$K$6:$K$7</c:f>
              <c:strCache>
                <c:ptCount val="2"/>
                <c:pt idx="0">
                  <c:v>緊急事態宣言の
発令前（N=376）</c:v>
                </c:pt>
                <c:pt idx="1">
                  <c:v>５年後（N=374）</c:v>
                </c:pt>
              </c:strCache>
            </c:strRef>
          </c:cat>
          <c:val>
            <c:numRef>
              <c:f>'Q9.事業形態'!$P$6:$P$7</c:f>
              <c:numCache>
                <c:formatCode>0.0%</c:formatCode>
                <c:ptCount val="2"/>
                <c:pt idx="0">
                  <c:v>0.11968085106382979</c:v>
                </c:pt>
                <c:pt idx="1">
                  <c:v>0.11229946524064172</c:v>
                </c:pt>
              </c:numCache>
            </c:numRef>
          </c:val>
          <c:extLst>
            <c:ext xmlns:c16="http://schemas.microsoft.com/office/drawing/2014/chart" uri="{C3380CC4-5D6E-409C-BE32-E72D297353CC}">
              <c16:uniqueId val="{00000007-E15F-467D-94F7-EAC8E9DD508F}"/>
            </c:ext>
          </c:extLst>
        </c:ser>
        <c:ser>
          <c:idx val="5"/>
          <c:order val="5"/>
          <c:tx>
            <c:strRef>
              <c:f>'Q9.事業形態'!$Q$5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5F-467D-94F7-EAC8E9DD508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発令前（N=376）</c:v>
                </c:pt>
                <c:pt idx="1">
                  <c:v>５年後（N=374）</c:v>
                </c:pt>
              </c:strCache>
            </c:strRef>
          </c:cat>
          <c:val>
            <c:numRef>
              <c:f>'Q9.事業形態'!$Q$6:$Q$7</c:f>
              <c:numCache>
                <c:formatCode>0.0%</c:formatCode>
                <c:ptCount val="2"/>
                <c:pt idx="0">
                  <c:v>0.10638297872340426</c:v>
                </c:pt>
                <c:pt idx="1">
                  <c:v>0.16042780748663102</c:v>
                </c:pt>
              </c:numCache>
            </c:numRef>
          </c:val>
          <c:extLst>
            <c:ext xmlns:c16="http://schemas.microsoft.com/office/drawing/2014/chart" uri="{C3380CC4-5D6E-409C-BE32-E72D297353CC}">
              <c16:uniqueId val="{00000009-E15F-467D-94F7-EAC8E9DD508F}"/>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'Q9.事業形態'!$L$5</c:f>
              <c:strCache>
                <c:ptCount val="1"/>
                <c:pt idx="0">
                  <c:v>プロダクト提供型の事業が中心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発令前（N=266）</c:v>
                </c:pt>
                <c:pt idx="1">
                  <c:v>５年後（N=266）</c:v>
                </c:pt>
              </c:strCache>
            </c:strRef>
          </c:cat>
          <c:val>
            <c:numRef>
              <c:f>'Q9.事業形態'!$L$6:$L$7</c:f>
              <c:numCache>
                <c:formatCode>0.0%</c:formatCode>
                <c:ptCount val="2"/>
                <c:pt idx="0">
                  <c:v>0.10902255639097744</c:v>
                </c:pt>
                <c:pt idx="1">
                  <c:v>8.646616541353383E-2</c:v>
                </c:pt>
              </c:numCache>
            </c:numRef>
          </c:val>
          <c:extLst>
            <c:ext xmlns:c16="http://schemas.microsoft.com/office/drawing/2014/chart" uri="{C3380CC4-5D6E-409C-BE32-E72D297353CC}">
              <c16:uniqueId val="{00000000-C300-4DB3-82E9-B1597AB621E7}"/>
            </c:ext>
          </c:extLst>
        </c:ser>
        <c:ser>
          <c:idx val="1"/>
          <c:order val="1"/>
          <c:tx>
            <c:strRef>
              <c:f>'Q9.事業形態'!$M$5</c:f>
              <c:strCache>
                <c:ptCount val="1"/>
                <c:pt idx="0">
                  <c:v>どちらかというとプロダクト提供型の事業が多い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発令前（N=266）</c:v>
                </c:pt>
                <c:pt idx="1">
                  <c:v>５年後（N=266）</c:v>
                </c:pt>
              </c:strCache>
            </c:strRef>
          </c:cat>
          <c:val>
            <c:numRef>
              <c:f>'Q9.事業形態'!$M$6:$M$7</c:f>
              <c:numCache>
                <c:formatCode>0.0%</c:formatCode>
                <c:ptCount val="2"/>
                <c:pt idx="0">
                  <c:v>0.10526315789473684</c:v>
                </c:pt>
                <c:pt idx="1">
                  <c:v>7.8947368421052627E-2</c:v>
                </c:pt>
              </c:numCache>
            </c:numRef>
          </c:val>
          <c:extLst>
            <c:ext xmlns:c16="http://schemas.microsoft.com/office/drawing/2014/chart" uri="{C3380CC4-5D6E-409C-BE32-E72D297353CC}">
              <c16:uniqueId val="{00000001-C300-4DB3-82E9-B1597AB621E7}"/>
            </c:ext>
          </c:extLst>
        </c:ser>
        <c:ser>
          <c:idx val="2"/>
          <c:order val="2"/>
          <c:tx>
            <c:strRef>
              <c:f>'Q9.事業形態'!$N$5</c:f>
              <c:strCache>
                <c:ptCount val="1"/>
                <c:pt idx="0">
                  <c:v>プロダクト・サービスほぼ半々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発令前（N=266）</c:v>
                </c:pt>
                <c:pt idx="1">
                  <c:v>５年後（N=266）</c:v>
                </c:pt>
              </c:strCache>
            </c:strRef>
          </c:cat>
          <c:val>
            <c:numRef>
              <c:f>'Q9.事業形態'!$N$6:$N$7</c:f>
              <c:numCache>
                <c:formatCode>0.0%</c:formatCode>
                <c:ptCount val="2"/>
                <c:pt idx="0">
                  <c:v>0.10150375939849623</c:v>
                </c:pt>
                <c:pt idx="1">
                  <c:v>0.27067669172932329</c:v>
                </c:pt>
              </c:numCache>
            </c:numRef>
          </c:val>
          <c:extLst>
            <c:ext xmlns:c16="http://schemas.microsoft.com/office/drawing/2014/chart" uri="{C3380CC4-5D6E-409C-BE32-E72D297353CC}">
              <c16:uniqueId val="{00000002-C300-4DB3-82E9-B1597AB621E7}"/>
            </c:ext>
          </c:extLst>
        </c:ser>
        <c:ser>
          <c:idx val="3"/>
          <c:order val="3"/>
          <c:tx>
            <c:strRef>
              <c:f>'Q9.事業形態'!$O$5</c:f>
              <c:strCache>
                <c:ptCount val="1"/>
                <c:pt idx="0">
                  <c:v>どちらかというとサービス提供型の事業が多い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C300-4DB3-82E9-B1597AB621E7}"/>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00-4DB3-82E9-B1597AB621E7}"/>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00-4DB3-82E9-B1597AB621E7}"/>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発令前（N=266）</c:v>
                </c:pt>
                <c:pt idx="1">
                  <c:v>５年後（N=266）</c:v>
                </c:pt>
              </c:strCache>
            </c:strRef>
          </c:cat>
          <c:val>
            <c:numRef>
              <c:f>'Q9.事業形態'!$O$6:$O$7</c:f>
              <c:numCache>
                <c:formatCode>0.0%</c:formatCode>
                <c:ptCount val="2"/>
                <c:pt idx="0">
                  <c:v>0.16165413533834586</c:v>
                </c:pt>
                <c:pt idx="1">
                  <c:v>0.18796992481203006</c:v>
                </c:pt>
              </c:numCache>
            </c:numRef>
          </c:val>
          <c:extLst>
            <c:ext xmlns:c16="http://schemas.microsoft.com/office/drawing/2014/chart" uri="{C3380CC4-5D6E-409C-BE32-E72D297353CC}">
              <c16:uniqueId val="{00000006-C300-4DB3-82E9-B1597AB621E7}"/>
            </c:ext>
          </c:extLst>
        </c:ser>
        <c:ser>
          <c:idx val="4"/>
          <c:order val="4"/>
          <c:tx>
            <c:strRef>
              <c:f>'Q9.事業形態'!$P$5</c:f>
              <c:strCache>
                <c:ptCount val="1"/>
                <c:pt idx="0">
                  <c:v>サービス提供型の事業が中心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'Q9.事業形態'!$K$6:$K$7</c:f>
              <c:strCache>
                <c:ptCount val="2"/>
                <c:pt idx="0">
                  <c:v>緊急事態宣言の
発令前（N=266）</c:v>
                </c:pt>
                <c:pt idx="1">
                  <c:v>５年後（N=266）</c:v>
                </c:pt>
              </c:strCache>
            </c:strRef>
          </c:cat>
          <c:val>
            <c:numRef>
              <c:f>'Q9.事業形態'!$P$6:$P$7</c:f>
              <c:numCache>
                <c:formatCode>0.0%</c:formatCode>
                <c:ptCount val="2"/>
                <c:pt idx="0">
                  <c:v>0.5</c:v>
                </c:pt>
                <c:pt idx="1">
                  <c:v>0.2932330827067669</c:v>
                </c:pt>
              </c:numCache>
            </c:numRef>
          </c:val>
          <c:extLst>
            <c:ext xmlns:c16="http://schemas.microsoft.com/office/drawing/2014/chart" uri="{C3380CC4-5D6E-409C-BE32-E72D297353CC}">
              <c16:uniqueId val="{00000007-C300-4DB3-82E9-B1597AB621E7}"/>
            </c:ext>
          </c:extLst>
        </c:ser>
        <c:ser>
          <c:idx val="5"/>
          <c:order val="5"/>
          <c:tx>
            <c:strRef>
              <c:f>'Q9.事業形態'!$Q$5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00-4DB3-82E9-B1597AB621E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発令前（N=266）</c:v>
                </c:pt>
                <c:pt idx="1">
                  <c:v>５年後（N=266）</c:v>
                </c:pt>
              </c:strCache>
            </c:strRef>
          </c:cat>
          <c:val>
            <c:numRef>
              <c:f>'Q9.事業形態'!$Q$6:$Q$7</c:f>
              <c:numCache>
                <c:formatCode>0.0%</c:formatCode>
                <c:ptCount val="2"/>
                <c:pt idx="0">
                  <c:v>2.2556390977443608E-2</c:v>
                </c:pt>
                <c:pt idx="1">
                  <c:v>8.2706766917293228E-2</c:v>
                </c:pt>
              </c:numCache>
            </c:numRef>
          </c:val>
          <c:extLst>
            <c:ext xmlns:c16="http://schemas.microsoft.com/office/drawing/2014/chart" uri="{C3380CC4-5D6E-409C-BE32-E72D297353CC}">
              <c16:uniqueId val="{00000009-C300-4DB3-82E9-B1597AB621E7}"/>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0"/>
              <a:t>回収率の推移</a:t>
            </a:r>
            <a:endParaRPr lang="ja-JP" sz="1200" b="0"/>
          </a:p>
        </c:rich>
      </c:tx>
      <c:layout>
        <c:manualLayout>
          <c:xMode val="edge"/>
          <c:yMode val="edge"/>
          <c:x val="0.40693044619422569"/>
          <c:y val="1.63599182004089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7109258835141838"/>
          <c:y val="0.19670549521959449"/>
          <c:w val="0.78613910761154859"/>
          <c:h val="0.72499999999999987"/>
        </c:manualLayout>
      </c:layout>
      <c:barChart>
        <c:barDir val="bar"/>
        <c:grouping val="clustered"/>
        <c:varyColors val="0"/>
        <c:ser>
          <c:idx val="0"/>
          <c:order val="0"/>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'0-3回収率の推移'!$D$4:$D$8</c:f>
              <c:strCache>
                <c:ptCount val="5"/>
                <c:pt idx="0">
                  <c:v>2020年度</c:v>
                </c:pt>
                <c:pt idx="1">
                  <c:v>2019年度</c:v>
                </c:pt>
                <c:pt idx="2">
                  <c:v>2018年度</c:v>
                </c:pt>
                <c:pt idx="3">
                  <c:v>2017年度</c:v>
                </c:pt>
                <c:pt idx="4">
                  <c:v>2016年度</c:v>
                </c:pt>
              </c:strCache>
            </c:strRef>
          </c:cat>
          <c:val>
            <c:numRef>
              <c:f>'0-3回収率の推移'!$E$4:$E$8</c:f>
              <c:numCache>
                <c:formatCode>0.0%</c:formatCode>
                <c:ptCount val="5"/>
                <c:pt idx="0">
                  <c:v>0.26016666666666666</c:v>
                </c:pt>
                <c:pt idx="1">
                  <c:v>0.142295866074479</c:v>
                </c:pt>
                <c:pt idx="2">
                  <c:v>0.122</c:v>
                </c:pt>
                <c:pt idx="3">
                  <c:v>0.1</c:v>
                </c:pt>
                <c:pt idx="4">
                  <c:v>9.6000000000000002E-2</c:v>
                </c:pt>
              </c:numCache>
            </c:numRef>
          </c:val>
          <c:extLst>
            <c:ext xmlns:c16="http://schemas.microsoft.com/office/drawing/2014/chart" uri="{C3380CC4-5D6E-409C-BE32-E72D297353CC}">
              <c16:uniqueId val="{00000000-12AD-4454-8D15-776022506500}"/>
            </c:ext>
          </c:extLst>
        </c:ser>
        <c:dLbls>
          <c:showLegendKey val="0"/>
          <c:showVal val="0"/>
          <c:showCatName val="0"/>
          <c:showSerName val="0"/>
          <c:showPercent val="0"/>
          <c:showBubbleSize val="0"/>
        </c:dLbls>
        <c:gapWidth val="50"/>
        <c:axId val="438642840"/>
        <c:axId val="438636608"/>
      </c:barChart>
      <c:catAx>
        <c:axId val="4386428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36608"/>
        <c:crosses val="autoZero"/>
        <c:auto val="1"/>
        <c:lblAlgn val="ctr"/>
        <c:lblOffset val="100"/>
        <c:noMultiLvlLbl val="0"/>
      </c:catAx>
      <c:valAx>
        <c:axId val="4386366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42840"/>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3471568627451"/>
          <c:y val="0.32690740740740742"/>
          <c:w val="0.47575669934640524"/>
          <c:h val="0.62958333333333338"/>
        </c:manualLayout>
      </c:layout>
      <c:barChart>
        <c:barDir val="bar"/>
        <c:grouping val="clustered"/>
        <c:varyColors val="0"/>
        <c:ser>
          <c:idx val="0"/>
          <c:order val="0"/>
          <c:tx>
            <c:strRef>
              <c:f>'Q4.主な事業と適応分野'!$B$29</c:f>
              <c:strCache>
                <c:ptCount val="1"/>
                <c:pt idx="0">
                  <c:v>特定の分野に特化していない事業</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'Q4.主な事業と適応分野'!$J$30:$J$33</c:f>
              <c:strCache>
                <c:ptCount val="4"/>
                <c:pt idx="0">
                  <c:v>ソフトウェア製品開発（n=627）</c:v>
                </c:pt>
                <c:pt idx="1">
                  <c:v>受託開発・人材派遣（n=505）</c:v>
                </c:pt>
                <c:pt idx="2">
                  <c:v>ハードウェア製品開発（n=190）</c:v>
                </c:pt>
                <c:pt idx="3">
                  <c:v>その他の事業（n=236）</c:v>
                </c:pt>
              </c:strCache>
            </c:strRef>
          </c:cat>
          <c:val>
            <c:numRef>
              <c:f>'Q4.主な事業と適応分野'!$G$30:$G$33</c:f>
              <c:numCache>
                <c:formatCode>0.0%</c:formatCode>
                <c:ptCount val="4"/>
                <c:pt idx="0">
                  <c:v>0.40714285714285714</c:v>
                </c:pt>
                <c:pt idx="1">
                  <c:v>0.32792207792207795</c:v>
                </c:pt>
                <c:pt idx="2">
                  <c:v>0.12337662337662338</c:v>
                </c:pt>
                <c:pt idx="3">
                  <c:v>0.15324675324675324</c:v>
                </c:pt>
              </c:numCache>
            </c:numRef>
          </c:val>
          <c:extLst>
            <c:ext xmlns:c16="http://schemas.microsoft.com/office/drawing/2014/chart" uri="{C3380CC4-5D6E-409C-BE32-E72D297353CC}">
              <c16:uniqueId val="{00000000-28D6-481F-88E6-2EC50CFF39BE}"/>
            </c:ext>
          </c:extLst>
        </c:ser>
        <c:dLbls>
          <c:showLegendKey val="0"/>
          <c:showVal val="0"/>
          <c:showCatName val="0"/>
          <c:showSerName val="0"/>
          <c:showPercent val="0"/>
          <c:showBubbleSize val="0"/>
        </c:dLbls>
        <c:gapWidth val="10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1"/>
      </c:valAx>
      <c:spPr>
        <a:solidFill>
          <a:sysClr val="window" lastClr="FFFFFF"/>
        </a:solid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'Q9.事業形態'!$L$5</c:f>
              <c:strCache>
                <c:ptCount val="1"/>
                <c:pt idx="0">
                  <c:v>プロダクト提供型の事業が中心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発令前（N=416）</c:v>
                </c:pt>
                <c:pt idx="1">
                  <c:v>５年後（N=415）</c:v>
                </c:pt>
              </c:strCache>
            </c:strRef>
          </c:cat>
          <c:val>
            <c:numRef>
              <c:f>'Q9.事業形態'!$L$6:$L$7</c:f>
              <c:numCache>
                <c:formatCode>0.0%</c:formatCode>
                <c:ptCount val="2"/>
                <c:pt idx="0">
                  <c:v>0.37740384615384615</c:v>
                </c:pt>
                <c:pt idx="1">
                  <c:v>0.22409638554216868</c:v>
                </c:pt>
              </c:numCache>
            </c:numRef>
          </c:val>
          <c:extLst>
            <c:ext xmlns:c16="http://schemas.microsoft.com/office/drawing/2014/chart" uri="{C3380CC4-5D6E-409C-BE32-E72D297353CC}">
              <c16:uniqueId val="{00000000-3753-4B25-B45A-F2E3AB7A9902}"/>
            </c:ext>
          </c:extLst>
        </c:ser>
        <c:ser>
          <c:idx val="1"/>
          <c:order val="1"/>
          <c:tx>
            <c:strRef>
              <c:f>'Q9.事業形態'!$M$5</c:f>
              <c:strCache>
                <c:ptCount val="1"/>
                <c:pt idx="0">
                  <c:v>どちらかというとプロダクト提供型の事業が多い</c:v>
                </c:pt>
              </c:strCache>
            </c:strRef>
          </c:tx>
          <c:spPr>
            <a:solidFill>
              <a:srgbClr val="FFCC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'Q9.事業形態'!$K$6:$K$7</c:f>
              <c:strCache>
                <c:ptCount val="2"/>
                <c:pt idx="0">
                  <c:v>緊急事態宣言の
発令前（N=416）</c:v>
                </c:pt>
                <c:pt idx="1">
                  <c:v>５年後（N=415）</c:v>
                </c:pt>
              </c:strCache>
            </c:strRef>
          </c:cat>
          <c:val>
            <c:numRef>
              <c:f>'Q9.事業形態'!$M$6:$M$7</c:f>
              <c:numCache>
                <c:formatCode>0.0%</c:formatCode>
                <c:ptCount val="2"/>
                <c:pt idx="0">
                  <c:v>0.23076923076923078</c:v>
                </c:pt>
                <c:pt idx="1">
                  <c:v>0.17590361445783131</c:v>
                </c:pt>
              </c:numCache>
            </c:numRef>
          </c:val>
          <c:extLst>
            <c:ext xmlns:c16="http://schemas.microsoft.com/office/drawing/2014/chart" uri="{C3380CC4-5D6E-409C-BE32-E72D297353CC}">
              <c16:uniqueId val="{00000001-3753-4B25-B45A-F2E3AB7A9902}"/>
            </c:ext>
          </c:extLst>
        </c:ser>
        <c:ser>
          <c:idx val="2"/>
          <c:order val="2"/>
          <c:tx>
            <c:strRef>
              <c:f>'Q9.事業形態'!$N$5</c:f>
              <c:strCache>
                <c:ptCount val="1"/>
                <c:pt idx="0">
                  <c:v>プロダクト・サービスほぼ半々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発令前（N=416）</c:v>
                </c:pt>
                <c:pt idx="1">
                  <c:v>５年後（N=415）</c:v>
                </c:pt>
              </c:strCache>
            </c:strRef>
          </c:cat>
          <c:val>
            <c:numRef>
              <c:f>'Q9.事業形態'!$N$6:$N$7</c:f>
              <c:numCache>
                <c:formatCode>0.0%</c:formatCode>
                <c:ptCount val="2"/>
                <c:pt idx="0">
                  <c:v>0.14423076923076922</c:v>
                </c:pt>
                <c:pt idx="1">
                  <c:v>0.29397590361445786</c:v>
                </c:pt>
              </c:numCache>
            </c:numRef>
          </c:val>
          <c:extLst>
            <c:ext xmlns:c16="http://schemas.microsoft.com/office/drawing/2014/chart" uri="{C3380CC4-5D6E-409C-BE32-E72D297353CC}">
              <c16:uniqueId val="{00000002-3753-4B25-B45A-F2E3AB7A9902}"/>
            </c:ext>
          </c:extLst>
        </c:ser>
        <c:ser>
          <c:idx val="3"/>
          <c:order val="3"/>
          <c:tx>
            <c:strRef>
              <c:f>'Q9.事業形態'!$O$5</c:f>
              <c:strCache>
                <c:ptCount val="1"/>
                <c:pt idx="0">
                  <c:v>どちらかというとサービス提供型の事業が多い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3753-4B25-B45A-F2E3AB7A9902}"/>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53-4B25-B45A-F2E3AB7A9902}"/>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53-4B25-B45A-F2E3AB7A9902}"/>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発令前（N=416）</c:v>
                </c:pt>
                <c:pt idx="1">
                  <c:v>５年後（N=415）</c:v>
                </c:pt>
              </c:strCache>
            </c:strRef>
          </c:cat>
          <c:val>
            <c:numRef>
              <c:f>'Q9.事業形態'!$O$6:$O$7</c:f>
              <c:numCache>
                <c:formatCode>0.0%</c:formatCode>
                <c:ptCount val="2"/>
                <c:pt idx="0">
                  <c:v>9.8557692307692304E-2</c:v>
                </c:pt>
                <c:pt idx="1">
                  <c:v>0.10120481927710843</c:v>
                </c:pt>
              </c:numCache>
            </c:numRef>
          </c:val>
          <c:extLst>
            <c:ext xmlns:c16="http://schemas.microsoft.com/office/drawing/2014/chart" uri="{C3380CC4-5D6E-409C-BE32-E72D297353CC}">
              <c16:uniqueId val="{00000006-3753-4B25-B45A-F2E3AB7A9902}"/>
            </c:ext>
          </c:extLst>
        </c:ser>
        <c:ser>
          <c:idx val="4"/>
          <c:order val="4"/>
          <c:tx>
            <c:strRef>
              <c:f>'Q9.事業形態'!$P$5</c:f>
              <c:strCache>
                <c:ptCount val="1"/>
                <c:pt idx="0">
                  <c:v>サービス提供型の事業が中心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'Q9.事業形態'!$K$6:$K$7</c:f>
              <c:strCache>
                <c:ptCount val="2"/>
                <c:pt idx="0">
                  <c:v>緊急事態宣言の
発令前（N=416）</c:v>
                </c:pt>
                <c:pt idx="1">
                  <c:v>５年後（N=415）</c:v>
                </c:pt>
              </c:strCache>
            </c:strRef>
          </c:cat>
          <c:val>
            <c:numRef>
              <c:f>'Q9.事業形態'!$P$6:$P$7</c:f>
              <c:numCache>
                <c:formatCode>0.0%</c:formatCode>
                <c:ptCount val="2"/>
                <c:pt idx="0">
                  <c:v>0.10817307692307693</c:v>
                </c:pt>
                <c:pt idx="1">
                  <c:v>0.13012048192771083</c:v>
                </c:pt>
              </c:numCache>
            </c:numRef>
          </c:val>
          <c:extLst>
            <c:ext xmlns:c16="http://schemas.microsoft.com/office/drawing/2014/chart" uri="{C3380CC4-5D6E-409C-BE32-E72D297353CC}">
              <c16:uniqueId val="{00000007-3753-4B25-B45A-F2E3AB7A9902}"/>
            </c:ext>
          </c:extLst>
        </c:ser>
        <c:ser>
          <c:idx val="5"/>
          <c:order val="5"/>
          <c:tx>
            <c:strRef>
              <c:f>'Q9.事業形態'!$Q$5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53-4B25-B45A-F2E3AB7A990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'Q9.事業形態'!$K$6:$K$7</c:f>
              <c:strCache>
                <c:ptCount val="2"/>
                <c:pt idx="0">
                  <c:v>緊急事態宣言の
発令前（N=416）</c:v>
                </c:pt>
                <c:pt idx="1">
                  <c:v>５年後（N=415）</c:v>
                </c:pt>
              </c:strCache>
            </c:strRef>
          </c:cat>
          <c:val>
            <c:numRef>
              <c:f>'Q9.事業形態'!$Q$6:$Q$7</c:f>
              <c:numCache>
                <c:formatCode>0.0%</c:formatCode>
                <c:ptCount val="2"/>
                <c:pt idx="0">
                  <c:v>4.0865384615384616E-2</c:v>
                </c:pt>
                <c:pt idx="1">
                  <c:v>7.4698795180722893E-2</c:v>
                </c:pt>
              </c:numCache>
            </c:numRef>
          </c:val>
          <c:extLst>
            <c:ext xmlns:c16="http://schemas.microsoft.com/office/drawing/2014/chart" uri="{C3380CC4-5D6E-409C-BE32-E72D297353CC}">
              <c16:uniqueId val="{00000009-3753-4B25-B45A-F2E3AB7A9902}"/>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ja-JP" altLang="en-US"/>
              <a:t>緊急事態宣言の発令前</a:t>
            </a:r>
          </a:p>
        </c:rich>
      </c:tx>
      <c:layout>
        <c:manualLayout>
          <c:xMode val="edge"/>
          <c:yMode val="edge"/>
          <c:x val="3.3953910869697339E-2"/>
          <c:y val="0"/>
        </c:manualLayout>
      </c:layout>
      <c:overlay val="0"/>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'Q9. 事業形態（位置づけ＆従業員別）'!$M$6</c:f>
              <c:strCache>
                <c:ptCount val="1"/>
                <c:pt idx="0">
                  <c:v>プロダクト提供型の事業が中心</c:v>
                </c:pt>
              </c:strCache>
            </c:strRef>
          </c:tx>
          <c:spPr>
            <a:solidFill>
              <a:srgbClr val="FF9966"/>
            </a:solidFill>
            <a:ln>
              <a:solidFill>
                <a:schemeClr val="tx1"/>
              </a:solidFill>
            </a:ln>
            <a:effectLst/>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事業形態（位置づけ＆従業員別）'!$M$7:$M$26</c:f>
              <c:numCache>
                <c:formatCode>0.0%</c:formatCode>
                <c:ptCount val="20"/>
                <c:pt idx="1">
                  <c:v>0.30208333333333331</c:v>
                </c:pt>
                <c:pt idx="2">
                  <c:v>0.51798561151079137</c:v>
                </c:pt>
                <c:pt idx="3">
                  <c:v>0.55319148936170215</c:v>
                </c:pt>
                <c:pt idx="5">
                  <c:v>0.34239130434782611</c:v>
                </c:pt>
                <c:pt idx="6">
                  <c:v>0.35664335664335667</c:v>
                </c:pt>
                <c:pt idx="7">
                  <c:v>0.48314606741573035</c:v>
                </c:pt>
                <c:pt idx="9">
                  <c:v>0.26771653543307089</c:v>
                </c:pt>
                <c:pt idx="10">
                  <c:v>0.29807692307692307</c:v>
                </c:pt>
                <c:pt idx="11">
                  <c:v>0.34146341463414637</c:v>
                </c:pt>
                <c:pt idx="13">
                  <c:v>9.5744680851063829E-2</c:v>
                </c:pt>
                <c:pt idx="14">
                  <c:v>0.14150943396226415</c:v>
                </c:pt>
                <c:pt idx="15">
                  <c:v>7.575757575757576E-2</c:v>
                </c:pt>
                <c:pt idx="17">
                  <c:v>0.20388349514563106</c:v>
                </c:pt>
                <c:pt idx="18">
                  <c:v>0.39393939393939392</c:v>
                </c:pt>
                <c:pt idx="19">
                  <c:v>0.45833333333333331</c:v>
                </c:pt>
              </c:numCache>
            </c:numRef>
          </c:val>
          <c:extLst>
            <c:ext xmlns:c16="http://schemas.microsoft.com/office/drawing/2014/chart" uri="{C3380CC4-5D6E-409C-BE32-E72D297353CC}">
              <c16:uniqueId val="{00000000-62C2-4A42-9BAF-725EF6AAD503}"/>
            </c:ext>
          </c:extLst>
        </c:ser>
        <c:ser>
          <c:idx val="1"/>
          <c:order val="1"/>
          <c:tx>
            <c:strRef>
              <c:f>'Q9. 事業形態（位置づけ＆従業員別）'!$N$6</c:f>
              <c:strCache>
                <c:ptCount val="1"/>
                <c:pt idx="0">
                  <c:v>どちらかというとプロダクト提供型の事業が多い</c:v>
                </c:pt>
              </c:strCache>
            </c:strRef>
          </c:tx>
          <c:spPr>
            <a:solidFill>
              <a:srgbClr val="FFCC99"/>
            </a:solidFill>
            <a:ln>
              <a:solidFill>
                <a:schemeClr val="tx1"/>
              </a:solidFill>
            </a:ln>
            <a:effectLst/>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事業形態（位置づけ＆従業員別）'!$N$7:$N$26</c:f>
              <c:numCache>
                <c:formatCode>0.0%</c:formatCode>
                <c:ptCount val="20"/>
                <c:pt idx="1">
                  <c:v>0.13541666666666666</c:v>
                </c:pt>
                <c:pt idx="2">
                  <c:v>0.1366906474820144</c:v>
                </c:pt>
                <c:pt idx="3">
                  <c:v>0.12056737588652482</c:v>
                </c:pt>
                <c:pt idx="5">
                  <c:v>0.20108695652173914</c:v>
                </c:pt>
                <c:pt idx="6">
                  <c:v>0.26573426573426573</c:v>
                </c:pt>
                <c:pt idx="7">
                  <c:v>0.23595505617977527</c:v>
                </c:pt>
                <c:pt idx="9">
                  <c:v>0.17322834645669291</c:v>
                </c:pt>
                <c:pt idx="10">
                  <c:v>0.16346153846153846</c:v>
                </c:pt>
                <c:pt idx="11">
                  <c:v>0.24390243902439024</c:v>
                </c:pt>
                <c:pt idx="13">
                  <c:v>7.4468085106382975E-2</c:v>
                </c:pt>
                <c:pt idx="14">
                  <c:v>9.4339622641509441E-2</c:v>
                </c:pt>
                <c:pt idx="15">
                  <c:v>0.16666666666666666</c:v>
                </c:pt>
                <c:pt idx="17">
                  <c:v>0.14563106796116504</c:v>
                </c:pt>
                <c:pt idx="18">
                  <c:v>0.12121212121212122</c:v>
                </c:pt>
                <c:pt idx="19">
                  <c:v>8.3333333333333329E-2</c:v>
                </c:pt>
              </c:numCache>
            </c:numRef>
          </c:val>
          <c:extLst>
            <c:ext xmlns:c16="http://schemas.microsoft.com/office/drawing/2014/chart" uri="{C3380CC4-5D6E-409C-BE32-E72D297353CC}">
              <c16:uniqueId val="{00000001-62C2-4A42-9BAF-725EF6AAD503}"/>
            </c:ext>
          </c:extLst>
        </c:ser>
        <c:ser>
          <c:idx val="2"/>
          <c:order val="2"/>
          <c:tx>
            <c:strRef>
              <c:f>'Q9. 事業形態（位置づけ＆従業員別）'!$O$6</c:f>
              <c:strCache>
                <c:ptCount val="1"/>
                <c:pt idx="0">
                  <c:v>プロダクト・サービスほぼ半々</c:v>
                </c:pt>
              </c:strCache>
            </c:strRef>
          </c:tx>
          <c:spPr>
            <a:solidFill>
              <a:srgbClr val="FFFF99"/>
            </a:solidFill>
            <a:ln>
              <a:solidFill>
                <a:schemeClr val="tx1"/>
              </a:solidFill>
            </a:ln>
            <a:effectLst/>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事業形態（位置づけ＆従業員別）'!$O$7:$O$26</c:f>
              <c:numCache>
                <c:formatCode>0.0%</c:formatCode>
                <c:ptCount val="20"/>
                <c:pt idx="1">
                  <c:v>0.16666666666666666</c:v>
                </c:pt>
                <c:pt idx="2">
                  <c:v>7.1942446043165464E-2</c:v>
                </c:pt>
                <c:pt idx="3">
                  <c:v>7.8014184397163122E-2</c:v>
                </c:pt>
                <c:pt idx="5">
                  <c:v>0.17934782608695651</c:v>
                </c:pt>
                <c:pt idx="6">
                  <c:v>0.13286713286713286</c:v>
                </c:pt>
                <c:pt idx="7">
                  <c:v>8.98876404494382E-2</c:v>
                </c:pt>
                <c:pt idx="9">
                  <c:v>0.2125984251968504</c:v>
                </c:pt>
                <c:pt idx="10">
                  <c:v>0.11538461538461539</c:v>
                </c:pt>
                <c:pt idx="11">
                  <c:v>7.3170731707317069E-2</c:v>
                </c:pt>
                <c:pt idx="13">
                  <c:v>0.18085106382978725</c:v>
                </c:pt>
                <c:pt idx="14">
                  <c:v>3.7735849056603772E-2</c:v>
                </c:pt>
                <c:pt idx="15">
                  <c:v>9.0909090909090912E-2</c:v>
                </c:pt>
                <c:pt idx="17">
                  <c:v>0.17475728155339806</c:v>
                </c:pt>
                <c:pt idx="18">
                  <c:v>0.15151515151515152</c:v>
                </c:pt>
                <c:pt idx="19">
                  <c:v>8.3333333333333329E-2</c:v>
                </c:pt>
              </c:numCache>
            </c:numRef>
          </c:val>
          <c:extLst>
            <c:ext xmlns:c16="http://schemas.microsoft.com/office/drawing/2014/chart" uri="{C3380CC4-5D6E-409C-BE32-E72D297353CC}">
              <c16:uniqueId val="{00000002-62C2-4A42-9BAF-725EF6AAD503}"/>
            </c:ext>
          </c:extLst>
        </c:ser>
        <c:ser>
          <c:idx val="3"/>
          <c:order val="3"/>
          <c:tx>
            <c:strRef>
              <c:f>'Q9. 事業形態（位置づけ＆従業員別）'!$P$6</c:f>
              <c:strCache>
                <c:ptCount val="1"/>
                <c:pt idx="0">
                  <c:v>どちらかというとサービス提供型の事業が多い</c:v>
                </c:pt>
              </c:strCache>
            </c:strRef>
          </c:tx>
          <c:spPr>
            <a:solidFill>
              <a:srgbClr val="2E75B6"/>
            </a:solidFill>
            <a:ln>
              <a:solidFill>
                <a:schemeClr val="tx1"/>
              </a:solidFill>
            </a:ln>
            <a:effectLst/>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事業形態（位置づけ＆従業員別）'!$P$7:$P$26</c:f>
              <c:numCache>
                <c:formatCode>0.0%</c:formatCode>
                <c:ptCount val="20"/>
                <c:pt idx="1">
                  <c:v>7.2916666666666671E-2</c:v>
                </c:pt>
                <c:pt idx="2">
                  <c:v>0.10071942446043165</c:v>
                </c:pt>
                <c:pt idx="3">
                  <c:v>3.5460992907801421E-2</c:v>
                </c:pt>
                <c:pt idx="5">
                  <c:v>0.11413043478260869</c:v>
                </c:pt>
                <c:pt idx="6">
                  <c:v>8.3916083916083919E-2</c:v>
                </c:pt>
                <c:pt idx="7">
                  <c:v>8.98876404494382E-2</c:v>
                </c:pt>
                <c:pt idx="9">
                  <c:v>0.12598425196850394</c:v>
                </c:pt>
                <c:pt idx="10">
                  <c:v>0.16346153846153846</c:v>
                </c:pt>
                <c:pt idx="11">
                  <c:v>0.17073170731707318</c:v>
                </c:pt>
                <c:pt idx="13">
                  <c:v>0.15957446808510639</c:v>
                </c:pt>
                <c:pt idx="14">
                  <c:v>0.17924528301886791</c:v>
                </c:pt>
                <c:pt idx="15">
                  <c:v>0.13636363636363635</c:v>
                </c:pt>
                <c:pt idx="17">
                  <c:v>0.10679611650485436</c:v>
                </c:pt>
                <c:pt idx="18">
                  <c:v>9.0909090909090912E-2</c:v>
                </c:pt>
                <c:pt idx="19">
                  <c:v>4.1666666666666664E-2</c:v>
                </c:pt>
              </c:numCache>
            </c:numRef>
          </c:val>
          <c:extLst>
            <c:ext xmlns:c16="http://schemas.microsoft.com/office/drawing/2014/chart" uri="{C3380CC4-5D6E-409C-BE32-E72D297353CC}">
              <c16:uniqueId val="{00000003-62C2-4A42-9BAF-725EF6AAD503}"/>
            </c:ext>
          </c:extLst>
        </c:ser>
        <c:ser>
          <c:idx val="4"/>
          <c:order val="4"/>
          <c:tx>
            <c:strRef>
              <c:f>'Q9. 事業形態（位置づけ＆従業員別）'!$Q$6</c:f>
              <c:strCache>
                <c:ptCount val="1"/>
                <c:pt idx="0">
                  <c:v>サービス提供型の事業が中心</c:v>
                </c:pt>
              </c:strCache>
            </c:strRef>
          </c:tx>
          <c:spPr>
            <a:solidFill>
              <a:srgbClr val="9DC3E6"/>
            </a:solidFill>
            <a:ln>
              <a:solidFill>
                <a:schemeClr val="tx1"/>
              </a:solidFill>
            </a:ln>
            <a:effectLst/>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事業形態（位置づけ＆従業員別）'!$Q$7:$Q$26</c:f>
              <c:numCache>
                <c:formatCode>0.0%</c:formatCode>
                <c:ptCount val="20"/>
                <c:pt idx="1">
                  <c:v>0.17708333333333334</c:v>
                </c:pt>
                <c:pt idx="2">
                  <c:v>0.1223021582733813</c:v>
                </c:pt>
                <c:pt idx="3">
                  <c:v>7.8014184397163122E-2</c:v>
                </c:pt>
                <c:pt idx="5">
                  <c:v>0.10326086956521739</c:v>
                </c:pt>
                <c:pt idx="6">
                  <c:v>0.13986013986013987</c:v>
                </c:pt>
                <c:pt idx="7">
                  <c:v>6.741573033707865E-2</c:v>
                </c:pt>
                <c:pt idx="9">
                  <c:v>0.1889763779527559</c:v>
                </c:pt>
                <c:pt idx="10">
                  <c:v>0.23076923076923078</c:v>
                </c:pt>
                <c:pt idx="11">
                  <c:v>0.17073170731707318</c:v>
                </c:pt>
                <c:pt idx="13">
                  <c:v>0.45744680851063829</c:v>
                </c:pt>
                <c:pt idx="14">
                  <c:v>0.53773584905660377</c:v>
                </c:pt>
                <c:pt idx="15">
                  <c:v>0.5</c:v>
                </c:pt>
                <c:pt idx="17">
                  <c:v>0.24271844660194175</c:v>
                </c:pt>
                <c:pt idx="18">
                  <c:v>0.12121212121212122</c:v>
                </c:pt>
                <c:pt idx="19">
                  <c:v>0.25</c:v>
                </c:pt>
              </c:numCache>
            </c:numRef>
          </c:val>
          <c:extLst>
            <c:ext xmlns:c16="http://schemas.microsoft.com/office/drawing/2014/chart" uri="{C3380CC4-5D6E-409C-BE32-E72D297353CC}">
              <c16:uniqueId val="{00000004-62C2-4A42-9BAF-725EF6AAD503}"/>
            </c:ext>
          </c:extLst>
        </c:ser>
        <c:ser>
          <c:idx val="5"/>
          <c:order val="5"/>
          <c:tx>
            <c:strRef>
              <c:f>'Q9. 事業形態（位置づけ＆従業員別）'!$R$6</c:f>
              <c:strCache>
                <c:ptCount val="1"/>
                <c:pt idx="0">
                  <c:v>わからない</c:v>
                </c:pt>
              </c:strCache>
            </c:strRef>
          </c:tx>
          <c:spPr>
            <a:solidFill>
              <a:schemeClr val="bg1"/>
            </a:solidFill>
            <a:ln>
              <a:solidFill>
                <a:schemeClr val="tx1"/>
              </a:solidFill>
            </a:ln>
          </c:spPr>
          <c:invertIfNegative val="0"/>
          <c:cat>
            <c:strRef>
              <c:f>'Q9. 事業形態（位置づけ＆従業員別）'!$L$7:$L$26</c:f>
              <c:strCache>
                <c:ptCount val="20"/>
                <c:pt idx="0">
                  <c:v>【 ユーザー企業 】　　　　　　　　　　　　　　</c:v>
                </c:pt>
                <c:pt idx="1">
                  <c:v>20人以下（N=96）</c:v>
                </c:pt>
                <c:pt idx="2">
                  <c:v>21人以上100人以下（N=139）</c:v>
                </c:pt>
                <c:pt idx="3">
                  <c:v>101人以上（N=141）</c:v>
                </c:pt>
                <c:pt idx="4">
                  <c:v>【 メーカー企業 】　　　　　　　　　　　　　　</c:v>
                </c:pt>
                <c:pt idx="5">
                  <c:v>20人以下（N=184）</c:v>
                </c:pt>
                <c:pt idx="6">
                  <c:v>21人以上100人以下（N=143）</c:v>
                </c:pt>
                <c:pt idx="7">
                  <c:v>101人以上（N=89）</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21人以上100人以下（N=106）</c:v>
                </c:pt>
                <c:pt idx="15">
                  <c:v>101人以上（N=66）</c:v>
                </c:pt>
                <c:pt idx="16">
                  <c:v>【 その他 】　　　　　　　　　　　　　　　　　</c:v>
                </c:pt>
                <c:pt idx="17">
                  <c:v>20人以下（N=103）</c:v>
                </c:pt>
                <c:pt idx="18">
                  <c:v>21人以上100人以下（N=66）</c:v>
                </c:pt>
                <c:pt idx="19">
                  <c:v>101人以上（N=24）</c:v>
                </c:pt>
              </c:strCache>
            </c:strRef>
          </c:cat>
          <c:val>
            <c:numRef>
              <c:f>'Q9. 事業形態（位置づけ＆従業員別）'!$R$7:$R$26</c:f>
              <c:numCache>
                <c:formatCode>0.0%</c:formatCode>
                <c:ptCount val="20"/>
                <c:pt idx="1">
                  <c:v>0.14583333333333334</c:v>
                </c:pt>
                <c:pt idx="2">
                  <c:v>5.0359712230215826E-2</c:v>
                </c:pt>
                <c:pt idx="3">
                  <c:v>0.13475177304964539</c:v>
                </c:pt>
                <c:pt idx="5">
                  <c:v>5.9782608695652176E-2</c:v>
                </c:pt>
                <c:pt idx="6">
                  <c:v>2.097902097902098E-2</c:v>
                </c:pt>
                <c:pt idx="7">
                  <c:v>3.3707865168539325E-2</c:v>
                </c:pt>
                <c:pt idx="9">
                  <c:v>3.1496062992125984E-2</c:v>
                </c:pt>
                <c:pt idx="10">
                  <c:v>2.8846153846153848E-2</c:v>
                </c:pt>
                <c:pt idx="11">
                  <c:v>0</c:v>
                </c:pt>
                <c:pt idx="13">
                  <c:v>3.1914893617021274E-2</c:v>
                </c:pt>
                <c:pt idx="14">
                  <c:v>9.433962264150943E-3</c:v>
                </c:pt>
                <c:pt idx="15">
                  <c:v>3.0303030303030304E-2</c:v>
                </c:pt>
                <c:pt idx="17">
                  <c:v>0.12621359223300971</c:v>
                </c:pt>
                <c:pt idx="18">
                  <c:v>0.12121212121212122</c:v>
                </c:pt>
                <c:pt idx="19">
                  <c:v>8.3333333333333329E-2</c:v>
                </c:pt>
              </c:numCache>
            </c:numRef>
          </c:val>
          <c:extLst>
            <c:ext xmlns:c16="http://schemas.microsoft.com/office/drawing/2014/chart" uri="{C3380CC4-5D6E-409C-BE32-E72D297353CC}">
              <c16:uniqueId val="{00000005-62C2-4A42-9BAF-725EF6AAD503}"/>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'Q9. 事業形態（位置づけ＆従業員別）'!$U$3</c:f>
          <c:strCache>
            <c:ptCount val="1"/>
            <c:pt idx="0">
              <c:v>5年後</c:v>
            </c:pt>
          </c:strCache>
        </c:strRef>
      </c:tx>
      <c:layout>
        <c:manualLayout>
          <c:xMode val="edge"/>
          <c:yMode val="edge"/>
          <c:x val="3.3953910869697339E-2"/>
          <c:y val="0"/>
        </c:manualLayout>
      </c:layout>
      <c:overlay val="0"/>
      <c:txPr>
        <a:bodyPr/>
        <a:lstStyle/>
        <a:p>
          <a:pPr>
            <a:defRPr sz="1100" b="0"/>
          </a:pPr>
          <a:endParaRPr lang="ja-JP"/>
        </a:p>
      </c:txPr>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'Q9. 事業形態（位置づけ＆従業員別）'!$AD$6</c:f>
              <c:strCache>
                <c:ptCount val="1"/>
                <c:pt idx="0">
                  <c:v>プロダクト提供型の事業が中心</c:v>
                </c:pt>
              </c:strCache>
            </c:strRef>
          </c:tx>
          <c:spPr>
            <a:solidFill>
              <a:srgbClr val="FF9966"/>
            </a:solidFill>
            <a:ln>
              <a:solidFill>
                <a:schemeClr val="tx1"/>
              </a:solidFill>
            </a:ln>
            <a:effectLst/>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事業形態（位置づけ＆従業員別）'!$AD$7:$AD$26</c:f>
              <c:numCache>
                <c:formatCode>0.0%</c:formatCode>
                <c:ptCount val="20"/>
                <c:pt idx="1">
                  <c:v>0.17708333333333334</c:v>
                </c:pt>
                <c:pt idx="2">
                  <c:v>0.37226277372262773</c:v>
                </c:pt>
                <c:pt idx="3">
                  <c:v>0.38297872340425532</c:v>
                </c:pt>
                <c:pt idx="5">
                  <c:v>0.22950819672131148</c:v>
                </c:pt>
                <c:pt idx="6">
                  <c:v>0.20979020979020979</c:v>
                </c:pt>
                <c:pt idx="7">
                  <c:v>0.23595505617977527</c:v>
                </c:pt>
                <c:pt idx="9">
                  <c:v>0.15873015873015872</c:v>
                </c:pt>
                <c:pt idx="10">
                  <c:v>0.16346153846153846</c:v>
                </c:pt>
                <c:pt idx="11">
                  <c:v>0.17073170731707318</c:v>
                </c:pt>
                <c:pt idx="13">
                  <c:v>6.3157894736842107E-2</c:v>
                </c:pt>
                <c:pt idx="14">
                  <c:v>9.5238095238095233E-2</c:v>
                </c:pt>
                <c:pt idx="15">
                  <c:v>0.10606060606060606</c:v>
                </c:pt>
                <c:pt idx="17">
                  <c:v>0.13861386138613863</c:v>
                </c:pt>
                <c:pt idx="18">
                  <c:v>0.23076923076923078</c:v>
                </c:pt>
                <c:pt idx="19">
                  <c:v>0.375</c:v>
                </c:pt>
              </c:numCache>
            </c:numRef>
          </c:val>
          <c:extLst>
            <c:ext xmlns:c16="http://schemas.microsoft.com/office/drawing/2014/chart" uri="{C3380CC4-5D6E-409C-BE32-E72D297353CC}">
              <c16:uniqueId val="{00000000-6A7C-4EF9-AB46-DF2ED4406369}"/>
            </c:ext>
          </c:extLst>
        </c:ser>
        <c:ser>
          <c:idx val="1"/>
          <c:order val="1"/>
          <c:tx>
            <c:strRef>
              <c:f>'Q9. 事業形態（位置づけ＆従業員別）'!$AE$6</c:f>
              <c:strCache>
                <c:ptCount val="1"/>
                <c:pt idx="0">
                  <c:v>どちらかというとプロダクト提供型の事業が多い</c:v>
                </c:pt>
              </c:strCache>
            </c:strRef>
          </c:tx>
          <c:spPr>
            <a:solidFill>
              <a:srgbClr val="FFCC99"/>
            </a:solidFill>
            <a:ln>
              <a:solidFill>
                <a:schemeClr val="tx1"/>
              </a:solidFill>
            </a:ln>
            <a:effectLst/>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事業形態（位置づけ＆従業員別）'!$AE$7:$AE$26</c:f>
              <c:numCache>
                <c:formatCode>0.0%</c:formatCode>
                <c:ptCount val="20"/>
                <c:pt idx="1">
                  <c:v>0.14583333333333334</c:v>
                </c:pt>
                <c:pt idx="2">
                  <c:v>0.20437956204379562</c:v>
                </c:pt>
                <c:pt idx="3">
                  <c:v>0.19858156028368795</c:v>
                </c:pt>
                <c:pt idx="5">
                  <c:v>0.14754098360655737</c:v>
                </c:pt>
                <c:pt idx="6">
                  <c:v>0.20979020979020979</c:v>
                </c:pt>
                <c:pt idx="7">
                  <c:v>0.1797752808988764</c:v>
                </c:pt>
                <c:pt idx="9">
                  <c:v>0.15873015873015872</c:v>
                </c:pt>
                <c:pt idx="10">
                  <c:v>9.6153846153846159E-2</c:v>
                </c:pt>
                <c:pt idx="11">
                  <c:v>0.1951219512195122</c:v>
                </c:pt>
                <c:pt idx="13">
                  <c:v>8.4210526315789472E-2</c:v>
                </c:pt>
                <c:pt idx="14">
                  <c:v>0.10476190476190476</c:v>
                </c:pt>
                <c:pt idx="15">
                  <c:v>3.0303030303030304E-2</c:v>
                </c:pt>
                <c:pt idx="17">
                  <c:v>0.10891089108910891</c:v>
                </c:pt>
                <c:pt idx="18">
                  <c:v>0.15384615384615385</c:v>
                </c:pt>
                <c:pt idx="19">
                  <c:v>8.3333333333333329E-2</c:v>
                </c:pt>
              </c:numCache>
            </c:numRef>
          </c:val>
          <c:extLst>
            <c:ext xmlns:c16="http://schemas.microsoft.com/office/drawing/2014/chart" uri="{C3380CC4-5D6E-409C-BE32-E72D297353CC}">
              <c16:uniqueId val="{00000001-6A7C-4EF9-AB46-DF2ED4406369}"/>
            </c:ext>
          </c:extLst>
        </c:ser>
        <c:ser>
          <c:idx val="2"/>
          <c:order val="2"/>
          <c:tx>
            <c:strRef>
              <c:f>'Q9. 事業形態（位置づけ＆従業員別）'!$AF$6</c:f>
              <c:strCache>
                <c:ptCount val="1"/>
                <c:pt idx="0">
                  <c:v>プロダクト・サービスほぼ半々</c:v>
                </c:pt>
              </c:strCache>
            </c:strRef>
          </c:tx>
          <c:spPr>
            <a:solidFill>
              <a:srgbClr val="FFFF99"/>
            </a:solidFill>
            <a:ln>
              <a:solidFill>
                <a:schemeClr val="tx1"/>
              </a:solidFill>
            </a:ln>
            <a:effectLst/>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事業形態（位置づけ＆従業員別）'!$AF$7:$AF$26</c:f>
              <c:numCache>
                <c:formatCode>0.0%</c:formatCode>
                <c:ptCount val="20"/>
                <c:pt idx="1">
                  <c:v>0.22916666666666666</c:v>
                </c:pt>
                <c:pt idx="2">
                  <c:v>0.10218978102189781</c:v>
                </c:pt>
                <c:pt idx="3">
                  <c:v>0.11347517730496454</c:v>
                </c:pt>
                <c:pt idx="5">
                  <c:v>0.32240437158469948</c:v>
                </c:pt>
                <c:pt idx="6">
                  <c:v>0.30769230769230771</c:v>
                </c:pt>
                <c:pt idx="7">
                  <c:v>0.21348314606741572</c:v>
                </c:pt>
                <c:pt idx="9">
                  <c:v>0.31746031746031744</c:v>
                </c:pt>
                <c:pt idx="10">
                  <c:v>0.36538461538461536</c:v>
                </c:pt>
                <c:pt idx="11">
                  <c:v>0.3902439024390244</c:v>
                </c:pt>
                <c:pt idx="13">
                  <c:v>0.30526315789473685</c:v>
                </c:pt>
                <c:pt idx="14">
                  <c:v>0.24761904761904763</c:v>
                </c:pt>
                <c:pt idx="15">
                  <c:v>0.25757575757575757</c:v>
                </c:pt>
                <c:pt idx="17">
                  <c:v>0.24752475247524752</c:v>
                </c:pt>
                <c:pt idx="18">
                  <c:v>0.18461538461538463</c:v>
                </c:pt>
                <c:pt idx="19">
                  <c:v>8.3333333333333329E-2</c:v>
                </c:pt>
              </c:numCache>
            </c:numRef>
          </c:val>
          <c:extLst>
            <c:ext xmlns:c16="http://schemas.microsoft.com/office/drawing/2014/chart" uri="{C3380CC4-5D6E-409C-BE32-E72D297353CC}">
              <c16:uniqueId val="{00000002-6A7C-4EF9-AB46-DF2ED4406369}"/>
            </c:ext>
          </c:extLst>
        </c:ser>
        <c:ser>
          <c:idx val="3"/>
          <c:order val="3"/>
          <c:tx>
            <c:strRef>
              <c:f>'Q9. 事業形態（位置づけ＆従業員別）'!$AG$6</c:f>
              <c:strCache>
                <c:ptCount val="1"/>
                <c:pt idx="0">
                  <c:v>どちらかというとサービス提供型の事業が多い</c:v>
                </c:pt>
              </c:strCache>
            </c:strRef>
          </c:tx>
          <c:spPr>
            <a:solidFill>
              <a:srgbClr val="2E75B6"/>
            </a:solidFill>
            <a:ln>
              <a:solidFill>
                <a:schemeClr val="tx1"/>
              </a:solidFill>
            </a:ln>
            <a:effectLst/>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事業形態（位置づけ＆従業員別）'!$AG$7:$AG$26</c:f>
              <c:numCache>
                <c:formatCode>0.0%</c:formatCode>
                <c:ptCount val="20"/>
                <c:pt idx="1">
                  <c:v>9.375E-2</c:v>
                </c:pt>
                <c:pt idx="2">
                  <c:v>8.0291970802919707E-2</c:v>
                </c:pt>
                <c:pt idx="3">
                  <c:v>5.6737588652482268E-2</c:v>
                </c:pt>
                <c:pt idx="5">
                  <c:v>7.1038251366120214E-2</c:v>
                </c:pt>
                <c:pt idx="6">
                  <c:v>0.1048951048951049</c:v>
                </c:pt>
                <c:pt idx="7">
                  <c:v>0.15730337078651685</c:v>
                </c:pt>
                <c:pt idx="9">
                  <c:v>8.7301587301587297E-2</c:v>
                </c:pt>
                <c:pt idx="10">
                  <c:v>0.11538461538461539</c:v>
                </c:pt>
                <c:pt idx="11">
                  <c:v>0.12195121951219512</c:v>
                </c:pt>
                <c:pt idx="13">
                  <c:v>0.17894736842105263</c:v>
                </c:pt>
                <c:pt idx="14">
                  <c:v>0.17142857142857143</c:v>
                </c:pt>
                <c:pt idx="15">
                  <c:v>0.22727272727272727</c:v>
                </c:pt>
                <c:pt idx="17">
                  <c:v>8.9108910891089105E-2</c:v>
                </c:pt>
                <c:pt idx="18">
                  <c:v>0.12307692307692308</c:v>
                </c:pt>
                <c:pt idx="19">
                  <c:v>0.16666666666666666</c:v>
                </c:pt>
              </c:numCache>
            </c:numRef>
          </c:val>
          <c:extLst>
            <c:ext xmlns:c16="http://schemas.microsoft.com/office/drawing/2014/chart" uri="{C3380CC4-5D6E-409C-BE32-E72D297353CC}">
              <c16:uniqueId val="{00000003-6A7C-4EF9-AB46-DF2ED4406369}"/>
            </c:ext>
          </c:extLst>
        </c:ser>
        <c:ser>
          <c:idx val="4"/>
          <c:order val="4"/>
          <c:tx>
            <c:strRef>
              <c:f>'Q9. 事業形態（位置づけ＆従業員別）'!$AH$6</c:f>
              <c:strCache>
                <c:ptCount val="1"/>
                <c:pt idx="0">
                  <c:v>サービス提供型の事業が中心</c:v>
                </c:pt>
              </c:strCache>
            </c:strRef>
          </c:tx>
          <c:spPr>
            <a:solidFill>
              <a:srgbClr val="9DC3E6"/>
            </a:solidFill>
            <a:ln>
              <a:solidFill>
                <a:schemeClr val="tx1"/>
              </a:solidFill>
            </a:ln>
            <a:effectLst/>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事業形態（位置づけ＆従業員別）'!$AH$7:$AH$26</c:f>
              <c:numCache>
                <c:formatCode>0.0%</c:formatCode>
                <c:ptCount val="20"/>
                <c:pt idx="1">
                  <c:v>0.14583333333333334</c:v>
                </c:pt>
                <c:pt idx="2">
                  <c:v>0.12408759124087591</c:v>
                </c:pt>
                <c:pt idx="3">
                  <c:v>7.8014184397163122E-2</c:v>
                </c:pt>
                <c:pt idx="5">
                  <c:v>0.13661202185792351</c:v>
                </c:pt>
                <c:pt idx="6">
                  <c:v>0.12587412587412589</c:v>
                </c:pt>
                <c:pt idx="7">
                  <c:v>0.12359550561797752</c:v>
                </c:pt>
                <c:pt idx="9">
                  <c:v>0.18253968253968253</c:v>
                </c:pt>
                <c:pt idx="10">
                  <c:v>0.15384615384615385</c:v>
                </c:pt>
                <c:pt idx="11">
                  <c:v>7.3170731707317069E-2</c:v>
                </c:pt>
                <c:pt idx="13">
                  <c:v>0.26315789473684209</c:v>
                </c:pt>
                <c:pt idx="14">
                  <c:v>0.33333333333333331</c:v>
                </c:pt>
                <c:pt idx="15">
                  <c:v>0.27272727272727271</c:v>
                </c:pt>
                <c:pt idx="17">
                  <c:v>0.16831683168316833</c:v>
                </c:pt>
                <c:pt idx="18">
                  <c:v>0.1076923076923077</c:v>
                </c:pt>
                <c:pt idx="19">
                  <c:v>0.20833333333333334</c:v>
                </c:pt>
              </c:numCache>
            </c:numRef>
          </c:val>
          <c:extLst>
            <c:ext xmlns:c16="http://schemas.microsoft.com/office/drawing/2014/chart" uri="{C3380CC4-5D6E-409C-BE32-E72D297353CC}">
              <c16:uniqueId val="{00000004-6A7C-4EF9-AB46-DF2ED4406369}"/>
            </c:ext>
          </c:extLst>
        </c:ser>
        <c:ser>
          <c:idx val="5"/>
          <c:order val="5"/>
          <c:tx>
            <c:strRef>
              <c:f>'Q9. 事業形態（位置づけ＆従業員別）'!$AI$6</c:f>
              <c:strCache>
                <c:ptCount val="1"/>
                <c:pt idx="0">
                  <c:v>わからない</c:v>
                </c:pt>
              </c:strCache>
            </c:strRef>
          </c:tx>
          <c:spPr>
            <a:solidFill>
              <a:schemeClr val="bg1"/>
            </a:solidFill>
            <a:ln>
              <a:solidFill>
                <a:schemeClr val="tx1"/>
              </a:solidFill>
            </a:ln>
          </c:spPr>
          <c:invertIfNegative val="0"/>
          <c:cat>
            <c:strRef>
              <c:f>'Q9. 事業形態（位置づけ＆従業員別）'!$AC$7:$AC$26</c:f>
              <c:strCache>
                <c:ptCount val="20"/>
                <c:pt idx="0">
                  <c:v>【 ユーザー企業 】　　　　　　　　　　　　　　</c:v>
                </c:pt>
                <c:pt idx="1">
                  <c:v>20人以下（N=96）</c:v>
                </c:pt>
                <c:pt idx="2">
                  <c:v>21人以上100人以下（N=137）</c:v>
                </c:pt>
                <c:pt idx="3">
                  <c:v>101人以上（N=141）</c:v>
                </c:pt>
                <c:pt idx="4">
                  <c:v>【 メーカー企業 】　　　　　　　　　　　　　　</c:v>
                </c:pt>
                <c:pt idx="5">
                  <c:v>20人以下（N=183）</c:v>
                </c:pt>
                <c:pt idx="6">
                  <c:v>21人以上100人以下（N=143）</c:v>
                </c:pt>
                <c:pt idx="7">
                  <c:v>101人以上（N=89）</c:v>
                </c:pt>
                <c:pt idx="8">
                  <c:v>【 サブシステム提供企業 】　　　　　　　　　　</c:v>
                </c:pt>
                <c:pt idx="9">
                  <c:v>20人以下（N=126）</c:v>
                </c:pt>
                <c:pt idx="10">
                  <c:v>21人以上100人以下（N=104）</c:v>
                </c:pt>
                <c:pt idx="11">
                  <c:v>101人以上（N=41）</c:v>
                </c:pt>
                <c:pt idx="12">
                  <c:v>【 サービス提供企業 】　　　　　　　　　　　　</c:v>
                </c:pt>
                <c:pt idx="13">
                  <c:v>20人以下（N=95）</c:v>
                </c:pt>
                <c:pt idx="14">
                  <c:v>21人以上100人以下（N=105）</c:v>
                </c:pt>
                <c:pt idx="15">
                  <c:v>101人以上（N=66）</c:v>
                </c:pt>
                <c:pt idx="16">
                  <c:v>【 その他 】　　　　　　　　　　　　　　　　　</c:v>
                </c:pt>
                <c:pt idx="17">
                  <c:v>20人以下（N=101）</c:v>
                </c:pt>
                <c:pt idx="18">
                  <c:v>21人以上100人以下（N=65）</c:v>
                </c:pt>
                <c:pt idx="19">
                  <c:v>101人以上（N=24）</c:v>
                </c:pt>
              </c:strCache>
            </c:strRef>
          </c:cat>
          <c:val>
            <c:numRef>
              <c:f>'Q9. 事業形態（位置づけ＆従業員別）'!$AI$7:$AI$26</c:f>
              <c:numCache>
                <c:formatCode>0.0%</c:formatCode>
                <c:ptCount val="20"/>
                <c:pt idx="1">
                  <c:v>0.20833333333333334</c:v>
                </c:pt>
                <c:pt idx="2">
                  <c:v>0.11678832116788321</c:v>
                </c:pt>
                <c:pt idx="3">
                  <c:v>0.1702127659574468</c:v>
                </c:pt>
                <c:pt idx="5">
                  <c:v>9.2896174863387984E-2</c:v>
                </c:pt>
                <c:pt idx="6">
                  <c:v>4.195804195804196E-2</c:v>
                </c:pt>
                <c:pt idx="7">
                  <c:v>8.98876404494382E-2</c:v>
                </c:pt>
                <c:pt idx="9">
                  <c:v>9.5238095238095233E-2</c:v>
                </c:pt>
                <c:pt idx="10">
                  <c:v>0.10576923076923077</c:v>
                </c:pt>
                <c:pt idx="11">
                  <c:v>4.878048780487805E-2</c:v>
                </c:pt>
                <c:pt idx="13">
                  <c:v>0.10526315789473684</c:v>
                </c:pt>
                <c:pt idx="14">
                  <c:v>4.7619047619047616E-2</c:v>
                </c:pt>
                <c:pt idx="15">
                  <c:v>0.10606060606060606</c:v>
                </c:pt>
                <c:pt idx="17">
                  <c:v>0.24752475247524752</c:v>
                </c:pt>
                <c:pt idx="18">
                  <c:v>0.2</c:v>
                </c:pt>
                <c:pt idx="19">
                  <c:v>8.3333333333333329E-2</c:v>
                </c:pt>
              </c:numCache>
            </c:numRef>
          </c:val>
          <c:extLst>
            <c:ext xmlns:c16="http://schemas.microsoft.com/office/drawing/2014/chart" uri="{C3380CC4-5D6E-409C-BE32-E72D297353CC}">
              <c16:uniqueId val="{00000005-6A7C-4EF9-AB46-DF2ED4406369}"/>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'Q10.製品・サービスの提供先'!$L$5</c:f>
              <c:strCache>
                <c:ptCount val="1"/>
                <c:pt idx="0">
                  <c:v>ユーザーへの直接提供（B2C）が中心</c:v>
                </c:pt>
              </c:strCache>
            </c:strRef>
          </c:tx>
          <c:spPr>
            <a:solidFill>
              <a:srgbClr val="FF9966"/>
            </a:solidFill>
            <a:ln>
              <a:solidFill>
                <a:schemeClr val="tx1"/>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発令前（N=1539）</c:v>
                </c:pt>
                <c:pt idx="1">
                  <c:v>５年後（N=1529）</c:v>
                </c:pt>
              </c:strCache>
            </c:strRef>
          </c:cat>
          <c:val>
            <c:numRef>
              <c:f>'Q10.製品・サービスの提供先'!$L$6:$L$7</c:f>
              <c:numCache>
                <c:formatCode>0.0%</c:formatCode>
                <c:ptCount val="2"/>
                <c:pt idx="0">
                  <c:v>9.9415204678362568E-2</c:v>
                </c:pt>
                <c:pt idx="1">
                  <c:v>8.3060824068018319E-2</c:v>
                </c:pt>
              </c:numCache>
            </c:numRef>
          </c:val>
          <c:extLst>
            <c:ext xmlns:c16="http://schemas.microsoft.com/office/drawing/2014/chart" uri="{C3380CC4-5D6E-409C-BE32-E72D297353CC}">
              <c16:uniqueId val="{00000000-E46C-46B8-88BD-14A547B1C2C8}"/>
            </c:ext>
          </c:extLst>
        </c:ser>
        <c:ser>
          <c:idx val="1"/>
          <c:order val="1"/>
          <c:tx>
            <c:strRef>
              <c:f>'Q10.製品・サービスの提供先'!$M$5</c:f>
              <c:strCache>
                <c:ptCount val="1"/>
                <c:pt idx="0">
                  <c:v>どちらかというとエンドユーザへの直接提供（B2C）が多い</c:v>
                </c:pt>
              </c:strCache>
            </c:strRef>
          </c:tx>
          <c:spPr>
            <a:solidFill>
              <a:srgbClr val="FFCC99"/>
            </a:solidFill>
            <a:ln>
              <a:solidFill>
                <a:schemeClr val="tx1"/>
              </a:solidFill>
            </a:ln>
            <a:effectLst/>
          </c:spPr>
          <c:invertIfNegative val="0"/>
          <c:dLbls>
            <c:dLbl>
              <c:idx val="0"/>
              <c:layout>
                <c:manualLayout>
                  <c:x val="1.0079365079365049E-2"/>
                  <c:y val="-5.2916403587889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1D-4CC2-833D-1A848E953189}"/>
                </c:ext>
              </c:extLst>
            </c:dLbl>
            <c:dLbl>
              <c:idx val="1"/>
              <c:layout>
                <c:manualLayout>
                  <c:x val="8.3994708994708997E-3"/>
                  <c:y val="-4.233334509259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D-4CC2-833D-1A848E95318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発令前（N=1539）</c:v>
                </c:pt>
                <c:pt idx="1">
                  <c:v>５年後（N=1529）</c:v>
                </c:pt>
              </c:strCache>
            </c:strRef>
          </c:cat>
          <c:val>
            <c:numRef>
              <c:f>'Q10.製品・サービスの提供先'!$M$6:$M$7</c:f>
              <c:numCache>
                <c:formatCode>0.0%</c:formatCode>
                <c:ptCount val="2"/>
                <c:pt idx="0">
                  <c:v>4.5484080571799868E-2</c:v>
                </c:pt>
                <c:pt idx="1">
                  <c:v>5.8862001308044476E-2</c:v>
                </c:pt>
              </c:numCache>
            </c:numRef>
          </c:val>
          <c:extLst>
            <c:ext xmlns:c16="http://schemas.microsoft.com/office/drawing/2014/chart" uri="{C3380CC4-5D6E-409C-BE32-E72D297353CC}">
              <c16:uniqueId val="{00000001-E46C-46B8-88BD-14A547B1C2C8}"/>
            </c:ext>
          </c:extLst>
        </c:ser>
        <c:ser>
          <c:idx val="2"/>
          <c:order val="2"/>
          <c:tx>
            <c:strRef>
              <c:f>'Q10.製品・サービスの提供先'!$N$5</c:f>
              <c:strCache>
                <c:ptCount val="1"/>
                <c:pt idx="0">
                  <c:v>エンドユーザ（B2C）・ビジネスユーザ（B2B）ほぼ半々</c:v>
                </c:pt>
              </c:strCache>
            </c:strRef>
          </c:tx>
          <c:spPr>
            <a:solidFill>
              <a:srgbClr val="FFFF99"/>
            </a:solidFill>
            <a:ln>
              <a:solidFill>
                <a:schemeClr val="tx1"/>
              </a:solidFill>
            </a:ln>
            <a:effectLst/>
          </c:spPr>
          <c:invertIfNegative val="0"/>
          <c:dLbls>
            <c:dLbl>
              <c:idx val="0"/>
              <c:layout>
                <c:manualLayout>
                  <c:x val="8.36521776703751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6C-46B8-88BD-14A547B1C2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発令前（N=1539）</c:v>
                </c:pt>
                <c:pt idx="1">
                  <c:v>５年後（N=1529）</c:v>
                </c:pt>
              </c:strCache>
            </c:strRef>
          </c:cat>
          <c:val>
            <c:numRef>
              <c:f>'Q10.製品・サービスの提供先'!$N$6:$N$7</c:f>
              <c:numCache>
                <c:formatCode>0.0%</c:formatCode>
                <c:ptCount val="2"/>
                <c:pt idx="0">
                  <c:v>5.9129304743339828E-2</c:v>
                </c:pt>
                <c:pt idx="1">
                  <c:v>0.13342053629823414</c:v>
                </c:pt>
              </c:numCache>
            </c:numRef>
          </c:val>
          <c:extLst>
            <c:ext xmlns:c16="http://schemas.microsoft.com/office/drawing/2014/chart" uri="{C3380CC4-5D6E-409C-BE32-E72D297353CC}">
              <c16:uniqueId val="{00000003-E46C-46B8-88BD-14A547B1C2C8}"/>
            </c:ext>
          </c:extLst>
        </c:ser>
        <c:ser>
          <c:idx val="3"/>
          <c:order val="3"/>
          <c:tx>
            <c:strRef>
              <c:f>'Q10.製品・サービスの提供先'!$O$5</c:f>
              <c:strCache>
                <c:ptCount val="1"/>
                <c:pt idx="0">
                  <c:v>どちらかというとビジネスユーザへの提供（B2B）が多い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E46C-46B8-88BD-14A547B1C2C8}"/>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6C-46B8-88BD-14A547B1C2C8}"/>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6C-46B8-88BD-14A547B1C2C8}"/>
                </c:ext>
              </c:extLst>
            </c:dLbl>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発令前（N=1539）</c:v>
                </c:pt>
                <c:pt idx="1">
                  <c:v>５年後（N=1529）</c:v>
                </c:pt>
              </c:strCache>
            </c:strRef>
          </c:cat>
          <c:val>
            <c:numRef>
              <c:f>'Q10.製品・サービスの提供先'!$O$6:$O$7</c:f>
              <c:numCache>
                <c:formatCode>0.0%</c:formatCode>
                <c:ptCount val="2"/>
                <c:pt idx="0">
                  <c:v>0.12865497076023391</c:v>
                </c:pt>
                <c:pt idx="1">
                  <c:v>0.16939175931981687</c:v>
                </c:pt>
              </c:numCache>
            </c:numRef>
          </c:val>
          <c:extLst>
            <c:ext xmlns:c16="http://schemas.microsoft.com/office/drawing/2014/chart" uri="{C3380CC4-5D6E-409C-BE32-E72D297353CC}">
              <c16:uniqueId val="{00000007-E46C-46B8-88BD-14A547B1C2C8}"/>
            </c:ext>
          </c:extLst>
        </c:ser>
        <c:ser>
          <c:idx val="4"/>
          <c:order val="4"/>
          <c:tx>
            <c:strRef>
              <c:f>'Q10.製品・サービスの提供先'!$P$5</c:f>
              <c:strCache>
                <c:ptCount val="1"/>
                <c:pt idx="0">
                  <c:v>ビジネスユーザへの提供（B2B）が中心</c:v>
                </c:pt>
              </c:strCache>
            </c:strRef>
          </c:tx>
          <c:spPr>
            <a:solidFill>
              <a:srgbClr val="9DC3E6"/>
            </a:solidFill>
            <a:ln>
              <a:solidFill>
                <a:schemeClr val="tx1"/>
              </a:solid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'Q10.製品・サービスの提供先'!$K$6:$K$7</c:f>
              <c:strCache>
                <c:ptCount val="2"/>
                <c:pt idx="0">
                  <c:v>緊急事態宣言の
発令前（N=1539）</c:v>
                </c:pt>
                <c:pt idx="1">
                  <c:v>５年後（N=1529）</c:v>
                </c:pt>
              </c:strCache>
            </c:strRef>
          </c:cat>
          <c:val>
            <c:numRef>
              <c:f>'Q10.製品・サービスの提供先'!$P$6:$P$7</c:f>
              <c:numCache>
                <c:formatCode>0.0%</c:formatCode>
                <c:ptCount val="2"/>
                <c:pt idx="0">
                  <c:v>0.63092917478882393</c:v>
                </c:pt>
                <c:pt idx="1">
                  <c:v>0.46566383257030741</c:v>
                </c:pt>
              </c:numCache>
            </c:numRef>
          </c:val>
          <c:extLst>
            <c:ext xmlns:c16="http://schemas.microsoft.com/office/drawing/2014/chart" uri="{C3380CC4-5D6E-409C-BE32-E72D297353CC}">
              <c16:uniqueId val="{00000008-E46C-46B8-88BD-14A547B1C2C8}"/>
            </c:ext>
          </c:extLst>
        </c:ser>
        <c:ser>
          <c:idx val="5"/>
          <c:order val="5"/>
          <c:tx>
            <c:strRef>
              <c:f>'Q10.製品・サービスの提供先'!$Q$5</c:f>
              <c:strCache>
                <c:ptCount val="1"/>
                <c:pt idx="0">
                  <c:v>わからない</c:v>
                </c:pt>
              </c:strCache>
            </c:strRef>
          </c:tx>
          <c:spPr>
            <a:solidFill>
              <a:schemeClr val="bg1"/>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発令前（N=1539）</c:v>
                </c:pt>
                <c:pt idx="1">
                  <c:v>５年後（N=1529）</c:v>
                </c:pt>
              </c:strCache>
            </c:strRef>
          </c:cat>
          <c:val>
            <c:numRef>
              <c:f>'Q10.製品・サービスの提供先'!$Q$6:$Q$7</c:f>
              <c:numCache>
                <c:formatCode>0.0%</c:formatCode>
                <c:ptCount val="2"/>
                <c:pt idx="0">
                  <c:v>3.6387264457439894E-2</c:v>
                </c:pt>
                <c:pt idx="1">
                  <c:v>8.9601046435578813E-2</c:v>
                </c:pt>
              </c:numCache>
            </c:numRef>
          </c:val>
          <c:extLst>
            <c:ext xmlns:c16="http://schemas.microsoft.com/office/drawing/2014/chart" uri="{C3380CC4-5D6E-409C-BE32-E72D297353CC}">
              <c16:uniqueId val="{00000009-E46C-46B8-88BD-14A547B1C2C8}"/>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946708688602595"/>
          <c:y val="0.71516390850282119"/>
          <c:w val="0.50341722439176306"/>
          <c:h val="0.2758988478655727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'Q10.製品・サービスの提供先'!$L$5</c:f>
              <c:strCache>
                <c:ptCount val="1"/>
                <c:pt idx="0">
                  <c:v>エンドユーザーへの直接提供(B2C)が中心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発令前（N=271）</c:v>
                </c:pt>
                <c:pt idx="1">
                  <c:v>５年後（N=272）</c:v>
                </c:pt>
              </c:strCache>
            </c:strRef>
          </c:cat>
          <c:val>
            <c:numRef>
              <c:f>'Q10.製品・サービスの提供先'!$L$6:$L$7</c:f>
              <c:numCache>
                <c:formatCode>0.0%</c:formatCode>
                <c:ptCount val="2"/>
                <c:pt idx="0">
                  <c:v>7.3800738007380073E-2</c:v>
                </c:pt>
                <c:pt idx="1">
                  <c:v>7.720588235294118E-2</c:v>
                </c:pt>
              </c:numCache>
            </c:numRef>
          </c:val>
          <c:extLst>
            <c:ext xmlns:c16="http://schemas.microsoft.com/office/drawing/2014/chart" uri="{C3380CC4-5D6E-409C-BE32-E72D297353CC}">
              <c16:uniqueId val="{00000000-2D30-4225-9BDB-B51F3AD52570}"/>
            </c:ext>
          </c:extLst>
        </c:ser>
        <c:ser>
          <c:idx val="1"/>
          <c:order val="1"/>
          <c:tx>
            <c:strRef>
              <c:f>'Q10.製品・サービスの提供先'!$M$5</c:f>
              <c:strCache>
                <c:ptCount val="1"/>
                <c:pt idx="0">
                  <c:v>どちらかというとエンドユーザへの直接提供(B2C)が多い</c:v>
                </c:pt>
              </c:strCache>
            </c:strRef>
          </c:tx>
          <c:spPr>
            <a:solidFill>
              <a:srgbClr val="FFCC99"/>
            </a:solidFill>
            <a:ln>
              <a:solidFill>
                <a:schemeClr val="tx1"/>
              </a:solidFill>
            </a:ln>
            <a:effectLst/>
          </c:spPr>
          <c:invertIfNegative val="0"/>
          <c:dLbls>
            <c:dLbl>
              <c:idx val="0"/>
              <c:layout>
                <c:manualLayout>
                  <c:x val="1.4597701149425242E-2"/>
                  <c:y val="-0.14110944444444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30-4225-9BDB-B51F3AD52570}"/>
                </c:ext>
              </c:extLst>
            </c:dLbl>
            <c:dLbl>
              <c:idx val="1"/>
              <c:layout>
                <c:manualLayout>
                  <c:x val="7.2988505747125986E-3"/>
                  <c:y val="-0.15522111111111112"/>
                </c:manualLayout>
              </c:layout>
              <c:numFmt formatCode="0%" sourceLinked="0"/>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8840996168582377E-2"/>
                      <c:h val="0.13518444444444447"/>
                    </c:manualLayout>
                  </c15:layout>
                </c:ext>
                <c:ext xmlns:c16="http://schemas.microsoft.com/office/drawing/2014/chart" uri="{C3380CC4-5D6E-409C-BE32-E72D297353CC}">
                  <c16:uniqueId val="{0000000B-2D30-4225-9BDB-B51F3AD5257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発令前（N=271）</c:v>
                </c:pt>
                <c:pt idx="1">
                  <c:v>５年後（N=272）</c:v>
                </c:pt>
              </c:strCache>
            </c:strRef>
          </c:cat>
          <c:val>
            <c:numRef>
              <c:f>'Q10.製品・サービスの提供先'!$M$6:$M$7</c:f>
              <c:numCache>
                <c:formatCode>0.0%</c:formatCode>
                <c:ptCount val="2"/>
                <c:pt idx="0">
                  <c:v>3.3210332103321034E-2</c:v>
                </c:pt>
                <c:pt idx="1">
                  <c:v>4.779411764705882E-2</c:v>
                </c:pt>
              </c:numCache>
            </c:numRef>
          </c:val>
          <c:extLst>
            <c:ext xmlns:c16="http://schemas.microsoft.com/office/drawing/2014/chart" uri="{C3380CC4-5D6E-409C-BE32-E72D297353CC}">
              <c16:uniqueId val="{00000001-2D30-4225-9BDB-B51F3AD52570}"/>
            </c:ext>
          </c:extLst>
        </c:ser>
        <c:ser>
          <c:idx val="2"/>
          <c:order val="2"/>
          <c:tx>
            <c:strRef>
              <c:f>'Q10.製品・サービスの提供先'!$N$5</c:f>
              <c:strCache>
                <c:ptCount val="1"/>
                <c:pt idx="0">
                  <c:v>エンドユーザ(B2C)・ビジネスユーザ(B2B)ほぼ半々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発令前（N=271）</c:v>
                </c:pt>
                <c:pt idx="1">
                  <c:v>５年後（N=272）</c:v>
                </c:pt>
              </c:strCache>
            </c:strRef>
          </c:cat>
          <c:val>
            <c:numRef>
              <c:f>'Q10.製品・サービスの提供先'!$N$6:$N$7</c:f>
              <c:numCache>
                <c:formatCode>0.0%</c:formatCode>
                <c:ptCount val="2"/>
                <c:pt idx="0">
                  <c:v>5.1660516605166053E-2</c:v>
                </c:pt>
                <c:pt idx="1">
                  <c:v>0.13970588235294118</c:v>
                </c:pt>
              </c:numCache>
            </c:numRef>
          </c:val>
          <c:extLst>
            <c:ext xmlns:c16="http://schemas.microsoft.com/office/drawing/2014/chart" uri="{C3380CC4-5D6E-409C-BE32-E72D297353CC}">
              <c16:uniqueId val="{00000002-2D30-4225-9BDB-B51F3AD52570}"/>
            </c:ext>
          </c:extLst>
        </c:ser>
        <c:ser>
          <c:idx val="3"/>
          <c:order val="3"/>
          <c:tx>
            <c:strRef>
              <c:f>'Q10.製品・サービスの提供先'!$O$5</c:f>
              <c:strCache>
                <c:ptCount val="1"/>
                <c:pt idx="0">
                  <c:v>どちらかというとビジネスユーザへの提供(B2B)が多い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2D30-4225-9BDB-B51F3AD52570}"/>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30-4225-9BDB-B51F3AD52570}"/>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30-4225-9BDB-B51F3AD52570}"/>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発令前（N=271）</c:v>
                </c:pt>
                <c:pt idx="1">
                  <c:v>５年後（N=272）</c:v>
                </c:pt>
              </c:strCache>
            </c:strRef>
          </c:cat>
          <c:val>
            <c:numRef>
              <c:f>'Q10.製品・サービスの提供先'!$O$6:$O$7</c:f>
              <c:numCache>
                <c:formatCode>0.0%</c:formatCode>
                <c:ptCount val="2"/>
                <c:pt idx="0">
                  <c:v>0.11808118081180811</c:v>
                </c:pt>
                <c:pt idx="1">
                  <c:v>0.17279411764705882</c:v>
                </c:pt>
              </c:numCache>
            </c:numRef>
          </c:val>
          <c:extLst>
            <c:ext xmlns:c16="http://schemas.microsoft.com/office/drawing/2014/chart" uri="{C3380CC4-5D6E-409C-BE32-E72D297353CC}">
              <c16:uniqueId val="{00000006-2D30-4225-9BDB-B51F3AD52570}"/>
            </c:ext>
          </c:extLst>
        </c:ser>
        <c:ser>
          <c:idx val="4"/>
          <c:order val="4"/>
          <c:tx>
            <c:strRef>
              <c:f>'Q10.製品・サービスの提供先'!$P$5</c:f>
              <c:strCache>
                <c:ptCount val="1"/>
                <c:pt idx="0">
                  <c:v>ビジネスユーザへの提供(B2B)が中心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'Q10.製品・サービスの提供先'!$K$6:$K$7</c:f>
              <c:strCache>
                <c:ptCount val="2"/>
                <c:pt idx="0">
                  <c:v>緊急事態宣言の
発令前（N=271）</c:v>
                </c:pt>
                <c:pt idx="1">
                  <c:v>５年後（N=272）</c:v>
                </c:pt>
              </c:strCache>
            </c:strRef>
          </c:cat>
          <c:val>
            <c:numRef>
              <c:f>'Q10.製品・サービスの提供先'!$P$6:$P$7</c:f>
              <c:numCache>
                <c:formatCode>0.0%</c:formatCode>
                <c:ptCount val="2"/>
                <c:pt idx="0">
                  <c:v>0.71217712177121772</c:v>
                </c:pt>
                <c:pt idx="1">
                  <c:v>0.50735294117647056</c:v>
                </c:pt>
              </c:numCache>
            </c:numRef>
          </c:val>
          <c:extLst>
            <c:ext xmlns:c16="http://schemas.microsoft.com/office/drawing/2014/chart" uri="{C3380CC4-5D6E-409C-BE32-E72D297353CC}">
              <c16:uniqueId val="{00000007-2D30-4225-9BDB-B51F3AD52570}"/>
            </c:ext>
          </c:extLst>
        </c:ser>
        <c:ser>
          <c:idx val="5"/>
          <c:order val="5"/>
          <c:tx>
            <c:strRef>
              <c:f>'Q10.製品・サービスの提供先'!$Q$5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30-4225-9BDB-B51F3AD5257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発令前（N=271）</c:v>
                </c:pt>
                <c:pt idx="1">
                  <c:v>５年後（N=272）</c:v>
                </c:pt>
              </c:strCache>
            </c:strRef>
          </c:cat>
          <c:val>
            <c:numRef>
              <c:f>'Q10.製品・サービスの提供先'!$Q$6:$Q$7</c:f>
              <c:numCache>
                <c:formatCode>0.0%</c:formatCode>
                <c:ptCount val="2"/>
                <c:pt idx="0">
                  <c:v>1.107011070110701E-2</c:v>
                </c:pt>
                <c:pt idx="1">
                  <c:v>5.514705882352941E-2</c:v>
                </c:pt>
              </c:numCache>
            </c:numRef>
          </c:val>
          <c:extLst>
            <c:ext xmlns:c16="http://schemas.microsoft.com/office/drawing/2014/chart" uri="{C3380CC4-5D6E-409C-BE32-E72D297353CC}">
              <c16:uniqueId val="{00000009-2D30-4225-9BDB-B51F3AD5257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'Q10.製品・サービスの提供先'!$L$5</c:f>
              <c:strCache>
                <c:ptCount val="1"/>
                <c:pt idx="0">
                  <c:v>エンドユーザーへの直接提供(B2C)が中心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発令前（N=376）</c:v>
                </c:pt>
                <c:pt idx="1">
                  <c:v>５年後（N=373）</c:v>
                </c:pt>
              </c:strCache>
            </c:strRef>
          </c:cat>
          <c:val>
            <c:numRef>
              <c:f>'Q10.製品・サービスの提供先'!$L$6:$L$7</c:f>
              <c:numCache>
                <c:formatCode>0.0%</c:formatCode>
                <c:ptCount val="2"/>
                <c:pt idx="0">
                  <c:v>0.11702127659574468</c:v>
                </c:pt>
                <c:pt idx="1">
                  <c:v>0.10187667560321716</c:v>
                </c:pt>
              </c:numCache>
            </c:numRef>
          </c:val>
          <c:extLst>
            <c:ext xmlns:c16="http://schemas.microsoft.com/office/drawing/2014/chart" uri="{C3380CC4-5D6E-409C-BE32-E72D297353CC}">
              <c16:uniqueId val="{00000000-0358-4721-823F-3DD893CC3F72}"/>
            </c:ext>
          </c:extLst>
        </c:ser>
        <c:ser>
          <c:idx val="1"/>
          <c:order val="1"/>
          <c:tx>
            <c:strRef>
              <c:f>'Q10.製品・サービスの提供先'!$M$5</c:f>
              <c:strCache>
                <c:ptCount val="1"/>
                <c:pt idx="0">
                  <c:v>どちらかというとエンドユーザへの直接提供(B2C)が多い</c:v>
                </c:pt>
              </c:strCache>
            </c:strRef>
          </c:tx>
          <c:spPr>
            <a:solidFill>
              <a:srgbClr val="FFCC99"/>
            </a:solidFill>
            <a:ln>
              <a:solidFill>
                <a:schemeClr val="tx1"/>
              </a:solidFill>
            </a:ln>
            <a:effectLst/>
          </c:spPr>
          <c:invertIfNegative val="0"/>
          <c:dLbls>
            <c:dLbl>
              <c:idx val="0"/>
              <c:layout>
                <c:manualLayout>
                  <c:x val="2.4329501915708366E-3"/>
                  <c:y val="-0.14110944444444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58-4721-823F-3DD893CC3F72}"/>
                </c:ext>
              </c:extLst>
            </c:dLbl>
            <c:dLbl>
              <c:idx val="1"/>
              <c:layout>
                <c:manualLayout>
                  <c:x val="4.8659003831417183E-3"/>
                  <c:y val="-0.148166666666666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58-4721-823F-3DD893CC3F7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発令前（N=376）</c:v>
                </c:pt>
                <c:pt idx="1">
                  <c:v>５年後（N=373）</c:v>
                </c:pt>
              </c:strCache>
            </c:strRef>
          </c:cat>
          <c:val>
            <c:numRef>
              <c:f>'Q10.製品・サービスの提供先'!$M$6:$M$7</c:f>
              <c:numCache>
                <c:formatCode>0.0%</c:formatCode>
                <c:ptCount val="2"/>
                <c:pt idx="0">
                  <c:v>3.9893617021276598E-2</c:v>
                </c:pt>
                <c:pt idx="1">
                  <c:v>5.6300268096514748E-2</c:v>
                </c:pt>
              </c:numCache>
            </c:numRef>
          </c:val>
          <c:extLst>
            <c:ext xmlns:c16="http://schemas.microsoft.com/office/drawing/2014/chart" uri="{C3380CC4-5D6E-409C-BE32-E72D297353CC}">
              <c16:uniqueId val="{00000001-0358-4721-823F-3DD893CC3F72}"/>
            </c:ext>
          </c:extLst>
        </c:ser>
        <c:ser>
          <c:idx val="2"/>
          <c:order val="2"/>
          <c:tx>
            <c:strRef>
              <c:f>'Q10.製品・サービスの提供先'!$N$5</c:f>
              <c:strCache>
                <c:ptCount val="1"/>
                <c:pt idx="0">
                  <c:v>エンドユーザ(B2C)・ビジネスユーザ(B2B)ほぼ半々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発令前（N=376）</c:v>
                </c:pt>
                <c:pt idx="1">
                  <c:v>５年後（N=373）</c:v>
                </c:pt>
              </c:strCache>
            </c:strRef>
          </c:cat>
          <c:val>
            <c:numRef>
              <c:f>'Q10.製品・サービスの提供先'!$N$6:$N$7</c:f>
              <c:numCache>
                <c:formatCode>0.0%</c:formatCode>
                <c:ptCount val="2"/>
                <c:pt idx="0">
                  <c:v>5.5851063829787231E-2</c:v>
                </c:pt>
                <c:pt idx="1">
                  <c:v>0.10455764075067024</c:v>
                </c:pt>
              </c:numCache>
            </c:numRef>
          </c:val>
          <c:extLst>
            <c:ext xmlns:c16="http://schemas.microsoft.com/office/drawing/2014/chart" uri="{C3380CC4-5D6E-409C-BE32-E72D297353CC}">
              <c16:uniqueId val="{00000002-0358-4721-823F-3DD893CC3F72}"/>
            </c:ext>
          </c:extLst>
        </c:ser>
        <c:ser>
          <c:idx val="3"/>
          <c:order val="3"/>
          <c:tx>
            <c:strRef>
              <c:f>'Q10.製品・サービスの提供先'!$O$5</c:f>
              <c:strCache>
                <c:ptCount val="1"/>
                <c:pt idx="0">
                  <c:v>どちらかというとビジネスユーザへの提供(B2B)が多い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0358-4721-823F-3DD893CC3F72}"/>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58-4721-823F-3DD893CC3F72}"/>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58-4721-823F-3DD893CC3F72}"/>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発令前（N=376）</c:v>
                </c:pt>
                <c:pt idx="1">
                  <c:v>５年後（N=373）</c:v>
                </c:pt>
              </c:strCache>
            </c:strRef>
          </c:cat>
          <c:val>
            <c:numRef>
              <c:f>'Q10.製品・サービスの提供先'!$O$6:$O$7</c:f>
              <c:numCache>
                <c:formatCode>0.0%</c:formatCode>
                <c:ptCount val="2"/>
                <c:pt idx="0">
                  <c:v>0.13297872340425532</c:v>
                </c:pt>
                <c:pt idx="1">
                  <c:v>0.15549597855227881</c:v>
                </c:pt>
              </c:numCache>
            </c:numRef>
          </c:val>
          <c:extLst>
            <c:ext xmlns:c16="http://schemas.microsoft.com/office/drawing/2014/chart" uri="{C3380CC4-5D6E-409C-BE32-E72D297353CC}">
              <c16:uniqueId val="{00000006-0358-4721-823F-3DD893CC3F72}"/>
            </c:ext>
          </c:extLst>
        </c:ser>
        <c:ser>
          <c:idx val="4"/>
          <c:order val="4"/>
          <c:tx>
            <c:strRef>
              <c:f>'Q10.製品・サービスの提供先'!$P$5</c:f>
              <c:strCache>
                <c:ptCount val="1"/>
                <c:pt idx="0">
                  <c:v>ビジネスユーザへの提供(B2B)が中心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'Q10.製品・サービスの提供先'!$K$6:$K$7</c:f>
              <c:strCache>
                <c:ptCount val="2"/>
                <c:pt idx="0">
                  <c:v>緊急事態宣言の
発令前（N=376）</c:v>
                </c:pt>
                <c:pt idx="1">
                  <c:v>５年後（N=373）</c:v>
                </c:pt>
              </c:strCache>
            </c:strRef>
          </c:cat>
          <c:val>
            <c:numRef>
              <c:f>'Q10.製品・サービスの提供先'!$P$6:$P$7</c:f>
              <c:numCache>
                <c:formatCode>0.0%</c:formatCode>
                <c:ptCount val="2"/>
                <c:pt idx="0">
                  <c:v>0.60372340425531912</c:v>
                </c:pt>
                <c:pt idx="1">
                  <c:v>0.47453083109919569</c:v>
                </c:pt>
              </c:numCache>
            </c:numRef>
          </c:val>
          <c:extLst>
            <c:ext xmlns:c16="http://schemas.microsoft.com/office/drawing/2014/chart" uri="{C3380CC4-5D6E-409C-BE32-E72D297353CC}">
              <c16:uniqueId val="{00000007-0358-4721-823F-3DD893CC3F72}"/>
            </c:ext>
          </c:extLst>
        </c:ser>
        <c:ser>
          <c:idx val="5"/>
          <c:order val="5"/>
          <c:tx>
            <c:strRef>
              <c:f>'Q10.製品・サービスの提供先'!$Q$5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58-4721-823F-3DD893CC3F7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発令前（N=376）</c:v>
                </c:pt>
                <c:pt idx="1">
                  <c:v>５年後（N=373）</c:v>
                </c:pt>
              </c:strCache>
            </c:strRef>
          </c:cat>
          <c:val>
            <c:numRef>
              <c:f>'Q10.製品・サービスの提供先'!$Q$6:$Q$7</c:f>
              <c:numCache>
                <c:formatCode>0.0%</c:formatCode>
                <c:ptCount val="2"/>
                <c:pt idx="0">
                  <c:v>5.0531914893617018E-2</c:v>
                </c:pt>
                <c:pt idx="1">
                  <c:v>0.10723860589812333</c:v>
                </c:pt>
              </c:numCache>
            </c:numRef>
          </c:val>
          <c:extLst>
            <c:ext xmlns:c16="http://schemas.microsoft.com/office/drawing/2014/chart" uri="{C3380CC4-5D6E-409C-BE32-E72D297353CC}">
              <c16:uniqueId val="{00000009-0358-4721-823F-3DD893CC3F72}"/>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'Q10.製品・サービスの提供先'!$L$5</c:f>
              <c:strCache>
                <c:ptCount val="1"/>
                <c:pt idx="0">
                  <c:v>エンドユーザーへの直接提供(B2C)が中心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発令前（N=418）</c:v>
                </c:pt>
                <c:pt idx="1">
                  <c:v>５年後（N=414）</c:v>
                </c:pt>
              </c:strCache>
            </c:strRef>
          </c:cat>
          <c:val>
            <c:numRef>
              <c:f>'Q10.製品・サービスの提供先'!$L$6:$L$7</c:f>
              <c:numCache>
                <c:formatCode>0.0%</c:formatCode>
                <c:ptCount val="2"/>
                <c:pt idx="0">
                  <c:v>0.10047846889952153</c:v>
                </c:pt>
                <c:pt idx="1">
                  <c:v>7.4879227053140096E-2</c:v>
                </c:pt>
              </c:numCache>
            </c:numRef>
          </c:val>
          <c:extLst>
            <c:ext xmlns:c16="http://schemas.microsoft.com/office/drawing/2014/chart" uri="{C3380CC4-5D6E-409C-BE32-E72D297353CC}">
              <c16:uniqueId val="{00000000-3254-46CE-A077-D774BF773560}"/>
            </c:ext>
          </c:extLst>
        </c:ser>
        <c:ser>
          <c:idx val="1"/>
          <c:order val="1"/>
          <c:tx>
            <c:strRef>
              <c:f>'Q10.製品・サービスの提供先'!$M$5</c:f>
              <c:strCache>
                <c:ptCount val="1"/>
                <c:pt idx="0">
                  <c:v>どちらかというとエンドユーザへの直接提供(B2C)が多い</c:v>
                </c:pt>
              </c:strCache>
            </c:strRef>
          </c:tx>
          <c:spPr>
            <a:solidFill>
              <a:srgbClr val="FFCC99"/>
            </a:solidFill>
            <a:ln>
              <a:solidFill>
                <a:schemeClr val="tx1"/>
              </a:solidFill>
            </a:ln>
            <a:effectLst/>
          </c:spPr>
          <c:invertIfNegative val="0"/>
          <c:dLbls>
            <c:dLbl>
              <c:idx val="0"/>
              <c:layout>
                <c:manualLayout>
                  <c:x val="1.5814176245210684E-2"/>
                  <c:y val="-0.13405388888888889"/>
                </c:manualLayout>
              </c:layout>
              <c:numFmt formatCode="0%" sourceLinked="0"/>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1273946360153257E-2"/>
                      <c:h val="0.16340666666666667"/>
                    </c:manualLayout>
                  </c15:layout>
                </c:ext>
                <c:ext xmlns:c16="http://schemas.microsoft.com/office/drawing/2014/chart" uri="{C3380CC4-5D6E-409C-BE32-E72D297353CC}">
                  <c16:uniqueId val="{0000000A-3254-46CE-A077-D774BF77356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発令前（N=418）</c:v>
                </c:pt>
                <c:pt idx="1">
                  <c:v>５年後（N=414）</c:v>
                </c:pt>
              </c:strCache>
            </c:strRef>
          </c:cat>
          <c:val>
            <c:numRef>
              <c:f>'Q10.製品・サービスの提供先'!$M$6:$M$7</c:f>
              <c:numCache>
                <c:formatCode>0.0%</c:formatCode>
                <c:ptCount val="2"/>
                <c:pt idx="0">
                  <c:v>5.2631578947368418E-2</c:v>
                </c:pt>
                <c:pt idx="1">
                  <c:v>7.0048309178743967E-2</c:v>
                </c:pt>
              </c:numCache>
            </c:numRef>
          </c:val>
          <c:extLst>
            <c:ext xmlns:c16="http://schemas.microsoft.com/office/drawing/2014/chart" uri="{C3380CC4-5D6E-409C-BE32-E72D297353CC}">
              <c16:uniqueId val="{00000001-3254-46CE-A077-D774BF773560}"/>
            </c:ext>
          </c:extLst>
        </c:ser>
        <c:ser>
          <c:idx val="2"/>
          <c:order val="2"/>
          <c:tx>
            <c:strRef>
              <c:f>'Q10.製品・サービスの提供先'!$N$5</c:f>
              <c:strCache>
                <c:ptCount val="1"/>
                <c:pt idx="0">
                  <c:v>エンドユーザ(B2C)・ビジネスユーザ(B2B)ほぼ半々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発令前（N=418）</c:v>
                </c:pt>
                <c:pt idx="1">
                  <c:v>５年後（N=414）</c:v>
                </c:pt>
              </c:strCache>
            </c:strRef>
          </c:cat>
          <c:val>
            <c:numRef>
              <c:f>'Q10.製品・サービスの提供先'!$N$6:$N$7</c:f>
              <c:numCache>
                <c:formatCode>0.0%</c:formatCode>
                <c:ptCount val="2"/>
                <c:pt idx="0">
                  <c:v>6.2200956937799042E-2</c:v>
                </c:pt>
                <c:pt idx="1">
                  <c:v>0.14251207729468598</c:v>
                </c:pt>
              </c:numCache>
            </c:numRef>
          </c:val>
          <c:extLst>
            <c:ext xmlns:c16="http://schemas.microsoft.com/office/drawing/2014/chart" uri="{C3380CC4-5D6E-409C-BE32-E72D297353CC}">
              <c16:uniqueId val="{00000002-3254-46CE-A077-D774BF773560}"/>
            </c:ext>
          </c:extLst>
        </c:ser>
        <c:ser>
          <c:idx val="3"/>
          <c:order val="3"/>
          <c:tx>
            <c:strRef>
              <c:f>'Q10.製品・サービスの提供先'!$O$5</c:f>
              <c:strCache>
                <c:ptCount val="1"/>
                <c:pt idx="0">
                  <c:v>どちらかというとビジネスユーザへの提供(B2B)が多い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3254-46CE-A077-D774BF773560}"/>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54-46CE-A077-D774BF773560}"/>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54-46CE-A077-D774BF773560}"/>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発令前（N=418）</c:v>
                </c:pt>
                <c:pt idx="1">
                  <c:v>５年後（N=414）</c:v>
                </c:pt>
              </c:strCache>
            </c:strRef>
          </c:cat>
          <c:val>
            <c:numRef>
              <c:f>'Q10.製品・サービスの提供先'!$O$6:$O$7</c:f>
              <c:numCache>
                <c:formatCode>0.0%</c:formatCode>
                <c:ptCount val="2"/>
                <c:pt idx="0">
                  <c:v>0.13636363636363635</c:v>
                </c:pt>
                <c:pt idx="1">
                  <c:v>0.17874396135265699</c:v>
                </c:pt>
              </c:numCache>
            </c:numRef>
          </c:val>
          <c:extLst>
            <c:ext xmlns:c16="http://schemas.microsoft.com/office/drawing/2014/chart" uri="{C3380CC4-5D6E-409C-BE32-E72D297353CC}">
              <c16:uniqueId val="{00000006-3254-46CE-A077-D774BF773560}"/>
            </c:ext>
          </c:extLst>
        </c:ser>
        <c:ser>
          <c:idx val="4"/>
          <c:order val="4"/>
          <c:tx>
            <c:strRef>
              <c:f>'Q10.製品・サービスの提供先'!$P$5</c:f>
              <c:strCache>
                <c:ptCount val="1"/>
                <c:pt idx="0">
                  <c:v>ビジネスユーザへの提供(B2B)が中心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'Q10.製品・サービスの提供先'!$K$6:$K$7</c:f>
              <c:strCache>
                <c:ptCount val="2"/>
                <c:pt idx="0">
                  <c:v>緊急事態宣言の
発令前（N=418）</c:v>
                </c:pt>
                <c:pt idx="1">
                  <c:v>５年後（N=414）</c:v>
                </c:pt>
              </c:strCache>
            </c:strRef>
          </c:cat>
          <c:val>
            <c:numRef>
              <c:f>'Q10.製品・サービスの提供先'!$P$6:$P$7</c:f>
              <c:numCache>
                <c:formatCode>0.0%</c:formatCode>
                <c:ptCount val="2"/>
                <c:pt idx="0">
                  <c:v>0.62679425837320579</c:v>
                </c:pt>
                <c:pt idx="1">
                  <c:v>0.47101449275362317</c:v>
                </c:pt>
              </c:numCache>
            </c:numRef>
          </c:val>
          <c:extLst>
            <c:ext xmlns:c16="http://schemas.microsoft.com/office/drawing/2014/chart" uri="{C3380CC4-5D6E-409C-BE32-E72D297353CC}">
              <c16:uniqueId val="{00000007-3254-46CE-A077-D774BF773560}"/>
            </c:ext>
          </c:extLst>
        </c:ser>
        <c:ser>
          <c:idx val="5"/>
          <c:order val="5"/>
          <c:tx>
            <c:strRef>
              <c:f>'Q10.製品・サービスの提供先'!$Q$5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54-46CE-A077-D774BF77356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発令前（N=418）</c:v>
                </c:pt>
                <c:pt idx="1">
                  <c:v>５年後（N=414）</c:v>
                </c:pt>
              </c:strCache>
            </c:strRef>
          </c:cat>
          <c:val>
            <c:numRef>
              <c:f>'Q10.製品・サービスの提供先'!$Q$6:$Q$7</c:f>
              <c:numCache>
                <c:formatCode>0.0%</c:formatCode>
                <c:ptCount val="2"/>
                <c:pt idx="0">
                  <c:v>2.1531100478468901E-2</c:v>
                </c:pt>
                <c:pt idx="1">
                  <c:v>6.280193236714976E-2</c:v>
                </c:pt>
              </c:numCache>
            </c:numRef>
          </c:val>
          <c:extLst>
            <c:ext xmlns:c16="http://schemas.microsoft.com/office/drawing/2014/chart" uri="{C3380CC4-5D6E-409C-BE32-E72D297353CC}">
              <c16:uniqueId val="{00000009-3254-46CE-A077-D774BF77356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57437905821451352"/>
        </c:manualLayout>
      </c:layout>
      <c:barChart>
        <c:barDir val="bar"/>
        <c:grouping val="stacked"/>
        <c:varyColors val="0"/>
        <c:ser>
          <c:idx val="0"/>
          <c:order val="0"/>
          <c:tx>
            <c:strRef>
              <c:f>'Q10.製品・サービスの提供先'!$L$5</c:f>
              <c:strCache>
                <c:ptCount val="1"/>
                <c:pt idx="0">
                  <c:v>エンドユーザーへの直接提供(B2C)が中心</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発令前（N=263）</c:v>
                </c:pt>
                <c:pt idx="1">
                  <c:v>５年後（N=265）</c:v>
                </c:pt>
              </c:strCache>
            </c:strRef>
          </c:cat>
          <c:val>
            <c:numRef>
              <c:f>'Q10.製品・サービスの提供先'!$L$6:$L$7</c:f>
              <c:numCache>
                <c:formatCode>0.0%</c:formatCode>
                <c:ptCount val="2"/>
                <c:pt idx="0">
                  <c:v>6.0836501901140684E-2</c:v>
                </c:pt>
                <c:pt idx="1">
                  <c:v>4.9056603773584909E-2</c:v>
                </c:pt>
              </c:numCache>
            </c:numRef>
          </c:val>
          <c:extLst>
            <c:ext xmlns:c16="http://schemas.microsoft.com/office/drawing/2014/chart" uri="{C3380CC4-5D6E-409C-BE32-E72D297353CC}">
              <c16:uniqueId val="{00000000-AA5C-4702-9270-10165EBB57B7}"/>
            </c:ext>
          </c:extLst>
        </c:ser>
        <c:ser>
          <c:idx val="1"/>
          <c:order val="1"/>
          <c:tx>
            <c:strRef>
              <c:f>'Q10.製品・サービスの提供先'!$M$5</c:f>
              <c:strCache>
                <c:ptCount val="1"/>
                <c:pt idx="0">
                  <c:v>どちらかというとエンドユーザへの直接提供(B2C)が多い</c:v>
                </c:pt>
              </c:strCache>
            </c:strRef>
          </c:tx>
          <c:spPr>
            <a:solidFill>
              <a:srgbClr val="FFCC99"/>
            </a:solidFill>
            <a:ln>
              <a:solidFill>
                <a:schemeClr val="tx1"/>
              </a:solidFill>
            </a:ln>
            <a:effectLst/>
          </c:spPr>
          <c:invertIfNegative val="0"/>
          <c:dLbls>
            <c:dLbl>
              <c:idx val="0"/>
              <c:layout>
                <c:manualLayout>
                  <c:x val="7.2988505747125986E-3"/>
                  <c:y val="-0.126997222222222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5C-4702-9270-10165EBB57B7}"/>
                </c:ext>
              </c:extLst>
            </c:dLbl>
            <c:dLbl>
              <c:idx val="1"/>
              <c:layout>
                <c:manualLayout>
                  <c:x val="1.2164750957854405E-2"/>
                  <c:y val="-0.13758166666666666"/>
                </c:manualLayout>
              </c:layout>
              <c:numFmt formatCode="0%" sourceLinked="0"/>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8840996168582377E-2"/>
                      <c:h val="0.17046222222222221"/>
                    </c:manualLayout>
                  </c15:layout>
                </c:ext>
                <c:ext xmlns:c16="http://schemas.microsoft.com/office/drawing/2014/chart" uri="{C3380CC4-5D6E-409C-BE32-E72D297353CC}">
                  <c16:uniqueId val="{0000000B-AA5C-4702-9270-10165EBB57B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'Q10.製品・サービスの提供先'!$K$6:$K$7</c:f>
              <c:strCache>
                <c:ptCount val="2"/>
                <c:pt idx="0">
                  <c:v>緊急事態宣言の
発令前（N=263）</c:v>
                </c:pt>
                <c:pt idx="1">
                  <c:v>５年後（N=265）</c:v>
                </c:pt>
              </c:strCache>
            </c:strRef>
          </c:cat>
          <c:val>
            <c:numRef>
              <c:f>'Q10.製品・サービスの提供先'!$M$6:$M$7</c:f>
              <c:numCache>
                <c:formatCode>0.0%</c:formatCode>
                <c:ptCount val="2"/>
                <c:pt idx="0">
                  <c:v>4.1825095057034217E-2</c:v>
                </c:pt>
                <c:pt idx="1">
                  <c:v>5.2830188679245285E-2</c:v>
                </c:pt>
              </c:numCache>
            </c:numRef>
          </c:val>
          <c:extLst>
            <c:ext xmlns:c16="http://schemas.microsoft.com/office/drawing/2014/chart" uri="{C3380CC4-5D6E-409C-BE32-E72D297353CC}">
              <c16:uniqueId val="{00000001-AA5C-4702-9270-10165EBB57B7}"/>
            </c:ext>
          </c:extLst>
        </c:ser>
        <c:ser>
          <c:idx val="2"/>
          <c:order val="2"/>
          <c:tx>
            <c:strRef>
              <c:f>'Q10.製品・サービスの提供先'!$N$5</c:f>
              <c:strCache>
                <c:ptCount val="1"/>
                <c:pt idx="0">
                  <c:v>エンドユーザ(B2C)・ビジネスユーザ(B2B)ほぼ半々</c:v>
                </c:pt>
              </c:strCache>
            </c:strRef>
          </c:tx>
          <c:spPr>
            <a:solidFill>
              <a:srgbClr val="FFFF99"/>
            </a:solidFill>
            <a:ln>
              <a:solidFill>
                <a:schemeClr val="tx1"/>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発令前（N=263）</c:v>
                </c:pt>
                <c:pt idx="1">
                  <c:v>５年後（N=265）</c:v>
                </c:pt>
              </c:strCache>
            </c:strRef>
          </c:cat>
          <c:val>
            <c:numRef>
              <c:f>'Q10.製品・サービスの提供先'!$N$6:$N$7</c:f>
              <c:numCache>
                <c:formatCode>0.0%</c:formatCode>
                <c:ptCount val="2"/>
                <c:pt idx="0">
                  <c:v>7.2243346007604556E-2</c:v>
                </c:pt>
                <c:pt idx="1">
                  <c:v>0.1811320754716981</c:v>
                </c:pt>
              </c:numCache>
            </c:numRef>
          </c:val>
          <c:extLst>
            <c:ext xmlns:c16="http://schemas.microsoft.com/office/drawing/2014/chart" uri="{C3380CC4-5D6E-409C-BE32-E72D297353CC}">
              <c16:uniqueId val="{00000002-AA5C-4702-9270-10165EBB57B7}"/>
            </c:ext>
          </c:extLst>
        </c:ser>
        <c:ser>
          <c:idx val="3"/>
          <c:order val="3"/>
          <c:tx>
            <c:strRef>
              <c:f>'Q10.製品・サービスの提供先'!$O$5</c:f>
              <c:strCache>
                <c:ptCount val="1"/>
                <c:pt idx="0">
                  <c:v>どちらかというとビジネスユーザへの提供(B2B)が多い</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AA5C-4702-9270-10165EBB57B7}"/>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C-4702-9270-10165EBB57B7}"/>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C-4702-9270-10165EBB57B7}"/>
                </c:ext>
              </c:extLst>
            </c:dLbl>
            <c:numFmt formatCode="0%" sourceLinked="0"/>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発令前（N=263）</c:v>
                </c:pt>
                <c:pt idx="1">
                  <c:v>５年後（N=265）</c:v>
                </c:pt>
              </c:strCache>
            </c:strRef>
          </c:cat>
          <c:val>
            <c:numRef>
              <c:f>'Q10.製品・サービスの提供先'!$O$6:$O$7</c:f>
              <c:numCache>
                <c:formatCode>0.0%</c:formatCode>
                <c:ptCount val="2"/>
                <c:pt idx="0">
                  <c:v>0.11787072243346007</c:v>
                </c:pt>
                <c:pt idx="1">
                  <c:v>0.18867924528301888</c:v>
                </c:pt>
              </c:numCache>
            </c:numRef>
          </c:val>
          <c:extLst>
            <c:ext xmlns:c16="http://schemas.microsoft.com/office/drawing/2014/chart" uri="{C3380CC4-5D6E-409C-BE32-E72D297353CC}">
              <c16:uniqueId val="{00000006-AA5C-4702-9270-10165EBB57B7}"/>
            </c:ext>
          </c:extLst>
        </c:ser>
        <c:ser>
          <c:idx val="4"/>
          <c:order val="4"/>
          <c:tx>
            <c:strRef>
              <c:f>'Q10.製品・サービスの提供先'!$P$5</c:f>
              <c:strCache>
                <c:ptCount val="1"/>
                <c:pt idx="0">
                  <c:v>ビジネスユーザへの提供(B2B)が中心</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'Q10.製品・サービスの提供先'!$K$6:$K$7</c:f>
              <c:strCache>
                <c:ptCount val="2"/>
                <c:pt idx="0">
                  <c:v>緊急事態宣言の
発令前（N=263）</c:v>
                </c:pt>
                <c:pt idx="1">
                  <c:v>５年後（N=265）</c:v>
                </c:pt>
              </c:strCache>
            </c:strRef>
          </c:cat>
          <c:val>
            <c:numRef>
              <c:f>'Q10.製品・サービスの提供先'!$P$6:$P$7</c:f>
              <c:numCache>
                <c:formatCode>0.0%</c:formatCode>
                <c:ptCount val="2"/>
                <c:pt idx="0">
                  <c:v>0.68441064638783267</c:v>
                </c:pt>
                <c:pt idx="1">
                  <c:v>0.44150943396226416</c:v>
                </c:pt>
              </c:numCache>
            </c:numRef>
          </c:val>
          <c:extLst>
            <c:ext xmlns:c16="http://schemas.microsoft.com/office/drawing/2014/chart" uri="{C3380CC4-5D6E-409C-BE32-E72D297353CC}">
              <c16:uniqueId val="{00000007-AA5C-4702-9270-10165EBB57B7}"/>
            </c:ext>
          </c:extLst>
        </c:ser>
        <c:ser>
          <c:idx val="5"/>
          <c:order val="5"/>
          <c:tx>
            <c:strRef>
              <c:f>'Q10.製品・サービスの提供先'!$Q$5</c:f>
              <c:strCache>
                <c:ptCount val="1"/>
                <c:pt idx="0">
                  <c:v>わからない</c:v>
                </c:pt>
              </c:strCache>
            </c:strRef>
          </c:tx>
          <c:spPr>
            <a:solidFill>
              <a:schemeClr val="bg1"/>
            </a:solidFill>
            <a:ln>
              <a:solidFill>
                <a:schemeClr val="tx1"/>
              </a:solidFill>
            </a:ln>
          </c:spPr>
          <c:invertIfNegative val="0"/>
          <c:dLbls>
            <c:dLbl>
              <c:idx val="0"/>
              <c:layout>
                <c:manualLayout>
                  <c:x val="1.343915343915344E-2"/>
                  <c:y val="1.38888888888888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5C-4702-9270-10165EBB57B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'Q10.製品・サービスの提供先'!$K$6:$K$7</c:f>
              <c:strCache>
                <c:ptCount val="2"/>
                <c:pt idx="0">
                  <c:v>緊急事態宣言の
発令前（N=263）</c:v>
                </c:pt>
                <c:pt idx="1">
                  <c:v>５年後（N=265）</c:v>
                </c:pt>
              </c:strCache>
            </c:strRef>
          </c:cat>
          <c:val>
            <c:numRef>
              <c:f>'Q10.製品・サービスの提供先'!$Q$6:$Q$7</c:f>
              <c:numCache>
                <c:formatCode>0.0%</c:formatCode>
                <c:ptCount val="2"/>
                <c:pt idx="0">
                  <c:v>2.2813688212927757E-2</c:v>
                </c:pt>
                <c:pt idx="1">
                  <c:v>8.6792452830188674E-2</c:v>
                </c:pt>
              </c:numCache>
            </c:numRef>
          </c:val>
          <c:extLst>
            <c:ext xmlns:c16="http://schemas.microsoft.com/office/drawing/2014/chart" uri="{C3380CC4-5D6E-409C-BE32-E72D297353CC}">
              <c16:uniqueId val="{00000009-AA5C-4702-9270-10165EBB57B7}"/>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ja-JP" altLang="en-US"/>
              <a:t>緊急事態宣言の発令前</a:t>
            </a:r>
          </a:p>
        </c:rich>
      </c:tx>
      <c:layout>
        <c:manualLayout>
          <c:xMode val="edge"/>
          <c:yMode val="edge"/>
          <c:x val="3.3953910869697339E-2"/>
          <c:y val="0"/>
        </c:manualLayout>
      </c:layout>
      <c:overlay val="0"/>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'Q10.製品・サービスの提供先（位置づけ＆従業員別）'!$M$6</c:f>
              <c:strCache>
                <c:ptCount val="1"/>
                <c:pt idx="0">
                  <c:v>ユーザー企業への直接提供(B2C)が中心</c:v>
                </c:pt>
              </c:strCache>
            </c:strRef>
          </c:tx>
          <c:spPr>
            <a:solidFill>
              <a:srgbClr val="FF9966"/>
            </a:solidFill>
            <a:ln>
              <a:solidFill>
                <a:schemeClr val="tx1"/>
              </a:solidFill>
            </a:ln>
            <a:effectLst/>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'Q10.製品・サービスの提供先（位置づけ＆従業員別）'!$M$7:$M$26</c:f>
              <c:numCache>
                <c:formatCode>0.0%</c:formatCode>
                <c:ptCount val="20"/>
                <c:pt idx="1">
                  <c:v>0.16666666666666666</c:v>
                </c:pt>
                <c:pt idx="2">
                  <c:v>0.1079136690647482</c:v>
                </c:pt>
                <c:pt idx="3">
                  <c:v>9.2198581560283682E-2</c:v>
                </c:pt>
                <c:pt idx="5">
                  <c:v>0.13513513513513514</c:v>
                </c:pt>
                <c:pt idx="6">
                  <c:v>9.0277777777777776E-2</c:v>
                </c:pt>
                <c:pt idx="7">
                  <c:v>4.49438202247191E-2</c:v>
                </c:pt>
                <c:pt idx="9">
                  <c:v>0.10317460317460317</c:v>
                </c:pt>
                <c:pt idx="10">
                  <c:v>6.7307692307692304E-2</c:v>
                </c:pt>
                <c:pt idx="11">
                  <c:v>0</c:v>
                </c:pt>
                <c:pt idx="13">
                  <c:v>8.6021505376344093E-2</c:v>
                </c:pt>
                <c:pt idx="14">
                  <c:v>5.7142857142857141E-2</c:v>
                </c:pt>
                <c:pt idx="15">
                  <c:v>3.0769230769230771E-2</c:v>
                </c:pt>
                <c:pt idx="17">
                  <c:v>0.12871287128712872</c:v>
                </c:pt>
                <c:pt idx="18">
                  <c:v>0.20588235294117646</c:v>
                </c:pt>
                <c:pt idx="19">
                  <c:v>8.3333333333333329E-2</c:v>
                </c:pt>
              </c:numCache>
            </c:numRef>
          </c:val>
          <c:extLst>
            <c:ext xmlns:c16="http://schemas.microsoft.com/office/drawing/2014/chart" uri="{C3380CC4-5D6E-409C-BE32-E72D297353CC}">
              <c16:uniqueId val="{00000000-9699-4CEA-AF9E-2D1F75AF76CE}"/>
            </c:ext>
          </c:extLst>
        </c:ser>
        <c:ser>
          <c:idx val="1"/>
          <c:order val="1"/>
          <c:tx>
            <c:strRef>
              <c:f>'Q10.製品・サービスの提供先（位置づけ＆従業員別）'!$N$6</c:f>
              <c:strCache>
                <c:ptCount val="1"/>
                <c:pt idx="0">
                  <c:v>どちらかというとエンドユーザへの直接提供(B2C)が多い</c:v>
                </c:pt>
              </c:strCache>
            </c:strRef>
          </c:tx>
          <c:spPr>
            <a:solidFill>
              <a:srgbClr val="FFCC99"/>
            </a:solidFill>
            <a:ln>
              <a:solidFill>
                <a:schemeClr val="tx1"/>
              </a:solidFill>
            </a:ln>
            <a:effectLst/>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'Q10.製品・サービスの提供先（位置づけ＆従業員別）'!$N$7:$N$26</c:f>
              <c:numCache>
                <c:formatCode>0.0%</c:formatCode>
                <c:ptCount val="20"/>
                <c:pt idx="1">
                  <c:v>6.25E-2</c:v>
                </c:pt>
                <c:pt idx="2">
                  <c:v>5.0359712230215826E-2</c:v>
                </c:pt>
                <c:pt idx="3">
                  <c:v>1.4184397163120567E-2</c:v>
                </c:pt>
                <c:pt idx="5">
                  <c:v>7.567567567567568E-2</c:v>
                </c:pt>
                <c:pt idx="6">
                  <c:v>3.4722222222222224E-2</c:v>
                </c:pt>
                <c:pt idx="7">
                  <c:v>3.3707865168539325E-2</c:v>
                </c:pt>
                <c:pt idx="9">
                  <c:v>3.1746031746031744E-2</c:v>
                </c:pt>
                <c:pt idx="10">
                  <c:v>4.807692307692308E-2</c:v>
                </c:pt>
                <c:pt idx="11">
                  <c:v>0</c:v>
                </c:pt>
                <c:pt idx="13">
                  <c:v>6.4516129032258063E-2</c:v>
                </c:pt>
                <c:pt idx="14">
                  <c:v>2.8571428571428571E-2</c:v>
                </c:pt>
                <c:pt idx="15">
                  <c:v>3.0769230769230771E-2</c:v>
                </c:pt>
                <c:pt idx="17">
                  <c:v>8.9108910891089105E-2</c:v>
                </c:pt>
                <c:pt idx="18">
                  <c:v>4.4117647058823532E-2</c:v>
                </c:pt>
                <c:pt idx="19">
                  <c:v>4.1666666666666664E-2</c:v>
                </c:pt>
              </c:numCache>
            </c:numRef>
          </c:val>
          <c:extLst>
            <c:ext xmlns:c16="http://schemas.microsoft.com/office/drawing/2014/chart" uri="{C3380CC4-5D6E-409C-BE32-E72D297353CC}">
              <c16:uniqueId val="{00000001-9699-4CEA-AF9E-2D1F75AF76CE}"/>
            </c:ext>
          </c:extLst>
        </c:ser>
        <c:ser>
          <c:idx val="2"/>
          <c:order val="2"/>
          <c:tx>
            <c:strRef>
              <c:f>'Q10.製品・サービスの提供先（位置づけ＆従業員別）'!$O$6</c:f>
              <c:strCache>
                <c:ptCount val="1"/>
                <c:pt idx="0">
                  <c:v>エンドユーザ(B2C)・ビジネスユーザ(B2B)ほぼ半々</c:v>
                </c:pt>
              </c:strCache>
            </c:strRef>
          </c:tx>
          <c:spPr>
            <a:solidFill>
              <a:srgbClr val="FFFF99"/>
            </a:solidFill>
            <a:ln>
              <a:solidFill>
                <a:schemeClr val="tx1"/>
              </a:solidFill>
            </a:ln>
            <a:effectLst/>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'Q10.製品・サービスの提供先（位置づけ＆従業員別）'!$O$7:$O$26</c:f>
              <c:numCache>
                <c:formatCode>0.0%</c:formatCode>
                <c:ptCount val="20"/>
                <c:pt idx="1">
                  <c:v>0.11458333333333333</c:v>
                </c:pt>
                <c:pt idx="2">
                  <c:v>2.8776978417266189E-2</c:v>
                </c:pt>
                <c:pt idx="3">
                  <c:v>4.2553191489361701E-2</c:v>
                </c:pt>
                <c:pt idx="5">
                  <c:v>6.4864864864864868E-2</c:v>
                </c:pt>
                <c:pt idx="6">
                  <c:v>6.9444444444444448E-2</c:v>
                </c:pt>
                <c:pt idx="7">
                  <c:v>4.49438202247191E-2</c:v>
                </c:pt>
                <c:pt idx="9">
                  <c:v>5.5555555555555552E-2</c:v>
                </c:pt>
                <c:pt idx="10">
                  <c:v>6.7307692307692304E-2</c:v>
                </c:pt>
                <c:pt idx="11">
                  <c:v>0</c:v>
                </c:pt>
                <c:pt idx="13">
                  <c:v>0.10752688172043011</c:v>
                </c:pt>
                <c:pt idx="14">
                  <c:v>3.8095238095238099E-2</c:v>
                </c:pt>
                <c:pt idx="15">
                  <c:v>7.6923076923076927E-2</c:v>
                </c:pt>
                <c:pt idx="17">
                  <c:v>3.9603960396039604E-2</c:v>
                </c:pt>
                <c:pt idx="18">
                  <c:v>4.4117647058823532E-2</c:v>
                </c:pt>
                <c:pt idx="19">
                  <c:v>8.3333333333333329E-2</c:v>
                </c:pt>
              </c:numCache>
            </c:numRef>
          </c:val>
          <c:extLst>
            <c:ext xmlns:c16="http://schemas.microsoft.com/office/drawing/2014/chart" uri="{C3380CC4-5D6E-409C-BE32-E72D297353CC}">
              <c16:uniqueId val="{00000002-9699-4CEA-AF9E-2D1F75AF76CE}"/>
            </c:ext>
          </c:extLst>
        </c:ser>
        <c:ser>
          <c:idx val="3"/>
          <c:order val="3"/>
          <c:tx>
            <c:strRef>
              <c:f>'Q10.製品・サービスの提供先（位置づけ＆従業員別）'!$P$6</c:f>
              <c:strCache>
                <c:ptCount val="1"/>
                <c:pt idx="0">
                  <c:v>どちらかというとビジネスユーザへの提供(B2B)が多い</c:v>
                </c:pt>
              </c:strCache>
            </c:strRef>
          </c:tx>
          <c:spPr>
            <a:solidFill>
              <a:srgbClr val="2E75B6"/>
            </a:solidFill>
            <a:ln>
              <a:solidFill>
                <a:schemeClr val="tx1"/>
              </a:solidFill>
            </a:ln>
            <a:effectLst/>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'Q10.製品・サービスの提供先（位置づけ＆従業員別）'!$P$7:$P$26</c:f>
              <c:numCache>
                <c:formatCode>0.0%</c:formatCode>
                <c:ptCount val="20"/>
                <c:pt idx="1">
                  <c:v>0.125</c:v>
                </c:pt>
                <c:pt idx="2">
                  <c:v>0.15827338129496402</c:v>
                </c:pt>
                <c:pt idx="3">
                  <c:v>0.11347517730496454</c:v>
                </c:pt>
                <c:pt idx="5">
                  <c:v>0.12972972972972974</c:v>
                </c:pt>
                <c:pt idx="6">
                  <c:v>0.16666666666666666</c:v>
                </c:pt>
                <c:pt idx="7">
                  <c:v>0.10112359550561797</c:v>
                </c:pt>
                <c:pt idx="9">
                  <c:v>0.13492063492063491</c:v>
                </c:pt>
                <c:pt idx="10">
                  <c:v>0.10576923076923077</c:v>
                </c:pt>
                <c:pt idx="11">
                  <c:v>9.7560975609756101E-2</c:v>
                </c:pt>
                <c:pt idx="13">
                  <c:v>0.10752688172043011</c:v>
                </c:pt>
                <c:pt idx="14">
                  <c:v>0.15238095238095239</c:v>
                </c:pt>
                <c:pt idx="15">
                  <c:v>7.6923076923076927E-2</c:v>
                </c:pt>
                <c:pt idx="17">
                  <c:v>0.11881188118811881</c:v>
                </c:pt>
                <c:pt idx="18">
                  <c:v>0.17647058823529413</c:v>
                </c:pt>
                <c:pt idx="19">
                  <c:v>8.3333333333333329E-2</c:v>
                </c:pt>
              </c:numCache>
            </c:numRef>
          </c:val>
          <c:extLst>
            <c:ext xmlns:c16="http://schemas.microsoft.com/office/drawing/2014/chart" uri="{C3380CC4-5D6E-409C-BE32-E72D297353CC}">
              <c16:uniqueId val="{00000003-9699-4CEA-AF9E-2D1F75AF76CE}"/>
            </c:ext>
          </c:extLst>
        </c:ser>
        <c:ser>
          <c:idx val="4"/>
          <c:order val="4"/>
          <c:tx>
            <c:strRef>
              <c:f>'Q10.製品・サービスの提供先（位置づけ＆従業員別）'!$Q$6</c:f>
              <c:strCache>
                <c:ptCount val="1"/>
                <c:pt idx="0">
                  <c:v>ビジネスユーザへの提供(B2B)が中心</c:v>
                </c:pt>
              </c:strCache>
            </c:strRef>
          </c:tx>
          <c:spPr>
            <a:solidFill>
              <a:srgbClr val="9DC3E6"/>
            </a:solidFill>
            <a:ln>
              <a:solidFill>
                <a:schemeClr val="tx1"/>
              </a:solidFill>
            </a:ln>
            <a:effectLst/>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'Q10.製品・サービスの提供先（位置づけ＆従業員別）'!$Q$7:$Q$26</c:f>
              <c:numCache>
                <c:formatCode>0.0%</c:formatCode>
                <c:ptCount val="20"/>
                <c:pt idx="1">
                  <c:v>0.45833333333333331</c:v>
                </c:pt>
                <c:pt idx="2">
                  <c:v>0.61870503597122306</c:v>
                </c:pt>
                <c:pt idx="3">
                  <c:v>0.68794326241134751</c:v>
                </c:pt>
                <c:pt idx="5">
                  <c:v>0.56216216216216219</c:v>
                </c:pt>
                <c:pt idx="6">
                  <c:v>0.61805555555555558</c:v>
                </c:pt>
                <c:pt idx="7">
                  <c:v>0.7752808988764045</c:v>
                </c:pt>
                <c:pt idx="9">
                  <c:v>0.66666666666666663</c:v>
                </c:pt>
                <c:pt idx="10">
                  <c:v>0.69230769230769229</c:v>
                </c:pt>
                <c:pt idx="11">
                  <c:v>0.90243902439024393</c:v>
                </c:pt>
                <c:pt idx="13">
                  <c:v>0.61290322580645162</c:v>
                </c:pt>
                <c:pt idx="14">
                  <c:v>0.69523809523809521</c:v>
                </c:pt>
                <c:pt idx="15">
                  <c:v>0.76923076923076927</c:v>
                </c:pt>
                <c:pt idx="17">
                  <c:v>0.52475247524752477</c:v>
                </c:pt>
                <c:pt idx="18">
                  <c:v>0.45588235294117646</c:v>
                </c:pt>
                <c:pt idx="19">
                  <c:v>0.625</c:v>
                </c:pt>
              </c:numCache>
            </c:numRef>
          </c:val>
          <c:extLst>
            <c:ext xmlns:c16="http://schemas.microsoft.com/office/drawing/2014/chart" uri="{C3380CC4-5D6E-409C-BE32-E72D297353CC}">
              <c16:uniqueId val="{00000004-9699-4CEA-AF9E-2D1F75AF76CE}"/>
            </c:ext>
          </c:extLst>
        </c:ser>
        <c:ser>
          <c:idx val="5"/>
          <c:order val="5"/>
          <c:tx>
            <c:strRef>
              <c:f>'Q10.製品・サービスの提供先（位置づけ＆従業員別）'!$R$6</c:f>
              <c:strCache>
                <c:ptCount val="1"/>
                <c:pt idx="0">
                  <c:v>わからない</c:v>
                </c:pt>
              </c:strCache>
            </c:strRef>
          </c:tx>
          <c:spPr>
            <a:solidFill>
              <a:schemeClr val="bg1"/>
            </a:solidFill>
            <a:ln>
              <a:solidFill>
                <a:schemeClr val="tx1"/>
              </a:solidFill>
            </a:ln>
          </c:spPr>
          <c:invertIfNegative val="0"/>
          <c:cat>
            <c:strRef>
              <c:f>'Q10.製品・サービスの提供先（位置づけ＆従業員別）'!$L$7:$L$26</c:f>
              <c:strCache>
                <c:ptCount val="20"/>
                <c:pt idx="0">
                  <c:v>【 ユーザー企業 】　　　　　　　　　　　　　　</c:v>
                </c:pt>
                <c:pt idx="1">
                  <c:v>20人以下（N=96）</c:v>
                </c:pt>
                <c:pt idx="2">
                  <c:v>21人以上100人以下（N=139）</c:v>
                </c:pt>
                <c:pt idx="3">
                  <c:v>101人以上（N=141）</c:v>
                </c:pt>
                <c:pt idx="4">
                  <c:v>【 メーカー企業 】　　　　　　　　　　　　　　</c:v>
                </c:pt>
                <c:pt idx="5">
                  <c:v>20人以下（N=185）</c:v>
                </c:pt>
                <c:pt idx="6">
                  <c:v>21人以上100人以下（N=144）</c:v>
                </c:pt>
                <c:pt idx="7">
                  <c:v>101人以上（N=89）</c:v>
                </c:pt>
                <c:pt idx="8">
                  <c:v>【 サブシステム提供企業 】　　　　　　　　　　</c:v>
                </c:pt>
                <c:pt idx="9">
                  <c:v>20人以下（N=126）</c:v>
                </c:pt>
                <c:pt idx="10">
                  <c:v>21人以上100人以下（N=104）</c:v>
                </c:pt>
                <c:pt idx="11">
                  <c:v>101人以上（N=41）</c:v>
                </c:pt>
                <c:pt idx="12">
                  <c:v>【 サービス提供企業 】　　　　　　　　　　　　</c:v>
                </c:pt>
                <c:pt idx="13">
                  <c:v>20人以下（N=93）</c:v>
                </c:pt>
                <c:pt idx="14">
                  <c:v>21人以上100人以下（N=105）</c:v>
                </c:pt>
                <c:pt idx="15">
                  <c:v>101人以上（N=65）</c:v>
                </c:pt>
                <c:pt idx="16">
                  <c:v>【 その他 】　　　　　　　　　　　　　　　　　</c:v>
                </c:pt>
                <c:pt idx="17">
                  <c:v>20人以下（N=101）</c:v>
                </c:pt>
                <c:pt idx="18">
                  <c:v>21人以上100人以下（N=68）</c:v>
                </c:pt>
                <c:pt idx="19">
                  <c:v>101人以上（N=24）</c:v>
                </c:pt>
              </c:strCache>
            </c:strRef>
          </c:cat>
          <c:val>
            <c:numRef>
              <c:f>'Q10.製品・サービスの提供先（位置づけ＆従業員別）'!$R$7:$R$26</c:f>
              <c:numCache>
                <c:formatCode>0.0%</c:formatCode>
                <c:ptCount val="20"/>
                <c:pt idx="1">
                  <c:v>7.2916666666666671E-2</c:v>
                </c:pt>
                <c:pt idx="2">
                  <c:v>3.5971223021582732E-2</c:v>
                </c:pt>
                <c:pt idx="3">
                  <c:v>4.9645390070921988E-2</c:v>
                </c:pt>
                <c:pt idx="5">
                  <c:v>3.2432432432432434E-2</c:v>
                </c:pt>
                <c:pt idx="6">
                  <c:v>2.0833333333333332E-2</c:v>
                </c:pt>
                <c:pt idx="7">
                  <c:v>0</c:v>
                </c:pt>
                <c:pt idx="9">
                  <c:v>7.9365079365079361E-3</c:v>
                </c:pt>
                <c:pt idx="10">
                  <c:v>1.9230769230769232E-2</c:v>
                </c:pt>
                <c:pt idx="11">
                  <c:v>0</c:v>
                </c:pt>
                <c:pt idx="13">
                  <c:v>2.1505376344086023E-2</c:v>
                </c:pt>
                <c:pt idx="14">
                  <c:v>2.8571428571428571E-2</c:v>
                </c:pt>
                <c:pt idx="15">
                  <c:v>1.5384615384615385E-2</c:v>
                </c:pt>
                <c:pt idx="17">
                  <c:v>9.9009900990099015E-2</c:v>
                </c:pt>
                <c:pt idx="18">
                  <c:v>7.3529411764705885E-2</c:v>
                </c:pt>
                <c:pt idx="19">
                  <c:v>8.3333333333333329E-2</c:v>
                </c:pt>
              </c:numCache>
            </c:numRef>
          </c:val>
          <c:extLst>
            <c:ext xmlns:c16="http://schemas.microsoft.com/office/drawing/2014/chart" uri="{C3380CC4-5D6E-409C-BE32-E72D297353CC}">
              <c16:uniqueId val="{00000005-9699-4CEA-AF9E-2D1F75AF76CE}"/>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en-US" altLang="ja-JP"/>
              <a:t>5</a:t>
            </a:r>
            <a:r>
              <a:rPr lang="ja-JP" altLang="en-US"/>
              <a:t>年後</a:t>
            </a:r>
          </a:p>
        </c:rich>
      </c:tx>
      <c:layout>
        <c:manualLayout>
          <c:xMode val="edge"/>
          <c:yMode val="edge"/>
          <c:x val="3.3953910869697339E-2"/>
          <c:y val="0"/>
        </c:manualLayout>
      </c:layout>
      <c:overlay val="0"/>
    </c:title>
    <c:autoTitleDeleted val="0"/>
    <c:plotArea>
      <c:layout>
        <c:manualLayout>
          <c:layoutTarget val="inner"/>
          <c:xMode val="edge"/>
          <c:yMode val="edge"/>
          <c:x val="0.40906877863238722"/>
          <c:y val="0.11976269755882561"/>
          <c:w val="0.54489420224477203"/>
          <c:h val="0.74324155959001348"/>
        </c:manualLayout>
      </c:layout>
      <c:barChart>
        <c:barDir val="bar"/>
        <c:grouping val="stacked"/>
        <c:varyColors val="0"/>
        <c:ser>
          <c:idx val="0"/>
          <c:order val="0"/>
          <c:tx>
            <c:strRef>
              <c:f>'Q10.製品・サービスの提供先（位置づけ＆従業員別）'!$AD$6</c:f>
              <c:strCache>
                <c:ptCount val="1"/>
                <c:pt idx="0">
                  <c:v>ユーザー企業への直接提供(B2C)が中心</c:v>
                </c:pt>
              </c:strCache>
            </c:strRef>
          </c:tx>
          <c:spPr>
            <a:solidFill>
              <a:srgbClr val="FF9966"/>
            </a:solidFill>
            <a:ln>
              <a:solidFill>
                <a:schemeClr val="tx1"/>
              </a:solidFill>
            </a:ln>
            <a:effectLst/>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'Q10.製品・サービスの提供先（位置づけ＆従業員別）'!$AD$7:$AD$26</c:f>
              <c:numCache>
                <c:formatCode>0.0%</c:formatCode>
                <c:ptCount val="20"/>
                <c:pt idx="1">
                  <c:v>0.14583333333333334</c:v>
                </c:pt>
                <c:pt idx="2">
                  <c:v>8.7591240875912413E-2</c:v>
                </c:pt>
                <c:pt idx="3">
                  <c:v>8.5714285714285715E-2</c:v>
                </c:pt>
                <c:pt idx="5">
                  <c:v>9.8901098901098897E-2</c:v>
                </c:pt>
                <c:pt idx="6">
                  <c:v>6.25E-2</c:v>
                </c:pt>
                <c:pt idx="7">
                  <c:v>4.5454545454545456E-2</c:v>
                </c:pt>
                <c:pt idx="9">
                  <c:v>0.11023622047244094</c:v>
                </c:pt>
                <c:pt idx="10">
                  <c:v>6.7307692307692304E-2</c:v>
                </c:pt>
                <c:pt idx="11">
                  <c:v>0</c:v>
                </c:pt>
                <c:pt idx="13">
                  <c:v>7.4468085106382975E-2</c:v>
                </c:pt>
                <c:pt idx="14">
                  <c:v>3.8095238095238099E-2</c:v>
                </c:pt>
                <c:pt idx="15">
                  <c:v>3.0303030303030304E-2</c:v>
                </c:pt>
                <c:pt idx="17">
                  <c:v>0.10204081632653061</c:v>
                </c:pt>
                <c:pt idx="18">
                  <c:v>0.16417910447761194</c:v>
                </c:pt>
                <c:pt idx="19">
                  <c:v>8.6956521739130432E-2</c:v>
                </c:pt>
              </c:numCache>
            </c:numRef>
          </c:val>
          <c:extLst>
            <c:ext xmlns:c16="http://schemas.microsoft.com/office/drawing/2014/chart" uri="{C3380CC4-5D6E-409C-BE32-E72D297353CC}">
              <c16:uniqueId val="{00000000-E0C7-4869-A15D-41CF3E39C600}"/>
            </c:ext>
          </c:extLst>
        </c:ser>
        <c:ser>
          <c:idx val="1"/>
          <c:order val="1"/>
          <c:tx>
            <c:strRef>
              <c:f>'Q10.製品・サービスの提供先（位置づけ＆従業員別）'!$AE$6</c:f>
              <c:strCache>
                <c:ptCount val="1"/>
                <c:pt idx="0">
                  <c:v>どちらかというとエンドユーザへの直接提供(B2C)が多い</c:v>
                </c:pt>
              </c:strCache>
            </c:strRef>
          </c:tx>
          <c:spPr>
            <a:solidFill>
              <a:srgbClr val="FFCC99"/>
            </a:solidFill>
            <a:ln>
              <a:solidFill>
                <a:schemeClr val="tx1"/>
              </a:solidFill>
            </a:ln>
            <a:effectLst/>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'Q10.製品・サービスの提供先（位置づけ＆従業員別）'!$AE$7:$AE$26</c:f>
              <c:numCache>
                <c:formatCode>0.0%</c:formatCode>
                <c:ptCount val="20"/>
                <c:pt idx="1">
                  <c:v>7.2916666666666671E-2</c:v>
                </c:pt>
                <c:pt idx="2">
                  <c:v>6.569343065693431E-2</c:v>
                </c:pt>
                <c:pt idx="3">
                  <c:v>3.5714285714285712E-2</c:v>
                </c:pt>
                <c:pt idx="5">
                  <c:v>9.8901098901098897E-2</c:v>
                </c:pt>
                <c:pt idx="6">
                  <c:v>5.5555555555555552E-2</c:v>
                </c:pt>
                <c:pt idx="7">
                  <c:v>3.4090909090909088E-2</c:v>
                </c:pt>
                <c:pt idx="9">
                  <c:v>5.5118110236220472E-2</c:v>
                </c:pt>
                <c:pt idx="10">
                  <c:v>5.7692307692307696E-2</c:v>
                </c:pt>
                <c:pt idx="11">
                  <c:v>0</c:v>
                </c:pt>
                <c:pt idx="13">
                  <c:v>7.4468085106382975E-2</c:v>
                </c:pt>
                <c:pt idx="14">
                  <c:v>2.8571428571428571E-2</c:v>
                </c:pt>
                <c:pt idx="15">
                  <c:v>6.0606060606060608E-2</c:v>
                </c:pt>
                <c:pt idx="17">
                  <c:v>8.1632653061224483E-2</c:v>
                </c:pt>
                <c:pt idx="18">
                  <c:v>5.9701492537313432E-2</c:v>
                </c:pt>
                <c:pt idx="19">
                  <c:v>4.3478260869565216E-2</c:v>
                </c:pt>
              </c:numCache>
            </c:numRef>
          </c:val>
          <c:extLst>
            <c:ext xmlns:c16="http://schemas.microsoft.com/office/drawing/2014/chart" uri="{C3380CC4-5D6E-409C-BE32-E72D297353CC}">
              <c16:uniqueId val="{00000001-E0C7-4869-A15D-41CF3E39C600}"/>
            </c:ext>
          </c:extLst>
        </c:ser>
        <c:ser>
          <c:idx val="2"/>
          <c:order val="2"/>
          <c:tx>
            <c:strRef>
              <c:f>'Q10.製品・サービスの提供先（位置づけ＆従業員別）'!$AF$6</c:f>
              <c:strCache>
                <c:ptCount val="1"/>
                <c:pt idx="0">
                  <c:v>エンドユーザ(B2C)・ビジネスユーザ(B2B)ほぼ半々</c:v>
                </c:pt>
              </c:strCache>
            </c:strRef>
          </c:tx>
          <c:spPr>
            <a:solidFill>
              <a:srgbClr val="FFFF99"/>
            </a:solidFill>
            <a:ln>
              <a:solidFill>
                <a:schemeClr val="tx1"/>
              </a:solidFill>
            </a:ln>
            <a:effectLst/>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'Q10.製品・サービスの提供先（位置づけ＆従業員別）'!$AF$7:$AF$26</c:f>
              <c:numCache>
                <c:formatCode>0.0%</c:formatCode>
                <c:ptCount val="20"/>
                <c:pt idx="1">
                  <c:v>0.15625</c:v>
                </c:pt>
                <c:pt idx="2">
                  <c:v>0.10948905109489052</c:v>
                </c:pt>
                <c:pt idx="3">
                  <c:v>6.4285714285714279E-2</c:v>
                </c:pt>
                <c:pt idx="5">
                  <c:v>0.13736263736263737</c:v>
                </c:pt>
                <c:pt idx="6">
                  <c:v>0.19444444444444445</c:v>
                </c:pt>
                <c:pt idx="7">
                  <c:v>6.8181818181818177E-2</c:v>
                </c:pt>
                <c:pt idx="9">
                  <c:v>0.14960629921259844</c:v>
                </c:pt>
                <c:pt idx="10">
                  <c:v>0.14423076923076922</c:v>
                </c:pt>
                <c:pt idx="11">
                  <c:v>9.7560975609756101E-2</c:v>
                </c:pt>
                <c:pt idx="13">
                  <c:v>0.21276595744680851</c:v>
                </c:pt>
                <c:pt idx="14">
                  <c:v>0.18095238095238095</c:v>
                </c:pt>
                <c:pt idx="15">
                  <c:v>0.13636363636363635</c:v>
                </c:pt>
                <c:pt idx="17">
                  <c:v>0.15306122448979592</c:v>
                </c:pt>
                <c:pt idx="18">
                  <c:v>4.4776119402985072E-2</c:v>
                </c:pt>
                <c:pt idx="19">
                  <c:v>8.6956521739130432E-2</c:v>
                </c:pt>
              </c:numCache>
            </c:numRef>
          </c:val>
          <c:extLst>
            <c:ext xmlns:c16="http://schemas.microsoft.com/office/drawing/2014/chart" uri="{C3380CC4-5D6E-409C-BE32-E72D297353CC}">
              <c16:uniqueId val="{00000002-E0C7-4869-A15D-41CF3E39C600}"/>
            </c:ext>
          </c:extLst>
        </c:ser>
        <c:ser>
          <c:idx val="3"/>
          <c:order val="3"/>
          <c:tx>
            <c:strRef>
              <c:f>'Q10.製品・サービスの提供先（位置づけ＆従業員別）'!$AG$6</c:f>
              <c:strCache>
                <c:ptCount val="1"/>
                <c:pt idx="0">
                  <c:v>どちらかというとビジネスユーザへの提供(B2B)が多い</c:v>
                </c:pt>
              </c:strCache>
            </c:strRef>
          </c:tx>
          <c:spPr>
            <a:solidFill>
              <a:srgbClr val="2E75B6"/>
            </a:solidFill>
            <a:ln>
              <a:solidFill>
                <a:schemeClr val="tx1"/>
              </a:solidFill>
            </a:ln>
            <a:effectLst/>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'Q10.製品・サービスの提供先（位置づけ＆従業員別）'!$AG$7:$AG$26</c:f>
              <c:numCache>
                <c:formatCode>0.0%</c:formatCode>
                <c:ptCount val="20"/>
                <c:pt idx="1">
                  <c:v>0.125</c:v>
                </c:pt>
                <c:pt idx="2">
                  <c:v>0.17518248175182483</c:v>
                </c:pt>
                <c:pt idx="3">
                  <c:v>0.15714285714285714</c:v>
                </c:pt>
                <c:pt idx="5">
                  <c:v>0.19780219780219779</c:v>
                </c:pt>
                <c:pt idx="6">
                  <c:v>0.14583333333333334</c:v>
                </c:pt>
                <c:pt idx="7">
                  <c:v>0.19318181818181818</c:v>
                </c:pt>
                <c:pt idx="9">
                  <c:v>0.15748031496062992</c:v>
                </c:pt>
                <c:pt idx="10">
                  <c:v>0.13461538461538461</c:v>
                </c:pt>
                <c:pt idx="11">
                  <c:v>0.31707317073170732</c:v>
                </c:pt>
                <c:pt idx="13">
                  <c:v>0.18085106382978725</c:v>
                </c:pt>
                <c:pt idx="14">
                  <c:v>0.20952380952380953</c:v>
                </c:pt>
                <c:pt idx="15">
                  <c:v>0.16666666666666666</c:v>
                </c:pt>
                <c:pt idx="17">
                  <c:v>9.1836734693877556E-2</c:v>
                </c:pt>
                <c:pt idx="18">
                  <c:v>0.23880597014925373</c:v>
                </c:pt>
                <c:pt idx="19">
                  <c:v>0.17391304347826086</c:v>
                </c:pt>
              </c:numCache>
            </c:numRef>
          </c:val>
          <c:extLst>
            <c:ext xmlns:c16="http://schemas.microsoft.com/office/drawing/2014/chart" uri="{C3380CC4-5D6E-409C-BE32-E72D297353CC}">
              <c16:uniqueId val="{00000003-E0C7-4869-A15D-41CF3E39C600}"/>
            </c:ext>
          </c:extLst>
        </c:ser>
        <c:ser>
          <c:idx val="4"/>
          <c:order val="4"/>
          <c:tx>
            <c:strRef>
              <c:f>'Q10.製品・サービスの提供先（位置づけ＆従業員別）'!$AH$6</c:f>
              <c:strCache>
                <c:ptCount val="1"/>
                <c:pt idx="0">
                  <c:v>ビジネスユーザへの提供(B2B)が中心</c:v>
                </c:pt>
              </c:strCache>
            </c:strRef>
          </c:tx>
          <c:spPr>
            <a:solidFill>
              <a:srgbClr val="9DC3E6"/>
            </a:solidFill>
            <a:ln>
              <a:solidFill>
                <a:schemeClr val="tx1"/>
              </a:solidFill>
            </a:ln>
            <a:effectLst/>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'Q10.製品・サービスの提供先（位置づけ＆従業員別）'!$AH$7:$AH$26</c:f>
              <c:numCache>
                <c:formatCode>0.0%</c:formatCode>
                <c:ptCount val="20"/>
                <c:pt idx="1">
                  <c:v>0.36458333333333331</c:v>
                </c:pt>
                <c:pt idx="2">
                  <c:v>0.49635036496350365</c:v>
                </c:pt>
                <c:pt idx="3">
                  <c:v>0.52857142857142858</c:v>
                </c:pt>
                <c:pt idx="5">
                  <c:v>0.40659340659340659</c:v>
                </c:pt>
                <c:pt idx="6">
                  <c:v>0.47916666666666669</c:v>
                </c:pt>
                <c:pt idx="7">
                  <c:v>0.59090909090909094</c:v>
                </c:pt>
                <c:pt idx="9">
                  <c:v>0.46456692913385828</c:v>
                </c:pt>
                <c:pt idx="10">
                  <c:v>0.54807692307692313</c:v>
                </c:pt>
                <c:pt idx="11">
                  <c:v>0.53658536585365857</c:v>
                </c:pt>
                <c:pt idx="13">
                  <c:v>0.36170212765957449</c:v>
                </c:pt>
                <c:pt idx="14">
                  <c:v>0.45714285714285713</c:v>
                </c:pt>
                <c:pt idx="15">
                  <c:v>0.53030303030303028</c:v>
                </c:pt>
                <c:pt idx="17">
                  <c:v>0.38775510204081631</c:v>
                </c:pt>
                <c:pt idx="18">
                  <c:v>0.35820895522388058</c:v>
                </c:pt>
                <c:pt idx="19">
                  <c:v>0.52173913043478259</c:v>
                </c:pt>
              </c:numCache>
            </c:numRef>
          </c:val>
          <c:extLst>
            <c:ext xmlns:c16="http://schemas.microsoft.com/office/drawing/2014/chart" uri="{C3380CC4-5D6E-409C-BE32-E72D297353CC}">
              <c16:uniqueId val="{00000004-E0C7-4869-A15D-41CF3E39C600}"/>
            </c:ext>
          </c:extLst>
        </c:ser>
        <c:ser>
          <c:idx val="5"/>
          <c:order val="5"/>
          <c:tx>
            <c:strRef>
              <c:f>'Q10.製品・サービスの提供先（位置づけ＆従業員別）'!$AI$6</c:f>
              <c:strCache>
                <c:ptCount val="1"/>
                <c:pt idx="0">
                  <c:v>わからない</c:v>
                </c:pt>
              </c:strCache>
            </c:strRef>
          </c:tx>
          <c:spPr>
            <a:solidFill>
              <a:schemeClr val="bg1"/>
            </a:solidFill>
            <a:ln>
              <a:solidFill>
                <a:schemeClr val="tx1"/>
              </a:solidFill>
            </a:ln>
          </c:spPr>
          <c:invertIfNegative val="0"/>
          <c:cat>
            <c:strRef>
              <c:f>'Q10.製品・サービスの提供先（位置づけ＆従業員別）'!$AC$7:$AC$26</c:f>
              <c:strCache>
                <c:ptCount val="20"/>
                <c:pt idx="0">
                  <c:v>【 ユーザー企業 】　　　　　　　　　　　　　　</c:v>
                </c:pt>
                <c:pt idx="1">
                  <c:v>20人以下（N=96）</c:v>
                </c:pt>
                <c:pt idx="2">
                  <c:v>21人以上100人以下（N=137）</c:v>
                </c:pt>
                <c:pt idx="3">
                  <c:v>101人以上（N=140）</c:v>
                </c:pt>
                <c:pt idx="4">
                  <c:v>【 メーカー企業 】　　　　　　　　　　　　　　</c:v>
                </c:pt>
                <c:pt idx="5">
                  <c:v>20人以下（N=182）</c:v>
                </c:pt>
                <c:pt idx="6">
                  <c:v>21人以上100人以下（N=144）</c:v>
                </c:pt>
                <c:pt idx="7">
                  <c:v>101人以上（N=88）</c:v>
                </c:pt>
                <c:pt idx="8">
                  <c:v>【 サブシステム提供企業 】　　　　　　　　　　</c:v>
                </c:pt>
                <c:pt idx="9">
                  <c:v>20人以下（N=127）</c:v>
                </c:pt>
                <c:pt idx="10">
                  <c:v>21人以上100人以下（N=104）</c:v>
                </c:pt>
                <c:pt idx="11">
                  <c:v>101人以上（N=41）</c:v>
                </c:pt>
                <c:pt idx="12">
                  <c:v>【 サービス提供企業 】　　　　　　　　　　　　</c:v>
                </c:pt>
                <c:pt idx="13">
                  <c:v>20人以下（N=94）</c:v>
                </c:pt>
                <c:pt idx="14">
                  <c:v>21人以上100人以下（N=105）</c:v>
                </c:pt>
                <c:pt idx="15">
                  <c:v>101人以上（N=66）</c:v>
                </c:pt>
                <c:pt idx="16">
                  <c:v>【 その他 】　　　　　　　　　　　　　　　　　</c:v>
                </c:pt>
                <c:pt idx="17">
                  <c:v>20人以下（N=98）</c:v>
                </c:pt>
                <c:pt idx="18">
                  <c:v>21人以上100人以下（N=67）</c:v>
                </c:pt>
                <c:pt idx="19">
                  <c:v>101人以上（N=23）</c:v>
                </c:pt>
              </c:strCache>
            </c:strRef>
          </c:cat>
          <c:val>
            <c:numRef>
              <c:f>'Q10.製品・サービスの提供先（位置づけ＆従業員別）'!$AI$7:$AI$26</c:f>
              <c:numCache>
                <c:formatCode>0.0%</c:formatCode>
                <c:ptCount val="20"/>
                <c:pt idx="1">
                  <c:v>0.13541666666666666</c:v>
                </c:pt>
                <c:pt idx="2">
                  <c:v>6.569343065693431E-2</c:v>
                </c:pt>
                <c:pt idx="3">
                  <c:v>0.12857142857142856</c:v>
                </c:pt>
                <c:pt idx="5">
                  <c:v>6.043956043956044E-2</c:v>
                </c:pt>
                <c:pt idx="6">
                  <c:v>6.25E-2</c:v>
                </c:pt>
                <c:pt idx="7">
                  <c:v>6.8181818181818177E-2</c:v>
                </c:pt>
                <c:pt idx="9">
                  <c:v>6.2992125984251968E-2</c:v>
                </c:pt>
                <c:pt idx="10">
                  <c:v>4.807692307692308E-2</c:v>
                </c:pt>
                <c:pt idx="11">
                  <c:v>4.878048780487805E-2</c:v>
                </c:pt>
                <c:pt idx="13">
                  <c:v>9.5744680851063829E-2</c:v>
                </c:pt>
                <c:pt idx="14">
                  <c:v>8.5714285714285715E-2</c:v>
                </c:pt>
                <c:pt idx="15">
                  <c:v>7.575757575757576E-2</c:v>
                </c:pt>
                <c:pt idx="17">
                  <c:v>0.18367346938775511</c:v>
                </c:pt>
                <c:pt idx="18">
                  <c:v>0.13432835820895522</c:v>
                </c:pt>
                <c:pt idx="19">
                  <c:v>8.6956521739130432E-2</c:v>
                </c:pt>
              </c:numCache>
            </c:numRef>
          </c:val>
          <c:extLst>
            <c:ext xmlns:c16="http://schemas.microsoft.com/office/drawing/2014/chart" uri="{C3380CC4-5D6E-409C-BE32-E72D297353CC}">
              <c16:uniqueId val="{00000005-E0C7-4869-A15D-41CF3E39C60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'[1]Q4.主な事業と適応分野'!$B$3</c:f>
          <c:strCache>
            <c:ptCount val="1"/>
            <c:pt idx="0">
              <c:v>主な事業のカテゴリ</c:v>
            </c:pt>
          </c:strCache>
        </c:strRef>
      </c:tx>
      <c:layout>
        <c:manualLayout>
          <c:xMode val="edge"/>
          <c:yMode val="edge"/>
          <c:x val="0.32696222222222221"/>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3853111111111109"/>
          <c:y val="0.24839090909090908"/>
          <c:w val="0.47456825529243879"/>
          <c:h val="0.69308484848484853"/>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'[1]Q4.主な事業と適応分野'!$F$4:$F$11</c:f>
              <c:strCache>
                <c:ptCount val="8"/>
                <c:pt idx="0">
                  <c:v>運輸機器／建設機器</c:v>
                </c:pt>
                <c:pt idx="1">
                  <c:v>工業制御／FA機器／産業機器</c:v>
                </c:pt>
                <c:pt idx="2">
                  <c:v>業務用端末機器</c:v>
                </c:pt>
                <c:pt idx="3">
                  <c:v>設備機器</c:v>
                </c:pt>
                <c:pt idx="4">
                  <c:v>AV機器／家電機器</c:v>
                </c:pt>
                <c:pt idx="5">
                  <c:v>個人用情報機器</c:v>
                </c:pt>
                <c:pt idx="6">
                  <c:v>医療機器</c:v>
                </c:pt>
                <c:pt idx="7">
                  <c:v>その他</c:v>
                </c:pt>
              </c:strCache>
            </c:strRef>
          </c:cat>
          <c:val>
            <c:numRef>
              <c:f>'[1]Q4.主な事業と適応分野'!$G$4:$G$11</c:f>
              <c:numCache>
                <c:formatCode>General</c:formatCode>
                <c:ptCount val="8"/>
                <c:pt idx="0">
                  <c:v>0.19302949061662197</c:v>
                </c:pt>
                <c:pt idx="1">
                  <c:v>0.18498659517426275</c:v>
                </c:pt>
                <c:pt idx="2">
                  <c:v>0.10187667560321716</c:v>
                </c:pt>
                <c:pt idx="3">
                  <c:v>0.10187667560321716</c:v>
                </c:pt>
                <c:pt idx="4">
                  <c:v>7.2386058981233251E-2</c:v>
                </c:pt>
                <c:pt idx="5">
                  <c:v>5.6300268096514748E-2</c:v>
                </c:pt>
                <c:pt idx="6">
                  <c:v>5.3619302949061663E-2</c:v>
                </c:pt>
                <c:pt idx="7">
                  <c:v>0.32975871313672922</c:v>
                </c:pt>
              </c:numCache>
            </c:numRef>
          </c:val>
          <c:extLst>
            <c:ext xmlns:c16="http://schemas.microsoft.com/office/drawing/2014/chart" uri="{C3380CC4-5D6E-409C-BE32-E72D297353CC}">
              <c16:uniqueId val="{00000000-3716-440C-8C2D-94671273E429}"/>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2"/>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35038683820631"/>
          <c:y val="5.791951766248353E-2"/>
          <c:w val="0.52667503078882427"/>
          <c:h val="0.91585097660316828"/>
        </c:manualLayout>
      </c:layout>
      <c:barChart>
        <c:barDir val="bar"/>
        <c:grouping val="stacked"/>
        <c:varyColors val="0"/>
        <c:ser>
          <c:idx val="0"/>
          <c:order val="0"/>
          <c:tx>
            <c:strRef>
              <c:f>'Q11.公的支援制度'!$M$2</c:f>
              <c:strCache>
                <c:ptCount val="1"/>
                <c:pt idx="0">
                  <c:v>1番目　(N=1533)</c:v>
                </c:pt>
              </c:strCache>
            </c:strRef>
          </c:tx>
          <c:spPr>
            <a:solidFill>
              <a:srgbClr val="FF9966"/>
            </a:solidFill>
            <a:ln>
              <a:solidFill>
                <a:schemeClr val="tx1"/>
              </a:solidFill>
            </a:ln>
            <a:effectLst/>
          </c:spPr>
          <c:invertIfNegative val="0"/>
          <c:dLbls>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D63-49A3-8073-1FE0D8AC5F1D}"/>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D63-49A3-8073-1FE0D8AC5F1D}"/>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D63-49A3-8073-1FE0D8AC5F1D}"/>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63-49A3-8073-1FE0D8AC5F1D}"/>
                </c:ext>
              </c:extLst>
            </c:dLbl>
            <c:dLbl>
              <c:idx val="19"/>
              <c:delete val="1"/>
              <c:extLst>
                <c:ext xmlns:c15="http://schemas.microsoft.com/office/drawing/2012/chart" uri="{CE6537A1-D6FC-4f65-9D91-7224C49458BB}"/>
                <c:ext xmlns:c16="http://schemas.microsoft.com/office/drawing/2014/chart" uri="{C3380CC4-5D6E-409C-BE32-E72D297353CC}">
                  <c16:uniqueId val="{00000000-9D63-49A3-8073-1FE0D8AC5F1D}"/>
                </c:ext>
              </c:extLst>
            </c:dLbl>
            <c:dLbl>
              <c:idx val="20"/>
              <c:delete val="1"/>
              <c:extLst>
                <c:ext xmlns:c15="http://schemas.microsoft.com/office/drawing/2012/chart" uri="{CE6537A1-D6FC-4f65-9D91-7224C49458BB}"/>
                <c:ext xmlns:c16="http://schemas.microsoft.com/office/drawing/2014/chart" uri="{C3380CC4-5D6E-409C-BE32-E72D297353CC}">
                  <c16:uniqueId val="{0000000C-9D63-49A3-8073-1FE0D8AC5F1D}"/>
                </c:ext>
              </c:extLst>
            </c:dLbl>
            <c:dLbl>
              <c:idx val="21"/>
              <c:delete val="1"/>
              <c:extLst>
                <c:ext xmlns:c15="http://schemas.microsoft.com/office/drawing/2012/chart" uri="{CE6537A1-D6FC-4f65-9D91-7224C49458BB}"/>
                <c:ext xmlns:c16="http://schemas.microsoft.com/office/drawing/2014/chart" uri="{C3380CC4-5D6E-409C-BE32-E72D297353CC}">
                  <c16:uniqueId val="{00000009-9D63-49A3-8073-1FE0D8AC5F1D}"/>
                </c:ext>
              </c:extLst>
            </c:dLbl>
            <c:dLbl>
              <c:idx val="22"/>
              <c:delete val="1"/>
              <c:extLst>
                <c:ext xmlns:c15="http://schemas.microsoft.com/office/drawing/2012/chart" uri="{CE6537A1-D6FC-4f65-9D91-7224C49458BB}"/>
                <c:ext xmlns:c16="http://schemas.microsoft.com/office/drawing/2014/chart" uri="{C3380CC4-5D6E-409C-BE32-E72D297353CC}">
                  <c16:uniqueId val="{00000006-9D63-49A3-8073-1FE0D8AC5F1D}"/>
                </c:ext>
              </c:extLst>
            </c:dLbl>
            <c:dLbl>
              <c:idx val="23"/>
              <c:delete val="1"/>
              <c:extLst>
                <c:ext xmlns:c15="http://schemas.microsoft.com/office/drawing/2012/chart" uri="{CE6537A1-D6FC-4f65-9D91-7224C49458BB}"/>
                <c:ext xmlns:c16="http://schemas.microsoft.com/office/drawing/2014/chart" uri="{C3380CC4-5D6E-409C-BE32-E72D297353CC}">
                  <c16:uniqueId val="{00000003-9D63-49A3-8073-1FE0D8AC5F1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'Q11.公的支援制度'!$L$3:$L$26</c:f>
              <c:strCache>
                <c:ptCount val="24"/>
                <c:pt idx="0">
                  <c:v>売上の低下に対する支援（n=672）</c:v>
                </c:pt>
                <c:pt idx="1">
                  <c:v>雇用調整に関する支援（n=466）</c:v>
                </c:pt>
                <c:pt idx="2">
                  <c:v>低金利・無担保等の融資（n=357）</c:v>
                </c:pt>
                <c:pt idx="3">
                  <c:v>テレワーク環境整備に関する支援（n=312）</c:v>
                </c:pt>
                <c:pt idx="4">
                  <c:v>国税、地方税社会保険料等の納付猶予・減免（n=265）</c:v>
                </c:pt>
                <c:pt idx="5">
                  <c:v>規制緩和の推進（n=202）</c:v>
                </c:pt>
                <c:pt idx="6">
                  <c:v>研究開発の支援（n=247）</c:v>
                </c:pt>
                <c:pt idx="7">
                  <c:v>税制関連の施策強化（n=238）</c:v>
                </c:pt>
                <c:pt idx="8">
                  <c:v>補助事業の拡大・強化（n=200）</c:v>
                </c:pt>
                <c:pt idx="9">
                  <c:v>IT社会の動向調査・分析、情報発信（n=143）</c:v>
                </c:pt>
                <c:pt idx="10">
                  <c:v>データ利活用の促進（n=157）</c:v>
                </c:pt>
                <c:pt idx="11">
                  <c:v>人材関連の施策強化（n=196）</c:v>
                </c:pt>
                <c:pt idx="12">
                  <c:v>家賃支援（n=182）</c:v>
                </c:pt>
                <c:pt idx="13">
                  <c:v>製品・システム・サービスの安全性・信頼性の確保（n=113）</c:v>
                </c:pt>
                <c:pt idx="14">
                  <c:v>地域における取組みの支援（n=135）</c:v>
                </c:pt>
                <c:pt idx="15">
                  <c:v>スキル変革の推進（n=92）</c:v>
                </c:pt>
                <c:pt idx="16">
                  <c:v>事業の再開に関する補助金（n=99）</c:v>
                </c:pt>
                <c:pt idx="17">
                  <c:v>小中学校等の臨時休業に伴う保護者の休暇取得の支援（n=82）</c:v>
                </c:pt>
                <c:pt idx="18">
                  <c:v>固定資産税・都市計画税の納付猶予・減免（n=116）</c:v>
                </c:pt>
                <c:pt idx="19">
                  <c:v>研究開発成果の普及展開の支援（n=69）</c:v>
                </c:pt>
                <c:pt idx="20">
                  <c:v>成果物の取引価格の適正化に関する施策（n=46）</c:v>
                </c:pt>
                <c:pt idx="21">
                  <c:v>実証事業の拡大・強化（n=45）</c:v>
                </c:pt>
                <c:pt idx="22">
                  <c:v>開発力の見える化に関する施策（品質評価制度等）（n=34）</c:v>
                </c:pt>
                <c:pt idx="23">
                  <c:v>その他（n=25）</c:v>
                </c:pt>
              </c:strCache>
            </c:strRef>
          </c:cat>
          <c:val>
            <c:numRef>
              <c:f>'Q11.公的支援制度'!$M$3:$M$26</c:f>
              <c:numCache>
                <c:formatCode>0.0%</c:formatCode>
                <c:ptCount val="24"/>
                <c:pt idx="0">
                  <c:v>0.3039791258969341</c:v>
                </c:pt>
                <c:pt idx="1">
                  <c:v>0.12067840834964122</c:v>
                </c:pt>
                <c:pt idx="2">
                  <c:v>7.8277886497064575E-2</c:v>
                </c:pt>
                <c:pt idx="3">
                  <c:v>6.4579256360078274E-2</c:v>
                </c:pt>
                <c:pt idx="4">
                  <c:v>5.6099151989562945E-2</c:v>
                </c:pt>
                <c:pt idx="5">
                  <c:v>4.1748206131767773E-2</c:v>
                </c:pt>
                <c:pt idx="6">
                  <c:v>3.8486627527723416E-2</c:v>
                </c:pt>
                <c:pt idx="7">
                  <c:v>3.7181996086105673E-2</c:v>
                </c:pt>
                <c:pt idx="8">
                  <c:v>3.587736464448793E-2</c:v>
                </c:pt>
                <c:pt idx="9">
                  <c:v>3.3920417482061316E-2</c:v>
                </c:pt>
                <c:pt idx="10">
                  <c:v>2.8049575994781473E-2</c:v>
                </c:pt>
                <c:pt idx="11">
                  <c:v>2.4787997390737115E-2</c:v>
                </c:pt>
                <c:pt idx="12">
                  <c:v>2.1526418786692758E-2</c:v>
                </c:pt>
                <c:pt idx="13">
                  <c:v>2.0874103065883887E-2</c:v>
                </c:pt>
                <c:pt idx="14">
                  <c:v>1.8917155903457272E-2</c:v>
                </c:pt>
                <c:pt idx="15">
                  <c:v>1.3046314416177429E-2</c:v>
                </c:pt>
                <c:pt idx="16">
                  <c:v>1.2393998695368558E-2</c:v>
                </c:pt>
                <c:pt idx="17">
                  <c:v>1.1741682974559686E-2</c:v>
                </c:pt>
                <c:pt idx="18">
                  <c:v>1.0437051532941943E-2</c:v>
                </c:pt>
                <c:pt idx="19">
                  <c:v>7.175472928897586E-3</c:v>
                </c:pt>
                <c:pt idx="20">
                  <c:v>7.175472928897586E-3</c:v>
                </c:pt>
                <c:pt idx="21">
                  <c:v>3.2615786040443573E-3</c:v>
                </c:pt>
                <c:pt idx="22">
                  <c:v>0</c:v>
                </c:pt>
                <c:pt idx="23">
                  <c:v>9.7847358121330719E-3</c:v>
                </c:pt>
              </c:numCache>
            </c:numRef>
          </c:val>
          <c:extLst>
            <c:ext xmlns:c16="http://schemas.microsoft.com/office/drawing/2014/chart" uri="{C3380CC4-5D6E-409C-BE32-E72D297353CC}">
              <c16:uniqueId val="{00000000-E104-4677-801B-5BD2921864A7}"/>
            </c:ext>
          </c:extLst>
        </c:ser>
        <c:ser>
          <c:idx val="1"/>
          <c:order val="1"/>
          <c:tx>
            <c:strRef>
              <c:f>'Q11.公的支援制度'!$N$2</c:f>
              <c:strCache>
                <c:ptCount val="1"/>
                <c:pt idx="0">
                  <c:v>2番目</c:v>
                </c:pt>
              </c:strCache>
            </c:strRef>
          </c:tx>
          <c:spPr>
            <a:solidFill>
              <a:srgbClr val="FFFF99"/>
            </a:solidFill>
            <a:ln>
              <a:solidFill>
                <a:schemeClr val="tx1"/>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E-9D63-49A3-8073-1FE0D8AC5F1D}"/>
                </c:ext>
              </c:extLst>
            </c:dLbl>
            <c:dLbl>
              <c:idx val="20"/>
              <c:delete val="1"/>
              <c:extLst>
                <c:ext xmlns:c15="http://schemas.microsoft.com/office/drawing/2012/chart" uri="{CE6537A1-D6FC-4f65-9D91-7224C49458BB}"/>
                <c:ext xmlns:c16="http://schemas.microsoft.com/office/drawing/2014/chart" uri="{C3380CC4-5D6E-409C-BE32-E72D297353CC}">
                  <c16:uniqueId val="{0000000A-9D63-49A3-8073-1FE0D8AC5F1D}"/>
                </c:ext>
              </c:extLst>
            </c:dLbl>
            <c:dLbl>
              <c:idx val="21"/>
              <c:delete val="1"/>
              <c:extLst>
                <c:ext xmlns:c15="http://schemas.microsoft.com/office/drawing/2012/chart" uri="{CE6537A1-D6FC-4f65-9D91-7224C49458BB}"/>
                <c:ext xmlns:c16="http://schemas.microsoft.com/office/drawing/2014/chart" uri="{C3380CC4-5D6E-409C-BE32-E72D297353CC}">
                  <c16:uniqueId val="{00000007-9D63-49A3-8073-1FE0D8AC5F1D}"/>
                </c:ext>
              </c:extLst>
            </c:dLbl>
            <c:dLbl>
              <c:idx val="22"/>
              <c:delete val="1"/>
              <c:extLst>
                <c:ext xmlns:c15="http://schemas.microsoft.com/office/drawing/2012/chart" uri="{CE6537A1-D6FC-4f65-9D91-7224C49458BB}"/>
                <c:ext xmlns:c16="http://schemas.microsoft.com/office/drawing/2014/chart" uri="{C3380CC4-5D6E-409C-BE32-E72D297353CC}">
                  <c16:uniqueId val="{00000004-9D63-49A3-8073-1FE0D8AC5F1D}"/>
                </c:ext>
              </c:extLst>
            </c:dLbl>
            <c:dLbl>
              <c:idx val="23"/>
              <c:delete val="1"/>
              <c:extLst>
                <c:ext xmlns:c15="http://schemas.microsoft.com/office/drawing/2012/chart" uri="{CE6537A1-D6FC-4f65-9D91-7224C49458BB}"/>
                <c:ext xmlns:c16="http://schemas.microsoft.com/office/drawing/2014/chart" uri="{C3380CC4-5D6E-409C-BE32-E72D297353CC}">
                  <c16:uniqueId val="{00000002-9D63-49A3-8073-1FE0D8AC5F1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'Q11.公的支援制度'!$L$3:$L$26</c:f>
              <c:strCache>
                <c:ptCount val="24"/>
                <c:pt idx="0">
                  <c:v>売上の低下に対する支援（n=672）</c:v>
                </c:pt>
                <c:pt idx="1">
                  <c:v>雇用調整に関する支援（n=466）</c:v>
                </c:pt>
                <c:pt idx="2">
                  <c:v>低金利・無担保等の融資（n=357）</c:v>
                </c:pt>
                <c:pt idx="3">
                  <c:v>テレワーク環境整備に関する支援（n=312）</c:v>
                </c:pt>
                <c:pt idx="4">
                  <c:v>国税、地方税社会保険料等の納付猶予・減免（n=265）</c:v>
                </c:pt>
                <c:pt idx="5">
                  <c:v>規制緩和の推進（n=202）</c:v>
                </c:pt>
                <c:pt idx="6">
                  <c:v>研究開発の支援（n=247）</c:v>
                </c:pt>
                <c:pt idx="7">
                  <c:v>税制関連の施策強化（n=238）</c:v>
                </c:pt>
                <c:pt idx="8">
                  <c:v>補助事業の拡大・強化（n=200）</c:v>
                </c:pt>
                <c:pt idx="9">
                  <c:v>IT社会の動向調査・分析、情報発信（n=143）</c:v>
                </c:pt>
                <c:pt idx="10">
                  <c:v>データ利活用の促進（n=157）</c:v>
                </c:pt>
                <c:pt idx="11">
                  <c:v>人材関連の施策強化（n=196）</c:v>
                </c:pt>
                <c:pt idx="12">
                  <c:v>家賃支援（n=182）</c:v>
                </c:pt>
                <c:pt idx="13">
                  <c:v>製品・システム・サービスの安全性・信頼性の確保（n=113）</c:v>
                </c:pt>
                <c:pt idx="14">
                  <c:v>地域における取組みの支援（n=135）</c:v>
                </c:pt>
                <c:pt idx="15">
                  <c:v>スキル変革の推進（n=92）</c:v>
                </c:pt>
                <c:pt idx="16">
                  <c:v>事業の再開に関する補助金（n=99）</c:v>
                </c:pt>
                <c:pt idx="17">
                  <c:v>小中学校等の臨時休業に伴う保護者の休暇取得の支援（n=82）</c:v>
                </c:pt>
                <c:pt idx="18">
                  <c:v>固定資産税・都市計画税の納付猶予・減免（n=116）</c:v>
                </c:pt>
                <c:pt idx="19">
                  <c:v>研究開発成果の普及展開の支援（n=69）</c:v>
                </c:pt>
                <c:pt idx="20">
                  <c:v>成果物の取引価格の適正化に関する施策（n=46）</c:v>
                </c:pt>
                <c:pt idx="21">
                  <c:v>実証事業の拡大・強化（n=45）</c:v>
                </c:pt>
                <c:pt idx="22">
                  <c:v>開発力の見える化に関する施策（品質評価制度等）（n=34）</c:v>
                </c:pt>
                <c:pt idx="23">
                  <c:v>その他（n=25）</c:v>
                </c:pt>
              </c:strCache>
            </c:strRef>
          </c:cat>
          <c:val>
            <c:numRef>
              <c:f>'Q11.公的支援制度'!$N$3:$N$26</c:f>
              <c:numCache>
                <c:formatCode>0.0%</c:formatCode>
                <c:ptCount val="24"/>
                <c:pt idx="0">
                  <c:v>8.1539465101108932E-2</c:v>
                </c:pt>
                <c:pt idx="1">
                  <c:v>0.12067840834964122</c:v>
                </c:pt>
                <c:pt idx="2">
                  <c:v>8.4801043705153289E-2</c:v>
                </c:pt>
                <c:pt idx="3">
                  <c:v>6.6536203522504889E-2</c:v>
                </c:pt>
                <c:pt idx="4">
                  <c:v>5.805609915198956E-2</c:v>
                </c:pt>
                <c:pt idx="5">
                  <c:v>4.3705153294194388E-2</c:v>
                </c:pt>
                <c:pt idx="6">
                  <c:v>5.8708414872798431E-2</c:v>
                </c:pt>
                <c:pt idx="7">
                  <c:v>6.3274624918460531E-2</c:v>
                </c:pt>
                <c:pt idx="8">
                  <c:v>4.044357469015003E-2</c:v>
                </c:pt>
                <c:pt idx="9">
                  <c:v>2.8049575994781473E-2</c:v>
                </c:pt>
                <c:pt idx="10">
                  <c:v>3.1963470319634701E-2</c:v>
                </c:pt>
                <c:pt idx="11">
                  <c:v>3.7834311806914545E-2</c:v>
                </c:pt>
                <c:pt idx="12">
                  <c:v>6.1317677756033917E-2</c:v>
                </c:pt>
                <c:pt idx="13">
                  <c:v>2.4787997390737115E-2</c:v>
                </c:pt>
                <c:pt idx="14">
                  <c:v>3.0658838878016959E-2</c:v>
                </c:pt>
                <c:pt idx="15">
                  <c:v>2.5440313111545987E-2</c:v>
                </c:pt>
                <c:pt idx="16">
                  <c:v>2.6092628832354858E-2</c:v>
                </c:pt>
                <c:pt idx="17">
                  <c:v>1.9569471624266144E-2</c:v>
                </c:pt>
                <c:pt idx="18">
                  <c:v>3.0658838878016959E-2</c:v>
                </c:pt>
                <c:pt idx="19">
                  <c:v>1.4350945857795172E-2</c:v>
                </c:pt>
                <c:pt idx="20">
                  <c:v>8.4801043705153289E-3</c:v>
                </c:pt>
                <c:pt idx="21">
                  <c:v>1.3698630136986301E-2</c:v>
                </c:pt>
                <c:pt idx="22">
                  <c:v>7.8277886497064575E-3</c:v>
                </c:pt>
                <c:pt idx="23">
                  <c:v>2.6092628832354858E-3</c:v>
                </c:pt>
              </c:numCache>
            </c:numRef>
          </c:val>
          <c:extLst>
            <c:ext xmlns:c16="http://schemas.microsoft.com/office/drawing/2014/chart" uri="{C3380CC4-5D6E-409C-BE32-E72D297353CC}">
              <c16:uniqueId val="{00000001-E104-4677-801B-5BD2921864A7}"/>
            </c:ext>
          </c:extLst>
        </c:ser>
        <c:ser>
          <c:idx val="2"/>
          <c:order val="2"/>
          <c:tx>
            <c:strRef>
              <c:f>'Q11.公的支援制度'!$O$2</c:f>
              <c:strCache>
                <c:ptCount val="1"/>
                <c:pt idx="0">
                  <c:v>3番目</c:v>
                </c:pt>
              </c:strCache>
            </c:strRef>
          </c:tx>
          <c:spPr>
            <a:solidFill>
              <a:srgbClr val="2E75B6"/>
            </a:solidFill>
            <a:ln>
              <a:solidFill>
                <a:schemeClr val="tx1"/>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D-9D63-49A3-8073-1FE0D8AC5F1D}"/>
                </c:ext>
              </c:extLst>
            </c:dLbl>
            <c:dLbl>
              <c:idx val="20"/>
              <c:delete val="1"/>
              <c:extLst>
                <c:ext xmlns:c15="http://schemas.microsoft.com/office/drawing/2012/chart" uri="{CE6537A1-D6FC-4f65-9D91-7224C49458BB}"/>
                <c:ext xmlns:c16="http://schemas.microsoft.com/office/drawing/2014/chart" uri="{C3380CC4-5D6E-409C-BE32-E72D297353CC}">
                  <c16:uniqueId val="{0000000B-9D63-49A3-8073-1FE0D8AC5F1D}"/>
                </c:ext>
              </c:extLst>
            </c:dLbl>
            <c:dLbl>
              <c:idx val="21"/>
              <c:delete val="1"/>
              <c:extLst>
                <c:ext xmlns:c15="http://schemas.microsoft.com/office/drawing/2012/chart" uri="{CE6537A1-D6FC-4f65-9D91-7224C49458BB}"/>
                <c:ext xmlns:c16="http://schemas.microsoft.com/office/drawing/2014/chart" uri="{C3380CC4-5D6E-409C-BE32-E72D297353CC}">
                  <c16:uniqueId val="{00000008-9D63-49A3-8073-1FE0D8AC5F1D}"/>
                </c:ext>
              </c:extLst>
            </c:dLbl>
            <c:dLbl>
              <c:idx val="22"/>
              <c:delete val="1"/>
              <c:extLst>
                <c:ext xmlns:c15="http://schemas.microsoft.com/office/drawing/2012/chart" uri="{CE6537A1-D6FC-4f65-9D91-7224C49458BB}"/>
                <c:ext xmlns:c16="http://schemas.microsoft.com/office/drawing/2014/chart" uri="{C3380CC4-5D6E-409C-BE32-E72D297353CC}">
                  <c16:uniqueId val="{00000005-9D63-49A3-8073-1FE0D8AC5F1D}"/>
                </c:ext>
              </c:extLst>
            </c:dLbl>
            <c:dLbl>
              <c:idx val="23"/>
              <c:delete val="1"/>
              <c:extLst>
                <c:ext xmlns:c15="http://schemas.microsoft.com/office/drawing/2012/chart" uri="{CE6537A1-D6FC-4f65-9D91-7224C49458BB}"/>
                <c:ext xmlns:c16="http://schemas.microsoft.com/office/drawing/2014/chart" uri="{C3380CC4-5D6E-409C-BE32-E72D297353CC}">
                  <c16:uniqueId val="{00000001-9D63-49A3-8073-1FE0D8AC5F1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'Q11.公的支援制度'!$L$3:$L$26</c:f>
              <c:strCache>
                <c:ptCount val="24"/>
                <c:pt idx="0">
                  <c:v>売上の低下に対する支援（n=672）</c:v>
                </c:pt>
                <c:pt idx="1">
                  <c:v>雇用調整に関する支援（n=466）</c:v>
                </c:pt>
                <c:pt idx="2">
                  <c:v>低金利・無担保等の融資（n=357）</c:v>
                </c:pt>
                <c:pt idx="3">
                  <c:v>テレワーク環境整備に関する支援（n=312）</c:v>
                </c:pt>
                <c:pt idx="4">
                  <c:v>国税、地方税社会保険料等の納付猶予・減免（n=265）</c:v>
                </c:pt>
                <c:pt idx="5">
                  <c:v>規制緩和の推進（n=202）</c:v>
                </c:pt>
                <c:pt idx="6">
                  <c:v>研究開発の支援（n=247）</c:v>
                </c:pt>
                <c:pt idx="7">
                  <c:v>税制関連の施策強化（n=238）</c:v>
                </c:pt>
                <c:pt idx="8">
                  <c:v>補助事業の拡大・強化（n=200）</c:v>
                </c:pt>
                <c:pt idx="9">
                  <c:v>IT社会の動向調査・分析、情報発信（n=143）</c:v>
                </c:pt>
                <c:pt idx="10">
                  <c:v>データ利活用の促進（n=157）</c:v>
                </c:pt>
                <c:pt idx="11">
                  <c:v>人材関連の施策強化（n=196）</c:v>
                </c:pt>
                <c:pt idx="12">
                  <c:v>家賃支援（n=182）</c:v>
                </c:pt>
                <c:pt idx="13">
                  <c:v>製品・システム・サービスの安全性・信頼性の確保（n=113）</c:v>
                </c:pt>
                <c:pt idx="14">
                  <c:v>地域における取組みの支援（n=135）</c:v>
                </c:pt>
                <c:pt idx="15">
                  <c:v>スキル変革の推進（n=92）</c:v>
                </c:pt>
                <c:pt idx="16">
                  <c:v>事業の再開に関する補助金（n=99）</c:v>
                </c:pt>
                <c:pt idx="17">
                  <c:v>小中学校等の臨時休業に伴う保護者の休暇取得の支援（n=82）</c:v>
                </c:pt>
                <c:pt idx="18">
                  <c:v>固定資産税・都市計画税の納付猶予・減免（n=116）</c:v>
                </c:pt>
                <c:pt idx="19">
                  <c:v>研究開発成果の普及展開の支援（n=69）</c:v>
                </c:pt>
                <c:pt idx="20">
                  <c:v>成果物の取引価格の適正化に関する施策（n=46）</c:v>
                </c:pt>
                <c:pt idx="21">
                  <c:v>実証事業の拡大・強化（n=45）</c:v>
                </c:pt>
                <c:pt idx="22">
                  <c:v>開発力の見える化に関する施策（品質評価制度等）（n=34）</c:v>
                </c:pt>
                <c:pt idx="23">
                  <c:v>その他（n=25）</c:v>
                </c:pt>
              </c:strCache>
            </c:strRef>
          </c:cat>
          <c:val>
            <c:numRef>
              <c:f>'Q11.公的支援制度'!$O$3:$O$26</c:f>
              <c:numCache>
                <c:formatCode>0.0%</c:formatCode>
                <c:ptCount val="24"/>
                <c:pt idx="0">
                  <c:v>5.2837573385518588E-2</c:v>
                </c:pt>
                <c:pt idx="1">
                  <c:v>6.262230919765166E-2</c:v>
                </c:pt>
                <c:pt idx="2">
                  <c:v>6.9797782126549246E-2</c:v>
                </c:pt>
                <c:pt idx="3">
                  <c:v>7.2407045009784732E-2</c:v>
                </c:pt>
                <c:pt idx="4">
                  <c:v>5.8708414872798431E-2</c:v>
                </c:pt>
                <c:pt idx="5">
                  <c:v>4.6314416177429873E-2</c:v>
                </c:pt>
                <c:pt idx="6">
                  <c:v>6.3926940639269403E-2</c:v>
                </c:pt>
                <c:pt idx="7">
                  <c:v>5.4794520547945202E-2</c:v>
                </c:pt>
                <c:pt idx="8">
                  <c:v>5.4142204827136331E-2</c:v>
                </c:pt>
                <c:pt idx="9">
                  <c:v>3.131115459882583E-2</c:v>
                </c:pt>
                <c:pt idx="10">
                  <c:v>4.2400521852576645E-2</c:v>
                </c:pt>
                <c:pt idx="11">
                  <c:v>6.5231572080887146E-2</c:v>
                </c:pt>
                <c:pt idx="12">
                  <c:v>3.587736464448793E-2</c:v>
                </c:pt>
                <c:pt idx="13">
                  <c:v>2.8049575994781473E-2</c:v>
                </c:pt>
                <c:pt idx="14">
                  <c:v>3.8486627527723416E-2</c:v>
                </c:pt>
                <c:pt idx="15">
                  <c:v>2.1526418786692758E-2</c:v>
                </c:pt>
                <c:pt idx="16">
                  <c:v>2.6092628832354858E-2</c:v>
                </c:pt>
                <c:pt idx="17">
                  <c:v>2.217873450750163E-2</c:v>
                </c:pt>
                <c:pt idx="18">
                  <c:v>3.4572733202870187E-2</c:v>
                </c:pt>
                <c:pt idx="19">
                  <c:v>2.3483365949119372E-2</c:v>
                </c:pt>
                <c:pt idx="20">
                  <c:v>1.4350945857795172E-2</c:v>
                </c:pt>
                <c:pt idx="21">
                  <c:v>1.2393998695368558E-2</c:v>
                </c:pt>
                <c:pt idx="22">
                  <c:v>1.4350945857795172E-2</c:v>
                </c:pt>
                <c:pt idx="23">
                  <c:v>3.9138943248532287E-3</c:v>
                </c:pt>
              </c:numCache>
            </c:numRef>
          </c:val>
          <c:extLst>
            <c:ext xmlns:c16="http://schemas.microsoft.com/office/drawing/2014/chart" uri="{C3380CC4-5D6E-409C-BE32-E72D297353CC}">
              <c16:uniqueId val="{00000002-E104-4677-801B-5BD2921864A7}"/>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'Q11.公的支援制度【ABCD】'!$S$6</c:f>
              <c:strCache>
                <c:ptCount val="1"/>
                <c:pt idx="0">
                  <c:v>1番目</c:v>
                </c:pt>
              </c:strCache>
            </c:strRef>
          </c:tx>
          <c:spPr>
            <a:solidFill>
              <a:srgbClr val="FF9966"/>
            </a:solidFill>
            <a:ln>
              <a:solidFill>
                <a:sysClr val="windowText" lastClr="000000"/>
              </a:solidFill>
            </a:ln>
            <a:effectLst/>
          </c:spPr>
          <c:invertIfNegative val="0"/>
          <c:dLbls>
            <c:delete val="1"/>
          </c:dLbls>
          <c:cat>
            <c:strRef>
              <c:f>'Q11.公的支援制度【ABCD】'!$R$7:$R$66</c:f>
              <c:strCache>
                <c:ptCount val="60"/>
                <c:pt idx="0">
                  <c:v>【 売上の低下に対する支援 】             </c:v>
                </c:pt>
                <c:pt idx="1">
                  <c:v>A.ユーザー企業（n=161）</c:v>
                </c:pt>
                <c:pt idx="2">
                  <c:v>B.メーカー企業（n=159）</c:v>
                </c:pt>
                <c:pt idx="3">
                  <c:v>C.サブシステム提供企業（n=126）</c:v>
                </c:pt>
                <c:pt idx="4">
                  <c:v>D.サービス提供企業（n=120）</c:v>
                </c:pt>
                <c:pt idx="5">
                  <c:v>【 雇用調整に関する支援 】              </c:v>
                </c:pt>
                <c:pt idx="6">
                  <c:v>A.ユーザー企業（n=117）</c:v>
                </c:pt>
                <c:pt idx="7">
                  <c:v>B.メーカー企業（n=111）</c:v>
                </c:pt>
                <c:pt idx="8">
                  <c:v>C.サブシステム提供企業（n=81）</c:v>
                </c:pt>
                <c:pt idx="9">
                  <c:v>D.サービス提供企業（n=95）</c:v>
                </c:pt>
                <c:pt idx="10">
                  <c:v>【 低金利・無担保等の融資 】             </c:v>
                </c:pt>
                <c:pt idx="11">
                  <c:v>A.ユーザー企業（n=79）</c:v>
                </c:pt>
                <c:pt idx="12">
                  <c:v>B.メーカー企業（n=98）</c:v>
                </c:pt>
                <c:pt idx="13">
                  <c:v>C.サブシステム提供企業（n=72）</c:v>
                </c:pt>
                <c:pt idx="14">
                  <c:v>D.サービス提供企業（n=64）</c:v>
                </c:pt>
                <c:pt idx="15">
                  <c:v>【 テレワーク環境整備に関する支援 】</c:v>
                </c:pt>
                <c:pt idx="16">
                  <c:v>A.ユーザー企業（n=70）</c:v>
                </c:pt>
                <c:pt idx="17">
                  <c:v>B.メーカー企業（n=79）</c:v>
                </c:pt>
                <c:pt idx="18">
                  <c:v>C.サブシステム提供企業（n=60）</c:v>
                </c:pt>
                <c:pt idx="19">
                  <c:v>D.サービス提供企業（n=60）</c:v>
                </c:pt>
                <c:pt idx="20">
                  <c:v>【 国税、地方税社会保険料等の納付猶予・減免 】    </c:v>
                </c:pt>
                <c:pt idx="21">
                  <c:v>A.ユーザー企業（n=76）</c:v>
                </c:pt>
                <c:pt idx="22">
                  <c:v>B.メーカー企業（n=56）</c:v>
                </c:pt>
                <c:pt idx="23">
                  <c:v>C.サブシステム提供企業（n=48）</c:v>
                </c:pt>
                <c:pt idx="24">
                  <c:v>D.サービス提供企業（n=43）</c:v>
                </c:pt>
                <c:pt idx="25">
                  <c:v>【 規制緩和の推進 】                 </c:v>
                </c:pt>
                <c:pt idx="26">
                  <c:v>A.ユーザー企業（n=50）</c:v>
                </c:pt>
                <c:pt idx="27">
                  <c:v>B.メーカー企業（n=57）</c:v>
                </c:pt>
                <c:pt idx="28">
                  <c:v>C.サブシステム提供企業（n=35）</c:v>
                </c:pt>
                <c:pt idx="29">
                  <c:v>D.サービス提供企業（n=39）</c:v>
                </c:pt>
                <c:pt idx="30">
                  <c:v>【 研究開発の支援 】                 </c:v>
                </c:pt>
                <c:pt idx="31">
                  <c:v>A.ユーザー企業（n=50）</c:v>
                </c:pt>
                <c:pt idx="32">
                  <c:v>B.メーカー企業（n=100）</c:v>
                </c:pt>
                <c:pt idx="33">
                  <c:v>C.サブシステム提供企業（n=51）</c:v>
                </c:pt>
                <c:pt idx="34">
                  <c:v>D.サービス提供企業（n=26）</c:v>
                </c:pt>
                <c:pt idx="35">
                  <c:v>【 補助事業の拡大・強化 】              </c:v>
                </c:pt>
                <c:pt idx="36">
                  <c:v>A.ユーザー企業（n=48）</c:v>
                </c:pt>
                <c:pt idx="37">
                  <c:v>B.メーカー企業（n=65）</c:v>
                </c:pt>
                <c:pt idx="38">
                  <c:v>C.サブシステム提供企業（n=31）</c:v>
                </c:pt>
                <c:pt idx="39">
                  <c:v>D.サービス提供企業（n=29）</c:v>
                </c:pt>
                <c:pt idx="40">
                  <c:v>【 IT社会の動向調査・分析、情報発信 】       </c:v>
                </c:pt>
                <c:pt idx="41">
                  <c:v>A.ユーザー企業（n=36）</c:v>
                </c:pt>
                <c:pt idx="42">
                  <c:v>B.メーカー企業（n=47）</c:v>
                </c:pt>
                <c:pt idx="43">
                  <c:v>C.サブシステム提供企業（n=18）</c:v>
                </c:pt>
                <c:pt idx="44">
                  <c:v>D.サービス提供企業（n=30）</c:v>
                </c:pt>
                <c:pt idx="45">
                  <c:v>【 税制関連の施策強化 】               </c:v>
                </c:pt>
                <c:pt idx="46">
                  <c:v>A.ユーザー企業（n=65）</c:v>
                </c:pt>
                <c:pt idx="47">
                  <c:v>B.メーカー企業（n=61）</c:v>
                </c:pt>
                <c:pt idx="48">
                  <c:v>C.サブシステム提供企業（n=42）</c:v>
                </c:pt>
                <c:pt idx="49">
                  <c:v>D.サービス提供企業（n=40）</c:v>
                </c:pt>
                <c:pt idx="50">
                  <c:v>【 データ利活用の促進 】               </c:v>
                </c:pt>
                <c:pt idx="51">
                  <c:v>A.ユーザー企業（n=38）</c:v>
                </c:pt>
                <c:pt idx="52">
                  <c:v>B.メーカー企業（n=52）</c:v>
                </c:pt>
                <c:pt idx="53">
                  <c:v>C.サブシステム提供企業（n=26）</c:v>
                </c:pt>
                <c:pt idx="54">
                  <c:v>D.サービス提供企業（n=25）</c:v>
                </c:pt>
                <c:pt idx="55">
                  <c:v>【 人材関連の施策強化 】               </c:v>
                </c:pt>
                <c:pt idx="56">
                  <c:v>A.ユーザー企業（n=40）</c:v>
                </c:pt>
                <c:pt idx="57">
                  <c:v>B.メーカー企業（n=64）</c:v>
                </c:pt>
                <c:pt idx="58">
                  <c:v>C.サブシステム提供企業（n=35）</c:v>
                </c:pt>
                <c:pt idx="59">
                  <c:v>D.サービス提供企業（n=33）</c:v>
                </c:pt>
              </c:strCache>
            </c:strRef>
          </c:cat>
          <c:val>
            <c:numRef>
              <c:f>'Q11.公的支援制度【ABCD】'!$S$7:$S$66</c:f>
              <c:numCache>
                <c:formatCode>0.0%</c:formatCode>
                <c:ptCount val="60"/>
                <c:pt idx="0" formatCode="General">
                  <c:v>0</c:v>
                </c:pt>
                <c:pt idx="1">
                  <c:v>0.28918918918918918</c:v>
                </c:pt>
                <c:pt idx="2">
                  <c:v>0.28605769230769229</c:v>
                </c:pt>
                <c:pt idx="3">
                  <c:v>0.32713754646840149</c:v>
                </c:pt>
                <c:pt idx="4">
                  <c:v>0.30337078651685395</c:v>
                </c:pt>
                <c:pt idx="5" formatCode="General">
                  <c:v>0</c:v>
                </c:pt>
                <c:pt idx="6">
                  <c:v>0.13243243243243244</c:v>
                </c:pt>
                <c:pt idx="7">
                  <c:v>8.6538461538461536E-2</c:v>
                </c:pt>
                <c:pt idx="8">
                  <c:v>0.1449814126394052</c:v>
                </c:pt>
                <c:pt idx="9">
                  <c:v>0.14981273408239701</c:v>
                </c:pt>
                <c:pt idx="10" formatCode="General">
                  <c:v>0</c:v>
                </c:pt>
                <c:pt idx="11">
                  <c:v>6.2162162162162166E-2</c:v>
                </c:pt>
                <c:pt idx="12">
                  <c:v>8.6538461538461536E-2</c:v>
                </c:pt>
                <c:pt idx="13">
                  <c:v>8.1784386617100371E-2</c:v>
                </c:pt>
                <c:pt idx="14">
                  <c:v>8.2397003745318345E-2</c:v>
                </c:pt>
                <c:pt idx="15" formatCode="General">
                  <c:v>0</c:v>
                </c:pt>
                <c:pt idx="16">
                  <c:v>6.2162162162162166E-2</c:v>
                </c:pt>
                <c:pt idx="17">
                  <c:v>5.5288461538461536E-2</c:v>
                </c:pt>
                <c:pt idx="18">
                  <c:v>5.5762081784386616E-2</c:v>
                </c:pt>
                <c:pt idx="19">
                  <c:v>8.2397003745318345E-2</c:v>
                </c:pt>
                <c:pt idx="20" formatCode="General">
                  <c:v>0</c:v>
                </c:pt>
                <c:pt idx="21">
                  <c:v>5.675675675675676E-2</c:v>
                </c:pt>
                <c:pt idx="22">
                  <c:v>4.3269230769230768E-2</c:v>
                </c:pt>
                <c:pt idx="23">
                  <c:v>6.3197026022304828E-2</c:v>
                </c:pt>
                <c:pt idx="24">
                  <c:v>6.741573033707865E-2</c:v>
                </c:pt>
                <c:pt idx="25" formatCode="General">
                  <c:v>0</c:v>
                </c:pt>
                <c:pt idx="26">
                  <c:v>4.0540540540540543E-2</c:v>
                </c:pt>
                <c:pt idx="27">
                  <c:v>6.0096153846153848E-2</c:v>
                </c:pt>
                <c:pt idx="28">
                  <c:v>2.6022304832713755E-2</c:v>
                </c:pt>
                <c:pt idx="29">
                  <c:v>4.49438202247191E-2</c:v>
                </c:pt>
                <c:pt idx="30" formatCode="General">
                  <c:v>0</c:v>
                </c:pt>
                <c:pt idx="31">
                  <c:v>3.5135135135135137E-2</c:v>
                </c:pt>
                <c:pt idx="32">
                  <c:v>6.0096153846153848E-2</c:v>
                </c:pt>
                <c:pt idx="33">
                  <c:v>5.5762081784386616E-2</c:v>
                </c:pt>
                <c:pt idx="34">
                  <c:v>1.1235955056179775E-2</c:v>
                </c:pt>
                <c:pt idx="35" formatCode="General">
                  <c:v>0</c:v>
                </c:pt>
                <c:pt idx="36">
                  <c:v>4.0540540540540543E-2</c:v>
                </c:pt>
                <c:pt idx="37">
                  <c:v>4.3269230769230768E-2</c:v>
                </c:pt>
                <c:pt idx="38">
                  <c:v>3.717472118959108E-2</c:v>
                </c:pt>
                <c:pt idx="39">
                  <c:v>2.9962546816479401E-2</c:v>
                </c:pt>
                <c:pt idx="40" formatCode="General">
                  <c:v>0</c:v>
                </c:pt>
                <c:pt idx="41">
                  <c:v>3.5135135135135137E-2</c:v>
                </c:pt>
                <c:pt idx="42">
                  <c:v>4.807692307692308E-2</c:v>
                </c:pt>
                <c:pt idx="43">
                  <c:v>1.858736059479554E-2</c:v>
                </c:pt>
                <c:pt idx="44">
                  <c:v>3.3707865168539325E-2</c:v>
                </c:pt>
                <c:pt idx="45" formatCode="General">
                  <c:v>0</c:v>
                </c:pt>
                <c:pt idx="46">
                  <c:v>4.3243243243243246E-2</c:v>
                </c:pt>
                <c:pt idx="47">
                  <c:v>2.8846153846153848E-2</c:v>
                </c:pt>
                <c:pt idx="48">
                  <c:v>2.9739776951672861E-2</c:v>
                </c:pt>
                <c:pt idx="49">
                  <c:v>3.7453183520599252E-2</c:v>
                </c:pt>
                <c:pt idx="50" formatCode="General">
                  <c:v>0</c:v>
                </c:pt>
                <c:pt idx="51">
                  <c:v>3.783783783783784E-2</c:v>
                </c:pt>
                <c:pt idx="52">
                  <c:v>2.8846153846153848E-2</c:v>
                </c:pt>
                <c:pt idx="53">
                  <c:v>1.858736059479554E-2</c:v>
                </c:pt>
                <c:pt idx="54">
                  <c:v>2.9962546816479401E-2</c:v>
                </c:pt>
                <c:pt idx="55" formatCode="General">
                  <c:v>0</c:v>
                </c:pt>
                <c:pt idx="56">
                  <c:v>1.3513513513513514E-2</c:v>
                </c:pt>
                <c:pt idx="57">
                  <c:v>3.6057692307692304E-2</c:v>
                </c:pt>
                <c:pt idx="58">
                  <c:v>2.2304832713754646E-2</c:v>
                </c:pt>
                <c:pt idx="59">
                  <c:v>1.8726591760299626E-2</c:v>
                </c:pt>
              </c:numCache>
            </c:numRef>
          </c:val>
          <c:extLst>
            <c:ext xmlns:c16="http://schemas.microsoft.com/office/drawing/2014/chart" uri="{C3380CC4-5D6E-409C-BE32-E72D297353CC}">
              <c16:uniqueId val="{0000000C-7F41-4A02-B551-357C9A2A514B}"/>
            </c:ext>
          </c:extLst>
        </c:ser>
        <c:ser>
          <c:idx val="2"/>
          <c:order val="1"/>
          <c:tx>
            <c:strRef>
              <c:f>'Q11.公的支援制度【ABCD】'!$T$6</c:f>
              <c:strCache>
                <c:ptCount val="1"/>
                <c:pt idx="0">
                  <c:v>2番目</c:v>
                </c:pt>
              </c:strCache>
            </c:strRef>
          </c:tx>
          <c:spPr>
            <a:solidFill>
              <a:srgbClr val="FFFF99"/>
            </a:solidFill>
            <a:ln w="9525">
              <a:solidFill>
                <a:sysClr val="windowText" lastClr="000000"/>
              </a:solidFill>
            </a:ln>
            <a:effectLst/>
          </c:spPr>
          <c:invertIfNegative val="0"/>
          <c:dLbls>
            <c:delete val="1"/>
          </c:dLbls>
          <c:cat>
            <c:strRef>
              <c:f>'Q11.公的支援制度【ABCD】'!$R$7:$R$66</c:f>
              <c:strCache>
                <c:ptCount val="60"/>
                <c:pt idx="0">
                  <c:v>【 売上の低下に対する支援 】             </c:v>
                </c:pt>
                <c:pt idx="1">
                  <c:v>A.ユーザー企業（n=161）</c:v>
                </c:pt>
                <c:pt idx="2">
                  <c:v>B.メーカー企業（n=159）</c:v>
                </c:pt>
                <c:pt idx="3">
                  <c:v>C.サブシステム提供企業（n=126）</c:v>
                </c:pt>
                <c:pt idx="4">
                  <c:v>D.サービス提供企業（n=120）</c:v>
                </c:pt>
                <c:pt idx="5">
                  <c:v>【 雇用調整に関する支援 】              </c:v>
                </c:pt>
                <c:pt idx="6">
                  <c:v>A.ユーザー企業（n=117）</c:v>
                </c:pt>
                <c:pt idx="7">
                  <c:v>B.メーカー企業（n=111）</c:v>
                </c:pt>
                <c:pt idx="8">
                  <c:v>C.サブシステム提供企業（n=81）</c:v>
                </c:pt>
                <c:pt idx="9">
                  <c:v>D.サービス提供企業（n=95）</c:v>
                </c:pt>
                <c:pt idx="10">
                  <c:v>【 低金利・無担保等の融資 】             </c:v>
                </c:pt>
                <c:pt idx="11">
                  <c:v>A.ユーザー企業（n=79）</c:v>
                </c:pt>
                <c:pt idx="12">
                  <c:v>B.メーカー企業（n=98）</c:v>
                </c:pt>
                <c:pt idx="13">
                  <c:v>C.サブシステム提供企業（n=72）</c:v>
                </c:pt>
                <c:pt idx="14">
                  <c:v>D.サービス提供企業（n=64）</c:v>
                </c:pt>
                <c:pt idx="15">
                  <c:v>【 テレワーク環境整備に関する支援 】</c:v>
                </c:pt>
                <c:pt idx="16">
                  <c:v>A.ユーザー企業（n=70）</c:v>
                </c:pt>
                <c:pt idx="17">
                  <c:v>B.メーカー企業（n=79）</c:v>
                </c:pt>
                <c:pt idx="18">
                  <c:v>C.サブシステム提供企業（n=60）</c:v>
                </c:pt>
                <c:pt idx="19">
                  <c:v>D.サービス提供企業（n=60）</c:v>
                </c:pt>
                <c:pt idx="20">
                  <c:v>【 国税、地方税社会保険料等の納付猶予・減免 】    </c:v>
                </c:pt>
                <c:pt idx="21">
                  <c:v>A.ユーザー企業（n=76）</c:v>
                </c:pt>
                <c:pt idx="22">
                  <c:v>B.メーカー企業（n=56）</c:v>
                </c:pt>
                <c:pt idx="23">
                  <c:v>C.サブシステム提供企業（n=48）</c:v>
                </c:pt>
                <c:pt idx="24">
                  <c:v>D.サービス提供企業（n=43）</c:v>
                </c:pt>
                <c:pt idx="25">
                  <c:v>【 規制緩和の推進 】                 </c:v>
                </c:pt>
                <c:pt idx="26">
                  <c:v>A.ユーザー企業（n=50）</c:v>
                </c:pt>
                <c:pt idx="27">
                  <c:v>B.メーカー企業（n=57）</c:v>
                </c:pt>
                <c:pt idx="28">
                  <c:v>C.サブシステム提供企業（n=35）</c:v>
                </c:pt>
                <c:pt idx="29">
                  <c:v>D.サービス提供企業（n=39）</c:v>
                </c:pt>
                <c:pt idx="30">
                  <c:v>【 研究開発の支援 】                 </c:v>
                </c:pt>
                <c:pt idx="31">
                  <c:v>A.ユーザー企業（n=50）</c:v>
                </c:pt>
                <c:pt idx="32">
                  <c:v>B.メーカー企業（n=100）</c:v>
                </c:pt>
                <c:pt idx="33">
                  <c:v>C.サブシステム提供企業（n=51）</c:v>
                </c:pt>
                <c:pt idx="34">
                  <c:v>D.サービス提供企業（n=26）</c:v>
                </c:pt>
                <c:pt idx="35">
                  <c:v>【 補助事業の拡大・強化 】              </c:v>
                </c:pt>
                <c:pt idx="36">
                  <c:v>A.ユーザー企業（n=48）</c:v>
                </c:pt>
                <c:pt idx="37">
                  <c:v>B.メーカー企業（n=65）</c:v>
                </c:pt>
                <c:pt idx="38">
                  <c:v>C.サブシステム提供企業（n=31）</c:v>
                </c:pt>
                <c:pt idx="39">
                  <c:v>D.サービス提供企業（n=29）</c:v>
                </c:pt>
                <c:pt idx="40">
                  <c:v>【 IT社会の動向調査・分析、情報発信 】       </c:v>
                </c:pt>
                <c:pt idx="41">
                  <c:v>A.ユーザー企業（n=36）</c:v>
                </c:pt>
                <c:pt idx="42">
                  <c:v>B.メーカー企業（n=47）</c:v>
                </c:pt>
                <c:pt idx="43">
                  <c:v>C.サブシステム提供企業（n=18）</c:v>
                </c:pt>
                <c:pt idx="44">
                  <c:v>D.サービス提供企業（n=30）</c:v>
                </c:pt>
                <c:pt idx="45">
                  <c:v>【 税制関連の施策強化 】               </c:v>
                </c:pt>
                <c:pt idx="46">
                  <c:v>A.ユーザー企業（n=65）</c:v>
                </c:pt>
                <c:pt idx="47">
                  <c:v>B.メーカー企業（n=61）</c:v>
                </c:pt>
                <c:pt idx="48">
                  <c:v>C.サブシステム提供企業（n=42）</c:v>
                </c:pt>
                <c:pt idx="49">
                  <c:v>D.サービス提供企業（n=40）</c:v>
                </c:pt>
                <c:pt idx="50">
                  <c:v>【 データ利活用の促進 】               </c:v>
                </c:pt>
                <c:pt idx="51">
                  <c:v>A.ユーザー企業（n=38）</c:v>
                </c:pt>
                <c:pt idx="52">
                  <c:v>B.メーカー企業（n=52）</c:v>
                </c:pt>
                <c:pt idx="53">
                  <c:v>C.サブシステム提供企業（n=26）</c:v>
                </c:pt>
                <c:pt idx="54">
                  <c:v>D.サービス提供企業（n=25）</c:v>
                </c:pt>
                <c:pt idx="55">
                  <c:v>【 人材関連の施策強化 】               </c:v>
                </c:pt>
                <c:pt idx="56">
                  <c:v>A.ユーザー企業（n=40）</c:v>
                </c:pt>
                <c:pt idx="57">
                  <c:v>B.メーカー企業（n=64）</c:v>
                </c:pt>
                <c:pt idx="58">
                  <c:v>C.サブシステム提供企業（n=35）</c:v>
                </c:pt>
                <c:pt idx="59">
                  <c:v>D.サービス提供企業（n=33）</c:v>
                </c:pt>
              </c:strCache>
            </c:strRef>
          </c:cat>
          <c:val>
            <c:numRef>
              <c:f>'Q11.公的支援制度【ABCD】'!$T$7:$T$66</c:f>
              <c:numCache>
                <c:formatCode>0.0%</c:formatCode>
                <c:ptCount val="60"/>
                <c:pt idx="0" formatCode="General">
                  <c:v>0</c:v>
                </c:pt>
                <c:pt idx="1">
                  <c:v>8.9189189189189194E-2</c:v>
                </c:pt>
                <c:pt idx="2">
                  <c:v>5.5288461538461536E-2</c:v>
                </c:pt>
                <c:pt idx="3">
                  <c:v>9.6654275092936809E-2</c:v>
                </c:pt>
                <c:pt idx="4">
                  <c:v>8.98876404494382E-2</c:v>
                </c:pt>
                <c:pt idx="5" formatCode="General">
                  <c:v>0</c:v>
                </c:pt>
                <c:pt idx="6">
                  <c:v>0.11891891891891893</c:v>
                </c:pt>
                <c:pt idx="7">
                  <c:v>0.125</c:v>
                </c:pt>
                <c:pt idx="8">
                  <c:v>9.2936802973977689E-2</c:v>
                </c:pt>
                <c:pt idx="9">
                  <c:v>0.13857677902621723</c:v>
                </c:pt>
                <c:pt idx="10" formatCode="General">
                  <c:v>0</c:v>
                </c:pt>
                <c:pt idx="11">
                  <c:v>8.1081081081081086E-2</c:v>
                </c:pt>
                <c:pt idx="12">
                  <c:v>9.6153846153846159E-2</c:v>
                </c:pt>
                <c:pt idx="13">
                  <c:v>8.9219330855018583E-2</c:v>
                </c:pt>
                <c:pt idx="14">
                  <c:v>8.2397003745318345E-2</c:v>
                </c:pt>
                <c:pt idx="15" formatCode="General">
                  <c:v>0</c:v>
                </c:pt>
                <c:pt idx="16">
                  <c:v>5.9459459459459463E-2</c:v>
                </c:pt>
                <c:pt idx="17">
                  <c:v>6.0096153846153848E-2</c:v>
                </c:pt>
                <c:pt idx="18">
                  <c:v>9.2936802973977689E-2</c:v>
                </c:pt>
                <c:pt idx="19">
                  <c:v>6.3670411985018729E-2</c:v>
                </c:pt>
                <c:pt idx="20" formatCode="General">
                  <c:v>0</c:v>
                </c:pt>
                <c:pt idx="21">
                  <c:v>6.7567567567567571E-2</c:v>
                </c:pt>
                <c:pt idx="22">
                  <c:v>4.567307692307692E-2</c:v>
                </c:pt>
                <c:pt idx="23">
                  <c:v>6.3197026022304828E-2</c:v>
                </c:pt>
                <c:pt idx="24">
                  <c:v>2.9962546816479401E-2</c:v>
                </c:pt>
                <c:pt idx="25" formatCode="General">
                  <c:v>0</c:v>
                </c:pt>
                <c:pt idx="26">
                  <c:v>4.5945945945945948E-2</c:v>
                </c:pt>
                <c:pt idx="27">
                  <c:v>4.567307692307692E-2</c:v>
                </c:pt>
                <c:pt idx="28">
                  <c:v>4.0892193308550186E-2</c:v>
                </c:pt>
                <c:pt idx="29">
                  <c:v>4.49438202247191E-2</c:v>
                </c:pt>
                <c:pt idx="30" formatCode="General">
                  <c:v>0</c:v>
                </c:pt>
                <c:pt idx="31">
                  <c:v>4.3243243243243246E-2</c:v>
                </c:pt>
                <c:pt idx="32">
                  <c:v>0.10576923076923077</c:v>
                </c:pt>
                <c:pt idx="33">
                  <c:v>5.204460966542751E-2</c:v>
                </c:pt>
                <c:pt idx="34">
                  <c:v>3.3707865168539325E-2</c:v>
                </c:pt>
                <c:pt idx="35" formatCode="General">
                  <c:v>0</c:v>
                </c:pt>
                <c:pt idx="36">
                  <c:v>4.5945945945945948E-2</c:v>
                </c:pt>
                <c:pt idx="37">
                  <c:v>4.807692307692308E-2</c:v>
                </c:pt>
                <c:pt idx="38">
                  <c:v>2.9739776951672861E-2</c:v>
                </c:pt>
                <c:pt idx="39">
                  <c:v>2.9962546816479401E-2</c:v>
                </c:pt>
                <c:pt idx="40" formatCode="General">
                  <c:v>0</c:v>
                </c:pt>
                <c:pt idx="41">
                  <c:v>3.5135135135135137E-2</c:v>
                </c:pt>
                <c:pt idx="42">
                  <c:v>3.3653846153846152E-2</c:v>
                </c:pt>
                <c:pt idx="43">
                  <c:v>2.2304832713754646E-2</c:v>
                </c:pt>
                <c:pt idx="44">
                  <c:v>2.247191011235955E-2</c:v>
                </c:pt>
                <c:pt idx="45" formatCode="General">
                  <c:v>0</c:v>
                </c:pt>
                <c:pt idx="46">
                  <c:v>7.2972972972972977E-2</c:v>
                </c:pt>
                <c:pt idx="47">
                  <c:v>4.807692307692308E-2</c:v>
                </c:pt>
                <c:pt idx="48">
                  <c:v>7.8066914498141265E-2</c:v>
                </c:pt>
                <c:pt idx="49">
                  <c:v>6.3670411985018729E-2</c:v>
                </c:pt>
                <c:pt idx="50" formatCode="General">
                  <c:v>0</c:v>
                </c:pt>
                <c:pt idx="51">
                  <c:v>2.7027027027027029E-2</c:v>
                </c:pt>
                <c:pt idx="52">
                  <c:v>4.3269230769230768E-2</c:v>
                </c:pt>
                <c:pt idx="53">
                  <c:v>2.9739776951672861E-2</c:v>
                </c:pt>
                <c:pt idx="54">
                  <c:v>2.9962546816479401E-2</c:v>
                </c:pt>
                <c:pt idx="55" formatCode="General">
                  <c:v>0</c:v>
                </c:pt>
                <c:pt idx="56">
                  <c:v>4.0540540540540543E-2</c:v>
                </c:pt>
                <c:pt idx="57">
                  <c:v>3.6057692307692304E-2</c:v>
                </c:pt>
                <c:pt idx="58">
                  <c:v>3.717472118959108E-2</c:v>
                </c:pt>
                <c:pt idx="59">
                  <c:v>4.49438202247191E-2</c:v>
                </c:pt>
              </c:numCache>
            </c:numRef>
          </c:val>
          <c:extLst>
            <c:ext xmlns:c16="http://schemas.microsoft.com/office/drawing/2014/chart" uri="{C3380CC4-5D6E-409C-BE32-E72D297353CC}">
              <c16:uniqueId val="{00000019-7F41-4A02-B551-357C9A2A514B}"/>
            </c:ext>
          </c:extLst>
        </c:ser>
        <c:ser>
          <c:idx val="1"/>
          <c:order val="2"/>
          <c:tx>
            <c:strRef>
              <c:f>'Q11.公的支援制度【ABCD】'!$U$6</c:f>
              <c:strCache>
                <c:ptCount val="1"/>
                <c:pt idx="0">
                  <c:v>3番目</c:v>
                </c:pt>
              </c:strCache>
            </c:strRef>
          </c:tx>
          <c:spPr>
            <a:solidFill>
              <a:srgbClr val="2E75B6"/>
            </a:solidFill>
            <a:ln>
              <a:solidFill>
                <a:sysClr val="windowText" lastClr="000000"/>
              </a:solidFill>
            </a:ln>
            <a:effectLst/>
          </c:spPr>
          <c:invertIfNegative val="0"/>
          <c:dLbls>
            <c:delete val="1"/>
          </c:dLbls>
          <c:cat>
            <c:strRef>
              <c:f>'Q11.公的支援制度【ABCD】'!$R$7:$R$66</c:f>
              <c:strCache>
                <c:ptCount val="60"/>
                <c:pt idx="0">
                  <c:v>【 売上の低下に対する支援 】             </c:v>
                </c:pt>
                <c:pt idx="1">
                  <c:v>A.ユーザー企業（n=161）</c:v>
                </c:pt>
                <c:pt idx="2">
                  <c:v>B.メーカー企業（n=159）</c:v>
                </c:pt>
                <c:pt idx="3">
                  <c:v>C.サブシステム提供企業（n=126）</c:v>
                </c:pt>
                <c:pt idx="4">
                  <c:v>D.サービス提供企業（n=120）</c:v>
                </c:pt>
                <c:pt idx="5">
                  <c:v>【 雇用調整に関する支援 】              </c:v>
                </c:pt>
                <c:pt idx="6">
                  <c:v>A.ユーザー企業（n=117）</c:v>
                </c:pt>
                <c:pt idx="7">
                  <c:v>B.メーカー企業（n=111）</c:v>
                </c:pt>
                <c:pt idx="8">
                  <c:v>C.サブシステム提供企業（n=81）</c:v>
                </c:pt>
                <c:pt idx="9">
                  <c:v>D.サービス提供企業（n=95）</c:v>
                </c:pt>
                <c:pt idx="10">
                  <c:v>【 低金利・無担保等の融資 】             </c:v>
                </c:pt>
                <c:pt idx="11">
                  <c:v>A.ユーザー企業（n=79）</c:v>
                </c:pt>
                <c:pt idx="12">
                  <c:v>B.メーカー企業（n=98）</c:v>
                </c:pt>
                <c:pt idx="13">
                  <c:v>C.サブシステム提供企業（n=72）</c:v>
                </c:pt>
                <c:pt idx="14">
                  <c:v>D.サービス提供企業（n=64）</c:v>
                </c:pt>
                <c:pt idx="15">
                  <c:v>【 テレワーク環境整備に関する支援 】</c:v>
                </c:pt>
                <c:pt idx="16">
                  <c:v>A.ユーザー企業（n=70）</c:v>
                </c:pt>
                <c:pt idx="17">
                  <c:v>B.メーカー企業（n=79）</c:v>
                </c:pt>
                <c:pt idx="18">
                  <c:v>C.サブシステム提供企業（n=60）</c:v>
                </c:pt>
                <c:pt idx="19">
                  <c:v>D.サービス提供企業（n=60）</c:v>
                </c:pt>
                <c:pt idx="20">
                  <c:v>【 国税、地方税社会保険料等の納付猶予・減免 】    </c:v>
                </c:pt>
                <c:pt idx="21">
                  <c:v>A.ユーザー企業（n=76）</c:v>
                </c:pt>
                <c:pt idx="22">
                  <c:v>B.メーカー企業（n=56）</c:v>
                </c:pt>
                <c:pt idx="23">
                  <c:v>C.サブシステム提供企業（n=48）</c:v>
                </c:pt>
                <c:pt idx="24">
                  <c:v>D.サービス提供企業（n=43）</c:v>
                </c:pt>
                <c:pt idx="25">
                  <c:v>【 規制緩和の推進 】                 </c:v>
                </c:pt>
                <c:pt idx="26">
                  <c:v>A.ユーザー企業（n=50）</c:v>
                </c:pt>
                <c:pt idx="27">
                  <c:v>B.メーカー企業（n=57）</c:v>
                </c:pt>
                <c:pt idx="28">
                  <c:v>C.サブシステム提供企業（n=35）</c:v>
                </c:pt>
                <c:pt idx="29">
                  <c:v>D.サービス提供企業（n=39）</c:v>
                </c:pt>
                <c:pt idx="30">
                  <c:v>【 研究開発の支援 】                 </c:v>
                </c:pt>
                <c:pt idx="31">
                  <c:v>A.ユーザー企業（n=50）</c:v>
                </c:pt>
                <c:pt idx="32">
                  <c:v>B.メーカー企業（n=100）</c:v>
                </c:pt>
                <c:pt idx="33">
                  <c:v>C.サブシステム提供企業（n=51）</c:v>
                </c:pt>
                <c:pt idx="34">
                  <c:v>D.サービス提供企業（n=26）</c:v>
                </c:pt>
                <c:pt idx="35">
                  <c:v>【 補助事業の拡大・強化 】              </c:v>
                </c:pt>
                <c:pt idx="36">
                  <c:v>A.ユーザー企業（n=48）</c:v>
                </c:pt>
                <c:pt idx="37">
                  <c:v>B.メーカー企業（n=65）</c:v>
                </c:pt>
                <c:pt idx="38">
                  <c:v>C.サブシステム提供企業（n=31）</c:v>
                </c:pt>
                <c:pt idx="39">
                  <c:v>D.サービス提供企業（n=29）</c:v>
                </c:pt>
                <c:pt idx="40">
                  <c:v>【 IT社会の動向調査・分析、情報発信 】       </c:v>
                </c:pt>
                <c:pt idx="41">
                  <c:v>A.ユーザー企業（n=36）</c:v>
                </c:pt>
                <c:pt idx="42">
                  <c:v>B.メーカー企業（n=47）</c:v>
                </c:pt>
                <c:pt idx="43">
                  <c:v>C.サブシステム提供企業（n=18）</c:v>
                </c:pt>
                <c:pt idx="44">
                  <c:v>D.サービス提供企業（n=30）</c:v>
                </c:pt>
                <c:pt idx="45">
                  <c:v>【 税制関連の施策強化 】               </c:v>
                </c:pt>
                <c:pt idx="46">
                  <c:v>A.ユーザー企業（n=65）</c:v>
                </c:pt>
                <c:pt idx="47">
                  <c:v>B.メーカー企業（n=61）</c:v>
                </c:pt>
                <c:pt idx="48">
                  <c:v>C.サブシステム提供企業（n=42）</c:v>
                </c:pt>
                <c:pt idx="49">
                  <c:v>D.サービス提供企業（n=40）</c:v>
                </c:pt>
                <c:pt idx="50">
                  <c:v>【 データ利活用の促進 】               </c:v>
                </c:pt>
                <c:pt idx="51">
                  <c:v>A.ユーザー企業（n=38）</c:v>
                </c:pt>
                <c:pt idx="52">
                  <c:v>B.メーカー企業（n=52）</c:v>
                </c:pt>
                <c:pt idx="53">
                  <c:v>C.サブシステム提供企業（n=26）</c:v>
                </c:pt>
                <c:pt idx="54">
                  <c:v>D.サービス提供企業（n=25）</c:v>
                </c:pt>
                <c:pt idx="55">
                  <c:v>【 人材関連の施策強化 】               </c:v>
                </c:pt>
                <c:pt idx="56">
                  <c:v>A.ユーザー企業（n=40）</c:v>
                </c:pt>
                <c:pt idx="57">
                  <c:v>B.メーカー企業（n=64）</c:v>
                </c:pt>
                <c:pt idx="58">
                  <c:v>C.サブシステム提供企業（n=35）</c:v>
                </c:pt>
                <c:pt idx="59">
                  <c:v>D.サービス提供企業（n=33）</c:v>
                </c:pt>
              </c:strCache>
            </c:strRef>
          </c:cat>
          <c:val>
            <c:numRef>
              <c:f>'Q11.公的支援制度【ABCD】'!$U$7:$U$66</c:f>
              <c:numCache>
                <c:formatCode>0.0%</c:formatCode>
                <c:ptCount val="60"/>
                <c:pt idx="0" formatCode="General">
                  <c:v>0</c:v>
                </c:pt>
                <c:pt idx="1">
                  <c:v>5.675675675675676E-2</c:v>
                </c:pt>
                <c:pt idx="2">
                  <c:v>4.5945945945945948E-2</c:v>
                </c:pt>
                <c:pt idx="3">
                  <c:v>4.4609665427509292E-2</c:v>
                </c:pt>
                <c:pt idx="4">
                  <c:v>5.6179775280898875E-2</c:v>
                </c:pt>
                <c:pt idx="5" formatCode="General">
                  <c:v>0</c:v>
                </c:pt>
                <c:pt idx="6">
                  <c:v>6.4864864864864868E-2</c:v>
                </c:pt>
                <c:pt idx="7">
                  <c:v>6.2162162162162166E-2</c:v>
                </c:pt>
                <c:pt idx="8">
                  <c:v>6.3197026022304828E-2</c:v>
                </c:pt>
                <c:pt idx="9">
                  <c:v>6.741573033707865E-2</c:v>
                </c:pt>
                <c:pt idx="10" formatCode="General">
                  <c:v>0</c:v>
                </c:pt>
                <c:pt idx="11">
                  <c:v>7.0270270270270274E-2</c:v>
                </c:pt>
                <c:pt idx="12">
                  <c:v>5.9459459459459463E-2</c:v>
                </c:pt>
                <c:pt idx="13">
                  <c:v>9.6654275092936809E-2</c:v>
                </c:pt>
                <c:pt idx="14">
                  <c:v>7.4906367041198504E-2</c:v>
                </c:pt>
                <c:pt idx="15" formatCode="General">
                  <c:v>0</c:v>
                </c:pt>
                <c:pt idx="16">
                  <c:v>6.7567567567567571E-2</c:v>
                </c:pt>
                <c:pt idx="17">
                  <c:v>8.3783783783783788E-2</c:v>
                </c:pt>
                <c:pt idx="18">
                  <c:v>7.434944237918216E-2</c:v>
                </c:pt>
                <c:pt idx="19">
                  <c:v>7.8651685393258425E-2</c:v>
                </c:pt>
                <c:pt idx="20" formatCode="General">
                  <c:v>0</c:v>
                </c:pt>
                <c:pt idx="21">
                  <c:v>8.1081081081081086E-2</c:v>
                </c:pt>
                <c:pt idx="22">
                  <c:v>5.1351351351351354E-2</c:v>
                </c:pt>
                <c:pt idx="23">
                  <c:v>5.204460966542751E-2</c:v>
                </c:pt>
                <c:pt idx="24">
                  <c:v>6.3670411985018729E-2</c:v>
                </c:pt>
                <c:pt idx="25" formatCode="General">
                  <c:v>0</c:v>
                </c:pt>
                <c:pt idx="26">
                  <c:v>4.8648648648648651E-2</c:v>
                </c:pt>
                <c:pt idx="27">
                  <c:v>3.5135135135135137E-2</c:v>
                </c:pt>
                <c:pt idx="28">
                  <c:v>6.3197026022304828E-2</c:v>
                </c:pt>
                <c:pt idx="29">
                  <c:v>5.6179775280898875E-2</c:v>
                </c:pt>
                <c:pt idx="30" formatCode="General">
                  <c:v>0</c:v>
                </c:pt>
                <c:pt idx="31">
                  <c:v>5.675675675675676E-2</c:v>
                </c:pt>
                <c:pt idx="32">
                  <c:v>8.3783783783783788E-2</c:v>
                </c:pt>
                <c:pt idx="33">
                  <c:v>8.1784386617100371E-2</c:v>
                </c:pt>
                <c:pt idx="34">
                  <c:v>5.2434456928838954E-2</c:v>
                </c:pt>
                <c:pt idx="35" formatCode="General">
                  <c:v>0</c:v>
                </c:pt>
                <c:pt idx="36">
                  <c:v>4.3243243243243246E-2</c:v>
                </c:pt>
                <c:pt idx="37">
                  <c:v>7.2972972972972977E-2</c:v>
                </c:pt>
                <c:pt idx="38">
                  <c:v>4.8327137546468404E-2</c:v>
                </c:pt>
                <c:pt idx="39">
                  <c:v>4.8689138576779027E-2</c:v>
                </c:pt>
                <c:pt idx="40" formatCode="General">
                  <c:v>0</c:v>
                </c:pt>
                <c:pt idx="41">
                  <c:v>2.7027027027027029E-2</c:v>
                </c:pt>
                <c:pt idx="42">
                  <c:v>3.5135135135135137E-2</c:v>
                </c:pt>
                <c:pt idx="43">
                  <c:v>2.6022304832713755E-2</c:v>
                </c:pt>
                <c:pt idx="44">
                  <c:v>5.6179775280898875E-2</c:v>
                </c:pt>
                <c:pt idx="45" formatCode="General">
                  <c:v>0</c:v>
                </c:pt>
                <c:pt idx="46">
                  <c:v>5.9459459459459463E-2</c:v>
                </c:pt>
                <c:pt idx="47">
                  <c:v>7.8378378378378383E-2</c:v>
                </c:pt>
                <c:pt idx="48">
                  <c:v>4.8327137546468404E-2</c:v>
                </c:pt>
                <c:pt idx="49">
                  <c:v>4.8689138576779027E-2</c:v>
                </c:pt>
                <c:pt idx="50" formatCode="General">
                  <c:v>0</c:v>
                </c:pt>
                <c:pt idx="51">
                  <c:v>3.783783783783784E-2</c:v>
                </c:pt>
                <c:pt idx="52">
                  <c:v>5.9459459459459463E-2</c:v>
                </c:pt>
                <c:pt idx="53">
                  <c:v>4.8327137546468404E-2</c:v>
                </c:pt>
                <c:pt idx="54">
                  <c:v>3.3707865168539325E-2</c:v>
                </c:pt>
                <c:pt idx="55" formatCode="General">
                  <c:v>0</c:v>
                </c:pt>
                <c:pt idx="56">
                  <c:v>5.4054054054054057E-2</c:v>
                </c:pt>
                <c:pt idx="57">
                  <c:v>9.1891891891891897E-2</c:v>
                </c:pt>
                <c:pt idx="58">
                  <c:v>7.0631970260223054E-2</c:v>
                </c:pt>
                <c:pt idx="59">
                  <c:v>5.9925093632958802E-2</c:v>
                </c:pt>
              </c:numCache>
            </c:numRef>
          </c:val>
          <c:extLst>
            <c:ext xmlns:c16="http://schemas.microsoft.com/office/drawing/2014/chart" uri="{C3380CC4-5D6E-409C-BE32-E72D297353CC}">
              <c16:uniqueId val="{00000026-7F41-4A02-B551-357C9A2A514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640"/>
            </a:pPr>
            <a:endParaRPr lang="ja-JP"/>
          </a:p>
        </c:txPr>
        <c:crossAx val="403628032"/>
        <c:crosses val="autoZero"/>
        <c:auto val="1"/>
        <c:lblAlgn val="ctr"/>
        <c:lblOffset val="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700"/>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68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'Q11.公的支援制度【ABCD】'!$J$130</c:f>
          <c:strCache>
            <c:ptCount val="1"/>
            <c:pt idx="0">
              <c:v>A.ユーザー企業 (N=370)
B.メーカー企業 (N=416）
C.サブシステム提供企業 (N=269）
D.サービス提供企業 (N=267）</c:v>
            </c:pt>
          </c:strCache>
        </c:strRef>
      </c:tx>
      <c:layout>
        <c:manualLayout>
          <c:xMode val="edge"/>
          <c:yMode val="edge"/>
          <c:x val="0.59724501915708816"/>
          <c:y val="0.7580681681681681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87397119536338996"/>
        </c:manualLayout>
      </c:layout>
      <c:barChart>
        <c:barDir val="bar"/>
        <c:grouping val="stacked"/>
        <c:varyColors val="0"/>
        <c:ser>
          <c:idx val="0"/>
          <c:order val="0"/>
          <c:tx>
            <c:strRef>
              <c:f>'Q11.公的支援制度【ABCD】'!$S$6</c:f>
              <c:strCache>
                <c:ptCount val="1"/>
                <c:pt idx="0">
                  <c:v>1番目</c:v>
                </c:pt>
              </c:strCache>
            </c:strRef>
          </c:tx>
          <c:spPr>
            <a:solidFill>
              <a:srgbClr val="FF9966"/>
            </a:solidFill>
            <a:ln>
              <a:solidFill>
                <a:sysClr val="windowText" lastClr="000000"/>
              </a:solidFill>
            </a:ln>
            <a:effectLst/>
          </c:spPr>
          <c:invertIfNegative val="0"/>
          <c:dLbls>
            <c:delete val="1"/>
          </c:dLbls>
          <c:cat>
            <c:strRef>
              <c:f>'Q11.公的支援制度【ABCD】'!$R$67:$R$121</c:f>
              <c:strCache>
                <c:ptCount val="55"/>
                <c:pt idx="0">
                  <c:v>【 家賃支援 】                    </c:v>
                </c:pt>
                <c:pt idx="1">
                  <c:v>A.ユーザー企業（n=35）</c:v>
                </c:pt>
                <c:pt idx="2">
                  <c:v>B.メーカー企業（n=44）</c:v>
                </c:pt>
                <c:pt idx="3">
                  <c:v>C.サブシステム提供企業（n=36）</c:v>
                </c:pt>
                <c:pt idx="4">
                  <c:v>D.サービス提供企業（n=33）</c:v>
                </c:pt>
                <c:pt idx="5">
                  <c:v>【 製品・システム・サービスの安全性・信頼性の確保 】 </c:v>
                </c:pt>
                <c:pt idx="6">
                  <c:v>A.ユーザー企業（n=30）</c:v>
                </c:pt>
                <c:pt idx="7">
                  <c:v>B.メーカー企業（n=33）</c:v>
                </c:pt>
                <c:pt idx="8">
                  <c:v>C.サブシステム提供企業（n=15）</c:v>
                </c:pt>
                <c:pt idx="9">
                  <c:v>D.サービス提供企業（n=14）</c:v>
                </c:pt>
                <c:pt idx="10">
                  <c:v>【 地域における取組みの支援 】            </c:v>
                </c:pt>
                <c:pt idx="11">
                  <c:v>A.ユーザー企業（n=28）</c:v>
                </c:pt>
                <c:pt idx="12">
                  <c:v>B.メーカー企業（n=35）</c:v>
                </c:pt>
                <c:pt idx="13">
                  <c:v>C.サブシステム提供企業（n=19）</c:v>
                </c:pt>
                <c:pt idx="14">
                  <c:v>D.サービス提供企業（n=22）</c:v>
                </c:pt>
                <c:pt idx="15">
                  <c:v>【 事業の再開に関する補助金 】            </c:v>
                </c:pt>
                <c:pt idx="16">
                  <c:v>A.ユーザー企業（n=23）</c:v>
                </c:pt>
                <c:pt idx="17">
                  <c:v>B.メーカー企業（n=21）</c:v>
                </c:pt>
                <c:pt idx="18">
                  <c:v>C.サブシステム提供企業（n=14）</c:v>
                </c:pt>
                <c:pt idx="19">
                  <c:v>D.サービス提供企業（n=25）</c:v>
                </c:pt>
                <c:pt idx="20">
                  <c:v>【 小中学校等の臨時休業に伴う保護者の休暇取得の支援 】</c:v>
                </c:pt>
                <c:pt idx="21">
                  <c:v>A.ユーザー企業（n=26）</c:v>
                </c:pt>
                <c:pt idx="22">
                  <c:v>B.メーカー企業（n=16）</c:v>
                </c:pt>
                <c:pt idx="23">
                  <c:v>C.サブシステム提供企業（n=  8）</c:v>
                </c:pt>
                <c:pt idx="24">
                  <c:v>D.サービス提供企業（n=20）</c:v>
                </c:pt>
                <c:pt idx="25">
                  <c:v>【 固定資産税・都市計画税の納付猶予・減免 】     </c:v>
                </c:pt>
                <c:pt idx="26">
                  <c:v>A.ユーザー企業（n=46）</c:v>
                </c:pt>
                <c:pt idx="27">
                  <c:v>B.メーカー企業（n=23）</c:v>
                </c:pt>
                <c:pt idx="28">
                  <c:v>C.サブシステム提供企業（n=19）</c:v>
                </c:pt>
                <c:pt idx="29">
                  <c:v>D.サービス提供企業（n=16）</c:v>
                </c:pt>
                <c:pt idx="30">
                  <c:v>【 スキル変革の推進 】                </c:v>
                </c:pt>
                <c:pt idx="31">
                  <c:v>A.ユーザー企業（n=22）</c:v>
                </c:pt>
                <c:pt idx="32">
                  <c:v>B.メーカー企業（n=28）</c:v>
                </c:pt>
                <c:pt idx="33">
                  <c:v>C.サブシステム提供企業（n=15）</c:v>
                </c:pt>
                <c:pt idx="34">
                  <c:v>D.サービス提供企業（n=16）</c:v>
                </c:pt>
                <c:pt idx="35">
                  <c:v>【 成果物の取引価格の適正化に関する施策 】      </c:v>
                </c:pt>
                <c:pt idx="36">
                  <c:v>A.ユーザー企業（n=  9）</c:v>
                </c:pt>
                <c:pt idx="37">
                  <c:v>B.メーカー企業（n=  6）</c:v>
                </c:pt>
                <c:pt idx="38">
                  <c:v>C.サブシステム提供企業（n=14）</c:v>
                </c:pt>
                <c:pt idx="39">
                  <c:v>D.サービス提供企業（n=10）</c:v>
                </c:pt>
                <c:pt idx="40">
                  <c:v>【 研究開発成果の普及展開の支援 】          </c:v>
                </c:pt>
                <c:pt idx="41">
                  <c:v>A.ユーザー企業（n=10）</c:v>
                </c:pt>
                <c:pt idx="42">
                  <c:v>B.メーカー企業（n=34）</c:v>
                </c:pt>
                <c:pt idx="43">
                  <c:v>C.サブシステム提供企業（n=13）</c:v>
                </c:pt>
                <c:pt idx="44">
                  <c:v>D.サービス提供企業（n=  7）</c:v>
                </c:pt>
                <c:pt idx="45">
                  <c:v>【 実証事業の拡大・強化 】              </c:v>
                </c:pt>
                <c:pt idx="46">
                  <c:v>A.ユーザー企業（n=  8）</c:v>
                </c:pt>
                <c:pt idx="47">
                  <c:v>B.メーカー企業（n=13）</c:v>
                </c:pt>
                <c:pt idx="48">
                  <c:v>C.サブシステム提供企業（n=10）</c:v>
                </c:pt>
                <c:pt idx="49">
                  <c:v>D.サービス提供企業（n=  6）</c:v>
                </c:pt>
                <c:pt idx="50">
                  <c:v>【 開発力の見える化に関する施策（品質評価制度等） 】 </c:v>
                </c:pt>
                <c:pt idx="51">
                  <c:v>A.ユーザー企業（n=  9）</c:v>
                </c:pt>
                <c:pt idx="52">
                  <c:v>B.メーカー企業（n=11）</c:v>
                </c:pt>
                <c:pt idx="53">
                  <c:v>C.サブシステム提供企業（n=  6）</c:v>
                </c:pt>
                <c:pt idx="54">
                  <c:v>D.サービス提供企業（n=  6）</c:v>
                </c:pt>
              </c:strCache>
            </c:strRef>
          </c:cat>
          <c:val>
            <c:numRef>
              <c:f>'Q11.公的支援制度【ABCD】'!$S$67:$S$121</c:f>
              <c:numCache>
                <c:formatCode>0.0%</c:formatCode>
                <c:ptCount val="55"/>
                <c:pt idx="0" formatCode="General">
                  <c:v>0</c:v>
                </c:pt>
                <c:pt idx="1">
                  <c:v>3.2432432432432434E-2</c:v>
                </c:pt>
                <c:pt idx="2">
                  <c:v>1.6826923076923076E-2</c:v>
                </c:pt>
                <c:pt idx="3">
                  <c:v>2.2304832713754646E-2</c:v>
                </c:pt>
                <c:pt idx="4">
                  <c:v>1.1235955056179775E-2</c:v>
                </c:pt>
                <c:pt idx="5" formatCode="General">
                  <c:v>0</c:v>
                </c:pt>
                <c:pt idx="6">
                  <c:v>2.1621621621621623E-2</c:v>
                </c:pt>
                <c:pt idx="7">
                  <c:v>3.125E-2</c:v>
                </c:pt>
                <c:pt idx="8">
                  <c:v>1.1152416356877323E-2</c:v>
                </c:pt>
                <c:pt idx="9">
                  <c:v>3.7453183520599251E-3</c:v>
                </c:pt>
                <c:pt idx="10" formatCode="General">
                  <c:v>0</c:v>
                </c:pt>
                <c:pt idx="11">
                  <c:v>1.0810810810810811E-2</c:v>
                </c:pt>
                <c:pt idx="12">
                  <c:v>1.6826923076923076E-2</c:v>
                </c:pt>
                <c:pt idx="13">
                  <c:v>2.2304832713754646E-2</c:v>
                </c:pt>
                <c:pt idx="14">
                  <c:v>2.247191011235955E-2</c:v>
                </c:pt>
                <c:pt idx="15" formatCode="General">
                  <c:v>0</c:v>
                </c:pt>
                <c:pt idx="16">
                  <c:v>2.4324324324324326E-2</c:v>
                </c:pt>
                <c:pt idx="17">
                  <c:v>9.6153846153846159E-3</c:v>
                </c:pt>
                <c:pt idx="18">
                  <c:v>7.4349442379182153E-3</c:v>
                </c:pt>
                <c:pt idx="19">
                  <c:v>7.4906367041198503E-3</c:v>
                </c:pt>
                <c:pt idx="20" formatCode="General">
                  <c:v>0</c:v>
                </c:pt>
                <c:pt idx="21">
                  <c:v>1.0810810810810811E-2</c:v>
                </c:pt>
                <c:pt idx="22">
                  <c:v>1.4423076923076924E-2</c:v>
                </c:pt>
                <c:pt idx="23">
                  <c:v>7.4349442379182153E-3</c:v>
                </c:pt>
                <c:pt idx="24">
                  <c:v>1.4981273408239701E-2</c:v>
                </c:pt>
                <c:pt idx="25" formatCode="General">
                  <c:v>0</c:v>
                </c:pt>
                <c:pt idx="26">
                  <c:v>1.891891891891892E-2</c:v>
                </c:pt>
                <c:pt idx="27">
                  <c:v>1.201923076923077E-2</c:v>
                </c:pt>
                <c:pt idx="28">
                  <c:v>7.4349442379182153E-3</c:v>
                </c:pt>
                <c:pt idx="29">
                  <c:v>3.7453183520599251E-3</c:v>
                </c:pt>
                <c:pt idx="30" formatCode="General">
                  <c:v>0</c:v>
                </c:pt>
                <c:pt idx="31">
                  <c:v>8.1081081081081086E-3</c:v>
                </c:pt>
                <c:pt idx="32">
                  <c:v>1.201923076923077E-2</c:v>
                </c:pt>
                <c:pt idx="33">
                  <c:v>1.1152416356877323E-2</c:v>
                </c:pt>
                <c:pt idx="34">
                  <c:v>1.4981273408239701E-2</c:v>
                </c:pt>
                <c:pt idx="35" formatCode="General">
                  <c:v>0</c:v>
                </c:pt>
                <c:pt idx="36">
                  <c:v>8.1081081081081086E-3</c:v>
                </c:pt>
                <c:pt idx="37">
                  <c:v>2.403846153846154E-3</c:v>
                </c:pt>
                <c:pt idx="38">
                  <c:v>1.1152416356877323E-2</c:v>
                </c:pt>
                <c:pt idx="39">
                  <c:v>1.1235955056179775E-2</c:v>
                </c:pt>
                <c:pt idx="40" formatCode="General">
                  <c:v>0</c:v>
                </c:pt>
                <c:pt idx="41">
                  <c:v>0</c:v>
                </c:pt>
                <c:pt idx="42">
                  <c:v>9.6153846153846159E-3</c:v>
                </c:pt>
                <c:pt idx="43">
                  <c:v>1.4869888475836431E-2</c:v>
                </c:pt>
                <c:pt idx="44">
                  <c:v>3.7453183520599251E-3</c:v>
                </c:pt>
                <c:pt idx="45" formatCode="General">
                  <c:v>0</c:v>
                </c:pt>
                <c:pt idx="46">
                  <c:v>0</c:v>
                </c:pt>
                <c:pt idx="47">
                  <c:v>2.403846153846154E-3</c:v>
                </c:pt>
                <c:pt idx="48">
                  <c:v>0</c:v>
                </c:pt>
                <c:pt idx="49">
                  <c:v>7.4906367041198503E-3</c:v>
                </c:pt>
                <c:pt idx="50" formatCode="General">
                  <c:v>0</c:v>
                </c:pt>
                <c:pt idx="51">
                  <c:v>0</c:v>
                </c:pt>
                <c:pt idx="52">
                  <c:v>0</c:v>
                </c:pt>
                <c:pt idx="53">
                  <c:v>0</c:v>
                </c:pt>
                <c:pt idx="54">
                  <c:v>0</c:v>
                </c:pt>
              </c:numCache>
            </c:numRef>
          </c:val>
          <c:extLst>
            <c:ext xmlns:c16="http://schemas.microsoft.com/office/drawing/2014/chart" uri="{C3380CC4-5D6E-409C-BE32-E72D297353CC}">
              <c16:uniqueId val="{0000000B-F594-484C-A20D-2A0AE4D49497}"/>
            </c:ext>
          </c:extLst>
        </c:ser>
        <c:ser>
          <c:idx val="2"/>
          <c:order val="1"/>
          <c:tx>
            <c:strRef>
              <c:f>'Q11.公的支援制度【ABCD】'!$T$6</c:f>
              <c:strCache>
                <c:ptCount val="1"/>
                <c:pt idx="0">
                  <c:v>2番目</c:v>
                </c:pt>
              </c:strCache>
            </c:strRef>
          </c:tx>
          <c:spPr>
            <a:solidFill>
              <a:srgbClr val="FFFF99"/>
            </a:solidFill>
            <a:ln w="9525">
              <a:solidFill>
                <a:sysClr val="windowText" lastClr="000000"/>
              </a:solidFill>
            </a:ln>
            <a:effectLst/>
          </c:spPr>
          <c:invertIfNegative val="0"/>
          <c:dLbls>
            <c:delete val="1"/>
          </c:dLbls>
          <c:cat>
            <c:strRef>
              <c:f>'Q11.公的支援制度【ABCD】'!$R$67:$R$121</c:f>
              <c:strCache>
                <c:ptCount val="55"/>
                <c:pt idx="0">
                  <c:v>【 家賃支援 】                    </c:v>
                </c:pt>
                <c:pt idx="1">
                  <c:v>A.ユーザー企業（n=35）</c:v>
                </c:pt>
                <c:pt idx="2">
                  <c:v>B.メーカー企業（n=44）</c:v>
                </c:pt>
                <c:pt idx="3">
                  <c:v>C.サブシステム提供企業（n=36）</c:v>
                </c:pt>
                <c:pt idx="4">
                  <c:v>D.サービス提供企業（n=33）</c:v>
                </c:pt>
                <c:pt idx="5">
                  <c:v>【 製品・システム・サービスの安全性・信頼性の確保 】 </c:v>
                </c:pt>
                <c:pt idx="6">
                  <c:v>A.ユーザー企業（n=30）</c:v>
                </c:pt>
                <c:pt idx="7">
                  <c:v>B.メーカー企業（n=33）</c:v>
                </c:pt>
                <c:pt idx="8">
                  <c:v>C.サブシステム提供企業（n=15）</c:v>
                </c:pt>
                <c:pt idx="9">
                  <c:v>D.サービス提供企業（n=14）</c:v>
                </c:pt>
                <c:pt idx="10">
                  <c:v>【 地域における取組みの支援 】            </c:v>
                </c:pt>
                <c:pt idx="11">
                  <c:v>A.ユーザー企業（n=28）</c:v>
                </c:pt>
                <c:pt idx="12">
                  <c:v>B.メーカー企業（n=35）</c:v>
                </c:pt>
                <c:pt idx="13">
                  <c:v>C.サブシステム提供企業（n=19）</c:v>
                </c:pt>
                <c:pt idx="14">
                  <c:v>D.サービス提供企業（n=22）</c:v>
                </c:pt>
                <c:pt idx="15">
                  <c:v>【 事業の再開に関する補助金 】            </c:v>
                </c:pt>
                <c:pt idx="16">
                  <c:v>A.ユーザー企業（n=23）</c:v>
                </c:pt>
                <c:pt idx="17">
                  <c:v>B.メーカー企業（n=21）</c:v>
                </c:pt>
                <c:pt idx="18">
                  <c:v>C.サブシステム提供企業（n=14）</c:v>
                </c:pt>
                <c:pt idx="19">
                  <c:v>D.サービス提供企業（n=25）</c:v>
                </c:pt>
                <c:pt idx="20">
                  <c:v>【 小中学校等の臨時休業に伴う保護者の休暇取得の支援 】</c:v>
                </c:pt>
                <c:pt idx="21">
                  <c:v>A.ユーザー企業（n=26）</c:v>
                </c:pt>
                <c:pt idx="22">
                  <c:v>B.メーカー企業（n=16）</c:v>
                </c:pt>
                <c:pt idx="23">
                  <c:v>C.サブシステム提供企業（n=  8）</c:v>
                </c:pt>
                <c:pt idx="24">
                  <c:v>D.サービス提供企業（n=20）</c:v>
                </c:pt>
                <c:pt idx="25">
                  <c:v>【 固定資産税・都市計画税の納付猶予・減免 】     </c:v>
                </c:pt>
                <c:pt idx="26">
                  <c:v>A.ユーザー企業（n=46）</c:v>
                </c:pt>
                <c:pt idx="27">
                  <c:v>B.メーカー企業（n=23）</c:v>
                </c:pt>
                <c:pt idx="28">
                  <c:v>C.サブシステム提供企業（n=19）</c:v>
                </c:pt>
                <c:pt idx="29">
                  <c:v>D.サービス提供企業（n=16）</c:v>
                </c:pt>
                <c:pt idx="30">
                  <c:v>【 スキル変革の推進 】                </c:v>
                </c:pt>
                <c:pt idx="31">
                  <c:v>A.ユーザー企業（n=22）</c:v>
                </c:pt>
                <c:pt idx="32">
                  <c:v>B.メーカー企業（n=28）</c:v>
                </c:pt>
                <c:pt idx="33">
                  <c:v>C.サブシステム提供企業（n=15）</c:v>
                </c:pt>
                <c:pt idx="34">
                  <c:v>D.サービス提供企業（n=16）</c:v>
                </c:pt>
                <c:pt idx="35">
                  <c:v>【 成果物の取引価格の適正化に関する施策 】      </c:v>
                </c:pt>
                <c:pt idx="36">
                  <c:v>A.ユーザー企業（n=  9）</c:v>
                </c:pt>
                <c:pt idx="37">
                  <c:v>B.メーカー企業（n=  6）</c:v>
                </c:pt>
                <c:pt idx="38">
                  <c:v>C.サブシステム提供企業（n=14）</c:v>
                </c:pt>
                <c:pt idx="39">
                  <c:v>D.サービス提供企業（n=10）</c:v>
                </c:pt>
                <c:pt idx="40">
                  <c:v>【 研究開発成果の普及展開の支援 】          </c:v>
                </c:pt>
                <c:pt idx="41">
                  <c:v>A.ユーザー企業（n=10）</c:v>
                </c:pt>
                <c:pt idx="42">
                  <c:v>B.メーカー企業（n=34）</c:v>
                </c:pt>
                <c:pt idx="43">
                  <c:v>C.サブシステム提供企業（n=13）</c:v>
                </c:pt>
                <c:pt idx="44">
                  <c:v>D.サービス提供企業（n=  7）</c:v>
                </c:pt>
                <c:pt idx="45">
                  <c:v>【 実証事業の拡大・強化 】              </c:v>
                </c:pt>
                <c:pt idx="46">
                  <c:v>A.ユーザー企業（n=  8）</c:v>
                </c:pt>
                <c:pt idx="47">
                  <c:v>B.メーカー企業（n=13）</c:v>
                </c:pt>
                <c:pt idx="48">
                  <c:v>C.サブシステム提供企業（n=10）</c:v>
                </c:pt>
                <c:pt idx="49">
                  <c:v>D.サービス提供企業（n=  6）</c:v>
                </c:pt>
                <c:pt idx="50">
                  <c:v>【 開発力の見える化に関する施策（品質評価制度等） 】 </c:v>
                </c:pt>
                <c:pt idx="51">
                  <c:v>A.ユーザー企業（n=  9）</c:v>
                </c:pt>
                <c:pt idx="52">
                  <c:v>B.メーカー企業（n=11）</c:v>
                </c:pt>
                <c:pt idx="53">
                  <c:v>C.サブシステム提供企業（n=  6）</c:v>
                </c:pt>
                <c:pt idx="54">
                  <c:v>D.サービス提供企業（n=  6）</c:v>
                </c:pt>
              </c:strCache>
            </c:strRef>
          </c:cat>
          <c:val>
            <c:numRef>
              <c:f>'Q11.公的支援制度【ABCD】'!$T$67:$T$121</c:f>
              <c:numCache>
                <c:formatCode>0.0%</c:formatCode>
                <c:ptCount val="55"/>
                <c:pt idx="0" formatCode="General">
                  <c:v>0</c:v>
                </c:pt>
                <c:pt idx="1">
                  <c:v>4.3243243243243246E-2</c:v>
                </c:pt>
                <c:pt idx="2">
                  <c:v>5.2884615384615384E-2</c:v>
                </c:pt>
                <c:pt idx="3">
                  <c:v>8.5501858736059477E-2</c:v>
                </c:pt>
                <c:pt idx="4">
                  <c:v>7.4906367041198504E-2</c:v>
                </c:pt>
                <c:pt idx="5" formatCode="General">
                  <c:v>0</c:v>
                </c:pt>
                <c:pt idx="6">
                  <c:v>3.2432432432432434E-2</c:v>
                </c:pt>
                <c:pt idx="7">
                  <c:v>1.6826923076923076E-2</c:v>
                </c:pt>
                <c:pt idx="8">
                  <c:v>1.858736059479554E-2</c:v>
                </c:pt>
                <c:pt idx="9">
                  <c:v>2.6217228464419477E-2</c:v>
                </c:pt>
                <c:pt idx="10" formatCode="General">
                  <c:v>0</c:v>
                </c:pt>
                <c:pt idx="11">
                  <c:v>3.2432432432432434E-2</c:v>
                </c:pt>
                <c:pt idx="12">
                  <c:v>2.403846153846154E-2</c:v>
                </c:pt>
                <c:pt idx="13">
                  <c:v>1.858736059479554E-2</c:v>
                </c:pt>
                <c:pt idx="14">
                  <c:v>3.7453183520599252E-2</c:v>
                </c:pt>
                <c:pt idx="15" formatCode="General">
                  <c:v>0</c:v>
                </c:pt>
                <c:pt idx="16">
                  <c:v>1.891891891891892E-2</c:v>
                </c:pt>
                <c:pt idx="17">
                  <c:v>1.9230769230769232E-2</c:v>
                </c:pt>
                <c:pt idx="18">
                  <c:v>1.858736059479554E-2</c:v>
                </c:pt>
                <c:pt idx="19">
                  <c:v>5.2434456928838954E-2</c:v>
                </c:pt>
                <c:pt idx="20" formatCode="General">
                  <c:v>0</c:v>
                </c:pt>
                <c:pt idx="21">
                  <c:v>2.4324324324324326E-2</c:v>
                </c:pt>
                <c:pt idx="22">
                  <c:v>9.6153846153846159E-3</c:v>
                </c:pt>
                <c:pt idx="23">
                  <c:v>7.4349442379182153E-3</c:v>
                </c:pt>
                <c:pt idx="24">
                  <c:v>2.6217228464419477E-2</c:v>
                </c:pt>
                <c:pt idx="25" formatCode="General">
                  <c:v>0</c:v>
                </c:pt>
                <c:pt idx="26">
                  <c:v>4.5945945945945948E-2</c:v>
                </c:pt>
                <c:pt idx="27">
                  <c:v>2.6442307692307692E-2</c:v>
                </c:pt>
                <c:pt idx="28">
                  <c:v>2.2304832713754646E-2</c:v>
                </c:pt>
                <c:pt idx="29">
                  <c:v>3.3707865168539325E-2</c:v>
                </c:pt>
                <c:pt idx="30" formatCode="General">
                  <c:v>0</c:v>
                </c:pt>
                <c:pt idx="31">
                  <c:v>2.1621621621621623E-2</c:v>
                </c:pt>
                <c:pt idx="32">
                  <c:v>2.8846153846153848E-2</c:v>
                </c:pt>
                <c:pt idx="33">
                  <c:v>3.3457249070631967E-2</c:v>
                </c:pt>
                <c:pt idx="34">
                  <c:v>2.6217228464419477E-2</c:v>
                </c:pt>
                <c:pt idx="35" formatCode="General">
                  <c:v>0</c:v>
                </c:pt>
                <c:pt idx="36">
                  <c:v>1.0810810810810811E-2</c:v>
                </c:pt>
                <c:pt idx="37">
                  <c:v>2.403846153846154E-3</c:v>
                </c:pt>
                <c:pt idx="38">
                  <c:v>1.858736059479554E-2</c:v>
                </c:pt>
                <c:pt idx="39">
                  <c:v>3.7453183520599251E-3</c:v>
                </c:pt>
                <c:pt idx="40" formatCode="General">
                  <c:v>0</c:v>
                </c:pt>
                <c:pt idx="41">
                  <c:v>1.0810810810810811E-2</c:v>
                </c:pt>
                <c:pt idx="42">
                  <c:v>2.6442307692307692E-2</c:v>
                </c:pt>
                <c:pt idx="43">
                  <c:v>1.4869888475836431E-2</c:v>
                </c:pt>
                <c:pt idx="44">
                  <c:v>1.1235955056179775E-2</c:v>
                </c:pt>
                <c:pt idx="45" formatCode="General">
                  <c:v>0</c:v>
                </c:pt>
                <c:pt idx="46">
                  <c:v>1.0810810810810811E-2</c:v>
                </c:pt>
                <c:pt idx="47">
                  <c:v>1.4423076923076924E-2</c:v>
                </c:pt>
                <c:pt idx="48">
                  <c:v>2.2304832713754646E-2</c:v>
                </c:pt>
                <c:pt idx="49">
                  <c:v>0</c:v>
                </c:pt>
                <c:pt idx="50" formatCode="General">
                  <c:v>0</c:v>
                </c:pt>
                <c:pt idx="51">
                  <c:v>8.1081081081081086E-3</c:v>
                </c:pt>
                <c:pt idx="52">
                  <c:v>1.201923076923077E-2</c:v>
                </c:pt>
                <c:pt idx="53">
                  <c:v>3.7174721189591076E-3</c:v>
                </c:pt>
                <c:pt idx="54">
                  <c:v>1.1235955056179775E-2</c:v>
                </c:pt>
              </c:numCache>
            </c:numRef>
          </c:val>
          <c:extLst>
            <c:ext xmlns:c16="http://schemas.microsoft.com/office/drawing/2014/chart" uri="{C3380CC4-5D6E-409C-BE32-E72D297353CC}">
              <c16:uniqueId val="{00000017-F594-484C-A20D-2A0AE4D49497}"/>
            </c:ext>
          </c:extLst>
        </c:ser>
        <c:ser>
          <c:idx val="1"/>
          <c:order val="2"/>
          <c:tx>
            <c:strRef>
              <c:f>'Q11.公的支援制度【ABCD】'!$U$6</c:f>
              <c:strCache>
                <c:ptCount val="1"/>
                <c:pt idx="0">
                  <c:v>3番目</c:v>
                </c:pt>
              </c:strCache>
            </c:strRef>
          </c:tx>
          <c:spPr>
            <a:solidFill>
              <a:srgbClr val="2E75B6"/>
            </a:solidFill>
            <a:ln>
              <a:solidFill>
                <a:sysClr val="windowText" lastClr="000000"/>
              </a:solidFill>
            </a:ln>
            <a:effectLst/>
          </c:spPr>
          <c:invertIfNegative val="0"/>
          <c:dLbls>
            <c:delete val="1"/>
          </c:dLbls>
          <c:cat>
            <c:strRef>
              <c:f>'Q11.公的支援制度【ABCD】'!$R$67:$R$121</c:f>
              <c:strCache>
                <c:ptCount val="55"/>
                <c:pt idx="0">
                  <c:v>【 家賃支援 】                    </c:v>
                </c:pt>
                <c:pt idx="1">
                  <c:v>A.ユーザー企業（n=35）</c:v>
                </c:pt>
                <c:pt idx="2">
                  <c:v>B.メーカー企業（n=44）</c:v>
                </c:pt>
                <c:pt idx="3">
                  <c:v>C.サブシステム提供企業（n=36）</c:v>
                </c:pt>
                <c:pt idx="4">
                  <c:v>D.サービス提供企業（n=33）</c:v>
                </c:pt>
                <c:pt idx="5">
                  <c:v>【 製品・システム・サービスの安全性・信頼性の確保 】 </c:v>
                </c:pt>
                <c:pt idx="6">
                  <c:v>A.ユーザー企業（n=30）</c:v>
                </c:pt>
                <c:pt idx="7">
                  <c:v>B.メーカー企業（n=33）</c:v>
                </c:pt>
                <c:pt idx="8">
                  <c:v>C.サブシステム提供企業（n=15）</c:v>
                </c:pt>
                <c:pt idx="9">
                  <c:v>D.サービス提供企業（n=14）</c:v>
                </c:pt>
                <c:pt idx="10">
                  <c:v>【 地域における取組みの支援 】            </c:v>
                </c:pt>
                <c:pt idx="11">
                  <c:v>A.ユーザー企業（n=28）</c:v>
                </c:pt>
                <c:pt idx="12">
                  <c:v>B.メーカー企業（n=35）</c:v>
                </c:pt>
                <c:pt idx="13">
                  <c:v>C.サブシステム提供企業（n=19）</c:v>
                </c:pt>
                <c:pt idx="14">
                  <c:v>D.サービス提供企業（n=22）</c:v>
                </c:pt>
                <c:pt idx="15">
                  <c:v>【 事業の再開に関する補助金 】            </c:v>
                </c:pt>
                <c:pt idx="16">
                  <c:v>A.ユーザー企業（n=23）</c:v>
                </c:pt>
                <c:pt idx="17">
                  <c:v>B.メーカー企業（n=21）</c:v>
                </c:pt>
                <c:pt idx="18">
                  <c:v>C.サブシステム提供企業（n=14）</c:v>
                </c:pt>
                <c:pt idx="19">
                  <c:v>D.サービス提供企業（n=25）</c:v>
                </c:pt>
                <c:pt idx="20">
                  <c:v>【 小中学校等の臨時休業に伴う保護者の休暇取得の支援 】</c:v>
                </c:pt>
                <c:pt idx="21">
                  <c:v>A.ユーザー企業（n=26）</c:v>
                </c:pt>
                <c:pt idx="22">
                  <c:v>B.メーカー企業（n=16）</c:v>
                </c:pt>
                <c:pt idx="23">
                  <c:v>C.サブシステム提供企業（n=  8）</c:v>
                </c:pt>
                <c:pt idx="24">
                  <c:v>D.サービス提供企業（n=20）</c:v>
                </c:pt>
                <c:pt idx="25">
                  <c:v>【 固定資産税・都市計画税の納付猶予・減免 】     </c:v>
                </c:pt>
                <c:pt idx="26">
                  <c:v>A.ユーザー企業（n=46）</c:v>
                </c:pt>
                <c:pt idx="27">
                  <c:v>B.メーカー企業（n=23）</c:v>
                </c:pt>
                <c:pt idx="28">
                  <c:v>C.サブシステム提供企業（n=19）</c:v>
                </c:pt>
                <c:pt idx="29">
                  <c:v>D.サービス提供企業（n=16）</c:v>
                </c:pt>
                <c:pt idx="30">
                  <c:v>【 スキル変革の推進 】                </c:v>
                </c:pt>
                <c:pt idx="31">
                  <c:v>A.ユーザー企業（n=22）</c:v>
                </c:pt>
                <c:pt idx="32">
                  <c:v>B.メーカー企業（n=28）</c:v>
                </c:pt>
                <c:pt idx="33">
                  <c:v>C.サブシステム提供企業（n=15）</c:v>
                </c:pt>
                <c:pt idx="34">
                  <c:v>D.サービス提供企業（n=16）</c:v>
                </c:pt>
                <c:pt idx="35">
                  <c:v>【 成果物の取引価格の適正化に関する施策 】      </c:v>
                </c:pt>
                <c:pt idx="36">
                  <c:v>A.ユーザー企業（n=  9）</c:v>
                </c:pt>
                <c:pt idx="37">
                  <c:v>B.メーカー企業（n=  6）</c:v>
                </c:pt>
                <c:pt idx="38">
                  <c:v>C.サブシステム提供企業（n=14）</c:v>
                </c:pt>
                <c:pt idx="39">
                  <c:v>D.サービス提供企業（n=10）</c:v>
                </c:pt>
                <c:pt idx="40">
                  <c:v>【 研究開発成果の普及展開の支援 】          </c:v>
                </c:pt>
                <c:pt idx="41">
                  <c:v>A.ユーザー企業（n=10）</c:v>
                </c:pt>
                <c:pt idx="42">
                  <c:v>B.メーカー企業（n=34）</c:v>
                </c:pt>
                <c:pt idx="43">
                  <c:v>C.サブシステム提供企業（n=13）</c:v>
                </c:pt>
                <c:pt idx="44">
                  <c:v>D.サービス提供企業（n=  7）</c:v>
                </c:pt>
                <c:pt idx="45">
                  <c:v>【 実証事業の拡大・強化 】              </c:v>
                </c:pt>
                <c:pt idx="46">
                  <c:v>A.ユーザー企業（n=  8）</c:v>
                </c:pt>
                <c:pt idx="47">
                  <c:v>B.メーカー企業（n=13）</c:v>
                </c:pt>
                <c:pt idx="48">
                  <c:v>C.サブシステム提供企業（n=10）</c:v>
                </c:pt>
                <c:pt idx="49">
                  <c:v>D.サービス提供企業（n=  6）</c:v>
                </c:pt>
                <c:pt idx="50">
                  <c:v>【 開発力の見える化に関する施策（品質評価制度等） 】 </c:v>
                </c:pt>
                <c:pt idx="51">
                  <c:v>A.ユーザー企業（n=  9）</c:v>
                </c:pt>
                <c:pt idx="52">
                  <c:v>B.メーカー企業（n=11）</c:v>
                </c:pt>
                <c:pt idx="53">
                  <c:v>C.サブシステム提供企業（n=  6）</c:v>
                </c:pt>
                <c:pt idx="54">
                  <c:v>D.サービス提供企業（n=  6）</c:v>
                </c:pt>
              </c:strCache>
            </c:strRef>
          </c:cat>
          <c:val>
            <c:numRef>
              <c:f>'Q11.公的支援制度【ABCD】'!$U$67:$U$121</c:f>
              <c:numCache>
                <c:formatCode>0.0%</c:formatCode>
                <c:ptCount val="55"/>
                <c:pt idx="0" formatCode="General">
                  <c:v>0</c:v>
                </c:pt>
                <c:pt idx="1">
                  <c:v>1.891891891891892E-2</c:v>
                </c:pt>
                <c:pt idx="2">
                  <c:v>4.0540540540540543E-2</c:v>
                </c:pt>
                <c:pt idx="3">
                  <c:v>2.6022304832713755E-2</c:v>
                </c:pt>
                <c:pt idx="4">
                  <c:v>3.7453183520599252E-2</c:v>
                </c:pt>
                <c:pt idx="5" formatCode="General">
                  <c:v>0</c:v>
                </c:pt>
                <c:pt idx="6">
                  <c:v>2.7027027027027029E-2</c:v>
                </c:pt>
                <c:pt idx="7">
                  <c:v>3.5135135135135137E-2</c:v>
                </c:pt>
                <c:pt idx="8">
                  <c:v>2.6022304832713755E-2</c:v>
                </c:pt>
                <c:pt idx="9">
                  <c:v>2.247191011235955E-2</c:v>
                </c:pt>
                <c:pt idx="10" formatCode="General">
                  <c:v>0</c:v>
                </c:pt>
                <c:pt idx="11">
                  <c:v>3.2432432432432434E-2</c:v>
                </c:pt>
                <c:pt idx="12">
                  <c:v>4.8648648648648651E-2</c:v>
                </c:pt>
                <c:pt idx="13">
                  <c:v>2.9739776951672861E-2</c:v>
                </c:pt>
                <c:pt idx="14">
                  <c:v>2.247191011235955E-2</c:v>
                </c:pt>
                <c:pt idx="15" formatCode="General">
                  <c:v>0</c:v>
                </c:pt>
                <c:pt idx="16">
                  <c:v>1.891891891891892E-2</c:v>
                </c:pt>
                <c:pt idx="17">
                  <c:v>2.4324324324324326E-2</c:v>
                </c:pt>
                <c:pt idx="18">
                  <c:v>2.6022304832713755E-2</c:v>
                </c:pt>
                <c:pt idx="19">
                  <c:v>3.3707865168539325E-2</c:v>
                </c:pt>
                <c:pt idx="20" formatCode="General">
                  <c:v>0</c:v>
                </c:pt>
                <c:pt idx="21">
                  <c:v>3.5135135135135137E-2</c:v>
                </c:pt>
                <c:pt idx="22">
                  <c:v>1.6216216216216217E-2</c:v>
                </c:pt>
                <c:pt idx="23">
                  <c:v>1.4869888475836431E-2</c:v>
                </c:pt>
                <c:pt idx="24">
                  <c:v>3.3707865168539325E-2</c:v>
                </c:pt>
                <c:pt idx="25" formatCode="General">
                  <c:v>0</c:v>
                </c:pt>
                <c:pt idx="26">
                  <c:v>5.9459459459459463E-2</c:v>
                </c:pt>
                <c:pt idx="27">
                  <c:v>1.891891891891892E-2</c:v>
                </c:pt>
                <c:pt idx="28">
                  <c:v>4.0892193308550186E-2</c:v>
                </c:pt>
                <c:pt idx="29">
                  <c:v>2.247191011235955E-2</c:v>
                </c:pt>
                <c:pt idx="30" formatCode="General">
                  <c:v>0</c:v>
                </c:pt>
                <c:pt idx="31">
                  <c:v>2.9729729729729731E-2</c:v>
                </c:pt>
                <c:pt idx="32">
                  <c:v>2.9729729729729731E-2</c:v>
                </c:pt>
                <c:pt idx="33">
                  <c:v>1.1152416356877323E-2</c:v>
                </c:pt>
                <c:pt idx="34">
                  <c:v>1.8726591760299626E-2</c:v>
                </c:pt>
                <c:pt idx="35" formatCode="General">
                  <c:v>0</c:v>
                </c:pt>
                <c:pt idx="36">
                  <c:v>5.4054054054054057E-3</c:v>
                </c:pt>
                <c:pt idx="37">
                  <c:v>1.0810810810810811E-2</c:v>
                </c:pt>
                <c:pt idx="38">
                  <c:v>2.2304832713754646E-2</c:v>
                </c:pt>
                <c:pt idx="39">
                  <c:v>2.247191011235955E-2</c:v>
                </c:pt>
                <c:pt idx="40" formatCode="General">
                  <c:v>0</c:v>
                </c:pt>
                <c:pt idx="41">
                  <c:v>1.6216216216216217E-2</c:v>
                </c:pt>
                <c:pt idx="42">
                  <c:v>5.1351351351351354E-2</c:v>
                </c:pt>
                <c:pt idx="43">
                  <c:v>1.858736059479554E-2</c:v>
                </c:pt>
                <c:pt idx="44">
                  <c:v>1.1235955056179775E-2</c:v>
                </c:pt>
                <c:pt idx="45" formatCode="General">
                  <c:v>0</c:v>
                </c:pt>
                <c:pt idx="46">
                  <c:v>1.0810810810810811E-2</c:v>
                </c:pt>
                <c:pt idx="47">
                  <c:v>1.6216216216216217E-2</c:v>
                </c:pt>
                <c:pt idx="48">
                  <c:v>1.4869888475836431E-2</c:v>
                </c:pt>
                <c:pt idx="49">
                  <c:v>1.4981273408239701E-2</c:v>
                </c:pt>
                <c:pt idx="50" formatCode="General">
                  <c:v>0</c:v>
                </c:pt>
                <c:pt idx="51">
                  <c:v>1.6216216216216217E-2</c:v>
                </c:pt>
                <c:pt idx="52">
                  <c:v>1.6216216216216217E-2</c:v>
                </c:pt>
                <c:pt idx="53">
                  <c:v>1.858736059479554E-2</c:v>
                </c:pt>
                <c:pt idx="54">
                  <c:v>1.1235955056179775E-2</c:v>
                </c:pt>
              </c:numCache>
            </c:numRef>
          </c:val>
          <c:extLst>
            <c:ext xmlns:c16="http://schemas.microsoft.com/office/drawing/2014/chart" uri="{C3380CC4-5D6E-409C-BE32-E72D297353CC}">
              <c16:uniqueId val="{00000023-F594-484C-A20D-2A0AE4D49497}"/>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640"/>
            </a:pPr>
            <a:endParaRPr lang="ja-JP"/>
          </a:p>
        </c:txPr>
        <c:crossAx val="403628032"/>
        <c:crosses val="autoZero"/>
        <c:auto val="1"/>
        <c:lblAlgn val="ctr"/>
        <c:lblOffset val="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7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393793103448277"/>
          <c:y val="0.63832537537537537"/>
          <c:w val="0.10978497447562523"/>
          <c:h val="7.2054305555555559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69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'Q11.公的支援制度（従業員別）'!$J$105</c:f>
          <c:strCache>
            <c:ptCount val="1"/>
            <c:pt idx="0">
              <c:v>20人以下 (N=601)
21人以上100人以下 (N=560)
101人以上 (N=360)</c:v>
            </c:pt>
          </c:strCache>
        </c:strRef>
      </c:tx>
      <c:layout>
        <c:manualLayout>
          <c:xMode val="edge"/>
          <c:yMode val="edge"/>
          <c:x val="0.59411858237547888"/>
          <c:y val="0.76573529411764707"/>
        </c:manualLayout>
      </c:layout>
      <c:overlay val="1"/>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87049003267973846"/>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'Q11.公的支援制度（従業員別）'!$R$55:$R$98</c:f>
              <c:strCache>
                <c:ptCount val="44"/>
                <c:pt idx="0">
                  <c:v>【 家賃支援 】                    </c:v>
                </c:pt>
                <c:pt idx="1">
                  <c:v>20人以下（n=96）</c:v>
                </c:pt>
                <c:pt idx="2">
                  <c:v>21人以上100人以下（n=63）</c:v>
                </c:pt>
                <c:pt idx="3">
                  <c:v>101人以上（n=20）</c:v>
                </c:pt>
                <c:pt idx="4">
                  <c:v>【 製品・システム・サービスの安全性・信頼性の確保 】 </c:v>
                </c:pt>
                <c:pt idx="5">
                  <c:v>20人以下（n=44）</c:v>
                </c:pt>
                <c:pt idx="6">
                  <c:v>21人以上100人以下（n=39）</c:v>
                </c:pt>
                <c:pt idx="7">
                  <c:v>101人以上（n=29）</c:v>
                </c:pt>
                <c:pt idx="8">
                  <c:v>【 地域における取組みの支援 】            </c:v>
                </c:pt>
                <c:pt idx="9">
                  <c:v>20人以下（n=49）</c:v>
                </c:pt>
                <c:pt idx="10">
                  <c:v>21人以上100人以下（n=51）</c:v>
                </c:pt>
                <c:pt idx="11">
                  <c:v>101人以上（n=35）</c:v>
                </c:pt>
                <c:pt idx="12">
                  <c:v>【 スキル変革の推進 】                </c:v>
                </c:pt>
                <c:pt idx="13">
                  <c:v>20人以下（n=30）</c:v>
                </c:pt>
                <c:pt idx="14">
                  <c:v>21人以上100人以下（n=41）</c:v>
                </c:pt>
                <c:pt idx="15">
                  <c:v>101人以上（n=21）</c:v>
                </c:pt>
                <c:pt idx="16">
                  <c:v>【 事業の再開に関する補助金 】            </c:v>
                </c:pt>
                <c:pt idx="17">
                  <c:v>20人以下（n=50）</c:v>
                </c:pt>
                <c:pt idx="18">
                  <c:v>21人以上100人以下（n=29）</c:v>
                </c:pt>
                <c:pt idx="19">
                  <c:v>101人以上（n=20）</c:v>
                </c:pt>
                <c:pt idx="20">
                  <c:v>【 小中学校等の臨時休業に伴う保護者の休暇取得の支援 】</c:v>
                </c:pt>
                <c:pt idx="21">
                  <c:v>20人以下（n=20）</c:v>
                </c:pt>
                <c:pt idx="22">
                  <c:v>21人以上100人以下（n=23）</c:v>
                </c:pt>
                <c:pt idx="23">
                  <c:v>101人以上（n=37）</c:v>
                </c:pt>
                <c:pt idx="24">
                  <c:v>【 固定資産税・都市計画税の納付猶予・減免 】     </c:v>
                </c:pt>
                <c:pt idx="25">
                  <c:v>20人以下（n=34）</c:v>
                </c:pt>
                <c:pt idx="26">
                  <c:v>21人以上100人以下（n=49）</c:v>
                </c:pt>
                <c:pt idx="27">
                  <c:v>101人以上（n=33）</c:v>
                </c:pt>
                <c:pt idx="28">
                  <c:v>【 研究開発成果の普及展開の支援 】          </c:v>
                </c:pt>
                <c:pt idx="29">
                  <c:v>20人以下（n=51）</c:v>
                </c:pt>
                <c:pt idx="30">
                  <c:v>21人以上100人以下（n=17）</c:v>
                </c:pt>
                <c:pt idx="31">
                  <c:v>101人以上（n=1）</c:v>
                </c:pt>
                <c:pt idx="32">
                  <c:v>【 成果物の取引価格の適正化に関する施策 】      </c:v>
                </c:pt>
                <c:pt idx="33">
                  <c:v>20人以下（n=26）</c:v>
                </c:pt>
                <c:pt idx="34">
                  <c:v>21人以上100人以下（n=15）</c:v>
                </c:pt>
                <c:pt idx="35">
                  <c:v>101人以上（n=4）</c:v>
                </c:pt>
                <c:pt idx="36">
                  <c:v>【 実証事業の拡大・強化 】              </c:v>
                </c:pt>
                <c:pt idx="37">
                  <c:v>20人以下（n=20）</c:v>
                </c:pt>
                <c:pt idx="38">
                  <c:v>21人以上100人以下（n=13）</c:v>
                </c:pt>
                <c:pt idx="39">
                  <c:v>101人以上（n=12）</c:v>
                </c:pt>
                <c:pt idx="40">
                  <c:v>【 開発力の見える化に関する施策 】          </c:v>
                </c:pt>
                <c:pt idx="41">
                  <c:v>20人以下（n=19）</c:v>
                </c:pt>
                <c:pt idx="42">
                  <c:v>21人以上100人以下（n=10）</c:v>
                </c:pt>
                <c:pt idx="43">
                  <c:v>101人以上（n=5）</c:v>
                </c:pt>
              </c:strCache>
            </c:strRef>
          </c:cat>
          <c:val>
            <c:numRef>
              <c:f>'Q11.公的支援制度（従業員別）'!$S$55:$S$98</c:f>
              <c:numCache>
                <c:formatCode>0.0%</c:formatCode>
                <c:ptCount val="44"/>
                <c:pt idx="0">
                  <c:v>0</c:v>
                </c:pt>
                <c:pt idx="1">
                  <c:v>2.9950083194675542E-2</c:v>
                </c:pt>
                <c:pt idx="2">
                  <c:v>1.7857142857142856E-2</c:v>
                </c:pt>
                <c:pt idx="3">
                  <c:v>1.1111111111111112E-2</c:v>
                </c:pt>
                <c:pt idx="4">
                  <c:v>0</c:v>
                </c:pt>
                <c:pt idx="5">
                  <c:v>2.4958402662229616E-2</c:v>
                </c:pt>
                <c:pt idx="6">
                  <c:v>1.607142857142857E-2</c:v>
                </c:pt>
                <c:pt idx="7">
                  <c:v>2.2222222222222223E-2</c:v>
                </c:pt>
                <c:pt idx="8" formatCode="General">
                  <c:v>0</c:v>
                </c:pt>
                <c:pt idx="9">
                  <c:v>1.9966722129783693E-2</c:v>
                </c:pt>
                <c:pt idx="10">
                  <c:v>2.3214285714285715E-2</c:v>
                </c:pt>
                <c:pt idx="11">
                  <c:v>1.1111111111111112E-2</c:v>
                </c:pt>
                <c:pt idx="12" formatCode="General">
                  <c:v>0</c:v>
                </c:pt>
                <c:pt idx="13">
                  <c:v>1.3311148086522463E-2</c:v>
                </c:pt>
                <c:pt idx="14">
                  <c:v>1.4285714285714285E-2</c:v>
                </c:pt>
                <c:pt idx="15">
                  <c:v>1.1111111111111112E-2</c:v>
                </c:pt>
                <c:pt idx="16" formatCode="General">
                  <c:v>0</c:v>
                </c:pt>
                <c:pt idx="17">
                  <c:v>8.3194675540765387E-3</c:v>
                </c:pt>
                <c:pt idx="18">
                  <c:v>8.9285714285714281E-3</c:v>
                </c:pt>
                <c:pt idx="19">
                  <c:v>2.5000000000000001E-2</c:v>
                </c:pt>
                <c:pt idx="20" formatCode="General">
                  <c:v>0</c:v>
                </c:pt>
                <c:pt idx="21">
                  <c:v>6.6555740432612314E-3</c:v>
                </c:pt>
                <c:pt idx="22">
                  <c:v>1.0714285714285714E-2</c:v>
                </c:pt>
                <c:pt idx="23">
                  <c:v>2.2222222222222223E-2</c:v>
                </c:pt>
                <c:pt idx="24" formatCode="General">
                  <c:v>0</c:v>
                </c:pt>
                <c:pt idx="25">
                  <c:v>4.9916805324459234E-3</c:v>
                </c:pt>
                <c:pt idx="26">
                  <c:v>8.9285714285714281E-3</c:v>
                </c:pt>
                <c:pt idx="27">
                  <c:v>2.2222222222222223E-2</c:v>
                </c:pt>
                <c:pt idx="28" formatCode="General">
                  <c:v>0</c:v>
                </c:pt>
                <c:pt idx="29">
                  <c:v>1.6638935108153077E-2</c:v>
                </c:pt>
                <c:pt idx="30">
                  <c:v>1.7857142857142857E-3</c:v>
                </c:pt>
                <c:pt idx="31">
                  <c:v>0</c:v>
                </c:pt>
                <c:pt idx="32" formatCode="General">
                  <c:v>0</c:v>
                </c:pt>
                <c:pt idx="33">
                  <c:v>1.1647254575707155E-2</c:v>
                </c:pt>
                <c:pt idx="34">
                  <c:v>3.5714285714285713E-3</c:v>
                </c:pt>
                <c:pt idx="35">
                  <c:v>5.5555555555555558E-3</c:v>
                </c:pt>
                <c:pt idx="36" formatCode="General">
                  <c:v>0</c:v>
                </c:pt>
                <c:pt idx="37">
                  <c:v>4.9916805324459234E-3</c:v>
                </c:pt>
                <c:pt idx="38">
                  <c:v>1.7857142857142857E-3</c:v>
                </c:pt>
                <c:pt idx="39">
                  <c:v>2.7777777777777779E-3</c:v>
                </c:pt>
                <c:pt idx="40" formatCode="General">
                  <c:v>0</c:v>
                </c:pt>
                <c:pt idx="41">
                  <c:v>0</c:v>
                </c:pt>
                <c:pt idx="42">
                  <c:v>0</c:v>
                </c:pt>
                <c:pt idx="43">
                  <c:v>0</c:v>
                </c:pt>
              </c:numCache>
            </c:numRef>
          </c:val>
          <c:extLst>
            <c:ext xmlns:c16="http://schemas.microsoft.com/office/drawing/2014/chart" uri="{C3380CC4-5D6E-409C-BE32-E72D297353CC}">
              <c16:uniqueId val="{00000014-AFC3-453B-8412-35E472E38EFE}"/>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'Q11.公的支援制度（従業員別）'!$R$55:$R$98</c:f>
              <c:strCache>
                <c:ptCount val="44"/>
                <c:pt idx="0">
                  <c:v>【 家賃支援 】                    </c:v>
                </c:pt>
                <c:pt idx="1">
                  <c:v>20人以下（n=96）</c:v>
                </c:pt>
                <c:pt idx="2">
                  <c:v>21人以上100人以下（n=63）</c:v>
                </c:pt>
                <c:pt idx="3">
                  <c:v>101人以上（n=20）</c:v>
                </c:pt>
                <c:pt idx="4">
                  <c:v>【 製品・システム・サービスの安全性・信頼性の確保 】 </c:v>
                </c:pt>
                <c:pt idx="5">
                  <c:v>20人以下（n=44）</c:v>
                </c:pt>
                <c:pt idx="6">
                  <c:v>21人以上100人以下（n=39）</c:v>
                </c:pt>
                <c:pt idx="7">
                  <c:v>101人以上（n=29）</c:v>
                </c:pt>
                <c:pt idx="8">
                  <c:v>【 地域における取組みの支援 】            </c:v>
                </c:pt>
                <c:pt idx="9">
                  <c:v>20人以下（n=49）</c:v>
                </c:pt>
                <c:pt idx="10">
                  <c:v>21人以上100人以下（n=51）</c:v>
                </c:pt>
                <c:pt idx="11">
                  <c:v>101人以上（n=35）</c:v>
                </c:pt>
                <c:pt idx="12">
                  <c:v>【 スキル変革の推進 】                </c:v>
                </c:pt>
                <c:pt idx="13">
                  <c:v>20人以下（n=30）</c:v>
                </c:pt>
                <c:pt idx="14">
                  <c:v>21人以上100人以下（n=41）</c:v>
                </c:pt>
                <c:pt idx="15">
                  <c:v>101人以上（n=21）</c:v>
                </c:pt>
                <c:pt idx="16">
                  <c:v>【 事業の再開に関する補助金 】            </c:v>
                </c:pt>
                <c:pt idx="17">
                  <c:v>20人以下（n=50）</c:v>
                </c:pt>
                <c:pt idx="18">
                  <c:v>21人以上100人以下（n=29）</c:v>
                </c:pt>
                <c:pt idx="19">
                  <c:v>101人以上（n=20）</c:v>
                </c:pt>
                <c:pt idx="20">
                  <c:v>【 小中学校等の臨時休業に伴う保護者の休暇取得の支援 】</c:v>
                </c:pt>
                <c:pt idx="21">
                  <c:v>20人以下（n=20）</c:v>
                </c:pt>
                <c:pt idx="22">
                  <c:v>21人以上100人以下（n=23）</c:v>
                </c:pt>
                <c:pt idx="23">
                  <c:v>101人以上（n=37）</c:v>
                </c:pt>
                <c:pt idx="24">
                  <c:v>【 固定資産税・都市計画税の納付猶予・減免 】     </c:v>
                </c:pt>
                <c:pt idx="25">
                  <c:v>20人以下（n=34）</c:v>
                </c:pt>
                <c:pt idx="26">
                  <c:v>21人以上100人以下（n=49）</c:v>
                </c:pt>
                <c:pt idx="27">
                  <c:v>101人以上（n=33）</c:v>
                </c:pt>
                <c:pt idx="28">
                  <c:v>【 研究開発成果の普及展開の支援 】          </c:v>
                </c:pt>
                <c:pt idx="29">
                  <c:v>20人以下（n=51）</c:v>
                </c:pt>
                <c:pt idx="30">
                  <c:v>21人以上100人以下（n=17）</c:v>
                </c:pt>
                <c:pt idx="31">
                  <c:v>101人以上（n=1）</c:v>
                </c:pt>
                <c:pt idx="32">
                  <c:v>【 成果物の取引価格の適正化に関する施策 】      </c:v>
                </c:pt>
                <c:pt idx="33">
                  <c:v>20人以下（n=26）</c:v>
                </c:pt>
                <c:pt idx="34">
                  <c:v>21人以上100人以下（n=15）</c:v>
                </c:pt>
                <c:pt idx="35">
                  <c:v>101人以上（n=4）</c:v>
                </c:pt>
                <c:pt idx="36">
                  <c:v>【 実証事業の拡大・強化 】              </c:v>
                </c:pt>
                <c:pt idx="37">
                  <c:v>20人以下（n=20）</c:v>
                </c:pt>
                <c:pt idx="38">
                  <c:v>21人以上100人以下（n=13）</c:v>
                </c:pt>
                <c:pt idx="39">
                  <c:v>101人以上（n=12）</c:v>
                </c:pt>
                <c:pt idx="40">
                  <c:v>【 開発力の見える化に関する施策 】          </c:v>
                </c:pt>
                <c:pt idx="41">
                  <c:v>20人以下（n=19）</c:v>
                </c:pt>
                <c:pt idx="42">
                  <c:v>21人以上100人以下（n=10）</c:v>
                </c:pt>
                <c:pt idx="43">
                  <c:v>101人以上（n=5）</c:v>
                </c:pt>
              </c:strCache>
            </c:strRef>
          </c:cat>
          <c:val>
            <c:numRef>
              <c:f>'Q11.公的支援制度（従業員別）'!$T$55:$T$98</c:f>
              <c:numCache>
                <c:formatCode>0.0%</c:formatCode>
                <c:ptCount val="44"/>
                <c:pt idx="0">
                  <c:v>0</c:v>
                </c:pt>
                <c:pt idx="1">
                  <c:v>8.6522462562396013E-2</c:v>
                </c:pt>
                <c:pt idx="2">
                  <c:v>5.5357142857142855E-2</c:v>
                </c:pt>
                <c:pt idx="3">
                  <c:v>3.0555555555555555E-2</c:v>
                </c:pt>
                <c:pt idx="4">
                  <c:v>0</c:v>
                </c:pt>
                <c:pt idx="5">
                  <c:v>2.4958402662229616E-2</c:v>
                </c:pt>
                <c:pt idx="6">
                  <c:v>2.5000000000000001E-2</c:v>
                </c:pt>
                <c:pt idx="7">
                  <c:v>2.2222222222222223E-2</c:v>
                </c:pt>
                <c:pt idx="8" formatCode="General">
                  <c:v>0</c:v>
                </c:pt>
                <c:pt idx="9">
                  <c:v>2.4958402662229616E-2</c:v>
                </c:pt>
                <c:pt idx="10">
                  <c:v>3.3928571428571426E-2</c:v>
                </c:pt>
                <c:pt idx="11">
                  <c:v>3.6111111111111108E-2</c:v>
                </c:pt>
                <c:pt idx="12" formatCode="General">
                  <c:v>0</c:v>
                </c:pt>
                <c:pt idx="13">
                  <c:v>2.329450915141431E-2</c:v>
                </c:pt>
                <c:pt idx="14">
                  <c:v>3.0357142857142857E-2</c:v>
                </c:pt>
                <c:pt idx="15">
                  <c:v>2.2222222222222223E-2</c:v>
                </c:pt>
                <c:pt idx="16" formatCode="General">
                  <c:v>0</c:v>
                </c:pt>
                <c:pt idx="17">
                  <c:v>3.4941763727121461E-2</c:v>
                </c:pt>
                <c:pt idx="18">
                  <c:v>2.1428571428571429E-2</c:v>
                </c:pt>
                <c:pt idx="19">
                  <c:v>1.9444444444444445E-2</c:v>
                </c:pt>
                <c:pt idx="20" formatCode="General">
                  <c:v>0</c:v>
                </c:pt>
                <c:pt idx="21">
                  <c:v>1.3311148086522463E-2</c:v>
                </c:pt>
                <c:pt idx="22">
                  <c:v>1.4285714285714285E-2</c:v>
                </c:pt>
                <c:pt idx="23">
                  <c:v>3.3333333333333333E-2</c:v>
                </c:pt>
                <c:pt idx="24" formatCode="General">
                  <c:v>0</c:v>
                </c:pt>
                <c:pt idx="25">
                  <c:v>2.4958402662229616E-2</c:v>
                </c:pt>
                <c:pt idx="26">
                  <c:v>3.5714285714285712E-2</c:v>
                </c:pt>
                <c:pt idx="27">
                  <c:v>3.3333333333333333E-2</c:v>
                </c:pt>
                <c:pt idx="28" formatCode="General">
                  <c:v>0</c:v>
                </c:pt>
                <c:pt idx="29">
                  <c:v>2.6622296173044926E-2</c:v>
                </c:pt>
                <c:pt idx="30">
                  <c:v>8.9285714285714281E-3</c:v>
                </c:pt>
                <c:pt idx="31">
                  <c:v>2.7777777777777779E-3</c:v>
                </c:pt>
                <c:pt idx="32" formatCode="General">
                  <c:v>0</c:v>
                </c:pt>
                <c:pt idx="33">
                  <c:v>1.1647254575707155E-2</c:v>
                </c:pt>
                <c:pt idx="34">
                  <c:v>1.0714285714285714E-2</c:v>
                </c:pt>
                <c:pt idx="35">
                  <c:v>0</c:v>
                </c:pt>
                <c:pt idx="36" formatCode="General">
                  <c:v>0</c:v>
                </c:pt>
                <c:pt idx="37">
                  <c:v>1.1647254575707155E-2</c:v>
                </c:pt>
                <c:pt idx="38">
                  <c:v>1.0714285714285714E-2</c:v>
                </c:pt>
                <c:pt idx="39">
                  <c:v>2.2222222222222223E-2</c:v>
                </c:pt>
                <c:pt idx="40" formatCode="General">
                  <c:v>0</c:v>
                </c:pt>
                <c:pt idx="41">
                  <c:v>9.9833610648918467E-3</c:v>
                </c:pt>
                <c:pt idx="42">
                  <c:v>7.1428571428571426E-3</c:v>
                </c:pt>
                <c:pt idx="43">
                  <c:v>5.5555555555555558E-3</c:v>
                </c:pt>
              </c:numCache>
            </c:numRef>
          </c:val>
          <c:extLst>
            <c:ext xmlns:c16="http://schemas.microsoft.com/office/drawing/2014/chart" uri="{C3380CC4-5D6E-409C-BE32-E72D297353CC}">
              <c16:uniqueId val="{0000002D-AFC3-453B-8412-35E472E38EFE}"/>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'Q11.公的支援制度（従業員別）'!$R$55:$R$98</c:f>
              <c:strCache>
                <c:ptCount val="44"/>
                <c:pt idx="0">
                  <c:v>【 家賃支援 】                    </c:v>
                </c:pt>
                <c:pt idx="1">
                  <c:v>20人以下（n=96）</c:v>
                </c:pt>
                <c:pt idx="2">
                  <c:v>21人以上100人以下（n=63）</c:v>
                </c:pt>
                <c:pt idx="3">
                  <c:v>101人以上（n=20）</c:v>
                </c:pt>
                <c:pt idx="4">
                  <c:v>【 製品・システム・サービスの安全性・信頼性の確保 】 </c:v>
                </c:pt>
                <c:pt idx="5">
                  <c:v>20人以下（n=44）</c:v>
                </c:pt>
                <c:pt idx="6">
                  <c:v>21人以上100人以下（n=39）</c:v>
                </c:pt>
                <c:pt idx="7">
                  <c:v>101人以上（n=29）</c:v>
                </c:pt>
                <c:pt idx="8">
                  <c:v>【 地域における取組みの支援 】            </c:v>
                </c:pt>
                <c:pt idx="9">
                  <c:v>20人以下（n=49）</c:v>
                </c:pt>
                <c:pt idx="10">
                  <c:v>21人以上100人以下（n=51）</c:v>
                </c:pt>
                <c:pt idx="11">
                  <c:v>101人以上（n=35）</c:v>
                </c:pt>
                <c:pt idx="12">
                  <c:v>【 スキル変革の推進 】                </c:v>
                </c:pt>
                <c:pt idx="13">
                  <c:v>20人以下（n=30）</c:v>
                </c:pt>
                <c:pt idx="14">
                  <c:v>21人以上100人以下（n=41）</c:v>
                </c:pt>
                <c:pt idx="15">
                  <c:v>101人以上（n=21）</c:v>
                </c:pt>
                <c:pt idx="16">
                  <c:v>【 事業の再開に関する補助金 】            </c:v>
                </c:pt>
                <c:pt idx="17">
                  <c:v>20人以下（n=50）</c:v>
                </c:pt>
                <c:pt idx="18">
                  <c:v>21人以上100人以下（n=29）</c:v>
                </c:pt>
                <c:pt idx="19">
                  <c:v>101人以上（n=20）</c:v>
                </c:pt>
                <c:pt idx="20">
                  <c:v>【 小中学校等の臨時休業に伴う保護者の休暇取得の支援 】</c:v>
                </c:pt>
                <c:pt idx="21">
                  <c:v>20人以下（n=20）</c:v>
                </c:pt>
                <c:pt idx="22">
                  <c:v>21人以上100人以下（n=23）</c:v>
                </c:pt>
                <c:pt idx="23">
                  <c:v>101人以上（n=37）</c:v>
                </c:pt>
                <c:pt idx="24">
                  <c:v>【 固定資産税・都市計画税の納付猶予・減免 】     </c:v>
                </c:pt>
                <c:pt idx="25">
                  <c:v>20人以下（n=34）</c:v>
                </c:pt>
                <c:pt idx="26">
                  <c:v>21人以上100人以下（n=49）</c:v>
                </c:pt>
                <c:pt idx="27">
                  <c:v>101人以上（n=33）</c:v>
                </c:pt>
                <c:pt idx="28">
                  <c:v>【 研究開発成果の普及展開の支援 】          </c:v>
                </c:pt>
                <c:pt idx="29">
                  <c:v>20人以下（n=51）</c:v>
                </c:pt>
                <c:pt idx="30">
                  <c:v>21人以上100人以下（n=17）</c:v>
                </c:pt>
                <c:pt idx="31">
                  <c:v>101人以上（n=1）</c:v>
                </c:pt>
                <c:pt idx="32">
                  <c:v>【 成果物の取引価格の適正化に関する施策 】      </c:v>
                </c:pt>
                <c:pt idx="33">
                  <c:v>20人以下（n=26）</c:v>
                </c:pt>
                <c:pt idx="34">
                  <c:v>21人以上100人以下（n=15）</c:v>
                </c:pt>
                <c:pt idx="35">
                  <c:v>101人以上（n=4）</c:v>
                </c:pt>
                <c:pt idx="36">
                  <c:v>【 実証事業の拡大・強化 】              </c:v>
                </c:pt>
                <c:pt idx="37">
                  <c:v>20人以下（n=20）</c:v>
                </c:pt>
                <c:pt idx="38">
                  <c:v>21人以上100人以下（n=13）</c:v>
                </c:pt>
                <c:pt idx="39">
                  <c:v>101人以上（n=12）</c:v>
                </c:pt>
                <c:pt idx="40">
                  <c:v>【 開発力の見える化に関する施策 】          </c:v>
                </c:pt>
                <c:pt idx="41">
                  <c:v>20人以下（n=19）</c:v>
                </c:pt>
                <c:pt idx="42">
                  <c:v>21人以上100人以下（n=10）</c:v>
                </c:pt>
                <c:pt idx="43">
                  <c:v>101人以上（n=5）</c:v>
                </c:pt>
              </c:strCache>
            </c:strRef>
          </c:cat>
          <c:val>
            <c:numRef>
              <c:f>'Q11.公的支援制度（従業員別）'!$U$55:$U$98</c:f>
              <c:numCache>
                <c:formatCode>0.0%</c:formatCode>
                <c:ptCount val="44"/>
                <c:pt idx="0">
                  <c:v>0</c:v>
                </c:pt>
                <c:pt idx="1">
                  <c:v>4.3261231281198007E-2</c:v>
                </c:pt>
                <c:pt idx="2">
                  <c:v>3.9285714285714285E-2</c:v>
                </c:pt>
                <c:pt idx="3">
                  <c:v>1.3888888888888888E-2</c:v>
                </c:pt>
                <c:pt idx="4">
                  <c:v>0</c:v>
                </c:pt>
                <c:pt idx="5">
                  <c:v>2.329450915141431E-2</c:v>
                </c:pt>
                <c:pt idx="6">
                  <c:v>2.8571428571428571E-2</c:v>
                </c:pt>
                <c:pt idx="7">
                  <c:v>3.6111111111111108E-2</c:v>
                </c:pt>
                <c:pt idx="8" formatCode="General">
                  <c:v>0</c:v>
                </c:pt>
                <c:pt idx="9">
                  <c:v>3.6605657237936774E-2</c:v>
                </c:pt>
                <c:pt idx="10">
                  <c:v>3.3928571428571426E-2</c:v>
                </c:pt>
                <c:pt idx="11">
                  <c:v>0.05</c:v>
                </c:pt>
                <c:pt idx="12" formatCode="General">
                  <c:v>0</c:v>
                </c:pt>
                <c:pt idx="13">
                  <c:v>1.3311148086522463E-2</c:v>
                </c:pt>
                <c:pt idx="14">
                  <c:v>2.8571428571428571E-2</c:v>
                </c:pt>
                <c:pt idx="15">
                  <c:v>2.5000000000000001E-2</c:v>
                </c:pt>
                <c:pt idx="16" formatCode="General">
                  <c:v>0</c:v>
                </c:pt>
                <c:pt idx="17">
                  <c:v>3.9933444259567387E-2</c:v>
                </c:pt>
                <c:pt idx="18">
                  <c:v>2.1428571428571429E-2</c:v>
                </c:pt>
                <c:pt idx="19">
                  <c:v>1.1111111111111112E-2</c:v>
                </c:pt>
                <c:pt idx="20" formatCode="General">
                  <c:v>0</c:v>
                </c:pt>
                <c:pt idx="21">
                  <c:v>1.3311148086522463E-2</c:v>
                </c:pt>
                <c:pt idx="22">
                  <c:v>1.607142857142857E-2</c:v>
                </c:pt>
                <c:pt idx="23">
                  <c:v>4.7222222222222221E-2</c:v>
                </c:pt>
                <c:pt idx="24" formatCode="General">
                  <c:v>0</c:v>
                </c:pt>
                <c:pt idx="25">
                  <c:v>2.6622296173044926E-2</c:v>
                </c:pt>
                <c:pt idx="26">
                  <c:v>4.2857142857142858E-2</c:v>
                </c:pt>
                <c:pt idx="27">
                  <c:v>3.6111111111111108E-2</c:v>
                </c:pt>
                <c:pt idx="28" formatCode="General">
                  <c:v>0</c:v>
                </c:pt>
                <c:pt idx="29">
                  <c:v>4.1597337770382693E-2</c:v>
                </c:pt>
                <c:pt idx="30">
                  <c:v>1.9642857142857142E-2</c:v>
                </c:pt>
                <c:pt idx="31">
                  <c:v>0</c:v>
                </c:pt>
                <c:pt idx="32" formatCode="General">
                  <c:v>0</c:v>
                </c:pt>
                <c:pt idx="33">
                  <c:v>1.9966722129783693E-2</c:v>
                </c:pt>
                <c:pt idx="34">
                  <c:v>1.2500000000000001E-2</c:v>
                </c:pt>
                <c:pt idx="35">
                  <c:v>5.5555555555555558E-3</c:v>
                </c:pt>
                <c:pt idx="36" formatCode="General">
                  <c:v>0</c:v>
                </c:pt>
                <c:pt idx="37">
                  <c:v>1.6638935108153077E-2</c:v>
                </c:pt>
                <c:pt idx="38">
                  <c:v>1.0714285714285714E-2</c:v>
                </c:pt>
                <c:pt idx="39">
                  <c:v>8.3333333333333332E-3</c:v>
                </c:pt>
                <c:pt idx="40" formatCode="General">
                  <c:v>0</c:v>
                </c:pt>
                <c:pt idx="41">
                  <c:v>2.1630615640599003E-2</c:v>
                </c:pt>
                <c:pt idx="42">
                  <c:v>1.0714285714285714E-2</c:v>
                </c:pt>
                <c:pt idx="43">
                  <c:v>8.3333333333333332E-3</c:v>
                </c:pt>
              </c:numCache>
            </c:numRef>
          </c:val>
          <c:extLst>
            <c:ext xmlns:c16="http://schemas.microsoft.com/office/drawing/2014/chart" uri="{C3380CC4-5D6E-409C-BE32-E72D297353CC}">
              <c16:uniqueId val="{00000040-AFC3-453B-8412-35E472E38EF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69073812260536394"/>
          <c:y val="0.66375653594771244"/>
          <c:w val="0.10975996168582375"/>
          <c:h val="6.676797385620914E-2"/>
        </c:manualLayout>
      </c:layout>
      <c:overlay val="0"/>
      <c:spPr>
        <a:solidFill>
          <a:sysClr val="window" lastClr="FFFFFF"/>
        </a:solidFill>
      </c:sp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'Q11.公的支援制度（従業員別）'!$R$7:$R$54</c:f>
              <c:strCache>
                <c:ptCount val="48"/>
                <c:pt idx="0">
                  <c:v>【 売上の低下に対する支援 】             </c:v>
                </c:pt>
                <c:pt idx="1">
                  <c:v>20人以下（n=288）</c:v>
                </c:pt>
                <c:pt idx="2">
                  <c:v>21人以上100人以下（n=251）</c:v>
                </c:pt>
                <c:pt idx="3">
                  <c:v>101人以上（n=129）</c:v>
                </c:pt>
                <c:pt idx="4">
                  <c:v>【 雇用調整に関する支援 】              </c:v>
                </c:pt>
                <c:pt idx="5">
                  <c:v>20人以下（n=148）</c:v>
                </c:pt>
                <c:pt idx="6">
                  <c:v>21人以上100人以下（n=195）</c:v>
                </c:pt>
                <c:pt idx="7">
                  <c:v>101人以上（n=119）</c:v>
                </c:pt>
                <c:pt idx="8">
                  <c:v>【 低金利・無担保等の融資 】             </c:v>
                </c:pt>
                <c:pt idx="9">
                  <c:v>20人以下（n=161）</c:v>
                </c:pt>
                <c:pt idx="10">
                  <c:v>21人以上100人以下（n=146）</c:v>
                </c:pt>
                <c:pt idx="11">
                  <c:v>101人以上（n=48）</c:v>
                </c:pt>
                <c:pt idx="12">
                  <c:v>【 テレワーク環境整備に関する支援 】         </c:v>
                </c:pt>
                <c:pt idx="13">
                  <c:v>20人以下（n=91）</c:v>
                </c:pt>
                <c:pt idx="14">
                  <c:v>21人以上100人以下（n=115）</c:v>
                </c:pt>
                <c:pt idx="15">
                  <c:v>101人以上（n=104）</c:v>
                </c:pt>
                <c:pt idx="16">
                  <c:v>【 国税、地方税社会保険料等の納付猶予・減免 】    </c:v>
                </c:pt>
                <c:pt idx="17">
                  <c:v>20人以下（n=115）</c:v>
                </c:pt>
                <c:pt idx="18">
                  <c:v>21人以上100人以下（n=86）</c:v>
                </c:pt>
                <c:pt idx="19">
                  <c:v>101人以上（n=59）</c:v>
                </c:pt>
                <c:pt idx="20">
                  <c:v>【 規制緩和の推進 】                 </c:v>
                </c:pt>
                <c:pt idx="21">
                  <c:v>20人以下（n=63）</c:v>
                </c:pt>
                <c:pt idx="22">
                  <c:v>21人以上100人以下（n=75）</c:v>
                </c:pt>
                <c:pt idx="23">
                  <c:v>101人以上（n=61）</c:v>
                </c:pt>
                <c:pt idx="24">
                  <c:v>【 研究開発の支援 】                 </c:v>
                </c:pt>
                <c:pt idx="25">
                  <c:v>20人以下（n=121）</c:v>
                </c:pt>
                <c:pt idx="26">
                  <c:v>21人以上100人以下（n=81）</c:v>
                </c:pt>
                <c:pt idx="27">
                  <c:v>101人以上（n=44）</c:v>
                </c:pt>
                <c:pt idx="28">
                  <c:v>【 税制関連の施策強化 】               </c:v>
                </c:pt>
                <c:pt idx="29">
                  <c:v>20人以下（n=86）</c:v>
                </c:pt>
                <c:pt idx="30">
                  <c:v>21人以上100人以下（n=87）</c:v>
                </c:pt>
                <c:pt idx="31">
                  <c:v>101人以上（n=64）</c:v>
                </c:pt>
                <c:pt idx="32">
                  <c:v>【 補助事業の拡大・強化 】              </c:v>
                </c:pt>
                <c:pt idx="33">
                  <c:v>20人以下（n=85）</c:v>
                </c:pt>
                <c:pt idx="34">
                  <c:v>21人以上100人以下（n=72）</c:v>
                </c:pt>
                <c:pt idx="35">
                  <c:v>101人以上（n=41）</c:v>
                </c:pt>
                <c:pt idx="36">
                  <c:v>【 IT社会の動向調査・分析、情報発信 】       </c:v>
                </c:pt>
                <c:pt idx="37">
                  <c:v>20人以下（n=49）</c:v>
                </c:pt>
                <c:pt idx="38">
                  <c:v>21人以上100人以下（n=51）</c:v>
                </c:pt>
                <c:pt idx="39">
                  <c:v>101人以上（n=43）</c:v>
                </c:pt>
                <c:pt idx="40">
                  <c:v>【 データ利活用の促進 】               </c:v>
                </c:pt>
                <c:pt idx="41">
                  <c:v>20人以下（n=41）</c:v>
                </c:pt>
                <c:pt idx="42">
                  <c:v>21人以上100人以下（n=46）</c:v>
                </c:pt>
                <c:pt idx="43">
                  <c:v>101人以上（n=68）</c:v>
                </c:pt>
                <c:pt idx="44">
                  <c:v>【 人材関連の施策強化 】               </c:v>
                </c:pt>
                <c:pt idx="45">
                  <c:v>20人以下（n=64）</c:v>
                </c:pt>
                <c:pt idx="46">
                  <c:v>21人以上100人以下（n=86）</c:v>
                </c:pt>
                <c:pt idx="47">
                  <c:v>101人以上（n=45）</c:v>
                </c:pt>
              </c:strCache>
            </c:strRef>
          </c:cat>
          <c:val>
            <c:numRef>
              <c:f>'Q11.公的支援制度（従業員別）'!$S$7:$S$54</c:f>
              <c:numCache>
                <c:formatCode>0.0%</c:formatCode>
                <c:ptCount val="48"/>
                <c:pt idx="0" formatCode="General">
                  <c:v>0</c:v>
                </c:pt>
                <c:pt idx="1">
                  <c:v>0.35108153078202997</c:v>
                </c:pt>
                <c:pt idx="2">
                  <c:v>0.28749999999999998</c:v>
                </c:pt>
                <c:pt idx="3">
                  <c:v>0.25</c:v>
                </c:pt>
                <c:pt idx="4" formatCode="General">
                  <c:v>0</c:v>
                </c:pt>
                <c:pt idx="5">
                  <c:v>6.8219633943427616E-2</c:v>
                </c:pt>
                <c:pt idx="6">
                  <c:v>0.16071428571428573</c:v>
                </c:pt>
                <c:pt idx="7">
                  <c:v>0.15</c:v>
                </c:pt>
                <c:pt idx="8" formatCode="General">
                  <c:v>0</c:v>
                </c:pt>
                <c:pt idx="9">
                  <c:v>9.8169717138103157E-2</c:v>
                </c:pt>
                <c:pt idx="10">
                  <c:v>8.5714285714285715E-2</c:v>
                </c:pt>
                <c:pt idx="11">
                  <c:v>3.6111111111111108E-2</c:v>
                </c:pt>
                <c:pt idx="12" formatCode="General">
                  <c:v>0</c:v>
                </c:pt>
                <c:pt idx="13">
                  <c:v>3.8269550748752081E-2</c:v>
                </c:pt>
                <c:pt idx="14">
                  <c:v>5.7142857142857141E-2</c:v>
                </c:pt>
                <c:pt idx="15">
                  <c:v>0.11666666666666667</c:v>
                </c:pt>
                <c:pt idx="16" formatCode="General">
                  <c:v>0</c:v>
                </c:pt>
                <c:pt idx="17">
                  <c:v>6.4891846921797003E-2</c:v>
                </c:pt>
                <c:pt idx="18">
                  <c:v>4.8214285714285716E-2</c:v>
                </c:pt>
                <c:pt idx="19">
                  <c:v>4.7222222222222221E-2</c:v>
                </c:pt>
                <c:pt idx="20" formatCode="General">
                  <c:v>0</c:v>
                </c:pt>
                <c:pt idx="21">
                  <c:v>3.4941763727121461E-2</c:v>
                </c:pt>
                <c:pt idx="22">
                  <c:v>4.4642857142857144E-2</c:v>
                </c:pt>
                <c:pt idx="23">
                  <c:v>4.7222222222222221E-2</c:v>
                </c:pt>
                <c:pt idx="24" formatCode="General">
                  <c:v>0</c:v>
                </c:pt>
                <c:pt idx="25">
                  <c:v>5.6572379367720464E-2</c:v>
                </c:pt>
                <c:pt idx="26">
                  <c:v>2.8571428571428571E-2</c:v>
                </c:pt>
                <c:pt idx="27">
                  <c:v>2.5000000000000001E-2</c:v>
                </c:pt>
                <c:pt idx="28" formatCode="General">
                  <c:v>0</c:v>
                </c:pt>
                <c:pt idx="29">
                  <c:v>2.8286189683860232E-2</c:v>
                </c:pt>
                <c:pt idx="30">
                  <c:v>4.8214285714285716E-2</c:v>
                </c:pt>
                <c:pt idx="31">
                  <c:v>3.3333333333333333E-2</c:v>
                </c:pt>
                <c:pt idx="32" formatCode="General">
                  <c:v>0</c:v>
                </c:pt>
                <c:pt idx="33">
                  <c:v>3.6605657237936774E-2</c:v>
                </c:pt>
                <c:pt idx="34">
                  <c:v>3.5714285714285712E-2</c:v>
                </c:pt>
                <c:pt idx="35">
                  <c:v>3.6111111111111108E-2</c:v>
                </c:pt>
                <c:pt idx="36" formatCode="General">
                  <c:v>0</c:v>
                </c:pt>
                <c:pt idx="37">
                  <c:v>2.9950083194675542E-2</c:v>
                </c:pt>
                <c:pt idx="38">
                  <c:v>3.0357142857142857E-2</c:v>
                </c:pt>
                <c:pt idx="39">
                  <c:v>4.7222222222222221E-2</c:v>
                </c:pt>
                <c:pt idx="40">
                  <c:v>0</c:v>
                </c:pt>
                <c:pt idx="41">
                  <c:v>1.4975041597337771E-2</c:v>
                </c:pt>
                <c:pt idx="42">
                  <c:v>2.3214285714285715E-2</c:v>
                </c:pt>
                <c:pt idx="43">
                  <c:v>5.8333333333333334E-2</c:v>
                </c:pt>
                <c:pt idx="44">
                  <c:v>0</c:v>
                </c:pt>
                <c:pt idx="45">
                  <c:v>1.9966722129783693E-2</c:v>
                </c:pt>
                <c:pt idx="46">
                  <c:v>3.7499999999999999E-2</c:v>
                </c:pt>
                <c:pt idx="47">
                  <c:v>1.3888888888888888E-2</c:v>
                </c:pt>
              </c:numCache>
            </c:numRef>
          </c:val>
          <c:extLst>
            <c:ext xmlns:c16="http://schemas.microsoft.com/office/drawing/2014/chart" uri="{C3380CC4-5D6E-409C-BE32-E72D297353CC}">
              <c16:uniqueId val="{00000014-8A29-4955-873D-51111F8ECDE8}"/>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'Q11.公的支援制度（従業員別）'!$R$7:$R$54</c:f>
              <c:strCache>
                <c:ptCount val="48"/>
                <c:pt idx="0">
                  <c:v>【 売上の低下に対する支援 】             </c:v>
                </c:pt>
                <c:pt idx="1">
                  <c:v>20人以下（n=288）</c:v>
                </c:pt>
                <c:pt idx="2">
                  <c:v>21人以上100人以下（n=251）</c:v>
                </c:pt>
                <c:pt idx="3">
                  <c:v>101人以上（n=129）</c:v>
                </c:pt>
                <c:pt idx="4">
                  <c:v>【 雇用調整に関する支援 】              </c:v>
                </c:pt>
                <c:pt idx="5">
                  <c:v>20人以下（n=148）</c:v>
                </c:pt>
                <c:pt idx="6">
                  <c:v>21人以上100人以下（n=195）</c:v>
                </c:pt>
                <c:pt idx="7">
                  <c:v>101人以上（n=119）</c:v>
                </c:pt>
                <c:pt idx="8">
                  <c:v>【 低金利・無担保等の融資 】             </c:v>
                </c:pt>
                <c:pt idx="9">
                  <c:v>20人以下（n=161）</c:v>
                </c:pt>
                <c:pt idx="10">
                  <c:v>21人以上100人以下（n=146）</c:v>
                </c:pt>
                <c:pt idx="11">
                  <c:v>101人以上（n=48）</c:v>
                </c:pt>
                <c:pt idx="12">
                  <c:v>【 テレワーク環境整備に関する支援 】         </c:v>
                </c:pt>
                <c:pt idx="13">
                  <c:v>20人以下（n=91）</c:v>
                </c:pt>
                <c:pt idx="14">
                  <c:v>21人以上100人以下（n=115）</c:v>
                </c:pt>
                <c:pt idx="15">
                  <c:v>101人以上（n=104）</c:v>
                </c:pt>
                <c:pt idx="16">
                  <c:v>【 国税、地方税社会保険料等の納付猶予・減免 】    </c:v>
                </c:pt>
                <c:pt idx="17">
                  <c:v>20人以下（n=115）</c:v>
                </c:pt>
                <c:pt idx="18">
                  <c:v>21人以上100人以下（n=86）</c:v>
                </c:pt>
                <c:pt idx="19">
                  <c:v>101人以上（n=59）</c:v>
                </c:pt>
                <c:pt idx="20">
                  <c:v>【 規制緩和の推進 】                 </c:v>
                </c:pt>
                <c:pt idx="21">
                  <c:v>20人以下（n=63）</c:v>
                </c:pt>
                <c:pt idx="22">
                  <c:v>21人以上100人以下（n=75）</c:v>
                </c:pt>
                <c:pt idx="23">
                  <c:v>101人以上（n=61）</c:v>
                </c:pt>
                <c:pt idx="24">
                  <c:v>【 研究開発の支援 】                 </c:v>
                </c:pt>
                <c:pt idx="25">
                  <c:v>20人以下（n=121）</c:v>
                </c:pt>
                <c:pt idx="26">
                  <c:v>21人以上100人以下（n=81）</c:v>
                </c:pt>
                <c:pt idx="27">
                  <c:v>101人以上（n=44）</c:v>
                </c:pt>
                <c:pt idx="28">
                  <c:v>【 税制関連の施策強化 】               </c:v>
                </c:pt>
                <c:pt idx="29">
                  <c:v>20人以下（n=86）</c:v>
                </c:pt>
                <c:pt idx="30">
                  <c:v>21人以上100人以下（n=87）</c:v>
                </c:pt>
                <c:pt idx="31">
                  <c:v>101人以上（n=64）</c:v>
                </c:pt>
                <c:pt idx="32">
                  <c:v>【 補助事業の拡大・強化 】              </c:v>
                </c:pt>
                <c:pt idx="33">
                  <c:v>20人以下（n=85）</c:v>
                </c:pt>
                <c:pt idx="34">
                  <c:v>21人以上100人以下（n=72）</c:v>
                </c:pt>
                <c:pt idx="35">
                  <c:v>101人以上（n=41）</c:v>
                </c:pt>
                <c:pt idx="36">
                  <c:v>【 IT社会の動向調査・分析、情報発信 】       </c:v>
                </c:pt>
                <c:pt idx="37">
                  <c:v>20人以下（n=49）</c:v>
                </c:pt>
                <c:pt idx="38">
                  <c:v>21人以上100人以下（n=51）</c:v>
                </c:pt>
                <c:pt idx="39">
                  <c:v>101人以上（n=43）</c:v>
                </c:pt>
                <c:pt idx="40">
                  <c:v>【 データ利活用の促進 】               </c:v>
                </c:pt>
                <c:pt idx="41">
                  <c:v>20人以下（n=41）</c:v>
                </c:pt>
                <c:pt idx="42">
                  <c:v>21人以上100人以下（n=46）</c:v>
                </c:pt>
                <c:pt idx="43">
                  <c:v>101人以上（n=68）</c:v>
                </c:pt>
                <c:pt idx="44">
                  <c:v>【 人材関連の施策強化 】               </c:v>
                </c:pt>
                <c:pt idx="45">
                  <c:v>20人以下（n=64）</c:v>
                </c:pt>
                <c:pt idx="46">
                  <c:v>21人以上100人以下（n=86）</c:v>
                </c:pt>
                <c:pt idx="47">
                  <c:v>101人以上（n=45）</c:v>
                </c:pt>
              </c:strCache>
            </c:strRef>
          </c:cat>
          <c:val>
            <c:numRef>
              <c:f>'Q11.公的支援制度（従業員別）'!$T$7:$T$54</c:f>
              <c:numCache>
                <c:formatCode>0.0%</c:formatCode>
                <c:ptCount val="48"/>
                <c:pt idx="0" formatCode="General">
                  <c:v>0</c:v>
                </c:pt>
                <c:pt idx="1">
                  <c:v>7.6539101497504161E-2</c:v>
                </c:pt>
                <c:pt idx="2">
                  <c:v>9.8214285714285712E-2</c:v>
                </c:pt>
                <c:pt idx="3">
                  <c:v>6.6666666666666666E-2</c:v>
                </c:pt>
                <c:pt idx="4" formatCode="General">
                  <c:v>0</c:v>
                </c:pt>
                <c:pt idx="5">
                  <c:v>0.11314475873544093</c:v>
                </c:pt>
                <c:pt idx="6">
                  <c:v>0.13035714285714287</c:v>
                </c:pt>
                <c:pt idx="7">
                  <c:v>0.1111111111111111</c:v>
                </c:pt>
                <c:pt idx="8" formatCode="General">
                  <c:v>0</c:v>
                </c:pt>
                <c:pt idx="9">
                  <c:v>9.1514143094841932E-2</c:v>
                </c:pt>
                <c:pt idx="10">
                  <c:v>0.10357142857142858</c:v>
                </c:pt>
                <c:pt idx="11">
                  <c:v>4.7222222222222221E-2</c:v>
                </c:pt>
                <c:pt idx="12" formatCode="General">
                  <c:v>0</c:v>
                </c:pt>
                <c:pt idx="13">
                  <c:v>4.6589018302828619E-2</c:v>
                </c:pt>
                <c:pt idx="14">
                  <c:v>6.6071428571428573E-2</c:v>
                </c:pt>
                <c:pt idx="15">
                  <c:v>0.10277777777777777</c:v>
                </c:pt>
                <c:pt idx="16" formatCode="General">
                  <c:v>0</c:v>
                </c:pt>
                <c:pt idx="17">
                  <c:v>6.8219633943427616E-2</c:v>
                </c:pt>
                <c:pt idx="18">
                  <c:v>4.642857142857143E-2</c:v>
                </c:pt>
                <c:pt idx="19">
                  <c:v>5.8333333333333334E-2</c:v>
                </c:pt>
                <c:pt idx="20" formatCode="General">
                  <c:v>0</c:v>
                </c:pt>
                <c:pt idx="21">
                  <c:v>3.6605657237936774E-2</c:v>
                </c:pt>
                <c:pt idx="22">
                  <c:v>3.0357142857142857E-2</c:v>
                </c:pt>
                <c:pt idx="23">
                  <c:v>7.4999999999999997E-2</c:v>
                </c:pt>
                <c:pt idx="24" formatCode="General">
                  <c:v>0</c:v>
                </c:pt>
                <c:pt idx="25">
                  <c:v>7.4875207986688855E-2</c:v>
                </c:pt>
                <c:pt idx="26">
                  <c:v>5.5357142857142855E-2</c:v>
                </c:pt>
                <c:pt idx="27">
                  <c:v>3.888888888888889E-2</c:v>
                </c:pt>
                <c:pt idx="28" formatCode="General">
                  <c:v>0</c:v>
                </c:pt>
                <c:pt idx="29">
                  <c:v>6.3227953410981697E-2</c:v>
                </c:pt>
                <c:pt idx="30">
                  <c:v>5.7142857142857141E-2</c:v>
                </c:pt>
                <c:pt idx="31">
                  <c:v>7.4999999999999997E-2</c:v>
                </c:pt>
                <c:pt idx="32" formatCode="General">
                  <c:v>0</c:v>
                </c:pt>
                <c:pt idx="33">
                  <c:v>4.3261231281198007E-2</c:v>
                </c:pt>
                <c:pt idx="34">
                  <c:v>3.214285714285714E-2</c:v>
                </c:pt>
                <c:pt idx="35">
                  <c:v>4.7222222222222221E-2</c:v>
                </c:pt>
                <c:pt idx="36" formatCode="General">
                  <c:v>0</c:v>
                </c:pt>
                <c:pt idx="37">
                  <c:v>2.4958402662229616E-2</c:v>
                </c:pt>
                <c:pt idx="38">
                  <c:v>3.0357142857142857E-2</c:v>
                </c:pt>
                <c:pt idx="39">
                  <c:v>3.0555555555555555E-2</c:v>
                </c:pt>
                <c:pt idx="40">
                  <c:v>0</c:v>
                </c:pt>
                <c:pt idx="41">
                  <c:v>2.329450915141431E-2</c:v>
                </c:pt>
                <c:pt idx="42">
                  <c:v>2.5000000000000001E-2</c:v>
                </c:pt>
                <c:pt idx="43">
                  <c:v>5.5555555555555552E-2</c:v>
                </c:pt>
                <c:pt idx="44">
                  <c:v>0</c:v>
                </c:pt>
                <c:pt idx="45">
                  <c:v>2.4958402662229616E-2</c:v>
                </c:pt>
                <c:pt idx="46">
                  <c:v>5.3571428571428568E-2</c:v>
                </c:pt>
                <c:pt idx="47">
                  <c:v>3.6111111111111108E-2</c:v>
                </c:pt>
              </c:numCache>
            </c:numRef>
          </c:val>
          <c:extLst>
            <c:ext xmlns:c16="http://schemas.microsoft.com/office/drawing/2014/chart" uri="{C3380CC4-5D6E-409C-BE32-E72D297353CC}">
              <c16:uniqueId val="{0000002D-8A29-4955-873D-51111F8ECDE8}"/>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'Q11.公的支援制度（従業員別）'!$R$7:$R$54</c:f>
              <c:strCache>
                <c:ptCount val="48"/>
                <c:pt idx="0">
                  <c:v>【 売上の低下に対する支援 】             </c:v>
                </c:pt>
                <c:pt idx="1">
                  <c:v>20人以下（n=288）</c:v>
                </c:pt>
                <c:pt idx="2">
                  <c:v>21人以上100人以下（n=251）</c:v>
                </c:pt>
                <c:pt idx="3">
                  <c:v>101人以上（n=129）</c:v>
                </c:pt>
                <c:pt idx="4">
                  <c:v>【 雇用調整に関する支援 】              </c:v>
                </c:pt>
                <c:pt idx="5">
                  <c:v>20人以下（n=148）</c:v>
                </c:pt>
                <c:pt idx="6">
                  <c:v>21人以上100人以下（n=195）</c:v>
                </c:pt>
                <c:pt idx="7">
                  <c:v>101人以上（n=119）</c:v>
                </c:pt>
                <c:pt idx="8">
                  <c:v>【 低金利・無担保等の融資 】             </c:v>
                </c:pt>
                <c:pt idx="9">
                  <c:v>20人以下（n=161）</c:v>
                </c:pt>
                <c:pt idx="10">
                  <c:v>21人以上100人以下（n=146）</c:v>
                </c:pt>
                <c:pt idx="11">
                  <c:v>101人以上（n=48）</c:v>
                </c:pt>
                <c:pt idx="12">
                  <c:v>【 テレワーク環境整備に関する支援 】         </c:v>
                </c:pt>
                <c:pt idx="13">
                  <c:v>20人以下（n=91）</c:v>
                </c:pt>
                <c:pt idx="14">
                  <c:v>21人以上100人以下（n=115）</c:v>
                </c:pt>
                <c:pt idx="15">
                  <c:v>101人以上（n=104）</c:v>
                </c:pt>
                <c:pt idx="16">
                  <c:v>【 国税、地方税社会保険料等の納付猶予・減免 】    </c:v>
                </c:pt>
                <c:pt idx="17">
                  <c:v>20人以下（n=115）</c:v>
                </c:pt>
                <c:pt idx="18">
                  <c:v>21人以上100人以下（n=86）</c:v>
                </c:pt>
                <c:pt idx="19">
                  <c:v>101人以上（n=59）</c:v>
                </c:pt>
                <c:pt idx="20">
                  <c:v>【 規制緩和の推進 】                 </c:v>
                </c:pt>
                <c:pt idx="21">
                  <c:v>20人以下（n=63）</c:v>
                </c:pt>
                <c:pt idx="22">
                  <c:v>21人以上100人以下（n=75）</c:v>
                </c:pt>
                <c:pt idx="23">
                  <c:v>101人以上（n=61）</c:v>
                </c:pt>
                <c:pt idx="24">
                  <c:v>【 研究開発の支援 】                 </c:v>
                </c:pt>
                <c:pt idx="25">
                  <c:v>20人以下（n=121）</c:v>
                </c:pt>
                <c:pt idx="26">
                  <c:v>21人以上100人以下（n=81）</c:v>
                </c:pt>
                <c:pt idx="27">
                  <c:v>101人以上（n=44）</c:v>
                </c:pt>
                <c:pt idx="28">
                  <c:v>【 税制関連の施策強化 】               </c:v>
                </c:pt>
                <c:pt idx="29">
                  <c:v>20人以下（n=86）</c:v>
                </c:pt>
                <c:pt idx="30">
                  <c:v>21人以上100人以下（n=87）</c:v>
                </c:pt>
                <c:pt idx="31">
                  <c:v>101人以上（n=64）</c:v>
                </c:pt>
                <c:pt idx="32">
                  <c:v>【 補助事業の拡大・強化 】              </c:v>
                </c:pt>
                <c:pt idx="33">
                  <c:v>20人以下（n=85）</c:v>
                </c:pt>
                <c:pt idx="34">
                  <c:v>21人以上100人以下（n=72）</c:v>
                </c:pt>
                <c:pt idx="35">
                  <c:v>101人以上（n=41）</c:v>
                </c:pt>
                <c:pt idx="36">
                  <c:v>【 IT社会の動向調査・分析、情報発信 】       </c:v>
                </c:pt>
                <c:pt idx="37">
                  <c:v>20人以下（n=49）</c:v>
                </c:pt>
                <c:pt idx="38">
                  <c:v>21人以上100人以下（n=51）</c:v>
                </c:pt>
                <c:pt idx="39">
                  <c:v>101人以上（n=43）</c:v>
                </c:pt>
                <c:pt idx="40">
                  <c:v>【 データ利活用の促進 】               </c:v>
                </c:pt>
                <c:pt idx="41">
                  <c:v>20人以下（n=41）</c:v>
                </c:pt>
                <c:pt idx="42">
                  <c:v>21人以上100人以下（n=46）</c:v>
                </c:pt>
                <c:pt idx="43">
                  <c:v>101人以上（n=68）</c:v>
                </c:pt>
                <c:pt idx="44">
                  <c:v>【 人材関連の施策強化 】               </c:v>
                </c:pt>
                <c:pt idx="45">
                  <c:v>20人以下（n=64）</c:v>
                </c:pt>
                <c:pt idx="46">
                  <c:v>21人以上100人以下（n=86）</c:v>
                </c:pt>
                <c:pt idx="47">
                  <c:v>101人以上（n=45）</c:v>
                </c:pt>
              </c:strCache>
            </c:strRef>
          </c:cat>
          <c:val>
            <c:numRef>
              <c:f>'Q11.公的支援制度（従業員別）'!$U$7:$U$54</c:f>
              <c:numCache>
                <c:formatCode>0.0%</c:formatCode>
                <c:ptCount val="48"/>
                <c:pt idx="0" formatCode="General">
                  <c:v>0</c:v>
                </c:pt>
                <c:pt idx="1">
                  <c:v>5.1580698835274545E-2</c:v>
                </c:pt>
                <c:pt idx="2">
                  <c:v>6.25E-2</c:v>
                </c:pt>
                <c:pt idx="3">
                  <c:v>4.1666666666666664E-2</c:v>
                </c:pt>
                <c:pt idx="4" formatCode="General">
                  <c:v>0</c:v>
                </c:pt>
                <c:pt idx="5">
                  <c:v>6.4891846921797003E-2</c:v>
                </c:pt>
                <c:pt idx="6">
                  <c:v>5.7142857142857141E-2</c:v>
                </c:pt>
                <c:pt idx="7">
                  <c:v>6.9444444444444448E-2</c:v>
                </c:pt>
                <c:pt idx="8" formatCode="General">
                  <c:v>0</c:v>
                </c:pt>
                <c:pt idx="9">
                  <c:v>7.8202995008319467E-2</c:v>
                </c:pt>
                <c:pt idx="10">
                  <c:v>7.1428571428571425E-2</c:v>
                </c:pt>
                <c:pt idx="11">
                  <c:v>0.05</c:v>
                </c:pt>
                <c:pt idx="12" formatCode="General">
                  <c:v>0</c:v>
                </c:pt>
                <c:pt idx="13">
                  <c:v>6.6555740432612309E-2</c:v>
                </c:pt>
                <c:pt idx="14">
                  <c:v>8.2142857142857142E-2</c:v>
                </c:pt>
                <c:pt idx="15">
                  <c:v>6.9444444444444448E-2</c:v>
                </c:pt>
                <c:pt idx="16" formatCode="General">
                  <c:v>0</c:v>
                </c:pt>
                <c:pt idx="17">
                  <c:v>5.8236272878535771E-2</c:v>
                </c:pt>
                <c:pt idx="18">
                  <c:v>5.8928571428571427E-2</c:v>
                </c:pt>
                <c:pt idx="19">
                  <c:v>5.8333333333333334E-2</c:v>
                </c:pt>
                <c:pt idx="20" formatCode="General">
                  <c:v>0</c:v>
                </c:pt>
                <c:pt idx="21">
                  <c:v>3.3277870216306155E-2</c:v>
                </c:pt>
                <c:pt idx="22">
                  <c:v>5.8928571428571427E-2</c:v>
                </c:pt>
                <c:pt idx="23">
                  <c:v>4.7222222222222221E-2</c:v>
                </c:pt>
                <c:pt idx="24" formatCode="General">
                  <c:v>0</c:v>
                </c:pt>
                <c:pt idx="25">
                  <c:v>6.9883527454242922E-2</c:v>
                </c:pt>
                <c:pt idx="26">
                  <c:v>6.0714285714285714E-2</c:v>
                </c:pt>
                <c:pt idx="27">
                  <c:v>5.8333333333333334E-2</c:v>
                </c:pt>
                <c:pt idx="28" formatCode="General">
                  <c:v>0</c:v>
                </c:pt>
                <c:pt idx="29">
                  <c:v>5.1580698835274545E-2</c:v>
                </c:pt>
                <c:pt idx="30">
                  <c:v>0.05</c:v>
                </c:pt>
                <c:pt idx="31">
                  <c:v>6.9444444444444448E-2</c:v>
                </c:pt>
                <c:pt idx="32" formatCode="General">
                  <c:v>0</c:v>
                </c:pt>
                <c:pt idx="33">
                  <c:v>6.156405990016639E-2</c:v>
                </c:pt>
                <c:pt idx="34">
                  <c:v>6.0714285714285714E-2</c:v>
                </c:pt>
                <c:pt idx="35">
                  <c:v>3.0555555555555555E-2</c:v>
                </c:pt>
                <c:pt idx="36" formatCode="General">
                  <c:v>0</c:v>
                </c:pt>
                <c:pt idx="37">
                  <c:v>2.6622296173044926E-2</c:v>
                </c:pt>
                <c:pt idx="38">
                  <c:v>3.0357142857142857E-2</c:v>
                </c:pt>
                <c:pt idx="39">
                  <c:v>4.1666666666666664E-2</c:v>
                </c:pt>
                <c:pt idx="40">
                  <c:v>0</c:v>
                </c:pt>
                <c:pt idx="41">
                  <c:v>2.9950083194675542E-2</c:v>
                </c:pt>
                <c:pt idx="42">
                  <c:v>3.3928571428571426E-2</c:v>
                </c:pt>
                <c:pt idx="43">
                  <c:v>7.4999999999999997E-2</c:v>
                </c:pt>
                <c:pt idx="44">
                  <c:v>0</c:v>
                </c:pt>
                <c:pt idx="45">
                  <c:v>6.156405990016639E-2</c:v>
                </c:pt>
                <c:pt idx="46">
                  <c:v>6.25E-2</c:v>
                </c:pt>
                <c:pt idx="47">
                  <c:v>7.4999999999999997E-2</c:v>
                </c:pt>
              </c:numCache>
            </c:numRef>
          </c:val>
          <c:extLst>
            <c:ext xmlns:c16="http://schemas.microsoft.com/office/drawing/2014/chart" uri="{C3380CC4-5D6E-409C-BE32-E72D297353CC}">
              <c16:uniqueId val="{00000040-8A29-4955-873D-51111F8ECDE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'Q11.公的支援制度（従業員別）'!$R$7:$R$54</c:f>
              <c:strCache>
                <c:ptCount val="48"/>
                <c:pt idx="0">
                  <c:v>【 売上の低下に対する支援 】             </c:v>
                </c:pt>
                <c:pt idx="1">
                  <c:v>20人以下（n=40）</c:v>
                </c:pt>
                <c:pt idx="2">
                  <c:v>21人以上100人以下（n=68）</c:v>
                </c:pt>
                <c:pt idx="3">
                  <c:v>101人以上（n=53）</c:v>
                </c:pt>
                <c:pt idx="4">
                  <c:v>【 雇用調整に関する支援 】              </c:v>
                </c:pt>
                <c:pt idx="5">
                  <c:v>20人以下（n=19）</c:v>
                </c:pt>
                <c:pt idx="6">
                  <c:v>21人以上100人以下（n=51）</c:v>
                </c:pt>
                <c:pt idx="7">
                  <c:v>101人以上（n=47）</c:v>
                </c:pt>
                <c:pt idx="8">
                  <c:v>【 低金利・無担保等の融資 】             </c:v>
                </c:pt>
                <c:pt idx="9">
                  <c:v>20人以下（n=30）</c:v>
                </c:pt>
                <c:pt idx="10">
                  <c:v>21人以上100人以下（n=31）</c:v>
                </c:pt>
                <c:pt idx="11">
                  <c:v>101人以上（n=18）</c:v>
                </c:pt>
                <c:pt idx="12">
                  <c:v>【 テレワーク環境整備に関する支援 】         </c:v>
                </c:pt>
                <c:pt idx="13">
                  <c:v>20人以下（n=12）</c:v>
                </c:pt>
                <c:pt idx="14">
                  <c:v>21人以上100人以下（n=19）</c:v>
                </c:pt>
                <c:pt idx="15">
                  <c:v>101人以上（n=39）</c:v>
                </c:pt>
                <c:pt idx="16">
                  <c:v>【 国税、地方税社会保険料等の納付猶予・減免 】    </c:v>
                </c:pt>
                <c:pt idx="17">
                  <c:v>20人以下（n=19）</c:v>
                </c:pt>
                <c:pt idx="18">
                  <c:v>21人以上100人以下（n=25）</c:v>
                </c:pt>
                <c:pt idx="19">
                  <c:v>101人以上（n=32）</c:v>
                </c:pt>
                <c:pt idx="20">
                  <c:v>【 税制関連の施策強化 】               </c:v>
                </c:pt>
                <c:pt idx="21">
                  <c:v>20人以下（n=19）</c:v>
                </c:pt>
                <c:pt idx="22">
                  <c:v>21人以上100人以下（n=19）</c:v>
                </c:pt>
                <c:pt idx="23">
                  <c:v>101人以上（n=27）</c:v>
                </c:pt>
                <c:pt idx="24">
                  <c:v>【 規制緩和の推進 】                 </c:v>
                </c:pt>
                <c:pt idx="25">
                  <c:v>20人以下（n=9）</c:v>
                </c:pt>
                <c:pt idx="26">
                  <c:v>21人以上100人以下（n=16）</c:v>
                </c:pt>
                <c:pt idx="27">
                  <c:v>101人以上（n=25）</c:v>
                </c:pt>
                <c:pt idx="28">
                  <c:v>【 補助事業の拡大・強化 】              </c:v>
                </c:pt>
                <c:pt idx="29">
                  <c:v>20人以下（n=18）</c:v>
                </c:pt>
                <c:pt idx="30">
                  <c:v>21人以上100人以下（n=16）</c:v>
                </c:pt>
                <c:pt idx="31">
                  <c:v>101人以上（n=14）</c:v>
                </c:pt>
                <c:pt idx="32">
                  <c:v>【 データ利活用の促進 】               </c:v>
                </c:pt>
                <c:pt idx="33">
                  <c:v>20人以下（n=4）</c:v>
                </c:pt>
                <c:pt idx="34">
                  <c:v>21人以上100人以下（n=11）</c:v>
                </c:pt>
                <c:pt idx="35">
                  <c:v>101人以上（n=23）</c:v>
                </c:pt>
                <c:pt idx="36">
                  <c:v>【 研究開発の支援 】                 </c:v>
                </c:pt>
                <c:pt idx="37">
                  <c:v>20人以下（n=16）</c:v>
                </c:pt>
                <c:pt idx="38">
                  <c:v>21人以上100人以下（n=18）</c:v>
                </c:pt>
                <c:pt idx="39">
                  <c:v>101人以上（n=16）</c:v>
                </c:pt>
                <c:pt idx="40">
                  <c:v>【 IT社会の動向調査・分析、情報発信 】       </c:v>
                </c:pt>
                <c:pt idx="41">
                  <c:v>20人以下（n=5）</c:v>
                </c:pt>
                <c:pt idx="42">
                  <c:v>21人以上100人以下（n=12）</c:v>
                </c:pt>
                <c:pt idx="43">
                  <c:v>101人以上（n=19）</c:v>
                </c:pt>
                <c:pt idx="44">
                  <c:v>【 家賃支援 】                    </c:v>
                </c:pt>
                <c:pt idx="45">
                  <c:v>20人以下（n=19）</c:v>
                </c:pt>
                <c:pt idx="46">
                  <c:v>21人以上100人以下（n=9）</c:v>
                </c:pt>
                <c:pt idx="47">
                  <c:v>101人以上（n=7）</c:v>
                </c:pt>
              </c:strCache>
            </c:strRef>
          </c:cat>
          <c:val>
            <c:numRef>
              <c:f>'Q11.公的支援制度（従業員別）'!$S$7:$S$54</c:f>
              <c:numCache>
                <c:formatCode>0.0%</c:formatCode>
                <c:ptCount val="48"/>
                <c:pt idx="0" formatCode="General">
                  <c:v>0</c:v>
                </c:pt>
                <c:pt idx="1">
                  <c:v>0.29473684210526313</c:v>
                </c:pt>
                <c:pt idx="2">
                  <c:v>0.31617647058823528</c:v>
                </c:pt>
                <c:pt idx="3">
                  <c:v>0.25899280575539568</c:v>
                </c:pt>
                <c:pt idx="4" formatCode="General">
                  <c:v>0</c:v>
                </c:pt>
                <c:pt idx="5">
                  <c:v>5.2631578947368418E-2</c:v>
                </c:pt>
                <c:pt idx="6">
                  <c:v>0.17647058823529413</c:v>
                </c:pt>
                <c:pt idx="7">
                  <c:v>0.14388489208633093</c:v>
                </c:pt>
                <c:pt idx="8" formatCode="General">
                  <c:v>0</c:v>
                </c:pt>
                <c:pt idx="9">
                  <c:v>0.11578947368421053</c:v>
                </c:pt>
                <c:pt idx="10">
                  <c:v>5.8823529411764705E-2</c:v>
                </c:pt>
                <c:pt idx="11">
                  <c:v>2.8776978417266189E-2</c:v>
                </c:pt>
                <c:pt idx="12" formatCode="General">
                  <c:v>0</c:v>
                </c:pt>
                <c:pt idx="13">
                  <c:v>4.2105263157894736E-2</c:v>
                </c:pt>
                <c:pt idx="14">
                  <c:v>5.1470588235294115E-2</c:v>
                </c:pt>
                <c:pt idx="15">
                  <c:v>8.6330935251798566E-2</c:v>
                </c:pt>
                <c:pt idx="16" formatCode="General">
                  <c:v>0</c:v>
                </c:pt>
                <c:pt idx="17">
                  <c:v>5.2631578947368418E-2</c:v>
                </c:pt>
                <c:pt idx="18">
                  <c:v>5.1470588235294115E-2</c:v>
                </c:pt>
                <c:pt idx="19">
                  <c:v>6.4748201438848921E-2</c:v>
                </c:pt>
                <c:pt idx="20" formatCode="General">
                  <c:v>0</c:v>
                </c:pt>
                <c:pt idx="21">
                  <c:v>5.2631578947368418E-2</c:v>
                </c:pt>
                <c:pt idx="22">
                  <c:v>3.6764705882352942E-2</c:v>
                </c:pt>
                <c:pt idx="23">
                  <c:v>4.3165467625899283E-2</c:v>
                </c:pt>
                <c:pt idx="24" formatCode="General">
                  <c:v>0</c:v>
                </c:pt>
                <c:pt idx="25">
                  <c:v>2.1052631578947368E-2</c:v>
                </c:pt>
                <c:pt idx="26">
                  <c:v>3.6764705882352942E-2</c:v>
                </c:pt>
                <c:pt idx="27">
                  <c:v>5.7553956834532377E-2</c:v>
                </c:pt>
                <c:pt idx="28" formatCode="General">
                  <c:v>0</c:v>
                </c:pt>
                <c:pt idx="29">
                  <c:v>6.3157894736842107E-2</c:v>
                </c:pt>
                <c:pt idx="30">
                  <c:v>2.9411764705882353E-2</c:v>
                </c:pt>
                <c:pt idx="31">
                  <c:v>3.5971223021582732E-2</c:v>
                </c:pt>
                <c:pt idx="32" formatCode="General">
                  <c:v>0</c:v>
                </c:pt>
                <c:pt idx="33">
                  <c:v>1.0526315789473684E-2</c:v>
                </c:pt>
                <c:pt idx="34">
                  <c:v>2.9411764705882353E-2</c:v>
                </c:pt>
                <c:pt idx="35">
                  <c:v>6.4748201438848921E-2</c:v>
                </c:pt>
                <c:pt idx="36" formatCode="General">
                  <c:v>0</c:v>
                </c:pt>
                <c:pt idx="37">
                  <c:v>4.2105263157894736E-2</c:v>
                </c:pt>
                <c:pt idx="38">
                  <c:v>2.9411764705882353E-2</c:v>
                </c:pt>
                <c:pt idx="39">
                  <c:v>3.5971223021582732E-2</c:v>
                </c:pt>
                <c:pt idx="40">
                  <c:v>0</c:v>
                </c:pt>
                <c:pt idx="41">
                  <c:v>2.1052631578947368E-2</c:v>
                </c:pt>
                <c:pt idx="42">
                  <c:v>3.6764705882352942E-2</c:v>
                </c:pt>
                <c:pt idx="43">
                  <c:v>4.3165467625899283E-2</c:v>
                </c:pt>
                <c:pt idx="44">
                  <c:v>0</c:v>
                </c:pt>
                <c:pt idx="45">
                  <c:v>6.3157894736842107E-2</c:v>
                </c:pt>
                <c:pt idx="46">
                  <c:v>2.2058823529411766E-2</c:v>
                </c:pt>
                <c:pt idx="47">
                  <c:v>2.1582733812949641E-2</c:v>
                </c:pt>
              </c:numCache>
            </c:numRef>
          </c:val>
          <c:extLst>
            <c:ext xmlns:c16="http://schemas.microsoft.com/office/drawing/2014/chart" uri="{C3380CC4-5D6E-409C-BE32-E72D297353CC}">
              <c16:uniqueId val="{00000014-156F-41CA-BA24-7BAF1C8EFB28}"/>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'Q11.公的支援制度（従業員別）'!$R$7:$R$54</c:f>
              <c:strCache>
                <c:ptCount val="48"/>
                <c:pt idx="0">
                  <c:v>【 売上の低下に対する支援 】             </c:v>
                </c:pt>
                <c:pt idx="1">
                  <c:v>20人以下（n=40）</c:v>
                </c:pt>
                <c:pt idx="2">
                  <c:v>21人以上100人以下（n=68）</c:v>
                </c:pt>
                <c:pt idx="3">
                  <c:v>101人以上（n=53）</c:v>
                </c:pt>
                <c:pt idx="4">
                  <c:v>【 雇用調整に関する支援 】              </c:v>
                </c:pt>
                <c:pt idx="5">
                  <c:v>20人以下（n=19）</c:v>
                </c:pt>
                <c:pt idx="6">
                  <c:v>21人以上100人以下（n=51）</c:v>
                </c:pt>
                <c:pt idx="7">
                  <c:v>101人以上（n=47）</c:v>
                </c:pt>
                <c:pt idx="8">
                  <c:v>【 低金利・無担保等の融資 】             </c:v>
                </c:pt>
                <c:pt idx="9">
                  <c:v>20人以下（n=30）</c:v>
                </c:pt>
                <c:pt idx="10">
                  <c:v>21人以上100人以下（n=31）</c:v>
                </c:pt>
                <c:pt idx="11">
                  <c:v>101人以上（n=18）</c:v>
                </c:pt>
                <c:pt idx="12">
                  <c:v>【 テレワーク環境整備に関する支援 】         </c:v>
                </c:pt>
                <c:pt idx="13">
                  <c:v>20人以下（n=12）</c:v>
                </c:pt>
                <c:pt idx="14">
                  <c:v>21人以上100人以下（n=19）</c:v>
                </c:pt>
                <c:pt idx="15">
                  <c:v>101人以上（n=39）</c:v>
                </c:pt>
                <c:pt idx="16">
                  <c:v>【 国税、地方税社会保険料等の納付猶予・減免 】    </c:v>
                </c:pt>
                <c:pt idx="17">
                  <c:v>20人以下（n=19）</c:v>
                </c:pt>
                <c:pt idx="18">
                  <c:v>21人以上100人以下（n=25）</c:v>
                </c:pt>
                <c:pt idx="19">
                  <c:v>101人以上（n=32）</c:v>
                </c:pt>
                <c:pt idx="20">
                  <c:v>【 税制関連の施策強化 】               </c:v>
                </c:pt>
                <c:pt idx="21">
                  <c:v>20人以下（n=19）</c:v>
                </c:pt>
                <c:pt idx="22">
                  <c:v>21人以上100人以下（n=19）</c:v>
                </c:pt>
                <c:pt idx="23">
                  <c:v>101人以上（n=27）</c:v>
                </c:pt>
                <c:pt idx="24">
                  <c:v>【 規制緩和の推進 】                 </c:v>
                </c:pt>
                <c:pt idx="25">
                  <c:v>20人以下（n=9）</c:v>
                </c:pt>
                <c:pt idx="26">
                  <c:v>21人以上100人以下（n=16）</c:v>
                </c:pt>
                <c:pt idx="27">
                  <c:v>101人以上（n=25）</c:v>
                </c:pt>
                <c:pt idx="28">
                  <c:v>【 補助事業の拡大・強化 】              </c:v>
                </c:pt>
                <c:pt idx="29">
                  <c:v>20人以下（n=18）</c:v>
                </c:pt>
                <c:pt idx="30">
                  <c:v>21人以上100人以下（n=16）</c:v>
                </c:pt>
                <c:pt idx="31">
                  <c:v>101人以上（n=14）</c:v>
                </c:pt>
                <c:pt idx="32">
                  <c:v>【 データ利活用の促進 】               </c:v>
                </c:pt>
                <c:pt idx="33">
                  <c:v>20人以下（n=4）</c:v>
                </c:pt>
                <c:pt idx="34">
                  <c:v>21人以上100人以下（n=11）</c:v>
                </c:pt>
                <c:pt idx="35">
                  <c:v>101人以上（n=23）</c:v>
                </c:pt>
                <c:pt idx="36">
                  <c:v>【 研究開発の支援 】                 </c:v>
                </c:pt>
                <c:pt idx="37">
                  <c:v>20人以下（n=16）</c:v>
                </c:pt>
                <c:pt idx="38">
                  <c:v>21人以上100人以下（n=18）</c:v>
                </c:pt>
                <c:pt idx="39">
                  <c:v>101人以上（n=16）</c:v>
                </c:pt>
                <c:pt idx="40">
                  <c:v>【 IT社会の動向調査・分析、情報発信 】       </c:v>
                </c:pt>
                <c:pt idx="41">
                  <c:v>20人以下（n=5）</c:v>
                </c:pt>
                <c:pt idx="42">
                  <c:v>21人以上100人以下（n=12）</c:v>
                </c:pt>
                <c:pt idx="43">
                  <c:v>101人以上（n=19）</c:v>
                </c:pt>
                <c:pt idx="44">
                  <c:v>【 家賃支援 】                    </c:v>
                </c:pt>
                <c:pt idx="45">
                  <c:v>20人以下（n=19）</c:v>
                </c:pt>
                <c:pt idx="46">
                  <c:v>21人以上100人以下（n=9）</c:v>
                </c:pt>
                <c:pt idx="47">
                  <c:v>101人以上（n=7）</c:v>
                </c:pt>
              </c:strCache>
            </c:strRef>
          </c:cat>
          <c:val>
            <c:numRef>
              <c:f>'Q11.公的支援制度（従業員別）'!$T$7:$T$54</c:f>
              <c:numCache>
                <c:formatCode>0.0%</c:formatCode>
                <c:ptCount val="48"/>
                <c:pt idx="0" formatCode="General">
                  <c:v>0</c:v>
                </c:pt>
                <c:pt idx="1">
                  <c:v>9.4736842105263161E-2</c:v>
                </c:pt>
                <c:pt idx="2">
                  <c:v>9.5588235294117641E-2</c:v>
                </c:pt>
                <c:pt idx="3">
                  <c:v>7.9136690647482008E-2</c:v>
                </c:pt>
                <c:pt idx="4" formatCode="General">
                  <c:v>0</c:v>
                </c:pt>
                <c:pt idx="5">
                  <c:v>0.10526315789473684</c:v>
                </c:pt>
                <c:pt idx="6">
                  <c:v>0.13970588235294118</c:v>
                </c:pt>
                <c:pt idx="7">
                  <c:v>0.1079136690647482</c:v>
                </c:pt>
                <c:pt idx="8" formatCode="General">
                  <c:v>0</c:v>
                </c:pt>
                <c:pt idx="9">
                  <c:v>8.4210526315789472E-2</c:v>
                </c:pt>
                <c:pt idx="10">
                  <c:v>0.11764705882352941</c:v>
                </c:pt>
                <c:pt idx="11">
                  <c:v>4.3165467625899283E-2</c:v>
                </c:pt>
                <c:pt idx="12" formatCode="General">
                  <c:v>0</c:v>
                </c:pt>
                <c:pt idx="13">
                  <c:v>4.2105263157894736E-2</c:v>
                </c:pt>
                <c:pt idx="14">
                  <c:v>2.9411764705882353E-2</c:v>
                </c:pt>
                <c:pt idx="15">
                  <c:v>0.10071942446043165</c:v>
                </c:pt>
                <c:pt idx="16" formatCode="General">
                  <c:v>0</c:v>
                </c:pt>
                <c:pt idx="17">
                  <c:v>5.2631578947368418E-2</c:v>
                </c:pt>
                <c:pt idx="18">
                  <c:v>5.8823529411764705E-2</c:v>
                </c:pt>
                <c:pt idx="19">
                  <c:v>8.6330935251798566E-2</c:v>
                </c:pt>
                <c:pt idx="20" formatCode="General">
                  <c:v>0</c:v>
                </c:pt>
                <c:pt idx="21">
                  <c:v>9.4736842105263161E-2</c:v>
                </c:pt>
                <c:pt idx="22">
                  <c:v>6.6176470588235295E-2</c:v>
                </c:pt>
                <c:pt idx="23">
                  <c:v>6.4748201438848921E-2</c:v>
                </c:pt>
                <c:pt idx="24" formatCode="General">
                  <c:v>0</c:v>
                </c:pt>
                <c:pt idx="25">
                  <c:v>4.2105263157894736E-2</c:v>
                </c:pt>
                <c:pt idx="26">
                  <c:v>2.2058823529411766E-2</c:v>
                </c:pt>
                <c:pt idx="27">
                  <c:v>7.1942446043165464E-2</c:v>
                </c:pt>
                <c:pt idx="28" formatCode="General">
                  <c:v>0</c:v>
                </c:pt>
                <c:pt idx="29">
                  <c:v>7.3684210526315783E-2</c:v>
                </c:pt>
                <c:pt idx="30">
                  <c:v>2.9411764705882353E-2</c:v>
                </c:pt>
                <c:pt idx="31">
                  <c:v>4.3165467625899283E-2</c:v>
                </c:pt>
                <c:pt idx="32" formatCode="General">
                  <c:v>0</c:v>
                </c:pt>
                <c:pt idx="33">
                  <c:v>0</c:v>
                </c:pt>
                <c:pt idx="34">
                  <c:v>2.9411764705882353E-2</c:v>
                </c:pt>
                <c:pt idx="35">
                  <c:v>4.3165467625899283E-2</c:v>
                </c:pt>
                <c:pt idx="36" formatCode="General">
                  <c:v>0</c:v>
                </c:pt>
                <c:pt idx="37">
                  <c:v>5.2631578947368418E-2</c:v>
                </c:pt>
                <c:pt idx="38">
                  <c:v>5.1470588235294115E-2</c:v>
                </c:pt>
                <c:pt idx="39">
                  <c:v>2.8776978417266189E-2</c:v>
                </c:pt>
                <c:pt idx="40">
                  <c:v>0</c:v>
                </c:pt>
                <c:pt idx="41">
                  <c:v>3.1578947368421054E-2</c:v>
                </c:pt>
                <c:pt idx="42">
                  <c:v>2.2058823529411766E-2</c:v>
                </c:pt>
                <c:pt idx="43">
                  <c:v>5.0359712230215826E-2</c:v>
                </c:pt>
                <c:pt idx="44">
                  <c:v>0</c:v>
                </c:pt>
                <c:pt idx="45">
                  <c:v>9.4736842105263161E-2</c:v>
                </c:pt>
                <c:pt idx="46">
                  <c:v>2.2058823529411766E-2</c:v>
                </c:pt>
                <c:pt idx="47">
                  <c:v>2.8776978417266189E-2</c:v>
                </c:pt>
              </c:numCache>
            </c:numRef>
          </c:val>
          <c:extLst>
            <c:ext xmlns:c16="http://schemas.microsoft.com/office/drawing/2014/chart" uri="{C3380CC4-5D6E-409C-BE32-E72D297353CC}">
              <c16:uniqueId val="{0000002D-156F-41CA-BA24-7BAF1C8EFB28}"/>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'Q11.公的支援制度（従業員別）'!$R$7:$R$54</c:f>
              <c:strCache>
                <c:ptCount val="48"/>
                <c:pt idx="0">
                  <c:v>【 売上の低下に対する支援 】             </c:v>
                </c:pt>
                <c:pt idx="1">
                  <c:v>20人以下（n=40）</c:v>
                </c:pt>
                <c:pt idx="2">
                  <c:v>21人以上100人以下（n=68）</c:v>
                </c:pt>
                <c:pt idx="3">
                  <c:v>101人以上（n=53）</c:v>
                </c:pt>
                <c:pt idx="4">
                  <c:v>【 雇用調整に関する支援 】              </c:v>
                </c:pt>
                <c:pt idx="5">
                  <c:v>20人以下（n=19）</c:v>
                </c:pt>
                <c:pt idx="6">
                  <c:v>21人以上100人以下（n=51）</c:v>
                </c:pt>
                <c:pt idx="7">
                  <c:v>101人以上（n=47）</c:v>
                </c:pt>
                <c:pt idx="8">
                  <c:v>【 低金利・無担保等の融資 】             </c:v>
                </c:pt>
                <c:pt idx="9">
                  <c:v>20人以下（n=30）</c:v>
                </c:pt>
                <c:pt idx="10">
                  <c:v>21人以上100人以下（n=31）</c:v>
                </c:pt>
                <c:pt idx="11">
                  <c:v>101人以上（n=18）</c:v>
                </c:pt>
                <c:pt idx="12">
                  <c:v>【 テレワーク環境整備に関する支援 】         </c:v>
                </c:pt>
                <c:pt idx="13">
                  <c:v>20人以下（n=12）</c:v>
                </c:pt>
                <c:pt idx="14">
                  <c:v>21人以上100人以下（n=19）</c:v>
                </c:pt>
                <c:pt idx="15">
                  <c:v>101人以上（n=39）</c:v>
                </c:pt>
                <c:pt idx="16">
                  <c:v>【 国税、地方税社会保険料等の納付猶予・減免 】    </c:v>
                </c:pt>
                <c:pt idx="17">
                  <c:v>20人以下（n=19）</c:v>
                </c:pt>
                <c:pt idx="18">
                  <c:v>21人以上100人以下（n=25）</c:v>
                </c:pt>
                <c:pt idx="19">
                  <c:v>101人以上（n=32）</c:v>
                </c:pt>
                <c:pt idx="20">
                  <c:v>【 税制関連の施策強化 】               </c:v>
                </c:pt>
                <c:pt idx="21">
                  <c:v>20人以下（n=19）</c:v>
                </c:pt>
                <c:pt idx="22">
                  <c:v>21人以上100人以下（n=19）</c:v>
                </c:pt>
                <c:pt idx="23">
                  <c:v>101人以上（n=27）</c:v>
                </c:pt>
                <c:pt idx="24">
                  <c:v>【 規制緩和の推進 】                 </c:v>
                </c:pt>
                <c:pt idx="25">
                  <c:v>20人以下（n=9）</c:v>
                </c:pt>
                <c:pt idx="26">
                  <c:v>21人以上100人以下（n=16）</c:v>
                </c:pt>
                <c:pt idx="27">
                  <c:v>101人以上（n=25）</c:v>
                </c:pt>
                <c:pt idx="28">
                  <c:v>【 補助事業の拡大・強化 】              </c:v>
                </c:pt>
                <c:pt idx="29">
                  <c:v>20人以下（n=18）</c:v>
                </c:pt>
                <c:pt idx="30">
                  <c:v>21人以上100人以下（n=16）</c:v>
                </c:pt>
                <c:pt idx="31">
                  <c:v>101人以上（n=14）</c:v>
                </c:pt>
                <c:pt idx="32">
                  <c:v>【 データ利活用の促進 】               </c:v>
                </c:pt>
                <c:pt idx="33">
                  <c:v>20人以下（n=4）</c:v>
                </c:pt>
                <c:pt idx="34">
                  <c:v>21人以上100人以下（n=11）</c:v>
                </c:pt>
                <c:pt idx="35">
                  <c:v>101人以上（n=23）</c:v>
                </c:pt>
                <c:pt idx="36">
                  <c:v>【 研究開発の支援 】                 </c:v>
                </c:pt>
                <c:pt idx="37">
                  <c:v>20人以下（n=16）</c:v>
                </c:pt>
                <c:pt idx="38">
                  <c:v>21人以上100人以下（n=18）</c:v>
                </c:pt>
                <c:pt idx="39">
                  <c:v>101人以上（n=16）</c:v>
                </c:pt>
                <c:pt idx="40">
                  <c:v>【 IT社会の動向調査・分析、情報発信 】       </c:v>
                </c:pt>
                <c:pt idx="41">
                  <c:v>20人以下（n=5）</c:v>
                </c:pt>
                <c:pt idx="42">
                  <c:v>21人以上100人以下（n=12）</c:v>
                </c:pt>
                <c:pt idx="43">
                  <c:v>101人以上（n=19）</c:v>
                </c:pt>
                <c:pt idx="44">
                  <c:v>【 家賃支援 】                    </c:v>
                </c:pt>
                <c:pt idx="45">
                  <c:v>20人以下（n=19）</c:v>
                </c:pt>
                <c:pt idx="46">
                  <c:v>21人以上100人以下（n=9）</c:v>
                </c:pt>
                <c:pt idx="47">
                  <c:v>101人以上（n=7）</c:v>
                </c:pt>
              </c:strCache>
            </c:strRef>
          </c:cat>
          <c:val>
            <c:numRef>
              <c:f>'Q11.公的支援制度（従業員別）'!$U$7:$U$54</c:f>
              <c:numCache>
                <c:formatCode>0.0%</c:formatCode>
                <c:ptCount val="48"/>
                <c:pt idx="0" formatCode="General">
                  <c:v>0</c:v>
                </c:pt>
                <c:pt idx="1">
                  <c:v>3.1578947368421054E-2</c:v>
                </c:pt>
                <c:pt idx="2">
                  <c:v>8.8235294117647065E-2</c:v>
                </c:pt>
                <c:pt idx="3">
                  <c:v>4.3165467625899283E-2</c:v>
                </c:pt>
                <c:pt idx="4" formatCode="General">
                  <c:v>0</c:v>
                </c:pt>
                <c:pt idx="5">
                  <c:v>4.2105263157894736E-2</c:v>
                </c:pt>
                <c:pt idx="6">
                  <c:v>5.8823529411764705E-2</c:v>
                </c:pt>
                <c:pt idx="7">
                  <c:v>8.6330935251798566E-2</c:v>
                </c:pt>
                <c:pt idx="8" formatCode="General">
                  <c:v>0</c:v>
                </c:pt>
                <c:pt idx="9">
                  <c:v>0.11578947368421053</c:v>
                </c:pt>
                <c:pt idx="10">
                  <c:v>5.1470588235294115E-2</c:v>
                </c:pt>
                <c:pt idx="11">
                  <c:v>5.7553956834532377E-2</c:v>
                </c:pt>
                <c:pt idx="12" formatCode="General">
                  <c:v>0</c:v>
                </c:pt>
                <c:pt idx="13">
                  <c:v>4.2105263157894736E-2</c:v>
                </c:pt>
                <c:pt idx="14">
                  <c:v>5.8823529411764705E-2</c:v>
                </c:pt>
                <c:pt idx="15">
                  <c:v>9.3525179856115109E-2</c:v>
                </c:pt>
                <c:pt idx="16" formatCode="General">
                  <c:v>0</c:v>
                </c:pt>
                <c:pt idx="17">
                  <c:v>9.4736842105263161E-2</c:v>
                </c:pt>
                <c:pt idx="18">
                  <c:v>7.3529411764705885E-2</c:v>
                </c:pt>
                <c:pt idx="19">
                  <c:v>7.9136690647482008E-2</c:v>
                </c:pt>
                <c:pt idx="20" formatCode="General">
                  <c:v>0</c:v>
                </c:pt>
                <c:pt idx="21">
                  <c:v>5.2631578947368418E-2</c:v>
                </c:pt>
                <c:pt idx="22">
                  <c:v>3.6764705882352942E-2</c:v>
                </c:pt>
                <c:pt idx="23">
                  <c:v>8.6330935251798566E-2</c:v>
                </c:pt>
                <c:pt idx="24" formatCode="General">
                  <c:v>0</c:v>
                </c:pt>
                <c:pt idx="25">
                  <c:v>3.1578947368421054E-2</c:v>
                </c:pt>
                <c:pt idx="26">
                  <c:v>5.8823529411764705E-2</c:v>
                </c:pt>
                <c:pt idx="27">
                  <c:v>5.0359712230215826E-2</c:v>
                </c:pt>
                <c:pt idx="28" formatCode="General">
                  <c:v>0</c:v>
                </c:pt>
                <c:pt idx="29">
                  <c:v>5.2631578947368418E-2</c:v>
                </c:pt>
                <c:pt idx="30">
                  <c:v>5.8823529411764705E-2</c:v>
                </c:pt>
                <c:pt idx="31">
                  <c:v>2.1582733812949641E-2</c:v>
                </c:pt>
                <c:pt idx="32" formatCode="General">
                  <c:v>0</c:v>
                </c:pt>
                <c:pt idx="33">
                  <c:v>3.1578947368421054E-2</c:v>
                </c:pt>
                <c:pt idx="34">
                  <c:v>2.2058823529411766E-2</c:v>
                </c:pt>
                <c:pt idx="35">
                  <c:v>5.7553956834532377E-2</c:v>
                </c:pt>
                <c:pt idx="36" formatCode="General">
                  <c:v>0</c:v>
                </c:pt>
                <c:pt idx="37">
                  <c:v>7.3684210526315783E-2</c:v>
                </c:pt>
                <c:pt idx="38">
                  <c:v>5.1470588235294115E-2</c:v>
                </c:pt>
                <c:pt idx="39">
                  <c:v>5.0359712230215826E-2</c:v>
                </c:pt>
                <c:pt idx="40">
                  <c:v>0</c:v>
                </c:pt>
                <c:pt idx="41">
                  <c:v>0</c:v>
                </c:pt>
                <c:pt idx="42">
                  <c:v>2.9411764705882353E-2</c:v>
                </c:pt>
                <c:pt idx="43">
                  <c:v>4.3165467625899283E-2</c:v>
                </c:pt>
                <c:pt idx="44">
                  <c:v>0</c:v>
                </c:pt>
                <c:pt idx="45">
                  <c:v>4.2105263157894736E-2</c:v>
                </c:pt>
                <c:pt idx="46">
                  <c:v>2.2058823529411766E-2</c:v>
                </c:pt>
                <c:pt idx="47">
                  <c:v>0</c:v>
                </c:pt>
              </c:numCache>
            </c:numRef>
          </c:val>
          <c:extLst>
            <c:ext xmlns:c16="http://schemas.microsoft.com/office/drawing/2014/chart" uri="{C3380CC4-5D6E-409C-BE32-E72D297353CC}">
              <c16:uniqueId val="{00000040-156F-41CA-BA24-7BAF1C8EFB2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'Q11.公的支援制度（従業員別）'!$J$105</c:f>
          <c:strCache>
            <c:ptCount val="1"/>
            <c:pt idx="0">
              <c:v>20人以下 (N=95)
21人以上100人以下 (N=136)
101人以上 (N=139)</c:v>
            </c:pt>
          </c:strCache>
        </c:strRef>
      </c:tx>
      <c:layout>
        <c:manualLayout>
          <c:xMode val="edge"/>
          <c:yMode val="edge"/>
          <c:x val="0.58681973180076619"/>
          <c:y val="0.77818627450980393"/>
        </c:manualLayout>
      </c:layout>
      <c:overlay val="1"/>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87464035947712415"/>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'Q11.公的支援制度（従業員別）'!$R$55:$R$98</c:f>
              <c:strCache>
                <c:ptCount val="44"/>
                <c:pt idx="0">
                  <c:v>【 事業の再開に関する補助金 】            </c:v>
                </c:pt>
                <c:pt idx="1">
                  <c:v>20人以下（n=8）</c:v>
                </c:pt>
                <c:pt idx="2">
                  <c:v>21人以上100人以下（n=8）</c:v>
                </c:pt>
                <c:pt idx="3">
                  <c:v>101人以上（n=7）</c:v>
                </c:pt>
                <c:pt idx="4">
                  <c:v>【 製品・システム・サービスの安全性・信頼性の確保 】 </c:v>
                </c:pt>
                <c:pt idx="5">
                  <c:v>20人以下（n=10）</c:v>
                </c:pt>
                <c:pt idx="6">
                  <c:v>21人以上100人以下（n=11）</c:v>
                </c:pt>
                <c:pt idx="7">
                  <c:v>101人以上（n=9）</c:v>
                </c:pt>
                <c:pt idx="8">
                  <c:v>【 固定資産税・都市計画税の納付猶予・減免 】     </c:v>
                </c:pt>
                <c:pt idx="9">
                  <c:v>20人以下（n=10）</c:v>
                </c:pt>
                <c:pt idx="10">
                  <c:v>21人以上100人以下（n=22）</c:v>
                </c:pt>
                <c:pt idx="11">
                  <c:v>101人以上（n=14）</c:v>
                </c:pt>
                <c:pt idx="12">
                  <c:v>【 人材関連の施策強化 】               </c:v>
                </c:pt>
                <c:pt idx="13">
                  <c:v>20人以下（n=12）</c:v>
                </c:pt>
                <c:pt idx="14">
                  <c:v>21人以上100人以下（n=18）</c:v>
                </c:pt>
                <c:pt idx="15">
                  <c:v>101人以上（n=10）</c:v>
                </c:pt>
                <c:pt idx="16">
                  <c:v>【 地域における取組みの支援 】            </c:v>
                </c:pt>
                <c:pt idx="17">
                  <c:v>20人以下（n=8）</c:v>
                </c:pt>
                <c:pt idx="18">
                  <c:v>21人以上100人以下（n=9）</c:v>
                </c:pt>
                <c:pt idx="19">
                  <c:v>101人以上（n=11）</c:v>
                </c:pt>
                <c:pt idx="20">
                  <c:v>【 小中学校等の臨時休業に伴う保護者の休暇取得の支援 】</c:v>
                </c:pt>
                <c:pt idx="21">
                  <c:v>20人以下（n=3）</c:v>
                </c:pt>
                <c:pt idx="22">
                  <c:v>21人以上100人以下（n=6）</c:v>
                </c:pt>
                <c:pt idx="23">
                  <c:v>101人以上（n=17）</c:v>
                </c:pt>
                <c:pt idx="24">
                  <c:v>【 スキル変革の推進 】                </c:v>
                </c:pt>
                <c:pt idx="25">
                  <c:v>20人以下（n=3）</c:v>
                </c:pt>
                <c:pt idx="26">
                  <c:v>21人以上100人以下（n=11）</c:v>
                </c:pt>
                <c:pt idx="27">
                  <c:v>101人以上（n=8）</c:v>
                </c:pt>
                <c:pt idx="28">
                  <c:v>【 成果物の取引価格の適正化に関する施策 】      </c:v>
                </c:pt>
                <c:pt idx="29">
                  <c:v>20人以下（n=3）</c:v>
                </c:pt>
                <c:pt idx="30">
                  <c:v>21人以上100人以下（n=5）</c:v>
                </c:pt>
                <c:pt idx="31">
                  <c:v>101人以上（n=1）</c:v>
                </c:pt>
                <c:pt idx="32">
                  <c:v>【 研究開発成果の普及展開の支援 】          </c:v>
                </c:pt>
                <c:pt idx="33">
                  <c:v>20人以下（n=5）</c:v>
                </c:pt>
                <c:pt idx="34">
                  <c:v>21人以上100人以下（n=5）</c:v>
                </c:pt>
                <c:pt idx="35">
                  <c:v>101人以上（n=0）</c:v>
                </c:pt>
                <c:pt idx="36">
                  <c:v>【 実証事業の拡大・強化 】              </c:v>
                </c:pt>
                <c:pt idx="37">
                  <c:v>20人以下（n=0）</c:v>
                </c:pt>
                <c:pt idx="38">
                  <c:v>21人以上100人以下（n=4）</c:v>
                </c:pt>
                <c:pt idx="39">
                  <c:v>101人以上（n=4）</c:v>
                </c:pt>
                <c:pt idx="40">
                  <c:v>【 開発力の見える化に関する施策 】          </c:v>
                </c:pt>
                <c:pt idx="41">
                  <c:v>20人以下（n=4）</c:v>
                </c:pt>
                <c:pt idx="42">
                  <c:v>21人以上100人以下（n=2）</c:v>
                </c:pt>
                <c:pt idx="43">
                  <c:v>101人以上（n=3）</c:v>
                </c:pt>
              </c:strCache>
            </c:strRef>
          </c:cat>
          <c:val>
            <c:numRef>
              <c:f>'Q11.公的支援制度（従業員別）'!$S$55:$S$98</c:f>
              <c:numCache>
                <c:formatCode>0.0%</c:formatCode>
                <c:ptCount val="44"/>
                <c:pt idx="0">
                  <c:v>0</c:v>
                </c:pt>
                <c:pt idx="1">
                  <c:v>1.0526315789473684E-2</c:v>
                </c:pt>
                <c:pt idx="2">
                  <c:v>2.2058823529411766E-2</c:v>
                </c:pt>
                <c:pt idx="3">
                  <c:v>3.5971223021582732E-2</c:v>
                </c:pt>
                <c:pt idx="4">
                  <c:v>0</c:v>
                </c:pt>
                <c:pt idx="5">
                  <c:v>4.2105263157894736E-2</c:v>
                </c:pt>
                <c:pt idx="6">
                  <c:v>2.2058823529411766E-2</c:v>
                </c:pt>
                <c:pt idx="7">
                  <c:v>7.1942446043165471E-3</c:v>
                </c:pt>
                <c:pt idx="8" formatCode="General">
                  <c:v>0</c:v>
                </c:pt>
                <c:pt idx="9">
                  <c:v>3.1578947368421054E-2</c:v>
                </c:pt>
                <c:pt idx="10">
                  <c:v>1.4705882352941176E-2</c:v>
                </c:pt>
                <c:pt idx="11">
                  <c:v>1.4388489208633094E-2</c:v>
                </c:pt>
                <c:pt idx="12" formatCode="General">
                  <c:v>0</c:v>
                </c:pt>
                <c:pt idx="13">
                  <c:v>0</c:v>
                </c:pt>
                <c:pt idx="14">
                  <c:v>2.9411764705882353E-2</c:v>
                </c:pt>
                <c:pt idx="15">
                  <c:v>7.1942446043165471E-3</c:v>
                </c:pt>
                <c:pt idx="16" formatCode="General">
                  <c:v>0</c:v>
                </c:pt>
                <c:pt idx="17">
                  <c:v>2.1052631578947368E-2</c:v>
                </c:pt>
                <c:pt idx="18">
                  <c:v>1.4705882352941176E-2</c:v>
                </c:pt>
                <c:pt idx="19">
                  <c:v>0</c:v>
                </c:pt>
                <c:pt idx="20" formatCode="General">
                  <c:v>0</c:v>
                </c:pt>
                <c:pt idx="21">
                  <c:v>0</c:v>
                </c:pt>
                <c:pt idx="22">
                  <c:v>7.3529411764705881E-3</c:v>
                </c:pt>
                <c:pt idx="23">
                  <c:v>2.1582733812949641E-2</c:v>
                </c:pt>
                <c:pt idx="24" formatCode="General">
                  <c:v>0</c:v>
                </c:pt>
                <c:pt idx="25">
                  <c:v>1.0526315789473684E-2</c:v>
                </c:pt>
                <c:pt idx="26">
                  <c:v>0</c:v>
                </c:pt>
                <c:pt idx="27">
                  <c:v>1.4388489208633094E-2</c:v>
                </c:pt>
                <c:pt idx="28" formatCode="General">
                  <c:v>0</c:v>
                </c:pt>
                <c:pt idx="29">
                  <c:v>2.1052631578947368E-2</c:v>
                </c:pt>
                <c:pt idx="30">
                  <c:v>0</c:v>
                </c:pt>
                <c:pt idx="31">
                  <c:v>7.1942446043165471E-3</c:v>
                </c:pt>
                <c:pt idx="32" formatCode="General">
                  <c:v>0</c:v>
                </c:pt>
                <c:pt idx="33">
                  <c:v>0</c:v>
                </c:pt>
                <c:pt idx="34">
                  <c:v>0</c:v>
                </c:pt>
                <c:pt idx="35">
                  <c:v>0</c:v>
                </c:pt>
                <c:pt idx="36" formatCode="General">
                  <c:v>0</c:v>
                </c:pt>
                <c:pt idx="37">
                  <c:v>0</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14-6740-4F03-B28A-FE375F46762F}"/>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'Q11.公的支援制度（従業員別）'!$R$55:$R$98</c:f>
              <c:strCache>
                <c:ptCount val="44"/>
                <c:pt idx="0">
                  <c:v>【 事業の再開に関する補助金 】            </c:v>
                </c:pt>
                <c:pt idx="1">
                  <c:v>20人以下（n=8）</c:v>
                </c:pt>
                <c:pt idx="2">
                  <c:v>21人以上100人以下（n=8）</c:v>
                </c:pt>
                <c:pt idx="3">
                  <c:v>101人以上（n=7）</c:v>
                </c:pt>
                <c:pt idx="4">
                  <c:v>【 製品・システム・サービスの安全性・信頼性の確保 】 </c:v>
                </c:pt>
                <c:pt idx="5">
                  <c:v>20人以下（n=10）</c:v>
                </c:pt>
                <c:pt idx="6">
                  <c:v>21人以上100人以下（n=11）</c:v>
                </c:pt>
                <c:pt idx="7">
                  <c:v>101人以上（n=9）</c:v>
                </c:pt>
                <c:pt idx="8">
                  <c:v>【 固定資産税・都市計画税の納付猶予・減免 】     </c:v>
                </c:pt>
                <c:pt idx="9">
                  <c:v>20人以下（n=10）</c:v>
                </c:pt>
                <c:pt idx="10">
                  <c:v>21人以上100人以下（n=22）</c:v>
                </c:pt>
                <c:pt idx="11">
                  <c:v>101人以上（n=14）</c:v>
                </c:pt>
                <c:pt idx="12">
                  <c:v>【 人材関連の施策強化 】               </c:v>
                </c:pt>
                <c:pt idx="13">
                  <c:v>20人以下（n=12）</c:v>
                </c:pt>
                <c:pt idx="14">
                  <c:v>21人以上100人以下（n=18）</c:v>
                </c:pt>
                <c:pt idx="15">
                  <c:v>101人以上（n=10）</c:v>
                </c:pt>
                <c:pt idx="16">
                  <c:v>【 地域における取組みの支援 】            </c:v>
                </c:pt>
                <c:pt idx="17">
                  <c:v>20人以下（n=8）</c:v>
                </c:pt>
                <c:pt idx="18">
                  <c:v>21人以上100人以下（n=9）</c:v>
                </c:pt>
                <c:pt idx="19">
                  <c:v>101人以上（n=11）</c:v>
                </c:pt>
                <c:pt idx="20">
                  <c:v>【 小中学校等の臨時休業に伴う保護者の休暇取得の支援 】</c:v>
                </c:pt>
                <c:pt idx="21">
                  <c:v>20人以下（n=3）</c:v>
                </c:pt>
                <c:pt idx="22">
                  <c:v>21人以上100人以下（n=6）</c:v>
                </c:pt>
                <c:pt idx="23">
                  <c:v>101人以上（n=17）</c:v>
                </c:pt>
                <c:pt idx="24">
                  <c:v>【 スキル変革の推進 】                </c:v>
                </c:pt>
                <c:pt idx="25">
                  <c:v>20人以下（n=3）</c:v>
                </c:pt>
                <c:pt idx="26">
                  <c:v>21人以上100人以下（n=11）</c:v>
                </c:pt>
                <c:pt idx="27">
                  <c:v>101人以上（n=8）</c:v>
                </c:pt>
                <c:pt idx="28">
                  <c:v>【 成果物の取引価格の適正化に関する施策 】      </c:v>
                </c:pt>
                <c:pt idx="29">
                  <c:v>20人以下（n=3）</c:v>
                </c:pt>
                <c:pt idx="30">
                  <c:v>21人以上100人以下（n=5）</c:v>
                </c:pt>
                <c:pt idx="31">
                  <c:v>101人以上（n=1）</c:v>
                </c:pt>
                <c:pt idx="32">
                  <c:v>【 研究開発成果の普及展開の支援 】          </c:v>
                </c:pt>
                <c:pt idx="33">
                  <c:v>20人以下（n=5）</c:v>
                </c:pt>
                <c:pt idx="34">
                  <c:v>21人以上100人以下（n=5）</c:v>
                </c:pt>
                <c:pt idx="35">
                  <c:v>101人以上（n=0）</c:v>
                </c:pt>
                <c:pt idx="36">
                  <c:v>【 実証事業の拡大・強化 】              </c:v>
                </c:pt>
                <c:pt idx="37">
                  <c:v>20人以下（n=0）</c:v>
                </c:pt>
                <c:pt idx="38">
                  <c:v>21人以上100人以下（n=4）</c:v>
                </c:pt>
                <c:pt idx="39">
                  <c:v>101人以上（n=4）</c:v>
                </c:pt>
                <c:pt idx="40">
                  <c:v>【 開発力の見える化に関する施策 】          </c:v>
                </c:pt>
                <c:pt idx="41">
                  <c:v>20人以下（n=4）</c:v>
                </c:pt>
                <c:pt idx="42">
                  <c:v>21人以上100人以下（n=2）</c:v>
                </c:pt>
                <c:pt idx="43">
                  <c:v>101人以上（n=3）</c:v>
                </c:pt>
              </c:strCache>
            </c:strRef>
          </c:cat>
          <c:val>
            <c:numRef>
              <c:f>'Q11.公的支援制度（従業員別）'!$T$55:$T$98</c:f>
              <c:numCache>
                <c:formatCode>0.0%</c:formatCode>
                <c:ptCount val="44"/>
                <c:pt idx="0">
                  <c:v>0</c:v>
                </c:pt>
                <c:pt idx="1">
                  <c:v>3.1578947368421054E-2</c:v>
                </c:pt>
                <c:pt idx="2">
                  <c:v>1.4705882352941176E-2</c:v>
                </c:pt>
                <c:pt idx="3">
                  <c:v>1.4388489208633094E-2</c:v>
                </c:pt>
                <c:pt idx="4">
                  <c:v>0</c:v>
                </c:pt>
                <c:pt idx="5">
                  <c:v>3.1578947368421054E-2</c:v>
                </c:pt>
                <c:pt idx="6">
                  <c:v>3.6764705882352942E-2</c:v>
                </c:pt>
                <c:pt idx="7">
                  <c:v>2.8776978417266189E-2</c:v>
                </c:pt>
                <c:pt idx="8" formatCode="General">
                  <c:v>0</c:v>
                </c:pt>
                <c:pt idx="9">
                  <c:v>3.1578947368421054E-2</c:v>
                </c:pt>
                <c:pt idx="10">
                  <c:v>5.1470588235294115E-2</c:v>
                </c:pt>
                <c:pt idx="11">
                  <c:v>5.0359712230215826E-2</c:v>
                </c:pt>
                <c:pt idx="12" formatCode="General">
                  <c:v>0</c:v>
                </c:pt>
                <c:pt idx="13">
                  <c:v>5.2631578947368418E-2</c:v>
                </c:pt>
                <c:pt idx="14">
                  <c:v>4.4117647058823532E-2</c:v>
                </c:pt>
                <c:pt idx="15">
                  <c:v>2.8776978417266189E-2</c:v>
                </c:pt>
                <c:pt idx="16" formatCode="General">
                  <c:v>0</c:v>
                </c:pt>
                <c:pt idx="17">
                  <c:v>3.1578947368421054E-2</c:v>
                </c:pt>
                <c:pt idx="18">
                  <c:v>2.9411764705882353E-2</c:v>
                </c:pt>
                <c:pt idx="19">
                  <c:v>3.5971223021582732E-2</c:v>
                </c:pt>
                <c:pt idx="20" formatCode="General">
                  <c:v>0</c:v>
                </c:pt>
                <c:pt idx="21">
                  <c:v>0</c:v>
                </c:pt>
                <c:pt idx="22">
                  <c:v>2.2058823529411766E-2</c:v>
                </c:pt>
                <c:pt idx="23">
                  <c:v>4.3165467625899283E-2</c:v>
                </c:pt>
                <c:pt idx="24" formatCode="General">
                  <c:v>0</c:v>
                </c:pt>
                <c:pt idx="25">
                  <c:v>1.0526315789473684E-2</c:v>
                </c:pt>
                <c:pt idx="26">
                  <c:v>4.4117647058823532E-2</c:v>
                </c:pt>
                <c:pt idx="27">
                  <c:v>7.1942446043165471E-3</c:v>
                </c:pt>
                <c:pt idx="28" formatCode="General">
                  <c:v>0</c:v>
                </c:pt>
                <c:pt idx="29">
                  <c:v>0</c:v>
                </c:pt>
                <c:pt idx="30">
                  <c:v>2.9411764705882353E-2</c:v>
                </c:pt>
                <c:pt idx="31">
                  <c:v>0</c:v>
                </c:pt>
                <c:pt idx="32" formatCode="General">
                  <c:v>0</c:v>
                </c:pt>
                <c:pt idx="33">
                  <c:v>2.1052631578947368E-2</c:v>
                </c:pt>
                <c:pt idx="34">
                  <c:v>1.4705882352941176E-2</c:v>
                </c:pt>
                <c:pt idx="35">
                  <c:v>0</c:v>
                </c:pt>
                <c:pt idx="36" formatCode="General">
                  <c:v>0</c:v>
                </c:pt>
                <c:pt idx="37">
                  <c:v>0</c:v>
                </c:pt>
                <c:pt idx="38">
                  <c:v>1.4705882352941176E-2</c:v>
                </c:pt>
                <c:pt idx="39">
                  <c:v>1.4388489208633094E-2</c:v>
                </c:pt>
                <c:pt idx="40" formatCode="General">
                  <c:v>0</c:v>
                </c:pt>
                <c:pt idx="41">
                  <c:v>1.0526315789473684E-2</c:v>
                </c:pt>
                <c:pt idx="42">
                  <c:v>7.3529411764705881E-3</c:v>
                </c:pt>
                <c:pt idx="43">
                  <c:v>7.1942446043165471E-3</c:v>
                </c:pt>
              </c:numCache>
            </c:numRef>
          </c:val>
          <c:extLst>
            <c:ext xmlns:c16="http://schemas.microsoft.com/office/drawing/2014/chart" uri="{C3380CC4-5D6E-409C-BE32-E72D297353CC}">
              <c16:uniqueId val="{0000002D-6740-4F03-B28A-FE375F46762F}"/>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'Q11.公的支援制度（従業員別）'!$R$55:$R$98</c:f>
              <c:strCache>
                <c:ptCount val="44"/>
                <c:pt idx="0">
                  <c:v>【 事業の再開に関する補助金 】            </c:v>
                </c:pt>
                <c:pt idx="1">
                  <c:v>20人以下（n=8）</c:v>
                </c:pt>
                <c:pt idx="2">
                  <c:v>21人以上100人以下（n=8）</c:v>
                </c:pt>
                <c:pt idx="3">
                  <c:v>101人以上（n=7）</c:v>
                </c:pt>
                <c:pt idx="4">
                  <c:v>【 製品・システム・サービスの安全性・信頼性の確保 】 </c:v>
                </c:pt>
                <c:pt idx="5">
                  <c:v>20人以下（n=10）</c:v>
                </c:pt>
                <c:pt idx="6">
                  <c:v>21人以上100人以下（n=11）</c:v>
                </c:pt>
                <c:pt idx="7">
                  <c:v>101人以上（n=9）</c:v>
                </c:pt>
                <c:pt idx="8">
                  <c:v>【 固定資産税・都市計画税の納付猶予・減免 】     </c:v>
                </c:pt>
                <c:pt idx="9">
                  <c:v>20人以下（n=10）</c:v>
                </c:pt>
                <c:pt idx="10">
                  <c:v>21人以上100人以下（n=22）</c:v>
                </c:pt>
                <c:pt idx="11">
                  <c:v>101人以上（n=14）</c:v>
                </c:pt>
                <c:pt idx="12">
                  <c:v>【 人材関連の施策強化 】               </c:v>
                </c:pt>
                <c:pt idx="13">
                  <c:v>20人以下（n=12）</c:v>
                </c:pt>
                <c:pt idx="14">
                  <c:v>21人以上100人以下（n=18）</c:v>
                </c:pt>
                <c:pt idx="15">
                  <c:v>101人以上（n=10）</c:v>
                </c:pt>
                <c:pt idx="16">
                  <c:v>【 地域における取組みの支援 】            </c:v>
                </c:pt>
                <c:pt idx="17">
                  <c:v>20人以下（n=8）</c:v>
                </c:pt>
                <c:pt idx="18">
                  <c:v>21人以上100人以下（n=9）</c:v>
                </c:pt>
                <c:pt idx="19">
                  <c:v>101人以上（n=11）</c:v>
                </c:pt>
                <c:pt idx="20">
                  <c:v>【 小中学校等の臨時休業に伴う保護者の休暇取得の支援 】</c:v>
                </c:pt>
                <c:pt idx="21">
                  <c:v>20人以下（n=3）</c:v>
                </c:pt>
                <c:pt idx="22">
                  <c:v>21人以上100人以下（n=6）</c:v>
                </c:pt>
                <c:pt idx="23">
                  <c:v>101人以上（n=17）</c:v>
                </c:pt>
                <c:pt idx="24">
                  <c:v>【 スキル変革の推進 】                </c:v>
                </c:pt>
                <c:pt idx="25">
                  <c:v>20人以下（n=3）</c:v>
                </c:pt>
                <c:pt idx="26">
                  <c:v>21人以上100人以下（n=11）</c:v>
                </c:pt>
                <c:pt idx="27">
                  <c:v>101人以上（n=8）</c:v>
                </c:pt>
                <c:pt idx="28">
                  <c:v>【 成果物の取引価格の適正化に関する施策 】      </c:v>
                </c:pt>
                <c:pt idx="29">
                  <c:v>20人以下（n=3）</c:v>
                </c:pt>
                <c:pt idx="30">
                  <c:v>21人以上100人以下（n=5）</c:v>
                </c:pt>
                <c:pt idx="31">
                  <c:v>101人以上（n=1）</c:v>
                </c:pt>
                <c:pt idx="32">
                  <c:v>【 研究開発成果の普及展開の支援 】          </c:v>
                </c:pt>
                <c:pt idx="33">
                  <c:v>20人以下（n=5）</c:v>
                </c:pt>
                <c:pt idx="34">
                  <c:v>21人以上100人以下（n=5）</c:v>
                </c:pt>
                <c:pt idx="35">
                  <c:v>101人以上（n=0）</c:v>
                </c:pt>
                <c:pt idx="36">
                  <c:v>【 実証事業の拡大・強化 】              </c:v>
                </c:pt>
                <c:pt idx="37">
                  <c:v>20人以下（n=0）</c:v>
                </c:pt>
                <c:pt idx="38">
                  <c:v>21人以上100人以下（n=4）</c:v>
                </c:pt>
                <c:pt idx="39">
                  <c:v>101人以上（n=4）</c:v>
                </c:pt>
                <c:pt idx="40">
                  <c:v>【 開発力の見える化に関する施策 】          </c:v>
                </c:pt>
                <c:pt idx="41">
                  <c:v>20人以下（n=4）</c:v>
                </c:pt>
                <c:pt idx="42">
                  <c:v>21人以上100人以下（n=2）</c:v>
                </c:pt>
                <c:pt idx="43">
                  <c:v>101人以上（n=3）</c:v>
                </c:pt>
              </c:strCache>
            </c:strRef>
          </c:cat>
          <c:val>
            <c:numRef>
              <c:f>'Q11.公的支援制度（従業員別）'!$U$55:$U$98</c:f>
              <c:numCache>
                <c:formatCode>0.0%</c:formatCode>
                <c:ptCount val="44"/>
                <c:pt idx="0">
                  <c:v>0</c:v>
                </c:pt>
                <c:pt idx="1">
                  <c:v>4.2105263157894736E-2</c:v>
                </c:pt>
                <c:pt idx="2">
                  <c:v>2.2058823529411766E-2</c:v>
                </c:pt>
                <c:pt idx="3">
                  <c:v>0</c:v>
                </c:pt>
                <c:pt idx="4">
                  <c:v>0</c:v>
                </c:pt>
                <c:pt idx="5">
                  <c:v>3.1578947368421054E-2</c:v>
                </c:pt>
                <c:pt idx="6">
                  <c:v>2.2058823529411766E-2</c:v>
                </c:pt>
                <c:pt idx="7">
                  <c:v>2.8776978417266189E-2</c:v>
                </c:pt>
                <c:pt idx="8" formatCode="General">
                  <c:v>0</c:v>
                </c:pt>
                <c:pt idx="9">
                  <c:v>4.2105263157894736E-2</c:v>
                </c:pt>
                <c:pt idx="10">
                  <c:v>9.5588235294117641E-2</c:v>
                </c:pt>
                <c:pt idx="11">
                  <c:v>3.5971223021582732E-2</c:v>
                </c:pt>
                <c:pt idx="12" formatCode="General">
                  <c:v>0</c:v>
                </c:pt>
                <c:pt idx="13">
                  <c:v>7.3684210526315783E-2</c:v>
                </c:pt>
                <c:pt idx="14">
                  <c:v>5.8823529411764705E-2</c:v>
                </c:pt>
                <c:pt idx="15">
                  <c:v>3.5971223021582732E-2</c:v>
                </c:pt>
                <c:pt idx="16" formatCode="General">
                  <c:v>0</c:v>
                </c:pt>
                <c:pt idx="17">
                  <c:v>3.1578947368421054E-2</c:v>
                </c:pt>
                <c:pt idx="18">
                  <c:v>2.2058823529411766E-2</c:v>
                </c:pt>
                <c:pt idx="19">
                  <c:v>4.3165467625899283E-2</c:v>
                </c:pt>
                <c:pt idx="20" formatCode="General">
                  <c:v>0</c:v>
                </c:pt>
                <c:pt idx="21">
                  <c:v>3.1578947368421054E-2</c:v>
                </c:pt>
                <c:pt idx="22">
                  <c:v>1.4705882352941176E-2</c:v>
                </c:pt>
                <c:pt idx="23">
                  <c:v>5.7553956834532377E-2</c:v>
                </c:pt>
                <c:pt idx="24" formatCode="General">
                  <c:v>0</c:v>
                </c:pt>
                <c:pt idx="25">
                  <c:v>1.0526315789473684E-2</c:v>
                </c:pt>
                <c:pt idx="26">
                  <c:v>3.6764705882352942E-2</c:v>
                </c:pt>
                <c:pt idx="27">
                  <c:v>3.5971223021582732E-2</c:v>
                </c:pt>
                <c:pt idx="28" formatCode="General">
                  <c:v>0</c:v>
                </c:pt>
                <c:pt idx="29">
                  <c:v>1.0526315789473684E-2</c:v>
                </c:pt>
                <c:pt idx="30">
                  <c:v>7.3529411764705881E-3</c:v>
                </c:pt>
                <c:pt idx="31">
                  <c:v>0</c:v>
                </c:pt>
                <c:pt idx="32" formatCode="General">
                  <c:v>0</c:v>
                </c:pt>
                <c:pt idx="33">
                  <c:v>3.1578947368421054E-2</c:v>
                </c:pt>
                <c:pt idx="34">
                  <c:v>2.2058823529411766E-2</c:v>
                </c:pt>
                <c:pt idx="35">
                  <c:v>0</c:v>
                </c:pt>
                <c:pt idx="36" formatCode="General">
                  <c:v>0</c:v>
                </c:pt>
                <c:pt idx="37">
                  <c:v>0</c:v>
                </c:pt>
                <c:pt idx="38">
                  <c:v>1.4705882352941176E-2</c:v>
                </c:pt>
                <c:pt idx="39">
                  <c:v>1.4388489208633094E-2</c:v>
                </c:pt>
                <c:pt idx="40" formatCode="General">
                  <c:v>0</c:v>
                </c:pt>
                <c:pt idx="41">
                  <c:v>3.1578947368421054E-2</c:v>
                </c:pt>
                <c:pt idx="42">
                  <c:v>7.3529411764705881E-3</c:v>
                </c:pt>
                <c:pt idx="43">
                  <c:v>1.4388489208633094E-2</c:v>
                </c:pt>
              </c:numCache>
            </c:numRef>
          </c:val>
          <c:extLst>
            <c:ext xmlns:c16="http://schemas.microsoft.com/office/drawing/2014/chart" uri="{C3380CC4-5D6E-409C-BE32-E72D297353CC}">
              <c16:uniqueId val="{00000040-6740-4F03-B28A-FE375F46762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69073812260536394"/>
          <c:y val="0.66375653594771244"/>
          <c:w val="0.10975996168582375"/>
          <c:h val="6.676797385620914E-2"/>
        </c:manualLayout>
      </c:layout>
      <c:overlay val="0"/>
      <c:spPr>
        <a:solidFill>
          <a:sysClr val="window" lastClr="FFFFFF"/>
        </a:solidFill>
      </c:sp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'Q11.公的支援制度（従業員別）'!$R$7:$R$54</c:f>
              <c:strCache>
                <c:ptCount val="48"/>
                <c:pt idx="0">
                  <c:v>【 売上の低下に対する支援 】             </c:v>
                </c:pt>
                <c:pt idx="1">
                  <c:v>20人以下（n=85）</c:v>
                </c:pt>
                <c:pt idx="2">
                  <c:v>21人以上100人以下（n=46）</c:v>
                </c:pt>
                <c:pt idx="3">
                  <c:v>101人以上（n=28）</c:v>
                </c:pt>
                <c:pt idx="4">
                  <c:v>【 雇用調整に関する支援 】              </c:v>
                </c:pt>
                <c:pt idx="5">
                  <c:v>20人以下（n=40）</c:v>
                </c:pt>
                <c:pt idx="6">
                  <c:v>21人以上100人以下（n=40）</c:v>
                </c:pt>
                <c:pt idx="7">
                  <c:v>101人以上（n=31）</c:v>
                </c:pt>
                <c:pt idx="8">
                  <c:v>【 低金利・無担保等の融資 】             </c:v>
                </c:pt>
                <c:pt idx="9">
                  <c:v>20人以下（n=52）</c:v>
                </c:pt>
                <c:pt idx="10">
                  <c:v>21人以上100人以下（n=32）</c:v>
                </c:pt>
                <c:pt idx="11">
                  <c:v>101人以上（n=14）</c:v>
                </c:pt>
                <c:pt idx="12">
                  <c:v>【 研究開発の支援 】                 </c:v>
                </c:pt>
                <c:pt idx="13">
                  <c:v>20人以下（n=53）</c:v>
                </c:pt>
                <c:pt idx="14">
                  <c:v>21人以上100人以下（n=35）</c:v>
                </c:pt>
                <c:pt idx="15">
                  <c:v>101人以上（n=12）</c:v>
                </c:pt>
                <c:pt idx="16">
                  <c:v>【 規制緩和の推進 】                 </c:v>
                </c:pt>
                <c:pt idx="17">
                  <c:v>20人以下（n=21）</c:v>
                </c:pt>
                <c:pt idx="18">
                  <c:v>21人以上100人以下（n=21）</c:v>
                </c:pt>
                <c:pt idx="19">
                  <c:v>101人以上（n=15）</c:v>
                </c:pt>
                <c:pt idx="20">
                  <c:v>【 テレワーク環境整備に関する支援 】         </c:v>
                </c:pt>
                <c:pt idx="21">
                  <c:v>20人以下（n=24）</c:v>
                </c:pt>
                <c:pt idx="22">
                  <c:v>21人以上100人以下（n=30）</c:v>
                </c:pt>
                <c:pt idx="23">
                  <c:v>101人以上（n=25）</c:v>
                </c:pt>
                <c:pt idx="24">
                  <c:v>【 IT社会の動向調査・分析、情報発信 】       </c:v>
                </c:pt>
                <c:pt idx="25">
                  <c:v>20人以下（n=22）</c:v>
                </c:pt>
                <c:pt idx="26">
                  <c:v>21人以上100人以下（n=16）</c:v>
                </c:pt>
                <c:pt idx="27">
                  <c:v>101人以上（n=9）</c:v>
                </c:pt>
                <c:pt idx="28">
                  <c:v>【 補助事業の拡大・強化 】              </c:v>
                </c:pt>
                <c:pt idx="29">
                  <c:v>20人以下（n=29）</c:v>
                </c:pt>
                <c:pt idx="30">
                  <c:v>21人以上100人以下（n=26）</c:v>
                </c:pt>
                <c:pt idx="31">
                  <c:v>101人以上（n=10）</c:v>
                </c:pt>
                <c:pt idx="32">
                  <c:v>【 国税、地方税社会保険料等の納付猶予・減免 】    </c:v>
                </c:pt>
                <c:pt idx="33">
                  <c:v>20人以下（n=29）</c:v>
                </c:pt>
                <c:pt idx="34">
                  <c:v>21人以上100人以下（n=18）</c:v>
                </c:pt>
                <c:pt idx="35">
                  <c:v>101人以上（n=9）</c:v>
                </c:pt>
                <c:pt idx="36">
                  <c:v>【 人材関連の施策強化 】               </c:v>
                </c:pt>
                <c:pt idx="37">
                  <c:v>20人以下（n=19）</c:v>
                </c:pt>
                <c:pt idx="38">
                  <c:v>21人以上100人以下（n=27）</c:v>
                </c:pt>
                <c:pt idx="39">
                  <c:v>101人以上（n=18）</c:v>
                </c:pt>
                <c:pt idx="40">
                  <c:v>【 製品・システム・サービスの安全性・信頼性の確保 】 </c:v>
                </c:pt>
                <c:pt idx="41">
                  <c:v>20人以下（n=11）</c:v>
                </c:pt>
                <c:pt idx="42">
                  <c:v>21人以上100人以下（n=12）</c:v>
                </c:pt>
                <c:pt idx="43">
                  <c:v>101人以上（n=10）</c:v>
                </c:pt>
                <c:pt idx="44">
                  <c:v>【 税制関連の施策強化 】               </c:v>
                </c:pt>
                <c:pt idx="45">
                  <c:v>20人以下（n=26）</c:v>
                </c:pt>
                <c:pt idx="46">
                  <c:v>21人以上100人以下（n=22）</c:v>
                </c:pt>
                <c:pt idx="47">
                  <c:v>101人以上（n=13）</c:v>
                </c:pt>
              </c:strCache>
            </c:strRef>
          </c:cat>
          <c:val>
            <c:numRef>
              <c:f>'Q11.公的支援制度（従業員別）'!$S$7:$S$54</c:f>
              <c:numCache>
                <c:formatCode>0.0%</c:formatCode>
                <c:ptCount val="48"/>
                <c:pt idx="0" formatCode="General">
                  <c:v>0</c:v>
                </c:pt>
                <c:pt idx="1">
                  <c:v>0.35675675675675678</c:v>
                </c:pt>
                <c:pt idx="2">
                  <c:v>0.23076923076923078</c:v>
                </c:pt>
                <c:pt idx="3">
                  <c:v>0.22727272727272727</c:v>
                </c:pt>
                <c:pt idx="4" formatCode="General">
                  <c:v>0</c:v>
                </c:pt>
                <c:pt idx="5">
                  <c:v>2.7027027027027029E-2</c:v>
                </c:pt>
                <c:pt idx="6">
                  <c:v>0.12587412587412589</c:v>
                </c:pt>
                <c:pt idx="7">
                  <c:v>0.14772727272727273</c:v>
                </c:pt>
                <c:pt idx="8" formatCode="General">
                  <c:v>0</c:v>
                </c:pt>
                <c:pt idx="9">
                  <c:v>0.10810810810810811</c:v>
                </c:pt>
                <c:pt idx="10">
                  <c:v>6.9930069930069935E-2</c:v>
                </c:pt>
                <c:pt idx="11">
                  <c:v>6.8181818181818177E-2</c:v>
                </c:pt>
                <c:pt idx="12" formatCode="General">
                  <c:v>0</c:v>
                </c:pt>
                <c:pt idx="13">
                  <c:v>8.1081081081081086E-2</c:v>
                </c:pt>
                <c:pt idx="14">
                  <c:v>4.8951048951048952E-2</c:v>
                </c:pt>
                <c:pt idx="15">
                  <c:v>3.4090909090909088E-2</c:v>
                </c:pt>
                <c:pt idx="16" formatCode="General">
                  <c:v>0</c:v>
                </c:pt>
                <c:pt idx="17">
                  <c:v>5.9459459459459463E-2</c:v>
                </c:pt>
                <c:pt idx="18">
                  <c:v>6.9930069930069935E-2</c:v>
                </c:pt>
                <c:pt idx="19">
                  <c:v>4.5454545454545456E-2</c:v>
                </c:pt>
                <c:pt idx="20" formatCode="General">
                  <c:v>0</c:v>
                </c:pt>
                <c:pt idx="21">
                  <c:v>1.6216216216216217E-2</c:v>
                </c:pt>
                <c:pt idx="22">
                  <c:v>6.9930069930069935E-2</c:v>
                </c:pt>
                <c:pt idx="23">
                  <c:v>0.11363636363636363</c:v>
                </c:pt>
                <c:pt idx="24" formatCode="General">
                  <c:v>0</c:v>
                </c:pt>
                <c:pt idx="25">
                  <c:v>4.8648648648648651E-2</c:v>
                </c:pt>
                <c:pt idx="26">
                  <c:v>3.4965034965034968E-2</c:v>
                </c:pt>
                <c:pt idx="27">
                  <c:v>6.8181818181818177E-2</c:v>
                </c:pt>
                <c:pt idx="28" formatCode="General">
                  <c:v>0</c:v>
                </c:pt>
                <c:pt idx="29">
                  <c:v>2.7027027027027029E-2</c:v>
                </c:pt>
                <c:pt idx="30">
                  <c:v>6.9930069930069935E-2</c:v>
                </c:pt>
                <c:pt idx="31">
                  <c:v>3.4090909090909088E-2</c:v>
                </c:pt>
                <c:pt idx="32" formatCode="General">
                  <c:v>0</c:v>
                </c:pt>
                <c:pt idx="33">
                  <c:v>6.4864864864864868E-2</c:v>
                </c:pt>
                <c:pt idx="34">
                  <c:v>3.4965034965034968E-2</c:v>
                </c:pt>
                <c:pt idx="35">
                  <c:v>1.1363636363636364E-2</c:v>
                </c:pt>
                <c:pt idx="36" formatCode="General">
                  <c:v>0</c:v>
                </c:pt>
                <c:pt idx="37">
                  <c:v>2.7027027027027029E-2</c:v>
                </c:pt>
                <c:pt idx="38">
                  <c:v>6.2937062937062943E-2</c:v>
                </c:pt>
                <c:pt idx="39">
                  <c:v>1.1363636363636364E-2</c:v>
                </c:pt>
                <c:pt idx="40">
                  <c:v>0</c:v>
                </c:pt>
                <c:pt idx="41">
                  <c:v>2.7027027027027029E-2</c:v>
                </c:pt>
                <c:pt idx="42">
                  <c:v>2.097902097902098E-2</c:v>
                </c:pt>
                <c:pt idx="43">
                  <c:v>5.6818181818181816E-2</c:v>
                </c:pt>
                <c:pt idx="44">
                  <c:v>0</c:v>
                </c:pt>
                <c:pt idx="45">
                  <c:v>3.2432432432432434E-2</c:v>
                </c:pt>
                <c:pt idx="46">
                  <c:v>3.4965034965034968E-2</c:v>
                </c:pt>
                <c:pt idx="47">
                  <c:v>1.1363636363636364E-2</c:v>
                </c:pt>
              </c:numCache>
            </c:numRef>
          </c:val>
          <c:extLst>
            <c:ext xmlns:c16="http://schemas.microsoft.com/office/drawing/2014/chart" uri="{C3380CC4-5D6E-409C-BE32-E72D297353CC}">
              <c16:uniqueId val="{00000014-2343-476E-B821-84E66226F705}"/>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'Q11.公的支援制度（従業員別）'!$R$7:$R$54</c:f>
              <c:strCache>
                <c:ptCount val="48"/>
                <c:pt idx="0">
                  <c:v>【 売上の低下に対する支援 】             </c:v>
                </c:pt>
                <c:pt idx="1">
                  <c:v>20人以下（n=85）</c:v>
                </c:pt>
                <c:pt idx="2">
                  <c:v>21人以上100人以下（n=46）</c:v>
                </c:pt>
                <c:pt idx="3">
                  <c:v>101人以上（n=28）</c:v>
                </c:pt>
                <c:pt idx="4">
                  <c:v>【 雇用調整に関する支援 】              </c:v>
                </c:pt>
                <c:pt idx="5">
                  <c:v>20人以下（n=40）</c:v>
                </c:pt>
                <c:pt idx="6">
                  <c:v>21人以上100人以下（n=40）</c:v>
                </c:pt>
                <c:pt idx="7">
                  <c:v>101人以上（n=31）</c:v>
                </c:pt>
                <c:pt idx="8">
                  <c:v>【 低金利・無担保等の融資 】             </c:v>
                </c:pt>
                <c:pt idx="9">
                  <c:v>20人以下（n=52）</c:v>
                </c:pt>
                <c:pt idx="10">
                  <c:v>21人以上100人以下（n=32）</c:v>
                </c:pt>
                <c:pt idx="11">
                  <c:v>101人以上（n=14）</c:v>
                </c:pt>
                <c:pt idx="12">
                  <c:v>【 研究開発の支援 】                 </c:v>
                </c:pt>
                <c:pt idx="13">
                  <c:v>20人以下（n=53）</c:v>
                </c:pt>
                <c:pt idx="14">
                  <c:v>21人以上100人以下（n=35）</c:v>
                </c:pt>
                <c:pt idx="15">
                  <c:v>101人以上（n=12）</c:v>
                </c:pt>
                <c:pt idx="16">
                  <c:v>【 規制緩和の推進 】                 </c:v>
                </c:pt>
                <c:pt idx="17">
                  <c:v>20人以下（n=21）</c:v>
                </c:pt>
                <c:pt idx="18">
                  <c:v>21人以上100人以下（n=21）</c:v>
                </c:pt>
                <c:pt idx="19">
                  <c:v>101人以上（n=15）</c:v>
                </c:pt>
                <c:pt idx="20">
                  <c:v>【 テレワーク環境整備に関する支援 】         </c:v>
                </c:pt>
                <c:pt idx="21">
                  <c:v>20人以下（n=24）</c:v>
                </c:pt>
                <c:pt idx="22">
                  <c:v>21人以上100人以下（n=30）</c:v>
                </c:pt>
                <c:pt idx="23">
                  <c:v>101人以上（n=25）</c:v>
                </c:pt>
                <c:pt idx="24">
                  <c:v>【 IT社会の動向調査・分析、情報発信 】       </c:v>
                </c:pt>
                <c:pt idx="25">
                  <c:v>20人以下（n=22）</c:v>
                </c:pt>
                <c:pt idx="26">
                  <c:v>21人以上100人以下（n=16）</c:v>
                </c:pt>
                <c:pt idx="27">
                  <c:v>101人以上（n=9）</c:v>
                </c:pt>
                <c:pt idx="28">
                  <c:v>【 補助事業の拡大・強化 】              </c:v>
                </c:pt>
                <c:pt idx="29">
                  <c:v>20人以下（n=29）</c:v>
                </c:pt>
                <c:pt idx="30">
                  <c:v>21人以上100人以下（n=26）</c:v>
                </c:pt>
                <c:pt idx="31">
                  <c:v>101人以上（n=10）</c:v>
                </c:pt>
                <c:pt idx="32">
                  <c:v>【 国税、地方税社会保険料等の納付猶予・減免 】    </c:v>
                </c:pt>
                <c:pt idx="33">
                  <c:v>20人以下（n=29）</c:v>
                </c:pt>
                <c:pt idx="34">
                  <c:v>21人以上100人以下（n=18）</c:v>
                </c:pt>
                <c:pt idx="35">
                  <c:v>101人以上（n=9）</c:v>
                </c:pt>
                <c:pt idx="36">
                  <c:v>【 人材関連の施策強化 】               </c:v>
                </c:pt>
                <c:pt idx="37">
                  <c:v>20人以下（n=19）</c:v>
                </c:pt>
                <c:pt idx="38">
                  <c:v>21人以上100人以下（n=27）</c:v>
                </c:pt>
                <c:pt idx="39">
                  <c:v>101人以上（n=18）</c:v>
                </c:pt>
                <c:pt idx="40">
                  <c:v>【 製品・システム・サービスの安全性・信頼性の確保 】 </c:v>
                </c:pt>
                <c:pt idx="41">
                  <c:v>20人以下（n=11）</c:v>
                </c:pt>
                <c:pt idx="42">
                  <c:v>21人以上100人以下（n=12）</c:v>
                </c:pt>
                <c:pt idx="43">
                  <c:v>101人以上（n=10）</c:v>
                </c:pt>
                <c:pt idx="44">
                  <c:v>【 税制関連の施策強化 】               </c:v>
                </c:pt>
                <c:pt idx="45">
                  <c:v>20人以下（n=26）</c:v>
                </c:pt>
                <c:pt idx="46">
                  <c:v>21人以上100人以下（n=22）</c:v>
                </c:pt>
                <c:pt idx="47">
                  <c:v>101人以上（n=13）</c:v>
                </c:pt>
              </c:strCache>
            </c:strRef>
          </c:cat>
          <c:val>
            <c:numRef>
              <c:f>'Q11.公的支援制度（従業員別）'!$T$7:$T$54</c:f>
              <c:numCache>
                <c:formatCode>0.0%</c:formatCode>
                <c:ptCount val="48"/>
                <c:pt idx="0" formatCode="General">
                  <c:v>0</c:v>
                </c:pt>
                <c:pt idx="1">
                  <c:v>5.9459459459459463E-2</c:v>
                </c:pt>
                <c:pt idx="2">
                  <c:v>5.5944055944055944E-2</c:v>
                </c:pt>
                <c:pt idx="3">
                  <c:v>4.5454545454545456E-2</c:v>
                </c:pt>
                <c:pt idx="4" formatCode="General">
                  <c:v>0</c:v>
                </c:pt>
                <c:pt idx="5">
                  <c:v>0.13513513513513514</c:v>
                </c:pt>
                <c:pt idx="6">
                  <c:v>9.7902097902097904E-2</c:v>
                </c:pt>
                <c:pt idx="7">
                  <c:v>0.14772727272727273</c:v>
                </c:pt>
                <c:pt idx="8" formatCode="General">
                  <c:v>0</c:v>
                </c:pt>
                <c:pt idx="9">
                  <c:v>0.10810810810810811</c:v>
                </c:pt>
                <c:pt idx="10">
                  <c:v>0.11188811188811189</c:v>
                </c:pt>
                <c:pt idx="11">
                  <c:v>4.5454545454545456E-2</c:v>
                </c:pt>
                <c:pt idx="12" formatCode="General">
                  <c:v>0</c:v>
                </c:pt>
                <c:pt idx="13">
                  <c:v>0.12972972972972974</c:v>
                </c:pt>
                <c:pt idx="14">
                  <c:v>0.1048951048951049</c:v>
                </c:pt>
                <c:pt idx="15">
                  <c:v>5.6818181818181816E-2</c:v>
                </c:pt>
                <c:pt idx="16" formatCode="General">
                  <c:v>0</c:v>
                </c:pt>
                <c:pt idx="17">
                  <c:v>3.2432432432432434E-2</c:v>
                </c:pt>
                <c:pt idx="18">
                  <c:v>3.4965034965034968E-2</c:v>
                </c:pt>
                <c:pt idx="19">
                  <c:v>9.0909090909090912E-2</c:v>
                </c:pt>
                <c:pt idx="20" formatCode="General">
                  <c:v>0</c:v>
                </c:pt>
                <c:pt idx="21">
                  <c:v>4.3243243243243246E-2</c:v>
                </c:pt>
                <c:pt idx="22">
                  <c:v>5.5944055944055944E-2</c:v>
                </c:pt>
                <c:pt idx="23">
                  <c:v>0.10227272727272728</c:v>
                </c:pt>
                <c:pt idx="24" formatCode="General">
                  <c:v>0</c:v>
                </c:pt>
                <c:pt idx="25">
                  <c:v>3.2432432432432434E-2</c:v>
                </c:pt>
                <c:pt idx="26">
                  <c:v>4.195804195804196E-2</c:v>
                </c:pt>
                <c:pt idx="27">
                  <c:v>2.2727272727272728E-2</c:v>
                </c:pt>
                <c:pt idx="28" formatCode="General">
                  <c:v>0</c:v>
                </c:pt>
                <c:pt idx="29">
                  <c:v>4.8648648648648651E-2</c:v>
                </c:pt>
                <c:pt idx="30">
                  <c:v>4.8951048951048952E-2</c:v>
                </c:pt>
                <c:pt idx="31">
                  <c:v>4.5454545454545456E-2</c:v>
                </c:pt>
                <c:pt idx="32" formatCode="General">
                  <c:v>0</c:v>
                </c:pt>
                <c:pt idx="33">
                  <c:v>4.8648648648648651E-2</c:v>
                </c:pt>
                <c:pt idx="34">
                  <c:v>4.195804195804196E-2</c:v>
                </c:pt>
                <c:pt idx="35">
                  <c:v>4.5454545454545456E-2</c:v>
                </c:pt>
                <c:pt idx="36" formatCode="General">
                  <c:v>0</c:v>
                </c:pt>
                <c:pt idx="37">
                  <c:v>2.1621621621621623E-2</c:v>
                </c:pt>
                <c:pt idx="38">
                  <c:v>3.4965034965034968E-2</c:v>
                </c:pt>
                <c:pt idx="39">
                  <c:v>6.8181818181818177E-2</c:v>
                </c:pt>
                <c:pt idx="40">
                  <c:v>0</c:v>
                </c:pt>
                <c:pt idx="41">
                  <c:v>1.6216216216216217E-2</c:v>
                </c:pt>
                <c:pt idx="42">
                  <c:v>1.3986013986013986E-2</c:v>
                </c:pt>
                <c:pt idx="43">
                  <c:v>2.2727272727272728E-2</c:v>
                </c:pt>
                <c:pt idx="44">
                  <c:v>0</c:v>
                </c:pt>
                <c:pt idx="45">
                  <c:v>3.783783783783784E-2</c:v>
                </c:pt>
                <c:pt idx="46">
                  <c:v>4.8951048951048952E-2</c:v>
                </c:pt>
                <c:pt idx="47">
                  <c:v>6.8181818181818177E-2</c:v>
                </c:pt>
              </c:numCache>
            </c:numRef>
          </c:val>
          <c:extLst>
            <c:ext xmlns:c16="http://schemas.microsoft.com/office/drawing/2014/chart" uri="{C3380CC4-5D6E-409C-BE32-E72D297353CC}">
              <c16:uniqueId val="{0000002D-2343-476E-B821-84E66226F705}"/>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'Q11.公的支援制度（従業員別）'!$R$7:$R$54</c:f>
              <c:strCache>
                <c:ptCount val="48"/>
                <c:pt idx="0">
                  <c:v>【 売上の低下に対する支援 】             </c:v>
                </c:pt>
                <c:pt idx="1">
                  <c:v>20人以下（n=85）</c:v>
                </c:pt>
                <c:pt idx="2">
                  <c:v>21人以上100人以下（n=46）</c:v>
                </c:pt>
                <c:pt idx="3">
                  <c:v>101人以上（n=28）</c:v>
                </c:pt>
                <c:pt idx="4">
                  <c:v>【 雇用調整に関する支援 】              </c:v>
                </c:pt>
                <c:pt idx="5">
                  <c:v>20人以下（n=40）</c:v>
                </c:pt>
                <c:pt idx="6">
                  <c:v>21人以上100人以下（n=40）</c:v>
                </c:pt>
                <c:pt idx="7">
                  <c:v>101人以上（n=31）</c:v>
                </c:pt>
                <c:pt idx="8">
                  <c:v>【 低金利・無担保等の融資 】             </c:v>
                </c:pt>
                <c:pt idx="9">
                  <c:v>20人以下（n=52）</c:v>
                </c:pt>
                <c:pt idx="10">
                  <c:v>21人以上100人以下（n=32）</c:v>
                </c:pt>
                <c:pt idx="11">
                  <c:v>101人以上（n=14）</c:v>
                </c:pt>
                <c:pt idx="12">
                  <c:v>【 研究開発の支援 】                 </c:v>
                </c:pt>
                <c:pt idx="13">
                  <c:v>20人以下（n=53）</c:v>
                </c:pt>
                <c:pt idx="14">
                  <c:v>21人以上100人以下（n=35）</c:v>
                </c:pt>
                <c:pt idx="15">
                  <c:v>101人以上（n=12）</c:v>
                </c:pt>
                <c:pt idx="16">
                  <c:v>【 規制緩和の推進 】                 </c:v>
                </c:pt>
                <c:pt idx="17">
                  <c:v>20人以下（n=21）</c:v>
                </c:pt>
                <c:pt idx="18">
                  <c:v>21人以上100人以下（n=21）</c:v>
                </c:pt>
                <c:pt idx="19">
                  <c:v>101人以上（n=15）</c:v>
                </c:pt>
                <c:pt idx="20">
                  <c:v>【 テレワーク環境整備に関する支援 】         </c:v>
                </c:pt>
                <c:pt idx="21">
                  <c:v>20人以下（n=24）</c:v>
                </c:pt>
                <c:pt idx="22">
                  <c:v>21人以上100人以下（n=30）</c:v>
                </c:pt>
                <c:pt idx="23">
                  <c:v>101人以上（n=25）</c:v>
                </c:pt>
                <c:pt idx="24">
                  <c:v>【 IT社会の動向調査・分析、情報発信 】       </c:v>
                </c:pt>
                <c:pt idx="25">
                  <c:v>20人以下（n=22）</c:v>
                </c:pt>
                <c:pt idx="26">
                  <c:v>21人以上100人以下（n=16）</c:v>
                </c:pt>
                <c:pt idx="27">
                  <c:v>101人以上（n=9）</c:v>
                </c:pt>
                <c:pt idx="28">
                  <c:v>【 補助事業の拡大・強化 】              </c:v>
                </c:pt>
                <c:pt idx="29">
                  <c:v>20人以下（n=29）</c:v>
                </c:pt>
                <c:pt idx="30">
                  <c:v>21人以上100人以下（n=26）</c:v>
                </c:pt>
                <c:pt idx="31">
                  <c:v>101人以上（n=10）</c:v>
                </c:pt>
                <c:pt idx="32">
                  <c:v>【 国税、地方税社会保険料等の納付猶予・減免 】    </c:v>
                </c:pt>
                <c:pt idx="33">
                  <c:v>20人以下（n=29）</c:v>
                </c:pt>
                <c:pt idx="34">
                  <c:v>21人以上100人以下（n=18）</c:v>
                </c:pt>
                <c:pt idx="35">
                  <c:v>101人以上（n=9）</c:v>
                </c:pt>
                <c:pt idx="36">
                  <c:v>【 人材関連の施策強化 】               </c:v>
                </c:pt>
                <c:pt idx="37">
                  <c:v>20人以下（n=19）</c:v>
                </c:pt>
                <c:pt idx="38">
                  <c:v>21人以上100人以下（n=27）</c:v>
                </c:pt>
                <c:pt idx="39">
                  <c:v>101人以上（n=18）</c:v>
                </c:pt>
                <c:pt idx="40">
                  <c:v>【 製品・システム・サービスの安全性・信頼性の確保 】 </c:v>
                </c:pt>
                <c:pt idx="41">
                  <c:v>20人以下（n=11）</c:v>
                </c:pt>
                <c:pt idx="42">
                  <c:v>21人以上100人以下（n=12）</c:v>
                </c:pt>
                <c:pt idx="43">
                  <c:v>101人以上（n=10）</c:v>
                </c:pt>
                <c:pt idx="44">
                  <c:v>【 税制関連の施策強化 】               </c:v>
                </c:pt>
                <c:pt idx="45">
                  <c:v>20人以下（n=26）</c:v>
                </c:pt>
                <c:pt idx="46">
                  <c:v>21人以上100人以下（n=22）</c:v>
                </c:pt>
                <c:pt idx="47">
                  <c:v>101人以上（n=13）</c:v>
                </c:pt>
              </c:strCache>
            </c:strRef>
          </c:cat>
          <c:val>
            <c:numRef>
              <c:f>'Q11.公的支援制度（従業員別）'!$U$7:$U$54</c:f>
              <c:numCache>
                <c:formatCode>0.0%</c:formatCode>
                <c:ptCount val="48"/>
                <c:pt idx="0" formatCode="General">
                  <c:v>0</c:v>
                </c:pt>
                <c:pt idx="1">
                  <c:v>4.3243243243243246E-2</c:v>
                </c:pt>
                <c:pt idx="2">
                  <c:v>3.4965034965034968E-2</c:v>
                </c:pt>
                <c:pt idx="3">
                  <c:v>4.5454545454545456E-2</c:v>
                </c:pt>
                <c:pt idx="4" formatCode="General">
                  <c:v>0</c:v>
                </c:pt>
                <c:pt idx="5">
                  <c:v>5.4054054054054057E-2</c:v>
                </c:pt>
                <c:pt idx="6">
                  <c:v>5.5944055944055944E-2</c:v>
                </c:pt>
                <c:pt idx="7">
                  <c:v>5.6818181818181816E-2</c:v>
                </c:pt>
                <c:pt idx="8" formatCode="General">
                  <c:v>0</c:v>
                </c:pt>
                <c:pt idx="9">
                  <c:v>6.4864864864864868E-2</c:v>
                </c:pt>
                <c:pt idx="10">
                  <c:v>4.195804195804196E-2</c:v>
                </c:pt>
                <c:pt idx="11">
                  <c:v>4.5454545454545456E-2</c:v>
                </c:pt>
                <c:pt idx="12" formatCode="General">
                  <c:v>0</c:v>
                </c:pt>
                <c:pt idx="13">
                  <c:v>7.567567567567568E-2</c:v>
                </c:pt>
                <c:pt idx="14">
                  <c:v>9.0909090909090912E-2</c:v>
                </c:pt>
                <c:pt idx="15">
                  <c:v>4.5454545454545456E-2</c:v>
                </c:pt>
                <c:pt idx="16" formatCode="General">
                  <c:v>0</c:v>
                </c:pt>
                <c:pt idx="17">
                  <c:v>2.1621621621621623E-2</c:v>
                </c:pt>
                <c:pt idx="18">
                  <c:v>4.195804195804196E-2</c:v>
                </c:pt>
                <c:pt idx="19">
                  <c:v>3.4090909090909088E-2</c:v>
                </c:pt>
                <c:pt idx="20" formatCode="General">
                  <c:v>0</c:v>
                </c:pt>
                <c:pt idx="21">
                  <c:v>7.0270270270270274E-2</c:v>
                </c:pt>
                <c:pt idx="22">
                  <c:v>8.3916083916083919E-2</c:v>
                </c:pt>
                <c:pt idx="23">
                  <c:v>6.8181818181818177E-2</c:v>
                </c:pt>
                <c:pt idx="24" formatCode="General">
                  <c:v>0</c:v>
                </c:pt>
                <c:pt idx="25">
                  <c:v>3.783783783783784E-2</c:v>
                </c:pt>
                <c:pt idx="26">
                  <c:v>3.4965034965034968E-2</c:v>
                </c:pt>
                <c:pt idx="27">
                  <c:v>1.1363636363636364E-2</c:v>
                </c:pt>
                <c:pt idx="28" formatCode="General">
                  <c:v>0</c:v>
                </c:pt>
                <c:pt idx="29">
                  <c:v>8.1081081081081086E-2</c:v>
                </c:pt>
                <c:pt idx="30">
                  <c:v>6.2937062937062943E-2</c:v>
                </c:pt>
                <c:pt idx="31">
                  <c:v>3.4090909090909088E-2</c:v>
                </c:pt>
                <c:pt idx="32" formatCode="General">
                  <c:v>0</c:v>
                </c:pt>
                <c:pt idx="33">
                  <c:v>4.3243243243243246E-2</c:v>
                </c:pt>
                <c:pt idx="34">
                  <c:v>4.8951048951048952E-2</c:v>
                </c:pt>
                <c:pt idx="35">
                  <c:v>4.5454545454545456E-2</c:v>
                </c:pt>
                <c:pt idx="36" formatCode="General">
                  <c:v>0</c:v>
                </c:pt>
                <c:pt idx="37">
                  <c:v>5.4054054054054057E-2</c:v>
                </c:pt>
                <c:pt idx="38">
                  <c:v>9.0909090909090912E-2</c:v>
                </c:pt>
                <c:pt idx="39">
                  <c:v>0.125</c:v>
                </c:pt>
                <c:pt idx="40">
                  <c:v>0</c:v>
                </c:pt>
                <c:pt idx="41">
                  <c:v>1.6216216216216217E-2</c:v>
                </c:pt>
                <c:pt idx="42">
                  <c:v>4.8951048951048952E-2</c:v>
                </c:pt>
                <c:pt idx="43">
                  <c:v>3.4090909090909088E-2</c:v>
                </c:pt>
                <c:pt idx="44">
                  <c:v>0</c:v>
                </c:pt>
                <c:pt idx="45">
                  <c:v>7.0270270270270274E-2</c:v>
                </c:pt>
                <c:pt idx="46">
                  <c:v>6.9930069930069935E-2</c:v>
                </c:pt>
                <c:pt idx="47">
                  <c:v>6.8181818181818177E-2</c:v>
                </c:pt>
              </c:numCache>
            </c:numRef>
          </c:val>
          <c:extLst>
            <c:ext xmlns:c16="http://schemas.microsoft.com/office/drawing/2014/chart" uri="{C3380CC4-5D6E-409C-BE32-E72D297353CC}">
              <c16:uniqueId val="{00000040-2343-476E-B821-84E66226F70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'Q11.公的支援制度（従業員別）'!$J$105</c:f>
          <c:strCache>
            <c:ptCount val="1"/>
            <c:pt idx="0">
              <c:v>20人以下 (N=185)
21人以上100人以下 (N=143)
101人以上 (N=88)</c:v>
            </c:pt>
          </c:strCache>
        </c:strRef>
      </c:tx>
      <c:layout>
        <c:manualLayout>
          <c:xMode val="edge"/>
          <c:yMode val="edge"/>
          <c:x val="0.58681973180076619"/>
          <c:y val="0.77818627450980393"/>
        </c:manualLayout>
      </c:layout>
      <c:overlay val="1"/>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87464035947712415"/>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'Q11.公的支援制度（従業員別）'!$R$55:$R$98</c:f>
              <c:strCache>
                <c:ptCount val="44"/>
                <c:pt idx="0">
                  <c:v>【 データ利活用の促進 】               </c:v>
                </c:pt>
                <c:pt idx="1">
                  <c:v>20人以下（n=18）</c:v>
                </c:pt>
                <c:pt idx="2">
                  <c:v>21人以上100人以下（n=15）</c:v>
                </c:pt>
                <c:pt idx="3">
                  <c:v>101人以上（n=19）</c:v>
                </c:pt>
                <c:pt idx="4">
                  <c:v>【 家賃支援 】                    </c:v>
                </c:pt>
                <c:pt idx="5">
                  <c:v>20人以下（n=26）</c:v>
                </c:pt>
                <c:pt idx="6">
                  <c:v>21人以上100人以下（n=15）</c:v>
                </c:pt>
                <c:pt idx="7">
                  <c:v>101人以上（n=3）</c:v>
                </c:pt>
                <c:pt idx="8">
                  <c:v>【 地域における取組みの支援 】            </c:v>
                </c:pt>
                <c:pt idx="9">
                  <c:v>20人以下（n=10）</c:v>
                </c:pt>
                <c:pt idx="10">
                  <c:v>21人以上100人以下（n=14）</c:v>
                </c:pt>
                <c:pt idx="11">
                  <c:v>101人以上（n=11）</c:v>
                </c:pt>
                <c:pt idx="12">
                  <c:v>【 小中学校等の臨時休業に伴う保護者の休暇取得の支援 】</c:v>
                </c:pt>
                <c:pt idx="13">
                  <c:v>20人以下（n=5）</c:v>
                </c:pt>
                <c:pt idx="14">
                  <c:v>21人以上100人以下（n=6）</c:v>
                </c:pt>
                <c:pt idx="15">
                  <c:v>101人以上（n=5）</c:v>
                </c:pt>
                <c:pt idx="16">
                  <c:v>【 スキル変革の推進 】                </c:v>
                </c:pt>
                <c:pt idx="17">
                  <c:v>20人以下（n=8）</c:v>
                </c:pt>
                <c:pt idx="18">
                  <c:v>21人以上100人以下（n=14）</c:v>
                </c:pt>
                <c:pt idx="19">
                  <c:v>101人以上（n=6）</c:v>
                </c:pt>
                <c:pt idx="20">
                  <c:v>【 固定資産税・都市計画税の納付猶予・減免 】     </c:v>
                </c:pt>
                <c:pt idx="21">
                  <c:v>20人以下（n=4）</c:v>
                </c:pt>
                <c:pt idx="22">
                  <c:v>21人以上100人以下（n=15）</c:v>
                </c:pt>
                <c:pt idx="23">
                  <c:v>101人以上（n=4）</c:v>
                </c:pt>
                <c:pt idx="24">
                  <c:v>【 研究開発成果の普及展開の支援 】          </c:v>
                </c:pt>
                <c:pt idx="25">
                  <c:v>20人以下（n=26）</c:v>
                </c:pt>
                <c:pt idx="26">
                  <c:v>21人以上100人以下（n=8）</c:v>
                </c:pt>
                <c:pt idx="27">
                  <c:v>101人以上（n=0）</c:v>
                </c:pt>
                <c:pt idx="28">
                  <c:v>【 事業の再開に関する補助金 】            </c:v>
                </c:pt>
                <c:pt idx="29">
                  <c:v>20人以下（n=13）</c:v>
                </c:pt>
                <c:pt idx="30">
                  <c:v>21人以上100人以下（n=3）</c:v>
                </c:pt>
                <c:pt idx="31">
                  <c:v>101人以上（n=5）</c:v>
                </c:pt>
                <c:pt idx="32">
                  <c:v>【 実証事業の拡大・強化 】              </c:v>
                </c:pt>
                <c:pt idx="33">
                  <c:v>20人以下（n=6）</c:v>
                </c:pt>
                <c:pt idx="34">
                  <c:v>21人以上100人以下（n=2）</c:v>
                </c:pt>
                <c:pt idx="35">
                  <c:v>101人以上（n=5）</c:v>
                </c:pt>
                <c:pt idx="36">
                  <c:v>【 成果物の取引価格の適正化に関する施策 】      </c:v>
                </c:pt>
                <c:pt idx="37">
                  <c:v>20人以下（n=5）</c:v>
                </c:pt>
                <c:pt idx="38">
                  <c:v>21人以上100人以下（n=0）</c:v>
                </c:pt>
                <c:pt idx="39">
                  <c:v>101人以上（n=1）</c:v>
                </c:pt>
                <c:pt idx="40">
                  <c:v>【 開発力の見える化に関する施策 】          </c:v>
                </c:pt>
                <c:pt idx="41">
                  <c:v>20人以下（n=8）</c:v>
                </c:pt>
                <c:pt idx="42">
                  <c:v>21人以上100人以下（n=3）</c:v>
                </c:pt>
                <c:pt idx="43">
                  <c:v>101人以上（n=0）</c:v>
                </c:pt>
              </c:strCache>
            </c:strRef>
          </c:cat>
          <c:val>
            <c:numRef>
              <c:f>'Q11.公的支援制度（従業員別）'!$S$55:$S$98</c:f>
              <c:numCache>
                <c:formatCode>0.0%</c:formatCode>
                <c:ptCount val="44"/>
                <c:pt idx="0">
                  <c:v>0</c:v>
                </c:pt>
                <c:pt idx="1">
                  <c:v>1.6216216216216217E-2</c:v>
                </c:pt>
                <c:pt idx="2">
                  <c:v>2.7972027972027972E-2</c:v>
                </c:pt>
                <c:pt idx="3">
                  <c:v>5.6818181818181816E-2</c:v>
                </c:pt>
                <c:pt idx="4">
                  <c:v>0</c:v>
                </c:pt>
                <c:pt idx="5">
                  <c:v>2.7027027027027029E-2</c:v>
                </c:pt>
                <c:pt idx="6">
                  <c:v>6.993006993006993E-3</c:v>
                </c:pt>
                <c:pt idx="7">
                  <c:v>1.1363636363636364E-2</c:v>
                </c:pt>
                <c:pt idx="8" formatCode="General">
                  <c:v>0</c:v>
                </c:pt>
                <c:pt idx="9">
                  <c:v>1.0810810810810811E-2</c:v>
                </c:pt>
                <c:pt idx="10">
                  <c:v>2.097902097902098E-2</c:v>
                </c:pt>
                <c:pt idx="11">
                  <c:v>2.2727272727272728E-2</c:v>
                </c:pt>
                <c:pt idx="12" formatCode="General">
                  <c:v>0</c:v>
                </c:pt>
                <c:pt idx="13">
                  <c:v>1.0810810810810811E-2</c:v>
                </c:pt>
                <c:pt idx="14">
                  <c:v>1.3986013986013986E-2</c:v>
                </c:pt>
                <c:pt idx="15">
                  <c:v>2.2727272727272728E-2</c:v>
                </c:pt>
                <c:pt idx="16" formatCode="General">
                  <c:v>0</c:v>
                </c:pt>
                <c:pt idx="17">
                  <c:v>5.4054054054054057E-3</c:v>
                </c:pt>
                <c:pt idx="18">
                  <c:v>2.7972027972027972E-2</c:v>
                </c:pt>
                <c:pt idx="19">
                  <c:v>0</c:v>
                </c:pt>
                <c:pt idx="20" formatCode="General">
                  <c:v>0</c:v>
                </c:pt>
                <c:pt idx="21">
                  <c:v>0</c:v>
                </c:pt>
                <c:pt idx="22">
                  <c:v>2.097902097902098E-2</c:v>
                </c:pt>
                <c:pt idx="23">
                  <c:v>2.2727272727272728E-2</c:v>
                </c:pt>
                <c:pt idx="24" formatCode="General">
                  <c:v>0</c:v>
                </c:pt>
                <c:pt idx="25">
                  <c:v>2.1621621621621623E-2</c:v>
                </c:pt>
                <c:pt idx="26">
                  <c:v>0</c:v>
                </c:pt>
                <c:pt idx="27">
                  <c:v>0</c:v>
                </c:pt>
                <c:pt idx="28" formatCode="General">
                  <c:v>0</c:v>
                </c:pt>
                <c:pt idx="29">
                  <c:v>1.0810810810810811E-2</c:v>
                </c:pt>
                <c:pt idx="30">
                  <c:v>0</c:v>
                </c:pt>
                <c:pt idx="31">
                  <c:v>2.2727272727272728E-2</c:v>
                </c:pt>
                <c:pt idx="32" formatCode="General">
                  <c:v>0</c:v>
                </c:pt>
                <c:pt idx="33">
                  <c:v>0</c:v>
                </c:pt>
                <c:pt idx="34">
                  <c:v>0</c:v>
                </c:pt>
                <c:pt idx="35">
                  <c:v>1.1363636363636364E-2</c:v>
                </c:pt>
                <c:pt idx="36" formatCode="General">
                  <c:v>0</c:v>
                </c:pt>
                <c:pt idx="37">
                  <c:v>5.4054054054054057E-3</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14-8E12-4E54-A18E-4B0E5F8CE5A7}"/>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'Q11.公的支援制度（従業員別）'!$R$55:$R$98</c:f>
              <c:strCache>
                <c:ptCount val="44"/>
                <c:pt idx="0">
                  <c:v>【 データ利活用の促進 】               </c:v>
                </c:pt>
                <c:pt idx="1">
                  <c:v>20人以下（n=18）</c:v>
                </c:pt>
                <c:pt idx="2">
                  <c:v>21人以上100人以下（n=15）</c:v>
                </c:pt>
                <c:pt idx="3">
                  <c:v>101人以上（n=19）</c:v>
                </c:pt>
                <c:pt idx="4">
                  <c:v>【 家賃支援 】                    </c:v>
                </c:pt>
                <c:pt idx="5">
                  <c:v>20人以下（n=26）</c:v>
                </c:pt>
                <c:pt idx="6">
                  <c:v>21人以上100人以下（n=15）</c:v>
                </c:pt>
                <c:pt idx="7">
                  <c:v>101人以上（n=3）</c:v>
                </c:pt>
                <c:pt idx="8">
                  <c:v>【 地域における取組みの支援 】            </c:v>
                </c:pt>
                <c:pt idx="9">
                  <c:v>20人以下（n=10）</c:v>
                </c:pt>
                <c:pt idx="10">
                  <c:v>21人以上100人以下（n=14）</c:v>
                </c:pt>
                <c:pt idx="11">
                  <c:v>101人以上（n=11）</c:v>
                </c:pt>
                <c:pt idx="12">
                  <c:v>【 小中学校等の臨時休業に伴う保護者の休暇取得の支援 】</c:v>
                </c:pt>
                <c:pt idx="13">
                  <c:v>20人以下（n=5）</c:v>
                </c:pt>
                <c:pt idx="14">
                  <c:v>21人以上100人以下（n=6）</c:v>
                </c:pt>
                <c:pt idx="15">
                  <c:v>101人以上（n=5）</c:v>
                </c:pt>
                <c:pt idx="16">
                  <c:v>【 スキル変革の推進 】                </c:v>
                </c:pt>
                <c:pt idx="17">
                  <c:v>20人以下（n=8）</c:v>
                </c:pt>
                <c:pt idx="18">
                  <c:v>21人以上100人以下（n=14）</c:v>
                </c:pt>
                <c:pt idx="19">
                  <c:v>101人以上（n=6）</c:v>
                </c:pt>
                <c:pt idx="20">
                  <c:v>【 固定資産税・都市計画税の納付猶予・減免 】     </c:v>
                </c:pt>
                <c:pt idx="21">
                  <c:v>20人以下（n=4）</c:v>
                </c:pt>
                <c:pt idx="22">
                  <c:v>21人以上100人以下（n=15）</c:v>
                </c:pt>
                <c:pt idx="23">
                  <c:v>101人以上（n=4）</c:v>
                </c:pt>
                <c:pt idx="24">
                  <c:v>【 研究開発成果の普及展開の支援 】          </c:v>
                </c:pt>
                <c:pt idx="25">
                  <c:v>20人以下（n=26）</c:v>
                </c:pt>
                <c:pt idx="26">
                  <c:v>21人以上100人以下（n=8）</c:v>
                </c:pt>
                <c:pt idx="27">
                  <c:v>101人以上（n=0）</c:v>
                </c:pt>
                <c:pt idx="28">
                  <c:v>【 事業の再開に関する補助金 】            </c:v>
                </c:pt>
                <c:pt idx="29">
                  <c:v>20人以下（n=13）</c:v>
                </c:pt>
                <c:pt idx="30">
                  <c:v>21人以上100人以下（n=3）</c:v>
                </c:pt>
                <c:pt idx="31">
                  <c:v>101人以上（n=5）</c:v>
                </c:pt>
                <c:pt idx="32">
                  <c:v>【 実証事業の拡大・強化 】              </c:v>
                </c:pt>
                <c:pt idx="33">
                  <c:v>20人以下（n=6）</c:v>
                </c:pt>
                <c:pt idx="34">
                  <c:v>21人以上100人以下（n=2）</c:v>
                </c:pt>
                <c:pt idx="35">
                  <c:v>101人以上（n=5）</c:v>
                </c:pt>
                <c:pt idx="36">
                  <c:v>【 成果物の取引価格の適正化に関する施策 】      </c:v>
                </c:pt>
                <c:pt idx="37">
                  <c:v>20人以下（n=5）</c:v>
                </c:pt>
                <c:pt idx="38">
                  <c:v>21人以上100人以下（n=0）</c:v>
                </c:pt>
                <c:pt idx="39">
                  <c:v>101人以上（n=1）</c:v>
                </c:pt>
                <c:pt idx="40">
                  <c:v>【 開発力の見える化に関する施策 】          </c:v>
                </c:pt>
                <c:pt idx="41">
                  <c:v>20人以下（n=8）</c:v>
                </c:pt>
                <c:pt idx="42">
                  <c:v>21人以上100人以下（n=3）</c:v>
                </c:pt>
                <c:pt idx="43">
                  <c:v>101人以上（n=0）</c:v>
                </c:pt>
              </c:strCache>
            </c:strRef>
          </c:cat>
          <c:val>
            <c:numRef>
              <c:f>'Q11.公的支援制度（従業員別）'!$T$55:$T$98</c:f>
              <c:numCache>
                <c:formatCode>0.0%</c:formatCode>
                <c:ptCount val="44"/>
                <c:pt idx="0">
                  <c:v>0</c:v>
                </c:pt>
                <c:pt idx="1">
                  <c:v>3.783783783783784E-2</c:v>
                </c:pt>
                <c:pt idx="2">
                  <c:v>4.195804195804196E-2</c:v>
                </c:pt>
                <c:pt idx="3">
                  <c:v>5.6818181818181816E-2</c:v>
                </c:pt>
                <c:pt idx="4">
                  <c:v>0</c:v>
                </c:pt>
                <c:pt idx="5">
                  <c:v>6.4864864864864868E-2</c:v>
                </c:pt>
                <c:pt idx="6">
                  <c:v>6.2937062937062943E-2</c:v>
                </c:pt>
                <c:pt idx="7">
                  <c:v>1.1363636363636364E-2</c:v>
                </c:pt>
                <c:pt idx="8" formatCode="General">
                  <c:v>0</c:v>
                </c:pt>
                <c:pt idx="9">
                  <c:v>1.0810810810810811E-2</c:v>
                </c:pt>
                <c:pt idx="10">
                  <c:v>4.195804195804196E-2</c:v>
                </c:pt>
                <c:pt idx="11">
                  <c:v>2.2727272727272728E-2</c:v>
                </c:pt>
                <c:pt idx="12" formatCode="General">
                  <c:v>0</c:v>
                </c:pt>
                <c:pt idx="13">
                  <c:v>5.4054054054054057E-3</c:v>
                </c:pt>
                <c:pt idx="14">
                  <c:v>6.993006993006993E-3</c:v>
                </c:pt>
                <c:pt idx="15">
                  <c:v>2.2727272727272728E-2</c:v>
                </c:pt>
                <c:pt idx="16" formatCode="General">
                  <c:v>0</c:v>
                </c:pt>
                <c:pt idx="17">
                  <c:v>2.1621621621621623E-2</c:v>
                </c:pt>
                <c:pt idx="18">
                  <c:v>3.4965034965034968E-2</c:v>
                </c:pt>
                <c:pt idx="19">
                  <c:v>3.4090909090909088E-2</c:v>
                </c:pt>
                <c:pt idx="20" formatCode="General">
                  <c:v>0</c:v>
                </c:pt>
                <c:pt idx="21">
                  <c:v>1.0810810810810811E-2</c:v>
                </c:pt>
                <c:pt idx="22">
                  <c:v>5.5944055944055944E-2</c:v>
                </c:pt>
                <c:pt idx="23">
                  <c:v>1.1363636363636364E-2</c:v>
                </c:pt>
                <c:pt idx="24" formatCode="General">
                  <c:v>0</c:v>
                </c:pt>
                <c:pt idx="25">
                  <c:v>4.8648648648648651E-2</c:v>
                </c:pt>
                <c:pt idx="26">
                  <c:v>1.3986013986013986E-2</c:v>
                </c:pt>
                <c:pt idx="27">
                  <c:v>0</c:v>
                </c:pt>
                <c:pt idx="28" formatCode="General">
                  <c:v>0</c:v>
                </c:pt>
                <c:pt idx="29">
                  <c:v>2.7027027027027029E-2</c:v>
                </c:pt>
                <c:pt idx="30">
                  <c:v>6.993006993006993E-3</c:v>
                </c:pt>
                <c:pt idx="31">
                  <c:v>2.2727272727272728E-2</c:v>
                </c:pt>
                <c:pt idx="32" formatCode="General">
                  <c:v>0</c:v>
                </c:pt>
                <c:pt idx="33">
                  <c:v>1.0810810810810811E-2</c:v>
                </c:pt>
                <c:pt idx="34">
                  <c:v>6.993006993006993E-3</c:v>
                </c:pt>
                <c:pt idx="35">
                  <c:v>3.4090909090909088E-2</c:v>
                </c:pt>
                <c:pt idx="36" formatCode="General">
                  <c:v>0</c:v>
                </c:pt>
                <c:pt idx="37">
                  <c:v>5.4054054054054057E-3</c:v>
                </c:pt>
                <c:pt idx="38">
                  <c:v>0</c:v>
                </c:pt>
                <c:pt idx="39">
                  <c:v>0</c:v>
                </c:pt>
                <c:pt idx="40" formatCode="General">
                  <c:v>0</c:v>
                </c:pt>
                <c:pt idx="41">
                  <c:v>1.6216216216216217E-2</c:v>
                </c:pt>
                <c:pt idx="42">
                  <c:v>1.3986013986013986E-2</c:v>
                </c:pt>
                <c:pt idx="43">
                  <c:v>0</c:v>
                </c:pt>
              </c:numCache>
            </c:numRef>
          </c:val>
          <c:extLst>
            <c:ext xmlns:c16="http://schemas.microsoft.com/office/drawing/2014/chart" uri="{C3380CC4-5D6E-409C-BE32-E72D297353CC}">
              <c16:uniqueId val="{0000002D-8E12-4E54-A18E-4B0E5F8CE5A7}"/>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'Q11.公的支援制度（従業員別）'!$R$55:$R$98</c:f>
              <c:strCache>
                <c:ptCount val="44"/>
                <c:pt idx="0">
                  <c:v>【 データ利活用の促進 】               </c:v>
                </c:pt>
                <c:pt idx="1">
                  <c:v>20人以下（n=18）</c:v>
                </c:pt>
                <c:pt idx="2">
                  <c:v>21人以上100人以下（n=15）</c:v>
                </c:pt>
                <c:pt idx="3">
                  <c:v>101人以上（n=19）</c:v>
                </c:pt>
                <c:pt idx="4">
                  <c:v>【 家賃支援 】                    </c:v>
                </c:pt>
                <c:pt idx="5">
                  <c:v>20人以下（n=26）</c:v>
                </c:pt>
                <c:pt idx="6">
                  <c:v>21人以上100人以下（n=15）</c:v>
                </c:pt>
                <c:pt idx="7">
                  <c:v>101人以上（n=3）</c:v>
                </c:pt>
                <c:pt idx="8">
                  <c:v>【 地域における取組みの支援 】            </c:v>
                </c:pt>
                <c:pt idx="9">
                  <c:v>20人以下（n=10）</c:v>
                </c:pt>
                <c:pt idx="10">
                  <c:v>21人以上100人以下（n=14）</c:v>
                </c:pt>
                <c:pt idx="11">
                  <c:v>101人以上（n=11）</c:v>
                </c:pt>
                <c:pt idx="12">
                  <c:v>【 小中学校等の臨時休業に伴う保護者の休暇取得の支援 】</c:v>
                </c:pt>
                <c:pt idx="13">
                  <c:v>20人以下（n=5）</c:v>
                </c:pt>
                <c:pt idx="14">
                  <c:v>21人以上100人以下（n=6）</c:v>
                </c:pt>
                <c:pt idx="15">
                  <c:v>101人以上（n=5）</c:v>
                </c:pt>
                <c:pt idx="16">
                  <c:v>【 スキル変革の推進 】                </c:v>
                </c:pt>
                <c:pt idx="17">
                  <c:v>20人以下（n=8）</c:v>
                </c:pt>
                <c:pt idx="18">
                  <c:v>21人以上100人以下（n=14）</c:v>
                </c:pt>
                <c:pt idx="19">
                  <c:v>101人以上（n=6）</c:v>
                </c:pt>
                <c:pt idx="20">
                  <c:v>【 固定資産税・都市計画税の納付猶予・減免 】     </c:v>
                </c:pt>
                <c:pt idx="21">
                  <c:v>20人以下（n=4）</c:v>
                </c:pt>
                <c:pt idx="22">
                  <c:v>21人以上100人以下（n=15）</c:v>
                </c:pt>
                <c:pt idx="23">
                  <c:v>101人以上（n=4）</c:v>
                </c:pt>
                <c:pt idx="24">
                  <c:v>【 研究開発成果の普及展開の支援 】          </c:v>
                </c:pt>
                <c:pt idx="25">
                  <c:v>20人以下（n=26）</c:v>
                </c:pt>
                <c:pt idx="26">
                  <c:v>21人以上100人以下（n=8）</c:v>
                </c:pt>
                <c:pt idx="27">
                  <c:v>101人以上（n=0）</c:v>
                </c:pt>
                <c:pt idx="28">
                  <c:v>【 事業の再開に関する補助金 】            </c:v>
                </c:pt>
                <c:pt idx="29">
                  <c:v>20人以下（n=13）</c:v>
                </c:pt>
                <c:pt idx="30">
                  <c:v>21人以上100人以下（n=3）</c:v>
                </c:pt>
                <c:pt idx="31">
                  <c:v>101人以上（n=5）</c:v>
                </c:pt>
                <c:pt idx="32">
                  <c:v>【 実証事業の拡大・強化 】              </c:v>
                </c:pt>
                <c:pt idx="33">
                  <c:v>20人以下（n=6）</c:v>
                </c:pt>
                <c:pt idx="34">
                  <c:v>21人以上100人以下（n=2）</c:v>
                </c:pt>
                <c:pt idx="35">
                  <c:v>101人以上（n=5）</c:v>
                </c:pt>
                <c:pt idx="36">
                  <c:v>【 成果物の取引価格の適正化に関する施策 】      </c:v>
                </c:pt>
                <c:pt idx="37">
                  <c:v>20人以下（n=5）</c:v>
                </c:pt>
                <c:pt idx="38">
                  <c:v>21人以上100人以下（n=0）</c:v>
                </c:pt>
                <c:pt idx="39">
                  <c:v>101人以上（n=1）</c:v>
                </c:pt>
                <c:pt idx="40">
                  <c:v>【 開発力の見える化に関する施策 】          </c:v>
                </c:pt>
                <c:pt idx="41">
                  <c:v>20人以下（n=8）</c:v>
                </c:pt>
                <c:pt idx="42">
                  <c:v>21人以上100人以下（n=3）</c:v>
                </c:pt>
                <c:pt idx="43">
                  <c:v>101人以上（n=0）</c:v>
                </c:pt>
              </c:strCache>
            </c:strRef>
          </c:cat>
          <c:val>
            <c:numRef>
              <c:f>'Q11.公的支援制度（従業員別）'!$U$55:$U$98</c:f>
              <c:numCache>
                <c:formatCode>0.0%</c:formatCode>
                <c:ptCount val="44"/>
                <c:pt idx="0">
                  <c:v>0</c:v>
                </c:pt>
                <c:pt idx="1">
                  <c:v>4.3243243243243246E-2</c:v>
                </c:pt>
                <c:pt idx="2">
                  <c:v>3.4965034965034968E-2</c:v>
                </c:pt>
                <c:pt idx="3">
                  <c:v>0.10227272727272728</c:v>
                </c:pt>
                <c:pt idx="4">
                  <c:v>0</c:v>
                </c:pt>
                <c:pt idx="5">
                  <c:v>4.8648648648648651E-2</c:v>
                </c:pt>
                <c:pt idx="6">
                  <c:v>3.4965034965034968E-2</c:v>
                </c:pt>
                <c:pt idx="7">
                  <c:v>1.1363636363636364E-2</c:v>
                </c:pt>
                <c:pt idx="8" formatCode="General">
                  <c:v>0</c:v>
                </c:pt>
                <c:pt idx="9">
                  <c:v>3.2432432432432434E-2</c:v>
                </c:pt>
                <c:pt idx="10">
                  <c:v>3.4965034965034968E-2</c:v>
                </c:pt>
                <c:pt idx="11">
                  <c:v>7.9545454545454544E-2</c:v>
                </c:pt>
                <c:pt idx="12" formatCode="General">
                  <c:v>0</c:v>
                </c:pt>
                <c:pt idx="13">
                  <c:v>1.0810810810810811E-2</c:v>
                </c:pt>
                <c:pt idx="14">
                  <c:v>2.097902097902098E-2</c:v>
                </c:pt>
                <c:pt idx="15">
                  <c:v>1.1363636363636364E-2</c:v>
                </c:pt>
                <c:pt idx="16" formatCode="General">
                  <c:v>0</c:v>
                </c:pt>
                <c:pt idx="17">
                  <c:v>1.6216216216216217E-2</c:v>
                </c:pt>
                <c:pt idx="18">
                  <c:v>3.4965034965034968E-2</c:v>
                </c:pt>
                <c:pt idx="19">
                  <c:v>3.4090909090909088E-2</c:v>
                </c:pt>
                <c:pt idx="20" formatCode="General">
                  <c:v>0</c:v>
                </c:pt>
                <c:pt idx="21">
                  <c:v>1.0810810810810811E-2</c:v>
                </c:pt>
                <c:pt idx="22">
                  <c:v>2.7972027972027972E-2</c:v>
                </c:pt>
                <c:pt idx="23">
                  <c:v>1.1363636363636364E-2</c:v>
                </c:pt>
                <c:pt idx="24" formatCode="General">
                  <c:v>0</c:v>
                </c:pt>
                <c:pt idx="25">
                  <c:v>7.0270270270270274E-2</c:v>
                </c:pt>
                <c:pt idx="26">
                  <c:v>4.195804195804196E-2</c:v>
                </c:pt>
                <c:pt idx="27">
                  <c:v>0</c:v>
                </c:pt>
                <c:pt idx="28" formatCode="General">
                  <c:v>0</c:v>
                </c:pt>
                <c:pt idx="29">
                  <c:v>3.2432432432432434E-2</c:v>
                </c:pt>
                <c:pt idx="30">
                  <c:v>1.3986013986013986E-2</c:v>
                </c:pt>
                <c:pt idx="31">
                  <c:v>1.1363636363636364E-2</c:v>
                </c:pt>
                <c:pt idx="32" formatCode="General">
                  <c:v>0</c:v>
                </c:pt>
                <c:pt idx="33">
                  <c:v>2.1621621621621623E-2</c:v>
                </c:pt>
                <c:pt idx="34">
                  <c:v>6.993006993006993E-3</c:v>
                </c:pt>
                <c:pt idx="35">
                  <c:v>1.1363636363636364E-2</c:v>
                </c:pt>
                <c:pt idx="36" formatCode="General">
                  <c:v>0</c:v>
                </c:pt>
                <c:pt idx="37">
                  <c:v>1.6216216216216217E-2</c:v>
                </c:pt>
                <c:pt idx="38">
                  <c:v>0</c:v>
                </c:pt>
                <c:pt idx="39">
                  <c:v>1.1363636363636364E-2</c:v>
                </c:pt>
                <c:pt idx="40" formatCode="General">
                  <c:v>0</c:v>
                </c:pt>
                <c:pt idx="41">
                  <c:v>2.7027027027027029E-2</c:v>
                </c:pt>
                <c:pt idx="42">
                  <c:v>6.993006993006993E-3</c:v>
                </c:pt>
                <c:pt idx="43">
                  <c:v>0</c:v>
                </c:pt>
              </c:numCache>
            </c:numRef>
          </c:val>
          <c:extLst>
            <c:ext xmlns:c16="http://schemas.microsoft.com/office/drawing/2014/chart" uri="{C3380CC4-5D6E-409C-BE32-E72D297353CC}">
              <c16:uniqueId val="{00000040-8E12-4E54-A18E-4B0E5F8CE5A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69073812260536394"/>
          <c:y val="0.66375653594771244"/>
          <c:w val="0.10975996168582375"/>
          <c:h val="6.676797385620914E-2"/>
        </c:manualLayout>
      </c:layout>
      <c:overlay val="0"/>
      <c:spPr>
        <a:solidFill>
          <a:sysClr val="window" lastClr="FFFFFF"/>
        </a:solidFill>
      </c:sp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'Q11.公的支援制度（従業員別）'!$R$7:$R$54</c:f>
              <c:strCache>
                <c:ptCount val="48"/>
                <c:pt idx="0">
                  <c:v>【 売上の低下に対する支援 】             </c:v>
                </c:pt>
                <c:pt idx="1">
                  <c:v>20人以下（n=59）</c:v>
                </c:pt>
                <c:pt idx="2">
                  <c:v>21人以上100人以下（n=52）</c:v>
                </c:pt>
                <c:pt idx="3">
                  <c:v>101人以上（n=15）</c:v>
                </c:pt>
                <c:pt idx="4">
                  <c:v>【 雇用調整に関する支援 】              </c:v>
                </c:pt>
                <c:pt idx="5">
                  <c:v>20人以下（n=26）</c:v>
                </c:pt>
                <c:pt idx="6">
                  <c:v>21人以上100人以下（n=41）</c:v>
                </c:pt>
                <c:pt idx="7">
                  <c:v>101人以上（n=14）</c:v>
                </c:pt>
                <c:pt idx="8">
                  <c:v>【 低金利・無担保等の融資 】             </c:v>
                </c:pt>
                <c:pt idx="9">
                  <c:v>20人以下（n=29）</c:v>
                </c:pt>
                <c:pt idx="10">
                  <c:v>21人以上100人以下（n=35）</c:v>
                </c:pt>
                <c:pt idx="11">
                  <c:v>101人以上（n=8）</c:v>
                </c:pt>
                <c:pt idx="12">
                  <c:v>【 国税、地方税社会保険料等の納付猶予・減免 】    </c:v>
                </c:pt>
                <c:pt idx="13">
                  <c:v>20人以下（n=26）</c:v>
                </c:pt>
                <c:pt idx="14">
                  <c:v>21人以上100人以下（n=14）</c:v>
                </c:pt>
                <c:pt idx="15">
                  <c:v>101人以上（n=8）</c:v>
                </c:pt>
                <c:pt idx="16">
                  <c:v>【 テレワーク環境整備に関する支援 】         </c:v>
                </c:pt>
                <c:pt idx="17">
                  <c:v>20人以下（n=23）</c:v>
                </c:pt>
                <c:pt idx="18">
                  <c:v>21人以上100人以下（n=26）</c:v>
                </c:pt>
                <c:pt idx="19">
                  <c:v>101人以上（n=11）</c:v>
                </c:pt>
                <c:pt idx="20">
                  <c:v>【 研究開発の支援 】                 </c:v>
                </c:pt>
                <c:pt idx="21">
                  <c:v>20人以下（n=35）</c:v>
                </c:pt>
                <c:pt idx="22">
                  <c:v>21人以上100人以下（n=12）</c:v>
                </c:pt>
                <c:pt idx="23">
                  <c:v>101人以上（n=4）</c:v>
                </c:pt>
                <c:pt idx="24">
                  <c:v>【 補助事業の拡大・強化 】              </c:v>
                </c:pt>
                <c:pt idx="25">
                  <c:v>20人以下（n=19）</c:v>
                </c:pt>
                <c:pt idx="26">
                  <c:v>21人以上100人以下（n=10）</c:v>
                </c:pt>
                <c:pt idx="27">
                  <c:v>101人以上（n=2）</c:v>
                </c:pt>
                <c:pt idx="28">
                  <c:v>【 税制関連の施策強化 】               </c:v>
                </c:pt>
                <c:pt idx="29">
                  <c:v>20人以下（n=17）</c:v>
                </c:pt>
                <c:pt idx="30">
                  <c:v>21人以上100人以下（n=16）</c:v>
                </c:pt>
                <c:pt idx="31">
                  <c:v>101人以上（n=9）</c:v>
                </c:pt>
                <c:pt idx="32">
                  <c:v>【 規制緩和の推進 】                 </c:v>
                </c:pt>
                <c:pt idx="33">
                  <c:v>20人以下（n=10）</c:v>
                </c:pt>
                <c:pt idx="34">
                  <c:v>21人以上100人以下（n=16）</c:v>
                </c:pt>
                <c:pt idx="35">
                  <c:v>101人以上（n=9）</c:v>
                </c:pt>
                <c:pt idx="36">
                  <c:v>【 家賃支援 】                    </c:v>
                </c:pt>
                <c:pt idx="37">
                  <c:v>20人以下（n=20）</c:v>
                </c:pt>
                <c:pt idx="38">
                  <c:v>21人以上100人以下（n=12）</c:v>
                </c:pt>
                <c:pt idx="39">
                  <c:v>101人以上（n=4）</c:v>
                </c:pt>
                <c:pt idx="40">
                  <c:v>【 人材関連の施策強化 】               </c:v>
                </c:pt>
                <c:pt idx="41">
                  <c:v>20人以下（n=14）</c:v>
                </c:pt>
                <c:pt idx="42">
                  <c:v>21人以上100人以下（n=17）</c:v>
                </c:pt>
                <c:pt idx="43">
                  <c:v>101人以上（n=4）</c:v>
                </c:pt>
                <c:pt idx="44">
                  <c:v>【 地域における取組みの支援 】            </c:v>
                </c:pt>
                <c:pt idx="45">
                  <c:v>20人以下（n=8）</c:v>
                </c:pt>
                <c:pt idx="46">
                  <c:v>21人以上100人以下（n=7）</c:v>
                </c:pt>
                <c:pt idx="47">
                  <c:v>101人以上（n=4）</c:v>
                </c:pt>
              </c:strCache>
            </c:strRef>
          </c:cat>
          <c:val>
            <c:numRef>
              <c:f>'Q11.公的支援制度（従業員別）'!$S$7:$S$54</c:f>
              <c:numCache>
                <c:formatCode>0.0%</c:formatCode>
                <c:ptCount val="48"/>
                <c:pt idx="0" formatCode="General">
                  <c:v>0</c:v>
                </c:pt>
                <c:pt idx="1">
                  <c:v>0.36799999999999999</c:v>
                </c:pt>
                <c:pt idx="2">
                  <c:v>0.30097087378640774</c:v>
                </c:pt>
                <c:pt idx="3">
                  <c:v>0.26829268292682928</c:v>
                </c:pt>
                <c:pt idx="4" formatCode="General">
                  <c:v>0</c:v>
                </c:pt>
                <c:pt idx="5">
                  <c:v>6.4000000000000001E-2</c:v>
                </c:pt>
                <c:pt idx="6">
                  <c:v>0.23300970873786409</c:v>
                </c:pt>
                <c:pt idx="7">
                  <c:v>0.17073170731707318</c:v>
                </c:pt>
                <c:pt idx="8" formatCode="General">
                  <c:v>0</c:v>
                </c:pt>
                <c:pt idx="9">
                  <c:v>0.08</c:v>
                </c:pt>
                <c:pt idx="10">
                  <c:v>0.10679611650485436</c:v>
                </c:pt>
                <c:pt idx="11">
                  <c:v>2.4390243902439025E-2</c:v>
                </c:pt>
                <c:pt idx="12" formatCode="General">
                  <c:v>0</c:v>
                </c:pt>
                <c:pt idx="13">
                  <c:v>6.4000000000000001E-2</c:v>
                </c:pt>
                <c:pt idx="14">
                  <c:v>5.8252427184466021E-2</c:v>
                </c:pt>
                <c:pt idx="15">
                  <c:v>7.3170731707317069E-2</c:v>
                </c:pt>
                <c:pt idx="16" formatCode="General">
                  <c:v>0</c:v>
                </c:pt>
                <c:pt idx="17">
                  <c:v>5.6000000000000001E-2</c:v>
                </c:pt>
                <c:pt idx="18">
                  <c:v>3.8834951456310676E-2</c:v>
                </c:pt>
                <c:pt idx="19">
                  <c:v>9.7560975609756101E-2</c:v>
                </c:pt>
                <c:pt idx="20" formatCode="General">
                  <c:v>0</c:v>
                </c:pt>
                <c:pt idx="21">
                  <c:v>9.6000000000000002E-2</c:v>
                </c:pt>
                <c:pt idx="22">
                  <c:v>1.9417475728155338E-2</c:v>
                </c:pt>
                <c:pt idx="23">
                  <c:v>2.4390243902439025E-2</c:v>
                </c:pt>
                <c:pt idx="24" formatCode="General">
                  <c:v>0</c:v>
                </c:pt>
                <c:pt idx="25">
                  <c:v>4.8000000000000001E-2</c:v>
                </c:pt>
                <c:pt idx="26">
                  <c:v>1.9417475728155338E-2</c:v>
                </c:pt>
                <c:pt idx="27">
                  <c:v>4.878048780487805E-2</c:v>
                </c:pt>
                <c:pt idx="28" formatCode="General">
                  <c:v>0</c:v>
                </c:pt>
                <c:pt idx="29">
                  <c:v>1.6E-2</c:v>
                </c:pt>
                <c:pt idx="30">
                  <c:v>2.9126213592233011E-2</c:v>
                </c:pt>
                <c:pt idx="31">
                  <c:v>7.3170731707317069E-2</c:v>
                </c:pt>
                <c:pt idx="32" formatCode="General">
                  <c:v>0</c:v>
                </c:pt>
                <c:pt idx="33">
                  <c:v>8.0000000000000002E-3</c:v>
                </c:pt>
                <c:pt idx="34">
                  <c:v>3.8834951456310676E-2</c:v>
                </c:pt>
                <c:pt idx="35">
                  <c:v>4.878048780487805E-2</c:v>
                </c:pt>
                <c:pt idx="36" formatCode="General">
                  <c:v>0</c:v>
                </c:pt>
                <c:pt idx="37">
                  <c:v>3.2000000000000001E-2</c:v>
                </c:pt>
                <c:pt idx="38">
                  <c:v>1.9417475728155338E-2</c:v>
                </c:pt>
                <c:pt idx="39">
                  <c:v>0</c:v>
                </c:pt>
                <c:pt idx="40">
                  <c:v>0</c:v>
                </c:pt>
                <c:pt idx="41">
                  <c:v>1.6E-2</c:v>
                </c:pt>
                <c:pt idx="42">
                  <c:v>3.8834951456310676E-2</c:v>
                </c:pt>
                <c:pt idx="43">
                  <c:v>0</c:v>
                </c:pt>
                <c:pt idx="44">
                  <c:v>0</c:v>
                </c:pt>
                <c:pt idx="45">
                  <c:v>3.2000000000000001E-2</c:v>
                </c:pt>
                <c:pt idx="46">
                  <c:v>9.7087378640776691E-3</c:v>
                </c:pt>
                <c:pt idx="47">
                  <c:v>2.4390243902439025E-2</c:v>
                </c:pt>
              </c:numCache>
            </c:numRef>
          </c:val>
          <c:extLst>
            <c:ext xmlns:c16="http://schemas.microsoft.com/office/drawing/2014/chart" uri="{C3380CC4-5D6E-409C-BE32-E72D297353CC}">
              <c16:uniqueId val="{00000014-16B3-4023-B3F6-A16FB133AA04}"/>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'Q11.公的支援制度（従業員別）'!$R$7:$R$54</c:f>
              <c:strCache>
                <c:ptCount val="48"/>
                <c:pt idx="0">
                  <c:v>【 売上の低下に対する支援 】             </c:v>
                </c:pt>
                <c:pt idx="1">
                  <c:v>20人以下（n=59）</c:v>
                </c:pt>
                <c:pt idx="2">
                  <c:v>21人以上100人以下（n=52）</c:v>
                </c:pt>
                <c:pt idx="3">
                  <c:v>101人以上（n=15）</c:v>
                </c:pt>
                <c:pt idx="4">
                  <c:v>【 雇用調整に関する支援 】              </c:v>
                </c:pt>
                <c:pt idx="5">
                  <c:v>20人以下（n=26）</c:v>
                </c:pt>
                <c:pt idx="6">
                  <c:v>21人以上100人以下（n=41）</c:v>
                </c:pt>
                <c:pt idx="7">
                  <c:v>101人以上（n=14）</c:v>
                </c:pt>
                <c:pt idx="8">
                  <c:v>【 低金利・無担保等の融資 】             </c:v>
                </c:pt>
                <c:pt idx="9">
                  <c:v>20人以下（n=29）</c:v>
                </c:pt>
                <c:pt idx="10">
                  <c:v>21人以上100人以下（n=35）</c:v>
                </c:pt>
                <c:pt idx="11">
                  <c:v>101人以上（n=8）</c:v>
                </c:pt>
                <c:pt idx="12">
                  <c:v>【 国税、地方税社会保険料等の納付猶予・減免 】    </c:v>
                </c:pt>
                <c:pt idx="13">
                  <c:v>20人以下（n=26）</c:v>
                </c:pt>
                <c:pt idx="14">
                  <c:v>21人以上100人以下（n=14）</c:v>
                </c:pt>
                <c:pt idx="15">
                  <c:v>101人以上（n=8）</c:v>
                </c:pt>
                <c:pt idx="16">
                  <c:v>【 テレワーク環境整備に関する支援 】         </c:v>
                </c:pt>
                <c:pt idx="17">
                  <c:v>20人以下（n=23）</c:v>
                </c:pt>
                <c:pt idx="18">
                  <c:v>21人以上100人以下（n=26）</c:v>
                </c:pt>
                <c:pt idx="19">
                  <c:v>101人以上（n=11）</c:v>
                </c:pt>
                <c:pt idx="20">
                  <c:v>【 研究開発の支援 】                 </c:v>
                </c:pt>
                <c:pt idx="21">
                  <c:v>20人以下（n=35）</c:v>
                </c:pt>
                <c:pt idx="22">
                  <c:v>21人以上100人以下（n=12）</c:v>
                </c:pt>
                <c:pt idx="23">
                  <c:v>101人以上（n=4）</c:v>
                </c:pt>
                <c:pt idx="24">
                  <c:v>【 補助事業の拡大・強化 】              </c:v>
                </c:pt>
                <c:pt idx="25">
                  <c:v>20人以下（n=19）</c:v>
                </c:pt>
                <c:pt idx="26">
                  <c:v>21人以上100人以下（n=10）</c:v>
                </c:pt>
                <c:pt idx="27">
                  <c:v>101人以上（n=2）</c:v>
                </c:pt>
                <c:pt idx="28">
                  <c:v>【 税制関連の施策強化 】               </c:v>
                </c:pt>
                <c:pt idx="29">
                  <c:v>20人以下（n=17）</c:v>
                </c:pt>
                <c:pt idx="30">
                  <c:v>21人以上100人以下（n=16）</c:v>
                </c:pt>
                <c:pt idx="31">
                  <c:v>101人以上（n=9）</c:v>
                </c:pt>
                <c:pt idx="32">
                  <c:v>【 規制緩和の推進 】                 </c:v>
                </c:pt>
                <c:pt idx="33">
                  <c:v>20人以下（n=10）</c:v>
                </c:pt>
                <c:pt idx="34">
                  <c:v>21人以上100人以下（n=16）</c:v>
                </c:pt>
                <c:pt idx="35">
                  <c:v>101人以上（n=9）</c:v>
                </c:pt>
                <c:pt idx="36">
                  <c:v>【 家賃支援 】                    </c:v>
                </c:pt>
                <c:pt idx="37">
                  <c:v>20人以下（n=20）</c:v>
                </c:pt>
                <c:pt idx="38">
                  <c:v>21人以上100人以下（n=12）</c:v>
                </c:pt>
                <c:pt idx="39">
                  <c:v>101人以上（n=4）</c:v>
                </c:pt>
                <c:pt idx="40">
                  <c:v>【 人材関連の施策強化 】               </c:v>
                </c:pt>
                <c:pt idx="41">
                  <c:v>20人以下（n=14）</c:v>
                </c:pt>
                <c:pt idx="42">
                  <c:v>21人以上100人以下（n=17）</c:v>
                </c:pt>
                <c:pt idx="43">
                  <c:v>101人以上（n=4）</c:v>
                </c:pt>
                <c:pt idx="44">
                  <c:v>【 地域における取組みの支援 】            </c:v>
                </c:pt>
                <c:pt idx="45">
                  <c:v>20人以下（n=8）</c:v>
                </c:pt>
                <c:pt idx="46">
                  <c:v>21人以上100人以下（n=7）</c:v>
                </c:pt>
                <c:pt idx="47">
                  <c:v>101人以上（n=4）</c:v>
                </c:pt>
              </c:strCache>
            </c:strRef>
          </c:cat>
          <c:val>
            <c:numRef>
              <c:f>'Q11.公的支援制度（従業員別）'!$T$7:$T$54</c:f>
              <c:numCache>
                <c:formatCode>0.0%</c:formatCode>
                <c:ptCount val="48"/>
                <c:pt idx="0" formatCode="General">
                  <c:v>0</c:v>
                </c:pt>
                <c:pt idx="1">
                  <c:v>5.6000000000000001E-2</c:v>
                </c:pt>
                <c:pt idx="2">
                  <c:v>0.14563106796116504</c:v>
                </c:pt>
                <c:pt idx="3">
                  <c:v>9.7560975609756101E-2</c:v>
                </c:pt>
                <c:pt idx="4" formatCode="General">
                  <c:v>0</c:v>
                </c:pt>
                <c:pt idx="5">
                  <c:v>7.1999999999999995E-2</c:v>
                </c:pt>
                <c:pt idx="6">
                  <c:v>0.11650485436893204</c:v>
                </c:pt>
                <c:pt idx="7">
                  <c:v>9.7560975609756101E-2</c:v>
                </c:pt>
                <c:pt idx="8" formatCode="General">
                  <c:v>0</c:v>
                </c:pt>
                <c:pt idx="9">
                  <c:v>7.1999999999999995E-2</c:v>
                </c:pt>
                <c:pt idx="10">
                  <c:v>0.10679611650485436</c:v>
                </c:pt>
                <c:pt idx="11">
                  <c:v>9.7560975609756101E-2</c:v>
                </c:pt>
                <c:pt idx="12" formatCode="General">
                  <c:v>0</c:v>
                </c:pt>
                <c:pt idx="13">
                  <c:v>9.6000000000000002E-2</c:v>
                </c:pt>
                <c:pt idx="14">
                  <c:v>1.9417475728155338E-2</c:v>
                </c:pt>
                <c:pt idx="15">
                  <c:v>7.3170731707317069E-2</c:v>
                </c:pt>
                <c:pt idx="16" formatCode="General">
                  <c:v>0</c:v>
                </c:pt>
                <c:pt idx="17">
                  <c:v>6.4000000000000001E-2</c:v>
                </c:pt>
                <c:pt idx="18">
                  <c:v>0.11650485436893204</c:v>
                </c:pt>
                <c:pt idx="19">
                  <c:v>0.12195121951219512</c:v>
                </c:pt>
                <c:pt idx="20" formatCode="General">
                  <c:v>0</c:v>
                </c:pt>
                <c:pt idx="21">
                  <c:v>7.1999999999999995E-2</c:v>
                </c:pt>
                <c:pt idx="22">
                  <c:v>2.9126213592233011E-2</c:v>
                </c:pt>
                <c:pt idx="23">
                  <c:v>4.878048780487805E-2</c:v>
                </c:pt>
                <c:pt idx="24" formatCode="General">
                  <c:v>0</c:v>
                </c:pt>
                <c:pt idx="25">
                  <c:v>3.2000000000000001E-2</c:v>
                </c:pt>
                <c:pt idx="26">
                  <c:v>3.8834951456310676E-2</c:v>
                </c:pt>
                <c:pt idx="27">
                  <c:v>0</c:v>
                </c:pt>
                <c:pt idx="28" formatCode="General">
                  <c:v>0</c:v>
                </c:pt>
                <c:pt idx="29">
                  <c:v>8.7999999999999995E-2</c:v>
                </c:pt>
                <c:pt idx="30">
                  <c:v>5.8252427184466021E-2</c:v>
                </c:pt>
                <c:pt idx="31">
                  <c:v>9.7560975609756101E-2</c:v>
                </c:pt>
                <c:pt idx="32" formatCode="General">
                  <c:v>0</c:v>
                </c:pt>
                <c:pt idx="33">
                  <c:v>0.04</c:v>
                </c:pt>
                <c:pt idx="34">
                  <c:v>3.8834951456310676E-2</c:v>
                </c:pt>
                <c:pt idx="35">
                  <c:v>4.878048780487805E-2</c:v>
                </c:pt>
                <c:pt idx="36" formatCode="General">
                  <c:v>0</c:v>
                </c:pt>
                <c:pt idx="37">
                  <c:v>9.6000000000000002E-2</c:v>
                </c:pt>
                <c:pt idx="38">
                  <c:v>7.7669902912621352E-2</c:v>
                </c:pt>
                <c:pt idx="39">
                  <c:v>7.3170731707317069E-2</c:v>
                </c:pt>
                <c:pt idx="40">
                  <c:v>0</c:v>
                </c:pt>
                <c:pt idx="41">
                  <c:v>2.4E-2</c:v>
                </c:pt>
                <c:pt idx="42">
                  <c:v>6.7961165048543687E-2</c:v>
                </c:pt>
                <c:pt idx="43">
                  <c:v>0</c:v>
                </c:pt>
                <c:pt idx="44">
                  <c:v>0</c:v>
                </c:pt>
                <c:pt idx="45">
                  <c:v>8.0000000000000002E-3</c:v>
                </c:pt>
                <c:pt idx="46">
                  <c:v>1.9417475728155338E-2</c:v>
                </c:pt>
                <c:pt idx="47">
                  <c:v>4.878048780487805E-2</c:v>
                </c:pt>
              </c:numCache>
            </c:numRef>
          </c:val>
          <c:extLst>
            <c:ext xmlns:c16="http://schemas.microsoft.com/office/drawing/2014/chart" uri="{C3380CC4-5D6E-409C-BE32-E72D297353CC}">
              <c16:uniqueId val="{0000002D-16B3-4023-B3F6-A16FB133AA04}"/>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'Q11.公的支援制度（従業員別）'!$R$7:$R$54</c:f>
              <c:strCache>
                <c:ptCount val="48"/>
                <c:pt idx="0">
                  <c:v>【 売上の低下に対する支援 】             </c:v>
                </c:pt>
                <c:pt idx="1">
                  <c:v>20人以下（n=59）</c:v>
                </c:pt>
                <c:pt idx="2">
                  <c:v>21人以上100人以下（n=52）</c:v>
                </c:pt>
                <c:pt idx="3">
                  <c:v>101人以上（n=15）</c:v>
                </c:pt>
                <c:pt idx="4">
                  <c:v>【 雇用調整に関する支援 】              </c:v>
                </c:pt>
                <c:pt idx="5">
                  <c:v>20人以下（n=26）</c:v>
                </c:pt>
                <c:pt idx="6">
                  <c:v>21人以上100人以下（n=41）</c:v>
                </c:pt>
                <c:pt idx="7">
                  <c:v>101人以上（n=14）</c:v>
                </c:pt>
                <c:pt idx="8">
                  <c:v>【 低金利・無担保等の融資 】             </c:v>
                </c:pt>
                <c:pt idx="9">
                  <c:v>20人以下（n=29）</c:v>
                </c:pt>
                <c:pt idx="10">
                  <c:v>21人以上100人以下（n=35）</c:v>
                </c:pt>
                <c:pt idx="11">
                  <c:v>101人以上（n=8）</c:v>
                </c:pt>
                <c:pt idx="12">
                  <c:v>【 国税、地方税社会保険料等の納付猶予・減免 】    </c:v>
                </c:pt>
                <c:pt idx="13">
                  <c:v>20人以下（n=26）</c:v>
                </c:pt>
                <c:pt idx="14">
                  <c:v>21人以上100人以下（n=14）</c:v>
                </c:pt>
                <c:pt idx="15">
                  <c:v>101人以上（n=8）</c:v>
                </c:pt>
                <c:pt idx="16">
                  <c:v>【 テレワーク環境整備に関する支援 】         </c:v>
                </c:pt>
                <c:pt idx="17">
                  <c:v>20人以下（n=23）</c:v>
                </c:pt>
                <c:pt idx="18">
                  <c:v>21人以上100人以下（n=26）</c:v>
                </c:pt>
                <c:pt idx="19">
                  <c:v>101人以上（n=11）</c:v>
                </c:pt>
                <c:pt idx="20">
                  <c:v>【 研究開発の支援 】                 </c:v>
                </c:pt>
                <c:pt idx="21">
                  <c:v>20人以下（n=35）</c:v>
                </c:pt>
                <c:pt idx="22">
                  <c:v>21人以上100人以下（n=12）</c:v>
                </c:pt>
                <c:pt idx="23">
                  <c:v>101人以上（n=4）</c:v>
                </c:pt>
                <c:pt idx="24">
                  <c:v>【 補助事業の拡大・強化 】              </c:v>
                </c:pt>
                <c:pt idx="25">
                  <c:v>20人以下（n=19）</c:v>
                </c:pt>
                <c:pt idx="26">
                  <c:v>21人以上100人以下（n=10）</c:v>
                </c:pt>
                <c:pt idx="27">
                  <c:v>101人以上（n=2）</c:v>
                </c:pt>
                <c:pt idx="28">
                  <c:v>【 税制関連の施策強化 】               </c:v>
                </c:pt>
                <c:pt idx="29">
                  <c:v>20人以下（n=17）</c:v>
                </c:pt>
                <c:pt idx="30">
                  <c:v>21人以上100人以下（n=16）</c:v>
                </c:pt>
                <c:pt idx="31">
                  <c:v>101人以上（n=9）</c:v>
                </c:pt>
                <c:pt idx="32">
                  <c:v>【 規制緩和の推進 】                 </c:v>
                </c:pt>
                <c:pt idx="33">
                  <c:v>20人以下（n=10）</c:v>
                </c:pt>
                <c:pt idx="34">
                  <c:v>21人以上100人以下（n=16）</c:v>
                </c:pt>
                <c:pt idx="35">
                  <c:v>101人以上（n=9）</c:v>
                </c:pt>
                <c:pt idx="36">
                  <c:v>【 家賃支援 】                    </c:v>
                </c:pt>
                <c:pt idx="37">
                  <c:v>20人以下（n=20）</c:v>
                </c:pt>
                <c:pt idx="38">
                  <c:v>21人以上100人以下（n=12）</c:v>
                </c:pt>
                <c:pt idx="39">
                  <c:v>101人以上（n=4）</c:v>
                </c:pt>
                <c:pt idx="40">
                  <c:v>【 人材関連の施策強化 】               </c:v>
                </c:pt>
                <c:pt idx="41">
                  <c:v>20人以下（n=14）</c:v>
                </c:pt>
                <c:pt idx="42">
                  <c:v>21人以上100人以下（n=17）</c:v>
                </c:pt>
                <c:pt idx="43">
                  <c:v>101人以上（n=4）</c:v>
                </c:pt>
                <c:pt idx="44">
                  <c:v>【 地域における取組みの支援 】            </c:v>
                </c:pt>
                <c:pt idx="45">
                  <c:v>20人以下（n=8）</c:v>
                </c:pt>
                <c:pt idx="46">
                  <c:v>21人以上100人以下（n=7）</c:v>
                </c:pt>
                <c:pt idx="47">
                  <c:v>101人以上（n=4）</c:v>
                </c:pt>
              </c:strCache>
            </c:strRef>
          </c:cat>
          <c:val>
            <c:numRef>
              <c:f>'Q11.公的支援制度（従業員別）'!$U$7:$U$54</c:f>
              <c:numCache>
                <c:formatCode>0.0%</c:formatCode>
                <c:ptCount val="48"/>
                <c:pt idx="0" formatCode="General">
                  <c:v>0</c:v>
                </c:pt>
                <c:pt idx="1">
                  <c:v>4.8000000000000001E-2</c:v>
                </c:pt>
                <c:pt idx="2">
                  <c:v>5.8252427184466021E-2</c:v>
                </c:pt>
                <c:pt idx="3">
                  <c:v>0</c:v>
                </c:pt>
                <c:pt idx="4" formatCode="General">
                  <c:v>0</c:v>
                </c:pt>
                <c:pt idx="5">
                  <c:v>7.1999999999999995E-2</c:v>
                </c:pt>
                <c:pt idx="6">
                  <c:v>4.8543689320388349E-2</c:v>
                </c:pt>
                <c:pt idx="7">
                  <c:v>7.3170731707317069E-2</c:v>
                </c:pt>
                <c:pt idx="8" formatCode="General">
                  <c:v>0</c:v>
                </c:pt>
                <c:pt idx="9">
                  <c:v>0.08</c:v>
                </c:pt>
                <c:pt idx="10">
                  <c:v>0.12621359223300971</c:v>
                </c:pt>
                <c:pt idx="11">
                  <c:v>7.3170731707317069E-2</c:v>
                </c:pt>
                <c:pt idx="12" formatCode="General">
                  <c:v>0</c:v>
                </c:pt>
                <c:pt idx="13">
                  <c:v>4.8000000000000001E-2</c:v>
                </c:pt>
                <c:pt idx="14">
                  <c:v>5.8252427184466021E-2</c:v>
                </c:pt>
                <c:pt idx="15">
                  <c:v>4.878048780487805E-2</c:v>
                </c:pt>
                <c:pt idx="16" formatCode="General">
                  <c:v>0</c:v>
                </c:pt>
                <c:pt idx="17">
                  <c:v>6.4000000000000001E-2</c:v>
                </c:pt>
                <c:pt idx="18">
                  <c:v>9.7087378640776698E-2</c:v>
                </c:pt>
                <c:pt idx="19">
                  <c:v>4.878048780487805E-2</c:v>
                </c:pt>
                <c:pt idx="20" formatCode="General">
                  <c:v>0</c:v>
                </c:pt>
                <c:pt idx="21">
                  <c:v>0.112</c:v>
                </c:pt>
                <c:pt idx="22">
                  <c:v>6.7961165048543687E-2</c:v>
                </c:pt>
                <c:pt idx="23">
                  <c:v>2.4390243902439025E-2</c:v>
                </c:pt>
                <c:pt idx="24" formatCode="General">
                  <c:v>0</c:v>
                </c:pt>
                <c:pt idx="25">
                  <c:v>7.1999999999999995E-2</c:v>
                </c:pt>
                <c:pt idx="26">
                  <c:v>3.8834951456310676E-2</c:v>
                </c:pt>
                <c:pt idx="27">
                  <c:v>0</c:v>
                </c:pt>
                <c:pt idx="28" formatCode="General">
                  <c:v>0</c:v>
                </c:pt>
                <c:pt idx="29">
                  <c:v>3.2000000000000001E-2</c:v>
                </c:pt>
                <c:pt idx="30">
                  <c:v>6.7961165048543687E-2</c:v>
                </c:pt>
                <c:pt idx="31">
                  <c:v>4.878048780487805E-2</c:v>
                </c:pt>
                <c:pt idx="32" formatCode="General">
                  <c:v>0</c:v>
                </c:pt>
                <c:pt idx="33">
                  <c:v>3.2000000000000001E-2</c:v>
                </c:pt>
                <c:pt idx="34">
                  <c:v>7.7669902912621352E-2</c:v>
                </c:pt>
                <c:pt idx="35">
                  <c:v>0.12195121951219512</c:v>
                </c:pt>
                <c:pt idx="36" formatCode="General">
                  <c:v>0</c:v>
                </c:pt>
                <c:pt idx="37">
                  <c:v>3.2000000000000001E-2</c:v>
                </c:pt>
                <c:pt idx="38">
                  <c:v>1.9417475728155338E-2</c:v>
                </c:pt>
                <c:pt idx="39">
                  <c:v>2.4390243902439025E-2</c:v>
                </c:pt>
                <c:pt idx="40">
                  <c:v>0</c:v>
                </c:pt>
                <c:pt idx="41">
                  <c:v>7.1999999999999995E-2</c:v>
                </c:pt>
                <c:pt idx="42">
                  <c:v>5.8252427184466021E-2</c:v>
                </c:pt>
                <c:pt idx="43">
                  <c:v>9.7560975609756101E-2</c:v>
                </c:pt>
                <c:pt idx="44">
                  <c:v>0</c:v>
                </c:pt>
                <c:pt idx="45">
                  <c:v>2.4E-2</c:v>
                </c:pt>
                <c:pt idx="46">
                  <c:v>3.8834951456310676E-2</c:v>
                </c:pt>
                <c:pt idx="47">
                  <c:v>2.4390243902439025E-2</c:v>
                </c:pt>
              </c:numCache>
            </c:numRef>
          </c:val>
          <c:extLst>
            <c:ext xmlns:c16="http://schemas.microsoft.com/office/drawing/2014/chart" uri="{C3380CC4-5D6E-409C-BE32-E72D297353CC}">
              <c16:uniqueId val="{00000040-16B3-4023-B3F6-A16FB133AA0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'[1]Q4.主な事業と適応分野'!$B$14</c:f>
          <c:strCache>
            <c:ptCount val="1"/>
            <c:pt idx="0">
              <c:v>主な適応分野</c:v>
            </c:pt>
          </c:strCache>
        </c:strRef>
      </c:tx>
      <c:layout>
        <c:manualLayout>
          <c:xMode val="edge"/>
          <c:yMode val="edge"/>
          <c:x val="0.36194629629629627"/>
          <c:y val="5.0396825396825393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28803418803417"/>
          <c:y val="0.18422420634920636"/>
          <c:w val="0.53502863247863253"/>
          <c:h val="0.77414920634920636"/>
        </c:manualLayout>
      </c:layout>
      <c:barChart>
        <c:barDir val="bar"/>
        <c:grouping val="clustered"/>
        <c:varyColors val="0"/>
        <c:ser>
          <c:idx val="0"/>
          <c:order val="0"/>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'[1]Q4.主な事業と適応分野'!$F$15:$F$25</c:f>
              <c:strCache>
                <c:ptCount val="11"/>
                <c:pt idx="0">
                  <c:v>工場／プラント</c:v>
                </c:pt>
                <c:pt idx="1">
                  <c:v>オフィス／店舗</c:v>
                </c:pt>
                <c:pt idx="2">
                  <c:v>住宅／生活</c:v>
                </c:pt>
                <c:pt idx="3">
                  <c:v>流通／物流</c:v>
                </c:pt>
                <c:pt idx="4">
                  <c:v>建築／土木</c:v>
                </c:pt>
                <c:pt idx="5">
                  <c:v>病院／医療</c:v>
                </c:pt>
                <c:pt idx="6">
                  <c:v>健康／介護／スポーツ</c:v>
                </c:pt>
                <c:pt idx="7">
                  <c:v>農林水産</c:v>
                </c:pt>
                <c:pt idx="8">
                  <c:v>移動／交通</c:v>
                </c:pt>
                <c:pt idx="9">
                  <c:v>防犯／防災</c:v>
                </c:pt>
                <c:pt idx="10">
                  <c:v>その他</c:v>
                </c:pt>
              </c:strCache>
            </c:strRef>
          </c:cat>
          <c:val>
            <c:numRef>
              <c:f>'[1]Q4.主な事業と適応分野'!$G$15:$G$25</c:f>
              <c:numCache>
                <c:formatCode>General</c:formatCode>
                <c:ptCount val="11"/>
                <c:pt idx="0">
                  <c:v>0.35656836461126007</c:v>
                </c:pt>
                <c:pt idx="1">
                  <c:v>0.15281501340482573</c:v>
                </c:pt>
                <c:pt idx="2">
                  <c:v>8.3109919571045576E-2</c:v>
                </c:pt>
                <c:pt idx="3">
                  <c:v>6.9705093833780166E-2</c:v>
                </c:pt>
                <c:pt idx="4">
                  <c:v>5.8981233243967826E-2</c:v>
                </c:pt>
                <c:pt idx="5">
                  <c:v>4.0214477211796246E-2</c:v>
                </c:pt>
                <c:pt idx="6">
                  <c:v>3.2171581769436998E-2</c:v>
                </c:pt>
                <c:pt idx="7">
                  <c:v>2.9490616621983913E-2</c:v>
                </c:pt>
                <c:pt idx="8">
                  <c:v>2.6809651474530832E-2</c:v>
                </c:pt>
                <c:pt idx="9">
                  <c:v>1.3404825737265416E-2</c:v>
                </c:pt>
                <c:pt idx="10">
                  <c:v>0.12868632707774799</c:v>
                </c:pt>
              </c:numCache>
            </c:numRef>
          </c:val>
          <c:extLst>
            <c:ext xmlns:c16="http://schemas.microsoft.com/office/drawing/2014/chart" uri="{C3380CC4-5D6E-409C-BE32-E72D297353CC}">
              <c16:uniqueId val="{00000000-4D0D-4585-97F0-E02B209D40E2}"/>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'Q11.公的支援制度（従業員別）'!$J$105</c:f>
          <c:strCache>
            <c:ptCount val="1"/>
            <c:pt idx="0">
              <c:v>20人以下 (N=125)
21人以上100人以下 (N=103)
101人以上 (N=41)</c:v>
            </c:pt>
          </c:strCache>
        </c:strRef>
      </c:tx>
      <c:layout>
        <c:manualLayout>
          <c:xMode val="edge"/>
          <c:yMode val="edge"/>
          <c:x val="0.58681973180076619"/>
          <c:y val="0.77818627450980393"/>
        </c:manualLayout>
      </c:layout>
      <c:overlay val="1"/>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87464035947712415"/>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'Q11.公的支援制度（従業員別）'!$R$55:$R$98</c:f>
              <c:strCache>
                <c:ptCount val="44"/>
                <c:pt idx="0">
                  <c:v>【 データ利活用の促進 】               </c:v>
                </c:pt>
                <c:pt idx="1">
                  <c:v>20人以下（n=8）</c:v>
                </c:pt>
                <c:pt idx="2">
                  <c:v>21人以上100人以下（n=10）</c:v>
                </c:pt>
                <c:pt idx="3">
                  <c:v>101人以上（n=8）</c:v>
                </c:pt>
                <c:pt idx="4">
                  <c:v>【 IT社会の動向調査・分析、情報発信 】       </c:v>
                </c:pt>
                <c:pt idx="5">
                  <c:v>20人以下（n=7）</c:v>
                </c:pt>
                <c:pt idx="6">
                  <c:v>21人以上100人以下（n=10）</c:v>
                </c:pt>
                <c:pt idx="7">
                  <c:v>101人以上（n=1）</c:v>
                </c:pt>
                <c:pt idx="8">
                  <c:v>【 研究開発成果の普及展開の支援 】          </c:v>
                </c:pt>
                <c:pt idx="9">
                  <c:v>20人以下（n=12）</c:v>
                </c:pt>
                <c:pt idx="10">
                  <c:v>21人以上100人以下（n=1）</c:v>
                </c:pt>
                <c:pt idx="11">
                  <c:v>101人以上（n=0）</c:v>
                </c:pt>
                <c:pt idx="12">
                  <c:v>【 スキル変革の推進 】                </c:v>
                </c:pt>
                <c:pt idx="13">
                  <c:v>20人以下（n=9）</c:v>
                </c:pt>
                <c:pt idx="14">
                  <c:v>21人以上100人以下（n=4）</c:v>
                </c:pt>
                <c:pt idx="15">
                  <c:v>101人以上（n=2）</c:v>
                </c:pt>
                <c:pt idx="16">
                  <c:v>【 製品・システム・サービスの安全性・信頼性の確保 】 </c:v>
                </c:pt>
                <c:pt idx="17">
                  <c:v>20人以下（n=8）</c:v>
                </c:pt>
                <c:pt idx="18">
                  <c:v>21人以上100人以下（n=4）</c:v>
                </c:pt>
                <c:pt idx="19">
                  <c:v>101人以上（n=3）</c:v>
                </c:pt>
                <c:pt idx="20">
                  <c:v>【 成果物の取引価格の適正化に関する施策 】      </c:v>
                </c:pt>
                <c:pt idx="21">
                  <c:v>20人以下（n=9）</c:v>
                </c:pt>
                <c:pt idx="22">
                  <c:v>21人以上100人以下（n=4）</c:v>
                </c:pt>
                <c:pt idx="23">
                  <c:v>101人以上（n=1）</c:v>
                </c:pt>
                <c:pt idx="24">
                  <c:v>【 固定資産税・都市計画税の納付猶予・減免 】     </c:v>
                </c:pt>
                <c:pt idx="25">
                  <c:v>20人以下（n=10）</c:v>
                </c:pt>
                <c:pt idx="26">
                  <c:v>21人以上100人以下（n=3）</c:v>
                </c:pt>
                <c:pt idx="27">
                  <c:v>101人以上（n=6）</c:v>
                </c:pt>
                <c:pt idx="28">
                  <c:v>【 事業の再開に関する補助金 】            </c:v>
                </c:pt>
                <c:pt idx="29">
                  <c:v>20人以下（n=7）</c:v>
                </c:pt>
                <c:pt idx="30">
                  <c:v>21人以上100人以下（n=5）</c:v>
                </c:pt>
                <c:pt idx="31">
                  <c:v>101人以上（n=2）</c:v>
                </c:pt>
                <c:pt idx="32">
                  <c:v>【 小中学校等の臨時休業に伴う保護者の休暇取得の支援 】</c:v>
                </c:pt>
                <c:pt idx="33">
                  <c:v>20人以下（n=2）</c:v>
                </c:pt>
                <c:pt idx="34">
                  <c:v>21人以上100人以下（n=3）</c:v>
                </c:pt>
                <c:pt idx="35">
                  <c:v>101人以上（n=3）</c:v>
                </c:pt>
                <c:pt idx="36">
                  <c:v>【 実証事業の拡大・強化 】              </c:v>
                </c:pt>
                <c:pt idx="37">
                  <c:v>20人以下（n=6）</c:v>
                </c:pt>
                <c:pt idx="38">
                  <c:v>21人以上100人以下（n=3）</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'Q11.公的支援制度（従業員別）'!$S$55:$S$98</c:f>
              <c:numCache>
                <c:formatCode>0.0%</c:formatCode>
                <c:ptCount val="44"/>
                <c:pt idx="0">
                  <c:v>0</c:v>
                </c:pt>
                <c:pt idx="1">
                  <c:v>2.4E-2</c:v>
                </c:pt>
                <c:pt idx="2">
                  <c:v>9.7087378640776691E-3</c:v>
                </c:pt>
                <c:pt idx="3">
                  <c:v>2.4390243902439025E-2</c:v>
                </c:pt>
                <c:pt idx="4">
                  <c:v>0</c:v>
                </c:pt>
                <c:pt idx="5">
                  <c:v>8.0000000000000002E-3</c:v>
                </c:pt>
                <c:pt idx="6">
                  <c:v>3.8834951456310676E-2</c:v>
                </c:pt>
                <c:pt idx="7">
                  <c:v>0</c:v>
                </c:pt>
                <c:pt idx="8" formatCode="General">
                  <c:v>0</c:v>
                </c:pt>
                <c:pt idx="9">
                  <c:v>3.2000000000000001E-2</c:v>
                </c:pt>
                <c:pt idx="10">
                  <c:v>0</c:v>
                </c:pt>
                <c:pt idx="11">
                  <c:v>0</c:v>
                </c:pt>
                <c:pt idx="12" formatCode="General">
                  <c:v>0</c:v>
                </c:pt>
                <c:pt idx="13">
                  <c:v>8.0000000000000002E-3</c:v>
                </c:pt>
                <c:pt idx="14">
                  <c:v>9.7087378640776691E-3</c:v>
                </c:pt>
                <c:pt idx="15">
                  <c:v>2.4390243902439025E-2</c:v>
                </c:pt>
                <c:pt idx="16" formatCode="General">
                  <c:v>0</c:v>
                </c:pt>
                <c:pt idx="17">
                  <c:v>1.6E-2</c:v>
                </c:pt>
                <c:pt idx="18">
                  <c:v>9.7087378640776691E-3</c:v>
                </c:pt>
                <c:pt idx="19">
                  <c:v>0</c:v>
                </c:pt>
                <c:pt idx="20" formatCode="General">
                  <c:v>0</c:v>
                </c:pt>
                <c:pt idx="21">
                  <c:v>8.0000000000000002E-3</c:v>
                </c:pt>
                <c:pt idx="22">
                  <c:v>9.7087378640776691E-3</c:v>
                </c:pt>
                <c:pt idx="23">
                  <c:v>2.4390243902439025E-2</c:v>
                </c:pt>
                <c:pt idx="24" formatCode="General">
                  <c:v>0</c:v>
                </c:pt>
                <c:pt idx="25">
                  <c:v>0</c:v>
                </c:pt>
                <c:pt idx="26">
                  <c:v>0</c:v>
                </c:pt>
                <c:pt idx="27">
                  <c:v>4.878048780487805E-2</c:v>
                </c:pt>
                <c:pt idx="28" formatCode="General">
                  <c:v>0</c:v>
                </c:pt>
                <c:pt idx="29">
                  <c:v>8.0000000000000002E-3</c:v>
                </c:pt>
                <c:pt idx="30">
                  <c:v>9.7087378640776691E-3</c:v>
                </c:pt>
                <c:pt idx="31">
                  <c:v>0</c:v>
                </c:pt>
                <c:pt idx="32" formatCode="General">
                  <c:v>0</c:v>
                </c:pt>
                <c:pt idx="33">
                  <c:v>8.0000000000000002E-3</c:v>
                </c:pt>
                <c:pt idx="34">
                  <c:v>0</c:v>
                </c:pt>
                <c:pt idx="35">
                  <c:v>2.4390243902439025E-2</c:v>
                </c:pt>
                <c:pt idx="36" formatCode="General">
                  <c:v>0</c:v>
                </c:pt>
                <c:pt idx="37">
                  <c:v>0</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14-75A2-40AB-A071-E41B97C46B1E}"/>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'Q11.公的支援制度（従業員別）'!$R$55:$R$98</c:f>
              <c:strCache>
                <c:ptCount val="44"/>
                <c:pt idx="0">
                  <c:v>【 データ利活用の促進 】               </c:v>
                </c:pt>
                <c:pt idx="1">
                  <c:v>20人以下（n=8）</c:v>
                </c:pt>
                <c:pt idx="2">
                  <c:v>21人以上100人以下（n=10）</c:v>
                </c:pt>
                <c:pt idx="3">
                  <c:v>101人以上（n=8）</c:v>
                </c:pt>
                <c:pt idx="4">
                  <c:v>【 IT社会の動向調査・分析、情報発信 】       </c:v>
                </c:pt>
                <c:pt idx="5">
                  <c:v>20人以下（n=7）</c:v>
                </c:pt>
                <c:pt idx="6">
                  <c:v>21人以上100人以下（n=10）</c:v>
                </c:pt>
                <c:pt idx="7">
                  <c:v>101人以上（n=1）</c:v>
                </c:pt>
                <c:pt idx="8">
                  <c:v>【 研究開発成果の普及展開の支援 】          </c:v>
                </c:pt>
                <c:pt idx="9">
                  <c:v>20人以下（n=12）</c:v>
                </c:pt>
                <c:pt idx="10">
                  <c:v>21人以上100人以下（n=1）</c:v>
                </c:pt>
                <c:pt idx="11">
                  <c:v>101人以上（n=0）</c:v>
                </c:pt>
                <c:pt idx="12">
                  <c:v>【 スキル変革の推進 】                </c:v>
                </c:pt>
                <c:pt idx="13">
                  <c:v>20人以下（n=9）</c:v>
                </c:pt>
                <c:pt idx="14">
                  <c:v>21人以上100人以下（n=4）</c:v>
                </c:pt>
                <c:pt idx="15">
                  <c:v>101人以上（n=2）</c:v>
                </c:pt>
                <c:pt idx="16">
                  <c:v>【 製品・システム・サービスの安全性・信頼性の確保 】 </c:v>
                </c:pt>
                <c:pt idx="17">
                  <c:v>20人以下（n=8）</c:v>
                </c:pt>
                <c:pt idx="18">
                  <c:v>21人以上100人以下（n=4）</c:v>
                </c:pt>
                <c:pt idx="19">
                  <c:v>101人以上（n=3）</c:v>
                </c:pt>
                <c:pt idx="20">
                  <c:v>【 成果物の取引価格の適正化に関する施策 】      </c:v>
                </c:pt>
                <c:pt idx="21">
                  <c:v>20人以下（n=9）</c:v>
                </c:pt>
                <c:pt idx="22">
                  <c:v>21人以上100人以下（n=4）</c:v>
                </c:pt>
                <c:pt idx="23">
                  <c:v>101人以上（n=1）</c:v>
                </c:pt>
                <c:pt idx="24">
                  <c:v>【 固定資産税・都市計画税の納付猶予・減免 】     </c:v>
                </c:pt>
                <c:pt idx="25">
                  <c:v>20人以下（n=10）</c:v>
                </c:pt>
                <c:pt idx="26">
                  <c:v>21人以上100人以下（n=3）</c:v>
                </c:pt>
                <c:pt idx="27">
                  <c:v>101人以上（n=6）</c:v>
                </c:pt>
                <c:pt idx="28">
                  <c:v>【 事業の再開に関する補助金 】            </c:v>
                </c:pt>
                <c:pt idx="29">
                  <c:v>20人以下（n=7）</c:v>
                </c:pt>
                <c:pt idx="30">
                  <c:v>21人以上100人以下（n=5）</c:v>
                </c:pt>
                <c:pt idx="31">
                  <c:v>101人以上（n=2）</c:v>
                </c:pt>
                <c:pt idx="32">
                  <c:v>【 小中学校等の臨時休業に伴う保護者の休暇取得の支援 】</c:v>
                </c:pt>
                <c:pt idx="33">
                  <c:v>20人以下（n=2）</c:v>
                </c:pt>
                <c:pt idx="34">
                  <c:v>21人以上100人以下（n=3）</c:v>
                </c:pt>
                <c:pt idx="35">
                  <c:v>101人以上（n=3）</c:v>
                </c:pt>
                <c:pt idx="36">
                  <c:v>【 実証事業の拡大・強化 】              </c:v>
                </c:pt>
                <c:pt idx="37">
                  <c:v>20人以下（n=6）</c:v>
                </c:pt>
                <c:pt idx="38">
                  <c:v>21人以上100人以下（n=3）</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'Q11.公的支援制度（従業員別）'!$T$55:$T$98</c:f>
              <c:numCache>
                <c:formatCode>0.0%</c:formatCode>
                <c:ptCount val="44"/>
                <c:pt idx="0">
                  <c:v>0</c:v>
                </c:pt>
                <c:pt idx="1">
                  <c:v>1.6E-2</c:v>
                </c:pt>
                <c:pt idx="2">
                  <c:v>2.9126213592233011E-2</c:v>
                </c:pt>
                <c:pt idx="3">
                  <c:v>7.3170731707317069E-2</c:v>
                </c:pt>
                <c:pt idx="4">
                  <c:v>0</c:v>
                </c:pt>
                <c:pt idx="5">
                  <c:v>2.4E-2</c:v>
                </c:pt>
                <c:pt idx="6">
                  <c:v>2.9126213592233011E-2</c:v>
                </c:pt>
                <c:pt idx="7">
                  <c:v>0</c:v>
                </c:pt>
                <c:pt idx="8" formatCode="General">
                  <c:v>0</c:v>
                </c:pt>
                <c:pt idx="9">
                  <c:v>3.2000000000000001E-2</c:v>
                </c:pt>
                <c:pt idx="10">
                  <c:v>0</c:v>
                </c:pt>
                <c:pt idx="11">
                  <c:v>0</c:v>
                </c:pt>
                <c:pt idx="12" formatCode="General">
                  <c:v>0</c:v>
                </c:pt>
                <c:pt idx="13">
                  <c:v>5.6000000000000001E-2</c:v>
                </c:pt>
                <c:pt idx="14">
                  <c:v>9.7087378640776691E-3</c:v>
                </c:pt>
                <c:pt idx="15">
                  <c:v>2.4390243902439025E-2</c:v>
                </c:pt>
                <c:pt idx="16" formatCode="General">
                  <c:v>0</c:v>
                </c:pt>
                <c:pt idx="17">
                  <c:v>2.4E-2</c:v>
                </c:pt>
                <c:pt idx="18">
                  <c:v>9.7087378640776691E-3</c:v>
                </c:pt>
                <c:pt idx="19">
                  <c:v>2.4390243902439025E-2</c:v>
                </c:pt>
                <c:pt idx="20" formatCode="General">
                  <c:v>0</c:v>
                </c:pt>
                <c:pt idx="21">
                  <c:v>0.04</c:v>
                </c:pt>
                <c:pt idx="22">
                  <c:v>0</c:v>
                </c:pt>
                <c:pt idx="23">
                  <c:v>0</c:v>
                </c:pt>
                <c:pt idx="24" formatCode="General">
                  <c:v>0</c:v>
                </c:pt>
                <c:pt idx="25">
                  <c:v>3.2000000000000001E-2</c:v>
                </c:pt>
                <c:pt idx="26">
                  <c:v>9.7087378640776691E-3</c:v>
                </c:pt>
                <c:pt idx="27">
                  <c:v>2.4390243902439025E-2</c:v>
                </c:pt>
                <c:pt idx="28" formatCode="General">
                  <c:v>0</c:v>
                </c:pt>
                <c:pt idx="29">
                  <c:v>1.6E-2</c:v>
                </c:pt>
                <c:pt idx="30">
                  <c:v>2.9126213592233011E-2</c:v>
                </c:pt>
                <c:pt idx="31">
                  <c:v>0</c:v>
                </c:pt>
                <c:pt idx="32" formatCode="General">
                  <c:v>0</c:v>
                </c:pt>
                <c:pt idx="33">
                  <c:v>8.0000000000000002E-3</c:v>
                </c:pt>
                <c:pt idx="34">
                  <c:v>9.7087378640776691E-3</c:v>
                </c:pt>
                <c:pt idx="35">
                  <c:v>0</c:v>
                </c:pt>
                <c:pt idx="36" formatCode="General">
                  <c:v>0</c:v>
                </c:pt>
                <c:pt idx="37">
                  <c:v>2.4E-2</c:v>
                </c:pt>
                <c:pt idx="38">
                  <c:v>1.9417475728155338E-2</c:v>
                </c:pt>
                <c:pt idx="39">
                  <c:v>2.4390243902439025E-2</c:v>
                </c:pt>
                <c:pt idx="40" formatCode="General">
                  <c:v>0</c:v>
                </c:pt>
                <c:pt idx="41">
                  <c:v>0</c:v>
                </c:pt>
                <c:pt idx="42">
                  <c:v>9.7087378640776691E-3</c:v>
                </c:pt>
                <c:pt idx="43">
                  <c:v>0</c:v>
                </c:pt>
              </c:numCache>
            </c:numRef>
          </c:val>
          <c:extLst>
            <c:ext xmlns:c16="http://schemas.microsoft.com/office/drawing/2014/chart" uri="{C3380CC4-5D6E-409C-BE32-E72D297353CC}">
              <c16:uniqueId val="{0000002D-75A2-40AB-A071-E41B97C46B1E}"/>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'Q11.公的支援制度（従業員別）'!$R$55:$R$98</c:f>
              <c:strCache>
                <c:ptCount val="44"/>
                <c:pt idx="0">
                  <c:v>【 データ利活用の促進 】               </c:v>
                </c:pt>
                <c:pt idx="1">
                  <c:v>20人以下（n=8）</c:v>
                </c:pt>
                <c:pt idx="2">
                  <c:v>21人以上100人以下（n=10）</c:v>
                </c:pt>
                <c:pt idx="3">
                  <c:v>101人以上（n=8）</c:v>
                </c:pt>
                <c:pt idx="4">
                  <c:v>【 IT社会の動向調査・分析、情報発信 】       </c:v>
                </c:pt>
                <c:pt idx="5">
                  <c:v>20人以下（n=7）</c:v>
                </c:pt>
                <c:pt idx="6">
                  <c:v>21人以上100人以下（n=10）</c:v>
                </c:pt>
                <c:pt idx="7">
                  <c:v>101人以上（n=1）</c:v>
                </c:pt>
                <c:pt idx="8">
                  <c:v>【 研究開発成果の普及展開の支援 】          </c:v>
                </c:pt>
                <c:pt idx="9">
                  <c:v>20人以下（n=12）</c:v>
                </c:pt>
                <c:pt idx="10">
                  <c:v>21人以上100人以下（n=1）</c:v>
                </c:pt>
                <c:pt idx="11">
                  <c:v>101人以上（n=0）</c:v>
                </c:pt>
                <c:pt idx="12">
                  <c:v>【 スキル変革の推進 】                </c:v>
                </c:pt>
                <c:pt idx="13">
                  <c:v>20人以下（n=9）</c:v>
                </c:pt>
                <c:pt idx="14">
                  <c:v>21人以上100人以下（n=4）</c:v>
                </c:pt>
                <c:pt idx="15">
                  <c:v>101人以上（n=2）</c:v>
                </c:pt>
                <c:pt idx="16">
                  <c:v>【 製品・システム・サービスの安全性・信頼性の確保 】 </c:v>
                </c:pt>
                <c:pt idx="17">
                  <c:v>20人以下（n=8）</c:v>
                </c:pt>
                <c:pt idx="18">
                  <c:v>21人以上100人以下（n=4）</c:v>
                </c:pt>
                <c:pt idx="19">
                  <c:v>101人以上（n=3）</c:v>
                </c:pt>
                <c:pt idx="20">
                  <c:v>【 成果物の取引価格の適正化に関する施策 】      </c:v>
                </c:pt>
                <c:pt idx="21">
                  <c:v>20人以下（n=9）</c:v>
                </c:pt>
                <c:pt idx="22">
                  <c:v>21人以上100人以下（n=4）</c:v>
                </c:pt>
                <c:pt idx="23">
                  <c:v>101人以上（n=1）</c:v>
                </c:pt>
                <c:pt idx="24">
                  <c:v>【 固定資産税・都市計画税の納付猶予・減免 】     </c:v>
                </c:pt>
                <c:pt idx="25">
                  <c:v>20人以下（n=10）</c:v>
                </c:pt>
                <c:pt idx="26">
                  <c:v>21人以上100人以下（n=3）</c:v>
                </c:pt>
                <c:pt idx="27">
                  <c:v>101人以上（n=6）</c:v>
                </c:pt>
                <c:pt idx="28">
                  <c:v>【 事業の再開に関する補助金 】            </c:v>
                </c:pt>
                <c:pt idx="29">
                  <c:v>20人以下（n=7）</c:v>
                </c:pt>
                <c:pt idx="30">
                  <c:v>21人以上100人以下（n=5）</c:v>
                </c:pt>
                <c:pt idx="31">
                  <c:v>101人以上（n=2）</c:v>
                </c:pt>
                <c:pt idx="32">
                  <c:v>【 小中学校等の臨時休業に伴う保護者の休暇取得の支援 】</c:v>
                </c:pt>
                <c:pt idx="33">
                  <c:v>20人以下（n=2）</c:v>
                </c:pt>
                <c:pt idx="34">
                  <c:v>21人以上100人以下（n=3）</c:v>
                </c:pt>
                <c:pt idx="35">
                  <c:v>101人以上（n=3）</c:v>
                </c:pt>
                <c:pt idx="36">
                  <c:v>【 実証事業の拡大・強化 】              </c:v>
                </c:pt>
                <c:pt idx="37">
                  <c:v>20人以下（n=6）</c:v>
                </c:pt>
                <c:pt idx="38">
                  <c:v>21人以上100人以下（n=3）</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'Q11.公的支援制度（従業員別）'!$U$55:$U$98</c:f>
              <c:numCache>
                <c:formatCode>0.0%</c:formatCode>
                <c:ptCount val="44"/>
                <c:pt idx="0">
                  <c:v>0</c:v>
                </c:pt>
                <c:pt idx="1">
                  <c:v>2.4E-2</c:v>
                </c:pt>
                <c:pt idx="2">
                  <c:v>5.8252427184466021E-2</c:v>
                </c:pt>
                <c:pt idx="3">
                  <c:v>9.7560975609756101E-2</c:v>
                </c:pt>
                <c:pt idx="4">
                  <c:v>0</c:v>
                </c:pt>
                <c:pt idx="5">
                  <c:v>2.4E-2</c:v>
                </c:pt>
                <c:pt idx="6">
                  <c:v>2.9126213592233011E-2</c:v>
                </c:pt>
                <c:pt idx="7">
                  <c:v>2.4390243902439025E-2</c:v>
                </c:pt>
                <c:pt idx="8" formatCode="General">
                  <c:v>0</c:v>
                </c:pt>
                <c:pt idx="9">
                  <c:v>3.2000000000000001E-2</c:v>
                </c:pt>
                <c:pt idx="10">
                  <c:v>9.7087378640776691E-3</c:v>
                </c:pt>
                <c:pt idx="11">
                  <c:v>0</c:v>
                </c:pt>
                <c:pt idx="12" formatCode="General">
                  <c:v>0</c:v>
                </c:pt>
                <c:pt idx="13">
                  <c:v>8.0000000000000002E-3</c:v>
                </c:pt>
                <c:pt idx="14">
                  <c:v>1.9417475728155338E-2</c:v>
                </c:pt>
                <c:pt idx="15">
                  <c:v>0</c:v>
                </c:pt>
                <c:pt idx="16" formatCode="General">
                  <c:v>0</c:v>
                </c:pt>
                <c:pt idx="17">
                  <c:v>2.4E-2</c:v>
                </c:pt>
                <c:pt idx="18">
                  <c:v>1.9417475728155338E-2</c:v>
                </c:pt>
                <c:pt idx="19">
                  <c:v>4.878048780487805E-2</c:v>
                </c:pt>
                <c:pt idx="20" formatCode="General">
                  <c:v>0</c:v>
                </c:pt>
                <c:pt idx="21">
                  <c:v>2.4E-2</c:v>
                </c:pt>
                <c:pt idx="22">
                  <c:v>2.9126213592233011E-2</c:v>
                </c:pt>
                <c:pt idx="23">
                  <c:v>0</c:v>
                </c:pt>
                <c:pt idx="24" formatCode="General">
                  <c:v>0</c:v>
                </c:pt>
                <c:pt idx="25">
                  <c:v>4.8000000000000001E-2</c:v>
                </c:pt>
                <c:pt idx="26">
                  <c:v>1.9417475728155338E-2</c:v>
                </c:pt>
                <c:pt idx="27">
                  <c:v>7.3170731707317069E-2</c:v>
                </c:pt>
                <c:pt idx="28" formatCode="General">
                  <c:v>0</c:v>
                </c:pt>
                <c:pt idx="29">
                  <c:v>3.2000000000000001E-2</c:v>
                </c:pt>
                <c:pt idx="30">
                  <c:v>9.7087378640776691E-3</c:v>
                </c:pt>
                <c:pt idx="31">
                  <c:v>4.878048780487805E-2</c:v>
                </c:pt>
                <c:pt idx="32" formatCode="General">
                  <c:v>0</c:v>
                </c:pt>
                <c:pt idx="33">
                  <c:v>0</c:v>
                </c:pt>
                <c:pt idx="34">
                  <c:v>1.9417475728155338E-2</c:v>
                </c:pt>
                <c:pt idx="35">
                  <c:v>4.878048780487805E-2</c:v>
                </c:pt>
                <c:pt idx="36" formatCode="General">
                  <c:v>0</c:v>
                </c:pt>
                <c:pt idx="37">
                  <c:v>2.4E-2</c:v>
                </c:pt>
                <c:pt idx="38">
                  <c:v>9.7087378640776691E-3</c:v>
                </c:pt>
                <c:pt idx="39">
                  <c:v>0</c:v>
                </c:pt>
                <c:pt idx="40" formatCode="General">
                  <c:v>0</c:v>
                </c:pt>
                <c:pt idx="41">
                  <c:v>2.4E-2</c:v>
                </c:pt>
                <c:pt idx="42">
                  <c:v>9.7087378640776691E-3</c:v>
                </c:pt>
                <c:pt idx="43">
                  <c:v>2.4390243902439025E-2</c:v>
                </c:pt>
              </c:numCache>
            </c:numRef>
          </c:val>
          <c:extLst>
            <c:ext xmlns:c16="http://schemas.microsoft.com/office/drawing/2014/chart" uri="{C3380CC4-5D6E-409C-BE32-E72D297353CC}">
              <c16:uniqueId val="{00000040-75A2-40AB-A071-E41B97C46B1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69073812260536394"/>
          <c:y val="0.66375653594771244"/>
          <c:w val="0.10975996168582375"/>
          <c:h val="6.676797385620914E-2"/>
        </c:manualLayout>
      </c:layout>
      <c:overlay val="0"/>
      <c:spPr>
        <a:solidFill>
          <a:sysClr val="window" lastClr="FFFFFF"/>
        </a:solidFill>
      </c:sp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'Q11.公的支援制度（従業員別）'!$R$7:$R$54</c:f>
              <c:strCache>
                <c:ptCount val="48"/>
                <c:pt idx="0">
                  <c:v>【 売上の低下に対する支援 】             </c:v>
                </c:pt>
                <c:pt idx="1">
                  <c:v>20人以下（n=48）</c:v>
                </c:pt>
                <c:pt idx="2">
                  <c:v>21人以上100人以下（n=52）</c:v>
                </c:pt>
                <c:pt idx="3">
                  <c:v>101人以上（n=20）</c:v>
                </c:pt>
                <c:pt idx="4">
                  <c:v>【 雇用調整に関する支援 】              </c:v>
                </c:pt>
                <c:pt idx="5">
                  <c:v>20人以下（n=30）</c:v>
                </c:pt>
                <c:pt idx="6">
                  <c:v>21人以上100人以下（n=46）</c:v>
                </c:pt>
                <c:pt idx="7">
                  <c:v>101人以上（n=19）</c:v>
                </c:pt>
                <c:pt idx="8">
                  <c:v>【 低金利・無担保等の融資 】             </c:v>
                </c:pt>
                <c:pt idx="9">
                  <c:v>20人以下（n=27）</c:v>
                </c:pt>
                <c:pt idx="10">
                  <c:v>21人以上100人以下（n=30）</c:v>
                </c:pt>
                <c:pt idx="11">
                  <c:v>101人以上（n=7）</c:v>
                </c:pt>
                <c:pt idx="12">
                  <c:v>【 テレワーク環境整備に関する支援 】         </c:v>
                </c:pt>
                <c:pt idx="13">
                  <c:v>20人以下（n=13）</c:v>
                </c:pt>
                <c:pt idx="14">
                  <c:v>21人以上100人以下（n=26）</c:v>
                </c:pt>
                <c:pt idx="15">
                  <c:v>101人以上（n=21）</c:v>
                </c:pt>
                <c:pt idx="16">
                  <c:v>【 国税、地方税社会保険料等の納付猶予・減免 】    </c:v>
                </c:pt>
                <c:pt idx="17">
                  <c:v>20人以下（n=19）</c:v>
                </c:pt>
                <c:pt idx="18">
                  <c:v>21人以上100人以下（n=16）</c:v>
                </c:pt>
                <c:pt idx="19">
                  <c:v>101人以上（n=8）</c:v>
                </c:pt>
                <c:pt idx="20">
                  <c:v>【 規制緩和の推進 】                 </c:v>
                </c:pt>
                <c:pt idx="21">
                  <c:v>20人以下（n=16）</c:v>
                </c:pt>
                <c:pt idx="22">
                  <c:v>21人以上100人以下（n=15）</c:v>
                </c:pt>
                <c:pt idx="23">
                  <c:v>101人以上（n=8）</c:v>
                </c:pt>
                <c:pt idx="24">
                  <c:v>【 税制関連の施策強化 】               </c:v>
                </c:pt>
                <c:pt idx="25">
                  <c:v>20人以下（n=12）</c:v>
                </c:pt>
                <c:pt idx="26">
                  <c:v>21人以上100人以下（n=15）</c:v>
                </c:pt>
                <c:pt idx="27">
                  <c:v>101人以上（n=13）</c:v>
                </c:pt>
                <c:pt idx="28">
                  <c:v>【 IT社会の動向調査・分析、情報発信 】       </c:v>
                </c:pt>
                <c:pt idx="29">
                  <c:v>20人以下（n=10）</c:v>
                </c:pt>
                <c:pt idx="30">
                  <c:v>21人以上100人以下（n=10）</c:v>
                </c:pt>
                <c:pt idx="31">
                  <c:v>101人以上（n=10）</c:v>
                </c:pt>
                <c:pt idx="32">
                  <c:v>【 補助事業の拡大・強化 】              </c:v>
                </c:pt>
                <c:pt idx="33">
                  <c:v>20人以下（n=10）</c:v>
                </c:pt>
                <c:pt idx="34">
                  <c:v>21人以上100人以下（n=9）</c:v>
                </c:pt>
                <c:pt idx="35">
                  <c:v>101人以上（n=10）</c:v>
                </c:pt>
                <c:pt idx="36">
                  <c:v>【 データ利活用の促進 】               </c:v>
                </c:pt>
                <c:pt idx="37">
                  <c:v>20人以下（n=5）</c:v>
                </c:pt>
                <c:pt idx="38">
                  <c:v>21人以上100人以下（n=5）</c:v>
                </c:pt>
                <c:pt idx="39">
                  <c:v>101人以上（n=15）</c:v>
                </c:pt>
                <c:pt idx="40">
                  <c:v>【 地域における取組みの支援 】            </c:v>
                </c:pt>
                <c:pt idx="41">
                  <c:v>20人以下（n=8）</c:v>
                </c:pt>
                <c:pt idx="42">
                  <c:v>21人以上100人以下（n=9）</c:v>
                </c:pt>
                <c:pt idx="43">
                  <c:v>101人以上（n=5）</c:v>
                </c:pt>
                <c:pt idx="44">
                  <c:v>【 人材関連の施策強化 】               </c:v>
                </c:pt>
                <c:pt idx="45">
                  <c:v>20人以下（n=10）</c:v>
                </c:pt>
                <c:pt idx="46">
                  <c:v>21人以上100人以下（n=13）</c:v>
                </c:pt>
                <c:pt idx="47">
                  <c:v>101人以上（n=10）</c:v>
                </c:pt>
              </c:strCache>
            </c:strRef>
          </c:cat>
          <c:val>
            <c:numRef>
              <c:f>'Q11.公的支援制度（従業員別）'!$S$7:$S$54</c:f>
              <c:numCache>
                <c:formatCode>0.0%</c:formatCode>
                <c:ptCount val="48"/>
                <c:pt idx="0" formatCode="General">
                  <c:v>0</c:v>
                </c:pt>
                <c:pt idx="1">
                  <c:v>0.36170212765957449</c:v>
                </c:pt>
                <c:pt idx="2">
                  <c:v>0.29906542056074764</c:v>
                </c:pt>
                <c:pt idx="3">
                  <c:v>0.22727272727272727</c:v>
                </c:pt>
                <c:pt idx="4" formatCode="General">
                  <c:v>0</c:v>
                </c:pt>
                <c:pt idx="5">
                  <c:v>0.11702127659574468</c:v>
                </c:pt>
                <c:pt idx="6">
                  <c:v>0.17757009345794392</c:v>
                </c:pt>
                <c:pt idx="7">
                  <c:v>0.15151515151515152</c:v>
                </c:pt>
                <c:pt idx="8" formatCode="General">
                  <c:v>0</c:v>
                </c:pt>
                <c:pt idx="9">
                  <c:v>9.5744680851063829E-2</c:v>
                </c:pt>
                <c:pt idx="10">
                  <c:v>0.11214953271028037</c:v>
                </c:pt>
                <c:pt idx="11">
                  <c:v>1.5151515151515152E-2</c:v>
                </c:pt>
                <c:pt idx="12" formatCode="General">
                  <c:v>0</c:v>
                </c:pt>
                <c:pt idx="13">
                  <c:v>3.1914893617021274E-2</c:v>
                </c:pt>
                <c:pt idx="14">
                  <c:v>6.5420560747663545E-2</c:v>
                </c:pt>
                <c:pt idx="15">
                  <c:v>0.18181818181818182</c:v>
                </c:pt>
                <c:pt idx="16" formatCode="General">
                  <c:v>0</c:v>
                </c:pt>
                <c:pt idx="17">
                  <c:v>7.4468085106382975E-2</c:v>
                </c:pt>
                <c:pt idx="18">
                  <c:v>6.5420560747663545E-2</c:v>
                </c:pt>
                <c:pt idx="19">
                  <c:v>6.0606060606060608E-2</c:v>
                </c:pt>
                <c:pt idx="20" formatCode="General">
                  <c:v>0</c:v>
                </c:pt>
                <c:pt idx="21">
                  <c:v>5.3191489361702128E-2</c:v>
                </c:pt>
                <c:pt idx="22">
                  <c:v>3.7383177570093455E-2</c:v>
                </c:pt>
                <c:pt idx="23">
                  <c:v>4.5454545454545456E-2</c:v>
                </c:pt>
                <c:pt idx="24" formatCode="General">
                  <c:v>0</c:v>
                </c:pt>
                <c:pt idx="25">
                  <c:v>1.0638297872340425E-2</c:v>
                </c:pt>
                <c:pt idx="26">
                  <c:v>6.5420560747663545E-2</c:v>
                </c:pt>
                <c:pt idx="27">
                  <c:v>3.0303030303030304E-2</c:v>
                </c:pt>
                <c:pt idx="28" formatCode="General">
                  <c:v>0</c:v>
                </c:pt>
                <c:pt idx="29">
                  <c:v>4.2553191489361701E-2</c:v>
                </c:pt>
                <c:pt idx="30">
                  <c:v>1.8691588785046728E-2</c:v>
                </c:pt>
                <c:pt idx="31">
                  <c:v>4.5454545454545456E-2</c:v>
                </c:pt>
                <c:pt idx="32" formatCode="General">
                  <c:v>0</c:v>
                </c:pt>
                <c:pt idx="33">
                  <c:v>3.1914893617021274E-2</c:v>
                </c:pt>
                <c:pt idx="34">
                  <c:v>1.8691588785046728E-2</c:v>
                </c:pt>
                <c:pt idx="35">
                  <c:v>4.5454545454545456E-2</c:v>
                </c:pt>
                <c:pt idx="36" formatCode="General">
                  <c:v>0</c:v>
                </c:pt>
                <c:pt idx="37">
                  <c:v>1.0638297872340425E-2</c:v>
                </c:pt>
                <c:pt idx="38">
                  <c:v>1.8691588785046728E-2</c:v>
                </c:pt>
                <c:pt idx="39">
                  <c:v>7.575757575757576E-2</c:v>
                </c:pt>
                <c:pt idx="40">
                  <c:v>0</c:v>
                </c:pt>
                <c:pt idx="41">
                  <c:v>1.0638297872340425E-2</c:v>
                </c:pt>
                <c:pt idx="42">
                  <c:v>3.7383177570093455E-2</c:v>
                </c:pt>
                <c:pt idx="43">
                  <c:v>1.5151515151515152E-2</c:v>
                </c:pt>
                <c:pt idx="44">
                  <c:v>0</c:v>
                </c:pt>
                <c:pt idx="45">
                  <c:v>2.1276595744680851E-2</c:v>
                </c:pt>
                <c:pt idx="46">
                  <c:v>1.8691588785046728E-2</c:v>
                </c:pt>
                <c:pt idx="47">
                  <c:v>1.5151515151515152E-2</c:v>
                </c:pt>
              </c:numCache>
            </c:numRef>
          </c:val>
          <c:extLst>
            <c:ext xmlns:c16="http://schemas.microsoft.com/office/drawing/2014/chart" uri="{C3380CC4-5D6E-409C-BE32-E72D297353CC}">
              <c16:uniqueId val="{00000014-AC8F-48B2-8241-C5C4847E7E75}"/>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'Q11.公的支援制度（従業員別）'!$R$7:$R$54</c:f>
              <c:strCache>
                <c:ptCount val="48"/>
                <c:pt idx="0">
                  <c:v>【 売上の低下に対する支援 】             </c:v>
                </c:pt>
                <c:pt idx="1">
                  <c:v>20人以下（n=48）</c:v>
                </c:pt>
                <c:pt idx="2">
                  <c:v>21人以上100人以下（n=52）</c:v>
                </c:pt>
                <c:pt idx="3">
                  <c:v>101人以上（n=20）</c:v>
                </c:pt>
                <c:pt idx="4">
                  <c:v>【 雇用調整に関する支援 】              </c:v>
                </c:pt>
                <c:pt idx="5">
                  <c:v>20人以下（n=30）</c:v>
                </c:pt>
                <c:pt idx="6">
                  <c:v>21人以上100人以下（n=46）</c:v>
                </c:pt>
                <c:pt idx="7">
                  <c:v>101人以上（n=19）</c:v>
                </c:pt>
                <c:pt idx="8">
                  <c:v>【 低金利・無担保等の融資 】             </c:v>
                </c:pt>
                <c:pt idx="9">
                  <c:v>20人以下（n=27）</c:v>
                </c:pt>
                <c:pt idx="10">
                  <c:v>21人以上100人以下（n=30）</c:v>
                </c:pt>
                <c:pt idx="11">
                  <c:v>101人以上（n=7）</c:v>
                </c:pt>
                <c:pt idx="12">
                  <c:v>【 テレワーク環境整備に関する支援 】         </c:v>
                </c:pt>
                <c:pt idx="13">
                  <c:v>20人以下（n=13）</c:v>
                </c:pt>
                <c:pt idx="14">
                  <c:v>21人以上100人以下（n=26）</c:v>
                </c:pt>
                <c:pt idx="15">
                  <c:v>101人以上（n=21）</c:v>
                </c:pt>
                <c:pt idx="16">
                  <c:v>【 国税、地方税社会保険料等の納付猶予・減免 】    </c:v>
                </c:pt>
                <c:pt idx="17">
                  <c:v>20人以下（n=19）</c:v>
                </c:pt>
                <c:pt idx="18">
                  <c:v>21人以上100人以下（n=16）</c:v>
                </c:pt>
                <c:pt idx="19">
                  <c:v>101人以上（n=8）</c:v>
                </c:pt>
                <c:pt idx="20">
                  <c:v>【 規制緩和の推進 】                 </c:v>
                </c:pt>
                <c:pt idx="21">
                  <c:v>20人以下（n=16）</c:v>
                </c:pt>
                <c:pt idx="22">
                  <c:v>21人以上100人以下（n=15）</c:v>
                </c:pt>
                <c:pt idx="23">
                  <c:v>101人以上（n=8）</c:v>
                </c:pt>
                <c:pt idx="24">
                  <c:v>【 税制関連の施策強化 】               </c:v>
                </c:pt>
                <c:pt idx="25">
                  <c:v>20人以下（n=12）</c:v>
                </c:pt>
                <c:pt idx="26">
                  <c:v>21人以上100人以下（n=15）</c:v>
                </c:pt>
                <c:pt idx="27">
                  <c:v>101人以上（n=13）</c:v>
                </c:pt>
                <c:pt idx="28">
                  <c:v>【 IT社会の動向調査・分析、情報発信 】       </c:v>
                </c:pt>
                <c:pt idx="29">
                  <c:v>20人以下（n=10）</c:v>
                </c:pt>
                <c:pt idx="30">
                  <c:v>21人以上100人以下（n=10）</c:v>
                </c:pt>
                <c:pt idx="31">
                  <c:v>101人以上（n=10）</c:v>
                </c:pt>
                <c:pt idx="32">
                  <c:v>【 補助事業の拡大・強化 】              </c:v>
                </c:pt>
                <c:pt idx="33">
                  <c:v>20人以下（n=10）</c:v>
                </c:pt>
                <c:pt idx="34">
                  <c:v>21人以上100人以下（n=9）</c:v>
                </c:pt>
                <c:pt idx="35">
                  <c:v>101人以上（n=10）</c:v>
                </c:pt>
                <c:pt idx="36">
                  <c:v>【 データ利活用の促進 】               </c:v>
                </c:pt>
                <c:pt idx="37">
                  <c:v>20人以下（n=5）</c:v>
                </c:pt>
                <c:pt idx="38">
                  <c:v>21人以上100人以下（n=5）</c:v>
                </c:pt>
                <c:pt idx="39">
                  <c:v>101人以上（n=15）</c:v>
                </c:pt>
                <c:pt idx="40">
                  <c:v>【 地域における取組みの支援 】            </c:v>
                </c:pt>
                <c:pt idx="41">
                  <c:v>20人以下（n=8）</c:v>
                </c:pt>
                <c:pt idx="42">
                  <c:v>21人以上100人以下（n=9）</c:v>
                </c:pt>
                <c:pt idx="43">
                  <c:v>101人以上（n=5）</c:v>
                </c:pt>
                <c:pt idx="44">
                  <c:v>【 人材関連の施策強化 】               </c:v>
                </c:pt>
                <c:pt idx="45">
                  <c:v>20人以下（n=10）</c:v>
                </c:pt>
                <c:pt idx="46">
                  <c:v>21人以上100人以下（n=13）</c:v>
                </c:pt>
                <c:pt idx="47">
                  <c:v>101人以上（n=10）</c:v>
                </c:pt>
              </c:strCache>
            </c:strRef>
          </c:cat>
          <c:val>
            <c:numRef>
              <c:f>'Q11.公的支援制度（従業員別）'!$T$7:$T$54</c:f>
              <c:numCache>
                <c:formatCode>0.0%</c:formatCode>
                <c:ptCount val="48"/>
                <c:pt idx="0" formatCode="General">
                  <c:v>0</c:v>
                </c:pt>
                <c:pt idx="1">
                  <c:v>0.11702127659574468</c:v>
                </c:pt>
                <c:pt idx="2">
                  <c:v>0.10280373831775701</c:v>
                </c:pt>
                <c:pt idx="3">
                  <c:v>3.0303030303030304E-2</c:v>
                </c:pt>
                <c:pt idx="4" formatCode="General">
                  <c:v>0</c:v>
                </c:pt>
                <c:pt idx="5">
                  <c:v>0.1276595744680851</c:v>
                </c:pt>
                <c:pt idx="6">
                  <c:v>0.16822429906542055</c:v>
                </c:pt>
                <c:pt idx="7">
                  <c:v>0.10606060606060606</c:v>
                </c:pt>
                <c:pt idx="8" formatCode="General">
                  <c:v>0</c:v>
                </c:pt>
                <c:pt idx="9">
                  <c:v>9.5744680851063829E-2</c:v>
                </c:pt>
                <c:pt idx="10">
                  <c:v>9.3457943925233641E-2</c:v>
                </c:pt>
                <c:pt idx="11">
                  <c:v>4.5454545454545456E-2</c:v>
                </c:pt>
                <c:pt idx="12" formatCode="General">
                  <c:v>0</c:v>
                </c:pt>
                <c:pt idx="13">
                  <c:v>3.1914893617021274E-2</c:v>
                </c:pt>
                <c:pt idx="14">
                  <c:v>7.476635514018691E-2</c:v>
                </c:pt>
                <c:pt idx="15">
                  <c:v>9.0909090909090912E-2</c:v>
                </c:pt>
                <c:pt idx="16" formatCode="General">
                  <c:v>0</c:v>
                </c:pt>
                <c:pt idx="17">
                  <c:v>4.2553191489361701E-2</c:v>
                </c:pt>
                <c:pt idx="18">
                  <c:v>2.8037383177570093E-2</c:v>
                </c:pt>
                <c:pt idx="19">
                  <c:v>1.5151515151515152E-2</c:v>
                </c:pt>
                <c:pt idx="20" formatCode="General">
                  <c:v>0</c:v>
                </c:pt>
                <c:pt idx="21">
                  <c:v>5.3191489361702128E-2</c:v>
                </c:pt>
                <c:pt idx="22">
                  <c:v>3.7383177570093455E-2</c:v>
                </c:pt>
                <c:pt idx="23">
                  <c:v>4.5454545454545456E-2</c:v>
                </c:pt>
                <c:pt idx="24" formatCode="General">
                  <c:v>0</c:v>
                </c:pt>
                <c:pt idx="25">
                  <c:v>5.3191489361702128E-2</c:v>
                </c:pt>
                <c:pt idx="26">
                  <c:v>4.6728971962616821E-2</c:v>
                </c:pt>
                <c:pt idx="27">
                  <c:v>0.10606060606060606</c:v>
                </c:pt>
                <c:pt idx="28" formatCode="General">
                  <c:v>0</c:v>
                </c:pt>
                <c:pt idx="29">
                  <c:v>1.0638297872340425E-2</c:v>
                </c:pt>
                <c:pt idx="30">
                  <c:v>3.7383177570093455E-2</c:v>
                </c:pt>
                <c:pt idx="31">
                  <c:v>1.5151515151515152E-2</c:v>
                </c:pt>
                <c:pt idx="32" formatCode="General">
                  <c:v>0</c:v>
                </c:pt>
                <c:pt idx="33">
                  <c:v>2.1276595744680851E-2</c:v>
                </c:pt>
                <c:pt idx="34">
                  <c:v>1.8691588785046728E-2</c:v>
                </c:pt>
                <c:pt idx="35">
                  <c:v>6.0606060606060608E-2</c:v>
                </c:pt>
                <c:pt idx="36" formatCode="General">
                  <c:v>0</c:v>
                </c:pt>
                <c:pt idx="37">
                  <c:v>2.1276595744680851E-2</c:v>
                </c:pt>
                <c:pt idx="38">
                  <c:v>9.3457943925233638E-3</c:v>
                </c:pt>
                <c:pt idx="39">
                  <c:v>7.575757575757576E-2</c:v>
                </c:pt>
                <c:pt idx="40">
                  <c:v>0</c:v>
                </c:pt>
                <c:pt idx="41">
                  <c:v>5.3191489361702128E-2</c:v>
                </c:pt>
                <c:pt idx="42">
                  <c:v>2.8037383177570093E-2</c:v>
                </c:pt>
                <c:pt idx="43">
                  <c:v>3.0303030303030304E-2</c:v>
                </c:pt>
                <c:pt idx="44">
                  <c:v>0</c:v>
                </c:pt>
                <c:pt idx="45">
                  <c:v>2.1276595744680851E-2</c:v>
                </c:pt>
                <c:pt idx="46">
                  <c:v>6.5420560747663545E-2</c:v>
                </c:pt>
                <c:pt idx="47">
                  <c:v>4.5454545454545456E-2</c:v>
                </c:pt>
              </c:numCache>
            </c:numRef>
          </c:val>
          <c:extLst>
            <c:ext xmlns:c16="http://schemas.microsoft.com/office/drawing/2014/chart" uri="{C3380CC4-5D6E-409C-BE32-E72D297353CC}">
              <c16:uniqueId val="{0000002D-AC8F-48B2-8241-C5C4847E7E75}"/>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'Q11.公的支援制度（従業員別）'!$R$7:$R$54</c:f>
              <c:strCache>
                <c:ptCount val="48"/>
                <c:pt idx="0">
                  <c:v>【 売上の低下に対する支援 】             </c:v>
                </c:pt>
                <c:pt idx="1">
                  <c:v>20人以下（n=48）</c:v>
                </c:pt>
                <c:pt idx="2">
                  <c:v>21人以上100人以下（n=52）</c:v>
                </c:pt>
                <c:pt idx="3">
                  <c:v>101人以上（n=20）</c:v>
                </c:pt>
                <c:pt idx="4">
                  <c:v>【 雇用調整に関する支援 】              </c:v>
                </c:pt>
                <c:pt idx="5">
                  <c:v>20人以下（n=30）</c:v>
                </c:pt>
                <c:pt idx="6">
                  <c:v>21人以上100人以下（n=46）</c:v>
                </c:pt>
                <c:pt idx="7">
                  <c:v>101人以上（n=19）</c:v>
                </c:pt>
                <c:pt idx="8">
                  <c:v>【 低金利・無担保等の融資 】             </c:v>
                </c:pt>
                <c:pt idx="9">
                  <c:v>20人以下（n=27）</c:v>
                </c:pt>
                <c:pt idx="10">
                  <c:v>21人以上100人以下（n=30）</c:v>
                </c:pt>
                <c:pt idx="11">
                  <c:v>101人以上（n=7）</c:v>
                </c:pt>
                <c:pt idx="12">
                  <c:v>【 テレワーク環境整備に関する支援 】         </c:v>
                </c:pt>
                <c:pt idx="13">
                  <c:v>20人以下（n=13）</c:v>
                </c:pt>
                <c:pt idx="14">
                  <c:v>21人以上100人以下（n=26）</c:v>
                </c:pt>
                <c:pt idx="15">
                  <c:v>101人以上（n=21）</c:v>
                </c:pt>
                <c:pt idx="16">
                  <c:v>【 国税、地方税社会保険料等の納付猶予・減免 】    </c:v>
                </c:pt>
                <c:pt idx="17">
                  <c:v>20人以下（n=19）</c:v>
                </c:pt>
                <c:pt idx="18">
                  <c:v>21人以上100人以下（n=16）</c:v>
                </c:pt>
                <c:pt idx="19">
                  <c:v>101人以上（n=8）</c:v>
                </c:pt>
                <c:pt idx="20">
                  <c:v>【 規制緩和の推進 】                 </c:v>
                </c:pt>
                <c:pt idx="21">
                  <c:v>20人以下（n=16）</c:v>
                </c:pt>
                <c:pt idx="22">
                  <c:v>21人以上100人以下（n=15）</c:v>
                </c:pt>
                <c:pt idx="23">
                  <c:v>101人以上（n=8）</c:v>
                </c:pt>
                <c:pt idx="24">
                  <c:v>【 税制関連の施策強化 】               </c:v>
                </c:pt>
                <c:pt idx="25">
                  <c:v>20人以下（n=12）</c:v>
                </c:pt>
                <c:pt idx="26">
                  <c:v>21人以上100人以下（n=15）</c:v>
                </c:pt>
                <c:pt idx="27">
                  <c:v>101人以上（n=13）</c:v>
                </c:pt>
                <c:pt idx="28">
                  <c:v>【 IT社会の動向調査・分析、情報発信 】       </c:v>
                </c:pt>
                <c:pt idx="29">
                  <c:v>20人以下（n=10）</c:v>
                </c:pt>
                <c:pt idx="30">
                  <c:v>21人以上100人以下（n=10）</c:v>
                </c:pt>
                <c:pt idx="31">
                  <c:v>101人以上（n=10）</c:v>
                </c:pt>
                <c:pt idx="32">
                  <c:v>【 補助事業の拡大・強化 】              </c:v>
                </c:pt>
                <c:pt idx="33">
                  <c:v>20人以下（n=10）</c:v>
                </c:pt>
                <c:pt idx="34">
                  <c:v>21人以上100人以下（n=9）</c:v>
                </c:pt>
                <c:pt idx="35">
                  <c:v>101人以上（n=10）</c:v>
                </c:pt>
                <c:pt idx="36">
                  <c:v>【 データ利活用の促進 】               </c:v>
                </c:pt>
                <c:pt idx="37">
                  <c:v>20人以下（n=5）</c:v>
                </c:pt>
                <c:pt idx="38">
                  <c:v>21人以上100人以下（n=5）</c:v>
                </c:pt>
                <c:pt idx="39">
                  <c:v>101人以上（n=15）</c:v>
                </c:pt>
                <c:pt idx="40">
                  <c:v>【 地域における取組みの支援 】            </c:v>
                </c:pt>
                <c:pt idx="41">
                  <c:v>20人以下（n=8）</c:v>
                </c:pt>
                <c:pt idx="42">
                  <c:v>21人以上100人以下（n=9）</c:v>
                </c:pt>
                <c:pt idx="43">
                  <c:v>101人以上（n=5）</c:v>
                </c:pt>
                <c:pt idx="44">
                  <c:v>【 人材関連の施策強化 】               </c:v>
                </c:pt>
                <c:pt idx="45">
                  <c:v>20人以下（n=10）</c:v>
                </c:pt>
                <c:pt idx="46">
                  <c:v>21人以上100人以下（n=13）</c:v>
                </c:pt>
                <c:pt idx="47">
                  <c:v>101人以上（n=10）</c:v>
                </c:pt>
              </c:strCache>
            </c:strRef>
          </c:cat>
          <c:val>
            <c:numRef>
              <c:f>'Q11.公的支援制度（従業員別）'!$U$7:$U$54</c:f>
              <c:numCache>
                <c:formatCode>0.0%</c:formatCode>
                <c:ptCount val="48"/>
                <c:pt idx="0" formatCode="General">
                  <c:v>0</c:v>
                </c:pt>
                <c:pt idx="1">
                  <c:v>3.1914893617021274E-2</c:v>
                </c:pt>
                <c:pt idx="2">
                  <c:v>8.4112149532710276E-2</c:v>
                </c:pt>
                <c:pt idx="3">
                  <c:v>4.5454545454545456E-2</c:v>
                </c:pt>
                <c:pt idx="4" formatCode="General">
                  <c:v>0</c:v>
                </c:pt>
                <c:pt idx="5">
                  <c:v>7.4468085106382975E-2</c:v>
                </c:pt>
                <c:pt idx="6">
                  <c:v>8.4112149532710276E-2</c:v>
                </c:pt>
                <c:pt idx="7">
                  <c:v>3.0303030303030304E-2</c:v>
                </c:pt>
                <c:pt idx="8" formatCode="General">
                  <c:v>0</c:v>
                </c:pt>
                <c:pt idx="9">
                  <c:v>9.5744680851063829E-2</c:v>
                </c:pt>
                <c:pt idx="10">
                  <c:v>7.476635514018691E-2</c:v>
                </c:pt>
                <c:pt idx="11">
                  <c:v>4.5454545454545456E-2</c:v>
                </c:pt>
                <c:pt idx="12" formatCode="General">
                  <c:v>0</c:v>
                </c:pt>
                <c:pt idx="13">
                  <c:v>7.4468085106382975E-2</c:v>
                </c:pt>
                <c:pt idx="14">
                  <c:v>0.10280373831775701</c:v>
                </c:pt>
                <c:pt idx="15">
                  <c:v>4.5454545454545456E-2</c:v>
                </c:pt>
                <c:pt idx="16" formatCode="General">
                  <c:v>0</c:v>
                </c:pt>
                <c:pt idx="17">
                  <c:v>8.5106382978723402E-2</c:v>
                </c:pt>
                <c:pt idx="18">
                  <c:v>5.6074766355140186E-2</c:v>
                </c:pt>
                <c:pt idx="19">
                  <c:v>4.5454545454545456E-2</c:v>
                </c:pt>
                <c:pt idx="20" formatCode="General">
                  <c:v>0</c:v>
                </c:pt>
                <c:pt idx="21">
                  <c:v>6.3829787234042548E-2</c:v>
                </c:pt>
                <c:pt idx="22">
                  <c:v>6.5420560747663545E-2</c:v>
                </c:pt>
                <c:pt idx="23">
                  <c:v>3.0303030303030304E-2</c:v>
                </c:pt>
                <c:pt idx="24" formatCode="General">
                  <c:v>0</c:v>
                </c:pt>
                <c:pt idx="25">
                  <c:v>6.3829787234042548E-2</c:v>
                </c:pt>
                <c:pt idx="26">
                  <c:v>2.8037383177570093E-2</c:v>
                </c:pt>
                <c:pt idx="27">
                  <c:v>6.0606060606060608E-2</c:v>
                </c:pt>
                <c:pt idx="28" formatCode="General">
                  <c:v>0</c:v>
                </c:pt>
                <c:pt idx="29">
                  <c:v>5.3191489361702128E-2</c:v>
                </c:pt>
                <c:pt idx="30">
                  <c:v>3.7383177570093455E-2</c:v>
                </c:pt>
                <c:pt idx="31">
                  <c:v>9.0909090909090912E-2</c:v>
                </c:pt>
                <c:pt idx="32" formatCode="General">
                  <c:v>0</c:v>
                </c:pt>
                <c:pt idx="33">
                  <c:v>5.3191489361702128E-2</c:v>
                </c:pt>
                <c:pt idx="34">
                  <c:v>4.6728971962616821E-2</c:v>
                </c:pt>
                <c:pt idx="35">
                  <c:v>4.5454545454545456E-2</c:v>
                </c:pt>
                <c:pt idx="36" formatCode="General">
                  <c:v>0</c:v>
                </c:pt>
                <c:pt idx="37">
                  <c:v>2.1276595744680851E-2</c:v>
                </c:pt>
                <c:pt idx="38">
                  <c:v>1.8691588785046728E-2</c:v>
                </c:pt>
                <c:pt idx="39">
                  <c:v>7.575757575757576E-2</c:v>
                </c:pt>
                <c:pt idx="40">
                  <c:v>0</c:v>
                </c:pt>
                <c:pt idx="41">
                  <c:v>2.1276595744680851E-2</c:v>
                </c:pt>
                <c:pt idx="42">
                  <c:v>1.8691588785046728E-2</c:v>
                </c:pt>
                <c:pt idx="43">
                  <c:v>3.0303030303030304E-2</c:v>
                </c:pt>
                <c:pt idx="44">
                  <c:v>0</c:v>
                </c:pt>
                <c:pt idx="45">
                  <c:v>6.3829787234042548E-2</c:v>
                </c:pt>
                <c:pt idx="46">
                  <c:v>3.7383177570093455E-2</c:v>
                </c:pt>
                <c:pt idx="47">
                  <c:v>9.0909090909090912E-2</c:v>
                </c:pt>
              </c:numCache>
            </c:numRef>
          </c:val>
          <c:extLst>
            <c:ext xmlns:c16="http://schemas.microsoft.com/office/drawing/2014/chart" uri="{C3380CC4-5D6E-409C-BE32-E72D297353CC}">
              <c16:uniqueId val="{00000040-AC8F-48B2-8241-C5C4847E7E7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'Q11.公的支援制度（従業員別）'!$J$105</c:f>
          <c:strCache>
            <c:ptCount val="1"/>
            <c:pt idx="0">
              <c:v>20人以下 (N=94)
21人以上100人以下 (N=107)
101人以上 (N=66)</c:v>
            </c:pt>
          </c:strCache>
        </c:strRef>
      </c:tx>
      <c:layout>
        <c:manualLayout>
          <c:xMode val="edge"/>
          <c:yMode val="edge"/>
          <c:x val="0.58681973180076619"/>
          <c:y val="0.77818627450980393"/>
        </c:manualLayout>
      </c:layout>
      <c:overlay val="1"/>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87464035947712415"/>
        </c:manualLayout>
      </c:layout>
      <c:barChart>
        <c:barDir val="bar"/>
        <c:grouping val="stacked"/>
        <c:varyColors val="0"/>
        <c:ser>
          <c:idx val="0"/>
          <c:order val="0"/>
          <c:tx>
            <c:strRef>
              <c:f>'Q11.公的支援制度（従業員別）'!$S$6</c:f>
              <c:strCache>
                <c:ptCount val="1"/>
                <c:pt idx="0">
                  <c:v>1番目</c:v>
                </c:pt>
              </c:strCache>
            </c:strRef>
          </c:tx>
          <c:spPr>
            <a:solidFill>
              <a:srgbClr val="FF9966"/>
            </a:solidFill>
            <a:ln>
              <a:solidFill>
                <a:sysClr val="windowText" lastClr="000000"/>
              </a:solidFill>
            </a:ln>
            <a:effectLst/>
          </c:spPr>
          <c:invertIfNegative val="0"/>
          <c:cat>
            <c:strRef>
              <c:f>'Q11.公的支援制度（従業員別）'!$R$55:$R$98</c:f>
              <c:strCache>
                <c:ptCount val="44"/>
                <c:pt idx="0">
                  <c:v>【 小中学校等の臨時休業に伴う保護者の休暇取得の支援 】</c:v>
                </c:pt>
                <c:pt idx="1">
                  <c:v>20人以下（n=4）</c:v>
                </c:pt>
                <c:pt idx="2">
                  <c:v>21人以上100人以下（n=5）</c:v>
                </c:pt>
                <c:pt idx="3">
                  <c:v>101人以上（n=11）</c:v>
                </c:pt>
                <c:pt idx="4">
                  <c:v>【 スキル変革の推進 】                </c:v>
                </c:pt>
                <c:pt idx="5">
                  <c:v>20人以下（n=4）</c:v>
                </c:pt>
                <c:pt idx="6">
                  <c:v>21人以上100人以下（n=7）</c:v>
                </c:pt>
                <c:pt idx="7">
                  <c:v>101人以上（n=5）</c:v>
                </c:pt>
                <c:pt idx="8">
                  <c:v>【 家賃支援 】                    </c:v>
                </c:pt>
                <c:pt idx="9">
                  <c:v>20人以下（n=15）</c:v>
                </c:pt>
                <c:pt idx="10">
                  <c:v>21人以上100人以下（n=14）</c:v>
                </c:pt>
                <c:pt idx="11">
                  <c:v>101人以上（n=4）</c:v>
                </c:pt>
                <c:pt idx="12">
                  <c:v>【 研究開発の支援 】                 </c:v>
                </c:pt>
                <c:pt idx="13">
                  <c:v>20人以下（n=8）</c:v>
                </c:pt>
                <c:pt idx="14">
                  <c:v>21人以上100人以下（n=9）</c:v>
                </c:pt>
                <c:pt idx="15">
                  <c:v>101人以上（n=9）</c:v>
                </c:pt>
                <c:pt idx="16">
                  <c:v>【 成果物の取引価格の適正化に関する施策 】      </c:v>
                </c:pt>
                <c:pt idx="17">
                  <c:v>20人以下（n=5）</c:v>
                </c:pt>
                <c:pt idx="18">
                  <c:v>21人以上100人以下（n=4）</c:v>
                </c:pt>
                <c:pt idx="19">
                  <c:v>101人以上（n=1）</c:v>
                </c:pt>
                <c:pt idx="20">
                  <c:v>【 事業の再開に関する補助金 】            </c:v>
                </c:pt>
                <c:pt idx="21">
                  <c:v>20人以下（n=10）</c:v>
                </c:pt>
                <c:pt idx="22">
                  <c:v>21人以上100人以下（n=12）</c:v>
                </c:pt>
                <c:pt idx="23">
                  <c:v>101人以上（n=3）</c:v>
                </c:pt>
                <c:pt idx="24">
                  <c:v>【 実証事業の拡大・強化 】              </c:v>
                </c:pt>
                <c:pt idx="25">
                  <c:v>20人以下（n=3）</c:v>
                </c:pt>
                <c:pt idx="26">
                  <c:v>21人以上100人以下（n=3）</c:v>
                </c:pt>
                <c:pt idx="27">
                  <c:v>101人以上（n=0）</c:v>
                </c:pt>
                <c:pt idx="28">
                  <c:v>【 固定資産税・都市計画税の納付猶予・減免 】     </c:v>
                </c:pt>
                <c:pt idx="29">
                  <c:v>20人以下（n=5）</c:v>
                </c:pt>
                <c:pt idx="30">
                  <c:v>21人以上100人以下（n=6）</c:v>
                </c:pt>
                <c:pt idx="31">
                  <c:v>101人以上（n=5）</c:v>
                </c:pt>
                <c:pt idx="32">
                  <c:v>【 製品・システム・サービスの安全性・信頼性の確保 】 </c:v>
                </c:pt>
                <c:pt idx="33">
                  <c:v>20人以下（n=4）</c:v>
                </c:pt>
                <c:pt idx="34">
                  <c:v>21人以上100人以下（n=6）</c:v>
                </c:pt>
                <c:pt idx="35">
                  <c:v>101人以上（n=4）</c:v>
                </c:pt>
                <c:pt idx="36">
                  <c:v>【 研究開発成果の普及展開の支援 】          </c:v>
                </c:pt>
                <c:pt idx="37">
                  <c:v>20人以下（n=4）</c:v>
                </c:pt>
                <c:pt idx="38">
                  <c:v>21人以上100人以下（n=2）</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'Q11.公的支援制度（従業員別）'!$S$55:$S$98</c:f>
              <c:numCache>
                <c:formatCode>0.0%</c:formatCode>
                <c:ptCount val="44"/>
                <c:pt idx="0">
                  <c:v>0</c:v>
                </c:pt>
                <c:pt idx="1">
                  <c:v>1.0638297872340425E-2</c:v>
                </c:pt>
                <c:pt idx="2">
                  <c:v>9.3457943925233638E-3</c:v>
                </c:pt>
                <c:pt idx="3">
                  <c:v>3.0303030303030304E-2</c:v>
                </c:pt>
                <c:pt idx="4">
                  <c:v>0</c:v>
                </c:pt>
                <c:pt idx="5">
                  <c:v>2.1276595744680851E-2</c:v>
                </c:pt>
                <c:pt idx="6">
                  <c:v>9.3457943925233638E-3</c:v>
                </c:pt>
                <c:pt idx="7">
                  <c:v>1.5151515151515152E-2</c:v>
                </c:pt>
                <c:pt idx="8" formatCode="General">
                  <c:v>0</c:v>
                </c:pt>
                <c:pt idx="9">
                  <c:v>3.1914893617021274E-2</c:v>
                </c:pt>
                <c:pt idx="10">
                  <c:v>0</c:v>
                </c:pt>
                <c:pt idx="11">
                  <c:v>0</c:v>
                </c:pt>
                <c:pt idx="12" formatCode="General">
                  <c:v>0</c:v>
                </c:pt>
                <c:pt idx="13">
                  <c:v>1.0638297872340425E-2</c:v>
                </c:pt>
                <c:pt idx="14">
                  <c:v>1.8691588785046728E-2</c:v>
                </c:pt>
                <c:pt idx="15">
                  <c:v>0</c:v>
                </c:pt>
                <c:pt idx="16" formatCode="General">
                  <c:v>0</c:v>
                </c:pt>
                <c:pt idx="17">
                  <c:v>2.1276595744680851E-2</c:v>
                </c:pt>
                <c:pt idx="18">
                  <c:v>9.3457943925233638E-3</c:v>
                </c:pt>
                <c:pt idx="19">
                  <c:v>0</c:v>
                </c:pt>
                <c:pt idx="20" formatCode="General">
                  <c:v>0</c:v>
                </c:pt>
                <c:pt idx="21">
                  <c:v>0</c:v>
                </c:pt>
                <c:pt idx="22">
                  <c:v>9.3457943925233638E-3</c:v>
                </c:pt>
                <c:pt idx="23">
                  <c:v>1.5151515151515152E-2</c:v>
                </c:pt>
                <c:pt idx="24" formatCode="General">
                  <c:v>0</c:v>
                </c:pt>
                <c:pt idx="25">
                  <c:v>1.0638297872340425E-2</c:v>
                </c:pt>
                <c:pt idx="26">
                  <c:v>9.3457943925233638E-3</c:v>
                </c:pt>
                <c:pt idx="27">
                  <c:v>0</c:v>
                </c:pt>
                <c:pt idx="28" formatCode="General">
                  <c:v>0</c:v>
                </c:pt>
                <c:pt idx="29">
                  <c:v>0</c:v>
                </c:pt>
                <c:pt idx="30">
                  <c:v>0</c:v>
                </c:pt>
                <c:pt idx="31">
                  <c:v>1.5151515151515152E-2</c:v>
                </c:pt>
                <c:pt idx="32" formatCode="General">
                  <c:v>0</c:v>
                </c:pt>
                <c:pt idx="33">
                  <c:v>0</c:v>
                </c:pt>
                <c:pt idx="34">
                  <c:v>0</c:v>
                </c:pt>
                <c:pt idx="35">
                  <c:v>1.5151515151515152E-2</c:v>
                </c:pt>
                <c:pt idx="36" formatCode="General">
                  <c:v>0</c:v>
                </c:pt>
                <c:pt idx="37">
                  <c:v>1.0638297872340425E-2</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14-9F22-462E-A24F-90F3FDB37596}"/>
            </c:ext>
          </c:extLst>
        </c:ser>
        <c:ser>
          <c:idx val="2"/>
          <c:order val="1"/>
          <c:tx>
            <c:strRef>
              <c:f>'Q11.公的支援制度（従業員別）'!$T$6</c:f>
              <c:strCache>
                <c:ptCount val="1"/>
                <c:pt idx="0">
                  <c:v>2番目</c:v>
                </c:pt>
              </c:strCache>
            </c:strRef>
          </c:tx>
          <c:spPr>
            <a:solidFill>
              <a:srgbClr val="FFFF99"/>
            </a:solidFill>
            <a:ln w="9525">
              <a:solidFill>
                <a:sysClr val="windowText" lastClr="000000"/>
              </a:solidFill>
            </a:ln>
            <a:effectLst/>
          </c:spPr>
          <c:invertIfNegative val="0"/>
          <c:cat>
            <c:strRef>
              <c:f>'Q11.公的支援制度（従業員別）'!$R$55:$R$98</c:f>
              <c:strCache>
                <c:ptCount val="44"/>
                <c:pt idx="0">
                  <c:v>【 小中学校等の臨時休業に伴う保護者の休暇取得の支援 】</c:v>
                </c:pt>
                <c:pt idx="1">
                  <c:v>20人以下（n=4）</c:v>
                </c:pt>
                <c:pt idx="2">
                  <c:v>21人以上100人以下（n=5）</c:v>
                </c:pt>
                <c:pt idx="3">
                  <c:v>101人以上（n=11）</c:v>
                </c:pt>
                <c:pt idx="4">
                  <c:v>【 スキル変革の推進 】                </c:v>
                </c:pt>
                <c:pt idx="5">
                  <c:v>20人以下（n=4）</c:v>
                </c:pt>
                <c:pt idx="6">
                  <c:v>21人以上100人以下（n=7）</c:v>
                </c:pt>
                <c:pt idx="7">
                  <c:v>101人以上（n=5）</c:v>
                </c:pt>
                <c:pt idx="8">
                  <c:v>【 家賃支援 】                    </c:v>
                </c:pt>
                <c:pt idx="9">
                  <c:v>20人以下（n=15）</c:v>
                </c:pt>
                <c:pt idx="10">
                  <c:v>21人以上100人以下（n=14）</c:v>
                </c:pt>
                <c:pt idx="11">
                  <c:v>101人以上（n=4）</c:v>
                </c:pt>
                <c:pt idx="12">
                  <c:v>【 研究開発の支援 】                 </c:v>
                </c:pt>
                <c:pt idx="13">
                  <c:v>20人以下（n=8）</c:v>
                </c:pt>
                <c:pt idx="14">
                  <c:v>21人以上100人以下（n=9）</c:v>
                </c:pt>
                <c:pt idx="15">
                  <c:v>101人以上（n=9）</c:v>
                </c:pt>
                <c:pt idx="16">
                  <c:v>【 成果物の取引価格の適正化に関する施策 】      </c:v>
                </c:pt>
                <c:pt idx="17">
                  <c:v>20人以下（n=5）</c:v>
                </c:pt>
                <c:pt idx="18">
                  <c:v>21人以上100人以下（n=4）</c:v>
                </c:pt>
                <c:pt idx="19">
                  <c:v>101人以上（n=1）</c:v>
                </c:pt>
                <c:pt idx="20">
                  <c:v>【 事業の再開に関する補助金 】            </c:v>
                </c:pt>
                <c:pt idx="21">
                  <c:v>20人以下（n=10）</c:v>
                </c:pt>
                <c:pt idx="22">
                  <c:v>21人以上100人以下（n=12）</c:v>
                </c:pt>
                <c:pt idx="23">
                  <c:v>101人以上（n=3）</c:v>
                </c:pt>
                <c:pt idx="24">
                  <c:v>【 実証事業の拡大・強化 】              </c:v>
                </c:pt>
                <c:pt idx="25">
                  <c:v>20人以下（n=3）</c:v>
                </c:pt>
                <c:pt idx="26">
                  <c:v>21人以上100人以下（n=3）</c:v>
                </c:pt>
                <c:pt idx="27">
                  <c:v>101人以上（n=0）</c:v>
                </c:pt>
                <c:pt idx="28">
                  <c:v>【 固定資産税・都市計画税の納付猶予・減免 】     </c:v>
                </c:pt>
                <c:pt idx="29">
                  <c:v>20人以下（n=5）</c:v>
                </c:pt>
                <c:pt idx="30">
                  <c:v>21人以上100人以下（n=6）</c:v>
                </c:pt>
                <c:pt idx="31">
                  <c:v>101人以上（n=5）</c:v>
                </c:pt>
                <c:pt idx="32">
                  <c:v>【 製品・システム・サービスの安全性・信頼性の確保 】 </c:v>
                </c:pt>
                <c:pt idx="33">
                  <c:v>20人以下（n=4）</c:v>
                </c:pt>
                <c:pt idx="34">
                  <c:v>21人以上100人以下（n=6）</c:v>
                </c:pt>
                <c:pt idx="35">
                  <c:v>101人以上（n=4）</c:v>
                </c:pt>
                <c:pt idx="36">
                  <c:v>【 研究開発成果の普及展開の支援 】          </c:v>
                </c:pt>
                <c:pt idx="37">
                  <c:v>20人以下（n=4）</c:v>
                </c:pt>
                <c:pt idx="38">
                  <c:v>21人以上100人以下（n=2）</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'Q11.公的支援制度（従業員別）'!$T$55:$T$98</c:f>
              <c:numCache>
                <c:formatCode>0.0%</c:formatCode>
                <c:ptCount val="44"/>
                <c:pt idx="0">
                  <c:v>0</c:v>
                </c:pt>
                <c:pt idx="1">
                  <c:v>1.0638297872340425E-2</c:v>
                </c:pt>
                <c:pt idx="2">
                  <c:v>1.8691588785046728E-2</c:v>
                </c:pt>
                <c:pt idx="3">
                  <c:v>6.0606060606060608E-2</c:v>
                </c:pt>
                <c:pt idx="4">
                  <c:v>0</c:v>
                </c:pt>
                <c:pt idx="5">
                  <c:v>1.0638297872340425E-2</c:v>
                </c:pt>
                <c:pt idx="6">
                  <c:v>2.8037383177570093E-2</c:v>
                </c:pt>
                <c:pt idx="7">
                  <c:v>4.5454545454545456E-2</c:v>
                </c:pt>
                <c:pt idx="8" formatCode="General">
                  <c:v>0</c:v>
                </c:pt>
                <c:pt idx="9">
                  <c:v>9.5744680851063829E-2</c:v>
                </c:pt>
                <c:pt idx="10">
                  <c:v>7.476635514018691E-2</c:v>
                </c:pt>
                <c:pt idx="11">
                  <c:v>4.5454545454545456E-2</c:v>
                </c:pt>
                <c:pt idx="12" formatCode="General">
                  <c:v>0</c:v>
                </c:pt>
                <c:pt idx="13">
                  <c:v>4.2553191489361701E-2</c:v>
                </c:pt>
                <c:pt idx="14">
                  <c:v>2.8037383177570093E-2</c:v>
                </c:pt>
                <c:pt idx="15">
                  <c:v>3.0303030303030304E-2</c:v>
                </c:pt>
                <c:pt idx="16" formatCode="General">
                  <c:v>0</c:v>
                </c:pt>
                <c:pt idx="17">
                  <c:v>0</c:v>
                </c:pt>
                <c:pt idx="18">
                  <c:v>9.3457943925233638E-3</c:v>
                </c:pt>
                <c:pt idx="19">
                  <c:v>0</c:v>
                </c:pt>
                <c:pt idx="20" formatCode="General">
                  <c:v>0</c:v>
                </c:pt>
                <c:pt idx="21">
                  <c:v>6.3829787234042548E-2</c:v>
                </c:pt>
                <c:pt idx="22">
                  <c:v>5.6074766355140186E-2</c:v>
                </c:pt>
                <c:pt idx="23">
                  <c:v>3.0303030303030304E-2</c:v>
                </c:pt>
                <c:pt idx="24" formatCode="General">
                  <c:v>0</c:v>
                </c:pt>
                <c:pt idx="25">
                  <c:v>0</c:v>
                </c:pt>
                <c:pt idx="26">
                  <c:v>0</c:v>
                </c:pt>
                <c:pt idx="27">
                  <c:v>0</c:v>
                </c:pt>
                <c:pt idx="28" formatCode="General">
                  <c:v>0</c:v>
                </c:pt>
                <c:pt idx="29">
                  <c:v>4.2553191489361701E-2</c:v>
                </c:pt>
                <c:pt idx="30">
                  <c:v>2.8037383177570093E-2</c:v>
                </c:pt>
                <c:pt idx="31">
                  <c:v>3.0303030303030304E-2</c:v>
                </c:pt>
                <c:pt idx="32" formatCode="General">
                  <c:v>0</c:v>
                </c:pt>
                <c:pt idx="33">
                  <c:v>3.1914893617021274E-2</c:v>
                </c:pt>
                <c:pt idx="34">
                  <c:v>2.8037383177570093E-2</c:v>
                </c:pt>
                <c:pt idx="35">
                  <c:v>1.5151515151515152E-2</c:v>
                </c:pt>
                <c:pt idx="36" formatCode="General">
                  <c:v>0</c:v>
                </c:pt>
                <c:pt idx="37">
                  <c:v>1.0638297872340425E-2</c:v>
                </c:pt>
                <c:pt idx="38">
                  <c:v>9.3457943925233638E-3</c:v>
                </c:pt>
                <c:pt idx="39">
                  <c:v>1.5151515151515152E-2</c:v>
                </c:pt>
                <c:pt idx="40" formatCode="General">
                  <c:v>0</c:v>
                </c:pt>
                <c:pt idx="41">
                  <c:v>2.1276595744680851E-2</c:v>
                </c:pt>
                <c:pt idx="42">
                  <c:v>0</c:v>
                </c:pt>
                <c:pt idx="43">
                  <c:v>1.5151515151515152E-2</c:v>
                </c:pt>
              </c:numCache>
            </c:numRef>
          </c:val>
          <c:extLst>
            <c:ext xmlns:c16="http://schemas.microsoft.com/office/drawing/2014/chart" uri="{C3380CC4-5D6E-409C-BE32-E72D297353CC}">
              <c16:uniqueId val="{0000002D-9F22-462E-A24F-90F3FDB37596}"/>
            </c:ext>
          </c:extLst>
        </c:ser>
        <c:ser>
          <c:idx val="1"/>
          <c:order val="2"/>
          <c:tx>
            <c:strRef>
              <c:f>'Q11.公的支援制度（従業員別）'!$U$6</c:f>
              <c:strCache>
                <c:ptCount val="1"/>
                <c:pt idx="0">
                  <c:v>3番目</c:v>
                </c:pt>
              </c:strCache>
            </c:strRef>
          </c:tx>
          <c:spPr>
            <a:solidFill>
              <a:srgbClr val="2E75B6"/>
            </a:solidFill>
            <a:ln>
              <a:solidFill>
                <a:sysClr val="windowText" lastClr="000000"/>
              </a:solidFill>
            </a:ln>
            <a:effectLst/>
          </c:spPr>
          <c:invertIfNegative val="0"/>
          <c:cat>
            <c:strRef>
              <c:f>'Q11.公的支援制度（従業員別）'!$R$55:$R$98</c:f>
              <c:strCache>
                <c:ptCount val="44"/>
                <c:pt idx="0">
                  <c:v>【 小中学校等の臨時休業に伴う保護者の休暇取得の支援 】</c:v>
                </c:pt>
                <c:pt idx="1">
                  <c:v>20人以下（n=4）</c:v>
                </c:pt>
                <c:pt idx="2">
                  <c:v>21人以上100人以下（n=5）</c:v>
                </c:pt>
                <c:pt idx="3">
                  <c:v>101人以上（n=11）</c:v>
                </c:pt>
                <c:pt idx="4">
                  <c:v>【 スキル変革の推進 】                </c:v>
                </c:pt>
                <c:pt idx="5">
                  <c:v>20人以下（n=4）</c:v>
                </c:pt>
                <c:pt idx="6">
                  <c:v>21人以上100人以下（n=7）</c:v>
                </c:pt>
                <c:pt idx="7">
                  <c:v>101人以上（n=5）</c:v>
                </c:pt>
                <c:pt idx="8">
                  <c:v>【 家賃支援 】                    </c:v>
                </c:pt>
                <c:pt idx="9">
                  <c:v>20人以下（n=15）</c:v>
                </c:pt>
                <c:pt idx="10">
                  <c:v>21人以上100人以下（n=14）</c:v>
                </c:pt>
                <c:pt idx="11">
                  <c:v>101人以上（n=4）</c:v>
                </c:pt>
                <c:pt idx="12">
                  <c:v>【 研究開発の支援 】                 </c:v>
                </c:pt>
                <c:pt idx="13">
                  <c:v>20人以下（n=8）</c:v>
                </c:pt>
                <c:pt idx="14">
                  <c:v>21人以上100人以下（n=9）</c:v>
                </c:pt>
                <c:pt idx="15">
                  <c:v>101人以上（n=9）</c:v>
                </c:pt>
                <c:pt idx="16">
                  <c:v>【 成果物の取引価格の適正化に関する施策 】      </c:v>
                </c:pt>
                <c:pt idx="17">
                  <c:v>20人以下（n=5）</c:v>
                </c:pt>
                <c:pt idx="18">
                  <c:v>21人以上100人以下（n=4）</c:v>
                </c:pt>
                <c:pt idx="19">
                  <c:v>101人以上（n=1）</c:v>
                </c:pt>
                <c:pt idx="20">
                  <c:v>【 事業の再開に関する補助金 】            </c:v>
                </c:pt>
                <c:pt idx="21">
                  <c:v>20人以下（n=10）</c:v>
                </c:pt>
                <c:pt idx="22">
                  <c:v>21人以上100人以下（n=12）</c:v>
                </c:pt>
                <c:pt idx="23">
                  <c:v>101人以上（n=3）</c:v>
                </c:pt>
                <c:pt idx="24">
                  <c:v>【 実証事業の拡大・強化 】              </c:v>
                </c:pt>
                <c:pt idx="25">
                  <c:v>20人以下（n=3）</c:v>
                </c:pt>
                <c:pt idx="26">
                  <c:v>21人以上100人以下（n=3）</c:v>
                </c:pt>
                <c:pt idx="27">
                  <c:v>101人以上（n=0）</c:v>
                </c:pt>
                <c:pt idx="28">
                  <c:v>【 固定資産税・都市計画税の納付猶予・減免 】     </c:v>
                </c:pt>
                <c:pt idx="29">
                  <c:v>20人以下（n=5）</c:v>
                </c:pt>
                <c:pt idx="30">
                  <c:v>21人以上100人以下（n=6）</c:v>
                </c:pt>
                <c:pt idx="31">
                  <c:v>101人以上（n=5）</c:v>
                </c:pt>
                <c:pt idx="32">
                  <c:v>【 製品・システム・サービスの安全性・信頼性の確保 】 </c:v>
                </c:pt>
                <c:pt idx="33">
                  <c:v>20人以下（n=4）</c:v>
                </c:pt>
                <c:pt idx="34">
                  <c:v>21人以上100人以下（n=6）</c:v>
                </c:pt>
                <c:pt idx="35">
                  <c:v>101人以上（n=4）</c:v>
                </c:pt>
                <c:pt idx="36">
                  <c:v>【 研究開発成果の普及展開の支援 】          </c:v>
                </c:pt>
                <c:pt idx="37">
                  <c:v>20人以下（n=4）</c:v>
                </c:pt>
                <c:pt idx="38">
                  <c:v>21人以上100人以下（n=2）</c:v>
                </c:pt>
                <c:pt idx="39">
                  <c:v>101人以上（n=1）</c:v>
                </c:pt>
                <c:pt idx="40">
                  <c:v>【 開発力の見える化に関する施策 】          </c:v>
                </c:pt>
                <c:pt idx="41">
                  <c:v>20人以下（n=3）</c:v>
                </c:pt>
                <c:pt idx="42">
                  <c:v>21人以上100人以下（n=2）</c:v>
                </c:pt>
                <c:pt idx="43">
                  <c:v>101人以上（n=1）</c:v>
                </c:pt>
              </c:strCache>
            </c:strRef>
          </c:cat>
          <c:val>
            <c:numRef>
              <c:f>'Q11.公的支援制度（従業員別）'!$U$55:$U$98</c:f>
              <c:numCache>
                <c:formatCode>0.0%</c:formatCode>
                <c:ptCount val="44"/>
                <c:pt idx="0">
                  <c:v>0</c:v>
                </c:pt>
                <c:pt idx="1">
                  <c:v>2.1276595744680851E-2</c:v>
                </c:pt>
                <c:pt idx="2">
                  <c:v>1.8691588785046728E-2</c:v>
                </c:pt>
                <c:pt idx="3">
                  <c:v>7.575757575757576E-2</c:v>
                </c:pt>
                <c:pt idx="4">
                  <c:v>0</c:v>
                </c:pt>
                <c:pt idx="5">
                  <c:v>1.0638297872340425E-2</c:v>
                </c:pt>
                <c:pt idx="6">
                  <c:v>2.8037383177570093E-2</c:v>
                </c:pt>
                <c:pt idx="7">
                  <c:v>1.5151515151515152E-2</c:v>
                </c:pt>
                <c:pt idx="8" formatCode="General">
                  <c:v>0</c:v>
                </c:pt>
                <c:pt idx="9">
                  <c:v>3.1914893617021274E-2</c:v>
                </c:pt>
                <c:pt idx="10">
                  <c:v>5.6074766355140186E-2</c:v>
                </c:pt>
                <c:pt idx="11">
                  <c:v>1.5151515151515152E-2</c:v>
                </c:pt>
                <c:pt idx="12" formatCode="General">
                  <c:v>0</c:v>
                </c:pt>
                <c:pt idx="13">
                  <c:v>3.1914893617021274E-2</c:v>
                </c:pt>
                <c:pt idx="14">
                  <c:v>3.7383177570093455E-2</c:v>
                </c:pt>
                <c:pt idx="15">
                  <c:v>0.10606060606060606</c:v>
                </c:pt>
                <c:pt idx="16" formatCode="General">
                  <c:v>0</c:v>
                </c:pt>
                <c:pt idx="17">
                  <c:v>3.1914893617021274E-2</c:v>
                </c:pt>
                <c:pt idx="18">
                  <c:v>1.8691588785046728E-2</c:v>
                </c:pt>
                <c:pt idx="19">
                  <c:v>1.5151515151515152E-2</c:v>
                </c:pt>
                <c:pt idx="20" formatCode="General">
                  <c:v>0</c:v>
                </c:pt>
                <c:pt idx="21">
                  <c:v>4.2553191489361701E-2</c:v>
                </c:pt>
                <c:pt idx="22">
                  <c:v>4.6728971962616821E-2</c:v>
                </c:pt>
                <c:pt idx="23">
                  <c:v>0</c:v>
                </c:pt>
                <c:pt idx="24" formatCode="General">
                  <c:v>0</c:v>
                </c:pt>
                <c:pt idx="25">
                  <c:v>2.1276595744680851E-2</c:v>
                </c:pt>
                <c:pt idx="26">
                  <c:v>1.8691588785046728E-2</c:v>
                </c:pt>
                <c:pt idx="27">
                  <c:v>0</c:v>
                </c:pt>
                <c:pt idx="28" formatCode="General">
                  <c:v>0</c:v>
                </c:pt>
                <c:pt idx="29">
                  <c:v>1.0638297872340425E-2</c:v>
                </c:pt>
                <c:pt idx="30">
                  <c:v>2.8037383177570093E-2</c:v>
                </c:pt>
                <c:pt idx="31">
                  <c:v>3.0303030303030304E-2</c:v>
                </c:pt>
                <c:pt idx="32" formatCode="General">
                  <c:v>0</c:v>
                </c:pt>
                <c:pt idx="33">
                  <c:v>1.0638297872340425E-2</c:v>
                </c:pt>
                <c:pt idx="34">
                  <c:v>2.8037383177570093E-2</c:v>
                </c:pt>
                <c:pt idx="35">
                  <c:v>3.0303030303030304E-2</c:v>
                </c:pt>
                <c:pt idx="36" formatCode="General">
                  <c:v>0</c:v>
                </c:pt>
                <c:pt idx="37">
                  <c:v>2.1276595744680851E-2</c:v>
                </c:pt>
                <c:pt idx="38">
                  <c:v>9.3457943925233638E-3</c:v>
                </c:pt>
                <c:pt idx="39">
                  <c:v>0</c:v>
                </c:pt>
                <c:pt idx="40" formatCode="General">
                  <c:v>0</c:v>
                </c:pt>
                <c:pt idx="41">
                  <c:v>1.0638297872340425E-2</c:v>
                </c:pt>
                <c:pt idx="42">
                  <c:v>1.8691588785046728E-2</c:v>
                </c:pt>
                <c:pt idx="43">
                  <c:v>0</c:v>
                </c:pt>
              </c:numCache>
            </c:numRef>
          </c:val>
          <c:extLst>
            <c:ext xmlns:c16="http://schemas.microsoft.com/office/drawing/2014/chart" uri="{C3380CC4-5D6E-409C-BE32-E72D297353CC}">
              <c16:uniqueId val="{00000040-9F22-462E-A24F-90F3FDB37596}"/>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69073812260536394"/>
          <c:y val="0.66375653594771244"/>
          <c:w val="0.10975996168582375"/>
          <c:h val="6.676797385620914E-2"/>
        </c:manualLayout>
      </c:layout>
      <c:overlay val="0"/>
      <c:spPr>
        <a:solidFill>
          <a:sysClr val="window" lastClr="FFFFFF"/>
        </a:solidFill>
      </c:sp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43297872340427"/>
          <c:y val="8.6520307683362066E-2"/>
          <c:w val="0.63465732860520097"/>
          <c:h val="0.82898854771181285"/>
        </c:manualLayout>
      </c:layout>
      <c:barChart>
        <c:barDir val="bar"/>
        <c:grouping val="stacked"/>
        <c:varyColors val="0"/>
        <c:ser>
          <c:idx val="0"/>
          <c:order val="0"/>
          <c:tx>
            <c:strRef>
              <c:f>'Q12.要件の変化'!$R$4</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53-4E1A-9616-5668A2F06616}"/>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'Q12.要件の変化'!$Q$5:$Q$15</c:f>
              <c:strCache>
                <c:ptCount val="11"/>
                <c:pt idx="0">
                  <c:v>F.セキュリティ.プライバシー保護の強化（N=1509）</c:v>
                </c:pt>
                <c:pt idx="1">
                  <c:v>A.適用技術の複雑化.高度化（N=1525）</c:v>
                </c:pt>
                <c:pt idx="2">
                  <c:v>E.安全性の向上(機能安全への対応等)（N=1488）</c:v>
                </c:pt>
                <c:pt idx="3">
                  <c:v>D.利用形態.利用方法の多様化（N=1502）</c:v>
                </c:pt>
                <c:pt idx="4">
                  <c:v>C.つながる対象が増加（N=1497）</c:v>
                </c:pt>
                <c:pt idx="5">
                  <c:v>I.デジタル.トランスフォーメーションへの対応（N=1498）</c:v>
                </c:pt>
                <c:pt idx="6">
                  <c:v>B.部品の増加.プラットフォームの増加（N=1497）</c:v>
                </c:pt>
                <c:pt idx="7">
                  <c:v>J.ニューノーマルへの対応（N=1485）</c:v>
                </c:pt>
                <c:pt idx="8">
                  <c:v>H.対応すべき規格等の増加（N=1489）</c:v>
                </c:pt>
                <c:pt idx="9">
                  <c:v>G.仕向地.出荷先の拡大（N=1495）</c:v>
                </c:pt>
                <c:pt idx="10">
                  <c:v>K.その他（N=104）</c:v>
                </c:pt>
              </c:strCache>
            </c:strRef>
          </c:cat>
          <c:val>
            <c:numRef>
              <c:f>'Q12.要件の変化'!$R$5:$R$15</c:f>
              <c:numCache>
                <c:formatCode>0.0%</c:formatCode>
                <c:ptCount val="11"/>
                <c:pt idx="0">
                  <c:v>0.3452617627567926</c:v>
                </c:pt>
                <c:pt idx="1">
                  <c:v>0.32655737704918031</c:v>
                </c:pt>
                <c:pt idx="2">
                  <c:v>0.25336021505376344</c:v>
                </c:pt>
                <c:pt idx="3">
                  <c:v>0.1904127829560586</c:v>
                </c:pt>
                <c:pt idx="4">
                  <c:v>0.16633266533066132</c:v>
                </c:pt>
                <c:pt idx="5">
                  <c:v>0.1602136181575434</c:v>
                </c:pt>
                <c:pt idx="6">
                  <c:v>0.11690046760187041</c:v>
                </c:pt>
                <c:pt idx="7">
                  <c:v>0.10505050505050505</c:v>
                </c:pt>
                <c:pt idx="8">
                  <c:v>0.10006715916722633</c:v>
                </c:pt>
                <c:pt idx="9">
                  <c:v>7.0234113712374577E-2</c:v>
                </c:pt>
                <c:pt idx="10">
                  <c:v>3.8461538461538464E-2</c:v>
                </c:pt>
              </c:numCache>
            </c:numRef>
          </c:val>
          <c:extLst>
            <c:ext xmlns:c16="http://schemas.microsoft.com/office/drawing/2014/chart" uri="{C3380CC4-5D6E-409C-BE32-E72D297353CC}">
              <c16:uniqueId val="{00000001-9453-4E1A-9616-5668A2F06616}"/>
            </c:ext>
          </c:extLst>
        </c:ser>
        <c:ser>
          <c:idx val="2"/>
          <c:order val="1"/>
          <c:tx>
            <c:strRef>
              <c:f>'Q12.要件の変化'!$S$4</c:f>
              <c:strCache>
                <c:ptCount val="1"/>
                <c:pt idx="0">
                  <c:v>やや当てはまる</c:v>
                </c:pt>
              </c:strCache>
            </c:strRef>
          </c:tx>
          <c:spPr>
            <a:solidFill>
              <a:srgbClr val="FFCC99"/>
            </a:solidFill>
            <a:ln>
              <a:solidFill>
                <a:sysClr val="windowText" lastClr="000000"/>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5DFD-426F-9BEC-FE3209DD74A2}"/>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'Q12.要件の変化'!$Q$5:$Q$15</c:f>
              <c:strCache>
                <c:ptCount val="11"/>
                <c:pt idx="0">
                  <c:v>F.セキュリティ.プライバシー保護の強化（N=1509）</c:v>
                </c:pt>
                <c:pt idx="1">
                  <c:v>A.適用技術の複雑化.高度化（N=1525）</c:v>
                </c:pt>
                <c:pt idx="2">
                  <c:v>E.安全性の向上(機能安全への対応等)（N=1488）</c:v>
                </c:pt>
                <c:pt idx="3">
                  <c:v>D.利用形態.利用方法の多様化（N=1502）</c:v>
                </c:pt>
                <c:pt idx="4">
                  <c:v>C.つながる対象が増加（N=1497）</c:v>
                </c:pt>
                <c:pt idx="5">
                  <c:v>I.デジタル.トランスフォーメーションへの対応（N=1498）</c:v>
                </c:pt>
                <c:pt idx="6">
                  <c:v>B.部品の増加.プラットフォームの増加（N=1497）</c:v>
                </c:pt>
                <c:pt idx="7">
                  <c:v>J.ニューノーマルへの対応（N=1485）</c:v>
                </c:pt>
                <c:pt idx="8">
                  <c:v>H.対応すべき規格等の増加（N=1489）</c:v>
                </c:pt>
                <c:pt idx="9">
                  <c:v>G.仕向地.出荷先の拡大（N=1495）</c:v>
                </c:pt>
                <c:pt idx="10">
                  <c:v>K.その他（N=104）</c:v>
                </c:pt>
              </c:strCache>
            </c:strRef>
          </c:cat>
          <c:val>
            <c:numRef>
              <c:f>'Q12.要件の変化'!$S$5:$S$15</c:f>
              <c:numCache>
                <c:formatCode>0.0%</c:formatCode>
                <c:ptCount val="11"/>
                <c:pt idx="0">
                  <c:v>0.40490390987408881</c:v>
                </c:pt>
                <c:pt idx="1">
                  <c:v>0.41508196721311474</c:v>
                </c:pt>
                <c:pt idx="2">
                  <c:v>0.40389784946236557</c:v>
                </c:pt>
                <c:pt idx="3">
                  <c:v>0.41544607190412786</c:v>
                </c:pt>
                <c:pt idx="4">
                  <c:v>0.36472945891783565</c:v>
                </c:pt>
                <c:pt idx="5">
                  <c:v>0.35447263017356473</c:v>
                </c:pt>
                <c:pt idx="6">
                  <c:v>0.36873747494989978</c:v>
                </c:pt>
                <c:pt idx="7">
                  <c:v>0.29831649831649831</c:v>
                </c:pt>
                <c:pt idx="8">
                  <c:v>0.3579583613163197</c:v>
                </c:pt>
                <c:pt idx="9">
                  <c:v>0.22675585284280936</c:v>
                </c:pt>
                <c:pt idx="10">
                  <c:v>0</c:v>
                </c:pt>
              </c:numCache>
            </c:numRef>
          </c:val>
          <c:extLst>
            <c:ext xmlns:c16="http://schemas.microsoft.com/office/drawing/2014/chart" uri="{C3380CC4-5D6E-409C-BE32-E72D297353CC}">
              <c16:uniqueId val="{00000002-9453-4E1A-9616-5668A2F06616}"/>
            </c:ext>
          </c:extLst>
        </c:ser>
        <c:ser>
          <c:idx val="1"/>
          <c:order val="2"/>
          <c:tx>
            <c:strRef>
              <c:f>'Q12.要件の変化'!$T$4</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'Q12.要件の変化'!$Q$5:$Q$15</c:f>
              <c:strCache>
                <c:ptCount val="11"/>
                <c:pt idx="0">
                  <c:v>F.セキュリティ.プライバシー保護の強化（N=1509）</c:v>
                </c:pt>
                <c:pt idx="1">
                  <c:v>A.適用技術の複雑化.高度化（N=1525）</c:v>
                </c:pt>
                <c:pt idx="2">
                  <c:v>E.安全性の向上(機能安全への対応等)（N=1488）</c:v>
                </c:pt>
                <c:pt idx="3">
                  <c:v>D.利用形態.利用方法の多様化（N=1502）</c:v>
                </c:pt>
                <c:pt idx="4">
                  <c:v>C.つながる対象が増加（N=1497）</c:v>
                </c:pt>
                <c:pt idx="5">
                  <c:v>I.デジタル.トランスフォーメーションへの対応（N=1498）</c:v>
                </c:pt>
                <c:pt idx="6">
                  <c:v>B.部品の増加.プラットフォームの増加（N=1497）</c:v>
                </c:pt>
                <c:pt idx="7">
                  <c:v>J.ニューノーマルへの対応（N=1485）</c:v>
                </c:pt>
                <c:pt idx="8">
                  <c:v>H.対応すべき規格等の増加（N=1489）</c:v>
                </c:pt>
                <c:pt idx="9">
                  <c:v>G.仕向地.出荷先の拡大（N=1495）</c:v>
                </c:pt>
                <c:pt idx="10">
                  <c:v>K.その他（N=104）</c:v>
                </c:pt>
              </c:strCache>
            </c:strRef>
          </c:cat>
          <c:val>
            <c:numRef>
              <c:f>'Q12.要件の変化'!$T$5:$T$15</c:f>
              <c:numCache>
                <c:formatCode>0.0%</c:formatCode>
                <c:ptCount val="11"/>
                <c:pt idx="0">
                  <c:v>0.14579191517561299</c:v>
                </c:pt>
                <c:pt idx="1">
                  <c:v>0.15278688524590164</c:v>
                </c:pt>
                <c:pt idx="2">
                  <c:v>0.21102150537634409</c:v>
                </c:pt>
                <c:pt idx="3">
                  <c:v>0.23901464713715045</c:v>
                </c:pt>
                <c:pt idx="4">
                  <c:v>0.27722110888443552</c:v>
                </c:pt>
                <c:pt idx="5">
                  <c:v>0.28771695594125501</c:v>
                </c:pt>
                <c:pt idx="6">
                  <c:v>0.30126920507682031</c:v>
                </c:pt>
                <c:pt idx="7">
                  <c:v>0.36161616161616161</c:v>
                </c:pt>
                <c:pt idx="8">
                  <c:v>0.34721289456010745</c:v>
                </c:pt>
                <c:pt idx="9">
                  <c:v>0.41270903010033444</c:v>
                </c:pt>
                <c:pt idx="10">
                  <c:v>0.39423076923076922</c:v>
                </c:pt>
              </c:numCache>
            </c:numRef>
          </c:val>
          <c:extLst>
            <c:ext xmlns:c16="http://schemas.microsoft.com/office/drawing/2014/chart" uri="{C3380CC4-5D6E-409C-BE32-E72D297353CC}">
              <c16:uniqueId val="{00000003-9453-4E1A-9616-5668A2F06616}"/>
            </c:ext>
          </c:extLst>
        </c:ser>
        <c:ser>
          <c:idx val="3"/>
          <c:order val="3"/>
          <c:tx>
            <c:strRef>
              <c:f>'Q12.要件の変化'!$U$4</c:f>
              <c:strCache>
                <c:ptCount val="1"/>
                <c:pt idx="0">
                  <c:v>当てはまらない</c:v>
                </c:pt>
              </c:strCache>
            </c:strRef>
          </c:tx>
          <c:spPr>
            <a:solidFill>
              <a:srgbClr val="9DC3E6"/>
            </a:solidFill>
            <a:ln>
              <a:solidFill>
                <a:sysClr val="windowText" lastClr="000000"/>
              </a:solidFill>
            </a:ln>
            <a:effectLst/>
          </c:spPr>
          <c:invertIfNegative val="0"/>
          <c:dLbls>
            <c:dLbl>
              <c:idx val="0"/>
              <c:layout>
                <c:manualLayout>
                  <c:x val="6.0066060842899468E-3"/>
                  <c:y val="3.94135577909173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53-4E1A-9616-5668A2F06616}"/>
                </c:ext>
              </c:extLst>
            </c:dLbl>
            <c:dLbl>
              <c:idx val="1"/>
              <c:layout>
                <c:manualLayout>
                  <c:x val="6.0066060842898367E-3"/>
                  <c:y val="3.94135577932115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53-4E1A-9616-5668A2F06616}"/>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'Q12.要件の変化'!$Q$5:$Q$15</c:f>
              <c:strCache>
                <c:ptCount val="11"/>
                <c:pt idx="0">
                  <c:v>F.セキュリティ.プライバシー保護の強化（N=1509）</c:v>
                </c:pt>
                <c:pt idx="1">
                  <c:v>A.適用技術の複雑化.高度化（N=1525）</c:v>
                </c:pt>
                <c:pt idx="2">
                  <c:v>E.安全性の向上(機能安全への対応等)（N=1488）</c:v>
                </c:pt>
                <c:pt idx="3">
                  <c:v>D.利用形態.利用方法の多様化（N=1502）</c:v>
                </c:pt>
                <c:pt idx="4">
                  <c:v>C.つながる対象が増加（N=1497）</c:v>
                </c:pt>
                <c:pt idx="5">
                  <c:v>I.デジタル.トランスフォーメーションへの対応（N=1498）</c:v>
                </c:pt>
                <c:pt idx="6">
                  <c:v>B.部品の増加.プラットフォームの増加（N=1497）</c:v>
                </c:pt>
                <c:pt idx="7">
                  <c:v>J.ニューノーマルへの対応（N=1485）</c:v>
                </c:pt>
                <c:pt idx="8">
                  <c:v>H.対応すべき規格等の増加（N=1489）</c:v>
                </c:pt>
                <c:pt idx="9">
                  <c:v>G.仕向地.出荷先の拡大（N=1495）</c:v>
                </c:pt>
                <c:pt idx="10">
                  <c:v>K.その他（N=104）</c:v>
                </c:pt>
              </c:strCache>
            </c:strRef>
          </c:cat>
          <c:val>
            <c:numRef>
              <c:f>'Q12.要件の変化'!$U$5:$U$15</c:f>
              <c:numCache>
                <c:formatCode>0.0%</c:formatCode>
                <c:ptCount val="11"/>
                <c:pt idx="0">
                  <c:v>5.8979456593770706E-2</c:v>
                </c:pt>
                <c:pt idx="1">
                  <c:v>6.032786885245902E-2</c:v>
                </c:pt>
                <c:pt idx="2">
                  <c:v>7.7284946236559141E-2</c:v>
                </c:pt>
                <c:pt idx="3">
                  <c:v>9.3874833555259649E-2</c:v>
                </c:pt>
                <c:pt idx="4">
                  <c:v>0.11222444889779559</c:v>
                </c:pt>
                <c:pt idx="5">
                  <c:v>0.11148197596795728</c:v>
                </c:pt>
                <c:pt idx="6">
                  <c:v>0.14362057448229792</c:v>
                </c:pt>
                <c:pt idx="7">
                  <c:v>0.12794612794612795</c:v>
                </c:pt>
                <c:pt idx="8">
                  <c:v>0.12424445936870383</c:v>
                </c:pt>
                <c:pt idx="9">
                  <c:v>0.20468227424749164</c:v>
                </c:pt>
                <c:pt idx="10">
                  <c:v>0.20192307692307693</c:v>
                </c:pt>
              </c:numCache>
            </c:numRef>
          </c:val>
          <c:extLst>
            <c:ext xmlns:c16="http://schemas.microsoft.com/office/drawing/2014/chart" uri="{C3380CC4-5D6E-409C-BE32-E72D297353CC}">
              <c16:uniqueId val="{00000006-9453-4E1A-9616-5668A2F06616}"/>
            </c:ext>
          </c:extLst>
        </c:ser>
        <c:ser>
          <c:idx val="4"/>
          <c:order val="4"/>
          <c:tx>
            <c:strRef>
              <c:f>'Q12.要件の変化'!$V$4</c:f>
              <c:strCache>
                <c:ptCount val="1"/>
                <c:pt idx="0">
                  <c:v>どちらともいえない</c:v>
                </c:pt>
              </c:strCache>
            </c:strRef>
          </c:tx>
          <c:spPr>
            <a:solidFill>
              <a:schemeClr val="bg1"/>
            </a:solidFill>
            <a:ln>
              <a:solidFill>
                <a:sysClr val="windowText" lastClr="000000"/>
              </a:solidFill>
            </a:ln>
            <a:effectLst/>
          </c:spPr>
          <c:invertIfNegative val="0"/>
          <c:dLbls>
            <c:dLbl>
              <c:idx val="0"/>
              <c:layout>
                <c:manualLayout>
                  <c:x val="1.9521469773942327E-2"/>
                  <c:y val="5.912033668637607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53-4E1A-9616-5668A2F06616}"/>
                </c:ext>
              </c:extLst>
            </c:dLbl>
            <c:dLbl>
              <c:idx val="1"/>
              <c:layout>
                <c:manualLayout>
                  <c:x val="1.6642791984018645E-2"/>
                  <c:y val="2.5042389281404133E-3"/>
                </c:manualLayout>
              </c:layout>
              <c:showLegendKey val="0"/>
              <c:showVal val="1"/>
              <c:showCatName val="0"/>
              <c:showSerName val="0"/>
              <c:showPercent val="0"/>
              <c:showBubbleSize val="0"/>
              <c:extLst>
                <c:ext xmlns:c15="http://schemas.microsoft.com/office/drawing/2012/chart" uri="{CE6537A1-D6FC-4f65-9D91-7224C49458BB}">
                  <c15:layout>
                    <c:manualLayout>
                      <c:w val="5.8831632348411531E-2"/>
                      <c:h val="6.0904785515359855E-2"/>
                    </c:manualLayout>
                  </c15:layout>
                </c:ext>
                <c:ext xmlns:c16="http://schemas.microsoft.com/office/drawing/2014/chart" uri="{C3380CC4-5D6E-409C-BE32-E72D297353CC}">
                  <c16:uniqueId val="{00000008-9453-4E1A-9616-5668A2F06616}"/>
                </c:ext>
              </c:extLst>
            </c:dLbl>
            <c:dLbl>
              <c:idx val="2"/>
              <c:layout>
                <c:manualLayout>
                  <c:x val="9.0099091264350291E-3"/>
                  <c:y val="3.941355779550572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53-4E1A-9616-5668A2F06616}"/>
                </c:ext>
              </c:extLst>
            </c:dLbl>
            <c:dLbl>
              <c:idx val="3"/>
              <c:layout>
                <c:manualLayout>
                  <c:x val="1.0511560647507296E-2"/>
                  <c:y val="1.97067789000470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53-4E1A-9616-5668A2F06616}"/>
                </c:ext>
              </c:extLst>
            </c:dLbl>
            <c:dLbl>
              <c:idx val="6"/>
              <c:layout>
                <c:manualLayout>
                  <c:x val="6.0066060842899468E-3"/>
                  <c:y val="1.970677889545869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53-4E1A-9616-5668A2F06616}"/>
                </c:ext>
              </c:extLst>
            </c:dLbl>
            <c:dLbl>
              <c:idx val="8"/>
              <c:layout>
                <c:manualLayout>
                  <c:x val="6.00660608428994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53-4E1A-9616-5668A2F06616}"/>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'Q12.要件の変化'!$Q$5:$Q$15</c:f>
              <c:strCache>
                <c:ptCount val="11"/>
                <c:pt idx="0">
                  <c:v>F.セキュリティ.プライバシー保護の強化（N=1509）</c:v>
                </c:pt>
                <c:pt idx="1">
                  <c:v>A.適用技術の複雑化.高度化（N=1525）</c:v>
                </c:pt>
                <c:pt idx="2">
                  <c:v>E.安全性の向上(機能安全への対応等)（N=1488）</c:v>
                </c:pt>
                <c:pt idx="3">
                  <c:v>D.利用形態.利用方法の多様化（N=1502）</c:v>
                </c:pt>
                <c:pt idx="4">
                  <c:v>C.つながる対象が増加（N=1497）</c:v>
                </c:pt>
                <c:pt idx="5">
                  <c:v>I.デジタル.トランスフォーメーションへの対応（N=1498）</c:v>
                </c:pt>
                <c:pt idx="6">
                  <c:v>B.部品の増加.プラットフォームの増加（N=1497）</c:v>
                </c:pt>
                <c:pt idx="7">
                  <c:v>J.ニューノーマルへの対応（N=1485）</c:v>
                </c:pt>
                <c:pt idx="8">
                  <c:v>H.対応すべき規格等の増加（N=1489）</c:v>
                </c:pt>
                <c:pt idx="9">
                  <c:v>G.仕向地.出荷先の拡大（N=1495）</c:v>
                </c:pt>
                <c:pt idx="10">
                  <c:v>K.その他（N=104）</c:v>
                </c:pt>
              </c:strCache>
            </c:strRef>
          </c:cat>
          <c:val>
            <c:numRef>
              <c:f>'Q12.要件の変化'!$V$5:$V$15</c:f>
              <c:numCache>
                <c:formatCode>0.0%</c:formatCode>
                <c:ptCount val="11"/>
                <c:pt idx="0">
                  <c:v>4.5062955599734923E-2</c:v>
                </c:pt>
                <c:pt idx="1">
                  <c:v>4.5245901639344263E-2</c:v>
                </c:pt>
                <c:pt idx="2">
                  <c:v>5.4435483870967742E-2</c:v>
                </c:pt>
                <c:pt idx="3">
                  <c:v>6.1251664447403459E-2</c:v>
                </c:pt>
                <c:pt idx="4">
                  <c:v>7.9492317969271878E-2</c:v>
                </c:pt>
                <c:pt idx="5">
                  <c:v>8.6114819759679578E-2</c:v>
                </c:pt>
                <c:pt idx="6">
                  <c:v>6.9472277889111561E-2</c:v>
                </c:pt>
                <c:pt idx="7">
                  <c:v>0.10707070707070707</c:v>
                </c:pt>
                <c:pt idx="8">
                  <c:v>7.0517125587642712E-2</c:v>
                </c:pt>
                <c:pt idx="9">
                  <c:v>8.5618729096989962E-2</c:v>
                </c:pt>
                <c:pt idx="10">
                  <c:v>0.36538461538461536</c:v>
                </c:pt>
              </c:numCache>
            </c:numRef>
          </c:val>
          <c:extLst>
            <c:ext xmlns:c16="http://schemas.microsoft.com/office/drawing/2014/chart" uri="{C3380CC4-5D6E-409C-BE32-E72D297353CC}">
              <c16:uniqueId val="{0000000D-9453-4E1A-9616-5668A2F06616}"/>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25473262411347519"/>
          <c:y val="0.9332152777777778"/>
          <c:w val="0.72886524822695031"/>
          <c:h val="5.166567460317460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0851231884057981"/>
        </c:manualLayout>
      </c:layout>
      <c:barChart>
        <c:barDir val="bar"/>
        <c:grouping val="stacked"/>
        <c:varyColors val="0"/>
        <c:ser>
          <c:idx val="0"/>
          <c:order val="0"/>
          <c:tx>
            <c:strRef>
              <c:f>'Q12.要件の変化【ABCD】 '!$X$6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EE5-4F7D-ACF2-24762C417CF3}"/>
                </c:ext>
              </c:extLst>
            </c:dLbl>
            <c:dLbl>
              <c:idx val="5"/>
              <c:delete val="1"/>
              <c:extLst>
                <c:ext xmlns:c15="http://schemas.microsoft.com/office/drawing/2012/chart" uri="{CE6537A1-D6FC-4f65-9D91-7224C49458BB}"/>
                <c:ext xmlns:c16="http://schemas.microsoft.com/office/drawing/2014/chart" uri="{C3380CC4-5D6E-409C-BE32-E72D297353CC}">
                  <c16:uniqueId val="{00000001-9EE5-4F7D-ACF2-24762C417CF3}"/>
                </c:ext>
              </c:extLst>
            </c:dLbl>
            <c:dLbl>
              <c:idx val="10"/>
              <c:delete val="1"/>
              <c:extLst>
                <c:ext xmlns:c15="http://schemas.microsoft.com/office/drawing/2012/chart" uri="{CE6537A1-D6FC-4f65-9D91-7224C49458BB}"/>
                <c:ext xmlns:c16="http://schemas.microsoft.com/office/drawing/2014/chart" uri="{C3380CC4-5D6E-409C-BE32-E72D297353CC}">
                  <c16:uniqueId val="{00000002-9EE5-4F7D-ACF2-24762C417CF3}"/>
                </c:ext>
              </c:extLst>
            </c:dLbl>
            <c:dLbl>
              <c:idx val="15"/>
              <c:delete val="1"/>
              <c:extLst>
                <c:ext xmlns:c15="http://schemas.microsoft.com/office/drawing/2012/chart" uri="{CE6537A1-D6FC-4f65-9D91-7224C49458BB}"/>
                <c:ext xmlns:c16="http://schemas.microsoft.com/office/drawing/2014/chart" uri="{C3380CC4-5D6E-409C-BE32-E72D297353CC}">
                  <c16:uniqueId val="{00000003-9EE5-4F7D-ACF2-24762C417CF3}"/>
                </c:ext>
              </c:extLst>
            </c:dLbl>
            <c:dLbl>
              <c:idx val="20"/>
              <c:delete val="1"/>
              <c:extLst>
                <c:ext xmlns:c15="http://schemas.microsoft.com/office/drawing/2012/chart" uri="{CE6537A1-D6FC-4f65-9D91-7224C49458BB}"/>
                <c:ext xmlns:c16="http://schemas.microsoft.com/office/drawing/2014/chart" uri="{C3380CC4-5D6E-409C-BE32-E72D297353CC}">
                  <c16:uniqueId val="{00000004-9EE5-4F7D-ACF2-24762C417CF3}"/>
                </c:ext>
              </c:extLst>
            </c:dLbl>
            <c:dLbl>
              <c:idx val="25"/>
              <c:delete val="1"/>
              <c:extLst>
                <c:ext xmlns:c15="http://schemas.microsoft.com/office/drawing/2012/chart" uri="{CE6537A1-D6FC-4f65-9D91-7224C49458BB}"/>
                <c:ext xmlns:c16="http://schemas.microsoft.com/office/drawing/2014/chart" uri="{C3380CC4-5D6E-409C-BE32-E72D297353CC}">
                  <c16:uniqueId val="{00000005-9EE5-4F7D-ACF2-24762C417CF3}"/>
                </c:ext>
              </c:extLst>
            </c:dLbl>
            <c:dLbl>
              <c:idx val="30"/>
              <c:delete val="1"/>
              <c:extLst>
                <c:ext xmlns:c15="http://schemas.microsoft.com/office/drawing/2012/chart" uri="{CE6537A1-D6FC-4f65-9D91-7224C49458BB}"/>
                <c:ext xmlns:c16="http://schemas.microsoft.com/office/drawing/2014/chart" uri="{C3380CC4-5D6E-409C-BE32-E72D297353CC}">
                  <c16:uniqueId val="{00000006-9EE5-4F7D-ACF2-24762C417CF3}"/>
                </c:ext>
              </c:extLst>
            </c:dLbl>
            <c:dLbl>
              <c:idx val="35"/>
              <c:delete val="1"/>
              <c:extLst>
                <c:ext xmlns:c15="http://schemas.microsoft.com/office/drawing/2012/chart" uri="{CE6537A1-D6FC-4f65-9D91-7224C49458BB}"/>
                <c:ext xmlns:c16="http://schemas.microsoft.com/office/drawing/2014/chart" uri="{C3380CC4-5D6E-409C-BE32-E72D297353CC}">
                  <c16:uniqueId val="{00000007-9EE5-4F7D-ACF2-24762C417CF3}"/>
                </c:ext>
              </c:extLst>
            </c:dLbl>
            <c:dLbl>
              <c:idx val="40"/>
              <c:delete val="1"/>
              <c:extLst>
                <c:ext xmlns:c15="http://schemas.microsoft.com/office/drawing/2012/chart" uri="{CE6537A1-D6FC-4f65-9D91-7224C49458BB}"/>
                <c:ext xmlns:c16="http://schemas.microsoft.com/office/drawing/2014/chart" uri="{C3380CC4-5D6E-409C-BE32-E72D297353CC}">
                  <c16:uniqueId val="{00000008-9EE5-4F7D-ACF2-24762C417CF3}"/>
                </c:ext>
              </c:extLst>
            </c:dLbl>
            <c:dLbl>
              <c:idx val="45"/>
              <c:delete val="1"/>
              <c:extLst>
                <c:ext xmlns:c15="http://schemas.microsoft.com/office/drawing/2012/chart" uri="{CE6537A1-D6FC-4f65-9D91-7224C49458BB}"/>
                <c:ext xmlns:c16="http://schemas.microsoft.com/office/drawing/2014/chart" uri="{C3380CC4-5D6E-409C-BE32-E72D297353CC}">
                  <c16:uniqueId val="{00000009-9EE5-4F7D-ACF2-24762C417CF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'!$W$7:$W$31</c:f>
              <c:strCache>
                <c:ptCount val="25"/>
                <c:pt idx="0">
                  <c:v>【 F.セキュリティ.プライバシー保護の強化 】   </c:v>
                </c:pt>
                <c:pt idx="1">
                  <c:v>A.ユーザー企業（N=370）</c:v>
                </c:pt>
                <c:pt idx="2">
                  <c:v>B.メーカー企業（N=409）</c:v>
                </c:pt>
                <c:pt idx="3">
                  <c:v>C.サブシステム提供企業（N=270）</c:v>
                </c:pt>
                <c:pt idx="4">
                  <c:v>D.サービス提供企業（N=263）</c:v>
                </c:pt>
                <c:pt idx="5">
                  <c:v>【 A.適用技術の複雑化.高度化 】         </c:v>
                </c:pt>
                <c:pt idx="6">
                  <c:v>A.ユーザー企業（N=369）</c:v>
                </c:pt>
                <c:pt idx="7">
                  <c:v>B.メーカー企業（N=413）</c:v>
                </c:pt>
                <c:pt idx="8">
                  <c:v>C.サブシステム提供企業（N=271）</c:v>
                </c:pt>
                <c:pt idx="9">
                  <c:v>D.サービス提供企業（N=267）</c:v>
                </c:pt>
                <c:pt idx="10">
                  <c:v>【 E.安全性の向上.機能安全への対応等 】</c:v>
                </c:pt>
                <c:pt idx="11">
                  <c:v>A.ユーザー企業（N=366）</c:v>
                </c:pt>
                <c:pt idx="12">
                  <c:v>B.メーカー企業（N=405）</c:v>
                </c:pt>
                <c:pt idx="13">
                  <c:v>C.サブシステム提供企業（N=265）</c:v>
                </c:pt>
                <c:pt idx="14">
                  <c:v>D.サービス提供企業（N=262）</c:v>
                </c:pt>
                <c:pt idx="15">
                  <c:v>【 D.利用形態.利用方法の多様化 】        </c:v>
                </c:pt>
                <c:pt idx="16">
                  <c:v>A.ユーザー企業（N=367）</c:v>
                </c:pt>
                <c:pt idx="17">
                  <c:v>B.メーカー企業（N=409）</c:v>
                </c:pt>
                <c:pt idx="18">
                  <c:v>C.サブシステム提供企業（N=270）</c:v>
                </c:pt>
                <c:pt idx="19">
                  <c:v>D.サービス提供企業（N=262）</c:v>
                </c:pt>
                <c:pt idx="20">
                  <c:v>【 C.つながる対象が増加 】            </c:v>
                </c:pt>
                <c:pt idx="21">
                  <c:v>A.ユーザー企業（N=367）</c:v>
                </c:pt>
                <c:pt idx="22">
                  <c:v>B.メーカー企業（N=407）</c:v>
                </c:pt>
                <c:pt idx="23">
                  <c:v>C.サブシステム提供企業（N=268）</c:v>
                </c:pt>
                <c:pt idx="24">
                  <c:v>D.サービス提供企業（N=262）</c:v>
                </c:pt>
              </c:strCache>
            </c:strRef>
          </c:cat>
          <c:val>
            <c:numRef>
              <c:f>'Q12.要件の変化【ABCD】 '!$X$7:$X$31</c:f>
              <c:numCache>
                <c:formatCode>0.0%</c:formatCode>
                <c:ptCount val="25"/>
                <c:pt idx="0" formatCode="General">
                  <c:v>0</c:v>
                </c:pt>
                <c:pt idx="1">
                  <c:v>0.30540540540540539</c:v>
                </c:pt>
                <c:pt idx="2">
                  <c:v>0.35696821515892418</c:v>
                </c:pt>
                <c:pt idx="3">
                  <c:v>0.36666666666666664</c:v>
                </c:pt>
                <c:pt idx="4">
                  <c:v>0.41064638783269963</c:v>
                </c:pt>
                <c:pt idx="5" formatCode="General">
                  <c:v>0</c:v>
                </c:pt>
                <c:pt idx="6">
                  <c:v>0.25745257452574527</c:v>
                </c:pt>
                <c:pt idx="7">
                  <c:v>0.4430992736077482</c:v>
                </c:pt>
                <c:pt idx="8">
                  <c:v>0.35793357933579334</c:v>
                </c:pt>
                <c:pt idx="9">
                  <c:v>0.31086142322097376</c:v>
                </c:pt>
                <c:pt idx="10" formatCode="General">
                  <c:v>0</c:v>
                </c:pt>
                <c:pt idx="11">
                  <c:v>0.22131147540983606</c:v>
                </c:pt>
                <c:pt idx="12">
                  <c:v>0.29135802469135802</c:v>
                </c:pt>
                <c:pt idx="13">
                  <c:v>0.27547169811320754</c:v>
                </c:pt>
                <c:pt idx="14">
                  <c:v>0.25190839694656486</c:v>
                </c:pt>
                <c:pt idx="15" formatCode="General">
                  <c:v>0</c:v>
                </c:pt>
                <c:pt idx="16">
                  <c:v>0.15531335149863759</c:v>
                </c:pt>
                <c:pt idx="17">
                  <c:v>0.25183374083129584</c:v>
                </c:pt>
                <c:pt idx="18">
                  <c:v>0.18888888888888888</c:v>
                </c:pt>
                <c:pt idx="19">
                  <c:v>0.18320610687022901</c:v>
                </c:pt>
                <c:pt idx="20" formatCode="General">
                  <c:v>0</c:v>
                </c:pt>
                <c:pt idx="21">
                  <c:v>0.12534059945504086</c:v>
                </c:pt>
                <c:pt idx="22">
                  <c:v>0.23095823095823095</c:v>
                </c:pt>
                <c:pt idx="23">
                  <c:v>0.20149253731343283</c:v>
                </c:pt>
                <c:pt idx="24">
                  <c:v>0.14503816793893129</c:v>
                </c:pt>
              </c:numCache>
            </c:numRef>
          </c:val>
          <c:extLst>
            <c:ext xmlns:c16="http://schemas.microsoft.com/office/drawing/2014/chart" uri="{C3380CC4-5D6E-409C-BE32-E72D297353CC}">
              <c16:uniqueId val="{0000000A-9EE5-4F7D-ACF2-24762C417CF3}"/>
            </c:ext>
          </c:extLst>
        </c:ser>
        <c:ser>
          <c:idx val="1"/>
          <c:order val="1"/>
          <c:tx>
            <c:strRef>
              <c:f>'Q12.要件の変化【ABCD】 '!$Y$6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9EE5-4F7D-ACF2-24762C417CF3}"/>
                </c:ext>
              </c:extLst>
            </c:dLbl>
            <c:dLbl>
              <c:idx val="5"/>
              <c:delete val="1"/>
              <c:extLst>
                <c:ext xmlns:c15="http://schemas.microsoft.com/office/drawing/2012/chart" uri="{CE6537A1-D6FC-4f65-9D91-7224C49458BB}"/>
                <c:ext xmlns:c16="http://schemas.microsoft.com/office/drawing/2014/chart" uri="{C3380CC4-5D6E-409C-BE32-E72D297353CC}">
                  <c16:uniqueId val="{0000000C-9EE5-4F7D-ACF2-24762C417CF3}"/>
                </c:ext>
              </c:extLst>
            </c:dLbl>
            <c:dLbl>
              <c:idx val="10"/>
              <c:delete val="1"/>
              <c:extLst>
                <c:ext xmlns:c15="http://schemas.microsoft.com/office/drawing/2012/chart" uri="{CE6537A1-D6FC-4f65-9D91-7224C49458BB}"/>
                <c:ext xmlns:c16="http://schemas.microsoft.com/office/drawing/2014/chart" uri="{C3380CC4-5D6E-409C-BE32-E72D297353CC}">
                  <c16:uniqueId val="{0000000D-9EE5-4F7D-ACF2-24762C417CF3}"/>
                </c:ext>
              </c:extLst>
            </c:dLbl>
            <c:dLbl>
              <c:idx val="15"/>
              <c:delete val="1"/>
              <c:extLst>
                <c:ext xmlns:c15="http://schemas.microsoft.com/office/drawing/2012/chart" uri="{CE6537A1-D6FC-4f65-9D91-7224C49458BB}"/>
                <c:ext xmlns:c16="http://schemas.microsoft.com/office/drawing/2014/chart" uri="{C3380CC4-5D6E-409C-BE32-E72D297353CC}">
                  <c16:uniqueId val="{0000000E-9EE5-4F7D-ACF2-24762C417CF3}"/>
                </c:ext>
              </c:extLst>
            </c:dLbl>
            <c:dLbl>
              <c:idx val="20"/>
              <c:delete val="1"/>
              <c:extLst>
                <c:ext xmlns:c15="http://schemas.microsoft.com/office/drawing/2012/chart" uri="{CE6537A1-D6FC-4f65-9D91-7224C49458BB}"/>
                <c:ext xmlns:c16="http://schemas.microsoft.com/office/drawing/2014/chart" uri="{C3380CC4-5D6E-409C-BE32-E72D297353CC}">
                  <c16:uniqueId val="{0000000F-9EE5-4F7D-ACF2-24762C417CF3}"/>
                </c:ext>
              </c:extLst>
            </c:dLbl>
            <c:dLbl>
              <c:idx val="25"/>
              <c:delete val="1"/>
              <c:extLst>
                <c:ext xmlns:c15="http://schemas.microsoft.com/office/drawing/2012/chart" uri="{CE6537A1-D6FC-4f65-9D91-7224C49458BB}"/>
                <c:ext xmlns:c16="http://schemas.microsoft.com/office/drawing/2014/chart" uri="{C3380CC4-5D6E-409C-BE32-E72D297353CC}">
                  <c16:uniqueId val="{00000010-9EE5-4F7D-ACF2-24762C417CF3}"/>
                </c:ext>
              </c:extLst>
            </c:dLbl>
            <c:dLbl>
              <c:idx val="30"/>
              <c:delete val="1"/>
              <c:extLst>
                <c:ext xmlns:c15="http://schemas.microsoft.com/office/drawing/2012/chart" uri="{CE6537A1-D6FC-4f65-9D91-7224C49458BB}"/>
                <c:ext xmlns:c16="http://schemas.microsoft.com/office/drawing/2014/chart" uri="{C3380CC4-5D6E-409C-BE32-E72D297353CC}">
                  <c16:uniqueId val="{00000011-9EE5-4F7D-ACF2-24762C417CF3}"/>
                </c:ext>
              </c:extLst>
            </c:dLbl>
            <c:dLbl>
              <c:idx val="35"/>
              <c:delete val="1"/>
              <c:extLst>
                <c:ext xmlns:c15="http://schemas.microsoft.com/office/drawing/2012/chart" uri="{CE6537A1-D6FC-4f65-9D91-7224C49458BB}"/>
                <c:ext xmlns:c16="http://schemas.microsoft.com/office/drawing/2014/chart" uri="{C3380CC4-5D6E-409C-BE32-E72D297353CC}">
                  <c16:uniqueId val="{00000012-9EE5-4F7D-ACF2-24762C417CF3}"/>
                </c:ext>
              </c:extLst>
            </c:dLbl>
            <c:dLbl>
              <c:idx val="40"/>
              <c:delete val="1"/>
              <c:extLst>
                <c:ext xmlns:c15="http://schemas.microsoft.com/office/drawing/2012/chart" uri="{CE6537A1-D6FC-4f65-9D91-7224C49458BB}"/>
                <c:ext xmlns:c16="http://schemas.microsoft.com/office/drawing/2014/chart" uri="{C3380CC4-5D6E-409C-BE32-E72D297353CC}">
                  <c16:uniqueId val="{00000013-9EE5-4F7D-ACF2-24762C417CF3}"/>
                </c:ext>
              </c:extLst>
            </c:dLbl>
            <c:dLbl>
              <c:idx val="45"/>
              <c:delete val="1"/>
              <c:extLst>
                <c:ext xmlns:c15="http://schemas.microsoft.com/office/drawing/2012/chart" uri="{CE6537A1-D6FC-4f65-9D91-7224C49458BB}"/>
                <c:ext xmlns:c16="http://schemas.microsoft.com/office/drawing/2014/chart" uri="{C3380CC4-5D6E-409C-BE32-E72D297353CC}">
                  <c16:uniqueId val="{00000014-9EE5-4F7D-ACF2-24762C417CF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'!$W$7:$W$31</c:f>
              <c:strCache>
                <c:ptCount val="25"/>
                <c:pt idx="0">
                  <c:v>【 F.セキュリティ.プライバシー保護の強化 】   </c:v>
                </c:pt>
                <c:pt idx="1">
                  <c:v>A.ユーザー企業（N=370）</c:v>
                </c:pt>
                <c:pt idx="2">
                  <c:v>B.メーカー企業（N=409）</c:v>
                </c:pt>
                <c:pt idx="3">
                  <c:v>C.サブシステム提供企業（N=270）</c:v>
                </c:pt>
                <c:pt idx="4">
                  <c:v>D.サービス提供企業（N=263）</c:v>
                </c:pt>
                <c:pt idx="5">
                  <c:v>【 A.適用技術の複雑化.高度化 】         </c:v>
                </c:pt>
                <c:pt idx="6">
                  <c:v>A.ユーザー企業（N=369）</c:v>
                </c:pt>
                <c:pt idx="7">
                  <c:v>B.メーカー企業（N=413）</c:v>
                </c:pt>
                <c:pt idx="8">
                  <c:v>C.サブシステム提供企業（N=271）</c:v>
                </c:pt>
                <c:pt idx="9">
                  <c:v>D.サービス提供企業（N=267）</c:v>
                </c:pt>
                <c:pt idx="10">
                  <c:v>【 E.安全性の向上.機能安全への対応等 】</c:v>
                </c:pt>
                <c:pt idx="11">
                  <c:v>A.ユーザー企業（N=366）</c:v>
                </c:pt>
                <c:pt idx="12">
                  <c:v>B.メーカー企業（N=405）</c:v>
                </c:pt>
                <c:pt idx="13">
                  <c:v>C.サブシステム提供企業（N=265）</c:v>
                </c:pt>
                <c:pt idx="14">
                  <c:v>D.サービス提供企業（N=262）</c:v>
                </c:pt>
                <c:pt idx="15">
                  <c:v>【 D.利用形態.利用方法の多様化 】        </c:v>
                </c:pt>
                <c:pt idx="16">
                  <c:v>A.ユーザー企業（N=367）</c:v>
                </c:pt>
                <c:pt idx="17">
                  <c:v>B.メーカー企業（N=409）</c:v>
                </c:pt>
                <c:pt idx="18">
                  <c:v>C.サブシステム提供企業（N=270）</c:v>
                </c:pt>
                <c:pt idx="19">
                  <c:v>D.サービス提供企業（N=262）</c:v>
                </c:pt>
                <c:pt idx="20">
                  <c:v>【 C.つながる対象が増加 】            </c:v>
                </c:pt>
                <c:pt idx="21">
                  <c:v>A.ユーザー企業（N=367）</c:v>
                </c:pt>
                <c:pt idx="22">
                  <c:v>B.メーカー企業（N=407）</c:v>
                </c:pt>
                <c:pt idx="23">
                  <c:v>C.サブシステム提供企業（N=268）</c:v>
                </c:pt>
                <c:pt idx="24">
                  <c:v>D.サービス提供企業（N=262）</c:v>
                </c:pt>
              </c:strCache>
            </c:strRef>
          </c:cat>
          <c:val>
            <c:numRef>
              <c:f>'Q12.要件の変化【ABCD】 '!$Y$7:$Y$31</c:f>
              <c:numCache>
                <c:formatCode>0.0%</c:formatCode>
                <c:ptCount val="25"/>
                <c:pt idx="0" formatCode="General">
                  <c:v>0</c:v>
                </c:pt>
                <c:pt idx="1">
                  <c:v>0.36756756756756759</c:v>
                </c:pt>
                <c:pt idx="2">
                  <c:v>0.44987775061124696</c:v>
                </c:pt>
                <c:pt idx="3">
                  <c:v>0.42592592592592593</c:v>
                </c:pt>
                <c:pt idx="4">
                  <c:v>0.4220532319391635</c:v>
                </c:pt>
                <c:pt idx="5" formatCode="General">
                  <c:v>0</c:v>
                </c:pt>
                <c:pt idx="6">
                  <c:v>0.4065040650406504</c:v>
                </c:pt>
                <c:pt idx="7">
                  <c:v>0.38983050847457629</c:v>
                </c:pt>
                <c:pt idx="8">
                  <c:v>0.44649446494464945</c:v>
                </c:pt>
                <c:pt idx="9">
                  <c:v>0.44194756554307119</c:v>
                </c:pt>
                <c:pt idx="10" formatCode="General">
                  <c:v>0</c:v>
                </c:pt>
                <c:pt idx="11">
                  <c:v>0.39617486338797814</c:v>
                </c:pt>
                <c:pt idx="12">
                  <c:v>0.42962962962962964</c:v>
                </c:pt>
                <c:pt idx="13">
                  <c:v>0.4037735849056604</c:v>
                </c:pt>
                <c:pt idx="14">
                  <c:v>0.44274809160305345</c:v>
                </c:pt>
                <c:pt idx="15" formatCode="General">
                  <c:v>0</c:v>
                </c:pt>
                <c:pt idx="16">
                  <c:v>0.39237057220708449</c:v>
                </c:pt>
                <c:pt idx="17">
                  <c:v>0.44498777506112469</c:v>
                </c:pt>
                <c:pt idx="18">
                  <c:v>0.42222222222222222</c:v>
                </c:pt>
                <c:pt idx="19">
                  <c:v>0.44656488549618323</c:v>
                </c:pt>
                <c:pt idx="20" formatCode="General">
                  <c:v>0</c:v>
                </c:pt>
                <c:pt idx="21">
                  <c:v>0.32697547683923706</c:v>
                </c:pt>
                <c:pt idx="22">
                  <c:v>0.41523341523341523</c:v>
                </c:pt>
                <c:pt idx="23">
                  <c:v>0.37313432835820898</c:v>
                </c:pt>
                <c:pt idx="24">
                  <c:v>0.38167938931297712</c:v>
                </c:pt>
              </c:numCache>
            </c:numRef>
          </c:val>
          <c:extLst>
            <c:ext xmlns:c16="http://schemas.microsoft.com/office/drawing/2014/chart" uri="{C3380CC4-5D6E-409C-BE32-E72D297353CC}">
              <c16:uniqueId val="{00000015-9EE5-4F7D-ACF2-24762C417CF3}"/>
            </c:ext>
          </c:extLst>
        </c:ser>
        <c:ser>
          <c:idx val="2"/>
          <c:order val="2"/>
          <c:tx>
            <c:strRef>
              <c:f>'Q12.要件の変化【ABCD】 '!$Z$6</c:f>
              <c:strCache>
                <c:ptCount val="1"/>
                <c:pt idx="0">
                  <c:v>あまり当てはまらない</c:v>
                </c:pt>
              </c:strCache>
            </c:strRef>
          </c:tx>
          <c:spPr>
            <a:solidFill>
              <a:srgbClr val="3366FF"/>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9EE5-4F7D-ACF2-24762C417CF3}"/>
                </c:ext>
              </c:extLst>
            </c:dLbl>
            <c:dLbl>
              <c:idx val="5"/>
              <c:delete val="1"/>
              <c:extLst>
                <c:ext xmlns:c15="http://schemas.microsoft.com/office/drawing/2012/chart" uri="{CE6537A1-D6FC-4f65-9D91-7224C49458BB}"/>
                <c:ext xmlns:c16="http://schemas.microsoft.com/office/drawing/2014/chart" uri="{C3380CC4-5D6E-409C-BE32-E72D297353CC}">
                  <c16:uniqueId val="{00000017-9EE5-4F7D-ACF2-24762C417CF3}"/>
                </c:ext>
              </c:extLst>
            </c:dLbl>
            <c:dLbl>
              <c:idx val="10"/>
              <c:delete val="1"/>
              <c:extLst>
                <c:ext xmlns:c15="http://schemas.microsoft.com/office/drawing/2012/chart" uri="{CE6537A1-D6FC-4f65-9D91-7224C49458BB}"/>
                <c:ext xmlns:c16="http://schemas.microsoft.com/office/drawing/2014/chart" uri="{C3380CC4-5D6E-409C-BE32-E72D297353CC}">
                  <c16:uniqueId val="{00000018-9EE5-4F7D-ACF2-24762C417CF3}"/>
                </c:ext>
              </c:extLst>
            </c:dLbl>
            <c:dLbl>
              <c:idx val="15"/>
              <c:delete val="1"/>
              <c:extLst>
                <c:ext xmlns:c15="http://schemas.microsoft.com/office/drawing/2012/chart" uri="{CE6537A1-D6FC-4f65-9D91-7224C49458BB}"/>
                <c:ext xmlns:c16="http://schemas.microsoft.com/office/drawing/2014/chart" uri="{C3380CC4-5D6E-409C-BE32-E72D297353CC}">
                  <c16:uniqueId val="{00000019-9EE5-4F7D-ACF2-24762C417CF3}"/>
                </c:ext>
              </c:extLst>
            </c:dLbl>
            <c:dLbl>
              <c:idx val="20"/>
              <c:delete val="1"/>
              <c:extLst>
                <c:ext xmlns:c15="http://schemas.microsoft.com/office/drawing/2012/chart" uri="{CE6537A1-D6FC-4f65-9D91-7224C49458BB}"/>
                <c:ext xmlns:c16="http://schemas.microsoft.com/office/drawing/2014/chart" uri="{C3380CC4-5D6E-409C-BE32-E72D297353CC}">
                  <c16:uniqueId val="{0000001A-9EE5-4F7D-ACF2-24762C417CF3}"/>
                </c:ext>
              </c:extLst>
            </c:dLbl>
            <c:dLbl>
              <c:idx val="25"/>
              <c:delete val="1"/>
              <c:extLst>
                <c:ext xmlns:c15="http://schemas.microsoft.com/office/drawing/2012/chart" uri="{CE6537A1-D6FC-4f65-9D91-7224C49458BB}"/>
                <c:ext xmlns:c16="http://schemas.microsoft.com/office/drawing/2014/chart" uri="{C3380CC4-5D6E-409C-BE32-E72D297353CC}">
                  <c16:uniqueId val="{0000001B-9EE5-4F7D-ACF2-24762C417CF3}"/>
                </c:ext>
              </c:extLst>
            </c:dLbl>
            <c:dLbl>
              <c:idx val="30"/>
              <c:delete val="1"/>
              <c:extLst>
                <c:ext xmlns:c15="http://schemas.microsoft.com/office/drawing/2012/chart" uri="{CE6537A1-D6FC-4f65-9D91-7224C49458BB}"/>
                <c:ext xmlns:c16="http://schemas.microsoft.com/office/drawing/2014/chart" uri="{C3380CC4-5D6E-409C-BE32-E72D297353CC}">
                  <c16:uniqueId val="{0000001C-9EE5-4F7D-ACF2-24762C417CF3}"/>
                </c:ext>
              </c:extLst>
            </c:dLbl>
            <c:dLbl>
              <c:idx val="35"/>
              <c:delete val="1"/>
              <c:extLst>
                <c:ext xmlns:c15="http://schemas.microsoft.com/office/drawing/2012/chart" uri="{CE6537A1-D6FC-4f65-9D91-7224C49458BB}"/>
                <c:ext xmlns:c16="http://schemas.microsoft.com/office/drawing/2014/chart" uri="{C3380CC4-5D6E-409C-BE32-E72D297353CC}">
                  <c16:uniqueId val="{0000001D-9EE5-4F7D-ACF2-24762C417CF3}"/>
                </c:ext>
              </c:extLst>
            </c:dLbl>
            <c:dLbl>
              <c:idx val="40"/>
              <c:delete val="1"/>
              <c:extLst>
                <c:ext xmlns:c15="http://schemas.microsoft.com/office/drawing/2012/chart" uri="{CE6537A1-D6FC-4f65-9D91-7224C49458BB}"/>
                <c:ext xmlns:c16="http://schemas.microsoft.com/office/drawing/2014/chart" uri="{C3380CC4-5D6E-409C-BE32-E72D297353CC}">
                  <c16:uniqueId val="{0000001E-9EE5-4F7D-ACF2-24762C417CF3}"/>
                </c:ext>
              </c:extLst>
            </c:dLbl>
            <c:dLbl>
              <c:idx val="45"/>
              <c:delete val="1"/>
              <c:extLst>
                <c:ext xmlns:c15="http://schemas.microsoft.com/office/drawing/2012/chart" uri="{CE6537A1-D6FC-4f65-9D91-7224C49458BB}"/>
                <c:ext xmlns:c16="http://schemas.microsoft.com/office/drawing/2014/chart" uri="{C3380CC4-5D6E-409C-BE32-E72D297353CC}">
                  <c16:uniqueId val="{0000001F-9EE5-4F7D-ACF2-24762C417CF3}"/>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'!$W$7:$W$31</c:f>
              <c:strCache>
                <c:ptCount val="25"/>
                <c:pt idx="0">
                  <c:v>【 F.セキュリティ.プライバシー保護の強化 】   </c:v>
                </c:pt>
                <c:pt idx="1">
                  <c:v>A.ユーザー企業（N=370）</c:v>
                </c:pt>
                <c:pt idx="2">
                  <c:v>B.メーカー企業（N=409）</c:v>
                </c:pt>
                <c:pt idx="3">
                  <c:v>C.サブシステム提供企業（N=270）</c:v>
                </c:pt>
                <c:pt idx="4">
                  <c:v>D.サービス提供企業（N=263）</c:v>
                </c:pt>
                <c:pt idx="5">
                  <c:v>【 A.適用技術の複雑化.高度化 】         </c:v>
                </c:pt>
                <c:pt idx="6">
                  <c:v>A.ユーザー企業（N=369）</c:v>
                </c:pt>
                <c:pt idx="7">
                  <c:v>B.メーカー企業（N=413）</c:v>
                </c:pt>
                <c:pt idx="8">
                  <c:v>C.サブシステム提供企業（N=271）</c:v>
                </c:pt>
                <c:pt idx="9">
                  <c:v>D.サービス提供企業（N=267）</c:v>
                </c:pt>
                <c:pt idx="10">
                  <c:v>【 E.安全性の向上.機能安全への対応等 】</c:v>
                </c:pt>
                <c:pt idx="11">
                  <c:v>A.ユーザー企業（N=366）</c:v>
                </c:pt>
                <c:pt idx="12">
                  <c:v>B.メーカー企業（N=405）</c:v>
                </c:pt>
                <c:pt idx="13">
                  <c:v>C.サブシステム提供企業（N=265）</c:v>
                </c:pt>
                <c:pt idx="14">
                  <c:v>D.サービス提供企業（N=262）</c:v>
                </c:pt>
                <c:pt idx="15">
                  <c:v>【 D.利用形態.利用方法の多様化 】        </c:v>
                </c:pt>
                <c:pt idx="16">
                  <c:v>A.ユーザー企業（N=367）</c:v>
                </c:pt>
                <c:pt idx="17">
                  <c:v>B.メーカー企業（N=409）</c:v>
                </c:pt>
                <c:pt idx="18">
                  <c:v>C.サブシステム提供企業（N=270）</c:v>
                </c:pt>
                <c:pt idx="19">
                  <c:v>D.サービス提供企業（N=262）</c:v>
                </c:pt>
                <c:pt idx="20">
                  <c:v>【 C.つながる対象が増加 】            </c:v>
                </c:pt>
                <c:pt idx="21">
                  <c:v>A.ユーザー企業（N=367）</c:v>
                </c:pt>
                <c:pt idx="22">
                  <c:v>B.メーカー企業（N=407）</c:v>
                </c:pt>
                <c:pt idx="23">
                  <c:v>C.サブシステム提供企業（N=268）</c:v>
                </c:pt>
                <c:pt idx="24">
                  <c:v>D.サービス提供企業（N=262）</c:v>
                </c:pt>
              </c:strCache>
            </c:strRef>
          </c:cat>
          <c:val>
            <c:numRef>
              <c:f>'Q12.要件の変化【ABCD】 '!$Z$7:$Z$31</c:f>
              <c:numCache>
                <c:formatCode>0.0%</c:formatCode>
                <c:ptCount val="25"/>
                <c:pt idx="0" formatCode="General">
                  <c:v>0</c:v>
                </c:pt>
                <c:pt idx="1">
                  <c:v>0.16756756756756758</c:v>
                </c:pt>
                <c:pt idx="2">
                  <c:v>0.12469437652811736</c:v>
                </c:pt>
                <c:pt idx="3">
                  <c:v>0.12592592592592591</c:v>
                </c:pt>
                <c:pt idx="4">
                  <c:v>0.11787072243346007</c:v>
                </c:pt>
                <c:pt idx="5" formatCode="General">
                  <c:v>0</c:v>
                </c:pt>
                <c:pt idx="6">
                  <c:v>0.18970189701897019</c:v>
                </c:pt>
                <c:pt idx="7">
                  <c:v>0.10411622276029056</c:v>
                </c:pt>
                <c:pt idx="8">
                  <c:v>0.11439114391143912</c:v>
                </c:pt>
                <c:pt idx="9">
                  <c:v>0.19101123595505617</c:v>
                </c:pt>
                <c:pt idx="10" formatCode="General">
                  <c:v>0</c:v>
                </c:pt>
                <c:pt idx="11">
                  <c:v>0.22404371584699453</c:v>
                </c:pt>
                <c:pt idx="12">
                  <c:v>0.19012345679012346</c:v>
                </c:pt>
                <c:pt idx="13">
                  <c:v>0.21132075471698114</c:v>
                </c:pt>
                <c:pt idx="14">
                  <c:v>0.21755725190839695</c:v>
                </c:pt>
                <c:pt idx="15" formatCode="General">
                  <c:v>0</c:v>
                </c:pt>
                <c:pt idx="16">
                  <c:v>0.25340599455040874</c:v>
                </c:pt>
                <c:pt idx="17">
                  <c:v>0.20782396088019561</c:v>
                </c:pt>
                <c:pt idx="18">
                  <c:v>0.25925925925925924</c:v>
                </c:pt>
                <c:pt idx="19">
                  <c:v>0.25954198473282442</c:v>
                </c:pt>
                <c:pt idx="20" formatCode="General">
                  <c:v>0</c:v>
                </c:pt>
                <c:pt idx="21">
                  <c:v>0.30790190735694822</c:v>
                </c:pt>
                <c:pt idx="22">
                  <c:v>0.22113022113022113</c:v>
                </c:pt>
                <c:pt idx="23">
                  <c:v>0.28358208955223879</c:v>
                </c:pt>
                <c:pt idx="24">
                  <c:v>0.29770992366412213</c:v>
                </c:pt>
              </c:numCache>
            </c:numRef>
          </c:val>
          <c:extLst>
            <c:ext xmlns:c16="http://schemas.microsoft.com/office/drawing/2014/chart" uri="{C3380CC4-5D6E-409C-BE32-E72D297353CC}">
              <c16:uniqueId val="{00000020-9EE5-4F7D-ACF2-24762C417CF3}"/>
            </c:ext>
          </c:extLst>
        </c:ser>
        <c:ser>
          <c:idx val="3"/>
          <c:order val="3"/>
          <c:tx>
            <c:strRef>
              <c:f>'Q12.要件の変化【ABCD】 '!$AA$6</c:f>
              <c:strCache>
                <c:ptCount val="1"/>
                <c:pt idx="0">
                  <c:v>当てはまらない</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1-9EE5-4F7D-ACF2-24762C417CF3}"/>
                </c:ext>
              </c:extLst>
            </c:dLbl>
            <c:dLbl>
              <c:idx val="5"/>
              <c:delete val="1"/>
              <c:extLst>
                <c:ext xmlns:c15="http://schemas.microsoft.com/office/drawing/2012/chart" uri="{CE6537A1-D6FC-4f65-9D91-7224C49458BB}"/>
                <c:ext xmlns:c16="http://schemas.microsoft.com/office/drawing/2014/chart" uri="{C3380CC4-5D6E-409C-BE32-E72D297353CC}">
                  <c16:uniqueId val="{00000022-9EE5-4F7D-ACF2-24762C417CF3}"/>
                </c:ext>
              </c:extLst>
            </c:dLbl>
            <c:dLbl>
              <c:idx val="10"/>
              <c:delete val="1"/>
              <c:extLst>
                <c:ext xmlns:c15="http://schemas.microsoft.com/office/drawing/2012/chart" uri="{CE6537A1-D6FC-4f65-9D91-7224C49458BB}"/>
                <c:ext xmlns:c16="http://schemas.microsoft.com/office/drawing/2014/chart" uri="{C3380CC4-5D6E-409C-BE32-E72D297353CC}">
                  <c16:uniqueId val="{00000023-9EE5-4F7D-ACF2-24762C417CF3}"/>
                </c:ext>
              </c:extLst>
            </c:dLbl>
            <c:dLbl>
              <c:idx val="15"/>
              <c:delete val="1"/>
              <c:extLst>
                <c:ext xmlns:c15="http://schemas.microsoft.com/office/drawing/2012/chart" uri="{CE6537A1-D6FC-4f65-9D91-7224C49458BB}"/>
                <c:ext xmlns:c16="http://schemas.microsoft.com/office/drawing/2014/chart" uri="{C3380CC4-5D6E-409C-BE32-E72D297353CC}">
                  <c16:uniqueId val="{00000024-9EE5-4F7D-ACF2-24762C417CF3}"/>
                </c:ext>
              </c:extLst>
            </c:dLbl>
            <c:dLbl>
              <c:idx val="20"/>
              <c:delete val="1"/>
              <c:extLst>
                <c:ext xmlns:c15="http://schemas.microsoft.com/office/drawing/2012/chart" uri="{CE6537A1-D6FC-4f65-9D91-7224C49458BB}"/>
                <c:ext xmlns:c16="http://schemas.microsoft.com/office/drawing/2014/chart" uri="{C3380CC4-5D6E-409C-BE32-E72D297353CC}">
                  <c16:uniqueId val="{00000025-9EE5-4F7D-ACF2-24762C417CF3}"/>
                </c:ext>
              </c:extLst>
            </c:dLbl>
            <c:dLbl>
              <c:idx val="25"/>
              <c:delete val="1"/>
              <c:extLst>
                <c:ext xmlns:c15="http://schemas.microsoft.com/office/drawing/2012/chart" uri="{CE6537A1-D6FC-4f65-9D91-7224C49458BB}"/>
                <c:ext xmlns:c16="http://schemas.microsoft.com/office/drawing/2014/chart" uri="{C3380CC4-5D6E-409C-BE32-E72D297353CC}">
                  <c16:uniqueId val="{00000026-9EE5-4F7D-ACF2-24762C417CF3}"/>
                </c:ext>
              </c:extLst>
            </c:dLbl>
            <c:dLbl>
              <c:idx val="30"/>
              <c:delete val="1"/>
              <c:extLst>
                <c:ext xmlns:c15="http://schemas.microsoft.com/office/drawing/2012/chart" uri="{CE6537A1-D6FC-4f65-9D91-7224C49458BB}"/>
                <c:ext xmlns:c16="http://schemas.microsoft.com/office/drawing/2014/chart" uri="{C3380CC4-5D6E-409C-BE32-E72D297353CC}">
                  <c16:uniqueId val="{00000027-9EE5-4F7D-ACF2-24762C417CF3}"/>
                </c:ext>
              </c:extLst>
            </c:dLbl>
            <c:dLbl>
              <c:idx val="35"/>
              <c:delete val="1"/>
              <c:extLst>
                <c:ext xmlns:c15="http://schemas.microsoft.com/office/drawing/2012/chart" uri="{CE6537A1-D6FC-4f65-9D91-7224C49458BB}"/>
                <c:ext xmlns:c16="http://schemas.microsoft.com/office/drawing/2014/chart" uri="{C3380CC4-5D6E-409C-BE32-E72D297353CC}">
                  <c16:uniqueId val="{00000028-9EE5-4F7D-ACF2-24762C417CF3}"/>
                </c:ext>
              </c:extLst>
            </c:dLbl>
            <c:dLbl>
              <c:idx val="40"/>
              <c:delete val="1"/>
              <c:extLst>
                <c:ext xmlns:c15="http://schemas.microsoft.com/office/drawing/2012/chart" uri="{CE6537A1-D6FC-4f65-9D91-7224C49458BB}"/>
                <c:ext xmlns:c16="http://schemas.microsoft.com/office/drawing/2014/chart" uri="{C3380CC4-5D6E-409C-BE32-E72D297353CC}">
                  <c16:uniqueId val="{00000029-9EE5-4F7D-ACF2-24762C417CF3}"/>
                </c:ext>
              </c:extLst>
            </c:dLbl>
            <c:dLbl>
              <c:idx val="45"/>
              <c:delete val="1"/>
              <c:extLst>
                <c:ext xmlns:c15="http://schemas.microsoft.com/office/drawing/2012/chart" uri="{CE6537A1-D6FC-4f65-9D91-7224C49458BB}"/>
                <c:ext xmlns:c16="http://schemas.microsoft.com/office/drawing/2014/chart" uri="{C3380CC4-5D6E-409C-BE32-E72D297353CC}">
                  <c16:uniqueId val="{0000002A-9EE5-4F7D-ACF2-24762C417CF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'!$W$7:$W$31</c:f>
              <c:strCache>
                <c:ptCount val="25"/>
                <c:pt idx="0">
                  <c:v>【 F.セキュリティ.プライバシー保護の強化 】   </c:v>
                </c:pt>
                <c:pt idx="1">
                  <c:v>A.ユーザー企業（N=370）</c:v>
                </c:pt>
                <c:pt idx="2">
                  <c:v>B.メーカー企業（N=409）</c:v>
                </c:pt>
                <c:pt idx="3">
                  <c:v>C.サブシステム提供企業（N=270）</c:v>
                </c:pt>
                <c:pt idx="4">
                  <c:v>D.サービス提供企業（N=263）</c:v>
                </c:pt>
                <c:pt idx="5">
                  <c:v>【 A.適用技術の複雑化.高度化 】         </c:v>
                </c:pt>
                <c:pt idx="6">
                  <c:v>A.ユーザー企業（N=369）</c:v>
                </c:pt>
                <c:pt idx="7">
                  <c:v>B.メーカー企業（N=413）</c:v>
                </c:pt>
                <c:pt idx="8">
                  <c:v>C.サブシステム提供企業（N=271）</c:v>
                </c:pt>
                <c:pt idx="9">
                  <c:v>D.サービス提供企業（N=267）</c:v>
                </c:pt>
                <c:pt idx="10">
                  <c:v>【 E.安全性の向上.機能安全への対応等 】</c:v>
                </c:pt>
                <c:pt idx="11">
                  <c:v>A.ユーザー企業（N=366）</c:v>
                </c:pt>
                <c:pt idx="12">
                  <c:v>B.メーカー企業（N=405）</c:v>
                </c:pt>
                <c:pt idx="13">
                  <c:v>C.サブシステム提供企業（N=265）</c:v>
                </c:pt>
                <c:pt idx="14">
                  <c:v>D.サービス提供企業（N=262）</c:v>
                </c:pt>
                <c:pt idx="15">
                  <c:v>【 D.利用形態.利用方法の多様化 】        </c:v>
                </c:pt>
                <c:pt idx="16">
                  <c:v>A.ユーザー企業（N=367）</c:v>
                </c:pt>
                <c:pt idx="17">
                  <c:v>B.メーカー企業（N=409）</c:v>
                </c:pt>
                <c:pt idx="18">
                  <c:v>C.サブシステム提供企業（N=270）</c:v>
                </c:pt>
                <c:pt idx="19">
                  <c:v>D.サービス提供企業（N=262）</c:v>
                </c:pt>
                <c:pt idx="20">
                  <c:v>【 C.つながる対象が増加 】            </c:v>
                </c:pt>
                <c:pt idx="21">
                  <c:v>A.ユーザー企業（N=367）</c:v>
                </c:pt>
                <c:pt idx="22">
                  <c:v>B.メーカー企業（N=407）</c:v>
                </c:pt>
                <c:pt idx="23">
                  <c:v>C.サブシステム提供企業（N=268）</c:v>
                </c:pt>
                <c:pt idx="24">
                  <c:v>D.サービス提供企業（N=262）</c:v>
                </c:pt>
              </c:strCache>
            </c:strRef>
          </c:cat>
          <c:val>
            <c:numRef>
              <c:f>'Q12.要件の変化【ABCD】 '!$AA$7:$AA$31</c:f>
              <c:numCache>
                <c:formatCode>0.0%</c:formatCode>
                <c:ptCount val="25"/>
                <c:pt idx="0">
                  <c:v>0</c:v>
                </c:pt>
                <c:pt idx="1">
                  <c:v>8.6486486486486491E-2</c:v>
                </c:pt>
                <c:pt idx="2">
                  <c:v>4.6454767726161368E-2</c:v>
                </c:pt>
                <c:pt idx="3">
                  <c:v>5.9259259259259262E-2</c:v>
                </c:pt>
                <c:pt idx="4">
                  <c:v>1.9011406844106463E-2</c:v>
                </c:pt>
                <c:pt idx="5" formatCode="General">
                  <c:v>0</c:v>
                </c:pt>
                <c:pt idx="6">
                  <c:v>7.3170731707317069E-2</c:v>
                </c:pt>
                <c:pt idx="7">
                  <c:v>3.1476997578692496E-2</c:v>
                </c:pt>
                <c:pt idx="8">
                  <c:v>5.9040590405904057E-2</c:v>
                </c:pt>
                <c:pt idx="9">
                  <c:v>2.6217228464419477E-2</c:v>
                </c:pt>
                <c:pt idx="10" formatCode="General">
                  <c:v>0</c:v>
                </c:pt>
                <c:pt idx="11">
                  <c:v>9.8360655737704916E-2</c:v>
                </c:pt>
                <c:pt idx="12">
                  <c:v>5.185185185185185E-2</c:v>
                </c:pt>
                <c:pt idx="13">
                  <c:v>8.3018867924528297E-2</c:v>
                </c:pt>
                <c:pt idx="14">
                  <c:v>2.6717557251908396E-2</c:v>
                </c:pt>
                <c:pt idx="15" formatCode="General">
                  <c:v>0</c:v>
                </c:pt>
                <c:pt idx="16">
                  <c:v>0.13079019073569481</c:v>
                </c:pt>
                <c:pt idx="17">
                  <c:v>6.1124694376528114E-2</c:v>
                </c:pt>
                <c:pt idx="18">
                  <c:v>8.8888888888888892E-2</c:v>
                </c:pt>
                <c:pt idx="19">
                  <c:v>4.1984732824427481E-2</c:v>
                </c:pt>
                <c:pt idx="20" formatCode="General">
                  <c:v>0</c:v>
                </c:pt>
                <c:pt idx="21">
                  <c:v>0.15803814713896458</c:v>
                </c:pt>
                <c:pt idx="22">
                  <c:v>6.3882063882063883E-2</c:v>
                </c:pt>
                <c:pt idx="23">
                  <c:v>8.2089552238805971E-2</c:v>
                </c:pt>
                <c:pt idx="24">
                  <c:v>9.1603053435114504E-2</c:v>
                </c:pt>
              </c:numCache>
            </c:numRef>
          </c:val>
          <c:extLst>
            <c:ext xmlns:c16="http://schemas.microsoft.com/office/drawing/2014/chart" uri="{C3380CC4-5D6E-409C-BE32-E72D297353CC}">
              <c16:uniqueId val="{0000002B-9EE5-4F7D-ACF2-24762C417CF3}"/>
            </c:ext>
          </c:extLst>
        </c:ser>
        <c:ser>
          <c:idx val="4"/>
          <c:order val="4"/>
          <c:tx>
            <c:strRef>
              <c:f>'Q12.要件の変化【ABCD】 '!$AB$6</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C-9EE5-4F7D-ACF2-24762C417CF3}"/>
                </c:ext>
              </c:extLst>
            </c:dLbl>
            <c:dLbl>
              <c:idx val="5"/>
              <c:delete val="1"/>
              <c:extLst>
                <c:ext xmlns:c15="http://schemas.microsoft.com/office/drawing/2012/chart" uri="{CE6537A1-D6FC-4f65-9D91-7224C49458BB}"/>
                <c:ext xmlns:c16="http://schemas.microsoft.com/office/drawing/2014/chart" uri="{C3380CC4-5D6E-409C-BE32-E72D297353CC}">
                  <c16:uniqueId val="{0000002D-9EE5-4F7D-ACF2-24762C417CF3}"/>
                </c:ext>
              </c:extLst>
            </c:dLbl>
            <c:dLbl>
              <c:idx val="10"/>
              <c:delete val="1"/>
              <c:extLst>
                <c:ext xmlns:c15="http://schemas.microsoft.com/office/drawing/2012/chart" uri="{CE6537A1-D6FC-4f65-9D91-7224C49458BB}"/>
                <c:ext xmlns:c16="http://schemas.microsoft.com/office/drawing/2014/chart" uri="{C3380CC4-5D6E-409C-BE32-E72D297353CC}">
                  <c16:uniqueId val="{0000002E-9EE5-4F7D-ACF2-24762C417CF3}"/>
                </c:ext>
              </c:extLst>
            </c:dLbl>
            <c:dLbl>
              <c:idx val="15"/>
              <c:delete val="1"/>
              <c:extLst>
                <c:ext xmlns:c15="http://schemas.microsoft.com/office/drawing/2012/chart" uri="{CE6537A1-D6FC-4f65-9D91-7224C49458BB}"/>
                <c:ext xmlns:c16="http://schemas.microsoft.com/office/drawing/2014/chart" uri="{C3380CC4-5D6E-409C-BE32-E72D297353CC}">
                  <c16:uniqueId val="{0000002F-9EE5-4F7D-ACF2-24762C417CF3}"/>
                </c:ext>
              </c:extLst>
            </c:dLbl>
            <c:dLbl>
              <c:idx val="20"/>
              <c:delete val="1"/>
              <c:extLst>
                <c:ext xmlns:c15="http://schemas.microsoft.com/office/drawing/2012/chart" uri="{CE6537A1-D6FC-4f65-9D91-7224C49458BB}"/>
                <c:ext xmlns:c16="http://schemas.microsoft.com/office/drawing/2014/chart" uri="{C3380CC4-5D6E-409C-BE32-E72D297353CC}">
                  <c16:uniqueId val="{00000030-9EE5-4F7D-ACF2-24762C417CF3}"/>
                </c:ext>
              </c:extLst>
            </c:dLbl>
            <c:dLbl>
              <c:idx val="25"/>
              <c:delete val="1"/>
              <c:extLst>
                <c:ext xmlns:c15="http://schemas.microsoft.com/office/drawing/2012/chart" uri="{CE6537A1-D6FC-4f65-9D91-7224C49458BB}"/>
                <c:ext xmlns:c16="http://schemas.microsoft.com/office/drawing/2014/chart" uri="{C3380CC4-5D6E-409C-BE32-E72D297353CC}">
                  <c16:uniqueId val="{00000031-9EE5-4F7D-ACF2-24762C417CF3}"/>
                </c:ext>
              </c:extLst>
            </c:dLbl>
            <c:dLbl>
              <c:idx val="30"/>
              <c:delete val="1"/>
              <c:extLst>
                <c:ext xmlns:c15="http://schemas.microsoft.com/office/drawing/2012/chart" uri="{CE6537A1-D6FC-4f65-9D91-7224C49458BB}"/>
                <c:ext xmlns:c16="http://schemas.microsoft.com/office/drawing/2014/chart" uri="{C3380CC4-5D6E-409C-BE32-E72D297353CC}">
                  <c16:uniqueId val="{00000032-9EE5-4F7D-ACF2-24762C417CF3}"/>
                </c:ext>
              </c:extLst>
            </c:dLbl>
            <c:dLbl>
              <c:idx val="35"/>
              <c:delete val="1"/>
              <c:extLst>
                <c:ext xmlns:c15="http://schemas.microsoft.com/office/drawing/2012/chart" uri="{CE6537A1-D6FC-4f65-9D91-7224C49458BB}"/>
                <c:ext xmlns:c16="http://schemas.microsoft.com/office/drawing/2014/chart" uri="{C3380CC4-5D6E-409C-BE32-E72D297353CC}">
                  <c16:uniqueId val="{00000033-9EE5-4F7D-ACF2-24762C417CF3}"/>
                </c:ext>
              </c:extLst>
            </c:dLbl>
            <c:dLbl>
              <c:idx val="40"/>
              <c:delete val="1"/>
              <c:extLst>
                <c:ext xmlns:c15="http://schemas.microsoft.com/office/drawing/2012/chart" uri="{CE6537A1-D6FC-4f65-9D91-7224C49458BB}"/>
                <c:ext xmlns:c16="http://schemas.microsoft.com/office/drawing/2014/chart" uri="{C3380CC4-5D6E-409C-BE32-E72D297353CC}">
                  <c16:uniqueId val="{00000034-9EE5-4F7D-ACF2-24762C417CF3}"/>
                </c:ext>
              </c:extLst>
            </c:dLbl>
            <c:dLbl>
              <c:idx val="45"/>
              <c:delete val="1"/>
              <c:extLst>
                <c:ext xmlns:c15="http://schemas.microsoft.com/office/drawing/2012/chart" uri="{CE6537A1-D6FC-4f65-9D91-7224C49458BB}"/>
                <c:ext xmlns:c16="http://schemas.microsoft.com/office/drawing/2014/chart" uri="{C3380CC4-5D6E-409C-BE32-E72D297353CC}">
                  <c16:uniqueId val="{00000035-9EE5-4F7D-ACF2-24762C417CF3}"/>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'!$W$7:$W$31</c:f>
              <c:strCache>
                <c:ptCount val="25"/>
                <c:pt idx="0">
                  <c:v>【 F.セキュリティ.プライバシー保護の強化 】   </c:v>
                </c:pt>
                <c:pt idx="1">
                  <c:v>A.ユーザー企業（N=370）</c:v>
                </c:pt>
                <c:pt idx="2">
                  <c:v>B.メーカー企業（N=409）</c:v>
                </c:pt>
                <c:pt idx="3">
                  <c:v>C.サブシステム提供企業（N=270）</c:v>
                </c:pt>
                <c:pt idx="4">
                  <c:v>D.サービス提供企業（N=263）</c:v>
                </c:pt>
                <c:pt idx="5">
                  <c:v>【 A.適用技術の複雑化.高度化 】         </c:v>
                </c:pt>
                <c:pt idx="6">
                  <c:v>A.ユーザー企業（N=369）</c:v>
                </c:pt>
                <c:pt idx="7">
                  <c:v>B.メーカー企業（N=413）</c:v>
                </c:pt>
                <c:pt idx="8">
                  <c:v>C.サブシステム提供企業（N=271）</c:v>
                </c:pt>
                <c:pt idx="9">
                  <c:v>D.サービス提供企業（N=267）</c:v>
                </c:pt>
                <c:pt idx="10">
                  <c:v>【 E.安全性の向上.機能安全への対応等 】</c:v>
                </c:pt>
                <c:pt idx="11">
                  <c:v>A.ユーザー企業（N=366）</c:v>
                </c:pt>
                <c:pt idx="12">
                  <c:v>B.メーカー企業（N=405）</c:v>
                </c:pt>
                <c:pt idx="13">
                  <c:v>C.サブシステム提供企業（N=265）</c:v>
                </c:pt>
                <c:pt idx="14">
                  <c:v>D.サービス提供企業（N=262）</c:v>
                </c:pt>
                <c:pt idx="15">
                  <c:v>【 D.利用形態.利用方法の多様化 】        </c:v>
                </c:pt>
                <c:pt idx="16">
                  <c:v>A.ユーザー企業（N=367）</c:v>
                </c:pt>
                <c:pt idx="17">
                  <c:v>B.メーカー企業（N=409）</c:v>
                </c:pt>
                <c:pt idx="18">
                  <c:v>C.サブシステム提供企業（N=270）</c:v>
                </c:pt>
                <c:pt idx="19">
                  <c:v>D.サービス提供企業（N=262）</c:v>
                </c:pt>
                <c:pt idx="20">
                  <c:v>【 C.つながる対象が増加 】            </c:v>
                </c:pt>
                <c:pt idx="21">
                  <c:v>A.ユーザー企業（N=367）</c:v>
                </c:pt>
                <c:pt idx="22">
                  <c:v>B.メーカー企業（N=407）</c:v>
                </c:pt>
                <c:pt idx="23">
                  <c:v>C.サブシステム提供企業（N=268）</c:v>
                </c:pt>
                <c:pt idx="24">
                  <c:v>D.サービス提供企業（N=262）</c:v>
                </c:pt>
              </c:strCache>
            </c:strRef>
          </c:cat>
          <c:val>
            <c:numRef>
              <c:f>'Q12.要件の変化【ABCD】 '!$AB$7:$AB$31</c:f>
              <c:numCache>
                <c:formatCode>0.0%</c:formatCode>
                <c:ptCount val="25"/>
                <c:pt idx="0">
                  <c:v>0</c:v>
                </c:pt>
                <c:pt idx="1">
                  <c:v>7.2972972972972977E-2</c:v>
                </c:pt>
                <c:pt idx="2">
                  <c:v>2.2004889975550123E-2</c:v>
                </c:pt>
                <c:pt idx="3">
                  <c:v>2.2222222222222223E-2</c:v>
                </c:pt>
                <c:pt idx="4">
                  <c:v>3.0418250950570342E-2</c:v>
                </c:pt>
                <c:pt idx="5" formatCode="General">
                  <c:v>0</c:v>
                </c:pt>
                <c:pt idx="6">
                  <c:v>7.3170731707317069E-2</c:v>
                </c:pt>
                <c:pt idx="7">
                  <c:v>3.1476997578692496E-2</c:v>
                </c:pt>
                <c:pt idx="8">
                  <c:v>2.2140221402214021E-2</c:v>
                </c:pt>
                <c:pt idx="9">
                  <c:v>2.9962546816479401E-2</c:v>
                </c:pt>
                <c:pt idx="10" formatCode="General">
                  <c:v>0</c:v>
                </c:pt>
                <c:pt idx="11">
                  <c:v>6.0109289617486336E-2</c:v>
                </c:pt>
                <c:pt idx="12">
                  <c:v>3.7037037037037035E-2</c:v>
                </c:pt>
                <c:pt idx="13">
                  <c:v>2.6415094339622643E-2</c:v>
                </c:pt>
                <c:pt idx="14">
                  <c:v>6.1068702290076333E-2</c:v>
                </c:pt>
                <c:pt idx="15" formatCode="General">
                  <c:v>0</c:v>
                </c:pt>
                <c:pt idx="16">
                  <c:v>6.8119891008174394E-2</c:v>
                </c:pt>
                <c:pt idx="17">
                  <c:v>3.4229828850855744E-2</c:v>
                </c:pt>
                <c:pt idx="18">
                  <c:v>4.0740740740740744E-2</c:v>
                </c:pt>
                <c:pt idx="19">
                  <c:v>6.8702290076335881E-2</c:v>
                </c:pt>
                <c:pt idx="20" formatCode="General">
                  <c:v>0</c:v>
                </c:pt>
                <c:pt idx="21">
                  <c:v>8.1743869209809264E-2</c:v>
                </c:pt>
                <c:pt idx="22">
                  <c:v>6.8796068796068796E-2</c:v>
                </c:pt>
                <c:pt idx="23">
                  <c:v>5.9701492537313432E-2</c:v>
                </c:pt>
                <c:pt idx="24">
                  <c:v>8.3969465648854963E-2</c:v>
                </c:pt>
              </c:numCache>
            </c:numRef>
          </c:val>
          <c:extLst>
            <c:ext xmlns:c16="http://schemas.microsoft.com/office/drawing/2014/chart" uri="{C3380CC4-5D6E-409C-BE32-E72D297353CC}">
              <c16:uniqueId val="{00000036-9EE5-4F7D-ACF2-24762C417CF3}"/>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0851231884057981"/>
        </c:manualLayout>
      </c:layout>
      <c:barChart>
        <c:barDir val="bar"/>
        <c:grouping val="stacked"/>
        <c:varyColors val="0"/>
        <c:ser>
          <c:idx val="0"/>
          <c:order val="0"/>
          <c:tx>
            <c:strRef>
              <c:f>'Q12.要件の変化【ABCD】 '!$X$6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183-4C61-B3CE-6D644DCCB0A5}"/>
                </c:ext>
              </c:extLst>
            </c:dLbl>
            <c:dLbl>
              <c:idx val="5"/>
              <c:delete val="1"/>
              <c:extLst>
                <c:ext xmlns:c15="http://schemas.microsoft.com/office/drawing/2012/chart" uri="{CE6537A1-D6FC-4f65-9D91-7224C49458BB}"/>
                <c:ext xmlns:c16="http://schemas.microsoft.com/office/drawing/2014/chart" uri="{C3380CC4-5D6E-409C-BE32-E72D297353CC}">
                  <c16:uniqueId val="{00000001-C183-4C61-B3CE-6D644DCCB0A5}"/>
                </c:ext>
              </c:extLst>
            </c:dLbl>
            <c:dLbl>
              <c:idx val="10"/>
              <c:delete val="1"/>
              <c:extLst>
                <c:ext xmlns:c15="http://schemas.microsoft.com/office/drawing/2012/chart" uri="{CE6537A1-D6FC-4f65-9D91-7224C49458BB}"/>
                <c:ext xmlns:c16="http://schemas.microsoft.com/office/drawing/2014/chart" uri="{C3380CC4-5D6E-409C-BE32-E72D297353CC}">
                  <c16:uniqueId val="{00000002-C183-4C61-B3CE-6D644DCCB0A5}"/>
                </c:ext>
              </c:extLst>
            </c:dLbl>
            <c:dLbl>
              <c:idx val="15"/>
              <c:delete val="1"/>
              <c:extLst>
                <c:ext xmlns:c15="http://schemas.microsoft.com/office/drawing/2012/chart" uri="{CE6537A1-D6FC-4f65-9D91-7224C49458BB}"/>
                <c:ext xmlns:c16="http://schemas.microsoft.com/office/drawing/2014/chart" uri="{C3380CC4-5D6E-409C-BE32-E72D297353CC}">
                  <c16:uniqueId val="{00000003-C183-4C61-B3CE-6D644DCCB0A5}"/>
                </c:ext>
              </c:extLst>
            </c:dLbl>
            <c:dLbl>
              <c:idx val="20"/>
              <c:delete val="1"/>
              <c:extLst>
                <c:ext xmlns:c15="http://schemas.microsoft.com/office/drawing/2012/chart" uri="{CE6537A1-D6FC-4f65-9D91-7224C49458BB}"/>
                <c:ext xmlns:c16="http://schemas.microsoft.com/office/drawing/2014/chart" uri="{C3380CC4-5D6E-409C-BE32-E72D297353CC}">
                  <c16:uniqueId val="{00000004-C183-4C61-B3CE-6D644DCCB0A5}"/>
                </c:ext>
              </c:extLst>
            </c:dLbl>
            <c:dLbl>
              <c:idx val="25"/>
              <c:delete val="1"/>
              <c:extLst>
                <c:ext xmlns:c15="http://schemas.microsoft.com/office/drawing/2012/chart" uri="{CE6537A1-D6FC-4f65-9D91-7224C49458BB}"/>
                <c:ext xmlns:c16="http://schemas.microsoft.com/office/drawing/2014/chart" uri="{C3380CC4-5D6E-409C-BE32-E72D297353CC}">
                  <c16:uniqueId val="{00000005-C183-4C61-B3CE-6D644DCCB0A5}"/>
                </c:ext>
              </c:extLst>
            </c:dLbl>
            <c:dLbl>
              <c:idx val="30"/>
              <c:delete val="1"/>
              <c:extLst>
                <c:ext xmlns:c15="http://schemas.microsoft.com/office/drawing/2012/chart" uri="{CE6537A1-D6FC-4f65-9D91-7224C49458BB}"/>
                <c:ext xmlns:c16="http://schemas.microsoft.com/office/drawing/2014/chart" uri="{C3380CC4-5D6E-409C-BE32-E72D297353CC}">
                  <c16:uniqueId val="{00000006-C183-4C61-B3CE-6D644DCCB0A5}"/>
                </c:ext>
              </c:extLst>
            </c:dLbl>
            <c:dLbl>
              <c:idx val="35"/>
              <c:delete val="1"/>
              <c:extLst>
                <c:ext xmlns:c15="http://schemas.microsoft.com/office/drawing/2012/chart" uri="{CE6537A1-D6FC-4f65-9D91-7224C49458BB}"/>
                <c:ext xmlns:c16="http://schemas.microsoft.com/office/drawing/2014/chart" uri="{C3380CC4-5D6E-409C-BE32-E72D297353CC}">
                  <c16:uniqueId val="{00000007-C183-4C61-B3CE-6D644DCCB0A5}"/>
                </c:ext>
              </c:extLst>
            </c:dLbl>
            <c:dLbl>
              <c:idx val="40"/>
              <c:delete val="1"/>
              <c:extLst>
                <c:ext xmlns:c15="http://schemas.microsoft.com/office/drawing/2012/chart" uri="{CE6537A1-D6FC-4f65-9D91-7224C49458BB}"/>
                <c:ext xmlns:c16="http://schemas.microsoft.com/office/drawing/2014/chart" uri="{C3380CC4-5D6E-409C-BE32-E72D297353CC}">
                  <c16:uniqueId val="{00000008-C183-4C61-B3CE-6D644DCCB0A5}"/>
                </c:ext>
              </c:extLst>
            </c:dLbl>
            <c:dLbl>
              <c:idx val="45"/>
              <c:delete val="1"/>
              <c:extLst>
                <c:ext xmlns:c15="http://schemas.microsoft.com/office/drawing/2012/chart" uri="{CE6537A1-D6FC-4f65-9D91-7224C49458BB}"/>
                <c:ext xmlns:c16="http://schemas.microsoft.com/office/drawing/2014/chart" uri="{C3380CC4-5D6E-409C-BE32-E72D297353CC}">
                  <c16:uniqueId val="{00000009-C183-4C61-B3CE-6D644DCCB0A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'!$W$32:$W$56</c:f>
              <c:strCache>
                <c:ptCount val="25"/>
                <c:pt idx="0">
                  <c:v>【 I.デジタル.トランスフォーメーションへの対応 】</c:v>
                </c:pt>
                <c:pt idx="1">
                  <c:v>A.ユーザー企業（N=368）</c:v>
                </c:pt>
                <c:pt idx="2">
                  <c:v>B.メーカー企業（N=406）</c:v>
                </c:pt>
                <c:pt idx="3">
                  <c:v>C.サブシステム提供企業（N=270）</c:v>
                </c:pt>
                <c:pt idx="4">
                  <c:v>D.サービス提供企業（N=260）</c:v>
                </c:pt>
                <c:pt idx="5">
                  <c:v>【 B.部品の増加.プラットフォームの増加 】    </c:v>
                </c:pt>
                <c:pt idx="6">
                  <c:v>A.ユーザー企業（N=365）</c:v>
                </c:pt>
                <c:pt idx="7">
                  <c:v>B.メーカー企業（N=406）</c:v>
                </c:pt>
                <c:pt idx="8">
                  <c:v>C.サブシステム提供企業（N=269）</c:v>
                </c:pt>
                <c:pt idx="9">
                  <c:v>D.サービス提供企業（N=263）</c:v>
                </c:pt>
                <c:pt idx="10">
                  <c:v>【 J.ニューノーマルへの対応 】          </c:v>
                </c:pt>
                <c:pt idx="11">
                  <c:v>A.ユーザー企業（N=364）</c:v>
                </c:pt>
                <c:pt idx="12">
                  <c:v>B.メーカー企業（N=402）</c:v>
                </c:pt>
                <c:pt idx="13">
                  <c:v>C.サブシステム提供企業（N=266）</c:v>
                </c:pt>
                <c:pt idx="14">
                  <c:v>D.サービス提供企業（N=260）</c:v>
                </c:pt>
                <c:pt idx="15">
                  <c:v>【 H.対応すべき規格等の増加 】          </c:v>
                </c:pt>
                <c:pt idx="16">
                  <c:v>A.ユーザー企業（N=366）</c:v>
                </c:pt>
                <c:pt idx="17">
                  <c:v>B.メーカー企業（N=404）</c:v>
                </c:pt>
                <c:pt idx="18">
                  <c:v>C.サブシステム提供企業（N=267）</c:v>
                </c:pt>
                <c:pt idx="19">
                  <c:v>D.サービス提供企業（N=260）</c:v>
                </c:pt>
                <c:pt idx="20">
                  <c:v>【 G.仕向地.出荷先の拡大 】           </c:v>
                </c:pt>
                <c:pt idx="21">
                  <c:v>A.ユーザー企業（N=365）</c:v>
                </c:pt>
                <c:pt idx="22">
                  <c:v>B.メーカー企業（N=407）</c:v>
                </c:pt>
                <c:pt idx="23">
                  <c:v>C.サブシステム提供企業（N=268）</c:v>
                </c:pt>
                <c:pt idx="24">
                  <c:v>D.サービス提供企業（N=262）</c:v>
                </c:pt>
              </c:strCache>
            </c:strRef>
          </c:cat>
          <c:val>
            <c:numRef>
              <c:f>'Q12.要件の変化【ABCD】 '!$X$32:$X$56</c:f>
              <c:numCache>
                <c:formatCode>0.0%</c:formatCode>
                <c:ptCount val="25"/>
                <c:pt idx="0" formatCode="General">
                  <c:v>0</c:v>
                </c:pt>
                <c:pt idx="1">
                  <c:v>0.17119565217391305</c:v>
                </c:pt>
                <c:pt idx="2">
                  <c:v>0.18719211822660098</c:v>
                </c:pt>
                <c:pt idx="3">
                  <c:v>0.15185185185185185</c:v>
                </c:pt>
                <c:pt idx="4">
                  <c:v>0.15769230769230769</c:v>
                </c:pt>
                <c:pt idx="5" formatCode="General">
                  <c:v>0</c:v>
                </c:pt>
                <c:pt idx="6">
                  <c:v>7.6712328767123292E-2</c:v>
                </c:pt>
                <c:pt idx="7">
                  <c:v>0.14039408866995073</c:v>
                </c:pt>
                <c:pt idx="8">
                  <c:v>0.14869888475836432</c:v>
                </c:pt>
                <c:pt idx="9">
                  <c:v>0.12547528517110265</c:v>
                </c:pt>
                <c:pt idx="10" formatCode="General">
                  <c:v>0</c:v>
                </c:pt>
                <c:pt idx="11">
                  <c:v>0.11813186813186813</c:v>
                </c:pt>
                <c:pt idx="12">
                  <c:v>0.12189054726368159</c:v>
                </c:pt>
                <c:pt idx="13">
                  <c:v>0.10150375939849623</c:v>
                </c:pt>
                <c:pt idx="14">
                  <c:v>8.8461538461538466E-2</c:v>
                </c:pt>
                <c:pt idx="15" formatCode="General">
                  <c:v>0</c:v>
                </c:pt>
                <c:pt idx="16">
                  <c:v>8.7431693989071038E-2</c:v>
                </c:pt>
                <c:pt idx="17">
                  <c:v>0.12871287128712872</c:v>
                </c:pt>
                <c:pt idx="18">
                  <c:v>9.3632958801498134E-2</c:v>
                </c:pt>
                <c:pt idx="19">
                  <c:v>8.0769230769230774E-2</c:v>
                </c:pt>
                <c:pt idx="20" formatCode="General">
                  <c:v>0</c:v>
                </c:pt>
                <c:pt idx="21">
                  <c:v>6.3013698630136991E-2</c:v>
                </c:pt>
                <c:pt idx="22">
                  <c:v>9.0909090909090912E-2</c:v>
                </c:pt>
                <c:pt idx="23">
                  <c:v>7.4626865671641784E-2</c:v>
                </c:pt>
                <c:pt idx="24">
                  <c:v>4.5801526717557252E-2</c:v>
                </c:pt>
              </c:numCache>
            </c:numRef>
          </c:val>
          <c:extLst>
            <c:ext xmlns:c16="http://schemas.microsoft.com/office/drawing/2014/chart" uri="{C3380CC4-5D6E-409C-BE32-E72D297353CC}">
              <c16:uniqueId val="{0000000A-C183-4C61-B3CE-6D644DCCB0A5}"/>
            </c:ext>
          </c:extLst>
        </c:ser>
        <c:ser>
          <c:idx val="1"/>
          <c:order val="1"/>
          <c:tx>
            <c:strRef>
              <c:f>'Q12.要件の変化【ABCD】 '!$Y$6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C183-4C61-B3CE-6D644DCCB0A5}"/>
                </c:ext>
              </c:extLst>
            </c:dLbl>
            <c:dLbl>
              <c:idx val="5"/>
              <c:delete val="1"/>
              <c:extLst>
                <c:ext xmlns:c15="http://schemas.microsoft.com/office/drawing/2012/chart" uri="{CE6537A1-D6FC-4f65-9D91-7224C49458BB}"/>
                <c:ext xmlns:c16="http://schemas.microsoft.com/office/drawing/2014/chart" uri="{C3380CC4-5D6E-409C-BE32-E72D297353CC}">
                  <c16:uniqueId val="{0000000C-C183-4C61-B3CE-6D644DCCB0A5}"/>
                </c:ext>
              </c:extLst>
            </c:dLbl>
            <c:dLbl>
              <c:idx val="10"/>
              <c:delete val="1"/>
              <c:extLst>
                <c:ext xmlns:c15="http://schemas.microsoft.com/office/drawing/2012/chart" uri="{CE6537A1-D6FC-4f65-9D91-7224C49458BB}"/>
                <c:ext xmlns:c16="http://schemas.microsoft.com/office/drawing/2014/chart" uri="{C3380CC4-5D6E-409C-BE32-E72D297353CC}">
                  <c16:uniqueId val="{0000000D-C183-4C61-B3CE-6D644DCCB0A5}"/>
                </c:ext>
              </c:extLst>
            </c:dLbl>
            <c:dLbl>
              <c:idx val="15"/>
              <c:delete val="1"/>
              <c:extLst>
                <c:ext xmlns:c15="http://schemas.microsoft.com/office/drawing/2012/chart" uri="{CE6537A1-D6FC-4f65-9D91-7224C49458BB}"/>
                <c:ext xmlns:c16="http://schemas.microsoft.com/office/drawing/2014/chart" uri="{C3380CC4-5D6E-409C-BE32-E72D297353CC}">
                  <c16:uniqueId val="{0000000E-C183-4C61-B3CE-6D644DCCB0A5}"/>
                </c:ext>
              </c:extLst>
            </c:dLbl>
            <c:dLbl>
              <c:idx val="20"/>
              <c:delete val="1"/>
              <c:extLst>
                <c:ext xmlns:c15="http://schemas.microsoft.com/office/drawing/2012/chart" uri="{CE6537A1-D6FC-4f65-9D91-7224C49458BB}"/>
                <c:ext xmlns:c16="http://schemas.microsoft.com/office/drawing/2014/chart" uri="{C3380CC4-5D6E-409C-BE32-E72D297353CC}">
                  <c16:uniqueId val="{0000000F-C183-4C61-B3CE-6D644DCCB0A5}"/>
                </c:ext>
              </c:extLst>
            </c:dLbl>
            <c:dLbl>
              <c:idx val="25"/>
              <c:delete val="1"/>
              <c:extLst>
                <c:ext xmlns:c15="http://schemas.microsoft.com/office/drawing/2012/chart" uri="{CE6537A1-D6FC-4f65-9D91-7224C49458BB}"/>
                <c:ext xmlns:c16="http://schemas.microsoft.com/office/drawing/2014/chart" uri="{C3380CC4-5D6E-409C-BE32-E72D297353CC}">
                  <c16:uniqueId val="{00000010-C183-4C61-B3CE-6D644DCCB0A5}"/>
                </c:ext>
              </c:extLst>
            </c:dLbl>
            <c:dLbl>
              <c:idx val="30"/>
              <c:delete val="1"/>
              <c:extLst>
                <c:ext xmlns:c15="http://schemas.microsoft.com/office/drawing/2012/chart" uri="{CE6537A1-D6FC-4f65-9D91-7224C49458BB}"/>
                <c:ext xmlns:c16="http://schemas.microsoft.com/office/drawing/2014/chart" uri="{C3380CC4-5D6E-409C-BE32-E72D297353CC}">
                  <c16:uniqueId val="{00000011-C183-4C61-B3CE-6D644DCCB0A5}"/>
                </c:ext>
              </c:extLst>
            </c:dLbl>
            <c:dLbl>
              <c:idx val="35"/>
              <c:delete val="1"/>
              <c:extLst>
                <c:ext xmlns:c15="http://schemas.microsoft.com/office/drawing/2012/chart" uri="{CE6537A1-D6FC-4f65-9D91-7224C49458BB}"/>
                <c:ext xmlns:c16="http://schemas.microsoft.com/office/drawing/2014/chart" uri="{C3380CC4-5D6E-409C-BE32-E72D297353CC}">
                  <c16:uniqueId val="{00000012-C183-4C61-B3CE-6D644DCCB0A5}"/>
                </c:ext>
              </c:extLst>
            </c:dLbl>
            <c:dLbl>
              <c:idx val="40"/>
              <c:delete val="1"/>
              <c:extLst>
                <c:ext xmlns:c15="http://schemas.microsoft.com/office/drawing/2012/chart" uri="{CE6537A1-D6FC-4f65-9D91-7224C49458BB}"/>
                <c:ext xmlns:c16="http://schemas.microsoft.com/office/drawing/2014/chart" uri="{C3380CC4-5D6E-409C-BE32-E72D297353CC}">
                  <c16:uniqueId val="{00000013-C183-4C61-B3CE-6D644DCCB0A5}"/>
                </c:ext>
              </c:extLst>
            </c:dLbl>
            <c:dLbl>
              <c:idx val="45"/>
              <c:delete val="1"/>
              <c:extLst>
                <c:ext xmlns:c15="http://schemas.microsoft.com/office/drawing/2012/chart" uri="{CE6537A1-D6FC-4f65-9D91-7224C49458BB}"/>
                <c:ext xmlns:c16="http://schemas.microsoft.com/office/drawing/2014/chart" uri="{C3380CC4-5D6E-409C-BE32-E72D297353CC}">
                  <c16:uniqueId val="{00000014-C183-4C61-B3CE-6D644DCCB0A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'!$W$32:$W$56</c:f>
              <c:strCache>
                <c:ptCount val="25"/>
                <c:pt idx="0">
                  <c:v>【 I.デジタル.トランスフォーメーションへの対応 】</c:v>
                </c:pt>
                <c:pt idx="1">
                  <c:v>A.ユーザー企業（N=368）</c:v>
                </c:pt>
                <c:pt idx="2">
                  <c:v>B.メーカー企業（N=406）</c:v>
                </c:pt>
                <c:pt idx="3">
                  <c:v>C.サブシステム提供企業（N=270）</c:v>
                </c:pt>
                <c:pt idx="4">
                  <c:v>D.サービス提供企業（N=260）</c:v>
                </c:pt>
                <c:pt idx="5">
                  <c:v>【 B.部品の増加.プラットフォームの増加 】    </c:v>
                </c:pt>
                <c:pt idx="6">
                  <c:v>A.ユーザー企業（N=365）</c:v>
                </c:pt>
                <c:pt idx="7">
                  <c:v>B.メーカー企業（N=406）</c:v>
                </c:pt>
                <c:pt idx="8">
                  <c:v>C.サブシステム提供企業（N=269）</c:v>
                </c:pt>
                <c:pt idx="9">
                  <c:v>D.サービス提供企業（N=263）</c:v>
                </c:pt>
                <c:pt idx="10">
                  <c:v>【 J.ニューノーマルへの対応 】          </c:v>
                </c:pt>
                <c:pt idx="11">
                  <c:v>A.ユーザー企業（N=364）</c:v>
                </c:pt>
                <c:pt idx="12">
                  <c:v>B.メーカー企業（N=402）</c:v>
                </c:pt>
                <c:pt idx="13">
                  <c:v>C.サブシステム提供企業（N=266）</c:v>
                </c:pt>
                <c:pt idx="14">
                  <c:v>D.サービス提供企業（N=260）</c:v>
                </c:pt>
                <c:pt idx="15">
                  <c:v>【 H.対応すべき規格等の増加 】          </c:v>
                </c:pt>
                <c:pt idx="16">
                  <c:v>A.ユーザー企業（N=366）</c:v>
                </c:pt>
                <c:pt idx="17">
                  <c:v>B.メーカー企業（N=404）</c:v>
                </c:pt>
                <c:pt idx="18">
                  <c:v>C.サブシステム提供企業（N=267）</c:v>
                </c:pt>
                <c:pt idx="19">
                  <c:v>D.サービス提供企業（N=260）</c:v>
                </c:pt>
                <c:pt idx="20">
                  <c:v>【 G.仕向地.出荷先の拡大 】           </c:v>
                </c:pt>
                <c:pt idx="21">
                  <c:v>A.ユーザー企業（N=365）</c:v>
                </c:pt>
                <c:pt idx="22">
                  <c:v>B.メーカー企業（N=407）</c:v>
                </c:pt>
                <c:pt idx="23">
                  <c:v>C.サブシステム提供企業（N=268）</c:v>
                </c:pt>
                <c:pt idx="24">
                  <c:v>D.サービス提供企業（N=262）</c:v>
                </c:pt>
              </c:strCache>
            </c:strRef>
          </c:cat>
          <c:val>
            <c:numRef>
              <c:f>'Q12.要件の変化【ABCD】 '!$Y$32:$Y$56</c:f>
              <c:numCache>
                <c:formatCode>0.0%</c:formatCode>
                <c:ptCount val="25"/>
                <c:pt idx="0" formatCode="General">
                  <c:v>0</c:v>
                </c:pt>
                <c:pt idx="1">
                  <c:v>0.3641304347826087</c:v>
                </c:pt>
                <c:pt idx="2">
                  <c:v>0.37931034482758619</c:v>
                </c:pt>
                <c:pt idx="3">
                  <c:v>0.38518518518518519</c:v>
                </c:pt>
                <c:pt idx="4">
                  <c:v>0.33846153846153848</c:v>
                </c:pt>
                <c:pt idx="5" formatCode="General">
                  <c:v>0</c:v>
                </c:pt>
                <c:pt idx="6">
                  <c:v>0.34794520547945207</c:v>
                </c:pt>
                <c:pt idx="7">
                  <c:v>0.41625615763546797</c:v>
                </c:pt>
                <c:pt idx="8">
                  <c:v>0.40892193308550184</c:v>
                </c:pt>
                <c:pt idx="9">
                  <c:v>0.37262357414448671</c:v>
                </c:pt>
                <c:pt idx="10" formatCode="General">
                  <c:v>0</c:v>
                </c:pt>
                <c:pt idx="11">
                  <c:v>0.31318681318681318</c:v>
                </c:pt>
                <c:pt idx="12">
                  <c:v>0.33582089552238809</c:v>
                </c:pt>
                <c:pt idx="13">
                  <c:v>0.28947368421052633</c:v>
                </c:pt>
                <c:pt idx="14">
                  <c:v>0.31538461538461537</c:v>
                </c:pt>
                <c:pt idx="15" formatCode="General">
                  <c:v>0</c:v>
                </c:pt>
                <c:pt idx="16">
                  <c:v>0.41530054644808745</c:v>
                </c:pt>
                <c:pt idx="17">
                  <c:v>0.41089108910891087</c:v>
                </c:pt>
                <c:pt idx="18">
                  <c:v>0.34831460674157305</c:v>
                </c:pt>
                <c:pt idx="19">
                  <c:v>0.28846153846153844</c:v>
                </c:pt>
                <c:pt idx="20" formatCode="General">
                  <c:v>0</c:v>
                </c:pt>
                <c:pt idx="21">
                  <c:v>0.23013698630136986</c:v>
                </c:pt>
                <c:pt idx="22">
                  <c:v>0.29238329238329236</c:v>
                </c:pt>
                <c:pt idx="23">
                  <c:v>0.19776119402985073</c:v>
                </c:pt>
                <c:pt idx="24">
                  <c:v>0.16030534351145037</c:v>
                </c:pt>
              </c:numCache>
            </c:numRef>
          </c:val>
          <c:extLst>
            <c:ext xmlns:c16="http://schemas.microsoft.com/office/drawing/2014/chart" uri="{C3380CC4-5D6E-409C-BE32-E72D297353CC}">
              <c16:uniqueId val="{00000015-C183-4C61-B3CE-6D644DCCB0A5}"/>
            </c:ext>
          </c:extLst>
        </c:ser>
        <c:ser>
          <c:idx val="2"/>
          <c:order val="2"/>
          <c:tx>
            <c:strRef>
              <c:f>'Q12.要件の変化【ABCD】 '!$Z$6</c:f>
              <c:strCache>
                <c:ptCount val="1"/>
                <c:pt idx="0">
                  <c:v>あまり当てはまらない</c:v>
                </c:pt>
              </c:strCache>
            </c:strRef>
          </c:tx>
          <c:spPr>
            <a:solidFill>
              <a:srgbClr val="3366FF"/>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C183-4C61-B3CE-6D644DCCB0A5}"/>
                </c:ext>
              </c:extLst>
            </c:dLbl>
            <c:dLbl>
              <c:idx val="5"/>
              <c:delete val="1"/>
              <c:extLst>
                <c:ext xmlns:c15="http://schemas.microsoft.com/office/drawing/2012/chart" uri="{CE6537A1-D6FC-4f65-9D91-7224C49458BB}"/>
                <c:ext xmlns:c16="http://schemas.microsoft.com/office/drawing/2014/chart" uri="{C3380CC4-5D6E-409C-BE32-E72D297353CC}">
                  <c16:uniqueId val="{00000017-C183-4C61-B3CE-6D644DCCB0A5}"/>
                </c:ext>
              </c:extLst>
            </c:dLbl>
            <c:dLbl>
              <c:idx val="10"/>
              <c:delete val="1"/>
              <c:extLst>
                <c:ext xmlns:c15="http://schemas.microsoft.com/office/drawing/2012/chart" uri="{CE6537A1-D6FC-4f65-9D91-7224C49458BB}"/>
                <c:ext xmlns:c16="http://schemas.microsoft.com/office/drawing/2014/chart" uri="{C3380CC4-5D6E-409C-BE32-E72D297353CC}">
                  <c16:uniqueId val="{00000018-C183-4C61-B3CE-6D644DCCB0A5}"/>
                </c:ext>
              </c:extLst>
            </c:dLbl>
            <c:dLbl>
              <c:idx val="15"/>
              <c:delete val="1"/>
              <c:extLst>
                <c:ext xmlns:c15="http://schemas.microsoft.com/office/drawing/2012/chart" uri="{CE6537A1-D6FC-4f65-9D91-7224C49458BB}"/>
                <c:ext xmlns:c16="http://schemas.microsoft.com/office/drawing/2014/chart" uri="{C3380CC4-5D6E-409C-BE32-E72D297353CC}">
                  <c16:uniqueId val="{00000019-C183-4C61-B3CE-6D644DCCB0A5}"/>
                </c:ext>
              </c:extLst>
            </c:dLbl>
            <c:dLbl>
              <c:idx val="20"/>
              <c:delete val="1"/>
              <c:extLst>
                <c:ext xmlns:c15="http://schemas.microsoft.com/office/drawing/2012/chart" uri="{CE6537A1-D6FC-4f65-9D91-7224C49458BB}"/>
                <c:ext xmlns:c16="http://schemas.microsoft.com/office/drawing/2014/chart" uri="{C3380CC4-5D6E-409C-BE32-E72D297353CC}">
                  <c16:uniqueId val="{0000001A-C183-4C61-B3CE-6D644DCCB0A5}"/>
                </c:ext>
              </c:extLst>
            </c:dLbl>
            <c:dLbl>
              <c:idx val="25"/>
              <c:delete val="1"/>
              <c:extLst>
                <c:ext xmlns:c15="http://schemas.microsoft.com/office/drawing/2012/chart" uri="{CE6537A1-D6FC-4f65-9D91-7224C49458BB}"/>
                <c:ext xmlns:c16="http://schemas.microsoft.com/office/drawing/2014/chart" uri="{C3380CC4-5D6E-409C-BE32-E72D297353CC}">
                  <c16:uniqueId val="{0000001B-C183-4C61-B3CE-6D644DCCB0A5}"/>
                </c:ext>
              </c:extLst>
            </c:dLbl>
            <c:dLbl>
              <c:idx val="30"/>
              <c:delete val="1"/>
              <c:extLst>
                <c:ext xmlns:c15="http://schemas.microsoft.com/office/drawing/2012/chart" uri="{CE6537A1-D6FC-4f65-9D91-7224C49458BB}"/>
                <c:ext xmlns:c16="http://schemas.microsoft.com/office/drawing/2014/chart" uri="{C3380CC4-5D6E-409C-BE32-E72D297353CC}">
                  <c16:uniqueId val="{0000001C-C183-4C61-B3CE-6D644DCCB0A5}"/>
                </c:ext>
              </c:extLst>
            </c:dLbl>
            <c:dLbl>
              <c:idx val="35"/>
              <c:delete val="1"/>
              <c:extLst>
                <c:ext xmlns:c15="http://schemas.microsoft.com/office/drawing/2012/chart" uri="{CE6537A1-D6FC-4f65-9D91-7224C49458BB}"/>
                <c:ext xmlns:c16="http://schemas.microsoft.com/office/drawing/2014/chart" uri="{C3380CC4-5D6E-409C-BE32-E72D297353CC}">
                  <c16:uniqueId val="{0000001D-C183-4C61-B3CE-6D644DCCB0A5}"/>
                </c:ext>
              </c:extLst>
            </c:dLbl>
            <c:dLbl>
              <c:idx val="40"/>
              <c:delete val="1"/>
              <c:extLst>
                <c:ext xmlns:c15="http://schemas.microsoft.com/office/drawing/2012/chart" uri="{CE6537A1-D6FC-4f65-9D91-7224C49458BB}"/>
                <c:ext xmlns:c16="http://schemas.microsoft.com/office/drawing/2014/chart" uri="{C3380CC4-5D6E-409C-BE32-E72D297353CC}">
                  <c16:uniqueId val="{0000001E-C183-4C61-B3CE-6D644DCCB0A5}"/>
                </c:ext>
              </c:extLst>
            </c:dLbl>
            <c:dLbl>
              <c:idx val="45"/>
              <c:delete val="1"/>
              <c:extLst>
                <c:ext xmlns:c15="http://schemas.microsoft.com/office/drawing/2012/chart" uri="{CE6537A1-D6FC-4f65-9D91-7224C49458BB}"/>
                <c:ext xmlns:c16="http://schemas.microsoft.com/office/drawing/2014/chart" uri="{C3380CC4-5D6E-409C-BE32-E72D297353CC}">
                  <c16:uniqueId val="{0000001F-C183-4C61-B3CE-6D644DCCB0A5}"/>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'!$W$32:$W$56</c:f>
              <c:strCache>
                <c:ptCount val="25"/>
                <c:pt idx="0">
                  <c:v>【 I.デジタル.トランスフォーメーションへの対応 】</c:v>
                </c:pt>
                <c:pt idx="1">
                  <c:v>A.ユーザー企業（N=368）</c:v>
                </c:pt>
                <c:pt idx="2">
                  <c:v>B.メーカー企業（N=406）</c:v>
                </c:pt>
                <c:pt idx="3">
                  <c:v>C.サブシステム提供企業（N=270）</c:v>
                </c:pt>
                <c:pt idx="4">
                  <c:v>D.サービス提供企業（N=260）</c:v>
                </c:pt>
                <c:pt idx="5">
                  <c:v>【 B.部品の増加.プラットフォームの増加 】    </c:v>
                </c:pt>
                <c:pt idx="6">
                  <c:v>A.ユーザー企業（N=365）</c:v>
                </c:pt>
                <c:pt idx="7">
                  <c:v>B.メーカー企業（N=406）</c:v>
                </c:pt>
                <c:pt idx="8">
                  <c:v>C.サブシステム提供企業（N=269）</c:v>
                </c:pt>
                <c:pt idx="9">
                  <c:v>D.サービス提供企業（N=263）</c:v>
                </c:pt>
                <c:pt idx="10">
                  <c:v>【 J.ニューノーマルへの対応 】          </c:v>
                </c:pt>
                <c:pt idx="11">
                  <c:v>A.ユーザー企業（N=364）</c:v>
                </c:pt>
                <c:pt idx="12">
                  <c:v>B.メーカー企業（N=402）</c:v>
                </c:pt>
                <c:pt idx="13">
                  <c:v>C.サブシステム提供企業（N=266）</c:v>
                </c:pt>
                <c:pt idx="14">
                  <c:v>D.サービス提供企業（N=260）</c:v>
                </c:pt>
                <c:pt idx="15">
                  <c:v>【 H.対応すべき規格等の増加 】          </c:v>
                </c:pt>
                <c:pt idx="16">
                  <c:v>A.ユーザー企業（N=366）</c:v>
                </c:pt>
                <c:pt idx="17">
                  <c:v>B.メーカー企業（N=404）</c:v>
                </c:pt>
                <c:pt idx="18">
                  <c:v>C.サブシステム提供企業（N=267）</c:v>
                </c:pt>
                <c:pt idx="19">
                  <c:v>D.サービス提供企業（N=260）</c:v>
                </c:pt>
                <c:pt idx="20">
                  <c:v>【 G.仕向地.出荷先の拡大 】           </c:v>
                </c:pt>
                <c:pt idx="21">
                  <c:v>A.ユーザー企業（N=365）</c:v>
                </c:pt>
                <c:pt idx="22">
                  <c:v>B.メーカー企業（N=407）</c:v>
                </c:pt>
                <c:pt idx="23">
                  <c:v>C.サブシステム提供企業（N=268）</c:v>
                </c:pt>
                <c:pt idx="24">
                  <c:v>D.サービス提供企業（N=262）</c:v>
                </c:pt>
              </c:strCache>
            </c:strRef>
          </c:cat>
          <c:val>
            <c:numRef>
              <c:f>'Q12.要件の変化【ABCD】 '!$Z$32:$Z$56</c:f>
              <c:numCache>
                <c:formatCode>0.0%</c:formatCode>
                <c:ptCount val="25"/>
                <c:pt idx="0" formatCode="General">
                  <c:v>0</c:v>
                </c:pt>
                <c:pt idx="1">
                  <c:v>0.26358695652173914</c:v>
                </c:pt>
                <c:pt idx="2">
                  <c:v>0.27093596059113301</c:v>
                </c:pt>
                <c:pt idx="3">
                  <c:v>0.28888888888888886</c:v>
                </c:pt>
                <c:pt idx="4">
                  <c:v>0.33076923076923076</c:v>
                </c:pt>
                <c:pt idx="5" formatCode="General">
                  <c:v>0</c:v>
                </c:pt>
                <c:pt idx="6">
                  <c:v>0.32602739726027397</c:v>
                </c:pt>
                <c:pt idx="7">
                  <c:v>0.28078817733990147</c:v>
                </c:pt>
                <c:pt idx="8">
                  <c:v>0.27509293680297398</c:v>
                </c:pt>
                <c:pt idx="9">
                  <c:v>0.30038022813688214</c:v>
                </c:pt>
                <c:pt idx="10" formatCode="General">
                  <c:v>0</c:v>
                </c:pt>
                <c:pt idx="11">
                  <c:v>0.32417582417582419</c:v>
                </c:pt>
                <c:pt idx="12">
                  <c:v>0.3383084577114428</c:v>
                </c:pt>
                <c:pt idx="13">
                  <c:v>0.40977443609022557</c:v>
                </c:pt>
                <c:pt idx="14">
                  <c:v>0.38846153846153847</c:v>
                </c:pt>
                <c:pt idx="15" formatCode="General">
                  <c:v>0</c:v>
                </c:pt>
                <c:pt idx="16">
                  <c:v>0.30601092896174864</c:v>
                </c:pt>
                <c:pt idx="17">
                  <c:v>0.31930693069306931</c:v>
                </c:pt>
                <c:pt idx="18">
                  <c:v>0.37827715355805241</c:v>
                </c:pt>
                <c:pt idx="19">
                  <c:v>0.43461538461538463</c:v>
                </c:pt>
                <c:pt idx="20" formatCode="General">
                  <c:v>0</c:v>
                </c:pt>
                <c:pt idx="21">
                  <c:v>0.38630136986301372</c:v>
                </c:pt>
                <c:pt idx="22">
                  <c:v>0.3931203931203931</c:v>
                </c:pt>
                <c:pt idx="23">
                  <c:v>0.47014925373134331</c:v>
                </c:pt>
                <c:pt idx="24">
                  <c:v>0.48854961832061067</c:v>
                </c:pt>
              </c:numCache>
            </c:numRef>
          </c:val>
          <c:extLst>
            <c:ext xmlns:c16="http://schemas.microsoft.com/office/drawing/2014/chart" uri="{C3380CC4-5D6E-409C-BE32-E72D297353CC}">
              <c16:uniqueId val="{00000020-C183-4C61-B3CE-6D644DCCB0A5}"/>
            </c:ext>
          </c:extLst>
        </c:ser>
        <c:ser>
          <c:idx val="3"/>
          <c:order val="3"/>
          <c:tx>
            <c:strRef>
              <c:f>'Q12.要件の変化【ABCD】 '!$AA$6</c:f>
              <c:strCache>
                <c:ptCount val="1"/>
                <c:pt idx="0">
                  <c:v>当てはまらない</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1-C183-4C61-B3CE-6D644DCCB0A5}"/>
                </c:ext>
              </c:extLst>
            </c:dLbl>
            <c:dLbl>
              <c:idx val="5"/>
              <c:delete val="1"/>
              <c:extLst>
                <c:ext xmlns:c15="http://schemas.microsoft.com/office/drawing/2012/chart" uri="{CE6537A1-D6FC-4f65-9D91-7224C49458BB}"/>
                <c:ext xmlns:c16="http://schemas.microsoft.com/office/drawing/2014/chart" uri="{C3380CC4-5D6E-409C-BE32-E72D297353CC}">
                  <c16:uniqueId val="{00000022-C183-4C61-B3CE-6D644DCCB0A5}"/>
                </c:ext>
              </c:extLst>
            </c:dLbl>
            <c:dLbl>
              <c:idx val="10"/>
              <c:delete val="1"/>
              <c:extLst>
                <c:ext xmlns:c15="http://schemas.microsoft.com/office/drawing/2012/chart" uri="{CE6537A1-D6FC-4f65-9D91-7224C49458BB}"/>
                <c:ext xmlns:c16="http://schemas.microsoft.com/office/drawing/2014/chart" uri="{C3380CC4-5D6E-409C-BE32-E72D297353CC}">
                  <c16:uniqueId val="{00000023-C183-4C61-B3CE-6D644DCCB0A5}"/>
                </c:ext>
              </c:extLst>
            </c:dLbl>
            <c:dLbl>
              <c:idx val="15"/>
              <c:delete val="1"/>
              <c:extLst>
                <c:ext xmlns:c15="http://schemas.microsoft.com/office/drawing/2012/chart" uri="{CE6537A1-D6FC-4f65-9D91-7224C49458BB}"/>
                <c:ext xmlns:c16="http://schemas.microsoft.com/office/drawing/2014/chart" uri="{C3380CC4-5D6E-409C-BE32-E72D297353CC}">
                  <c16:uniqueId val="{00000024-C183-4C61-B3CE-6D644DCCB0A5}"/>
                </c:ext>
              </c:extLst>
            </c:dLbl>
            <c:dLbl>
              <c:idx val="20"/>
              <c:delete val="1"/>
              <c:extLst>
                <c:ext xmlns:c15="http://schemas.microsoft.com/office/drawing/2012/chart" uri="{CE6537A1-D6FC-4f65-9D91-7224C49458BB}"/>
                <c:ext xmlns:c16="http://schemas.microsoft.com/office/drawing/2014/chart" uri="{C3380CC4-5D6E-409C-BE32-E72D297353CC}">
                  <c16:uniqueId val="{00000025-C183-4C61-B3CE-6D644DCCB0A5}"/>
                </c:ext>
              </c:extLst>
            </c:dLbl>
            <c:dLbl>
              <c:idx val="25"/>
              <c:delete val="1"/>
              <c:extLst>
                <c:ext xmlns:c15="http://schemas.microsoft.com/office/drawing/2012/chart" uri="{CE6537A1-D6FC-4f65-9D91-7224C49458BB}"/>
                <c:ext xmlns:c16="http://schemas.microsoft.com/office/drawing/2014/chart" uri="{C3380CC4-5D6E-409C-BE32-E72D297353CC}">
                  <c16:uniqueId val="{00000026-C183-4C61-B3CE-6D644DCCB0A5}"/>
                </c:ext>
              </c:extLst>
            </c:dLbl>
            <c:dLbl>
              <c:idx val="30"/>
              <c:delete val="1"/>
              <c:extLst>
                <c:ext xmlns:c15="http://schemas.microsoft.com/office/drawing/2012/chart" uri="{CE6537A1-D6FC-4f65-9D91-7224C49458BB}"/>
                <c:ext xmlns:c16="http://schemas.microsoft.com/office/drawing/2014/chart" uri="{C3380CC4-5D6E-409C-BE32-E72D297353CC}">
                  <c16:uniqueId val="{00000027-C183-4C61-B3CE-6D644DCCB0A5}"/>
                </c:ext>
              </c:extLst>
            </c:dLbl>
            <c:dLbl>
              <c:idx val="35"/>
              <c:delete val="1"/>
              <c:extLst>
                <c:ext xmlns:c15="http://schemas.microsoft.com/office/drawing/2012/chart" uri="{CE6537A1-D6FC-4f65-9D91-7224C49458BB}"/>
                <c:ext xmlns:c16="http://schemas.microsoft.com/office/drawing/2014/chart" uri="{C3380CC4-5D6E-409C-BE32-E72D297353CC}">
                  <c16:uniqueId val="{00000028-C183-4C61-B3CE-6D644DCCB0A5}"/>
                </c:ext>
              </c:extLst>
            </c:dLbl>
            <c:dLbl>
              <c:idx val="40"/>
              <c:delete val="1"/>
              <c:extLst>
                <c:ext xmlns:c15="http://schemas.microsoft.com/office/drawing/2012/chart" uri="{CE6537A1-D6FC-4f65-9D91-7224C49458BB}"/>
                <c:ext xmlns:c16="http://schemas.microsoft.com/office/drawing/2014/chart" uri="{C3380CC4-5D6E-409C-BE32-E72D297353CC}">
                  <c16:uniqueId val="{00000029-C183-4C61-B3CE-6D644DCCB0A5}"/>
                </c:ext>
              </c:extLst>
            </c:dLbl>
            <c:dLbl>
              <c:idx val="45"/>
              <c:delete val="1"/>
              <c:extLst>
                <c:ext xmlns:c15="http://schemas.microsoft.com/office/drawing/2012/chart" uri="{CE6537A1-D6FC-4f65-9D91-7224C49458BB}"/>
                <c:ext xmlns:c16="http://schemas.microsoft.com/office/drawing/2014/chart" uri="{C3380CC4-5D6E-409C-BE32-E72D297353CC}">
                  <c16:uniqueId val="{0000002A-C183-4C61-B3CE-6D644DCCB0A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'!$W$32:$W$56</c:f>
              <c:strCache>
                <c:ptCount val="25"/>
                <c:pt idx="0">
                  <c:v>【 I.デジタル.トランスフォーメーションへの対応 】</c:v>
                </c:pt>
                <c:pt idx="1">
                  <c:v>A.ユーザー企業（N=368）</c:v>
                </c:pt>
                <c:pt idx="2">
                  <c:v>B.メーカー企業（N=406）</c:v>
                </c:pt>
                <c:pt idx="3">
                  <c:v>C.サブシステム提供企業（N=270）</c:v>
                </c:pt>
                <c:pt idx="4">
                  <c:v>D.サービス提供企業（N=260）</c:v>
                </c:pt>
                <c:pt idx="5">
                  <c:v>【 B.部品の増加.プラットフォームの増加 】    </c:v>
                </c:pt>
                <c:pt idx="6">
                  <c:v>A.ユーザー企業（N=365）</c:v>
                </c:pt>
                <c:pt idx="7">
                  <c:v>B.メーカー企業（N=406）</c:v>
                </c:pt>
                <c:pt idx="8">
                  <c:v>C.サブシステム提供企業（N=269）</c:v>
                </c:pt>
                <c:pt idx="9">
                  <c:v>D.サービス提供企業（N=263）</c:v>
                </c:pt>
                <c:pt idx="10">
                  <c:v>【 J.ニューノーマルへの対応 】          </c:v>
                </c:pt>
                <c:pt idx="11">
                  <c:v>A.ユーザー企業（N=364）</c:v>
                </c:pt>
                <c:pt idx="12">
                  <c:v>B.メーカー企業（N=402）</c:v>
                </c:pt>
                <c:pt idx="13">
                  <c:v>C.サブシステム提供企業（N=266）</c:v>
                </c:pt>
                <c:pt idx="14">
                  <c:v>D.サービス提供企業（N=260）</c:v>
                </c:pt>
                <c:pt idx="15">
                  <c:v>【 H.対応すべき規格等の増加 】          </c:v>
                </c:pt>
                <c:pt idx="16">
                  <c:v>A.ユーザー企業（N=366）</c:v>
                </c:pt>
                <c:pt idx="17">
                  <c:v>B.メーカー企業（N=404）</c:v>
                </c:pt>
                <c:pt idx="18">
                  <c:v>C.サブシステム提供企業（N=267）</c:v>
                </c:pt>
                <c:pt idx="19">
                  <c:v>D.サービス提供企業（N=260）</c:v>
                </c:pt>
                <c:pt idx="20">
                  <c:v>【 G.仕向地.出荷先の拡大 】           </c:v>
                </c:pt>
                <c:pt idx="21">
                  <c:v>A.ユーザー企業（N=365）</c:v>
                </c:pt>
                <c:pt idx="22">
                  <c:v>B.メーカー企業（N=407）</c:v>
                </c:pt>
                <c:pt idx="23">
                  <c:v>C.サブシステム提供企業（N=268）</c:v>
                </c:pt>
                <c:pt idx="24">
                  <c:v>D.サービス提供企業（N=262）</c:v>
                </c:pt>
              </c:strCache>
            </c:strRef>
          </c:cat>
          <c:val>
            <c:numRef>
              <c:f>'Q12.要件の変化【ABCD】 '!$AA$32:$AA$56</c:f>
              <c:numCache>
                <c:formatCode>0.0%</c:formatCode>
                <c:ptCount val="25"/>
                <c:pt idx="0" formatCode="General">
                  <c:v>0</c:v>
                </c:pt>
                <c:pt idx="1">
                  <c:v>0.13043478260869565</c:v>
                </c:pt>
                <c:pt idx="2">
                  <c:v>9.1133004926108374E-2</c:v>
                </c:pt>
                <c:pt idx="3">
                  <c:v>0.1</c:v>
                </c:pt>
                <c:pt idx="4">
                  <c:v>8.461538461538462E-2</c:v>
                </c:pt>
                <c:pt idx="5" formatCode="General">
                  <c:v>0</c:v>
                </c:pt>
                <c:pt idx="6">
                  <c:v>0.16712328767123288</c:v>
                </c:pt>
                <c:pt idx="7">
                  <c:v>0.10344827586206896</c:v>
                </c:pt>
                <c:pt idx="8">
                  <c:v>0.13011152416356878</c:v>
                </c:pt>
                <c:pt idx="9">
                  <c:v>0.12167300380228137</c:v>
                </c:pt>
                <c:pt idx="10" formatCode="General">
                  <c:v>0</c:v>
                </c:pt>
                <c:pt idx="11">
                  <c:v>0.15109890109890109</c:v>
                </c:pt>
                <c:pt idx="12">
                  <c:v>0.10945273631840796</c:v>
                </c:pt>
                <c:pt idx="13">
                  <c:v>0.12406015037593984</c:v>
                </c:pt>
                <c:pt idx="14">
                  <c:v>9.2307692307692313E-2</c:v>
                </c:pt>
                <c:pt idx="15" formatCode="General">
                  <c:v>0</c:v>
                </c:pt>
                <c:pt idx="16">
                  <c:v>0.12295081967213115</c:v>
                </c:pt>
                <c:pt idx="17">
                  <c:v>9.405940594059406E-2</c:v>
                </c:pt>
                <c:pt idx="18">
                  <c:v>0.10861423220973783</c:v>
                </c:pt>
                <c:pt idx="19">
                  <c:v>0.11538461538461539</c:v>
                </c:pt>
                <c:pt idx="20" formatCode="General">
                  <c:v>0</c:v>
                </c:pt>
                <c:pt idx="21">
                  <c:v>0.21369863013698631</c:v>
                </c:pt>
                <c:pt idx="22">
                  <c:v>0.16707616707616707</c:v>
                </c:pt>
                <c:pt idx="23">
                  <c:v>0.18656716417910449</c:v>
                </c:pt>
                <c:pt idx="24">
                  <c:v>0.21755725190839695</c:v>
                </c:pt>
              </c:numCache>
            </c:numRef>
          </c:val>
          <c:extLst>
            <c:ext xmlns:c16="http://schemas.microsoft.com/office/drawing/2014/chart" uri="{C3380CC4-5D6E-409C-BE32-E72D297353CC}">
              <c16:uniqueId val="{0000002B-C183-4C61-B3CE-6D644DCCB0A5}"/>
            </c:ext>
          </c:extLst>
        </c:ser>
        <c:ser>
          <c:idx val="4"/>
          <c:order val="4"/>
          <c:tx>
            <c:strRef>
              <c:f>'Q12.要件の変化【ABCD】 '!$AB$6</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C-C183-4C61-B3CE-6D644DCCB0A5}"/>
                </c:ext>
              </c:extLst>
            </c:dLbl>
            <c:dLbl>
              <c:idx val="5"/>
              <c:delete val="1"/>
              <c:extLst>
                <c:ext xmlns:c15="http://schemas.microsoft.com/office/drawing/2012/chart" uri="{CE6537A1-D6FC-4f65-9D91-7224C49458BB}"/>
                <c:ext xmlns:c16="http://schemas.microsoft.com/office/drawing/2014/chart" uri="{C3380CC4-5D6E-409C-BE32-E72D297353CC}">
                  <c16:uniqueId val="{0000002D-C183-4C61-B3CE-6D644DCCB0A5}"/>
                </c:ext>
              </c:extLst>
            </c:dLbl>
            <c:dLbl>
              <c:idx val="10"/>
              <c:delete val="1"/>
              <c:extLst>
                <c:ext xmlns:c15="http://schemas.microsoft.com/office/drawing/2012/chart" uri="{CE6537A1-D6FC-4f65-9D91-7224C49458BB}"/>
                <c:ext xmlns:c16="http://schemas.microsoft.com/office/drawing/2014/chart" uri="{C3380CC4-5D6E-409C-BE32-E72D297353CC}">
                  <c16:uniqueId val="{0000002E-C183-4C61-B3CE-6D644DCCB0A5}"/>
                </c:ext>
              </c:extLst>
            </c:dLbl>
            <c:dLbl>
              <c:idx val="15"/>
              <c:delete val="1"/>
              <c:extLst>
                <c:ext xmlns:c15="http://schemas.microsoft.com/office/drawing/2012/chart" uri="{CE6537A1-D6FC-4f65-9D91-7224C49458BB}"/>
                <c:ext xmlns:c16="http://schemas.microsoft.com/office/drawing/2014/chart" uri="{C3380CC4-5D6E-409C-BE32-E72D297353CC}">
                  <c16:uniqueId val="{0000002F-C183-4C61-B3CE-6D644DCCB0A5}"/>
                </c:ext>
              </c:extLst>
            </c:dLbl>
            <c:dLbl>
              <c:idx val="20"/>
              <c:delete val="1"/>
              <c:extLst>
                <c:ext xmlns:c15="http://schemas.microsoft.com/office/drawing/2012/chart" uri="{CE6537A1-D6FC-4f65-9D91-7224C49458BB}"/>
                <c:ext xmlns:c16="http://schemas.microsoft.com/office/drawing/2014/chart" uri="{C3380CC4-5D6E-409C-BE32-E72D297353CC}">
                  <c16:uniqueId val="{00000030-C183-4C61-B3CE-6D644DCCB0A5}"/>
                </c:ext>
              </c:extLst>
            </c:dLbl>
            <c:dLbl>
              <c:idx val="25"/>
              <c:delete val="1"/>
              <c:extLst>
                <c:ext xmlns:c15="http://schemas.microsoft.com/office/drawing/2012/chart" uri="{CE6537A1-D6FC-4f65-9D91-7224C49458BB}"/>
                <c:ext xmlns:c16="http://schemas.microsoft.com/office/drawing/2014/chart" uri="{C3380CC4-5D6E-409C-BE32-E72D297353CC}">
                  <c16:uniqueId val="{00000031-C183-4C61-B3CE-6D644DCCB0A5}"/>
                </c:ext>
              </c:extLst>
            </c:dLbl>
            <c:dLbl>
              <c:idx val="30"/>
              <c:delete val="1"/>
              <c:extLst>
                <c:ext xmlns:c15="http://schemas.microsoft.com/office/drawing/2012/chart" uri="{CE6537A1-D6FC-4f65-9D91-7224C49458BB}"/>
                <c:ext xmlns:c16="http://schemas.microsoft.com/office/drawing/2014/chart" uri="{C3380CC4-5D6E-409C-BE32-E72D297353CC}">
                  <c16:uniqueId val="{00000032-C183-4C61-B3CE-6D644DCCB0A5}"/>
                </c:ext>
              </c:extLst>
            </c:dLbl>
            <c:dLbl>
              <c:idx val="35"/>
              <c:delete val="1"/>
              <c:extLst>
                <c:ext xmlns:c15="http://schemas.microsoft.com/office/drawing/2012/chart" uri="{CE6537A1-D6FC-4f65-9D91-7224C49458BB}"/>
                <c:ext xmlns:c16="http://schemas.microsoft.com/office/drawing/2014/chart" uri="{C3380CC4-5D6E-409C-BE32-E72D297353CC}">
                  <c16:uniqueId val="{00000033-C183-4C61-B3CE-6D644DCCB0A5}"/>
                </c:ext>
              </c:extLst>
            </c:dLbl>
            <c:dLbl>
              <c:idx val="40"/>
              <c:delete val="1"/>
              <c:extLst>
                <c:ext xmlns:c15="http://schemas.microsoft.com/office/drawing/2012/chart" uri="{CE6537A1-D6FC-4f65-9D91-7224C49458BB}"/>
                <c:ext xmlns:c16="http://schemas.microsoft.com/office/drawing/2014/chart" uri="{C3380CC4-5D6E-409C-BE32-E72D297353CC}">
                  <c16:uniqueId val="{00000034-C183-4C61-B3CE-6D644DCCB0A5}"/>
                </c:ext>
              </c:extLst>
            </c:dLbl>
            <c:dLbl>
              <c:idx val="45"/>
              <c:delete val="1"/>
              <c:extLst>
                <c:ext xmlns:c15="http://schemas.microsoft.com/office/drawing/2012/chart" uri="{CE6537A1-D6FC-4f65-9D91-7224C49458BB}"/>
                <c:ext xmlns:c16="http://schemas.microsoft.com/office/drawing/2014/chart" uri="{C3380CC4-5D6E-409C-BE32-E72D297353CC}">
                  <c16:uniqueId val="{00000035-C183-4C61-B3CE-6D644DCCB0A5}"/>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'Q12.要件の変化【ABCD】 '!$W$32:$W$56</c:f>
              <c:strCache>
                <c:ptCount val="25"/>
                <c:pt idx="0">
                  <c:v>【 I.デジタル.トランスフォーメーションへの対応 】</c:v>
                </c:pt>
                <c:pt idx="1">
                  <c:v>A.ユーザー企業（N=368）</c:v>
                </c:pt>
                <c:pt idx="2">
                  <c:v>B.メーカー企業（N=406）</c:v>
                </c:pt>
                <c:pt idx="3">
                  <c:v>C.サブシステム提供企業（N=270）</c:v>
                </c:pt>
                <c:pt idx="4">
                  <c:v>D.サービス提供企業（N=260）</c:v>
                </c:pt>
                <c:pt idx="5">
                  <c:v>【 B.部品の増加.プラットフォームの増加 】    </c:v>
                </c:pt>
                <c:pt idx="6">
                  <c:v>A.ユーザー企業（N=365）</c:v>
                </c:pt>
                <c:pt idx="7">
                  <c:v>B.メーカー企業（N=406）</c:v>
                </c:pt>
                <c:pt idx="8">
                  <c:v>C.サブシステム提供企業（N=269）</c:v>
                </c:pt>
                <c:pt idx="9">
                  <c:v>D.サービス提供企業（N=263）</c:v>
                </c:pt>
                <c:pt idx="10">
                  <c:v>【 J.ニューノーマルへの対応 】          </c:v>
                </c:pt>
                <c:pt idx="11">
                  <c:v>A.ユーザー企業（N=364）</c:v>
                </c:pt>
                <c:pt idx="12">
                  <c:v>B.メーカー企業（N=402）</c:v>
                </c:pt>
                <c:pt idx="13">
                  <c:v>C.サブシステム提供企業（N=266）</c:v>
                </c:pt>
                <c:pt idx="14">
                  <c:v>D.サービス提供企業（N=260）</c:v>
                </c:pt>
                <c:pt idx="15">
                  <c:v>【 H.対応すべき規格等の増加 】          </c:v>
                </c:pt>
                <c:pt idx="16">
                  <c:v>A.ユーザー企業（N=366）</c:v>
                </c:pt>
                <c:pt idx="17">
                  <c:v>B.メーカー企業（N=404）</c:v>
                </c:pt>
                <c:pt idx="18">
                  <c:v>C.サブシステム提供企業（N=267）</c:v>
                </c:pt>
                <c:pt idx="19">
                  <c:v>D.サービス提供企業（N=260）</c:v>
                </c:pt>
                <c:pt idx="20">
                  <c:v>【 G.仕向地.出荷先の拡大 】           </c:v>
                </c:pt>
                <c:pt idx="21">
                  <c:v>A.ユーザー企業（N=365）</c:v>
                </c:pt>
                <c:pt idx="22">
                  <c:v>B.メーカー企業（N=407）</c:v>
                </c:pt>
                <c:pt idx="23">
                  <c:v>C.サブシステム提供企業（N=268）</c:v>
                </c:pt>
                <c:pt idx="24">
                  <c:v>D.サービス提供企業（N=262）</c:v>
                </c:pt>
              </c:strCache>
            </c:strRef>
          </c:cat>
          <c:val>
            <c:numRef>
              <c:f>'Q12.要件の変化【ABCD】 '!$AB$32:$AB$56</c:f>
              <c:numCache>
                <c:formatCode>0.0%</c:formatCode>
                <c:ptCount val="25"/>
                <c:pt idx="0" formatCode="General">
                  <c:v>0</c:v>
                </c:pt>
                <c:pt idx="1">
                  <c:v>7.0652173913043473E-2</c:v>
                </c:pt>
                <c:pt idx="2">
                  <c:v>7.1428571428571425E-2</c:v>
                </c:pt>
                <c:pt idx="3">
                  <c:v>7.407407407407407E-2</c:v>
                </c:pt>
                <c:pt idx="4">
                  <c:v>8.8461538461538466E-2</c:v>
                </c:pt>
                <c:pt idx="5" formatCode="General">
                  <c:v>0</c:v>
                </c:pt>
                <c:pt idx="6">
                  <c:v>8.2191780821917804E-2</c:v>
                </c:pt>
                <c:pt idx="7">
                  <c:v>5.9113300492610835E-2</c:v>
                </c:pt>
                <c:pt idx="8">
                  <c:v>3.717472118959108E-2</c:v>
                </c:pt>
                <c:pt idx="9">
                  <c:v>7.9847908745247151E-2</c:v>
                </c:pt>
                <c:pt idx="10" formatCode="General">
                  <c:v>0</c:v>
                </c:pt>
                <c:pt idx="11">
                  <c:v>9.3406593406593408E-2</c:v>
                </c:pt>
                <c:pt idx="12">
                  <c:v>9.4527363184079602E-2</c:v>
                </c:pt>
                <c:pt idx="13">
                  <c:v>7.5187969924812026E-2</c:v>
                </c:pt>
                <c:pt idx="14">
                  <c:v>0.11538461538461539</c:v>
                </c:pt>
                <c:pt idx="15" formatCode="General">
                  <c:v>0</c:v>
                </c:pt>
                <c:pt idx="16">
                  <c:v>6.8306010928961755E-2</c:v>
                </c:pt>
                <c:pt idx="17">
                  <c:v>4.702970297029703E-2</c:v>
                </c:pt>
                <c:pt idx="18">
                  <c:v>7.116104868913857E-2</c:v>
                </c:pt>
                <c:pt idx="19">
                  <c:v>8.0769230769230774E-2</c:v>
                </c:pt>
                <c:pt idx="20" formatCode="General">
                  <c:v>0</c:v>
                </c:pt>
                <c:pt idx="21">
                  <c:v>0.10684931506849316</c:v>
                </c:pt>
                <c:pt idx="22">
                  <c:v>5.6511056511056514E-2</c:v>
                </c:pt>
                <c:pt idx="23">
                  <c:v>7.0895522388059698E-2</c:v>
                </c:pt>
                <c:pt idx="24">
                  <c:v>8.7786259541984726E-2</c:v>
                </c:pt>
              </c:numCache>
            </c:numRef>
          </c:val>
          <c:extLst>
            <c:ext xmlns:c16="http://schemas.microsoft.com/office/drawing/2014/chart" uri="{C3380CC4-5D6E-409C-BE32-E72D297353CC}">
              <c16:uniqueId val="{00000036-C183-4C61-B3CE-6D644DCCB0A5}"/>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89347561519794672"/>
        </c:manualLayout>
      </c:layout>
      <c:barChart>
        <c:barDir val="bar"/>
        <c:grouping val="stacked"/>
        <c:varyColors val="0"/>
        <c:ser>
          <c:idx val="0"/>
          <c:order val="0"/>
          <c:tx>
            <c:strRef>
              <c:f>'Q12.要件の変化（従業員別）'!$X$6</c:f>
              <c:strCache>
                <c:ptCount val="1"/>
                <c:pt idx="0">
                  <c:v>当てはまる</c:v>
                </c:pt>
              </c:strCache>
            </c:strRef>
          </c:tx>
          <c:spPr>
            <a:solidFill>
              <a:srgbClr val="FF9966"/>
            </a:solidFill>
            <a:ln>
              <a:solidFill>
                <a:schemeClr val="tx1"/>
              </a:solidFill>
            </a:ln>
            <a:effectLst/>
          </c:spPr>
          <c:invertIfNegative val="0"/>
          <c:cat>
            <c:strRef>
              <c:f>'Q12.要件の変化（従業員別）'!$W$7:$W$46</c:f>
              <c:strCache>
                <c:ptCount val="40"/>
                <c:pt idx="0">
                  <c:v>【 F.セキュリティ.プライバシー保護の強化 】   </c:v>
                </c:pt>
                <c:pt idx="1">
                  <c:v>20人以下（N=584）</c:v>
                </c:pt>
                <c:pt idx="2">
                  <c:v>21人以上100人以下（N=556）</c:v>
                </c:pt>
                <c:pt idx="3">
                  <c:v>101人以上（N=357）</c:v>
                </c:pt>
                <c:pt idx="4">
                  <c:v>【 A.適用技術の複雑化.高度化 】         </c:v>
                </c:pt>
                <c:pt idx="5">
                  <c:v>20人以下（N=596）</c:v>
                </c:pt>
                <c:pt idx="6">
                  <c:v>21人以上100人以下（N=556）</c:v>
                </c:pt>
                <c:pt idx="7">
                  <c:v>101人以上（N=360）</c:v>
                </c:pt>
                <c:pt idx="8">
                  <c:v>【 E.安全性の向上.機能安全への対応等 】</c:v>
                </c:pt>
                <c:pt idx="9">
                  <c:v>20人以下（N=568）</c:v>
                </c:pt>
                <c:pt idx="10">
                  <c:v>21人以上100人以下（N=549）</c:v>
                </c:pt>
                <c:pt idx="11">
                  <c:v>101人以上（N=359）</c:v>
                </c:pt>
                <c:pt idx="12">
                  <c:v>【 D.利用形態.利用方法の多様化 】        </c:v>
                </c:pt>
                <c:pt idx="13">
                  <c:v>20人以下（N=580）</c:v>
                </c:pt>
                <c:pt idx="14">
                  <c:v>21人以上100人以下（N=551）</c:v>
                </c:pt>
                <c:pt idx="15">
                  <c:v>101人以上（N=359）</c:v>
                </c:pt>
                <c:pt idx="16">
                  <c:v>【 C.つながる対象が増加 】            </c:v>
                </c:pt>
                <c:pt idx="17">
                  <c:v>20人以下（N=577）</c:v>
                </c:pt>
                <c:pt idx="18">
                  <c:v>21人以上100人以下（N=550）</c:v>
                </c:pt>
                <c:pt idx="19">
                  <c:v>101人以上（N=358）</c:v>
                </c:pt>
                <c:pt idx="20">
                  <c:v>【 I.デジタル.トランスフォーメーションへの対応 】</c:v>
                </c:pt>
                <c:pt idx="21">
                  <c:v>20人以下（N=577）</c:v>
                </c:pt>
                <c:pt idx="22">
                  <c:v>21人以上100人以下（N=553）</c:v>
                </c:pt>
                <c:pt idx="23">
                  <c:v>101人以上（N=356）</c:v>
                </c:pt>
                <c:pt idx="24">
                  <c:v>【 B.部品の増加.プラットフォームの増加 】    </c:v>
                </c:pt>
                <c:pt idx="25">
                  <c:v>20人以下（N=580）</c:v>
                </c:pt>
                <c:pt idx="26">
                  <c:v>21人以上100人以下（N=554）</c:v>
                </c:pt>
                <c:pt idx="27">
                  <c:v>101人以上（N=351）</c:v>
                </c:pt>
                <c:pt idx="28">
                  <c:v>【 J.ニューノーマルへの対応 】          </c:v>
                </c:pt>
                <c:pt idx="29">
                  <c:v>20人以下（N=570）</c:v>
                </c:pt>
                <c:pt idx="30">
                  <c:v>21人以上100人以下（N=547）</c:v>
                </c:pt>
                <c:pt idx="31">
                  <c:v>101人以上（N=356）</c:v>
                </c:pt>
                <c:pt idx="32">
                  <c:v>【 H.対応すべき規格等の増加 】          </c:v>
                </c:pt>
                <c:pt idx="33">
                  <c:v>20人以下（N=570）</c:v>
                </c:pt>
                <c:pt idx="34">
                  <c:v>21人以上100人以下（N=551）</c:v>
                </c:pt>
                <c:pt idx="35">
                  <c:v>101人以上（N=357）</c:v>
                </c:pt>
                <c:pt idx="36">
                  <c:v>【 G.仕向地.出荷先の拡大 】           </c:v>
                </c:pt>
                <c:pt idx="37">
                  <c:v>20人以下（N=576）</c:v>
                </c:pt>
                <c:pt idx="38">
                  <c:v>21人以上100人以下（N=549）</c:v>
                </c:pt>
                <c:pt idx="39">
                  <c:v>101人以上（N=358）</c:v>
                </c:pt>
              </c:strCache>
            </c:strRef>
          </c:cat>
          <c:val>
            <c:numRef>
              <c:f>'Q12.要件の変化（従業員別）'!$X$7:$X$46</c:f>
              <c:numCache>
                <c:formatCode>0.0%</c:formatCode>
                <c:ptCount val="40"/>
                <c:pt idx="0" formatCode="General">
                  <c:v>0</c:v>
                </c:pt>
                <c:pt idx="1">
                  <c:v>0.32534246575342468</c:v>
                </c:pt>
                <c:pt idx="2">
                  <c:v>0.31474820143884891</c:v>
                </c:pt>
                <c:pt idx="3">
                  <c:v>0.42296918767507002</c:v>
                </c:pt>
                <c:pt idx="4" formatCode="General">
                  <c:v>0</c:v>
                </c:pt>
                <c:pt idx="5">
                  <c:v>0.35906040268456374</c:v>
                </c:pt>
                <c:pt idx="6">
                  <c:v>0.28956834532374098</c:v>
                </c:pt>
                <c:pt idx="7">
                  <c:v>0.33333333333333331</c:v>
                </c:pt>
                <c:pt idx="8" formatCode="General">
                  <c:v>0</c:v>
                </c:pt>
                <c:pt idx="9">
                  <c:v>0.22359154929577466</c:v>
                </c:pt>
                <c:pt idx="10">
                  <c:v>0.24590163934426229</c:v>
                </c:pt>
                <c:pt idx="11">
                  <c:v>0.31197771587743733</c:v>
                </c:pt>
                <c:pt idx="12" formatCode="General">
                  <c:v>0</c:v>
                </c:pt>
                <c:pt idx="13">
                  <c:v>0.2103448275862069</c:v>
                </c:pt>
                <c:pt idx="14">
                  <c:v>0.16696914700544466</c:v>
                </c:pt>
                <c:pt idx="15">
                  <c:v>0.20055710306406685</c:v>
                </c:pt>
                <c:pt idx="16" formatCode="General">
                  <c:v>0</c:v>
                </c:pt>
                <c:pt idx="17">
                  <c:v>0.16117850953206239</c:v>
                </c:pt>
                <c:pt idx="18">
                  <c:v>0.14727272727272728</c:v>
                </c:pt>
                <c:pt idx="19">
                  <c:v>0.20949720670391062</c:v>
                </c:pt>
                <c:pt idx="20" formatCode="General">
                  <c:v>0</c:v>
                </c:pt>
                <c:pt idx="21">
                  <c:v>0.11785095320623917</c:v>
                </c:pt>
                <c:pt idx="22">
                  <c:v>0.15189873417721519</c:v>
                </c:pt>
                <c:pt idx="23">
                  <c:v>0.2443820224719101</c:v>
                </c:pt>
                <c:pt idx="24" formatCode="General">
                  <c:v>0</c:v>
                </c:pt>
                <c:pt idx="25">
                  <c:v>0.1206896551724138</c:v>
                </c:pt>
                <c:pt idx="26">
                  <c:v>0.10108303249097472</c:v>
                </c:pt>
                <c:pt idx="27">
                  <c:v>0.13675213675213677</c:v>
                </c:pt>
                <c:pt idx="28" formatCode="General">
                  <c:v>0</c:v>
                </c:pt>
                <c:pt idx="29">
                  <c:v>9.1228070175438603E-2</c:v>
                </c:pt>
                <c:pt idx="30">
                  <c:v>8.4095063985374766E-2</c:v>
                </c:pt>
                <c:pt idx="31">
                  <c:v>0.16292134831460675</c:v>
                </c:pt>
                <c:pt idx="32" formatCode="General">
                  <c:v>0</c:v>
                </c:pt>
                <c:pt idx="33">
                  <c:v>9.2982456140350875E-2</c:v>
                </c:pt>
                <c:pt idx="34">
                  <c:v>9.8003629764065334E-2</c:v>
                </c:pt>
                <c:pt idx="35">
                  <c:v>0.11484593837535013</c:v>
                </c:pt>
                <c:pt idx="36" formatCode="General">
                  <c:v>0</c:v>
                </c:pt>
                <c:pt idx="37">
                  <c:v>8.5069444444444448E-2</c:v>
                </c:pt>
                <c:pt idx="38">
                  <c:v>5.6466302367941715E-2</c:v>
                </c:pt>
                <c:pt idx="39">
                  <c:v>6.7039106145251395E-2</c:v>
                </c:pt>
              </c:numCache>
            </c:numRef>
          </c:val>
          <c:extLst>
            <c:ext xmlns:c16="http://schemas.microsoft.com/office/drawing/2014/chart" uri="{C3380CC4-5D6E-409C-BE32-E72D297353CC}">
              <c16:uniqueId val="{0000000A-59C2-478B-B8B5-437FF660E3B2}"/>
            </c:ext>
          </c:extLst>
        </c:ser>
        <c:ser>
          <c:idx val="1"/>
          <c:order val="1"/>
          <c:tx>
            <c:strRef>
              <c:f>'Q12.要件の変化（従業員別）'!$Y$6</c:f>
              <c:strCache>
                <c:ptCount val="1"/>
                <c:pt idx="0">
                  <c:v>やや当てはまる</c:v>
                </c:pt>
              </c:strCache>
            </c:strRef>
          </c:tx>
          <c:spPr>
            <a:solidFill>
              <a:srgbClr val="FFCC99"/>
            </a:solidFill>
            <a:ln>
              <a:solidFill>
                <a:schemeClr val="tx1"/>
              </a:solidFill>
            </a:ln>
            <a:effectLst/>
          </c:spPr>
          <c:invertIfNegative val="0"/>
          <c:cat>
            <c:strRef>
              <c:f>'Q12.要件の変化（従業員別）'!$W$7:$W$46</c:f>
              <c:strCache>
                <c:ptCount val="40"/>
                <c:pt idx="0">
                  <c:v>【 F.セキュリティ.プライバシー保護の強化 】   </c:v>
                </c:pt>
                <c:pt idx="1">
                  <c:v>20人以下（N=584）</c:v>
                </c:pt>
                <c:pt idx="2">
                  <c:v>21人以上100人以下（N=556）</c:v>
                </c:pt>
                <c:pt idx="3">
                  <c:v>101人以上（N=357）</c:v>
                </c:pt>
                <c:pt idx="4">
                  <c:v>【 A.適用技術の複雑化.高度化 】         </c:v>
                </c:pt>
                <c:pt idx="5">
                  <c:v>20人以下（N=596）</c:v>
                </c:pt>
                <c:pt idx="6">
                  <c:v>21人以上100人以下（N=556）</c:v>
                </c:pt>
                <c:pt idx="7">
                  <c:v>101人以上（N=360）</c:v>
                </c:pt>
                <c:pt idx="8">
                  <c:v>【 E.安全性の向上.機能安全への対応等 】</c:v>
                </c:pt>
                <c:pt idx="9">
                  <c:v>20人以下（N=568）</c:v>
                </c:pt>
                <c:pt idx="10">
                  <c:v>21人以上100人以下（N=549）</c:v>
                </c:pt>
                <c:pt idx="11">
                  <c:v>101人以上（N=359）</c:v>
                </c:pt>
                <c:pt idx="12">
                  <c:v>【 D.利用形態.利用方法の多様化 】        </c:v>
                </c:pt>
                <c:pt idx="13">
                  <c:v>20人以下（N=580）</c:v>
                </c:pt>
                <c:pt idx="14">
                  <c:v>21人以上100人以下（N=551）</c:v>
                </c:pt>
                <c:pt idx="15">
                  <c:v>101人以上（N=359）</c:v>
                </c:pt>
                <c:pt idx="16">
                  <c:v>【 C.つながる対象が増加 】            </c:v>
                </c:pt>
                <c:pt idx="17">
                  <c:v>20人以下（N=577）</c:v>
                </c:pt>
                <c:pt idx="18">
                  <c:v>21人以上100人以下（N=550）</c:v>
                </c:pt>
                <c:pt idx="19">
                  <c:v>101人以上（N=358）</c:v>
                </c:pt>
                <c:pt idx="20">
                  <c:v>【 I.デジタル.トランスフォーメーションへの対応 】</c:v>
                </c:pt>
                <c:pt idx="21">
                  <c:v>20人以下（N=577）</c:v>
                </c:pt>
                <c:pt idx="22">
                  <c:v>21人以上100人以下（N=553）</c:v>
                </c:pt>
                <c:pt idx="23">
                  <c:v>101人以上（N=356）</c:v>
                </c:pt>
                <c:pt idx="24">
                  <c:v>【 B.部品の増加.プラットフォームの増加 】    </c:v>
                </c:pt>
                <c:pt idx="25">
                  <c:v>20人以下（N=580）</c:v>
                </c:pt>
                <c:pt idx="26">
                  <c:v>21人以上100人以下（N=554）</c:v>
                </c:pt>
                <c:pt idx="27">
                  <c:v>101人以上（N=351）</c:v>
                </c:pt>
                <c:pt idx="28">
                  <c:v>【 J.ニューノーマルへの対応 】          </c:v>
                </c:pt>
                <c:pt idx="29">
                  <c:v>20人以下（N=570）</c:v>
                </c:pt>
                <c:pt idx="30">
                  <c:v>21人以上100人以下（N=547）</c:v>
                </c:pt>
                <c:pt idx="31">
                  <c:v>101人以上（N=356）</c:v>
                </c:pt>
                <c:pt idx="32">
                  <c:v>【 H.対応すべき規格等の増加 】          </c:v>
                </c:pt>
                <c:pt idx="33">
                  <c:v>20人以下（N=570）</c:v>
                </c:pt>
                <c:pt idx="34">
                  <c:v>21人以上100人以下（N=551）</c:v>
                </c:pt>
                <c:pt idx="35">
                  <c:v>101人以上（N=357）</c:v>
                </c:pt>
                <c:pt idx="36">
                  <c:v>【 G.仕向地.出荷先の拡大 】           </c:v>
                </c:pt>
                <c:pt idx="37">
                  <c:v>20人以下（N=576）</c:v>
                </c:pt>
                <c:pt idx="38">
                  <c:v>21人以上100人以下（N=549）</c:v>
                </c:pt>
                <c:pt idx="39">
                  <c:v>101人以上（N=358）</c:v>
                </c:pt>
              </c:strCache>
            </c:strRef>
          </c:cat>
          <c:val>
            <c:numRef>
              <c:f>'Q12.要件の変化（従業員別）'!$Y$7:$Y$46</c:f>
              <c:numCache>
                <c:formatCode>0.0%</c:formatCode>
                <c:ptCount val="40"/>
                <c:pt idx="0" formatCode="General">
                  <c:v>0</c:v>
                </c:pt>
                <c:pt idx="1">
                  <c:v>0.38356164383561642</c:v>
                </c:pt>
                <c:pt idx="2">
                  <c:v>0.45323741007194246</c:v>
                </c:pt>
                <c:pt idx="3">
                  <c:v>0.36974789915966388</c:v>
                </c:pt>
                <c:pt idx="4" formatCode="General">
                  <c:v>0</c:v>
                </c:pt>
                <c:pt idx="5">
                  <c:v>0.38926174496644295</c:v>
                </c:pt>
                <c:pt idx="6">
                  <c:v>0.44064748201438847</c:v>
                </c:pt>
                <c:pt idx="7">
                  <c:v>0.42499999999999999</c:v>
                </c:pt>
                <c:pt idx="8" formatCode="General">
                  <c:v>0</c:v>
                </c:pt>
                <c:pt idx="9">
                  <c:v>0.38204225352112675</c:v>
                </c:pt>
                <c:pt idx="10">
                  <c:v>0.41530054644808745</c:v>
                </c:pt>
                <c:pt idx="11">
                  <c:v>0.42339832869080779</c:v>
                </c:pt>
                <c:pt idx="12" formatCode="General">
                  <c:v>0</c:v>
                </c:pt>
                <c:pt idx="13">
                  <c:v>0.3724137931034483</c:v>
                </c:pt>
                <c:pt idx="14">
                  <c:v>0.42831215970961889</c:v>
                </c:pt>
                <c:pt idx="15">
                  <c:v>0.46518105849582175</c:v>
                </c:pt>
                <c:pt idx="16" formatCode="General">
                  <c:v>0</c:v>
                </c:pt>
                <c:pt idx="17">
                  <c:v>0.32582322357019067</c:v>
                </c:pt>
                <c:pt idx="18">
                  <c:v>0.36181818181818182</c:v>
                </c:pt>
                <c:pt idx="19">
                  <c:v>0.42737430167597767</c:v>
                </c:pt>
                <c:pt idx="20" formatCode="General">
                  <c:v>0</c:v>
                </c:pt>
                <c:pt idx="21">
                  <c:v>0.3292894280762565</c:v>
                </c:pt>
                <c:pt idx="22">
                  <c:v>0.36166365280289331</c:v>
                </c:pt>
                <c:pt idx="23">
                  <c:v>0.3904494382022472</c:v>
                </c:pt>
                <c:pt idx="24" formatCode="General">
                  <c:v>0</c:v>
                </c:pt>
                <c:pt idx="25">
                  <c:v>0.35517241379310344</c:v>
                </c:pt>
                <c:pt idx="26">
                  <c:v>0.35740072202166068</c:v>
                </c:pt>
                <c:pt idx="27">
                  <c:v>0.40740740740740738</c:v>
                </c:pt>
                <c:pt idx="28" formatCode="General">
                  <c:v>0</c:v>
                </c:pt>
                <c:pt idx="29">
                  <c:v>0.25438596491228072</c:v>
                </c:pt>
                <c:pt idx="30">
                  <c:v>0.30530164533820842</c:v>
                </c:pt>
                <c:pt idx="31">
                  <c:v>0.36235955056179775</c:v>
                </c:pt>
                <c:pt idx="32" formatCode="General">
                  <c:v>0</c:v>
                </c:pt>
                <c:pt idx="33">
                  <c:v>0.31052631578947371</c:v>
                </c:pt>
                <c:pt idx="34">
                  <c:v>0.35390199637023595</c:v>
                </c:pt>
                <c:pt idx="35">
                  <c:v>0.44537815126050423</c:v>
                </c:pt>
                <c:pt idx="36" formatCode="General">
                  <c:v>0</c:v>
                </c:pt>
                <c:pt idx="37">
                  <c:v>0.20659722222222221</c:v>
                </c:pt>
                <c:pt idx="38">
                  <c:v>0.23497267759562843</c:v>
                </c:pt>
                <c:pt idx="39">
                  <c:v>0.24022346368715083</c:v>
                </c:pt>
              </c:numCache>
            </c:numRef>
          </c:val>
          <c:extLst>
            <c:ext xmlns:c16="http://schemas.microsoft.com/office/drawing/2014/chart" uri="{C3380CC4-5D6E-409C-BE32-E72D297353CC}">
              <c16:uniqueId val="{00000015-59C2-478B-B8B5-437FF660E3B2}"/>
            </c:ext>
          </c:extLst>
        </c:ser>
        <c:ser>
          <c:idx val="2"/>
          <c:order val="2"/>
          <c:tx>
            <c:strRef>
              <c:f>'Q12.要件の変化（従業員別）'!$Z$6</c:f>
              <c:strCache>
                <c:ptCount val="1"/>
                <c:pt idx="0">
                  <c:v>あまり当てはまらない</c:v>
                </c:pt>
              </c:strCache>
            </c:strRef>
          </c:tx>
          <c:spPr>
            <a:solidFill>
              <a:srgbClr val="3366FF"/>
            </a:solidFill>
            <a:ln>
              <a:solidFill>
                <a:schemeClr val="tx1"/>
              </a:solidFill>
            </a:ln>
            <a:effectLst/>
          </c:spPr>
          <c:invertIfNegative val="0"/>
          <c:cat>
            <c:strRef>
              <c:f>'Q12.要件の変化（従業員別）'!$W$7:$W$46</c:f>
              <c:strCache>
                <c:ptCount val="40"/>
                <c:pt idx="0">
                  <c:v>【 F.セキュリティ.プライバシー保護の強化 】   </c:v>
                </c:pt>
                <c:pt idx="1">
                  <c:v>20人以下（N=584）</c:v>
                </c:pt>
                <c:pt idx="2">
                  <c:v>21人以上100人以下（N=556）</c:v>
                </c:pt>
                <c:pt idx="3">
                  <c:v>101人以上（N=357）</c:v>
                </c:pt>
                <c:pt idx="4">
                  <c:v>【 A.適用技術の複雑化.高度化 】         </c:v>
                </c:pt>
                <c:pt idx="5">
                  <c:v>20人以下（N=596）</c:v>
                </c:pt>
                <c:pt idx="6">
                  <c:v>21人以上100人以下（N=556）</c:v>
                </c:pt>
                <c:pt idx="7">
                  <c:v>101人以上（N=360）</c:v>
                </c:pt>
                <c:pt idx="8">
                  <c:v>【 E.安全性の向上.機能安全への対応等 】</c:v>
                </c:pt>
                <c:pt idx="9">
                  <c:v>20人以下（N=568）</c:v>
                </c:pt>
                <c:pt idx="10">
                  <c:v>21人以上100人以下（N=549）</c:v>
                </c:pt>
                <c:pt idx="11">
                  <c:v>101人以上（N=359）</c:v>
                </c:pt>
                <c:pt idx="12">
                  <c:v>【 D.利用形態.利用方法の多様化 】        </c:v>
                </c:pt>
                <c:pt idx="13">
                  <c:v>20人以下（N=580）</c:v>
                </c:pt>
                <c:pt idx="14">
                  <c:v>21人以上100人以下（N=551）</c:v>
                </c:pt>
                <c:pt idx="15">
                  <c:v>101人以上（N=359）</c:v>
                </c:pt>
                <c:pt idx="16">
                  <c:v>【 C.つながる対象が増加 】            </c:v>
                </c:pt>
                <c:pt idx="17">
                  <c:v>20人以下（N=577）</c:v>
                </c:pt>
                <c:pt idx="18">
                  <c:v>21人以上100人以下（N=550）</c:v>
                </c:pt>
                <c:pt idx="19">
                  <c:v>101人以上（N=358）</c:v>
                </c:pt>
                <c:pt idx="20">
                  <c:v>【 I.デジタル.トランスフォーメーションへの対応 】</c:v>
                </c:pt>
                <c:pt idx="21">
                  <c:v>20人以下（N=577）</c:v>
                </c:pt>
                <c:pt idx="22">
                  <c:v>21人以上100人以下（N=553）</c:v>
                </c:pt>
                <c:pt idx="23">
                  <c:v>101人以上（N=356）</c:v>
                </c:pt>
                <c:pt idx="24">
                  <c:v>【 B.部品の増加.プラットフォームの増加 】    </c:v>
                </c:pt>
                <c:pt idx="25">
                  <c:v>20人以下（N=580）</c:v>
                </c:pt>
                <c:pt idx="26">
                  <c:v>21人以上100人以下（N=554）</c:v>
                </c:pt>
                <c:pt idx="27">
                  <c:v>101人以上（N=351）</c:v>
                </c:pt>
                <c:pt idx="28">
                  <c:v>【 J.ニューノーマルへの対応 】          </c:v>
                </c:pt>
                <c:pt idx="29">
                  <c:v>20人以下（N=570）</c:v>
                </c:pt>
                <c:pt idx="30">
                  <c:v>21人以上100人以下（N=547）</c:v>
                </c:pt>
                <c:pt idx="31">
                  <c:v>101人以上（N=356）</c:v>
                </c:pt>
                <c:pt idx="32">
                  <c:v>【 H.対応すべき規格等の増加 】          </c:v>
                </c:pt>
                <c:pt idx="33">
                  <c:v>20人以下（N=570）</c:v>
                </c:pt>
                <c:pt idx="34">
                  <c:v>21人以上100人以下（N=551）</c:v>
                </c:pt>
                <c:pt idx="35">
                  <c:v>101人以上（N=357）</c:v>
                </c:pt>
                <c:pt idx="36">
                  <c:v>【 G.仕向地.出荷先の拡大 】           </c:v>
                </c:pt>
                <c:pt idx="37">
                  <c:v>20人以下（N=576）</c:v>
                </c:pt>
                <c:pt idx="38">
                  <c:v>21人以上100人以下（N=549）</c:v>
                </c:pt>
                <c:pt idx="39">
                  <c:v>101人以上（N=358）</c:v>
                </c:pt>
              </c:strCache>
            </c:strRef>
          </c:cat>
          <c:val>
            <c:numRef>
              <c:f>'Q12.要件の変化（従業員別）'!$Z$7:$Z$46</c:f>
              <c:numCache>
                <c:formatCode>0.0%</c:formatCode>
                <c:ptCount val="40"/>
                <c:pt idx="0" formatCode="General">
                  <c:v>0</c:v>
                </c:pt>
                <c:pt idx="1">
                  <c:v>0.18321917808219179</c:v>
                </c:pt>
                <c:pt idx="2">
                  <c:v>0.13309352517985612</c:v>
                </c:pt>
                <c:pt idx="3">
                  <c:v>0.10084033613445378</c:v>
                </c:pt>
                <c:pt idx="4" formatCode="General">
                  <c:v>0</c:v>
                </c:pt>
                <c:pt idx="5">
                  <c:v>0.15100671140939598</c:v>
                </c:pt>
                <c:pt idx="6">
                  <c:v>0.16366906474820145</c:v>
                </c:pt>
                <c:pt idx="7">
                  <c:v>0.13055555555555556</c:v>
                </c:pt>
                <c:pt idx="8" formatCode="General">
                  <c:v>0</c:v>
                </c:pt>
                <c:pt idx="9">
                  <c:v>0.23943661971830985</c:v>
                </c:pt>
                <c:pt idx="10">
                  <c:v>0.21493624772313297</c:v>
                </c:pt>
                <c:pt idx="11">
                  <c:v>0.15598885793871867</c:v>
                </c:pt>
                <c:pt idx="12" formatCode="General">
                  <c:v>0</c:v>
                </c:pt>
                <c:pt idx="13">
                  <c:v>0.26551724137931032</c:v>
                </c:pt>
                <c:pt idx="14">
                  <c:v>0.24319419237749546</c:v>
                </c:pt>
                <c:pt idx="15">
                  <c:v>0.1894150417827298</c:v>
                </c:pt>
                <c:pt idx="16" formatCode="General">
                  <c:v>0</c:v>
                </c:pt>
                <c:pt idx="17">
                  <c:v>0.30849220103986136</c:v>
                </c:pt>
                <c:pt idx="18">
                  <c:v>0.30363636363636365</c:v>
                </c:pt>
                <c:pt idx="19">
                  <c:v>0.18715083798882681</c:v>
                </c:pt>
                <c:pt idx="20" formatCode="General">
                  <c:v>0</c:v>
                </c:pt>
                <c:pt idx="21">
                  <c:v>0.30849220103986136</c:v>
                </c:pt>
                <c:pt idx="22">
                  <c:v>0.29837251356238698</c:v>
                </c:pt>
                <c:pt idx="23">
                  <c:v>0.23595505617977527</c:v>
                </c:pt>
                <c:pt idx="24" formatCode="General">
                  <c:v>0</c:v>
                </c:pt>
                <c:pt idx="25">
                  <c:v>0.31206896551724139</c:v>
                </c:pt>
                <c:pt idx="26">
                  <c:v>0.3176895306859206</c:v>
                </c:pt>
                <c:pt idx="27">
                  <c:v>0.25641025641025639</c:v>
                </c:pt>
                <c:pt idx="28" formatCode="General">
                  <c:v>0</c:v>
                </c:pt>
                <c:pt idx="29">
                  <c:v>0.39649122807017545</c:v>
                </c:pt>
                <c:pt idx="30">
                  <c:v>0.37477148080438755</c:v>
                </c:pt>
                <c:pt idx="31">
                  <c:v>0.28370786516853935</c:v>
                </c:pt>
                <c:pt idx="32" formatCode="General">
                  <c:v>0</c:v>
                </c:pt>
                <c:pt idx="33">
                  <c:v>0.38421052631578945</c:v>
                </c:pt>
                <c:pt idx="34">
                  <c:v>0.3411978221415608</c:v>
                </c:pt>
                <c:pt idx="35">
                  <c:v>0.29411764705882354</c:v>
                </c:pt>
                <c:pt idx="36" formatCode="General">
                  <c:v>0</c:v>
                </c:pt>
                <c:pt idx="37">
                  <c:v>0.4201388888888889</c:v>
                </c:pt>
                <c:pt idx="38">
                  <c:v>0.4134790528233151</c:v>
                </c:pt>
                <c:pt idx="39">
                  <c:v>0.4022346368715084</c:v>
                </c:pt>
              </c:numCache>
            </c:numRef>
          </c:val>
          <c:extLst>
            <c:ext xmlns:c16="http://schemas.microsoft.com/office/drawing/2014/chart" uri="{C3380CC4-5D6E-409C-BE32-E72D297353CC}">
              <c16:uniqueId val="{00000020-59C2-478B-B8B5-437FF660E3B2}"/>
            </c:ext>
          </c:extLst>
        </c:ser>
        <c:ser>
          <c:idx val="3"/>
          <c:order val="3"/>
          <c:tx>
            <c:strRef>
              <c:f>'Q12.要件の変化（従業員別）'!$AA$6</c:f>
              <c:strCache>
                <c:ptCount val="1"/>
                <c:pt idx="0">
                  <c:v>当てはまらない</c:v>
                </c:pt>
              </c:strCache>
            </c:strRef>
          </c:tx>
          <c:spPr>
            <a:solidFill>
              <a:srgbClr val="9DC3E6"/>
            </a:solidFill>
            <a:ln>
              <a:solidFill>
                <a:schemeClr val="tx1"/>
              </a:solidFill>
            </a:ln>
            <a:effectLst/>
          </c:spPr>
          <c:invertIfNegative val="0"/>
          <c:cat>
            <c:strRef>
              <c:f>'Q12.要件の変化（従業員別）'!$W$7:$W$46</c:f>
              <c:strCache>
                <c:ptCount val="40"/>
                <c:pt idx="0">
                  <c:v>【 F.セキュリティ.プライバシー保護の強化 】   </c:v>
                </c:pt>
                <c:pt idx="1">
                  <c:v>20人以下（N=584）</c:v>
                </c:pt>
                <c:pt idx="2">
                  <c:v>21人以上100人以下（N=556）</c:v>
                </c:pt>
                <c:pt idx="3">
                  <c:v>101人以上（N=357）</c:v>
                </c:pt>
                <c:pt idx="4">
                  <c:v>【 A.適用技術の複雑化.高度化 】         </c:v>
                </c:pt>
                <c:pt idx="5">
                  <c:v>20人以下（N=596）</c:v>
                </c:pt>
                <c:pt idx="6">
                  <c:v>21人以上100人以下（N=556）</c:v>
                </c:pt>
                <c:pt idx="7">
                  <c:v>101人以上（N=360）</c:v>
                </c:pt>
                <c:pt idx="8">
                  <c:v>【 E.安全性の向上.機能安全への対応等 】</c:v>
                </c:pt>
                <c:pt idx="9">
                  <c:v>20人以下（N=568）</c:v>
                </c:pt>
                <c:pt idx="10">
                  <c:v>21人以上100人以下（N=549）</c:v>
                </c:pt>
                <c:pt idx="11">
                  <c:v>101人以上（N=359）</c:v>
                </c:pt>
                <c:pt idx="12">
                  <c:v>【 D.利用形態.利用方法の多様化 】        </c:v>
                </c:pt>
                <c:pt idx="13">
                  <c:v>20人以下（N=580）</c:v>
                </c:pt>
                <c:pt idx="14">
                  <c:v>21人以上100人以下（N=551）</c:v>
                </c:pt>
                <c:pt idx="15">
                  <c:v>101人以上（N=359）</c:v>
                </c:pt>
                <c:pt idx="16">
                  <c:v>【 C.つながる対象が増加 】            </c:v>
                </c:pt>
                <c:pt idx="17">
                  <c:v>20人以下（N=577）</c:v>
                </c:pt>
                <c:pt idx="18">
                  <c:v>21人以上100人以下（N=550）</c:v>
                </c:pt>
                <c:pt idx="19">
                  <c:v>101人以上（N=358）</c:v>
                </c:pt>
                <c:pt idx="20">
                  <c:v>【 I.デジタル.トランスフォーメーションへの対応 】</c:v>
                </c:pt>
                <c:pt idx="21">
                  <c:v>20人以下（N=577）</c:v>
                </c:pt>
                <c:pt idx="22">
                  <c:v>21人以上100人以下（N=553）</c:v>
                </c:pt>
                <c:pt idx="23">
                  <c:v>101人以上（N=356）</c:v>
                </c:pt>
                <c:pt idx="24">
                  <c:v>【 B.部品の増加.プラットフォームの増加 】    </c:v>
                </c:pt>
                <c:pt idx="25">
                  <c:v>20人以下（N=580）</c:v>
                </c:pt>
                <c:pt idx="26">
                  <c:v>21人以上100人以下（N=554）</c:v>
                </c:pt>
                <c:pt idx="27">
                  <c:v>101人以上（N=351）</c:v>
                </c:pt>
                <c:pt idx="28">
                  <c:v>【 J.ニューノーマルへの対応 】          </c:v>
                </c:pt>
                <c:pt idx="29">
                  <c:v>20人以下（N=570）</c:v>
                </c:pt>
                <c:pt idx="30">
                  <c:v>21人以上100人以下（N=547）</c:v>
                </c:pt>
                <c:pt idx="31">
                  <c:v>101人以上（N=356）</c:v>
                </c:pt>
                <c:pt idx="32">
                  <c:v>【 H.対応すべき規格等の増加 】          </c:v>
                </c:pt>
                <c:pt idx="33">
                  <c:v>20人以下（N=570）</c:v>
                </c:pt>
                <c:pt idx="34">
                  <c:v>21人以上100人以下（N=551）</c:v>
                </c:pt>
                <c:pt idx="35">
                  <c:v>101人以上（N=357）</c:v>
                </c:pt>
                <c:pt idx="36">
                  <c:v>【 G.仕向地.出荷先の拡大 】           </c:v>
                </c:pt>
                <c:pt idx="37">
                  <c:v>20人以下（N=576）</c:v>
                </c:pt>
                <c:pt idx="38">
                  <c:v>21人以上100人以下（N=549）</c:v>
                </c:pt>
                <c:pt idx="39">
                  <c:v>101人以上（N=358）</c:v>
                </c:pt>
              </c:strCache>
            </c:strRef>
          </c:cat>
          <c:val>
            <c:numRef>
              <c:f>'Q12.要件の変化（従業員別）'!$AA$7:$AA$46</c:f>
              <c:numCache>
                <c:formatCode>0.0%</c:formatCode>
                <c:ptCount val="40"/>
                <c:pt idx="0" formatCode="General">
                  <c:v>0</c:v>
                </c:pt>
                <c:pt idx="1">
                  <c:v>6.1643835616438353E-2</c:v>
                </c:pt>
                <c:pt idx="2">
                  <c:v>5.5755395683453238E-2</c:v>
                </c:pt>
                <c:pt idx="3">
                  <c:v>6.1624649859943981E-2</c:v>
                </c:pt>
                <c:pt idx="4" formatCode="General">
                  <c:v>0</c:v>
                </c:pt>
                <c:pt idx="5">
                  <c:v>5.5369127516778527E-2</c:v>
                </c:pt>
                <c:pt idx="6">
                  <c:v>6.2949640287769781E-2</c:v>
                </c:pt>
                <c:pt idx="7">
                  <c:v>6.3888888888888884E-2</c:v>
                </c:pt>
                <c:pt idx="8" formatCode="General">
                  <c:v>0</c:v>
                </c:pt>
                <c:pt idx="9">
                  <c:v>8.2746478873239437E-2</c:v>
                </c:pt>
                <c:pt idx="10">
                  <c:v>8.3788706739526417E-2</c:v>
                </c:pt>
                <c:pt idx="11">
                  <c:v>6.1281337047353758E-2</c:v>
                </c:pt>
                <c:pt idx="12" formatCode="General">
                  <c:v>0</c:v>
                </c:pt>
                <c:pt idx="13">
                  <c:v>8.4482758620689657E-2</c:v>
                </c:pt>
                <c:pt idx="14">
                  <c:v>0.10526315789473684</c:v>
                </c:pt>
                <c:pt idx="15">
                  <c:v>9.1922005571030641E-2</c:v>
                </c:pt>
                <c:pt idx="16" formatCode="General">
                  <c:v>0</c:v>
                </c:pt>
                <c:pt idx="17">
                  <c:v>0.10918544194107452</c:v>
                </c:pt>
                <c:pt idx="18">
                  <c:v>0.11818181818181818</c:v>
                </c:pt>
                <c:pt idx="19">
                  <c:v>0.10893854748603352</c:v>
                </c:pt>
                <c:pt idx="20" formatCode="General">
                  <c:v>0</c:v>
                </c:pt>
                <c:pt idx="21">
                  <c:v>0.12998266897746968</c:v>
                </c:pt>
                <c:pt idx="22">
                  <c:v>0.11754068716094032</c:v>
                </c:pt>
                <c:pt idx="23">
                  <c:v>6.741573033707865E-2</c:v>
                </c:pt>
                <c:pt idx="24" formatCode="General">
                  <c:v>0</c:v>
                </c:pt>
                <c:pt idx="25">
                  <c:v>0.1310344827586207</c:v>
                </c:pt>
                <c:pt idx="26">
                  <c:v>0.16967509025270758</c:v>
                </c:pt>
                <c:pt idx="27">
                  <c:v>0.12535612535612536</c:v>
                </c:pt>
                <c:pt idx="28" formatCode="General">
                  <c:v>0</c:v>
                </c:pt>
                <c:pt idx="29">
                  <c:v>0.12631578947368421</c:v>
                </c:pt>
                <c:pt idx="30">
                  <c:v>0.13711151736745886</c:v>
                </c:pt>
                <c:pt idx="31">
                  <c:v>0.11235955056179775</c:v>
                </c:pt>
                <c:pt idx="32" formatCode="General">
                  <c:v>0</c:v>
                </c:pt>
                <c:pt idx="33">
                  <c:v>0.13508771929824562</c:v>
                </c:pt>
                <c:pt idx="34">
                  <c:v>0.14519056261343014</c:v>
                </c:pt>
                <c:pt idx="35">
                  <c:v>7.5630252100840331E-2</c:v>
                </c:pt>
                <c:pt idx="36" formatCode="General">
                  <c:v>0</c:v>
                </c:pt>
                <c:pt idx="37">
                  <c:v>0.21006944444444445</c:v>
                </c:pt>
                <c:pt idx="38">
                  <c:v>0.21129326047358835</c:v>
                </c:pt>
                <c:pt idx="39">
                  <c:v>0.19273743016759776</c:v>
                </c:pt>
              </c:numCache>
            </c:numRef>
          </c:val>
          <c:extLst>
            <c:ext xmlns:c16="http://schemas.microsoft.com/office/drawing/2014/chart" uri="{C3380CC4-5D6E-409C-BE32-E72D297353CC}">
              <c16:uniqueId val="{0000002B-59C2-478B-B8B5-437FF660E3B2}"/>
            </c:ext>
          </c:extLst>
        </c:ser>
        <c:ser>
          <c:idx val="4"/>
          <c:order val="4"/>
          <c:tx>
            <c:strRef>
              <c:f>'Q12.要件の変化（従業員別）'!$AB$6</c:f>
              <c:strCache>
                <c:ptCount val="1"/>
                <c:pt idx="0">
                  <c:v>どちらともいえない</c:v>
                </c:pt>
              </c:strCache>
            </c:strRef>
          </c:tx>
          <c:spPr>
            <a:solidFill>
              <a:schemeClr val="bg1"/>
            </a:solidFill>
            <a:ln>
              <a:solidFill>
                <a:schemeClr val="tx1"/>
              </a:solidFill>
            </a:ln>
            <a:effectLst/>
          </c:spPr>
          <c:invertIfNegative val="0"/>
          <c:cat>
            <c:strRef>
              <c:f>'Q12.要件の変化（従業員別）'!$W$7:$W$46</c:f>
              <c:strCache>
                <c:ptCount val="40"/>
                <c:pt idx="0">
                  <c:v>【 F.セキュリティ.プライバシー保護の強化 】   </c:v>
                </c:pt>
                <c:pt idx="1">
                  <c:v>20人以下（N=584）</c:v>
                </c:pt>
                <c:pt idx="2">
                  <c:v>21人以上100人以下（N=556）</c:v>
                </c:pt>
                <c:pt idx="3">
                  <c:v>101人以上（N=357）</c:v>
                </c:pt>
                <c:pt idx="4">
                  <c:v>【 A.適用技術の複雑化.高度化 】         </c:v>
                </c:pt>
                <c:pt idx="5">
                  <c:v>20人以下（N=596）</c:v>
                </c:pt>
                <c:pt idx="6">
                  <c:v>21人以上100人以下（N=556）</c:v>
                </c:pt>
                <c:pt idx="7">
                  <c:v>101人以上（N=360）</c:v>
                </c:pt>
                <c:pt idx="8">
                  <c:v>【 E.安全性の向上.機能安全への対応等 】</c:v>
                </c:pt>
                <c:pt idx="9">
                  <c:v>20人以下（N=568）</c:v>
                </c:pt>
                <c:pt idx="10">
                  <c:v>21人以上100人以下（N=549）</c:v>
                </c:pt>
                <c:pt idx="11">
                  <c:v>101人以上（N=359）</c:v>
                </c:pt>
                <c:pt idx="12">
                  <c:v>【 D.利用形態.利用方法の多様化 】        </c:v>
                </c:pt>
                <c:pt idx="13">
                  <c:v>20人以下（N=580）</c:v>
                </c:pt>
                <c:pt idx="14">
                  <c:v>21人以上100人以下（N=551）</c:v>
                </c:pt>
                <c:pt idx="15">
                  <c:v>101人以上（N=359）</c:v>
                </c:pt>
                <c:pt idx="16">
                  <c:v>【 C.つながる対象が増加 】            </c:v>
                </c:pt>
                <c:pt idx="17">
                  <c:v>20人以下（N=577）</c:v>
                </c:pt>
                <c:pt idx="18">
                  <c:v>21人以上100人以下（N=550）</c:v>
                </c:pt>
                <c:pt idx="19">
                  <c:v>101人以上（N=358）</c:v>
                </c:pt>
                <c:pt idx="20">
                  <c:v>【 I.デジタル.トランスフォーメーションへの対応 】</c:v>
                </c:pt>
                <c:pt idx="21">
                  <c:v>20人以下（N=577）</c:v>
                </c:pt>
                <c:pt idx="22">
                  <c:v>21人以上100人以下（N=553）</c:v>
                </c:pt>
                <c:pt idx="23">
                  <c:v>101人以上（N=356）</c:v>
                </c:pt>
                <c:pt idx="24">
                  <c:v>【 B.部品の増加.プラットフォームの増加 】    </c:v>
                </c:pt>
                <c:pt idx="25">
                  <c:v>20人以下（N=580）</c:v>
                </c:pt>
                <c:pt idx="26">
                  <c:v>21人以上100人以下（N=554）</c:v>
                </c:pt>
                <c:pt idx="27">
                  <c:v>101人以上（N=351）</c:v>
                </c:pt>
                <c:pt idx="28">
                  <c:v>【 J.ニューノーマルへの対応 】          </c:v>
                </c:pt>
                <c:pt idx="29">
                  <c:v>20人以下（N=570）</c:v>
                </c:pt>
                <c:pt idx="30">
                  <c:v>21人以上100人以下（N=547）</c:v>
                </c:pt>
                <c:pt idx="31">
                  <c:v>101人以上（N=356）</c:v>
                </c:pt>
                <c:pt idx="32">
                  <c:v>【 H.対応すべき規格等の増加 】          </c:v>
                </c:pt>
                <c:pt idx="33">
                  <c:v>20人以下（N=570）</c:v>
                </c:pt>
                <c:pt idx="34">
                  <c:v>21人以上100人以下（N=551）</c:v>
                </c:pt>
                <c:pt idx="35">
                  <c:v>101人以上（N=357）</c:v>
                </c:pt>
                <c:pt idx="36">
                  <c:v>【 G.仕向地.出荷先の拡大 】           </c:v>
                </c:pt>
                <c:pt idx="37">
                  <c:v>20人以下（N=576）</c:v>
                </c:pt>
                <c:pt idx="38">
                  <c:v>21人以上100人以下（N=549）</c:v>
                </c:pt>
                <c:pt idx="39">
                  <c:v>101人以上（N=358）</c:v>
                </c:pt>
              </c:strCache>
            </c:strRef>
          </c:cat>
          <c:val>
            <c:numRef>
              <c:f>'Q12.要件の変化（従業員別）'!$AB$7:$AB$46</c:f>
              <c:numCache>
                <c:formatCode>0.0%</c:formatCode>
                <c:ptCount val="40"/>
                <c:pt idx="0" formatCode="General">
                  <c:v>0</c:v>
                </c:pt>
                <c:pt idx="1">
                  <c:v>4.6232876712328765E-2</c:v>
                </c:pt>
                <c:pt idx="2">
                  <c:v>4.3165467625899283E-2</c:v>
                </c:pt>
                <c:pt idx="3">
                  <c:v>4.4817927170868348E-2</c:v>
                </c:pt>
                <c:pt idx="4" formatCode="General">
                  <c:v>0</c:v>
                </c:pt>
                <c:pt idx="5">
                  <c:v>4.5302013422818789E-2</c:v>
                </c:pt>
                <c:pt idx="6">
                  <c:v>4.3165467625899283E-2</c:v>
                </c:pt>
                <c:pt idx="7">
                  <c:v>4.7222222222222221E-2</c:v>
                </c:pt>
                <c:pt idx="8" formatCode="General">
                  <c:v>0</c:v>
                </c:pt>
                <c:pt idx="9">
                  <c:v>7.2183098591549297E-2</c:v>
                </c:pt>
                <c:pt idx="10">
                  <c:v>4.0072859744990891E-2</c:v>
                </c:pt>
                <c:pt idx="11">
                  <c:v>4.7353760445682451E-2</c:v>
                </c:pt>
                <c:pt idx="12" formatCode="General">
                  <c:v>0</c:v>
                </c:pt>
                <c:pt idx="13">
                  <c:v>6.7241379310344823E-2</c:v>
                </c:pt>
                <c:pt idx="14">
                  <c:v>5.6261343012704176E-2</c:v>
                </c:pt>
                <c:pt idx="15">
                  <c:v>5.2924791086350974E-2</c:v>
                </c:pt>
                <c:pt idx="16" formatCode="General">
                  <c:v>0</c:v>
                </c:pt>
                <c:pt idx="17">
                  <c:v>9.5320623916811092E-2</c:v>
                </c:pt>
                <c:pt idx="18">
                  <c:v>6.9090909090909092E-2</c:v>
                </c:pt>
                <c:pt idx="19">
                  <c:v>6.7039106145251395E-2</c:v>
                </c:pt>
                <c:pt idx="20" formatCode="General">
                  <c:v>0</c:v>
                </c:pt>
                <c:pt idx="21">
                  <c:v>0.11438474870017332</c:v>
                </c:pt>
                <c:pt idx="22">
                  <c:v>7.0524412296564198E-2</c:v>
                </c:pt>
                <c:pt idx="23">
                  <c:v>6.1797752808988762E-2</c:v>
                </c:pt>
                <c:pt idx="24" formatCode="General">
                  <c:v>0</c:v>
                </c:pt>
                <c:pt idx="25">
                  <c:v>8.1034482758620685E-2</c:v>
                </c:pt>
                <c:pt idx="26">
                  <c:v>5.4151624548736461E-2</c:v>
                </c:pt>
                <c:pt idx="27">
                  <c:v>7.407407407407407E-2</c:v>
                </c:pt>
                <c:pt idx="28" formatCode="General">
                  <c:v>0</c:v>
                </c:pt>
                <c:pt idx="29">
                  <c:v>0.13157894736842105</c:v>
                </c:pt>
                <c:pt idx="30">
                  <c:v>9.8720292504570387E-2</c:v>
                </c:pt>
                <c:pt idx="31">
                  <c:v>7.8651685393258425E-2</c:v>
                </c:pt>
                <c:pt idx="32" formatCode="General">
                  <c:v>0</c:v>
                </c:pt>
                <c:pt idx="33">
                  <c:v>7.7192982456140355E-2</c:v>
                </c:pt>
                <c:pt idx="34">
                  <c:v>6.1705989110707807E-2</c:v>
                </c:pt>
                <c:pt idx="35">
                  <c:v>7.0028011204481794E-2</c:v>
                </c:pt>
                <c:pt idx="36" formatCode="General">
                  <c:v>0</c:v>
                </c:pt>
                <c:pt idx="37">
                  <c:v>7.8125E-2</c:v>
                </c:pt>
                <c:pt idx="38">
                  <c:v>8.3788706739526417E-2</c:v>
                </c:pt>
                <c:pt idx="39">
                  <c:v>9.7765363128491614E-2</c:v>
                </c:pt>
              </c:numCache>
            </c:numRef>
          </c:val>
          <c:extLst>
            <c:ext xmlns:c16="http://schemas.microsoft.com/office/drawing/2014/chart" uri="{C3380CC4-5D6E-409C-BE32-E72D297353CC}">
              <c16:uniqueId val="{00000036-59C2-478B-B8B5-437FF660E3B2}"/>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7.1237179487179444E-3"/>
          <c:y val="0.95883515743566128"/>
          <c:w val="0.95865128205128203"/>
          <c:h val="3.9683701762167185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89347561519794672"/>
        </c:manualLayout>
      </c:layout>
      <c:barChart>
        <c:barDir val="bar"/>
        <c:grouping val="stacked"/>
        <c:varyColors val="0"/>
        <c:ser>
          <c:idx val="0"/>
          <c:order val="0"/>
          <c:tx>
            <c:strRef>
              <c:f>'Q12.要件の変化（従業員別）'!$X$6</c:f>
              <c:strCache>
                <c:ptCount val="1"/>
                <c:pt idx="0">
                  <c:v>当てはまる</c:v>
                </c:pt>
              </c:strCache>
            </c:strRef>
          </c:tx>
          <c:spPr>
            <a:solidFill>
              <a:srgbClr val="FF9966"/>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20人以下（N=95）</c:v>
                </c:pt>
                <c:pt idx="2">
                  <c:v>21人以上100人以下（N=136）</c:v>
                </c:pt>
                <c:pt idx="3">
                  <c:v>101人以上（N=139）</c:v>
                </c:pt>
                <c:pt idx="4">
                  <c:v>【 A.適用技術の複雑化.高度化 】         </c:v>
                </c:pt>
                <c:pt idx="5">
                  <c:v>20人以下（N=96）</c:v>
                </c:pt>
                <c:pt idx="6">
                  <c:v>21人以上100人以下（N=134）</c:v>
                </c:pt>
                <c:pt idx="7">
                  <c:v>101人以上（N=139）</c:v>
                </c:pt>
                <c:pt idx="8">
                  <c:v>【 E.安全性の向上.機能安全への対応等 】</c:v>
                </c:pt>
                <c:pt idx="9">
                  <c:v>20人以下（N=92）</c:v>
                </c:pt>
                <c:pt idx="10">
                  <c:v>21人以上100人以下（N=135）</c:v>
                </c:pt>
                <c:pt idx="11">
                  <c:v>101人以上（N=139）</c:v>
                </c:pt>
                <c:pt idx="12">
                  <c:v>【 I.デジタル.トランスフォーメーションへの対応 】</c:v>
                </c:pt>
                <c:pt idx="13">
                  <c:v>20人以下（N=93）</c:v>
                </c:pt>
                <c:pt idx="14">
                  <c:v>21人以上100人以下（N=135）</c:v>
                </c:pt>
                <c:pt idx="15">
                  <c:v>101人以上（N=140）</c:v>
                </c:pt>
                <c:pt idx="16">
                  <c:v>【 D.利用形態.利用方法の多様化 】        </c:v>
                </c:pt>
                <c:pt idx="17">
                  <c:v>20人以下（N=94）</c:v>
                </c:pt>
                <c:pt idx="18">
                  <c:v>21人以上100人以下（N=135）</c:v>
                </c:pt>
                <c:pt idx="19">
                  <c:v>101人以上（N=138）</c:v>
                </c:pt>
                <c:pt idx="20">
                  <c:v>【 C.つながる対象が増加 】            </c:v>
                </c:pt>
                <c:pt idx="21">
                  <c:v>20人以下（N=94）</c:v>
                </c:pt>
                <c:pt idx="22">
                  <c:v>21人以上100人以下（N=134）</c:v>
                </c:pt>
                <c:pt idx="23">
                  <c:v>101人以上（N=139）</c:v>
                </c:pt>
                <c:pt idx="24">
                  <c:v>【 J.ニューノーマルへの対応 】                    </c:v>
                </c:pt>
                <c:pt idx="25">
                  <c:v>20人以下（N=92）</c:v>
                </c:pt>
                <c:pt idx="26">
                  <c:v>21人以上100人以下（N=133）</c:v>
                </c:pt>
                <c:pt idx="27">
                  <c:v>101人以上（N=139）</c:v>
                </c:pt>
                <c:pt idx="28">
                  <c:v>【 H.対応すべき規格等の増加 】          </c:v>
                </c:pt>
                <c:pt idx="29">
                  <c:v>20人以下（N=93）</c:v>
                </c:pt>
                <c:pt idx="30">
                  <c:v>21人以上100人以下（N=134）</c:v>
                </c:pt>
                <c:pt idx="31">
                  <c:v>101人以上（N=139）</c:v>
                </c:pt>
                <c:pt idx="32">
                  <c:v>【 B.部品の増加.プラットフォームの増加 】    </c:v>
                </c:pt>
                <c:pt idx="33">
                  <c:v>20人以下（N=96）</c:v>
                </c:pt>
                <c:pt idx="34">
                  <c:v>21人以上100人以下（N=134）</c:v>
                </c:pt>
                <c:pt idx="35">
                  <c:v>101人以上（N=135）</c:v>
                </c:pt>
                <c:pt idx="36">
                  <c:v>【 G.仕向地.出荷先の拡大 】           </c:v>
                </c:pt>
                <c:pt idx="37">
                  <c:v>20人以下（N=94）</c:v>
                </c:pt>
                <c:pt idx="38">
                  <c:v>21人以上100人以下（N=132）</c:v>
                </c:pt>
                <c:pt idx="39">
                  <c:v>101人以上（N=139）</c:v>
                </c:pt>
              </c:strCache>
            </c:strRef>
          </c:cat>
          <c:val>
            <c:numRef>
              <c:f>'Q12.要件の変化（従業員別）'!$X$7:$X$46</c:f>
              <c:numCache>
                <c:formatCode>0.0%</c:formatCode>
                <c:ptCount val="40"/>
                <c:pt idx="0" formatCode="General">
                  <c:v>0</c:v>
                </c:pt>
                <c:pt idx="1">
                  <c:v>0.26315789473684209</c:v>
                </c:pt>
                <c:pt idx="2">
                  <c:v>0.27205882352941174</c:v>
                </c:pt>
                <c:pt idx="3">
                  <c:v>0.36690647482014388</c:v>
                </c:pt>
                <c:pt idx="4" formatCode="General">
                  <c:v>0</c:v>
                </c:pt>
                <c:pt idx="5">
                  <c:v>0.25</c:v>
                </c:pt>
                <c:pt idx="6">
                  <c:v>0.26865671641791045</c:v>
                </c:pt>
                <c:pt idx="7">
                  <c:v>0.25179856115107913</c:v>
                </c:pt>
                <c:pt idx="8" formatCode="General">
                  <c:v>0</c:v>
                </c:pt>
                <c:pt idx="9">
                  <c:v>0.13043478260869565</c:v>
                </c:pt>
                <c:pt idx="10">
                  <c:v>0.22222222222222221</c:v>
                </c:pt>
                <c:pt idx="11">
                  <c:v>0.2805755395683453</c:v>
                </c:pt>
                <c:pt idx="12" formatCode="General">
                  <c:v>0</c:v>
                </c:pt>
                <c:pt idx="13">
                  <c:v>8.6021505376344093E-2</c:v>
                </c:pt>
                <c:pt idx="14">
                  <c:v>0.14074074074074075</c:v>
                </c:pt>
                <c:pt idx="15">
                  <c:v>0.25714285714285712</c:v>
                </c:pt>
                <c:pt idx="16" formatCode="General">
                  <c:v>0</c:v>
                </c:pt>
                <c:pt idx="17">
                  <c:v>0.15957446808510639</c:v>
                </c:pt>
                <c:pt idx="18">
                  <c:v>0.14814814814814814</c:v>
                </c:pt>
                <c:pt idx="19">
                  <c:v>0.15942028985507245</c:v>
                </c:pt>
                <c:pt idx="20" formatCode="General">
                  <c:v>0</c:v>
                </c:pt>
                <c:pt idx="21">
                  <c:v>8.5106382978723402E-2</c:v>
                </c:pt>
                <c:pt idx="22">
                  <c:v>9.7014925373134331E-2</c:v>
                </c:pt>
                <c:pt idx="23">
                  <c:v>0.17985611510791366</c:v>
                </c:pt>
                <c:pt idx="24" formatCode="General">
                  <c:v>0</c:v>
                </c:pt>
                <c:pt idx="25">
                  <c:v>6.5217391304347824E-2</c:v>
                </c:pt>
                <c:pt idx="26">
                  <c:v>9.0225563909774431E-2</c:v>
                </c:pt>
                <c:pt idx="27">
                  <c:v>0.17985611510791366</c:v>
                </c:pt>
                <c:pt idx="28" formatCode="General">
                  <c:v>0</c:v>
                </c:pt>
                <c:pt idx="29">
                  <c:v>5.3763440860215055E-2</c:v>
                </c:pt>
                <c:pt idx="30">
                  <c:v>9.7014925373134331E-2</c:v>
                </c:pt>
                <c:pt idx="31">
                  <c:v>0.10071942446043165</c:v>
                </c:pt>
                <c:pt idx="32" formatCode="General">
                  <c:v>0</c:v>
                </c:pt>
                <c:pt idx="33">
                  <c:v>8.3333333333333329E-2</c:v>
                </c:pt>
                <c:pt idx="34">
                  <c:v>5.2238805970149252E-2</c:v>
                </c:pt>
                <c:pt idx="35">
                  <c:v>9.6296296296296297E-2</c:v>
                </c:pt>
                <c:pt idx="36" formatCode="General">
                  <c:v>0</c:v>
                </c:pt>
                <c:pt idx="37">
                  <c:v>3.1914893617021274E-2</c:v>
                </c:pt>
                <c:pt idx="38">
                  <c:v>6.8181818181818177E-2</c:v>
                </c:pt>
                <c:pt idx="39">
                  <c:v>7.9136690647482008E-2</c:v>
                </c:pt>
              </c:numCache>
            </c:numRef>
          </c:val>
          <c:extLst>
            <c:ext xmlns:c16="http://schemas.microsoft.com/office/drawing/2014/chart" uri="{C3380CC4-5D6E-409C-BE32-E72D297353CC}">
              <c16:uniqueId val="{0000000A-0E94-40FE-8FB1-D0EFD76F1EDD}"/>
            </c:ext>
          </c:extLst>
        </c:ser>
        <c:ser>
          <c:idx val="1"/>
          <c:order val="1"/>
          <c:tx>
            <c:strRef>
              <c:f>'Q12.要件の変化（従業員別）'!$Y$6</c:f>
              <c:strCache>
                <c:ptCount val="1"/>
                <c:pt idx="0">
                  <c:v>やや当てはまる</c:v>
                </c:pt>
              </c:strCache>
            </c:strRef>
          </c:tx>
          <c:spPr>
            <a:solidFill>
              <a:srgbClr val="FFCC99"/>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20人以下（N=95）</c:v>
                </c:pt>
                <c:pt idx="2">
                  <c:v>21人以上100人以下（N=136）</c:v>
                </c:pt>
                <c:pt idx="3">
                  <c:v>101人以上（N=139）</c:v>
                </c:pt>
                <c:pt idx="4">
                  <c:v>【 A.適用技術の複雑化.高度化 】         </c:v>
                </c:pt>
                <c:pt idx="5">
                  <c:v>20人以下（N=96）</c:v>
                </c:pt>
                <c:pt idx="6">
                  <c:v>21人以上100人以下（N=134）</c:v>
                </c:pt>
                <c:pt idx="7">
                  <c:v>101人以上（N=139）</c:v>
                </c:pt>
                <c:pt idx="8">
                  <c:v>【 E.安全性の向上.機能安全への対応等 】</c:v>
                </c:pt>
                <c:pt idx="9">
                  <c:v>20人以下（N=92）</c:v>
                </c:pt>
                <c:pt idx="10">
                  <c:v>21人以上100人以下（N=135）</c:v>
                </c:pt>
                <c:pt idx="11">
                  <c:v>101人以上（N=139）</c:v>
                </c:pt>
                <c:pt idx="12">
                  <c:v>【 I.デジタル.トランスフォーメーションへの対応 】</c:v>
                </c:pt>
                <c:pt idx="13">
                  <c:v>20人以下（N=93）</c:v>
                </c:pt>
                <c:pt idx="14">
                  <c:v>21人以上100人以下（N=135）</c:v>
                </c:pt>
                <c:pt idx="15">
                  <c:v>101人以上（N=140）</c:v>
                </c:pt>
                <c:pt idx="16">
                  <c:v>【 D.利用形態.利用方法の多様化 】        </c:v>
                </c:pt>
                <c:pt idx="17">
                  <c:v>20人以下（N=94）</c:v>
                </c:pt>
                <c:pt idx="18">
                  <c:v>21人以上100人以下（N=135）</c:v>
                </c:pt>
                <c:pt idx="19">
                  <c:v>101人以上（N=138）</c:v>
                </c:pt>
                <c:pt idx="20">
                  <c:v>【 C.つながる対象が増加 】            </c:v>
                </c:pt>
                <c:pt idx="21">
                  <c:v>20人以下（N=94）</c:v>
                </c:pt>
                <c:pt idx="22">
                  <c:v>21人以上100人以下（N=134）</c:v>
                </c:pt>
                <c:pt idx="23">
                  <c:v>101人以上（N=139）</c:v>
                </c:pt>
                <c:pt idx="24">
                  <c:v>【 J.ニューノーマルへの対応 】                    </c:v>
                </c:pt>
                <c:pt idx="25">
                  <c:v>20人以下（N=92）</c:v>
                </c:pt>
                <c:pt idx="26">
                  <c:v>21人以上100人以下（N=133）</c:v>
                </c:pt>
                <c:pt idx="27">
                  <c:v>101人以上（N=139）</c:v>
                </c:pt>
                <c:pt idx="28">
                  <c:v>【 H.対応すべき規格等の増加 】          </c:v>
                </c:pt>
                <c:pt idx="29">
                  <c:v>20人以下（N=93）</c:v>
                </c:pt>
                <c:pt idx="30">
                  <c:v>21人以上100人以下（N=134）</c:v>
                </c:pt>
                <c:pt idx="31">
                  <c:v>101人以上（N=139）</c:v>
                </c:pt>
                <c:pt idx="32">
                  <c:v>【 B.部品の増加.プラットフォームの増加 】    </c:v>
                </c:pt>
                <c:pt idx="33">
                  <c:v>20人以下（N=96）</c:v>
                </c:pt>
                <c:pt idx="34">
                  <c:v>21人以上100人以下（N=134）</c:v>
                </c:pt>
                <c:pt idx="35">
                  <c:v>101人以上（N=135）</c:v>
                </c:pt>
                <c:pt idx="36">
                  <c:v>【 G.仕向地.出荷先の拡大 】           </c:v>
                </c:pt>
                <c:pt idx="37">
                  <c:v>20人以下（N=94）</c:v>
                </c:pt>
                <c:pt idx="38">
                  <c:v>21人以上100人以下（N=132）</c:v>
                </c:pt>
                <c:pt idx="39">
                  <c:v>101人以上（N=139）</c:v>
                </c:pt>
              </c:strCache>
            </c:strRef>
          </c:cat>
          <c:val>
            <c:numRef>
              <c:f>'Q12.要件の変化（従業員別）'!$Y$7:$Y$46</c:f>
              <c:numCache>
                <c:formatCode>0.0%</c:formatCode>
                <c:ptCount val="40"/>
                <c:pt idx="0" formatCode="General">
                  <c:v>0</c:v>
                </c:pt>
                <c:pt idx="1">
                  <c:v>0.35789473684210527</c:v>
                </c:pt>
                <c:pt idx="2">
                  <c:v>0.39705882352941174</c:v>
                </c:pt>
                <c:pt idx="3">
                  <c:v>0.34532374100719426</c:v>
                </c:pt>
                <c:pt idx="4" formatCode="General">
                  <c:v>0</c:v>
                </c:pt>
                <c:pt idx="5">
                  <c:v>0.4375</c:v>
                </c:pt>
                <c:pt idx="6">
                  <c:v>0.34328358208955223</c:v>
                </c:pt>
                <c:pt idx="7">
                  <c:v>0.4460431654676259</c:v>
                </c:pt>
                <c:pt idx="8" formatCode="General">
                  <c:v>0</c:v>
                </c:pt>
                <c:pt idx="9">
                  <c:v>0.42391304347826086</c:v>
                </c:pt>
                <c:pt idx="10">
                  <c:v>0.37777777777777777</c:v>
                </c:pt>
                <c:pt idx="11">
                  <c:v>0.39568345323741005</c:v>
                </c:pt>
                <c:pt idx="12" formatCode="General">
                  <c:v>0</c:v>
                </c:pt>
                <c:pt idx="13">
                  <c:v>0.36559139784946237</c:v>
                </c:pt>
                <c:pt idx="14">
                  <c:v>0.37037037037037035</c:v>
                </c:pt>
                <c:pt idx="15">
                  <c:v>0.35714285714285715</c:v>
                </c:pt>
                <c:pt idx="16" formatCode="General">
                  <c:v>0</c:v>
                </c:pt>
                <c:pt idx="17">
                  <c:v>0.34042553191489361</c:v>
                </c:pt>
                <c:pt idx="18">
                  <c:v>0.34814814814814815</c:v>
                </c:pt>
                <c:pt idx="19">
                  <c:v>0.47101449275362317</c:v>
                </c:pt>
                <c:pt idx="20" formatCode="General">
                  <c:v>0</c:v>
                </c:pt>
                <c:pt idx="21">
                  <c:v>0.32978723404255317</c:v>
                </c:pt>
                <c:pt idx="22">
                  <c:v>0.2462686567164179</c:v>
                </c:pt>
                <c:pt idx="23">
                  <c:v>0.40287769784172661</c:v>
                </c:pt>
                <c:pt idx="24" formatCode="General">
                  <c:v>0</c:v>
                </c:pt>
                <c:pt idx="25">
                  <c:v>0.2608695652173913</c:v>
                </c:pt>
                <c:pt idx="26">
                  <c:v>0.32330827067669171</c:v>
                </c:pt>
                <c:pt idx="27">
                  <c:v>0.33812949640287771</c:v>
                </c:pt>
                <c:pt idx="28" formatCode="General">
                  <c:v>0</c:v>
                </c:pt>
                <c:pt idx="29">
                  <c:v>0.38709677419354838</c:v>
                </c:pt>
                <c:pt idx="30">
                  <c:v>0.38059701492537312</c:v>
                </c:pt>
                <c:pt idx="31">
                  <c:v>0.46762589928057552</c:v>
                </c:pt>
                <c:pt idx="32" formatCode="General">
                  <c:v>0</c:v>
                </c:pt>
                <c:pt idx="33">
                  <c:v>0.32291666666666669</c:v>
                </c:pt>
                <c:pt idx="34">
                  <c:v>0.31343283582089554</c:v>
                </c:pt>
                <c:pt idx="35">
                  <c:v>0.4</c:v>
                </c:pt>
                <c:pt idx="36" formatCode="General">
                  <c:v>0</c:v>
                </c:pt>
                <c:pt idx="37">
                  <c:v>0.24468085106382978</c:v>
                </c:pt>
                <c:pt idx="38">
                  <c:v>0.24242424242424243</c:v>
                </c:pt>
                <c:pt idx="39">
                  <c:v>0.20863309352517986</c:v>
                </c:pt>
              </c:numCache>
            </c:numRef>
          </c:val>
          <c:extLst>
            <c:ext xmlns:c16="http://schemas.microsoft.com/office/drawing/2014/chart" uri="{C3380CC4-5D6E-409C-BE32-E72D297353CC}">
              <c16:uniqueId val="{00000015-0E94-40FE-8FB1-D0EFD76F1EDD}"/>
            </c:ext>
          </c:extLst>
        </c:ser>
        <c:ser>
          <c:idx val="2"/>
          <c:order val="2"/>
          <c:tx>
            <c:strRef>
              <c:f>'Q12.要件の変化（従業員別）'!$Z$6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20人以下（N=95）</c:v>
                </c:pt>
                <c:pt idx="2">
                  <c:v>21人以上100人以下（N=136）</c:v>
                </c:pt>
                <c:pt idx="3">
                  <c:v>101人以上（N=139）</c:v>
                </c:pt>
                <c:pt idx="4">
                  <c:v>【 A.適用技術の複雑化.高度化 】         </c:v>
                </c:pt>
                <c:pt idx="5">
                  <c:v>20人以下（N=96）</c:v>
                </c:pt>
                <c:pt idx="6">
                  <c:v>21人以上100人以下（N=134）</c:v>
                </c:pt>
                <c:pt idx="7">
                  <c:v>101人以上（N=139）</c:v>
                </c:pt>
                <c:pt idx="8">
                  <c:v>【 E.安全性の向上.機能安全への対応等 】</c:v>
                </c:pt>
                <c:pt idx="9">
                  <c:v>20人以下（N=92）</c:v>
                </c:pt>
                <c:pt idx="10">
                  <c:v>21人以上100人以下（N=135）</c:v>
                </c:pt>
                <c:pt idx="11">
                  <c:v>101人以上（N=139）</c:v>
                </c:pt>
                <c:pt idx="12">
                  <c:v>【 I.デジタル.トランスフォーメーションへの対応 】</c:v>
                </c:pt>
                <c:pt idx="13">
                  <c:v>20人以下（N=93）</c:v>
                </c:pt>
                <c:pt idx="14">
                  <c:v>21人以上100人以下（N=135）</c:v>
                </c:pt>
                <c:pt idx="15">
                  <c:v>101人以上（N=140）</c:v>
                </c:pt>
                <c:pt idx="16">
                  <c:v>【 D.利用形態.利用方法の多様化 】        </c:v>
                </c:pt>
                <c:pt idx="17">
                  <c:v>20人以下（N=94）</c:v>
                </c:pt>
                <c:pt idx="18">
                  <c:v>21人以上100人以下（N=135）</c:v>
                </c:pt>
                <c:pt idx="19">
                  <c:v>101人以上（N=138）</c:v>
                </c:pt>
                <c:pt idx="20">
                  <c:v>【 C.つながる対象が増加 】            </c:v>
                </c:pt>
                <c:pt idx="21">
                  <c:v>20人以下（N=94）</c:v>
                </c:pt>
                <c:pt idx="22">
                  <c:v>21人以上100人以下（N=134）</c:v>
                </c:pt>
                <c:pt idx="23">
                  <c:v>101人以上（N=139）</c:v>
                </c:pt>
                <c:pt idx="24">
                  <c:v>【 J.ニューノーマルへの対応 】                    </c:v>
                </c:pt>
                <c:pt idx="25">
                  <c:v>20人以下（N=92）</c:v>
                </c:pt>
                <c:pt idx="26">
                  <c:v>21人以上100人以下（N=133）</c:v>
                </c:pt>
                <c:pt idx="27">
                  <c:v>101人以上（N=139）</c:v>
                </c:pt>
                <c:pt idx="28">
                  <c:v>【 H.対応すべき規格等の増加 】          </c:v>
                </c:pt>
                <c:pt idx="29">
                  <c:v>20人以下（N=93）</c:v>
                </c:pt>
                <c:pt idx="30">
                  <c:v>21人以上100人以下（N=134）</c:v>
                </c:pt>
                <c:pt idx="31">
                  <c:v>101人以上（N=139）</c:v>
                </c:pt>
                <c:pt idx="32">
                  <c:v>【 B.部品の増加.プラットフォームの増加 】    </c:v>
                </c:pt>
                <c:pt idx="33">
                  <c:v>20人以下（N=96）</c:v>
                </c:pt>
                <c:pt idx="34">
                  <c:v>21人以上100人以下（N=134）</c:v>
                </c:pt>
                <c:pt idx="35">
                  <c:v>101人以上（N=135）</c:v>
                </c:pt>
                <c:pt idx="36">
                  <c:v>【 G.仕向地.出荷先の拡大 】           </c:v>
                </c:pt>
                <c:pt idx="37">
                  <c:v>20人以下（N=94）</c:v>
                </c:pt>
                <c:pt idx="38">
                  <c:v>21人以上100人以下（N=132）</c:v>
                </c:pt>
                <c:pt idx="39">
                  <c:v>101人以上（N=139）</c:v>
                </c:pt>
              </c:strCache>
            </c:strRef>
          </c:cat>
          <c:val>
            <c:numRef>
              <c:f>'Q12.要件の変化（従業員別）'!$Z$7:$Z$46</c:f>
              <c:numCache>
                <c:formatCode>0.0%</c:formatCode>
                <c:ptCount val="40"/>
                <c:pt idx="0" formatCode="General">
                  <c:v>0</c:v>
                </c:pt>
                <c:pt idx="1">
                  <c:v>0.21052631578947367</c:v>
                </c:pt>
                <c:pt idx="2">
                  <c:v>0.17647058823529413</c:v>
                </c:pt>
                <c:pt idx="3">
                  <c:v>0.12949640287769784</c:v>
                </c:pt>
                <c:pt idx="4" formatCode="General">
                  <c:v>0</c:v>
                </c:pt>
                <c:pt idx="5">
                  <c:v>0.14583333333333334</c:v>
                </c:pt>
                <c:pt idx="6">
                  <c:v>0.22388059701492538</c:v>
                </c:pt>
                <c:pt idx="7">
                  <c:v>0.18705035971223022</c:v>
                </c:pt>
                <c:pt idx="8" formatCode="General">
                  <c:v>0</c:v>
                </c:pt>
                <c:pt idx="9">
                  <c:v>0.21739130434782608</c:v>
                </c:pt>
                <c:pt idx="10">
                  <c:v>0.26666666666666666</c:v>
                </c:pt>
                <c:pt idx="11">
                  <c:v>0.18705035971223022</c:v>
                </c:pt>
                <c:pt idx="12" formatCode="General">
                  <c:v>0</c:v>
                </c:pt>
                <c:pt idx="13">
                  <c:v>0.24731182795698925</c:v>
                </c:pt>
                <c:pt idx="14">
                  <c:v>0.2814814814814815</c:v>
                </c:pt>
                <c:pt idx="15">
                  <c:v>0.25714285714285712</c:v>
                </c:pt>
                <c:pt idx="16" formatCode="General">
                  <c:v>0</c:v>
                </c:pt>
                <c:pt idx="17">
                  <c:v>0.25531914893617019</c:v>
                </c:pt>
                <c:pt idx="18">
                  <c:v>0.31111111111111112</c:v>
                </c:pt>
                <c:pt idx="19">
                  <c:v>0.19565217391304349</c:v>
                </c:pt>
                <c:pt idx="20" formatCode="General">
                  <c:v>0</c:v>
                </c:pt>
                <c:pt idx="21">
                  <c:v>0.31914893617021278</c:v>
                </c:pt>
                <c:pt idx="22">
                  <c:v>0.40298507462686567</c:v>
                </c:pt>
                <c:pt idx="23">
                  <c:v>0.20863309352517986</c:v>
                </c:pt>
                <c:pt idx="24" formatCode="General">
                  <c:v>0</c:v>
                </c:pt>
                <c:pt idx="25">
                  <c:v>0.36956521739130432</c:v>
                </c:pt>
                <c:pt idx="26">
                  <c:v>0.34586466165413532</c:v>
                </c:pt>
                <c:pt idx="27">
                  <c:v>0.2733812949640288</c:v>
                </c:pt>
                <c:pt idx="28" formatCode="General">
                  <c:v>0</c:v>
                </c:pt>
                <c:pt idx="29">
                  <c:v>0.33333333333333331</c:v>
                </c:pt>
                <c:pt idx="30">
                  <c:v>0.30597014925373134</c:v>
                </c:pt>
                <c:pt idx="31">
                  <c:v>0.28776978417266186</c:v>
                </c:pt>
                <c:pt idx="32" formatCode="General">
                  <c:v>0</c:v>
                </c:pt>
                <c:pt idx="33">
                  <c:v>0.29166666666666669</c:v>
                </c:pt>
                <c:pt idx="34">
                  <c:v>0.37313432835820898</c:v>
                </c:pt>
                <c:pt idx="35">
                  <c:v>0.3037037037037037</c:v>
                </c:pt>
                <c:pt idx="36" formatCode="General">
                  <c:v>0</c:v>
                </c:pt>
                <c:pt idx="37">
                  <c:v>0.39361702127659576</c:v>
                </c:pt>
                <c:pt idx="38">
                  <c:v>0.38636363636363635</c:v>
                </c:pt>
                <c:pt idx="39">
                  <c:v>0.38129496402877699</c:v>
                </c:pt>
              </c:numCache>
            </c:numRef>
          </c:val>
          <c:extLst>
            <c:ext xmlns:c16="http://schemas.microsoft.com/office/drawing/2014/chart" uri="{C3380CC4-5D6E-409C-BE32-E72D297353CC}">
              <c16:uniqueId val="{00000020-0E94-40FE-8FB1-D0EFD76F1EDD}"/>
            </c:ext>
          </c:extLst>
        </c:ser>
        <c:ser>
          <c:idx val="3"/>
          <c:order val="3"/>
          <c:tx>
            <c:strRef>
              <c:f>'Q12.要件の変化（従業員別）'!$AA$6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20人以下（N=95）</c:v>
                </c:pt>
                <c:pt idx="2">
                  <c:v>21人以上100人以下（N=136）</c:v>
                </c:pt>
                <c:pt idx="3">
                  <c:v>101人以上（N=139）</c:v>
                </c:pt>
                <c:pt idx="4">
                  <c:v>【 A.適用技術の複雑化.高度化 】         </c:v>
                </c:pt>
                <c:pt idx="5">
                  <c:v>20人以下（N=96）</c:v>
                </c:pt>
                <c:pt idx="6">
                  <c:v>21人以上100人以下（N=134）</c:v>
                </c:pt>
                <c:pt idx="7">
                  <c:v>101人以上（N=139）</c:v>
                </c:pt>
                <c:pt idx="8">
                  <c:v>【 E.安全性の向上.機能安全への対応等 】</c:v>
                </c:pt>
                <c:pt idx="9">
                  <c:v>20人以下（N=92）</c:v>
                </c:pt>
                <c:pt idx="10">
                  <c:v>21人以上100人以下（N=135）</c:v>
                </c:pt>
                <c:pt idx="11">
                  <c:v>101人以上（N=139）</c:v>
                </c:pt>
                <c:pt idx="12">
                  <c:v>【 I.デジタル.トランスフォーメーションへの対応 】</c:v>
                </c:pt>
                <c:pt idx="13">
                  <c:v>20人以下（N=93）</c:v>
                </c:pt>
                <c:pt idx="14">
                  <c:v>21人以上100人以下（N=135）</c:v>
                </c:pt>
                <c:pt idx="15">
                  <c:v>101人以上（N=140）</c:v>
                </c:pt>
                <c:pt idx="16">
                  <c:v>【 D.利用形態.利用方法の多様化 】        </c:v>
                </c:pt>
                <c:pt idx="17">
                  <c:v>20人以下（N=94）</c:v>
                </c:pt>
                <c:pt idx="18">
                  <c:v>21人以上100人以下（N=135）</c:v>
                </c:pt>
                <c:pt idx="19">
                  <c:v>101人以上（N=138）</c:v>
                </c:pt>
                <c:pt idx="20">
                  <c:v>【 C.つながる対象が増加 】            </c:v>
                </c:pt>
                <c:pt idx="21">
                  <c:v>20人以下（N=94）</c:v>
                </c:pt>
                <c:pt idx="22">
                  <c:v>21人以上100人以下（N=134）</c:v>
                </c:pt>
                <c:pt idx="23">
                  <c:v>101人以上（N=139）</c:v>
                </c:pt>
                <c:pt idx="24">
                  <c:v>【 J.ニューノーマルへの対応 】                    </c:v>
                </c:pt>
                <c:pt idx="25">
                  <c:v>20人以下（N=92）</c:v>
                </c:pt>
                <c:pt idx="26">
                  <c:v>21人以上100人以下（N=133）</c:v>
                </c:pt>
                <c:pt idx="27">
                  <c:v>101人以上（N=139）</c:v>
                </c:pt>
                <c:pt idx="28">
                  <c:v>【 H.対応すべき規格等の増加 】          </c:v>
                </c:pt>
                <c:pt idx="29">
                  <c:v>20人以下（N=93）</c:v>
                </c:pt>
                <c:pt idx="30">
                  <c:v>21人以上100人以下（N=134）</c:v>
                </c:pt>
                <c:pt idx="31">
                  <c:v>101人以上（N=139）</c:v>
                </c:pt>
                <c:pt idx="32">
                  <c:v>【 B.部品の増加.プラットフォームの増加 】    </c:v>
                </c:pt>
                <c:pt idx="33">
                  <c:v>20人以下（N=96）</c:v>
                </c:pt>
                <c:pt idx="34">
                  <c:v>21人以上100人以下（N=134）</c:v>
                </c:pt>
                <c:pt idx="35">
                  <c:v>101人以上（N=135）</c:v>
                </c:pt>
                <c:pt idx="36">
                  <c:v>【 G.仕向地.出荷先の拡大 】           </c:v>
                </c:pt>
                <c:pt idx="37">
                  <c:v>20人以下（N=94）</c:v>
                </c:pt>
                <c:pt idx="38">
                  <c:v>21人以上100人以下（N=132）</c:v>
                </c:pt>
                <c:pt idx="39">
                  <c:v>101人以上（N=139）</c:v>
                </c:pt>
              </c:strCache>
            </c:strRef>
          </c:cat>
          <c:val>
            <c:numRef>
              <c:f>'Q12.要件の変化（従業員別）'!$AA$7:$AA$46</c:f>
              <c:numCache>
                <c:formatCode>0.0%</c:formatCode>
                <c:ptCount val="40"/>
                <c:pt idx="0" formatCode="General">
                  <c:v>0</c:v>
                </c:pt>
                <c:pt idx="1">
                  <c:v>7.3684210526315783E-2</c:v>
                </c:pt>
                <c:pt idx="2">
                  <c:v>7.3529411764705885E-2</c:v>
                </c:pt>
                <c:pt idx="3">
                  <c:v>0.1079136690647482</c:v>
                </c:pt>
                <c:pt idx="4" formatCode="General">
                  <c:v>0</c:v>
                </c:pt>
                <c:pt idx="5">
                  <c:v>5.2083333333333336E-2</c:v>
                </c:pt>
                <c:pt idx="6">
                  <c:v>9.7014925373134331E-2</c:v>
                </c:pt>
                <c:pt idx="7">
                  <c:v>6.4748201438848921E-2</c:v>
                </c:pt>
                <c:pt idx="8" formatCode="General">
                  <c:v>0</c:v>
                </c:pt>
                <c:pt idx="9">
                  <c:v>9.7826086956521743E-2</c:v>
                </c:pt>
                <c:pt idx="10">
                  <c:v>9.6296296296296297E-2</c:v>
                </c:pt>
                <c:pt idx="11">
                  <c:v>0.10071942446043165</c:v>
                </c:pt>
                <c:pt idx="12" formatCode="General">
                  <c:v>0</c:v>
                </c:pt>
                <c:pt idx="13">
                  <c:v>0.18279569892473119</c:v>
                </c:pt>
                <c:pt idx="14">
                  <c:v>0.14074074074074075</c:v>
                </c:pt>
                <c:pt idx="15">
                  <c:v>8.5714285714285715E-2</c:v>
                </c:pt>
                <c:pt idx="16" formatCode="General">
                  <c:v>0</c:v>
                </c:pt>
                <c:pt idx="17">
                  <c:v>0.1276595744680851</c:v>
                </c:pt>
                <c:pt idx="18">
                  <c:v>0.14814814814814814</c:v>
                </c:pt>
                <c:pt idx="19">
                  <c:v>0.11594202898550725</c:v>
                </c:pt>
                <c:pt idx="20" formatCode="General">
                  <c:v>0</c:v>
                </c:pt>
                <c:pt idx="21">
                  <c:v>0.14893617021276595</c:v>
                </c:pt>
                <c:pt idx="22">
                  <c:v>0.17164179104477612</c:v>
                </c:pt>
                <c:pt idx="23">
                  <c:v>0.15107913669064749</c:v>
                </c:pt>
                <c:pt idx="24" formatCode="General">
                  <c:v>0</c:v>
                </c:pt>
                <c:pt idx="25">
                  <c:v>0.14130434782608695</c:v>
                </c:pt>
                <c:pt idx="26">
                  <c:v>0.15789473684210525</c:v>
                </c:pt>
                <c:pt idx="27">
                  <c:v>0.15107913669064749</c:v>
                </c:pt>
                <c:pt idx="28" formatCode="General">
                  <c:v>0</c:v>
                </c:pt>
                <c:pt idx="29">
                  <c:v>0.10752688172043011</c:v>
                </c:pt>
                <c:pt idx="30">
                  <c:v>0.15671641791044777</c:v>
                </c:pt>
                <c:pt idx="31">
                  <c:v>0.10071942446043165</c:v>
                </c:pt>
                <c:pt idx="32" formatCode="General">
                  <c:v>0</c:v>
                </c:pt>
                <c:pt idx="33">
                  <c:v>0.14583333333333334</c:v>
                </c:pt>
                <c:pt idx="34">
                  <c:v>0.20895522388059701</c:v>
                </c:pt>
                <c:pt idx="35">
                  <c:v>0.14074074074074075</c:v>
                </c:pt>
                <c:pt idx="36" formatCode="General">
                  <c:v>0</c:v>
                </c:pt>
                <c:pt idx="37">
                  <c:v>0.19148936170212766</c:v>
                </c:pt>
                <c:pt idx="38">
                  <c:v>0.20454545454545456</c:v>
                </c:pt>
                <c:pt idx="39">
                  <c:v>0.23741007194244604</c:v>
                </c:pt>
              </c:numCache>
            </c:numRef>
          </c:val>
          <c:extLst>
            <c:ext xmlns:c16="http://schemas.microsoft.com/office/drawing/2014/chart" uri="{C3380CC4-5D6E-409C-BE32-E72D297353CC}">
              <c16:uniqueId val="{0000002B-0E94-40FE-8FB1-D0EFD76F1EDD}"/>
            </c:ext>
          </c:extLst>
        </c:ser>
        <c:ser>
          <c:idx val="4"/>
          <c:order val="4"/>
          <c:tx>
            <c:strRef>
              <c:f>'Q12.要件の変化（従業員別）'!$AB$6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20人以下（N=95）</c:v>
                </c:pt>
                <c:pt idx="2">
                  <c:v>21人以上100人以下（N=136）</c:v>
                </c:pt>
                <c:pt idx="3">
                  <c:v>101人以上（N=139）</c:v>
                </c:pt>
                <c:pt idx="4">
                  <c:v>【 A.適用技術の複雑化.高度化 】         </c:v>
                </c:pt>
                <c:pt idx="5">
                  <c:v>20人以下（N=96）</c:v>
                </c:pt>
                <c:pt idx="6">
                  <c:v>21人以上100人以下（N=134）</c:v>
                </c:pt>
                <c:pt idx="7">
                  <c:v>101人以上（N=139）</c:v>
                </c:pt>
                <c:pt idx="8">
                  <c:v>【 E.安全性の向上.機能安全への対応等 】</c:v>
                </c:pt>
                <c:pt idx="9">
                  <c:v>20人以下（N=92）</c:v>
                </c:pt>
                <c:pt idx="10">
                  <c:v>21人以上100人以下（N=135）</c:v>
                </c:pt>
                <c:pt idx="11">
                  <c:v>101人以上（N=139）</c:v>
                </c:pt>
                <c:pt idx="12">
                  <c:v>【 I.デジタル.トランスフォーメーションへの対応 】</c:v>
                </c:pt>
                <c:pt idx="13">
                  <c:v>20人以下（N=93）</c:v>
                </c:pt>
                <c:pt idx="14">
                  <c:v>21人以上100人以下（N=135）</c:v>
                </c:pt>
                <c:pt idx="15">
                  <c:v>101人以上（N=140）</c:v>
                </c:pt>
                <c:pt idx="16">
                  <c:v>【 D.利用形態.利用方法の多様化 】        </c:v>
                </c:pt>
                <c:pt idx="17">
                  <c:v>20人以下（N=94）</c:v>
                </c:pt>
                <c:pt idx="18">
                  <c:v>21人以上100人以下（N=135）</c:v>
                </c:pt>
                <c:pt idx="19">
                  <c:v>101人以上（N=138）</c:v>
                </c:pt>
                <c:pt idx="20">
                  <c:v>【 C.つながる対象が増加 】            </c:v>
                </c:pt>
                <c:pt idx="21">
                  <c:v>20人以下（N=94）</c:v>
                </c:pt>
                <c:pt idx="22">
                  <c:v>21人以上100人以下（N=134）</c:v>
                </c:pt>
                <c:pt idx="23">
                  <c:v>101人以上（N=139）</c:v>
                </c:pt>
                <c:pt idx="24">
                  <c:v>【 J.ニューノーマルへの対応 】                    </c:v>
                </c:pt>
                <c:pt idx="25">
                  <c:v>20人以下（N=92）</c:v>
                </c:pt>
                <c:pt idx="26">
                  <c:v>21人以上100人以下（N=133）</c:v>
                </c:pt>
                <c:pt idx="27">
                  <c:v>101人以上（N=139）</c:v>
                </c:pt>
                <c:pt idx="28">
                  <c:v>【 H.対応すべき規格等の増加 】          </c:v>
                </c:pt>
                <c:pt idx="29">
                  <c:v>20人以下（N=93）</c:v>
                </c:pt>
                <c:pt idx="30">
                  <c:v>21人以上100人以下（N=134）</c:v>
                </c:pt>
                <c:pt idx="31">
                  <c:v>101人以上（N=139）</c:v>
                </c:pt>
                <c:pt idx="32">
                  <c:v>【 B.部品の増加.プラットフォームの増加 】    </c:v>
                </c:pt>
                <c:pt idx="33">
                  <c:v>20人以下（N=96）</c:v>
                </c:pt>
                <c:pt idx="34">
                  <c:v>21人以上100人以下（N=134）</c:v>
                </c:pt>
                <c:pt idx="35">
                  <c:v>101人以上（N=135）</c:v>
                </c:pt>
                <c:pt idx="36">
                  <c:v>【 G.仕向地.出荷先の拡大 】           </c:v>
                </c:pt>
                <c:pt idx="37">
                  <c:v>20人以下（N=94）</c:v>
                </c:pt>
                <c:pt idx="38">
                  <c:v>21人以上100人以下（N=132）</c:v>
                </c:pt>
                <c:pt idx="39">
                  <c:v>101人以上（N=139）</c:v>
                </c:pt>
              </c:strCache>
            </c:strRef>
          </c:cat>
          <c:val>
            <c:numRef>
              <c:f>'Q12.要件の変化（従業員別）'!$AB$7:$AB$46</c:f>
              <c:numCache>
                <c:formatCode>0.0%</c:formatCode>
                <c:ptCount val="40"/>
                <c:pt idx="0" formatCode="General">
                  <c:v>0</c:v>
                </c:pt>
                <c:pt idx="1">
                  <c:v>9.4736842105263161E-2</c:v>
                </c:pt>
                <c:pt idx="2">
                  <c:v>8.0882352941176475E-2</c:v>
                </c:pt>
                <c:pt idx="3">
                  <c:v>5.0359712230215826E-2</c:v>
                </c:pt>
                <c:pt idx="4" formatCode="General">
                  <c:v>0</c:v>
                </c:pt>
                <c:pt idx="5">
                  <c:v>0.11458333333333333</c:v>
                </c:pt>
                <c:pt idx="6">
                  <c:v>6.7164179104477612E-2</c:v>
                </c:pt>
                <c:pt idx="7">
                  <c:v>5.0359712230215826E-2</c:v>
                </c:pt>
                <c:pt idx="8" formatCode="General">
                  <c:v>0</c:v>
                </c:pt>
                <c:pt idx="9">
                  <c:v>0.13043478260869565</c:v>
                </c:pt>
                <c:pt idx="10">
                  <c:v>3.7037037037037035E-2</c:v>
                </c:pt>
                <c:pt idx="11">
                  <c:v>3.5971223021582732E-2</c:v>
                </c:pt>
                <c:pt idx="12" formatCode="General">
                  <c:v>0</c:v>
                </c:pt>
                <c:pt idx="13">
                  <c:v>0.11827956989247312</c:v>
                </c:pt>
                <c:pt idx="14">
                  <c:v>6.6666666666666666E-2</c:v>
                </c:pt>
                <c:pt idx="15">
                  <c:v>4.2857142857142858E-2</c:v>
                </c:pt>
                <c:pt idx="16" formatCode="General">
                  <c:v>0</c:v>
                </c:pt>
                <c:pt idx="17">
                  <c:v>0.11702127659574468</c:v>
                </c:pt>
                <c:pt idx="18">
                  <c:v>4.4444444444444446E-2</c:v>
                </c:pt>
                <c:pt idx="19">
                  <c:v>5.7971014492753624E-2</c:v>
                </c:pt>
                <c:pt idx="20" formatCode="General">
                  <c:v>0</c:v>
                </c:pt>
                <c:pt idx="21">
                  <c:v>0.11702127659574468</c:v>
                </c:pt>
                <c:pt idx="22">
                  <c:v>8.2089552238805971E-2</c:v>
                </c:pt>
                <c:pt idx="23">
                  <c:v>5.7553956834532377E-2</c:v>
                </c:pt>
                <c:pt idx="24" formatCode="General">
                  <c:v>0</c:v>
                </c:pt>
                <c:pt idx="25">
                  <c:v>0.16304347826086957</c:v>
                </c:pt>
                <c:pt idx="26">
                  <c:v>8.2706766917293228E-2</c:v>
                </c:pt>
                <c:pt idx="27">
                  <c:v>5.7553956834532377E-2</c:v>
                </c:pt>
                <c:pt idx="28" formatCode="General">
                  <c:v>0</c:v>
                </c:pt>
                <c:pt idx="29">
                  <c:v>0.11827956989247312</c:v>
                </c:pt>
                <c:pt idx="30">
                  <c:v>5.9701492537313432E-2</c:v>
                </c:pt>
                <c:pt idx="31">
                  <c:v>4.3165467625899283E-2</c:v>
                </c:pt>
                <c:pt idx="32" formatCode="General">
                  <c:v>0</c:v>
                </c:pt>
                <c:pt idx="33">
                  <c:v>0.15625</c:v>
                </c:pt>
                <c:pt idx="34">
                  <c:v>5.2238805970149252E-2</c:v>
                </c:pt>
                <c:pt idx="35">
                  <c:v>5.9259259259259262E-2</c:v>
                </c:pt>
                <c:pt idx="36" formatCode="General">
                  <c:v>0</c:v>
                </c:pt>
                <c:pt idx="37">
                  <c:v>0.13829787234042554</c:v>
                </c:pt>
                <c:pt idx="38">
                  <c:v>9.8484848484848481E-2</c:v>
                </c:pt>
                <c:pt idx="39">
                  <c:v>9.3525179856115109E-2</c:v>
                </c:pt>
              </c:numCache>
            </c:numRef>
          </c:val>
          <c:extLst>
            <c:ext xmlns:c16="http://schemas.microsoft.com/office/drawing/2014/chart" uri="{C3380CC4-5D6E-409C-BE32-E72D297353CC}">
              <c16:uniqueId val="{00000036-0E94-40FE-8FB1-D0EFD76F1EDD}"/>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7.1237179487179444E-3"/>
          <c:y val="0.95883515743566128"/>
          <c:w val="0.95865128205128203"/>
          <c:h val="3.9683701762167185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89347561519794672"/>
        </c:manualLayout>
      </c:layout>
      <c:barChart>
        <c:barDir val="bar"/>
        <c:grouping val="stacked"/>
        <c:varyColors val="0"/>
        <c:ser>
          <c:idx val="0"/>
          <c:order val="0"/>
          <c:tx>
            <c:strRef>
              <c:f>'Q12.要件の変化（従業員別）'!$X$6</c:f>
              <c:strCache>
                <c:ptCount val="1"/>
                <c:pt idx="0">
                  <c:v>当てはまる</c:v>
                </c:pt>
              </c:strCache>
            </c:strRef>
          </c:tx>
          <c:spPr>
            <a:solidFill>
              <a:srgbClr val="FF9966"/>
            </a:solidFill>
            <a:ln>
              <a:solidFill>
                <a:schemeClr val="tx1"/>
              </a:solidFill>
            </a:ln>
            <a:effectLst/>
          </c:spPr>
          <c:invertIfNegative val="0"/>
          <c:dLbls>
            <c:delete val="1"/>
          </c:dLbls>
          <c:cat>
            <c:strRef>
              <c:f>'Q12.要件の変化（従業員別）'!$W$7:$W$46</c:f>
              <c:strCache>
                <c:ptCount val="40"/>
                <c:pt idx="0">
                  <c:v>【 A.適用技術の複雑化.高度化 】         </c:v>
                </c:pt>
                <c:pt idx="1">
                  <c:v>20人以下（N=181）</c:v>
                </c:pt>
                <c:pt idx="2">
                  <c:v>21人以上100人以下（N=143）</c:v>
                </c:pt>
                <c:pt idx="3">
                  <c:v>101人以上（N=89）</c:v>
                </c:pt>
                <c:pt idx="4">
                  <c:v>【 F.セキュリティ.プライバシー保護の強化 】   </c:v>
                </c:pt>
                <c:pt idx="5">
                  <c:v>20人以下（N=178）</c:v>
                </c:pt>
                <c:pt idx="6">
                  <c:v>21人以上100人以下（N=142）</c:v>
                </c:pt>
                <c:pt idx="7">
                  <c:v>101人以上（N=89）</c:v>
                </c:pt>
                <c:pt idx="8">
                  <c:v>【 E.安全性の向上.機能安全への対応等 】</c:v>
                </c:pt>
                <c:pt idx="9">
                  <c:v>20人以下（N=173）</c:v>
                </c:pt>
                <c:pt idx="10">
                  <c:v>21人以上100人以下（N=143）</c:v>
                </c:pt>
                <c:pt idx="11">
                  <c:v>101人以上（N=89）</c:v>
                </c:pt>
                <c:pt idx="12">
                  <c:v>【 D.利用形態.利用方法の多様化 】        </c:v>
                </c:pt>
                <c:pt idx="13">
                  <c:v>20人以下（N=178）</c:v>
                </c:pt>
                <c:pt idx="14">
                  <c:v>21人以上100人以下（N=142）</c:v>
                </c:pt>
                <c:pt idx="15">
                  <c:v>101人以上（N=89）</c:v>
                </c:pt>
                <c:pt idx="16">
                  <c:v>【 C.つながる対象が増加 】            </c:v>
                </c:pt>
                <c:pt idx="17">
                  <c:v>20人以下（N=177）</c:v>
                </c:pt>
                <c:pt idx="18">
                  <c:v>21人以上100人以下（N=141）</c:v>
                </c:pt>
                <c:pt idx="19">
                  <c:v>101人以上（N=89）</c:v>
                </c:pt>
                <c:pt idx="20">
                  <c:v>【 I.デジタル.トランスフォーメーションへの対応 】</c:v>
                </c:pt>
                <c:pt idx="21">
                  <c:v>20人以下（N=175）</c:v>
                </c:pt>
                <c:pt idx="22">
                  <c:v>21人以上100人以下（N=143）</c:v>
                </c:pt>
                <c:pt idx="23">
                  <c:v>101人以上（N=88）</c:v>
                </c:pt>
                <c:pt idx="24">
                  <c:v>【 B.部品の増加.プラットフォームの増加 】    </c:v>
                </c:pt>
                <c:pt idx="25">
                  <c:v>20人以下（N=175）</c:v>
                </c:pt>
                <c:pt idx="26">
                  <c:v>21人以上100人以下（N=143）</c:v>
                </c:pt>
                <c:pt idx="27">
                  <c:v>101人以上（N=88）</c:v>
                </c:pt>
                <c:pt idx="28">
                  <c:v>【 H.対応すべき規格等の増加 】          </c:v>
                </c:pt>
                <c:pt idx="29">
                  <c:v>20人以下（N=174）</c:v>
                </c:pt>
                <c:pt idx="30">
                  <c:v>21人以上100人以下（N=143）</c:v>
                </c:pt>
                <c:pt idx="31">
                  <c:v>101人以上（N=87）</c:v>
                </c:pt>
                <c:pt idx="32">
                  <c:v>【 J.ニューノーマルへの対応 】          </c:v>
                </c:pt>
                <c:pt idx="33">
                  <c:v>20人以下（N=171）</c:v>
                </c:pt>
                <c:pt idx="34">
                  <c:v>21人以上100人以下（N=142）</c:v>
                </c:pt>
                <c:pt idx="35">
                  <c:v>101人以上（N=89）</c:v>
                </c:pt>
                <c:pt idx="36">
                  <c:v>【 G.仕向地.出荷先の拡大 】           </c:v>
                </c:pt>
                <c:pt idx="37">
                  <c:v>20人以下（N=176）</c:v>
                </c:pt>
                <c:pt idx="38">
                  <c:v>21人以上100人以下（N=142）</c:v>
                </c:pt>
                <c:pt idx="39">
                  <c:v>101人以上（N=89）</c:v>
                </c:pt>
              </c:strCache>
            </c:strRef>
          </c:cat>
          <c:val>
            <c:numRef>
              <c:f>'Q12.要件の変化（従業員別）'!$X$7:$X$46</c:f>
              <c:numCache>
                <c:formatCode>0.0%</c:formatCode>
                <c:ptCount val="40"/>
                <c:pt idx="0" formatCode="General">
                  <c:v>0</c:v>
                </c:pt>
                <c:pt idx="1">
                  <c:v>0.46961325966850831</c:v>
                </c:pt>
                <c:pt idx="2">
                  <c:v>0.3776223776223776</c:v>
                </c:pt>
                <c:pt idx="3">
                  <c:v>0.4943820224719101</c:v>
                </c:pt>
                <c:pt idx="4" formatCode="General">
                  <c:v>0</c:v>
                </c:pt>
                <c:pt idx="5">
                  <c:v>0.3089887640449438</c:v>
                </c:pt>
                <c:pt idx="6">
                  <c:v>0.3380281690140845</c:v>
                </c:pt>
                <c:pt idx="7">
                  <c:v>0.48314606741573035</c:v>
                </c:pt>
                <c:pt idx="8" formatCode="General">
                  <c:v>0</c:v>
                </c:pt>
                <c:pt idx="9">
                  <c:v>0.23699421965317918</c:v>
                </c:pt>
                <c:pt idx="10">
                  <c:v>0.28671328671328672</c:v>
                </c:pt>
                <c:pt idx="11">
                  <c:v>0.4044943820224719</c:v>
                </c:pt>
                <c:pt idx="12" formatCode="General">
                  <c:v>0</c:v>
                </c:pt>
                <c:pt idx="13">
                  <c:v>0.25280898876404495</c:v>
                </c:pt>
                <c:pt idx="14">
                  <c:v>0.22535211267605634</c:v>
                </c:pt>
                <c:pt idx="15">
                  <c:v>0.29213483146067415</c:v>
                </c:pt>
                <c:pt idx="16" formatCode="General">
                  <c:v>0</c:v>
                </c:pt>
                <c:pt idx="17">
                  <c:v>0.20903954802259886</c:v>
                </c:pt>
                <c:pt idx="18">
                  <c:v>0.20567375886524822</c:v>
                </c:pt>
                <c:pt idx="19">
                  <c:v>0.3146067415730337</c:v>
                </c:pt>
                <c:pt idx="20" formatCode="General">
                  <c:v>0</c:v>
                </c:pt>
                <c:pt idx="21">
                  <c:v>0.17142857142857143</c:v>
                </c:pt>
                <c:pt idx="22">
                  <c:v>0.18181818181818182</c:v>
                </c:pt>
                <c:pt idx="23">
                  <c:v>0.22727272727272727</c:v>
                </c:pt>
                <c:pt idx="24" formatCode="General">
                  <c:v>0</c:v>
                </c:pt>
                <c:pt idx="25">
                  <c:v>0.11428571428571428</c:v>
                </c:pt>
                <c:pt idx="26">
                  <c:v>0.12587412587412589</c:v>
                </c:pt>
                <c:pt idx="27">
                  <c:v>0.21590909090909091</c:v>
                </c:pt>
                <c:pt idx="28" formatCode="General">
                  <c:v>0</c:v>
                </c:pt>
                <c:pt idx="29">
                  <c:v>0.1206896551724138</c:v>
                </c:pt>
                <c:pt idx="30">
                  <c:v>0.12587412587412589</c:v>
                </c:pt>
                <c:pt idx="31">
                  <c:v>0.14942528735632185</c:v>
                </c:pt>
                <c:pt idx="32" formatCode="General">
                  <c:v>0</c:v>
                </c:pt>
                <c:pt idx="33">
                  <c:v>0.11695906432748537</c:v>
                </c:pt>
                <c:pt idx="34">
                  <c:v>9.8591549295774641E-2</c:v>
                </c:pt>
                <c:pt idx="35">
                  <c:v>0.16853932584269662</c:v>
                </c:pt>
                <c:pt idx="36" formatCode="General">
                  <c:v>0</c:v>
                </c:pt>
                <c:pt idx="37">
                  <c:v>0.11363636363636363</c:v>
                </c:pt>
                <c:pt idx="38">
                  <c:v>6.3380281690140844E-2</c:v>
                </c:pt>
                <c:pt idx="39">
                  <c:v>8.98876404494382E-2</c:v>
                </c:pt>
              </c:numCache>
            </c:numRef>
          </c:val>
          <c:extLst>
            <c:ext xmlns:c16="http://schemas.microsoft.com/office/drawing/2014/chart" uri="{C3380CC4-5D6E-409C-BE32-E72D297353CC}">
              <c16:uniqueId val="{0000000A-686E-4D3D-89D0-3346196F3E7D}"/>
            </c:ext>
          </c:extLst>
        </c:ser>
        <c:ser>
          <c:idx val="1"/>
          <c:order val="1"/>
          <c:tx>
            <c:strRef>
              <c:f>'Q12.要件の変化（従業員別）'!$Y$6</c:f>
              <c:strCache>
                <c:ptCount val="1"/>
                <c:pt idx="0">
                  <c:v>やや当てはまる</c:v>
                </c:pt>
              </c:strCache>
            </c:strRef>
          </c:tx>
          <c:spPr>
            <a:solidFill>
              <a:srgbClr val="FFCC99"/>
            </a:solidFill>
            <a:ln>
              <a:solidFill>
                <a:schemeClr val="tx1"/>
              </a:solidFill>
            </a:ln>
            <a:effectLst/>
          </c:spPr>
          <c:invertIfNegative val="0"/>
          <c:dLbls>
            <c:delete val="1"/>
          </c:dLbls>
          <c:cat>
            <c:strRef>
              <c:f>'Q12.要件の変化（従業員別）'!$W$7:$W$46</c:f>
              <c:strCache>
                <c:ptCount val="40"/>
                <c:pt idx="0">
                  <c:v>【 A.適用技術の複雑化.高度化 】         </c:v>
                </c:pt>
                <c:pt idx="1">
                  <c:v>20人以下（N=181）</c:v>
                </c:pt>
                <c:pt idx="2">
                  <c:v>21人以上100人以下（N=143）</c:v>
                </c:pt>
                <c:pt idx="3">
                  <c:v>101人以上（N=89）</c:v>
                </c:pt>
                <c:pt idx="4">
                  <c:v>【 F.セキュリティ.プライバシー保護の強化 】   </c:v>
                </c:pt>
                <c:pt idx="5">
                  <c:v>20人以下（N=178）</c:v>
                </c:pt>
                <c:pt idx="6">
                  <c:v>21人以上100人以下（N=142）</c:v>
                </c:pt>
                <c:pt idx="7">
                  <c:v>101人以上（N=89）</c:v>
                </c:pt>
                <c:pt idx="8">
                  <c:v>【 E.安全性の向上.機能安全への対応等 】</c:v>
                </c:pt>
                <c:pt idx="9">
                  <c:v>20人以下（N=173）</c:v>
                </c:pt>
                <c:pt idx="10">
                  <c:v>21人以上100人以下（N=143）</c:v>
                </c:pt>
                <c:pt idx="11">
                  <c:v>101人以上（N=89）</c:v>
                </c:pt>
                <c:pt idx="12">
                  <c:v>【 D.利用形態.利用方法の多様化 】        </c:v>
                </c:pt>
                <c:pt idx="13">
                  <c:v>20人以下（N=178）</c:v>
                </c:pt>
                <c:pt idx="14">
                  <c:v>21人以上100人以下（N=142）</c:v>
                </c:pt>
                <c:pt idx="15">
                  <c:v>101人以上（N=89）</c:v>
                </c:pt>
                <c:pt idx="16">
                  <c:v>【 C.つながる対象が増加 】            </c:v>
                </c:pt>
                <c:pt idx="17">
                  <c:v>20人以下（N=177）</c:v>
                </c:pt>
                <c:pt idx="18">
                  <c:v>21人以上100人以下（N=141）</c:v>
                </c:pt>
                <c:pt idx="19">
                  <c:v>101人以上（N=89）</c:v>
                </c:pt>
                <c:pt idx="20">
                  <c:v>【 I.デジタル.トランスフォーメーションへの対応 】</c:v>
                </c:pt>
                <c:pt idx="21">
                  <c:v>20人以下（N=175）</c:v>
                </c:pt>
                <c:pt idx="22">
                  <c:v>21人以上100人以下（N=143）</c:v>
                </c:pt>
                <c:pt idx="23">
                  <c:v>101人以上（N=88）</c:v>
                </c:pt>
                <c:pt idx="24">
                  <c:v>【 B.部品の増加.プラットフォームの増加 】    </c:v>
                </c:pt>
                <c:pt idx="25">
                  <c:v>20人以下（N=175）</c:v>
                </c:pt>
                <c:pt idx="26">
                  <c:v>21人以上100人以下（N=143）</c:v>
                </c:pt>
                <c:pt idx="27">
                  <c:v>101人以上（N=88）</c:v>
                </c:pt>
                <c:pt idx="28">
                  <c:v>【 H.対応すべき規格等の増加 】          </c:v>
                </c:pt>
                <c:pt idx="29">
                  <c:v>20人以下（N=174）</c:v>
                </c:pt>
                <c:pt idx="30">
                  <c:v>21人以上100人以下（N=143）</c:v>
                </c:pt>
                <c:pt idx="31">
                  <c:v>101人以上（N=87）</c:v>
                </c:pt>
                <c:pt idx="32">
                  <c:v>【 J.ニューノーマルへの対応 】          </c:v>
                </c:pt>
                <c:pt idx="33">
                  <c:v>20人以下（N=171）</c:v>
                </c:pt>
                <c:pt idx="34">
                  <c:v>21人以上100人以下（N=142）</c:v>
                </c:pt>
                <c:pt idx="35">
                  <c:v>101人以上（N=89）</c:v>
                </c:pt>
                <c:pt idx="36">
                  <c:v>【 G.仕向地.出荷先の拡大 】           </c:v>
                </c:pt>
                <c:pt idx="37">
                  <c:v>20人以下（N=176）</c:v>
                </c:pt>
                <c:pt idx="38">
                  <c:v>21人以上100人以下（N=142）</c:v>
                </c:pt>
                <c:pt idx="39">
                  <c:v>101人以上（N=89）</c:v>
                </c:pt>
              </c:strCache>
            </c:strRef>
          </c:cat>
          <c:val>
            <c:numRef>
              <c:f>'Q12.要件の変化（従業員別）'!$Y$7:$Y$46</c:f>
              <c:numCache>
                <c:formatCode>0.0%</c:formatCode>
                <c:ptCount val="40"/>
                <c:pt idx="0" formatCode="General">
                  <c:v>0</c:v>
                </c:pt>
                <c:pt idx="1">
                  <c:v>0.35359116022099446</c:v>
                </c:pt>
                <c:pt idx="2">
                  <c:v>0.43356643356643354</c:v>
                </c:pt>
                <c:pt idx="3">
                  <c:v>0.39325842696629215</c:v>
                </c:pt>
                <c:pt idx="4" formatCode="General">
                  <c:v>0</c:v>
                </c:pt>
                <c:pt idx="5">
                  <c:v>0.4550561797752809</c:v>
                </c:pt>
                <c:pt idx="6">
                  <c:v>0.47887323943661969</c:v>
                </c:pt>
                <c:pt idx="7">
                  <c:v>0.39325842696629215</c:v>
                </c:pt>
                <c:pt idx="8" formatCode="General">
                  <c:v>0</c:v>
                </c:pt>
                <c:pt idx="9">
                  <c:v>0.40462427745664742</c:v>
                </c:pt>
                <c:pt idx="10">
                  <c:v>0.44755244755244755</c:v>
                </c:pt>
                <c:pt idx="11">
                  <c:v>0.449438202247191</c:v>
                </c:pt>
                <c:pt idx="12" formatCode="General">
                  <c:v>0</c:v>
                </c:pt>
                <c:pt idx="13">
                  <c:v>0.42696629213483145</c:v>
                </c:pt>
                <c:pt idx="14">
                  <c:v>0.45774647887323944</c:v>
                </c:pt>
                <c:pt idx="15">
                  <c:v>0.4606741573033708</c:v>
                </c:pt>
                <c:pt idx="16" formatCode="General">
                  <c:v>0</c:v>
                </c:pt>
                <c:pt idx="17">
                  <c:v>0.3728813559322034</c:v>
                </c:pt>
                <c:pt idx="18">
                  <c:v>0.45390070921985815</c:v>
                </c:pt>
                <c:pt idx="19">
                  <c:v>0.43820224719101125</c:v>
                </c:pt>
                <c:pt idx="20" formatCode="General">
                  <c:v>0</c:v>
                </c:pt>
                <c:pt idx="21">
                  <c:v>0.33142857142857141</c:v>
                </c:pt>
                <c:pt idx="22">
                  <c:v>0.41258741258741261</c:v>
                </c:pt>
                <c:pt idx="23">
                  <c:v>0.42045454545454547</c:v>
                </c:pt>
                <c:pt idx="24" formatCode="General">
                  <c:v>0</c:v>
                </c:pt>
                <c:pt idx="25">
                  <c:v>0.42285714285714288</c:v>
                </c:pt>
                <c:pt idx="26">
                  <c:v>0.38461538461538464</c:v>
                </c:pt>
                <c:pt idx="27">
                  <c:v>0.45454545454545453</c:v>
                </c:pt>
                <c:pt idx="28" formatCode="General">
                  <c:v>0</c:v>
                </c:pt>
                <c:pt idx="29">
                  <c:v>0.35057471264367818</c:v>
                </c:pt>
                <c:pt idx="30">
                  <c:v>0.38461538461538464</c:v>
                </c:pt>
                <c:pt idx="31">
                  <c:v>0.57471264367816088</c:v>
                </c:pt>
                <c:pt idx="32" formatCode="General">
                  <c:v>0</c:v>
                </c:pt>
                <c:pt idx="33">
                  <c:v>0.28654970760233917</c:v>
                </c:pt>
                <c:pt idx="34">
                  <c:v>0.352112676056338</c:v>
                </c:pt>
                <c:pt idx="35">
                  <c:v>0.4044943820224719</c:v>
                </c:pt>
                <c:pt idx="36" formatCode="General">
                  <c:v>0</c:v>
                </c:pt>
                <c:pt idx="37">
                  <c:v>0.25568181818181818</c:v>
                </c:pt>
                <c:pt idx="38">
                  <c:v>0.29577464788732394</c:v>
                </c:pt>
                <c:pt idx="39">
                  <c:v>0.3595505617977528</c:v>
                </c:pt>
              </c:numCache>
            </c:numRef>
          </c:val>
          <c:extLst>
            <c:ext xmlns:c16="http://schemas.microsoft.com/office/drawing/2014/chart" uri="{C3380CC4-5D6E-409C-BE32-E72D297353CC}">
              <c16:uniqueId val="{00000015-686E-4D3D-89D0-3346196F3E7D}"/>
            </c:ext>
          </c:extLst>
        </c:ser>
        <c:ser>
          <c:idx val="2"/>
          <c:order val="2"/>
          <c:tx>
            <c:strRef>
              <c:f>'Q12.要件の変化（従業員別）'!$Z$6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'Q12.要件の変化（従業員別）'!$W$7:$W$46</c:f>
              <c:strCache>
                <c:ptCount val="40"/>
                <c:pt idx="0">
                  <c:v>【 A.適用技術の複雑化.高度化 】         </c:v>
                </c:pt>
                <c:pt idx="1">
                  <c:v>20人以下（N=181）</c:v>
                </c:pt>
                <c:pt idx="2">
                  <c:v>21人以上100人以下（N=143）</c:v>
                </c:pt>
                <c:pt idx="3">
                  <c:v>101人以上（N=89）</c:v>
                </c:pt>
                <c:pt idx="4">
                  <c:v>【 F.セキュリティ.プライバシー保護の強化 】   </c:v>
                </c:pt>
                <c:pt idx="5">
                  <c:v>20人以下（N=178）</c:v>
                </c:pt>
                <c:pt idx="6">
                  <c:v>21人以上100人以下（N=142）</c:v>
                </c:pt>
                <c:pt idx="7">
                  <c:v>101人以上（N=89）</c:v>
                </c:pt>
                <c:pt idx="8">
                  <c:v>【 E.安全性の向上.機能安全への対応等 】</c:v>
                </c:pt>
                <c:pt idx="9">
                  <c:v>20人以下（N=173）</c:v>
                </c:pt>
                <c:pt idx="10">
                  <c:v>21人以上100人以下（N=143）</c:v>
                </c:pt>
                <c:pt idx="11">
                  <c:v>101人以上（N=89）</c:v>
                </c:pt>
                <c:pt idx="12">
                  <c:v>【 D.利用形態.利用方法の多様化 】        </c:v>
                </c:pt>
                <c:pt idx="13">
                  <c:v>20人以下（N=178）</c:v>
                </c:pt>
                <c:pt idx="14">
                  <c:v>21人以上100人以下（N=142）</c:v>
                </c:pt>
                <c:pt idx="15">
                  <c:v>101人以上（N=89）</c:v>
                </c:pt>
                <c:pt idx="16">
                  <c:v>【 C.つながる対象が増加 】            </c:v>
                </c:pt>
                <c:pt idx="17">
                  <c:v>20人以下（N=177）</c:v>
                </c:pt>
                <c:pt idx="18">
                  <c:v>21人以上100人以下（N=141）</c:v>
                </c:pt>
                <c:pt idx="19">
                  <c:v>101人以上（N=89）</c:v>
                </c:pt>
                <c:pt idx="20">
                  <c:v>【 I.デジタル.トランスフォーメーションへの対応 】</c:v>
                </c:pt>
                <c:pt idx="21">
                  <c:v>20人以下（N=175）</c:v>
                </c:pt>
                <c:pt idx="22">
                  <c:v>21人以上100人以下（N=143）</c:v>
                </c:pt>
                <c:pt idx="23">
                  <c:v>101人以上（N=88）</c:v>
                </c:pt>
                <c:pt idx="24">
                  <c:v>【 B.部品の増加.プラットフォームの増加 】    </c:v>
                </c:pt>
                <c:pt idx="25">
                  <c:v>20人以下（N=175）</c:v>
                </c:pt>
                <c:pt idx="26">
                  <c:v>21人以上100人以下（N=143）</c:v>
                </c:pt>
                <c:pt idx="27">
                  <c:v>101人以上（N=88）</c:v>
                </c:pt>
                <c:pt idx="28">
                  <c:v>【 H.対応すべき規格等の増加 】          </c:v>
                </c:pt>
                <c:pt idx="29">
                  <c:v>20人以下（N=174）</c:v>
                </c:pt>
                <c:pt idx="30">
                  <c:v>21人以上100人以下（N=143）</c:v>
                </c:pt>
                <c:pt idx="31">
                  <c:v>101人以上（N=87）</c:v>
                </c:pt>
                <c:pt idx="32">
                  <c:v>【 J.ニューノーマルへの対応 】          </c:v>
                </c:pt>
                <c:pt idx="33">
                  <c:v>20人以下（N=171）</c:v>
                </c:pt>
                <c:pt idx="34">
                  <c:v>21人以上100人以下（N=142）</c:v>
                </c:pt>
                <c:pt idx="35">
                  <c:v>101人以上（N=89）</c:v>
                </c:pt>
                <c:pt idx="36">
                  <c:v>【 G.仕向地.出荷先の拡大 】           </c:v>
                </c:pt>
                <c:pt idx="37">
                  <c:v>20人以下（N=176）</c:v>
                </c:pt>
                <c:pt idx="38">
                  <c:v>21人以上100人以下（N=142）</c:v>
                </c:pt>
                <c:pt idx="39">
                  <c:v>101人以上（N=89）</c:v>
                </c:pt>
              </c:strCache>
            </c:strRef>
          </c:cat>
          <c:val>
            <c:numRef>
              <c:f>'Q12.要件の変化（従業員別）'!$Z$7:$Z$46</c:f>
              <c:numCache>
                <c:formatCode>0.0%</c:formatCode>
                <c:ptCount val="40"/>
                <c:pt idx="0" formatCode="General">
                  <c:v>0</c:v>
                </c:pt>
                <c:pt idx="1">
                  <c:v>0.10497237569060773</c:v>
                </c:pt>
                <c:pt idx="2">
                  <c:v>0.13286713286713286</c:v>
                </c:pt>
                <c:pt idx="3">
                  <c:v>5.6179775280898875E-2</c:v>
                </c:pt>
                <c:pt idx="4" formatCode="General">
                  <c:v>0</c:v>
                </c:pt>
                <c:pt idx="5">
                  <c:v>0.16292134831460675</c:v>
                </c:pt>
                <c:pt idx="6">
                  <c:v>0.11971830985915492</c:v>
                </c:pt>
                <c:pt idx="7">
                  <c:v>5.6179775280898875E-2</c:v>
                </c:pt>
                <c:pt idx="8" formatCode="General">
                  <c:v>0</c:v>
                </c:pt>
                <c:pt idx="9">
                  <c:v>0.24277456647398843</c:v>
                </c:pt>
                <c:pt idx="10">
                  <c:v>0.18181818181818182</c:v>
                </c:pt>
                <c:pt idx="11">
                  <c:v>0.10112359550561797</c:v>
                </c:pt>
                <c:pt idx="12" formatCode="General">
                  <c:v>0</c:v>
                </c:pt>
                <c:pt idx="13">
                  <c:v>0.2303370786516854</c:v>
                </c:pt>
                <c:pt idx="14">
                  <c:v>0.20422535211267606</c:v>
                </c:pt>
                <c:pt idx="15">
                  <c:v>0.16853932584269662</c:v>
                </c:pt>
                <c:pt idx="16" formatCode="General">
                  <c:v>0</c:v>
                </c:pt>
                <c:pt idx="17">
                  <c:v>0.23728813559322035</c:v>
                </c:pt>
                <c:pt idx="18">
                  <c:v>0.24822695035460993</c:v>
                </c:pt>
                <c:pt idx="19">
                  <c:v>0.14606741573033707</c:v>
                </c:pt>
                <c:pt idx="20" formatCode="General">
                  <c:v>0</c:v>
                </c:pt>
                <c:pt idx="21">
                  <c:v>0.28000000000000003</c:v>
                </c:pt>
                <c:pt idx="22">
                  <c:v>0.26573426573426573</c:v>
                </c:pt>
                <c:pt idx="23">
                  <c:v>0.26136363636363635</c:v>
                </c:pt>
                <c:pt idx="24" formatCode="General">
                  <c:v>0</c:v>
                </c:pt>
                <c:pt idx="25">
                  <c:v>0.2742857142857143</c:v>
                </c:pt>
                <c:pt idx="26">
                  <c:v>0.32867132867132864</c:v>
                </c:pt>
                <c:pt idx="27">
                  <c:v>0.21590909090909091</c:v>
                </c:pt>
                <c:pt idx="28" formatCode="General">
                  <c:v>0</c:v>
                </c:pt>
                <c:pt idx="29">
                  <c:v>0.36206896551724138</c:v>
                </c:pt>
                <c:pt idx="30">
                  <c:v>0.34265734265734266</c:v>
                </c:pt>
                <c:pt idx="31">
                  <c:v>0.19540229885057472</c:v>
                </c:pt>
                <c:pt idx="32" formatCode="General">
                  <c:v>0</c:v>
                </c:pt>
                <c:pt idx="33">
                  <c:v>0.36257309941520466</c:v>
                </c:pt>
                <c:pt idx="34">
                  <c:v>0.352112676056338</c:v>
                </c:pt>
                <c:pt idx="35">
                  <c:v>0.2696629213483146</c:v>
                </c:pt>
                <c:pt idx="36" formatCode="General">
                  <c:v>0</c:v>
                </c:pt>
                <c:pt idx="37">
                  <c:v>0.38636363636363635</c:v>
                </c:pt>
                <c:pt idx="38">
                  <c:v>0.43661971830985913</c:v>
                </c:pt>
                <c:pt idx="39">
                  <c:v>0.33707865168539325</c:v>
                </c:pt>
              </c:numCache>
            </c:numRef>
          </c:val>
          <c:extLst>
            <c:ext xmlns:c16="http://schemas.microsoft.com/office/drawing/2014/chart" uri="{C3380CC4-5D6E-409C-BE32-E72D297353CC}">
              <c16:uniqueId val="{00000020-686E-4D3D-89D0-3346196F3E7D}"/>
            </c:ext>
          </c:extLst>
        </c:ser>
        <c:ser>
          <c:idx val="3"/>
          <c:order val="3"/>
          <c:tx>
            <c:strRef>
              <c:f>'Q12.要件の変化（従業員別）'!$AA$6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'Q12.要件の変化（従業員別）'!$W$7:$W$46</c:f>
              <c:strCache>
                <c:ptCount val="40"/>
                <c:pt idx="0">
                  <c:v>【 A.適用技術の複雑化.高度化 】         </c:v>
                </c:pt>
                <c:pt idx="1">
                  <c:v>20人以下（N=181）</c:v>
                </c:pt>
                <c:pt idx="2">
                  <c:v>21人以上100人以下（N=143）</c:v>
                </c:pt>
                <c:pt idx="3">
                  <c:v>101人以上（N=89）</c:v>
                </c:pt>
                <c:pt idx="4">
                  <c:v>【 F.セキュリティ.プライバシー保護の強化 】   </c:v>
                </c:pt>
                <c:pt idx="5">
                  <c:v>20人以下（N=178）</c:v>
                </c:pt>
                <c:pt idx="6">
                  <c:v>21人以上100人以下（N=142）</c:v>
                </c:pt>
                <c:pt idx="7">
                  <c:v>101人以上（N=89）</c:v>
                </c:pt>
                <c:pt idx="8">
                  <c:v>【 E.安全性の向上.機能安全への対応等 】</c:v>
                </c:pt>
                <c:pt idx="9">
                  <c:v>20人以下（N=173）</c:v>
                </c:pt>
                <c:pt idx="10">
                  <c:v>21人以上100人以下（N=143）</c:v>
                </c:pt>
                <c:pt idx="11">
                  <c:v>101人以上（N=89）</c:v>
                </c:pt>
                <c:pt idx="12">
                  <c:v>【 D.利用形態.利用方法の多様化 】        </c:v>
                </c:pt>
                <c:pt idx="13">
                  <c:v>20人以下（N=178）</c:v>
                </c:pt>
                <c:pt idx="14">
                  <c:v>21人以上100人以下（N=142）</c:v>
                </c:pt>
                <c:pt idx="15">
                  <c:v>101人以上（N=89）</c:v>
                </c:pt>
                <c:pt idx="16">
                  <c:v>【 C.つながる対象が増加 】            </c:v>
                </c:pt>
                <c:pt idx="17">
                  <c:v>20人以下（N=177）</c:v>
                </c:pt>
                <c:pt idx="18">
                  <c:v>21人以上100人以下（N=141）</c:v>
                </c:pt>
                <c:pt idx="19">
                  <c:v>101人以上（N=89）</c:v>
                </c:pt>
                <c:pt idx="20">
                  <c:v>【 I.デジタル.トランスフォーメーションへの対応 】</c:v>
                </c:pt>
                <c:pt idx="21">
                  <c:v>20人以下（N=175）</c:v>
                </c:pt>
                <c:pt idx="22">
                  <c:v>21人以上100人以下（N=143）</c:v>
                </c:pt>
                <c:pt idx="23">
                  <c:v>101人以上（N=88）</c:v>
                </c:pt>
                <c:pt idx="24">
                  <c:v>【 B.部品の増加.プラットフォームの増加 】    </c:v>
                </c:pt>
                <c:pt idx="25">
                  <c:v>20人以下（N=175）</c:v>
                </c:pt>
                <c:pt idx="26">
                  <c:v>21人以上100人以下（N=143）</c:v>
                </c:pt>
                <c:pt idx="27">
                  <c:v>101人以上（N=88）</c:v>
                </c:pt>
                <c:pt idx="28">
                  <c:v>【 H.対応すべき規格等の増加 】          </c:v>
                </c:pt>
                <c:pt idx="29">
                  <c:v>20人以下（N=174）</c:v>
                </c:pt>
                <c:pt idx="30">
                  <c:v>21人以上100人以下（N=143）</c:v>
                </c:pt>
                <c:pt idx="31">
                  <c:v>101人以上（N=87）</c:v>
                </c:pt>
                <c:pt idx="32">
                  <c:v>【 J.ニューノーマルへの対応 】          </c:v>
                </c:pt>
                <c:pt idx="33">
                  <c:v>20人以下（N=171）</c:v>
                </c:pt>
                <c:pt idx="34">
                  <c:v>21人以上100人以下（N=142）</c:v>
                </c:pt>
                <c:pt idx="35">
                  <c:v>101人以上（N=89）</c:v>
                </c:pt>
                <c:pt idx="36">
                  <c:v>【 G.仕向地.出荷先の拡大 】           </c:v>
                </c:pt>
                <c:pt idx="37">
                  <c:v>20人以下（N=176）</c:v>
                </c:pt>
                <c:pt idx="38">
                  <c:v>21人以上100人以下（N=142）</c:v>
                </c:pt>
                <c:pt idx="39">
                  <c:v>101人以上（N=89）</c:v>
                </c:pt>
              </c:strCache>
            </c:strRef>
          </c:cat>
          <c:val>
            <c:numRef>
              <c:f>'Q12.要件の変化（従業員別）'!$AA$7:$AA$46</c:f>
              <c:numCache>
                <c:formatCode>0.0%</c:formatCode>
                <c:ptCount val="40"/>
                <c:pt idx="0" formatCode="General">
                  <c:v>0</c:v>
                </c:pt>
                <c:pt idx="1">
                  <c:v>3.8674033149171269E-2</c:v>
                </c:pt>
                <c:pt idx="2">
                  <c:v>2.097902097902098E-2</c:v>
                </c:pt>
                <c:pt idx="3">
                  <c:v>3.3707865168539325E-2</c:v>
                </c:pt>
                <c:pt idx="4" formatCode="General">
                  <c:v>0</c:v>
                </c:pt>
                <c:pt idx="5">
                  <c:v>5.6179775280898875E-2</c:v>
                </c:pt>
                <c:pt idx="6">
                  <c:v>2.8169014084507043E-2</c:v>
                </c:pt>
                <c:pt idx="7">
                  <c:v>5.6179775280898875E-2</c:v>
                </c:pt>
                <c:pt idx="8" formatCode="General">
                  <c:v>0</c:v>
                </c:pt>
                <c:pt idx="9">
                  <c:v>8.0924855491329481E-2</c:v>
                </c:pt>
                <c:pt idx="10">
                  <c:v>4.195804195804196E-2</c:v>
                </c:pt>
                <c:pt idx="11">
                  <c:v>1.1235955056179775E-2</c:v>
                </c:pt>
                <c:pt idx="12" formatCode="General">
                  <c:v>0</c:v>
                </c:pt>
                <c:pt idx="13">
                  <c:v>6.1797752808988762E-2</c:v>
                </c:pt>
                <c:pt idx="14">
                  <c:v>5.6338028169014086E-2</c:v>
                </c:pt>
                <c:pt idx="15">
                  <c:v>6.741573033707865E-2</c:v>
                </c:pt>
                <c:pt idx="16" formatCode="General">
                  <c:v>0</c:v>
                </c:pt>
                <c:pt idx="17">
                  <c:v>7.909604519774012E-2</c:v>
                </c:pt>
                <c:pt idx="18">
                  <c:v>4.9645390070921988E-2</c:v>
                </c:pt>
                <c:pt idx="19">
                  <c:v>5.6179775280898875E-2</c:v>
                </c:pt>
                <c:pt idx="20" formatCode="General">
                  <c:v>0</c:v>
                </c:pt>
                <c:pt idx="21">
                  <c:v>0.10857142857142857</c:v>
                </c:pt>
                <c:pt idx="22">
                  <c:v>9.0909090909090912E-2</c:v>
                </c:pt>
                <c:pt idx="23">
                  <c:v>5.6818181818181816E-2</c:v>
                </c:pt>
                <c:pt idx="24" formatCode="General">
                  <c:v>0</c:v>
                </c:pt>
                <c:pt idx="25">
                  <c:v>0.10857142857142857</c:v>
                </c:pt>
                <c:pt idx="26">
                  <c:v>0.11188811188811189</c:v>
                </c:pt>
                <c:pt idx="27">
                  <c:v>7.9545454545454544E-2</c:v>
                </c:pt>
                <c:pt idx="28" formatCode="General">
                  <c:v>0</c:v>
                </c:pt>
                <c:pt idx="29">
                  <c:v>0.1206896551724138</c:v>
                </c:pt>
                <c:pt idx="30">
                  <c:v>9.7902097902097904E-2</c:v>
                </c:pt>
                <c:pt idx="31">
                  <c:v>3.4482758620689655E-2</c:v>
                </c:pt>
                <c:pt idx="32" formatCode="General">
                  <c:v>0</c:v>
                </c:pt>
                <c:pt idx="33">
                  <c:v>0.1111111111111111</c:v>
                </c:pt>
                <c:pt idx="34">
                  <c:v>0.11971830985915492</c:v>
                </c:pt>
                <c:pt idx="35">
                  <c:v>8.98876404494382E-2</c:v>
                </c:pt>
                <c:pt idx="36" formatCode="General">
                  <c:v>0</c:v>
                </c:pt>
                <c:pt idx="37">
                  <c:v>0.17613636363636365</c:v>
                </c:pt>
                <c:pt idx="38">
                  <c:v>0.15492957746478872</c:v>
                </c:pt>
                <c:pt idx="39">
                  <c:v>0.16853932584269662</c:v>
                </c:pt>
              </c:numCache>
            </c:numRef>
          </c:val>
          <c:extLst>
            <c:ext xmlns:c16="http://schemas.microsoft.com/office/drawing/2014/chart" uri="{C3380CC4-5D6E-409C-BE32-E72D297353CC}">
              <c16:uniqueId val="{0000002B-686E-4D3D-89D0-3346196F3E7D}"/>
            </c:ext>
          </c:extLst>
        </c:ser>
        <c:ser>
          <c:idx val="4"/>
          <c:order val="4"/>
          <c:tx>
            <c:strRef>
              <c:f>'Q12.要件の変化（従業員別）'!$AB$6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'Q12.要件の変化（従業員別）'!$W$7:$W$46</c:f>
              <c:strCache>
                <c:ptCount val="40"/>
                <c:pt idx="0">
                  <c:v>【 A.適用技術の複雑化.高度化 】         </c:v>
                </c:pt>
                <c:pt idx="1">
                  <c:v>20人以下（N=181）</c:v>
                </c:pt>
                <c:pt idx="2">
                  <c:v>21人以上100人以下（N=143）</c:v>
                </c:pt>
                <c:pt idx="3">
                  <c:v>101人以上（N=89）</c:v>
                </c:pt>
                <c:pt idx="4">
                  <c:v>【 F.セキュリティ.プライバシー保護の強化 】   </c:v>
                </c:pt>
                <c:pt idx="5">
                  <c:v>20人以下（N=178）</c:v>
                </c:pt>
                <c:pt idx="6">
                  <c:v>21人以上100人以下（N=142）</c:v>
                </c:pt>
                <c:pt idx="7">
                  <c:v>101人以上（N=89）</c:v>
                </c:pt>
                <c:pt idx="8">
                  <c:v>【 E.安全性の向上.機能安全への対応等 】</c:v>
                </c:pt>
                <c:pt idx="9">
                  <c:v>20人以下（N=173）</c:v>
                </c:pt>
                <c:pt idx="10">
                  <c:v>21人以上100人以下（N=143）</c:v>
                </c:pt>
                <c:pt idx="11">
                  <c:v>101人以上（N=89）</c:v>
                </c:pt>
                <c:pt idx="12">
                  <c:v>【 D.利用形態.利用方法の多様化 】        </c:v>
                </c:pt>
                <c:pt idx="13">
                  <c:v>20人以下（N=178）</c:v>
                </c:pt>
                <c:pt idx="14">
                  <c:v>21人以上100人以下（N=142）</c:v>
                </c:pt>
                <c:pt idx="15">
                  <c:v>101人以上（N=89）</c:v>
                </c:pt>
                <c:pt idx="16">
                  <c:v>【 C.つながる対象が増加 】            </c:v>
                </c:pt>
                <c:pt idx="17">
                  <c:v>20人以下（N=177）</c:v>
                </c:pt>
                <c:pt idx="18">
                  <c:v>21人以上100人以下（N=141）</c:v>
                </c:pt>
                <c:pt idx="19">
                  <c:v>101人以上（N=89）</c:v>
                </c:pt>
                <c:pt idx="20">
                  <c:v>【 I.デジタル.トランスフォーメーションへの対応 】</c:v>
                </c:pt>
                <c:pt idx="21">
                  <c:v>20人以下（N=175）</c:v>
                </c:pt>
                <c:pt idx="22">
                  <c:v>21人以上100人以下（N=143）</c:v>
                </c:pt>
                <c:pt idx="23">
                  <c:v>101人以上（N=88）</c:v>
                </c:pt>
                <c:pt idx="24">
                  <c:v>【 B.部品の増加.プラットフォームの増加 】    </c:v>
                </c:pt>
                <c:pt idx="25">
                  <c:v>20人以下（N=175）</c:v>
                </c:pt>
                <c:pt idx="26">
                  <c:v>21人以上100人以下（N=143）</c:v>
                </c:pt>
                <c:pt idx="27">
                  <c:v>101人以上（N=88）</c:v>
                </c:pt>
                <c:pt idx="28">
                  <c:v>【 H.対応すべき規格等の増加 】          </c:v>
                </c:pt>
                <c:pt idx="29">
                  <c:v>20人以下（N=174）</c:v>
                </c:pt>
                <c:pt idx="30">
                  <c:v>21人以上100人以下（N=143）</c:v>
                </c:pt>
                <c:pt idx="31">
                  <c:v>101人以上（N=87）</c:v>
                </c:pt>
                <c:pt idx="32">
                  <c:v>【 J.ニューノーマルへの対応 】          </c:v>
                </c:pt>
                <c:pt idx="33">
                  <c:v>20人以下（N=171）</c:v>
                </c:pt>
                <c:pt idx="34">
                  <c:v>21人以上100人以下（N=142）</c:v>
                </c:pt>
                <c:pt idx="35">
                  <c:v>101人以上（N=89）</c:v>
                </c:pt>
                <c:pt idx="36">
                  <c:v>【 G.仕向地.出荷先の拡大 】           </c:v>
                </c:pt>
                <c:pt idx="37">
                  <c:v>20人以下（N=176）</c:v>
                </c:pt>
                <c:pt idx="38">
                  <c:v>21人以上100人以下（N=142）</c:v>
                </c:pt>
                <c:pt idx="39">
                  <c:v>101人以上（N=89）</c:v>
                </c:pt>
              </c:strCache>
            </c:strRef>
          </c:cat>
          <c:val>
            <c:numRef>
              <c:f>'Q12.要件の変化（従業員別）'!$AB$7:$AB$46</c:f>
              <c:numCache>
                <c:formatCode>0.0%</c:formatCode>
                <c:ptCount val="40"/>
                <c:pt idx="0" formatCode="General">
                  <c:v>0</c:v>
                </c:pt>
                <c:pt idx="1">
                  <c:v>3.3149171270718231E-2</c:v>
                </c:pt>
                <c:pt idx="2">
                  <c:v>3.4965034965034968E-2</c:v>
                </c:pt>
                <c:pt idx="3">
                  <c:v>2.247191011235955E-2</c:v>
                </c:pt>
                <c:pt idx="4" formatCode="General">
                  <c:v>0</c:v>
                </c:pt>
                <c:pt idx="5">
                  <c:v>1.6853932584269662E-2</c:v>
                </c:pt>
                <c:pt idx="6">
                  <c:v>3.5211267605633804E-2</c:v>
                </c:pt>
                <c:pt idx="7">
                  <c:v>1.1235955056179775E-2</c:v>
                </c:pt>
                <c:pt idx="8" formatCode="General">
                  <c:v>0</c:v>
                </c:pt>
                <c:pt idx="9">
                  <c:v>3.4682080924855488E-2</c:v>
                </c:pt>
                <c:pt idx="10">
                  <c:v>4.195804195804196E-2</c:v>
                </c:pt>
                <c:pt idx="11">
                  <c:v>3.3707865168539325E-2</c:v>
                </c:pt>
                <c:pt idx="12" formatCode="General">
                  <c:v>0</c:v>
                </c:pt>
                <c:pt idx="13">
                  <c:v>2.8089887640449437E-2</c:v>
                </c:pt>
                <c:pt idx="14">
                  <c:v>5.6338028169014086E-2</c:v>
                </c:pt>
                <c:pt idx="15">
                  <c:v>1.1235955056179775E-2</c:v>
                </c:pt>
                <c:pt idx="16" formatCode="General">
                  <c:v>0</c:v>
                </c:pt>
                <c:pt idx="17">
                  <c:v>0.10169491525423729</c:v>
                </c:pt>
                <c:pt idx="18">
                  <c:v>4.2553191489361701E-2</c:v>
                </c:pt>
                <c:pt idx="19">
                  <c:v>4.49438202247191E-2</c:v>
                </c:pt>
                <c:pt idx="20" formatCode="General">
                  <c:v>0</c:v>
                </c:pt>
                <c:pt idx="21">
                  <c:v>0.10857142857142857</c:v>
                </c:pt>
                <c:pt idx="22">
                  <c:v>4.8951048951048952E-2</c:v>
                </c:pt>
                <c:pt idx="23">
                  <c:v>3.4090909090909088E-2</c:v>
                </c:pt>
                <c:pt idx="24" formatCode="General">
                  <c:v>0</c:v>
                </c:pt>
                <c:pt idx="25">
                  <c:v>0.08</c:v>
                </c:pt>
                <c:pt idx="26">
                  <c:v>4.8951048951048952E-2</c:v>
                </c:pt>
                <c:pt idx="27">
                  <c:v>3.4090909090909088E-2</c:v>
                </c:pt>
                <c:pt idx="28" formatCode="General">
                  <c:v>0</c:v>
                </c:pt>
                <c:pt idx="29">
                  <c:v>4.5977011494252873E-2</c:v>
                </c:pt>
                <c:pt idx="30">
                  <c:v>4.8951048951048952E-2</c:v>
                </c:pt>
                <c:pt idx="31">
                  <c:v>4.5977011494252873E-2</c:v>
                </c:pt>
                <c:pt idx="32" formatCode="General">
                  <c:v>0</c:v>
                </c:pt>
                <c:pt idx="33">
                  <c:v>0.12280701754385964</c:v>
                </c:pt>
                <c:pt idx="34">
                  <c:v>7.746478873239436E-2</c:v>
                </c:pt>
                <c:pt idx="35">
                  <c:v>6.741573033707865E-2</c:v>
                </c:pt>
                <c:pt idx="36" formatCode="General">
                  <c:v>0</c:v>
                </c:pt>
                <c:pt idx="37">
                  <c:v>6.8181818181818177E-2</c:v>
                </c:pt>
                <c:pt idx="38">
                  <c:v>4.9295774647887321E-2</c:v>
                </c:pt>
                <c:pt idx="39">
                  <c:v>4.49438202247191E-2</c:v>
                </c:pt>
              </c:numCache>
            </c:numRef>
          </c:val>
          <c:extLst>
            <c:ext xmlns:c16="http://schemas.microsoft.com/office/drawing/2014/chart" uri="{C3380CC4-5D6E-409C-BE32-E72D297353CC}">
              <c16:uniqueId val="{00000036-686E-4D3D-89D0-3346196F3E7D}"/>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7.1237179487179444E-3"/>
          <c:y val="0.95883515743566128"/>
          <c:w val="0.95865128205128203"/>
          <c:h val="3.9683701762167185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89347561519794672"/>
        </c:manualLayout>
      </c:layout>
      <c:barChart>
        <c:barDir val="bar"/>
        <c:grouping val="stacked"/>
        <c:varyColors val="0"/>
        <c:ser>
          <c:idx val="0"/>
          <c:order val="0"/>
          <c:tx>
            <c:strRef>
              <c:f>'Q12.要件の変化（従業員別）'!$X$6</c:f>
              <c:strCache>
                <c:ptCount val="1"/>
                <c:pt idx="0">
                  <c:v>当てはまる</c:v>
                </c:pt>
              </c:strCache>
            </c:strRef>
          </c:tx>
          <c:spPr>
            <a:solidFill>
              <a:srgbClr val="FF9966"/>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20人以下（N=125）</c:v>
                </c:pt>
                <c:pt idx="2">
                  <c:v>21人以上100人以下（N=104）</c:v>
                </c:pt>
                <c:pt idx="3">
                  <c:v>101人以上（N=41）</c:v>
                </c:pt>
                <c:pt idx="4">
                  <c:v>【 A.適用技術の複雑化.高度化 】         </c:v>
                </c:pt>
                <c:pt idx="5">
                  <c:v>20人以下（N=126）</c:v>
                </c:pt>
                <c:pt idx="6">
                  <c:v>21人以上100人以下（N=104）</c:v>
                </c:pt>
                <c:pt idx="7">
                  <c:v>101人以上（N=41）</c:v>
                </c:pt>
                <c:pt idx="8">
                  <c:v>【 E.安全性の向上.機能安全への対応等 】</c:v>
                </c:pt>
                <c:pt idx="9">
                  <c:v>20人以下（N=121）</c:v>
                </c:pt>
                <c:pt idx="10">
                  <c:v>21人以上100人以下（N=103）</c:v>
                </c:pt>
                <c:pt idx="11">
                  <c:v>101人以上（N=41）</c:v>
                </c:pt>
                <c:pt idx="12">
                  <c:v>【 C.つながる対象が増加 】            </c:v>
                </c:pt>
                <c:pt idx="13">
                  <c:v>20人以下（N=123）</c:v>
                </c:pt>
                <c:pt idx="14">
                  <c:v>21人以上100人以下（N=104）</c:v>
                </c:pt>
                <c:pt idx="15">
                  <c:v>101人以上（N=41）</c:v>
                </c:pt>
                <c:pt idx="16">
                  <c:v>【 D.利用形態.利用方法の多様化 】        </c:v>
                </c:pt>
                <c:pt idx="17">
                  <c:v>20人以下（N=126）</c:v>
                </c:pt>
                <c:pt idx="18">
                  <c:v>21人以上100人以下（N=103）</c:v>
                </c:pt>
                <c:pt idx="19">
                  <c:v>101人以上（N=41）</c:v>
                </c:pt>
                <c:pt idx="20">
                  <c:v>【 I.デジタル.トランスフォーメーションへの対応 】</c:v>
                </c:pt>
                <c:pt idx="21">
                  <c:v>20人以下（N=125）</c:v>
                </c:pt>
                <c:pt idx="22">
                  <c:v>21人以上100人以下（N=104）</c:v>
                </c:pt>
                <c:pt idx="23">
                  <c:v>101人以上（N=41）</c:v>
                </c:pt>
                <c:pt idx="24">
                  <c:v>【 B.部品の増加.プラットフォームの増加 】    </c:v>
                </c:pt>
                <c:pt idx="25">
                  <c:v>20人以下（N=124）</c:v>
                </c:pt>
                <c:pt idx="26">
                  <c:v>21人以上100人以下（N=104）</c:v>
                </c:pt>
                <c:pt idx="27">
                  <c:v>101人以上（N=41）</c:v>
                </c:pt>
                <c:pt idx="28">
                  <c:v>【 J.ニューノーマルへの対応 】          </c:v>
                </c:pt>
                <c:pt idx="29">
                  <c:v>20人以下（N=123）</c:v>
                </c:pt>
                <c:pt idx="30">
                  <c:v>21人以上100人以下（N=102）</c:v>
                </c:pt>
                <c:pt idx="31">
                  <c:v>101人以上（N=41）</c:v>
                </c:pt>
                <c:pt idx="32">
                  <c:v>【 H.対応すべき規格等の増加 】          </c:v>
                </c:pt>
                <c:pt idx="33">
                  <c:v>20人以下（N=122）</c:v>
                </c:pt>
                <c:pt idx="34">
                  <c:v>21人以上100人以下（N=104）</c:v>
                </c:pt>
                <c:pt idx="35">
                  <c:v>101人以上（N=41）</c:v>
                </c:pt>
                <c:pt idx="36">
                  <c:v>【 G.仕向地.出荷先の拡大 】           </c:v>
                </c:pt>
                <c:pt idx="37">
                  <c:v>20人以下（N=123）</c:v>
                </c:pt>
                <c:pt idx="38">
                  <c:v>21人以上100人以下（N=104）</c:v>
                </c:pt>
                <c:pt idx="39">
                  <c:v>101人以上（N=41）</c:v>
                </c:pt>
              </c:strCache>
            </c:strRef>
          </c:cat>
          <c:val>
            <c:numRef>
              <c:f>'Q12.要件の変化（従業員別）'!$X$7:$X$46</c:f>
              <c:numCache>
                <c:formatCode>0.0%</c:formatCode>
                <c:ptCount val="40"/>
                <c:pt idx="0" formatCode="General">
                  <c:v>0</c:v>
                </c:pt>
                <c:pt idx="1">
                  <c:v>0.376</c:v>
                </c:pt>
                <c:pt idx="2">
                  <c:v>0.33653846153846156</c:v>
                </c:pt>
                <c:pt idx="3">
                  <c:v>0.41463414634146339</c:v>
                </c:pt>
                <c:pt idx="4" formatCode="General">
                  <c:v>0</c:v>
                </c:pt>
                <c:pt idx="5">
                  <c:v>0.3968253968253968</c:v>
                </c:pt>
                <c:pt idx="6">
                  <c:v>0.31730769230769229</c:v>
                </c:pt>
                <c:pt idx="7">
                  <c:v>0.34146341463414637</c:v>
                </c:pt>
                <c:pt idx="8" formatCode="General">
                  <c:v>0</c:v>
                </c:pt>
                <c:pt idx="9">
                  <c:v>0.28099173553719009</c:v>
                </c:pt>
                <c:pt idx="10">
                  <c:v>0.26213592233009708</c:v>
                </c:pt>
                <c:pt idx="11">
                  <c:v>0.29268292682926828</c:v>
                </c:pt>
                <c:pt idx="12" formatCode="General">
                  <c:v>0</c:v>
                </c:pt>
                <c:pt idx="13">
                  <c:v>0.21138211382113822</c:v>
                </c:pt>
                <c:pt idx="14">
                  <c:v>0.17307692307692307</c:v>
                </c:pt>
                <c:pt idx="15">
                  <c:v>0.24390243902439024</c:v>
                </c:pt>
                <c:pt idx="16" formatCode="General">
                  <c:v>0</c:v>
                </c:pt>
                <c:pt idx="17">
                  <c:v>0.19047619047619047</c:v>
                </c:pt>
                <c:pt idx="18">
                  <c:v>0.1650485436893204</c:v>
                </c:pt>
                <c:pt idx="19">
                  <c:v>0.24390243902439024</c:v>
                </c:pt>
                <c:pt idx="20" formatCode="General">
                  <c:v>0</c:v>
                </c:pt>
                <c:pt idx="21">
                  <c:v>0.104</c:v>
                </c:pt>
                <c:pt idx="22">
                  <c:v>0.17307692307692307</c:v>
                </c:pt>
                <c:pt idx="23">
                  <c:v>0.24390243902439024</c:v>
                </c:pt>
                <c:pt idx="24" formatCode="General">
                  <c:v>0</c:v>
                </c:pt>
                <c:pt idx="25">
                  <c:v>0.16129032258064516</c:v>
                </c:pt>
                <c:pt idx="26">
                  <c:v>0.14423076923076922</c:v>
                </c:pt>
                <c:pt idx="27">
                  <c:v>0.12195121951219512</c:v>
                </c:pt>
                <c:pt idx="28" formatCode="General">
                  <c:v>0</c:v>
                </c:pt>
                <c:pt idx="29">
                  <c:v>0.10569105691056911</c:v>
                </c:pt>
                <c:pt idx="30">
                  <c:v>8.8235294117647065E-2</c:v>
                </c:pt>
                <c:pt idx="31">
                  <c:v>0.12195121951219512</c:v>
                </c:pt>
                <c:pt idx="32" formatCode="General">
                  <c:v>0</c:v>
                </c:pt>
                <c:pt idx="33">
                  <c:v>0.11475409836065574</c:v>
                </c:pt>
                <c:pt idx="34">
                  <c:v>6.7307692307692304E-2</c:v>
                </c:pt>
                <c:pt idx="35">
                  <c:v>9.7560975609756101E-2</c:v>
                </c:pt>
                <c:pt idx="36" formatCode="General">
                  <c:v>0</c:v>
                </c:pt>
                <c:pt idx="37">
                  <c:v>0.10569105691056911</c:v>
                </c:pt>
                <c:pt idx="38">
                  <c:v>5.7692307692307696E-2</c:v>
                </c:pt>
                <c:pt idx="39">
                  <c:v>2.4390243902439025E-2</c:v>
                </c:pt>
              </c:numCache>
            </c:numRef>
          </c:val>
          <c:extLst>
            <c:ext xmlns:c16="http://schemas.microsoft.com/office/drawing/2014/chart" uri="{C3380CC4-5D6E-409C-BE32-E72D297353CC}">
              <c16:uniqueId val="{0000000A-4D77-4752-95A0-210096AC1485}"/>
            </c:ext>
          </c:extLst>
        </c:ser>
        <c:ser>
          <c:idx val="1"/>
          <c:order val="1"/>
          <c:tx>
            <c:strRef>
              <c:f>'Q12.要件の変化（従業員別）'!$Y$6</c:f>
              <c:strCache>
                <c:ptCount val="1"/>
                <c:pt idx="0">
                  <c:v>やや当てはまる</c:v>
                </c:pt>
              </c:strCache>
            </c:strRef>
          </c:tx>
          <c:spPr>
            <a:solidFill>
              <a:srgbClr val="FFCC99"/>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20人以下（N=125）</c:v>
                </c:pt>
                <c:pt idx="2">
                  <c:v>21人以上100人以下（N=104）</c:v>
                </c:pt>
                <c:pt idx="3">
                  <c:v>101人以上（N=41）</c:v>
                </c:pt>
                <c:pt idx="4">
                  <c:v>【 A.適用技術の複雑化.高度化 】         </c:v>
                </c:pt>
                <c:pt idx="5">
                  <c:v>20人以下（N=126）</c:v>
                </c:pt>
                <c:pt idx="6">
                  <c:v>21人以上100人以下（N=104）</c:v>
                </c:pt>
                <c:pt idx="7">
                  <c:v>101人以上（N=41）</c:v>
                </c:pt>
                <c:pt idx="8">
                  <c:v>【 E.安全性の向上.機能安全への対応等 】</c:v>
                </c:pt>
                <c:pt idx="9">
                  <c:v>20人以下（N=121）</c:v>
                </c:pt>
                <c:pt idx="10">
                  <c:v>21人以上100人以下（N=103）</c:v>
                </c:pt>
                <c:pt idx="11">
                  <c:v>101人以上（N=41）</c:v>
                </c:pt>
                <c:pt idx="12">
                  <c:v>【 C.つながる対象が増加 】            </c:v>
                </c:pt>
                <c:pt idx="13">
                  <c:v>20人以下（N=123）</c:v>
                </c:pt>
                <c:pt idx="14">
                  <c:v>21人以上100人以下（N=104）</c:v>
                </c:pt>
                <c:pt idx="15">
                  <c:v>101人以上（N=41）</c:v>
                </c:pt>
                <c:pt idx="16">
                  <c:v>【 D.利用形態.利用方法の多様化 】        </c:v>
                </c:pt>
                <c:pt idx="17">
                  <c:v>20人以下（N=126）</c:v>
                </c:pt>
                <c:pt idx="18">
                  <c:v>21人以上100人以下（N=103）</c:v>
                </c:pt>
                <c:pt idx="19">
                  <c:v>101人以上（N=41）</c:v>
                </c:pt>
                <c:pt idx="20">
                  <c:v>【 I.デジタル.トランスフォーメーションへの対応 】</c:v>
                </c:pt>
                <c:pt idx="21">
                  <c:v>20人以下（N=125）</c:v>
                </c:pt>
                <c:pt idx="22">
                  <c:v>21人以上100人以下（N=104）</c:v>
                </c:pt>
                <c:pt idx="23">
                  <c:v>101人以上（N=41）</c:v>
                </c:pt>
                <c:pt idx="24">
                  <c:v>【 B.部品の増加.プラットフォームの増加 】    </c:v>
                </c:pt>
                <c:pt idx="25">
                  <c:v>20人以下（N=124）</c:v>
                </c:pt>
                <c:pt idx="26">
                  <c:v>21人以上100人以下（N=104）</c:v>
                </c:pt>
                <c:pt idx="27">
                  <c:v>101人以上（N=41）</c:v>
                </c:pt>
                <c:pt idx="28">
                  <c:v>【 J.ニューノーマルへの対応 】          </c:v>
                </c:pt>
                <c:pt idx="29">
                  <c:v>20人以下（N=123）</c:v>
                </c:pt>
                <c:pt idx="30">
                  <c:v>21人以上100人以下（N=102）</c:v>
                </c:pt>
                <c:pt idx="31">
                  <c:v>101人以上（N=41）</c:v>
                </c:pt>
                <c:pt idx="32">
                  <c:v>【 H.対応すべき規格等の増加 】          </c:v>
                </c:pt>
                <c:pt idx="33">
                  <c:v>20人以下（N=122）</c:v>
                </c:pt>
                <c:pt idx="34">
                  <c:v>21人以上100人以下（N=104）</c:v>
                </c:pt>
                <c:pt idx="35">
                  <c:v>101人以上（N=41）</c:v>
                </c:pt>
                <c:pt idx="36">
                  <c:v>【 G.仕向地.出荷先の拡大 】           </c:v>
                </c:pt>
                <c:pt idx="37">
                  <c:v>20人以下（N=123）</c:v>
                </c:pt>
                <c:pt idx="38">
                  <c:v>21人以上100人以下（N=104）</c:v>
                </c:pt>
                <c:pt idx="39">
                  <c:v>101人以上（N=41）</c:v>
                </c:pt>
              </c:strCache>
            </c:strRef>
          </c:cat>
          <c:val>
            <c:numRef>
              <c:f>'Q12.要件の変化（従業員別）'!$Y$7:$Y$46</c:f>
              <c:numCache>
                <c:formatCode>0.0%</c:formatCode>
                <c:ptCount val="40"/>
                <c:pt idx="0" formatCode="General">
                  <c:v>0</c:v>
                </c:pt>
                <c:pt idx="1">
                  <c:v>0.38400000000000001</c:v>
                </c:pt>
                <c:pt idx="2">
                  <c:v>0.46153846153846156</c:v>
                </c:pt>
                <c:pt idx="3">
                  <c:v>0.46341463414634149</c:v>
                </c:pt>
                <c:pt idx="4" formatCode="General">
                  <c:v>0</c:v>
                </c:pt>
                <c:pt idx="5">
                  <c:v>0.40476190476190477</c:v>
                </c:pt>
                <c:pt idx="6">
                  <c:v>0.50961538461538458</c:v>
                </c:pt>
                <c:pt idx="7">
                  <c:v>0.41463414634146339</c:v>
                </c:pt>
                <c:pt idx="8" formatCode="General">
                  <c:v>0</c:v>
                </c:pt>
                <c:pt idx="9">
                  <c:v>0.38842975206611569</c:v>
                </c:pt>
                <c:pt idx="10">
                  <c:v>0.40776699029126212</c:v>
                </c:pt>
                <c:pt idx="11">
                  <c:v>0.43902439024390244</c:v>
                </c:pt>
                <c:pt idx="12" formatCode="General">
                  <c:v>0</c:v>
                </c:pt>
                <c:pt idx="13">
                  <c:v>0.29268292682926828</c:v>
                </c:pt>
                <c:pt idx="14">
                  <c:v>0.42307692307692307</c:v>
                </c:pt>
                <c:pt idx="15">
                  <c:v>0.48780487804878048</c:v>
                </c:pt>
                <c:pt idx="16" formatCode="General">
                  <c:v>0</c:v>
                </c:pt>
                <c:pt idx="17">
                  <c:v>0.38095238095238093</c:v>
                </c:pt>
                <c:pt idx="18">
                  <c:v>0.47572815533980584</c:v>
                </c:pt>
                <c:pt idx="19">
                  <c:v>0.41463414634146339</c:v>
                </c:pt>
                <c:pt idx="20" formatCode="General">
                  <c:v>0</c:v>
                </c:pt>
                <c:pt idx="21">
                  <c:v>0.376</c:v>
                </c:pt>
                <c:pt idx="22">
                  <c:v>0.36538461538461536</c:v>
                </c:pt>
                <c:pt idx="23">
                  <c:v>0.46341463414634149</c:v>
                </c:pt>
                <c:pt idx="24" formatCode="General">
                  <c:v>0</c:v>
                </c:pt>
                <c:pt idx="25">
                  <c:v>0.37096774193548387</c:v>
                </c:pt>
                <c:pt idx="26">
                  <c:v>0.42307692307692307</c:v>
                </c:pt>
                <c:pt idx="27">
                  <c:v>0.48780487804878048</c:v>
                </c:pt>
                <c:pt idx="28" formatCode="General">
                  <c:v>0</c:v>
                </c:pt>
                <c:pt idx="29">
                  <c:v>0.26016260162601629</c:v>
                </c:pt>
                <c:pt idx="30">
                  <c:v>0.31372549019607843</c:v>
                </c:pt>
                <c:pt idx="31">
                  <c:v>0.31707317073170732</c:v>
                </c:pt>
                <c:pt idx="32" formatCode="General">
                  <c:v>0</c:v>
                </c:pt>
                <c:pt idx="33">
                  <c:v>0.33606557377049179</c:v>
                </c:pt>
                <c:pt idx="34">
                  <c:v>0.36538461538461536</c:v>
                </c:pt>
                <c:pt idx="35">
                  <c:v>0.34146341463414637</c:v>
                </c:pt>
                <c:pt idx="36" formatCode="General">
                  <c:v>0</c:v>
                </c:pt>
                <c:pt idx="37">
                  <c:v>0.2032520325203252</c:v>
                </c:pt>
                <c:pt idx="38">
                  <c:v>0.17307692307692307</c:v>
                </c:pt>
                <c:pt idx="39">
                  <c:v>0.24390243902439024</c:v>
                </c:pt>
              </c:numCache>
            </c:numRef>
          </c:val>
          <c:extLst>
            <c:ext xmlns:c16="http://schemas.microsoft.com/office/drawing/2014/chart" uri="{C3380CC4-5D6E-409C-BE32-E72D297353CC}">
              <c16:uniqueId val="{00000015-4D77-4752-95A0-210096AC1485}"/>
            </c:ext>
          </c:extLst>
        </c:ser>
        <c:ser>
          <c:idx val="2"/>
          <c:order val="2"/>
          <c:tx>
            <c:strRef>
              <c:f>'Q12.要件の変化（従業員別）'!$Z$6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20人以下（N=125）</c:v>
                </c:pt>
                <c:pt idx="2">
                  <c:v>21人以上100人以下（N=104）</c:v>
                </c:pt>
                <c:pt idx="3">
                  <c:v>101人以上（N=41）</c:v>
                </c:pt>
                <c:pt idx="4">
                  <c:v>【 A.適用技術の複雑化.高度化 】         </c:v>
                </c:pt>
                <c:pt idx="5">
                  <c:v>20人以下（N=126）</c:v>
                </c:pt>
                <c:pt idx="6">
                  <c:v>21人以上100人以下（N=104）</c:v>
                </c:pt>
                <c:pt idx="7">
                  <c:v>101人以上（N=41）</c:v>
                </c:pt>
                <c:pt idx="8">
                  <c:v>【 E.安全性の向上.機能安全への対応等 】</c:v>
                </c:pt>
                <c:pt idx="9">
                  <c:v>20人以下（N=121）</c:v>
                </c:pt>
                <c:pt idx="10">
                  <c:v>21人以上100人以下（N=103）</c:v>
                </c:pt>
                <c:pt idx="11">
                  <c:v>101人以上（N=41）</c:v>
                </c:pt>
                <c:pt idx="12">
                  <c:v>【 C.つながる対象が増加 】            </c:v>
                </c:pt>
                <c:pt idx="13">
                  <c:v>20人以下（N=123）</c:v>
                </c:pt>
                <c:pt idx="14">
                  <c:v>21人以上100人以下（N=104）</c:v>
                </c:pt>
                <c:pt idx="15">
                  <c:v>101人以上（N=41）</c:v>
                </c:pt>
                <c:pt idx="16">
                  <c:v>【 D.利用形態.利用方法の多様化 】        </c:v>
                </c:pt>
                <c:pt idx="17">
                  <c:v>20人以下（N=126）</c:v>
                </c:pt>
                <c:pt idx="18">
                  <c:v>21人以上100人以下（N=103）</c:v>
                </c:pt>
                <c:pt idx="19">
                  <c:v>101人以上（N=41）</c:v>
                </c:pt>
                <c:pt idx="20">
                  <c:v>【 I.デジタル.トランスフォーメーションへの対応 】</c:v>
                </c:pt>
                <c:pt idx="21">
                  <c:v>20人以下（N=125）</c:v>
                </c:pt>
                <c:pt idx="22">
                  <c:v>21人以上100人以下（N=104）</c:v>
                </c:pt>
                <c:pt idx="23">
                  <c:v>101人以上（N=41）</c:v>
                </c:pt>
                <c:pt idx="24">
                  <c:v>【 B.部品の増加.プラットフォームの増加 】    </c:v>
                </c:pt>
                <c:pt idx="25">
                  <c:v>20人以下（N=124）</c:v>
                </c:pt>
                <c:pt idx="26">
                  <c:v>21人以上100人以下（N=104）</c:v>
                </c:pt>
                <c:pt idx="27">
                  <c:v>101人以上（N=41）</c:v>
                </c:pt>
                <c:pt idx="28">
                  <c:v>【 J.ニューノーマルへの対応 】          </c:v>
                </c:pt>
                <c:pt idx="29">
                  <c:v>20人以下（N=123）</c:v>
                </c:pt>
                <c:pt idx="30">
                  <c:v>21人以上100人以下（N=102）</c:v>
                </c:pt>
                <c:pt idx="31">
                  <c:v>101人以上（N=41）</c:v>
                </c:pt>
                <c:pt idx="32">
                  <c:v>【 H.対応すべき規格等の増加 】          </c:v>
                </c:pt>
                <c:pt idx="33">
                  <c:v>20人以下（N=122）</c:v>
                </c:pt>
                <c:pt idx="34">
                  <c:v>21人以上100人以下（N=104）</c:v>
                </c:pt>
                <c:pt idx="35">
                  <c:v>101人以上（N=41）</c:v>
                </c:pt>
                <c:pt idx="36">
                  <c:v>【 G.仕向地.出荷先の拡大 】           </c:v>
                </c:pt>
                <c:pt idx="37">
                  <c:v>20人以下（N=123）</c:v>
                </c:pt>
                <c:pt idx="38">
                  <c:v>21人以上100人以下（N=104）</c:v>
                </c:pt>
                <c:pt idx="39">
                  <c:v>101人以上（N=41）</c:v>
                </c:pt>
              </c:strCache>
            </c:strRef>
          </c:cat>
          <c:val>
            <c:numRef>
              <c:f>'Q12.要件の変化（従業員別）'!$Z$7:$Z$46</c:f>
              <c:numCache>
                <c:formatCode>0.0%</c:formatCode>
                <c:ptCount val="40"/>
                <c:pt idx="0" formatCode="General">
                  <c:v>0</c:v>
                </c:pt>
                <c:pt idx="1">
                  <c:v>0.14399999999999999</c:v>
                </c:pt>
                <c:pt idx="2">
                  <c:v>0.125</c:v>
                </c:pt>
                <c:pt idx="3">
                  <c:v>7.3170731707317069E-2</c:v>
                </c:pt>
                <c:pt idx="4" formatCode="General">
                  <c:v>0</c:v>
                </c:pt>
                <c:pt idx="5">
                  <c:v>0.13492063492063491</c:v>
                </c:pt>
                <c:pt idx="6">
                  <c:v>9.6153846153846159E-2</c:v>
                </c:pt>
                <c:pt idx="7">
                  <c:v>9.7560975609756101E-2</c:v>
                </c:pt>
                <c:pt idx="8" formatCode="General">
                  <c:v>0</c:v>
                </c:pt>
                <c:pt idx="9">
                  <c:v>0.23140495867768596</c:v>
                </c:pt>
                <c:pt idx="10">
                  <c:v>0.21359223300970873</c:v>
                </c:pt>
                <c:pt idx="11">
                  <c:v>0.14634146341463414</c:v>
                </c:pt>
                <c:pt idx="12" formatCode="General">
                  <c:v>0</c:v>
                </c:pt>
                <c:pt idx="13">
                  <c:v>0.36585365853658536</c:v>
                </c:pt>
                <c:pt idx="14">
                  <c:v>0.26923076923076922</c:v>
                </c:pt>
                <c:pt idx="15">
                  <c:v>7.3170731707317069E-2</c:v>
                </c:pt>
                <c:pt idx="16" formatCode="General">
                  <c:v>0</c:v>
                </c:pt>
                <c:pt idx="17">
                  <c:v>0.32539682539682541</c:v>
                </c:pt>
                <c:pt idx="18">
                  <c:v>0.21359223300970873</c:v>
                </c:pt>
                <c:pt idx="19">
                  <c:v>0.17073170731707318</c:v>
                </c:pt>
                <c:pt idx="20" formatCode="General">
                  <c:v>0</c:v>
                </c:pt>
                <c:pt idx="21">
                  <c:v>0.33600000000000002</c:v>
                </c:pt>
                <c:pt idx="22">
                  <c:v>0.28846153846153844</c:v>
                </c:pt>
                <c:pt idx="23">
                  <c:v>0.14634146341463414</c:v>
                </c:pt>
                <c:pt idx="24" formatCode="General">
                  <c:v>0</c:v>
                </c:pt>
                <c:pt idx="25">
                  <c:v>0.33064516129032256</c:v>
                </c:pt>
                <c:pt idx="26">
                  <c:v>0.24038461538461539</c:v>
                </c:pt>
                <c:pt idx="27">
                  <c:v>0.1951219512195122</c:v>
                </c:pt>
                <c:pt idx="28" formatCode="General">
                  <c:v>0</c:v>
                </c:pt>
                <c:pt idx="29">
                  <c:v>0.46341463414634149</c:v>
                </c:pt>
                <c:pt idx="30">
                  <c:v>0.37254901960784315</c:v>
                </c:pt>
                <c:pt idx="31">
                  <c:v>0.34146341463414637</c:v>
                </c:pt>
                <c:pt idx="32" formatCode="General">
                  <c:v>0</c:v>
                </c:pt>
                <c:pt idx="33">
                  <c:v>0.38524590163934425</c:v>
                </c:pt>
                <c:pt idx="34">
                  <c:v>0.38461538461538464</c:v>
                </c:pt>
                <c:pt idx="35">
                  <c:v>0.34146341463414637</c:v>
                </c:pt>
                <c:pt idx="36" formatCode="General">
                  <c:v>0</c:v>
                </c:pt>
                <c:pt idx="37">
                  <c:v>0.46341463414634149</c:v>
                </c:pt>
                <c:pt idx="38">
                  <c:v>0.49038461538461536</c:v>
                </c:pt>
                <c:pt idx="39">
                  <c:v>0.43902439024390244</c:v>
                </c:pt>
              </c:numCache>
            </c:numRef>
          </c:val>
          <c:extLst>
            <c:ext xmlns:c16="http://schemas.microsoft.com/office/drawing/2014/chart" uri="{C3380CC4-5D6E-409C-BE32-E72D297353CC}">
              <c16:uniqueId val="{00000020-4D77-4752-95A0-210096AC1485}"/>
            </c:ext>
          </c:extLst>
        </c:ser>
        <c:ser>
          <c:idx val="3"/>
          <c:order val="3"/>
          <c:tx>
            <c:strRef>
              <c:f>'Q12.要件の変化（従業員別）'!$AA$6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20人以下（N=125）</c:v>
                </c:pt>
                <c:pt idx="2">
                  <c:v>21人以上100人以下（N=104）</c:v>
                </c:pt>
                <c:pt idx="3">
                  <c:v>101人以上（N=41）</c:v>
                </c:pt>
                <c:pt idx="4">
                  <c:v>【 A.適用技術の複雑化.高度化 】         </c:v>
                </c:pt>
                <c:pt idx="5">
                  <c:v>20人以下（N=126）</c:v>
                </c:pt>
                <c:pt idx="6">
                  <c:v>21人以上100人以下（N=104）</c:v>
                </c:pt>
                <c:pt idx="7">
                  <c:v>101人以上（N=41）</c:v>
                </c:pt>
                <c:pt idx="8">
                  <c:v>【 E.安全性の向上.機能安全への対応等 】</c:v>
                </c:pt>
                <c:pt idx="9">
                  <c:v>20人以下（N=121）</c:v>
                </c:pt>
                <c:pt idx="10">
                  <c:v>21人以上100人以下（N=103）</c:v>
                </c:pt>
                <c:pt idx="11">
                  <c:v>101人以上（N=41）</c:v>
                </c:pt>
                <c:pt idx="12">
                  <c:v>【 C.つながる対象が増加 】            </c:v>
                </c:pt>
                <c:pt idx="13">
                  <c:v>20人以下（N=123）</c:v>
                </c:pt>
                <c:pt idx="14">
                  <c:v>21人以上100人以下（N=104）</c:v>
                </c:pt>
                <c:pt idx="15">
                  <c:v>101人以上（N=41）</c:v>
                </c:pt>
                <c:pt idx="16">
                  <c:v>【 D.利用形態.利用方法の多様化 】        </c:v>
                </c:pt>
                <c:pt idx="17">
                  <c:v>20人以下（N=126）</c:v>
                </c:pt>
                <c:pt idx="18">
                  <c:v>21人以上100人以下（N=103）</c:v>
                </c:pt>
                <c:pt idx="19">
                  <c:v>101人以上（N=41）</c:v>
                </c:pt>
                <c:pt idx="20">
                  <c:v>【 I.デジタル.トランスフォーメーションへの対応 】</c:v>
                </c:pt>
                <c:pt idx="21">
                  <c:v>20人以下（N=125）</c:v>
                </c:pt>
                <c:pt idx="22">
                  <c:v>21人以上100人以下（N=104）</c:v>
                </c:pt>
                <c:pt idx="23">
                  <c:v>101人以上（N=41）</c:v>
                </c:pt>
                <c:pt idx="24">
                  <c:v>【 B.部品の増加.プラットフォームの増加 】    </c:v>
                </c:pt>
                <c:pt idx="25">
                  <c:v>20人以下（N=124）</c:v>
                </c:pt>
                <c:pt idx="26">
                  <c:v>21人以上100人以下（N=104）</c:v>
                </c:pt>
                <c:pt idx="27">
                  <c:v>101人以上（N=41）</c:v>
                </c:pt>
                <c:pt idx="28">
                  <c:v>【 J.ニューノーマルへの対応 】          </c:v>
                </c:pt>
                <c:pt idx="29">
                  <c:v>20人以下（N=123）</c:v>
                </c:pt>
                <c:pt idx="30">
                  <c:v>21人以上100人以下（N=102）</c:v>
                </c:pt>
                <c:pt idx="31">
                  <c:v>101人以上（N=41）</c:v>
                </c:pt>
                <c:pt idx="32">
                  <c:v>【 H.対応すべき規格等の増加 】          </c:v>
                </c:pt>
                <c:pt idx="33">
                  <c:v>20人以下（N=122）</c:v>
                </c:pt>
                <c:pt idx="34">
                  <c:v>21人以上100人以下（N=104）</c:v>
                </c:pt>
                <c:pt idx="35">
                  <c:v>101人以上（N=41）</c:v>
                </c:pt>
                <c:pt idx="36">
                  <c:v>【 G.仕向地.出荷先の拡大 】           </c:v>
                </c:pt>
                <c:pt idx="37">
                  <c:v>20人以下（N=123）</c:v>
                </c:pt>
                <c:pt idx="38">
                  <c:v>21人以上100人以下（N=104）</c:v>
                </c:pt>
                <c:pt idx="39">
                  <c:v>101人以上（N=41）</c:v>
                </c:pt>
              </c:strCache>
            </c:strRef>
          </c:cat>
          <c:val>
            <c:numRef>
              <c:f>'Q12.要件の変化（従業員別）'!$AA$7:$AA$46</c:f>
              <c:numCache>
                <c:formatCode>0.0%</c:formatCode>
                <c:ptCount val="40"/>
                <c:pt idx="0" formatCode="General">
                  <c:v>0</c:v>
                </c:pt>
                <c:pt idx="1">
                  <c:v>7.1999999999999995E-2</c:v>
                </c:pt>
                <c:pt idx="2">
                  <c:v>5.7692307692307696E-2</c:v>
                </c:pt>
                <c:pt idx="3">
                  <c:v>2.4390243902439025E-2</c:v>
                </c:pt>
                <c:pt idx="4" formatCode="General">
                  <c:v>0</c:v>
                </c:pt>
                <c:pt idx="5">
                  <c:v>5.5555555555555552E-2</c:v>
                </c:pt>
                <c:pt idx="6">
                  <c:v>4.807692307692308E-2</c:v>
                </c:pt>
                <c:pt idx="7">
                  <c:v>9.7560975609756101E-2</c:v>
                </c:pt>
                <c:pt idx="8" formatCode="General">
                  <c:v>0</c:v>
                </c:pt>
                <c:pt idx="9">
                  <c:v>7.43801652892562E-2</c:v>
                </c:pt>
                <c:pt idx="10">
                  <c:v>8.7378640776699032E-2</c:v>
                </c:pt>
                <c:pt idx="11">
                  <c:v>9.7560975609756101E-2</c:v>
                </c:pt>
                <c:pt idx="12" formatCode="General">
                  <c:v>0</c:v>
                </c:pt>
                <c:pt idx="13">
                  <c:v>8.1300813008130079E-2</c:v>
                </c:pt>
                <c:pt idx="14">
                  <c:v>7.6923076923076927E-2</c:v>
                </c:pt>
                <c:pt idx="15">
                  <c:v>9.7560975609756101E-2</c:v>
                </c:pt>
                <c:pt idx="16" formatCode="General">
                  <c:v>0</c:v>
                </c:pt>
                <c:pt idx="17">
                  <c:v>7.1428571428571425E-2</c:v>
                </c:pt>
                <c:pt idx="18">
                  <c:v>9.7087378640776698E-2</c:v>
                </c:pt>
                <c:pt idx="19">
                  <c:v>0.12195121951219512</c:v>
                </c:pt>
                <c:pt idx="20" formatCode="General">
                  <c:v>0</c:v>
                </c:pt>
                <c:pt idx="21">
                  <c:v>9.6000000000000002E-2</c:v>
                </c:pt>
                <c:pt idx="22">
                  <c:v>0.10576923076923077</c:v>
                </c:pt>
                <c:pt idx="23">
                  <c:v>9.7560975609756101E-2</c:v>
                </c:pt>
                <c:pt idx="24" formatCode="General">
                  <c:v>0</c:v>
                </c:pt>
                <c:pt idx="25">
                  <c:v>0.12096774193548387</c:v>
                </c:pt>
                <c:pt idx="26">
                  <c:v>0.15384615384615385</c:v>
                </c:pt>
                <c:pt idx="27">
                  <c:v>9.7560975609756101E-2</c:v>
                </c:pt>
                <c:pt idx="28" formatCode="General">
                  <c:v>0</c:v>
                </c:pt>
                <c:pt idx="29">
                  <c:v>0.11382113821138211</c:v>
                </c:pt>
                <c:pt idx="30">
                  <c:v>0.13725490196078433</c:v>
                </c:pt>
                <c:pt idx="31">
                  <c:v>0.12195121951219512</c:v>
                </c:pt>
                <c:pt idx="32" formatCode="General">
                  <c:v>0</c:v>
                </c:pt>
                <c:pt idx="33">
                  <c:v>0.10655737704918032</c:v>
                </c:pt>
                <c:pt idx="34">
                  <c:v>0.11538461538461539</c:v>
                </c:pt>
                <c:pt idx="35">
                  <c:v>9.7560975609756101E-2</c:v>
                </c:pt>
                <c:pt idx="36" formatCode="General">
                  <c:v>0</c:v>
                </c:pt>
                <c:pt idx="37">
                  <c:v>0.17886178861788618</c:v>
                </c:pt>
                <c:pt idx="38">
                  <c:v>0.20192307692307693</c:v>
                </c:pt>
                <c:pt idx="39">
                  <c:v>0.17073170731707318</c:v>
                </c:pt>
              </c:numCache>
            </c:numRef>
          </c:val>
          <c:extLst>
            <c:ext xmlns:c16="http://schemas.microsoft.com/office/drawing/2014/chart" uri="{C3380CC4-5D6E-409C-BE32-E72D297353CC}">
              <c16:uniqueId val="{0000002B-4D77-4752-95A0-210096AC1485}"/>
            </c:ext>
          </c:extLst>
        </c:ser>
        <c:ser>
          <c:idx val="4"/>
          <c:order val="4"/>
          <c:tx>
            <c:strRef>
              <c:f>'Q12.要件の変化（従業員別）'!$AB$6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'Q12.要件の変化（従業員別）'!$W$7:$W$46</c:f>
              <c:strCache>
                <c:ptCount val="40"/>
                <c:pt idx="0">
                  <c:v>【 F.セキュリティ.プライバシー保護の強化 】   </c:v>
                </c:pt>
                <c:pt idx="1">
                  <c:v>20人以下（N=125）</c:v>
                </c:pt>
                <c:pt idx="2">
                  <c:v>21人以上100人以下（N=104）</c:v>
                </c:pt>
                <c:pt idx="3">
                  <c:v>101人以上（N=41）</c:v>
                </c:pt>
                <c:pt idx="4">
                  <c:v>【 A.適用技術の複雑化.高度化 】         </c:v>
                </c:pt>
                <c:pt idx="5">
                  <c:v>20人以下（N=126）</c:v>
                </c:pt>
                <c:pt idx="6">
                  <c:v>21人以上100人以下（N=104）</c:v>
                </c:pt>
                <c:pt idx="7">
                  <c:v>101人以上（N=41）</c:v>
                </c:pt>
                <c:pt idx="8">
                  <c:v>【 E.安全性の向上.機能安全への対応等 】</c:v>
                </c:pt>
                <c:pt idx="9">
                  <c:v>20人以下（N=121）</c:v>
                </c:pt>
                <c:pt idx="10">
                  <c:v>21人以上100人以下（N=103）</c:v>
                </c:pt>
                <c:pt idx="11">
                  <c:v>101人以上（N=41）</c:v>
                </c:pt>
                <c:pt idx="12">
                  <c:v>【 C.つながる対象が増加 】            </c:v>
                </c:pt>
                <c:pt idx="13">
                  <c:v>20人以下（N=123）</c:v>
                </c:pt>
                <c:pt idx="14">
                  <c:v>21人以上100人以下（N=104）</c:v>
                </c:pt>
                <c:pt idx="15">
                  <c:v>101人以上（N=41）</c:v>
                </c:pt>
                <c:pt idx="16">
                  <c:v>【 D.利用形態.利用方法の多様化 】        </c:v>
                </c:pt>
                <c:pt idx="17">
                  <c:v>20人以下（N=126）</c:v>
                </c:pt>
                <c:pt idx="18">
                  <c:v>21人以上100人以下（N=103）</c:v>
                </c:pt>
                <c:pt idx="19">
                  <c:v>101人以上（N=41）</c:v>
                </c:pt>
                <c:pt idx="20">
                  <c:v>【 I.デジタル.トランスフォーメーションへの対応 】</c:v>
                </c:pt>
                <c:pt idx="21">
                  <c:v>20人以下（N=125）</c:v>
                </c:pt>
                <c:pt idx="22">
                  <c:v>21人以上100人以下（N=104）</c:v>
                </c:pt>
                <c:pt idx="23">
                  <c:v>101人以上（N=41）</c:v>
                </c:pt>
                <c:pt idx="24">
                  <c:v>【 B.部品の増加.プラットフォームの増加 】    </c:v>
                </c:pt>
                <c:pt idx="25">
                  <c:v>20人以下（N=124）</c:v>
                </c:pt>
                <c:pt idx="26">
                  <c:v>21人以上100人以下（N=104）</c:v>
                </c:pt>
                <c:pt idx="27">
                  <c:v>101人以上（N=41）</c:v>
                </c:pt>
                <c:pt idx="28">
                  <c:v>【 J.ニューノーマルへの対応 】          </c:v>
                </c:pt>
                <c:pt idx="29">
                  <c:v>20人以下（N=123）</c:v>
                </c:pt>
                <c:pt idx="30">
                  <c:v>21人以上100人以下（N=102）</c:v>
                </c:pt>
                <c:pt idx="31">
                  <c:v>101人以上（N=41）</c:v>
                </c:pt>
                <c:pt idx="32">
                  <c:v>【 H.対応すべき規格等の増加 】          </c:v>
                </c:pt>
                <c:pt idx="33">
                  <c:v>20人以下（N=122）</c:v>
                </c:pt>
                <c:pt idx="34">
                  <c:v>21人以上100人以下（N=104）</c:v>
                </c:pt>
                <c:pt idx="35">
                  <c:v>101人以上（N=41）</c:v>
                </c:pt>
                <c:pt idx="36">
                  <c:v>【 G.仕向地.出荷先の拡大 】           </c:v>
                </c:pt>
                <c:pt idx="37">
                  <c:v>20人以下（N=123）</c:v>
                </c:pt>
                <c:pt idx="38">
                  <c:v>21人以上100人以下（N=104）</c:v>
                </c:pt>
                <c:pt idx="39">
                  <c:v>101人以上（N=41）</c:v>
                </c:pt>
              </c:strCache>
            </c:strRef>
          </c:cat>
          <c:val>
            <c:numRef>
              <c:f>'Q12.要件の変化（従業員別）'!$AB$7:$AB$46</c:f>
              <c:numCache>
                <c:formatCode>0.0%</c:formatCode>
                <c:ptCount val="40"/>
                <c:pt idx="0" formatCode="General">
                  <c:v>0</c:v>
                </c:pt>
                <c:pt idx="1">
                  <c:v>2.4E-2</c:v>
                </c:pt>
                <c:pt idx="2">
                  <c:v>1.9230769230769232E-2</c:v>
                </c:pt>
                <c:pt idx="3">
                  <c:v>2.4390243902439025E-2</c:v>
                </c:pt>
                <c:pt idx="4" formatCode="General">
                  <c:v>0</c:v>
                </c:pt>
                <c:pt idx="5">
                  <c:v>7.9365079365079361E-3</c:v>
                </c:pt>
                <c:pt idx="6">
                  <c:v>2.8846153846153848E-2</c:v>
                </c:pt>
                <c:pt idx="7">
                  <c:v>4.878048780487805E-2</c:v>
                </c:pt>
                <c:pt idx="8" formatCode="General">
                  <c:v>0</c:v>
                </c:pt>
                <c:pt idx="9">
                  <c:v>2.4793388429752067E-2</c:v>
                </c:pt>
                <c:pt idx="10">
                  <c:v>2.9126213592233011E-2</c:v>
                </c:pt>
                <c:pt idx="11">
                  <c:v>2.4390243902439025E-2</c:v>
                </c:pt>
                <c:pt idx="12" formatCode="General">
                  <c:v>0</c:v>
                </c:pt>
                <c:pt idx="13">
                  <c:v>4.878048780487805E-2</c:v>
                </c:pt>
                <c:pt idx="14">
                  <c:v>5.7692307692307696E-2</c:v>
                </c:pt>
                <c:pt idx="15">
                  <c:v>9.7560975609756101E-2</c:v>
                </c:pt>
                <c:pt idx="16" formatCode="General">
                  <c:v>0</c:v>
                </c:pt>
                <c:pt idx="17">
                  <c:v>3.1746031746031744E-2</c:v>
                </c:pt>
                <c:pt idx="18">
                  <c:v>4.8543689320388349E-2</c:v>
                </c:pt>
                <c:pt idx="19">
                  <c:v>4.878048780487805E-2</c:v>
                </c:pt>
                <c:pt idx="20" formatCode="General">
                  <c:v>0</c:v>
                </c:pt>
                <c:pt idx="21">
                  <c:v>8.7999999999999995E-2</c:v>
                </c:pt>
                <c:pt idx="22">
                  <c:v>6.7307692307692304E-2</c:v>
                </c:pt>
                <c:pt idx="23">
                  <c:v>4.878048780487805E-2</c:v>
                </c:pt>
                <c:pt idx="24" formatCode="General">
                  <c:v>0</c:v>
                </c:pt>
                <c:pt idx="25">
                  <c:v>1.6129032258064516E-2</c:v>
                </c:pt>
                <c:pt idx="26">
                  <c:v>3.8461538461538464E-2</c:v>
                </c:pt>
                <c:pt idx="27">
                  <c:v>9.7560975609756101E-2</c:v>
                </c:pt>
                <c:pt idx="28" formatCode="General">
                  <c:v>0</c:v>
                </c:pt>
                <c:pt idx="29">
                  <c:v>5.6910569105691054E-2</c:v>
                </c:pt>
                <c:pt idx="30">
                  <c:v>8.8235294117647065E-2</c:v>
                </c:pt>
                <c:pt idx="31">
                  <c:v>9.7560975609756101E-2</c:v>
                </c:pt>
                <c:pt idx="32" formatCode="General">
                  <c:v>0</c:v>
                </c:pt>
                <c:pt idx="33">
                  <c:v>5.737704918032787E-2</c:v>
                </c:pt>
                <c:pt idx="34">
                  <c:v>6.7307692307692304E-2</c:v>
                </c:pt>
                <c:pt idx="35">
                  <c:v>0.12195121951219512</c:v>
                </c:pt>
                <c:pt idx="36" formatCode="General">
                  <c:v>0</c:v>
                </c:pt>
                <c:pt idx="37">
                  <c:v>4.878048780487805E-2</c:v>
                </c:pt>
                <c:pt idx="38">
                  <c:v>7.6923076923076927E-2</c:v>
                </c:pt>
                <c:pt idx="39">
                  <c:v>0.12195121951219512</c:v>
                </c:pt>
              </c:numCache>
            </c:numRef>
          </c:val>
          <c:extLst>
            <c:ext xmlns:c16="http://schemas.microsoft.com/office/drawing/2014/chart" uri="{C3380CC4-5D6E-409C-BE32-E72D297353CC}">
              <c16:uniqueId val="{00000036-4D77-4752-95A0-210096AC1485}"/>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7.1237179487179444E-3"/>
          <c:y val="0.95883515743566128"/>
          <c:w val="0.95865128205128203"/>
          <c:h val="3.9683701762167185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'[1]Q4.主な事業と適応分野'!$B$29</c:f>
          <c:strCache>
            <c:ptCount val="1"/>
            <c:pt idx="0">
              <c:v>特定の分野に特化していない事業</c:v>
            </c:pt>
          </c:strCache>
        </c:strRef>
      </c:tx>
      <c:layout>
        <c:manualLayout>
          <c:xMode val="edge"/>
          <c:yMode val="edge"/>
          <c:x val="0.14051925925925926"/>
          <c:y val="1.0079365079365079E-2"/>
        </c:manualLayout>
      </c:layout>
      <c:overlay val="1"/>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3471568627451"/>
          <c:y val="0.42728125"/>
          <c:w val="0.47575669934640524"/>
          <c:h val="0.54581684027777777"/>
        </c:manualLayout>
      </c:layout>
      <c:barChart>
        <c:barDir val="bar"/>
        <c:grouping val="clustered"/>
        <c:varyColors val="0"/>
        <c:ser>
          <c:idx val="0"/>
          <c:order val="0"/>
          <c:spPr>
            <a:solidFill>
              <a:schemeClr val="accent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'[1]Q4.主な事業と適応分野'!$F$30:$F$33</c:f>
              <c:strCache>
                <c:ptCount val="4"/>
                <c:pt idx="0">
                  <c:v>ソフトウェア製品開発</c:v>
                </c:pt>
                <c:pt idx="1">
                  <c:v>受託開発・人材派遣</c:v>
                </c:pt>
                <c:pt idx="2">
                  <c:v>ハードウェア製品開発</c:v>
                </c:pt>
                <c:pt idx="3">
                  <c:v>その他の事業</c:v>
                </c:pt>
              </c:strCache>
            </c:strRef>
          </c:cat>
          <c:val>
            <c:numRef>
              <c:f>'[1]Q4.主な事業と適応分野'!$G$30:$G$33</c:f>
              <c:numCache>
                <c:formatCode>General</c:formatCode>
                <c:ptCount val="4"/>
                <c:pt idx="0">
                  <c:v>0.12600536193029491</c:v>
                </c:pt>
                <c:pt idx="1">
                  <c:v>6.4343163538873996E-2</c:v>
                </c:pt>
                <c:pt idx="2">
                  <c:v>3.7533512064343161E-2</c:v>
                </c:pt>
                <c:pt idx="3">
                  <c:v>0.10991957104557641</c:v>
                </c:pt>
              </c:numCache>
            </c:numRef>
          </c:val>
          <c:extLst>
            <c:ext xmlns:c16="http://schemas.microsoft.com/office/drawing/2014/chart" uri="{C3380CC4-5D6E-409C-BE32-E72D297353CC}">
              <c16:uniqueId val="{00000000-8981-4E34-9F17-D7832ABA8E2C}"/>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solidFill>
          <a:sysClr val="window" lastClr="FFFFFF"/>
        </a:solid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89347561519794672"/>
        </c:manualLayout>
      </c:layout>
      <c:barChart>
        <c:barDir val="bar"/>
        <c:grouping val="stacked"/>
        <c:varyColors val="0"/>
        <c:ser>
          <c:idx val="0"/>
          <c:order val="0"/>
          <c:tx>
            <c:strRef>
              <c:f>'Q12.要件の変化（従業員別）'!$X$6</c:f>
              <c:strCache>
                <c:ptCount val="1"/>
                <c:pt idx="0">
                  <c:v>当てはまる</c:v>
                </c:pt>
              </c:strCache>
            </c:strRef>
          </c:tx>
          <c:spPr>
            <a:solidFill>
              <a:srgbClr val="FF9966"/>
            </a:solidFill>
            <a:ln>
              <a:solidFill>
                <a:schemeClr val="tx1"/>
              </a:solidFill>
            </a:ln>
            <a:effectLst/>
          </c:spPr>
          <c:invertIfNegative val="0"/>
          <c:cat>
            <c:strRef>
              <c:f>'Q12.要件の変化（従業員別）'!$W$7:$W$46</c:f>
              <c:strCache>
                <c:ptCount val="40"/>
                <c:pt idx="0">
                  <c:v>【 F.セキュリティ.プライバシー保護の強化 】   </c:v>
                </c:pt>
                <c:pt idx="1">
                  <c:v>20人以下（N=93）</c:v>
                </c:pt>
                <c:pt idx="2">
                  <c:v>21人以上100人以下（N=106）</c:v>
                </c:pt>
                <c:pt idx="3">
                  <c:v>101人以上（N=64）</c:v>
                </c:pt>
                <c:pt idx="4">
                  <c:v>【 A.適用技術の複雑化.高度化 】         </c:v>
                </c:pt>
                <c:pt idx="5">
                  <c:v>20人以下（N=95）</c:v>
                </c:pt>
                <c:pt idx="6">
                  <c:v>21人以上100人以下（N=106）</c:v>
                </c:pt>
                <c:pt idx="7">
                  <c:v>101人以上（N=66）</c:v>
                </c:pt>
                <c:pt idx="8">
                  <c:v>【 E.安全性の向上.機能安全への対応等 】</c:v>
                </c:pt>
                <c:pt idx="9">
                  <c:v>20人以下（N=93）</c:v>
                </c:pt>
                <c:pt idx="10">
                  <c:v>21人以上100人以下（N=104）</c:v>
                </c:pt>
                <c:pt idx="11">
                  <c:v>101人以上（N=65）</c:v>
                </c:pt>
                <c:pt idx="12">
                  <c:v>【 D.利用形態.利用方法の多様化 】        </c:v>
                </c:pt>
                <c:pt idx="13">
                  <c:v>20人以下（N=92）</c:v>
                </c:pt>
                <c:pt idx="14">
                  <c:v>21人以上100人以下（N=105）</c:v>
                </c:pt>
                <c:pt idx="15">
                  <c:v>101人以上（N=65）</c:v>
                </c:pt>
                <c:pt idx="16">
                  <c:v>【 I.デジタル.トランスフォーメーションへの対応 】</c:v>
                </c:pt>
                <c:pt idx="17">
                  <c:v>20人以下（N=93）</c:v>
                </c:pt>
                <c:pt idx="18">
                  <c:v>21人以上100人以下（N=105）</c:v>
                </c:pt>
                <c:pt idx="19">
                  <c:v>101人以上（N=62）</c:v>
                </c:pt>
                <c:pt idx="20">
                  <c:v>【 C.つながる対象が増加 】            </c:v>
                </c:pt>
                <c:pt idx="21">
                  <c:v>20人以下（N=93）</c:v>
                </c:pt>
                <c:pt idx="22">
                  <c:v>21人以上100人以下（N=105）</c:v>
                </c:pt>
                <c:pt idx="23">
                  <c:v>101人以上（N=64）</c:v>
                </c:pt>
                <c:pt idx="24">
                  <c:v>【 B.部品の増加.プラットフォームの増加 】    </c:v>
                </c:pt>
                <c:pt idx="25">
                  <c:v>20人以下（N=94）</c:v>
                </c:pt>
                <c:pt idx="26">
                  <c:v>21人以上100人以下（N=106）</c:v>
                </c:pt>
                <c:pt idx="27">
                  <c:v>101人以上（N=63）</c:v>
                </c:pt>
                <c:pt idx="28">
                  <c:v>【 J.ニューノーマルへの対応 】          </c:v>
                </c:pt>
                <c:pt idx="29">
                  <c:v>20人以下（N=94）</c:v>
                </c:pt>
                <c:pt idx="30">
                  <c:v>21人以上100人以下（N=104）</c:v>
                </c:pt>
                <c:pt idx="31">
                  <c:v>101人以上（N=62）</c:v>
                </c:pt>
                <c:pt idx="32">
                  <c:v>【 H.対応すべき規格等の増加 】          </c:v>
                </c:pt>
                <c:pt idx="33">
                  <c:v>20人以下（N=92）</c:v>
                </c:pt>
                <c:pt idx="34">
                  <c:v>21人以上100人以下（N=104）</c:v>
                </c:pt>
                <c:pt idx="35">
                  <c:v>101人以上（N=64）</c:v>
                </c:pt>
                <c:pt idx="36">
                  <c:v>【 G.仕向地.出荷先の拡大 】           </c:v>
                </c:pt>
                <c:pt idx="37">
                  <c:v>20人以下（N=92）</c:v>
                </c:pt>
                <c:pt idx="38">
                  <c:v>21人以上100人以下（N=106）</c:v>
                </c:pt>
                <c:pt idx="39">
                  <c:v>101人以上（N=64）</c:v>
                </c:pt>
              </c:strCache>
            </c:strRef>
          </c:cat>
          <c:val>
            <c:numRef>
              <c:f>'Q12.要件の変化（従業員別）'!$X$7:$X$46</c:f>
              <c:numCache>
                <c:formatCode>0.0%</c:formatCode>
                <c:ptCount val="40"/>
                <c:pt idx="0" formatCode="General">
                  <c:v>0</c:v>
                </c:pt>
                <c:pt idx="1">
                  <c:v>0.38709677419354838</c:v>
                </c:pt>
                <c:pt idx="2">
                  <c:v>0.40566037735849059</c:v>
                </c:pt>
                <c:pt idx="3">
                  <c:v>0.453125</c:v>
                </c:pt>
                <c:pt idx="4" formatCode="General">
                  <c:v>0</c:v>
                </c:pt>
                <c:pt idx="5">
                  <c:v>0.3473684210526316</c:v>
                </c:pt>
                <c:pt idx="6">
                  <c:v>0.27358490566037735</c:v>
                </c:pt>
                <c:pt idx="7">
                  <c:v>0.31818181818181818</c:v>
                </c:pt>
                <c:pt idx="8" formatCode="General">
                  <c:v>0</c:v>
                </c:pt>
                <c:pt idx="9">
                  <c:v>0.25806451612903225</c:v>
                </c:pt>
                <c:pt idx="10">
                  <c:v>0.25</c:v>
                </c:pt>
                <c:pt idx="11">
                  <c:v>0.24615384615384617</c:v>
                </c:pt>
                <c:pt idx="12" formatCode="General">
                  <c:v>0</c:v>
                </c:pt>
                <c:pt idx="13">
                  <c:v>0.22826086956521738</c:v>
                </c:pt>
                <c:pt idx="14">
                  <c:v>0.16190476190476191</c:v>
                </c:pt>
                <c:pt idx="15">
                  <c:v>0.15384615384615385</c:v>
                </c:pt>
                <c:pt idx="16" formatCode="General">
                  <c:v>0</c:v>
                </c:pt>
                <c:pt idx="17">
                  <c:v>0.11827956989247312</c:v>
                </c:pt>
                <c:pt idx="18">
                  <c:v>0.14285714285714285</c:v>
                </c:pt>
                <c:pt idx="19">
                  <c:v>0.24193548387096775</c:v>
                </c:pt>
                <c:pt idx="20" formatCode="General">
                  <c:v>0</c:v>
                </c:pt>
                <c:pt idx="21">
                  <c:v>0.17204301075268819</c:v>
                </c:pt>
                <c:pt idx="22">
                  <c:v>0.14285714285714285</c:v>
                </c:pt>
                <c:pt idx="23">
                  <c:v>0.109375</c:v>
                </c:pt>
                <c:pt idx="24" formatCode="General">
                  <c:v>0</c:v>
                </c:pt>
                <c:pt idx="25">
                  <c:v>0.1702127659574468</c:v>
                </c:pt>
                <c:pt idx="26">
                  <c:v>8.4905660377358486E-2</c:v>
                </c:pt>
                <c:pt idx="27">
                  <c:v>0.12698412698412698</c:v>
                </c:pt>
                <c:pt idx="28" formatCode="General">
                  <c:v>0</c:v>
                </c:pt>
                <c:pt idx="29">
                  <c:v>8.5106382978723402E-2</c:v>
                </c:pt>
                <c:pt idx="30">
                  <c:v>4.807692307692308E-2</c:v>
                </c:pt>
                <c:pt idx="31">
                  <c:v>0.16129032258064516</c:v>
                </c:pt>
                <c:pt idx="32" formatCode="General">
                  <c:v>0</c:v>
                </c:pt>
                <c:pt idx="33">
                  <c:v>7.6086956521739135E-2</c:v>
                </c:pt>
                <c:pt idx="34">
                  <c:v>8.6538461538461536E-2</c:v>
                </c:pt>
                <c:pt idx="35">
                  <c:v>7.8125E-2</c:v>
                </c:pt>
                <c:pt idx="36" formatCode="General">
                  <c:v>0</c:v>
                </c:pt>
                <c:pt idx="37">
                  <c:v>9.7826086956521743E-2</c:v>
                </c:pt>
                <c:pt idx="38">
                  <c:v>1.8867924528301886E-2</c:v>
                </c:pt>
                <c:pt idx="39">
                  <c:v>1.5625E-2</c:v>
                </c:pt>
              </c:numCache>
            </c:numRef>
          </c:val>
          <c:extLst>
            <c:ext xmlns:c16="http://schemas.microsoft.com/office/drawing/2014/chart" uri="{C3380CC4-5D6E-409C-BE32-E72D297353CC}">
              <c16:uniqueId val="{0000000A-ACE9-4599-A0D9-A6C73AC3ECCE}"/>
            </c:ext>
          </c:extLst>
        </c:ser>
        <c:ser>
          <c:idx val="1"/>
          <c:order val="1"/>
          <c:tx>
            <c:strRef>
              <c:f>'Q12.要件の変化（従業員別）'!$Y$6</c:f>
              <c:strCache>
                <c:ptCount val="1"/>
                <c:pt idx="0">
                  <c:v>やや当てはまる</c:v>
                </c:pt>
              </c:strCache>
            </c:strRef>
          </c:tx>
          <c:spPr>
            <a:solidFill>
              <a:srgbClr val="FFCC99"/>
            </a:solidFill>
            <a:ln>
              <a:solidFill>
                <a:schemeClr val="tx1"/>
              </a:solidFill>
            </a:ln>
            <a:effectLst/>
          </c:spPr>
          <c:invertIfNegative val="0"/>
          <c:cat>
            <c:strRef>
              <c:f>'Q12.要件の変化（従業員別）'!$W$7:$W$46</c:f>
              <c:strCache>
                <c:ptCount val="40"/>
                <c:pt idx="0">
                  <c:v>【 F.セキュリティ.プライバシー保護の強化 】   </c:v>
                </c:pt>
                <c:pt idx="1">
                  <c:v>20人以下（N=93）</c:v>
                </c:pt>
                <c:pt idx="2">
                  <c:v>21人以上100人以下（N=106）</c:v>
                </c:pt>
                <c:pt idx="3">
                  <c:v>101人以上（N=64）</c:v>
                </c:pt>
                <c:pt idx="4">
                  <c:v>【 A.適用技術の複雑化.高度化 】         </c:v>
                </c:pt>
                <c:pt idx="5">
                  <c:v>20人以下（N=95）</c:v>
                </c:pt>
                <c:pt idx="6">
                  <c:v>21人以上100人以下（N=106）</c:v>
                </c:pt>
                <c:pt idx="7">
                  <c:v>101人以上（N=66）</c:v>
                </c:pt>
                <c:pt idx="8">
                  <c:v>【 E.安全性の向上.機能安全への対応等 】</c:v>
                </c:pt>
                <c:pt idx="9">
                  <c:v>20人以下（N=93）</c:v>
                </c:pt>
                <c:pt idx="10">
                  <c:v>21人以上100人以下（N=104）</c:v>
                </c:pt>
                <c:pt idx="11">
                  <c:v>101人以上（N=65）</c:v>
                </c:pt>
                <c:pt idx="12">
                  <c:v>【 D.利用形態.利用方法の多様化 】        </c:v>
                </c:pt>
                <c:pt idx="13">
                  <c:v>20人以下（N=92）</c:v>
                </c:pt>
                <c:pt idx="14">
                  <c:v>21人以上100人以下（N=105）</c:v>
                </c:pt>
                <c:pt idx="15">
                  <c:v>101人以上（N=65）</c:v>
                </c:pt>
                <c:pt idx="16">
                  <c:v>【 I.デジタル.トランスフォーメーションへの対応 】</c:v>
                </c:pt>
                <c:pt idx="17">
                  <c:v>20人以下（N=93）</c:v>
                </c:pt>
                <c:pt idx="18">
                  <c:v>21人以上100人以下（N=105）</c:v>
                </c:pt>
                <c:pt idx="19">
                  <c:v>101人以上（N=62）</c:v>
                </c:pt>
                <c:pt idx="20">
                  <c:v>【 C.つながる対象が増加 】            </c:v>
                </c:pt>
                <c:pt idx="21">
                  <c:v>20人以下（N=93）</c:v>
                </c:pt>
                <c:pt idx="22">
                  <c:v>21人以上100人以下（N=105）</c:v>
                </c:pt>
                <c:pt idx="23">
                  <c:v>101人以上（N=64）</c:v>
                </c:pt>
                <c:pt idx="24">
                  <c:v>【 B.部品の増加.プラットフォームの増加 】    </c:v>
                </c:pt>
                <c:pt idx="25">
                  <c:v>20人以下（N=94）</c:v>
                </c:pt>
                <c:pt idx="26">
                  <c:v>21人以上100人以下（N=106）</c:v>
                </c:pt>
                <c:pt idx="27">
                  <c:v>101人以上（N=63）</c:v>
                </c:pt>
                <c:pt idx="28">
                  <c:v>【 J.ニューノーマルへの対応 】          </c:v>
                </c:pt>
                <c:pt idx="29">
                  <c:v>20人以下（N=94）</c:v>
                </c:pt>
                <c:pt idx="30">
                  <c:v>21人以上100人以下（N=104）</c:v>
                </c:pt>
                <c:pt idx="31">
                  <c:v>101人以上（N=62）</c:v>
                </c:pt>
                <c:pt idx="32">
                  <c:v>【 H.対応すべき規格等の増加 】          </c:v>
                </c:pt>
                <c:pt idx="33">
                  <c:v>20人以下（N=92）</c:v>
                </c:pt>
                <c:pt idx="34">
                  <c:v>21人以上100人以下（N=104）</c:v>
                </c:pt>
                <c:pt idx="35">
                  <c:v>101人以上（N=64）</c:v>
                </c:pt>
                <c:pt idx="36">
                  <c:v>【 G.仕向地.出荷先の拡大 】           </c:v>
                </c:pt>
                <c:pt idx="37">
                  <c:v>20人以下（N=92）</c:v>
                </c:pt>
                <c:pt idx="38">
                  <c:v>21人以上100人以下（N=106）</c:v>
                </c:pt>
                <c:pt idx="39">
                  <c:v>101人以上（N=64）</c:v>
                </c:pt>
              </c:strCache>
            </c:strRef>
          </c:cat>
          <c:val>
            <c:numRef>
              <c:f>'Q12.要件の変化（従業員別）'!$Y$7:$Y$46</c:f>
              <c:numCache>
                <c:formatCode>0.0%</c:formatCode>
                <c:ptCount val="40"/>
                <c:pt idx="0" formatCode="General">
                  <c:v>0</c:v>
                </c:pt>
                <c:pt idx="1">
                  <c:v>0.39784946236559138</c:v>
                </c:pt>
                <c:pt idx="2">
                  <c:v>0.46226415094339623</c:v>
                </c:pt>
                <c:pt idx="3">
                  <c:v>0.390625</c:v>
                </c:pt>
                <c:pt idx="4" formatCode="General">
                  <c:v>0</c:v>
                </c:pt>
                <c:pt idx="5">
                  <c:v>0.41052631578947368</c:v>
                </c:pt>
                <c:pt idx="6">
                  <c:v>0.47169811320754718</c:v>
                </c:pt>
                <c:pt idx="7">
                  <c:v>0.43939393939393939</c:v>
                </c:pt>
                <c:pt idx="8" formatCode="General">
                  <c:v>0</c:v>
                </c:pt>
                <c:pt idx="9">
                  <c:v>0.39784946236559138</c:v>
                </c:pt>
                <c:pt idx="10">
                  <c:v>0.47115384615384615</c:v>
                </c:pt>
                <c:pt idx="11">
                  <c:v>0.46153846153846156</c:v>
                </c:pt>
                <c:pt idx="12" formatCode="General">
                  <c:v>0</c:v>
                </c:pt>
                <c:pt idx="13">
                  <c:v>0.38043478260869568</c:v>
                </c:pt>
                <c:pt idx="14">
                  <c:v>0.48571428571428571</c:v>
                </c:pt>
                <c:pt idx="15">
                  <c:v>0.47692307692307695</c:v>
                </c:pt>
                <c:pt idx="16" formatCode="General">
                  <c:v>0</c:v>
                </c:pt>
                <c:pt idx="17">
                  <c:v>0.30107526881720431</c:v>
                </c:pt>
                <c:pt idx="18">
                  <c:v>0.33333333333333331</c:v>
                </c:pt>
                <c:pt idx="19">
                  <c:v>0.40322580645161288</c:v>
                </c:pt>
                <c:pt idx="20" formatCode="General">
                  <c:v>0</c:v>
                </c:pt>
                <c:pt idx="21">
                  <c:v>0.30107526881720431</c:v>
                </c:pt>
                <c:pt idx="22">
                  <c:v>0.40952380952380951</c:v>
                </c:pt>
                <c:pt idx="23">
                  <c:v>0.453125</c:v>
                </c:pt>
                <c:pt idx="24" formatCode="General">
                  <c:v>0</c:v>
                </c:pt>
                <c:pt idx="25">
                  <c:v>0.36170212765957449</c:v>
                </c:pt>
                <c:pt idx="26">
                  <c:v>0.3867924528301887</c:v>
                </c:pt>
                <c:pt idx="27">
                  <c:v>0.36507936507936506</c:v>
                </c:pt>
                <c:pt idx="28" formatCode="General">
                  <c:v>0</c:v>
                </c:pt>
                <c:pt idx="29">
                  <c:v>0.24468085106382978</c:v>
                </c:pt>
                <c:pt idx="30">
                  <c:v>0.30769230769230771</c:v>
                </c:pt>
                <c:pt idx="31">
                  <c:v>0.43548387096774194</c:v>
                </c:pt>
                <c:pt idx="32" formatCode="General">
                  <c:v>0</c:v>
                </c:pt>
                <c:pt idx="33">
                  <c:v>0.28260869565217389</c:v>
                </c:pt>
                <c:pt idx="34">
                  <c:v>0.27884615384615385</c:v>
                </c:pt>
                <c:pt idx="35">
                  <c:v>0.3125</c:v>
                </c:pt>
                <c:pt idx="36" formatCode="General">
                  <c:v>0</c:v>
                </c:pt>
                <c:pt idx="37">
                  <c:v>0.14130434782608695</c:v>
                </c:pt>
                <c:pt idx="38">
                  <c:v>0.19811320754716982</c:v>
                </c:pt>
                <c:pt idx="39">
                  <c:v>0.125</c:v>
                </c:pt>
              </c:numCache>
            </c:numRef>
          </c:val>
          <c:extLst>
            <c:ext xmlns:c16="http://schemas.microsoft.com/office/drawing/2014/chart" uri="{C3380CC4-5D6E-409C-BE32-E72D297353CC}">
              <c16:uniqueId val="{00000015-ACE9-4599-A0D9-A6C73AC3ECCE}"/>
            </c:ext>
          </c:extLst>
        </c:ser>
        <c:ser>
          <c:idx val="2"/>
          <c:order val="2"/>
          <c:tx>
            <c:strRef>
              <c:f>'Q12.要件の変化（従業員別）'!$Z$6</c:f>
              <c:strCache>
                <c:ptCount val="1"/>
                <c:pt idx="0">
                  <c:v>あまり当てはまらない</c:v>
                </c:pt>
              </c:strCache>
            </c:strRef>
          </c:tx>
          <c:spPr>
            <a:solidFill>
              <a:srgbClr val="3366FF"/>
            </a:solidFill>
            <a:ln>
              <a:solidFill>
                <a:schemeClr val="tx1"/>
              </a:solidFill>
            </a:ln>
            <a:effectLst/>
          </c:spPr>
          <c:invertIfNegative val="0"/>
          <c:cat>
            <c:strRef>
              <c:f>'Q12.要件の変化（従業員別）'!$W$7:$W$46</c:f>
              <c:strCache>
                <c:ptCount val="40"/>
                <c:pt idx="0">
                  <c:v>【 F.セキュリティ.プライバシー保護の強化 】   </c:v>
                </c:pt>
                <c:pt idx="1">
                  <c:v>20人以下（N=93）</c:v>
                </c:pt>
                <c:pt idx="2">
                  <c:v>21人以上100人以下（N=106）</c:v>
                </c:pt>
                <c:pt idx="3">
                  <c:v>101人以上（N=64）</c:v>
                </c:pt>
                <c:pt idx="4">
                  <c:v>【 A.適用技術の複雑化.高度化 】         </c:v>
                </c:pt>
                <c:pt idx="5">
                  <c:v>20人以下（N=95）</c:v>
                </c:pt>
                <c:pt idx="6">
                  <c:v>21人以上100人以下（N=106）</c:v>
                </c:pt>
                <c:pt idx="7">
                  <c:v>101人以上（N=66）</c:v>
                </c:pt>
                <c:pt idx="8">
                  <c:v>【 E.安全性の向上.機能安全への対応等 】</c:v>
                </c:pt>
                <c:pt idx="9">
                  <c:v>20人以下（N=93）</c:v>
                </c:pt>
                <c:pt idx="10">
                  <c:v>21人以上100人以下（N=104）</c:v>
                </c:pt>
                <c:pt idx="11">
                  <c:v>101人以上（N=65）</c:v>
                </c:pt>
                <c:pt idx="12">
                  <c:v>【 D.利用形態.利用方法の多様化 】        </c:v>
                </c:pt>
                <c:pt idx="13">
                  <c:v>20人以下（N=92）</c:v>
                </c:pt>
                <c:pt idx="14">
                  <c:v>21人以上100人以下（N=105）</c:v>
                </c:pt>
                <c:pt idx="15">
                  <c:v>101人以上（N=65）</c:v>
                </c:pt>
                <c:pt idx="16">
                  <c:v>【 I.デジタル.トランスフォーメーションへの対応 】</c:v>
                </c:pt>
                <c:pt idx="17">
                  <c:v>20人以下（N=93）</c:v>
                </c:pt>
                <c:pt idx="18">
                  <c:v>21人以上100人以下（N=105）</c:v>
                </c:pt>
                <c:pt idx="19">
                  <c:v>101人以上（N=62）</c:v>
                </c:pt>
                <c:pt idx="20">
                  <c:v>【 C.つながる対象が増加 】            </c:v>
                </c:pt>
                <c:pt idx="21">
                  <c:v>20人以下（N=93）</c:v>
                </c:pt>
                <c:pt idx="22">
                  <c:v>21人以上100人以下（N=105）</c:v>
                </c:pt>
                <c:pt idx="23">
                  <c:v>101人以上（N=64）</c:v>
                </c:pt>
                <c:pt idx="24">
                  <c:v>【 B.部品の増加.プラットフォームの増加 】    </c:v>
                </c:pt>
                <c:pt idx="25">
                  <c:v>20人以下（N=94）</c:v>
                </c:pt>
                <c:pt idx="26">
                  <c:v>21人以上100人以下（N=106）</c:v>
                </c:pt>
                <c:pt idx="27">
                  <c:v>101人以上（N=63）</c:v>
                </c:pt>
                <c:pt idx="28">
                  <c:v>【 J.ニューノーマルへの対応 】          </c:v>
                </c:pt>
                <c:pt idx="29">
                  <c:v>20人以下（N=94）</c:v>
                </c:pt>
                <c:pt idx="30">
                  <c:v>21人以上100人以下（N=104）</c:v>
                </c:pt>
                <c:pt idx="31">
                  <c:v>101人以上（N=62）</c:v>
                </c:pt>
                <c:pt idx="32">
                  <c:v>【 H.対応すべき規格等の増加 】          </c:v>
                </c:pt>
                <c:pt idx="33">
                  <c:v>20人以下（N=92）</c:v>
                </c:pt>
                <c:pt idx="34">
                  <c:v>21人以上100人以下（N=104）</c:v>
                </c:pt>
                <c:pt idx="35">
                  <c:v>101人以上（N=64）</c:v>
                </c:pt>
                <c:pt idx="36">
                  <c:v>【 G.仕向地.出荷先の拡大 】           </c:v>
                </c:pt>
                <c:pt idx="37">
                  <c:v>20人以下（N=92）</c:v>
                </c:pt>
                <c:pt idx="38">
                  <c:v>21人以上100人以下（N=106）</c:v>
                </c:pt>
                <c:pt idx="39">
                  <c:v>101人以上（N=64）</c:v>
                </c:pt>
              </c:strCache>
            </c:strRef>
          </c:cat>
          <c:val>
            <c:numRef>
              <c:f>'Q12.要件の変化（従業員別）'!$Z$7:$Z$46</c:f>
              <c:numCache>
                <c:formatCode>0.0%</c:formatCode>
                <c:ptCount val="40"/>
                <c:pt idx="0" formatCode="General">
                  <c:v>0</c:v>
                </c:pt>
                <c:pt idx="1">
                  <c:v>0.16129032258064516</c:v>
                </c:pt>
                <c:pt idx="2">
                  <c:v>9.4339622641509441E-2</c:v>
                </c:pt>
                <c:pt idx="3">
                  <c:v>9.375E-2</c:v>
                </c:pt>
                <c:pt idx="4" formatCode="General">
                  <c:v>0</c:v>
                </c:pt>
                <c:pt idx="5">
                  <c:v>0.2</c:v>
                </c:pt>
                <c:pt idx="6">
                  <c:v>0.20754716981132076</c:v>
                </c:pt>
                <c:pt idx="7">
                  <c:v>0.15151515151515152</c:v>
                </c:pt>
                <c:pt idx="8" formatCode="General">
                  <c:v>0</c:v>
                </c:pt>
                <c:pt idx="9">
                  <c:v>0.25806451612903225</c:v>
                </c:pt>
                <c:pt idx="10">
                  <c:v>0.21153846153846154</c:v>
                </c:pt>
                <c:pt idx="11">
                  <c:v>0.16923076923076924</c:v>
                </c:pt>
                <c:pt idx="12" formatCode="General">
                  <c:v>0</c:v>
                </c:pt>
                <c:pt idx="13">
                  <c:v>0.27173913043478259</c:v>
                </c:pt>
                <c:pt idx="14">
                  <c:v>0.25714285714285712</c:v>
                </c:pt>
                <c:pt idx="15">
                  <c:v>0.24615384615384617</c:v>
                </c:pt>
                <c:pt idx="16" formatCode="General">
                  <c:v>0</c:v>
                </c:pt>
                <c:pt idx="17">
                  <c:v>0.33333333333333331</c:v>
                </c:pt>
                <c:pt idx="18">
                  <c:v>0.38095238095238093</c:v>
                </c:pt>
                <c:pt idx="19">
                  <c:v>0.24193548387096775</c:v>
                </c:pt>
                <c:pt idx="20" formatCode="General">
                  <c:v>0</c:v>
                </c:pt>
                <c:pt idx="21">
                  <c:v>0.32258064516129031</c:v>
                </c:pt>
                <c:pt idx="22">
                  <c:v>0.27619047619047621</c:v>
                </c:pt>
                <c:pt idx="23">
                  <c:v>0.296875</c:v>
                </c:pt>
                <c:pt idx="24" formatCode="General">
                  <c:v>0</c:v>
                </c:pt>
                <c:pt idx="25">
                  <c:v>0.30851063829787234</c:v>
                </c:pt>
                <c:pt idx="26">
                  <c:v>0.31132075471698112</c:v>
                </c:pt>
                <c:pt idx="27">
                  <c:v>0.26984126984126983</c:v>
                </c:pt>
                <c:pt idx="28" formatCode="General">
                  <c:v>0</c:v>
                </c:pt>
                <c:pt idx="29">
                  <c:v>0.41489361702127658</c:v>
                </c:pt>
                <c:pt idx="30">
                  <c:v>0.43269230769230771</c:v>
                </c:pt>
                <c:pt idx="31">
                  <c:v>0.27419354838709675</c:v>
                </c:pt>
                <c:pt idx="32" formatCode="General">
                  <c:v>0</c:v>
                </c:pt>
                <c:pt idx="33">
                  <c:v>0.41304347826086957</c:v>
                </c:pt>
                <c:pt idx="34">
                  <c:v>0.43269230769230771</c:v>
                </c:pt>
                <c:pt idx="35">
                  <c:v>0.46875</c:v>
                </c:pt>
                <c:pt idx="36" formatCode="General">
                  <c:v>0</c:v>
                </c:pt>
                <c:pt idx="37">
                  <c:v>0.45652173913043476</c:v>
                </c:pt>
                <c:pt idx="38">
                  <c:v>0.45283018867924529</c:v>
                </c:pt>
                <c:pt idx="39">
                  <c:v>0.59375</c:v>
                </c:pt>
              </c:numCache>
            </c:numRef>
          </c:val>
          <c:extLst>
            <c:ext xmlns:c16="http://schemas.microsoft.com/office/drawing/2014/chart" uri="{C3380CC4-5D6E-409C-BE32-E72D297353CC}">
              <c16:uniqueId val="{00000020-ACE9-4599-A0D9-A6C73AC3ECCE}"/>
            </c:ext>
          </c:extLst>
        </c:ser>
        <c:ser>
          <c:idx val="3"/>
          <c:order val="3"/>
          <c:tx>
            <c:strRef>
              <c:f>'Q12.要件の変化（従業員別）'!$AA$6</c:f>
              <c:strCache>
                <c:ptCount val="1"/>
                <c:pt idx="0">
                  <c:v>当てはまらない</c:v>
                </c:pt>
              </c:strCache>
            </c:strRef>
          </c:tx>
          <c:spPr>
            <a:solidFill>
              <a:srgbClr val="9DC3E6"/>
            </a:solidFill>
            <a:ln>
              <a:solidFill>
                <a:schemeClr val="tx1"/>
              </a:solidFill>
            </a:ln>
            <a:effectLst/>
          </c:spPr>
          <c:invertIfNegative val="0"/>
          <c:cat>
            <c:strRef>
              <c:f>'Q12.要件の変化（従業員別）'!$W$7:$W$46</c:f>
              <c:strCache>
                <c:ptCount val="40"/>
                <c:pt idx="0">
                  <c:v>【 F.セキュリティ.プライバシー保護の強化 】   </c:v>
                </c:pt>
                <c:pt idx="1">
                  <c:v>20人以下（N=93）</c:v>
                </c:pt>
                <c:pt idx="2">
                  <c:v>21人以上100人以下（N=106）</c:v>
                </c:pt>
                <c:pt idx="3">
                  <c:v>101人以上（N=64）</c:v>
                </c:pt>
                <c:pt idx="4">
                  <c:v>【 A.適用技術の複雑化.高度化 】         </c:v>
                </c:pt>
                <c:pt idx="5">
                  <c:v>20人以下（N=95）</c:v>
                </c:pt>
                <c:pt idx="6">
                  <c:v>21人以上100人以下（N=106）</c:v>
                </c:pt>
                <c:pt idx="7">
                  <c:v>101人以上（N=66）</c:v>
                </c:pt>
                <c:pt idx="8">
                  <c:v>【 E.安全性の向上.機能安全への対応等 】</c:v>
                </c:pt>
                <c:pt idx="9">
                  <c:v>20人以下（N=93）</c:v>
                </c:pt>
                <c:pt idx="10">
                  <c:v>21人以上100人以下（N=104）</c:v>
                </c:pt>
                <c:pt idx="11">
                  <c:v>101人以上（N=65）</c:v>
                </c:pt>
                <c:pt idx="12">
                  <c:v>【 D.利用形態.利用方法の多様化 】        </c:v>
                </c:pt>
                <c:pt idx="13">
                  <c:v>20人以下（N=92）</c:v>
                </c:pt>
                <c:pt idx="14">
                  <c:v>21人以上100人以下（N=105）</c:v>
                </c:pt>
                <c:pt idx="15">
                  <c:v>101人以上（N=65）</c:v>
                </c:pt>
                <c:pt idx="16">
                  <c:v>【 I.デジタル.トランスフォーメーションへの対応 】</c:v>
                </c:pt>
                <c:pt idx="17">
                  <c:v>20人以下（N=93）</c:v>
                </c:pt>
                <c:pt idx="18">
                  <c:v>21人以上100人以下（N=105）</c:v>
                </c:pt>
                <c:pt idx="19">
                  <c:v>101人以上（N=62）</c:v>
                </c:pt>
                <c:pt idx="20">
                  <c:v>【 C.つながる対象が増加 】            </c:v>
                </c:pt>
                <c:pt idx="21">
                  <c:v>20人以下（N=93）</c:v>
                </c:pt>
                <c:pt idx="22">
                  <c:v>21人以上100人以下（N=105）</c:v>
                </c:pt>
                <c:pt idx="23">
                  <c:v>101人以上（N=64）</c:v>
                </c:pt>
                <c:pt idx="24">
                  <c:v>【 B.部品の増加.プラットフォームの増加 】    </c:v>
                </c:pt>
                <c:pt idx="25">
                  <c:v>20人以下（N=94）</c:v>
                </c:pt>
                <c:pt idx="26">
                  <c:v>21人以上100人以下（N=106）</c:v>
                </c:pt>
                <c:pt idx="27">
                  <c:v>101人以上（N=63）</c:v>
                </c:pt>
                <c:pt idx="28">
                  <c:v>【 J.ニューノーマルへの対応 】          </c:v>
                </c:pt>
                <c:pt idx="29">
                  <c:v>20人以下（N=94）</c:v>
                </c:pt>
                <c:pt idx="30">
                  <c:v>21人以上100人以下（N=104）</c:v>
                </c:pt>
                <c:pt idx="31">
                  <c:v>101人以上（N=62）</c:v>
                </c:pt>
                <c:pt idx="32">
                  <c:v>【 H.対応すべき規格等の増加 】          </c:v>
                </c:pt>
                <c:pt idx="33">
                  <c:v>20人以下（N=92）</c:v>
                </c:pt>
                <c:pt idx="34">
                  <c:v>21人以上100人以下（N=104）</c:v>
                </c:pt>
                <c:pt idx="35">
                  <c:v>101人以上（N=64）</c:v>
                </c:pt>
                <c:pt idx="36">
                  <c:v>【 G.仕向地.出荷先の拡大 】           </c:v>
                </c:pt>
                <c:pt idx="37">
                  <c:v>20人以下（N=92）</c:v>
                </c:pt>
                <c:pt idx="38">
                  <c:v>21人以上100人以下（N=106）</c:v>
                </c:pt>
                <c:pt idx="39">
                  <c:v>101人以上（N=64）</c:v>
                </c:pt>
              </c:strCache>
            </c:strRef>
          </c:cat>
          <c:val>
            <c:numRef>
              <c:f>'Q12.要件の変化（従業員別）'!$AA$7:$AA$46</c:f>
              <c:numCache>
                <c:formatCode>0.0%</c:formatCode>
                <c:ptCount val="40"/>
                <c:pt idx="0" formatCode="General">
                  <c:v>0</c:v>
                </c:pt>
                <c:pt idx="1">
                  <c:v>3.2258064516129031E-2</c:v>
                </c:pt>
                <c:pt idx="2">
                  <c:v>1.8867924528301886E-2</c:v>
                </c:pt>
                <c:pt idx="3">
                  <c:v>0</c:v>
                </c:pt>
                <c:pt idx="4" formatCode="General">
                  <c:v>0</c:v>
                </c:pt>
                <c:pt idx="5">
                  <c:v>2.1052631578947368E-2</c:v>
                </c:pt>
                <c:pt idx="6">
                  <c:v>2.8301886792452831E-2</c:v>
                </c:pt>
                <c:pt idx="7">
                  <c:v>3.0303030303030304E-2</c:v>
                </c:pt>
                <c:pt idx="8" formatCode="General">
                  <c:v>0</c:v>
                </c:pt>
                <c:pt idx="9">
                  <c:v>1.0752688172043012E-2</c:v>
                </c:pt>
                <c:pt idx="10">
                  <c:v>3.8461538461538464E-2</c:v>
                </c:pt>
                <c:pt idx="11">
                  <c:v>3.0769230769230771E-2</c:v>
                </c:pt>
                <c:pt idx="12" formatCode="General">
                  <c:v>0</c:v>
                </c:pt>
                <c:pt idx="13">
                  <c:v>3.2608695652173912E-2</c:v>
                </c:pt>
                <c:pt idx="14">
                  <c:v>5.7142857142857141E-2</c:v>
                </c:pt>
                <c:pt idx="15">
                  <c:v>3.0769230769230771E-2</c:v>
                </c:pt>
                <c:pt idx="16" formatCode="General">
                  <c:v>0</c:v>
                </c:pt>
                <c:pt idx="17">
                  <c:v>0.13978494623655913</c:v>
                </c:pt>
                <c:pt idx="18">
                  <c:v>7.6190476190476197E-2</c:v>
                </c:pt>
                <c:pt idx="19">
                  <c:v>1.6129032258064516E-2</c:v>
                </c:pt>
                <c:pt idx="20" formatCode="General">
                  <c:v>0</c:v>
                </c:pt>
                <c:pt idx="21">
                  <c:v>0.10752688172043011</c:v>
                </c:pt>
                <c:pt idx="22">
                  <c:v>9.5238095238095233E-2</c:v>
                </c:pt>
                <c:pt idx="23">
                  <c:v>6.25E-2</c:v>
                </c:pt>
                <c:pt idx="24" formatCode="General">
                  <c:v>0</c:v>
                </c:pt>
                <c:pt idx="25">
                  <c:v>8.5106382978723402E-2</c:v>
                </c:pt>
                <c:pt idx="26">
                  <c:v>0.16037735849056603</c:v>
                </c:pt>
                <c:pt idx="27">
                  <c:v>0.1111111111111111</c:v>
                </c:pt>
                <c:pt idx="28" formatCode="General">
                  <c:v>0</c:v>
                </c:pt>
                <c:pt idx="29">
                  <c:v>0.11702127659574468</c:v>
                </c:pt>
                <c:pt idx="30">
                  <c:v>0.10576923076923077</c:v>
                </c:pt>
                <c:pt idx="31">
                  <c:v>3.2258064516129031E-2</c:v>
                </c:pt>
                <c:pt idx="32" formatCode="General">
                  <c:v>0</c:v>
                </c:pt>
                <c:pt idx="33">
                  <c:v>0.13043478260869565</c:v>
                </c:pt>
                <c:pt idx="34">
                  <c:v>0.14423076923076922</c:v>
                </c:pt>
                <c:pt idx="35">
                  <c:v>4.6875E-2</c:v>
                </c:pt>
                <c:pt idx="36" formatCode="General">
                  <c:v>0</c:v>
                </c:pt>
                <c:pt idx="37">
                  <c:v>0.25</c:v>
                </c:pt>
                <c:pt idx="38">
                  <c:v>0.23584905660377359</c:v>
                </c:pt>
                <c:pt idx="39">
                  <c:v>0.140625</c:v>
                </c:pt>
              </c:numCache>
            </c:numRef>
          </c:val>
          <c:extLst>
            <c:ext xmlns:c16="http://schemas.microsoft.com/office/drawing/2014/chart" uri="{C3380CC4-5D6E-409C-BE32-E72D297353CC}">
              <c16:uniqueId val="{0000002B-ACE9-4599-A0D9-A6C73AC3ECCE}"/>
            </c:ext>
          </c:extLst>
        </c:ser>
        <c:ser>
          <c:idx val="4"/>
          <c:order val="4"/>
          <c:tx>
            <c:strRef>
              <c:f>'Q12.要件の変化（従業員別）'!$AB$6</c:f>
              <c:strCache>
                <c:ptCount val="1"/>
                <c:pt idx="0">
                  <c:v>どちらともいえない</c:v>
                </c:pt>
              </c:strCache>
            </c:strRef>
          </c:tx>
          <c:spPr>
            <a:solidFill>
              <a:schemeClr val="bg1"/>
            </a:solidFill>
            <a:ln>
              <a:solidFill>
                <a:schemeClr val="tx1"/>
              </a:solidFill>
            </a:ln>
            <a:effectLst/>
          </c:spPr>
          <c:invertIfNegative val="0"/>
          <c:cat>
            <c:strRef>
              <c:f>'Q12.要件の変化（従業員別）'!$W$7:$W$46</c:f>
              <c:strCache>
                <c:ptCount val="40"/>
                <c:pt idx="0">
                  <c:v>【 F.セキュリティ.プライバシー保護の強化 】   </c:v>
                </c:pt>
                <c:pt idx="1">
                  <c:v>20人以下（N=93）</c:v>
                </c:pt>
                <c:pt idx="2">
                  <c:v>21人以上100人以下（N=106）</c:v>
                </c:pt>
                <c:pt idx="3">
                  <c:v>101人以上（N=64）</c:v>
                </c:pt>
                <c:pt idx="4">
                  <c:v>【 A.適用技術の複雑化.高度化 】         </c:v>
                </c:pt>
                <c:pt idx="5">
                  <c:v>20人以下（N=95）</c:v>
                </c:pt>
                <c:pt idx="6">
                  <c:v>21人以上100人以下（N=106）</c:v>
                </c:pt>
                <c:pt idx="7">
                  <c:v>101人以上（N=66）</c:v>
                </c:pt>
                <c:pt idx="8">
                  <c:v>【 E.安全性の向上.機能安全への対応等 】</c:v>
                </c:pt>
                <c:pt idx="9">
                  <c:v>20人以下（N=93）</c:v>
                </c:pt>
                <c:pt idx="10">
                  <c:v>21人以上100人以下（N=104）</c:v>
                </c:pt>
                <c:pt idx="11">
                  <c:v>101人以上（N=65）</c:v>
                </c:pt>
                <c:pt idx="12">
                  <c:v>【 D.利用形態.利用方法の多様化 】        </c:v>
                </c:pt>
                <c:pt idx="13">
                  <c:v>20人以下（N=92）</c:v>
                </c:pt>
                <c:pt idx="14">
                  <c:v>21人以上100人以下（N=105）</c:v>
                </c:pt>
                <c:pt idx="15">
                  <c:v>101人以上（N=65）</c:v>
                </c:pt>
                <c:pt idx="16">
                  <c:v>【 I.デジタル.トランスフォーメーションへの対応 】</c:v>
                </c:pt>
                <c:pt idx="17">
                  <c:v>20人以下（N=93）</c:v>
                </c:pt>
                <c:pt idx="18">
                  <c:v>21人以上100人以下（N=105）</c:v>
                </c:pt>
                <c:pt idx="19">
                  <c:v>101人以上（N=62）</c:v>
                </c:pt>
                <c:pt idx="20">
                  <c:v>【 C.つながる対象が増加 】            </c:v>
                </c:pt>
                <c:pt idx="21">
                  <c:v>20人以下（N=93）</c:v>
                </c:pt>
                <c:pt idx="22">
                  <c:v>21人以上100人以下（N=105）</c:v>
                </c:pt>
                <c:pt idx="23">
                  <c:v>101人以上（N=64）</c:v>
                </c:pt>
                <c:pt idx="24">
                  <c:v>【 B.部品の増加.プラットフォームの増加 】    </c:v>
                </c:pt>
                <c:pt idx="25">
                  <c:v>20人以下（N=94）</c:v>
                </c:pt>
                <c:pt idx="26">
                  <c:v>21人以上100人以下（N=106）</c:v>
                </c:pt>
                <c:pt idx="27">
                  <c:v>101人以上（N=63）</c:v>
                </c:pt>
                <c:pt idx="28">
                  <c:v>【 J.ニューノーマルへの対応 】          </c:v>
                </c:pt>
                <c:pt idx="29">
                  <c:v>20人以下（N=94）</c:v>
                </c:pt>
                <c:pt idx="30">
                  <c:v>21人以上100人以下（N=104）</c:v>
                </c:pt>
                <c:pt idx="31">
                  <c:v>101人以上（N=62）</c:v>
                </c:pt>
                <c:pt idx="32">
                  <c:v>【 H.対応すべき規格等の増加 】          </c:v>
                </c:pt>
                <c:pt idx="33">
                  <c:v>20人以下（N=92）</c:v>
                </c:pt>
                <c:pt idx="34">
                  <c:v>21人以上100人以下（N=104）</c:v>
                </c:pt>
                <c:pt idx="35">
                  <c:v>101人以上（N=64）</c:v>
                </c:pt>
                <c:pt idx="36">
                  <c:v>【 G.仕向地.出荷先の拡大 】           </c:v>
                </c:pt>
                <c:pt idx="37">
                  <c:v>20人以下（N=92）</c:v>
                </c:pt>
                <c:pt idx="38">
                  <c:v>21人以上100人以下（N=106）</c:v>
                </c:pt>
                <c:pt idx="39">
                  <c:v>101人以上（N=64）</c:v>
                </c:pt>
              </c:strCache>
            </c:strRef>
          </c:cat>
          <c:val>
            <c:numRef>
              <c:f>'Q12.要件の変化（従業員別）'!$AB$7:$AB$46</c:f>
              <c:numCache>
                <c:formatCode>0.0%</c:formatCode>
                <c:ptCount val="40"/>
                <c:pt idx="0" formatCode="General">
                  <c:v>0</c:v>
                </c:pt>
                <c:pt idx="1">
                  <c:v>2.1505376344086023E-2</c:v>
                </c:pt>
                <c:pt idx="2">
                  <c:v>1.8867924528301886E-2</c:v>
                </c:pt>
                <c:pt idx="3">
                  <c:v>6.25E-2</c:v>
                </c:pt>
                <c:pt idx="4" formatCode="General">
                  <c:v>0</c:v>
                </c:pt>
                <c:pt idx="5">
                  <c:v>2.1052631578947368E-2</c:v>
                </c:pt>
                <c:pt idx="6">
                  <c:v>1.8867924528301886E-2</c:v>
                </c:pt>
                <c:pt idx="7">
                  <c:v>6.0606060606060608E-2</c:v>
                </c:pt>
                <c:pt idx="8" formatCode="General">
                  <c:v>0</c:v>
                </c:pt>
                <c:pt idx="9">
                  <c:v>7.5268817204301078E-2</c:v>
                </c:pt>
                <c:pt idx="10">
                  <c:v>2.8846153846153848E-2</c:v>
                </c:pt>
                <c:pt idx="11">
                  <c:v>9.2307692307692313E-2</c:v>
                </c:pt>
                <c:pt idx="12" formatCode="General">
                  <c:v>0</c:v>
                </c:pt>
                <c:pt idx="13">
                  <c:v>8.6956521739130432E-2</c:v>
                </c:pt>
                <c:pt idx="14">
                  <c:v>3.8095238095238099E-2</c:v>
                </c:pt>
                <c:pt idx="15">
                  <c:v>9.2307692307692313E-2</c:v>
                </c:pt>
                <c:pt idx="16" formatCode="General">
                  <c:v>0</c:v>
                </c:pt>
                <c:pt idx="17">
                  <c:v>0.10752688172043011</c:v>
                </c:pt>
                <c:pt idx="18">
                  <c:v>6.6666666666666666E-2</c:v>
                </c:pt>
                <c:pt idx="19">
                  <c:v>9.6774193548387094E-2</c:v>
                </c:pt>
                <c:pt idx="20" formatCode="General">
                  <c:v>0</c:v>
                </c:pt>
                <c:pt idx="21">
                  <c:v>9.6774193548387094E-2</c:v>
                </c:pt>
                <c:pt idx="22">
                  <c:v>7.6190476190476197E-2</c:v>
                </c:pt>
                <c:pt idx="23">
                  <c:v>7.8125E-2</c:v>
                </c:pt>
                <c:pt idx="24" formatCode="General">
                  <c:v>0</c:v>
                </c:pt>
                <c:pt idx="25">
                  <c:v>7.4468085106382975E-2</c:v>
                </c:pt>
                <c:pt idx="26">
                  <c:v>5.6603773584905662E-2</c:v>
                </c:pt>
                <c:pt idx="27">
                  <c:v>0.12698412698412698</c:v>
                </c:pt>
                <c:pt idx="28" formatCode="General">
                  <c:v>0</c:v>
                </c:pt>
                <c:pt idx="29">
                  <c:v>0.13829787234042554</c:v>
                </c:pt>
                <c:pt idx="30">
                  <c:v>0.10576923076923077</c:v>
                </c:pt>
                <c:pt idx="31">
                  <c:v>9.6774193548387094E-2</c:v>
                </c:pt>
                <c:pt idx="32" formatCode="General">
                  <c:v>0</c:v>
                </c:pt>
                <c:pt idx="33">
                  <c:v>9.7826086956521743E-2</c:v>
                </c:pt>
                <c:pt idx="34">
                  <c:v>5.7692307692307696E-2</c:v>
                </c:pt>
                <c:pt idx="35">
                  <c:v>9.375E-2</c:v>
                </c:pt>
                <c:pt idx="36" formatCode="General">
                  <c:v>0</c:v>
                </c:pt>
                <c:pt idx="37">
                  <c:v>5.434782608695652E-2</c:v>
                </c:pt>
                <c:pt idx="38">
                  <c:v>9.4339622641509441E-2</c:v>
                </c:pt>
                <c:pt idx="39">
                  <c:v>0.125</c:v>
                </c:pt>
              </c:numCache>
            </c:numRef>
          </c:val>
          <c:extLst>
            <c:ext xmlns:c16="http://schemas.microsoft.com/office/drawing/2014/chart" uri="{C3380CC4-5D6E-409C-BE32-E72D297353CC}">
              <c16:uniqueId val="{00000036-ACE9-4599-A0D9-A6C73AC3ECCE}"/>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7.1237179487179444E-3"/>
          <c:y val="0.95883515743566128"/>
          <c:w val="0.95865128205128203"/>
          <c:h val="3.9683701762167185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'Q12.要件の変化（主な事業のカテゴリ）'!$B$30</c:f>
          <c:strCache>
            <c:ptCount val="1"/>
            <c:pt idx="0">
              <c:v>AV機器／家電機器</c:v>
            </c:pt>
          </c:strCache>
        </c:strRef>
      </c:tx>
      <c:layout>
        <c:manualLayout>
          <c:xMode val="edge"/>
          <c:yMode val="edge"/>
          <c:x val="2.5277777777777815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'Q12.要件の変化（主な事業のカテゴリ）'!$J$19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'Q12.要件の変化（主な事業のカテゴリ）'!$I$20:$I$29</c:f>
              <c:strCache>
                <c:ptCount val="10"/>
                <c:pt idx="0">
                  <c:v>A.適用技術の複雑化.高度化（n=111）</c:v>
                </c:pt>
                <c:pt idx="1">
                  <c:v>F.セキュリティ.プライバシー保護の強化（n=110）</c:v>
                </c:pt>
                <c:pt idx="2">
                  <c:v>E.安全性の向上.機能安全への対応等（n=108）</c:v>
                </c:pt>
                <c:pt idx="3">
                  <c:v>C.つながる対象が増加（n=109）</c:v>
                </c:pt>
                <c:pt idx="4">
                  <c:v>D.利用形態.利用方法の多様化（n=110）</c:v>
                </c:pt>
                <c:pt idx="5">
                  <c:v>B.部品の増加.プラットフォームの増加（n=110）</c:v>
                </c:pt>
                <c:pt idx="6">
                  <c:v>H.対応すべき規格等の増加（n=109）</c:v>
                </c:pt>
                <c:pt idx="7">
                  <c:v>I.デジタル.トランスフォーメーションへの対応（n=110）</c:v>
                </c:pt>
                <c:pt idx="8">
                  <c:v>G.仕向地.出荷先の拡大（n=111）</c:v>
                </c:pt>
                <c:pt idx="9">
                  <c:v>J.ニューノーマルへの対応（n=108）</c:v>
                </c:pt>
              </c:strCache>
            </c:strRef>
          </c:cat>
          <c:val>
            <c:numRef>
              <c:f>'Q12.要件の変化（主な事業のカテゴリ）'!$J$20:$J$29</c:f>
              <c:numCache>
                <c:formatCode>0.0%</c:formatCode>
                <c:ptCount val="10"/>
                <c:pt idx="0">
                  <c:v>0.36036036036036034</c:v>
                </c:pt>
                <c:pt idx="1">
                  <c:v>0.34545454545454546</c:v>
                </c:pt>
                <c:pt idx="2">
                  <c:v>0.26851851851851855</c:v>
                </c:pt>
                <c:pt idx="3">
                  <c:v>0.25688073394495414</c:v>
                </c:pt>
                <c:pt idx="4">
                  <c:v>0.22727272727272727</c:v>
                </c:pt>
                <c:pt idx="5">
                  <c:v>0.16363636363636364</c:v>
                </c:pt>
                <c:pt idx="6">
                  <c:v>0.12844036697247707</c:v>
                </c:pt>
                <c:pt idx="7">
                  <c:v>0.10909090909090909</c:v>
                </c:pt>
                <c:pt idx="8">
                  <c:v>9.90990990990991E-2</c:v>
                </c:pt>
                <c:pt idx="9">
                  <c:v>6.4814814814814811E-2</c:v>
                </c:pt>
              </c:numCache>
            </c:numRef>
          </c:val>
          <c:extLst>
            <c:ext xmlns:c16="http://schemas.microsoft.com/office/drawing/2014/chart" uri="{C3380CC4-5D6E-409C-BE32-E72D297353CC}">
              <c16:uniqueId val="{00000000-30DA-473D-908A-569116C6BECB}"/>
            </c:ext>
          </c:extLst>
        </c:ser>
        <c:ser>
          <c:idx val="2"/>
          <c:order val="1"/>
          <c:tx>
            <c:strRef>
              <c:f>'Q12.要件の変化（主な事業のカテゴリ）'!$K$19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'Q12.要件の変化（主な事業のカテゴリ）'!$I$20:$I$29</c:f>
              <c:strCache>
                <c:ptCount val="10"/>
                <c:pt idx="0">
                  <c:v>A.適用技術の複雑化.高度化（n=111）</c:v>
                </c:pt>
                <c:pt idx="1">
                  <c:v>F.セキュリティ.プライバシー保護の強化（n=110）</c:v>
                </c:pt>
                <c:pt idx="2">
                  <c:v>E.安全性の向上.機能安全への対応等（n=108）</c:v>
                </c:pt>
                <c:pt idx="3">
                  <c:v>C.つながる対象が増加（n=109）</c:v>
                </c:pt>
                <c:pt idx="4">
                  <c:v>D.利用形態.利用方法の多様化（n=110）</c:v>
                </c:pt>
                <c:pt idx="5">
                  <c:v>B.部品の増加.プラットフォームの増加（n=110）</c:v>
                </c:pt>
                <c:pt idx="6">
                  <c:v>H.対応すべき規格等の増加（n=109）</c:v>
                </c:pt>
                <c:pt idx="7">
                  <c:v>I.デジタル.トランスフォーメーションへの対応（n=110）</c:v>
                </c:pt>
                <c:pt idx="8">
                  <c:v>G.仕向地.出荷先の拡大（n=111）</c:v>
                </c:pt>
                <c:pt idx="9">
                  <c:v>J.ニューノーマルへの対応（n=108）</c:v>
                </c:pt>
              </c:strCache>
            </c:strRef>
          </c:cat>
          <c:val>
            <c:numRef>
              <c:f>'Q12.要件の変化（主な事業のカテゴリ）'!$K$20:$K$29</c:f>
              <c:numCache>
                <c:formatCode>0.0%</c:formatCode>
                <c:ptCount val="10"/>
                <c:pt idx="0">
                  <c:v>0.43243243243243246</c:v>
                </c:pt>
                <c:pt idx="1">
                  <c:v>0.47272727272727272</c:v>
                </c:pt>
                <c:pt idx="2">
                  <c:v>0.42592592592592593</c:v>
                </c:pt>
                <c:pt idx="3">
                  <c:v>0.3669724770642202</c:v>
                </c:pt>
                <c:pt idx="4">
                  <c:v>0.33636363636363636</c:v>
                </c:pt>
                <c:pt idx="5">
                  <c:v>0.45454545454545453</c:v>
                </c:pt>
                <c:pt idx="6">
                  <c:v>0.44954128440366975</c:v>
                </c:pt>
                <c:pt idx="7">
                  <c:v>0.4</c:v>
                </c:pt>
                <c:pt idx="8">
                  <c:v>0.21621621621621623</c:v>
                </c:pt>
                <c:pt idx="9">
                  <c:v>0.40740740740740738</c:v>
                </c:pt>
              </c:numCache>
            </c:numRef>
          </c:val>
          <c:extLst>
            <c:ext xmlns:c16="http://schemas.microsoft.com/office/drawing/2014/chart" uri="{C3380CC4-5D6E-409C-BE32-E72D297353CC}">
              <c16:uniqueId val="{00000001-30DA-473D-908A-569116C6BECB}"/>
            </c:ext>
          </c:extLst>
        </c:ser>
        <c:ser>
          <c:idx val="1"/>
          <c:order val="2"/>
          <c:tx>
            <c:strRef>
              <c:f>'Q12.要件の変化（主な事業のカテゴリ）'!$L$19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'Q12.要件の変化（主な事業のカテゴリ）'!$I$20:$I$29</c:f>
              <c:strCache>
                <c:ptCount val="10"/>
                <c:pt idx="0">
                  <c:v>A.適用技術の複雑化.高度化（n=111）</c:v>
                </c:pt>
                <c:pt idx="1">
                  <c:v>F.セキュリティ.プライバシー保護の強化（n=110）</c:v>
                </c:pt>
                <c:pt idx="2">
                  <c:v>E.安全性の向上.機能安全への対応等（n=108）</c:v>
                </c:pt>
                <c:pt idx="3">
                  <c:v>C.つながる対象が増加（n=109）</c:v>
                </c:pt>
                <c:pt idx="4">
                  <c:v>D.利用形態.利用方法の多様化（n=110）</c:v>
                </c:pt>
                <c:pt idx="5">
                  <c:v>B.部品の増加.プラットフォームの増加（n=110）</c:v>
                </c:pt>
                <c:pt idx="6">
                  <c:v>H.対応すべき規格等の増加（n=109）</c:v>
                </c:pt>
                <c:pt idx="7">
                  <c:v>I.デジタル.トランスフォーメーションへの対応（n=110）</c:v>
                </c:pt>
                <c:pt idx="8">
                  <c:v>G.仕向地.出荷先の拡大（n=111）</c:v>
                </c:pt>
                <c:pt idx="9">
                  <c:v>J.ニューノーマルへの対応（n=108）</c:v>
                </c:pt>
              </c:strCache>
            </c:strRef>
          </c:cat>
          <c:val>
            <c:numRef>
              <c:f>'Q12.要件の変化（主な事業のカテゴリ）'!$L$20:$L$29</c:f>
              <c:numCache>
                <c:formatCode>0.0%</c:formatCode>
                <c:ptCount val="10"/>
                <c:pt idx="0">
                  <c:v>0.10810810810810811</c:v>
                </c:pt>
                <c:pt idx="1">
                  <c:v>7.2727272727272724E-2</c:v>
                </c:pt>
                <c:pt idx="2">
                  <c:v>0.17592592592592593</c:v>
                </c:pt>
                <c:pt idx="3">
                  <c:v>0.21100917431192662</c:v>
                </c:pt>
                <c:pt idx="4">
                  <c:v>0.27272727272727271</c:v>
                </c:pt>
                <c:pt idx="5">
                  <c:v>0.24545454545454545</c:v>
                </c:pt>
                <c:pt idx="6">
                  <c:v>0.24770642201834864</c:v>
                </c:pt>
                <c:pt idx="7">
                  <c:v>0.2818181818181818</c:v>
                </c:pt>
                <c:pt idx="8">
                  <c:v>0.40540540540540543</c:v>
                </c:pt>
                <c:pt idx="9">
                  <c:v>0.29629629629629628</c:v>
                </c:pt>
              </c:numCache>
            </c:numRef>
          </c:val>
          <c:extLst>
            <c:ext xmlns:c16="http://schemas.microsoft.com/office/drawing/2014/chart" uri="{C3380CC4-5D6E-409C-BE32-E72D297353CC}">
              <c16:uniqueId val="{00000002-30DA-473D-908A-569116C6BECB}"/>
            </c:ext>
          </c:extLst>
        </c:ser>
        <c:ser>
          <c:idx val="3"/>
          <c:order val="3"/>
          <c:tx>
            <c:strRef>
              <c:f>'Q12.要件の変化（主な事業のカテゴリ）'!$M$19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'Q12.要件の変化（主な事業のカテゴリ）'!$I$20:$I$29</c:f>
              <c:strCache>
                <c:ptCount val="10"/>
                <c:pt idx="0">
                  <c:v>A.適用技術の複雑化.高度化（n=111）</c:v>
                </c:pt>
                <c:pt idx="1">
                  <c:v>F.セキュリティ.プライバシー保護の強化（n=110）</c:v>
                </c:pt>
                <c:pt idx="2">
                  <c:v>E.安全性の向上.機能安全への対応等（n=108）</c:v>
                </c:pt>
                <c:pt idx="3">
                  <c:v>C.つながる対象が増加（n=109）</c:v>
                </c:pt>
                <c:pt idx="4">
                  <c:v>D.利用形態.利用方法の多様化（n=110）</c:v>
                </c:pt>
                <c:pt idx="5">
                  <c:v>B.部品の増加.プラットフォームの増加（n=110）</c:v>
                </c:pt>
                <c:pt idx="6">
                  <c:v>H.対応すべき規格等の増加（n=109）</c:v>
                </c:pt>
                <c:pt idx="7">
                  <c:v>I.デジタル.トランスフォーメーションへの対応（n=110）</c:v>
                </c:pt>
                <c:pt idx="8">
                  <c:v>G.仕向地.出荷先の拡大（n=111）</c:v>
                </c:pt>
                <c:pt idx="9">
                  <c:v>J.ニューノーマルへの対応（n=108）</c:v>
                </c:pt>
              </c:strCache>
            </c:strRef>
          </c:cat>
          <c:val>
            <c:numRef>
              <c:f>'Q12.要件の変化（主な事業のカテゴリ）'!$M$20:$M$29</c:f>
              <c:numCache>
                <c:formatCode>0.0%</c:formatCode>
                <c:ptCount val="10"/>
                <c:pt idx="0">
                  <c:v>7.2072072072072071E-2</c:v>
                </c:pt>
                <c:pt idx="1">
                  <c:v>5.4545454545454543E-2</c:v>
                </c:pt>
                <c:pt idx="2">
                  <c:v>9.2592592592592587E-2</c:v>
                </c:pt>
                <c:pt idx="3">
                  <c:v>0.10091743119266056</c:v>
                </c:pt>
                <c:pt idx="4">
                  <c:v>0.10909090909090909</c:v>
                </c:pt>
                <c:pt idx="5">
                  <c:v>9.0909090909090912E-2</c:v>
                </c:pt>
                <c:pt idx="6">
                  <c:v>0.11009174311926606</c:v>
                </c:pt>
                <c:pt idx="7">
                  <c:v>0.10909090909090909</c:v>
                </c:pt>
                <c:pt idx="8">
                  <c:v>0.1891891891891892</c:v>
                </c:pt>
                <c:pt idx="9">
                  <c:v>0.12962962962962962</c:v>
                </c:pt>
              </c:numCache>
            </c:numRef>
          </c:val>
          <c:extLst>
            <c:ext xmlns:c16="http://schemas.microsoft.com/office/drawing/2014/chart" uri="{C3380CC4-5D6E-409C-BE32-E72D297353CC}">
              <c16:uniqueId val="{00000003-30DA-473D-908A-569116C6BECB}"/>
            </c:ext>
          </c:extLst>
        </c:ser>
        <c:ser>
          <c:idx val="4"/>
          <c:order val="4"/>
          <c:tx>
            <c:strRef>
              <c:f>'Q12.要件の変化（主な事業のカテゴリ）'!$N$19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'Q12.要件の変化（主な事業のカテゴリ）'!$I$20:$I$29</c:f>
              <c:strCache>
                <c:ptCount val="10"/>
                <c:pt idx="0">
                  <c:v>A.適用技術の複雑化.高度化（n=111）</c:v>
                </c:pt>
                <c:pt idx="1">
                  <c:v>F.セキュリティ.プライバシー保護の強化（n=110）</c:v>
                </c:pt>
                <c:pt idx="2">
                  <c:v>E.安全性の向上.機能安全への対応等（n=108）</c:v>
                </c:pt>
                <c:pt idx="3">
                  <c:v>C.つながる対象が増加（n=109）</c:v>
                </c:pt>
                <c:pt idx="4">
                  <c:v>D.利用形態.利用方法の多様化（n=110）</c:v>
                </c:pt>
                <c:pt idx="5">
                  <c:v>B.部品の増加.プラットフォームの増加（n=110）</c:v>
                </c:pt>
                <c:pt idx="6">
                  <c:v>H.対応すべき規格等の増加（n=109）</c:v>
                </c:pt>
                <c:pt idx="7">
                  <c:v>I.デジタル.トランスフォーメーションへの対応（n=110）</c:v>
                </c:pt>
                <c:pt idx="8">
                  <c:v>G.仕向地.出荷先の拡大（n=111）</c:v>
                </c:pt>
                <c:pt idx="9">
                  <c:v>J.ニューノーマルへの対応（n=108）</c:v>
                </c:pt>
              </c:strCache>
            </c:strRef>
          </c:cat>
          <c:val>
            <c:numRef>
              <c:f>'Q12.要件の変化（主な事業のカテゴリ）'!$N$20:$N$29</c:f>
              <c:numCache>
                <c:formatCode>0.0%</c:formatCode>
                <c:ptCount val="10"/>
                <c:pt idx="0">
                  <c:v>2.7027027027027029E-2</c:v>
                </c:pt>
                <c:pt idx="1">
                  <c:v>5.4545454545454543E-2</c:v>
                </c:pt>
                <c:pt idx="2">
                  <c:v>3.7037037037037035E-2</c:v>
                </c:pt>
                <c:pt idx="3">
                  <c:v>6.4220183486238536E-2</c:v>
                </c:pt>
                <c:pt idx="4">
                  <c:v>5.4545454545454543E-2</c:v>
                </c:pt>
                <c:pt idx="5">
                  <c:v>4.5454545454545456E-2</c:v>
                </c:pt>
                <c:pt idx="6">
                  <c:v>6.4220183486238536E-2</c:v>
                </c:pt>
                <c:pt idx="7">
                  <c:v>0.1</c:v>
                </c:pt>
                <c:pt idx="8">
                  <c:v>9.0090090090090086E-2</c:v>
                </c:pt>
                <c:pt idx="9">
                  <c:v>0.10185185185185185</c:v>
                </c:pt>
              </c:numCache>
            </c:numRef>
          </c:val>
          <c:extLst>
            <c:ext xmlns:c16="http://schemas.microsoft.com/office/drawing/2014/chart" uri="{C3380CC4-5D6E-409C-BE32-E72D297353CC}">
              <c16:uniqueId val="{00000004-30DA-473D-908A-569116C6BECB}"/>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個人用情報機器</a:t>
            </a:r>
          </a:p>
        </c:rich>
      </c:tx>
      <c:layout>
        <c:manualLayout>
          <c:xMode val="edge"/>
          <c:yMode val="edge"/>
          <c:x val="2.5277777777777815E-4"/>
          <c:y val="8.1194824961948256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'Q12.要件の変化（主な事業のカテゴリ）'!$Y$19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'Q12.要件の変化（主な事業のカテゴリ）'!$X$20:$X$29</c:f>
              <c:strCache>
                <c:ptCount val="10"/>
                <c:pt idx="0">
                  <c:v>F.セキュリティ.プライバシー保護の強化（n=148）</c:v>
                </c:pt>
                <c:pt idx="1">
                  <c:v>A.適用技術の複雑化.高度化（n=150）</c:v>
                </c:pt>
                <c:pt idx="2">
                  <c:v>E.安全性の向上.機能安全への対応等（n=147）</c:v>
                </c:pt>
                <c:pt idx="3">
                  <c:v>C.つながる対象が増加（n=147）</c:v>
                </c:pt>
                <c:pt idx="4">
                  <c:v>D.利用形態.利用方法の多様化（n=148）</c:v>
                </c:pt>
                <c:pt idx="5">
                  <c:v>I.デジタル.トランスフォーメーションへの対応（n=147）</c:v>
                </c:pt>
                <c:pt idx="6">
                  <c:v>B.部品の増加.プラットフォームの増加（n=147）</c:v>
                </c:pt>
                <c:pt idx="7">
                  <c:v>H.対応すべき規格等の増加（n=147）</c:v>
                </c:pt>
                <c:pt idx="8">
                  <c:v>J.ニューノーマルへの対応（n=147）</c:v>
                </c:pt>
                <c:pt idx="9">
                  <c:v>G.仕向地.出荷先の拡大（n=147）</c:v>
                </c:pt>
              </c:strCache>
            </c:strRef>
          </c:cat>
          <c:val>
            <c:numRef>
              <c:f>'Q12.要件の変化（主な事業のカテゴリ）'!$Y$20:$Y$29</c:f>
              <c:numCache>
                <c:formatCode>0.0%</c:formatCode>
                <c:ptCount val="10"/>
                <c:pt idx="0">
                  <c:v>0.36486486486486486</c:v>
                </c:pt>
                <c:pt idx="1">
                  <c:v>0.30666666666666664</c:v>
                </c:pt>
                <c:pt idx="2">
                  <c:v>0.24489795918367346</c:v>
                </c:pt>
                <c:pt idx="3">
                  <c:v>0.23809523809523808</c:v>
                </c:pt>
                <c:pt idx="4">
                  <c:v>0.23648648648648649</c:v>
                </c:pt>
                <c:pt idx="5">
                  <c:v>0.16326530612244897</c:v>
                </c:pt>
                <c:pt idx="6">
                  <c:v>0.12925170068027211</c:v>
                </c:pt>
                <c:pt idx="7">
                  <c:v>9.5238095238095233E-2</c:v>
                </c:pt>
                <c:pt idx="8">
                  <c:v>9.5238095238095233E-2</c:v>
                </c:pt>
                <c:pt idx="9">
                  <c:v>7.4829931972789115E-2</c:v>
                </c:pt>
              </c:numCache>
            </c:numRef>
          </c:val>
          <c:extLst>
            <c:ext xmlns:c16="http://schemas.microsoft.com/office/drawing/2014/chart" uri="{C3380CC4-5D6E-409C-BE32-E72D297353CC}">
              <c16:uniqueId val="{00000000-AE72-454F-87D1-F0A4D08559A8}"/>
            </c:ext>
          </c:extLst>
        </c:ser>
        <c:ser>
          <c:idx val="2"/>
          <c:order val="1"/>
          <c:tx>
            <c:strRef>
              <c:f>'Q12.要件の変化（主な事業のカテゴリ）'!$Z$19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'Q12.要件の変化（主な事業のカテゴリ）'!$X$20:$X$29</c:f>
              <c:strCache>
                <c:ptCount val="10"/>
                <c:pt idx="0">
                  <c:v>F.セキュリティ.プライバシー保護の強化（n=148）</c:v>
                </c:pt>
                <c:pt idx="1">
                  <c:v>A.適用技術の複雑化.高度化（n=150）</c:v>
                </c:pt>
                <c:pt idx="2">
                  <c:v>E.安全性の向上.機能安全への対応等（n=147）</c:v>
                </c:pt>
                <c:pt idx="3">
                  <c:v>C.つながる対象が増加（n=147）</c:v>
                </c:pt>
                <c:pt idx="4">
                  <c:v>D.利用形態.利用方法の多様化（n=148）</c:v>
                </c:pt>
                <c:pt idx="5">
                  <c:v>I.デジタル.トランスフォーメーションへの対応（n=147）</c:v>
                </c:pt>
                <c:pt idx="6">
                  <c:v>B.部品の増加.プラットフォームの増加（n=147）</c:v>
                </c:pt>
                <c:pt idx="7">
                  <c:v>H.対応すべき規格等の増加（n=147）</c:v>
                </c:pt>
                <c:pt idx="8">
                  <c:v>J.ニューノーマルへの対応（n=147）</c:v>
                </c:pt>
                <c:pt idx="9">
                  <c:v>G.仕向地.出荷先の拡大（n=147）</c:v>
                </c:pt>
              </c:strCache>
            </c:strRef>
          </c:cat>
          <c:val>
            <c:numRef>
              <c:f>'Q12.要件の変化（主な事業のカテゴリ）'!$Z$20:$Z$29</c:f>
              <c:numCache>
                <c:formatCode>0.0%</c:formatCode>
                <c:ptCount val="10"/>
                <c:pt idx="0">
                  <c:v>0.43243243243243246</c:v>
                </c:pt>
                <c:pt idx="1">
                  <c:v>0.48</c:v>
                </c:pt>
                <c:pt idx="2">
                  <c:v>0.41496598639455784</c:v>
                </c:pt>
                <c:pt idx="3">
                  <c:v>0.34693877551020408</c:v>
                </c:pt>
                <c:pt idx="4">
                  <c:v>0.40540540540540543</c:v>
                </c:pt>
                <c:pt idx="5">
                  <c:v>0.29251700680272108</c:v>
                </c:pt>
                <c:pt idx="6">
                  <c:v>0.36734693877551022</c:v>
                </c:pt>
                <c:pt idx="7">
                  <c:v>0.42857142857142855</c:v>
                </c:pt>
                <c:pt idx="8">
                  <c:v>0.30612244897959184</c:v>
                </c:pt>
                <c:pt idx="9">
                  <c:v>0.19727891156462585</c:v>
                </c:pt>
              </c:numCache>
            </c:numRef>
          </c:val>
          <c:extLst>
            <c:ext xmlns:c16="http://schemas.microsoft.com/office/drawing/2014/chart" uri="{C3380CC4-5D6E-409C-BE32-E72D297353CC}">
              <c16:uniqueId val="{00000001-AE72-454F-87D1-F0A4D08559A8}"/>
            </c:ext>
          </c:extLst>
        </c:ser>
        <c:ser>
          <c:idx val="1"/>
          <c:order val="2"/>
          <c:tx>
            <c:strRef>
              <c:f>'Q12.要件の変化（主な事業のカテゴリ）'!$AA$19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'Q12.要件の変化（主な事業のカテゴリ）'!$X$20:$X$29</c:f>
              <c:strCache>
                <c:ptCount val="10"/>
                <c:pt idx="0">
                  <c:v>F.セキュリティ.プライバシー保護の強化（n=148）</c:v>
                </c:pt>
                <c:pt idx="1">
                  <c:v>A.適用技術の複雑化.高度化（n=150）</c:v>
                </c:pt>
                <c:pt idx="2">
                  <c:v>E.安全性の向上.機能安全への対応等（n=147）</c:v>
                </c:pt>
                <c:pt idx="3">
                  <c:v>C.つながる対象が増加（n=147）</c:v>
                </c:pt>
                <c:pt idx="4">
                  <c:v>D.利用形態.利用方法の多様化（n=148）</c:v>
                </c:pt>
                <c:pt idx="5">
                  <c:v>I.デジタル.トランスフォーメーションへの対応（n=147）</c:v>
                </c:pt>
                <c:pt idx="6">
                  <c:v>B.部品の増加.プラットフォームの増加（n=147）</c:v>
                </c:pt>
                <c:pt idx="7">
                  <c:v>H.対応すべき規格等の増加（n=147）</c:v>
                </c:pt>
                <c:pt idx="8">
                  <c:v>J.ニューノーマルへの対応（n=147）</c:v>
                </c:pt>
                <c:pt idx="9">
                  <c:v>G.仕向地.出荷先の拡大（n=147）</c:v>
                </c:pt>
              </c:strCache>
            </c:strRef>
          </c:cat>
          <c:val>
            <c:numRef>
              <c:f>'Q12.要件の変化（主な事業のカテゴリ）'!$AA$20:$AA$29</c:f>
              <c:numCache>
                <c:formatCode>0.0%</c:formatCode>
                <c:ptCount val="10"/>
                <c:pt idx="0">
                  <c:v>0.10135135135135136</c:v>
                </c:pt>
                <c:pt idx="1">
                  <c:v>0.14666666666666667</c:v>
                </c:pt>
                <c:pt idx="2">
                  <c:v>0.22448979591836735</c:v>
                </c:pt>
                <c:pt idx="3">
                  <c:v>0.23809523809523808</c:v>
                </c:pt>
                <c:pt idx="4">
                  <c:v>0.20945945945945946</c:v>
                </c:pt>
                <c:pt idx="5">
                  <c:v>0.32653061224489793</c:v>
                </c:pt>
                <c:pt idx="6">
                  <c:v>0.32653061224489793</c:v>
                </c:pt>
                <c:pt idx="7">
                  <c:v>0.26530612244897961</c:v>
                </c:pt>
                <c:pt idx="8">
                  <c:v>0.37414965986394561</c:v>
                </c:pt>
                <c:pt idx="9">
                  <c:v>0.40816326530612246</c:v>
                </c:pt>
              </c:numCache>
            </c:numRef>
          </c:val>
          <c:extLst>
            <c:ext xmlns:c16="http://schemas.microsoft.com/office/drawing/2014/chart" uri="{C3380CC4-5D6E-409C-BE32-E72D297353CC}">
              <c16:uniqueId val="{00000002-AE72-454F-87D1-F0A4D08559A8}"/>
            </c:ext>
          </c:extLst>
        </c:ser>
        <c:ser>
          <c:idx val="3"/>
          <c:order val="3"/>
          <c:tx>
            <c:strRef>
              <c:f>'Q12.要件の変化（主な事業のカテゴリ）'!$AB$19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'Q12.要件の変化（主な事業のカテゴリ）'!$X$20:$X$29</c:f>
              <c:strCache>
                <c:ptCount val="10"/>
                <c:pt idx="0">
                  <c:v>F.セキュリティ.プライバシー保護の強化（n=148）</c:v>
                </c:pt>
                <c:pt idx="1">
                  <c:v>A.適用技術の複雑化.高度化（n=150）</c:v>
                </c:pt>
                <c:pt idx="2">
                  <c:v>E.安全性の向上.機能安全への対応等（n=147）</c:v>
                </c:pt>
                <c:pt idx="3">
                  <c:v>C.つながる対象が増加（n=147）</c:v>
                </c:pt>
                <c:pt idx="4">
                  <c:v>D.利用形態.利用方法の多様化（n=148）</c:v>
                </c:pt>
                <c:pt idx="5">
                  <c:v>I.デジタル.トランスフォーメーションへの対応（n=147）</c:v>
                </c:pt>
                <c:pt idx="6">
                  <c:v>B.部品の増加.プラットフォームの増加（n=147）</c:v>
                </c:pt>
                <c:pt idx="7">
                  <c:v>H.対応すべき規格等の増加（n=147）</c:v>
                </c:pt>
                <c:pt idx="8">
                  <c:v>J.ニューノーマルへの対応（n=147）</c:v>
                </c:pt>
                <c:pt idx="9">
                  <c:v>G.仕向地.出荷先の拡大（n=147）</c:v>
                </c:pt>
              </c:strCache>
            </c:strRef>
          </c:cat>
          <c:val>
            <c:numRef>
              <c:f>'Q12.要件の変化（主な事業のカテゴリ）'!$AB$20:$AB$29</c:f>
              <c:numCache>
                <c:formatCode>0.0%</c:formatCode>
                <c:ptCount val="10"/>
                <c:pt idx="0">
                  <c:v>6.7567567567567571E-2</c:v>
                </c:pt>
                <c:pt idx="1">
                  <c:v>4.6666666666666669E-2</c:v>
                </c:pt>
                <c:pt idx="2">
                  <c:v>8.1632653061224483E-2</c:v>
                </c:pt>
                <c:pt idx="3">
                  <c:v>0.10884353741496598</c:v>
                </c:pt>
                <c:pt idx="4">
                  <c:v>9.45945945945946E-2</c:v>
                </c:pt>
                <c:pt idx="5">
                  <c:v>0.1360544217687075</c:v>
                </c:pt>
                <c:pt idx="6">
                  <c:v>0.12244897959183673</c:v>
                </c:pt>
                <c:pt idx="7">
                  <c:v>0.14285714285714285</c:v>
                </c:pt>
                <c:pt idx="8">
                  <c:v>0.14285714285714285</c:v>
                </c:pt>
                <c:pt idx="9">
                  <c:v>0.21768707482993196</c:v>
                </c:pt>
              </c:numCache>
            </c:numRef>
          </c:val>
          <c:extLst>
            <c:ext xmlns:c16="http://schemas.microsoft.com/office/drawing/2014/chart" uri="{C3380CC4-5D6E-409C-BE32-E72D297353CC}">
              <c16:uniqueId val="{00000003-AE72-454F-87D1-F0A4D08559A8}"/>
            </c:ext>
          </c:extLst>
        </c:ser>
        <c:ser>
          <c:idx val="4"/>
          <c:order val="4"/>
          <c:tx>
            <c:strRef>
              <c:f>'Q12.要件の変化（主な事業のカテゴリ）'!$AC$19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'Q12.要件の変化（主な事業のカテゴリ）'!$X$20:$X$29</c:f>
              <c:strCache>
                <c:ptCount val="10"/>
                <c:pt idx="0">
                  <c:v>F.セキュリティ.プライバシー保護の強化（n=148）</c:v>
                </c:pt>
                <c:pt idx="1">
                  <c:v>A.適用技術の複雑化.高度化（n=150）</c:v>
                </c:pt>
                <c:pt idx="2">
                  <c:v>E.安全性の向上.機能安全への対応等（n=147）</c:v>
                </c:pt>
                <c:pt idx="3">
                  <c:v>C.つながる対象が増加（n=147）</c:v>
                </c:pt>
                <c:pt idx="4">
                  <c:v>D.利用形態.利用方法の多様化（n=148）</c:v>
                </c:pt>
                <c:pt idx="5">
                  <c:v>I.デジタル.トランスフォーメーションへの対応（n=147）</c:v>
                </c:pt>
                <c:pt idx="6">
                  <c:v>B.部品の増加.プラットフォームの増加（n=147）</c:v>
                </c:pt>
                <c:pt idx="7">
                  <c:v>H.対応すべき規格等の増加（n=147）</c:v>
                </c:pt>
                <c:pt idx="8">
                  <c:v>J.ニューノーマルへの対応（n=147）</c:v>
                </c:pt>
                <c:pt idx="9">
                  <c:v>G.仕向地.出荷先の拡大（n=147）</c:v>
                </c:pt>
              </c:strCache>
            </c:strRef>
          </c:cat>
          <c:val>
            <c:numRef>
              <c:f>'Q12.要件の変化（主な事業のカテゴリ）'!$AC$20:$AC$29</c:f>
              <c:numCache>
                <c:formatCode>0.0%</c:formatCode>
                <c:ptCount val="10"/>
                <c:pt idx="0">
                  <c:v>3.3783783783783786E-2</c:v>
                </c:pt>
                <c:pt idx="1">
                  <c:v>0.02</c:v>
                </c:pt>
                <c:pt idx="2">
                  <c:v>3.4013605442176874E-2</c:v>
                </c:pt>
                <c:pt idx="3">
                  <c:v>6.8027210884353748E-2</c:v>
                </c:pt>
                <c:pt idx="4">
                  <c:v>5.4054054054054057E-2</c:v>
                </c:pt>
                <c:pt idx="5">
                  <c:v>8.1632653061224483E-2</c:v>
                </c:pt>
                <c:pt idx="6">
                  <c:v>5.4421768707482991E-2</c:v>
                </c:pt>
                <c:pt idx="7">
                  <c:v>6.8027210884353748E-2</c:v>
                </c:pt>
                <c:pt idx="8">
                  <c:v>8.1632653061224483E-2</c:v>
                </c:pt>
                <c:pt idx="9">
                  <c:v>0.10204081632653061</c:v>
                </c:pt>
              </c:numCache>
            </c:numRef>
          </c:val>
          <c:extLst>
            <c:ext xmlns:c16="http://schemas.microsoft.com/office/drawing/2014/chart" uri="{C3380CC4-5D6E-409C-BE32-E72D297353CC}">
              <c16:uniqueId val="{00000004-AE72-454F-87D1-F0A4D08559A8}"/>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業務用端末機器</a:t>
            </a:r>
          </a:p>
        </c:rich>
      </c:tx>
      <c:layout>
        <c:manualLayout>
          <c:xMode val="edge"/>
          <c:yMode val="edge"/>
          <c:x val="2.5277777777777815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'Q12.要件の変化（主な事業のカテゴリ）'!$AN$19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'Q12.要件の変化（主な事業のカテゴリ）'!$AM$20:$AM$29</c:f>
              <c:strCache>
                <c:ptCount val="10"/>
                <c:pt idx="0">
                  <c:v>F.セキュリティ.プライバシー保護の強化（n=211）</c:v>
                </c:pt>
                <c:pt idx="1">
                  <c:v>A.適用技術の複雑化.高度化（n=211）</c:v>
                </c:pt>
                <c:pt idx="2">
                  <c:v>E.安全性の向上.機能安全への対応等（n=208）</c:v>
                </c:pt>
                <c:pt idx="3">
                  <c:v>D.利用形態.利用方法の多様化（n=210）</c:v>
                </c:pt>
                <c:pt idx="4">
                  <c:v>C.つながる対象が増加（n=207）</c:v>
                </c:pt>
                <c:pt idx="5">
                  <c:v>I.デジタル.トランスフォーメーションへの対応（n=209）</c:v>
                </c:pt>
                <c:pt idx="6">
                  <c:v>B.部品の増加.プラットフォームの増加（n=209）</c:v>
                </c:pt>
                <c:pt idx="7">
                  <c:v>J.ニューノーマルへの対応（n=210）</c:v>
                </c:pt>
                <c:pt idx="8">
                  <c:v>H.対応すべき規格等の増加（n=207）</c:v>
                </c:pt>
                <c:pt idx="9">
                  <c:v>G.仕向地.出荷先の拡大（n=209）</c:v>
                </c:pt>
              </c:strCache>
            </c:strRef>
          </c:cat>
          <c:val>
            <c:numRef>
              <c:f>'Q12.要件の変化（主な事業のカテゴリ）'!$AN$20:$AN$29</c:f>
              <c:numCache>
                <c:formatCode>0.0%</c:formatCode>
                <c:ptCount val="10"/>
                <c:pt idx="0">
                  <c:v>0.40758293838862558</c:v>
                </c:pt>
                <c:pt idx="1">
                  <c:v>0.34123222748815168</c:v>
                </c:pt>
                <c:pt idx="2">
                  <c:v>0.26923076923076922</c:v>
                </c:pt>
                <c:pt idx="3">
                  <c:v>0.22380952380952382</c:v>
                </c:pt>
                <c:pt idx="4">
                  <c:v>0.19806763285024154</c:v>
                </c:pt>
                <c:pt idx="5">
                  <c:v>0.14354066985645933</c:v>
                </c:pt>
                <c:pt idx="6">
                  <c:v>0.12440191387559808</c:v>
                </c:pt>
                <c:pt idx="7">
                  <c:v>0.1</c:v>
                </c:pt>
                <c:pt idx="8">
                  <c:v>9.6618357487922704E-2</c:v>
                </c:pt>
                <c:pt idx="9">
                  <c:v>5.7416267942583733E-2</c:v>
                </c:pt>
              </c:numCache>
            </c:numRef>
          </c:val>
          <c:extLst>
            <c:ext xmlns:c16="http://schemas.microsoft.com/office/drawing/2014/chart" uri="{C3380CC4-5D6E-409C-BE32-E72D297353CC}">
              <c16:uniqueId val="{00000000-4AE2-4BCE-A4EF-8D823625FE45}"/>
            </c:ext>
          </c:extLst>
        </c:ser>
        <c:ser>
          <c:idx val="2"/>
          <c:order val="1"/>
          <c:tx>
            <c:strRef>
              <c:f>'Q12.要件の変化（主な事業のカテゴリ）'!$AO$19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'Q12.要件の変化（主な事業のカテゴリ）'!$AM$20:$AM$29</c:f>
              <c:strCache>
                <c:ptCount val="10"/>
                <c:pt idx="0">
                  <c:v>F.セキュリティ.プライバシー保護の強化（n=211）</c:v>
                </c:pt>
                <c:pt idx="1">
                  <c:v>A.適用技術の複雑化.高度化（n=211）</c:v>
                </c:pt>
                <c:pt idx="2">
                  <c:v>E.安全性の向上.機能安全への対応等（n=208）</c:v>
                </c:pt>
                <c:pt idx="3">
                  <c:v>D.利用形態.利用方法の多様化（n=210）</c:v>
                </c:pt>
                <c:pt idx="4">
                  <c:v>C.つながる対象が増加（n=207）</c:v>
                </c:pt>
                <c:pt idx="5">
                  <c:v>I.デジタル.トランスフォーメーションへの対応（n=209）</c:v>
                </c:pt>
                <c:pt idx="6">
                  <c:v>B.部品の増加.プラットフォームの増加（n=209）</c:v>
                </c:pt>
                <c:pt idx="7">
                  <c:v>J.ニューノーマルへの対応（n=210）</c:v>
                </c:pt>
                <c:pt idx="8">
                  <c:v>H.対応すべき規格等の増加（n=207）</c:v>
                </c:pt>
                <c:pt idx="9">
                  <c:v>G.仕向地.出荷先の拡大（n=209）</c:v>
                </c:pt>
              </c:strCache>
            </c:strRef>
          </c:cat>
          <c:val>
            <c:numRef>
              <c:f>'Q12.要件の変化（主な事業のカテゴリ）'!$AO$20:$AO$29</c:f>
              <c:numCache>
                <c:formatCode>0.0%</c:formatCode>
                <c:ptCount val="10"/>
                <c:pt idx="0">
                  <c:v>0.44549763033175355</c:v>
                </c:pt>
                <c:pt idx="1">
                  <c:v>0.46445497630331756</c:v>
                </c:pt>
                <c:pt idx="2">
                  <c:v>0.47596153846153844</c:v>
                </c:pt>
                <c:pt idx="3">
                  <c:v>0.42857142857142855</c:v>
                </c:pt>
                <c:pt idx="4">
                  <c:v>0.40096618357487923</c:v>
                </c:pt>
                <c:pt idx="5">
                  <c:v>0.38277511961722488</c:v>
                </c:pt>
                <c:pt idx="6">
                  <c:v>0.40669856459330145</c:v>
                </c:pt>
                <c:pt idx="7">
                  <c:v>0.32380952380952382</c:v>
                </c:pt>
                <c:pt idx="8">
                  <c:v>0.45410628019323673</c:v>
                </c:pt>
                <c:pt idx="9">
                  <c:v>0.22488038277511962</c:v>
                </c:pt>
              </c:numCache>
            </c:numRef>
          </c:val>
          <c:extLst>
            <c:ext xmlns:c16="http://schemas.microsoft.com/office/drawing/2014/chart" uri="{C3380CC4-5D6E-409C-BE32-E72D297353CC}">
              <c16:uniqueId val="{00000001-4AE2-4BCE-A4EF-8D823625FE45}"/>
            </c:ext>
          </c:extLst>
        </c:ser>
        <c:ser>
          <c:idx val="1"/>
          <c:order val="2"/>
          <c:tx>
            <c:strRef>
              <c:f>'Q12.要件の変化（主な事業のカテゴリ）'!$AP$19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'Q12.要件の変化（主な事業のカテゴリ）'!$AM$20:$AM$29</c:f>
              <c:strCache>
                <c:ptCount val="10"/>
                <c:pt idx="0">
                  <c:v>F.セキュリティ.プライバシー保護の強化（n=211）</c:v>
                </c:pt>
                <c:pt idx="1">
                  <c:v>A.適用技術の複雑化.高度化（n=211）</c:v>
                </c:pt>
                <c:pt idx="2">
                  <c:v>E.安全性の向上.機能安全への対応等（n=208）</c:v>
                </c:pt>
                <c:pt idx="3">
                  <c:v>D.利用形態.利用方法の多様化（n=210）</c:v>
                </c:pt>
                <c:pt idx="4">
                  <c:v>C.つながる対象が増加（n=207）</c:v>
                </c:pt>
                <c:pt idx="5">
                  <c:v>I.デジタル.トランスフォーメーションへの対応（n=209）</c:v>
                </c:pt>
                <c:pt idx="6">
                  <c:v>B.部品の増加.プラットフォームの増加（n=209）</c:v>
                </c:pt>
                <c:pt idx="7">
                  <c:v>J.ニューノーマルへの対応（n=210）</c:v>
                </c:pt>
                <c:pt idx="8">
                  <c:v>H.対応すべき規格等の増加（n=207）</c:v>
                </c:pt>
                <c:pt idx="9">
                  <c:v>G.仕向地.出荷先の拡大（n=209）</c:v>
                </c:pt>
              </c:strCache>
            </c:strRef>
          </c:cat>
          <c:val>
            <c:numRef>
              <c:f>'Q12.要件の変化（主な事業のカテゴリ）'!$AP$20:$AP$29</c:f>
              <c:numCache>
                <c:formatCode>0.0%</c:formatCode>
                <c:ptCount val="10"/>
                <c:pt idx="0">
                  <c:v>7.582938388625593E-2</c:v>
                </c:pt>
                <c:pt idx="1">
                  <c:v>0.12322274881516587</c:v>
                </c:pt>
                <c:pt idx="2">
                  <c:v>0.1875</c:v>
                </c:pt>
                <c:pt idx="3">
                  <c:v>0.2</c:v>
                </c:pt>
                <c:pt idx="4">
                  <c:v>0.2318840579710145</c:v>
                </c:pt>
                <c:pt idx="5">
                  <c:v>0.31578947368421051</c:v>
                </c:pt>
                <c:pt idx="6">
                  <c:v>0.27751196172248804</c:v>
                </c:pt>
                <c:pt idx="7">
                  <c:v>0.38095238095238093</c:v>
                </c:pt>
                <c:pt idx="8">
                  <c:v>0.3140096618357488</c:v>
                </c:pt>
                <c:pt idx="9">
                  <c:v>0.45454545454545453</c:v>
                </c:pt>
              </c:numCache>
            </c:numRef>
          </c:val>
          <c:extLst>
            <c:ext xmlns:c16="http://schemas.microsoft.com/office/drawing/2014/chart" uri="{C3380CC4-5D6E-409C-BE32-E72D297353CC}">
              <c16:uniqueId val="{00000002-4AE2-4BCE-A4EF-8D823625FE45}"/>
            </c:ext>
          </c:extLst>
        </c:ser>
        <c:ser>
          <c:idx val="3"/>
          <c:order val="3"/>
          <c:tx>
            <c:strRef>
              <c:f>'Q12.要件の変化（主な事業のカテゴリ）'!$AQ$19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'Q12.要件の変化（主な事業のカテゴリ）'!$AM$20:$AM$29</c:f>
              <c:strCache>
                <c:ptCount val="10"/>
                <c:pt idx="0">
                  <c:v>F.セキュリティ.プライバシー保護の強化（n=211）</c:v>
                </c:pt>
                <c:pt idx="1">
                  <c:v>A.適用技術の複雑化.高度化（n=211）</c:v>
                </c:pt>
                <c:pt idx="2">
                  <c:v>E.安全性の向上.機能安全への対応等（n=208）</c:v>
                </c:pt>
                <c:pt idx="3">
                  <c:v>D.利用形態.利用方法の多様化（n=210）</c:v>
                </c:pt>
                <c:pt idx="4">
                  <c:v>C.つながる対象が増加（n=207）</c:v>
                </c:pt>
                <c:pt idx="5">
                  <c:v>I.デジタル.トランスフォーメーションへの対応（n=209）</c:v>
                </c:pt>
                <c:pt idx="6">
                  <c:v>B.部品の増加.プラットフォームの増加（n=209）</c:v>
                </c:pt>
                <c:pt idx="7">
                  <c:v>J.ニューノーマルへの対応（n=210）</c:v>
                </c:pt>
                <c:pt idx="8">
                  <c:v>H.対応すべき規格等の増加（n=207）</c:v>
                </c:pt>
                <c:pt idx="9">
                  <c:v>G.仕向地.出荷先の拡大（n=209）</c:v>
                </c:pt>
              </c:strCache>
            </c:strRef>
          </c:cat>
          <c:val>
            <c:numRef>
              <c:f>'Q12.要件の変化（主な事業のカテゴリ）'!$AQ$20:$AQ$29</c:f>
              <c:numCache>
                <c:formatCode>0.0%</c:formatCode>
                <c:ptCount val="10"/>
                <c:pt idx="0">
                  <c:v>3.7914691943127965E-2</c:v>
                </c:pt>
                <c:pt idx="1">
                  <c:v>3.3175355450236969E-2</c:v>
                </c:pt>
                <c:pt idx="2">
                  <c:v>4.3269230769230768E-2</c:v>
                </c:pt>
                <c:pt idx="3">
                  <c:v>8.5714285714285715E-2</c:v>
                </c:pt>
                <c:pt idx="4">
                  <c:v>8.6956521739130432E-2</c:v>
                </c:pt>
                <c:pt idx="5">
                  <c:v>8.1339712918660281E-2</c:v>
                </c:pt>
                <c:pt idx="6">
                  <c:v>0.14354066985645933</c:v>
                </c:pt>
                <c:pt idx="7">
                  <c:v>0.12380952380952381</c:v>
                </c:pt>
                <c:pt idx="8">
                  <c:v>9.6618357487922704E-2</c:v>
                </c:pt>
                <c:pt idx="9">
                  <c:v>0.20095693779904306</c:v>
                </c:pt>
              </c:numCache>
            </c:numRef>
          </c:val>
          <c:extLst>
            <c:ext xmlns:c16="http://schemas.microsoft.com/office/drawing/2014/chart" uri="{C3380CC4-5D6E-409C-BE32-E72D297353CC}">
              <c16:uniqueId val="{00000003-4AE2-4BCE-A4EF-8D823625FE45}"/>
            </c:ext>
          </c:extLst>
        </c:ser>
        <c:ser>
          <c:idx val="4"/>
          <c:order val="4"/>
          <c:tx>
            <c:strRef>
              <c:f>'Q12.要件の変化（主な事業のカテゴリ）'!$AR$19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'Q12.要件の変化（主な事業のカテゴリ）'!$AM$20:$AM$29</c:f>
              <c:strCache>
                <c:ptCount val="10"/>
                <c:pt idx="0">
                  <c:v>F.セキュリティ.プライバシー保護の強化（n=211）</c:v>
                </c:pt>
                <c:pt idx="1">
                  <c:v>A.適用技術の複雑化.高度化（n=211）</c:v>
                </c:pt>
                <c:pt idx="2">
                  <c:v>E.安全性の向上.機能安全への対応等（n=208）</c:v>
                </c:pt>
                <c:pt idx="3">
                  <c:v>D.利用形態.利用方法の多様化（n=210）</c:v>
                </c:pt>
                <c:pt idx="4">
                  <c:v>C.つながる対象が増加（n=207）</c:v>
                </c:pt>
                <c:pt idx="5">
                  <c:v>I.デジタル.トランスフォーメーションへの対応（n=209）</c:v>
                </c:pt>
                <c:pt idx="6">
                  <c:v>B.部品の増加.プラットフォームの増加（n=209）</c:v>
                </c:pt>
                <c:pt idx="7">
                  <c:v>J.ニューノーマルへの対応（n=210）</c:v>
                </c:pt>
                <c:pt idx="8">
                  <c:v>H.対応すべき規格等の増加（n=207）</c:v>
                </c:pt>
                <c:pt idx="9">
                  <c:v>G.仕向地.出荷先の拡大（n=209）</c:v>
                </c:pt>
              </c:strCache>
            </c:strRef>
          </c:cat>
          <c:val>
            <c:numRef>
              <c:f>'Q12.要件の変化（主な事業のカテゴリ）'!$AR$20:$AR$29</c:f>
              <c:numCache>
                <c:formatCode>0.0%</c:formatCode>
                <c:ptCount val="10"/>
                <c:pt idx="0">
                  <c:v>3.3175355450236969E-2</c:v>
                </c:pt>
                <c:pt idx="1">
                  <c:v>3.7914691943127965E-2</c:v>
                </c:pt>
                <c:pt idx="2">
                  <c:v>2.403846153846154E-2</c:v>
                </c:pt>
                <c:pt idx="3">
                  <c:v>6.1904761904761907E-2</c:v>
                </c:pt>
                <c:pt idx="4">
                  <c:v>8.2125603864734303E-2</c:v>
                </c:pt>
                <c:pt idx="5">
                  <c:v>7.6555023923444973E-2</c:v>
                </c:pt>
                <c:pt idx="6">
                  <c:v>4.784688995215311E-2</c:v>
                </c:pt>
                <c:pt idx="7">
                  <c:v>7.1428571428571425E-2</c:v>
                </c:pt>
                <c:pt idx="8">
                  <c:v>3.864734299516908E-2</c:v>
                </c:pt>
                <c:pt idx="9">
                  <c:v>6.2200956937799042E-2</c:v>
                </c:pt>
              </c:numCache>
            </c:numRef>
          </c:val>
          <c:extLst>
            <c:ext xmlns:c16="http://schemas.microsoft.com/office/drawing/2014/chart" uri="{C3380CC4-5D6E-409C-BE32-E72D297353CC}">
              <c16:uniqueId val="{00000004-4AE2-4BCE-A4EF-8D823625FE45}"/>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dirty="0"/>
              <a:t>運輸機器／建設機器</a:t>
            </a:r>
          </a:p>
        </c:rich>
      </c:tx>
      <c:layout>
        <c:manualLayout>
          <c:xMode val="edge"/>
          <c:yMode val="edge"/>
          <c:x val="1.0332142857142857E-2"/>
          <c:y val="1.4123074207559817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3665079365079368"/>
          <c:y val="0.10582263746800782"/>
          <c:w val="0.45682301587301588"/>
          <c:h val="0.44712541413929391"/>
        </c:manualLayout>
      </c:layout>
      <c:barChart>
        <c:barDir val="bar"/>
        <c:grouping val="stacked"/>
        <c:varyColors val="0"/>
        <c:ser>
          <c:idx val="0"/>
          <c:order val="0"/>
          <c:tx>
            <c:strRef>
              <c:f>'Q12.要件の変化（主な事業のカテゴリ）'!$BC$19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'Q12.要件の変化（主な事業のカテゴリ）'!$BB$20:$BB$29</c:f>
              <c:strCache>
                <c:ptCount val="10"/>
                <c:pt idx="0">
                  <c:v>F.セキュリティ.プライバシー保護の強化（n=218）</c:v>
                </c:pt>
                <c:pt idx="1">
                  <c:v>A.適用技術の複雑化.高度化（n=225）</c:v>
                </c:pt>
                <c:pt idx="2">
                  <c:v>E.安全性の向上.機能安全への対応等（n=218）</c:v>
                </c:pt>
                <c:pt idx="3">
                  <c:v>D.利用形態.利用方法の多様化（n=218）</c:v>
                </c:pt>
                <c:pt idx="4">
                  <c:v>C.つながる対象が増加（n=219）</c:v>
                </c:pt>
                <c:pt idx="5">
                  <c:v>I.デジタル.トランスフォーメーションへの対応（n=221）</c:v>
                </c:pt>
                <c:pt idx="6">
                  <c:v>B.部品の増加.プラットフォームの増加（n=217）</c:v>
                </c:pt>
                <c:pt idx="7">
                  <c:v>H.対応すべき規格等の増加（n=218）</c:v>
                </c:pt>
                <c:pt idx="8">
                  <c:v>J.ニューノーマルへの対応（n=219）</c:v>
                </c:pt>
                <c:pt idx="9">
                  <c:v>G.仕向地.出荷先の拡大（n=219）</c:v>
                </c:pt>
              </c:strCache>
            </c:strRef>
          </c:cat>
          <c:val>
            <c:numRef>
              <c:f>'Q12.要件の変化（主な事業のカテゴリ）'!$BC$20:$BC$29</c:f>
              <c:numCache>
                <c:formatCode>0.0%</c:formatCode>
                <c:ptCount val="10"/>
                <c:pt idx="0">
                  <c:v>0.38532110091743121</c:v>
                </c:pt>
                <c:pt idx="1">
                  <c:v>0.36888888888888888</c:v>
                </c:pt>
                <c:pt idx="2">
                  <c:v>0.36238532110091742</c:v>
                </c:pt>
                <c:pt idx="3">
                  <c:v>0.22018348623853212</c:v>
                </c:pt>
                <c:pt idx="4">
                  <c:v>0.20091324200913241</c:v>
                </c:pt>
                <c:pt idx="5">
                  <c:v>0.18552036199095023</c:v>
                </c:pt>
                <c:pt idx="6">
                  <c:v>0.14746543778801843</c:v>
                </c:pt>
                <c:pt idx="7">
                  <c:v>0.12385321100917432</c:v>
                </c:pt>
                <c:pt idx="8">
                  <c:v>0.11415525114155251</c:v>
                </c:pt>
                <c:pt idx="9">
                  <c:v>8.2191780821917804E-2</c:v>
                </c:pt>
              </c:numCache>
            </c:numRef>
          </c:val>
          <c:extLst>
            <c:ext xmlns:c16="http://schemas.microsoft.com/office/drawing/2014/chart" uri="{C3380CC4-5D6E-409C-BE32-E72D297353CC}">
              <c16:uniqueId val="{00000000-5211-46E7-A017-C36AB3A111E5}"/>
            </c:ext>
          </c:extLst>
        </c:ser>
        <c:ser>
          <c:idx val="2"/>
          <c:order val="1"/>
          <c:tx>
            <c:strRef>
              <c:f>'Q12.要件の変化（主な事業のカテゴリ）'!$BD$19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'Q12.要件の変化（主な事業のカテゴリ）'!$BB$20:$BB$29</c:f>
              <c:strCache>
                <c:ptCount val="10"/>
                <c:pt idx="0">
                  <c:v>F.セキュリティ.プライバシー保護の強化（n=218）</c:v>
                </c:pt>
                <c:pt idx="1">
                  <c:v>A.適用技術の複雑化.高度化（n=225）</c:v>
                </c:pt>
                <c:pt idx="2">
                  <c:v>E.安全性の向上.機能安全への対応等（n=218）</c:v>
                </c:pt>
                <c:pt idx="3">
                  <c:v>D.利用形態.利用方法の多様化（n=218）</c:v>
                </c:pt>
                <c:pt idx="4">
                  <c:v>C.つながる対象が増加（n=219）</c:v>
                </c:pt>
                <c:pt idx="5">
                  <c:v>I.デジタル.トランスフォーメーションへの対応（n=221）</c:v>
                </c:pt>
                <c:pt idx="6">
                  <c:v>B.部品の増加.プラットフォームの増加（n=217）</c:v>
                </c:pt>
                <c:pt idx="7">
                  <c:v>H.対応すべき規格等の増加（n=218）</c:v>
                </c:pt>
                <c:pt idx="8">
                  <c:v>J.ニューノーマルへの対応（n=219）</c:v>
                </c:pt>
                <c:pt idx="9">
                  <c:v>G.仕向地.出荷先の拡大（n=219）</c:v>
                </c:pt>
              </c:strCache>
            </c:strRef>
          </c:cat>
          <c:val>
            <c:numRef>
              <c:f>'Q12.要件の変化（主な事業のカテゴリ）'!$BD$20:$BD$29</c:f>
              <c:numCache>
                <c:formatCode>0.0%</c:formatCode>
                <c:ptCount val="10"/>
                <c:pt idx="0">
                  <c:v>0.38990825688073394</c:v>
                </c:pt>
                <c:pt idx="1">
                  <c:v>0.4</c:v>
                </c:pt>
                <c:pt idx="2">
                  <c:v>0.3669724770642202</c:v>
                </c:pt>
                <c:pt idx="3">
                  <c:v>0.37155963302752293</c:v>
                </c:pt>
                <c:pt idx="4">
                  <c:v>0.37442922374429222</c:v>
                </c:pt>
                <c:pt idx="5">
                  <c:v>0.3755656108597285</c:v>
                </c:pt>
                <c:pt idx="6">
                  <c:v>0.43317972350230416</c:v>
                </c:pt>
                <c:pt idx="7">
                  <c:v>0.44954128440366975</c:v>
                </c:pt>
                <c:pt idx="8">
                  <c:v>0.34246575342465752</c:v>
                </c:pt>
                <c:pt idx="9">
                  <c:v>0.20547945205479451</c:v>
                </c:pt>
              </c:numCache>
            </c:numRef>
          </c:val>
          <c:extLst>
            <c:ext xmlns:c16="http://schemas.microsoft.com/office/drawing/2014/chart" uri="{C3380CC4-5D6E-409C-BE32-E72D297353CC}">
              <c16:uniqueId val="{00000001-5211-46E7-A017-C36AB3A111E5}"/>
            </c:ext>
          </c:extLst>
        </c:ser>
        <c:ser>
          <c:idx val="1"/>
          <c:order val="2"/>
          <c:tx>
            <c:strRef>
              <c:f>'Q12.要件の変化（主な事業のカテゴリ）'!$BE$19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'Q12.要件の変化（主な事業のカテゴリ）'!$BB$20:$BB$29</c:f>
              <c:strCache>
                <c:ptCount val="10"/>
                <c:pt idx="0">
                  <c:v>F.セキュリティ.プライバシー保護の強化（n=218）</c:v>
                </c:pt>
                <c:pt idx="1">
                  <c:v>A.適用技術の複雑化.高度化（n=225）</c:v>
                </c:pt>
                <c:pt idx="2">
                  <c:v>E.安全性の向上.機能安全への対応等（n=218）</c:v>
                </c:pt>
                <c:pt idx="3">
                  <c:v>D.利用形態.利用方法の多様化（n=218）</c:v>
                </c:pt>
                <c:pt idx="4">
                  <c:v>C.つながる対象が増加（n=219）</c:v>
                </c:pt>
                <c:pt idx="5">
                  <c:v>I.デジタル.トランスフォーメーションへの対応（n=221）</c:v>
                </c:pt>
                <c:pt idx="6">
                  <c:v>B.部品の増加.プラットフォームの増加（n=217）</c:v>
                </c:pt>
                <c:pt idx="7">
                  <c:v>H.対応すべき規格等の増加（n=218）</c:v>
                </c:pt>
                <c:pt idx="8">
                  <c:v>J.ニューノーマルへの対応（n=219）</c:v>
                </c:pt>
                <c:pt idx="9">
                  <c:v>G.仕向地.出荷先の拡大（n=219）</c:v>
                </c:pt>
              </c:strCache>
            </c:strRef>
          </c:cat>
          <c:val>
            <c:numRef>
              <c:f>'Q12.要件の変化（主な事業のカテゴリ）'!$BE$20:$BE$29</c:f>
              <c:numCache>
                <c:formatCode>0.0%</c:formatCode>
                <c:ptCount val="10"/>
                <c:pt idx="0">
                  <c:v>0.11926605504587157</c:v>
                </c:pt>
                <c:pt idx="1">
                  <c:v>0.13333333333333333</c:v>
                </c:pt>
                <c:pt idx="2">
                  <c:v>0.15596330275229359</c:v>
                </c:pt>
                <c:pt idx="3">
                  <c:v>0.22477064220183487</c:v>
                </c:pt>
                <c:pt idx="4">
                  <c:v>0.26027397260273971</c:v>
                </c:pt>
                <c:pt idx="5">
                  <c:v>0.26244343891402716</c:v>
                </c:pt>
                <c:pt idx="6">
                  <c:v>0.24884792626728111</c:v>
                </c:pt>
                <c:pt idx="7">
                  <c:v>0.28899082568807338</c:v>
                </c:pt>
                <c:pt idx="8">
                  <c:v>0.31506849315068491</c:v>
                </c:pt>
                <c:pt idx="9">
                  <c:v>0.44748858447488582</c:v>
                </c:pt>
              </c:numCache>
            </c:numRef>
          </c:val>
          <c:extLst>
            <c:ext xmlns:c16="http://schemas.microsoft.com/office/drawing/2014/chart" uri="{C3380CC4-5D6E-409C-BE32-E72D297353CC}">
              <c16:uniqueId val="{00000002-5211-46E7-A017-C36AB3A111E5}"/>
            </c:ext>
          </c:extLst>
        </c:ser>
        <c:ser>
          <c:idx val="3"/>
          <c:order val="3"/>
          <c:tx>
            <c:strRef>
              <c:f>'Q12.要件の変化（主な事業のカテゴリ）'!$BF$19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'Q12.要件の変化（主な事業のカテゴリ）'!$BB$20:$BB$29</c:f>
              <c:strCache>
                <c:ptCount val="10"/>
                <c:pt idx="0">
                  <c:v>F.セキュリティ.プライバシー保護の強化（n=218）</c:v>
                </c:pt>
                <c:pt idx="1">
                  <c:v>A.適用技術の複雑化.高度化（n=225）</c:v>
                </c:pt>
                <c:pt idx="2">
                  <c:v>E.安全性の向上.機能安全への対応等（n=218）</c:v>
                </c:pt>
                <c:pt idx="3">
                  <c:v>D.利用形態.利用方法の多様化（n=218）</c:v>
                </c:pt>
                <c:pt idx="4">
                  <c:v>C.つながる対象が増加（n=219）</c:v>
                </c:pt>
                <c:pt idx="5">
                  <c:v>I.デジタル.トランスフォーメーションへの対応（n=221）</c:v>
                </c:pt>
                <c:pt idx="6">
                  <c:v>B.部品の増加.プラットフォームの増加（n=217）</c:v>
                </c:pt>
                <c:pt idx="7">
                  <c:v>H.対応すべき規格等の増加（n=218）</c:v>
                </c:pt>
                <c:pt idx="8">
                  <c:v>J.ニューノーマルへの対応（n=219）</c:v>
                </c:pt>
                <c:pt idx="9">
                  <c:v>G.仕向地.出荷先の拡大（n=219）</c:v>
                </c:pt>
              </c:strCache>
            </c:strRef>
          </c:cat>
          <c:val>
            <c:numRef>
              <c:f>'Q12.要件の変化（主な事業のカテゴリ）'!$BF$20:$BF$29</c:f>
              <c:numCache>
                <c:formatCode>0.0%</c:formatCode>
                <c:ptCount val="10"/>
                <c:pt idx="0">
                  <c:v>5.5045871559633031E-2</c:v>
                </c:pt>
                <c:pt idx="1">
                  <c:v>5.3333333333333337E-2</c:v>
                </c:pt>
                <c:pt idx="2">
                  <c:v>6.8807339449541288E-2</c:v>
                </c:pt>
                <c:pt idx="3">
                  <c:v>0.11009174311926606</c:v>
                </c:pt>
                <c:pt idx="4">
                  <c:v>0.1050228310502283</c:v>
                </c:pt>
                <c:pt idx="5">
                  <c:v>9.9547511312217188E-2</c:v>
                </c:pt>
                <c:pt idx="6">
                  <c:v>0.13364055299539171</c:v>
                </c:pt>
                <c:pt idx="7">
                  <c:v>8.2568807339449546E-2</c:v>
                </c:pt>
                <c:pt idx="8">
                  <c:v>0.12328767123287671</c:v>
                </c:pt>
                <c:pt idx="9">
                  <c:v>0.17351598173515981</c:v>
                </c:pt>
              </c:numCache>
            </c:numRef>
          </c:val>
          <c:extLst>
            <c:ext xmlns:c16="http://schemas.microsoft.com/office/drawing/2014/chart" uri="{C3380CC4-5D6E-409C-BE32-E72D297353CC}">
              <c16:uniqueId val="{00000003-5211-46E7-A017-C36AB3A111E5}"/>
            </c:ext>
          </c:extLst>
        </c:ser>
        <c:ser>
          <c:idx val="4"/>
          <c:order val="4"/>
          <c:tx>
            <c:strRef>
              <c:f>'Q12.要件の変化（主な事業のカテゴリ）'!$BG$19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'Q12.要件の変化（主な事業のカテゴリ）'!$BB$20:$BB$29</c:f>
              <c:strCache>
                <c:ptCount val="10"/>
                <c:pt idx="0">
                  <c:v>F.セキュリティ.プライバシー保護の強化（n=218）</c:v>
                </c:pt>
                <c:pt idx="1">
                  <c:v>A.適用技術の複雑化.高度化（n=225）</c:v>
                </c:pt>
                <c:pt idx="2">
                  <c:v>E.安全性の向上.機能安全への対応等（n=218）</c:v>
                </c:pt>
                <c:pt idx="3">
                  <c:v>D.利用形態.利用方法の多様化（n=218）</c:v>
                </c:pt>
                <c:pt idx="4">
                  <c:v>C.つながる対象が増加（n=219）</c:v>
                </c:pt>
                <c:pt idx="5">
                  <c:v>I.デジタル.トランスフォーメーションへの対応（n=221）</c:v>
                </c:pt>
                <c:pt idx="6">
                  <c:v>B.部品の増加.プラットフォームの増加（n=217）</c:v>
                </c:pt>
                <c:pt idx="7">
                  <c:v>H.対応すべき規格等の増加（n=218）</c:v>
                </c:pt>
                <c:pt idx="8">
                  <c:v>J.ニューノーマルへの対応（n=219）</c:v>
                </c:pt>
                <c:pt idx="9">
                  <c:v>G.仕向地.出荷先の拡大（n=219）</c:v>
                </c:pt>
              </c:strCache>
            </c:strRef>
          </c:cat>
          <c:val>
            <c:numRef>
              <c:f>'Q12.要件の変化（主な事業のカテゴリ）'!$BG$20:$BG$29</c:f>
              <c:numCache>
                <c:formatCode>0.0%</c:formatCode>
                <c:ptCount val="10"/>
                <c:pt idx="0">
                  <c:v>5.0458715596330278E-2</c:v>
                </c:pt>
                <c:pt idx="1">
                  <c:v>4.4444444444444446E-2</c:v>
                </c:pt>
                <c:pt idx="2">
                  <c:v>4.5871559633027525E-2</c:v>
                </c:pt>
                <c:pt idx="3">
                  <c:v>7.3394495412844041E-2</c:v>
                </c:pt>
                <c:pt idx="4">
                  <c:v>5.9360730593607303E-2</c:v>
                </c:pt>
                <c:pt idx="5">
                  <c:v>7.6923076923076927E-2</c:v>
                </c:pt>
                <c:pt idx="6">
                  <c:v>3.6866359447004608E-2</c:v>
                </c:pt>
                <c:pt idx="7">
                  <c:v>5.5045871559633031E-2</c:v>
                </c:pt>
                <c:pt idx="8">
                  <c:v>0.1050228310502283</c:v>
                </c:pt>
                <c:pt idx="9">
                  <c:v>9.1324200913242004E-2</c:v>
                </c:pt>
              </c:numCache>
            </c:numRef>
          </c:val>
          <c:extLst>
            <c:ext xmlns:c16="http://schemas.microsoft.com/office/drawing/2014/chart" uri="{C3380CC4-5D6E-409C-BE32-E72D297353CC}">
              <c16:uniqueId val="{00000004-5211-46E7-A017-C36AB3A111E5}"/>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23540396825396825"/>
          <c:y val="0.67476260784318387"/>
          <c:w val="0.5695095238095238"/>
          <c:h val="0.2040666153042507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工業制御／</a:t>
            </a:r>
            <a:r>
              <a:rPr lang="en-US" altLang="ja-JP"/>
              <a:t>FA</a:t>
            </a:r>
            <a:r>
              <a:rPr lang="ja-JP" altLang="en-US"/>
              <a:t>機器／産業機器</a:t>
            </a:r>
          </a:p>
        </c:rich>
      </c:tx>
      <c:layout>
        <c:manualLayout>
          <c:xMode val="edge"/>
          <c:yMode val="edge"/>
          <c:x val="2.5277777777777815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'Q12.要件の変化（主な事業のカテゴリ）'!$BR$19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'Q12.要件の変化（主な事業のカテゴリ）'!$BQ$20:$BQ$29</c:f>
              <c:strCache>
                <c:ptCount val="10"/>
                <c:pt idx="0">
                  <c:v>A.適用技術の複雑化.高度化（n=340）</c:v>
                </c:pt>
                <c:pt idx="1">
                  <c:v>F.セキュリティ.プライバシー保護の強化（n=335）</c:v>
                </c:pt>
                <c:pt idx="2">
                  <c:v>E.安全性の向上.機能安全への対応等（n=334）</c:v>
                </c:pt>
                <c:pt idx="3">
                  <c:v>C.つながる対象が増加（n=335）</c:v>
                </c:pt>
                <c:pt idx="4">
                  <c:v>D.利用形態.利用方法の多様化（n=335）</c:v>
                </c:pt>
                <c:pt idx="5">
                  <c:v>H.対応すべき規格等の増加（n=332）</c:v>
                </c:pt>
                <c:pt idx="6">
                  <c:v>I.デジタル.トランスフォーメーションへの対応（n=332）</c:v>
                </c:pt>
                <c:pt idx="7">
                  <c:v>B.部品の増加.プラットフォームの増加（n=333）</c:v>
                </c:pt>
                <c:pt idx="8">
                  <c:v>G.仕向地.出荷先の拡大（n=331）</c:v>
                </c:pt>
                <c:pt idx="9">
                  <c:v>J.ニューノーマルへの対応（n=331）</c:v>
                </c:pt>
              </c:strCache>
            </c:strRef>
          </c:cat>
          <c:val>
            <c:numRef>
              <c:f>'Q12.要件の変化（主な事業のカテゴリ）'!$BR$20:$BR$29</c:f>
              <c:numCache>
                <c:formatCode>0.0%</c:formatCode>
                <c:ptCount val="10"/>
                <c:pt idx="0">
                  <c:v>0.41176470588235292</c:v>
                </c:pt>
                <c:pt idx="1">
                  <c:v>0.29253731343283584</c:v>
                </c:pt>
                <c:pt idx="2">
                  <c:v>0.26646706586826346</c:v>
                </c:pt>
                <c:pt idx="3">
                  <c:v>0.19104477611940299</c:v>
                </c:pt>
                <c:pt idx="4">
                  <c:v>0.17611940298507461</c:v>
                </c:pt>
                <c:pt idx="5">
                  <c:v>0.14156626506024098</c:v>
                </c:pt>
                <c:pt idx="6">
                  <c:v>0.14156626506024098</c:v>
                </c:pt>
                <c:pt idx="7">
                  <c:v>0.12912912912912913</c:v>
                </c:pt>
                <c:pt idx="8">
                  <c:v>8.1570996978851965E-2</c:v>
                </c:pt>
                <c:pt idx="9">
                  <c:v>7.5528700906344406E-2</c:v>
                </c:pt>
              </c:numCache>
            </c:numRef>
          </c:val>
          <c:extLst>
            <c:ext xmlns:c16="http://schemas.microsoft.com/office/drawing/2014/chart" uri="{C3380CC4-5D6E-409C-BE32-E72D297353CC}">
              <c16:uniqueId val="{00000000-D293-4017-9F9A-F6A9CB641A2A}"/>
            </c:ext>
          </c:extLst>
        </c:ser>
        <c:ser>
          <c:idx val="2"/>
          <c:order val="1"/>
          <c:tx>
            <c:strRef>
              <c:f>'Q12.要件の変化（主な事業のカテゴリ）'!$BS$19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'Q12.要件の変化（主な事業のカテゴリ）'!$BQ$20:$BQ$29</c:f>
              <c:strCache>
                <c:ptCount val="10"/>
                <c:pt idx="0">
                  <c:v>A.適用技術の複雑化.高度化（n=340）</c:v>
                </c:pt>
                <c:pt idx="1">
                  <c:v>F.セキュリティ.プライバシー保護の強化（n=335）</c:v>
                </c:pt>
                <c:pt idx="2">
                  <c:v>E.安全性の向上.機能安全への対応等（n=334）</c:v>
                </c:pt>
                <c:pt idx="3">
                  <c:v>C.つながる対象が増加（n=335）</c:v>
                </c:pt>
                <c:pt idx="4">
                  <c:v>D.利用形態.利用方法の多様化（n=335）</c:v>
                </c:pt>
                <c:pt idx="5">
                  <c:v>H.対応すべき規格等の増加（n=332）</c:v>
                </c:pt>
                <c:pt idx="6">
                  <c:v>I.デジタル.トランスフォーメーションへの対応（n=332）</c:v>
                </c:pt>
                <c:pt idx="7">
                  <c:v>B.部品の増加.プラットフォームの増加（n=333）</c:v>
                </c:pt>
                <c:pt idx="8">
                  <c:v>G.仕向地.出荷先の拡大（n=331）</c:v>
                </c:pt>
                <c:pt idx="9">
                  <c:v>J.ニューノーマルへの対応（n=331）</c:v>
                </c:pt>
              </c:strCache>
            </c:strRef>
          </c:cat>
          <c:val>
            <c:numRef>
              <c:f>'Q12.要件の変化（主な事業のカテゴリ）'!$BS$20:$BS$29</c:f>
              <c:numCache>
                <c:formatCode>0.0%</c:formatCode>
                <c:ptCount val="10"/>
                <c:pt idx="0">
                  <c:v>0.38823529411764707</c:v>
                </c:pt>
                <c:pt idx="1">
                  <c:v>0.42985074626865671</c:v>
                </c:pt>
                <c:pt idx="2">
                  <c:v>0.45508982035928142</c:v>
                </c:pt>
                <c:pt idx="3">
                  <c:v>0.41492537313432837</c:v>
                </c:pt>
                <c:pt idx="4">
                  <c:v>0.40895522388059702</c:v>
                </c:pt>
                <c:pt idx="5">
                  <c:v>0.44879518072289154</c:v>
                </c:pt>
                <c:pt idx="6">
                  <c:v>0.37650602409638556</c:v>
                </c:pt>
                <c:pt idx="7">
                  <c:v>0.42942942942942941</c:v>
                </c:pt>
                <c:pt idx="8">
                  <c:v>0.27794561933534745</c:v>
                </c:pt>
                <c:pt idx="9">
                  <c:v>0.32628398791540786</c:v>
                </c:pt>
              </c:numCache>
            </c:numRef>
          </c:val>
          <c:extLst>
            <c:ext xmlns:c16="http://schemas.microsoft.com/office/drawing/2014/chart" uri="{C3380CC4-5D6E-409C-BE32-E72D297353CC}">
              <c16:uniqueId val="{00000001-D293-4017-9F9A-F6A9CB641A2A}"/>
            </c:ext>
          </c:extLst>
        </c:ser>
        <c:ser>
          <c:idx val="1"/>
          <c:order val="2"/>
          <c:tx>
            <c:strRef>
              <c:f>'Q12.要件の変化（主な事業のカテゴリ）'!$BT$19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'Q12.要件の変化（主な事業のカテゴリ）'!$BQ$20:$BQ$29</c:f>
              <c:strCache>
                <c:ptCount val="10"/>
                <c:pt idx="0">
                  <c:v>A.適用技術の複雑化.高度化（n=340）</c:v>
                </c:pt>
                <c:pt idx="1">
                  <c:v>F.セキュリティ.プライバシー保護の強化（n=335）</c:v>
                </c:pt>
                <c:pt idx="2">
                  <c:v>E.安全性の向上.機能安全への対応等（n=334）</c:v>
                </c:pt>
                <c:pt idx="3">
                  <c:v>C.つながる対象が増加（n=335）</c:v>
                </c:pt>
                <c:pt idx="4">
                  <c:v>D.利用形態.利用方法の多様化（n=335）</c:v>
                </c:pt>
                <c:pt idx="5">
                  <c:v>H.対応すべき規格等の増加（n=332）</c:v>
                </c:pt>
                <c:pt idx="6">
                  <c:v>I.デジタル.トランスフォーメーションへの対応（n=332）</c:v>
                </c:pt>
                <c:pt idx="7">
                  <c:v>B.部品の増加.プラットフォームの増加（n=333）</c:v>
                </c:pt>
                <c:pt idx="8">
                  <c:v>G.仕向地.出荷先の拡大（n=331）</c:v>
                </c:pt>
                <c:pt idx="9">
                  <c:v>J.ニューノーマルへの対応（n=331）</c:v>
                </c:pt>
              </c:strCache>
            </c:strRef>
          </c:cat>
          <c:val>
            <c:numRef>
              <c:f>'Q12.要件の変化（主な事業のカテゴリ）'!$BT$20:$BT$29</c:f>
              <c:numCache>
                <c:formatCode>0.0%</c:formatCode>
                <c:ptCount val="10"/>
                <c:pt idx="0">
                  <c:v>0.12352941176470589</c:v>
                </c:pt>
                <c:pt idx="1">
                  <c:v>0.15223880597014924</c:v>
                </c:pt>
                <c:pt idx="2">
                  <c:v>0.17964071856287425</c:v>
                </c:pt>
                <c:pt idx="3">
                  <c:v>0.2507462686567164</c:v>
                </c:pt>
                <c:pt idx="4">
                  <c:v>0.27761194029850744</c:v>
                </c:pt>
                <c:pt idx="5">
                  <c:v>0.28313253012048195</c:v>
                </c:pt>
                <c:pt idx="6">
                  <c:v>0.29518072289156627</c:v>
                </c:pt>
                <c:pt idx="7">
                  <c:v>0.2822822822822823</c:v>
                </c:pt>
                <c:pt idx="8">
                  <c:v>0.42296072507552868</c:v>
                </c:pt>
                <c:pt idx="9">
                  <c:v>0.35347432024169184</c:v>
                </c:pt>
              </c:numCache>
            </c:numRef>
          </c:val>
          <c:extLst>
            <c:ext xmlns:c16="http://schemas.microsoft.com/office/drawing/2014/chart" uri="{C3380CC4-5D6E-409C-BE32-E72D297353CC}">
              <c16:uniqueId val="{00000002-D293-4017-9F9A-F6A9CB641A2A}"/>
            </c:ext>
          </c:extLst>
        </c:ser>
        <c:ser>
          <c:idx val="3"/>
          <c:order val="3"/>
          <c:tx>
            <c:strRef>
              <c:f>'Q12.要件の変化（主な事業のカテゴリ）'!$BU$19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'Q12.要件の変化（主な事業のカテゴリ）'!$BQ$20:$BQ$29</c:f>
              <c:strCache>
                <c:ptCount val="10"/>
                <c:pt idx="0">
                  <c:v>A.適用技術の複雑化.高度化（n=340）</c:v>
                </c:pt>
                <c:pt idx="1">
                  <c:v>F.セキュリティ.プライバシー保護の強化（n=335）</c:v>
                </c:pt>
                <c:pt idx="2">
                  <c:v>E.安全性の向上.機能安全への対応等（n=334）</c:v>
                </c:pt>
                <c:pt idx="3">
                  <c:v>C.つながる対象が増加（n=335）</c:v>
                </c:pt>
                <c:pt idx="4">
                  <c:v>D.利用形態.利用方法の多様化（n=335）</c:v>
                </c:pt>
                <c:pt idx="5">
                  <c:v>H.対応すべき規格等の増加（n=332）</c:v>
                </c:pt>
                <c:pt idx="6">
                  <c:v>I.デジタル.トランスフォーメーションへの対応（n=332）</c:v>
                </c:pt>
                <c:pt idx="7">
                  <c:v>B.部品の増加.プラットフォームの増加（n=333）</c:v>
                </c:pt>
                <c:pt idx="8">
                  <c:v>G.仕向地.出荷先の拡大（n=331）</c:v>
                </c:pt>
                <c:pt idx="9">
                  <c:v>J.ニューノーマルへの対応（n=331）</c:v>
                </c:pt>
              </c:strCache>
            </c:strRef>
          </c:cat>
          <c:val>
            <c:numRef>
              <c:f>'Q12.要件の変化（主な事業のカテゴリ）'!$BU$20:$BU$29</c:f>
              <c:numCache>
                <c:formatCode>0.0%</c:formatCode>
                <c:ptCount val="10"/>
                <c:pt idx="0">
                  <c:v>3.2352941176470591E-2</c:v>
                </c:pt>
                <c:pt idx="1">
                  <c:v>7.7611940298507459E-2</c:v>
                </c:pt>
                <c:pt idx="2">
                  <c:v>4.790419161676647E-2</c:v>
                </c:pt>
                <c:pt idx="3">
                  <c:v>7.1641791044776124E-2</c:v>
                </c:pt>
                <c:pt idx="4">
                  <c:v>9.2537313432835819E-2</c:v>
                </c:pt>
                <c:pt idx="5">
                  <c:v>7.8313253012048195E-2</c:v>
                </c:pt>
                <c:pt idx="6">
                  <c:v>9.6385542168674704E-2</c:v>
                </c:pt>
                <c:pt idx="7">
                  <c:v>9.0090090090090086E-2</c:v>
                </c:pt>
                <c:pt idx="8">
                  <c:v>0.14501510574018128</c:v>
                </c:pt>
                <c:pt idx="9">
                  <c:v>0.13897280966767372</c:v>
                </c:pt>
              </c:numCache>
            </c:numRef>
          </c:val>
          <c:extLst>
            <c:ext xmlns:c16="http://schemas.microsoft.com/office/drawing/2014/chart" uri="{C3380CC4-5D6E-409C-BE32-E72D297353CC}">
              <c16:uniqueId val="{00000003-D293-4017-9F9A-F6A9CB641A2A}"/>
            </c:ext>
          </c:extLst>
        </c:ser>
        <c:ser>
          <c:idx val="4"/>
          <c:order val="4"/>
          <c:tx>
            <c:strRef>
              <c:f>'Q12.要件の変化（主な事業のカテゴリ）'!$BV$19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'Q12.要件の変化（主な事業のカテゴリ）'!$BQ$20:$BQ$29</c:f>
              <c:strCache>
                <c:ptCount val="10"/>
                <c:pt idx="0">
                  <c:v>A.適用技術の複雑化.高度化（n=340）</c:v>
                </c:pt>
                <c:pt idx="1">
                  <c:v>F.セキュリティ.プライバシー保護の強化（n=335）</c:v>
                </c:pt>
                <c:pt idx="2">
                  <c:v>E.安全性の向上.機能安全への対応等（n=334）</c:v>
                </c:pt>
                <c:pt idx="3">
                  <c:v>C.つながる対象が増加（n=335）</c:v>
                </c:pt>
                <c:pt idx="4">
                  <c:v>D.利用形態.利用方法の多様化（n=335）</c:v>
                </c:pt>
                <c:pt idx="5">
                  <c:v>H.対応すべき規格等の増加（n=332）</c:v>
                </c:pt>
                <c:pt idx="6">
                  <c:v>I.デジタル.トランスフォーメーションへの対応（n=332）</c:v>
                </c:pt>
                <c:pt idx="7">
                  <c:v>B.部品の増加.プラットフォームの増加（n=333）</c:v>
                </c:pt>
                <c:pt idx="8">
                  <c:v>G.仕向地.出荷先の拡大（n=331）</c:v>
                </c:pt>
                <c:pt idx="9">
                  <c:v>J.ニューノーマルへの対応（n=331）</c:v>
                </c:pt>
              </c:strCache>
            </c:strRef>
          </c:cat>
          <c:val>
            <c:numRef>
              <c:f>'Q12.要件の変化（主な事業のカテゴリ）'!$BV$20:$BV$29</c:f>
              <c:numCache>
                <c:formatCode>0.0%</c:formatCode>
                <c:ptCount val="10"/>
                <c:pt idx="0">
                  <c:v>4.4117647058823532E-2</c:v>
                </c:pt>
                <c:pt idx="1">
                  <c:v>4.7761194029850747E-2</c:v>
                </c:pt>
                <c:pt idx="2">
                  <c:v>5.089820359281437E-2</c:v>
                </c:pt>
                <c:pt idx="3">
                  <c:v>7.1641791044776124E-2</c:v>
                </c:pt>
                <c:pt idx="4">
                  <c:v>4.4776119402985072E-2</c:v>
                </c:pt>
                <c:pt idx="5">
                  <c:v>4.8192771084337352E-2</c:v>
                </c:pt>
                <c:pt idx="6">
                  <c:v>9.036144578313253E-2</c:v>
                </c:pt>
                <c:pt idx="7">
                  <c:v>6.9069069069069067E-2</c:v>
                </c:pt>
                <c:pt idx="8">
                  <c:v>7.2507552870090641E-2</c:v>
                </c:pt>
                <c:pt idx="9">
                  <c:v>0.10574018126888217</c:v>
                </c:pt>
              </c:numCache>
            </c:numRef>
          </c:val>
          <c:extLst>
            <c:ext xmlns:c16="http://schemas.microsoft.com/office/drawing/2014/chart" uri="{C3380CC4-5D6E-409C-BE32-E72D297353CC}">
              <c16:uniqueId val="{00000004-D293-4017-9F9A-F6A9CB641A2A}"/>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設備機器</a:t>
            </a:r>
          </a:p>
        </c:rich>
      </c:tx>
      <c:layout>
        <c:manualLayout>
          <c:xMode val="edge"/>
          <c:yMode val="edge"/>
          <c:x val="2.5277777777777815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'Q12.要件の変化（主な事業のカテゴリ）'!$CG$19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'Q12.要件の変化（主な事業のカテゴリ）'!$CF$20:$CF$29</c:f>
              <c:strCache>
                <c:ptCount val="10"/>
                <c:pt idx="0">
                  <c:v>F.セキュリティ.プライバシー保護の強化（n=173）</c:v>
                </c:pt>
                <c:pt idx="1">
                  <c:v>A.適用技術の複雑化.高度化（n=175）</c:v>
                </c:pt>
                <c:pt idx="2">
                  <c:v>E.安全性の向上.機能安全への対応等（n=174）</c:v>
                </c:pt>
                <c:pt idx="3">
                  <c:v>D.利用形態.利用方法の多様化（n=174）</c:v>
                </c:pt>
                <c:pt idx="4">
                  <c:v>C.つながる対象が増加（n=173）</c:v>
                </c:pt>
                <c:pt idx="5">
                  <c:v>I.デジタル.トランスフォーメーションへの対応（n=173）</c:v>
                </c:pt>
                <c:pt idx="6">
                  <c:v>H.対応すべき規格等の増加（n=171）</c:v>
                </c:pt>
                <c:pt idx="7">
                  <c:v>B.部品の増加.プラットフォームの増加（n=172）</c:v>
                </c:pt>
                <c:pt idx="8">
                  <c:v>J.ニューノーマルへの対応（n=173）</c:v>
                </c:pt>
                <c:pt idx="9">
                  <c:v>G.仕向地.出荷先の拡大（n=174）</c:v>
                </c:pt>
              </c:strCache>
            </c:strRef>
          </c:cat>
          <c:val>
            <c:numRef>
              <c:f>'Q12.要件の変化（主な事業のカテゴリ）'!$CG$20:$CG$29</c:f>
              <c:numCache>
                <c:formatCode>0.0%</c:formatCode>
                <c:ptCount val="10"/>
                <c:pt idx="0">
                  <c:v>0.32947976878612717</c:v>
                </c:pt>
                <c:pt idx="1">
                  <c:v>0.30857142857142855</c:v>
                </c:pt>
                <c:pt idx="2">
                  <c:v>0.28160919540229884</c:v>
                </c:pt>
                <c:pt idx="3">
                  <c:v>0.17816091954022989</c:v>
                </c:pt>
                <c:pt idx="4">
                  <c:v>0.16184971098265896</c:v>
                </c:pt>
                <c:pt idx="5">
                  <c:v>0.15028901734104047</c:v>
                </c:pt>
                <c:pt idx="6">
                  <c:v>0.12865497076023391</c:v>
                </c:pt>
                <c:pt idx="7">
                  <c:v>0.12790697674418605</c:v>
                </c:pt>
                <c:pt idx="8">
                  <c:v>9.2485549132947972E-2</c:v>
                </c:pt>
                <c:pt idx="9">
                  <c:v>8.6206896551724144E-2</c:v>
                </c:pt>
              </c:numCache>
            </c:numRef>
          </c:val>
          <c:extLst>
            <c:ext xmlns:c16="http://schemas.microsoft.com/office/drawing/2014/chart" uri="{C3380CC4-5D6E-409C-BE32-E72D297353CC}">
              <c16:uniqueId val="{00000000-9F70-4BE9-BE58-0A93DF9A4F36}"/>
            </c:ext>
          </c:extLst>
        </c:ser>
        <c:ser>
          <c:idx val="2"/>
          <c:order val="1"/>
          <c:tx>
            <c:strRef>
              <c:f>'Q12.要件の変化（主な事業のカテゴリ）'!$CH$19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'Q12.要件の変化（主な事業のカテゴリ）'!$CF$20:$CF$29</c:f>
              <c:strCache>
                <c:ptCount val="10"/>
                <c:pt idx="0">
                  <c:v>F.セキュリティ.プライバシー保護の強化（n=173）</c:v>
                </c:pt>
                <c:pt idx="1">
                  <c:v>A.適用技術の複雑化.高度化（n=175）</c:v>
                </c:pt>
                <c:pt idx="2">
                  <c:v>E.安全性の向上.機能安全への対応等（n=174）</c:v>
                </c:pt>
                <c:pt idx="3">
                  <c:v>D.利用形態.利用方法の多様化（n=174）</c:v>
                </c:pt>
                <c:pt idx="4">
                  <c:v>C.つながる対象が増加（n=173）</c:v>
                </c:pt>
                <c:pt idx="5">
                  <c:v>I.デジタル.トランスフォーメーションへの対応（n=173）</c:v>
                </c:pt>
                <c:pt idx="6">
                  <c:v>H.対応すべき規格等の増加（n=171）</c:v>
                </c:pt>
                <c:pt idx="7">
                  <c:v>B.部品の増加.プラットフォームの増加（n=172）</c:v>
                </c:pt>
                <c:pt idx="8">
                  <c:v>J.ニューノーマルへの対応（n=173）</c:v>
                </c:pt>
                <c:pt idx="9">
                  <c:v>G.仕向地.出荷先の拡大（n=174）</c:v>
                </c:pt>
              </c:strCache>
            </c:strRef>
          </c:cat>
          <c:val>
            <c:numRef>
              <c:f>'Q12.要件の変化（主な事業のカテゴリ）'!$CH$20:$CH$29</c:f>
              <c:numCache>
                <c:formatCode>0.0%</c:formatCode>
                <c:ptCount val="10"/>
                <c:pt idx="0">
                  <c:v>0.40462427745664742</c:v>
                </c:pt>
                <c:pt idx="1">
                  <c:v>0.42285714285714288</c:v>
                </c:pt>
                <c:pt idx="2">
                  <c:v>0.44827586206896552</c:v>
                </c:pt>
                <c:pt idx="3">
                  <c:v>0.41379310344827586</c:v>
                </c:pt>
                <c:pt idx="4">
                  <c:v>0.4277456647398844</c:v>
                </c:pt>
                <c:pt idx="5">
                  <c:v>0.38728323699421963</c:v>
                </c:pt>
                <c:pt idx="6">
                  <c:v>0.41520467836257308</c:v>
                </c:pt>
                <c:pt idx="7">
                  <c:v>0.40116279069767441</c:v>
                </c:pt>
                <c:pt idx="8">
                  <c:v>0.32369942196531792</c:v>
                </c:pt>
                <c:pt idx="9">
                  <c:v>0.27011494252873564</c:v>
                </c:pt>
              </c:numCache>
            </c:numRef>
          </c:val>
          <c:extLst>
            <c:ext xmlns:c16="http://schemas.microsoft.com/office/drawing/2014/chart" uri="{C3380CC4-5D6E-409C-BE32-E72D297353CC}">
              <c16:uniqueId val="{00000001-9F70-4BE9-BE58-0A93DF9A4F36}"/>
            </c:ext>
          </c:extLst>
        </c:ser>
        <c:ser>
          <c:idx val="1"/>
          <c:order val="2"/>
          <c:tx>
            <c:strRef>
              <c:f>'Q12.要件の変化（主な事業のカテゴリ）'!$CI$19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'Q12.要件の変化（主な事業のカテゴリ）'!$CF$20:$CF$29</c:f>
              <c:strCache>
                <c:ptCount val="10"/>
                <c:pt idx="0">
                  <c:v>F.セキュリティ.プライバシー保護の強化（n=173）</c:v>
                </c:pt>
                <c:pt idx="1">
                  <c:v>A.適用技術の複雑化.高度化（n=175）</c:v>
                </c:pt>
                <c:pt idx="2">
                  <c:v>E.安全性の向上.機能安全への対応等（n=174）</c:v>
                </c:pt>
                <c:pt idx="3">
                  <c:v>D.利用形態.利用方法の多様化（n=174）</c:v>
                </c:pt>
                <c:pt idx="4">
                  <c:v>C.つながる対象が増加（n=173）</c:v>
                </c:pt>
                <c:pt idx="5">
                  <c:v>I.デジタル.トランスフォーメーションへの対応（n=173）</c:v>
                </c:pt>
                <c:pt idx="6">
                  <c:v>H.対応すべき規格等の増加（n=171）</c:v>
                </c:pt>
                <c:pt idx="7">
                  <c:v>B.部品の増加.プラットフォームの増加（n=172）</c:v>
                </c:pt>
                <c:pt idx="8">
                  <c:v>J.ニューノーマルへの対応（n=173）</c:v>
                </c:pt>
                <c:pt idx="9">
                  <c:v>G.仕向地.出荷先の拡大（n=174）</c:v>
                </c:pt>
              </c:strCache>
            </c:strRef>
          </c:cat>
          <c:val>
            <c:numRef>
              <c:f>'Q12.要件の変化（主な事業のカテゴリ）'!$CI$20:$CI$29</c:f>
              <c:numCache>
                <c:formatCode>0.0%</c:formatCode>
                <c:ptCount val="10"/>
                <c:pt idx="0">
                  <c:v>0.15606936416184972</c:v>
                </c:pt>
                <c:pt idx="1">
                  <c:v>0.18285714285714286</c:v>
                </c:pt>
                <c:pt idx="2">
                  <c:v>0.20114942528735633</c:v>
                </c:pt>
                <c:pt idx="3">
                  <c:v>0.3045977011494253</c:v>
                </c:pt>
                <c:pt idx="4">
                  <c:v>0.26589595375722541</c:v>
                </c:pt>
                <c:pt idx="5">
                  <c:v>0.2832369942196532</c:v>
                </c:pt>
                <c:pt idx="6">
                  <c:v>0.35672514619883039</c:v>
                </c:pt>
                <c:pt idx="7">
                  <c:v>0.30813953488372092</c:v>
                </c:pt>
                <c:pt idx="8">
                  <c:v>0.34682080924855491</c:v>
                </c:pt>
                <c:pt idx="9">
                  <c:v>0.43103448275862066</c:v>
                </c:pt>
              </c:numCache>
            </c:numRef>
          </c:val>
          <c:extLst>
            <c:ext xmlns:c16="http://schemas.microsoft.com/office/drawing/2014/chart" uri="{C3380CC4-5D6E-409C-BE32-E72D297353CC}">
              <c16:uniqueId val="{00000002-9F70-4BE9-BE58-0A93DF9A4F36}"/>
            </c:ext>
          </c:extLst>
        </c:ser>
        <c:ser>
          <c:idx val="3"/>
          <c:order val="3"/>
          <c:tx>
            <c:strRef>
              <c:f>'Q12.要件の変化（主な事業のカテゴリ）'!$CJ$19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'Q12.要件の変化（主な事業のカテゴリ）'!$CF$20:$CF$29</c:f>
              <c:strCache>
                <c:ptCount val="10"/>
                <c:pt idx="0">
                  <c:v>F.セキュリティ.プライバシー保護の強化（n=173）</c:v>
                </c:pt>
                <c:pt idx="1">
                  <c:v>A.適用技術の複雑化.高度化（n=175）</c:v>
                </c:pt>
                <c:pt idx="2">
                  <c:v>E.安全性の向上.機能安全への対応等（n=174）</c:v>
                </c:pt>
                <c:pt idx="3">
                  <c:v>D.利用形態.利用方法の多様化（n=174）</c:v>
                </c:pt>
                <c:pt idx="4">
                  <c:v>C.つながる対象が増加（n=173）</c:v>
                </c:pt>
                <c:pt idx="5">
                  <c:v>I.デジタル.トランスフォーメーションへの対応（n=173）</c:v>
                </c:pt>
                <c:pt idx="6">
                  <c:v>H.対応すべき規格等の増加（n=171）</c:v>
                </c:pt>
                <c:pt idx="7">
                  <c:v>B.部品の増加.プラットフォームの増加（n=172）</c:v>
                </c:pt>
                <c:pt idx="8">
                  <c:v>J.ニューノーマルへの対応（n=173）</c:v>
                </c:pt>
                <c:pt idx="9">
                  <c:v>G.仕向地.出荷先の拡大（n=174）</c:v>
                </c:pt>
              </c:strCache>
            </c:strRef>
          </c:cat>
          <c:val>
            <c:numRef>
              <c:f>'Q12.要件の変化（主な事業のカテゴリ）'!$CJ$20:$CJ$29</c:f>
              <c:numCache>
                <c:formatCode>0.0%</c:formatCode>
                <c:ptCount val="10"/>
                <c:pt idx="0">
                  <c:v>5.2023121387283239E-2</c:v>
                </c:pt>
                <c:pt idx="1">
                  <c:v>2.8571428571428571E-2</c:v>
                </c:pt>
                <c:pt idx="2">
                  <c:v>4.0229885057471264E-2</c:v>
                </c:pt>
                <c:pt idx="3">
                  <c:v>4.5977011494252873E-2</c:v>
                </c:pt>
                <c:pt idx="4">
                  <c:v>6.9364161849710976E-2</c:v>
                </c:pt>
                <c:pt idx="5">
                  <c:v>9.2485549132947972E-2</c:v>
                </c:pt>
                <c:pt idx="6">
                  <c:v>4.0935672514619881E-2</c:v>
                </c:pt>
                <c:pt idx="7">
                  <c:v>9.8837209302325577E-2</c:v>
                </c:pt>
                <c:pt idx="8">
                  <c:v>0.12716763005780346</c:v>
                </c:pt>
                <c:pt idx="9">
                  <c:v>0.13793103448275862</c:v>
                </c:pt>
              </c:numCache>
            </c:numRef>
          </c:val>
          <c:extLst>
            <c:ext xmlns:c16="http://schemas.microsoft.com/office/drawing/2014/chart" uri="{C3380CC4-5D6E-409C-BE32-E72D297353CC}">
              <c16:uniqueId val="{00000003-9F70-4BE9-BE58-0A93DF9A4F36}"/>
            </c:ext>
          </c:extLst>
        </c:ser>
        <c:ser>
          <c:idx val="4"/>
          <c:order val="4"/>
          <c:tx>
            <c:strRef>
              <c:f>'Q12.要件の変化（主な事業のカテゴリ）'!$CK$19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'Q12.要件の変化（主な事業のカテゴリ）'!$CF$20:$CF$29</c:f>
              <c:strCache>
                <c:ptCount val="10"/>
                <c:pt idx="0">
                  <c:v>F.セキュリティ.プライバシー保護の強化（n=173）</c:v>
                </c:pt>
                <c:pt idx="1">
                  <c:v>A.適用技術の複雑化.高度化（n=175）</c:v>
                </c:pt>
                <c:pt idx="2">
                  <c:v>E.安全性の向上.機能安全への対応等（n=174）</c:v>
                </c:pt>
                <c:pt idx="3">
                  <c:v>D.利用形態.利用方法の多様化（n=174）</c:v>
                </c:pt>
                <c:pt idx="4">
                  <c:v>C.つながる対象が増加（n=173）</c:v>
                </c:pt>
                <c:pt idx="5">
                  <c:v>I.デジタル.トランスフォーメーションへの対応（n=173）</c:v>
                </c:pt>
                <c:pt idx="6">
                  <c:v>H.対応すべき規格等の増加（n=171）</c:v>
                </c:pt>
                <c:pt idx="7">
                  <c:v>B.部品の増加.プラットフォームの増加（n=172）</c:v>
                </c:pt>
                <c:pt idx="8">
                  <c:v>J.ニューノーマルへの対応（n=173）</c:v>
                </c:pt>
                <c:pt idx="9">
                  <c:v>G.仕向地.出荷先の拡大（n=174）</c:v>
                </c:pt>
              </c:strCache>
            </c:strRef>
          </c:cat>
          <c:val>
            <c:numRef>
              <c:f>'Q12.要件の変化（主な事業のカテゴリ）'!$CK$20:$CK$29</c:f>
              <c:numCache>
                <c:formatCode>0.0%</c:formatCode>
                <c:ptCount val="10"/>
                <c:pt idx="0">
                  <c:v>5.7803468208092484E-2</c:v>
                </c:pt>
                <c:pt idx="1">
                  <c:v>5.7142857142857141E-2</c:v>
                </c:pt>
                <c:pt idx="2">
                  <c:v>2.8735632183908046E-2</c:v>
                </c:pt>
                <c:pt idx="3">
                  <c:v>5.7471264367816091E-2</c:v>
                </c:pt>
                <c:pt idx="4">
                  <c:v>7.5144508670520235E-2</c:v>
                </c:pt>
                <c:pt idx="5">
                  <c:v>8.6705202312138727E-2</c:v>
                </c:pt>
                <c:pt idx="6">
                  <c:v>5.8479532163742687E-2</c:v>
                </c:pt>
                <c:pt idx="7">
                  <c:v>6.3953488372093026E-2</c:v>
                </c:pt>
                <c:pt idx="8">
                  <c:v>0.10982658959537572</c:v>
                </c:pt>
                <c:pt idx="9">
                  <c:v>7.4712643678160925E-2</c:v>
                </c:pt>
              </c:numCache>
            </c:numRef>
          </c:val>
          <c:extLst>
            <c:ext xmlns:c16="http://schemas.microsoft.com/office/drawing/2014/chart" uri="{C3380CC4-5D6E-409C-BE32-E72D297353CC}">
              <c16:uniqueId val="{00000004-9F70-4BE9-BE58-0A93DF9A4F36}"/>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医療機器</a:t>
            </a:r>
          </a:p>
        </c:rich>
      </c:tx>
      <c:layout>
        <c:manualLayout>
          <c:xMode val="edge"/>
          <c:yMode val="edge"/>
          <c:x val="2.5277777777777815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'Q12.要件の変化（主な事業のカテゴリ）'!$CV$19</c:f>
              <c:strCache>
                <c:ptCount val="1"/>
                <c:pt idx="0">
                  <c:v>当てはまる</c:v>
                </c:pt>
              </c:strCache>
            </c:strRef>
          </c:tx>
          <c:spPr>
            <a:solidFill>
              <a:srgbClr val="FF9966"/>
            </a:solidFill>
            <a:ln>
              <a:solidFill>
                <a:sysClr val="windowText" lastClr="000000"/>
              </a:solidFill>
            </a:ln>
            <a:effectLst/>
          </c:spPr>
          <c:invertIfNegative val="0"/>
          <c:cat>
            <c:strRef>
              <c:f>'Q12.要件の変化（主な事業のカテゴリ）'!$CU$20:$CU$29</c:f>
              <c:strCache>
                <c:ptCount val="10"/>
                <c:pt idx="0">
                  <c:v>A.適用技術の複雑化.高度化（n=123）</c:v>
                </c:pt>
                <c:pt idx="1">
                  <c:v>F.セキュリティ.プライバシー保護の強化（n=122）</c:v>
                </c:pt>
                <c:pt idx="2">
                  <c:v>E.安全性の向上.機能安全への対応等（n=121）</c:v>
                </c:pt>
                <c:pt idx="3">
                  <c:v>I.デジタル.トランスフォーメーションへの対応（n=121）</c:v>
                </c:pt>
                <c:pt idx="4">
                  <c:v>D.利用形態.利用方法の多様化（n=122）</c:v>
                </c:pt>
                <c:pt idx="5">
                  <c:v>H.対応すべき規格等の増加（n=120）</c:v>
                </c:pt>
                <c:pt idx="6">
                  <c:v>C.つながる対象が増加（n=122）</c:v>
                </c:pt>
                <c:pt idx="7">
                  <c:v>J.ニューノーマルへの対応（n=119）</c:v>
                </c:pt>
                <c:pt idx="8">
                  <c:v>B.部品の増加.プラットフォームの増加（n=122）</c:v>
                </c:pt>
                <c:pt idx="9">
                  <c:v>G.仕向地.出荷先の拡大（n=121）</c:v>
                </c:pt>
              </c:strCache>
            </c:strRef>
          </c:cat>
          <c:val>
            <c:numRef>
              <c:f>'Q12.要件の変化（主な事業のカテゴリ）'!$CV$20:$CV$29</c:f>
              <c:numCache>
                <c:formatCode>0.0%</c:formatCode>
                <c:ptCount val="10"/>
                <c:pt idx="0">
                  <c:v>0.36585365853658536</c:v>
                </c:pt>
                <c:pt idx="1">
                  <c:v>0.34426229508196721</c:v>
                </c:pt>
                <c:pt idx="2">
                  <c:v>0.33057851239669422</c:v>
                </c:pt>
                <c:pt idx="3">
                  <c:v>0.19834710743801653</c:v>
                </c:pt>
                <c:pt idx="4">
                  <c:v>0.18852459016393441</c:v>
                </c:pt>
                <c:pt idx="5">
                  <c:v>0.15833333333333333</c:v>
                </c:pt>
                <c:pt idx="6">
                  <c:v>0.15573770491803279</c:v>
                </c:pt>
                <c:pt idx="7">
                  <c:v>0.1092436974789916</c:v>
                </c:pt>
                <c:pt idx="8">
                  <c:v>0.10655737704918032</c:v>
                </c:pt>
                <c:pt idx="9">
                  <c:v>8.2644628099173556E-2</c:v>
                </c:pt>
              </c:numCache>
            </c:numRef>
          </c:val>
          <c:extLst>
            <c:ext xmlns:c16="http://schemas.microsoft.com/office/drawing/2014/chart" uri="{C3380CC4-5D6E-409C-BE32-E72D297353CC}">
              <c16:uniqueId val="{00000000-9D90-4437-ADBE-70D102009E24}"/>
            </c:ext>
          </c:extLst>
        </c:ser>
        <c:ser>
          <c:idx val="2"/>
          <c:order val="1"/>
          <c:tx>
            <c:strRef>
              <c:f>'Q12.要件の変化（主な事業のカテゴリ）'!$CW$19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'Q12.要件の変化（主な事業のカテゴリ）'!$CU$20:$CU$29</c:f>
              <c:strCache>
                <c:ptCount val="10"/>
                <c:pt idx="0">
                  <c:v>A.適用技術の複雑化.高度化（n=123）</c:v>
                </c:pt>
                <c:pt idx="1">
                  <c:v>F.セキュリティ.プライバシー保護の強化（n=122）</c:v>
                </c:pt>
                <c:pt idx="2">
                  <c:v>E.安全性の向上.機能安全への対応等（n=121）</c:v>
                </c:pt>
                <c:pt idx="3">
                  <c:v>I.デジタル.トランスフォーメーションへの対応（n=121）</c:v>
                </c:pt>
                <c:pt idx="4">
                  <c:v>D.利用形態.利用方法の多様化（n=122）</c:v>
                </c:pt>
                <c:pt idx="5">
                  <c:v>H.対応すべき規格等の増加（n=120）</c:v>
                </c:pt>
                <c:pt idx="6">
                  <c:v>C.つながる対象が増加（n=122）</c:v>
                </c:pt>
                <c:pt idx="7">
                  <c:v>J.ニューノーマルへの対応（n=119）</c:v>
                </c:pt>
                <c:pt idx="8">
                  <c:v>B.部品の増加.プラットフォームの増加（n=122）</c:v>
                </c:pt>
                <c:pt idx="9">
                  <c:v>G.仕向地.出荷先の拡大（n=121）</c:v>
                </c:pt>
              </c:strCache>
            </c:strRef>
          </c:cat>
          <c:val>
            <c:numRef>
              <c:f>'Q12.要件の変化（主な事業のカテゴリ）'!$CW$20:$CW$29</c:f>
              <c:numCache>
                <c:formatCode>0.0%</c:formatCode>
                <c:ptCount val="10"/>
                <c:pt idx="0">
                  <c:v>0.42276422764227645</c:v>
                </c:pt>
                <c:pt idx="1">
                  <c:v>0.41803278688524592</c:v>
                </c:pt>
                <c:pt idx="2">
                  <c:v>0.39669421487603307</c:v>
                </c:pt>
                <c:pt idx="3">
                  <c:v>0.37190082644628097</c:v>
                </c:pt>
                <c:pt idx="4">
                  <c:v>0.47540983606557374</c:v>
                </c:pt>
                <c:pt idx="5">
                  <c:v>0.46666666666666667</c:v>
                </c:pt>
                <c:pt idx="6">
                  <c:v>0.45901639344262296</c:v>
                </c:pt>
                <c:pt idx="7">
                  <c:v>0.34453781512605042</c:v>
                </c:pt>
                <c:pt idx="8">
                  <c:v>0.40163934426229508</c:v>
                </c:pt>
                <c:pt idx="9">
                  <c:v>0.23966942148760331</c:v>
                </c:pt>
              </c:numCache>
            </c:numRef>
          </c:val>
          <c:extLst>
            <c:ext xmlns:c16="http://schemas.microsoft.com/office/drawing/2014/chart" uri="{C3380CC4-5D6E-409C-BE32-E72D297353CC}">
              <c16:uniqueId val="{00000001-9D90-4437-ADBE-70D102009E24}"/>
            </c:ext>
          </c:extLst>
        </c:ser>
        <c:ser>
          <c:idx val="1"/>
          <c:order val="2"/>
          <c:tx>
            <c:strRef>
              <c:f>'Q12.要件の変化（主な事業のカテゴリ）'!$CX$19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'Q12.要件の変化（主な事業のカテゴリ）'!$CU$20:$CU$29</c:f>
              <c:strCache>
                <c:ptCount val="10"/>
                <c:pt idx="0">
                  <c:v>A.適用技術の複雑化.高度化（n=123）</c:v>
                </c:pt>
                <c:pt idx="1">
                  <c:v>F.セキュリティ.プライバシー保護の強化（n=122）</c:v>
                </c:pt>
                <c:pt idx="2">
                  <c:v>E.安全性の向上.機能安全への対応等（n=121）</c:v>
                </c:pt>
                <c:pt idx="3">
                  <c:v>I.デジタル.トランスフォーメーションへの対応（n=121）</c:v>
                </c:pt>
                <c:pt idx="4">
                  <c:v>D.利用形態.利用方法の多様化（n=122）</c:v>
                </c:pt>
                <c:pt idx="5">
                  <c:v>H.対応すべき規格等の増加（n=120）</c:v>
                </c:pt>
                <c:pt idx="6">
                  <c:v>C.つながる対象が増加（n=122）</c:v>
                </c:pt>
                <c:pt idx="7">
                  <c:v>J.ニューノーマルへの対応（n=119）</c:v>
                </c:pt>
                <c:pt idx="8">
                  <c:v>B.部品の増加.プラットフォームの増加（n=122）</c:v>
                </c:pt>
                <c:pt idx="9">
                  <c:v>G.仕向地.出荷先の拡大（n=121）</c:v>
                </c:pt>
              </c:strCache>
            </c:strRef>
          </c:cat>
          <c:val>
            <c:numRef>
              <c:f>'Q12.要件の変化（主な事業のカテゴリ）'!$CX$20:$CX$29</c:f>
              <c:numCache>
                <c:formatCode>0.0%</c:formatCode>
                <c:ptCount val="10"/>
                <c:pt idx="0">
                  <c:v>0.11382113821138211</c:v>
                </c:pt>
                <c:pt idx="1">
                  <c:v>0.13934426229508196</c:v>
                </c:pt>
                <c:pt idx="2">
                  <c:v>0.1487603305785124</c:v>
                </c:pt>
                <c:pt idx="3">
                  <c:v>0.256198347107438</c:v>
                </c:pt>
                <c:pt idx="4">
                  <c:v>0.22131147540983606</c:v>
                </c:pt>
                <c:pt idx="5">
                  <c:v>0.25</c:v>
                </c:pt>
                <c:pt idx="6">
                  <c:v>0.23770491803278687</c:v>
                </c:pt>
                <c:pt idx="7">
                  <c:v>0.32773109243697479</c:v>
                </c:pt>
                <c:pt idx="8">
                  <c:v>0.28688524590163933</c:v>
                </c:pt>
                <c:pt idx="9">
                  <c:v>0.42975206611570249</c:v>
                </c:pt>
              </c:numCache>
            </c:numRef>
          </c:val>
          <c:extLst>
            <c:ext xmlns:c16="http://schemas.microsoft.com/office/drawing/2014/chart" uri="{C3380CC4-5D6E-409C-BE32-E72D297353CC}">
              <c16:uniqueId val="{00000002-9D90-4437-ADBE-70D102009E24}"/>
            </c:ext>
          </c:extLst>
        </c:ser>
        <c:ser>
          <c:idx val="3"/>
          <c:order val="3"/>
          <c:tx>
            <c:strRef>
              <c:f>'Q12.要件の変化（主な事業のカテゴリ）'!$CY$19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'Q12.要件の変化（主な事業のカテゴリ）'!$CU$20:$CU$29</c:f>
              <c:strCache>
                <c:ptCount val="10"/>
                <c:pt idx="0">
                  <c:v>A.適用技術の複雑化.高度化（n=123）</c:v>
                </c:pt>
                <c:pt idx="1">
                  <c:v>F.セキュリティ.プライバシー保護の強化（n=122）</c:v>
                </c:pt>
                <c:pt idx="2">
                  <c:v>E.安全性の向上.機能安全への対応等（n=121）</c:v>
                </c:pt>
                <c:pt idx="3">
                  <c:v>I.デジタル.トランスフォーメーションへの対応（n=121）</c:v>
                </c:pt>
                <c:pt idx="4">
                  <c:v>D.利用形態.利用方法の多様化（n=122）</c:v>
                </c:pt>
                <c:pt idx="5">
                  <c:v>H.対応すべき規格等の増加（n=120）</c:v>
                </c:pt>
                <c:pt idx="6">
                  <c:v>C.つながる対象が増加（n=122）</c:v>
                </c:pt>
                <c:pt idx="7">
                  <c:v>J.ニューノーマルへの対応（n=119）</c:v>
                </c:pt>
                <c:pt idx="8">
                  <c:v>B.部品の増加.プラットフォームの増加（n=122）</c:v>
                </c:pt>
                <c:pt idx="9">
                  <c:v>G.仕向地.出荷先の拡大（n=121）</c:v>
                </c:pt>
              </c:strCache>
            </c:strRef>
          </c:cat>
          <c:val>
            <c:numRef>
              <c:f>'Q12.要件の変化（主な事業のカテゴリ）'!$CY$20:$CY$29</c:f>
              <c:numCache>
                <c:formatCode>0.0%</c:formatCode>
                <c:ptCount val="10"/>
                <c:pt idx="0">
                  <c:v>5.6910569105691054E-2</c:v>
                </c:pt>
                <c:pt idx="1">
                  <c:v>7.3770491803278687E-2</c:v>
                </c:pt>
                <c:pt idx="2">
                  <c:v>8.2644628099173556E-2</c:v>
                </c:pt>
                <c:pt idx="3">
                  <c:v>8.2644628099173556E-2</c:v>
                </c:pt>
                <c:pt idx="4">
                  <c:v>6.5573770491803282E-2</c:v>
                </c:pt>
                <c:pt idx="5">
                  <c:v>7.4999999999999997E-2</c:v>
                </c:pt>
                <c:pt idx="6">
                  <c:v>8.1967213114754092E-2</c:v>
                </c:pt>
                <c:pt idx="7">
                  <c:v>0.1092436974789916</c:v>
                </c:pt>
                <c:pt idx="8">
                  <c:v>0.15573770491803279</c:v>
                </c:pt>
                <c:pt idx="9">
                  <c:v>0.19008264462809918</c:v>
                </c:pt>
              </c:numCache>
            </c:numRef>
          </c:val>
          <c:extLst>
            <c:ext xmlns:c16="http://schemas.microsoft.com/office/drawing/2014/chart" uri="{C3380CC4-5D6E-409C-BE32-E72D297353CC}">
              <c16:uniqueId val="{00000003-9D90-4437-ADBE-70D102009E24}"/>
            </c:ext>
          </c:extLst>
        </c:ser>
        <c:ser>
          <c:idx val="4"/>
          <c:order val="4"/>
          <c:tx>
            <c:strRef>
              <c:f>'Q12.要件の変化（主な事業のカテゴリ）'!$CZ$19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'Q12.要件の変化（主な事業のカテゴリ）'!$CU$20:$CU$29</c:f>
              <c:strCache>
                <c:ptCount val="10"/>
                <c:pt idx="0">
                  <c:v>A.適用技術の複雑化.高度化（n=123）</c:v>
                </c:pt>
                <c:pt idx="1">
                  <c:v>F.セキュリティ.プライバシー保護の強化（n=122）</c:v>
                </c:pt>
                <c:pt idx="2">
                  <c:v>E.安全性の向上.機能安全への対応等（n=121）</c:v>
                </c:pt>
                <c:pt idx="3">
                  <c:v>I.デジタル.トランスフォーメーションへの対応（n=121）</c:v>
                </c:pt>
                <c:pt idx="4">
                  <c:v>D.利用形態.利用方法の多様化（n=122）</c:v>
                </c:pt>
                <c:pt idx="5">
                  <c:v>H.対応すべき規格等の増加（n=120）</c:v>
                </c:pt>
                <c:pt idx="6">
                  <c:v>C.つながる対象が増加（n=122）</c:v>
                </c:pt>
                <c:pt idx="7">
                  <c:v>J.ニューノーマルへの対応（n=119）</c:v>
                </c:pt>
                <c:pt idx="8">
                  <c:v>B.部品の増加.プラットフォームの増加（n=122）</c:v>
                </c:pt>
                <c:pt idx="9">
                  <c:v>G.仕向地.出荷先の拡大（n=121）</c:v>
                </c:pt>
              </c:strCache>
            </c:strRef>
          </c:cat>
          <c:val>
            <c:numRef>
              <c:f>'Q12.要件の変化（主な事業のカテゴリ）'!$CZ$20:$CZ$29</c:f>
              <c:numCache>
                <c:formatCode>0.0%</c:formatCode>
                <c:ptCount val="10"/>
                <c:pt idx="0">
                  <c:v>4.065040650406504E-2</c:v>
                </c:pt>
                <c:pt idx="1">
                  <c:v>2.4590163934426229E-2</c:v>
                </c:pt>
                <c:pt idx="2">
                  <c:v>4.1322314049586778E-2</c:v>
                </c:pt>
                <c:pt idx="3">
                  <c:v>9.0909090909090912E-2</c:v>
                </c:pt>
                <c:pt idx="4">
                  <c:v>4.9180327868852458E-2</c:v>
                </c:pt>
                <c:pt idx="5">
                  <c:v>0.05</c:v>
                </c:pt>
                <c:pt idx="6">
                  <c:v>6.5573770491803282E-2</c:v>
                </c:pt>
                <c:pt idx="7">
                  <c:v>0.1092436974789916</c:v>
                </c:pt>
                <c:pt idx="8">
                  <c:v>4.9180327868852458E-2</c:v>
                </c:pt>
                <c:pt idx="9">
                  <c:v>5.7851239669421489E-2</c:v>
                </c:pt>
              </c:numCache>
            </c:numRef>
          </c:val>
          <c:extLst>
            <c:ext xmlns:c16="http://schemas.microsoft.com/office/drawing/2014/chart" uri="{C3380CC4-5D6E-409C-BE32-E72D297353CC}">
              <c16:uniqueId val="{00000004-9D90-4437-ADBE-70D102009E24}"/>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住宅／生活</a:t>
            </a:r>
          </a:p>
        </c:rich>
      </c:tx>
      <c:layout>
        <c:manualLayout>
          <c:xMode val="edge"/>
          <c:yMode val="edge"/>
          <c:x val="2.5277777777777777E-4"/>
          <c:y val="5.8796296296296296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'Q12.要件の変化（主な適応分野）'!$J$19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'Q12.要件の変化（主な適応分野）'!$I$20:$I$29</c:f>
              <c:strCache>
                <c:ptCount val="10"/>
                <c:pt idx="0">
                  <c:v>A.適用技術の複雑化.高度化（n=139）</c:v>
                </c:pt>
                <c:pt idx="1">
                  <c:v>F.セキュリティ.プライバシー保護の強化（n=137）</c:v>
                </c:pt>
                <c:pt idx="2">
                  <c:v>I.デジタル.トランスフォーメーションへの対応（n=136）</c:v>
                </c:pt>
                <c:pt idx="3">
                  <c:v>E.安全性の向上.機能安全への対応等（n=136）</c:v>
                </c:pt>
                <c:pt idx="4">
                  <c:v>D.利用形態.利用方法の多様化（n=138）</c:v>
                </c:pt>
                <c:pt idx="5">
                  <c:v>C.つながる対象が増加（n=137）</c:v>
                </c:pt>
                <c:pt idx="6">
                  <c:v>J.ニューノーマルへの対応（n=136）</c:v>
                </c:pt>
                <c:pt idx="7">
                  <c:v>B.部品の増加.プラットフォームの増加（n=137）</c:v>
                </c:pt>
                <c:pt idx="8">
                  <c:v>H.対応すべき規格等の増加（n=135）</c:v>
                </c:pt>
                <c:pt idx="9">
                  <c:v>G.仕向地.出荷先の拡大（n=137）</c:v>
                </c:pt>
              </c:strCache>
            </c:strRef>
          </c:cat>
          <c:val>
            <c:numRef>
              <c:f>'Q12.要件の変化（主な適応分野）'!$J$20:$J$29</c:f>
              <c:numCache>
                <c:formatCode>0.0%</c:formatCode>
                <c:ptCount val="10"/>
                <c:pt idx="0">
                  <c:v>0.35971223021582732</c:v>
                </c:pt>
                <c:pt idx="1">
                  <c:v>0.35766423357664234</c:v>
                </c:pt>
                <c:pt idx="2">
                  <c:v>0.23529411764705882</c:v>
                </c:pt>
                <c:pt idx="3">
                  <c:v>0.21323529411764705</c:v>
                </c:pt>
                <c:pt idx="4">
                  <c:v>0.21014492753623187</c:v>
                </c:pt>
                <c:pt idx="5">
                  <c:v>0.20437956204379562</c:v>
                </c:pt>
                <c:pt idx="6">
                  <c:v>0.17647058823529413</c:v>
                </c:pt>
                <c:pt idx="7">
                  <c:v>0.11678832116788321</c:v>
                </c:pt>
                <c:pt idx="8">
                  <c:v>7.407407407407407E-2</c:v>
                </c:pt>
                <c:pt idx="9">
                  <c:v>7.2992700729927001E-2</c:v>
                </c:pt>
              </c:numCache>
            </c:numRef>
          </c:val>
          <c:extLst>
            <c:ext xmlns:c16="http://schemas.microsoft.com/office/drawing/2014/chart" uri="{C3380CC4-5D6E-409C-BE32-E72D297353CC}">
              <c16:uniqueId val="{00000000-B232-434D-B9DE-E4B27FB2972E}"/>
            </c:ext>
          </c:extLst>
        </c:ser>
        <c:ser>
          <c:idx val="2"/>
          <c:order val="1"/>
          <c:tx>
            <c:strRef>
              <c:f>'Q12.要件の変化（主な適応分野）'!$K$19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'Q12.要件の変化（主な適応分野）'!$I$20:$I$29</c:f>
              <c:strCache>
                <c:ptCount val="10"/>
                <c:pt idx="0">
                  <c:v>A.適用技術の複雑化.高度化（n=139）</c:v>
                </c:pt>
                <c:pt idx="1">
                  <c:v>F.セキュリティ.プライバシー保護の強化（n=137）</c:v>
                </c:pt>
                <c:pt idx="2">
                  <c:v>I.デジタル.トランスフォーメーションへの対応（n=136）</c:v>
                </c:pt>
                <c:pt idx="3">
                  <c:v>E.安全性の向上.機能安全への対応等（n=136）</c:v>
                </c:pt>
                <c:pt idx="4">
                  <c:v>D.利用形態.利用方法の多様化（n=138）</c:v>
                </c:pt>
                <c:pt idx="5">
                  <c:v>C.つながる対象が増加（n=137）</c:v>
                </c:pt>
                <c:pt idx="6">
                  <c:v>J.ニューノーマルへの対応（n=136）</c:v>
                </c:pt>
                <c:pt idx="7">
                  <c:v>B.部品の増加.プラットフォームの増加（n=137）</c:v>
                </c:pt>
                <c:pt idx="8">
                  <c:v>H.対応すべき規格等の増加（n=135）</c:v>
                </c:pt>
                <c:pt idx="9">
                  <c:v>G.仕向地.出荷先の拡大（n=137）</c:v>
                </c:pt>
              </c:strCache>
            </c:strRef>
          </c:cat>
          <c:val>
            <c:numRef>
              <c:f>'Q12.要件の変化（主な適応分野）'!$K$20:$K$29</c:f>
              <c:numCache>
                <c:formatCode>0.0%</c:formatCode>
                <c:ptCount val="10"/>
                <c:pt idx="0">
                  <c:v>0.41007194244604317</c:v>
                </c:pt>
                <c:pt idx="1">
                  <c:v>0.40145985401459855</c:v>
                </c:pt>
                <c:pt idx="2">
                  <c:v>0.35294117647058826</c:v>
                </c:pt>
                <c:pt idx="3">
                  <c:v>0.41176470588235292</c:v>
                </c:pt>
                <c:pt idx="4">
                  <c:v>0.39855072463768115</c:v>
                </c:pt>
                <c:pt idx="5">
                  <c:v>0.41605839416058393</c:v>
                </c:pt>
                <c:pt idx="6">
                  <c:v>0.33088235294117646</c:v>
                </c:pt>
                <c:pt idx="7">
                  <c:v>0.40145985401459855</c:v>
                </c:pt>
                <c:pt idx="8">
                  <c:v>0.38518518518518519</c:v>
                </c:pt>
                <c:pt idx="9">
                  <c:v>0.23357664233576642</c:v>
                </c:pt>
              </c:numCache>
            </c:numRef>
          </c:val>
          <c:extLst>
            <c:ext xmlns:c16="http://schemas.microsoft.com/office/drawing/2014/chart" uri="{C3380CC4-5D6E-409C-BE32-E72D297353CC}">
              <c16:uniqueId val="{00000001-B232-434D-B9DE-E4B27FB2972E}"/>
            </c:ext>
          </c:extLst>
        </c:ser>
        <c:ser>
          <c:idx val="1"/>
          <c:order val="2"/>
          <c:tx>
            <c:strRef>
              <c:f>'Q12.要件の変化（主な適応分野）'!$L$19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'Q12.要件の変化（主な適応分野）'!$I$20:$I$29</c:f>
              <c:strCache>
                <c:ptCount val="10"/>
                <c:pt idx="0">
                  <c:v>A.適用技術の複雑化.高度化（n=139）</c:v>
                </c:pt>
                <c:pt idx="1">
                  <c:v>F.セキュリティ.プライバシー保護の強化（n=137）</c:v>
                </c:pt>
                <c:pt idx="2">
                  <c:v>I.デジタル.トランスフォーメーションへの対応（n=136）</c:v>
                </c:pt>
                <c:pt idx="3">
                  <c:v>E.安全性の向上.機能安全への対応等（n=136）</c:v>
                </c:pt>
                <c:pt idx="4">
                  <c:v>D.利用形態.利用方法の多様化（n=138）</c:v>
                </c:pt>
                <c:pt idx="5">
                  <c:v>C.つながる対象が増加（n=137）</c:v>
                </c:pt>
                <c:pt idx="6">
                  <c:v>J.ニューノーマルへの対応（n=136）</c:v>
                </c:pt>
                <c:pt idx="7">
                  <c:v>B.部品の増加.プラットフォームの増加（n=137）</c:v>
                </c:pt>
                <c:pt idx="8">
                  <c:v>H.対応すべき規格等の増加（n=135）</c:v>
                </c:pt>
                <c:pt idx="9">
                  <c:v>G.仕向地.出荷先の拡大（n=137）</c:v>
                </c:pt>
              </c:strCache>
            </c:strRef>
          </c:cat>
          <c:val>
            <c:numRef>
              <c:f>'Q12.要件の変化（主な適応分野）'!$L$20:$L$29</c:f>
              <c:numCache>
                <c:formatCode>0.0%</c:formatCode>
                <c:ptCount val="10"/>
                <c:pt idx="0">
                  <c:v>0.15107913669064749</c:v>
                </c:pt>
                <c:pt idx="1">
                  <c:v>0.16058394160583941</c:v>
                </c:pt>
                <c:pt idx="2">
                  <c:v>0.26470588235294118</c:v>
                </c:pt>
                <c:pt idx="3">
                  <c:v>0.23529411764705882</c:v>
                </c:pt>
                <c:pt idx="4">
                  <c:v>0.27536231884057971</c:v>
                </c:pt>
                <c:pt idx="5">
                  <c:v>0.25547445255474455</c:v>
                </c:pt>
                <c:pt idx="6">
                  <c:v>0.29411764705882354</c:v>
                </c:pt>
                <c:pt idx="7">
                  <c:v>0.32116788321167883</c:v>
                </c:pt>
                <c:pt idx="8">
                  <c:v>0.35555555555555557</c:v>
                </c:pt>
                <c:pt idx="9">
                  <c:v>0.41605839416058393</c:v>
                </c:pt>
              </c:numCache>
            </c:numRef>
          </c:val>
          <c:extLst>
            <c:ext xmlns:c16="http://schemas.microsoft.com/office/drawing/2014/chart" uri="{C3380CC4-5D6E-409C-BE32-E72D297353CC}">
              <c16:uniqueId val="{00000002-B232-434D-B9DE-E4B27FB2972E}"/>
            </c:ext>
          </c:extLst>
        </c:ser>
        <c:ser>
          <c:idx val="3"/>
          <c:order val="3"/>
          <c:tx>
            <c:strRef>
              <c:f>'Q12.要件の変化（主な適応分野）'!$M$19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'Q12.要件の変化（主な適応分野）'!$I$20:$I$29</c:f>
              <c:strCache>
                <c:ptCount val="10"/>
                <c:pt idx="0">
                  <c:v>A.適用技術の複雑化.高度化（n=139）</c:v>
                </c:pt>
                <c:pt idx="1">
                  <c:v>F.セキュリティ.プライバシー保護の強化（n=137）</c:v>
                </c:pt>
                <c:pt idx="2">
                  <c:v>I.デジタル.トランスフォーメーションへの対応（n=136）</c:v>
                </c:pt>
                <c:pt idx="3">
                  <c:v>E.安全性の向上.機能安全への対応等（n=136）</c:v>
                </c:pt>
                <c:pt idx="4">
                  <c:v>D.利用形態.利用方法の多様化（n=138）</c:v>
                </c:pt>
                <c:pt idx="5">
                  <c:v>C.つながる対象が増加（n=137）</c:v>
                </c:pt>
                <c:pt idx="6">
                  <c:v>J.ニューノーマルへの対応（n=136）</c:v>
                </c:pt>
                <c:pt idx="7">
                  <c:v>B.部品の増加.プラットフォームの増加（n=137）</c:v>
                </c:pt>
                <c:pt idx="8">
                  <c:v>H.対応すべき規格等の増加（n=135）</c:v>
                </c:pt>
                <c:pt idx="9">
                  <c:v>G.仕向地.出荷先の拡大（n=137）</c:v>
                </c:pt>
              </c:strCache>
            </c:strRef>
          </c:cat>
          <c:val>
            <c:numRef>
              <c:f>'Q12.要件の変化（主な適応分野）'!$M$20:$M$29</c:f>
              <c:numCache>
                <c:formatCode>0.0%</c:formatCode>
                <c:ptCount val="10"/>
                <c:pt idx="0">
                  <c:v>5.7553956834532377E-2</c:v>
                </c:pt>
                <c:pt idx="1">
                  <c:v>5.1094890510948905E-2</c:v>
                </c:pt>
                <c:pt idx="2">
                  <c:v>0.10294117647058823</c:v>
                </c:pt>
                <c:pt idx="3">
                  <c:v>9.5588235294117641E-2</c:v>
                </c:pt>
                <c:pt idx="4">
                  <c:v>7.9710144927536225E-2</c:v>
                </c:pt>
                <c:pt idx="5">
                  <c:v>8.0291970802919707E-2</c:v>
                </c:pt>
                <c:pt idx="6">
                  <c:v>0.13235294117647059</c:v>
                </c:pt>
                <c:pt idx="7">
                  <c:v>0.12408759124087591</c:v>
                </c:pt>
                <c:pt idx="8">
                  <c:v>0.14814814814814814</c:v>
                </c:pt>
                <c:pt idx="9">
                  <c:v>0.20437956204379562</c:v>
                </c:pt>
              </c:numCache>
            </c:numRef>
          </c:val>
          <c:extLst>
            <c:ext xmlns:c16="http://schemas.microsoft.com/office/drawing/2014/chart" uri="{C3380CC4-5D6E-409C-BE32-E72D297353CC}">
              <c16:uniqueId val="{00000003-B232-434D-B9DE-E4B27FB2972E}"/>
            </c:ext>
          </c:extLst>
        </c:ser>
        <c:ser>
          <c:idx val="4"/>
          <c:order val="4"/>
          <c:tx>
            <c:strRef>
              <c:f>'Q12.要件の変化（主な適応分野）'!$N$19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'Q12.要件の変化（主な適応分野）'!$I$20:$I$29</c:f>
              <c:strCache>
                <c:ptCount val="10"/>
                <c:pt idx="0">
                  <c:v>A.適用技術の複雑化.高度化（n=139）</c:v>
                </c:pt>
                <c:pt idx="1">
                  <c:v>F.セキュリティ.プライバシー保護の強化（n=137）</c:v>
                </c:pt>
                <c:pt idx="2">
                  <c:v>I.デジタル.トランスフォーメーションへの対応（n=136）</c:v>
                </c:pt>
                <c:pt idx="3">
                  <c:v>E.安全性の向上.機能安全への対応等（n=136）</c:v>
                </c:pt>
                <c:pt idx="4">
                  <c:v>D.利用形態.利用方法の多様化（n=138）</c:v>
                </c:pt>
                <c:pt idx="5">
                  <c:v>C.つながる対象が増加（n=137）</c:v>
                </c:pt>
                <c:pt idx="6">
                  <c:v>J.ニューノーマルへの対応（n=136）</c:v>
                </c:pt>
                <c:pt idx="7">
                  <c:v>B.部品の増加.プラットフォームの増加（n=137）</c:v>
                </c:pt>
                <c:pt idx="8">
                  <c:v>H.対応すべき規格等の増加（n=135）</c:v>
                </c:pt>
                <c:pt idx="9">
                  <c:v>G.仕向地.出荷先の拡大（n=137）</c:v>
                </c:pt>
              </c:strCache>
            </c:strRef>
          </c:cat>
          <c:val>
            <c:numRef>
              <c:f>'Q12.要件の変化（主な適応分野）'!$N$20:$N$29</c:f>
              <c:numCache>
                <c:formatCode>0.0%</c:formatCode>
                <c:ptCount val="10"/>
                <c:pt idx="0">
                  <c:v>2.1582733812949641E-2</c:v>
                </c:pt>
                <c:pt idx="1">
                  <c:v>2.9197080291970802E-2</c:v>
                </c:pt>
                <c:pt idx="2">
                  <c:v>4.4117647058823532E-2</c:v>
                </c:pt>
                <c:pt idx="3">
                  <c:v>4.4117647058823532E-2</c:v>
                </c:pt>
                <c:pt idx="4">
                  <c:v>3.6231884057971016E-2</c:v>
                </c:pt>
                <c:pt idx="5">
                  <c:v>4.3795620437956206E-2</c:v>
                </c:pt>
                <c:pt idx="6">
                  <c:v>6.6176470588235295E-2</c:v>
                </c:pt>
                <c:pt idx="7">
                  <c:v>3.6496350364963501E-2</c:v>
                </c:pt>
                <c:pt idx="8">
                  <c:v>3.7037037037037035E-2</c:v>
                </c:pt>
                <c:pt idx="9">
                  <c:v>7.2992700729927001E-2</c:v>
                </c:pt>
              </c:numCache>
            </c:numRef>
          </c:val>
          <c:extLst>
            <c:ext xmlns:c16="http://schemas.microsoft.com/office/drawing/2014/chart" uri="{C3380CC4-5D6E-409C-BE32-E72D297353CC}">
              <c16:uniqueId val="{00000004-B232-434D-B9DE-E4B27FB2972E}"/>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病院／医療</a:t>
            </a:r>
          </a:p>
        </c:rich>
      </c:tx>
      <c:layout>
        <c:manualLayout>
          <c:xMode val="edge"/>
          <c:yMode val="edge"/>
          <c:x val="1.5371825396825398E-2"/>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'Q12.要件の変化（主な適応分野）'!$Y$19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'Q12.要件の変化（主な適応分野）'!$X$20:$X$29</c:f>
              <c:strCache>
                <c:ptCount val="10"/>
                <c:pt idx="0">
                  <c:v>F.セキュリティ.プライバシー保護の強化（n=128）</c:v>
                </c:pt>
                <c:pt idx="1">
                  <c:v>A.適用技術の複雑化.高度化（n=129）</c:v>
                </c:pt>
                <c:pt idx="2">
                  <c:v>E.安全性の向上.機能安全への対応等（n=128）</c:v>
                </c:pt>
                <c:pt idx="3">
                  <c:v>D.利用形態.利用方法の多様化（n=127）</c:v>
                </c:pt>
                <c:pt idx="4">
                  <c:v>I.デジタル.トランスフォーメーションへの対応（n=128）</c:v>
                </c:pt>
                <c:pt idx="5">
                  <c:v>C.つながる対象が増加（n=128）</c:v>
                </c:pt>
                <c:pt idx="6">
                  <c:v>B.部品の増加.プラットフォームの増加（n=127）</c:v>
                </c:pt>
                <c:pt idx="7">
                  <c:v>J.ニューノーマルへの対応（n=127）</c:v>
                </c:pt>
                <c:pt idx="8">
                  <c:v>H.対応すべき規格等の増加（n=128）</c:v>
                </c:pt>
                <c:pt idx="9">
                  <c:v>G.仕向地.出荷先の拡大（n=128）</c:v>
                </c:pt>
              </c:strCache>
            </c:strRef>
          </c:cat>
          <c:val>
            <c:numRef>
              <c:f>'Q12.要件の変化（主な適応分野）'!$Y$20:$Y$29</c:f>
              <c:numCache>
                <c:formatCode>0.0%</c:formatCode>
                <c:ptCount val="10"/>
                <c:pt idx="0">
                  <c:v>0.34375</c:v>
                </c:pt>
                <c:pt idx="1">
                  <c:v>0.34108527131782945</c:v>
                </c:pt>
                <c:pt idx="2">
                  <c:v>0.25</c:v>
                </c:pt>
                <c:pt idx="3">
                  <c:v>0.20472440944881889</c:v>
                </c:pt>
                <c:pt idx="4">
                  <c:v>0.1796875</c:v>
                </c:pt>
                <c:pt idx="5">
                  <c:v>0.1484375</c:v>
                </c:pt>
                <c:pt idx="6">
                  <c:v>0.12598425196850394</c:v>
                </c:pt>
                <c:pt idx="7">
                  <c:v>0.11811023622047244</c:v>
                </c:pt>
                <c:pt idx="8">
                  <c:v>9.375E-2</c:v>
                </c:pt>
                <c:pt idx="9">
                  <c:v>6.25E-2</c:v>
                </c:pt>
              </c:numCache>
            </c:numRef>
          </c:val>
          <c:extLst>
            <c:ext xmlns:c16="http://schemas.microsoft.com/office/drawing/2014/chart" uri="{C3380CC4-5D6E-409C-BE32-E72D297353CC}">
              <c16:uniqueId val="{00000000-3B12-4655-AAED-4C104880F8BA}"/>
            </c:ext>
          </c:extLst>
        </c:ser>
        <c:ser>
          <c:idx val="2"/>
          <c:order val="1"/>
          <c:tx>
            <c:strRef>
              <c:f>'Q12.要件の変化（主な適応分野）'!$Z$19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'Q12.要件の変化（主な適応分野）'!$X$20:$X$29</c:f>
              <c:strCache>
                <c:ptCount val="10"/>
                <c:pt idx="0">
                  <c:v>F.セキュリティ.プライバシー保護の強化（n=128）</c:v>
                </c:pt>
                <c:pt idx="1">
                  <c:v>A.適用技術の複雑化.高度化（n=129）</c:v>
                </c:pt>
                <c:pt idx="2">
                  <c:v>E.安全性の向上.機能安全への対応等（n=128）</c:v>
                </c:pt>
                <c:pt idx="3">
                  <c:v>D.利用形態.利用方法の多様化（n=127）</c:v>
                </c:pt>
                <c:pt idx="4">
                  <c:v>I.デジタル.トランスフォーメーションへの対応（n=128）</c:v>
                </c:pt>
                <c:pt idx="5">
                  <c:v>C.つながる対象が増加（n=128）</c:v>
                </c:pt>
                <c:pt idx="6">
                  <c:v>B.部品の増加.プラットフォームの増加（n=127）</c:v>
                </c:pt>
                <c:pt idx="7">
                  <c:v>J.ニューノーマルへの対応（n=127）</c:v>
                </c:pt>
                <c:pt idx="8">
                  <c:v>H.対応すべき規格等の増加（n=128）</c:v>
                </c:pt>
                <c:pt idx="9">
                  <c:v>G.仕向地.出荷先の拡大（n=128）</c:v>
                </c:pt>
              </c:strCache>
            </c:strRef>
          </c:cat>
          <c:val>
            <c:numRef>
              <c:f>'Q12.要件の変化（主な適応分野）'!$Z$20:$Z$29</c:f>
              <c:numCache>
                <c:formatCode>0.0%</c:formatCode>
                <c:ptCount val="10"/>
                <c:pt idx="0">
                  <c:v>0.5</c:v>
                </c:pt>
                <c:pt idx="1">
                  <c:v>0.46511627906976744</c:v>
                </c:pt>
                <c:pt idx="2">
                  <c:v>0.4453125</c:v>
                </c:pt>
                <c:pt idx="3">
                  <c:v>0.48818897637795278</c:v>
                </c:pt>
                <c:pt idx="4">
                  <c:v>0.390625</c:v>
                </c:pt>
                <c:pt idx="5">
                  <c:v>0.5078125</c:v>
                </c:pt>
                <c:pt idx="6">
                  <c:v>0.40157480314960631</c:v>
                </c:pt>
                <c:pt idx="7">
                  <c:v>0.3543307086614173</c:v>
                </c:pt>
                <c:pt idx="8">
                  <c:v>0.421875</c:v>
                </c:pt>
                <c:pt idx="9">
                  <c:v>0.1796875</c:v>
                </c:pt>
              </c:numCache>
            </c:numRef>
          </c:val>
          <c:extLst>
            <c:ext xmlns:c16="http://schemas.microsoft.com/office/drawing/2014/chart" uri="{C3380CC4-5D6E-409C-BE32-E72D297353CC}">
              <c16:uniqueId val="{00000001-3B12-4655-AAED-4C104880F8BA}"/>
            </c:ext>
          </c:extLst>
        </c:ser>
        <c:ser>
          <c:idx val="1"/>
          <c:order val="2"/>
          <c:tx>
            <c:strRef>
              <c:f>'Q12.要件の変化（主な適応分野）'!$AA$19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'Q12.要件の変化（主な適応分野）'!$X$20:$X$29</c:f>
              <c:strCache>
                <c:ptCount val="10"/>
                <c:pt idx="0">
                  <c:v>F.セキュリティ.プライバシー保護の強化（n=128）</c:v>
                </c:pt>
                <c:pt idx="1">
                  <c:v>A.適用技術の複雑化.高度化（n=129）</c:v>
                </c:pt>
                <c:pt idx="2">
                  <c:v>E.安全性の向上.機能安全への対応等（n=128）</c:v>
                </c:pt>
                <c:pt idx="3">
                  <c:v>D.利用形態.利用方法の多様化（n=127）</c:v>
                </c:pt>
                <c:pt idx="4">
                  <c:v>I.デジタル.トランスフォーメーションへの対応（n=128）</c:v>
                </c:pt>
                <c:pt idx="5">
                  <c:v>C.つながる対象が増加（n=128）</c:v>
                </c:pt>
                <c:pt idx="6">
                  <c:v>B.部品の増加.プラットフォームの増加（n=127）</c:v>
                </c:pt>
                <c:pt idx="7">
                  <c:v>J.ニューノーマルへの対応（n=127）</c:v>
                </c:pt>
                <c:pt idx="8">
                  <c:v>H.対応すべき規格等の増加（n=128）</c:v>
                </c:pt>
                <c:pt idx="9">
                  <c:v>G.仕向地.出荷先の拡大（n=128）</c:v>
                </c:pt>
              </c:strCache>
            </c:strRef>
          </c:cat>
          <c:val>
            <c:numRef>
              <c:f>'Q12.要件の変化（主な適応分野）'!$AA$20:$AA$29</c:f>
              <c:numCache>
                <c:formatCode>0.0%</c:formatCode>
                <c:ptCount val="10"/>
                <c:pt idx="0">
                  <c:v>9.375E-2</c:v>
                </c:pt>
                <c:pt idx="1">
                  <c:v>0.11627906976744186</c:v>
                </c:pt>
                <c:pt idx="2">
                  <c:v>0.1796875</c:v>
                </c:pt>
                <c:pt idx="3">
                  <c:v>0.20472440944881889</c:v>
                </c:pt>
                <c:pt idx="4">
                  <c:v>0.2734375</c:v>
                </c:pt>
                <c:pt idx="5">
                  <c:v>0.2265625</c:v>
                </c:pt>
                <c:pt idx="6">
                  <c:v>0.31496062992125984</c:v>
                </c:pt>
                <c:pt idx="7">
                  <c:v>0.34645669291338582</c:v>
                </c:pt>
                <c:pt idx="8">
                  <c:v>0.3203125</c:v>
                </c:pt>
                <c:pt idx="9">
                  <c:v>0.4453125</c:v>
                </c:pt>
              </c:numCache>
            </c:numRef>
          </c:val>
          <c:extLst>
            <c:ext xmlns:c16="http://schemas.microsoft.com/office/drawing/2014/chart" uri="{C3380CC4-5D6E-409C-BE32-E72D297353CC}">
              <c16:uniqueId val="{00000002-3B12-4655-AAED-4C104880F8BA}"/>
            </c:ext>
          </c:extLst>
        </c:ser>
        <c:ser>
          <c:idx val="3"/>
          <c:order val="3"/>
          <c:tx>
            <c:strRef>
              <c:f>'Q12.要件の変化（主な適応分野）'!$AB$19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'Q12.要件の変化（主な適応分野）'!$X$20:$X$29</c:f>
              <c:strCache>
                <c:ptCount val="10"/>
                <c:pt idx="0">
                  <c:v>F.セキュリティ.プライバシー保護の強化（n=128）</c:v>
                </c:pt>
                <c:pt idx="1">
                  <c:v>A.適用技術の複雑化.高度化（n=129）</c:v>
                </c:pt>
                <c:pt idx="2">
                  <c:v>E.安全性の向上.機能安全への対応等（n=128）</c:v>
                </c:pt>
                <c:pt idx="3">
                  <c:v>D.利用形態.利用方法の多様化（n=127）</c:v>
                </c:pt>
                <c:pt idx="4">
                  <c:v>I.デジタル.トランスフォーメーションへの対応（n=128）</c:v>
                </c:pt>
                <c:pt idx="5">
                  <c:v>C.つながる対象が増加（n=128）</c:v>
                </c:pt>
                <c:pt idx="6">
                  <c:v>B.部品の増加.プラットフォームの増加（n=127）</c:v>
                </c:pt>
                <c:pt idx="7">
                  <c:v>J.ニューノーマルへの対応（n=127）</c:v>
                </c:pt>
                <c:pt idx="8">
                  <c:v>H.対応すべき規格等の増加（n=128）</c:v>
                </c:pt>
                <c:pt idx="9">
                  <c:v>G.仕向地.出荷先の拡大（n=128）</c:v>
                </c:pt>
              </c:strCache>
            </c:strRef>
          </c:cat>
          <c:val>
            <c:numRef>
              <c:f>'Q12.要件の変化（主な適応分野）'!$AB$20:$AB$29</c:f>
              <c:numCache>
                <c:formatCode>0.0%</c:formatCode>
                <c:ptCount val="10"/>
                <c:pt idx="0">
                  <c:v>4.6875E-2</c:v>
                </c:pt>
                <c:pt idx="1">
                  <c:v>3.875968992248062E-2</c:v>
                </c:pt>
                <c:pt idx="2">
                  <c:v>7.03125E-2</c:v>
                </c:pt>
                <c:pt idx="3">
                  <c:v>6.2992125984251968E-2</c:v>
                </c:pt>
                <c:pt idx="4">
                  <c:v>8.59375E-2</c:v>
                </c:pt>
                <c:pt idx="5">
                  <c:v>6.25E-2</c:v>
                </c:pt>
                <c:pt idx="6">
                  <c:v>0.11811023622047244</c:v>
                </c:pt>
                <c:pt idx="7">
                  <c:v>8.6614173228346455E-2</c:v>
                </c:pt>
                <c:pt idx="8">
                  <c:v>0.1171875</c:v>
                </c:pt>
                <c:pt idx="9">
                  <c:v>0.2265625</c:v>
                </c:pt>
              </c:numCache>
            </c:numRef>
          </c:val>
          <c:extLst>
            <c:ext xmlns:c16="http://schemas.microsoft.com/office/drawing/2014/chart" uri="{C3380CC4-5D6E-409C-BE32-E72D297353CC}">
              <c16:uniqueId val="{00000003-3B12-4655-AAED-4C104880F8BA}"/>
            </c:ext>
          </c:extLst>
        </c:ser>
        <c:ser>
          <c:idx val="4"/>
          <c:order val="4"/>
          <c:tx>
            <c:strRef>
              <c:f>'Q12.要件の変化（主な適応分野）'!$AC$19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'Q12.要件の変化（主な適応分野）'!$X$20:$X$29</c:f>
              <c:strCache>
                <c:ptCount val="10"/>
                <c:pt idx="0">
                  <c:v>F.セキュリティ.プライバシー保護の強化（n=128）</c:v>
                </c:pt>
                <c:pt idx="1">
                  <c:v>A.適用技術の複雑化.高度化（n=129）</c:v>
                </c:pt>
                <c:pt idx="2">
                  <c:v>E.安全性の向上.機能安全への対応等（n=128）</c:v>
                </c:pt>
                <c:pt idx="3">
                  <c:v>D.利用形態.利用方法の多様化（n=127）</c:v>
                </c:pt>
                <c:pt idx="4">
                  <c:v>I.デジタル.トランスフォーメーションへの対応（n=128）</c:v>
                </c:pt>
                <c:pt idx="5">
                  <c:v>C.つながる対象が増加（n=128）</c:v>
                </c:pt>
                <c:pt idx="6">
                  <c:v>B.部品の増加.プラットフォームの増加（n=127）</c:v>
                </c:pt>
                <c:pt idx="7">
                  <c:v>J.ニューノーマルへの対応（n=127）</c:v>
                </c:pt>
                <c:pt idx="8">
                  <c:v>H.対応すべき規格等の増加（n=128）</c:v>
                </c:pt>
                <c:pt idx="9">
                  <c:v>G.仕向地.出荷先の拡大（n=128）</c:v>
                </c:pt>
              </c:strCache>
            </c:strRef>
          </c:cat>
          <c:val>
            <c:numRef>
              <c:f>'Q12.要件の変化（主な適応分野）'!$AC$20:$AC$29</c:f>
              <c:numCache>
                <c:formatCode>0.0%</c:formatCode>
                <c:ptCount val="10"/>
                <c:pt idx="0">
                  <c:v>1.5625E-2</c:v>
                </c:pt>
                <c:pt idx="1">
                  <c:v>3.875968992248062E-2</c:v>
                </c:pt>
                <c:pt idx="2">
                  <c:v>5.46875E-2</c:v>
                </c:pt>
                <c:pt idx="3">
                  <c:v>3.937007874015748E-2</c:v>
                </c:pt>
                <c:pt idx="4">
                  <c:v>7.03125E-2</c:v>
                </c:pt>
                <c:pt idx="5">
                  <c:v>5.46875E-2</c:v>
                </c:pt>
                <c:pt idx="6">
                  <c:v>3.937007874015748E-2</c:v>
                </c:pt>
                <c:pt idx="7">
                  <c:v>9.4488188976377951E-2</c:v>
                </c:pt>
                <c:pt idx="8">
                  <c:v>4.6875E-2</c:v>
                </c:pt>
                <c:pt idx="9">
                  <c:v>8.59375E-2</c:v>
                </c:pt>
              </c:numCache>
            </c:numRef>
          </c:val>
          <c:extLst>
            <c:ext xmlns:c16="http://schemas.microsoft.com/office/drawing/2014/chart" uri="{C3380CC4-5D6E-409C-BE32-E72D297353CC}">
              <c16:uniqueId val="{00000004-3B12-4655-AAED-4C104880F8BA}"/>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32696222222222221"/>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3853111111111109"/>
          <c:y val="0.24839090909090908"/>
          <c:w val="0.47456825529243879"/>
          <c:h val="0.69308484848484853"/>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'[2]Q4.主な事業と適応分野'!$F$4:$F$11</c:f>
              <c:strCache>
                <c:ptCount val="8"/>
                <c:pt idx="0">
                  <c:v>工業制御／FA機器／産業機器</c:v>
                </c:pt>
                <c:pt idx="1">
                  <c:v>設備機器</c:v>
                </c:pt>
                <c:pt idx="2">
                  <c:v>業務用端末機器</c:v>
                </c:pt>
                <c:pt idx="3">
                  <c:v>医療機器</c:v>
                </c:pt>
                <c:pt idx="4">
                  <c:v>運輸機器／建設機器</c:v>
                </c:pt>
                <c:pt idx="5">
                  <c:v>個人用情報機器</c:v>
                </c:pt>
                <c:pt idx="6">
                  <c:v>AV機器／家電機器</c:v>
                </c:pt>
                <c:pt idx="7">
                  <c:v>その他</c:v>
                </c:pt>
              </c:strCache>
            </c:strRef>
          </c:cat>
          <c:val>
            <c:numRef>
              <c:f>'[2]Q4.主な事業と適応分野'!$G$4:$G$11</c:f>
              <c:numCache>
                <c:formatCode>General</c:formatCode>
                <c:ptCount val="8"/>
                <c:pt idx="0">
                  <c:v>0.3</c:v>
                </c:pt>
                <c:pt idx="1">
                  <c:v>0.14285714285714285</c:v>
                </c:pt>
                <c:pt idx="2">
                  <c:v>0.12857142857142856</c:v>
                </c:pt>
                <c:pt idx="3">
                  <c:v>8.8095238095238101E-2</c:v>
                </c:pt>
                <c:pt idx="4">
                  <c:v>8.5714285714285715E-2</c:v>
                </c:pt>
                <c:pt idx="5">
                  <c:v>7.857142857142857E-2</c:v>
                </c:pt>
                <c:pt idx="6">
                  <c:v>5.7142857142857141E-2</c:v>
                </c:pt>
                <c:pt idx="7">
                  <c:v>0.2857142857142857</c:v>
                </c:pt>
              </c:numCache>
            </c:numRef>
          </c:val>
          <c:extLst>
            <c:ext xmlns:c16="http://schemas.microsoft.com/office/drawing/2014/chart" uri="{C3380CC4-5D6E-409C-BE32-E72D297353CC}">
              <c16:uniqueId val="{00000000-8138-4B52-A29D-0289393B2D31}"/>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2"/>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健康／介護／スポーツ</a:t>
            </a:r>
          </a:p>
        </c:rich>
      </c:tx>
      <c:layout>
        <c:manualLayout>
          <c:xMode val="edge"/>
          <c:yMode val="edge"/>
          <c:x val="2.5277777777777815E-4"/>
          <c:y val="4.9782407407407405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'Q12.要件の変化（主な適応分野）'!$AN$19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'Q12.要件の変化（主な適応分野）'!$AM$20:$AM$29</c:f>
              <c:strCache>
                <c:ptCount val="10"/>
                <c:pt idx="0">
                  <c:v>A.適用技術の複雑化.高度化（n=88）</c:v>
                </c:pt>
                <c:pt idx="1">
                  <c:v>F.セキュリティ.プライバシー保護の強化（n=89）</c:v>
                </c:pt>
                <c:pt idx="2">
                  <c:v>E.安全性の向上.機能安全への対応等（n=88）</c:v>
                </c:pt>
                <c:pt idx="3">
                  <c:v>D.利用形態.利用方法の多様化（n=89）</c:v>
                </c:pt>
                <c:pt idx="4">
                  <c:v>C.つながる対象が増加（n=88）</c:v>
                </c:pt>
                <c:pt idx="5">
                  <c:v>I.デジタル.トランスフォーメーションへの対応（n=88）</c:v>
                </c:pt>
                <c:pt idx="6">
                  <c:v>J.ニューノーマルへの対応（n=86）</c:v>
                </c:pt>
                <c:pt idx="7">
                  <c:v>H.対応すべき規格等の増加（n=87）</c:v>
                </c:pt>
                <c:pt idx="8">
                  <c:v>B.部品の増加.プラットフォームの増加（n=89）</c:v>
                </c:pt>
                <c:pt idx="9">
                  <c:v>G.仕向地.出荷先の拡大（n=87）</c:v>
                </c:pt>
              </c:strCache>
            </c:strRef>
          </c:cat>
          <c:val>
            <c:numRef>
              <c:f>'Q12.要件の変化（主な適応分野）'!$AN$20:$AN$29</c:f>
              <c:numCache>
                <c:formatCode>0.0%</c:formatCode>
                <c:ptCount val="10"/>
                <c:pt idx="0">
                  <c:v>0.39772727272727271</c:v>
                </c:pt>
                <c:pt idx="1">
                  <c:v>0.3707865168539326</c:v>
                </c:pt>
                <c:pt idx="2">
                  <c:v>0.30681818181818182</c:v>
                </c:pt>
                <c:pt idx="3">
                  <c:v>0.30337078651685395</c:v>
                </c:pt>
                <c:pt idx="4">
                  <c:v>0.27272727272727271</c:v>
                </c:pt>
                <c:pt idx="5">
                  <c:v>0.26136363636363635</c:v>
                </c:pt>
                <c:pt idx="6">
                  <c:v>0.16279069767441862</c:v>
                </c:pt>
                <c:pt idx="7">
                  <c:v>0.12643678160919541</c:v>
                </c:pt>
                <c:pt idx="8">
                  <c:v>0.12359550561797752</c:v>
                </c:pt>
                <c:pt idx="9">
                  <c:v>5.7471264367816091E-2</c:v>
                </c:pt>
              </c:numCache>
            </c:numRef>
          </c:val>
          <c:extLst>
            <c:ext xmlns:c16="http://schemas.microsoft.com/office/drawing/2014/chart" uri="{C3380CC4-5D6E-409C-BE32-E72D297353CC}">
              <c16:uniqueId val="{00000000-B9A1-443C-A79D-467DBCFDD604}"/>
            </c:ext>
          </c:extLst>
        </c:ser>
        <c:ser>
          <c:idx val="2"/>
          <c:order val="1"/>
          <c:tx>
            <c:strRef>
              <c:f>'Q12.要件の変化（主な適応分野）'!$AO$19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'Q12.要件の変化（主な適応分野）'!$AM$20:$AM$29</c:f>
              <c:strCache>
                <c:ptCount val="10"/>
                <c:pt idx="0">
                  <c:v>A.適用技術の複雑化.高度化（n=88）</c:v>
                </c:pt>
                <c:pt idx="1">
                  <c:v>F.セキュリティ.プライバシー保護の強化（n=89）</c:v>
                </c:pt>
                <c:pt idx="2">
                  <c:v>E.安全性の向上.機能安全への対応等（n=88）</c:v>
                </c:pt>
                <c:pt idx="3">
                  <c:v>D.利用形態.利用方法の多様化（n=89）</c:v>
                </c:pt>
                <c:pt idx="4">
                  <c:v>C.つながる対象が増加（n=88）</c:v>
                </c:pt>
                <c:pt idx="5">
                  <c:v>I.デジタル.トランスフォーメーションへの対応（n=88）</c:v>
                </c:pt>
                <c:pt idx="6">
                  <c:v>J.ニューノーマルへの対応（n=86）</c:v>
                </c:pt>
                <c:pt idx="7">
                  <c:v>H.対応すべき規格等の増加（n=87）</c:v>
                </c:pt>
                <c:pt idx="8">
                  <c:v>B.部品の増加.プラットフォームの増加（n=89）</c:v>
                </c:pt>
                <c:pt idx="9">
                  <c:v>G.仕向地.出荷先の拡大（n=87）</c:v>
                </c:pt>
              </c:strCache>
            </c:strRef>
          </c:cat>
          <c:val>
            <c:numRef>
              <c:f>'Q12.要件の変化（主な適応分野）'!$AO$20:$AO$29</c:f>
              <c:numCache>
                <c:formatCode>0.0%</c:formatCode>
                <c:ptCount val="10"/>
                <c:pt idx="0">
                  <c:v>0.47727272727272729</c:v>
                </c:pt>
                <c:pt idx="1">
                  <c:v>0.42696629213483145</c:v>
                </c:pt>
                <c:pt idx="2">
                  <c:v>0.40909090909090912</c:v>
                </c:pt>
                <c:pt idx="3">
                  <c:v>0.43820224719101125</c:v>
                </c:pt>
                <c:pt idx="4">
                  <c:v>0.44318181818181818</c:v>
                </c:pt>
                <c:pt idx="5">
                  <c:v>0.34090909090909088</c:v>
                </c:pt>
                <c:pt idx="6">
                  <c:v>0.39534883720930231</c:v>
                </c:pt>
                <c:pt idx="7">
                  <c:v>0.52873563218390807</c:v>
                </c:pt>
                <c:pt idx="8">
                  <c:v>0.47191011235955055</c:v>
                </c:pt>
                <c:pt idx="9">
                  <c:v>0.21839080459770116</c:v>
                </c:pt>
              </c:numCache>
            </c:numRef>
          </c:val>
          <c:extLst>
            <c:ext xmlns:c16="http://schemas.microsoft.com/office/drawing/2014/chart" uri="{C3380CC4-5D6E-409C-BE32-E72D297353CC}">
              <c16:uniqueId val="{00000001-B9A1-443C-A79D-467DBCFDD604}"/>
            </c:ext>
          </c:extLst>
        </c:ser>
        <c:ser>
          <c:idx val="1"/>
          <c:order val="2"/>
          <c:tx>
            <c:strRef>
              <c:f>'Q12.要件の変化（主な適応分野）'!$AP$19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'Q12.要件の変化（主な適応分野）'!$AM$20:$AM$29</c:f>
              <c:strCache>
                <c:ptCount val="10"/>
                <c:pt idx="0">
                  <c:v>A.適用技術の複雑化.高度化（n=88）</c:v>
                </c:pt>
                <c:pt idx="1">
                  <c:v>F.セキュリティ.プライバシー保護の強化（n=89）</c:v>
                </c:pt>
                <c:pt idx="2">
                  <c:v>E.安全性の向上.機能安全への対応等（n=88）</c:v>
                </c:pt>
                <c:pt idx="3">
                  <c:v>D.利用形態.利用方法の多様化（n=89）</c:v>
                </c:pt>
                <c:pt idx="4">
                  <c:v>C.つながる対象が増加（n=88）</c:v>
                </c:pt>
                <c:pt idx="5">
                  <c:v>I.デジタル.トランスフォーメーションへの対応（n=88）</c:v>
                </c:pt>
                <c:pt idx="6">
                  <c:v>J.ニューノーマルへの対応（n=86）</c:v>
                </c:pt>
                <c:pt idx="7">
                  <c:v>H.対応すべき規格等の増加（n=87）</c:v>
                </c:pt>
                <c:pt idx="8">
                  <c:v>B.部品の増加.プラットフォームの増加（n=89）</c:v>
                </c:pt>
                <c:pt idx="9">
                  <c:v>G.仕向地.出荷先の拡大（n=87）</c:v>
                </c:pt>
              </c:strCache>
            </c:strRef>
          </c:cat>
          <c:val>
            <c:numRef>
              <c:f>'Q12.要件の変化（主な適応分野）'!$AP$20:$AP$29</c:f>
              <c:numCache>
                <c:formatCode>0.0%</c:formatCode>
                <c:ptCount val="10"/>
                <c:pt idx="0">
                  <c:v>9.0909090909090912E-2</c:v>
                </c:pt>
                <c:pt idx="1">
                  <c:v>0.11235955056179775</c:v>
                </c:pt>
                <c:pt idx="2">
                  <c:v>0.18181818181818182</c:v>
                </c:pt>
                <c:pt idx="3">
                  <c:v>0.19101123595505617</c:v>
                </c:pt>
                <c:pt idx="4">
                  <c:v>0.22727272727272727</c:v>
                </c:pt>
                <c:pt idx="5">
                  <c:v>0.25</c:v>
                </c:pt>
                <c:pt idx="6">
                  <c:v>0.30232558139534882</c:v>
                </c:pt>
                <c:pt idx="7">
                  <c:v>0.25287356321839083</c:v>
                </c:pt>
                <c:pt idx="8">
                  <c:v>0.24719101123595505</c:v>
                </c:pt>
                <c:pt idx="9">
                  <c:v>0.37931034482758619</c:v>
                </c:pt>
              </c:numCache>
            </c:numRef>
          </c:val>
          <c:extLst>
            <c:ext xmlns:c16="http://schemas.microsoft.com/office/drawing/2014/chart" uri="{C3380CC4-5D6E-409C-BE32-E72D297353CC}">
              <c16:uniqueId val="{00000002-B9A1-443C-A79D-467DBCFDD604}"/>
            </c:ext>
          </c:extLst>
        </c:ser>
        <c:ser>
          <c:idx val="3"/>
          <c:order val="3"/>
          <c:tx>
            <c:strRef>
              <c:f>'Q12.要件の変化（主な適応分野）'!$AQ$19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'Q12.要件の変化（主な適応分野）'!$AM$20:$AM$29</c:f>
              <c:strCache>
                <c:ptCount val="10"/>
                <c:pt idx="0">
                  <c:v>A.適用技術の複雑化.高度化（n=88）</c:v>
                </c:pt>
                <c:pt idx="1">
                  <c:v>F.セキュリティ.プライバシー保護の強化（n=89）</c:v>
                </c:pt>
                <c:pt idx="2">
                  <c:v>E.安全性の向上.機能安全への対応等（n=88）</c:v>
                </c:pt>
                <c:pt idx="3">
                  <c:v>D.利用形態.利用方法の多様化（n=89）</c:v>
                </c:pt>
                <c:pt idx="4">
                  <c:v>C.つながる対象が増加（n=88）</c:v>
                </c:pt>
                <c:pt idx="5">
                  <c:v>I.デジタル.トランスフォーメーションへの対応（n=88）</c:v>
                </c:pt>
                <c:pt idx="6">
                  <c:v>J.ニューノーマルへの対応（n=86）</c:v>
                </c:pt>
                <c:pt idx="7">
                  <c:v>H.対応すべき規格等の増加（n=87）</c:v>
                </c:pt>
                <c:pt idx="8">
                  <c:v>B.部品の増加.プラットフォームの増加（n=89）</c:v>
                </c:pt>
                <c:pt idx="9">
                  <c:v>G.仕向地.出荷先の拡大（n=87）</c:v>
                </c:pt>
              </c:strCache>
            </c:strRef>
          </c:cat>
          <c:val>
            <c:numRef>
              <c:f>'Q12.要件の変化（主な適応分野）'!$AQ$20:$AQ$29</c:f>
              <c:numCache>
                <c:formatCode>0.0%</c:formatCode>
                <c:ptCount val="10"/>
                <c:pt idx="0">
                  <c:v>3.4090909090909088E-2</c:v>
                </c:pt>
                <c:pt idx="1">
                  <c:v>7.8651685393258425E-2</c:v>
                </c:pt>
                <c:pt idx="2">
                  <c:v>9.0909090909090912E-2</c:v>
                </c:pt>
                <c:pt idx="3">
                  <c:v>5.6179775280898875E-2</c:v>
                </c:pt>
                <c:pt idx="4">
                  <c:v>2.2727272727272728E-2</c:v>
                </c:pt>
                <c:pt idx="5">
                  <c:v>0.10227272727272728</c:v>
                </c:pt>
                <c:pt idx="6">
                  <c:v>8.1395348837209308E-2</c:v>
                </c:pt>
                <c:pt idx="7">
                  <c:v>9.1954022988505746E-2</c:v>
                </c:pt>
                <c:pt idx="8">
                  <c:v>0.14606741573033707</c:v>
                </c:pt>
                <c:pt idx="9">
                  <c:v>0.28735632183908044</c:v>
                </c:pt>
              </c:numCache>
            </c:numRef>
          </c:val>
          <c:extLst>
            <c:ext xmlns:c16="http://schemas.microsoft.com/office/drawing/2014/chart" uri="{C3380CC4-5D6E-409C-BE32-E72D297353CC}">
              <c16:uniqueId val="{00000003-B9A1-443C-A79D-467DBCFDD604}"/>
            </c:ext>
          </c:extLst>
        </c:ser>
        <c:ser>
          <c:idx val="4"/>
          <c:order val="4"/>
          <c:tx>
            <c:strRef>
              <c:f>'Q12.要件の変化（主な適応分野）'!$AR$19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'Q12.要件の変化（主な適応分野）'!$AM$20:$AM$29</c:f>
              <c:strCache>
                <c:ptCount val="10"/>
                <c:pt idx="0">
                  <c:v>A.適用技術の複雑化.高度化（n=88）</c:v>
                </c:pt>
                <c:pt idx="1">
                  <c:v>F.セキュリティ.プライバシー保護の強化（n=89）</c:v>
                </c:pt>
                <c:pt idx="2">
                  <c:v>E.安全性の向上.機能安全への対応等（n=88）</c:v>
                </c:pt>
                <c:pt idx="3">
                  <c:v>D.利用形態.利用方法の多様化（n=89）</c:v>
                </c:pt>
                <c:pt idx="4">
                  <c:v>C.つながる対象が増加（n=88）</c:v>
                </c:pt>
                <c:pt idx="5">
                  <c:v>I.デジタル.トランスフォーメーションへの対応（n=88）</c:v>
                </c:pt>
                <c:pt idx="6">
                  <c:v>J.ニューノーマルへの対応（n=86）</c:v>
                </c:pt>
                <c:pt idx="7">
                  <c:v>H.対応すべき規格等の増加（n=87）</c:v>
                </c:pt>
                <c:pt idx="8">
                  <c:v>B.部品の増加.プラットフォームの増加（n=89）</c:v>
                </c:pt>
                <c:pt idx="9">
                  <c:v>G.仕向地.出荷先の拡大（n=87）</c:v>
                </c:pt>
              </c:strCache>
            </c:strRef>
          </c:cat>
          <c:val>
            <c:numRef>
              <c:f>'Q12.要件の変化（主な適応分野）'!$AR$20:$AR$29</c:f>
              <c:numCache>
                <c:formatCode>0.0%</c:formatCode>
                <c:ptCount val="10"/>
                <c:pt idx="0">
                  <c:v>0</c:v>
                </c:pt>
                <c:pt idx="1">
                  <c:v>1.1235955056179775E-2</c:v>
                </c:pt>
                <c:pt idx="2">
                  <c:v>1.1363636363636364E-2</c:v>
                </c:pt>
                <c:pt idx="3">
                  <c:v>1.1235955056179775E-2</c:v>
                </c:pt>
                <c:pt idx="4">
                  <c:v>3.4090909090909088E-2</c:v>
                </c:pt>
                <c:pt idx="5">
                  <c:v>4.5454545454545456E-2</c:v>
                </c:pt>
                <c:pt idx="6">
                  <c:v>5.8139534883720929E-2</c:v>
                </c:pt>
                <c:pt idx="7">
                  <c:v>0</c:v>
                </c:pt>
                <c:pt idx="8">
                  <c:v>1.1235955056179775E-2</c:v>
                </c:pt>
                <c:pt idx="9">
                  <c:v>5.7471264367816091E-2</c:v>
                </c:pt>
              </c:numCache>
            </c:numRef>
          </c:val>
          <c:extLst>
            <c:ext xmlns:c16="http://schemas.microsoft.com/office/drawing/2014/chart" uri="{C3380CC4-5D6E-409C-BE32-E72D297353CC}">
              <c16:uniqueId val="{00000004-B9A1-443C-A79D-467DBCFDD604}"/>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農林水産</a:t>
            </a:r>
          </a:p>
        </c:rich>
      </c:tx>
      <c:layout>
        <c:manualLayout>
          <c:xMode val="edge"/>
          <c:yMode val="edge"/>
          <c:x val="2.5277777777777815E-4"/>
          <c:y val="4.9782407407407405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'Q12.要件の変化（主な適応分野）'!$BC$19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'Q12.要件の変化（主な適応分野）'!$BB$20:$BB$29</c:f>
              <c:strCache>
                <c:ptCount val="10"/>
                <c:pt idx="0">
                  <c:v>F.セキュリティ.プライバシー保護の強化（n=60）</c:v>
                </c:pt>
                <c:pt idx="1">
                  <c:v>A.適用技術の複雑化.高度化（n=60）</c:v>
                </c:pt>
                <c:pt idx="2">
                  <c:v>E.安全性の向上.機能安全への対応等（n=60）</c:v>
                </c:pt>
                <c:pt idx="3">
                  <c:v>D.利用形態.利用方法の多様化（n=60）</c:v>
                </c:pt>
                <c:pt idx="4">
                  <c:v>C.つながる対象が増加（n=60）</c:v>
                </c:pt>
                <c:pt idx="5">
                  <c:v>I.デジタル.トランスフォーメーションへの対応（n=60）</c:v>
                </c:pt>
                <c:pt idx="6">
                  <c:v>J.ニューノーマルへの対応（n=59）</c:v>
                </c:pt>
                <c:pt idx="7">
                  <c:v>B.部品の増加.プラットフォームの増加（n=60）</c:v>
                </c:pt>
                <c:pt idx="8">
                  <c:v>H.対応すべき規格等の増加（n=60）</c:v>
                </c:pt>
                <c:pt idx="9">
                  <c:v>G.仕向地.出荷先の拡大（n=60）</c:v>
                </c:pt>
              </c:strCache>
            </c:strRef>
          </c:cat>
          <c:val>
            <c:numRef>
              <c:f>'Q12.要件の変化（主な適応分野）'!$BC$20:$BC$29</c:f>
              <c:numCache>
                <c:formatCode>0.0%</c:formatCode>
                <c:ptCount val="10"/>
                <c:pt idx="0">
                  <c:v>0.48333333333333334</c:v>
                </c:pt>
                <c:pt idx="1">
                  <c:v>0.43333333333333335</c:v>
                </c:pt>
                <c:pt idx="2">
                  <c:v>0.4</c:v>
                </c:pt>
                <c:pt idx="3">
                  <c:v>0.36666666666666664</c:v>
                </c:pt>
                <c:pt idx="4">
                  <c:v>0.36666666666666664</c:v>
                </c:pt>
                <c:pt idx="5">
                  <c:v>0.28333333333333333</c:v>
                </c:pt>
                <c:pt idx="6">
                  <c:v>0.20338983050847459</c:v>
                </c:pt>
                <c:pt idx="7">
                  <c:v>0.16666666666666666</c:v>
                </c:pt>
                <c:pt idx="8">
                  <c:v>0.13333333333333333</c:v>
                </c:pt>
                <c:pt idx="9">
                  <c:v>8.3333333333333329E-2</c:v>
                </c:pt>
              </c:numCache>
            </c:numRef>
          </c:val>
          <c:extLst>
            <c:ext xmlns:c16="http://schemas.microsoft.com/office/drawing/2014/chart" uri="{C3380CC4-5D6E-409C-BE32-E72D297353CC}">
              <c16:uniqueId val="{00000000-2FC1-4D4B-9854-58FB9E87ED05}"/>
            </c:ext>
          </c:extLst>
        </c:ser>
        <c:ser>
          <c:idx val="2"/>
          <c:order val="1"/>
          <c:tx>
            <c:strRef>
              <c:f>'Q12.要件の変化（主な適応分野）'!$BD$19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'Q12.要件の変化（主な適応分野）'!$BB$20:$BB$29</c:f>
              <c:strCache>
                <c:ptCount val="10"/>
                <c:pt idx="0">
                  <c:v>F.セキュリティ.プライバシー保護の強化（n=60）</c:v>
                </c:pt>
                <c:pt idx="1">
                  <c:v>A.適用技術の複雑化.高度化（n=60）</c:v>
                </c:pt>
                <c:pt idx="2">
                  <c:v>E.安全性の向上.機能安全への対応等（n=60）</c:v>
                </c:pt>
                <c:pt idx="3">
                  <c:v>D.利用形態.利用方法の多様化（n=60）</c:v>
                </c:pt>
                <c:pt idx="4">
                  <c:v>C.つながる対象が増加（n=60）</c:v>
                </c:pt>
                <c:pt idx="5">
                  <c:v>I.デジタル.トランスフォーメーションへの対応（n=60）</c:v>
                </c:pt>
                <c:pt idx="6">
                  <c:v>J.ニューノーマルへの対応（n=59）</c:v>
                </c:pt>
                <c:pt idx="7">
                  <c:v>B.部品の増加.プラットフォームの増加（n=60）</c:v>
                </c:pt>
                <c:pt idx="8">
                  <c:v>H.対応すべき規格等の増加（n=60）</c:v>
                </c:pt>
                <c:pt idx="9">
                  <c:v>G.仕向地.出荷先の拡大（n=60）</c:v>
                </c:pt>
              </c:strCache>
            </c:strRef>
          </c:cat>
          <c:val>
            <c:numRef>
              <c:f>'Q12.要件の変化（主な適応分野）'!$BD$20:$BD$29</c:f>
              <c:numCache>
                <c:formatCode>0.0%</c:formatCode>
                <c:ptCount val="10"/>
                <c:pt idx="0">
                  <c:v>0.33333333333333331</c:v>
                </c:pt>
                <c:pt idx="1">
                  <c:v>0.43333333333333335</c:v>
                </c:pt>
                <c:pt idx="2">
                  <c:v>0.3</c:v>
                </c:pt>
                <c:pt idx="3">
                  <c:v>0.41666666666666669</c:v>
                </c:pt>
                <c:pt idx="4">
                  <c:v>0.3</c:v>
                </c:pt>
                <c:pt idx="5">
                  <c:v>0.45</c:v>
                </c:pt>
                <c:pt idx="6">
                  <c:v>0.3559322033898305</c:v>
                </c:pt>
                <c:pt idx="7">
                  <c:v>0.4</c:v>
                </c:pt>
                <c:pt idx="8">
                  <c:v>0.53333333333333333</c:v>
                </c:pt>
                <c:pt idx="9">
                  <c:v>0.3</c:v>
                </c:pt>
              </c:numCache>
            </c:numRef>
          </c:val>
          <c:extLst>
            <c:ext xmlns:c16="http://schemas.microsoft.com/office/drawing/2014/chart" uri="{C3380CC4-5D6E-409C-BE32-E72D297353CC}">
              <c16:uniqueId val="{00000001-2FC1-4D4B-9854-58FB9E87ED05}"/>
            </c:ext>
          </c:extLst>
        </c:ser>
        <c:ser>
          <c:idx val="1"/>
          <c:order val="2"/>
          <c:tx>
            <c:strRef>
              <c:f>'Q12.要件の変化（主な適応分野）'!$BE$19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'Q12.要件の変化（主な適応分野）'!$BB$20:$BB$29</c:f>
              <c:strCache>
                <c:ptCount val="10"/>
                <c:pt idx="0">
                  <c:v>F.セキュリティ.プライバシー保護の強化（n=60）</c:v>
                </c:pt>
                <c:pt idx="1">
                  <c:v>A.適用技術の複雑化.高度化（n=60）</c:v>
                </c:pt>
                <c:pt idx="2">
                  <c:v>E.安全性の向上.機能安全への対応等（n=60）</c:v>
                </c:pt>
                <c:pt idx="3">
                  <c:v>D.利用形態.利用方法の多様化（n=60）</c:v>
                </c:pt>
                <c:pt idx="4">
                  <c:v>C.つながる対象が増加（n=60）</c:v>
                </c:pt>
                <c:pt idx="5">
                  <c:v>I.デジタル.トランスフォーメーションへの対応（n=60）</c:v>
                </c:pt>
                <c:pt idx="6">
                  <c:v>J.ニューノーマルへの対応（n=59）</c:v>
                </c:pt>
                <c:pt idx="7">
                  <c:v>B.部品の増加.プラットフォームの増加（n=60）</c:v>
                </c:pt>
                <c:pt idx="8">
                  <c:v>H.対応すべき規格等の増加（n=60）</c:v>
                </c:pt>
                <c:pt idx="9">
                  <c:v>G.仕向地.出荷先の拡大（n=60）</c:v>
                </c:pt>
              </c:strCache>
            </c:strRef>
          </c:cat>
          <c:val>
            <c:numRef>
              <c:f>'Q12.要件の変化（主な適応分野）'!$BE$20:$BE$29</c:f>
              <c:numCache>
                <c:formatCode>0.0%</c:formatCode>
                <c:ptCount val="10"/>
                <c:pt idx="0">
                  <c:v>0.13333333333333333</c:v>
                </c:pt>
                <c:pt idx="1">
                  <c:v>6.6666666666666666E-2</c:v>
                </c:pt>
                <c:pt idx="2">
                  <c:v>0.26666666666666666</c:v>
                </c:pt>
                <c:pt idx="3">
                  <c:v>0.16666666666666666</c:v>
                </c:pt>
                <c:pt idx="4">
                  <c:v>0.25</c:v>
                </c:pt>
                <c:pt idx="5">
                  <c:v>0.2</c:v>
                </c:pt>
                <c:pt idx="6">
                  <c:v>0.33898305084745761</c:v>
                </c:pt>
                <c:pt idx="7">
                  <c:v>0.25</c:v>
                </c:pt>
                <c:pt idx="8">
                  <c:v>0.3</c:v>
                </c:pt>
                <c:pt idx="9">
                  <c:v>0.36666666666666664</c:v>
                </c:pt>
              </c:numCache>
            </c:numRef>
          </c:val>
          <c:extLst>
            <c:ext xmlns:c16="http://schemas.microsoft.com/office/drawing/2014/chart" uri="{C3380CC4-5D6E-409C-BE32-E72D297353CC}">
              <c16:uniqueId val="{00000002-2FC1-4D4B-9854-58FB9E87ED05}"/>
            </c:ext>
          </c:extLst>
        </c:ser>
        <c:ser>
          <c:idx val="3"/>
          <c:order val="3"/>
          <c:tx>
            <c:strRef>
              <c:f>'Q12.要件の変化（主な適応分野）'!$BF$19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'Q12.要件の変化（主な適応分野）'!$BB$20:$BB$29</c:f>
              <c:strCache>
                <c:ptCount val="10"/>
                <c:pt idx="0">
                  <c:v>F.セキュリティ.プライバシー保護の強化（n=60）</c:v>
                </c:pt>
                <c:pt idx="1">
                  <c:v>A.適用技術の複雑化.高度化（n=60）</c:v>
                </c:pt>
                <c:pt idx="2">
                  <c:v>E.安全性の向上.機能安全への対応等（n=60）</c:v>
                </c:pt>
                <c:pt idx="3">
                  <c:v>D.利用形態.利用方法の多様化（n=60）</c:v>
                </c:pt>
                <c:pt idx="4">
                  <c:v>C.つながる対象が増加（n=60）</c:v>
                </c:pt>
                <c:pt idx="5">
                  <c:v>I.デジタル.トランスフォーメーションへの対応（n=60）</c:v>
                </c:pt>
                <c:pt idx="6">
                  <c:v>J.ニューノーマルへの対応（n=59）</c:v>
                </c:pt>
                <c:pt idx="7">
                  <c:v>B.部品の増加.プラットフォームの増加（n=60）</c:v>
                </c:pt>
                <c:pt idx="8">
                  <c:v>H.対応すべき規格等の増加（n=60）</c:v>
                </c:pt>
                <c:pt idx="9">
                  <c:v>G.仕向地.出荷先の拡大（n=60）</c:v>
                </c:pt>
              </c:strCache>
            </c:strRef>
          </c:cat>
          <c:val>
            <c:numRef>
              <c:f>'Q12.要件の変化（主な適応分野）'!$BF$20:$BF$29</c:f>
              <c:numCache>
                <c:formatCode>0.0%</c:formatCode>
                <c:ptCount val="10"/>
                <c:pt idx="0">
                  <c:v>0.05</c:v>
                </c:pt>
                <c:pt idx="1">
                  <c:v>3.3333333333333333E-2</c:v>
                </c:pt>
                <c:pt idx="2">
                  <c:v>3.3333333333333333E-2</c:v>
                </c:pt>
                <c:pt idx="3">
                  <c:v>0.05</c:v>
                </c:pt>
                <c:pt idx="4">
                  <c:v>6.6666666666666666E-2</c:v>
                </c:pt>
                <c:pt idx="5">
                  <c:v>3.3333333333333333E-2</c:v>
                </c:pt>
                <c:pt idx="6">
                  <c:v>5.0847457627118647E-2</c:v>
                </c:pt>
                <c:pt idx="7">
                  <c:v>0.11666666666666667</c:v>
                </c:pt>
                <c:pt idx="8">
                  <c:v>3.3333333333333333E-2</c:v>
                </c:pt>
                <c:pt idx="9">
                  <c:v>0.2</c:v>
                </c:pt>
              </c:numCache>
            </c:numRef>
          </c:val>
          <c:extLst>
            <c:ext xmlns:c16="http://schemas.microsoft.com/office/drawing/2014/chart" uri="{C3380CC4-5D6E-409C-BE32-E72D297353CC}">
              <c16:uniqueId val="{00000003-2FC1-4D4B-9854-58FB9E87ED05}"/>
            </c:ext>
          </c:extLst>
        </c:ser>
        <c:ser>
          <c:idx val="4"/>
          <c:order val="4"/>
          <c:tx>
            <c:strRef>
              <c:f>'Q12.要件の変化（主な適応分野）'!$BG$19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'Q12.要件の変化（主な適応分野）'!$BB$20:$BB$29</c:f>
              <c:strCache>
                <c:ptCount val="10"/>
                <c:pt idx="0">
                  <c:v>F.セキュリティ.プライバシー保護の強化（n=60）</c:v>
                </c:pt>
                <c:pt idx="1">
                  <c:v>A.適用技術の複雑化.高度化（n=60）</c:v>
                </c:pt>
                <c:pt idx="2">
                  <c:v>E.安全性の向上.機能安全への対応等（n=60）</c:v>
                </c:pt>
                <c:pt idx="3">
                  <c:v>D.利用形態.利用方法の多様化（n=60）</c:v>
                </c:pt>
                <c:pt idx="4">
                  <c:v>C.つながる対象が増加（n=60）</c:v>
                </c:pt>
                <c:pt idx="5">
                  <c:v>I.デジタル.トランスフォーメーションへの対応（n=60）</c:v>
                </c:pt>
                <c:pt idx="6">
                  <c:v>J.ニューノーマルへの対応（n=59）</c:v>
                </c:pt>
                <c:pt idx="7">
                  <c:v>B.部品の増加.プラットフォームの増加（n=60）</c:v>
                </c:pt>
                <c:pt idx="8">
                  <c:v>H.対応すべき規格等の増加（n=60）</c:v>
                </c:pt>
                <c:pt idx="9">
                  <c:v>G.仕向地.出荷先の拡大（n=60）</c:v>
                </c:pt>
              </c:strCache>
            </c:strRef>
          </c:cat>
          <c:val>
            <c:numRef>
              <c:f>'Q12.要件の変化（主な適応分野）'!$BG$20:$BG$29</c:f>
              <c:numCache>
                <c:formatCode>0.0%</c:formatCode>
                <c:ptCount val="10"/>
                <c:pt idx="0">
                  <c:v>0</c:v>
                </c:pt>
                <c:pt idx="1">
                  <c:v>3.3333333333333333E-2</c:v>
                </c:pt>
                <c:pt idx="2">
                  <c:v>0</c:v>
                </c:pt>
                <c:pt idx="3">
                  <c:v>0</c:v>
                </c:pt>
                <c:pt idx="4">
                  <c:v>1.6666666666666666E-2</c:v>
                </c:pt>
                <c:pt idx="5">
                  <c:v>3.3333333333333333E-2</c:v>
                </c:pt>
                <c:pt idx="6">
                  <c:v>5.0847457627118647E-2</c:v>
                </c:pt>
                <c:pt idx="7">
                  <c:v>6.6666666666666666E-2</c:v>
                </c:pt>
                <c:pt idx="8">
                  <c:v>0</c:v>
                </c:pt>
                <c:pt idx="9">
                  <c:v>0.05</c:v>
                </c:pt>
              </c:numCache>
            </c:numRef>
          </c:val>
          <c:extLst>
            <c:ext xmlns:c16="http://schemas.microsoft.com/office/drawing/2014/chart" uri="{C3380CC4-5D6E-409C-BE32-E72D297353CC}">
              <c16:uniqueId val="{00000004-2FC1-4D4B-9854-58FB9E87ED05}"/>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建築／土木</a:t>
            </a:r>
          </a:p>
        </c:rich>
      </c:tx>
      <c:layout>
        <c:manualLayout>
          <c:xMode val="edge"/>
          <c:yMode val="edge"/>
          <c:x val="2.5277777777777815E-4"/>
          <c:y val="4.9782407407407423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'Q12.要件の変化（主な適応分野）'!$BR$19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'Q12.要件の変化（主な適応分野）'!$BQ$20:$BQ$29</c:f>
              <c:strCache>
                <c:ptCount val="10"/>
                <c:pt idx="0">
                  <c:v>A.適用技術の複雑化.高度化（n=115）</c:v>
                </c:pt>
                <c:pt idx="1">
                  <c:v>F.セキュリティ.プライバシー保護の強化（n=112）</c:v>
                </c:pt>
                <c:pt idx="2">
                  <c:v>D.利用形態.利用方法の多様化（n=113）</c:v>
                </c:pt>
                <c:pt idx="3">
                  <c:v>E.安全性の向上.機能安全への対応等（n=112）</c:v>
                </c:pt>
                <c:pt idx="4">
                  <c:v>I.デジタル.トランスフォーメーションへの対応（n=111）</c:v>
                </c:pt>
                <c:pt idx="5">
                  <c:v>C.つながる対象が増加（n=113）</c:v>
                </c:pt>
                <c:pt idx="6">
                  <c:v>J.ニューノーマルへの対応（n=112）</c:v>
                </c:pt>
                <c:pt idx="7">
                  <c:v>B.部品の増加.プラットフォームの増加（n=112）</c:v>
                </c:pt>
                <c:pt idx="8">
                  <c:v>H.対応すべき規格等の増加（n=112）</c:v>
                </c:pt>
                <c:pt idx="9">
                  <c:v>G.仕向地.出荷先の拡大（n=111）</c:v>
                </c:pt>
              </c:strCache>
            </c:strRef>
          </c:cat>
          <c:val>
            <c:numRef>
              <c:f>'Q12.要件の変化（主な適応分野）'!$BR$20:$BR$29</c:f>
              <c:numCache>
                <c:formatCode>0.0%</c:formatCode>
                <c:ptCount val="10"/>
                <c:pt idx="0">
                  <c:v>0.44347826086956521</c:v>
                </c:pt>
                <c:pt idx="1">
                  <c:v>0.35714285714285715</c:v>
                </c:pt>
                <c:pt idx="2">
                  <c:v>0.29203539823008851</c:v>
                </c:pt>
                <c:pt idx="3">
                  <c:v>0.2857142857142857</c:v>
                </c:pt>
                <c:pt idx="4">
                  <c:v>0.25225225225225223</c:v>
                </c:pt>
                <c:pt idx="5">
                  <c:v>0.23008849557522124</c:v>
                </c:pt>
                <c:pt idx="6">
                  <c:v>0.14285714285714285</c:v>
                </c:pt>
                <c:pt idx="7">
                  <c:v>0.13392857142857142</c:v>
                </c:pt>
                <c:pt idx="8">
                  <c:v>9.8214285714285712E-2</c:v>
                </c:pt>
                <c:pt idx="9">
                  <c:v>5.4054054054054057E-2</c:v>
                </c:pt>
              </c:numCache>
            </c:numRef>
          </c:val>
          <c:extLst>
            <c:ext xmlns:c16="http://schemas.microsoft.com/office/drawing/2014/chart" uri="{C3380CC4-5D6E-409C-BE32-E72D297353CC}">
              <c16:uniqueId val="{00000000-5ED4-463A-B861-EE78F39A40D0}"/>
            </c:ext>
          </c:extLst>
        </c:ser>
        <c:ser>
          <c:idx val="2"/>
          <c:order val="1"/>
          <c:tx>
            <c:strRef>
              <c:f>'Q12.要件の変化（主な適応分野）'!$BS$19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'Q12.要件の変化（主な適応分野）'!$BQ$20:$BQ$29</c:f>
              <c:strCache>
                <c:ptCount val="10"/>
                <c:pt idx="0">
                  <c:v>A.適用技術の複雑化.高度化（n=115）</c:v>
                </c:pt>
                <c:pt idx="1">
                  <c:v>F.セキュリティ.プライバシー保護の強化（n=112）</c:v>
                </c:pt>
                <c:pt idx="2">
                  <c:v>D.利用形態.利用方法の多様化（n=113）</c:v>
                </c:pt>
                <c:pt idx="3">
                  <c:v>E.安全性の向上.機能安全への対応等（n=112）</c:v>
                </c:pt>
                <c:pt idx="4">
                  <c:v>I.デジタル.トランスフォーメーションへの対応（n=111）</c:v>
                </c:pt>
                <c:pt idx="5">
                  <c:v>C.つながる対象が増加（n=113）</c:v>
                </c:pt>
                <c:pt idx="6">
                  <c:v>J.ニューノーマルへの対応（n=112）</c:v>
                </c:pt>
                <c:pt idx="7">
                  <c:v>B.部品の増加.プラットフォームの増加（n=112）</c:v>
                </c:pt>
                <c:pt idx="8">
                  <c:v>H.対応すべき規格等の増加（n=112）</c:v>
                </c:pt>
                <c:pt idx="9">
                  <c:v>G.仕向地.出荷先の拡大（n=111）</c:v>
                </c:pt>
              </c:strCache>
            </c:strRef>
          </c:cat>
          <c:val>
            <c:numRef>
              <c:f>'Q12.要件の変化（主な適応分野）'!$BS$20:$BS$29</c:f>
              <c:numCache>
                <c:formatCode>0.0%</c:formatCode>
                <c:ptCount val="10"/>
                <c:pt idx="0">
                  <c:v>0.33913043478260868</c:v>
                </c:pt>
                <c:pt idx="1">
                  <c:v>0.3392857142857143</c:v>
                </c:pt>
                <c:pt idx="2">
                  <c:v>0.38938053097345132</c:v>
                </c:pt>
                <c:pt idx="3">
                  <c:v>0.3392857142857143</c:v>
                </c:pt>
                <c:pt idx="4">
                  <c:v>0.36036036036036034</c:v>
                </c:pt>
                <c:pt idx="5">
                  <c:v>0.31858407079646017</c:v>
                </c:pt>
                <c:pt idx="6">
                  <c:v>0.3125</c:v>
                </c:pt>
                <c:pt idx="7">
                  <c:v>0.3482142857142857</c:v>
                </c:pt>
                <c:pt idx="8">
                  <c:v>0.45535714285714285</c:v>
                </c:pt>
                <c:pt idx="9">
                  <c:v>0.26126126126126126</c:v>
                </c:pt>
              </c:numCache>
            </c:numRef>
          </c:val>
          <c:extLst>
            <c:ext xmlns:c16="http://schemas.microsoft.com/office/drawing/2014/chart" uri="{C3380CC4-5D6E-409C-BE32-E72D297353CC}">
              <c16:uniqueId val="{00000001-5ED4-463A-B861-EE78F39A40D0}"/>
            </c:ext>
          </c:extLst>
        </c:ser>
        <c:ser>
          <c:idx val="1"/>
          <c:order val="2"/>
          <c:tx>
            <c:strRef>
              <c:f>'Q12.要件の変化（主な適応分野）'!$BT$19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'Q12.要件の変化（主な適応分野）'!$BQ$20:$BQ$29</c:f>
              <c:strCache>
                <c:ptCount val="10"/>
                <c:pt idx="0">
                  <c:v>A.適用技術の複雑化.高度化（n=115）</c:v>
                </c:pt>
                <c:pt idx="1">
                  <c:v>F.セキュリティ.プライバシー保護の強化（n=112）</c:v>
                </c:pt>
                <c:pt idx="2">
                  <c:v>D.利用形態.利用方法の多様化（n=113）</c:v>
                </c:pt>
                <c:pt idx="3">
                  <c:v>E.安全性の向上.機能安全への対応等（n=112）</c:v>
                </c:pt>
                <c:pt idx="4">
                  <c:v>I.デジタル.トランスフォーメーションへの対応（n=111）</c:v>
                </c:pt>
                <c:pt idx="5">
                  <c:v>C.つながる対象が増加（n=113）</c:v>
                </c:pt>
                <c:pt idx="6">
                  <c:v>J.ニューノーマルへの対応（n=112）</c:v>
                </c:pt>
                <c:pt idx="7">
                  <c:v>B.部品の増加.プラットフォームの増加（n=112）</c:v>
                </c:pt>
                <c:pt idx="8">
                  <c:v>H.対応すべき規格等の増加（n=112）</c:v>
                </c:pt>
                <c:pt idx="9">
                  <c:v>G.仕向地.出荷先の拡大（n=111）</c:v>
                </c:pt>
              </c:strCache>
            </c:strRef>
          </c:cat>
          <c:val>
            <c:numRef>
              <c:f>'Q12.要件の変化（主な適応分野）'!$BT$20:$BT$29</c:f>
              <c:numCache>
                <c:formatCode>0.0%</c:formatCode>
                <c:ptCount val="10"/>
                <c:pt idx="0">
                  <c:v>0.13043478260869565</c:v>
                </c:pt>
                <c:pt idx="1">
                  <c:v>0.1875</c:v>
                </c:pt>
                <c:pt idx="2">
                  <c:v>0.16814159292035399</c:v>
                </c:pt>
                <c:pt idx="3">
                  <c:v>0.19642857142857142</c:v>
                </c:pt>
                <c:pt idx="4">
                  <c:v>0.18018018018018017</c:v>
                </c:pt>
                <c:pt idx="5">
                  <c:v>0.29203539823008851</c:v>
                </c:pt>
                <c:pt idx="6">
                  <c:v>0.3125</c:v>
                </c:pt>
                <c:pt idx="7">
                  <c:v>0.3125</c:v>
                </c:pt>
                <c:pt idx="8">
                  <c:v>0.2857142857142857</c:v>
                </c:pt>
                <c:pt idx="9">
                  <c:v>0.3963963963963964</c:v>
                </c:pt>
              </c:numCache>
            </c:numRef>
          </c:val>
          <c:extLst>
            <c:ext xmlns:c16="http://schemas.microsoft.com/office/drawing/2014/chart" uri="{C3380CC4-5D6E-409C-BE32-E72D297353CC}">
              <c16:uniqueId val="{00000002-5ED4-463A-B861-EE78F39A40D0}"/>
            </c:ext>
          </c:extLst>
        </c:ser>
        <c:ser>
          <c:idx val="3"/>
          <c:order val="3"/>
          <c:tx>
            <c:strRef>
              <c:f>'Q12.要件の変化（主な適応分野）'!$BU$19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'Q12.要件の変化（主な適応分野）'!$BQ$20:$BQ$29</c:f>
              <c:strCache>
                <c:ptCount val="10"/>
                <c:pt idx="0">
                  <c:v>A.適用技術の複雑化.高度化（n=115）</c:v>
                </c:pt>
                <c:pt idx="1">
                  <c:v>F.セキュリティ.プライバシー保護の強化（n=112）</c:v>
                </c:pt>
                <c:pt idx="2">
                  <c:v>D.利用形態.利用方法の多様化（n=113）</c:v>
                </c:pt>
                <c:pt idx="3">
                  <c:v>E.安全性の向上.機能安全への対応等（n=112）</c:v>
                </c:pt>
                <c:pt idx="4">
                  <c:v>I.デジタル.トランスフォーメーションへの対応（n=111）</c:v>
                </c:pt>
                <c:pt idx="5">
                  <c:v>C.つながる対象が増加（n=113）</c:v>
                </c:pt>
                <c:pt idx="6">
                  <c:v>J.ニューノーマルへの対応（n=112）</c:v>
                </c:pt>
                <c:pt idx="7">
                  <c:v>B.部品の増加.プラットフォームの増加（n=112）</c:v>
                </c:pt>
                <c:pt idx="8">
                  <c:v>H.対応すべき規格等の増加（n=112）</c:v>
                </c:pt>
                <c:pt idx="9">
                  <c:v>G.仕向地.出荷先の拡大（n=111）</c:v>
                </c:pt>
              </c:strCache>
            </c:strRef>
          </c:cat>
          <c:val>
            <c:numRef>
              <c:f>'Q12.要件の変化（主な適応分野）'!$BU$20:$BU$29</c:f>
              <c:numCache>
                <c:formatCode>0.0%</c:formatCode>
                <c:ptCount val="10"/>
                <c:pt idx="0">
                  <c:v>4.3478260869565216E-2</c:v>
                </c:pt>
                <c:pt idx="1">
                  <c:v>7.1428571428571425E-2</c:v>
                </c:pt>
                <c:pt idx="2">
                  <c:v>9.7345132743362831E-2</c:v>
                </c:pt>
                <c:pt idx="3">
                  <c:v>0.11607142857142858</c:v>
                </c:pt>
                <c:pt idx="4">
                  <c:v>0.10810810810810811</c:v>
                </c:pt>
                <c:pt idx="5">
                  <c:v>9.7345132743362831E-2</c:v>
                </c:pt>
                <c:pt idx="6">
                  <c:v>0.11607142857142858</c:v>
                </c:pt>
                <c:pt idx="7">
                  <c:v>0.14285714285714285</c:v>
                </c:pt>
                <c:pt idx="8">
                  <c:v>9.8214285714285712E-2</c:v>
                </c:pt>
                <c:pt idx="9">
                  <c:v>0.22522522522522523</c:v>
                </c:pt>
              </c:numCache>
            </c:numRef>
          </c:val>
          <c:extLst>
            <c:ext xmlns:c16="http://schemas.microsoft.com/office/drawing/2014/chart" uri="{C3380CC4-5D6E-409C-BE32-E72D297353CC}">
              <c16:uniqueId val="{00000003-5ED4-463A-B861-EE78F39A40D0}"/>
            </c:ext>
          </c:extLst>
        </c:ser>
        <c:ser>
          <c:idx val="4"/>
          <c:order val="4"/>
          <c:tx>
            <c:strRef>
              <c:f>'Q12.要件の変化（主な適応分野）'!$BV$19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'Q12.要件の変化（主な適応分野）'!$BQ$20:$BQ$29</c:f>
              <c:strCache>
                <c:ptCount val="10"/>
                <c:pt idx="0">
                  <c:v>A.適用技術の複雑化.高度化（n=115）</c:v>
                </c:pt>
                <c:pt idx="1">
                  <c:v>F.セキュリティ.プライバシー保護の強化（n=112）</c:v>
                </c:pt>
                <c:pt idx="2">
                  <c:v>D.利用形態.利用方法の多様化（n=113）</c:v>
                </c:pt>
                <c:pt idx="3">
                  <c:v>E.安全性の向上.機能安全への対応等（n=112）</c:v>
                </c:pt>
                <c:pt idx="4">
                  <c:v>I.デジタル.トランスフォーメーションへの対応（n=111）</c:v>
                </c:pt>
                <c:pt idx="5">
                  <c:v>C.つながる対象が増加（n=113）</c:v>
                </c:pt>
                <c:pt idx="6">
                  <c:v>J.ニューノーマルへの対応（n=112）</c:v>
                </c:pt>
                <c:pt idx="7">
                  <c:v>B.部品の増加.プラットフォームの増加（n=112）</c:v>
                </c:pt>
                <c:pt idx="8">
                  <c:v>H.対応すべき規格等の増加（n=112）</c:v>
                </c:pt>
                <c:pt idx="9">
                  <c:v>G.仕向地.出荷先の拡大（n=111）</c:v>
                </c:pt>
              </c:strCache>
            </c:strRef>
          </c:cat>
          <c:val>
            <c:numRef>
              <c:f>'Q12.要件の変化（主な適応分野）'!$BV$20:$BV$29</c:f>
              <c:numCache>
                <c:formatCode>0.0%</c:formatCode>
                <c:ptCount val="10"/>
                <c:pt idx="0">
                  <c:v>4.3478260869565216E-2</c:v>
                </c:pt>
                <c:pt idx="1">
                  <c:v>4.4642857142857144E-2</c:v>
                </c:pt>
                <c:pt idx="2">
                  <c:v>5.3097345132743362E-2</c:v>
                </c:pt>
                <c:pt idx="3">
                  <c:v>6.25E-2</c:v>
                </c:pt>
                <c:pt idx="4">
                  <c:v>9.90990990990991E-2</c:v>
                </c:pt>
                <c:pt idx="5">
                  <c:v>6.1946902654867256E-2</c:v>
                </c:pt>
                <c:pt idx="6">
                  <c:v>0.11607142857142858</c:v>
                </c:pt>
                <c:pt idx="7">
                  <c:v>6.25E-2</c:v>
                </c:pt>
                <c:pt idx="8">
                  <c:v>6.25E-2</c:v>
                </c:pt>
                <c:pt idx="9">
                  <c:v>6.3063063063063057E-2</c:v>
                </c:pt>
              </c:numCache>
            </c:numRef>
          </c:val>
          <c:extLst>
            <c:ext xmlns:c16="http://schemas.microsoft.com/office/drawing/2014/chart" uri="{C3380CC4-5D6E-409C-BE32-E72D297353CC}">
              <c16:uniqueId val="{00000004-5ED4-463A-B861-EE78F39A40D0}"/>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工場／プラント</a:t>
            </a:r>
          </a:p>
        </c:rich>
      </c:tx>
      <c:layout>
        <c:manualLayout>
          <c:xMode val="edge"/>
          <c:yMode val="edge"/>
          <c:x val="2.5277777777777815E-4"/>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'Q12.要件の変化（主な適応分野）'!$CG$19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'Q12.要件の変化（主な適応分野）'!$CF$20:$CF$29</c:f>
              <c:strCache>
                <c:ptCount val="10"/>
                <c:pt idx="0">
                  <c:v>A.適用技術の複雑化.高度化（n=474）</c:v>
                </c:pt>
                <c:pt idx="1">
                  <c:v>F.セキュリティ.プライバシー保護の強化（n=466）</c:v>
                </c:pt>
                <c:pt idx="2">
                  <c:v>E.安全性の向上.機能安全への対応等（n=463）</c:v>
                </c:pt>
                <c:pt idx="3">
                  <c:v>C.つながる対象が増加（n=466）</c:v>
                </c:pt>
                <c:pt idx="4">
                  <c:v>D.利用形態.利用方法の多様化（n=467）</c:v>
                </c:pt>
                <c:pt idx="5">
                  <c:v>I.デジタル.トランスフォーメーションへの対応（n=464）</c:v>
                </c:pt>
                <c:pt idx="6">
                  <c:v>B.部品の増加.プラットフォームの増加（n=461）</c:v>
                </c:pt>
                <c:pt idx="7">
                  <c:v>J.ニューノーマルへの対応（n=462）</c:v>
                </c:pt>
                <c:pt idx="8">
                  <c:v>H.対応すべき規格等の増加（n=466）</c:v>
                </c:pt>
                <c:pt idx="9">
                  <c:v>G.仕向地.出荷先の拡大（n=464）</c:v>
                </c:pt>
              </c:strCache>
            </c:strRef>
          </c:cat>
          <c:val>
            <c:numRef>
              <c:f>'Q12.要件の変化（主な適応分野）'!$CG$20:$CG$29</c:f>
              <c:numCache>
                <c:formatCode>0.0%</c:formatCode>
                <c:ptCount val="10"/>
                <c:pt idx="0">
                  <c:v>0.33333333333333331</c:v>
                </c:pt>
                <c:pt idx="1">
                  <c:v>0.3261802575107296</c:v>
                </c:pt>
                <c:pt idx="2">
                  <c:v>0.26133909287257018</c:v>
                </c:pt>
                <c:pt idx="3">
                  <c:v>0.17596566523605151</c:v>
                </c:pt>
                <c:pt idx="4">
                  <c:v>0.17558886509635974</c:v>
                </c:pt>
                <c:pt idx="5">
                  <c:v>0.16594827586206898</c:v>
                </c:pt>
                <c:pt idx="6">
                  <c:v>0.10845986984815618</c:v>
                </c:pt>
                <c:pt idx="7">
                  <c:v>9.5238095238095233E-2</c:v>
                </c:pt>
                <c:pt idx="8">
                  <c:v>9.4420600858369105E-2</c:v>
                </c:pt>
                <c:pt idx="9">
                  <c:v>7.9741379310344834E-2</c:v>
                </c:pt>
              </c:numCache>
            </c:numRef>
          </c:val>
          <c:extLst>
            <c:ext xmlns:c16="http://schemas.microsoft.com/office/drawing/2014/chart" uri="{C3380CC4-5D6E-409C-BE32-E72D297353CC}">
              <c16:uniqueId val="{00000000-6055-455A-BFBC-C3EDFF560D77}"/>
            </c:ext>
          </c:extLst>
        </c:ser>
        <c:ser>
          <c:idx val="2"/>
          <c:order val="1"/>
          <c:tx>
            <c:strRef>
              <c:f>'Q12.要件の変化（主な適応分野）'!$CH$19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'Q12.要件の変化（主な適応分野）'!$CF$20:$CF$29</c:f>
              <c:strCache>
                <c:ptCount val="10"/>
                <c:pt idx="0">
                  <c:v>A.適用技術の複雑化.高度化（n=474）</c:v>
                </c:pt>
                <c:pt idx="1">
                  <c:v>F.セキュリティ.プライバシー保護の強化（n=466）</c:v>
                </c:pt>
                <c:pt idx="2">
                  <c:v>E.安全性の向上.機能安全への対応等（n=463）</c:v>
                </c:pt>
                <c:pt idx="3">
                  <c:v>C.つながる対象が増加（n=466）</c:v>
                </c:pt>
                <c:pt idx="4">
                  <c:v>D.利用形態.利用方法の多様化（n=467）</c:v>
                </c:pt>
                <c:pt idx="5">
                  <c:v>I.デジタル.トランスフォーメーションへの対応（n=464）</c:v>
                </c:pt>
                <c:pt idx="6">
                  <c:v>B.部品の増加.プラットフォームの増加（n=461）</c:v>
                </c:pt>
                <c:pt idx="7">
                  <c:v>J.ニューノーマルへの対応（n=462）</c:v>
                </c:pt>
                <c:pt idx="8">
                  <c:v>H.対応すべき規格等の増加（n=466）</c:v>
                </c:pt>
                <c:pt idx="9">
                  <c:v>G.仕向地.出荷先の拡大（n=464）</c:v>
                </c:pt>
              </c:strCache>
            </c:strRef>
          </c:cat>
          <c:val>
            <c:numRef>
              <c:f>'Q12.要件の変化（主な適応分野）'!$CH$20:$CH$29</c:f>
              <c:numCache>
                <c:formatCode>0.0%</c:formatCode>
                <c:ptCount val="10"/>
                <c:pt idx="0">
                  <c:v>0.44514767932489452</c:v>
                </c:pt>
                <c:pt idx="1">
                  <c:v>0.41201716738197425</c:v>
                </c:pt>
                <c:pt idx="2">
                  <c:v>0.42980561555075592</c:v>
                </c:pt>
                <c:pt idx="3">
                  <c:v>0.3927038626609442</c:v>
                </c:pt>
                <c:pt idx="4">
                  <c:v>0.4411134903640257</c:v>
                </c:pt>
                <c:pt idx="5">
                  <c:v>0.37284482758620691</c:v>
                </c:pt>
                <c:pt idx="6">
                  <c:v>0.40563991323210413</c:v>
                </c:pt>
                <c:pt idx="7">
                  <c:v>0.32251082251082253</c:v>
                </c:pt>
                <c:pt idx="8">
                  <c:v>0.44206008583690987</c:v>
                </c:pt>
                <c:pt idx="9">
                  <c:v>0.26293103448275862</c:v>
                </c:pt>
              </c:numCache>
            </c:numRef>
          </c:val>
          <c:extLst>
            <c:ext xmlns:c16="http://schemas.microsoft.com/office/drawing/2014/chart" uri="{C3380CC4-5D6E-409C-BE32-E72D297353CC}">
              <c16:uniqueId val="{00000001-6055-455A-BFBC-C3EDFF560D77}"/>
            </c:ext>
          </c:extLst>
        </c:ser>
        <c:ser>
          <c:idx val="1"/>
          <c:order val="2"/>
          <c:tx>
            <c:strRef>
              <c:f>'Q12.要件の変化（主な適応分野）'!$CI$19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'Q12.要件の変化（主な適応分野）'!$CF$20:$CF$29</c:f>
              <c:strCache>
                <c:ptCount val="10"/>
                <c:pt idx="0">
                  <c:v>A.適用技術の複雑化.高度化（n=474）</c:v>
                </c:pt>
                <c:pt idx="1">
                  <c:v>F.セキュリティ.プライバシー保護の強化（n=466）</c:v>
                </c:pt>
                <c:pt idx="2">
                  <c:v>E.安全性の向上.機能安全への対応等（n=463）</c:v>
                </c:pt>
                <c:pt idx="3">
                  <c:v>C.つながる対象が増加（n=466）</c:v>
                </c:pt>
                <c:pt idx="4">
                  <c:v>D.利用形態.利用方法の多様化（n=467）</c:v>
                </c:pt>
                <c:pt idx="5">
                  <c:v>I.デジタル.トランスフォーメーションへの対応（n=464）</c:v>
                </c:pt>
                <c:pt idx="6">
                  <c:v>B.部品の増加.プラットフォームの増加（n=461）</c:v>
                </c:pt>
                <c:pt idx="7">
                  <c:v>J.ニューノーマルへの対応（n=462）</c:v>
                </c:pt>
                <c:pt idx="8">
                  <c:v>H.対応すべき規格等の増加（n=466）</c:v>
                </c:pt>
                <c:pt idx="9">
                  <c:v>G.仕向地.出荷先の拡大（n=464）</c:v>
                </c:pt>
              </c:strCache>
            </c:strRef>
          </c:cat>
          <c:val>
            <c:numRef>
              <c:f>'Q12.要件の変化（主な適応分野）'!$CI$20:$CI$29</c:f>
              <c:numCache>
                <c:formatCode>0.0%</c:formatCode>
                <c:ptCount val="10"/>
                <c:pt idx="0">
                  <c:v>0.13502109704641349</c:v>
                </c:pt>
                <c:pt idx="1">
                  <c:v>0.14592274678111589</c:v>
                </c:pt>
                <c:pt idx="2">
                  <c:v>0.20086393088552915</c:v>
                </c:pt>
                <c:pt idx="3">
                  <c:v>0.25965665236051499</c:v>
                </c:pt>
                <c:pt idx="4">
                  <c:v>0.24625267665952891</c:v>
                </c:pt>
                <c:pt idx="5">
                  <c:v>0.27370689655172414</c:v>
                </c:pt>
                <c:pt idx="6">
                  <c:v>0.3036876355748373</c:v>
                </c:pt>
                <c:pt idx="7">
                  <c:v>0.35064935064935066</c:v>
                </c:pt>
                <c:pt idx="8">
                  <c:v>0.33047210300429186</c:v>
                </c:pt>
                <c:pt idx="9">
                  <c:v>0.40948275862068967</c:v>
                </c:pt>
              </c:numCache>
            </c:numRef>
          </c:val>
          <c:extLst>
            <c:ext xmlns:c16="http://schemas.microsoft.com/office/drawing/2014/chart" uri="{C3380CC4-5D6E-409C-BE32-E72D297353CC}">
              <c16:uniqueId val="{00000002-6055-455A-BFBC-C3EDFF560D77}"/>
            </c:ext>
          </c:extLst>
        </c:ser>
        <c:ser>
          <c:idx val="3"/>
          <c:order val="3"/>
          <c:tx>
            <c:strRef>
              <c:f>'Q12.要件の変化（主な適応分野）'!$CJ$19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'Q12.要件の変化（主な適応分野）'!$CF$20:$CF$29</c:f>
              <c:strCache>
                <c:ptCount val="10"/>
                <c:pt idx="0">
                  <c:v>A.適用技術の複雑化.高度化（n=474）</c:v>
                </c:pt>
                <c:pt idx="1">
                  <c:v>F.セキュリティ.プライバシー保護の強化（n=466）</c:v>
                </c:pt>
                <c:pt idx="2">
                  <c:v>E.安全性の向上.機能安全への対応等（n=463）</c:v>
                </c:pt>
                <c:pt idx="3">
                  <c:v>C.つながる対象が増加（n=466）</c:v>
                </c:pt>
                <c:pt idx="4">
                  <c:v>D.利用形態.利用方法の多様化（n=467）</c:v>
                </c:pt>
                <c:pt idx="5">
                  <c:v>I.デジタル.トランスフォーメーションへの対応（n=464）</c:v>
                </c:pt>
                <c:pt idx="6">
                  <c:v>B.部品の増加.プラットフォームの増加（n=461）</c:v>
                </c:pt>
                <c:pt idx="7">
                  <c:v>J.ニューノーマルへの対応（n=462）</c:v>
                </c:pt>
                <c:pt idx="8">
                  <c:v>H.対応すべき規格等の増加（n=466）</c:v>
                </c:pt>
                <c:pt idx="9">
                  <c:v>G.仕向地.出荷先の拡大（n=464）</c:v>
                </c:pt>
              </c:strCache>
            </c:strRef>
          </c:cat>
          <c:val>
            <c:numRef>
              <c:f>'Q12.要件の変化（主な適応分野）'!$CJ$20:$CJ$29</c:f>
              <c:numCache>
                <c:formatCode>0.0%</c:formatCode>
                <c:ptCount val="10"/>
                <c:pt idx="0">
                  <c:v>4.4303797468354431E-2</c:v>
                </c:pt>
                <c:pt idx="1">
                  <c:v>6.0085836909871244E-2</c:v>
                </c:pt>
                <c:pt idx="2">
                  <c:v>5.3995680345572353E-2</c:v>
                </c:pt>
                <c:pt idx="3">
                  <c:v>0.1072961373390558</c:v>
                </c:pt>
                <c:pt idx="4">
                  <c:v>8.3511777301927201E-2</c:v>
                </c:pt>
                <c:pt idx="5">
                  <c:v>0.10775862068965517</c:v>
                </c:pt>
                <c:pt idx="6">
                  <c:v>0.11279826464208242</c:v>
                </c:pt>
                <c:pt idx="7">
                  <c:v>0.13203463203463203</c:v>
                </c:pt>
                <c:pt idx="8">
                  <c:v>9.012875536480687E-2</c:v>
                </c:pt>
                <c:pt idx="9">
                  <c:v>0.17241379310344829</c:v>
                </c:pt>
              </c:numCache>
            </c:numRef>
          </c:val>
          <c:extLst>
            <c:ext xmlns:c16="http://schemas.microsoft.com/office/drawing/2014/chart" uri="{C3380CC4-5D6E-409C-BE32-E72D297353CC}">
              <c16:uniqueId val="{00000003-6055-455A-BFBC-C3EDFF560D77}"/>
            </c:ext>
          </c:extLst>
        </c:ser>
        <c:ser>
          <c:idx val="4"/>
          <c:order val="4"/>
          <c:tx>
            <c:strRef>
              <c:f>'Q12.要件の変化（主な適応分野）'!$CK$19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'Q12.要件の変化（主な適応分野）'!$CF$20:$CF$29</c:f>
              <c:strCache>
                <c:ptCount val="10"/>
                <c:pt idx="0">
                  <c:v>A.適用技術の複雑化.高度化（n=474）</c:v>
                </c:pt>
                <c:pt idx="1">
                  <c:v>F.セキュリティ.プライバシー保護の強化（n=466）</c:v>
                </c:pt>
                <c:pt idx="2">
                  <c:v>E.安全性の向上.機能安全への対応等（n=463）</c:v>
                </c:pt>
                <c:pt idx="3">
                  <c:v>C.つながる対象が増加（n=466）</c:v>
                </c:pt>
                <c:pt idx="4">
                  <c:v>D.利用形態.利用方法の多様化（n=467）</c:v>
                </c:pt>
                <c:pt idx="5">
                  <c:v>I.デジタル.トランスフォーメーションへの対応（n=464）</c:v>
                </c:pt>
                <c:pt idx="6">
                  <c:v>B.部品の増加.プラットフォームの増加（n=461）</c:v>
                </c:pt>
                <c:pt idx="7">
                  <c:v>J.ニューノーマルへの対応（n=462）</c:v>
                </c:pt>
                <c:pt idx="8">
                  <c:v>H.対応すべき規格等の増加（n=466）</c:v>
                </c:pt>
                <c:pt idx="9">
                  <c:v>G.仕向地.出荷先の拡大（n=464）</c:v>
                </c:pt>
              </c:strCache>
            </c:strRef>
          </c:cat>
          <c:val>
            <c:numRef>
              <c:f>'Q12.要件の変化（主な適応分野）'!$CK$20:$CK$29</c:f>
              <c:numCache>
                <c:formatCode>0.0%</c:formatCode>
                <c:ptCount val="10"/>
                <c:pt idx="0">
                  <c:v>4.2194092827004218E-2</c:v>
                </c:pt>
                <c:pt idx="1">
                  <c:v>5.5793991416309016E-2</c:v>
                </c:pt>
                <c:pt idx="2">
                  <c:v>5.3995680345572353E-2</c:v>
                </c:pt>
                <c:pt idx="3">
                  <c:v>6.4377682403433473E-2</c:v>
                </c:pt>
                <c:pt idx="4">
                  <c:v>5.353319057815846E-2</c:v>
                </c:pt>
                <c:pt idx="5">
                  <c:v>7.9741379310344834E-2</c:v>
                </c:pt>
                <c:pt idx="6">
                  <c:v>6.9414316702819959E-2</c:v>
                </c:pt>
                <c:pt idx="7">
                  <c:v>9.9567099567099568E-2</c:v>
                </c:pt>
                <c:pt idx="8">
                  <c:v>4.2918454935622317E-2</c:v>
                </c:pt>
                <c:pt idx="9">
                  <c:v>7.5431034482758619E-2</c:v>
                </c:pt>
              </c:numCache>
            </c:numRef>
          </c:val>
          <c:extLst>
            <c:ext xmlns:c16="http://schemas.microsoft.com/office/drawing/2014/chart" uri="{C3380CC4-5D6E-409C-BE32-E72D297353CC}">
              <c16:uniqueId val="{00000004-6055-455A-BFBC-C3EDFF560D77}"/>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オフィス／店舗</a:t>
            </a:r>
          </a:p>
        </c:rich>
      </c:tx>
      <c:layout>
        <c:manualLayout>
          <c:xMode val="edge"/>
          <c:yMode val="edge"/>
          <c:x val="2.5277777777777815E-4"/>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'Q12.要件の変化（主な適応分野）'!$CV$19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'Q12.要件の変化（主な適応分野）'!$CU$20:$CU$29</c:f>
              <c:strCache>
                <c:ptCount val="10"/>
                <c:pt idx="0">
                  <c:v>F.セキュリティ.プライバシー保護の強化（n=248）</c:v>
                </c:pt>
                <c:pt idx="1">
                  <c:v>A.適用技術の複雑化.高度化（n=250）</c:v>
                </c:pt>
                <c:pt idx="2">
                  <c:v>E.安全性の向上.機能安全への対応等（n=244）</c:v>
                </c:pt>
                <c:pt idx="3">
                  <c:v>D.利用形態.利用方法の多様化（n=248）</c:v>
                </c:pt>
                <c:pt idx="4">
                  <c:v>C.つながる対象が増加（n=245）</c:v>
                </c:pt>
                <c:pt idx="5">
                  <c:v>B.部品の増加.プラットフォームの増加（n=243）</c:v>
                </c:pt>
                <c:pt idx="6">
                  <c:v>I.デジタル.トランスフォーメーションへの対応（n=247）</c:v>
                </c:pt>
                <c:pt idx="7">
                  <c:v>J.ニューノーマルへの対応（n=246）</c:v>
                </c:pt>
                <c:pt idx="8">
                  <c:v>H.対応すべき規格等の増加（n=246）</c:v>
                </c:pt>
                <c:pt idx="9">
                  <c:v>G.仕向地.出荷先の拡大（n=246）</c:v>
                </c:pt>
              </c:strCache>
            </c:strRef>
          </c:cat>
          <c:val>
            <c:numRef>
              <c:f>'Q12.要件の変化（主な適応分野）'!$CV$20:$CV$29</c:f>
              <c:numCache>
                <c:formatCode>0.0%</c:formatCode>
                <c:ptCount val="10"/>
                <c:pt idx="0">
                  <c:v>0.42338709677419356</c:v>
                </c:pt>
                <c:pt idx="1">
                  <c:v>0.34399999999999997</c:v>
                </c:pt>
                <c:pt idx="2">
                  <c:v>0.25819672131147542</c:v>
                </c:pt>
                <c:pt idx="3">
                  <c:v>0.21774193548387097</c:v>
                </c:pt>
                <c:pt idx="4">
                  <c:v>0.19591836734693877</c:v>
                </c:pt>
                <c:pt idx="5">
                  <c:v>0.12757201646090535</c:v>
                </c:pt>
                <c:pt idx="6">
                  <c:v>0.12550607287449392</c:v>
                </c:pt>
                <c:pt idx="7">
                  <c:v>0.10569105691056911</c:v>
                </c:pt>
                <c:pt idx="8">
                  <c:v>6.910569105691057E-2</c:v>
                </c:pt>
                <c:pt idx="9">
                  <c:v>5.2845528455284556E-2</c:v>
                </c:pt>
              </c:numCache>
            </c:numRef>
          </c:val>
          <c:extLst>
            <c:ext xmlns:c16="http://schemas.microsoft.com/office/drawing/2014/chart" uri="{C3380CC4-5D6E-409C-BE32-E72D297353CC}">
              <c16:uniqueId val="{00000000-71AB-45B0-90AC-5D5D0DEECB9B}"/>
            </c:ext>
          </c:extLst>
        </c:ser>
        <c:ser>
          <c:idx val="2"/>
          <c:order val="1"/>
          <c:tx>
            <c:strRef>
              <c:f>'Q12.要件の変化（主な適応分野）'!$CW$19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'Q12.要件の変化（主な適応分野）'!$CU$20:$CU$29</c:f>
              <c:strCache>
                <c:ptCount val="10"/>
                <c:pt idx="0">
                  <c:v>F.セキュリティ.プライバシー保護の強化（n=248）</c:v>
                </c:pt>
                <c:pt idx="1">
                  <c:v>A.適用技術の複雑化.高度化（n=250）</c:v>
                </c:pt>
                <c:pt idx="2">
                  <c:v>E.安全性の向上.機能安全への対応等（n=244）</c:v>
                </c:pt>
                <c:pt idx="3">
                  <c:v>D.利用形態.利用方法の多様化（n=248）</c:v>
                </c:pt>
                <c:pt idx="4">
                  <c:v>C.つながる対象が増加（n=245）</c:v>
                </c:pt>
                <c:pt idx="5">
                  <c:v>B.部品の増加.プラットフォームの増加（n=243）</c:v>
                </c:pt>
                <c:pt idx="6">
                  <c:v>I.デジタル.トランスフォーメーションへの対応（n=247）</c:v>
                </c:pt>
                <c:pt idx="7">
                  <c:v>J.ニューノーマルへの対応（n=246）</c:v>
                </c:pt>
                <c:pt idx="8">
                  <c:v>H.対応すべき規格等の増加（n=246）</c:v>
                </c:pt>
                <c:pt idx="9">
                  <c:v>G.仕向地.出荷先の拡大（n=246）</c:v>
                </c:pt>
              </c:strCache>
            </c:strRef>
          </c:cat>
          <c:val>
            <c:numRef>
              <c:f>'Q12.要件の変化（主な適応分野）'!$CW$20:$CW$29</c:f>
              <c:numCache>
                <c:formatCode>0.0%</c:formatCode>
                <c:ptCount val="10"/>
                <c:pt idx="0">
                  <c:v>0.39919354838709675</c:v>
                </c:pt>
                <c:pt idx="1">
                  <c:v>0.432</c:v>
                </c:pt>
                <c:pt idx="2">
                  <c:v>0.43032786885245899</c:v>
                </c:pt>
                <c:pt idx="3">
                  <c:v>0.42741935483870969</c:v>
                </c:pt>
                <c:pt idx="4">
                  <c:v>0.34693877551020408</c:v>
                </c:pt>
                <c:pt idx="5">
                  <c:v>0.37860082304526749</c:v>
                </c:pt>
                <c:pt idx="6">
                  <c:v>0.41295546558704455</c:v>
                </c:pt>
                <c:pt idx="7">
                  <c:v>0.31707317073170732</c:v>
                </c:pt>
                <c:pt idx="8">
                  <c:v>0.37804878048780488</c:v>
                </c:pt>
                <c:pt idx="9">
                  <c:v>0.2032520325203252</c:v>
                </c:pt>
              </c:numCache>
            </c:numRef>
          </c:val>
          <c:extLst>
            <c:ext xmlns:c16="http://schemas.microsoft.com/office/drawing/2014/chart" uri="{C3380CC4-5D6E-409C-BE32-E72D297353CC}">
              <c16:uniqueId val="{00000001-71AB-45B0-90AC-5D5D0DEECB9B}"/>
            </c:ext>
          </c:extLst>
        </c:ser>
        <c:ser>
          <c:idx val="1"/>
          <c:order val="2"/>
          <c:tx>
            <c:strRef>
              <c:f>'Q12.要件の変化（主な適応分野）'!$CX$19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'Q12.要件の変化（主な適応分野）'!$CU$20:$CU$29</c:f>
              <c:strCache>
                <c:ptCount val="10"/>
                <c:pt idx="0">
                  <c:v>F.セキュリティ.プライバシー保護の強化（n=248）</c:v>
                </c:pt>
                <c:pt idx="1">
                  <c:v>A.適用技術の複雑化.高度化（n=250）</c:v>
                </c:pt>
                <c:pt idx="2">
                  <c:v>E.安全性の向上.機能安全への対応等（n=244）</c:v>
                </c:pt>
                <c:pt idx="3">
                  <c:v>D.利用形態.利用方法の多様化（n=248）</c:v>
                </c:pt>
                <c:pt idx="4">
                  <c:v>C.つながる対象が増加（n=245）</c:v>
                </c:pt>
                <c:pt idx="5">
                  <c:v>B.部品の増加.プラットフォームの増加（n=243）</c:v>
                </c:pt>
                <c:pt idx="6">
                  <c:v>I.デジタル.トランスフォーメーションへの対応（n=247）</c:v>
                </c:pt>
                <c:pt idx="7">
                  <c:v>J.ニューノーマルへの対応（n=246）</c:v>
                </c:pt>
                <c:pt idx="8">
                  <c:v>H.対応すべき規格等の増加（n=246）</c:v>
                </c:pt>
                <c:pt idx="9">
                  <c:v>G.仕向地.出荷先の拡大（n=246）</c:v>
                </c:pt>
              </c:strCache>
            </c:strRef>
          </c:cat>
          <c:val>
            <c:numRef>
              <c:f>'Q12.要件の変化（主な適応分野）'!$CX$20:$CX$29</c:f>
              <c:numCache>
                <c:formatCode>0.0%</c:formatCode>
                <c:ptCount val="10"/>
                <c:pt idx="0">
                  <c:v>0.11693548387096774</c:v>
                </c:pt>
                <c:pt idx="1">
                  <c:v>0.152</c:v>
                </c:pt>
                <c:pt idx="2">
                  <c:v>0.21721311475409835</c:v>
                </c:pt>
                <c:pt idx="3">
                  <c:v>0.22580645161290322</c:v>
                </c:pt>
                <c:pt idx="4">
                  <c:v>0.26530612244897961</c:v>
                </c:pt>
                <c:pt idx="5">
                  <c:v>0.29218106995884774</c:v>
                </c:pt>
                <c:pt idx="6">
                  <c:v>0.30769230769230771</c:v>
                </c:pt>
                <c:pt idx="7">
                  <c:v>0.39430894308943087</c:v>
                </c:pt>
                <c:pt idx="8">
                  <c:v>0.38617886178861788</c:v>
                </c:pt>
                <c:pt idx="9">
                  <c:v>0.46341463414634149</c:v>
                </c:pt>
              </c:numCache>
            </c:numRef>
          </c:val>
          <c:extLst>
            <c:ext xmlns:c16="http://schemas.microsoft.com/office/drawing/2014/chart" uri="{C3380CC4-5D6E-409C-BE32-E72D297353CC}">
              <c16:uniqueId val="{00000002-71AB-45B0-90AC-5D5D0DEECB9B}"/>
            </c:ext>
          </c:extLst>
        </c:ser>
        <c:ser>
          <c:idx val="3"/>
          <c:order val="3"/>
          <c:tx>
            <c:strRef>
              <c:f>'Q12.要件の変化（主な適応分野）'!$CY$19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'Q12.要件の変化（主な適応分野）'!$CU$20:$CU$29</c:f>
              <c:strCache>
                <c:ptCount val="10"/>
                <c:pt idx="0">
                  <c:v>F.セキュリティ.プライバシー保護の強化（n=248）</c:v>
                </c:pt>
                <c:pt idx="1">
                  <c:v>A.適用技術の複雑化.高度化（n=250）</c:v>
                </c:pt>
                <c:pt idx="2">
                  <c:v>E.安全性の向上.機能安全への対応等（n=244）</c:v>
                </c:pt>
                <c:pt idx="3">
                  <c:v>D.利用形態.利用方法の多様化（n=248）</c:v>
                </c:pt>
                <c:pt idx="4">
                  <c:v>C.つながる対象が増加（n=245）</c:v>
                </c:pt>
                <c:pt idx="5">
                  <c:v>B.部品の増加.プラットフォームの増加（n=243）</c:v>
                </c:pt>
                <c:pt idx="6">
                  <c:v>I.デジタル.トランスフォーメーションへの対応（n=247）</c:v>
                </c:pt>
                <c:pt idx="7">
                  <c:v>J.ニューノーマルへの対応（n=246）</c:v>
                </c:pt>
                <c:pt idx="8">
                  <c:v>H.対応すべき規格等の増加（n=246）</c:v>
                </c:pt>
                <c:pt idx="9">
                  <c:v>G.仕向地.出荷先の拡大（n=246）</c:v>
                </c:pt>
              </c:strCache>
            </c:strRef>
          </c:cat>
          <c:val>
            <c:numRef>
              <c:f>'Q12.要件の変化（主な適応分野）'!$CY$20:$CY$29</c:f>
              <c:numCache>
                <c:formatCode>0.0%</c:formatCode>
                <c:ptCount val="10"/>
                <c:pt idx="0">
                  <c:v>3.2258064516129031E-2</c:v>
                </c:pt>
                <c:pt idx="1">
                  <c:v>3.5999999999999997E-2</c:v>
                </c:pt>
                <c:pt idx="2">
                  <c:v>6.5573770491803282E-2</c:v>
                </c:pt>
                <c:pt idx="3">
                  <c:v>8.0645161290322578E-2</c:v>
                </c:pt>
                <c:pt idx="4">
                  <c:v>0.11836734693877551</c:v>
                </c:pt>
                <c:pt idx="5">
                  <c:v>0.14814814814814814</c:v>
                </c:pt>
                <c:pt idx="6">
                  <c:v>0.10526315789473684</c:v>
                </c:pt>
                <c:pt idx="7">
                  <c:v>0.12195121951219512</c:v>
                </c:pt>
                <c:pt idx="8">
                  <c:v>0.13008130081300814</c:v>
                </c:pt>
                <c:pt idx="9">
                  <c:v>0.2073170731707317</c:v>
                </c:pt>
              </c:numCache>
            </c:numRef>
          </c:val>
          <c:extLst>
            <c:ext xmlns:c16="http://schemas.microsoft.com/office/drawing/2014/chart" uri="{C3380CC4-5D6E-409C-BE32-E72D297353CC}">
              <c16:uniqueId val="{00000003-71AB-45B0-90AC-5D5D0DEECB9B}"/>
            </c:ext>
          </c:extLst>
        </c:ser>
        <c:ser>
          <c:idx val="4"/>
          <c:order val="4"/>
          <c:tx>
            <c:strRef>
              <c:f>'Q12.要件の変化（主な適応分野）'!$CZ$19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'Q12.要件の変化（主な適応分野）'!$CU$20:$CU$29</c:f>
              <c:strCache>
                <c:ptCount val="10"/>
                <c:pt idx="0">
                  <c:v>F.セキュリティ.プライバシー保護の強化（n=248）</c:v>
                </c:pt>
                <c:pt idx="1">
                  <c:v>A.適用技術の複雑化.高度化（n=250）</c:v>
                </c:pt>
                <c:pt idx="2">
                  <c:v>E.安全性の向上.機能安全への対応等（n=244）</c:v>
                </c:pt>
                <c:pt idx="3">
                  <c:v>D.利用形態.利用方法の多様化（n=248）</c:v>
                </c:pt>
                <c:pt idx="4">
                  <c:v>C.つながる対象が増加（n=245）</c:v>
                </c:pt>
                <c:pt idx="5">
                  <c:v>B.部品の増加.プラットフォームの増加（n=243）</c:v>
                </c:pt>
                <c:pt idx="6">
                  <c:v>I.デジタル.トランスフォーメーションへの対応（n=247）</c:v>
                </c:pt>
                <c:pt idx="7">
                  <c:v>J.ニューノーマルへの対応（n=246）</c:v>
                </c:pt>
                <c:pt idx="8">
                  <c:v>H.対応すべき規格等の増加（n=246）</c:v>
                </c:pt>
                <c:pt idx="9">
                  <c:v>G.仕向地.出荷先の拡大（n=246）</c:v>
                </c:pt>
              </c:strCache>
            </c:strRef>
          </c:cat>
          <c:val>
            <c:numRef>
              <c:f>'Q12.要件の変化（主な適応分野）'!$CZ$20:$CZ$29</c:f>
              <c:numCache>
                <c:formatCode>0.0%</c:formatCode>
                <c:ptCount val="10"/>
                <c:pt idx="0">
                  <c:v>2.8225806451612902E-2</c:v>
                </c:pt>
                <c:pt idx="1">
                  <c:v>3.5999999999999997E-2</c:v>
                </c:pt>
                <c:pt idx="2">
                  <c:v>2.8688524590163935E-2</c:v>
                </c:pt>
                <c:pt idx="3">
                  <c:v>4.8387096774193547E-2</c:v>
                </c:pt>
                <c:pt idx="4">
                  <c:v>7.3469387755102047E-2</c:v>
                </c:pt>
                <c:pt idx="5">
                  <c:v>5.3497942386831275E-2</c:v>
                </c:pt>
                <c:pt idx="6">
                  <c:v>4.8582995951417005E-2</c:v>
                </c:pt>
                <c:pt idx="7">
                  <c:v>6.097560975609756E-2</c:v>
                </c:pt>
                <c:pt idx="8">
                  <c:v>3.6585365853658534E-2</c:v>
                </c:pt>
                <c:pt idx="9">
                  <c:v>7.3170731707317069E-2</c:v>
                </c:pt>
              </c:numCache>
            </c:numRef>
          </c:val>
          <c:extLst>
            <c:ext xmlns:c16="http://schemas.microsoft.com/office/drawing/2014/chart" uri="{C3380CC4-5D6E-409C-BE32-E72D297353CC}">
              <c16:uniqueId val="{00000004-71AB-45B0-90AC-5D5D0DEECB9B}"/>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移動／交通</a:t>
            </a:r>
          </a:p>
        </c:rich>
      </c:tx>
      <c:layout>
        <c:manualLayout>
          <c:xMode val="edge"/>
          <c:yMode val="edge"/>
          <c:x val="5.2924603174603173E-3"/>
          <c:y val="1.9868971546446101E-5"/>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0688557726183036"/>
          <c:w val="0.4607538094542622"/>
          <c:h val="0.4500666055374527"/>
        </c:manualLayout>
      </c:layout>
      <c:barChart>
        <c:barDir val="bar"/>
        <c:grouping val="stacked"/>
        <c:varyColors val="0"/>
        <c:ser>
          <c:idx val="0"/>
          <c:order val="0"/>
          <c:tx>
            <c:strRef>
              <c:f>'Q12.要件の変化（主な適応分野）'!$DK$19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'Q12.要件の変化（主な適応分野）'!$DJ$20:$DJ$29</c:f>
              <c:strCache>
                <c:ptCount val="10"/>
                <c:pt idx="0">
                  <c:v>F.セキュリティ.プライバシー保護の強化（n=153）</c:v>
                </c:pt>
                <c:pt idx="1">
                  <c:v>A.適用技術の複雑化.高度化（n=156）</c:v>
                </c:pt>
                <c:pt idx="2">
                  <c:v>E.安全性の向上.機能安全への対応等（n=153）</c:v>
                </c:pt>
                <c:pt idx="3">
                  <c:v>D.利用形態.利用方法の多様化（n=154）</c:v>
                </c:pt>
                <c:pt idx="4">
                  <c:v>I.デジタル.トランスフォーメーションへの対応（n=155）</c:v>
                </c:pt>
                <c:pt idx="5">
                  <c:v>C.つながる対象が増加（n=155）</c:v>
                </c:pt>
                <c:pt idx="6">
                  <c:v>B.部品の増加.プラットフォームの増加（n=155）</c:v>
                </c:pt>
                <c:pt idx="7">
                  <c:v>H.対応すべき規格等の増加（n=154）</c:v>
                </c:pt>
                <c:pt idx="8">
                  <c:v>J.ニューノーマルへの対応（n=154）</c:v>
                </c:pt>
                <c:pt idx="9">
                  <c:v>G.仕向地.出荷先の拡大（n=155）</c:v>
                </c:pt>
              </c:strCache>
            </c:strRef>
          </c:cat>
          <c:val>
            <c:numRef>
              <c:f>'Q12.要件の変化（主な適応分野）'!$DK$20:$DK$29</c:f>
              <c:numCache>
                <c:formatCode>0.0%</c:formatCode>
                <c:ptCount val="10"/>
                <c:pt idx="0">
                  <c:v>0.40522875816993464</c:v>
                </c:pt>
                <c:pt idx="1">
                  <c:v>0.39743589743589741</c:v>
                </c:pt>
                <c:pt idx="2">
                  <c:v>0.33986928104575165</c:v>
                </c:pt>
                <c:pt idx="3">
                  <c:v>0.22077922077922077</c:v>
                </c:pt>
                <c:pt idx="4">
                  <c:v>0.19354838709677419</c:v>
                </c:pt>
                <c:pt idx="5">
                  <c:v>0.18709677419354839</c:v>
                </c:pt>
                <c:pt idx="6">
                  <c:v>0.15483870967741936</c:v>
                </c:pt>
                <c:pt idx="7">
                  <c:v>0.13636363636363635</c:v>
                </c:pt>
                <c:pt idx="8">
                  <c:v>0.12337662337662338</c:v>
                </c:pt>
                <c:pt idx="9">
                  <c:v>7.7419354838709681E-2</c:v>
                </c:pt>
              </c:numCache>
            </c:numRef>
          </c:val>
          <c:extLst>
            <c:ext xmlns:c16="http://schemas.microsoft.com/office/drawing/2014/chart" uri="{C3380CC4-5D6E-409C-BE32-E72D297353CC}">
              <c16:uniqueId val="{00000000-5AB9-4124-8191-CA4FB04C647C}"/>
            </c:ext>
          </c:extLst>
        </c:ser>
        <c:ser>
          <c:idx val="2"/>
          <c:order val="1"/>
          <c:tx>
            <c:strRef>
              <c:f>'Q12.要件の変化（主な適応分野）'!$DL$19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'Q12.要件の変化（主な適応分野）'!$DJ$20:$DJ$29</c:f>
              <c:strCache>
                <c:ptCount val="10"/>
                <c:pt idx="0">
                  <c:v>F.セキュリティ.プライバシー保護の強化（n=153）</c:v>
                </c:pt>
                <c:pt idx="1">
                  <c:v>A.適用技術の複雑化.高度化（n=156）</c:v>
                </c:pt>
                <c:pt idx="2">
                  <c:v>E.安全性の向上.機能安全への対応等（n=153）</c:v>
                </c:pt>
                <c:pt idx="3">
                  <c:v>D.利用形態.利用方法の多様化（n=154）</c:v>
                </c:pt>
                <c:pt idx="4">
                  <c:v>I.デジタル.トランスフォーメーションへの対応（n=155）</c:v>
                </c:pt>
                <c:pt idx="5">
                  <c:v>C.つながる対象が増加（n=155）</c:v>
                </c:pt>
                <c:pt idx="6">
                  <c:v>B.部品の増加.プラットフォームの増加（n=155）</c:v>
                </c:pt>
                <c:pt idx="7">
                  <c:v>H.対応すべき規格等の増加（n=154）</c:v>
                </c:pt>
                <c:pt idx="8">
                  <c:v>J.ニューノーマルへの対応（n=154）</c:v>
                </c:pt>
                <c:pt idx="9">
                  <c:v>G.仕向地.出荷先の拡大（n=155）</c:v>
                </c:pt>
              </c:strCache>
            </c:strRef>
          </c:cat>
          <c:val>
            <c:numRef>
              <c:f>'Q12.要件の変化（主な適応分野）'!$DL$20:$DL$29</c:f>
              <c:numCache>
                <c:formatCode>0.0%</c:formatCode>
                <c:ptCount val="10"/>
                <c:pt idx="0">
                  <c:v>0.40522875816993464</c:v>
                </c:pt>
                <c:pt idx="1">
                  <c:v>0.49358974358974361</c:v>
                </c:pt>
                <c:pt idx="2">
                  <c:v>0.42483660130718953</c:v>
                </c:pt>
                <c:pt idx="3">
                  <c:v>0.42857142857142855</c:v>
                </c:pt>
                <c:pt idx="4">
                  <c:v>0.4</c:v>
                </c:pt>
                <c:pt idx="5">
                  <c:v>0.45161290322580644</c:v>
                </c:pt>
                <c:pt idx="6">
                  <c:v>0.45161290322580644</c:v>
                </c:pt>
                <c:pt idx="7">
                  <c:v>0.40909090909090912</c:v>
                </c:pt>
                <c:pt idx="8">
                  <c:v>0.35064935064935066</c:v>
                </c:pt>
                <c:pt idx="9">
                  <c:v>0.21935483870967742</c:v>
                </c:pt>
              </c:numCache>
            </c:numRef>
          </c:val>
          <c:extLst>
            <c:ext xmlns:c16="http://schemas.microsoft.com/office/drawing/2014/chart" uri="{C3380CC4-5D6E-409C-BE32-E72D297353CC}">
              <c16:uniqueId val="{00000001-5AB9-4124-8191-CA4FB04C647C}"/>
            </c:ext>
          </c:extLst>
        </c:ser>
        <c:ser>
          <c:idx val="1"/>
          <c:order val="2"/>
          <c:tx>
            <c:strRef>
              <c:f>'Q12.要件の変化（主な適応分野）'!$DM$19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'Q12.要件の変化（主な適応分野）'!$DJ$20:$DJ$29</c:f>
              <c:strCache>
                <c:ptCount val="10"/>
                <c:pt idx="0">
                  <c:v>F.セキュリティ.プライバシー保護の強化（n=153）</c:v>
                </c:pt>
                <c:pt idx="1">
                  <c:v>A.適用技術の複雑化.高度化（n=156）</c:v>
                </c:pt>
                <c:pt idx="2">
                  <c:v>E.安全性の向上.機能安全への対応等（n=153）</c:v>
                </c:pt>
                <c:pt idx="3">
                  <c:v>D.利用形態.利用方法の多様化（n=154）</c:v>
                </c:pt>
                <c:pt idx="4">
                  <c:v>I.デジタル.トランスフォーメーションへの対応（n=155）</c:v>
                </c:pt>
                <c:pt idx="5">
                  <c:v>C.つながる対象が増加（n=155）</c:v>
                </c:pt>
                <c:pt idx="6">
                  <c:v>B.部品の増加.プラットフォームの増加（n=155）</c:v>
                </c:pt>
                <c:pt idx="7">
                  <c:v>H.対応すべき規格等の増加（n=154）</c:v>
                </c:pt>
                <c:pt idx="8">
                  <c:v>J.ニューノーマルへの対応（n=154）</c:v>
                </c:pt>
                <c:pt idx="9">
                  <c:v>G.仕向地.出荷先の拡大（n=155）</c:v>
                </c:pt>
              </c:strCache>
            </c:strRef>
          </c:cat>
          <c:val>
            <c:numRef>
              <c:f>'Q12.要件の変化（主な適応分野）'!$DM$20:$DM$29</c:f>
              <c:numCache>
                <c:formatCode>0.0%</c:formatCode>
                <c:ptCount val="10"/>
                <c:pt idx="0">
                  <c:v>0.1111111111111111</c:v>
                </c:pt>
                <c:pt idx="1">
                  <c:v>6.4102564102564097E-2</c:v>
                </c:pt>
                <c:pt idx="2">
                  <c:v>0.15686274509803921</c:v>
                </c:pt>
                <c:pt idx="3">
                  <c:v>0.22727272727272727</c:v>
                </c:pt>
                <c:pt idx="4">
                  <c:v>0.2709677419354839</c:v>
                </c:pt>
                <c:pt idx="5">
                  <c:v>0.25161290322580643</c:v>
                </c:pt>
                <c:pt idx="6">
                  <c:v>0.26451612903225807</c:v>
                </c:pt>
                <c:pt idx="7">
                  <c:v>0.35714285714285715</c:v>
                </c:pt>
                <c:pt idx="8">
                  <c:v>0.31818181818181818</c:v>
                </c:pt>
                <c:pt idx="9">
                  <c:v>0.46451612903225808</c:v>
                </c:pt>
              </c:numCache>
            </c:numRef>
          </c:val>
          <c:extLst>
            <c:ext xmlns:c16="http://schemas.microsoft.com/office/drawing/2014/chart" uri="{C3380CC4-5D6E-409C-BE32-E72D297353CC}">
              <c16:uniqueId val="{00000002-5AB9-4124-8191-CA4FB04C647C}"/>
            </c:ext>
          </c:extLst>
        </c:ser>
        <c:ser>
          <c:idx val="3"/>
          <c:order val="3"/>
          <c:tx>
            <c:strRef>
              <c:f>'Q12.要件の変化（主な適応分野）'!$DN$19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'Q12.要件の変化（主な適応分野）'!$DJ$20:$DJ$29</c:f>
              <c:strCache>
                <c:ptCount val="10"/>
                <c:pt idx="0">
                  <c:v>F.セキュリティ.プライバシー保護の強化（n=153）</c:v>
                </c:pt>
                <c:pt idx="1">
                  <c:v>A.適用技術の複雑化.高度化（n=156）</c:v>
                </c:pt>
                <c:pt idx="2">
                  <c:v>E.安全性の向上.機能安全への対応等（n=153）</c:v>
                </c:pt>
                <c:pt idx="3">
                  <c:v>D.利用形態.利用方法の多様化（n=154）</c:v>
                </c:pt>
                <c:pt idx="4">
                  <c:v>I.デジタル.トランスフォーメーションへの対応（n=155）</c:v>
                </c:pt>
                <c:pt idx="5">
                  <c:v>C.つながる対象が増加（n=155）</c:v>
                </c:pt>
                <c:pt idx="6">
                  <c:v>B.部品の増加.プラットフォームの増加（n=155）</c:v>
                </c:pt>
                <c:pt idx="7">
                  <c:v>H.対応すべき規格等の増加（n=154）</c:v>
                </c:pt>
                <c:pt idx="8">
                  <c:v>J.ニューノーマルへの対応（n=154）</c:v>
                </c:pt>
                <c:pt idx="9">
                  <c:v>G.仕向地.出荷先の拡大（n=155）</c:v>
                </c:pt>
              </c:strCache>
            </c:strRef>
          </c:cat>
          <c:val>
            <c:numRef>
              <c:f>'Q12.要件の変化（主な適応分野）'!$DN$20:$DN$29</c:f>
              <c:numCache>
                <c:formatCode>0.0%</c:formatCode>
                <c:ptCount val="10"/>
                <c:pt idx="0">
                  <c:v>5.2287581699346407E-2</c:v>
                </c:pt>
                <c:pt idx="1">
                  <c:v>3.2051282051282048E-2</c:v>
                </c:pt>
                <c:pt idx="2">
                  <c:v>3.9215686274509803E-2</c:v>
                </c:pt>
                <c:pt idx="3">
                  <c:v>6.4935064935064929E-2</c:v>
                </c:pt>
                <c:pt idx="4">
                  <c:v>6.4516129032258063E-2</c:v>
                </c:pt>
                <c:pt idx="5">
                  <c:v>5.1612903225806452E-2</c:v>
                </c:pt>
                <c:pt idx="6">
                  <c:v>9.0322580645161285E-2</c:v>
                </c:pt>
                <c:pt idx="7">
                  <c:v>5.1948051948051951E-2</c:v>
                </c:pt>
                <c:pt idx="8">
                  <c:v>0.11688311688311688</c:v>
                </c:pt>
                <c:pt idx="9">
                  <c:v>0.14838709677419354</c:v>
                </c:pt>
              </c:numCache>
            </c:numRef>
          </c:val>
          <c:extLst>
            <c:ext xmlns:c16="http://schemas.microsoft.com/office/drawing/2014/chart" uri="{C3380CC4-5D6E-409C-BE32-E72D297353CC}">
              <c16:uniqueId val="{00000003-5AB9-4124-8191-CA4FB04C647C}"/>
            </c:ext>
          </c:extLst>
        </c:ser>
        <c:ser>
          <c:idx val="4"/>
          <c:order val="4"/>
          <c:tx>
            <c:strRef>
              <c:f>'Q12.要件の変化（主な適応分野）'!$DO$19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'Q12.要件の変化（主な適応分野）'!$DJ$20:$DJ$29</c:f>
              <c:strCache>
                <c:ptCount val="10"/>
                <c:pt idx="0">
                  <c:v>F.セキュリティ.プライバシー保護の強化（n=153）</c:v>
                </c:pt>
                <c:pt idx="1">
                  <c:v>A.適用技術の複雑化.高度化（n=156）</c:v>
                </c:pt>
                <c:pt idx="2">
                  <c:v>E.安全性の向上.機能安全への対応等（n=153）</c:v>
                </c:pt>
                <c:pt idx="3">
                  <c:v>D.利用形態.利用方法の多様化（n=154）</c:v>
                </c:pt>
                <c:pt idx="4">
                  <c:v>I.デジタル.トランスフォーメーションへの対応（n=155）</c:v>
                </c:pt>
                <c:pt idx="5">
                  <c:v>C.つながる対象が増加（n=155）</c:v>
                </c:pt>
                <c:pt idx="6">
                  <c:v>B.部品の増加.プラットフォームの増加（n=155）</c:v>
                </c:pt>
                <c:pt idx="7">
                  <c:v>H.対応すべき規格等の増加（n=154）</c:v>
                </c:pt>
                <c:pt idx="8">
                  <c:v>J.ニューノーマルへの対応（n=154）</c:v>
                </c:pt>
                <c:pt idx="9">
                  <c:v>G.仕向地.出荷先の拡大（n=155）</c:v>
                </c:pt>
              </c:strCache>
            </c:strRef>
          </c:cat>
          <c:val>
            <c:numRef>
              <c:f>'Q12.要件の変化（主な適応分野）'!$DO$20:$DO$29</c:f>
              <c:numCache>
                <c:formatCode>0.0%</c:formatCode>
                <c:ptCount val="10"/>
                <c:pt idx="0">
                  <c:v>2.6143790849673203E-2</c:v>
                </c:pt>
                <c:pt idx="1">
                  <c:v>1.282051282051282E-2</c:v>
                </c:pt>
                <c:pt idx="2">
                  <c:v>3.9215686274509803E-2</c:v>
                </c:pt>
                <c:pt idx="3">
                  <c:v>5.844155844155844E-2</c:v>
                </c:pt>
                <c:pt idx="4">
                  <c:v>7.0967741935483872E-2</c:v>
                </c:pt>
                <c:pt idx="5">
                  <c:v>5.8064516129032261E-2</c:v>
                </c:pt>
                <c:pt idx="6">
                  <c:v>3.870967741935484E-2</c:v>
                </c:pt>
                <c:pt idx="7">
                  <c:v>4.5454545454545456E-2</c:v>
                </c:pt>
                <c:pt idx="8">
                  <c:v>9.0909090909090912E-2</c:v>
                </c:pt>
                <c:pt idx="9">
                  <c:v>9.0322580645161285E-2</c:v>
                </c:pt>
              </c:numCache>
            </c:numRef>
          </c:val>
          <c:extLst>
            <c:ext xmlns:c16="http://schemas.microsoft.com/office/drawing/2014/chart" uri="{C3380CC4-5D6E-409C-BE32-E72D297353CC}">
              <c16:uniqueId val="{00000004-5AB9-4124-8191-CA4FB04C647C}"/>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4.3896031746031731E-2"/>
          <c:y val="0.67473159095303448"/>
          <c:w val="0.55943015873015878"/>
          <c:h val="0.2650090804165485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流通／物流</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'Q12.要件の変化（主な適応分野）'!$DZ$19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'Q12.要件の変化（主な適応分野）'!$DY$20:$DY$29</c:f>
              <c:strCache>
                <c:ptCount val="10"/>
                <c:pt idx="0">
                  <c:v>F.セキュリティ.プライバシー保護の強化（n=155）</c:v>
                </c:pt>
                <c:pt idx="1">
                  <c:v>A.適用技術の複雑化.高度化（n=156）</c:v>
                </c:pt>
                <c:pt idx="2">
                  <c:v>E.安全性の向上.機能安全への対応等（n=156）</c:v>
                </c:pt>
                <c:pt idx="3">
                  <c:v>I.デジタル.トランスフォーメーションへの対応（n=156）</c:v>
                </c:pt>
                <c:pt idx="4">
                  <c:v>D.利用形態.利用方法の多様化（n=155）</c:v>
                </c:pt>
                <c:pt idx="5">
                  <c:v>C.つながる対象が増加（n=156）</c:v>
                </c:pt>
                <c:pt idx="6">
                  <c:v>B.部品の増加.プラットフォームの増加（n=157）</c:v>
                </c:pt>
                <c:pt idx="7">
                  <c:v>J.ニューノーマルへの対応（n=156）</c:v>
                </c:pt>
                <c:pt idx="8">
                  <c:v>H.対応すべき規格等の増加（n=156）</c:v>
                </c:pt>
                <c:pt idx="9">
                  <c:v>G.仕向地.出荷先の拡大（n=156）</c:v>
                </c:pt>
              </c:strCache>
            </c:strRef>
          </c:cat>
          <c:val>
            <c:numRef>
              <c:f>'Q12.要件の変化（主な適応分野）'!$DZ$20:$DZ$29</c:f>
              <c:numCache>
                <c:formatCode>0.0%</c:formatCode>
                <c:ptCount val="10"/>
                <c:pt idx="0">
                  <c:v>0.4</c:v>
                </c:pt>
                <c:pt idx="1">
                  <c:v>0.28846153846153844</c:v>
                </c:pt>
                <c:pt idx="2">
                  <c:v>0.26282051282051283</c:v>
                </c:pt>
                <c:pt idx="3">
                  <c:v>0.21153846153846154</c:v>
                </c:pt>
                <c:pt idx="4">
                  <c:v>0.20645161290322581</c:v>
                </c:pt>
                <c:pt idx="5">
                  <c:v>0.20512820512820512</c:v>
                </c:pt>
                <c:pt idx="6">
                  <c:v>0.12738853503184713</c:v>
                </c:pt>
                <c:pt idx="7">
                  <c:v>0.12179487179487179</c:v>
                </c:pt>
                <c:pt idx="8">
                  <c:v>8.9743589743589744E-2</c:v>
                </c:pt>
                <c:pt idx="9">
                  <c:v>8.3333333333333329E-2</c:v>
                </c:pt>
              </c:numCache>
            </c:numRef>
          </c:val>
          <c:extLst>
            <c:ext xmlns:c16="http://schemas.microsoft.com/office/drawing/2014/chart" uri="{C3380CC4-5D6E-409C-BE32-E72D297353CC}">
              <c16:uniqueId val="{00000000-71AB-4526-8567-EA7665F304BA}"/>
            </c:ext>
          </c:extLst>
        </c:ser>
        <c:ser>
          <c:idx val="2"/>
          <c:order val="1"/>
          <c:tx>
            <c:strRef>
              <c:f>'Q12.要件の変化（主な適応分野）'!$EA$19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'Q12.要件の変化（主な適応分野）'!$DY$20:$DY$29</c:f>
              <c:strCache>
                <c:ptCount val="10"/>
                <c:pt idx="0">
                  <c:v>F.セキュリティ.プライバシー保護の強化（n=155）</c:v>
                </c:pt>
                <c:pt idx="1">
                  <c:v>A.適用技術の複雑化.高度化（n=156）</c:v>
                </c:pt>
                <c:pt idx="2">
                  <c:v>E.安全性の向上.機能安全への対応等（n=156）</c:v>
                </c:pt>
                <c:pt idx="3">
                  <c:v>I.デジタル.トランスフォーメーションへの対応（n=156）</c:v>
                </c:pt>
                <c:pt idx="4">
                  <c:v>D.利用形態.利用方法の多様化（n=155）</c:v>
                </c:pt>
                <c:pt idx="5">
                  <c:v>C.つながる対象が増加（n=156）</c:v>
                </c:pt>
                <c:pt idx="6">
                  <c:v>B.部品の増加.プラットフォームの増加（n=157）</c:v>
                </c:pt>
                <c:pt idx="7">
                  <c:v>J.ニューノーマルへの対応（n=156）</c:v>
                </c:pt>
                <c:pt idx="8">
                  <c:v>H.対応すべき規格等の増加（n=156）</c:v>
                </c:pt>
                <c:pt idx="9">
                  <c:v>G.仕向地.出荷先の拡大（n=156）</c:v>
                </c:pt>
              </c:strCache>
            </c:strRef>
          </c:cat>
          <c:val>
            <c:numRef>
              <c:f>'Q12.要件の変化（主な適応分野）'!$EA$20:$EA$29</c:f>
              <c:numCache>
                <c:formatCode>0.0%</c:formatCode>
                <c:ptCount val="10"/>
                <c:pt idx="0">
                  <c:v>0.43225806451612903</c:v>
                </c:pt>
                <c:pt idx="1">
                  <c:v>0.47435897435897434</c:v>
                </c:pt>
                <c:pt idx="2">
                  <c:v>0.46153846153846156</c:v>
                </c:pt>
                <c:pt idx="3">
                  <c:v>0.36538461538461536</c:v>
                </c:pt>
                <c:pt idx="4">
                  <c:v>0.45161290322580644</c:v>
                </c:pt>
                <c:pt idx="5">
                  <c:v>0.42307692307692307</c:v>
                </c:pt>
                <c:pt idx="6">
                  <c:v>0.43949044585987262</c:v>
                </c:pt>
                <c:pt idx="7">
                  <c:v>0.37820512820512819</c:v>
                </c:pt>
                <c:pt idx="8">
                  <c:v>0.44871794871794873</c:v>
                </c:pt>
                <c:pt idx="9">
                  <c:v>0.23076923076923078</c:v>
                </c:pt>
              </c:numCache>
            </c:numRef>
          </c:val>
          <c:extLst>
            <c:ext xmlns:c16="http://schemas.microsoft.com/office/drawing/2014/chart" uri="{C3380CC4-5D6E-409C-BE32-E72D297353CC}">
              <c16:uniqueId val="{00000001-71AB-4526-8567-EA7665F304BA}"/>
            </c:ext>
          </c:extLst>
        </c:ser>
        <c:ser>
          <c:idx val="1"/>
          <c:order val="2"/>
          <c:tx>
            <c:strRef>
              <c:f>'Q12.要件の変化（主な適応分野）'!$EB$19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'Q12.要件の変化（主な適応分野）'!$DY$20:$DY$29</c:f>
              <c:strCache>
                <c:ptCount val="10"/>
                <c:pt idx="0">
                  <c:v>F.セキュリティ.プライバシー保護の強化（n=155）</c:v>
                </c:pt>
                <c:pt idx="1">
                  <c:v>A.適用技術の複雑化.高度化（n=156）</c:v>
                </c:pt>
                <c:pt idx="2">
                  <c:v>E.安全性の向上.機能安全への対応等（n=156）</c:v>
                </c:pt>
                <c:pt idx="3">
                  <c:v>I.デジタル.トランスフォーメーションへの対応（n=156）</c:v>
                </c:pt>
                <c:pt idx="4">
                  <c:v>D.利用形態.利用方法の多様化（n=155）</c:v>
                </c:pt>
                <c:pt idx="5">
                  <c:v>C.つながる対象が増加（n=156）</c:v>
                </c:pt>
                <c:pt idx="6">
                  <c:v>B.部品の増加.プラットフォームの増加（n=157）</c:v>
                </c:pt>
                <c:pt idx="7">
                  <c:v>J.ニューノーマルへの対応（n=156）</c:v>
                </c:pt>
                <c:pt idx="8">
                  <c:v>H.対応すべき規格等の増加（n=156）</c:v>
                </c:pt>
                <c:pt idx="9">
                  <c:v>G.仕向地.出荷先の拡大（n=156）</c:v>
                </c:pt>
              </c:strCache>
            </c:strRef>
          </c:cat>
          <c:val>
            <c:numRef>
              <c:f>'Q12.要件の変化（主な適応分野）'!$EB$20:$EB$29</c:f>
              <c:numCache>
                <c:formatCode>0.0%</c:formatCode>
                <c:ptCount val="10"/>
                <c:pt idx="0">
                  <c:v>0.12903225806451613</c:v>
                </c:pt>
                <c:pt idx="1">
                  <c:v>0.16025641025641027</c:v>
                </c:pt>
                <c:pt idx="2">
                  <c:v>0.19871794871794871</c:v>
                </c:pt>
                <c:pt idx="3">
                  <c:v>0.28846153846153844</c:v>
                </c:pt>
                <c:pt idx="4">
                  <c:v>0.2</c:v>
                </c:pt>
                <c:pt idx="5">
                  <c:v>0.23717948717948717</c:v>
                </c:pt>
                <c:pt idx="6">
                  <c:v>0.26751592356687898</c:v>
                </c:pt>
                <c:pt idx="7">
                  <c:v>0.33333333333333331</c:v>
                </c:pt>
                <c:pt idx="8">
                  <c:v>0.33333333333333331</c:v>
                </c:pt>
                <c:pt idx="9">
                  <c:v>0.46794871794871795</c:v>
                </c:pt>
              </c:numCache>
            </c:numRef>
          </c:val>
          <c:extLst>
            <c:ext xmlns:c16="http://schemas.microsoft.com/office/drawing/2014/chart" uri="{C3380CC4-5D6E-409C-BE32-E72D297353CC}">
              <c16:uniqueId val="{00000002-71AB-4526-8567-EA7665F304BA}"/>
            </c:ext>
          </c:extLst>
        </c:ser>
        <c:ser>
          <c:idx val="3"/>
          <c:order val="3"/>
          <c:tx>
            <c:strRef>
              <c:f>'Q12.要件の変化（主な適応分野）'!$EC$19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'Q12.要件の変化（主な適応分野）'!$DY$20:$DY$29</c:f>
              <c:strCache>
                <c:ptCount val="10"/>
                <c:pt idx="0">
                  <c:v>F.セキュリティ.プライバシー保護の強化（n=155）</c:v>
                </c:pt>
                <c:pt idx="1">
                  <c:v>A.適用技術の複雑化.高度化（n=156）</c:v>
                </c:pt>
                <c:pt idx="2">
                  <c:v>E.安全性の向上.機能安全への対応等（n=156）</c:v>
                </c:pt>
                <c:pt idx="3">
                  <c:v>I.デジタル.トランスフォーメーションへの対応（n=156）</c:v>
                </c:pt>
                <c:pt idx="4">
                  <c:v>D.利用形態.利用方法の多様化（n=155）</c:v>
                </c:pt>
                <c:pt idx="5">
                  <c:v>C.つながる対象が増加（n=156）</c:v>
                </c:pt>
                <c:pt idx="6">
                  <c:v>B.部品の増加.プラットフォームの増加（n=157）</c:v>
                </c:pt>
                <c:pt idx="7">
                  <c:v>J.ニューノーマルへの対応（n=156）</c:v>
                </c:pt>
                <c:pt idx="8">
                  <c:v>H.対応すべき規格等の増加（n=156）</c:v>
                </c:pt>
                <c:pt idx="9">
                  <c:v>G.仕向地.出荷先の拡大（n=156）</c:v>
                </c:pt>
              </c:strCache>
            </c:strRef>
          </c:cat>
          <c:val>
            <c:numRef>
              <c:f>'Q12.要件の変化（主な適応分野）'!$EC$20:$EC$29</c:f>
              <c:numCache>
                <c:formatCode>0.0%</c:formatCode>
                <c:ptCount val="10"/>
                <c:pt idx="0">
                  <c:v>6.4516129032258064E-3</c:v>
                </c:pt>
                <c:pt idx="1">
                  <c:v>3.8461538461538464E-2</c:v>
                </c:pt>
                <c:pt idx="2">
                  <c:v>4.4871794871794872E-2</c:v>
                </c:pt>
                <c:pt idx="3">
                  <c:v>8.9743589743589744E-2</c:v>
                </c:pt>
                <c:pt idx="4">
                  <c:v>6.4516129032258063E-2</c:v>
                </c:pt>
                <c:pt idx="5">
                  <c:v>7.0512820512820512E-2</c:v>
                </c:pt>
                <c:pt idx="6">
                  <c:v>0.12101910828025478</c:v>
                </c:pt>
                <c:pt idx="7">
                  <c:v>7.0512820512820512E-2</c:v>
                </c:pt>
                <c:pt idx="8">
                  <c:v>8.3333333333333329E-2</c:v>
                </c:pt>
                <c:pt idx="9">
                  <c:v>0.13461538461538461</c:v>
                </c:pt>
              </c:numCache>
            </c:numRef>
          </c:val>
          <c:extLst>
            <c:ext xmlns:c16="http://schemas.microsoft.com/office/drawing/2014/chart" uri="{C3380CC4-5D6E-409C-BE32-E72D297353CC}">
              <c16:uniqueId val="{00000003-71AB-4526-8567-EA7665F304BA}"/>
            </c:ext>
          </c:extLst>
        </c:ser>
        <c:ser>
          <c:idx val="4"/>
          <c:order val="4"/>
          <c:tx>
            <c:strRef>
              <c:f>'Q12.要件の変化（主な適応分野）'!$ED$19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'Q12.要件の変化（主な適応分野）'!$DY$20:$DY$29</c:f>
              <c:strCache>
                <c:ptCount val="10"/>
                <c:pt idx="0">
                  <c:v>F.セキュリティ.プライバシー保護の強化（n=155）</c:v>
                </c:pt>
                <c:pt idx="1">
                  <c:v>A.適用技術の複雑化.高度化（n=156）</c:v>
                </c:pt>
                <c:pt idx="2">
                  <c:v>E.安全性の向上.機能安全への対応等（n=156）</c:v>
                </c:pt>
                <c:pt idx="3">
                  <c:v>I.デジタル.トランスフォーメーションへの対応（n=156）</c:v>
                </c:pt>
                <c:pt idx="4">
                  <c:v>D.利用形態.利用方法の多様化（n=155）</c:v>
                </c:pt>
                <c:pt idx="5">
                  <c:v>C.つながる対象が増加（n=156）</c:v>
                </c:pt>
                <c:pt idx="6">
                  <c:v>B.部品の増加.プラットフォームの増加（n=157）</c:v>
                </c:pt>
                <c:pt idx="7">
                  <c:v>J.ニューノーマルへの対応（n=156）</c:v>
                </c:pt>
                <c:pt idx="8">
                  <c:v>H.対応すべき規格等の増加（n=156）</c:v>
                </c:pt>
                <c:pt idx="9">
                  <c:v>G.仕向地.出荷先の拡大（n=156）</c:v>
                </c:pt>
              </c:strCache>
            </c:strRef>
          </c:cat>
          <c:val>
            <c:numRef>
              <c:f>'Q12.要件の変化（主な適応分野）'!$ED$20:$ED$29</c:f>
              <c:numCache>
                <c:formatCode>0.0%</c:formatCode>
                <c:ptCount val="10"/>
                <c:pt idx="0">
                  <c:v>3.2258064516129031E-2</c:v>
                </c:pt>
                <c:pt idx="1">
                  <c:v>3.8461538461538464E-2</c:v>
                </c:pt>
                <c:pt idx="2">
                  <c:v>3.2051282051282048E-2</c:v>
                </c:pt>
                <c:pt idx="3">
                  <c:v>4.4871794871794872E-2</c:v>
                </c:pt>
                <c:pt idx="4">
                  <c:v>7.7419354838709681E-2</c:v>
                </c:pt>
                <c:pt idx="5">
                  <c:v>6.4102564102564097E-2</c:v>
                </c:pt>
                <c:pt idx="6">
                  <c:v>4.4585987261146494E-2</c:v>
                </c:pt>
                <c:pt idx="7">
                  <c:v>9.6153846153846159E-2</c:v>
                </c:pt>
                <c:pt idx="8">
                  <c:v>4.4871794871794872E-2</c:v>
                </c:pt>
                <c:pt idx="9">
                  <c:v>8.3333333333333329E-2</c:v>
                </c:pt>
              </c:numCache>
            </c:numRef>
          </c:val>
          <c:extLst>
            <c:ext xmlns:c16="http://schemas.microsoft.com/office/drawing/2014/chart" uri="{C3380CC4-5D6E-409C-BE32-E72D297353CC}">
              <c16:uniqueId val="{00000004-71AB-4526-8567-EA7665F304BA}"/>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防犯／防災</a:t>
            </a:r>
          </a:p>
        </c:rich>
      </c:tx>
      <c:layout>
        <c:manualLayout>
          <c:xMode val="edge"/>
          <c:yMode val="edge"/>
          <c:x val="2.5277777777777815E-4"/>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'Q12.要件の変化（主な適応分野）'!$EO$19</c:f>
              <c:strCache>
                <c:ptCount val="1"/>
                <c:pt idx="0">
                  <c:v>当てはまる</c:v>
                </c:pt>
              </c:strCache>
            </c:strRef>
          </c:tx>
          <c:spPr>
            <a:solidFill>
              <a:srgbClr val="FF9966"/>
            </a:solidFill>
            <a:ln>
              <a:solidFill>
                <a:sysClr val="windowText" lastClr="000000"/>
              </a:solidFill>
            </a:ln>
            <a:effectLst/>
          </c:spPr>
          <c:invertIfNegative val="0"/>
          <c:cat>
            <c:strRef>
              <c:f>'Q12.要件の変化（主な適応分野）'!$EN$20:$EN$29</c:f>
              <c:strCache>
                <c:ptCount val="10"/>
                <c:pt idx="0">
                  <c:v>A.適用技術の複雑化.高度化（n=90）</c:v>
                </c:pt>
                <c:pt idx="1">
                  <c:v>F.セキュリティ.プライバシー保護の強化（n=90）</c:v>
                </c:pt>
                <c:pt idx="2">
                  <c:v>E.安全性の向上.機能安全への対応等（n=90）</c:v>
                </c:pt>
                <c:pt idx="3">
                  <c:v>D.利用形態.利用方法の多様化（n=91）</c:v>
                </c:pt>
                <c:pt idx="4">
                  <c:v>C.つながる対象が増加（n=91）</c:v>
                </c:pt>
                <c:pt idx="5">
                  <c:v>B.部品の増加.プラットフォームの増加（n=91）</c:v>
                </c:pt>
                <c:pt idx="6">
                  <c:v>I.デジタル.トランスフォーメーションへの対応（n=90）</c:v>
                </c:pt>
                <c:pt idx="7">
                  <c:v>H.対応すべき規格等の増加（n=89）</c:v>
                </c:pt>
                <c:pt idx="8">
                  <c:v>J.ニューノーマルへの対応（n=90）</c:v>
                </c:pt>
                <c:pt idx="9">
                  <c:v>G.仕向地.出荷先の拡大（n=90）</c:v>
                </c:pt>
              </c:strCache>
            </c:strRef>
          </c:cat>
          <c:val>
            <c:numRef>
              <c:f>'Q12.要件の変化（主な適応分野）'!$EO$20:$EO$29</c:f>
              <c:numCache>
                <c:formatCode>0.0%</c:formatCode>
                <c:ptCount val="10"/>
                <c:pt idx="0">
                  <c:v>0.42222222222222222</c:v>
                </c:pt>
                <c:pt idx="1">
                  <c:v>0.42222222222222222</c:v>
                </c:pt>
                <c:pt idx="2">
                  <c:v>0.32222222222222224</c:v>
                </c:pt>
                <c:pt idx="3">
                  <c:v>0.26373626373626374</c:v>
                </c:pt>
                <c:pt idx="4">
                  <c:v>0.19780219780219779</c:v>
                </c:pt>
                <c:pt idx="5">
                  <c:v>0.17582417582417584</c:v>
                </c:pt>
                <c:pt idx="6">
                  <c:v>0.16666666666666666</c:v>
                </c:pt>
                <c:pt idx="7">
                  <c:v>0.11235955056179775</c:v>
                </c:pt>
                <c:pt idx="8">
                  <c:v>0.1111111111111111</c:v>
                </c:pt>
                <c:pt idx="9">
                  <c:v>4.4444444444444446E-2</c:v>
                </c:pt>
              </c:numCache>
            </c:numRef>
          </c:val>
          <c:extLst>
            <c:ext xmlns:c16="http://schemas.microsoft.com/office/drawing/2014/chart" uri="{C3380CC4-5D6E-409C-BE32-E72D297353CC}">
              <c16:uniqueId val="{00000000-545B-473B-AD56-0C4EBC52CF36}"/>
            </c:ext>
          </c:extLst>
        </c:ser>
        <c:ser>
          <c:idx val="2"/>
          <c:order val="1"/>
          <c:tx>
            <c:strRef>
              <c:f>'Q12.要件の変化（主な適応分野）'!$EP$19</c:f>
              <c:strCache>
                <c:ptCount val="1"/>
                <c:pt idx="0">
                  <c:v>やや当てはまる</c:v>
                </c:pt>
              </c:strCache>
            </c:strRef>
          </c:tx>
          <c:spPr>
            <a:solidFill>
              <a:srgbClr val="FFCC99"/>
            </a:solidFill>
            <a:ln>
              <a:solidFill>
                <a:sysClr val="windowText" lastClr="000000"/>
              </a:solidFill>
            </a:ln>
            <a:effectLst/>
          </c:spPr>
          <c:invertIfNegative val="0"/>
          <c:cat>
            <c:strRef>
              <c:f>'Q12.要件の変化（主な適応分野）'!$EN$20:$EN$29</c:f>
              <c:strCache>
                <c:ptCount val="10"/>
                <c:pt idx="0">
                  <c:v>A.適用技術の複雑化.高度化（n=90）</c:v>
                </c:pt>
                <c:pt idx="1">
                  <c:v>F.セキュリティ.プライバシー保護の強化（n=90）</c:v>
                </c:pt>
                <c:pt idx="2">
                  <c:v>E.安全性の向上.機能安全への対応等（n=90）</c:v>
                </c:pt>
                <c:pt idx="3">
                  <c:v>D.利用形態.利用方法の多様化（n=91）</c:v>
                </c:pt>
                <c:pt idx="4">
                  <c:v>C.つながる対象が増加（n=91）</c:v>
                </c:pt>
                <c:pt idx="5">
                  <c:v>B.部品の増加.プラットフォームの増加（n=91）</c:v>
                </c:pt>
                <c:pt idx="6">
                  <c:v>I.デジタル.トランスフォーメーションへの対応（n=90）</c:v>
                </c:pt>
                <c:pt idx="7">
                  <c:v>H.対応すべき規格等の増加（n=89）</c:v>
                </c:pt>
                <c:pt idx="8">
                  <c:v>J.ニューノーマルへの対応（n=90）</c:v>
                </c:pt>
                <c:pt idx="9">
                  <c:v>G.仕向地.出荷先の拡大（n=90）</c:v>
                </c:pt>
              </c:strCache>
            </c:strRef>
          </c:cat>
          <c:val>
            <c:numRef>
              <c:f>'Q12.要件の変化（主な適応分野）'!$EP$20:$EP$29</c:f>
              <c:numCache>
                <c:formatCode>0.0%</c:formatCode>
                <c:ptCount val="10"/>
                <c:pt idx="0">
                  <c:v>0.46666666666666667</c:v>
                </c:pt>
                <c:pt idx="1">
                  <c:v>0.3888888888888889</c:v>
                </c:pt>
                <c:pt idx="2">
                  <c:v>0.41111111111111109</c:v>
                </c:pt>
                <c:pt idx="3">
                  <c:v>0.47252747252747251</c:v>
                </c:pt>
                <c:pt idx="4">
                  <c:v>0.50549450549450547</c:v>
                </c:pt>
                <c:pt idx="5">
                  <c:v>0.45054945054945056</c:v>
                </c:pt>
                <c:pt idx="6">
                  <c:v>0.43333333333333335</c:v>
                </c:pt>
                <c:pt idx="7">
                  <c:v>0.4157303370786517</c:v>
                </c:pt>
                <c:pt idx="8">
                  <c:v>0.3</c:v>
                </c:pt>
                <c:pt idx="9">
                  <c:v>0.23333333333333334</c:v>
                </c:pt>
              </c:numCache>
            </c:numRef>
          </c:val>
          <c:extLst>
            <c:ext xmlns:c16="http://schemas.microsoft.com/office/drawing/2014/chart" uri="{C3380CC4-5D6E-409C-BE32-E72D297353CC}">
              <c16:uniqueId val="{00000001-545B-473B-AD56-0C4EBC52CF36}"/>
            </c:ext>
          </c:extLst>
        </c:ser>
        <c:ser>
          <c:idx val="1"/>
          <c:order val="2"/>
          <c:tx>
            <c:strRef>
              <c:f>'Q12.要件の変化（主な適応分野）'!$EQ$19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'Q12.要件の変化（主な適応分野）'!$EN$20:$EN$29</c:f>
              <c:strCache>
                <c:ptCount val="10"/>
                <c:pt idx="0">
                  <c:v>A.適用技術の複雑化.高度化（n=90）</c:v>
                </c:pt>
                <c:pt idx="1">
                  <c:v>F.セキュリティ.プライバシー保護の強化（n=90）</c:v>
                </c:pt>
                <c:pt idx="2">
                  <c:v>E.安全性の向上.機能安全への対応等（n=90）</c:v>
                </c:pt>
                <c:pt idx="3">
                  <c:v>D.利用形態.利用方法の多様化（n=91）</c:v>
                </c:pt>
                <c:pt idx="4">
                  <c:v>C.つながる対象が増加（n=91）</c:v>
                </c:pt>
                <c:pt idx="5">
                  <c:v>B.部品の増加.プラットフォームの増加（n=91）</c:v>
                </c:pt>
                <c:pt idx="6">
                  <c:v>I.デジタル.トランスフォーメーションへの対応（n=90）</c:v>
                </c:pt>
                <c:pt idx="7">
                  <c:v>H.対応すべき規格等の増加（n=89）</c:v>
                </c:pt>
                <c:pt idx="8">
                  <c:v>J.ニューノーマルへの対応（n=90）</c:v>
                </c:pt>
                <c:pt idx="9">
                  <c:v>G.仕向地.出荷先の拡大（n=90）</c:v>
                </c:pt>
              </c:strCache>
            </c:strRef>
          </c:cat>
          <c:val>
            <c:numRef>
              <c:f>'Q12.要件の変化（主な適応分野）'!$EQ$20:$EQ$29</c:f>
              <c:numCache>
                <c:formatCode>0.0%</c:formatCode>
                <c:ptCount val="10"/>
                <c:pt idx="0">
                  <c:v>7.7777777777777779E-2</c:v>
                </c:pt>
                <c:pt idx="1">
                  <c:v>0.13333333333333333</c:v>
                </c:pt>
                <c:pt idx="2">
                  <c:v>0.21111111111111111</c:v>
                </c:pt>
                <c:pt idx="3">
                  <c:v>0.23076923076923078</c:v>
                </c:pt>
                <c:pt idx="4">
                  <c:v>0.25274725274725274</c:v>
                </c:pt>
                <c:pt idx="5">
                  <c:v>0.26373626373626374</c:v>
                </c:pt>
                <c:pt idx="6">
                  <c:v>0.23333333333333334</c:v>
                </c:pt>
                <c:pt idx="7">
                  <c:v>0.38202247191011235</c:v>
                </c:pt>
                <c:pt idx="8">
                  <c:v>0.41111111111111109</c:v>
                </c:pt>
                <c:pt idx="9">
                  <c:v>0.43333333333333335</c:v>
                </c:pt>
              </c:numCache>
            </c:numRef>
          </c:val>
          <c:extLst>
            <c:ext xmlns:c16="http://schemas.microsoft.com/office/drawing/2014/chart" uri="{C3380CC4-5D6E-409C-BE32-E72D297353CC}">
              <c16:uniqueId val="{00000002-545B-473B-AD56-0C4EBC52CF36}"/>
            </c:ext>
          </c:extLst>
        </c:ser>
        <c:ser>
          <c:idx val="3"/>
          <c:order val="3"/>
          <c:tx>
            <c:strRef>
              <c:f>'Q12.要件の変化（主な適応分野）'!$ER$19</c:f>
              <c:strCache>
                <c:ptCount val="1"/>
                <c:pt idx="0">
                  <c:v>当てはまらない</c:v>
                </c:pt>
              </c:strCache>
            </c:strRef>
          </c:tx>
          <c:spPr>
            <a:solidFill>
              <a:srgbClr val="9DC3E6"/>
            </a:solidFill>
            <a:ln>
              <a:solidFill>
                <a:sysClr val="windowText" lastClr="000000"/>
              </a:solidFill>
            </a:ln>
            <a:effectLst/>
          </c:spPr>
          <c:invertIfNegative val="0"/>
          <c:cat>
            <c:strRef>
              <c:f>'Q12.要件の変化（主な適応分野）'!$EN$20:$EN$29</c:f>
              <c:strCache>
                <c:ptCount val="10"/>
                <c:pt idx="0">
                  <c:v>A.適用技術の複雑化.高度化（n=90）</c:v>
                </c:pt>
                <c:pt idx="1">
                  <c:v>F.セキュリティ.プライバシー保護の強化（n=90）</c:v>
                </c:pt>
                <c:pt idx="2">
                  <c:v>E.安全性の向上.機能安全への対応等（n=90）</c:v>
                </c:pt>
                <c:pt idx="3">
                  <c:v>D.利用形態.利用方法の多様化（n=91）</c:v>
                </c:pt>
                <c:pt idx="4">
                  <c:v>C.つながる対象が増加（n=91）</c:v>
                </c:pt>
                <c:pt idx="5">
                  <c:v>B.部品の増加.プラットフォームの増加（n=91）</c:v>
                </c:pt>
                <c:pt idx="6">
                  <c:v>I.デジタル.トランスフォーメーションへの対応（n=90）</c:v>
                </c:pt>
                <c:pt idx="7">
                  <c:v>H.対応すべき規格等の増加（n=89）</c:v>
                </c:pt>
                <c:pt idx="8">
                  <c:v>J.ニューノーマルへの対応（n=90）</c:v>
                </c:pt>
                <c:pt idx="9">
                  <c:v>G.仕向地.出荷先の拡大（n=90）</c:v>
                </c:pt>
              </c:strCache>
            </c:strRef>
          </c:cat>
          <c:val>
            <c:numRef>
              <c:f>'Q12.要件の変化（主な適応分野）'!$ER$20:$ER$29</c:f>
              <c:numCache>
                <c:formatCode>0.0%</c:formatCode>
                <c:ptCount val="10"/>
                <c:pt idx="0">
                  <c:v>1.1111111111111112E-2</c:v>
                </c:pt>
                <c:pt idx="1">
                  <c:v>4.4444444444444446E-2</c:v>
                </c:pt>
                <c:pt idx="2">
                  <c:v>3.3333333333333333E-2</c:v>
                </c:pt>
                <c:pt idx="3">
                  <c:v>1.098901098901099E-2</c:v>
                </c:pt>
                <c:pt idx="4">
                  <c:v>1.098901098901099E-2</c:v>
                </c:pt>
                <c:pt idx="5">
                  <c:v>8.7912087912087919E-2</c:v>
                </c:pt>
                <c:pt idx="6">
                  <c:v>5.5555555555555552E-2</c:v>
                </c:pt>
                <c:pt idx="7">
                  <c:v>4.49438202247191E-2</c:v>
                </c:pt>
                <c:pt idx="8">
                  <c:v>6.6666666666666666E-2</c:v>
                </c:pt>
                <c:pt idx="9">
                  <c:v>0.18888888888888888</c:v>
                </c:pt>
              </c:numCache>
            </c:numRef>
          </c:val>
          <c:extLst>
            <c:ext xmlns:c16="http://schemas.microsoft.com/office/drawing/2014/chart" uri="{C3380CC4-5D6E-409C-BE32-E72D297353CC}">
              <c16:uniqueId val="{00000003-545B-473B-AD56-0C4EBC52CF36}"/>
            </c:ext>
          </c:extLst>
        </c:ser>
        <c:ser>
          <c:idx val="4"/>
          <c:order val="4"/>
          <c:tx>
            <c:strRef>
              <c:f>'Q12.要件の変化（主な適応分野）'!$ES$19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'Q12.要件の変化（主な適応分野）'!$EN$20:$EN$29</c:f>
              <c:strCache>
                <c:ptCount val="10"/>
                <c:pt idx="0">
                  <c:v>A.適用技術の複雑化.高度化（n=90）</c:v>
                </c:pt>
                <c:pt idx="1">
                  <c:v>F.セキュリティ.プライバシー保護の強化（n=90）</c:v>
                </c:pt>
                <c:pt idx="2">
                  <c:v>E.安全性の向上.機能安全への対応等（n=90）</c:v>
                </c:pt>
                <c:pt idx="3">
                  <c:v>D.利用形態.利用方法の多様化（n=91）</c:v>
                </c:pt>
                <c:pt idx="4">
                  <c:v>C.つながる対象が増加（n=91）</c:v>
                </c:pt>
                <c:pt idx="5">
                  <c:v>B.部品の増加.プラットフォームの増加（n=91）</c:v>
                </c:pt>
                <c:pt idx="6">
                  <c:v>I.デジタル.トランスフォーメーションへの対応（n=90）</c:v>
                </c:pt>
                <c:pt idx="7">
                  <c:v>H.対応すべき規格等の増加（n=89）</c:v>
                </c:pt>
                <c:pt idx="8">
                  <c:v>J.ニューノーマルへの対応（n=90）</c:v>
                </c:pt>
                <c:pt idx="9">
                  <c:v>G.仕向地.出荷先の拡大（n=90）</c:v>
                </c:pt>
              </c:strCache>
            </c:strRef>
          </c:cat>
          <c:val>
            <c:numRef>
              <c:f>'Q12.要件の変化（主な適応分野）'!$ES$20:$ES$29</c:f>
              <c:numCache>
                <c:formatCode>0.0%</c:formatCode>
                <c:ptCount val="10"/>
                <c:pt idx="0">
                  <c:v>2.2222222222222223E-2</c:v>
                </c:pt>
                <c:pt idx="1">
                  <c:v>1.1111111111111112E-2</c:v>
                </c:pt>
                <c:pt idx="2">
                  <c:v>2.2222222222222223E-2</c:v>
                </c:pt>
                <c:pt idx="3">
                  <c:v>2.197802197802198E-2</c:v>
                </c:pt>
                <c:pt idx="4">
                  <c:v>3.2967032967032968E-2</c:v>
                </c:pt>
                <c:pt idx="5">
                  <c:v>2.197802197802198E-2</c:v>
                </c:pt>
                <c:pt idx="6">
                  <c:v>0.1111111111111111</c:v>
                </c:pt>
                <c:pt idx="7">
                  <c:v>4.49438202247191E-2</c:v>
                </c:pt>
                <c:pt idx="8">
                  <c:v>0.1111111111111111</c:v>
                </c:pt>
                <c:pt idx="9">
                  <c:v>0.1</c:v>
                </c:pt>
              </c:numCache>
            </c:numRef>
          </c:val>
          <c:extLst>
            <c:ext xmlns:c16="http://schemas.microsoft.com/office/drawing/2014/chart" uri="{C3380CC4-5D6E-409C-BE32-E72D297353CC}">
              <c16:uniqueId val="{00000004-545B-473B-AD56-0C4EBC52CF36}"/>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'Q12.要件の変化（特化していない事業）'!$B$30</c:f>
          <c:strCache>
            <c:ptCount val="1"/>
            <c:pt idx="0">
              <c:v>受託開発・人材派遣</c:v>
            </c:pt>
          </c:strCache>
        </c:strRef>
      </c:tx>
      <c:layout>
        <c:manualLayout>
          <c:xMode val="edge"/>
          <c:yMode val="edge"/>
          <c:x val="9.7418724520292876E-5"/>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'Q12.要件の変化（特化していない事業）'!$J$19</c:f>
              <c:strCache>
                <c:ptCount val="1"/>
                <c:pt idx="0">
                  <c:v>当てはまる</c:v>
                </c:pt>
              </c:strCache>
            </c:strRef>
          </c:tx>
          <c:spPr>
            <a:solidFill>
              <a:srgbClr val="FF9966"/>
            </a:solidFill>
            <a:ln>
              <a:solidFill>
                <a:sysClr val="windowText" lastClr="000000"/>
              </a:solidFill>
            </a:ln>
            <a:effectLst/>
          </c:spPr>
          <c:invertIfNegative val="0"/>
          <c:cat>
            <c:strRef>
              <c:f>'Q12.要件の変化（特化していない事業）'!$I$20:$I$29</c:f>
              <c:strCache>
                <c:ptCount val="10"/>
                <c:pt idx="0">
                  <c:v>F.セキュリティ.プライバシー保護の強化（N=494）</c:v>
                </c:pt>
                <c:pt idx="1">
                  <c:v>A.適用技術の複雑化.高度化（N=497）</c:v>
                </c:pt>
                <c:pt idx="2">
                  <c:v>E.安全性の向上.機能安全への対応等（N=484）</c:v>
                </c:pt>
                <c:pt idx="3">
                  <c:v>D.利用形態.利用方法の多様化（N=487）</c:v>
                </c:pt>
                <c:pt idx="4">
                  <c:v>C.つながる対象が増加（N=486）</c:v>
                </c:pt>
                <c:pt idx="5">
                  <c:v>I.デジタル.トランスフォーメーションへの対応（N=488）</c:v>
                </c:pt>
                <c:pt idx="6">
                  <c:v>B.部品の増加.プラットフォームの増加（N=490）</c:v>
                </c:pt>
                <c:pt idx="7">
                  <c:v>H.対応すべき規格等の増加（N=487）</c:v>
                </c:pt>
                <c:pt idx="8">
                  <c:v>J.ニューノーマルへの対応（N=486）</c:v>
                </c:pt>
                <c:pt idx="9">
                  <c:v>G.仕向地.出荷先の拡大（N=489）</c:v>
                </c:pt>
              </c:strCache>
            </c:strRef>
          </c:cat>
          <c:val>
            <c:numRef>
              <c:f>'Q12.要件の変化（特化していない事業）'!$J$20:$J$29</c:f>
              <c:numCache>
                <c:formatCode>0.0%</c:formatCode>
                <c:ptCount val="10"/>
                <c:pt idx="0">
                  <c:v>0.39068825910931176</c:v>
                </c:pt>
                <c:pt idx="1">
                  <c:v>0.3641851106639839</c:v>
                </c:pt>
                <c:pt idx="2">
                  <c:v>0.26859504132231404</c:v>
                </c:pt>
                <c:pt idx="3">
                  <c:v>0.20533880903490759</c:v>
                </c:pt>
                <c:pt idx="4">
                  <c:v>0.17078189300411523</c:v>
                </c:pt>
                <c:pt idx="5">
                  <c:v>0.16188524590163936</c:v>
                </c:pt>
                <c:pt idx="6">
                  <c:v>0.14693877551020409</c:v>
                </c:pt>
                <c:pt idx="7">
                  <c:v>9.034907597535935E-2</c:v>
                </c:pt>
                <c:pt idx="8">
                  <c:v>7.2016460905349799E-2</c:v>
                </c:pt>
                <c:pt idx="9">
                  <c:v>4.9079754601226995E-2</c:v>
                </c:pt>
              </c:numCache>
            </c:numRef>
          </c:val>
          <c:extLst>
            <c:ext xmlns:c16="http://schemas.microsoft.com/office/drawing/2014/chart" uri="{C3380CC4-5D6E-409C-BE32-E72D297353CC}">
              <c16:uniqueId val="{00000000-525F-409C-839C-9218EA2A7AF7}"/>
            </c:ext>
          </c:extLst>
        </c:ser>
        <c:ser>
          <c:idx val="2"/>
          <c:order val="1"/>
          <c:tx>
            <c:strRef>
              <c:f>'Q12.要件の変化（特化していない事業）'!$K$19</c:f>
              <c:strCache>
                <c:ptCount val="1"/>
                <c:pt idx="0">
                  <c:v>やや当てはまる</c:v>
                </c:pt>
              </c:strCache>
            </c:strRef>
          </c:tx>
          <c:spPr>
            <a:solidFill>
              <a:srgbClr val="FFCC99"/>
            </a:solidFill>
            <a:ln>
              <a:solidFill>
                <a:sysClr val="windowText" lastClr="000000"/>
              </a:solidFill>
            </a:ln>
            <a:effectLst/>
          </c:spPr>
          <c:invertIfNegative val="0"/>
          <c:cat>
            <c:strRef>
              <c:f>'Q12.要件の変化（特化していない事業）'!$I$20:$I$29</c:f>
              <c:strCache>
                <c:ptCount val="10"/>
                <c:pt idx="0">
                  <c:v>F.セキュリティ.プライバシー保護の強化（N=494）</c:v>
                </c:pt>
                <c:pt idx="1">
                  <c:v>A.適用技術の複雑化.高度化（N=497）</c:v>
                </c:pt>
                <c:pt idx="2">
                  <c:v>E.安全性の向上.機能安全への対応等（N=484）</c:v>
                </c:pt>
                <c:pt idx="3">
                  <c:v>D.利用形態.利用方法の多様化（N=487）</c:v>
                </c:pt>
                <c:pt idx="4">
                  <c:v>C.つながる対象が増加（N=486）</c:v>
                </c:pt>
                <c:pt idx="5">
                  <c:v>I.デジタル.トランスフォーメーションへの対応（N=488）</c:v>
                </c:pt>
                <c:pt idx="6">
                  <c:v>B.部品の増加.プラットフォームの増加（N=490）</c:v>
                </c:pt>
                <c:pt idx="7">
                  <c:v>H.対応すべき規格等の増加（N=487）</c:v>
                </c:pt>
                <c:pt idx="8">
                  <c:v>J.ニューノーマルへの対応（N=486）</c:v>
                </c:pt>
                <c:pt idx="9">
                  <c:v>G.仕向地.出荷先の拡大（N=489）</c:v>
                </c:pt>
              </c:strCache>
            </c:strRef>
          </c:cat>
          <c:val>
            <c:numRef>
              <c:f>'Q12.要件の変化（特化していない事業）'!$K$20:$K$29</c:f>
              <c:numCache>
                <c:formatCode>0.0%</c:formatCode>
                <c:ptCount val="10"/>
                <c:pt idx="0">
                  <c:v>0.4331983805668016</c:v>
                </c:pt>
                <c:pt idx="1">
                  <c:v>0.43460764587525152</c:v>
                </c:pt>
                <c:pt idx="2">
                  <c:v>0.40289256198347106</c:v>
                </c:pt>
                <c:pt idx="3">
                  <c:v>0.43121149897330596</c:v>
                </c:pt>
                <c:pt idx="4">
                  <c:v>0.41975308641975306</c:v>
                </c:pt>
                <c:pt idx="5">
                  <c:v>0.34836065573770492</c:v>
                </c:pt>
                <c:pt idx="6">
                  <c:v>0.3836734693877551</c:v>
                </c:pt>
                <c:pt idx="7">
                  <c:v>0.31006160164271046</c:v>
                </c:pt>
                <c:pt idx="8">
                  <c:v>0.31481481481481483</c:v>
                </c:pt>
                <c:pt idx="9">
                  <c:v>0.17791411042944785</c:v>
                </c:pt>
              </c:numCache>
            </c:numRef>
          </c:val>
          <c:extLst>
            <c:ext xmlns:c16="http://schemas.microsoft.com/office/drawing/2014/chart" uri="{C3380CC4-5D6E-409C-BE32-E72D297353CC}">
              <c16:uniqueId val="{00000001-525F-409C-839C-9218EA2A7AF7}"/>
            </c:ext>
          </c:extLst>
        </c:ser>
        <c:ser>
          <c:idx val="1"/>
          <c:order val="2"/>
          <c:tx>
            <c:strRef>
              <c:f>'Q12.要件の変化（特化していない事業）'!$L$19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'Q12.要件の変化（特化していない事業）'!$I$20:$I$29</c:f>
              <c:strCache>
                <c:ptCount val="10"/>
                <c:pt idx="0">
                  <c:v>F.セキュリティ.プライバシー保護の強化（N=494）</c:v>
                </c:pt>
                <c:pt idx="1">
                  <c:v>A.適用技術の複雑化.高度化（N=497）</c:v>
                </c:pt>
                <c:pt idx="2">
                  <c:v>E.安全性の向上.機能安全への対応等（N=484）</c:v>
                </c:pt>
                <c:pt idx="3">
                  <c:v>D.利用形態.利用方法の多様化（N=487）</c:v>
                </c:pt>
                <c:pt idx="4">
                  <c:v>C.つながる対象が増加（N=486）</c:v>
                </c:pt>
                <c:pt idx="5">
                  <c:v>I.デジタル.トランスフォーメーションへの対応（N=488）</c:v>
                </c:pt>
                <c:pt idx="6">
                  <c:v>B.部品の増加.プラットフォームの増加（N=490）</c:v>
                </c:pt>
                <c:pt idx="7">
                  <c:v>H.対応すべき規格等の増加（N=487）</c:v>
                </c:pt>
                <c:pt idx="8">
                  <c:v>J.ニューノーマルへの対応（N=486）</c:v>
                </c:pt>
                <c:pt idx="9">
                  <c:v>G.仕向地.出荷先の拡大（N=489）</c:v>
                </c:pt>
              </c:strCache>
            </c:strRef>
          </c:cat>
          <c:val>
            <c:numRef>
              <c:f>'Q12.要件の変化（特化していない事業）'!$L$20:$L$29</c:f>
              <c:numCache>
                <c:formatCode>0.0%</c:formatCode>
                <c:ptCount val="10"/>
                <c:pt idx="0">
                  <c:v>0.11740890688259109</c:v>
                </c:pt>
                <c:pt idx="1">
                  <c:v>0.13883299798792756</c:v>
                </c:pt>
                <c:pt idx="2">
                  <c:v>0.22520661157024793</c:v>
                </c:pt>
                <c:pt idx="3">
                  <c:v>0.2402464065708419</c:v>
                </c:pt>
                <c:pt idx="4">
                  <c:v>0.26131687242798352</c:v>
                </c:pt>
                <c:pt idx="5">
                  <c:v>0.31967213114754101</c:v>
                </c:pt>
                <c:pt idx="6">
                  <c:v>0.27142857142857141</c:v>
                </c:pt>
                <c:pt idx="7">
                  <c:v>0.40862422997946612</c:v>
                </c:pt>
                <c:pt idx="8">
                  <c:v>0.40329218106995884</c:v>
                </c:pt>
                <c:pt idx="9">
                  <c:v>0.4785276073619632</c:v>
                </c:pt>
              </c:numCache>
            </c:numRef>
          </c:val>
          <c:extLst>
            <c:ext xmlns:c16="http://schemas.microsoft.com/office/drawing/2014/chart" uri="{C3380CC4-5D6E-409C-BE32-E72D297353CC}">
              <c16:uniqueId val="{00000002-525F-409C-839C-9218EA2A7AF7}"/>
            </c:ext>
          </c:extLst>
        </c:ser>
        <c:ser>
          <c:idx val="3"/>
          <c:order val="3"/>
          <c:tx>
            <c:strRef>
              <c:f>'Q12.要件の変化（特化していない事業）'!$M$19</c:f>
              <c:strCache>
                <c:ptCount val="1"/>
                <c:pt idx="0">
                  <c:v>当てはまらない</c:v>
                </c:pt>
              </c:strCache>
            </c:strRef>
          </c:tx>
          <c:spPr>
            <a:solidFill>
              <a:srgbClr val="9DC3E6"/>
            </a:solidFill>
            <a:ln>
              <a:solidFill>
                <a:sysClr val="windowText" lastClr="000000"/>
              </a:solidFill>
            </a:ln>
            <a:effectLst/>
          </c:spPr>
          <c:invertIfNegative val="0"/>
          <c:cat>
            <c:strRef>
              <c:f>'Q12.要件の変化（特化していない事業）'!$I$20:$I$29</c:f>
              <c:strCache>
                <c:ptCount val="10"/>
                <c:pt idx="0">
                  <c:v>F.セキュリティ.プライバシー保護の強化（N=494）</c:v>
                </c:pt>
                <c:pt idx="1">
                  <c:v>A.適用技術の複雑化.高度化（N=497）</c:v>
                </c:pt>
                <c:pt idx="2">
                  <c:v>E.安全性の向上.機能安全への対応等（N=484）</c:v>
                </c:pt>
                <c:pt idx="3">
                  <c:v>D.利用形態.利用方法の多様化（N=487）</c:v>
                </c:pt>
                <c:pt idx="4">
                  <c:v>C.つながる対象が増加（N=486）</c:v>
                </c:pt>
                <c:pt idx="5">
                  <c:v>I.デジタル.トランスフォーメーションへの対応（N=488）</c:v>
                </c:pt>
                <c:pt idx="6">
                  <c:v>B.部品の増加.プラットフォームの増加（N=490）</c:v>
                </c:pt>
                <c:pt idx="7">
                  <c:v>H.対応すべき規格等の増加（N=487）</c:v>
                </c:pt>
                <c:pt idx="8">
                  <c:v>J.ニューノーマルへの対応（N=486）</c:v>
                </c:pt>
                <c:pt idx="9">
                  <c:v>G.仕向地.出荷先の拡大（N=489）</c:v>
                </c:pt>
              </c:strCache>
            </c:strRef>
          </c:cat>
          <c:val>
            <c:numRef>
              <c:f>'Q12.要件の変化（特化していない事業）'!$M$20:$M$29</c:f>
              <c:numCache>
                <c:formatCode>0.0%</c:formatCode>
                <c:ptCount val="10"/>
                <c:pt idx="0">
                  <c:v>2.6315789473684209E-2</c:v>
                </c:pt>
                <c:pt idx="1">
                  <c:v>2.8169014084507043E-2</c:v>
                </c:pt>
                <c:pt idx="2">
                  <c:v>5.7851239669421489E-2</c:v>
                </c:pt>
                <c:pt idx="3">
                  <c:v>6.9815195071868577E-2</c:v>
                </c:pt>
                <c:pt idx="4">
                  <c:v>8.2304526748971193E-2</c:v>
                </c:pt>
                <c:pt idx="5">
                  <c:v>9.4262295081967207E-2</c:v>
                </c:pt>
                <c:pt idx="6">
                  <c:v>0.13673469387755102</c:v>
                </c:pt>
                <c:pt idx="7">
                  <c:v>0.12320328542094455</c:v>
                </c:pt>
                <c:pt idx="8">
                  <c:v>0.10699588477366255</c:v>
                </c:pt>
                <c:pt idx="9">
                  <c:v>0.21063394683026584</c:v>
                </c:pt>
              </c:numCache>
            </c:numRef>
          </c:val>
          <c:extLst>
            <c:ext xmlns:c16="http://schemas.microsoft.com/office/drawing/2014/chart" uri="{C3380CC4-5D6E-409C-BE32-E72D297353CC}">
              <c16:uniqueId val="{00000003-525F-409C-839C-9218EA2A7AF7}"/>
            </c:ext>
          </c:extLst>
        </c:ser>
        <c:ser>
          <c:idx val="4"/>
          <c:order val="4"/>
          <c:tx>
            <c:strRef>
              <c:f>'Q12.要件の変化（特化していない事業）'!$N$19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'Q12.要件の変化（特化していない事業）'!$I$20:$I$29</c:f>
              <c:strCache>
                <c:ptCount val="10"/>
                <c:pt idx="0">
                  <c:v>F.セキュリティ.プライバシー保護の強化（N=494）</c:v>
                </c:pt>
                <c:pt idx="1">
                  <c:v>A.適用技術の複雑化.高度化（N=497）</c:v>
                </c:pt>
                <c:pt idx="2">
                  <c:v>E.安全性の向上.機能安全への対応等（N=484）</c:v>
                </c:pt>
                <c:pt idx="3">
                  <c:v>D.利用形態.利用方法の多様化（N=487）</c:v>
                </c:pt>
                <c:pt idx="4">
                  <c:v>C.つながる対象が増加（N=486）</c:v>
                </c:pt>
                <c:pt idx="5">
                  <c:v>I.デジタル.トランスフォーメーションへの対応（N=488）</c:v>
                </c:pt>
                <c:pt idx="6">
                  <c:v>B.部品の増加.プラットフォームの増加（N=490）</c:v>
                </c:pt>
                <c:pt idx="7">
                  <c:v>H.対応すべき規格等の増加（N=487）</c:v>
                </c:pt>
                <c:pt idx="8">
                  <c:v>J.ニューノーマルへの対応（N=486）</c:v>
                </c:pt>
                <c:pt idx="9">
                  <c:v>G.仕向地.出荷先の拡大（N=489）</c:v>
                </c:pt>
              </c:strCache>
            </c:strRef>
          </c:cat>
          <c:val>
            <c:numRef>
              <c:f>'Q12.要件の変化（特化していない事業）'!$N$20:$N$29</c:f>
              <c:numCache>
                <c:formatCode>0.0%</c:formatCode>
                <c:ptCount val="10"/>
                <c:pt idx="0">
                  <c:v>3.2388663967611336E-2</c:v>
                </c:pt>
                <c:pt idx="1">
                  <c:v>3.4205231388329982E-2</c:v>
                </c:pt>
                <c:pt idx="2">
                  <c:v>4.5454545454545456E-2</c:v>
                </c:pt>
                <c:pt idx="3">
                  <c:v>5.3388090349075976E-2</c:v>
                </c:pt>
                <c:pt idx="4">
                  <c:v>6.584362139917696E-2</c:v>
                </c:pt>
                <c:pt idx="5">
                  <c:v>7.5819672131147542E-2</c:v>
                </c:pt>
                <c:pt idx="6">
                  <c:v>6.1224489795918366E-2</c:v>
                </c:pt>
                <c:pt idx="7">
                  <c:v>6.7761806981519512E-2</c:v>
                </c:pt>
                <c:pt idx="8">
                  <c:v>0.102880658436214</c:v>
                </c:pt>
                <c:pt idx="9">
                  <c:v>8.3844580777096112E-2</c:v>
                </c:pt>
              </c:numCache>
            </c:numRef>
          </c:val>
          <c:extLst>
            <c:ext xmlns:c16="http://schemas.microsoft.com/office/drawing/2014/chart" uri="{C3380CC4-5D6E-409C-BE32-E72D297353CC}">
              <c16:uniqueId val="{00000004-525F-409C-839C-9218EA2A7AF7}"/>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'Q12.要件の変化（特化していない事業）'!$Q$30</c:f>
          <c:strCache>
            <c:ptCount val="1"/>
            <c:pt idx="0">
              <c:v>ソフトウェア製品開発</c:v>
            </c:pt>
          </c:strCache>
        </c:strRef>
      </c:tx>
      <c:layout>
        <c:manualLayout>
          <c:xMode val="edge"/>
          <c:yMode val="edge"/>
          <c:x val="2.5277777777777777E-4"/>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'Q12.要件の変化（特化していない事業）'!$Y$19</c:f>
              <c:strCache>
                <c:ptCount val="1"/>
                <c:pt idx="0">
                  <c:v>当てはまる</c:v>
                </c:pt>
              </c:strCache>
            </c:strRef>
          </c:tx>
          <c:spPr>
            <a:solidFill>
              <a:srgbClr val="FF9966"/>
            </a:solidFill>
            <a:ln>
              <a:solidFill>
                <a:sysClr val="windowText" lastClr="000000"/>
              </a:solidFill>
            </a:ln>
            <a:effectLst/>
          </c:spPr>
          <c:invertIfNegative val="0"/>
          <c:cat>
            <c:strRef>
              <c:f>'Q12.要件の変化（特化していない事業）'!$X$20:$X$29</c:f>
              <c:strCache>
                <c:ptCount val="10"/>
                <c:pt idx="0">
                  <c:v>F.セキュリティ.プライバシー保護の強化（N=607）</c:v>
                </c:pt>
                <c:pt idx="1">
                  <c:v>A.適用技術の複雑化.高度化（N=614）</c:v>
                </c:pt>
                <c:pt idx="2">
                  <c:v>E.安全性の向上.機能安全への対応等（N=596）</c:v>
                </c:pt>
                <c:pt idx="3">
                  <c:v>D.利用形態.利用方法の多様化（N=601）</c:v>
                </c:pt>
                <c:pt idx="4">
                  <c:v>C.つながる対象が増加（N=603）</c:v>
                </c:pt>
                <c:pt idx="5">
                  <c:v>I.デジタル.トランスフォーメーションへの対応（N=601）</c:v>
                </c:pt>
                <c:pt idx="6">
                  <c:v>B.部品の増加.プラットフォームの増加（N=603）</c:v>
                </c:pt>
                <c:pt idx="7">
                  <c:v>J.ニューノーマルへの対応（N=594）</c:v>
                </c:pt>
                <c:pt idx="8">
                  <c:v>H.対応すべき規格等の増加（N=596）</c:v>
                </c:pt>
                <c:pt idx="9">
                  <c:v>G.仕向地.出荷先の拡大（N=602）</c:v>
                </c:pt>
              </c:strCache>
            </c:strRef>
          </c:cat>
          <c:val>
            <c:numRef>
              <c:f>'Q12.要件の変化（特化していない事業）'!$Y$20:$Y$29</c:f>
              <c:numCache>
                <c:formatCode>0.0%</c:formatCode>
                <c:ptCount val="10"/>
                <c:pt idx="0">
                  <c:v>0.40691927512355847</c:v>
                </c:pt>
                <c:pt idx="1">
                  <c:v>0.38273615635179153</c:v>
                </c:pt>
                <c:pt idx="2">
                  <c:v>0.30704697986577179</c:v>
                </c:pt>
                <c:pt idx="3">
                  <c:v>0.24459234608985025</c:v>
                </c:pt>
                <c:pt idx="4">
                  <c:v>0.22222222222222221</c:v>
                </c:pt>
                <c:pt idx="5">
                  <c:v>0.17138103161397669</c:v>
                </c:pt>
                <c:pt idx="6">
                  <c:v>0.14096185737976782</c:v>
                </c:pt>
                <c:pt idx="7">
                  <c:v>0.10437710437710437</c:v>
                </c:pt>
                <c:pt idx="8">
                  <c:v>9.563758389261745E-2</c:v>
                </c:pt>
                <c:pt idx="9">
                  <c:v>7.1428571428571425E-2</c:v>
                </c:pt>
              </c:numCache>
            </c:numRef>
          </c:val>
          <c:extLst>
            <c:ext xmlns:c16="http://schemas.microsoft.com/office/drawing/2014/chart" uri="{C3380CC4-5D6E-409C-BE32-E72D297353CC}">
              <c16:uniqueId val="{00000000-9FA0-4205-8D6E-34D9AA0131B6}"/>
            </c:ext>
          </c:extLst>
        </c:ser>
        <c:ser>
          <c:idx val="2"/>
          <c:order val="1"/>
          <c:tx>
            <c:strRef>
              <c:f>'Q12.要件の変化（特化していない事業）'!$Z$19</c:f>
              <c:strCache>
                <c:ptCount val="1"/>
                <c:pt idx="0">
                  <c:v>やや当てはまる</c:v>
                </c:pt>
              </c:strCache>
            </c:strRef>
          </c:tx>
          <c:spPr>
            <a:solidFill>
              <a:srgbClr val="FFCC99"/>
            </a:solidFill>
            <a:ln>
              <a:solidFill>
                <a:sysClr val="windowText" lastClr="000000"/>
              </a:solidFill>
            </a:ln>
            <a:effectLst/>
          </c:spPr>
          <c:invertIfNegative val="0"/>
          <c:cat>
            <c:strRef>
              <c:f>'Q12.要件の変化（特化していない事業）'!$X$20:$X$29</c:f>
              <c:strCache>
                <c:ptCount val="10"/>
                <c:pt idx="0">
                  <c:v>F.セキュリティ.プライバシー保護の強化（N=607）</c:v>
                </c:pt>
                <c:pt idx="1">
                  <c:v>A.適用技術の複雑化.高度化（N=614）</c:v>
                </c:pt>
                <c:pt idx="2">
                  <c:v>E.安全性の向上.機能安全への対応等（N=596）</c:v>
                </c:pt>
                <c:pt idx="3">
                  <c:v>D.利用形態.利用方法の多様化（N=601）</c:v>
                </c:pt>
                <c:pt idx="4">
                  <c:v>C.つながる対象が増加（N=603）</c:v>
                </c:pt>
                <c:pt idx="5">
                  <c:v>I.デジタル.トランスフォーメーションへの対応（N=601）</c:v>
                </c:pt>
                <c:pt idx="6">
                  <c:v>B.部品の増加.プラットフォームの増加（N=603）</c:v>
                </c:pt>
                <c:pt idx="7">
                  <c:v>J.ニューノーマルへの対応（N=594）</c:v>
                </c:pt>
                <c:pt idx="8">
                  <c:v>H.対応すべき規格等の増加（N=596）</c:v>
                </c:pt>
                <c:pt idx="9">
                  <c:v>G.仕向地.出荷先の拡大（N=602）</c:v>
                </c:pt>
              </c:strCache>
            </c:strRef>
          </c:cat>
          <c:val>
            <c:numRef>
              <c:f>'Q12.要件の変化（特化していない事業）'!$Z$20:$Z$29</c:f>
              <c:numCache>
                <c:formatCode>0.0%</c:formatCode>
                <c:ptCount val="10"/>
                <c:pt idx="0">
                  <c:v>0.43822075782537068</c:v>
                </c:pt>
                <c:pt idx="1">
                  <c:v>0.43159609120521175</c:v>
                </c:pt>
                <c:pt idx="2">
                  <c:v>0.39261744966442952</c:v>
                </c:pt>
                <c:pt idx="3">
                  <c:v>0.43760399334442596</c:v>
                </c:pt>
                <c:pt idx="4">
                  <c:v>0.38308457711442784</c:v>
                </c:pt>
                <c:pt idx="5">
                  <c:v>0.3860232945091514</c:v>
                </c:pt>
                <c:pt idx="6">
                  <c:v>0.38971807628524047</c:v>
                </c:pt>
                <c:pt idx="7">
                  <c:v>0.32659932659932661</c:v>
                </c:pt>
                <c:pt idx="8">
                  <c:v>0.34060402684563756</c:v>
                </c:pt>
                <c:pt idx="9">
                  <c:v>0.19933554817275748</c:v>
                </c:pt>
              </c:numCache>
            </c:numRef>
          </c:val>
          <c:extLst>
            <c:ext xmlns:c16="http://schemas.microsoft.com/office/drawing/2014/chart" uri="{C3380CC4-5D6E-409C-BE32-E72D297353CC}">
              <c16:uniqueId val="{00000001-9FA0-4205-8D6E-34D9AA0131B6}"/>
            </c:ext>
          </c:extLst>
        </c:ser>
        <c:ser>
          <c:idx val="1"/>
          <c:order val="2"/>
          <c:tx>
            <c:strRef>
              <c:f>'Q12.要件の変化（特化していない事業）'!$AA$19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'Q12.要件の変化（特化していない事業）'!$X$20:$X$29</c:f>
              <c:strCache>
                <c:ptCount val="10"/>
                <c:pt idx="0">
                  <c:v>F.セキュリティ.プライバシー保護の強化（N=607）</c:v>
                </c:pt>
                <c:pt idx="1">
                  <c:v>A.適用技術の複雑化.高度化（N=614）</c:v>
                </c:pt>
                <c:pt idx="2">
                  <c:v>E.安全性の向上.機能安全への対応等（N=596）</c:v>
                </c:pt>
                <c:pt idx="3">
                  <c:v>D.利用形態.利用方法の多様化（N=601）</c:v>
                </c:pt>
                <c:pt idx="4">
                  <c:v>C.つながる対象が増加（N=603）</c:v>
                </c:pt>
                <c:pt idx="5">
                  <c:v>I.デジタル.トランスフォーメーションへの対応（N=601）</c:v>
                </c:pt>
                <c:pt idx="6">
                  <c:v>B.部品の増加.プラットフォームの増加（N=603）</c:v>
                </c:pt>
                <c:pt idx="7">
                  <c:v>J.ニューノーマルへの対応（N=594）</c:v>
                </c:pt>
                <c:pt idx="8">
                  <c:v>H.対応すべき規格等の増加（N=596）</c:v>
                </c:pt>
                <c:pt idx="9">
                  <c:v>G.仕向地.出荷先の拡大（N=602）</c:v>
                </c:pt>
              </c:strCache>
            </c:strRef>
          </c:cat>
          <c:val>
            <c:numRef>
              <c:f>'Q12.要件の変化（特化していない事業）'!$AA$20:$AA$29</c:f>
              <c:numCache>
                <c:formatCode>0.0%</c:formatCode>
                <c:ptCount val="10"/>
                <c:pt idx="0">
                  <c:v>0.10049423393739704</c:v>
                </c:pt>
                <c:pt idx="1">
                  <c:v>0.11889250814332247</c:v>
                </c:pt>
                <c:pt idx="2">
                  <c:v>0.19295302013422819</c:v>
                </c:pt>
                <c:pt idx="3">
                  <c:v>0.21630615640599002</c:v>
                </c:pt>
                <c:pt idx="4">
                  <c:v>0.25207296849087896</c:v>
                </c:pt>
                <c:pt idx="5">
                  <c:v>0.28618968386023297</c:v>
                </c:pt>
                <c:pt idx="6">
                  <c:v>0.28026533996683251</c:v>
                </c:pt>
                <c:pt idx="7">
                  <c:v>0.37205387205387208</c:v>
                </c:pt>
                <c:pt idx="8">
                  <c:v>0.37080536912751677</c:v>
                </c:pt>
                <c:pt idx="9">
                  <c:v>0.44186046511627908</c:v>
                </c:pt>
              </c:numCache>
            </c:numRef>
          </c:val>
          <c:extLst>
            <c:ext xmlns:c16="http://schemas.microsoft.com/office/drawing/2014/chart" uri="{C3380CC4-5D6E-409C-BE32-E72D297353CC}">
              <c16:uniqueId val="{00000002-9FA0-4205-8D6E-34D9AA0131B6}"/>
            </c:ext>
          </c:extLst>
        </c:ser>
        <c:ser>
          <c:idx val="3"/>
          <c:order val="3"/>
          <c:tx>
            <c:strRef>
              <c:f>'Q12.要件の変化（特化していない事業）'!$AB$19</c:f>
              <c:strCache>
                <c:ptCount val="1"/>
                <c:pt idx="0">
                  <c:v>当てはまらない</c:v>
                </c:pt>
              </c:strCache>
            </c:strRef>
          </c:tx>
          <c:spPr>
            <a:solidFill>
              <a:srgbClr val="9DC3E6"/>
            </a:solidFill>
            <a:ln>
              <a:solidFill>
                <a:sysClr val="windowText" lastClr="000000"/>
              </a:solidFill>
            </a:ln>
            <a:effectLst/>
          </c:spPr>
          <c:invertIfNegative val="0"/>
          <c:cat>
            <c:strRef>
              <c:f>'Q12.要件の変化（特化していない事業）'!$X$20:$X$29</c:f>
              <c:strCache>
                <c:ptCount val="10"/>
                <c:pt idx="0">
                  <c:v>F.セキュリティ.プライバシー保護の強化（N=607）</c:v>
                </c:pt>
                <c:pt idx="1">
                  <c:v>A.適用技術の複雑化.高度化（N=614）</c:v>
                </c:pt>
                <c:pt idx="2">
                  <c:v>E.安全性の向上.機能安全への対応等（N=596）</c:v>
                </c:pt>
                <c:pt idx="3">
                  <c:v>D.利用形態.利用方法の多様化（N=601）</c:v>
                </c:pt>
                <c:pt idx="4">
                  <c:v>C.つながる対象が増加（N=603）</c:v>
                </c:pt>
                <c:pt idx="5">
                  <c:v>I.デジタル.トランスフォーメーションへの対応（N=601）</c:v>
                </c:pt>
                <c:pt idx="6">
                  <c:v>B.部品の増加.プラットフォームの増加（N=603）</c:v>
                </c:pt>
                <c:pt idx="7">
                  <c:v>J.ニューノーマルへの対応（N=594）</c:v>
                </c:pt>
                <c:pt idx="8">
                  <c:v>H.対応すべき規格等の増加（N=596）</c:v>
                </c:pt>
                <c:pt idx="9">
                  <c:v>G.仕向地.出荷先の拡大（N=602）</c:v>
                </c:pt>
              </c:strCache>
            </c:strRef>
          </c:cat>
          <c:val>
            <c:numRef>
              <c:f>'Q12.要件の変化（特化していない事業）'!$AB$20:$AB$29</c:f>
              <c:numCache>
                <c:formatCode>0.0%</c:formatCode>
                <c:ptCount val="10"/>
                <c:pt idx="0">
                  <c:v>2.9654036243822075E-2</c:v>
                </c:pt>
                <c:pt idx="1">
                  <c:v>3.9087947882736153E-2</c:v>
                </c:pt>
                <c:pt idx="2">
                  <c:v>6.5436241610738258E-2</c:v>
                </c:pt>
                <c:pt idx="3">
                  <c:v>5.4908485856905158E-2</c:v>
                </c:pt>
                <c:pt idx="4">
                  <c:v>7.2968490878938641E-2</c:v>
                </c:pt>
                <c:pt idx="5">
                  <c:v>8.4858569051580693E-2</c:v>
                </c:pt>
                <c:pt idx="6">
                  <c:v>0.12437810945273632</c:v>
                </c:pt>
                <c:pt idx="7">
                  <c:v>0.10101010101010101</c:v>
                </c:pt>
                <c:pt idx="8">
                  <c:v>0.12919463087248323</c:v>
                </c:pt>
                <c:pt idx="9">
                  <c:v>0.21262458471760798</c:v>
                </c:pt>
              </c:numCache>
            </c:numRef>
          </c:val>
          <c:extLst>
            <c:ext xmlns:c16="http://schemas.microsoft.com/office/drawing/2014/chart" uri="{C3380CC4-5D6E-409C-BE32-E72D297353CC}">
              <c16:uniqueId val="{00000003-9FA0-4205-8D6E-34D9AA0131B6}"/>
            </c:ext>
          </c:extLst>
        </c:ser>
        <c:ser>
          <c:idx val="4"/>
          <c:order val="4"/>
          <c:tx>
            <c:strRef>
              <c:f>'Q12.要件の変化（特化していない事業）'!$AC$19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'Q12.要件の変化（特化していない事業）'!$X$20:$X$29</c:f>
              <c:strCache>
                <c:ptCount val="10"/>
                <c:pt idx="0">
                  <c:v>F.セキュリティ.プライバシー保護の強化（N=607）</c:v>
                </c:pt>
                <c:pt idx="1">
                  <c:v>A.適用技術の複雑化.高度化（N=614）</c:v>
                </c:pt>
                <c:pt idx="2">
                  <c:v>E.安全性の向上.機能安全への対応等（N=596）</c:v>
                </c:pt>
                <c:pt idx="3">
                  <c:v>D.利用形態.利用方法の多様化（N=601）</c:v>
                </c:pt>
                <c:pt idx="4">
                  <c:v>C.つながる対象が増加（N=603）</c:v>
                </c:pt>
                <c:pt idx="5">
                  <c:v>I.デジタル.トランスフォーメーションへの対応（N=601）</c:v>
                </c:pt>
                <c:pt idx="6">
                  <c:v>B.部品の増加.プラットフォームの増加（N=603）</c:v>
                </c:pt>
                <c:pt idx="7">
                  <c:v>J.ニューノーマルへの対応（N=594）</c:v>
                </c:pt>
                <c:pt idx="8">
                  <c:v>H.対応すべき規格等の増加（N=596）</c:v>
                </c:pt>
                <c:pt idx="9">
                  <c:v>G.仕向地.出荷先の拡大（N=602）</c:v>
                </c:pt>
              </c:strCache>
            </c:strRef>
          </c:cat>
          <c:val>
            <c:numRef>
              <c:f>'Q12.要件の変化（特化していない事業）'!$AC$20:$AC$29</c:f>
              <c:numCache>
                <c:formatCode>0.0%</c:formatCode>
                <c:ptCount val="10"/>
                <c:pt idx="0">
                  <c:v>2.4711696869851731E-2</c:v>
                </c:pt>
                <c:pt idx="1">
                  <c:v>2.7687296416938109E-2</c:v>
                </c:pt>
                <c:pt idx="2">
                  <c:v>4.1946308724832217E-2</c:v>
                </c:pt>
                <c:pt idx="3">
                  <c:v>4.6589018302828619E-2</c:v>
                </c:pt>
                <c:pt idx="4">
                  <c:v>6.965174129353234E-2</c:v>
                </c:pt>
                <c:pt idx="5">
                  <c:v>7.1547420965058242E-2</c:v>
                </c:pt>
                <c:pt idx="6">
                  <c:v>6.4676616915422883E-2</c:v>
                </c:pt>
                <c:pt idx="7">
                  <c:v>9.5959595959595953E-2</c:v>
                </c:pt>
                <c:pt idx="8">
                  <c:v>6.3758389261744972E-2</c:v>
                </c:pt>
                <c:pt idx="9">
                  <c:v>7.4750830564784057E-2</c:v>
                </c:pt>
              </c:numCache>
            </c:numRef>
          </c:val>
          <c:extLst>
            <c:ext xmlns:c16="http://schemas.microsoft.com/office/drawing/2014/chart" uri="{C3380CC4-5D6E-409C-BE32-E72D297353CC}">
              <c16:uniqueId val="{00000004-9FA0-4205-8D6E-34D9AA0131B6}"/>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6194629629629627"/>
          <c:y val="5.0396825396825393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28803418803417"/>
          <c:y val="0.18422420634920636"/>
          <c:w val="0.53502863247863253"/>
          <c:h val="0.77414920634920636"/>
        </c:manualLayout>
      </c:layout>
      <c:barChart>
        <c:barDir val="bar"/>
        <c:grouping val="clustered"/>
        <c:varyColors val="0"/>
        <c:ser>
          <c:idx val="0"/>
          <c:order val="0"/>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'[2]Q4.主な事業と適応分野'!$F$15:$F$25</c:f>
              <c:strCache>
                <c:ptCount val="11"/>
                <c:pt idx="0">
                  <c:v>工場／プラント</c:v>
                </c:pt>
                <c:pt idx="1">
                  <c:v>オフィス／店舗</c:v>
                </c:pt>
                <c:pt idx="2">
                  <c:v>住宅／生活</c:v>
                </c:pt>
                <c:pt idx="3">
                  <c:v>移動／交通</c:v>
                </c:pt>
                <c:pt idx="4">
                  <c:v>建築／土木</c:v>
                </c:pt>
                <c:pt idx="5">
                  <c:v>病院／医療</c:v>
                </c:pt>
                <c:pt idx="6">
                  <c:v>流通／物流</c:v>
                </c:pt>
                <c:pt idx="7">
                  <c:v>健康／介護／スポーツ</c:v>
                </c:pt>
                <c:pt idx="8">
                  <c:v>防犯／防災</c:v>
                </c:pt>
                <c:pt idx="9">
                  <c:v>農林水産</c:v>
                </c:pt>
                <c:pt idx="10">
                  <c:v>その他</c:v>
                </c:pt>
              </c:strCache>
            </c:strRef>
          </c:cat>
          <c:val>
            <c:numRef>
              <c:f>'[2]Q4.主な事業と適応分野'!$G$15:$G$25</c:f>
              <c:numCache>
                <c:formatCode>General</c:formatCode>
                <c:ptCount val="11"/>
                <c:pt idx="0">
                  <c:v>0.3880952380952381</c:v>
                </c:pt>
                <c:pt idx="1">
                  <c:v>0.16904761904761906</c:v>
                </c:pt>
                <c:pt idx="2">
                  <c:v>0.11428571428571428</c:v>
                </c:pt>
                <c:pt idx="3">
                  <c:v>0.11190476190476191</c:v>
                </c:pt>
                <c:pt idx="4">
                  <c:v>0.10476190476190476</c:v>
                </c:pt>
                <c:pt idx="5">
                  <c:v>0.10238095238095238</c:v>
                </c:pt>
                <c:pt idx="6">
                  <c:v>0.1</c:v>
                </c:pt>
                <c:pt idx="7">
                  <c:v>8.5714285714285715E-2</c:v>
                </c:pt>
                <c:pt idx="8">
                  <c:v>8.5714285714285715E-2</c:v>
                </c:pt>
                <c:pt idx="9">
                  <c:v>6.4285714285714279E-2</c:v>
                </c:pt>
                <c:pt idx="10">
                  <c:v>0.12380952380952381</c:v>
                </c:pt>
              </c:numCache>
            </c:numRef>
          </c:val>
          <c:extLst>
            <c:ext xmlns:c16="http://schemas.microsoft.com/office/drawing/2014/chart" uri="{C3380CC4-5D6E-409C-BE32-E72D297353CC}">
              <c16:uniqueId val="{00000000-425A-4B5E-B344-8EBCB730C515}"/>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'Q12.要件の変化（特化していない事業）'!$AF$30</c:f>
          <c:strCache>
            <c:ptCount val="1"/>
            <c:pt idx="0">
              <c:v>ハードウェア製品開発</c:v>
            </c:pt>
          </c:strCache>
        </c:strRef>
      </c:tx>
      <c:layout>
        <c:manualLayout>
          <c:xMode val="edge"/>
          <c:yMode val="edge"/>
          <c:x val="5.2924603174603173E-3"/>
          <c:y val="3.2869101978691018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6337881667659546"/>
          <c:w val="0.4607538094542622"/>
          <c:h val="0.71370117159796886"/>
        </c:manualLayout>
      </c:layout>
      <c:barChart>
        <c:barDir val="bar"/>
        <c:grouping val="stacked"/>
        <c:varyColors val="0"/>
        <c:ser>
          <c:idx val="0"/>
          <c:order val="0"/>
          <c:tx>
            <c:strRef>
              <c:f>'Q12.要件の変化（特化していない事業）'!$AN$19</c:f>
              <c:strCache>
                <c:ptCount val="1"/>
                <c:pt idx="0">
                  <c:v>当てはまる</c:v>
                </c:pt>
              </c:strCache>
            </c:strRef>
          </c:tx>
          <c:spPr>
            <a:solidFill>
              <a:srgbClr val="FF9966"/>
            </a:solidFill>
            <a:ln>
              <a:solidFill>
                <a:sysClr val="windowText" lastClr="000000"/>
              </a:solidFill>
            </a:ln>
            <a:effectLst/>
          </c:spPr>
          <c:invertIfNegative val="0"/>
          <c:cat>
            <c:strRef>
              <c:f>'Q12.要件の変化（特化していない事業）'!$AM$20:$AM$29</c:f>
              <c:strCache>
                <c:ptCount val="10"/>
                <c:pt idx="0">
                  <c:v>A.適用技術の複雑化.高度化（N=189）</c:v>
                </c:pt>
                <c:pt idx="1">
                  <c:v>E.安全性の向上.機能安全への対応等（N=185）</c:v>
                </c:pt>
                <c:pt idx="2">
                  <c:v>F.セキュリティ.プライバシー保護の強化（N=186）</c:v>
                </c:pt>
                <c:pt idx="3">
                  <c:v>D.利用形態.利用方法の多様化（N=186）</c:v>
                </c:pt>
                <c:pt idx="4">
                  <c:v>C.つながる対象が増加（N=186）</c:v>
                </c:pt>
                <c:pt idx="5">
                  <c:v>H.対応すべき規格等の増加（N=186）</c:v>
                </c:pt>
                <c:pt idx="6">
                  <c:v>I.デジタル.トランスフォーメーションへの対応（N=185）</c:v>
                </c:pt>
                <c:pt idx="7">
                  <c:v>B.部品の増加.プラットフォームの増加（N=187）</c:v>
                </c:pt>
                <c:pt idx="8">
                  <c:v>J.ニューノーマルへの対応（N=182）</c:v>
                </c:pt>
                <c:pt idx="9">
                  <c:v>G.仕向地.出荷先の拡大（N=186）</c:v>
                </c:pt>
              </c:strCache>
            </c:strRef>
          </c:cat>
          <c:val>
            <c:numRef>
              <c:f>'Q12.要件の変化（特化していない事業）'!$AN$20:$AN$29</c:f>
              <c:numCache>
                <c:formatCode>0.0%</c:formatCode>
                <c:ptCount val="10"/>
                <c:pt idx="0">
                  <c:v>0.43915343915343913</c:v>
                </c:pt>
                <c:pt idx="1">
                  <c:v>0.30810810810810813</c:v>
                </c:pt>
                <c:pt idx="2">
                  <c:v>0.30645161290322581</c:v>
                </c:pt>
                <c:pt idx="3">
                  <c:v>0.23118279569892472</c:v>
                </c:pt>
                <c:pt idx="4">
                  <c:v>0.22043010752688172</c:v>
                </c:pt>
                <c:pt idx="5">
                  <c:v>0.17741935483870969</c:v>
                </c:pt>
                <c:pt idx="6">
                  <c:v>0.15675675675675677</c:v>
                </c:pt>
                <c:pt idx="7">
                  <c:v>0.1497326203208556</c:v>
                </c:pt>
                <c:pt idx="8">
                  <c:v>9.3406593406593408E-2</c:v>
                </c:pt>
                <c:pt idx="9">
                  <c:v>8.6021505376344093E-2</c:v>
                </c:pt>
              </c:numCache>
            </c:numRef>
          </c:val>
          <c:extLst>
            <c:ext xmlns:c16="http://schemas.microsoft.com/office/drawing/2014/chart" uri="{C3380CC4-5D6E-409C-BE32-E72D297353CC}">
              <c16:uniqueId val="{00000000-7C01-4B60-8D3B-E440F749E652}"/>
            </c:ext>
          </c:extLst>
        </c:ser>
        <c:ser>
          <c:idx val="2"/>
          <c:order val="1"/>
          <c:tx>
            <c:strRef>
              <c:f>'Q12.要件の変化（特化していない事業）'!$AO$19</c:f>
              <c:strCache>
                <c:ptCount val="1"/>
                <c:pt idx="0">
                  <c:v>やや当てはまる</c:v>
                </c:pt>
              </c:strCache>
            </c:strRef>
          </c:tx>
          <c:spPr>
            <a:solidFill>
              <a:srgbClr val="FFCC99"/>
            </a:solidFill>
            <a:ln>
              <a:solidFill>
                <a:sysClr val="windowText" lastClr="000000"/>
              </a:solidFill>
            </a:ln>
            <a:effectLst/>
          </c:spPr>
          <c:invertIfNegative val="0"/>
          <c:cat>
            <c:strRef>
              <c:f>'Q12.要件の変化（特化していない事業）'!$AM$20:$AM$29</c:f>
              <c:strCache>
                <c:ptCount val="10"/>
                <c:pt idx="0">
                  <c:v>A.適用技術の複雑化.高度化（N=189）</c:v>
                </c:pt>
                <c:pt idx="1">
                  <c:v>E.安全性の向上.機能安全への対応等（N=185）</c:v>
                </c:pt>
                <c:pt idx="2">
                  <c:v>F.セキュリティ.プライバシー保護の強化（N=186）</c:v>
                </c:pt>
                <c:pt idx="3">
                  <c:v>D.利用形態.利用方法の多様化（N=186）</c:v>
                </c:pt>
                <c:pt idx="4">
                  <c:v>C.つながる対象が増加（N=186）</c:v>
                </c:pt>
                <c:pt idx="5">
                  <c:v>H.対応すべき規格等の増加（N=186）</c:v>
                </c:pt>
                <c:pt idx="6">
                  <c:v>I.デジタル.トランスフォーメーションへの対応（N=185）</c:v>
                </c:pt>
                <c:pt idx="7">
                  <c:v>B.部品の増加.プラットフォームの増加（N=187）</c:v>
                </c:pt>
                <c:pt idx="8">
                  <c:v>J.ニューノーマルへの対応（N=182）</c:v>
                </c:pt>
                <c:pt idx="9">
                  <c:v>G.仕向地.出荷先の拡大（N=186）</c:v>
                </c:pt>
              </c:strCache>
            </c:strRef>
          </c:cat>
          <c:val>
            <c:numRef>
              <c:f>'Q12.要件の変化（特化していない事業）'!$AO$20:$AO$29</c:f>
              <c:numCache>
                <c:formatCode>0.0%</c:formatCode>
                <c:ptCount val="10"/>
                <c:pt idx="0">
                  <c:v>0.35449735449735448</c:v>
                </c:pt>
                <c:pt idx="1">
                  <c:v>0.41621621621621624</c:v>
                </c:pt>
                <c:pt idx="2">
                  <c:v>0.45161290322580644</c:v>
                </c:pt>
                <c:pt idx="3">
                  <c:v>0.43010752688172044</c:v>
                </c:pt>
                <c:pt idx="4">
                  <c:v>0.40860215053763443</c:v>
                </c:pt>
                <c:pt idx="5">
                  <c:v>0.45161290322580644</c:v>
                </c:pt>
                <c:pt idx="6">
                  <c:v>0.35675675675675678</c:v>
                </c:pt>
                <c:pt idx="7">
                  <c:v>0.42245989304812837</c:v>
                </c:pt>
                <c:pt idx="8">
                  <c:v>0.31318681318681318</c:v>
                </c:pt>
                <c:pt idx="9">
                  <c:v>0.31720430107526881</c:v>
                </c:pt>
              </c:numCache>
            </c:numRef>
          </c:val>
          <c:extLst>
            <c:ext xmlns:c16="http://schemas.microsoft.com/office/drawing/2014/chart" uri="{C3380CC4-5D6E-409C-BE32-E72D297353CC}">
              <c16:uniqueId val="{00000001-7C01-4B60-8D3B-E440F749E652}"/>
            </c:ext>
          </c:extLst>
        </c:ser>
        <c:ser>
          <c:idx val="1"/>
          <c:order val="2"/>
          <c:tx>
            <c:strRef>
              <c:f>'Q12.要件の変化（特化していない事業）'!$AP$19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'Q12.要件の変化（特化していない事業）'!$AM$20:$AM$29</c:f>
              <c:strCache>
                <c:ptCount val="10"/>
                <c:pt idx="0">
                  <c:v>A.適用技術の複雑化.高度化（N=189）</c:v>
                </c:pt>
                <c:pt idx="1">
                  <c:v>E.安全性の向上.機能安全への対応等（N=185）</c:v>
                </c:pt>
                <c:pt idx="2">
                  <c:v>F.セキュリティ.プライバシー保護の強化（N=186）</c:v>
                </c:pt>
                <c:pt idx="3">
                  <c:v>D.利用形態.利用方法の多様化（N=186）</c:v>
                </c:pt>
                <c:pt idx="4">
                  <c:v>C.つながる対象が増加（N=186）</c:v>
                </c:pt>
                <c:pt idx="5">
                  <c:v>H.対応すべき規格等の増加（N=186）</c:v>
                </c:pt>
                <c:pt idx="6">
                  <c:v>I.デジタル.トランスフォーメーションへの対応（N=185）</c:v>
                </c:pt>
                <c:pt idx="7">
                  <c:v>B.部品の増加.プラットフォームの増加（N=187）</c:v>
                </c:pt>
                <c:pt idx="8">
                  <c:v>J.ニューノーマルへの対応（N=182）</c:v>
                </c:pt>
                <c:pt idx="9">
                  <c:v>G.仕向地.出荷先の拡大（N=186）</c:v>
                </c:pt>
              </c:strCache>
            </c:strRef>
          </c:cat>
          <c:val>
            <c:numRef>
              <c:f>'Q12.要件の変化（特化していない事業）'!$AP$20:$AP$29</c:f>
              <c:numCache>
                <c:formatCode>0.0%</c:formatCode>
                <c:ptCount val="10"/>
                <c:pt idx="0">
                  <c:v>0.12169312169312169</c:v>
                </c:pt>
                <c:pt idx="1">
                  <c:v>0.1891891891891892</c:v>
                </c:pt>
                <c:pt idx="2">
                  <c:v>0.16129032258064516</c:v>
                </c:pt>
                <c:pt idx="3">
                  <c:v>0.24731182795698925</c:v>
                </c:pt>
                <c:pt idx="4">
                  <c:v>0.23655913978494625</c:v>
                </c:pt>
                <c:pt idx="5">
                  <c:v>0.30645161290322581</c:v>
                </c:pt>
                <c:pt idx="6">
                  <c:v>0.31351351351351353</c:v>
                </c:pt>
                <c:pt idx="7">
                  <c:v>0.29411764705882354</c:v>
                </c:pt>
                <c:pt idx="8">
                  <c:v>0.39010989010989011</c:v>
                </c:pt>
                <c:pt idx="9">
                  <c:v>0.41935483870967744</c:v>
                </c:pt>
              </c:numCache>
            </c:numRef>
          </c:val>
          <c:extLst>
            <c:ext xmlns:c16="http://schemas.microsoft.com/office/drawing/2014/chart" uri="{C3380CC4-5D6E-409C-BE32-E72D297353CC}">
              <c16:uniqueId val="{00000002-7C01-4B60-8D3B-E440F749E652}"/>
            </c:ext>
          </c:extLst>
        </c:ser>
        <c:ser>
          <c:idx val="3"/>
          <c:order val="3"/>
          <c:tx>
            <c:strRef>
              <c:f>'Q12.要件の変化（特化していない事業）'!$AQ$19</c:f>
              <c:strCache>
                <c:ptCount val="1"/>
                <c:pt idx="0">
                  <c:v>当てはまらない</c:v>
                </c:pt>
              </c:strCache>
            </c:strRef>
          </c:tx>
          <c:spPr>
            <a:solidFill>
              <a:srgbClr val="9DC3E6"/>
            </a:solidFill>
            <a:ln>
              <a:solidFill>
                <a:sysClr val="windowText" lastClr="000000"/>
              </a:solidFill>
            </a:ln>
            <a:effectLst/>
          </c:spPr>
          <c:invertIfNegative val="0"/>
          <c:cat>
            <c:strRef>
              <c:f>'Q12.要件の変化（特化していない事業）'!$AM$20:$AM$29</c:f>
              <c:strCache>
                <c:ptCount val="10"/>
                <c:pt idx="0">
                  <c:v>A.適用技術の複雑化.高度化（N=189）</c:v>
                </c:pt>
                <c:pt idx="1">
                  <c:v>E.安全性の向上.機能安全への対応等（N=185）</c:v>
                </c:pt>
                <c:pt idx="2">
                  <c:v>F.セキュリティ.プライバシー保護の強化（N=186）</c:v>
                </c:pt>
                <c:pt idx="3">
                  <c:v>D.利用形態.利用方法の多様化（N=186）</c:v>
                </c:pt>
                <c:pt idx="4">
                  <c:v>C.つながる対象が増加（N=186）</c:v>
                </c:pt>
                <c:pt idx="5">
                  <c:v>H.対応すべき規格等の増加（N=186）</c:v>
                </c:pt>
                <c:pt idx="6">
                  <c:v>I.デジタル.トランスフォーメーションへの対応（N=185）</c:v>
                </c:pt>
                <c:pt idx="7">
                  <c:v>B.部品の増加.プラットフォームの増加（N=187）</c:v>
                </c:pt>
                <c:pt idx="8">
                  <c:v>J.ニューノーマルへの対応（N=182）</c:v>
                </c:pt>
                <c:pt idx="9">
                  <c:v>G.仕向地.出荷先の拡大（N=186）</c:v>
                </c:pt>
              </c:strCache>
            </c:strRef>
          </c:cat>
          <c:val>
            <c:numRef>
              <c:f>'Q12.要件の変化（特化していない事業）'!$AQ$20:$AQ$29</c:f>
              <c:numCache>
                <c:formatCode>0.0%</c:formatCode>
                <c:ptCount val="10"/>
                <c:pt idx="0">
                  <c:v>4.7619047619047616E-2</c:v>
                </c:pt>
                <c:pt idx="1">
                  <c:v>5.4054054054054057E-2</c:v>
                </c:pt>
                <c:pt idx="2">
                  <c:v>4.3010752688172046E-2</c:v>
                </c:pt>
                <c:pt idx="3">
                  <c:v>5.3763440860215055E-2</c:v>
                </c:pt>
                <c:pt idx="4">
                  <c:v>5.3763440860215055E-2</c:v>
                </c:pt>
                <c:pt idx="5">
                  <c:v>4.3010752688172046E-2</c:v>
                </c:pt>
                <c:pt idx="6">
                  <c:v>8.1081081081081086E-2</c:v>
                </c:pt>
                <c:pt idx="7">
                  <c:v>8.0213903743315509E-2</c:v>
                </c:pt>
                <c:pt idx="8">
                  <c:v>0.1043956043956044</c:v>
                </c:pt>
                <c:pt idx="9">
                  <c:v>0.12365591397849462</c:v>
                </c:pt>
              </c:numCache>
            </c:numRef>
          </c:val>
          <c:extLst>
            <c:ext xmlns:c16="http://schemas.microsoft.com/office/drawing/2014/chart" uri="{C3380CC4-5D6E-409C-BE32-E72D297353CC}">
              <c16:uniqueId val="{00000003-7C01-4B60-8D3B-E440F749E652}"/>
            </c:ext>
          </c:extLst>
        </c:ser>
        <c:ser>
          <c:idx val="4"/>
          <c:order val="4"/>
          <c:tx>
            <c:strRef>
              <c:f>'Q12.要件の変化（特化していない事業）'!$AR$19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'Q12.要件の変化（特化していない事業）'!$AM$20:$AM$29</c:f>
              <c:strCache>
                <c:ptCount val="10"/>
                <c:pt idx="0">
                  <c:v>A.適用技術の複雑化.高度化（N=189）</c:v>
                </c:pt>
                <c:pt idx="1">
                  <c:v>E.安全性の向上.機能安全への対応等（N=185）</c:v>
                </c:pt>
                <c:pt idx="2">
                  <c:v>F.セキュリティ.プライバシー保護の強化（N=186）</c:v>
                </c:pt>
                <c:pt idx="3">
                  <c:v>D.利用形態.利用方法の多様化（N=186）</c:v>
                </c:pt>
                <c:pt idx="4">
                  <c:v>C.つながる対象が増加（N=186）</c:v>
                </c:pt>
                <c:pt idx="5">
                  <c:v>H.対応すべき規格等の増加（N=186）</c:v>
                </c:pt>
                <c:pt idx="6">
                  <c:v>I.デジタル.トランスフォーメーションへの対応（N=185）</c:v>
                </c:pt>
                <c:pt idx="7">
                  <c:v>B.部品の増加.プラットフォームの増加（N=187）</c:v>
                </c:pt>
                <c:pt idx="8">
                  <c:v>J.ニューノーマルへの対応（N=182）</c:v>
                </c:pt>
                <c:pt idx="9">
                  <c:v>G.仕向地.出荷先の拡大（N=186）</c:v>
                </c:pt>
              </c:strCache>
            </c:strRef>
          </c:cat>
          <c:val>
            <c:numRef>
              <c:f>'Q12.要件の変化（特化していない事業）'!$AR$20:$AR$29</c:f>
              <c:numCache>
                <c:formatCode>0.0%</c:formatCode>
                <c:ptCount val="10"/>
                <c:pt idx="0">
                  <c:v>3.7037037037037035E-2</c:v>
                </c:pt>
                <c:pt idx="1">
                  <c:v>3.2432432432432434E-2</c:v>
                </c:pt>
                <c:pt idx="2">
                  <c:v>3.7634408602150539E-2</c:v>
                </c:pt>
                <c:pt idx="3">
                  <c:v>3.7634408602150539E-2</c:v>
                </c:pt>
                <c:pt idx="4">
                  <c:v>8.0645161290322578E-2</c:v>
                </c:pt>
                <c:pt idx="5">
                  <c:v>2.1505376344086023E-2</c:v>
                </c:pt>
                <c:pt idx="6">
                  <c:v>9.1891891891891897E-2</c:v>
                </c:pt>
                <c:pt idx="7">
                  <c:v>5.3475935828877004E-2</c:v>
                </c:pt>
                <c:pt idx="8">
                  <c:v>9.8901098901098897E-2</c:v>
                </c:pt>
                <c:pt idx="9">
                  <c:v>5.3763440860215055E-2</c:v>
                </c:pt>
              </c:numCache>
            </c:numRef>
          </c:val>
          <c:extLst>
            <c:ext xmlns:c16="http://schemas.microsoft.com/office/drawing/2014/chart" uri="{C3380CC4-5D6E-409C-BE32-E72D297353CC}">
              <c16:uniqueId val="{00000004-7C01-4B60-8D3B-E440F749E652}"/>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'Q12.要件の変化（特化していない事業）'!$AU$30</c:f>
          <c:strCache>
            <c:ptCount val="1"/>
            <c:pt idx="0">
              <c:v>その他の事業</c:v>
            </c:pt>
          </c:strCache>
        </c:strRef>
      </c:tx>
      <c:layout>
        <c:manualLayout>
          <c:xMode val="edge"/>
          <c:yMode val="edge"/>
          <c:x val="2.5277777777777815E-4"/>
          <c:y val="1.4201239866475917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5226736770361714"/>
          <c:y val="0.1028161659513591"/>
          <c:w val="0.4607538094542622"/>
          <c:h val="0.42905650929899852"/>
        </c:manualLayout>
      </c:layout>
      <c:barChart>
        <c:barDir val="bar"/>
        <c:grouping val="stacked"/>
        <c:varyColors val="0"/>
        <c:ser>
          <c:idx val="0"/>
          <c:order val="0"/>
          <c:tx>
            <c:strRef>
              <c:f>'Q12.要件の変化（特化していない事業）'!$BC$19</c:f>
              <c:strCache>
                <c:ptCount val="1"/>
                <c:pt idx="0">
                  <c:v>当てはまる</c:v>
                </c:pt>
              </c:strCache>
            </c:strRef>
          </c:tx>
          <c:spPr>
            <a:solidFill>
              <a:srgbClr val="FF9966"/>
            </a:solidFill>
            <a:ln>
              <a:solidFill>
                <a:sysClr val="windowText" lastClr="000000"/>
              </a:solidFill>
            </a:ln>
            <a:effectLst/>
          </c:spPr>
          <c:invertIfNegative val="0"/>
          <c:cat>
            <c:strRef>
              <c:f>'Q12.要件の変化（特化していない事業）'!$BB$20:$BB$29</c:f>
              <c:strCache>
                <c:ptCount val="10"/>
                <c:pt idx="0">
                  <c:v>F.セキュリティ.プライバシー保護の強化（N=231）</c:v>
                </c:pt>
                <c:pt idx="1">
                  <c:v>A.適用技術の複雑化.高度化（N=231）</c:v>
                </c:pt>
                <c:pt idx="2">
                  <c:v>E.安全性の向上.機能安全への対応等（N=227）</c:v>
                </c:pt>
                <c:pt idx="3">
                  <c:v>D.利用形態.利用方法の多様化（N=228）</c:v>
                </c:pt>
                <c:pt idx="4">
                  <c:v>I.デジタル.トランスフォーメーションへの対応（N=228）</c:v>
                </c:pt>
                <c:pt idx="5">
                  <c:v>C.つながる対象が増加（N=229）</c:v>
                </c:pt>
                <c:pt idx="6">
                  <c:v>J.ニューノーマルへの対応（N=226）</c:v>
                </c:pt>
                <c:pt idx="7">
                  <c:v>B.部品の増加.プラットフォームの増加（N=228）</c:v>
                </c:pt>
                <c:pt idx="8">
                  <c:v>H.対応すべき規格等の増加（N=228）</c:v>
                </c:pt>
                <c:pt idx="9">
                  <c:v>G.仕向地.出荷先の拡大（N=229）</c:v>
                </c:pt>
              </c:strCache>
            </c:strRef>
          </c:cat>
          <c:val>
            <c:numRef>
              <c:f>'Q12.要件の変化（特化していない事業）'!$BC$20:$BC$29</c:f>
              <c:numCache>
                <c:formatCode>0.0%</c:formatCode>
                <c:ptCount val="10"/>
                <c:pt idx="0">
                  <c:v>0.4329004329004329</c:v>
                </c:pt>
                <c:pt idx="1">
                  <c:v>0.36796536796536794</c:v>
                </c:pt>
                <c:pt idx="2">
                  <c:v>0.24669603524229075</c:v>
                </c:pt>
                <c:pt idx="3">
                  <c:v>0.23684210526315788</c:v>
                </c:pt>
                <c:pt idx="4">
                  <c:v>0.21052631578947367</c:v>
                </c:pt>
                <c:pt idx="5">
                  <c:v>0.20960698689956331</c:v>
                </c:pt>
                <c:pt idx="6">
                  <c:v>0.1415929203539823</c:v>
                </c:pt>
                <c:pt idx="7">
                  <c:v>0.11842105263157894</c:v>
                </c:pt>
                <c:pt idx="8">
                  <c:v>7.4561403508771926E-2</c:v>
                </c:pt>
                <c:pt idx="9">
                  <c:v>3.9301310043668124E-2</c:v>
                </c:pt>
              </c:numCache>
            </c:numRef>
          </c:val>
          <c:extLst>
            <c:ext xmlns:c16="http://schemas.microsoft.com/office/drawing/2014/chart" uri="{C3380CC4-5D6E-409C-BE32-E72D297353CC}">
              <c16:uniqueId val="{00000000-578A-479F-B0D4-E2FDCD9802F1}"/>
            </c:ext>
          </c:extLst>
        </c:ser>
        <c:ser>
          <c:idx val="2"/>
          <c:order val="1"/>
          <c:tx>
            <c:strRef>
              <c:f>'Q12.要件の変化（特化していない事業）'!$BD$19</c:f>
              <c:strCache>
                <c:ptCount val="1"/>
                <c:pt idx="0">
                  <c:v>やや当てはまる</c:v>
                </c:pt>
              </c:strCache>
            </c:strRef>
          </c:tx>
          <c:spPr>
            <a:solidFill>
              <a:srgbClr val="FFCC99"/>
            </a:solidFill>
            <a:ln>
              <a:solidFill>
                <a:sysClr val="windowText" lastClr="000000"/>
              </a:solidFill>
            </a:ln>
            <a:effectLst/>
          </c:spPr>
          <c:invertIfNegative val="0"/>
          <c:cat>
            <c:strRef>
              <c:f>'Q12.要件の変化（特化していない事業）'!$BB$20:$BB$29</c:f>
              <c:strCache>
                <c:ptCount val="10"/>
                <c:pt idx="0">
                  <c:v>F.セキュリティ.プライバシー保護の強化（N=231）</c:v>
                </c:pt>
                <c:pt idx="1">
                  <c:v>A.適用技術の複雑化.高度化（N=231）</c:v>
                </c:pt>
                <c:pt idx="2">
                  <c:v>E.安全性の向上.機能安全への対応等（N=227）</c:v>
                </c:pt>
                <c:pt idx="3">
                  <c:v>D.利用形態.利用方法の多様化（N=228）</c:v>
                </c:pt>
                <c:pt idx="4">
                  <c:v>I.デジタル.トランスフォーメーションへの対応（N=228）</c:v>
                </c:pt>
                <c:pt idx="5">
                  <c:v>C.つながる対象が増加（N=229）</c:v>
                </c:pt>
                <c:pt idx="6">
                  <c:v>J.ニューノーマルへの対応（N=226）</c:v>
                </c:pt>
                <c:pt idx="7">
                  <c:v>B.部品の増加.プラットフォームの増加（N=228）</c:v>
                </c:pt>
                <c:pt idx="8">
                  <c:v>H.対応すべき規格等の増加（N=228）</c:v>
                </c:pt>
                <c:pt idx="9">
                  <c:v>G.仕向地.出荷先の拡大（N=229）</c:v>
                </c:pt>
              </c:strCache>
            </c:strRef>
          </c:cat>
          <c:val>
            <c:numRef>
              <c:f>'Q12.要件の変化（特化していない事業）'!$BD$20:$BD$29</c:f>
              <c:numCache>
                <c:formatCode>0.0%</c:formatCode>
                <c:ptCount val="10"/>
                <c:pt idx="0">
                  <c:v>0.37229437229437229</c:v>
                </c:pt>
                <c:pt idx="1">
                  <c:v>0.39826839826839827</c:v>
                </c:pt>
                <c:pt idx="2">
                  <c:v>0.37444933920704848</c:v>
                </c:pt>
                <c:pt idx="3">
                  <c:v>0.45614035087719296</c:v>
                </c:pt>
                <c:pt idx="4">
                  <c:v>0.34210526315789475</c:v>
                </c:pt>
                <c:pt idx="5">
                  <c:v>0.36244541484716158</c:v>
                </c:pt>
                <c:pt idx="6">
                  <c:v>0.25663716814159293</c:v>
                </c:pt>
                <c:pt idx="7">
                  <c:v>0.35526315789473684</c:v>
                </c:pt>
                <c:pt idx="8">
                  <c:v>0.31140350877192985</c:v>
                </c:pt>
                <c:pt idx="9">
                  <c:v>0.20960698689956331</c:v>
                </c:pt>
              </c:numCache>
            </c:numRef>
          </c:val>
          <c:extLst>
            <c:ext xmlns:c16="http://schemas.microsoft.com/office/drawing/2014/chart" uri="{C3380CC4-5D6E-409C-BE32-E72D297353CC}">
              <c16:uniqueId val="{00000001-578A-479F-B0D4-E2FDCD9802F1}"/>
            </c:ext>
          </c:extLst>
        </c:ser>
        <c:ser>
          <c:idx val="1"/>
          <c:order val="2"/>
          <c:tx>
            <c:strRef>
              <c:f>'Q12.要件の変化（特化していない事業）'!$BE$19</c:f>
              <c:strCache>
                <c:ptCount val="1"/>
                <c:pt idx="0">
                  <c:v>あまり当てはまらない</c:v>
                </c:pt>
              </c:strCache>
            </c:strRef>
          </c:tx>
          <c:spPr>
            <a:solidFill>
              <a:srgbClr val="3366FF"/>
            </a:solidFill>
            <a:ln>
              <a:solidFill>
                <a:sysClr val="windowText" lastClr="000000"/>
              </a:solidFill>
            </a:ln>
            <a:effectLst/>
          </c:spPr>
          <c:invertIfNegative val="0"/>
          <c:cat>
            <c:strRef>
              <c:f>'Q12.要件の変化（特化していない事業）'!$BB$20:$BB$29</c:f>
              <c:strCache>
                <c:ptCount val="10"/>
                <c:pt idx="0">
                  <c:v>F.セキュリティ.プライバシー保護の強化（N=231）</c:v>
                </c:pt>
                <c:pt idx="1">
                  <c:v>A.適用技術の複雑化.高度化（N=231）</c:v>
                </c:pt>
                <c:pt idx="2">
                  <c:v>E.安全性の向上.機能安全への対応等（N=227）</c:v>
                </c:pt>
                <c:pt idx="3">
                  <c:v>D.利用形態.利用方法の多様化（N=228）</c:v>
                </c:pt>
                <c:pt idx="4">
                  <c:v>I.デジタル.トランスフォーメーションへの対応（N=228）</c:v>
                </c:pt>
                <c:pt idx="5">
                  <c:v>C.つながる対象が増加（N=229）</c:v>
                </c:pt>
                <c:pt idx="6">
                  <c:v>J.ニューノーマルへの対応（N=226）</c:v>
                </c:pt>
                <c:pt idx="7">
                  <c:v>B.部品の増加.プラットフォームの増加（N=228）</c:v>
                </c:pt>
                <c:pt idx="8">
                  <c:v>H.対応すべき規格等の増加（N=228）</c:v>
                </c:pt>
                <c:pt idx="9">
                  <c:v>G.仕向地.出荷先の拡大（N=229）</c:v>
                </c:pt>
              </c:strCache>
            </c:strRef>
          </c:cat>
          <c:val>
            <c:numRef>
              <c:f>'Q12.要件の変化（特化していない事業）'!$BE$20:$BE$29</c:f>
              <c:numCache>
                <c:formatCode>0.0%</c:formatCode>
                <c:ptCount val="10"/>
                <c:pt idx="0">
                  <c:v>0.12987012987012986</c:v>
                </c:pt>
                <c:pt idx="1">
                  <c:v>0.13852813852813853</c:v>
                </c:pt>
                <c:pt idx="2">
                  <c:v>0.24229074889867841</c:v>
                </c:pt>
                <c:pt idx="3">
                  <c:v>0.17982456140350878</c:v>
                </c:pt>
                <c:pt idx="4">
                  <c:v>0.26315789473684209</c:v>
                </c:pt>
                <c:pt idx="5">
                  <c:v>0.24890829694323144</c:v>
                </c:pt>
                <c:pt idx="6">
                  <c:v>0.36283185840707965</c:v>
                </c:pt>
                <c:pt idx="7">
                  <c:v>0.25</c:v>
                </c:pt>
                <c:pt idx="8">
                  <c:v>0.39473684210526316</c:v>
                </c:pt>
                <c:pt idx="9">
                  <c:v>0.43231441048034935</c:v>
                </c:pt>
              </c:numCache>
            </c:numRef>
          </c:val>
          <c:extLst>
            <c:ext xmlns:c16="http://schemas.microsoft.com/office/drawing/2014/chart" uri="{C3380CC4-5D6E-409C-BE32-E72D297353CC}">
              <c16:uniqueId val="{00000002-578A-479F-B0D4-E2FDCD9802F1}"/>
            </c:ext>
          </c:extLst>
        </c:ser>
        <c:ser>
          <c:idx val="3"/>
          <c:order val="3"/>
          <c:tx>
            <c:strRef>
              <c:f>'Q12.要件の変化（特化していない事業）'!$BF$19</c:f>
              <c:strCache>
                <c:ptCount val="1"/>
                <c:pt idx="0">
                  <c:v>当てはまらない</c:v>
                </c:pt>
              </c:strCache>
            </c:strRef>
          </c:tx>
          <c:spPr>
            <a:solidFill>
              <a:srgbClr val="9DC3E6"/>
            </a:solidFill>
            <a:ln>
              <a:solidFill>
                <a:sysClr val="windowText" lastClr="000000"/>
              </a:solidFill>
            </a:ln>
            <a:effectLst/>
          </c:spPr>
          <c:invertIfNegative val="0"/>
          <c:cat>
            <c:strRef>
              <c:f>'Q12.要件の変化（特化していない事業）'!$BB$20:$BB$29</c:f>
              <c:strCache>
                <c:ptCount val="10"/>
                <c:pt idx="0">
                  <c:v>F.セキュリティ.プライバシー保護の強化（N=231）</c:v>
                </c:pt>
                <c:pt idx="1">
                  <c:v>A.適用技術の複雑化.高度化（N=231）</c:v>
                </c:pt>
                <c:pt idx="2">
                  <c:v>E.安全性の向上.機能安全への対応等（N=227）</c:v>
                </c:pt>
                <c:pt idx="3">
                  <c:v>D.利用形態.利用方法の多様化（N=228）</c:v>
                </c:pt>
                <c:pt idx="4">
                  <c:v>I.デジタル.トランスフォーメーションへの対応（N=228）</c:v>
                </c:pt>
                <c:pt idx="5">
                  <c:v>C.つながる対象が増加（N=229）</c:v>
                </c:pt>
                <c:pt idx="6">
                  <c:v>J.ニューノーマルへの対応（N=226）</c:v>
                </c:pt>
                <c:pt idx="7">
                  <c:v>B.部品の増加.プラットフォームの増加（N=228）</c:v>
                </c:pt>
                <c:pt idx="8">
                  <c:v>H.対応すべき規格等の増加（N=228）</c:v>
                </c:pt>
                <c:pt idx="9">
                  <c:v>G.仕向地.出荷先の拡大（N=229）</c:v>
                </c:pt>
              </c:strCache>
            </c:strRef>
          </c:cat>
          <c:val>
            <c:numRef>
              <c:f>'Q12.要件の変化（特化していない事業）'!$BF$20:$BF$29</c:f>
              <c:numCache>
                <c:formatCode>0.0%</c:formatCode>
                <c:ptCount val="10"/>
                <c:pt idx="0">
                  <c:v>3.0303030303030304E-2</c:v>
                </c:pt>
                <c:pt idx="1">
                  <c:v>5.627705627705628E-2</c:v>
                </c:pt>
                <c:pt idx="2">
                  <c:v>7.4889867841409691E-2</c:v>
                </c:pt>
                <c:pt idx="3">
                  <c:v>7.0175438596491224E-2</c:v>
                </c:pt>
                <c:pt idx="4">
                  <c:v>0.10087719298245613</c:v>
                </c:pt>
                <c:pt idx="5">
                  <c:v>0.10480349344978165</c:v>
                </c:pt>
                <c:pt idx="6">
                  <c:v>0.11946902654867257</c:v>
                </c:pt>
                <c:pt idx="7">
                  <c:v>0.20614035087719298</c:v>
                </c:pt>
                <c:pt idx="8">
                  <c:v>0.14035087719298245</c:v>
                </c:pt>
                <c:pt idx="9">
                  <c:v>0.21397379912663755</c:v>
                </c:pt>
              </c:numCache>
            </c:numRef>
          </c:val>
          <c:extLst>
            <c:ext xmlns:c16="http://schemas.microsoft.com/office/drawing/2014/chart" uri="{C3380CC4-5D6E-409C-BE32-E72D297353CC}">
              <c16:uniqueId val="{00000003-578A-479F-B0D4-E2FDCD9802F1}"/>
            </c:ext>
          </c:extLst>
        </c:ser>
        <c:ser>
          <c:idx val="4"/>
          <c:order val="4"/>
          <c:tx>
            <c:strRef>
              <c:f>'Q12.要件の変化（特化していない事業）'!$BG$19</c:f>
              <c:strCache>
                <c:ptCount val="1"/>
                <c:pt idx="0">
                  <c:v>どちらともいえない</c:v>
                </c:pt>
              </c:strCache>
            </c:strRef>
          </c:tx>
          <c:spPr>
            <a:solidFill>
              <a:schemeClr val="bg1"/>
            </a:solidFill>
            <a:ln>
              <a:solidFill>
                <a:sysClr val="windowText" lastClr="000000"/>
              </a:solidFill>
            </a:ln>
            <a:effectLst/>
          </c:spPr>
          <c:invertIfNegative val="0"/>
          <c:cat>
            <c:strRef>
              <c:f>'Q12.要件の変化（特化していない事業）'!$BB$20:$BB$29</c:f>
              <c:strCache>
                <c:ptCount val="10"/>
                <c:pt idx="0">
                  <c:v>F.セキュリティ.プライバシー保護の強化（N=231）</c:v>
                </c:pt>
                <c:pt idx="1">
                  <c:v>A.適用技術の複雑化.高度化（N=231）</c:v>
                </c:pt>
                <c:pt idx="2">
                  <c:v>E.安全性の向上.機能安全への対応等（N=227）</c:v>
                </c:pt>
                <c:pt idx="3">
                  <c:v>D.利用形態.利用方法の多様化（N=228）</c:v>
                </c:pt>
                <c:pt idx="4">
                  <c:v>I.デジタル.トランスフォーメーションへの対応（N=228）</c:v>
                </c:pt>
                <c:pt idx="5">
                  <c:v>C.つながる対象が増加（N=229）</c:v>
                </c:pt>
                <c:pt idx="6">
                  <c:v>J.ニューノーマルへの対応（N=226）</c:v>
                </c:pt>
                <c:pt idx="7">
                  <c:v>B.部品の増加.プラットフォームの増加（N=228）</c:v>
                </c:pt>
                <c:pt idx="8">
                  <c:v>H.対応すべき規格等の増加（N=228）</c:v>
                </c:pt>
                <c:pt idx="9">
                  <c:v>G.仕向地.出荷先の拡大（N=229）</c:v>
                </c:pt>
              </c:strCache>
            </c:strRef>
          </c:cat>
          <c:val>
            <c:numRef>
              <c:f>'Q12.要件の変化（特化していない事業）'!$BG$20:$BG$29</c:f>
              <c:numCache>
                <c:formatCode>0.0%</c:formatCode>
                <c:ptCount val="10"/>
                <c:pt idx="0">
                  <c:v>3.4632034632034632E-2</c:v>
                </c:pt>
                <c:pt idx="1">
                  <c:v>3.896103896103896E-2</c:v>
                </c:pt>
                <c:pt idx="2">
                  <c:v>6.1674008810572688E-2</c:v>
                </c:pt>
                <c:pt idx="3">
                  <c:v>5.701754385964912E-2</c:v>
                </c:pt>
                <c:pt idx="4">
                  <c:v>8.3333333333333329E-2</c:v>
                </c:pt>
                <c:pt idx="5">
                  <c:v>7.4235807860262015E-2</c:v>
                </c:pt>
                <c:pt idx="6">
                  <c:v>0.11946902654867257</c:v>
                </c:pt>
                <c:pt idx="7">
                  <c:v>7.0175438596491224E-2</c:v>
                </c:pt>
                <c:pt idx="8">
                  <c:v>7.8947368421052627E-2</c:v>
                </c:pt>
                <c:pt idx="9">
                  <c:v>0.10480349344978165</c:v>
                </c:pt>
              </c:numCache>
            </c:numRef>
          </c:val>
          <c:extLst>
            <c:ext xmlns:c16="http://schemas.microsoft.com/office/drawing/2014/chart" uri="{C3380CC4-5D6E-409C-BE32-E72D297353CC}">
              <c16:uniqueId val="{00000004-578A-479F-B0D4-E2FDCD9802F1}"/>
            </c:ext>
          </c:extLst>
        </c:ser>
        <c:dLbls>
          <c:showLegendKey val="0"/>
          <c:showVal val="0"/>
          <c:showCatName val="0"/>
          <c:showSerName val="0"/>
          <c:showPercent val="0"/>
          <c:showBubbleSize val="0"/>
        </c:dLbls>
        <c:gapWidth val="40"/>
        <c:overlap val="100"/>
        <c:axId val="120381440"/>
        <c:axId val="120382976"/>
      </c:barChart>
      <c:catAx>
        <c:axId val="120381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2976"/>
        <c:crosses val="autoZero"/>
        <c:auto val="1"/>
        <c:lblAlgn val="ctr"/>
        <c:lblOffset val="100"/>
        <c:noMultiLvlLbl val="0"/>
      </c:catAx>
      <c:valAx>
        <c:axId val="120382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038144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
          <c:y val="0.62643419170243209"/>
          <c:w val="0.62998571428571426"/>
          <c:h val="0.1979339532665712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'[8]Q12.要件の変化（現在取引形態）'!$X$6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FFB-41C9-A61A-8A25B2DB366C}"/>
                </c:ext>
              </c:extLst>
            </c:dLbl>
            <c:dLbl>
              <c:idx val="3"/>
              <c:delete val="1"/>
              <c:extLst>
                <c:ext xmlns:c15="http://schemas.microsoft.com/office/drawing/2012/chart" uri="{CE6537A1-D6FC-4f65-9D91-7224C49458BB}"/>
                <c:ext xmlns:c16="http://schemas.microsoft.com/office/drawing/2014/chart" uri="{C3380CC4-5D6E-409C-BE32-E72D297353CC}">
                  <c16:uniqueId val="{00000001-FFFB-41C9-A61A-8A25B2DB366C}"/>
                </c:ext>
              </c:extLst>
            </c:dLbl>
            <c:dLbl>
              <c:idx val="6"/>
              <c:delete val="1"/>
              <c:extLst>
                <c:ext xmlns:c15="http://schemas.microsoft.com/office/drawing/2012/chart" uri="{CE6537A1-D6FC-4f65-9D91-7224C49458BB}"/>
                <c:ext xmlns:c16="http://schemas.microsoft.com/office/drawing/2014/chart" uri="{C3380CC4-5D6E-409C-BE32-E72D297353CC}">
                  <c16:uniqueId val="{00000002-FFFB-41C9-A61A-8A25B2DB366C}"/>
                </c:ext>
              </c:extLst>
            </c:dLbl>
            <c:dLbl>
              <c:idx val="9"/>
              <c:delete val="1"/>
              <c:extLst>
                <c:ext xmlns:c15="http://schemas.microsoft.com/office/drawing/2012/chart" uri="{CE6537A1-D6FC-4f65-9D91-7224C49458BB}"/>
                <c:ext xmlns:c16="http://schemas.microsoft.com/office/drawing/2014/chart" uri="{C3380CC4-5D6E-409C-BE32-E72D297353CC}">
                  <c16:uniqueId val="{00000003-FFFB-41C9-A61A-8A25B2DB366C}"/>
                </c:ext>
              </c:extLst>
            </c:dLbl>
            <c:dLbl>
              <c:idx val="12"/>
              <c:delete val="1"/>
              <c:extLst>
                <c:ext xmlns:c15="http://schemas.microsoft.com/office/drawing/2012/chart" uri="{CE6537A1-D6FC-4f65-9D91-7224C49458BB}"/>
                <c:ext xmlns:c16="http://schemas.microsoft.com/office/drawing/2014/chart" uri="{C3380CC4-5D6E-409C-BE32-E72D297353CC}">
                  <c16:uniqueId val="{00000004-FFFB-41C9-A61A-8A25B2DB366C}"/>
                </c:ext>
              </c:extLst>
            </c:dLbl>
            <c:dLbl>
              <c:idx val="15"/>
              <c:delete val="1"/>
              <c:extLst>
                <c:ext xmlns:c15="http://schemas.microsoft.com/office/drawing/2012/chart" uri="{CE6537A1-D6FC-4f65-9D91-7224C49458BB}"/>
                <c:ext xmlns:c16="http://schemas.microsoft.com/office/drawing/2014/chart" uri="{C3380CC4-5D6E-409C-BE32-E72D297353CC}">
                  <c16:uniqueId val="{00000005-FFFB-41C9-A61A-8A25B2DB366C}"/>
                </c:ext>
              </c:extLst>
            </c:dLbl>
            <c:dLbl>
              <c:idx val="18"/>
              <c:delete val="1"/>
              <c:extLst>
                <c:ext xmlns:c15="http://schemas.microsoft.com/office/drawing/2012/chart" uri="{CE6537A1-D6FC-4f65-9D91-7224C49458BB}"/>
                <c:ext xmlns:c16="http://schemas.microsoft.com/office/drawing/2014/chart" uri="{C3380CC4-5D6E-409C-BE32-E72D297353CC}">
                  <c16:uniqueId val="{00000006-FFFB-41C9-A61A-8A25B2DB366C}"/>
                </c:ext>
              </c:extLst>
            </c:dLbl>
            <c:dLbl>
              <c:idx val="21"/>
              <c:delete val="1"/>
              <c:extLst>
                <c:ext xmlns:c15="http://schemas.microsoft.com/office/drawing/2012/chart" uri="{CE6537A1-D6FC-4f65-9D91-7224C49458BB}"/>
                <c:ext xmlns:c16="http://schemas.microsoft.com/office/drawing/2014/chart" uri="{C3380CC4-5D6E-409C-BE32-E72D297353CC}">
                  <c16:uniqueId val="{00000007-FFFB-41C9-A61A-8A25B2DB366C}"/>
                </c:ext>
              </c:extLst>
            </c:dLbl>
            <c:dLbl>
              <c:idx val="24"/>
              <c:delete val="1"/>
              <c:extLst>
                <c:ext xmlns:c15="http://schemas.microsoft.com/office/drawing/2012/chart" uri="{CE6537A1-D6FC-4f65-9D91-7224C49458BB}"/>
                <c:ext xmlns:c16="http://schemas.microsoft.com/office/drawing/2014/chart" uri="{C3380CC4-5D6E-409C-BE32-E72D297353CC}">
                  <c16:uniqueId val="{00000008-FFFB-41C9-A61A-8A25B2DB366C}"/>
                </c:ext>
              </c:extLst>
            </c:dLbl>
            <c:dLbl>
              <c:idx val="27"/>
              <c:delete val="1"/>
              <c:extLst>
                <c:ext xmlns:c15="http://schemas.microsoft.com/office/drawing/2012/chart" uri="{CE6537A1-D6FC-4f65-9D91-7224C49458BB}"/>
                <c:ext xmlns:c16="http://schemas.microsoft.com/office/drawing/2014/chart" uri="{C3380CC4-5D6E-409C-BE32-E72D297353CC}">
                  <c16:uniqueId val="{00000009-FFFB-41C9-A61A-8A25B2DB366C}"/>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'[8]Q12.要件の変化（現在取引形態）'!$W$7:$W$36</c:f>
              <c:strCache>
                <c:ptCount val="30"/>
                <c:pt idx="0">
                  <c:v>【 F.セキュリティ.プライバシー保護の強化    　 】</c:v>
                </c:pt>
                <c:pt idx="1">
                  <c:v>垂直統合型+垂直･水平半々(n=  820)</c:v>
                </c:pt>
                <c:pt idx="2">
                  <c:v>水平分業型+垂直･水平半々(n=  752)</c:v>
                </c:pt>
                <c:pt idx="3">
                  <c:v>【 A.適用技術の複雑化.高度化               】</c:v>
                </c:pt>
                <c:pt idx="4">
                  <c:v>垂直統合型+垂直･水平半々(n=  825)</c:v>
                </c:pt>
                <c:pt idx="5">
                  <c:v>水平分業型+垂直･水平半々(n=  759)</c:v>
                </c:pt>
                <c:pt idx="6">
                  <c:v>【 E.安全性の向上.機能安全への対応等     】</c:v>
                </c:pt>
                <c:pt idx="7">
                  <c:v>垂直統合型+垂直･水平半々(n=  808)</c:v>
                </c:pt>
                <c:pt idx="8">
                  <c:v>水平分業型+垂直･水平半々(n=  741)</c:v>
                </c:pt>
                <c:pt idx="9">
                  <c:v>【 D.利用形態.利用方法の多様化　　　　　　 】</c:v>
                </c:pt>
                <c:pt idx="10">
                  <c:v>垂直統合型+垂直･水平半々(n=  812)</c:v>
                </c:pt>
                <c:pt idx="11">
                  <c:v>水平分業型+垂直･水平半々(n=  750)</c:v>
                </c:pt>
                <c:pt idx="12">
                  <c:v>【 C.つながる対象が増加　　 　　　　　　　　　　 】</c:v>
                </c:pt>
                <c:pt idx="13">
                  <c:v>垂直統合型+垂直･水平半々(n=  811)</c:v>
                </c:pt>
                <c:pt idx="14">
                  <c:v>水平分業型+垂直･水平半々(n=  748)</c:v>
                </c:pt>
                <c:pt idx="15">
                  <c:v>【 I.デジタル.トランスフォーメーションへの対応   】</c:v>
                </c:pt>
                <c:pt idx="16">
                  <c:v>垂直統合型+垂直･水平半々(n=  809)</c:v>
                </c:pt>
                <c:pt idx="17">
                  <c:v>水平分業型+垂直･水平半々(n=  750)</c:v>
                </c:pt>
                <c:pt idx="18">
                  <c:v>【 B.部品の増加.プラットフォームの増加　      】</c:v>
                </c:pt>
                <c:pt idx="19">
                  <c:v>垂直統合型+垂直･水平半々(n=  812)</c:v>
                </c:pt>
                <c:pt idx="20">
                  <c:v>水平分業型+垂直･水平半々(n=  747)</c:v>
                </c:pt>
                <c:pt idx="21">
                  <c:v>【 J.ニューノーマルへの対応                       】</c:v>
                </c:pt>
                <c:pt idx="22">
                  <c:v>垂直統合型+垂直･水平半々(n=  803)</c:v>
                </c:pt>
                <c:pt idx="23">
                  <c:v>水平分業型+垂直･水平半々(n=  744)</c:v>
                </c:pt>
                <c:pt idx="24">
                  <c:v>【 H.対応すべき規格等の増加                  】</c:v>
                </c:pt>
                <c:pt idx="25">
                  <c:v>垂直統合型+垂直･水平半々(n=  804)</c:v>
                </c:pt>
                <c:pt idx="26">
                  <c:v>水平分業型+垂直･水平半々(n=  745)</c:v>
                </c:pt>
                <c:pt idx="27">
                  <c:v>【 G.仕向地.出荷先の拡大                     】</c:v>
                </c:pt>
                <c:pt idx="28">
                  <c:v>垂直統合型+垂直･水平半々(n=  810)</c:v>
                </c:pt>
                <c:pt idx="29">
                  <c:v>水平分業型+垂直･水平半々(n=  747)</c:v>
                </c:pt>
              </c:strCache>
            </c:strRef>
          </c:cat>
          <c:val>
            <c:numRef>
              <c:f>'[8]Q12.要件の変化（現在取引形態）'!$X$7:$X$36</c:f>
              <c:numCache>
                <c:formatCode>0.0%</c:formatCode>
                <c:ptCount val="30"/>
                <c:pt idx="0" formatCode="General">
                  <c:v>0</c:v>
                </c:pt>
                <c:pt idx="1">
                  <c:v>0.35365853658536583</c:v>
                </c:pt>
                <c:pt idx="2">
                  <c:v>0.34840425531914893</c:v>
                </c:pt>
                <c:pt idx="3" formatCode="General">
                  <c:v>0</c:v>
                </c:pt>
                <c:pt idx="4">
                  <c:v>0.31878787878787879</c:v>
                </c:pt>
                <c:pt idx="5">
                  <c:v>0.34782608695652173</c:v>
                </c:pt>
                <c:pt idx="6" formatCode="General">
                  <c:v>0</c:v>
                </c:pt>
                <c:pt idx="7">
                  <c:v>0.24381188118811881</c:v>
                </c:pt>
                <c:pt idx="8">
                  <c:v>0.26720647773279355</c:v>
                </c:pt>
                <c:pt idx="9" formatCode="General">
                  <c:v>0</c:v>
                </c:pt>
                <c:pt idx="10">
                  <c:v>0.17733990147783252</c:v>
                </c:pt>
                <c:pt idx="11">
                  <c:v>0.22</c:v>
                </c:pt>
                <c:pt idx="12" formatCode="General">
                  <c:v>0</c:v>
                </c:pt>
                <c:pt idx="13">
                  <c:v>0.16522811344019728</c:v>
                </c:pt>
                <c:pt idx="14">
                  <c:v>0.17780748663101603</c:v>
                </c:pt>
                <c:pt idx="15" formatCode="General">
                  <c:v>0</c:v>
                </c:pt>
                <c:pt idx="16">
                  <c:v>0.15945611866501855</c:v>
                </c:pt>
                <c:pt idx="17">
                  <c:v>0.16533333333333333</c:v>
                </c:pt>
                <c:pt idx="18" formatCode="General">
                  <c:v>0</c:v>
                </c:pt>
                <c:pt idx="19">
                  <c:v>0.12438423645320197</c:v>
                </c:pt>
                <c:pt idx="20">
                  <c:v>0.1111111111111111</c:v>
                </c:pt>
                <c:pt idx="21" formatCode="General">
                  <c:v>0</c:v>
                </c:pt>
                <c:pt idx="22">
                  <c:v>0.10336239103362391</c:v>
                </c:pt>
                <c:pt idx="23">
                  <c:v>0.11021505376344086</c:v>
                </c:pt>
                <c:pt idx="24" formatCode="General">
                  <c:v>0</c:v>
                </c:pt>
                <c:pt idx="25">
                  <c:v>0.10199004975124377</c:v>
                </c:pt>
                <c:pt idx="26">
                  <c:v>9.7986577181208054E-2</c:v>
                </c:pt>
                <c:pt idx="27" formatCode="General">
                  <c:v>0</c:v>
                </c:pt>
                <c:pt idx="28">
                  <c:v>6.9135802469135796E-2</c:v>
                </c:pt>
                <c:pt idx="29">
                  <c:v>7.8982597054886208E-2</c:v>
                </c:pt>
              </c:numCache>
            </c:numRef>
          </c:val>
          <c:extLst>
            <c:ext xmlns:c16="http://schemas.microsoft.com/office/drawing/2014/chart" uri="{C3380CC4-5D6E-409C-BE32-E72D297353CC}">
              <c16:uniqueId val="{0000000A-FFFB-41C9-A61A-8A25B2DB366C}"/>
            </c:ext>
          </c:extLst>
        </c:ser>
        <c:ser>
          <c:idx val="1"/>
          <c:order val="1"/>
          <c:tx>
            <c:strRef>
              <c:f>'[8]Q12.要件の変化（現在取引形態）'!$Y$6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FFFB-41C9-A61A-8A25B2DB366C}"/>
                </c:ext>
              </c:extLst>
            </c:dLbl>
            <c:dLbl>
              <c:idx val="3"/>
              <c:delete val="1"/>
              <c:extLst>
                <c:ext xmlns:c15="http://schemas.microsoft.com/office/drawing/2012/chart" uri="{CE6537A1-D6FC-4f65-9D91-7224C49458BB}"/>
                <c:ext xmlns:c16="http://schemas.microsoft.com/office/drawing/2014/chart" uri="{C3380CC4-5D6E-409C-BE32-E72D297353CC}">
                  <c16:uniqueId val="{0000000C-FFFB-41C9-A61A-8A25B2DB366C}"/>
                </c:ext>
              </c:extLst>
            </c:dLbl>
            <c:dLbl>
              <c:idx val="6"/>
              <c:delete val="1"/>
              <c:extLst>
                <c:ext xmlns:c15="http://schemas.microsoft.com/office/drawing/2012/chart" uri="{CE6537A1-D6FC-4f65-9D91-7224C49458BB}"/>
                <c:ext xmlns:c16="http://schemas.microsoft.com/office/drawing/2014/chart" uri="{C3380CC4-5D6E-409C-BE32-E72D297353CC}">
                  <c16:uniqueId val="{0000000D-FFFB-41C9-A61A-8A25B2DB366C}"/>
                </c:ext>
              </c:extLst>
            </c:dLbl>
            <c:dLbl>
              <c:idx val="9"/>
              <c:delete val="1"/>
              <c:extLst>
                <c:ext xmlns:c15="http://schemas.microsoft.com/office/drawing/2012/chart" uri="{CE6537A1-D6FC-4f65-9D91-7224C49458BB}"/>
                <c:ext xmlns:c16="http://schemas.microsoft.com/office/drawing/2014/chart" uri="{C3380CC4-5D6E-409C-BE32-E72D297353CC}">
                  <c16:uniqueId val="{0000000E-FFFB-41C9-A61A-8A25B2DB366C}"/>
                </c:ext>
              </c:extLst>
            </c:dLbl>
            <c:dLbl>
              <c:idx val="12"/>
              <c:delete val="1"/>
              <c:extLst>
                <c:ext xmlns:c15="http://schemas.microsoft.com/office/drawing/2012/chart" uri="{CE6537A1-D6FC-4f65-9D91-7224C49458BB}"/>
                <c:ext xmlns:c16="http://schemas.microsoft.com/office/drawing/2014/chart" uri="{C3380CC4-5D6E-409C-BE32-E72D297353CC}">
                  <c16:uniqueId val="{0000000F-FFFB-41C9-A61A-8A25B2DB366C}"/>
                </c:ext>
              </c:extLst>
            </c:dLbl>
            <c:dLbl>
              <c:idx val="15"/>
              <c:delete val="1"/>
              <c:extLst>
                <c:ext xmlns:c15="http://schemas.microsoft.com/office/drawing/2012/chart" uri="{CE6537A1-D6FC-4f65-9D91-7224C49458BB}"/>
                <c:ext xmlns:c16="http://schemas.microsoft.com/office/drawing/2014/chart" uri="{C3380CC4-5D6E-409C-BE32-E72D297353CC}">
                  <c16:uniqueId val="{00000010-FFFB-41C9-A61A-8A25B2DB366C}"/>
                </c:ext>
              </c:extLst>
            </c:dLbl>
            <c:dLbl>
              <c:idx val="18"/>
              <c:delete val="1"/>
              <c:extLst>
                <c:ext xmlns:c15="http://schemas.microsoft.com/office/drawing/2012/chart" uri="{CE6537A1-D6FC-4f65-9D91-7224C49458BB}"/>
                <c:ext xmlns:c16="http://schemas.microsoft.com/office/drawing/2014/chart" uri="{C3380CC4-5D6E-409C-BE32-E72D297353CC}">
                  <c16:uniqueId val="{00000011-FFFB-41C9-A61A-8A25B2DB366C}"/>
                </c:ext>
              </c:extLst>
            </c:dLbl>
            <c:dLbl>
              <c:idx val="21"/>
              <c:delete val="1"/>
              <c:extLst>
                <c:ext xmlns:c15="http://schemas.microsoft.com/office/drawing/2012/chart" uri="{CE6537A1-D6FC-4f65-9D91-7224C49458BB}"/>
                <c:ext xmlns:c16="http://schemas.microsoft.com/office/drawing/2014/chart" uri="{C3380CC4-5D6E-409C-BE32-E72D297353CC}">
                  <c16:uniqueId val="{00000012-FFFB-41C9-A61A-8A25B2DB366C}"/>
                </c:ext>
              </c:extLst>
            </c:dLbl>
            <c:dLbl>
              <c:idx val="24"/>
              <c:delete val="1"/>
              <c:extLst>
                <c:ext xmlns:c15="http://schemas.microsoft.com/office/drawing/2012/chart" uri="{CE6537A1-D6FC-4f65-9D91-7224C49458BB}"/>
                <c:ext xmlns:c16="http://schemas.microsoft.com/office/drawing/2014/chart" uri="{C3380CC4-5D6E-409C-BE32-E72D297353CC}">
                  <c16:uniqueId val="{00000013-FFFB-41C9-A61A-8A25B2DB366C}"/>
                </c:ext>
              </c:extLst>
            </c:dLbl>
            <c:dLbl>
              <c:idx val="27"/>
              <c:delete val="1"/>
              <c:extLst>
                <c:ext xmlns:c15="http://schemas.microsoft.com/office/drawing/2012/chart" uri="{CE6537A1-D6FC-4f65-9D91-7224C49458BB}"/>
                <c:ext xmlns:c16="http://schemas.microsoft.com/office/drawing/2014/chart" uri="{C3380CC4-5D6E-409C-BE32-E72D297353CC}">
                  <c16:uniqueId val="{00000014-FFFB-41C9-A61A-8A25B2DB366C}"/>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'[8]Q12.要件の変化（現在取引形態）'!$W$7:$W$36</c:f>
              <c:strCache>
                <c:ptCount val="30"/>
                <c:pt idx="0">
                  <c:v>【 F.セキュリティ.プライバシー保護の強化    　 】</c:v>
                </c:pt>
                <c:pt idx="1">
                  <c:v>垂直統合型+垂直･水平半々(n=  820)</c:v>
                </c:pt>
                <c:pt idx="2">
                  <c:v>水平分業型+垂直･水平半々(n=  752)</c:v>
                </c:pt>
                <c:pt idx="3">
                  <c:v>【 A.適用技術の複雑化.高度化               】</c:v>
                </c:pt>
                <c:pt idx="4">
                  <c:v>垂直統合型+垂直･水平半々(n=  825)</c:v>
                </c:pt>
                <c:pt idx="5">
                  <c:v>水平分業型+垂直･水平半々(n=  759)</c:v>
                </c:pt>
                <c:pt idx="6">
                  <c:v>【 E.安全性の向上.機能安全への対応等     】</c:v>
                </c:pt>
                <c:pt idx="7">
                  <c:v>垂直統合型+垂直･水平半々(n=  808)</c:v>
                </c:pt>
                <c:pt idx="8">
                  <c:v>水平分業型+垂直･水平半々(n=  741)</c:v>
                </c:pt>
                <c:pt idx="9">
                  <c:v>【 D.利用形態.利用方法の多様化　　　　　　 】</c:v>
                </c:pt>
                <c:pt idx="10">
                  <c:v>垂直統合型+垂直･水平半々(n=  812)</c:v>
                </c:pt>
                <c:pt idx="11">
                  <c:v>水平分業型+垂直･水平半々(n=  750)</c:v>
                </c:pt>
                <c:pt idx="12">
                  <c:v>【 C.つながる対象が増加　　 　　　　　　　　　　 】</c:v>
                </c:pt>
                <c:pt idx="13">
                  <c:v>垂直統合型+垂直･水平半々(n=  811)</c:v>
                </c:pt>
                <c:pt idx="14">
                  <c:v>水平分業型+垂直･水平半々(n=  748)</c:v>
                </c:pt>
                <c:pt idx="15">
                  <c:v>【 I.デジタル.トランスフォーメーションへの対応   】</c:v>
                </c:pt>
                <c:pt idx="16">
                  <c:v>垂直統合型+垂直･水平半々(n=  809)</c:v>
                </c:pt>
                <c:pt idx="17">
                  <c:v>水平分業型+垂直･水平半々(n=  750)</c:v>
                </c:pt>
                <c:pt idx="18">
                  <c:v>【 B.部品の増加.プラットフォームの増加　      】</c:v>
                </c:pt>
                <c:pt idx="19">
                  <c:v>垂直統合型+垂直･水平半々(n=  812)</c:v>
                </c:pt>
                <c:pt idx="20">
                  <c:v>水平分業型+垂直･水平半々(n=  747)</c:v>
                </c:pt>
                <c:pt idx="21">
                  <c:v>【 J.ニューノーマルへの対応                       】</c:v>
                </c:pt>
                <c:pt idx="22">
                  <c:v>垂直統合型+垂直･水平半々(n=  803)</c:v>
                </c:pt>
                <c:pt idx="23">
                  <c:v>水平分業型+垂直･水平半々(n=  744)</c:v>
                </c:pt>
                <c:pt idx="24">
                  <c:v>【 H.対応すべき規格等の増加                  】</c:v>
                </c:pt>
                <c:pt idx="25">
                  <c:v>垂直統合型+垂直･水平半々(n=  804)</c:v>
                </c:pt>
                <c:pt idx="26">
                  <c:v>水平分業型+垂直･水平半々(n=  745)</c:v>
                </c:pt>
                <c:pt idx="27">
                  <c:v>【 G.仕向地.出荷先の拡大                     】</c:v>
                </c:pt>
                <c:pt idx="28">
                  <c:v>垂直統合型+垂直･水平半々(n=  810)</c:v>
                </c:pt>
                <c:pt idx="29">
                  <c:v>水平分業型+垂直･水平半々(n=  747)</c:v>
                </c:pt>
              </c:strCache>
            </c:strRef>
          </c:cat>
          <c:val>
            <c:numRef>
              <c:f>'[8]Q12.要件の変化（現在取引形態）'!$Y$7:$Y$36</c:f>
              <c:numCache>
                <c:formatCode>0.0%</c:formatCode>
                <c:ptCount val="30"/>
                <c:pt idx="0" formatCode="General">
                  <c:v>0</c:v>
                </c:pt>
                <c:pt idx="1">
                  <c:v>0.42804878048780487</c:v>
                </c:pt>
                <c:pt idx="2">
                  <c:v>0.39228723404255317</c:v>
                </c:pt>
                <c:pt idx="3" formatCode="General">
                  <c:v>0</c:v>
                </c:pt>
                <c:pt idx="4">
                  <c:v>0.44727272727272727</c:v>
                </c:pt>
                <c:pt idx="5">
                  <c:v>0.40711462450592883</c:v>
                </c:pt>
                <c:pt idx="6" formatCode="General">
                  <c:v>0</c:v>
                </c:pt>
                <c:pt idx="7">
                  <c:v>0.44183168316831684</c:v>
                </c:pt>
                <c:pt idx="8">
                  <c:v>0.38596491228070173</c:v>
                </c:pt>
                <c:pt idx="9" formatCode="General">
                  <c:v>0</c:v>
                </c:pt>
                <c:pt idx="10">
                  <c:v>0.43349753694581283</c:v>
                </c:pt>
                <c:pt idx="11">
                  <c:v>0.41199999999999998</c:v>
                </c:pt>
                <c:pt idx="12" formatCode="General">
                  <c:v>0</c:v>
                </c:pt>
                <c:pt idx="13">
                  <c:v>0.36374845869297162</c:v>
                </c:pt>
                <c:pt idx="14">
                  <c:v>0.38903743315508021</c:v>
                </c:pt>
                <c:pt idx="15" formatCode="General">
                  <c:v>0</c:v>
                </c:pt>
                <c:pt idx="16">
                  <c:v>0.3473423980222497</c:v>
                </c:pt>
                <c:pt idx="17">
                  <c:v>0.38933333333333331</c:v>
                </c:pt>
                <c:pt idx="18" formatCode="General">
                  <c:v>0</c:v>
                </c:pt>
                <c:pt idx="19">
                  <c:v>0.39039408866995073</c:v>
                </c:pt>
                <c:pt idx="20">
                  <c:v>0.37617135207496655</c:v>
                </c:pt>
                <c:pt idx="21" formatCode="General">
                  <c:v>0</c:v>
                </c:pt>
                <c:pt idx="22">
                  <c:v>0.30635118306351183</c:v>
                </c:pt>
                <c:pt idx="23">
                  <c:v>0.30645161290322581</c:v>
                </c:pt>
                <c:pt idx="24" formatCode="General">
                  <c:v>0</c:v>
                </c:pt>
                <c:pt idx="25">
                  <c:v>0.36318407960199006</c:v>
                </c:pt>
                <c:pt idx="26">
                  <c:v>0.36375838926174497</c:v>
                </c:pt>
                <c:pt idx="27" formatCode="General">
                  <c:v>0</c:v>
                </c:pt>
                <c:pt idx="28">
                  <c:v>0.22098765432098766</c:v>
                </c:pt>
                <c:pt idx="29">
                  <c:v>0.24765729585006693</c:v>
                </c:pt>
              </c:numCache>
            </c:numRef>
          </c:val>
          <c:extLst>
            <c:ext xmlns:c16="http://schemas.microsoft.com/office/drawing/2014/chart" uri="{C3380CC4-5D6E-409C-BE32-E72D297353CC}">
              <c16:uniqueId val="{00000015-FFFB-41C9-A61A-8A25B2DB366C}"/>
            </c:ext>
          </c:extLst>
        </c:ser>
        <c:ser>
          <c:idx val="2"/>
          <c:order val="2"/>
          <c:tx>
            <c:strRef>
              <c:f>'[8]Q12.要件の変化（現在取引形態）'!$Z$6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820)</c:v>
                </c:pt>
                <c:pt idx="2">
                  <c:v>水平分業型+垂直･水平半々(n=  752)</c:v>
                </c:pt>
                <c:pt idx="3">
                  <c:v>【 A.適用技術の複雑化.高度化               】</c:v>
                </c:pt>
                <c:pt idx="4">
                  <c:v>垂直統合型+垂直･水平半々(n=  825)</c:v>
                </c:pt>
                <c:pt idx="5">
                  <c:v>水平分業型+垂直･水平半々(n=  759)</c:v>
                </c:pt>
                <c:pt idx="6">
                  <c:v>【 E.安全性の向上.機能安全への対応等     】</c:v>
                </c:pt>
                <c:pt idx="7">
                  <c:v>垂直統合型+垂直･水平半々(n=  808)</c:v>
                </c:pt>
                <c:pt idx="8">
                  <c:v>水平分業型+垂直･水平半々(n=  741)</c:v>
                </c:pt>
                <c:pt idx="9">
                  <c:v>【 D.利用形態.利用方法の多様化　　　　　　 】</c:v>
                </c:pt>
                <c:pt idx="10">
                  <c:v>垂直統合型+垂直･水平半々(n=  812)</c:v>
                </c:pt>
                <c:pt idx="11">
                  <c:v>水平分業型+垂直･水平半々(n=  750)</c:v>
                </c:pt>
                <c:pt idx="12">
                  <c:v>【 C.つながる対象が増加　　 　　　　　　　　　　 】</c:v>
                </c:pt>
                <c:pt idx="13">
                  <c:v>垂直統合型+垂直･水平半々(n=  811)</c:v>
                </c:pt>
                <c:pt idx="14">
                  <c:v>水平分業型+垂直･水平半々(n=  748)</c:v>
                </c:pt>
                <c:pt idx="15">
                  <c:v>【 I.デジタル.トランスフォーメーションへの対応   】</c:v>
                </c:pt>
                <c:pt idx="16">
                  <c:v>垂直統合型+垂直･水平半々(n=  809)</c:v>
                </c:pt>
                <c:pt idx="17">
                  <c:v>水平分業型+垂直･水平半々(n=  750)</c:v>
                </c:pt>
                <c:pt idx="18">
                  <c:v>【 B.部品の増加.プラットフォームの増加　      】</c:v>
                </c:pt>
                <c:pt idx="19">
                  <c:v>垂直統合型+垂直･水平半々(n=  812)</c:v>
                </c:pt>
                <c:pt idx="20">
                  <c:v>水平分業型+垂直･水平半々(n=  747)</c:v>
                </c:pt>
                <c:pt idx="21">
                  <c:v>【 J.ニューノーマルへの対応                       】</c:v>
                </c:pt>
                <c:pt idx="22">
                  <c:v>垂直統合型+垂直･水平半々(n=  803)</c:v>
                </c:pt>
                <c:pt idx="23">
                  <c:v>水平分業型+垂直･水平半々(n=  744)</c:v>
                </c:pt>
                <c:pt idx="24">
                  <c:v>【 H.対応すべき規格等の増加                  】</c:v>
                </c:pt>
                <c:pt idx="25">
                  <c:v>垂直統合型+垂直･水平半々(n=  804)</c:v>
                </c:pt>
                <c:pt idx="26">
                  <c:v>水平分業型+垂直･水平半々(n=  745)</c:v>
                </c:pt>
                <c:pt idx="27">
                  <c:v>【 G.仕向地.出荷先の拡大                     】</c:v>
                </c:pt>
                <c:pt idx="28">
                  <c:v>垂直統合型+垂直･水平半々(n=  810)</c:v>
                </c:pt>
                <c:pt idx="29">
                  <c:v>水平分業型+垂直･水平半々(n=  747)</c:v>
                </c:pt>
              </c:strCache>
            </c:strRef>
          </c:cat>
          <c:val>
            <c:numRef>
              <c:f>'[8]Q12.要件の変化（現在取引形態）'!$Z$7:$Z$36</c:f>
              <c:numCache>
                <c:formatCode>0.0%</c:formatCode>
                <c:ptCount val="30"/>
                <c:pt idx="0" formatCode="General">
                  <c:v>0</c:v>
                </c:pt>
                <c:pt idx="1">
                  <c:v>0.13170731707317074</c:v>
                </c:pt>
                <c:pt idx="2">
                  <c:v>0.16223404255319149</c:v>
                </c:pt>
                <c:pt idx="3" formatCode="General">
                  <c:v>0</c:v>
                </c:pt>
                <c:pt idx="4">
                  <c:v>0.14424242424242426</c:v>
                </c:pt>
                <c:pt idx="5">
                  <c:v>0.16073781291172595</c:v>
                </c:pt>
                <c:pt idx="6" formatCode="General">
                  <c:v>0</c:v>
                </c:pt>
                <c:pt idx="7">
                  <c:v>0.20544554455445543</c:v>
                </c:pt>
                <c:pt idx="8">
                  <c:v>0.2253711201079622</c:v>
                </c:pt>
                <c:pt idx="9" formatCode="General">
                  <c:v>0</c:v>
                </c:pt>
                <c:pt idx="10">
                  <c:v>0.2536945812807882</c:v>
                </c:pt>
                <c:pt idx="11">
                  <c:v>0.22533333333333333</c:v>
                </c:pt>
                <c:pt idx="12" formatCode="General">
                  <c:v>0</c:v>
                </c:pt>
                <c:pt idx="13">
                  <c:v>0.29223181257706538</c:v>
                </c:pt>
                <c:pt idx="14">
                  <c:v>0.27272727272727271</c:v>
                </c:pt>
                <c:pt idx="15" formatCode="General">
                  <c:v>0</c:v>
                </c:pt>
                <c:pt idx="16">
                  <c:v>0.31273176761433868</c:v>
                </c:pt>
                <c:pt idx="17">
                  <c:v>0.26933333333333331</c:v>
                </c:pt>
                <c:pt idx="18" formatCode="General">
                  <c:v>0</c:v>
                </c:pt>
                <c:pt idx="19">
                  <c:v>0.29187192118226601</c:v>
                </c:pt>
                <c:pt idx="20">
                  <c:v>0.31726907630522089</c:v>
                </c:pt>
                <c:pt idx="21" formatCode="General">
                  <c:v>0</c:v>
                </c:pt>
                <c:pt idx="22">
                  <c:v>0.36737235367372356</c:v>
                </c:pt>
                <c:pt idx="23">
                  <c:v>0.3696236559139785</c:v>
                </c:pt>
                <c:pt idx="24" formatCode="General">
                  <c:v>0</c:v>
                </c:pt>
                <c:pt idx="25">
                  <c:v>0.35572139303482586</c:v>
                </c:pt>
                <c:pt idx="26">
                  <c:v>0.36107382550335571</c:v>
                </c:pt>
                <c:pt idx="27" formatCode="General">
                  <c:v>0</c:v>
                </c:pt>
                <c:pt idx="28">
                  <c:v>0.44197530864197532</c:v>
                </c:pt>
                <c:pt idx="29">
                  <c:v>0.39625167336010708</c:v>
                </c:pt>
              </c:numCache>
            </c:numRef>
          </c:val>
          <c:extLst>
            <c:ext xmlns:c16="http://schemas.microsoft.com/office/drawing/2014/chart" uri="{C3380CC4-5D6E-409C-BE32-E72D297353CC}">
              <c16:uniqueId val="{00000020-FFFB-41C9-A61A-8A25B2DB366C}"/>
            </c:ext>
          </c:extLst>
        </c:ser>
        <c:ser>
          <c:idx val="3"/>
          <c:order val="3"/>
          <c:tx>
            <c:strRef>
              <c:f>'[8]Q12.要件の変化（現在取引形態）'!$AA$6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820)</c:v>
                </c:pt>
                <c:pt idx="2">
                  <c:v>水平分業型+垂直･水平半々(n=  752)</c:v>
                </c:pt>
                <c:pt idx="3">
                  <c:v>【 A.適用技術の複雑化.高度化               】</c:v>
                </c:pt>
                <c:pt idx="4">
                  <c:v>垂直統合型+垂直･水平半々(n=  825)</c:v>
                </c:pt>
                <c:pt idx="5">
                  <c:v>水平分業型+垂直･水平半々(n=  759)</c:v>
                </c:pt>
                <c:pt idx="6">
                  <c:v>【 E.安全性の向上.機能安全への対応等     】</c:v>
                </c:pt>
                <c:pt idx="7">
                  <c:v>垂直統合型+垂直･水平半々(n=  808)</c:v>
                </c:pt>
                <c:pt idx="8">
                  <c:v>水平分業型+垂直･水平半々(n=  741)</c:v>
                </c:pt>
                <c:pt idx="9">
                  <c:v>【 D.利用形態.利用方法の多様化　　　　　　 】</c:v>
                </c:pt>
                <c:pt idx="10">
                  <c:v>垂直統合型+垂直･水平半々(n=  812)</c:v>
                </c:pt>
                <c:pt idx="11">
                  <c:v>水平分業型+垂直･水平半々(n=  750)</c:v>
                </c:pt>
                <c:pt idx="12">
                  <c:v>【 C.つながる対象が増加　　 　　　　　　　　　　 】</c:v>
                </c:pt>
                <c:pt idx="13">
                  <c:v>垂直統合型+垂直･水平半々(n=  811)</c:v>
                </c:pt>
                <c:pt idx="14">
                  <c:v>水平分業型+垂直･水平半々(n=  748)</c:v>
                </c:pt>
                <c:pt idx="15">
                  <c:v>【 I.デジタル.トランスフォーメーションへの対応   】</c:v>
                </c:pt>
                <c:pt idx="16">
                  <c:v>垂直統合型+垂直･水平半々(n=  809)</c:v>
                </c:pt>
                <c:pt idx="17">
                  <c:v>水平分業型+垂直･水平半々(n=  750)</c:v>
                </c:pt>
                <c:pt idx="18">
                  <c:v>【 B.部品の増加.プラットフォームの増加　      】</c:v>
                </c:pt>
                <c:pt idx="19">
                  <c:v>垂直統合型+垂直･水平半々(n=  812)</c:v>
                </c:pt>
                <c:pt idx="20">
                  <c:v>水平分業型+垂直･水平半々(n=  747)</c:v>
                </c:pt>
                <c:pt idx="21">
                  <c:v>【 J.ニューノーマルへの対応                       】</c:v>
                </c:pt>
                <c:pt idx="22">
                  <c:v>垂直統合型+垂直･水平半々(n=  803)</c:v>
                </c:pt>
                <c:pt idx="23">
                  <c:v>水平分業型+垂直･水平半々(n=  744)</c:v>
                </c:pt>
                <c:pt idx="24">
                  <c:v>【 H.対応すべき規格等の増加                  】</c:v>
                </c:pt>
                <c:pt idx="25">
                  <c:v>垂直統合型+垂直･水平半々(n=  804)</c:v>
                </c:pt>
                <c:pt idx="26">
                  <c:v>水平分業型+垂直･水平半々(n=  745)</c:v>
                </c:pt>
                <c:pt idx="27">
                  <c:v>【 G.仕向地.出荷先の拡大                     】</c:v>
                </c:pt>
                <c:pt idx="28">
                  <c:v>垂直統合型+垂直･水平半々(n=  810)</c:v>
                </c:pt>
                <c:pt idx="29">
                  <c:v>水平分業型+垂直･水平半々(n=  747)</c:v>
                </c:pt>
              </c:strCache>
            </c:strRef>
          </c:cat>
          <c:val>
            <c:numRef>
              <c:f>'[8]Q12.要件の変化（現在取引形態）'!$AA$7:$AA$36</c:f>
              <c:numCache>
                <c:formatCode>0.0%</c:formatCode>
                <c:ptCount val="30"/>
                <c:pt idx="0" formatCode="General">
                  <c:v>0</c:v>
                </c:pt>
                <c:pt idx="1">
                  <c:v>4.878048780487805E-2</c:v>
                </c:pt>
                <c:pt idx="2">
                  <c:v>6.1170212765957445E-2</c:v>
                </c:pt>
                <c:pt idx="3" formatCode="General">
                  <c:v>0</c:v>
                </c:pt>
                <c:pt idx="4">
                  <c:v>4.9696969696969698E-2</c:v>
                </c:pt>
                <c:pt idx="5">
                  <c:v>6.0606060606060608E-2</c:v>
                </c:pt>
                <c:pt idx="6" formatCode="General">
                  <c:v>0</c:v>
                </c:pt>
                <c:pt idx="7">
                  <c:v>5.9405940594059403E-2</c:v>
                </c:pt>
                <c:pt idx="8">
                  <c:v>8.5020242914979755E-2</c:v>
                </c:pt>
                <c:pt idx="9" formatCode="General">
                  <c:v>0</c:v>
                </c:pt>
                <c:pt idx="10">
                  <c:v>8.3743842364532015E-2</c:v>
                </c:pt>
                <c:pt idx="11">
                  <c:v>9.4666666666666663E-2</c:v>
                </c:pt>
                <c:pt idx="12" formatCode="General">
                  <c:v>0</c:v>
                </c:pt>
                <c:pt idx="13">
                  <c:v>0.10850801479654747</c:v>
                </c:pt>
                <c:pt idx="14">
                  <c:v>0.10294117647058823</c:v>
                </c:pt>
                <c:pt idx="15" formatCode="General">
                  <c:v>0</c:v>
                </c:pt>
                <c:pt idx="16">
                  <c:v>0.10135970333745364</c:v>
                </c:pt>
                <c:pt idx="17">
                  <c:v>0.108</c:v>
                </c:pt>
                <c:pt idx="18" formatCode="General">
                  <c:v>0</c:v>
                </c:pt>
                <c:pt idx="19">
                  <c:v>0.13054187192118227</c:v>
                </c:pt>
                <c:pt idx="20">
                  <c:v>0.1499330655957162</c:v>
                </c:pt>
                <c:pt idx="21" formatCode="General">
                  <c:v>0</c:v>
                </c:pt>
                <c:pt idx="22">
                  <c:v>0.11830635118306351</c:v>
                </c:pt>
                <c:pt idx="23">
                  <c:v>0.1303763440860215</c:v>
                </c:pt>
                <c:pt idx="24" formatCode="General">
                  <c:v>0</c:v>
                </c:pt>
                <c:pt idx="25">
                  <c:v>0.11194029850746269</c:v>
                </c:pt>
                <c:pt idx="26">
                  <c:v>0.12617449664429531</c:v>
                </c:pt>
                <c:pt idx="27" formatCode="General">
                  <c:v>0</c:v>
                </c:pt>
                <c:pt idx="28">
                  <c:v>0.19135802469135801</c:v>
                </c:pt>
                <c:pt idx="29">
                  <c:v>0.21017402945113789</c:v>
                </c:pt>
              </c:numCache>
            </c:numRef>
          </c:val>
          <c:extLst>
            <c:ext xmlns:c16="http://schemas.microsoft.com/office/drawing/2014/chart" uri="{C3380CC4-5D6E-409C-BE32-E72D297353CC}">
              <c16:uniqueId val="{0000002B-FFFB-41C9-A61A-8A25B2DB366C}"/>
            </c:ext>
          </c:extLst>
        </c:ser>
        <c:ser>
          <c:idx val="4"/>
          <c:order val="4"/>
          <c:tx>
            <c:strRef>
              <c:f>'[8]Q12.要件の変化（現在取引形態）'!$AB$6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820)</c:v>
                </c:pt>
                <c:pt idx="2">
                  <c:v>水平分業型+垂直･水平半々(n=  752)</c:v>
                </c:pt>
                <c:pt idx="3">
                  <c:v>【 A.適用技術の複雑化.高度化               】</c:v>
                </c:pt>
                <c:pt idx="4">
                  <c:v>垂直統合型+垂直･水平半々(n=  825)</c:v>
                </c:pt>
                <c:pt idx="5">
                  <c:v>水平分業型+垂直･水平半々(n=  759)</c:v>
                </c:pt>
                <c:pt idx="6">
                  <c:v>【 E.安全性の向上.機能安全への対応等     】</c:v>
                </c:pt>
                <c:pt idx="7">
                  <c:v>垂直統合型+垂直･水平半々(n=  808)</c:v>
                </c:pt>
                <c:pt idx="8">
                  <c:v>水平分業型+垂直･水平半々(n=  741)</c:v>
                </c:pt>
                <c:pt idx="9">
                  <c:v>【 D.利用形態.利用方法の多様化　　　　　　 】</c:v>
                </c:pt>
                <c:pt idx="10">
                  <c:v>垂直統合型+垂直･水平半々(n=  812)</c:v>
                </c:pt>
                <c:pt idx="11">
                  <c:v>水平分業型+垂直･水平半々(n=  750)</c:v>
                </c:pt>
                <c:pt idx="12">
                  <c:v>【 C.つながる対象が増加　　 　　　　　　　　　　 】</c:v>
                </c:pt>
                <c:pt idx="13">
                  <c:v>垂直統合型+垂直･水平半々(n=  811)</c:v>
                </c:pt>
                <c:pt idx="14">
                  <c:v>水平分業型+垂直･水平半々(n=  748)</c:v>
                </c:pt>
                <c:pt idx="15">
                  <c:v>【 I.デジタル.トランスフォーメーションへの対応   】</c:v>
                </c:pt>
                <c:pt idx="16">
                  <c:v>垂直統合型+垂直･水平半々(n=  809)</c:v>
                </c:pt>
                <c:pt idx="17">
                  <c:v>水平分業型+垂直･水平半々(n=  750)</c:v>
                </c:pt>
                <c:pt idx="18">
                  <c:v>【 B.部品の増加.プラットフォームの増加　      】</c:v>
                </c:pt>
                <c:pt idx="19">
                  <c:v>垂直統合型+垂直･水平半々(n=  812)</c:v>
                </c:pt>
                <c:pt idx="20">
                  <c:v>水平分業型+垂直･水平半々(n=  747)</c:v>
                </c:pt>
                <c:pt idx="21">
                  <c:v>【 J.ニューノーマルへの対応                       】</c:v>
                </c:pt>
                <c:pt idx="22">
                  <c:v>垂直統合型+垂直･水平半々(n=  803)</c:v>
                </c:pt>
                <c:pt idx="23">
                  <c:v>水平分業型+垂直･水平半々(n=  744)</c:v>
                </c:pt>
                <c:pt idx="24">
                  <c:v>【 H.対応すべき規格等の増加                  】</c:v>
                </c:pt>
                <c:pt idx="25">
                  <c:v>垂直統合型+垂直･水平半々(n=  804)</c:v>
                </c:pt>
                <c:pt idx="26">
                  <c:v>水平分業型+垂直･水平半々(n=  745)</c:v>
                </c:pt>
                <c:pt idx="27">
                  <c:v>【 G.仕向地.出荷先の拡大                     】</c:v>
                </c:pt>
                <c:pt idx="28">
                  <c:v>垂直統合型+垂直･水平半々(n=  810)</c:v>
                </c:pt>
                <c:pt idx="29">
                  <c:v>水平分業型+垂直･水平半々(n=  747)</c:v>
                </c:pt>
              </c:strCache>
            </c:strRef>
          </c:cat>
          <c:val>
            <c:numRef>
              <c:f>'[8]Q12.要件の変化（現在取引形態）'!$AB$7:$AB$36</c:f>
              <c:numCache>
                <c:formatCode>0.0%</c:formatCode>
                <c:ptCount val="30"/>
                <c:pt idx="0" formatCode="General">
                  <c:v>0</c:v>
                </c:pt>
                <c:pt idx="1">
                  <c:v>3.7804878048780487E-2</c:v>
                </c:pt>
                <c:pt idx="2">
                  <c:v>3.5904255319148939E-2</c:v>
                </c:pt>
                <c:pt idx="3" formatCode="General">
                  <c:v>0</c:v>
                </c:pt>
                <c:pt idx="4">
                  <c:v>0.04</c:v>
                </c:pt>
                <c:pt idx="5">
                  <c:v>2.3715415019762844E-2</c:v>
                </c:pt>
                <c:pt idx="6" formatCode="General">
                  <c:v>0</c:v>
                </c:pt>
                <c:pt idx="7">
                  <c:v>4.9504950495049507E-2</c:v>
                </c:pt>
                <c:pt idx="8">
                  <c:v>3.643724696356275E-2</c:v>
                </c:pt>
                <c:pt idx="9" formatCode="General">
                  <c:v>0</c:v>
                </c:pt>
                <c:pt idx="10">
                  <c:v>5.1724137931034482E-2</c:v>
                </c:pt>
                <c:pt idx="11">
                  <c:v>4.8000000000000001E-2</c:v>
                </c:pt>
                <c:pt idx="12" formatCode="General">
                  <c:v>0</c:v>
                </c:pt>
                <c:pt idx="13">
                  <c:v>7.0283600493218246E-2</c:v>
                </c:pt>
                <c:pt idx="14">
                  <c:v>5.7486631016042782E-2</c:v>
                </c:pt>
                <c:pt idx="15" formatCode="General">
                  <c:v>0</c:v>
                </c:pt>
                <c:pt idx="16">
                  <c:v>7.9110012360939425E-2</c:v>
                </c:pt>
                <c:pt idx="17">
                  <c:v>6.8000000000000005E-2</c:v>
                </c:pt>
                <c:pt idx="18" formatCode="General">
                  <c:v>0</c:v>
                </c:pt>
                <c:pt idx="19">
                  <c:v>6.2807881773399021E-2</c:v>
                </c:pt>
                <c:pt idx="20">
                  <c:v>4.5515394912985271E-2</c:v>
                </c:pt>
                <c:pt idx="21" formatCode="General">
                  <c:v>0</c:v>
                </c:pt>
                <c:pt idx="22">
                  <c:v>0.10460772104607721</c:v>
                </c:pt>
                <c:pt idx="23">
                  <c:v>8.3333333333333329E-2</c:v>
                </c:pt>
                <c:pt idx="24" formatCode="General">
                  <c:v>0</c:v>
                </c:pt>
                <c:pt idx="25">
                  <c:v>6.7164179104477612E-2</c:v>
                </c:pt>
                <c:pt idx="26">
                  <c:v>5.1006711409395972E-2</c:v>
                </c:pt>
                <c:pt idx="27" formatCode="General">
                  <c:v>0</c:v>
                </c:pt>
                <c:pt idx="28">
                  <c:v>7.6543209876543214E-2</c:v>
                </c:pt>
                <c:pt idx="29">
                  <c:v>6.6934404283801874E-2</c:v>
                </c:pt>
              </c:numCache>
            </c:numRef>
          </c:val>
          <c:extLst>
            <c:ext xmlns:c16="http://schemas.microsoft.com/office/drawing/2014/chart" uri="{C3380CC4-5D6E-409C-BE32-E72D297353CC}">
              <c16:uniqueId val="{00000036-FFFB-41C9-A61A-8A25B2DB366C}"/>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'[8]Q12.要件の変化（現在事業形態）'!$X$6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679-4119-800C-1E29F039C3BF}"/>
                </c:ext>
              </c:extLst>
            </c:dLbl>
            <c:dLbl>
              <c:idx val="3"/>
              <c:delete val="1"/>
              <c:extLst>
                <c:ext xmlns:c15="http://schemas.microsoft.com/office/drawing/2012/chart" uri="{CE6537A1-D6FC-4f65-9D91-7224C49458BB}"/>
                <c:ext xmlns:c16="http://schemas.microsoft.com/office/drawing/2014/chart" uri="{C3380CC4-5D6E-409C-BE32-E72D297353CC}">
                  <c16:uniqueId val="{00000001-E679-4119-800C-1E29F039C3BF}"/>
                </c:ext>
              </c:extLst>
            </c:dLbl>
            <c:dLbl>
              <c:idx val="6"/>
              <c:delete val="1"/>
              <c:extLst>
                <c:ext xmlns:c15="http://schemas.microsoft.com/office/drawing/2012/chart" uri="{CE6537A1-D6FC-4f65-9D91-7224C49458BB}"/>
                <c:ext xmlns:c16="http://schemas.microsoft.com/office/drawing/2014/chart" uri="{C3380CC4-5D6E-409C-BE32-E72D297353CC}">
                  <c16:uniqueId val="{00000002-E679-4119-800C-1E29F039C3BF}"/>
                </c:ext>
              </c:extLst>
            </c:dLbl>
            <c:dLbl>
              <c:idx val="9"/>
              <c:delete val="1"/>
              <c:extLst>
                <c:ext xmlns:c15="http://schemas.microsoft.com/office/drawing/2012/chart" uri="{CE6537A1-D6FC-4f65-9D91-7224C49458BB}"/>
                <c:ext xmlns:c16="http://schemas.microsoft.com/office/drawing/2014/chart" uri="{C3380CC4-5D6E-409C-BE32-E72D297353CC}">
                  <c16:uniqueId val="{00000003-E679-4119-800C-1E29F039C3BF}"/>
                </c:ext>
              </c:extLst>
            </c:dLbl>
            <c:dLbl>
              <c:idx val="12"/>
              <c:delete val="1"/>
              <c:extLst>
                <c:ext xmlns:c15="http://schemas.microsoft.com/office/drawing/2012/chart" uri="{CE6537A1-D6FC-4f65-9D91-7224C49458BB}"/>
                <c:ext xmlns:c16="http://schemas.microsoft.com/office/drawing/2014/chart" uri="{C3380CC4-5D6E-409C-BE32-E72D297353CC}">
                  <c16:uniqueId val="{00000004-E679-4119-800C-1E29F039C3BF}"/>
                </c:ext>
              </c:extLst>
            </c:dLbl>
            <c:dLbl>
              <c:idx val="15"/>
              <c:delete val="1"/>
              <c:extLst>
                <c:ext xmlns:c15="http://schemas.microsoft.com/office/drawing/2012/chart" uri="{CE6537A1-D6FC-4f65-9D91-7224C49458BB}"/>
                <c:ext xmlns:c16="http://schemas.microsoft.com/office/drawing/2014/chart" uri="{C3380CC4-5D6E-409C-BE32-E72D297353CC}">
                  <c16:uniqueId val="{00000005-E679-4119-800C-1E29F039C3BF}"/>
                </c:ext>
              </c:extLst>
            </c:dLbl>
            <c:dLbl>
              <c:idx val="18"/>
              <c:delete val="1"/>
              <c:extLst>
                <c:ext xmlns:c15="http://schemas.microsoft.com/office/drawing/2012/chart" uri="{CE6537A1-D6FC-4f65-9D91-7224C49458BB}"/>
                <c:ext xmlns:c16="http://schemas.microsoft.com/office/drawing/2014/chart" uri="{C3380CC4-5D6E-409C-BE32-E72D297353CC}">
                  <c16:uniqueId val="{00000006-E679-4119-800C-1E29F039C3BF}"/>
                </c:ext>
              </c:extLst>
            </c:dLbl>
            <c:dLbl>
              <c:idx val="21"/>
              <c:delete val="1"/>
              <c:extLst>
                <c:ext xmlns:c15="http://schemas.microsoft.com/office/drawing/2012/chart" uri="{CE6537A1-D6FC-4f65-9D91-7224C49458BB}"/>
                <c:ext xmlns:c16="http://schemas.microsoft.com/office/drawing/2014/chart" uri="{C3380CC4-5D6E-409C-BE32-E72D297353CC}">
                  <c16:uniqueId val="{00000007-E679-4119-800C-1E29F039C3BF}"/>
                </c:ext>
              </c:extLst>
            </c:dLbl>
            <c:dLbl>
              <c:idx val="24"/>
              <c:delete val="1"/>
              <c:extLst>
                <c:ext xmlns:c15="http://schemas.microsoft.com/office/drawing/2012/chart" uri="{CE6537A1-D6FC-4f65-9D91-7224C49458BB}"/>
                <c:ext xmlns:c16="http://schemas.microsoft.com/office/drawing/2014/chart" uri="{C3380CC4-5D6E-409C-BE32-E72D297353CC}">
                  <c16:uniqueId val="{00000008-E679-4119-800C-1E29F039C3BF}"/>
                </c:ext>
              </c:extLst>
            </c:dLbl>
            <c:dLbl>
              <c:idx val="27"/>
              <c:delete val="1"/>
              <c:extLst>
                <c:ext xmlns:c15="http://schemas.microsoft.com/office/drawing/2012/chart" uri="{CE6537A1-D6FC-4f65-9D91-7224C49458BB}"/>
                <c:ext xmlns:c16="http://schemas.microsoft.com/office/drawing/2014/chart" uri="{C3380CC4-5D6E-409C-BE32-E72D297353CC}">
                  <c16:uniqueId val="{00000009-E679-4119-800C-1E29F039C3BF}"/>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'[8]Q12.要件の変化（現在事業形態）'!$W$7:$W$36</c:f>
              <c:strCache>
                <c:ptCount val="30"/>
                <c:pt idx="0">
                  <c:v>【 F.セキュリティ.プライバシー保護の強化    　 】</c:v>
                </c:pt>
                <c:pt idx="1">
                  <c:v>プロダクト+プロダクト･サービス半々(n=  936)</c:v>
                </c:pt>
                <c:pt idx="2">
                  <c:v>サービス+プロダクト･サービス半々(n=  667)</c:v>
                </c:pt>
                <c:pt idx="3">
                  <c:v>【 A.適用技術の複雑化.高度化               】</c:v>
                </c:pt>
                <c:pt idx="4">
                  <c:v>プロダクト+プロダクト･サービス半々(n=  944)</c:v>
                </c:pt>
                <c:pt idx="5">
                  <c:v>サービス+プロダクト･サービス半々(n=  675)</c:v>
                </c:pt>
                <c:pt idx="6">
                  <c:v>【 E.安全性の向上.機能安全への対応等     】</c:v>
                </c:pt>
                <c:pt idx="7">
                  <c:v>プロダクト+プロダクト･サービス半々(n=  924)</c:v>
                </c:pt>
                <c:pt idx="8">
                  <c:v>サービス+プロダクト･サービス半々(n=  658)</c:v>
                </c:pt>
                <c:pt idx="9">
                  <c:v>【 D.利用形態.利用方法の多様化　　　　　　 】</c:v>
                </c:pt>
                <c:pt idx="10">
                  <c:v>プロダクト+プロダクト･サービス半々(n=  934)</c:v>
                </c:pt>
                <c:pt idx="11">
                  <c:v>サービス+プロダクト･サービス半々(n=  661)</c:v>
                </c:pt>
                <c:pt idx="12">
                  <c:v>【 C.つながる対象が増加　　 　　　　　　　　　　 】</c:v>
                </c:pt>
                <c:pt idx="13">
                  <c:v>プロダクト+プロダクト･サービス半々(n=  932)</c:v>
                </c:pt>
                <c:pt idx="14">
                  <c:v>サービス+プロダクト･サービス半々(n=  662)</c:v>
                </c:pt>
                <c:pt idx="15">
                  <c:v>【 I.デジタル.トランスフォーメーションへの対応   】</c:v>
                </c:pt>
                <c:pt idx="16">
                  <c:v>プロダクト+プロダクト･サービス半々(n=  932)</c:v>
                </c:pt>
                <c:pt idx="17">
                  <c:v>サービス+プロダクト･サービス半々(n=  661)</c:v>
                </c:pt>
                <c:pt idx="18">
                  <c:v>【 B.部品の増加.プラットフォームの増加　      】</c:v>
                </c:pt>
                <c:pt idx="19">
                  <c:v>プロダクト+プロダクト･サービス半々(n=  932)</c:v>
                </c:pt>
                <c:pt idx="20">
                  <c:v>サービス+プロダクト･サービス半々(n=  662)</c:v>
                </c:pt>
                <c:pt idx="21">
                  <c:v>【 J.ニューノーマルへの対応                       】</c:v>
                </c:pt>
                <c:pt idx="22">
                  <c:v>プロダクト+プロダクト･サービス半々(n=  924)</c:v>
                </c:pt>
                <c:pt idx="23">
                  <c:v>サービス+プロダクト･サービス半々(n=  658)</c:v>
                </c:pt>
                <c:pt idx="24">
                  <c:v>【 H.対応すべき規格等の増加                  】</c:v>
                </c:pt>
                <c:pt idx="25">
                  <c:v>プロダクト+プロダクト･サービス半々(n=  929)</c:v>
                </c:pt>
                <c:pt idx="26">
                  <c:v>サービス+プロダクト･サービス半々(n=  658)</c:v>
                </c:pt>
                <c:pt idx="27">
                  <c:v>【 G.仕向地.出荷先の拡大                     】</c:v>
                </c:pt>
                <c:pt idx="28">
                  <c:v>プロダクト+プロダクト･サービス半々(n=  932)</c:v>
                </c:pt>
                <c:pt idx="29">
                  <c:v>サービス+プロダクト･サービス半々(n=  659)</c:v>
                </c:pt>
              </c:strCache>
            </c:strRef>
          </c:cat>
          <c:val>
            <c:numRef>
              <c:f>'[8]Q12.要件の変化（現在事業形態）'!$X$7:$X$36</c:f>
              <c:numCache>
                <c:formatCode>0.0%</c:formatCode>
                <c:ptCount val="30"/>
                <c:pt idx="0" formatCode="General">
                  <c:v>0</c:v>
                </c:pt>
                <c:pt idx="1">
                  <c:v>0.33867521367521369</c:v>
                </c:pt>
                <c:pt idx="2">
                  <c:v>0.3823088455772114</c:v>
                </c:pt>
                <c:pt idx="3" formatCode="General">
                  <c:v>0</c:v>
                </c:pt>
                <c:pt idx="4">
                  <c:v>0.3347457627118644</c:v>
                </c:pt>
                <c:pt idx="5">
                  <c:v>0.33333333333333331</c:v>
                </c:pt>
                <c:pt idx="6" formatCode="General">
                  <c:v>0</c:v>
                </c:pt>
                <c:pt idx="7">
                  <c:v>0.26406926406926406</c:v>
                </c:pt>
                <c:pt idx="8">
                  <c:v>0.25531914893617019</c:v>
                </c:pt>
                <c:pt idx="9" formatCode="General">
                  <c:v>0</c:v>
                </c:pt>
                <c:pt idx="10">
                  <c:v>0.19271948608137046</c:v>
                </c:pt>
                <c:pt idx="11">
                  <c:v>0.21785173978819969</c:v>
                </c:pt>
                <c:pt idx="12" formatCode="General">
                  <c:v>0</c:v>
                </c:pt>
                <c:pt idx="13">
                  <c:v>0.17596566523605151</c:v>
                </c:pt>
                <c:pt idx="14">
                  <c:v>0.16918429003021149</c:v>
                </c:pt>
                <c:pt idx="15" formatCode="General">
                  <c:v>0</c:v>
                </c:pt>
                <c:pt idx="16">
                  <c:v>0.15343347639484978</c:v>
                </c:pt>
                <c:pt idx="17">
                  <c:v>0.16490166414523449</c:v>
                </c:pt>
                <c:pt idx="18" formatCode="General">
                  <c:v>0</c:v>
                </c:pt>
                <c:pt idx="19">
                  <c:v>0.11587982832618025</c:v>
                </c:pt>
                <c:pt idx="20">
                  <c:v>0.12084592145015106</c:v>
                </c:pt>
                <c:pt idx="21" formatCode="General">
                  <c:v>0</c:v>
                </c:pt>
                <c:pt idx="22">
                  <c:v>0.11038961038961038</c:v>
                </c:pt>
                <c:pt idx="23">
                  <c:v>0.11702127659574468</c:v>
                </c:pt>
                <c:pt idx="24" formatCode="General">
                  <c:v>0</c:v>
                </c:pt>
                <c:pt idx="25">
                  <c:v>0.10010764262648009</c:v>
                </c:pt>
                <c:pt idx="26">
                  <c:v>9.4224924012158054E-2</c:v>
                </c:pt>
                <c:pt idx="27" formatCode="General">
                  <c:v>0</c:v>
                </c:pt>
                <c:pt idx="28">
                  <c:v>8.15450643776824E-2</c:v>
                </c:pt>
                <c:pt idx="29">
                  <c:v>6.3732928679817905E-2</c:v>
                </c:pt>
              </c:numCache>
            </c:numRef>
          </c:val>
          <c:extLst>
            <c:ext xmlns:c16="http://schemas.microsoft.com/office/drawing/2014/chart" uri="{C3380CC4-5D6E-409C-BE32-E72D297353CC}">
              <c16:uniqueId val="{0000000A-E679-4119-800C-1E29F039C3BF}"/>
            </c:ext>
          </c:extLst>
        </c:ser>
        <c:ser>
          <c:idx val="1"/>
          <c:order val="1"/>
          <c:tx>
            <c:strRef>
              <c:f>'[8]Q12.要件の変化（現在事業形態）'!$Y$6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E679-4119-800C-1E29F039C3BF}"/>
                </c:ext>
              </c:extLst>
            </c:dLbl>
            <c:dLbl>
              <c:idx val="3"/>
              <c:delete val="1"/>
              <c:extLst>
                <c:ext xmlns:c15="http://schemas.microsoft.com/office/drawing/2012/chart" uri="{CE6537A1-D6FC-4f65-9D91-7224C49458BB}"/>
                <c:ext xmlns:c16="http://schemas.microsoft.com/office/drawing/2014/chart" uri="{C3380CC4-5D6E-409C-BE32-E72D297353CC}">
                  <c16:uniqueId val="{0000000C-E679-4119-800C-1E29F039C3BF}"/>
                </c:ext>
              </c:extLst>
            </c:dLbl>
            <c:dLbl>
              <c:idx val="6"/>
              <c:delete val="1"/>
              <c:extLst>
                <c:ext xmlns:c15="http://schemas.microsoft.com/office/drawing/2012/chart" uri="{CE6537A1-D6FC-4f65-9D91-7224C49458BB}"/>
                <c:ext xmlns:c16="http://schemas.microsoft.com/office/drawing/2014/chart" uri="{C3380CC4-5D6E-409C-BE32-E72D297353CC}">
                  <c16:uniqueId val="{0000000D-E679-4119-800C-1E29F039C3BF}"/>
                </c:ext>
              </c:extLst>
            </c:dLbl>
            <c:dLbl>
              <c:idx val="9"/>
              <c:delete val="1"/>
              <c:extLst>
                <c:ext xmlns:c15="http://schemas.microsoft.com/office/drawing/2012/chart" uri="{CE6537A1-D6FC-4f65-9D91-7224C49458BB}"/>
                <c:ext xmlns:c16="http://schemas.microsoft.com/office/drawing/2014/chart" uri="{C3380CC4-5D6E-409C-BE32-E72D297353CC}">
                  <c16:uniqueId val="{0000000E-E679-4119-800C-1E29F039C3BF}"/>
                </c:ext>
              </c:extLst>
            </c:dLbl>
            <c:dLbl>
              <c:idx val="12"/>
              <c:delete val="1"/>
              <c:extLst>
                <c:ext xmlns:c15="http://schemas.microsoft.com/office/drawing/2012/chart" uri="{CE6537A1-D6FC-4f65-9D91-7224C49458BB}"/>
                <c:ext xmlns:c16="http://schemas.microsoft.com/office/drawing/2014/chart" uri="{C3380CC4-5D6E-409C-BE32-E72D297353CC}">
                  <c16:uniqueId val="{0000000F-E679-4119-800C-1E29F039C3BF}"/>
                </c:ext>
              </c:extLst>
            </c:dLbl>
            <c:dLbl>
              <c:idx val="15"/>
              <c:delete val="1"/>
              <c:extLst>
                <c:ext xmlns:c15="http://schemas.microsoft.com/office/drawing/2012/chart" uri="{CE6537A1-D6FC-4f65-9D91-7224C49458BB}"/>
                <c:ext xmlns:c16="http://schemas.microsoft.com/office/drawing/2014/chart" uri="{C3380CC4-5D6E-409C-BE32-E72D297353CC}">
                  <c16:uniqueId val="{00000010-E679-4119-800C-1E29F039C3BF}"/>
                </c:ext>
              </c:extLst>
            </c:dLbl>
            <c:dLbl>
              <c:idx val="18"/>
              <c:delete val="1"/>
              <c:extLst>
                <c:ext xmlns:c15="http://schemas.microsoft.com/office/drawing/2012/chart" uri="{CE6537A1-D6FC-4f65-9D91-7224C49458BB}"/>
                <c:ext xmlns:c16="http://schemas.microsoft.com/office/drawing/2014/chart" uri="{C3380CC4-5D6E-409C-BE32-E72D297353CC}">
                  <c16:uniqueId val="{00000011-E679-4119-800C-1E29F039C3BF}"/>
                </c:ext>
              </c:extLst>
            </c:dLbl>
            <c:dLbl>
              <c:idx val="21"/>
              <c:delete val="1"/>
              <c:extLst>
                <c:ext xmlns:c15="http://schemas.microsoft.com/office/drawing/2012/chart" uri="{CE6537A1-D6FC-4f65-9D91-7224C49458BB}"/>
                <c:ext xmlns:c16="http://schemas.microsoft.com/office/drawing/2014/chart" uri="{C3380CC4-5D6E-409C-BE32-E72D297353CC}">
                  <c16:uniqueId val="{00000012-E679-4119-800C-1E29F039C3BF}"/>
                </c:ext>
              </c:extLst>
            </c:dLbl>
            <c:dLbl>
              <c:idx val="24"/>
              <c:delete val="1"/>
              <c:extLst>
                <c:ext xmlns:c15="http://schemas.microsoft.com/office/drawing/2012/chart" uri="{CE6537A1-D6FC-4f65-9D91-7224C49458BB}"/>
                <c:ext xmlns:c16="http://schemas.microsoft.com/office/drawing/2014/chart" uri="{C3380CC4-5D6E-409C-BE32-E72D297353CC}">
                  <c16:uniqueId val="{00000013-E679-4119-800C-1E29F039C3BF}"/>
                </c:ext>
              </c:extLst>
            </c:dLbl>
            <c:dLbl>
              <c:idx val="27"/>
              <c:delete val="1"/>
              <c:extLst>
                <c:ext xmlns:c15="http://schemas.microsoft.com/office/drawing/2012/chart" uri="{CE6537A1-D6FC-4f65-9D91-7224C49458BB}"/>
                <c:ext xmlns:c16="http://schemas.microsoft.com/office/drawing/2014/chart" uri="{C3380CC4-5D6E-409C-BE32-E72D297353CC}">
                  <c16:uniqueId val="{00000014-E679-4119-800C-1E29F039C3BF}"/>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'[8]Q12.要件の変化（現在事業形態）'!$W$7:$W$36</c:f>
              <c:strCache>
                <c:ptCount val="30"/>
                <c:pt idx="0">
                  <c:v>【 F.セキュリティ.プライバシー保護の強化    　 】</c:v>
                </c:pt>
                <c:pt idx="1">
                  <c:v>プロダクト+プロダクト･サービス半々(n=  936)</c:v>
                </c:pt>
                <c:pt idx="2">
                  <c:v>サービス+プロダクト･サービス半々(n=  667)</c:v>
                </c:pt>
                <c:pt idx="3">
                  <c:v>【 A.適用技術の複雑化.高度化               】</c:v>
                </c:pt>
                <c:pt idx="4">
                  <c:v>プロダクト+プロダクト･サービス半々(n=  944)</c:v>
                </c:pt>
                <c:pt idx="5">
                  <c:v>サービス+プロダクト･サービス半々(n=  675)</c:v>
                </c:pt>
                <c:pt idx="6">
                  <c:v>【 E.安全性の向上.機能安全への対応等     】</c:v>
                </c:pt>
                <c:pt idx="7">
                  <c:v>プロダクト+プロダクト･サービス半々(n=  924)</c:v>
                </c:pt>
                <c:pt idx="8">
                  <c:v>サービス+プロダクト･サービス半々(n=  658)</c:v>
                </c:pt>
                <c:pt idx="9">
                  <c:v>【 D.利用形態.利用方法の多様化　　　　　　 】</c:v>
                </c:pt>
                <c:pt idx="10">
                  <c:v>プロダクト+プロダクト･サービス半々(n=  934)</c:v>
                </c:pt>
                <c:pt idx="11">
                  <c:v>サービス+プロダクト･サービス半々(n=  661)</c:v>
                </c:pt>
                <c:pt idx="12">
                  <c:v>【 C.つながる対象が増加　　 　　　　　　　　　　 】</c:v>
                </c:pt>
                <c:pt idx="13">
                  <c:v>プロダクト+プロダクト･サービス半々(n=  932)</c:v>
                </c:pt>
                <c:pt idx="14">
                  <c:v>サービス+プロダクト･サービス半々(n=  662)</c:v>
                </c:pt>
                <c:pt idx="15">
                  <c:v>【 I.デジタル.トランスフォーメーションへの対応   】</c:v>
                </c:pt>
                <c:pt idx="16">
                  <c:v>プロダクト+プロダクト･サービス半々(n=  932)</c:v>
                </c:pt>
                <c:pt idx="17">
                  <c:v>サービス+プロダクト･サービス半々(n=  661)</c:v>
                </c:pt>
                <c:pt idx="18">
                  <c:v>【 B.部品の増加.プラットフォームの増加　      】</c:v>
                </c:pt>
                <c:pt idx="19">
                  <c:v>プロダクト+プロダクト･サービス半々(n=  932)</c:v>
                </c:pt>
                <c:pt idx="20">
                  <c:v>サービス+プロダクト･サービス半々(n=  662)</c:v>
                </c:pt>
                <c:pt idx="21">
                  <c:v>【 J.ニューノーマルへの対応                       】</c:v>
                </c:pt>
                <c:pt idx="22">
                  <c:v>プロダクト+プロダクト･サービス半々(n=  924)</c:v>
                </c:pt>
                <c:pt idx="23">
                  <c:v>サービス+プロダクト･サービス半々(n=  658)</c:v>
                </c:pt>
                <c:pt idx="24">
                  <c:v>【 H.対応すべき規格等の増加                  】</c:v>
                </c:pt>
                <c:pt idx="25">
                  <c:v>プロダクト+プロダクト･サービス半々(n=  929)</c:v>
                </c:pt>
                <c:pt idx="26">
                  <c:v>サービス+プロダクト･サービス半々(n=  658)</c:v>
                </c:pt>
                <c:pt idx="27">
                  <c:v>【 G.仕向地.出荷先の拡大                     】</c:v>
                </c:pt>
                <c:pt idx="28">
                  <c:v>プロダクト+プロダクト･サービス半々(n=  932)</c:v>
                </c:pt>
                <c:pt idx="29">
                  <c:v>サービス+プロダクト･サービス半々(n=  659)</c:v>
                </c:pt>
              </c:strCache>
            </c:strRef>
          </c:cat>
          <c:val>
            <c:numRef>
              <c:f>'[8]Q12.要件の変化（現在事業形態）'!$Y$7:$Y$36</c:f>
              <c:numCache>
                <c:formatCode>0.0%</c:formatCode>
                <c:ptCount val="30"/>
                <c:pt idx="0" formatCode="General">
                  <c:v>0</c:v>
                </c:pt>
                <c:pt idx="1">
                  <c:v>0.40811965811965811</c:v>
                </c:pt>
                <c:pt idx="2">
                  <c:v>0.42278860569715143</c:v>
                </c:pt>
                <c:pt idx="3" formatCode="General">
                  <c:v>0</c:v>
                </c:pt>
                <c:pt idx="4">
                  <c:v>0.43220338983050849</c:v>
                </c:pt>
                <c:pt idx="5">
                  <c:v>0.42518518518518517</c:v>
                </c:pt>
                <c:pt idx="6" formatCode="General">
                  <c:v>0</c:v>
                </c:pt>
                <c:pt idx="7">
                  <c:v>0.42532467532467533</c:v>
                </c:pt>
                <c:pt idx="8">
                  <c:v>0.40121580547112462</c:v>
                </c:pt>
                <c:pt idx="9" formatCode="General">
                  <c:v>0</c:v>
                </c:pt>
                <c:pt idx="10">
                  <c:v>0.43683083511777304</c:v>
                </c:pt>
                <c:pt idx="11">
                  <c:v>0.42208774583963693</c:v>
                </c:pt>
                <c:pt idx="12" formatCode="General">
                  <c:v>0</c:v>
                </c:pt>
                <c:pt idx="13">
                  <c:v>0.37768240343347642</c:v>
                </c:pt>
                <c:pt idx="14">
                  <c:v>0.37915407854984895</c:v>
                </c:pt>
                <c:pt idx="15" formatCode="General">
                  <c:v>0</c:v>
                </c:pt>
                <c:pt idx="16">
                  <c:v>0.39377682403433478</c:v>
                </c:pt>
                <c:pt idx="17">
                  <c:v>0.35400907715582453</c:v>
                </c:pt>
                <c:pt idx="18" formatCode="General">
                  <c:v>0</c:v>
                </c:pt>
                <c:pt idx="19">
                  <c:v>0.40128755364806867</c:v>
                </c:pt>
                <c:pt idx="20">
                  <c:v>0.36253776435045315</c:v>
                </c:pt>
                <c:pt idx="21" formatCode="General">
                  <c:v>0</c:v>
                </c:pt>
                <c:pt idx="22">
                  <c:v>0.31385281385281383</c:v>
                </c:pt>
                <c:pt idx="23">
                  <c:v>0.30091185410334348</c:v>
                </c:pt>
                <c:pt idx="24" formatCode="General">
                  <c:v>0</c:v>
                </c:pt>
                <c:pt idx="25">
                  <c:v>0.40688912809472549</c:v>
                </c:pt>
                <c:pt idx="26">
                  <c:v>0.3100303951367781</c:v>
                </c:pt>
                <c:pt idx="27" formatCode="General">
                  <c:v>0</c:v>
                </c:pt>
                <c:pt idx="28">
                  <c:v>0.26609442060085836</c:v>
                </c:pt>
                <c:pt idx="29">
                  <c:v>0.19271623672230653</c:v>
                </c:pt>
              </c:numCache>
            </c:numRef>
          </c:val>
          <c:extLst>
            <c:ext xmlns:c16="http://schemas.microsoft.com/office/drawing/2014/chart" uri="{C3380CC4-5D6E-409C-BE32-E72D297353CC}">
              <c16:uniqueId val="{00000015-E679-4119-800C-1E29F039C3BF}"/>
            </c:ext>
          </c:extLst>
        </c:ser>
        <c:ser>
          <c:idx val="2"/>
          <c:order val="2"/>
          <c:tx>
            <c:strRef>
              <c:f>'[8]Q12.要件の変化（現在事業形態）'!$Z$6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936)</c:v>
                </c:pt>
                <c:pt idx="2">
                  <c:v>サービス+プロダクト･サービス半々(n=  667)</c:v>
                </c:pt>
                <c:pt idx="3">
                  <c:v>【 A.適用技術の複雑化.高度化               】</c:v>
                </c:pt>
                <c:pt idx="4">
                  <c:v>プロダクト+プロダクト･サービス半々(n=  944)</c:v>
                </c:pt>
                <c:pt idx="5">
                  <c:v>サービス+プロダクト･サービス半々(n=  675)</c:v>
                </c:pt>
                <c:pt idx="6">
                  <c:v>【 E.安全性の向上.機能安全への対応等     】</c:v>
                </c:pt>
                <c:pt idx="7">
                  <c:v>プロダクト+プロダクト･サービス半々(n=  924)</c:v>
                </c:pt>
                <c:pt idx="8">
                  <c:v>サービス+プロダクト･サービス半々(n=  658)</c:v>
                </c:pt>
                <c:pt idx="9">
                  <c:v>【 D.利用形態.利用方法の多様化　　　　　　 】</c:v>
                </c:pt>
                <c:pt idx="10">
                  <c:v>プロダクト+プロダクト･サービス半々(n=  934)</c:v>
                </c:pt>
                <c:pt idx="11">
                  <c:v>サービス+プロダクト･サービス半々(n=  661)</c:v>
                </c:pt>
                <c:pt idx="12">
                  <c:v>【 C.つながる対象が増加　　 　　　　　　　　　　 】</c:v>
                </c:pt>
                <c:pt idx="13">
                  <c:v>プロダクト+プロダクト･サービス半々(n=  932)</c:v>
                </c:pt>
                <c:pt idx="14">
                  <c:v>サービス+プロダクト･サービス半々(n=  662)</c:v>
                </c:pt>
                <c:pt idx="15">
                  <c:v>【 I.デジタル.トランスフォーメーションへの対応   】</c:v>
                </c:pt>
                <c:pt idx="16">
                  <c:v>プロダクト+プロダクト･サービス半々(n=  932)</c:v>
                </c:pt>
                <c:pt idx="17">
                  <c:v>サービス+プロダクト･サービス半々(n=  661)</c:v>
                </c:pt>
                <c:pt idx="18">
                  <c:v>【 B.部品の増加.プラットフォームの増加　      】</c:v>
                </c:pt>
                <c:pt idx="19">
                  <c:v>プロダクト+プロダクト･サービス半々(n=  932)</c:v>
                </c:pt>
                <c:pt idx="20">
                  <c:v>サービス+プロダクト･サービス半々(n=  662)</c:v>
                </c:pt>
                <c:pt idx="21">
                  <c:v>【 J.ニューノーマルへの対応                       】</c:v>
                </c:pt>
                <c:pt idx="22">
                  <c:v>プロダクト+プロダクト･サービス半々(n=  924)</c:v>
                </c:pt>
                <c:pt idx="23">
                  <c:v>サービス+プロダクト･サービス半々(n=  658)</c:v>
                </c:pt>
                <c:pt idx="24">
                  <c:v>【 H.対応すべき規格等の増加                  】</c:v>
                </c:pt>
                <c:pt idx="25">
                  <c:v>プロダクト+プロダクト･サービス半々(n=  929)</c:v>
                </c:pt>
                <c:pt idx="26">
                  <c:v>サービス+プロダクト･サービス半々(n=  658)</c:v>
                </c:pt>
                <c:pt idx="27">
                  <c:v>【 G.仕向地.出荷先の拡大                     】</c:v>
                </c:pt>
                <c:pt idx="28">
                  <c:v>プロダクト+プロダクト･サービス半々(n=  932)</c:v>
                </c:pt>
                <c:pt idx="29">
                  <c:v>サービス+プロダクト･サービス半々(n=  659)</c:v>
                </c:pt>
              </c:strCache>
            </c:strRef>
          </c:cat>
          <c:val>
            <c:numRef>
              <c:f>'[8]Q12.要件の変化（現在事業形態）'!$Z$7:$Z$36</c:f>
              <c:numCache>
                <c:formatCode>0.0%</c:formatCode>
                <c:ptCount val="30"/>
                <c:pt idx="0" formatCode="General">
                  <c:v>0</c:v>
                </c:pt>
                <c:pt idx="1">
                  <c:v>0.15491452991452992</c:v>
                </c:pt>
                <c:pt idx="2">
                  <c:v>0.1199400299850075</c:v>
                </c:pt>
                <c:pt idx="3" formatCode="General">
                  <c:v>0</c:v>
                </c:pt>
                <c:pt idx="4">
                  <c:v>0.14830508474576271</c:v>
                </c:pt>
                <c:pt idx="5">
                  <c:v>0.15851851851851853</c:v>
                </c:pt>
                <c:pt idx="6" formatCode="General">
                  <c:v>0</c:v>
                </c:pt>
                <c:pt idx="7">
                  <c:v>0.20129870129870131</c:v>
                </c:pt>
                <c:pt idx="8">
                  <c:v>0.22948328267477203</c:v>
                </c:pt>
                <c:pt idx="9" formatCode="General">
                  <c:v>0</c:v>
                </c:pt>
                <c:pt idx="10">
                  <c:v>0.23447537473233404</c:v>
                </c:pt>
                <c:pt idx="11">
                  <c:v>0.24205748865355523</c:v>
                </c:pt>
                <c:pt idx="12" formatCode="General">
                  <c:v>0</c:v>
                </c:pt>
                <c:pt idx="13">
                  <c:v>0.2832618025751073</c:v>
                </c:pt>
                <c:pt idx="14">
                  <c:v>0.27492447129909364</c:v>
                </c:pt>
                <c:pt idx="15" formatCode="General">
                  <c:v>0</c:v>
                </c:pt>
                <c:pt idx="16">
                  <c:v>0.2811158798283262</c:v>
                </c:pt>
                <c:pt idx="17">
                  <c:v>0.29803328290468989</c:v>
                </c:pt>
                <c:pt idx="18" formatCode="General">
                  <c:v>0</c:v>
                </c:pt>
                <c:pt idx="19">
                  <c:v>0.31545064377682402</c:v>
                </c:pt>
                <c:pt idx="20">
                  <c:v>0.28700906344410876</c:v>
                </c:pt>
                <c:pt idx="21" formatCode="General">
                  <c:v>0</c:v>
                </c:pt>
                <c:pt idx="22">
                  <c:v>0.36363636363636365</c:v>
                </c:pt>
                <c:pt idx="23">
                  <c:v>0.36322188449848025</c:v>
                </c:pt>
                <c:pt idx="24" formatCode="General">
                  <c:v>0</c:v>
                </c:pt>
                <c:pt idx="25">
                  <c:v>0.33476856835306784</c:v>
                </c:pt>
                <c:pt idx="26">
                  <c:v>0.38753799392097266</c:v>
                </c:pt>
                <c:pt idx="27" formatCode="General">
                  <c:v>0</c:v>
                </c:pt>
                <c:pt idx="28">
                  <c:v>0.40879828326180256</c:v>
                </c:pt>
                <c:pt idx="29">
                  <c:v>0.42943854324734448</c:v>
                </c:pt>
              </c:numCache>
            </c:numRef>
          </c:val>
          <c:extLst>
            <c:ext xmlns:c16="http://schemas.microsoft.com/office/drawing/2014/chart" uri="{C3380CC4-5D6E-409C-BE32-E72D297353CC}">
              <c16:uniqueId val="{00000020-E679-4119-800C-1E29F039C3BF}"/>
            </c:ext>
          </c:extLst>
        </c:ser>
        <c:ser>
          <c:idx val="3"/>
          <c:order val="3"/>
          <c:tx>
            <c:strRef>
              <c:f>'[8]Q12.要件の変化（現在事業形態）'!$AA$6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936)</c:v>
                </c:pt>
                <c:pt idx="2">
                  <c:v>サービス+プロダクト･サービス半々(n=  667)</c:v>
                </c:pt>
                <c:pt idx="3">
                  <c:v>【 A.適用技術の複雑化.高度化               】</c:v>
                </c:pt>
                <c:pt idx="4">
                  <c:v>プロダクト+プロダクト･サービス半々(n=  944)</c:v>
                </c:pt>
                <c:pt idx="5">
                  <c:v>サービス+プロダクト･サービス半々(n=  675)</c:v>
                </c:pt>
                <c:pt idx="6">
                  <c:v>【 E.安全性の向上.機能安全への対応等     】</c:v>
                </c:pt>
                <c:pt idx="7">
                  <c:v>プロダクト+プロダクト･サービス半々(n=  924)</c:v>
                </c:pt>
                <c:pt idx="8">
                  <c:v>サービス+プロダクト･サービス半々(n=  658)</c:v>
                </c:pt>
                <c:pt idx="9">
                  <c:v>【 D.利用形態.利用方法の多様化　　　　　　 】</c:v>
                </c:pt>
                <c:pt idx="10">
                  <c:v>プロダクト+プロダクト･サービス半々(n=  934)</c:v>
                </c:pt>
                <c:pt idx="11">
                  <c:v>サービス+プロダクト･サービス半々(n=  661)</c:v>
                </c:pt>
                <c:pt idx="12">
                  <c:v>【 C.つながる対象が増加　　 　　　　　　　　　　 】</c:v>
                </c:pt>
                <c:pt idx="13">
                  <c:v>プロダクト+プロダクト･サービス半々(n=  932)</c:v>
                </c:pt>
                <c:pt idx="14">
                  <c:v>サービス+プロダクト･サービス半々(n=  662)</c:v>
                </c:pt>
                <c:pt idx="15">
                  <c:v>【 I.デジタル.トランスフォーメーションへの対応   】</c:v>
                </c:pt>
                <c:pt idx="16">
                  <c:v>プロダクト+プロダクト･サービス半々(n=  932)</c:v>
                </c:pt>
                <c:pt idx="17">
                  <c:v>サービス+プロダクト･サービス半々(n=  661)</c:v>
                </c:pt>
                <c:pt idx="18">
                  <c:v>【 B.部品の増加.プラットフォームの増加　      】</c:v>
                </c:pt>
                <c:pt idx="19">
                  <c:v>プロダクト+プロダクト･サービス半々(n=  932)</c:v>
                </c:pt>
                <c:pt idx="20">
                  <c:v>サービス+プロダクト･サービス半々(n=  662)</c:v>
                </c:pt>
                <c:pt idx="21">
                  <c:v>【 J.ニューノーマルへの対応                       】</c:v>
                </c:pt>
                <c:pt idx="22">
                  <c:v>プロダクト+プロダクト･サービス半々(n=  924)</c:v>
                </c:pt>
                <c:pt idx="23">
                  <c:v>サービス+プロダクト･サービス半々(n=  658)</c:v>
                </c:pt>
                <c:pt idx="24">
                  <c:v>【 H.対応すべき規格等の増加                  】</c:v>
                </c:pt>
                <c:pt idx="25">
                  <c:v>プロダクト+プロダクト･サービス半々(n=  929)</c:v>
                </c:pt>
                <c:pt idx="26">
                  <c:v>サービス+プロダクト･サービス半々(n=  658)</c:v>
                </c:pt>
                <c:pt idx="27">
                  <c:v>【 G.仕向地.出荷先の拡大                     】</c:v>
                </c:pt>
                <c:pt idx="28">
                  <c:v>プロダクト+プロダクト･サービス半々(n=  932)</c:v>
                </c:pt>
                <c:pt idx="29">
                  <c:v>サービス+プロダクト･サービス半々(n=  659)</c:v>
                </c:pt>
              </c:strCache>
            </c:strRef>
          </c:cat>
          <c:val>
            <c:numRef>
              <c:f>'[8]Q12.要件の変化（現在事業形態）'!$AA$7:$AA$36</c:f>
              <c:numCache>
                <c:formatCode>0.0%</c:formatCode>
                <c:ptCount val="30"/>
                <c:pt idx="0" formatCode="General">
                  <c:v>0</c:v>
                </c:pt>
                <c:pt idx="1">
                  <c:v>6.3034188034188032E-2</c:v>
                </c:pt>
                <c:pt idx="2">
                  <c:v>4.4977511244377814E-2</c:v>
                </c:pt>
                <c:pt idx="3" formatCode="General">
                  <c:v>0</c:v>
                </c:pt>
                <c:pt idx="4">
                  <c:v>5.4025423728813561E-2</c:v>
                </c:pt>
                <c:pt idx="5">
                  <c:v>5.4814814814814816E-2</c:v>
                </c:pt>
                <c:pt idx="6" formatCode="General">
                  <c:v>0</c:v>
                </c:pt>
                <c:pt idx="7">
                  <c:v>7.4675324675324672E-2</c:v>
                </c:pt>
                <c:pt idx="8">
                  <c:v>6.6869300911854099E-2</c:v>
                </c:pt>
                <c:pt idx="9" formatCode="General">
                  <c:v>0</c:v>
                </c:pt>
                <c:pt idx="10">
                  <c:v>9.421841541755889E-2</c:v>
                </c:pt>
                <c:pt idx="11">
                  <c:v>7.4130105900151289E-2</c:v>
                </c:pt>
                <c:pt idx="12" formatCode="General">
                  <c:v>0</c:v>
                </c:pt>
                <c:pt idx="13">
                  <c:v>0.10193133047210301</c:v>
                </c:pt>
                <c:pt idx="14">
                  <c:v>0.11027190332326284</c:v>
                </c:pt>
                <c:pt idx="15" formatCode="General">
                  <c:v>0</c:v>
                </c:pt>
                <c:pt idx="16">
                  <c:v>0.10407725321888411</c:v>
                </c:pt>
                <c:pt idx="17">
                  <c:v>0.1043872919818457</c:v>
                </c:pt>
                <c:pt idx="18" formatCode="General">
                  <c:v>0</c:v>
                </c:pt>
                <c:pt idx="19">
                  <c:v>0.11587982832618025</c:v>
                </c:pt>
                <c:pt idx="20">
                  <c:v>0.17220543806646527</c:v>
                </c:pt>
                <c:pt idx="21" formatCode="General">
                  <c:v>0</c:v>
                </c:pt>
                <c:pt idx="22">
                  <c:v>0.12770562770562771</c:v>
                </c:pt>
                <c:pt idx="23">
                  <c:v>0.12613981762917933</c:v>
                </c:pt>
                <c:pt idx="24" formatCode="General">
                  <c:v>0</c:v>
                </c:pt>
                <c:pt idx="25">
                  <c:v>0.10979547900968784</c:v>
                </c:pt>
                <c:pt idx="26">
                  <c:v>0.13677811550151975</c:v>
                </c:pt>
                <c:pt idx="27" formatCode="General">
                  <c:v>0</c:v>
                </c:pt>
                <c:pt idx="28">
                  <c:v>0.18454935622317598</c:v>
                </c:pt>
                <c:pt idx="29">
                  <c:v>0.23216995447647951</c:v>
                </c:pt>
              </c:numCache>
            </c:numRef>
          </c:val>
          <c:extLst>
            <c:ext xmlns:c16="http://schemas.microsoft.com/office/drawing/2014/chart" uri="{C3380CC4-5D6E-409C-BE32-E72D297353CC}">
              <c16:uniqueId val="{0000002B-E679-4119-800C-1E29F039C3BF}"/>
            </c:ext>
          </c:extLst>
        </c:ser>
        <c:ser>
          <c:idx val="4"/>
          <c:order val="4"/>
          <c:tx>
            <c:strRef>
              <c:f>'[8]Q12.要件の変化（現在事業形態）'!$AB$6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936)</c:v>
                </c:pt>
                <c:pt idx="2">
                  <c:v>サービス+プロダクト･サービス半々(n=  667)</c:v>
                </c:pt>
                <c:pt idx="3">
                  <c:v>【 A.適用技術の複雑化.高度化               】</c:v>
                </c:pt>
                <c:pt idx="4">
                  <c:v>プロダクト+プロダクト･サービス半々(n=  944)</c:v>
                </c:pt>
                <c:pt idx="5">
                  <c:v>サービス+プロダクト･サービス半々(n=  675)</c:v>
                </c:pt>
                <c:pt idx="6">
                  <c:v>【 E.安全性の向上.機能安全への対応等     】</c:v>
                </c:pt>
                <c:pt idx="7">
                  <c:v>プロダクト+プロダクト･サービス半々(n=  924)</c:v>
                </c:pt>
                <c:pt idx="8">
                  <c:v>サービス+プロダクト･サービス半々(n=  658)</c:v>
                </c:pt>
                <c:pt idx="9">
                  <c:v>【 D.利用形態.利用方法の多様化　　　　　　 】</c:v>
                </c:pt>
                <c:pt idx="10">
                  <c:v>プロダクト+プロダクト･サービス半々(n=  934)</c:v>
                </c:pt>
                <c:pt idx="11">
                  <c:v>サービス+プロダクト･サービス半々(n=  661)</c:v>
                </c:pt>
                <c:pt idx="12">
                  <c:v>【 C.つながる対象が増加　　 　　　　　　　　　　 】</c:v>
                </c:pt>
                <c:pt idx="13">
                  <c:v>プロダクト+プロダクト･サービス半々(n=  932)</c:v>
                </c:pt>
                <c:pt idx="14">
                  <c:v>サービス+プロダクト･サービス半々(n=  662)</c:v>
                </c:pt>
                <c:pt idx="15">
                  <c:v>【 I.デジタル.トランスフォーメーションへの対応   】</c:v>
                </c:pt>
                <c:pt idx="16">
                  <c:v>プロダクト+プロダクト･サービス半々(n=  932)</c:v>
                </c:pt>
                <c:pt idx="17">
                  <c:v>サービス+プロダクト･サービス半々(n=  661)</c:v>
                </c:pt>
                <c:pt idx="18">
                  <c:v>【 B.部品の増加.プラットフォームの増加　      】</c:v>
                </c:pt>
                <c:pt idx="19">
                  <c:v>プロダクト+プロダクト･サービス半々(n=  932)</c:v>
                </c:pt>
                <c:pt idx="20">
                  <c:v>サービス+プロダクト･サービス半々(n=  662)</c:v>
                </c:pt>
                <c:pt idx="21">
                  <c:v>【 J.ニューノーマルへの対応                       】</c:v>
                </c:pt>
                <c:pt idx="22">
                  <c:v>プロダクト+プロダクト･サービス半々(n=  924)</c:v>
                </c:pt>
                <c:pt idx="23">
                  <c:v>サービス+プロダクト･サービス半々(n=  658)</c:v>
                </c:pt>
                <c:pt idx="24">
                  <c:v>【 H.対応すべき規格等の増加                  】</c:v>
                </c:pt>
                <c:pt idx="25">
                  <c:v>プロダクト+プロダクト･サービス半々(n=  929)</c:v>
                </c:pt>
                <c:pt idx="26">
                  <c:v>サービス+プロダクト･サービス半々(n=  658)</c:v>
                </c:pt>
                <c:pt idx="27">
                  <c:v>【 G.仕向地.出荷先の拡大                     】</c:v>
                </c:pt>
                <c:pt idx="28">
                  <c:v>プロダクト+プロダクト･サービス半々(n=  932)</c:v>
                </c:pt>
                <c:pt idx="29">
                  <c:v>サービス+プロダクト･サービス半々(n=  659)</c:v>
                </c:pt>
              </c:strCache>
            </c:strRef>
          </c:cat>
          <c:val>
            <c:numRef>
              <c:f>'[8]Q12.要件の変化（現在事業形態）'!$AB$7:$AB$36</c:f>
              <c:numCache>
                <c:formatCode>0.0%</c:formatCode>
                <c:ptCount val="30"/>
                <c:pt idx="0" formatCode="General">
                  <c:v>0</c:v>
                </c:pt>
                <c:pt idx="1">
                  <c:v>3.5256410256410256E-2</c:v>
                </c:pt>
                <c:pt idx="2">
                  <c:v>2.9985007496251874E-2</c:v>
                </c:pt>
                <c:pt idx="3" formatCode="General">
                  <c:v>0</c:v>
                </c:pt>
                <c:pt idx="4">
                  <c:v>3.0720338983050849E-2</c:v>
                </c:pt>
                <c:pt idx="5">
                  <c:v>2.8148148148148148E-2</c:v>
                </c:pt>
                <c:pt idx="6" formatCode="General">
                  <c:v>0</c:v>
                </c:pt>
                <c:pt idx="7">
                  <c:v>3.4632034632034632E-2</c:v>
                </c:pt>
                <c:pt idx="8">
                  <c:v>4.7112462006079027E-2</c:v>
                </c:pt>
                <c:pt idx="9" formatCode="General">
                  <c:v>0</c:v>
                </c:pt>
                <c:pt idx="10">
                  <c:v>4.17558886509636E-2</c:v>
                </c:pt>
                <c:pt idx="11">
                  <c:v>4.3872919818456882E-2</c:v>
                </c:pt>
                <c:pt idx="12" formatCode="General">
                  <c:v>0</c:v>
                </c:pt>
                <c:pt idx="13">
                  <c:v>6.1158798283261803E-2</c:v>
                </c:pt>
                <c:pt idx="14">
                  <c:v>6.6465256797583083E-2</c:v>
                </c:pt>
                <c:pt idx="15" formatCode="General">
                  <c:v>0</c:v>
                </c:pt>
                <c:pt idx="16">
                  <c:v>6.7596566523605156E-2</c:v>
                </c:pt>
                <c:pt idx="17">
                  <c:v>7.8668683812405452E-2</c:v>
                </c:pt>
                <c:pt idx="18" formatCode="General">
                  <c:v>0</c:v>
                </c:pt>
                <c:pt idx="19">
                  <c:v>5.1502145922746781E-2</c:v>
                </c:pt>
                <c:pt idx="20">
                  <c:v>5.7401812688821753E-2</c:v>
                </c:pt>
                <c:pt idx="21" formatCode="General">
                  <c:v>0</c:v>
                </c:pt>
                <c:pt idx="22">
                  <c:v>8.4415584415584416E-2</c:v>
                </c:pt>
                <c:pt idx="23">
                  <c:v>9.2705167173252279E-2</c:v>
                </c:pt>
                <c:pt idx="24" formatCode="General">
                  <c:v>0</c:v>
                </c:pt>
                <c:pt idx="25">
                  <c:v>4.843918191603875E-2</c:v>
                </c:pt>
                <c:pt idx="26">
                  <c:v>7.1428571428571425E-2</c:v>
                </c:pt>
                <c:pt idx="27" formatCode="General">
                  <c:v>0</c:v>
                </c:pt>
                <c:pt idx="28">
                  <c:v>5.9012875536480686E-2</c:v>
                </c:pt>
                <c:pt idx="29">
                  <c:v>8.1942336874051599E-2</c:v>
                </c:pt>
              </c:numCache>
            </c:numRef>
          </c:val>
          <c:extLst>
            <c:ext xmlns:c16="http://schemas.microsoft.com/office/drawing/2014/chart" uri="{C3380CC4-5D6E-409C-BE32-E72D297353CC}">
              <c16:uniqueId val="{00000036-E679-4119-800C-1E29F039C3BF}"/>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'[8]Q12.要件の変化（現在提供先）'!$X$6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C70-47BB-A603-8DA438F0456A}"/>
                </c:ext>
              </c:extLst>
            </c:dLbl>
            <c:dLbl>
              <c:idx val="3"/>
              <c:delete val="1"/>
              <c:extLst>
                <c:ext xmlns:c15="http://schemas.microsoft.com/office/drawing/2012/chart" uri="{CE6537A1-D6FC-4f65-9D91-7224C49458BB}"/>
                <c:ext xmlns:c16="http://schemas.microsoft.com/office/drawing/2014/chart" uri="{C3380CC4-5D6E-409C-BE32-E72D297353CC}">
                  <c16:uniqueId val="{00000001-DC70-47BB-A603-8DA438F0456A}"/>
                </c:ext>
              </c:extLst>
            </c:dLbl>
            <c:dLbl>
              <c:idx val="6"/>
              <c:delete val="1"/>
              <c:extLst>
                <c:ext xmlns:c15="http://schemas.microsoft.com/office/drawing/2012/chart" uri="{CE6537A1-D6FC-4f65-9D91-7224C49458BB}"/>
                <c:ext xmlns:c16="http://schemas.microsoft.com/office/drawing/2014/chart" uri="{C3380CC4-5D6E-409C-BE32-E72D297353CC}">
                  <c16:uniqueId val="{00000002-DC70-47BB-A603-8DA438F0456A}"/>
                </c:ext>
              </c:extLst>
            </c:dLbl>
            <c:dLbl>
              <c:idx val="9"/>
              <c:delete val="1"/>
              <c:extLst>
                <c:ext xmlns:c15="http://schemas.microsoft.com/office/drawing/2012/chart" uri="{CE6537A1-D6FC-4f65-9D91-7224C49458BB}"/>
                <c:ext xmlns:c16="http://schemas.microsoft.com/office/drawing/2014/chart" uri="{C3380CC4-5D6E-409C-BE32-E72D297353CC}">
                  <c16:uniqueId val="{00000003-DC70-47BB-A603-8DA438F0456A}"/>
                </c:ext>
              </c:extLst>
            </c:dLbl>
            <c:dLbl>
              <c:idx val="12"/>
              <c:delete val="1"/>
              <c:extLst>
                <c:ext xmlns:c15="http://schemas.microsoft.com/office/drawing/2012/chart" uri="{CE6537A1-D6FC-4f65-9D91-7224C49458BB}"/>
                <c:ext xmlns:c16="http://schemas.microsoft.com/office/drawing/2014/chart" uri="{C3380CC4-5D6E-409C-BE32-E72D297353CC}">
                  <c16:uniqueId val="{00000004-DC70-47BB-A603-8DA438F0456A}"/>
                </c:ext>
              </c:extLst>
            </c:dLbl>
            <c:dLbl>
              <c:idx val="15"/>
              <c:delete val="1"/>
              <c:extLst>
                <c:ext xmlns:c15="http://schemas.microsoft.com/office/drawing/2012/chart" uri="{CE6537A1-D6FC-4f65-9D91-7224C49458BB}"/>
                <c:ext xmlns:c16="http://schemas.microsoft.com/office/drawing/2014/chart" uri="{C3380CC4-5D6E-409C-BE32-E72D297353CC}">
                  <c16:uniqueId val="{00000005-DC70-47BB-A603-8DA438F0456A}"/>
                </c:ext>
              </c:extLst>
            </c:dLbl>
            <c:dLbl>
              <c:idx val="18"/>
              <c:delete val="1"/>
              <c:extLst>
                <c:ext xmlns:c15="http://schemas.microsoft.com/office/drawing/2012/chart" uri="{CE6537A1-D6FC-4f65-9D91-7224C49458BB}"/>
                <c:ext xmlns:c16="http://schemas.microsoft.com/office/drawing/2014/chart" uri="{C3380CC4-5D6E-409C-BE32-E72D297353CC}">
                  <c16:uniqueId val="{00000006-DC70-47BB-A603-8DA438F0456A}"/>
                </c:ext>
              </c:extLst>
            </c:dLbl>
            <c:dLbl>
              <c:idx val="21"/>
              <c:delete val="1"/>
              <c:extLst>
                <c:ext xmlns:c15="http://schemas.microsoft.com/office/drawing/2012/chart" uri="{CE6537A1-D6FC-4f65-9D91-7224C49458BB}"/>
                <c:ext xmlns:c16="http://schemas.microsoft.com/office/drawing/2014/chart" uri="{C3380CC4-5D6E-409C-BE32-E72D297353CC}">
                  <c16:uniqueId val="{00000007-DC70-47BB-A603-8DA438F0456A}"/>
                </c:ext>
              </c:extLst>
            </c:dLbl>
            <c:dLbl>
              <c:idx val="24"/>
              <c:delete val="1"/>
              <c:extLst>
                <c:ext xmlns:c15="http://schemas.microsoft.com/office/drawing/2012/chart" uri="{CE6537A1-D6FC-4f65-9D91-7224C49458BB}"/>
                <c:ext xmlns:c16="http://schemas.microsoft.com/office/drawing/2014/chart" uri="{C3380CC4-5D6E-409C-BE32-E72D297353CC}">
                  <c16:uniqueId val="{00000008-DC70-47BB-A603-8DA438F0456A}"/>
                </c:ext>
              </c:extLst>
            </c:dLbl>
            <c:dLbl>
              <c:idx val="27"/>
              <c:delete val="1"/>
              <c:extLst>
                <c:ext xmlns:c15="http://schemas.microsoft.com/office/drawing/2012/chart" uri="{CE6537A1-D6FC-4f65-9D91-7224C49458BB}"/>
                <c:ext xmlns:c16="http://schemas.microsoft.com/office/drawing/2014/chart" uri="{C3380CC4-5D6E-409C-BE32-E72D297353CC}">
                  <c16:uniqueId val="{00000009-DC70-47BB-A603-8DA438F0456A}"/>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'[8]Q12.要件の変化（現在提供先）'!$W$7:$W$36</c:f>
              <c:strCache>
                <c:ptCount val="30"/>
                <c:pt idx="0">
                  <c:v>【 F.セキュリティ.プライバシー保護の強化    　 】</c:v>
                </c:pt>
                <c:pt idx="1">
                  <c:v>B2C + B2C･B2B半々(n=  306)</c:v>
                </c:pt>
                <c:pt idx="2">
                  <c:v>B2B + B2C･B2B半々(n=1230)</c:v>
                </c:pt>
                <c:pt idx="3">
                  <c:v>【 A.適用技術の複雑化.高度化               】</c:v>
                </c:pt>
                <c:pt idx="4">
                  <c:v>B2C + B2C･B2B半々(n=  309)</c:v>
                </c:pt>
                <c:pt idx="5">
                  <c:v>B2B + B2C･B2B半々(n=1243)</c:v>
                </c:pt>
                <c:pt idx="6">
                  <c:v>【 E.安全性の向上.機能安全への対応等     】</c:v>
                </c:pt>
                <c:pt idx="7">
                  <c:v>B2C + B2C･B2B半々(n=  295)</c:v>
                </c:pt>
                <c:pt idx="8">
                  <c:v>B2B + B2C･B2B半々(n=1220)</c:v>
                </c:pt>
                <c:pt idx="9">
                  <c:v>【 D.利用形態.利用方法の多様化　　　　　　 】</c:v>
                </c:pt>
                <c:pt idx="10">
                  <c:v>B2C + B2C･B2B半々(n=  300)</c:v>
                </c:pt>
                <c:pt idx="11">
                  <c:v>B2B + B2C･B2B半々(n=1230)</c:v>
                </c:pt>
                <c:pt idx="12">
                  <c:v>【 C.つながる対象が増加　　 　　　　　　　　　　 】</c:v>
                </c:pt>
                <c:pt idx="13">
                  <c:v>B2C + B2C･B2B半々(n=  303)</c:v>
                </c:pt>
                <c:pt idx="14">
                  <c:v>B2B + B2C･B2B半々(n=1225)</c:v>
                </c:pt>
                <c:pt idx="15">
                  <c:v>【 I.デジタル.トランスフォーメーションへの対応   】</c:v>
                </c:pt>
                <c:pt idx="16">
                  <c:v>B2C + B2C･B2B半々(n=  302)</c:v>
                </c:pt>
                <c:pt idx="17">
                  <c:v>B2B + B2C･B2B半々(n=1225)</c:v>
                </c:pt>
                <c:pt idx="18">
                  <c:v>【 B.部品の増加.プラットフォームの増加　      】</c:v>
                </c:pt>
                <c:pt idx="19">
                  <c:v>B2C + B2C･B2B半々(n=  302)</c:v>
                </c:pt>
                <c:pt idx="20">
                  <c:v>B2B + B2C･B2B半々(n=1224)</c:v>
                </c:pt>
                <c:pt idx="21">
                  <c:v>【 J.ニューノーマルへの対応                       】</c:v>
                </c:pt>
                <c:pt idx="22">
                  <c:v>B2C + B2C･B2B半々(n=  297)</c:v>
                </c:pt>
                <c:pt idx="23">
                  <c:v>B2B + B2C･B2B半々(n=1218)</c:v>
                </c:pt>
                <c:pt idx="24">
                  <c:v>【 H.対応すべき規格等の増加                  】</c:v>
                </c:pt>
                <c:pt idx="25">
                  <c:v>B2C + B2C･B2B半々(n=  300)</c:v>
                </c:pt>
                <c:pt idx="26">
                  <c:v>B2B + B2C･B2B半々(n=1219)</c:v>
                </c:pt>
                <c:pt idx="27">
                  <c:v>【 G.仕向地.出荷先の拡大                     】</c:v>
                </c:pt>
                <c:pt idx="28">
                  <c:v>B2C + B2C･B2B半々(n=  301)</c:v>
                </c:pt>
                <c:pt idx="29">
                  <c:v>B2B + B2C･B2B半々(n=1224)</c:v>
                </c:pt>
              </c:strCache>
            </c:strRef>
          </c:cat>
          <c:val>
            <c:numRef>
              <c:f>'[8]Q12.要件の変化（現在提供先）'!$X$7:$X$36</c:f>
              <c:numCache>
                <c:formatCode>0.0%</c:formatCode>
                <c:ptCount val="30"/>
                <c:pt idx="0" formatCode="General">
                  <c:v>0</c:v>
                </c:pt>
                <c:pt idx="1">
                  <c:v>0.34313725490196079</c:v>
                </c:pt>
                <c:pt idx="2">
                  <c:v>0.35203252032520327</c:v>
                </c:pt>
                <c:pt idx="3" formatCode="General">
                  <c:v>0</c:v>
                </c:pt>
                <c:pt idx="4">
                  <c:v>0.30744336569579289</c:v>
                </c:pt>
                <c:pt idx="5">
                  <c:v>0.33789219629927597</c:v>
                </c:pt>
                <c:pt idx="6" formatCode="General">
                  <c:v>0</c:v>
                </c:pt>
                <c:pt idx="7">
                  <c:v>0.23728813559322035</c:v>
                </c:pt>
                <c:pt idx="8">
                  <c:v>0.26311475409836066</c:v>
                </c:pt>
                <c:pt idx="9" formatCode="General">
                  <c:v>0</c:v>
                </c:pt>
                <c:pt idx="10">
                  <c:v>0.18333333333333332</c:v>
                </c:pt>
                <c:pt idx="11">
                  <c:v>0.19837398373983739</c:v>
                </c:pt>
                <c:pt idx="12" formatCode="General">
                  <c:v>0</c:v>
                </c:pt>
                <c:pt idx="13">
                  <c:v>0.14521452145214522</c:v>
                </c:pt>
                <c:pt idx="14">
                  <c:v>0.17795918367346938</c:v>
                </c:pt>
                <c:pt idx="15" formatCode="General">
                  <c:v>0</c:v>
                </c:pt>
                <c:pt idx="16">
                  <c:v>0.13907284768211919</c:v>
                </c:pt>
                <c:pt idx="17">
                  <c:v>0.1657142857142857</c:v>
                </c:pt>
                <c:pt idx="18" formatCode="General">
                  <c:v>0</c:v>
                </c:pt>
                <c:pt idx="19">
                  <c:v>0.10264900662251655</c:v>
                </c:pt>
                <c:pt idx="20">
                  <c:v>0.12254901960784313</c:v>
                </c:pt>
                <c:pt idx="21" formatCode="General">
                  <c:v>0</c:v>
                </c:pt>
                <c:pt idx="22">
                  <c:v>8.7542087542087546E-2</c:v>
                </c:pt>
                <c:pt idx="23">
                  <c:v>0.10919540229885058</c:v>
                </c:pt>
                <c:pt idx="24" formatCode="General">
                  <c:v>0</c:v>
                </c:pt>
                <c:pt idx="25">
                  <c:v>8.3333333333333329E-2</c:v>
                </c:pt>
                <c:pt idx="26">
                  <c:v>0.10254306808859721</c:v>
                </c:pt>
                <c:pt idx="27" formatCode="General">
                  <c:v>0</c:v>
                </c:pt>
                <c:pt idx="28">
                  <c:v>8.3056478405315617E-2</c:v>
                </c:pt>
                <c:pt idx="29">
                  <c:v>7.1078431372549017E-2</c:v>
                </c:pt>
              </c:numCache>
            </c:numRef>
          </c:val>
          <c:extLst>
            <c:ext xmlns:c16="http://schemas.microsoft.com/office/drawing/2014/chart" uri="{C3380CC4-5D6E-409C-BE32-E72D297353CC}">
              <c16:uniqueId val="{0000000A-DC70-47BB-A603-8DA438F0456A}"/>
            </c:ext>
          </c:extLst>
        </c:ser>
        <c:ser>
          <c:idx val="1"/>
          <c:order val="1"/>
          <c:tx>
            <c:strRef>
              <c:f>'[8]Q12.要件の変化（現在提供先）'!$Y$6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DC70-47BB-A603-8DA438F0456A}"/>
                </c:ext>
              </c:extLst>
            </c:dLbl>
            <c:dLbl>
              <c:idx val="3"/>
              <c:delete val="1"/>
              <c:extLst>
                <c:ext xmlns:c15="http://schemas.microsoft.com/office/drawing/2012/chart" uri="{CE6537A1-D6FC-4f65-9D91-7224C49458BB}"/>
                <c:ext xmlns:c16="http://schemas.microsoft.com/office/drawing/2014/chart" uri="{C3380CC4-5D6E-409C-BE32-E72D297353CC}">
                  <c16:uniqueId val="{0000000C-DC70-47BB-A603-8DA438F0456A}"/>
                </c:ext>
              </c:extLst>
            </c:dLbl>
            <c:dLbl>
              <c:idx val="6"/>
              <c:delete val="1"/>
              <c:extLst>
                <c:ext xmlns:c15="http://schemas.microsoft.com/office/drawing/2012/chart" uri="{CE6537A1-D6FC-4f65-9D91-7224C49458BB}"/>
                <c:ext xmlns:c16="http://schemas.microsoft.com/office/drawing/2014/chart" uri="{C3380CC4-5D6E-409C-BE32-E72D297353CC}">
                  <c16:uniqueId val="{0000000D-DC70-47BB-A603-8DA438F0456A}"/>
                </c:ext>
              </c:extLst>
            </c:dLbl>
            <c:dLbl>
              <c:idx val="9"/>
              <c:delete val="1"/>
              <c:extLst>
                <c:ext xmlns:c15="http://schemas.microsoft.com/office/drawing/2012/chart" uri="{CE6537A1-D6FC-4f65-9D91-7224C49458BB}"/>
                <c:ext xmlns:c16="http://schemas.microsoft.com/office/drawing/2014/chart" uri="{C3380CC4-5D6E-409C-BE32-E72D297353CC}">
                  <c16:uniqueId val="{0000000E-DC70-47BB-A603-8DA438F0456A}"/>
                </c:ext>
              </c:extLst>
            </c:dLbl>
            <c:dLbl>
              <c:idx val="12"/>
              <c:delete val="1"/>
              <c:extLst>
                <c:ext xmlns:c15="http://schemas.microsoft.com/office/drawing/2012/chart" uri="{CE6537A1-D6FC-4f65-9D91-7224C49458BB}"/>
                <c:ext xmlns:c16="http://schemas.microsoft.com/office/drawing/2014/chart" uri="{C3380CC4-5D6E-409C-BE32-E72D297353CC}">
                  <c16:uniqueId val="{0000000F-DC70-47BB-A603-8DA438F0456A}"/>
                </c:ext>
              </c:extLst>
            </c:dLbl>
            <c:dLbl>
              <c:idx val="15"/>
              <c:delete val="1"/>
              <c:extLst>
                <c:ext xmlns:c15="http://schemas.microsoft.com/office/drawing/2012/chart" uri="{CE6537A1-D6FC-4f65-9D91-7224C49458BB}"/>
                <c:ext xmlns:c16="http://schemas.microsoft.com/office/drawing/2014/chart" uri="{C3380CC4-5D6E-409C-BE32-E72D297353CC}">
                  <c16:uniqueId val="{00000010-DC70-47BB-A603-8DA438F0456A}"/>
                </c:ext>
              </c:extLst>
            </c:dLbl>
            <c:dLbl>
              <c:idx val="18"/>
              <c:delete val="1"/>
              <c:extLst>
                <c:ext xmlns:c15="http://schemas.microsoft.com/office/drawing/2012/chart" uri="{CE6537A1-D6FC-4f65-9D91-7224C49458BB}"/>
                <c:ext xmlns:c16="http://schemas.microsoft.com/office/drawing/2014/chart" uri="{C3380CC4-5D6E-409C-BE32-E72D297353CC}">
                  <c16:uniqueId val="{00000011-DC70-47BB-A603-8DA438F0456A}"/>
                </c:ext>
              </c:extLst>
            </c:dLbl>
            <c:dLbl>
              <c:idx val="21"/>
              <c:delete val="1"/>
              <c:extLst>
                <c:ext xmlns:c15="http://schemas.microsoft.com/office/drawing/2012/chart" uri="{CE6537A1-D6FC-4f65-9D91-7224C49458BB}"/>
                <c:ext xmlns:c16="http://schemas.microsoft.com/office/drawing/2014/chart" uri="{C3380CC4-5D6E-409C-BE32-E72D297353CC}">
                  <c16:uniqueId val="{00000012-DC70-47BB-A603-8DA438F0456A}"/>
                </c:ext>
              </c:extLst>
            </c:dLbl>
            <c:dLbl>
              <c:idx val="24"/>
              <c:delete val="1"/>
              <c:extLst>
                <c:ext xmlns:c15="http://schemas.microsoft.com/office/drawing/2012/chart" uri="{CE6537A1-D6FC-4f65-9D91-7224C49458BB}"/>
                <c:ext xmlns:c16="http://schemas.microsoft.com/office/drawing/2014/chart" uri="{C3380CC4-5D6E-409C-BE32-E72D297353CC}">
                  <c16:uniqueId val="{00000013-DC70-47BB-A603-8DA438F0456A}"/>
                </c:ext>
              </c:extLst>
            </c:dLbl>
            <c:dLbl>
              <c:idx val="27"/>
              <c:delete val="1"/>
              <c:extLst>
                <c:ext xmlns:c15="http://schemas.microsoft.com/office/drawing/2012/chart" uri="{CE6537A1-D6FC-4f65-9D91-7224C49458BB}"/>
                <c:ext xmlns:c16="http://schemas.microsoft.com/office/drawing/2014/chart" uri="{C3380CC4-5D6E-409C-BE32-E72D297353CC}">
                  <c16:uniqueId val="{00000014-DC70-47BB-A603-8DA438F0456A}"/>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'[8]Q12.要件の変化（現在提供先）'!$W$7:$W$36</c:f>
              <c:strCache>
                <c:ptCount val="30"/>
                <c:pt idx="0">
                  <c:v>【 F.セキュリティ.プライバシー保護の強化    　 】</c:v>
                </c:pt>
                <c:pt idx="1">
                  <c:v>B2C + B2C･B2B半々(n=  306)</c:v>
                </c:pt>
                <c:pt idx="2">
                  <c:v>B2B + B2C･B2B半々(n=1230)</c:v>
                </c:pt>
                <c:pt idx="3">
                  <c:v>【 A.適用技術の複雑化.高度化               】</c:v>
                </c:pt>
                <c:pt idx="4">
                  <c:v>B2C + B2C･B2B半々(n=  309)</c:v>
                </c:pt>
                <c:pt idx="5">
                  <c:v>B2B + B2C･B2B半々(n=1243)</c:v>
                </c:pt>
                <c:pt idx="6">
                  <c:v>【 E.安全性の向上.機能安全への対応等     】</c:v>
                </c:pt>
                <c:pt idx="7">
                  <c:v>B2C + B2C･B2B半々(n=  295)</c:v>
                </c:pt>
                <c:pt idx="8">
                  <c:v>B2B + B2C･B2B半々(n=1220)</c:v>
                </c:pt>
                <c:pt idx="9">
                  <c:v>【 D.利用形態.利用方法の多様化　　　　　　 】</c:v>
                </c:pt>
                <c:pt idx="10">
                  <c:v>B2C + B2C･B2B半々(n=  300)</c:v>
                </c:pt>
                <c:pt idx="11">
                  <c:v>B2B + B2C･B2B半々(n=1230)</c:v>
                </c:pt>
                <c:pt idx="12">
                  <c:v>【 C.つながる対象が増加　　 　　　　　　　　　　 】</c:v>
                </c:pt>
                <c:pt idx="13">
                  <c:v>B2C + B2C･B2B半々(n=  303)</c:v>
                </c:pt>
                <c:pt idx="14">
                  <c:v>B2B + B2C･B2B半々(n=1225)</c:v>
                </c:pt>
                <c:pt idx="15">
                  <c:v>【 I.デジタル.トランスフォーメーションへの対応   】</c:v>
                </c:pt>
                <c:pt idx="16">
                  <c:v>B2C + B2C･B2B半々(n=  302)</c:v>
                </c:pt>
                <c:pt idx="17">
                  <c:v>B2B + B2C･B2B半々(n=1225)</c:v>
                </c:pt>
                <c:pt idx="18">
                  <c:v>【 B.部品の増加.プラットフォームの増加　      】</c:v>
                </c:pt>
                <c:pt idx="19">
                  <c:v>B2C + B2C･B2B半々(n=  302)</c:v>
                </c:pt>
                <c:pt idx="20">
                  <c:v>B2B + B2C･B2B半々(n=1224)</c:v>
                </c:pt>
                <c:pt idx="21">
                  <c:v>【 J.ニューノーマルへの対応                       】</c:v>
                </c:pt>
                <c:pt idx="22">
                  <c:v>B2C + B2C･B2B半々(n=  297)</c:v>
                </c:pt>
                <c:pt idx="23">
                  <c:v>B2B + B2C･B2B半々(n=1218)</c:v>
                </c:pt>
                <c:pt idx="24">
                  <c:v>【 H.対応すべき規格等の増加                  】</c:v>
                </c:pt>
                <c:pt idx="25">
                  <c:v>B2C + B2C･B2B半々(n=  300)</c:v>
                </c:pt>
                <c:pt idx="26">
                  <c:v>B2B + B2C･B2B半々(n=1219)</c:v>
                </c:pt>
                <c:pt idx="27">
                  <c:v>【 G.仕向地.出荷先の拡大                     】</c:v>
                </c:pt>
                <c:pt idx="28">
                  <c:v>B2C + B2C･B2B半々(n=  301)</c:v>
                </c:pt>
                <c:pt idx="29">
                  <c:v>B2B + B2C･B2B半々(n=1224)</c:v>
                </c:pt>
              </c:strCache>
            </c:strRef>
          </c:cat>
          <c:val>
            <c:numRef>
              <c:f>'[8]Q12.要件の変化（現在提供先）'!$Y$7:$Y$36</c:f>
              <c:numCache>
                <c:formatCode>0.0%</c:formatCode>
                <c:ptCount val="30"/>
                <c:pt idx="0" formatCode="General">
                  <c:v>0</c:v>
                </c:pt>
                <c:pt idx="1">
                  <c:v>0.42483660130718953</c:v>
                </c:pt>
                <c:pt idx="2">
                  <c:v>0.41382113821138211</c:v>
                </c:pt>
                <c:pt idx="3" formatCode="General">
                  <c:v>0</c:v>
                </c:pt>
                <c:pt idx="4">
                  <c:v>0.42071197411003236</c:v>
                </c:pt>
                <c:pt idx="5">
                  <c:v>0.4247787610619469</c:v>
                </c:pt>
                <c:pt idx="6" formatCode="General">
                  <c:v>0</c:v>
                </c:pt>
                <c:pt idx="7">
                  <c:v>0.40677966101694918</c:v>
                </c:pt>
                <c:pt idx="8">
                  <c:v>0.4098360655737705</c:v>
                </c:pt>
                <c:pt idx="9" formatCode="General">
                  <c:v>0</c:v>
                </c:pt>
                <c:pt idx="10">
                  <c:v>0.40666666666666668</c:v>
                </c:pt>
                <c:pt idx="11">
                  <c:v>0.42682926829268292</c:v>
                </c:pt>
                <c:pt idx="12" formatCode="General">
                  <c:v>0</c:v>
                </c:pt>
                <c:pt idx="13">
                  <c:v>0.33993399339933994</c:v>
                </c:pt>
                <c:pt idx="14">
                  <c:v>0.38204081632653059</c:v>
                </c:pt>
                <c:pt idx="15" formatCode="General">
                  <c:v>0</c:v>
                </c:pt>
                <c:pt idx="16">
                  <c:v>0.34105960264900664</c:v>
                </c:pt>
                <c:pt idx="17">
                  <c:v>0.3722448979591837</c:v>
                </c:pt>
                <c:pt idx="18" formatCode="General">
                  <c:v>0</c:v>
                </c:pt>
                <c:pt idx="19">
                  <c:v>0.33774834437086093</c:v>
                </c:pt>
                <c:pt idx="20">
                  <c:v>0.39052287581699346</c:v>
                </c:pt>
                <c:pt idx="21" formatCode="General">
                  <c:v>0</c:v>
                </c:pt>
                <c:pt idx="22">
                  <c:v>0.25252525252525254</c:v>
                </c:pt>
                <c:pt idx="23">
                  <c:v>0.31444991789819376</c:v>
                </c:pt>
                <c:pt idx="24" formatCode="General">
                  <c:v>0</c:v>
                </c:pt>
                <c:pt idx="25">
                  <c:v>0.35333333333333333</c:v>
                </c:pt>
                <c:pt idx="26">
                  <c:v>0.36833470057424117</c:v>
                </c:pt>
                <c:pt idx="27" formatCode="General">
                  <c:v>0</c:v>
                </c:pt>
                <c:pt idx="28">
                  <c:v>0.20598006644518271</c:v>
                </c:pt>
                <c:pt idx="29">
                  <c:v>0.23202614379084968</c:v>
                </c:pt>
              </c:numCache>
            </c:numRef>
          </c:val>
          <c:extLst>
            <c:ext xmlns:c16="http://schemas.microsoft.com/office/drawing/2014/chart" uri="{C3380CC4-5D6E-409C-BE32-E72D297353CC}">
              <c16:uniqueId val="{00000015-DC70-47BB-A603-8DA438F0456A}"/>
            </c:ext>
          </c:extLst>
        </c:ser>
        <c:ser>
          <c:idx val="2"/>
          <c:order val="2"/>
          <c:tx>
            <c:strRef>
              <c:f>'[8]Q12.要件の変化（現在提供先）'!$Z$6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306)</c:v>
                </c:pt>
                <c:pt idx="2">
                  <c:v>B2B + B2C･B2B半々(n=1230)</c:v>
                </c:pt>
                <c:pt idx="3">
                  <c:v>【 A.適用技術の複雑化.高度化               】</c:v>
                </c:pt>
                <c:pt idx="4">
                  <c:v>B2C + B2C･B2B半々(n=  309)</c:v>
                </c:pt>
                <c:pt idx="5">
                  <c:v>B2B + B2C･B2B半々(n=1243)</c:v>
                </c:pt>
                <c:pt idx="6">
                  <c:v>【 E.安全性の向上.機能安全への対応等     】</c:v>
                </c:pt>
                <c:pt idx="7">
                  <c:v>B2C + B2C･B2B半々(n=  295)</c:v>
                </c:pt>
                <c:pt idx="8">
                  <c:v>B2B + B2C･B2B半々(n=1220)</c:v>
                </c:pt>
                <c:pt idx="9">
                  <c:v>【 D.利用形態.利用方法の多様化　　　　　　 】</c:v>
                </c:pt>
                <c:pt idx="10">
                  <c:v>B2C + B2C･B2B半々(n=  300)</c:v>
                </c:pt>
                <c:pt idx="11">
                  <c:v>B2B + B2C･B2B半々(n=1230)</c:v>
                </c:pt>
                <c:pt idx="12">
                  <c:v>【 C.つながる対象が増加　　 　　　　　　　　　　 】</c:v>
                </c:pt>
                <c:pt idx="13">
                  <c:v>B2C + B2C･B2B半々(n=  303)</c:v>
                </c:pt>
                <c:pt idx="14">
                  <c:v>B2B + B2C･B2B半々(n=1225)</c:v>
                </c:pt>
                <c:pt idx="15">
                  <c:v>【 I.デジタル.トランスフォーメーションへの対応   】</c:v>
                </c:pt>
                <c:pt idx="16">
                  <c:v>B2C + B2C･B2B半々(n=  302)</c:v>
                </c:pt>
                <c:pt idx="17">
                  <c:v>B2B + B2C･B2B半々(n=1225)</c:v>
                </c:pt>
                <c:pt idx="18">
                  <c:v>【 B.部品の増加.プラットフォームの増加　      】</c:v>
                </c:pt>
                <c:pt idx="19">
                  <c:v>B2C + B2C･B2B半々(n=  302)</c:v>
                </c:pt>
                <c:pt idx="20">
                  <c:v>B2B + B2C･B2B半々(n=1224)</c:v>
                </c:pt>
                <c:pt idx="21">
                  <c:v>【 J.ニューノーマルへの対応                       】</c:v>
                </c:pt>
                <c:pt idx="22">
                  <c:v>B2C + B2C･B2B半々(n=  297)</c:v>
                </c:pt>
                <c:pt idx="23">
                  <c:v>B2B + B2C･B2B半々(n=1218)</c:v>
                </c:pt>
                <c:pt idx="24">
                  <c:v>【 H.対応すべき規格等の増加                  】</c:v>
                </c:pt>
                <c:pt idx="25">
                  <c:v>B2C + B2C･B2B半々(n=  300)</c:v>
                </c:pt>
                <c:pt idx="26">
                  <c:v>B2B + B2C･B2B半々(n=1219)</c:v>
                </c:pt>
                <c:pt idx="27">
                  <c:v>【 G.仕向地.出荷先の拡大                     】</c:v>
                </c:pt>
                <c:pt idx="28">
                  <c:v>B2C + B2C･B2B半々(n=  301)</c:v>
                </c:pt>
                <c:pt idx="29">
                  <c:v>B2B + B2C･B2B半々(n=1224)</c:v>
                </c:pt>
              </c:strCache>
            </c:strRef>
          </c:cat>
          <c:val>
            <c:numRef>
              <c:f>'[8]Q12.要件の変化（現在提供先）'!$Z$7:$Z$36</c:f>
              <c:numCache>
                <c:formatCode>0.0%</c:formatCode>
                <c:ptCount val="30"/>
                <c:pt idx="0" formatCode="General">
                  <c:v>0</c:v>
                </c:pt>
                <c:pt idx="1">
                  <c:v>0.15032679738562091</c:v>
                </c:pt>
                <c:pt idx="2">
                  <c:v>0.14146341463414633</c:v>
                </c:pt>
                <c:pt idx="3" formatCode="General">
                  <c:v>0</c:v>
                </c:pt>
                <c:pt idx="4">
                  <c:v>0.1650485436893204</c:v>
                </c:pt>
                <c:pt idx="5">
                  <c:v>0.15044247787610621</c:v>
                </c:pt>
                <c:pt idx="6" formatCode="General">
                  <c:v>0</c:v>
                </c:pt>
                <c:pt idx="7">
                  <c:v>0.2135593220338983</c:v>
                </c:pt>
                <c:pt idx="8">
                  <c:v>0.2139344262295082</c:v>
                </c:pt>
                <c:pt idx="9" formatCode="General">
                  <c:v>0</c:v>
                </c:pt>
                <c:pt idx="10">
                  <c:v>0.24666666666666667</c:v>
                </c:pt>
                <c:pt idx="11">
                  <c:v>0.24146341463414633</c:v>
                </c:pt>
                <c:pt idx="12" formatCode="General">
                  <c:v>0</c:v>
                </c:pt>
                <c:pt idx="13">
                  <c:v>0.31683168316831684</c:v>
                </c:pt>
                <c:pt idx="14">
                  <c:v>0.27020408163265308</c:v>
                </c:pt>
                <c:pt idx="15" formatCode="General">
                  <c:v>0</c:v>
                </c:pt>
                <c:pt idx="16">
                  <c:v>0.29470198675496689</c:v>
                </c:pt>
                <c:pt idx="17">
                  <c:v>0.29061224489795917</c:v>
                </c:pt>
                <c:pt idx="18" formatCode="General">
                  <c:v>0</c:v>
                </c:pt>
                <c:pt idx="19">
                  <c:v>0.35761589403973509</c:v>
                </c:pt>
                <c:pt idx="20">
                  <c:v>0.29330065359477125</c:v>
                </c:pt>
                <c:pt idx="21" formatCode="General">
                  <c:v>0</c:v>
                </c:pt>
                <c:pt idx="22">
                  <c:v>0.38383838383838381</c:v>
                </c:pt>
                <c:pt idx="23">
                  <c:v>0.36781609195402298</c:v>
                </c:pt>
                <c:pt idx="24" formatCode="General">
                  <c:v>0</c:v>
                </c:pt>
                <c:pt idx="25">
                  <c:v>0.34</c:v>
                </c:pt>
                <c:pt idx="26">
                  <c:v>0.35520918785890077</c:v>
                </c:pt>
                <c:pt idx="27" formatCode="General">
                  <c:v>0</c:v>
                </c:pt>
                <c:pt idx="28">
                  <c:v>0.39202657807308972</c:v>
                </c:pt>
                <c:pt idx="29">
                  <c:v>0.42728758169934639</c:v>
                </c:pt>
              </c:numCache>
            </c:numRef>
          </c:val>
          <c:extLst>
            <c:ext xmlns:c16="http://schemas.microsoft.com/office/drawing/2014/chart" uri="{C3380CC4-5D6E-409C-BE32-E72D297353CC}">
              <c16:uniqueId val="{00000020-DC70-47BB-A603-8DA438F0456A}"/>
            </c:ext>
          </c:extLst>
        </c:ser>
        <c:ser>
          <c:idx val="3"/>
          <c:order val="3"/>
          <c:tx>
            <c:strRef>
              <c:f>'[8]Q12.要件の変化（現在提供先）'!$AA$6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306)</c:v>
                </c:pt>
                <c:pt idx="2">
                  <c:v>B2B + B2C･B2B半々(n=1230)</c:v>
                </c:pt>
                <c:pt idx="3">
                  <c:v>【 A.適用技術の複雑化.高度化               】</c:v>
                </c:pt>
                <c:pt idx="4">
                  <c:v>B2C + B2C･B2B半々(n=  309)</c:v>
                </c:pt>
                <c:pt idx="5">
                  <c:v>B2B + B2C･B2B半々(n=1243)</c:v>
                </c:pt>
                <c:pt idx="6">
                  <c:v>【 E.安全性の向上.機能安全への対応等     】</c:v>
                </c:pt>
                <c:pt idx="7">
                  <c:v>B2C + B2C･B2B半々(n=  295)</c:v>
                </c:pt>
                <c:pt idx="8">
                  <c:v>B2B + B2C･B2B半々(n=1220)</c:v>
                </c:pt>
                <c:pt idx="9">
                  <c:v>【 D.利用形態.利用方法の多様化　　　　　　 】</c:v>
                </c:pt>
                <c:pt idx="10">
                  <c:v>B2C + B2C･B2B半々(n=  300)</c:v>
                </c:pt>
                <c:pt idx="11">
                  <c:v>B2B + B2C･B2B半々(n=1230)</c:v>
                </c:pt>
                <c:pt idx="12">
                  <c:v>【 C.つながる対象が増加　　 　　　　　　　　　　 】</c:v>
                </c:pt>
                <c:pt idx="13">
                  <c:v>B2C + B2C･B2B半々(n=  303)</c:v>
                </c:pt>
                <c:pt idx="14">
                  <c:v>B2B + B2C･B2B半々(n=1225)</c:v>
                </c:pt>
                <c:pt idx="15">
                  <c:v>【 I.デジタル.トランスフォーメーションへの対応   】</c:v>
                </c:pt>
                <c:pt idx="16">
                  <c:v>B2C + B2C･B2B半々(n=  302)</c:v>
                </c:pt>
                <c:pt idx="17">
                  <c:v>B2B + B2C･B2B半々(n=1225)</c:v>
                </c:pt>
                <c:pt idx="18">
                  <c:v>【 B.部品の増加.プラットフォームの増加　      】</c:v>
                </c:pt>
                <c:pt idx="19">
                  <c:v>B2C + B2C･B2B半々(n=  302)</c:v>
                </c:pt>
                <c:pt idx="20">
                  <c:v>B2B + B2C･B2B半々(n=1224)</c:v>
                </c:pt>
                <c:pt idx="21">
                  <c:v>【 J.ニューノーマルへの対応                       】</c:v>
                </c:pt>
                <c:pt idx="22">
                  <c:v>B2C + B2C･B2B半々(n=  297)</c:v>
                </c:pt>
                <c:pt idx="23">
                  <c:v>B2B + B2C･B2B半々(n=1218)</c:v>
                </c:pt>
                <c:pt idx="24">
                  <c:v>【 H.対応すべき規格等の増加                  】</c:v>
                </c:pt>
                <c:pt idx="25">
                  <c:v>B2C + B2C･B2B半々(n=  300)</c:v>
                </c:pt>
                <c:pt idx="26">
                  <c:v>B2B + B2C･B2B半々(n=1219)</c:v>
                </c:pt>
                <c:pt idx="27">
                  <c:v>【 G.仕向地.出荷先の拡大                     】</c:v>
                </c:pt>
                <c:pt idx="28">
                  <c:v>B2C + B2C･B2B半々(n=  301)</c:v>
                </c:pt>
                <c:pt idx="29">
                  <c:v>B2B + B2C･B2B半々(n=1224)</c:v>
                </c:pt>
              </c:strCache>
            </c:strRef>
          </c:cat>
          <c:val>
            <c:numRef>
              <c:f>'[8]Q12.要件の変化（現在提供先）'!$AA$7:$AA$36</c:f>
              <c:numCache>
                <c:formatCode>0.0%</c:formatCode>
                <c:ptCount val="30"/>
                <c:pt idx="0" formatCode="General">
                  <c:v>0</c:v>
                </c:pt>
                <c:pt idx="1">
                  <c:v>5.2287581699346407E-2</c:v>
                </c:pt>
                <c:pt idx="2">
                  <c:v>5.8536585365853662E-2</c:v>
                </c:pt>
                <c:pt idx="3" formatCode="General">
                  <c:v>0</c:v>
                </c:pt>
                <c:pt idx="4">
                  <c:v>6.7961165048543687E-2</c:v>
                </c:pt>
                <c:pt idx="5">
                  <c:v>5.5510860820595337E-2</c:v>
                </c:pt>
                <c:pt idx="6" formatCode="General">
                  <c:v>0</c:v>
                </c:pt>
                <c:pt idx="7">
                  <c:v>8.8135593220338981E-2</c:v>
                </c:pt>
                <c:pt idx="8">
                  <c:v>7.2950819672131142E-2</c:v>
                </c:pt>
                <c:pt idx="9" formatCode="General">
                  <c:v>0</c:v>
                </c:pt>
                <c:pt idx="10">
                  <c:v>0.10333333333333333</c:v>
                </c:pt>
                <c:pt idx="11">
                  <c:v>8.943089430894309E-2</c:v>
                </c:pt>
                <c:pt idx="12" formatCode="General">
                  <c:v>0</c:v>
                </c:pt>
                <c:pt idx="13">
                  <c:v>0.132013201320132</c:v>
                </c:pt>
                <c:pt idx="14">
                  <c:v>0.1036734693877551</c:v>
                </c:pt>
                <c:pt idx="15" formatCode="General">
                  <c:v>0</c:v>
                </c:pt>
                <c:pt idx="16">
                  <c:v>0.14238410596026491</c:v>
                </c:pt>
                <c:pt idx="17">
                  <c:v>0.10204081632653061</c:v>
                </c:pt>
                <c:pt idx="18" formatCode="General">
                  <c:v>0</c:v>
                </c:pt>
                <c:pt idx="19">
                  <c:v>0.13907284768211919</c:v>
                </c:pt>
                <c:pt idx="20">
                  <c:v>0.13970588235294118</c:v>
                </c:pt>
                <c:pt idx="21" formatCode="General">
                  <c:v>0</c:v>
                </c:pt>
                <c:pt idx="22">
                  <c:v>0.14814814814814814</c:v>
                </c:pt>
                <c:pt idx="23">
                  <c:v>0.12233169129720854</c:v>
                </c:pt>
                <c:pt idx="24" formatCode="General">
                  <c:v>0</c:v>
                </c:pt>
                <c:pt idx="25">
                  <c:v>0.14666666666666667</c:v>
                </c:pt>
                <c:pt idx="26">
                  <c:v>0.11894995898277276</c:v>
                </c:pt>
                <c:pt idx="27" formatCode="General">
                  <c:v>0</c:v>
                </c:pt>
                <c:pt idx="28">
                  <c:v>0.23920265780730898</c:v>
                </c:pt>
                <c:pt idx="29">
                  <c:v>0.19771241830065359</c:v>
                </c:pt>
              </c:numCache>
            </c:numRef>
          </c:val>
          <c:extLst>
            <c:ext xmlns:c16="http://schemas.microsoft.com/office/drawing/2014/chart" uri="{C3380CC4-5D6E-409C-BE32-E72D297353CC}">
              <c16:uniqueId val="{0000002B-DC70-47BB-A603-8DA438F0456A}"/>
            </c:ext>
          </c:extLst>
        </c:ser>
        <c:ser>
          <c:idx val="4"/>
          <c:order val="4"/>
          <c:tx>
            <c:strRef>
              <c:f>'[8]Q12.要件の変化（現在提供先）'!$AB$6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306)</c:v>
                </c:pt>
                <c:pt idx="2">
                  <c:v>B2B + B2C･B2B半々(n=1230)</c:v>
                </c:pt>
                <c:pt idx="3">
                  <c:v>【 A.適用技術の複雑化.高度化               】</c:v>
                </c:pt>
                <c:pt idx="4">
                  <c:v>B2C + B2C･B2B半々(n=  309)</c:v>
                </c:pt>
                <c:pt idx="5">
                  <c:v>B2B + B2C･B2B半々(n=1243)</c:v>
                </c:pt>
                <c:pt idx="6">
                  <c:v>【 E.安全性の向上.機能安全への対応等     】</c:v>
                </c:pt>
                <c:pt idx="7">
                  <c:v>B2C + B2C･B2B半々(n=  295)</c:v>
                </c:pt>
                <c:pt idx="8">
                  <c:v>B2B + B2C･B2B半々(n=1220)</c:v>
                </c:pt>
                <c:pt idx="9">
                  <c:v>【 D.利用形態.利用方法の多様化　　　　　　 】</c:v>
                </c:pt>
                <c:pt idx="10">
                  <c:v>B2C + B2C･B2B半々(n=  300)</c:v>
                </c:pt>
                <c:pt idx="11">
                  <c:v>B2B + B2C･B2B半々(n=1230)</c:v>
                </c:pt>
                <c:pt idx="12">
                  <c:v>【 C.つながる対象が増加　　 　　　　　　　　　　 】</c:v>
                </c:pt>
                <c:pt idx="13">
                  <c:v>B2C + B2C･B2B半々(n=  303)</c:v>
                </c:pt>
                <c:pt idx="14">
                  <c:v>B2B + B2C･B2B半々(n=1225)</c:v>
                </c:pt>
                <c:pt idx="15">
                  <c:v>【 I.デジタル.トランスフォーメーションへの対応   】</c:v>
                </c:pt>
                <c:pt idx="16">
                  <c:v>B2C + B2C･B2B半々(n=  302)</c:v>
                </c:pt>
                <c:pt idx="17">
                  <c:v>B2B + B2C･B2B半々(n=1225)</c:v>
                </c:pt>
                <c:pt idx="18">
                  <c:v>【 B.部品の増加.プラットフォームの増加　      】</c:v>
                </c:pt>
                <c:pt idx="19">
                  <c:v>B2C + B2C･B2B半々(n=  302)</c:v>
                </c:pt>
                <c:pt idx="20">
                  <c:v>B2B + B2C･B2B半々(n=1224)</c:v>
                </c:pt>
                <c:pt idx="21">
                  <c:v>【 J.ニューノーマルへの対応                       】</c:v>
                </c:pt>
                <c:pt idx="22">
                  <c:v>B2C + B2C･B2B半々(n=  297)</c:v>
                </c:pt>
                <c:pt idx="23">
                  <c:v>B2B + B2C･B2B半々(n=1218)</c:v>
                </c:pt>
                <c:pt idx="24">
                  <c:v>【 H.対応すべき規格等の増加                  】</c:v>
                </c:pt>
                <c:pt idx="25">
                  <c:v>B2C + B2C･B2B半々(n=  300)</c:v>
                </c:pt>
                <c:pt idx="26">
                  <c:v>B2B + B2C･B2B半々(n=1219)</c:v>
                </c:pt>
                <c:pt idx="27">
                  <c:v>【 G.仕向地.出荷先の拡大                     】</c:v>
                </c:pt>
                <c:pt idx="28">
                  <c:v>B2C + B2C･B2B半々(n=  301)</c:v>
                </c:pt>
                <c:pt idx="29">
                  <c:v>B2B + B2C･B2B半々(n=1224)</c:v>
                </c:pt>
              </c:strCache>
            </c:strRef>
          </c:cat>
          <c:val>
            <c:numRef>
              <c:f>'[8]Q12.要件の変化（現在提供先）'!$AB$7:$AB$36</c:f>
              <c:numCache>
                <c:formatCode>0.0%</c:formatCode>
                <c:ptCount val="30"/>
                <c:pt idx="0" formatCode="General">
                  <c:v>0</c:v>
                </c:pt>
                <c:pt idx="1">
                  <c:v>2.9411764705882353E-2</c:v>
                </c:pt>
                <c:pt idx="2">
                  <c:v>3.4146341463414637E-2</c:v>
                </c:pt>
                <c:pt idx="3" formatCode="General">
                  <c:v>0</c:v>
                </c:pt>
                <c:pt idx="4">
                  <c:v>3.8834951456310676E-2</c:v>
                </c:pt>
                <c:pt idx="5">
                  <c:v>3.1375703942075624E-2</c:v>
                </c:pt>
                <c:pt idx="6" formatCode="General">
                  <c:v>0</c:v>
                </c:pt>
                <c:pt idx="7">
                  <c:v>5.4237288135593219E-2</c:v>
                </c:pt>
                <c:pt idx="8">
                  <c:v>4.0163934426229508E-2</c:v>
                </c:pt>
                <c:pt idx="9" formatCode="General">
                  <c:v>0</c:v>
                </c:pt>
                <c:pt idx="10">
                  <c:v>0.06</c:v>
                </c:pt>
                <c:pt idx="11">
                  <c:v>4.3902439024390241E-2</c:v>
                </c:pt>
                <c:pt idx="12" formatCode="General">
                  <c:v>0</c:v>
                </c:pt>
                <c:pt idx="13">
                  <c:v>6.6006600660066E-2</c:v>
                </c:pt>
                <c:pt idx="14">
                  <c:v>6.6122448979591839E-2</c:v>
                </c:pt>
                <c:pt idx="15" formatCode="General">
                  <c:v>0</c:v>
                </c:pt>
                <c:pt idx="16">
                  <c:v>8.2781456953642391E-2</c:v>
                </c:pt>
                <c:pt idx="17">
                  <c:v>6.9387755102040816E-2</c:v>
                </c:pt>
                <c:pt idx="18" formatCode="General">
                  <c:v>0</c:v>
                </c:pt>
                <c:pt idx="19">
                  <c:v>6.2913907284768214E-2</c:v>
                </c:pt>
                <c:pt idx="20">
                  <c:v>5.3921568627450983E-2</c:v>
                </c:pt>
                <c:pt idx="21" formatCode="General">
                  <c:v>0</c:v>
                </c:pt>
                <c:pt idx="22">
                  <c:v>0.12794612794612795</c:v>
                </c:pt>
                <c:pt idx="23">
                  <c:v>8.6206896551724144E-2</c:v>
                </c:pt>
                <c:pt idx="24" formatCode="General">
                  <c:v>0</c:v>
                </c:pt>
                <c:pt idx="25">
                  <c:v>7.6666666666666661E-2</c:v>
                </c:pt>
                <c:pt idx="26">
                  <c:v>5.4963084495488104E-2</c:v>
                </c:pt>
                <c:pt idx="27" formatCode="General">
                  <c:v>0</c:v>
                </c:pt>
                <c:pt idx="28">
                  <c:v>7.9734219269102985E-2</c:v>
                </c:pt>
                <c:pt idx="29">
                  <c:v>7.1895424836601302E-2</c:v>
                </c:pt>
              </c:numCache>
            </c:numRef>
          </c:val>
          <c:extLst>
            <c:ext xmlns:c16="http://schemas.microsoft.com/office/drawing/2014/chart" uri="{C3380CC4-5D6E-409C-BE32-E72D297353CC}">
              <c16:uniqueId val="{00000036-DC70-47BB-A603-8DA438F0456A}"/>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'[クロス集計_A_Q12.Q22.Q23(Q8-Q10クロス).xlsx]Q12.要件の変化（現在取引形態）'!$X$6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495-414C-8BCC-1FC44DE32830}"/>
                </c:ext>
              </c:extLst>
            </c:dLbl>
            <c:dLbl>
              <c:idx val="3"/>
              <c:delete val="1"/>
              <c:extLst>
                <c:ext xmlns:c15="http://schemas.microsoft.com/office/drawing/2012/chart" uri="{CE6537A1-D6FC-4f65-9D91-7224C49458BB}"/>
                <c:ext xmlns:c16="http://schemas.microsoft.com/office/drawing/2014/chart" uri="{C3380CC4-5D6E-409C-BE32-E72D297353CC}">
                  <c16:uniqueId val="{00000001-4495-414C-8BCC-1FC44DE32830}"/>
                </c:ext>
              </c:extLst>
            </c:dLbl>
            <c:dLbl>
              <c:idx val="6"/>
              <c:delete val="1"/>
              <c:extLst>
                <c:ext xmlns:c15="http://schemas.microsoft.com/office/drawing/2012/chart" uri="{CE6537A1-D6FC-4f65-9D91-7224C49458BB}"/>
                <c:ext xmlns:c16="http://schemas.microsoft.com/office/drawing/2014/chart" uri="{C3380CC4-5D6E-409C-BE32-E72D297353CC}">
                  <c16:uniqueId val="{00000002-4495-414C-8BCC-1FC44DE32830}"/>
                </c:ext>
              </c:extLst>
            </c:dLbl>
            <c:dLbl>
              <c:idx val="9"/>
              <c:delete val="1"/>
              <c:extLst>
                <c:ext xmlns:c15="http://schemas.microsoft.com/office/drawing/2012/chart" uri="{CE6537A1-D6FC-4f65-9D91-7224C49458BB}"/>
                <c:ext xmlns:c16="http://schemas.microsoft.com/office/drawing/2014/chart" uri="{C3380CC4-5D6E-409C-BE32-E72D297353CC}">
                  <c16:uniqueId val="{00000003-4495-414C-8BCC-1FC44DE32830}"/>
                </c:ext>
              </c:extLst>
            </c:dLbl>
            <c:dLbl>
              <c:idx val="12"/>
              <c:delete val="1"/>
              <c:extLst>
                <c:ext xmlns:c15="http://schemas.microsoft.com/office/drawing/2012/chart" uri="{CE6537A1-D6FC-4f65-9D91-7224C49458BB}"/>
                <c:ext xmlns:c16="http://schemas.microsoft.com/office/drawing/2014/chart" uri="{C3380CC4-5D6E-409C-BE32-E72D297353CC}">
                  <c16:uniqueId val="{00000004-4495-414C-8BCC-1FC44DE32830}"/>
                </c:ext>
              </c:extLst>
            </c:dLbl>
            <c:dLbl>
              <c:idx val="15"/>
              <c:delete val="1"/>
              <c:extLst>
                <c:ext xmlns:c15="http://schemas.microsoft.com/office/drawing/2012/chart" uri="{CE6537A1-D6FC-4f65-9D91-7224C49458BB}"/>
                <c:ext xmlns:c16="http://schemas.microsoft.com/office/drawing/2014/chart" uri="{C3380CC4-5D6E-409C-BE32-E72D297353CC}">
                  <c16:uniqueId val="{00000005-4495-414C-8BCC-1FC44DE32830}"/>
                </c:ext>
              </c:extLst>
            </c:dLbl>
            <c:dLbl>
              <c:idx val="18"/>
              <c:delete val="1"/>
              <c:extLst>
                <c:ext xmlns:c15="http://schemas.microsoft.com/office/drawing/2012/chart" uri="{CE6537A1-D6FC-4f65-9D91-7224C49458BB}"/>
                <c:ext xmlns:c16="http://schemas.microsoft.com/office/drawing/2014/chart" uri="{C3380CC4-5D6E-409C-BE32-E72D297353CC}">
                  <c16:uniqueId val="{00000006-4495-414C-8BCC-1FC44DE32830}"/>
                </c:ext>
              </c:extLst>
            </c:dLbl>
            <c:dLbl>
              <c:idx val="21"/>
              <c:delete val="1"/>
              <c:extLst>
                <c:ext xmlns:c15="http://schemas.microsoft.com/office/drawing/2012/chart" uri="{CE6537A1-D6FC-4f65-9D91-7224C49458BB}"/>
                <c:ext xmlns:c16="http://schemas.microsoft.com/office/drawing/2014/chart" uri="{C3380CC4-5D6E-409C-BE32-E72D297353CC}">
                  <c16:uniqueId val="{00000007-4495-414C-8BCC-1FC44DE32830}"/>
                </c:ext>
              </c:extLst>
            </c:dLbl>
            <c:dLbl>
              <c:idx val="24"/>
              <c:delete val="1"/>
              <c:extLst>
                <c:ext xmlns:c15="http://schemas.microsoft.com/office/drawing/2012/chart" uri="{CE6537A1-D6FC-4f65-9D91-7224C49458BB}"/>
                <c:ext xmlns:c16="http://schemas.microsoft.com/office/drawing/2014/chart" uri="{C3380CC4-5D6E-409C-BE32-E72D297353CC}">
                  <c16:uniqueId val="{00000008-4495-414C-8BCC-1FC44DE32830}"/>
                </c:ext>
              </c:extLst>
            </c:dLbl>
            <c:dLbl>
              <c:idx val="27"/>
              <c:delete val="1"/>
              <c:extLst>
                <c:ext xmlns:c15="http://schemas.microsoft.com/office/drawing/2012/chart" uri="{CE6537A1-D6FC-4f65-9D91-7224C49458BB}"/>
                <c:ext xmlns:c16="http://schemas.microsoft.com/office/drawing/2014/chart" uri="{C3380CC4-5D6E-409C-BE32-E72D297353CC}">
                  <c16:uniqueId val="{00000009-4495-414C-8BCC-1FC44DE32830}"/>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'[9]Q12.要件の変化（現在取引形態）'!$W$7:$W$36</c:f>
              <c:strCache>
                <c:ptCount val="30"/>
                <c:pt idx="0">
                  <c:v>【 F.セキュリティ.プライバシー保護の強化    　 】</c:v>
                </c:pt>
                <c:pt idx="1">
                  <c:v>垂直統合型+垂直･水平半々(n=  192)</c:v>
                </c:pt>
                <c:pt idx="2">
                  <c:v>水平分業型+垂直･水平半々(n=  185)</c:v>
                </c:pt>
                <c:pt idx="3">
                  <c:v>【 A.適用技術の複雑化.高度化               】</c:v>
                </c:pt>
                <c:pt idx="4">
                  <c:v>垂直統合型+垂直･水平半々(n=  192)</c:v>
                </c:pt>
                <c:pt idx="5">
                  <c:v>水平分業型+垂直･水平半々(n=  184)</c:v>
                </c:pt>
                <c:pt idx="6">
                  <c:v>【 E.安全性の向上.機能安全への対応等     】</c:v>
                </c:pt>
                <c:pt idx="7">
                  <c:v>垂直統合型+垂直･水平半々(n=  190)</c:v>
                </c:pt>
                <c:pt idx="8">
                  <c:v>水平分業型+垂直･水平半々(n=  183)</c:v>
                </c:pt>
                <c:pt idx="9">
                  <c:v>【 I.デジタル.トランスフォーメーションへの対応   】</c:v>
                </c:pt>
                <c:pt idx="10">
                  <c:v>垂直統合型+垂直･水平半々(n=  190)</c:v>
                </c:pt>
                <c:pt idx="11">
                  <c:v>水平分業型+垂直･水平半々(n=  185)</c:v>
                </c:pt>
                <c:pt idx="12">
                  <c:v>【 D.利用形態.利用方法の多様化　　　　　　 】</c:v>
                </c:pt>
                <c:pt idx="13">
                  <c:v>垂直統合型+垂直･水平半々(n=  191)</c:v>
                </c:pt>
                <c:pt idx="14">
                  <c:v>水平分業型+垂直･水平半々(n=  184)</c:v>
                </c:pt>
                <c:pt idx="15">
                  <c:v>【 C.つながる対象が増加　　 　　　　　　　　　　 】</c:v>
                </c:pt>
                <c:pt idx="16">
                  <c:v>垂直統合型+垂直･水平半々(n=  191)</c:v>
                </c:pt>
                <c:pt idx="17">
                  <c:v>水平分業型+垂直･水平半々(n=  184)</c:v>
                </c:pt>
                <c:pt idx="18">
                  <c:v>【 J.ニューノーマルへの対応                       】</c:v>
                </c:pt>
                <c:pt idx="19">
                  <c:v>垂直統合型+垂直･水平半々(n=  188)</c:v>
                </c:pt>
                <c:pt idx="20">
                  <c:v>水平分業型+垂直･水平半々(n=  183)</c:v>
                </c:pt>
                <c:pt idx="21">
                  <c:v>【 H.対応すべき規格等の増加                  】</c:v>
                </c:pt>
                <c:pt idx="22">
                  <c:v>垂直統合型+垂直･水平半々(n=  190)</c:v>
                </c:pt>
                <c:pt idx="23">
                  <c:v>水平分業型+垂直･水平半々(n=  184)</c:v>
                </c:pt>
                <c:pt idx="24">
                  <c:v>【 B.部品の増加.プラットフォームの増加　      】</c:v>
                </c:pt>
                <c:pt idx="25">
                  <c:v>垂直統合型+垂直･水平半々(n=  188)</c:v>
                </c:pt>
                <c:pt idx="26">
                  <c:v>水平分業型+垂直･水平半々(n=  183)</c:v>
                </c:pt>
                <c:pt idx="27">
                  <c:v>【 G.仕向地.出荷先の拡大                     】</c:v>
                </c:pt>
                <c:pt idx="28">
                  <c:v>垂直統合型+垂直･水平半々(n=  189)</c:v>
                </c:pt>
                <c:pt idx="29">
                  <c:v>水平分業型+垂直･水平半々(n=  183)</c:v>
                </c:pt>
              </c:strCache>
            </c:strRef>
          </c:cat>
          <c:val>
            <c:numRef>
              <c:f>'[9]Q12.要件の変化（現在取引形態）'!$X$7:$X$36</c:f>
              <c:numCache>
                <c:formatCode>0.0%</c:formatCode>
                <c:ptCount val="30"/>
                <c:pt idx="0" formatCode="General">
                  <c:v>0</c:v>
                </c:pt>
                <c:pt idx="1">
                  <c:v>0.30208333333333331</c:v>
                </c:pt>
                <c:pt idx="2">
                  <c:v>0.31891891891891894</c:v>
                </c:pt>
                <c:pt idx="3" formatCode="General">
                  <c:v>0</c:v>
                </c:pt>
                <c:pt idx="4">
                  <c:v>0.25</c:v>
                </c:pt>
                <c:pt idx="5">
                  <c:v>0.27717391304347827</c:v>
                </c:pt>
                <c:pt idx="6" formatCode="General">
                  <c:v>0</c:v>
                </c:pt>
                <c:pt idx="7">
                  <c:v>0.21052631578947367</c:v>
                </c:pt>
                <c:pt idx="8">
                  <c:v>0.22404371584699453</c:v>
                </c:pt>
                <c:pt idx="9" formatCode="General">
                  <c:v>0</c:v>
                </c:pt>
                <c:pt idx="10">
                  <c:v>0.16315789473684211</c:v>
                </c:pt>
                <c:pt idx="11">
                  <c:v>0.18378378378378379</c:v>
                </c:pt>
                <c:pt idx="12" formatCode="General">
                  <c:v>0</c:v>
                </c:pt>
                <c:pt idx="13">
                  <c:v>0.14659685863874344</c:v>
                </c:pt>
                <c:pt idx="14">
                  <c:v>0.17934782608695651</c:v>
                </c:pt>
                <c:pt idx="15" formatCode="General">
                  <c:v>0</c:v>
                </c:pt>
                <c:pt idx="16">
                  <c:v>0.14136125654450263</c:v>
                </c:pt>
                <c:pt idx="17">
                  <c:v>0.10869565217391304</c:v>
                </c:pt>
                <c:pt idx="18" formatCode="General">
                  <c:v>0</c:v>
                </c:pt>
                <c:pt idx="19">
                  <c:v>0.10638297872340426</c:v>
                </c:pt>
                <c:pt idx="20">
                  <c:v>0.14207650273224043</c:v>
                </c:pt>
                <c:pt idx="21" formatCode="General">
                  <c:v>0</c:v>
                </c:pt>
                <c:pt idx="22">
                  <c:v>8.9473684210526316E-2</c:v>
                </c:pt>
                <c:pt idx="23">
                  <c:v>8.6956521739130432E-2</c:v>
                </c:pt>
                <c:pt idx="24" formatCode="General">
                  <c:v>0</c:v>
                </c:pt>
                <c:pt idx="25">
                  <c:v>8.5106382978723402E-2</c:v>
                </c:pt>
                <c:pt idx="26">
                  <c:v>6.5573770491803282E-2</c:v>
                </c:pt>
                <c:pt idx="27" formatCode="General">
                  <c:v>0</c:v>
                </c:pt>
                <c:pt idx="28">
                  <c:v>6.3492063492063489E-2</c:v>
                </c:pt>
                <c:pt idx="29">
                  <c:v>7.650273224043716E-2</c:v>
                </c:pt>
              </c:numCache>
            </c:numRef>
          </c:val>
          <c:extLst>
            <c:ext xmlns:c16="http://schemas.microsoft.com/office/drawing/2014/chart" uri="{C3380CC4-5D6E-409C-BE32-E72D297353CC}">
              <c16:uniqueId val="{0000000A-4495-414C-8BCC-1FC44DE32830}"/>
            </c:ext>
          </c:extLst>
        </c:ser>
        <c:ser>
          <c:idx val="1"/>
          <c:order val="1"/>
          <c:tx>
            <c:strRef>
              <c:f>'[クロス集計_A_Q12.Q22.Q23(Q8-Q10クロス).xlsx]Q12.要件の変化（現在取引形態）'!$Y$6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4495-414C-8BCC-1FC44DE32830}"/>
                </c:ext>
              </c:extLst>
            </c:dLbl>
            <c:dLbl>
              <c:idx val="3"/>
              <c:delete val="1"/>
              <c:extLst>
                <c:ext xmlns:c15="http://schemas.microsoft.com/office/drawing/2012/chart" uri="{CE6537A1-D6FC-4f65-9D91-7224C49458BB}"/>
                <c:ext xmlns:c16="http://schemas.microsoft.com/office/drawing/2014/chart" uri="{C3380CC4-5D6E-409C-BE32-E72D297353CC}">
                  <c16:uniqueId val="{0000000C-4495-414C-8BCC-1FC44DE32830}"/>
                </c:ext>
              </c:extLst>
            </c:dLbl>
            <c:dLbl>
              <c:idx val="6"/>
              <c:delete val="1"/>
              <c:extLst>
                <c:ext xmlns:c15="http://schemas.microsoft.com/office/drawing/2012/chart" uri="{CE6537A1-D6FC-4f65-9D91-7224C49458BB}"/>
                <c:ext xmlns:c16="http://schemas.microsoft.com/office/drawing/2014/chart" uri="{C3380CC4-5D6E-409C-BE32-E72D297353CC}">
                  <c16:uniqueId val="{0000000D-4495-414C-8BCC-1FC44DE32830}"/>
                </c:ext>
              </c:extLst>
            </c:dLbl>
            <c:dLbl>
              <c:idx val="9"/>
              <c:delete val="1"/>
              <c:extLst>
                <c:ext xmlns:c15="http://schemas.microsoft.com/office/drawing/2012/chart" uri="{CE6537A1-D6FC-4f65-9D91-7224C49458BB}"/>
                <c:ext xmlns:c16="http://schemas.microsoft.com/office/drawing/2014/chart" uri="{C3380CC4-5D6E-409C-BE32-E72D297353CC}">
                  <c16:uniqueId val="{0000000E-4495-414C-8BCC-1FC44DE32830}"/>
                </c:ext>
              </c:extLst>
            </c:dLbl>
            <c:dLbl>
              <c:idx val="12"/>
              <c:delete val="1"/>
              <c:extLst>
                <c:ext xmlns:c15="http://schemas.microsoft.com/office/drawing/2012/chart" uri="{CE6537A1-D6FC-4f65-9D91-7224C49458BB}"/>
                <c:ext xmlns:c16="http://schemas.microsoft.com/office/drawing/2014/chart" uri="{C3380CC4-5D6E-409C-BE32-E72D297353CC}">
                  <c16:uniqueId val="{0000000F-4495-414C-8BCC-1FC44DE32830}"/>
                </c:ext>
              </c:extLst>
            </c:dLbl>
            <c:dLbl>
              <c:idx val="15"/>
              <c:delete val="1"/>
              <c:extLst>
                <c:ext xmlns:c15="http://schemas.microsoft.com/office/drawing/2012/chart" uri="{CE6537A1-D6FC-4f65-9D91-7224C49458BB}"/>
                <c:ext xmlns:c16="http://schemas.microsoft.com/office/drawing/2014/chart" uri="{C3380CC4-5D6E-409C-BE32-E72D297353CC}">
                  <c16:uniqueId val="{00000010-4495-414C-8BCC-1FC44DE32830}"/>
                </c:ext>
              </c:extLst>
            </c:dLbl>
            <c:dLbl>
              <c:idx val="18"/>
              <c:delete val="1"/>
              <c:extLst>
                <c:ext xmlns:c15="http://schemas.microsoft.com/office/drawing/2012/chart" uri="{CE6537A1-D6FC-4f65-9D91-7224C49458BB}"/>
                <c:ext xmlns:c16="http://schemas.microsoft.com/office/drawing/2014/chart" uri="{C3380CC4-5D6E-409C-BE32-E72D297353CC}">
                  <c16:uniqueId val="{00000011-4495-414C-8BCC-1FC44DE32830}"/>
                </c:ext>
              </c:extLst>
            </c:dLbl>
            <c:dLbl>
              <c:idx val="21"/>
              <c:delete val="1"/>
              <c:extLst>
                <c:ext xmlns:c15="http://schemas.microsoft.com/office/drawing/2012/chart" uri="{CE6537A1-D6FC-4f65-9D91-7224C49458BB}"/>
                <c:ext xmlns:c16="http://schemas.microsoft.com/office/drawing/2014/chart" uri="{C3380CC4-5D6E-409C-BE32-E72D297353CC}">
                  <c16:uniqueId val="{00000012-4495-414C-8BCC-1FC44DE32830}"/>
                </c:ext>
              </c:extLst>
            </c:dLbl>
            <c:dLbl>
              <c:idx val="24"/>
              <c:delete val="1"/>
              <c:extLst>
                <c:ext xmlns:c15="http://schemas.microsoft.com/office/drawing/2012/chart" uri="{CE6537A1-D6FC-4f65-9D91-7224C49458BB}"/>
                <c:ext xmlns:c16="http://schemas.microsoft.com/office/drawing/2014/chart" uri="{C3380CC4-5D6E-409C-BE32-E72D297353CC}">
                  <c16:uniqueId val="{00000013-4495-414C-8BCC-1FC44DE32830}"/>
                </c:ext>
              </c:extLst>
            </c:dLbl>
            <c:dLbl>
              <c:idx val="27"/>
              <c:delete val="1"/>
              <c:extLst>
                <c:ext xmlns:c15="http://schemas.microsoft.com/office/drawing/2012/chart" uri="{CE6537A1-D6FC-4f65-9D91-7224C49458BB}"/>
                <c:ext xmlns:c16="http://schemas.microsoft.com/office/drawing/2014/chart" uri="{C3380CC4-5D6E-409C-BE32-E72D297353CC}">
                  <c16:uniqueId val="{00000014-4495-414C-8BCC-1FC44DE32830}"/>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'[9]Q12.要件の変化（現在取引形態）'!$W$7:$W$36</c:f>
              <c:strCache>
                <c:ptCount val="30"/>
                <c:pt idx="0">
                  <c:v>【 F.セキュリティ.プライバシー保護の強化    　 】</c:v>
                </c:pt>
                <c:pt idx="1">
                  <c:v>垂直統合型+垂直･水平半々(n=  192)</c:v>
                </c:pt>
                <c:pt idx="2">
                  <c:v>水平分業型+垂直･水平半々(n=  185)</c:v>
                </c:pt>
                <c:pt idx="3">
                  <c:v>【 A.適用技術の複雑化.高度化               】</c:v>
                </c:pt>
                <c:pt idx="4">
                  <c:v>垂直統合型+垂直･水平半々(n=  192)</c:v>
                </c:pt>
                <c:pt idx="5">
                  <c:v>水平分業型+垂直･水平半々(n=  184)</c:v>
                </c:pt>
                <c:pt idx="6">
                  <c:v>【 E.安全性の向上.機能安全への対応等     】</c:v>
                </c:pt>
                <c:pt idx="7">
                  <c:v>垂直統合型+垂直･水平半々(n=  190)</c:v>
                </c:pt>
                <c:pt idx="8">
                  <c:v>水平分業型+垂直･水平半々(n=  183)</c:v>
                </c:pt>
                <c:pt idx="9">
                  <c:v>【 I.デジタル.トランスフォーメーションへの対応   】</c:v>
                </c:pt>
                <c:pt idx="10">
                  <c:v>垂直統合型+垂直･水平半々(n=  190)</c:v>
                </c:pt>
                <c:pt idx="11">
                  <c:v>水平分業型+垂直･水平半々(n=  185)</c:v>
                </c:pt>
                <c:pt idx="12">
                  <c:v>【 D.利用形態.利用方法の多様化　　　　　　 】</c:v>
                </c:pt>
                <c:pt idx="13">
                  <c:v>垂直統合型+垂直･水平半々(n=  191)</c:v>
                </c:pt>
                <c:pt idx="14">
                  <c:v>水平分業型+垂直･水平半々(n=  184)</c:v>
                </c:pt>
                <c:pt idx="15">
                  <c:v>【 C.つながる対象が増加　　 　　　　　　　　　　 】</c:v>
                </c:pt>
                <c:pt idx="16">
                  <c:v>垂直統合型+垂直･水平半々(n=  191)</c:v>
                </c:pt>
                <c:pt idx="17">
                  <c:v>水平分業型+垂直･水平半々(n=  184)</c:v>
                </c:pt>
                <c:pt idx="18">
                  <c:v>【 J.ニューノーマルへの対応                       】</c:v>
                </c:pt>
                <c:pt idx="19">
                  <c:v>垂直統合型+垂直･水平半々(n=  188)</c:v>
                </c:pt>
                <c:pt idx="20">
                  <c:v>水平分業型+垂直･水平半々(n=  183)</c:v>
                </c:pt>
                <c:pt idx="21">
                  <c:v>【 H.対応すべき規格等の増加                  】</c:v>
                </c:pt>
                <c:pt idx="22">
                  <c:v>垂直統合型+垂直･水平半々(n=  190)</c:v>
                </c:pt>
                <c:pt idx="23">
                  <c:v>水平分業型+垂直･水平半々(n=  184)</c:v>
                </c:pt>
                <c:pt idx="24">
                  <c:v>【 B.部品の増加.プラットフォームの増加　      】</c:v>
                </c:pt>
                <c:pt idx="25">
                  <c:v>垂直統合型+垂直･水平半々(n=  188)</c:v>
                </c:pt>
                <c:pt idx="26">
                  <c:v>水平分業型+垂直･水平半々(n=  183)</c:v>
                </c:pt>
                <c:pt idx="27">
                  <c:v>【 G.仕向地.出荷先の拡大                     】</c:v>
                </c:pt>
                <c:pt idx="28">
                  <c:v>垂直統合型+垂直･水平半々(n=  189)</c:v>
                </c:pt>
                <c:pt idx="29">
                  <c:v>水平分業型+垂直･水平半々(n=  183)</c:v>
                </c:pt>
              </c:strCache>
            </c:strRef>
          </c:cat>
          <c:val>
            <c:numRef>
              <c:f>'[9]Q12.要件の変化（現在取引形態）'!$Y$7:$Y$36</c:f>
              <c:numCache>
                <c:formatCode>0.0%</c:formatCode>
                <c:ptCount val="30"/>
                <c:pt idx="0" formatCode="General">
                  <c:v>0</c:v>
                </c:pt>
                <c:pt idx="1">
                  <c:v>0.36979166666666669</c:v>
                </c:pt>
                <c:pt idx="2">
                  <c:v>0.37297297297297299</c:v>
                </c:pt>
                <c:pt idx="3" formatCode="General">
                  <c:v>0</c:v>
                </c:pt>
                <c:pt idx="4">
                  <c:v>0.41666666666666669</c:v>
                </c:pt>
                <c:pt idx="5">
                  <c:v>0.41847826086956524</c:v>
                </c:pt>
                <c:pt idx="6" formatCode="General">
                  <c:v>0</c:v>
                </c:pt>
                <c:pt idx="7">
                  <c:v>0.4263157894736842</c:v>
                </c:pt>
                <c:pt idx="8">
                  <c:v>0.41530054644808745</c:v>
                </c:pt>
                <c:pt idx="9" formatCode="General">
                  <c:v>0</c:v>
                </c:pt>
                <c:pt idx="10">
                  <c:v>0.33684210526315789</c:v>
                </c:pt>
                <c:pt idx="11">
                  <c:v>0.41621621621621624</c:v>
                </c:pt>
                <c:pt idx="12" formatCode="General">
                  <c:v>0</c:v>
                </c:pt>
                <c:pt idx="13">
                  <c:v>0.41361256544502617</c:v>
                </c:pt>
                <c:pt idx="14">
                  <c:v>0.40217391304347827</c:v>
                </c:pt>
                <c:pt idx="15" formatCode="General">
                  <c:v>0</c:v>
                </c:pt>
                <c:pt idx="16">
                  <c:v>0.29842931937172773</c:v>
                </c:pt>
                <c:pt idx="17">
                  <c:v>0.3858695652173913</c:v>
                </c:pt>
                <c:pt idx="18" formatCode="General">
                  <c:v>0</c:v>
                </c:pt>
                <c:pt idx="19">
                  <c:v>0.27127659574468083</c:v>
                </c:pt>
                <c:pt idx="20">
                  <c:v>0.34972677595628415</c:v>
                </c:pt>
                <c:pt idx="21" formatCode="General">
                  <c:v>0</c:v>
                </c:pt>
                <c:pt idx="22">
                  <c:v>0.41578947368421054</c:v>
                </c:pt>
                <c:pt idx="23">
                  <c:v>0.43478260869565216</c:v>
                </c:pt>
                <c:pt idx="24" formatCode="General">
                  <c:v>0</c:v>
                </c:pt>
                <c:pt idx="25">
                  <c:v>0.34574468085106386</c:v>
                </c:pt>
                <c:pt idx="26">
                  <c:v>0.37158469945355194</c:v>
                </c:pt>
                <c:pt idx="27" formatCode="General">
                  <c:v>0</c:v>
                </c:pt>
                <c:pt idx="28">
                  <c:v>0.19047619047619047</c:v>
                </c:pt>
                <c:pt idx="29">
                  <c:v>0.2896174863387978</c:v>
                </c:pt>
              </c:numCache>
            </c:numRef>
          </c:val>
          <c:extLst>
            <c:ext xmlns:c16="http://schemas.microsoft.com/office/drawing/2014/chart" uri="{C3380CC4-5D6E-409C-BE32-E72D297353CC}">
              <c16:uniqueId val="{00000015-4495-414C-8BCC-1FC44DE32830}"/>
            </c:ext>
          </c:extLst>
        </c:ser>
        <c:ser>
          <c:idx val="2"/>
          <c:order val="2"/>
          <c:tx>
            <c:strRef>
              <c:f>'[クロス集計_A_Q12.Q22.Q23(Q8-Q10クロス).xlsx]Q12.要件の変化（現在取引形態）'!$Z$6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'[9]Q12.要件の変化（現在取引形態）'!$W$7:$W$36</c:f>
              <c:strCache>
                <c:ptCount val="30"/>
                <c:pt idx="0">
                  <c:v>【 F.セキュリティ.プライバシー保護の強化    　 】</c:v>
                </c:pt>
                <c:pt idx="1">
                  <c:v>垂直統合型+垂直･水平半々(n=  192)</c:v>
                </c:pt>
                <c:pt idx="2">
                  <c:v>水平分業型+垂直･水平半々(n=  185)</c:v>
                </c:pt>
                <c:pt idx="3">
                  <c:v>【 A.適用技術の複雑化.高度化               】</c:v>
                </c:pt>
                <c:pt idx="4">
                  <c:v>垂直統合型+垂直･水平半々(n=  192)</c:v>
                </c:pt>
                <c:pt idx="5">
                  <c:v>水平分業型+垂直･水平半々(n=  184)</c:v>
                </c:pt>
                <c:pt idx="6">
                  <c:v>【 E.安全性の向上.機能安全への対応等     】</c:v>
                </c:pt>
                <c:pt idx="7">
                  <c:v>垂直統合型+垂直･水平半々(n=  190)</c:v>
                </c:pt>
                <c:pt idx="8">
                  <c:v>水平分業型+垂直･水平半々(n=  183)</c:v>
                </c:pt>
                <c:pt idx="9">
                  <c:v>【 I.デジタル.トランスフォーメーションへの対応   】</c:v>
                </c:pt>
                <c:pt idx="10">
                  <c:v>垂直統合型+垂直･水平半々(n=  190)</c:v>
                </c:pt>
                <c:pt idx="11">
                  <c:v>水平分業型+垂直･水平半々(n=  185)</c:v>
                </c:pt>
                <c:pt idx="12">
                  <c:v>【 D.利用形態.利用方法の多様化　　　　　　 】</c:v>
                </c:pt>
                <c:pt idx="13">
                  <c:v>垂直統合型+垂直･水平半々(n=  191)</c:v>
                </c:pt>
                <c:pt idx="14">
                  <c:v>水平分業型+垂直･水平半々(n=  184)</c:v>
                </c:pt>
                <c:pt idx="15">
                  <c:v>【 C.つながる対象が増加　　 　　　　　　　　　　 】</c:v>
                </c:pt>
                <c:pt idx="16">
                  <c:v>垂直統合型+垂直･水平半々(n=  191)</c:v>
                </c:pt>
                <c:pt idx="17">
                  <c:v>水平分業型+垂直･水平半々(n=  184)</c:v>
                </c:pt>
                <c:pt idx="18">
                  <c:v>【 J.ニューノーマルへの対応                       】</c:v>
                </c:pt>
                <c:pt idx="19">
                  <c:v>垂直統合型+垂直･水平半々(n=  188)</c:v>
                </c:pt>
                <c:pt idx="20">
                  <c:v>水平分業型+垂直･水平半々(n=  183)</c:v>
                </c:pt>
                <c:pt idx="21">
                  <c:v>【 H.対応すべき規格等の増加                  】</c:v>
                </c:pt>
                <c:pt idx="22">
                  <c:v>垂直統合型+垂直･水平半々(n=  190)</c:v>
                </c:pt>
                <c:pt idx="23">
                  <c:v>水平分業型+垂直･水平半々(n=  184)</c:v>
                </c:pt>
                <c:pt idx="24">
                  <c:v>【 B.部品の増加.プラットフォームの増加　      】</c:v>
                </c:pt>
                <c:pt idx="25">
                  <c:v>垂直統合型+垂直･水平半々(n=  188)</c:v>
                </c:pt>
                <c:pt idx="26">
                  <c:v>水平分業型+垂直･水平半々(n=  183)</c:v>
                </c:pt>
                <c:pt idx="27">
                  <c:v>【 G.仕向地.出荷先の拡大                     】</c:v>
                </c:pt>
                <c:pt idx="28">
                  <c:v>垂直統合型+垂直･水平半々(n=  189)</c:v>
                </c:pt>
                <c:pt idx="29">
                  <c:v>水平分業型+垂直･水平半々(n=  183)</c:v>
                </c:pt>
              </c:strCache>
            </c:strRef>
          </c:cat>
          <c:val>
            <c:numRef>
              <c:f>'[9]Q12.要件の変化（現在取引形態）'!$Z$7:$Z$36</c:f>
              <c:numCache>
                <c:formatCode>0.0%</c:formatCode>
                <c:ptCount val="30"/>
                <c:pt idx="0" formatCode="General">
                  <c:v>0</c:v>
                </c:pt>
                <c:pt idx="1">
                  <c:v>0.1875</c:v>
                </c:pt>
                <c:pt idx="2">
                  <c:v>0.17837837837837839</c:v>
                </c:pt>
                <c:pt idx="3" formatCode="General">
                  <c:v>0</c:v>
                </c:pt>
                <c:pt idx="4">
                  <c:v>0.1875</c:v>
                </c:pt>
                <c:pt idx="5">
                  <c:v>0.21739130434782608</c:v>
                </c:pt>
                <c:pt idx="6" formatCode="General">
                  <c:v>0</c:v>
                </c:pt>
                <c:pt idx="7">
                  <c:v>0.22631578947368422</c:v>
                </c:pt>
                <c:pt idx="8">
                  <c:v>0.23497267759562843</c:v>
                </c:pt>
                <c:pt idx="9" formatCode="General">
                  <c:v>0</c:v>
                </c:pt>
                <c:pt idx="10">
                  <c:v>0.31052631578947371</c:v>
                </c:pt>
                <c:pt idx="11">
                  <c:v>0.23783783783783785</c:v>
                </c:pt>
                <c:pt idx="12" formatCode="General">
                  <c:v>0</c:v>
                </c:pt>
                <c:pt idx="13">
                  <c:v>0.27225130890052357</c:v>
                </c:pt>
                <c:pt idx="14">
                  <c:v>0.25</c:v>
                </c:pt>
                <c:pt idx="15" formatCode="General">
                  <c:v>0</c:v>
                </c:pt>
                <c:pt idx="16">
                  <c:v>0.34554973821989526</c:v>
                </c:pt>
                <c:pt idx="17">
                  <c:v>0.30978260869565216</c:v>
                </c:pt>
                <c:pt idx="18" formatCode="General">
                  <c:v>0</c:v>
                </c:pt>
                <c:pt idx="19">
                  <c:v>0.39361702127659576</c:v>
                </c:pt>
                <c:pt idx="20">
                  <c:v>0.27868852459016391</c:v>
                </c:pt>
                <c:pt idx="21" formatCode="General">
                  <c:v>0</c:v>
                </c:pt>
                <c:pt idx="22">
                  <c:v>0.32105263157894737</c:v>
                </c:pt>
                <c:pt idx="23">
                  <c:v>0.32065217391304346</c:v>
                </c:pt>
                <c:pt idx="24" formatCode="General">
                  <c:v>0</c:v>
                </c:pt>
                <c:pt idx="25">
                  <c:v>0.33510638297872342</c:v>
                </c:pt>
                <c:pt idx="26">
                  <c:v>0.34972677595628415</c:v>
                </c:pt>
                <c:pt idx="27" formatCode="General">
                  <c:v>0</c:v>
                </c:pt>
                <c:pt idx="28">
                  <c:v>0.47619047619047616</c:v>
                </c:pt>
                <c:pt idx="29">
                  <c:v>0.32240437158469948</c:v>
                </c:pt>
              </c:numCache>
            </c:numRef>
          </c:val>
          <c:extLst>
            <c:ext xmlns:c16="http://schemas.microsoft.com/office/drawing/2014/chart" uri="{C3380CC4-5D6E-409C-BE32-E72D297353CC}">
              <c16:uniqueId val="{00000020-4495-414C-8BCC-1FC44DE32830}"/>
            </c:ext>
          </c:extLst>
        </c:ser>
        <c:ser>
          <c:idx val="3"/>
          <c:order val="3"/>
          <c:tx>
            <c:strRef>
              <c:f>'[クロス集計_A_Q12.Q22.Q23(Q8-Q10クロス).xlsx]Q12.要件の変化（現在取引形態）'!$AA$6</c:f>
              <c:strCache>
                <c:ptCount val="1"/>
                <c:pt idx="0">
                  <c:v>当てはまらない</c:v>
                </c:pt>
              </c:strCache>
            </c:strRef>
          </c:tx>
          <c:spPr>
            <a:solidFill>
              <a:srgbClr val="9DC3E6"/>
            </a:solidFill>
            <a:ln>
              <a:solidFill>
                <a:schemeClr val="tx1"/>
              </a:solidFill>
            </a:ln>
            <a:effectLst/>
          </c:spPr>
          <c:invertIfNegative val="0"/>
          <c:dLbls>
            <c:delete val="1"/>
          </c:dLbls>
          <c:cat>
            <c:strRef>
              <c:f>'[9]Q12.要件の変化（現在取引形態）'!$W$7:$W$36</c:f>
              <c:strCache>
                <c:ptCount val="30"/>
                <c:pt idx="0">
                  <c:v>【 F.セキュリティ.プライバシー保護の強化    　 】</c:v>
                </c:pt>
                <c:pt idx="1">
                  <c:v>垂直統合型+垂直･水平半々(n=  192)</c:v>
                </c:pt>
                <c:pt idx="2">
                  <c:v>水平分業型+垂直･水平半々(n=  185)</c:v>
                </c:pt>
                <c:pt idx="3">
                  <c:v>【 A.適用技術の複雑化.高度化               】</c:v>
                </c:pt>
                <c:pt idx="4">
                  <c:v>垂直統合型+垂直･水平半々(n=  192)</c:v>
                </c:pt>
                <c:pt idx="5">
                  <c:v>水平分業型+垂直･水平半々(n=  184)</c:v>
                </c:pt>
                <c:pt idx="6">
                  <c:v>【 E.安全性の向上.機能安全への対応等     】</c:v>
                </c:pt>
                <c:pt idx="7">
                  <c:v>垂直統合型+垂直･水平半々(n=  190)</c:v>
                </c:pt>
                <c:pt idx="8">
                  <c:v>水平分業型+垂直･水平半々(n=  183)</c:v>
                </c:pt>
                <c:pt idx="9">
                  <c:v>【 I.デジタル.トランスフォーメーションへの対応   】</c:v>
                </c:pt>
                <c:pt idx="10">
                  <c:v>垂直統合型+垂直･水平半々(n=  190)</c:v>
                </c:pt>
                <c:pt idx="11">
                  <c:v>水平分業型+垂直･水平半々(n=  185)</c:v>
                </c:pt>
                <c:pt idx="12">
                  <c:v>【 D.利用形態.利用方法の多様化　　　　　　 】</c:v>
                </c:pt>
                <c:pt idx="13">
                  <c:v>垂直統合型+垂直･水平半々(n=  191)</c:v>
                </c:pt>
                <c:pt idx="14">
                  <c:v>水平分業型+垂直･水平半々(n=  184)</c:v>
                </c:pt>
                <c:pt idx="15">
                  <c:v>【 C.つながる対象が増加　　 　　　　　　　　　　 】</c:v>
                </c:pt>
                <c:pt idx="16">
                  <c:v>垂直統合型+垂直･水平半々(n=  191)</c:v>
                </c:pt>
                <c:pt idx="17">
                  <c:v>水平分業型+垂直･水平半々(n=  184)</c:v>
                </c:pt>
                <c:pt idx="18">
                  <c:v>【 J.ニューノーマルへの対応                       】</c:v>
                </c:pt>
                <c:pt idx="19">
                  <c:v>垂直統合型+垂直･水平半々(n=  188)</c:v>
                </c:pt>
                <c:pt idx="20">
                  <c:v>水平分業型+垂直･水平半々(n=  183)</c:v>
                </c:pt>
                <c:pt idx="21">
                  <c:v>【 H.対応すべき規格等の増加                  】</c:v>
                </c:pt>
                <c:pt idx="22">
                  <c:v>垂直統合型+垂直･水平半々(n=  190)</c:v>
                </c:pt>
                <c:pt idx="23">
                  <c:v>水平分業型+垂直･水平半々(n=  184)</c:v>
                </c:pt>
                <c:pt idx="24">
                  <c:v>【 B.部品の増加.プラットフォームの増加　      】</c:v>
                </c:pt>
                <c:pt idx="25">
                  <c:v>垂直統合型+垂直･水平半々(n=  188)</c:v>
                </c:pt>
                <c:pt idx="26">
                  <c:v>水平分業型+垂直･水平半々(n=  183)</c:v>
                </c:pt>
                <c:pt idx="27">
                  <c:v>【 G.仕向地.出荷先の拡大                     】</c:v>
                </c:pt>
                <c:pt idx="28">
                  <c:v>垂直統合型+垂直･水平半々(n=  189)</c:v>
                </c:pt>
                <c:pt idx="29">
                  <c:v>水平分業型+垂直･水平半々(n=  183)</c:v>
                </c:pt>
              </c:strCache>
            </c:strRef>
          </c:cat>
          <c:val>
            <c:numRef>
              <c:f>'[9]Q12.要件の変化（現在取引形態）'!$AA$7:$AA$36</c:f>
              <c:numCache>
                <c:formatCode>0.0%</c:formatCode>
                <c:ptCount val="30"/>
                <c:pt idx="0" formatCode="General">
                  <c:v>0</c:v>
                </c:pt>
                <c:pt idx="1">
                  <c:v>7.2916666666666671E-2</c:v>
                </c:pt>
                <c:pt idx="2">
                  <c:v>8.1081081081081086E-2</c:v>
                </c:pt>
                <c:pt idx="3" formatCode="General">
                  <c:v>0</c:v>
                </c:pt>
                <c:pt idx="4">
                  <c:v>7.2916666666666671E-2</c:v>
                </c:pt>
                <c:pt idx="5">
                  <c:v>5.434782608695652E-2</c:v>
                </c:pt>
                <c:pt idx="6" formatCode="General">
                  <c:v>0</c:v>
                </c:pt>
                <c:pt idx="7">
                  <c:v>7.8947368421052627E-2</c:v>
                </c:pt>
                <c:pt idx="8">
                  <c:v>0.10382513661202186</c:v>
                </c:pt>
                <c:pt idx="9" formatCode="General">
                  <c:v>0</c:v>
                </c:pt>
                <c:pt idx="10">
                  <c:v>0.13157894736842105</c:v>
                </c:pt>
                <c:pt idx="11">
                  <c:v>0.11891891891891893</c:v>
                </c:pt>
                <c:pt idx="12" formatCode="General">
                  <c:v>0</c:v>
                </c:pt>
                <c:pt idx="13">
                  <c:v>0.12041884816753927</c:v>
                </c:pt>
                <c:pt idx="14">
                  <c:v>0.13043478260869565</c:v>
                </c:pt>
                <c:pt idx="15" formatCode="General">
                  <c:v>0</c:v>
                </c:pt>
                <c:pt idx="16">
                  <c:v>0.15183246073298429</c:v>
                </c:pt>
                <c:pt idx="17">
                  <c:v>0.14673913043478262</c:v>
                </c:pt>
                <c:pt idx="18" formatCode="General">
                  <c:v>0</c:v>
                </c:pt>
                <c:pt idx="19">
                  <c:v>0.13297872340425532</c:v>
                </c:pt>
                <c:pt idx="20">
                  <c:v>0.17486338797814208</c:v>
                </c:pt>
                <c:pt idx="21" formatCode="General">
                  <c:v>0</c:v>
                </c:pt>
                <c:pt idx="22">
                  <c:v>0.11052631578947368</c:v>
                </c:pt>
                <c:pt idx="23">
                  <c:v>0.11956521739130435</c:v>
                </c:pt>
                <c:pt idx="24" formatCode="General">
                  <c:v>0</c:v>
                </c:pt>
                <c:pt idx="25">
                  <c:v>0.15425531914893617</c:v>
                </c:pt>
                <c:pt idx="26">
                  <c:v>0.16939890710382513</c:v>
                </c:pt>
                <c:pt idx="27" formatCode="General">
                  <c:v>0</c:v>
                </c:pt>
                <c:pt idx="28">
                  <c:v>0.18518518518518517</c:v>
                </c:pt>
                <c:pt idx="29">
                  <c:v>0.23497267759562843</c:v>
                </c:pt>
              </c:numCache>
            </c:numRef>
          </c:val>
          <c:extLst>
            <c:ext xmlns:c16="http://schemas.microsoft.com/office/drawing/2014/chart" uri="{C3380CC4-5D6E-409C-BE32-E72D297353CC}">
              <c16:uniqueId val="{0000002B-4495-414C-8BCC-1FC44DE32830}"/>
            </c:ext>
          </c:extLst>
        </c:ser>
        <c:ser>
          <c:idx val="4"/>
          <c:order val="4"/>
          <c:tx>
            <c:strRef>
              <c:f>'[クロス集計_A_Q12.Q22.Q23(Q8-Q10クロス).xlsx]Q12.要件の変化（現在取引形態）'!$AB$6</c:f>
              <c:strCache>
                <c:ptCount val="1"/>
                <c:pt idx="0">
                  <c:v>どちらともいえない</c:v>
                </c:pt>
              </c:strCache>
            </c:strRef>
          </c:tx>
          <c:spPr>
            <a:solidFill>
              <a:schemeClr val="bg1"/>
            </a:solidFill>
            <a:ln>
              <a:solidFill>
                <a:schemeClr val="tx1"/>
              </a:solidFill>
            </a:ln>
            <a:effectLst/>
          </c:spPr>
          <c:invertIfNegative val="0"/>
          <c:dLbls>
            <c:delete val="1"/>
          </c:dLbls>
          <c:cat>
            <c:strRef>
              <c:f>'[9]Q12.要件の変化（現在取引形態）'!$W$7:$W$36</c:f>
              <c:strCache>
                <c:ptCount val="30"/>
                <c:pt idx="0">
                  <c:v>【 F.セキュリティ.プライバシー保護の強化    　 】</c:v>
                </c:pt>
                <c:pt idx="1">
                  <c:v>垂直統合型+垂直･水平半々(n=  192)</c:v>
                </c:pt>
                <c:pt idx="2">
                  <c:v>水平分業型+垂直･水平半々(n=  185)</c:v>
                </c:pt>
                <c:pt idx="3">
                  <c:v>【 A.適用技術の複雑化.高度化               】</c:v>
                </c:pt>
                <c:pt idx="4">
                  <c:v>垂直統合型+垂直･水平半々(n=  192)</c:v>
                </c:pt>
                <c:pt idx="5">
                  <c:v>水平分業型+垂直･水平半々(n=  184)</c:v>
                </c:pt>
                <c:pt idx="6">
                  <c:v>【 E.安全性の向上.機能安全への対応等     】</c:v>
                </c:pt>
                <c:pt idx="7">
                  <c:v>垂直統合型+垂直･水平半々(n=  190)</c:v>
                </c:pt>
                <c:pt idx="8">
                  <c:v>水平分業型+垂直･水平半々(n=  183)</c:v>
                </c:pt>
                <c:pt idx="9">
                  <c:v>【 I.デジタル.トランスフォーメーションへの対応   】</c:v>
                </c:pt>
                <c:pt idx="10">
                  <c:v>垂直統合型+垂直･水平半々(n=  190)</c:v>
                </c:pt>
                <c:pt idx="11">
                  <c:v>水平分業型+垂直･水平半々(n=  185)</c:v>
                </c:pt>
                <c:pt idx="12">
                  <c:v>【 D.利用形態.利用方法の多様化　　　　　　 】</c:v>
                </c:pt>
                <c:pt idx="13">
                  <c:v>垂直統合型+垂直･水平半々(n=  191)</c:v>
                </c:pt>
                <c:pt idx="14">
                  <c:v>水平分業型+垂直･水平半々(n=  184)</c:v>
                </c:pt>
                <c:pt idx="15">
                  <c:v>【 C.つながる対象が増加　　 　　　　　　　　　　 】</c:v>
                </c:pt>
                <c:pt idx="16">
                  <c:v>垂直統合型+垂直･水平半々(n=  191)</c:v>
                </c:pt>
                <c:pt idx="17">
                  <c:v>水平分業型+垂直･水平半々(n=  184)</c:v>
                </c:pt>
                <c:pt idx="18">
                  <c:v>【 J.ニューノーマルへの対応                       】</c:v>
                </c:pt>
                <c:pt idx="19">
                  <c:v>垂直統合型+垂直･水平半々(n=  188)</c:v>
                </c:pt>
                <c:pt idx="20">
                  <c:v>水平分業型+垂直･水平半々(n=  183)</c:v>
                </c:pt>
                <c:pt idx="21">
                  <c:v>【 H.対応すべき規格等の増加                  】</c:v>
                </c:pt>
                <c:pt idx="22">
                  <c:v>垂直統合型+垂直･水平半々(n=  190)</c:v>
                </c:pt>
                <c:pt idx="23">
                  <c:v>水平分業型+垂直･水平半々(n=  184)</c:v>
                </c:pt>
                <c:pt idx="24">
                  <c:v>【 B.部品の増加.プラットフォームの増加　      】</c:v>
                </c:pt>
                <c:pt idx="25">
                  <c:v>垂直統合型+垂直･水平半々(n=  188)</c:v>
                </c:pt>
                <c:pt idx="26">
                  <c:v>水平分業型+垂直･水平半々(n=  183)</c:v>
                </c:pt>
                <c:pt idx="27">
                  <c:v>【 G.仕向地.出荷先の拡大                     】</c:v>
                </c:pt>
                <c:pt idx="28">
                  <c:v>垂直統合型+垂直･水平半々(n=  189)</c:v>
                </c:pt>
                <c:pt idx="29">
                  <c:v>水平分業型+垂直･水平半々(n=  183)</c:v>
                </c:pt>
              </c:strCache>
            </c:strRef>
          </c:cat>
          <c:val>
            <c:numRef>
              <c:f>'[9]Q12.要件の変化（現在取引形態）'!$AB$7:$AB$36</c:f>
              <c:numCache>
                <c:formatCode>0.0%</c:formatCode>
                <c:ptCount val="30"/>
                <c:pt idx="0" formatCode="General">
                  <c:v>0</c:v>
                </c:pt>
                <c:pt idx="1">
                  <c:v>6.7708333333333329E-2</c:v>
                </c:pt>
                <c:pt idx="2">
                  <c:v>4.8648648648648651E-2</c:v>
                </c:pt>
                <c:pt idx="3" formatCode="General">
                  <c:v>0</c:v>
                </c:pt>
                <c:pt idx="4">
                  <c:v>7.2916666666666671E-2</c:v>
                </c:pt>
                <c:pt idx="5">
                  <c:v>3.2608695652173912E-2</c:v>
                </c:pt>
                <c:pt idx="6" formatCode="General">
                  <c:v>0</c:v>
                </c:pt>
                <c:pt idx="7">
                  <c:v>5.7894736842105263E-2</c:v>
                </c:pt>
                <c:pt idx="8">
                  <c:v>2.185792349726776E-2</c:v>
                </c:pt>
                <c:pt idx="9" formatCode="General">
                  <c:v>0</c:v>
                </c:pt>
                <c:pt idx="10">
                  <c:v>5.7894736842105263E-2</c:v>
                </c:pt>
                <c:pt idx="11">
                  <c:v>4.3243243243243246E-2</c:v>
                </c:pt>
                <c:pt idx="12" formatCode="General">
                  <c:v>0</c:v>
                </c:pt>
                <c:pt idx="13">
                  <c:v>4.712041884816754E-2</c:v>
                </c:pt>
                <c:pt idx="14">
                  <c:v>3.8043478260869568E-2</c:v>
                </c:pt>
                <c:pt idx="15" formatCode="General">
                  <c:v>0</c:v>
                </c:pt>
                <c:pt idx="16">
                  <c:v>6.2827225130890049E-2</c:v>
                </c:pt>
                <c:pt idx="17">
                  <c:v>4.8913043478260872E-2</c:v>
                </c:pt>
                <c:pt idx="18" formatCode="General">
                  <c:v>0</c:v>
                </c:pt>
                <c:pt idx="19">
                  <c:v>9.5744680851063829E-2</c:v>
                </c:pt>
                <c:pt idx="20">
                  <c:v>5.4644808743169397E-2</c:v>
                </c:pt>
                <c:pt idx="21" formatCode="General">
                  <c:v>0</c:v>
                </c:pt>
                <c:pt idx="22">
                  <c:v>6.3157894736842107E-2</c:v>
                </c:pt>
                <c:pt idx="23">
                  <c:v>3.8043478260869568E-2</c:v>
                </c:pt>
                <c:pt idx="24" formatCode="General">
                  <c:v>0</c:v>
                </c:pt>
                <c:pt idx="25">
                  <c:v>7.9787234042553196E-2</c:v>
                </c:pt>
                <c:pt idx="26">
                  <c:v>4.3715846994535519E-2</c:v>
                </c:pt>
                <c:pt idx="27" formatCode="General">
                  <c:v>0</c:v>
                </c:pt>
                <c:pt idx="28">
                  <c:v>8.4656084656084651E-2</c:v>
                </c:pt>
                <c:pt idx="29">
                  <c:v>7.650273224043716E-2</c:v>
                </c:pt>
              </c:numCache>
            </c:numRef>
          </c:val>
          <c:extLst>
            <c:ext xmlns:c16="http://schemas.microsoft.com/office/drawing/2014/chart" uri="{C3380CC4-5D6E-409C-BE32-E72D297353CC}">
              <c16:uniqueId val="{00000036-4495-414C-8BCC-1FC44DE32830}"/>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'[クロス集計_A_Q12.Q22.Q23(Q8-Q10クロス).xlsx]Q12.要件の変化（現在事業形態）'!$X$6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9EE-4907-809F-01D1A7B152E1}"/>
                </c:ext>
              </c:extLst>
            </c:dLbl>
            <c:dLbl>
              <c:idx val="3"/>
              <c:delete val="1"/>
              <c:extLst>
                <c:ext xmlns:c15="http://schemas.microsoft.com/office/drawing/2012/chart" uri="{CE6537A1-D6FC-4f65-9D91-7224C49458BB}"/>
                <c:ext xmlns:c16="http://schemas.microsoft.com/office/drawing/2014/chart" uri="{C3380CC4-5D6E-409C-BE32-E72D297353CC}">
                  <c16:uniqueId val="{00000001-D9EE-4907-809F-01D1A7B152E1}"/>
                </c:ext>
              </c:extLst>
            </c:dLbl>
            <c:dLbl>
              <c:idx val="6"/>
              <c:delete val="1"/>
              <c:extLst>
                <c:ext xmlns:c15="http://schemas.microsoft.com/office/drawing/2012/chart" uri="{CE6537A1-D6FC-4f65-9D91-7224C49458BB}"/>
                <c:ext xmlns:c16="http://schemas.microsoft.com/office/drawing/2014/chart" uri="{C3380CC4-5D6E-409C-BE32-E72D297353CC}">
                  <c16:uniqueId val="{00000002-D9EE-4907-809F-01D1A7B152E1}"/>
                </c:ext>
              </c:extLst>
            </c:dLbl>
            <c:dLbl>
              <c:idx val="9"/>
              <c:delete val="1"/>
              <c:extLst>
                <c:ext xmlns:c15="http://schemas.microsoft.com/office/drawing/2012/chart" uri="{CE6537A1-D6FC-4f65-9D91-7224C49458BB}"/>
                <c:ext xmlns:c16="http://schemas.microsoft.com/office/drawing/2014/chart" uri="{C3380CC4-5D6E-409C-BE32-E72D297353CC}">
                  <c16:uniqueId val="{00000003-D9EE-4907-809F-01D1A7B152E1}"/>
                </c:ext>
              </c:extLst>
            </c:dLbl>
            <c:dLbl>
              <c:idx val="12"/>
              <c:delete val="1"/>
              <c:extLst>
                <c:ext xmlns:c15="http://schemas.microsoft.com/office/drawing/2012/chart" uri="{CE6537A1-D6FC-4f65-9D91-7224C49458BB}"/>
                <c:ext xmlns:c16="http://schemas.microsoft.com/office/drawing/2014/chart" uri="{C3380CC4-5D6E-409C-BE32-E72D297353CC}">
                  <c16:uniqueId val="{00000004-D9EE-4907-809F-01D1A7B152E1}"/>
                </c:ext>
              </c:extLst>
            </c:dLbl>
            <c:dLbl>
              <c:idx val="15"/>
              <c:delete val="1"/>
              <c:extLst>
                <c:ext xmlns:c15="http://schemas.microsoft.com/office/drawing/2012/chart" uri="{CE6537A1-D6FC-4f65-9D91-7224C49458BB}"/>
                <c:ext xmlns:c16="http://schemas.microsoft.com/office/drawing/2014/chart" uri="{C3380CC4-5D6E-409C-BE32-E72D297353CC}">
                  <c16:uniqueId val="{00000005-D9EE-4907-809F-01D1A7B152E1}"/>
                </c:ext>
              </c:extLst>
            </c:dLbl>
            <c:dLbl>
              <c:idx val="18"/>
              <c:delete val="1"/>
              <c:extLst>
                <c:ext xmlns:c15="http://schemas.microsoft.com/office/drawing/2012/chart" uri="{CE6537A1-D6FC-4f65-9D91-7224C49458BB}"/>
                <c:ext xmlns:c16="http://schemas.microsoft.com/office/drawing/2014/chart" uri="{C3380CC4-5D6E-409C-BE32-E72D297353CC}">
                  <c16:uniqueId val="{00000006-D9EE-4907-809F-01D1A7B152E1}"/>
                </c:ext>
              </c:extLst>
            </c:dLbl>
            <c:dLbl>
              <c:idx val="21"/>
              <c:delete val="1"/>
              <c:extLst>
                <c:ext xmlns:c15="http://schemas.microsoft.com/office/drawing/2012/chart" uri="{CE6537A1-D6FC-4f65-9D91-7224C49458BB}"/>
                <c:ext xmlns:c16="http://schemas.microsoft.com/office/drawing/2014/chart" uri="{C3380CC4-5D6E-409C-BE32-E72D297353CC}">
                  <c16:uniqueId val="{00000007-D9EE-4907-809F-01D1A7B152E1}"/>
                </c:ext>
              </c:extLst>
            </c:dLbl>
            <c:dLbl>
              <c:idx val="24"/>
              <c:delete val="1"/>
              <c:extLst>
                <c:ext xmlns:c15="http://schemas.microsoft.com/office/drawing/2012/chart" uri="{CE6537A1-D6FC-4f65-9D91-7224C49458BB}"/>
                <c:ext xmlns:c16="http://schemas.microsoft.com/office/drawing/2014/chart" uri="{C3380CC4-5D6E-409C-BE32-E72D297353CC}">
                  <c16:uniqueId val="{00000008-D9EE-4907-809F-01D1A7B152E1}"/>
                </c:ext>
              </c:extLst>
            </c:dLbl>
            <c:dLbl>
              <c:idx val="27"/>
              <c:delete val="1"/>
              <c:extLst>
                <c:ext xmlns:c15="http://schemas.microsoft.com/office/drawing/2012/chart" uri="{CE6537A1-D6FC-4f65-9D91-7224C49458BB}"/>
                <c:ext xmlns:c16="http://schemas.microsoft.com/office/drawing/2014/chart" uri="{C3380CC4-5D6E-409C-BE32-E72D297353CC}">
                  <c16:uniqueId val="{00000009-D9EE-4907-809F-01D1A7B152E1}"/>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'[9]Q12.要件の変化（現在事業形態）'!$W$7:$W$36</c:f>
              <c:strCache>
                <c:ptCount val="30"/>
                <c:pt idx="0">
                  <c:v>【 F.セキュリティ.プライバシー保護の強化    　 】</c:v>
                </c:pt>
                <c:pt idx="1">
                  <c:v>プロダクト+プロダクト･サービス半々(n=  262)</c:v>
                </c:pt>
                <c:pt idx="2">
                  <c:v>サービス+プロダクト･サービス半々(n=  104)</c:v>
                </c:pt>
                <c:pt idx="3">
                  <c:v>【 A.適用技術の複雑化.高度化               】</c:v>
                </c:pt>
                <c:pt idx="4">
                  <c:v>プロダクト+プロダクト･サービス半々(n=  261)</c:v>
                </c:pt>
                <c:pt idx="5">
                  <c:v>サービス+プロダクト･サービス半々(n=  103)</c:v>
                </c:pt>
                <c:pt idx="6">
                  <c:v>【 E.安全性の向上.機能安全への対応等     】</c:v>
                </c:pt>
                <c:pt idx="7">
                  <c:v>プロダクト+プロダクト･サービス半々(n=  260)</c:v>
                </c:pt>
                <c:pt idx="8">
                  <c:v>サービス+プロダクト･サービス半々(n=  102)</c:v>
                </c:pt>
                <c:pt idx="9">
                  <c:v>【 I.デジタル.トランスフォーメーションへの対応   】</c:v>
                </c:pt>
                <c:pt idx="10">
                  <c:v>プロダクト+プロダクト･サービス半々(n=  261)</c:v>
                </c:pt>
                <c:pt idx="11">
                  <c:v>サービス+プロダクト･サービス半々(n=  102)</c:v>
                </c:pt>
                <c:pt idx="12">
                  <c:v>【 D.利用形態.利用方法の多様化　　　　　　 】</c:v>
                </c:pt>
                <c:pt idx="13">
                  <c:v>プロダクト+プロダクト･サービス半々(n=  260)</c:v>
                </c:pt>
                <c:pt idx="14">
                  <c:v>サービス+プロダクト･サービス半々(n=  103)</c:v>
                </c:pt>
                <c:pt idx="15">
                  <c:v>【 C.つながる対象が増加　　 　　　　　　　　　　 】</c:v>
                </c:pt>
                <c:pt idx="16">
                  <c:v>プロダクト+プロダクト･サービス半々(n=  261)</c:v>
                </c:pt>
                <c:pt idx="17">
                  <c:v>サービス+プロダクト･サービス半々(n=  102)</c:v>
                </c:pt>
                <c:pt idx="18">
                  <c:v>【 J.ニューノーマルへの対応                       】</c:v>
                </c:pt>
                <c:pt idx="19">
                  <c:v>プロダクト+プロダクト･サービス半々(n=  258)</c:v>
                </c:pt>
                <c:pt idx="20">
                  <c:v>サービス+プロダクト･サービス半々(n=  102)</c:v>
                </c:pt>
                <c:pt idx="21">
                  <c:v>【 H.対応すべき規格等の増加                  】</c:v>
                </c:pt>
                <c:pt idx="22">
                  <c:v>プロダクト+プロダクト･サービス半々(n=  260)</c:v>
                </c:pt>
                <c:pt idx="23">
                  <c:v>サービス+プロダクト･サービス半々(n=  102)</c:v>
                </c:pt>
                <c:pt idx="24">
                  <c:v>【 B.部品の増加.プラットフォームの増加　      】</c:v>
                </c:pt>
                <c:pt idx="25">
                  <c:v>プロダクト+プロダクト･サービス半々(n=  259)</c:v>
                </c:pt>
                <c:pt idx="26">
                  <c:v>サービス+プロダクト･サービス半々(n=  103)</c:v>
                </c:pt>
                <c:pt idx="27">
                  <c:v>【 G.仕向地.出荷先の拡大                     】</c:v>
                </c:pt>
                <c:pt idx="28">
                  <c:v>プロダクト+プロダクト･サービス半々(n=  260)</c:v>
                </c:pt>
                <c:pt idx="29">
                  <c:v>サービス+プロダクト･サービス半々(n=  101)</c:v>
                </c:pt>
              </c:strCache>
            </c:strRef>
          </c:cat>
          <c:val>
            <c:numRef>
              <c:f>'[9]Q12.要件の変化（現在事業形態）'!$X$7:$X$36</c:f>
              <c:numCache>
                <c:formatCode>0.0%</c:formatCode>
                <c:ptCount val="30"/>
                <c:pt idx="0" formatCode="General">
                  <c:v>0</c:v>
                </c:pt>
                <c:pt idx="1">
                  <c:v>0.30916030534351147</c:v>
                </c:pt>
                <c:pt idx="2">
                  <c:v>0.34615384615384615</c:v>
                </c:pt>
                <c:pt idx="3" formatCode="General">
                  <c:v>0</c:v>
                </c:pt>
                <c:pt idx="4">
                  <c:v>0.26053639846743293</c:v>
                </c:pt>
                <c:pt idx="5">
                  <c:v>0.28155339805825241</c:v>
                </c:pt>
                <c:pt idx="6" formatCode="General">
                  <c:v>0</c:v>
                </c:pt>
                <c:pt idx="7">
                  <c:v>0.24615384615384617</c:v>
                </c:pt>
                <c:pt idx="8">
                  <c:v>0.18627450980392157</c:v>
                </c:pt>
                <c:pt idx="9" formatCode="General">
                  <c:v>0</c:v>
                </c:pt>
                <c:pt idx="10">
                  <c:v>0.16858237547892721</c:v>
                </c:pt>
                <c:pt idx="11">
                  <c:v>0.16666666666666666</c:v>
                </c:pt>
                <c:pt idx="12" formatCode="General">
                  <c:v>0</c:v>
                </c:pt>
                <c:pt idx="13">
                  <c:v>0.16153846153846155</c:v>
                </c:pt>
                <c:pt idx="14">
                  <c:v>0.18446601941747573</c:v>
                </c:pt>
                <c:pt idx="15" formatCode="General">
                  <c:v>0</c:v>
                </c:pt>
                <c:pt idx="16">
                  <c:v>0.14559386973180077</c:v>
                </c:pt>
                <c:pt idx="17">
                  <c:v>9.8039215686274508E-2</c:v>
                </c:pt>
                <c:pt idx="18" formatCode="General">
                  <c:v>0</c:v>
                </c:pt>
                <c:pt idx="19">
                  <c:v>0.12015503875968993</c:v>
                </c:pt>
                <c:pt idx="20">
                  <c:v>0.11764705882352941</c:v>
                </c:pt>
                <c:pt idx="21" formatCode="General">
                  <c:v>0</c:v>
                </c:pt>
                <c:pt idx="22">
                  <c:v>9.6153846153846159E-2</c:v>
                </c:pt>
                <c:pt idx="23">
                  <c:v>6.8627450980392163E-2</c:v>
                </c:pt>
                <c:pt idx="24" formatCode="General">
                  <c:v>0</c:v>
                </c:pt>
                <c:pt idx="25">
                  <c:v>8.1081081081081086E-2</c:v>
                </c:pt>
                <c:pt idx="26">
                  <c:v>7.7669902912621352E-2</c:v>
                </c:pt>
                <c:pt idx="27" formatCode="General">
                  <c:v>0</c:v>
                </c:pt>
                <c:pt idx="28">
                  <c:v>7.3076923076923081E-2</c:v>
                </c:pt>
                <c:pt idx="29">
                  <c:v>4.9504950495049507E-2</c:v>
                </c:pt>
              </c:numCache>
            </c:numRef>
          </c:val>
          <c:extLst>
            <c:ext xmlns:c16="http://schemas.microsoft.com/office/drawing/2014/chart" uri="{C3380CC4-5D6E-409C-BE32-E72D297353CC}">
              <c16:uniqueId val="{0000000A-D9EE-4907-809F-01D1A7B152E1}"/>
            </c:ext>
          </c:extLst>
        </c:ser>
        <c:ser>
          <c:idx val="1"/>
          <c:order val="1"/>
          <c:tx>
            <c:strRef>
              <c:f>'[クロス集計_A_Q12.Q22.Q23(Q8-Q10クロス).xlsx]Q12.要件の変化（現在事業形態）'!$Y$6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D9EE-4907-809F-01D1A7B152E1}"/>
                </c:ext>
              </c:extLst>
            </c:dLbl>
            <c:dLbl>
              <c:idx val="3"/>
              <c:delete val="1"/>
              <c:extLst>
                <c:ext xmlns:c15="http://schemas.microsoft.com/office/drawing/2012/chart" uri="{CE6537A1-D6FC-4f65-9D91-7224C49458BB}"/>
                <c:ext xmlns:c16="http://schemas.microsoft.com/office/drawing/2014/chart" uri="{C3380CC4-5D6E-409C-BE32-E72D297353CC}">
                  <c16:uniqueId val="{0000000C-D9EE-4907-809F-01D1A7B152E1}"/>
                </c:ext>
              </c:extLst>
            </c:dLbl>
            <c:dLbl>
              <c:idx val="6"/>
              <c:delete val="1"/>
              <c:extLst>
                <c:ext xmlns:c15="http://schemas.microsoft.com/office/drawing/2012/chart" uri="{CE6537A1-D6FC-4f65-9D91-7224C49458BB}"/>
                <c:ext xmlns:c16="http://schemas.microsoft.com/office/drawing/2014/chart" uri="{C3380CC4-5D6E-409C-BE32-E72D297353CC}">
                  <c16:uniqueId val="{0000000D-D9EE-4907-809F-01D1A7B152E1}"/>
                </c:ext>
              </c:extLst>
            </c:dLbl>
            <c:dLbl>
              <c:idx val="9"/>
              <c:delete val="1"/>
              <c:extLst>
                <c:ext xmlns:c15="http://schemas.microsoft.com/office/drawing/2012/chart" uri="{CE6537A1-D6FC-4f65-9D91-7224C49458BB}"/>
                <c:ext xmlns:c16="http://schemas.microsoft.com/office/drawing/2014/chart" uri="{C3380CC4-5D6E-409C-BE32-E72D297353CC}">
                  <c16:uniqueId val="{0000000E-D9EE-4907-809F-01D1A7B152E1}"/>
                </c:ext>
              </c:extLst>
            </c:dLbl>
            <c:dLbl>
              <c:idx val="12"/>
              <c:delete val="1"/>
              <c:extLst>
                <c:ext xmlns:c15="http://schemas.microsoft.com/office/drawing/2012/chart" uri="{CE6537A1-D6FC-4f65-9D91-7224C49458BB}"/>
                <c:ext xmlns:c16="http://schemas.microsoft.com/office/drawing/2014/chart" uri="{C3380CC4-5D6E-409C-BE32-E72D297353CC}">
                  <c16:uniqueId val="{0000000F-D9EE-4907-809F-01D1A7B152E1}"/>
                </c:ext>
              </c:extLst>
            </c:dLbl>
            <c:dLbl>
              <c:idx val="15"/>
              <c:delete val="1"/>
              <c:extLst>
                <c:ext xmlns:c15="http://schemas.microsoft.com/office/drawing/2012/chart" uri="{CE6537A1-D6FC-4f65-9D91-7224C49458BB}"/>
                <c:ext xmlns:c16="http://schemas.microsoft.com/office/drawing/2014/chart" uri="{C3380CC4-5D6E-409C-BE32-E72D297353CC}">
                  <c16:uniqueId val="{00000010-D9EE-4907-809F-01D1A7B152E1}"/>
                </c:ext>
              </c:extLst>
            </c:dLbl>
            <c:dLbl>
              <c:idx val="18"/>
              <c:delete val="1"/>
              <c:extLst>
                <c:ext xmlns:c15="http://schemas.microsoft.com/office/drawing/2012/chart" uri="{CE6537A1-D6FC-4f65-9D91-7224C49458BB}"/>
                <c:ext xmlns:c16="http://schemas.microsoft.com/office/drawing/2014/chart" uri="{C3380CC4-5D6E-409C-BE32-E72D297353CC}">
                  <c16:uniqueId val="{00000011-D9EE-4907-809F-01D1A7B152E1}"/>
                </c:ext>
              </c:extLst>
            </c:dLbl>
            <c:dLbl>
              <c:idx val="21"/>
              <c:delete val="1"/>
              <c:extLst>
                <c:ext xmlns:c15="http://schemas.microsoft.com/office/drawing/2012/chart" uri="{CE6537A1-D6FC-4f65-9D91-7224C49458BB}"/>
                <c:ext xmlns:c16="http://schemas.microsoft.com/office/drawing/2014/chart" uri="{C3380CC4-5D6E-409C-BE32-E72D297353CC}">
                  <c16:uniqueId val="{00000012-D9EE-4907-809F-01D1A7B152E1}"/>
                </c:ext>
              </c:extLst>
            </c:dLbl>
            <c:dLbl>
              <c:idx val="24"/>
              <c:delete val="1"/>
              <c:extLst>
                <c:ext xmlns:c15="http://schemas.microsoft.com/office/drawing/2012/chart" uri="{CE6537A1-D6FC-4f65-9D91-7224C49458BB}"/>
                <c:ext xmlns:c16="http://schemas.microsoft.com/office/drawing/2014/chart" uri="{C3380CC4-5D6E-409C-BE32-E72D297353CC}">
                  <c16:uniqueId val="{00000013-D9EE-4907-809F-01D1A7B152E1}"/>
                </c:ext>
              </c:extLst>
            </c:dLbl>
            <c:dLbl>
              <c:idx val="27"/>
              <c:delete val="1"/>
              <c:extLst>
                <c:ext xmlns:c15="http://schemas.microsoft.com/office/drawing/2012/chart" uri="{CE6537A1-D6FC-4f65-9D91-7224C49458BB}"/>
                <c:ext xmlns:c16="http://schemas.microsoft.com/office/drawing/2014/chart" uri="{C3380CC4-5D6E-409C-BE32-E72D297353CC}">
                  <c16:uniqueId val="{00000014-D9EE-4907-809F-01D1A7B152E1}"/>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'[9]Q12.要件の変化（現在事業形態）'!$W$7:$W$36</c:f>
              <c:strCache>
                <c:ptCount val="30"/>
                <c:pt idx="0">
                  <c:v>【 F.セキュリティ.プライバシー保護の強化    　 】</c:v>
                </c:pt>
                <c:pt idx="1">
                  <c:v>プロダクト+プロダクト･サービス半々(n=  262)</c:v>
                </c:pt>
                <c:pt idx="2">
                  <c:v>サービス+プロダクト･サービス半々(n=  104)</c:v>
                </c:pt>
                <c:pt idx="3">
                  <c:v>【 A.適用技術の複雑化.高度化               】</c:v>
                </c:pt>
                <c:pt idx="4">
                  <c:v>プロダクト+プロダクト･サービス半々(n=  261)</c:v>
                </c:pt>
                <c:pt idx="5">
                  <c:v>サービス+プロダクト･サービス半々(n=  103)</c:v>
                </c:pt>
                <c:pt idx="6">
                  <c:v>【 E.安全性の向上.機能安全への対応等     】</c:v>
                </c:pt>
                <c:pt idx="7">
                  <c:v>プロダクト+プロダクト･サービス半々(n=  260)</c:v>
                </c:pt>
                <c:pt idx="8">
                  <c:v>サービス+プロダクト･サービス半々(n=  102)</c:v>
                </c:pt>
                <c:pt idx="9">
                  <c:v>【 I.デジタル.トランスフォーメーションへの対応   】</c:v>
                </c:pt>
                <c:pt idx="10">
                  <c:v>プロダクト+プロダクト･サービス半々(n=  261)</c:v>
                </c:pt>
                <c:pt idx="11">
                  <c:v>サービス+プロダクト･サービス半々(n=  102)</c:v>
                </c:pt>
                <c:pt idx="12">
                  <c:v>【 D.利用形態.利用方法の多様化　　　　　　 】</c:v>
                </c:pt>
                <c:pt idx="13">
                  <c:v>プロダクト+プロダクト･サービス半々(n=  260)</c:v>
                </c:pt>
                <c:pt idx="14">
                  <c:v>サービス+プロダクト･サービス半々(n=  103)</c:v>
                </c:pt>
                <c:pt idx="15">
                  <c:v>【 C.つながる対象が増加　　 　　　　　　　　　　 】</c:v>
                </c:pt>
                <c:pt idx="16">
                  <c:v>プロダクト+プロダクト･サービス半々(n=  261)</c:v>
                </c:pt>
                <c:pt idx="17">
                  <c:v>サービス+プロダクト･サービス半々(n=  102)</c:v>
                </c:pt>
                <c:pt idx="18">
                  <c:v>【 J.ニューノーマルへの対応                       】</c:v>
                </c:pt>
                <c:pt idx="19">
                  <c:v>プロダクト+プロダクト･サービス半々(n=  258)</c:v>
                </c:pt>
                <c:pt idx="20">
                  <c:v>サービス+プロダクト･サービス半々(n=  102)</c:v>
                </c:pt>
                <c:pt idx="21">
                  <c:v>【 H.対応すべき規格等の増加                  】</c:v>
                </c:pt>
                <c:pt idx="22">
                  <c:v>プロダクト+プロダクト･サービス半々(n=  260)</c:v>
                </c:pt>
                <c:pt idx="23">
                  <c:v>サービス+プロダクト･サービス半々(n=  102)</c:v>
                </c:pt>
                <c:pt idx="24">
                  <c:v>【 B.部品の増加.プラットフォームの増加　      】</c:v>
                </c:pt>
                <c:pt idx="25">
                  <c:v>プロダクト+プロダクト･サービス半々(n=  259)</c:v>
                </c:pt>
                <c:pt idx="26">
                  <c:v>サービス+プロダクト･サービス半々(n=  103)</c:v>
                </c:pt>
                <c:pt idx="27">
                  <c:v>【 G.仕向地.出荷先の拡大                     】</c:v>
                </c:pt>
                <c:pt idx="28">
                  <c:v>プロダクト+プロダクト･サービス半々(n=  260)</c:v>
                </c:pt>
                <c:pt idx="29">
                  <c:v>サービス+プロダクト･サービス半々(n=  101)</c:v>
                </c:pt>
              </c:strCache>
            </c:strRef>
          </c:cat>
          <c:val>
            <c:numRef>
              <c:f>'[9]Q12.要件の変化（現在事業形態）'!$Y$7:$Y$36</c:f>
              <c:numCache>
                <c:formatCode>0.0%</c:formatCode>
                <c:ptCount val="30"/>
                <c:pt idx="0" formatCode="General">
                  <c:v>0</c:v>
                </c:pt>
                <c:pt idx="1">
                  <c:v>0.37786259541984735</c:v>
                </c:pt>
                <c:pt idx="2">
                  <c:v>0.38461538461538464</c:v>
                </c:pt>
                <c:pt idx="3" formatCode="General">
                  <c:v>0</c:v>
                </c:pt>
                <c:pt idx="4">
                  <c:v>0.44061302681992337</c:v>
                </c:pt>
                <c:pt idx="5">
                  <c:v>0.42718446601941745</c:v>
                </c:pt>
                <c:pt idx="6" formatCode="General">
                  <c:v>0</c:v>
                </c:pt>
                <c:pt idx="7">
                  <c:v>0.44615384615384618</c:v>
                </c:pt>
                <c:pt idx="8">
                  <c:v>0.38235294117647056</c:v>
                </c:pt>
                <c:pt idx="9" formatCode="General">
                  <c:v>0</c:v>
                </c:pt>
                <c:pt idx="10">
                  <c:v>0.39846743295019155</c:v>
                </c:pt>
                <c:pt idx="11">
                  <c:v>0.37254901960784315</c:v>
                </c:pt>
                <c:pt idx="12" formatCode="General">
                  <c:v>0</c:v>
                </c:pt>
                <c:pt idx="13">
                  <c:v>0.43461538461538463</c:v>
                </c:pt>
                <c:pt idx="14">
                  <c:v>0.37864077669902912</c:v>
                </c:pt>
                <c:pt idx="15" formatCode="General">
                  <c:v>0</c:v>
                </c:pt>
                <c:pt idx="16">
                  <c:v>0.35249042145593867</c:v>
                </c:pt>
                <c:pt idx="17">
                  <c:v>0.36274509803921567</c:v>
                </c:pt>
                <c:pt idx="18" formatCode="General">
                  <c:v>0</c:v>
                </c:pt>
                <c:pt idx="19">
                  <c:v>0.34883720930232559</c:v>
                </c:pt>
                <c:pt idx="20">
                  <c:v>0.30392156862745096</c:v>
                </c:pt>
                <c:pt idx="21" formatCode="General">
                  <c:v>0</c:v>
                </c:pt>
                <c:pt idx="22">
                  <c:v>0.49230769230769234</c:v>
                </c:pt>
                <c:pt idx="23">
                  <c:v>0.29411764705882354</c:v>
                </c:pt>
                <c:pt idx="24" formatCode="General">
                  <c:v>0</c:v>
                </c:pt>
                <c:pt idx="25">
                  <c:v>0.38223938223938225</c:v>
                </c:pt>
                <c:pt idx="26">
                  <c:v>0.3300970873786408</c:v>
                </c:pt>
                <c:pt idx="27" formatCode="General">
                  <c:v>0</c:v>
                </c:pt>
                <c:pt idx="28">
                  <c:v>0.25769230769230766</c:v>
                </c:pt>
                <c:pt idx="29">
                  <c:v>0.21782178217821782</c:v>
                </c:pt>
              </c:numCache>
            </c:numRef>
          </c:val>
          <c:extLst>
            <c:ext xmlns:c16="http://schemas.microsoft.com/office/drawing/2014/chart" uri="{C3380CC4-5D6E-409C-BE32-E72D297353CC}">
              <c16:uniqueId val="{00000015-D9EE-4907-809F-01D1A7B152E1}"/>
            </c:ext>
          </c:extLst>
        </c:ser>
        <c:ser>
          <c:idx val="2"/>
          <c:order val="2"/>
          <c:tx>
            <c:strRef>
              <c:f>'[クロス集計_A_Q12.Q22.Q23(Q8-Q10クロス).xlsx]Q12.要件の変化（現在事業形態）'!$Z$6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'[9]Q12.要件の変化（現在事業形態）'!$W$7:$W$36</c:f>
              <c:strCache>
                <c:ptCount val="30"/>
                <c:pt idx="0">
                  <c:v>【 F.セキュリティ.プライバシー保護の強化    　 】</c:v>
                </c:pt>
                <c:pt idx="1">
                  <c:v>プロダクト+プロダクト･サービス半々(n=  262)</c:v>
                </c:pt>
                <c:pt idx="2">
                  <c:v>サービス+プロダクト･サービス半々(n=  104)</c:v>
                </c:pt>
                <c:pt idx="3">
                  <c:v>【 A.適用技術の複雑化.高度化               】</c:v>
                </c:pt>
                <c:pt idx="4">
                  <c:v>プロダクト+プロダクト･サービス半々(n=  261)</c:v>
                </c:pt>
                <c:pt idx="5">
                  <c:v>サービス+プロダクト･サービス半々(n=  103)</c:v>
                </c:pt>
                <c:pt idx="6">
                  <c:v>【 E.安全性の向上.機能安全への対応等     】</c:v>
                </c:pt>
                <c:pt idx="7">
                  <c:v>プロダクト+プロダクト･サービス半々(n=  260)</c:v>
                </c:pt>
                <c:pt idx="8">
                  <c:v>サービス+プロダクト･サービス半々(n=  102)</c:v>
                </c:pt>
                <c:pt idx="9">
                  <c:v>【 I.デジタル.トランスフォーメーションへの対応   】</c:v>
                </c:pt>
                <c:pt idx="10">
                  <c:v>プロダクト+プロダクト･サービス半々(n=  261)</c:v>
                </c:pt>
                <c:pt idx="11">
                  <c:v>サービス+プロダクト･サービス半々(n=  102)</c:v>
                </c:pt>
                <c:pt idx="12">
                  <c:v>【 D.利用形態.利用方法の多様化　　　　　　 】</c:v>
                </c:pt>
                <c:pt idx="13">
                  <c:v>プロダクト+プロダクト･サービス半々(n=  260)</c:v>
                </c:pt>
                <c:pt idx="14">
                  <c:v>サービス+プロダクト･サービス半々(n=  103)</c:v>
                </c:pt>
                <c:pt idx="15">
                  <c:v>【 C.つながる対象が増加　　 　　　　　　　　　　 】</c:v>
                </c:pt>
                <c:pt idx="16">
                  <c:v>プロダクト+プロダクト･サービス半々(n=  261)</c:v>
                </c:pt>
                <c:pt idx="17">
                  <c:v>サービス+プロダクト･サービス半々(n=  102)</c:v>
                </c:pt>
                <c:pt idx="18">
                  <c:v>【 J.ニューノーマルへの対応                       】</c:v>
                </c:pt>
                <c:pt idx="19">
                  <c:v>プロダクト+プロダクト･サービス半々(n=  258)</c:v>
                </c:pt>
                <c:pt idx="20">
                  <c:v>サービス+プロダクト･サービス半々(n=  102)</c:v>
                </c:pt>
                <c:pt idx="21">
                  <c:v>【 H.対応すべき規格等の増加                  】</c:v>
                </c:pt>
                <c:pt idx="22">
                  <c:v>プロダクト+プロダクト･サービス半々(n=  260)</c:v>
                </c:pt>
                <c:pt idx="23">
                  <c:v>サービス+プロダクト･サービス半々(n=  102)</c:v>
                </c:pt>
                <c:pt idx="24">
                  <c:v>【 B.部品の増加.プラットフォームの増加　      】</c:v>
                </c:pt>
                <c:pt idx="25">
                  <c:v>プロダクト+プロダクト･サービス半々(n=  259)</c:v>
                </c:pt>
                <c:pt idx="26">
                  <c:v>サービス+プロダクト･サービス半々(n=  103)</c:v>
                </c:pt>
                <c:pt idx="27">
                  <c:v>【 G.仕向地.出荷先の拡大                     】</c:v>
                </c:pt>
                <c:pt idx="28">
                  <c:v>プロダクト+プロダクト･サービス半々(n=  260)</c:v>
                </c:pt>
                <c:pt idx="29">
                  <c:v>サービス+プロダクト･サービス半々(n=  101)</c:v>
                </c:pt>
              </c:strCache>
            </c:strRef>
          </c:cat>
          <c:val>
            <c:numRef>
              <c:f>'[9]Q12.要件の変化（現在事業形態）'!$Z$7:$Z$36</c:f>
              <c:numCache>
                <c:formatCode>0.0%</c:formatCode>
                <c:ptCount val="30"/>
                <c:pt idx="0" formatCode="General">
                  <c:v>0</c:v>
                </c:pt>
                <c:pt idx="1">
                  <c:v>0.17938931297709923</c:v>
                </c:pt>
                <c:pt idx="2">
                  <c:v>0.13461538461538461</c:v>
                </c:pt>
                <c:pt idx="3" formatCode="General">
                  <c:v>0</c:v>
                </c:pt>
                <c:pt idx="4">
                  <c:v>0.19157088122605365</c:v>
                </c:pt>
                <c:pt idx="5">
                  <c:v>0.1941747572815534</c:v>
                </c:pt>
                <c:pt idx="6" formatCode="General">
                  <c:v>0</c:v>
                </c:pt>
                <c:pt idx="7">
                  <c:v>0.19230769230769232</c:v>
                </c:pt>
                <c:pt idx="8">
                  <c:v>0.28431372549019607</c:v>
                </c:pt>
                <c:pt idx="9" formatCode="General">
                  <c:v>0</c:v>
                </c:pt>
                <c:pt idx="10">
                  <c:v>0.27203065134099619</c:v>
                </c:pt>
                <c:pt idx="11">
                  <c:v>0.25490196078431371</c:v>
                </c:pt>
                <c:pt idx="12" formatCode="General">
                  <c:v>0</c:v>
                </c:pt>
                <c:pt idx="13">
                  <c:v>0.24230769230769231</c:v>
                </c:pt>
                <c:pt idx="14">
                  <c:v>0.28155339805825241</c:v>
                </c:pt>
                <c:pt idx="15" formatCode="General">
                  <c:v>0</c:v>
                </c:pt>
                <c:pt idx="16">
                  <c:v>0.30268199233716475</c:v>
                </c:pt>
                <c:pt idx="17">
                  <c:v>0.33333333333333331</c:v>
                </c:pt>
                <c:pt idx="18" formatCode="General">
                  <c:v>0</c:v>
                </c:pt>
                <c:pt idx="19">
                  <c:v>0.32558139534883723</c:v>
                </c:pt>
                <c:pt idx="20">
                  <c:v>0.3235294117647059</c:v>
                </c:pt>
                <c:pt idx="21" formatCode="General">
                  <c:v>0</c:v>
                </c:pt>
                <c:pt idx="22">
                  <c:v>0.29230769230769232</c:v>
                </c:pt>
                <c:pt idx="23">
                  <c:v>0.38235294117647056</c:v>
                </c:pt>
                <c:pt idx="24" formatCode="General">
                  <c:v>0</c:v>
                </c:pt>
                <c:pt idx="25">
                  <c:v>0.3359073359073359</c:v>
                </c:pt>
                <c:pt idx="26">
                  <c:v>0.30097087378640774</c:v>
                </c:pt>
                <c:pt idx="27" formatCode="General">
                  <c:v>0</c:v>
                </c:pt>
                <c:pt idx="28">
                  <c:v>0.41923076923076924</c:v>
                </c:pt>
                <c:pt idx="29">
                  <c:v>0.34653465346534651</c:v>
                </c:pt>
              </c:numCache>
            </c:numRef>
          </c:val>
          <c:extLst>
            <c:ext xmlns:c16="http://schemas.microsoft.com/office/drawing/2014/chart" uri="{C3380CC4-5D6E-409C-BE32-E72D297353CC}">
              <c16:uniqueId val="{00000020-D9EE-4907-809F-01D1A7B152E1}"/>
            </c:ext>
          </c:extLst>
        </c:ser>
        <c:ser>
          <c:idx val="3"/>
          <c:order val="3"/>
          <c:tx>
            <c:strRef>
              <c:f>'[クロス集計_A_Q12.Q22.Q23(Q8-Q10クロス).xlsx]Q12.要件の変化（現在事業形態）'!$AA$6</c:f>
              <c:strCache>
                <c:ptCount val="1"/>
                <c:pt idx="0">
                  <c:v>当てはまらない</c:v>
                </c:pt>
              </c:strCache>
            </c:strRef>
          </c:tx>
          <c:spPr>
            <a:solidFill>
              <a:srgbClr val="9DC3E6"/>
            </a:solidFill>
            <a:ln>
              <a:solidFill>
                <a:schemeClr val="tx1"/>
              </a:solidFill>
            </a:ln>
            <a:effectLst/>
          </c:spPr>
          <c:invertIfNegative val="0"/>
          <c:dLbls>
            <c:delete val="1"/>
          </c:dLbls>
          <c:cat>
            <c:strRef>
              <c:f>'[9]Q12.要件の変化（現在事業形態）'!$W$7:$W$36</c:f>
              <c:strCache>
                <c:ptCount val="30"/>
                <c:pt idx="0">
                  <c:v>【 F.セキュリティ.プライバシー保護の強化    　 】</c:v>
                </c:pt>
                <c:pt idx="1">
                  <c:v>プロダクト+プロダクト･サービス半々(n=  262)</c:v>
                </c:pt>
                <c:pt idx="2">
                  <c:v>サービス+プロダクト･サービス半々(n=  104)</c:v>
                </c:pt>
                <c:pt idx="3">
                  <c:v>【 A.適用技術の複雑化.高度化               】</c:v>
                </c:pt>
                <c:pt idx="4">
                  <c:v>プロダクト+プロダクト･サービス半々(n=  261)</c:v>
                </c:pt>
                <c:pt idx="5">
                  <c:v>サービス+プロダクト･サービス半々(n=  103)</c:v>
                </c:pt>
                <c:pt idx="6">
                  <c:v>【 E.安全性の向上.機能安全への対応等     】</c:v>
                </c:pt>
                <c:pt idx="7">
                  <c:v>プロダクト+プロダクト･サービス半々(n=  260)</c:v>
                </c:pt>
                <c:pt idx="8">
                  <c:v>サービス+プロダクト･サービス半々(n=  102)</c:v>
                </c:pt>
                <c:pt idx="9">
                  <c:v>【 I.デジタル.トランスフォーメーションへの対応   】</c:v>
                </c:pt>
                <c:pt idx="10">
                  <c:v>プロダクト+プロダクト･サービス半々(n=  261)</c:v>
                </c:pt>
                <c:pt idx="11">
                  <c:v>サービス+プロダクト･サービス半々(n=  102)</c:v>
                </c:pt>
                <c:pt idx="12">
                  <c:v>【 D.利用形態.利用方法の多様化　　　　　　 】</c:v>
                </c:pt>
                <c:pt idx="13">
                  <c:v>プロダクト+プロダクト･サービス半々(n=  260)</c:v>
                </c:pt>
                <c:pt idx="14">
                  <c:v>サービス+プロダクト･サービス半々(n=  103)</c:v>
                </c:pt>
                <c:pt idx="15">
                  <c:v>【 C.つながる対象が増加　　 　　　　　　　　　　 】</c:v>
                </c:pt>
                <c:pt idx="16">
                  <c:v>プロダクト+プロダクト･サービス半々(n=  261)</c:v>
                </c:pt>
                <c:pt idx="17">
                  <c:v>サービス+プロダクト･サービス半々(n=  102)</c:v>
                </c:pt>
                <c:pt idx="18">
                  <c:v>【 J.ニューノーマルへの対応                       】</c:v>
                </c:pt>
                <c:pt idx="19">
                  <c:v>プロダクト+プロダクト･サービス半々(n=  258)</c:v>
                </c:pt>
                <c:pt idx="20">
                  <c:v>サービス+プロダクト･サービス半々(n=  102)</c:v>
                </c:pt>
                <c:pt idx="21">
                  <c:v>【 H.対応すべき規格等の増加                  】</c:v>
                </c:pt>
                <c:pt idx="22">
                  <c:v>プロダクト+プロダクト･サービス半々(n=  260)</c:v>
                </c:pt>
                <c:pt idx="23">
                  <c:v>サービス+プロダクト･サービス半々(n=  102)</c:v>
                </c:pt>
                <c:pt idx="24">
                  <c:v>【 B.部品の増加.プラットフォームの増加　      】</c:v>
                </c:pt>
                <c:pt idx="25">
                  <c:v>プロダクト+プロダクト･サービス半々(n=  259)</c:v>
                </c:pt>
                <c:pt idx="26">
                  <c:v>サービス+プロダクト･サービス半々(n=  103)</c:v>
                </c:pt>
                <c:pt idx="27">
                  <c:v>【 G.仕向地.出荷先の拡大                     】</c:v>
                </c:pt>
                <c:pt idx="28">
                  <c:v>プロダクト+プロダクト･サービス半々(n=  260)</c:v>
                </c:pt>
                <c:pt idx="29">
                  <c:v>サービス+プロダクト･サービス半々(n=  101)</c:v>
                </c:pt>
              </c:strCache>
            </c:strRef>
          </c:cat>
          <c:val>
            <c:numRef>
              <c:f>'[9]Q12.要件の変化（現在事業形態）'!$AA$7:$AA$36</c:f>
              <c:numCache>
                <c:formatCode>0.0%</c:formatCode>
                <c:ptCount val="30"/>
                <c:pt idx="0" formatCode="General">
                  <c:v>0</c:v>
                </c:pt>
                <c:pt idx="1">
                  <c:v>8.0152671755725186E-2</c:v>
                </c:pt>
                <c:pt idx="2">
                  <c:v>8.6538461538461536E-2</c:v>
                </c:pt>
                <c:pt idx="3" formatCode="General">
                  <c:v>0</c:v>
                </c:pt>
                <c:pt idx="4">
                  <c:v>6.1302681992337162E-2</c:v>
                </c:pt>
                <c:pt idx="5">
                  <c:v>4.8543689320388349E-2</c:v>
                </c:pt>
                <c:pt idx="6" formatCode="General">
                  <c:v>0</c:v>
                </c:pt>
                <c:pt idx="7">
                  <c:v>8.461538461538462E-2</c:v>
                </c:pt>
                <c:pt idx="8">
                  <c:v>9.8039215686274508E-2</c:v>
                </c:pt>
                <c:pt idx="9" formatCode="General">
                  <c:v>0</c:v>
                </c:pt>
                <c:pt idx="10">
                  <c:v>0.11494252873563218</c:v>
                </c:pt>
                <c:pt idx="11">
                  <c:v>0.16666666666666666</c:v>
                </c:pt>
                <c:pt idx="12" formatCode="General">
                  <c:v>0</c:v>
                </c:pt>
                <c:pt idx="13">
                  <c:v>0.12307692307692308</c:v>
                </c:pt>
                <c:pt idx="14">
                  <c:v>0.12621359223300971</c:v>
                </c:pt>
                <c:pt idx="15" formatCode="General">
                  <c:v>0</c:v>
                </c:pt>
                <c:pt idx="16">
                  <c:v>0.13793103448275862</c:v>
                </c:pt>
                <c:pt idx="17">
                  <c:v>0.16666666666666666</c:v>
                </c:pt>
                <c:pt idx="18" formatCode="General">
                  <c:v>0</c:v>
                </c:pt>
                <c:pt idx="19">
                  <c:v>0.14728682170542637</c:v>
                </c:pt>
                <c:pt idx="20">
                  <c:v>0.18627450980392157</c:v>
                </c:pt>
                <c:pt idx="21" formatCode="General">
                  <c:v>0</c:v>
                </c:pt>
                <c:pt idx="22">
                  <c:v>7.6923076923076927E-2</c:v>
                </c:pt>
                <c:pt idx="23">
                  <c:v>0.18627450980392157</c:v>
                </c:pt>
                <c:pt idx="24" formatCode="General">
                  <c:v>0</c:v>
                </c:pt>
                <c:pt idx="25">
                  <c:v>0.138996138996139</c:v>
                </c:pt>
                <c:pt idx="26">
                  <c:v>0.25242718446601942</c:v>
                </c:pt>
                <c:pt idx="27" formatCode="General">
                  <c:v>0</c:v>
                </c:pt>
                <c:pt idx="28">
                  <c:v>0.17692307692307693</c:v>
                </c:pt>
                <c:pt idx="29">
                  <c:v>0.30693069306930693</c:v>
                </c:pt>
              </c:numCache>
            </c:numRef>
          </c:val>
          <c:extLst>
            <c:ext xmlns:c16="http://schemas.microsoft.com/office/drawing/2014/chart" uri="{C3380CC4-5D6E-409C-BE32-E72D297353CC}">
              <c16:uniqueId val="{0000002B-D9EE-4907-809F-01D1A7B152E1}"/>
            </c:ext>
          </c:extLst>
        </c:ser>
        <c:ser>
          <c:idx val="4"/>
          <c:order val="4"/>
          <c:tx>
            <c:strRef>
              <c:f>'[クロス集計_A_Q12.Q22.Q23(Q8-Q10クロス).xlsx]Q12.要件の変化（現在事業形態）'!$AB$6</c:f>
              <c:strCache>
                <c:ptCount val="1"/>
                <c:pt idx="0">
                  <c:v>どちらともいえない</c:v>
                </c:pt>
              </c:strCache>
            </c:strRef>
          </c:tx>
          <c:spPr>
            <a:solidFill>
              <a:schemeClr val="bg1"/>
            </a:solidFill>
            <a:ln>
              <a:solidFill>
                <a:schemeClr val="tx1"/>
              </a:solidFill>
            </a:ln>
            <a:effectLst/>
          </c:spPr>
          <c:invertIfNegative val="0"/>
          <c:dLbls>
            <c:delete val="1"/>
          </c:dLbls>
          <c:cat>
            <c:strRef>
              <c:f>'[9]Q12.要件の変化（現在事業形態）'!$W$7:$W$36</c:f>
              <c:strCache>
                <c:ptCount val="30"/>
                <c:pt idx="0">
                  <c:v>【 F.セキュリティ.プライバシー保護の強化    　 】</c:v>
                </c:pt>
                <c:pt idx="1">
                  <c:v>プロダクト+プロダクト･サービス半々(n=  262)</c:v>
                </c:pt>
                <c:pt idx="2">
                  <c:v>サービス+プロダクト･サービス半々(n=  104)</c:v>
                </c:pt>
                <c:pt idx="3">
                  <c:v>【 A.適用技術の複雑化.高度化               】</c:v>
                </c:pt>
                <c:pt idx="4">
                  <c:v>プロダクト+プロダクト･サービス半々(n=  261)</c:v>
                </c:pt>
                <c:pt idx="5">
                  <c:v>サービス+プロダクト･サービス半々(n=  103)</c:v>
                </c:pt>
                <c:pt idx="6">
                  <c:v>【 E.安全性の向上.機能安全への対応等     】</c:v>
                </c:pt>
                <c:pt idx="7">
                  <c:v>プロダクト+プロダクト･サービス半々(n=  260)</c:v>
                </c:pt>
                <c:pt idx="8">
                  <c:v>サービス+プロダクト･サービス半々(n=  102)</c:v>
                </c:pt>
                <c:pt idx="9">
                  <c:v>【 I.デジタル.トランスフォーメーションへの対応   】</c:v>
                </c:pt>
                <c:pt idx="10">
                  <c:v>プロダクト+プロダクト･サービス半々(n=  261)</c:v>
                </c:pt>
                <c:pt idx="11">
                  <c:v>サービス+プロダクト･サービス半々(n=  102)</c:v>
                </c:pt>
                <c:pt idx="12">
                  <c:v>【 D.利用形態.利用方法の多様化　　　　　　 】</c:v>
                </c:pt>
                <c:pt idx="13">
                  <c:v>プロダクト+プロダクト･サービス半々(n=  260)</c:v>
                </c:pt>
                <c:pt idx="14">
                  <c:v>サービス+プロダクト･サービス半々(n=  103)</c:v>
                </c:pt>
                <c:pt idx="15">
                  <c:v>【 C.つながる対象が増加　　 　　　　　　　　　　 】</c:v>
                </c:pt>
                <c:pt idx="16">
                  <c:v>プロダクト+プロダクト･サービス半々(n=  261)</c:v>
                </c:pt>
                <c:pt idx="17">
                  <c:v>サービス+プロダクト･サービス半々(n=  102)</c:v>
                </c:pt>
                <c:pt idx="18">
                  <c:v>【 J.ニューノーマルへの対応                       】</c:v>
                </c:pt>
                <c:pt idx="19">
                  <c:v>プロダクト+プロダクト･サービス半々(n=  258)</c:v>
                </c:pt>
                <c:pt idx="20">
                  <c:v>サービス+プロダクト･サービス半々(n=  102)</c:v>
                </c:pt>
                <c:pt idx="21">
                  <c:v>【 H.対応すべき規格等の増加                  】</c:v>
                </c:pt>
                <c:pt idx="22">
                  <c:v>プロダクト+プロダクト･サービス半々(n=  260)</c:v>
                </c:pt>
                <c:pt idx="23">
                  <c:v>サービス+プロダクト･サービス半々(n=  102)</c:v>
                </c:pt>
                <c:pt idx="24">
                  <c:v>【 B.部品の増加.プラットフォームの増加　      】</c:v>
                </c:pt>
                <c:pt idx="25">
                  <c:v>プロダクト+プロダクト･サービス半々(n=  259)</c:v>
                </c:pt>
                <c:pt idx="26">
                  <c:v>サービス+プロダクト･サービス半々(n=  103)</c:v>
                </c:pt>
                <c:pt idx="27">
                  <c:v>【 G.仕向地.出荷先の拡大                     】</c:v>
                </c:pt>
                <c:pt idx="28">
                  <c:v>プロダクト+プロダクト･サービス半々(n=  260)</c:v>
                </c:pt>
                <c:pt idx="29">
                  <c:v>サービス+プロダクト･サービス半々(n=  101)</c:v>
                </c:pt>
              </c:strCache>
            </c:strRef>
          </c:cat>
          <c:val>
            <c:numRef>
              <c:f>'[9]Q12.要件の変化（現在事業形態）'!$AB$7:$AB$36</c:f>
              <c:numCache>
                <c:formatCode>0.0%</c:formatCode>
                <c:ptCount val="30"/>
                <c:pt idx="0" formatCode="General">
                  <c:v>0</c:v>
                </c:pt>
                <c:pt idx="1">
                  <c:v>5.3435114503816793E-2</c:v>
                </c:pt>
                <c:pt idx="2">
                  <c:v>4.807692307692308E-2</c:v>
                </c:pt>
                <c:pt idx="3" formatCode="General">
                  <c:v>0</c:v>
                </c:pt>
                <c:pt idx="4">
                  <c:v>4.5977011494252873E-2</c:v>
                </c:pt>
                <c:pt idx="5">
                  <c:v>4.8543689320388349E-2</c:v>
                </c:pt>
                <c:pt idx="6" formatCode="General">
                  <c:v>0</c:v>
                </c:pt>
                <c:pt idx="7">
                  <c:v>3.0769230769230771E-2</c:v>
                </c:pt>
                <c:pt idx="8">
                  <c:v>4.9019607843137254E-2</c:v>
                </c:pt>
                <c:pt idx="9" formatCode="General">
                  <c:v>0</c:v>
                </c:pt>
                <c:pt idx="10">
                  <c:v>4.5977011494252873E-2</c:v>
                </c:pt>
                <c:pt idx="11">
                  <c:v>3.9215686274509803E-2</c:v>
                </c:pt>
                <c:pt idx="12" formatCode="General">
                  <c:v>0</c:v>
                </c:pt>
                <c:pt idx="13">
                  <c:v>3.8461538461538464E-2</c:v>
                </c:pt>
                <c:pt idx="14">
                  <c:v>2.9126213592233011E-2</c:v>
                </c:pt>
                <c:pt idx="15" formatCode="General">
                  <c:v>0</c:v>
                </c:pt>
                <c:pt idx="16">
                  <c:v>6.1302681992337162E-2</c:v>
                </c:pt>
                <c:pt idx="17">
                  <c:v>3.9215686274509803E-2</c:v>
                </c:pt>
                <c:pt idx="18" formatCode="General">
                  <c:v>0</c:v>
                </c:pt>
                <c:pt idx="19">
                  <c:v>5.8139534883720929E-2</c:v>
                </c:pt>
                <c:pt idx="20">
                  <c:v>6.8627450980392163E-2</c:v>
                </c:pt>
                <c:pt idx="21" formatCode="General">
                  <c:v>0</c:v>
                </c:pt>
                <c:pt idx="22">
                  <c:v>4.230769230769231E-2</c:v>
                </c:pt>
                <c:pt idx="23">
                  <c:v>6.8627450980392163E-2</c:v>
                </c:pt>
                <c:pt idx="24" formatCode="General">
                  <c:v>0</c:v>
                </c:pt>
                <c:pt idx="25">
                  <c:v>6.1776061776061778E-2</c:v>
                </c:pt>
                <c:pt idx="26">
                  <c:v>3.8834951456310676E-2</c:v>
                </c:pt>
                <c:pt idx="27" formatCode="General">
                  <c:v>0</c:v>
                </c:pt>
                <c:pt idx="28">
                  <c:v>7.3076923076923081E-2</c:v>
                </c:pt>
                <c:pt idx="29">
                  <c:v>7.9207920792079209E-2</c:v>
                </c:pt>
              </c:numCache>
            </c:numRef>
          </c:val>
          <c:extLst>
            <c:ext xmlns:c16="http://schemas.microsoft.com/office/drawing/2014/chart" uri="{C3380CC4-5D6E-409C-BE32-E72D297353CC}">
              <c16:uniqueId val="{00000036-D9EE-4907-809F-01D1A7B152E1}"/>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'[クロス集計_A_Q12.Q22.Q23(Q8-Q10クロス).xlsx]Q12.要件の変化（現在提供先）'!$X$6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B42-4D34-993B-409FBD5FB8D6}"/>
                </c:ext>
              </c:extLst>
            </c:dLbl>
            <c:dLbl>
              <c:idx val="3"/>
              <c:delete val="1"/>
              <c:extLst>
                <c:ext xmlns:c15="http://schemas.microsoft.com/office/drawing/2012/chart" uri="{CE6537A1-D6FC-4f65-9D91-7224C49458BB}"/>
                <c:ext xmlns:c16="http://schemas.microsoft.com/office/drawing/2014/chart" uri="{C3380CC4-5D6E-409C-BE32-E72D297353CC}">
                  <c16:uniqueId val="{00000001-BB42-4D34-993B-409FBD5FB8D6}"/>
                </c:ext>
              </c:extLst>
            </c:dLbl>
            <c:dLbl>
              <c:idx val="6"/>
              <c:delete val="1"/>
              <c:extLst>
                <c:ext xmlns:c15="http://schemas.microsoft.com/office/drawing/2012/chart" uri="{CE6537A1-D6FC-4f65-9D91-7224C49458BB}"/>
                <c:ext xmlns:c16="http://schemas.microsoft.com/office/drawing/2014/chart" uri="{C3380CC4-5D6E-409C-BE32-E72D297353CC}">
                  <c16:uniqueId val="{00000002-BB42-4D34-993B-409FBD5FB8D6}"/>
                </c:ext>
              </c:extLst>
            </c:dLbl>
            <c:dLbl>
              <c:idx val="9"/>
              <c:delete val="1"/>
              <c:extLst>
                <c:ext xmlns:c15="http://schemas.microsoft.com/office/drawing/2012/chart" uri="{CE6537A1-D6FC-4f65-9D91-7224C49458BB}"/>
                <c:ext xmlns:c16="http://schemas.microsoft.com/office/drawing/2014/chart" uri="{C3380CC4-5D6E-409C-BE32-E72D297353CC}">
                  <c16:uniqueId val="{00000003-BB42-4D34-993B-409FBD5FB8D6}"/>
                </c:ext>
              </c:extLst>
            </c:dLbl>
            <c:dLbl>
              <c:idx val="12"/>
              <c:delete val="1"/>
              <c:extLst>
                <c:ext xmlns:c15="http://schemas.microsoft.com/office/drawing/2012/chart" uri="{CE6537A1-D6FC-4f65-9D91-7224C49458BB}"/>
                <c:ext xmlns:c16="http://schemas.microsoft.com/office/drawing/2014/chart" uri="{C3380CC4-5D6E-409C-BE32-E72D297353CC}">
                  <c16:uniqueId val="{00000004-BB42-4D34-993B-409FBD5FB8D6}"/>
                </c:ext>
              </c:extLst>
            </c:dLbl>
            <c:dLbl>
              <c:idx val="15"/>
              <c:delete val="1"/>
              <c:extLst>
                <c:ext xmlns:c15="http://schemas.microsoft.com/office/drawing/2012/chart" uri="{CE6537A1-D6FC-4f65-9D91-7224C49458BB}"/>
                <c:ext xmlns:c16="http://schemas.microsoft.com/office/drawing/2014/chart" uri="{C3380CC4-5D6E-409C-BE32-E72D297353CC}">
                  <c16:uniqueId val="{00000005-BB42-4D34-993B-409FBD5FB8D6}"/>
                </c:ext>
              </c:extLst>
            </c:dLbl>
            <c:dLbl>
              <c:idx val="18"/>
              <c:delete val="1"/>
              <c:extLst>
                <c:ext xmlns:c15="http://schemas.microsoft.com/office/drawing/2012/chart" uri="{CE6537A1-D6FC-4f65-9D91-7224C49458BB}"/>
                <c:ext xmlns:c16="http://schemas.microsoft.com/office/drawing/2014/chart" uri="{C3380CC4-5D6E-409C-BE32-E72D297353CC}">
                  <c16:uniqueId val="{00000006-BB42-4D34-993B-409FBD5FB8D6}"/>
                </c:ext>
              </c:extLst>
            </c:dLbl>
            <c:dLbl>
              <c:idx val="21"/>
              <c:delete val="1"/>
              <c:extLst>
                <c:ext xmlns:c15="http://schemas.microsoft.com/office/drawing/2012/chart" uri="{CE6537A1-D6FC-4f65-9D91-7224C49458BB}"/>
                <c:ext xmlns:c16="http://schemas.microsoft.com/office/drawing/2014/chart" uri="{C3380CC4-5D6E-409C-BE32-E72D297353CC}">
                  <c16:uniqueId val="{00000007-BB42-4D34-993B-409FBD5FB8D6}"/>
                </c:ext>
              </c:extLst>
            </c:dLbl>
            <c:dLbl>
              <c:idx val="24"/>
              <c:delete val="1"/>
              <c:extLst>
                <c:ext xmlns:c15="http://schemas.microsoft.com/office/drawing/2012/chart" uri="{CE6537A1-D6FC-4f65-9D91-7224C49458BB}"/>
                <c:ext xmlns:c16="http://schemas.microsoft.com/office/drawing/2014/chart" uri="{C3380CC4-5D6E-409C-BE32-E72D297353CC}">
                  <c16:uniqueId val="{00000008-BB42-4D34-993B-409FBD5FB8D6}"/>
                </c:ext>
              </c:extLst>
            </c:dLbl>
            <c:dLbl>
              <c:idx val="27"/>
              <c:delete val="1"/>
              <c:extLst>
                <c:ext xmlns:c15="http://schemas.microsoft.com/office/drawing/2012/chart" uri="{CE6537A1-D6FC-4f65-9D91-7224C49458BB}"/>
                <c:ext xmlns:c16="http://schemas.microsoft.com/office/drawing/2014/chart" uri="{C3380CC4-5D6E-409C-BE32-E72D297353CC}">
                  <c16:uniqueId val="{00000009-BB42-4D34-993B-409FBD5FB8D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'[9]Q12.要件の変化（現在提供先）'!$W$7:$W$36</c:f>
              <c:strCache>
                <c:ptCount val="30"/>
                <c:pt idx="0">
                  <c:v>【 F.セキュリティ.プライバシー保護の強化    　 】</c:v>
                </c:pt>
                <c:pt idx="1">
                  <c:v>B2C + B2C･B2B半々(n=    79)</c:v>
                </c:pt>
                <c:pt idx="2">
                  <c:v>B2B + B2C･B2B半々(n=  293)</c:v>
                </c:pt>
                <c:pt idx="3">
                  <c:v>【 A.適用技術の複雑化.高度化               】</c:v>
                </c:pt>
                <c:pt idx="4">
                  <c:v>B2C + B2C･B2B半々(n=    78)</c:v>
                </c:pt>
                <c:pt idx="5">
                  <c:v>B2B + B2C･B2B半々(n=  293)</c:v>
                </c:pt>
                <c:pt idx="6">
                  <c:v>【 E.安全性の向上.機能安全への対応等     】</c:v>
                </c:pt>
                <c:pt idx="7">
                  <c:v>B2C + B2C･B2B半々(n=    75)</c:v>
                </c:pt>
                <c:pt idx="8">
                  <c:v>B2B + B2C･B2B半々(n=  292)</c:v>
                </c:pt>
                <c:pt idx="9">
                  <c:v>【 I.デジタル.トランスフォーメーションへの対応   】</c:v>
                </c:pt>
                <c:pt idx="10">
                  <c:v>B2C + B2C･B2B半々(n=    78)</c:v>
                </c:pt>
                <c:pt idx="11">
                  <c:v>B2B + B2C･B2B半々(n=  293)</c:v>
                </c:pt>
                <c:pt idx="12">
                  <c:v>【 D.利用形態.利用方法の多様化　　　　　　 】</c:v>
                </c:pt>
                <c:pt idx="13">
                  <c:v>B2C + B2C･B2B半々(n=    77)</c:v>
                </c:pt>
                <c:pt idx="14">
                  <c:v>B2B + B2C･B2B半々(n=  293)</c:v>
                </c:pt>
                <c:pt idx="15">
                  <c:v>【 C.つながる対象が増加　　 　　　　　　　　　　 】</c:v>
                </c:pt>
                <c:pt idx="16">
                  <c:v>B2C + B2C･B2B半々(n=    78)</c:v>
                </c:pt>
                <c:pt idx="17">
                  <c:v>B2B + B2C･B2B半々(n=  292)</c:v>
                </c:pt>
                <c:pt idx="18">
                  <c:v>【 J.ニューノーマルへの対応                       】</c:v>
                </c:pt>
                <c:pt idx="19">
                  <c:v>B2C + B2C･B2B半々(n=    76)</c:v>
                </c:pt>
                <c:pt idx="20">
                  <c:v>B2B + B2C･B2B半々(n=  291)</c:v>
                </c:pt>
                <c:pt idx="21">
                  <c:v>【 H.対応すべき規格等の増加                  】</c:v>
                </c:pt>
                <c:pt idx="22">
                  <c:v>B2C + B2C･B2B半々(n=    78)</c:v>
                </c:pt>
                <c:pt idx="23">
                  <c:v>B2B + B2C･B2B半々(n=  291)</c:v>
                </c:pt>
                <c:pt idx="24">
                  <c:v>【 B.部品の増加.プラットフォームの増加　      】</c:v>
                </c:pt>
                <c:pt idx="25">
                  <c:v>B2C + B2C･B2B半々(n=    76)</c:v>
                </c:pt>
                <c:pt idx="26">
                  <c:v>B2B + B2C･B2B半々(n=  291)</c:v>
                </c:pt>
                <c:pt idx="27">
                  <c:v>【 G.仕向地.出荷先の拡大                     】</c:v>
                </c:pt>
                <c:pt idx="28">
                  <c:v>B2C + B2C･B2B半々(n=    77)</c:v>
                </c:pt>
                <c:pt idx="29">
                  <c:v>B2B + B2C･B2B半々(n=  291)</c:v>
                </c:pt>
              </c:strCache>
            </c:strRef>
          </c:cat>
          <c:val>
            <c:numRef>
              <c:f>'[9]Q12.要件の変化（現在提供先）'!$X$7:$X$36</c:f>
              <c:numCache>
                <c:formatCode>0.0%</c:formatCode>
                <c:ptCount val="30"/>
                <c:pt idx="0" formatCode="General">
                  <c:v>0</c:v>
                </c:pt>
                <c:pt idx="1">
                  <c:v>0.27848101265822783</c:v>
                </c:pt>
                <c:pt idx="2">
                  <c:v>0.32081911262798635</c:v>
                </c:pt>
                <c:pt idx="3" formatCode="General">
                  <c:v>0</c:v>
                </c:pt>
                <c:pt idx="4">
                  <c:v>0.24358974358974358</c:v>
                </c:pt>
                <c:pt idx="5">
                  <c:v>0.2696245733788396</c:v>
                </c:pt>
                <c:pt idx="6" formatCode="General">
                  <c:v>0</c:v>
                </c:pt>
                <c:pt idx="7">
                  <c:v>0.22666666666666666</c:v>
                </c:pt>
                <c:pt idx="8">
                  <c:v>0.22602739726027396</c:v>
                </c:pt>
                <c:pt idx="9" formatCode="General">
                  <c:v>0</c:v>
                </c:pt>
                <c:pt idx="10">
                  <c:v>0.12820512820512819</c:v>
                </c:pt>
                <c:pt idx="11">
                  <c:v>0.17406143344709898</c:v>
                </c:pt>
                <c:pt idx="12" formatCode="General">
                  <c:v>0</c:v>
                </c:pt>
                <c:pt idx="13">
                  <c:v>0.19480519480519481</c:v>
                </c:pt>
                <c:pt idx="14">
                  <c:v>0.15358361774744028</c:v>
                </c:pt>
                <c:pt idx="15" formatCode="General">
                  <c:v>0</c:v>
                </c:pt>
                <c:pt idx="16">
                  <c:v>0.14102564102564102</c:v>
                </c:pt>
                <c:pt idx="17">
                  <c:v>0.13013698630136986</c:v>
                </c:pt>
                <c:pt idx="18" formatCode="General">
                  <c:v>0</c:v>
                </c:pt>
                <c:pt idx="19">
                  <c:v>0.11842105263157894</c:v>
                </c:pt>
                <c:pt idx="20">
                  <c:v>0.1134020618556701</c:v>
                </c:pt>
                <c:pt idx="21" formatCode="General">
                  <c:v>0</c:v>
                </c:pt>
                <c:pt idx="22">
                  <c:v>0.10256410256410256</c:v>
                </c:pt>
                <c:pt idx="23">
                  <c:v>8.5910652920962199E-2</c:v>
                </c:pt>
                <c:pt idx="24" formatCode="General">
                  <c:v>0</c:v>
                </c:pt>
                <c:pt idx="25">
                  <c:v>5.2631578947368418E-2</c:v>
                </c:pt>
                <c:pt idx="26">
                  <c:v>8.5910652920962199E-2</c:v>
                </c:pt>
                <c:pt idx="27" formatCode="General">
                  <c:v>0</c:v>
                </c:pt>
                <c:pt idx="28">
                  <c:v>6.4935064935064929E-2</c:v>
                </c:pt>
                <c:pt idx="29">
                  <c:v>6.5292096219931275E-2</c:v>
                </c:pt>
              </c:numCache>
            </c:numRef>
          </c:val>
          <c:extLst>
            <c:ext xmlns:c16="http://schemas.microsoft.com/office/drawing/2014/chart" uri="{C3380CC4-5D6E-409C-BE32-E72D297353CC}">
              <c16:uniqueId val="{0000000A-BB42-4D34-993B-409FBD5FB8D6}"/>
            </c:ext>
          </c:extLst>
        </c:ser>
        <c:ser>
          <c:idx val="1"/>
          <c:order val="1"/>
          <c:tx>
            <c:strRef>
              <c:f>'[クロス集計_A_Q12.Q22.Q23(Q8-Q10クロス).xlsx]Q12.要件の変化（現在提供先）'!$Y$6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BB42-4D34-993B-409FBD5FB8D6}"/>
                </c:ext>
              </c:extLst>
            </c:dLbl>
            <c:dLbl>
              <c:idx val="3"/>
              <c:delete val="1"/>
              <c:extLst>
                <c:ext xmlns:c15="http://schemas.microsoft.com/office/drawing/2012/chart" uri="{CE6537A1-D6FC-4f65-9D91-7224C49458BB}"/>
                <c:ext xmlns:c16="http://schemas.microsoft.com/office/drawing/2014/chart" uri="{C3380CC4-5D6E-409C-BE32-E72D297353CC}">
                  <c16:uniqueId val="{0000000C-BB42-4D34-993B-409FBD5FB8D6}"/>
                </c:ext>
              </c:extLst>
            </c:dLbl>
            <c:dLbl>
              <c:idx val="6"/>
              <c:delete val="1"/>
              <c:extLst>
                <c:ext xmlns:c15="http://schemas.microsoft.com/office/drawing/2012/chart" uri="{CE6537A1-D6FC-4f65-9D91-7224C49458BB}"/>
                <c:ext xmlns:c16="http://schemas.microsoft.com/office/drawing/2014/chart" uri="{C3380CC4-5D6E-409C-BE32-E72D297353CC}">
                  <c16:uniqueId val="{0000000D-BB42-4D34-993B-409FBD5FB8D6}"/>
                </c:ext>
              </c:extLst>
            </c:dLbl>
            <c:dLbl>
              <c:idx val="9"/>
              <c:delete val="1"/>
              <c:extLst>
                <c:ext xmlns:c15="http://schemas.microsoft.com/office/drawing/2012/chart" uri="{CE6537A1-D6FC-4f65-9D91-7224C49458BB}"/>
                <c:ext xmlns:c16="http://schemas.microsoft.com/office/drawing/2014/chart" uri="{C3380CC4-5D6E-409C-BE32-E72D297353CC}">
                  <c16:uniqueId val="{0000000E-BB42-4D34-993B-409FBD5FB8D6}"/>
                </c:ext>
              </c:extLst>
            </c:dLbl>
            <c:dLbl>
              <c:idx val="12"/>
              <c:delete val="1"/>
              <c:extLst>
                <c:ext xmlns:c15="http://schemas.microsoft.com/office/drawing/2012/chart" uri="{CE6537A1-D6FC-4f65-9D91-7224C49458BB}"/>
                <c:ext xmlns:c16="http://schemas.microsoft.com/office/drawing/2014/chart" uri="{C3380CC4-5D6E-409C-BE32-E72D297353CC}">
                  <c16:uniqueId val="{0000000F-BB42-4D34-993B-409FBD5FB8D6}"/>
                </c:ext>
              </c:extLst>
            </c:dLbl>
            <c:dLbl>
              <c:idx val="15"/>
              <c:delete val="1"/>
              <c:extLst>
                <c:ext xmlns:c15="http://schemas.microsoft.com/office/drawing/2012/chart" uri="{CE6537A1-D6FC-4f65-9D91-7224C49458BB}"/>
                <c:ext xmlns:c16="http://schemas.microsoft.com/office/drawing/2014/chart" uri="{C3380CC4-5D6E-409C-BE32-E72D297353CC}">
                  <c16:uniqueId val="{00000010-BB42-4D34-993B-409FBD5FB8D6}"/>
                </c:ext>
              </c:extLst>
            </c:dLbl>
            <c:dLbl>
              <c:idx val="18"/>
              <c:delete val="1"/>
              <c:extLst>
                <c:ext xmlns:c15="http://schemas.microsoft.com/office/drawing/2012/chart" uri="{CE6537A1-D6FC-4f65-9D91-7224C49458BB}"/>
                <c:ext xmlns:c16="http://schemas.microsoft.com/office/drawing/2014/chart" uri="{C3380CC4-5D6E-409C-BE32-E72D297353CC}">
                  <c16:uniqueId val="{00000011-BB42-4D34-993B-409FBD5FB8D6}"/>
                </c:ext>
              </c:extLst>
            </c:dLbl>
            <c:dLbl>
              <c:idx val="21"/>
              <c:delete val="1"/>
              <c:extLst>
                <c:ext xmlns:c15="http://schemas.microsoft.com/office/drawing/2012/chart" uri="{CE6537A1-D6FC-4f65-9D91-7224C49458BB}"/>
                <c:ext xmlns:c16="http://schemas.microsoft.com/office/drawing/2014/chart" uri="{C3380CC4-5D6E-409C-BE32-E72D297353CC}">
                  <c16:uniqueId val="{00000012-BB42-4D34-993B-409FBD5FB8D6}"/>
                </c:ext>
              </c:extLst>
            </c:dLbl>
            <c:dLbl>
              <c:idx val="24"/>
              <c:delete val="1"/>
              <c:extLst>
                <c:ext xmlns:c15="http://schemas.microsoft.com/office/drawing/2012/chart" uri="{CE6537A1-D6FC-4f65-9D91-7224C49458BB}"/>
                <c:ext xmlns:c16="http://schemas.microsoft.com/office/drawing/2014/chart" uri="{C3380CC4-5D6E-409C-BE32-E72D297353CC}">
                  <c16:uniqueId val="{00000013-BB42-4D34-993B-409FBD5FB8D6}"/>
                </c:ext>
              </c:extLst>
            </c:dLbl>
            <c:dLbl>
              <c:idx val="27"/>
              <c:delete val="1"/>
              <c:extLst>
                <c:ext xmlns:c15="http://schemas.microsoft.com/office/drawing/2012/chart" uri="{CE6537A1-D6FC-4f65-9D91-7224C49458BB}"/>
                <c:ext xmlns:c16="http://schemas.microsoft.com/office/drawing/2014/chart" uri="{C3380CC4-5D6E-409C-BE32-E72D297353CC}">
                  <c16:uniqueId val="{00000014-BB42-4D34-993B-409FBD5FB8D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'[9]Q12.要件の変化（現在提供先）'!$W$7:$W$36</c:f>
              <c:strCache>
                <c:ptCount val="30"/>
                <c:pt idx="0">
                  <c:v>【 F.セキュリティ.プライバシー保護の強化    　 】</c:v>
                </c:pt>
                <c:pt idx="1">
                  <c:v>B2C + B2C･B2B半々(n=    79)</c:v>
                </c:pt>
                <c:pt idx="2">
                  <c:v>B2B + B2C･B2B半々(n=  293)</c:v>
                </c:pt>
                <c:pt idx="3">
                  <c:v>【 A.適用技術の複雑化.高度化               】</c:v>
                </c:pt>
                <c:pt idx="4">
                  <c:v>B2C + B2C･B2B半々(n=    78)</c:v>
                </c:pt>
                <c:pt idx="5">
                  <c:v>B2B + B2C･B2B半々(n=  293)</c:v>
                </c:pt>
                <c:pt idx="6">
                  <c:v>【 E.安全性の向上.機能安全への対応等     】</c:v>
                </c:pt>
                <c:pt idx="7">
                  <c:v>B2C + B2C･B2B半々(n=    75)</c:v>
                </c:pt>
                <c:pt idx="8">
                  <c:v>B2B + B2C･B2B半々(n=  292)</c:v>
                </c:pt>
                <c:pt idx="9">
                  <c:v>【 I.デジタル.トランスフォーメーションへの対応   】</c:v>
                </c:pt>
                <c:pt idx="10">
                  <c:v>B2C + B2C･B2B半々(n=    78)</c:v>
                </c:pt>
                <c:pt idx="11">
                  <c:v>B2B + B2C･B2B半々(n=  293)</c:v>
                </c:pt>
                <c:pt idx="12">
                  <c:v>【 D.利用形態.利用方法の多様化　　　　　　 】</c:v>
                </c:pt>
                <c:pt idx="13">
                  <c:v>B2C + B2C･B2B半々(n=    77)</c:v>
                </c:pt>
                <c:pt idx="14">
                  <c:v>B2B + B2C･B2B半々(n=  293)</c:v>
                </c:pt>
                <c:pt idx="15">
                  <c:v>【 C.つながる対象が増加　　 　　　　　　　　　　 】</c:v>
                </c:pt>
                <c:pt idx="16">
                  <c:v>B2C + B2C･B2B半々(n=    78)</c:v>
                </c:pt>
                <c:pt idx="17">
                  <c:v>B2B + B2C･B2B半々(n=  292)</c:v>
                </c:pt>
                <c:pt idx="18">
                  <c:v>【 J.ニューノーマルへの対応                       】</c:v>
                </c:pt>
                <c:pt idx="19">
                  <c:v>B2C + B2C･B2B半々(n=    76)</c:v>
                </c:pt>
                <c:pt idx="20">
                  <c:v>B2B + B2C･B2B半々(n=  291)</c:v>
                </c:pt>
                <c:pt idx="21">
                  <c:v>【 H.対応すべき規格等の増加                  】</c:v>
                </c:pt>
                <c:pt idx="22">
                  <c:v>B2C + B2C･B2B半々(n=    78)</c:v>
                </c:pt>
                <c:pt idx="23">
                  <c:v>B2B + B2C･B2B半々(n=  291)</c:v>
                </c:pt>
                <c:pt idx="24">
                  <c:v>【 B.部品の増加.プラットフォームの増加　      】</c:v>
                </c:pt>
                <c:pt idx="25">
                  <c:v>B2C + B2C･B2B半々(n=    76)</c:v>
                </c:pt>
                <c:pt idx="26">
                  <c:v>B2B + B2C･B2B半々(n=  291)</c:v>
                </c:pt>
                <c:pt idx="27">
                  <c:v>【 G.仕向地.出荷先の拡大                     】</c:v>
                </c:pt>
                <c:pt idx="28">
                  <c:v>B2C + B2C･B2B半々(n=    77)</c:v>
                </c:pt>
                <c:pt idx="29">
                  <c:v>B2B + B2C･B2B半々(n=  291)</c:v>
                </c:pt>
              </c:strCache>
            </c:strRef>
          </c:cat>
          <c:val>
            <c:numRef>
              <c:f>'[9]Q12.要件の変化（現在提供先）'!$Y$7:$Y$36</c:f>
              <c:numCache>
                <c:formatCode>0.0%</c:formatCode>
                <c:ptCount val="30"/>
                <c:pt idx="0" formatCode="General">
                  <c:v>0</c:v>
                </c:pt>
                <c:pt idx="1">
                  <c:v>0.44303797468354428</c:v>
                </c:pt>
                <c:pt idx="2">
                  <c:v>0.35494880546075086</c:v>
                </c:pt>
                <c:pt idx="3" formatCode="General">
                  <c:v>0</c:v>
                </c:pt>
                <c:pt idx="4">
                  <c:v>0.5</c:v>
                </c:pt>
                <c:pt idx="5">
                  <c:v>0.4061433447098976</c:v>
                </c:pt>
                <c:pt idx="6" formatCode="General">
                  <c:v>0</c:v>
                </c:pt>
                <c:pt idx="7">
                  <c:v>0.41333333333333333</c:v>
                </c:pt>
                <c:pt idx="8">
                  <c:v>0.40753424657534248</c:v>
                </c:pt>
                <c:pt idx="9" formatCode="General">
                  <c:v>0</c:v>
                </c:pt>
                <c:pt idx="10">
                  <c:v>0.41025641025641024</c:v>
                </c:pt>
                <c:pt idx="11">
                  <c:v>0.37883959044368598</c:v>
                </c:pt>
                <c:pt idx="12" formatCode="General">
                  <c:v>0</c:v>
                </c:pt>
                <c:pt idx="13">
                  <c:v>0.38961038961038963</c:v>
                </c:pt>
                <c:pt idx="14">
                  <c:v>0.39931740614334471</c:v>
                </c:pt>
                <c:pt idx="15" formatCode="General">
                  <c:v>0</c:v>
                </c:pt>
                <c:pt idx="16">
                  <c:v>0.32051282051282054</c:v>
                </c:pt>
                <c:pt idx="17">
                  <c:v>0.34246575342465752</c:v>
                </c:pt>
                <c:pt idx="18" formatCode="General">
                  <c:v>0</c:v>
                </c:pt>
                <c:pt idx="19">
                  <c:v>0.23684210526315788</c:v>
                </c:pt>
                <c:pt idx="20">
                  <c:v>0.35051546391752575</c:v>
                </c:pt>
                <c:pt idx="21" formatCode="General">
                  <c:v>0</c:v>
                </c:pt>
                <c:pt idx="22">
                  <c:v>0.48717948717948717</c:v>
                </c:pt>
                <c:pt idx="23">
                  <c:v>0.41580756013745707</c:v>
                </c:pt>
                <c:pt idx="24" formatCode="General">
                  <c:v>0</c:v>
                </c:pt>
                <c:pt idx="25">
                  <c:v>0.46052631578947367</c:v>
                </c:pt>
                <c:pt idx="26">
                  <c:v>0.34020618556701032</c:v>
                </c:pt>
                <c:pt idx="27" formatCode="General">
                  <c:v>0</c:v>
                </c:pt>
                <c:pt idx="28">
                  <c:v>0.25974025974025972</c:v>
                </c:pt>
                <c:pt idx="29">
                  <c:v>0.24054982817869416</c:v>
                </c:pt>
              </c:numCache>
            </c:numRef>
          </c:val>
          <c:extLst>
            <c:ext xmlns:c16="http://schemas.microsoft.com/office/drawing/2014/chart" uri="{C3380CC4-5D6E-409C-BE32-E72D297353CC}">
              <c16:uniqueId val="{00000015-BB42-4D34-993B-409FBD5FB8D6}"/>
            </c:ext>
          </c:extLst>
        </c:ser>
        <c:ser>
          <c:idx val="2"/>
          <c:order val="2"/>
          <c:tx>
            <c:strRef>
              <c:f>'[クロス集計_A_Q12.Q22.Q23(Q8-Q10クロス).xlsx]Q12.要件の変化（現在提供先）'!$Z$6</c:f>
              <c:strCache>
                <c:ptCount val="1"/>
                <c:pt idx="0">
                  <c:v>あまり当てはまらない</c:v>
                </c:pt>
              </c:strCache>
            </c:strRef>
          </c:tx>
          <c:spPr>
            <a:solidFill>
              <a:srgbClr val="3366FF"/>
            </a:solidFill>
            <a:ln>
              <a:solidFill>
                <a:schemeClr val="tx1"/>
              </a:solidFill>
            </a:ln>
            <a:effectLst/>
          </c:spPr>
          <c:invertIfNegative val="0"/>
          <c:dLbls>
            <c:delete val="1"/>
          </c:dLbls>
          <c:cat>
            <c:strRef>
              <c:f>'[9]Q12.要件の変化（現在提供先）'!$W$7:$W$36</c:f>
              <c:strCache>
                <c:ptCount val="30"/>
                <c:pt idx="0">
                  <c:v>【 F.セキュリティ.プライバシー保護の強化    　 】</c:v>
                </c:pt>
                <c:pt idx="1">
                  <c:v>B2C + B2C･B2B半々(n=    79)</c:v>
                </c:pt>
                <c:pt idx="2">
                  <c:v>B2B + B2C･B2B半々(n=  293)</c:v>
                </c:pt>
                <c:pt idx="3">
                  <c:v>【 A.適用技術の複雑化.高度化               】</c:v>
                </c:pt>
                <c:pt idx="4">
                  <c:v>B2C + B2C･B2B半々(n=    78)</c:v>
                </c:pt>
                <c:pt idx="5">
                  <c:v>B2B + B2C･B2B半々(n=  293)</c:v>
                </c:pt>
                <c:pt idx="6">
                  <c:v>【 E.安全性の向上.機能安全への対応等     】</c:v>
                </c:pt>
                <c:pt idx="7">
                  <c:v>B2C + B2C･B2B半々(n=    75)</c:v>
                </c:pt>
                <c:pt idx="8">
                  <c:v>B2B + B2C･B2B半々(n=  292)</c:v>
                </c:pt>
                <c:pt idx="9">
                  <c:v>【 I.デジタル.トランスフォーメーションへの対応   】</c:v>
                </c:pt>
                <c:pt idx="10">
                  <c:v>B2C + B2C･B2B半々(n=    78)</c:v>
                </c:pt>
                <c:pt idx="11">
                  <c:v>B2B + B2C･B2B半々(n=  293)</c:v>
                </c:pt>
                <c:pt idx="12">
                  <c:v>【 D.利用形態.利用方法の多様化　　　　　　 】</c:v>
                </c:pt>
                <c:pt idx="13">
                  <c:v>B2C + B2C･B2B半々(n=    77)</c:v>
                </c:pt>
                <c:pt idx="14">
                  <c:v>B2B + B2C･B2B半々(n=  293)</c:v>
                </c:pt>
                <c:pt idx="15">
                  <c:v>【 C.つながる対象が増加　　 　　　　　　　　　　 】</c:v>
                </c:pt>
                <c:pt idx="16">
                  <c:v>B2C + B2C･B2B半々(n=    78)</c:v>
                </c:pt>
                <c:pt idx="17">
                  <c:v>B2B + B2C･B2B半々(n=  292)</c:v>
                </c:pt>
                <c:pt idx="18">
                  <c:v>【 J.ニューノーマルへの対応                       】</c:v>
                </c:pt>
                <c:pt idx="19">
                  <c:v>B2C + B2C･B2B半々(n=    76)</c:v>
                </c:pt>
                <c:pt idx="20">
                  <c:v>B2B + B2C･B2B半々(n=  291)</c:v>
                </c:pt>
                <c:pt idx="21">
                  <c:v>【 H.対応すべき規格等の増加                  】</c:v>
                </c:pt>
                <c:pt idx="22">
                  <c:v>B2C + B2C･B2B半々(n=    78)</c:v>
                </c:pt>
                <c:pt idx="23">
                  <c:v>B2B + B2C･B2B半々(n=  291)</c:v>
                </c:pt>
                <c:pt idx="24">
                  <c:v>【 B.部品の増加.プラットフォームの増加　      】</c:v>
                </c:pt>
                <c:pt idx="25">
                  <c:v>B2C + B2C･B2B半々(n=    76)</c:v>
                </c:pt>
                <c:pt idx="26">
                  <c:v>B2B + B2C･B2B半々(n=  291)</c:v>
                </c:pt>
                <c:pt idx="27">
                  <c:v>【 G.仕向地.出荷先の拡大                     】</c:v>
                </c:pt>
                <c:pt idx="28">
                  <c:v>B2C + B2C･B2B半々(n=    77)</c:v>
                </c:pt>
                <c:pt idx="29">
                  <c:v>B2B + B2C･B2B半々(n=  291)</c:v>
                </c:pt>
              </c:strCache>
            </c:strRef>
          </c:cat>
          <c:val>
            <c:numRef>
              <c:f>'[9]Q12.要件の変化（現在提供先）'!$Z$7:$Z$36</c:f>
              <c:numCache>
                <c:formatCode>0.0%</c:formatCode>
                <c:ptCount val="30"/>
                <c:pt idx="0" formatCode="General">
                  <c:v>0</c:v>
                </c:pt>
                <c:pt idx="1">
                  <c:v>0.16455696202531644</c:v>
                </c:pt>
                <c:pt idx="2">
                  <c:v>0.17747440273037543</c:v>
                </c:pt>
                <c:pt idx="3" formatCode="General">
                  <c:v>0</c:v>
                </c:pt>
                <c:pt idx="4">
                  <c:v>0.19230769230769232</c:v>
                </c:pt>
                <c:pt idx="5">
                  <c:v>0.19453924914675769</c:v>
                </c:pt>
                <c:pt idx="6" formatCode="General">
                  <c:v>0</c:v>
                </c:pt>
                <c:pt idx="7">
                  <c:v>0.24</c:v>
                </c:pt>
                <c:pt idx="8">
                  <c:v>0.22945205479452055</c:v>
                </c:pt>
                <c:pt idx="9" formatCode="General">
                  <c:v>0</c:v>
                </c:pt>
                <c:pt idx="10">
                  <c:v>0.29487179487179488</c:v>
                </c:pt>
                <c:pt idx="11">
                  <c:v>0.2696245733788396</c:v>
                </c:pt>
                <c:pt idx="12" formatCode="General">
                  <c:v>0</c:v>
                </c:pt>
                <c:pt idx="13">
                  <c:v>0.22077922077922077</c:v>
                </c:pt>
                <c:pt idx="14">
                  <c:v>0.27986348122866894</c:v>
                </c:pt>
                <c:pt idx="15" formatCode="General">
                  <c:v>0</c:v>
                </c:pt>
                <c:pt idx="16">
                  <c:v>0.37179487179487181</c:v>
                </c:pt>
                <c:pt idx="17">
                  <c:v>0.30821917808219179</c:v>
                </c:pt>
                <c:pt idx="18" formatCode="General">
                  <c:v>0</c:v>
                </c:pt>
                <c:pt idx="19">
                  <c:v>0.44736842105263158</c:v>
                </c:pt>
                <c:pt idx="20">
                  <c:v>0.30584192439862545</c:v>
                </c:pt>
                <c:pt idx="21" formatCode="General">
                  <c:v>0</c:v>
                </c:pt>
                <c:pt idx="22">
                  <c:v>0.26923076923076922</c:v>
                </c:pt>
                <c:pt idx="23">
                  <c:v>0.32302405498281789</c:v>
                </c:pt>
                <c:pt idx="24" formatCode="General">
                  <c:v>0</c:v>
                </c:pt>
                <c:pt idx="25">
                  <c:v>0.35526315789473684</c:v>
                </c:pt>
                <c:pt idx="26">
                  <c:v>0.33676975945017185</c:v>
                </c:pt>
                <c:pt idx="27" formatCode="General">
                  <c:v>0</c:v>
                </c:pt>
                <c:pt idx="28">
                  <c:v>0.36363636363636365</c:v>
                </c:pt>
                <c:pt idx="29">
                  <c:v>0.41237113402061853</c:v>
                </c:pt>
              </c:numCache>
            </c:numRef>
          </c:val>
          <c:extLst>
            <c:ext xmlns:c16="http://schemas.microsoft.com/office/drawing/2014/chart" uri="{C3380CC4-5D6E-409C-BE32-E72D297353CC}">
              <c16:uniqueId val="{00000020-BB42-4D34-993B-409FBD5FB8D6}"/>
            </c:ext>
          </c:extLst>
        </c:ser>
        <c:ser>
          <c:idx val="3"/>
          <c:order val="3"/>
          <c:tx>
            <c:strRef>
              <c:f>'[クロス集計_A_Q12.Q22.Q23(Q8-Q10クロス).xlsx]Q12.要件の変化（現在提供先）'!$AA$6</c:f>
              <c:strCache>
                <c:ptCount val="1"/>
                <c:pt idx="0">
                  <c:v>当てはまらない</c:v>
                </c:pt>
              </c:strCache>
            </c:strRef>
          </c:tx>
          <c:spPr>
            <a:solidFill>
              <a:srgbClr val="9DC3E6"/>
            </a:solidFill>
            <a:ln>
              <a:solidFill>
                <a:schemeClr val="tx1"/>
              </a:solidFill>
            </a:ln>
            <a:effectLst/>
          </c:spPr>
          <c:invertIfNegative val="0"/>
          <c:dLbls>
            <c:delete val="1"/>
          </c:dLbls>
          <c:cat>
            <c:strRef>
              <c:f>'[9]Q12.要件の変化（現在提供先）'!$W$7:$W$36</c:f>
              <c:strCache>
                <c:ptCount val="30"/>
                <c:pt idx="0">
                  <c:v>【 F.セキュリティ.プライバシー保護の強化    　 】</c:v>
                </c:pt>
                <c:pt idx="1">
                  <c:v>B2C + B2C･B2B半々(n=    79)</c:v>
                </c:pt>
                <c:pt idx="2">
                  <c:v>B2B + B2C･B2B半々(n=  293)</c:v>
                </c:pt>
                <c:pt idx="3">
                  <c:v>【 A.適用技術の複雑化.高度化               】</c:v>
                </c:pt>
                <c:pt idx="4">
                  <c:v>B2C + B2C･B2B半々(n=    78)</c:v>
                </c:pt>
                <c:pt idx="5">
                  <c:v>B2B + B2C･B2B半々(n=  293)</c:v>
                </c:pt>
                <c:pt idx="6">
                  <c:v>【 E.安全性の向上.機能安全への対応等     】</c:v>
                </c:pt>
                <c:pt idx="7">
                  <c:v>B2C + B2C･B2B半々(n=    75)</c:v>
                </c:pt>
                <c:pt idx="8">
                  <c:v>B2B + B2C･B2B半々(n=  292)</c:v>
                </c:pt>
                <c:pt idx="9">
                  <c:v>【 I.デジタル.トランスフォーメーションへの対応   】</c:v>
                </c:pt>
                <c:pt idx="10">
                  <c:v>B2C + B2C･B2B半々(n=    78)</c:v>
                </c:pt>
                <c:pt idx="11">
                  <c:v>B2B + B2C･B2B半々(n=  293)</c:v>
                </c:pt>
                <c:pt idx="12">
                  <c:v>【 D.利用形態.利用方法の多様化　　　　　　 】</c:v>
                </c:pt>
                <c:pt idx="13">
                  <c:v>B2C + B2C･B2B半々(n=    77)</c:v>
                </c:pt>
                <c:pt idx="14">
                  <c:v>B2B + B2C･B2B半々(n=  293)</c:v>
                </c:pt>
                <c:pt idx="15">
                  <c:v>【 C.つながる対象が増加　　 　　　　　　　　　　 】</c:v>
                </c:pt>
                <c:pt idx="16">
                  <c:v>B2C + B2C･B2B半々(n=    78)</c:v>
                </c:pt>
                <c:pt idx="17">
                  <c:v>B2B + B2C･B2B半々(n=  292)</c:v>
                </c:pt>
                <c:pt idx="18">
                  <c:v>【 J.ニューノーマルへの対応                       】</c:v>
                </c:pt>
                <c:pt idx="19">
                  <c:v>B2C + B2C･B2B半々(n=    76)</c:v>
                </c:pt>
                <c:pt idx="20">
                  <c:v>B2B + B2C･B2B半々(n=  291)</c:v>
                </c:pt>
                <c:pt idx="21">
                  <c:v>【 H.対応すべき規格等の増加                  】</c:v>
                </c:pt>
                <c:pt idx="22">
                  <c:v>B2C + B2C･B2B半々(n=    78)</c:v>
                </c:pt>
                <c:pt idx="23">
                  <c:v>B2B + B2C･B2B半々(n=  291)</c:v>
                </c:pt>
                <c:pt idx="24">
                  <c:v>【 B.部品の増加.プラットフォームの増加　      】</c:v>
                </c:pt>
                <c:pt idx="25">
                  <c:v>B2C + B2C･B2B半々(n=    76)</c:v>
                </c:pt>
                <c:pt idx="26">
                  <c:v>B2B + B2C･B2B半々(n=  291)</c:v>
                </c:pt>
                <c:pt idx="27">
                  <c:v>【 G.仕向地.出荷先の拡大                     】</c:v>
                </c:pt>
                <c:pt idx="28">
                  <c:v>B2C + B2C･B2B半々(n=    77)</c:v>
                </c:pt>
                <c:pt idx="29">
                  <c:v>B2B + B2C･B2B半々(n=  291)</c:v>
                </c:pt>
              </c:strCache>
            </c:strRef>
          </c:cat>
          <c:val>
            <c:numRef>
              <c:f>'[9]Q12.要件の変化（現在提供先）'!$AA$7:$AA$36</c:f>
              <c:numCache>
                <c:formatCode>0.0%</c:formatCode>
                <c:ptCount val="30"/>
                <c:pt idx="0" formatCode="General">
                  <c:v>0</c:v>
                </c:pt>
                <c:pt idx="1">
                  <c:v>8.8607594936708861E-2</c:v>
                </c:pt>
                <c:pt idx="2">
                  <c:v>8.5324232081911269E-2</c:v>
                </c:pt>
                <c:pt idx="3" formatCode="General">
                  <c:v>0</c:v>
                </c:pt>
                <c:pt idx="4">
                  <c:v>3.8461538461538464E-2</c:v>
                </c:pt>
                <c:pt idx="5">
                  <c:v>7.5085324232081918E-2</c:v>
                </c:pt>
                <c:pt idx="6" formatCode="General">
                  <c:v>0</c:v>
                </c:pt>
                <c:pt idx="7">
                  <c:v>6.6666666666666666E-2</c:v>
                </c:pt>
                <c:pt idx="8">
                  <c:v>9.9315068493150679E-2</c:v>
                </c:pt>
                <c:pt idx="9" formatCode="General">
                  <c:v>0</c:v>
                </c:pt>
                <c:pt idx="10">
                  <c:v>0.12820512820512819</c:v>
                </c:pt>
                <c:pt idx="11">
                  <c:v>0.12969283276450511</c:v>
                </c:pt>
                <c:pt idx="12" formatCode="General">
                  <c:v>0</c:v>
                </c:pt>
                <c:pt idx="13">
                  <c:v>0.15584415584415584</c:v>
                </c:pt>
                <c:pt idx="14">
                  <c:v>0.11945392491467577</c:v>
                </c:pt>
                <c:pt idx="15" formatCode="General">
                  <c:v>0</c:v>
                </c:pt>
                <c:pt idx="16">
                  <c:v>0.11538461538461539</c:v>
                </c:pt>
                <c:pt idx="17">
                  <c:v>0.15753424657534246</c:v>
                </c:pt>
                <c:pt idx="18" formatCode="General">
                  <c:v>0</c:v>
                </c:pt>
                <c:pt idx="19">
                  <c:v>0.11842105263157894</c:v>
                </c:pt>
                <c:pt idx="20">
                  <c:v>0.15807560137457044</c:v>
                </c:pt>
                <c:pt idx="21" formatCode="General">
                  <c:v>0</c:v>
                </c:pt>
                <c:pt idx="22">
                  <c:v>6.4102564102564097E-2</c:v>
                </c:pt>
                <c:pt idx="23">
                  <c:v>0.13058419243986255</c:v>
                </c:pt>
                <c:pt idx="24" formatCode="General">
                  <c:v>0</c:v>
                </c:pt>
                <c:pt idx="25">
                  <c:v>9.2105263157894732E-2</c:v>
                </c:pt>
                <c:pt idx="26">
                  <c:v>0.17525773195876287</c:v>
                </c:pt>
                <c:pt idx="27" formatCode="General">
                  <c:v>0</c:v>
                </c:pt>
                <c:pt idx="28">
                  <c:v>0.24675324675324675</c:v>
                </c:pt>
                <c:pt idx="29">
                  <c:v>0.19587628865979381</c:v>
                </c:pt>
              </c:numCache>
            </c:numRef>
          </c:val>
          <c:extLst>
            <c:ext xmlns:c16="http://schemas.microsoft.com/office/drawing/2014/chart" uri="{C3380CC4-5D6E-409C-BE32-E72D297353CC}">
              <c16:uniqueId val="{0000002B-BB42-4D34-993B-409FBD5FB8D6}"/>
            </c:ext>
          </c:extLst>
        </c:ser>
        <c:ser>
          <c:idx val="4"/>
          <c:order val="4"/>
          <c:tx>
            <c:strRef>
              <c:f>'[クロス集計_A_Q12.Q22.Q23(Q8-Q10クロス).xlsx]Q12.要件の変化（現在提供先）'!$AB$6</c:f>
              <c:strCache>
                <c:ptCount val="1"/>
                <c:pt idx="0">
                  <c:v>どちらともいえない</c:v>
                </c:pt>
              </c:strCache>
            </c:strRef>
          </c:tx>
          <c:spPr>
            <a:solidFill>
              <a:schemeClr val="bg1"/>
            </a:solidFill>
            <a:ln>
              <a:solidFill>
                <a:schemeClr val="tx1"/>
              </a:solidFill>
            </a:ln>
            <a:effectLst/>
          </c:spPr>
          <c:invertIfNegative val="0"/>
          <c:dLbls>
            <c:delete val="1"/>
          </c:dLbls>
          <c:cat>
            <c:strRef>
              <c:f>'[9]Q12.要件の変化（現在提供先）'!$W$7:$W$36</c:f>
              <c:strCache>
                <c:ptCount val="30"/>
                <c:pt idx="0">
                  <c:v>【 F.セキュリティ.プライバシー保護の強化    　 】</c:v>
                </c:pt>
                <c:pt idx="1">
                  <c:v>B2C + B2C･B2B半々(n=    79)</c:v>
                </c:pt>
                <c:pt idx="2">
                  <c:v>B2B + B2C･B2B半々(n=  293)</c:v>
                </c:pt>
                <c:pt idx="3">
                  <c:v>【 A.適用技術の複雑化.高度化               】</c:v>
                </c:pt>
                <c:pt idx="4">
                  <c:v>B2C + B2C･B2B半々(n=    78)</c:v>
                </c:pt>
                <c:pt idx="5">
                  <c:v>B2B + B2C･B2B半々(n=  293)</c:v>
                </c:pt>
                <c:pt idx="6">
                  <c:v>【 E.安全性の向上.機能安全への対応等     】</c:v>
                </c:pt>
                <c:pt idx="7">
                  <c:v>B2C + B2C･B2B半々(n=    75)</c:v>
                </c:pt>
                <c:pt idx="8">
                  <c:v>B2B + B2C･B2B半々(n=  292)</c:v>
                </c:pt>
                <c:pt idx="9">
                  <c:v>【 I.デジタル.トランスフォーメーションへの対応   】</c:v>
                </c:pt>
                <c:pt idx="10">
                  <c:v>B2C + B2C･B2B半々(n=    78)</c:v>
                </c:pt>
                <c:pt idx="11">
                  <c:v>B2B + B2C･B2B半々(n=  293)</c:v>
                </c:pt>
                <c:pt idx="12">
                  <c:v>【 D.利用形態.利用方法の多様化　　　　　　 】</c:v>
                </c:pt>
                <c:pt idx="13">
                  <c:v>B2C + B2C･B2B半々(n=    77)</c:v>
                </c:pt>
                <c:pt idx="14">
                  <c:v>B2B + B2C･B2B半々(n=  293)</c:v>
                </c:pt>
                <c:pt idx="15">
                  <c:v>【 C.つながる対象が増加　　 　　　　　　　　　　 】</c:v>
                </c:pt>
                <c:pt idx="16">
                  <c:v>B2C + B2C･B2B半々(n=    78)</c:v>
                </c:pt>
                <c:pt idx="17">
                  <c:v>B2B + B2C･B2B半々(n=  292)</c:v>
                </c:pt>
                <c:pt idx="18">
                  <c:v>【 J.ニューノーマルへの対応                       】</c:v>
                </c:pt>
                <c:pt idx="19">
                  <c:v>B2C + B2C･B2B半々(n=    76)</c:v>
                </c:pt>
                <c:pt idx="20">
                  <c:v>B2B + B2C･B2B半々(n=  291)</c:v>
                </c:pt>
                <c:pt idx="21">
                  <c:v>【 H.対応すべき規格等の増加                  】</c:v>
                </c:pt>
                <c:pt idx="22">
                  <c:v>B2C + B2C･B2B半々(n=    78)</c:v>
                </c:pt>
                <c:pt idx="23">
                  <c:v>B2B + B2C･B2B半々(n=  291)</c:v>
                </c:pt>
                <c:pt idx="24">
                  <c:v>【 B.部品の増加.プラットフォームの増加　      】</c:v>
                </c:pt>
                <c:pt idx="25">
                  <c:v>B2C + B2C･B2B半々(n=    76)</c:v>
                </c:pt>
                <c:pt idx="26">
                  <c:v>B2B + B2C･B2B半々(n=  291)</c:v>
                </c:pt>
                <c:pt idx="27">
                  <c:v>【 G.仕向地.出荷先の拡大                     】</c:v>
                </c:pt>
                <c:pt idx="28">
                  <c:v>B2C + B2C･B2B半々(n=    77)</c:v>
                </c:pt>
                <c:pt idx="29">
                  <c:v>B2B + B2C･B2B半々(n=  291)</c:v>
                </c:pt>
              </c:strCache>
            </c:strRef>
          </c:cat>
          <c:val>
            <c:numRef>
              <c:f>'[9]Q12.要件の変化（現在提供先）'!$AB$7:$AB$36</c:f>
              <c:numCache>
                <c:formatCode>0.0%</c:formatCode>
                <c:ptCount val="30"/>
                <c:pt idx="0" formatCode="General">
                  <c:v>0</c:v>
                </c:pt>
                <c:pt idx="1">
                  <c:v>2.5316455696202531E-2</c:v>
                </c:pt>
                <c:pt idx="2">
                  <c:v>6.1433447098976107E-2</c:v>
                </c:pt>
                <c:pt idx="3" formatCode="General">
                  <c:v>0</c:v>
                </c:pt>
                <c:pt idx="4">
                  <c:v>2.564102564102564E-2</c:v>
                </c:pt>
                <c:pt idx="5">
                  <c:v>5.4607508532423209E-2</c:v>
                </c:pt>
                <c:pt idx="6" formatCode="General">
                  <c:v>0</c:v>
                </c:pt>
                <c:pt idx="7">
                  <c:v>5.3333333333333337E-2</c:v>
                </c:pt>
                <c:pt idx="8">
                  <c:v>3.7671232876712327E-2</c:v>
                </c:pt>
                <c:pt idx="9" formatCode="General">
                  <c:v>0</c:v>
                </c:pt>
                <c:pt idx="10">
                  <c:v>3.8461538461538464E-2</c:v>
                </c:pt>
                <c:pt idx="11">
                  <c:v>4.778156996587031E-2</c:v>
                </c:pt>
                <c:pt idx="12" formatCode="General">
                  <c:v>0</c:v>
                </c:pt>
                <c:pt idx="13">
                  <c:v>3.896103896103896E-2</c:v>
                </c:pt>
                <c:pt idx="14">
                  <c:v>4.778156996587031E-2</c:v>
                </c:pt>
                <c:pt idx="15" formatCode="General">
                  <c:v>0</c:v>
                </c:pt>
                <c:pt idx="16">
                  <c:v>5.128205128205128E-2</c:v>
                </c:pt>
                <c:pt idx="17">
                  <c:v>6.1643835616438353E-2</c:v>
                </c:pt>
                <c:pt idx="18" formatCode="General">
                  <c:v>0</c:v>
                </c:pt>
                <c:pt idx="19">
                  <c:v>7.8947368421052627E-2</c:v>
                </c:pt>
                <c:pt idx="20">
                  <c:v>7.2164948453608241E-2</c:v>
                </c:pt>
                <c:pt idx="21" formatCode="General">
                  <c:v>0</c:v>
                </c:pt>
                <c:pt idx="22">
                  <c:v>7.6923076923076927E-2</c:v>
                </c:pt>
                <c:pt idx="23">
                  <c:v>4.4673539518900345E-2</c:v>
                </c:pt>
                <c:pt idx="24" formatCode="General">
                  <c:v>0</c:v>
                </c:pt>
                <c:pt idx="25">
                  <c:v>3.9473684210526314E-2</c:v>
                </c:pt>
                <c:pt idx="26">
                  <c:v>6.1855670103092786E-2</c:v>
                </c:pt>
                <c:pt idx="27" formatCode="General">
                  <c:v>0</c:v>
                </c:pt>
                <c:pt idx="28">
                  <c:v>6.4935064935064929E-2</c:v>
                </c:pt>
                <c:pt idx="29">
                  <c:v>8.5910652920962199E-2</c:v>
                </c:pt>
              </c:numCache>
            </c:numRef>
          </c:val>
          <c:extLst>
            <c:ext xmlns:c16="http://schemas.microsoft.com/office/drawing/2014/chart" uri="{C3380CC4-5D6E-409C-BE32-E72D297353CC}">
              <c16:uniqueId val="{00000036-BB42-4D34-993B-409FBD5FB8D6}"/>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'[クロス集計_B_Q12.Q22.Q23(Q8-Q10クロス).xlsx]Q12.要件の変化（現在取引形態）'!$X$6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908-47B6-94ED-6184DE244DFD}"/>
                </c:ext>
              </c:extLst>
            </c:dLbl>
            <c:dLbl>
              <c:idx val="3"/>
              <c:delete val="1"/>
              <c:extLst>
                <c:ext xmlns:c15="http://schemas.microsoft.com/office/drawing/2012/chart" uri="{CE6537A1-D6FC-4f65-9D91-7224C49458BB}"/>
                <c:ext xmlns:c16="http://schemas.microsoft.com/office/drawing/2014/chart" uri="{C3380CC4-5D6E-409C-BE32-E72D297353CC}">
                  <c16:uniqueId val="{00000001-3908-47B6-94ED-6184DE244DFD}"/>
                </c:ext>
              </c:extLst>
            </c:dLbl>
            <c:dLbl>
              <c:idx val="6"/>
              <c:delete val="1"/>
              <c:extLst>
                <c:ext xmlns:c15="http://schemas.microsoft.com/office/drawing/2012/chart" uri="{CE6537A1-D6FC-4f65-9D91-7224C49458BB}"/>
                <c:ext xmlns:c16="http://schemas.microsoft.com/office/drawing/2014/chart" uri="{C3380CC4-5D6E-409C-BE32-E72D297353CC}">
                  <c16:uniqueId val="{00000002-3908-47B6-94ED-6184DE244DFD}"/>
                </c:ext>
              </c:extLst>
            </c:dLbl>
            <c:dLbl>
              <c:idx val="9"/>
              <c:delete val="1"/>
              <c:extLst>
                <c:ext xmlns:c15="http://schemas.microsoft.com/office/drawing/2012/chart" uri="{CE6537A1-D6FC-4f65-9D91-7224C49458BB}"/>
                <c:ext xmlns:c16="http://schemas.microsoft.com/office/drawing/2014/chart" uri="{C3380CC4-5D6E-409C-BE32-E72D297353CC}">
                  <c16:uniqueId val="{00000003-3908-47B6-94ED-6184DE244DFD}"/>
                </c:ext>
              </c:extLst>
            </c:dLbl>
            <c:dLbl>
              <c:idx val="12"/>
              <c:delete val="1"/>
              <c:extLst>
                <c:ext xmlns:c15="http://schemas.microsoft.com/office/drawing/2012/chart" uri="{CE6537A1-D6FC-4f65-9D91-7224C49458BB}"/>
                <c:ext xmlns:c16="http://schemas.microsoft.com/office/drawing/2014/chart" uri="{C3380CC4-5D6E-409C-BE32-E72D297353CC}">
                  <c16:uniqueId val="{00000004-3908-47B6-94ED-6184DE244DFD}"/>
                </c:ext>
              </c:extLst>
            </c:dLbl>
            <c:dLbl>
              <c:idx val="15"/>
              <c:delete val="1"/>
              <c:extLst>
                <c:ext xmlns:c15="http://schemas.microsoft.com/office/drawing/2012/chart" uri="{CE6537A1-D6FC-4f65-9D91-7224C49458BB}"/>
                <c:ext xmlns:c16="http://schemas.microsoft.com/office/drawing/2014/chart" uri="{C3380CC4-5D6E-409C-BE32-E72D297353CC}">
                  <c16:uniqueId val="{00000005-3908-47B6-94ED-6184DE244DFD}"/>
                </c:ext>
              </c:extLst>
            </c:dLbl>
            <c:dLbl>
              <c:idx val="18"/>
              <c:delete val="1"/>
              <c:extLst>
                <c:ext xmlns:c15="http://schemas.microsoft.com/office/drawing/2012/chart" uri="{CE6537A1-D6FC-4f65-9D91-7224C49458BB}"/>
                <c:ext xmlns:c16="http://schemas.microsoft.com/office/drawing/2014/chart" uri="{C3380CC4-5D6E-409C-BE32-E72D297353CC}">
                  <c16:uniqueId val="{00000006-3908-47B6-94ED-6184DE244DFD}"/>
                </c:ext>
              </c:extLst>
            </c:dLbl>
            <c:dLbl>
              <c:idx val="21"/>
              <c:delete val="1"/>
              <c:extLst>
                <c:ext xmlns:c15="http://schemas.microsoft.com/office/drawing/2012/chart" uri="{CE6537A1-D6FC-4f65-9D91-7224C49458BB}"/>
                <c:ext xmlns:c16="http://schemas.microsoft.com/office/drawing/2014/chart" uri="{C3380CC4-5D6E-409C-BE32-E72D297353CC}">
                  <c16:uniqueId val="{00000007-3908-47B6-94ED-6184DE244DFD}"/>
                </c:ext>
              </c:extLst>
            </c:dLbl>
            <c:dLbl>
              <c:idx val="24"/>
              <c:delete val="1"/>
              <c:extLst>
                <c:ext xmlns:c15="http://schemas.microsoft.com/office/drawing/2012/chart" uri="{CE6537A1-D6FC-4f65-9D91-7224C49458BB}"/>
                <c:ext xmlns:c16="http://schemas.microsoft.com/office/drawing/2014/chart" uri="{C3380CC4-5D6E-409C-BE32-E72D297353CC}">
                  <c16:uniqueId val="{00000008-3908-47B6-94ED-6184DE244DFD}"/>
                </c:ext>
              </c:extLst>
            </c:dLbl>
            <c:dLbl>
              <c:idx val="27"/>
              <c:delete val="1"/>
              <c:extLst>
                <c:ext xmlns:c15="http://schemas.microsoft.com/office/drawing/2012/chart" uri="{CE6537A1-D6FC-4f65-9D91-7224C49458BB}"/>
                <c:ext xmlns:c16="http://schemas.microsoft.com/office/drawing/2014/chart" uri="{C3380CC4-5D6E-409C-BE32-E72D297353CC}">
                  <c16:uniqueId val="{00000009-3908-47B6-94ED-6184DE244DFD}"/>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'[6]Q12.要件の変化（現在取引形態）'!$W$7:$W$36</c:f>
              <c:strCache>
                <c:ptCount val="30"/>
                <c:pt idx="0">
                  <c:v>【 A.適用技術の複雑化.高度化               】</c:v>
                </c:pt>
                <c:pt idx="1">
                  <c:v>垂直統合型+垂直･水平半々(n=  214)</c:v>
                </c:pt>
                <c:pt idx="2">
                  <c:v>水平分業型+垂直･水平半々(n=  219)</c:v>
                </c:pt>
                <c:pt idx="3">
                  <c:v>【 F.セキュリティ.プライバシー保護の強化    　 】</c:v>
                </c:pt>
                <c:pt idx="4">
                  <c:v>垂直統合型+垂直･水平半々(n=  211)</c:v>
                </c:pt>
                <c:pt idx="5">
                  <c:v>水平分業型+垂直･水平半々(n=  217)</c:v>
                </c:pt>
                <c:pt idx="6">
                  <c:v>【 E.安全性の向上.機能安全への対応等     】</c:v>
                </c:pt>
                <c:pt idx="7">
                  <c:v>垂直統合型+垂直･水平半々(n=  211)</c:v>
                </c:pt>
                <c:pt idx="8">
                  <c:v>水平分業型+垂直･水平半々(n=  215)</c:v>
                </c:pt>
                <c:pt idx="9">
                  <c:v>【 D.利用形態.利用方法の多様化　　　　　　 】</c:v>
                </c:pt>
                <c:pt idx="10">
                  <c:v>垂直統合型+垂直･水平半々(n=  212)</c:v>
                </c:pt>
                <c:pt idx="11">
                  <c:v>水平分業型+垂直･水平半々(n=  216)</c:v>
                </c:pt>
                <c:pt idx="12">
                  <c:v>【 C.つながる対象が増加　　 　　　　　　　　　　 】</c:v>
                </c:pt>
                <c:pt idx="13">
                  <c:v>垂直統合型+垂直･水平半々(n=  212)</c:v>
                </c:pt>
                <c:pt idx="14">
                  <c:v>水平分業型+垂直･水平半々(n=  215)</c:v>
                </c:pt>
                <c:pt idx="15">
                  <c:v>【 I.デジタル.トランスフォーメーションへの対応   】</c:v>
                </c:pt>
                <c:pt idx="16">
                  <c:v>垂直統合型+垂直･水平半々(n=  209)</c:v>
                </c:pt>
                <c:pt idx="17">
                  <c:v>水平分業型+垂直･水平半々(n=  217)</c:v>
                </c:pt>
                <c:pt idx="18">
                  <c:v>【 B.部品の増加.プラットフォームの増加　      】</c:v>
                </c:pt>
                <c:pt idx="19">
                  <c:v>垂直統合型+垂直･水平半々(n=  211)</c:v>
                </c:pt>
                <c:pt idx="20">
                  <c:v>水平分業型+垂直･水平半々(n=  216)</c:v>
                </c:pt>
                <c:pt idx="21">
                  <c:v>【 H.対応すべき規格等の増加                  】</c:v>
                </c:pt>
                <c:pt idx="22">
                  <c:v>垂直統合型+垂直･水平半々(n=  207)</c:v>
                </c:pt>
                <c:pt idx="23">
                  <c:v>水平分業型+垂直･水平半々(n=  214)</c:v>
                </c:pt>
                <c:pt idx="24">
                  <c:v>【 J.ニューノーマルへの対応                       】</c:v>
                </c:pt>
                <c:pt idx="25">
                  <c:v>垂直統合型+垂直･水平半々(n=  208)</c:v>
                </c:pt>
                <c:pt idx="26">
                  <c:v>水平分業型+垂直･水平半々(n=  215)</c:v>
                </c:pt>
                <c:pt idx="27">
                  <c:v>【 G.仕向地.出荷先の拡大                     】</c:v>
                </c:pt>
                <c:pt idx="28">
                  <c:v>垂直統合型+垂直･水平半々(n=  211)</c:v>
                </c:pt>
                <c:pt idx="29">
                  <c:v>水平分業型+垂直･水平半々(n=  216)</c:v>
                </c:pt>
              </c:strCache>
            </c:strRef>
          </c:cat>
          <c:val>
            <c:numRef>
              <c:f>'[6]Q12.要件の変化（現在取引形態）'!$X$7:$X$36</c:f>
              <c:numCache>
                <c:formatCode>0.0%</c:formatCode>
                <c:ptCount val="30"/>
                <c:pt idx="0" formatCode="General">
                  <c:v>0</c:v>
                </c:pt>
                <c:pt idx="1">
                  <c:v>0.41121495327102803</c:v>
                </c:pt>
                <c:pt idx="2">
                  <c:v>0.49315068493150682</c:v>
                </c:pt>
                <c:pt idx="3" formatCode="General">
                  <c:v>0</c:v>
                </c:pt>
                <c:pt idx="4">
                  <c:v>0.34123222748815168</c:v>
                </c:pt>
                <c:pt idx="5">
                  <c:v>0.39631336405529954</c:v>
                </c:pt>
                <c:pt idx="6" formatCode="General">
                  <c:v>0</c:v>
                </c:pt>
                <c:pt idx="7">
                  <c:v>0.27488151658767773</c:v>
                </c:pt>
                <c:pt idx="8">
                  <c:v>0.32558139534883723</c:v>
                </c:pt>
                <c:pt idx="9" formatCode="General">
                  <c:v>0</c:v>
                </c:pt>
                <c:pt idx="10">
                  <c:v>0.23113207547169812</c:v>
                </c:pt>
                <c:pt idx="11">
                  <c:v>0.30555555555555558</c:v>
                </c:pt>
                <c:pt idx="12" formatCode="General">
                  <c:v>0</c:v>
                </c:pt>
                <c:pt idx="13">
                  <c:v>0.20754716981132076</c:v>
                </c:pt>
                <c:pt idx="14">
                  <c:v>0.27906976744186046</c:v>
                </c:pt>
                <c:pt idx="15" formatCode="General">
                  <c:v>0</c:v>
                </c:pt>
                <c:pt idx="16">
                  <c:v>0.1674641148325359</c:v>
                </c:pt>
                <c:pt idx="17">
                  <c:v>0.22580645161290322</c:v>
                </c:pt>
                <c:pt idx="18" formatCode="General">
                  <c:v>0</c:v>
                </c:pt>
                <c:pt idx="19">
                  <c:v>0.14691943127962084</c:v>
                </c:pt>
                <c:pt idx="20">
                  <c:v>0.15277777777777779</c:v>
                </c:pt>
                <c:pt idx="21" formatCode="General">
                  <c:v>0</c:v>
                </c:pt>
                <c:pt idx="22">
                  <c:v>0.11594202898550725</c:v>
                </c:pt>
                <c:pt idx="23">
                  <c:v>0.1542056074766355</c:v>
                </c:pt>
                <c:pt idx="24" formatCode="General">
                  <c:v>0</c:v>
                </c:pt>
                <c:pt idx="25">
                  <c:v>0.11057692307692307</c:v>
                </c:pt>
                <c:pt idx="26">
                  <c:v>0.13023255813953488</c:v>
                </c:pt>
                <c:pt idx="27" formatCode="General">
                  <c:v>0</c:v>
                </c:pt>
                <c:pt idx="28">
                  <c:v>7.582938388625593E-2</c:v>
                </c:pt>
                <c:pt idx="29">
                  <c:v>0.1111111111111111</c:v>
                </c:pt>
              </c:numCache>
            </c:numRef>
          </c:val>
          <c:extLst>
            <c:ext xmlns:c16="http://schemas.microsoft.com/office/drawing/2014/chart" uri="{C3380CC4-5D6E-409C-BE32-E72D297353CC}">
              <c16:uniqueId val="{0000000A-3908-47B6-94ED-6184DE244DFD}"/>
            </c:ext>
          </c:extLst>
        </c:ser>
        <c:ser>
          <c:idx val="1"/>
          <c:order val="1"/>
          <c:tx>
            <c:strRef>
              <c:f>'[クロス集計_B_Q12.Q22.Q23(Q8-Q10クロス).xlsx]Q12.要件の変化（現在取引形態）'!$Y$6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3908-47B6-94ED-6184DE244DFD}"/>
                </c:ext>
              </c:extLst>
            </c:dLbl>
            <c:dLbl>
              <c:idx val="3"/>
              <c:delete val="1"/>
              <c:extLst>
                <c:ext xmlns:c15="http://schemas.microsoft.com/office/drawing/2012/chart" uri="{CE6537A1-D6FC-4f65-9D91-7224C49458BB}"/>
                <c:ext xmlns:c16="http://schemas.microsoft.com/office/drawing/2014/chart" uri="{C3380CC4-5D6E-409C-BE32-E72D297353CC}">
                  <c16:uniqueId val="{0000000C-3908-47B6-94ED-6184DE244DFD}"/>
                </c:ext>
              </c:extLst>
            </c:dLbl>
            <c:dLbl>
              <c:idx val="6"/>
              <c:delete val="1"/>
              <c:extLst>
                <c:ext xmlns:c15="http://schemas.microsoft.com/office/drawing/2012/chart" uri="{CE6537A1-D6FC-4f65-9D91-7224C49458BB}"/>
                <c:ext xmlns:c16="http://schemas.microsoft.com/office/drawing/2014/chart" uri="{C3380CC4-5D6E-409C-BE32-E72D297353CC}">
                  <c16:uniqueId val="{0000000D-3908-47B6-94ED-6184DE244DFD}"/>
                </c:ext>
              </c:extLst>
            </c:dLbl>
            <c:dLbl>
              <c:idx val="9"/>
              <c:delete val="1"/>
              <c:extLst>
                <c:ext xmlns:c15="http://schemas.microsoft.com/office/drawing/2012/chart" uri="{CE6537A1-D6FC-4f65-9D91-7224C49458BB}"/>
                <c:ext xmlns:c16="http://schemas.microsoft.com/office/drawing/2014/chart" uri="{C3380CC4-5D6E-409C-BE32-E72D297353CC}">
                  <c16:uniqueId val="{0000000E-3908-47B6-94ED-6184DE244DFD}"/>
                </c:ext>
              </c:extLst>
            </c:dLbl>
            <c:dLbl>
              <c:idx val="12"/>
              <c:delete val="1"/>
              <c:extLst>
                <c:ext xmlns:c15="http://schemas.microsoft.com/office/drawing/2012/chart" uri="{CE6537A1-D6FC-4f65-9D91-7224C49458BB}"/>
                <c:ext xmlns:c16="http://schemas.microsoft.com/office/drawing/2014/chart" uri="{C3380CC4-5D6E-409C-BE32-E72D297353CC}">
                  <c16:uniqueId val="{0000000F-3908-47B6-94ED-6184DE244DFD}"/>
                </c:ext>
              </c:extLst>
            </c:dLbl>
            <c:dLbl>
              <c:idx val="15"/>
              <c:delete val="1"/>
              <c:extLst>
                <c:ext xmlns:c15="http://schemas.microsoft.com/office/drawing/2012/chart" uri="{CE6537A1-D6FC-4f65-9D91-7224C49458BB}"/>
                <c:ext xmlns:c16="http://schemas.microsoft.com/office/drawing/2014/chart" uri="{C3380CC4-5D6E-409C-BE32-E72D297353CC}">
                  <c16:uniqueId val="{00000010-3908-47B6-94ED-6184DE244DFD}"/>
                </c:ext>
              </c:extLst>
            </c:dLbl>
            <c:dLbl>
              <c:idx val="18"/>
              <c:delete val="1"/>
              <c:extLst>
                <c:ext xmlns:c15="http://schemas.microsoft.com/office/drawing/2012/chart" uri="{CE6537A1-D6FC-4f65-9D91-7224C49458BB}"/>
                <c:ext xmlns:c16="http://schemas.microsoft.com/office/drawing/2014/chart" uri="{C3380CC4-5D6E-409C-BE32-E72D297353CC}">
                  <c16:uniqueId val="{00000011-3908-47B6-94ED-6184DE244DFD}"/>
                </c:ext>
              </c:extLst>
            </c:dLbl>
            <c:dLbl>
              <c:idx val="21"/>
              <c:delete val="1"/>
              <c:extLst>
                <c:ext xmlns:c15="http://schemas.microsoft.com/office/drawing/2012/chart" uri="{CE6537A1-D6FC-4f65-9D91-7224C49458BB}"/>
                <c:ext xmlns:c16="http://schemas.microsoft.com/office/drawing/2014/chart" uri="{C3380CC4-5D6E-409C-BE32-E72D297353CC}">
                  <c16:uniqueId val="{00000012-3908-47B6-94ED-6184DE244DFD}"/>
                </c:ext>
              </c:extLst>
            </c:dLbl>
            <c:dLbl>
              <c:idx val="24"/>
              <c:delete val="1"/>
              <c:extLst>
                <c:ext xmlns:c15="http://schemas.microsoft.com/office/drawing/2012/chart" uri="{CE6537A1-D6FC-4f65-9D91-7224C49458BB}"/>
                <c:ext xmlns:c16="http://schemas.microsoft.com/office/drawing/2014/chart" uri="{C3380CC4-5D6E-409C-BE32-E72D297353CC}">
                  <c16:uniqueId val="{00000013-3908-47B6-94ED-6184DE244DFD}"/>
                </c:ext>
              </c:extLst>
            </c:dLbl>
            <c:dLbl>
              <c:idx val="27"/>
              <c:delete val="1"/>
              <c:extLst>
                <c:ext xmlns:c15="http://schemas.microsoft.com/office/drawing/2012/chart" uri="{CE6537A1-D6FC-4f65-9D91-7224C49458BB}"/>
                <c:ext xmlns:c16="http://schemas.microsoft.com/office/drawing/2014/chart" uri="{C3380CC4-5D6E-409C-BE32-E72D297353CC}">
                  <c16:uniqueId val="{00000014-3908-47B6-94ED-6184DE244DFD}"/>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'[6]Q12.要件の変化（現在取引形態）'!$W$7:$W$36</c:f>
              <c:strCache>
                <c:ptCount val="30"/>
                <c:pt idx="0">
                  <c:v>【 A.適用技術の複雑化.高度化               】</c:v>
                </c:pt>
                <c:pt idx="1">
                  <c:v>垂直統合型+垂直･水平半々(n=  214)</c:v>
                </c:pt>
                <c:pt idx="2">
                  <c:v>水平分業型+垂直･水平半々(n=  219)</c:v>
                </c:pt>
                <c:pt idx="3">
                  <c:v>【 F.セキュリティ.プライバシー保護の強化    　 】</c:v>
                </c:pt>
                <c:pt idx="4">
                  <c:v>垂直統合型+垂直･水平半々(n=  211)</c:v>
                </c:pt>
                <c:pt idx="5">
                  <c:v>水平分業型+垂直･水平半々(n=  217)</c:v>
                </c:pt>
                <c:pt idx="6">
                  <c:v>【 E.安全性の向上.機能安全への対応等     】</c:v>
                </c:pt>
                <c:pt idx="7">
                  <c:v>垂直統合型+垂直･水平半々(n=  211)</c:v>
                </c:pt>
                <c:pt idx="8">
                  <c:v>水平分業型+垂直･水平半々(n=  215)</c:v>
                </c:pt>
                <c:pt idx="9">
                  <c:v>【 D.利用形態.利用方法の多様化　　　　　　 】</c:v>
                </c:pt>
                <c:pt idx="10">
                  <c:v>垂直統合型+垂直･水平半々(n=  212)</c:v>
                </c:pt>
                <c:pt idx="11">
                  <c:v>水平分業型+垂直･水平半々(n=  216)</c:v>
                </c:pt>
                <c:pt idx="12">
                  <c:v>【 C.つながる対象が増加　　 　　　　　　　　　　 】</c:v>
                </c:pt>
                <c:pt idx="13">
                  <c:v>垂直統合型+垂直･水平半々(n=  212)</c:v>
                </c:pt>
                <c:pt idx="14">
                  <c:v>水平分業型+垂直･水平半々(n=  215)</c:v>
                </c:pt>
                <c:pt idx="15">
                  <c:v>【 I.デジタル.トランスフォーメーションへの対応   】</c:v>
                </c:pt>
                <c:pt idx="16">
                  <c:v>垂直統合型+垂直･水平半々(n=  209)</c:v>
                </c:pt>
                <c:pt idx="17">
                  <c:v>水平分業型+垂直･水平半々(n=  217)</c:v>
                </c:pt>
                <c:pt idx="18">
                  <c:v>【 B.部品の増加.プラットフォームの増加　      】</c:v>
                </c:pt>
                <c:pt idx="19">
                  <c:v>垂直統合型+垂直･水平半々(n=  211)</c:v>
                </c:pt>
                <c:pt idx="20">
                  <c:v>水平分業型+垂直･水平半々(n=  216)</c:v>
                </c:pt>
                <c:pt idx="21">
                  <c:v>【 H.対応すべき規格等の増加                  】</c:v>
                </c:pt>
                <c:pt idx="22">
                  <c:v>垂直統合型+垂直･水平半々(n=  207)</c:v>
                </c:pt>
                <c:pt idx="23">
                  <c:v>水平分業型+垂直･水平半々(n=  214)</c:v>
                </c:pt>
                <c:pt idx="24">
                  <c:v>【 J.ニューノーマルへの対応                       】</c:v>
                </c:pt>
                <c:pt idx="25">
                  <c:v>垂直統合型+垂直･水平半々(n=  208)</c:v>
                </c:pt>
                <c:pt idx="26">
                  <c:v>水平分業型+垂直･水平半々(n=  215)</c:v>
                </c:pt>
                <c:pt idx="27">
                  <c:v>【 G.仕向地.出荷先の拡大                     】</c:v>
                </c:pt>
                <c:pt idx="28">
                  <c:v>垂直統合型+垂直･水平半々(n=  211)</c:v>
                </c:pt>
                <c:pt idx="29">
                  <c:v>水平分業型+垂直･水平半々(n=  216)</c:v>
                </c:pt>
              </c:strCache>
            </c:strRef>
          </c:cat>
          <c:val>
            <c:numRef>
              <c:f>'[6]Q12.要件の変化（現在取引形態）'!$Y$7:$Y$36</c:f>
              <c:numCache>
                <c:formatCode>0.0%</c:formatCode>
                <c:ptCount val="30"/>
                <c:pt idx="0" formatCode="General">
                  <c:v>0</c:v>
                </c:pt>
                <c:pt idx="1">
                  <c:v>0.44392523364485981</c:v>
                </c:pt>
                <c:pt idx="2">
                  <c:v>0.37442922374429222</c:v>
                </c:pt>
                <c:pt idx="3" formatCode="General">
                  <c:v>0</c:v>
                </c:pt>
                <c:pt idx="4">
                  <c:v>0.4881516587677725</c:v>
                </c:pt>
                <c:pt idx="5">
                  <c:v>0.4009216589861751</c:v>
                </c:pt>
                <c:pt idx="6" formatCode="General">
                  <c:v>0</c:v>
                </c:pt>
                <c:pt idx="7">
                  <c:v>0.47393364928909953</c:v>
                </c:pt>
                <c:pt idx="8">
                  <c:v>0.4</c:v>
                </c:pt>
                <c:pt idx="9" formatCode="General">
                  <c:v>0</c:v>
                </c:pt>
                <c:pt idx="10">
                  <c:v>0.42924528301886794</c:v>
                </c:pt>
                <c:pt idx="11">
                  <c:v>0.46296296296296297</c:v>
                </c:pt>
                <c:pt idx="12" formatCode="General">
                  <c:v>0</c:v>
                </c:pt>
                <c:pt idx="13">
                  <c:v>0.42924528301886794</c:v>
                </c:pt>
                <c:pt idx="14">
                  <c:v>0.42790697674418604</c:v>
                </c:pt>
                <c:pt idx="15" formatCode="General">
                  <c:v>0</c:v>
                </c:pt>
                <c:pt idx="16">
                  <c:v>0.38755980861244022</c:v>
                </c:pt>
                <c:pt idx="17">
                  <c:v>0.39631336405529954</c:v>
                </c:pt>
                <c:pt idx="18" formatCode="General">
                  <c:v>0</c:v>
                </c:pt>
                <c:pt idx="19">
                  <c:v>0.44549763033175355</c:v>
                </c:pt>
                <c:pt idx="20">
                  <c:v>0.42129629629629628</c:v>
                </c:pt>
                <c:pt idx="21" formatCode="General">
                  <c:v>0</c:v>
                </c:pt>
                <c:pt idx="22">
                  <c:v>0.42995169082125606</c:v>
                </c:pt>
                <c:pt idx="23">
                  <c:v>0.41121495327102803</c:v>
                </c:pt>
                <c:pt idx="24" formatCode="General">
                  <c:v>0</c:v>
                </c:pt>
                <c:pt idx="25">
                  <c:v>0.375</c:v>
                </c:pt>
                <c:pt idx="26">
                  <c:v>0.33023255813953489</c:v>
                </c:pt>
                <c:pt idx="27" formatCode="General">
                  <c:v>0</c:v>
                </c:pt>
                <c:pt idx="28">
                  <c:v>0.3127962085308057</c:v>
                </c:pt>
                <c:pt idx="29">
                  <c:v>0.30555555555555558</c:v>
                </c:pt>
              </c:numCache>
            </c:numRef>
          </c:val>
          <c:extLst>
            <c:ext xmlns:c16="http://schemas.microsoft.com/office/drawing/2014/chart" uri="{C3380CC4-5D6E-409C-BE32-E72D297353CC}">
              <c16:uniqueId val="{00000015-3908-47B6-94ED-6184DE244DFD}"/>
            </c:ext>
          </c:extLst>
        </c:ser>
        <c:ser>
          <c:idx val="2"/>
          <c:order val="2"/>
          <c:tx>
            <c:strRef>
              <c:f>'[クロス集計_B_Q12.Q22.Q23(Q8-Q10クロス).xlsx]Q12.要件の変化（現在取引形態）'!$Z$6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'[6]Q12.要件の変化（現在取引形態）'!$W$7:$W$36</c:f>
              <c:strCache>
                <c:ptCount val="30"/>
                <c:pt idx="0">
                  <c:v>【 A.適用技術の複雑化.高度化               】</c:v>
                </c:pt>
                <c:pt idx="1">
                  <c:v>垂直統合型+垂直･水平半々(n=  214)</c:v>
                </c:pt>
                <c:pt idx="2">
                  <c:v>水平分業型+垂直･水平半々(n=  219)</c:v>
                </c:pt>
                <c:pt idx="3">
                  <c:v>【 F.セキュリティ.プライバシー保護の強化    　 】</c:v>
                </c:pt>
                <c:pt idx="4">
                  <c:v>垂直統合型+垂直･水平半々(n=  211)</c:v>
                </c:pt>
                <c:pt idx="5">
                  <c:v>水平分業型+垂直･水平半々(n=  217)</c:v>
                </c:pt>
                <c:pt idx="6">
                  <c:v>【 E.安全性の向上.機能安全への対応等     】</c:v>
                </c:pt>
                <c:pt idx="7">
                  <c:v>垂直統合型+垂直･水平半々(n=  211)</c:v>
                </c:pt>
                <c:pt idx="8">
                  <c:v>水平分業型+垂直･水平半々(n=  215)</c:v>
                </c:pt>
                <c:pt idx="9">
                  <c:v>【 D.利用形態.利用方法の多様化　　　　　　 】</c:v>
                </c:pt>
                <c:pt idx="10">
                  <c:v>垂直統合型+垂直･水平半々(n=  212)</c:v>
                </c:pt>
                <c:pt idx="11">
                  <c:v>水平分業型+垂直･水平半々(n=  216)</c:v>
                </c:pt>
                <c:pt idx="12">
                  <c:v>【 C.つながる対象が増加　　 　　　　　　　　　　 】</c:v>
                </c:pt>
                <c:pt idx="13">
                  <c:v>垂直統合型+垂直･水平半々(n=  212)</c:v>
                </c:pt>
                <c:pt idx="14">
                  <c:v>水平分業型+垂直･水平半々(n=  215)</c:v>
                </c:pt>
                <c:pt idx="15">
                  <c:v>【 I.デジタル.トランスフォーメーションへの対応   】</c:v>
                </c:pt>
                <c:pt idx="16">
                  <c:v>垂直統合型+垂直･水平半々(n=  209)</c:v>
                </c:pt>
                <c:pt idx="17">
                  <c:v>水平分業型+垂直･水平半々(n=  217)</c:v>
                </c:pt>
                <c:pt idx="18">
                  <c:v>【 B.部品の増加.プラットフォームの増加　      】</c:v>
                </c:pt>
                <c:pt idx="19">
                  <c:v>垂直統合型+垂直･水平半々(n=  211)</c:v>
                </c:pt>
                <c:pt idx="20">
                  <c:v>水平分業型+垂直･水平半々(n=  216)</c:v>
                </c:pt>
                <c:pt idx="21">
                  <c:v>【 H.対応すべき規格等の増加                  】</c:v>
                </c:pt>
                <c:pt idx="22">
                  <c:v>垂直統合型+垂直･水平半々(n=  207)</c:v>
                </c:pt>
                <c:pt idx="23">
                  <c:v>水平分業型+垂直･水平半々(n=  214)</c:v>
                </c:pt>
                <c:pt idx="24">
                  <c:v>【 J.ニューノーマルへの対応                       】</c:v>
                </c:pt>
                <c:pt idx="25">
                  <c:v>垂直統合型+垂直･水平半々(n=  208)</c:v>
                </c:pt>
                <c:pt idx="26">
                  <c:v>水平分業型+垂直･水平半々(n=  215)</c:v>
                </c:pt>
                <c:pt idx="27">
                  <c:v>【 G.仕向地.出荷先の拡大                     】</c:v>
                </c:pt>
                <c:pt idx="28">
                  <c:v>垂直統合型+垂直･水平半々(n=  211)</c:v>
                </c:pt>
                <c:pt idx="29">
                  <c:v>水平分業型+垂直･水平半々(n=  216)</c:v>
                </c:pt>
              </c:strCache>
            </c:strRef>
          </c:cat>
          <c:val>
            <c:numRef>
              <c:f>'[6]Q12.要件の変化（現在取引形態）'!$Z$7:$Z$36</c:f>
              <c:numCache>
                <c:formatCode>0.0%</c:formatCode>
                <c:ptCount val="30"/>
                <c:pt idx="0" formatCode="General">
                  <c:v>0</c:v>
                </c:pt>
                <c:pt idx="1">
                  <c:v>7.476635514018691E-2</c:v>
                </c:pt>
                <c:pt idx="2">
                  <c:v>8.6757990867579904E-2</c:v>
                </c:pt>
                <c:pt idx="3" formatCode="General">
                  <c:v>0</c:v>
                </c:pt>
                <c:pt idx="4">
                  <c:v>0.10426540284360189</c:v>
                </c:pt>
                <c:pt idx="5">
                  <c:v>0.14285714285714285</c:v>
                </c:pt>
                <c:pt idx="6" formatCode="General">
                  <c:v>0</c:v>
                </c:pt>
                <c:pt idx="7">
                  <c:v>0.17535545023696683</c:v>
                </c:pt>
                <c:pt idx="8">
                  <c:v>0.20465116279069767</c:v>
                </c:pt>
                <c:pt idx="9" formatCode="General">
                  <c:v>0</c:v>
                </c:pt>
                <c:pt idx="10">
                  <c:v>0.24056603773584906</c:v>
                </c:pt>
                <c:pt idx="11">
                  <c:v>0.14814814814814814</c:v>
                </c:pt>
                <c:pt idx="12" formatCode="General">
                  <c:v>0</c:v>
                </c:pt>
                <c:pt idx="13">
                  <c:v>0.24056603773584906</c:v>
                </c:pt>
                <c:pt idx="14">
                  <c:v>0.17674418604651163</c:v>
                </c:pt>
                <c:pt idx="15" formatCode="General">
                  <c:v>0</c:v>
                </c:pt>
                <c:pt idx="16">
                  <c:v>0.29665071770334928</c:v>
                </c:pt>
                <c:pt idx="17">
                  <c:v>0.23502304147465439</c:v>
                </c:pt>
                <c:pt idx="18" formatCode="General">
                  <c:v>0</c:v>
                </c:pt>
                <c:pt idx="19">
                  <c:v>0.25592417061611372</c:v>
                </c:pt>
                <c:pt idx="20">
                  <c:v>0.27314814814814814</c:v>
                </c:pt>
                <c:pt idx="21" formatCode="General">
                  <c:v>0</c:v>
                </c:pt>
                <c:pt idx="22">
                  <c:v>0.3188405797101449</c:v>
                </c:pt>
                <c:pt idx="23">
                  <c:v>0.31775700934579437</c:v>
                </c:pt>
                <c:pt idx="24" formatCode="General">
                  <c:v>0</c:v>
                </c:pt>
                <c:pt idx="25">
                  <c:v>0.32211538461538464</c:v>
                </c:pt>
                <c:pt idx="26">
                  <c:v>0.35348837209302325</c:v>
                </c:pt>
                <c:pt idx="27" formatCode="General">
                  <c:v>0</c:v>
                </c:pt>
                <c:pt idx="28">
                  <c:v>0.40758293838862558</c:v>
                </c:pt>
                <c:pt idx="29">
                  <c:v>0.37037037037037035</c:v>
                </c:pt>
              </c:numCache>
            </c:numRef>
          </c:val>
          <c:extLst>
            <c:ext xmlns:c16="http://schemas.microsoft.com/office/drawing/2014/chart" uri="{C3380CC4-5D6E-409C-BE32-E72D297353CC}">
              <c16:uniqueId val="{00000020-3908-47B6-94ED-6184DE244DFD}"/>
            </c:ext>
          </c:extLst>
        </c:ser>
        <c:ser>
          <c:idx val="3"/>
          <c:order val="3"/>
          <c:tx>
            <c:strRef>
              <c:f>'[クロス集計_B_Q12.Q22.Q23(Q8-Q10クロス).xlsx]Q12.要件の変化（現在取引形態）'!$AA$6</c:f>
              <c:strCache>
                <c:ptCount val="1"/>
                <c:pt idx="0">
                  <c:v>当てはまらない</c:v>
                </c:pt>
              </c:strCache>
            </c:strRef>
          </c:tx>
          <c:spPr>
            <a:solidFill>
              <a:srgbClr val="9DC3E6"/>
            </a:solidFill>
            <a:ln>
              <a:solidFill>
                <a:schemeClr val="tx1"/>
              </a:solidFill>
            </a:ln>
            <a:effectLst/>
          </c:spPr>
          <c:invertIfNegative val="0"/>
          <c:dLbls>
            <c:delete val="1"/>
          </c:dLbls>
          <c:cat>
            <c:strRef>
              <c:f>'[6]Q12.要件の変化（現在取引形態）'!$W$7:$W$36</c:f>
              <c:strCache>
                <c:ptCount val="30"/>
                <c:pt idx="0">
                  <c:v>【 A.適用技術の複雑化.高度化               】</c:v>
                </c:pt>
                <c:pt idx="1">
                  <c:v>垂直統合型+垂直･水平半々(n=  214)</c:v>
                </c:pt>
                <c:pt idx="2">
                  <c:v>水平分業型+垂直･水平半々(n=  219)</c:v>
                </c:pt>
                <c:pt idx="3">
                  <c:v>【 F.セキュリティ.プライバシー保護の強化    　 】</c:v>
                </c:pt>
                <c:pt idx="4">
                  <c:v>垂直統合型+垂直･水平半々(n=  211)</c:v>
                </c:pt>
                <c:pt idx="5">
                  <c:v>水平分業型+垂直･水平半々(n=  217)</c:v>
                </c:pt>
                <c:pt idx="6">
                  <c:v>【 E.安全性の向上.機能安全への対応等     】</c:v>
                </c:pt>
                <c:pt idx="7">
                  <c:v>垂直統合型+垂直･水平半々(n=  211)</c:v>
                </c:pt>
                <c:pt idx="8">
                  <c:v>水平分業型+垂直･水平半々(n=  215)</c:v>
                </c:pt>
                <c:pt idx="9">
                  <c:v>【 D.利用形態.利用方法の多様化　　　　　　 】</c:v>
                </c:pt>
                <c:pt idx="10">
                  <c:v>垂直統合型+垂直･水平半々(n=  212)</c:v>
                </c:pt>
                <c:pt idx="11">
                  <c:v>水平分業型+垂直･水平半々(n=  216)</c:v>
                </c:pt>
                <c:pt idx="12">
                  <c:v>【 C.つながる対象が増加　　 　　　　　　　　　　 】</c:v>
                </c:pt>
                <c:pt idx="13">
                  <c:v>垂直統合型+垂直･水平半々(n=  212)</c:v>
                </c:pt>
                <c:pt idx="14">
                  <c:v>水平分業型+垂直･水平半々(n=  215)</c:v>
                </c:pt>
                <c:pt idx="15">
                  <c:v>【 I.デジタル.トランスフォーメーションへの対応   】</c:v>
                </c:pt>
                <c:pt idx="16">
                  <c:v>垂直統合型+垂直･水平半々(n=  209)</c:v>
                </c:pt>
                <c:pt idx="17">
                  <c:v>水平分業型+垂直･水平半々(n=  217)</c:v>
                </c:pt>
                <c:pt idx="18">
                  <c:v>【 B.部品の増加.プラットフォームの増加　      】</c:v>
                </c:pt>
                <c:pt idx="19">
                  <c:v>垂直統合型+垂直･水平半々(n=  211)</c:v>
                </c:pt>
                <c:pt idx="20">
                  <c:v>水平分業型+垂直･水平半々(n=  216)</c:v>
                </c:pt>
                <c:pt idx="21">
                  <c:v>【 H.対応すべき規格等の増加                  】</c:v>
                </c:pt>
                <c:pt idx="22">
                  <c:v>垂直統合型+垂直･水平半々(n=  207)</c:v>
                </c:pt>
                <c:pt idx="23">
                  <c:v>水平分業型+垂直･水平半々(n=  214)</c:v>
                </c:pt>
                <c:pt idx="24">
                  <c:v>【 J.ニューノーマルへの対応                       】</c:v>
                </c:pt>
                <c:pt idx="25">
                  <c:v>垂直統合型+垂直･水平半々(n=  208)</c:v>
                </c:pt>
                <c:pt idx="26">
                  <c:v>水平分業型+垂直･水平半々(n=  215)</c:v>
                </c:pt>
                <c:pt idx="27">
                  <c:v>【 G.仕向地.出荷先の拡大                     】</c:v>
                </c:pt>
                <c:pt idx="28">
                  <c:v>垂直統合型+垂直･水平半々(n=  211)</c:v>
                </c:pt>
                <c:pt idx="29">
                  <c:v>水平分業型+垂直･水平半々(n=  216)</c:v>
                </c:pt>
              </c:strCache>
            </c:strRef>
          </c:cat>
          <c:val>
            <c:numRef>
              <c:f>'[6]Q12.要件の変化（現在取引形態）'!$AA$7:$AA$36</c:f>
              <c:numCache>
                <c:formatCode>0.0%</c:formatCode>
                <c:ptCount val="30"/>
                <c:pt idx="0" formatCode="General">
                  <c:v>0</c:v>
                </c:pt>
                <c:pt idx="1">
                  <c:v>3.2710280373831772E-2</c:v>
                </c:pt>
                <c:pt idx="2">
                  <c:v>3.1963470319634701E-2</c:v>
                </c:pt>
                <c:pt idx="3" formatCode="General">
                  <c:v>0</c:v>
                </c:pt>
                <c:pt idx="4">
                  <c:v>5.2132701421800945E-2</c:v>
                </c:pt>
                <c:pt idx="5">
                  <c:v>3.6866359447004608E-2</c:v>
                </c:pt>
                <c:pt idx="6" formatCode="General">
                  <c:v>0</c:v>
                </c:pt>
                <c:pt idx="7">
                  <c:v>4.2654028436018961E-2</c:v>
                </c:pt>
                <c:pt idx="8">
                  <c:v>4.1860465116279069E-2</c:v>
                </c:pt>
                <c:pt idx="9" formatCode="General">
                  <c:v>0</c:v>
                </c:pt>
                <c:pt idx="10">
                  <c:v>6.6037735849056603E-2</c:v>
                </c:pt>
                <c:pt idx="11">
                  <c:v>4.6296296296296294E-2</c:v>
                </c:pt>
                <c:pt idx="12" formatCode="General">
                  <c:v>0</c:v>
                </c:pt>
                <c:pt idx="13">
                  <c:v>7.0754716981132074E-2</c:v>
                </c:pt>
                <c:pt idx="14">
                  <c:v>5.1162790697674418E-2</c:v>
                </c:pt>
                <c:pt idx="15" formatCode="General">
                  <c:v>0</c:v>
                </c:pt>
                <c:pt idx="16">
                  <c:v>9.0909090909090912E-2</c:v>
                </c:pt>
                <c:pt idx="17">
                  <c:v>7.3732718894009217E-2</c:v>
                </c:pt>
                <c:pt idx="18" formatCode="General">
                  <c:v>0</c:v>
                </c:pt>
                <c:pt idx="19">
                  <c:v>9.9526066350710901E-2</c:v>
                </c:pt>
                <c:pt idx="20">
                  <c:v>0.1111111111111111</c:v>
                </c:pt>
                <c:pt idx="21" formatCode="General">
                  <c:v>0</c:v>
                </c:pt>
                <c:pt idx="22">
                  <c:v>9.6618357487922704E-2</c:v>
                </c:pt>
                <c:pt idx="23">
                  <c:v>7.9439252336448593E-2</c:v>
                </c:pt>
                <c:pt idx="24" formatCode="General">
                  <c:v>0</c:v>
                </c:pt>
                <c:pt idx="25">
                  <c:v>0.10576923076923077</c:v>
                </c:pt>
                <c:pt idx="26">
                  <c:v>9.7674418604651161E-2</c:v>
                </c:pt>
                <c:pt idx="27" formatCode="General">
                  <c:v>0</c:v>
                </c:pt>
                <c:pt idx="28">
                  <c:v>0.15165876777251186</c:v>
                </c:pt>
                <c:pt idx="29">
                  <c:v>0.16666666666666666</c:v>
                </c:pt>
              </c:numCache>
            </c:numRef>
          </c:val>
          <c:extLst>
            <c:ext xmlns:c16="http://schemas.microsoft.com/office/drawing/2014/chart" uri="{C3380CC4-5D6E-409C-BE32-E72D297353CC}">
              <c16:uniqueId val="{0000002B-3908-47B6-94ED-6184DE244DFD}"/>
            </c:ext>
          </c:extLst>
        </c:ser>
        <c:ser>
          <c:idx val="4"/>
          <c:order val="4"/>
          <c:tx>
            <c:strRef>
              <c:f>'[クロス集計_B_Q12.Q22.Q23(Q8-Q10クロス).xlsx]Q12.要件の変化（現在取引形態）'!$AB$6</c:f>
              <c:strCache>
                <c:ptCount val="1"/>
                <c:pt idx="0">
                  <c:v>どちらともいえない</c:v>
                </c:pt>
              </c:strCache>
            </c:strRef>
          </c:tx>
          <c:spPr>
            <a:solidFill>
              <a:schemeClr val="bg1"/>
            </a:solidFill>
            <a:ln>
              <a:solidFill>
                <a:schemeClr val="tx1"/>
              </a:solidFill>
            </a:ln>
            <a:effectLst/>
          </c:spPr>
          <c:invertIfNegative val="0"/>
          <c:dLbls>
            <c:delete val="1"/>
          </c:dLbls>
          <c:cat>
            <c:strRef>
              <c:f>'[6]Q12.要件の変化（現在取引形態）'!$W$7:$W$36</c:f>
              <c:strCache>
                <c:ptCount val="30"/>
                <c:pt idx="0">
                  <c:v>【 A.適用技術の複雑化.高度化               】</c:v>
                </c:pt>
                <c:pt idx="1">
                  <c:v>垂直統合型+垂直･水平半々(n=  214)</c:v>
                </c:pt>
                <c:pt idx="2">
                  <c:v>水平分業型+垂直･水平半々(n=  219)</c:v>
                </c:pt>
                <c:pt idx="3">
                  <c:v>【 F.セキュリティ.プライバシー保護の強化    　 】</c:v>
                </c:pt>
                <c:pt idx="4">
                  <c:v>垂直統合型+垂直･水平半々(n=  211)</c:v>
                </c:pt>
                <c:pt idx="5">
                  <c:v>水平分業型+垂直･水平半々(n=  217)</c:v>
                </c:pt>
                <c:pt idx="6">
                  <c:v>【 E.安全性の向上.機能安全への対応等     】</c:v>
                </c:pt>
                <c:pt idx="7">
                  <c:v>垂直統合型+垂直･水平半々(n=  211)</c:v>
                </c:pt>
                <c:pt idx="8">
                  <c:v>水平分業型+垂直･水平半々(n=  215)</c:v>
                </c:pt>
                <c:pt idx="9">
                  <c:v>【 D.利用形態.利用方法の多様化　　　　　　 】</c:v>
                </c:pt>
                <c:pt idx="10">
                  <c:v>垂直統合型+垂直･水平半々(n=  212)</c:v>
                </c:pt>
                <c:pt idx="11">
                  <c:v>水平分業型+垂直･水平半々(n=  216)</c:v>
                </c:pt>
                <c:pt idx="12">
                  <c:v>【 C.つながる対象が増加　　 　　　　　　　　　　 】</c:v>
                </c:pt>
                <c:pt idx="13">
                  <c:v>垂直統合型+垂直･水平半々(n=  212)</c:v>
                </c:pt>
                <c:pt idx="14">
                  <c:v>水平分業型+垂直･水平半々(n=  215)</c:v>
                </c:pt>
                <c:pt idx="15">
                  <c:v>【 I.デジタル.トランスフォーメーションへの対応   】</c:v>
                </c:pt>
                <c:pt idx="16">
                  <c:v>垂直統合型+垂直･水平半々(n=  209)</c:v>
                </c:pt>
                <c:pt idx="17">
                  <c:v>水平分業型+垂直･水平半々(n=  217)</c:v>
                </c:pt>
                <c:pt idx="18">
                  <c:v>【 B.部品の増加.プラットフォームの増加　      】</c:v>
                </c:pt>
                <c:pt idx="19">
                  <c:v>垂直統合型+垂直･水平半々(n=  211)</c:v>
                </c:pt>
                <c:pt idx="20">
                  <c:v>水平分業型+垂直･水平半々(n=  216)</c:v>
                </c:pt>
                <c:pt idx="21">
                  <c:v>【 H.対応すべき規格等の増加                  】</c:v>
                </c:pt>
                <c:pt idx="22">
                  <c:v>垂直統合型+垂直･水平半々(n=  207)</c:v>
                </c:pt>
                <c:pt idx="23">
                  <c:v>水平分業型+垂直･水平半々(n=  214)</c:v>
                </c:pt>
                <c:pt idx="24">
                  <c:v>【 J.ニューノーマルへの対応                       】</c:v>
                </c:pt>
                <c:pt idx="25">
                  <c:v>垂直統合型+垂直･水平半々(n=  208)</c:v>
                </c:pt>
                <c:pt idx="26">
                  <c:v>水平分業型+垂直･水平半々(n=  215)</c:v>
                </c:pt>
                <c:pt idx="27">
                  <c:v>【 G.仕向地.出荷先の拡大                     】</c:v>
                </c:pt>
                <c:pt idx="28">
                  <c:v>垂直統合型+垂直･水平半々(n=  211)</c:v>
                </c:pt>
                <c:pt idx="29">
                  <c:v>水平分業型+垂直･水平半々(n=  216)</c:v>
                </c:pt>
              </c:strCache>
            </c:strRef>
          </c:cat>
          <c:val>
            <c:numRef>
              <c:f>'[6]Q12.要件の変化（現在取引形態）'!$AB$7:$AB$36</c:f>
              <c:numCache>
                <c:formatCode>0.0%</c:formatCode>
                <c:ptCount val="30"/>
                <c:pt idx="0" formatCode="General">
                  <c:v>0</c:v>
                </c:pt>
                <c:pt idx="1">
                  <c:v>3.7383177570093455E-2</c:v>
                </c:pt>
                <c:pt idx="2">
                  <c:v>1.3698630136986301E-2</c:v>
                </c:pt>
                <c:pt idx="3" formatCode="General">
                  <c:v>0</c:v>
                </c:pt>
                <c:pt idx="4">
                  <c:v>1.4218009478672985E-2</c:v>
                </c:pt>
                <c:pt idx="5">
                  <c:v>2.3041474654377881E-2</c:v>
                </c:pt>
                <c:pt idx="6" formatCode="General">
                  <c:v>0</c:v>
                </c:pt>
                <c:pt idx="7">
                  <c:v>3.3175355450236969E-2</c:v>
                </c:pt>
                <c:pt idx="8">
                  <c:v>2.7906976744186046E-2</c:v>
                </c:pt>
                <c:pt idx="9" formatCode="General">
                  <c:v>0</c:v>
                </c:pt>
                <c:pt idx="10">
                  <c:v>3.3018867924528301E-2</c:v>
                </c:pt>
                <c:pt idx="11">
                  <c:v>3.7037037037037035E-2</c:v>
                </c:pt>
                <c:pt idx="12" formatCode="General">
                  <c:v>0</c:v>
                </c:pt>
                <c:pt idx="13">
                  <c:v>5.1886792452830191E-2</c:v>
                </c:pt>
                <c:pt idx="14">
                  <c:v>6.5116279069767441E-2</c:v>
                </c:pt>
                <c:pt idx="15" formatCode="General">
                  <c:v>0</c:v>
                </c:pt>
                <c:pt idx="16">
                  <c:v>5.7416267942583733E-2</c:v>
                </c:pt>
                <c:pt idx="17">
                  <c:v>6.9124423963133647E-2</c:v>
                </c:pt>
                <c:pt idx="18" formatCode="General">
                  <c:v>0</c:v>
                </c:pt>
                <c:pt idx="19">
                  <c:v>5.2132701421800945E-2</c:v>
                </c:pt>
                <c:pt idx="20">
                  <c:v>4.1666666666666664E-2</c:v>
                </c:pt>
                <c:pt idx="21" formatCode="General">
                  <c:v>0</c:v>
                </c:pt>
                <c:pt idx="22">
                  <c:v>3.864734299516908E-2</c:v>
                </c:pt>
                <c:pt idx="23">
                  <c:v>3.7383177570093455E-2</c:v>
                </c:pt>
                <c:pt idx="24" formatCode="General">
                  <c:v>0</c:v>
                </c:pt>
                <c:pt idx="25">
                  <c:v>8.6538461538461536E-2</c:v>
                </c:pt>
                <c:pt idx="26">
                  <c:v>8.8372093023255813E-2</c:v>
                </c:pt>
                <c:pt idx="27" formatCode="General">
                  <c:v>0</c:v>
                </c:pt>
                <c:pt idx="28">
                  <c:v>5.2132701421800945E-2</c:v>
                </c:pt>
                <c:pt idx="29">
                  <c:v>4.6296296296296294E-2</c:v>
                </c:pt>
              </c:numCache>
            </c:numRef>
          </c:val>
          <c:extLst>
            <c:ext xmlns:c16="http://schemas.microsoft.com/office/drawing/2014/chart" uri="{C3380CC4-5D6E-409C-BE32-E72D297353CC}">
              <c16:uniqueId val="{00000036-3908-47B6-94ED-6184DE244DFD}"/>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'[クロス集計_B_Q12.Q22.Q23(Q8-Q10クロス).xlsx]Q12.要件の変化（現在事業形態）'!$X$6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B20-41F0-98EE-D0938296CC46}"/>
                </c:ext>
              </c:extLst>
            </c:dLbl>
            <c:dLbl>
              <c:idx val="3"/>
              <c:delete val="1"/>
              <c:extLst>
                <c:ext xmlns:c15="http://schemas.microsoft.com/office/drawing/2012/chart" uri="{CE6537A1-D6FC-4f65-9D91-7224C49458BB}"/>
                <c:ext xmlns:c16="http://schemas.microsoft.com/office/drawing/2014/chart" uri="{C3380CC4-5D6E-409C-BE32-E72D297353CC}">
                  <c16:uniqueId val="{00000001-7B20-41F0-98EE-D0938296CC46}"/>
                </c:ext>
              </c:extLst>
            </c:dLbl>
            <c:dLbl>
              <c:idx val="6"/>
              <c:delete val="1"/>
              <c:extLst>
                <c:ext xmlns:c15="http://schemas.microsoft.com/office/drawing/2012/chart" uri="{CE6537A1-D6FC-4f65-9D91-7224C49458BB}"/>
                <c:ext xmlns:c16="http://schemas.microsoft.com/office/drawing/2014/chart" uri="{C3380CC4-5D6E-409C-BE32-E72D297353CC}">
                  <c16:uniqueId val="{00000002-7B20-41F0-98EE-D0938296CC46}"/>
                </c:ext>
              </c:extLst>
            </c:dLbl>
            <c:dLbl>
              <c:idx val="9"/>
              <c:delete val="1"/>
              <c:extLst>
                <c:ext xmlns:c15="http://schemas.microsoft.com/office/drawing/2012/chart" uri="{CE6537A1-D6FC-4f65-9D91-7224C49458BB}"/>
                <c:ext xmlns:c16="http://schemas.microsoft.com/office/drawing/2014/chart" uri="{C3380CC4-5D6E-409C-BE32-E72D297353CC}">
                  <c16:uniqueId val="{00000003-7B20-41F0-98EE-D0938296CC46}"/>
                </c:ext>
              </c:extLst>
            </c:dLbl>
            <c:dLbl>
              <c:idx val="12"/>
              <c:delete val="1"/>
              <c:extLst>
                <c:ext xmlns:c15="http://schemas.microsoft.com/office/drawing/2012/chart" uri="{CE6537A1-D6FC-4f65-9D91-7224C49458BB}"/>
                <c:ext xmlns:c16="http://schemas.microsoft.com/office/drawing/2014/chart" uri="{C3380CC4-5D6E-409C-BE32-E72D297353CC}">
                  <c16:uniqueId val="{00000004-7B20-41F0-98EE-D0938296CC46}"/>
                </c:ext>
              </c:extLst>
            </c:dLbl>
            <c:dLbl>
              <c:idx val="15"/>
              <c:delete val="1"/>
              <c:extLst>
                <c:ext xmlns:c15="http://schemas.microsoft.com/office/drawing/2012/chart" uri="{CE6537A1-D6FC-4f65-9D91-7224C49458BB}"/>
                <c:ext xmlns:c16="http://schemas.microsoft.com/office/drawing/2014/chart" uri="{C3380CC4-5D6E-409C-BE32-E72D297353CC}">
                  <c16:uniqueId val="{00000005-7B20-41F0-98EE-D0938296CC46}"/>
                </c:ext>
              </c:extLst>
            </c:dLbl>
            <c:dLbl>
              <c:idx val="18"/>
              <c:delete val="1"/>
              <c:extLst>
                <c:ext xmlns:c15="http://schemas.microsoft.com/office/drawing/2012/chart" uri="{CE6537A1-D6FC-4f65-9D91-7224C49458BB}"/>
                <c:ext xmlns:c16="http://schemas.microsoft.com/office/drawing/2014/chart" uri="{C3380CC4-5D6E-409C-BE32-E72D297353CC}">
                  <c16:uniqueId val="{00000006-7B20-41F0-98EE-D0938296CC46}"/>
                </c:ext>
              </c:extLst>
            </c:dLbl>
            <c:dLbl>
              <c:idx val="21"/>
              <c:delete val="1"/>
              <c:extLst>
                <c:ext xmlns:c15="http://schemas.microsoft.com/office/drawing/2012/chart" uri="{CE6537A1-D6FC-4f65-9D91-7224C49458BB}"/>
                <c:ext xmlns:c16="http://schemas.microsoft.com/office/drawing/2014/chart" uri="{C3380CC4-5D6E-409C-BE32-E72D297353CC}">
                  <c16:uniqueId val="{00000007-7B20-41F0-98EE-D0938296CC46}"/>
                </c:ext>
              </c:extLst>
            </c:dLbl>
            <c:dLbl>
              <c:idx val="24"/>
              <c:delete val="1"/>
              <c:extLst>
                <c:ext xmlns:c15="http://schemas.microsoft.com/office/drawing/2012/chart" uri="{CE6537A1-D6FC-4f65-9D91-7224C49458BB}"/>
                <c:ext xmlns:c16="http://schemas.microsoft.com/office/drawing/2014/chart" uri="{C3380CC4-5D6E-409C-BE32-E72D297353CC}">
                  <c16:uniqueId val="{00000008-7B20-41F0-98EE-D0938296CC46}"/>
                </c:ext>
              </c:extLst>
            </c:dLbl>
            <c:dLbl>
              <c:idx val="27"/>
              <c:delete val="1"/>
              <c:extLst>
                <c:ext xmlns:c15="http://schemas.microsoft.com/office/drawing/2012/chart" uri="{CE6537A1-D6FC-4f65-9D91-7224C49458BB}"/>
                <c:ext xmlns:c16="http://schemas.microsoft.com/office/drawing/2014/chart" uri="{C3380CC4-5D6E-409C-BE32-E72D297353CC}">
                  <c16:uniqueId val="{00000009-7B20-41F0-98EE-D0938296CC4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'[6]Q12.要件の変化（現在事業形態）'!$W$7:$W$36</c:f>
              <c:strCache>
                <c:ptCount val="30"/>
                <c:pt idx="0">
                  <c:v>【 A.適用技術の複雑化.高度化               】</c:v>
                </c:pt>
                <c:pt idx="1">
                  <c:v>プロダクト+プロダクト･サービス半々(n=  311)</c:v>
                </c:pt>
                <c:pt idx="2">
                  <c:v>サービス+プロダクト･サービス半々(n=  145)</c:v>
                </c:pt>
                <c:pt idx="3">
                  <c:v>【 F.セキュリティ.プライバシー保護の強化    　 】</c:v>
                </c:pt>
                <c:pt idx="4">
                  <c:v>プロダクト+プロダクト･サービス半々(n=  308)</c:v>
                </c:pt>
                <c:pt idx="5">
                  <c:v>サービス+プロダクト･サービス半々(n=  141)</c:v>
                </c:pt>
                <c:pt idx="6">
                  <c:v>【 E.安全性の向上.機能安全への対応等     】</c:v>
                </c:pt>
                <c:pt idx="7">
                  <c:v>プロダクト+プロダクト･サービス半々(n=  306)</c:v>
                </c:pt>
                <c:pt idx="8">
                  <c:v>サービス+プロダクト･サービス半々(n=  141)</c:v>
                </c:pt>
                <c:pt idx="9">
                  <c:v>【 D.利用形態.利用方法の多様化　　　　　　 】</c:v>
                </c:pt>
                <c:pt idx="10">
                  <c:v>プロダクト+プロダクト･サービス半々(n=  308)</c:v>
                </c:pt>
                <c:pt idx="11">
                  <c:v>サービス+プロダクト･サービス半々(n=  141)</c:v>
                </c:pt>
                <c:pt idx="12">
                  <c:v>【 C.つながる対象が増加　　 　　　　　　　　　　 】</c:v>
                </c:pt>
                <c:pt idx="13">
                  <c:v>プロダクト+プロダクト･サービス半々(n=  307)</c:v>
                </c:pt>
                <c:pt idx="14">
                  <c:v>サービス+プロダクト･サービス半々(n=  142)</c:v>
                </c:pt>
                <c:pt idx="15">
                  <c:v>【 I.デジタル.トランスフォーメーションへの対応   】</c:v>
                </c:pt>
                <c:pt idx="16">
                  <c:v>プロダクト+プロダクト･サービス半々(n=  306)</c:v>
                </c:pt>
                <c:pt idx="17">
                  <c:v>サービス+プロダクト･サービス半々(n=  142)</c:v>
                </c:pt>
                <c:pt idx="18">
                  <c:v>【 B.部品の増加.プラットフォームの増加　      】</c:v>
                </c:pt>
                <c:pt idx="19">
                  <c:v>プロダクト+プロダクト･サービス半々(n=  307)</c:v>
                </c:pt>
                <c:pt idx="20">
                  <c:v>サービス+プロダクト･サービス半々(n=  141)</c:v>
                </c:pt>
                <c:pt idx="21">
                  <c:v>【 H.対応すべき規格等の増加                  】</c:v>
                </c:pt>
                <c:pt idx="22">
                  <c:v>プロダクト+プロダクト･サービス半々(n=  305)</c:v>
                </c:pt>
                <c:pt idx="23">
                  <c:v>サービス+プロダクト･サービス半々(n=  141)</c:v>
                </c:pt>
                <c:pt idx="24">
                  <c:v>【 J.ニューノーマルへの対応                       】</c:v>
                </c:pt>
                <c:pt idx="25">
                  <c:v>プロダクト+プロダクト･サービス半々(n=  304)</c:v>
                </c:pt>
                <c:pt idx="26">
                  <c:v>サービス+プロダクト･サービス半々(n=  140)</c:v>
                </c:pt>
                <c:pt idx="27">
                  <c:v>【 G.仕向地.出荷先の拡大                     】</c:v>
                </c:pt>
                <c:pt idx="28">
                  <c:v>プロダクト+プロダクト･サービス半々(n=  308)</c:v>
                </c:pt>
                <c:pt idx="29">
                  <c:v>サービス+プロダクト･サービス半々(n=  141)</c:v>
                </c:pt>
              </c:strCache>
            </c:strRef>
          </c:cat>
          <c:val>
            <c:numRef>
              <c:f>'[6]Q12.要件の変化（現在事業形態）'!$X$7:$X$36</c:f>
              <c:numCache>
                <c:formatCode>0.0%</c:formatCode>
                <c:ptCount val="30"/>
                <c:pt idx="0" formatCode="General">
                  <c:v>0</c:v>
                </c:pt>
                <c:pt idx="1">
                  <c:v>0.44051446945337619</c:v>
                </c:pt>
                <c:pt idx="2">
                  <c:v>0.4689655172413793</c:v>
                </c:pt>
                <c:pt idx="3" formatCode="General">
                  <c:v>0</c:v>
                </c:pt>
                <c:pt idx="4">
                  <c:v>0.34740259740259738</c:v>
                </c:pt>
                <c:pt idx="5">
                  <c:v>0.42553191489361702</c:v>
                </c:pt>
                <c:pt idx="6" formatCode="General">
                  <c:v>0</c:v>
                </c:pt>
                <c:pt idx="7">
                  <c:v>0.30065359477124182</c:v>
                </c:pt>
                <c:pt idx="8">
                  <c:v>0.2978723404255319</c:v>
                </c:pt>
                <c:pt idx="9" formatCode="General">
                  <c:v>0</c:v>
                </c:pt>
                <c:pt idx="10">
                  <c:v>0.25324675324675322</c:v>
                </c:pt>
                <c:pt idx="11">
                  <c:v>0.30496453900709219</c:v>
                </c:pt>
                <c:pt idx="12" formatCode="General">
                  <c:v>0</c:v>
                </c:pt>
                <c:pt idx="13">
                  <c:v>0.23452768729641693</c:v>
                </c:pt>
                <c:pt idx="14">
                  <c:v>0.23943661971830985</c:v>
                </c:pt>
                <c:pt idx="15" formatCode="General">
                  <c:v>0</c:v>
                </c:pt>
                <c:pt idx="16">
                  <c:v>0.16993464052287582</c:v>
                </c:pt>
                <c:pt idx="17">
                  <c:v>0.21830985915492956</c:v>
                </c:pt>
                <c:pt idx="18" formatCode="General">
                  <c:v>0</c:v>
                </c:pt>
                <c:pt idx="19">
                  <c:v>0.14006514657980457</c:v>
                </c:pt>
                <c:pt idx="20">
                  <c:v>0.13475177304964539</c:v>
                </c:pt>
                <c:pt idx="21" formatCode="General">
                  <c:v>0</c:v>
                </c:pt>
                <c:pt idx="22">
                  <c:v>0.13114754098360656</c:v>
                </c:pt>
                <c:pt idx="23">
                  <c:v>0.10638297872340426</c:v>
                </c:pt>
                <c:pt idx="24" formatCode="General">
                  <c:v>0</c:v>
                </c:pt>
                <c:pt idx="25">
                  <c:v>0.11842105263157894</c:v>
                </c:pt>
                <c:pt idx="26">
                  <c:v>0.17857142857142858</c:v>
                </c:pt>
                <c:pt idx="27" formatCode="General">
                  <c:v>0</c:v>
                </c:pt>
                <c:pt idx="28">
                  <c:v>9.7402597402597407E-2</c:v>
                </c:pt>
                <c:pt idx="29">
                  <c:v>7.8014184397163122E-2</c:v>
                </c:pt>
              </c:numCache>
            </c:numRef>
          </c:val>
          <c:extLst>
            <c:ext xmlns:c16="http://schemas.microsoft.com/office/drawing/2014/chart" uri="{C3380CC4-5D6E-409C-BE32-E72D297353CC}">
              <c16:uniqueId val="{0000000A-7B20-41F0-98EE-D0938296CC46}"/>
            </c:ext>
          </c:extLst>
        </c:ser>
        <c:ser>
          <c:idx val="1"/>
          <c:order val="1"/>
          <c:tx>
            <c:strRef>
              <c:f>'[クロス集計_B_Q12.Q22.Q23(Q8-Q10クロス).xlsx]Q12.要件の変化（現在事業形態）'!$Y$6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7B20-41F0-98EE-D0938296CC46}"/>
                </c:ext>
              </c:extLst>
            </c:dLbl>
            <c:dLbl>
              <c:idx val="3"/>
              <c:delete val="1"/>
              <c:extLst>
                <c:ext xmlns:c15="http://schemas.microsoft.com/office/drawing/2012/chart" uri="{CE6537A1-D6FC-4f65-9D91-7224C49458BB}"/>
                <c:ext xmlns:c16="http://schemas.microsoft.com/office/drawing/2014/chart" uri="{C3380CC4-5D6E-409C-BE32-E72D297353CC}">
                  <c16:uniqueId val="{0000000C-7B20-41F0-98EE-D0938296CC46}"/>
                </c:ext>
              </c:extLst>
            </c:dLbl>
            <c:dLbl>
              <c:idx val="6"/>
              <c:delete val="1"/>
              <c:extLst>
                <c:ext xmlns:c15="http://schemas.microsoft.com/office/drawing/2012/chart" uri="{CE6537A1-D6FC-4f65-9D91-7224C49458BB}"/>
                <c:ext xmlns:c16="http://schemas.microsoft.com/office/drawing/2014/chart" uri="{C3380CC4-5D6E-409C-BE32-E72D297353CC}">
                  <c16:uniqueId val="{0000000D-7B20-41F0-98EE-D0938296CC46}"/>
                </c:ext>
              </c:extLst>
            </c:dLbl>
            <c:dLbl>
              <c:idx val="9"/>
              <c:delete val="1"/>
              <c:extLst>
                <c:ext xmlns:c15="http://schemas.microsoft.com/office/drawing/2012/chart" uri="{CE6537A1-D6FC-4f65-9D91-7224C49458BB}"/>
                <c:ext xmlns:c16="http://schemas.microsoft.com/office/drawing/2014/chart" uri="{C3380CC4-5D6E-409C-BE32-E72D297353CC}">
                  <c16:uniqueId val="{0000000E-7B20-41F0-98EE-D0938296CC46}"/>
                </c:ext>
              </c:extLst>
            </c:dLbl>
            <c:dLbl>
              <c:idx val="12"/>
              <c:delete val="1"/>
              <c:extLst>
                <c:ext xmlns:c15="http://schemas.microsoft.com/office/drawing/2012/chart" uri="{CE6537A1-D6FC-4f65-9D91-7224C49458BB}"/>
                <c:ext xmlns:c16="http://schemas.microsoft.com/office/drawing/2014/chart" uri="{C3380CC4-5D6E-409C-BE32-E72D297353CC}">
                  <c16:uniqueId val="{0000000F-7B20-41F0-98EE-D0938296CC46}"/>
                </c:ext>
              </c:extLst>
            </c:dLbl>
            <c:dLbl>
              <c:idx val="15"/>
              <c:delete val="1"/>
              <c:extLst>
                <c:ext xmlns:c15="http://schemas.microsoft.com/office/drawing/2012/chart" uri="{CE6537A1-D6FC-4f65-9D91-7224C49458BB}"/>
                <c:ext xmlns:c16="http://schemas.microsoft.com/office/drawing/2014/chart" uri="{C3380CC4-5D6E-409C-BE32-E72D297353CC}">
                  <c16:uniqueId val="{00000010-7B20-41F0-98EE-D0938296CC46}"/>
                </c:ext>
              </c:extLst>
            </c:dLbl>
            <c:dLbl>
              <c:idx val="18"/>
              <c:delete val="1"/>
              <c:extLst>
                <c:ext xmlns:c15="http://schemas.microsoft.com/office/drawing/2012/chart" uri="{CE6537A1-D6FC-4f65-9D91-7224C49458BB}"/>
                <c:ext xmlns:c16="http://schemas.microsoft.com/office/drawing/2014/chart" uri="{C3380CC4-5D6E-409C-BE32-E72D297353CC}">
                  <c16:uniqueId val="{00000011-7B20-41F0-98EE-D0938296CC46}"/>
                </c:ext>
              </c:extLst>
            </c:dLbl>
            <c:dLbl>
              <c:idx val="21"/>
              <c:delete val="1"/>
              <c:extLst>
                <c:ext xmlns:c15="http://schemas.microsoft.com/office/drawing/2012/chart" uri="{CE6537A1-D6FC-4f65-9D91-7224C49458BB}"/>
                <c:ext xmlns:c16="http://schemas.microsoft.com/office/drawing/2014/chart" uri="{C3380CC4-5D6E-409C-BE32-E72D297353CC}">
                  <c16:uniqueId val="{00000012-7B20-41F0-98EE-D0938296CC46}"/>
                </c:ext>
              </c:extLst>
            </c:dLbl>
            <c:dLbl>
              <c:idx val="24"/>
              <c:delete val="1"/>
              <c:extLst>
                <c:ext xmlns:c15="http://schemas.microsoft.com/office/drawing/2012/chart" uri="{CE6537A1-D6FC-4f65-9D91-7224C49458BB}"/>
                <c:ext xmlns:c16="http://schemas.microsoft.com/office/drawing/2014/chart" uri="{C3380CC4-5D6E-409C-BE32-E72D297353CC}">
                  <c16:uniqueId val="{00000013-7B20-41F0-98EE-D0938296CC46}"/>
                </c:ext>
              </c:extLst>
            </c:dLbl>
            <c:dLbl>
              <c:idx val="27"/>
              <c:delete val="1"/>
              <c:extLst>
                <c:ext xmlns:c15="http://schemas.microsoft.com/office/drawing/2012/chart" uri="{CE6537A1-D6FC-4f65-9D91-7224C49458BB}"/>
                <c:ext xmlns:c16="http://schemas.microsoft.com/office/drawing/2014/chart" uri="{C3380CC4-5D6E-409C-BE32-E72D297353CC}">
                  <c16:uniqueId val="{00000014-7B20-41F0-98EE-D0938296CC4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'[6]Q12.要件の変化（現在事業形態）'!$W$7:$W$36</c:f>
              <c:strCache>
                <c:ptCount val="30"/>
                <c:pt idx="0">
                  <c:v>【 A.適用技術の複雑化.高度化               】</c:v>
                </c:pt>
                <c:pt idx="1">
                  <c:v>プロダクト+プロダクト･サービス半々(n=  311)</c:v>
                </c:pt>
                <c:pt idx="2">
                  <c:v>サービス+プロダクト･サービス半々(n=  145)</c:v>
                </c:pt>
                <c:pt idx="3">
                  <c:v>【 F.セキュリティ.プライバシー保護の強化    　 】</c:v>
                </c:pt>
                <c:pt idx="4">
                  <c:v>プロダクト+プロダクト･サービス半々(n=  308)</c:v>
                </c:pt>
                <c:pt idx="5">
                  <c:v>サービス+プロダクト･サービス半々(n=  141)</c:v>
                </c:pt>
                <c:pt idx="6">
                  <c:v>【 E.安全性の向上.機能安全への対応等     】</c:v>
                </c:pt>
                <c:pt idx="7">
                  <c:v>プロダクト+プロダクト･サービス半々(n=  306)</c:v>
                </c:pt>
                <c:pt idx="8">
                  <c:v>サービス+プロダクト･サービス半々(n=  141)</c:v>
                </c:pt>
                <c:pt idx="9">
                  <c:v>【 D.利用形態.利用方法の多様化　　　　　　 】</c:v>
                </c:pt>
                <c:pt idx="10">
                  <c:v>プロダクト+プロダクト･サービス半々(n=  308)</c:v>
                </c:pt>
                <c:pt idx="11">
                  <c:v>サービス+プロダクト･サービス半々(n=  141)</c:v>
                </c:pt>
                <c:pt idx="12">
                  <c:v>【 C.つながる対象が増加　　 　　　　　　　　　　 】</c:v>
                </c:pt>
                <c:pt idx="13">
                  <c:v>プロダクト+プロダクト･サービス半々(n=  307)</c:v>
                </c:pt>
                <c:pt idx="14">
                  <c:v>サービス+プロダクト･サービス半々(n=  142)</c:v>
                </c:pt>
                <c:pt idx="15">
                  <c:v>【 I.デジタル.トランスフォーメーションへの対応   】</c:v>
                </c:pt>
                <c:pt idx="16">
                  <c:v>プロダクト+プロダクト･サービス半々(n=  306)</c:v>
                </c:pt>
                <c:pt idx="17">
                  <c:v>サービス+プロダクト･サービス半々(n=  142)</c:v>
                </c:pt>
                <c:pt idx="18">
                  <c:v>【 B.部品の増加.プラットフォームの増加　      】</c:v>
                </c:pt>
                <c:pt idx="19">
                  <c:v>プロダクト+プロダクト･サービス半々(n=  307)</c:v>
                </c:pt>
                <c:pt idx="20">
                  <c:v>サービス+プロダクト･サービス半々(n=  141)</c:v>
                </c:pt>
                <c:pt idx="21">
                  <c:v>【 H.対応すべき規格等の増加                  】</c:v>
                </c:pt>
                <c:pt idx="22">
                  <c:v>プロダクト+プロダクト･サービス半々(n=  305)</c:v>
                </c:pt>
                <c:pt idx="23">
                  <c:v>サービス+プロダクト･サービス半々(n=  141)</c:v>
                </c:pt>
                <c:pt idx="24">
                  <c:v>【 J.ニューノーマルへの対応                       】</c:v>
                </c:pt>
                <c:pt idx="25">
                  <c:v>プロダクト+プロダクト･サービス半々(n=  304)</c:v>
                </c:pt>
                <c:pt idx="26">
                  <c:v>サービス+プロダクト･サービス半々(n=  140)</c:v>
                </c:pt>
                <c:pt idx="27">
                  <c:v>【 G.仕向地.出荷先の拡大                     】</c:v>
                </c:pt>
                <c:pt idx="28">
                  <c:v>プロダクト+プロダクト･サービス半々(n=  308)</c:v>
                </c:pt>
                <c:pt idx="29">
                  <c:v>サービス+プロダクト･サービス半々(n=  141)</c:v>
                </c:pt>
              </c:strCache>
            </c:strRef>
          </c:cat>
          <c:val>
            <c:numRef>
              <c:f>'[6]Q12.要件の変化（現在事業形態）'!$Y$7:$Y$36</c:f>
              <c:numCache>
                <c:formatCode>0.0%</c:formatCode>
                <c:ptCount val="30"/>
                <c:pt idx="0" formatCode="General">
                  <c:v>0</c:v>
                </c:pt>
                <c:pt idx="1">
                  <c:v>0.40514469453376206</c:v>
                </c:pt>
                <c:pt idx="2">
                  <c:v>0.35172413793103446</c:v>
                </c:pt>
                <c:pt idx="3" formatCode="General">
                  <c:v>0</c:v>
                </c:pt>
                <c:pt idx="4">
                  <c:v>0.43506493506493504</c:v>
                </c:pt>
                <c:pt idx="5">
                  <c:v>0.44680851063829785</c:v>
                </c:pt>
                <c:pt idx="6" formatCode="General">
                  <c:v>0</c:v>
                </c:pt>
                <c:pt idx="7">
                  <c:v>0.41176470588235292</c:v>
                </c:pt>
                <c:pt idx="8">
                  <c:v>0.45390070921985815</c:v>
                </c:pt>
                <c:pt idx="9" formatCode="General">
                  <c:v>0</c:v>
                </c:pt>
                <c:pt idx="10">
                  <c:v>0.43181818181818182</c:v>
                </c:pt>
                <c:pt idx="11">
                  <c:v>0.46808510638297873</c:v>
                </c:pt>
                <c:pt idx="12" formatCode="General">
                  <c:v>0</c:v>
                </c:pt>
                <c:pt idx="13">
                  <c:v>0.41693811074918569</c:v>
                </c:pt>
                <c:pt idx="14">
                  <c:v>0.41549295774647887</c:v>
                </c:pt>
                <c:pt idx="15" formatCode="General">
                  <c:v>0</c:v>
                </c:pt>
                <c:pt idx="16">
                  <c:v>0.38235294117647056</c:v>
                </c:pt>
                <c:pt idx="17">
                  <c:v>0.42253521126760563</c:v>
                </c:pt>
                <c:pt idx="18" formatCode="General">
                  <c:v>0</c:v>
                </c:pt>
                <c:pt idx="19">
                  <c:v>0.43648208469055377</c:v>
                </c:pt>
                <c:pt idx="20">
                  <c:v>0.40425531914893614</c:v>
                </c:pt>
                <c:pt idx="21" formatCode="General">
                  <c:v>0</c:v>
                </c:pt>
                <c:pt idx="22">
                  <c:v>0.4163934426229508</c:v>
                </c:pt>
                <c:pt idx="23">
                  <c:v>0.3971631205673759</c:v>
                </c:pt>
                <c:pt idx="24" formatCode="General">
                  <c:v>0</c:v>
                </c:pt>
                <c:pt idx="25">
                  <c:v>0.33223684210526316</c:v>
                </c:pt>
                <c:pt idx="26">
                  <c:v>0.36428571428571427</c:v>
                </c:pt>
                <c:pt idx="27" formatCode="General">
                  <c:v>0</c:v>
                </c:pt>
                <c:pt idx="28">
                  <c:v>0.29870129870129869</c:v>
                </c:pt>
                <c:pt idx="29">
                  <c:v>0.31914893617021278</c:v>
                </c:pt>
              </c:numCache>
            </c:numRef>
          </c:val>
          <c:extLst>
            <c:ext xmlns:c16="http://schemas.microsoft.com/office/drawing/2014/chart" uri="{C3380CC4-5D6E-409C-BE32-E72D297353CC}">
              <c16:uniqueId val="{00000015-7B20-41F0-98EE-D0938296CC46}"/>
            </c:ext>
          </c:extLst>
        </c:ser>
        <c:ser>
          <c:idx val="2"/>
          <c:order val="2"/>
          <c:tx>
            <c:strRef>
              <c:f>'[クロス集計_B_Q12.Q22.Q23(Q8-Q10クロス).xlsx]Q12.要件の変化（現在事業形態）'!$Z$6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'[6]Q12.要件の変化（現在事業形態）'!$W$7:$W$36</c:f>
              <c:strCache>
                <c:ptCount val="30"/>
                <c:pt idx="0">
                  <c:v>【 A.適用技術の複雑化.高度化               】</c:v>
                </c:pt>
                <c:pt idx="1">
                  <c:v>プロダクト+プロダクト･サービス半々(n=  311)</c:v>
                </c:pt>
                <c:pt idx="2">
                  <c:v>サービス+プロダクト･サービス半々(n=  145)</c:v>
                </c:pt>
                <c:pt idx="3">
                  <c:v>【 F.セキュリティ.プライバシー保護の強化    　 】</c:v>
                </c:pt>
                <c:pt idx="4">
                  <c:v>プロダクト+プロダクト･サービス半々(n=  308)</c:v>
                </c:pt>
                <c:pt idx="5">
                  <c:v>サービス+プロダクト･サービス半々(n=  141)</c:v>
                </c:pt>
                <c:pt idx="6">
                  <c:v>【 E.安全性の向上.機能安全への対応等     】</c:v>
                </c:pt>
                <c:pt idx="7">
                  <c:v>プロダクト+プロダクト･サービス半々(n=  306)</c:v>
                </c:pt>
                <c:pt idx="8">
                  <c:v>サービス+プロダクト･サービス半々(n=  141)</c:v>
                </c:pt>
                <c:pt idx="9">
                  <c:v>【 D.利用形態.利用方法の多様化　　　　　　 】</c:v>
                </c:pt>
                <c:pt idx="10">
                  <c:v>プロダクト+プロダクト･サービス半々(n=  308)</c:v>
                </c:pt>
                <c:pt idx="11">
                  <c:v>サービス+プロダクト･サービス半々(n=  141)</c:v>
                </c:pt>
                <c:pt idx="12">
                  <c:v>【 C.つながる対象が増加　　 　　　　　　　　　　 】</c:v>
                </c:pt>
                <c:pt idx="13">
                  <c:v>プロダクト+プロダクト･サービス半々(n=  307)</c:v>
                </c:pt>
                <c:pt idx="14">
                  <c:v>サービス+プロダクト･サービス半々(n=  142)</c:v>
                </c:pt>
                <c:pt idx="15">
                  <c:v>【 I.デジタル.トランスフォーメーションへの対応   】</c:v>
                </c:pt>
                <c:pt idx="16">
                  <c:v>プロダクト+プロダクト･サービス半々(n=  306)</c:v>
                </c:pt>
                <c:pt idx="17">
                  <c:v>サービス+プロダクト･サービス半々(n=  142)</c:v>
                </c:pt>
                <c:pt idx="18">
                  <c:v>【 B.部品の増加.プラットフォームの増加　      】</c:v>
                </c:pt>
                <c:pt idx="19">
                  <c:v>プロダクト+プロダクト･サービス半々(n=  307)</c:v>
                </c:pt>
                <c:pt idx="20">
                  <c:v>サービス+プロダクト･サービス半々(n=  141)</c:v>
                </c:pt>
                <c:pt idx="21">
                  <c:v>【 H.対応すべき規格等の増加                  】</c:v>
                </c:pt>
                <c:pt idx="22">
                  <c:v>プロダクト+プロダクト･サービス半々(n=  305)</c:v>
                </c:pt>
                <c:pt idx="23">
                  <c:v>サービス+プロダクト･サービス半々(n=  141)</c:v>
                </c:pt>
                <c:pt idx="24">
                  <c:v>【 J.ニューノーマルへの対応                       】</c:v>
                </c:pt>
                <c:pt idx="25">
                  <c:v>プロダクト+プロダクト･サービス半々(n=  304)</c:v>
                </c:pt>
                <c:pt idx="26">
                  <c:v>サービス+プロダクト･サービス半々(n=  140)</c:v>
                </c:pt>
                <c:pt idx="27">
                  <c:v>【 G.仕向地.出荷先の拡大                     】</c:v>
                </c:pt>
                <c:pt idx="28">
                  <c:v>プロダクト+プロダクト･サービス半々(n=  308)</c:v>
                </c:pt>
                <c:pt idx="29">
                  <c:v>サービス+プロダクト･サービス半々(n=  141)</c:v>
                </c:pt>
              </c:strCache>
            </c:strRef>
          </c:cat>
          <c:val>
            <c:numRef>
              <c:f>'[6]Q12.要件の変化（現在事業形態）'!$Z$7:$Z$36</c:f>
              <c:numCache>
                <c:formatCode>0.0%</c:formatCode>
                <c:ptCount val="30"/>
                <c:pt idx="0" formatCode="General">
                  <c:v>0</c:v>
                </c:pt>
                <c:pt idx="1">
                  <c:v>9.6463022508038579E-2</c:v>
                </c:pt>
                <c:pt idx="2">
                  <c:v>0.12413793103448276</c:v>
                </c:pt>
                <c:pt idx="3" formatCode="General">
                  <c:v>0</c:v>
                </c:pt>
                <c:pt idx="4">
                  <c:v>0.1396103896103896</c:v>
                </c:pt>
                <c:pt idx="5">
                  <c:v>8.5106382978723402E-2</c:v>
                </c:pt>
                <c:pt idx="6" formatCode="General">
                  <c:v>0</c:v>
                </c:pt>
                <c:pt idx="7">
                  <c:v>0.19934640522875818</c:v>
                </c:pt>
                <c:pt idx="8">
                  <c:v>0.19858156028368795</c:v>
                </c:pt>
                <c:pt idx="9" formatCode="General">
                  <c:v>0</c:v>
                </c:pt>
                <c:pt idx="10">
                  <c:v>0.21428571428571427</c:v>
                </c:pt>
                <c:pt idx="11">
                  <c:v>0.18439716312056736</c:v>
                </c:pt>
                <c:pt idx="12" formatCode="General">
                  <c:v>0</c:v>
                </c:pt>
                <c:pt idx="13">
                  <c:v>0.22475570032573289</c:v>
                </c:pt>
                <c:pt idx="14">
                  <c:v>0.22535211267605634</c:v>
                </c:pt>
                <c:pt idx="15" formatCode="General">
                  <c:v>0</c:v>
                </c:pt>
                <c:pt idx="16">
                  <c:v>0.28758169934640521</c:v>
                </c:pt>
                <c:pt idx="17">
                  <c:v>0.21126760563380281</c:v>
                </c:pt>
                <c:pt idx="18" formatCode="General">
                  <c:v>0</c:v>
                </c:pt>
                <c:pt idx="19">
                  <c:v>0.28664495114006516</c:v>
                </c:pt>
                <c:pt idx="20">
                  <c:v>0.24822695035460993</c:v>
                </c:pt>
                <c:pt idx="21" formatCode="General">
                  <c:v>0</c:v>
                </c:pt>
                <c:pt idx="22">
                  <c:v>0.30819672131147541</c:v>
                </c:pt>
                <c:pt idx="23">
                  <c:v>0.38297872340425532</c:v>
                </c:pt>
                <c:pt idx="24" formatCode="General">
                  <c:v>0</c:v>
                </c:pt>
                <c:pt idx="25">
                  <c:v>0.35197368421052633</c:v>
                </c:pt>
                <c:pt idx="26">
                  <c:v>0.27857142857142858</c:v>
                </c:pt>
                <c:pt idx="27" formatCode="General">
                  <c:v>0</c:v>
                </c:pt>
                <c:pt idx="28">
                  <c:v>0.38961038961038963</c:v>
                </c:pt>
                <c:pt idx="29">
                  <c:v>0.39007092198581561</c:v>
                </c:pt>
              </c:numCache>
            </c:numRef>
          </c:val>
          <c:extLst>
            <c:ext xmlns:c16="http://schemas.microsoft.com/office/drawing/2014/chart" uri="{C3380CC4-5D6E-409C-BE32-E72D297353CC}">
              <c16:uniqueId val="{00000020-7B20-41F0-98EE-D0938296CC46}"/>
            </c:ext>
          </c:extLst>
        </c:ser>
        <c:ser>
          <c:idx val="3"/>
          <c:order val="3"/>
          <c:tx>
            <c:strRef>
              <c:f>'[クロス集計_B_Q12.Q22.Q23(Q8-Q10クロス).xlsx]Q12.要件の変化（現在事業形態）'!$AA$6</c:f>
              <c:strCache>
                <c:ptCount val="1"/>
                <c:pt idx="0">
                  <c:v>当てはまらない</c:v>
                </c:pt>
              </c:strCache>
            </c:strRef>
          </c:tx>
          <c:spPr>
            <a:solidFill>
              <a:srgbClr val="9DC3E6"/>
            </a:solidFill>
            <a:ln>
              <a:solidFill>
                <a:schemeClr val="tx1"/>
              </a:solidFill>
            </a:ln>
            <a:effectLst/>
          </c:spPr>
          <c:invertIfNegative val="0"/>
          <c:dLbls>
            <c:delete val="1"/>
          </c:dLbls>
          <c:cat>
            <c:strRef>
              <c:f>'[6]Q12.要件の変化（現在事業形態）'!$W$7:$W$36</c:f>
              <c:strCache>
                <c:ptCount val="30"/>
                <c:pt idx="0">
                  <c:v>【 A.適用技術の複雑化.高度化               】</c:v>
                </c:pt>
                <c:pt idx="1">
                  <c:v>プロダクト+プロダクト･サービス半々(n=  311)</c:v>
                </c:pt>
                <c:pt idx="2">
                  <c:v>サービス+プロダクト･サービス半々(n=  145)</c:v>
                </c:pt>
                <c:pt idx="3">
                  <c:v>【 F.セキュリティ.プライバシー保護の強化    　 】</c:v>
                </c:pt>
                <c:pt idx="4">
                  <c:v>プロダクト+プロダクト･サービス半々(n=  308)</c:v>
                </c:pt>
                <c:pt idx="5">
                  <c:v>サービス+プロダクト･サービス半々(n=  141)</c:v>
                </c:pt>
                <c:pt idx="6">
                  <c:v>【 E.安全性の向上.機能安全への対応等     】</c:v>
                </c:pt>
                <c:pt idx="7">
                  <c:v>プロダクト+プロダクト･サービス半々(n=  306)</c:v>
                </c:pt>
                <c:pt idx="8">
                  <c:v>サービス+プロダクト･サービス半々(n=  141)</c:v>
                </c:pt>
                <c:pt idx="9">
                  <c:v>【 D.利用形態.利用方法の多様化　　　　　　 】</c:v>
                </c:pt>
                <c:pt idx="10">
                  <c:v>プロダクト+プロダクト･サービス半々(n=  308)</c:v>
                </c:pt>
                <c:pt idx="11">
                  <c:v>サービス+プロダクト･サービス半々(n=  141)</c:v>
                </c:pt>
                <c:pt idx="12">
                  <c:v>【 C.つながる対象が増加　　 　　　　　　　　　　 】</c:v>
                </c:pt>
                <c:pt idx="13">
                  <c:v>プロダクト+プロダクト･サービス半々(n=  307)</c:v>
                </c:pt>
                <c:pt idx="14">
                  <c:v>サービス+プロダクト･サービス半々(n=  142)</c:v>
                </c:pt>
                <c:pt idx="15">
                  <c:v>【 I.デジタル.トランスフォーメーションへの対応   】</c:v>
                </c:pt>
                <c:pt idx="16">
                  <c:v>プロダクト+プロダクト･サービス半々(n=  306)</c:v>
                </c:pt>
                <c:pt idx="17">
                  <c:v>サービス+プロダクト･サービス半々(n=  142)</c:v>
                </c:pt>
                <c:pt idx="18">
                  <c:v>【 B.部品の増加.プラットフォームの増加　      】</c:v>
                </c:pt>
                <c:pt idx="19">
                  <c:v>プロダクト+プロダクト･サービス半々(n=  307)</c:v>
                </c:pt>
                <c:pt idx="20">
                  <c:v>サービス+プロダクト･サービス半々(n=  141)</c:v>
                </c:pt>
                <c:pt idx="21">
                  <c:v>【 H.対応すべき規格等の増加                  】</c:v>
                </c:pt>
                <c:pt idx="22">
                  <c:v>プロダクト+プロダクト･サービス半々(n=  305)</c:v>
                </c:pt>
                <c:pt idx="23">
                  <c:v>サービス+プロダクト･サービス半々(n=  141)</c:v>
                </c:pt>
                <c:pt idx="24">
                  <c:v>【 J.ニューノーマルへの対応                       】</c:v>
                </c:pt>
                <c:pt idx="25">
                  <c:v>プロダクト+プロダクト･サービス半々(n=  304)</c:v>
                </c:pt>
                <c:pt idx="26">
                  <c:v>サービス+プロダクト･サービス半々(n=  140)</c:v>
                </c:pt>
                <c:pt idx="27">
                  <c:v>【 G.仕向地.出荷先の拡大                     】</c:v>
                </c:pt>
                <c:pt idx="28">
                  <c:v>プロダクト+プロダクト･サービス半々(n=  308)</c:v>
                </c:pt>
                <c:pt idx="29">
                  <c:v>サービス+プロダクト･サービス半々(n=  141)</c:v>
                </c:pt>
              </c:strCache>
            </c:strRef>
          </c:cat>
          <c:val>
            <c:numRef>
              <c:f>'[6]Q12.要件の変化（現在事業形態）'!$AA$7:$AA$36</c:f>
              <c:numCache>
                <c:formatCode>0.0%</c:formatCode>
                <c:ptCount val="30"/>
                <c:pt idx="0" formatCode="General">
                  <c:v>0</c:v>
                </c:pt>
                <c:pt idx="1">
                  <c:v>3.215434083601286E-2</c:v>
                </c:pt>
                <c:pt idx="2">
                  <c:v>3.4482758620689655E-2</c:v>
                </c:pt>
                <c:pt idx="3" formatCode="General">
                  <c:v>0</c:v>
                </c:pt>
                <c:pt idx="4">
                  <c:v>5.844155844155844E-2</c:v>
                </c:pt>
                <c:pt idx="5">
                  <c:v>2.1276595744680851E-2</c:v>
                </c:pt>
                <c:pt idx="6" formatCode="General">
                  <c:v>0</c:v>
                </c:pt>
                <c:pt idx="7">
                  <c:v>5.8823529411764705E-2</c:v>
                </c:pt>
                <c:pt idx="8">
                  <c:v>2.1276595744680851E-2</c:v>
                </c:pt>
                <c:pt idx="9" formatCode="General">
                  <c:v>0</c:v>
                </c:pt>
                <c:pt idx="10">
                  <c:v>7.1428571428571425E-2</c:v>
                </c:pt>
                <c:pt idx="11">
                  <c:v>2.1276595744680851E-2</c:v>
                </c:pt>
                <c:pt idx="12" formatCode="General">
                  <c:v>0</c:v>
                </c:pt>
                <c:pt idx="13">
                  <c:v>6.1889250814332247E-2</c:v>
                </c:pt>
                <c:pt idx="14">
                  <c:v>5.6338028169014086E-2</c:v>
                </c:pt>
                <c:pt idx="15" formatCode="General">
                  <c:v>0</c:v>
                </c:pt>
                <c:pt idx="16">
                  <c:v>9.4771241830065356E-2</c:v>
                </c:pt>
                <c:pt idx="17">
                  <c:v>7.746478873239436E-2</c:v>
                </c:pt>
                <c:pt idx="18" formatCode="General">
                  <c:v>0</c:v>
                </c:pt>
                <c:pt idx="19">
                  <c:v>8.7947882736156349E-2</c:v>
                </c:pt>
                <c:pt idx="20">
                  <c:v>0.15602836879432624</c:v>
                </c:pt>
                <c:pt idx="21" formatCode="General">
                  <c:v>0</c:v>
                </c:pt>
                <c:pt idx="22">
                  <c:v>0.10163934426229508</c:v>
                </c:pt>
                <c:pt idx="23">
                  <c:v>6.3829787234042548E-2</c:v>
                </c:pt>
                <c:pt idx="24" formatCode="General">
                  <c:v>0</c:v>
                </c:pt>
                <c:pt idx="25">
                  <c:v>0.11513157894736842</c:v>
                </c:pt>
                <c:pt idx="26">
                  <c:v>0.1</c:v>
                </c:pt>
                <c:pt idx="27" formatCode="General">
                  <c:v>0</c:v>
                </c:pt>
                <c:pt idx="28">
                  <c:v>0.16883116883116883</c:v>
                </c:pt>
                <c:pt idx="29">
                  <c:v>0.14184397163120568</c:v>
                </c:pt>
              </c:numCache>
            </c:numRef>
          </c:val>
          <c:extLst>
            <c:ext xmlns:c16="http://schemas.microsoft.com/office/drawing/2014/chart" uri="{C3380CC4-5D6E-409C-BE32-E72D297353CC}">
              <c16:uniqueId val="{0000002B-7B20-41F0-98EE-D0938296CC46}"/>
            </c:ext>
          </c:extLst>
        </c:ser>
        <c:ser>
          <c:idx val="4"/>
          <c:order val="4"/>
          <c:tx>
            <c:strRef>
              <c:f>'[クロス集計_B_Q12.Q22.Q23(Q8-Q10クロス).xlsx]Q12.要件の変化（現在事業形態）'!$AB$6</c:f>
              <c:strCache>
                <c:ptCount val="1"/>
                <c:pt idx="0">
                  <c:v>どちらともいえない</c:v>
                </c:pt>
              </c:strCache>
            </c:strRef>
          </c:tx>
          <c:spPr>
            <a:solidFill>
              <a:schemeClr val="bg1"/>
            </a:solidFill>
            <a:ln>
              <a:solidFill>
                <a:schemeClr val="tx1"/>
              </a:solidFill>
            </a:ln>
            <a:effectLst/>
          </c:spPr>
          <c:invertIfNegative val="0"/>
          <c:dLbls>
            <c:delete val="1"/>
          </c:dLbls>
          <c:cat>
            <c:strRef>
              <c:f>'[6]Q12.要件の変化（現在事業形態）'!$W$7:$W$36</c:f>
              <c:strCache>
                <c:ptCount val="30"/>
                <c:pt idx="0">
                  <c:v>【 A.適用技術の複雑化.高度化               】</c:v>
                </c:pt>
                <c:pt idx="1">
                  <c:v>プロダクト+プロダクト･サービス半々(n=  311)</c:v>
                </c:pt>
                <c:pt idx="2">
                  <c:v>サービス+プロダクト･サービス半々(n=  145)</c:v>
                </c:pt>
                <c:pt idx="3">
                  <c:v>【 F.セキュリティ.プライバシー保護の強化    　 】</c:v>
                </c:pt>
                <c:pt idx="4">
                  <c:v>プロダクト+プロダクト･サービス半々(n=  308)</c:v>
                </c:pt>
                <c:pt idx="5">
                  <c:v>サービス+プロダクト･サービス半々(n=  141)</c:v>
                </c:pt>
                <c:pt idx="6">
                  <c:v>【 E.安全性の向上.機能安全への対応等     】</c:v>
                </c:pt>
                <c:pt idx="7">
                  <c:v>プロダクト+プロダクト･サービス半々(n=  306)</c:v>
                </c:pt>
                <c:pt idx="8">
                  <c:v>サービス+プロダクト･サービス半々(n=  141)</c:v>
                </c:pt>
                <c:pt idx="9">
                  <c:v>【 D.利用形態.利用方法の多様化　　　　　　 】</c:v>
                </c:pt>
                <c:pt idx="10">
                  <c:v>プロダクト+プロダクト･サービス半々(n=  308)</c:v>
                </c:pt>
                <c:pt idx="11">
                  <c:v>サービス+プロダクト･サービス半々(n=  141)</c:v>
                </c:pt>
                <c:pt idx="12">
                  <c:v>【 C.つながる対象が増加　　 　　　　　　　　　　 】</c:v>
                </c:pt>
                <c:pt idx="13">
                  <c:v>プロダクト+プロダクト･サービス半々(n=  307)</c:v>
                </c:pt>
                <c:pt idx="14">
                  <c:v>サービス+プロダクト･サービス半々(n=  142)</c:v>
                </c:pt>
                <c:pt idx="15">
                  <c:v>【 I.デジタル.トランスフォーメーションへの対応   】</c:v>
                </c:pt>
                <c:pt idx="16">
                  <c:v>プロダクト+プロダクト･サービス半々(n=  306)</c:v>
                </c:pt>
                <c:pt idx="17">
                  <c:v>サービス+プロダクト･サービス半々(n=  142)</c:v>
                </c:pt>
                <c:pt idx="18">
                  <c:v>【 B.部品の増加.プラットフォームの増加　      】</c:v>
                </c:pt>
                <c:pt idx="19">
                  <c:v>プロダクト+プロダクト･サービス半々(n=  307)</c:v>
                </c:pt>
                <c:pt idx="20">
                  <c:v>サービス+プロダクト･サービス半々(n=  141)</c:v>
                </c:pt>
                <c:pt idx="21">
                  <c:v>【 H.対応すべき規格等の増加                  】</c:v>
                </c:pt>
                <c:pt idx="22">
                  <c:v>プロダクト+プロダクト･サービス半々(n=  305)</c:v>
                </c:pt>
                <c:pt idx="23">
                  <c:v>サービス+プロダクト･サービス半々(n=  141)</c:v>
                </c:pt>
                <c:pt idx="24">
                  <c:v>【 J.ニューノーマルへの対応                       】</c:v>
                </c:pt>
                <c:pt idx="25">
                  <c:v>プロダクト+プロダクト･サービス半々(n=  304)</c:v>
                </c:pt>
                <c:pt idx="26">
                  <c:v>サービス+プロダクト･サービス半々(n=  140)</c:v>
                </c:pt>
                <c:pt idx="27">
                  <c:v>【 G.仕向地.出荷先の拡大                     】</c:v>
                </c:pt>
                <c:pt idx="28">
                  <c:v>プロダクト+プロダクト･サービス半々(n=  308)</c:v>
                </c:pt>
                <c:pt idx="29">
                  <c:v>サービス+プロダクト･サービス半々(n=  141)</c:v>
                </c:pt>
              </c:strCache>
            </c:strRef>
          </c:cat>
          <c:val>
            <c:numRef>
              <c:f>'[6]Q12.要件の変化（現在事業形態）'!$AB$7:$AB$36</c:f>
              <c:numCache>
                <c:formatCode>0.0%</c:formatCode>
                <c:ptCount val="30"/>
                <c:pt idx="0" formatCode="General">
                  <c:v>0</c:v>
                </c:pt>
                <c:pt idx="1">
                  <c:v>2.5723472668810289E-2</c:v>
                </c:pt>
                <c:pt idx="2">
                  <c:v>2.0689655172413793E-2</c:v>
                </c:pt>
                <c:pt idx="3" formatCode="General">
                  <c:v>0</c:v>
                </c:pt>
                <c:pt idx="4">
                  <c:v>1.948051948051948E-2</c:v>
                </c:pt>
                <c:pt idx="5">
                  <c:v>2.1276595744680851E-2</c:v>
                </c:pt>
                <c:pt idx="6" formatCode="General">
                  <c:v>0</c:v>
                </c:pt>
                <c:pt idx="7">
                  <c:v>2.9411764705882353E-2</c:v>
                </c:pt>
                <c:pt idx="8">
                  <c:v>2.8368794326241134E-2</c:v>
                </c:pt>
                <c:pt idx="9" formatCode="General">
                  <c:v>0</c:v>
                </c:pt>
                <c:pt idx="10">
                  <c:v>2.922077922077922E-2</c:v>
                </c:pt>
                <c:pt idx="11">
                  <c:v>2.1276595744680851E-2</c:v>
                </c:pt>
                <c:pt idx="12" formatCode="General">
                  <c:v>0</c:v>
                </c:pt>
                <c:pt idx="13">
                  <c:v>6.1889250814332247E-2</c:v>
                </c:pt>
                <c:pt idx="14">
                  <c:v>6.3380281690140844E-2</c:v>
                </c:pt>
                <c:pt idx="15" formatCode="General">
                  <c:v>0</c:v>
                </c:pt>
                <c:pt idx="16">
                  <c:v>6.535947712418301E-2</c:v>
                </c:pt>
                <c:pt idx="17">
                  <c:v>7.0422535211267609E-2</c:v>
                </c:pt>
                <c:pt idx="18" formatCode="General">
                  <c:v>0</c:v>
                </c:pt>
                <c:pt idx="19">
                  <c:v>4.8859934853420196E-2</c:v>
                </c:pt>
                <c:pt idx="20">
                  <c:v>5.6737588652482268E-2</c:v>
                </c:pt>
                <c:pt idx="21" formatCode="General">
                  <c:v>0</c:v>
                </c:pt>
                <c:pt idx="22">
                  <c:v>4.2622950819672129E-2</c:v>
                </c:pt>
                <c:pt idx="23">
                  <c:v>4.9645390070921988E-2</c:v>
                </c:pt>
                <c:pt idx="24" formatCode="General">
                  <c:v>0</c:v>
                </c:pt>
                <c:pt idx="25">
                  <c:v>8.2236842105263164E-2</c:v>
                </c:pt>
                <c:pt idx="26">
                  <c:v>7.857142857142857E-2</c:v>
                </c:pt>
                <c:pt idx="27" formatCode="General">
                  <c:v>0</c:v>
                </c:pt>
                <c:pt idx="28">
                  <c:v>4.5454545454545456E-2</c:v>
                </c:pt>
                <c:pt idx="29">
                  <c:v>7.0921985815602842E-2</c:v>
                </c:pt>
              </c:numCache>
            </c:numRef>
          </c:val>
          <c:extLst>
            <c:ext xmlns:c16="http://schemas.microsoft.com/office/drawing/2014/chart" uri="{C3380CC4-5D6E-409C-BE32-E72D297353CC}">
              <c16:uniqueId val="{00000036-7B20-41F0-98EE-D0938296CC46}"/>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0079365079365079E-2"/>
        </c:manualLayout>
      </c:layout>
      <c:overlay val="1"/>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3471568627451"/>
          <c:y val="0.42728125"/>
          <c:w val="0.47575669934640524"/>
          <c:h val="0.54581684027777777"/>
        </c:manualLayout>
      </c:layout>
      <c:barChart>
        <c:barDir val="bar"/>
        <c:grouping val="clustered"/>
        <c:varyColors val="0"/>
        <c:ser>
          <c:idx val="0"/>
          <c:order val="0"/>
          <c:spPr>
            <a:solidFill>
              <a:schemeClr val="accent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'[2]Q4.主な事業と適応分野'!$F$30:$F$33</c:f>
              <c:strCache>
                <c:ptCount val="4"/>
                <c:pt idx="0">
                  <c:v>ソフトウェア製品開発</c:v>
                </c:pt>
                <c:pt idx="1">
                  <c:v>受託開発・人材派遣</c:v>
                </c:pt>
                <c:pt idx="2">
                  <c:v>ハードウェア製品開発</c:v>
                </c:pt>
                <c:pt idx="3">
                  <c:v>その他の事業</c:v>
                </c:pt>
              </c:strCache>
            </c:strRef>
          </c:cat>
          <c:val>
            <c:numRef>
              <c:f>'[2]Q4.主な事業と適応分野'!$G$30:$G$33</c:f>
              <c:numCache>
                <c:formatCode>General</c:formatCode>
                <c:ptCount val="4"/>
                <c:pt idx="0">
                  <c:v>0.48571428571428571</c:v>
                </c:pt>
                <c:pt idx="1">
                  <c:v>0.2857142857142857</c:v>
                </c:pt>
                <c:pt idx="2">
                  <c:v>0.20476190476190476</c:v>
                </c:pt>
                <c:pt idx="3">
                  <c:v>0.1357142857142857</c:v>
                </c:pt>
              </c:numCache>
            </c:numRef>
          </c:val>
          <c:extLst>
            <c:ext xmlns:c16="http://schemas.microsoft.com/office/drawing/2014/chart" uri="{C3380CC4-5D6E-409C-BE32-E72D297353CC}">
              <c16:uniqueId val="{00000000-E309-487E-91A9-B05FB29C1713}"/>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solidFill>
          <a:sysClr val="window" lastClr="FFFFFF"/>
        </a:solid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'[クロス集計_B_Q12.Q22.Q23(Q8-Q10クロス).xlsx]Q12.要件の変化（現在提供先）'!$X$6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709-4F85-92A0-99239D1F531C}"/>
                </c:ext>
              </c:extLst>
            </c:dLbl>
            <c:dLbl>
              <c:idx val="3"/>
              <c:delete val="1"/>
              <c:extLst>
                <c:ext xmlns:c15="http://schemas.microsoft.com/office/drawing/2012/chart" uri="{CE6537A1-D6FC-4f65-9D91-7224C49458BB}"/>
                <c:ext xmlns:c16="http://schemas.microsoft.com/office/drawing/2014/chart" uri="{C3380CC4-5D6E-409C-BE32-E72D297353CC}">
                  <c16:uniqueId val="{00000001-5709-4F85-92A0-99239D1F531C}"/>
                </c:ext>
              </c:extLst>
            </c:dLbl>
            <c:dLbl>
              <c:idx val="6"/>
              <c:delete val="1"/>
              <c:extLst>
                <c:ext xmlns:c15="http://schemas.microsoft.com/office/drawing/2012/chart" uri="{CE6537A1-D6FC-4f65-9D91-7224C49458BB}"/>
                <c:ext xmlns:c16="http://schemas.microsoft.com/office/drawing/2014/chart" uri="{C3380CC4-5D6E-409C-BE32-E72D297353CC}">
                  <c16:uniqueId val="{00000002-5709-4F85-92A0-99239D1F531C}"/>
                </c:ext>
              </c:extLst>
            </c:dLbl>
            <c:dLbl>
              <c:idx val="9"/>
              <c:delete val="1"/>
              <c:extLst>
                <c:ext xmlns:c15="http://schemas.microsoft.com/office/drawing/2012/chart" uri="{CE6537A1-D6FC-4f65-9D91-7224C49458BB}"/>
                <c:ext xmlns:c16="http://schemas.microsoft.com/office/drawing/2014/chart" uri="{C3380CC4-5D6E-409C-BE32-E72D297353CC}">
                  <c16:uniqueId val="{00000003-5709-4F85-92A0-99239D1F531C}"/>
                </c:ext>
              </c:extLst>
            </c:dLbl>
            <c:dLbl>
              <c:idx val="12"/>
              <c:delete val="1"/>
              <c:extLst>
                <c:ext xmlns:c15="http://schemas.microsoft.com/office/drawing/2012/chart" uri="{CE6537A1-D6FC-4f65-9D91-7224C49458BB}"/>
                <c:ext xmlns:c16="http://schemas.microsoft.com/office/drawing/2014/chart" uri="{C3380CC4-5D6E-409C-BE32-E72D297353CC}">
                  <c16:uniqueId val="{00000004-5709-4F85-92A0-99239D1F531C}"/>
                </c:ext>
              </c:extLst>
            </c:dLbl>
            <c:dLbl>
              <c:idx val="15"/>
              <c:delete val="1"/>
              <c:extLst>
                <c:ext xmlns:c15="http://schemas.microsoft.com/office/drawing/2012/chart" uri="{CE6537A1-D6FC-4f65-9D91-7224C49458BB}"/>
                <c:ext xmlns:c16="http://schemas.microsoft.com/office/drawing/2014/chart" uri="{C3380CC4-5D6E-409C-BE32-E72D297353CC}">
                  <c16:uniqueId val="{00000005-5709-4F85-92A0-99239D1F531C}"/>
                </c:ext>
              </c:extLst>
            </c:dLbl>
            <c:dLbl>
              <c:idx val="18"/>
              <c:delete val="1"/>
              <c:extLst>
                <c:ext xmlns:c15="http://schemas.microsoft.com/office/drawing/2012/chart" uri="{CE6537A1-D6FC-4f65-9D91-7224C49458BB}"/>
                <c:ext xmlns:c16="http://schemas.microsoft.com/office/drawing/2014/chart" uri="{C3380CC4-5D6E-409C-BE32-E72D297353CC}">
                  <c16:uniqueId val="{00000006-5709-4F85-92A0-99239D1F531C}"/>
                </c:ext>
              </c:extLst>
            </c:dLbl>
            <c:dLbl>
              <c:idx val="21"/>
              <c:delete val="1"/>
              <c:extLst>
                <c:ext xmlns:c15="http://schemas.microsoft.com/office/drawing/2012/chart" uri="{CE6537A1-D6FC-4f65-9D91-7224C49458BB}"/>
                <c:ext xmlns:c16="http://schemas.microsoft.com/office/drawing/2014/chart" uri="{C3380CC4-5D6E-409C-BE32-E72D297353CC}">
                  <c16:uniqueId val="{00000007-5709-4F85-92A0-99239D1F531C}"/>
                </c:ext>
              </c:extLst>
            </c:dLbl>
            <c:dLbl>
              <c:idx val="24"/>
              <c:delete val="1"/>
              <c:extLst>
                <c:ext xmlns:c15="http://schemas.microsoft.com/office/drawing/2012/chart" uri="{CE6537A1-D6FC-4f65-9D91-7224C49458BB}"/>
                <c:ext xmlns:c16="http://schemas.microsoft.com/office/drawing/2014/chart" uri="{C3380CC4-5D6E-409C-BE32-E72D297353CC}">
                  <c16:uniqueId val="{00000008-5709-4F85-92A0-99239D1F531C}"/>
                </c:ext>
              </c:extLst>
            </c:dLbl>
            <c:dLbl>
              <c:idx val="27"/>
              <c:delete val="1"/>
              <c:extLst>
                <c:ext xmlns:c15="http://schemas.microsoft.com/office/drawing/2012/chart" uri="{CE6537A1-D6FC-4f65-9D91-7224C49458BB}"/>
                <c:ext xmlns:c16="http://schemas.microsoft.com/office/drawing/2014/chart" uri="{C3380CC4-5D6E-409C-BE32-E72D297353CC}">
                  <c16:uniqueId val="{00000009-5709-4F85-92A0-99239D1F531C}"/>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'[6]Q12.要件の変化（現在提供先）'!$W$7:$W$36</c:f>
              <c:strCache>
                <c:ptCount val="30"/>
                <c:pt idx="0">
                  <c:v>【 A.適用技術の複雑化.高度化               】</c:v>
                </c:pt>
                <c:pt idx="1">
                  <c:v>B2C + B2C･B2B半々(n=    89)</c:v>
                </c:pt>
                <c:pt idx="2">
                  <c:v>B2B + B2C･B2B半々(n=  340)</c:v>
                </c:pt>
                <c:pt idx="3">
                  <c:v>【 F.セキュリティ.プライバシー保護の強化    　 】</c:v>
                </c:pt>
                <c:pt idx="4">
                  <c:v>B2C + B2C･B2B半々(n=    88)</c:v>
                </c:pt>
                <c:pt idx="5">
                  <c:v>B2B + B2C･B2B半々(n=  338)</c:v>
                </c:pt>
                <c:pt idx="6">
                  <c:v>【 E.安全性の向上.機能安全への対応等     】</c:v>
                </c:pt>
                <c:pt idx="7">
                  <c:v>B2C + B2C･B2B半々(n=    86)</c:v>
                </c:pt>
                <c:pt idx="8">
                  <c:v>B2B + B2C･B2B半々(n=  337)</c:v>
                </c:pt>
                <c:pt idx="9">
                  <c:v>【 D.利用形態.利用方法の多様化　　　　　　 】</c:v>
                </c:pt>
                <c:pt idx="10">
                  <c:v>B2C + B2C･B2B半々(n=    88)</c:v>
                </c:pt>
                <c:pt idx="11">
                  <c:v>B2B + B2C･B2B半々(n=  338)</c:v>
                </c:pt>
                <c:pt idx="12">
                  <c:v>【 C.つながる対象が増加　　 　　　　　　　　　　 】</c:v>
                </c:pt>
                <c:pt idx="13">
                  <c:v>B2C + B2C･B2B半々(n=    88)</c:v>
                </c:pt>
                <c:pt idx="14">
                  <c:v>B2B + B2C･B2B半々(n=  337)</c:v>
                </c:pt>
                <c:pt idx="15">
                  <c:v>【 I.デジタル.トランスフォーメーションへの対応   】</c:v>
                </c:pt>
                <c:pt idx="16">
                  <c:v>B2C + B2C･B2B半々(n=    87)</c:v>
                </c:pt>
                <c:pt idx="17">
                  <c:v>B2B + B2C･B2B半々(n=  337)</c:v>
                </c:pt>
                <c:pt idx="18">
                  <c:v>【 B.部品の増加.プラットフォームの増加　      】</c:v>
                </c:pt>
                <c:pt idx="19">
                  <c:v>B2C + B2C･B2B半々(n=    88)</c:v>
                </c:pt>
                <c:pt idx="20">
                  <c:v>B2B + B2C･B2B半々(n=  336)</c:v>
                </c:pt>
                <c:pt idx="21">
                  <c:v>【 H.対応すべき規格等の増加                  】</c:v>
                </c:pt>
                <c:pt idx="22">
                  <c:v>B2C + B2C･B2B半々(n=    85)</c:v>
                </c:pt>
                <c:pt idx="23">
                  <c:v>B2B + B2C･B2B半々(n=  334)</c:v>
                </c:pt>
                <c:pt idx="24">
                  <c:v>【 J.ニューノーマルへの対応                       】</c:v>
                </c:pt>
                <c:pt idx="25">
                  <c:v>B2C + B2C･B2B半々(n=    86)</c:v>
                </c:pt>
                <c:pt idx="26">
                  <c:v>B2B + B2C･B2B半々(n=  334)</c:v>
                </c:pt>
                <c:pt idx="27">
                  <c:v>【 G.仕向地.出荷先の拡大                     】</c:v>
                </c:pt>
                <c:pt idx="28">
                  <c:v>B2C + B2C･B2B半々(n=    87)</c:v>
                </c:pt>
                <c:pt idx="29">
                  <c:v>B2B + B2C･B2B半々(n=  338)</c:v>
                </c:pt>
              </c:strCache>
            </c:strRef>
          </c:cat>
          <c:val>
            <c:numRef>
              <c:f>'[6]Q12.要件の変化（現在提供先）'!$X$7:$X$36</c:f>
              <c:numCache>
                <c:formatCode>0.0%</c:formatCode>
                <c:ptCount val="30"/>
                <c:pt idx="0" formatCode="General">
                  <c:v>0</c:v>
                </c:pt>
                <c:pt idx="1">
                  <c:v>0.4157303370786517</c:v>
                </c:pt>
                <c:pt idx="2">
                  <c:v>0.45294117647058824</c:v>
                </c:pt>
                <c:pt idx="3" formatCode="General">
                  <c:v>0</c:v>
                </c:pt>
                <c:pt idx="4">
                  <c:v>0.35227272727272729</c:v>
                </c:pt>
                <c:pt idx="5">
                  <c:v>0.35798816568047337</c:v>
                </c:pt>
                <c:pt idx="6" formatCode="General">
                  <c:v>0</c:v>
                </c:pt>
                <c:pt idx="7">
                  <c:v>0.23255813953488372</c:v>
                </c:pt>
                <c:pt idx="8">
                  <c:v>0.31157270029673589</c:v>
                </c:pt>
                <c:pt idx="9" formatCode="General">
                  <c:v>0</c:v>
                </c:pt>
                <c:pt idx="10">
                  <c:v>0.18181818181818182</c:v>
                </c:pt>
                <c:pt idx="11">
                  <c:v>0.27514792899408286</c:v>
                </c:pt>
                <c:pt idx="12" formatCode="General">
                  <c:v>0</c:v>
                </c:pt>
                <c:pt idx="13">
                  <c:v>0.20454545454545456</c:v>
                </c:pt>
                <c:pt idx="14">
                  <c:v>0.25222551928783382</c:v>
                </c:pt>
                <c:pt idx="15" formatCode="General">
                  <c:v>0</c:v>
                </c:pt>
                <c:pt idx="16">
                  <c:v>0.18390804597701149</c:v>
                </c:pt>
                <c:pt idx="17">
                  <c:v>0.19287833827893175</c:v>
                </c:pt>
                <c:pt idx="18" formatCode="General">
                  <c:v>0</c:v>
                </c:pt>
                <c:pt idx="19">
                  <c:v>0.14772727272727273</c:v>
                </c:pt>
                <c:pt idx="20">
                  <c:v>0.13988095238095238</c:v>
                </c:pt>
                <c:pt idx="21" formatCode="General">
                  <c:v>0</c:v>
                </c:pt>
                <c:pt idx="22">
                  <c:v>8.2352941176470587E-2</c:v>
                </c:pt>
                <c:pt idx="23">
                  <c:v>0.12874251497005987</c:v>
                </c:pt>
                <c:pt idx="24" formatCode="General">
                  <c:v>0</c:v>
                </c:pt>
                <c:pt idx="25">
                  <c:v>0.11627906976744186</c:v>
                </c:pt>
                <c:pt idx="26">
                  <c:v>0.12574850299401197</c:v>
                </c:pt>
                <c:pt idx="27" formatCode="General">
                  <c:v>0</c:v>
                </c:pt>
                <c:pt idx="28">
                  <c:v>0.12643678160919541</c:v>
                </c:pt>
                <c:pt idx="29">
                  <c:v>8.5798816568047331E-2</c:v>
                </c:pt>
              </c:numCache>
            </c:numRef>
          </c:val>
          <c:extLst>
            <c:ext xmlns:c16="http://schemas.microsoft.com/office/drawing/2014/chart" uri="{C3380CC4-5D6E-409C-BE32-E72D297353CC}">
              <c16:uniqueId val="{0000000A-5709-4F85-92A0-99239D1F531C}"/>
            </c:ext>
          </c:extLst>
        </c:ser>
        <c:ser>
          <c:idx val="1"/>
          <c:order val="1"/>
          <c:tx>
            <c:strRef>
              <c:f>'[クロス集計_B_Q12.Q22.Q23(Q8-Q10クロス).xlsx]Q12.要件の変化（現在提供先）'!$Y$6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709-4F85-92A0-99239D1F531C}"/>
                </c:ext>
              </c:extLst>
            </c:dLbl>
            <c:dLbl>
              <c:idx val="3"/>
              <c:delete val="1"/>
              <c:extLst>
                <c:ext xmlns:c15="http://schemas.microsoft.com/office/drawing/2012/chart" uri="{CE6537A1-D6FC-4f65-9D91-7224C49458BB}"/>
                <c:ext xmlns:c16="http://schemas.microsoft.com/office/drawing/2014/chart" uri="{C3380CC4-5D6E-409C-BE32-E72D297353CC}">
                  <c16:uniqueId val="{0000000C-5709-4F85-92A0-99239D1F531C}"/>
                </c:ext>
              </c:extLst>
            </c:dLbl>
            <c:dLbl>
              <c:idx val="6"/>
              <c:delete val="1"/>
              <c:extLst>
                <c:ext xmlns:c15="http://schemas.microsoft.com/office/drawing/2012/chart" uri="{CE6537A1-D6FC-4f65-9D91-7224C49458BB}"/>
                <c:ext xmlns:c16="http://schemas.microsoft.com/office/drawing/2014/chart" uri="{C3380CC4-5D6E-409C-BE32-E72D297353CC}">
                  <c16:uniqueId val="{0000000D-5709-4F85-92A0-99239D1F531C}"/>
                </c:ext>
              </c:extLst>
            </c:dLbl>
            <c:dLbl>
              <c:idx val="9"/>
              <c:delete val="1"/>
              <c:extLst>
                <c:ext xmlns:c15="http://schemas.microsoft.com/office/drawing/2012/chart" uri="{CE6537A1-D6FC-4f65-9D91-7224C49458BB}"/>
                <c:ext xmlns:c16="http://schemas.microsoft.com/office/drawing/2014/chart" uri="{C3380CC4-5D6E-409C-BE32-E72D297353CC}">
                  <c16:uniqueId val="{0000000E-5709-4F85-92A0-99239D1F531C}"/>
                </c:ext>
              </c:extLst>
            </c:dLbl>
            <c:dLbl>
              <c:idx val="12"/>
              <c:delete val="1"/>
              <c:extLst>
                <c:ext xmlns:c15="http://schemas.microsoft.com/office/drawing/2012/chart" uri="{CE6537A1-D6FC-4f65-9D91-7224C49458BB}"/>
                <c:ext xmlns:c16="http://schemas.microsoft.com/office/drawing/2014/chart" uri="{C3380CC4-5D6E-409C-BE32-E72D297353CC}">
                  <c16:uniqueId val="{0000000F-5709-4F85-92A0-99239D1F531C}"/>
                </c:ext>
              </c:extLst>
            </c:dLbl>
            <c:dLbl>
              <c:idx val="15"/>
              <c:delete val="1"/>
              <c:extLst>
                <c:ext xmlns:c15="http://schemas.microsoft.com/office/drawing/2012/chart" uri="{CE6537A1-D6FC-4f65-9D91-7224C49458BB}"/>
                <c:ext xmlns:c16="http://schemas.microsoft.com/office/drawing/2014/chart" uri="{C3380CC4-5D6E-409C-BE32-E72D297353CC}">
                  <c16:uniqueId val="{00000010-5709-4F85-92A0-99239D1F531C}"/>
                </c:ext>
              </c:extLst>
            </c:dLbl>
            <c:dLbl>
              <c:idx val="18"/>
              <c:delete val="1"/>
              <c:extLst>
                <c:ext xmlns:c15="http://schemas.microsoft.com/office/drawing/2012/chart" uri="{CE6537A1-D6FC-4f65-9D91-7224C49458BB}"/>
                <c:ext xmlns:c16="http://schemas.microsoft.com/office/drawing/2014/chart" uri="{C3380CC4-5D6E-409C-BE32-E72D297353CC}">
                  <c16:uniqueId val="{00000011-5709-4F85-92A0-99239D1F531C}"/>
                </c:ext>
              </c:extLst>
            </c:dLbl>
            <c:dLbl>
              <c:idx val="21"/>
              <c:delete val="1"/>
              <c:extLst>
                <c:ext xmlns:c15="http://schemas.microsoft.com/office/drawing/2012/chart" uri="{CE6537A1-D6FC-4f65-9D91-7224C49458BB}"/>
                <c:ext xmlns:c16="http://schemas.microsoft.com/office/drawing/2014/chart" uri="{C3380CC4-5D6E-409C-BE32-E72D297353CC}">
                  <c16:uniqueId val="{00000012-5709-4F85-92A0-99239D1F531C}"/>
                </c:ext>
              </c:extLst>
            </c:dLbl>
            <c:dLbl>
              <c:idx val="24"/>
              <c:delete val="1"/>
              <c:extLst>
                <c:ext xmlns:c15="http://schemas.microsoft.com/office/drawing/2012/chart" uri="{CE6537A1-D6FC-4f65-9D91-7224C49458BB}"/>
                <c:ext xmlns:c16="http://schemas.microsoft.com/office/drawing/2014/chart" uri="{C3380CC4-5D6E-409C-BE32-E72D297353CC}">
                  <c16:uniqueId val="{00000013-5709-4F85-92A0-99239D1F531C}"/>
                </c:ext>
              </c:extLst>
            </c:dLbl>
            <c:dLbl>
              <c:idx val="27"/>
              <c:delete val="1"/>
              <c:extLst>
                <c:ext xmlns:c15="http://schemas.microsoft.com/office/drawing/2012/chart" uri="{CE6537A1-D6FC-4f65-9D91-7224C49458BB}"/>
                <c:ext xmlns:c16="http://schemas.microsoft.com/office/drawing/2014/chart" uri="{C3380CC4-5D6E-409C-BE32-E72D297353CC}">
                  <c16:uniqueId val="{00000014-5709-4F85-92A0-99239D1F531C}"/>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'[6]Q12.要件の変化（現在提供先）'!$W$7:$W$36</c:f>
              <c:strCache>
                <c:ptCount val="30"/>
                <c:pt idx="0">
                  <c:v>【 A.適用技術の複雑化.高度化               】</c:v>
                </c:pt>
                <c:pt idx="1">
                  <c:v>B2C + B2C･B2B半々(n=    89)</c:v>
                </c:pt>
                <c:pt idx="2">
                  <c:v>B2B + B2C･B2B半々(n=  340)</c:v>
                </c:pt>
                <c:pt idx="3">
                  <c:v>【 F.セキュリティ.プライバシー保護の強化    　 】</c:v>
                </c:pt>
                <c:pt idx="4">
                  <c:v>B2C + B2C･B2B半々(n=    88)</c:v>
                </c:pt>
                <c:pt idx="5">
                  <c:v>B2B + B2C･B2B半々(n=  338)</c:v>
                </c:pt>
                <c:pt idx="6">
                  <c:v>【 E.安全性の向上.機能安全への対応等     】</c:v>
                </c:pt>
                <c:pt idx="7">
                  <c:v>B2C + B2C･B2B半々(n=    86)</c:v>
                </c:pt>
                <c:pt idx="8">
                  <c:v>B2B + B2C･B2B半々(n=  337)</c:v>
                </c:pt>
                <c:pt idx="9">
                  <c:v>【 D.利用形態.利用方法の多様化　　　　　　 】</c:v>
                </c:pt>
                <c:pt idx="10">
                  <c:v>B2C + B2C･B2B半々(n=    88)</c:v>
                </c:pt>
                <c:pt idx="11">
                  <c:v>B2B + B2C･B2B半々(n=  338)</c:v>
                </c:pt>
                <c:pt idx="12">
                  <c:v>【 C.つながる対象が増加　　 　　　　　　　　　　 】</c:v>
                </c:pt>
                <c:pt idx="13">
                  <c:v>B2C + B2C･B2B半々(n=    88)</c:v>
                </c:pt>
                <c:pt idx="14">
                  <c:v>B2B + B2C･B2B半々(n=  337)</c:v>
                </c:pt>
                <c:pt idx="15">
                  <c:v>【 I.デジタル.トランスフォーメーションへの対応   】</c:v>
                </c:pt>
                <c:pt idx="16">
                  <c:v>B2C + B2C･B2B半々(n=    87)</c:v>
                </c:pt>
                <c:pt idx="17">
                  <c:v>B2B + B2C･B2B半々(n=  337)</c:v>
                </c:pt>
                <c:pt idx="18">
                  <c:v>【 B.部品の増加.プラットフォームの増加　      】</c:v>
                </c:pt>
                <c:pt idx="19">
                  <c:v>B2C + B2C･B2B半々(n=    88)</c:v>
                </c:pt>
                <c:pt idx="20">
                  <c:v>B2B + B2C･B2B半々(n=  336)</c:v>
                </c:pt>
                <c:pt idx="21">
                  <c:v>【 H.対応すべき規格等の増加                  】</c:v>
                </c:pt>
                <c:pt idx="22">
                  <c:v>B2C + B2C･B2B半々(n=    85)</c:v>
                </c:pt>
                <c:pt idx="23">
                  <c:v>B2B + B2C･B2B半々(n=  334)</c:v>
                </c:pt>
                <c:pt idx="24">
                  <c:v>【 J.ニューノーマルへの対応                       】</c:v>
                </c:pt>
                <c:pt idx="25">
                  <c:v>B2C + B2C･B2B半々(n=    86)</c:v>
                </c:pt>
                <c:pt idx="26">
                  <c:v>B2B + B2C･B2B半々(n=  334)</c:v>
                </c:pt>
                <c:pt idx="27">
                  <c:v>【 G.仕向地.出荷先の拡大                     】</c:v>
                </c:pt>
                <c:pt idx="28">
                  <c:v>B2C + B2C･B2B半々(n=    87)</c:v>
                </c:pt>
                <c:pt idx="29">
                  <c:v>B2B + B2C･B2B半々(n=  338)</c:v>
                </c:pt>
              </c:strCache>
            </c:strRef>
          </c:cat>
          <c:val>
            <c:numRef>
              <c:f>'[6]Q12.要件の変化（現在提供先）'!$Y$7:$Y$36</c:f>
              <c:numCache>
                <c:formatCode>0.0%</c:formatCode>
                <c:ptCount val="30"/>
                <c:pt idx="0" formatCode="General">
                  <c:v>0</c:v>
                </c:pt>
                <c:pt idx="1">
                  <c:v>0.38202247191011235</c:v>
                </c:pt>
                <c:pt idx="2">
                  <c:v>0.38823529411764707</c:v>
                </c:pt>
                <c:pt idx="3" formatCode="General">
                  <c:v>0</c:v>
                </c:pt>
                <c:pt idx="4">
                  <c:v>0.40909090909090912</c:v>
                </c:pt>
                <c:pt idx="5">
                  <c:v>0.46153846153846156</c:v>
                </c:pt>
                <c:pt idx="6" formatCode="General">
                  <c:v>0</c:v>
                </c:pt>
                <c:pt idx="7">
                  <c:v>0.37209302325581395</c:v>
                </c:pt>
                <c:pt idx="8">
                  <c:v>0.43620178041543028</c:v>
                </c:pt>
                <c:pt idx="9" formatCode="General">
                  <c:v>0</c:v>
                </c:pt>
                <c:pt idx="10">
                  <c:v>0.46590909090909088</c:v>
                </c:pt>
                <c:pt idx="11">
                  <c:v>0.44674556213017752</c:v>
                </c:pt>
                <c:pt idx="12" formatCode="General">
                  <c:v>0</c:v>
                </c:pt>
                <c:pt idx="13">
                  <c:v>0.38636363636363635</c:v>
                </c:pt>
                <c:pt idx="14">
                  <c:v>0.41839762611275966</c:v>
                </c:pt>
                <c:pt idx="15" formatCode="General">
                  <c:v>0</c:v>
                </c:pt>
                <c:pt idx="16">
                  <c:v>0.32183908045977011</c:v>
                </c:pt>
                <c:pt idx="17">
                  <c:v>0.40059347181008903</c:v>
                </c:pt>
                <c:pt idx="18" formatCode="General">
                  <c:v>0</c:v>
                </c:pt>
                <c:pt idx="19">
                  <c:v>0.29545454545454547</c:v>
                </c:pt>
                <c:pt idx="20">
                  <c:v>0.44940476190476192</c:v>
                </c:pt>
                <c:pt idx="21" formatCode="General">
                  <c:v>0</c:v>
                </c:pt>
                <c:pt idx="22">
                  <c:v>0.37647058823529411</c:v>
                </c:pt>
                <c:pt idx="23">
                  <c:v>0.42814371257485029</c:v>
                </c:pt>
                <c:pt idx="24" formatCode="General">
                  <c:v>0</c:v>
                </c:pt>
                <c:pt idx="25">
                  <c:v>0.29069767441860467</c:v>
                </c:pt>
                <c:pt idx="26">
                  <c:v>0.34431137724550898</c:v>
                </c:pt>
                <c:pt idx="27" formatCode="General">
                  <c:v>0</c:v>
                </c:pt>
                <c:pt idx="28">
                  <c:v>0.19540229885057472</c:v>
                </c:pt>
                <c:pt idx="29">
                  <c:v>0.31065088757396447</c:v>
                </c:pt>
              </c:numCache>
            </c:numRef>
          </c:val>
          <c:extLst>
            <c:ext xmlns:c16="http://schemas.microsoft.com/office/drawing/2014/chart" uri="{C3380CC4-5D6E-409C-BE32-E72D297353CC}">
              <c16:uniqueId val="{00000015-5709-4F85-92A0-99239D1F531C}"/>
            </c:ext>
          </c:extLst>
        </c:ser>
        <c:ser>
          <c:idx val="2"/>
          <c:order val="2"/>
          <c:tx>
            <c:strRef>
              <c:f>'[クロス集計_B_Q12.Q22.Q23(Q8-Q10クロス).xlsx]Q12.要件の変化（現在提供先）'!$Z$6</c:f>
              <c:strCache>
                <c:ptCount val="1"/>
                <c:pt idx="0">
                  <c:v>あまり当てはまらない</c:v>
                </c:pt>
              </c:strCache>
            </c:strRef>
          </c:tx>
          <c:spPr>
            <a:solidFill>
              <a:srgbClr val="3366FF"/>
            </a:solidFill>
            <a:ln>
              <a:solidFill>
                <a:schemeClr val="tx1"/>
              </a:solidFill>
            </a:ln>
            <a:effectLst/>
          </c:spPr>
          <c:invertIfNegative val="0"/>
          <c:dLbls>
            <c:delete val="1"/>
          </c:dLbls>
          <c:cat>
            <c:strRef>
              <c:f>'[6]Q12.要件の変化（現在提供先）'!$W$7:$W$36</c:f>
              <c:strCache>
                <c:ptCount val="30"/>
                <c:pt idx="0">
                  <c:v>【 A.適用技術の複雑化.高度化               】</c:v>
                </c:pt>
                <c:pt idx="1">
                  <c:v>B2C + B2C･B2B半々(n=    89)</c:v>
                </c:pt>
                <c:pt idx="2">
                  <c:v>B2B + B2C･B2B半々(n=  340)</c:v>
                </c:pt>
                <c:pt idx="3">
                  <c:v>【 F.セキュリティ.プライバシー保護の強化    　 】</c:v>
                </c:pt>
                <c:pt idx="4">
                  <c:v>B2C + B2C･B2B半々(n=    88)</c:v>
                </c:pt>
                <c:pt idx="5">
                  <c:v>B2B + B2C･B2B半々(n=  338)</c:v>
                </c:pt>
                <c:pt idx="6">
                  <c:v>【 E.安全性の向上.機能安全への対応等     】</c:v>
                </c:pt>
                <c:pt idx="7">
                  <c:v>B2C + B2C･B2B半々(n=    86)</c:v>
                </c:pt>
                <c:pt idx="8">
                  <c:v>B2B + B2C･B2B半々(n=  337)</c:v>
                </c:pt>
                <c:pt idx="9">
                  <c:v>【 D.利用形態.利用方法の多様化　　　　　　 】</c:v>
                </c:pt>
                <c:pt idx="10">
                  <c:v>B2C + B2C･B2B半々(n=    88)</c:v>
                </c:pt>
                <c:pt idx="11">
                  <c:v>B2B + B2C･B2B半々(n=  338)</c:v>
                </c:pt>
                <c:pt idx="12">
                  <c:v>【 C.つながる対象が増加　　 　　　　　　　　　　 】</c:v>
                </c:pt>
                <c:pt idx="13">
                  <c:v>B2C + B2C･B2B半々(n=    88)</c:v>
                </c:pt>
                <c:pt idx="14">
                  <c:v>B2B + B2C･B2B半々(n=  337)</c:v>
                </c:pt>
                <c:pt idx="15">
                  <c:v>【 I.デジタル.トランスフォーメーションへの対応   】</c:v>
                </c:pt>
                <c:pt idx="16">
                  <c:v>B2C + B2C･B2B半々(n=    87)</c:v>
                </c:pt>
                <c:pt idx="17">
                  <c:v>B2B + B2C･B2B半々(n=  337)</c:v>
                </c:pt>
                <c:pt idx="18">
                  <c:v>【 B.部品の増加.プラットフォームの増加　      】</c:v>
                </c:pt>
                <c:pt idx="19">
                  <c:v>B2C + B2C･B2B半々(n=    88)</c:v>
                </c:pt>
                <c:pt idx="20">
                  <c:v>B2B + B2C･B2B半々(n=  336)</c:v>
                </c:pt>
                <c:pt idx="21">
                  <c:v>【 H.対応すべき規格等の増加                  】</c:v>
                </c:pt>
                <c:pt idx="22">
                  <c:v>B2C + B2C･B2B半々(n=    85)</c:v>
                </c:pt>
                <c:pt idx="23">
                  <c:v>B2B + B2C･B2B半々(n=  334)</c:v>
                </c:pt>
                <c:pt idx="24">
                  <c:v>【 J.ニューノーマルへの対応                       】</c:v>
                </c:pt>
                <c:pt idx="25">
                  <c:v>B2C + B2C･B2B半々(n=    86)</c:v>
                </c:pt>
                <c:pt idx="26">
                  <c:v>B2B + B2C･B2B半々(n=  334)</c:v>
                </c:pt>
                <c:pt idx="27">
                  <c:v>【 G.仕向地.出荷先の拡大                     】</c:v>
                </c:pt>
                <c:pt idx="28">
                  <c:v>B2C + B2C･B2B半々(n=    87)</c:v>
                </c:pt>
                <c:pt idx="29">
                  <c:v>B2B + B2C･B2B半々(n=  338)</c:v>
                </c:pt>
              </c:strCache>
            </c:strRef>
          </c:cat>
          <c:val>
            <c:numRef>
              <c:f>'[6]Q12.要件の変化（現在提供先）'!$Z$7:$Z$36</c:f>
              <c:numCache>
                <c:formatCode>0.0%</c:formatCode>
                <c:ptCount val="30"/>
                <c:pt idx="0" formatCode="General">
                  <c:v>0</c:v>
                </c:pt>
                <c:pt idx="1">
                  <c:v>0.11235955056179775</c:v>
                </c:pt>
                <c:pt idx="2">
                  <c:v>0.10294117647058823</c:v>
                </c:pt>
                <c:pt idx="3" formatCode="General">
                  <c:v>0</c:v>
                </c:pt>
                <c:pt idx="4">
                  <c:v>0.17045454545454544</c:v>
                </c:pt>
                <c:pt idx="5">
                  <c:v>0.11538461538461539</c:v>
                </c:pt>
                <c:pt idx="6" formatCode="General">
                  <c:v>0</c:v>
                </c:pt>
                <c:pt idx="7">
                  <c:v>0.2558139534883721</c:v>
                </c:pt>
                <c:pt idx="8">
                  <c:v>0.17804154302670624</c:v>
                </c:pt>
                <c:pt idx="9" formatCode="General">
                  <c:v>0</c:v>
                </c:pt>
                <c:pt idx="10">
                  <c:v>0.25</c:v>
                </c:pt>
                <c:pt idx="11">
                  <c:v>0.19230769230769232</c:v>
                </c:pt>
                <c:pt idx="12" formatCode="General">
                  <c:v>0</c:v>
                </c:pt>
                <c:pt idx="13">
                  <c:v>0.23863636363636365</c:v>
                </c:pt>
                <c:pt idx="14">
                  <c:v>0.21068249258160238</c:v>
                </c:pt>
                <c:pt idx="15" formatCode="General">
                  <c:v>0</c:v>
                </c:pt>
                <c:pt idx="16">
                  <c:v>0.28735632183908044</c:v>
                </c:pt>
                <c:pt idx="17">
                  <c:v>0.26409495548961426</c:v>
                </c:pt>
                <c:pt idx="18" formatCode="General">
                  <c:v>0</c:v>
                </c:pt>
                <c:pt idx="19">
                  <c:v>0.34090909090909088</c:v>
                </c:pt>
                <c:pt idx="20">
                  <c:v>0.26488095238095238</c:v>
                </c:pt>
                <c:pt idx="21" formatCode="General">
                  <c:v>0</c:v>
                </c:pt>
                <c:pt idx="22">
                  <c:v>0.32941176470588235</c:v>
                </c:pt>
                <c:pt idx="23">
                  <c:v>0.31736526946107785</c:v>
                </c:pt>
                <c:pt idx="24" formatCode="General">
                  <c:v>0</c:v>
                </c:pt>
                <c:pt idx="25">
                  <c:v>0.33720930232558138</c:v>
                </c:pt>
                <c:pt idx="26">
                  <c:v>0.3473053892215569</c:v>
                </c:pt>
                <c:pt idx="27" formatCode="General">
                  <c:v>0</c:v>
                </c:pt>
                <c:pt idx="28">
                  <c:v>0.40229885057471265</c:v>
                </c:pt>
                <c:pt idx="29">
                  <c:v>0.39053254437869822</c:v>
                </c:pt>
              </c:numCache>
            </c:numRef>
          </c:val>
          <c:extLst>
            <c:ext xmlns:c16="http://schemas.microsoft.com/office/drawing/2014/chart" uri="{C3380CC4-5D6E-409C-BE32-E72D297353CC}">
              <c16:uniqueId val="{00000020-5709-4F85-92A0-99239D1F531C}"/>
            </c:ext>
          </c:extLst>
        </c:ser>
        <c:ser>
          <c:idx val="3"/>
          <c:order val="3"/>
          <c:tx>
            <c:strRef>
              <c:f>'[クロス集計_B_Q12.Q22.Q23(Q8-Q10クロス).xlsx]Q12.要件の変化（現在提供先）'!$AA$6</c:f>
              <c:strCache>
                <c:ptCount val="1"/>
                <c:pt idx="0">
                  <c:v>当てはまらない</c:v>
                </c:pt>
              </c:strCache>
            </c:strRef>
          </c:tx>
          <c:spPr>
            <a:solidFill>
              <a:srgbClr val="9DC3E6"/>
            </a:solidFill>
            <a:ln>
              <a:solidFill>
                <a:schemeClr val="tx1"/>
              </a:solidFill>
            </a:ln>
            <a:effectLst/>
          </c:spPr>
          <c:invertIfNegative val="0"/>
          <c:dLbls>
            <c:delete val="1"/>
          </c:dLbls>
          <c:cat>
            <c:strRef>
              <c:f>'[6]Q12.要件の変化（現在提供先）'!$W$7:$W$36</c:f>
              <c:strCache>
                <c:ptCount val="30"/>
                <c:pt idx="0">
                  <c:v>【 A.適用技術の複雑化.高度化               】</c:v>
                </c:pt>
                <c:pt idx="1">
                  <c:v>B2C + B2C･B2B半々(n=    89)</c:v>
                </c:pt>
                <c:pt idx="2">
                  <c:v>B2B + B2C･B2B半々(n=  340)</c:v>
                </c:pt>
                <c:pt idx="3">
                  <c:v>【 F.セキュリティ.プライバシー保護の強化    　 】</c:v>
                </c:pt>
                <c:pt idx="4">
                  <c:v>B2C + B2C･B2B半々(n=    88)</c:v>
                </c:pt>
                <c:pt idx="5">
                  <c:v>B2B + B2C･B2B半々(n=  338)</c:v>
                </c:pt>
                <c:pt idx="6">
                  <c:v>【 E.安全性の向上.機能安全への対応等     】</c:v>
                </c:pt>
                <c:pt idx="7">
                  <c:v>B2C + B2C･B2B半々(n=    86)</c:v>
                </c:pt>
                <c:pt idx="8">
                  <c:v>B2B + B2C･B2B半々(n=  337)</c:v>
                </c:pt>
                <c:pt idx="9">
                  <c:v>【 D.利用形態.利用方法の多様化　　　　　　 】</c:v>
                </c:pt>
                <c:pt idx="10">
                  <c:v>B2C + B2C･B2B半々(n=    88)</c:v>
                </c:pt>
                <c:pt idx="11">
                  <c:v>B2B + B2C･B2B半々(n=  338)</c:v>
                </c:pt>
                <c:pt idx="12">
                  <c:v>【 C.つながる対象が増加　　 　　　　　　　　　　 】</c:v>
                </c:pt>
                <c:pt idx="13">
                  <c:v>B2C + B2C･B2B半々(n=    88)</c:v>
                </c:pt>
                <c:pt idx="14">
                  <c:v>B2B + B2C･B2B半々(n=  337)</c:v>
                </c:pt>
                <c:pt idx="15">
                  <c:v>【 I.デジタル.トランスフォーメーションへの対応   】</c:v>
                </c:pt>
                <c:pt idx="16">
                  <c:v>B2C + B2C･B2B半々(n=    87)</c:v>
                </c:pt>
                <c:pt idx="17">
                  <c:v>B2B + B2C･B2B半々(n=  337)</c:v>
                </c:pt>
                <c:pt idx="18">
                  <c:v>【 B.部品の増加.プラットフォームの増加　      】</c:v>
                </c:pt>
                <c:pt idx="19">
                  <c:v>B2C + B2C･B2B半々(n=    88)</c:v>
                </c:pt>
                <c:pt idx="20">
                  <c:v>B2B + B2C･B2B半々(n=  336)</c:v>
                </c:pt>
                <c:pt idx="21">
                  <c:v>【 H.対応すべき規格等の増加                  】</c:v>
                </c:pt>
                <c:pt idx="22">
                  <c:v>B2C + B2C･B2B半々(n=    85)</c:v>
                </c:pt>
                <c:pt idx="23">
                  <c:v>B2B + B2C･B2B半々(n=  334)</c:v>
                </c:pt>
                <c:pt idx="24">
                  <c:v>【 J.ニューノーマルへの対応                       】</c:v>
                </c:pt>
                <c:pt idx="25">
                  <c:v>B2C + B2C･B2B半々(n=    86)</c:v>
                </c:pt>
                <c:pt idx="26">
                  <c:v>B2B + B2C･B2B半々(n=  334)</c:v>
                </c:pt>
                <c:pt idx="27">
                  <c:v>【 G.仕向地.出荷先の拡大                     】</c:v>
                </c:pt>
                <c:pt idx="28">
                  <c:v>B2C + B2C･B2B半々(n=    87)</c:v>
                </c:pt>
                <c:pt idx="29">
                  <c:v>B2B + B2C･B2B半々(n=  338)</c:v>
                </c:pt>
              </c:strCache>
            </c:strRef>
          </c:cat>
          <c:val>
            <c:numRef>
              <c:f>'[6]Q12.要件の変化（現在提供先）'!$AA$7:$AA$36</c:f>
              <c:numCache>
                <c:formatCode>0.0%</c:formatCode>
                <c:ptCount val="30"/>
                <c:pt idx="0" formatCode="General">
                  <c:v>0</c:v>
                </c:pt>
                <c:pt idx="1">
                  <c:v>4.49438202247191E-2</c:v>
                </c:pt>
                <c:pt idx="2">
                  <c:v>2.9411764705882353E-2</c:v>
                </c:pt>
                <c:pt idx="3" formatCode="General">
                  <c:v>0</c:v>
                </c:pt>
                <c:pt idx="4">
                  <c:v>3.4090909090909088E-2</c:v>
                </c:pt>
                <c:pt idx="5">
                  <c:v>5.0295857988165681E-2</c:v>
                </c:pt>
                <c:pt idx="6" formatCode="General">
                  <c:v>0</c:v>
                </c:pt>
                <c:pt idx="7">
                  <c:v>8.1395348837209308E-2</c:v>
                </c:pt>
                <c:pt idx="8">
                  <c:v>4.4510385756676561E-2</c:v>
                </c:pt>
                <c:pt idx="9" formatCode="General">
                  <c:v>0</c:v>
                </c:pt>
                <c:pt idx="10">
                  <c:v>5.6818181818181816E-2</c:v>
                </c:pt>
                <c:pt idx="11">
                  <c:v>6.2130177514792898E-2</c:v>
                </c:pt>
                <c:pt idx="12" formatCode="General">
                  <c:v>0</c:v>
                </c:pt>
                <c:pt idx="13">
                  <c:v>9.0909090909090912E-2</c:v>
                </c:pt>
                <c:pt idx="14">
                  <c:v>5.637982195845697E-2</c:v>
                </c:pt>
                <c:pt idx="15" formatCode="General">
                  <c:v>0</c:v>
                </c:pt>
                <c:pt idx="16">
                  <c:v>0.12643678160919541</c:v>
                </c:pt>
                <c:pt idx="17">
                  <c:v>8.3086053412462904E-2</c:v>
                </c:pt>
                <c:pt idx="18" formatCode="General">
                  <c:v>0</c:v>
                </c:pt>
                <c:pt idx="19">
                  <c:v>0.125</c:v>
                </c:pt>
                <c:pt idx="20">
                  <c:v>9.8214285714285712E-2</c:v>
                </c:pt>
                <c:pt idx="21" formatCode="General">
                  <c:v>0</c:v>
                </c:pt>
                <c:pt idx="22">
                  <c:v>0.14117647058823529</c:v>
                </c:pt>
                <c:pt idx="23">
                  <c:v>8.9820359281437126E-2</c:v>
                </c:pt>
                <c:pt idx="24" formatCode="General">
                  <c:v>0</c:v>
                </c:pt>
                <c:pt idx="25">
                  <c:v>0.10465116279069768</c:v>
                </c:pt>
                <c:pt idx="26">
                  <c:v>0.11377245508982035</c:v>
                </c:pt>
                <c:pt idx="27" formatCode="General">
                  <c:v>0</c:v>
                </c:pt>
                <c:pt idx="28">
                  <c:v>0.19540229885057472</c:v>
                </c:pt>
                <c:pt idx="29">
                  <c:v>0.16568047337278108</c:v>
                </c:pt>
              </c:numCache>
            </c:numRef>
          </c:val>
          <c:extLst>
            <c:ext xmlns:c16="http://schemas.microsoft.com/office/drawing/2014/chart" uri="{C3380CC4-5D6E-409C-BE32-E72D297353CC}">
              <c16:uniqueId val="{0000002B-5709-4F85-92A0-99239D1F531C}"/>
            </c:ext>
          </c:extLst>
        </c:ser>
        <c:ser>
          <c:idx val="4"/>
          <c:order val="4"/>
          <c:tx>
            <c:strRef>
              <c:f>'[クロス集計_B_Q12.Q22.Q23(Q8-Q10クロス).xlsx]Q12.要件の変化（現在提供先）'!$AB$6</c:f>
              <c:strCache>
                <c:ptCount val="1"/>
                <c:pt idx="0">
                  <c:v>どちらともいえない</c:v>
                </c:pt>
              </c:strCache>
            </c:strRef>
          </c:tx>
          <c:spPr>
            <a:solidFill>
              <a:schemeClr val="bg1"/>
            </a:solidFill>
            <a:ln>
              <a:solidFill>
                <a:schemeClr val="tx1"/>
              </a:solidFill>
            </a:ln>
            <a:effectLst/>
          </c:spPr>
          <c:invertIfNegative val="0"/>
          <c:dLbls>
            <c:delete val="1"/>
          </c:dLbls>
          <c:cat>
            <c:strRef>
              <c:f>'[6]Q12.要件の変化（現在提供先）'!$W$7:$W$36</c:f>
              <c:strCache>
                <c:ptCount val="30"/>
                <c:pt idx="0">
                  <c:v>【 A.適用技術の複雑化.高度化               】</c:v>
                </c:pt>
                <c:pt idx="1">
                  <c:v>B2C + B2C･B2B半々(n=    89)</c:v>
                </c:pt>
                <c:pt idx="2">
                  <c:v>B2B + B2C･B2B半々(n=  340)</c:v>
                </c:pt>
                <c:pt idx="3">
                  <c:v>【 F.セキュリティ.プライバシー保護の強化    　 】</c:v>
                </c:pt>
                <c:pt idx="4">
                  <c:v>B2C + B2C･B2B半々(n=    88)</c:v>
                </c:pt>
                <c:pt idx="5">
                  <c:v>B2B + B2C･B2B半々(n=  338)</c:v>
                </c:pt>
                <c:pt idx="6">
                  <c:v>【 E.安全性の向上.機能安全への対応等     】</c:v>
                </c:pt>
                <c:pt idx="7">
                  <c:v>B2C + B2C･B2B半々(n=    86)</c:v>
                </c:pt>
                <c:pt idx="8">
                  <c:v>B2B + B2C･B2B半々(n=  337)</c:v>
                </c:pt>
                <c:pt idx="9">
                  <c:v>【 D.利用形態.利用方法の多様化　　　　　　 】</c:v>
                </c:pt>
                <c:pt idx="10">
                  <c:v>B2C + B2C･B2B半々(n=    88)</c:v>
                </c:pt>
                <c:pt idx="11">
                  <c:v>B2B + B2C･B2B半々(n=  338)</c:v>
                </c:pt>
                <c:pt idx="12">
                  <c:v>【 C.つながる対象が増加　　 　　　　　　　　　　 】</c:v>
                </c:pt>
                <c:pt idx="13">
                  <c:v>B2C + B2C･B2B半々(n=    88)</c:v>
                </c:pt>
                <c:pt idx="14">
                  <c:v>B2B + B2C･B2B半々(n=  337)</c:v>
                </c:pt>
                <c:pt idx="15">
                  <c:v>【 I.デジタル.トランスフォーメーションへの対応   】</c:v>
                </c:pt>
                <c:pt idx="16">
                  <c:v>B2C + B2C･B2B半々(n=    87)</c:v>
                </c:pt>
                <c:pt idx="17">
                  <c:v>B2B + B2C･B2B半々(n=  337)</c:v>
                </c:pt>
                <c:pt idx="18">
                  <c:v>【 B.部品の増加.プラットフォームの増加　      】</c:v>
                </c:pt>
                <c:pt idx="19">
                  <c:v>B2C + B2C･B2B半々(n=    88)</c:v>
                </c:pt>
                <c:pt idx="20">
                  <c:v>B2B + B2C･B2B半々(n=  336)</c:v>
                </c:pt>
                <c:pt idx="21">
                  <c:v>【 H.対応すべき規格等の増加                  】</c:v>
                </c:pt>
                <c:pt idx="22">
                  <c:v>B2C + B2C･B2B半々(n=    85)</c:v>
                </c:pt>
                <c:pt idx="23">
                  <c:v>B2B + B2C･B2B半々(n=  334)</c:v>
                </c:pt>
                <c:pt idx="24">
                  <c:v>【 J.ニューノーマルへの対応                       】</c:v>
                </c:pt>
                <c:pt idx="25">
                  <c:v>B2C + B2C･B2B半々(n=    86)</c:v>
                </c:pt>
                <c:pt idx="26">
                  <c:v>B2B + B2C･B2B半々(n=  334)</c:v>
                </c:pt>
                <c:pt idx="27">
                  <c:v>【 G.仕向地.出荷先の拡大                     】</c:v>
                </c:pt>
                <c:pt idx="28">
                  <c:v>B2C + B2C･B2B半々(n=    87)</c:v>
                </c:pt>
                <c:pt idx="29">
                  <c:v>B2B + B2C･B2B半々(n=  338)</c:v>
                </c:pt>
              </c:strCache>
            </c:strRef>
          </c:cat>
          <c:val>
            <c:numRef>
              <c:f>'[6]Q12.要件の変化（現在提供先）'!$AB$7:$AB$36</c:f>
              <c:numCache>
                <c:formatCode>0.0%</c:formatCode>
                <c:ptCount val="30"/>
                <c:pt idx="0" formatCode="General">
                  <c:v>0</c:v>
                </c:pt>
                <c:pt idx="1">
                  <c:v>4.49438202247191E-2</c:v>
                </c:pt>
                <c:pt idx="2">
                  <c:v>2.6470588235294117E-2</c:v>
                </c:pt>
                <c:pt idx="3" formatCode="General">
                  <c:v>0</c:v>
                </c:pt>
                <c:pt idx="4">
                  <c:v>3.4090909090909088E-2</c:v>
                </c:pt>
                <c:pt idx="5">
                  <c:v>1.4792899408284023E-2</c:v>
                </c:pt>
                <c:pt idx="6" formatCode="General">
                  <c:v>0</c:v>
                </c:pt>
                <c:pt idx="7">
                  <c:v>5.8139534883720929E-2</c:v>
                </c:pt>
                <c:pt idx="8">
                  <c:v>2.967359050445104E-2</c:v>
                </c:pt>
                <c:pt idx="9" formatCode="General">
                  <c:v>0</c:v>
                </c:pt>
                <c:pt idx="10">
                  <c:v>4.5454545454545456E-2</c:v>
                </c:pt>
                <c:pt idx="11">
                  <c:v>2.3668639053254437E-2</c:v>
                </c:pt>
                <c:pt idx="12" formatCode="General">
                  <c:v>0</c:v>
                </c:pt>
                <c:pt idx="13">
                  <c:v>7.9545454545454544E-2</c:v>
                </c:pt>
                <c:pt idx="14">
                  <c:v>6.2314540059347182E-2</c:v>
                </c:pt>
                <c:pt idx="15" formatCode="General">
                  <c:v>0</c:v>
                </c:pt>
                <c:pt idx="16">
                  <c:v>8.0459770114942528E-2</c:v>
                </c:pt>
                <c:pt idx="17">
                  <c:v>5.9347181008902079E-2</c:v>
                </c:pt>
                <c:pt idx="18" formatCode="General">
                  <c:v>0</c:v>
                </c:pt>
                <c:pt idx="19">
                  <c:v>9.0909090909090912E-2</c:v>
                </c:pt>
                <c:pt idx="20">
                  <c:v>4.7619047619047616E-2</c:v>
                </c:pt>
                <c:pt idx="21" formatCode="General">
                  <c:v>0</c:v>
                </c:pt>
                <c:pt idx="22">
                  <c:v>7.0588235294117646E-2</c:v>
                </c:pt>
                <c:pt idx="23">
                  <c:v>3.5928143712574849E-2</c:v>
                </c:pt>
                <c:pt idx="24" formatCode="General">
                  <c:v>0</c:v>
                </c:pt>
                <c:pt idx="25">
                  <c:v>0.15116279069767441</c:v>
                </c:pt>
                <c:pt idx="26">
                  <c:v>6.8862275449101798E-2</c:v>
                </c:pt>
                <c:pt idx="27" formatCode="General">
                  <c:v>0</c:v>
                </c:pt>
                <c:pt idx="28">
                  <c:v>8.0459770114942528E-2</c:v>
                </c:pt>
                <c:pt idx="29">
                  <c:v>4.7337278106508875E-2</c:v>
                </c:pt>
              </c:numCache>
            </c:numRef>
          </c:val>
          <c:extLst>
            <c:ext xmlns:c16="http://schemas.microsoft.com/office/drawing/2014/chart" uri="{C3380CC4-5D6E-409C-BE32-E72D297353CC}">
              <c16:uniqueId val="{00000036-5709-4F85-92A0-99239D1F531C}"/>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'[クロス集計_C_Q12.Q22.Q23(Q8-Q10クロス).xlsx]Q12.要件の変化（現在取引形態）'!$X$6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687-4C95-BBF7-31C7FA2AF734}"/>
                </c:ext>
              </c:extLst>
            </c:dLbl>
            <c:dLbl>
              <c:idx val="3"/>
              <c:delete val="1"/>
              <c:extLst>
                <c:ext xmlns:c15="http://schemas.microsoft.com/office/drawing/2012/chart" uri="{CE6537A1-D6FC-4f65-9D91-7224C49458BB}"/>
                <c:ext xmlns:c16="http://schemas.microsoft.com/office/drawing/2014/chart" uri="{C3380CC4-5D6E-409C-BE32-E72D297353CC}">
                  <c16:uniqueId val="{00000001-5687-4C95-BBF7-31C7FA2AF734}"/>
                </c:ext>
              </c:extLst>
            </c:dLbl>
            <c:dLbl>
              <c:idx val="6"/>
              <c:delete val="1"/>
              <c:extLst>
                <c:ext xmlns:c15="http://schemas.microsoft.com/office/drawing/2012/chart" uri="{CE6537A1-D6FC-4f65-9D91-7224C49458BB}"/>
                <c:ext xmlns:c16="http://schemas.microsoft.com/office/drawing/2014/chart" uri="{C3380CC4-5D6E-409C-BE32-E72D297353CC}">
                  <c16:uniqueId val="{00000002-5687-4C95-BBF7-31C7FA2AF734}"/>
                </c:ext>
              </c:extLst>
            </c:dLbl>
            <c:dLbl>
              <c:idx val="9"/>
              <c:delete val="1"/>
              <c:extLst>
                <c:ext xmlns:c15="http://schemas.microsoft.com/office/drawing/2012/chart" uri="{CE6537A1-D6FC-4f65-9D91-7224C49458BB}"/>
                <c:ext xmlns:c16="http://schemas.microsoft.com/office/drawing/2014/chart" uri="{C3380CC4-5D6E-409C-BE32-E72D297353CC}">
                  <c16:uniqueId val="{00000003-5687-4C95-BBF7-31C7FA2AF734}"/>
                </c:ext>
              </c:extLst>
            </c:dLbl>
            <c:dLbl>
              <c:idx val="12"/>
              <c:delete val="1"/>
              <c:extLst>
                <c:ext xmlns:c15="http://schemas.microsoft.com/office/drawing/2012/chart" uri="{CE6537A1-D6FC-4f65-9D91-7224C49458BB}"/>
                <c:ext xmlns:c16="http://schemas.microsoft.com/office/drawing/2014/chart" uri="{C3380CC4-5D6E-409C-BE32-E72D297353CC}">
                  <c16:uniqueId val="{00000004-5687-4C95-BBF7-31C7FA2AF734}"/>
                </c:ext>
              </c:extLst>
            </c:dLbl>
            <c:dLbl>
              <c:idx val="15"/>
              <c:delete val="1"/>
              <c:extLst>
                <c:ext xmlns:c15="http://schemas.microsoft.com/office/drawing/2012/chart" uri="{CE6537A1-D6FC-4f65-9D91-7224C49458BB}"/>
                <c:ext xmlns:c16="http://schemas.microsoft.com/office/drawing/2014/chart" uri="{C3380CC4-5D6E-409C-BE32-E72D297353CC}">
                  <c16:uniqueId val="{00000005-5687-4C95-BBF7-31C7FA2AF734}"/>
                </c:ext>
              </c:extLst>
            </c:dLbl>
            <c:dLbl>
              <c:idx val="18"/>
              <c:delete val="1"/>
              <c:extLst>
                <c:ext xmlns:c15="http://schemas.microsoft.com/office/drawing/2012/chart" uri="{CE6537A1-D6FC-4f65-9D91-7224C49458BB}"/>
                <c:ext xmlns:c16="http://schemas.microsoft.com/office/drawing/2014/chart" uri="{C3380CC4-5D6E-409C-BE32-E72D297353CC}">
                  <c16:uniqueId val="{00000006-5687-4C95-BBF7-31C7FA2AF734}"/>
                </c:ext>
              </c:extLst>
            </c:dLbl>
            <c:dLbl>
              <c:idx val="21"/>
              <c:delete val="1"/>
              <c:extLst>
                <c:ext xmlns:c15="http://schemas.microsoft.com/office/drawing/2012/chart" uri="{CE6537A1-D6FC-4f65-9D91-7224C49458BB}"/>
                <c:ext xmlns:c16="http://schemas.microsoft.com/office/drawing/2014/chart" uri="{C3380CC4-5D6E-409C-BE32-E72D297353CC}">
                  <c16:uniqueId val="{00000007-5687-4C95-BBF7-31C7FA2AF734}"/>
                </c:ext>
              </c:extLst>
            </c:dLbl>
            <c:dLbl>
              <c:idx val="24"/>
              <c:delete val="1"/>
              <c:extLst>
                <c:ext xmlns:c15="http://schemas.microsoft.com/office/drawing/2012/chart" uri="{CE6537A1-D6FC-4f65-9D91-7224C49458BB}"/>
                <c:ext xmlns:c16="http://schemas.microsoft.com/office/drawing/2014/chart" uri="{C3380CC4-5D6E-409C-BE32-E72D297353CC}">
                  <c16:uniqueId val="{00000008-5687-4C95-BBF7-31C7FA2AF734}"/>
                </c:ext>
              </c:extLst>
            </c:dLbl>
            <c:dLbl>
              <c:idx val="27"/>
              <c:delete val="1"/>
              <c:extLst>
                <c:ext xmlns:c15="http://schemas.microsoft.com/office/drawing/2012/chart" uri="{CE6537A1-D6FC-4f65-9D91-7224C49458BB}"/>
                <c:ext xmlns:c16="http://schemas.microsoft.com/office/drawing/2014/chart" uri="{C3380CC4-5D6E-409C-BE32-E72D297353CC}">
                  <c16:uniqueId val="{00000009-5687-4C95-BBF7-31C7FA2AF734}"/>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'[7]Q12.要件の変化（現在取引形態）'!$W$7:$W$36</c:f>
              <c:strCache>
                <c:ptCount val="30"/>
                <c:pt idx="0">
                  <c:v>【 F.セキュリティ.プライバシー保護の強化    　 】</c:v>
                </c:pt>
                <c:pt idx="1">
                  <c:v>垂直統合型+垂直･水平半々(n=  146)</c:v>
                </c:pt>
                <c:pt idx="2">
                  <c:v>水平分業型+垂直･水平半々(n=  139)</c:v>
                </c:pt>
                <c:pt idx="3">
                  <c:v>【 A.適用技術の複雑化.高度化               】</c:v>
                </c:pt>
                <c:pt idx="4">
                  <c:v>垂直統合型+垂直･水平半々(n=  146)</c:v>
                </c:pt>
                <c:pt idx="5">
                  <c:v>水平分業型+垂直･水平半々(n=  140)</c:v>
                </c:pt>
                <c:pt idx="6">
                  <c:v>【 E.安全性の向上.機能安全への対応等     】</c:v>
                </c:pt>
                <c:pt idx="7">
                  <c:v>垂直統合型+垂直･水平半々(n=  145)</c:v>
                </c:pt>
                <c:pt idx="8">
                  <c:v>水平分業型+垂直･水平半々(n=  135)</c:v>
                </c:pt>
                <c:pt idx="9">
                  <c:v>【 C.つながる対象が増加　　 　　　　　　　　　　 】</c:v>
                </c:pt>
                <c:pt idx="10">
                  <c:v>垂直統合型+垂直･水平半々(n=  143)</c:v>
                </c:pt>
                <c:pt idx="11">
                  <c:v>水平分業型+垂直･水平半々(n=  140)</c:v>
                </c:pt>
                <c:pt idx="12">
                  <c:v>【 D.利用形態.利用方法の多様化　　　　　　 】</c:v>
                </c:pt>
                <c:pt idx="13">
                  <c:v>垂直統合型+垂直･水平半々(n=  145)</c:v>
                </c:pt>
                <c:pt idx="14">
                  <c:v>水平分業型+垂直･水平半々(n=  139)</c:v>
                </c:pt>
                <c:pt idx="15">
                  <c:v>【 I.デジタル.トランスフォーメーションへの対応   】</c:v>
                </c:pt>
                <c:pt idx="16">
                  <c:v>垂直統合型+垂直･水平半々(n=  146)</c:v>
                </c:pt>
                <c:pt idx="17">
                  <c:v>水平分業型+垂直･水平半々(n=  139)</c:v>
                </c:pt>
                <c:pt idx="18">
                  <c:v>【 B.部品の増加.プラットフォームの増加　      】</c:v>
                </c:pt>
                <c:pt idx="19">
                  <c:v>垂直統合型+垂直･水平半々(n=  145)</c:v>
                </c:pt>
                <c:pt idx="20">
                  <c:v>水平分業型+垂直･水平半々(n=  139)</c:v>
                </c:pt>
                <c:pt idx="21">
                  <c:v>【 J.ニューノーマルへの対応                       】</c:v>
                </c:pt>
                <c:pt idx="22">
                  <c:v>垂直統合型+垂直･水平半々(n=  144)</c:v>
                </c:pt>
                <c:pt idx="23">
                  <c:v>水平分業型+垂直･水平半々(n=  137)</c:v>
                </c:pt>
                <c:pt idx="24">
                  <c:v>【 H.対応すべき規格等の増加                  】</c:v>
                </c:pt>
                <c:pt idx="25">
                  <c:v>垂直統合型+垂直･水平半々(n=  143)</c:v>
                </c:pt>
                <c:pt idx="26">
                  <c:v>水平分業型+垂直･水平半々(n=  138)</c:v>
                </c:pt>
                <c:pt idx="27">
                  <c:v>【 G.仕向地.出荷先の拡大                     】</c:v>
                </c:pt>
                <c:pt idx="28">
                  <c:v>垂直統合型+垂直･水平半々(n=  144)</c:v>
                </c:pt>
                <c:pt idx="29">
                  <c:v>水平分業型+垂直･水平半々(n=  139)</c:v>
                </c:pt>
              </c:strCache>
            </c:strRef>
          </c:cat>
          <c:val>
            <c:numRef>
              <c:f>'[7]Q12.要件の変化（現在取引形態）'!$X$7:$X$36</c:f>
              <c:numCache>
                <c:formatCode>0.0%</c:formatCode>
                <c:ptCount val="30"/>
                <c:pt idx="0" formatCode="General">
                  <c:v>0</c:v>
                </c:pt>
                <c:pt idx="1">
                  <c:v>0.38356164383561642</c:v>
                </c:pt>
                <c:pt idx="2">
                  <c:v>0.34532374100719426</c:v>
                </c:pt>
                <c:pt idx="3" formatCode="General">
                  <c:v>0</c:v>
                </c:pt>
                <c:pt idx="4">
                  <c:v>0.36986301369863012</c:v>
                </c:pt>
                <c:pt idx="5">
                  <c:v>0.35</c:v>
                </c:pt>
                <c:pt idx="6" formatCode="General">
                  <c:v>0</c:v>
                </c:pt>
                <c:pt idx="7">
                  <c:v>0.24827586206896551</c:v>
                </c:pt>
                <c:pt idx="8">
                  <c:v>0.29629629629629628</c:v>
                </c:pt>
                <c:pt idx="9" formatCode="General">
                  <c:v>0</c:v>
                </c:pt>
                <c:pt idx="10">
                  <c:v>0.20279720279720279</c:v>
                </c:pt>
                <c:pt idx="11">
                  <c:v>0.2</c:v>
                </c:pt>
                <c:pt idx="12" formatCode="General">
                  <c:v>0</c:v>
                </c:pt>
                <c:pt idx="13">
                  <c:v>0.18620689655172415</c:v>
                </c:pt>
                <c:pt idx="14">
                  <c:v>0.18705035971223022</c:v>
                </c:pt>
                <c:pt idx="15" formatCode="General">
                  <c:v>0</c:v>
                </c:pt>
                <c:pt idx="16">
                  <c:v>0.18493150684931506</c:v>
                </c:pt>
                <c:pt idx="17">
                  <c:v>0.1079136690647482</c:v>
                </c:pt>
                <c:pt idx="18" formatCode="General">
                  <c:v>0</c:v>
                </c:pt>
                <c:pt idx="19">
                  <c:v>0.15862068965517243</c:v>
                </c:pt>
                <c:pt idx="20">
                  <c:v>0.12949640287769784</c:v>
                </c:pt>
                <c:pt idx="21" formatCode="General">
                  <c:v>0</c:v>
                </c:pt>
                <c:pt idx="22">
                  <c:v>0.10416666666666667</c:v>
                </c:pt>
                <c:pt idx="23">
                  <c:v>8.7591240875912413E-2</c:v>
                </c:pt>
                <c:pt idx="24" formatCode="General">
                  <c:v>0</c:v>
                </c:pt>
                <c:pt idx="25">
                  <c:v>0.11188811188811189</c:v>
                </c:pt>
                <c:pt idx="26">
                  <c:v>6.5217391304347824E-2</c:v>
                </c:pt>
                <c:pt idx="27" formatCode="General">
                  <c:v>0</c:v>
                </c:pt>
                <c:pt idx="28">
                  <c:v>9.7222222222222224E-2</c:v>
                </c:pt>
                <c:pt idx="29">
                  <c:v>5.0359712230215826E-2</c:v>
                </c:pt>
              </c:numCache>
            </c:numRef>
          </c:val>
          <c:extLst>
            <c:ext xmlns:c16="http://schemas.microsoft.com/office/drawing/2014/chart" uri="{C3380CC4-5D6E-409C-BE32-E72D297353CC}">
              <c16:uniqueId val="{0000000A-5687-4C95-BBF7-31C7FA2AF734}"/>
            </c:ext>
          </c:extLst>
        </c:ser>
        <c:ser>
          <c:idx val="1"/>
          <c:order val="1"/>
          <c:tx>
            <c:strRef>
              <c:f>'[クロス集計_C_Q12.Q22.Q23(Q8-Q10クロス).xlsx]Q12.要件の変化（現在取引形態）'!$Y$6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687-4C95-BBF7-31C7FA2AF734}"/>
                </c:ext>
              </c:extLst>
            </c:dLbl>
            <c:dLbl>
              <c:idx val="3"/>
              <c:delete val="1"/>
              <c:extLst>
                <c:ext xmlns:c15="http://schemas.microsoft.com/office/drawing/2012/chart" uri="{CE6537A1-D6FC-4f65-9D91-7224C49458BB}"/>
                <c:ext xmlns:c16="http://schemas.microsoft.com/office/drawing/2014/chart" uri="{C3380CC4-5D6E-409C-BE32-E72D297353CC}">
                  <c16:uniqueId val="{0000000C-5687-4C95-BBF7-31C7FA2AF734}"/>
                </c:ext>
              </c:extLst>
            </c:dLbl>
            <c:dLbl>
              <c:idx val="6"/>
              <c:delete val="1"/>
              <c:extLst>
                <c:ext xmlns:c15="http://schemas.microsoft.com/office/drawing/2012/chart" uri="{CE6537A1-D6FC-4f65-9D91-7224C49458BB}"/>
                <c:ext xmlns:c16="http://schemas.microsoft.com/office/drawing/2014/chart" uri="{C3380CC4-5D6E-409C-BE32-E72D297353CC}">
                  <c16:uniqueId val="{0000000D-5687-4C95-BBF7-31C7FA2AF734}"/>
                </c:ext>
              </c:extLst>
            </c:dLbl>
            <c:dLbl>
              <c:idx val="9"/>
              <c:delete val="1"/>
              <c:extLst>
                <c:ext xmlns:c15="http://schemas.microsoft.com/office/drawing/2012/chart" uri="{CE6537A1-D6FC-4f65-9D91-7224C49458BB}"/>
                <c:ext xmlns:c16="http://schemas.microsoft.com/office/drawing/2014/chart" uri="{C3380CC4-5D6E-409C-BE32-E72D297353CC}">
                  <c16:uniqueId val="{0000000E-5687-4C95-BBF7-31C7FA2AF734}"/>
                </c:ext>
              </c:extLst>
            </c:dLbl>
            <c:dLbl>
              <c:idx val="12"/>
              <c:delete val="1"/>
              <c:extLst>
                <c:ext xmlns:c15="http://schemas.microsoft.com/office/drawing/2012/chart" uri="{CE6537A1-D6FC-4f65-9D91-7224C49458BB}"/>
                <c:ext xmlns:c16="http://schemas.microsoft.com/office/drawing/2014/chart" uri="{C3380CC4-5D6E-409C-BE32-E72D297353CC}">
                  <c16:uniqueId val="{0000000F-5687-4C95-BBF7-31C7FA2AF734}"/>
                </c:ext>
              </c:extLst>
            </c:dLbl>
            <c:dLbl>
              <c:idx val="15"/>
              <c:delete val="1"/>
              <c:extLst>
                <c:ext xmlns:c15="http://schemas.microsoft.com/office/drawing/2012/chart" uri="{CE6537A1-D6FC-4f65-9D91-7224C49458BB}"/>
                <c:ext xmlns:c16="http://schemas.microsoft.com/office/drawing/2014/chart" uri="{C3380CC4-5D6E-409C-BE32-E72D297353CC}">
                  <c16:uniqueId val="{00000010-5687-4C95-BBF7-31C7FA2AF734}"/>
                </c:ext>
              </c:extLst>
            </c:dLbl>
            <c:dLbl>
              <c:idx val="18"/>
              <c:delete val="1"/>
              <c:extLst>
                <c:ext xmlns:c15="http://schemas.microsoft.com/office/drawing/2012/chart" uri="{CE6537A1-D6FC-4f65-9D91-7224C49458BB}"/>
                <c:ext xmlns:c16="http://schemas.microsoft.com/office/drawing/2014/chart" uri="{C3380CC4-5D6E-409C-BE32-E72D297353CC}">
                  <c16:uniqueId val="{00000011-5687-4C95-BBF7-31C7FA2AF734}"/>
                </c:ext>
              </c:extLst>
            </c:dLbl>
            <c:dLbl>
              <c:idx val="21"/>
              <c:delete val="1"/>
              <c:extLst>
                <c:ext xmlns:c15="http://schemas.microsoft.com/office/drawing/2012/chart" uri="{CE6537A1-D6FC-4f65-9D91-7224C49458BB}"/>
                <c:ext xmlns:c16="http://schemas.microsoft.com/office/drawing/2014/chart" uri="{C3380CC4-5D6E-409C-BE32-E72D297353CC}">
                  <c16:uniqueId val="{00000012-5687-4C95-BBF7-31C7FA2AF734}"/>
                </c:ext>
              </c:extLst>
            </c:dLbl>
            <c:dLbl>
              <c:idx val="24"/>
              <c:delete val="1"/>
              <c:extLst>
                <c:ext xmlns:c15="http://schemas.microsoft.com/office/drawing/2012/chart" uri="{CE6537A1-D6FC-4f65-9D91-7224C49458BB}"/>
                <c:ext xmlns:c16="http://schemas.microsoft.com/office/drawing/2014/chart" uri="{C3380CC4-5D6E-409C-BE32-E72D297353CC}">
                  <c16:uniqueId val="{00000013-5687-4C95-BBF7-31C7FA2AF734}"/>
                </c:ext>
              </c:extLst>
            </c:dLbl>
            <c:dLbl>
              <c:idx val="27"/>
              <c:delete val="1"/>
              <c:extLst>
                <c:ext xmlns:c15="http://schemas.microsoft.com/office/drawing/2012/chart" uri="{CE6537A1-D6FC-4f65-9D91-7224C49458BB}"/>
                <c:ext xmlns:c16="http://schemas.microsoft.com/office/drawing/2014/chart" uri="{C3380CC4-5D6E-409C-BE32-E72D297353CC}">
                  <c16:uniqueId val="{00000014-5687-4C95-BBF7-31C7FA2AF734}"/>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'[7]Q12.要件の変化（現在取引形態）'!$W$7:$W$36</c:f>
              <c:strCache>
                <c:ptCount val="30"/>
                <c:pt idx="0">
                  <c:v>【 F.セキュリティ.プライバシー保護の強化    　 】</c:v>
                </c:pt>
                <c:pt idx="1">
                  <c:v>垂直統合型+垂直･水平半々(n=  146)</c:v>
                </c:pt>
                <c:pt idx="2">
                  <c:v>水平分業型+垂直･水平半々(n=  139)</c:v>
                </c:pt>
                <c:pt idx="3">
                  <c:v>【 A.適用技術の複雑化.高度化               】</c:v>
                </c:pt>
                <c:pt idx="4">
                  <c:v>垂直統合型+垂直･水平半々(n=  146)</c:v>
                </c:pt>
                <c:pt idx="5">
                  <c:v>水平分業型+垂直･水平半々(n=  140)</c:v>
                </c:pt>
                <c:pt idx="6">
                  <c:v>【 E.安全性の向上.機能安全への対応等     】</c:v>
                </c:pt>
                <c:pt idx="7">
                  <c:v>垂直統合型+垂直･水平半々(n=  145)</c:v>
                </c:pt>
                <c:pt idx="8">
                  <c:v>水平分業型+垂直･水平半々(n=  135)</c:v>
                </c:pt>
                <c:pt idx="9">
                  <c:v>【 C.つながる対象が増加　　 　　　　　　　　　　 】</c:v>
                </c:pt>
                <c:pt idx="10">
                  <c:v>垂直統合型+垂直･水平半々(n=  143)</c:v>
                </c:pt>
                <c:pt idx="11">
                  <c:v>水平分業型+垂直･水平半々(n=  140)</c:v>
                </c:pt>
                <c:pt idx="12">
                  <c:v>【 D.利用形態.利用方法の多様化　　　　　　 】</c:v>
                </c:pt>
                <c:pt idx="13">
                  <c:v>垂直統合型+垂直･水平半々(n=  145)</c:v>
                </c:pt>
                <c:pt idx="14">
                  <c:v>水平分業型+垂直･水平半々(n=  139)</c:v>
                </c:pt>
                <c:pt idx="15">
                  <c:v>【 I.デジタル.トランスフォーメーションへの対応   】</c:v>
                </c:pt>
                <c:pt idx="16">
                  <c:v>垂直統合型+垂直･水平半々(n=  146)</c:v>
                </c:pt>
                <c:pt idx="17">
                  <c:v>水平分業型+垂直･水平半々(n=  139)</c:v>
                </c:pt>
                <c:pt idx="18">
                  <c:v>【 B.部品の増加.プラットフォームの増加　      】</c:v>
                </c:pt>
                <c:pt idx="19">
                  <c:v>垂直統合型+垂直･水平半々(n=  145)</c:v>
                </c:pt>
                <c:pt idx="20">
                  <c:v>水平分業型+垂直･水平半々(n=  139)</c:v>
                </c:pt>
                <c:pt idx="21">
                  <c:v>【 J.ニューノーマルへの対応                       】</c:v>
                </c:pt>
                <c:pt idx="22">
                  <c:v>垂直統合型+垂直･水平半々(n=  144)</c:v>
                </c:pt>
                <c:pt idx="23">
                  <c:v>水平分業型+垂直･水平半々(n=  137)</c:v>
                </c:pt>
                <c:pt idx="24">
                  <c:v>【 H.対応すべき規格等の増加                  】</c:v>
                </c:pt>
                <c:pt idx="25">
                  <c:v>垂直統合型+垂直･水平半々(n=  143)</c:v>
                </c:pt>
                <c:pt idx="26">
                  <c:v>水平分業型+垂直･水平半々(n=  138)</c:v>
                </c:pt>
                <c:pt idx="27">
                  <c:v>【 G.仕向地.出荷先の拡大                     】</c:v>
                </c:pt>
                <c:pt idx="28">
                  <c:v>垂直統合型+垂直･水平半々(n=  144)</c:v>
                </c:pt>
                <c:pt idx="29">
                  <c:v>水平分業型+垂直･水平半々(n=  139)</c:v>
                </c:pt>
              </c:strCache>
            </c:strRef>
          </c:cat>
          <c:val>
            <c:numRef>
              <c:f>'[7]Q12.要件の変化（現在取引形態）'!$Y$7:$Y$36</c:f>
              <c:numCache>
                <c:formatCode>0.0%</c:formatCode>
                <c:ptCount val="30"/>
                <c:pt idx="0" formatCode="General">
                  <c:v>0</c:v>
                </c:pt>
                <c:pt idx="1">
                  <c:v>0.45205479452054792</c:v>
                </c:pt>
                <c:pt idx="2">
                  <c:v>0.43165467625899279</c:v>
                </c:pt>
                <c:pt idx="3" formatCode="General">
                  <c:v>0</c:v>
                </c:pt>
                <c:pt idx="4">
                  <c:v>0.4452054794520548</c:v>
                </c:pt>
                <c:pt idx="5">
                  <c:v>0.4642857142857143</c:v>
                </c:pt>
                <c:pt idx="6" formatCode="General">
                  <c:v>0</c:v>
                </c:pt>
                <c:pt idx="7">
                  <c:v>0.43448275862068964</c:v>
                </c:pt>
                <c:pt idx="8">
                  <c:v>0.37777777777777777</c:v>
                </c:pt>
                <c:pt idx="9" formatCode="General">
                  <c:v>0</c:v>
                </c:pt>
                <c:pt idx="10">
                  <c:v>0.33566433566433568</c:v>
                </c:pt>
                <c:pt idx="11">
                  <c:v>0.4</c:v>
                </c:pt>
                <c:pt idx="12" formatCode="General">
                  <c:v>0</c:v>
                </c:pt>
                <c:pt idx="13">
                  <c:v>0.41379310344827586</c:v>
                </c:pt>
                <c:pt idx="14">
                  <c:v>0.4460431654676259</c:v>
                </c:pt>
                <c:pt idx="15" formatCode="General">
                  <c:v>0</c:v>
                </c:pt>
                <c:pt idx="16">
                  <c:v>0.34246575342465752</c:v>
                </c:pt>
                <c:pt idx="17">
                  <c:v>0.43165467625899279</c:v>
                </c:pt>
                <c:pt idx="18" formatCode="General">
                  <c:v>0</c:v>
                </c:pt>
                <c:pt idx="19">
                  <c:v>0.42758620689655175</c:v>
                </c:pt>
                <c:pt idx="20">
                  <c:v>0.43884892086330934</c:v>
                </c:pt>
                <c:pt idx="21" formatCode="General">
                  <c:v>0</c:v>
                </c:pt>
                <c:pt idx="22">
                  <c:v>0.29166666666666669</c:v>
                </c:pt>
                <c:pt idx="23">
                  <c:v>0.29197080291970801</c:v>
                </c:pt>
                <c:pt idx="24" formatCode="General">
                  <c:v>0</c:v>
                </c:pt>
                <c:pt idx="25">
                  <c:v>0.33566433566433568</c:v>
                </c:pt>
                <c:pt idx="26">
                  <c:v>0.36231884057971014</c:v>
                </c:pt>
                <c:pt idx="27" formatCode="General">
                  <c:v>0</c:v>
                </c:pt>
                <c:pt idx="28">
                  <c:v>0.15972222222222221</c:v>
                </c:pt>
                <c:pt idx="29">
                  <c:v>0.2446043165467626</c:v>
                </c:pt>
              </c:numCache>
            </c:numRef>
          </c:val>
          <c:extLst>
            <c:ext xmlns:c16="http://schemas.microsoft.com/office/drawing/2014/chart" uri="{C3380CC4-5D6E-409C-BE32-E72D297353CC}">
              <c16:uniqueId val="{00000015-5687-4C95-BBF7-31C7FA2AF734}"/>
            </c:ext>
          </c:extLst>
        </c:ser>
        <c:ser>
          <c:idx val="2"/>
          <c:order val="2"/>
          <c:tx>
            <c:strRef>
              <c:f>'[クロス集計_C_Q12.Q22.Q23(Q8-Q10クロス).xlsx]Q12.要件の変化（現在取引形態）'!$Z$6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'[7]Q12.要件の変化（現在取引形態）'!$W$7:$W$36</c:f>
              <c:strCache>
                <c:ptCount val="30"/>
                <c:pt idx="0">
                  <c:v>【 F.セキュリティ.プライバシー保護の強化    　 】</c:v>
                </c:pt>
                <c:pt idx="1">
                  <c:v>垂直統合型+垂直･水平半々(n=  146)</c:v>
                </c:pt>
                <c:pt idx="2">
                  <c:v>水平分業型+垂直･水平半々(n=  139)</c:v>
                </c:pt>
                <c:pt idx="3">
                  <c:v>【 A.適用技術の複雑化.高度化               】</c:v>
                </c:pt>
                <c:pt idx="4">
                  <c:v>垂直統合型+垂直･水平半々(n=  146)</c:v>
                </c:pt>
                <c:pt idx="5">
                  <c:v>水平分業型+垂直･水平半々(n=  140)</c:v>
                </c:pt>
                <c:pt idx="6">
                  <c:v>【 E.安全性の向上.機能安全への対応等     】</c:v>
                </c:pt>
                <c:pt idx="7">
                  <c:v>垂直統合型+垂直･水平半々(n=  145)</c:v>
                </c:pt>
                <c:pt idx="8">
                  <c:v>水平分業型+垂直･水平半々(n=  135)</c:v>
                </c:pt>
                <c:pt idx="9">
                  <c:v>【 C.つながる対象が増加　　 　　　　　　　　　　 】</c:v>
                </c:pt>
                <c:pt idx="10">
                  <c:v>垂直統合型+垂直･水平半々(n=  143)</c:v>
                </c:pt>
                <c:pt idx="11">
                  <c:v>水平分業型+垂直･水平半々(n=  140)</c:v>
                </c:pt>
                <c:pt idx="12">
                  <c:v>【 D.利用形態.利用方法の多様化　　　　　　 】</c:v>
                </c:pt>
                <c:pt idx="13">
                  <c:v>垂直統合型+垂直･水平半々(n=  145)</c:v>
                </c:pt>
                <c:pt idx="14">
                  <c:v>水平分業型+垂直･水平半々(n=  139)</c:v>
                </c:pt>
                <c:pt idx="15">
                  <c:v>【 I.デジタル.トランスフォーメーションへの対応   】</c:v>
                </c:pt>
                <c:pt idx="16">
                  <c:v>垂直統合型+垂直･水平半々(n=  146)</c:v>
                </c:pt>
                <c:pt idx="17">
                  <c:v>水平分業型+垂直･水平半々(n=  139)</c:v>
                </c:pt>
                <c:pt idx="18">
                  <c:v>【 B.部品の増加.プラットフォームの増加　      】</c:v>
                </c:pt>
                <c:pt idx="19">
                  <c:v>垂直統合型+垂直･水平半々(n=  145)</c:v>
                </c:pt>
                <c:pt idx="20">
                  <c:v>水平分業型+垂直･水平半々(n=  139)</c:v>
                </c:pt>
                <c:pt idx="21">
                  <c:v>【 J.ニューノーマルへの対応                       】</c:v>
                </c:pt>
                <c:pt idx="22">
                  <c:v>垂直統合型+垂直･水平半々(n=  144)</c:v>
                </c:pt>
                <c:pt idx="23">
                  <c:v>水平分業型+垂直･水平半々(n=  137)</c:v>
                </c:pt>
                <c:pt idx="24">
                  <c:v>【 H.対応すべき規格等の増加                  】</c:v>
                </c:pt>
                <c:pt idx="25">
                  <c:v>垂直統合型+垂直･水平半々(n=  143)</c:v>
                </c:pt>
                <c:pt idx="26">
                  <c:v>水平分業型+垂直･水平半々(n=  138)</c:v>
                </c:pt>
                <c:pt idx="27">
                  <c:v>【 G.仕向地.出荷先の拡大                     】</c:v>
                </c:pt>
                <c:pt idx="28">
                  <c:v>垂直統合型+垂直･水平半々(n=  144)</c:v>
                </c:pt>
                <c:pt idx="29">
                  <c:v>水平分業型+垂直･水平半々(n=  139)</c:v>
                </c:pt>
              </c:strCache>
            </c:strRef>
          </c:cat>
          <c:val>
            <c:numRef>
              <c:f>'[7]Q12.要件の変化（現在取引形態）'!$Z$7:$Z$36</c:f>
              <c:numCache>
                <c:formatCode>0.0%</c:formatCode>
                <c:ptCount val="30"/>
                <c:pt idx="0" formatCode="General">
                  <c:v>0</c:v>
                </c:pt>
                <c:pt idx="1">
                  <c:v>0.1095890410958904</c:v>
                </c:pt>
                <c:pt idx="2">
                  <c:v>0.1223021582733813</c:v>
                </c:pt>
                <c:pt idx="3" formatCode="General">
                  <c:v>0</c:v>
                </c:pt>
                <c:pt idx="4">
                  <c:v>0.13013698630136986</c:v>
                </c:pt>
                <c:pt idx="5">
                  <c:v>0.10714285714285714</c:v>
                </c:pt>
                <c:pt idx="6" formatCode="General">
                  <c:v>0</c:v>
                </c:pt>
                <c:pt idx="7">
                  <c:v>0.23448275862068965</c:v>
                </c:pt>
                <c:pt idx="8">
                  <c:v>0.2</c:v>
                </c:pt>
                <c:pt idx="9" formatCode="General">
                  <c:v>0</c:v>
                </c:pt>
                <c:pt idx="10">
                  <c:v>0.30069930069930068</c:v>
                </c:pt>
                <c:pt idx="11">
                  <c:v>0.3</c:v>
                </c:pt>
                <c:pt idx="12" formatCode="General">
                  <c:v>0</c:v>
                </c:pt>
                <c:pt idx="13">
                  <c:v>0.27586206896551724</c:v>
                </c:pt>
                <c:pt idx="14">
                  <c:v>0.23741007194244604</c:v>
                </c:pt>
                <c:pt idx="15" formatCode="General">
                  <c:v>0</c:v>
                </c:pt>
                <c:pt idx="16">
                  <c:v>0.30136986301369861</c:v>
                </c:pt>
                <c:pt idx="17">
                  <c:v>0.30215827338129497</c:v>
                </c:pt>
                <c:pt idx="18" formatCode="General">
                  <c:v>0</c:v>
                </c:pt>
                <c:pt idx="19">
                  <c:v>0.27586206896551724</c:v>
                </c:pt>
                <c:pt idx="20">
                  <c:v>0.25899280575539568</c:v>
                </c:pt>
                <c:pt idx="21" formatCode="General">
                  <c:v>0</c:v>
                </c:pt>
                <c:pt idx="22">
                  <c:v>0.39583333333333331</c:v>
                </c:pt>
                <c:pt idx="23">
                  <c:v>0.45985401459854014</c:v>
                </c:pt>
                <c:pt idx="24" formatCode="General">
                  <c:v>0</c:v>
                </c:pt>
                <c:pt idx="25">
                  <c:v>0.38461538461538464</c:v>
                </c:pt>
                <c:pt idx="26">
                  <c:v>0.39855072463768115</c:v>
                </c:pt>
                <c:pt idx="27" formatCode="General">
                  <c:v>0</c:v>
                </c:pt>
                <c:pt idx="28">
                  <c:v>0.49305555555555558</c:v>
                </c:pt>
                <c:pt idx="29">
                  <c:v>0.46043165467625902</c:v>
                </c:pt>
              </c:numCache>
            </c:numRef>
          </c:val>
          <c:extLst>
            <c:ext xmlns:c16="http://schemas.microsoft.com/office/drawing/2014/chart" uri="{C3380CC4-5D6E-409C-BE32-E72D297353CC}">
              <c16:uniqueId val="{00000020-5687-4C95-BBF7-31C7FA2AF734}"/>
            </c:ext>
          </c:extLst>
        </c:ser>
        <c:ser>
          <c:idx val="3"/>
          <c:order val="3"/>
          <c:tx>
            <c:strRef>
              <c:f>'[クロス集計_C_Q12.Q22.Q23(Q8-Q10クロス).xlsx]Q12.要件の変化（現在取引形態）'!$AA$6</c:f>
              <c:strCache>
                <c:ptCount val="1"/>
                <c:pt idx="0">
                  <c:v>当てはまらない</c:v>
                </c:pt>
              </c:strCache>
            </c:strRef>
          </c:tx>
          <c:spPr>
            <a:solidFill>
              <a:srgbClr val="9DC3E6"/>
            </a:solidFill>
            <a:ln>
              <a:solidFill>
                <a:schemeClr val="tx1"/>
              </a:solidFill>
            </a:ln>
            <a:effectLst/>
          </c:spPr>
          <c:invertIfNegative val="0"/>
          <c:dLbls>
            <c:delete val="1"/>
          </c:dLbls>
          <c:cat>
            <c:strRef>
              <c:f>'[7]Q12.要件の変化（現在取引形態）'!$W$7:$W$36</c:f>
              <c:strCache>
                <c:ptCount val="30"/>
                <c:pt idx="0">
                  <c:v>【 F.セキュリティ.プライバシー保護の強化    　 】</c:v>
                </c:pt>
                <c:pt idx="1">
                  <c:v>垂直統合型+垂直･水平半々(n=  146)</c:v>
                </c:pt>
                <c:pt idx="2">
                  <c:v>水平分業型+垂直･水平半々(n=  139)</c:v>
                </c:pt>
                <c:pt idx="3">
                  <c:v>【 A.適用技術の複雑化.高度化               】</c:v>
                </c:pt>
                <c:pt idx="4">
                  <c:v>垂直統合型+垂直･水平半々(n=  146)</c:v>
                </c:pt>
                <c:pt idx="5">
                  <c:v>水平分業型+垂直･水平半々(n=  140)</c:v>
                </c:pt>
                <c:pt idx="6">
                  <c:v>【 E.安全性の向上.機能安全への対応等     】</c:v>
                </c:pt>
                <c:pt idx="7">
                  <c:v>垂直統合型+垂直･水平半々(n=  145)</c:v>
                </c:pt>
                <c:pt idx="8">
                  <c:v>水平分業型+垂直･水平半々(n=  135)</c:v>
                </c:pt>
                <c:pt idx="9">
                  <c:v>【 C.つながる対象が増加　　 　　　　　　　　　　 】</c:v>
                </c:pt>
                <c:pt idx="10">
                  <c:v>垂直統合型+垂直･水平半々(n=  143)</c:v>
                </c:pt>
                <c:pt idx="11">
                  <c:v>水平分業型+垂直･水平半々(n=  140)</c:v>
                </c:pt>
                <c:pt idx="12">
                  <c:v>【 D.利用形態.利用方法の多様化　　　　　　 】</c:v>
                </c:pt>
                <c:pt idx="13">
                  <c:v>垂直統合型+垂直･水平半々(n=  145)</c:v>
                </c:pt>
                <c:pt idx="14">
                  <c:v>水平分業型+垂直･水平半々(n=  139)</c:v>
                </c:pt>
                <c:pt idx="15">
                  <c:v>【 I.デジタル.トランスフォーメーションへの対応   】</c:v>
                </c:pt>
                <c:pt idx="16">
                  <c:v>垂直統合型+垂直･水平半々(n=  146)</c:v>
                </c:pt>
                <c:pt idx="17">
                  <c:v>水平分業型+垂直･水平半々(n=  139)</c:v>
                </c:pt>
                <c:pt idx="18">
                  <c:v>【 B.部品の増加.プラットフォームの増加　      】</c:v>
                </c:pt>
                <c:pt idx="19">
                  <c:v>垂直統合型+垂直･水平半々(n=  145)</c:v>
                </c:pt>
                <c:pt idx="20">
                  <c:v>水平分業型+垂直･水平半々(n=  139)</c:v>
                </c:pt>
                <c:pt idx="21">
                  <c:v>【 J.ニューノーマルへの対応                       】</c:v>
                </c:pt>
                <c:pt idx="22">
                  <c:v>垂直統合型+垂直･水平半々(n=  144)</c:v>
                </c:pt>
                <c:pt idx="23">
                  <c:v>水平分業型+垂直･水平半々(n=  137)</c:v>
                </c:pt>
                <c:pt idx="24">
                  <c:v>【 H.対応すべき規格等の増加                  】</c:v>
                </c:pt>
                <c:pt idx="25">
                  <c:v>垂直統合型+垂直･水平半々(n=  143)</c:v>
                </c:pt>
                <c:pt idx="26">
                  <c:v>水平分業型+垂直･水平半々(n=  138)</c:v>
                </c:pt>
                <c:pt idx="27">
                  <c:v>【 G.仕向地.出荷先の拡大                     】</c:v>
                </c:pt>
                <c:pt idx="28">
                  <c:v>垂直統合型+垂直･水平半々(n=  144)</c:v>
                </c:pt>
                <c:pt idx="29">
                  <c:v>水平分業型+垂直･水平半々(n=  139)</c:v>
                </c:pt>
              </c:strCache>
            </c:strRef>
          </c:cat>
          <c:val>
            <c:numRef>
              <c:f>'[7]Q12.要件の変化（現在取引形態）'!$AA$7:$AA$36</c:f>
              <c:numCache>
                <c:formatCode>0.0%</c:formatCode>
                <c:ptCount val="30"/>
                <c:pt idx="0" formatCode="General">
                  <c:v>0</c:v>
                </c:pt>
                <c:pt idx="1">
                  <c:v>2.7397260273972601E-2</c:v>
                </c:pt>
                <c:pt idx="2">
                  <c:v>8.6330935251798566E-2</c:v>
                </c:pt>
                <c:pt idx="3" formatCode="General">
                  <c:v>0</c:v>
                </c:pt>
                <c:pt idx="4">
                  <c:v>3.4246575342465752E-2</c:v>
                </c:pt>
                <c:pt idx="5">
                  <c:v>7.1428571428571425E-2</c:v>
                </c:pt>
                <c:pt idx="6" formatCode="General">
                  <c:v>0</c:v>
                </c:pt>
                <c:pt idx="7">
                  <c:v>5.5172413793103448E-2</c:v>
                </c:pt>
                <c:pt idx="8">
                  <c:v>0.1037037037037037</c:v>
                </c:pt>
                <c:pt idx="9" formatCode="General">
                  <c:v>0</c:v>
                </c:pt>
                <c:pt idx="10">
                  <c:v>7.6923076923076927E-2</c:v>
                </c:pt>
                <c:pt idx="11">
                  <c:v>7.1428571428571425E-2</c:v>
                </c:pt>
                <c:pt idx="12" formatCode="General">
                  <c:v>0</c:v>
                </c:pt>
                <c:pt idx="13">
                  <c:v>6.8965517241379309E-2</c:v>
                </c:pt>
                <c:pt idx="14">
                  <c:v>0.10071942446043165</c:v>
                </c:pt>
                <c:pt idx="15" formatCode="General">
                  <c:v>0</c:v>
                </c:pt>
                <c:pt idx="16">
                  <c:v>6.8493150684931503E-2</c:v>
                </c:pt>
                <c:pt idx="17">
                  <c:v>0.11510791366906475</c:v>
                </c:pt>
                <c:pt idx="18" formatCode="General">
                  <c:v>0</c:v>
                </c:pt>
                <c:pt idx="19">
                  <c:v>0.10344827586206896</c:v>
                </c:pt>
                <c:pt idx="20">
                  <c:v>0.14388489208633093</c:v>
                </c:pt>
                <c:pt idx="21" formatCode="General">
                  <c:v>0</c:v>
                </c:pt>
                <c:pt idx="22">
                  <c:v>0.1111111111111111</c:v>
                </c:pt>
                <c:pt idx="23">
                  <c:v>0.11678832116788321</c:v>
                </c:pt>
                <c:pt idx="24" formatCode="General">
                  <c:v>0</c:v>
                </c:pt>
                <c:pt idx="25">
                  <c:v>8.3916083916083919E-2</c:v>
                </c:pt>
                <c:pt idx="26">
                  <c:v>0.10869565217391304</c:v>
                </c:pt>
                <c:pt idx="27" formatCode="General">
                  <c:v>0</c:v>
                </c:pt>
                <c:pt idx="28">
                  <c:v>0.16666666666666666</c:v>
                </c:pt>
                <c:pt idx="29">
                  <c:v>0.17985611510791366</c:v>
                </c:pt>
              </c:numCache>
            </c:numRef>
          </c:val>
          <c:extLst>
            <c:ext xmlns:c16="http://schemas.microsoft.com/office/drawing/2014/chart" uri="{C3380CC4-5D6E-409C-BE32-E72D297353CC}">
              <c16:uniqueId val="{0000002B-5687-4C95-BBF7-31C7FA2AF734}"/>
            </c:ext>
          </c:extLst>
        </c:ser>
        <c:ser>
          <c:idx val="4"/>
          <c:order val="4"/>
          <c:tx>
            <c:strRef>
              <c:f>'[クロス集計_C_Q12.Q22.Q23(Q8-Q10クロス).xlsx]Q12.要件の変化（現在取引形態）'!$AB$6</c:f>
              <c:strCache>
                <c:ptCount val="1"/>
                <c:pt idx="0">
                  <c:v>どちらともいえない</c:v>
                </c:pt>
              </c:strCache>
            </c:strRef>
          </c:tx>
          <c:spPr>
            <a:solidFill>
              <a:schemeClr val="bg1"/>
            </a:solidFill>
            <a:ln>
              <a:solidFill>
                <a:schemeClr val="tx1"/>
              </a:solidFill>
            </a:ln>
            <a:effectLst/>
          </c:spPr>
          <c:invertIfNegative val="0"/>
          <c:dLbls>
            <c:delete val="1"/>
          </c:dLbls>
          <c:cat>
            <c:strRef>
              <c:f>'[7]Q12.要件の変化（現在取引形態）'!$W$7:$W$36</c:f>
              <c:strCache>
                <c:ptCount val="30"/>
                <c:pt idx="0">
                  <c:v>【 F.セキュリティ.プライバシー保護の強化    　 】</c:v>
                </c:pt>
                <c:pt idx="1">
                  <c:v>垂直統合型+垂直･水平半々(n=  146)</c:v>
                </c:pt>
                <c:pt idx="2">
                  <c:v>水平分業型+垂直･水平半々(n=  139)</c:v>
                </c:pt>
                <c:pt idx="3">
                  <c:v>【 A.適用技術の複雑化.高度化               】</c:v>
                </c:pt>
                <c:pt idx="4">
                  <c:v>垂直統合型+垂直･水平半々(n=  146)</c:v>
                </c:pt>
                <c:pt idx="5">
                  <c:v>水平分業型+垂直･水平半々(n=  140)</c:v>
                </c:pt>
                <c:pt idx="6">
                  <c:v>【 E.安全性の向上.機能安全への対応等     】</c:v>
                </c:pt>
                <c:pt idx="7">
                  <c:v>垂直統合型+垂直･水平半々(n=  145)</c:v>
                </c:pt>
                <c:pt idx="8">
                  <c:v>水平分業型+垂直･水平半々(n=  135)</c:v>
                </c:pt>
                <c:pt idx="9">
                  <c:v>【 C.つながる対象が増加　　 　　　　　　　　　　 】</c:v>
                </c:pt>
                <c:pt idx="10">
                  <c:v>垂直統合型+垂直･水平半々(n=  143)</c:v>
                </c:pt>
                <c:pt idx="11">
                  <c:v>水平分業型+垂直･水平半々(n=  140)</c:v>
                </c:pt>
                <c:pt idx="12">
                  <c:v>【 D.利用形態.利用方法の多様化　　　　　　 】</c:v>
                </c:pt>
                <c:pt idx="13">
                  <c:v>垂直統合型+垂直･水平半々(n=  145)</c:v>
                </c:pt>
                <c:pt idx="14">
                  <c:v>水平分業型+垂直･水平半々(n=  139)</c:v>
                </c:pt>
                <c:pt idx="15">
                  <c:v>【 I.デジタル.トランスフォーメーションへの対応   】</c:v>
                </c:pt>
                <c:pt idx="16">
                  <c:v>垂直統合型+垂直･水平半々(n=  146)</c:v>
                </c:pt>
                <c:pt idx="17">
                  <c:v>水平分業型+垂直･水平半々(n=  139)</c:v>
                </c:pt>
                <c:pt idx="18">
                  <c:v>【 B.部品の増加.プラットフォームの増加　      】</c:v>
                </c:pt>
                <c:pt idx="19">
                  <c:v>垂直統合型+垂直･水平半々(n=  145)</c:v>
                </c:pt>
                <c:pt idx="20">
                  <c:v>水平分業型+垂直･水平半々(n=  139)</c:v>
                </c:pt>
                <c:pt idx="21">
                  <c:v>【 J.ニューノーマルへの対応                       】</c:v>
                </c:pt>
                <c:pt idx="22">
                  <c:v>垂直統合型+垂直･水平半々(n=  144)</c:v>
                </c:pt>
                <c:pt idx="23">
                  <c:v>水平分業型+垂直･水平半々(n=  137)</c:v>
                </c:pt>
                <c:pt idx="24">
                  <c:v>【 H.対応すべき規格等の増加                  】</c:v>
                </c:pt>
                <c:pt idx="25">
                  <c:v>垂直統合型+垂直･水平半々(n=  143)</c:v>
                </c:pt>
                <c:pt idx="26">
                  <c:v>水平分業型+垂直･水平半々(n=  138)</c:v>
                </c:pt>
                <c:pt idx="27">
                  <c:v>【 G.仕向地.出荷先の拡大                     】</c:v>
                </c:pt>
                <c:pt idx="28">
                  <c:v>垂直統合型+垂直･水平半々(n=  144)</c:v>
                </c:pt>
                <c:pt idx="29">
                  <c:v>水平分業型+垂直･水平半々(n=  139)</c:v>
                </c:pt>
              </c:strCache>
            </c:strRef>
          </c:cat>
          <c:val>
            <c:numRef>
              <c:f>'[7]Q12.要件の変化（現在取引形態）'!$AB$7:$AB$36</c:f>
              <c:numCache>
                <c:formatCode>0.0%</c:formatCode>
                <c:ptCount val="30"/>
                <c:pt idx="0" formatCode="General">
                  <c:v>0</c:v>
                </c:pt>
                <c:pt idx="1">
                  <c:v>2.7397260273972601E-2</c:v>
                </c:pt>
                <c:pt idx="2">
                  <c:v>1.4388489208633094E-2</c:v>
                </c:pt>
                <c:pt idx="3" formatCode="General">
                  <c:v>0</c:v>
                </c:pt>
                <c:pt idx="4">
                  <c:v>2.0547945205479451E-2</c:v>
                </c:pt>
                <c:pt idx="5">
                  <c:v>7.1428571428571426E-3</c:v>
                </c:pt>
                <c:pt idx="6" formatCode="General">
                  <c:v>0</c:v>
                </c:pt>
                <c:pt idx="7">
                  <c:v>2.7586206896551724E-2</c:v>
                </c:pt>
                <c:pt idx="8">
                  <c:v>2.2222222222222223E-2</c:v>
                </c:pt>
                <c:pt idx="9" formatCode="General">
                  <c:v>0</c:v>
                </c:pt>
                <c:pt idx="10">
                  <c:v>8.3916083916083919E-2</c:v>
                </c:pt>
                <c:pt idx="11">
                  <c:v>2.8571428571428571E-2</c:v>
                </c:pt>
                <c:pt idx="12" formatCode="General">
                  <c:v>0</c:v>
                </c:pt>
                <c:pt idx="13">
                  <c:v>5.5172413793103448E-2</c:v>
                </c:pt>
                <c:pt idx="14">
                  <c:v>2.8776978417266189E-2</c:v>
                </c:pt>
                <c:pt idx="15" formatCode="General">
                  <c:v>0</c:v>
                </c:pt>
                <c:pt idx="16">
                  <c:v>0.10273972602739725</c:v>
                </c:pt>
                <c:pt idx="17">
                  <c:v>4.3165467625899283E-2</c:v>
                </c:pt>
                <c:pt idx="18" formatCode="General">
                  <c:v>0</c:v>
                </c:pt>
                <c:pt idx="19">
                  <c:v>3.4482758620689655E-2</c:v>
                </c:pt>
                <c:pt idx="20">
                  <c:v>2.8776978417266189E-2</c:v>
                </c:pt>
                <c:pt idx="21" formatCode="General">
                  <c:v>0</c:v>
                </c:pt>
                <c:pt idx="22">
                  <c:v>9.7222222222222224E-2</c:v>
                </c:pt>
                <c:pt idx="23">
                  <c:v>4.3795620437956206E-2</c:v>
                </c:pt>
                <c:pt idx="24" formatCode="General">
                  <c:v>0</c:v>
                </c:pt>
                <c:pt idx="25">
                  <c:v>8.3916083916083919E-2</c:v>
                </c:pt>
                <c:pt idx="26">
                  <c:v>6.5217391304347824E-2</c:v>
                </c:pt>
                <c:pt idx="27" formatCode="General">
                  <c:v>0</c:v>
                </c:pt>
                <c:pt idx="28">
                  <c:v>8.3333333333333329E-2</c:v>
                </c:pt>
                <c:pt idx="29">
                  <c:v>6.4748201438848921E-2</c:v>
                </c:pt>
              </c:numCache>
            </c:numRef>
          </c:val>
          <c:extLst>
            <c:ext xmlns:c16="http://schemas.microsoft.com/office/drawing/2014/chart" uri="{C3380CC4-5D6E-409C-BE32-E72D297353CC}">
              <c16:uniqueId val="{00000036-5687-4C95-BBF7-31C7FA2AF734}"/>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'[クロス集計_C_Q12.Q22.Q23(Q8-Q10クロス).xlsx]Q12.要件の変化（現在事業形態）'!$X$6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45B-41DB-8243-8D34F2AEDD6A}"/>
                </c:ext>
              </c:extLst>
            </c:dLbl>
            <c:dLbl>
              <c:idx val="3"/>
              <c:delete val="1"/>
              <c:extLst>
                <c:ext xmlns:c15="http://schemas.microsoft.com/office/drawing/2012/chart" uri="{CE6537A1-D6FC-4f65-9D91-7224C49458BB}"/>
                <c:ext xmlns:c16="http://schemas.microsoft.com/office/drawing/2014/chart" uri="{C3380CC4-5D6E-409C-BE32-E72D297353CC}">
                  <c16:uniqueId val="{00000001-145B-41DB-8243-8D34F2AEDD6A}"/>
                </c:ext>
              </c:extLst>
            </c:dLbl>
            <c:dLbl>
              <c:idx val="6"/>
              <c:delete val="1"/>
              <c:extLst>
                <c:ext xmlns:c15="http://schemas.microsoft.com/office/drawing/2012/chart" uri="{CE6537A1-D6FC-4f65-9D91-7224C49458BB}"/>
                <c:ext xmlns:c16="http://schemas.microsoft.com/office/drawing/2014/chart" uri="{C3380CC4-5D6E-409C-BE32-E72D297353CC}">
                  <c16:uniqueId val="{00000002-145B-41DB-8243-8D34F2AEDD6A}"/>
                </c:ext>
              </c:extLst>
            </c:dLbl>
            <c:dLbl>
              <c:idx val="9"/>
              <c:delete val="1"/>
              <c:extLst>
                <c:ext xmlns:c15="http://schemas.microsoft.com/office/drawing/2012/chart" uri="{CE6537A1-D6FC-4f65-9D91-7224C49458BB}"/>
                <c:ext xmlns:c16="http://schemas.microsoft.com/office/drawing/2014/chart" uri="{C3380CC4-5D6E-409C-BE32-E72D297353CC}">
                  <c16:uniqueId val="{00000003-145B-41DB-8243-8D34F2AEDD6A}"/>
                </c:ext>
              </c:extLst>
            </c:dLbl>
            <c:dLbl>
              <c:idx val="12"/>
              <c:delete val="1"/>
              <c:extLst>
                <c:ext xmlns:c15="http://schemas.microsoft.com/office/drawing/2012/chart" uri="{CE6537A1-D6FC-4f65-9D91-7224C49458BB}"/>
                <c:ext xmlns:c16="http://schemas.microsoft.com/office/drawing/2014/chart" uri="{C3380CC4-5D6E-409C-BE32-E72D297353CC}">
                  <c16:uniqueId val="{00000004-145B-41DB-8243-8D34F2AEDD6A}"/>
                </c:ext>
              </c:extLst>
            </c:dLbl>
            <c:dLbl>
              <c:idx val="15"/>
              <c:delete val="1"/>
              <c:extLst>
                <c:ext xmlns:c15="http://schemas.microsoft.com/office/drawing/2012/chart" uri="{CE6537A1-D6FC-4f65-9D91-7224C49458BB}"/>
                <c:ext xmlns:c16="http://schemas.microsoft.com/office/drawing/2014/chart" uri="{C3380CC4-5D6E-409C-BE32-E72D297353CC}">
                  <c16:uniqueId val="{00000005-145B-41DB-8243-8D34F2AEDD6A}"/>
                </c:ext>
              </c:extLst>
            </c:dLbl>
            <c:dLbl>
              <c:idx val="18"/>
              <c:delete val="1"/>
              <c:extLst>
                <c:ext xmlns:c15="http://schemas.microsoft.com/office/drawing/2012/chart" uri="{CE6537A1-D6FC-4f65-9D91-7224C49458BB}"/>
                <c:ext xmlns:c16="http://schemas.microsoft.com/office/drawing/2014/chart" uri="{C3380CC4-5D6E-409C-BE32-E72D297353CC}">
                  <c16:uniqueId val="{00000006-145B-41DB-8243-8D34F2AEDD6A}"/>
                </c:ext>
              </c:extLst>
            </c:dLbl>
            <c:dLbl>
              <c:idx val="21"/>
              <c:delete val="1"/>
              <c:extLst>
                <c:ext xmlns:c15="http://schemas.microsoft.com/office/drawing/2012/chart" uri="{CE6537A1-D6FC-4f65-9D91-7224C49458BB}"/>
                <c:ext xmlns:c16="http://schemas.microsoft.com/office/drawing/2014/chart" uri="{C3380CC4-5D6E-409C-BE32-E72D297353CC}">
                  <c16:uniqueId val="{00000007-145B-41DB-8243-8D34F2AEDD6A}"/>
                </c:ext>
              </c:extLst>
            </c:dLbl>
            <c:dLbl>
              <c:idx val="24"/>
              <c:delete val="1"/>
              <c:extLst>
                <c:ext xmlns:c15="http://schemas.microsoft.com/office/drawing/2012/chart" uri="{CE6537A1-D6FC-4f65-9D91-7224C49458BB}"/>
                <c:ext xmlns:c16="http://schemas.microsoft.com/office/drawing/2014/chart" uri="{C3380CC4-5D6E-409C-BE32-E72D297353CC}">
                  <c16:uniqueId val="{00000008-145B-41DB-8243-8D34F2AEDD6A}"/>
                </c:ext>
              </c:extLst>
            </c:dLbl>
            <c:dLbl>
              <c:idx val="27"/>
              <c:delete val="1"/>
              <c:extLst>
                <c:ext xmlns:c15="http://schemas.microsoft.com/office/drawing/2012/chart" uri="{CE6537A1-D6FC-4f65-9D91-7224C49458BB}"/>
                <c:ext xmlns:c16="http://schemas.microsoft.com/office/drawing/2014/chart" uri="{C3380CC4-5D6E-409C-BE32-E72D297353CC}">
                  <c16:uniqueId val="{00000009-145B-41DB-8243-8D34F2AEDD6A}"/>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'[7]Q12.要件の変化（現在事業形態）'!$W$7:$W$36</c:f>
              <c:strCache>
                <c:ptCount val="30"/>
                <c:pt idx="0">
                  <c:v>【 F.セキュリティ.プライバシー保護の強化    　 】</c:v>
                </c:pt>
                <c:pt idx="1">
                  <c:v>プロダクト+プロダクト･サービス半々(n=  169)</c:v>
                </c:pt>
                <c:pt idx="2">
                  <c:v>サービス+プロダクト･サービス半々(n=  136)</c:v>
                </c:pt>
                <c:pt idx="3">
                  <c:v>【 A.適用技術の複雑化.高度化               】</c:v>
                </c:pt>
                <c:pt idx="4">
                  <c:v>プロダクト+プロダクト･サービス半々(n=  169)</c:v>
                </c:pt>
                <c:pt idx="5">
                  <c:v>サービス+プロダクト･サービス半々(n=  136)</c:v>
                </c:pt>
                <c:pt idx="6">
                  <c:v>【 E.安全性の向上.機能安全への対応等     】</c:v>
                </c:pt>
                <c:pt idx="7">
                  <c:v>プロダクト+プロダクト･サービス半々(n=  165)</c:v>
                </c:pt>
                <c:pt idx="8">
                  <c:v>サービス+プロダクト･サービス半々(n=  134)</c:v>
                </c:pt>
                <c:pt idx="9">
                  <c:v>【 C.つながる対象が増加　　 　　　　　　　　　　 】</c:v>
                </c:pt>
                <c:pt idx="10">
                  <c:v>プロダクト+プロダクト･サービス半々(n=  167)</c:v>
                </c:pt>
                <c:pt idx="11">
                  <c:v>サービス+プロダクト･サービス半々(n=  136)</c:v>
                </c:pt>
                <c:pt idx="12">
                  <c:v>【 D.利用形態.利用方法の多様化　　　　　　 】</c:v>
                </c:pt>
                <c:pt idx="13">
                  <c:v>プロダクト+プロダクト･サービス半々(n=  168)</c:v>
                </c:pt>
                <c:pt idx="14">
                  <c:v>サービス+プロダクト･サービス半々(n=  136)</c:v>
                </c:pt>
                <c:pt idx="15">
                  <c:v>【 I.デジタル.トランスフォーメーションへの対応   】</c:v>
                </c:pt>
                <c:pt idx="16">
                  <c:v>プロダクト+プロダクト･サービス半々(n=  169)</c:v>
                </c:pt>
                <c:pt idx="17">
                  <c:v>サービス+プロダクト･サービス半々(n=  136)</c:v>
                </c:pt>
                <c:pt idx="18">
                  <c:v>【 B.部品の増加.プラットフォームの増加　      】</c:v>
                </c:pt>
                <c:pt idx="19">
                  <c:v>プロダクト+プロダクト･サービス半々(n=  168)</c:v>
                </c:pt>
                <c:pt idx="20">
                  <c:v>サービス+プロダクト･サービス半々(n=  136)</c:v>
                </c:pt>
                <c:pt idx="21">
                  <c:v>【 J.ニューノーマルへの対応                       】</c:v>
                </c:pt>
                <c:pt idx="22">
                  <c:v>プロダクト+プロダクト･サービス半々(n=  166)</c:v>
                </c:pt>
                <c:pt idx="23">
                  <c:v>サービス+プロダクト･サービス半々(n=  134)</c:v>
                </c:pt>
                <c:pt idx="24">
                  <c:v>【 H.対応すべき規格等の増加                  】</c:v>
                </c:pt>
                <c:pt idx="25">
                  <c:v>プロダクト+プロダクト･サービス半々(n=  166)</c:v>
                </c:pt>
                <c:pt idx="26">
                  <c:v>サービス+プロダクト･サービス半々(n=  134)</c:v>
                </c:pt>
                <c:pt idx="27">
                  <c:v>【 G.仕向地.出荷先の拡大                     】</c:v>
                </c:pt>
                <c:pt idx="28">
                  <c:v>プロダクト+プロダクト･サービス半々(n=  167)</c:v>
                </c:pt>
                <c:pt idx="29">
                  <c:v>サービス+プロダクト･サービス半々(n=  135)</c:v>
                </c:pt>
              </c:strCache>
            </c:strRef>
          </c:cat>
          <c:val>
            <c:numRef>
              <c:f>'[7]Q12.要件の変化（現在事業形態）'!$X$7:$X$36</c:f>
              <c:numCache>
                <c:formatCode>0.0%</c:formatCode>
                <c:ptCount val="30"/>
                <c:pt idx="0" formatCode="General">
                  <c:v>0</c:v>
                </c:pt>
                <c:pt idx="1">
                  <c:v>0.36094674556213019</c:v>
                </c:pt>
                <c:pt idx="2">
                  <c:v>0.375</c:v>
                </c:pt>
                <c:pt idx="3" formatCode="General">
                  <c:v>0</c:v>
                </c:pt>
                <c:pt idx="4">
                  <c:v>0.40236686390532544</c:v>
                </c:pt>
                <c:pt idx="5">
                  <c:v>0.31617647058823528</c:v>
                </c:pt>
                <c:pt idx="6" formatCode="General">
                  <c:v>0</c:v>
                </c:pt>
                <c:pt idx="7">
                  <c:v>0.26666666666666666</c:v>
                </c:pt>
                <c:pt idx="8">
                  <c:v>0.27611940298507465</c:v>
                </c:pt>
                <c:pt idx="9" formatCode="General">
                  <c:v>0</c:v>
                </c:pt>
                <c:pt idx="10">
                  <c:v>0.19760479041916168</c:v>
                </c:pt>
                <c:pt idx="11">
                  <c:v>0.19852941176470587</c:v>
                </c:pt>
                <c:pt idx="12" formatCode="General">
                  <c:v>0</c:v>
                </c:pt>
                <c:pt idx="13">
                  <c:v>0.18452380952380953</c:v>
                </c:pt>
                <c:pt idx="14">
                  <c:v>0.20588235294117646</c:v>
                </c:pt>
                <c:pt idx="15" formatCode="General">
                  <c:v>0</c:v>
                </c:pt>
                <c:pt idx="16">
                  <c:v>0.1242603550295858</c:v>
                </c:pt>
                <c:pt idx="17">
                  <c:v>0.17647058823529413</c:v>
                </c:pt>
                <c:pt idx="18" formatCode="General">
                  <c:v>0</c:v>
                </c:pt>
                <c:pt idx="19">
                  <c:v>0.14880952380952381</c:v>
                </c:pt>
                <c:pt idx="20">
                  <c:v>0.15441176470588236</c:v>
                </c:pt>
                <c:pt idx="21" formatCode="General">
                  <c:v>0</c:v>
                </c:pt>
                <c:pt idx="22">
                  <c:v>9.6385542168674704E-2</c:v>
                </c:pt>
                <c:pt idx="23">
                  <c:v>0.12686567164179105</c:v>
                </c:pt>
                <c:pt idx="24" formatCode="General">
                  <c:v>0</c:v>
                </c:pt>
                <c:pt idx="25">
                  <c:v>0.10240963855421686</c:v>
                </c:pt>
                <c:pt idx="26">
                  <c:v>9.7014925373134331E-2</c:v>
                </c:pt>
                <c:pt idx="27" formatCode="General">
                  <c:v>0</c:v>
                </c:pt>
                <c:pt idx="28">
                  <c:v>8.3832335329341312E-2</c:v>
                </c:pt>
                <c:pt idx="29">
                  <c:v>8.1481481481481488E-2</c:v>
                </c:pt>
              </c:numCache>
            </c:numRef>
          </c:val>
          <c:extLst>
            <c:ext xmlns:c16="http://schemas.microsoft.com/office/drawing/2014/chart" uri="{C3380CC4-5D6E-409C-BE32-E72D297353CC}">
              <c16:uniqueId val="{0000000A-145B-41DB-8243-8D34F2AEDD6A}"/>
            </c:ext>
          </c:extLst>
        </c:ser>
        <c:ser>
          <c:idx val="1"/>
          <c:order val="1"/>
          <c:tx>
            <c:strRef>
              <c:f>'[クロス集計_C_Q12.Q22.Q23(Q8-Q10クロス).xlsx]Q12.要件の変化（現在事業形態）'!$Y$6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145B-41DB-8243-8D34F2AEDD6A}"/>
                </c:ext>
              </c:extLst>
            </c:dLbl>
            <c:dLbl>
              <c:idx val="3"/>
              <c:delete val="1"/>
              <c:extLst>
                <c:ext xmlns:c15="http://schemas.microsoft.com/office/drawing/2012/chart" uri="{CE6537A1-D6FC-4f65-9D91-7224C49458BB}"/>
                <c:ext xmlns:c16="http://schemas.microsoft.com/office/drawing/2014/chart" uri="{C3380CC4-5D6E-409C-BE32-E72D297353CC}">
                  <c16:uniqueId val="{0000000C-145B-41DB-8243-8D34F2AEDD6A}"/>
                </c:ext>
              </c:extLst>
            </c:dLbl>
            <c:dLbl>
              <c:idx val="6"/>
              <c:delete val="1"/>
              <c:extLst>
                <c:ext xmlns:c15="http://schemas.microsoft.com/office/drawing/2012/chart" uri="{CE6537A1-D6FC-4f65-9D91-7224C49458BB}"/>
                <c:ext xmlns:c16="http://schemas.microsoft.com/office/drawing/2014/chart" uri="{C3380CC4-5D6E-409C-BE32-E72D297353CC}">
                  <c16:uniqueId val="{0000000D-145B-41DB-8243-8D34F2AEDD6A}"/>
                </c:ext>
              </c:extLst>
            </c:dLbl>
            <c:dLbl>
              <c:idx val="9"/>
              <c:delete val="1"/>
              <c:extLst>
                <c:ext xmlns:c15="http://schemas.microsoft.com/office/drawing/2012/chart" uri="{CE6537A1-D6FC-4f65-9D91-7224C49458BB}"/>
                <c:ext xmlns:c16="http://schemas.microsoft.com/office/drawing/2014/chart" uri="{C3380CC4-5D6E-409C-BE32-E72D297353CC}">
                  <c16:uniqueId val="{0000000E-145B-41DB-8243-8D34F2AEDD6A}"/>
                </c:ext>
              </c:extLst>
            </c:dLbl>
            <c:dLbl>
              <c:idx val="12"/>
              <c:delete val="1"/>
              <c:extLst>
                <c:ext xmlns:c15="http://schemas.microsoft.com/office/drawing/2012/chart" uri="{CE6537A1-D6FC-4f65-9D91-7224C49458BB}"/>
                <c:ext xmlns:c16="http://schemas.microsoft.com/office/drawing/2014/chart" uri="{C3380CC4-5D6E-409C-BE32-E72D297353CC}">
                  <c16:uniqueId val="{0000000F-145B-41DB-8243-8D34F2AEDD6A}"/>
                </c:ext>
              </c:extLst>
            </c:dLbl>
            <c:dLbl>
              <c:idx val="15"/>
              <c:delete val="1"/>
              <c:extLst>
                <c:ext xmlns:c15="http://schemas.microsoft.com/office/drawing/2012/chart" uri="{CE6537A1-D6FC-4f65-9D91-7224C49458BB}"/>
                <c:ext xmlns:c16="http://schemas.microsoft.com/office/drawing/2014/chart" uri="{C3380CC4-5D6E-409C-BE32-E72D297353CC}">
                  <c16:uniqueId val="{00000010-145B-41DB-8243-8D34F2AEDD6A}"/>
                </c:ext>
              </c:extLst>
            </c:dLbl>
            <c:dLbl>
              <c:idx val="18"/>
              <c:delete val="1"/>
              <c:extLst>
                <c:ext xmlns:c15="http://schemas.microsoft.com/office/drawing/2012/chart" uri="{CE6537A1-D6FC-4f65-9D91-7224C49458BB}"/>
                <c:ext xmlns:c16="http://schemas.microsoft.com/office/drawing/2014/chart" uri="{C3380CC4-5D6E-409C-BE32-E72D297353CC}">
                  <c16:uniqueId val="{00000011-145B-41DB-8243-8D34F2AEDD6A}"/>
                </c:ext>
              </c:extLst>
            </c:dLbl>
            <c:dLbl>
              <c:idx val="21"/>
              <c:delete val="1"/>
              <c:extLst>
                <c:ext xmlns:c15="http://schemas.microsoft.com/office/drawing/2012/chart" uri="{CE6537A1-D6FC-4f65-9D91-7224C49458BB}"/>
                <c:ext xmlns:c16="http://schemas.microsoft.com/office/drawing/2014/chart" uri="{C3380CC4-5D6E-409C-BE32-E72D297353CC}">
                  <c16:uniqueId val="{00000012-145B-41DB-8243-8D34F2AEDD6A}"/>
                </c:ext>
              </c:extLst>
            </c:dLbl>
            <c:dLbl>
              <c:idx val="24"/>
              <c:delete val="1"/>
              <c:extLst>
                <c:ext xmlns:c15="http://schemas.microsoft.com/office/drawing/2012/chart" uri="{CE6537A1-D6FC-4f65-9D91-7224C49458BB}"/>
                <c:ext xmlns:c16="http://schemas.microsoft.com/office/drawing/2014/chart" uri="{C3380CC4-5D6E-409C-BE32-E72D297353CC}">
                  <c16:uniqueId val="{00000013-145B-41DB-8243-8D34F2AEDD6A}"/>
                </c:ext>
              </c:extLst>
            </c:dLbl>
            <c:dLbl>
              <c:idx val="27"/>
              <c:delete val="1"/>
              <c:extLst>
                <c:ext xmlns:c15="http://schemas.microsoft.com/office/drawing/2012/chart" uri="{CE6537A1-D6FC-4f65-9D91-7224C49458BB}"/>
                <c:ext xmlns:c16="http://schemas.microsoft.com/office/drawing/2014/chart" uri="{C3380CC4-5D6E-409C-BE32-E72D297353CC}">
                  <c16:uniqueId val="{00000014-145B-41DB-8243-8D34F2AEDD6A}"/>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'[7]Q12.要件の変化（現在事業形態）'!$W$7:$W$36</c:f>
              <c:strCache>
                <c:ptCount val="30"/>
                <c:pt idx="0">
                  <c:v>【 F.セキュリティ.プライバシー保護の強化    　 】</c:v>
                </c:pt>
                <c:pt idx="1">
                  <c:v>プロダクト+プロダクト･サービス半々(n=  169)</c:v>
                </c:pt>
                <c:pt idx="2">
                  <c:v>サービス+プロダクト･サービス半々(n=  136)</c:v>
                </c:pt>
                <c:pt idx="3">
                  <c:v>【 A.適用技術の複雑化.高度化               】</c:v>
                </c:pt>
                <c:pt idx="4">
                  <c:v>プロダクト+プロダクト･サービス半々(n=  169)</c:v>
                </c:pt>
                <c:pt idx="5">
                  <c:v>サービス+プロダクト･サービス半々(n=  136)</c:v>
                </c:pt>
                <c:pt idx="6">
                  <c:v>【 E.安全性の向上.機能安全への対応等     】</c:v>
                </c:pt>
                <c:pt idx="7">
                  <c:v>プロダクト+プロダクト･サービス半々(n=  165)</c:v>
                </c:pt>
                <c:pt idx="8">
                  <c:v>サービス+プロダクト･サービス半々(n=  134)</c:v>
                </c:pt>
                <c:pt idx="9">
                  <c:v>【 C.つながる対象が増加　　 　　　　　　　　　　 】</c:v>
                </c:pt>
                <c:pt idx="10">
                  <c:v>プロダクト+プロダクト･サービス半々(n=  167)</c:v>
                </c:pt>
                <c:pt idx="11">
                  <c:v>サービス+プロダクト･サービス半々(n=  136)</c:v>
                </c:pt>
                <c:pt idx="12">
                  <c:v>【 D.利用形態.利用方法の多様化　　　　　　 】</c:v>
                </c:pt>
                <c:pt idx="13">
                  <c:v>プロダクト+プロダクト･サービス半々(n=  168)</c:v>
                </c:pt>
                <c:pt idx="14">
                  <c:v>サービス+プロダクト･サービス半々(n=  136)</c:v>
                </c:pt>
                <c:pt idx="15">
                  <c:v>【 I.デジタル.トランスフォーメーションへの対応   】</c:v>
                </c:pt>
                <c:pt idx="16">
                  <c:v>プロダクト+プロダクト･サービス半々(n=  169)</c:v>
                </c:pt>
                <c:pt idx="17">
                  <c:v>サービス+プロダクト･サービス半々(n=  136)</c:v>
                </c:pt>
                <c:pt idx="18">
                  <c:v>【 B.部品の増加.プラットフォームの増加　      】</c:v>
                </c:pt>
                <c:pt idx="19">
                  <c:v>プロダクト+プロダクト･サービス半々(n=  168)</c:v>
                </c:pt>
                <c:pt idx="20">
                  <c:v>サービス+プロダクト･サービス半々(n=  136)</c:v>
                </c:pt>
                <c:pt idx="21">
                  <c:v>【 J.ニューノーマルへの対応                       】</c:v>
                </c:pt>
                <c:pt idx="22">
                  <c:v>プロダクト+プロダクト･サービス半々(n=  166)</c:v>
                </c:pt>
                <c:pt idx="23">
                  <c:v>サービス+プロダクト･サービス半々(n=  134)</c:v>
                </c:pt>
                <c:pt idx="24">
                  <c:v>【 H.対応すべき規格等の増加                  】</c:v>
                </c:pt>
                <c:pt idx="25">
                  <c:v>プロダクト+プロダクト･サービス半々(n=  166)</c:v>
                </c:pt>
                <c:pt idx="26">
                  <c:v>サービス+プロダクト･サービス半々(n=  134)</c:v>
                </c:pt>
                <c:pt idx="27">
                  <c:v>【 G.仕向地.出荷先の拡大                     】</c:v>
                </c:pt>
                <c:pt idx="28">
                  <c:v>プロダクト+プロダクト･サービス半々(n=  167)</c:v>
                </c:pt>
                <c:pt idx="29">
                  <c:v>サービス+プロダクト･サービス半々(n=  135)</c:v>
                </c:pt>
              </c:strCache>
            </c:strRef>
          </c:cat>
          <c:val>
            <c:numRef>
              <c:f>'[7]Q12.要件の変化（現在事業形態）'!$Y$7:$Y$36</c:f>
              <c:numCache>
                <c:formatCode>0.0%</c:formatCode>
                <c:ptCount val="30"/>
                <c:pt idx="0" formatCode="General">
                  <c:v>0</c:v>
                </c:pt>
                <c:pt idx="1">
                  <c:v>0.42603550295857989</c:v>
                </c:pt>
                <c:pt idx="2">
                  <c:v>0.46323529411764708</c:v>
                </c:pt>
                <c:pt idx="3" formatCode="General">
                  <c:v>0</c:v>
                </c:pt>
                <c:pt idx="4">
                  <c:v>0.43786982248520712</c:v>
                </c:pt>
                <c:pt idx="5">
                  <c:v>0.46323529411764708</c:v>
                </c:pt>
                <c:pt idx="6" formatCode="General">
                  <c:v>0</c:v>
                </c:pt>
                <c:pt idx="7">
                  <c:v>0.42424242424242425</c:v>
                </c:pt>
                <c:pt idx="8">
                  <c:v>0.41791044776119401</c:v>
                </c:pt>
                <c:pt idx="9" formatCode="General">
                  <c:v>0</c:v>
                </c:pt>
                <c:pt idx="10">
                  <c:v>0.3592814371257485</c:v>
                </c:pt>
                <c:pt idx="11">
                  <c:v>0.40441176470588236</c:v>
                </c:pt>
                <c:pt idx="12" formatCode="General">
                  <c:v>0</c:v>
                </c:pt>
                <c:pt idx="13">
                  <c:v>0.44047619047619047</c:v>
                </c:pt>
                <c:pt idx="14">
                  <c:v>0.4264705882352941</c:v>
                </c:pt>
                <c:pt idx="15" formatCode="General">
                  <c:v>0</c:v>
                </c:pt>
                <c:pt idx="16">
                  <c:v>0.43786982248520712</c:v>
                </c:pt>
                <c:pt idx="17">
                  <c:v>0.33823529411764708</c:v>
                </c:pt>
                <c:pt idx="18" formatCode="General">
                  <c:v>0</c:v>
                </c:pt>
                <c:pt idx="19">
                  <c:v>0.42857142857142855</c:v>
                </c:pt>
                <c:pt idx="20">
                  <c:v>0.39705882352941174</c:v>
                </c:pt>
                <c:pt idx="21" formatCode="General">
                  <c:v>0</c:v>
                </c:pt>
                <c:pt idx="22">
                  <c:v>0.30120481927710846</c:v>
                </c:pt>
                <c:pt idx="23">
                  <c:v>0.26119402985074625</c:v>
                </c:pt>
                <c:pt idx="24" formatCode="General">
                  <c:v>0</c:v>
                </c:pt>
                <c:pt idx="25">
                  <c:v>0.39156626506024095</c:v>
                </c:pt>
                <c:pt idx="26">
                  <c:v>0.29850746268656714</c:v>
                </c:pt>
                <c:pt idx="27" formatCode="General">
                  <c:v>0</c:v>
                </c:pt>
                <c:pt idx="28">
                  <c:v>0.24550898203592814</c:v>
                </c:pt>
                <c:pt idx="29">
                  <c:v>0.14074074074074075</c:v>
                </c:pt>
              </c:numCache>
            </c:numRef>
          </c:val>
          <c:extLst>
            <c:ext xmlns:c16="http://schemas.microsoft.com/office/drawing/2014/chart" uri="{C3380CC4-5D6E-409C-BE32-E72D297353CC}">
              <c16:uniqueId val="{00000015-145B-41DB-8243-8D34F2AEDD6A}"/>
            </c:ext>
          </c:extLst>
        </c:ser>
        <c:ser>
          <c:idx val="2"/>
          <c:order val="2"/>
          <c:tx>
            <c:strRef>
              <c:f>'[クロス集計_C_Q12.Q22.Q23(Q8-Q10クロス).xlsx]Q12.要件の変化（現在事業形態）'!$Z$6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'[7]Q12.要件の変化（現在事業形態）'!$W$7:$W$36</c:f>
              <c:strCache>
                <c:ptCount val="30"/>
                <c:pt idx="0">
                  <c:v>【 F.セキュリティ.プライバシー保護の強化    　 】</c:v>
                </c:pt>
                <c:pt idx="1">
                  <c:v>プロダクト+プロダクト･サービス半々(n=  169)</c:v>
                </c:pt>
                <c:pt idx="2">
                  <c:v>サービス+プロダクト･サービス半々(n=  136)</c:v>
                </c:pt>
                <c:pt idx="3">
                  <c:v>【 A.適用技術の複雑化.高度化               】</c:v>
                </c:pt>
                <c:pt idx="4">
                  <c:v>プロダクト+プロダクト･サービス半々(n=  169)</c:v>
                </c:pt>
                <c:pt idx="5">
                  <c:v>サービス+プロダクト･サービス半々(n=  136)</c:v>
                </c:pt>
                <c:pt idx="6">
                  <c:v>【 E.安全性の向上.機能安全への対応等     】</c:v>
                </c:pt>
                <c:pt idx="7">
                  <c:v>プロダクト+プロダクト･サービス半々(n=  165)</c:v>
                </c:pt>
                <c:pt idx="8">
                  <c:v>サービス+プロダクト･サービス半々(n=  134)</c:v>
                </c:pt>
                <c:pt idx="9">
                  <c:v>【 C.つながる対象が増加　　 　　　　　　　　　　 】</c:v>
                </c:pt>
                <c:pt idx="10">
                  <c:v>プロダクト+プロダクト･サービス半々(n=  167)</c:v>
                </c:pt>
                <c:pt idx="11">
                  <c:v>サービス+プロダクト･サービス半々(n=  136)</c:v>
                </c:pt>
                <c:pt idx="12">
                  <c:v>【 D.利用形態.利用方法の多様化　　　　　　 】</c:v>
                </c:pt>
                <c:pt idx="13">
                  <c:v>プロダクト+プロダクト･サービス半々(n=  168)</c:v>
                </c:pt>
                <c:pt idx="14">
                  <c:v>サービス+プロダクト･サービス半々(n=  136)</c:v>
                </c:pt>
                <c:pt idx="15">
                  <c:v>【 I.デジタル.トランスフォーメーションへの対応   】</c:v>
                </c:pt>
                <c:pt idx="16">
                  <c:v>プロダクト+プロダクト･サービス半々(n=  169)</c:v>
                </c:pt>
                <c:pt idx="17">
                  <c:v>サービス+プロダクト･サービス半々(n=  136)</c:v>
                </c:pt>
                <c:pt idx="18">
                  <c:v>【 B.部品の増加.プラットフォームの増加　      】</c:v>
                </c:pt>
                <c:pt idx="19">
                  <c:v>プロダクト+プロダクト･サービス半々(n=  168)</c:v>
                </c:pt>
                <c:pt idx="20">
                  <c:v>サービス+プロダクト･サービス半々(n=  136)</c:v>
                </c:pt>
                <c:pt idx="21">
                  <c:v>【 J.ニューノーマルへの対応                       】</c:v>
                </c:pt>
                <c:pt idx="22">
                  <c:v>プロダクト+プロダクト･サービス半々(n=  166)</c:v>
                </c:pt>
                <c:pt idx="23">
                  <c:v>サービス+プロダクト･サービス半々(n=  134)</c:v>
                </c:pt>
                <c:pt idx="24">
                  <c:v>【 H.対応すべき規格等の増加                  】</c:v>
                </c:pt>
                <c:pt idx="25">
                  <c:v>プロダクト+プロダクト･サービス半々(n=  166)</c:v>
                </c:pt>
                <c:pt idx="26">
                  <c:v>サービス+プロダクト･サービス半々(n=  134)</c:v>
                </c:pt>
                <c:pt idx="27">
                  <c:v>【 G.仕向地.出荷先の拡大                     】</c:v>
                </c:pt>
                <c:pt idx="28">
                  <c:v>プロダクト+プロダクト･サービス半々(n=  167)</c:v>
                </c:pt>
                <c:pt idx="29">
                  <c:v>サービス+プロダクト･サービス半々(n=  135)</c:v>
                </c:pt>
              </c:strCache>
            </c:strRef>
          </c:cat>
          <c:val>
            <c:numRef>
              <c:f>'[7]Q12.要件の変化（現在事業形態）'!$Z$7:$Z$36</c:f>
              <c:numCache>
                <c:formatCode>0.0%</c:formatCode>
                <c:ptCount val="30"/>
                <c:pt idx="0" formatCode="General">
                  <c:v>0</c:v>
                </c:pt>
                <c:pt idx="1">
                  <c:v>0.13609467455621302</c:v>
                </c:pt>
                <c:pt idx="2">
                  <c:v>9.5588235294117641E-2</c:v>
                </c:pt>
                <c:pt idx="3" formatCode="General">
                  <c:v>0</c:v>
                </c:pt>
                <c:pt idx="4">
                  <c:v>0.10650887573964497</c:v>
                </c:pt>
                <c:pt idx="5">
                  <c:v>0.13235294117647059</c:v>
                </c:pt>
                <c:pt idx="6" formatCode="General">
                  <c:v>0</c:v>
                </c:pt>
                <c:pt idx="7">
                  <c:v>0.23030303030303031</c:v>
                </c:pt>
                <c:pt idx="8">
                  <c:v>0.19402985074626866</c:v>
                </c:pt>
                <c:pt idx="9" formatCode="General">
                  <c:v>0</c:v>
                </c:pt>
                <c:pt idx="10">
                  <c:v>0.31736526946107785</c:v>
                </c:pt>
                <c:pt idx="11">
                  <c:v>0.25735294117647056</c:v>
                </c:pt>
                <c:pt idx="12" formatCode="General">
                  <c:v>0</c:v>
                </c:pt>
                <c:pt idx="13">
                  <c:v>0.27976190476190477</c:v>
                </c:pt>
                <c:pt idx="14">
                  <c:v>0.23529411764705882</c:v>
                </c:pt>
                <c:pt idx="15" formatCode="General">
                  <c:v>0</c:v>
                </c:pt>
                <c:pt idx="16">
                  <c:v>0.28402366863905326</c:v>
                </c:pt>
                <c:pt idx="17">
                  <c:v>0.31617647058823528</c:v>
                </c:pt>
                <c:pt idx="18" formatCode="General">
                  <c:v>0</c:v>
                </c:pt>
                <c:pt idx="19">
                  <c:v>0.2857142857142857</c:v>
                </c:pt>
                <c:pt idx="20">
                  <c:v>0.25735294117647056</c:v>
                </c:pt>
                <c:pt idx="21" formatCode="General">
                  <c:v>0</c:v>
                </c:pt>
                <c:pt idx="22">
                  <c:v>0.41566265060240964</c:v>
                </c:pt>
                <c:pt idx="23">
                  <c:v>0.43283582089552236</c:v>
                </c:pt>
                <c:pt idx="24" formatCode="General">
                  <c:v>0</c:v>
                </c:pt>
                <c:pt idx="25">
                  <c:v>0.36746987951807231</c:v>
                </c:pt>
                <c:pt idx="26">
                  <c:v>0.39552238805970147</c:v>
                </c:pt>
                <c:pt idx="27" formatCode="General">
                  <c:v>0</c:v>
                </c:pt>
                <c:pt idx="28">
                  <c:v>0.45508982035928142</c:v>
                </c:pt>
                <c:pt idx="29">
                  <c:v>0.51111111111111107</c:v>
                </c:pt>
              </c:numCache>
            </c:numRef>
          </c:val>
          <c:extLst>
            <c:ext xmlns:c16="http://schemas.microsoft.com/office/drawing/2014/chart" uri="{C3380CC4-5D6E-409C-BE32-E72D297353CC}">
              <c16:uniqueId val="{00000020-145B-41DB-8243-8D34F2AEDD6A}"/>
            </c:ext>
          </c:extLst>
        </c:ser>
        <c:ser>
          <c:idx val="3"/>
          <c:order val="3"/>
          <c:tx>
            <c:strRef>
              <c:f>'[クロス集計_C_Q12.Q22.Q23(Q8-Q10クロス).xlsx]Q12.要件の変化（現在事業形態）'!$AA$6</c:f>
              <c:strCache>
                <c:ptCount val="1"/>
                <c:pt idx="0">
                  <c:v>当てはまらない</c:v>
                </c:pt>
              </c:strCache>
            </c:strRef>
          </c:tx>
          <c:spPr>
            <a:solidFill>
              <a:srgbClr val="9DC3E6"/>
            </a:solidFill>
            <a:ln>
              <a:solidFill>
                <a:schemeClr val="tx1"/>
              </a:solidFill>
            </a:ln>
            <a:effectLst/>
          </c:spPr>
          <c:invertIfNegative val="0"/>
          <c:dLbls>
            <c:delete val="1"/>
          </c:dLbls>
          <c:cat>
            <c:strRef>
              <c:f>'[7]Q12.要件の変化（現在事業形態）'!$W$7:$W$36</c:f>
              <c:strCache>
                <c:ptCount val="30"/>
                <c:pt idx="0">
                  <c:v>【 F.セキュリティ.プライバシー保護の強化    　 】</c:v>
                </c:pt>
                <c:pt idx="1">
                  <c:v>プロダクト+プロダクト･サービス半々(n=  169)</c:v>
                </c:pt>
                <c:pt idx="2">
                  <c:v>サービス+プロダクト･サービス半々(n=  136)</c:v>
                </c:pt>
                <c:pt idx="3">
                  <c:v>【 A.適用技術の複雑化.高度化               】</c:v>
                </c:pt>
                <c:pt idx="4">
                  <c:v>プロダクト+プロダクト･サービス半々(n=  169)</c:v>
                </c:pt>
                <c:pt idx="5">
                  <c:v>サービス+プロダクト･サービス半々(n=  136)</c:v>
                </c:pt>
                <c:pt idx="6">
                  <c:v>【 E.安全性の向上.機能安全への対応等     】</c:v>
                </c:pt>
                <c:pt idx="7">
                  <c:v>プロダクト+プロダクト･サービス半々(n=  165)</c:v>
                </c:pt>
                <c:pt idx="8">
                  <c:v>サービス+プロダクト･サービス半々(n=  134)</c:v>
                </c:pt>
                <c:pt idx="9">
                  <c:v>【 C.つながる対象が増加　　 　　　　　　　　　　 】</c:v>
                </c:pt>
                <c:pt idx="10">
                  <c:v>プロダクト+プロダクト･サービス半々(n=  167)</c:v>
                </c:pt>
                <c:pt idx="11">
                  <c:v>サービス+プロダクト･サービス半々(n=  136)</c:v>
                </c:pt>
                <c:pt idx="12">
                  <c:v>【 D.利用形態.利用方法の多様化　　　　　　 】</c:v>
                </c:pt>
                <c:pt idx="13">
                  <c:v>プロダクト+プロダクト･サービス半々(n=  168)</c:v>
                </c:pt>
                <c:pt idx="14">
                  <c:v>サービス+プロダクト･サービス半々(n=  136)</c:v>
                </c:pt>
                <c:pt idx="15">
                  <c:v>【 I.デジタル.トランスフォーメーションへの対応   】</c:v>
                </c:pt>
                <c:pt idx="16">
                  <c:v>プロダクト+プロダクト･サービス半々(n=  169)</c:v>
                </c:pt>
                <c:pt idx="17">
                  <c:v>サービス+プロダクト･サービス半々(n=  136)</c:v>
                </c:pt>
                <c:pt idx="18">
                  <c:v>【 B.部品の増加.プラットフォームの増加　      】</c:v>
                </c:pt>
                <c:pt idx="19">
                  <c:v>プロダクト+プロダクト･サービス半々(n=  168)</c:v>
                </c:pt>
                <c:pt idx="20">
                  <c:v>サービス+プロダクト･サービス半々(n=  136)</c:v>
                </c:pt>
                <c:pt idx="21">
                  <c:v>【 J.ニューノーマルへの対応                       】</c:v>
                </c:pt>
                <c:pt idx="22">
                  <c:v>プロダクト+プロダクト･サービス半々(n=  166)</c:v>
                </c:pt>
                <c:pt idx="23">
                  <c:v>サービス+プロダクト･サービス半々(n=  134)</c:v>
                </c:pt>
                <c:pt idx="24">
                  <c:v>【 H.対応すべき規格等の増加                  】</c:v>
                </c:pt>
                <c:pt idx="25">
                  <c:v>プロダクト+プロダクト･サービス半々(n=  166)</c:v>
                </c:pt>
                <c:pt idx="26">
                  <c:v>サービス+プロダクト･サービス半々(n=  134)</c:v>
                </c:pt>
                <c:pt idx="27">
                  <c:v>【 G.仕向地.出荷先の拡大                     】</c:v>
                </c:pt>
                <c:pt idx="28">
                  <c:v>プロダクト+プロダクト･サービス半々(n=  167)</c:v>
                </c:pt>
                <c:pt idx="29">
                  <c:v>サービス+プロダクト･サービス半々(n=  135)</c:v>
                </c:pt>
              </c:strCache>
            </c:strRef>
          </c:cat>
          <c:val>
            <c:numRef>
              <c:f>'[7]Q12.要件の変化（現在事業形態）'!$AA$7:$AA$36</c:f>
              <c:numCache>
                <c:formatCode>0.0%</c:formatCode>
                <c:ptCount val="30"/>
                <c:pt idx="0" formatCode="General">
                  <c:v>0</c:v>
                </c:pt>
                <c:pt idx="1">
                  <c:v>5.3254437869822487E-2</c:v>
                </c:pt>
                <c:pt idx="2">
                  <c:v>5.8823529411764705E-2</c:v>
                </c:pt>
                <c:pt idx="3" formatCode="General">
                  <c:v>0</c:v>
                </c:pt>
                <c:pt idx="4">
                  <c:v>3.5502958579881658E-2</c:v>
                </c:pt>
                <c:pt idx="5">
                  <c:v>7.3529411764705885E-2</c:v>
                </c:pt>
                <c:pt idx="6" formatCode="General">
                  <c:v>0</c:v>
                </c:pt>
                <c:pt idx="7">
                  <c:v>6.0606060606060608E-2</c:v>
                </c:pt>
                <c:pt idx="8">
                  <c:v>8.9552238805970144E-2</c:v>
                </c:pt>
                <c:pt idx="9" formatCode="General">
                  <c:v>0</c:v>
                </c:pt>
                <c:pt idx="10">
                  <c:v>7.1856287425149698E-2</c:v>
                </c:pt>
                <c:pt idx="11">
                  <c:v>8.0882352941176475E-2</c:v>
                </c:pt>
                <c:pt idx="12" formatCode="General">
                  <c:v>0</c:v>
                </c:pt>
                <c:pt idx="13">
                  <c:v>6.5476190476190479E-2</c:v>
                </c:pt>
                <c:pt idx="14">
                  <c:v>8.8235294117647065E-2</c:v>
                </c:pt>
                <c:pt idx="15" formatCode="General">
                  <c:v>0</c:v>
                </c:pt>
                <c:pt idx="16">
                  <c:v>8.8757396449704137E-2</c:v>
                </c:pt>
                <c:pt idx="17">
                  <c:v>8.8235294117647065E-2</c:v>
                </c:pt>
                <c:pt idx="18" formatCode="General">
                  <c:v>0</c:v>
                </c:pt>
                <c:pt idx="19">
                  <c:v>0.1130952380952381</c:v>
                </c:pt>
                <c:pt idx="20">
                  <c:v>0.13970588235294118</c:v>
                </c:pt>
                <c:pt idx="21" formatCode="General">
                  <c:v>0</c:v>
                </c:pt>
                <c:pt idx="22">
                  <c:v>0.12048192771084337</c:v>
                </c:pt>
                <c:pt idx="23">
                  <c:v>0.11194029850746269</c:v>
                </c:pt>
                <c:pt idx="24" formatCode="General">
                  <c:v>0</c:v>
                </c:pt>
                <c:pt idx="25">
                  <c:v>8.4337349397590355E-2</c:v>
                </c:pt>
                <c:pt idx="26">
                  <c:v>0.1417910447761194</c:v>
                </c:pt>
                <c:pt idx="27" formatCode="General">
                  <c:v>0</c:v>
                </c:pt>
                <c:pt idx="28">
                  <c:v>0.17365269461077845</c:v>
                </c:pt>
                <c:pt idx="29">
                  <c:v>0.17777777777777778</c:v>
                </c:pt>
              </c:numCache>
            </c:numRef>
          </c:val>
          <c:extLst>
            <c:ext xmlns:c16="http://schemas.microsoft.com/office/drawing/2014/chart" uri="{C3380CC4-5D6E-409C-BE32-E72D297353CC}">
              <c16:uniqueId val="{0000002B-145B-41DB-8243-8D34F2AEDD6A}"/>
            </c:ext>
          </c:extLst>
        </c:ser>
        <c:ser>
          <c:idx val="4"/>
          <c:order val="4"/>
          <c:tx>
            <c:strRef>
              <c:f>'[クロス集計_C_Q12.Q22.Q23(Q8-Q10クロス).xlsx]Q12.要件の変化（現在事業形態）'!$AB$6</c:f>
              <c:strCache>
                <c:ptCount val="1"/>
                <c:pt idx="0">
                  <c:v>どちらともいえない</c:v>
                </c:pt>
              </c:strCache>
            </c:strRef>
          </c:tx>
          <c:spPr>
            <a:solidFill>
              <a:schemeClr val="bg1"/>
            </a:solidFill>
            <a:ln>
              <a:solidFill>
                <a:schemeClr val="tx1"/>
              </a:solidFill>
            </a:ln>
            <a:effectLst/>
          </c:spPr>
          <c:invertIfNegative val="0"/>
          <c:dLbls>
            <c:delete val="1"/>
          </c:dLbls>
          <c:cat>
            <c:strRef>
              <c:f>'[7]Q12.要件の変化（現在事業形態）'!$W$7:$W$36</c:f>
              <c:strCache>
                <c:ptCount val="30"/>
                <c:pt idx="0">
                  <c:v>【 F.セキュリティ.プライバシー保護の強化    　 】</c:v>
                </c:pt>
                <c:pt idx="1">
                  <c:v>プロダクト+プロダクト･サービス半々(n=  169)</c:v>
                </c:pt>
                <c:pt idx="2">
                  <c:v>サービス+プロダクト･サービス半々(n=  136)</c:v>
                </c:pt>
                <c:pt idx="3">
                  <c:v>【 A.適用技術の複雑化.高度化               】</c:v>
                </c:pt>
                <c:pt idx="4">
                  <c:v>プロダクト+プロダクト･サービス半々(n=  169)</c:v>
                </c:pt>
                <c:pt idx="5">
                  <c:v>サービス+プロダクト･サービス半々(n=  136)</c:v>
                </c:pt>
                <c:pt idx="6">
                  <c:v>【 E.安全性の向上.機能安全への対応等     】</c:v>
                </c:pt>
                <c:pt idx="7">
                  <c:v>プロダクト+プロダクト･サービス半々(n=  165)</c:v>
                </c:pt>
                <c:pt idx="8">
                  <c:v>サービス+プロダクト･サービス半々(n=  134)</c:v>
                </c:pt>
                <c:pt idx="9">
                  <c:v>【 C.つながる対象が増加　　 　　　　　　　　　　 】</c:v>
                </c:pt>
                <c:pt idx="10">
                  <c:v>プロダクト+プロダクト･サービス半々(n=  167)</c:v>
                </c:pt>
                <c:pt idx="11">
                  <c:v>サービス+プロダクト･サービス半々(n=  136)</c:v>
                </c:pt>
                <c:pt idx="12">
                  <c:v>【 D.利用形態.利用方法の多様化　　　　　　 】</c:v>
                </c:pt>
                <c:pt idx="13">
                  <c:v>プロダクト+プロダクト･サービス半々(n=  168)</c:v>
                </c:pt>
                <c:pt idx="14">
                  <c:v>サービス+プロダクト･サービス半々(n=  136)</c:v>
                </c:pt>
                <c:pt idx="15">
                  <c:v>【 I.デジタル.トランスフォーメーションへの対応   】</c:v>
                </c:pt>
                <c:pt idx="16">
                  <c:v>プロダクト+プロダクト･サービス半々(n=  169)</c:v>
                </c:pt>
                <c:pt idx="17">
                  <c:v>サービス+プロダクト･サービス半々(n=  136)</c:v>
                </c:pt>
                <c:pt idx="18">
                  <c:v>【 B.部品の増加.プラットフォームの増加　      】</c:v>
                </c:pt>
                <c:pt idx="19">
                  <c:v>プロダクト+プロダクト･サービス半々(n=  168)</c:v>
                </c:pt>
                <c:pt idx="20">
                  <c:v>サービス+プロダクト･サービス半々(n=  136)</c:v>
                </c:pt>
                <c:pt idx="21">
                  <c:v>【 J.ニューノーマルへの対応                       】</c:v>
                </c:pt>
                <c:pt idx="22">
                  <c:v>プロダクト+プロダクト･サービス半々(n=  166)</c:v>
                </c:pt>
                <c:pt idx="23">
                  <c:v>サービス+プロダクト･サービス半々(n=  134)</c:v>
                </c:pt>
                <c:pt idx="24">
                  <c:v>【 H.対応すべき規格等の増加                  】</c:v>
                </c:pt>
                <c:pt idx="25">
                  <c:v>プロダクト+プロダクト･サービス半々(n=  166)</c:v>
                </c:pt>
                <c:pt idx="26">
                  <c:v>サービス+プロダクト･サービス半々(n=  134)</c:v>
                </c:pt>
                <c:pt idx="27">
                  <c:v>【 G.仕向地.出荷先の拡大                     】</c:v>
                </c:pt>
                <c:pt idx="28">
                  <c:v>プロダクト+プロダクト･サービス半々(n=  167)</c:v>
                </c:pt>
                <c:pt idx="29">
                  <c:v>サービス+プロダクト･サービス半々(n=  135)</c:v>
                </c:pt>
              </c:strCache>
            </c:strRef>
          </c:cat>
          <c:val>
            <c:numRef>
              <c:f>'[7]Q12.要件の変化（現在事業形態）'!$AB$7:$AB$36</c:f>
              <c:numCache>
                <c:formatCode>0.0%</c:formatCode>
                <c:ptCount val="30"/>
                <c:pt idx="0" formatCode="General">
                  <c:v>0</c:v>
                </c:pt>
                <c:pt idx="1">
                  <c:v>2.3668639053254437E-2</c:v>
                </c:pt>
                <c:pt idx="2">
                  <c:v>7.3529411764705881E-3</c:v>
                </c:pt>
                <c:pt idx="3" formatCode="General">
                  <c:v>0</c:v>
                </c:pt>
                <c:pt idx="4">
                  <c:v>1.7751479289940829E-2</c:v>
                </c:pt>
                <c:pt idx="5">
                  <c:v>1.4705882352941176E-2</c:v>
                </c:pt>
                <c:pt idx="6" formatCode="General">
                  <c:v>0</c:v>
                </c:pt>
                <c:pt idx="7">
                  <c:v>1.8181818181818181E-2</c:v>
                </c:pt>
                <c:pt idx="8">
                  <c:v>2.2388059701492536E-2</c:v>
                </c:pt>
                <c:pt idx="9" formatCode="General">
                  <c:v>0</c:v>
                </c:pt>
                <c:pt idx="10">
                  <c:v>5.3892215568862277E-2</c:v>
                </c:pt>
                <c:pt idx="11">
                  <c:v>5.8823529411764705E-2</c:v>
                </c:pt>
                <c:pt idx="12" formatCode="General">
                  <c:v>0</c:v>
                </c:pt>
                <c:pt idx="13">
                  <c:v>2.976190476190476E-2</c:v>
                </c:pt>
                <c:pt idx="14">
                  <c:v>4.4117647058823532E-2</c:v>
                </c:pt>
                <c:pt idx="15" formatCode="General">
                  <c:v>0</c:v>
                </c:pt>
                <c:pt idx="16">
                  <c:v>6.5088757396449703E-2</c:v>
                </c:pt>
                <c:pt idx="17">
                  <c:v>8.0882352941176475E-2</c:v>
                </c:pt>
                <c:pt idx="18" formatCode="General">
                  <c:v>0</c:v>
                </c:pt>
                <c:pt idx="19">
                  <c:v>2.3809523809523808E-2</c:v>
                </c:pt>
                <c:pt idx="20">
                  <c:v>5.1470588235294115E-2</c:v>
                </c:pt>
                <c:pt idx="21" formatCode="General">
                  <c:v>0</c:v>
                </c:pt>
                <c:pt idx="22">
                  <c:v>6.6265060240963861E-2</c:v>
                </c:pt>
                <c:pt idx="23">
                  <c:v>6.7164179104477612E-2</c:v>
                </c:pt>
                <c:pt idx="24" formatCode="General">
                  <c:v>0</c:v>
                </c:pt>
                <c:pt idx="25">
                  <c:v>5.4216867469879519E-2</c:v>
                </c:pt>
                <c:pt idx="26">
                  <c:v>6.7164179104477612E-2</c:v>
                </c:pt>
                <c:pt idx="27" formatCode="General">
                  <c:v>0</c:v>
                </c:pt>
                <c:pt idx="28">
                  <c:v>4.1916167664670656E-2</c:v>
                </c:pt>
                <c:pt idx="29">
                  <c:v>8.8888888888888892E-2</c:v>
                </c:pt>
              </c:numCache>
            </c:numRef>
          </c:val>
          <c:extLst>
            <c:ext xmlns:c16="http://schemas.microsoft.com/office/drawing/2014/chart" uri="{C3380CC4-5D6E-409C-BE32-E72D297353CC}">
              <c16:uniqueId val="{00000036-145B-41DB-8243-8D34F2AEDD6A}"/>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'[クロス集計_C_Q12.Q22.Q23(Q8-Q10クロス).xlsx]Q12.要件の変化（現在提供先）'!$X$6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C79-4016-A1FC-8550D6CD2B9D}"/>
                </c:ext>
              </c:extLst>
            </c:dLbl>
            <c:dLbl>
              <c:idx val="3"/>
              <c:delete val="1"/>
              <c:extLst>
                <c:ext xmlns:c15="http://schemas.microsoft.com/office/drawing/2012/chart" uri="{CE6537A1-D6FC-4f65-9D91-7224C49458BB}"/>
                <c:ext xmlns:c16="http://schemas.microsoft.com/office/drawing/2014/chart" uri="{C3380CC4-5D6E-409C-BE32-E72D297353CC}">
                  <c16:uniqueId val="{00000001-6C79-4016-A1FC-8550D6CD2B9D}"/>
                </c:ext>
              </c:extLst>
            </c:dLbl>
            <c:dLbl>
              <c:idx val="6"/>
              <c:delete val="1"/>
              <c:extLst>
                <c:ext xmlns:c15="http://schemas.microsoft.com/office/drawing/2012/chart" uri="{CE6537A1-D6FC-4f65-9D91-7224C49458BB}"/>
                <c:ext xmlns:c16="http://schemas.microsoft.com/office/drawing/2014/chart" uri="{C3380CC4-5D6E-409C-BE32-E72D297353CC}">
                  <c16:uniqueId val="{00000002-6C79-4016-A1FC-8550D6CD2B9D}"/>
                </c:ext>
              </c:extLst>
            </c:dLbl>
            <c:dLbl>
              <c:idx val="9"/>
              <c:delete val="1"/>
              <c:extLst>
                <c:ext xmlns:c15="http://schemas.microsoft.com/office/drawing/2012/chart" uri="{CE6537A1-D6FC-4f65-9D91-7224C49458BB}"/>
                <c:ext xmlns:c16="http://schemas.microsoft.com/office/drawing/2014/chart" uri="{C3380CC4-5D6E-409C-BE32-E72D297353CC}">
                  <c16:uniqueId val="{00000003-6C79-4016-A1FC-8550D6CD2B9D}"/>
                </c:ext>
              </c:extLst>
            </c:dLbl>
            <c:dLbl>
              <c:idx val="12"/>
              <c:delete val="1"/>
              <c:extLst>
                <c:ext xmlns:c15="http://schemas.microsoft.com/office/drawing/2012/chart" uri="{CE6537A1-D6FC-4f65-9D91-7224C49458BB}"/>
                <c:ext xmlns:c16="http://schemas.microsoft.com/office/drawing/2014/chart" uri="{C3380CC4-5D6E-409C-BE32-E72D297353CC}">
                  <c16:uniqueId val="{00000004-6C79-4016-A1FC-8550D6CD2B9D}"/>
                </c:ext>
              </c:extLst>
            </c:dLbl>
            <c:dLbl>
              <c:idx val="15"/>
              <c:delete val="1"/>
              <c:extLst>
                <c:ext xmlns:c15="http://schemas.microsoft.com/office/drawing/2012/chart" uri="{CE6537A1-D6FC-4f65-9D91-7224C49458BB}"/>
                <c:ext xmlns:c16="http://schemas.microsoft.com/office/drawing/2014/chart" uri="{C3380CC4-5D6E-409C-BE32-E72D297353CC}">
                  <c16:uniqueId val="{00000005-6C79-4016-A1FC-8550D6CD2B9D}"/>
                </c:ext>
              </c:extLst>
            </c:dLbl>
            <c:dLbl>
              <c:idx val="18"/>
              <c:delete val="1"/>
              <c:extLst>
                <c:ext xmlns:c15="http://schemas.microsoft.com/office/drawing/2012/chart" uri="{CE6537A1-D6FC-4f65-9D91-7224C49458BB}"/>
                <c:ext xmlns:c16="http://schemas.microsoft.com/office/drawing/2014/chart" uri="{C3380CC4-5D6E-409C-BE32-E72D297353CC}">
                  <c16:uniqueId val="{00000006-6C79-4016-A1FC-8550D6CD2B9D}"/>
                </c:ext>
              </c:extLst>
            </c:dLbl>
            <c:dLbl>
              <c:idx val="21"/>
              <c:delete val="1"/>
              <c:extLst>
                <c:ext xmlns:c15="http://schemas.microsoft.com/office/drawing/2012/chart" uri="{CE6537A1-D6FC-4f65-9D91-7224C49458BB}"/>
                <c:ext xmlns:c16="http://schemas.microsoft.com/office/drawing/2014/chart" uri="{C3380CC4-5D6E-409C-BE32-E72D297353CC}">
                  <c16:uniqueId val="{00000007-6C79-4016-A1FC-8550D6CD2B9D}"/>
                </c:ext>
              </c:extLst>
            </c:dLbl>
            <c:dLbl>
              <c:idx val="24"/>
              <c:delete val="1"/>
              <c:extLst>
                <c:ext xmlns:c15="http://schemas.microsoft.com/office/drawing/2012/chart" uri="{CE6537A1-D6FC-4f65-9D91-7224C49458BB}"/>
                <c:ext xmlns:c16="http://schemas.microsoft.com/office/drawing/2014/chart" uri="{C3380CC4-5D6E-409C-BE32-E72D297353CC}">
                  <c16:uniqueId val="{00000008-6C79-4016-A1FC-8550D6CD2B9D}"/>
                </c:ext>
              </c:extLst>
            </c:dLbl>
            <c:dLbl>
              <c:idx val="27"/>
              <c:delete val="1"/>
              <c:extLst>
                <c:ext xmlns:c15="http://schemas.microsoft.com/office/drawing/2012/chart" uri="{CE6537A1-D6FC-4f65-9D91-7224C49458BB}"/>
                <c:ext xmlns:c16="http://schemas.microsoft.com/office/drawing/2014/chart" uri="{C3380CC4-5D6E-409C-BE32-E72D297353CC}">
                  <c16:uniqueId val="{00000009-6C79-4016-A1FC-8550D6CD2B9D}"/>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'[7]Q12.要件の変化（現在提供先）'!$W$7:$W$36</c:f>
              <c:strCache>
                <c:ptCount val="30"/>
                <c:pt idx="0">
                  <c:v>【 F.セキュリティ.プライバシー保護の強化    　 】</c:v>
                </c:pt>
                <c:pt idx="1">
                  <c:v>B2C + B2C･B2B半々(n=    43)</c:v>
                </c:pt>
                <c:pt idx="2">
                  <c:v>B2B + B2C･B2B半々(n=  237)</c:v>
                </c:pt>
                <c:pt idx="3">
                  <c:v>【 A.適用技術の複雑化.高度化               】</c:v>
                </c:pt>
                <c:pt idx="4">
                  <c:v>B2C + B2C･B2B半々(n=    43)</c:v>
                </c:pt>
                <c:pt idx="5">
                  <c:v>B2B + B2C･B2B半々(n=  238)</c:v>
                </c:pt>
                <c:pt idx="6">
                  <c:v>【 E.安全性の向上.機能安全への対応等     】</c:v>
                </c:pt>
                <c:pt idx="7">
                  <c:v>B2C + B2C･B2B半々(n=    41)</c:v>
                </c:pt>
                <c:pt idx="8">
                  <c:v>B2B + B2C･B2B半々(n=  233)</c:v>
                </c:pt>
                <c:pt idx="9">
                  <c:v>【 C.つながる対象が増加　　 　　　　　　　　　　 】</c:v>
                </c:pt>
                <c:pt idx="10">
                  <c:v>B2C + B2C･B2B半々(n=    43)</c:v>
                </c:pt>
                <c:pt idx="11">
                  <c:v>B2B + B2C･B2B半々(n=  235)</c:v>
                </c:pt>
                <c:pt idx="12">
                  <c:v>【 D.利用形態.利用方法の多様化　　　　　　 】</c:v>
                </c:pt>
                <c:pt idx="13">
                  <c:v>B2C + B2C･B2B半々(n=    42)</c:v>
                </c:pt>
                <c:pt idx="14">
                  <c:v>B2B + B2C･B2B半々(n=  237)</c:v>
                </c:pt>
                <c:pt idx="15">
                  <c:v>【 I.デジタル.トランスフォーメーションへの対応   】</c:v>
                </c:pt>
                <c:pt idx="16">
                  <c:v>B2C + B2C･B2B半々(n=    43)</c:v>
                </c:pt>
                <c:pt idx="17">
                  <c:v>B2B + B2C･B2B半々(n=  237)</c:v>
                </c:pt>
                <c:pt idx="18">
                  <c:v>【 B.部品の増加.プラットフォームの増加　      】</c:v>
                </c:pt>
                <c:pt idx="19">
                  <c:v>B2C + B2C･B2B半々(n=    43)</c:v>
                </c:pt>
                <c:pt idx="20">
                  <c:v>B2B + B2C･B2B半々(n=  236)</c:v>
                </c:pt>
                <c:pt idx="21">
                  <c:v>【 J.ニューノーマルへの対応                       】</c:v>
                </c:pt>
                <c:pt idx="22">
                  <c:v>B2C + B2C･B2B半々(n=    42)</c:v>
                </c:pt>
                <c:pt idx="23">
                  <c:v>B2B + B2C･B2B半々(n=  234)</c:v>
                </c:pt>
                <c:pt idx="24">
                  <c:v>【 H.対応すべき規格等の増加                  】</c:v>
                </c:pt>
                <c:pt idx="25">
                  <c:v>B2C + B2C･B2B半々(n=    43)</c:v>
                </c:pt>
                <c:pt idx="26">
                  <c:v>B2B + B2C･B2B半々(n=  234)</c:v>
                </c:pt>
                <c:pt idx="27">
                  <c:v>【 G.仕向地.出荷先の拡大                     】</c:v>
                </c:pt>
                <c:pt idx="28">
                  <c:v>B2C + B2C･B2B半々(n=    43)</c:v>
                </c:pt>
                <c:pt idx="29">
                  <c:v>B2B + B2C･B2B半々(n=  235)</c:v>
                </c:pt>
              </c:strCache>
            </c:strRef>
          </c:cat>
          <c:val>
            <c:numRef>
              <c:f>'[7]Q12.要件の変化（現在提供先）'!$X$7:$X$36</c:f>
              <c:numCache>
                <c:formatCode>0.0%</c:formatCode>
                <c:ptCount val="30"/>
                <c:pt idx="0" formatCode="General">
                  <c:v>0</c:v>
                </c:pt>
                <c:pt idx="1">
                  <c:v>0.32558139534883723</c:v>
                </c:pt>
                <c:pt idx="2">
                  <c:v>0.37552742616033757</c:v>
                </c:pt>
                <c:pt idx="3" formatCode="General">
                  <c:v>0</c:v>
                </c:pt>
                <c:pt idx="4">
                  <c:v>0.23255813953488372</c:v>
                </c:pt>
                <c:pt idx="5">
                  <c:v>0.37394957983193278</c:v>
                </c:pt>
                <c:pt idx="6" formatCode="General">
                  <c:v>0</c:v>
                </c:pt>
                <c:pt idx="7">
                  <c:v>0.26829268292682928</c:v>
                </c:pt>
                <c:pt idx="8">
                  <c:v>0.27896995708154504</c:v>
                </c:pt>
                <c:pt idx="9" formatCode="General">
                  <c:v>0</c:v>
                </c:pt>
                <c:pt idx="10">
                  <c:v>0.13953488372093023</c:v>
                </c:pt>
                <c:pt idx="11">
                  <c:v>0.20425531914893616</c:v>
                </c:pt>
                <c:pt idx="12" formatCode="General">
                  <c:v>0</c:v>
                </c:pt>
                <c:pt idx="13">
                  <c:v>0.14285714285714285</c:v>
                </c:pt>
                <c:pt idx="14">
                  <c:v>0.1940928270042194</c:v>
                </c:pt>
                <c:pt idx="15" formatCode="General">
                  <c:v>0</c:v>
                </c:pt>
                <c:pt idx="16">
                  <c:v>9.3023255813953487E-2</c:v>
                </c:pt>
                <c:pt idx="17">
                  <c:v>0.16033755274261605</c:v>
                </c:pt>
                <c:pt idx="18" formatCode="General">
                  <c:v>0</c:v>
                </c:pt>
                <c:pt idx="19">
                  <c:v>0.11627906976744186</c:v>
                </c:pt>
                <c:pt idx="20">
                  <c:v>0.14830508474576271</c:v>
                </c:pt>
                <c:pt idx="21" formatCode="General">
                  <c:v>0</c:v>
                </c:pt>
                <c:pt idx="22">
                  <c:v>4.7619047619047616E-2</c:v>
                </c:pt>
                <c:pt idx="23">
                  <c:v>0.10683760683760683</c:v>
                </c:pt>
                <c:pt idx="24" formatCode="General">
                  <c:v>0</c:v>
                </c:pt>
                <c:pt idx="25">
                  <c:v>4.6511627906976744E-2</c:v>
                </c:pt>
                <c:pt idx="26">
                  <c:v>9.8290598290598288E-2</c:v>
                </c:pt>
                <c:pt idx="27" formatCode="General">
                  <c:v>0</c:v>
                </c:pt>
                <c:pt idx="28">
                  <c:v>4.6511627906976744E-2</c:v>
                </c:pt>
                <c:pt idx="29">
                  <c:v>8.085106382978724E-2</c:v>
                </c:pt>
              </c:numCache>
            </c:numRef>
          </c:val>
          <c:extLst>
            <c:ext xmlns:c16="http://schemas.microsoft.com/office/drawing/2014/chart" uri="{C3380CC4-5D6E-409C-BE32-E72D297353CC}">
              <c16:uniqueId val="{0000000A-6C79-4016-A1FC-8550D6CD2B9D}"/>
            </c:ext>
          </c:extLst>
        </c:ser>
        <c:ser>
          <c:idx val="1"/>
          <c:order val="1"/>
          <c:tx>
            <c:strRef>
              <c:f>'[クロス集計_C_Q12.Q22.Q23(Q8-Q10クロス).xlsx]Q12.要件の変化（現在提供先）'!$Y$6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6C79-4016-A1FC-8550D6CD2B9D}"/>
                </c:ext>
              </c:extLst>
            </c:dLbl>
            <c:dLbl>
              <c:idx val="3"/>
              <c:delete val="1"/>
              <c:extLst>
                <c:ext xmlns:c15="http://schemas.microsoft.com/office/drawing/2012/chart" uri="{CE6537A1-D6FC-4f65-9D91-7224C49458BB}"/>
                <c:ext xmlns:c16="http://schemas.microsoft.com/office/drawing/2014/chart" uri="{C3380CC4-5D6E-409C-BE32-E72D297353CC}">
                  <c16:uniqueId val="{0000000C-6C79-4016-A1FC-8550D6CD2B9D}"/>
                </c:ext>
              </c:extLst>
            </c:dLbl>
            <c:dLbl>
              <c:idx val="6"/>
              <c:delete val="1"/>
              <c:extLst>
                <c:ext xmlns:c15="http://schemas.microsoft.com/office/drawing/2012/chart" uri="{CE6537A1-D6FC-4f65-9D91-7224C49458BB}"/>
                <c:ext xmlns:c16="http://schemas.microsoft.com/office/drawing/2014/chart" uri="{C3380CC4-5D6E-409C-BE32-E72D297353CC}">
                  <c16:uniqueId val="{0000000D-6C79-4016-A1FC-8550D6CD2B9D}"/>
                </c:ext>
              </c:extLst>
            </c:dLbl>
            <c:dLbl>
              <c:idx val="9"/>
              <c:delete val="1"/>
              <c:extLst>
                <c:ext xmlns:c15="http://schemas.microsoft.com/office/drawing/2012/chart" uri="{CE6537A1-D6FC-4f65-9D91-7224C49458BB}"/>
                <c:ext xmlns:c16="http://schemas.microsoft.com/office/drawing/2014/chart" uri="{C3380CC4-5D6E-409C-BE32-E72D297353CC}">
                  <c16:uniqueId val="{0000000E-6C79-4016-A1FC-8550D6CD2B9D}"/>
                </c:ext>
              </c:extLst>
            </c:dLbl>
            <c:dLbl>
              <c:idx val="12"/>
              <c:delete val="1"/>
              <c:extLst>
                <c:ext xmlns:c15="http://schemas.microsoft.com/office/drawing/2012/chart" uri="{CE6537A1-D6FC-4f65-9D91-7224C49458BB}"/>
                <c:ext xmlns:c16="http://schemas.microsoft.com/office/drawing/2014/chart" uri="{C3380CC4-5D6E-409C-BE32-E72D297353CC}">
                  <c16:uniqueId val="{0000000F-6C79-4016-A1FC-8550D6CD2B9D}"/>
                </c:ext>
              </c:extLst>
            </c:dLbl>
            <c:dLbl>
              <c:idx val="15"/>
              <c:delete val="1"/>
              <c:extLst>
                <c:ext xmlns:c15="http://schemas.microsoft.com/office/drawing/2012/chart" uri="{CE6537A1-D6FC-4f65-9D91-7224C49458BB}"/>
                <c:ext xmlns:c16="http://schemas.microsoft.com/office/drawing/2014/chart" uri="{C3380CC4-5D6E-409C-BE32-E72D297353CC}">
                  <c16:uniqueId val="{00000010-6C79-4016-A1FC-8550D6CD2B9D}"/>
                </c:ext>
              </c:extLst>
            </c:dLbl>
            <c:dLbl>
              <c:idx val="18"/>
              <c:delete val="1"/>
              <c:extLst>
                <c:ext xmlns:c15="http://schemas.microsoft.com/office/drawing/2012/chart" uri="{CE6537A1-D6FC-4f65-9D91-7224C49458BB}"/>
                <c:ext xmlns:c16="http://schemas.microsoft.com/office/drawing/2014/chart" uri="{C3380CC4-5D6E-409C-BE32-E72D297353CC}">
                  <c16:uniqueId val="{00000011-6C79-4016-A1FC-8550D6CD2B9D}"/>
                </c:ext>
              </c:extLst>
            </c:dLbl>
            <c:dLbl>
              <c:idx val="21"/>
              <c:delete val="1"/>
              <c:extLst>
                <c:ext xmlns:c15="http://schemas.microsoft.com/office/drawing/2012/chart" uri="{CE6537A1-D6FC-4f65-9D91-7224C49458BB}"/>
                <c:ext xmlns:c16="http://schemas.microsoft.com/office/drawing/2014/chart" uri="{C3380CC4-5D6E-409C-BE32-E72D297353CC}">
                  <c16:uniqueId val="{00000012-6C79-4016-A1FC-8550D6CD2B9D}"/>
                </c:ext>
              </c:extLst>
            </c:dLbl>
            <c:dLbl>
              <c:idx val="24"/>
              <c:delete val="1"/>
              <c:extLst>
                <c:ext xmlns:c15="http://schemas.microsoft.com/office/drawing/2012/chart" uri="{CE6537A1-D6FC-4f65-9D91-7224C49458BB}"/>
                <c:ext xmlns:c16="http://schemas.microsoft.com/office/drawing/2014/chart" uri="{C3380CC4-5D6E-409C-BE32-E72D297353CC}">
                  <c16:uniqueId val="{00000013-6C79-4016-A1FC-8550D6CD2B9D}"/>
                </c:ext>
              </c:extLst>
            </c:dLbl>
            <c:dLbl>
              <c:idx val="27"/>
              <c:delete val="1"/>
              <c:extLst>
                <c:ext xmlns:c15="http://schemas.microsoft.com/office/drawing/2012/chart" uri="{CE6537A1-D6FC-4f65-9D91-7224C49458BB}"/>
                <c:ext xmlns:c16="http://schemas.microsoft.com/office/drawing/2014/chart" uri="{C3380CC4-5D6E-409C-BE32-E72D297353CC}">
                  <c16:uniqueId val="{00000014-6C79-4016-A1FC-8550D6CD2B9D}"/>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'[7]Q12.要件の変化（現在提供先）'!$W$7:$W$36</c:f>
              <c:strCache>
                <c:ptCount val="30"/>
                <c:pt idx="0">
                  <c:v>【 F.セキュリティ.プライバシー保護の強化    　 】</c:v>
                </c:pt>
                <c:pt idx="1">
                  <c:v>B2C + B2C･B2B半々(n=    43)</c:v>
                </c:pt>
                <c:pt idx="2">
                  <c:v>B2B + B2C･B2B半々(n=  237)</c:v>
                </c:pt>
                <c:pt idx="3">
                  <c:v>【 A.適用技術の複雑化.高度化               】</c:v>
                </c:pt>
                <c:pt idx="4">
                  <c:v>B2C + B2C･B2B半々(n=    43)</c:v>
                </c:pt>
                <c:pt idx="5">
                  <c:v>B2B + B2C･B2B半々(n=  238)</c:v>
                </c:pt>
                <c:pt idx="6">
                  <c:v>【 E.安全性の向上.機能安全への対応等     】</c:v>
                </c:pt>
                <c:pt idx="7">
                  <c:v>B2C + B2C･B2B半々(n=    41)</c:v>
                </c:pt>
                <c:pt idx="8">
                  <c:v>B2B + B2C･B2B半々(n=  233)</c:v>
                </c:pt>
                <c:pt idx="9">
                  <c:v>【 C.つながる対象が増加　　 　　　　　　　　　　 】</c:v>
                </c:pt>
                <c:pt idx="10">
                  <c:v>B2C + B2C･B2B半々(n=    43)</c:v>
                </c:pt>
                <c:pt idx="11">
                  <c:v>B2B + B2C･B2B半々(n=  235)</c:v>
                </c:pt>
                <c:pt idx="12">
                  <c:v>【 D.利用形態.利用方法の多様化　　　　　　 】</c:v>
                </c:pt>
                <c:pt idx="13">
                  <c:v>B2C + B2C･B2B半々(n=    42)</c:v>
                </c:pt>
                <c:pt idx="14">
                  <c:v>B2B + B2C･B2B半々(n=  237)</c:v>
                </c:pt>
                <c:pt idx="15">
                  <c:v>【 I.デジタル.トランスフォーメーションへの対応   】</c:v>
                </c:pt>
                <c:pt idx="16">
                  <c:v>B2C + B2C･B2B半々(n=    43)</c:v>
                </c:pt>
                <c:pt idx="17">
                  <c:v>B2B + B2C･B2B半々(n=  237)</c:v>
                </c:pt>
                <c:pt idx="18">
                  <c:v>【 B.部品の増加.プラットフォームの増加　      】</c:v>
                </c:pt>
                <c:pt idx="19">
                  <c:v>B2C + B2C･B2B半々(n=    43)</c:v>
                </c:pt>
                <c:pt idx="20">
                  <c:v>B2B + B2C･B2B半々(n=  236)</c:v>
                </c:pt>
                <c:pt idx="21">
                  <c:v>【 J.ニューノーマルへの対応                       】</c:v>
                </c:pt>
                <c:pt idx="22">
                  <c:v>B2C + B2C･B2B半々(n=    42)</c:v>
                </c:pt>
                <c:pt idx="23">
                  <c:v>B2B + B2C･B2B半々(n=  234)</c:v>
                </c:pt>
                <c:pt idx="24">
                  <c:v>【 H.対応すべき規格等の増加                  】</c:v>
                </c:pt>
                <c:pt idx="25">
                  <c:v>B2C + B2C･B2B半々(n=    43)</c:v>
                </c:pt>
                <c:pt idx="26">
                  <c:v>B2B + B2C･B2B半々(n=  234)</c:v>
                </c:pt>
                <c:pt idx="27">
                  <c:v>【 G.仕向地.出荷先の拡大                     】</c:v>
                </c:pt>
                <c:pt idx="28">
                  <c:v>B2C + B2C･B2B半々(n=    43)</c:v>
                </c:pt>
                <c:pt idx="29">
                  <c:v>B2B + B2C･B2B半々(n=  235)</c:v>
                </c:pt>
              </c:strCache>
            </c:strRef>
          </c:cat>
          <c:val>
            <c:numRef>
              <c:f>'[7]Q12.要件の変化（現在提供先）'!$Y$7:$Y$36</c:f>
              <c:numCache>
                <c:formatCode>0.0%</c:formatCode>
                <c:ptCount val="30"/>
                <c:pt idx="0" formatCode="General">
                  <c:v>0</c:v>
                </c:pt>
                <c:pt idx="1">
                  <c:v>0.48837209302325579</c:v>
                </c:pt>
                <c:pt idx="2">
                  <c:v>0.42616033755274263</c:v>
                </c:pt>
                <c:pt idx="3" formatCode="General">
                  <c:v>0</c:v>
                </c:pt>
                <c:pt idx="4">
                  <c:v>0.46511627906976744</c:v>
                </c:pt>
                <c:pt idx="5">
                  <c:v>0.44537815126050423</c:v>
                </c:pt>
                <c:pt idx="6" formatCode="General">
                  <c:v>0</c:v>
                </c:pt>
                <c:pt idx="7">
                  <c:v>0.43902439024390244</c:v>
                </c:pt>
                <c:pt idx="8">
                  <c:v>0.39914163090128757</c:v>
                </c:pt>
                <c:pt idx="9" formatCode="General">
                  <c:v>0</c:v>
                </c:pt>
                <c:pt idx="10">
                  <c:v>0.37209302325581395</c:v>
                </c:pt>
                <c:pt idx="11">
                  <c:v>0.38723404255319149</c:v>
                </c:pt>
                <c:pt idx="12" formatCode="General">
                  <c:v>0</c:v>
                </c:pt>
                <c:pt idx="13">
                  <c:v>0.35714285714285715</c:v>
                </c:pt>
                <c:pt idx="14">
                  <c:v>0.44303797468354428</c:v>
                </c:pt>
                <c:pt idx="15" formatCode="General">
                  <c:v>0</c:v>
                </c:pt>
                <c:pt idx="16">
                  <c:v>0.34883720930232559</c:v>
                </c:pt>
                <c:pt idx="17">
                  <c:v>0.39662447257383965</c:v>
                </c:pt>
                <c:pt idx="18" formatCode="General">
                  <c:v>0</c:v>
                </c:pt>
                <c:pt idx="19">
                  <c:v>0.32558139534883723</c:v>
                </c:pt>
                <c:pt idx="20">
                  <c:v>0.43220338983050849</c:v>
                </c:pt>
                <c:pt idx="21" formatCode="General">
                  <c:v>0</c:v>
                </c:pt>
                <c:pt idx="22">
                  <c:v>0.26190476190476192</c:v>
                </c:pt>
                <c:pt idx="23">
                  <c:v>0.29059829059829062</c:v>
                </c:pt>
                <c:pt idx="24" formatCode="General">
                  <c:v>0</c:v>
                </c:pt>
                <c:pt idx="25">
                  <c:v>0.34883720930232559</c:v>
                </c:pt>
                <c:pt idx="26">
                  <c:v>0.34615384615384615</c:v>
                </c:pt>
                <c:pt idx="27" formatCode="General">
                  <c:v>0</c:v>
                </c:pt>
                <c:pt idx="28">
                  <c:v>0.16279069767441862</c:v>
                </c:pt>
                <c:pt idx="29">
                  <c:v>0.18723404255319148</c:v>
                </c:pt>
              </c:numCache>
            </c:numRef>
          </c:val>
          <c:extLst>
            <c:ext xmlns:c16="http://schemas.microsoft.com/office/drawing/2014/chart" uri="{C3380CC4-5D6E-409C-BE32-E72D297353CC}">
              <c16:uniqueId val="{00000015-6C79-4016-A1FC-8550D6CD2B9D}"/>
            </c:ext>
          </c:extLst>
        </c:ser>
        <c:ser>
          <c:idx val="2"/>
          <c:order val="2"/>
          <c:tx>
            <c:strRef>
              <c:f>'[クロス集計_C_Q12.Q22.Q23(Q8-Q10クロス).xlsx]Q12.要件の変化（現在提供先）'!$Z$6</c:f>
              <c:strCache>
                <c:ptCount val="1"/>
                <c:pt idx="0">
                  <c:v>あまり当てはまらない</c:v>
                </c:pt>
              </c:strCache>
            </c:strRef>
          </c:tx>
          <c:spPr>
            <a:solidFill>
              <a:srgbClr val="3366FF"/>
            </a:solidFill>
            <a:ln>
              <a:solidFill>
                <a:schemeClr val="tx1"/>
              </a:solidFill>
            </a:ln>
            <a:effectLst/>
          </c:spPr>
          <c:invertIfNegative val="0"/>
          <c:dLbls>
            <c:delete val="1"/>
          </c:dLbls>
          <c:cat>
            <c:strRef>
              <c:f>'[7]Q12.要件の変化（現在提供先）'!$W$7:$W$36</c:f>
              <c:strCache>
                <c:ptCount val="30"/>
                <c:pt idx="0">
                  <c:v>【 F.セキュリティ.プライバシー保護の強化    　 】</c:v>
                </c:pt>
                <c:pt idx="1">
                  <c:v>B2C + B2C･B2B半々(n=    43)</c:v>
                </c:pt>
                <c:pt idx="2">
                  <c:v>B2B + B2C･B2B半々(n=  237)</c:v>
                </c:pt>
                <c:pt idx="3">
                  <c:v>【 A.適用技術の複雑化.高度化               】</c:v>
                </c:pt>
                <c:pt idx="4">
                  <c:v>B2C + B2C･B2B半々(n=    43)</c:v>
                </c:pt>
                <c:pt idx="5">
                  <c:v>B2B + B2C･B2B半々(n=  238)</c:v>
                </c:pt>
                <c:pt idx="6">
                  <c:v>【 E.安全性の向上.機能安全への対応等     】</c:v>
                </c:pt>
                <c:pt idx="7">
                  <c:v>B2C + B2C･B2B半々(n=    41)</c:v>
                </c:pt>
                <c:pt idx="8">
                  <c:v>B2B + B2C･B2B半々(n=  233)</c:v>
                </c:pt>
                <c:pt idx="9">
                  <c:v>【 C.つながる対象が増加　　 　　　　　　　　　　 】</c:v>
                </c:pt>
                <c:pt idx="10">
                  <c:v>B2C + B2C･B2B半々(n=    43)</c:v>
                </c:pt>
                <c:pt idx="11">
                  <c:v>B2B + B2C･B2B半々(n=  235)</c:v>
                </c:pt>
                <c:pt idx="12">
                  <c:v>【 D.利用形態.利用方法の多様化　　　　　　 】</c:v>
                </c:pt>
                <c:pt idx="13">
                  <c:v>B2C + B2C･B2B半々(n=    42)</c:v>
                </c:pt>
                <c:pt idx="14">
                  <c:v>B2B + B2C･B2B半々(n=  237)</c:v>
                </c:pt>
                <c:pt idx="15">
                  <c:v>【 I.デジタル.トランスフォーメーションへの対応   】</c:v>
                </c:pt>
                <c:pt idx="16">
                  <c:v>B2C + B2C･B2B半々(n=    43)</c:v>
                </c:pt>
                <c:pt idx="17">
                  <c:v>B2B + B2C･B2B半々(n=  237)</c:v>
                </c:pt>
                <c:pt idx="18">
                  <c:v>【 B.部品の増加.プラットフォームの増加　      】</c:v>
                </c:pt>
                <c:pt idx="19">
                  <c:v>B2C + B2C･B2B半々(n=    43)</c:v>
                </c:pt>
                <c:pt idx="20">
                  <c:v>B2B + B2C･B2B半々(n=  236)</c:v>
                </c:pt>
                <c:pt idx="21">
                  <c:v>【 J.ニューノーマルへの対応                       】</c:v>
                </c:pt>
                <c:pt idx="22">
                  <c:v>B2C + B2C･B2B半々(n=    42)</c:v>
                </c:pt>
                <c:pt idx="23">
                  <c:v>B2B + B2C･B2B半々(n=  234)</c:v>
                </c:pt>
                <c:pt idx="24">
                  <c:v>【 H.対応すべき規格等の増加                  】</c:v>
                </c:pt>
                <c:pt idx="25">
                  <c:v>B2C + B2C･B2B半々(n=    43)</c:v>
                </c:pt>
                <c:pt idx="26">
                  <c:v>B2B + B2C･B2B半々(n=  234)</c:v>
                </c:pt>
                <c:pt idx="27">
                  <c:v>【 G.仕向地.出荷先の拡大                     】</c:v>
                </c:pt>
                <c:pt idx="28">
                  <c:v>B2C + B2C･B2B半々(n=    43)</c:v>
                </c:pt>
                <c:pt idx="29">
                  <c:v>B2B + B2C･B2B半々(n=  235)</c:v>
                </c:pt>
              </c:strCache>
            </c:strRef>
          </c:cat>
          <c:val>
            <c:numRef>
              <c:f>'[7]Q12.要件の変化（現在提供先）'!$Z$7:$Z$36</c:f>
              <c:numCache>
                <c:formatCode>0.0%</c:formatCode>
                <c:ptCount val="30"/>
                <c:pt idx="0" formatCode="General">
                  <c:v>0</c:v>
                </c:pt>
                <c:pt idx="1">
                  <c:v>0.11627906976744186</c:v>
                </c:pt>
                <c:pt idx="2">
                  <c:v>0.12236286919831224</c:v>
                </c:pt>
                <c:pt idx="3" formatCode="General">
                  <c:v>0</c:v>
                </c:pt>
                <c:pt idx="4">
                  <c:v>0.20930232558139536</c:v>
                </c:pt>
                <c:pt idx="5">
                  <c:v>0.1092436974789916</c:v>
                </c:pt>
                <c:pt idx="6" formatCode="General">
                  <c:v>0</c:v>
                </c:pt>
                <c:pt idx="7">
                  <c:v>0.17073170731707318</c:v>
                </c:pt>
                <c:pt idx="8">
                  <c:v>0.21888412017167383</c:v>
                </c:pt>
                <c:pt idx="9" formatCode="General">
                  <c:v>0</c:v>
                </c:pt>
                <c:pt idx="10">
                  <c:v>0.34883720930232559</c:v>
                </c:pt>
                <c:pt idx="11">
                  <c:v>0.2723404255319149</c:v>
                </c:pt>
                <c:pt idx="12" formatCode="General">
                  <c:v>0</c:v>
                </c:pt>
                <c:pt idx="13">
                  <c:v>0.38095238095238093</c:v>
                </c:pt>
                <c:pt idx="14">
                  <c:v>0.23628691983122363</c:v>
                </c:pt>
                <c:pt idx="15" formatCode="General">
                  <c:v>0</c:v>
                </c:pt>
                <c:pt idx="16">
                  <c:v>0.41860465116279072</c:v>
                </c:pt>
                <c:pt idx="17">
                  <c:v>0.27426160337552741</c:v>
                </c:pt>
                <c:pt idx="18" formatCode="General">
                  <c:v>0</c:v>
                </c:pt>
                <c:pt idx="19">
                  <c:v>0.44186046511627908</c:v>
                </c:pt>
                <c:pt idx="20">
                  <c:v>0.24576271186440679</c:v>
                </c:pt>
                <c:pt idx="21" formatCode="General">
                  <c:v>0</c:v>
                </c:pt>
                <c:pt idx="22">
                  <c:v>0.47619047619047616</c:v>
                </c:pt>
                <c:pt idx="23">
                  <c:v>0.41452991452991456</c:v>
                </c:pt>
                <c:pt idx="24" formatCode="General">
                  <c:v>0</c:v>
                </c:pt>
                <c:pt idx="25">
                  <c:v>0.41860465116279072</c:v>
                </c:pt>
                <c:pt idx="26">
                  <c:v>0.38461538461538464</c:v>
                </c:pt>
                <c:pt idx="27" formatCode="General">
                  <c:v>0</c:v>
                </c:pt>
                <c:pt idx="28">
                  <c:v>0.55813953488372092</c:v>
                </c:pt>
                <c:pt idx="29">
                  <c:v>0.47234042553191491</c:v>
                </c:pt>
              </c:numCache>
            </c:numRef>
          </c:val>
          <c:extLst>
            <c:ext xmlns:c16="http://schemas.microsoft.com/office/drawing/2014/chart" uri="{C3380CC4-5D6E-409C-BE32-E72D297353CC}">
              <c16:uniqueId val="{00000020-6C79-4016-A1FC-8550D6CD2B9D}"/>
            </c:ext>
          </c:extLst>
        </c:ser>
        <c:ser>
          <c:idx val="3"/>
          <c:order val="3"/>
          <c:tx>
            <c:strRef>
              <c:f>'[クロス集計_C_Q12.Q22.Q23(Q8-Q10クロス).xlsx]Q12.要件の変化（現在提供先）'!$AA$6</c:f>
              <c:strCache>
                <c:ptCount val="1"/>
                <c:pt idx="0">
                  <c:v>当てはまらない</c:v>
                </c:pt>
              </c:strCache>
            </c:strRef>
          </c:tx>
          <c:spPr>
            <a:solidFill>
              <a:srgbClr val="9DC3E6"/>
            </a:solidFill>
            <a:ln>
              <a:solidFill>
                <a:schemeClr val="tx1"/>
              </a:solidFill>
            </a:ln>
            <a:effectLst/>
          </c:spPr>
          <c:invertIfNegative val="0"/>
          <c:dLbls>
            <c:delete val="1"/>
          </c:dLbls>
          <c:cat>
            <c:strRef>
              <c:f>'[7]Q12.要件の変化（現在提供先）'!$W$7:$W$36</c:f>
              <c:strCache>
                <c:ptCount val="30"/>
                <c:pt idx="0">
                  <c:v>【 F.セキュリティ.プライバシー保護の強化    　 】</c:v>
                </c:pt>
                <c:pt idx="1">
                  <c:v>B2C + B2C･B2B半々(n=    43)</c:v>
                </c:pt>
                <c:pt idx="2">
                  <c:v>B2B + B2C･B2B半々(n=  237)</c:v>
                </c:pt>
                <c:pt idx="3">
                  <c:v>【 A.適用技術の複雑化.高度化               】</c:v>
                </c:pt>
                <c:pt idx="4">
                  <c:v>B2C + B2C･B2B半々(n=    43)</c:v>
                </c:pt>
                <c:pt idx="5">
                  <c:v>B2B + B2C･B2B半々(n=  238)</c:v>
                </c:pt>
                <c:pt idx="6">
                  <c:v>【 E.安全性の向上.機能安全への対応等     】</c:v>
                </c:pt>
                <c:pt idx="7">
                  <c:v>B2C + B2C･B2B半々(n=    41)</c:v>
                </c:pt>
                <c:pt idx="8">
                  <c:v>B2B + B2C･B2B半々(n=  233)</c:v>
                </c:pt>
                <c:pt idx="9">
                  <c:v>【 C.つながる対象が増加　　 　　　　　　　　　　 】</c:v>
                </c:pt>
                <c:pt idx="10">
                  <c:v>B2C + B2C･B2B半々(n=    43)</c:v>
                </c:pt>
                <c:pt idx="11">
                  <c:v>B2B + B2C･B2B半々(n=  235)</c:v>
                </c:pt>
                <c:pt idx="12">
                  <c:v>【 D.利用形態.利用方法の多様化　　　　　　 】</c:v>
                </c:pt>
                <c:pt idx="13">
                  <c:v>B2C + B2C･B2B半々(n=    42)</c:v>
                </c:pt>
                <c:pt idx="14">
                  <c:v>B2B + B2C･B2B半々(n=  237)</c:v>
                </c:pt>
                <c:pt idx="15">
                  <c:v>【 I.デジタル.トランスフォーメーションへの対応   】</c:v>
                </c:pt>
                <c:pt idx="16">
                  <c:v>B2C + B2C･B2B半々(n=    43)</c:v>
                </c:pt>
                <c:pt idx="17">
                  <c:v>B2B + B2C･B2B半々(n=  237)</c:v>
                </c:pt>
                <c:pt idx="18">
                  <c:v>【 B.部品の増加.プラットフォームの増加　      】</c:v>
                </c:pt>
                <c:pt idx="19">
                  <c:v>B2C + B2C･B2B半々(n=    43)</c:v>
                </c:pt>
                <c:pt idx="20">
                  <c:v>B2B + B2C･B2B半々(n=  236)</c:v>
                </c:pt>
                <c:pt idx="21">
                  <c:v>【 J.ニューノーマルへの対応                       】</c:v>
                </c:pt>
                <c:pt idx="22">
                  <c:v>B2C + B2C･B2B半々(n=    42)</c:v>
                </c:pt>
                <c:pt idx="23">
                  <c:v>B2B + B2C･B2B半々(n=  234)</c:v>
                </c:pt>
                <c:pt idx="24">
                  <c:v>【 H.対応すべき規格等の増加                  】</c:v>
                </c:pt>
                <c:pt idx="25">
                  <c:v>B2C + B2C･B2B半々(n=    43)</c:v>
                </c:pt>
                <c:pt idx="26">
                  <c:v>B2B + B2C･B2B半々(n=  234)</c:v>
                </c:pt>
                <c:pt idx="27">
                  <c:v>【 G.仕向地.出荷先の拡大                     】</c:v>
                </c:pt>
                <c:pt idx="28">
                  <c:v>B2C + B2C･B2B半々(n=    43)</c:v>
                </c:pt>
                <c:pt idx="29">
                  <c:v>B2B + B2C･B2B半々(n=  235)</c:v>
                </c:pt>
              </c:strCache>
            </c:strRef>
          </c:cat>
          <c:val>
            <c:numRef>
              <c:f>'[7]Q12.要件の変化（現在提供先）'!$AA$7:$AA$36</c:f>
              <c:numCache>
                <c:formatCode>0.0%</c:formatCode>
                <c:ptCount val="30"/>
                <c:pt idx="0" formatCode="General">
                  <c:v>0</c:v>
                </c:pt>
                <c:pt idx="1">
                  <c:v>6.9767441860465115E-2</c:v>
                </c:pt>
                <c:pt idx="2">
                  <c:v>5.4852320675105488E-2</c:v>
                </c:pt>
                <c:pt idx="3" formatCode="General">
                  <c:v>0</c:v>
                </c:pt>
                <c:pt idx="4">
                  <c:v>6.9767441860465115E-2</c:v>
                </c:pt>
                <c:pt idx="5">
                  <c:v>5.4621848739495799E-2</c:v>
                </c:pt>
                <c:pt idx="6" formatCode="General">
                  <c:v>0</c:v>
                </c:pt>
                <c:pt idx="7">
                  <c:v>9.7560975609756101E-2</c:v>
                </c:pt>
                <c:pt idx="8">
                  <c:v>7.7253218884120178E-2</c:v>
                </c:pt>
                <c:pt idx="9" formatCode="General">
                  <c:v>0</c:v>
                </c:pt>
                <c:pt idx="10">
                  <c:v>0.11627906976744186</c:v>
                </c:pt>
                <c:pt idx="11">
                  <c:v>7.6595744680851063E-2</c:v>
                </c:pt>
                <c:pt idx="12" formatCode="General">
                  <c:v>0</c:v>
                </c:pt>
                <c:pt idx="13">
                  <c:v>7.1428571428571425E-2</c:v>
                </c:pt>
                <c:pt idx="14">
                  <c:v>8.8607594936708861E-2</c:v>
                </c:pt>
                <c:pt idx="15" formatCode="General">
                  <c:v>0</c:v>
                </c:pt>
                <c:pt idx="16">
                  <c:v>9.3023255813953487E-2</c:v>
                </c:pt>
                <c:pt idx="17">
                  <c:v>9.2827004219409287E-2</c:v>
                </c:pt>
                <c:pt idx="18" formatCode="General">
                  <c:v>0</c:v>
                </c:pt>
                <c:pt idx="19">
                  <c:v>0.11627906976744186</c:v>
                </c:pt>
                <c:pt idx="20">
                  <c:v>0.13559322033898305</c:v>
                </c:pt>
                <c:pt idx="21" formatCode="General">
                  <c:v>0</c:v>
                </c:pt>
                <c:pt idx="22">
                  <c:v>0.16666666666666666</c:v>
                </c:pt>
                <c:pt idx="23">
                  <c:v>0.11538461538461539</c:v>
                </c:pt>
                <c:pt idx="24" formatCode="General">
                  <c:v>0</c:v>
                </c:pt>
                <c:pt idx="25">
                  <c:v>0.16279069767441862</c:v>
                </c:pt>
                <c:pt idx="26">
                  <c:v>9.8290598290598288E-2</c:v>
                </c:pt>
                <c:pt idx="27" formatCode="General">
                  <c:v>0</c:v>
                </c:pt>
                <c:pt idx="28">
                  <c:v>0.18604651162790697</c:v>
                </c:pt>
                <c:pt idx="29">
                  <c:v>0.18723404255319148</c:v>
                </c:pt>
              </c:numCache>
            </c:numRef>
          </c:val>
          <c:extLst>
            <c:ext xmlns:c16="http://schemas.microsoft.com/office/drawing/2014/chart" uri="{C3380CC4-5D6E-409C-BE32-E72D297353CC}">
              <c16:uniqueId val="{0000002B-6C79-4016-A1FC-8550D6CD2B9D}"/>
            </c:ext>
          </c:extLst>
        </c:ser>
        <c:ser>
          <c:idx val="4"/>
          <c:order val="4"/>
          <c:tx>
            <c:strRef>
              <c:f>'[クロス集計_C_Q12.Q22.Q23(Q8-Q10クロス).xlsx]Q12.要件の変化（現在提供先）'!$AB$6</c:f>
              <c:strCache>
                <c:ptCount val="1"/>
                <c:pt idx="0">
                  <c:v>どちらともいえない</c:v>
                </c:pt>
              </c:strCache>
            </c:strRef>
          </c:tx>
          <c:spPr>
            <a:solidFill>
              <a:schemeClr val="bg1"/>
            </a:solidFill>
            <a:ln>
              <a:solidFill>
                <a:schemeClr val="tx1"/>
              </a:solidFill>
            </a:ln>
            <a:effectLst/>
          </c:spPr>
          <c:invertIfNegative val="0"/>
          <c:dLbls>
            <c:delete val="1"/>
          </c:dLbls>
          <c:cat>
            <c:strRef>
              <c:f>'[7]Q12.要件の変化（現在提供先）'!$W$7:$W$36</c:f>
              <c:strCache>
                <c:ptCount val="30"/>
                <c:pt idx="0">
                  <c:v>【 F.セキュリティ.プライバシー保護の強化    　 】</c:v>
                </c:pt>
                <c:pt idx="1">
                  <c:v>B2C + B2C･B2B半々(n=    43)</c:v>
                </c:pt>
                <c:pt idx="2">
                  <c:v>B2B + B2C･B2B半々(n=  237)</c:v>
                </c:pt>
                <c:pt idx="3">
                  <c:v>【 A.適用技術の複雑化.高度化               】</c:v>
                </c:pt>
                <c:pt idx="4">
                  <c:v>B2C + B2C･B2B半々(n=    43)</c:v>
                </c:pt>
                <c:pt idx="5">
                  <c:v>B2B + B2C･B2B半々(n=  238)</c:v>
                </c:pt>
                <c:pt idx="6">
                  <c:v>【 E.安全性の向上.機能安全への対応等     】</c:v>
                </c:pt>
                <c:pt idx="7">
                  <c:v>B2C + B2C･B2B半々(n=    41)</c:v>
                </c:pt>
                <c:pt idx="8">
                  <c:v>B2B + B2C･B2B半々(n=  233)</c:v>
                </c:pt>
                <c:pt idx="9">
                  <c:v>【 C.つながる対象が増加　　 　　　　　　　　　　 】</c:v>
                </c:pt>
                <c:pt idx="10">
                  <c:v>B2C + B2C･B2B半々(n=    43)</c:v>
                </c:pt>
                <c:pt idx="11">
                  <c:v>B2B + B2C･B2B半々(n=  235)</c:v>
                </c:pt>
                <c:pt idx="12">
                  <c:v>【 D.利用形態.利用方法の多様化　　　　　　 】</c:v>
                </c:pt>
                <c:pt idx="13">
                  <c:v>B2C + B2C･B2B半々(n=    42)</c:v>
                </c:pt>
                <c:pt idx="14">
                  <c:v>B2B + B2C･B2B半々(n=  237)</c:v>
                </c:pt>
                <c:pt idx="15">
                  <c:v>【 I.デジタル.トランスフォーメーションへの対応   】</c:v>
                </c:pt>
                <c:pt idx="16">
                  <c:v>B2C + B2C･B2B半々(n=    43)</c:v>
                </c:pt>
                <c:pt idx="17">
                  <c:v>B2B + B2C･B2B半々(n=  237)</c:v>
                </c:pt>
                <c:pt idx="18">
                  <c:v>【 B.部品の増加.プラットフォームの増加　      】</c:v>
                </c:pt>
                <c:pt idx="19">
                  <c:v>B2C + B2C･B2B半々(n=    43)</c:v>
                </c:pt>
                <c:pt idx="20">
                  <c:v>B2B + B2C･B2B半々(n=  236)</c:v>
                </c:pt>
                <c:pt idx="21">
                  <c:v>【 J.ニューノーマルへの対応                       】</c:v>
                </c:pt>
                <c:pt idx="22">
                  <c:v>B2C + B2C･B2B半々(n=    42)</c:v>
                </c:pt>
                <c:pt idx="23">
                  <c:v>B2B + B2C･B2B半々(n=  234)</c:v>
                </c:pt>
                <c:pt idx="24">
                  <c:v>【 H.対応すべき規格等の増加                  】</c:v>
                </c:pt>
                <c:pt idx="25">
                  <c:v>B2C + B2C･B2B半々(n=    43)</c:v>
                </c:pt>
                <c:pt idx="26">
                  <c:v>B2B + B2C･B2B半々(n=  234)</c:v>
                </c:pt>
                <c:pt idx="27">
                  <c:v>【 G.仕向地.出荷先の拡大                     】</c:v>
                </c:pt>
                <c:pt idx="28">
                  <c:v>B2C + B2C･B2B半々(n=    43)</c:v>
                </c:pt>
                <c:pt idx="29">
                  <c:v>B2B + B2C･B2B半々(n=  235)</c:v>
                </c:pt>
              </c:strCache>
            </c:strRef>
          </c:cat>
          <c:val>
            <c:numRef>
              <c:f>'[7]Q12.要件の変化（現在提供先）'!$AB$7:$AB$36</c:f>
              <c:numCache>
                <c:formatCode>0.0%</c:formatCode>
                <c:ptCount val="30"/>
                <c:pt idx="0" formatCode="General">
                  <c:v>0</c:v>
                </c:pt>
                <c:pt idx="1">
                  <c:v>0</c:v>
                </c:pt>
                <c:pt idx="2">
                  <c:v>2.1097046413502109E-2</c:v>
                </c:pt>
                <c:pt idx="3" formatCode="General">
                  <c:v>0</c:v>
                </c:pt>
                <c:pt idx="4">
                  <c:v>2.3255813953488372E-2</c:v>
                </c:pt>
                <c:pt idx="5">
                  <c:v>1.680672268907563E-2</c:v>
                </c:pt>
                <c:pt idx="6" formatCode="General">
                  <c:v>0</c:v>
                </c:pt>
                <c:pt idx="7">
                  <c:v>2.4390243902439025E-2</c:v>
                </c:pt>
                <c:pt idx="8">
                  <c:v>2.575107296137339E-2</c:v>
                </c:pt>
                <c:pt idx="9" formatCode="General">
                  <c:v>0</c:v>
                </c:pt>
                <c:pt idx="10">
                  <c:v>2.3255813953488372E-2</c:v>
                </c:pt>
                <c:pt idx="11">
                  <c:v>5.9574468085106386E-2</c:v>
                </c:pt>
                <c:pt idx="12" formatCode="General">
                  <c:v>0</c:v>
                </c:pt>
                <c:pt idx="13">
                  <c:v>4.7619047619047616E-2</c:v>
                </c:pt>
                <c:pt idx="14">
                  <c:v>3.7974683544303799E-2</c:v>
                </c:pt>
                <c:pt idx="15" formatCode="General">
                  <c:v>0</c:v>
                </c:pt>
                <c:pt idx="16">
                  <c:v>4.6511627906976744E-2</c:v>
                </c:pt>
                <c:pt idx="17">
                  <c:v>7.5949367088607597E-2</c:v>
                </c:pt>
                <c:pt idx="18" formatCode="General">
                  <c:v>0</c:v>
                </c:pt>
                <c:pt idx="19">
                  <c:v>0</c:v>
                </c:pt>
                <c:pt idx="20">
                  <c:v>3.8135593220338986E-2</c:v>
                </c:pt>
                <c:pt idx="21" formatCode="General">
                  <c:v>0</c:v>
                </c:pt>
                <c:pt idx="22">
                  <c:v>4.7619047619047616E-2</c:v>
                </c:pt>
                <c:pt idx="23">
                  <c:v>7.2649572649572655E-2</c:v>
                </c:pt>
                <c:pt idx="24" formatCode="General">
                  <c:v>0</c:v>
                </c:pt>
                <c:pt idx="25">
                  <c:v>2.3255813953488372E-2</c:v>
                </c:pt>
                <c:pt idx="26">
                  <c:v>7.2649572649572655E-2</c:v>
                </c:pt>
                <c:pt idx="27" formatCode="General">
                  <c:v>0</c:v>
                </c:pt>
                <c:pt idx="28">
                  <c:v>4.6511627906976744E-2</c:v>
                </c:pt>
                <c:pt idx="29">
                  <c:v>7.2340425531914887E-2</c:v>
                </c:pt>
              </c:numCache>
            </c:numRef>
          </c:val>
          <c:extLst>
            <c:ext xmlns:c16="http://schemas.microsoft.com/office/drawing/2014/chart" uri="{C3380CC4-5D6E-409C-BE32-E72D297353CC}">
              <c16:uniqueId val="{00000036-6C79-4016-A1FC-8550D6CD2B9D}"/>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'[クロス集計_D_Q12.Q22.Q23(Q8-Q10クロス) .xlsx]Q12.要件の変化（現在取引形態）'!$X$6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90F-4093-A170-CF9F790C1CF7}"/>
                </c:ext>
              </c:extLst>
            </c:dLbl>
            <c:dLbl>
              <c:idx val="3"/>
              <c:delete val="1"/>
              <c:extLst>
                <c:ext xmlns:c15="http://schemas.microsoft.com/office/drawing/2012/chart" uri="{CE6537A1-D6FC-4f65-9D91-7224C49458BB}"/>
                <c:ext xmlns:c16="http://schemas.microsoft.com/office/drawing/2014/chart" uri="{C3380CC4-5D6E-409C-BE32-E72D297353CC}">
                  <c16:uniqueId val="{00000001-790F-4093-A170-CF9F790C1CF7}"/>
                </c:ext>
              </c:extLst>
            </c:dLbl>
            <c:dLbl>
              <c:idx val="6"/>
              <c:delete val="1"/>
              <c:extLst>
                <c:ext xmlns:c15="http://schemas.microsoft.com/office/drawing/2012/chart" uri="{CE6537A1-D6FC-4f65-9D91-7224C49458BB}"/>
                <c:ext xmlns:c16="http://schemas.microsoft.com/office/drawing/2014/chart" uri="{C3380CC4-5D6E-409C-BE32-E72D297353CC}">
                  <c16:uniqueId val="{00000002-790F-4093-A170-CF9F790C1CF7}"/>
                </c:ext>
              </c:extLst>
            </c:dLbl>
            <c:dLbl>
              <c:idx val="9"/>
              <c:delete val="1"/>
              <c:extLst>
                <c:ext xmlns:c15="http://schemas.microsoft.com/office/drawing/2012/chart" uri="{CE6537A1-D6FC-4f65-9D91-7224C49458BB}"/>
                <c:ext xmlns:c16="http://schemas.microsoft.com/office/drawing/2014/chart" uri="{C3380CC4-5D6E-409C-BE32-E72D297353CC}">
                  <c16:uniqueId val="{00000003-790F-4093-A170-CF9F790C1CF7}"/>
                </c:ext>
              </c:extLst>
            </c:dLbl>
            <c:dLbl>
              <c:idx val="12"/>
              <c:delete val="1"/>
              <c:extLst>
                <c:ext xmlns:c15="http://schemas.microsoft.com/office/drawing/2012/chart" uri="{CE6537A1-D6FC-4f65-9D91-7224C49458BB}"/>
                <c:ext xmlns:c16="http://schemas.microsoft.com/office/drawing/2014/chart" uri="{C3380CC4-5D6E-409C-BE32-E72D297353CC}">
                  <c16:uniqueId val="{00000004-790F-4093-A170-CF9F790C1CF7}"/>
                </c:ext>
              </c:extLst>
            </c:dLbl>
            <c:dLbl>
              <c:idx val="15"/>
              <c:delete val="1"/>
              <c:extLst>
                <c:ext xmlns:c15="http://schemas.microsoft.com/office/drawing/2012/chart" uri="{CE6537A1-D6FC-4f65-9D91-7224C49458BB}"/>
                <c:ext xmlns:c16="http://schemas.microsoft.com/office/drawing/2014/chart" uri="{C3380CC4-5D6E-409C-BE32-E72D297353CC}">
                  <c16:uniqueId val="{00000005-790F-4093-A170-CF9F790C1CF7}"/>
                </c:ext>
              </c:extLst>
            </c:dLbl>
            <c:dLbl>
              <c:idx val="18"/>
              <c:delete val="1"/>
              <c:extLst>
                <c:ext xmlns:c15="http://schemas.microsoft.com/office/drawing/2012/chart" uri="{CE6537A1-D6FC-4f65-9D91-7224C49458BB}"/>
                <c:ext xmlns:c16="http://schemas.microsoft.com/office/drawing/2014/chart" uri="{C3380CC4-5D6E-409C-BE32-E72D297353CC}">
                  <c16:uniqueId val="{00000006-790F-4093-A170-CF9F790C1CF7}"/>
                </c:ext>
              </c:extLst>
            </c:dLbl>
            <c:dLbl>
              <c:idx val="21"/>
              <c:delete val="1"/>
              <c:extLst>
                <c:ext xmlns:c15="http://schemas.microsoft.com/office/drawing/2012/chart" uri="{CE6537A1-D6FC-4f65-9D91-7224C49458BB}"/>
                <c:ext xmlns:c16="http://schemas.microsoft.com/office/drawing/2014/chart" uri="{C3380CC4-5D6E-409C-BE32-E72D297353CC}">
                  <c16:uniqueId val="{00000007-790F-4093-A170-CF9F790C1CF7}"/>
                </c:ext>
              </c:extLst>
            </c:dLbl>
            <c:dLbl>
              <c:idx val="24"/>
              <c:delete val="1"/>
              <c:extLst>
                <c:ext xmlns:c15="http://schemas.microsoft.com/office/drawing/2012/chart" uri="{CE6537A1-D6FC-4f65-9D91-7224C49458BB}"/>
                <c:ext xmlns:c16="http://schemas.microsoft.com/office/drawing/2014/chart" uri="{C3380CC4-5D6E-409C-BE32-E72D297353CC}">
                  <c16:uniqueId val="{00000008-790F-4093-A170-CF9F790C1CF7}"/>
                </c:ext>
              </c:extLst>
            </c:dLbl>
            <c:dLbl>
              <c:idx val="27"/>
              <c:delete val="1"/>
              <c:extLst>
                <c:ext xmlns:c15="http://schemas.microsoft.com/office/drawing/2012/chart" uri="{CE6537A1-D6FC-4f65-9D91-7224C49458BB}"/>
                <c:ext xmlns:c16="http://schemas.microsoft.com/office/drawing/2014/chart" uri="{C3380CC4-5D6E-409C-BE32-E72D297353CC}">
                  <c16:uniqueId val="{00000009-790F-4093-A170-CF9F790C1CF7}"/>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'[8]Q12.要件の変化（現在取引形態）'!$W$7:$W$36</c:f>
              <c:strCache>
                <c:ptCount val="30"/>
                <c:pt idx="0">
                  <c:v>【 F.セキュリティ.プライバシー保護の強化    　 】</c:v>
                </c:pt>
                <c:pt idx="1">
                  <c:v>垂直統合型+垂直･水平半々(n=  170)</c:v>
                </c:pt>
                <c:pt idx="2">
                  <c:v>水平分業型+垂直･水平半々(n=  111)</c:v>
                </c:pt>
                <c:pt idx="3">
                  <c:v>【 A.適用技術の複雑化.高度化               】</c:v>
                </c:pt>
                <c:pt idx="4">
                  <c:v>垂直統合型+垂直･水平半々(n=  171)</c:v>
                </c:pt>
                <c:pt idx="5">
                  <c:v>水平分業型+垂直･水平半々(n=  113)</c:v>
                </c:pt>
                <c:pt idx="6">
                  <c:v>【 E.安全性の向上.機能安全への対応等     】</c:v>
                </c:pt>
                <c:pt idx="7">
                  <c:v>垂直統合型+垂直･水平半々(n=  167)</c:v>
                </c:pt>
                <c:pt idx="8">
                  <c:v>水平分業型+垂直･水平半々(n=  112)</c:v>
                </c:pt>
                <c:pt idx="9">
                  <c:v>【 D.利用形態.利用方法の多様化　　　　　　 】</c:v>
                </c:pt>
                <c:pt idx="10">
                  <c:v>垂直統合型+垂直･水平半々(n=  167)</c:v>
                </c:pt>
                <c:pt idx="11">
                  <c:v>水平分業型+垂直･水平半々(n=  112)</c:v>
                </c:pt>
                <c:pt idx="12">
                  <c:v>【 I.デジタル.トランスフォーメーションへの対応   】</c:v>
                </c:pt>
                <c:pt idx="13">
                  <c:v>垂直統合型+垂直･水平半々(n=  168)</c:v>
                </c:pt>
                <c:pt idx="14">
                  <c:v>水平分業型+垂直･水平半々(n=  111)</c:v>
                </c:pt>
                <c:pt idx="15">
                  <c:v>【 C.つながる対象が増加　　 　　　　　　　　　　 】</c:v>
                </c:pt>
                <c:pt idx="16">
                  <c:v>垂直統合型+垂直･水平半々(n=  168)</c:v>
                </c:pt>
                <c:pt idx="17">
                  <c:v>水平分業型+垂直･水平半々(n=  112)</c:v>
                </c:pt>
                <c:pt idx="18">
                  <c:v>【 B.部品の増加.プラットフォームの増加　      】</c:v>
                </c:pt>
                <c:pt idx="19">
                  <c:v>垂直統合型+垂直･水平半々(n=  171)</c:v>
                </c:pt>
                <c:pt idx="20">
                  <c:v>水平分業型+垂直･水平半々(n=  110)</c:v>
                </c:pt>
                <c:pt idx="21">
                  <c:v>【 J.ニューノーマルへの対応                       】</c:v>
                </c:pt>
                <c:pt idx="22">
                  <c:v>垂直統合型+垂直･水平半々(n=  167)</c:v>
                </c:pt>
                <c:pt idx="23">
                  <c:v>水平分業型+垂直･水平半々(n=  111)</c:v>
                </c:pt>
                <c:pt idx="24">
                  <c:v>【 H.対応すべき規格等の増加                  】</c:v>
                </c:pt>
                <c:pt idx="25">
                  <c:v>垂直統合型+垂直･水平半々(n=  167)</c:v>
                </c:pt>
                <c:pt idx="26">
                  <c:v>水平分業型+垂直･水平半々(n=  111)</c:v>
                </c:pt>
                <c:pt idx="27">
                  <c:v>【 G.仕向地.出荷先の拡大                     】</c:v>
                </c:pt>
                <c:pt idx="28">
                  <c:v>垂直統合型+垂直･水平半々(n=  169)</c:v>
                </c:pt>
                <c:pt idx="29">
                  <c:v>水平分業型+垂直･水平半々(n=  111)</c:v>
                </c:pt>
              </c:strCache>
            </c:strRef>
          </c:cat>
          <c:val>
            <c:numRef>
              <c:f>'[8]Q12.要件の変化（現在取引形態）'!$X$7:$X$36</c:f>
              <c:numCache>
                <c:formatCode>0.0%</c:formatCode>
                <c:ptCount val="30"/>
                <c:pt idx="0" formatCode="General">
                  <c:v>0</c:v>
                </c:pt>
                <c:pt idx="1">
                  <c:v>0.42941176470588233</c:v>
                </c:pt>
                <c:pt idx="2">
                  <c:v>0.40540540540540543</c:v>
                </c:pt>
                <c:pt idx="3" formatCode="General">
                  <c:v>0</c:v>
                </c:pt>
                <c:pt idx="4">
                  <c:v>0.32748538011695905</c:v>
                </c:pt>
                <c:pt idx="5">
                  <c:v>0.30088495575221241</c:v>
                </c:pt>
                <c:pt idx="6" formatCode="General">
                  <c:v>0</c:v>
                </c:pt>
                <c:pt idx="7">
                  <c:v>0.25748502994011974</c:v>
                </c:pt>
                <c:pt idx="8">
                  <c:v>0.25892857142857145</c:v>
                </c:pt>
                <c:pt idx="9" formatCode="General">
                  <c:v>0</c:v>
                </c:pt>
                <c:pt idx="10">
                  <c:v>0.15568862275449102</c:v>
                </c:pt>
                <c:pt idx="11">
                  <c:v>0.22321428571428573</c:v>
                </c:pt>
                <c:pt idx="12" formatCode="General">
                  <c:v>0</c:v>
                </c:pt>
                <c:pt idx="13">
                  <c:v>0.14880952380952381</c:v>
                </c:pt>
                <c:pt idx="14">
                  <c:v>0.17117117117117117</c:v>
                </c:pt>
                <c:pt idx="15" formatCode="General">
                  <c:v>0</c:v>
                </c:pt>
                <c:pt idx="16">
                  <c:v>0.14285714285714285</c:v>
                </c:pt>
                <c:pt idx="17">
                  <c:v>0.14285714285714285</c:v>
                </c:pt>
                <c:pt idx="18" formatCode="General">
                  <c:v>0</c:v>
                </c:pt>
                <c:pt idx="19">
                  <c:v>0.14035087719298245</c:v>
                </c:pt>
                <c:pt idx="20">
                  <c:v>0.10909090909090909</c:v>
                </c:pt>
                <c:pt idx="21" formatCode="General">
                  <c:v>0</c:v>
                </c:pt>
                <c:pt idx="22">
                  <c:v>0.10179640718562874</c:v>
                </c:pt>
                <c:pt idx="23">
                  <c:v>8.1081081081081086E-2</c:v>
                </c:pt>
                <c:pt idx="24" formatCode="General">
                  <c:v>0</c:v>
                </c:pt>
                <c:pt idx="25">
                  <c:v>8.3832335329341312E-2</c:v>
                </c:pt>
                <c:pt idx="26">
                  <c:v>7.2072072072072071E-2</c:v>
                </c:pt>
                <c:pt idx="27" formatCode="General">
                  <c:v>0</c:v>
                </c:pt>
                <c:pt idx="28">
                  <c:v>4.7337278106508875E-2</c:v>
                </c:pt>
                <c:pt idx="29">
                  <c:v>4.5045045045045043E-2</c:v>
                </c:pt>
              </c:numCache>
            </c:numRef>
          </c:val>
          <c:extLst>
            <c:ext xmlns:c16="http://schemas.microsoft.com/office/drawing/2014/chart" uri="{C3380CC4-5D6E-409C-BE32-E72D297353CC}">
              <c16:uniqueId val="{0000000A-790F-4093-A170-CF9F790C1CF7}"/>
            </c:ext>
          </c:extLst>
        </c:ser>
        <c:ser>
          <c:idx val="1"/>
          <c:order val="1"/>
          <c:tx>
            <c:strRef>
              <c:f>'[クロス集計_D_Q12.Q22.Q23(Q8-Q10クロス) .xlsx]Q12.要件の変化（現在取引形態）'!$Y$6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790F-4093-A170-CF9F790C1CF7}"/>
                </c:ext>
              </c:extLst>
            </c:dLbl>
            <c:dLbl>
              <c:idx val="3"/>
              <c:delete val="1"/>
              <c:extLst>
                <c:ext xmlns:c15="http://schemas.microsoft.com/office/drawing/2012/chart" uri="{CE6537A1-D6FC-4f65-9D91-7224C49458BB}"/>
                <c:ext xmlns:c16="http://schemas.microsoft.com/office/drawing/2014/chart" uri="{C3380CC4-5D6E-409C-BE32-E72D297353CC}">
                  <c16:uniqueId val="{0000000C-790F-4093-A170-CF9F790C1CF7}"/>
                </c:ext>
              </c:extLst>
            </c:dLbl>
            <c:dLbl>
              <c:idx val="6"/>
              <c:delete val="1"/>
              <c:extLst>
                <c:ext xmlns:c15="http://schemas.microsoft.com/office/drawing/2012/chart" uri="{CE6537A1-D6FC-4f65-9D91-7224C49458BB}"/>
                <c:ext xmlns:c16="http://schemas.microsoft.com/office/drawing/2014/chart" uri="{C3380CC4-5D6E-409C-BE32-E72D297353CC}">
                  <c16:uniqueId val="{0000000D-790F-4093-A170-CF9F790C1CF7}"/>
                </c:ext>
              </c:extLst>
            </c:dLbl>
            <c:dLbl>
              <c:idx val="9"/>
              <c:delete val="1"/>
              <c:extLst>
                <c:ext xmlns:c15="http://schemas.microsoft.com/office/drawing/2012/chart" uri="{CE6537A1-D6FC-4f65-9D91-7224C49458BB}"/>
                <c:ext xmlns:c16="http://schemas.microsoft.com/office/drawing/2014/chart" uri="{C3380CC4-5D6E-409C-BE32-E72D297353CC}">
                  <c16:uniqueId val="{0000000E-790F-4093-A170-CF9F790C1CF7}"/>
                </c:ext>
              </c:extLst>
            </c:dLbl>
            <c:dLbl>
              <c:idx val="12"/>
              <c:delete val="1"/>
              <c:extLst>
                <c:ext xmlns:c15="http://schemas.microsoft.com/office/drawing/2012/chart" uri="{CE6537A1-D6FC-4f65-9D91-7224C49458BB}"/>
                <c:ext xmlns:c16="http://schemas.microsoft.com/office/drawing/2014/chart" uri="{C3380CC4-5D6E-409C-BE32-E72D297353CC}">
                  <c16:uniqueId val="{0000000F-790F-4093-A170-CF9F790C1CF7}"/>
                </c:ext>
              </c:extLst>
            </c:dLbl>
            <c:dLbl>
              <c:idx val="15"/>
              <c:delete val="1"/>
              <c:extLst>
                <c:ext xmlns:c15="http://schemas.microsoft.com/office/drawing/2012/chart" uri="{CE6537A1-D6FC-4f65-9D91-7224C49458BB}"/>
                <c:ext xmlns:c16="http://schemas.microsoft.com/office/drawing/2014/chart" uri="{C3380CC4-5D6E-409C-BE32-E72D297353CC}">
                  <c16:uniqueId val="{00000010-790F-4093-A170-CF9F790C1CF7}"/>
                </c:ext>
              </c:extLst>
            </c:dLbl>
            <c:dLbl>
              <c:idx val="18"/>
              <c:delete val="1"/>
              <c:extLst>
                <c:ext xmlns:c15="http://schemas.microsoft.com/office/drawing/2012/chart" uri="{CE6537A1-D6FC-4f65-9D91-7224C49458BB}"/>
                <c:ext xmlns:c16="http://schemas.microsoft.com/office/drawing/2014/chart" uri="{C3380CC4-5D6E-409C-BE32-E72D297353CC}">
                  <c16:uniqueId val="{00000011-790F-4093-A170-CF9F790C1CF7}"/>
                </c:ext>
              </c:extLst>
            </c:dLbl>
            <c:dLbl>
              <c:idx val="21"/>
              <c:delete val="1"/>
              <c:extLst>
                <c:ext xmlns:c15="http://schemas.microsoft.com/office/drawing/2012/chart" uri="{CE6537A1-D6FC-4f65-9D91-7224C49458BB}"/>
                <c:ext xmlns:c16="http://schemas.microsoft.com/office/drawing/2014/chart" uri="{C3380CC4-5D6E-409C-BE32-E72D297353CC}">
                  <c16:uniqueId val="{00000012-790F-4093-A170-CF9F790C1CF7}"/>
                </c:ext>
              </c:extLst>
            </c:dLbl>
            <c:dLbl>
              <c:idx val="24"/>
              <c:delete val="1"/>
              <c:extLst>
                <c:ext xmlns:c15="http://schemas.microsoft.com/office/drawing/2012/chart" uri="{CE6537A1-D6FC-4f65-9D91-7224C49458BB}"/>
                <c:ext xmlns:c16="http://schemas.microsoft.com/office/drawing/2014/chart" uri="{C3380CC4-5D6E-409C-BE32-E72D297353CC}">
                  <c16:uniqueId val="{00000013-790F-4093-A170-CF9F790C1CF7}"/>
                </c:ext>
              </c:extLst>
            </c:dLbl>
            <c:dLbl>
              <c:idx val="27"/>
              <c:delete val="1"/>
              <c:extLst>
                <c:ext xmlns:c15="http://schemas.microsoft.com/office/drawing/2012/chart" uri="{CE6537A1-D6FC-4f65-9D91-7224C49458BB}"/>
                <c:ext xmlns:c16="http://schemas.microsoft.com/office/drawing/2014/chart" uri="{C3380CC4-5D6E-409C-BE32-E72D297353CC}">
                  <c16:uniqueId val="{00000014-790F-4093-A170-CF9F790C1CF7}"/>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'[8]Q12.要件の変化（現在取引形態）'!$W$7:$W$36</c:f>
              <c:strCache>
                <c:ptCount val="30"/>
                <c:pt idx="0">
                  <c:v>【 F.セキュリティ.プライバシー保護の強化    　 】</c:v>
                </c:pt>
                <c:pt idx="1">
                  <c:v>垂直統合型+垂直･水平半々(n=  170)</c:v>
                </c:pt>
                <c:pt idx="2">
                  <c:v>水平分業型+垂直･水平半々(n=  111)</c:v>
                </c:pt>
                <c:pt idx="3">
                  <c:v>【 A.適用技術の複雑化.高度化               】</c:v>
                </c:pt>
                <c:pt idx="4">
                  <c:v>垂直統合型+垂直･水平半々(n=  171)</c:v>
                </c:pt>
                <c:pt idx="5">
                  <c:v>水平分業型+垂直･水平半々(n=  113)</c:v>
                </c:pt>
                <c:pt idx="6">
                  <c:v>【 E.安全性の向上.機能安全への対応等     】</c:v>
                </c:pt>
                <c:pt idx="7">
                  <c:v>垂直統合型+垂直･水平半々(n=  167)</c:v>
                </c:pt>
                <c:pt idx="8">
                  <c:v>水平分業型+垂直･水平半々(n=  112)</c:v>
                </c:pt>
                <c:pt idx="9">
                  <c:v>【 D.利用形態.利用方法の多様化　　　　　　 】</c:v>
                </c:pt>
                <c:pt idx="10">
                  <c:v>垂直統合型+垂直･水平半々(n=  167)</c:v>
                </c:pt>
                <c:pt idx="11">
                  <c:v>水平分業型+垂直･水平半々(n=  112)</c:v>
                </c:pt>
                <c:pt idx="12">
                  <c:v>【 I.デジタル.トランスフォーメーションへの対応   】</c:v>
                </c:pt>
                <c:pt idx="13">
                  <c:v>垂直統合型+垂直･水平半々(n=  168)</c:v>
                </c:pt>
                <c:pt idx="14">
                  <c:v>水平分業型+垂直･水平半々(n=  111)</c:v>
                </c:pt>
                <c:pt idx="15">
                  <c:v>【 C.つながる対象が増加　　 　　　　　　　　　　 】</c:v>
                </c:pt>
                <c:pt idx="16">
                  <c:v>垂直統合型+垂直･水平半々(n=  168)</c:v>
                </c:pt>
                <c:pt idx="17">
                  <c:v>水平分業型+垂直･水平半々(n=  112)</c:v>
                </c:pt>
                <c:pt idx="18">
                  <c:v>【 B.部品の増加.プラットフォームの増加　      】</c:v>
                </c:pt>
                <c:pt idx="19">
                  <c:v>垂直統合型+垂直･水平半々(n=  171)</c:v>
                </c:pt>
                <c:pt idx="20">
                  <c:v>水平分業型+垂直･水平半々(n=  110)</c:v>
                </c:pt>
                <c:pt idx="21">
                  <c:v>【 J.ニューノーマルへの対応                       】</c:v>
                </c:pt>
                <c:pt idx="22">
                  <c:v>垂直統合型+垂直･水平半々(n=  167)</c:v>
                </c:pt>
                <c:pt idx="23">
                  <c:v>水平分業型+垂直･水平半々(n=  111)</c:v>
                </c:pt>
                <c:pt idx="24">
                  <c:v>【 H.対応すべき規格等の増加                  】</c:v>
                </c:pt>
                <c:pt idx="25">
                  <c:v>垂直統合型+垂直･水平半々(n=  167)</c:v>
                </c:pt>
                <c:pt idx="26">
                  <c:v>水平分業型+垂直･水平半々(n=  111)</c:v>
                </c:pt>
                <c:pt idx="27">
                  <c:v>【 G.仕向地.出荷先の拡大                     】</c:v>
                </c:pt>
                <c:pt idx="28">
                  <c:v>垂直統合型+垂直･水平半々(n=  169)</c:v>
                </c:pt>
                <c:pt idx="29">
                  <c:v>水平分業型+垂直･水平半々(n=  111)</c:v>
                </c:pt>
              </c:strCache>
            </c:strRef>
          </c:cat>
          <c:val>
            <c:numRef>
              <c:f>'[8]Q12.要件の変化（現在取引形態）'!$Y$7:$Y$36</c:f>
              <c:numCache>
                <c:formatCode>0.0%</c:formatCode>
                <c:ptCount val="30"/>
                <c:pt idx="0" formatCode="General">
                  <c:v>0</c:v>
                </c:pt>
                <c:pt idx="1">
                  <c:v>0.44117647058823528</c:v>
                </c:pt>
                <c:pt idx="2">
                  <c:v>0.3963963963963964</c:v>
                </c:pt>
                <c:pt idx="3" formatCode="General">
                  <c:v>0</c:v>
                </c:pt>
                <c:pt idx="4">
                  <c:v>0.45029239766081869</c:v>
                </c:pt>
                <c:pt idx="5">
                  <c:v>0.41592920353982299</c:v>
                </c:pt>
                <c:pt idx="6" formatCode="General">
                  <c:v>0</c:v>
                </c:pt>
                <c:pt idx="7">
                  <c:v>0.48502994011976047</c:v>
                </c:pt>
                <c:pt idx="8">
                  <c:v>0.375</c:v>
                </c:pt>
                <c:pt idx="9" formatCode="General">
                  <c:v>0</c:v>
                </c:pt>
                <c:pt idx="10">
                  <c:v>0.49101796407185627</c:v>
                </c:pt>
                <c:pt idx="11">
                  <c:v>0.38392857142857145</c:v>
                </c:pt>
                <c:pt idx="12" formatCode="General">
                  <c:v>0</c:v>
                </c:pt>
                <c:pt idx="13">
                  <c:v>0.33333333333333331</c:v>
                </c:pt>
                <c:pt idx="14">
                  <c:v>0.36036036036036034</c:v>
                </c:pt>
                <c:pt idx="15" formatCode="General">
                  <c:v>0</c:v>
                </c:pt>
                <c:pt idx="16">
                  <c:v>0.38095238095238093</c:v>
                </c:pt>
                <c:pt idx="17">
                  <c:v>0.38392857142857145</c:v>
                </c:pt>
                <c:pt idx="18" formatCode="General">
                  <c:v>0</c:v>
                </c:pt>
                <c:pt idx="19">
                  <c:v>0.3742690058479532</c:v>
                </c:pt>
                <c:pt idx="20">
                  <c:v>0.33636363636363636</c:v>
                </c:pt>
                <c:pt idx="21" formatCode="General">
                  <c:v>0</c:v>
                </c:pt>
                <c:pt idx="22">
                  <c:v>0.31736526946107785</c:v>
                </c:pt>
                <c:pt idx="23">
                  <c:v>0.29729729729729731</c:v>
                </c:pt>
                <c:pt idx="24" formatCode="General">
                  <c:v>0</c:v>
                </c:pt>
                <c:pt idx="25">
                  <c:v>0.30538922155688625</c:v>
                </c:pt>
                <c:pt idx="26">
                  <c:v>0.25225225225225223</c:v>
                </c:pt>
                <c:pt idx="27" formatCode="General">
                  <c:v>0</c:v>
                </c:pt>
                <c:pt idx="28">
                  <c:v>0.1893491124260355</c:v>
                </c:pt>
                <c:pt idx="29">
                  <c:v>0.12612612612612611</c:v>
                </c:pt>
              </c:numCache>
            </c:numRef>
          </c:val>
          <c:extLst>
            <c:ext xmlns:c16="http://schemas.microsoft.com/office/drawing/2014/chart" uri="{C3380CC4-5D6E-409C-BE32-E72D297353CC}">
              <c16:uniqueId val="{00000015-790F-4093-A170-CF9F790C1CF7}"/>
            </c:ext>
          </c:extLst>
        </c:ser>
        <c:ser>
          <c:idx val="2"/>
          <c:order val="2"/>
          <c:tx>
            <c:strRef>
              <c:f>'[クロス集計_D_Q12.Q22.Q23(Q8-Q10クロス) .xlsx]Q12.要件の変化（現在取引形態）'!$Z$6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170)</c:v>
                </c:pt>
                <c:pt idx="2">
                  <c:v>水平分業型+垂直･水平半々(n=  111)</c:v>
                </c:pt>
                <c:pt idx="3">
                  <c:v>【 A.適用技術の複雑化.高度化               】</c:v>
                </c:pt>
                <c:pt idx="4">
                  <c:v>垂直統合型+垂直･水平半々(n=  171)</c:v>
                </c:pt>
                <c:pt idx="5">
                  <c:v>水平分業型+垂直･水平半々(n=  113)</c:v>
                </c:pt>
                <c:pt idx="6">
                  <c:v>【 E.安全性の向上.機能安全への対応等     】</c:v>
                </c:pt>
                <c:pt idx="7">
                  <c:v>垂直統合型+垂直･水平半々(n=  167)</c:v>
                </c:pt>
                <c:pt idx="8">
                  <c:v>水平分業型+垂直･水平半々(n=  112)</c:v>
                </c:pt>
                <c:pt idx="9">
                  <c:v>【 D.利用形態.利用方法の多様化　　　　　　 】</c:v>
                </c:pt>
                <c:pt idx="10">
                  <c:v>垂直統合型+垂直･水平半々(n=  167)</c:v>
                </c:pt>
                <c:pt idx="11">
                  <c:v>水平分業型+垂直･水平半々(n=  112)</c:v>
                </c:pt>
                <c:pt idx="12">
                  <c:v>【 I.デジタル.トランスフォーメーションへの対応   】</c:v>
                </c:pt>
                <c:pt idx="13">
                  <c:v>垂直統合型+垂直･水平半々(n=  168)</c:v>
                </c:pt>
                <c:pt idx="14">
                  <c:v>水平分業型+垂直･水平半々(n=  111)</c:v>
                </c:pt>
                <c:pt idx="15">
                  <c:v>【 C.つながる対象が増加　　 　　　　　　　　　　 】</c:v>
                </c:pt>
                <c:pt idx="16">
                  <c:v>垂直統合型+垂直･水平半々(n=  168)</c:v>
                </c:pt>
                <c:pt idx="17">
                  <c:v>水平分業型+垂直･水平半々(n=  112)</c:v>
                </c:pt>
                <c:pt idx="18">
                  <c:v>【 B.部品の増加.プラットフォームの増加　      】</c:v>
                </c:pt>
                <c:pt idx="19">
                  <c:v>垂直統合型+垂直･水平半々(n=  171)</c:v>
                </c:pt>
                <c:pt idx="20">
                  <c:v>水平分業型+垂直･水平半々(n=  110)</c:v>
                </c:pt>
                <c:pt idx="21">
                  <c:v>【 J.ニューノーマルへの対応                       】</c:v>
                </c:pt>
                <c:pt idx="22">
                  <c:v>垂直統合型+垂直･水平半々(n=  167)</c:v>
                </c:pt>
                <c:pt idx="23">
                  <c:v>水平分業型+垂直･水平半々(n=  111)</c:v>
                </c:pt>
                <c:pt idx="24">
                  <c:v>【 H.対応すべき規格等の増加                  】</c:v>
                </c:pt>
                <c:pt idx="25">
                  <c:v>垂直統合型+垂直･水平半々(n=  167)</c:v>
                </c:pt>
                <c:pt idx="26">
                  <c:v>水平分業型+垂直･水平半々(n=  111)</c:v>
                </c:pt>
                <c:pt idx="27">
                  <c:v>【 G.仕向地.出荷先の拡大                     】</c:v>
                </c:pt>
                <c:pt idx="28">
                  <c:v>垂直統合型+垂直･水平半々(n=  169)</c:v>
                </c:pt>
                <c:pt idx="29">
                  <c:v>水平分業型+垂直･水平半々(n=  111)</c:v>
                </c:pt>
              </c:strCache>
            </c:strRef>
          </c:cat>
          <c:val>
            <c:numRef>
              <c:f>'[8]Q12.要件の変化（現在取引形態）'!$Z$7:$Z$36</c:f>
              <c:numCache>
                <c:formatCode>0.0%</c:formatCode>
                <c:ptCount val="30"/>
                <c:pt idx="0" formatCode="General">
                  <c:v>0</c:v>
                </c:pt>
                <c:pt idx="1">
                  <c:v>8.8235294117647065E-2</c:v>
                </c:pt>
                <c:pt idx="2">
                  <c:v>0.14414414414414414</c:v>
                </c:pt>
                <c:pt idx="3" formatCode="General">
                  <c:v>0</c:v>
                </c:pt>
                <c:pt idx="4">
                  <c:v>0.16374269005847952</c:v>
                </c:pt>
                <c:pt idx="5">
                  <c:v>0.24778761061946902</c:v>
                </c:pt>
                <c:pt idx="6" formatCode="General">
                  <c:v>0</c:v>
                </c:pt>
                <c:pt idx="7">
                  <c:v>0.16766467065868262</c:v>
                </c:pt>
                <c:pt idx="8">
                  <c:v>0.2767857142857143</c:v>
                </c:pt>
                <c:pt idx="9" formatCode="General">
                  <c:v>0</c:v>
                </c:pt>
                <c:pt idx="10">
                  <c:v>0.22754491017964071</c:v>
                </c:pt>
                <c:pt idx="11">
                  <c:v>0.3125</c:v>
                </c:pt>
                <c:pt idx="12" formatCode="General">
                  <c:v>0</c:v>
                </c:pt>
                <c:pt idx="13">
                  <c:v>0.32738095238095238</c:v>
                </c:pt>
                <c:pt idx="14">
                  <c:v>0.32432432432432434</c:v>
                </c:pt>
                <c:pt idx="15" formatCode="General">
                  <c:v>0</c:v>
                </c:pt>
                <c:pt idx="16">
                  <c:v>0.26785714285714285</c:v>
                </c:pt>
                <c:pt idx="17">
                  <c:v>0.35714285714285715</c:v>
                </c:pt>
                <c:pt idx="18" formatCode="General">
                  <c:v>0</c:v>
                </c:pt>
                <c:pt idx="19">
                  <c:v>0.26900584795321636</c:v>
                </c:pt>
                <c:pt idx="20">
                  <c:v>0.39090909090909093</c:v>
                </c:pt>
                <c:pt idx="21" formatCode="General">
                  <c:v>0</c:v>
                </c:pt>
                <c:pt idx="22">
                  <c:v>0.3532934131736527</c:v>
                </c:pt>
                <c:pt idx="23">
                  <c:v>0.42342342342342343</c:v>
                </c:pt>
                <c:pt idx="24" formatCode="General">
                  <c:v>0</c:v>
                </c:pt>
                <c:pt idx="25">
                  <c:v>0.39520958083832336</c:v>
                </c:pt>
                <c:pt idx="26">
                  <c:v>0.52252252252252251</c:v>
                </c:pt>
                <c:pt idx="27" formatCode="General">
                  <c:v>0</c:v>
                </c:pt>
                <c:pt idx="28">
                  <c:v>0.43786982248520712</c:v>
                </c:pt>
                <c:pt idx="29">
                  <c:v>0.56756756756756754</c:v>
                </c:pt>
              </c:numCache>
            </c:numRef>
          </c:val>
          <c:extLst>
            <c:ext xmlns:c16="http://schemas.microsoft.com/office/drawing/2014/chart" uri="{C3380CC4-5D6E-409C-BE32-E72D297353CC}">
              <c16:uniqueId val="{00000020-790F-4093-A170-CF9F790C1CF7}"/>
            </c:ext>
          </c:extLst>
        </c:ser>
        <c:ser>
          <c:idx val="3"/>
          <c:order val="3"/>
          <c:tx>
            <c:strRef>
              <c:f>'[クロス集計_D_Q12.Q22.Q23(Q8-Q10クロス) .xlsx]Q12.要件の変化（現在取引形態）'!$AA$6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170)</c:v>
                </c:pt>
                <c:pt idx="2">
                  <c:v>水平分業型+垂直･水平半々(n=  111)</c:v>
                </c:pt>
                <c:pt idx="3">
                  <c:v>【 A.適用技術の複雑化.高度化               】</c:v>
                </c:pt>
                <c:pt idx="4">
                  <c:v>垂直統合型+垂直･水平半々(n=  171)</c:v>
                </c:pt>
                <c:pt idx="5">
                  <c:v>水平分業型+垂直･水平半々(n=  113)</c:v>
                </c:pt>
                <c:pt idx="6">
                  <c:v>【 E.安全性の向上.機能安全への対応等     】</c:v>
                </c:pt>
                <c:pt idx="7">
                  <c:v>垂直統合型+垂直･水平半々(n=  167)</c:v>
                </c:pt>
                <c:pt idx="8">
                  <c:v>水平分業型+垂直･水平半々(n=  112)</c:v>
                </c:pt>
                <c:pt idx="9">
                  <c:v>【 D.利用形態.利用方法の多様化　　　　　　 】</c:v>
                </c:pt>
                <c:pt idx="10">
                  <c:v>垂直統合型+垂直･水平半々(n=  167)</c:v>
                </c:pt>
                <c:pt idx="11">
                  <c:v>水平分業型+垂直･水平半々(n=  112)</c:v>
                </c:pt>
                <c:pt idx="12">
                  <c:v>【 I.デジタル.トランスフォーメーションへの対応   】</c:v>
                </c:pt>
                <c:pt idx="13">
                  <c:v>垂直統合型+垂直･水平半々(n=  168)</c:v>
                </c:pt>
                <c:pt idx="14">
                  <c:v>水平分業型+垂直･水平半々(n=  111)</c:v>
                </c:pt>
                <c:pt idx="15">
                  <c:v>【 C.つながる対象が増加　　 　　　　　　　　　　 】</c:v>
                </c:pt>
                <c:pt idx="16">
                  <c:v>垂直統合型+垂直･水平半々(n=  168)</c:v>
                </c:pt>
                <c:pt idx="17">
                  <c:v>水平分業型+垂直･水平半々(n=  112)</c:v>
                </c:pt>
                <c:pt idx="18">
                  <c:v>【 B.部品の増加.プラットフォームの増加　      】</c:v>
                </c:pt>
                <c:pt idx="19">
                  <c:v>垂直統合型+垂直･水平半々(n=  171)</c:v>
                </c:pt>
                <c:pt idx="20">
                  <c:v>水平分業型+垂直･水平半々(n=  110)</c:v>
                </c:pt>
                <c:pt idx="21">
                  <c:v>【 J.ニューノーマルへの対応                       】</c:v>
                </c:pt>
                <c:pt idx="22">
                  <c:v>垂直統合型+垂直･水平半々(n=  167)</c:v>
                </c:pt>
                <c:pt idx="23">
                  <c:v>水平分業型+垂直･水平半々(n=  111)</c:v>
                </c:pt>
                <c:pt idx="24">
                  <c:v>【 H.対応すべき規格等の増加                  】</c:v>
                </c:pt>
                <c:pt idx="25">
                  <c:v>垂直統合型+垂直･水平半々(n=  167)</c:v>
                </c:pt>
                <c:pt idx="26">
                  <c:v>水平分業型+垂直･水平半々(n=  111)</c:v>
                </c:pt>
                <c:pt idx="27">
                  <c:v>【 G.仕向地.出荷先の拡大                     】</c:v>
                </c:pt>
                <c:pt idx="28">
                  <c:v>垂直統合型+垂直･水平半々(n=  169)</c:v>
                </c:pt>
                <c:pt idx="29">
                  <c:v>水平分業型+垂直･水平半々(n=  111)</c:v>
                </c:pt>
              </c:strCache>
            </c:strRef>
          </c:cat>
          <c:val>
            <c:numRef>
              <c:f>'[8]Q12.要件の変化（現在取引形態）'!$AA$7:$AA$36</c:f>
              <c:numCache>
                <c:formatCode>0.0%</c:formatCode>
                <c:ptCount val="30"/>
                <c:pt idx="0" formatCode="General">
                  <c:v>0</c:v>
                </c:pt>
                <c:pt idx="1">
                  <c:v>1.7647058823529412E-2</c:v>
                </c:pt>
                <c:pt idx="2">
                  <c:v>2.7027027027027029E-2</c:v>
                </c:pt>
                <c:pt idx="3" formatCode="General">
                  <c:v>0</c:v>
                </c:pt>
                <c:pt idx="4">
                  <c:v>2.9239766081871343E-2</c:v>
                </c:pt>
                <c:pt idx="5">
                  <c:v>1.7699115044247787E-2</c:v>
                </c:pt>
                <c:pt idx="6" formatCode="General">
                  <c:v>0</c:v>
                </c:pt>
                <c:pt idx="7">
                  <c:v>2.3952095808383235E-2</c:v>
                </c:pt>
                <c:pt idx="8">
                  <c:v>4.4642857142857144E-2</c:v>
                </c:pt>
                <c:pt idx="9" formatCode="General">
                  <c:v>0</c:v>
                </c:pt>
                <c:pt idx="10">
                  <c:v>5.3892215568862277E-2</c:v>
                </c:pt>
                <c:pt idx="11">
                  <c:v>3.5714285714285712E-2</c:v>
                </c:pt>
                <c:pt idx="12" formatCode="General">
                  <c:v>0</c:v>
                </c:pt>
                <c:pt idx="13">
                  <c:v>0.10714285714285714</c:v>
                </c:pt>
                <c:pt idx="14">
                  <c:v>5.4054054054054057E-2</c:v>
                </c:pt>
                <c:pt idx="15" formatCode="General">
                  <c:v>0</c:v>
                </c:pt>
                <c:pt idx="16">
                  <c:v>0.1130952380952381</c:v>
                </c:pt>
                <c:pt idx="17">
                  <c:v>6.25E-2</c:v>
                </c:pt>
                <c:pt idx="18" formatCode="General">
                  <c:v>0</c:v>
                </c:pt>
                <c:pt idx="19">
                  <c:v>0.12865497076023391</c:v>
                </c:pt>
                <c:pt idx="20">
                  <c:v>0.10909090909090909</c:v>
                </c:pt>
                <c:pt idx="21" formatCode="General">
                  <c:v>0</c:v>
                </c:pt>
                <c:pt idx="22">
                  <c:v>9.580838323353294E-2</c:v>
                </c:pt>
                <c:pt idx="23">
                  <c:v>9.90990990990991E-2</c:v>
                </c:pt>
                <c:pt idx="24" formatCode="General">
                  <c:v>0</c:v>
                </c:pt>
                <c:pt idx="25">
                  <c:v>0.1317365269461078</c:v>
                </c:pt>
                <c:pt idx="26">
                  <c:v>9.90990990990991E-2</c:v>
                </c:pt>
                <c:pt idx="27" formatCode="General">
                  <c:v>0</c:v>
                </c:pt>
                <c:pt idx="28">
                  <c:v>0.23668639053254437</c:v>
                </c:pt>
                <c:pt idx="29">
                  <c:v>0.1891891891891892</c:v>
                </c:pt>
              </c:numCache>
            </c:numRef>
          </c:val>
          <c:extLst>
            <c:ext xmlns:c16="http://schemas.microsoft.com/office/drawing/2014/chart" uri="{C3380CC4-5D6E-409C-BE32-E72D297353CC}">
              <c16:uniqueId val="{0000002B-790F-4093-A170-CF9F790C1CF7}"/>
            </c:ext>
          </c:extLst>
        </c:ser>
        <c:ser>
          <c:idx val="4"/>
          <c:order val="4"/>
          <c:tx>
            <c:strRef>
              <c:f>'[クロス集計_D_Q12.Q22.Q23(Q8-Q10クロス) .xlsx]Q12.要件の変化（現在取引形態）'!$AB$6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'[8]Q12.要件の変化（現在取引形態）'!$W$7:$W$36</c:f>
              <c:strCache>
                <c:ptCount val="30"/>
                <c:pt idx="0">
                  <c:v>【 F.セキュリティ.プライバシー保護の強化    　 】</c:v>
                </c:pt>
                <c:pt idx="1">
                  <c:v>垂直統合型+垂直･水平半々(n=  170)</c:v>
                </c:pt>
                <c:pt idx="2">
                  <c:v>水平分業型+垂直･水平半々(n=  111)</c:v>
                </c:pt>
                <c:pt idx="3">
                  <c:v>【 A.適用技術の複雑化.高度化               】</c:v>
                </c:pt>
                <c:pt idx="4">
                  <c:v>垂直統合型+垂直･水平半々(n=  171)</c:v>
                </c:pt>
                <c:pt idx="5">
                  <c:v>水平分業型+垂直･水平半々(n=  113)</c:v>
                </c:pt>
                <c:pt idx="6">
                  <c:v>【 E.安全性の向上.機能安全への対応等     】</c:v>
                </c:pt>
                <c:pt idx="7">
                  <c:v>垂直統合型+垂直･水平半々(n=  167)</c:v>
                </c:pt>
                <c:pt idx="8">
                  <c:v>水平分業型+垂直･水平半々(n=  112)</c:v>
                </c:pt>
                <c:pt idx="9">
                  <c:v>【 D.利用形態.利用方法の多様化　　　　　　 】</c:v>
                </c:pt>
                <c:pt idx="10">
                  <c:v>垂直統合型+垂直･水平半々(n=  167)</c:v>
                </c:pt>
                <c:pt idx="11">
                  <c:v>水平分業型+垂直･水平半々(n=  112)</c:v>
                </c:pt>
                <c:pt idx="12">
                  <c:v>【 I.デジタル.トランスフォーメーションへの対応   】</c:v>
                </c:pt>
                <c:pt idx="13">
                  <c:v>垂直統合型+垂直･水平半々(n=  168)</c:v>
                </c:pt>
                <c:pt idx="14">
                  <c:v>水平分業型+垂直･水平半々(n=  111)</c:v>
                </c:pt>
                <c:pt idx="15">
                  <c:v>【 C.つながる対象が増加　　 　　　　　　　　　　 】</c:v>
                </c:pt>
                <c:pt idx="16">
                  <c:v>垂直統合型+垂直･水平半々(n=  168)</c:v>
                </c:pt>
                <c:pt idx="17">
                  <c:v>水平分業型+垂直･水平半々(n=  112)</c:v>
                </c:pt>
                <c:pt idx="18">
                  <c:v>【 B.部品の増加.プラットフォームの増加　      】</c:v>
                </c:pt>
                <c:pt idx="19">
                  <c:v>垂直統合型+垂直･水平半々(n=  171)</c:v>
                </c:pt>
                <c:pt idx="20">
                  <c:v>水平分業型+垂直･水平半々(n=  110)</c:v>
                </c:pt>
                <c:pt idx="21">
                  <c:v>【 J.ニューノーマルへの対応                       】</c:v>
                </c:pt>
                <c:pt idx="22">
                  <c:v>垂直統合型+垂直･水平半々(n=  167)</c:v>
                </c:pt>
                <c:pt idx="23">
                  <c:v>水平分業型+垂直･水平半々(n=  111)</c:v>
                </c:pt>
                <c:pt idx="24">
                  <c:v>【 H.対応すべき規格等の増加                  】</c:v>
                </c:pt>
                <c:pt idx="25">
                  <c:v>垂直統合型+垂直･水平半々(n=  167)</c:v>
                </c:pt>
                <c:pt idx="26">
                  <c:v>水平分業型+垂直･水平半々(n=  111)</c:v>
                </c:pt>
                <c:pt idx="27">
                  <c:v>【 G.仕向地.出荷先の拡大                     】</c:v>
                </c:pt>
                <c:pt idx="28">
                  <c:v>垂直統合型+垂直･水平半々(n=  169)</c:v>
                </c:pt>
                <c:pt idx="29">
                  <c:v>水平分業型+垂直･水平半々(n=  111)</c:v>
                </c:pt>
              </c:strCache>
            </c:strRef>
          </c:cat>
          <c:val>
            <c:numRef>
              <c:f>'[8]Q12.要件の変化（現在取引形態）'!$AB$7:$AB$36</c:f>
              <c:numCache>
                <c:formatCode>0.0%</c:formatCode>
                <c:ptCount val="30"/>
                <c:pt idx="0" formatCode="General">
                  <c:v>0</c:v>
                </c:pt>
                <c:pt idx="1">
                  <c:v>2.3529411764705882E-2</c:v>
                </c:pt>
                <c:pt idx="2">
                  <c:v>2.7027027027027029E-2</c:v>
                </c:pt>
                <c:pt idx="3" formatCode="General">
                  <c:v>0</c:v>
                </c:pt>
                <c:pt idx="4">
                  <c:v>2.9239766081871343E-2</c:v>
                </c:pt>
                <c:pt idx="5">
                  <c:v>1.7699115044247787E-2</c:v>
                </c:pt>
                <c:pt idx="6" formatCode="General">
                  <c:v>0</c:v>
                </c:pt>
                <c:pt idx="7">
                  <c:v>6.5868263473053898E-2</c:v>
                </c:pt>
                <c:pt idx="8">
                  <c:v>4.4642857142857144E-2</c:v>
                </c:pt>
                <c:pt idx="9" formatCode="General">
                  <c:v>0</c:v>
                </c:pt>
                <c:pt idx="10">
                  <c:v>7.1856287425149698E-2</c:v>
                </c:pt>
                <c:pt idx="11">
                  <c:v>4.4642857142857144E-2</c:v>
                </c:pt>
                <c:pt idx="12" formatCode="General">
                  <c:v>0</c:v>
                </c:pt>
                <c:pt idx="13">
                  <c:v>8.3333333333333329E-2</c:v>
                </c:pt>
                <c:pt idx="14">
                  <c:v>9.0090090090090086E-2</c:v>
                </c:pt>
                <c:pt idx="15" formatCode="General">
                  <c:v>0</c:v>
                </c:pt>
                <c:pt idx="16">
                  <c:v>9.5238095238095233E-2</c:v>
                </c:pt>
                <c:pt idx="17">
                  <c:v>5.3571428571428568E-2</c:v>
                </c:pt>
                <c:pt idx="18" formatCode="General">
                  <c:v>0</c:v>
                </c:pt>
                <c:pt idx="19">
                  <c:v>8.771929824561403E-2</c:v>
                </c:pt>
                <c:pt idx="20">
                  <c:v>5.4545454545454543E-2</c:v>
                </c:pt>
                <c:pt idx="21" formatCode="General">
                  <c:v>0</c:v>
                </c:pt>
                <c:pt idx="22">
                  <c:v>0.1317365269461078</c:v>
                </c:pt>
                <c:pt idx="23">
                  <c:v>9.90990990990991E-2</c:v>
                </c:pt>
                <c:pt idx="24" formatCode="General">
                  <c:v>0</c:v>
                </c:pt>
                <c:pt idx="25">
                  <c:v>8.3832335329341312E-2</c:v>
                </c:pt>
                <c:pt idx="26">
                  <c:v>5.4054054054054057E-2</c:v>
                </c:pt>
                <c:pt idx="27" formatCode="General">
                  <c:v>0</c:v>
                </c:pt>
                <c:pt idx="28">
                  <c:v>8.8757396449704137E-2</c:v>
                </c:pt>
                <c:pt idx="29">
                  <c:v>7.2072072072072071E-2</c:v>
                </c:pt>
              </c:numCache>
            </c:numRef>
          </c:val>
          <c:extLst>
            <c:ext xmlns:c16="http://schemas.microsoft.com/office/drawing/2014/chart" uri="{C3380CC4-5D6E-409C-BE32-E72D297353CC}">
              <c16:uniqueId val="{00000036-790F-4093-A170-CF9F790C1CF7}"/>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'[クロス集計_D_Q12.Q22.Q23(Q8-Q10クロス) .xlsx]Q12.要件の変化（現在事業形態）'!$X$6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EC9-49A2-973B-B9C0C726ABC8}"/>
                </c:ext>
              </c:extLst>
            </c:dLbl>
            <c:dLbl>
              <c:idx val="3"/>
              <c:delete val="1"/>
              <c:extLst>
                <c:ext xmlns:c15="http://schemas.microsoft.com/office/drawing/2012/chart" uri="{CE6537A1-D6FC-4f65-9D91-7224C49458BB}"/>
                <c:ext xmlns:c16="http://schemas.microsoft.com/office/drawing/2014/chart" uri="{C3380CC4-5D6E-409C-BE32-E72D297353CC}">
                  <c16:uniqueId val="{00000001-0EC9-49A2-973B-B9C0C726ABC8}"/>
                </c:ext>
              </c:extLst>
            </c:dLbl>
            <c:dLbl>
              <c:idx val="6"/>
              <c:delete val="1"/>
              <c:extLst>
                <c:ext xmlns:c15="http://schemas.microsoft.com/office/drawing/2012/chart" uri="{CE6537A1-D6FC-4f65-9D91-7224C49458BB}"/>
                <c:ext xmlns:c16="http://schemas.microsoft.com/office/drawing/2014/chart" uri="{C3380CC4-5D6E-409C-BE32-E72D297353CC}">
                  <c16:uniqueId val="{00000002-0EC9-49A2-973B-B9C0C726ABC8}"/>
                </c:ext>
              </c:extLst>
            </c:dLbl>
            <c:dLbl>
              <c:idx val="9"/>
              <c:delete val="1"/>
              <c:extLst>
                <c:ext xmlns:c15="http://schemas.microsoft.com/office/drawing/2012/chart" uri="{CE6537A1-D6FC-4f65-9D91-7224C49458BB}"/>
                <c:ext xmlns:c16="http://schemas.microsoft.com/office/drawing/2014/chart" uri="{C3380CC4-5D6E-409C-BE32-E72D297353CC}">
                  <c16:uniqueId val="{00000003-0EC9-49A2-973B-B9C0C726ABC8}"/>
                </c:ext>
              </c:extLst>
            </c:dLbl>
            <c:dLbl>
              <c:idx val="12"/>
              <c:delete val="1"/>
              <c:extLst>
                <c:ext xmlns:c15="http://schemas.microsoft.com/office/drawing/2012/chart" uri="{CE6537A1-D6FC-4f65-9D91-7224C49458BB}"/>
                <c:ext xmlns:c16="http://schemas.microsoft.com/office/drawing/2014/chart" uri="{C3380CC4-5D6E-409C-BE32-E72D297353CC}">
                  <c16:uniqueId val="{00000004-0EC9-49A2-973B-B9C0C726ABC8}"/>
                </c:ext>
              </c:extLst>
            </c:dLbl>
            <c:dLbl>
              <c:idx val="15"/>
              <c:delete val="1"/>
              <c:extLst>
                <c:ext xmlns:c15="http://schemas.microsoft.com/office/drawing/2012/chart" uri="{CE6537A1-D6FC-4f65-9D91-7224C49458BB}"/>
                <c:ext xmlns:c16="http://schemas.microsoft.com/office/drawing/2014/chart" uri="{C3380CC4-5D6E-409C-BE32-E72D297353CC}">
                  <c16:uniqueId val="{00000005-0EC9-49A2-973B-B9C0C726ABC8}"/>
                </c:ext>
              </c:extLst>
            </c:dLbl>
            <c:dLbl>
              <c:idx val="18"/>
              <c:delete val="1"/>
              <c:extLst>
                <c:ext xmlns:c15="http://schemas.microsoft.com/office/drawing/2012/chart" uri="{CE6537A1-D6FC-4f65-9D91-7224C49458BB}"/>
                <c:ext xmlns:c16="http://schemas.microsoft.com/office/drawing/2014/chart" uri="{C3380CC4-5D6E-409C-BE32-E72D297353CC}">
                  <c16:uniqueId val="{00000006-0EC9-49A2-973B-B9C0C726ABC8}"/>
                </c:ext>
              </c:extLst>
            </c:dLbl>
            <c:dLbl>
              <c:idx val="21"/>
              <c:delete val="1"/>
              <c:extLst>
                <c:ext xmlns:c15="http://schemas.microsoft.com/office/drawing/2012/chart" uri="{CE6537A1-D6FC-4f65-9D91-7224C49458BB}"/>
                <c:ext xmlns:c16="http://schemas.microsoft.com/office/drawing/2014/chart" uri="{C3380CC4-5D6E-409C-BE32-E72D297353CC}">
                  <c16:uniqueId val="{00000007-0EC9-49A2-973B-B9C0C726ABC8}"/>
                </c:ext>
              </c:extLst>
            </c:dLbl>
            <c:dLbl>
              <c:idx val="24"/>
              <c:delete val="1"/>
              <c:extLst>
                <c:ext xmlns:c15="http://schemas.microsoft.com/office/drawing/2012/chart" uri="{CE6537A1-D6FC-4f65-9D91-7224C49458BB}"/>
                <c:ext xmlns:c16="http://schemas.microsoft.com/office/drawing/2014/chart" uri="{C3380CC4-5D6E-409C-BE32-E72D297353CC}">
                  <c16:uniqueId val="{00000008-0EC9-49A2-973B-B9C0C726ABC8}"/>
                </c:ext>
              </c:extLst>
            </c:dLbl>
            <c:dLbl>
              <c:idx val="27"/>
              <c:delete val="1"/>
              <c:extLst>
                <c:ext xmlns:c15="http://schemas.microsoft.com/office/drawing/2012/chart" uri="{CE6537A1-D6FC-4f65-9D91-7224C49458BB}"/>
                <c:ext xmlns:c16="http://schemas.microsoft.com/office/drawing/2014/chart" uri="{C3380CC4-5D6E-409C-BE32-E72D297353CC}">
                  <c16:uniqueId val="{00000009-0EC9-49A2-973B-B9C0C726ABC8}"/>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'[8]Q12.要件の変化（現在事業形態）'!$W$7:$W$36</c:f>
              <c:strCache>
                <c:ptCount val="30"/>
                <c:pt idx="0">
                  <c:v>【 F.セキュリティ.プライバシー保護の強化    　 】</c:v>
                </c:pt>
                <c:pt idx="1">
                  <c:v>プロダクト+プロダクト･サービス半々(n=    82)</c:v>
                </c:pt>
                <c:pt idx="2">
                  <c:v>サービス+プロダクト･サービス半々(n=  200)</c:v>
                </c:pt>
                <c:pt idx="3">
                  <c:v>【 A.適用技術の複雑化.高度化               】</c:v>
                </c:pt>
                <c:pt idx="4">
                  <c:v>プロダクト+プロダクト･サービス半々(n=    83)</c:v>
                </c:pt>
                <c:pt idx="5">
                  <c:v>サービス+プロダクト･サービス半々(n=  202)</c:v>
                </c:pt>
                <c:pt idx="6">
                  <c:v>【 E.安全性の向上.機能安全への対応等     】</c:v>
                </c:pt>
                <c:pt idx="7">
                  <c:v>プロダクト+プロダクト･サービス半々(n=    82)</c:v>
                </c:pt>
                <c:pt idx="8">
                  <c:v>サービス+プロダクト･サービス半々(n=  198)</c:v>
                </c:pt>
                <c:pt idx="9">
                  <c:v>【 D.利用形態.利用方法の多様化　　　　　　 】</c:v>
                </c:pt>
                <c:pt idx="10">
                  <c:v>プロダクト+プロダクト･サービス半々(n=    81)</c:v>
                </c:pt>
                <c:pt idx="11">
                  <c:v>サービス+プロダクト･サービス半々(n=  198)</c:v>
                </c:pt>
                <c:pt idx="12">
                  <c:v>【 I.デジタル.トランスフォーメーションへの対応   】</c:v>
                </c:pt>
                <c:pt idx="13">
                  <c:v>プロダクト+プロダクト･サービス半々(n=    81)</c:v>
                </c:pt>
                <c:pt idx="14">
                  <c:v>サービス+プロダクト･サービス半々(n=  198)</c:v>
                </c:pt>
                <c:pt idx="15">
                  <c:v>【 C.つながる対象が増加　　 　　　　　　　　　　 】</c:v>
                </c:pt>
                <c:pt idx="16">
                  <c:v>プロダクト+プロダクト･サービス半々(n=    82)</c:v>
                </c:pt>
                <c:pt idx="17">
                  <c:v>サービス+プロダクト･サービス半々(n=  199)</c:v>
                </c:pt>
                <c:pt idx="18">
                  <c:v>【 B.部品の増加.プラットフォームの増加　      】</c:v>
                </c:pt>
                <c:pt idx="19">
                  <c:v>プロダクト+プロダクト･サービス半々(n=    83)</c:v>
                </c:pt>
                <c:pt idx="20">
                  <c:v>サービス+プロダクト･サービス半々(n=  199)</c:v>
                </c:pt>
                <c:pt idx="21">
                  <c:v>【 J.ニューノーマルへの対応                       】</c:v>
                </c:pt>
                <c:pt idx="22">
                  <c:v>プロダクト+プロダクト･サービス半々(n=    81)</c:v>
                </c:pt>
                <c:pt idx="23">
                  <c:v>サービス+プロダクト･サービス半々(n=  198)</c:v>
                </c:pt>
                <c:pt idx="24">
                  <c:v>【 H.対応すべき規格等の増加                  】</c:v>
                </c:pt>
                <c:pt idx="25">
                  <c:v>プロダクト+プロダクト･サービス半々(n=    82)</c:v>
                </c:pt>
                <c:pt idx="26">
                  <c:v>サービス+プロダクト･サービス半々(n=  197)</c:v>
                </c:pt>
                <c:pt idx="27">
                  <c:v>【 G.仕向地.出荷先の拡大                     】</c:v>
                </c:pt>
                <c:pt idx="28">
                  <c:v>プロダクト+プロダクト･サービス半々(n=    82)</c:v>
                </c:pt>
                <c:pt idx="29">
                  <c:v>サービス+プロダクト･サービス半々(n=  199)</c:v>
                </c:pt>
              </c:strCache>
            </c:strRef>
          </c:cat>
          <c:val>
            <c:numRef>
              <c:f>'[8]Q12.要件の変化（現在事業形態）'!$X$7:$X$36</c:f>
              <c:numCache>
                <c:formatCode>0.0%</c:formatCode>
                <c:ptCount val="30"/>
                <c:pt idx="0" formatCode="General">
                  <c:v>0</c:v>
                </c:pt>
                <c:pt idx="1">
                  <c:v>0.41463414634146339</c:v>
                </c:pt>
                <c:pt idx="2">
                  <c:v>0.41</c:v>
                </c:pt>
                <c:pt idx="3" formatCode="General">
                  <c:v>0</c:v>
                </c:pt>
                <c:pt idx="4">
                  <c:v>0.26506024096385544</c:v>
                </c:pt>
                <c:pt idx="5">
                  <c:v>0.32673267326732675</c:v>
                </c:pt>
                <c:pt idx="6" formatCode="General">
                  <c:v>0</c:v>
                </c:pt>
                <c:pt idx="7">
                  <c:v>0.23170731707317074</c:v>
                </c:pt>
                <c:pt idx="8">
                  <c:v>0.25252525252525254</c:v>
                </c:pt>
                <c:pt idx="9" formatCode="General">
                  <c:v>0</c:v>
                </c:pt>
                <c:pt idx="10">
                  <c:v>0.13580246913580246</c:v>
                </c:pt>
                <c:pt idx="11">
                  <c:v>0.20202020202020202</c:v>
                </c:pt>
                <c:pt idx="12" formatCode="General">
                  <c:v>0</c:v>
                </c:pt>
                <c:pt idx="13">
                  <c:v>0.19753086419753085</c:v>
                </c:pt>
                <c:pt idx="14">
                  <c:v>0.14646464646464646</c:v>
                </c:pt>
                <c:pt idx="15" formatCode="General">
                  <c:v>0</c:v>
                </c:pt>
                <c:pt idx="16">
                  <c:v>0.10975609756097561</c:v>
                </c:pt>
                <c:pt idx="17">
                  <c:v>0.15075376884422109</c:v>
                </c:pt>
                <c:pt idx="18" formatCode="General">
                  <c:v>0</c:v>
                </c:pt>
                <c:pt idx="19">
                  <c:v>0.10843373493975904</c:v>
                </c:pt>
                <c:pt idx="20">
                  <c:v>0.12060301507537688</c:v>
                </c:pt>
                <c:pt idx="21" formatCode="General">
                  <c:v>0</c:v>
                </c:pt>
                <c:pt idx="22">
                  <c:v>0.13580246913580246</c:v>
                </c:pt>
                <c:pt idx="23">
                  <c:v>7.575757575757576E-2</c:v>
                </c:pt>
                <c:pt idx="24" formatCode="General">
                  <c:v>0</c:v>
                </c:pt>
                <c:pt idx="25">
                  <c:v>2.4390243902439025E-2</c:v>
                </c:pt>
                <c:pt idx="26">
                  <c:v>9.6446700507614211E-2</c:v>
                </c:pt>
                <c:pt idx="27" formatCode="General">
                  <c:v>0</c:v>
                </c:pt>
                <c:pt idx="28">
                  <c:v>6.097560975609756E-2</c:v>
                </c:pt>
                <c:pt idx="29">
                  <c:v>4.5226130653266333E-2</c:v>
                </c:pt>
              </c:numCache>
            </c:numRef>
          </c:val>
          <c:extLst>
            <c:ext xmlns:c16="http://schemas.microsoft.com/office/drawing/2014/chart" uri="{C3380CC4-5D6E-409C-BE32-E72D297353CC}">
              <c16:uniqueId val="{0000000A-0EC9-49A2-973B-B9C0C726ABC8}"/>
            </c:ext>
          </c:extLst>
        </c:ser>
        <c:ser>
          <c:idx val="1"/>
          <c:order val="1"/>
          <c:tx>
            <c:strRef>
              <c:f>'[クロス集計_D_Q12.Q22.Q23(Q8-Q10クロス) .xlsx]Q12.要件の変化（現在事業形態）'!$Y$6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0EC9-49A2-973B-B9C0C726ABC8}"/>
                </c:ext>
              </c:extLst>
            </c:dLbl>
            <c:dLbl>
              <c:idx val="3"/>
              <c:delete val="1"/>
              <c:extLst>
                <c:ext xmlns:c15="http://schemas.microsoft.com/office/drawing/2012/chart" uri="{CE6537A1-D6FC-4f65-9D91-7224C49458BB}"/>
                <c:ext xmlns:c16="http://schemas.microsoft.com/office/drawing/2014/chart" uri="{C3380CC4-5D6E-409C-BE32-E72D297353CC}">
                  <c16:uniqueId val="{0000000C-0EC9-49A2-973B-B9C0C726ABC8}"/>
                </c:ext>
              </c:extLst>
            </c:dLbl>
            <c:dLbl>
              <c:idx val="6"/>
              <c:delete val="1"/>
              <c:extLst>
                <c:ext xmlns:c15="http://schemas.microsoft.com/office/drawing/2012/chart" uri="{CE6537A1-D6FC-4f65-9D91-7224C49458BB}"/>
                <c:ext xmlns:c16="http://schemas.microsoft.com/office/drawing/2014/chart" uri="{C3380CC4-5D6E-409C-BE32-E72D297353CC}">
                  <c16:uniqueId val="{0000000D-0EC9-49A2-973B-B9C0C726ABC8}"/>
                </c:ext>
              </c:extLst>
            </c:dLbl>
            <c:dLbl>
              <c:idx val="9"/>
              <c:delete val="1"/>
              <c:extLst>
                <c:ext xmlns:c15="http://schemas.microsoft.com/office/drawing/2012/chart" uri="{CE6537A1-D6FC-4f65-9D91-7224C49458BB}"/>
                <c:ext xmlns:c16="http://schemas.microsoft.com/office/drawing/2014/chart" uri="{C3380CC4-5D6E-409C-BE32-E72D297353CC}">
                  <c16:uniqueId val="{0000000E-0EC9-49A2-973B-B9C0C726ABC8}"/>
                </c:ext>
              </c:extLst>
            </c:dLbl>
            <c:dLbl>
              <c:idx val="12"/>
              <c:delete val="1"/>
              <c:extLst>
                <c:ext xmlns:c15="http://schemas.microsoft.com/office/drawing/2012/chart" uri="{CE6537A1-D6FC-4f65-9D91-7224C49458BB}"/>
                <c:ext xmlns:c16="http://schemas.microsoft.com/office/drawing/2014/chart" uri="{C3380CC4-5D6E-409C-BE32-E72D297353CC}">
                  <c16:uniqueId val="{0000000F-0EC9-49A2-973B-B9C0C726ABC8}"/>
                </c:ext>
              </c:extLst>
            </c:dLbl>
            <c:dLbl>
              <c:idx val="15"/>
              <c:delete val="1"/>
              <c:extLst>
                <c:ext xmlns:c15="http://schemas.microsoft.com/office/drawing/2012/chart" uri="{CE6537A1-D6FC-4f65-9D91-7224C49458BB}"/>
                <c:ext xmlns:c16="http://schemas.microsoft.com/office/drawing/2014/chart" uri="{C3380CC4-5D6E-409C-BE32-E72D297353CC}">
                  <c16:uniqueId val="{00000010-0EC9-49A2-973B-B9C0C726ABC8}"/>
                </c:ext>
              </c:extLst>
            </c:dLbl>
            <c:dLbl>
              <c:idx val="18"/>
              <c:delete val="1"/>
              <c:extLst>
                <c:ext xmlns:c15="http://schemas.microsoft.com/office/drawing/2012/chart" uri="{CE6537A1-D6FC-4f65-9D91-7224C49458BB}"/>
                <c:ext xmlns:c16="http://schemas.microsoft.com/office/drawing/2014/chart" uri="{C3380CC4-5D6E-409C-BE32-E72D297353CC}">
                  <c16:uniqueId val="{00000011-0EC9-49A2-973B-B9C0C726ABC8}"/>
                </c:ext>
              </c:extLst>
            </c:dLbl>
            <c:dLbl>
              <c:idx val="21"/>
              <c:delete val="1"/>
              <c:extLst>
                <c:ext xmlns:c15="http://schemas.microsoft.com/office/drawing/2012/chart" uri="{CE6537A1-D6FC-4f65-9D91-7224C49458BB}"/>
                <c:ext xmlns:c16="http://schemas.microsoft.com/office/drawing/2014/chart" uri="{C3380CC4-5D6E-409C-BE32-E72D297353CC}">
                  <c16:uniqueId val="{00000012-0EC9-49A2-973B-B9C0C726ABC8}"/>
                </c:ext>
              </c:extLst>
            </c:dLbl>
            <c:dLbl>
              <c:idx val="24"/>
              <c:delete val="1"/>
              <c:extLst>
                <c:ext xmlns:c15="http://schemas.microsoft.com/office/drawing/2012/chart" uri="{CE6537A1-D6FC-4f65-9D91-7224C49458BB}"/>
                <c:ext xmlns:c16="http://schemas.microsoft.com/office/drawing/2014/chart" uri="{C3380CC4-5D6E-409C-BE32-E72D297353CC}">
                  <c16:uniqueId val="{00000013-0EC9-49A2-973B-B9C0C726ABC8}"/>
                </c:ext>
              </c:extLst>
            </c:dLbl>
            <c:dLbl>
              <c:idx val="27"/>
              <c:delete val="1"/>
              <c:extLst>
                <c:ext xmlns:c15="http://schemas.microsoft.com/office/drawing/2012/chart" uri="{CE6537A1-D6FC-4f65-9D91-7224C49458BB}"/>
                <c:ext xmlns:c16="http://schemas.microsoft.com/office/drawing/2014/chart" uri="{C3380CC4-5D6E-409C-BE32-E72D297353CC}">
                  <c16:uniqueId val="{00000014-0EC9-49A2-973B-B9C0C726ABC8}"/>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'[8]Q12.要件の変化（現在事業形態）'!$W$7:$W$36</c:f>
              <c:strCache>
                <c:ptCount val="30"/>
                <c:pt idx="0">
                  <c:v>【 F.セキュリティ.プライバシー保護の強化    　 】</c:v>
                </c:pt>
                <c:pt idx="1">
                  <c:v>プロダクト+プロダクト･サービス半々(n=    82)</c:v>
                </c:pt>
                <c:pt idx="2">
                  <c:v>サービス+プロダクト･サービス半々(n=  200)</c:v>
                </c:pt>
                <c:pt idx="3">
                  <c:v>【 A.適用技術の複雑化.高度化               】</c:v>
                </c:pt>
                <c:pt idx="4">
                  <c:v>プロダクト+プロダクト･サービス半々(n=    83)</c:v>
                </c:pt>
                <c:pt idx="5">
                  <c:v>サービス+プロダクト･サービス半々(n=  202)</c:v>
                </c:pt>
                <c:pt idx="6">
                  <c:v>【 E.安全性の向上.機能安全への対応等     】</c:v>
                </c:pt>
                <c:pt idx="7">
                  <c:v>プロダクト+プロダクト･サービス半々(n=    82)</c:v>
                </c:pt>
                <c:pt idx="8">
                  <c:v>サービス+プロダクト･サービス半々(n=  198)</c:v>
                </c:pt>
                <c:pt idx="9">
                  <c:v>【 D.利用形態.利用方法の多様化　　　　　　 】</c:v>
                </c:pt>
                <c:pt idx="10">
                  <c:v>プロダクト+プロダクト･サービス半々(n=    81)</c:v>
                </c:pt>
                <c:pt idx="11">
                  <c:v>サービス+プロダクト･サービス半々(n=  198)</c:v>
                </c:pt>
                <c:pt idx="12">
                  <c:v>【 I.デジタル.トランスフォーメーションへの対応   】</c:v>
                </c:pt>
                <c:pt idx="13">
                  <c:v>プロダクト+プロダクト･サービス半々(n=    81)</c:v>
                </c:pt>
                <c:pt idx="14">
                  <c:v>サービス+プロダクト･サービス半々(n=  198)</c:v>
                </c:pt>
                <c:pt idx="15">
                  <c:v>【 C.つながる対象が増加　　 　　　　　　　　　　 】</c:v>
                </c:pt>
                <c:pt idx="16">
                  <c:v>プロダクト+プロダクト･サービス半々(n=    82)</c:v>
                </c:pt>
                <c:pt idx="17">
                  <c:v>サービス+プロダクト･サービス半々(n=  199)</c:v>
                </c:pt>
                <c:pt idx="18">
                  <c:v>【 B.部品の増加.プラットフォームの増加　      】</c:v>
                </c:pt>
                <c:pt idx="19">
                  <c:v>プロダクト+プロダクト･サービス半々(n=    83)</c:v>
                </c:pt>
                <c:pt idx="20">
                  <c:v>サービス+プロダクト･サービス半々(n=  199)</c:v>
                </c:pt>
                <c:pt idx="21">
                  <c:v>【 J.ニューノーマルへの対応                       】</c:v>
                </c:pt>
                <c:pt idx="22">
                  <c:v>プロダクト+プロダクト･サービス半々(n=    81)</c:v>
                </c:pt>
                <c:pt idx="23">
                  <c:v>サービス+プロダクト･サービス半々(n=  198)</c:v>
                </c:pt>
                <c:pt idx="24">
                  <c:v>【 H.対応すべき規格等の増加                  】</c:v>
                </c:pt>
                <c:pt idx="25">
                  <c:v>プロダクト+プロダクト･サービス半々(n=    82)</c:v>
                </c:pt>
                <c:pt idx="26">
                  <c:v>サービス+プロダクト･サービス半々(n=  197)</c:v>
                </c:pt>
                <c:pt idx="27">
                  <c:v>【 G.仕向地.出荷先の拡大                     】</c:v>
                </c:pt>
                <c:pt idx="28">
                  <c:v>プロダクト+プロダクト･サービス半々(n=    82)</c:v>
                </c:pt>
                <c:pt idx="29">
                  <c:v>サービス+プロダクト･サービス半々(n=  199)</c:v>
                </c:pt>
              </c:strCache>
            </c:strRef>
          </c:cat>
          <c:val>
            <c:numRef>
              <c:f>'[8]Q12.要件の変化（現在事業形態）'!$Y$7:$Y$36</c:f>
              <c:numCache>
                <c:formatCode>0.0%</c:formatCode>
                <c:ptCount val="30"/>
                <c:pt idx="0" formatCode="General">
                  <c:v>0</c:v>
                </c:pt>
                <c:pt idx="1">
                  <c:v>0.43902439024390244</c:v>
                </c:pt>
                <c:pt idx="2">
                  <c:v>0.41</c:v>
                </c:pt>
                <c:pt idx="3" formatCode="General">
                  <c:v>0</c:v>
                </c:pt>
                <c:pt idx="4">
                  <c:v>0.45783132530120479</c:v>
                </c:pt>
                <c:pt idx="5">
                  <c:v>0.43069306930693069</c:v>
                </c:pt>
                <c:pt idx="6" formatCode="General">
                  <c:v>0</c:v>
                </c:pt>
                <c:pt idx="7">
                  <c:v>0.5</c:v>
                </c:pt>
                <c:pt idx="8">
                  <c:v>0.41414141414141414</c:v>
                </c:pt>
                <c:pt idx="9" formatCode="General">
                  <c:v>0</c:v>
                </c:pt>
                <c:pt idx="10">
                  <c:v>0.49382716049382713</c:v>
                </c:pt>
                <c:pt idx="11">
                  <c:v>0.42929292929292928</c:v>
                </c:pt>
                <c:pt idx="12" formatCode="General">
                  <c:v>0</c:v>
                </c:pt>
                <c:pt idx="13">
                  <c:v>0.43209876543209874</c:v>
                </c:pt>
                <c:pt idx="14">
                  <c:v>0.31818181818181818</c:v>
                </c:pt>
                <c:pt idx="15" formatCode="General">
                  <c:v>0</c:v>
                </c:pt>
                <c:pt idx="16">
                  <c:v>0.40243902439024393</c:v>
                </c:pt>
                <c:pt idx="17">
                  <c:v>0.36180904522613067</c:v>
                </c:pt>
                <c:pt idx="18" formatCode="General">
                  <c:v>0</c:v>
                </c:pt>
                <c:pt idx="19">
                  <c:v>0.38554216867469882</c:v>
                </c:pt>
                <c:pt idx="20">
                  <c:v>0.37185929648241206</c:v>
                </c:pt>
                <c:pt idx="21" formatCode="General">
                  <c:v>0</c:v>
                </c:pt>
                <c:pt idx="22">
                  <c:v>0.29629629629629628</c:v>
                </c:pt>
                <c:pt idx="23">
                  <c:v>0.31313131313131315</c:v>
                </c:pt>
                <c:pt idx="24" formatCode="General">
                  <c:v>0</c:v>
                </c:pt>
                <c:pt idx="25">
                  <c:v>0.31707317073170732</c:v>
                </c:pt>
                <c:pt idx="26">
                  <c:v>0.27918781725888325</c:v>
                </c:pt>
                <c:pt idx="27" formatCode="General">
                  <c:v>0</c:v>
                </c:pt>
                <c:pt idx="28">
                  <c:v>0.26829268292682928</c:v>
                </c:pt>
                <c:pt idx="29">
                  <c:v>0.11557788944723618</c:v>
                </c:pt>
              </c:numCache>
            </c:numRef>
          </c:val>
          <c:extLst>
            <c:ext xmlns:c16="http://schemas.microsoft.com/office/drawing/2014/chart" uri="{C3380CC4-5D6E-409C-BE32-E72D297353CC}">
              <c16:uniqueId val="{00000015-0EC9-49A2-973B-B9C0C726ABC8}"/>
            </c:ext>
          </c:extLst>
        </c:ser>
        <c:ser>
          <c:idx val="2"/>
          <c:order val="2"/>
          <c:tx>
            <c:strRef>
              <c:f>'[クロス集計_D_Q12.Q22.Q23(Q8-Q10クロス) .xlsx]Q12.要件の変化（現在事業形態）'!$Z$6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82)</c:v>
                </c:pt>
                <c:pt idx="2">
                  <c:v>サービス+プロダクト･サービス半々(n=  200)</c:v>
                </c:pt>
                <c:pt idx="3">
                  <c:v>【 A.適用技術の複雑化.高度化               】</c:v>
                </c:pt>
                <c:pt idx="4">
                  <c:v>プロダクト+プロダクト･サービス半々(n=    83)</c:v>
                </c:pt>
                <c:pt idx="5">
                  <c:v>サービス+プロダクト･サービス半々(n=  202)</c:v>
                </c:pt>
                <c:pt idx="6">
                  <c:v>【 E.安全性の向上.機能安全への対応等     】</c:v>
                </c:pt>
                <c:pt idx="7">
                  <c:v>プロダクト+プロダクト･サービス半々(n=    82)</c:v>
                </c:pt>
                <c:pt idx="8">
                  <c:v>サービス+プロダクト･サービス半々(n=  198)</c:v>
                </c:pt>
                <c:pt idx="9">
                  <c:v>【 D.利用形態.利用方法の多様化　　　　　　 】</c:v>
                </c:pt>
                <c:pt idx="10">
                  <c:v>プロダクト+プロダクト･サービス半々(n=    81)</c:v>
                </c:pt>
                <c:pt idx="11">
                  <c:v>サービス+プロダクト･サービス半々(n=  198)</c:v>
                </c:pt>
                <c:pt idx="12">
                  <c:v>【 I.デジタル.トランスフォーメーションへの対応   】</c:v>
                </c:pt>
                <c:pt idx="13">
                  <c:v>プロダクト+プロダクト･サービス半々(n=    81)</c:v>
                </c:pt>
                <c:pt idx="14">
                  <c:v>サービス+プロダクト･サービス半々(n=  198)</c:v>
                </c:pt>
                <c:pt idx="15">
                  <c:v>【 C.つながる対象が増加　　 　　　　　　　　　　 】</c:v>
                </c:pt>
                <c:pt idx="16">
                  <c:v>プロダクト+プロダクト･サービス半々(n=    82)</c:v>
                </c:pt>
                <c:pt idx="17">
                  <c:v>サービス+プロダクト･サービス半々(n=  199)</c:v>
                </c:pt>
                <c:pt idx="18">
                  <c:v>【 B.部品の増加.プラットフォームの増加　      】</c:v>
                </c:pt>
                <c:pt idx="19">
                  <c:v>プロダクト+プロダクト･サービス半々(n=    83)</c:v>
                </c:pt>
                <c:pt idx="20">
                  <c:v>サービス+プロダクト･サービス半々(n=  199)</c:v>
                </c:pt>
                <c:pt idx="21">
                  <c:v>【 J.ニューノーマルへの対応                       】</c:v>
                </c:pt>
                <c:pt idx="22">
                  <c:v>プロダクト+プロダクト･サービス半々(n=    81)</c:v>
                </c:pt>
                <c:pt idx="23">
                  <c:v>サービス+プロダクト･サービス半々(n=  198)</c:v>
                </c:pt>
                <c:pt idx="24">
                  <c:v>【 H.対応すべき規格等の増加                  】</c:v>
                </c:pt>
                <c:pt idx="25">
                  <c:v>プロダクト+プロダクト･サービス半々(n=    82)</c:v>
                </c:pt>
                <c:pt idx="26">
                  <c:v>サービス+プロダクト･サービス半々(n=  197)</c:v>
                </c:pt>
                <c:pt idx="27">
                  <c:v>【 G.仕向地.出荷先の拡大                     】</c:v>
                </c:pt>
                <c:pt idx="28">
                  <c:v>プロダクト+プロダクト･サービス半々(n=    82)</c:v>
                </c:pt>
                <c:pt idx="29">
                  <c:v>サービス+プロダクト･サービス半々(n=  199)</c:v>
                </c:pt>
              </c:strCache>
            </c:strRef>
          </c:cat>
          <c:val>
            <c:numRef>
              <c:f>'[8]Q12.要件の変化（現在事業形態）'!$Z$7:$Z$36</c:f>
              <c:numCache>
                <c:formatCode>0.0%</c:formatCode>
                <c:ptCount val="30"/>
                <c:pt idx="0" formatCode="General">
                  <c:v>0</c:v>
                </c:pt>
                <c:pt idx="1">
                  <c:v>0.10975609756097561</c:v>
                </c:pt>
                <c:pt idx="2">
                  <c:v>0.13</c:v>
                </c:pt>
                <c:pt idx="3" formatCode="General">
                  <c:v>0</c:v>
                </c:pt>
                <c:pt idx="4">
                  <c:v>0.2289156626506024</c:v>
                </c:pt>
                <c:pt idx="5">
                  <c:v>0.17821782178217821</c:v>
                </c:pt>
                <c:pt idx="6" formatCode="General">
                  <c:v>0</c:v>
                </c:pt>
                <c:pt idx="7">
                  <c:v>0.1951219512195122</c:v>
                </c:pt>
                <c:pt idx="8">
                  <c:v>0.23737373737373738</c:v>
                </c:pt>
                <c:pt idx="9" formatCode="General">
                  <c:v>0</c:v>
                </c:pt>
                <c:pt idx="10">
                  <c:v>0.24691358024691357</c:v>
                </c:pt>
                <c:pt idx="11">
                  <c:v>0.26262626262626265</c:v>
                </c:pt>
                <c:pt idx="12" formatCode="General">
                  <c:v>0</c:v>
                </c:pt>
                <c:pt idx="13">
                  <c:v>0.22222222222222221</c:v>
                </c:pt>
                <c:pt idx="14">
                  <c:v>0.36363636363636365</c:v>
                </c:pt>
                <c:pt idx="15" formatCode="General">
                  <c:v>0</c:v>
                </c:pt>
                <c:pt idx="16">
                  <c:v>0.32926829268292684</c:v>
                </c:pt>
                <c:pt idx="17">
                  <c:v>0.29648241206030151</c:v>
                </c:pt>
                <c:pt idx="18" formatCode="General">
                  <c:v>0</c:v>
                </c:pt>
                <c:pt idx="19">
                  <c:v>0.3493975903614458</c:v>
                </c:pt>
                <c:pt idx="20">
                  <c:v>0.29145728643216079</c:v>
                </c:pt>
                <c:pt idx="21" formatCode="General">
                  <c:v>0</c:v>
                </c:pt>
                <c:pt idx="22">
                  <c:v>0.37037037037037035</c:v>
                </c:pt>
                <c:pt idx="23">
                  <c:v>0.39898989898989901</c:v>
                </c:pt>
                <c:pt idx="24" formatCode="General">
                  <c:v>0</c:v>
                </c:pt>
                <c:pt idx="25">
                  <c:v>0.45121951219512196</c:v>
                </c:pt>
                <c:pt idx="26">
                  <c:v>0.42131979695431471</c:v>
                </c:pt>
                <c:pt idx="27" formatCode="General">
                  <c:v>0</c:v>
                </c:pt>
                <c:pt idx="28">
                  <c:v>0.45121951219512196</c:v>
                </c:pt>
                <c:pt idx="29">
                  <c:v>0.49246231155778897</c:v>
                </c:pt>
              </c:numCache>
            </c:numRef>
          </c:val>
          <c:extLst>
            <c:ext xmlns:c16="http://schemas.microsoft.com/office/drawing/2014/chart" uri="{C3380CC4-5D6E-409C-BE32-E72D297353CC}">
              <c16:uniqueId val="{00000020-0EC9-49A2-973B-B9C0C726ABC8}"/>
            </c:ext>
          </c:extLst>
        </c:ser>
        <c:ser>
          <c:idx val="3"/>
          <c:order val="3"/>
          <c:tx>
            <c:strRef>
              <c:f>'[クロス集計_D_Q12.Q22.Q23(Q8-Q10クロス) .xlsx]Q12.要件の変化（現在事業形態）'!$AA$6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82)</c:v>
                </c:pt>
                <c:pt idx="2">
                  <c:v>サービス+プロダクト･サービス半々(n=  200)</c:v>
                </c:pt>
                <c:pt idx="3">
                  <c:v>【 A.適用技術の複雑化.高度化               】</c:v>
                </c:pt>
                <c:pt idx="4">
                  <c:v>プロダクト+プロダクト･サービス半々(n=    83)</c:v>
                </c:pt>
                <c:pt idx="5">
                  <c:v>サービス+プロダクト･サービス半々(n=  202)</c:v>
                </c:pt>
                <c:pt idx="6">
                  <c:v>【 E.安全性の向上.機能安全への対応等     】</c:v>
                </c:pt>
                <c:pt idx="7">
                  <c:v>プロダクト+プロダクト･サービス半々(n=    82)</c:v>
                </c:pt>
                <c:pt idx="8">
                  <c:v>サービス+プロダクト･サービス半々(n=  198)</c:v>
                </c:pt>
                <c:pt idx="9">
                  <c:v>【 D.利用形態.利用方法の多様化　　　　　　 】</c:v>
                </c:pt>
                <c:pt idx="10">
                  <c:v>プロダクト+プロダクト･サービス半々(n=    81)</c:v>
                </c:pt>
                <c:pt idx="11">
                  <c:v>サービス+プロダクト･サービス半々(n=  198)</c:v>
                </c:pt>
                <c:pt idx="12">
                  <c:v>【 I.デジタル.トランスフォーメーションへの対応   】</c:v>
                </c:pt>
                <c:pt idx="13">
                  <c:v>プロダクト+プロダクト･サービス半々(n=    81)</c:v>
                </c:pt>
                <c:pt idx="14">
                  <c:v>サービス+プロダクト･サービス半々(n=  198)</c:v>
                </c:pt>
                <c:pt idx="15">
                  <c:v>【 C.つながる対象が増加　　 　　　　　　　　　　 】</c:v>
                </c:pt>
                <c:pt idx="16">
                  <c:v>プロダクト+プロダクト･サービス半々(n=    82)</c:v>
                </c:pt>
                <c:pt idx="17">
                  <c:v>サービス+プロダクト･サービス半々(n=  199)</c:v>
                </c:pt>
                <c:pt idx="18">
                  <c:v>【 B.部品の増加.プラットフォームの増加　      】</c:v>
                </c:pt>
                <c:pt idx="19">
                  <c:v>プロダクト+プロダクト･サービス半々(n=    83)</c:v>
                </c:pt>
                <c:pt idx="20">
                  <c:v>サービス+プロダクト･サービス半々(n=  199)</c:v>
                </c:pt>
                <c:pt idx="21">
                  <c:v>【 J.ニューノーマルへの対応                       】</c:v>
                </c:pt>
                <c:pt idx="22">
                  <c:v>プロダクト+プロダクト･サービス半々(n=    81)</c:v>
                </c:pt>
                <c:pt idx="23">
                  <c:v>サービス+プロダクト･サービス半々(n=  198)</c:v>
                </c:pt>
                <c:pt idx="24">
                  <c:v>【 H.対応すべき規格等の増加                  】</c:v>
                </c:pt>
                <c:pt idx="25">
                  <c:v>プロダクト+プロダクト･サービス半々(n=    82)</c:v>
                </c:pt>
                <c:pt idx="26">
                  <c:v>サービス+プロダクト･サービス半々(n=  197)</c:v>
                </c:pt>
                <c:pt idx="27">
                  <c:v>【 G.仕向地.出荷先の拡大                     】</c:v>
                </c:pt>
                <c:pt idx="28">
                  <c:v>プロダクト+プロダクト･サービス半々(n=    82)</c:v>
                </c:pt>
                <c:pt idx="29">
                  <c:v>サービス+プロダクト･サービス半々(n=  199)</c:v>
                </c:pt>
              </c:strCache>
            </c:strRef>
          </c:cat>
          <c:val>
            <c:numRef>
              <c:f>'[8]Q12.要件の変化（現在事業形態）'!$AA$7:$AA$36</c:f>
              <c:numCache>
                <c:formatCode>0.0%</c:formatCode>
                <c:ptCount val="30"/>
                <c:pt idx="0" formatCode="General">
                  <c:v>0</c:v>
                </c:pt>
                <c:pt idx="1">
                  <c:v>1.2195121951219513E-2</c:v>
                </c:pt>
                <c:pt idx="2">
                  <c:v>0.02</c:v>
                </c:pt>
                <c:pt idx="3" formatCode="General">
                  <c:v>0</c:v>
                </c:pt>
                <c:pt idx="4">
                  <c:v>2.4096385542168676E-2</c:v>
                </c:pt>
                <c:pt idx="5">
                  <c:v>3.4653465346534656E-2</c:v>
                </c:pt>
                <c:pt idx="6" formatCode="General">
                  <c:v>0</c:v>
                </c:pt>
                <c:pt idx="7">
                  <c:v>3.6585365853658534E-2</c:v>
                </c:pt>
                <c:pt idx="8">
                  <c:v>3.0303030303030304E-2</c:v>
                </c:pt>
                <c:pt idx="9" formatCode="General">
                  <c:v>0</c:v>
                </c:pt>
                <c:pt idx="10">
                  <c:v>6.1728395061728392E-2</c:v>
                </c:pt>
                <c:pt idx="11">
                  <c:v>4.5454545454545456E-2</c:v>
                </c:pt>
                <c:pt idx="12" formatCode="General">
                  <c:v>0</c:v>
                </c:pt>
                <c:pt idx="13">
                  <c:v>6.1728395061728392E-2</c:v>
                </c:pt>
                <c:pt idx="14">
                  <c:v>9.0909090909090912E-2</c:v>
                </c:pt>
                <c:pt idx="15" formatCode="General">
                  <c:v>0</c:v>
                </c:pt>
                <c:pt idx="16">
                  <c:v>9.7560975609756101E-2</c:v>
                </c:pt>
                <c:pt idx="17">
                  <c:v>0.10552763819095477</c:v>
                </c:pt>
                <c:pt idx="18" formatCode="General">
                  <c:v>0</c:v>
                </c:pt>
                <c:pt idx="19">
                  <c:v>8.4337349397590355E-2</c:v>
                </c:pt>
                <c:pt idx="20">
                  <c:v>0.135678391959799</c:v>
                </c:pt>
                <c:pt idx="21" formatCode="General">
                  <c:v>0</c:v>
                </c:pt>
                <c:pt idx="22">
                  <c:v>8.6419753086419748E-2</c:v>
                </c:pt>
                <c:pt idx="23">
                  <c:v>0.10101010101010101</c:v>
                </c:pt>
                <c:pt idx="24" formatCode="General">
                  <c:v>0</c:v>
                </c:pt>
                <c:pt idx="25">
                  <c:v>0.15853658536585366</c:v>
                </c:pt>
                <c:pt idx="26">
                  <c:v>0.116751269035533</c:v>
                </c:pt>
                <c:pt idx="27" formatCode="General">
                  <c:v>0</c:v>
                </c:pt>
                <c:pt idx="28">
                  <c:v>0.15853658536585366</c:v>
                </c:pt>
                <c:pt idx="29">
                  <c:v>0.25628140703517588</c:v>
                </c:pt>
              </c:numCache>
            </c:numRef>
          </c:val>
          <c:extLst>
            <c:ext xmlns:c16="http://schemas.microsoft.com/office/drawing/2014/chart" uri="{C3380CC4-5D6E-409C-BE32-E72D297353CC}">
              <c16:uniqueId val="{0000002B-0EC9-49A2-973B-B9C0C726ABC8}"/>
            </c:ext>
          </c:extLst>
        </c:ser>
        <c:ser>
          <c:idx val="4"/>
          <c:order val="4"/>
          <c:tx>
            <c:strRef>
              <c:f>'[クロス集計_D_Q12.Q22.Q23(Q8-Q10クロス) .xlsx]Q12.要件の変化（現在事業形態）'!$AB$6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'[8]Q12.要件の変化（現在事業形態）'!$W$7:$W$36</c:f>
              <c:strCache>
                <c:ptCount val="30"/>
                <c:pt idx="0">
                  <c:v>【 F.セキュリティ.プライバシー保護の強化    　 】</c:v>
                </c:pt>
                <c:pt idx="1">
                  <c:v>プロダクト+プロダクト･サービス半々(n=    82)</c:v>
                </c:pt>
                <c:pt idx="2">
                  <c:v>サービス+プロダクト･サービス半々(n=  200)</c:v>
                </c:pt>
                <c:pt idx="3">
                  <c:v>【 A.適用技術の複雑化.高度化               】</c:v>
                </c:pt>
                <c:pt idx="4">
                  <c:v>プロダクト+プロダクト･サービス半々(n=    83)</c:v>
                </c:pt>
                <c:pt idx="5">
                  <c:v>サービス+プロダクト･サービス半々(n=  202)</c:v>
                </c:pt>
                <c:pt idx="6">
                  <c:v>【 E.安全性の向上.機能安全への対応等     】</c:v>
                </c:pt>
                <c:pt idx="7">
                  <c:v>プロダクト+プロダクト･サービス半々(n=    82)</c:v>
                </c:pt>
                <c:pt idx="8">
                  <c:v>サービス+プロダクト･サービス半々(n=  198)</c:v>
                </c:pt>
                <c:pt idx="9">
                  <c:v>【 D.利用形態.利用方法の多様化　　　　　　 】</c:v>
                </c:pt>
                <c:pt idx="10">
                  <c:v>プロダクト+プロダクト･サービス半々(n=    81)</c:v>
                </c:pt>
                <c:pt idx="11">
                  <c:v>サービス+プロダクト･サービス半々(n=  198)</c:v>
                </c:pt>
                <c:pt idx="12">
                  <c:v>【 I.デジタル.トランスフォーメーションへの対応   】</c:v>
                </c:pt>
                <c:pt idx="13">
                  <c:v>プロダクト+プロダクト･サービス半々(n=    81)</c:v>
                </c:pt>
                <c:pt idx="14">
                  <c:v>サービス+プロダクト･サービス半々(n=  198)</c:v>
                </c:pt>
                <c:pt idx="15">
                  <c:v>【 C.つながる対象が増加　　 　　　　　　　　　　 】</c:v>
                </c:pt>
                <c:pt idx="16">
                  <c:v>プロダクト+プロダクト･サービス半々(n=    82)</c:v>
                </c:pt>
                <c:pt idx="17">
                  <c:v>サービス+プロダクト･サービス半々(n=  199)</c:v>
                </c:pt>
                <c:pt idx="18">
                  <c:v>【 B.部品の増加.プラットフォームの増加　      】</c:v>
                </c:pt>
                <c:pt idx="19">
                  <c:v>プロダクト+プロダクト･サービス半々(n=    83)</c:v>
                </c:pt>
                <c:pt idx="20">
                  <c:v>サービス+プロダクト･サービス半々(n=  199)</c:v>
                </c:pt>
                <c:pt idx="21">
                  <c:v>【 J.ニューノーマルへの対応                       】</c:v>
                </c:pt>
                <c:pt idx="22">
                  <c:v>プロダクト+プロダクト･サービス半々(n=    81)</c:v>
                </c:pt>
                <c:pt idx="23">
                  <c:v>サービス+プロダクト･サービス半々(n=  198)</c:v>
                </c:pt>
                <c:pt idx="24">
                  <c:v>【 H.対応すべき規格等の増加                  】</c:v>
                </c:pt>
                <c:pt idx="25">
                  <c:v>プロダクト+プロダクト･サービス半々(n=    82)</c:v>
                </c:pt>
                <c:pt idx="26">
                  <c:v>サービス+プロダクト･サービス半々(n=  197)</c:v>
                </c:pt>
                <c:pt idx="27">
                  <c:v>【 G.仕向地.出荷先の拡大                     】</c:v>
                </c:pt>
                <c:pt idx="28">
                  <c:v>プロダクト+プロダクト･サービス半々(n=    82)</c:v>
                </c:pt>
                <c:pt idx="29">
                  <c:v>サービス+プロダクト･サービス半々(n=  199)</c:v>
                </c:pt>
              </c:strCache>
            </c:strRef>
          </c:cat>
          <c:val>
            <c:numRef>
              <c:f>'[8]Q12.要件の変化（現在事業形態）'!$AB$7:$AB$36</c:f>
              <c:numCache>
                <c:formatCode>0.0%</c:formatCode>
                <c:ptCount val="30"/>
                <c:pt idx="0" formatCode="General">
                  <c:v>0</c:v>
                </c:pt>
                <c:pt idx="1">
                  <c:v>2.4390243902439025E-2</c:v>
                </c:pt>
                <c:pt idx="2">
                  <c:v>0.03</c:v>
                </c:pt>
                <c:pt idx="3" formatCode="General">
                  <c:v>0</c:v>
                </c:pt>
                <c:pt idx="4">
                  <c:v>2.4096385542168676E-2</c:v>
                </c:pt>
                <c:pt idx="5">
                  <c:v>2.9702970297029702E-2</c:v>
                </c:pt>
                <c:pt idx="6" formatCode="General">
                  <c:v>0</c:v>
                </c:pt>
                <c:pt idx="7">
                  <c:v>3.6585365853658534E-2</c:v>
                </c:pt>
                <c:pt idx="8">
                  <c:v>6.5656565656565663E-2</c:v>
                </c:pt>
                <c:pt idx="9" formatCode="General">
                  <c:v>0</c:v>
                </c:pt>
                <c:pt idx="10">
                  <c:v>6.1728395061728392E-2</c:v>
                </c:pt>
                <c:pt idx="11">
                  <c:v>6.0606060606060608E-2</c:v>
                </c:pt>
                <c:pt idx="12" formatCode="General">
                  <c:v>0</c:v>
                </c:pt>
                <c:pt idx="13">
                  <c:v>8.6419753086419748E-2</c:v>
                </c:pt>
                <c:pt idx="14">
                  <c:v>8.0808080808080815E-2</c:v>
                </c:pt>
                <c:pt idx="15" formatCode="General">
                  <c:v>0</c:v>
                </c:pt>
                <c:pt idx="16">
                  <c:v>6.097560975609756E-2</c:v>
                </c:pt>
                <c:pt idx="17">
                  <c:v>8.5427135678391955E-2</c:v>
                </c:pt>
                <c:pt idx="18" formatCode="General">
                  <c:v>0</c:v>
                </c:pt>
                <c:pt idx="19">
                  <c:v>7.2289156626506021E-2</c:v>
                </c:pt>
                <c:pt idx="20">
                  <c:v>8.0402010050251257E-2</c:v>
                </c:pt>
                <c:pt idx="21" formatCode="General">
                  <c:v>0</c:v>
                </c:pt>
                <c:pt idx="22">
                  <c:v>0.1111111111111111</c:v>
                </c:pt>
                <c:pt idx="23">
                  <c:v>0.1111111111111111</c:v>
                </c:pt>
                <c:pt idx="24" formatCode="General">
                  <c:v>0</c:v>
                </c:pt>
                <c:pt idx="25">
                  <c:v>4.878048780487805E-2</c:v>
                </c:pt>
                <c:pt idx="26">
                  <c:v>8.6294416243654817E-2</c:v>
                </c:pt>
                <c:pt idx="27" formatCode="General">
                  <c:v>0</c:v>
                </c:pt>
                <c:pt idx="28">
                  <c:v>6.097560975609756E-2</c:v>
                </c:pt>
                <c:pt idx="29">
                  <c:v>9.0452261306532666E-2</c:v>
                </c:pt>
              </c:numCache>
            </c:numRef>
          </c:val>
          <c:extLst>
            <c:ext xmlns:c16="http://schemas.microsoft.com/office/drawing/2014/chart" uri="{C3380CC4-5D6E-409C-BE32-E72D297353CC}">
              <c16:uniqueId val="{00000036-0EC9-49A2-973B-B9C0C726ABC8}"/>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2527777777777"/>
          <c:y val="5.2193721686428537E-2"/>
          <c:w val="0.44624944444444442"/>
          <c:h val="0.91845617658448442"/>
        </c:manualLayout>
      </c:layout>
      <c:barChart>
        <c:barDir val="bar"/>
        <c:grouping val="stacked"/>
        <c:varyColors val="0"/>
        <c:ser>
          <c:idx val="0"/>
          <c:order val="0"/>
          <c:tx>
            <c:strRef>
              <c:f>'[クロス集計_D_Q12.Q22.Q23(Q8-Q10クロス) .xlsx]Q12.要件の変化（現在提供先）'!$X$6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32D-4BB4-A751-42AEAB3AE4B3}"/>
                </c:ext>
              </c:extLst>
            </c:dLbl>
            <c:dLbl>
              <c:idx val="3"/>
              <c:delete val="1"/>
              <c:extLst>
                <c:ext xmlns:c15="http://schemas.microsoft.com/office/drawing/2012/chart" uri="{CE6537A1-D6FC-4f65-9D91-7224C49458BB}"/>
                <c:ext xmlns:c16="http://schemas.microsoft.com/office/drawing/2014/chart" uri="{C3380CC4-5D6E-409C-BE32-E72D297353CC}">
                  <c16:uniqueId val="{00000001-D32D-4BB4-A751-42AEAB3AE4B3}"/>
                </c:ext>
              </c:extLst>
            </c:dLbl>
            <c:dLbl>
              <c:idx val="6"/>
              <c:delete val="1"/>
              <c:extLst>
                <c:ext xmlns:c15="http://schemas.microsoft.com/office/drawing/2012/chart" uri="{CE6537A1-D6FC-4f65-9D91-7224C49458BB}"/>
                <c:ext xmlns:c16="http://schemas.microsoft.com/office/drawing/2014/chart" uri="{C3380CC4-5D6E-409C-BE32-E72D297353CC}">
                  <c16:uniqueId val="{00000002-D32D-4BB4-A751-42AEAB3AE4B3}"/>
                </c:ext>
              </c:extLst>
            </c:dLbl>
            <c:dLbl>
              <c:idx val="9"/>
              <c:delete val="1"/>
              <c:extLst>
                <c:ext xmlns:c15="http://schemas.microsoft.com/office/drawing/2012/chart" uri="{CE6537A1-D6FC-4f65-9D91-7224C49458BB}"/>
                <c:ext xmlns:c16="http://schemas.microsoft.com/office/drawing/2014/chart" uri="{C3380CC4-5D6E-409C-BE32-E72D297353CC}">
                  <c16:uniqueId val="{00000003-D32D-4BB4-A751-42AEAB3AE4B3}"/>
                </c:ext>
              </c:extLst>
            </c:dLbl>
            <c:dLbl>
              <c:idx val="12"/>
              <c:delete val="1"/>
              <c:extLst>
                <c:ext xmlns:c15="http://schemas.microsoft.com/office/drawing/2012/chart" uri="{CE6537A1-D6FC-4f65-9D91-7224C49458BB}"/>
                <c:ext xmlns:c16="http://schemas.microsoft.com/office/drawing/2014/chart" uri="{C3380CC4-5D6E-409C-BE32-E72D297353CC}">
                  <c16:uniqueId val="{00000004-D32D-4BB4-A751-42AEAB3AE4B3}"/>
                </c:ext>
              </c:extLst>
            </c:dLbl>
            <c:dLbl>
              <c:idx val="15"/>
              <c:delete val="1"/>
              <c:extLst>
                <c:ext xmlns:c15="http://schemas.microsoft.com/office/drawing/2012/chart" uri="{CE6537A1-D6FC-4f65-9D91-7224C49458BB}"/>
                <c:ext xmlns:c16="http://schemas.microsoft.com/office/drawing/2014/chart" uri="{C3380CC4-5D6E-409C-BE32-E72D297353CC}">
                  <c16:uniqueId val="{00000005-D32D-4BB4-A751-42AEAB3AE4B3}"/>
                </c:ext>
              </c:extLst>
            </c:dLbl>
            <c:dLbl>
              <c:idx val="18"/>
              <c:delete val="1"/>
              <c:extLst>
                <c:ext xmlns:c15="http://schemas.microsoft.com/office/drawing/2012/chart" uri="{CE6537A1-D6FC-4f65-9D91-7224C49458BB}"/>
                <c:ext xmlns:c16="http://schemas.microsoft.com/office/drawing/2014/chart" uri="{C3380CC4-5D6E-409C-BE32-E72D297353CC}">
                  <c16:uniqueId val="{00000006-D32D-4BB4-A751-42AEAB3AE4B3}"/>
                </c:ext>
              </c:extLst>
            </c:dLbl>
            <c:dLbl>
              <c:idx val="21"/>
              <c:delete val="1"/>
              <c:extLst>
                <c:ext xmlns:c15="http://schemas.microsoft.com/office/drawing/2012/chart" uri="{CE6537A1-D6FC-4f65-9D91-7224C49458BB}"/>
                <c:ext xmlns:c16="http://schemas.microsoft.com/office/drawing/2014/chart" uri="{C3380CC4-5D6E-409C-BE32-E72D297353CC}">
                  <c16:uniqueId val="{00000007-D32D-4BB4-A751-42AEAB3AE4B3}"/>
                </c:ext>
              </c:extLst>
            </c:dLbl>
            <c:dLbl>
              <c:idx val="24"/>
              <c:delete val="1"/>
              <c:extLst>
                <c:ext xmlns:c15="http://schemas.microsoft.com/office/drawing/2012/chart" uri="{CE6537A1-D6FC-4f65-9D91-7224C49458BB}"/>
                <c:ext xmlns:c16="http://schemas.microsoft.com/office/drawing/2014/chart" uri="{C3380CC4-5D6E-409C-BE32-E72D297353CC}">
                  <c16:uniqueId val="{00000008-D32D-4BB4-A751-42AEAB3AE4B3}"/>
                </c:ext>
              </c:extLst>
            </c:dLbl>
            <c:dLbl>
              <c:idx val="27"/>
              <c:delete val="1"/>
              <c:extLst>
                <c:ext xmlns:c15="http://schemas.microsoft.com/office/drawing/2012/chart" uri="{CE6537A1-D6FC-4f65-9D91-7224C49458BB}"/>
                <c:ext xmlns:c16="http://schemas.microsoft.com/office/drawing/2014/chart" uri="{C3380CC4-5D6E-409C-BE32-E72D297353CC}">
                  <c16:uniqueId val="{00000009-D32D-4BB4-A751-42AEAB3AE4B3}"/>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'[8]Q12.要件の変化（現在提供先）'!$W$7:$W$36</c:f>
              <c:strCache>
                <c:ptCount val="30"/>
                <c:pt idx="0">
                  <c:v>【 F.セキュリティ.プライバシー保護の強化    　 】</c:v>
                </c:pt>
                <c:pt idx="1">
                  <c:v>B2C + B2C･B2B半々(n=    46)</c:v>
                </c:pt>
                <c:pt idx="2">
                  <c:v>B2B + B2C･B2B半々(n=  226)</c:v>
                </c:pt>
                <c:pt idx="3">
                  <c:v>【 A.適用技術の複雑化.高度化               】</c:v>
                </c:pt>
                <c:pt idx="4">
                  <c:v>B2C + B2C･B2B半々(n=    46)</c:v>
                </c:pt>
                <c:pt idx="5">
                  <c:v>B2B + B2C･B2B半々(n=  229)</c:v>
                </c:pt>
                <c:pt idx="6">
                  <c:v>【 E.安全性の向上.機能安全への対応等     】</c:v>
                </c:pt>
                <c:pt idx="7">
                  <c:v>B2C + B2C･B2B半々(n=    46)</c:v>
                </c:pt>
                <c:pt idx="8">
                  <c:v>B2B + B2C･B2B半々(n=  225)</c:v>
                </c:pt>
                <c:pt idx="9">
                  <c:v>【 D.利用形態.利用方法の多様化　　　　　　 】</c:v>
                </c:pt>
                <c:pt idx="10">
                  <c:v>B2C + B2C･B2B半々(n=    45)</c:v>
                </c:pt>
                <c:pt idx="11">
                  <c:v>B2B + B2C･B2B半々(n=  226)</c:v>
                </c:pt>
                <c:pt idx="12">
                  <c:v>【 I.デジタル.トランスフォーメーションへの対応   】</c:v>
                </c:pt>
                <c:pt idx="13">
                  <c:v>B2C + B2C･B2B半々(n=    46)</c:v>
                </c:pt>
                <c:pt idx="14">
                  <c:v>B2B + B2C･B2B半々(n=  223)</c:v>
                </c:pt>
                <c:pt idx="15">
                  <c:v>【 C.つながる対象が増加　　 　　　　　　　　　　 】</c:v>
                </c:pt>
                <c:pt idx="16">
                  <c:v>B2C + B2C･B2B半々(n=    46)</c:v>
                </c:pt>
                <c:pt idx="17">
                  <c:v>B2B + B2C･B2B半々(n=  225)</c:v>
                </c:pt>
                <c:pt idx="18">
                  <c:v>【 B.部品の増加.プラットフォームの増加　      】</c:v>
                </c:pt>
                <c:pt idx="19">
                  <c:v>B2C + B2C･B2B半々(n=    45)</c:v>
                </c:pt>
                <c:pt idx="20">
                  <c:v>B2B + B2C･B2B半々(n=  226)</c:v>
                </c:pt>
                <c:pt idx="21">
                  <c:v>【 J.ニューノーマルへの対応                       】</c:v>
                </c:pt>
                <c:pt idx="22">
                  <c:v>B2C + B2C･B2B半々(n=    45)</c:v>
                </c:pt>
                <c:pt idx="23">
                  <c:v>B2B + B2C･B2B半々(n=  224)</c:v>
                </c:pt>
                <c:pt idx="24">
                  <c:v>【 H.対応すべき規格等の増加                  】</c:v>
                </c:pt>
                <c:pt idx="25">
                  <c:v>B2C + B2C･B2B半々(n=    46)</c:v>
                </c:pt>
                <c:pt idx="26">
                  <c:v>B2B + B2C･B2B半々(n=  224)</c:v>
                </c:pt>
                <c:pt idx="27">
                  <c:v>【 G.仕向地.出荷先の拡大                     】</c:v>
                </c:pt>
                <c:pt idx="28">
                  <c:v>B2C + B2C･B2B半々(n=    46)</c:v>
                </c:pt>
                <c:pt idx="29">
                  <c:v>B2B + B2C･B2B半々(n=  225)</c:v>
                </c:pt>
              </c:strCache>
            </c:strRef>
          </c:cat>
          <c:val>
            <c:numRef>
              <c:f>'[8]Q12.要件の変化（現在提供先）'!$X$7:$X$36</c:f>
              <c:numCache>
                <c:formatCode>0.0%</c:formatCode>
                <c:ptCount val="30"/>
                <c:pt idx="0" formatCode="General">
                  <c:v>0</c:v>
                </c:pt>
                <c:pt idx="1">
                  <c:v>0.41304347826086957</c:v>
                </c:pt>
                <c:pt idx="2">
                  <c:v>0.41150442477876104</c:v>
                </c:pt>
                <c:pt idx="3" formatCode="General">
                  <c:v>0</c:v>
                </c:pt>
                <c:pt idx="4">
                  <c:v>0.32608695652173914</c:v>
                </c:pt>
                <c:pt idx="5">
                  <c:v>0.31004366812227074</c:v>
                </c:pt>
                <c:pt idx="6" formatCode="General">
                  <c:v>0</c:v>
                </c:pt>
                <c:pt idx="7">
                  <c:v>0.17391304347826086</c:v>
                </c:pt>
                <c:pt idx="8">
                  <c:v>0.25777777777777777</c:v>
                </c:pt>
                <c:pt idx="9" formatCode="General">
                  <c:v>0</c:v>
                </c:pt>
                <c:pt idx="10">
                  <c:v>0.17777777777777778</c:v>
                </c:pt>
                <c:pt idx="11">
                  <c:v>0.18141592920353983</c:v>
                </c:pt>
                <c:pt idx="12" formatCode="General">
                  <c:v>0</c:v>
                </c:pt>
                <c:pt idx="13">
                  <c:v>0.15217391304347827</c:v>
                </c:pt>
                <c:pt idx="14">
                  <c:v>0.15695067264573992</c:v>
                </c:pt>
                <c:pt idx="15" formatCode="General">
                  <c:v>0</c:v>
                </c:pt>
                <c:pt idx="16">
                  <c:v>0.10869565217391304</c:v>
                </c:pt>
                <c:pt idx="17">
                  <c:v>0.14222222222222222</c:v>
                </c:pt>
                <c:pt idx="18" formatCode="General">
                  <c:v>0</c:v>
                </c:pt>
                <c:pt idx="19">
                  <c:v>0.1111111111111111</c:v>
                </c:pt>
                <c:pt idx="20">
                  <c:v>0.12389380530973451</c:v>
                </c:pt>
                <c:pt idx="21" formatCode="General">
                  <c:v>0</c:v>
                </c:pt>
                <c:pt idx="22">
                  <c:v>2.2222222222222223E-2</c:v>
                </c:pt>
                <c:pt idx="23">
                  <c:v>9.8214285714285712E-2</c:v>
                </c:pt>
                <c:pt idx="24" formatCode="General">
                  <c:v>0</c:v>
                </c:pt>
                <c:pt idx="25">
                  <c:v>4.3478260869565216E-2</c:v>
                </c:pt>
                <c:pt idx="26">
                  <c:v>8.9285714285714288E-2</c:v>
                </c:pt>
                <c:pt idx="27" formatCode="General">
                  <c:v>0</c:v>
                </c:pt>
                <c:pt idx="28">
                  <c:v>6.5217391304347824E-2</c:v>
                </c:pt>
                <c:pt idx="29">
                  <c:v>0.04</c:v>
                </c:pt>
              </c:numCache>
            </c:numRef>
          </c:val>
          <c:extLst>
            <c:ext xmlns:c16="http://schemas.microsoft.com/office/drawing/2014/chart" uri="{C3380CC4-5D6E-409C-BE32-E72D297353CC}">
              <c16:uniqueId val="{0000000A-D32D-4BB4-A751-42AEAB3AE4B3}"/>
            </c:ext>
          </c:extLst>
        </c:ser>
        <c:ser>
          <c:idx val="1"/>
          <c:order val="1"/>
          <c:tx>
            <c:strRef>
              <c:f>'[クロス集計_D_Q12.Q22.Q23(Q8-Q10クロス) .xlsx]Q12.要件の変化（現在提供先）'!$Y$6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D32D-4BB4-A751-42AEAB3AE4B3}"/>
                </c:ext>
              </c:extLst>
            </c:dLbl>
            <c:dLbl>
              <c:idx val="3"/>
              <c:delete val="1"/>
              <c:extLst>
                <c:ext xmlns:c15="http://schemas.microsoft.com/office/drawing/2012/chart" uri="{CE6537A1-D6FC-4f65-9D91-7224C49458BB}"/>
                <c:ext xmlns:c16="http://schemas.microsoft.com/office/drawing/2014/chart" uri="{C3380CC4-5D6E-409C-BE32-E72D297353CC}">
                  <c16:uniqueId val="{0000000C-D32D-4BB4-A751-42AEAB3AE4B3}"/>
                </c:ext>
              </c:extLst>
            </c:dLbl>
            <c:dLbl>
              <c:idx val="6"/>
              <c:delete val="1"/>
              <c:extLst>
                <c:ext xmlns:c15="http://schemas.microsoft.com/office/drawing/2012/chart" uri="{CE6537A1-D6FC-4f65-9D91-7224C49458BB}"/>
                <c:ext xmlns:c16="http://schemas.microsoft.com/office/drawing/2014/chart" uri="{C3380CC4-5D6E-409C-BE32-E72D297353CC}">
                  <c16:uniqueId val="{0000000D-D32D-4BB4-A751-42AEAB3AE4B3}"/>
                </c:ext>
              </c:extLst>
            </c:dLbl>
            <c:dLbl>
              <c:idx val="9"/>
              <c:delete val="1"/>
              <c:extLst>
                <c:ext xmlns:c15="http://schemas.microsoft.com/office/drawing/2012/chart" uri="{CE6537A1-D6FC-4f65-9D91-7224C49458BB}"/>
                <c:ext xmlns:c16="http://schemas.microsoft.com/office/drawing/2014/chart" uri="{C3380CC4-5D6E-409C-BE32-E72D297353CC}">
                  <c16:uniqueId val="{0000000E-D32D-4BB4-A751-42AEAB3AE4B3}"/>
                </c:ext>
              </c:extLst>
            </c:dLbl>
            <c:dLbl>
              <c:idx val="12"/>
              <c:delete val="1"/>
              <c:extLst>
                <c:ext xmlns:c15="http://schemas.microsoft.com/office/drawing/2012/chart" uri="{CE6537A1-D6FC-4f65-9D91-7224C49458BB}"/>
                <c:ext xmlns:c16="http://schemas.microsoft.com/office/drawing/2014/chart" uri="{C3380CC4-5D6E-409C-BE32-E72D297353CC}">
                  <c16:uniqueId val="{0000000F-D32D-4BB4-A751-42AEAB3AE4B3}"/>
                </c:ext>
              </c:extLst>
            </c:dLbl>
            <c:dLbl>
              <c:idx val="15"/>
              <c:delete val="1"/>
              <c:extLst>
                <c:ext xmlns:c15="http://schemas.microsoft.com/office/drawing/2012/chart" uri="{CE6537A1-D6FC-4f65-9D91-7224C49458BB}"/>
                <c:ext xmlns:c16="http://schemas.microsoft.com/office/drawing/2014/chart" uri="{C3380CC4-5D6E-409C-BE32-E72D297353CC}">
                  <c16:uniqueId val="{00000010-D32D-4BB4-A751-42AEAB3AE4B3}"/>
                </c:ext>
              </c:extLst>
            </c:dLbl>
            <c:dLbl>
              <c:idx val="18"/>
              <c:delete val="1"/>
              <c:extLst>
                <c:ext xmlns:c15="http://schemas.microsoft.com/office/drawing/2012/chart" uri="{CE6537A1-D6FC-4f65-9D91-7224C49458BB}"/>
                <c:ext xmlns:c16="http://schemas.microsoft.com/office/drawing/2014/chart" uri="{C3380CC4-5D6E-409C-BE32-E72D297353CC}">
                  <c16:uniqueId val="{00000011-D32D-4BB4-A751-42AEAB3AE4B3}"/>
                </c:ext>
              </c:extLst>
            </c:dLbl>
            <c:dLbl>
              <c:idx val="21"/>
              <c:delete val="1"/>
              <c:extLst>
                <c:ext xmlns:c15="http://schemas.microsoft.com/office/drawing/2012/chart" uri="{CE6537A1-D6FC-4f65-9D91-7224C49458BB}"/>
                <c:ext xmlns:c16="http://schemas.microsoft.com/office/drawing/2014/chart" uri="{C3380CC4-5D6E-409C-BE32-E72D297353CC}">
                  <c16:uniqueId val="{00000012-D32D-4BB4-A751-42AEAB3AE4B3}"/>
                </c:ext>
              </c:extLst>
            </c:dLbl>
            <c:dLbl>
              <c:idx val="24"/>
              <c:delete val="1"/>
              <c:extLst>
                <c:ext xmlns:c15="http://schemas.microsoft.com/office/drawing/2012/chart" uri="{CE6537A1-D6FC-4f65-9D91-7224C49458BB}"/>
                <c:ext xmlns:c16="http://schemas.microsoft.com/office/drawing/2014/chart" uri="{C3380CC4-5D6E-409C-BE32-E72D297353CC}">
                  <c16:uniqueId val="{00000013-D32D-4BB4-A751-42AEAB3AE4B3}"/>
                </c:ext>
              </c:extLst>
            </c:dLbl>
            <c:dLbl>
              <c:idx val="27"/>
              <c:delete val="1"/>
              <c:extLst>
                <c:ext xmlns:c15="http://schemas.microsoft.com/office/drawing/2012/chart" uri="{CE6537A1-D6FC-4f65-9D91-7224C49458BB}"/>
                <c:ext xmlns:c16="http://schemas.microsoft.com/office/drawing/2014/chart" uri="{C3380CC4-5D6E-409C-BE32-E72D297353CC}">
                  <c16:uniqueId val="{00000014-D32D-4BB4-A751-42AEAB3AE4B3}"/>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'[8]Q12.要件の変化（現在提供先）'!$W$7:$W$36</c:f>
              <c:strCache>
                <c:ptCount val="30"/>
                <c:pt idx="0">
                  <c:v>【 F.セキュリティ.プライバシー保護の強化    　 】</c:v>
                </c:pt>
                <c:pt idx="1">
                  <c:v>B2C + B2C･B2B半々(n=    46)</c:v>
                </c:pt>
                <c:pt idx="2">
                  <c:v>B2B + B2C･B2B半々(n=  226)</c:v>
                </c:pt>
                <c:pt idx="3">
                  <c:v>【 A.適用技術の複雑化.高度化               】</c:v>
                </c:pt>
                <c:pt idx="4">
                  <c:v>B2C + B2C･B2B半々(n=    46)</c:v>
                </c:pt>
                <c:pt idx="5">
                  <c:v>B2B + B2C･B2B半々(n=  229)</c:v>
                </c:pt>
                <c:pt idx="6">
                  <c:v>【 E.安全性の向上.機能安全への対応等     】</c:v>
                </c:pt>
                <c:pt idx="7">
                  <c:v>B2C + B2C･B2B半々(n=    46)</c:v>
                </c:pt>
                <c:pt idx="8">
                  <c:v>B2B + B2C･B2B半々(n=  225)</c:v>
                </c:pt>
                <c:pt idx="9">
                  <c:v>【 D.利用形態.利用方法の多様化　　　　　　 】</c:v>
                </c:pt>
                <c:pt idx="10">
                  <c:v>B2C + B2C･B2B半々(n=    45)</c:v>
                </c:pt>
                <c:pt idx="11">
                  <c:v>B2B + B2C･B2B半々(n=  226)</c:v>
                </c:pt>
                <c:pt idx="12">
                  <c:v>【 I.デジタル.トランスフォーメーションへの対応   】</c:v>
                </c:pt>
                <c:pt idx="13">
                  <c:v>B2C + B2C･B2B半々(n=    46)</c:v>
                </c:pt>
                <c:pt idx="14">
                  <c:v>B2B + B2C･B2B半々(n=  223)</c:v>
                </c:pt>
                <c:pt idx="15">
                  <c:v>【 C.つながる対象が増加　　 　　　　　　　　　　 】</c:v>
                </c:pt>
                <c:pt idx="16">
                  <c:v>B2C + B2C･B2B半々(n=    46)</c:v>
                </c:pt>
                <c:pt idx="17">
                  <c:v>B2B + B2C･B2B半々(n=  225)</c:v>
                </c:pt>
                <c:pt idx="18">
                  <c:v>【 B.部品の増加.プラットフォームの増加　      】</c:v>
                </c:pt>
                <c:pt idx="19">
                  <c:v>B2C + B2C･B2B半々(n=    45)</c:v>
                </c:pt>
                <c:pt idx="20">
                  <c:v>B2B + B2C･B2B半々(n=  226)</c:v>
                </c:pt>
                <c:pt idx="21">
                  <c:v>【 J.ニューノーマルへの対応                       】</c:v>
                </c:pt>
                <c:pt idx="22">
                  <c:v>B2C + B2C･B2B半々(n=    45)</c:v>
                </c:pt>
                <c:pt idx="23">
                  <c:v>B2B + B2C･B2B半々(n=  224)</c:v>
                </c:pt>
                <c:pt idx="24">
                  <c:v>【 H.対応すべき規格等の増加                  】</c:v>
                </c:pt>
                <c:pt idx="25">
                  <c:v>B2C + B2C･B2B半々(n=    46)</c:v>
                </c:pt>
                <c:pt idx="26">
                  <c:v>B2B + B2C･B2B半々(n=  224)</c:v>
                </c:pt>
                <c:pt idx="27">
                  <c:v>【 G.仕向地.出荷先の拡大                     】</c:v>
                </c:pt>
                <c:pt idx="28">
                  <c:v>B2C + B2C･B2B半々(n=    46)</c:v>
                </c:pt>
                <c:pt idx="29">
                  <c:v>B2B + B2C･B2B半々(n=  225)</c:v>
                </c:pt>
              </c:strCache>
            </c:strRef>
          </c:cat>
          <c:val>
            <c:numRef>
              <c:f>'[8]Q12.要件の変化（現在提供先）'!$Y$7:$Y$36</c:f>
              <c:numCache>
                <c:formatCode>0.0%</c:formatCode>
                <c:ptCount val="30"/>
                <c:pt idx="0" formatCode="General">
                  <c:v>0</c:v>
                </c:pt>
                <c:pt idx="1">
                  <c:v>0.43478260869565216</c:v>
                </c:pt>
                <c:pt idx="2">
                  <c:v>0.4336283185840708</c:v>
                </c:pt>
                <c:pt idx="3" formatCode="General">
                  <c:v>0</c:v>
                </c:pt>
                <c:pt idx="4">
                  <c:v>0.39130434782608697</c:v>
                </c:pt>
                <c:pt idx="5">
                  <c:v>0.45851528384279477</c:v>
                </c:pt>
                <c:pt idx="6" formatCode="General">
                  <c:v>0</c:v>
                </c:pt>
                <c:pt idx="7">
                  <c:v>0.54347826086956519</c:v>
                </c:pt>
                <c:pt idx="8">
                  <c:v>0.43111111111111111</c:v>
                </c:pt>
                <c:pt idx="9" formatCode="General">
                  <c:v>0</c:v>
                </c:pt>
                <c:pt idx="10">
                  <c:v>0.44444444444444442</c:v>
                </c:pt>
                <c:pt idx="11">
                  <c:v>0.44247787610619471</c:v>
                </c:pt>
                <c:pt idx="12" formatCode="General">
                  <c:v>0</c:v>
                </c:pt>
                <c:pt idx="13">
                  <c:v>0.28260869565217389</c:v>
                </c:pt>
                <c:pt idx="14">
                  <c:v>0.34977578475336324</c:v>
                </c:pt>
                <c:pt idx="15" formatCode="General">
                  <c:v>0</c:v>
                </c:pt>
                <c:pt idx="16">
                  <c:v>0.32608695652173914</c:v>
                </c:pt>
                <c:pt idx="17">
                  <c:v>0.39555555555555555</c:v>
                </c:pt>
                <c:pt idx="18" formatCode="General">
                  <c:v>0</c:v>
                </c:pt>
                <c:pt idx="19">
                  <c:v>0.28888888888888886</c:v>
                </c:pt>
                <c:pt idx="20">
                  <c:v>0.38938053097345132</c:v>
                </c:pt>
                <c:pt idx="21" formatCode="General">
                  <c:v>0</c:v>
                </c:pt>
                <c:pt idx="22">
                  <c:v>0.31111111111111112</c:v>
                </c:pt>
                <c:pt idx="23">
                  <c:v>0.3125</c:v>
                </c:pt>
                <c:pt idx="24" formatCode="General">
                  <c:v>0</c:v>
                </c:pt>
                <c:pt idx="25">
                  <c:v>0.2608695652173913</c:v>
                </c:pt>
                <c:pt idx="26">
                  <c:v>0.29017857142857145</c:v>
                </c:pt>
                <c:pt idx="27" formatCode="General">
                  <c:v>0</c:v>
                </c:pt>
                <c:pt idx="28">
                  <c:v>0.15217391304347827</c:v>
                </c:pt>
                <c:pt idx="29">
                  <c:v>0.15555555555555556</c:v>
                </c:pt>
              </c:numCache>
            </c:numRef>
          </c:val>
          <c:extLst>
            <c:ext xmlns:c16="http://schemas.microsoft.com/office/drawing/2014/chart" uri="{C3380CC4-5D6E-409C-BE32-E72D297353CC}">
              <c16:uniqueId val="{00000015-D32D-4BB4-A751-42AEAB3AE4B3}"/>
            </c:ext>
          </c:extLst>
        </c:ser>
        <c:ser>
          <c:idx val="2"/>
          <c:order val="2"/>
          <c:tx>
            <c:strRef>
              <c:f>'[クロス集計_D_Q12.Q22.Q23(Q8-Q10クロス) .xlsx]Q12.要件の変化（現在提供先）'!$Z$6</c:f>
              <c:strCache>
                <c:ptCount val="1"/>
                <c:pt idx="0">
                  <c:v>あまり当てはまらない</c:v>
                </c:pt>
              </c:strCache>
            </c:strRef>
          </c:tx>
          <c:spPr>
            <a:solidFill>
              <a:srgbClr val="3366FF"/>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46)</c:v>
                </c:pt>
                <c:pt idx="2">
                  <c:v>B2B + B2C･B2B半々(n=  226)</c:v>
                </c:pt>
                <c:pt idx="3">
                  <c:v>【 A.適用技術の複雑化.高度化               】</c:v>
                </c:pt>
                <c:pt idx="4">
                  <c:v>B2C + B2C･B2B半々(n=    46)</c:v>
                </c:pt>
                <c:pt idx="5">
                  <c:v>B2B + B2C･B2B半々(n=  229)</c:v>
                </c:pt>
                <c:pt idx="6">
                  <c:v>【 E.安全性の向上.機能安全への対応等     】</c:v>
                </c:pt>
                <c:pt idx="7">
                  <c:v>B2C + B2C･B2B半々(n=    46)</c:v>
                </c:pt>
                <c:pt idx="8">
                  <c:v>B2B + B2C･B2B半々(n=  225)</c:v>
                </c:pt>
                <c:pt idx="9">
                  <c:v>【 D.利用形態.利用方法の多様化　　　　　　 】</c:v>
                </c:pt>
                <c:pt idx="10">
                  <c:v>B2C + B2C･B2B半々(n=    45)</c:v>
                </c:pt>
                <c:pt idx="11">
                  <c:v>B2B + B2C･B2B半々(n=  226)</c:v>
                </c:pt>
                <c:pt idx="12">
                  <c:v>【 I.デジタル.トランスフォーメーションへの対応   】</c:v>
                </c:pt>
                <c:pt idx="13">
                  <c:v>B2C + B2C･B2B半々(n=    46)</c:v>
                </c:pt>
                <c:pt idx="14">
                  <c:v>B2B + B2C･B2B半々(n=  223)</c:v>
                </c:pt>
                <c:pt idx="15">
                  <c:v>【 C.つながる対象が増加　　 　　　　　　　　　　 】</c:v>
                </c:pt>
                <c:pt idx="16">
                  <c:v>B2C + B2C･B2B半々(n=    46)</c:v>
                </c:pt>
                <c:pt idx="17">
                  <c:v>B2B + B2C･B2B半々(n=  225)</c:v>
                </c:pt>
                <c:pt idx="18">
                  <c:v>【 B.部品の増加.プラットフォームの増加　      】</c:v>
                </c:pt>
                <c:pt idx="19">
                  <c:v>B2C + B2C･B2B半々(n=    45)</c:v>
                </c:pt>
                <c:pt idx="20">
                  <c:v>B2B + B2C･B2B半々(n=  226)</c:v>
                </c:pt>
                <c:pt idx="21">
                  <c:v>【 J.ニューノーマルへの対応                       】</c:v>
                </c:pt>
                <c:pt idx="22">
                  <c:v>B2C + B2C･B2B半々(n=    45)</c:v>
                </c:pt>
                <c:pt idx="23">
                  <c:v>B2B + B2C･B2B半々(n=  224)</c:v>
                </c:pt>
                <c:pt idx="24">
                  <c:v>【 H.対応すべき規格等の増加                  】</c:v>
                </c:pt>
                <c:pt idx="25">
                  <c:v>B2C + B2C･B2B半々(n=    46)</c:v>
                </c:pt>
                <c:pt idx="26">
                  <c:v>B2B + B2C･B2B半々(n=  224)</c:v>
                </c:pt>
                <c:pt idx="27">
                  <c:v>【 G.仕向地.出荷先の拡大                     】</c:v>
                </c:pt>
                <c:pt idx="28">
                  <c:v>B2C + B2C･B2B半々(n=    46)</c:v>
                </c:pt>
                <c:pt idx="29">
                  <c:v>B2B + B2C･B2B半々(n=  225)</c:v>
                </c:pt>
              </c:strCache>
            </c:strRef>
          </c:cat>
          <c:val>
            <c:numRef>
              <c:f>'[8]Q12.要件の変化（現在提供先）'!$Z$7:$Z$36</c:f>
              <c:numCache>
                <c:formatCode>0.0%</c:formatCode>
                <c:ptCount val="30"/>
                <c:pt idx="0" formatCode="General">
                  <c:v>0</c:v>
                </c:pt>
                <c:pt idx="1">
                  <c:v>8.6956521739130432E-2</c:v>
                </c:pt>
                <c:pt idx="2">
                  <c:v>0.11504424778761062</c:v>
                </c:pt>
                <c:pt idx="3" formatCode="General">
                  <c:v>0</c:v>
                </c:pt>
                <c:pt idx="4">
                  <c:v>0.19565217391304349</c:v>
                </c:pt>
                <c:pt idx="5">
                  <c:v>0.18340611353711792</c:v>
                </c:pt>
                <c:pt idx="6" formatCode="General">
                  <c:v>0</c:v>
                </c:pt>
                <c:pt idx="7">
                  <c:v>0.19565217391304349</c:v>
                </c:pt>
                <c:pt idx="8">
                  <c:v>0.22666666666666666</c:v>
                </c:pt>
                <c:pt idx="9" formatCode="General">
                  <c:v>0</c:v>
                </c:pt>
                <c:pt idx="10">
                  <c:v>0.22222222222222221</c:v>
                </c:pt>
                <c:pt idx="11">
                  <c:v>0.27433628318584069</c:v>
                </c:pt>
                <c:pt idx="12" formatCode="General">
                  <c:v>0</c:v>
                </c:pt>
                <c:pt idx="13">
                  <c:v>0.28260869565217389</c:v>
                </c:pt>
                <c:pt idx="14">
                  <c:v>0.3452914798206278</c:v>
                </c:pt>
                <c:pt idx="15" formatCode="General">
                  <c:v>0</c:v>
                </c:pt>
                <c:pt idx="16">
                  <c:v>0.32608695652173914</c:v>
                </c:pt>
                <c:pt idx="17">
                  <c:v>0.29777777777777775</c:v>
                </c:pt>
                <c:pt idx="18" formatCode="General">
                  <c:v>0</c:v>
                </c:pt>
                <c:pt idx="19">
                  <c:v>0.4</c:v>
                </c:pt>
                <c:pt idx="20">
                  <c:v>0.29203539823008851</c:v>
                </c:pt>
                <c:pt idx="21" formatCode="General">
                  <c:v>0</c:v>
                </c:pt>
                <c:pt idx="22">
                  <c:v>0.37777777777777777</c:v>
                </c:pt>
                <c:pt idx="23">
                  <c:v>0.4017857142857143</c:v>
                </c:pt>
                <c:pt idx="24" formatCode="General">
                  <c:v>0</c:v>
                </c:pt>
                <c:pt idx="25">
                  <c:v>0.41304347826086957</c:v>
                </c:pt>
                <c:pt idx="26">
                  <c:v>0.4375</c:v>
                </c:pt>
                <c:pt idx="27" formatCode="General">
                  <c:v>0</c:v>
                </c:pt>
                <c:pt idx="28">
                  <c:v>0.39130434782608697</c:v>
                </c:pt>
                <c:pt idx="29">
                  <c:v>0.51111111111111107</c:v>
                </c:pt>
              </c:numCache>
            </c:numRef>
          </c:val>
          <c:extLst>
            <c:ext xmlns:c16="http://schemas.microsoft.com/office/drawing/2014/chart" uri="{C3380CC4-5D6E-409C-BE32-E72D297353CC}">
              <c16:uniqueId val="{00000020-D32D-4BB4-A751-42AEAB3AE4B3}"/>
            </c:ext>
          </c:extLst>
        </c:ser>
        <c:ser>
          <c:idx val="3"/>
          <c:order val="3"/>
          <c:tx>
            <c:strRef>
              <c:f>'[クロス集計_D_Q12.Q22.Q23(Q8-Q10クロス) .xlsx]Q12.要件の変化（現在提供先）'!$AA$6</c:f>
              <c:strCache>
                <c:ptCount val="1"/>
                <c:pt idx="0">
                  <c:v>当てはまらない</c:v>
                </c:pt>
              </c:strCache>
            </c:strRef>
          </c:tx>
          <c:spPr>
            <a:solidFill>
              <a:srgbClr val="9DC3E6"/>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46)</c:v>
                </c:pt>
                <c:pt idx="2">
                  <c:v>B2B + B2C･B2B半々(n=  226)</c:v>
                </c:pt>
                <c:pt idx="3">
                  <c:v>【 A.適用技術の複雑化.高度化               】</c:v>
                </c:pt>
                <c:pt idx="4">
                  <c:v>B2C + B2C･B2B半々(n=    46)</c:v>
                </c:pt>
                <c:pt idx="5">
                  <c:v>B2B + B2C･B2B半々(n=  229)</c:v>
                </c:pt>
                <c:pt idx="6">
                  <c:v>【 E.安全性の向上.機能安全への対応等     】</c:v>
                </c:pt>
                <c:pt idx="7">
                  <c:v>B2C + B2C･B2B半々(n=    46)</c:v>
                </c:pt>
                <c:pt idx="8">
                  <c:v>B2B + B2C･B2B半々(n=  225)</c:v>
                </c:pt>
                <c:pt idx="9">
                  <c:v>【 D.利用形態.利用方法の多様化　　　　　　 】</c:v>
                </c:pt>
                <c:pt idx="10">
                  <c:v>B2C + B2C･B2B半々(n=    45)</c:v>
                </c:pt>
                <c:pt idx="11">
                  <c:v>B2B + B2C･B2B半々(n=  226)</c:v>
                </c:pt>
                <c:pt idx="12">
                  <c:v>【 I.デジタル.トランスフォーメーションへの対応   】</c:v>
                </c:pt>
                <c:pt idx="13">
                  <c:v>B2C + B2C･B2B半々(n=    46)</c:v>
                </c:pt>
                <c:pt idx="14">
                  <c:v>B2B + B2C･B2B半々(n=  223)</c:v>
                </c:pt>
                <c:pt idx="15">
                  <c:v>【 C.つながる対象が増加　　 　　　　　　　　　　 】</c:v>
                </c:pt>
                <c:pt idx="16">
                  <c:v>B2C + B2C･B2B半々(n=    46)</c:v>
                </c:pt>
                <c:pt idx="17">
                  <c:v>B2B + B2C･B2B半々(n=  225)</c:v>
                </c:pt>
                <c:pt idx="18">
                  <c:v>【 B.部品の増加.プラットフォームの増加　      】</c:v>
                </c:pt>
                <c:pt idx="19">
                  <c:v>B2C + B2C･B2B半々(n=    45)</c:v>
                </c:pt>
                <c:pt idx="20">
                  <c:v>B2B + B2C･B2B半々(n=  226)</c:v>
                </c:pt>
                <c:pt idx="21">
                  <c:v>【 J.ニューノーマルへの対応                       】</c:v>
                </c:pt>
                <c:pt idx="22">
                  <c:v>B2C + B2C･B2B半々(n=    45)</c:v>
                </c:pt>
                <c:pt idx="23">
                  <c:v>B2B + B2C･B2B半々(n=  224)</c:v>
                </c:pt>
                <c:pt idx="24">
                  <c:v>【 H.対応すべき規格等の増加                  】</c:v>
                </c:pt>
                <c:pt idx="25">
                  <c:v>B2C + B2C･B2B半々(n=    46)</c:v>
                </c:pt>
                <c:pt idx="26">
                  <c:v>B2B + B2C･B2B半々(n=  224)</c:v>
                </c:pt>
                <c:pt idx="27">
                  <c:v>【 G.仕向地.出荷先の拡大                     】</c:v>
                </c:pt>
                <c:pt idx="28">
                  <c:v>B2C + B2C･B2B半々(n=    46)</c:v>
                </c:pt>
                <c:pt idx="29">
                  <c:v>B2B + B2C･B2B半々(n=  225)</c:v>
                </c:pt>
              </c:strCache>
            </c:strRef>
          </c:cat>
          <c:val>
            <c:numRef>
              <c:f>'[8]Q12.要件の変化（現在提供先）'!$AA$7:$AA$36</c:f>
              <c:numCache>
                <c:formatCode>0.0%</c:formatCode>
                <c:ptCount val="30"/>
                <c:pt idx="0" formatCode="General">
                  <c:v>0</c:v>
                </c:pt>
                <c:pt idx="1">
                  <c:v>2.1739130434782608E-2</c:v>
                </c:pt>
                <c:pt idx="2">
                  <c:v>1.7699115044247787E-2</c:v>
                </c:pt>
                <c:pt idx="3" formatCode="General">
                  <c:v>0</c:v>
                </c:pt>
                <c:pt idx="4">
                  <c:v>4.3478260869565216E-2</c:v>
                </c:pt>
                <c:pt idx="5">
                  <c:v>2.6200873362445413E-2</c:v>
                </c:pt>
                <c:pt idx="6" formatCode="General">
                  <c:v>0</c:v>
                </c:pt>
                <c:pt idx="7">
                  <c:v>2.1739130434782608E-2</c:v>
                </c:pt>
                <c:pt idx="8">
                  <c:v>3.111111111111111E-2</c:v>
                </c:pt>
                <c:pt idx="9" formatCode="General">
                  <c:v>0</c:v>
                </c:pt>
                <c:pt idx="10">
                  <c:v>4.4444444444444446E-2</c:v>
                </c:pt>
                <c:pt idx="11">
                  <c:v>4.8672566371681415E-2</c:v>
                </c:pt>
                <c:pt idx="12" formatCode="General">
                  <c:v>0</c:v>
                </c:pt>
                <c:pt idx="13">
                  <c:v>0.15217391304347827</c:v>
                </c:pt>
                <c:pt idx="14">
                  <c:v>7.623318385650224E-2</c:v>
                </c:pt>
                <c:pt idx="15" formatCode="General">
                  <c:v>0</c:v>
                </c:pt>
                <c:pt idx="16">
                  <c:v>0.13043478260869565</c:v>
                </c:pt>
                <c:pt idx="17">
                  <c:v>8.8888888888888892E-2</c:v>
                </c:pt>
                <c:pt idx="18" formatCode="General">
                  <c:v>0</c:v>
                </c:pt>
                <c:pt idx="19">
                  <c:v>8.8888888888888892E-2</c:v>
                </c:pt>
                <c:pt idx="20">
                  <c:v>0.12831858407079647</c:v>
                </c:pt>
                <c:pt idx="21" formatCode="General">
                  <c:v>0</c:v>
                </c:pt>
                <c:pt idx="22">
                  <c:v>0.13333333333333333</c:v>
                </c:pt>
                <c:pt idx="23">
                  <c:v>8.4821428571428575E-2</c:v>
                </c:pt>
                <c:pt idx="24" formatCode="General">
                  <c:v>0</c:v>
                </c:pt>
                <c:pt idx="25">
                  <c:v>0.17391304347826086</c:v>
                </c:pt>
                <c:pt idx="26">
                  <c:v>0.11607142857142858</c:v>
                </c:pt>
                <c:pt idx="27" formatCode="General">
                  <c:v>0</c:v>
                </c:pt>
                <c:pt idx="28">
                  <c:v>0.28260869565217389</c:v>
                </c:pt>
                <c:pt idx="29">
                  <c:v>0.21333333333333335</c:v>
                </c:pt>
              </c:numCache>
            </c:numRef>
          </c:val>
          <c:extLst>
            <c:ext xmlns:c16="http://schemas.microsoft.com/office/drawing/2014/chart" uri="{C3380CC4-5D6E-409C-BE32-E72D297353CC}">
              <c16:uniqueId val="{0000002B-D32D-4BB4-A751-42AEAB3AE4B3}"/>
            </c:ext>
          </c:extLst>
        </c:ser>
        <c:ser>
          <c:idx val="4"/>
          <c:order val="4"/>
          <c:tx>
            <c:strRef>
              <c:f>'[クロス集計_D_Q12.Q22.Q23(Q8-Q10クロス) .xlsx]Q12.要件の変化（現在提供先）'!$AB$6</c:f>
              <c:strCache>
                <c:ptCount val="1"/>
                <c:pt idx="0">
                  <c:v>どちらともいえない</c:v>
                </c:pt>
              </c:strCache>
            </c:strRef>
          </c:tx>
          <c:spPr>
            <a:solidFill>
              <a:schemeClr val="bg1"/>
            </a:solidFill>
            <a:ln>
              <a:solidFill>
                <a:schemeClr val="tx1"/>
              </a:solidFill>
            </a:ln>
            <a:effectLst/>
          </c:spPr>
          <c:invertIfNegative val="0"/>
          <c:dLbls>
            <c:delete val="1"/>
          </c:dLbls>
          <c:cat>
            <c:strRef>
              <c:f>'[8]Q12.要件の変化（現在提供先）'!$W$7:$W$36</c:f>
              <c:strCache>
                <c:ptCount val="30"/>
                <c:pt idx="0">
                  <c:v>【 F.セキュリティ.プライバシー保護の強化    　 】</c:v>
                </c:pt>
                <c:pt idx="1">
                  <c:v>B2C + B2C･B2B半々(n=    46)</c:v>
                </c:pt>
                <c:pt idx="2">
                  <c:v>B2B + B2C･B2B半々(n=  226)</c:v>
                </c:pt>
                <c:pt idx="3">
                  <c:v>【 A.適用技術の複雑化.高度化               】</c:v>
                </c:pt>
                <c:pt idx="4">
                  <c:v>B2C + B2C･B2B半々(n=    46)</c:v>
                </c:pt>
                <c:pt idx="5">
                  <c:v>B2B + B2C･B2B半々(n=  229)</c:v>
                </c:pt>
                <c:pt idx="6">
                  <c:v>【 E.安全性の向上.機能安全への対応等     】</c:v>
                </c:pt>
                <c:pt idx="7">
                  <c:v>B2C + B2C･B2B半々(n=    46)</c:v>
                </c:pt>
                <c:pt idx="8">
                  <c:v>B2B + B2C･B2B半々(n=  225)</c:v>
                </c:pt>
                <c:pt idx="9">
                  <c:v>【 D.利用形態.利用方法の多様化　　　　　　 】</c:v>
                </c:pt>
                <c:pt idx="10">
                  <c:v>B2C + B2C･B2B半々(n=    45)</c:v>
                </c:pt>
                <c:pt idx="11">
                  <c:v>B2B + B2C･B2B半々(n=  226)</c:v>
                </c:pt>
                <c:pt idx="12">
                  <c:v>【 I.デジタル.トランスフォーメーションへの対応   】</c:v>
                </c:pt>
                <c:pt idx="13">
                  <c:v>B2C + B2C･B2B半々(n=    46)</c:v>
                </c:pt>
                <c:pt idx="14">
                  <c:v>B2B + B2C･B2B半々(n=  223)</c:v>
                </c:pt>
                <c:pt idx="15">
                  <c:v>【 C.つながる対象が増加　　 　　　　　　　　　　 】</c:v>
                </c:pt>
                <c:pt idx="16">
                  <c:v>B2C + B2C･B2B半々(n=    46)</c:v>
                </c:pt>
                <c:pt idx="17">
                  <c:v>B2B + B2C･B2B半々(n=  225)</c:v>
                </c:pt>
                <c:pt idx="18">
                  <c:v>【 B.部品の増加.プラットフォームの増加　      】</c:v>
                </c:pt>
                <c:pt idx="19">
                  <c:v>B2C + B2C･B2B半々(n=    45)</c:v>
                </c:pt>
                <c:pt idx="20">
                  <c:v>B2B + B2C･B2B半々(n=  226)</c:v>
                </c:pt>
                <c:pt idx="21">
                  <c:v>【 J.ニューノーマルへの対応                       】</c:v>
                </c:pt>
                <c:pt idx="22">
                  <c:v>B2C + B2C･B2B半々(n=    45)</c:v>
                </c:pt>
                <c:pt idx="23">
                  <c:v>B2B + B2C･B2B半々(n=  224)</c:v>
                </c:pt>
                <c:pt idx="24">
                  <c:v>【 H.対応すべき規格等の増加                  】</c:v>
                </c:pt>
                <c:pt idx="25">
                  <c:v>B2C + B2C･B2B半々(n=    46)</c:v>
                </c:pt>
                <c:pt idx="26">
                  <c:v>B2B + B2C･B2B半々(n=  224)</c:v>
                </c:pt>
                <c:pt idx="27">
                  <c:v>【 G.仕向地.出荷先の拡大                     】</c:v>
                </c:pt>
                <c:pt idx="28">
                  <c:v>B2C + B2C･B2B半々(n=    46)</c:v>
                </c:pt>
                <c:pt idx="29">
                  <c:v>B2B + B2C･B2B半々(n=  225)</c:v>
                </c:pt>
              </c:strCache>
            </c:strRef>
          </c:cat>
          <c:val>
            <c:numRef>
              <c:f>'[8]Q12.要件の変化（現在提供先）'!$AB$7:$AB$36</c:f>
              <c:numCache>
                <c:formatCode>0.0%</c:formatCode>
                <c:ptCount val="30"/>
                <c:pt idx="0" formatCode="General">
                  <c:v>0</c:v>
                </c:pt>
                <c:pt idx="1">
                  <c:v>4.3478260869565216E-2</c:v>
                </c:pt>
                <c:pt idx="2">
                  <c:v>2.2123893805309734E-2</c:v>
                </c:pt>
                <c:pt idx="3" formatCode="General">
                  <c:v>0</c:v>
                </c:pt>
                <c:pt idx="4">
                  <c:v>4.3478260869565216E-2</c:v>
                </c:pt>
                <c:pt idx="5">
                  <c:v>2.1834061135371178E-2</c:v>
                </c:pt>
                <c:pt idx="6" formatCode="General">
                  <c:v>0</c:v>
                </c:pt>
                <c:pt idx="7">
                  <c:v>6.5217391304347824E-2</c:v>
                </c:pt>
                <c:pt idx="8">
                  <c:v>5.3333333333333337E-2</c:v>
                </c:pt>
                <c:pt idx="9" formatCode="General">
                  <c:v>0</c:v>
                </c:pt>
                <c:pt idx="10">
                  <c:v>0.1111111111111111</c:v>
                </c:pt>
                <c:pt idx="11">
                  <c:v>5.3097345132743362E-2</c:v>
                </c:pt>
                <c:pt idx="12" formatCode="General">
                  <c:v>0</c:v>
                </c:pt>
                <c:pt idx="13">
                  <c:v>0.13043478260869565</c:v>
                </c:pt>
                <c:pt idx="14">
                  <c:v>7.1748878923766815E-2</c:v>
                </c:pt>
                <c:pt idx="15" formatCode="General">
                  <c:v>0</c:v>
                </c:pt>
                <c:pt idx="16">
                  <c:v>0.10869565217391304</c:v>
                </c:pt>
                <c:pt idx="17">
                  <c:v>7.5555555555555556E-2</c:v>
                </c:pt>
                <c:pt idx="18" formatCode="General">
                  <c:v>0</c:v>
                </c:pt>
                <c:pt idx="19">
                  <c:v>0.1111111111111111</c:v>
                </c:pt>
                <c:pt idx="20">
                  <c:v>6.637168141592921E-2</c:v>
                </c:pt>
                <c:pt idx="21" formatCode="General">
                  <c:v>0</c:v>
                </c:pt>
                <c:pt idx="22">
                  <c:v>0.15555555555555556</c:v>
                </c:pt>
                <c:pt idx="23">
                  <c:v>0.10267857142857142</c:v>
                </c:pt>
                <c:pt idx="24" formatCode="General">
                  <c:v>0</c:v>
                </c:pt>
                <c:pt idx="25">
                  <c:v>0.10869565217391304</c:v>
                </c:pt>
                <c:pt idx="26">
                  <c:v>6.6964285714285712E-2</c:v>
                </c:pt>
                <c:pt idx="27" formatCode="General">
                  <c:v>0</c:v>
                </c:pt>
                <c:pt idx="28">
                  <c:v>0.10869565217391304</c:v>
                </c:pt>
                <c:pt idx="29">
                  <c:v>0.08</c:v>
                </c:pt>
              </c:numCache>
            </c:numRef>
          </c:val>
          <c:extLst>
            <c:ext xmlns:c16="http://schemas.microsoft.com/office/drawing/2014/chart" uri="{C3380CC4-5D6E-409C-BE32-E72D297353CC}">
              <c16:uniqueId val="{00000036-D32D-4BB4-A751-42AEAB3AE4B3}"/>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1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5372279495994"/>
          <c:y val="5.027909500142768E-2"/>
          <c:w val="0.44955612829324171"/>
          <c:h val="0.92996369393682243"/>
        </c:manualLayout>
      </c:layout>
      <c:barChart>
        <c:barDir val="bar"/>
        <c:grouping val="stacked"/>
        <c:varyColors val="0"/>
        <c:ser>
          <c:idx val="0"/>
          <c:order val="0"/>
          <c:tx>
            <c:strRef>
              <c:f>'Q12.要件の変化（DX有無）'!$X$6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8BD-4946-983A-9FA94951D5E7}"/>
                </c:ext>
              </c:extLst>
            </c:dLbl>
            <c:dLbl>
              <c:idx val="3"/>
              <c:delete val="1"/>
              <c:extLst>
                <c:ext xmlns:c15="http://schemas.microsoft.com/office/drawing/2012/chart" uri="{CE6537A1-D6FC-4f65-9D91-7224C49458BB}"/>
                <c:ext xmlns:c16="http://schemas.microsoft.com/office/drawing/2014/chart" uri="{C3380CC4-5D6E-409C-BE32-E72D297353CC}">
                  <c16:uniqueId val="{00000001-B8BD-4946-983A-9FA94951D5E7}"/>
                </c:ext>
              </c:extLst>
            </c:dLbl>
            <c:dLbl>
              <c:idx val="6"/>
              <c:delete val="1"/>
              <c:extLst>
                <c:ext xmlns:c15="http://schemas.microsoft.com/office/drawing/2012/chart" uri="{CE6537A1-D6FC-4f65-9D91-7224C49458BB}"/>
                <c:ext xmlns:c16="http://schemas.microsoft.com/office/drawing/2014/chart" uri="{C3380CC4-5D6E-409C-BE32-E72D297353CC}">
                  <c16:uniqueId val="{00000002-B8BD-4946-983A-9FA94951D5E7}"/>
                </c:ext>
              </c:extLst>
            </c:dLbl>
            <c:dLbl>
              <c:idx val="9"/>
              <c:delete val="1"/>
              <c:extLst>
                <c:ext xmlns:c15="http://schemas.microsoft.com/office/drawing/2012/chart" uri="{CE6537A1-D6FC-4f65-9D91-7224C49458BB}"/>
                <c:ext xmlns:c16="http://schemas.microsoft.com/office/drawing/2014/chart" uri="{C3380CC4-5D6E-409C-BE32-E72D297353CC}">
                  <c16:uniqueId val="{00000003-B8BD-4946-983A-9FA94951D5E7}"/>
                </c:ext>
              </c:extLst>
            </c:dLbl>
            <c:dLbl>
              <c:idx val="12"/>
              <c:delete val="1"/>
              <c:extLst>
                <c:ext xmlns:c15="http://schemas.microsoft.com/office/drawing/2012/chart" uri="{CE6537A1-D6FC-4f65-9D91-7224C49458BB}"/>
                <c:ext xmlns:c16="http://schemas.microsoft.com/office/drawing/2014/chart" uri="{C3380CC4-5D6E-409C-BE32-E72D297353CC}">
                  <c16:uniqueId val="{00000004-B8BD-4946-983A-9FA94951D5E7}"/>
                </c:ext>
              </c:extLst>
            </c:dLbl>
            <c:dLbl>
              <c:idx val="15"/>
              <c:delete val="1"/>
              <c:extLst>
                <c:ext xmlns:c15="http://schemas.microsoft.com/office/drawing/2012/chart" uri="{CE6537A1-D6FC-4f65-9D91-7224C49458BB}"/>
                <c:ext xmlns:c16="http://schemas.microsoft.com/office/drawing/2014/chart" uri="{C3380CC4-5D6E-409C-BE32-E72D297353CC}">
                  <c16:uniqueId val="{00000005-B8BD-4946-983A-9FA94951D5E7}"/>
                </c:ext>
              </c:extLst>
            </c:dLbl>
            <c:dLbl>
              <c:idx val="18"/>
              <c:delete val="1"/>
              <c:extLst>
                <c:ext xmlns:c15="http://schemas.microsoft.com/office/drawing/2012/chart" uri="{CE6537A1-D6FC-4f65-9D91-7224C49458BB}"/>
                <c:ext xmlns:c16="http://schemas.microsoft.com/office/drawing/2014/chart" uri="{C3380CC4-5D6E-409C-BE32-E72D297353CC}">
                  <c16:uniqueId val="{00000006-B8BD-4946-983A-9FA94951D5E7}"/>
                </c:ext>
              </c:extLst>
            </c:dLbl>
            <c:dLbl>
              <c:idx val="21"/>
              <c:delete val="1"/>
              <c:extLst>
                <c:ext xmlns:c15="http://schemas.microsoft.com/office/drawing/2012/chart" uri="{CE6537A1-D6FC-4f65-9D91-7224C49458BB}"/>
                <c:ext xmlns:c16="http://schemas.microsoft.com/office/drawing/2014/chart" uri="{C3380CC4-5D6E-409C-BE32-E72D297353CC}">
                  <c16:uniqueId val="{00000007-B8BD-4946-983A-9FA94951D5E7}"/>
                </c:ext>
              </c:extLst>
            </c:dLbl>
            <c:dLbl>
              <c:idx val="24"/>
              <c:delete val="1"/>
              <c:extLst>
                <c:ext xmlns:c15="http://schemas.microsoft.com/office/drawing/2012/chart" uri="{CE6537A1-D6FC-4f65-9D91-7224C49458BB}"/>
                <c:ext xmlns:c16="http://schemas.microsoft.com/office/drawing/2014/chart" uri="{C3380CC4-5D6E-409C-BE32-E72D297353CC}">
                  <c16:uniqueId val="{00000008-B8BD-4946-983A-9FA94951D5E7}"/>
                </c:ext>
              </c:extLst>
            </c:dLbl>
            <c:dLbl>
              <c:idx val="27"/>
              <c:delete val="1"/>
              <c:extLst>
                <c:ext xmlns:c15="http://schemas.microsoft.com/office/drawing/2012/chart" uri="{CE6537A1-D6FC-4f65-9D91-7224C49458BB}"/>
                <c:ext xmlns:c16="http://schemas.microsoft.com/office/drawing/2014/chart" uri="{C3380CC4-5D6E-409C-BE32-E72D297353CC}">
                  <c16:uniqueId val="{00000009-B8BD-4946-983A-9FA94951D5E7}"/>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95）</c:v>
                </c:pt>
                <c:pt idx="2">
                  <c:v>DX取り組み 無し（N=275）</c:v>
                </c:pt>
                <c:pt idx="3">
                  <c:v>【 A.適用技術の複雑化.高度化    】</c:v>
                </c:pt>
                <c:pt idx="4">
                  <c:v>DX取り組み 有り（N=  95）</c:v>
                </c:pt>
                <c:pt idx="5">
                  <c:v>DX取り組み 無し（N=274）</c:v>
                </c:pt>
                <c:pt idx="6">
                  <c:v>【 E.安全性の向上.機能安全への対応等 】</c:v>
                </c:pt>
                <c:pt idx="7">
                  <c:v>DX取り組み 有り（N=  94）</c:v>
                </c:pt>
                <c:pt idx="8">
                  <c:v>DX取り組み 無し（N=272）</c:v>
                </c:pt>
                <c:pt idx="9">
                  <c:v>【 I.デジタル.トランスフォーメーションへの対応 】</c:v>
                </c:pt>
                <c:pt idx="10">
                  <c:v>DX取り組み 有り（N=  95）</c:v>
                </c:pt>
                <c:pt idx="11">
                  <c:v>DX取り組み 無し（N=273）</c:v>
                </c:pt>
                <c:pt idx="12">
                  <c:v>【 D.利用形態.利用方法の多様化 】</c:v>
                </c:pt>
                <c:pt idx="13">
                  <c:v>DX取り組み 有り（N=  94）</c:v>
                </c:pt>
                <c:pt idx="14">
                  <c:v>DX取り組み 無し（N=273）</c:v>
                </c:pt>
                <c:pt idx="15">
                  <c:v>【 C.つながる対象が増加             】</c:v>
                </c:pt>
                <c:pt idx="16">
                  <c:v>DX取り組み 有り（N=  95）</c:v>
                </c:pt>
                <c:pt idx="17">
                  <c:v>DX取り組み 無し（N=272）</c:v>
                </c:pt>
                <c:pt idx="18">
                  <c:v>【 J.ニューノーマルへの対応           】</c:v>
                </c:pt>
                <c:pt idx="19">
                  <c:v>DX取り組み 有り（N=  95）</c:v>
                </c:pt>
                <c:pt idx="20">
                  <c:v>DX取り組み 無し（N=269）</c:v>
                </c:pt>
                <c:pt idx="21">
                  <c:v>【 H.対応すべき規格等の増加      】</c:v>
                </c:pt>
                <c:pt idx="22">
                  <c:v>DX取り組み 有り（N=  95）</c:v>
                </c:pt>
                <c:pt idx="23">
                  <c:v>DX取り組み 無し（N=271）</c:v>
                </c:pt>
                <c:pt idx="24">
                  <c:v>【 B.部品の増加.プラットフォームの増加 】</c:v>
                </c:pt>
                <c:pt idx="25">
                  <c:v>DX取り組み 有り（N=  94）</c:v>
                </c:pt>
                <c:pt idx="26">
                  <c:v>DX取り組み 無し（N=271）</c:v>
                </c:pt>
                <c:pt idx="27">
                  <c:v>【 G.仕向地.出荷先の拡大         】</c:v>
                </c:pt>
                <c:pt idx="28">
                  <c:v>DX取り組み 有り（N=  94）</c:v>
                </c:pt>
                <c:pt idx="29">
                  <c:v>DX取り組み 無し（N=271）</c:v>
                </c:pt>
              </c:strCache>
            </c:strRef>
          </c:cat>
          <c:val>
            <c:numRef>
              <c:f>'Q12.要件の変化（DX有無）'!$X$7:$X$36</c:f>
              <c:numCache>
                <c:formatCode>0.0%</c:formatCode>
                <c:ptCount val="30"/>
                <c:pt idx="0" formatCode="General">
                  <c:v>0</c:v>
                </c:pt>
                <c:pt idx="1">
                  <c:v>0.42105263157894735</c:v>
                </c:pt>
                <c:pt idx="2">
                  <c:v>0.26545454545454544</c:v>
                </c:pt>
                <c:pt idx="3" formatCode="General">
                  <c:v>0</c:v>
                </c:pt>
                <c:pt idx="4">
                  <c:v>0.35789473684210527</c:v>
                </c:pt>
                <c:pt idx="5">
                  <c:v>0.22262773722627738</c:v>
                </c:pt>
                <c:pt idx="6" formatCode="General">
                  <c:v>0</c:v>
                </c:pt>
                <c:pt idx="7">
                  <c:v>0.28723404255319152</c:v>
                </c:pt>
                <c:pt idx="8">
                  <c:v>0.19852941176470587</c:v>
                </c:pt>
                <c:pt idx="9" formatCode="General">
                  <c:v>0</c:v>
                </c:pt>
                <c:pt idx="10">
                  <c:v>0.36842105263157893</c:v>
                </c:pt>
                <c:pt idx="11">
                  <c:v>0.10256410256410256</c:v>
                </c:pt>
                <c:pt idx="12" formatCode="General">
                  <c:v>0</c:v>
                </c:pt>
                <c:pt idx="13">
                  <c:v>0.24468085106382978</c:v>
                </c:pt>
                <c:pt idx="14">
                  <c:v>0.12454212454212454</c:v>
                </c:pt>
                <c:pt idx="15" formatCode="General">
                  <c:v>0</c:v>
                </c:pt>
                <c:pt idx="16">
                  <c:v>0.21052631578947367</c:v>
                </c:pt>
                <c:pt idx="17">
                  <c:v>9.5588235294117641E-2</c:v>
                </c:pt>
                <c:pt idx="18" formatCode="General">
                  <c:v>0</c:v>
                </c:pt>
                <c:pt idx="19">
                  <c:v>0.24210526315789474</c:v>
                </c:pt>
                <c:pt idx="20">
                  <c:v>7.434944237918216E-2</c:v>
                </c:pt>
                <c:pt idx="21" formatCode="General">
                  <c:v>0</c:v>
                </c:pt>
                <c:pt idx="22">
                  <c:v>0.11578947368421053</c:v>
                </c:pt>
                <c:pt idx="23">
                  <c:v>7.7490774907749083E-2</c:v>
                </c:pt>
                <c:pt idx="24" formatCode="General">
                  <c:v>0</c:v>
                </c:pt>
                <c:pt idx="25">
                  <c:v>0.13829787234042554</c:v>
                </c:pt>
                <c:pt idx="26">
                  <c:v>5.5350553505535055E-2</c:v>
                </c:pt>
                <c:pt idx="27" formatCode="General">
                  <c:v>0</c:v>
                </c:pt>
                <c:pt idx="28">
                  <c:v>7.4468085106382975E-2</c:v>
                </c:pt>
                <c:pt idx="29">
                  <c:v>5.9040590405904057E-2</c:v>
                </c:pt>
              </c:numCache>
            </c:numRef>
          </c:val>
          <c:extLst>
            <c:ext xmlns:c16="http://schemas.microsoft.com/office/drawing/2014/chart" uri="{C3380CC4-5D6E-409C-BE32-E72D297353CC}">
              <c16:uniqueId val="{0000000A-B8BD-4946-983A-9FA94951D5E7}"/>
            </c:ext>
          </c:extLst>
        </c:ser>
        <c:ser>
          <c:idx val="1"/>
          <c:order val="1"/>
          <c:tx>
            <c:strRef>
              <c:f>'Q12.要件の変化（DX有無）'!$Y$6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B8BD-4946-983A-9FA94951D5E7}"/>
                </c:ext>
              </c:extLst>
            </c:dLbl>
            <c:dLbl>
              <c:idx val="3"/>
              <c:delete val="1"/>
              <c:extLst>
                <c:ext xmlns:c15="http://schemas.microsoft.com/office/drawing/2012/chart" uri="{CE6537A1-D6FC-4f65-9D91-7224C49458BB}"/>
                <c:ext xmlns:c16="http://schemas.microsoft.com/office/drawing/2014/chart" uri="{C3380CC4-5D6E-409C-BE32-E72D297353CC}">
                  <c16:uniqueId val="{0000000C-B8BD-4946-983A-9FA94951D5E7}"/>
                </c:ext>
              </c:extLst>
            </c:dLbl>
            <c:dLbl>
              <c:idx val="6"/>
              <c:delete val="1"/>
              <c:extLst>
                <c:ext xmlns:c15="http://schemas.microsoft.com/office/drawing/2012/chart" uri="{CE6537A1-D6FC-4f65-9D91-7224C49458BB}"/>
                <c:ext xmlns:c16="http://schemas.microsoft.com/office/drawing/2014/chart" uri="{C3380CC4-5D6E-409C-BE32-E72D297353CC}">
                  <c16:uniqueId val="{0000000D-B8BD-4946-983A-9FA94951D5E7}"/>
                </c:ext>
              </c:extLst>
            </c:dLbl>
            <c:dLbl>
              <c:idx val="9"/>
              <c:delete val="1"/>
              <c:extLst>
                <c:ext xmlns:c15="http://schemas.microsoft.com/office/drawing/2012/chart" uri="{CE6537A1-D6FC-4f65-9D91-7224C49458BB}"/>
                <c:ext xmlns:c16="http://schemas.microsoft.com/office/drawing/2014/chart" uri="{C3380CC4-5D6E-409C-BE32-E72D297353CC}">
                  <c16:uniqueId val="{0000000E-B8BD-4946-983A-9FA94951D5E7}"/>
                </c:ext>
              </c:extLst>
            </c:dLbl>
            <c:dLbl>
              <c:idx val="12"/>
              <c:delete val="1"/>
              <c:extLst>
                <c:ext xmlns:c15="http://schemas.microsoft.com/office/drawing/2012/chart" uri="{CE6537A1-D6FC-4f65-9D91-7224C49458BB}"/>
                <c:ext xmlns:c16="http://schemas.microsoft.com/office/drawing/2014/chart" uri="{C3380CC4-5D6E-409C-BE32-E72D297353CC}">
                  <c16:uniqueId val="{0000000F-B8BD-4946-983A-9FA94951D5E7}"/>
                </c:ext>
              </c:extLst>
            </c:dLbl>
            <c:dLbl>
              <c:idx val="15"/>
              <c:delete val="1"/>
              <c:extLst>
                <c:ext xmlns:c15="http://schemas.microsoft.com/office/drawing/2012/chart" uri="{CE6537A1-D6FC-4f65-9D91-7224C49458BB}"/>
                <c:ext xmlns:c16="http://schemas.microsoft.com/office/drawing/2014/chart" uri="{C3380CC4-5D6E-409C-BE32-E72D297353CC}">
                  <c16:uniqueId val="{00000010-B8BD-4946-983A-9FA94951D5E7}"/>
                </c:ext>
              </c:extLst>
            </c:dLbl>
            <c:dLbl>
              <c:idx val="18"/>
              <c:delete val="1"/>
              <c:extLst>
                <c:ext xmlns:c15="http://schemas.microsoft.com/office/drawing/2012/chart" uri="{CE6537A1-D6FC-4f65-9D91-7224C49458BB}"/>
                <c:ext xmlns:c16="http://schemas.microsoft.com/office/drawing/2014/chart" uri="{C3380CC4-5D6E-409C-BE32-E72D297353CC}">
                  <c16:uniqueId val="{00000011-B8BD-4946-983A-9FA94951D5E7}"/>
                </c:ext>
              </c:extLst>
            </c:dLbl>
            <c:dLbl>
              <c:idx val="21"/>
              <c:delete val="1"/>
              <c:extLst>
                <c:ext xmlns:c15="http://schemas.microsoft.com/office/drawing/2012/chart" uri="{CE6537A1-D6FC-4f65-9D91-7224C49458BB}"/>
                <c:ext xmlns:c16="http://schemas.microsoft.com/office/drawing/2014/chart" uri="{C3380CC4-5D6E-409C-BE32-E72D297353CC}">
                  <c16:uniqueId val="{00000012-B8BD-4946-983A-9FA94951D5E7}"/>
                </c:ext>
              </c:extLst>
            </c:dLbl>
            <c:dLbl>
              <c:idx val="24"/>
              <c:delete val="1"/>
              <c:extLst>
                <c:ext xmlns:c15="http://schemas.microsoft.com/office/drawing/2012/chart" uri="{CE6537A1-D6FC-4f65-9D91-7224C49458BB}"/>
                <c:ext xmlns:c16="http://schemas.microsoft.com/office/drawing/2014/chart" uri="{C3380CC4-5D6E-409C-BE32-E72D297353CC}">
                  <c16:uniqueId val="{00000013-B8BD-4946-983A-9FA94951D5E7}"/>
                </c:ext>
              </c:extLst>
            </c:dLbl>
            <c:dLbl>
              <c:idx val="27"/>
              <c:delete val="1"/>
              <c:extLst>
                <c:ext xmlns:c15="http://schemas.microsoft.com/office/drawing/2012/chart" uri="{CE6537A1-D6FC-4f65-9D91-7224C49458BB}"/>
                <c:ext xmlns:c16="http://schemas.microsoft.com/office/drawing/2014/chart" uri="{C3380CC4-5D6E-409C-BE32-E72D297353CC}">
                  <c16:uniqueId val="{00000014-B8BD-4946-983A-9FA94951D5E7}"/>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95）</c:v>
                </c:pt>
                <c:pt idx="2">
                  <c:v>DX取り組み 無し（N=275）</c:v>
                </c:pt>
                <c:pt idx="3">
                  <c:v>【 A.適用技術の複雑化.高度化    】</c:v>
                </c:pt>
                <c:pt idx="4">
                  <c:v>DX取り組み 有り（N=  95）</c:v>
                </c:pt>
                <c:pt idx="5">
                  <c:v>DX取り組み 無し（N=274）</c:v>
                </c:pt>
                <c:pt idx="6">
                  <c:v>【 E.安全性の向上.機能安全への対応等 】</c:v>
                </c:pt>
                <c:pt idx="7">
                  <c:v>DX取り組み 有り（N=  94）</c:v>
                </c:pt>
                <c:pt idx="8">
                  <c:v>DX取り組み 無し（N=272）</c:v>
                </c:pt>
                <c:pt idx="9">
                  <c:v>【 I.デジタル.トランスフォーメーションへの対応 】</c:v>
                </c:pt>
                <c:pt idx="10">
                  <c:v>DX取り組み 有り（N=  95）</c:v>
                </c:pt>
                <c:pt idx="11">
                  <c:v>DX取り組み 無し（N=273）</c:v>
                </c:pt>
                <c:pt idx="12">
                  <c:v>【 D.利用形態.利用方法の多様化 】</c:v>
                </c:pt>
                <c:pt idx="13">
                  <c:v>DX取り組み 有り（N=  94）</c:v>
                </c:pt>
                <c:pt idx="14">
                  <c:v>DX取り組み 無し（N=273）</c:v>
                </c:pt>
                <c:pt idx="15">
                  <c:v>【 C.つながる対象が増加             】</c:v>
                </c:pt>
                <c:pt idx="16">
                  <c:v>DX取り組み 有り（N=  95）</c:v>
                </c:pt>
                <c:pt idx="17">
                  <c:v>DX取り組み 無し（N=272）</c:v>
                </c:pt>
                <c:pt idx="18">
                  <c:v>【 J.ニューノーマルへの対応           】</c:v>
                </c:pt>
                <c:pt idx="19">
                  <c:v>DX取り組み 有り（N=  95）</c:v>
                </c:pt>
                <c:pt idx="20">
                  <c:v>DX取り組み 無し（N=269）</c:v>
                </c:pt>
                <c:pt idx="21">
                  <c:v>【 H.対応すべき規格等の増加      】</c:v>
                </c:pt>
                <c:pt idx="22">
                  <c:v>DX取り組み 有り（N=  95）</c:v>
                </c:pt>
                <c:pt idx="23">
                  <c:v>DX取り組み 無し（N=271）</c:v>
                </c:pt>
                <c:pt idx="24">
                  <c:v>【 B.部品の増加.プラットフォームの増加 】</c:v>
                </c:pt>
                <c:pt idx="25">
                  <c:v>DX取り組み 有り（N=  94）</c:v>
                </c:pt>
                <c:pt idx="26">
                  <c:v>DX取り組み 無し（N=271）</c:v>
                </c:pt>
                <c:pt idx="27">
                  <c:v>【 G.仕向地.出荷先の拡大         】</c:v>
                </c:pt>
                <c:pt idx="28">
                  <c:v>DX取り組み 有り（N=  94）</c:v>
                </c:pt>
                <c:pt idx="29">
                  <c:v>DX取り組み 無し（N=271）</c:v>
                </c:pt>
              </c:strCache>
            </c:strRef>
          </c:cat>
          <c:val>
            <c:numRef>
              <c:f>'Q12.要件の変化（DX有無）'!$Y$7:$Y$36</c:f>
              <c:numCache>
                <c:formatCode>0.0%</c:formatCode>
                <c:ptCount val="30"/>
                <c:pt idx="0" formatCode="General">
                  <c:v>0</c:v>
                </c:pt>
                <c:pt idx="1">
                  <c:v>0.35789473684210527</c:v>
                </c:pt>
                <c:pt idx="2">
                  <c:v>0.37090909090909091</c:v>
                </c:pt>
                <c:pt idx="3" formatCode="General">
                  <c:v>0</c:v>
                </c:pt>
                <c:pt idx="4">
                  <c:v>0.48421052631578948</c:v>
                </c:pt>
                <c:pt idx="5">
                  <c:v>0.37956204379562042</c:v>
                </c:pt>
                <c:pt idx="6" formatCode="General">
                  <c:v>0</c:v>
                </c:pt>
                <c:pt idx="7">
                  <c:v>0.46808510638297873</c:v>
                </c:pt>
                <c:pt idx="8">
                  <c:v>0.37132352941176472</c:v>
                </c:pt>
                <c:pt idx="9" formatCode="General">
                  <c:v>0</c:v>
                </c:pt>
                <c:pt idx="10">
                  <c:v>0.38947368421052631</c:v>
                </c:pt>
                <c:pt idx="11">
                  <c:v>0.35531135531135533</c:v>
                </c:pt>
                <c:pt idx="12" formatCode="General">
                  <c:v>0</c:v>
                </c:pt>
                <c:pt idx="13">
                  <c:v>0.48936170212765956</c:v>
                </c:pt>
                <c:pt idx="14">
                  <c:v>0.35897435897435898</c:v>
                </c:pt>
                <c:pt idx="15" formatCode="General">
                  <c:v>0</c:v>
                </c:pt>
                <c:pt idx="16">
                  <c:v>0.4631578947368421</c:v>
                </c:pt>
                <c:pt idx="17">
                  <c:v>0.27941176470588236</c:v>
                </c:pt>
                <c:pt idx="18" formatCode="General">
                  <c:v>0</c:v>
                </c:pt>
                <c:pt idx="19">
                  <c:v>0.4</c:v>
                </c:pt>
                <c:pt idx="20">
                  <c:v>0.28252788104089221</c:v>
                </c:pt>
                <c:pt idx="21" formatCode="General">
                  <c:v>0</c:v>
                </c:pt>
                <c:pt idx="22">
                  <c:v>0.45263157894736844</c:v>
                </c:pt>
                <c:pt idx="23">
                  <c:v>0.40221402214022139</c:v>
                </c:pt>
                <c:pt idx="24" formatCode="General">
                  <c:v>0</c:v>
                </c:pt>
                <c:pt idx="25">
                  <c:v>0.40425531914893614</c:v>
                </c:pt>
                <c:pt idx="26">
                  <c:v>0.32841328413284132</c:v>
                </c:pt>
                <c:pt idx="27" formatCode="General">
                  <c:v>0</c:v>
                </c:pt>
                <c:pt idx="28">
                  <c:v>0.27659574468085107</c:v>
                </c:pt>
                <c:pt idx="29">
                  <c:v>0.2140221402214022</c:v>
                </c:pt>
              </c:numCache>
            </c:numRef>
          </c:val>
          <c:extLst>
            <c:ext xmlns:c16="http://schemas.microsoft.com/office/drawing/2014/chart" uri="{C3380CC4-5D6E-409C-BE32-E72D297353CC}">
              <c16:uniqueId val="{00000015-B8BD-4946-983A-9FA94951D5E7}"/>
            </c:ext>
          </c:extLst>
        </c:ser>
        <c:ser>
          <c:idx val="2"/>
          <c:order val="2"/>
          <c:tx>
            <c:strRef>
              <c:f>'Q12.要件の変化（DX有無）'!$Z$6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95）</c:v>
                </c:pt>
                <c:pt idx="2">
                  <c:v>DX取り組み 無し（N=275）</c:v>
                </c:pt>
                <c:pt idx="3">
                  <c:v>【 A.適用技術の複雑化.高度化    】</c:v>
                </c:pt>
                <c:pt idx="4">
                  <c:v>DX取り組み 有り（N=  95）</c:v>
                </c:pt>
                <c:pt idx="5">
                  <c:v>DX取り組み 無し（N=274）</c:v>
                </c:pt>
                <c:pt idx="6">
                  <c:v>【 E.安全性の向上.機能安全への対応等 】</c:v>
                </c:pt>
                <c:pt idx="7">
                  <c:v>DX取り組み 有り（N=  94）</c:v>
                </c:pt>
                <c:pt idx="8">
                  <c:v>DX取り組み 無し（N=272）</c:v>
                </c:pt>
                <c:pt idx="9">
                  <c:v>【 I.デジタル.トランスフォーメーションへの対応 】</c:v>
                </c:pt>
                <c:pt idx="10">
                  <c:v>DX取り組み 有り（N=  95）</c:v>
                </c:pt>
                <c:pt idx="11">
                  <c:v>DX取り組み 無し（N=273）</c:v>
                </c:pt>
                <c:pt idx="12">
                  <c:v>【 D.利用形態.利用方法の多様化 】</c:v>
                </c:pt>
                <c:pt idx="13">
                  <c:v>DX取り組み 有り（N=  94）</c:v>
                </c:pt>
                <c:pt idx="14">
                  <c:v>DX取り組み 無し（N=273）</c:v>
                </c:pt>
                <c:pt idx="15">
                  <c:v>【 C.つながる対象が増加             】</c:v>
                </c:pt>
                <c:pt idx="16">
                  <c:v>DX取り組み 有り（N=  95）</c:v>
                </c:pt>
                <c:pt idx="17">
                  <c:v>DX取り組み 無し（N=272）</c:v>
                </c:pt>
                <c:pt idx="18">
                  <c:v>【 J.ニューノーマルへの対応           】</c:v>
                </c:pt>
                <c:pt idx="19">
                  <c:v>DX取り組み 有り（N=  95）</c:v>
                </c:pt>
                <c:pt idx="20">
                  <c:v>DX取り組み 無し（N=269）</c:v>
                </c:pt>
                <c:pt idx="21">
                  <c:v>【 H.対応すべき規格等の増加      】</c:v>
                </c:pt>
                <c:pt idx="22">
                  <c:v>DX取り組み 有り（N=  95）</c:v>
                </c:pt>
                <c:pt idx="23">
                  <c:v>DX取り組み 無し（N=271）</c:v>
                </c:pt>
                <c:pt idx="24">
                  <c:v>【 B.部品の増加.プラットフォームの増加 】</c:v>
                </c:pt>
                <c:pt idx="25">
                  <c:v>DX取り組み 有り（N=  94）</c:v>
                </c:pt>
                <c:pt idx="26">
                  <c:v>DX取り組み 無し（N=271）</c:v>
                </c:pt>
                <c:pt idx="27">
                  <c:v>【 G.仕向地.出荷先の拡大         】</c:v>
                </c:pt>
                <c:pt idx="28">
                  <c:v>DX取り組み 有り（N=  94）</c:v>
                </c:pt>
                <c:pt idx="29">
                  <c:v>DX取り組み 無し（N=271）</c:v>
                </c:pt>
              </c:strCache>
            </c:strRef>
          </c:cat>
          <c:val>
            <c:numRef>
              <c:f>'Q12.要件の変化（DX有無）'!$Z$7:$Z$36</c:f>
              <c:numCache>
                <c:formatCode>0.0%</c:formatCode>
                <c:ptCount val="30"/>
                <c:pt idx="0" formatCode="General">
                  <c:v>0</c:v>
                </c:pt>
                <c:pt idx="1">
                  <c:v>0.15789473684210525</c:v>
                </c:pt>
                <c:pt idx="2">
                  <c:v>0.1709090909090909</c:v>
                </c:pt>
                <c:pt idx="3" formatCode="General">
                  <c:v>0</c:v>
                </c:pt>
                <c:pt idx="4">
                  <c:v>0.12631578947368421</c:v>
                </c:pt>
                <c:pt idx="5">
                  <c:v>0.21167883211678831</c:v>
                </c:pt>
                <c:pt idx="6" formatCode="General">
                  <c:v>0</c:v>
                </c:pt>
                <c:pt idx="7">
                  <c:v>0.18085106382978725</c:v>
                </c:pt>
                <c:pt idx="8">
                  <c:v>0.23897058823529413</c:v>
                </c:pt>
                <c:pt idx="9" formatCode="General">
                  <c:v>0</c:v>
                </c:pt>
                <c:pt idx="10">
                  <c:v>0.17894736842105263</c:v>
                </c:pt>
                <c:pt idx="11">
                  <c:v>0.29304029304029305</c:v>
                </c:pt>
                <c:pt idx="12" formatCode="General">
                  <c:v>0</c:v>
                </c:pt>
                <c:pt idx="13">
                  <c:v>0.20212765957446807</c:v>
                </c:pt>
                <c:pt idx="14">
                  <c:v>0.27106227106227104</c:v>
                </c:pt>
                <c:pt idx="15" formatCode="General">
                  <c:v>0</c:v>
                </c:pt>
                <c:pt idx="16">
                  <c:v>0.23157894736842105</c:v>
                </c:pt>
                <c:pt idx="17">
                  <c:v>0.33455882352941174</c:v>
                </c:pt>
                <c:pt idx="18" formatCode="General">
                  <c:v>0</c:v>
                </c:pt>
                <c:pt idx="19">
                  <c:v>0.24210526315789474</c:v>
                </c:pt>
                <c:pt idx="20">
                  <c:v>0.35315985130111527</c:v>
                </c:pt>
                <c:pt idx="21" formatCode="General">
                  <c:v>0</c:v>
                </c:pt>
                <c:pt idx="22">
                  <c:v>0.32631578947368423</c:v>
                </c:pt>
                <c:pt idx="23">
                  <c:v>0.2988929889298893</c:v>
                </c:pt>
                <c:pt idx="24" formatCode="General">
                  <c:v>0</c:v>
                </c:pt>
                <c:pt idx="25">
                  <c:v>0.31914893617021278</c:v>
                </c:pt>
                <c:pt idx="26">
                  <c:v>0.32841328413284132</c:v>
                </c:pt>
                <c:pt idx="27" formatCode="General">
                  <c:v>0</c:v>
                </c:pt>
                <c:pt idx="28">
                  <c:v>0.42553191489361702</c:v>
                </c:pt>
                <c:pt idx="29">
                  <c:v>0.37269372693726938</c:v>
                </c:pt>
              </c:numCache>
            </c:numRef>
          </c:val>
          <c:extLst>
            <c:ext xmlns:c16="http://schemas.microsoft.com/office/drawing/2014/chart" uri="{C3380CC4-5D6E-409C-BE32-E72D297353CC}">
              <c16:uniqueId val="{00000016-B8BD-4946-983A-9FA94951D5E7}"/>
            </c:ext>
          </c:extLst>
        </c:ser>
        <c:ser>
          <c:idx val="3"/>
          <c:order val="3"/>
          <c:tx>
            <c:strRef>
              <c:f>'Q12.要件の変化（DX有無）'!$AA$6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95）</c:v>
                </c:pt>
                <c:pt idx="2">
                  <c:v>DX取り組み 無し（N=275）</c:v>
                </c:pt>
                <c:pt idx="3">
                  <c:v>【 A.適用技術の複雑化.高度化    】</c:v>
                </c:pt>
                <c:pt idx="4">
                  <c:v>DX取り組み 有り（N=  95）</c:v>
                </c:pt>
                <c:pt idx="5">
                  <c:v>DX取り組み 無し（N=274）</c:v>
                </c:pt>
                <c:pt idx="6">
                  <c:v>【 E.安全性の向上.機能安全への対応等 】</c:v>
                </c:pt>
                <c:pt idx="7">
                  <c:v>DX取り組み 有り（N=  94）</c:v>
                </c:pt>
                <c:pt idx="8">
                  <c:v>DX取り組み 無し（N=272）</c:v>
                </c:pt>
                <c:pt idx="9">
                  <c:v>【 I.デジタル.トランスフォーメーションへの対応 】</c:v>
                </c:pt>
                <c:pt idx="10">
                  <c:v>DX取り組み 有り（N=  95）</c:v>
                </c:pt>
                <c:pt idx="11">
                  <c:v>DX取り組み 無し（N=273）</c:v>
                </c:pt>
                <c:pt idx="12">
                  <c:v>【 D.利用形態.利用方法の多様化 】</c:v>
                </c:pt>
                <c:pt idx="13">
                  <c:v>DX取り組み 有り（N=  94）</c:v>
                </c:pt>
                <c:pt idx="14">
                  <c:v>DX取り組み 無し（N=273）</c:v>
                </c:pt>
                <c:pt idx="15">
                  <c:v>【 C.つながる対象が増加             】</c:v>
                </c:pt>
                <c:pt idx="16">
                  <c:v>DX取り組み 有り（N=  95）</c:v>
                </c:pt>
                <c:pt idx="17">
                  <c:v>DX取り組み 無し（N=272）</c:v>
                </c:pt>
                <c:pt idx="18">
                  <c:v>【 J.ニューノーマルへの対応           】</c:v>
                </c:pt>
                <c:pt idx="19">
                  <c:v>DX取り組み 有り（N=  95）</c:v>
                </c:pt>
                <c:pt idx="20">
                  <c:v>DX取り組み 無し（N=269）</c:v>
                </c:pt>
                <c:pt idx="21">
                  <c:v>【 H.対応すべき規格等の増加      】</c:v>
                </c:pt>
                <c:pt idx="22">
                  <c:v>DX取り組み 有り（N=  95）</c:v>
                </c:pt>
                <c:pt idx="23">
                  <c:v>DX取り組み 無し（N=271）</c:v>
                </c:pt>
                <c:pt idx="24">
                  <c:v>【 B.部品の増加.プラットフォームの増加 】</c:v>
                </c:pt>
                <c:pt idx="25">
                  <c:v>DX取り組み 有り（N=  94）</c:v>
                </c:pt>
                <c:pt idx="26">
                  <c:v>DX取り組み 無し（N=271）</c:v>
                </c:pt>
                <c:pt idx="27">
                  <c:v>【 G.仕向地.出荷先の拡大         】</c:v>
                </c:pt>
                <c:pt idx="28">
                  <c:v>DX取り組み 有り（N=  94）</c:v>
                </c:pt>
                <c:pt idx="29">
                  <c:v>DX取り組み 無し（N=271）</c:v>
                </c:pt>
              </c:strCache>
            </c:strRef>
          </c:cat>
          <c:val>
            <c:numRef>
              <c:f>'Q12.要件の変化（DX有無）'!$AA$7:$AA$36</c:f>
              <c:numCache>
                <c:formatCode>0.0%</c:formatCode>
                <c:ptCount val="30"/>
                <c:pt idx="0" formatCode="General">
                  <c:v>0</c:v>
                </c:pt>
                <c:pt idx="1">
                  <c:v>3.1578947368421054E-2</c:v>
                </c:pt>
                <c:pt idx="2">
                  <c:v>0.10545454545454545</c:v>
                </c:pt>
                <c:pt idx="3" formatCode="General">
                  <c:v>0</c:v>
                </c:pt>
                <c:pt idx="4">
                  <c:v>2.1052631578947368E-2</c:v>
                </c:pt>
                <c:pt idx="5">
                  <c:v>9.1240875912408759E-2</c:v>
                </c:pt>
                <c:pt idx="6" formatCode="General">
                  <c:v>0</c:v>
                </c:pt>
                <c:pt idx="7">
                  <c:v>5.3191489361702128E-2</c:v>
                </c:pt>
                <c:pt idx="8">
                  <c:v>0.11397058823529412</c:v>
                </c:pt>
                <c:pt idx="9" formatCode="General">
                  <c:v>0</c:v>
                </c:pt>
                <c:pt idx="10">
                  <c:v>4.2105263157894736E-2</c:v>
                </c:pt>
                <c:pt idx="11">
                  <c:v>0.16117216117216118</c:v>
                </c:pt>
                <c:pt idx="12" formatCode="General">
                  <c:v>0</c:v>
                </c:pt>
                <c:pt idx="13">
                  <c:v>5.3191489361702128E-2</c:v>
                </c:pt>
                <c:pt idx="14">
                  <c:v>0.1575091575091575</c:v>
                </c:pt>
                <c:pt idx="15" formatCode="General">
                  <c:v>0</c:v>
                </c:pt>
                <c:pt idx="16">
                  <c:v>6.3157894736842107E-2</c:v>
                </c:pt>
                <c:pt idx="17">
                  <c:v>0.19117647058823528</c:v>
                </c:pt>
                <c:pt idx="18" formatCode="General">
                  <c:v>0</c:v>
                </c:pt>
                <c:pt idx="19">
                  <c:v>4.2105263157894736E-2</c:v>
                </c:pt>
                <c:pt idx="20">
                  <c:v>0.1895910780669145</c:v>
                </c:pt>
                <c:pt idx="21" formatCode="General">
                  <c:v>0</c:v>
                </c:pt>
                <c:pt idx="22">
                  <c:v>4.2105263157894736E-2</c:v>
                </c:pt>
                <c:pt idx="23">
                  <c:v>0.15129151291512916</c:v>
                </c:pt>
                <c:pt idx="24" formatCode="General">
                  <c:v>0</c:v>
                </c:pt>
                <c:pt idx="25">
                  <c:v>0.10638297872340426</c:v>
                </c:pt>
                <c:pt idx="26">
                  <c:v>0.18819188191881919</c:v>
                </c:pt>
                <c:pt idx="27" formatCode="General">
                  <c:v>0</c:v>
                </c:pt>
                <c:pt idx="28">
                  <c:v>0.15957446808510639</c:v>
                </c:pt>
                <c:pt idx="29">
                  <c:v>0.23247232472324722</c:v>
                </c:pt>
              </c:numCache>
            </c:numRef>
          </c:val>
          <c:extLst>
            <c:ext xmlns:c16="http://schemas.microsoft.com/office/drawing/2014/chart" uri="{C3380CC4-5D6E-409C-BE32-E72D297353CC}">
              <c16:uniqueId val="{00000017-B8BD-4946-983A-9FA94951D5E7}"/>
            </c:ext>
          </c:extLst>
        </c:ser>
        <c:ser>
          <c:idx val="4"/>
          <c:order val="4"/>
          <c:tx>
            <c:strRef>
              <c:f>'Q12.要件の変化（DX有無）'!$AB$6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95）</c:v>
                </c:pt>
                <c:pt idx="2">
                  <c:v>DX取り組み 無し（N=275）</c:v>
                </c:pt>
                <c:pt idx="3">
                  <c:v>【 A.適用技術の複雑化.高度化    】</c:v>
                </c:pt>
                <c:pt idx="4">
                  <c:v>DX取り組み 有り（N=  95）</c:v>
                </c:pt>
                <c:pt idx="5">
                  <c:v>DX取り組み 無し（N=274）</c:v>
                </c:pt>
                <c:pt idx="6">
                  <c:v>【 E.安全性の向上.機能安全への対応等 】</c:v>
                </c:pt>
                <c:pt idx="7">
                  <c:v>DX取り組み 有り（N=  94）</c:v>
                </c:pt>
                <c:pt idx="8">
                  <c:v>DX取り組み 無し（N=272）</c:v>
                </c:pt>
                <c:pt idx="9">
                  <c:v>【 I.デジタル.トランスフォーメーションへの対応 】</c:v>
                </c:pt>
                <c:pt idx="10">
                  <c:v>DX取り組み 有り（N=  95）</c:v>
                </c:pt>
                <c:pt idx="11">
                  <c:v>DX取り組み 無し（N=273）</c:v>
                </c:pt>
                <c:pt idx="12">
                  <c:v>【 D.利用形態.利用方法の多様化 】</c:v>
                </c:pt>
                <c:pt idx="13">
                  <c:v>DX取り組み 有り（N=  94）</c:v>
                </c:pt>
                <c:pt idx="14">
                  <c:v>DX取り組み 無し（N=273）</c:v>
                </c:pt>
                <c:pt idx="15">
                  <c:v>【 C.つながる対象が増加             】</c:v>
                </c:pt>
                <c:pt idx="16">
                  <c:v>DX取り組み 有り（N=  95）</c:v>
                </c:pt>
                <c:pt idx="17">
                  <c:v>DX取り組み 無し（N=272）</c:v>
                </c:pt>
                <c:pt idx="18">
                  <c:v>【 J.ニューノーマルへの対応           】</c:v>
                </c:pt>
                <c:pt idx="19">
                  <c:v>DX取り組み 有り（N=  95）</c:v>
                </c:pt>
                <c:pt idx="20">
                  <c:v>DX取り組み 無し（N=269）</c:v>
                </c:pt>
                <c:pt idx="21">
                  <c:v>【 H.対応すべき規格等の増加      】</c:v>
                </c:pt>
                <c:pt idx="22">
                  <c:v>DX取り組み 有り（N=  95）</c:v>
                </c:pt>
                <c:pt idx="23">
                  <c:v>DX取り組み 無し（N=271）</c:v>
                </c:pt>
                <c:pt idx="24">
                  <c:v>【 B.部品の増加.プラットフォームの増加 】</c:v>
                </c:pt>
                <c:pt idx="25">
                  <c:v>DX取り組み 有り（N=  94）</c:v>
                </c:pt>
                <c:pt idx="26">
                  <c:v>DX取り組み 無し（N=271）</c:v>
                </c:pt>
                <c:pt idx="27">
                  <c:v>【 G.仕向地.出荷先の拡大         】</c:v>
                </c:pt>
                <c:pt idx="28">
                  <c:v>DX取り組み 有り（N=  94）</c:v>
                </c:pt>
                <c:pt idx="29">
                  <c:v>DX取り組み 無し（N=271）</c:v>
                </c:pt>
              </c:strCache>
            </c:strRef>
          </c:cat>
          <c:val>
            <c:numRef>
              <c:f>'Q12.要件の変化（DX有無）'!$AB$7:$AB$36</c:f>
              <c:numCache>
                <c:formatCode>0.0%</c:formatCode>
                <c:ptCount val="30"/>
                <c:pt idx="0" formatCode="General">
                  <c:v>0</c:v>
                </c:pt>
                <c:pt idx="1">
                  <c:v>3.1578947368421054E-2</c:v>
                </c:pt>
                <c:pt idx="2">
                  <c:v>8.727272727272728E-2</c:v>
                </c:pt>
                <c:pt idx="3" formatCode="General">
                  <c:v>0</c:v>
                </c:pt>
                <c:pt idx="4">
                  <c:v>1.0526315789473684E-2</c:v>
                </c:pt>
                <c:pt idx="5">
                  <c:v>9.4890510948905105E-2</c:v>
                </c:pt>
                <c:pt idx="6" formatCode="General">
                  <c:v>0</c:v>
                </c:pt>
                <c:pt idx="7">
                  <c:v>1.0638297872340425E-2</c:v>
                </c:pt>
                <c:pt idx="8">
                  <c:v>7.720588235294118E-2</c:v>
                </c:pt>
                <c:pt idx="9" formatCode="General">
                  <c:v>0</c:v>
                </c:pt>
                <c:pt idx="10">
                  <c:v>2.1052631578947368E-2</c:v>
                </c:pt>
                <c:pt idx="11">
                  <c:v>8.7912087912087919E-2</c:v>
                </c:pt>
                <c:pt idx="12" formatCode="General">
                  <c:v>0</c:v>
                </c:pt>
                <c:pt idx="13">
                  <c:v>1.0638297872340425E-2</c:v>
                </c:pt>
                <c:pt idx="14">
                  <c:v>8.7912087912087919E-2</c:v>
                </c:pt>
                <c:pt idx="15" formatCode="General">
                  <c:v>0</c:v>
                </c:pt>
                <c:pt idx="16">
                  <c:v>3.1578947368421054E-2</c:v>
                </c:pt>
                <c:pt idx="17">
                  <c:v>9.9264705882352935E-2</c:v>
                </c:pt>
                <c:pt idx="18" formatCode="General">
                  <c:v>0</c:v>
                </c:pt>
                <c:pt idx="19">
                  <c:v>7.3684210526315783E-2</c:v>
                </c:pt>
                <c:pt idx="20">
                  <c:v>0.10037174721189591</c:v>
                </c:pt>
                <c:pt idx="21" formatCode="General">
                  <c:v>0</c:v>
                </c:pt>
                <c:pt idx="22">
                  <c:v>6.3157894736842107E-2</c:v>
                </c:pt>
                <c:pt idx="23">
                  <c:v>7.0110701107011064E-2</c:v>
                </c:pt>
                <c:pt idx="24" formatCode="General">
                  <c:v>0</c:v>
                </c:pt>
                <c:pt idx="25">
                  <c:v>3.1914893617021274E-2</c:v>
                </c:pt>
                <c:pt idx="26">
                  <c:v>9.9630996309963096E-2</c:v>
                </c:pt>
                <c:pt idx="27" formatCode="General">
                  <c:v>0</c:v>
                </c:pt>
                <c:pt idx="28">
                  <c:v>6.3829787234042548E-2</c:v>
                </c:pt>
                <c:pt idx="29">
                  <c:v>0.12177121771217712</c:v>
                </c:pt>
              </c:numCache>
            </c:numRef>
          </c:val>
          <c:extLst>
            <c:ext xmlns:c16="http://schemas.microsoft.com/office/drawing/2014/chart" uri="{C3380CC4-5D6E-409C-BE32-E72D297353CC}">
              <c16:uniqueId val="{00000018-B8BD-4946-983A-9FA94951D5E7}"/>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4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'Q12.要件の変化（OT系DX状況別）'!$X$6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736-45C5-9318-8C86C68F0044}"/>
                </c:ext>
              </c:extLst>
            </c:dLbl>
            <c:dLbl>
              <c:idx val="5"/>
              <c:delete val="1"/>
              <c:extLst>
                <c:ext xmlns:c15="http://schemas.microsoft.com/office/drawing/2012/chart" uri="{CE6537A1-D6FC-4f65-9D91-7224C49458BB}"/>
                <c:ext xmlns:c16="http://schemas.microsoft.com/office/drawing/2014/chart" uri="{C3380CC4-5D6E-409C-BE32-E72D297353CC}">
                  <c16:uniqueId val="{00000001-9736-45C5-9318-8C86C68F0044}"/>
                </c:ext>
              </c:extLst>
            </c:dLbl>
            <c:dLbl>
              <c:idx val="10"/>
              <c:delete val="1"/>
              <c:extLst>
                <c:ext xmlns:c15="http://schemas.microsoft.com/office/drawing/2012/chart" uri="{CE6537A1-D6FC-4f65-9D91-7224C49458BB}"/>
                <c:ext xmlns:c16="http://schemas.microsoft.com/office/drawing/2014/chart" uri="{C3380CC4-5D6E-409C-BE32-E72D297353CC}">
                  <c16:uniqueId val="{00000002-9736-45C5-9318-8C86C68F0044}"/>
                </c:ext>
              </c:extLst>
            </c:dLbl>
            <c:dLbl>
              <c:idx val="15"/>
              <c:delete val="1"/>
              <c:extLst>
                <c:ext xmlns:c15="http://schemas.microsoft.com/office/drawing/2012/chart" uri="{CE6537A1-D6FC-4f65-9D91-7224C49458BB}"/>
                <c:ext xmlns:c16="http://schemas.microsoft.com/office/drawing/2014/chart" uri="{C3380CC4-5D6E-409C-BE32-E72D297353CC}">
                  <c16:uniqueId val="{00000003-9736-45C5-9318-8C86C68F0044}"/>
                </c:ext>
              </c:extLst>
            </c:dLbl>
            <c:dLbl>
              <c:idx val="20"/>
              <c:delete val="1"/>
              <c:extLst>
                <c:ext xmlns:c15="http://schemas.microsoft.com/office/drawing/2012/chart" uri="{CE6537A1-D6FC-4f65-9D91-7224C49458BB}"/>
                <c:ext xmlns:c16="http://schemas.microsoft.com/office/drawing/2014/chart" uri="{C3380CC4-5D6E-409C-BE32-E72D297353CC}">
                  <c16:uniqueId val="{00000004-9736-45C5-9318-8C86C68F0044}"/>
                </c:ext>
              </c:extLst>
            </c:dLbl>
            <c:dLbl>
              <c:idx val="25"/>
              <c:delete val="1"/>
              <c:extLst>
                <c:ext xmlns:c15="http://schemas.microsoft.com/office/drawing/2012/chart" uri="{CE6537A1-D6FC-4f65-9D91-7224C49458BB}"/>
                <c:ext xmlns:c16="http://schemas.microsoft.com/office/drawing/2014/chart" uri="{C3380CC4-5D6E-409C-BE32-E72D297353CC}">
                  <c16:uniqueId val="{00000005-9736-45C5-9318-8C86C68F0044}"/>
                </c:ext>
              </c:extLst>
            </c:dLbl>
            <c:dLbl>
              <c:idx val="30"/>
              <c:delete val="1"/>
              <c:extLst>
                <c:ext xmlns:c15="http://schemas.microsoft.com/office/drawing/2012/chart" uri="{CE6537A1-D6FC-4f65-9D91-7224C49458BB}"/>
                <c:ext xmlns:c16="http://schemas.microsoft.com/office/drawing/2014/chart" uri="{C3380CC4-5D6E-409C-BE32-E72D297353CC}">
                  <c16:uniqueId val="{00000006-9736-45C5-9318-8C86C68F0044}"/>
                </c:ext>
              </c:extLst>
            </c:dLbl>
            <c:dLbl>
              <c:idx val="35"/>
              <c:delete val="1"/>
              <c:extLst>
                <c:ext xmlns:c15="http://schemas.microsoft.com/office/drawing/2012/chart" uri="{CE6537A1-D6FC-4f65-9D91-7224C49458BB}"/>
                <c:ext xmlns:c16="http://schemas.microsoft.com/office/drawing/2014/chart" uri="{C3380CC4-5D6E-409C-BE32-E72D297353CC}">
                  <c16:uniqueId val="{00000007-9736-45C5-9318-8C86C68F0044}"/>
                </c:ext>
              </c:extLst>
            </c:dLbl>
            <c:dLbl>
              <c:idx val="40"/>
              <c:delete val="1"/>
              <c:extLst>
                <c:ext xmlns:c15="http://schemas.microsoft.com/office/drawing/2012/chart" uri="{CE6537A1-D6FC-4f65-9D91-7224C49458BB}"/>
                <c:ext xmlns:c16="http://schemas.microsoft.com/office/drawing/2014/chart" uri="{C3380CC4-5D6E-409C-BE32-E72D297353CC}">
                  <c16:uniqueId val="{00000008-9736-45C5-9318-8C86C68F0044}"/>
                </c:ext>
              </c:extLst>
            </c:dLbl>
            <c:dLbl>
              <c:idx val="45"/>
              <c:delete val="1"/>
              <c:extLst>
                <c:ext xmlns:c15="http://schemas.microsoft.com/office/drawing/2012/chart" uri="{CE6537A1-D6FC-4f65-9D91-7224C49458BB}"/>
                <c:ext xmlns:c16="http://schemas.microsoft.com/office/drawing/2014/chart" uri="{C3380CC4-5D6E-409C-BE32-E72D297353CC}">
                  <c16:uniqueId val="{00000009-9736-45C5-9318-8C86C68F0044}"/>
                </c:ext>
              </c:extLst>
            </c:dLbl>
            <c:numFmt formatCode="0%" sourceLinked="0"/>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50）</c:v>
                </c:pt>
                <c:pt idx="2">
                  <c:v>OT系DX 準備中（N=  46）</c:v>
                </c:pt>
                <c:pt idx="3">
                  <c:v>OT系DX 検討中（N=101）</c:v>
                </c:pt>
                <c:pt idx="4">
                  <c:v>　　　　していない（N=  78）</c:v>
                </c:pt>
                <c:pt idx="5">
                  <c:v>【 A.適用技術の複雑化.高度化    】</c:v>
                </c:pt>
                <c:pt idx="6">
                  <c:v>OT系DX 実施中（N=  50）</c:v>
                </c:pt>
                <c:pt idx="7">
                  <c:v>OT系DX 準備中（N=  46）</c:v>
                </c:pt>
                <c:pt idx="8">
                  <c:v>OT系DX 検討中（N=100）</c:v>
                </c:pt>
                <c:pt idx="9">
                  <c:v>　　　　していない（N=  77）</c:v>
                </c:pt>
                <c:pt idx="10">
                  <c:v>【 E.安全性の向上.機能安全への対応等 】</c:v>
                </c:pt>
                <c:pt idx="11">
                  <c:v>OT系DX 実施中（N=  50）</c:v>
                </c:pt>
                <c:pt idx="12">
                  <c:v>OT系DX 準備中（N=  46）</c:v>
                </c:pt>
                <c:pt idx="13">
                  <c:v>OT系DX 検討中（N=101）</c:v>
                </c:pt>
                <c:pt idx="14">
                  <c:v>　　　　していない（N=  75）</c:v>
                </c:pt>
                <c:pt idx="15">
                  <c:v>【 I.デジタル.トランスフォーメーションへの対応 】</c:v>
                </c:pt>
                <c:pt idx="16">
                  <c:v>OT系DX 実施中（N=  50）</c:v>
                </c:pt>
                <c:pt idx="17">
                  <c:v>OT系DX 準備中（N=  46）</c:v>
                </c:pt>
                <c:pt idx="18">
                  <c:v>OT系DX 検討中（N=100）</c:v>
                </c:pt>
                <c:pt idx="19">
                  <c:v>　　　　していない（N=  78）</c:v>
                </c:pt>
                <c:pt idx="20">
                  <c:v>【 D.利用形態.利用方法の多様化 】</c:v>
                </c:pt>
                <c:pt idx="21">
                  <c:v>OT系DX 実施中（N=  50）</c:v>
                </c:pt>
                <c:pt idx="22">
                  <c:v>OT系DX 準備中（N=  46）</c:v>
                </c:pt>
                <c:pt idx="23">
                  <c:v>OT系DX 検討中（N=100）</c:v>
                </c:pt>
                <c:pt idx="24">
                  <c:v>　　　　していない（N=  77）</c:v>
                </c:pt>
                <c:pt idx="25">
                  <c:v>【 C.つながる対象が増加             】</c:v>
                </c:pt>
                <c:pt idx="26">
                  <c:v>OT系DX 実施中（N=  50）</c:v>
                </c:pt>
                <c:pt idx="27">
                  <c:v>OT系DX 準備中（N=  46）</c:v>
                </c:pt>
                <c:pt idx="28">
                  <c:v>OT系DX 検討中（N=100）</c:v>
                </c:pt>
                <c:pt idx="29">
                  <c:v>　　　　していない（N=  77）</c:v>
                </c:pt>
                <c:pt idx="30">
                  <c:v>【 J.ニューノーマルへの対応           】</c:v>
                </c:pt>
                <c:pt idx="31">
                  <c:v>OT系DX 実施中（N=  50）</c:v>
                </c:pt>
                <c:pt idx="32">
                  <c:v>OT系DX 準備中（N=  45）</c:v>
                </c:pt>
                <c:pt idx="33">
                  <c:v>OT系DX 検討中（N=100）</c:v>
                </c:pt>
                <c:pt idx="34">
                  <c:v>　　　　していない（N=  75）</c:v>
                </c:pt>
                <c:pt idx="35">
                  <c:v>【 H.対応すべき規格等の増加      】</c:v>
                </c:pt>
                <c:pt idx="36">
                  <c:v>OT系DX 実施中（N=  50）</c:v>
                </c:pt>
                <c:pt idx="37">
                  <c:v>OT系DX 準備中（N=  46）</c:v>
                </c:pt>
                <c:pt idx="38">
                  <c:v>OT系DX 検討中（N=  99）</c:v>
                </c:pt>
                <c:pt idx="39">
                  <c:v>　　　　していない（N=  77）</c:v>
                </c:pt>
                <c:pt idx="40">
                  <c:v>【 B.部品の増加.プラットフォームの増加 】</c:v>
                </c:pt>
                <c:pt idx="41">
                  <c:v>OT系DX 実施中（N=  49）</c:v>
                </c:pt>
                <c:pt idx="42">
                  <c:v>OT系DX 準備中（N=  45）</c:v>
                </c:pt>
                <c:pt idx="43">
                  <c:v>OT系DX 検討中（N=100）</c:v>
                </c:pt>
                <c:pt idx="44">
                  <c:v>　　　　していない（N=  77）</c:v>
                </c:pt>
                <c:pt idx="45">
                  <c:v>【 G.仕向地.出荷先の拡大            】</c:v>
                </c:pt>
                <c:pt idx="46">
                  <c:v>OT系DX 実施中（N=  50）</c:v>
                </c:pt>
                <c:pt idx="47">
                  <c:v>OT系DX 準備中（N=  46）</c:v>
                </c:pt>
                <c:pt idx="48">
                  <c:v>OT系DX 検討中（N=  99）</c:v>
                </c:pt>
                <c:pt idx="49">
                  <c:v>　　　　していない（N=  77）</c:v>
                </c:pt>
              </c:strCache>
            </c:strRef>
          </c:cat>
          <c:val>
            <c:numRef>
              <c:f>'Q12.要件の変化（OT系DX状況別）'!$X$7:$X$56</c:f>
              <c:numCache>
                <c:formatCode>0.0%</c:formatCode>
                <c:ptCount val="50"/>
                <c:pt idx="0" formatCode="General">
                  <c:v>0</c:v>
                </c:pt>
                <c:pt idx="1">
                  <c:v>0.4</c:v>
                </c:pt>
                <c:pt idx="2">
                  <c:v>0.39130434782608697</c:v>
                </c:pt>
                <c:pt idx="3">
                  <c:v>0.26732673267326734</c:v>
                </c:pt>
                <c:pt idx="4">
                  <c:v>0.42307692307692307</c:v>
                </c:pt>
                <c:pt idx="5" formatCode="General">
                  <c:v>0</c:v>
                </c:pt>
                <c:pt idx="6">
                  <c:v>0.52</c:v>
                </c:pt>
                <c:pt idx="7">
                  <c:v>0.32608695652173914</c:v>
                </c:pt>
                <c:pt idx="8">
                  <c:v>0.23</c:v>
                </c:pt>
                <c:pt idx="9">
                  <c:v>0.20779220779220781</c:v>
                </c:pt>
                <c:pt idx="10" formatCode="General">
                  <c:v>0</c:v>
                </c:pt>
                <c:pt idx="11">
                  <c:v>0.34</c:v>
                </c:pt>
                <c:pt idx="12">
                  <c:v>0.32608695652173914</c:v>
                </c:pt>
                <c:pt idx="13">
                  <c:v>0.15841584158415842</c:v>
                </c:pt>
                <c:pt idx="14">
                  <c:v>0.25333333333333335</c:v>
                </c:pt>
                <c:pt idx="15" formatCode="General">
                  <c:v>0</c:v>
                </c:pt>
                <c:pt idx="16">
                  <c:v>0.36</c:v>
                </c:pt>
                <c:pt idx="17">
                  <c:v>0.2608695652173913</c:v>
                </c:pt>
                <c:pt idx="18">
                  <c:v>0.14000000000000001</c:v>
                </c:pt>
                <c:pt idx="19">
                  <c:v>0.20512820512820512</c:v>
                </c:pt>
                <c:pt idx="20" formatCode="General">
                  <c:v>0</c:v>
                </c:pt>
                <c:pt idx="21">
                  <c:v>0.26</c:v>
                </c:pt>
                <c:pt idx="22">
                  <c:v>0.28260869565217389</c:v>
                </c:pt>
                <c:pt idx="23">
                  <c:v>0.11</c:v>
                </c:pt>
                <c:pt idx="24">
                  <c:v>0.16883116883116883</c:v>
                </c:pt>
                <c:pt idx="25" formatCode="General">
                  <c:v>0</c:v>
                </c:pt>
                <c:pt idx="26">
                  <c:v>0.24</c:v>
                </c:pt>
                <c:pt idx="27">
                  <c:v>0.17391304347826086</c:v>
                </c:pt>
                <c:pt idx="28">
                  <c:v>0.12</c:v>
                </c:pt>
                <c:pt idx="29">
                  <c:v>0.12987012987012986</c:v>
                </c:pt>
                <c:pt idx="30" formatCode="General">
                  <c:v>0</c:v>
                </c:pt>
                <c:pt idx="31">
                  <c:v>0.24</c:v>
                </c:pt>
                <c:pt idx="32">
                  <c:v>0.1111111111111111</c:v>
                </c:pt>
                <c:pt idx="33">
                  <c:v>0.11</c:v>
                </c:pt>
                <c:pt idx="34">
                  <c:v>0.16</c:v>
                </c:pt>
                <c:pt idx="35" formatCode="General">
                  <c:v>0</c:v>
                </c:pt>
                <c:pt idx="36">
                  <c:v>0.1</c:v>
                </c:pt>
                <c:pt idx="37">
                  <c:v>0.13043478260869565</c:v>
                </c:pt>
                <c:pt idx="38">
                  <c:v>6.0606060606060608E-2</c:v>
                </c:pt>
                <c:pt idx="39">
                  <c:v>0.1038961038961039</c:v>
                </c:pt>
                <c:pt idx="40" formatCode="General">
                  <c:v>0</c:v>
                </c:pt>
                <c:pt idx="41">
                  <c:v>0.20408163265306123</c:v>
                </c:pt>
                <c:pt idx="42">
                  <c:v>6.6666666666666666E-2</c:v>
                </c:pt>
                <c:pt idx="43">
                  <c:v>0.05</c:v>
                </c:pt>
                <c:pt idx="44">
                  <c:v>7.792207792207792E-2</c:v>
                </c:pt>
                <c:pt idx="45" formatCode="General">
                  <c:v>0</c:v>
                </c:pt>
                <c:pt idx="46">
                  <c:v>0.08</c:v>
                </c:pt>
                <c:pt idx="47">
                  <c:v>0.13043478260869565</c:v>
                </c:pt>
                <c:pt idx="48">
                  <c:v>6.0606060606060608E-2</c:v>
                </c:pt>
                <c:pt idx="49">
                  <c:v>3.896103896103896E-2</c:v>
                </c:pt>
              </c:numCache>
            </c:numRef>
          </c:val>
          <c:extLst>
            <c:ext xmlns:c16="http://schemas.microsoft.com/office/drawing/2014/chart" uri="{C3380CC4-5D6E-409C-BE32-E72D297353CC}">
              <c16:uniqueId val="{0000000A-9736-45C5-9318-8C86C68F0044}"/>
            </c:ext>
          </c:extLst>
        </c:ser>
        <c:ser>
          <c:idx val="1"/>
          <c:order val="1"/>
          <c:tx>
            <c:strRef>
              <c:f>'Q12.要件の変化（OT系DX状況別）'!$Y$6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9736-45C5-9318-8C86C68F0044}"/>
                </c:ext>
              </c:extLst>
            </c:dLbl>
            <c:dLbl>
              <c:idx val="5"/>
              <c:delete val="1"/>
              <c:extLst>
                <c:ext xmlns:c15="http://schemas.microsoft.com/office/drawing/2012/chart" uri="{CE6537A1-D6FC-4f65-9D91-7224C49458BB}"/>
                <c:ext xmlns:c16="http://schemas.microsoft.com/office/drawing/2014/chart" uri="{C3380CC4-5D6E-409C-BE32-E72D297353CC}">
                  <c16:uniqueId val="{0000000C-9736-45C5-9318-8C86C68F0044}"/>
                </c:ext>
              </c:extLst>
            </c:dLbl>
            <c:dLbl>
              <c:idx val="10"/>
              <c:delete val="1"/>
              <c:extLst>
                <c:ext xmlns:c15="http://schemas.microsoft.com/office/drawing/2012/chart" uri="{CE6537A1-D6FC-4f65-9D91-7224C49458BB}"/>
                <c:ext xmlns:c16="http://schemas.microsoft.com/office/drawing/2014/chart" uri="{C3380CC4-5D6E-409C-BE32-E72D297353CC}">
                  <c16:uniqueId val="{0000000D-9736-45C5-9318-8C86C68F0044}"/>
                </c:ext>
              </c:extLst>
            </c:dLbl>
            <c:dLbl>
              <c:idx val="15"/>
              <c:delete val="1"/>
              <c:extLst>
                <c:ext xmlns:c15="http://schemas.microsoft.com/office/drawing/2012/chart" uri="{CE6537A1-D6FC-4f65-9D91-7224C49458BB}"/>
                <c:ext xmlns:c16="http://schemas.microsoft.com/office/drawing/2014/chart" uri="{C3380CC4-5D6E-409C-BE32-E72D297353CC}">
                  <c16:uniqueId val="{0000000E-9736-45C5-9318-8C86C68F0044}"/>
                </c:ext>
              </c:extLst>
            </c:dLbl>
            <c:dLbl>
              <c:idx val="20"/>
              <c:delete val="1"/>
              <c:extLst>
                <c:ext xmlns:c15="http://schemas.microsoft.com/office/drawing/2012/chart" uri="{CE6537A1-D6FC-4f65-9D91-7224C49458BB}"/>
                <c:ext xmlns:c16="http://schemas.microsoft.com/office/drawing/2014/chart" uri="{C3380CC4-5D6E-409C-BE32-E72D297353CC}">
                  <c16:uniqueId val="{0000000F-9736-45C5-9318-8C86C68F0044}"/>
                </c:ext>
              </c:extLst>
            </c:dLbl>
            <c:dLbl>
              <c:idx val="25"/>
              <c:delete val="1"/>
              <c:extLst>
                <c:ext xmlns:c15="http://schemas.microsoft.com/office/drawing/2012/chart" uri="{CE6537A1-D6FC-4f65-9D91-7224C49458BB}"/>
                <c:ext xmlns:c16="http://schemas.microsoft.com/office/drawing/2014/chart" uri="{C3380CC4-5D6E-409C-BE32-E72D297353CC}">
                  <c16:uniqueId val="{00000010-9736-45C5-9318-8C86C68F0044}"/>
                </c:ext>
              </c:extLst>
            </c:dLbl>
            <c:dLbl>
              <c:idx val="30"/>
              <c:delete val="1"/>
              <c:extLst>
                <c:ext xmlns:c15="http://schemas.microsoft.com/office/drawing/2012/chart" uri="{CE6537A1-D6FC-4f65-9D91-7224C49458BB}"/>
                <c:ext xmlns:c16="http://schemas.microsoft.com/office/drawing/2014/chart" uri="{C3380CC4-5D6E-409C-BE32-E72D297353CC}">
                  <c16:uniqueId val="{00000011-9736-45C5-9318-8C86C68F0044}"/>
                </c:ext>
              </c:extLst>
            </c:dLbl>
            <c:dLbl>
              <c:idx val="35"/>
              <c:delete val="1"/>
              <c:extLst>
                <c:ext xmlns:c15="http://schemas.microsoft.com/office/drawing/2012/chart" uri="{CE6537A1-D6FC-4f65-9D91-7224C49458BB}"/>
                <c:ext xmlns:c16="http://schemas.microsoft.com/office/drawing/2014/chart" uri="{C3380CC4-5D6E-409C-BE32-E72D297353CC}">
                  <c16:uniqueId val="{00000012-9736-45C5-9318-8C86C68F0044}"/>
                </c:ext>
              </c:extLst>
            </c:dLbl>
            <c:dLbl>
              <c:idx val="40"/>
              <c:delete val="1"/>
              <c:extLst>
                <c:ext xmlns:c15="http://schemas.microsoft.com/office/drawing/2012/chart" uri="{CE6537A1-D6FC-4f65-9D91-7224C49458BB}"/>
                <c:ext xmlns:c16="http://schemas.microsoft.com/office/drawing/2014/chart" uri="{C3380CC4-5D6E-409C-BE32-E72D297353CC}">
                  <c16:uniqueId val="{00000013-9736-45C5-9318-8C86C68F0044}"/>
                </c:ext>
              </c:extLst>
            </c:dLbl>
            <c:dLbl>
              <c:idx val="45"/>
              <c:delete val="1"/>
              <c:extLst>
                <c:ext xmlns:c15="http://schemas.microsoft.com/office/drawing/2012/chart" uri="{CE6537A1-D6FC-4f65-9D91-7224C49458BB}"/>
                <c:ext xmlns:c16="http://schemas.microsoft.com/office/drawing/2014/chart" uri="{C3380CC4-5D6E-409C-BE32-E72D297353CC}">
                  <c16:uniqueId val="{00000014-9736-45C5-9318-8C86C68F0044}"/>
                </c:ext>
              </c:extLst>
            </c:dLbl>
            <c:numFmt formatCode="0%" sourceLinked="0"/>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50）</c:v>
                </c:pt>
                <c:pt idx="2">
                  <c:v>OT系DX 準備中（N=  46）</c:v>
                </c:pt>
                <c:pt idx="3">
                  <c:v>OT系DX 検討中（N=101）</c:v>
                </c:pt>
                <c:pt idx="4">
                  <c:v>　　　　していない（N=  78）</c:v>
                </c:pt>
                <c:pt idx="5">
                  <c:v>【 A.適用技術の複雑化.高度化    】</c:v>
                </c:pt>
                <c:pt idx="6">
                  <c:v>OT系DX 実施中（N=  50）</c:v>
                </c:pt>
                <c:pt idx="7">
                  <c:v>OT系DX 準備中（N=  46）</c:v>
                </c:pt>
                <c:pt idx="8">
                  <c:v>OT系DX 検討中（N=100）</c:v>
                </c:pt>
                <c:pt idx="9">
                  <c:v>　　　　していない（N=  77）</c:v>
                </c:pt>
                <c:pt idx="10">
                  <c:v>【 E.安全性の向上.機能安全への対応等 】</c:v>
                </c:pt>
                <c:pt idx="11">
                  <c:v>OT系DX 実施中（N=  50）</c:v>
                </c:pt>
                <c:pt idx="12">
                  <c:v>OT系DX 準備中（N=  46）</c:v>
                </c:pt>
                <c:pt idx="13">
                  <c:v>OT系DX 検討中（N=101）</c:v>
                </c:pt>
                <c:pt idx="14">
                  <c:v>　　　　していない（N=  75）</c:v>
                </c:pt>
                <c:pt idx="15">
                  <c:v>【 I.デジタル.トランスフォーメーションへの対応 】</c:v>
                </c:pt>
                <c:pt idx="16">
                  <c:v>OT系DX 実施中（N=  50）</c:v>
                </c:pt>
                <c:pt idx="17">
                  <c:v>OT系DX 準備中（N=  46）</c:v>
                </c:pt>
                <c:pt idx="18">
                  <c:v>OT系DX 検討中（N=100）</c:v>
                </c:pt>
                <c:pt idx="19">
                  <c:v>　　　　していない（N=  78）</c:v>
                </c:pt>
                <c:pt idx="20">
                  <c:v>【 D.利用形態.利用方法の多様化 】</c:v>
                </c:pt>
                <c:pt idx="21">
                  <c:v>OT系DX 実施中（N=  50）</c:v>
                </c:pt>
                <c:pt idx="22">
                  <c:v>OT系DX 準備中（N=  46）</c:v>
                </c:pt>
                <c:pt idx="23">
                  <c:v>OT系DX 検討中（N=100）</c:v>
                </c:pt>
                <c:pt idx="24">
                  <c:v>　　　　していない（N=  77）</c:v>
                </c:pt>
                <c:pt idx="25">
                  <c:v>【 C.つながる対象が増加             】</c:v>
                </c:pt>
                <c:pt idx="26">
                  <c:v>OT系DX 実施中（N=  50）</c:v>
                </c:pt>
                <c:pt idx="27">
                  <c:v>OT系DX 準備中（N=  46）</c:v>
                </c:pt>
                <c:pt idx="28">
                  <c:v>OT系DX 検討中（N=100）</c:v>
                </c:pt>
                <c:pt idx="29">
                  <c:v>　　　　していない（N=  77）</c:v>
                </c:pt>
                <c:pt idx="30">
                  <c:v>【 J.ニューノーマルへの対応           】</c:v>
                </c:pt>
                <c:pt idx="31">
                  <c:v>OT系DX 実施中（N=  50）</c:v>
                </c:pt>
                <c:pt idx="32">
                  <c:v>OT系DX 準備中（N=  45）</c:v>
                </c:pt>
                <c:pt idx="33">
                  <c:v>OT系DX 検討中（N=100）</c:v>
                </c:pt>
                <c:pt idx="34">
                  <c:v>　　　　していない（N=  75）</c:v>
                </c:pt>
                <c:pt idx="35">
                  <c:v>【 H.対応すべき規格等の増加      】</c:v>
                </c:pt>
                <c:pt idx="36">
                  <c:v>OT系DX 実施中（N=  50）</c:v>
                </c:pt>
                <c:pt idx="37">
                  <c:v>OT系DX 準備中（N=  46）</c:v>
                </c:pt>
                <c:pt idx="38">
                  <c:v>OT系DX 検討中（N=  99）</c:v>
                </c:pt>
                <c:pt idx="39">
                  <c:v>　　　　していない（N=  77）</c:v>
                </c:pt>
                <c:pt idx="40">
                  <c:v>【 B.部品の増加.プラットフォームの増加 】</c:v>
                </c:pt>
                <c:pt idx="41">
                  <c:v>OT系DX 実施中（N=  49）</c:v>
                </c:pt>
                <c:pt idx="42">
                  <c:v>OT系DX 準備中（N=  45）</c:v>
                </c:pt>
                <c:pt idx="43">
                  <c:v>OT系DX 検討中（N=100）</c:v>
                </c:pt>
                <c:pt idx="44">
                  <c:v>　　　　していない（N=  77）</c:v>
                </c:pt>
                <c:pt idx="45">
                  <c:v>【 G.仕向地.出荷先の拡大            】</c:v>
                </c:pt>
                <c:pt idx="46">
                  <c:v>OT系DX 実施中（N=  50）</c:v>
                </c:pt>
                <c:pt idx="47">
                  <c:v>OT系DX 準備中（N=  46）</c:v>
                </c:pt>
                <c:pt idx="48">
                  <c:v>OT系DX 検討中（N=  99）</c:v>
                </c:pt>
                <c:pt idx="49">
                  <c:v>　　　　していない（N=  77）</c:v>
                </c:pt>
              </c:strCache>
            </c:strRef>
          </c:cat>
          <c:val>
            <c:numRef>
              <c:f>'Q12.要件の変化（OT系DX状況別）'!$Y$7:$Y$56</c:f>
              <c:numCache>
                <c:formatCode>0.0%</c:formatCode>
                <c:ptCount val="50"/>
                <c:pt idx="0" formatCode="General">
                  <c:v>0</c:v>
                </c:pt>
                <c:pt idx="1">
                  <c:v>0.4</c:v>
                </c:pt>
                <c:pt idx="2">
                  <c:v>0.39130434782608697</c:v>
                </c:pt>
                <c:pt idx="3">
                  <c:v>0.44554455445544555</c:v>
                </c:pt>
                <c:pt idx="4">
                  <c:v>0.30769230769230771</c:v>
                </c:pt>
                <c:pt idx="5" formatCode="General">
                  <c:v>0</c:v>
                </c:pt>
                <c:pt idx="6">
                  <c:v>0.36</c:v>
                </c:pt>
                <c:pt idx="7">
                  <c:v>0.5</c:v>
                </c:pt>
                <c:pt idx="8">
                  <c:v>0.51</c:v>
                </c:pt>
                <c:pt idx="9">
                  <c:v>0.38961038961038963</c:v>
                </c:pt>
                <c:pt idx="10" formatCode="General">
                  <c:v>0</c:v>
                </c:pt>
                <c:pt idx="11">
                  <c:v>0.38</c:v>
                </c:pt>
                <c:pt idx="12">
                  <c:v>0.45652173913043476</c:v>
                </c:pt>
                <c:pt idx="13">
                  <c:v>0.47524752475247523</c:v>
                </c:pt>
                <c:pt idx="14">
                  <c:v>0.37333333333333335</c:v>
                </c:pt>
                <c:pt idx="15" formatCode="General">
                  <c:v>0</c:v>
                </c:pt>
                <c:pt idx="16">
                  <c:v>0.48</c:v>
                </c:pt>
                <c:pt idx="17">
                  <c:v>0.47826086956521741</c:v>
                </c:pt>
                <c:pt idx="18">
                  <c:v>0.44</c:v>
                </c:pt>
                <c:pt idx="19">
                  <c:v>0.37179487179487181</c:v>
                </c:pt>
                <c:pt idx="20" formatCode="General">
                  <c:v>0</c:v>
                </c:pt>
                <c:pt idx="21">
                  <c:v>0.46</c:v>
                </c:pt>
                <c:pt idx="22">
                  <c:v>0.41304347826086957</c:v>
                </c:pt>
                <c:pt idx="23">
                  <c:v>0.52</c:v>
                </c:pt>
                <c:pt idx="24">
                  <c:v>0.37662337662337664</c:v>
                </c:pt>
                <c:pt idx="25" formatCode="General">
                  <c:v>0</c:v>
                </c:pt>
                <c:pt idx="26">
                  <c:v>0.42</c:v>
                </c:pt>
                <c:pt idx="27">
                  <c:v>0.39130434782608697</c:v>
                </c:pt>
                <c:pt idx="28">
                  <c:v>0.37</c:v>
                </c:pt>
                <c:pt idx="29">
                  <c:v>0.32467532467532467</c:v>
                </c:pt>
                <c:pt idx="30" formatCode="General">
                  <c:v>0</c:v>
                </c:pt>
                <c:pt idx="31">
                  <c:v>0.42</c:v>
                </c:pt>
                <c:pt idx="32">
                  <c:v>0.48888888888888887</c:v>
                </c:pt>
                <c:pt idx="33">
                  <c:v>0.4</c:v>
                </c:pt>
                <c:pt idx="34">
                  <c:v>0.25333333333333335</c:v>
                </c:pt>
                <c:pt idx="35" formatCode="General">
                  <c:v>0</c:v>
                </c:pt>
                <c:pt idx="36">
                  <c:v>0.52</c:v>
                </c:pt>
                <c:pt idx="37">
                  <c:v>0.52173913043478259</c:v>
                </c:pt>
                <c:pt idx="38">
                  <c:v>0.49494949494949497</c:v>
                </c:pt>
                <c:pt idx="39">
                  <c:v>0.35064935064935066</c:v>
                </c:pt>
                <c:pt idx="40" formatCode="General">
                  <c:v>0</c:v>
                </c:pt>
                <c:pt idx="41">
                  <c:v>0.36734693877551022</c:v>
                </c:pt>
                <c:pt idx="42">
                  <c:v>0.4</c:v>
                </c:pt>
                <c:pt idx="43">
                  <c:v>0.44</c:v>
                </c:pt>
                <c:pt idx="44">
                  <c:v>0.32467532467532467</c:v>
                </c:pt>
                <c:pt idx="45" formatCode="General">
                  <c:v>0</c:v>
                </c:pt>
                <c:pt idx="46">
                  <c:v>0.24</c:v>
                </c:pt>
                <c:pt idx="47">
                  <c:v>0.28260869565217389</c:v>
                </c:pt>
                <c:pt idx="48">
                  <c:v>0.30303030303030304</c:v>
                </c:pt>
                <c:pt idx="49">
                  <c:v>0.20779220779220781</c:v>
                </c:pt>
              </c:numCache>
            </c:numRef>
          </c:val>
          <c:extLst>
            <c:ext xmlns:c16="http://schemas.microsoft.com/office/drawing/2014/chart" uri="{C3380CC4-5D6E-409C-BE32-E72D297353CC}">
              <c16:uniqueId val="{00000015-9736-45C5-9318-8C86C68F0044}"/>
            </c:ext>
          </c:extLst>
        </c:ser>
        <c:ser>
          <c:idx val="2"/>
          <c:order val="2"/>
          <c:tx>
            <c:strRef>
              <c:f>'Q12.要件の変化（OT系DX状況別）'!$Z$6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50）</c:v>
                </c:pt>
                <c:pt idx="2">
                  <c:v>OT系DX 準備中（N=  46）</c:v>
                </c:pt>
                <c:pt idx="3">
                  <c:v>OT系DX 検討中（N=101）</c:v>
                </c:pt>
                <c:pt idx="4">
                  <c:v>　　　　していない（N=  78）</c:v>
                </c:pt>
                <c:pt idx="5">
                  <c:v>【 A.適用技術の複雑化.高度化    】</c:v>
                </c:pt>
                <c:pt idx="6">
                  <c:v>OT系DX 実施中（N=  50）</c:v>
                </c:pt>
                <c:pt idx="7">
                  <c:v>OT系DX 準備中（N=  46）</c:v>
                </c:pt>
                <c:pt idx="8">
                  <c:v>OT系DX 検討中（N=100）</c:v>
                </c:pt>
                <c:pt idx="9">
                  <c:v>　　　　していない（N=  77）</c:v>
                </c:pt>
                <c:pt idx="10">
                  <c:v>【 E.安全性の向上.機能安全への対応等 】</c:v>
                </c:pt>
                <c:pt idx="11">
                  <c:v>OT系DX 実施中（N=  50）</c:v>
                </c:pt>
                <c:pt idx="12">
                  <c:v>OT系DX 準備中（N=  46）</c:v>
                </c:pt>
                <c:pt idx="13">
                  <c:v>OT系DX 検討中（N=101）</c:v>
                </c:pt>
                <c:pt idx="14">
                  <c:v>　　　　していない（N=  75）</c:v>
                </c:pt>
                <c:pt idx="15">
                  <c:v>【 I.デジタル.トランスフォーメーションへの対応 】</c:v>
                </c:pt>
                <c:pt idx="16">
                  <c:v>OT系DX 実施中（N=  50）</c:v>
                </c:pt>
                <c:pt idx="17">
                  <c:v>OT系DX 準備中（N=  46）</c:v>
                </c:pt>
                <c:pt idx="18">
                  <c:v>OT系DX 検討中（N=100）</c:v>
                </c:pt>
                <c:pt idx="19">
                  <c:v>　　　　していない（N=  78）</c:v>
                </c:pt>
                <c:pt idx="20">
                  <c:v>【 D.利用形態.利用方法の多様化 】</c:v>
                </c:pt>
                <c:pt idx="21">
                  <c:v>OT系DX 実施中（N=  50）</c:v>
                </c:pt>
                <c:pt idx="22">
                  <c:v>OT系DX 準備中（N=  46）</c:v>
                </c:pt>
                <c:pt idx="23">
                  <c:v>OT系DX 検討中（N=100）</c:v>
                </c:pt>
                <c:pt idx="24">
                  <c:v>　　　　していない（N=  77）</c:v>
                </c:pt>
                <c:pt idx="25">
                  <c:v>【 C.つながる対象が増加             】</c:v>
                </c:pt>
                <c:pt idx="26">
                  <c:v>OT系DX 実施中（N=  50）</c:v>
                </c:pt>
                <c:pt idx="27">
                  <c:v>OT系DX 準備中（N=  46）</c:v>
                </c:pt>
                <c:pt idx="28">
                  <c:v>OT系DX 検討中（N=100）</c:v>
                </c:pt>
                <c:pt idx="29">
                  <c:v>　　　　していない（N=  77）</c:v>
                </c:pt>
                <c:pt idx="30">
                  <c:v>【 J.ニューノーマルへの対応           】</c:v>
                </c:pt>
                <c:pt idx="31">
                  <c:v>OT系DX 実施中（N=  50）</c:v>
                </c:pt>
                <c:pt idx="32">
                  <c:v>OT系DX 準備中（N=  45）</c:v>
                </c:pt>
                <c:pt idx="33">
                  <c:v>OT系DX 検討中（N=100）</c:v>
                </c:pt>
                <c:pt idx="34">
                  <c:v>　　　　していない（N=  75）</c:v>
                </c:pt>
                <c:pt idx="35">
                  <c:v>【 H.対応すべき規格等の増加      】</c:v>
                </c:pt>
                <c:pt idx="36">
                  <c:v>OT系DX 実施中（N=  50）</c:v>
                </c:pt>
                <c:pt idx="37">
                  <c:v>OT系DX 準備中（N=  46）</c:v>
                </c:pt>
                <c:pt idx="38">
                  <c:v>OT系DX 検討中（N=  99）</c:v>
                </c:pt>
                <c:pt idx="39">
                  <c:v>　　　　していない（N=  77）</c:v>
                </c:pt>
                <c:pt idx="40">
                  <c:v>【 B.部品の増加.プラットフォームの増加 】</c:v>
                </c:pt>
                <c:pt idx="41">
                  <c:v>OT系DX 実施中（N=  49）</c:v>
                </c:pt>
                <c:pt idx="42">
                  <c:v>OT系DX 準備中（N=  45）</c:v>
                </c:pt>
                <c:pt idx="43">
                  <c:v>OT系DX 検討中（N=100）</c:v>
                </c:pt>
                <c:pt idx="44">
                  <c:v>　　　　していない（N=  77）</c:v>
                </c:pt>
                <c:pt idx="45">
                  <c:v>【 G.仕向地.出荷先の拡大            】</c:v>
                </c:pt>
                <c:pt idx="46">
                  <c:v>OT系DX 実施中（N=  50）</c:v>
                </c:pt>
                <c:pt idx="47">
                  <c:v>OT系DX 準備中（N=  46）</c:v>
                </c:pt>
                <c:pt idx="48">
                  <c:v>OT系DX 検討中（N=  99）</c:v>
                </c:pt>
                <c:pt idx="49">
                  <c:v>　　　　していない（N=  77）</c:v>
                </c:pt>
              </c:strCache>
            </c:strRef>
          </c:cat>
          <c:val>
            <c:numRef>
              <c:f>'Q12.要件の変化（OT系DX状況別）'!$Z$7:$Z$56</c:f>
              <c:numCache>
                <c:formatCode>0.0%</c:formatCode>
                <c:ptCount val="50"/>
                <c:pt idx="0" formatCode="General">
                  <c:v>0</c:v>
                </c:pt>
                <c:pt idx="1">
                  <c:v>0.1</c:v>
                </c:pt>
                <c:pt idx="2">
                  <c:v>0.13043478260869565</c:v>
                </c:pt>
                <c:pt idx="3">
                  <c:v>0.18811881188118812</c:v>
                </c:pt>
                <c:pt idx="4">
                  <c:v>0.15384615384615385</c:v>
                </c:pt>
                <c:pt idx="5" formatCode="General">
                  <c:v>0</c:v>
                </c:pt>
                <c:pt idx="6">
                  <c:v>0.08</c:v>
                </c:pt>
                <c:pt idx="7">
                  <c:v>0.10869565217391304</c:v>
                </c:pt>
                <c:pt idx="8">
                  <c:v>0.22</c:v>
                </c:pt>
                <c:pt idx="9">
                  <c:v>0.25974025974025972</c:v>
                </c:pt>
                <c:pt idx="10" formatCode="General">
                  <c:v>0</c:v>
                </c:pt>
                <c:pt idx="11">
                  <c:v>0.2</c:v>
                </c:pt>
                <c:pt idx="12">
                  <c:v>0.15217391304347827</c:v>
                </c:pt>
                <c:pt idx="13">
                  <c:v>0.27722772277227725</c:v>
                </c:pt>
                <c:pt idx="14">
                  <c:v>0.21333333333333335</c:v>
                </c:pt>
                <c:pt idx="15" formatCode="General">
                  <c:v>0</c:v>
                </c:pt>
                <c:pt idx="16">
                  <c:v>0.12</c:v>
                </c:pt>
                <c:pt idx="17">
                  <c:v>0.15217391304347827</c:v>
                </c:pt>
                <c:pt idx="18">
                  <c:v>0.34</c:v>
                </c:pt>
                <c:pt idx="19">
                  <c:v>0.32051282051282054</c:v>
                </c:pt>
                <c:pt idx="20" formatCode="General">
                  <c:v>0</c:v>
                </c:pt>
                <c:pt idx="21">
                  <c:v>0.14000000000000001</c:v>
                </c:pt>
                <c:pt idx="22">
                  <c:v>0.19565217391304349</c:v>
                </c:pt>
                <c:pt idx="23">
                  <c:v>0.27</c:v>
                </c:pt>
                <c:pt idx="24">
                  <c:v>0.27272727272727271</c:v>
                </c:pt>
                <c:pt idx="25" formatCode="General">
                  <c:v>0</c:v>
                </c:pt>
                <c:pt idx="26">
                  <c:v>0.2</c:v>
                </c:pt>
                <c:pt idx="27">
                  <c:v>0.2608695652173913</c:v>
                </c:pt>
                <c:pt idx="28">
                  <c:v>0.39</c:v>
                </c:pt>
                <c:pt idx="29">
                  <c:v>0.33766233766233766</c:v>
                </c:pt>
                <c:pt idx="30" formatCode="General">
                  <c:v>0</c:v>
                </c:pt>
                <c:pt idx="31">
                  <c:v>0.18</c:v>
                </c:pt>
                <c:pt idx="32">
                  <c:v>0.26666666666666666</c:v>
                </c:pt>
                <c:pt idx="33">
                  <c:v>0.38</c:v>
                </c:pt>
                <c:pt idx="34">
                  <c:v>0.4</c:v>
                </c:pt>
                <c:pt idx="35" formatCode="General">
                  <c:v>0</c:v>
                </c:pt>
                <c:pt idx="36">
                  <c:v>0.22</c:v>
                </c:pt>
                <c:pt idx="37">
                  <c:v>0.32608695652173914</c:v>
                </c:pt>
                <c:pt idx="38">
                  <c:v>0.37373737373737376</c:v>
                </c:pt>
                <c:pt idx="39">
                  <c:v>0.29870129870129869</c:v>
                </c:pt>
                <c:pt idx="40" formatCode="General">
                  <c:v>0</c:v>
                </c:pt>
                <c:pt idx="41">
                  <c:v>0.26530612244897961</c:v>
                </c:pt>
                <c:pt idx="42">
                  <c:v>0.33333333333333331</c:v>
                </c:pt>
                <c:pt idx="43">
                  <c:v>0.43</c:v>
                </c:pt>
                <c:pt idx="44">
                  <c:v>0.32467532467532467</c:v>
                </c:pt>
                <c:pt idx="45" formatCode="General">
                  <c:v>0</c:v>
                </c:pt>
                <c:pt idx="46">
                  <c:v>0.34</c:v>
                </c:pt>
                <c:pt idx="47">
                  <c:v>0.39130434782608697</c:v>
                </c:pt>
                <c:pt idx="48">
                  <c:v>0.46464646464646464</c:v>
                </c:pt>
                <c:pt idx="49">
                  <c:v>0.45454545454545453</c:v>
                </c:pt>
              </c:numCache>
            </c:numRef>
          </c:val>
          <c:extLst>
            <c:ext xmlns:c16="http://schemas.microsoft.com/office/drawing/2014/chart" uri="{C3380CC4-5D6E-409C-BE32-E72D297353CC}">
              <c16:uniqueId val="{00000016-9736-45C5-9318-8C86C68F0044}"/>
            </c:ext>
          </c:extLst>
        </c:ser>
        <c:ser>
          <c:idx val="3"/>
          <c:order val="3"/>
          <c:tx>
            <c:strRef>
              <c:f>'Q12.要件の変化（OT系DX状況別）'!$AA$6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50）</c:v>
                </c:pt>
                <c:pt idx="2">
                  <c:v>OT系DX 準備中（N=  46）</c:v>
                </c:pt>
                <c:pt idx="3">
                  <c:v>OT系DX 検討中（N=101）</c:v>
                </c:pt>
                <c:pt idx="4">
                  <c:v>　　　　していない（N=  78）</c:v>
                </c:pt>
                <c:pt idx="5">
                  <c:v>【 A.適用技術の複雑化.高度化    】</c:v>
                </c:pt>
                <c:pt idx="6">
                  <c:v>OT系DX 実施中（N=  50）</c:v>
                </c:pt>
                <c:pt idx="7">
                  <c:v>OT系DX 準備中（N=  46）</c:v>
                </c:pt>
                <c:pt idx="8">
                  <c:v>OT系DX 検討中（N=100）</c:v>
                </c:pt>
                <c:pt idx="9">
                  <c:v>　　　　していない（N=  77）</c:v>
                </c:pt>
                <c:pt idx="10">
                  <c:v>【 E.安全性の向上.機能安全への対応等 】</c:v>
                </c:pt>
                <c:pt idx="11">
                  <c:v>OT系DX 実施中（N=  50）</c:v>
                </c:pt>
                <c:pt idx="12">
                  <c:v>OT系DX 準備中（N=  46）</c:v>
                </c:pt>
                <c:pt idx="13">
                  <c:v>OT系DX 検討中（N=101）</c:v>
                </c:pt>
                <c:pt idx="14">
                  <c:v>　　　　していない（N=  75）</c:v>
                </c:pt>
                <c:pt idx="15">
                  <c:v>【 I.デジタル.トランスフォーメーションへの対応 】</c:v>
                </c:pt>
                <c:pt idx="16">
                  <c:v>OT系DX 実施中（N=  50）</c:v>
                </c:pt>
                <c:pt idx="17">
                  <c:v>OT系DX 準備中（N=  46）</c:v>
                </c:pt>
                <c:pt idx="18">
                  <c:v>OT系DX 検討中（N=100）</c:v>
                </c:pt>
                <c:pt idx="19">
                  <c:v>　　　　していない（N=  78）</c:v>
                </c:pt>
                <c:pt idx="20">
                  <c:v>【 D.利用形態.利用方法の多様化 】</c:v>
                </c:pt>
                <c:pt idx="21">
                  <c:v>OT系DX 実施中（N=  50）</c:v>
                </c:pt>
                <c:pt idx="22">
                  <c:v>OT系DX 準備中（N=  46）</c:v>
                </c:pt>
                <c:pt idx="23">
                  <c:v>OT系DX 検討中（N=100）</c:v>
                </c:pt>
                <c:pt idx="24">
                  <c:v>　　　　していない（N=  77）</c:v>
                </c:pt>
                <c:pt idx="25">
                  <c:v>【 C.つながる対象が増加             】</c:v>
                </c:pt>
                <c:pt idx="26">
                  <c:v>OT系DX 実施中（N=  50）</c:v>
                </c:pt>
                <c:pt idx="27">
                  <c:v>OT系DX 準備中（N=  46）</c:v>
                </c:pt>
                <c:pt idx="28">
                  <c:v>OT系DX 検討中（N=100）</c:v>
                </c:pt>
                <c:pt idx="29">
                  <c:v>　　　　していない（N=  77）</c:v>
                </c:pt>
                <c:pt idx="30">
                  <c:v>【 J.ニューノーマルへの対応           】</c:v>
                </c:pt>
                <c:pt idx="31">
                  <c:v>OT系DX 実施中（N=  50）</c:v>
                </c:pt>
                <c:pt idx="32">
                  <c:v>OT系DX 準備中（N=  45）</c:v>
                </c:pt>
                <c:pt idx="33">
                  <c:v>OT系DX 検討中（N=100）</c:v>
                </c:pt>
                <c:pt idx="34">
                  <c:v>　　　　していない（N=  75）</c:v>
                </c:pt>
                <c:pt idx="35">
                  <c:v>【 H.対応すべき規格等の増加      】</c:v>
                </c:pt>
                <c:pt idx="36">
                  <c:v>OT系DX 実施中（N=  50）</c:v>
                </c:pt>
                <c:pt idx="37">
                  <c:v>OT系DX 準備中（N=  46）</c:v>
                </c:pt>
                <c:pt idx="38">
                  <c:v>OT系DX 検討中（N=  99）</c:v>
                </c:pt>
                <c:pt idx="39">
                  <c:v>　　　　していない（N=  77）</c:v>
                </c:pt>
                <c:pt idx="40">
                  <c:v>【 B.部品の増加.プラットフォームの増加 】</c:v>
                </c:pt>
                <c:pt idx="41">
                  <c:v>OT系DX 実施中（N=  49）</c:v>
                </c:pt>
                <c:pt idx="42">
                  <c:v>OT系DX 準備中（N=  45）</c:v>
                </c:pt>
                <c:pt idx="43">
                  <c:v>OT系DX 検討中（N=100）</c:v>
                </c:pt>
                <c:pt idx="44">
                  <c:v>　　　　していない（N=  77）</c:v>
                </c:pt>
                <c:pt idx="45">
                  <c:v>【 G.仕向地.出荷先の拡大            】</c:v>
                </c:pt>
                <c:pt idx="46">
                  <c:v>OT系DX 実施中（N=  50）</c:v>
                </c:pt>
                <c:pt idx="47">
                  <c:v>OT系DX 準備中（N=  46）</c:v>
                </c:pt>
                <c:pt idx="48">
                  <c:v>OT系DX 検討中（N=  99）</c:v>
                </c:pt>
                <c:pt idx="49">
                  <c:v>　　　　していない（N=  77）</c:v>
                </c:pt>
              </c:strCache>
            </c:strRef>
          </c:cat>
          <c:val>
            <c:numRef>
              <c:f>'Q12.要件の変化（OT系DX状況別）'!$AA$7:$AA$56</c:f>
              <c:numCache>
                <c:formatCode>0.0%</c:formatCode>
                <c:ptCount val="50"/>
                <c:pt idx="0">
                  <c:v>0</c:v>
                </c:pt>
                <c:pt idx="1">
                  <c:v>0.08</c:v>
                </c:pt>
                <c:pt idx="2">
                  <c:v>4.3478260869565216E-2</c:v>
                </c:pt>
                <c:pt idx="3">
                  <c:v>5.9405940594059403E-2</c:v>
                </c:pt>
                <c:pt idx="4">
                  <c:v>3.8461538461538464E-2</c:v>
                </c:pt>
                <c:pt idx="5" formatCode="General">
                  <c:v>0</c:v>
                </c:pt>
                <c:pt idx="6">
                  <c:v>0.02</c:v>
                </c:pt>
                <c:pt idx="7">
                  <c:v>6.5217391304347824E-2</c:v>
                </c:pt>
                <c:pt idx="8">
                  <c:v>0.02</c:v>
                </c:pt>
                <c:pt idx="9">
                  <c:v>7.792207792207792E-2</c:v>
                </c:pt>
                <c:pt idx="10" formatCode="General">
                  <c:v>0</c:v>
                </c:pt>
                <c:pt idx="11">
                  <c:v>0.06</c:v>
                </c:pt>
                <c:pt idx="12">
                  <c:v>4.3478260869565216E-2</c:v>
                </c:pt>
                <c:pt idx="13">
                  <c:v>7.9207920792079209E-2</c:v>
                </c:pt>
                <c:pt idx="14">
                  <c:v>0.12</c:v>
                </c:pt>
                <c:pt idx="15" formatCode="General">
                  <c:v>0</c:v>
                </c:pt>
                <c:pt idx="16">
                  <c:v>0.02</c:v>
                </c:pt>
                <c:pt idx="17">
                  <c:v>0.10869565217391304</c:v>
                </c:pt>
                <c:pt idx="18">
                  <c:v>0.06</c:v>
                </c:pt>
                <c:pt idx="19">
                  <c:v>5.128205128205128E-2</c:v>
                </c:pt>
                <c:pt idx="20" formatCode="General">
                  <c:v>0</c:v>
                </c:pt>
                <c:pt idx="21">
                  <c:v>0.12</c:v>
                </c:pt>
                <c:pt idx="22">
                  <c:v>8.6956521739130432E-2</c:v>
                </c:pt>
                <c:pt idx="23">
                  <c:v>7.0000000000000007E-2</c:v>
                </c:pt>
                <c:pt idx="24">
                  <c:v>0.14285714285714285</c:v>
                </c:pt>
                <c:pt idx="25" formatCode="General">
                  <c:v>0</c:v>
                </c:pt>
                <c:pt idx="26">
                  <c:v>0.1</c:v>
                </c:pt>
                <c:pt idx="27">
                  <c:v>0.13043478260869565</c:v>
                </c:pt>
                <c:pt idx="28">
                  <c:v>0.1</c:v>
                </c:pt>
                <c:pt idx="29">
                  <c:v>0.14285714285714285</c:v>
                </c:pt>
                <c:pt idx="30" formatCode="General">
                  <c:v>0</c:v>
                </c:pt>
                <c:pt idx="31">
                  <c:v>0.08</c:v>
                </c:pt>
                <c:pt idx="32">
                  <c:v>8.8888888888888892E-2</c:v>
                </c:pt>
                <c:pt idx="33">
                  <c:v>7.0000000000000007E-2</c:v>
                </c:pt>
                <c:pt idx="34">
                  <c:v>0.10666666666666667</c:v>
                </c:pt>
                <c:pt idx="35" formatCode="General">
                  <c:v>0</c:v>
                </c:pt>
                <c:pt idx="36">
                  <c:v>0.1</c:v>
                </c:pt>
                <c:pt idx="37">
                  <c:v>2.1739130434782608E-2</c:v>
                </c:pt>
                <c:pt idx="38">
                  <c:v>6.0606060606060608E-2</c:v>
                </c:pt>
                <c:pt idx="39">
                  <c:v>0.16883116883116883</c:v>
                </c:pt>
                <c:pt idx="40" formatCode="General">
                  <c:v>0</c:v>
                </c:pt>
                <c:pt idx="41">
                  <c:v>0.12244897959183673</c:v>
                </c:pt>
                <c:pt idx="42">
                  <c:v>0.17777777777777778</c:v>
                </c:pt>
                <c:pt idx="43">
                  <c:v>0.06</c:v>
                </c:pt>
                <c:pt idx="44">
                  <c:v>0.22077922077922077</c:v>
                </c:pt>
                <c:pt idx="45" formatCode="General">
                  <c:v>0</c:v>
                </c:pt>
                <c:pt idx="46">
                  <c:v>0.24</c:v>
                </c:pt>
                <c:pt idx="47">
                  <c:v>0.15217391304347827</c:v>
                </c:pt>
                <c:pt idx="48">
                  <c:v>0.14141414141414141</c:v>
                </c:pt>
                <c:pt idx="49">
                  <c:v>0.20779220779220781</c:v>
                </c:pt>
              </c:numCache>
            </c:numRef>
          </c:val>
          <c:extLst>
            <c:ext xmlns:c16="http://schemas.microsoft.com/office/drawing/2014/chart" uri="{C3380CC4-5D6E-409C-BE32-E72D297353CC}">
              <c16:uniqueId val="{00000017-9736-45C5-9318-8C86C68F0044}"/>
            </c:ext>
          </c:extLst>
        </c:ser>
        <c:ser>
          <c:idx val="4"/>
          <c:order val="4"/>
          <c:tx>
            <c:strRef>
              <c:f>'Q12.要件の変化（OT系DX状況別）'!$AB$6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50）</c:v>
                </c:pt>
                <c:pt idx="2">
                  <c:v>OT系DX 準備中（N=  46）</c:v>
                </c:pt>
                <c:pt idx="3">
                  <c:v>OT系DX 検討中（N=101）</c:v>
                </c:pt>
                <c:pt idx="4">
                  <c:v>　　　　していない（N=  78）</c:v>
                </c:pt>
                <c:pt idx="5">
                  <c:v>【 A.適用技術の複雑化.高度化    】</c:v>
                </c:pt>
                <c:pt idx="6">
                  <c:v>OT系DX 実施中（N=  50）</c:v>
                </c:pt>
                <c:pt idx="7">
                  <c:v>OT系DX 準備中（N=  46）</c:v>
                </c:pt>
                <c:pt idx="8">
                  <c:v>OT系DX 検討中（N=100）</c:v>
                </c:pt>
                <c:pt idx="9">
                  <c:v>　　　　していない（N=  77）</c:v>
                </c:pt>
                <c:pt idx="10">
                  <c:v>【 E.安全性の向上.機能安全への対応等 】</c:v>
                </c:pt>
                <c:pt idx="11">
                  <c:v>OT系DX 実施中（N=  50）</c:v>
                </c:pt>
                <c:pt idx="12">
                  <c:v>OT系DX 準備中（N=  46）</c:v>
                </c:pt>
                <c:pt idx="13">
                  <c:v>OT系DX 検討中（N=101）</c:v>
                </c:pt>
                <c:pt idx="14">
                  <c:v>　　　　していない（N=  75）</c:v>
                </c:pt>
                <c:pt idx="15">
                  <c:v>【 I.デジタル.トランスフォーメーションへの対応 】</c:v>
                </c:pt>
                <c:pt idx="16">
                  <c:v>OT系DX 実施中（N=  50）</c:v>
                </c:pt>
                <c:pt idx="17">
                  <c:v>OT系DX 準備中（N=  46）</c:v>
                </c:pt>
                <c:pt idx="18">
                  <c:v>OT系DX 検討中（N=100）</c:v>
                </c:pt>
                <c:pt idx="19">
                  <c:v>　　　　していない（N=  78）</c:v>
                </c:pt>
                <c:pt idx="20">
                  <c:v>【 D.利用形態.利用方法の多様化 】</c:v>
                </c:pt>
                <c:pt idx="21">
                  <c:v>OT系DX 実施中（N=  50）</c:v>
                </c:pt>
                <c:pt idx="22">
                  <c:v>OT系DX 準備中（N=  46）</c:v>
                </c:pt>
                <c:pt idx="23">
                  <c:v>OT系DX 検討中（N=100）</c:v>
                </c:pt>
                <c:pt idx="24">
                  <c:v>　　　　していない（N=  77）</c:v>
                </c:pt>
                <c:pt idx="25">
                  <c:v>【 C.つながる対象が増加             】</c:v>
                </c:pt>
                <c:pt idx="26">
                  <c:v>OT系DX 実施中（N=  50）</c:v>
                </c:pt>
                <c:pt idx="27">
                  <c:v>OT系DX 準備中（N=  46）</c:v>
                </c:pt>
                <c:pt idx="28">
                  <c:v>OT系DX 検討中（N=100）</c:v>
                </c:pt>
                <c:pt idx="29">
                  <c:v>　　　　していない（N=  77）</c:v>
                </c:pt>
                <c:pt idx="30">
                  <c:v>【 J.ニューノーマルへの対応           】</c:v>
                </c:pt>
                <c:pt idx="31">
                  <c:v>OT系DX 実施中（N=  50）</c:v>
                </c:pt>
                <c:pt idx="32">
                  <c:v>OT系DX 準備中（N=  45）</c:v>
                </c:pt>
                <c:pt idx="33">
                  <c:v>OT系DX 検討中（N=100）</c:v>
                </c:pt>
                <c:pt idx="34">
                  <c:v>　　　　していない（N=  75）</c:v>
                </c:pt>
                <c:pt idx="35">
                  <c:v>【 H.対応すべき規格等の増加      】</c:v>
                </c:pt>
                <c:pt idx="36">
                  <c:v>OT系DX 実施中（N=  50）</c:v>
                </c:pt>
                <c:pt idx="37">
                  <c:v>OT系DX 準備中（N=  46）</c:v>
                </c:pt>
                <c:pt idx="38">
                  <c:v>OT系DX 検討中（N=  99）</c:v>
                </c:pt>
                <c:pt idx="39">
                  <c:v>　　　　していない（N=  77）</c:v>
                </c:pt>
                <c:pt idx="40">
                  <c:v>【 B.部品の増加.プラットフォームの増加 】</c:v>
                </c:pt>
                <c:pt idx="41">
                  <c:v>OT系DX 実施中（N=  49）</c:v>
                </c:pt>
                <c:pt idx="42">
                  <c:v>OT系DX 準備中（N=  45）</c:v>
                </c:pt>
                <c:pt idx="43">
                  <c:v>OT系DX 検討中（N=100）</c:v>
                </c:pt>
                <c:pt idx="44">
                  <c:v>　　　　していない（N=  77）</c:v>
                </c:pt>
                <c:pt idx="45">
                  <c:v>【 G.仕向地.出荷先の拡大            】</c:v>
                </c:pt>
                <c:pt idx="46">
                  <c:v>OT系DX 実施中（N=  50）</c:v>
                </c:pt>
                <c:pt idx="47">
                  <c:v>OT系DX 準備中（N=  46）</c:v>
                </c:pt>
                <c:pt idx="48">
                  <c:v>OT系DX 検討中（N=  99）</c:v>
                </c:pt>
                <c:pt idx="49">
                  <c:v>　　　　していない（N=  77）</c:v>
                </c:pt>
              </c:strCache>
            </c:strRef>
          </c:cat>
          <c:val>
            <c:numRef>
              <c:f>'Q12.要件の変化（OT系DX状況別）'!$AB$7:$AB$56</c:f>
              <c:numCache>
                <c:formatCode>0.0%</c:formatCode>
                <c:ptCount val="50"/>
                <c:pt idx="0">
                  <c:v>0</c:v>
                </c:pt>
                <c:pt idx="1">
                  <c:v>0.02</c:v>
                </c:pt>
                <c:pt idx="2">
                  <c:v>4.3478260869565216E-2</c:v>
                </c:pt>
                <c:pt idx="3">
                  <c:v>3.9603960396039604E-2</c:v>
                </c:pt>
                <c:pt idx="4">
                  <c:v>7.6923076923076927E-2</c:v>
                </c:pt>
                <c:pt idx="5" formatCode="General">
                  <c:v>0</c:v>
                </c:pt>
                <c:pt idx="6">
                  <c:v>0.02</c:v>
                </c:pt>
                <c:pt idx="7">
                  <c:v>0</c:v>
                </c:pt>
                <c:pt idx="8">
                  <c:v>0.02</c:v>
                </c:pt>
                <c:pt idx="9">
                  <c:v>6.4935064935064929E-2</c:v>
                </c:pt>
                <c:pt idx="10" formatCode="General">
                  <c:v>0</c:v>
                </c:pt>
                <c:pt idx="11">
                  <c:v>0.02</c:v>
                </c:pt>
                <c:pt idx="12">
                  <c:v>2.1739130434782608E-2</c:v>
                </c:pt>
                <c:pt idx="13">
                  <c:v>9.9009900990099011E-3</c:v>
                </c:pt>
                <c:pt idx="14">
                  <c:v>0.04</c:v>
                </c:pt>
                <c:pt idx="15" formatCode="General">
                  <c:v>0</c:v>
                </c:pt>
                <c:pt idx="16">
                  <c:v>0.02</c:v>
                </c:pt>
                <c:pt idx="17">
                  <c:v>0</c:v>
                </c:pt>
                <c:pt idx="18">
                  <c:v>0.02</c:v>
                </c:pt>
                <c:pt idx="19">
                  <c:v>5.128205128205128E-2</c:v>
                </c:pt>
                <c:pt idx="20" formatCode="General">
                  <c:v>0</c:v>
                </c:pt>
                <c:pt idx="21">
                  <c:v>0.02</c:v>
                </c:pt>
                <c:pt idx="22">
                  <c:v>2.1739130434782608E-2</c:v>
                </c:pt>
                <c:pt idx="23">
                  <c:v>0.03</c:v>
                </c:pt>
                <c:pt idx="24">
                  <c:v>3.896103896103896E-2</c:v>
                </c:pt>
                <c:pt idx="25" formatCode="General">
                  <c:v>0</c:v>
                </c:pt>
                <c:pt idx="26">
                  <c:v>0.04</c:v>
                </c:pt>
                <c:pt idx="27">
                  <c:v>4.3478260869565216E-2</c:v>
                </c:pt>
                <c:pt idx="28">
                  <c:v>0.02</c:v>
                </c:pt>
                <c:pt idx="29">
                  <c:v>6.4935064935064929E-2</c:v>
                </c:pt>
                <c:pt idx="30" formatCode="General">
                  <c:v>0</c:v>
                </c:pt>
                <c:pt idx="31">
                  <c:v>0.08</c:v>
                </c:pt>
                <c:pt idx="32">
                  <c:v>4.4444444444444446E-2</c:v>
                </c:pt>
                <c:pt idx="33">
                  <c:v>0.04</c:v>
                </c:pt>
                <c:pt idx="34">
                  <c:v>0.08</c:v>
                </c:pt>
                <c:pt idx="35" formatCode="General">
                  <c:v>0</c:v>
                </c:pt>
                <c:pt idx="36">
                  <c:v>0.06</c:v>
                </c:pt>
                <c:pt idx="37">
                  <c:v>0</c:v>
                </c:pt>
                <c:pt idx="38">
                  <c:v>1.0101010101010102E-2</c:v>
                </c:pt>
                <c:pt idx="39">
                  <c:v>7.792207792207792E-2</c:v>
                </c:pt>
                <c:pt idx="40" formatCode="General">
                  <c:v>0</c:v>
                </c:pt>
                <c:pt idx="41">
                  <c:v>4.0816326530612242E-2</c:v>
                </c:pt>
                <c:pt idx="42">
                  <c:v>2.2222222222222223E-2</c:v>
                </c:pt>
                <c:pt idx="43">
                  <c:v>0.02</c:v>
                </c:pt>
                <c:pt idx="44">
                  <c:v>5.1948051948051951E-2</c:v>
                </c:pt>
                <c:pt idx="45" formatCode="General">
                  <c:v>0</c:v>
                </c:pt>
                <c:pt idx="46">
                  <c:v>0.1</c:v>
                </c:pt>
                <c:pt idx="47">
                  <c:v>4.3478260869565216E-2</c:v>
                </c:pt>
                <c:pt idx="48">
                  <c:v>3.0303030303030304E-2</c:v>
                </c:pt>
                <c:pt idx="49">
                  <c:v>9.0909090909090912E-2</c:v>
                </c:pt>
              </c:numCache>
            </c:numRef>
          </c:val>
          <c:extLst>
            <c:ext xmlns:c16="http://schemas.microsoft.com/office/drawing/2014/chart" uri="{C3380CC4-5D6E-409C-BE32-E72D297353CC}">
              <c16:uniqueId val="{00000018-9736-45C5-9318-8C86C68F0044}"/>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'Q12.要件の変化（AI状況別）'!$X$6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290-4BC7-9362-F1A5834CAFA4}"/>
                </c:ext>
              </c:extLst>
            </c:dLbl>
            <c:dLbl>
              <c:idx val="5"/>
              <c:delete val="1"/>
              <c:extLst>
                <c:ext xmlns:c15="http://schemas.microsoft.com/office/drawing/2012/chart" uri="{CE6537A1-D6FC-4f65-9D91-7224C49458BB}"/>
                <c:ext xmlns:c16="http://schemas.microsoft.com/office/drawing/2014/chart" uri="{C3380CC4-5D6E-409C-BE32-E72D297353CC}">
                  <c16:uniqueId val="{00000001-6290-4BC7-9362-F1A5834CAFA4}"/>
                </c:ext>
              </c:extLst>
            </c:dLbl>
            <c:dLbl>
              <c:idx val="10"/>
              <c:delete val="1"/>
              <c:extLst>
                <c:ext xmlns:c15="http://schemas.microsoft.com/office/drawing/2012/chart" uri="{CE6537A1-D6FC-4f65-9D91-7224C49458BB}"/>
                <c:ext xmlns:c16="http://schemas.microsoft.com/office/drawing/2014/chart" uri="{C3380CC4-5D6E-409C-BE32-E72D297353CC}">
                  <c16:uniqueId val="{00000002-6290-4BC7-9362-F1A5834CAFA4}"/>
                </c:ext>
              </c:extLst>
            </c:dLbl>
            <c:dLbl>
              <c:idx val="15"/>
              <c:delete val="1"/>
              <c:extLst>
                <c:ext xmlns:c15="http://schemas.microsoft.com/office/drawing/2012/chart" uri="{CE6537A1-D6FC-4f65-9D91-7224C49458BB}"/>
                <c:ext xmlns:c16="http://schemas.microsoft.com/office/drawing/2014/chart" uri="{C3380CC4-5D6E-409C-BE32-E72D297353CC}">
                  <c16:uniqueId val="{00000003-6290-4BC7-9362-F1A5834CAFA4}"/>
                </c:ext>
              </c:extLst>
            </c:dLbl>
            <c:dLbl>
              <c:idx val="20"/>
              <c:delete val="1"/>
              <c:extLst>
                <c:ext xmlns:c15="http://schemas.microsoft.com/office/drawing/2012/chart" uri="{CE6537A1-D6FC-4f65-9D91-7224C49458BB}"/>
                <c:ext xmlns:c16="http://schemas.microsoft.com/office/drawing/2014/chart" uri="{C3380CC4-5D6E-409C-BE32-E72D297353CC}">
                  <c16:uniqueId val="{00000004-6290-4BC7-9362-F1A5834CAFA4}"/>
                </c:ext>
              </c:extLst>
            </c:dLbl>
            <c:dLbl>
              <c:idx val="25"/>
              <c:delete val="1"/>
              <c:extLst>
                <c:ext xmlns:c15="http://schemas.microsoft.com/office/drawing/2012/chart" uri="{CE6537A1-D6FC-4f65-9D91-7224C49458BB}"/>
                <c:ext xmlns:c16="http://schemas.microsoft.com/office/drawing/2014/chart" uri="{C3380CC4-5D6E-409C-BE32-E72D297353CC}">
                  <c16:uniqueId val="{00000005-6290-4BC7-9362-F1A5834CAFA4}"/>
                </c:ext>
              </c:extLst>
            </c:dLbl>
            <c:dLbl>
              <c:idx val="30"/>
              <c:delete val="1"/>
              <c:extLst>
                <c:ext xmlns:c15="http://schemas.microsoft.com/office/drawing/2012/chart" uri="{CE6537A1-D6FC-4f65-9D91-7224C49458BB}"/>
                <c:ext xmlns:c16="http://schemas.microsoft.com/office/drawing/2014/chart" uri="{C3380CC4-5D6E-409C-BE32-E72D297353CC}">
                  <c16:uniqueId val="{00000006-6290-4BC7-9362-F1A5834CAFA4}"/>
                </c:ext>
              </c:extLst>
            </c:dLbl>
            <c:dLbl>
              <c:idx val="35"/>
              <c:delete val="1"/>
              <c:extLst>
                <c:ext xmlns:c15="http://schemas.microsoft.com/office/drawing/2012/chart" uri="{CE6537A1-D6FC-4f65-9D91-7224C49458BB}"/>
                <c:ext xmlns:c16="http://schemas.microsoft.com/office/drawing/2014/chart" uri="{C3380CC4-5D6E-409C-BE32-E72D297353CC}">
                  <c16:uniqueId val="{00000007-6290-4BC7-9362-F1A5834CAFA4}"/>
                </c:ext>
              </c:extLst>
            </c:dLbl>
            <c:dLbl>
              <c:idx val="40"/>
              <c:delete val="1"/>
              <c:extLst>
                <c:ext xmlns:c15="http://schemas.microsoft.com/office/drawing/2012/chart" uri="{CE6537A1-D6FC-4f65-9D91-7224C49458BB}"/>
                <c:ext xmlns:c16="http://schemas.microsoft.com/office/drawing/2014/chart" uri="{C3380CC4-5D6E-409C-BE32-E72D297353CC}">
                  <c16:uniqueId val="{00000008-6290-4BC7-9362-F1A5834CAFA4}"/>
                </c:ext>
              </c:extLst>
            </c:dLbl>
            <c:dLbl>
              <c:idx val="45"/>
              <c:delete val="1"/>
              <c:extLst>
                <c:ext xmlns:c15="http://schemas.microsoft.com/office/drawing/2012/chart" uri="{CE6537A1-D6FC-4f65-9D91-7224C49458BB}"/>
                <c:ext xmlns:c16="http://schemas.microsoft.com/office/drawing/2014/chart" uri="{C3380CC4-5D6E-409C-BE32-E72D297353CC}">
                  <c16:uniqueId val="{00000009-6290-4BC7-9362-F1A5834CAFA4}"/>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43）</c:v>
                </c:pt>
                <c:pt idx="2">
                  <c:v>AI 開発中・準備中（N=  29）</c:v>
                </c:pt>
                <c:pt idx="3">
                  <c:v>AI 調査中・検討中（N=116）</c:v>
                </c:pt>
                <c:pt idx="4">
                  <c:v>　　　　していない（N=182）</c:v>
                </c:pt>
                <c:pt idx="5">
                  <c:v>【 A.適用技術の複雑化.高度化    】</c:v>
                </c:pt>
                <c:pt idx="6">
                  <c:v>AI 提供中・実施中（N=  43）</c:v>
                </c:pt>
                <c:pt idx="7">
                  <c:v>AI 開発中・準備中（N=  29）</c:v>
                </c:pt>
                <c:pt idx="8">
                  <c:v>AI 調査中・検討中（N=115）</c:v>
                </c:pt>
                <c:pt idx="9">
                  <c:v>　　　　していない（N=182）</c:v>
                </c:pt>
                <c:pt idx="10">
                  <c:v>【 E.安全性の向上.機能安全への対応等 】</c:v>
                </c:pt>
                <c:pt idx="11">
                  <c:v>AI 提供中・実施中（N=  43）</c:v>
                </c:pt>
                <c:pt idx="12">
                  <c:v>AI 開発中・準備中（N=  29）</c:v>
                </c:pt>
                <c:pt idx="13">
                  <c:v>AI 調査中・検討中（N=115）</c:v>
                </c:pt>
                <c:pt idx="14">
                  <c:v>　　　　していない（N=179）</c:v>
                </c:pt>
                <c:pt idx="15">
                  <c:v>【 I.デジタル.トランスフォーメーションへの対応 】</c:v>
                </c:pt>
                <c:pt idx="16">
                  <c:v>AI 提供中・実施中（N=  42）</c:v>
                </c:pt>
                <c:pt idx="17">
                  <c:v>AI 開発中・準備中（N=  28）</c:v>
                </c:pt>
                <c:pt idx="18">
                  <c:v>AI 調査中・検討中（N=116）</c:v>
                </c:pt>
                <c:pt idx="19">
                  <c:v>　　　　していない（N=182）</c:v>
                </c:pt>
                <c:pt idx="20">
                  <c:v>【 D.利用形態.利用方法の多様化 】</c:v>
                </c:pt>
                <c:pt idx="21">
                  <c:v>AI 提供中・実施中（N=  41）</c:v>
                </c:pt>
                <c:pt idx="22">
                  <c:v>AI 開発中・準備中（N=  29）</c:v>
                </c:pt>
                <c:pt idx="23">
                  <c:v>AI 調査中・検討中（N=116）</c:v>
                </c:pt>
                <c:pt idx="24">
                  <c:v>　　　　していない（N=181）</c:v>
                </c:pt>
                <c:pt idx="25">
                  <c:v>【 C.つながる対象が増加             】</c:v>
                </c:pt>
                <c:pt idx="26">
                  <c:v>AI 提供中・実施中（N=  42）</c:v>
                </c:pt>
                <c:pt idx="27">
                  <c:v>AI 開発中・準備中（N=  29）</c:v>
                </c:pt>
                <c:pt idx="28">
                  <c:v>AI 調査中・検討中（N=115）</c:v>
                </c:pt>
                <c:pt idx="29">
                  <c:v>　　　　していない（N=181）</c:v>
                </c:pt>
                <c:pt idx="30">
                  <c:v>【 J.ニューノーマルへの対応           】</c:v>
                </c:pt>
                <c:pt idx="31">
                  <c:v>AI 提供中・実施中（N=  42）</c:v>
                </c:pt>
                <c:pt idx="32">
                  <c:v>AI 開発中・準備中（N=  29）</c:v>
                </c:pt>
                <c:pt idx="33">
                  <c:v>AI 調査中・検討中（N=115）</c:v>
                </c:pt>
                <c:pt idx="34">
                  <c:v>　　　　していない（N=178）</c:v>
                </c:pt>
                <c:pt idx="35">
                  <c:v>【 H.対応すべき規格等の増加      】</c:v>
                </c:pt>
                <c:pt idx="36">
                  <c:v>AI 提供中・実施中（N=  42）</c:v>
                </c:pt>
                <c:pt idx="37">
                  <c:v>AI 開発中・準備中（N=  29）</c:v>
                </c:pt>
                <c:pt idx="38">
                  <c:v>AI 調査中・検討中（N=114）</c:v>
                </c:pt>
                <c:pt idx="39">
                  <c:v>　　　　していない（N=181）</c:v>
                </c:pt>
                <c:pt idx="40">
                  <c:v>【 B.部品の増加.プラットフォームの増加 】</c:v>
                </c:pt>
                <c:pt idx="41">
                  <c:v>AI 提供中・実施中（N=  41）</c:v>
                </c:pt>
                <c:pt idx="42">
                  <c:v>AI 開発中・準備中（N=  29）</c:v>
                </c:pt>
                <c:pt idx="43">
                  <c:v>AI 調査中・検討中（N=115）</c:v>
                </c:pt>
                <c:pt idx="44">
                  <c:v>　　　　していない（N=180）</c:v>
                </c:pt>
                <c:pt idx="45">
                  <c:v>【 G.仕向地.出荷先の拡大            】</c:v>
                </c:pt>
                <c:pt idx="46">
                  <c:v>AI 提供中・実施中（N=  42）</c:v>
                </c:pt>
                <c:pt idx="47">
                  <c:v>AI 開発中・準備中（N=  29）</c:v>
                </c:pt>
                <c:pt idx="48">
                  <c:v>AI 調査中・検討中（N=113）</c:v>
                </c:pt>
                <c:pt idx="49">
                  <c:v>　　　　していない（N=181）</c:v>
                </c:pt>
              </c:strCache>
            </c:strRef>
          </c:cat>
          <c:val>
            <c:numRef>
              <c:f>'Q12.要件の変化（AI状況別）'!$X$7:$X$56</c:f>
              <c:numCache>
                <c:formatCode>0.0%</c:formatCode>
                <c:ptCount val="50"/>
                <c:pt idx="0" formatCode="General">
                  <c:v>0</c:v>
                </c:pt>
                <c:pt idx="1">
                  <c:v>0.72093023255813948</c:v>
                </c:pt>
                <c:pt idx="2">
                  <c:v>0.31034482758620691</c:v>
                </c:pt>
                <c:pt idx="3">
                  <c:v>0.22413793103448276</c:v>
                </c:pt>
                <c:pt idx="4">
                  <c:v>0.25824175824175827</c:v>
                </c:pt>
                <c:pt idx="5" formatCode="General">
                  <c:v>0</c:v>
                </c:pt>
                <c:pt idx="6">
                  <c:v>0.46511627906976744</c:v>
                </c:pt>
                <c:pt idx="7">
                  <c:v>0.44827586206896552</c:v>
                </c:pt>
                <c:pt idx="8">
                  <c:v>0.24347826086956523</c:v>
                </c:pt>
                <c:pt idx="9">
                  <c:v>0.18681318681318682</c:v>
                </c:pt>
                <c:pt idx="10" formatCode="General">
                  <c:v>0</c:v>
                </c:pt>
                <c:pt idx="11">
                  <c:v>0.44186046511627908</c:v>
                </c:pt>
                <c:pt idx="12">
                  <c:v>0.27586206896551724</c:v>
                </c:pt>
                <c:pt idx="13">
                  <c:v>0.18260869565217391</c:v>
                </c:pt>
                <c:pt idx="14">
                  <c:v>0.18435754189944134</c:v>
                </c:pt>
                <c:pt idx="15" formatCode="General">
                  <c:v>0</c:v>
                </c:pt>
                <c:pt idx="16">
                  <c:v>0.38095238095238093</c:v>
                </c:pt>
                <c:pt idx="17">
                  <c:v>0.2857142857142857</c:v>
                </c:pt>
                <c:pt idx="18">
                  <c:v>0.13793103448275862</c:v>
                </c:pt>
                <c:pt idx="19">
                  <c:v>0.12637362637362637</c:v>
                </c:pt>
                <c:pt idx="20" formatCode="General">
                  <c:v>0</c:v>
                </c:pt>
                <c:pt idx="21">
                  <c:v>0.31707317073170732</c:v>
                </c:pt>
                <c:pt idx="22">
                  <c:v>0.2413793103448276</c:v>
                </c:pt>
                <c:pt idx="23">
                  <c:v>0.11206896551724138</c:v>
                </c:pt>
                <c:pt idx="24">
                  <c:v>0.13259668508287292</c:v>
                </c:pt>
                <c:pt idx="25" formatCode="General">
                  <c:v>0</c:v>
                </c:pt>
                <c:pt idx="26">
                  <c:v>0.30952380952380953</c:v>
                </c:pt>
                <c:pt idx="27">
                  <c:v>0.17241379310344829</c:v>
                </c:pt>
                <c:pt idx="28">
                  <c:v>0.13043478260869565</c:v>
                </c:pt>
                <c:pt idx="29">
                  <c:v>7.18232044198895E-2</c:v>
                </c:pt>
                <c:pt idx="30" formatCode="General">
                  <c:v>0</c:v>
                </c:pt>
                <c:pt idx="31">
                  <c:v>0.30952380952380953</c:v>
                </c:pt>
                <c:pt idx="32">
                  <c:v>0.13793103448275862</c:v>
                </c:pt>
                <c:pt idx="33">
                  <c:v>0.10434782608695652</c:v>
                </c:pt>
                <c:pt idx="34">
                  <c:v>7.8651685393258425E-2</c:v>
                </c:pt>
                <c:pt idx="35" formatCode="General">
                  <c:v>0</c:v>
                </c:pt>
                <c:pt idx="36">
                  <c:v>0.14285714285714285</c:v>
                </c:pt>
                <c:pt idx="37">
                  <c:v>6.8965517241379309E-2</c:v>
                </c:pt>
                <c:pt idx="38">
                  <c:v>5.2631578947368418E-2</c:v>
                </c:pt>
                <c:pt idx="39">
                  <c:v>9.9447513812154692E-2</c:v>
                </c:pt>
                <c:pt idx="40" formatCode="General">
                  <c:v>0</c:v>
                </c:pt>
                <c:pt idx="41">
                  <c:v>0.17073170731707318</c:v>
                </c:pt>
                <c:pt idx="42">
                  <c:v>0.10344827586206896</c:v>
                </c:pt>
                <c:pt idx="43">
                  <c:v>5.2173913043478258E-2</c:v>
                </c:pt>
                <c:pt idx="44">
                  <c:v>6.6666666666666666E-2</c:v>
                </c:pt>
                <c:pt idx="45" formatCode="General">
                  <c:v>0</c:v>
                </c:pt>
                <c:pt idx="46">
                  <c:v>0.16666666666666666</c:v>
                </c:pt>
                <c:pt idx="47">
                  <c:v>6.8965517241379309E-2</c:v>
                </c:pt>
                <c:pt idx="48">
                  <c:v>4.4247787610619468E-2</c:v>
                </c:pt>
                <c:pt idx="49">
                  <c:v>4.9723756906077346E-2</c:v>
                </c:pt>
              </c:numCache>
            </c:numRef>
          </c:val>
          <c:extLst>
            <c:ext xmlns:c16="http://schemas.microsoft.com/office/drawing/2014/chart" uri="{C3380CC4-5D6E-409C-BE32-E72D297353CC}">
              <c16:uniqueId val="{0000000A-6290-4BC7-9362-F1A5834CAFA4}"/>
            </c:ext>
          </c:extLst>
        </c:ser>
        <c:ser>
          <c:idx val="1"/>
          <c:order val="1"/>
          <c:tx>
            <c:strRef>
              <c:f>'Q12.要件の変化（AI状況別）'!$Y$6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6290-4BC7-9362-F1A5834CAFA4}"/>
                </c:ext>
              </c:extLst>
            </c:dLbl>
            <c:dLbl>
              <c:idx val="5"/>
              <c:delete val="1"/>
              <c:extLst>
                <c:ext xmlns:c15="http://schemas.microsoft.com/office/drawing/2012/chart" uri="{CE6537A1-D6FC-4f65-9D91-7224C49458BB}"/>
                <c:ext xmlns:c16="http://schemas.microsoft.com/office/drawing/2014/chart" uri="{C3380CC4-5D6E-409C-BE32-E72D297353CC}">
                  <c16:uniqueId val="{0000000C-6290-4BC7-9362-F1A5834CAFA4}"/>
                </c:ext>
              </c:extLst>
            </c:dLbl>
            <c:dLbl>
              <c:idx val="10"/>
              <c:delete val="1"/>
              <c:extLst>
                <c:ext xmlns:c15="http://schemas.microsoft.com/office/drawing/2012/chart" uri="{CE6537A1-D6FC-4f65-9D91-7224C49458BB}"/>
                <c:ext xmlns:c16="http://schemas.microsoft.com/office/drawing/2014/chart" uri="{C3380CC4-5D6E-409C-BE32-E72D297353CC}">
                  <c16:uniqueId val="{0000000D-6290-4BC7-9362-F1A5834CAFA4}"/>
                </c:ext>
              </c:extLst>
            </c:dLbl>
            <c:dLbl>
              <c:idx val="15"/>
              <c:delete val="1"/>
              <c:extLst>
                <c:ext xmlns:c15="http://schemas.microsoft.com/office/drawing/2012/chart" uri="{CE6537A1-D6FC-4f65-9D91-7224C49458BB}"/>
                <c:ext xmlns:c16="http://schemas.microsoft.com/office/drawing/2014/chart" uri="{C3380CC4-5D6E-409C-BE32-E72D297353CC}">
                  <c16:uniqueId val="{0000000E-6290-4BC7-9362-F1A5834CAFA4}"/>
                </c:ext>
              </c:extLst>
            </c:dLbl>
            <c:dLbl>
              <c:idx val="20"/>
              <c:delete val="1"/>
              <c:extLst>
                <c:ext xmlns:c15="http://schemas.microsoft.com/office/drawing/2012/chart" uri="{CE6537A1-D6FC-4f65-9D91-7224C49458BB}"/>
                <c:ext xmlns:c16="http://schemas.microsoft.com/office/drawing/2014/chart" uri="{C3380CC4-5D6E-409C-BE32-E72D297353CC}">
                  <c16:uniqueId val="{0000000F-6290-4BC7-9362-F1A5834CAFA4}"/>
                </c:ext>
              </c:extLst>
            </c:dLbl>
            <c:dLbl>
              <c:idx val="25"/>
              <c:delete val="1"/>
              <c:extLst>
                <c:ext xmlns:c15="http://schemas.microsoft.com/office/drawing/2012/chart" uri="{CE6537A1-D6FC-4f65-9D91-7224C49458BB}"/>
                <c:ext xmlns:c16="http://schemas.microsoft.com/office/drawing/2014/chart" uri="{C3380CC4-5D6E-409C-BE32-E72D297353CC}">
                  <c16:uniqueId val="{00000010-6290-4BC7-9362-F1A5834CAFA4}"/>
                </c:ext>
              </c:extLst>
            </c:dLbl>
            <c:dLbl>
              <c:idx val="30"/>
              <c:delete val="1"/>
              <c:extLst>
                <c:ext xmlns:c15="http://schemas.microsoft.com/office/drawing/2012/chart" uri="{CE6537A1-D6FC-4f65-9D91-7224C49458BB}"/>
                <c:ext xmlns:c16="http://schemas.microsoft.com/office/drawing/2014/chart" uri="{C3380CC4-5D6E-409C-BE32-E72D297353CC}">
                  <c16:uniqueId val="{00000011-6290-4BC7-9362-F1A5834CAFA4}"/>
                </c:ext>
              </c:extLst>
            </c:dLbl>
            <c:dLbl>
              <c:idx val="35"/>
              <c:delete val="1"/>
              <c:extLst>
                <c:ext xmlns:c15="http://schemas.microsoft.com/office/drawing/2012/chart" uri="{CE6537A1-D6FC-4f65-9D91-7224C49458BB}"/>
                <c:ext xmlns:c16="http://schemas.microsoft.com/office/drawing/2014/chart" uri="{C3380CC4-5D6E-409C-BE32-E72D297353CC}">
                  <c16:uniqueId val="{00000012-6290-4BC7-9362-F1A5834CAFA4}"/>
                </c:ext>
              </c:extLst>
            </c:dLbl>
            <c:dLbl>
              <c:idx val="40"/>
              <c:delete val="1"/>
              <c:extLst>
                <c:ext xmlns:c15="http://schemas.microsoft.com/office/drawing/2012/chart" uri="{CE6537A1-D6FC-4f65-9D91-7224C49458BB}"/>
                <c:ext xmlns:c16="http://schemas.microsoft.com/office/drawing/2014/chart" uri="{C3380CC4-5D6E-409C-BE32-E72D297353CC}">
                  <c16:uniqueId val="{00000013-6290-4BC7-9362-F1A5834CAFA4}"/>
                </c:ext>
              </c:extLst>
            </c:dLbl>
            <c:dLbl>
              <c:idx val="45"/>
              <c:delete val="1"/>
              <c:extLst>
                <c:ext xmlns:c15="http://schemas.microsoft.com/office/drawing/2012/chart" uri="{CE6537A1-D6FC-4f65-9D91-7224C49458BB}"/>
                <c:ext xmlns:c16="http://schemas.microsoft.com/office/drawing/2014/chart" uri="{C3380CC4-5D6E-409C-BE32-E72D297353CC}">
                  <c16:uniqueId val="{00000014-6290-4BC7-9362-F1A5834CAFA4}"/>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43）</c:v>
                </c:pt>
                <c:pt idx="2">
                  <c:v>AI 開発中・準備中（N=  29）</c:v>
                </c:pt>
                <c:pt idx="3">
                  <c:v>AI 調査中・検討中（N=116）</c:v>
                </c:pt>
                <c:pt idx="4">
                  <c:v>　　　　していない（N=182）</c:v>
                </c:pt>
                <c:pt idx="5">
                  <c:v>【 A.適用技術の複雑化.高度化    】</c:v>
                </c:pt>
                <c:pt idx="6">
                  <c:v>AI 提供中・実施中（N=  43）</c:v>
                </c:pt>
                <c:pt idx="7">
                  <c:v>AI 開発中・準備中（N=  29）</c:v>
                </c:pt>
                <c:pt idx="8">
                  <c:v>AI 調査中・検討中（N=115）</c:v>
                </c:pt>
                <c:pt idx="9">
                  <c:v>　　　　していない（N=182）</c:v>
                </c:pt>
                <c:pt idx="10">
                  <c:v>【 E.安全性の向上.機能安全への対応等 】</c:v>
                </c:pt>
                <c:pt idx="11">
                  <c:v>AI 提供中・実施中（N=  43）</c:v>
                </c:pt>
                <c:pt idx="12">
                  <c:v>AI 開発中・準備中（N=  29）</c:v>
                </c:pt>
                <c:pt idx="13">
                  <c:v>AI 調査中・検討中（N=115）</c:v>
                </c:pt>
                <c:pt idx="14">
                  <c:v>　　　　していない（N=179）</c:v>
                </c:pt>
                <c:pt idx="15">
                  <c:v>【 I.デジタル.トランスフォーメーションへの対応 】</c:v>
                </c:pt>
                <c:pt idx="16">
                  <c:v>AI 提供中・実施中（N=  42）</c:v>
                </c:pt>
                <c:pt idx="17">
                  <c:v>AI 開発中・準備中（N=  28）</c:v>
                </c:pt>
                <c:pt idx="18">
                  <c:v>AI 調査中・検討中（N=116）</c:v>
                </c:pt>
                <c:pt idx="19">
                  <c:v>　　　　していない（N=182）</c:v>
                </c:pt>
                <c:pt idx="20">
                  <c:v>【 D.利用形態.利用方法の多様化 】</c:v>
                </c:pt>
                <c:pt idx="21">
                  <c:v>AI 提供中・実施中（N=  41）</c:v>
                </c:pt>
                <c:pt idx="22">
                  <c:v>AI 開発中・準備中（N=  29）</c:v>
                </c:pt>
                <c:pt idx="23">
                  <c:v>AI 調査中・検討中（N=116）</c:v>
                </c:pt>
                <c:pt idx="24">
                  <c:v>　　　　していない（N=181）</c:v>
                </c:pt>
                <c:pt idx="25">
                  <c:v>【 C.つながる対象が増加             】</c:v>
                </c:pt>
                <c:pt idx="26">
                  <c:v>AI 提供中・実施中（N=  42）</c:v>
                </c:pt>
                <c:pt idx="27">
                  <c:v>AI 開発中・準備中（N=  29）</c:v>
                </c:pt>
                <c:pt idx="28">
                  <c:v>AI 調査中・検討中（N=115）</c:v>
                </c:pt>
                <c:pt idx="29">
                  <c:v>　　　　していない（N=181）</c:v>
                </c:pt>
                <c:pt idx="30">
                  <c:v>【 J.ニューノーマルへの対応           】</c:v>
                </c:pt>
                <c:pt idx="31">
                  <c:v>AI 提供中・実施中（N=  42）</c:v>
                </c:pt>
                <c:pt idx="32">
                  <c:v>AI 開発中・準備中（N=  29）</c:v>
                </c:pt>
                <c:pt idx="33">
                  <c:v>AI 調査中・検討中（N=115）</c:v>
                </c:pt>
                <c:pt idx="34">
                  <c:v>　　　　していない（N=178）</c:v>
                </c:pt>
                <c:pt idx="35">
                  <c:v>【 H.対応すべき規格等の増加      】</c:v>
                </c:pt>
                <c:pt idx="36">
                  <c:v>AI 提供中・実施中（N=  42）</c:v>
                </c:pt>
                <c:pt idx="37">
                  <c:v>AI 開発中・準備中（N=  29）</c:v>
                </c:pt>
                <c:pt idx="38">
                  <c:v>AI 調査中・検討中（N=114）</c:v>
                </c:pt>
                <c:pt idx="39">
                  <c:v>　　　　していない（N=181）</c:v>
                </c:pt>
                <c:pt idx="40">
                  <c:v>【 B.部品の増加.プラットフォームの増加 】</c:v>
                </c:pt>
                <c:pt idx="41">
                  <c:v>AI 提供中・実施中（N=  41）</c:v>
                </c:pt>
                <c:pt idx="42">
                  <c:v>AI 開発中・準備中（N=  29）</c:v>
                </c:pt>
                <c:pt idx="43">
                  <c:v>AI 調査中・検討中（N=115）</c:v>
                </c:pt>
                <c:pt idx="44">
                  <c:v>　　　　していない（N=180）</c:v>
                </c:pt>
                <c:pt idx="45">
                  <c:v>【 G.仕向地.出荷先の拡大            】</c:v>
                </c:pt>
                <c:pt idx="46">
                  <c:v>AI 提供中・実施中（N=  42）</c:v>
                </c:pt>
                <c:pt idx="47">
                  <c:v>AI 開発中・準備中（N=  29）</c:v>
                </c:pt>
                <c:pt idx="48">
                  <c:v>AI 調査中・検討中（N=113）</c:v>
                </c:pt>
                <c:pt idx="49">
                  <c:v>　　　　していない（N=181）</c:v>
                </c:pt>
              </c:strCache>
            </c:strRef>
          </c:cat>
          <c:val>
            <c:numRef>
              <c:f>'Q12.要件の変化（AI状況別）'!$Y$7:$Y$56</c:f>
              <c:numCache>
                <c:formatCode>0.0%</c:formatCode>
                <c:ptCount val="50"/>
                <c:pt idx="0" formatCode="General">
                  <c:v>0</c:v>
                </c:pt>
                <c:pt idx="1">
                  <c:v>0.16279069767441862</c:v>
                </c:pt>
                <c:pt idx="2">
                  <c:v>0.44827586206896552</c:v>
                </c:pt>
                <c:pt idx="3">
                  <c:v>0.48275862068965519</c:v>
                </c:pt>
                <c:pt idx="4">
                  <c:v>0.32967032967032966</c:v>
                </c:pt>
                <c:pt idx="5" formatCode="General">
                  <c:v>0</c:v>
                </c:pt>
                <c:pt idx="6">
                  <c:v>0.34883720930232559</c:v>
                </c:pt>
                <c:pt idx="7">
                  <c:v>0.37931034482758619</c:v>
                </c:pt>
                <c:pt idx="8">
                  <c:v>0.46956521739130436</c:v>
                </c:pt>
                <c:pt idx="9">
                  <c:v>0.38461538461538464</c:v>
                </c:pt>
                <c:pt idx="10" formatCode="General">
                  <c:v>0</c:v>
                </c:pt>
                <c:pt idx="11">
                  <c:v>0.2558139534883721</c:v>
                </c:pt>
                <c:pt idx="12">
                  <c:v>0.44827586206896552</c:v>
                </c:pt>
                <c:pt idx="13">
                  <c:v>0.45217391304347826</c:v>
                </c:pt>
                <c:pt idx="14">
                  <c:v>0.38547486033519551</c:v>
                </c:pt>
                <c:pt idx="15" formatCode="General">
                  <c:v>0</c:v>
                </c:pt>
                <c:pt idx="16">
                  <c:v>0.33333333333333331</c:v>
                </c:pt>
                <c:pt idx="17">
                  <c:v>0.42857142857142855</c:v>
                </c:pt>
                <c:pt idx="18">
                  <c:v>0.43103448275862066</c:v>
                </c:pt>
                <c:pt idx="19">
                  <c:v>0.31868131868131866</c:v>
                </c:pt>
                <c:pt idx="20" formatCode="General">
                  <c:v>0</c:v>
                </c:pt>
                <c:pt idx="21">
                  <c:v>0.41463414634146339</c:v>
                </c:pt>
                <c:pt idx="22">
                  <c:v>0.58620689655172409</c:v>
                </c:pt>
                <c:pt idx="23">
                  <c:v>0.49137931034482757</c:v>
                </c:pt>
                <c:pt idx="24">
                  <c:v>0.29281767955801102</c:v>
                </c:pt>
                <c:pt idx="25" formatCode="General">
                  <c:v>0</c:v>
                </c:pt>
                <c:pt idx="26">
                  <c:v>0.33333333333333331</c:v>
                </c:pt>
                <c:pt idx="27">
                  <c:v>0.51724137931034486</c:v>
                </c:pt>
                <c:pt idx="28">
                  <c:v>0.32173913043478258</c:v>
                </c:pt>
                <c:pt idx="29">
                  <c:v>0.2983425414364641</c:v>
                </c:pt>
                <c:pt idx="30" formatCode="General">
                  <c:v>0</c:v>
                </c:pt>
                <c:pt idx="31">
                  <c:v>0.2857142857142857</c:v>
                </c:pt>
                <c:pt idx="32">
                  <c:v>0.55172413793103448</c:v>
                </c:pt>
                <c:pt idx="33">
                  <c:v>0.38260869565217392</c:v>
                </c:pt>
                <c:pt idx="34">
                  <c:v>0.23595505617977527</c:v>
                </c:pt>
                <c:pt idx="35" formatCode="General">
                  <c:v>0</c:v>
                </c:pt>
                <c:pt idx="36">
                  <c:v>0.47619047619047616</c:v>
                </c:pt>
                <c:pt idx="37">
                  <c:v>0.48275862068965519</c:v>
                </c:pt>
                <c:pt idx="38">
                  <c:v>0.47368421052631576</c:v>
                </c:pt>
                <c:pt idx="39">
                  <c:v>0.35359116022099446</c:v>
                </c:pt>
                <c:pt idx="40" formatCode="General">
                  <c:v>0</c:v>
                </c:pt>
                <c:pt idx="41">
                  <c:v>0.36585365853658536</c:v>
                </c:pt>
                <c:pt idx="42">
                  <c:v>0.41379310344827586</c:v>
                </c:pt>
                <c:pt idx="43">
                  <c:v>0.35652173913043478</c:v>
                </c:pt>
                <c:pt idx="44">
                  <c:v>0.32777777777777778</c:v>
                </c:pt>
                <c:pt idx="45" formatCode="General">
                  <c:v>0</c:v>
                </c:pt>
                <c:pt idx="46">
                  <c:v>9.5238095238095233E-2</c:v>
                </c:pt>
                <c:pt idx="47">
                  <c:v>0.20689655172413793</c:v>
                </c:pt>
                <c:pt idx="48">
                  <c:v>0.26548672566371684</c:v>
                </c:pt>
                <c:pt idx="49">
                  <c:v>0.24309392265193369</c:v>
                </c:pt>
              </c:numCache>
            </c:numRef>
          </c:val>
          <c:extLst>
            <c:ext xmlns:c16="http://schemas.microsoft.com/office/drawing/2014/chart" uri="{C3380CC4-5D6E-409C-BE32-E72D297353CC}">
              <c16:uniqueId val="{00000015-6290-4BC7-9362-F1A5834CAFA4}"/>
            </c:ext>
          </c:extLst>
        </c:ser>
        <c:ser>
          <c:idx val="2"/>
          <c:order val="2"/>
          <c:tx>
            <c:strRef>
              <c:f>'Q12.要件の変化（AI状況別）'!$Z$6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43）</c:v>
                </c:pt>
                <c:pt idx="2">
                  <c:v>AI 開発中・準備中（N=  29）</c:v>
                </c:pt>
                <c:pt idx="3">
                  <c:v>AI 調査中・検討中（N=116）</c:v>
                </c:pt>
                <c:pt idx="4">
                  <c:v>　　　　していない（N=182）</c:v>
                </c:pt>
                <c:pt idx="5">
                  <c:v>【 A.適用技術の複雑化.高度化    】</c:v>
                </c:pt>
                <c:pt idx="6">
                  <c:v>AI 提供中・実施中（N=  43）</c:v>
                </c:pt>
                <c:pt idx="7">
                  <c:v>AI 開発中・準備中（N=  29）</c:v>
                </c:pt>
                <c:pt idx="8">
                  <c:v>AI 調査中・検討中（N=115）</c:v>
                </c:pt>
                <c:pt idx="9">
                  <c:v>　　　　していない（N=182）</c:v>
                </c:pt>
                <c:pt idx="10">
                  <c:v>【 E.安全性の向上.機能安全への対応等 】</c:v>
                </c:pt>
                <c:pt idx="11">
                  <c:v>AI 提供中・実施中（N=  43）</c:v>
                </c:pt>
                <c:pt idx="12">
                  <c:v>AI 開発中・準備中（N=  29）</c:v>
                </c:pt>
                <c:pt idx="13">
                  <c:v>AI 調査中・検討中（N=115）</c:v>
                </c:pt>
                <c:pt idx="14">
                  <c:v>　　　　していない（N=179）</c:v>
                </c:pt>
                <c:pt idx="15">
                  <c:v>【 I.デジタル.トランスフォーメーションへの対応 】</c:v>
                </c:pt>
                <c:pt idx="16">
                  <c:v>AI 提供中・実施中（N=  42）</c:v>
                </c:pt>
                <c:pt idx="17">
                  <c:v>AI 開発中・準備中（N=  28）</c:v>
                </c:pt>
                <c:pt idx="18">
                  <c:v>AI 調査中・検討中（N=116）</c:v>
                </c:pt>
                <c:pt idx="19">
                  <c:v>　　　　していない（N=182）</c:v>
                </c:pt>
                <c:pt idx="20">
                  <c:v>【 D.利用形態.利用方法の多様化 】</c:v>
                </c:pt>
                <c:pt idx="21">
                  <c:v>AI 提供中・実施中（N=  41）</c:v>
                </c:pt>
                <c:pt idx="22">
                  <c:v>AI 開発中・準備中（N=  29）</c:v>
                </c:pt>
                <c:pt idx="23">
                  <c:v>AI 調査中・検討中（N=116）</c:v>
                </c:pt>
                <c:pt idx="24">
                  <c:v>　　　　していない（N=181）</c:v>
                </c:pt>
                <c:pt idx="25">
                  <c:v>【 C.つながる対象が増加             】</c:v>
                </c:pt>
                <c:pt idx="26">
                  <c:v>AI 提供中・実施中（N=  42）</c:v>
                </c:pt>
                <c:pt idx="27">
                  <c:v>AI 開発中・準備中（N=  29）</c:v>
                </c:pt>
                <c:pt idx="28">
                  <c:v>AI 調査中・検討中（N=115）</c:v>
                </c:pt>
                <c:pt idx="29">
                  <c:v>　　　　していない（N=181）</c:v>
                </c:pt>
                <c:pt idx="30">
                  <c:v>【 J.ニューノーマルへの対応           】</c:v>
                </c:pt>
                <c:pt idx="31">
                  <c:v>AI 提供中・実施中（N=  42）</c:v>
                </c:pt>
                <c:pt idx="32">
                  <c:v>AI 開発中・準備中（N=  29）</c:v>
                </c:pt>
                <c:pt idx="33">
                  <c:v>AI 調査中・検討中（N=115）</c:v>
                </c:pt>
                <c:pt idx="34">
                  <c:v>　　　　していない（N=178）</c:v>
                </c:pt>
                <c:pt idx="35">
                  <c:v>【 H.対応すべき規格等の増加      】</c:v>
                </c:pt>
                <c:pt idx="36">
                  <c:v>AI 提供中・実施中（N=  42）</c:v>
                </c:pt>
                <c:pt idx="37">
                  <c:v>AI 開発中・準備中（N=  29）</c:v>
                </c:pt>
                <c:pt idx="38">
                  <c:v>AI 調査中・検討中（N=114）</c:v>
                </c:pt>
                <c:pt idx="39">
                  <c:v>　　　　していない（N=181）</c:v>
                </c:pt>
                <c:pt idx="40">
                  <c:v>【 B.部品の増加.プラットフォームの増加 】</c:v>
                </c:pt>
                <c:pt idx="41">
                  <c:v>AI 提供中・実施中（N=  41）</c:v>
                </c:pt>
                <c:pt idx="42">
                  <c:v>AI 開発中・準備中（N=  29）</c:v>
                </c:pt>
                <c:pt idx="43">
                  <c:v>AI 調査中・検討中（N=115）</c:v>
                </c:pt>
                <c:pt idx="44">
                  <c:v>　　　　していない（N=180）</c:v>
                </c:pt>
                <c:pt idx="45">
                  <c:v>【 G.仕向地.出荷先の拡大            】</c:v>
                </c:pt>
                <c:pt idx="46">
                  <c:v>AI 提供中・実施中（N=  42）</c:v>
                </c:pt>
                <c:pt idx="47">
                  <c:v>AI 開発中・準備中（N=  29）</c:v>
                </c:pt>
                <c:pt idx="48">
                  <c:v>AI 調査中・検討中（N=113）</c:v>
                </c:pt>
                <c:pt idx="49">
                  <c:v>　　　　していない（N=181）</c:v>
                </c:pt>
              </c:strCache>
            </c:strRef>
          </c:cat>
          <c:val>
            <c:numRef>
              <c:f>'Q12.要件の変化（AI状況別）'!$Z$7:$Z$56</c:f>
              <c:numCache>
                <c:formatCode>0.0%</c:formatCode>
                <c:ptCount val="50"/>
                <c:pt idx="0" formatCode="General">
                  <c:v>0</c:v>
                </c:pt>
                <c:pt idx="1">
                  <c:v>2.3255813953488372E-2</c:v>
                </c:pt>
                <c:pt idx="2">
                  <c:v>0.17241379310344829</c:v>
                </c:pt>
                <c:pt idx="3">
                  <c:v>0.16379310344827586</c:v>
                </c:pt>
                <c:pt idx="4">
                  <c:v>0.2032967032967033</c:v>
                </c:pt>
                <c:pt idx="5" formatCode="General">
                  <c:v>0</c:v>
                </c:pt>
                <c:pt idx="6">
                  <c:v>2.3255813953488372E-2</c:v>
                </c:pt>
                <c:pt idx="7">
                  <c:v>0.17241379310344829</c:v>
                </c:pt>
                <c:pt idx="8">
                  <c:v>0.19130434782608696</c:v>
                </c:pt>
                <c:pt idx="9">
                  <c:v>0.23076923076923078</c:v>
                </c:pt>
                <c:pt idx="10" formatCode="General">
                  <c:v>0</c:v>
                </c:pt>
                <c:pt idx="11">
                  <c:v>0.11627906976744186</c:v>
                </c:pt>
                <c:pt idx="12">
                  <c:v>0.17241379310344829</c:v>
                </c:pt>
                <c:pt idx="13">
                  <c:v>0.24347826086956523</c:v>
                </c:pt>
                <c:pt idx="14">
                  <c:v>0.24581005586592178</c:v>
                </c:pt>
                <c:pt idx="15" formatCode="General">
                  <c:v>0</c:v>
                </c:pt>
                <c:pt idx="16">
                  <c:v>0.16666666666666666</c:v>
                </c:pt>
                <c:pt idx="17">
                  <c:v>0.21428571428571427</c:v>
                </c:pt>
                <c:pt idx="18">
                  <c:v>0.30172413793103448</c:v>
                </c:pt>
                <c:pt idx="19">
                  <c:v>0.26923076923076922</c:v>
                </c:pt>
                <c:pt idx="20" formatCode="General">
                  <c:v>0</c:v>
                </c:pt>
                <c:pt idx="21">
                  <c:v>9.7560975609756101E-2</c:v>
                </c:pt>
                <c:pt idx="22">
                  <c:v>0.17241379310344829</c:v>
                </c:pt>
                <c:pt idx="23">
                  <c:v>0.25</c:v>
                </c:pt>
                <c:pt idx="24">
                  <c:v>0.30386740331491713</c:v>
                </c:pt>
                <c:pt idx="25" formatCode="General">
                  <c:v>0</c:v>
                </c:pt>
                <c:pt idx="26">
                  <c:v>0.14285714285714285</c:v>
                </c:pt>
                <c:pt idx="27">
                  <c:v>0.20689655172413793</c:v>
                </c:pt>
                <c:pt idx="28">
                  <c:v>0.37391304347826088</c:v>
                </c:pt>
                <c:pt idx="29">
                  <c:v>0.32044198895027626</c:v>
                </c:pt>
                <c:pt idx="30" formatCode="General">
                  <c:v>0</c:v>
                </c:pt>
                <c:pt idx="31">
                  <c:v>0.19047619047619047</c:v>
                </c:pt>
                <c:pt idx="32">
                  <c:v>0.20689655172413793</c:v>
                </c:pt>
                <c:pt idx="33">
                  <c:v>0.35652173913043478</c:v>
                </c:pt>
                <c:pt idx="34">
                  <c:v>0.3539325842696629</c:v>
                </c:pt>
                <c:pt idx="35" formatCode="General">
                  <c:v>0</c:v>
                </c:pt>
                <c:pt idx="36">
                  <c:v>0.14285714285714285</c:v>
                </c:pt>
                <c:pt idx="37">
                  <c:v>0.37931034482758619</c:v>
                </c:pt>
                <c:pt idx="38">
                  <c:v>0.32456140350877194</c:v>
                </c:pt>
                <c:pt idx="39">
                  <c:v>0.32044198895027626</c:v>
                </c:pt>
                <c:pt idx="40" formatCode="General">
                  <c:v>0</c:v>
                </c:pt>
                <c:pt idx="41">
                  <c:v>0.14634146341463414</c:v>
                </c:pt>
                <c:pt idx="42">
                  <c:v>0.31034482758620691</c:v>
                </c:pt>
                <c:pt idx="43">
                  <c:v>0.41739130434782606</c:v>
                </c:pt>
                <c:pt idx="44">
                  <c:v>0.31111111111111112</c:v>
                </c:pt>
                <c:pt idx="45" formatCode="General">
                  <c:v>0</c:v>
                </c:pt>
                <c:pt idx="46">
                  <c:v>0.35714285714285715</c:v>
                </c:pt>
                <c:pt idx="47">
                  <c:v>0.44827586206896552</c:v>
                </c:pt>
                <c:pt idx="48">
                  <c:v>0.45132743362831856</c:v>
                </c:pt>
                <c:pt idx="49">
                  <c:v>0.34254143646408841</c:v>
                </c:pt>
              </c:numCache>
            </c:numRef>
          </c:val>
          <c:extLst>
            <c:ext xmlns:c16="http://schemas.microsoft.com/office/drawing/2014/chart" uri="{C3380CC4-5D6E-409C-BE32-E72D297353CC}">
              <c16:uniqueId val="{00000016-6290-4BC7-9362-F1A5834CAFA4}"/>
            </c:ext>
          </c:extLst>
        </c:ser>
        <c:ser>
          <c:idx val="3"/>
          <c:order val="3"/>
          <c:tx>
            <c:strRef>
              <c:f>'Q12.要件の変化（AI状況別）'!$AA$6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43）</c:v>
                </c:pt>
                <c:pt idx="2">
                  <c:v>AI 開発中・準備中（N=  29）</c:v>
                </c:pt>
                <c:pt idx="3">
                  <c:v>AI 調査中・検討中（N=116）</c:v>
                </c:pt>
                <c:pt idx="4">
                  <c:v>　　　　していない（N=182）</c:v>
                </c:pt>
                <c:pt idx="5">
                  <c:v>【 A.適用技術の複雑化.高度化    】</c:v>
                </c:pt>
                <c:pt idx="6">
                  <c:v>AI 提供中・実施中（N=  43）</c:v>
                </c:pt>
                <c:pt idx="7">
                  <c:v>AI 開発中・準備中（N=  29）</c:v>
                </c:pt>
                <c:pt idx="8">
                  <c:v>AI 調査中・検討中（N=115）</c:v>
                </c:pt>
                <c:pt idx="9">
                  <c:v>　　　　していない（N=182）</c:v>
                </c:pt>
                <c:pt idx="10">
                  <c:v>【 E.安全性の向上.機能安全への対応等 】</c:v>
                </c:pt>
                <c:pt idx="11">
                  <c:v>AI 提供中・実施中（N=  43）</c:v>
                </c:pt>
                <c:pt idx="12">
                  <c:v>AI 開発中・準備中（N=  29）</c:v>
                </c:pt>
                <c:pt idx="13">
                  <c:v>AI 調査中・検討中（N=115）</c:v>
                </c:pt>
                <c:pt idx="14">
                  <c:v>　　　　していない（N=179）</c:v>
                </c:pt>
                <c:pt idx="15">
                  <c:v>【 I.デジタル.トランスフォーメーションへの対応 】</c:v>
                </c:pt>
                <c:pt idx="16">
                  <c:v>AI 提供中・実施中（N=  42）</c:v>
                </c:pt>
                <c:pt idx="17">
                  <c:v>AI 開発中・準備中（N=  28）</c:v>
                </c:pt>
                <c:pt idx="18">
                  <c:v>AI 調査中・検討中（N=116）</c:v>
                </c:pt>
                <c:pt idx="19">
                  <c:v>　　　　していない（N=182）</c:v>
                </c:pt>
                <c:pt idx="20">
                  <c:v>【 D.利用形態.利用方法の多様化 】</c:v>
                </c:pt>
                <c:pt idx="21">
                  <c:v>AI 提供中・実施中（N=  41）</c:v>
                </c:pt>
                <c:pt idx="22">
                  <c:v>AI 開発中・準備中（N=  29）</c:v>
                </c:pt>
                <c:pt idx="23">
                  <c:v>AI 調査中・検討中（N=116）</c:v>
                </c:pt>
                <c:pt idx="24">
                  <c:v>　　　　していない（N=181）</c:v>
                </c:pt>
                <c:pt idx="25">
                  <c:v>【 C.つながる対象が増加             】</c:v>
                </c:pt>
                <c:pt idx="26">
                  <c:v>AI 提供中・実施中（N=  42）</c:v>
                </c:pt>
                <c:pt idx="27">
                  <c:v>AI 開発中・準備中（N=  29）</c:v>
                </c:pt>
                <c:pt idx="28">
                  <c:v>AI 調査中・検討中（N=115）</c:v>
                </c:pt>
                <c:pt idx="29">
                  <c:v>　　　　していない（N=181）</c:v>
                </c:pt>
                <c:pt idx="30">
                  <c:v>【 J.ニューノーマルへの対応           】</c:v>
                </c:pt>
                <c:pt idx="31">
                  <c:v>AI 提供中・実施中（N=  42）</c:v>
                </c:pt>
                <c:pt idx="32">
                  <c:v>AI 開発中・準備中（N=  29）</c:v>
                </c:pt>
                <c:pt idx="33">
                  <c:v>AI 調査中・検討中（N=115）</c:v>
                </c:pt>
                <c:pt idx="34">
                  <c:v>　　　　していない（N=178）</c:v>
                </c:pt>
                <c:pt idx="35">
                  <c:v>【 H.対応すべき規格等の増加      】</c:v>
                </c:pt>
                <c:pt idx="36">
                  <c:v>AI 提供中・実施中（N=  42）</c:v>
                </c:pt>
                <c:pt idx="37">
                  <c:v>AI 開発中・準備中（N=  29）</c:v>
                </c:pt>
                <c:pt idx="38">
                  <c:v>AI 調査中・検討中（N=114）</c:v>
                </c:pt>
                <c:pt idx="39">
                  <c:v>　　　　していない（N=181）</c:v>
                </c:pt>
                <c:pt idx="40">
                  <c:v>【 B.部品の増加.プラットフォームの増加 】</c:v>
                </c:pt>
                <c:pt idx="41">
                  <c:v>AI 提供中・実施中（N=  41）</c:v>
                </c:pt>
                <c:pt idx="42">
                  <c:v>AI 開発中・準備中（N=  29）</c:v>
                </c:pt>
                <c:pt idx="43">
                  <c:v>AI 調査中・検討中（N=115）</c:v>
                </c:pt>
                <c:pt idx="44">
                  <c:v>　　　　していない（N=180）</c:v>
                </c:pt>
                <c:pt idx="45">
                  <c:v>【 G.仕向地.出荷先の拡大            】</c:v>
                </c:pt>
                <c:pt idx="46">
                  <c:v>AI 提供中・実施中（N=  42）</c:v>
                </c:pt>
                <c:pt idx="47">
                  <c:v>AI 開発中・準備中（N=  29）</c:v>
                </c:pt>
                <c:pt idx="48">
                  <c:v>AI 調査中・検討中（N=113）</c:v>
                </c:pt>
                <c:pt idx="49">
                  <c:v>　　　　していない（N=181）</c:v>
                </c:pt>
              </c:strCache>
            </c:strRef>
          </c:cat>
          <c:val>
            <c:numRef>
              <c:f>'Q12.要件の変化（AI状況別）'!$AA$7:$AA$56</c:f>
              <c:numCache>
                <c:formatCode>0.0%</c:formatCode>
                <c:ptCount val="50"/>
                <c:pt idx="0">
                  <c:v>0</c:v>
                </c:pt>
                <c:pt idx="1">
                  <c:v>2.3255813953488372E-2</c:v>
                </c:pt>
                <c:pt idx="2">
                  <c:v>6.8965517241379309E-2</c:v>
                </c:pt>
                <c:pt idx="3">
                  <c:v>6.8965517241379309E-2</c:v>
                </c:pt>
                <c:pt idx="4">
                  <c:v>0.11538461538461539</c:v>
                </c:pt>
                <c:pt idx="5" formatCode="General">
                  <c:v>0</c:v>
                </c:pt>
                <c:pt idx="6">
                  <c:v>6.9767441860465115E-2</c:v>
                </c:pt>
                <c:pt idx="7">
                  <c:v>0</c:v>
                </c:pt>
                <c:pt idx="8">
                  <c:v>3.4782608695652174E-2</c:v>
                </c:pt>
                <c:pt idx="9">
                  <c:v>0.10989010989010989</c:v>
                </c:pt>
                <c:pt idx="10" formatCode="General">
                  <c:v>0</c:v>
                </c:pt>
                <c:pt idx="11">
                  <c:v>9.3023255813953487E-2</c:v>
                </c:pt>
                <c:pt idx="12">
                  <c:v>0.10344827586206896</c:v>
                </c:pt>
                <c:pt idx="13">
                  <c:v>6.9565217391304349E-2</c:v>
                </c:pt>
                <c:pt idx="14">
                  <c:v>0.11731843575418995</c:v>
                </c:pt>
                <c:pt idx="15" formatCode="General">
                  <c:v>0</c:v>
                </c:pt>
                <c:pt idx="16">
                  <c:v>2.3809523809523808E-2</c:v>
                </c:pt>
                <c:pt idx="17">
                  <c:v>7.1428571428571425E-2</c:v>
                </c:pt>
                <c:pt idx="18">
                  <c:v>7.7586206896551727E-2</c:v>
                </c:pt>
                <c:pt idx="19">
                  <c:v>0.19780219780219779</c:v>
                </c:pt>
                <c:pt idx="20" formatCode="General">
                  <c:v>0</c:v>
                </c:pt>
                <c:pt idx="21">
                  <c:v>4.878048780487805E-2</c:v>
                </c:pt>
                <c:pt idx="22">
                  <c:v>0</c:v>
                </c:pt>
                <c:pt idx="23">
                  <c:v>9.4827586206896547E-2</c:v>
                </c:pt>
                <c:pt idx="24">
                  <c:v>0.19337016574585636</c:v>
                </c:pt>
                <c:pt idx="25" formatCode="General">
                  <c:v>0</c:v>
                </c:pt>
                <c:pt idx="26">
                  <c:v>9.5238095238095233E-2</c:v>
                </c:pt>
                <c:pt idx="27">
                  <c:v>0.10344827586206896</c:v>
                </c:pt>
                <c:pt idx="28">
                  <c:v>0.12173913043478261</c:v>
                </c:pt>
                <c:pt idx="29">
                  <c:v>0.20441988950276244</c:v>
                </c:pt>
                <c:pt idx="30" formatCode="General">
                  <c:v>0</c:v>
                </c:pt>
                <c:pt idx="31">
                  <c:v>7.1428571428571425E-2</c:v>
                </c:pt>
                <c:pt idx="32">
                  <c:v>3.4482758620689655E-2</c:v>
                </c:pt>
                <c:pt idx="33">
                  <c:v>0.10434782608695652</c:v>
                </c:pt>
                <c:pt idx="34">
                  <c:v>0.21910112359550563</c:v>
                </c:pt>
                <c:pt idx="35" formatCode="General">
                  <c:v>0</c:v>
                </c:pt>
                <c:pt idx="36">
                  <c:v>9.5238095238095233E-2</c:v>
                </c:pt>
                <c:pt idx="37">
                  <c:v>6.8965517241379309E-2</c:v>
                </c:pt>
                <c:pt idx="38">
                  <c:v>9.6491228070175433E-2</c:v>
                </c:pt>
                <c:pt idx="39">
                  <c:v>0.15469613259668508</c:v>
                </c:pt>
                <c:pt idx="40" formatCode="General">
                  <c:v>0</c:v>
                </c:pt>
                <c:pt idx="41">
                  <c:v>0.1951219512195122</c:v>
                </c:pt>
                <c:pt idx="42">
                  <c:v>0.17241379310344829</c:v>
                </c:pt>
                <c:pt idx="43">
                  <c:v>9.5652173913043481E-2</c:v>
                </c:pt>
                <c:pt idx="44">
                  <c:v>0.20555555555555555</c:v>
                </c:pt>
                <c:pt idx="45" formatCode="General">
                  <c:v>0</c:v>
                </c:pt>
                <c:pt idx="46">
                  <c:v>0.23809523809523808</c:v>
                </c:pt>
                <c:pt idx="47">
                  <c:v>0.2413793103448276</c:v>
                </c:pt>
                <c:pt idx="48">
                  <c:v>0.15929203539823009</c:v>
                </c:pt>
                <c:pt idx="49">
                  <c:v>0.23756906077348067</c:v>
                </c:pt>
              </c:numCache>
            </c:numRef>
          </c:val>
          <c:extLst>
            <c:ext xmlns:c16="http://schemas.microsoft.com/office/drawing/2014/chart" uri="{C3380CC4-5D6E-409C-BE32-E72D297353CC}">
              <c16:uniqueId val="{00000017-6290-4BC7-9362-F1A5834CAFA4}"/>
            </c:ext>
          </c:extLst>
        </c:ser>
        <c:ser>
          <c:idx val="4"/>
          <c:order val="4"/>
          <c:tx>
            <c:strRef>
              <c:f>'Q12.要件の変化（AI状況別）'!$AB$6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43）</c:v>
                </c:pt>
                <c:pt idx="2">
                  <c:v>AI 開発中・準備中（N=  29）</c:v>
                </c:pt>
                <c:pt idx="3">
                  <c:v>AI 調査中・検討中（N=116）</c:v>
                </c:pt>
                <c:pt idx="4">
                  <c:v>　　　　していない（N=182）</c:v>
                </c:pt>
                <c:pt idx="5">
                  <c:v>【 A.適用技術の複雑化.高度化    】</c:v>
                </c:pt>
                <c:pt idx="6">
                  <c:v>AI 提供中・実施中（N=  43）</c:v>
                </c:pt>
                <c:pt idx="7">
                  <c:v>AI 開発中・準備中（N=  29）</c:v>
                </c:pt>
                <c:pt idx="8">
                  <c:v>AI 調査中・検討中（N=115）</c:v>
                </c:pt>
                <c:pt idx="9">
                  <c:v>　　　　していない（N=182）</c:v>
                </c:pt>
                <c:pt idx="10">
                  <c:v>【 E.安全性の向上.機能安全への対応等 】</c:v>
                </c:pt>
                <c:pt idx="11">
                  <c:v>AI 提供中・実施中（N=  43）</c:v>
                </c:pt>
                <c:pt idx="12">
                  <c:v>AI 開発中・準備中（N=  29）</c:v>
                </c:pt>
                <c:pt idx="13">
                  <c:v>AI 調査中・検討中（N=115）</c:v>
                </c:pt>
                <c:pt idx="14">
                  <c:v>　　　　していない（N=179）</c:v>
                </c:pt>
                <c:pt idx="15">
                  <c:v>【 I.デジタル.トランスフォーメーションへの対応 】</c:v>
                </c:pt>
                <c:pt idx="16">
                  <c:v>AI 提供中・実施中（N=  42）</c:v>
                </c:pt>
                <c:pt idx="17">
                  <c:v>AI 開発中・準備中（N=  28）</c:v>
                </c:pt>
                <c:pt idx="18">
                  <c:v>AI 調査中・検討中（N=116）</c:v>
                </c:pt>
                <c:pt idx="19">
                  <c:v>　　　　していない（N=182）</c:v>
                </c:pt>
                <c:pt idx="20">
                  <c:v>【 D.利用形態.利用方法の多様化 】</c:v>
                </c:pt>
                <c:pt idx="21">
                  <c:v>AI 提供中・実施中（N=  41）</c:v>
                </c:pt>
                <c:pt idx="22">
                  <c:v>AI 開発中・準備中（N=  29）</c:v>
                </c:pt>
                <c:pt idx="23">
                  <c:v>AI 調査中・検討中（N=116）</c:v>
                </c:pt>
                <c:pt idx="24">
                  <c:v>　　　　していない（N=181）</c:v>
                </c:pt>
                <c:pt idx="25">
                  <c:v>【 C.つながる対象が増加             】</c:v>
                </c:pt>
                <c:pt idx="26">
                  <c:v>AI 提供中・実施中（N=  42）</c:v>
                </c:pt>
                <c:pt idx="27">
                  <c:v>AI 開発中・準備中（N=  29）</c:v>
                </c:pt>
                <c:pt idx="28">
                  <c:v>AI 調査中・検討中（N=115）</c:v>
                </c:pt>
                <c:pt idx="29">
                  <c:v>　　　　していない（N=181）</c:v>
                </c:pt>
                <c:pt idx="30">
                  <c:v>【 J.ニューノーマルへの対応           】</c:v>
                </c:pt>
                <c:pt idx="31">
                  <c:v>AI 提供中・実施中（N=  42）</c:v>
                </c:pt>
                <c:pt idx="32">
                  <c:v>AI 開発中・準備中（N=  29）</c:v>
                </c:pt>
                <c:pt idx="33">
                  <c:v>AI 調査中・検討中（N=115）</c:v>
                </c:pt>
                <c:pt idx="34">
                  <c:v>　　　　していない（N=178）</c:v>
                </c:pt>
                <c:pt idx="35">
                  <c:v>【 H.対応すべき規格等の増加      】</c:v>
                </c:pt>
                <c:pt idx="36">
                  <c:v>AI 提供中・実施中（N=  42）</c:v>
                </c:pt>
                <c:pt idx="37">
                  <c:v>AI 開発中・準備中（N=  29）</c:v>
                </c:pt>
                <c:pt idx="38">
                  <c:v>AI 調査中・検討中（N=114）</c:v>
                </c:pt>
                <c:pt idx="39">
                  <c:v>　　　　していない（N=181）</c:v>
                </c:pt>
                <c:pt idx="40">
                  <c:v>【 B.部品の増加.プラットフォームの増加 】</c:v>
                </c:pt>
                <c:pt idx="41">
                  <c:v>AI 提供中・実施中（N=  41）</c:v>
                </c:pt>
                <c:pt idx="42">
                  <c:v>AI 開発中・準備中（N=  29）</c:v>
                </c:pt>
                <c:pt idx="43">
                  <c:v>AI 調査中・検討中（N=115）</c:v>
                </c:pt>
                <c:pt idx="44">
                  <c:v>　　　　していない（N=180）</c:v>
                </c:pt>
                <c:pt idx="45">
                  <c:v>【 G.仕向地.出荷先の拡大            】</c:v>
                </c:pt>
                <c:pt idx="46">
                  <c:v>AI 提供中・実施中（N=  42）</c:v>
                </c:pt>
                <c:pt idx="47">
                  <c:v>AI 開発中・準備中（N=  29）</c:v>
                </c:pt>
                <c:pt idx="48">
                  <c:v>AI 調査中・検討中（N=113）</c:v>
                </c:pt>
                <c:pt idx="49">
                  <c:v>　　　　していない（N=181）</c:v>
                </c:pt>
              </c:strCache>
            </c:strRef>
          </c:cat>
          <c:val>
            <c:numRef>
              <c:f>'Q12.要件の変化（AI状況別）'!$AB$7:$AB$56</c:f>
              <c:numCache>
                <c:formatCode>0.0%</c:formatCode>
                <c:ptCount val="50"/>
                <c:pt idx="0">
                  <c:v>0</c:v>
                </c:pt>
                <c:pt idx="1">
                  <c:v>6.9767441860465115E-2</c:v>
                </c:pt>
                <c:pt idx="2">
                  <c:v>0</c:v>
                </c:pt>
                <c:pt idx="3">
                  <c:v>6.0344827586206899E-2</c:v>
                </c:pt>
                <c:pt idx="4">
                  <c:v>9.3406593406593408E-2</c:v>
                </c:pt>
                <c:pt idx="5" formatCode="General">
                  <c:v>0</c:v>
                </c:pt>
                <c:pt idx="6">
                  <c:v>9.3023255813953487E-2</c:v>
                </c:pt>
                <c:pt idx="7">
                  <c:v>0</c:v>
                </c:pt>
                <c:pt idx="8">
                  <c:v>6.0869565217391307E-2</c:v>
                </c:pt>
                <c:pt idx="9">
                  <c:v>8.7912087912087919E-2</c:v>
                </c:pt>
                <c:pt idx="10" formatCode="General">
                  <c:v>0</c:v>
                </c:pt>
                <c:pt idx="11">
                  <c:v>9.3023255813953487E-2</c:v>
                </c:pt>
                <c:pt idx="12">
                  <c:v>0</c:v>
                </c:pt>
                <c:pt idx="13">
                  <c:v>5.2173913043478258E-2</c:v>
                </c:pt>
                <c:pt idx="14">
                  <c:v>6.7039106145251395E-2</c:v>
                </c:pt>
                <c:pt idx="15" formatCode="General">
                  <c:v>0</c:v>
                </c:pt>
                <c:pt idx="16">
                  <c:v>9.5238095238095233E-2</c:v>
                </c:pt>
                <c:pt idx="17">
                  <c:v>0</c:v>
                </c:pt>
                <c:pt idx="18">
                  <c:v>5.1724137931034482E-2</c:v>
                </c:pt>
                <c:pt idx="19">
                  <c:v>8.7912087912087919E-2</c:v>
                </c:pt>
                <c:pt idx="20" formatCode="General">
                  <c:v>0</c:v>
                </c:pt>
                <c:pt idx="21">
                  <c:v>0.12195121951219512</c:v>
                </c:pt>
                <c:pt idx="22">
                  <c:v>0</c:v>
                </c:pt>
                <c:pt idx="23">
                  <c:v>5.1724137931034482E-2</c:v>
                </c:pt>
                <c:pt idx="24">
                  <c:v>7.7348066298342538E-2</c:v>
                </c:pt>
                <c:pt idx="25" formatCode="General">
                  <c:v>0</c:v>
                </c:pt>
                <c:pt idx="26">
                  <c:v>0.11904761904761904</c:v>
                </c:pt>
                <c:pt idx="27">
                  <c:v>0</c:v>
                </c:pt>
                <c:pt idx="28">
                  <c:v>5.2173913043478258E-2</c:v>
                </c:pt>
                <c:pt idx="29">
                  <c:v>0.10497237569060773</c:v>
                </c:pt>
                <c:pt idx="30" formatCode="General">
                  <c:v>0</c:v>
                </c:pt>
                <c:pt idx="31">
                  <c:v>0.14285714285714285</c:v>
                </c:pt>
                <c:pt idx="32">
                  <c:v>6.8965517241379309E-2</c:v>
                </c:pt>
                <c:pt idx="33">
                  <c:v>5.2173913043478258E-2</c:v>
                </c:pt>
                <c:pt idx="34">
                  <c:v>0.11235955056179775</c:v>
                </c:pt>
                <c:pt idx="35" formatCode="General">
                  <c:v>0</c:v>
                </c:pt>
                <c:pt idx="36">
                  <c:v>0.14285714285714285</c:v>
                </c:pt>
                <c:pt idx="37">
                  <c:v>0</c:v>
                </c:pt>
                <c:pt idx="38">
                  <c:v>5.2631578947368418E-2</c:v>
                </c:pt>
                <c:pt idx="39">
                  <c:v>7.18232044198895E-2</c:v>
                </c:pt>
                <c:pt idx="40" formatCode="General">
                  <c:v>0</c:v>
                </c:pt>
                <c:pt idx="41">
                  <c:v>0.12195121951219512</c:v>
                </c:pt>
                <c:pt idx="42">
                  <c:v>0</c:v>
                </c:pt>
                <c:pt idx="43">
                  <c:v>7.8260869565217397E-2</c:v>
                </c:pt>
                <c:pt idx="44">
                  <c:v>8.8888888888888892E-2</c:v>
                </c:pt>
                <c:pt idx="45" formatCode="General">
                  <c:v>0</c:v>
                </c:pt>
                <c:pt idx="46">
                  <c:v>0.14285714285714285</c:v>
                </c:pt>
                <c:pt idx="47">
                  <c:v>3.4482758620689655E-2</c:v>
                </c:pt>
                <c:pt idx="48">
                  <c:v>7.9646017699115043E-2</c:v>
                </c:pt>
                <c:pt idx="49">
                  <c:v>0.1270718232044199</c:v>
                </c:pt>
              </c:numCache>
            </c:numRef>
          </c:val>
          <c:extLst>
            <c:ext xmlns:c16="http://schemas.microsoft.com/office/drawing/2014/chart" uri="{C3380CC4-5D6E-409C-BE32-E72D297353CC}">
              <c16:uniqueId val="{00000018-6290-4BC7-9362-F1A5834CAFA4}"/>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32696222222222221"/>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3853111111111109"/>
          <c:y val="0.24839090909090908"/>
          <c:w val="0.47456825529243879"/>
          <c:h val="0.69308484848484853"/>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'[3]Q4.主な事業と適応分野'!$F$4:$F$11</c:f>
              <c:strCache>
                <c:ptCount val="8"/>
                <c:pt idx="0">
                  <c:v>工業制御／FA機器／産業機器</c:v>
                </c:pt>
                <c:pt idx="1">
                  <c:v>業務用端末機器</c:v>
                </c:pt>
                <c:pt idx="2">
                  <c:v>運輸機器／建設機器</c:v>
                </c:pt>
                <c:pt idx="3">
                  <c:v>設備機器</c:v>
                </c:pt>
                <c:pt idx="4">
                  <c:v>個人用情報機器</c:v>
                </c:pt>
                <c:pt idx="5">
                  <c:v>医療機器</c:v>
                </c:pt>
                <c:pt idx="6">
                  <c:v>AV機器／家電機器</c:v>
                </c:pt>
                <c:pt idx="7">
                  <c:v>その他</c:v>
                </c:pt>
              </c:strCache>
            </c:strRef>
          </c:cat>
          <c:val>
            <c:numRef>
              <c:f>'[3]Q4.主な事業と適応分野'!$G$4:$G$11</c:f>
              <c:numCache>
                <c:formatCode>General</c:formatCode>
                <c:ptCount val="8"/>
                <c:pt idx="0">
                  <c:v>0.31868131868131866</c:v>
                </c:pt>
                <c:pt idx="1">
                  <c:v>0.19413919413919414</c:v>
                </c:pt>
                <c:pt idx="2">
                  <c:v>0.17582417582417584</c:v>
                </c:pt>
                <c:pt idx="3">
                  <c:v>0.14285714285714285</c:v>
                </c:pt>
                <c:pt idx="4">
                  <c:v>0.13553113553113552</c:v>
                </c:pt>
                <c:pt idx="5">
                  <c:v>0.12087912087912088</c:v>
                </c:pt>
                <c:pt idx="6">
                  <c:v>8.0586080586080591E-2</c:v>
                </c:pt>
                <c:pt idx="7">
                  <c:v>0.21978021978021978</c:v>
                </c:pt>
              </c:numCache>
            </c:numRef>
          </c:val>
          <c:extLst>
            <c:ext xmlns:c16="http://schemas.microsoft.com/office/drawing/2014/chart" uri="{C3380CC4-5D6E-409C-BE32-E72D297353CC}">
              <c16:uniqueId val="{00000000-F261-4ED8-BD2C-BC67E73E2E49}"/>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2"/>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5372279495994"/>
          <c:y val="5.027909500142768E-2"/>
          <c:w val="0.44955612829324171"/>
          <c:h val="0.92996369393682243"/>
        </c:manualLayout>
      </c:layout>
      <c:barChart>
        <c:barDir val="bar"/>
        <c:grouping val="stacked"/>
        <c:varyColors val="0"/>
        <c:ser>
          <c:idx val="0"/>
          <c:order val="0"/>
          <c:tx>
            <c:strRef>
              <c:f>'Q12.要件の変化（DX有無）'!$X$6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34B-4A73-82A7-5B7C683911EA}"/>
                </c:ext>
              </c:extLst>
            </c:dLbl>
            <c:dLbl>
              <c:idx val="3"/>
              <c:delete val="1"/>
              <c:extLst>
                <c:ext xmlns:c15="http://schemas.microsoft.com/office/drawing/2012/chart" uri="{CE6537A1-D6FC-4f65-9D91-7224C49458BB}"/>
                <c:ext xmlns:c16="http://schemas.microsoft.com/office/drawing/2014/chart" uri="{C3380CC4-5D6E-409C-BE32-E72D297353CC}">
                  <c16:uniqueId val="{00000001-434B-4A73-82A7-5B7C683911EA}"/>
                </c:ext>
              </c:extLst>
            </c:dLbl>
            <c:dLbl>
              <c:idx val="6"/>
              <c:delete val="1"/>
              <c:extLst>
                <c:ext xmlns:c15="http://schemas.microsoft.com/office/drawing/2012/chart" uri="{CE6537A1-D6FC-4f65-9D91-7224C49458BB}"/>
                <c:ext xmlns:c16="http://schemas.microsoft.com/office/drawing/2014/chart" uri="{C3380CC4-5D6E-409C-BE32-E72D297353CC}">
                  <c16:uniqueId val="{00000002-434B-4A73-82A7-5B7C683911EA}"/>
                </c:ext>
              </c:extLst>
            </c:dLbl>
            <c:dLbl>
              <c:idx val="9"/>
              <c:delete val="1"/>
              <c:extLst>
                <c:ext xmlns:c15="http://schemas.microsoft.com/office/drawing/2012/chart" uri="{CE6537A1-D6FC-4f65-9D91-7224C49458BB}"/>
                <c:ext xmlns:c16="http://schemas.microsoft.com/office/drawing/2014/chart" uri="{C3380CC4-5D6E-409C-BE32-E72D297353CC}">
                  <c16:uniqueId val="{00000003-434B-4A73-82A7-5B7C683911EA}"/>
                </c:ext>
              </c:extLst>
            </c:dLbl>
            <c:dLbl>
              <c:idx val="12"/>
              <c:delete val="1"/>
              <c:extLst>
                <c:ext xmlns:c15="http://schemas.microsoft.com/office/drawing/2012/chart" uri="{CE6537A1-D6FC-4f65-9D91-7224C49458BB}"/>
                <c:ext xmlns:c16="http://schemas.microsoft.com/office/drawing/2014/chart" uri="{C3380CC4-5D6E-409C-BE32-E72D297353CC}">
                  <c16:uniqueId val="{00000004-434B-4A73-82A7-5B7C683911EA}"/>
                </c:ext>
              </c:extLst>
            </c:dLbl>
            <c:dLbl>
              <c:idx val="15"/>
              <c:delete val="1"/>
              <c:extLst>
                <c:ext xmlns:c15="http://schemas.microsoft.com/office/drawing/2012/chart" uri="{CE6537A1-D6FC-4f65-9D91-7224C49458BB}"/>
                <c:ext xmlns:c16="http://schemas.microsoft.com/office/drawing/2014/chart" uri="{C3380CC4-5D6E-409C-BE32-E72D297353CC}">
                  <c16:uniqueId val="{00000005-434B-4A73-82A7-5B7C683911EA}"/>
                </c:ext>
              </c:extLst>
            </c:dLbl>
            <c:dLbl>
              <c:idx val="18"/>
              <c:delete val="1"/>
              <c:extLst>
                <c:ext xmlns:c15="http://schemas.microsoft.com/office/drawing/2012/chart" uri="{CE6537A1-D6FC-4f65-9D91-7224C49458BB}"/>
                <c:ext xmlns:c16="http://schemas.microsoft.com/office/drawing/2014/chart" uri="{C3380CC4-5D6E-409C-BE32-E72D297353CC}">
                  <c16:uniqueId val="{00000006-434B-4A73-82A7-5B7C683911EA}"/>
                </c:ext>
              </c:extLst>
            </c:dLbl>
            <c:dLbl>
              <c:idx val="21"/>
              <c:delete val="1"/>
              <c:extLst>
                <c:ext xmlns:c15="http://schemas.microsoft.com/office/drawing/2012/chart" uri="{CE6537A1-D6FC-4f65-9D91-7224C49458BB}"/>
                <c:ext xmlns:c16="http://schemas.microsoft.com/office/drawing/2014/chart" uri="{C3380CC4-5D6E-409C-BE32-E72D297353CC}">
                  <c16:uniqueId val="{00000007-434B-4A73-82A7-5B7C683911EA}"/>
                </c:ext>
              </c:extLst>
            </c:dLbl>
            <c:dLbl>
              <c:idx val="24"/>
              <c:delete val="1"/>
              <c:extLst>
                <c:ext xmlns:c15="http://schemas.microsoft.com/office/drawing/2012/chart" uri="{CE6537A1-D6FC-4f65-9D91-7224C49458BB}"/>
                <c:ext xmlns:c16="http://schemas.microsoft.com/office/drawing/2014/chart" uri="{C3380CC4-5D6E-409C-BE32-E72D297353CC}">
                  <c16:uniqueId val="{00000008-434B-4A73-82A7-5B7C683911EA}"/>
                </c:ext>
              </c:extLst>
            </c:dLbl>
            <c:dLbl>
              <c:idx val="27"/>
              <c:delete val="1"/>
              <c:extLst>
                <c:ext xmlns:c15="http://schemas.microsoft.com/office/drawing/2012/chart" uri="{CE6537A1-D6FC-4f65-9D91-7224C49458BB}"/>
                <c:ext xmlns:c16="http://schemas.microsoft.com/office/drawing/2014/chart" uri="{C3380CC4-5D6E-409C-BE32-E72D297353CC}">
                  <c16:uniqueId val="{00000009-434B-4A73-82A7-5B7C683911E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A.適用技術の複雑化.高度化    】</c:v>
                </c:pt>
                <c:pt idx="1">
                  <c:v>DX取り組み 有り（N=121）</c:v>
                </c:pt>
                <c:pt idx="2">
                  <c:v>DX取り組み 無し（N=292）</c:v>
                </c:pt>
                <c:pt idx="3">
                  <c:v>【 F.セキュリティ.プライバシー保護の強化 】</c:v>
                </c:pt>
                <c:pt idx="4">
                  <c:v>DX取り組み 有り（N=120）</c:v>
                </c:pt>
                <c:pt idx="5">
                  <c:v>DX取り組み 無し（N=289）</c:v>
                </c:pt>
                <c:pt idx="6">
                  <c:v>【 E.安全性の向上.機能安全への対応等 】</c:v>
                </c:pt>
                <c:pt idx="7">
                  <c:v>DX取り組み 有り（N=119）</c:v>
                </c:pt>
                <c:pt idx="8">
                  <c:v>DX取り組み 無し（N=286）</c:v>
                </c:pt>
                <c:pt idx="9">
                  <c:v>【 D.利用形態.利用方法の多様化 】</c:v>
                </c:pt>
                <c:pt idx="10">
                  <c:v>DX取り組み 有り（N=120）</c:v>
                </c:pt>
                <c:pt idx="11">
                  <c:v>DX取り組み 無し（N=289）</c:v>
                </c:pt>
                <c:pt idx="12">
                  <c:v>【 C.つながる対象が増加             】</c:v>
                </c:pt>
                <c:pt idx="13">
                  <c:v>DX取り組み 有り（N=120）</c:v>
                </c:pt>
                <c:pt idx="14">
                  <c:v>DX取り組み 無し（N=287）</c:v>
                </c:pt>
                <c:pt idx="15">
                  <c:v>【 I.デジタル.トランスフォーメーションへの対応 】</c:v>
                </c:pt>
                <c:pt idx="16">
                  <c:v>DX取り組み 有り（N=117）</c:v>
                </c:pt>
                <c:pt idx="17">
                  <c:v>DX取り組み 無し（N=289）</c:v>
                </c:pt>
                <c:pt idx="18">
                  <c:v>【 B.部品の増加.プラットフォームの増加 】</c:v>
                </c:pt>
                <c:pt idx="19">
                  <c:v>DX取り組み 有り（N=119）</c:v>
                </c:pt>
                <c:pt idx="20">
                  <c:v>DX取り組み 無し（N=287）</c:v>
                </c:pt>
                <c:pt idx="21">
                  <c:v>【 H.対応すべき規格等の増加      】</c:v>
                </c:pt>
                <c:pt idx="22">
                  <c:v>DX取り組み 有り（N=118）</c:v>
                </c:pt>
                <c:pt idx="23">
                  <c:v>DX取り組み 無し（N=286）</c:v>
                </c:pt>
                <c:pt idx="24">
                  <c:v>【 J.ニューノーマルへの対応           】</c:v>
                </c:pt>
                <c:pt idx="25">
                  <c:v>DX取り組み 有り（N=116）</c:v>
                </c:pt>
                <c:pt idx="26">
                  <c:v>DX取り組み 無し（N=286）</c:v>
                </c:pt>
                <c:pt idx="27">
                  <c:v>【 G.仕向地.出荷先の拡大         】</c:v>
                </c:pt>
                <c:pt idx="28">
                  <c:v>DX取り組み 有り（N=120）</c:v>
                </c:pt>
                <c:pt idx="29">
                  <c:v>DX取り組み 無し（N=287）</c:v>
                </c:pt>
              </c:strCache>
            </c:strRef>
          </c:cat>
          <c:val>
            <c:numRef>
              <c:f>'Q12.要件の変化（DX有無）'!$X$7:$X$36</c:f>
              <c:numCache>
                <c:formatCode>0.0%</c:formatCode>
                <c:ptCount val="30"/>
                <c:pt idx="0" formatCode="General">
                  <c:v>0</c:v>
                </c:pt>
                <c:pt idx="1">
                  <c:v>0.55371900826446285</c:v>
                </c:pt>
                <c:pt idx="2">
                  <c:v>0.39726027397260272</c:v>
                </c:pt>
                <c:pt idx="3" formatCode="General">
                  <c:v>0</c:v>
                </c:pt>
                <c:pt idx="4">
                  <c:v>0.48333333333333334</c:v>
                </c:pt>
                <c:pt idx="5">
                  <c:v>0.30449826989619377</c:v>
                </c:pt>
                <c:pt idx="6" formatCode="General">
                  <c:v>0</c:v>
                </c:pt>
                <c:pt idx="7">
                  <c:v>0.2857142857142857</c:v>
                </c:pt>
                <c:pt idx="8">
                  <c:v>0.2937062937062937</c:v>
                </c:pt>
                <c:pt idx="9" formatCode="General">
                  <c:v>0</c:v>
                </c:pt>
                <c:pt idx="10">
                  <c:v>0.39166666666666666</c:v>
                </c:pt>
                <c:pt idx="11">
                  <c:v>0.19377162629757785</c:v>
                </c:pt>
                <c:pt idx="12" formatCode="General">
                  <c:v>0</c:v>
                </c:pt>
                <c:pt idx="13">
                  <c:v>0.35833333333333334</c:v>
                </c:pt>
                <c:pt idx="14">
                  <c:v>0.17770034843205576</c:v>
                </c:pt>
                <c:pt idx="15" formatCode="General">
                  <c:v>0</c:v>
                </c:pt>
                <c:pt idx="16">
                  <c:v>0.38461538461538464</c:v>
                </c:pt>
                <c:pt idx="17">
                  <c:v>0.10726643598615918</c:v>
                </c:pt>
                <c:pt idx="18" formatCode="General">
                  <c:v>0</c:v>
                </c:pt>
                <c:pt idx="19">
                  <c:v>0.18487394957983194</c:v>
                </c:pt>
                <c:pt idx="20">
                  <c:v>0.12195121951219512</c:v>
                </c:pt>
                <c:pt idx="21" formatCode="General">
                  <c:v>0</c:v>
                </c:pt>
                <c:pt idx="22">
                  <c:v>0.11016949152542373</c:v>
                </c:pt>
                <c:pt idx="23">
                  <c:v>0.13636363636363635</c:v>
                </c:pt>
                <c:pt idx="24" formatCode="General">
                  <c:v>0</c:v>
                </c:pt>
                <c:pt idx="25">
                  <c:v>0.20689655172413793</c:v>
                </c:pt>
                <c:pt idx="26">
                  <c:v>8.7412587412587409E-2</c:v>
                </c:pt>
                <c:pt idx="27" formatCode="General">
                  <c:v>0</c:v>
                </c:pt>
                <c:pt idx="28">
                  <c:v>9.166666666666666E-2</c:v>
                </c:pt>
                <c:pt idx="29">
                  <c:v>9.0592334494773524E-2</c:v>
                </c:pt>
              </c:numCache>
            </c:numRef>
          </c:val>
          <c:extLst>
            <c:ext xmlns:c16="http://schemas.microsoft.com/office/drawing/2014/chart" uri="{C3380CC4-5D6E-409C-BE32-E72D297353CC}">
              <c16:uniqueId val="{0000000A-434B-4A73-82A7-5B7C683911EA}"/>
            </c:ext>
          </c:extLst>
        </c:ser>
        <c:ser>
          <c:idx val="1"/>
          <c:order val="1"/>
          <c:tx>
            <c:strRef>
              <c:f>'Q12.要件の変化（DX有無）'!$Y$6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434B-4A73-82A7-5B7C683911EA}"/>
                </c:ext>
              </c:extLst>
            </c:dLbl>
            <c:dLbl>
              <c:idx val="3"/>
              <c:delete val="1"/>
              <c:extLst>
                <c:ext xmlns:c15="http://schemas.microsoft.com/office/drawing/2012/chart" uri="{CE6537A1-D6FC-4f65-9D91-7224C49458BB}"/>
                <c:ext xmlns:c16="http://schemas.microsoft.com/office/drawing/2014/chart" uri="{C3380CC4-5D6E-409C-BE32-E72D297353CC}">
                  <c16:uniqueId val="{0000000C-434B-4A73-82A7-5B7C683911EA}"/>
                </c:ext>
              </c:extLst>
            </c:dLbl>
            <c:dLbl>
              <c:idx val="6"/>
              <c:delete val="1"/>
              <c:extLst>
                <c:ext xmlns:c15="http://schemas.microsoft.com/office/drawing/2012/chart" uri="{CE6537A1-D6FC-4f65-9D91-7224C49458BB}"/>
                <c:ext xmlns:c16="http://schemas.microsoft.com/office/drawing/2014/chart" uri="{C3380CC4-5D6E-409C-BE32-E72D297353CC}">
                  <c16:uniqueId val="{0000000D-434B-4A73-82A7-5B7C683911EA}"/>
                </c:ext>
              </c:extLst>
            </c:dLbl>
            <c:dLbl>
              <c:idx val="9"/>
              <c:delete val="1"/>
              <c:extLst>
                <c:ext xmlns:c15="http://schemas.microsoft.com/office/drawing/2012/chart" uri="{CE6537A1-D6FC-4f65-9D91-7224C49458BB}"/>
                <c:ext xmlns:c16="http://schemas.microsoft.com/office/drawing/2014/chart" uri="{C3380CC4-5D6E-409C-BE32-E72D297353CC}">
                  <c16:uniqueId val="{0000000E-434B-4A73-82A7-5B7C683911EA}"/>
                </c:ext>
              </c:extLst>
            </c:dLbl>
            <c:dLbl>
              <c:idx val="12"/>
              <c:delete val="1"/>
              <c:extLst>
                <c:ext xmlns:c15="http://schemas.microsoft.com/office/drawing/2012/chart" uri="{CE6537A1-D6FC-4f65-9D91-7224C49458BB}"/>
                <c:ext xmlns:c16="http://schemas.microsoft.com/office/drawing/2014/chart" uri="{C3380CC4-5D6E-409C-BE32-E72D297353CC}">
                  <c16:uniqueId val="{0000000F-434B-4A73-82A7-5B7C683911EA}"/>
                </c:ext>
              </c:extLst>
            </c:dLbl>
            <c:dLbl>
              <c:idx val="15"/>
              <c:delete val="1"/>
              <c:extLst>
                <c:ext xmlns:c15="http://schemas.microsoft.com/office/drawing/2012/chart" uri="{CE6537A1-D6FC-4f65-9D91-7224C49458BB}"/>
                <c:ext xmlns:c16="http://schemas.microsoft.com/office/drawing/2014/chart" uri="{C3380CC4-5D6E-409C-BE32-E72D297353CC}">
                  <c16:uniqueId val="{00000010-434B-4A73-82A7-5B7C683911EA}"/>
                </c:ext>
              </c:extLst>
            </c:dLbl>
            <c:dLbl>
              <c:idx val="18"/>
              <c:delete val="1"/>
              <c:extLst>
                <c:ext xmlns:c15="http://schemas.microsoft.com/office/drawing/2012/chart" uri="{CE6537A1-D6FC-4f65-9D91-7224C49458BB}"/>
                <c:ext xmlns:c16="http://schemas.microsoft.com/office/drawing/2014/chart" uri="{C3380CC4-5D6E-409C-BE32-E72D297353CC}">
                  <c16:uniqueId val="{00000011-434B-4A73-82A7-5B7C683911EA}"/>
                </c:ext>
              </c:extLst>
            </c:dLbl>
            <c:dLbl>
              <c:idx val="21"/>
              <c:delete val="1"/>
              <c:extLst>
                <c:ext xmlns:c15="http://schemas.microsoft.com/office/drawing/2012/chart" uri="{CE6537A1-D6FC-4f65-9D91-7224C49458BB}"/>
                <c:ext xmlns:c16="http://schemas.microsoft.com/office/drawing/2014/chart" uri="{C3380CC4-5D6E-409C-BE32-E72D297353CC}">
                  <c16:uniqueId val="{00000012-434B-4A73-82A7-5B7C683911EA}"/>
                </c:ext>
              </c:extLst>
            </c:dLbl>
            <c:dLbl>
              <c:idx val="24"/>
              <c:delete val="1"/>
              <c:extLst>
                <c:ext xmlns:c15="http://schemas.microsoft.com/office/drawing/2012/chart" uri="{CE6537A1-D6FC-4f65-9D91-7224C49458BB}"/>
                <c:ext xmlns:c16="http://schemas.microsoft.com/office/drawing/2014/chart" uri="{C3380CC4-5D6E-409C-BE32-E72D297353CC}">
                  <c16:uniqueId val="{00000013-434B-4A73-82A7-5B7C683911EA}"/>
                </c:ext>
              </c:extLst>
            </c:dLbl>
            <c:dLbl>
              <c:idx val="27"/>
              <c:delete val="1"/>
              <c:extLst>
                <c:ext xmlns:c15="http://schemas.microsoft.com/office/drawing/2012/chart" uri="{CE6537A1-D6FC-4f65-9D91-7224C49458BB}"/>
                <c:ext xmlns:c16="http://schemas.microsoft.com/office/drawing/2014/chart" uri="{C3380CC4-5D6E-409C-BE32-E72D297353CC}">
                  <c16:uniqueId val="{00000014-434B-4A73-82A7-5B7C683911E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A.適用技術の複雑化.高度化    】</c:v>
                </c:pt>
                <c:pt idx="1">
                  <c:v>DX取り組み 有り（N=121）</c:v>
                </c:pt>
                <c:pt idx="2">
                  <c:v>DX取り組み 無し（N=292）</c:v>
                </c:pt>
                <c:pt idx="3">
                  <c:v>【 F.セキュリティ.プライバシー保護の強化 】</c:v>
                </c:pt>
                <c:pt idx="4">
                  <c:v>DX取り組み 有り（N=120）</c:v>
                </c:pt>
                <c:pt idx="5">
                  <c:v>DX取り組み 無し（N=289）</c:v>
                </c:pt>
                <c:pt idx="6">
                  <c:v>【 E.安全性の向上.機能安全への対応等 】</c:v>
                </c:pt>
                <c:pt idx="7">
                  <c:v>DX取り組み 有り（N=119）</c:v>
                </c:pt>
                <c:pt idx="8">
                  <c:v>DX取り組み 無し（N=286）</c:v>
                </c:pt>
                <c:pt idx="9">
                  <c:v>【 D.利用形態.利用方法の多様化 】</c:v>
                </c:pt>
                <c:pt idx="10">
                  <c:v>DX取り組み 有り（N=120）</c:v>
                </c:pt>
                <c:pt idx="11">
                  <c:v>DX取り組み 無し（N=289）</c:v>
                </c:pt>
                <c:pt idx="12">
                  <c:v>【 C.つながる対象が増加             】</c:v>
                </c:pt>
                <c:pt idx="13">
                  <c:v>DX取り組み 有り（N=120）</c:v>
                </c:pt>
                <c:pt idx="14">
                  <c:v>DX取り組み 無し（N=287）</c:v>
                </c:pt>
                <c:pt idx="15">
                  <c:v>【 I.デジタル.トランスフォーメーションへの対応 】</c:v>
                </c:pt>
                <c:pt idx="16">
                  <c:v>DX取り組み 有り（N=117）</c:v>
                </c:pt>
                <c:pt idx="17">
                  <c:v>DX取り組み 無し（N=289）</c:v>
                </c:pt>
                <c:pt idx="18">
                  <c:v>【 B.部品の増加.プラットフォームの増加 】</c:v>
                </c:pt>
                <c:pt idx="19">
                  <c:v>DX取り組み 有り（N=119）</c:v>
                </c:pt>
                <c:pt idx="20">
                  <c:v>DX取り組み 無し（N=287）</c:v>
                </c:pt>
                <c:pt idx="21">
                  <c:v>【 H.対応すべき規格等の増加      】</c:v>
                </c:pt>
                <c:pt idx="22">
                  <c:v>DX取り組み 有り（N=118）</c:v>
                </c:pt>
                <c:pt idx="23">
                  <c:v>DX取り組み 無し（N=286）</c:v>
                </c:pt>
                <c:pt idx="24">
                  <c:v>【 J.ニューノーマルへの対応           】</c:v>
                </c:pt>
                <c:pt idx="25">
                  <c:v>DX取り組み 有り（N=116）</c:v>
                </c:pt>
                <c:pt idx="26">
                  <c:v>DX取り組み 無し（N=286）</c:v>
                </c:pt>
                <c:pt idx="27">
                  <c:v>【 G.仕向地.出荷先の拡大         】</c:v>
                </c:pt>
                <c:pt idx="28">
                  <c:v>DX取り組み 有り（N=120）</c:v>
                </c:pt>
                <c:pt idx="29">
                  <c:v>DX取り組み 無し（N=287）</c:v>
                </c:pt>
              </c:strCache>
            </c:strRef>
          </c:cat>
          <c:val>
            <c:numRef>
              <c:f>'Q12.要件の変化（DX有無）'!$Y$7:$Y$36</c:f>
              <c:numCache>
                <c:formatCode>0.0%</c:formatCode>
                <c:ptCount val="30"/>
                <c:pt idx="0" formatCode="General">
                  <c:v>0</c:v>
                </c:pt>
                <c:pt idx="1">
                  <c:v>0.34710743801652894</c:v>
                </c:pt>
                <c:pt idx="2">
                  <c:v>0.40753424657534248</c:v>
                </c:pt>
                <c:pt idx="3" formatCode="General">
                  <c:v>0</c:v>
                </c:pt>
                <c:pt idx="4">
                  <c:v>0.40833333333333333</c:v>
                </c:pt>
                <c:pt idx="5">
                  <c:v>0.4671280276816609</c:v>
                </c:pt>
                <c:pt idx="6" formatCode="General">
                  <c:v>0</c:v>
                </c:pt>
                <c:pt idx="7">
                  <c:v>0.49579831932773111</c:v>
                </c:pt>
                <c:pt idx="8">
                  <c:v>0.40209790209790208</c:v>
                </c:pt>
                <c:pt idx="9" formatCode="General">
                  <c:v>0</c:v>
                </c:pt>
                <c:pt idx="10">
                  <c:v>0.45</c:v>
                </c:pt>
                <c:pt idx="11">
                  <c:v>0.44290657439446368</c:v>
                </c:pt>
                <c:pt idx="12" formatCode="General">
                  <c:v>0</c:v>
                </c:pt>
                <c:pt idx="13">
                  <c:v>0.49166666666666664</c:v>
                </c:pt>
                <c:pt idx="14">
                  <c:v>0.38327526132404183</c:v>
                </c:pt>
                <c:pt idx="15" formatCode="General">
                  <c:v>0</c:v>
                </c:pt>
                <c:pt idx="16">
                  <c:v>0.44444444444444442</c:v>
                </c:pt>
                <c:pt idx="17">
                  <c:v>0.35294117647058826</c:v>
                </c:pt>
                <c:pt idx="18" formatCode="General">
                  <c:v>0</c:v>
                </c:pt>
                <c:pt idx="19">
                  <c:v>0.42857142857142855</c:v>
                </c:pt>
                <c:pt idx="20">
                  <c:v>0.41114982578397213</c:v>
                </c:pt>
                <c:pt idx="21" formatCode="General">
                  <c:v>0</c:v>
                </c:pt>
                <c:pt idx="22">
                  <c:v>0.48305084745762711</c:v>
                </c:pt>
                <c:pt idx="23">
                  <c:v>0.38111888111888109</c:v>
                </c:pt>
                <c:pt idx="24" formatCode="General">
                  <c:v>0</c:v>
                </c:pt>
                <c:pt idx="25">
                  <c:v>0.40517241379310343</c:v>
                </c:pt>
                <c:pt idx="26">
                  <c:v>0.30769230769230771</c:v>
                </c:pt>
                <c:pt idx="27" formatCode="General">
                  <c:v>0</c:v>
                </c:pt>
                <c:pt idx="28">
                  <c:v>0.34166666666666667</c:v>
                </c:pt>
                <c:pt idx="29">
                  <c:v>0.27177700348432055</c:v>
                </c:pt>
              </c:numCache>
            </c:numRef>
          </c:val>
          <c:extLst>
            <c:ext xmlns:c16="http://schemas.microsoft.com/office/drawing/2014/chart" uri="{C3380CC4-5D6E-409C-BE32-E72D297353CC}">
              <c16:uniqueId val="{00000015-434B-4A73-82A7-5B7C683911EA}"/>
            </c:ext>
          </c:extLst>
        </c:ser>
        <c:ser>
          <c:idx val="2"/>
          <c:order val="2"/>
          <c:tx>
            <c:strRef>
              <c:f>'Q12.要件の変化（DX有無）'!$Z$6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'Q12.要件の変化（DX有無）'!$W$7:$W$36</c:f>
              <c:strCache>
                <c:ptCount val="30"/>
                <c:pt idx="0">
                  <c:v>【 A.適用技術の複雑化.高度化    】</c:v>
                </c:pt>
                <c:pt idx="1">
                  <c:v>DX取り組み 有り（N=121）</c:v>
                </c:pt>
                <c:pt idx="2">
                  <c:v>DX取り組み 無し（N=292）</c:v>
                </c:pt>
                <c:pt idx="3">
                  <c:v>【 F.セキュリティ.プライバシー保護の強化 】</c:v>
                </c:pt>
                <c:pt idx="4">
                  <c:v>DX取り組み 有り（N=120）</c:v>
                </c:pt>
                <c:pt idx="5">
                  <c:v>DX取り組み 無し（N=289）</c:v>
                </c:pt>
                <c:pt idx="6">
                  <c:v>【 E.安全性の向上.機能安全への対応等 】</c:v>
                </c:pt>
                <c:pt idx="7">
                  <c:v>DX取り組み 有り（N=119）</c:v>
                </c:pt>
                <c:pt idx="8">
                  <c:v>DX取り組み 無し（N=286）</c:v>
                </c:pt>
                <c:pt idx="9">
                  <c:v>【 D.利用形態.利用方法の多様化 】</c:v>
                </c:pt>
                <c:pt idx="10">
                  <c:v>DX取り組み 有り（N=120）</c:v>
                </c:pt>
                <c:pt idx="11">
                  <c:v>DX取り組み 無し（N=289）</c:v>
                </c:pt>
                <c:pt idx="12">
                  <c:v>【 C.つながる対象が増加             】</c:v>
                </c:pt>
                <c:pt idx="13">
                  <c:v>DX取り組み 有り（N=120）</c:v>
                </c:pt>
                <c:pt idx="14">
                  <c:v>DX取り組み 無し（N=287）</c:v>
                </c:pt>
                <c:pt idx="15">
                  <c:v>【 I.デジタル.トランスフォーメーションへの対応 】</c:v>
                </c:pt>
                <c:pt idx="16">
                  <c:v>DX取り組み 有り（N=117）</c:v>
                </c:pt>
                <c:pt idx="17">
                  <c:v>DX取り組み 無し（N=289）</c:v>
                </c:pt>
                <c:pt idx="18">
                  <c:v>【 B.部品の増加.プラットフォームの増加 】</c:v>
                </c:pt>
                <c:pt idx="19">
                  <c:v>DX取り組み 有り（N=119）</c:v>
                </c:pt>
                <c:pt idx="20">
                  <c:v>DX取り組み 無し（N=287）</c:v>
                </c:pt>
                <c:pt idx="21">
                  <c:v>【 H.対応すべき規格等の増加      】</c:v>
                </c:pt>
                <c:pt idx="22">
                  <c:v>DX取り組み 有り（N=118）</c:v>
                </c:pt>
                <c:pt idx="23">
                  <c:v>DX取り組み 無し（N=286）</c:v>
                </c:pt>
                <c:pt idx="24">
                  <c:v>【 J.ニューノーマルへの対応           】</c:v>
                </c:pt>
                <c:pt idx="25">
                  <c:v>DX取り組み 有り（N=116）</c:v>
                </c:pt>
                <c:pt idx="26">
                  <c:v>DX取り組み 無し（N=286）</c:v>
                </c:pt>
                <c:pt idx="27">
                  <c:v>【 G.仕向地.出荷先の拡大         】</c:v>
                </c:pt>
                <c:pt idx="28">
                  <c:v>DX取り組み 有り（N=120）</c:v>
                </c:pt>
                <c:pt idx="29">
                  <c:v>DX取り組み 無し（N=287）</c:v>
                </c:pt>
              </c:strCache>
            </c:strRef>
          </c:cat>
          <c:val>
            <c:numRef>
              <c:f>'Q12.要件の変化（DX有無）'!$Z$7:$Z$36</c:f>
              <c:numCache>
                <c:formatCode>0.0%</c:formatCode>
                <c:ptCount val="30"/>
                <c:pt idx="0" formatCode="General">
                  <c:v>0</c:v>
                </c:pt>
                <c:pt idx="1">
                  <c:v>7.43801652892562E-2</c:v>
                </c:pt>
                <c:pt idx="2">
                  <c:v>0.11643835616438356</c:v>
                </c:pt>
                <c:pt idx="3" formatCode="General">
                  <c:v>0</c:v>
                </c:pt>
                <c:pt idx="4">
                  <c:v>7.4999999999999997E-2</c:v>
                </c:pt>
                <c:pt idx="5">
                  <c:v>0.1453287197231834</c:v>
                </c:pt>
                <c:pt idx="6" formatCode="General">
                  <c:v>0</c:v>
                </c:pt>
                <c:pt idx="7">
                  <c:v>0.18487394957983194</c:v>
                </c:pt>
                <c:pt idx="8">
                  <c:v>0.19230769230769232</c:v>
                </c:pt>
                <c:pt idx="9" formatCode="General">
                  <c:v>0</c:v>
                </c:pt>
                <c:pt idx="10">
                  <c:v>0.10833333333333334</c:v>
                </c:pt>
                <c:pt idx="11">
                  <c:v>0.2491349480968858</c:v>
                </c:pt>
                <c:pt idx="12" formatCode="General">
                  <c:v>0</c:v>
                </c:pt>
                <c:pt idx="13">
                  <c:v>0.1</c:v>
                </c:pt>
                <c:pt idx="14">
                  <c:v>0.27177700348432055</c:v>
                </c:pt>
                <c:pt idx="15" formatCode="General">
                  <c:v>0</c:v>
                </c:pt>
                <c:pt idx="16">
                  <c:v>0.1111111111111111</c:v>
                </c:pt>
                <c:pt idx="17">
                  <c:v>0.33564013840830448</c:v>
                </c:pt>
                <c:pt idx="18" formatCode="General">
                  <c:v>0</c:v>
                </c:pt>
                <c:pt idx="19">
                  <c:v>0.25210084033613445</c:v>
                </c:pt>
                <c:pt idx="20">
                  <c:v>0.29268292682926828</c:v>
                </c:pt>
                <c:pt idx="21" formatCode="General">
                  <c:v>0</c:v>
                </c:pt>
                <c:pt idx="22">
                  <c:v>0.32203389830508472</c:v>
                </c:pt>
                <c:pt idx="23">
                  <c:v>0.31818181818181818</c:v>
                </c:pt>
                <c:pt idx="24" formatCode="General">
                  <c:v>0</c:v>
                </c:pt>
                <c:pt idx="25">
                  <c:v>0.26724137931034481</c:v>
                </c:pt>
                <c:pt idx="26">
                  <c:v>0.36713286713286714</c:v>
                </c:pt>
                <c:pt idx="27" formatCode="General">
                  <c:v>0</c:v>
                </c:pt>
                <c:pt idx="28">
                  <c:v>0.36666666666666664</c:v>
                </c:pt>
                <c:pt idx="29">
                  <c:v>0.40418118466898956</c:v>
                </c:pt>
              </c:numCache>
            </c:numRef>
          </c:val>
          <c:extLst>
            <c:ext xmlns:c16="http://schemas.microsoft.com/office/drawing/2014/chart" uri="{C3380CC4-5D6E-409C-BE32-E72D297353CC}">
              <c16:uniqueId val="{00000016-434B-4A73-82A7-5B7C683911EA}"/>
            </c:ext>
          </c:extLst>
        </c:ser>
        <c:ser>
          <c:idx val="3"/>
          <c:order val="3"/>
          <c:tx>
            <c:strRef>
              <c:f>'Q12.要件の変化（DX有無）'!$AA$6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'Q12.要件の変化（DX有無）'!$W$7:$W$36</c:f>
              <c:strCache>
                <c:ptCount val="30"/>
                <c:pt idx="0">
                  <c:v>【 A.適用技術の複雑化.高度化    】</c:v>
                </c:pt>
                <c:pt idx="1">
                  <c:v>DX取り組み 有り（N=121）</c:v>
                </c:pt>
                <c:pt idx="2">
                  <c:v>DX取り組み 無し（N=292）</c:v>
                </c:pt>
                <c:pt idx="3">
                  <c:v>【 F.セキュリティ.プライバシー保護の強化 】</c:v>
                </c:pt>
                <c:pt idx="4">
                  <c:v>DX取り組み 有り（N=120）</c:v>
                </c:pt>
                <c:pt idx="5">
                  <c:v>DX取り組み 無し（N=289）</c:v>
                </c:pt>
                <c:pt idx="6">
                  <c:v>【 E.安全性の向上.機能安全への対応等 】</c:v>
                </c:pt>
                <c:pt idx="7">
                  <c:v>DX取り組み 有り（N=119）</c:v>
                </c:pt>
                <c:pt idx="8">
                  <c:v>DX取り組み 無し（N=286）</c:v>
                </c:pt>
                <c:pt idx="9">
                  <c:v>【 D.利用形態.利用方法の多様化 】</c:v>
                </c:pt>
                <c:pt idx="10">
                  <c:v>DX取り組み 有り（N=120）</c:v>
                </c:pt>
                <c:pt idx="11">
                  <c:v>DX取り組み 無し（N=289）</c:v>
                </c:pt>
                <c:pt idx="12">
                  <c:v>【 C.つながる対象が増加             】</c:v>
                </c:pt>
                <c:pt idx="13">
                  <c:v>DX取り組み 有り（N=120）</c:v>
                </c:pt>
                <c:pt idx="14">
                  <c:v>DX取り組み 無し（N=287）</c:v>
                </c:pt>
                <c:pt idx="15">
                  <c:v>【 I.デジタル.トランスフォーメーションへの対応 】</c:v>
                </c:pt>
                <c:pt idx="16">
                  <c:v>DX取り組み 有り（N=117）</c:v>
                </c:pt>
                <c:pt idx="17">
                  <c:v>DX取り組み 無し（N=289）</c:v>
                </c:pt>
                <c:pt idx="18">
                  <c:v>【 B.部品の増加.プラットフォームの増加 】</c:v>
                </c:pt>
                <c:pt idx="19">
                  <c:v>DX取り組み 有り（N=119）</c:v>
                </c:pt>
                <c:pt idx="20">
                  <c:v>DX取り組み 無し（N=287）</c:v>
                </c:pt>
                <c:pt idx="21">
                  <c:v>【 H.対応すべき規格等の増加      】</c:v>
                </c:pt>
                <c:pt idx="22">
                  <c:v>DX取り組み 有り（N=118）</c:v>
                </c:pt>
                <c:pt idx="23">
                  <c:v>DX取り組み 無し（N=286）</c:v>
                </c:pt>
                <c:pt idx="24">
                  <c:v>【 J.ニューノーマルへの対応           】</c:v>
                </c:pt>
                <c:pt idx="25">
                  <c:v>DX取り組み 有り（N=116）</c:v>
                </c:pt>
                <c:pt idx="26">
                  <c:v>DX取り組み 無し（N=286）</c:v>
                </c:pt>
                <c:pt idx="27">
                  <c:v>【 G.仕向地.出荷先の拡大         】</c:v>
                </c:pt>
                <c:pt idx="28">
                  <c:v>DX取り組み 有り（N=120）</c:v>
                </c:pt>
                <c:pt idx="29">
                  <c:v>DX取り組み 無し（N=287）</c:v>
                </c:pt>
              </c:strCache>
            </c:strRef>
          </c:cat>
          <c:val>
            <c:numRef>
              <c:f>'Q12.要件の変化（DX有無）'!$AA$7:$AA$36</c:f>
              <c:numCache>
                <c:formatCode>0.0%</c:formatCode>
                <c:ptCount val="30"/>
                <c:pt idx="0" formatCode="General">
                  <c:v>0</c:v>
                </c:pt>
                <c:pt idx="1">
                  <c:v>2.4793388429752067E-2</c:v>
                </c:pt>
                <c:pt idx="2">
                  <c:v>3.4246575342465752E-2</c:v>
                </c:pt>
                <c:pt idx="3" formatCode="General">
                  <c:v>0</c:v>
                </c:pt>
                <c:pt idx="4">
                  <c:v>1.6666666666666666E-2</c:v>
                </c:pt>
                <c:pt idx="5">
                  <c:v>5.8823529411764705E-2</c:v>
                </c:pt>
                <c:pt idx="6" formatCode="General">
                  <c:v>0</c:v>
                </c:pt>
                <c:pt idx="7">
                  <c:v>2.5210084033613446E-2</c:v>
                </c:pt>
                <c:pt idx="8">
                  <c:v>6.2937062937062943E-2</c:v>
                </c:pt>
                <c:pt idx="9" formatCode="General">
                  <c:v>0</c:v>
                </c:pt>
                <c:pt idx="10">
                  <c:v>3.3333333333333333E-2</c:v>
                </c:pt>
                <c:pt idx="11">
                  <c:v>7.2664359861591699E-2</c:v>
                </c:pt>
                <c:pt idx="12" formatCode="General">
                  <c:v>0</c:v>
                </c:pt>
                <c:pt idx="13">
                  <c:v>1.6666666666666666E-2</c:v>
                </c:pt>
                <c:pt idx="14">
                  <c:v>8.3623693379790948E-2</c:v>
                </c:pt>
                <c:pt idx="15" formatCode="General">
                  <c:v>0</c:v>
                </c:pt>
                <c:pt idx="16">
                  <c:v>2.564102564102564E-2</c:v>
                </c:pt>
                <c:pt idx="17">
                  <c:v>0.11764705882352941</c:v>
                </c:pt>
                <c:pt idx="18" formatCode="General">
                  <c:v>0</c:v>
                </c:pt>
                <c:pt idx="19">
                  <c:v>0.11764705882352941</c:v>
                </c:pt>
                <c:pt idx="20">
                  <c:v>9.7560975609756101E-2</c:v>
                </c:pt>
                <c:pt idx="21" formatCode="General">
                  <c:v>0</c:v>
                </c:pt>
                <c:pt idx="22">
                  <c:v>6.7796610169491525E-2</c:v>
                </c:pt>
                <c:pt idx="23">
                  <c:v>0.1048951048951049</c:v>
                </c:pt>
                <c:pt idx="24" formatCode="General">
                  <c:v>0</c:v>
                </c:pt>
                <c:pt idx="25">
                  <c:v>6.8965517241379309E-2</c:v>
                </c:pt>
                <c:pt idx="26">
                  <c:v>0.12587412587412589</c:v>
                </c:pt>
                <c:pt idx="27" formatCode="General">
                  <c:v>0</c:v>
                </c:pt>
                <c:pt idx="28">
                  <c:v>0.16666666666666666</c:v>
                </c:pt>
                <c:pt idx="29">
                  <c:v>0.1672473867595819</c:v>
                </c:pt>
              </c:numCache>
            </c:numRef>
          </c:val>
          <c:extLst>
            <c:ext xmlns:c16="http://schemas.microsoft.com/office/drawing/2014/chart" uri="{C3380CC4-5D6E-409C-BE32-E72D297353CC}">
              <c16:uniqueId val="{00000017-434B-4A73-82A7-5B7C683911EA}"/>
            </c:ext>
          </c:extLst>
        </c:ser>
        <c:ser>
          <c:idx val="4"/>
          <c:order val="4"/>
          <c:tx>
            <c:strRef>
              <c:f>'Q12.要件の変化（DX有無）'!$AB$6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'Q12.要件の変化（DX有無）'!$W$7:$W$36</c:f>
              <c:strCache>
                <c:ptCount val="30"/>
                <c:pt idx="0">
                  <c:v>【 A.適用技術の複雑化.高度化    】</c:v>
                </c:pt>
                <c:pt idx="1">
                  <c:v>DX取り組み 有り（N=121）</c:v>
                </c:pt>
                <c:pt idx="2">
                  <c:v>DX取り組み 無し（N=292）</c:v>
                </c:pt>
                <c:pt idx="3">
                  <c:v>【 F.セキュリティ.プライバシー保護の強化 】</c:v>
                </c:pt>
                <c:pt idx="4">
                  <c:v>DX取り組み 有り（N=120）</c:v>
                </c:pt>
                <c:pt idx="5">
                  <c:v>DX取り組み 無し（N=289）</c:v>
                </c:pt>
                <c:pt idx="6">
                  <c:v>【 E.安全性の向上.機能安全への対応等 】</c:v>
                </c:pt>
                <c:pt idx="7">
                  <c:v>DX取り組み 有り（N=119）</c:v>
                </c:pt>
                <c:pt idx="8">
                  <c:v>DX取り組み 無し（N=286）</c:v>
                </c:pt>
                <c:pt idx="9">
                  <c:v>【 D.利用形態.利用方法の多様化 】</c:v>
                </c:pt>
                <c:pt idx="10">
                  <c:v>DX取り組み 有り（N=120）</c:v>
                </c:pt>
                <c:pt idx="11">
                  <c:v>DX取り組み 無し（N=289）</c:v>
                </c:pt>
                <c:pt idx="12">
                  <c:v>【 C.つながる対象が増加             】</c:v>
                </c:pt>
                <c:pt idx="13">
                  <c:v>DX取り組み 有り（N=120）</c:v>
                </c:pt>
                <c:pt idx="14">
                  <c:v>DX取り組み 無し（N=287）</c:v>
                </c:pt>
                <c:pt idx="15">
                  <c:v>【 I.デジタル.トランスフォーメーションへの対応 】</c:v>
                </c:pt>
                <c:pt idx="16">
                  <c:v>DX取り組み 有り（N=117）</c:v>
                </c:pt>
                <c:pt idx="17">
                  <c:v>DX取り組み 無し（N=289）</c:v>
                </c:pt>
                <c:pt idx="18">
                  <c:v>【 B.部品の増加.プラットフォームの増加 】</c:v>
                </c:pt>
                <c:pt idx="19">
                  <c:v>DX取り組み 有り（N=119）</c:v>
                </c:pt>
                <c:pt idx="20">
                  <c:v>DX取り組み 無し（N=287）</c:v>
                </c:pt>
                <c:pt idx="21">
                  <c:v>【 H.対応すべき規格等の増加      】</c:v>
                </c:pt>
                <c:pt idx="22">
                  <c:v>DX取り組み 有り（N=118）</c:v>
                </c:pt>
                <c:pt idx="23">
                  <c:v>DX取り組み 無し（N=286）</c:v>
                </c:pt>
                <c:pt idx="24">
                  <c:v>【 J.ニューノーマルへの対応           】</c:v>
                </c:pt>
                <c:pt idx="25">
                  <c:v>DX取り組み 有り（N=116）</c:v>
                </c:pt>
                <c:pt idx="26">
                  <c:v>DX取り組み 無し（N=286）</c:v>
                </c:pt>
                <c:pt idx="27">
                  <c:v>【 G.仕向地.出荷先の拡大         】</c:v>
                </c:pt>
                <c:pt idx="28">
                  <c:v>DX取り組み 有り（N=120）</c:v>
                </c:pt>
                <c:pt idx="29">
                  <c:v>DX取り組み 無し（N=287）</c:v>
                </c:pt>
              </c:strCache>
            </c:strRef>
          </c:cat>
          <c:val>
            <c:numRef>
              <c:f>'Q12.要件の変化（DX有無）'!$AB$7:$AB$36</c:f>
              <c:numCache>
                <c:formatCode>0.0%</c:formatCode>
                <c:ptCount val="30"/>
                <c:pt idx="0" formatCode="General">
                  <c:v>0</c:v>
                </c:pt>
                <c:pt idx="1">
                  <c:v>0</c:v>
                </c:pt>
                <c:pt idx="2">
                  <c:v>4.4520547945205477E-2</c:v>
                </c:pt>
                <c:pt idx="3" formatCode="General">
                  <c:v>0</c:v>
                </c:pt>
                <c:pt idx="4">
                  <c:v>1.6666666666666666E-2</c:v>
                </c:pt>
                <c:pt idx="5">
                  <c:v>2.4221453287197232E-2</c:v>
                </c:pt>
                <c:pt idx="6" formatCode="General">
                  <c:v>0</c:v>
                </c:pt>
                <c:pt idx="7">
                  <c:v>8.4033613445378148E-3</c:v>
                </c:pt>
                <c:pt idx="8">
                  <c:v>4.8951048951048952E-2</c:v>
                </c:pt>
                <c:pt idx="9" formatCode="General">
                  <c:v>0</c:v>
                </c:pt>
                <c:pt idx="10">
                  <c:v>1.6666666666666666E-2</c:v>
                </c:pt>
                <c:pt idx="11">
                  <c:v>4.1522491349480967E-2</c:v>
                </c:pt>
                <c:pt idx="12" formatCode="General">
                  <c:v>0</c:v>
                </c:pt>
                <c:pt idx="13">
                  <c:v>3.3333333333333333E-2</c:v>
                </c:pt>
                <c:pt idx="14">
                  <c:v>8.3623693379790948E-2</c:v>
                </c:pt>
                <c:pt idx="15" formatCode="General">
                  <c:v>0</c:v>
                </c:pt>
                <c:pt idx="16">
                  <c:v>3.4188034188034191E-2</c:v>
                </c:pt>
                <c:pt idx="17">
                  <c:v>8.6505190311418678E-2</c:v>
                </c:pt>
                <c:pt idx="18" formatCode="General">
                  <c:v>0</c:v>
                </c:pt>
                <c:pt idx="19">
                  <c:v>1.680672268907563E-2</c:v>
                </c:pt>
                <c:pt idx="20">
                  <c:v>7.6655052264808357E-2</c:v>
                </c:pt>
                <c:pt idx="21" formatCode="General">
                  <c:v>0</c:v>
                </c:pt>
                <c:pt idx="22">
                  <c:v>1.6949152542372881E-2</c:v>
                </c:pt>
                <c:pt idx="23">
                  <c:v>5.944055944055944E-2</c:v>
                </c:pt>
                <c:pt idx="24" formatCode="General">
                  <c:v>0</c:v>
                </c:pt>
                <c:pt idx="25">
                  <c:v>5.1724137931034482E-2</c:v>
                </c:pt>
                <c:pt idx="26">
                  <c:v>0.11188811188811189</c:v>
                </c:pt>
                <c:pt idx="27" formatCode="General">
                  <c:v>0</c:v>
                </c:pt>
                <c:pt idx="28">
                  <c:v>3.3333333333333333E-2</c:v>
                </c:pt>
                <c:pt idx="29">
                  <c:v>6.6202090592334492E-2</c:v>
                </c:pt>
              </c:numCache>
            </c:numRef>
          </c:val>
          <c:extLst>
            <c:ext xmlns:c16="http://schemas.microsoft.com/office/drawing/2014/chart" uri="{C3380CC4-5D6E-409C-BE32-E72D297353CC}">
              <c16:uniqueId val="{00000018-434B-4A73-82A7-5B7C683911EA}"/>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4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'Q12.要件の変化（OT系DX状況別）'!$X$6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027-4F5E-9D00-595F88CCA7BF}"/>
                </c:ext>
              </c:extLst>
            </c:dLbl>
            <c:dLbl>
              <c:idx val="5"/>
              <c:delete val="1"/>
              <c:extLst>
                <c:ext xmlns:c15="http://schemas.microsoft.com/office/drawing/2012/chart" uri="{CE6537A1-D6FC-4f65-9D91-7224C49458BB}"/>
                <c:ext xmlns:c16="http://schemas.microsoft.com/office/drawing/2014/chart" uri="{C3380CC4-5D6E-409C-BE32-E72D297353CC}">
                  <c16:uniqueId val="{00000001-A027-4F5E-9D00-595F88CCA7BF}"/>
                </c:ext>
              </c:extLst>
            </c:dLbl>
            <c:dLbl>
              <c:idx val="10"/>
              <c:delete val="1"/>
              <c:extLst>
                <c:ext xmlns:c15="http://schemas.microsoft.com/office/drawing/2012/chart" uri="{CE6537A1-D6FC-4f65-9D91-7224C49458BB}"/>
                <c:ext xmlns:c16="http://schemas.microsoft.com/office/drawing/2014/chart" uri="{C3380CC4-5D6E-409C-BE32-E72D297353CC}">
                  <c16:uniqueId val="{00000002-A027-4F5E-9D00-595F88CCA7BF}"/>
                </c:ext>
              </c:extLst>
            </c:dLbl>
            <c:dLbl>
              <c:idx val="15"/>
              <c:delete val="1"/>
              <c:extLst>
                <c:ext xmlns:c15="http://schemas.microsoft.com/office/drawing/2012/chart" uri="{CE6537A1-D6FC-4f65-9D91-7224C49458BB}"/>
                <c:ext xmlns:c16="http://schemas.microsoft.com/office/drawing/2014/chart" uri="{C3380CC4-5D6E-409C-BE32-E72D297353CC}">
                  <c16:uniqueId val="{00000003-A027-4F5E-9D00-595F88CCA7BF}"/>
                </c:ext>
              </c:extLst>
            </c:dLbl>
            <c:dLbl>
              <c:idx val="20"/>
              <c:delete val="1"/>
              <c:extLst>
                <c:ext xmlns:c15="http://schemas.microsoft.com/office/drawing/2012/chart" uri="{CE6537A1-D6FC-4f65-9D91-7224C49458BB}"/>
                <c:ext xmlns:c16="http://schemas.microsoft.com/office/drawing/2014/chart" uri="{C3380CC4-5D6E-409C-BE32-E72D297353CC}">
                  <c16:uniqueId val="{00000004-A027-4F5E-9D00-595F88CCA7BF}"/>
                </c:ext>
              </c:extLst>
            </c:dLbl>
            <c:dLbl>
              <c:idx val="25"/>
              <c:delete val="1"/>
              <c:extLst>
                <c:ext xmlns:c15="http://schemas.microsoft.com/office/drawing/2012/chart" uri="{CE6537A1-D6FC-4f65-9D91-7224C49458BB}"/>
                <c:ext xmlns:c16="http://schemas.microsoft.com/office/drawing/2014/chart" uri="{C3380CC4-5D6E-409C-BE32-E72D297353CC}">
                  <c16:uniqueId val="{00000005-A027-4F5E-9D00-595F88CCA7BF}"/>
                </c:ext>
              </c:extLst>
            </c:dLbl>
            <c:dLbl>
              <c:idx val="30"/>
              <c:delete val="1"/>
              <c:extLst>
                <c:ext xmlns:c15="http://schemas.microsoft.com/office/drawing/2012/chart" uri="{CE6537A1-D6FC-4f65-9D91-7224C49458BB}"/>
                <c:ext xmlns:c16="http://schemas.microsoft.com/office/drawing/2014/chart" uri="{C3380CC4-5D6E-409C-BE32-E72D297353CC}">
                  <c16:uniqueId val="{00000006-A027-4F5E-9D00-595F88CCA7BF}"/>
                </c:ext>
              </c:extLst>
            </c:dLbl>
            <c:dLbl>
              <c:idx val="35"/>
              <c:delete val="1"/>
              <c:extLst>
                <c:ext xmlns:c15="http://schemas.microsoft.com/office/drawing/2012/chart" uri="{CE6537A1-D6FC-4f65-9D91-7224C49458BB}"/>
                <c:ext xmlns:c16="http://schemas.microsoft.com/office/drawing/2014/chart" uri="{C3380CC4-5D6E-409C-BE32-E72D297353CC}">
                  <c16:uniqueId val="{00000007-A027-4F5E-9D00-595F88CCA7BF}"/>
                </c:ext>
              </c:extLst>
            </c:dLbl>
            <c:dLbl>
              <c:idx val="40"/>
              <c:delete val="1"/>
              <c:extLst>
                <c:ext xmlns:c15="http://schemas.microsoft.com/office/drawing/2012/chart" uri="{CE6537A1-D6FC-4f65-9D91-7224C49458BB}"/>
                <c:ext xmlns:c16="http://schemas.microsoft.com/office/drawing/2014/chart" uri="{C3380CC4-5D6E-409C-BE32-E72D297353CC}">
                  <c16:uniqueId val="{00000008-A027-4F5E-9D00-595F88CCA7BF}"/>
                </c:ext>
              </c:extLst>
            </c:dLbl>
            <c:dLbl>
              <c:idx val="45"/>
              <c:delete val="1"/>
              <c:extLst>
                <c:ext xmlns:c15="http://schemas.microsoft.com/office/drawing/2012/chart" uri="{CE6537A1-D6FC-4f65-9D91-7224C49458BB}"/>
                <c:ext xmlns:c16="http://schemas.microsoft.com/office/drawing/2014/chart" uri="{C3380CC4-5D6E-409C-BE32-E72D297353CC}">
                  <c16:uniqueId val="{00000009-A027-4F5E-9D00-595F88CCA7BF}"/>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A.適用技術の複雑化.高度化    】</c:v>
                </c:pt>
                <c:pt idx="1">
                  <c:v>OT系DX 実施中（N=  57）</c:v>
                </c:pt>
                <c:pt idx="2">
                  <c:v>OT系DX 準備中（N=  54）</c:v>
                </c:pt>
                <c:pt idx="3">
                  <c:v>OT系DX 検討中（N=102）</c:v>
                </c:pt>
                <c:pt idx="4">
                  <c:v>　　　　していない（N=121）</c:v>
                </c:pt>
                <c:pt idx="5">
                  <c:v>【 F.セキュリティ.プライバシー保護の強化 】</c:v>
                </c:pt>
                <c:pt idx="6">
                  <c:v>OT系DX 実施中（N=  58）</c:v>
                </c:pt>
                <c:pt idx="7">
                  <c:v>OT系DX 準備中（N=  54）</c:v>
                </c:pt>
                <c:pt idx="8">
                  <c:v>OT系DX 検討中（N=100）</c:v>
                </c:pt>
                <c:pt idx="9">
                  <c:v>　　　　していない（N=119）</c:v>
                </c:pt>
                <c:pt idx="10">
                  <c:v>【 E.安全性の向上.機能安全への対応等 】</c:v>
                </c:pt>
                <c:pt idx="11">
                  <c:v>OT系DX 実施中（N=  56）</c:v>
                </c:pt>
                <c:pt idx="12">
                  <c:v>OT系DX 準備中（N=  54）</c:v>
                </c:pt>
                <c:pt idx="13">
                  <c:v>OT系DX 検討中（N=101）</c:v>
                </c:pt>
                <c:pt idx="14">
                  <c:v>　　　　していない（N=117）</c:v>
                </c:pt>
                <c:pt idx="15">
                  <c:v>【 D.利用形態.利用方法の多様化 】</c:v>
                </c:pt>
                <c:pt idx="16">
                  <c:v>OT系DX 実施中（N=  57）</c:v>
                </c:pt>
                <c:pt idx="17">
                  <c:v>OT系DX 準備中（N=  54）</c:v>
                </c:pt>
                <c:pt idx="18">
                  <c:v>OT系DX 検討中（N=101）</c:v>
                </c:pt>
                <c:pt idx="19">
                  <c:v>　　　　していない（N=119）</c:v>
                </c:pt>
                <c:pt idx="20">
                  <c:v>【 C.つながる対象が増加             】</c:v>
                </c:pt>
                <c:pt idx="21">
                  <c:v>OT系DX 実施中（N=  58）</c:v>
                </c:pt>
                <c:pt idx="22">
                  <c:v>OT系DX 準備中（N=  54）</c:v>
                </c:pt>
                <c:pt idx="23">
                  <c:v>OT系DX 検討中（N=100）</c:v>
                </c:pt>
                <c:pt idx="24">
                  <c:v>　　　　していない（N=117）</c:v>
                </c:pt>
                <c:pt idx="25">
                  <c:v>【 I.デジタル.トランスフォーメーションへの対応 】</c:v>
                </c:pt>
                <c:pt idx="26">
                  <c:v>OT系DX 実施中（N=  56）</c:v>
                </c:pt>
                <c:pt idx="27">
                  <c:v>OT系DX 準備中（N=  53）</c:v>
                </c:pt>
                <c:pt idx="28">
                  <c:v>OT系DX 検討中（N=101）</c:v>
                </c:pt>
                <c:pt idx="29">
                  <c:v>　　　　していない（N=118）</c:v>
                </c:pt>
                <c:pt idx="30">
                  <c:v>【 B.部品の増加.プラットフォームの増加 】</c:v>
                </c:pt>
                <c:pt idx="31">
                  <c:v>OT系DX 実施中（N=  57）</c:v>
                </c:pt>
                <c:pt idx="32">
                  <c:v>OT系DX 準備中（N=  53）</c:v>
                </c:pt>
                <c:pt idx="33">
                  <c:v>OT系DX 検討中（N=101）</c:v>
                </c:pt>
                <c:pt idx="34">
                  <c:v>　　　　していない（N=117）</c:v>
                </c:pt>
                <c:pt idx="35">
                  <c:v>【 H.対応すべき規格等の増加      】</c:v>
                </c:pt>
                <c:pt idx="36">
                  <c:v>OT系DX 実施中（N=  56）</c:v>
                </c:pt>
                <c:pt idx="37">
                  <c:v>OT系DX 準備中（N=  54）</c:v>
                </c:pt>
                <c:pt idx="38">
                  <c:v>OT系DX 検討中（N=101）</c:v>
                </c:pt>
                <c:pt idx="39">
                  <c:v>　　　　していない（N=115）</c:v>
                </c:pt>
                <c:pt idx="40">
                  <c:v>【 J.ニューノーマルへの対応           】</c:v>
                </c:pt>
                <c:pt idx="41">
                  <c:v>OT系DX 実施中（N=  56）</c:v>
                </c:pt>
                <c:pt idx="42">
                  <c:v>OT系DX 準備中（N=  54）</c:v>
                </c:pt>
                <c:pt idx="43">
                  <c:v>OT系DX 検討中（N=  98）</c:v>
                </c:pt>
                <c:pt idx="44">
                  <c:v>　　　　していない（N=116）</c:v>
                </c:pt>
                <c:pt idx="45">
                  <c:v>【 G.仕向地.出荷先の拡大            】</c:v>
                </c:pt>
                <c:pt idx="46">
                  <c:v>OT系DX 実施中（N=  57）</c:v>
                </c:pt>
                <c:pt idx="47">
                  <c:v>OT系DX 準備中（N=  54）</c:v>
                </c:pt>
                <c:pt idx="48">
                  <c:v>OT系DX 検討中（N=101）</c:v>
                </c:pt>
                <c:pt idx="49">
                  <c:v>　　　　していない（N=117）</c:v>
                </c:pt>
              </c:strCache>
            </c:strRef>
          </c:cat>
          <c:val>
            <c:numRef>
              <c:f>'Q12.要件の変化（OT系DX状況別）'!$X$7:$X$56</c:f>
              <c:numCache>
                <c:formatCode>0.0%</c:formatCode>
                <c:ptCount val="50"/>
                <c:pt idx="0" formatCode="General">
                  <c:v>0</c:v>
                </c:pt>
                <c:pt idx="1">
                  <c:v>0.56140350877192979</c:v>
                </c:pt>
                <c:pt idx="2">
                  <c:v>0.42592592592592593</c:v>
                </c:pt>
                <c:pt idx="3">
                  <c:v>0.46078431372549017</c:v>
                </c:pt>
                <c:pt idx="4">
                  <c:v>0.47107438016528924</c:v>
                </c:pt>
                <c:pt idx="5" formatCode="General">
                  <c:v>0</c:v>
                </c:pt>
                <c:pt idx="6">
                  <c:v>0.41379310344827586</c:v>
                </c:pt>
                <c:pt idx="7">
                  <c:v>0.3888888888888889</c:v>
                </c:pt>
                <c:pt idx="8">
                  <c:v>0.39</c:v>
                </c:pt>
                <c:pt idx="9">
                  <c:v>0.38655462184873951</c:v>
                </c:pt>
                <c:pt idx="10" formatCode="General">
                  <c:v>0</c:v>
                </c:pt>
                <c:pt idx="11">
                  <c:v>0.26785714285714285</c:v>
                </c:pt>
                <c:pt idx="12">
                  <c:v>0.22222222222222221</c:v>
                </c:pt>
                <c:pt idx="13">
                  <c:v>0.33663366336633666</c:v>
                </c:pt>
                <c:pt idx="14">
                  <c:v>0.3247863247863248</c:v>
                </c:pt>
                <c:pt idx="15" formatCode="General">
                  <c:v>0</c:v>
                </c:pt>
                <c:pt idx="16">
                  <c:v>0.2807017543859649</c:v>
                </c:pt>
                <c:pt idx="17">
                  <c:v>0.20370370370370369</c:v>
                </c:pt>
                <c:pt idx="18">
                  <c:v>0.28712871287128711</c:v>
                </c:pt>
                <c:pt idx="19">
                  <c:v>0.31092436974789917</c:v>
                </c:pt>
                <c:pt idx="20" formatCode="General">
                  <c:v>0</c:v>
                </c:pt>
                <c:pt idx="21">
                  <c:v>0.31034482758620691</c:v>
                </c:pt>
                <c:pt idx="22">
                  <c:v>0.16666666666666666</c:v>
                </c:pt>
                <c:pt idx="23">
                  <c:v>0.26</c:v>
                </c:pt>
                <c:pt idx="24">
                  <c:v>0.26495726495726496</c:v>
                </c:pt>
                <c:pt idx="25" formatCode="General">
                  <c:v>0</c:v>
                </c:pt>
                <c:pt idx="26">
                  <c:v>0.2857142857142857</c:v>
                </c:pt>
                <c:pt idx="27">
                  <c:v>0.30188679245283018</c:v>
                </c:pt>
                <c:pt idx="28">
                  <c:v>0.14851485148514851</c:v>
                </c:pt>
                <c:pt idx="29">
                  <c:v>0.21186440677966101</c:v>
                </c:pt>
                <c:pt idx="30" formatCode="General">
                  <c:v>0</c:v>
                </c:pt>
                <c:pt idx="31">
                  <c:v>0.22807017543859648</c:v>
                </c:pt>
                <c:pt idx="32">
                  <c:v>0.13207547169811321</c:v>
                </c:pt>
                <c:pt idx="33">
                  <c:v>0.16831683168316833</c:v>
                </c:pt>
                <c:pt idx="34">
                  <c:v>9.4017094017094016E-2</c:v>
                </c:pt>
                <c:pt idx="35" formatCode="General">
                  <c:v>0</c:v>
                </c:pt>
                <c:pt idx="36">
                  <c:v>0.10714285714285714</c:v>
                </c:pt>
                <c:pt idx="37">
                  <c:v>0.12962962962962962</c:v>
                </c:pt>
                <c:pt idx="38">
                  <c:v>0.14851485148514851</c:v>
                </c:pt>
                <c:pt idx="39">
                  <c:v>0.12173913043478261</c:v>
                </c:pt>
                <c:pt idx="40" formatCode="General">
                  <c:v>0</c:v>
                </c:pt>
                <c:pt idx="41">
                  <c:v>0.19642857142857142</c:v>
                </c:pt>
                <c:pt idx="42">
                  <c:v>0.18518518518518517</c:v>
                </c:pt>
                <c:pt idx="43">
                  <c:v>5.1020408163265307E-2</c:v>
                </c:pt>
                <c:pt idx="44">
                  <c:v>0.16379310344827586</c:v>
                </c:pt>
                <c:pt idx="45" formatCode="General">
                  <c:v>0</c:v>
                </c:pt>
                <c:pt idx="46">
                  <c:v>0.15789473684210525</c:v>
                </c:pt>
                <c:pt idx="47">
                  <c:v>7.407407407407407E-2</c:v>
                </c:pt>
                <c:pt idx="48">
                  <c:v>7.9207920792079209E-2</c:v>
                </c:pt>
                <c:pt idx="49">
                  <c:v>7.6923076923076927E-2</c:v>
                </c:pt>
              </c:numCache>
            </c:numRef>
          </c:val>
          <c:extLst>
            <c:ext xmlns:c16="http://schemas.microsoft.com/office/drawing/2014/chart" uri="{C3380CC4-5D6E-409C-BE32-E72D297353CC}">
              <c16:uniqueId val="{0000000A-A027-4F5E-9D00-595F88CCA7BF}"/>
            </c:ext>
          </c:extLst>
        </c:ser>
        <c:ser>
          <c:idx val="1"/>
          <c:order val="1"/>
          <c:tx>
            <c:strRef>
              <c:f>'Q12.要件の変化（OT系DX状況別）'!$Y$6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027-4F5E-9D00-595F88CCA7BF}"/>
                </c:ext>
              </c:extLst>
            </c:dLbl>
            <c:dLbl>
              <c:idx val="5"/>
              <c:delete val="1"/>
              <c:extLst>
                <c:ext xmlns:c15="http://schemas.microsoft.com/office/drawing/2012/chart" uri="{CE6537A1-D6FC-4f65-9D91-7224C49458BB}"/>
                <c:ext xmlns:c16="http://schemas.microsoft.com/office/drawing/2014/chart" uri="{C3380CC4-5D6E-409C-BE32-E72D297353CC}">
                  <c16:uniqueId val="{0000000C-A027-4F5E-9D00-595F88CCA7BF}"/>
                </c:ext>
              </c:extLst>
            </c:dLbl>
            <c:dLbl>
              <c:idx val="10"/>
              <c:delete val="1"/>
              <c:extLst>
                <c:ext xmlns:c15="http://schemas.microsoft.com/office/drawing/2012/chart" uri="{CE6537A1-D6FC-4f65-9D91-7224C49458BB}"/>
                <c:ext xmlns:c16="http://schemas.microsoft.com/office/drawing/2014/chart" uri="{C3380CC4-5D6E-409C-BE32-E72D297353CC}">
                  <c16:uniqueId val="{0000000D-A027-4F5E-9D00-595F88CCA7BF}"/>
                </c:ext>
              </c:extLst>
            </c:dLbl>
            <c:dLbl>
              <c:idx val="15"/>
              <c:delete val="1"/>
              <c:extLst>
                <c:ext xmlns:c15="http://schemas.microsoft.com/office/drawing/2012/chart" uri="{CE6537A1-D6FC-4f65-9D91-7224C49458BB}"/>
                <c:ext xmlns:c16="http://schemas.microsoft.com/office/drawing/2014/chart" uri="{C3380CC4-5D6E-409C-BE32-E72D297353CC}">
                  <c16:uniqueId val="{0000000E-A027-4F5E-9D00-595F88CCA7BF}"/>
                </c:ext>
              </c:extLst>
            </c:dLbl>
            <c:dLbl>
              <c:idx val="20"/>
              <c:delete val="1"/>
              <c:extLst>
                <c:ext xmlns:c15="http://schemas.microsoft.com/office/drawing/2012/chart" uri="{CE6537A1-D6FC-4f65-9D91-7224C49458BB}"/>
                <c:ext xmlns:c16="http://schemas.microsoft.com/office/drawing/2014/chart" uri="{C3380CC4-5D6E-409C-BE32-E72D297353CC}">
                  <c16:uniqueId val="{0000000F-A027-4F5E-9D00-595F88CCA7BF}"/>
                </c:ext>
              </c:extLst>
            </c:dLbl>
            <c:dLbl>
              <c:idx val="25"/>
              <c:delete val="1"/>
              <c:extLst>
                <c:ext xmlns:c15="http://schemas.microsoft.com/office/drawing/2012/chart" uri="{CE6537A1-D6FC-4f65-9D91-7224C49458BB}"/>
                <c:ext xmlns:c16="http://schemas.microsoft.com/office/drawing/2014/chart" uri="{C3380CC4-5D6E-409C-BE32-E72D297353CC}">
                  <c16:uniqueId val="{00000010-A027-4F5E-9D00-595F88CCA7BF}"/>
                </c:ext>
              </c:extLst>
            </c:dLbl>
            <c:dLbl>
              <c:idx val="30"/>
              <c:delete val="1"/>
              <c:extLst>
                <c:ext xmlns:c15="http://schemas.microsoft.com/office/drawing/2012/chart" uri="{CE6537A1-D6FC-4f65-9D91-7224C49458BB}"/>
                <c:ext xmlns:c16="http://schemas.microsoft.com/office/drawing/2014/chart" uri="{C3380CC4-5D6E-409C-BE32-E72D297353CC}">
                  <c16:uniqueId val="{00000011-A027-4F5E-9D00-595F88CCA7BF}"/>
                </c:ext>
              </c:extLst>
            </c:dLbl>
            <c:dLbl>
              <c:idx val="35"/>
              <c:delete val="1"/>
              <c:extLst>
                <c:ext xmlns:c15="http://schemas.microsoft.com/office/drawing/2012/chart" uri="{CE6537A1-D6FC-4f65-9D91-7224C49458BB}"/>
                <c:ext xmlns:c16="http://schemas.microsoft.com/office/drawing/2014/chart" uri="{C3380CC4-5D6E-409C-BE32-E72D297353CC}">
                  <c16:uniqueId val="{00000012-A027-4F5E-9D00-595F88CCA7BF}"/>
                </c:ext>
              </c:extLst>
            </c:dLbl>
            <c:dLbl>
              <c:idx val="40"/>
              <c:delete val="1"/>
              <c:extLst>
                <c:ext xmlns:c15="http://schemas.microsoft.com/office/drawing/2012/chart" uri="{CE6537A1-D6FC-4f65-9D91-7224C49458BB}"/>
                <c:ext xmlns:c16="http://schemas.microsoft.com/office/drawing/2014/chart" uri="{C3380CC4-5D6E-409C-BE32-E72D297353CC}">
                  <c16:uniqueId val="{00000013-A027-4F5E-9D00-595F88CCA7BF}"/>
                </c:ext>
              </c:extLst>
            </c:dLbl>
            <c:dLbl>
              <c:idx val="45"/>
              <c:delete val="1"/>
              <c:extLst>
                <c:ext xmlns:c15="http://schemas.microsoft.com/office/drawing/2012/chart" uri="{CE6537A1-D6FC-4f65-9D91-7224C49458BB}"/>
                <c:ext xmlns:c16="http://schemas.microsoft.com/office/drawing/2014/chart" uri="{C3380CC4-5D6E-409C-BE32-E72D297353CC}">
                  <c16:uniqueId val="{00000014-A027-4F5E-9D00-595F88CCA7BF}"/>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A.適用技術の複雑化.高度化    】</c:v>
                </c:pt>
                <c:pt idx="1">
                  <c:v>OT系DX 実施中（N=  57）</c:v>
                </c:pt>
                <c:pt idx="2">
                  <c:v>OT系DX 準備中（N=  54）</c:v>
                </c:pt>
                <c:pt idx="3">
                  <c:v>OT系DX 検討中（N=102）</c:v>
                </c:pt>
                <c:pt idx="4">
                  <c:v>　　　　していない（N=121）</c:v>
                </c:pt>
                <c:pt idx="5">
                  <c:v>【 F.セキュリティ.プライバシー保護の強化 】</c:v>
                </c:pt>
                <c:pt idx="6">
                  <c:v>OT系DX 実施中（N=  58）</c:v>
                </c:pt>
                <c:pt idx="7">
                  <c:v>OT系DX 準備中（N=  54）</c:v>
                </c:pt>
                <c:pt idx="8">
                  <c:v>OT系DX 検討中（N=100）</c:v>
                </c:pt>
                <c:pt idx="9">
                  <c:v>　　　　していない（N=119）</c:v>
                </c:pt>
                <c:pt idx="10">
                  <c:v>【 E.安全性の向上.機能安全への対応等 】</c:v>
                </c:pt>
                <c:pt idx="11">
                  <c:v>OT系DX 実施中（N=  56）</c:v>
                </c:pt>
                <c:pt idx="12">
                  <c:v>OT系DX 準備中（N=  54）</c:v>
                </c:pt>
                <c:pt idx="13">
                  <c:v>OT系DX 検討中（N=101）</c:v>
                </c:pt>
                <c:pt idx="14">
                  <c:v>　　　　していない（N=117）</c:v>
                </c:pt>
                <c:pt idx="15">
                  <c:v>【 D.利用形態.利用方法の多様化 】</c:v>
                </c:pt>
                <c:pt idx="16">
                  <c:v>OT系DX 実施中（N=  57）</c:v>
                </c:pt>
                <c:pt idx="17">
                  <c:v>OT系DX 準備中（N=  54）</c:v>
                </c:pt>
                <c:pt idx="18">
                  <c:v>OT系DX 検討中（N=101）</c:v>
                </c:pt>
                <c:pt idx="19">
                  <c:v>　　　　していない（N=119）</c:v>
                </c:pt>
                <c:pt idx="20">
                  <c:v>【 C.つながる対象が増加             】</c:v>
                </c:pt>
                <c:pt idx="21">
                  <c:v>OT系DX 実施中（N=  58）</c:v>
                </c:pt>
                <c:pt idx="22">
                  <c:v>OT系DX 準備中（N=  54）</c:v>
                </c:pt>
                <c:pt idx="23">
                  <c:v>OT系DX 検討中（N=100）</c:v>
                </c:pt>
                <c:pt idx="24">
                  <c:v>　　　　していない（N=117）</c:v>
                </c:pt>
                <c:pt idx="25">
                  <c:v>【 I.デジタル.トランスフォーメーションへの対応 】</c:v>
                </c:pt>
                <c:pt idx="26">
                  <c:v>OT系DX 実施中（N=  56）</c:v>
                </c:pt>
                <c:pt idx="27">
                  <c:v>OT系DX 準備中（N=  53）</c:v>
                </c:pt>
                <c:pt idx="28">
                  <c:v>OT系DX 検討中（N=101）</c:v>
                </c:pt>
                <c:pt idx="29">
                  <c:v>　　　　していない（N=118）</c:v>
                </c:pt>
                <c:pt idx="30">
                  <c:v>【 B.部品の増加.プラットフォームの増加 】</c:v>
                </c:pt>
                <c:pt idx="31">
                  <c:v>OT系DX 実施中（N=  57）</c:v>
                </c:pt>
                <c:pt idx="32">
                  <c:v>OT系DX 準備中（N=  53）</c:v>
                </c:pt>
                <c:pt idx="33">
                  <c:v>OT系DX 検討中（N=101）</c:v>
                </c:pt>
                <c:pt idx="34">
                  <c:v>　　　　していない（N=117）</c:v>
                </c:pt>
                <c:pt idx="35">
                  <c:v>【 H.対応すべき規格等の増加      】</c:v>
                </c:pt>
                <c:pt idx="36">
                  <c:v>OT系DX 実施中（N=  56）</c:v>
                </c:pt>
                <c:pt idx="37">
                  <c:v>OT系DX 準備中（N=  54）</c:v>
                </c:pt>
                <c:pt idx="38">
                  <c:v>OT系DX 検討中（N=101）</c:v>
                </c:pt>
                <c:pt idx="39">
                  <c:v>　　　　していない（N=115）</c:v>
                </c:pt>
                <c:pt idx="40">
                  <c:v>【 J.ニューノーマルへの対応           】</c:v>
                </c:pt>
                <c:pt idx="41">
                  <c:v>OT系DX 実施中（N=  56）</c:v>
                </c:pt>
                <c:pt idx="42">
                  <c:v>OT系DX 準備中（N=  54）</c:v>
                </c:pt>
                <c:pt idx="43">
                  <c:v>OT系DX 検討中（N=  98）</c:v>
                </c:pt>
                <c:pt idx="44">
                  <c:v>　　　　していない（N=116）</c:v>
                </c:pt>
                <c:pt idx="45">
                  <c:v>【 G.仕向地.出荷先の拡大            】</c:v>
                </c:pt>
                <c:pt idx="46">
                  <c:v>OT系DX 実施中（N=  57）</c:v>
                </c:pt>
                <c:pt idx="47">
                  <c:v>OT系DX 準備中（N=  54）</c:v>
                </c:pt>
                <c:pt idx="48">
                  <c:v>OT系DX 検討中（N=101）</c:v>
                </c:pt>
                <c:pt idx="49">
                  <c:v>　　　　していない（N=117）</c:v>
                </c:pt>
              </c:strCache>
            </c:strRef>
          </c:cat>
          <c:val>
            <c:numRef>
              <c:f>'Q12.要件の変化（OT系DX状況別）'!$Y$7:$Y$56</c:f>
              <c:numCache>
                <c:formatCode>0.0%</c:formatCode>
                <c:ptCount val="50"/>
                <c:pt idx="0" formatCode="General">
                  <c:v>0</c:v>
                </c:pt>
                <c:pt idx="1">
                  <c:v>0.33333333333333331</c:v>
                </c:pt>
                <c:pt idx="2">
                  <c:v>0.48148148148148145</c:v>
                </c:pt>
                <c:pt idx="3">
                  <c:v>0.43137254901960786</c:v>
                </c:pt>
                <c:pt idx="4">
                  <c:v>0.33884297520661155</c:v>
                </c:pt>
                <c:pt idx="5" formatCode="General">
                  <c:v>0</c:v>
                </c:pt>
                <c:pt idx="6">
                  <c:v>0.41379310344827586</c:v>
                </c:pt>
                <c:pt idx="7">
                  <c:v>0.5</c:v>
                </c:pt>
                <c:pt idx="8">
                  <c:v>0.44</c:v>
                </c:pt>
                <c:pt idx="9">
                  <c:v>0.46218487394957986</c:v>
                </c:pt>
                <c:pt idx="10" formatCode="General">
                  <c:v>0</c:v>
                </c:pt>
                <c:pt idx="11">
                  <c:v>0.42857142857142855</c:v>
                </c:pt>
                <c:pt idx="12">
                  <c:v>0.59259259259259256</c:v>
                </c:pt>
                <c:pt idx="13">
                  <c:v>0.42574257425742573</c:v>
                </c:pt>
                <c:pt idx="14">
                  <c:v>0.41025641025641024</c:v>
                </c:pt>
                <c:pt idx="15" formatCode="General">
                  <c:v>0</c:v>
                </c:pt>
                <c:pt idx="16">
                  <c:v>0.45614035087719296</c:v>
                </c:pt>
                <c:pt idx="17">
                  <c:v>0.55555555555555558</c:v>
                </c:pt>
                <c:pt idx="18">
                  <c:v>0.42574257425742573</c:v>
                </c:pt>
                <c:pt idx="19">
                  <c:v>0.43697478991596639</c:v>
                </c:pt>
                <c:pt idx="20" formatCode="General">
                  <c:v>0</c:v>
                </c:pt>
                <c:pt idx="21">
                  <c:v>0.46551724137931033</c:v>
                </c:pt>
                <c:pt idx="22">
                  <c:v>0.57407407407407407</c:v>
                </c:pt>
                <c:pt idx="23">
                  <c:v>0.42</c:v>
                </c:pt>
                <c:pt idx="24">
                  <c:v>0.37606837606837606</c:v>
                </c:pt>
                <c:pt idx="25" formatCode="General">
                  <c:v>0</c:v>
                </c:pt>
                <c:pt idx="26">
                  <c:v>0.39285714285714285</c:v>
                </c:pt>
                <c:pt idx="27">
                  <c:v>0.41509433962264153</c:v>
                </c:pt>
                <c:pt idx="28">
                  <c:v>0.50495049504950495</c:v>
                </c:pt>
                <c:pt idx="29">
                  <c:v>0.36440677966101692</c:v>
                </c:pt>
                <c:pt idx="30" formatCode="General">
                  <c:v>0</c:v>
                </c:pt>
                <c:pt idx="31">
                  <c:v>0.31578947368421051</c:v>
                </c:pt>
                <c:pt idx="32">
                  <c:v>0.54716981132075471</c:v>
                </c:pt>
                <c:pt idx="33">
                  <c:v>0.43564356435643564</c:v>
                </c:pt>
                <c:pt idx="34">
                  <c:v>0.41880341880341881</c:v>
                </c:pt>
                <c:pt idx="35" formatCode="General">
                  <c:v>0</c:v>
                </c:pt>
                <c:pt idx="36">
                  <c:v>0.375</c:v>
                </c:pt>
                <c:pt idx="37">
                  <c:v>0.44444444444444442</c:v>
                </c:pt>
                <c:pt idx="38">
                  <c:v>0.41584158415841582</c:v>
                </c:pt>
                <c:pt idx="39">
                  <c:v>0.46086956521739131</c:v>
                </c:pt>
                <c:pt idx="40" formatCode="General">
                  <c:v>0</c:v>
                </c:pt>
                <c:pt idx="41">
                  <c:v>0.42857142857142855</c:v>
                </c:pt>
                <c:pt idx="42">
                  <c:v>0.40740740740740738</c:v>
                </c:pt>
                <c:pt idx="43">
                  <c:v>0.41836734693877553</c:v>
                </c:pt>
                <c:pt idx="44">
                  <c:v>0.28448275862068967</c:v>
                </c:pt>
                <c:pt idx="45" formatCode="General">
                  <c:v>0</c:v>
                </c:pt>
                <c:pt idx="46">
                  <c:v>0.22807017543859648</c:v>
                </c:pt>
                <c:pt idx="47">
                  <c:v>0.3888888888888889</c:v>
                </c:pt>
                <c:pt idx="48">
                  <c:v>0.40594059405940597</c:v>
                </c:pt>
                <c:pt idx="49">
                  <c:v>0.22222222222222221</c:v>
                </c:pt>
              </c:numCache>
            </c:numRef>
          </c:val>
          <c:extLst>
            <c:ext xmlns:c16="http://schemas.microsoft.com/office/drawing/2014/chart" uri="{C3380CC4-5D6E-409C-BE32-E72D297353CC}">
              <c16:uniqueId val="{00000015-A027-4F5E-9D00-595F88CCA7BF}"/>
            </c:ext>
          </c:extLst>
        </c:ser>
        <c:ser>
          <c:idx val="2"/>
          <c:order val="2"/>
          <c:tx>
            <c:strRef>
              <c:f>'Q12.要件の変化（OT系DX状況別）'!$Z$6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'Q12.要件の変化（OT系DX状況別）'!$W$7:$W$56</c:f>
              <c:strCache>
                <c:ptCount val="50"/>
                <c:pt idx="0">
                  <c:v>【 A.適用技術の複雑化.高度化    】</c:v>
                </c:pt>
                <c:pt idx="1">
                  <c:v>OT系DX 実施中（N=  57）</c:v>
                </c:pt>
                <c:pt idx="2">
                  <c:v>OT系DX 準備中（N=  54）</c:v>
                </c:pt>
                <c:pt idx="3">
                  <c:v>OT系DX 検討中（N=102）</c:v>
                </c:pt>
                <c:pt idx="4">
                  <c:v>　　　　していない（N=121）</c:v>
                </c:pt>
                <c:pt idx="5">
                  <c:v>【 F.セキュリティ.プライバシー保護の強化 】</c:v>
                </c:pt>
                <c:pt idx="6">
                  <c:v>OT系DX 実施中（N=  58）</c:v>
                </c:pt>
                <c:pt idx="7">
                  <c:v>OT系DX 準備中（N=  54）</c:v>
                </c:pt>
                <c:pt idx="8">
                  <c:v>OT系DX 検討中（N=100）</c:v>
                </c:pt>
                <c:pt idx="9">
                  <c:v>　　　　していない（N=119）</c:v>
                </c:pt>
                <c:pt idx="10">
                  <c:v>【 E.安全性の向上.機能安全への対応等 】</c:v>
                </c:pt>
                <c:pt idx="11">
                  <c:v>OT系DX 実施中（N=  56）</c:v>
                </c:pt>
                <c:pt idx="12">
                  <c:v>OT系DX 準備中（N=  54）</c:v>
                </c:pt>
                <c:pt idx="13">
                  <c:v>OT系DX 検討中（N=101）</c:v>
                </c:pt>
                <c:pt idx="14">
                  <c:v>　　　　していない（N=117）</c:v>
                </c:pt>
                <c:pt idx="15">
                  <c:v>【 D.利用形態.利用方法の多様化 】</c:v>
                </c:pt>
                <c:pt idx="16">
                  <c:v>OT系DX 実施中（N=  57）</c:v>
                </c:pt>
                <c:pt idx="17">
                  <c:v>OT系DX 準備中（N=  54）</c:v>
                </c:pt>
                <c:pt idx="18">
                  <c:v>OT系DX 検討中（N=101）</c:v>
                </c:pt>
                <c:pt idx="19">
                  <c:v>　　　　していない（N=119）</c:v>
                </c:pt>
                <c:pt idx="20">
                  <c:v>【 C.つながる対象が増加             】</c:v>
                </c:pt>
                <c:pt idx="21">
                  <c:v>OT系DX 実施中（N=  58）</c:v>
                </c:pt>
                <c:pt idx="22">
                  <c:v>OT系DX 準備中（N=  54）</c:v>
                </c:pt>
                <c:pt idx="23">
                  <c:v>OT系DX 検討中（N=100）</c:v>
                </c:pt>
                <c:pt idx="24">
                  <c:v>　　　　していない（N=117）</c:v>
                </c:pt>
                <c:pt idx="25">
                  <c:v>【 I.デジタル.トランスフォーメーションへの対応 】</c:v>
                </c:pt>
                <c:pt idx="26">
                  <c:v>OT系DX 実施中（N=  56）</c:v>
                </c:pt>
                <c:pt idx="27">
                  <c:v>OT系DX 準備中（N=  53）</c:v>
                </c:pt>
                <c:pt idx="28">
                  <c:v>OT系DX 検討中（N=101）</c:v>
                </c:pt>
                <c:pt idx="29">
                  <c:v>　　　　していない（N=118）</c:v>
                </c:pt>
                <c:pt idx="30">
                  <c:v>【 B.部品の増加.プラットフォームの増加 】</c:v>
                </c:pt>
                <c:pt idx="31">
                  <c:v>OT系DX 実施中（N=  57）</c:v>
                </c:pt>
                <c:pt idx="32">
                  <c:v>OT系DX 準備中（N=  53）</c:v>
                </c:pt>
                <c:pt idx="33">
                  <c:v>OT系DX 検討中（N=101）</c:v>
                </c:pt>
                <c:pt idx="34">
                  <c:v>　　　　していない（N=117）</c:v>
                </c:pt>
                <c:pt idx="35">
                  <c:v>【 H.対応すべき規格等の増加      】</c:v>
                </c:pt>
                <c:pt idx="36">
                  <c:v>OT系DX 実施中（N=  56）</c:v>
                </c:pt>
                <c:pt idx="37">
                  <c:v>OT系DX 準備中（N=  54）</c:v>
                </c:pt>
                <c:pt idx="38">
                  <c:v>OT系DX 検討中（N=101）</c:v>
                </c:pt>
                <c:pt idx="39">
                  <c:v>　　　　していない（N=115）</c:v>
                </c:pt>
                <c:pt idx="40">
                  <c:v>【 J.ニューノーマルへの対応           】</c:v>
                </c:pt>
                <c:pt idx="41">
                  <c:v>OT系DX 実施中（N=  56）</c:v>
                </c:pt>
                <c:pt idx="42">
                  <c:v>OT系DX 準備中（N=  54）</c:v>
                </c:pt>
                <c:pt idx="43">
                  <c:v>OT系DX 検討中（N=  98）</c:v>
                </c:pt>
                <c:pt idx="44">
                  <c:v>　　　　していない（N=116）</c:v>
                </c:pt>
                <c:pt idx="45">
                  <c:v>【 G.仕向地.出荷先の拡大            】</c:v>
                </c:pt>
                <c:pt idx="46">
                  <c:v>OT系DX 実施中（N=  57）</c:v>
                </c:pt>
                <c:pt idx="47">
                  <c:v>OT系DX 準備中（N=  54）</c:v>
                </c:pt>
                <c:pt idx="48">
                  <c:v>OT系DX 検討中（N=101）</c:v>
                </c:pt>
                <c:pt idx="49">
                  <c:v>　　　　していない（N=117）</c:v>
                </c:pt>
              </c:strCache>
            </c:strRef>
          </c:cat>
          <c:val>
            <c:numRef>
              <c:f>'Q12.要件の変化（OT系DX状況別）'!$Z$7:$Z$56</c:f>
              <c:numCache>
                <c:formatCode>0.0%</c:formatCode>
                <c:ptCount val="50"/>
                <c:pt idx="0" formatCode="General">
                  <c:v>0</c:v>
                </c:pt>
                <c:pt idx="1">
                  <c:v>0.10526315789473684</c:v>
                </c:pt>
                <c:pt idx="2">
                  <c:v>5.5555555555555552E-2</c:v>
                </c:pt>
                <c:pt idx="3">
                  <c:v>7.8431372549019607E-2</c:v>
                </c:pt>
                <c:pt idx="4">
                  <c:v>0.12396694214876033</c:v>
                </c:pt>
                <c:pt idx="5" formatCode="General">
                  <c:v>0</c:v>
                </c:pt>
                <c:pt idx="6">
                  <c:v>0.13793103448275862</c:v>
                </c:pt>
                <c:pt idx="7">
                  <c:v>5.5555555555555552E-2</c:v>
                </c:pt>
                <c:pt idx="8">
                  <c:v>0.11</c:v>
                </c:pt>
                <c:pt idx="9">
                  <c:v>0.11764705882352941</c:v>
                </c:pt>
                <c:pt idx="10" formatCode="General">
                  <c:v>0</c:v>
                </c:pt>
                <c:pt idx="11">
                  <c:v>0.26785714285714285</c:v>
                </c:pt>
                <c:pt idx="12">
                  <c:v>0.14814814814814814</c:v>
                </c:pt>
                <c:pt idx="13">
                  <c:v>0.17821782178217821</c:v>
                </c:pt>
                <c:pt idx="14">
                  <c:v>0.18803418803418803</c:v>
                </c:pt>
                <c:pt idx="15" formatCode="General">
                  <c:v>0</c:v>
                </c:pt>
                <c:pt idx="16">
                  <c:v>0.24561403508771928</c:v>
                </c:pt>
                <c:pt idx="17">
                  <c:v>0.16666666666666666</c:v>
                </c:pt>
                <c:pt idx="18">
                  <c:v>0.18811881188118812</c:v>
                </c:pt>
                <c:pt idx="19">
                  <c:v>0.21848739495798319</c:v>
                </c:pt>
                <c:pt idx="20" formatCode="General">
                  <c:v>0</c:v>
                </c:pt>
                <c:pt idx="21">
                  <c:v>0.20689655172413793</c:v>
                </c:pt>
                <c:pt idx="22">
                  <c:v>0.20370370370370369</c:v>
                </c:pt>
                <c:pt idx="23">
                  <c:v>0.18</c:v>
                </c:pt>
                <c:pt idx="24">
                  <c:v>0.24786324786324787</c:v>
                </c:pt>
                <c:pt idx="25" formatCode="General">
                  <c:v>0</c:v>
                </c:pt>
                <c:pt idx="26">
                  <c:v>0.23214285714285715</c:v>
                </c:pt>
                <c:pt idx="27">
                  <c:v>0.20754716981132076</c:v>
                </c:pt>
                <c:pt idx="28">
                  <c:v>0.19801980198019803</c:v>
                </c:pt>
                <c:pt idx="29">
                  <c:v>0.3135593220338983</c:v>
                </c:pt>
                <c:pt idx="30" formatCode="General">
                  <c:v>0</c:v>
                </c:pt>
                <c:pt idx="31">
                  <c:v>0.33333333333333331</c:v>
                </c:pt>
                <c:pt idx="32">
                  <c:v>0.22641509433962265</c:v>
                </c:pt>
                <c:pt idx="33">
                  <c:v>0.25742574257425743</c:v>
                </c:pt>
                <c:pt idx="34">
                  <c:v>0.31623931623931623</c:v>
                </c:pt>
                <c:pt idx="35" formatCode="General">
                  <c:v>0</c:v>
                </c:pt>
                <c:pt idx="36">
                  <c:v>0.42857142857142855</c:v>
                </c:pt>
                <c:pt idx="37">
                  <c:v>0.37037037037037035</c:v>
                </c:pt>
                <c:pt idx="38">
                  <c:v>0.28712871287128711</c:v>
                </c:pt>
                <c:pt idx="39">
                  <c:v>0.32173913043478258</c:v>
                </c:pt>
                <c:pt idx="40" formatCode="General">
                  <c:v>0</c:v>
                </c:pt>
                <c:pt idx="41">
                  <c:v>0.26785714285714285</c:v>
                </c:pt>
                <c:pt idx="42">
                  <c:v>0.29629629629629628</c:v>
                </c:pt>
                <c:pt idx="43">
                  <c:v>0.32653061224489793</c:v>
                </c:pt>
                <c:pt idx="44">
                  <c:v>0.41379310344827586</c:v>
                </c:pt>
                <c:pt idx="45" formatCode="General">
                  <c:v>0</c:v>
                </c:pt>
                <c:pt idx="46">
                  <c:v>0.42105263157894735</c:v>
                </c:pt>
                <c:pt idx="47">
                  <c:v>0.44444444444444442</c:v>
                </c:pt>
                <c:pt idx="48">
                  <c:v>0.30693069306930693</c:v>
                </c:pt>
                <c:pt idx="49">
                  <c:v>0.44444444444444442</c:v>
                </c:pt>
              </c:numCache>
            </c:numRef>
          </c:val>
          <c:extLst>
            <c:ext xmlns:c16="http://schemas.microsoft.com/office/drawing/2014/chart" uri="{C3380CC4-5D6E-409C-BE32-E72D297353CC}">
              <c16:uniqueId val="{00000016-A027-4F5E-9D00-595F88CCA7BF}"/>
            </c:ext>
          </c:extLst>
        </c:ser>
        <c:ser>
          <c:idx val="3"/>
          <c:order val="3"/>
          <c:tx>
            <c:strRef>
              <c:f>'Q12.要件の変化（OT系DX状況別）'!$AA$6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'Q12.要件の変化（OT系DX状況別）'!$W$7:$W$56</c:f>
              <c:strCache>
                <c:ptCount val="50"/>
                <c:pt idx="0">
                  <c:v>【 A.適用技術の複雑化.高度化    】</c:v>
                </c:pt>
                <c:pt idx="1">
                  <c:v>OT系DX 実施中（N=  57）</c:v>
                </c:pt>
                <c:pt idx="2">
                  <c:v>OT系DX 準備中（N=  54）</c:v>
                </c:pt>
                <c:pt idx="3">
                  <c:v>OT系DX 検討中（N=102）</c:v>
                </c:pt>
                <c:pt idx="4">
                  <c:v>　　　　していない（N=121）</c:v>
                </c:pt>
                <c:pt idx="5">
                  <c:v>【 F.セキュリティ.プライバシー保護の強化 】</c:v>
                </c:pt>
                <c:pt idx="6">
                  <c:v>OT系DX 実施中（N=  58）</c:v>
                </c:pt>
                <c:pt idx="7">
                  <c:v>OT系DX 準備中（N=  54）</c:v>
                </c:pt>
                <c:pt idx="8">
                  <c:v>OT系DX 検討中（N=100）</c:v>
                </c:pt>
                <c:pt idx="9">
                  <c:v>　　　　していない（N=119）</c:v>
                </c:pt>
                <c:pt idx="10">
                  <c:v>【 E.安全性の向上.機能安全への対応等 】</c:v>
                </c:pt>
                <c:pt idx="11">
                  <c:v>OT系DX 実施中（N=  56）</c:v>
                </c:pt>
                <c:pt idx="12">
                  <c:v>OT系DX 準備中（N=  54）</c:v>
                </c:pt>
                <c:pt idx="13">
                  <c:v>OT系DX 検討中（N=101）</c:v>
                </c:pt>
                <c:pt idx="14">
                  <c:v>　　　　していない（N=117）</c:v>
                </c:pt>
                <c:pt idx="15">
                  <c:v>【 D.利用形態.利用方法の多様化 】</c:v>
                </c:pt>
                <c:pt idx="16">
                  <c:v>OT系DX 実施中（N=  57）</c:v>
                </c:pt>
                <c:pt idx="17">
                  <c:v>OT系DX 準備中（N=  54）</c:v>
                </c:pt>
                <c:pt idx="18">
                  <c:v>OT系DX 検討中（N=101）</c:v>
                </c:pt>
                <c:pt idx="19">
                  <c:v>　　　　していない（N=119）</c:v>
                </c:pt>
                <c:pt idx="20">
                  <c:v>【 C.つながる対象が増加             】</c:v>
                </c:pt>
                <c:pt idx="21">
                  <c:v>OT系DX 実施中（N=  58）</c:v>
                </c:pt>
                <c:pt idx="22">
                  <c:v>OT系DX 準備中（N=  54）</c:v>
                </c:pt>
                <c:pt idx="23">
                  <c:v>OT系DX 検討中（N=100）</c:v>
                </c:pt>
                <c:pt idx="24">
                  <c:v>　　　　していない（N=117）</c:v>
                </c:pt>
                <c:pt idx="25">
                  <c:v>【 I.デジタル.トランスフォーメーションへの対応 】</c:v>
                </c:pt>
                <c:pt idx="26">
                  <c:v>OT系DX 実施中（N=  56）</c:v>
                </c:pt>
                <c:pt idx="27">
                  <c:v>OT系DX 準備中（N=  53）</c:v>
                </c:pt>
                <c:pt idx="28">
                  <c:v>OT系DX 検討中（N=101）</c:v>
                </c:pt>
                <c:pt idx="29">
                  <c:v>　　　　していない（N=118）</c:v>
                </c:pt>
                <c:pt idx="30">
                  <c:v>【 B.部品の増加.プラットフォームの増加 】</c:v>
                </c:pt>
                <c:pt idx="31">
                  <c:v>OT系DX 実施中（N=  57）</c:v>
                </c:pt>
                <c:pt idx="32">
                  <c:v>OT系DX 準備中（N=  53）</c:v>
                </c:pt>
                <c:pt idx="33">
                  <c:v>OT系DX 検討中（N=101）</c:v>
                </c:pt>
                <c:pt idx="34">
                  <c:v>　　　　していない（N=117）</c:v>
                </c:pt>
                <c:pt idx="35">
                  <c:v>【 H.対応すべき規格等の増加      】</c:v>
                </c:pt>
                <c:pt idx="36">
                  <c:v>OT系DX 実施中（N=  56）</c:v>
                </c:pt>
                <c:pt idx="37">
                  <c:v>OT系DX 準備中（N=  54）</c:v>
                </c:pt>
                <c:pt idx="38">
                  <c:v>OT系DX 検討中（N=101）</c:v>
                </c:pt>
                <c:pt idx="39">
                  <c:v>　　　　していない（N=115）</c:v>
                </c:pt>
                <c:pt idx="40">
                  <c:v>【 J.ニューノーマルへの対応           】</c:v>
                </c:pt>
                <c:pt idx="41">
                  <c:v>OT系DX 実施中（N=  56）</c:v>
                </c:pt>
                <c:pt idx="42">
                  <c:v>OT系DX 準備中（N=  54）</c:v>
                </c:pt>
                <c:pt idx="43">
                  <c:v>OT系DX 検討中（N=  98）</c:v>
                </c:pt>
                <c:pt idx="44">
                  <c:v>　　　　していない（N=116）</c:v>
                </c:pt>
                <c:pt idx="45">
                  <c:v>【 G.仕向地.出荷先の拡大            】</c:v>
                </c:pt>
                <c:pt idx="46">
                  <c:v>OT系DX 実施中（N=  57）</c:v>
                </c:pt>
                <c:pt idx="47">
                  <c:v>OT系DX 準備中（N=  54）</c:v>
                </c:pt>
                <c:pt idx="48">
                  <c:v>OT系DX 検討中（N=101）</c:v>
                </c:pt>
                <c:pt idx="49">
                  <c:v>　　　　していない（N=117）</c:v>
                </c:pt>
              </c:strCache>
            </c:strRef>
          </c:cat>
          <c:val>
            <c:numRef>
              <c:f>'Q12.要件の変化（OT系DX状況別）'!$AA$7:$AA$56</c:f>
              <c:numCache>
                <c:formatCode>0.0%</c:formatCode>
                <c:ptCount val="50"/>
                <c:pt idx="0">
                  <c:v>0</c:v>
                </c:pt>
                <c:pt idx="1">
                  <c:v>0</c:v>
                </c:pt>
                <c:pt idx="2">
                  <c:v>3.7037037037037035E-2</c:v>
                </c:pt>
                <c:pt idx="3">
                  <c:v>0</c:v>
                </c:pt>
                <c:pt idx="4">
                  <c:v>4.1322314049586778E-2</c:v>
                </c:pt>
                <c:pt idx="5" formatCode="General">
                  <c:v>0</c:v>
                </c:pt>
                <c:pt idx="6">
                  <c:v>1.7241379310344827E-2</c:v>
                </c:pt>
                <c:pt idx="7">
                  <c:v>5.5555555555555552E-2</c:v>
                </c:pt>
                <c:pt idx="8">
                  <c:v>0.04</c:v>
                </c:pt>
                <c:pt idx="9">
                  <c:v>2.5210084033613446E-2</c:v>
                </c:pt>
                <c:pt idx="10" formatCode="General">
                  <c:v>0</c:v>
                </c:pt>
                <c:pt idx="11">
                  <c:v>3.5714285714285712E-2</c:v>
                </c:pt>
                <c:pt idx="12">
                  <c:v>0</c:v>
                </c:pt>
                <c:pt idx="13">
                  <c:v>1.9801980198019802E-2</c:v>
                </c:pt>
                <c:pt idx="14">
                  <c:v>5.128205128205128E-2</c:v>
                </c:pt>
                <c:pt idx="15" formatCode="General">
                  <c:v>0</c:v>
                </c:pt>
                <c:pt idx="16">
                  <c:v>1.7543859649122806E-2</c:v>
                </c:pt>
                <c:pt idx="17">
                  <c:v>5.5555555555555552E-2</c:v>
                </c:pt>
                <c:pt idx="18">
                  <c:v>3.9603960396039604E-2</c:v>
                </c:pt>
                <c:pt idx="19">
                  <c:v>3.3613445378151259E-2</c:v>
                </c:pt>
                <c:pt idx="20" formatCode="General">
                  <c:v>0</c:v>
                </c:pt>
                <c:pt idx="21">
                  <c:v>0</c:v>
                </c:pt>
                <c:pt idx="22">
                  <c:v>1.8518518518518517E-2</c:v>
                </c:pt>
                <c:pt idx="23">
                  <c:v>0.06</c:v>
                </c:pt>
                <c:pt idx="24">
                  <c:v>3.4188034188034191E-2</c:v>
                </c:pt>
                <c:pt idx="25" formatCode="General">
                  <c:v>0</c:v>
                </c:pt>
                <c:pt idx="26">
                  <c:v>7.1428571428571425E-2</c:v>
                </c:pt>
                <c:pt idx="27">
                  <c:v>3.7735849056603772E-2</c:v>
                </c:pt>
                <c:pt idx="28">
                  <c:v>5.9405940594059403E-2</c:v>
                </c:pt>
                <c:pt idx="29">
                  <c:v>5.9322033898305086E-2</c:v>
                </c:pt>
                <c:pt idx="30" formatCode="General">
                  <c:v>0</c:v>
                </c:pt>
                <c:pt idx="31">
                  <c:v>8.771929824561403E-2</c:v>
                </c:pt>
                <c:pt idx="32">
                  <c:v>3.7735849056603772E-2</c:v>
                </c:pt>
                <c:pt idx="33">
                  <c:v>9.9009900990099015E-2</c:v>
                </c:pt>
                <c:pt idx="34">
                  <c:v>0.11965811965811966</c:v>
                </c:pt>
                <c:pt idx="35" formatCode="General">
                  <c:v>0</c:v>
                </c:pt>
                <c:pt idx="36">
                  <c:v>8.9285714285714288E-2</c:v>
                </c:pt>
                <c:pt idx="37">
                  <c:v>3.7037037037037035E-2</c:v>
                </c:pt>
                <c:pt idx="38">
                  <c:v>8.9108910891089105E-2</c:v>
                </c:pt>
                <c:pt idx="39">
                  <c:v>7.8260869565217397E-2</c:v>
                </c:pt>
                <c:pt idx="40" formatCode="General">
                  <c:v>0</c:v>
                </c:pt>
                <c:pt idx="41">
                  <c:v>8.9285714285714288E-2</c:v>
                </c:pt>
                <c:pt idx="42">
                  <c:v>7.407407407407407E-2</c:v>
                </c:pt>
                <c:pt idx="43">
                  <c:v>9.1836734693877556E-2</c:v>
                </c:pt>
                <c:pt idx="44">
                  <c:v>7.7586206896551727E-2</c:v>
                </c:pt>
                <c:pt idx="45" formatCode="General">
                  <c:v>0</c:v>
                </c:pt>
                <c:pt idx="46">
                  <c:v>0.17543859649122806</c:v>
                </c:pt>
                <c:pt idx="47">
                  <c:v>9.2592592592592587E-2</c:v>
                </c:pt>
                <c:pt idx="48">
                  <c:v>0.12871287128712872</c:v>
                </c:pt>
                <c:pt idx="49">
                  <c:v>0.20512820512820512</c:v>
                </c:pt>
              </c:numCache>
            </c:numRef>
          </c:val>
          <c:extLst>
            <c:ext xmlns:c16="http://schemas.microsoft.com/office/drawing/2014/chart" uri="{C3380CC4-5D6E-409C-BE32-E72D297353CC}">
              <c16:uniqueId val="{00000017-A027-4F5E-9D00-595F88CCA7BF}"/>
            </c:ext>
          </c:extLst>
        </c:ser>
        <c:ser>
          <c:idx val="4"/>
          <c:order val="4"/>
          <c:tx>
            <c:strRef>
              <c:f>'Q12.要件の変化（OT系DX状況別）'!$AB$6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'Q12.要件の変化（OT系DX状況別）'!$W$7:$W$56</c:f>
              <c:strCache>
                <c:ptCount val="50"/>
                <c:pt idx="0">
                  <c:v>【 A.適用技術の複雑化.高度化    】</c:v>
                </c:pt>
                <c:pt idx="1">
                  <c:v>OT系DX 実施中（N=  57）</c:v>
                </c:pt>
                <c:pt idx="2">
                  <c:v>OT系DX 準備中（N=  54）</c:v>
                </c:pt>
                <c:pt idx="3">
                  <c:v>OT系DX 検討中（N=102）</c:v>
                </c:pt>
                <c:pt idx="4">
                  <c:v>　　　　していない（N=121）</c:v>
                </c:pt>
                <c:pt idx="5">
                  <c:v>【 F.セキュリティ.プライバシー保護の強化 】</c:v>
                </c:pt>
                <c:pt idx="6">
                  <c:v>OT系DX 実施中（N=  58）</c:v>
                </c:pt>
                <c:pt idx="7">
                  <c:v>OT系DX 準備中（N=  54）</c:v>
                </c:pt>
                <c:pt idx="8">
                  <c:v>OT系DX 検討中（N=100）</c:v>
                </c:pt>
                <c:pt idx="9">
                  <c:v>　　　　していない（N=119）</c:v>
                </c:pt>
                <c:pt idx="10">
                  <c:v>【 E.安全性の向上.機能安全への対応等 】</c:v>
                </c:pt>
                <c:pt idx="11">
                  <c:v>OT系DX 実施中（N=  56）</c:v>
                </c:pt>
                <c:pt idx="12">
                  <c:v>OT系DX 準備中（N=  54）</c:v>
                </c:pt>
                <c:pt idx="13">
                  <c:v>OT系DX 検討中（N=101）</c:v>
                </c:pt>
                <c:pt idx="14">
                  <c:v>　　　　していない（N=117）</c:v>
                </c:pt>
                <c:pt idx="15">
                  <c:v>【 D.利用形態.利用方法の多様化 】</c:v>
                </c:pt>
                <c:pt idx="16">
                  <c:v>OT系DX 実施中（N=  57）</c:v>
                </c:pt>
                <c:pt idx="17">
                  <c:v>OT系DX 準備中（N=  54）</c:v>
                </c:pt>
                <c:pt idx="18">
                  <c:v>OT系DX 検討中（N=101）</c:v>
                </c:pt>
                <c:pt idx="19">
                  <c:v>　　　　していない（N=119）</c:v>
                </c:pt>
                <c:pt idx="20">
                  <c:v>【 C.つながる対象が増加             】</c:v>
                </c:pt>
                <c:pt idx="21">
                  <c:v>OT系DX 実施中（N=  58）</c:v>
                </c:pt>
                <c:pt idx="22">
                  <c:v>OT系DX 準備中（N=  54）</c:v>
                </c:pt>
                <c:pt idx="23">
                  <c:v>OT系DX 検討中（N=100）</c:v>
                </c:pt>
                <c:pt idx="24">
                  <c:v>　　　　していない（N=117）</c:v>
                </c:pt>
                <c:pt idx="25">
                  <c:v>【 I.デジタル.トランスフォーメーションへの対応 】</c:v>
                </c:pt>
                <c:pt idx="26">
                  <c:v>OT系DX 実施中（N=  56）</c:v>
                </c:pt>
                <c:pt idx="27">
                  <c:v>OT系DX 準備中（N=  53）</c:v>
                </c:pt>
                <c:pt idx="28">
                  <c:v>OT系DX 検討中（N=101）</c:v>
                </c:pt>
                <c:pt idx="29">
                  <c:v>　　　　していない（N=118）</c:v>
                </c:pt>
                <c:pt idx="30">
                  <c:v>【 B.部品の増加.プラットフォームの増加 】</c:v>
                </c:pt>
                <c:pt idx="31">
                  <c:v>OT系DX 実施中（N=  57）</c:v>
                </c:pt>
                <c:pt idx="32">
                  <c:v>OT系DX 準備中（N=  53）</c:v>
                </c:pt>
                <c:pt idx="33">
                  <c:v>OT系DX 検討中（N=101）</c:v>
                </c:pt>
                <c:pt idx="34">
                  <c:v>　　　　していない（N=117）</c:v>
                </c:pt>
                <c:pt idx="35">
                  <c:v>【 H.対応すべき規格等の増加      】</c:v>
                </c:pt>
                <c:pt idx="36">
                  <c:v>OT系DX 実施中（N=  56）</c:v>
                </c:pt>
                <c:pt idx="37">
                  <c:v>OT系DX 準備中（N=  54）</c:v>
                </c:pt>
                <c:pt idx="38">
                  <c:v>OT系DX 検討中（N=101）</c:v>
                </c:pt>
                <c:pt idx="39">
                  <c:v>　　　　していない（N=115）</c:v>
                </c:pt>
                <c:pt idx="40">
                  <c:v>【 J.ニューノーマルへの対応           】</c:v>
                </c:pt>
                <c:pt idx="41">
                  <c:v>OT系DX 実施中（N=  56）</c:v>
                </c:pt>
                <c:pt idx="42">
                  <c:v>OT系DX 準備中（N=  54）</c:v>
                </c:pt>
                <c:pt idx="43">
                  <c:v>OT系DX 検討中（N=  98）</c:v>
                </c:pt>
                <c:pt idx="44">
                  <c:v>　　　　していない（N=116）</c:v>
                </c:pt>
                <c:pt idx="45">
                  <c:v>【 G.仕向地.出荷先の拡大            】</c:v>
                </c:pt>
                <c:pt idx="46">
                  <c:v>OT系DX 実施中（N=  57）</c:v>
                </c:pt>
                <c:pt idx="47">
                  <c:v>OT系DX 準備中（N=  54）</c:v>
                </c:pt>
                <c:pt idx="48">
                  <c:v>OT系DX 検討中（N=101）</c:v>
                </c:pt>
                <c:pt idx="49">
                  <c:v>　　　　していない（N=117）</c:v>
                </c:pt>
              </c:strCache>
            </c:strRef>
          </c:cat>
          <c:val>
            <c:numRef>
              <c:f>'Q12.要件の変化（OT系DX状況別）'!$AB$7:$AB$56</c:f>
              <c:numCache>
                <c:formatCode>0.0%</c:formatCode>
                <c:ptCount val="50"/>
                <c:pt idx="0">
                  <c:v>0</c:v>
                </c:pt>
                <c:pt idx="1">
                  <c:v>0</c:v>
                </c:pt>
                <c:pt idx="2">
                  <c:v>0</c:v>
                </c:pt>
                <c:pt idx="3">
                  <c:v>2.9411764705882353E-2</c:v>
                </c:pt>
                <c:pt idx="4">
                  <c:v>2.4793388429752067E-2</c:v>
                </c:pt>
                <c:pt idx="5" formatCode="General">
                  <c:v>0</c:v>
                </c:pt>
                <c:pt idx="6">
                  <c:v>1.7241379310344827E-2</c:v>
                </c:pt>
                <c:pt idx="7">
                  <c:v>0</c:v>
                </c:pt>
                <c:pt idx="8">
                  <c:v>0.02</c:v>
                </c:pt>
                <c:pt idx="9">
                  <c:v>8.4033613445378148E-3</c:v>
                </c:pt>
                <c:pt idx="10" formatCode="General">
                  <c:v>0</c:v>
                </c:pt>
                <c:pt idx="11">
                  <c:v>0</c:v>
                </c:pt>
                <c:pt idx="12">
                  <c:v>3.7037037037037035E-2</c:v>
                </c:pt>
                <c:pt idx="13">
                  <c:v>3.9603960396039604E-2</c:v>
                </c:pt>
                <c:pt idx="14">
                  <c:v>2.564102564102564E-2</c:v>
                </c:pt>
                <c:pt idx="15" formatCode="General">
                  <c:v>0</c:v>
                </c:pt>
                <c:pt idx="16">
                  <c:v>0</c:v>
                </c:pt>
                <c:pt idx="17">
                  <c:v>1.8518518518518517E-2</c:v>
                </c:pt>
                <c:pt idx="18">
                  <c:v>5.9405940594059403E-2</c:v>
                </c:pt>
                <c:pt idx="19">
                  <c:v>0</c:v>
                </c:pt>
                <c:pt idx="20" formatCode="General">
                  <c:v>0</c:v>
                </c:pt>
                <c:pt idx="21">
                  <c:v>1.7241379310344827E-2</c:v>
                </c:pt>
                <c:pt idx="22">
                  <c:v>3.7037037037037035E-2</c:v>
                </c:pt>
                <c:pt idx="23">
                  <c:v>0.08</c:v>
                </c:pt>
                <c:pt idx="24">
                  <c:v>7.6923076923076927E-2</c:v>
                </c:pt>
                <c:pt idx="25" formatCode="General">
                  <c:v>0</c:v>
                </c:pt>
                <c:pt idx="26">
                  <c:v>1.7857142857142856E-2</c:v>
                </c:pt>
                <c:pt idx="27">
                  <c:v>3.7735849056603772E-2</c:v>
                </c:pt>
                <c:pt idx="28">
                  <c:v>8.9108910891089105E-2</c:v>
                </c:pt>
                <c:pt idx="29">
                  <c:v>5.0847457627118647E-2</c:v>
                </c:pt>
                <c:pt idx="30" formatCode="General">
                  <c:v>0</c:v>
                </c:pt>
                <c:pt idx="31">
                  <c:v>3.5087719298245612E-2</c:v>
                </c:pt>
                <c:pt idx="32">
                  <c:v>5.6603773584905662E-2</c:v>
                </c:pt>
                <c:pt idx="33">
                  <c:v>3.9603960396039604E-2</c:v>
                </c:pt>
                <c:pt idx="34">
                  <c:v>5.128205128205128E-2</c:v>
                </c:pt>
                <c:pt idx="35" formatCode="General">
                  <c:v>0</c:v>
                </c:pt>
                <c:pt idx="36">
                  <c:v>0</c:v>
                </c:pt>
                <c:pt idx="37">
                  <c:v>1.8518518518518517E-2</c:v>
                </c:pt>
                <c:pt idx="38">
                  <c:v>5.9405940594059403E-2</c:v>
                </c:pt>
                <c:pt idx="39">
                  <c:v>1.7391304347826087E-2</c:v>
                </c:pt>
                <c:pt idx="40" formatCode="General">
                  <c:v>0</c:v>
                </c:pt>
                <c:pt idx="41">
                  <c:v>1.7857142857142856E-2</c:v>
                </c:pt>
                <c:pt idx="42">
                  <c:v>3.7037037037037035E-2</c:v>
                </c:pt>
                <c:pt idx="43">
                  <c:v>0.11224489795918367</c:v>
                </c:pt>
                <c:pt idx="44">
                  <c:v>6.0344827586206899E-2</c:v>
                </c:pt>
                <c:pt idx="45" formatCode="General">
                  <c:v>0</c:v>
                </c:pt>
                <c:pt idx="46">
                  <c:v>1.7543859649122806E-2</c:v>
                </c:pt>
                <c:pt idx="47">
                  <c:v>0</c:v>
                </c:pt>
                <c:pt idx="48">
                  <c:v>7.9207920792079209E-2</c:v>
                </c:pt>
                <c:pt idx="49">
                  <c:v>5.128205128205128E-2</c:v>
                </c:pt>
              </c:numCache>
            </c:numRef>
          </c:val>
          <c:extLst>
            <c:ext xmlns:c16="http://schemas.microsoft.com/office/drawing/2014/chart" uri="{C3380CC4-5D6E-409C-BE32-E72D297353CC}">
              <c16:uniqueId val="{00000018-A027-4F5E-9D00-595F88CCA7BF}"/>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'Q12.要件の変化（AI状況別）'!$X$6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9AE-49EE-B7C4-065CBCFC276E}"/>
                </c:ext>
              </c:extLst>
            </c:dLbl>
            <c:dLbl>
              <c:idx val="5"/>
              <c:delete val="1"/>
              <c:extLst>
                <c:ext xmlns:c15="http://schemas.microsoft.com/office/drawing/2012/chart" uri="{CE6537A1-D6FC-4f65-9D91-7224C49458BB}"/>
                <c:ext xmlns:c16="http://schemas.microsoft.com/office/drawing/2014/chart" uri="{C3380CC4-5D6E-409C-BE32-E72D297353CC}">
                  <c16:uniqueId val="{00000001-19AE-49EE-B7C4-065CBCFC276E}"/>
                </c:ext>
              </c:extLst>
            </c:dLbl>
            <c:dLbl>
              <c:idx val="10"/>
              <c:delete val="1"/>
              <c:extLst>
                <c:ext xmlns:c15="http://schemas.microsoft.com/office/drawing/2012/chart" uri="{CE6537A1-D6FC-4f65-9D91-7224C49458BB}"/>
                <c:ext xmlns:c16="http://schemas.microsoft.com/office/drawing/2014/chart" uri="{C3380CC4-5D6E-409C-BE32-E72D297353CC}">
                  <c16:uniqueId val="{00000002-19AE-49EE-B7C4-065CBCFC276E}"/>
                </c:ext>
              </c:extLst>
            </c:dLbl>
            <c:dLbl>
              <c:idx val="15"/>
              <c:delete val="1"/>
              <c:extLst>
                <c:ext xmlns:c15="http://schemas.microsoft.com/office/drawing/2012/chart" uri="{CE6537A1-D6FC-4f65-9D91-7224C49458BB}"/>
                <c:ext xmlns:c16="http://schemas.microsoft.com/office/drawing/2014/chart" uri="{C3380CC4-5D6E-409C-BE32-E72D297353CC}">
                  <c16:uniqueId val="{00000003-19AE-49EE-B7C4-065CBCFC276E}"/>
                </c:ext>
              </c:extLst>
            </c:dLbl>
            <c:dLbl>
              <c:idx val="20"/>
              <c:delete val="1"/>
              <c:extLst>
                <c:ext xmlns:c15="http://schemas.microsoft.com/office/drawing/2012/chart" uri="{CE6537A1-D6FC-4f65-9D91-7224C49458BB}"/>
                <c:ext xmlns:c16="http://schemas.microsoft.com/office/drawing/2014/chart" uri="{C3380CC4-5D6E-409C-BE32-E72D297353CC}">
                  <c16:uniqueId val="{00000004-19AE-49EE-B7C4-065CBCFC276E}"/>
                </c:ext>
              </c:extLst>
            </c:dLbl>
            <c:dLbl>
              <c:idx val="25"/>
              <c:delete val="1"/>
              <c:extLst>
                <c:ext xmlns:c15="http://schemas.microsoft.com/office/drawing/2012/chart" uri="{CE6537A1-D6FC-4f65-9D91-7224C49458BB}"/>
                <c:ext xmlns:c16="http://schemas.microsoft.com/office/drawing/2014/chart" uri="{C3380CC4-5D6E-409C-BE32-E72D297353CC}">
                  <c16:uniqueId val="{00000005-19AE-49EE-B7C4-065CBCFC276E}"/>
                </c:ext>
              </c:extLst>
            </c:dLbl>
            <c:dLbl>
              <c:idx val="30"/>
              <c:delete val="1"/>
              <c:extLst>
                <c:ext xmlns:c15="http://schemas.microsoft.com/office/drawing/2012/chart" uri="{CE6537A1-D6FC-4f65-9D91-7224C49458BB}"/>
                <c:ext xmlns:c16="http://schemas.microsoft.com/office/drawing/2014/chart" uri="{C3380CC4-5D6E-409C-BE32-E72D297353CC}">
                  <c16:uniqueId val="{00000006-19AE-49EE-B7C4-065CBCFC276E}"/>
                </c:ext>
              </c:extLst>
            </c:dLbl>
            <c:dLbl>
              <c:idx val="35"/>
              <c:delete val="1"/>
              <c:extLst>
                <c:ext xmlns:c15="http://schemas.microsoft.com/office/drawing/2012/chart" uri="{CE6537A1-D6FC-4f65-9D91-7224C49458BB}"/>
                <c:ext xmlns:c16="http://schemas.microsoft.com/office/drawing/2014/chart" uri="{C3380CC4-5D6E-409C-BE32-E72D297353CC}">
                  <c16:uniqueId val="{00000007-19AE-49EE-B7C4-065CBCFC276E}"/>
                </c:ext>
              </c:extLst>
            </c:dLbl>
            <c:dLbl>
              <c:idx val="40"/>
              <c:delete val="1"/>
              <c:extLst>
                <c:ext xmlns:c15="http://schemas.microsoft.com/office/drawing/2012/chart" uri="{CE6537A1-D6FC-4f65-9D91-7224C49458BB}"/>
                <c:ext xmlns:c16="http://schemas.microsoft.com/office/drawing/2014/chart" uri="{C3380CC4-5D6E-409C-BE32-E72D297353CC}">
                  <c16:uniqueId val="{00000008-19AE-49EE-B7C4-065CBCFC276E}"/>
                </c:ext>
              </c:extLst>
            </c:dLbl>
            <c:dLbl>
              <c:idx val="45"/>
              <c:delete val="1"/>
              <c:extLst>
                <c:ext xmlns:c15="http://schemas.microsoft.com/office/drawing/2012/chart" uri="{CE6537A1-D6FC-4f65-9D91-7224C49458BB}"/>
                <c:ext xmlns:c16="http://schemas.microsoft.com/office/drawing/2014/chart" uri="{C3380CC4-5D6E-409C-BE32-E72D297353CC}">
                  <c16:uniqueId val="{00000009-19AE-49EE-B7C4-065CBCFC276E}"/>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A.適用技術の複雑化.高度化    】</c:v>
                </c:pt>
                <c:pt idx="1">
                  <c:v>AI 提供中・実施中（N=101）</c:v>
                </c:pt>
                <c:pt idx="2">
                  <c:v>AI 開発中・準備中（N=  90）</c:v>
                </c:pt>
                <c:pt idx="3">
                  <c:v>AI 調査中・検討中（N=112）</c:v>
                </c:pt>
                <c:pt idx="4">
                  <c:v>　　　　していない（N=110）</c:v>
                </c:pt>
                <c:pt idx="5">
                  <c:v>【 F.セキュリティ.プライバシー保護の強化 】</c:v>
                </c:pt>
                <c:pt idx="6">
                  <c:v>AI 提供中・実施中（N=100）</c:v>
                </c:pt>
                <c:pt idx="7">
                  <c:v>AI 開発中・準備中（N=  89）</c:v>
                </c:pt>
                <c:pt idx="8">
                  <c:v>AI 調査中・検討中（N=111）</c:v>
                </c:pt>
                <c:pt idx="9">
                  <c:v>　　　　していない（N=109）</c:v>
                </c:pt>
                <c:pt idx="10">
                  <c:v>【 E.安全性の向上.機能安全への対応等 】</c:v>
                </c:pt>
                <c:pt idx="11">
                  <c:v>AI 提供中・実施中（N=  98）</c:v>
                </c:pt>
                <c:pt idx="12">
                  <c:v>AI 開発中・準備中（N=  89）</c:v>
                </c:pt>
                <c:pt idx="13">
                  <c:v>AI 調査中・検討中（N=108）</c:v>
                </c:pt>
                <c:pt idx="14">
                  <c:v>　　　　していない（N=110）</c:v>
                </c:pt>
                <c:pt idx="15">
                  <c:v>【 D.利用形態.利用方法の多様化 】</c:v>
                </c:pt>
                <c:pt idx="16">
                  <c:v>AI 提供中・実施中（N=100）</c:v>
                </c:pt>
                <c:pt idx="17">
                  <c:v>AI 開発中・準備中（N=  88）</c:v>
                </c:pt>
                <c:pt idx="18">
                  <c:v>AI 調査中・検討中（N=111）</c:v>
                </c:pt>
                <c:pt idx="19">
                  <c:v>　　　　していない（N=110）</c:v>
                </c:pt>
                <c:pt idx="20">
                  <c:v>【 C.つながる対象が増加             】</c:v>
                </c:pt>
                <c:pt idx="21">
                  <c:v>AI 提供中・実施中（N=101）</c:v>
                </c:pt>
                <c:pt idx="22">
                  <c:v>AI 開発中・準備中（N=  89）</c:v>
                </c:pt>
                <c:pt idx="23">
                  <c:v>AI 調査中・検討中（N=108）</c:v>
                </c:pt>
                <c:pt idx="24">
                  <c:v>　　　　していない（N=109）</c:v>
                </c:pt>
                <c:pt idx="25">
                  <c:v>【 I.デジタル.トランスフォーメーションへの対応 】</c:v>
                </c:pt>
                <c:pt idx="26">
                  <c:v>AI 提供中・実施中（N=  97）</c:v>
                </c:pt>
                <c:pt idx="27">
                  <c:v>AI 開発中・準備中（N=  89）</c:v>
                </c:pt>
                <c:pt idx="28">
                  <c:v>AI 調査中・検討中（N=110）</c:v>
                </c:pt>
                <c:pt idx="29">
                  <c:v>　　　　していない（N=110）</c:v>
                </c:pt>
                <c:pt idx="30">
                  <c:v>【 B.部品の増加.プラットフォームの増加 】</c:v>
                </c:pt>
                <c:pt idx="31">
                  <c:v>AI 提供中・実施中（N=100）</c:v>
                </c:pt>
                <c:pt idx="32">
                  <c:v>AI 開発中・準備中（N=  89）</c:v>
                </c:pt>
                <c:pt idx="33">
                  <c:v>AI 調査中・検討中（N=108）</c:v>
                </c:pt>
                <c:pt idx="34">
                  <c:v>　　　　していない（N=109）</c:v>
                </c:pt>
                <c:pt idx="35">
                  <c:v>【 H.対応すべき規格等の増加      】</c:v>
                </c:pt>
                <c:pt idx="36">
                  <c:v>AI 提供中・実施中（N=  98）</c:v>
                </c:pt>
                <c:pt idx="37">
                  <c:v>AI 開発中・準備中（N=  89）</c:v>
                </c:pt>
                <c:pt idx="38">
                  <c:v>AI 調査中・検討中（N=109）</c:v>
                </c:pt>
                <c:pt idx="39">
                  <c:v>　　　　していない（N=108）</c:v>
                </c:pt>
                <c:pt idx="40">
                  <c:v>【 J.ニューノーマルへの対応           】</c:v>
                </c:pt>
                <c:pt idx="41">
                  <c:v>AI 提供中・実施中（N=  99）</c:v>
                </c:pt>
                <c:pt idx="42">
                  <c:v>AI 開発中・準備中（N=  87）</c:v>
                </c:pt>
                <c:pt idx="43">
                  <c:v>AI 調査中・検討中（N=107）</c:v>
                </c:pt>
                <c:pt idx="44">
                  <c:v>　　　　していない（N=109）</c:v>
                </c:pt>
                <c:pt idx="45">
                  <c:v>【 G.仕向地.出荷先の拡大            】</c:v>
                </c:pt>
                <c:pt idx="46">
                  <c:v>AI 提供中・実施中（N=  99）</c:v>
                </c:pt>
                <c:pt idx="47">
                  <c:v>AI 開発中・準備中（N=  89）</c:v>
                </c:pt>
                <c:pt idx="48">
                  <c:v>AI 調査中・検討中（N=109）</c:v>
                </c:pt>
                <c:pt idx="49">
                  <c:v>　　　　していない（N=110）</c:v>
                </c:pt>
              </c:strCache>
            </c:strRef>
          </c:cat>
          <c:val>
            <c:numRef>
              <c:f>'Q12.要件の変化（AI状況別）'!$X$7:$X$56</c:f>
              <c:numCache>
                <c:formatCode>0.0%</c:formatCode>
                <c:ptCount val="50"/>
                <c:pt idx="0" formatCode="General">
                  <c:v>0</c:v>
                </c:pt>
                <c:pt idx="1">
                  <c:v>0.64356435643564358</c:v>
                </c:pt>
                <c:pt idx="2">
                  <c:v>0.4</c:v>
                </c:pt>
                <c:pt idx="3">
                  <c:v>0.3482142857142857</c:v>
                </c:pt>
                <c:pt idx="4">
                  <c:v>0.39090909090909093</c:v>
                </c:pt>
                <c:pt idx="5" formatCode="General">
                  <c:v>0</c:v>
                </c:pt>
                <c:pt idx="6">
                  <c:v>0.48</c:v>
                </c:pt>
                <c:pt idx="7">
                  <c:v>0.3595505617977528</c:v>
                </c:pt>
                <c:pt idx="8">
                  <c:v>0.35135135135135137</c:v>
                </c:pt>
                <c:pt idx="9">
                  <c:v>0.24770642201834864</c:v>
                </c:pt>
                <c:pt idx="10" formatCode="General">
                  <c:v>0</c:v>
                </c:pt>
                <c:pt idx="11">
                  <c:v>0.39795918367346939</c:v>
                </c:pt>
                <c:pt idx="12">
                  <c:v>0.3146067415730337</c:v>
                </c:pt>
                <c:pt idx="13">
                  <c:v>0.26851851851851855</c:v>
                </c:pt>
                <c:pt idx="14">
                  <c:v>0.2</c:v>
                </c:pt>
                <c:pt idx="15" formatCode="General">
                  <c:v>0</c:v>
                </c:pt>
                <c:pt idx="16">
                  <c:v>0.35</c:v>
                </c:pt>
                <c:pt idx="17">
                  <c:v>0.28409090909090912</c:v>
                </c:pt>
                <c:pt idx="18">
                  <c:v>0.23423423423423423</c:v>
                </c:pt>
                <c:pt idx="19">
                  <c:v>0.15454545454545454</c:v>
                </c:pt>
                <c:pt idx="20" formatCode="General">
                  <c:v>0</c:v>
                </c:pt>
                <c:pt idx="21">
                  <c:v>0.33663366336633666</c:v>
                </c:pt>
                <c:pt idx="22">
                  <c:v>0.24719101123595505</c:v>
                </c:pt>
                <c:pt idx="23">
                  <c:v>0.19444444444444445</c:v>
                </c:pt>
                <c:pt idx="24">
                  <c:v>0.15596330275229359</c:v>
                </c:pt>
                <c:pt idx="25" formatCode="General">
                  <c:v>0</c:v>
                </c:pt>
                <c:pt idx="26">
                  <c:v>0.27835051546391754</c:v>
                </c:pt>
                <c:pt idx="27">
                  <c:v>0.20224719101123595</c:v>
                </c:pt>
                <c:pt idx="28">
                  <c:v>0.16363636363636364</c:v>
                </c:pt>
                <c:pt idx="29">
                  <c:v>0.11818181818181818</c:v>
                </c:pt>
                <c:pt idx="30" formatCode="General">
                  <c:v>0</c:v>
                </c:pt>
                <c:pt idx="31">
                  <c:v>0.21</c:v>
                </c:pt>
                <c:pt idx="32">
                  <c:v>0.14606741573033707</c:v>
                </c:pt>
                <c:pt idx="33">
                  <c:v>9.2592592592592587E-2</c:v>
                </c:pt>
                <c:pt idx="34">
                  <c:v>0.11926605504587157</c:v>
                </c:pt>
                <c:pt idx="35" formatCode="General">
                  <c:v>0</c:v>
                </c:pt>
                <c:pt idx="36">
                  <c:v>0.16326530612244897</c:v>
                </c:pt>
                <c:pt idx="37">
                  <c:v>0.12359550561797752</c:v>
                </c:pt>
                <c:pt idx="38">
                  <c:v>0.10091743119266056</c:v>
                </c:pt>
                <c:pt idx="39">
                  <c:v>0.12962962962962962</c:v>
                </c:pt>
                <c:pt idx="40" formatCode="General">
                  <c:v>0</c:v>
                </c:pt>
                <c:pt idx="41">
                  <c:v>0.18181818181818182</c:v>
                </c:pt>
                <c:pt idx="42">
                  <c:v>0.11494252873563218</c:v>
                </c:pt>
                <c:pt idx="43">
                  <c:v>0.10280373831775701</c:v>
                </c:pt>
                <c:pt idx="44">
                  <c:v>9.1743119266055051E-2</c:v>
                </c:pt>
                <c:pt idx="45" formatCode="General">
                  <c:v>0</c:v>
                </c:pt>
                <c:pt idx="46">
                  <c:v>9.0909090909090912E-2</c:v>
                </c:pt>
                <c:pt idx="47">
                  <c:v>0.10112359550561797</c:v>
                </c:pt>
                <c:pt idx="48">
                  <c:v>5.5045871559633031E-2</c:v>
                </c:pt>
                <c:pt idx="49">
                  <c:v>0.11818181818181818</c:v>
                </c:pt>
              </c:numCache>
            </c:numRef>
          </c:val>
          <c:extLst>
            <c:ext xmlns:c16="http://schemas.microsoft.com/office/drawing/2014/chart" uri="{C3380CC4-5D6E-409C-BE32-E72D297353CC}">
              <c16:uniqueId val="{0000000A-19AE-49EE-B7C4-065CBCFC276E}"/>
            </c:ext>
          </c:extLst>
        </c:ser>
        <c:ser>
          <c:idx val="1"/>
          <c:order val="1"/>
          <c:tx>
            <c:strRef>
              <c:f>'Q12.要件の変化（AI状況別）'!$Y$6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19AE-49EE-B7C4-065CBCFC276E}"/>
                </c:ext>
              </c:extLst>
            </c:dLbl>
            <c:dLbl>
              <c:idx val="5"/>
              <c:delete val="1"/>
              <c:extLst>
                <c:ext xmlns:c15="http://schemas.microsoft.com/office/drawing/2012/chart" uri="{CE6537A1-D6FC-4f65-9D91-7224C49458BB}"/>
                <c:ext xmlns:c16="http://schemas.microsoft.com/office/drawing/2014/chart" uri="{C3380CC4-5D6E-409C-BE32-E72D297353CC}">
                  <c16:uniqueId val="{0000000C-19AE-49EE-B7C4-065CBCFC276E}"/>
                </c:ext>
              </c:extLst>
            </c:dLbl>
            <c:dLbl>
              <c:idx val="10"/>
              <c:delete val="1"/>
              <c:extLst>
                <c:ext xmlns:c15="http://schemas.microsoft.com/office/drawing/2012/chart" uri="{CE6537A1-D6FC-4f65-9D91-7224C49458BB}"/>
                <c:ext xmlns:c16="http://schemas.microsoft.com/office/drawing/2014/chart" uri="{C3380CC4-5D6E-409C-BE32-E72D297353CC}">
                  <c16:uniqueId val="{0000000D-19AE-49EE-B7C4-065CBCFC276E}"/>
                </c:ext>
              </c:extLst>
            </c:dLbl>
            <c:dLbl>
              <c:idx val="15"/>
              <c:delete val="1"/>
              <c:extLst>
                <c:ext xmlns:c15="http://schemas.microsoft.com/office/drawing/2012/chart" uri="{CE6537A1-D6FC-4f65-9D91-7224C49458BB}"/>
                <c:ext xmlns:c16="http://schemas.microsoft.com/office/drawing/2014/chart" uri="{C3380CC4-5D6E-409C-BE32-E72D297353CC}">
                  <c16:uniqueId val="{0000000E-19AE-49EE-B7C4-065CBCFC276E}"/>
                </c:ext>
              </c:extLst>
            </c:dLbl>
            <c:dLbl>
              <c:idx val="20"/>
              <c:delete val="1"/>
              <c:extLst>
                <c:ext xmlns:c15="http://schemas.microsoft.com/office/drawing/2012/chart" uri="{CE6537A1-D6FC-4f65-9D91-7224C49458BB}"/>
                <c:ext xmlns:c16="http://schemas.microsoft.com/office/drawing/2014/chart" uri="{C3380CC4-5D6E-409C-BE32-E72D297353CC}">
                  <c16:uniqueId val="{0000000F-19AE-49EE-B7C4-065CBCFC276E}"/>
                </c:ext>
              </c:extLst>
            </c:dLbl>
            <c:dLbl>
              <c:idx val="25"/>
              <c:delete val="1"/>
              <c:extLst>
                <c:ext xmlns:c15="http://schemas.microsoft.com/office/drawing/2012/chart" uri="{CE6537A1-D6FC-4f65-9D91-7224C49458BB}"/>
                <c:ext xmlns:c16="http://schemas.microsoft.com/office/drawing/2014/chart" uri="{C3380CC4-5D6E-409C-BE32-E72D297353CC}">
                  <c16:uniqueId val="{00000010-19AE-49EE-B7C4-065CBCFC276E}"/>
                </c:ext>
              </c:extLst>
            </c:dLbl>
            <c:dLbl>
              <c:idx val="30"/>
              <c:delete val="1"/>
              <c:extLst>
                <c:ext xmlns:c15="http://schemas.microsoft.com/office/drawing/2012/chart" uri="{CE6537A1-D6FC-4f65-9D91-7224C49458BB}"/>
                <c:ext xmlns:c16="http://schemas.microsoft.com/office/drawing/2014/chart" uri="{C3380CC4-5D6E-409C-BE32-E72D297353CC}">
                  <c16:uniqueId val="{00000011-19AE-49EE-B7C4-065CBCFC276E}"/>
                </c:ext>
              </c:extLst>
            </c:dLbl>
            <c:dLbl>
              <c:idx val="35"/>
              <c:delete val="1"/>
              <c:extLst>
                <c:ext xmlns:c15="http://schemas.microsoft.com/office/drawing/2012/chart" uri="{CE6537A1-D6FC-4f65-9D91-7224C49458BB}"/>
                <c:ext xmlns:c16="http://schemas.microsoft.com/office/drawing/2014/chart" uri="{C3380CC4-5D6E-409C-BE32-E72D297353CC}">
                  <c16:uniqueId val="{00000012-19AE-49EE-B7C4-065CBCFC276E}"/>
                </c:ext>
              </c:extLst>
            </c:dLbl>
            <c:dLbl>
              <c:idx val="40"/>
              <c:delete val="1"/>
              <c:extLst>
                <c:ext xmlns:c15="http://schemas.microsoft.com/office/drawing/2012/chart" uri="{CE6537A1-D6FC-4f65-9D91-7224C49458BB}"/>
                <c:ext xmlns:c16="http://schemas.microsoft.com/office/drawing/2014/chart" uri="{C3380CC4-5D6E-409C-BE32-E72D297353CC}">
                  <c16:uniqueId val="{00000013-19AE-49EE-B7C4-065CBCFC276E}"/>
                </c:ext>
              </c:extLst>
            </c:dLbl>
            <c:dLbl>
              <c:idx val="45"/>
              <c:delete val="1"/>
              <c:extLst>
                <c:ext xmlns:c15="http://schemas.microsoft.com/office/drawing/2012/chart" uri="{CE6537A1-D6FC-4f65-9D91-7224C49458BB}"/>
                <c:ext xmlns:c16="http://schemas.microsoft.com/office/drawing/2014/chart" uri="{C3380CC4-5D6E-409C-BE32-E72D297353CC}">
                  <c16:uniqueId val="{00000014-19AE-49EE-B7C4-065CBCFC276E}"/>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A.適用技術の複雑化.高度化    】</c:v>
                </c:pt>
                <c:pt idx="1">
                  <c:v>AI 提供中・実施中（N=101）</c:v>
                </c:pt>
                <c:pt idx="2">
                  <c:v>AI 開発中・準備中（N=  90）</c:v>
                </c:pt>
                <c:pt idx="3">
                  <c:v>AI 調査中・検討中（N=112）</c:v>
                </c:pt>
                <c:pt idx="4">
                  <c:v>　　　　していない（N=110）</c:v>
                </c:pt>
                <c:pt idx="5">
                  <c:v>【 F.セキュリティ.プライバシー保護の強化 】</c:v>
                </c:pt>
                <c:pt idx="6">
                  <c:v>AI 提供中・実施中（N=100）</c:v>
                </c:pt>
                <c:pt idx="7">
                  <c:v>AI 開発中・準備中（N=  89）</c:v>
                </c:pt>
                <c:pt idx="8">
                  <c:v>AI 調査中・検討中（N=111）</c:v>
                </c:pt>
                <c:pt idx="9">
                  <c:v>　　　　していない（N=109）</c:v>
                </c:pt>
                <c:pt idx="10">
                  <c:v>【 E.安全性の向上.機能安全への対応等 】</c:v>
                </c:pt>
                <c:pt idx="11">
                  <c:v>AI 提供中・実施中（N=  98）</c:v>
                </c:pt>
                <c:pt idx="12">
                  <c:v>AI 開発中・準備中（N=  89）</c:v>
                </c:pt>
                <c:pt idx="13">
                  <c:v>AI 調査中・検討中（N=108）</c:v>
                </c:pt>
                <c:pt idx="14">
                  <c:v>　　　　していない（N=110）</c:v>
                </c:pt>
                <c:pt idx="15">
                  <c:v>【 D.利用形態.利用方法の多様化 】</c:v>
                </c:pt>
                <c:pt idx="16">
                  <c:v>AI 提供中・実施中（N=100）</c:v>
                </c:pt>
                <c:pt idx="17">
                  <c:v>AI 開発中・準備中（N=  88）</c:v>
                </c:pt>
                <c:pt idx="18">
                  <c:v>AI 調査中・検討中（N=111）</c:v>
                </c:pt>
                <c:pt idx="19">
                  <c:v>　　　　していない（N=110）</c:v>
                </c:pt>
                <c:pt idx="20">
                  <c:v>【 C.つながる対象が増加             】</c:v>
                </c:pt>
                <c:pt idx="21">
                  <c:v>AI 提供中・実施中（N=101）</c:v>
                </c:pt>
                <c:pt idx="22">
                  <c:v>AI 開発中・準備中（N=  89）</c:v>
                </c:pt>
                <c:pt idx="23">
                  <c:v>AI 調査中・検討中（N=108）</c:v>
                </c:pt>
                <c:pt idx="24">
                  <c:v>　　　　していない（N=109）</c:v>
                </c:pt>
                <c:pt idx="25">
                  <c:v>【 I.デジタル.トランスフォーメーションへの対応 】</c:v>
                </c:pt>
                <c:pt idx="26">
                  <c:v>AI 提供中・実施中（N=  97）</c:v>
                </c:pt>
                <c:pt idx="27">
                  <c:v>AI 開発中・準備中（N=  89）</c:v>
                </c:pt>
                <c:pt idx="28">
                  <c:v>AI 調査中・検討中（N=110）</c:v>
                </c:pt>
                <c:pt idx="29">
                  <c:v>　　　　していない（N=110）</c:v>
                </c:pt>
                <c:pt idx="30">
                  <c:v>【 B.部品の増加.プラットフォームの増加 】</c:v>
                </c:pt>
                <c:pt idx="31">
                  <c:v>AI 提供中・実施中（N=100）</c:v>
                </c:pt>
                <c:pt idx="32">
                  <c:v>AI 開発中・準備中（N=  89）</c:v>
                </c:pt>
                <c:pt idx="33">
                  <c:v>AI 調査中・検討中（N=108）</c:v>
                </c:pt>
                <c:pt idx="34">
                  <c:v>　　　　していない（N=109）</c:v>
                </c:pt>
                <c:pt idx="35">
                  <c:v>【 H.対応すべき規格等の増加      】</c:v>
                </c:pt>
                <c:pt idx="36">
                  <c:v>AI 提供中・実施中（N=  98）</c:v>
                </c:pt>
                <c:pt idx="37">
                  <c:v>AI 開発中・準備中（N=  89）</c:v>
                </c:pt>
                <c:pt idx="38">
                  <c:v>AI 調査中・検討中（N=109）</c:v>
                </c:pt>
                <c:pt idx="39">
                  <c:v>　　　　していない（N=108）</c:v>
                </c:pt>
                <c:pt idx="40">
                  <c:v>【 J.ニューノーマルへの対応           】</c:v>
                </c:pt>
                <c:pt idx="41">
                  <c:v>AI 提供中・実施中（N=  99）</c:v>
                </c:pt>
                <c:pt idx="42">
                  <c:v>AI 開発中・準備中（N=  87）</c:v>
                </c:pt>
                <c:pt idx="43">
                  <c:v>AI 調査中・検討中（N=107）</c:v>
                </c:pt>
                <c:pt idx="44">
                  <c:v>　　　　していない（N=109）</c:v>
                </c:pt>
                <c:pt idx="45">
                  <c:v>【 G.仕向地.出荷先の拡大            】</c:v>
                </c:pt>
                <c:pt idx="46">
                  <c:v>AI 提供中・実施中（N=  99）</c:v>
                </c:pt>
                <c:pt idx="47">
                  <c:v>AI 開発中・準備中（N=  89）</c:v>
                </c:pt>
                <c:pt idx="48">
                  <c:v>AI 調査中・検討中（N=109）</c:v>
                </c:pt>
                <c:pt idx="49">
                  <c:v>　　　　していない（N=110）</c:v>
                </c:pt>
              </c:strCache>
            </c:strRef>
          </c:cat>
          <c:val>
            <c:numRef>
              <c:f>'Q12.要件の変化（AI状況別）'!$Y$7:$Y$56</c:f>
              <c:numCache>
                <c:formatCode>0.0%</c:formatCode>
                <c:ptCount val="50"/>
                <c:pt idx="0" formatCode="General">
                  <c:v>0</c:v>
                </c:pt>
                <c:pt idx="1">
                  <c:v>0.23762376237623761</c:v>
                </c:pt>
                <c:pt idx="2">
                  <c:v>0.43333333333333335</c:v>
                </c:pt>
                <c:pt idx="3">
                  <c:v>0.5</c:v>
                </c:pt>
                <c:pt idx="4">
                  <c:v>0.38181818181818183</c:v>
                </c:pt>
                <c:pt idx="5" formatCode="General">
                  <c:v>0</c:v>
                </c:pt>
                <c:pt idx="6">
                  <c:v>0.38</c:v>
                </c:pt>
                <c:pt idx="7">
                  <c:v>0.4606741573033708</c:v>
                </c:pt>
                <c:pt idx="8">
                  <c:v>0.45045045045045046</c:v>
                </c:pt>
                <c:pt idx="9">
                  <c:v>0.50458715596330272</c:v>
                </c:pt>
                <c:pt idx="10" formatCode="General">
                  <c:v>0</c:v>
                </c:pt>
                <c:pt idx="11">
                  <c:v>0.35714285714285715</c:v>
                </c:pt>
                <c:pt idx="12">
                  <c:v>0.43820224719101125</c:v>
                </c:pt>
                <c:pt idx="13">
                  <c:v>0.49074074074074076</c:v>
                </c:pt>
                <c:pt idx="14">
                  <c:v>0.42727272727272725</c:v>
                </c:pt>
                <c:pt idx="15" formatCode="General">
                  <c:v>0</c:v>
                </c:pt>
                <c:pt idx="16">
                  <c:v>0.41</c:v>
                </c:pt>
                <c:pt idx="17">
                  <c:v>0.46590909090909088</c:v>
                </c:pt>
                <c:pt idx="18">
                  <c:v>0.43243243243243246</c:v>
                </c:pt>
                <c:pt idx="19">
                  <c:v>0.47272727272727272</c:v>
                </c:pt>
                <c:pt idx="20" formatCode="General">
                  <c:v>0</c:v>
                </c:pt>
                <c:pt idx="21">
                  <c:v>0.41584158415841582</c:v>
                </c:pt>
                <c:pt idx="22">
                  <c:v>0.43820224719101125</c:v>
                </c:pt>
                <c:pt idx="23">
                  <c:v>0.48148148148148145</c:v>
                </c:pt>
                <c:pt idx="24">
                  <c:v>0.33027522935779818</c:v>
                </c:pt>
                <c:pt idx="25" formatCode="General">
                  <c:v>0</c:v>
                </c:pt>
                <c:pt idx="26">
                  <c:v>0.40206185567010311</c:v>
                </c:pt>
                <c:pt idx="27">
                  <c:v>0.38202247191011235</c:v>
                </c:pt>
                <c:pt idx="28">
                  <c:v>0.4</c:v>
                </c:pt>
                <c:pt idx="29">
                  <c:v>0.33636363636363636</c:v>
                </c:pt>
                <c:pt idx="30" formatCode="General">
                  <c:v>0</c:v>
                </c:pt>
                <c:pt idx="31">
                  <c:v>0.41</c:v>
                </c:pt>
                <c:pt idx="32">
                  <c:v>0.4157303370786517</c:v>
                </c:pt>
                <c:pt idx="33">
                  <c:v>0.5092592592592593</c:v>
                </c:pt>
                <c:pt idx="34">
                  <c:v>0.33027522935779818</c:v>
                </c:pt>
                <c:pt idx="35" formatCode="General">
                  <c:v>0</c:v>
                </c:pt>
                <c:pt idx="36">
                  <c:v>0.44897959183673469</c:v>
                </c:pt>
                <c:pt idx="37">
                  <c:v>0.38202247191011235</c:v>
                </c:pt>
                <c:pt idx="38">
                  <c:v>0.47706422018348627</c:v>
                </c:pt>
                <c:pt idx="39">
                  <c:v>0.33333333333333331</c:v>
                </c:pt>
                <c:pt idx="40" formatCode="General">
                  <c:v>0</c:v>
                </c:pt>
                <c:pt idx="41">
                  <c:v>0.36363636363636365</c:v>
                </c:pt>
                <c:pt idx="42">
                  <c:v>0.33333333333333331</c:v>
                </c:pt>
                <c:pt idx="43">
                  <c:v>0.38317757009345793</c:v>
                </c:pt>
                <c:pt idx="44">
                  <c:v>0.26605504587155965</c:v>
                </c:pt>
                <c:pt idx="45" formatCode="General">
                  <c:v>0</c:v>
                </c:pt>
                <c:pt idx="46">
                  <c:v>0.33333333333333331</c:v>
                </c:pt>
                <c:pt idx="47">
                  <c:v>0.34831460674157305</c:v>
                </c:pt>
                <c:pt idx="48">
                  <c:v>0.24770642201834864</c:v>
                </c:pt>
                <c:pt idx="49">
                  <c:v>0.25454545454545452</c:v>
                </c:pt>
              </c:numCache>
            </c:numRef>
          </c:val>
          <c:extLst>
            <c:ext xmlns:c16="http://schemas.microsoft.com/office/drawing/2014/chart" uri="{C3380CC4-5D6E-409C-BE32-E72D297353CC}">
              <c16:uniqueId val="{00000015-19AE-49EE-B7C4-065CBCFC276E}"/>
            </c:ext>
          </c:extLst>
        </c:ser>
        <c:ser>
          <c:idx val="2"/>
          <c:order val="2"/>
          <c:tx>
            <c:strRef>
              <c:f>'Q12.要件の変化（AI状況別）'!$Z$6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'Q12.要件の変化（AI状況別）'!$W$7:$W$56</c:f>
              <c:strCache>
                <c:ptCount val="50"/>
                <c:pt idx="0">
                  <c:v>【 A.適用技術の複雑化.高度化    】</c:v>
                </c:pt>
                <c:pt idx="1">
                  <c:v>AI 提供中・実施中（N=101）</c:v>
                </c:pt>
                <c:pt idx="2">
                  <c:v>AI 開発中・準備中（N=  90）</c:v>
                </c:pt>
                <c:pt idx="3">
                  <c:v>AI 調査中・検討中（N=112）</c:v>
                </c:pt>
                <c:pt idx="4">
                  <c:v>　　　　していない（N=110）</c:v>
                </c:pt>
                <c:pt idx="5">
                  <c:v>【 F.セキュリティ.プライバシー保護の強化 】</c:v>
                </c:pt>
                <c:pt idx="6">
                  <c:v>AI 提供中・実施中（N=100）</c:v>
                </c:pt>
                <c:pt idx="7">
                  <c:v>AI 開発中・準備中（N=  89）</c:v>
                </c:pt>
                <c:pt idx="8">
                  <c:v>AI 調査中・検討中（N=111）</c:v>
                </c:pt>
                <c:pt idx="9">
                  <c:v>　　　　していない（N=109）</c:v>
                </c:pt>
                <c:pt idx="10">
                  <c:v>【 E.安全性の向上.機能安全への対応等 】</c:v>
                </c:pt>
                <c:pt idx="11">
                  <c:v>AI 提供中・実施中（N=  98）</c:v>
                </c:pt>
                <c:pt idx="12">
                  <c:v>AI 開発中・準備中（N=  89）</c:v>
                </c:pt>
                <c:pt idx="13">
                  <c:v>AI 調査中・検討中（N=108）</c:v>
                </c:pt>
                <c:pt idx="14">
                  <c:v>　　　　していない（N=110）</c:v>
                </c:pt>
                <c:pt idx="15">
                  <c:v>【 D.利用形態.利用方法の多様化 】</c:v>
                </c:pt>
                <c:pt idx="16">
                  <c:v>AI 提供中・実施中（N=100）</c:v>
                </c:pt>
                <c:pt idx="17">
                  <c:v>AI 開発中・準備中（N=  88）</c:v>
                </c:pt>
                <c:pt idx="18">
                  <c:v>AI 調査中・検討中（N=111）</c:v>
                </c:pt>
                <c:pt idx="19">
                  <c:v>　　　　していない（N=110）</c:v>
                </c:pt>
                <c:pt idx="20">
                  <c:v>【 C.つながる対象が増加             】</c:v>
                </c:pt>
                <c:pt idx="21">
                  <c:v>AI 提供中・実施中（N=101）</c:v>
                </c:pt>
                <c:pt idx="22">
                  <c:v>AI 開発中・準備中（N=  89）</c:v>
                </c:pt>
                <c:pt idx="23">
                  <c:v>AI 調査中・検討中（N=108）</c:v>
                </c:pt>
                <c:pt idx="24">
                  <c:v>　　　　していない（N=109）</c:v>
                </c:pt>
                <c:pt idx="25">
                  <c:v>【 I.デジタル.トランスフォーメーションへの対応 】</c:v>
                </c:pt>
                <c:pt idx="26">
                  <c:v>AI 提供中・実施中（N=  97）</c:v>
                </c:pt>
                <c:pt idx="27">
                  <c:v>AI 開発中・準備中（N=  89）</c:v>
                </c:pt>
                <c:pt idx="28">
                  <c:v>AI 調査中・検討中（N=110）</c:v>
                </c:pt>
                <c:pt idx="29">
                  <c:v>　　　　していない（N=110）</c:v>
                </c:pt>
                <c:pt idx="30">
                  <c:v>【 B.部品の増加.プラットフォームの増加 】</c:v>
                </c:pt>
                <c:pt idx="31">
                  <c:v>AI 提供中・実施中（N=100）</c:v>
                </c:pt>
                <c:pt idx="32">
                  <c:v>AI 開発中・準備中（N=  89）</c:v>
                </c:pt>
                <c:pt idx="33">
                  <c:v>AI 調査中・検討中（N=108）</c:v>
                </c:pt>
                <c:pt idx="34">
                  <c:v>　　　　していない（N=109）</c:v>
                </c:pt>
                <c:pt idx="35">
                  <c:v>【 H.対応すべき規格等の増加      】</c:v>
                </c:pt>
                <c:pt idx="36">
                  <c:v>AI 提供中・実施中（N=  98）</c:v>
                </c:pt>
                <c:pt idx="37">
                  <c:v>AI 開発中・準備中（N=  89）</c:v>
                </c:pt>
                <c:pt idx="38">
                  <c:v>AI 調査中・検討中（N=109）</c:v>
                </c:pt>
                <c:pt idx="39">
                  <c:v>　　　　していない（N=108）</c:v>
                </c:pt>
                <c:pt idx="40">
                  <c:v>【 J.ニューノーマルへの対応           】</c:v>
                </c:pt>
                <c:pt idx="41">
                  <c:v>AI 提供中・実施中（N=  99）</c:v>
                </c:pt>
                <c:pt idx="42">
                  <c:v>AI 開発中・準備中（N=  87）</c:v>
                </c:pt>
                <c:pt idx="43">
                  <c:v>AI 調査中・検討中（N=107）</c:v>
                </c:pt>
                <c:pt idx="44">
                  <c:v>　　　　していない（N=109）</c:v>
                </c:pt>
                <c:pt idx="45">
                  <c:v>【 G.仕向地.出荷先の拡大            】</c:v>
                </c:pt>
                <c:pt idx="46">
                  <c:v>AI 提供中・実施中（N=  99）</c:v>
                </c:pt>
                <c:pt idx="47">
                  <c:v>AI 開発中・準備中（N=  89）</c:v>
                </c:pt>
                <c:pt idx="48">
                  <c:v>AI 調査中・検討中（N=109）</c:v>
                </c:pt>
                <c:pt idx="49">
                  <c:v>　　　　していない（N=110）</c:v>
                </c:pt>
              </c:strCache>
            </c:strRef>
          </c:cat>
          <c:val>
            <c:numRef>
              <c:f>'Q12.要件の変化（AI状況別）'!$Z$7:$Z$56</c:f>
              <c:numCache>
                <c:formatCode>0.0%</c:formatCode>
                <c:ptCount val="50"/>
                <c:pt idx="0" formatCode="General">
                  <c:v>0</c:v>
                </c:pt>
                <c:pt idx="1">
                  <c:v>8.9108910891089105E-2</c:v>
                </c:pt>
                <c:pt idx="2">
                  <c:v>8.8888888888888892E-2</c:v>
                </c:pt>
                <c:pt idx="3">
                  <c:v>0.11607142857142858</c:v>
                </c:pt>
                <c:pt idx="4">
                  <c:v>0.11818181818181818</c:v>
                </c:pt>
                <c:pt idx="5" formatCode="General">
                  <c:v>0</c:v>
                </c:pt>
                <c:pt idx="6">
                  <c:v>0.1</c:v>
                </c:pt>
                <c:pt idx="7">
                  <c:v>0.12359550561797752</c:v>
                </c:pt>
                <c:pt idx="8">
                  <c:v>0.15315315315315314</c:v>
                </c:pt>
                <c:pt idx="9">
                  <c:v>0.11926605504587157</c:v>
                </c:pt>
                <c:pt idx="10" formatCode="General">
                  <c:v>0</c:v>
                </c:pt>
                <c:pt idx="11">
                  <c:v>0.16326530612244897</c:v>
                </c:pt>
                <c:pt idx="12">
                  <c:v>0.20224719101123595</c:v>
                </c:pt>
                <c:pt idx="13">
                  <c:v>0.19444444444444445</c:v>
                </c:pt>
                <c:pt idx="14">
                  <c:v>0.2</c:v>
                </c:pt>
                <c:pt idx="15" formatCode="General">
                  <c:v>0</c:v>
                </c:pt>
                <c:pt idx="16">
                  <c:v>0.2</c:v>
                </c:pt>
                <c:pt idx="17">
                  <c:v>0.18181818181818182</c:v>
                </c:pt>
                <c:pt idx="18">
                  <c:v>0.25225225225225223</c:v>
                </c:pt>
                <c:pt idx="19">
                  <c:v>0.19090909090909092</c:v>
                </c:pt>
                <c:pt idx="20" formatCode="General">
                  <c:v>0</c:v>
                </c:pt>
                <c:pt idx="21">
                  <c:v>0.16831683168316833</c:v>
                </c:pt>
                <c:pt idx="22">
                  <c:v>0.25842696629213485</c:v>
                </c:pt>
                <c:pt idx="23">
                  <c:v>0.21296296296296297</c:v>
                </c:pt>
                <c:pt idx="24">
                  <c:v>0.24770642201834864</c:v>
                </c:pt>
                <c:pt idx="25" formatCode="General">
                  <c:v>0</c:v>
                </c:pt>
                <c:pt idx="26">
                  <c:v>0.19587628865979381</c:v>
                </c:pt>
                <c:pt idx="27">
                  <c:v>0.3146067415730337</c:v>
                </c:pt>
                <c:pt idx="28">
                  <c:v>0.31818181818181818</c:v>
                </c:pt>
                <c:pt idx="29">
                  <c:v>0.25454545454545452</c:v>
                </c:pt>
                <c:pt idx="30" formatCode="General">
                  <c:v>0</c:v>
                </c:pt>
                <c:pt idx="31">
                  <c:v>0.25</c:v>
                </c:pt>
                <c:pt idx="32">
                  <c:v>0.30337078651685395</c:v>
                </c:pt>
                <c:pt idx="33">
                  <c:v>0.27777777777777779</c:v>
                </c:pt>
                <c:pt idx="34">
                  <c:v>0.29357798165137616</c:v>
                </c:pt>
                <c:pt idx="35" formatCode="General">
                  <c:v>0</c:v>
                </c:pt>
                <c:pt idx="36">
                  <c:v>0.2857142857142857</c:v>
                </c:pt>
                <c:pt idx="37">
                  <c:v>0.3707865168539326</c:v>
                </c:pt>
                <c:pt idx="38">
                  <c:v>0.33027522935779818</c:v>
                </c:pt>
                <c:pt idx="39">
                  <c:v>0.29629629629629628</c:v>
                </c:pt>
                <c:pt idx="40" formatCode="General">
                  <c:v>0</c:v>
                </c:pt>
                <c:pt idx="41">
                  <c:v>0.31313131313131315</c:v>
                </c:pt>
                <c:pt idx="42">
                  <c:v>0.39080459770114945</c:v>
                </c:pt>
                <c:pt idx="43">
                  <c:v>0.32710280373831774</c:v>
                </c:pt>
                <c:pt idx="44">
                  <c:v>0.33027522935779818</c:v>
                </c:pt>
                <c:pt idx="45" formatCode="General">
                  <c:v>0</c:v>
                </c:pt>
                <c:pt idx="46">
                  <c:v>0.35353535353535354</c:v>
                </c:pt>
                <c:pt idx="47">
                  <c:v>0.38202247191011235</c:v>
                </c:pt>
                <c:pt idx="48">
                  <c:v>0.49541284403669728</c:v>
                </c:pt>
                <c:pt idx="49">
                  <c:v>0.33636363636363636</c:v>
                </c:pt>
              </c:numCache>
            </c:numRef>
          </c:val>
          <c:extLst>
            <c:ext xmlns:c16="http://schemas.microsoft.com/office/drawing/2014/chart" uri="{C3380CC4-5D6E-409C-BE32-E72D297353CC}">
              <c16:uniqueId val="{00000016-19AE-49EE-B7C4-065CBCFC276E}"/>
            </c:ext>
          </c:extLst>
        </c:ser>
        <c:ser>
          <c:idx val="3"/>
          <c:order val="3"/>
          <c:tx>
            <c:strRef>
              <c:f>'Q12.要件の変化（AI状況別）'!$AA$6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'Q12.要件の変化（AI状況別）'!$W$7:$W$56</c:f>
              <c:strCache>
                <c:ptCount val="50"/>
                <c:pt idx="0">
                  <c:v>【 A.適用技術の複雑化.高度化    】</c:v>
                </c:pt>
                <c:pt idx="1">
                  <c:v>AI 提供中・実施中（N=101）</c:v>
                </c:pt>
                <c:pt idx="2">
                  <c:v>AI 開発中・準備中（N=  90）</c:v>
                </c:pt>
                <c:pt idx="3">
                  <c:v>AI 調査中・検討中（N=112）</c:v>
                </c:pt>
                <c:pt idx="4">
                  <c:v>　　　　していない（N=110）</c:v>
                </c:pt>
                <c:pt idx="5">
                  <c:v>【 F.セキュリティ.プライバシー保護の強化 】</c:v>
                </c:pt>
                <c:pt idx="6">
                  <c:v>AI 提供中・実施中（N=100）</c:v>
                </c:pt>
                <c:pt idx="7">
                  <c:v>AI 開発中・準備中（N=  89）</c:v>
                </c:pt>
                <c:pt idx="8">
                  <c:v>AI 調査中・検討中（N=111）</c:v>
                </c:pt>
                <c:pt idx="9">
                  <c:v>　　　　していない（N=109）</c:v>
                </c:pt>
                <c:pt idx="10">
                  <c:v>【 E.安全性の向上.機能安全への対応等 】</c:v>
                </c:pt>
                <c:pt idx="11">
                  <c:v>AI 提供中・実施中（N=  98）</c:v>
                </c:pt>
                <c:pt idx="12">
                  <c:v>AI 開発中・準備中（N=  89）</c:v>
                </c:pt>
                <c:pt idx="13">
                  <c:v>AI 調査中・検討中（N=108）</c:v>
                </c:pt>
                <c:pt idx="14">
                  <c:v>　　　　していない（N=110）</c:v>
                </c:pt>
                <c:pt idx="15">
                  <c:v>【 D.利用形態.利用方法の多様化 】</c:v>
                </c:pt>
                <c:pt idx="16">
                  <c:v>AI 提供中・実施中（N=100）</c:v>
                </c:pt>
                <c:pt idx="17">
                  <c:v>AI 開発中・準備中（N=  88）</c:v>
                </c:pt>
                <c:pt idx="18">
                  <c:v>AI 調査中・検討中（N=111）</c:v>
                </c:pt>
                <c:pt idx="19">
                  <c:v>　　　　していない（N=110）</c:v>
                </c:pt>
                <c:pt idx="20">
                  <c:v>【 C.つながる対象が増加             】</c:v>
                </c:pt>
                <c:pt idx="21">
                  <c:v>AI 提供中・実施中（N=101）</c:v>
                </c:pt>
                <c:pt idx="22">
                  <c:v>AI 開発中・準備中（N=  89）</c:v>
                </c:pt>
                <c:pt idx="23">
                  <c:v>AI 調査中・検討中（N=108）</c:v>
                </c:pt>
                <c:pt idx="24">
                  <c:v>　　　　していない（N=109）</c:v>
                </c:pt>
                <c:pt idx="25">
                  <c:v>【 I.デジタル.トランスフォーメーションへの対応 】</c:v>
                </c:pt>
                <c:pt idx="26">
                  <c:v>AI 提供中・実施中（N=  97）</c:v>
                </c:pt>
                <c:pt idx="27">
                  <c:v>AI 開発中・準備中（N=  89）</c:v>
                </c:pt>
                <c:pt idx="28">
                  <c:v>AI 調査中・検討中（N=110）</c:v>
                </c:pt>
                <c:pt idx="29">
                  <c:v>　　　　していない（N=110）</c:v>
                </c:pt>
                <c:pt idx="30">
                  <c:v>【 B.部品の増加.プラットフォームの増加 】</c:v>
                </c:pt>
                <c:pt idx="31">
                  <c:v>AI 提供中・実施中（N=100）</c:v>
                </c:pt>
                <c:pt idx="32">
                  <c:v>AI 開発中・準備中（N=  89）</c:v>
                </c:pt>
                <c:pt idx="33">
                  <c:v>AI 調査中・検討中（N=108）</c:v>
                </c:pt>
                <c:pt idx="34">
                  <c:v>　　　　していない（N=109）</c:v>
                </c:pt>
                <c:pt idx="35">
                  <c:v>【 H.対応すべき規格等の増加      】</c:v>
                </c:pt>
                <c:pt idx="36">
                  <c:v>AI 提供中・実施中（N=  98）</c:v>
                </c:pt>
                <c:pt idx="37">
                  <c:v>AI 開発中・準備中（N=  89）</c:v>
                </c:pt>
                <c:pt idx="38">
                  <c:v>AI 調査中・検討中（N=109）</c:v>
                </c:pt>
                <c:pt idx="39">
                  <c:v>　　　　していない（N=108）</c:v>
                </c:pt>
                <c:pt idx="40">
                  <c:v>【 J.ニューノーマルへの対応           】</c:v>
                </c:pt>
                <c:pt idx="41">
                  <c:v>AI 提供中・実施中（N=  99）</c:v>
                </c:pt>
                <c:pt idx="42">
                  <c:v>AI 開発中・準備中（N=  87）</c:v>
                </c:pt>
                <c:pt idx="43">
                  <c:v>AI 調査中・検討中（N=107）</c:v>
                </c:pt>
                <c:pt idx="44">
                  <c:v>　　　　していない（N=109）</c:v>
                </c:pt>
                <c:pt idx="45">
                  <c:v>【 G.仕向地.出荷先の拡大            】</c:v>
                </c:pt>
                <c:pt idx="46">
                  <c:v>AI 提供中・実施中（N=  99）</c:v>
                </c:pt>
                <c:pt idx="47">
                  <c:v>AI 開発中・準備中（N=  89）</c:v>
                </c:pt>
                <c:pt idx="48">
                  <c:v>AI 調査中・検討中（N=109）</c:v>
                </c:pt>
                <c:pt idx="49">
                  <c:v>　　　　していない（N=110）</c:v>
                </c:pt>
              </c:strCache>
            </c:strRef>
          </c:cat>
          <c:val>
            <c:numRef>
              <c:f>'Q12.要件の変化（AI状況別）'!$AA$7:$AA$56</c:f>
              <c:numCache>
                <c:formatCode>0.0%</c:formatCode>
                <c:ptCount val="50"/>
                <c:pt idx="0">
                  <c:v>0</c:v>
                </c:pt>
                <c:pt idx="1">
                  <c:v>9.9009900990099011E-3</c:v>
                </c:pt>
                <c:pt idx="2">
                  <c:v>4.4444444444444446E-2</c:v>
                </c:pt>
                <c:pt idx="3">
                  <c:v>2.6785714285714284E-2</c:v>
                </c:pt>
                <c:pt idx="4">
                  <c:v>4.5454545454545456E-2</c:v>
                </c:pt>
                <c:pt idx="5" formatCode="General">
                  <c:v>0</c:v>
                </c:pt>
                <c:pt idx="6">
                  <c:v>0</c:v>
                </c:pt>
                <c:pt idx="7">
                  <c:v>4.49438202247191E-2</c:v>
                </c:pt>
                <c:pt idx="8">
                  <c:v>3.6036036036036036E-2</c:v>
                </c:pt>
                <c:pt idx="9">
                  <c:v>0.10091743119266056</c:v>
                </c:pt>
                <c:pt idx="10" formatCode="General">
                  <c:v>0</c:v>
                </c:pt>
                <c:pt idx="11">
                  <c:v>2.0408163265306121E-2</c:v>
                </c:pt>
                <c:pt idx="12">
                  <c:v>2.247191011235955E-2</c:v>
                </c:pt>
                <c:pt idx="13">
                  <c:v>2.7777777777777776E-2</c:v>
                </c:pt>
                <c:pt idx="14">
                  <c:v>0.12727272727272726</c:v>
                </c:pt>
                <c:pt idx="15" formatCode="General">
                  <c:v>0</c:v>
                </c:pt>
                <c:pt idx="16">
                  <c:v>0.01</c:v>
                </c:pt>
                <c:pt idx="17">
                  <c:v>3.4090909090909088E-2</c:v>
                </c:pt>
                <c:pt idx="18">
                  <c:v>5.4054054054054057E-2</c:v>
                </c:pt>
                <c:pt idx="19">
                  <c:v>0.13636363636363635</c:v>
                </c:pt>
                <c:pt idx="20" formatCode="General">
                  <c:v>0</c:v>
                </c:pt>
                <c:pt idx="21">
                  <c:v>1.9801980198019802E-2</c:v>
                </c:pt>
                <c:pt idx="22">
                  <c:v>2.247191011235955E-2</c:v>
                </c:pt>
                <c:pt idx="23">
                  <c:v>5.5555555555555552E-2</c:v>
                </c:pt>
                <c:pt idx="24">
                  <c:v>0.14678899082568808</c:v>
                </c:pt>
                <c:pt idx="25" formatCode="General">
                  <c:v>0</c:v>
                </c:pt>
                <c:pt idx="26">
                  <c:v>7.2164948453608241E-2</c:v>
                </c:pt>
                <c:pt idx="27">
                  <c:v>6.741573033707865E-2</c:v>
                </c:pt>
                <c:pt idx="28">
                  <c:v>6.363636363636363E-2</c:v>
                </c:pt>
                <c:pt idx="29">
                  <c:v>0.15454545454545454</c:v>
                </c:pt>
                <c:pt idx="30" formatCode="General">
                  <c:v>0</c:v>
                </c:pt>
                <c:pt idx="31">
                  <c:v>7.0000000000000007E-2</c:v>
                </c:pt>
                <c:pt idx="32">
                  <c:v>7.8651685393258425E-2</c:v>
                </c:pt>
                <c:pt idx="33">
                  <c:v>9.2592592592592587E-2</c:v>
                </c:pt>
                <c:pt idx="34">
                  <c:v>0.16513761467889909</c:v>
                </c:pt>
                <c:pt idx="35" formatCode="General">
                  <c:v>0</c:v>
                </c:pt>
                <c:pt idx="36">
                  <c:v>5.1020408163265307E-2</c:v>
                </c:pt>
                <c:pt idx="37">
                  <c:v>0.10112359550561797</c:v>
                </c:pt>
                <c:pt idx="38">
                  <c:v>8.2568807339449546E-2</c:v>
                </c:pt>
                <c:pt idx="39">
                  <c:v>0.1388888888888889</c:v>
                </c:pt>
                <c:pt idx="40" formatCode="General">
                  <c:v>0</c:v>
                </c:pt>
                <c:pt idx="41">
                  <c:v>6.0606060606060608E-2</c:v>
                </c:pt>
                <c:pt idx="42">
                  <c:v>9.1954022988505746E-2</c:v>
                </c:pt>
                <c:pt idx="43">
                  <c:v>0.12149532710280374</c:v>
                </c:pt>
                <c:pt idx="44">
                  <c:v>0.15596330275229359</c:v>
                </c:pt>
                <c:pt idx="45" formatCode="General">
                  <c:v>0</c:v>
                </c:pt>
                <c:pt idx="46">
                  <c:v>0.16161616161616163</c:v>
                </c:pt>
                <c:pt idx="47">
                  <c:v>0.14606741573033707</c:v>
                </c:pt>
                <c:pt idx="48">
                  <c:v>0.16513761467889909</c:v>
                </c:pt>
                <c:pt idx="49">
                  <c:v>0.19090909090909092</c:v>
                </c:pt>
              </c:numCache>
            </c:numRef>
          </c:val>
          <c:extLst>
            <c:ext xmlns:c16="http://schemas.microsoft.com/office/drawing/2014/chart" uri="{C3380CC4-5D6E-409C-BE32-E72D297353CC}">
              <c16:uniqueId val="{00000017-19AE-49EE-B7C4-065CBCFC276E}"/>
            </c:ext>
          </c:extLst>
        </c:ser>
        <c:ser>
          <c:idx val="4"/>
          <c:order val="4"/>
          <c:tx>
            <c:strRef>
              <c:f>'Q12.要件の変化（AI状況別）'!$AB$6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'Q12.要件の変化（AI状況別）'!$W$7:$W$56</c:f>
              <c:strCache>
                <c:ptCount val="50"/>
                <c:pt idx="0">
                  <c:v>【 A.適用技術の複雑化.高度化    】</c:v>
                </c:pt>
                <c:pt idx="1">
                  <c:v>AI 提供中・実施中（N=101）</c:v>
                </c:pt>
                <c:pt idx="2">
                  <c:v>AI 開発中・準備中（N=  90）</c:v>
                </c:pt>
                <c:pt idx="3">
                  <c:v>AI 調査中・検討中（N=112）</c:v>
                </c:pt>
                <c:pt idx="4">
                  <c:v>　　　　していない（N=110）</c:v>
                </c:pt>
                <c:pt idx="5">
                  <c:v>【 F.セキュリティ.プライバシー保護の強化 】</c:v>
                </c:pt>
                <c:pt idx="6">
                  <c:v>AI 提供中・実施中（N=100）</c:v>
                </c:pt>
                <c:pt idx="7">
                  <c:v>AI 開発中・準備中（N=  89）</c:v>
                </c:pt>
                <c:pt idx="8">
                  <c:v>AI 調査中・検討中（N=111）</c:v>
                </c:pt>
                <c:pt idx="9">
                  <c:v>　　　　していない（N=109）</c:v>
                </c:pt>
                <c:pt idx="10">
                  <c:v>【 E.安全性の向上.機能安全への対応等 】</c:v>
                </c:pt>
                <c:pt idx="11">
                  <c:v>AI 提供中・実施中（N=  98）</c:v>
                </c:pt>
                <c:pt idx="12">
                  <c:v>AI 開発中・準備中（N=  89）</c:v>
                </c:pt>
                <c:pt idx="13">
                  <c:v>AI 調査中・検討中（N=108）</c:v>
                </c:pt>
                <c:pt idx="14">
                  <c:v>　　　　していない（N=110）</c:v>
                </c:pt>
                <c:pt idx="15">
                  <c:v>【 D.利用形態.利用方法の多様化 】</c:v>
                </c:pt>
                <c:pt idx="16">
                  <c:v>AI 提供中・実施中（N=100）</c:v>
                </c:pt>
                <c:pt idx="17">
                  <c:v>AI 開発中・準備中（N=  88）</c:v>
                </c:pt>
                <c:pt idx="18">
                  <c:v>AI 調査中・検討中（N=111）</c:v>
                </c:pt>
                <c:pt idx="19">
                  <c:v>　　　　していない（N=110）</c:v>
                </c:pt>
                <c:pt idx="20">
                  <c:v>【 C.つながる対象が増加             】</c:v>
                </c:pt>
                <c:pt idx="21">
                  <c:v>AI 提供中・実施中（N=101）</c:v>
                </c:pt>
                <c:pt idx="22">
                  <c:v>AI 開発中・準備中（N=  89）</c:v>
                </c:pt>
                <c:pt idx="23">
                  <c:v>AI 調査中・検討中（N=108）</c:v>
                </c:pt>
                <c:pt idx="24">
                  <c:v>　　　　していない（N=109）</c:v>
                </c:pt>
                <c:pt idx="25">
                  <c:v>【 I.デジタル.トランスフォーメーションへの対応 】</c:v>
                </c:pt>
                <c:pt idx="26">
                  <c:v>AI 提供中・実施中（N=  97）</c:v>
                </c:pt>
                <c:pt idx="27">
                  <c:v>AI 開発中・準備中（N=  89）</c:v>
                </c:pt>
                <c:pt idx="28">
                  <c:v>AI 調査中・検討中（N=110）</c:v>
                </c:pt>
                <c:pt idx="29">
                  <c:v>　　　　していない（N=110）</c:v>
                </c:pt>
                <c:pt idx="30">
                  <c:v>【 B.部品の増加.プラットフォームの増加 】</c:v>
                </c:pt>
                <c:pt idx="31">
                  <c:v>AI 提供中・実施中（N=100）</c:v>
                </c:pt>
                <c:pt idx="32">
                  <c:v>AI 開発中・準備中（N=  89）</c:v>
                </c:pt>
                <c:pt idx="33">
                  <c:v>AI 調査中・検討中（N=108）</c:v>
                </c:pt>
                <c:pt idx="34">
                  <c:v>　　　　していない（N=109）</c:v>
                </c:pt>
                <c:pt idx="35">
                  <c:v>【 H.対応すべき規格等の増加      】</c:v>
                </c:pt>
                <c:pt idx="36">
                  <c:v>AI 提供中・実施中（N=  98）</c:v>
                </c:pt>
                <c:pt idx="37">
                  <c:v>AI 開発中・準備中（N=  89）</c:v>
                </c:pt>
                <c:pt idx="38">
                  <c:v>AI 調査中・検討中（N=109）</c:v>
                </c:pt>
                <c:pt idx="39">
                  <c:v>　　　　していない（N=108）</c:v>
                </c:pt>
                <c:pt idx="40">
                  <c:v>【 J.ニューノーマルへの対応           】</c:v>
                </c:pt>
                <c:pt idx="41">
                  <c:v>AI 提供中・実施中（N=  99）</c:v>
                </c:pt>
                <c:pt idx="42">
                  <c:v>AI 開発中・準備中（N=  87）</c:v>
                </c:pt>
                <c:pt idx="43">
                  <c:v>AI 調査中・検討中（N=107）</c:v>
                </c:pt>
                <c:pt idx="44">
                  <c:v>　　　　していない（N=109）</c:v>
                </c:pt>
                <c:pt idx="45">
                  <c:v>【 G.仕向地.出荷先の拡大            】</c:v>
                </c:pt>
                <c:pt idx="46">
                  <c:v>AI 提供中・実施中（N=  99）</c:v>
                </c:pt>
                <c:pt idx="47">
                  <c:v>AI 開発中・準備中（N=  89）</c:v>
                </c:pt>
                <c:pt idx="48">
                  <c:v>AI 調査中・検討中（N=109）</c:v>
                </c:pt>
                <c:pt idx="49">
                  <c:v>　　　　していない（N=110）</c:v>
                </c:pt>
              </c:strCache>
            </c:strRef>
          </c:cat>
          <c:val>
            <c:numRef>
              <c:f>'Q12.要件の変化（AI状況別）'!$AB$7:$AB$56</c:f>
              <c:numCache>
                <c:formatCode>0.0%</c:formatCode>
                <c:ptCount val="50"/>
                <c:pt idx="0">
                  <c:v>0</c:v>
                </c:pt>
                <c:pt idx="1">
                  <c:v>1.9801980198019802E-2</c:v>
                </c:pt>
                <c:pt idx="2">
                  <c:v>3.3333333333333333E-2</c:v>
                </c:pt>
                <c:pt idx="3">
                  <c:v>8.9285714285714281E-3</c:v>
                </c:pt>
                <c:pt idx="4">
                  <c:v>6.363636363636363E-2</c:v>
                </c:pt>
                <c:pt idx="5" formatCode="General">
                  <c:v>0</c:v>
                </c:pt>
                <c:pt idx="6">
                  <c:v>0.04</c:v>
                </c:pt>
                <c:pt idx="7">
                  <c:v>1.1235955056179775E-2</c:v>
                </c:pt>
                <c:pt idx="8">
                  <c:v>9.0090090090090089E-3</c:v>
                </c:pt>
                <c:pt idx="9">
                  <c:v>2.7522935779816515E-2</c:v>
                </c:pt>
                <c:pt idx="10" formatCode="General">
                  <c:v>0</c:v>
                </c:pt>
                <c:pt idx="11">
                  <c:v>6.1224489795918366E-2</c:v>
                </c:pt>
                <c:pt idx="12">
                  <c:v>2.247191011235955E-2</c:v>
                </c:pt>
                <c:pt idx="13">
                  <c:v>1.8518518518518517E-2</c:v>
                </c:pt>
                <c:pt idx="14">
                  <c:v>4.5454545454545456E-2</c:v>
                </c:pt>
                <c:pt idx="15" formatCode="General">
                  <c:v>0</c:v>
                </c:pt>
                <c:pt idx="16">
                  <c:v>0.03</c:v>
                </c:pt>
                <c:pt idx="17">
                  <c:v>3.4090909090909088E-2</c:v>
                </c:pt>
                <c:pt idx="18">
                  <c:v>2.7027027027027029E-2</c:v>
                </c:pt>
                <c:pt idx="19">
                  <c:v>4.5454545454545456E-2</c:v>
                </c:pt>
                <c:pt idx="20" formatCode="General">
                  <c:v>0</c:v>
                </c:pt>
                <c:pt idx="21">
                  <c:v>5.9405940594059403E-2</c:v>
                </c:pt>
                <c:pt idx="22">
                  <c:v>3.3707865168539325E-2</c:v>
                </c:pt>
                <c:pt idx="23">
                  <c:v>5.5555555555555552E-2</c:v>
                </c:pt>
                <c:pt idx="24">
                  <c:v>0.11926605504587157</c:v>
                </c:pt>
                <c:pt idx="25" formatCode="General">
                  <c:v>0</c:v>
                </c:pt>
                <c:pt idx="26">
                  <c:v>5.1546391752577317E-2</c:v>
                </c:pt>
                <c:pt idx="27">
                  <c:v>3.3707865168539325E-2</c:v>
                </c:pt>
                <c:pt idx="28">
                  <c:v>5.4545454545454543E-2</c:v>
                </c:pt>
                <c:pt idx="29">
                  <c:v>0.13636363636363635</c:v>
                </c:pt>
                <c:pt idx="30" formatCode="General">
                  <c:v>0</c:v>
                </c:pt>
                <c:pt idx="31">
                  <c:v>0.06</c:v>
                </c:pt>
                <c:pt idx="32">
                  <c:v>5.6179775280898875E-2</c:v>
                </c:pt>
                <c:pt idx="33">
                  <c:v>2.7777777777777776E-2</c:v>
                </c:pt>
                <c:pt idx="34">
                  <c:v>9.1743119266055051E-2</c:v>
                </c:pt>
                <c:pt idx="35" formatCode="General">
                  <c:v>0</c:v>
                </c:pt>
                <c:pt idx="36">
                  <c:v>5.1020408163265307E-2</c:v>
                </c:pt>
                <c:pt idx="37">
                  <c:v>2.247191011235955E-2</c:v>
                </c:pt>
                <c:pt idx="38">
                  <c:v>9.1743119266055051E-3</c:v>
                </c:pt>
                <c:pt idx="39">
                  <c:v>0.10185185185185185</c:v>
                </c:pt>
                <c:pt idx="40" formatCode="General">
                  <c:v>0</c:v>
                </c:pt>
                <c:pt idx="41">
                  <c:v>8.0808080808080815E-2</c:v>
                </c:pt>
                <c:pt idx="42">
                  <c:v>6.8965517241379309E-2</c:v>
                </c:pt>
                <c:pt idx="43">
                  <c:v>6.5420560747663545E-2</c:v>
                </c:pt>
                <c:pt idx="44">
                  <c:v>0.15596330275229359</c:v>
                </c:pt>
                <c:pt idx="45" formatCode="General">
                  <c:v>0</c:v>
                </c:pt>
                <c:pt idx="46">
                  <c:v>6.0606060606060608E-2</c:v>
                </c:pt>
                <c:pt idx="47">
                  <c:v>2.247191011235955E-2</c:v>
                </c:pt>
                <c:pt idx="48">
                  <c:v>3.669724770642202E-2</c:v>
                </c:pt>
                <c:pt idx="49">
                  <c:v>0.1</c:v>
                </c:pt>
              </c:numCache>
            </c:numRef>
          </c:val>
          <c:extLst>
            <c:ext xmlns:c16="http://schemas.microsoft.com/office/drawing/2014/chart" uri="{C3380CC4-5D6E-409C-BE32-E72D297353CC}">
              <c16:uniqueId val="{00000018-19AE-49EE-B7C4-065CBCFC276E}"/>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5372279495994"/>
          <c:y val="5.027909500142768E-2"/>
          <c:w val="0.44955612829324171"/>
          <c:h val="0.92996369393682243"/>
        </c:manualLayout>
      </c:layout>
      <c:barChart>
        <c:barDir val="bar"/>
        <c:grouping val="stacked"/>
        <c:varyColors val="0"/>
        <c:ser>
          <c:idx val="0"/>
          <c:order val="0"/>
          <c:tx>
            <c:strRef>
              <c:f>'Q12.要件の変化（DX有無）'!$X$6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72D-4461-A1BB-EFD2C712C006}"/>
                </c:ext>
              </c:extLst>
            </c:dLbl>
            <c:dLbl>
              <c:idx val="3"/>
              <c:delete val="1"/>
              <c:extLst>
                <c:ext xmlns:c15="http://schemas.microsoft.com/office/drawing/2012/chart" uri="{CE6537A1-D6FC-4f65-9D91-7224C49458BB}"/>
                <c:ext xmlns:c16="http://schemas.microsoft.com/office/drawing/2014/chart" uri="{C3380CC4-5D6E-409C-BE32-E72D297353CC}">
                  <c16:uniqueId val="{00000001-C72D-4461-A1BB-EFD2C712C006}"/>
                </c:ext>
              </c:extLst>
            </c:dLbl>
            <c:dLbl>
              <c:idx val="6"/>
              <c:delete val="1"/>
              <c:extLst>
                <c:ext xmlns:c15="http://schemas.microsoft.com/office/drawing/2012/chart" uri="{CE6537A1-D6FC-4f65-9D91-7224C49458BB}"/>
                <c:ext xmlns:c16="http://schemas.microsoft.com/office/drawing/2014/chart" uri="{C3380CC4-5D6E-409C-BE32-E72D297353CC}">
                  <c16:uniqueId val="{00000002-C72D-4461-A1BB-EFD2C712C006}"/>
                </c:ext>
              </c:extLst>
            </c:dLbl>
            <c:dLbl>
              <c:idx val="9"/>
              <c:delete val="1"/>
              <c:extLst>
                <c:ext xmlns:c15="http://schemas.microsoft.com/office/drawing/2012/chart" uri="{CE6537A1-D6FC-4f65-9D91-7224C49458BB}"/>
                <c:ext xmlns:c16="http://schemas.microsoft.com/office/drawing/2014/chart" uri="{C3380CC4-5D6E-409C-BE32-E72D297353CC}">
                  <c16:uniqueId val="{00000003-C72D-4461-A1BB-EFD2C712C006}"/>
                </c:ext>
              </c:extLst>
            </c:dLbl>
            <c:dLbl>
              <c:idx val="12"/>
              <c:delete val="1"/>
              <c:extLst>
                <c:ext xmlns:c15="http://schemas.microsoft.com/office/drawing/2012/chart" uri="{CE6537A1-D6FC-4f65-9D91-7224C49458BB}"/>
                <c:ext xmlns:c16="http://schemas.microsoft.com/office/drawing/2014/chart" uri="{C3380CC4-5D6E-409C-BE32-E72D297353CC}">
                  <c16:uniqueId val="{00000004-C72D-4461-A1BB-EFD2C712C006}"/>
                </c:ext>
              </c:extLst>
            </c:dLbl>
            <c:dLbl>
              <c:idx val="15"/>
              <c:delete val="1"/>
              <c:extLst>
                <c:ext xmlns:c15="http://schemas.microsoft.com/office/drawing/2012/chart" uri="{CE6537A1-D6FC-4f65-9D91-7224C49458BB}"/>
                <c:ext xmlns:c16="http://schemas.microsoft.com/office/drawing/2014/chart" uri="{C3380CC4-5D6E-409C-BE32-E72D297353CC}">
                  <c16:uniqueId val="{00000005-C72D-4461-A1BB-EFD2C712C006}"/>
                </c:ext>
              </c:extLst>
            </c:dLbl>
            <c:dLbl>
              <c:idx val="18"/>
              <c:delete val="1"/>
              <c:extLst>
                <c:ext xmlns:c15="http://schemas.microsoft.com/office/drawing/2012/chart" uri="{CE6537A1-D6FC-4f65-9D91-7224C49458BB}"/>
                <c:ext xmlns:c16="http://schemas.microsoft.com/office/drawing/2014/chart" uri="{C3380CC4-5D6E-409C-BE32-E72D297353CC}">
                  <c16:uniqueId val="{00000006-C72D-4461-A1BB-EFD2C712C006}"/>
                </c:ext>
              </c:extLst>
            </c:dLbl>
            <c:dLbl>
              <c:idx val="21"/>
              <c:delete val="1"/>
              <c:extLst>
                <c:ext xmlns:c15="http://schemas.microsoft.com/office/drawing/2012/chart" uri="{CE6537A1-D6FC-4f65-9D91-7224C49458BB}"/>
                <c:ext xmlns:c16="http://schemas.microsoft.com/office/drawing/2014/chart" uri="{C3380CC4-5D6E-409C-BE32-E72D297353CC}">
                  <c16:uniqueId val="{00000007-C72D-4461-A1BB-EFD2C712C006}"/>
                </c:ext>
              </c:extLst>
            </c:dLbl>
            <c:dLbl>
              <c:idx val="24"/>
              <c:delete val="1"/>
              <c:extLst>
                <c:ext xmlns:c15="http://schemas.microsoft.com/office/drawing/2012/chart" uri="{CE6537A1-D6FC-4f65-9D91-7224C49458BB}"/>
                <c:ext xmlns:c16="http://schemas.microsoft.com/office/drawing/2014/chart" uri="{C3380CC4-5D6E-409C-BE32-E72D297353CC}">
                  <c16:uniqueId val="{00000008-C72D-4461-A1BB-EFD2C712C006}"/>
                </c:ext>
              </c:extLst>
            </c:dLbl>
            <c:dLbl>
              <c:idx val="27"/>
              <c:delete val="1"/>
              <c:extLst>
                <c:ext xmlns:c15="http://schemas.microsoft.com/office/drawing/2012/chart" uri="{CE6537A1-D6FC-4f65-9D91-7224C49458BB}"/>
                <c:ext xmlns:c16="http://schemas.microsoft.com/office/drawing/2014/chart" uri="{C3380CC4-5D6E-409C-BE32-E72D297353CC}">
                  <c16:uniqueId val="{00000009-C72D-4461-A1BB-EFD2C712C006}"/>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69）</c:v>
                </c:pt>
                <c:pt idx="2">
                  <c:v>DX取り組み 無し（N=201）</c:v>
                </c:pt>
                <c:pt idx="3">
                  <c:v>【 A.適用技術の複雑化.高度化    】</c:v>
                </c:pt>
                <c:pt idx="4">
                  <c:v>DX取り組み 有り（N=  69）</c:v>
                </c:pt>
                <c:pt idx="5">
                  <c:v>DX取り組み 無し（N=202）</c:v>
                </c:pt>
                <c:pt idx="6">
                  <c:v>【 E.安全性の向上.機能安全への対応等 】</c:v>
                </c:pt>
                <c:pt idx="7">
                  <c:v>DX取り組み 有り（N=  68）</c:v>
                </c:pt>
                <c:pt idx="8">
                  <c:v>DX取り組み 無し（N=197）</c:v>
                </c:pt>
                <c:pt idx="9">
                  <c:v>【 C.つながる対象が増加             】</c:v>
                </c:pt>
                <c:pt idx="10">
                  <c:v>DX取り組み 有り（N=  69）</c:v>
                </c:pt>
                <c:pt idx="11">
                  <c:v>DX取り組み 無し（N=199）</c:v>
                </c:pt>
                <c:pt idx="12">
                  <c:v>【 D.利用形態.利用方法の多様化 】</c:v>
                </c:pt>
                <c:pt idx="13">
                  <c:v>DX取り組み 有り（N=  70）</c:v>
                </c:pt>
                <c:pt idx="14">
                  <c:v>DX取り組み 無し（N=200）</c:v>
                </c:pt>
                <c:pt idx="15">
                  <c:v>【 I.デジタル.トランスフォーメーションへの対応 】</c:v>
                </c:pt>
                <c:pt idx="16">
                  <c:v>DX取り組み 有り（N=  69）</c:v>
                </c:pt>
                <c:pt idx="17">
                  <c:v>DX取り組み 無し（N=201）</c:v>
                </c:pt>
                <c:pt idx="18">
                  <c:v>【 B.部品の増加.プラットフォームの増加 】</c:v>
                </c:pt>
                <c:pt idx="19">
                  <c:v>DX取り組み 有り（N=  69）</c:v>
                </c:pt>
                <c:pt idx="20">
                  <c:v>DX取り組み 無し（N=200）</c:v>
                </c:pt>
                <c:pt idx="21">
                  <c:v>【 J.ニューノーマルへの対応           】</c:v>
                </c:pt>
                <c:pt idx="22">
                  <c:v>DX取り組み 有り（N=  66）</c:v>
                </c:pt>
                <c:pt idx="23">
                  <c:v>DX取り組み 無し（N=200）</c:v>
                </c:pt>
                <c:pt idx="24">
                  <c:v>【 H.対応すべき規格等の増加      】</c:v>
                </c:pt>
                <c:pt idx="25">
                  <c:v>DX取り組み 有り（N=  67）</c:v>
                </c:pt>
                <c:pt idx="26">
                  <c:v>DX取り組み 無し（N=200）</c:v>
                </c:pt>
                <c:pt idx="27">
                  <c:v>【 G.仕向地.出荷先の拡大         】</c:v>
                </c:pt>
                <c:pt idx="28">
                  <c:v>DX取り組み 有り（N=  68）</c:v>
                </c:pt>
                <c:pt idx="29">
                  <c:v>DX取り組み 無し（N=200）</c:v>
                </c:pt>
              </c:strCache>
            </c:strRef>
          </c:cat>
          <c:val>
            <c:numRef>
              <c:f>'Q12.要件の変化（DX有無）'!$X$7:$X$36</c:f>
              <c:numCache>
                <c:formatCode>0.0%</c:formatCode>
                <c:ptCount val="30"/>
                <c:pt idx="0" formatCode="General">
                  <c:v>0</c:v>
                </c:pt>
                <c:pt idx="1">
                  <c:v>0.44927536231884058</c:v>
                </c:pt>
                <c:pt idx="2">
                  <c:v>0.3383084577114428</c:v>
                </c:pt>
                <c:pt idx="3" formatCode="General">
                  <c:v>0</c:v>
                </c:pt>
                <c:pt idx="4">
                  <c:v>0.43478260869565216</c:v>
                </c:pt>
                <c:pt idx="5">
                  <c:v>0.3316831683168317</c:v>
                </c:pt>
                <c:pt idx="6" formatCode="General">
                  <c:v>0</c:v>
                </c:pt>
                <c:pt idx="7">
                  <c:v>0.35294117647058826</c:v>
                </c:pt>
                <c:pt idx="8">
                  <c:v>0.24873096446700507</c:v>
                </c:pt>
                <c:pt idx="9" formatCode="General">
                  <c:v>0</c:v>
                </c:pt>
                <c:pt idx="10">
                  <c:v>0.27536231884057971</c:v>
                </c:pt>
                <c:pt idx="11">
                  <c:v>0.17587939698492464</c:v>
                </c:pt>
                <c:pt idx="12" formatCode="General">
                  <c:v>0</c:v>
                </c:pt>
                <c:pt idx="13">
                  <c:v>0.25714285714285712</c:v>
                </c:pt>
                <c:pt idx="14">
                  <c:v>0.16500000000000001</c:v>
                </c:pt>
                <c:pt idx="15" formatCode="General">
                  <c:v>0</c:v>
                </c:pt>
                <c:pt idx="16">
                  <c:v>0.2608695652173913</c:v>
                </c:pt>
                <c:pt idx="17">
                  <c:v>0.11442786069651742</c:v>
                </c:pt>
                <c:pt idx="18" formatCode="General">
                  <c:v>0</c:v>
                </c:pt>
                <c:pt idx="19">
                  <c:v>0.15942028985507245</c:v>
                </c:pt>
                <c:pt idx="20">
                  <c:v>0.14499999999999999</c:v>
                </c:pt>
                <c:pt idx="21" formatCode="General">
                  <c:v>0</c:v>
                </c:pt>
                <c:pt idx="22">
                  <c:v>0.16666666666666666</c:v>
                </c:pt>
                <c:pt idx="23">
                  <c:v>0.08</c:v>
                </c:pt>
                <c:pt idx="24" formatCode="General">
                  <c:v>0</c:v>
                </c:pt>
                <c:pt idx="25">
                  <c:v>7.4626865671641784E-2</c:v>
                </c:pt>
                <c:pt idx="26">
                  <c:v>0.1</c:v>
                </c:pt>
                <c:pt idx="27" formatCode="General">
                  <c:v>0</c:v>
                </c:pt>
                <c:pt idx="28">
                  <c:v>0.13235294117647059</c:v>
                </c:pt>
                <c:pt idx="29">
                  <c:v>5.5E-2</c:v>
                </c:pt>
              </c:numCache>
            </c:numRef>
          </c:val>
          <c:extLst>
            <c:ext xmlns:c16="http://schemas.microsoft.com/office/drawing/2014/chart" uri="{C3380CC4-5D6E-409C-BE32-E72D297353CC}">
              <c16:uniqueId val="{0000000A-C72D-4461-A1BB-EFD2C712C006}"/>
            </c:ext>
          </c:extLst>
        </c:ser>
        <c:ser>
          <c:idx val="1"/>
          <c:order val="1"/>
          <c:tx>
            <c:strRef>
              <c:f>'Q12.要件の変化（DX有無）'!$Y$6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C72D-4461-A1BB-EFD2C712C006}"/>
                </c:ext>
              </c:extLst>
            </c:dLbl>
            <c:dLbl>
              <c:idx val="3"/>
              <c:delete val="1"/>
              <c:extLst>
                <c:ext xmlns:c15="http://schemas.microsoft.com/office/drawing/2012/chart" uri="{CE6537A1-D6FC-4f65-9D91-7224C49458BB}"/>
                <c:ext xmlns:c16="http://schemas.microsoft.com/office/drawing/2014/chart" uri="{C3380CC4-5D6E-409C-BE32-E72D297353CC}">
                  <c16:uniqueId val="{0000000C-C72D-4461-A1BB-EFD2C712C006}"/>
                </c:ext>
              </c:extLst>
            </c:dLbl>
            <c:dLbl>
              <c:idx val="6"/>
              <c:delete val="1"/>
              <c:extLst>
                <c:ext xmlns:c15="http://schemas.microsoft.com/office/drawing/2012/chart" uri="{CE6537A1-D6FC-4f65-9D91-7224C49458BB}"/>
                <c:ext xmlns:c16="http://schemas.microsoft.com/office/drawing/2014/chart" uri="{C3380CC4-5D6E-409C-BE32-E72D297353CC}">
                  <c16:uniqueId val="{0000000D-C72D-4461-A1BB-EFD2C712C006}"/>
                </c:ext>
              </c:extLst>
            </c:dLbl>
            <c:dLbl>
              <c:idx val="9"/>
              <c:delete val="1"/>
              <c:extLst>
                <c:ext xmlns:c15="http://schemas.microsoft.com/office/drawing/2012/chart" uri="{CE6537A1-D6FC-4f65-9D91-7224C49458BB}"/>
                <c:ext xmlns:c16="http://schemas.microsoft.com/office/drawing/2014/chart" uri="{C3380CC4-5D6E-409C-BE32-E72D297353CC}">
                  <c16:uniqueId val="{0000000E-C72D-4461-A1BB-EFD2C712C006}"/>
                </c:ext>
              </c:extLst>
            </c:dLbl>
            <c:dLbl>
              <c:idx val="12"/>
              <c:delete val="1"/>
              <c:extLst>
                <c:ext xmlns:c15="http://schemas.microsoft.com/office/drawing/2012/chart" uri="{CE6537A1-D6FC-4f65-9D91-7224C49458BB}"/>
                <c:ext xmlns:c16="http://schemas.microsoft.com/office/drawing/2014/chart" uri="{C3380CC4-5D6E-409C-BE32-E72D297353CC}">
                  <c16:uniqueId val="{0000000F-C72D-4461-A1BB-EFD2C712C006}"/>
                </c:ext>
              </c:extLst>
            </c:dLbl>
            <c:dLbl>
              <c:idx val="15"/>
              <c:delete val="1"/>
              <c:extLst>
                <c:ext xmlns:c15="http://schemas.microsoft.com/office/drawing/2012/chart" uri="{CE6537A1-D6FC-4f65-9D91-7224C49458BB}"/>
                <c:ext xmlns:c16="http://schemas.microsoft.com/office/drawing/2014/chart" uri="{C3380CC4-5D6E-409C-BE32-E72D297353CC}">
                  <c16:uniqueId val="{00000010-C72D-4461-A1BB-EFD2C712C006}"/>
                </c:ext>
              </c:extLst>
            </c:dLbl>
            <c:dLbl>
              <c:idx val="18"/>
              <c:delete val="1"/>
              <c:extLst>
                <c:ext xmlns:c15="http://schemas.microsoft.com/office/drawing/2012/chart" uri="{CE6537A1-D6FC-4f65-9D91-7224C49458BB}"/>
                <c:ext xmlns:c16="http://schemas.microsoft.com/office/drawing/2014/chart" uri="{C3380CC4-5D6E-409C-BE32-E72D297353CC}">
                  <c16:uniqueId val="{00000011-C72D-4461-A1BB-EFD2C712C006}"/>
                </c:ext>
              </c:extLst>
            </c:dLbl>
            <c:dLbl>
              <c:idx val="21"/>
              <c:delete val="1"/>
              <c:extLst>
                <c:ext xmlns:c15="http://schemas.microsoft.com/office/drawing/2012/chart" uri="{CE6537A1-D6FC-4f65-9D91-7224C49458BB}"/>
                <c:ext xmlns:c16="http://schemas.microsoft.com/office/drawing/2014/chart" uri="{C3380CC4-5D6E-409C-BE32-E72D297353CC}">
                  <c16:uniqueId val="{00000012-C72D-4461-A1BB-EFD2C712C006}"/>
                </c:ext>
              </c:extLst>
            </c:dLbl>
            <c:dLbl>
              <c:idx val="24"/>
              <c:delete val="1"/>
              <c:extLst>
                <c:ext xmlns:c15="http://schemas.microsoft.com/office/drawing/2012/chart" uri="{CE6537A1-D6FC-4f65-9D91-7224C49458BB}"/>
                <c:ext xmlns:c16="http://schemas.microsoft.com/office/drawing/2014/chart" uri="{C3380CC4-5D6E-409C-BE32-E72D297353CC}">
                  <c16:uniqueId val="{00000013-C72D-4461-A1BB-EFD2C712C006}"/>
                </c:ext>
              </c:extLst>
            </c:dLbl>
            <c:dLbl>
              <c:idx val="27"/>
              <c:delete val="1"/>
              <c:extLst>
                <c:ext xmlns:c15="http://schemas.microsoft.com/office/drawing/2012/chart" uri="{CE6537A1-D6FC-4f65-9D91-7224C49458BB}"/>
                <c:ext xmlns:c16="http://schemas.microsoft.com/office/drawing/2014/chart" uri="{C3380CC4-5D6E-409C-BE32-E72D297353CC}">
                  <c16:uniqueId val="{00000014-C72D-4461-A1BB-EFD2C712C006}"/>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69）</c:v>
                </c:pt>
                <c:pt idx="2">
                  <c:v>DX取り組み 無し（N=201）</c:v>
                </c:pt>
                <c:pt idx="3">
                  <c:v>【 A.適用技術の複雑化.高度化    】</c:v>
                </c:pt>
                <c:pt idx="4">
                  <c:v>DX取り組み 有り（N=  69）</c:v>
                </c:pt>
                <c:pt idx="5">
                  <c:v>DX取り組み 無し（N=202）</c:v>
                </c:pt>
                <c:pt idx="6">
                  <c:v>【 E.安全性の向上.機能安全への対応等 】</c:v>
                </c:pt>
                <c:pt idx="7">
                  <c:v>DX取り組み 有り（N=  68）</c:v>
                </c:pt>
                <c:pt idx="8">
                  <c:v>DX取り組み 無し（N=197）</c:v>
                </c:pt>
                <c:pt idx="9">
                  <c:v>【 C.つながる対象が増加             】</c:v>
                </c:pt>
                <c:pt idx="10">
                  <c:v>DX取り組み 有り（N=  69）</c:v>
                </c:pt>
                <c:pt idx="11">
                  <c:v>DX取り組み 無し（N=199）</c:v>
                </c:pt>
                <c:pt idx="12">
                  <c:v>【 D.利用形態.利用方法の多様化 】</c:v>
                </c:pt>
                <c:pt idx="13">
                  <c:v>DX取り組み 有り（N=  70）</c:v>
                </c:pt>
                <c:pt idx="14">
                  <c:v>DX取り組み 無し（N=200）</c:v>
                </c:pt>
                <c:pt idx="15">
                  <c:v>【 I.デジタル.トランスフォーメーションへの対応 】</c:v>
                </c:pt>
                <c:pt idx="16">
                  <c:v>DX取り組み 有り（N=  69）</c:v>
                </c:pt>
                <c:pt idx="17">
                  <c:v>DX取り組み 無し（N=201）</c:v>
                </c:pt>
                <c:pt idx="18">
                  <c:v>【 B.部品の増加.プラットフォームの増加 】</c:v>
                </c:pt>
                <c:pt idx="19">
                  <c:v>DX取り組み 有り（N=  69）</c:v>
                </c:pt>
                <c:pt idx="20">
                  <c:v>DX取り組み 無し（N=200）</c:v>
                </c:pt>
                <c:pt idx="21">
                  <c:v>【 J.ニューノーマルへの対応           】</c:v>
                </c:pt>
                <c:pt idx="22">
                  <c:v>DX取り組み 有り（N=  66）</c:v>
                </c:pt>
                <c:pt idx="23">
                  <c:v>DX取り組み 無し（N=200）</c:v>
                </c:pt>
                <c:pt idx="24">
                  <c:v>【 H.対応すべき規格等の増加      】</c:v>
                </c:pt>
                <c:pt idx="25">
                  <c:v>DX取り組み 有り（N=  67）</c:v>
                </c:pt>
                <c:pt idx="26">
                  <c:v>DX取り組み 無し（N=200）</c:v>
                </c:pt>
                <c:pt idx="27">
                  <c:v>【 G.仕向地.出荷先の拡大         】</c:v>
                </c:pt>
                <c:pt idx="28">
                  <c:v>DX取り組み 有り（N=  68）</c:v>
                </c:pt>
                <c:pt idx="29">
                  <c:v>DX取り組み 無し（N=200）</c:v>
                </c:pt>
              </c:strCache>
            </c:strRef>
          </c:cat>
          <c:val>
            <c:numRef>
              <c:f>'Q12.要件の変化（DX有無）'!$Y$7:$Y$36</c:f>
              <c:numCache>
                <c:formatCode>0.0%</c:formatCode>
                <c:ptCount val="30"/>
                <c:pt idx="0" formatCode="General">
                  <c:v>0</c:v>
                </c:pt>
                <c:pt idx="1">
                  <c:v>0.39130434782608697</c:v>
                </c:pt>
                <c:pt idx="2">
                  <c:v>0.43781094527363185</c:v>
                </c:pt>
                <c:pt idx="3" formatCode="General">
                  <c:v>0</c:v>
                </c:pt>
                <c:pt idx="4">
                  <c:v>0.44927536231884058</c:v>
                </c:pt>
                <c:pt idx="5">
                  <c:v>0.44554455445544555</c:v>
                </c:pt>
                <c:pt idx="6" formatCode="General">
                  <c:v>0</c:v>
                </c:pt>
                <c:pt idx="7">
                  <c:v>0.3235294117647059</c:v>
                </c:pt>
                <c:pt idx="8">
                  <c:v>0.43147208121827413</c:v>
                </c:pt>
                <c:pt idx="9" formatCode="General">
                  <c:v>0</c:v>
                </c:pt>
                <c:pt idx="10">
                  <c:v>0.44927536231884058</c:v>
                </c:pt>
                <c:pt idx="11">
                  <c:v>0.34673366834170855</c:v>
                </c:pt>
                <c:pt idx="12" formatCode="General">
                  <c:v>0</c:v>
                </c:pt>
                <c:pt idx="13">
                  <c:v>0.47142857142857142</c:v>
                </c:pt>
                <c:pt idx="14">
                  <c:v>0.40500000000000003</c:v>
                </c:pt>
                <c:pt idx="15" formatCode="General">
                  <c:v>0</c:v>
                </c:pt>
                <c:pt idx="16">
                  <c:v>0.50724637681159424</c:v>
                </c:pt>
                <c:pt idx="17">
                  <c:v>0.34328358208955223</c:v>
                </c:pt>
                <c:pt idx="18" formatCode="General">
                  <c:v>0</c:v>
                </c:pt>
                <c:pt idx="19">
                  <c:v>0.42028985507246375</c:v>
                </c:pt>
                <c:pt idx="20">
                  <c:v>0.40500000000000003</c:v>
                </c:pt>
                <c:pt idx="21" formatCode="General">
                  <c:v>0</c:v>
                </c:pt>
                <c:pt idx="22">
                  <c:v>0.33333333333333331</c:v>
                </c:pt>
                <c:pt idx="23">
                  <c:v>0.27500000000000002</c:v>
                </c:pt>
                <c:pt idx="24" formatCode="General">
                  <c:v>0</c:v>
                </c:pt>
                <c:pt idx="25">
                  <c:v>0.41791044776119401</c:v>
                </c:pt>
                <c:pt idx="26">
                  <c:v>0.32500000000000001</c:v>
                </c:pt>
                <c:pt idx="27" formatCode="General">
                  <c:v>0</c:v>
                </c:pt>
                <c:pt idx="28">
                  <c:v>0.26470588235294118</c:v>
                </c:pt>
                <c:pt idx="29">
                  <c:v>0.17499999999999999</c:v>
                </c:pt>
              </c:numCache>
            </c:numRef>
          </c:val>
          <c:extLst>
            <c:ext xmlns:c16="http://schemas.microsoft.com/office/drawing/2014/chart" uri="{C3380CC4-5D6E-409C-BE32-E72D297353CC}">
              <c16:uniqueId val="{00000015-C72D-4461-A1BB-EFD2C712C006}"/>
            </c:ext>
          </c:extLst>
        </c:ser>
        <c:ser>
          <c:idx val="2"/>
          <c:order val="2"/>
          <c:tx>
            <c:strRef>
              <c:f>'Q12.要件の変化（DX有無）'!$Z$6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69）</c:v>
                </c:pt>
                <c:pt idx="2">
                  <c:v>DX取り組み 無し（N=201）</c:v>
                </c:pt>
                <c:pt idx="3">
                  <c:v>【 A.適用技術の複雑化.高度化    】</c:v>
                </c:pt>
                <c:pt idx="4">
                  <c:v>DX取り組み 有り（N=  69）</c:v>
                </c:pt>
                <c:pt idx="5">
                  <c:v>DX取り組み 無し（N=202）</c:v>
                </c:pt>
                <c:pt idx="6">
                  <c:v>【 E.安全性の向上.機能安全への対応等 】</c:v>
                </c:pt>
                <c:pt idx="7">
                  <c:v>DX取り組み 有り（N=  68）</c:v>
                </c:pt>
                <c:pt idx="8">
                  <c:v>DX取り組み 無し（N=197）</c:v>
                </c:pt>
                <c:pt idx="9">
                  <c:v>【 C.つながる対象が増加             】</c:v>
                </c:pt>
                <c:pt idx="10">
                  <c:v>DX取り組み 有り（N=  69）</c:v>
                </c:pt>
                <c:pt idx="11">
                  <c:v>DX取り組み 無し（N=199）</c:v>
                </c:pt>
                <c:pt idx="12">
                  <c:v>【 D.利用形態.利用方法の多様化 】</c:v>
                </c:pt>
                <c:pt idx="13">
                  <c:v>DX取り組み 有り（N=  70）</c:v>
                </c:pt>
                <c:pt idx="14">
                  <c:v>DX取り組み 無し（N=200）</c:v>
                </c:pt>
                <c:pt idx="15">
                  <c:v>【 I.デジタル.トランスフォーメーションへの対応 】</c:v>
                </c:pt>
                <c:pt idx="16">
                  <c:v>DX取り組み 有り（N=  69）</c:v>
                </c:pt>
                <c:pt idx="17">
                  <c:v>DX取り組み 無し（N=201）</c:v>
                </c:pt>
                <c:pt idx="18">
                  <c:v>【 B.部品の増加.プラットフォームの増加 】</c:v>
                </c:pt>
                <c:pt idx="19">
                  <c:v>DX取り組み 有り（N=  69）</c:v>
                </c:pt>
                <c:pt idx="20">
                  <c:v>DX取り組み 無し（N=200）</c:v>
                </c:pt>
                <c:pt idx="21">
                  <c:v>【 J.ニューノーマルへの対応           】</c:v>
                </c:pt>
                <c:pt idx="22">
                  <c:v>DX取り組み 有り（N=  66）</c:v>
                </c:pt>
                <c:pt idx="23">
                  <c:v>DX取り組み 無し（N=200）</c:v>
                </c:pt>
                <c:pt idx="24">
                  <c:v>【 H.対応すべき規格等の増加      】</c:v>
                </c:pt>
                <c:pt idx="25">
                  <c:v>DX取り組み 有り（N=  67）</c:v>
                </c:pt>
                <c:pt idx="26">
                  <c:v>DX取り組み 無し（N=200）</c:v>
                </c:pt>
                <c:pt idx="27">
                  <c:v>【 G.仕向地.出荷先の拡大         】</c:v>
                </c:pt>
                <c:pt idx="28">
                  <c:v>DX取り組み 有り（N=  68）</c:v>
                </c:pt>
                <c:pt idx="29">
                  <c:v>DX取り組み 無し（N=200）</c:v>
                </c:pt>
              </c:strCache>
            </c:strRef>
          </c:cat>
          <c:val>
            <c:numRef>
              <c:f>'Q12.要件の変化（DX有無）'!$Z$7:$Z$36</c:f>
              <c:numCache>
                <c:formatCode>0.0%</c:formatCode>
                <c:ptCount val="30"/>
                <c:pt idx="0" formatCode="General">
                  <c:v>0</c:v>
                </c:pt>
                <c:pt idx="1">
                  <c:v>8.6956521739130432E-2</c:v>
                </c:pt>
                <c:pt idx="2">
                  <c:v>0.13930348258706468</c:v>
                </c:pt>
                <c:pt idx="3" formatCode="General">
                  <c:v>0</c:v>
                </c:pt>
                <c:pt idx="4">
                  <c:v>7.2463768115942032E-2</c:v>
                </c:pt>
                <c:pt idx="5">
                  <c:v>0.12871287128712872</c:v>
                </c:pt>
                <c:pt idx="6" formatCode="General">
                  <c:v>0</c:v>
                </c:pt>
                <c:pt idx="7">
                  <c:v>0.14705882352941177</c:v>
                </c:pt>
                <c:pt idx="8">
                  <c:v>0.233502538071066</c:v>
                </c:pt>
                <c:pt idx="9" formatCode="General">
                  <c:v>0</c:v>
                </c:pt>
                <c:pt idx="10">
                  <c:v>0.18840579710144928</c:v>
                </c:pt>
                <c:pt idx="11">
                  <c:v>0.3165829145728643</c:v>
                </c:pt>
                <c:pt idx="12" formatCode="General">
                  <c:v>0</c:v>
                </c:pt>
                <c:pt idx="13">
                  <c:v>0.17142857142857143</c:v>
                </c:pt>
                <c:pt idx="14">
                  <c:v>0.28999999999999998</c:v>
                </c:pt>
                <c:pt idx="15" formatCode="General">
                  <c:v>0</c:v>
                </c:pt>
                <c:pt idx="16">
                  <c:v>0.14492753623188406</c:v>
                </c:pt>
                <c:pt idx="17">
                  <c:v>0.3383084577114428</c:v>
                </c:pt>
                <c:pt idx="18" formatCode="General">
                  <c:v>0</c:v>
                </c:pt>
                <c:pt idx="19">
                  <c:v>0.20289855072463769</c:v>
                </c:pt>
                <c:pt idx="20">
                  <c:v>0.3</c:v>
                </c:pt>
                <c:pt idx="21" formatCode="General">
                  <c:v>0</c:v>
                </c:pt>
                <c:pt idx="22">
                  <c:v>0.37878787878787878</c:v>
                </c:pt>
                <c:pt idx="23">
                  <c:v>0.42</c:v>
                </c:pt>
                <c:pt idx="24" formatCode="General">
                  <c:v>0</c:v>
                </c:pt>
                <c:pt idx="25">
                  <c:v>0.35820895522388058</c:v>
                </c:pt>
                <c:pt idx="26">
                  <c:v>0.38500000000000001</c:v>
                </c:pt>
                <c:pt idx="27" formatCode="General">
                  <c:v>0</c:v>
                </c:pt>
                <c:pt idx="28">
                  <c:v>0.41176470588235292</c:v>
                </c:pt>
                <c:pt idx="29">
                  <c:v>0.49</c:v>
                </c:pt>
              </c:numCache>
            </c:numRef>
          </c:val>
          <c:extLst>
            <c:ext xmlns:c16="http://schemas.microsoft.com/office/drawing/2014/chart" uri="{C3380CC4-5D6E-409C-BE32-E72D297353CC}">
              <c16:uniqueId val="{00000016-C72D-4461-A1BB-EFD2C712C006}"/>
            </c:ext>
          </c:extLst>
        </c:ser>
        <c:ser>
          <c:idx val="3"/>
          <c:order val="3"/>
          <c:tx>
            <c:strRef>
              <c:f>'Q12.要件の変化（DX有無）'!$AA$6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69）</c:v>
                </c:pt>
                <c:pt idx="2">
                  <c:v>DX取り組み 無し（N=201）</c:v>
                </c:pt>
                <c:pt idx="3">
                  <c:v>【 A.適用技術の複雑化.高度化    】</c:v>
                </c:pt>
                <c:pt idx="4">
                  <c:v>DX取り組み 有り（N=  69）</c:v>
                </c:pt>
                <c:pt idx="5">
                  <c:v>DX取り組み 無し（N=202）</c:v>
                </c:pt>
                <c:pt idx="6">
                  <c:v>【 E.安全性の向上.機能安全への対応等 】</c:v>
                </c:pt>
                <c:pt idx="7">
                  <c:v>DX取り組み 有り（N=  68）</c:v>
                </c:pt>
                <c:pt idx="8">
                  <c:v>DX取り組み 無し（N=197）</c:v>
                </c:pt>
                <c:pt idx="9">
                  <c:v>【 C.つながる対象が増加             】</c:v>
                </c:pt>
                <c:pt idx="10">
                  <c:v>DX取り組み 有り（N=  69）</c:v>
                </c:pt>
                <c:pt idx="11">
                  <c:v>DX取り組み 無し（N=199）</c:v>
                </c:pt>
                <c:pt idx="12">
                  <c:v>【 D.利用形態.利用方法の多様化 】</c:v>
                </c:pt>
                <c:pt idx="13">
                  <c:v>DX取り組み 有り（N=  70）</c:v>
                </c:pt>
                <c:pt idx="14">
                  <c:v>DX取り組み 無し（N=200）</c:v>
                </c:pt>
                <c:pt idx="15">
                  <c:v>【 I.デジタル.トランスフォーメーションへの対応 】</c:v>
                </c:pt>
                <c:pt idx="16">
                  <c:v>DX取り組み 有り（N=  69）</c:v>
                </c:pt>
                <c:pt idx="17">
                  <c:v>DX取り組み 無し（N=201）</c:v>
                </c:pt>
                <c:pt idx="18">
                  <c:v>【 B.部品の増加.プラットフォームの増加 】</c:v>
                </c:pt>
                <c:pt idx="19">
                  <c:v>DX取り組み 有り（N=  69）</c:v>
                </c:pt>
                <c:pt idx="20">
                  <c:v>DX取り組み 無し（N=200）</c:v>
                </c:pt>
                <c:pt idx="21">
                  <c:v>【 J.ニューノーマルへの対応           】</c:v>
                </c:pt>
                <c:pt idx="22">
                  <c:v>DX取り組み 有り（N=  66）</c:v>
                </c:pt>
                <c:pt idx="23">
                  <c:v>DX取り組み 無し（N=200）</c:v>
                </c:pt>
                <c:pt idx="24">
                  <c:v>【 H.対応すべき規格等の増加      】</c:v>
                </c:pt>
                <c:pt idx="25">
                  <c:v>DX取り組み 有り（N=  67）</c:v>
                </c:pt>
                <c:pt idx="26">
                  <c:v>DX取り組み 無し（N=200）</c:v>
                </c:pt>
                <c:pt idx="27">
                  <c:v>【 G.仕向地.出荷先の拡大         】</c:v>
                </c:pt>
                <c:pt idx="28">
                  <c:v>DX取り組み 有り（N=  68）</c:v>
                </c:pt>
                <c:pt idx="29">
                  <c:v>DX取り組み 無し（N=200）</c:v>
                </c:pt>
              </c:strCache>
            </c:strRef>
          </c:cat>
          <c:val>
            <c:numRef>
              <c:f>'Q12.要件の変化（DX有無）'!$AA$7:$AA$36</c:f>
              <c:numCache>
                <c:formatCode>0.0%</c:formatCode>
                <c:ptCount val="30"/>
                <c:pt idx="0" formatCode="General">
                  <c:v>0</c:v>
                </c:pt>
                <c:pt idx="1">
                  <c:v>4.3478260869565216E-2</c:v>
                </c:pt>
                <c:pt idx="2">
                  <c:v>6.4676616915422883E-2</c:v>
                </c:pt>
                <c:pt idx="3" formatCode="General">
                  <c:v>0</c:v>
                </c:pt>
                <c:pt idx="4">
                  <c:v>0</c:v>
                </c:pt>
                <c:pt idx="5">
                  <c:v>7.9207920792079209E-2</c:v>
                </c:pt>
                <c:pt idx="6" formatCode="General">
                  <c:v>0</c:v>
                </c:pt>
                <c:pt idx="7">
                  <c:v>0.10294117647058823</c:v>
                </c:pt>
                <c:pt idx="8">
                  <c:v>7.6142131979695438E-2</c:v>
                </c:pt>
                <c:pt idx="9" formatCode="General">
                  <c:v>0</c:v>
                </c:pt>
                <c:pt idx="10">
                  <c:v>2.8985507246376812E-2</c:v>
                </c:pt>
                <c:pt idx="11">
                  <c:v>0.10050251256281408</c:v>
                </c:pt>
                <c:pt idx="12" formatCode="General">
                  <c:v>0</c:v>
                </c:pt>
                <c:pt idx="13">
                  <c:v>4.2857142857142858E-2</c:v>
                </c:pt>
                <c:pt idx="14">
                  <c:v>0.105</c:v>
                </c:pt>
                <c:pt idx="15" formatCode="General">
                  <c:v>0</c:v>
                </c:pt>
                <c:pt idx="16">
                  <c:v>5.7971014492753624E-2</c:v>
                </c:pt>
                <c:pt idx="17">
                  <c:v>0.11442786069651742</c:v>
                </c:pt>
                <c:pt idx="18" formatCode="General">
                  <c:v>0</c:v>
                </c:pt>
                <c:pt idx="19">
                  <c:v>0.14492753623188406</c:v>
                </c:pt>
                <c:pt idx="20">
                  <c:v>0.125</c:v>
                </c:pt>
                <c:pt idx="21" formatCode="General">
                  <c:v>0</c:v>
                </c:pt>
                <c:pt idx="22">
                  <c:v>6.0606060606060608E-2</c:v>
                </c:pt>
                <c:pt idx="23">
                  <c:v>0.14499999999999999</c:v>
                </c:pt>
                <c:pt idx="24" formatCode="General">
                  <c:v>0</c:v>
                </c:pt>
                <c:pt idx="25">
                  <c:v>7.4626865671641784E-2</c:v>
                </c:pt>
                <c:pt idx="26">
                  <c:v>0.12</c:v>
                </c:pt>
                <c:pt idx="27" formatCode="General">
                  <c:v>0</c:v>
                </c:pt>
                <c:pt idx="28">
                  <c:v>8.8235294117647065E-2</c:v>
                </c:pt>
                <c:pt idx="29">
                  <c:v>0.22</c:v>
                </c:pt>
              </c:numCache>
            </c:numRef>
          </c:val>
          <c:extLst>
            <c:ext xmlns:c16="http://schemas.microsoft.com/office/drawing/2014/chart" uri="{C3380CC4-5D6E-409C-BE32-E72D297353CC}">
              <c16:uniqueId val="{00000017-C72D-4461-A1BB-EFD2C712C006}"/>
            </c:ext>
          </c:extLst>
        </c:ser>
        <c:ser>
          <c:idx val="4"/>
          <c:order val="4"/>
          <c:tx>
            <c:strRef>
              <c:f>'Q12.要件の変化（DX有無）'!$AB$6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69）</c:v>
                </c:pt>
                <c:pt idx="2">
                  <c:v>DX取り組み 無し（N=201）</c:v>
                </c:pt>
                <c:pt idx="3">
                  <c:v>【 A.適用技術の複雑化.高度化    】</c:v>
                </c:pt>
                <c:pt idx="4">
                  <c:v>DX取り組み 有り（N=  69）</c:v>
                </c:pt>
                <c:pt idx="5">
                  <c:v>DX取り組み 無し（N=202）</c:v>
                </c:pt>
                <c:pt idx="6">
                  <c:v>【 E.安全性の向上.機能安全への対応等 】</c:v>
                </c:pt>
                <c:pt idx="7">
                  <c:v>DX取り組み 有り（N=  68）</c:v>
                </c:pt>
                <c:pt idx="8">
                  <c:v>DX取り組み 無し（N=197）</c:v>
                </c:pt>
                <c:pt idx="9">
                  <c:v>【 C.つながる対象が増加             】</c:v>
                </c:pt>
                <c:pt idx="10">
                  <c:v>DX取り組み 有り（N=  69）</c:v>
                </c:pt>
                <c:pt idx="11">
                  <c:v>DX取り組み 無し（N=199）</c:v>
                </c:pt>
                <c:pt idx="12">
                  <c:v>【 D.利用形態.利用方法の多様化 】</c:v>
                </c:pt>
                <c:pt idx="13">
                  <c:v>DX取り組み 有り（N=  70）</c:v>
                </c:pt>
                <c:pt idx="14">
                  <c:v>DX取り組み 無し（N=200）</c:v>
                </c:pt>
                <c:pt idx="15">
                  <c:v>【 I.デジタル.トランスフォーメーションへの対応 】</c:v>
                </c:pt>
                <c:pt idx="16">
                  <c:v>DX取り組み 有り（N=  69）</c:v>
                </c:pt>
                <c:pt idx="17">
                  <c:v>DX取り組み 無し（N=201）</c:v>
                </c:pt>
                <c:pt idx="18">
                  <c:v>【 B.部品の増加.プラットフォームの増加 】</c:v>
                </c:pt>
                <c:pt idx="19">
                  <c:v>DX取り組み 有り（N=  69）</c:v>
                </c:pt>
                <c:pt idx="20">
                  <c:v>DX取り組み 無し（N=200）</c:v>
                </c:pt>
                <c:pt idx="21">
                  <c:v>【 J.ニューノーマルへの対応           】</c:v>
                </c:pt>
                <c:pt idx="22">
                  <c:v>DX取り組み 有り（N=  66）</c:v>
                </c:pt>
                <c:pt idx="23">
                  <c:v>DX取り組み 無し（N=200）</c:v>
                </c:pt>
                <c:pt idx="24">
                  <c:v>【 H.対応すべき規格等の増加      】</c:v>
                </c:pt>
                <c:pt idx="25">
                  <c:v>DX取り組み 有り（N=  67）</c:v>
                </c:pt>
                <c:pt idx="26">
                  <c:v>DX取り組み 無し（N=200）</c:v>
                </c:pt>
                <c:pt idx="27">
                  <c:v>【 G.仕向地.出荷先の拡大         】</c:v>
                </c:pt>
                <c:pt idx="28">
                  <c:v>DX取り組み 有り（N=  68）</c:v>
                </c:pt>
                <c:pt idx="29">
                  <c:v>DX取り組み 無し（N=200）</c:v>
                </c:pt>
              </c:strCache>
            </c:strRef>
          </c:cat>
          <c:val>
            <c:numRef>
              <c:f>'Q12.要件の変化（DX有無）'!$AB$7:$AB$36</c:f>
              <c:numCache>
                <c:formatCode>0.0%</c:formatCode>
                <c:ptCount val="30"/>
                <c:pt idx="0" formatCode="General">
                  <c:v>0</c:v>
                </c:pt>
                <c:pt idx="1">
                  <c:v>2.8985507246376812E-2</c:v>
                </c:pt>
                <c:pt idx="2">
                  <c:v>1.9900497512437811E-2</c:v>
                </c:pt>
                <c:pt idx="3" formatCode="General">
                  <c:v>0</c:v>
                </c:pt>
                <c:pt idx="4">
                  <c:v>4.3478260869565216E-2</c:v>
                </c:pt>
                <c:pt idx="5">
                  <c:v>1.4851485148514851E-2</c:v>
                </c:pt>
                <c:pt idx="6" formatCode="General">
                  <c:v>0</c:v>
                </c:pt>
                <c:pt idx="7">
                  <c:v>7.3529411764705885E-2</c:v>
                </c:pt>
                <c:pt idx="8">
                  <c:v>1.015228426395939E-2</c:v>
                </c:pt>
                <c:pt idx="9" formatCode="General">
                  <c:v>0</c:v>
                </c:pt>
                <c:pt idx="10">
                  <c:v>5.7971014492753624E-2</c:v>
                </c:pt>
                <c:pt idx="11">
                  <c:v>6.030150753768844E-2</c:v>
                </c:pt>
                <c:pt idx="12" formatCode="General">
                  <c:v>0</c:v>
                </c:pt>
                <c:pt idx="13">
                  <c:v>5.7142857142857141E-2</c:v>
                </c:pt>
                <c:pt idx="14">
                  <c:v>3.5000000000000003E-2</c:v>
                </c:pt>
                <c:pt idx="15" formatCode="General">
                  <c:v>0</c:v>
                </c:pt>
                <c:pt idx="16">
                  <c:v>2.8985507246376812E-2</c:v>
                </c:pt>
                <c:pt idx="17">
                  <c:v>8.9552238805970144E-2</c:v>
                </c:pt>
                <c:pt idx="18" formatCode="General">
                  <c:v>0</c:v>
                </c:pt>
                <c:pt idx="19">
                  <c:v>7.2463768115942032E-2</c:v>
                </c:pt>
                <c:pt idx="20">
                  <c:v>2.5000000000000001E-2</c:v>
                </c:pt>
                <c:pt idx="21" formatCode="General">
                  <c:v>0</c:v>
                </c:pt>
                <c:pt idx="22">
                  <c:v>6.0606060606060608E-2</c:v>
                </c:pt>
                <c:pt idx="23">
                  <c:v>0.08</c:v>
                </c:pt>
                <c:pt idx="24" formatCode="General">
                  <c:v>0</c:v>
                </c:pt>
                <c:pt idx="25">
                  <c:v>7.4626865671641784E-2</c:v>
                </c:pt>
                <c:pt idx="26">
                  <c:v>7.0000000000000007E-2</c:v>
                </c:pt>
                <c:pt idx="27" formatCode="General">
                  <c:v>0</c:v>
                </c:pt>
                <c:pt idx="28">
                  <c:v>0.10294117647058823</c:v>
                </c:pt>
                <c:pt idx="29">
                  <c:v>0.06</c:v>
                </c:pt>
              </c:numCache>
            </c:numRef>
          </c:val>
          <c:extLst>
            <c:ext xmlns:c16="http://schemas.microsoft.com/office/drawing/2014/chart" uri="{C3380CC4-5D6E-409C-BE32-E72D297353CC}">
              <c16:uniqueId val="{00000018-C72D-4461-A1BB-EFD2C712C006}"/>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4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'Q12.要件の変化（OT系DX状況別）'!$X$6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320-471A-B611-6F4F7C661970}"/>
                </c:ext>
              </c:extLst>
            </c:dLbl>
            <c:dLbl>
              <c:idx val="5"/>
              <c:delete val="1"/>
              <c:extLst>
                <c:ext xmlns:c15="http://schemas.microsoft.com/office/drawing/2012/chart" uri="{CE6537A1-D6FC-4f65-9D91-7224C49458BB}"/>
                <c:ext xmlns:c16="http://schemas.microsoft.com/office/drawing/2014/chart" uri="{C3380CC4-5D6E-409C-BE32-E72D297353CC}">
                  <c16:uniqueId val="{00000001-1320-471A-B611-6F4F7C661970}"/>
                </c:ext>
              </c:extLst>
            </c:dLbl>
            <c:dLbl>
              <c:idx val="10"/>
              <c:delete val="1"/>
              <c:extLst>
                <c:ext xmlns:c15="http://schemas.microsoft.com/office/drawing/2012/chart" uri="{CE6537A1-D6FC-4f65-9D91-7224C49458BB}"/>
                <c:ext xmlns:c16="http://schemas.microsoft.com/office/drawing/2014/chart" uri="{C3380CC4-5D6E-409C-BE32-E72D297353CC}">
                  <c16:uniqueId val="{00000002-1320-471A-B611-6F4F7C661970}"/>
                </c:ext>
              </c:extLst>
            </c:dLbl>
            <c:dLbl>
              <c:idx val="15"/>
              <c:delete val="1"/>
              <c:extLst>
                <c:ext xmlns:c15="http://schemas.microsoft.com/office/drawing/2012/chart" uri="{CE6537A1-D6FC-4f65-9D91-7224C49458BB}"/>
                <c:ext xmlns:c16="http://schemas.microsoft.com/office/drawing/2014/chart" uri="{C3380CC4-5D6E-409C-BE32-E72D297353CC}">
                  <c16:uniqueId val="{00000003-1320-471A-B611-6F4F7C661970}"/>
                </c:ext>
              </c:extLst>
            </c:dLbl>
            <c:dLbl>
              <c:idx val="20"/>
              <c:delete val="1"/>
              <c:extLst>
                <c:ext xmlns:c15="http://schemas.microsoft.com/office/drawing/2012/chart" uri="{CE6537A1-D6FC-4f65-9D91-7224C49458BB}"/>
                <c:ext xmlns:c16="http://schemas.microsoft.com/office/drawing/2014/chart" uri="{C3380CC4-5D6E-409C-BE32-E72D297353CC}">
                  <c16:uniqueId val="{00000004-1320-471A-B611-6F4F7C661970}"/>
                </c:ext>
              </c:extLst>
            </c:dLbl>
            <c:dLbl>
              <c:idx val="25"/>
              <c:delete val="1"/>
              <c:extLst>
                <c:ext xmlns:c15="http://schemas.microsoft.com/office/drawing/2012/chart" uri="{CE6537A1-D6FC-4f65-9D91-7224C49458BB}"/>
                <c:ext xmlns:c16="http://schemas.microsoft.com/office/drawing/2014/chart" uri="{C3380CC4-5D6E-409C-BE32-E72D297353CC}">
                  <c16:uniqueId val="{00000005-1320-471A-B611-6F4F7C661970}"/>
                </c:ext>
              </c:extLst>
            </c:dLbl>
            <c:dLbl>
              <c:idx val="30"/>
              <c:delete val="1"/>
              <c:extLst>
                <c:ext xmlns:c15="http://schemas.microsoft.com/office/drawing/2012/chart" uri="{CE6537A1-D6FC-4f65-9D91-7224C49458BB}"/>
                <c:ext xmlns:c16="http://schemas.microsoft.com/office/drawing/2014/chart" uri="{C3380CC4-5D6E-409C-BE32-E72D297353CC}">
                  <c16:uniqueId val="{00000006-1320-471A-B611-6F4F7C661970}"/>
                </c:ext>
              </c:extLst>
            </c:dLbl>
            <c:dLbl>
              <c:idx val="35"/>
              <c:delete val="1"/>
              <c:extLst>
                <c:ext xmlns:c15="http://schemas.microsoft.com/office/drawing/2012/chart" uri="{CE6537A1-D6FC-4f65-9D91-7224C49458BB}"/>
                <c:ext xmlns:c16="http://schemas.microsoft.com/office/drawing/2014/chart" uri="{C3380CC4-5D6E-409C-BE32-E72D297353CC}">
                  <c16:uniqueId val="{00000007-1320-471A-B611-6F4F7C661970}"/>
                </c:ext>
              </c:extLst>
            </c:dLbl>
            <c:dLbl>
              <c:idx val="40"/>
              <c:delete val="1"/>
              <c:extLst>
                <c:ext xmlns:c15="http://schemas.microsoft.com/office/drawing/2012/chart" uri="{CE6537A1-D6FC-4f65-9D91-7224C49458BB}"/>
                <c:ext xmlns:c16="http://schemas.microsoft.com/office/drawing/2014/chart" uri="{C3380CC4-5D6E-409C-BE32-E72D297353CC}">
                  <c16:uniqueId val="{00000008-1320-471A-B611-6F4F7C661970}"/>
                </c:ext>
              </c:extLst>
            </c:dLbl>
            <c:dLbl>
              <c:idx val="45"/>
              <c:delete val="1"/>
              <c:extLst>
                <c:ext xmlns:c15="http://schemas.microsoft.com/office/drawing/2012/chart" uri="{CE6537A1-D6FC-4f65-9D91-7224C49458BB}"/>
                <c:ext xmlns:c16="http://schemas.microsoft.com/office/drawing/2014/chart" uri="{C3380CC4-5D6E-409C-BE32-E72D297353CC}">
                  <c16:uniqueId val="{00000009-1320-471A-B611-6F4F7C661970}"/>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22）</c:v>
                </c:pt>
                <c:pt idx="2">
                  <c:v>OT系DX 準備中（N=  22）</c:v>
                </c:pt>
                <c:pt idx="3">
                  <c:v>OT系DX 検討中（N=  72）</c:v>
                </c:pt>
                <c:pt idx="4">
                  <c:v>　　　　していない（N=  98）</c:v>
                </c:pt>
                <c:pt idx="5">
                  <c:v>【 A.適用技術の複雑化.高度化    】</c:v>
                </c:pt>
                <c:pt idx="6">
                  <c:v>OT系DX 実施中（N=  23）</c:v>
                </c:pt>
                <c:pt idx="7">
                  <c:v>OT系DX 準備中（N=  22）</c:v>
                </c:pt>
                <c:pt idx="8">
                  <c:v>OT系DX 検討中（N=  71）</c:v>
                </c:pt>
                <c:pt idx="9">
                  <c:v>　　　　していない（N=  98）</c:v>
                </c:pt>
                <c:pt idx="10">
                  <c:v>【 E.安全性の向上.機能安全への対応等 】</c:v>
                </c:pt>
                <c:pt idx="11">
                  <c:v>OT系DX 実施中（N=  22）</c:v>
                </c:pt>
                <c:pt idx="12">
                  <c:v>OT系DX 準備中（N=  20）</c:v>
                </c:pt>
                <c:pt idx="13">
                  <c:v>OT系DX 検討中（N=  72）</c:v>
                </c:pt>
                <c:pt idx="14">
                  <c:v>　　　　していない（N=  96）</c:v>
                </c:pt>
                <c:pt idx="15">
                  <c:v>【 C.つながる対象が増加             】</c:v>
                </c:pt>
                <c:pt idx="16">
                  <c:v>OT系DX 実施中（N=  23）</c:v>
                </c:pt>
                <c:pt idx="17">
                  <c:v>OT系DX 準備中（N=  22）</c:v>
                </c:pt>
                <c:pt idx="18">
                  <c:v>OT系DX 検討中（N=  70）</c:v>
                </c:pt>
                <c:pt idx="19">
                  <c:v>　　　　していない（N=  97）</c:v>
                </c:pt>
                <c:pt idx="20">
                  <c:v>【 D.利用形態.利用方法の多様化 】</c:v>
                </c:pt>
                <c:pt idx="21">
                  <c:v>OT系DX 実施中（N=  23）</c:v>
                </c:pt>
                <c:pt idx="22">
                  <c:v>OT系DX 準備中（N=  22）</c:v>
                </c:pt>
                <c:pt idx="23">
                  <c:v>OT系DX 検討中（N=  71）</c:v>
                </c:pt>
                <c:pt idx="24">
                  <c:v>　　　　していない（N=  97）</c:v>
                </c:pt>
                <c:pt idx="25">
                  <c:v>【 I.デジタル.トランスフォーメーションへの対応 】</c:v>
                </c:pt>
                <c:pt idx="26">
                  <c:v>OT系DX 実施中（N=  22）</c:v>
                </c:pt>
                <c:pt idx="27">
                  <c:v>OT系DX 準備中（N=  22）</c:v>
                </c:pt>
                <c:pt idx="28">
                  <c:v>OT系DX 検討中（N=  72）</c:v>
                </c:pt>
                <c:pt idx="29">
                  <c:v>　　　　していない（N=  98）</c:v>
                </c:pt>
                <c:pt idx="30">
                  <c:v>【 B.部品の増加.プラットフォームの増加 】</c:v>
                </c:pt>
                <c:pt idx="31">
                  <c:v>OT系DX 実施中（N=  22）</c:v>
                </c:pt>
                <c:pt idx="32">
                  <c:v>OT系DX 準備中（N=  22）</c:v>
                </c:pt>
                <c:pt idx="33">
                  <c:v>OT系DX 検討中（N=  71）</c:v>
                </c:pt>
                <c:pt idx="34">
                  <c:v>　　　　していない（N=  98）</c:v>
                </c:pt>
                <c:pt idx="35">
                  <c:v>【 J.ニューノーマルへの対応           】</c:v>
                </c:pt>
                <c:pt idx="36">
                  <c:v>OT系DX 実施中（N=  22）</c:v>
                </c:pt>
                <c:pt idx="37">
                  <c:v>OT系DX 準備中（N=  21）</c:v>
                </c:pt>
                <c:pt idx="38">
                  <c:v>OT系DX 検討中（N=  69）</c:v>
                </c:pt>
                <c:pt idx="39">
                  <c:v>　　　　していない（N=  98）</c:v>
                </c:pt>
                <c:pt idx="40">
                  <c:v>【 H.対応すべき規格等の増加      】</c:v>
                </c:pt>
                <c:pt idx="41">
                  <c:v>OT系DX 実施中（N=  22）</c:v>
                </c:pt>
                <c:pt idx="42">
                  <c:v>OT系DX 準備中（N=  22）</c:v>
                </c:pt>
                <c:pt idx="43">
                  <c:v>OT系DX 検討中（N=  70）</c:v>
                </c:pt>
                <c:pt idx="44">
                  <c:v>　　　　していない（N=  97）</c:v>
                </c:pt>
                <c:pt idx="45">
                  <c:v>【 G.仕向地.出荷先の拡大            】</c:v>
                </c:pt>
                <c:pt idx="46">
                  <c:v>OT系DX 実施中（N=  22）</c:v>
                </c:pt>
                <c:pt idx="47">
                  <c:v>OT系DX 準備中（N=  22）</c:v>
                </c:pt>
                <c:pt idx="48">
                  <c:v>OT系DX 検討中（N=  70）</c:v>
                </c:pt>
                <c:pt idx="49">
                  <c:v>　　　　していない（N=  98）</c:v>
                </c:pt>
              </c:strCache>
            </c:strRef>
          </c:cat>
          <c:val>
            <c:numRef>
              <c:f>'Q12.要件の変化（OT系DX状況別）'!$X$7:$X$56</c:f>
              <c:numCache>
                <c:formatCode>0.0%</c:formatCode>
                <c:ptCount val="50"/>
                <c:pt idx="0" formatCode="General">
                  <c:v>0</c:v>
                </c:pt>
                <c:pt idx="1">
                  <c:v>0.45454545454545453</c:v>
                </c:pt>
                <c:pt idx="2">
                  <c:v>0.40909090909090912</c:v>
                </c:pt>
                <c:pt idx="3">
                  <c:v>0.375</c:v>
                </c:pt>
                <c:pt idx="4">
                  <c:v>0.42857142857142855</c:v>
                </c:pt>
                <c:pt idx="5" formatCode="General">
                  <c:v>0</c:v>
                </c:pt>
                <c:pt idx="6">
                  <c:v>0.47826086956521741</c:v>
                </c:pt>
                <c:pt idx="7">
                  <c:v>0.40909090909090912</c:v>
                </c:pt>
                <c:pt idx="8">
                  <c:v>0.352112676056338</c:v>
                </c:pt>
                <c:pt idx="9">
                  <c:v>0.39795918367346939</c:v>
                </c:pt>
                <c:pt idx="10" formatCode="General">
                  <c:v>0</c:v>
                </c:pt>
                <c:pt idx="11">
                  <c:v>0.18181818181818182</c:v>
                </c:pt>
                <c:pt idx="12">
                  <c:v>0.5</c:v>
                </c:pt>
                <c:pt idx="13">
                  <c:v>0.22222222222222221</c:v>
                </c:pt>
                <c:pt idx="14">
                  <c:v>0.33333333333333331</c:v>
                </c:pt>
                <c:pt idx="15" formatCode="General">
                  <c:v>0</c:v>
                </c:pt>
                <c:pt idx="16">
                  <c:v>0.34782608695652173</c:v>
                </c:pt>
                <c:pt idx="17">
                  <c:v>0.27272727272727271</c:v>
                </c:pt>
                <c:pt idx="18">
                  <c:v>0.21428571428571427</c:v>
                </c:pt>
                <c:pt idx="19">
                  <c:v>0.20618556701030927</c:v>
                </c:pt>
                <c:pt idx="20" formatCode="General">
                  <c:v>0</c:v>
                </c:pt>
                <c:pt idx="21">
                  <c:v>0.30434782608695654</c:v>
                </c:pt>
                <c:pt idx="22">
                  <c:v>0.36363636363636365</c:v>
                </c:pt>
                <c:pt idx="23">
                  <c:v>0.16901408450704225</c:v>
                </c:pt>
                <c:pt idx="24">
                  <c:v>0.17525773195876287</c:v>
                </c:pt>
                <c:pt idx="25" formatCode="General">
                  <c:v>0</c:v>
                </c:pt>
                <c:pt idx="26">
                  <c:v>0.31818181818181818</c:v>
                </c:pt>
                <c:pt idx="27">
                  <c:v>0.18181818181818182</c:v>
                </c:pt>
                <c:pt idx="28">
                  <c:v>0.1388888888888889</c:v>
                </c:pt>
                <c:pt idx="29">
                  <c:v>0.15306122448979592</c:v>
                </c:pt>
                <c:pt idx="30" formatCode="General">
                  <c:v>0</c:v>
                </c:pt>
                <c:pt idx="31">
                  <c:v>0.22727272727272727</c:v>
                </c:pt>
                <c:pt idx="32">
                  <c:v>0.18181818181818182</c:v>
                </c:pt>
                <c:pt idx="33">
                  <c:v>0.11267605633802817</c:v>
                </c:pt>
                <c:pt idx="34">
                  <c:v>0.16326530612244897</c:v>
                </c:pt>
                <c:pt idx="35" formatCode="General">
                  <c:v>0</c:v>
                </c:pt>
                <c:pt idx="36">
                  <c:v>0.18181818181818182</c:v>
                </c:pt>
                <c:pt idx="37">
                  <c:v>0.19047619047619047</c:v>
                </c:pt>
                <c:pt idx="38">
                  <c:v>0.10144927536231885</c:v>
                </c:pt>
                <c:pt idx="39">
                  <c:v>7.1428571428571425E-2</c:v>
                </c:pt>
                <c:pt idx="40" formatCode="General">
                  <c:v>0</c:v>
                </c:pt>
                <c:pt idx="41">
                  <c:v>9.0909090909090912E-2</c:v>
                </c:pt>
                <c:pt idx="42">
                  <c:v>0.13636363636363635</c:v>
                </c:pt>
                <c:pt idx="43">
                  <c:v>5.7142857142857141E-2</c:v>
                </c:pt>
                <c:pt idx="44">
                  <c:v>9.2783505154639179E-2</c:v>
                </c:pt>
                <c:pt idx="45" formatCode="General">
                  <c:v>0</c:v>
                </c:pt>
                <c:pt idx="46">
                  <c:v>0.22727272727272727</c:v>
                </c:pt>
                <c:pt idx="47">
                  <c:v>9.0909090909090912E-2</c:v>
                </c:pt>
                <c:pt idx="48">
                  <c:v>2.8571428571428571E-2</c:v>
                </c:pt>
                <c:pt idx="49">
                  <c:v>7.1428571428571425E-2</c:v>
                </c:pt>
              </c:numCache>
            </c:numRef>
          </c:val>
          <c:extLst>
            <c:ext xmlns:c16="http://schemas.microsoft.com/office/drawing/2014/chart" uri="{C3380CC4-5D6E-409C-BE32-E72D297353CC}">
              <c16:uniqueId val="{0000000A-1320-471A-B611-6F4F7C661970}"/>
            </c:ext>
          </c:extLst>
        </c:ser>
        <c:ser>
          <c:idx val="1"/>
          <c:order val="1"/>
          <c:tx>
            <c:strRef>
              <c:f>'Q12.要件の変化（OT系DX状況別）'!$Y$6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1320-471A-B611-6F4F7C661970}"/>
                </c:ext>
              </c:extLst>
            </c:dLbl>
            <c:dLbl>
              <c:idx val="5"/>
              <c:delete val="1"/>
              <c:extLst>
                <c:ext xmlns:c15="http://schemas.microsoft.com/office/drawing/2012/chart" uri="{CE6537A1-D6FC-4f65-9D91-7224C49458BB}"/>
                <c:ext xmlns:c16="http://schemas.microsoft.com/office/drawing/2014/chart" uri="{C3380CC4-5D6E-409C-BE32-E72D297353CC}">
                  <c16:uniqueId val="{0000000C-1320-471A-B611-6F4F7C661970}"/>
                </c:ext>
              </c:extLst>
            </c:dLbl>
            <c:dLbl>
              <c:idx val="10"/>
              <c:delete val="1"/>
              <c:extLst>
                <c:ext xmlns:c15="http://schemas.microsoft.com/office/drawing/2012/chart" uri="{CE6537A1-D6FC-4f65-9D91-7224C49458BB}"/>
                <c:ext xmlns:c16="http://schemas.microsoft.com/office/drawing/2014/chart" uri="{C3380CC4-5D6E-409C-BE32-E72D297353CC}">
                  <c16:uniqueId val="{0000000D-1320-471A-B611-6F4F7C661970}"/>
                </c:ext>
              </c:extLst>
            </c:dLbl>
            <c:dLbl>
              <c:idx val="15"/>
              <c:delete val="1"/>
              <c:extLst>
                <c:ext xmlns:c15="http://schemas.microsoft.com/office/drawing/2012/chart" uri="{CE6537A1-D6FC-4f65-9D91-7224C49458BB}"/>
                <c:ext xmlns:c16="http://schemas.microsoft.com/office/drawing/2014/chart" uri="{C3380CC4-5D6E-409C-BE32-E72D297353CC}">
                  <c16:uniqueId val="{0000000E-1320-471A-B611-6F4F7C661970}"/>
                </c:ext>
              </c:extLst>
            </c:dLbl>
            <c:dLbl>
              <c:idx val="20"/>
              <c:delete val="1"/>
              <c:extLst>
                <c:ext xmlns:c15="http://schemas.microsoft.com/office/drawing/2012/chart" uri="{CE6537A1-D6FC-4f65-9D91-7224C49458BB}"/>
                <c:ext xmlns:c16="http://schemas.microsoft.com/office/drawing/2014/chart" uri="{C3380CC4-5D6E-409C-BE32-E72D297353CC}">
                  <c16:uniqueId val="{0000000F-1320-471A-B611-6F4F7C661970}"/>
                </c:ext>
              </c:extLst>
            </c:dLbl>
            <c:dLbl>
              <c:idx val="25"/>
              <c:delete val="1"/>
              <c:extLst>
                <c:ext xmlns:c15="http://schemas.microsoft.com/office/drawing/2012/chart" uri="{CE6537A1-D6FC-4f65-9D91-7224C49458BB}"/>
                <c:ext xmlns:c16="http://schemas.microsoft.com/office/drawing/2014/chart" uri="{C3380CC4-5D6E-409C-BE32-E72D297353CC}">
                  <c16:uniqueId val="{00000010-1320-471A-B611-6F4F7C661970}"/>
                </c:ext>
              </c:extLst>
            </c:dLbl>
            <c:dLbl>
              <c:idx val="30"/>
              <c:delete val="1"/>
              <c:extLst>
                <c:ext xmlns:c15="http://schemas.microsoft.com/office/drawing/2012/chart" uri="{CE6537A1-D6FC-4f65-9D91-7224C49458BB}"/>
                <c:ext xmlns:c16="http://schemas.microsoft.com/office/drawing/2014/chart" uri="{C3380CC4-5D6E-409C-BE32-E72D297353CC}">
                  <c16:uniqueId val="{00000011-1320-471A-B611-6F4F7C661970}"/>
                </c:ext>
              </c:extLst>
            </c:dLbl>
            <c:dLbl>
              <c:idx val="35"/>
              <c:delete val="1"/>
              <c:extLst>
                <c:ext xmlns:c15="http://schemas.microsoft.com/office/drawing/2012/chart" uri="{CE6537A1-D6FC-4f65-9D91-7224C49458BB}"/>
                <c:ext xmlns:c16="http://schemas.microsoft.com/office/drawing/2014/chart" uri="{C3380CC4-5D6E-409C-BE32-E72D297353CC}">
                  <c16:uniqueId val="{00000012-1320-471A-B611-6F4F7C661970}"/>
                </c:ext>
              </c:extLst>
            </c:dLbl>
            <c:dLbl>
              <c:idx val="40"/>
              <c:delete val="1"/>
              <c:extLst>
                <c:ext xmlns:c15="http://schemas.microsoft.com/office/drawing/2012/chart" uri="{CE6537A1-D6FC-4f65-9D91-7224C49458BB}"/>
                <c:ext xmlns:c16="http://schemas.microsoft.com/office/drawing/2014/chart" uri="{C3380CC4-5D6E-409C-BE32-E72D297353CC}">
                  <c16:uniqueId val="{00000013-1320-471A-B611-6F4F7C661970}"/>
                </c:ext>
              </c:extLst>
            </c:dLbl>
            <c:dLbl>
              <c:idx val="45"/>
              <c:delete val="1"/>
              <c:extLst>
                <c:ext xmlns:c15="http://schemas.microsoft.com/office/drawing/2012/chart" uri="{CE6537A1-D6FC-4f65-9D91-7224C49458BB}"/>
                <c:ext xmlns:c16="http://schemas.microsoft.com/office/drawing/2014/chart" uri="{C3380CC4-5D6E-409C-BE32-E72D297353CC}">
                  <c16:uniqueId val="{00000014-1320-471A-B611-6F4F7C661970}"/>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22）</c:v>
                </c:pt>
                <c:pt idx="2">
                  <c:v>OT系DX 準備中（N=  22）</c:v>
                </c:pt>
                <c:pt idx="3">
                  <c:v>OT系DX 検討中（N=  72）</c:v>
                </c:pt>
                <c:pt idx="4">
                  <c:v>　　　　していない（N=  98）</c:v>
                </c:pt>
                <c:pt idx="5">
                  <c:v>【 A.適用技術の複雑化.高度化    】</c:v>
                </c:pt>
                <c:pt idx="6">
                  <c:v>OT系DX 実施中（N=  23）</c:v>
                </c:pt>
                <c:pt idx="7">
                  <c:v>OT系DX 準備中（N=  22）</c:v>
                </c:pt>
                <c:pt idx="8">
                  <c:v>OT系DX 検討中（N=  71）</c:v>
                </c:pt>
                <c:pt idx="9">
                  <c:v>　　　　していない（N=  98）</c:v>
                </c:pt>
                <c:pt idx="10">
                  <c:v>【 E.安全性の向上.機能安全への対応等 】</c:v>
                </c:pt>
                <c:pt idx="11">
                  <c:v>OT系DX 実施中（N=  22）</c:v>
                </c:pt>
                <c:pt idx="12">
                  <c:v>OT系DX 準備中（N=  20）</c:v>
                </c:pt>
                <c:pt idx="13">
                  <c:v>OT系DX 検討中（N=  72）</c:v>
                </c:pt>
                <c:pt idx="14">
                  <c:v>　　　　していない（N=  96）</c:v>
                </c:pt>
                <c:pt idx="15">
                  <c:v>【 C.つながる対象が増加             】</c:v>
                </c:pt>
                <c:pt idx="16">
                  <c:v>OT系DX 実施中（N=  23）</c:v>
                </c:pt>
                <c:pt idx="17">
                  <c:v>OT系DX 準備中（N=  22）</c:v>
                </c:pt>
                <c:pt idx="18">
                  <c:v>OT系DX 検討中（N=  70）</c:v>
                </c:pt>
                <c:pt idx="19">
                  <c:v>　　　　していない（N=  97）</c:v>
                </c:pt>
                <c:pt idx="20">
                  <c:v>【 D.利用形態.利用方法の多様化 】</c:v>
                </c:pt>
                <c:pt idx="21">
                  <c:v>OT系DX 実施中（N=  23）</c:v>
                </c:pt>
                <c:pt idx="22">
                  <c:v>OT系DX 準備中（N=  22）</c:v>
                </c:pt>
                <c:pt idx="23">
                  <c:v>OT系DX 検討中（N=  71）</c:v>
                </c:pt>
                <c:pt idx="24">
                  <c:v>　　　　していない（N=  97）</c:v>
                </c:pt>
                <c:pt idx="25">
                  <c:v>【 I.デジタル.トランスフォーメーションへの対応 】</c:v>
                </c:pt>
                <c:pt idx="26">
                  <c:v>OT系DX 実施中（N=  22）</c:v>
                </c:pt>
                <c:pt idx="27">
                  <c:v>OT系DX 準備中（N=  22）</c:v>
                </c:pt>
                <c:pt idx="28">
                  <c:v>OT系DX 検討中（N=  72）</c:v>
                </c:pt>
                <c:pt idx="29">
                  <c:v>　　　　していない（N=  98）</c:v>
                </c:pt>
                <c:pt idx="30">
                  <c:v>【 B.部品の増加.プラットフォームの増加 】</c:v>
                </c:pt>
                <c:pt idx="31">
                  <c:v>OT系DX 実施中（N=  22）</c:v>
                </c:pt>
                <c:pt idx="32">
                  <c:v>OT系DX 準備中（N=  22）</c:v>
                </c:pt>
                <c:pt idx="33">
                  <c:v>OT系DX 検討中（N=  71）</c:v>
                </c:pt>
                <c:pt idx="34">
                  <c:v>　　　　していない（N=  98）</c:v>
                </c:pt>
                <c:pt idx="35">
                  <c:v>【 J.ニューノーマルへの対応           】</c:v>
                </c:pt>
                <c:pt idx="36">
                  <c:v>OT系DX 実施中（N=  22）</c:v>
                </c:pt>
                <c:pt idx="37">
                  <c:v>OT系DX 準備中（N=  21）</c:v>
                </c:pt>
                <c:pt idx="38">
                  <c:v>OT系DX 検討中（N=  69）</c:v>
                </c:pt>
                <c:pt idx="39">
                  <c:v>　　　　していない（N=  98）</c:v>
                </c:pt>
                <c:pt idx="40">
                  <c:v>【 H.対応すべき規格等の増加      】</c:v>
                </c:pt>
                <c:pt idx="41">
                  <c:v>OT系DX 実施中（N=  22）</c:v>
                </c:pt>
                <c:pt idx="42">
                  <c:v>OT系DX 準備中（N=  22）</c:v>
                </c:pt>
                <c:pt idx="43">
                  <c:v>OT系DX 検討中（N=  70）</c:v>
                </c:pt>
                <c:pt idx="44">
                  <c:v>　　　　していない（N=  97）</c:v>
                </c:pt>
                <c:pt idx="45">
                  <c:v>【 G.仕向地.出荷先の拡大            】</c:v>
                </c:pt>
                <c:pt idx="46">
                  <c:v>OT系DX 実施中（N=  22）</c:v>
                </c:pt>
                <c:pt idx="47">
                  <c:v>OT系DX 準備中（N=  22）</c:v>
                </c:pt>
                <c:pt idx="48">
                  <c:v>OT系DX 検討中（N=  70）</c:v>
                </c:pt>
                <c:pt idx="49">
                  <c:v>　　　　していない（N=  98）</c:v>
                </c:pt>
              </c:strCache>
            </c:strRef>
          </c:cat>
          <c:val>
            <c:numRef>
              <c:f>'Q12.要件の変化（OT系DX状況別）'!$Y$7:$Y$56</c:f>
              <c:numCache>
                <c:formatCode>0.0%</c:formatCode>
                <c:ptCount val="50"/>
                <c:pt idx="0" formatCode="General">
                  <c:v>0</c:v>
                </c:pt>
                <c:pt idx="1">
                  <c:v>0.31818181818181818</c:v>
                </c:pt>
                <c:pt idx="2">
                  <c:v>0.36363636363636365</c:v>
                </c:pt>
                <c:pt idx="3">
                  <c:v>0.5</c:v>
                </c:pt>
                <c:pt idx="4">
                  <c:v>0.42857142857142855</c:v>
                </c:pt>
                <c:pt idx="5" formatCode="General">
                  <c:v>0</c:v>
                </c:pt>
                <c:pt idx="6">
                  <c:v>0.39130434782608697</c:v>
                </c:pt>
                <c:pt idx="7">
                  <c:v>0.40909090909090912</c:v>
                </c:pt>
                <c:pt idx="8">
                  <c:v>0.50704225352112675</c:v>
                </c:pt>
                <c:pt idx="9">
                  <c:v>0.44897959183673469</c:v>
                </c:pt>
                <c:pt idx="10" formatCode="General">
                  <c:v>0</c:v>
                </c:pt>
                <c:pt idx="11">
                  <c:v>0.40909090909090912</c:v>
                </c:pt>
                <c:pt idx="12">
                  <c:v>0.25</c:v>
                </c:pt>
                <c:pt idx="13">
                  <c:v>0.5</c:v>
                </c:pt>
                <c:pt idx="14">
                  <c:v>0.375</c:v>
                </c:pt>
                <c:pt idx="15" formatCode="General">
                  <c:v>0</c:v>
                </c:pt>
                <c:pt idx="16">
                  <c:v>0.47826086956521741</c:v>
                </c:pt>
                <c:pt idx="17">
                  <c:v>0.45454545454545453</c:v>
                </c:pt>
                <c:pt idx="18">
                  <c:v>0.4</c:v>
                </c:pt>
                <c:pt idx="19">
                  <c:v>0.32989690721649484</c:v>
                </c:pt>
                <c:pt idx="20" formatCode="General">
                  <c:v>0</c:v>
                </c:pt>
                <c:pt idx="21">
                  <c:v>0.47826086956521741</c:v>
                </c:pt>
                <c:pt idx="22">
                  <c:v>0.36363636363636365</c:v>
                </c:pt>
                <c:pt idx="23">
                  <c:v>0.53521126760563376</c:v>
                </c:pt>
                <c:pt idx="24">
                  <c:v>0.40206185567010311</c:v>
                </c:pt>
                <c:pt idx="25" formatCode="General">
                  <c:v>0</c:v>
                </c:pt>
                <c:pt idx="26">
                  <c:v>0.40909090909090912</c:v>
                </c:pt>
                <c:pt idx="27">
                  <c:v>0.54545454545454541</c:v>
                </c:pt>
                <c:pt idx="28">
                  <c:v>0.51388888888888884</c:v>
                </c:pt>
                <c:pt idx="29">
                  <c:v>0.39795918367346939</c:v>
                </c:pt>
                <c:pt idx="30" formatCode="General">
                  <c:v>0</c:v>
                </c:pt>
                <c:pt idx="31">
                  <c:v>0.36363636363636365</c:v>
                </c:pt>
                <c:pt idx="32">
                  <c:v>0.40909090909090912</c:v>
                </c:pt>
                <c:pt idx="33">
                  <c:v>0.52112676056338025</c:v>
                </c:pt>
                <c:pt idx="34">
                  <c:v>0.35714285714285715</c:v>
                </c:pt>
                <c:pt idx="35" formatCode="General">
                  <c:v>0</c:v>
                </c:pt>
                <c:pt idx="36">
                  <c:v>0.31818181818181818</c:v>
                </c:pt>
                <c:pt idx="37">
                  <c:v>0.52380952380952384</c:v>
                </c:pt>
                <c:pt idx="38">
                  <c:v>0.39130434782608697</c:v>
                </c:pt>
                <c:pt idx="39">
                  <c:v>0.25510204081632654</c:v>
                </c:pt>
                <c:pt idx="40" formatCode="General">
                  <c:v>0</c:v>
                </c:pt>
                <c:pt idx="41">
                  <c:v>0.40909090909090912</c:v>
                </c:pt>
                <c:pt idx="42">
                  <c:v>0.59090909090909094</c:v>
                </c:pt>
                <c:pt idx="43">
                  <c:v>0.4</c:v>
                </c:pt>
                <c:pt idx="44">
                  <c:v>0.27835051546391754</c:v>
                </c:pt>
                <c:pt idx="45" formatCode="General">
                  <c:v>0</c:v>
                </c:pt>
                <c:pt idx="46">
                  <c:v>0.27272727272727271</c:v>
                </c:pt>
                <c:pt idx="47">
                  <c:v>0.18181818181818182</c:v>
                </c:pt>
                <c:pt idx="48">
                  <c:v>0.25714285714285712</c:v>
                </c:pt>
                <c:pt idx="49">
                  <c:v>0.18367346938775511</c:v>
                </c:pt>
              </c:numCache>
            </c:numRef>
          </c:val>
          <c:extLst>
            <c:ext xmlns:c16="http://schemas.microsoft.com/office/drawing/2014/chart" uri="{C3380CC4-5D6E-409C-BE32-E72D297353CC}">
              <c16:uniqueId val="{00000015-1320-471A-B611-6F4F7C661970}"/>
            </c:ext>
          </c:extLst>
        </c:ser>
        <c:ser>
          <c:idx val="2"/>
          <c:order val="2"/>
          <c:tx>
            <c:strRef>
              <c:f>'Q12.要件の変化（OT系DX状況別）'!$Z$6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22）</c:v>
                </c:pt>
                <c:pt idx="2">
                  <c:v>OT系DX 準備中（N=  22）</c:v>
                </c:pt>
                <c:pt idx="3">
                  <c:v>OT系DX 検討中（N=  72）</c:v>
                </c:pt>
                <c:pt idx="4">
                  <c:v>　　　　していない（N=  98）</c:v>
                </c:pt>
                <c:pt idx="5">
                  <c:v>【 A.適用技術の複雑化.高度化    】</c:v>
                </c:pt>
                <c:pt idx="6">
                  <c:v>OT系DX 実施中（N=  23）</c:v>
                </c:pt>
                <c:pt idx="7">
                  <c:v>OT系DX 準備中（N=  22）</c:v>
                </c:pt>
                <c:pt idx="8">
                  <c:v>OT系DX 検討中（N=  71）</c:v>
                </c:pt>
                <c:pt idx="9">
                  <c:v>　　　　していない（N=  98）</c:v>
                </c:pt>
                <c:pt idx="10">
                  <c:v>【 E.安全性の向上.機能安全への対応等 】</c:v>
                </c:pt>
                <c:pt idx="11">
                  <c:v>OT系DX 実施中（N=  22）</c:v>
                </c:pt>
                <c:pt idx="12">
                  <c:v>OT系DX 準備中（N=  20）</c:v>
                </c:pt>
                <c:pt idx="13">
                  <c:v>OT系DX 検討中（N=  72）</c:v>
                </c:pt>
                <c:pt idx="14">
                  <c:v>　　　　していない（N=  96）</c:v>
                </c:pt>
                <c:pt idx="15">
                  <c:v>【 C.つながる対象が増加             】</c:v>
                </c:pt>
                <c:pt idx="16">
                  <c:v>OT系DX 実施中（N=  23）</c:v>
                </c:pt>
                <c:pt idx="17">
                  <c:v>OT系DX 準備中（N=  22）</c:v>
                </c:pt>
                <c:pt idx="18">
                  <c:v>OT系DX 検討中（N=  70）</c:v>
                </c:pt>
                <c:pt idx="19">
                  <c:v>　　　　していない（N=  97）</c:v>
                </c:pt>
                <c:pt idx="20">
                  <c:v>【 D.利用形態.利用方法の多様化 】</c:v>
                </c:pt>
                <c:pt idx="21">
                  <c:v>OT系DX 実施中（N=  23）</c:v>
                </c:pt>
                <c:pt idx="22">
                  <c:v>OT系DX 準備中（N=  22）</c:v>
                </c:pt>
                <c:pt idx="23">
                  <c:v>OT系DX 検討中（N=  71）</c:v>
                </c:pt>
                <c:pt idx="24">
                  <c:v>　　　　していない（N=  97）</c:v>
                </c:pt>
                <c:pt idx="25">
                  <c:v>【 I.デジタル.トランスフォーメーションへの対応 】</c:v>
                </c:pt>
                <c:pt idx="26">
                  <c:v>OT系DX 実施中（N=  22）</c:v>
                </c:pt>
                <c:pt idx="27">
                  <c:v>OT系DX 準備中（N=  22）</c:v>
                </c:pt>
                <c:pt idx="28">
                  <c:v>OT系DX 検討中（N=  72）</c:v>
                </c:pt>
                <c:pt idx="29">
                  <c:v>　　　　していない（N=  98）</c:v>
                </c:pt>
                <c:pt idx="30">
                  <c:v>【 B.部品の増加.プラットフォームの増加 】</c:v>
                </c:pt>
                <c:pt idx="31">
                  <c:v>OT系DX 実施中（N=  22）</c:v>
                </c:pt>
                <c:pt idx="32">
                  <c:v>OT系DX 準備中（N=  22）</c:v>
                </c:pt>
                <c:pt idx="33">
                  <c:v>OT系DX 検討中（N=  71）</c:v>
                </c:pt>
                <c:pt idx="34">
                  <c:v>　　　　していない（N=  98）</c:v>
                </c:pt>
                <c:pt idx="35">
                  <c:v>【 J.ニューノーマルへの対応           】</c:v>
                </c:pt>
                <c:pt idx="36">
                  <c:v>OT系DX 実施中（N=  22）</c:v>
                </c:pt>
                <c:pt idx="37">
                  <c:v>OT系DX 準備中（N=  21）</c:v>
                </c:pt>
                <c:pt idx="38">
                  <c:v>OT系DX 検討中（N=  69）</c:v>
                </c:pt>
                <c:pt idx="39">
                  <c:v>　　　　していない（N=  98）</c:v>
                </c:pt>
                <c:pt idx="40">
                  <c:v>【 H.対応すべき規格等の増加      】</c:v>
                </c:pt>
                <c:pt idx="41">
                  <c:v>OT系DX 実施中（N=  22）</c:v>
                </c:pt>
                <c:pt idx="42">
                  <c:v>OT系DX 準備中（N=  22）</c:v>
                </c:pt>
                <c:pt idx="43">
                  <c:v>OT系DX 検討中（N=  70）</c:v>
                </c:pt>
                <c:pt idx="44">
                  <c:v>　　　　していない（N=  97）</c:v>
                </c:pt>
                <c:pt idx="45">
                  <c:v>【 G.仕向地.出荷先の拡大            】</c:v>
                </c:pt>
                <c:pt idx="46">
                  <c:v>OT系DX 実施中（N=  22）</c:v>
                </c:pt>
                <c:pt idx="47">
                  <c:v>OT系DX 準備中（N=  22）</c:v>
                </c:pt>
                <c:pt idx="48">
                  <c:v>OT系DX 検討中（N=  70）</c:v>
                </c:pt>
                <c:pt idx="49">
                  <c:v>　　　　していない（N=  98）</c:v>
                </c:pt>
              </c:strCache>
            </c:strRef>
          </c:cat>
          <c:val>
            <c:numRef>
              <c:f>'Q12.要件の変化（OT系DX状況別）'!$Z$7:$Z$56</c:f>
              <c:numCache>
                <c:formatCode>0.0%</c:formatCode>
                <c:ptCount val="50"/>
                <c:pt idx="0" formatCode="General">
                  <c:v>0</c:v>
                </c:pt>
                <c:pt idx="1">
                  <c:v>0.13636363636363635</c:v>
                </c:pt>
                <c:pt idx="2">
                  <c:v>0.22727272727272727</c:v>
                </c:pt>
                <c:pt idx="3">
                  <c:v>8.3333333333333329E-2</c:v>
                </c:pt>
                <c:pt idx="4">
                  <c:v>0.12244897959183673</c:v>
                </c:pt>
                <c:pt idx="5" formatCode="General">
                  <c:v>0</c:v>
                </c:pt>
                <c:pt idx="6">
                  <c:v>4.3478260869565216E-2</c:v>
                </c:pt>
                <c:pt idx="7">
                  <c:v>0.18181818181818182</c:v>
                </c:pt>
                <c:pt idx="8">
                  <c:v>9.8591549295774641E-2</c:v>
                </c:pt>
                <c:pt idx="9">
                  <c:v>0.1326530612244898</c:v>
                </c:pt>
                <c:pt idx="10" formatCode="General">
                  <c:v>0</c:v>
                </c:pt>
                <c:pt idx="11">
                  <c:v>0.27272727272727271</c:v>
                </c:pt>
                <c:pt idx="12">
                  <c:v>0.25</c:v>
                </c:pt>
                <c:pt idx="13">
                  <c:v>0.2361111111111111</c:v>
                </c:pt>
                <c:pt idx="14">
                  <c:v>0.16666666666666666</c:v>
                </c:pt>
                <c:pt idx="15" formatCode="General">
                  <c:v>0</c:v>
                </c:pt>
                <c:pt idx="16">
                  <c:v>0.13043478260869565</c:v>
                </c:pt>
                <c:pt idx="17">
                  <c:v>0.22727272727272727</c:v>
                </c:pt>
                <c:pt idx="18">
                  <c:v>0.32857142857142857</c:v>
                </c:pt>
                <c:pt idx="19">
                  <c:v>0.34020618556701032</c:v>
                </c:pt>
                <c:pt idx="20" formatCode="General">
                  <c:v>0</c:v>
                </c:pt>
                <c:pt idx="21">
                  <c:v>0.13043478260869565</c:v>
                </c:pt>
                <c:pt idx="22">
                  <c:v>0.22727272727272727</c:v>
                </c:pt>
                <c:pt idx="23">
                  <c:v>0.26760563380281688</c:v>
                </c:pt>
                <c:pt idx="24">
                  <c:v>0.30927835051546393</c:v>
                </c:pt>
                <c:pt idx="25" formatCode="General">
                  <c:v>0</c:v>
                </c:pt>
                <c:pt idx="26">
                  <c:v>0.18181818181818182</c:v>
                </c:pt>
                <c:pt idx="27">
                  <c:v>0.22727272727272727</c:v>
                </c:pt>
                <c:pt idx="28">
                  <c:v>0.29166666666666669</c:v>
                </c:pt>
                <c:pt idx="29">
                  <c:v>0.33673469387755101</c:v>
                </c:pt>
                <c:pt idx="30" formatCode="General">
                  <c:v>0</c:v>
                </c:pt>
                <c:pt idx="31">
                  <c:v>0.31818181818181818</c:v>
                </c:pt>
                <c:pt idx="32">
                  <c:v>0.18181818181818182</c:v>
                </c:pt>
                <c:pt idx="33">
                  <c:v>0.26760563380281688</c:v>
                </c:pt>
                <c:pt idx="34">
                  <c:v>0.35714285714285715</c:v>
                </c:pt>
                <c:pt idx="35" formatCode="General">
                  <c:v>0</c:v>
                </c:pt>
                <c:pt idx="36">
                  <c:v>0.36363636363636365</c:v>
                </c:pt>
                <c:pt idx="37">
                  <c:v>0.23809523809523808</c:v>
                </c:pt>
                <c:pt idx="38">
                  <c:v>0.42028985507246375</c:v>
                </c:pt>
                <c:pt idx="39">
                  <c:v>0.53061224489795922</c:v>
                </c:pt>
                <c:pt idx="40" formatCode="General">
                  <c:v>0</c:v>
                </c:pt>
                <c:pt idx="41">
                  <c:v>0.40909090909090912</c:v>
                </c:pt>
                <c:pt idx="42">
                  <c:v>0.22727272727272727</c:v>
                </c:pt>
                <c:pt idx="43">
                  <c:v>0.42857142857142855</c:v>
                </c:pt>
                <c:pt idx="44">
                  <c:v>0.44329896907216493</c:v>
                </c:pt>
                <c:pt idx="45" formatCode="General">
                  <c:v>0</c:v>
                </c:pt>
                <c:pt idx="46">
                  <c:v>0.31818181818181818</c:v>
                </c:pt>
                <c:pt idx="47">
                  <c:v>0.5</c:v>
                </c:pt>
                <c:pt idx="48">
                  <c:v>0.54285714285714282</c:v>
                </c:pt>
                <c:pt idx="49">
                  <c:v>0.5</c:v>
                </c:pt>
              </c:numCache>
            </c:numRef>
          </c:val>
          <c:extLst>
            <c:ext xmlns:c16="http://schemas.microsoft.com/office/drawing/2014/chart" uri="{C3380CC4-5D6E-409C-BE32-E72D297353CC}">
              <c16:uniqueId val="{00000016-1320-471A-B611-6F4F7C661970}"/>
            </c:ext>
          </c:extLst>
        </c:ser>
        <c:ser>
          <c:idx val="3"/>
          <c:order val="3"/>
          <c:tx>
            <c:strRef>
              <c:f>'Q12.要件の変化（OT系DX状況別）'!$AA$6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22）</c:v>
                </c:pt>
                <c:pt idx="2">
                  <c:v>OT系DX 準備中（N=  22）</c:v>
                </c:pt>
                <c:pt idx="3">
                  <c:v>OT系DX 検討中（N=  72）</c:v>
                </c:pt>
                <c:pt idx="4">
                  <c:v>　　　　していない（N=  98）</c:v>
                </c:pt>
                <c:pt idx="5">
                  <c:v>【 A.適用技術の複雑化.高度化    】</c:v>
                </c:pt>
                <c:pt idx="6">
                  <c:v>OT系DX 実施中（N=  23）</c:v>
                </c:pt>
                <c:pt idx="7">
                  <c:v>OT系DX 準備中（N=  22）</c:v>
                </c:pt>
                <c:pt idx="8">
                  <c:v>OT系DX 検討中（N=  71）</c:v>
                </c:pt>
                <c:pt idx="9">
                  <c:v>　　　　していない（N=  98）</c:v>
                </c:pt>
                <c:pt idx="10">
                  <c:v>【 E.安全性の向上.機能安全への対応等 】</c:v>
                </c:pt>
                <c:pt idx="11">
                  <c:v>OT系DX 実施中（N=  22）</c:v>
                </c:pt>
                <c:pt idx="12">
                  <c:v>OT系DX 準備中（N=  20）</c:v>
                </c:pt>
                <c:pt idx="13">
                  <c:v>OT系DX 検討中（N=  72）</c:v>
                </c:pt>
                <c:pt idx="14">
                  <c:v>　　　　していない（N=  96）</c:v>
                </c:pt>
                <c:pt idx="15">
                  <c:v>【 C.つながる対象が増加             】</c:v>
                </c:pt>
                <c:pt idx="16">
                  <c:v>OT系DX 実施中（N=  23）</c:v>
                </c:pt>
                <c:pt idx="17">
                  <c:v>OT系DX 準備中（N=  22）</c:v>
                </c:pt>
                <c:pt idx="18">
                  <c:v>OT系DX 検討中（N=  70）</c:v>
                </c:pt>
                <c:pt idx="19">
                  <c:v>　　　　していない（N=  97）</c:v>
                </c:pt>
                <c:pt idx="20">
                  <c:v>【 D.利用形態.利用方法の多様化 】</c:v>
                </c:pt>
                <c:pt idx="21">
                  <c:v>OT系DX 実施中（N=  23）</c:v>
                </c:pt>
                <c:pt idx="22">
                  <c:v>OT系DX 準備中（N=  22）</c:v>
                </c:pt>
                <c:pt idx="23">
                  <c:v>OT系DX 検討中（N=  71）</c:v>
                </c:pt>
                <c:pt idx="24">
                  <c:v>　　　　していない（N=  97）</c:v>
                </c:pt>
                <c:pt idx="25">
                  <c:v>【 I.デジタル.トランスフォーメーションへの対応 】</c:v>
                </c:pt>
                <c:pt idx="26">
                  <c:v>OT系DX 実施中（N=  22）</c:v>
                </c:pt>
                <c:pt idx="27">
                  <c:v>OT系DX 準備中（N=  22）</c:v>
                </c:pt>
                <c:pt idx="28">
                  <c:v>OT系DX 検討中（N=  72）</c:v>
                </c:pt>
                <c:pt idx="29">
                  <c:v>　　　　していない（N=  98）</c:v>
                </c:pt>
                <c:pt idx="30">
                  <c:v>【 B.部品の増加.プラットフォームの増加 】</c:v>
                </c:pt>
                <c:pt idx="31">
                  <c:v>OT系DX 実施中（N=  22）</c:v>
                </c:pt>
                <c:pt idx="32">
                  <c:v>OT系DX 準備中（N=  22）</c:v>
                </c:pt>
                <c:pt idx="33">
                  <c:v>OT系DX 検討中（N=  71）</c:v>
                </c:pt>
                <c:pt idx="34">
                  <c:v>　　　　していない（N=  98）</c:v>
                </c:pt>
                <c:pt idx="35">
                  <c:v>【 J.ニューノーマルへの対応           】</c:v>
                </c:pt>
                <c:pt idx="36">
                  <c:v>OT系DX 実施中（N=  22）</c:v>
                </c:pt>
                <c:pt idx="37">
                  <c:v>OT系DX 準備中（N=  21）</c:v>
                </c:pt>
                <c:pt idx="38">
                  <c:v>OT系DX 検討中（N=  69）</c:v>
                </c:pt>
                <c:pt idx="39">
                  <c:v>　　　　していない（N=  98）</c:v>
                </c:pt>
                <c:pt idx="40">
                  <c:v>【 H.対応すべき規格等の増加      】</c:v>
                </c:pt>
                <c:pt idx="41">
                  <c:v>OT系DX 実施中（N=  22）</c:v>
                </c:pt>
                <c:pt idx="42">
                  <c:v>OT系DX 準備中（N=  22）</c:v>
                </c:pt>
                <c:pt idx="43">
                  <c:v>OT系DX 検討中（N=  70）</c:v>
                </c:pt>
                <c:pt idx="44">
                  <c:v>　　　　していない（N=  97）</c:v>
                </c:pt>
                <c:pt idx="45">
                  <c:v>【 G.仕向地.出荷先の拡大            】</c:v>
                </c:pt>
                <c:pt idx="46">
                  <c:v>OT系DX 実施中（N=  22）</c:v>
                </c:pt>
                <c:pt idx="47">
                  <c:v>OT系DX 準備中（N=  22）</c:v>
                </c:pt>
                <c:pt idx="48">
                  <c:v>OT系DX 検討中（N=  70）</c:v>
                </c:pt>
                <c:pt idx="49">
                  <c:v>　　　　していない（N=  98）</c:v>
                </c:pt>
              </c:strCache>
            </c:strRef>
          </c:cat>
          <c:val>
            <c:numRef>
              <c:f>'Q12.要件の変化（OT系DX状況別）'!$AA$7:$AA$56</c:f>
              <c:numCache>
                <c:formatCode>0.0%</c:formatCode>
                <c:ptCount val="50"/>
                <c:pt idx="0">
                  <c:v>0</c:v>
                </c:pt>
                <c:pt idx="1">
                  <c:v>4.5454545454545456E-2</c:v>
                </c:pt>
                <c:pt idx="2">
                  <c:v>0</c:v>
                </c:pt>
                <c:pt idx="3">
                  <c:v>1.3888888888888888E-2</c:v>
                </c:pt>
                <c:pt idx="4">
                  <c:v>2.0408163265306121E-2</c:v>
                </c:pt>
                <c:pt idx="5" formatCode="General">
                  <c:v>0</c:v>
                </c:pt>
                <c:pt idx="6">
                  <c:v>0</c:v>
                </c:pt>
                <c:pt idx="7">
                  <c:v>0</c:v>
                </c:pt>
                <c:pt idx="8">
                  <c:v>1.4084507042253521E-2</c:v>
                </c:pt>
                <c:pt idx="9">
                  <c:v>1.020408163265306E-2</c:v>
                </c:pt>
                <c:pt idx="10" formatCode="General">
                  <c:v>0</c:v>
                </c:pt>
                <c:pt idx="11">
                  <c:v>0</c:v>
                </c:pt>
                <c:pt idx="12">
                  <c:v>0</c:v>
                </c:pt>
                <c:pt idx="13">
                  <c:v>1.3888888888888888E-2</c:v>
                </c:pt>
                <c:pt idx="14">
                  <c:v>0.10416666666666667</c:v>
                </c:pt>
                <c:pt idx="15" formatCode="General">
                  <c:v>0</c:v>
                </c:pt>
                <c:pt idx="16">
                  <c:v>0</c:v>
                </c:pt>
                <c:pt idx="17">
                  <c:v>4.5454545454545456E-2</c:v>
                </c:pt>
                <c:pt idx="18">
                  <c:v>1.4285714285714285E-2</c:v>
                </c:pt>
                <c:pt idx="19">
                  <c:v>5.1546391752577317E-2</c:v>
                </c:pt>
                <c:pt idx="20" formatCode="General">
                  <c:v>0</c:v>
                </c:pt>
                <c:pt idx="21">
                  <c:v>4.3478260869565216E-2</c:v>
                </c:pt>
                <c:pt idx="22">
                  <c:v>4.5454545454545456E-2</c:v>
                </c:pt>
                <c:pt idx="23">
                  <c:v>1.4084507042253521E-2</c:v>
                </c:pt>
                <c:pt idx="24">
                  <c:v>6.1855670103092786E-2</c:v>
                </c:pt>
                <c:pt idx="25" formatCode="General">
                  <c:v>0</c:v>
                </c:pt>
                <c:pt idx="26">
                  <c:v>4.5454545454545456E-2</c:v>
                </c:pt>
                <c:pt idx="27">
                  <c:v>4.5454545454545456E-2</c:v>
                </c:pt>
                <c:pt idx="28">
                  <c:v>4.1666666666666664E-2</c:v>
                </c:pt>
                <c:pt idx="29">
                  <c:v>4.0816326530612242E-2</c:v>
                </c:pt>
                <c:pt idx="30" formatCode="General">
                  <c:v>0</c:v>
                </c:pt>
                <c:pt idx="31">
                  <c:v>0</c:v>
                </c:pt>
                <c:pt idx="32">
                  <c:v>0.22727272727272727</c:v>
                </c:pt>
                <c:pt idx="33">
                  <c:v>5.6338028169014086E-2</c:v>
                </c:pt>
                <c:pt idx="34">
                  <c:v>8.1632653061224483E-2</c:v>
                </c:pt>
                <c:pt idx="35" formatCode="General">
                  <c:v>0</c:v>
                </c:pt>
                <c:pt idx="36">
                  <c:v>4.5454545454545456E-2</c:v>
                </c:pt>
                <c:pt idx="37">
                  <c:v>4.7619047619047616E-2</c:v>
                </c:pt>
                <c:pt idx="38">
                  <c:v>7.2463768115942032E-2</c:v>
                </c:pt>
                <c:pt idx="39">
                  <c:v>7.1428571428571425E-2</c:v>
                </c:pt>
                <c:pt idx="40" formatCode="General">
                  <c:v>0</c:v>
                </c:pt>
                <c:pt idx="41">
                  <c:v>0</c:v>
                </c:pt>
                <c:pt idx="42">
                  <c:v>4.5454545454545456E-2</c:v>
                </c:pt>
                <c:pt idx="43">
                  <c:v>5.7142857142857141E-2</c:v>
                </c:pt>
                <c:pt idx="44">
                  <c:v>9.2783505154639179E-2</c:v>
                </c:pt>
                <c:pt idx="45" formatCode="General">
                  <c:v>0</c:v>
                </c:pt>
                <c:pt idx="46">
                  <c:v>9.0909090909090912E-2</c:v>
                </c:pt>
                <c:pt idx="47">
                  <c:v>0.22727272727272727</c:v>
                </c:pt>
                <c:pt idx="48">
                  <c:v>0.11428571428571428</c:v>
                </c:pt>
                <c:pt idx="49">
                  <c:v>0.14285714285714285</c:v>
                </c:pt>
              </c:numCache>
            </c:numRef>
          </c:val>
          <c:extLst>
            <c:ext xmlns:c16="http://schemas.microsoft.com/office/drawing/2014/chart" uri="{C3380CC4-5D6E-409C-BE32-E72D297353CC}">
              <c16:uniqueId val="{00000017-1320-471A-B611-6F4F7C661970}"/>
            </c:ext>
          </c:extLst>
        </c:ser>
        <c:ser>
          <c:idx val="4"/>
          <c:order val="4"/>
          <c:tx>
            <c:strRef>
              <c:f>'Q12.要件の変化（OT系DX状況別）'!$AB$6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22）</c:v>
                </c:pt>
                <c:pt idx="2">
                  <c:v>OT系DX 準備中（N=  22）</c:v>
                </c:pt>
                <c:pt idx="3">
                  <c:v>OT系DX 検討中（N=  72）</c:v>
                </c:pt>
                <c:pt idx="4">
                  <c:v>　　　　していない（N=  98）</c:v>
                </c:pt>
                <c:pt idx="5">
                  <c:v>【 A.適用技術の複雑化.高度化    】</c:v>
                </c:pt>
                <c:pt idx="6">
                  <c:v>OT系DX 実施中（N=  23）</c:v>
                </c:pt>
                <c:pt idx="7">
                  <c:v>OT系DX 準備中（N=  22）</c:v>
                </c:pt>
                <c:pt idx="8">
                  <c:v>OT系DX 検討中（N=  71）</c:v>
                </c:pt>
                <c:pt idx="9">
                  <c:v>　　　　していない（N=  98）</c:v>
                </c:pt>
                <c:pt idx="10">
                  <c:v>【 E.安全性の向上.機能安全への対応等 】</c:v>
                </c:pt>
                <c:pt idx="11">
                  <c:v>OT系DX 実施中（N=  22）</c:v>
                </c:pt>
                <c:pt idx="12">
                  <c:v>OT系DX 準備中（N=  20）</c:v>
                </c:pt>
                <c:pt idx="13">
                  <c:v>OT系DX 検討中（N=  72）</c:v>
                </c:pt>
                <c:pt idx="14">
                  <c:v>　　　　していない（N=  96）</c:v>
                </c:pt>
                <c:pt idx="15">
                  <c:v>【 C.つながる対象が増加             】</c:v>
                </c:pt>
                <c:pt idx="16">
                  <c:v>OT系DX 実施中（N=  23）</c:v>
                </c:pt>
                <c:pt idx="17">
                  <c:v>OT系DX 準備中（N=  22）</c:v>
                </c:pt>
                <c:pt idx="18">
                  <c:v>OT系DX 検討中（N=  70）</c:v>
                </c:pt>
                <c:pt idx="19">
                  <c:v>　　　　していない（N=  97）</c:v>
                </c:pt>
                <c:pt idx="20">
                  <c:v>【 D.利用形態.利用方法の多様化 】</c:v>
                </c:pt>
                <c:pt idx="21">
                  <c:v>OT系DX 実施中（N=  23）</c:v>
                </c:pt>
                <c:pt idx="22">
                  <c:v>OT系DX 準備中（N=  22）</c:v>
                </c:pt>
                <c:pt idx="23">
                  <c:v>OT系DX 検討中（N=  71）</c:v>
                </c:pt>
                <c:pt idx="24">
                  <c:v>　　　　していない（N=  97）</c:v>
                </c:pt>
                <c:pt idx="25">
                  <c:v>【 I.デジタル.トランスフォーメーションへの対応 】</c:v>
                </c:pt>
                <c:pt idx="26">
                  <c:v>OT系DX 実施中（N=  22）</c:v>
                </c:pt>
                <c:pt idx="27">
                  <c:v>OT系DX 準備中（N=  22）</c:v>
                </c:pt>
                <c:pt idx="28">
                  <c:v>OT系DX 検討中（N=  72）</c:v>
                </c:pt>
                <c:pt idx="29">
                  <c:v>　　　　していない（N=  98）</c:v>
                </c:pt>
                <c:pt idx="30">
                  <c:v>【 B.部品の増加.プラットフォームの増加 】</c:v>
                </c:pt>
                <c:pt idx="31">
                  <c:v>OT系DX 実施中（N=  22）</c:v>
                </c:pt>
                <c:pt idx="32">
                  <c:v>OT系DX 準備中（N=  22）</c:v>
                </c:pt>
                <c:pt idx="33">
                  <c:v>OT系DX 検討中（N=  71）</c:v>
                </c:pt>
                <c:pt idx="34">
                  <c:v>　　　　していない（N=  98）</c:v>
                </c:pt>
                <c:pt idx="35">
                  <c:v>【 J.ニューノーマルへの対応           】</c:v>
                </c:pt>
                <c:pt idx="36">
                  <c:v>OT系DX 実施中（N=  22）</c:v>
                </c:pt>
                <c:pt idx="37">
                  <c:v>OT系DX 準備中（N=  21）</c:v>
                </c:pt>
                <c:pt idx="38">
                  <c:v>OT系DX 検討中（N=  69）</c:v>
                </c:pt>
                <c:pt idx="39">
                  <c:v>　　　　していない（N=  98）</c:v>
                </c:pt>
                <c:pt idx="40">
                  <c:v>【 H.対応すべき規格等の増加      】</c:v>
                </c:pt>
                <c:pt idx="41">
                  <c:v>OT系DX 実施中（N=  22）</c:v>
                </c:pt>
                <c:pt idx="42">
                  <c:v>OT系DX 準備中（N=  22）</c:v>
                </c:pt>
                <c:pt idx="43">
                  <c:v>OT系DX 検討中（N=  70）</c:v>
                </c:pt>
                <c:pt idx="44">
                  <c:v>　　　　していない（N=  97）</c:v>
                </c:pt>
                <c:pt idx="45">
                  <c:v>【 G.仕向地.出荷先の拡大            】</c:v>
                </c:pt>
                <c:pt idx="46">
                  <c:v>OT系DX 実施中（N=  22）</c:v>
                </c:pt>
                <c:pt idx="47">
                  <c:v>OT系DX 準備中（N=  22）</c:v>
                </c:pt>
                <c:pt idx="48">
                  <c:v>OT系DX 検討中（N=  70）</c:v>
                </c:pt>
                <c:pt idx="49">
                  <c:v>　　　　していない（N=  98）</c:v>
                </c:pt>
              </c:strCache>
            </c:strRef>
          </c:cat>
          <c:val>
            <c:numRef>
              <c:f>'Q12.要件の変化（OT系DX状況別）'!$AB$7:$AB$56</c:f>
              <c:numCache>
                <c:formatCode>0.0%</c:formatCode>
                <c:ptCount val="50"/>
                <c:pt idx="0">
                  <c:v>0</c:v>
                </c:pt>
                <c:pt idx="1">
                  <c:v>4.5454545454545456E-2</c:v>
                </c:pt>
                <c:pt idx="2">
                  <c:v>0</c:v>
                </c:pt>
                <c:pt idx="3">
                  <c:v>2.7777777777777776E-2</c:v>
                </c:pt>
                <c:pt idx="4">
                  <c:v>0</c:v>
                </c:pt>
                <c:pt idx="5" formatCode="General">
                  <c:v>0</c:v>
                </c:pt>
                <c:pt idx="6">
                  <c:v>8.6956521739130432E-2</c:v>
                </c:pt>
                <c:pt idx="7">
                  <c:v>0</c:v>
                </c:pt>
                <c:pt idx="8">
                  <c:v>2.8169014084507043E-2</c:v>
                </c:pt>
                <c:pt idx="9">
                  <c:v>1.020408163265306E-2</c:v>
                </c:pt>
                <c:pt idx="10" formatCode="General">
                  <c:v>0</c:v>
                </c:pt>
                <c:pt idx="11">
                  <c:v>0.13636363636363635</c:v>
                </c:pt>
                <c:pt idx="12">
                  <c:v>0</c:v>
                </c:pt>
                <c:pt idx="13">
                  <c:v>2.7777777777777776E-2</c:v>
                </c:pt>
                <c:pt idx="14">
                  <c:v>2.0833333333333332E-2</c:v>
                </c:pt>
                <c:pt idx="15" formatCode="General">
                  <c:v>0</c:v>
                </c:pt>
                <c:pt idx="16">
                  <c:v>4.3478260869565216E-2</c:v>
                </c:pt>
                <c:pt idx="17">
                  <c:v>0</c:v>
                </c:pt>
                <c:pt idx="18">
                  <c:v>4.2857142857142858E-2</c:v>
                </c:pt>
                <c:pt idx="19">
                  <c:v>7.2164948453608241E-2</c:v>
                </c:pt>
                <c:pt idx="20" formatCode="General">
                  <c:v>0</c:v>
                </c:pt>
                <c:pt idx="21">
                  <c:v>4.3478260869565216E-2</c:v>
                </c:pt>
                <c:pt idx="22">
                  <c:v>0</c:v>
                </c:pt>
                <c:pt idx="23">
                  <c:v>1.4084507042253521E-2</c:v>
                </c:pt>
                <c:pt idx="24">
                  <c:v>5.1546391752577317E-2</c:v>
                </c:pt>
                <c:pt idx="25" formatCode="General">
                  <c:v>0</c:v>
                </c:pt>
                <c:pt idx="26">
                  <c:v>4.5454545454545456E-2</c:v>
                </c:pt>
                <c:pt idx="27">
                  <c:v>0</c:v>
                </c:pt>
                <c:pt idx="28">
                  <c:v>1.3888888888888888E-2</c:v>
                </c:pt>
                <c:pt idx="29">
                  <c:v>7.1428571428571425E-2</c:v>
                </c:pt>
                <c:pt idx="30" formatCode="General">
                  <c:v>0</c:v>
                </c:pt>
                <c:pt idx="31">
                  <c:v>9.0909090909090912E-2</c:v>
                </c:pt>
                <c:pt idx="32">
                  <c:v>0</c:v>
                </c:pt>
                <c:pt idx="33">
                  <c:v>4.2253521126760563E-2</c:v>
                </c:pt>
                <c:pt idx="34">
                  <c:v>4.0816326530612242E-2</c:v>
                </c:pt>
                <c:pt idx="35" formatCode="General">
                  <c:v>0</c:v>
                </c:pt>
                <c:pt idx="36">
                  <c:v>9.0909090909090912E-2</c:v>
                </c:pt>
                <c:pt idx="37">
                  <c:v>0</c:v>
                </c:pt>
                <c:pt idx="38">
                  <c:v>1.4492753623188406E-2</c:v>
                </c:pt>
                <c:pt idx="39">
                  <c:v>7.1428571428571425E-2</c:v>
                </c:pt>
                <c:pt idx="40" formatCode="General">
                  <c:v>0</c:v>
                </c:pt>
                <c:pt idx="41">
                  <c:v>9.0909090909090912E-2</c:v>
                </c:pt>
                <c:pt idx="42">
                  <c:v>0</c:v>
                </c:pt>
                <c:pt idx="43">
                  <c:v>5.7142857142857141E-2</c:v>
                </c:pt>
                <c:pt idx="44">
                  <c:v>9.2783505154639179E-2</c:v>
                </c:pt>
                <c:pt idx="45" formatCode="General">
                  <c:v>0</c:v>
                </c:pt>
                <c:pt idx="46">
                  <c:v>9.0909090909090912E-2</c:v>
                </c:pt>
                <c:pt idx="47">
                  <c:v>0</c:v>
                </c:pt>
                <c:pt idx="48">
                  <c:v>5.7142857142857141E-2</c:v>
                </c:pt>
                <c:pt idx="49">
                  <c:v>0.10204081632653061</c:v>
                </c:pt>
              </c:numCache>
            </c:numRef>
          </c:val>
          <c:extLst>
            <c:ext xmlns:c16="http://schemas.microsoft.com/office/drawing/2014/chart" uri="{C3380CC4-5D6E-409C-BE32-E72D297353CC}">
              <c16:uniqueId val="{00000018-1320-471A-B611-6F4F7C661970}"/>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'Q12.要件の変化（AI状況別）'!$X$6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D88-4ACD-9F51-FB993421ED2D}"/>
                </c:ext>
              </c:extLst>
            </c:dLbl>
            <c:dLbl>
              <c:idx val="5"/>
              <c:delete val="1"/>
              <c:extLst>
                <c:ext xmlns:c15="http://schemas.microsoft.com/office/drawing/2012/chart" uri="{CE6537A1-D6FC-4f65-9D91-7224C49458BB}"/>
                <c:ext xmlns:c16="http://schemas.microsoft.com/office/drawing/2014/chart" uri="{C3380CC4-5D6E-409C-BE32-E72D297353CC}">
                  <c16:uniqueId val="{00000001-4D88-4ACD-9F51-FB993421ED2D}"/>
                </c:ext>
              </c:extLst>
            </c:dLbl>
            <c:dLbl>
              <c:idx val="10"/>
              <c:delete val="1"/>
              <c:extLst>
                <c:ext xmlns:c15="http://schemas.microsoft.com/office/drawing/2012/chart" uri="{CE6537A1-D6FC-4f65-9D91-7224C49458BB}"/>
                <c:ext xmlns:c16="http://schemas.microsoft.com/office/drawing/2014/chart" uri="{C3380CC4-5D6E-409C-BE32-E72D297353CC}">
                  <c16:uniqueId val="{00000002-4D88-4ACD-9F51-FB993421ED2D}"/>
                </c:ext>
              </c:extLst>
            </c:dLbl>
            <c:dLbl>
              <c:idx val="15"/>
              <c:delete val="1"/>
              <c:extLst>
                <c:ext xmlns:c15="http://schemas.microsoft.com/office/drawing/2012/chart" uri="{CE6537A1-D6FC-4f65-9D91-7224C49458BB}"/>
                <c:ext xmlns:c16="http://schemas.microsoft.com/office/drawing/2014/chart" uri="{C3380CC4-5D6E-409C-BE32-E72D297353CC}">
                  <c16:uniqueId val="{00000003-4D88-4ACD-9F51-FB993421ED2D}"/>
                </c:ext>
              </c:extLst>
            </c:dLbl>
            <c:dLbl>
              <c:idx val="20"/>
              <c:delete val="1"/>
              <c:extLst>
                <c:ext xmlns:c15="http://schemas.microsoft.com/office/drawing/2012/chart" uri="{CE6537A1-D6FC-4f65-9D91-7224C49458BB}"/>
                <c:ext xmlns:c16="http://schemas.microsoft.com/office/drawing/2014/chart" uri="{C3380CC4-5D6E-409C-BE32-E72D297353CC}">
                  <c16:uniqueId val="{00000004-4D88-4ACD-9F51-FB993421ED2D}"/>
                </c:ext>
              </c:extLst>
            </c:dLbl>
            <c:dLbl>
              <c:idx val="25"/>
              <c:delete val="1"/>
              <c:extLst>
                <c:ext xmlns:c15="http://schemas.microsoft.com/office/drawing/2012/chart" uri="{CE6537A1-D6FC-4f65-9D91-7224C49458BB}"/>
                <c:ext xmlns:c16="http://schemas.microsoft.com/office/drawing/2014/chart" uri="{C3380CC4-5D6E-409C-BE32-E72D297353CC}">
                  <c16:uniqueId val="{00000005-4D88-4ACD-9F51-FB993421ED2D}"/>
                </c:ext>
              </c:extLst>
            </c:dLbl>
            <c:dLbl>
              <c:idx val="30"/>
              <c:delete val="1"/>
              <c:extLst>
                <c:ext xmlns:c15="http://schemas.microsoft.com/office/drawing/2012/chart" uri="{CE6537A1-D6FC-4f65-9D91-7224C49458BB}"/>
                <c:ext xmlns:c16="http://schemas.microsoft.com/office/drawing/2014/chart" uri="{C3380CC4-5D6E-409C-BE32-E72D297353CC}">
                  <c16:uniqueId val="{00000006-4D88-4ACD-9F51-FB993421ED2D}"/>
                </c:ext>
              </c:extLst>
            </c:dLbl>
            <c:dLbl>
              <c:idx val="35"/>
              <c:delete val="1"/>
              <c:extLst>
                <c:ext xmlns:c15="http://schemas.microsoft.com/office/drawing/2012/chart" uri="{CE6537A1-D6FC-4f65-9D91-7224C49458BB}"/>
                <c:ext xmlns:c16="http://schemas.microsoft.com/office/drawing/2014/chart" uri="{C3380CC4-5D6E-409C-BE32-E72D297353CC}">
                  <c16:uniqueId val="{00000007-4D88-4ACD-9F51-FB993421ED2D}"/>
                </c:ext>
              </c:extLst>
            </c:dLbl>
            <c:dLbl>
              <c:idx val="40"/>
              <c:delete val="1"/>
              <c:extLst>
                <c:ext xmlns:c15="http://schemas.microsoft.com/office/drawing/2012/chart" uri="{CE6537A1-D6FC-4f65-9D91-7224C49458BB}"/>
                <c:ext xmlns:c16="http://schemas.microsoft.com/office/drawing/2014/chart" uri="{C3380CC4-5D6E-409C-BE32-E72D297353CC}">
                  <c16:uniqueId val="{00000008-4D88-4ACD-9F51-FB993421ED2D}"/>
                </c:ext>
              </c:extLst>
            </c:dLbl>
            <c:dLbl>
              <c:idx val="45"/>
              <c:delete val="1"/>
              <c:extLst>
                <c:ext xmlns:c15="http://schemas.microsoft.com/office/drawing/2012/chart" uri="{CE6537A1-D6FC-4f65-9D91-7224C49458BB}"/>
                <c:ext xmlns:c16="http://schemas.microsoft.com/office/drawing/2014/chart" uri="{C3380CC4-5D6E-409C-BE32-E72D297353CC}">
                  <c16:uniqueId val="{00000009-4D88-4ACD-9F51-FB993421ED2D}"/>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81）</c:v>
                </c:pt>
                <c:pt idx="2">
                  <c:v>AI 開発中・準備中（N=  49）</c:v>
                </c:pt>
                <c:pt idx="3">
                  <c:v>AI 調査中・検討中（N=  52）</c:v>
                </c:pt>
                <c:pt idx="4">
                  <c:v>　　　　していない（N=  88）</c:v>
                </c:pt>
                <c:pt idx="5">
                  <c:v>【 A.適用技術の複雑化.高度化    】</c:v>
                </c:pt>
                <c:pt idx="6">
                  <c:v>AI 提供中・実施中（N=  82）</c:v>
                </c:pt>
                <c:pt idx="7">
                  <c:v>AI 開発中・準備中（N=  49）</c:v>
                </c:pt>
                <c:pt idx="8">
                  <c:v>AI 調査中・検討中（N=  52）</c:v>
                </c:pt>
                <c:pt idx="9">
                  <c:v>　　　　していない（N=  88）</c:v>
                </c:pt>
                <c:pt idx="10">
                  <c:v>【 E.安全性の向上.機能安全への対応等 】</c:v>
                </c:pt>
                <c:pt idx="11">
                  <c:v>AI 提供中・実施中（N=  80）</c:v>
                </c:pt>
                <c:pt idx="12">
                  <c:v>AI 開発中・準備中（N=  48）</c:v>
                </c:pt>
                <c:pt idx="13">
                  <c:v>AI 調査中・検討中（N=  49）</c:v>
                </c:pt>
                <c:pt idx="14">
                  <c:v>　　　　していない（N=  88）</c:v>
                </c:pt>
                <c:pt idx="15">
                  <c:v>【 C.つながる対象が増加             】</c:v>
                </c:pt>
                <c:pt idx="16">
                  <c:v>AI 提供中・実施中（N=  80）</c:v>
                </c:pt>
                <c:pt idx="17">
                  <c:v>AI 開発中・準備中（N=  49）</c:v>
                </c:pt>
                <c:pt idx="18">
                  <c:v>AI 調査中・検討中（N=  52）</c:v>
                </c:pt>
                <c:pt idx="19">
                  <c:v>　　　　していない（N=  87）</c:v>
                </c:pt>
                <c:pt idx="20">
                  <c:v>【 D.利用形態.利用方法の多様化 】</c:v>
                </c:pt>
                <c:pt idx="21">
                  <c:v>AI 提供中・実施中（N=  81）</c:v>
                </c:pt>
                <c:pt idx="22">
                  <c:v>AI 開発中・準備中（N=  49）</c:v>
                </c:pt>
                <c:pt idx="23">
                  <c:v>AI 調査中・検討中（N=  52）</c:v>
                </c:pt>
                <c:pt idx="24">
                  <c:v>　　　　していない（N=  88）</c:v>
                </c:pt>
                <c:pt idx="25">
                  <c:v>【 I.デジタル.トランスフォーメーションへの対応 】</c:v>
                </c:pt>
                <c:pt idx="26">
                  <c:v>AI 提供中・実施中（N=  81）</c:v>
                </c:pt>
                <c:pt idx="27">
                  <c:v>AI 開発中・準備中（N=  49）</c:v>
                </c:pt>
                <c:pt idx="28">
                  <c:v>AI 調査中・検討中（N=  52）</c:v>
                </c:pt>
                <c:pt idx="29">
                  <c:v>　　　　していない（N=  88）</c:v>
                </c:pt>
                <c:pt idx="30">
                  <c:v>【 B.部品の増加.プラットフォームの増加 】</c:v>
                </c:pt>
                <c:pt idx="31">
                  <c:v>AI 提供中・実施中（N=  80）</c:v>
                </c:pt>
                <c:pt idx="32">
                  <c:v>AI 開発中・準備中（N=  49）</c:v>
                </c:pt>
                <c:pt idx="33">
                  <c:v>AI 調査中・検討中（N=  52）</c:v>
                </c:pt>
                <c:pt idx="34">
                  <c:v>　　　　していない（N=  88）</c:v>
                </c:pt>
                <c:pt idx="35">
                  <c:v>【 J.ニューノーマルへの対応           】</c:v>
                </c:pt>
                <c:pt idx="36">
                  <c:v>AI 提供中・実施中（N=  80）</c:v>
                </c:pt>
                <c:pt idx="37">
                  <c:v>AI 開発中・準備中（N=  48）</c:v>
                </c:pt>
                <c:pt idx="38">
                  <c:v>AI 調査中・検討中（N=  50）</c:v>
                </c:pt>
                <c:pt idx="39">
                  <c:v>　　　　していない（N=  88）</c:v>
                </c:pt>
                <c:pt idx="40">
                  <c:v>【 H.対応すべき規格等の増加      】</c:v>
                </c:pt>
                <c:pt idx="41">
                  <c:v>AI 提供中・実施中（N=  78）</c:v>
                </c:pt>
                <c:pt idx="42">
                  <c:v>AI 開発中・準備中（N=  49）</c:v>
                </c:pt>
                <c:pt idx="43">
                  <c:v>AI 調査中・検討中（N=  52）</c:v>
                </c:pt>
                <c:pt idx="44">
                  <c:v>　　　　していない（N=  88）</c:v>
                </c:pt>
                <c:pt idx="45">
                  <c:v>【 G.仕向地.出荷先の拡大            】</c:v>
                </c:pt>
                <c:pt idx="46">
                  <c:v>AI 提供中・実施中（N=  79）</c:v>
                </c:pt>
                <c:pt idx="47">
                  <c:v>AI 開発中・準備中（N=  49）</c:v>
                </c:pt>
                <c:pt idx="48">
                  <c:v>AI 調査中・検討中（N=  52）</c:v>
                </c:pt>
                <c:pt idx="49">
                  <c:v>　　　　していない（N=  88）</c:v>
                </c:pt>
              </c:strCache>
            </c:strRef>
          </c:cat>
          <c:val>
            <c:numRef>
              <c:f>'Q12.要件の変化（AI状況別）'!$X$7:$X$56</c:f>
              <c:numCache>
                <c:formatCode>0.0%</c:formatCode>
                <c:ptCount val="50"/>
                <c:pt idx="0" formatCode="General">
                  <c:v>0</c:v>
                </c:pt>
                <c:pt idx="1">
                  <c:v>0.44444444444444442</c:v>
                </c:pt>
                <c:pt idx="2">
                  <c:v>0.40816326530612246</c:v>
                </c:pt>
                <c:pt idx="3">
                  <c:v>0.42307692307692307</c:v>
                </c:pt>
                <c:pt idx="4">
                  <c:v>0.23863636363636365</c:v>
                </c:pt>
                <c:pt idx="5" formatCode="General">
                  <c:v>0</c:v>
                </c:pt>
                <c:pt idx="6">
                  <c:v>0.43902439024390244</c:v>
                </c:pt>
                <c:pt idx="7">
                  <c:v>0.36734693877551022</c:v>
                </c:pt>
                <c:pt idx="8">
                  <c:v>0.28846153846153844</c:v>
                </c:pt>
                <c:pt idx="9">
                  <c:v>0.31818181818181818</c:v>
                </c:pt>
                <c:pt idx="10" formatCode="General">
                  <c:v>0</c:v>
                </c:pt>
                <c:pt idx="11">
                  <c:v>0.3</c:v>
                </c:pt>
                <c:pt idx="12">
                  <c:v>0.29166666666666669</c:v>
                </c:pt>
                <c:pt idx="13">
                  <c:v>0.30612244897959184</c:v>
                </c:pt>
                <c:pt idx="14">
                  <c:v>0.22727272727272727</c:v>
                </c:pt>
                <c:pt idx="15" formatCode="General">
                  <c:v>0</c:v>
                </c:pt>
                <c:pt idx="16">
                  <c:v>0.26250000000000001</c:v>
                </c:pt>
                <c:pt idx="17">
                  <c:v>0.22448979591836735</c:v>
                </c:pt>
                <c:pt idx="18">
                  <c:v>0.21153846153846154</c:v>
                </c:pt>
                <c:pt idx="19">
                  <c:v>0.12643678160919541</c:v>
                </c:pt>
                <c:pt idx="20" formatCode="General">
                  <c:v>0</c:v>
                </c:pt>
                <c:pt idx="21">
                  <c:v>0.25925925925925924</c:v>
                </c:pt>
                <c:pt idx="22">
                  <c:v>0.20408163265306123</c:v>
                </c:pt>
                <c:pt idx="23">
                  <c:v>0.15384615384615385</c:v>
                </c:pt>
                <c:pt idx="24">
                  <c:v>0.13636363636363635</c:v>
                </c:pt>
                <c:pt idx="25" formatCode="General">
                  <c:v>0</c:v>
                </c:pt>
                <c:pt idx="26">
                  <c:v>0.22222222222222221</c:v>
                </c:pt>
                <c:pt idx="27">
                  <c:v>0.14285714285714285</c:v>
                </c:pt>
                <c:pt idx="28">
                  <c:v>0.11538461538461539</c:v>
                </c:pt>
                <c:pt idx="29">
                  <c:v>0.11363636363636363</c:v>
                </c:pt>
                <c:pt idx="30" formatCode="General">
                  <c:v>0</c:v>
                </c:pt>
                <c:pt idx="31">
                  <c:v>0.1875</c:v>
                </c:pt>
                <c:pt idx="32">
                  <c:v>0.10204081632653061</c:v>
                </c:pt>
                <c:pt idx="33">
                  <c:v>0.11538461538461539</c:v>
                </c:pt>
                <c:pt idx="34">
                  <c:v>0.15909090909090909</c:v>
                </c:pt>
                <c:pt idx="35" formatCode="General">
                  <c:v>0</c:v>
                </c:pt>
                <c:pt idx="36">
                  <c:v>0.125</c:v>
                </c:pt>
                <c:pt idx="37">
                  <c:v>0.10416666666666667</c:v>
                </c:pt>
                <c:pt idx="38">
                  <c:v>0.1</c:v>
                </c:pt>
                <c:pt idx="39">
                  <c:v>7.9545454545454544E-2</c:v>
                </c:pt>
                <c:pt idx="40" formatCode="General">
                  <c:v>0</c:v>
                </c:pt>
                <c:pt idx="41">
                  <c:v>0.10256410256410256</c:v>
                </c:pt>
                <c:pt idx="42">
                  <c:v>0.10204081632653061</c:v>
                </c:pt>
                <c:pt idx="43">
                  <c:v>7.6923076923076927E-2</c:v>
                </c:pt>
                <c:pt idx="44">
                  <c:v>9.0909090909090912E-2</c:v>
                </c:pt>
                <c:pt idx="45" formatCode="General">
                  <c:v>0</c:v>
                </c:pt>
                <c:pt idx="46">
                  <c:v>8.8607594936708861E-2</c:v>
                </c:pt>
                <c:pt idx="47">
                  <c:v>8.1632653061224483E-2</c:v>
                </c:pt>
                <c:pt idx="48">
                  <c:v>7.6923076923076927E-2</c:v>
                </c:pt>
                <c:pt idx="49">
                  <c:v>5.6818181818181816E-2</c:v>
                </c:pt>
              </c:numCache>
            </c:numRef>
          </c:val>
          <c:extLst>
            <c:ext xmlns:c16="http://schemas.microsoft.com/office/drawing/2014/chart" uri="{C3380CC4-5D6E-409C-BE32-E72D297353CC}">
              <c16:uniqueId val="{0000000A-4D88-4ACD-9F51-FB993421ED2D}"/>
            </c:ext>
          </c:extLst>
        </c:ser>
        <c:ser>
          <c:idx val="1"/>
          <c:order val="1"/>
          <c:tx>
            <c:strRef>
              <c:f>'Q12.要件の変化（AI状況別）'!$Y$6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4D88-4ACD-9F51-FB993421ED2D}"/>
                </c:ext>
              </c:extLst>
            </c:dLbl>
            <c:dLbl>
              <c:idx val="5"/>
              <c:delete val="1"/>
              <c:extLst>
                <c:ext xmlns:c15="http://schemas.microsoft.com/office/drawing/2012/chart" uri="{CE6537A1-D6FC-4f65-9D91-7224C49458BB}"/>
                <c:ext xmlns:c16="http://schemas.microsoft.com/office/drawing/2014/chart" uri="{C3380CC4-5D6E-409C-BE32-E72D297353CC}">
                  <c16:uniqueId val="{0000000C-4D88-4ACD-9F51-FB993421ED2D}"/>
                </c:ext>
              </c:extLst>
            </c:dLbl>
            <c:dLbl>
              <c:idx val="10"/>
              <c:delete val="1"/>
              <c:extLst>
                <c:ext xmlns:c15="http://schemas.microsoft.com/office/drawing/2012/chart" uri="{CE6537A1-D6FC-4f65-9D91-7224C49458BB}"/>
                <c:ext xmlns:c16="http://schemas.microsoft.com/office/drawing/2014/chart" uri="{C3380CC4-5D6E-409C-BE32-E72D297353CC}">
                  <c16:uniqueId val="{0000000D-4D88-4ACD-9F51-FB993421ED2D}"/>
                </c:ext>
              </c:extLst>
            </c:dLbl>
            <c:dLbl>
              <c:idx val="15"/>
              <c:delete val="1"/>
              <c:extLst>
                <c:ext xmlns:c15="http://schemas.microsoft.com/office/drawing/2012/chart" uri="{CE6537A1-D6FC-4f65-9D91-7224C49458BB}"/>
                <c:ext xmlns:c16="http://schemas.microsoft.com/office/drawing/2014/chart" uri="{C3380CC4-5D6E-409C-BE32-E72D297353CC}">
                  <c16:uniqueId val="{0000000E-4D88-4ACD-9F51-FB993421ED2D}"/>
                </c:ext>
              </c:extLst>
            </c:dLbl>
            <c:dLbl>
              <c:idx val="20"/>
              <c:delete val="1"/>
              <c:extLst>
                <c:ext xmlns:c15="http://schemas.microsoft.com/office/drawing/2012/chart" uri="{CE6537A1-D6FC-4f65-9D91-7224C49458BB}"/>
                <c:ext xmlns:c16="http://schemas.microsoft.com/office/drawing/2014/chart" uri="{C3380CC4-5D6E-409C-BE32-E72D297353CC}">
                  <c16:uniqueId val="{0000000F-4D88-4ACD-9F51-FB993421ED2D}"/>
                </c:ext>
              </c:extLst>
            </c:dLbl>
            <c:dLbl>
              <c:idx val="25"/>
              <c:delete val="1"/>
              <c:extLst>
                <c:ext xmlns:c15="http://schemas.microsoft.com/office/drawing/2012/chart" uri="{CE6537A1-D6FC-4f65-9D91-7224C49458BB}"/>
                <c:ext xmlns:c16="http://schemas.microsoft.com/office/drawing/2014/chart" uri="{C3380CC4-5D6E-409C-BE32-E72D297353CC}">
                  <c16:uniqueId val="{00000010-4D88-4ACD-9F51-FB993421ED2D}"/>
                </c:ext>
              </c:extLst>
            </c:dLbl>
            <c:dLbl>
              <c:idx val="30"/>
              <c:delete val="1"/>
              <c:extLst>
                <c:ext xmlns:c15="http://schemas.microsoft.com/office/drawing/2012/chart" uri="{CE6537A1-D6FC-4f65-9D91-7224C49458BB}"/>
                <c:ext xmlns:c16="http://schemas.microsoft.com/office/drawing/2014/chart" uri="{C3380CC4-5D6E-409C-BE32-E72D297353CC}">
                  <c16:uniqueId val="{00000011-4D88-4ACD-9F51-FB993421ED2D}"/>
                </c:ext>
              </c:extLst>
            </c:dLbl>
            <c:dLbl>
              <c:idx val="35"/>
              <c:delete val="1"/>
              <c:extLst>
                <c:ext xmlns:c15="http://schemas.microsoft.com/office/drawing/2012/chart" uri="{CE6537A1-D6FC-4f65-9D91-7224C49458BB}"/>
                <c:ext xmlns:c16="http://schemas.microsoft.com/office/drawing/2014/chart" uri="{C3380CC4-5D6E-409C-BE32-E72D297353CC}">
                  <c16:uniqueId val="{00000012-4D88-4ACD-9F51-FB993421ED2D}"/>
                </c:ext>
              </c:extLst>
            </c:dLbl>
            <c:dLbl>
              <c:idx val="40"/>
              <c:delete val="1"/>
              <c:extLst>
                <c:ext xmlns:c15="http://schemas.microsoft.com/office/drawing/2012/chart" uri="{CE6537A1-D6FC-4f65-9D91-7224C49458BB}"/>
                <c:ext xmlns:c16="http://schemas.microsoft.com/office/drawing/2014/chart" uri="{C3380CC4-5D6E-409C-BE32-E72D297353CC}">
                  <c16:uniqueId val="{00000013-4D88-4ACD-9F51-FB993421ED2D}"/>
                </c:ext>
              </c:extLst>
            </c:dLbl>
            <c:dLbl>
              <c:idx val="45"/>
              <c:delete val="1"/>
              <c:extLst>
                <c:ext xmlns:c15="http://schemas.microsoft.com/office/drawing/2012/chart" uri="{CE6537A1-D6FC-4f65-9D91-7224C49458BB}"/>
                <c:ext xmlns:c16="http://schemas.microsoft.com/office/drawing/2014/chart" uri="{C3380CC4-5D6E-409C-BE32-E72D297353CC}">
                  <c16:uniqueId val="{00000014-4D88-4ACD-9F51-FB993421ED2D}"/>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81）</c:v>
                </c:pt>
                <c:pt idx="2">
                  <c:v>AI 開発中・準備中（N=  49）</c:v>
                </c:pt>
                <c:pt idx="3">
                  <c:v>AI 調査中・検討中（N=  52）</c:v>
                </c:pt>
                <c:pt idx="4">
                  <c:v>　　　　していない（N=  88）</c:v>
                </c:pt>
                <c:pt idx="5">
                  <c:v>【 A.適用技術の複雑化.高度化    】</c:v>
                </c:pt>
                <c:pt idx="6">
                  <c:v>AI 提供中・実施中（N=  82）</c:v>
                </c:pt>
                <c:pt idx="7">
                  <c:v>AI 開発中・準備中（N=  49）</c:v>
                </c:pt>
                <c:pt idx="8">
                  <c:v>AI 調査中・検討中（N=  52）</c:v>
                </c:pt>
                <c:pt idx="9">
                  <c:v>　　　　していない（N=  88）</c:v>
                </c:pt>
                <c:pt idx="10">
                  <c:v>【 E.安全性の向上.機能安全への対応等 】</c:v>
                </c:pt>
                <c:pt idx="11">
                  <c:v>AI 提供中・実施中（N=  80）</c:v>
                </c:pt>
                <c:pt idx="12">
                  <c:v>AI 開発中・準備中（N=  48）</c:v>
                </c:pt>
                <c:pt idx="13">
                  <c:v>AI 調査中・検討中（N=  49）</c:v>
                </c:pt>
                <c:pt idx="14">
                  <c:v>　　　　していない（N=  88）</c:v>
                </c:pt>
                <c:pt idx="15">
                  <c:v>【 C.つながる対象が増加             】</c:v>
                </c:pt>
                <c:pt idx="16">
                  <c:v>AI 提供中・実施中（N=  80）</c:v>
                </c:pt>
                <c:pt idx="17">
                  <c:v>AI 開発中・準備中（N=  49）</c:v>
                </c:pt>
                <c:pt idx="18">
                  <c:v>AI 調査中・検討中（N=  52）</c:v>
                </c:pt>
                <c:pt idx="19">
                  <c:v>　　　　していない（N=  87）</c:v>
                </c:pt>
                <c:pt idx="20">
                  <c:v>【 D.利用形態.利用方法の多様化 】</c:v>
                </c:pt>
                <c:pt idx="21">
                  <c:v>AI 提供中・実施中（N=  81）</c:v>
                </c:pt>
                <c:pt idx="22">
                  <c:v>AI 開発中・準備中（N=  49）</c:v>
                </c:pt>
                <c:pt idx="23">
                  <c:v>AI 調査中・検討中（N=  52）</c:v>
                </c:pt>
                <c:pt idx="24">
                  <c:v>　　　　していない（N=  88）</c:v>
                </c:pt>
                <c:pt idx="25">
                  <c:v>【 I.デジタル.トランスフォーメーションへの対応 】</c:v>
                </c:pt>
                <c:pt idx="26">
                  <c:v>AI 提供中・実施中（N=  81）</c:v>
                </c:pt>
                <c:pt idx="27">
                  <c:v>AI 開発中・準備中（N=  49）</c:v>
                </c:pt>
                <c:pt idx="28">
                  <c:v>AI 調査中・検討中（N=  52）</c:v>
                </c:pt>
                <c:pt idx="29">
                  <c:v>　　　　していない（N=  88）</c:v>
                </c:pt>
                <c:pt idx="30">
                  <c:v>【 B.部品の増加.プラットフォームの増加 】</c:v>
                </c:pt>
                <c:pt idx="31">
                  <c:v>AI 提供中・実施中（N=  80）</c:v>
                </c:pt>
                <c:pt idx="32">
                  <c:v>AI 開発中・準備中（N=  49）</c:v>
                </c:pt>
                <c:pt idx="33">
                  <c:v>AI 調査中・検討中（N=  52）</c:v>
                </c:pt>
                <c:pt idx="34">
                  <c:v>　　　　していない（N=  88）</c:v>
                </c:pt>
                <c:pt idx="35">
                  <c:v>【 J.ニューノーマルへの対応           】</c:v>
                </c:pt>
                <c:pt idx="36">
                  <c:v>AI 提供中・実施中（N=  80）</c:v>
                </c:pt>
                <c:pt idx="37">
                  <c:v>AI 開発中・準備中（N=  48）</c:v>
                </c:pt>
                <c:pt idx="38">
                  <c:v>AI 調査中・検討中（N=  50）</c:v>
                </c:pt>
                <c:pt idx="39">
                  <c:v>　　　　していない（N=  88）</c:v>
                </c:pt>
                <c:pt idx="40">
                  <c:v>【 H.対応すべき規格等の増加      】</c:v>
                </c:pt>
                <c:pt idx="41">
                  <c:v>AI 提供中・実施中（N=  78）</c:v>
                </c:pt>
                <c:pt idx="42">
                  <c:v>AI 開発中・準備中（N=  49）</c:v>
                </c:pt>
                <c:pt idx="43">
                  <c:v>AI 調査中・検討中（N=  52）</c:v>
                </c:pt>
                <c:pt idx="44">
                  <c:v>　　　　していない（N=  88）</c:v>
                </c:pt>
                <c:pt idx="45">
                  <c:v>【 G.仕向地.出荷先の拡大            】</c:v>
                </c:pt>
                <c:pt idx="46">
                  <c:v>AI 提供中・実施中（N=  79）</c:v>
                </c:pt>
                <c:pt idx="47">
                  <c:v>AI 開発中・準備中（N=  49）</c:v>
                </c:pt>
                <c:pt idx="48">
                  <c:v>AI 調査中・検討中（N=  52）</c:v>
                </c:pt>
                <c:pt idx="49">
                  <c:v>　　　　していない（N=  88）</c:v>
                </c:pt>
              </c:strCache>
            </c:strRef>
          </c:cat>
          <c:val>
            <c:numRef>
              <c:f>'Q12.要件の変化（AI状況別）'!$Y$7:$Y$56</c:f>
              <c:numCache>
                <c:formatCode>0.0%</c:formatCode>
                <c:ptCount val="50"/>
                <c:pt idx="0" formatCode="General">
                  <c:v>0</c:v>
                </c:pt>
                <c:pt idx="1">
                  <c:v>0.43209876543209874</c:v>
                </c:pt>
                <c:pt idx="2">
                  <c:v>0.40816326530612246</c:v>
                </c:pt>
                <c:pt idx="3">
                  <c:v>0.40384615384615385</c:v>
                </c:pt>
                <c:pt idx="4">
                  <c:v>0.44318181818181818</c:v>
                </c:pt>
                <c:pt idx="5" formatCode="General">
                  <c:v>0</c:v>
                </c:pt>
                <c:pt idx="6">
                  <c:v>0.40243902439024393</c:v>
                </c:pt>
                <c:pt idx="7">
                  <c:v>0.55102040816326525</c:v>
                </c:pt>
                <c:pt idx="8">
                  <c:v>0.51923076923076927</c:v>
                </c:pt>
                <c:pt idx="9">
                  <c:v>0.38636363636363635</c:v>
                </c:pt>
                <c:pt idx="10" formatCode="General">
                  <c:v>0</c:v>
                </c:pt>
                <c:pt idx="11">
                  <c:v>0.38750000000000001</c:v>
                </c:pt>
                <c:pt idx="12">
                  <c:v>0.41666666666666669</c:v>
                </c:pt>
                <c:pt idx="13">
                  <c:v>0.46938775510204084</c:v>
                </c:pt>
                <c:pt idx="14">
                  <c:v>0.375</c:v>
                </c:pt>
                <c:pt idx="15" formatCode="General">
                  <c:v>0</c:v>
                </c:pt>
                <c:pt idx="16">
                  <c:v>0.41249999999999998</c:v>
                </c:pt>
                <c:pt idx="17">
                  <c:v>0.32653061224489793</c:v>
                </c:pt>
                <c:pt idx="18">
                  <c:v>0.40384615384615385</c:v>
                </c:pt>
                <c:pt idx="19">
                  <c:v>0.34482758620689657</c:v>
                </c:pt>
                <c:pt idx="20" formatCode="General">
                  <c:v>0</c:v>
                </c:pt>
                <c:pt idx="21">
                  <c:v>0.43209876543209874</c:v>
                </c:pt>
                <c:pt idx="22">
                  <c:v>0.55102040816326525</c:v>
                </c:pt>
                <c:pt idx="23">
                  <c:v>0.5</c:v>
                </c:pt>
                <c:pt idx="24">
                  <c:v>0.29545454545454547</c:v>
                </c:pt>
                <c:pt idx="25" formatCode="General">
                  <c:v>0</c:v>
                </c:pt>
                <c:pt idx="26">
                  <c:v>0.43209876543209874</c:v>
                </c:pt>
                <c:pt idx="27">
                  <c:v>0.48979591836734693</c:v>
                </c:pt>
                <c:pt idx="28">
                  <c:v>0.46153846153846156</c:v>
                </c:pt>
                <c:pt idx="29">
                  <c:v>0.23863636363636365</c:v>
                </c:pt>
                <c:pt idx="30" formatCode="General">
                  <c:v>0</c:v>
                </c:pt>
                <c:pt idx="31">
                  <c:v>0.38750000000000001</c:v>
                </c:pt>
                <c:pt idx="32">
                  <c:v>0.48979591836734693</c:v>
                </c:pt>
                <c:pt idx="33">
                  <c:v>0.42307692307692307</c:v>
                </c:pt>
                <c:pt idx="34">
                  <c:v>0.375</c:v>
                </c:pt>
                <c:pt idx="35" formatCode="General">
                  <c:v>0</c:v>
                </c:pt>
                <c:pt idx="36">
                  <c:v>0.27500000000000002</c:v>
                </c:pt>
                <c:pt idx="37">
                  <c:v>0.39583333333333331</c:v>
                </c:pt>
                <c:pt idx="38">
                  <c:v>0.34</c:v>
                </c:pt>
                <c:pt idx="39">
                  <c:v>0.21590909090909091</c:v>
                </c:pt>
                <c:pt idx="40" formatCode="General">
                  <c:v>0</c:v>
                </c:pt>
                <c:pt idx="41">
                  <c:v>0.33333333333333331</c:v>
                </c:pt>
                <c:pt idx="42">
                  <c:v>0.40816326530612246</c:v>
                </c:pt>
                <c:pt idx="43">
                  <c:v>0.38461538461538464</c:v>
                </c:pt>
                <c:pt idx="44">
                  <c:v>0.30681818181818182</c:v>
                </c:pt>
                <c:pt idx="45" formatCode="General">
                  <c:v>0</c:v>
                </c:pt>
                <c:pt idx="46">
                  <c:v>0.189873417721519</c:v>
                </c:pt>
                <c:pt idx="47">
                  <c:v>0.22448979591836735</c:v>
                </c:pt>
                <c:pt idx="48">
                  <c:v>0.25</c:v>
                </c:pt>
                <c:pt idx="49">
                  <c:v>0.15909090909090909</c:v>
                </c:pt>
              </c:numCache>
            </c:numRef>
          </c:val>
          <c:extLst>
            <c:ext xmlns:c16="http://schemas.microsoft.com/office/drawing/2014/chart" uri="{C3380CC4-5D6E-409C-BE32-E72D297353CC}">
              <c16:uniqueId val="{00000015-4D88-4ACD-9F51-FB993421ED2D}"/>
            </c:ext>
          </c:extLst>
        </c:ser>
        <c:ser>
          <c:idx val="2"/>
          <c:order val="2"/>
          <c:tx>
            <c:strRef>
              <c:f>'Q12.要件の変化（AI状況別）'!$Z$6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81）</c:v>
                </c:pt>
                <c:pt idx="2">
                  <c:v>AI 開発中・準備中（N=  49）</c:v>
                </c:pt>
                <c:pt idx="3">
                  <c:v>AI 調査中・検討中（N=  52）</c:v>
                </c:pt>
                <c:pt idx="4">
                  <c:v>　　　　していない（N=  88）</c:v>
                </c:pt>
                <c:pt idx="5">
                  <c:v>【 A.適用技術の複雑化.高度化    】</c:v>
                </c:pt>
                <c:pt idx="6">
                  <c:v>AI 提供中・実施中（N=  82）</c:v>
                </c:pt>
                <c:pt idx="7">
                  <c:v>AI 開発中・準備中（N=  49）</c:v>
                </c:pt>
                <c:pt idx="8">
                  <c:v>AI 調査中・検討中（N=  52）</c:v>
                </c:pt>
                <c:pt idx="9">
                  <c:v>　　　　していない（N=  88）</c:v>
                </c:pt>
                <c:pt idx="10">
                  <c:v>【 E.安全性の向上.機能安全への対応等 】</c:v>
                </c:pt>
                <c:pt idx="11">
                  <c:v>AI 提供中・実施中（N=  80）</c:v>
                </c:pt>
                <c:pt idx="12">
                  <c:v>AI 開発中・準備中（N=  48）</c:v>
                </c:pt>
                <c:pt idx="13">
                  <c:v>AI 調査中・検討中（N=  49）</c:v>
                </c:pt>
                <c:pt idx="14">
                  <c:v>　　　　していない（N=  88）</c:v>
                </c:pt>
                <c:pt idx="15">
                  <c:v>【 C.つながる対象が増加             】</c:v>
                </c:pt>
                <c:pt idx="16">
                  <c:v>AI 提供中・実施中（N=  80）</c:v>
                </c:pt>
                <c:pt idx="17">
                  <c:v>AI 開発中・準備中（N=  49）</c:v>
                </c:pt>
                <c:pt idx="18">
                  <c:v>AI 調査中・検討中（N=  52）</c:v>
                </c:pt>
                <c:pt idx="19">
                  <c:v>　　　　していない（N=  87）</c:v>
                </c:pt>
                <c:pt idx="20">
                  <c:v>【 D.利用形態.利用方法の多様化 】</c:v>
                </c:pt>
                <c:pt idx="21">
                  <c:v>AI 提供中・実施中（N=  81）</c:v>
                </c:pt>
                <c:pt idx="22">
                  <c:v>AI 開発中・準備中（N=  49）</c:v>
                </c:pt>
                <c:pt idx="23">
                  <c:v>AI 調査中・検討中（N=  52）</c:v>
                </c:pt>
                <c:pt idx="24">
                  <c:v>　　　　していない（N=  88）</c:v>
                </c:pt>
                <c:pt idx="25">
                  <c:v>【 I.デジタル.トランスフォーメーションへの対応 】</c:v>
                </c:pt>
                <c:pt idx="26">
                  <c:v>AI 提供中・実施中（N=  81）</c:v>
                </c:pt>
                <c:pt idx="27">
                  <c:v>AI 開発中・準備中（N=  49）</c:v>
                </c:pt>
                <c:pt idx="28">
                  <c:v>AI 調査中・検討中（N=  52）</c:v>
                </c:pt>
                <c:pt idx="29">
                  <c:v>　　　　していない（N=  88）</c:v>
                </c:pt>
                <c:pt idx="30">
                  <c:v>【 B.部品の増加.プラットフォームの増加 】</c:v>
                </c:pt>
                <c:pt idx="31">
                  <c:v>AI 提供中・実施中（N=  80）</c:v>
                </c:pt>
                <c:pt idx="32">
                  <c:v>AI 開発中・準備中（N=  49）</c:v>
                </c:pt>
                <c:pt idx="33">
                  <c:v>AI 調査中・検討中（N=  52）</c:v>
                </c:pt>
                <c:pt idx="34">
                  <c:v>　　　　していない（N=  88）</c:v>
                </c:pt>
                <c:pt idx="35">
                  <c:v>【 J.ニューノーマルへの対応           】</c:v>
                </c:pt>
                <c:pt idx="36">
                  <c:v>AI 提供中・実施中（N=  80）</c:v>
                </c:pt>
                <c:pt idx="37">
                  <c:v>AI 開発中・準備中（N=  48）</c:v>
                </c:pt>
                <c:pt idx="38">
                  <c:v>AI 調査中・検討中（N=  50）</c:v>
                </c:pt>
                <c:pt idx="39">
                  <c:v>　　　　していない（N=  88）</c:v>
                </c:pt>
                <c:pt idx="40">
                  <c:v>【 H.対応すべき規格等の増加      】</c:v>
                </c:pt>
                <c:pt idx="41">
                  <c:v>AI 提供中・実施中（N=  78）</c:v>
                </c:pt>
                <c:pt idx="42">
                  <c:v>AI 開発中・準備中（N=  49）</c:v>
                </c:pt>
                <c:pt idx="43">
                  <c:v>AI 調査中・検討中（N=  52）</c:v>
                </c:pt>
                <c:pt idx="44">
                  <c:v>　　　　していない（N=  88）</c:v>
                </c:pt>
                <c:pt idx="45">
                  <c:v>【 G.仕向地.出荷先の拡大            】</c:v>
                </c:pt>
                <c:pt idx="46">
                  <c:v>AI 提供中・実施中（N=  79）</c:v>
                </c:pt>
                <c:pt idx="47">
                  <c:v>AI 開発中・準備中（N=  49）</c:v>
                </c:pt>
                <c:pt idx="48">
                  <c:v>AI 調査中・検討中（N=  52）</c:v>
                </c:pt>
                <c:pt idx="49">
                  <c:v>　　　　していない（N=  88）</c:v>
                </c:pt>
              </c:strCache>
            </c:strRef>
          </c:cat>
          <c:val>
            <c:numRef>
              <c:f>'Q12.要件の変化（AI状況別）'!$Z$7:$Z$56</c:f>
              <c:numCache>
                <c:formatCode>0.0%</c:formatCode>
                <c:ptCount val="50"/>
                <c:pt idx="0" formatCode="General">
                  <c:v>0</c:v>
                </c:pt>
                <c:pt idx="1">
                  <c:v>7.407407407407407E-2</c:v>
                </c:pt>
                <c:pt idx="2">
                  <c:v>0.16326530612244897</c:v>
                </c:pt>
                <c:pt idx="3">
                  <c:v>7.6923076923076927E-2</c:v>
                </c:pt>
                <c:pt idx="4">
                  <c:v>0.18181818181818182</c:v>
                </c:pt>
                <c:pt idx="5" formatCode="General">
                  <c:v>0</c:v>
                </c:pt>
                <c:pt idx="6">
                  <c:v>8.5365853658536592E-2</c:v>
                </c:pt>
                <c:pt idx="7">
                  <c:v>8.1632653061224483E-2</c:v>
                </c:pt>
                <c:pt idx="8">
                  <c:v>7.6923076923076927E-2</c:v>
                </c:pt>
                <c:pt idx="9">
                  <c:v>0.18181818181818182</c:v>
                </c:pt>
                <c:pt idx="10" formatCode="General">
                  <c:v>0</c:v>
                </c:pt>
                <c:pt idx="11">
                  <c:v>0.17499999999999999</c:v>
                </c:pt>
                <c:pt idx="12">
                  <c:v>0.25</c:v>
                </c:pt>
                <c:pt idx="13">
                  <c:v>0.12244897959183673</c:v>
                </c:pt>
                <c:pt idx="14">
                  <c:v>0.27272727272727271</c:v>
                </c:pt>
                <c:pt idx="15" formatCode="General">
                  <c:v>0</c:v>
                </c:pt>
                <c:pt idx="16">
                  <c:v>0.2</c:v>
                </c:pt>
                <c:pt idx="17">
                  <c:v>0.38775510204081631</c:v>
                </c:pt>
                <c:pt idx="18">
                  <c:v>0.25</c:v>
                </c:pt>
                <c:pt idx="19">
                  <c:v>0.32183908045977011</c:v>
                </c:pt>
                <c:pt idx="20" formatCode="General">
                  <c:v>0</c:v>
                </c:pt>
                <c:pt idx="21">
                  <c:v>0.18518518518518517</c:v>
                </c:pt>
                <c:pt idx="22">
                  <c:v>0.22448979591836735</c:v>
                </c:pt>
                <c:pt idx="23">
                  <c:v>0.28846153846153844</c:v>
                </c:pt>
                <c:pt idx="24">
                  <c:v>0.32954545454545453</c:v>
                </c:pt>
                <c:pt idx="25" formatCode="General">
                  <c:v>0</c:v>
                </c:pt>
                <c:pt idx="26">
                  <c:v>0.22222222222222221</c:v>
                </c:pt>
                <c:pt idx="27">
                  <c:v>0.30612244897959184</c:v>
                </c:pt>
                <c:pt idx="28">
                  <c:v>0.26923076923076922</c:v>
                </c:pt>
                <c:pt idx="29">
                  <c:v>0.35227272727272729</c:v>
                </c:pt>
                <c:pt idx="30" formatCode="General">
                  <c:v>0</c:v>
                </c:pt>
                <c:pt idx="31">
                  <c:v>0.25</c:v>
                </c:pt>
                <c:pt idx="32">
                  <c:v>0.30612244897959184</c:v>
                </c:pt>
                <c:pt idx="33">
                  <c:v>0.25</c:v>
                </c:pt>
                <c:pt idx="34">
                  <c:v>0.29545454545454547</c:v>
                </c:pt>
                <c:pt idx="35" formatCode="General">
                  <c:v>0</c:v>
                </c:pt>
                <c:pt idx="36">
                  <c:v>0.4375</c:v>
                </c:pt>
                <c:pt idx="37">
                  <c:v>0.41666666666666669</c:v>
                </c:pt>
                <c:pt idx="38">
                  <c:v>0.36</c:v>
                </c:pt>
                <c:pt idx="39">
                  <c:v>0.40909090909090912</c:v>
                </c:pt>
                <c:pt idx="40" formatCode="General">
                  <c:v>0</c:v>
                </c:pt>
                <c:pt idx="41">
                  <c:v>0.37179487179487181</c:v>
                </c:pt>
                <c:pt idx="42">
                  <c:v>0.40816326530612246</c:v>
                </c:pt>
                <c:pt idx="43">
                  <c:v>0.34615384615384615</c:v>
                </c:pt>
                <c:pt idx="44">
                  <c:v>0.38636363636363635</c:v>
                </c:pt>
                <c:pt idx="45" formatCode="General">
                  <c:v>0</c:v>
                </c:pt>
                <c:pt idx="46">
                  <c:v>0.46835443037974683</c:v>
                </c:pt>
                <c:pt idx="47">
                  <c:v>0.55102040816326525</c:v>
                </c:pt>
                <c:pt idx="48">
                  <c:v>0.38461538461538464</c:v>
                </c:pt>
                <c:pt idx="49">
                  <c:v>0.47727272727272729</c:v>
                </c:pt>
              </c:numCache>
            </c:numRef>
          </c:val>
          <c:extLst>
            <c:ext xmlns:c16="http://schemas.microsoft.com/office/drawing/2014/chart" uri="{C3380CC4-5D6E-409C-BE32-E72D297353CC}">
              <c16:uniqueId val="{00000016-4D88-4ACD-9F51-FB993421ED2D}"/>
            </c:ext>
          </c:extLst>
        </c:ser>
        <c:ser>
          <c:idx val="3"/>
          <c:order val="3"/>
          <c:tx>
            <c:strRef>
              <c:f>'Q12.要件の変化（AI状況別）'!$AA$6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81）</c:v>
                </c:pt>
                <c:pt idx="2">
                  <c:v>AI 開発中・準備中（N=  49）</c:v>
                </c:pt>
                <c:pt idx="3">
                  <c:v>AI 調査中・検討中（N=  52）</c:v>
                </c:pt>
                <c:pt idx="4">
                  <c:v>　　　　していない（N=  88）</c:v>
                </c:pt>
                <c:pt idx="5">
                  <c:v>【 A.適用技術の複雑化.高度化    】</c:v>
                </c:pt>
                <c:pt idx="6">
                  <c:v>AI 提供中・実施中（N=  82）</c:v>
                </c:pt>
                <c:pt idx="7">
                  <c:v>AI 開発中・準備中（N=  49）</c:v>
                </c:pt>
                <c:pt idx="8">
                  <c:v>AI 調査中・検討中（N=  52）</c:v>
                </c:pt>
                <c:pt idx="9">
                  <c:v>　　　　していない（N=  88）</c:v>
                </c:pt>
                <c:pt idx="10">
                  <c:v>【 E.安全性の向上.機能安全への対応等 】</c:v>
                </c:pt>
                <c:pt idx="11">
                  <c:v>AI 提供中・実施中（N=  80）</c:v>
                </c:pt>
                <c:pt idx="12">
                  <c:v>AI 開発中・準備中（N=  48）</c:v>
                </c:pt>
                <c:pt idx="13">
                  <c:v>AI 調査中・検討中（N=  49）</c:v>
                </c:pt>
                <c:pt idx="14">
                  <c:v>　　　　していない（N=  88）</c:v>
                </c:pt>
                <c:pt idx="15">
                  <c:v>【 C.つながる対象が増加             】</c:v>
                </c:pt>
                <c:pt idx="16">
                  <c:v>AI 提供中・実施中（N=  80）</c:v>
                </c:pt>
                <c:pt idx="17">
                  <c:v>AI 開発中・準備中（N=  49）</c:v>
                </c:pt>
                <c:pt idx="18">
                  <c:v>AI 調査中・検討中（N=  52）</c:v>
                </c:pt>
                <c:pt idx="19">
                  <c:v>　　　　していない（N=  87）</c:v>
                </c:pt>
                <c:pt idx="20">
                  <c:v>【 D.利用形態.利用方法の多様化 】</c:v>
                </c:pt>
                <c:pt idx="21">
                  <c:v>AI 提供中・実施中（N=  81）</c:v>
                </c:pt>
                <c:pt idx="22">
                  <c:v>AI 開発中・準備中（N=  49）</c:v>
                </c:pt>
                <c:pt idx="23">
                  <c:v>AI 調査中・検討中（N=  52）</c:v>
                </c:pt>
                <c:pt idx="24">
                  <c:v>　　　　していない（N=  88）</c:v>
                </c:pt>
                <c:pt idx="25">
                  <c:v>【 I.デジタル.トランスフォーメーションへの対応 】</c:v>
                </c:pt>
                <c:pt idx="26">
                  <c:v>AI 提供中・実施中（N=  81）</c:v>
                </c:pt>
                <c:pt idx="27">
                  <c:v>AI 開発中・準備中（N=  49）</c:v>
                </c:pt>
                <c:pt idx="28">
                  <c:v>AI 調査中・検討中（N=  52）</c:v>
                </c:pt>
                <c:pt idx="29">
                  <c:v>　　　　していない（N=  88）</c:v>
                </c:pt>
                <c:pt idx="30">
                  <c:v>【 B.部品の増加.プラットフォームの増加 】</c:v>
                </c:pt>
                <c:pt idx="31">
                  <c:v>AI 提供中・実施中（N=  80）</c:v>
                </c:pt>
                <c:pt idx="32">
                  <c:v>AI 開発中・準備中（N=  49）</c:v>
                </c:pt>
                <c:pt idx="33">
                  <c:v>AI 調査中・検討中（N=  52）</c:v>
                </c:pt>
                <c:pt idx="34">
                  <c:v>　　　　していない（N=  88）</c:v>
                </c:pt>
                <c:pt idx="35">
                  <c:v>【 J.ニューノーマルへの対応           】</c:v>
                </c:pt>
                <c:pt idx="36">
                  <c:v>AI 提供中・実施中（N=  80）</c:v>
                </c:pt>
                <c:pt idx="37">
                  <c:v>AI 開発中・準備中（N=  48）</c:v>
                </c:pt>
                <c:pt idx="38">
                  <c:v>AI 調査中・検討中（N=  50）</c:v>
                </c:pt>
                <c:pt idx="39">
                  <c:v>　　　　していない（N=  88）</c:v>
                </c:pt>
                <c:pt idx="40">
                  <c:v>【 H.対応すべき規格等の増加      】</c:v>
                </c:pt>
                <c:pt idx="41">
                  <c:v>AI 提供中・実施中（N=  78）</c:v>
                </c:pt>
                <c:pt idx="42">
                  <c:v>AI 開発中・準備中（N=  49）</c:v>
                </c:pt>
                <c:pt idx="43">
                  <c:v>AI 調査中・検討中（N=  52）</c:v>
                </c:pt>
                <c:pt idx="44">
                  <c:v>　　　　していない（N=  88）</c:v>
                </c:pt>
                <c:pt idx="45">
                  <c:v>【 G.仕向地.出荷先の拡大            】</c:v>
                </c:pt>
                <c:pt idx="46">
                  <c:v>AI 提供中・実施中（N=  79）</c:v>
                </c:pt>
                <c:pt idx="47">
                  <c:v>AI 開発中・準備中（N=  49）</c:v>
                </c:pt>
                <c:pt idx="48">
                  <c:v>AI 調査中・検討中（N=  52）</c:v>
                </c:pt>
                <c:pt idx="49">
                  <c:v>　　　　していない（N=  88）</c:v>
                </c:pt>
              </c:strCache>
            </c:strRef>
          </c:cat>
          <c:val>
            <c:numRef>
              <c:f>'Q12.要件の変化（AI状況別）'!$AA$7:$AA$56</c:f>
              <c:numCache>
                <c:formatCode>0.0%</c:formatCode>
                <c:ptCount val="50"/>
                <c:pt idx="0">
                  <c:v>0</c:v>
                </c:pt>
                <c:pt idx="1">
                  <c:v>4.9382716049382713E-2</c:v>
                </c:pt>
                <c:pt idx="2">
                  <c:v>2.0408163265306121E-2</c:v>
                </c:pt>
                <c:pt idx="3">
                  <c:v>3.8461538461538464E-2</c:v>
                </c:pt>
                <c:pt idx="4">
                  <c:v>0.10227272727272728</c:v>
                </c:pt>
                <c:pt idx="5" formatCode="General">
                  <c:v>0</c:v>
                </c:pt>
                <c:pt idx="6">
                  <c:v>3.6585365853658534E-2</c:v>
                </c:pt>
                <c:pt idx="7">
                  <c:v>0</c:v>
                </c:pt>
                <c:pt idx="8">
                  <c:v>7.6923076923076927E-2</c:v>
                </c:pt>
                <c:pt idx="9">
                  <c:v>0.10227272727272728</c:v>
                </c:pt>
                <c:pt idx="10" formatCode="General">
                  <c:v>0</c:v>
                </c:pt>
                <c:pt idx="11">
                  <c:v>0.1125</c:v>
                </c:pt>
                <c:pt idx="12">
                  <c:v>2.0833333333333332E-2</c:v>
                </c:pt>
                <c:pt idx="13">
                  <c:v>6.1224489795918366E-2</c:v>
                </c:pt>
                <c:pt idx="14">
                  <c:v>0.10227272727272728</c:v>
                </c:pt>
                <c:pt idx="15" formatCode="General">
                  <c:v>0</c:v>
                </c:pt>
                <c:pt idx="16">
                  <c:v>6.25E-2</c:v>
                </c:pt>
                <c:pt idx="17">
                  <c:v>4.0816326530612242E-2</c:v>
                </c:pt>
                <c:pt idx="18">
                  <c:v>5.7692307692307696E-2</c:v>
                </c:pt>
                <c:pt idx="19">
                  <c:v>0.13793103448275862</c:v>
                </c:pt>
                <c:pt idx="20" formatCode="General">
                  <c:v>0</c:v>
                </c:pt>
                <c:pt idx="21">
                  <c:v>7.407407407407407E-2</c:v>
                </c:pt>
                <c:pt idx="22">
                  <c:v>2.0408163265306121E-2</c:v>
                </c:pt>
                <c:pt idx="23">
                  <c:v>3.8461538461538464E-2</c:v>
                </c:pt>
                <c:pt idx="24">
                  <c:v>0.17045454545454544</c:v>
                </c:pt>
                <c:pt idx="25" formatCode="General">
                  <c:v>0</c:v>
                </c:pt>
                <c:pt idx="26">
                  <c:v>8.6419753086419748E-2</c:v>
                </c:pt>
                <c:pt idx="27">
                  <c:v>2.0408163265306121E-2</c:v>
                </c:pt>
                <c:pt idx="28">
                  <c:v>7.6923076923076927E-2</c:v>
                </c:pt>
                <c:pt idx="29">
                  <c:v>0.17045454545454544</c:v>
                </c:pt>
                <c:pt idx="30" formatCode="General">
                  <c:v>0</c:v>
                </c:pt>
                <c:pt idx="31">
                  <c:v>0.125</c:v>
                </c:pt>
                <c:pt idx="32">
                  <c:v>0.10204081632653061</c:v>
                </c:pt>
                <c:pt idx="33">
                  <c:v>0.13461538461538461</c:v>
                </c:pt>
                <c:pt idx="34">
                  <c:v>0.14772727272727273</c:v>
                </c:pt>
                <c:pt idx="35" formatCode="General">
                  <c:v>0</c:v>
                </c:pt>
                <c:pt idx="36">
                  <c:v>8.7499999999999994E-2</c:v>
                </c:pt>
                <c:pt idx="37">
                  <c:v>4.1666666666666664E-2</c:v>
                </c:pt>
                <c:pt idx="38">
                  <c:v>0.12</c:v>
                </c:pt>
                <c:pt idx="39">
                  <c:v>0.20454545454545456</c:v>
                </c:pt>
                <c:pt idx="40" formatCode="General">
                  <c:v>0</c:v>
                </c:pt>
                <c:pt idx="41">
                  <c:v>0.11538461538461539</c:v>
                </c:pt>
                <c:pt idx="42">
                  <c:v>6.1224489795918366E-2</c:v>
                </c:pt>
                <c:pt idx="43">
                  <c:v>0.11538461538461539</c:v>
                </c:pt>
                <c:pt idx="44">
                  <c:v>0.125</c:v>
                </c:pt>
                <c:pt idx="45" formatCode="General">
                  <c:v>0</c:v>
                </c:pt>
                <c:pt idx="46">
                  <c:v>0.17721518987341772</c:v>
                </c:pt>
                <c:pt idx="47">
                  <c:v>0.14285714285714285</c:v>
                </c:pt>
                <c:pt idx="48">
                  <c:v>0.19230769230769232</c:v>
                </c:pt>
                <c:pt idx="49">
                  <c:v>0.21590909090909091</c:v>
                </c:pt>
              </c:numCache>
            </c:numRef>
          </c:val>
          <c:extLst>
            <c:ext xmlns:c16="http://schemas.microsoft.com/office/drawing/2014/chart" uri="{C3380CC4-5D6E-409C-BE32-E72D297353CC}">
              <c16:uniqueId val="{00000017-4D88-4ACD-9F51-FB993421ED2D}"/>
            </c:ext>
          </c:extLst>
        </c:ser>
        <c:ser>
          <c:idx val="4"/>
          <c:order val="4"/>
          <c:tx>
            <c:strRef>
              <c:f>'Q12.要件の変化（AI状況別）'!$AB$6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81）</c:v>
                </c:pt>
                <c:pt idx="2">
                  <c:v>AI 開発中・準備中（N=  49）</c:v>
                </c:pt>
                <c:pt idx="3">
                  <c:v>AI 調査中・検討中（N=  52）</c:v>
                </c:pt>
                <c:pt idx="4">
                  <c:v>　　　　していない（N=  88）</c:v>
                </c:pt>
                <c:pt idx="5">
                  <c:v>【 A.適用技術の複雑化.高度化    】</c:v>
                </c:pt>
                <c:pt idx="6">
                  <c:v>AI 提供中・実施中（N=  82）</c:v>
                </c:pt>
                <c:pt idx="7">
                  <c:v>AI 開発中・準備中（N=  49）</c:v>
                </c:pt>
                <c:pt idx="8">
                  <c:v>AI 調査中・検討中（N=  52）</c:v>
                </c:pt>
                <c:pt idx="9">
                  <c:v>　　　　していない（N=  88）</c:v>
                </c:pt>
                <c:pt idx="10">
                  <c:v>【 E.安全性の向上.機能安全への対応等 】</c:v>
                </c:pt>
                <c:pt idx="11">
                  <c:v>AI 提供中・実施中（N=  80）</c:v>
                </c:pt>
                <c:pt idx="12">
                  <c:v>AI 開発中・準備中（N=  48）</c:v>
                </c:pt>
                <c:pt idx="13">
                  <c:v>AI 調査中・検討中（N=  49）</c:v>
                </c:pt>
                <c:pt idx="14">
                  <c:v>　　　　していない（N=  88）</c:v>
                </c:pt>
                <c:pt idx="15">
                  <c:v>【 C.つながる対象が増加             】</c:v>
                </c:pt>
                <c:pt idx="16">
                  <c:v>AI 提供中・実施中（N=  80）</c:v>
                </c:pt>
                <c:pt idx="17">
                  <c:v>AI 開発中・準備中（N=  49）</c:v>
                </c:pt>
                <c:pt idx="18">
                  <c:v>AI 調査中・検討中（N=  52）</c:v>
                </c:pt>
                <c:pt idx="19">
                  <c:v>　　　　していない（N=  87）</c:v>
                </c:pt>
                <c:pt idx="20">
                  <c:v>【 D.利用形態.利用方法の多様化 】</c:v>
                </c:pt>
                <c:pt idx="21">
                  <c:v>AI 提供中・実施中（N=  81）</c:v>
                </c:pt>
                <c:pt idx="22">
                  <c:v>AI 開発中・準備中（N=  49）</c:v>
                </c:pt>
                <c:pt idx="23">
                  <c:v>AI 調査中・検討中（N=  52）</c:v>
                </c:pt>
                <c:pt idx="24">
                  <c:v>　　　　していない（N=  88）</c:v>
                </c:pt>
                <c:pt idx="25">
                  <c:v>【 I.デジタル.トランスフォーメーションへの対応 】</c:v>
                </c:pt>
                <c:pt idx="26">
                  <c:v>AI 提供中・実施中（N=  81）</c:v>
                </c:pt>
                <c:pt idx="27">
                  <c:v>AI 開発中・準備中（N=  49）</c:v>
                </c:pt>
                <c:pt idx="28">
                  <c:v>AI 調査中・検討中（N=  52）</c:v>
                </c:pt>
                <c:pt idx="29">
                  <c:v>　　　　していない（N=  88）</c:v>
                </c:pt>
                <c:pt idx="30">
                  <c:v>【 B.部品の増加.プラットフォームの増加 】</c:v>
                </c:pt>
                <c:pt idx="31">
                  <c:v>AI 提供中・実施中（N=  80）</c:v>
                </c:pt>
                <c:pt idx="32">
                  <c:v>AI 開発中・準備中（N=  49）</c:v>
                </c:pt>
                <c:pt idx="33">
                  <c:v>AI 調査中・検討中（N=  52）</c:v>
                </c:pt>
                <c:pt idx="34">
                  <c:v>　　　　していない（N=  88）</c:v>
                </c:pt>
                <c:pt idx="35">
                  <c:v>【 J.ニューノーマルへの対応           】</c:v>
                </c:pt>
                <c:pt idx="36">
                  <c:v>AI 提供中・実施中（N=  80）</c:v>
                </c:pt>
                <c:pt idx="37">
                  <c:v>AI 開発中・準備中（N=  48）</c:v>
                </c:pt>
                <c:pt idx="38">
                  <c:v>AI 調査中・検討中（N=  50）</c:v>
                </c:pt>
                <c:pt idx="39">
                  <c:v>　　　　していない（N=  88）</c:v>
                </c:pt>
                <c:pt idx="40">
                  <c:v>【 H.対応すべき規格等の増加      】</c:v>
                </c:pt>
                <c:pt idx="41">
                  <c:v>AI 提供中・実施中（N=  78）</c:v>
                </c:pt>
                <c:pt idx="42">
                  <c:v>AI 開発中・準備中（N=  49）</c:v>
                </c:pt>
                <c:pt idx="43">
                  <c:v>AI 調査中・検討中（N=  52）</c:v>
                </c:pt>
                <c:pt idx="44">
                  <c:v>　　　　していない（N=  88）</c:v>
                </c:pt>
                <c:pt idx="45">
                  <c:v>【 G.仕向地.出荷先の拡大            】</c:v>
                </c:pt>
                <c:pt idx="46">
                  <c:v>AI 提供中・実施中（N=  79）</c:v>
                </c:pt>
                <c:pt idx="47">
                  <c:v>AI 開発中・準備中（N=  49）</c:v>
                </c:pt>
                <c:pt idx="48">
                  <c:v>AI 調査中・検討中（N=  52）</c:v>
                </c:pt>
                <c:pt idx="49">
                  <c:v>　　　　していない（N=  88）</c:v>
                </c:pt>
              </c:strCache>
            </c:strRef>
          </c:cat>
          <c:val>
            <c:numRef>
              <c:f>'Q12.要件の変化（AI状況別）'!$AB$7:$AB$56</c:f>
              <c:numCache>
                <c:formatCode>0.0%</c:formatCode>
                <c:ptCount val="50"/>
                <c:pt idx="0">
                  <c:v>0</c:v>
                </c:pt>
                <c:pt idx="1">
                  <c:v>0</c:v>
                </c:pt>
                <c:pt idx="2">
                  <c:v>0</c:v>
                </c:pt>
                <c:pt idx="3">
                  <c:v>5.7692307692307696E-2</c:v>
                </c:pt>
                <c:pt idx="4">
                  <c:v>3.4090909090909088E-2</c:v>
                </c:pt>
                <c:pt idx="5" formatCode="General">
                  <c:v>0</c:v>
                </c:pt>
                <c:pt idx="6">
                  <c:v>3.6585365853658534E-2</c:v>
                </c:pt>
                <c:pt idx="7">
                  <c:v>0</c:v>
                </c:pt>
                <c:pt idx="8">
                  <c:v>3.8461538461538464E-2</c:v>
                </c:pt>
                <c:pt idx="9">
                  <c:v>1.1363636363636364E-2</c:v>
                </c:pt>
                <c:pt idx="10" formatCode="General">
                  <c:v>0</c:v>
                </c:pt>
                <c:pt idx="11">
                  <c:v>2.5000000000000001E-2</c:v>
                </c:pt>
                <c:pt idx="12">
                  <c:v>2.0833333333333332E-2</c:v>
                </c:pt>
                <c:pt idx="13">
                  <c:v>4.0816326530612242E-2</c:v>
                </c:pt>
                <c:pt idx="14">
                  <c:v>2.2727272727272728E-2</c:v>
                </c:pt>
                <c:pt idx="15" formatCode="General">
                  <c:v>0</c:v>
                </c:pt>
                <c:pt idx="16">
                  <c:v>6.25E-2</c:v>
                </c:pt>
                <c:pt idx="17">
                  <c:v>2.0408163265306121E-2</c:v>
                </c:pt>
                <c:pt idx="18">
                  <c:v>7.6923076923076927E-2</c:v>
                </c:pt>
                <c:pt idx="19">
                  <c:v>6.8965517241379309E-2</c:v>
                </c:pt>
                <c:pt idx="20" formatCode="General">
                  <c:v>0</c:v>
                </c:pt>
                <c:pt idx="21">
                  <c:v>4.9382716049382713E-2</c:v>
                </c:pt>
                <c:pt idx="22">
                  <c:v>0</c:v>
                </c:pt>
                <c:pt idx="23">
                  <c:v>1.9230769230769232E-2</c:v>
                </c:pt>
                <c:pt idx="24">
                  <c:v>6.8181818181818177E-2</c:v>
                </c:pt>
                <c:pt idx="25" formatCode="General">
                  <c:v>0</c:v>
                </c:pt>
                <c:pt idx="26">
                  <c:v>3.7037037037037035E-2</c:v>
                </c:pt>
                <c:pt idx="27">
                  <c:v>4.0816326530612242E-2</c:v>
                </c:pt>
                <c:pt idx="28">
                  <c:v>7.6923076923076927E-2</c:v>
                </c:pt>
                <c:pt idx="29">
                  <c:v>0.125</c:v>
                </c:pt>
                <c:pt idx="30" formatCode="General">
                  <c:v>0</c:v>
                </c:pt>
                <c:pt idx="31">
                  <c:v>0.05</c:v>
                </c:pt>
                <c:pt idx="32">
                  <c:v>0</c:v>
                </c:pt>
                <c:pt idx="33">
                  <c:v>7.6923076923076927E-2</c:v>
                </c:pt>
                <c:pt idx="34">
                  <c:v>2.2727272727272728E-2</c:v>
                </c:pt>
                <c:pt idx="35" formatCode="General">
                  <c:v>0</c:v>
                </c:pt>
                <c:pt idx="36">
                  <c:v>7.4999999999999997E-2</c:v>
                </c:pt>
                <c:pt idx="37">
                  <c:v>4.1666666666666664E-2</c:v>
                </c:pt>
                <c:pt idx="38">
                  <c:v>0.08</c:v>
                </c:pt>
                <c:pt idx="39">
                  <c:v>9.0909090909090912E-2</c:v>
                </c:pt>
                <c:pt idx="40" formatCode="General">
                  <c:v>0</c:v>
                </c:pt>
                <c:pt idx="41">
                  <c:v>7.6923076923076927E-2</c:v>
                </c:pt>
                <c:pt idx="42">
                  <c:v>2.0408163265306121E-2</c:v>
                </c:pt>
                <c:pt idx="43">
                  <c:v>7.6923076923076927E-2</c:v>
                </c:pt>
                <c:pt idx="44">
                  <c:v>9.0909090909090912E-2</c:v>
                </c:pt>
                <c:pt idx="45" formatCode="General">
                  <c:v>0</c:v>
                </c:pt>
                <c:pt idx="46">
                  <c:v>7.5949367088607597E-2</c:v>
                </c:pt>
                <c:pt idx="47">
                  <c:v>0</c:v>
                </c:pt>
                <c:pt idx="48">
                  <c:v>9.6153846153846159E-2</c:v>
                </c:pt>
                <c:pt idx="49">
                  <c:v>9.0909090909090912E-2</c:v>
                </c:pt>
              </c:numCache>
            </c:numRef>
          </c:val>
          <c:extLst>
            <c:ext xmlns:c16="http://schemas.microsoft.com/office/drawing/2014/chart" uri="{C3380CC4-5D6E-409C-BE32-E72D297353CC}">
              <c16:uniqueId val="{00000018-4D88-4ACD-9F51-FB993421ED2D}"/>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5372279495994"/>
          <c:y val="5.027909500142768E-2"/>
          <c:w val="0.44955612829324171"/>
          <c:h val="0.92996369393682243"/>
        </c:manualLayout>
      </c:layout>
      <c:barChart>
        <c:barDir val="bar"/>
        <c:grouping val="stacked"/>
        <c:varyColors val="0"/>
        <c:ser>
          <c:idx val="0"/>
          <c:order val="0"/>
          <c:tx>
            <c:strRef>
              <c:f>'Q12.要件の変化（DX有無）'!$X$6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858-47F1-8B3C-26B6F5692AB2}"/>
                </c:ext>
              </c:extLst>
            </c:dLbl>
            <c:dLbl>
              <c:idx val="3"/>
              <c:delete val="1"/>
              <c:extLst>
                <c:ext xmlns:c15="http://schemas.microsoft.com/office/drawing/2012/chart" uri="{CE6537A1-D6FC-4f65-9D91-7224C49458BB}"/>
                <c:ext xmlns:c16="http://schemas.microsoft.com/office/drawing/2014/chart" uri="{C3380CC4-5D6E-409C-BE32-E72D297353CC}">
                  <c16:uniqueId val="{00000001-9858-47F1-8B3C-26B6F5692AB2}"/>
                </c:ext>
              </c:extLst>
            </c:dLbl>
            <c:dLbl>
              <c:idx val="6"/>
              <c:delete val="1"/>
              <c:extLst>
                <c:ext xmlns:c15="http://schemas.microsoft.com/office/drawing/2012/chart" uri="{CE6537A1-D6FC-4f65-9D91-7224C49458BB}"/>
                <c:ext xmlns:c16="http://schemas.microsoft.com/office/drawing/2014/chart" uri="{C3380CC4-5D6E-409C-BE32-E72D297353CC}">
                  <c16:uniqueId val="{00000002-9858-47F1-8B3C-26B6F5692AB2}"/>
                </c:ext>
              </c:extLst>
            </c:dLbl>
            <c:dLbl>
              <c:idx val="9"/>
              <c:delete val="1"/>
              <c:extLst>
                <c:ext xmlns:c15="http://schemas.microsoft.com/office/drawing/2012/chart" uri="{CE6537A1-D6FC-4f65-9D91-7224C49458BB}"/>
                <c:ext xmlns:c16="http://schemas.microsoft.com/office/drawing/2014/chart" uri="{C3380CC4-5D6E-409C-BE32-E72D297353CC}">
                  <c16:uniqueId val="{00000003-9858-47F1-8B3C-26B6F5692AB2}"/>
                </c:ext>
              </c:extLst>
            </c:dLbl>
            <c:dLbl>
              <c:idx val="12"/>
              <c:delete val="1"/>
              <c:extLst>
                <c:ext xmlns:c15="http://schemas.microsoft.com/office/drawing/2012/chart" uri="{CE6537A1-D6FC-4f65-9D91-7224C49458BB}"/>
                <c:ext xmlns:c16="http://schemas.microsoft.com/office/drawing/2014/chart" uri="{C3380CC4-5D6E-409C-BE32-E72D297353CC}">
                  <c16:uniqueId val="{00000004-9858-47F1-8B3C-26B6F5692AB2}"/>
                </c:ext>
              </c:extLst>
            </c:dLbl>
            <c:dLbl>
              <c:idx val="15"/>
              <c:delete val="1"/>
              <c:extLst>
                <c:ext xmlns:c15="http://schemas.microsoft.com/office/drawing/2012/chart" uri="{CE6537A1-D6FC-4f65-9D91-7224C49458BB}"/>
                <c:ext xmlns:c16="http://schemas.microsoft.com/office/drawing/2014/chart" uri="{C3380CC4-5D6E-409C-BE32-E72D297353CC}">
                  <c16:uniqueId val="{00000005-9858-47F1-8B3C-26B6F5692AB2}"/>
                </c:ext>
              </c:extLst>
            </c:dLbl>
            <c:dLbl>
              <c:idx val="18"/>
              <c:delete val="1"/>
              <c:extLst>
                <c:ext xmlns:c15="http://schemas.microsoft.com/office/drawing/2012/chart" uri="{CE6537A1-D6FC-4f65-9D91-7224C49458BB}"/>
                <c:ext xmlns:c16="http://schemas.microsoft.com/office/drawing/2014/chart" uri="{C3380CC4-5D6E-409C-BE32-E72D297353CC}">
                  <c16:uniqueId val="{00000006-9858-47F1-8B3C-26B6F5692AB2}"/>
                </c:ext>
              </c:extLst>
            </c:dLbl>
            <c:dLbl>
              <c:idx val="21"/>
              <c:delete val="1"/>
              <c:extLst>
                <c:ext xmlns:c15="http://schemas.microsoft.com/office/drawing/2012/chart" uri="{CE6537A1-D6FC-4f65-9D91-7224C49458BB}"/>
                <c:ext xmlns:c16="http://schemas.microsoft.com/office/drawing/2014/chart" uri="{C3380CC4-5D6E-409C-BE32-E72D297353CC}">
                  <c16:uniqueId val="{00000007-9858-47F1-8B3C-26B6F5692AB2}"/>
                </c:ext>
              </c:extLst>
            </c:dLbl>
            <c:dLbl>
              <c:idx val="24"/>
              <c:delete val="1"/>
              <c:extLst>
                <c:ext xmlns:c15="http://schemas.microsoft.com/office/drawing/2012/chart" uri="{CE6537A1-D6FC-4f65-9D91-7224C49458BB}"/>
                <c:ext xmlns:c16="http://schemas.microsoft.com/office/drawing/2014/chart" uri="{C3380CC4-5D6E-409C-BE32-E72D297353CC}">
                  <c16:uniqueId val="{00000008-9858-47F1-8B3C-26B6F5692AB2}"/>
                </c:ext>
              </c:extLst>
            </c:dLbl>
            <c:dLbl>
              <c:idx val="27"/>
              <c:delete val="1"/>
              <c:extLst>
                <c:ext xmlns:c15="http://schemas.microsoft.com/office/drawing/2012/chart" uri="{CE6537A1-D6FC-4f65-9D91-7224C49458BB}"/>
                <c:ext xmlns:c16="http://schemas.microsoft.com/office/drawing/2014/chart" uri="{C3380CC4-5D6E-409C-BE32-E72D297353CC}">
                  <c16:uniqueId val="{00000009-9858-47F1-8B3C-26B6F5692AB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60）</c:v>
                </c:pt>
                <c:pt idx="2">
                  <c:v>DX取り組み 無し（N=203）</c:v>
                </c:pt>
                <c:pt idx="3">
                  <c:v>【 A.適用技術の複雑化.高度化    】</c:v>
                </c:pt>
                <c:pt idx="4">
                  <c:v>DX取り組み 有り（N=  61）</c:v>
                </c:pt>
                <c:pt idx="5">
                  <c:v>DX取り組み 無し（N=206）</c:v>
                </c:pt>
                <c:pt idx="6">
                  <c:v>【 E.安全性の向上.機能安全への対応等 】</c:v>
                </c:pt>
                <c:pt idx="7">
                  <c:v>DX取り組み 有り（N=  60）</c:v>
                </c:pt>
                <c:pt idx="8">
                  <c:v>DX取り組み 無し（N=202）</c:v>
                </c:pt>
                <c:pt idx="9">
                  <c:v>【 D.利用形態.利用方法の多様化 】</c:v>
                </c:pt>
                <c:pt idx="10">
                  <c:v>DX取り組み 有り（N=  60）</c:v>
                </c:pt>
                <c:pt idx="11">
                  <c:v>DX取り組み 無し（N=202）</c:v>
                </c:pt>
                <c:pt idx="12">
                  <c:v>【 I.デジタル.トランスフォーメーションへの対応 】</c:v>
                </c:pt>
                <c:pt idx="13">
                  <c:v>DX取り組み 有り（N=  60）</c:v>
                </c:pt>
                <c:pt idx="14">
                  <c:v>DX取り組み 無し（N=200）</c:v>
                </c:pt>
                <c:pt idx="15">
                  <c:v>【 C.つながる対象が増加             】</c:v>
                </c:pt>
                <c:pt idx="16">
                  <c:v>DX取り組み 有り（N=  60）</c:v>
                </c:pt>
                <c:pt idx="17">
                  <c:v>DX取り組み 無し（N=202）</c:v>
                </c:pt>
                <c:pt idx="18">
                  <c:v>【 B.部品の増加.プラットフォームの増加 】</c:v>
                </c:pt>
                <c:pt idx="19">
                  <c:v>DX取り組み 有り（N=  59）</c:v>
                </c:pt>
                <c:pt idx="20">
                  <c:v>DX取り組み 無し（N=204）</c:v>
                </c:pt>
                <c:pt idx="21">
                  <c:v>【 J.ニューノーマルへの対応           】</c:v>
                </c:pt>
                <c:pt idx="22">
                  <c:v>DX取り組み 有り（N=  60）</c:v>
                </c:pt>
                <c:pt idx="23">
                  <c:v>DX取り組み 無し（N=200）</c:v>
                </c:pt>
                <c:pt idx="24">
                  <c:v>【 H.対応すべき規格等の増加      】</c:v>
                </c:pt>
                <c:pt idx="25">
                  <c:v>DX取り組み 有り（N=  59）</c:v>
                </c:pt>
                <c:pt idx="26">
                  <c:v>DX取り組み 無し（N=201）</c:v>
                </c:pt>
                <c:pt idx="27">
                  <c:v>【 G.仕向地.出荷先の拡大         】</c:v>
                </c:pt>
                <c:pt idx="28">
                  <c:v>DX取り組み 有り（N=  59）</c:v>
                </c:pt>
                <c:pt idx="29">
                  <c:v>DX取り組み 無し（N=203）</c:v>
                </c:pt>
              </c:strCache>
            </c:strRef>
          </c:cat>
          <c:val>
            <c:numRef>
              <c:f>'Q12.要件の変化（DX有無）'!$X$7:$X$36</c:f>
              <c:numCache>
                <c:formatCode>0.0%</c:formatCode>
                <c:ptCount val="30"/>
                <c:pt idx="0" formatCode="General">
                  <c:v>0</c:v>
                </c:pt>
                <c:pt idx="1">
                  <c:v>0.5</c:v>
                </c:pt>
                <c:pt idx="2">
                  <c:v>0.38423645320197042</c:v>
                </c:pt>
                <c:pt idx="3" formatCode="General">
                  <c:v>0</c:v>
                </c:pt>
                <c:pt idx="4">
                  <c:v>0.37704918032786883</c:v>
                </c:pt>
                <c:pt idx="5">
                  <c:v>0.29126213592233008</c:v>
                </c:pt>
                <c:pt idx="6" formatCode="General">
                  <c:v>0</c:v>
                </c:pt>
                <c:pt idx="7">
                  <c:v>0.36666666666666664</c:v>
                </c:pt>
                <c:pt idx="8">
                  <c:v>0.21782178217821782</c:v>
                </c:pt>
                <c:pt idx="9" formatCode="General">
                  <c:v>0</c:v>
                </c:pt>
                <c:pt idx="10">
                  <c:v>0.23333333333333334</c:v>
                </c:pt>
                <c:pt idx="11">
                  <c:v>0.16831683168316833</c:v>
                </c:pt>
                <c:pt idx="12" formatCode="General">
                  <c:v>0</c:v>
                </c:pt>
                <c:pt idx="13">
                  <c:v>0.36666666666666664</c:v>
                </c:pt>
                <c:pt idx="14">
                  <c:v>9.5000000000000001E-2</c:v>
                </c:pt>
                <c:pt idx="15" formatCode="General">
                  <c:v>0</c:v>
                </c:pt>
                <c:pt idx="16">
                  <c:v>0.23333333333333334</c:v>
                </c:pt>
                <c:pt idx="17">
                  <c:v>0.11881188118811881</c:v>
                </c:pt>
                <c:pt idx="18" formatCode="General">
                  <c:v>0</c:v>
                </c:pt>
                <c:pt idx="19">
                  <c:v>6.7796610169491525E-2</c:v>
                </c:pt>
                <c:pt idx="20">
                  <c:v>0.14215686274509803</c:v>
                </c:pt>
                <c:pt idx="21" formatCode="General">
                  <c:v>0</c:v>
                </c:pt>
                <c:pt idx="22">
                  <c:v>0.21666666666666667</c:v>
                </c:pt>
                <c:pt idx="23">
                  <c:v>0.05</c:v>
                </c:pt>
                <c:pt idx="24" formatCode="General">
                  <c:v>0</c:v>
                </c:pt>
                <c:pt idx="25">
                  <c:v>0.10169491525423729</c:v>
                </c:pt>
                <c:pt idx="26">
                  <c:v>7.4626865671641784E-2</c:v>
                </c:pt>
                <c:pt idx="27" formatCode="General">
                  <c:v>0</c:v>
                </c:pt>
                <c:pt idx="28">
                  <c:v>6.7796610169491525E-2</c:v>
                </c:pt>
                <c:pt idx="29">
                  <c:v>3.9408866995073892E-2</c:v>
                </c:pt>
              </c:numCache>
            </c:numRef>
          </c:val>
          <c:extLst>
            <c:ext xmlns:c16="http://schemas.microsoft.com/office/drawing/2014/chart" uri="{C3380CC4-5D6E-409C-BE32-E72D297353CC}">
              <c16:uniqueId val="{0000000A-9858-47F1-8B3C-26B6F5692AB2}"/>
            </c:ext>
          </c:extLst>
        </c:ser>
        <c:ser>
          <c:idx val="1"/>
          <c:order val="1"/>
          <c:tx>
            <c:strRef>
              <c:f>'Q12.要件の変化（DX有無）'!$Y$6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9858-47F1-8B3C-26B6F5692AB2}"/>
                </c:ext>
              </c:extLst>
            </c:dLbl>
            <c:dLbl>
              <c:idx val="3"/>
              <c:delete val="1"/>
              <c:extLst>
                <c:ext xmlns:c15="http://schemas.microsoft.com/office/drawing/2012/chart" uri="{CE6537A1-D6FC-4f65-9D91-7224C49458BB}"/>
                <c:ext xmlns:c16="http://schemas.microsoft.com/office/drawing/2014/chart" uri="{C3380CC4-5D6E-409C-BE32-E72D297353CC}">
                  <c16:uniqueId val="{0000000C-9858-47F1-8B3C-26B6F5692AB2}"/>
                </c:ext>
              </c:extLst>
            </c:dLbl>
            <c:dLbl>
              <c:idx val="6"/>
              <c:delete val="1"/>
              <c:extLst>
                <c:ext xmlns:c15="http://schemas.microsoft.com/office/drawing/2012/chart" uri="{CE6537A1-D6FC-4f65-9D91-7224C49458BB}"/>
                <c:ext xmlns:c16="http://schemas.microsoft.com/office/drawing/2014/chart" uri="{C3380CC4-5D6E-409C-BE32-E72D297353CC}">
                  <c16:uniqueId val="{0000000D-9858-47F1-8B3C-26B6F5692AB2}"/>
                </c:ext>
              </c:extLst>
            </c:dLbl>
            <c:dLbl>
              <c:idx val="9"/>
              <c:delete val="1"/>
              <c:extLst>
                <c:ext xmlns:c15="http://schemas.microsoft.com/office/drawing/2012/chart" uri="{CE6537A1-D6FC-4f65-9D91-7224C49458BB}"/>
                <c:ext xmlns:c16="http://schemas.microsoft.com/office/drawing/2014/chart" uri="{C3380CC4-5D6E-409C-BE32-E72D297353CC}">
                  <c16:uniqueId val="{0000000E-9858-47F1-8B3C-26B6F5692AB2}"/>
                </c:ext>
              </c:extLst>
            </c:dLbl>
            <c:dLbl>
              <c:idx val="12"/>
              <c:delete val="1"/>
              <c:extLst>
                <c:ext xmlns:c15="http://schemas.microsoft.com/office/drawing/2012/chart" uri="{CE6537A1-D6FC-4f65-9D91-7224C49458BB}"/>
                <c:ext xmlns:c16="http://schemas.microsoft.com/office/drawing/2014/chart" uri="{C3380CC4-5D6E-409C-BE32-E72D297353CC}">
                  <c16:uniqueId val="{0000000F-9858-47F1-8B3C-26B6F5692AB2}"/>
                </c:ext>
              </c:extLst>
            </c:dLbl>
            <c:dLbl>
              <c:idx val="15"/>
              <c:delete val="1"/>
              <c:extLst>
                <c:ext xmlns:c15="http://schemas.microsoft.com/office/drawing/2012/chart" uri="{CE6537A1-D6FC-4f65-9D91-7224C49458BB}"/>
                <c:ext xmlns:c16="http://schemas.microsoft.com/office/drawing/2014/chart" uri="{C3380CC4-5D6E-409C-BE32-E72D297353CC}">
                  <c16:uniqueId val="{00000010-9858-47F1-8B3C-26B6F5692AB2}"/>
                </c:ext>
              </c:extLst>
            </c:dLbl>
            <c:dLbl>
              <c:idx val="18"/>
              <c:delete val="1"/>
              <c:extLst>
                <c:ext xmlns:c15="http://schemas.microsoft.com/office/drawing/2012/chart" uri="{CE6537A1-D6FC-4f65-9D91-7224C49458BB}"/>
                <c:ext xmlns:c16="http://schemas.microsoft.com/office/drawing/2014/chart" uri="{C3380CC4-5D6E-409C-BE32-E72D297353CC}">
                  <c16:uniqueId val="{00000011-9858-47F1-8B3C-26B6F5692AB2}"/>
                </c:ext>
              </c:extLst>
            </c:dLbl>
            <c:dLbl>
              <c:idx val="21"/>
              <c:delete val="1"/>
              <c:extLst>
                <c:ext xmlns:c15="http://schemas.microsoft.com/office/drawing/2012/chart" uri="{CE6537A1-D6FC-4f65-9D91-7224C49458BB}"/>
                <c:ext xmlns:c16="http://schemas.microsoft.com/office/drawing/2014/chart" uri="{C3380CC4-5D6E-409C-BE32-E72D297353CC}">
                  <c16:uniqueId val="{00000012-9858-47F1-8B3C-26B6F5692AB2}"/>
                </c:ext>
              </c:extLst>
            </c:dLbl>
            <c:dLbl>
              <c:idx val="24"/>
              <c:delete val="1"/>
              <c:extLst>
                <c:ext xmlns:c15="http://schemas.microsoft.com/office/drawing/2012/chart" uri="{CE6537A1-D6FC-4f65-9D91-7224C49458BB}"/>
                <c:ext xmlns:c16="http://schemas.microsoft.com/office/drawing/2014/chart" uri="{C3380CC4-5D6E-409C-BE32-E72D297353CC}">
                  <c16:uniqueId val="{00000013-9858-47F1-8B3C-26B6F5692AB2}"/>
                </c:ext>
              </c:extLst>
            </c:dLbl>
            <c:dLbl>
              <c:idx val="27"/>
              <c:delete val="1"/>
              <c:extLst>
                <c:ext xmlns:c15="http://schemas.microsoft.com/office/drawing/2012/chart" uri="{CE6537A1-D6FC-4f65-9D91-7224C49458BB}"/>
                <c:ext xmlns:c16="http://schemas.microsoft.com/office/drawing/2014/chart" uri="{C3380CC4-5D6E-409C-BE32-E72D297353CC}">
                  <c16:uniqueId val="{00000014-9858-47F1-8B3C-26B6F5692AB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'Q12.要件の変化（DX有無）'!$W$7:$W$36</c:f>
              <c:strCache>
                <c:ptCount val="30"/>
                <c:pt idx="0">
                  <c:v>【 F.セキュリティ.プライバシー保護の強化 】</c:v>
                </c:pt>
                <c:pt idx="1">
                  <c:v>DX取り組み 有り（N=  60）</c:v>
                </c:pt>
                <c:pt idx="2">
                  <c:v>DX取り組み 無し（N=203）</c:v>
                </c:pt>
                <c:pt idx="3">
                  <c:v>【 A.適用技術の複雑化.高度化    】</c:v>
                </c:pt>
                <c:pt idx="4">
                  <c:v>DX取り組み 有り（N=  61）</c:v>
                </c:pt>
                <c:pt idx="5">
                  <c:v>DX取り組み 無し（N=206）</c:v>
                </c:pt>
                <c:pt idx="6">
                  <c:v>【 E.安全性の向上.機能安全への対応等 】</c:v>
                </c:pt>
                <c:pt idx="7">
                  <c:v>DX取り組み 有り（N=  60）</c:v>
                </c:pt>
                <c:pt idx="8">
                  <c:v>DX取り組み 無し（N=202）</c:v>
                </c:pt>
                <c:pt idx="9">
                  <c:v>【 D.利用形態.利用方法の多様化 】</c:v>
                </c:pt>
                <c:pt idx="10">
                  <c:v>DX取り組み 有り（N=  60）</c:v>
                </c:pt>
                <c:pt idx="11">
                  <c:v>DX取り組み 無し（N=202）</c:v>
                </c:pt>
                <c:pt idx="12">
                  <c:v>【 I.デジタル.トランスフォーメーションへの対応 】</c:v>
                </c:pt>
                <c:pt idx="13">
                  <c:v>DX取り組み 有り（N=  60）</c:v>
                </c:pt>
                <c:pt idx="14">
                  <c:v>DX取り組み 無し（N=200）</c:v>
                </c:pt>
                <c:pt idx="15">
                  <c:v>【 C.つながる対象が増加             】</c:v>
                </c:pt>
                <c:pt idx="16">
                  <c:v>DX取り組み 有り（N=  60）</c:v>
                </c:pt>
                <c:pt idx="17">
                  <c:v>DX取り組み 無し（N=202）</c:v>
                </c:pt>
                <c:pt idx="18">
                  <c:v>【 B.部品の増加.プラットフォームの増加 】</c:v>
                </c:pt>
                <c:pt idx="19">
                  <c:v>DX取り組み 有り（N=  59）</c:v>
                </c:pt>
                <c:pt idx="20">
                  <c:v>DX取り組み 無し（N=204）</c:v>
                </c:pt>
                <c:pt idx="21">
                  <c:v>【 J.ニューノーマルへの対応           】</c:v>
                </c:pt>
                <c:pt idx="22">
                  <c:v>DX取り組み 有り（N=  60）</c:v>
                </c:pt>
                <c:pt idx="23">
                  <c:v>DX取り組み 無し（N=200）</c:v>
                </c:pt>
                <c:pt idx="24">
                  <c:v>【 H.対応すべき規格等の増加      】</c:v>
                </c:pt>
                <c:pt idx="25">
                  <c:v>DX取り組み 有り（N=  59）</c:v>
                </c:pt>
                <c:pt idx="26">
                  <c:v>DX取り組み 無し（N=201）</c:v>
                </c:pt>
                <c:pt idx="27">
                  <c:v>【 G.仕向地.出荷先の拡大         】</c:v>
                </c:pt>
                <c:pt idx="28">
                  <c:v>DX取り組み 有り（N=  59）</c:v>
                </c:pt>
                <c:pt idx="29">
                  <c:v>DX取り組み 無し（N=203）</c:v>
                </c:pt>
              </c:strCache>
            </c:strRef>
          </c:cat>
          <c:val>
            <c:numRef>
              <c:f>'Q12.要件の変化（DX有無）'!$Y$7:$Y$36</c:f>
              <c:numCache>
                <c:formatCode>0.0%</c:formatCode>
                <c:ptCount val="30"/>
                <c:pt idx="0" formatCode="General">
                  <c:v>0</c:v>
                </c:pt>
                <c:pt idx="1">
                  <c:v>0.33333333333333331</c:v>
                </c:pt>
                <c:pt idx="2">
                  <c:v>0.44827586206896552</c:v>
                </c:pt>
                <c:pt idx="3" formatCode="General">
                  <c:v>0</c:v>
                </c:pt>
                <c:pt idx="4">
                  <c:v>0.39344262295081966</c:v>
                </c:pt>
                <c:pt idx="5">
                  <c:v>0.4563106796116505</c:v>
                </c:pt>
                <c:pt idx="6" formatCode="General">
                  <c:v>0</c:v>
                </c:pt>
                <c:pt idx="7">
                  <c:v>0.48333333333333334</c:v>
                </c:pt>
                <c:pt idx="8">
                  <c:v>0.43069306930693069</c:v>
                </c:pt>
                <c:pt idx="9" formatCode="General">
                  <c:v>0</c:v>
                </c:pt>
                <c:pt idx="10">
                  <c:v>0.58333333333333337</c:v>
                </c:pt>
                <c:pt idx="11">
                  <c:v>0.40594059405940597</c:v>
                </c:pt>
                <c:pt idx="12" formatCode="General">
                  <c:v>0</c:v>
                </c:pt>
                <c:pt idx="13">
                  <c:v>0.31666666666666665</c:v>
                </c:pt>
                <c:pt idx="14">
                  <c:v>0.34499999999999997</c:v>
                </c:pt>
                <c:pt idx="15" formatCode="General">
                  <c:v>0</c:v>
                </c:pt>
                <c:pt idx="16">
                  <c:v>0.48333333333333334</c:v>
                </c:pt>
                <c:pt idx="17">
                  <c:v>0.35148514851485146</c:v>
                </c:pt>
                <c:pt idx="18" formatCode="General">
                  <c:v>0</c:v>
                </c:pt>
                <c:pt idx="19">
                  <c:v>0.52542372881355937</c:v>
                </c:pt>
                <c:pt idx="20">
                  <c:v>0.32843137254901961</c:v>
                </c:pt>
                <c:pt idx="21" formatCode="General">
                  <c:v>0</c:v>
                </c:pt>
                <c:pt idx="22">
                  <c:v>0.33333333333333331</c:v>
                </c:pt>
                <c:pt idx="23">
                  <c:v>0.31</c:v>
                </c:pt>
                <c:pt idx="24" formatCode="General">
                  <c:v>0</c:v>
                </c:pt>
                <c:pt idx="25">
                  <c:v>0.3559322033898305</c:v>
                </c:pt>
                <c:pt idx="26">
                  <c:v>0.26865671641791045</c:v>
                </c:pt>
                <c:pt idx="27" formatCode="General">
                  <c:v>0</c:v>
                </c:pt>
                <c:pt idx="28">
                  <c:v>0.16949152542372881</c:v>
                </c:pt>
                <c:pt idx="29">
                  <c:v>0.15763546798029557</c:v>
                </c:pt>
              </c:numCache>
            </c:numRef>
          </c:val>
          <c:extLst>
            <c:ext xmlns:c16="http://schemas.microsoft.com/office/drawing/2014/chart" uri="{C3380CC4-5D6E-409C-BE32-E72D297353CC}">
              <c16:uniqueId val="{00000015-9858-47F1-8B3C-26B6F5692AB2}"/>
            </c:ext>
          </c:extLst>
        </c:ser>
        <c:ser>
          <c:idx val="2"/>
          <c:order val="2"/>
          <c:tx>
            <c:strRef>
              <c:f>'Q12.要件の変化（DX有無）'!$Z$6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60）</c:v>
                </c:pt>
                <c:pt idx="2">
                  <c:v>DX取り組み 無し（N=203）</c:v>
                </c:pt>
                <c:pt idx="3">
                  <c:v>【 A.適用技術の複雑化.高度化    】</c:v>
                </c:pt>
                <c:pt idx="4">
                  <c:v>DX取り組み 有り（N=  61）</c:v>
                </c:pt>
                <c:pt idx="5">
                  <c:v>DX取り組み 無し（N=206）</c:v>
                </c:pt>
                <c:pt idx="6">
                  <c:v>【 E.安全性の向上.機能安全への対応等 】</c:v>
                </c:pt>
                <c:pt idx="7">
                  <c:v>DX取り組み 有り（N=  60）</c:v>
                </c:pt>
                <c:pt idx="8">
                  <c:v>DX取り組み 無し（N=202）</c:v>
                </c:pt>
                <c:pt idx="9">
                  <c:v>【 D.利用形態.利用方法の多様化 】</c:v>
                </c:pt>
                <c:pt idx="10">
                  <c:v>DX取り組み 有り（N=  60）</c:v>
                </c:pt>
                <c:pt idx="11">
                  <c:v>DX取り組み 無し（N=202）</c:v>
                </c:pt>
                <c:pt idx="12">
                  <c:v>【 I.デジタル.トランスフォーメーションへの対応 】</c:v>
                </c:pt>
                <c:pt idx="13">
                  <c:v>DX取り組み 有り（N=  60）</c:v>
                </c:pt>
                <c:pt idx="14">
                  <c:v>DX取り組み 無し（N=200）</c:v>
                </c:pt>
                <c:pt idx="15">
                  <c:v>【 C.つながる対象が増加             】</c:v>
                </c:pt>
                <c:pt idx="16">
                  <c:v>DX取り組み 有り（N=  60）</c:v>
                </c:pt>
                <c:pt idx="17">
                  <c:v>DX取り組み 無し（N=202）</c:v>
                </c:pt>
                <c:pt idx="18">
                  <c:v>【 B.部品の増加.プラットフォームの増加 】</c:v>
                </c:pt>
                <c:pt idx="19">
                  <c:v>DX取り組み 有り（N=  59）</c:v>
                </c:pt>
                <c:pt idx="20">
                  <c:v>DX取り組み 無し（N=204）</c:v>
                </c:pt>
                <c:pt idx="21">
                  <c:v>【 J.ニューノーマルへの対応           】</c:v>
                </c:pt>
                <c:pt idx="22">
                  <c:v>DX取り組み 有り（N=  60）</c:v>
                </c:pt>
                <c:pt idx="23">
                  <c:v>DX取り組み 無し（N=200）</c:v>
                </c:pt>
                <c:pt idx="24">
                  <c:v>【 H.対応すべき規格等の増加      】</c:v>
                </c:pt>
                <c:pt idx="25">
                  <c:v>DX取り組み 有り（N=  59）</c:v>
                </c:pt>
                <c:pt idx="26">
                  <c:v>DX取り組み 無し（N=201）</c:v>
                </c:pt>
                <c:pt idx="27">
                  <c:v>【 G.仕向地.出荷先の拡大         】</c:v>
                </c:pt>
                <c:pt idx="28">
                  <c:v>DX取り組み 有り（N=  59）</c:v>
                </c:pt>
                <c:pt idx="29">
                  <c:v>DX取り組み 無し（N=203）</c:v>
                </c:pt>
              </c:strCache>
            </c:strRef>
          </c:cat>
          <c:val>
            <c:numRef>
              <c:f>'Q12.要件の変化（DX有無）'!$Z$7:$Z$36</c:f>
              <c:numCache>
                <c:formatCode>0.0%</c:formatCode>
                <c:ptCount val="30"/>
                <c:pt idx="0" formatCode="General">
                  <c:v>0</c:v>
                </c:pt>
                <c:pt idx="1">
                  <c:v>0.13333333333333333</c:v>
                </c:pt>
                <c:pt idx="2">
                  <c:v>0.11330049261083744</c:v>
                </c:pt>
                <c:pt idx="3" formatCode="General">
                  <c:v>0</c:v>
                </c:pt>
                <c:pt idx="4">
                  <c:v>0.18032786885245902</c:v>
                </c:pt>
                <c:pt idx="5">
                  <c:v>0.1941747572815534</c:v>
                </c:pt>
                <c:pt idx="6" formatCode="General">
                  <c:v>0</c:v>
                </c:pt>
                <c:pt idx="7">
                  <c:v>0.13333333333333333</c:v>
                </c:pt>
                <c:pt idx="8">
                  <c:v>0.24257425742574257</c:v>
                </c:pt>
                <c:pt idx="9" formatCode="General">
                  <c:v>0</c:v>
                </c:pt>
                <c:pt idx="10">
                  <c:v>0.16666666666666666</c:v>
                </c:pt>
                <c:pt idx="11">
                  <c:v>0.28712871287128711</c:v>
                </c:pt>
                <c:pt idx="12" formatCode="General">
                  <c:v>0</c:v>
                </c:pt>
                <c:pt idx="13">
                  <c:v>0.28333333333333333</c:v>
                </c:pt>
                <c:pt idx="14">
                  <c:v>0.34499999999999997</c:v>
                </c:pt>
                <c:pt idx="15" formatCode="General">
                  <c:v>0</c:v>
                </c:pt>
                <c:pt idx="16">
                  <c:v>0.23333333333333334</c:v>
                </c:pt>
                <c:pt idx="17">
                  <c:v>0.31683168316831684</c:v>
                </c:pt>
                <c:pt idx="18" formatCode="General">
                  <c:v>0</c:v>
                </c:pt>
                <c:pt idx="19">
                  <c:v>0.23728813559322035</c:v>
                </c:pt>
                <c:pt idx="20">
                  <c:v>0.31862745098039214</c:v>
                </c:pt>
                <c:pt idx="21" formatCode="General">
                  <c:v>0</c:v>
                </c:pt>
                <c:pt idx="22">
                  <c:v>0.33333333333333331</c:v>
                </c:pt>
                <c:pt idx="23">
                  <c:v>0.40500000000000003</c:v>
                </c:pt>
                <c:pt idx="24" formatCode="General">
                  <c:v>0</c:v>
                </c:pt>
                <c:pt idx="25">
                  <c:v>0.44067796610169491</c:v>
                </c:pt>
                <c:pt idx="26">
                  <c:v>0.43283582089552236</c:v>
                </c:pt>
                <c:pt idx="27" formatCode="General">
                  <c:v>0</c:v>
                </c:pt>
                <c:pt idx="28">
                  <c:v>0.55932203389830504</c:v>
                </c:pt>
                <c:pt idx="29">
                  <c:v>0.46798029556650245</c:v>
                </c:pt>
              </c:numCache>
            </c:numRef>
          </c:val>
          <c:extLst>
            <c:ext xmlns:c16="http://schemas.microsoft.com/office/drawing/2014/chart" uri="{C3380CC4-5D6E-409C-BE32-E72D297353CC}">
              <c16:uniqueId val="{00000016-9858-47F1-8B3C-26B6F5692AB2}"/>
            </c:ext>
          </c:extLst>
        </c:ser>
        <c:ser>
          <c:idx val="3"/>
          <c:order val="3"/>
          <c:tx>
            <c:strRef>
              <c:f>'Q12.要件の変化（DX有無）'!$AA$6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60）</c:v>
                </c:pt>
                <c:pt idx="2">
                  <c:v>DX取り組み 無し（N=203）</c:v>
                </c:pt>
                <c:pt idx="3">
                  <c:v>【 A.適用技術の複雑化.高度化    】</c:v>
                </c:pt>
                <c:pt idx="4">
                  <c:v>DX取り組み 有り（N=  61）</c:v>
                </c:pt>
                <c:pt idx="5">
                  <c:v>DX取り組み 無し（N=206）</c:v>
                </c:pt>
                <c:pt idx="6">
                  <c:v>【 E.安全性の向上.機能安全への対応等 】</c:v>
                </c:pt>
                <c:pt idx="7">
                  <c:v>DX取り組み 有り（N=  60）</c:v>
                </c:pt>
                <c:pt idx="8">
                  <c:v>DX取り組み 無し（N=202）</c:v>
                </c:pt>
                <c:pt idx="9">
                  <c:v>【 D.利用形態.利用方法の多様化 】</c:v>
                </c:pt>
                <c:pt idx="10">
                  <c:v>DX取り組み 有り（N=  60）</c:v>
                </c:pt>
                <c:pt idx="11">
                  <c:v>DX取り組み 無し（N=202）</c:v>
                </c:pt>
                <c:pt idx="12">
                  <c:v>【 I.デジタル.トランスフォーメーションへの対応 】</c:v>
                </c:pt>
                <c:pt idx="13">
                  <c:v>DX取り組み 有り（N=  60）</c:v>
                </c:pt>
                <c:pt idx="14">
                  <c:v>DX取り組み 無し（N=200）</c:v>
                </c:pt>
                <c:pt idx="15">
                  <c:v>【 C.つながる対象が増加             】</c:v>
                </c:pt>
                <c:pt idx="16">
                  <c:v>DX取り組み 有り（N=  60）</c:v>
                </c:pt>
                <c:pt idx="17">
                  <c:v>DX取り組み 無し（N=202）</c:v>
                </c:pt>
                <c:pt idx="18">
                  <c:v>【 B.部品の増加.プラットフォームの増加 】</c:v>
                </c:pt>
                <c:pt idx="19">
                  <c:v>DX取り組み 有り（N=  59）</c:v>
                </c:pt>
                <c:pt idx="20">
                  <c:v>DX取り組み 無し（N=204）</c:v>
                </c:pt>
                <c:pt idx="21">
                  <c:v>【 J.ニューノーマルへの対応           】</c:v>
                </c:pt>
                <c:pt idx="22">
                  <c:v>DX取り組み 有り（N=  60）</c:v>
                </c:pt>
                <c:pt idx="23">
                  <c:v>DX取り組み 無し（N=200）</c:v>
                </c:pt>
                <c:pt idx="24">
                  <c:v>【 H.対応すべき規格等の増加      】</c:v>
                </c:pt>
                <c:pt idx="25">
                  <c:v>DX取り組み 有り（N=  59）</c:v>
                </c:pt>
                <c:pt idx="26">
                  <c:v>DX取り組み 無し（N=201）</c:v>
                </c:pt>
                <c:pt idx="27">
                  <c:v>【 G.仕向地.出荷先の拡大         】</c:v>
                </c:pt>
                <c:pt idx="28">
                  <c:v>DX取り組み 有り（N=  59）</c:v>
                </c:pt>
                <c:pt idx="29">
                  <c:v>DX取り組み 無し（N=203）</c:v>
                </c:pt>
              </c:strCache>
            </c:strRef>
          </c:cat>
          <c:val>
            <c:numRef>
              <c:f>'Q12.要件の変化（DX有無）'!$AA$7:$AA$36</c:f>
              <c:numCache>
                <c:formatCode>0.0%</c:formatCode>
                <c:ptCount val="30"/>
                <c:pt idx="0" formatCode="General">
                  <c:v>0</c:v>
                </c:pt>
                <c:pt idx="1">
                  <c:v>1.6666666666666666E-2</c:v>
                </c:pt>
                <c:pt idx="2">
                  <c:v>1.9704433497536946E-2</c:v>
                </c:pt>
                <c:pt idx="3" formatCode="General">
                  <c:v>0</c:v>
                </c:pt>
                <c:pt idx="4">
                  <c:v>1.6393442622950821E-2</c:v>
                </c:pt>
                <c:pt idx="5">
                  <c:v>2.9126213592233011E-2</c:v>
                </c:pt>
                <c:pt idx="6" formatCode="General">
                  <c:v>0</c:v>
                </c:pt>
                <c:pt idx="7">
                  <c:v>1.6666666666666666E-2</c:v>
                </c:pt>
                <c:pt idx="8">
                  <c:v>2.9702970297029702E-2</c:v>
                </c:pt>
                <c:pt idx="9" formatCode="General">
                  <c:v>0</c:v>
                </c:pt>
                <c:pt idx="10">
                  <c:v>0</c:v>
                </c:pt>
                <c:pt idx="11">
                  <c:v>5.4455445544554455E-2</c:v>
                </c:pt>
                <c:pt idx="12" formatCode="General">
                  <c:v>0</c:v>
                </c:pt>
                <c:pt idx="13">
                  <c:v>0</c:v>
                </c:pt>
                <c:pt idx="14">
                  <c:v>0.11</c:v>
                </c:pt>
                <c:pt idx="15" formatCode="General">
                  <c:v>0</c:v>
                </c:pt>
                <c:pt idx="16">
                  <c:v>1.6666666666666666E-2</c:v>
                </c:pt>
                <c:pt idx="17">
                  <c:v>0.11386138613861387</c:v>
                </c:pt>
                <c:pt idx="18" formatCode="General">
                  <c:v>0</c:v>
                </c:pt>
                <c:pt idx="19">
                  <c:v>0.11864406779661017</c:v>
                </c:pt>
                <c:pt idx="20">
                  <c:v>0.12254901960784313</c:v>
                </c:pt>
                <c:pt idx="21" formatCode="General">
                  <c:v>0</c:v>
                </c:pt>
                <c:pt idx="22">
                  <c:v>0.05</c:v>
                </c:pt>
                <c:pt idx="23">
                  <c:v>0.105</c:v>
                </c:pt>
                <c:pt idx="24" formatCode="General">
                  <c:v>0</c:v>
                </c:pt>
                <c:pt idx="25">
                  <c:v>6.7796610169491525E-2</c:v>
                </c:pt>
                <c:pt idx="26">
                  <c:v>0.12935323383084577</c:v>
                </c:pt>
                <c:pt idx="27" formatCode="General">
                  <c:v>0</c:v>
                </c:pt>
                <c:pt idx="28">
                  <c:v>0.13559322033898305</c:v>
                </c:pt>
                <c:pt idx="29">
                  <c:v>0.2413793103448276</c:v>
                </c:pt>
              </c:numCache>
            </c:numRef>
          </c:val>
          <c:extLst>
            <c:ext xmlns:c16="http://schemas.microsoft.com/office/drawing/2014/chart" uri="{C3380CC4-5D6E-409C-BE32-E72D297353CC}">
              <c16:uniqueId val="{00000017-9858-47F1-8B3C-26B6F5692AB2}"/>
            </c:ext>
          </c:extLst>
        </c:ser>
        <c:ser>
          <c:idx val="4"/>
          <c:order val="4"/>
          <c:tx>
            <c:strRef>
              <c:f>'Q12.要件の変化（DX有無）'!$AB$6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'Q12.要件の変化（DX有無）'!$W$7:$W$36</c:f>
              <c:strCache>
                <c:ptCount val="30"/>
                <c:pt idx="0">
                  <c:v>【 F.セキュリティ.プライバシー保護の強化 】</c:v>
                </c:pt>
                <c:pt idx="1">
                  <c:v>DX取り組み 有り（N=  60）</c:v>
                </c:pt>
                <c:pt idx="2">
                  <c:v>DX取り組み 無し（N=203）</c:v>
                </c:pt>
                <c:pt idx="3">
                  <c:v>【 A.適用技術の複雑化.高度化    】</c:v>
                </c:pt>
                <c:pt idx="4">
                  <c:v>DX取り組み 有り（N=  61）</c:v>
                </c:pt>
                <c:pt idx="5">
                  <c:v>DX取り組み 無し（N=206）</c:v>
                </c:pt>
                <c:pt idx="6">
                  <c:v>【 E.安全性の向上.機能安全への対応等 】</c:v>
                </c:pt>
                <c:pt idx="7">
                  <c:v>DX取り組み 有り（N=  60）</c:v>
                </c:pt>
                <c:pt idx="8">
                  <c:v>DX取り組み 無し（N=202）</c:v>
                </c:pt>
                <c:pt idx="9">
                  <c:v>【 D.利用形態.利用方法の多様化 】</c:v>
                </c:pt>
                <c:pt idx="10">
                  <c:v>DX取り組み 有り（N=  60）</c:v>
                </c:pt>
                <c:pt idx="11">
                  <c:v>DX取り組み 無し（N=202）</c:v>
                </c:pt>
                <c:pt idx="12">
                  <c:v>【 I.デジタル.トランスフォーメーションへの対応 】</c:v>
                </c:pt>
                <c:pt idx="13">
                  <c:v>DX取り組み 有り（N=  60）</c:v>
                </c:pt>
                <c:pt idx="14">
                  <c:v>DX取り組み 無し（N=200）</c:v>
                </c:pt>
                <c:pt idx="15">
                  <c:v>【 C.つながる対象が増加             】</c:v>
                </c:pt>
                <c:pt idx="16">
                  <c:v>DX取り組み 有り（N=  60）</c:v>
                </c:pt>
                <c:pt idx="17">
                  <c:v>DX取り組み 無し（N=202）</c:v>
                </c:pt>
                <c:pt idx="18">
                  <c:v>【 B.部品の増加.プラットフォームの増加 】</c:v>
                </c:pt>
                <c:pt idx="19">
                  <c:v>DX取り組み 有り（N=  59）</c:v>
                </c:pt>
                <c:pt idx="20">
                  <c:v>DX取り組み 無し（N=204）</c:v>
                </c:pt>
                <c:pt idx="21">
                  <c:v>【 J.ニューノーマルへの対応           】</c:v>
                </c:pt>
                <c:pt idx="22">
                  <c:v>DX取り組み 有り（N=  60）</c:v>
                </c:pt>
                <c:pt idx="23">
                  <c:v>DX取り組み 無し（N=200）</c:v>
                </c:pt>
                <c:pt idx="24">
                  <c:v>【 H.対応すべき規格等の増加      】</c:v>
                </c:pt>
                <c:pt idx="25">
                  <c:v>DX取り組み 有り（N=  59）</c:v>
                </c:pt>
                <c:pt idx="26">
                  <c:v>DX取り組み 無し（N=201）</c:v>
                </c:pt>
                <c:pt idx="27">
                  <c:v>【 G.仕向地.出荷先の拡大         】</c:v>
                </c:pt>
                <c:pt idx="28">
                  <c:v>DX取り組み 有り（N=  59）</c:v>
                </c:pt>
                <c:pt idx="29">
                  <c:v>DX取り組み 無し（N=203）</c:v>
                </c:pt>
              </c:strCache>
            </c:strRef>
          </c:cat>
          <c:val>
            <c:numRef>
              <c:f>'Q12.要件の変化（DX有無）'!$AB$7:$AB$36</c:f>
              <c:numCache>
                <c:formatCode>0.0%</c:formatCode>
                <c:ptCount val="30"/>
                <c:pt idx="0" formatCode="General">
                  <c:v>0</c:v>
                </c:pt>
                <c:pt idx="1">
                  <c:v>1.6666666666666666E-2</c:v>
                </c:pt>
                <c:pt idx="2">
                  <c:v>3.4482758620689655E-2</c:v>
                </c:pt>
                <c:pt idx="3" formatCode="General">
                  <c:v>0</c:v>
                </c:pt>
                <c:pt idx="4">
                  <c:v>3.2786885245901641E-2</c:v>
                </c:pt>
                <c:pt idx="5">
                  <c:v>2.9126213592233011E-2</c:v>
                </c:pt>
                <c:pt idx="6" formatCode="General">
                  <c:v>0</c:v>
                </c:pt>
                <c:pt idx="7">
                  <c:v>0</c:v>
                </c:pt>
                <c:pt idx="8">
                  <c:v>7.9207920792079209E-2</c:v>
                </c:pt>
                <c:pt idx="9" formatCode="General">
                  <c:v>0</c:v>
                </c:pt>
                <c:pt idx="10">
                  <c:v>1.6666666666666666E-2</c:v>
                </c:pt>
                <c:pt idx="11">
                  <c:v>8.4158415841584164E-2</c:v>
                </c:pt>
                <c:pt idx="12" formatCode="General">
                  <c:v>0</c:v>
                </c:pt>
                <c:pt idx="13">
                  <c:v>3.3333333333333333E-2</c:v>
                </c:pt>
                <c:pt idx="14">
                  <c:v>0.105</c:v>
                </c:pt>
                <c:pt idx="15" formatCode="General">
                  <c:v>0</c:v>
                </c:pt>
                <c:pt idx="16">
                  <c:v>3.3333333333333333E-2</c:v>
                </c:pt>
                <c:pt idx="17">
                  <c:v>9.9009900990099015E-2</c:v>
                </c:pt>
                <c:pt idx="18" formatCode="General">
                  <c:v>0</c:v>
                </c:pt>
                <c:pt idx="19">
                  <c:v>5.0847457627118647E-2</c:v>
                </c:pt>
                <c:pt idx="20">
                  <c:v>8.8235294117647065E-2</c:v>
                </c:pt>
                <c:pt idx="21" formatCode="General">
                  <c:v>0</c:v>
                </c:pt>
                <c:pt idx="22">
                  <c:v>6.6666666666666666E-2</c:v>
                </c:pt>
                <c:pt idx="23">
                  <c:v>0.13</c:v>
                </c:pt>
                <c:pt idx="24" formatCode="General">
                  <c:v>0</c:v>
                </c:pt>
                <c:pt idx="25">
                  <c:v>3.3898305084745763E-2</c:v>
                </c:pt>
                <c:pt idx="26">
                  <c:v>9.4527363184079602E-2</c:v>
                </c:pt>
                <c:pt idx="27" formatCode="General">
                  <c:v>0</c:v>
                </c:pt>
                <c:pt idx="28">
                  <c:v>6.7796610169491525E-2</c:v>
                </c:pt>
                <c:pt idx="29">
                  <c:v>9.3596059113300489E-2</c:v>
                </c:pt>
              </c:numCache>
            </c:numRef>
          </c:val>
          <c:extLst>
            <c:ext xmlns:c16="http://schemas.microsoft.com/office/drawing/2014/chart" uri="{C3380CC4-5D6E-409C-BE32-E72D297353CC}">
              <c16:uniqueId val="{00000018-9858-47F1-8B3C-26B6F5692AB2}"/>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4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'Q12.要件の変化（OT系DX状況別）'!$X$6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8BC-4A40-8E61-1298AD7BFD55}"/>
                </c:ext>
              </c:extLst>
            </c:dLbl>
            <c:dLbl>
              <c:idx val="5"/>
              <c:delete val="1"/>
              <c:extLst>
                <c:ext xmlns:c15="http://schemas.microsoft.com/office/drawing/2012/chart" uri="{CE6537A1-D6FC-4f65-9D91-7224C49458BB}"/>
                <c:ext xmlns:c16="http://schemas.microsoft.com/office/drawing/2014/chart" uri="{C3380CC4-5D6E-409C-BE32-E72D297353CC}">
                  <c16:uniqueId val="{00000001-F8BC-4A40-8E61-1298AD7BFD55}"/>
                </c:ext>
              </c:extLst>
            </c:dLbl>
            <c:dLbl>
              <c:idx val="10"/>
              <c:delete val="1"/>
              <c:extLst>
                <c:ext xmlns:c15="http://schemas.microsoft.com/office/drawing/2012/chart" uri="{CE6537A1-D6FC-4f65-9D91-7224C49458BB}"/>
                <c:ext xmlns:c16="http://schemas.microsoft.com/office/drawing/2014/chart" uri="{C3380CC4-5D6E-409C-BE32-E72D297353CC}">
                  <c16:uniqueId val="{00000002-F8BC-4A40-8E61-1298AD7BFD55}"/>
                </c:ext>
              </c:extLst>
            </c:dLbl>
            <c:dLbl>
              <c:idx val="15"/>
              <c:delete val="1"/>
              <c:extLst>
                <c:ext xmlns:c15="http://schemas.microsoft.com/office/drawing/2012/chart" uri="{CE6537A1-D6FC-4f65-9D91-7224C49458BB}"/>
                <c:ext xmlns:c16="http://schemas.microsoft.com/office/drawing/2014/chart" uri="{C3380CC4-5D6E-409C-BE32-E72D297353CC}">
                  <c16:uniqueId val="{00000003-F8BC-4A40-8E61-1298AD7BFD55}"/>
                </c:ext>
              </c:extLst>
            </c:dLbl>
            <c:dLbl>
              <c:idx val="20"/>
              <c:delete val="1"/>
              <c:extLst>
                <c:ext xmlns:c15="http://schemas.microsoft.com/office/drawing/2012/chart" uri="{CE6537A1-D6FC-4f65-9D91-7224C49458BB}"/>
                <c:ext xmlns:c16="http://schemas.microsoft.com/office/drawing/2014/chart" uri="{C3380CC4-5D6E-409C-BE32-E72D297353CC}">
                  <c16:uniqueId val="{00000004-F8BC-4A40-8E61-1298AD7BFD55}"/>
                </c:ext>
              </c:extLst>
            </c:dLbl>
            <c:dLbl>
              <c:idx val="25"/>
              <c:delete val="1"/>
              <c:extLst>
                <c:ext xmlns:c15="http://schemas.microsoft.com/office/drawing/2012/chart" uri="{CE6537A1-D6FC-4f65-9D91-7224C49458BB}"/>
                <c:ext xmlns:c16="http://schemas.microsoft.com/office/drawing/2014/chart" uri="{C3380CC4-5D6E-409C-BE32-E72D297353CC}">
                  <c16:uniqueId val="{00000005-F8BC-4A40-8E61-1298AD7BFD55}"/>
                </c:ext>
              </c:extLst>
            </c:dLbl>
            <c:dLbl>
              <c:idx val="30"/>
              <c:delete val="1"/>
              <c:extLst>
                <c:ext xmlns:c15="http://schemas.microsoft.com/office/drawing/2012/chart" uri="{CE6537A1-D6FC-4f65-9D91-7224C49458BB}"/>
                <c:ext xmlns:c16="http://schemas.microsoft.com/office/drawing/2014/chart" uri="{C3380CC4-5D6E-409C-BE32-E72D297353CC}">
                  <c16:uniqueId val="{00000006-F8BC-4A40-8E61-1298AD7BFD55}"/>
                </c:ext>
              </c:extLst>
            </c:dLbl>
            <c:dLbl>
              <c:idx val="35"/>
              <c:delete val="1"/>
              <c:extLst>
                <c:ext xmlns:c15="http://schemas.microsoft.com/office/drawing/2012/chart" uri="{CE6537A1-D6FC-4f65-9D91-7224C49458BB}"/>
                <c:ext xmlns:c16="http://schemas.microsoft.com/office/drawing/2014/chart" uri="{C3380CC4-5D6E-409C-BE32-E72D297353CC}">
                  <c16:uniqueId val="{00000007-F8BC-4A40-8E61-1298AD7BFD55}"/>
                </c:ext>
              </c:extLst>
            </c:dLbl>
            <c:dLbl>
              <c:idx val="40"/>
              <c:delete val="1"/>
              <c:extLst>
                <c:ext xmlns:c15="http://schemas.microsoft.com/office/drawing/2012/chart" uri="{CE6537A1-D6FC-4f65-9D91-7224C49458BB}"/>
                <c:ext xmlns:c16="http://schemas.microsoft.com/office/drawing/2014/chart" uri="{C3380CC4-5D6E-409C-BE32-E72D297353CC}">
                  <c16:uniqueId val="{00000008-F8BC-4A40-8E61-1298AD7BFD55}"/>
                </c:ext>
              </c:extLst>
            </c:dLbl>
            <c:dLbl>
              <c:idx val="45"/>
              <c:delete val="1"/>
              <c:extLst>
                <c:ext xmlns:c15="http://schemas.microsoft.com/office/drawing/2012/chart" uri="{CE6537A1-D6FC-4f65-9D91-7224C49458BB}"/>
                <c:ext xmlns:c16="http://schemas.microsoft.com/office/drawing/2014/chart" uri="{C3380CC4-5D6E-409C-BE32-E72D297353CC}">
                  <c16:uniqueId val="{00000009-F8BC-4A40-8E61-1298AD7BFD55}"/>
                </c:ext>
              </c:extLst>
            </c:dLbl>
            <c:dLbl>
              <c:idx val="48"/>
              <c:delete val="1"/>
              <c:extLst>
                <c:ext xmlns:c15="http://schemas.microsoft.com/office/drawing/2012/chart" uri="{CE6537A1-D6FC-4f65-9D91-7224C49458BB}"/>
                <c:ext xmlns:c16="http://schemas.microsoft.com/office/drawing/2014/chart" uri="{C3380CC4-5D6E-409C-BE32-E72D297353CC}">
                  <c16:uniqueId val="{00000000-0123-40AD-B421-C08F925E7CF2}"/>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14）</c:v>
                </c:pt>
                <c:pt idx="2">
                  <c:v>OT系DX 準備中（N=  18）</c:v>
                </c:pt>
                <c:pt idx="3">
                  <c:v>OT系DX 検討中（N=  59）</c:v>
                </c:pt>
                <c:pt idx="4">
                  <c:v>　　　　していない（N=113）</c:v>
                </c:pt>
                <c:pt idx="5">
                  <c:v>【 A.適用技術の複雑化.高度化    】</c:v>
                </c:pt>
                <c:pt idx="6">
                  <c:v>OT系DX 実施中（N=  14）</c:v>
                </c:pt>
                <c:pt idx="7">
                  <c:v>OT系DX 準備中（N=  18）</c:v>
                </c:pt>
                <c:pt idx="8">
                  <c:v>OT系DX 検討中（N=  60）</c:v>
                </c:pt>
                <c:pt idx="9">
                  <c:v>　　　　していない（N=115）</c:v>
                </c:pt>
                <c:pt idx="10">
                  <c:v>【 E.安全性の向上.機能安全への対応等 】</c:v>
                </c:pt>
                <c:pt idx="11">
                  <c:v>OT系DX 実施中（N=  14）</c:v>
                </c:pt>
                <c:pt idx="12">
                  <c:v>OT系DX 準備中（N=  18）</c:v>
                </c:pt>
                <c:pt idx="13">
                  <c:v>OT系DX 検討中（N=  58）</c:v>
                </c:pt>
                <c:pt idx="14">
                  <c:v>　　　　していない（N=113）</c:v>
                </c:pt>
                <c:pt idx="15">
                  <c:v>【 D.利用形態.利用方法の多様化 】</c:v>
                </c:pt>
                <c:pt idx="16">
                  <c:v>OT系DX 実施中（N=  14）</c:v>
                </c:pt>
                <c:pt idx="17">
                  <c:v>OT系DX 準備中（N=  18）</c:v>
                </c:pt>
                <c:pt idx="18">
                  <c:v>OT系DX 検討中（N=  58）</c:v>
                </c:pt>
                <c:pt idx="19">
                  <c:v>　　　　していない（N=114）</c:v>
                </c:pt>
                <c:pt idx="20">
                  <c:v>【 I.デジタル.トランスフォーメーションへの対応 】</c:v>
                </c:pt>
                <c:pt idx="21">
                  <c:v>OT系DX 実施中（N=  13）</c:v>
                </c:pt>
                <c:pt idx="22">
                  <c:v>OT系DX 準備中（N=  18）</c:v>
                </c:pt>
                <c:pt idx="23">
                  <c:v>OT系DX 検討中（N=  58）</c:v>
                </c:pt>
                <c:pt idx="24">
                  <c:v>　　　　していない（N=114）</c:v>
                </c:pt>
                <c:pt idx="25">
                  <c:v>【 C.つながる対象が増加             】</c:v>
                </c:pt>
                <c:pt idx="26">
                  <c:v>OT系DX 実施中（N=  14）</c:v>
                </c:pt>
                <c:pt idx="27">
                  <c:v>OT系DX 準備中（N=  18）</c:v>
                </c:pt>
                <c:pt idx="28">
                  <c:v>OT系DX 検討中（N=  58）</c:v>
                </c:pt>
                <c:pt idx="29">
                  <c:v>　　　　していない（N=114）</c:v>
                </c:pt>
                <c:pt idx="30">
                  <c:v>【 B.部品の増加.プラットフォームの増加 】</c:v>
                </c:pt>
                <c:pt idx="31">
                  <c:v>OT系DX 実施中（N=  14）</c:v>
                </c:pt>
                <c:pt idx="32">
                  <c:v>OT系DX 準備中（N=  18）</c:v>
                </c:pt>
                <c:pt idx="33">
                  <c:v>OT系DX 検討中（N=  58）</c:v>
                </c:pt>
                <c:pt idx="34">
                  <c:v>　　　　していない（N=114）</c:v>
                </c:pt>
                <c:pt idx="35">
                  <c:v>【 J.ニューノーマルへの対応           】</c:v>
                </c:pt>
                <c:pt idx="36">
                  <c:v>OT系DX 実施中（N=  14）</c:v>
                </c:pt>
                <c:pt idx="37">
                  <c:v>OT系DX 準備中（N=  18）</c:v>
                </c:pt>
                <c:pt idx="38">
                  <c:v>OT系DX 検討中（N=  58）</c:v>
                </c:pt>
                <c:pt idx="39">
                  <c:v>　　　　していない（N=112）</c:v>
                </c:pt>
                <c:pt idx="40">
                  <c:v>【 H.対応すべき規格等の増加      】</c:v>
                </c:pt>
                <c:pt idx="41">
                  <c:v>OT系DX 実施中（N=  14）</c:v>
                </c:pt>
                <c:pt idx="42">
                  <c:v>OT系DX 準備中（N=  18）</c:v>
                </c:pt>
                <c:pt idx="43">
                  <c:v>OT系DX 検討中（N=  57）</c:v>
                </c:pt>
                <c:pt idx="44">
                  <c:v>　　　　していない（N=112）</c:v>
                </c:pt>
                <c:pt idx="45">
                  <c:v>【 G.仕向地.出荷先の拡大            】</c:v>
                </c:pt>
                <c:pt idx="46">
                  <c:v>OT系DX 実施中（N=  14）</c:v>
                </c:pt>
                <c:pt idx="47">
                  <c:v>OT系DX 準備中（N=  18）</c:v>
                </c:pt>
                <c:pt idx="48">
                  <c:v>OT系DX 検討中（N=  57）</c:v>
                </c:pt>
                <c:pt idx="49">
                  <c:v>　　　　していない（N=114）</c:v>
                </c:pt>
              </c:strCache>
            </c:strRef>
          </c:cat>
          <c:val>
            <c:numRef>
              <c:f>'Q12.要件の変化（OT系DX状況別）'!$X$7:$X$56</c:f>
              <c:numCache>
                <c:formatCode>0.0%</c:formatCode>
                <c:ptCount val="50"/>
                <c:pt idx="0" formatCode="General">
                  <c:v>0</c:v>
                </c:pt>
                <c:pt idx="1">
                  <c:v>0.5714285714285714</c:v>
                </c:pt>
                <c:pt idx="2">
                  <c:v>0.5</c:v>
                </c:pt>
                <c:pt idx="3">
                  <c:v>0.4576271186440678</c:v>
                </c:pt>
                <c:pt idx="4">
                  <c:v>0.38938053097345132</c:v>
                </c:pt>
                <c:pt idx="5" formatCode="General">
                  <c:v>0</c:v>
                </c:pt>
                <c:pt idx="6">
                  <c:v>0.5714285714285714</c:v>
                </c:pt>
                <c:pt idx="7">
                  <c:v>0.3888888888888889</c:v>
                </c:pt>
                <c:pt idx="8">
                  <c:v>0.3</c:v>
                </c:pt>
                <c:pt idx="9">
                  <c:v>0.31304347826086959</c:v>
                </c:pt>
                <c:pt idx="10" formatCode="General">
                  <c:v>0</c:v>
                </c:pt>
                <c:pt idx="11">
                  <c:v>0.35714285714285715</c:v>
                </c:pt>
                <c:pt idx="12">
                  <c:v>0.5</c:v>
                </c:pt>
                <c:pt idx="13">
                  <c:v>0.22413793103448276</c:v>
                </c:pt>
                <c:pt idx="14">
                  <c:v>0.23893805309734514</c:v>
                </c:pt>
                <c:pt idx="15" formatCode="General">
                  <c:v>0</c:v>
                </c:pt>
                <c:pt idx="16">
                  <c:v>0.2857142857142857</c:v>
                </c:pt>
                <c:pt idx="17">
                  <c:v>0.27777777777777779</c:v>
                </c:pt>
                <c:pt idx="18">
                  <c:v>0.17241379310344829</c:v>
                </c:pt>
                <c:pt idx="19">
                  <c:v>0.18421052631578946</c:v>
                </c:pt>
                <c:pt idx="20" formatCode="General">
                  <c:v>0</c:v>
                </c:pt>
                <c:pt idx="21">
                  <c:v>0.38461538461538464</c:v>
                </c:pt>
                <c:pt idx="22">
                  <c:v>0.27777777777777779</c:v>
                </c:pt>
                <c:pt idx="23">
                  <c:v>0.13793103448275862</c:v>
                </c:pt>
                <c:pt idx="24">
                  <c:v>0.16666666666666666</c:v>
                </c:pt>
                <c:pt idx="25" formatCode="General">
                  <c:v>0</c:v>
                </c:pt>
                <c:pt idx="26">
                  <c:v>0.2857142857142857</c:v>
                </c:pt>
                <c:pt idx="27">
                  <c:v>0.22222222222222221</c:v>
                </c:pt>
                <c:pt idx="28">
                  <c:v>0.15517241379310345</c:v>
                </c:pt>
                <c:pt idx="29">
                  <c:v>0.15789473684210525</c:v>
                </c:pt>
                <c:pt idx="30" formatCode="General">
                  <c:v>0</c:v>
                </c:pt>
                <c:pt idx="31">
                  <c:v>0.2857142857142857</c:v>
                </c:pt>
                <c:pt idx="32">
                  <c:v>0.1111111111111111</c:v>
                </c:pt>
                <c:pt idx="33">
                  <c:v>8.6206896551724144E-2</c:v>
                </c:pt>
                <c:pt idx="34">
                  <c:v>0.14912280701754385</c:v>
                </c:pt>
                <c:pt idx="35" formatCode="General">
                  <c:v>0</c:v>
                </c:pt>
                <c:pt idx="36">
                  <c:v>0.21428571428571427</c:v>
                </c:pt>
                <c:pt idx="37">
                  <c:v>0.22222222222222221</c:v>
                </c:pt>
                <c:pt idx="38">
                  <c:v>8.6206896551724144E-2</c:v>
                </c:pt>
                <c:pt idx="39">
                  <c:v>8.9285714285714288E-2</c:v>
                </c:pt>
                <c:pt idx="40" formatCode="General">
                  <c:v>0</c:v>
                </c:pt>
                <c:pt idx="41">
                  <c:v>7.1428571428571425E-2</c:v>
                </c:pt>
                <c:pt idx="42">
                  <c:v>5.5555555555555552E-2</c:v>
                </c:pt>
                <c:pt idx="43">
                  <c:v>5.2631578947368418E-2</c:v>
                </c:pt>
                <c:pt idx="44">
                  <c:v>8.0357142857142863E-2</c:v>
                </c:pt>
                <c:pt idx="45" formatCode="General">
                  <c:v>0</c:v>
                </c:pt>
                <c:pt idx="46">
                  <c:v>7.1428571428571425E-2</c:v>
                </c:pt>
                <c:pt idx="47">
                  <c:v>0.16666666666666666</c:v>
                </c:pt>
                <c:pt idx="48">
                  <c:v>0</c:v>
                </c:pt>
                <c:pt idx="49">
                  <c:v>5.2631578947368418E-2</c:v>
                </c:pt>
              </c:numCache>
            </c:numRef>
          </c:val>
          <c:extLst>
            <c:ext xmlns:c16="http://schemas.microsoft.com/office/drawing/2014/chart" uri="{C3380CC4-5D6E-409C-BE32-E72D297353CC}">
              <c16:uniqueId val="{0000000A-F8BC-4A40-8E61-1298AD7BFD55}"/>
            </c:ext>
          </c:extLst>
        </c:ser>
        <c:ser>
          <c:idx val="1"/>
          <c:order val="1"/>
          <c:tx>
            <c:strRef>
              <c:f>'Q12.要件の変化（OT系DX状況別）'!$Y$6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F8BC-4A40-8E61-1298AD7BFD55}"/>
                </c:ext>
              </c:extLst>
            </c:dLbl>
            <c:dLbl>
              <c:idx val="5"/>
              <c:delete val="1"/>
              <c:extLst>
                <c:ext xmlns:c15="http://schemas.microsoft.com/office/drawing/2012/chart" uri="{CE6537A1-D6FC-4f65-9D91-7224C49458BB}"/>
                <c:ext xmlns:c16="http://schemas.microsoft.com/office/drawing/2014/chart" uri="{C3380CC4-5D6E-409C-BE32-E72D297353CC}">
                  <c16:uniqueId val="{0000000C-F8BC-4A40-8E61-1298AD7BFD55}"/>
                </c:ext>
              </c:extLst>
            </c:dLbl>
            <c:dLbl>
              <c:idx val="10"/>
              <c:delete val="1"/>
              <c:extLst>
                <c:ext xmlns:c15="http://schemas.microsoft.com/office/drawing/2012/chart" uri="{CE6537A1-D6FC-4f65-9D91-7224C49458BB}"/>
                <c:ext xmlns:c16="http://schemas.microsoft.com/office/drawing/2014/chart" uri="{C3380CC4-5D6E-409C-BE32-E72D297353CC}">
                  <c16:uniqueId val="{0000000D-F8BC-4A40-8E61-1298AD7BFD55}"/>
                </c:ext>
              </c:extLst>
            </c:dLbl>
            <c:dLbl>
              <c:idx val="15"/>
              <c:delete val="1"/>
              <c:extLst>
                <c:ext xmlns:c15="http://schemas.microsoft.com/office/drawing/2012/chart" uri="{CE6537A1-D6FC-4f65-9D91-7224C49458BB}"/>
                <c:ext xmlns:c16="http://schemas.microsoft.com/office/drawing/2014/chart" uri="{C3380CC4-5D6E-409C-BE32-E72D297353CC}">
                  <c16:uniqueId val="{0000000E-F8BC-4A40-8E61-1298AD7BFD55}"/>
                </c:ext>
              </c:extLst>
            </c:dLbl>
            <c:dLbl>
              <c:idx val="20"/>
              <c:delete val="1"/>
              <c:extLst>
                <c:ext xmlns:c15="http://schemas.microsoft.com/office/drawing/2012/chart" uri="{CE6537A1-D6FC-4f65-9D91-7224C49458BB}"/>
                <c:ext xmlns:c16="http://schemas.microsoft.com/office/drawing/2014/chart" uri="{C3380CC4-5D6E-409C-BE32-E72D297353CC}">
                  <c16:uniqueId val="{0000000F-F8BC-4A40-8E61-1298AD7BFD55}"/>
                </c:ext>
              </c:extLst>
            </c:dLbl>
            <c:dLbl>
              <c:idx val="25"/>
              <c:delete val="1"/>
              <c:extLst>
                <c:ext xmlns:c15="http://schemas.microsoft.com/office/drawing/2012/chart" uri="{CE6537A1-D6FC-4f65-9D91-7224C49458BB}"/>
                <c:ext xmlns:c16="http://schemas.microsoft.com/office/drawing/2014/chart" uri="{C3380CC4-5D6E-409C-BE32-E72D297353CC}">
                  <c16:uniqueId val="{00000010-F8BC-4A40-8E61-1298AD7BFD55}"/>
                </c:ext>
              </c:extLst>
            </c:dLbl>
            <c:dLbl>
              <c:idx val="30"/>
              <c:delete val="1"/>
              <c:extLst>
                <c:ext xmlns:c15="http://schemas.microsoft.com/office/drawing/2012/chart" uri="{CE6537A1-D6FC-4f65-9D91-7224C49458BB}"/>
                <c:ext xmlns:c16="http://schemas.microsoft.com/office/drawing/2014/chart" uri="{C3380CC4-5D6E-409C-BE32-E72D297353CC}">
                  <c16:uniqueId val="{00000011-F8BC-4A40-8E61-1298AD7BFD55}"/>
                </c:ext>
              </c:extLst>
            </c:dLbl>
            <c:dLbl>
              <c:idx val="35"/>
              <c:delete val="1"/>
              <c:extLst>
                <c:ext xmlns:c15="http://schemas.microsoft.com/office/drawing/2012/chart" uri="{CE6537A1-D6FC-4f65-9D91-7224C49458BB}"/>
                <c:ext xmlns:c16="http://schemas.microsoft.com/office/drawing/2014/chart" uri="{C3380CC4-5D6E-409C-BE32-E72D297353CC}">
                  <c16:uniqueId val="{00000012-F8BC-4A40-8E61-1298AD7BFD55}"/>
                </c:ext>
              </c:extLst>
            </c:dLbl>
            <c:dLbl>
              <c:idx val="40"/>
              <c:delete val="1"/>
              <c:extLst>
                <c:ext xmlns:c15="http://schemas.microsoft.com/office/drawing/2012/chart" uri="{CE6537A1-D6FC-4f65-9D91-7224C49458BB}"/>
                <c:ext xmlns:c16="http://schemas.microsoft.com/office/drawing/2014/chart" uri="{C3380CC4-5D6E-409C-BE32-E72D297353CC}">
                  <c16:uniqueId val="{00000013-F8BC-4A40-8E61-1298AD7BFD55}"/>
                </c:ext>
              </c:extLst>
            </c:dLbl>
            <c:dLbl>
              <c:idx val="45"/>
              <c:delete val="1"/>
              <c:extLst>
                <c:ext xmlns:c15="http://schemas.microsoft.com/office/drawing/2012/chart" uri="{CE6537A1-D6FC-4f65-9D91-7224C49458BB}"/>
                <c:ext xmlns:c16="http://schemas.microsoft.com/office/drawing/2014/chart" uri="{C3380CC4-5D6E-409C-BE32-E72D297353CC}">
                  <c16:uniqueId val="{00000014-F8BC-4A40-8E61-1298AD7BFD55}"/>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'Q12.要件の変化（OT系DX状況別）'!$W$7:$W$56</c:f>
              <c:strCache>
                <c:ptCount val="50"/>
                <c:pt idx="0">
                  <c:v>【 F.セキュリティ.プライバシー保護の強化 】</c:v>
                </c:pt>
                <c:pt idx="1">
                  <c:v>OT系DX 実施中（N=  14）</c:v>
                </c:pt>
                <c:pt idx="2">
                  <c:v>OT系DX 準備中（N=  18）</c:v>
                </c:pt>
                <c:pt idx="3">
                  <c:v>OT系DX 検討中（N=  59）</c:v>
                </c:pt>
                <c:pt idx="4">
                  <c:v>　　　　していない（N=113）</c:v>
                </c:pt>
                <c:pt idx="5">
                  <c:v>【 A.適用技術の複雑化.高度化    】</c:v>
                </c:pt>
                <c:pt idx="6">
                  <c:v>OT系DX 実施中（N=  14）</c:v>
                </c:pt>
                <c:pt idx="7">
                  <c:v>OT系DX 準備中（N=  18）</c:v>
                </c:pt>
                <c:pt idx="8">
                  <c:v>OT系DX 検討中（N=  60）</c:v>
                </c:pt>
                <c:pt idx="9">
                  <c:v>　　　　していない（N=115）</c:v>
                </c:pt>
                <c:pt idx="10">
                  <c:v>【 E.安全性の向上.機能安全への対応等 】</c:v>
                </c:pt>
                <c:pt idx="11">
                  <c:v>OT系DX 実施中（N=  14）</c:v>
                </c:pt>
                <c:pt idx="12">
                  <c:v>OT系DX 準備中（N=  18）</c:v>
                </c:pt>
                <c:pt idx="13">
                  <c:v>OT系DX 検討中（N=  58）</c:v>
                </c:pt>
                <c:pt idx="14">
                  <c:v>　　　　していない（N=113）</c:v>
                </c:pt>
                <c:pt idx="15">
                  <c:v>【 D.利用形態.利用方法の多様化 】</c:v>
                </c:pt>
                <c:pt idx="16">
                  <c:v>OT系DX 実施中（N=  14）</c:v>
                </c:pt>
                <c:pt idx="17">
                  <c:v>OT系DX 準備中（N=  18）</c:v>
                </c:pt>
                <c:pt idx="18">
                  <c:v>OT系DX 検討中（N=  58）</c:v>
                </c:pt>
                <c:pt idx="19">
                  <c:v>　　　　していない（N=114）</c:v>
                </c:pt>
                <c:pt idx="20">
                  <c:v>【 I.デジタル.トランスフォーメーションへの対応 】</c:v>
                </c:pt>
                <c:pt idx="21">
                  <c:v>OT系DX 実施中（N=  13）</c:v>
                </c:pt>
                <c:pt idx="22">
                  <c:v>OT系DX 準備中（N=  18）</c:v>
                </c:pt>
                <c:pt idx="23">
                  <c:v>OT系DX 検討中（N=  58）</c:v>
                </c:pt>
                <c:pt idx="24">
                  <c:v>　　　　していない（N=114）</c:v>
                </c:pt>
                <c:pt idx="25">
                  <c:v>【 C.つながる対象が増加             】</c:v>
                </c:pt>
                <c:pt idx="26">
                  <c:v>OT系DX 実施中（N=  14）</c:v>
                </c:pt>
                <c:pt idx="27">
                  <c:v>OT系DX 準備中（N=  18）</c:v>
                </c:pt>
                <c:pt idx="28">
                  <c:v>OT系DX 検討中（N=  58）</c:v>
                </c:pt>
                <c:pt idx="29">
                  <c:v>　　　　していない（N=114）</c:v>
                </c:pt>
                <c:pt idx="30">
                  <c:v>【 B.部品の増加.プラットフォームの増加 】</c:v>
                </c:pt>
                <c:pt idx="31">
                  <c:v>OT系DX 実施中（N=  14）</c:v>
                </c:pt>
                <c:pt idx="32">
                  <c:v>OT系DX 準備中（N=  18）</c:v>
                </c:pt>
                <c:pt idx="33">
                  <c:v>OT系DX 検討中（N=  58）</c:v>
                </c:pt>
                <c:pt idx="34">
                  <c:v>　　　　していない（N=114）</c:v>
                </c:pt>
                <c:pt idx="35">
                  <c:v>【 J.ニューノーマルへの対応           】</c:v>
                </c:pt>
                <c:pt idx="36">
                  <c:v>OT系DX 実施中（N=  14）</c:v>
                </c:pt>
                <c:pt idx="37">
                  <c:v>OT系DX 準備中（N=  18）</c:v>
                </c:pt>
                <c:pt idx="38">
                  <c:v>OT系DX 検討中（N=  58）</c:v>
                </c:pt>
                <c:pt idx="39">
                  <c:v>　　　　していない（N=112）</c:v>
                </c:pt>
                <c:pt idx="40">
                  <c:v>【 H.対応すべき規格等の増加      】</c:v>
                </c:pt>
                <c:pt idx="41">
                  <c:v>OT系DX 実施中（N=  14）</c:v>
                </c:pt>
                <c:pt idx="42">
                  <c:v>OT系DX 準備中（N=  18）</c:v>
                </c:pt>
                <c:pt idx="43">
                  <c:v>OT系DX 検討中（N=  57）</c:v>
                </c:pt>
                <c:pt idx="44">
                  <c:v>　　　　していない（N=112）</c:v>
                </c:pt>
                <c:pt idx="45">
                  <c:v>【 G.仕向地.出荷先の拡大            】</c:v>
                </c:pt>
                <c:pt idx="46">
                  <c:v>OT系DX 実施中（N=  14）</c:v>
                </c:pt>
                <c:pt idx="47">
                  <c:v>OT系DX 準備中（N=  18）</c:v>
                </c:pt>
                <c:pt idx="48">
                  <c:v>OT系DX 検討中（N=  57）</c:v>
                </c:pt>
                <c:pt idx="49">
                  <c:v>　　　　していない（N=114）</c:v>
                </c:pt>
              </c:strCache>
            </c:strRef>
          </c:cat>
          <c:val>
            <c:numRef>
              <c:f>'Q12.要件の変化（OT系DX状況別）'!$Y$7:$Y$56</c:f>
              <c:numCache>
                <c:formatCode>0.0%</c:formatCode>
                <c:ptCount val="50"/>
                <c:pt idx="0" formatCode="General">
                  <c:v>0</c:v>
                </c:pt>
                <c:pt idx="1">
                  <c:v>0.35714285714285715</c:v>
                </c:pt>
                <c:pt idx="2">
                  <c:v>0.33333333333333331</c:v>
                </c:pt>
                <c:pt idx="3">
                  <c:v>0.42372881355932202</c:v>
                </c:pt>
                <c:pt idx="4">
                  <c:v>0.46902654867256638</c:v>
                </c:pt>
                <c:pt idx="5" formatCode="General">
                  <c:v>0</c:v>
                </c:pt>
                <c:pt idx="6">
                  <c:v>0.14285714285714285</c:v>
                </c:pt>
                <c:pt idx="7">
                  <c:v>0.33333333333333331</c:v>
                </c:pt>
                <c:pt idx="8">
                  <c:v>0.48333333333333334</c:v>
                </c:pt>
                <c:pt idx="9">
                  <c:v>0.48695652173913045</c:v>
                </c:pt>
                <c:pt idx="10" formatCode="General">
                  <c:v>0</c:v>
                </c:pt>
                <c:pt idx="11">
                  <c:v>0.42857142857142855</c:v>
                </c:pt>
                <c:pt idx="12">
                  <c:v>0.22222222222222221</c:v>
                </c:pt>
                <c:pt idx="13">
                  <c:v>0.56896551724137934</c:v>
                </c:pt>
                <c:pt idx="14">
                  <c:v>0.47787610619469029</c:v>
                </c:pt>
                <c:pt idx="15" formatCode="General">
                  <c:v>0</c:v>
                </c:pt>
                <c:pt idx="16">
                  <c:v>0.35714285714285715</c:v>
                </c:pt>
                <c:pt idx="17">
                  <c:v>0.27777777777777779</c:v>
                </c:pt>
                <c:pt idx="18">
                  <c:v>0.60344827586206895</c:v>
                </c:pt>
                <c:pt idx="19">
                  <c:v>0.45614035087719296</c:v>
                </c:pt>
                <c:pt idx="20" formatCode="General">
                  <c:v>0</c:v>
                </c:pt>
                <c:pt idx="21">
                  <c:v>0.38461538461538464</c:v>
                </c:pt>
                <c:pt idx="22">
                  <c:v>0.27777777777777779</c:v>
                </c:pt>
                <c:pt idx="23">
                  <c:v>0.51724137931034486</c:v>
                </c:pt>
                <c:pt idx="24">
                  <c:v>0.35964912280701755</c:v>
                </c:pt>
                <c:pt idx="25" formatCode="General">
                  <c:v>0</c:v>
                </c:pt>
                <c:pt idx="26">
                  <c:v>0.42857142857142855</c:v>
                </c:pt>
                <c:pt idx="27">
                  <c:v>0.3888888888888889</c:v>
                </c:pt>
                <c:pt idx="28">
                  <c:v>0.41379310344827586</c:v>
                </c:pt>
                <c:pt idx="29">
                  <c:v>0.41228070175438597</c:v>
                </c:pt>
                <c:pt idx="30" formatCode="General">
                  <c:v>0</c:v>
                </c:pt>
                <c:pt idx="31">
                  <c:v>0.14285714285714285</c:v>
                </c:pt>
                <c:pt idx="32">
                  <c:v>0.3888888888888889</c:v>
                </c:pt>
                <c:pt idx="33">
                  <c:v>0.44827586206896552</c:v>
                </c:pt>
                <c:pt idx="34">
                  <c:v>0.37719298245614036</c:v>
                </c:pt>
                <c:pt idx="35" formatCode="General">
                  <c:v>0</c:v>
                </c:pt>
                <c:pt idx="36">
                  <c:v>0.21428571428571427</c:v>
                </c:pt>
                <c:pt idx="37">
                  <c:v>0.33333333333333331</c:v>
                </c:pt>
                <c:pt idx="38">
                  <c:v>0.36206896551724138</c:v>
                </c:pt>
                <c:pt idx="39">
                  <c:v>0.36607142857142855</c:v>
                </c:pt>
                <c:pt idx="40" formatCode="General">
                  <c:v>0</c:v>
                </c:pt>
                <c:pt idx="41">
                  <c:v>0.21428571428571427</c:v>
                </c:pt>
                <c:pt idx="42">
                  <c:v>0.5</c:v>
                </c:pt>
                <c:pt idx="43">
                  <c:v>0.35087719298245612</c:v>
                </c:pt>
                <c:pt idx="44">
                  <c:v>0.26785714285714285</c:v>
                </c:pt>
                <c:pt idx="45" formatCode="General">
                  <c:v>0</c:v>
                </c:pt>
                <c:pt idx="46">
                  <c:v>7.1428571428571425E-2</c:v>
                </c:pt>
                <c:pt idx="47">
                  <c:v>0.1111111111111111</c:v>
                </c:pt>
                <c:pt idx="48">
                  <c:v>0.21052631578947367</c:v>
                </c:pt>
                <c:pt idx="49">
                  <c:v>0.15789473684210525</c:v>
                </c:pt>
              </c:numCache>
            </c:numRef>
          </c:val>
          <c:extLst>
            <c:ext xmlns:c16="http://schemas.microsoft.com/office/drawing/2014/chart" uri="{C3380CC4-5D6E-409C-BE32-E72D297353CC}">
              <c16:uniqueId val="{00000015-F8BC-4A40-8E61-1298AD7BFD55}"/>
            </c:ext>
          </c:extLst>
        </c:ser>
        <c:ser>
          <c:idx val="2"/>
          <c:order val="2"/>
          <c:tx>
            <c:strRef>
              <c:f>'Q12.要件の変化（OT系DX状況別）'!$Z$6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14）</c:v>
                </c:pt>
                <c:pt idx="2">
                  <c:v>OT系DX 準備中（N=  18）</c:v>
                </c:pt>
                <c:pt idx="3">
                  <c:v>OT系DX 検討中（N=  59）</c:v>
                </c:pt>
                <c:pt idx="4">
                  <c:v>　　　　していない（N=113）</c:v>
                </c:pt>
                <c:pt idx="5">
                  <c:v>【 A.適用技術の複雑化.高度化    】</c:v>
                </c:pt>
                <c:pt idx="6">
                  <c:v>OT系DX 実施中（N=  14）</c:v>
                </c:pt>
                <c:pt idx="7">
                  <c:v>OT系DX 準備中（N=  18）</c:v>
                </c:pt>
                <c:pt idx="8">
                  <c:v>OT系DX 検討中（N=  60）</c:v>
                </c:pt>
                <c:pt idx="9">
                  <c:v>　　　　していない（N=115）</c:v>
                </c:pt>
                <c:pt idx="10">
                  <c:v>【 E.安全性の向上.機能安全への対応等 】</c:v>
                </c:pt>
                <c:pt idx="11">
                  <c:v>OT系DX 実施中（N=  14）</c:v>
                </c:pt>
                <c:pt idx="12">
                  <c:v>OT系DX 準備中（N=  18）</c:v>
                </c:pt>
                <c:pt idx="13">
                  <c:v>OT系DX 検討中（N=  58）</c:v>
                </c:pt>
                <c:pt idx="14">
                  <c:v>　　　　していない（N=113）</c:v>
                </c:pt>
                <c:pt idx="15">
                  <c:v>【 D.利用形態.利用方法の多様化 】</c:v>
                </c:pt>
                <c:pt idx="16">
                  <c:v>OT系DX 実施中（N=  14）</c:v>
                </c:pt>
                <c:pt idx="17">
                  <c:v>OT系DX 準備中（N=  18）</c:v>
                </c:pt>
                <c:pt idx="18">
                  <c:v>OT系DX 検討中（N=  58）</c:v>
                </c:pt>
                <c:pt idx="19">
                  <c:v>　　　　していない（N=114）</c:v>
                </c:pt>
                <c:pt idx="20">
                  <c:v>【 I.デジタル.トランスフォーメーションへの対応 】</c:v>
                </c:pt>
                <c:pt idx="21">
                  <c:v>OT系DX 実施中（N=  13）</c:v>
                </c:pt>
                <c:pt idx="22">
                  <c:v>OT系DX 準備中（N=  18）</c:v>
                </c:pt>
                <c:pt idx="23">
                  <c:v>OT系DX 検討中（N=  58）</c:v>
                </c:pt>
                <c:pt idx="24">
                  <c:v>　　　　していない（N=114）</c:v>
                </c:pt>
                <c:pt idx="25">
                  <c:v>【 C.つながる対象が増加             】</c:v>
                </c:pt>
                <c:pt idx="26">
                  <c:v>OT系DX 実施中（N=  14）</c:v>
                </c:pt>
                <c:pt idx="27">
                  <c:v>OT系DX 準備中（N=  18）</c:v>
                </c:pt>
                <c:pt idx="28">
                  <c:v>OT系DX 検討中（N=  58）</c:v>
                </c:pt>
                <c:pt idx="29">
                  <c:v>　　　　していない（N=114）</c:v>
                </c:pt>
                <c:pt idx="30">
                  <c:v>【 B.部品の増加.プラットフォームの増加 】</c:v>
                </c:pt>
                <c:pt idx="31">
                  <c:v>OT系DX 実施中（N=  14）</c:v>
                </c:pt>
                <c:pt idx="32">
                  <c:v>OT系DX 準備中（N=  18）</c:v>
                </c:pt>
                <c:pt idx="33">
                  <c:v>OT系DX 検討中（N=  58）</c:v>
                </c:pt>
                <c:pt idx="34">
                  <c:v>　　　　していない（N=114）</c:v>
                </c:pt>
                <c:pt idx="35">
                  <c:v>【 J.ニューノーマルへの対応           】</c:v>
                </c:pt>
                <c:pt idx="36">
                  <c:v>OT系DX 実施中（N=  14）</c:v>
                </c:pt>
                <c:pt idx="37">
                  <c:v>OT系DX 準備中（N=  18）</c:v>
                </c:pt>
                <c:pt idx="38">
                  <c:v>OT系DX 検討中（N=  58）</c:v>
                </c:pt>
                <c:pt idx="39">
                  <c:v>　　　　していない（N=112）</c:v>
                </c:pt>
                <c:pt idx="40">
                  <c:v>【 H.対応すべき規格等の増加      】</c:v>
                </c:pt>
                <c:pt idx="41">
                  <c:v>OT系DX 実施中（N=  14）</c:v>
                </c:pt>
                <c:pt idx="42">
                  <c:v>OT系DX 準備中（N=  18）</c:v>
                </c:pt>
                <c:pt idx="43">
                  <c:v>OT系DX 検討中（N=  57）</c:v>
                </c:pt>
                <c:pt idx="44">
                  <c:v>　　　　していない（N=112）</c:v>
                </c:pt>
                <c:pt idx="45">
                  <c:v>【 G.仕向地.出荷先の拡大            】</c:v>
                </c:pt>
                <c:pt idx="46">
                  <c:v>OT系DX 実施中（N=  14）</c:v>
                </c:pt>
                <c:pt idx="47">
                  <c:v>OT系DX 準備中（N=  18）</c:v>
                </c:pt>
                <c:pt idx="48">
                  <c:v>OT系DX 検討中（N=  57）</c:v>
                </c:pt>
                <c:pt idx="49">
                  <c:v>　　　　していない（N=114）</c:v>
                </c:pt>
              </c:strCache>
            </c:strRef>
          </c:cat>
          <c:val>
            <c:numRef>
              <c:f>'Q12.要件の変化（OT系DX状況別）'!$Z$7:$Z$56</c:f>
              <c:numCache>
                <c:formatCode>0.0%</c:formatCode>
                <c:ptCount val="50"/>
                <c:pt idx="0" formatCode="General">
                  <c:v>0</c:v>
                </c:pt>
                <c:pt idx="1">
                  <c:v>0</c:v>
                </c:pt>
                <c:pt idx="2">
                  <c:v>0.16666666666666666</c:v>
                </c:pt>
                <c:pt idx="3">
                  <c:v>0.10169491525423729</c:v>
                </c:pt>
                <c:pt idx="4">
                  <c:v>0.10619469026548672</c:v>
                </c:pt>
                <c:pt idx="5" formatCode="General">
                  <c:v>0</c:v>
                </c:pt>
                <c:pt idx="6">
                  <c:v>0.2857142857142857</c:v>
                </c:pt>
                <c:pt idx="7">
                  <c:v>0.22222222222222221</c:v>
                </c:pt>
                <c:pt idx="8">
                  <c:v>0.15</c:v>
                </c:pt>
                <c:pt idx="9">
                  <c:v>0.16521739130434782</c:v>
                </c:pt>
                <c:pt idx="10" formatCode="General">
                  <c:v>0</c:v>
                </c:pt>
                <c:pt idx="11">
                  <c:v>0.21428571428571427</c:v>
                </c:pt>
                <c:pt idx="12">
                  <c:v>0.27777777777777779</c:v>
                </c:pt>
                <c:pt idx="13">
                  <c:v>0.13793103448275862</c:v>
                </c:pt>
                <c:pt idx="14">
                  <c:v>0.20353982300884957</c:v>
                </c:pt>
                <c:pt idx="15" formatCode="General">
                  <c:v>0</c:v>
                </c:pt>
                <c:pt idx="16">
                  <c:v>0.35714285714285715</c:v>
                </c:pt>
                <c:pt idx="17">
                  <c:v>0.33333333333333331</c:v>
                </c:pt>
                <c:pt idx="18">
                  <c:v>0.15517241379310345</c:v>
                </c:pt>
                <c:pt idx="19">
                  <c:v>0.26315789473684209</c:v>
                </c:pt>
                <c:pt idx="20" formatCode="General">
                  <c:v>0</c:v>
                </c:pt>
                <c:pt idx="21">
                  <c:v>0.23076923076923078</c:v>
                </c:pt>
                <c:pt idx="22">
                  <c:v>0.33333333333333331</c:v>
                </c:pt>
                <c:pt idx="23">
                  <c:v>0.27586206896551724</c:v>
                </c:pt>
                <c:pt idx="24">
                  <c:v>0.30701754385964913</c:v>
                </c:pt>
                <c:pt idx="25" formatCode="General">
                  <c:v>0</c:v>
                </c:pt>
                <c:pt idx="26">
                  <c:v>0.21428571428571427</c:v>
                </c:pt>
                <c:pt idx="27">
                  <c:v>0.33333333333333331</c:v>
                </c:pt>
                <c:pt idx="28">
                  <c:v>0.27586206896551724</c:v>
                </c:pt>
                <c:pt idx="29">
                  <c:v>0.28947368421052633</c:v>
                </c:pt>
                <c:pt idx="30" formatCode="General">
                  <c:v>0</c:v>
                </c:pt>
                <c:pt idx="31">
                  <c:v>0.2857142857142857</c:v>
                </c:pt>
                <c:pt idx="32">
                  <c:v>0.3888888888888889</c:v>
                </c:pt>
                <c:pt idx="33">
                  <c:v>0.34482758620689657</c:v>
                </c:pt>
                <c:pt idx="34">
                  <c:v>0.25438596491228072</c:v>
                </c:pt>
                <c:pt idx="35" formatCode="General">
                  <c:v>0</c:v>
                </c:pt>
                <c:pt idx="36">
                  <c:v>0.42857142857142855</c:v>
                </c:pt>
                <c:pt idx="37">
                  <c:v>0.3888888888888889</c:v>
                </c:pt>
                <c:pt idx="38">
                  <c:v>0.36206896551724138</c:v>
                </c:pt>
                <c:pt idx="39">
                  <c:v>0.375</c:v>
                </c:pt>
                <c:pt idx="40" formatCode="General">
                  <c:v>0</c:v>
                </c:pt>
                <c:pt idx="41">
                  <c:v>0.5</c:v>
                </c:pt>
                <c:pt idx="42">
                  <c:v>0.3888888888888889</c:v>
                </c:pt>
                <c:pt idx="43">
                  <c:v>0.42105263157894735</c:v>
                </c:pt>
                <c:pt idx="44">
                  <c:v>0.45535714285714285</c:v>
                </c:pt>
                <c:pt idx="45" formatCode="General">
                  <c:v>0</c:v>
                </c:pt>
                <c:pt idx="46">
                  <c:v>0.6428571428571429</c:v>
                </c:pt>
                <c:pt idx="47">
                  <c:v>0.55555555555555558</c:v>
                </c:pt>
                <c:pt idx="48">
                  <c:v>0.47368421052631576</c:v>
                </c:pt>
                <c:pt idx="49">
                  <c:v>0.48245614035087719</c:v>
                </c:pt>
              </c:numCache>
            </c:numRef>
          </c:val>
          <c:extLst>
            <c:ext xmlns:c16="http://schemas.microsoft.com/office/drawing/2014/chart" uri="{C3380CC4-5D6E-409C-BE32-E72D297353CC}">
              <c16:uniqueId val="{00000016-F8BC-4A40-8E61-1298AD7BFD55}"/>
            </c:ext>
          </c:extLst>
        </c:ser>
        <c:ser>
          <c:idx val="3"/>
          <c:order val="3"/>
          <c:tx>
            <c:strRef>
              <c:f>'Q12.要件の変化（OT系DX状況別）'!$AA$6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14）</c:v>
                </c:pt>
                <c:pt idx="2">
                  <c:v>OT系DX 準備中（N=  18）</c:v>
                </c:pt>
                <c:pt idx="3">
                  <c:v>OT系DX 検討中（N=  59）</c:v>
                </c:pt>
                <c:pt idx="4">
                  <c:v>　　　　していない（N=113）</c:v>
                </c:pt>
                <c:pt idx="5">
                  <c:v>【 A.適用技術の複雑化.高度化    】</c:v>
                </c:pt>
                <c:pt idx="6">
                  <c:v>OT系DX 実施中（N=  14）</c:v>
                </c:pt>
                <c:pt idx="7">
                  <c:v>OT系DX 準備中（N=  18）</c:v>
                </c:pt>
                <c:pt idx="8">
                  <c:v>OT系DX 検討中（N=  60）</c:v>
                </c:pt>
                <c:pt idx="9">
                  <c:v>　　　　していない（N=115）</c:v>
                </c:pt>
                <c:pt idx="10">
                  <c:v>【 E.安全性の向上.機能安全への対応等 】</c:v>
                </c:pt>
                <c:pt idx="11">
                  <c:v>OT系DX 実施中（N=  14）</c:v>
                </c:pt>
                <c:pt idx="12">
                  <c:v>OT系DX 準備中（N=  18）</c:v>
                </c:pt>
                <c:pt idx="13">
                  <c:v>OT系DX 検討中（N=  58）</c:v>
                </c:pt>
                <c:pt idx="14">
                  <c:v>　　　　していない（N=113）</c:v>
                </c:pt>
                <c:pt idx="15">
                  <c:v>【 D.利用形態.利用方法の多様化 】</c:v>
                </c:pt>
                <c:pt idx="16">
                  <c:v>OT系DX 実施中（N=  14）</c:v>
                </c:pt>
                <c:pt idx="17">
                  <c:v>OT系DX 準備中（N=  18）</c:v>
                </c:pt>
                <c:pt idx="18">
                  <c:v>OT系DX 検討中（N=  58）</c:v>
                </c:pt>
                <c:pt idx="19">
                  <c:v>　　　　していない（N=114）</c:v>
                </c:pt>
                <c:pt idx="20">
                  <c:v>【 I.デジタル.トランスフォーメーションへの対応 】</c:v>
                </c:pt>
                <c:pt idx="21">
                  <c:v>OT系DX 実施中（N=  13）</c:v>
                </c:pt>
                <c:pt idx="22">
                  <c:v>OT系DX 準備中（N=  18）</c:v>
                </c:pt>
                <c:pt idx="23">
                  <c:v>OT系DX 検討中（N=  58）</c:v>
                </c:pt>
                <c:pt idx="24">
                  <c:v>　　　　していない（N=114）</c:v>
                </c:pt>
                <c:pt idx="25">
                  <c:v>【 C.つながる対象が増加             】</c:v>
                </c:pt>
                <c:pt idx="26">
                  <c:v>OT系DX 実施中（N=  14）</c:v>
                </c:pt>
                <c:pt idx="27">
                  <c:v>OT系DX 準備中（N=  18）</c:v>
                </c:pt>
                <c:pt idx="28">
                  <c:v>OT系DX 検討中（N=  58）</c:v>
                </c:pt>
                <c:pt idx="29">
                  <c:v>　　　　していない（N=114）</c:v>
                </c:pt>
                <c:pt idx="30">
                  <c:v>【 B.部品の増加.プラットフォームの増加 】</c:v>
                </c:pt>
                <c:pt idx="31">
                  <c:v>OT系DX 実施中（N=  14）</c:v>
                </c:pt>
                <c:pt idx="32">
                  <c:v>OT系DX 準備中（N=  18）</c:v>
                </c:pt>
                <c:pt idx="33">
                  <c:v>OT系DX 検討中（N=  58）</c:v>
                </c:pt>
                <c:pt idx="34">
                  <c:v>　　　　していない（N=114）</c:v>
                </c:pt>
                <c:pt idx="35">
                  <c:v>【 J.ニューノーマルへの対応           】</c:v>
                </c:pt>
                <c:pt idx="36">
                  <c:v>OT系DX 実施中（N=  14）</c:v>
                </c:pt>
                <c:pt idx="37">
                  <c:v>OT系DX 準備中（N=  18）</c:v>
                </c:pt>
                <c:pt idx="38">
                  <c:v>OT系DX 検討中（N=  58）</c:v>
                </c:pt>
                <c:pt idx="39">
                  <c:v>　　　　していない（N=112）</c:v>
                </c:pt>
                <c:pt idx="40">
                  <c:v>【 H.対応すべき規格等の増加      】</c:v>
                </c:pt>
                <c:pt idx="41">
                  <c:v>OT系DX 実施中（N=  14）</c:v>
                </c:pt>
                <c:pt idx="42">
                  <c:v>OT系DX 準備中（N=  18）</c:v>
                </c:pt>
                <c:pt idx="43">
                  <c:v>OT系DX 検討中（N=  57）</c:v>
                </c:pt>
                <c:pt idx="44">
                  <c:v>　　　　していない（N=112）</c:v>
                </c:pt>
                <c:pt idx="45">
                  <c:v>【 G.仕向地.出荷先の拡大            】</c:v>
                </c:pt>
                <c:pt idx="46">
                  <c:v>OT系DX 実施中（N=  14）</c:v>
                </c:pt>
                <c:pt idx="47">
                  <c:v>OT系DX 準備中（N=  18）</c:v>
                </c:pt>
                <c:pt idx="48">
                  <c:v>OT系DX 検討中（N=  57）</c:v>
                </c:pt>
                <c:pt idx="49">
                  <c:v>　　　　していない（N=114）</c:v>
                </c:pt>
              </c:strCache>
            </c:strRef>
          </c:cat>
          <c:val>
            <c:numRef>
              <c:f>'Q12.要件の変化（OT系DX状況別）'!$AA$7:$AA$56</c:f>
              <c:numCache>
                <c:formatCode>0.0%</c:formatCode>
                <c:ptCount val="50"/>
                <c:pt idx="0">
                  <c:v>0</c:v>
                </c:pt>
                <c:pt idx="1">
                  <c:v>7.1428571428571425E-2</c:v>
                </c:pt>
                <c:pt idx="2">
                  <c:v>0</c:v>
                </c:pt>
                <c:pt idx="3">
                  <c:v>0</c:v>
                </c:pt>
                <c:pt idx="4">
                  <c:v>1.7699115044247787E-2</c:v>
                </c:pt>
                <c:pt idx="5" formatCode="General">
                  <c:v>0</c:v>
                </c:pt>
                <c:pt idx="6">
                  <c:v>0</c:v>
                </c:pt>
                <c:pt idx="7">
                  <c:v>5.5555555555555552E-2</c:v>
                </c:pt>
                <c:pt idx="8">
                  <c:v>3.3333333333333333E-2</c:v>
                </c:pt>
                <c:pt idx="9">
                  <c:v>2.6086956521739129E-2</c:v>
                </c:pt>
                <c:pt idx="10" formatCode="General">
                  <c:v>0</c:v>
                </c:pt>
                <c:pt idx="11">
                  <c:v>0</c:v>
                </c:pt>
                <c:pt idx="12">
                  <c:v>0</c:v>
                </c:pt>
                <c:pt idx="13">
                  <c:v>3.4482758620689655E-2</c:v>
                </c:pt>
                <c:pt idx="14">
                  <c:v>2.6548672566371681E-2</c:v>
                </c:pt>
                <c:pt idx="15" formatCode="General">
                  <c:v>0</c:v>
                </c:pt>
                <c:pt idx="16">
                  <c:v>0</c:v>
                </c:pt>
                <c:pt idx="17">
                  <c:v>0</c:v>
                </c:pt>
                <c:pt idx="18">
                  <c:v>3.4482758620689655E-2</c:v>
                </c:pt>
                <c:pt idx="19">
                  <c:v>3.5087719298245612E-2</c:v>
                </c:pt>
                <c:pt idx="20" formatCode="General">
                  <c:v>0</c:v>
                </c:pt>
                <c:pt idx="21">
                  <c:v>0</c:v>
                </c:pt>
                <c:pt idx="22">
                  <c:v>5.5555555555555552E-2</c:v>
                </c:pt>
                <c:pt idx="23">
                  <c:v>5.1724137931034482E-2</c:v>
                </c:pt>
                <c:pt idx="24">
                  <c:v>5.2631578947368418E-2</c:v>
                </c:pt>
                <c:pt idx="25" formatCode="General">
                  <c:v>0</c:v>
                </c:pt>
                <c:pt idx="26">
                  <c:v>7.1428571428571425E-2</c:v>
                </c:pt>
                <c:pt idx="27">
                  <c:v>0</c:v>
                </c:pt>
                <c:pt idx="28">
                  <c:v>0.10344827586206896</c:v>
                </c:pt>
                <c:pt idx="29">
                  <c:v>6.1403508771929821E-2</c:v>
                </c:pt>
                <c:pt idx="30" formatCode="General">
                  <c:v>0</c:v>
                </c:pt>
                <c:pt idx="31">
                  <c:v>0.21428571428571427</c:v>
                </c:pt>
                <c:pt idx="32">
                  <c:v>5.5555555555555552E-2</c:v>
                </c:pt>
                <c:pt idx="33">
                  <c:v>8.6206896551724144E-2</c:v>
                </c:pt>
                <c:pt idx="34">
                  <c:v>0.14035087719298245</c:v>
                </c:pt>
                <c:pt idx="35" formatCode="General">
                  <c:v>0</c:v>
                </c:pt>
                <c:pt idx="36">
                  <c:v>7.1428571428571425E-2</c:v>
                </c:pt>
                <c:pt idx="37">
                  <c:v>0</c:v>
                </c:pt>
                <c:pt idx="38">
                  <c:v>0.13793103448275862</c:v>
                </c:pt>
                <c:pt idx="39">
                  <c:v>5.3571428571428568E-2</c:v>
                </c:pt>
                <c:pt idx="40" formatCode="General">
                  <c:v>0</c:v>
                </c:pt>
                <c:pt idx="41">
                  <c:v>0.21428571428571427</c:v>
                </c:pt>
                <c:pt idx="42">
                  <c:v>0</c:v>
                </c:pt>
                <c:pt idx="43">
                  <c:v>0.12280701754385964</c:v>
                </c:pt>
                <c:pt idx="44">
                  <c:v>0.11607142857142858</c:v>
                </c:pt>
                <c:pt idx="45" formatCode="General">
                  <c:v>0</c:v>
                </c:pt>
                <c:pt idx="46">
                  <c:v>0.14285714285714285</c:v>
                </c:pt>
                <c:pt idx="47">
                  <c:v>0.16666666666666666</c:v>
                </c:pt>
                <c:pt idx="48">
                  <c:v>0.2982456140350877</c:v>
                </c:pt>
                <c:pt idx="49">
                  <c:v>0.19298245614035087</c:v>
                </c:pt>
              </c:numCache>
            </c:numRef>
          </c:val>
          <c:extLst>
            <c:ext xmlns:c16="http://schemas.microsoft.com/office/drawing/2014/chart" uri="{C3380CC4-5D6E-409C-BE32-E72D297353CC}">
              <c16:uniqueId val="{00000017-F8BC-4A40-8E61-1298AD7BFD55}"/>
            </c:ext>
          </c:extLst>
        </c:ser>
        <c:ser>
          <c:idx val="4"/>
          <c:order val="4"/>
          <c:tx>
            <c:strRef>
              <c:f>'Q12.要件の変化（OT系DX状況別）'!$AB$6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'Q12.要件の変化（OT系DX状況別）'!$W$7:$W$56</c:f>
              <c:strCache>
                <c:ptCount val="50"/>
                <c:pt idx="0">
                  <c:v>【 F.セキュリティ.プライバシー保護の強化 】</c:v>
                </c:pt>
                <c:pt idx="1">
                  <c:v>OT系DX 実施中（N=  14）</c:v>
                </c:pt>
                <c:pt idx="2">
                  <c:v>OT系DX 準備中（N=  18）</c:v>
                </c:pt>
                <c:pt idx="3">
                  <c:v>OT系DX 検討中（N=  59）</c:v>
                </c:pt>
                <c:pt idx="4">
                  <c:v>　　　　していない（N=113）</c:v>
                </c:pt>
                <c:pt idx="5">
                  <c:v>【 A.適用技術の複雑化.高度化    】</c:v>
                </c:pt>
                <c:pt idx="6">
                  <c:v>OT系DX 実施中（N=  14）</c:v>
                </c:pt>
                <c:pt idx="7">
                  <c:v>OT系DX 準備中（N=  18）</c:v>
                </c:pt>
                <c:pt idx="8">
                  <c:v>OT系DX 検討中（N=  60）</c:v>
                </c:pt>
                <c:pt idx="9">
                  <c:v>　　　　していない（N=115）</c:v>
                </c:pt>
                <c:pt idx="10">
                  <c:v>【 E.安全性の向上.機能安全への対応等 】</c:v>
                </c:pt>
                <c:pt idx="11">
                  <c:v>OT系DX 実施中（N=  14）</c:v>
                </c:pt>
                <c:pt idx="12">
                  <c:v>OT系DX 準備中（N=  18）</c:v>
                </c:pt>
                <c:pt idx="13">
                  <c:v>OT系DX 検討中（N=  58）</c:v>
                </c:pt>
                <c:pt idx="14">
                  <c:v>　　　　していない（N=113）</c:v>
                </c:pt>
                <c:pt idx="15">
                  <c:v>【 D.利用形態.利用方法の多様化 】</c:v>
                </c:pt>
                <c:pt idx="16">
                  <c:v>OT系DX 実施中（N=  14）</c:v>
                </c:pt>
                <c:pt idx="17">
                  <c:v>OT系DX 準備中（N=  18）</c:v>
                </c:pt>
                <c:pt idx="18">
                  <c:v>OT系DX 検討中（N=  58）</c:v>
                </c:pt>
                <c:pt idx="19">
                  <c:v>　　　　していない（N=114）</c:v>
                </c:pt>
                <c:pt idx="20">
                  <c:v>【 I.デジタル.トランスフォーメーションへの対応 】</c:v>
                </c:pt>
                <c:pt idx="21">
                  <c:v>OT系DX 実施中（N=  13）</c:v>
                </c:pt>
                <c:pt idx="22">
                  <c:v>OT系DX 準備中（N=  18）</c:v>
                </c:pt>
                <c:pt idx="23">
                  <c:v>OT系DX 検討中（N=  58）</c:v>
                </c:pt>
                <c:pt idx="24">
                  <c:v>　　　　していない（N=114）</c:v>
                </c:pt>
                <c:pt idx="25">
                  <c:v>【 C.つながる対象が増加             】</c:v>
                </c:pt>
                <c:pt idx="26">
                  <c:v>OT系DX 実施中（N=  14）</c:v>
                </c:pt>
                <c:pt idx="27">
                  <c:v>OT系DX 準備中（N=  18）</c:v>
                </c:pt>
                <c:pt idx="28">
                  <c:v>OT系DX 検討中（N=  58）</c:v>
                </c:pt>
                <c:pt idx="29">
                  <c:v>　　　　していない（N=114）</c:v>
                </c:pt>
                <c:pt idx="30">
                  <c:v>【 B.部品の増加.プラットフォームの増加 】</c:v>
                </c:pt>
                <c:pt idx="31">
                  <c:v>OT系DX 実施中（N=  14）</c:v>
                </c:pt>
                <c:pt idx="32">
                  <c:v>OT系DX 準備中（N=  18）</c:v>
                </c:pt>
                <c:pt idx="33">
                  <c:v>OT系DX 検討中（N=  58）</c:v>
                </c:pt>
                <c:pt idx="34">
                  <c:v>　　　　していない（N=114）</c:v>
                </c:pt>
                <c:pt idx="35">
                  <c:v>【 J.ニューノーマルへの対応           】</c:v>
                </c:pt>
                <c:pt idx="36">
                  <c:v>OT系DX 実施中（N=  14）</c:v>
                </c:pt>
                <c:pt idx="37">
                  <c:v>OT系DX 準備中（N=  18）</c:v>
                </c:pt>
                <c:pt idx="38">
                  <c:v>OT系DX 検討中（N=  58）</c:v>
                </c:pt>
                <c:pt idx="39">
                  <c:v>　　　　していない（N=112）</c:v>
                </c:pt>
                <c:pt idx="40">
                  <c:v>【 H.対応すべき規格等の増加      】</c:v>
                </c:pt>
                <c:pt idx="41">
                  <c:v>OT系DX 実施中（N=  14）</c:v>
                </c:pt>
                <c:pt idx="42">
                  <c:v>OT系DX 準備中（N=  18）</c:v>
                </c:pt>
                <c:pt idx="43">
                  <c:v>OT系DX 検討中（N=  57）</c:v>
                </c:pt>
                <c:pt idx="44">
                  <c:v>　　　　していない（N=112）</c:v>
                </c:pt>
                <c:pt idx="45">
                  <c:v>【 G.仕向地.出荷先の拡大            】</c:v>
                </c:pt>
                <c:pt idx="46">
                  <c:v>OT系DX 実施中（N=  14）</c:v>
                </c:pt>
                <c:pt idx="47">
                  <c:v>OT系DX 準備中（N=  18）</c:v>
                </c:pt>
                <c:pt idx="48">
                  <c:v>OT系DX 検討中（N=  57）</c:v>
                </c:pt>
                <c:pt idx="49">
                  <c:v>　　　　していない（N=114）</c:v>
                </c:pt>
              </c:strCache>
            </c:strRef>
          </c:cat>
          <c:val>
            <c:numRef>
              <c:f>'Q12.要件の変化（OT系DX状況別）'!$AB$7:$AB$56</c:f>
              <c:numCache>
                <c:formatCode>0.0%</c:formatCode>
                <c:ptCount val="50"/>
                <c:pt idx="0">
                  <c:v>0</c:v>
                </c:pt>
                <c:pt idx="1">
                  <c:v>0</c:v>
                </c:pt>
                <c:pt idx="2">
                  <c:v>0</c:v>
                </c:pt>
                <c:pt idx="3">
                  <c:v>1.6949152542372881E-2</c:v>
                </c:pt>
                <c:pt idx="4">
                  <c:v>1.7699115044247787E-2</c:v>
                </c:pt>
                <c:pt idx="5" formatCode="General">
                  <c:v>0</c:v>
                </c:pt>
                <c:pt idx="6">
                  <c:v>0</c:v>
                </c:pt>
                <c:pt idx="7">
                  <c:v>0</c:v>
                </c:pt>
                <c:pt idx="8">
                  <c:v>3.3333333333333333E-2</c:v>
                </c:pt>
                <c:pt idx="9">
                  <c:v>8.6956521739130436E-3</c:v>
                </c:pt>
                <c:pt idx="10" formatCode="General">
                  <c:v>0</c:v>
                </c:pt>
                <c:pt idx="11">
                  <c:v>0</c:v>
                </c:pt>
                <c:pt idx="12">
                  <c:v>0</c:v>
                </c:pt>
                <c:pt idx="13">
                  <c:v>3.4482758620689655E-2</c:v>
                </c:pt>
                <c:pt idx="14">
                  <c:v>5.3097345132743362E-2</c:v>
                </c:pt>
                <c:pt idx="15" formatCode="General">
                  <c:v>0</c:v>
                </c:pt>
                <c:pt idx="16">
                  <c:v>0</c:v>
                </c:pt>
                <c:pt idx="17">
                  <c:v>0.1111111111111111</c:v>
                </c:pt>
                <c:pt idx="18">
                  <c:v>3.4482758620689655E-2</c:v>
                </c:pt>
                <c:pt idx="19">
                  <c:v>6.1403508771929821E-2</c:v>
                </c:pt>
                <c:pt idx="20" formatCode="General">
                  <c:v>0</c:v>
                </c:pt>
                <c:pt idx="21">
                  <c:v>0</c:v>
                </c:pt>
                <c:pt idx="22">
                  <c:v>5.5555555555555552E-2</c:v>
                </c:pt>
                <c:pt idx="23">
                  <c:v>1.7241379310344827E-2</c:v>
                </c:pt>
                <c:pt idx="24">
                  <c:v>0.11403508771929824</c:v>
                </c:pt>
                <c:pt idx="25" formatCode="General">
                  <c:v>0</c:v>
                </c:pt>
                <c:pt idx="26">
                  <c:v>0</c:v>
                </c:pt>
                <c:pt idx="27">
                  <c:v>5.5555555555555552E-2</c:v>
                </c:pt>
                <c:pt idx="28">
                  <c:v>5.1724137931034482E-2</c:v>
                </c:pt>
                <c:pt idx="29">
                  <c:v>7.8947368421052627E-2</c:v>
                </c:pt>
                <c:pt idx="30" formatCode="General">
                  <c:v>0</c:v>
                </c:pt>
                <c:pt idx="31">
                  <c:v>7.1428571428571425E-2</c:v>
                </c:pt>
                <c:pt idx="32">
                  <c:v>5.5555555555555552E-2</c:v>
                </c:pt>
                <c:pt idx="33">
                  <c:v>3.4482758620689655E-2</c:v>
                </c:pt>
                <c:pt idx="34">
                  <c:v>7.8947368421052627E-2</c:v>
                </c:pt>
                <c:pt idx="35" formatCode="General">
                  <c:v>0</c:v>
                </c:pt>
                <c:pt idx="36">
                  <c:v>7.1428571428571425E-2</c:v>
                </c:pt>
                <c:pt idx="37">
                  <c:v>5.5555555555555552E-2</c:v>
                </c:pt>
                <c:pt idx="38">
                  <c:v>5.1724137931034482E-2</c:v>
                </c:pt>
                <c:pt idx="39">
                  <c:v>0.11607142857142858</c:v>
                </c:pt>
                <c:pt idx="40" formatCode="General">
                  <c:v>0</c:v>
                </c:pt>
                <c:pt idx="41">
                  <c:v>0</c:v>
                </c:pt>
                <c:pt idx="42">
                  <c:v>5.5555555555555552E-2</c:v>
                </c:pt>
                <c:pt idx="43">
                  <c:v>5.2631578947368418E-2</c:v>
                </c:pt>
                <c:pt idx="44">
                  <c:v>8.0357142857142863E-2</c:v>
                </c:pt>
                <c:pt idx="45" formatCode="General">
                  <c:v>0</c:v>
                </c:pt>
                <c:pt idx="46">
                  <c:v>7.1428571428571425E-2</c:v>
                </c:pt>
                <c:pt idx="47">
                  <c:v>0</c:v>
                </c:pt>
                <c:pt idx="48">
                  <c:v>1.7543859649122806E-2</c:v>
                </c:pt>
                <c:pt idx="49">
                  <c:v>0.11403508771929824</c:v>
                </c:pt>
              </c:numCache>
            </c:numRef>
          </c:val>
          <c:extLst>
            <c:ext xmlns:c16="http://schemas.microsoft.com/office/drawing/2014/chart" uri="{C3380CC4-5D6E-409C-BE32-E72D297353CC}">
              <c16:uniqueId val="{00000018-F8BC-4A40-8E61-1298AD7BFD55}"/>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3137561728395057"/>
        </c:manualLayout>
      </c:layout>
      <c:barChart>
        <c:barDir val="bar"/>
        <c:grouping val="stacked"/>
        <c:varyColors val="0"/>
        <c:ser>
          <c:idx val="0"/>
          <c:order val="0"/>
          <c:tx>
            <c:strRef>
              <c:f>'Q12.要件の変化（AI状況別）'!$X$6</c:f>
              <c:strCache>
                <c:ptCount val="1"/>
                <c:pt idx="0">
                  <c:v>当てはまる</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278-4C20-A604-DD13C14BADA3}"/>
                </c:ext>
              </c:extLst>
            </c:dLbl>
            <c:dLbl>
              <c:idx val="5"/>
              <c:delete val="1"/>
              <c:extLst>
                <c:ext xmlns:c15="http://schemas.microsoft.com/office/drawing/2012/chart" uri="{CE6537A1-D6FC-4f65-9D91-7224C49458BB}"/>
                <c:ext xmlns:c16="http://schemas.microsoft.com/office/drawing/2014/chart" uri="{C3380CC4-5D6E-409C-BE32-E72D297353CC}">
                  <c16:uniqueId val="{00000001-C278-4C20-A604-DD13C14BADA3}"/>
                </c:ext>
              </c:extLst>
            </c:dLbl>
            <c:dLbl>
              <c:idx val="10"/>
              <c:delete val="1"/>
              <c:extLst>
                <c:ext xmlns:c15="http://schemas.microsoft.com/office/drawing/2012/chart" uri="{CE6537A1-D6FC-4f65-9D91-7224C49458BB}"/>
                <c:ext xmlns:c16="http://schemas.microsoft.com/office/drawing/2014/chart" uri="{C3380CC4-5D6E-409C-BE32-E72D297353CC}">
                  <c16:uniqueId val="{00000002-C278-4C20-A604-DD13C14BADA3}"/>
                </c:ext>
              </c:extLst>
            </c:dLbl>
            <c:dLbl>
              <c:idx val="15"/>
              <c:delete val="1"/>
              <c:extLst>
                <c:ext xmlns:c15="http://schemas.microsoft.com/office/drawing/2012/chart" uri="{CE6537A1-D6FC-4f65-9D91-7224C49458BB}"/>
                <c:ext xmlns:c16="http://schemas.microsoft.com/office/drawing/2014/chart" uri="{C3380CC4-5D6E-409C-BE32-E72D297353CC}">
                  <c16:uniqueId val="{00000003-C278-4C20-A604-DD13C14BADA3}"/>
                </c:ext>
              </c:extLst>
            </c:dLbl>
            <c:dLbl>
              <c:idx val="20"/>
              <c:delete val="1"/>
              <c:extLst>
                <c:ext xmlns:c15="http://schemas.microsoft.com/office/drawing/2012/chart" uri="{CE6537A1-D6FC-4f65-9D91-7224C49458BB}"/>
                <c:ext xmlns:c16="http://schemas.microsoft.com/office/drawing/2014/chart" uri="{C3380CC4-5D6E-409C-BE32-E72D297353CC}">
                  <c16:uniqueId val="{00000004-C278-4C20-A604-DD13C14BADA3}"/>
                </c:ext>
              </c:extLst>
            </c:dLbl>
            <c:dLbl>
              <c:idx val="25"/>
              <c:delete val="1"/>
              <c:extLst>
                <c:ext xmlns:c15="http://schemas.microsoft.com/office/drawing/2012/chart" uri="{CE6537A1-D6FC-4f65-9D91-7224C49458BB}"/>
                <c:ext xmlns:c16="http://schemas.microsoft.com/office/drawing/2014/chart" uri="{C3380CC4-5D6E-409C-BE32-E72D297353CC}">
                  <c16:uniqueId val="{00000005-C278-4C20-A604-DD13C14BADA3}"/>
                </c:ext>
              </c:extLst>
            </c:dLbl>
            <c:dLbl>
              <c:idx val="30"/>
              <c:delete val="1"/>
              <c:extLst>
                <c:ext xmlns:c15="http://schemas.microsoft.com/office/drawing/2012/chart" uri="{CE6537A1-D6FC-4f65-9D91-7224C49458BB}"/>
                <c:ext xmlns:c16="http://schemas.microsoft.com/office/drawing/2014/chart" uri="{C3380CC4-5D6E-409C-BE32-E72D297353CC}">
                  <c16:uniqueId val="{00000006-C278-4C20-A604-DD13C14BADA3}"/>
                </c:ext>
              </c:extLst>
            </c:dLbl>
            <c:dLbl>
              <c:idx val="35"/>
              <c:delete val="1"/>
              <c:extLst>
                <c:ext xmlns:c15="http://schemas.microsoft.com/office/drawing/2012/chart" uri="{CE6537A1-D6FC-4f65-9D91-7224C49458BB}"/>
                <c:ext xmlns:c16="http://schemas.microsoft.com/office/drawing/2014/chart" uri="{C3380CC4-5D6E-409C-BE32-E72D297353CC}">
                  <c16:uniqueId val="{00000007-C278-4C20-A604-DD13C14BADA3}"/>
                </c:ext>
              </c:extLst>
            </c:dLbl>
            <c:dLbl>
              <c:idx val="40"/>
              <c:delete val="1"/>
              <c:extLst>
                <c:ext xmlns:c15="http://schemas.microsoft.com/office/drawing/2012/chart" uri="{CE6537A1-D6FC-4f65-9D91-7224C49458BB}"/>
                <c:ext xmlns:c16="http://schemas.microsoft.com/office/drawing/2014/chart" uri="{C3380CC4-5D6E-409C-BE32-E72D297353CC}">
                  <c16:uniqueId val="{00000008-C278-4C20-A604-DD13C14BADA3}"/>
                </c:ext>
              </c:extLst>
            </c:dLbl>
            <c:dLbl>
              <c:idx val="45"/>
              <c:delete val="1"/>
              <c:extLst>
                <c:ext xmlns:c15="http://schemas.microsoft.com/office/drawing/2012/chart" uri="{CE6537A1-D6FC-4f65-9D91-7224C49458BB}"/>
                <c:ext xmlns:c16="http://schemas.microsoft.com/office/drawing/2014/chart" uri="{C3380CC4-5D6E-409C-BE32-E72D297353CC}">
                  <c16:uniqueId val="{00000009-C278-4C20-A604-DD13C14BADA3}"/>
                </c:ext>
              </c:extLst>
            </c:dLbl>
            <c:dLbl>
              <c:idx val="47"/>
              <c:delete val="1"/>
              <c:extLst>
                <c:ext xmlns:c15="http://schemas.microsoft.com/office/drawing/2012/chart" uri="{CE6537A1-D6FC-4f65-9D91-7224C49458BB}"/>
                <c:ext xmlns:c16="http://schemas.microsoft.com/office/drawing/2014/chart" uri="{C3380CC4-5D6E-409C-BE32-E72D297353CC}">
                  <c16:uniqueId val="{00000000-F05D-465E-817C-0DFA0BB6C75A}"/>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54）</c:v>
                </c:pt>
                <c:pt idx="2">
                  <c:v>AI 開発中・準備中（N=  43）</c:v>
                </c:pt>
                <c:pt idx="3">
                  <c:v>AI 調査中・検討中（N=  71）</c:v>
                </c:pt>
                <c:pt idx="4">
                  <c:v>　　　　していない（N=  95）</c:v>
                </c:pt>
                <c:pt idx="5">
                  <c:v>【 A.適用技術の複雑化.高度化    】</c:v>
                </c:pt>
                <c:pt idx="6">
                  <c:v>AI 提供中・実施中（N=  56）</c:v>
                </c:pt>
                <c:pt idx="7">
                  <c:v>AI 開発中・準備中（N=  43）</c:v>
                </c:pt>
                <c:pt idx="8">
                  <c:v>AI 調査中・検討中（N=  71）</c:v>
                </c:pt>
                <c:pt idx="9">
                  <c:v>　　　　していない（N=  97）</c:v>
                </c:pt>
                <c:pt idx="10">
                  <c:v>【 E.安全性の向上.機能安全への対応等 】</c:v>
                </c:pt>
                <c:pt idx="11">
                  <c:v>AI 提供中・実施中（N=  53）</c:v>
                </c:pt>
                <c:pt idx="12">
                  <c:v>AI 開発中・準備中（N=  42）</c:v>
                </c:pt>
                <c:pt idx="13">
                  <c:v>AI 調査中・検討中（N=  71）</c:v>
                </c:pt>
                <c:pt idx="14">
                  <c:v>　　　　していない（N=  96）</c:v>
                </c:pt>
                <c:pt idx="15">
                  <c:v>【 D.利用形態.利用方法の多様化 】</c:v>
                </c:pt>
                <c:pt idx="16">
                  <c:v>AI 提供中・実施中（N=  53）</c:v>
                </c:pt>
                <c:pt idx="17">
                  <c:v>AI 開発中・準備中（N=  42）</c:v>
                </c:pt>
                <c:pt idx="18">
                  <c:v>AI 調査中・検討中（N=  71）</c:v>
                </c:pt>
                <c:pt idx="19">
                  <c:v>　　　　していない（N=  96）</c:v>
                </c:pt>
                <c:pt idx="20">
                  <c:v>【 I.デジタル.トランスフォーメーションへの対応 】</c:v>
                </c:pt>
                <c:pt idx="21">
                  <c:v>AI 提供中・実施中（N=  54）</c:v>
                </c:pt>
                <c:pt idx="22">
                  <c:v>AI 開発中・準備中（N=  41）</c:v>
                </c:pt>
                <c:pt idx="23">
                  <c:v>AI 調査中・検討中（N=  70）</c:v>
                </c:pt>
                <c:pt idx="24">
                  <c:v>　　　　していない（N=  95）</c:v>
                </c:pt>
                <c:pt idx="25">
                  <c:v>【 C.つながる対象が増加             】</c:v>
                </c:pt>
                <c:pt idx="26">
                  <c:v>AI 提供中・実施中（N=  54）</c:v>
                </c:pt>
                <c:pt idx="27">
                  <c:v>AI 開発中・準備中（N=  42）</c:v>
                </c:pt>
                <c:pt idx="28">
                  <c:v>AI 調査中・検討中（N=  71）</c:v>
                </c:pt>
                <c:pt idx="29">
                  <c:v>　　　　していない（N=  95）</c:v>
                </c:pt>
                <c:pt idx="30">
                  <c:v>【 B.部品の増加.プラットフォームの増加 】</c:v>
                </c:pt>
                <c:pt idx="31">
                  <c:v>AI 提供中・実施中（N=  55）</c:v>
                </c:pt>
                <c:pt idx="32">
                  <c:v>AI 開発中・準備中（N=  41）</c:v>
                </c:pt>
                <c:pt idx="33">
                  <c:v>AI 調査中・検討中（N=  70）</c:v>
                </c:pt>
                <c:pt idx="34">
                  <c:v>　　　　していない（N=  97）</c:v>
                </c:pt>
                <c:pt idx="35">
                  <c:v>【 J.ニューノーマルへの対応           】</c:v>
                </c:pt>
                <c:pt idx="36">
                  <c:v>AI 提供中・実施中（N=  55）</c:v>
                </c:pt>
                <c:pt idx="37">
                  <c:v>AI 開発中・準備中（N=  41）</c:v>
                </c:pt>
                <c:pt idx="38">
                  <c:v>AI 調査中・検討中（N=  70）</c:v>
                </c:pt>
                <c:pt idx="39">
                  <c:v>　　　　していない（N=  94）</c:v>
                </c:pt>
                <c:pt idx="40">
                  <c:v>【 H.対応すべき規格等の増加      】</c:v>
                </c:pt>
                <c:pt idx="41">
                  <c:v>AI 提供中・実施中（N=  54）</c:v>
                </c:pt>
                <c:pt idx="42">
                  <c:v>AI 開発中・準備中（N=  42）</c:v>
                </c:pt>
                <c:pt idx="43">
                  <c:v>AI 調査中・検討中（N=  68）</c:v>
                </c:pt>
                <c:pt idx="44">
                  <c:v>　　　　していない（N=  96）</c:v>
                </c:pt>
                <c:pt idx="45">
                  <c:v>【 G.仕向地.出荷先の拡大            】</c:v>
                </c:pt>
                <c:pt idx="46">
                  <c:v>AI 提供中・実施中（N=  54）</c:v>
                </c:pt>
                <c:pt idx="47">
                  <c:v>AI 開発中・準備中（N=  42）</c:v>
                </c:pt>
                <c:pt idx="48">
                  <c:v>AI 調査中・検討中（N=  70）</c:v>
                </c:pt>
                <c:pt idx="49">
                  <c:v>　　　　していない（N=  96）</c:v>
                </c:pt>
              </c:strCache>
            </c:strRef>
          </c:cat>
          <c:val>
            <c:numRef>
              <c:f>'Q12.要件の変化（AI状況別）'!$X$7:$X$56</c:f>
              <c:numCache>
                <c:formatCode>0.0%</c:formatCode>
                <c:ptCount val="50"/>
                <c:pt idx="0" formatCode="General">
                  <c:v>0</c:v>
                </c:pt>
                <c:pt idx="1">
                  <c:v>0.42592592592592593</c:v>
                </c:pt>
                <c:pt idx="2">
                  <c:v>0.46511627906976744</c:v>
                </c:pt>
                <c:pt idx="3">
                  <c:v>0.39436619718309857</c:v>
                </c:pt>
                <c:pt idx="4">
                  <c:v>0.38947368421052631</c:v>
                </c:pt>
                <c:pt idx="5" formatCode="General">
                  <c:v>0</c:v>
                </c:pt>
                <c:pt idx="6">
                  <c:v>0.44642857142857145</c:v>
                </c:pt>
                <c:pt idx="7">
                  <c:v>0.30232558139534882</c:v>
                </c:pt>
                <c:pt idx="8">
                  <c:v>0.26760563380281688</c:v>
                </c:pt>
                <c:pt idx="9">
                  <c:v>0.26804123711340205</c:v>
                </c:pt>
                <c:pt idx="10" formatCode="General">
                  <c:v>0</c:v>
                </c:pt>
                <c:pt idx="11">
                  <c:v>0.20754716981132076</c:v>
                </c:pt>
                <c:pt idx="12">
                  <c:v>0.23809523809523808</c:v>
                </c:pt>
                <c:pt idx="13">
                  <c:v>0.28169014084507044</c:v>
                </c:pt>
                <c:pt idx="14">
                  <c:v>0.26041666666666669</c:v>
                </c:pt>
                <c:pt idx="15" formatCode="General">
                  <c:v>0</c:v>
                </c:pt>
                <c:pt idx="16">
                  <c:v>0.30188679245283018</c:v>
                </c:pt>
                <c:pt idx="17">
                  <c:v>0.14285714285714285</c:v>
                </c:pt>
                <c:pt idx="18">
                  <c:v>0.19718309859154928</c:v>
                </c:pt>
                <c:pt idx="19">
                  <c:v>0.125</c:v>
                </c:pt>
                <c:pt idx="20" formatCode="General">
                  <c:v>0</c:v>
                </c:pt>
                <c:pt idx="21">
                  <c:v>0.22222222222222221</c:v>
                </c:pt>
                <c:pt idx="22">
                  <c:v>0.12195121951219512</c:v>
                </c:pt>
                <c:pt idx="23">
                  <c:v>0.17142857142857143</c:v>
                </c:pt>
                <c:pt idx="24">
                  <c:v>0.12631578947368421</c:v>
                </c:pt>
                <c:pt idx="25" formatCode="General">
                  <c:v>0</c:v>
                </c:pt>
                <c:pt idx="26">
                  <c:v>0.16666666666666666</c:v>
                </c:pt>
                <c:pt idx="27">
                  <c:v>0.14285714285714285</c:v>
                </c:pt>
                <c:pt idx="28">
                  <c:v>0.18309859154929578</c:v>
                </c:pt>
                <c:pt idx="29">
                  <c:v>0.10526315789473684</c:v>
                </c:pt>
                <c:pt idx="30" formatCode="General">
                  <c:v>0</c:v>
                </c:pt>
                <c:pt idx="31">
                  <c:v>0.21818181818181817</c:v>
                </c:pt>
                <c:pt idx="32">
                  <c:v>7.3170731707317069E-2</c:v>
                </c:pt>
                <c:pt idx="33">
                  <c:v>0.11428571428571428</c:v>
                </c:pt>
                <c:pt idx="34">
                  <c:v>0.10309278350515463</c:v>
                </c:pt>
                <c:pt idx="35" formatCode="General">
                  <c:v>0</c:v>
                </c:pt>
                <c:pt idx="36">
                  <c:v>0.12727272727272726</c:v>
                </c:pt>
                <c:pt idx="37">
                  <c:v>0.14634146341463414</c:v>
                </c:pt>
                <c:pt idx="38">
                  <c:v>5.7142857142857141E-2</c:v>
                </c:pt>
                <c:pt idx="39">
                  <c:v>6.3829787234042548E-2</c:v>
                </c:pt>
                <c:pt idx="40" formatCode="General">
                  <c:v>0</c:v>
                </c:pt>
                <c:pt idx="41">
                  <c:v>5.5555555555555552E-2</c:v>
                </c:pt>
                <c:pt idx="42">
                  <c:v>2.3809523809523808E-2</c:v>
                </c:pt>
                <c:pt idx="43">
                  <c:v>0.11764705882352941</c:v>
                </c:pt>
                <c:pt idx="44">
                  <c:v>9.375E-2</c:v>
                </c:pt>
                <c:pt idx="45" formatCode="General">
                  <c:v>0</c:v>
                </c:pt>
                <c:pt idx="46">
                  <c:v>7.407407407407407E-2</c:v>
                </c:pt>
                <c:pt idx="47">
                  <c:v>0</c:v>
                </c:pt>
                <c:pt idx="48">
                  <c:v>5.7142857142857141E-2</c:v>
                </c:pt>
                <c:pt idx="49">
                  <c:v>4.1666666666666664E-2</c:v>
                </c:pt>
              </c:numCache>
            </c:numRef>
          </c:val>
          <c:extLst>
            <c:ext xmlns:c16="http://schemas.microsoft.com/office/drawing/2014/chart" uri="{C3380CC4-5D6E-409C-BE32-E72D297353CC}">
              <c16:uniqueId val="{0000000A-C278-4C20-A604-DD13C14BADA3}"/>
            </c:ext>
          </c:extLst>
        </c:ser>
        <c:ser>
          <c:idx val="1"/>
          <c:order val="1"/>
          <c:tx>
            <c:strRef>
              <c:f>'Q12.要件の変化（AI状況別）'!$Y$6</c:f>
              <c:strCache>
                <c:ptCount val="1"/>
                <c:pt idx="0">
                  <c:v>やや当てはまる</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C278-4C20-A604-DD13C14BADA3}"/>
                </c:ext>
              </c:extLst>
            </c:dLbl>
            <c:dLbl>
              <c:idx val="5"/>
              <c:delete val="1"/>
              <c:extLst>
                <c:ext xmlns:c15="http://schemas.microsoft.com/office/drawing/2012/chart" uri="{CE6537A1-D6FC-4f65-9D91-7224C49458BB}"/>
                <c:ext xmlns:c16="http://schemas.microsoft.com/office/drawing/2014/chart" uri="{C3380CC4-5D6E-409C-BE32-E72D297353CC}">
                  <c16:uniqueId val="{0000000C-C278-4C20-A604-DD13C14BADA3}"/>
                </c:ext>
              </c:extLst>
            </c:dLbl>
            <c:dLbl>
              <c:idx val="10"/>
              <c:delete val="1"/>
              <c:extLst>
                <c:ext xmlns:c15="http://schemas.microsoft.com/office/drawing/2012/chart" uri="{CE6537A1-D6FC-4f65-9D91-7224C49458BB}"/>
                <c:ext xmlns:c16="http://schemas.microsoft.com/office/drawing/2014/chart" uri="{C3380CC4-5D6E-409C-BE32-E72D297353CC}">
                  <c16:uniqueId val="{0000000D-C278-4C20-A604-DD13C14BADA3}"/>
                </c:ext>
              </c:extLst>
            </c:dLbl>
            <c:dLbl>
              <c:idx val="15"/>
              <c:delete val="1"/>
              <c:extLst>
                <c:ext xmlns:c15="http://schemas.microsoft.com/office/drawing/2012/chart" uri="{CE6537A1-D6FC-4f65-9D91-7224C49458BB}"/>
                <c:ext xmlns:c16="http://schemas.microsoft.com/office/drawing/2014/chart" uri="{C3380CC4-5D6E-409C-BE32-E72D297353CC}">
                  <c16:uniqueId val="{0000000E-C278-4C20-A604-DD13C14BADA3}"/>
                </c:ext>
              </c:extLst>
            </c:dLbl>
            <c:dLbl>
              <c:idx val="20"/>
              <c:delete val="1"/>
              <c:extLst>
                <c:ext xmlns:c15="http://schemas.microsoft.com/office/drawing/2012/chart" uri="{CE6537A1-D6FC-4f65-9D91-7224C49458BB}"/>
                <c:ext xmlns:c16="http://schemas.microsoft.com/office/drawing/2014/chart" uri="{C3380CC4-5D6E-409C-BE32-E72D297353CC}">
                  <c16:uniqueId val="{0000000F-C278-4C20-A604-DD13C14BADA3}"/>
                </c:ext>
              </c:extLst>
            </c:dLbl>
            <c:dLbl>
              <c:idx val="25"/>
              <c:delete val="1"/>
              <c:extLst>
                <c:ext xmlns:c15="http://schemas.microsoft.com/office/drawing/2012/chart" uri="{CE6537A1-D6FC-4f65-9D91-7224C49458BB}"/>
                <c:ext xmlns:c16="http://schemas.microsoft.com/office/drawing/2014/chart" uri="{C3380CC4-5D6E-409C-BE32-E72D297353CC}">
                  <c16:uniqueId val="{00000010-C278-4C20-A604-DD13C14BADA3}"/>
                </c:ext>
              </c:extLst>
            </c:dLbl>
            <c:dLbl>
              <c:idx val="30"/>
              <c:delete val="1"/>
              <c:extLst>
                <c:ext xmlns:c15="http://schemas.microsoft.com/office/drawing/2012/chart" uri="{CE6537A1-D6FC-4f65-9D91-7224C49458BB}"/>
                <c:ext xmlns:c16="http://schemas.microsoft.com/office/drawing/2014/chart" uri="{C3380CC4-5D6E-409C-BE32-E72D297353CC}">
                  <c16:uniqueId val="{00000011-C278-4C20-A604-DD13C14BADA3}"/>
                </c:ext>
              </c:extLst>
            </c:dLbl>
            <c:dLbl>
              <c:idx val="35"/>
              <c:delete val="1"/>
              <c:extLst>
                <c:ext xmlns:c15="http://schemas.microsoft.com/office/drawing/2012/chart" uri="{CE6537A1-D6FC-4f65-9D91-7224C49458BB}"/>
                <c:ext xmlns:c16="http://schemas.microsoft.com/office/drawing/2014/chart" uri="{C3380CC4-5D6E-409C-BE32-E72D297353CC}">
                  <c16:uniqueId val="{00000012-C278-4C20-A604-DD13C14BADA3}"/>
                </c:ext>
              </c:extLst>
            </c:dLbl>
            <c:dLbl>
              <c:idx val="40"/>
              <c:delete val="1"/>
              <c:extLst>
                <c:ext xmlns:c15="http://schemas.microsoft.com/office/drawing/2012/chart" uri="{CE6537A1-D6FC-4f65-9D91-7224C49458BB}"/>
                <c:ext xmlns:c16="http://schemas.microsoft.com/office/drawing/2014/chart" uri="{C3380CC4-5D6E-409C-BE32-E72D297353CC}">
                  <c16:uniqueId val="{00000013-C278-4C20-A604-DD13C14BADA3}"/>
                </c:ext>
              </c:extLst>
            </c:dLbl>
            <c:dLbl>
              <c:idx val="45"/>
              <c:delete val="1"/>
              <c:extLst>
                <c:ext xmlns:c15="http://schemas.microsoft.com/office/drawing/2012/chart" uri="{CE6537A1-D6FC-4f65-9D91-7224C49458BB}"/>
                <c:ext xmlns:c16="http://schemas.microsoft.com/office/drawing/2014/chart" uri="{C3380CC4-5D6E-409C-BE32-E72D297353CC}">
                  <c16:uniqueId val="{00000014-C278-4C20-A604-DD13C14BADA3}"/>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'Q12.要件の変化（AI状況別）'!$W$7:$W$56</c:f>
              <c:strCache>
                <c:ptCount val="50"/>
                <c:pt idx="0">
                  <c:v>【 F.セキュリティ.プライバシー保護の強化 】</c:v>
                </c:pt>
                <c:pt idx="1">
                  <c:v>AI 提供中・実施中（N=  54）</c:v>
                </c:pt>
                <c:pt idx="2">
                  <c:v>AI 開発中・準備中（N=  43）</c:v>
                </c:pt>
                <c:pt idx="3">
                  <c:v>AI 調査中・検討中（N=  71）</c:v>
                </c:pt>
                <c:pt idx="4">
                  <c:v>　　　　していない（N=  95）</c:v>
                </c:pt>
                <c:pt idx="5">
                  <c:v>【 A.適用技術の複雑化.高度化    】</c:v>
                </c:pt>
                <c:pt idx="6">
                  <c:v>AI 提供中・実施中（N=  56）</c:v>
                </c:pt>
                <c:pt idx="7">
                  <c:v>AI 開発中・準備中（N=  43）</c:v>
                </c:pt>
                <c:pt idx="8">
                  <c:v>AI 調査中・検討中（N=  71）</c:v>
                </c:pt>
                <c:pt idx="9">
                  <c:v>　　　　していない（N=  97）</c:v>
                </c:pt>
                <c:pt idx="10">
                  <c:v>【 E.安全性の向上.機能安全への対応等 】</c:v>
                </c:pt>
                <c:pt idx="11">
                  <c:v>AI 提供中・実施中（N=  53）</c:v>
                </c:pt>
                <c:pt idx="12">
                  <c:v>AI 開発中・準備中（N=  42）</c:v>
                </c:pt>
                <c:pt idx="13">
                  <c:v>AI 調査中・検討中（N=  71）</c:v>
                </c:pt>
                <c:pt idx="14">
                  <c:v>　　　　していない（N=  96）</c:v>
                </c:pt>
                <c:pt idx="15">
                  <c:v>【 D.利用形態.利用方法の多様化 】</c:v>
                </c:pt>
                <c:pt idx="16">
                  <c:v>AI 提供中・実施中（N=  53）</c:v>
                </c:pt>
                <c:pt idx="17">
                  <c:v>AI 開発中・準備中（N=  42）</c:v>
                </c:pt>
                <c:pt idx="18">
                  <c:v>AI 調査中・検討中（N=  71）</c:v>
                </c:pt>
                <c:pt idx="19">
                  <c:v>　　　　していない（N=  96）</c:v>
                </c:pt>
                <c:pt idx="20">
                  <c:v>【 I.デジタル.トランスフォーメーションへの対応 】</c:v>
                </c:pt>
                <c:pt idx="21">
                  <c:v>AI 提供中・実施中（N=  54）</c:v>
                </c:pt>
                <c:pt idx="22">
                  <c:v>AI 開発中・準備中（N=  41）</c:v>
                </c:pt>
                <c:pt idx="23">
                  <c:v>AI 調査中・検討中（N=  70）</c:v>
                </c:pt>
                <c:pt idx="24">
                  <c:v>　　　　していない（N=  95）</c:v>
                </c:pt>
                <c:pt idx="25">
                  <c:v>【 C.つながる対象が増加             】</c:v>
                </c:pt>
                <c:pt idx="26">
                  <c:v>AI 提供中・実施中（N=  54）</c:v>
                </c:pt>
                <c:pt idx="27">
                  <c:v>AI 開発中・準備中（N=  42）</c:v>
                </c:pt>
                <c:pt idx="28">
                  <c:v>AI 調査中・検討中（N=  71）</c:v>
                </c:pt>
                <c:pt idx="29">
                  <c:v>　　　　していない（N=  95）</c:v>
                </c:pt>
                <c:pt idx="30">
                  <c:v>【 B.部品の増加.プラットフォームの増加 】</c:v>
                </c:pt>
                <c:pt idx="31">
                  <c:v>AI 提供中・実施中（N=  55）</c:v>
                </c:pt>
                <c:pt idx="32">
                  <c:v>AI 開発中・準備中（N=  41）</c:v>
                </c:pt>
                <c:pt idx="33">
                  <c:v>AI 調査中・検討中（N=  70）</c:v>
                </c:pt>
                <c:pt idx="34">
                  <c:v>　　　　していない（N=  97）</c:v>
                </c:pt>
                <c:pt idx="35">
                  <c:v>【 J.ニューノーマルへの対応           】</c:v>
                </c:pt>
                <c:pt idx="36">
                  <c:v>AI 提供中・実施中（N=  55）</c:v>
                </c:pt>
                <c:pt idx="37">
                  <c:v>AI 開発中・準備中（N=  41）</c:v>
                </c:pt>
                <c:pt idx="38">
                  <c:v>AI 調査中・検討中（N=  70）</c:v>
                </c:pt>
                <c:pt idx="39">
                  <c:v>　　　　していない（N=  94）</c:v>
                </c:pt>
                <c:pt idx="40">
                  <c:v>【 H.対応すべき規格等の増加      】</c:v>
                </c:pt>
                <c:pt idx="41">
                  <c:v>AI 提供中・実施中（N=  54）</c:v>
                </c:pt>
                <c:pt idx="42">
                  <c:v>AI 開発中・準備中（N=  42）</c:v>
                </c:pt>
                <c:pt idx="43">
                  <c:v>AI 調査中・検討中（N=  68）</c:v>
                </c:pt>
                <c:pt idx="44">
                  <c:v>　　　　していない（N=  96）</c:v>
                </c:pt>
                <c:pt idx="45">
                  <c:v>【 G.仕向地.出荷先の拡大            】</c:v>
                </c:pt>
                <c:pt idx="46">
                  <c:v>AI 提供中・実施中（N=  54）</c:v>
                </c:pt>
                <c:pt idx="47">
                  <c:v>AI 開発中・準備中（N=  42）</c:v>
                </c:pt>
                <c:pt idx="48">
                  <c:v>AI 調査中・検討中（N=  70）</c:v>
                </c:pt>
                <c:pt idx="49">
                  <c:v>　　　　していない（N=  96）</c:v>
                </c:pt>
              </c:strCache>
            </c:strRef>
          </c:cat>
          <c:val>
            <c:numRef>
              <c:f>'Q12.要件の変化（AI状況別）'!$Y$7:$Y$56</c:f>
              <c:numCache>
                <c:formatCode>0.0%</c:formatCode>
                <c:ptCount val="50"/>
                <c:pt idx="0" formatCode="General">
                  <c:v>0</c:v>
                </c:pt>
                <c:pt idx="1">
                  <c:v>0.44444444444444442</c:v>
                </c:pt>
                <c:pt idx="2">
                  <c:v>0.41860465116279072</c:v>
                </c:pt>
                <c:pt idx="3">
                  <c:v>0.42253521126760563</c:v>
                </c:pt>
                <c:pt idx="4">
                  <c:v>0.41052631578947368</c:v>
                </c:pt>
                <c:pt idx="5" formatCode="General">
                  <c:v>0</c:v>
                </c:pt>
                <c:pt idx="6">
                  <c:v>0.375</c:v>
                </c:pt>
                <c:pt idx="7">
                  <c:v>0.51162790697674421</c:v>
                </c:pt>
                <c:pt idx="8">
                  <c:v>0.46478873239436619</c:v>
                </c:pt>
                <c:pt idx="9">
                  <c:v>0.4329896907216495</c:v>
                </c:pt>
                <c:pt idx="10" formatCode="General">
                  <c:v>0</c:v>
                </c:pt>
                <c:pt idx="11">
                  <c:v>0.52830188679245282</c:v>
                </c:pt>
                <c:pt idx="12">
                  <c:v>0.47619047619047616</c:v>
                </c:pt>
                <c:pt idx="13">
                  <c:v>0.43661971830985913</c:v>
                </c:pt>
                <c:pt idx="14">
                  <c:v>0.38541666666666669</c:v>
                </c:pt>
                <c:pt idx="15" formatCode="General">
                  <c:v>0</c:v>
                </c:pt>
                <c:pt idx="16">
                  <c:v>0.39622641509433965</c:v>
                </c:pt>
                <c:pt idx="17">
                  <c:v>0.5714285714285714</c:v>
                </c:pt>
                <c:pt idx="18">
                  <c:v>0.39436619718309857</c:v>
                </c:pt>
                <c:pt idx="19">
                  <c:v>0.45833333333333331</c:v>
                </c:pt>
                <c:pt idx="20" formatCode="General">
                  <c:v>0</c:v>
                </c:pt>
                <c:pt idx="21">
                  <c:v>0.40740740740740738</c:v>
                </c:pt>
                <c:pt idx="22">
                  <c:v>0.43902439024390244</c:v>
                </c:pt>
                <c:pt idx="23">
                  <c:v>0.3</c:v>
                </c:pt>
                <c:pt idx="24">
                  <c:v>0.28421052631578947</c:v>
                </c:pt>
                <c:pt idx="25" formatCode="General">
                  <c:v>0</c:v>
                </c:pt>
                <c:pt idx="26">
                  <c:v>0.40740740740740738</c:v>
                </c:pt>
                <c:pt idx="27">
                  <c:v>0.38095238095238093</c:v>
                </c:pt>
                <c:pt idx="28">
                  <c:v>0.352112676056338</c:v>
                </c:pt>
                <c:pt idx="29">
                  <c:v>0.38947368421052631</c:v>
                </c:pt>
                <c:pt idx="30" formatCode="General">
                  <c:v>0</c:v>
                </c:pt>
                <c:pt idx="31">
                  <c:v>0.36363636363636365</c:v>
                </c:pt>
                <c:pt idx="32">
                  <c:v>0.36585365853658536</c:v>
                </c:pt>
                <c:pt idx="33">
                  <c:v>0.35714285714285715</c:v>
                </c:pt>
                <c:pt idx="34">
                  <c:v>0.39175257731958762</c:v>
                </c:pt>
                <c:pt idx="35" formatCode="General">
                  <c:v>0</c:v>
                </c:pt>
                <c:pt idx="36">
                  <c:v>0.30909090909090908</c:v>
                </c:pt>
                <c:pt idx="37">
                  <c:v>0.34146341463414637</c:v>
                </c:pt>
                <c:pt idx="38">
                  <c:v>0.3</c:v>
                </c:pt>
                <c:pt idx="39">
                  <c:v>0.31914893617021278</c:v>
                </c:pt>
                <c:pt idx="40" formatCode="General">
                  <c:v>0</c:v>
                </c:pt>
                <c:pt idx="41">
                  <c:v>0.29629629629629628</c:v>
                </c:pt>
                <c:pt idx="42">
                  <c:v>0.33333333333333331</c:v>
                </c:pt>
                <c:pt idx="43">
                  <c:v>0.27941176470588236</c:v>
                </c:pt>
                <c:pt idx="44">
                  <c:v>0.27083333333333331</c:v>
                </c:pt>
                <c:pt idx="45" formatCode="General">
                  <c:v>0</c:v>
                </c:pt>
                <c:pt idx="46">
                  <c:v>0.12962962962962962</c:v>
                </c:pt>
                <c:pt idx="47">
                  <c:v>0.26190476190476192</c:v>
                </c:pt>
                <c:pt idx="48">
                  <c:v>0.17142857142857143</c:v>
                </c:pt>
                <c:pt idx="49">
                  <c:v>0.125</c:v>
                </c:pt>
              </c:numCache>
            </c:numRef>
          </c:val>
          <c:extLst>
            <c:ext xmlns:c16="http://schemas.microsoft.com/office/drawing/2014/chart" uri="{C3380CC4-5D6E-409C-BE32-E72D297353CC}">
              <c16:uniqueId val="{00000015-C278-4C20-A604-DD13C14BADA3}"/>
            </c:ext>
          </c:extLst>
        </c:ser>
        <c:ser>
          <c:idx val="2"/>
          <c:order val="2"/>
          <c:tx>
            <c:strRef>
              <c:f>'Q12.要件の変化（AI状況別）'!$Z$6</c:f>
              <c:strCache>
                <c:ptCount val="1"/>
                <c:pt idx="0">
                  <c:v>あまり当てはまらない</c:v>
                </c:pt>
              </c:strCache>
            </c:strRef>
          </c:tx>
          <c:spPr>
            <a:solidFill>
              <a:srgbClr val="3366FF"/>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54）</c:v>
                </c:pt>
                <c:pt idx="2">
                  <c:v>AI 開発中・準備中（N=  43）</c:v>
                </c:pt>
                <c:pt idx="3">
                  <c:v>AI 調査中・検討中（N=  71）</c:v>
                </c:pt>
                <c:pt idx="4">
                  <c:v>　　　　していない（N=  95）</c:v>
                </c:pt>
                <c:pt idx="5">
                  <c:v>【 A.適用技術の複雑化.高度化    】</c:v>
                </c:pt>
                <c:pt idx="6">
                  <c:v>AI 提供中・実施中（N=  56）</c:v>
                </c:pt>
                <c:pt idx="7">
                  <c:v>AI 開発中・準備中（N=  43）</c:v>
                </c:pt>
                <c:pt idx="8">
                  <c:v>AI 調査中・検討中（N=  71）</c:v>
                </c:pt>
                <c:pt idx="9">
                  <c:v>　　　　していない（N=  97）</c:v>
                </c:pt>
                <c:pt idx="10">
                  <c:v>【 E.安全性の向上.機能安全への対応等 】</c:v>
                </c:pt>
                <c:pt idx="11">
                  <c:v>AI 提供中・実施中（N=  53）</c:v>
                </c:pt>
                <c:pt idx="12">
                  <c:v>AI 開発中・準備中（N=  42）</c:v>
                </c:pt>
                <c:pt idx="13">
                  <c:v>AI 調査中・検討中（N=  71）</c:v>
                </c:pt>
                <c:pt idx="14">
                  <c:v>　　　　していない（N=  96）</c:v>
                </c:pt>
                <c:pt idx="15">
                  <c:v>【 D.利用形態.利用方法の多様化 】</c:v>
                </c:pt>
                <c:pt idx="16">
                  <c:v>AI 提供中・実施中（N=  53）</c:v>
                </c:pt>
                <c:pt idx="17">
                  <c:v>AI 開発中・準備中（N=  42）</c:v>
                </c:pt>
                <c:pt idx="18">
                  <c:v>AI 調査中・検討中（N=  71）</c:v>
                </c:pt>
                <c:pt idx="19">
                  <c:v>　　　　していない（N=  96）</c:v>
                </c:pt>
                <c:pt idx="20">
                  <c:v>【 I.デジタル.トランスフォーメーションへの対応 】</c:v>
                </c:pt>
                <c:pt idx="21">
                  <c:v>AI 提供中・実施中（N=  54）</c:v>
                </c:pt>
                <c:pt idx="22">
                  <c:v>AI 開発中・準備中（N=  41）</c:v>
                </c:pt>
                <c:pt idx="23">
                  <c:v>AI 調査中・検討中（N=  70）</c:v>
                </c:pt>
                <c:pt idx="24">
                  <c:v>　　　　していない（N=  95）</c:v>
                </c:pt>
                <c:pt idx="25">
                  <c:v>【 C.つながる対象が増加             】</c:v>
                </c:pt>
                <c:pt idx="26">
                  <c:v>AI 提供中・実施中（N=  54）</c:v>
                </c:pt>
                <c:pt idx="27">
                  <c:v>AI 開発中・準備中（N=  42）</c:v>
                </c:pt>
                <c:pt idx="28">
                  <c:v>AI 調査中・検討中（N=  71）</c:v>
                </c:pt>
                <c:pt idx="29">
                  <c:v>　　　　していない（N=  95）</c:v>
                </c:pt>
                <c:pt idx="30">
                  <c:v>【 B.部品の増加.プラットフォームの増加 】</c:v>
                </c:pt>
                <c:pt idx="31">
                  <c:v>AI 提供中・実施中（N=  55）</c:v>
                </c:pt>
                <c:pt idx="32">
                  <c:v>AI 開発中・準備中（N=  41）</c:v>
                </c:pt>
                <c:pt idx="33">
                  <c:v>AI 調査中・検討中（N=  70）</c:v>
                </c:pt>
                <c:pt idx="34">
                  <c:v>　　　　していない（N=  97）</c:v>
                </c:pt>
                <c:pt idx="35">
                  <c:v>【 J.ニューノーマルへの対応           】</c:v>
                </c:pt>
                <c:pt idx="36">
                  <c:v>AI 提供中・実施中（N=  55）</c:v>
                </c:pt>
                <c:pt idx="37">
                  <c:v>AI 開発中・準備中（N=  41）</c:v>
                </c:pt>
                <c:pt idx="38">
                  <c:v>AI 調査中・検討中（N=  70）</c:v>
                </c:pt>
                <c:pt idx="39">
                  <c:v>　　　　していない（N=  94）</c:v>
                </c:pt>
                <c:pt idx="40">
                  <c:v>【 H.対応すべき規格等の増加      】</c:v>
                </c:pt>
                <c:pt idx="41">
                  <c:v>AI 提供中・実施中（N=  54）</c:v>
                </c:pt>
                <c:pt idx="42">
                  <c:v>AI 開発中・準備中（N=  42）</c:v>
                </c:pt>
                <c:pt idx="43">
                  <c:v>AI 調査中・検討中（N=  68）</c:v>
                </c:pt>
                <c:pt idx="44">
                  <c:v>　　　　していない（N=  96）</c:v>
                </c:pt>
                <c:pt idx="45">
                  <c:v>【 G.仕向地.出荷先の拡大            】</c:v>
                </c:pt>
                <c:pt idx="46">
                  <c:v>AI 提供中・実施中（N=  54）</c:v>
                </c:pt>
                <c:pt idx="47">
                  <c:v>AI 開発中・準備中（N=  42）</c:v>
                </c:pt>
                <c:pt idx="48">
                  <c:v>AI 調査中・検討中（N=  70）</c:v>
                </c:pt>
                <c:pt idx="49">
                  <c:v>　　　　していない（N=  96）</c:v>
                </c:pt>
              </c:strCache>
            </c:strRef>
          </c:cat>
          <c:val>
            <c:numRef>
              <c:f>'Q12.要件の変化（AI状況別）'!$Z$7:$Z$56</c:f>
              <c:numCache>
                <c:formatCode>0.0%</c:formatCode>
                <c:ptCount val="50"/>
                <c:pt idx="0" formatCode="General">
                  <c:v>0</c:v>
                </c:pt>
                <c:pt idx="1">
                  <c:v>7.407407407407407E-2</c:v>
                </c:pt>
                <c:pt idx="2">
                  <c:v>6.9767441860465115E-2</c:v>
                </c:pt>
                <c:pt idx="3">
                  <c:v>0.14084507042253522</c:v>
                </c:pt>
                <c:pt idx="4">
                  <c:v>0.14736842105263157</c:v>
                </c:pt>
                <c:pt idx="5" formatCode="General">
                  <c:v>0</c:v>
                </c:pt>
                <c:pt idx="6">
                  <c:v>0.125</c:v>
                </c:pt>
                <c:pt idx="7">
                  <c:v>0.13953488372093023</c:v>
                </c:pt>
                <c:pt idx="8">
                  <c:v>0.25352112676056338</c:v>
                </c:pt>
                <c:pt idx="9">
                  <c:v>0.20618556701030927</c:v>
                </c:pt>
                <c:pt idx="10" formatCode="General">
                  <c:v>0</c:v>
                </c:pt>
                <c:pt idx="11">
                  <c:v>0.18867924528301888</c:v>
                </c:pt>
                <c:pt idx="12">
                  <c:v>0.23809523809523808</c:v>
                </c:pt>
                <c:pt idx="13">
                  <c:v>0.21126760563380281</c:v>
                </c:pt>
                <c:pt idx="14">
                  <c:v>0.22916666666666666</c:v>
                </c:pt>
                <c:pt idx="15" formatCode="General">
                  <c:v>0</c:v>
                </c:pt>
                <c:pt idx="16">
                  <c:v>0.16981132075471697</c:v>
                </c:pt>
                <c:pt idx="17">
                  <c:v>0.16666666666666666</c:v>
                </c:pt>
                <c:pt idx="18">
                  <c:v>0.29577464788732394</c:v>
                </c:pt>
                <c:pt idx="19">
                  <c:v>0.32291666666666669</c:v>
                </c:pt>
                <c:pt idx="20" formatCode="General">
                  <c:v>0</c:v>
                </c:pt>
                <c:pt idx="21">
                  <c:v>0.24074074074074073</c:v>
                </c:pt>
                <c:pt idx="22">
                  <c:v>0.29268292682926828</c:v>
                </c:pt>
                <c:pt idx="23">
                  <c:v>0.32857142857142857</c:v>
                </c:pt>
                <c:pt idx="24">
                  <c:v>0.4</c:v>
                </c:pt>
                <c:pt idx="25" formatCode="General">
                  <c:v>0</c:v>
                </c:pt>
                <c:pt idx="26">
                  <c:v>0.27777777777777779</c:v>
                </c:pt>
                <c:pt idx="27">
                  <c:v>0.2857142857142857</c:v>
                </c:pt>
                <c:pt idx="28">
                  <c:v>0.28169014084507044</c:v>
                </c:pt>
                <c:pt idx="29">
                  <c:v>0.32631578947368423</c:v>
                </c:pt>
                <c:pt idx="30" formatCode="General">
                  <c:v>0</c:v>
                </c:pt>
                <c:pt idx="31">
                  <c:v>0.18181818181818182</c:v>
                </c:pt>
                <c:pt idx="32">
                  <c:v>0.34146341463414637</c:v>
                </c:pt>
                <c:pt idx="33">
                  <c:v>0.38571428571428573</c:v>
                </c:pt>
                <c:pt idx="34">
                  <c:v>0.28865979381443296</c:v>
                </c:pt>
                <c:pt idx="35" formatCode="General">
                  <c:v>0</c:v>
                </c:pt>
                <c:pt idx="36">
                  <c:v>0.32727272727272727</c:v>
                </c:pt>
                <c:pt idx="37">
                  <c:v>0.31707317073170732</c:v>
                </c:pt>
                <c:pt idx="38">
                  <c:v>0.42857142857142855</c:v>
                </c:pt>
                <c:pt idx="39">
                  <c:v>0.42553191489361702</c:v>
                </c:pt>
                <c:pt idx="40" formatCode="General">
                  <c:v>0</c:v>
                </c:pt>
                <c:pt idx="41">
                  <c:v>0.40740740740740738</c:v>
                </c:pt>
                <c:pt idx="42">
                  <c:v>0.5</c:v>
                </c:pt>
                <c:pt idx="43">
                  <c:v>0.45588235294117646</c:v>
                </c:pt>
                <c:pt idx="44">
                  <c:v>0.40625</c:v>
                </c:pt>
                <c:pt idx="45" formatCode="General">
                  <c:v>0</c:v>
                </c:pt>
                <c:pt idx="46">
                  <c:v>0.44444444444444442</c:v>
                </c:pt>
                <c:pt idx="47">
                  <c:v>0.47619047619047616</c:v>
                </c:pt>
                <c:pt idx="48">
                  <c:v>0.51428571428571423</c:v>
                </c:pt>
                <c:pt idx="49">
                  <c:v>0.5</c:v>
                </c:pt>
              </c:numCache>
            </c:numRef>
          </c:val>
          <c:extLst>
            <c:ext xmlns:c16="http://schemas.microsoft.com/office/drawing/2014/chart" uri="{C3380CC4-5D6E-409C-BE32-E72D297353CC}">
              <c16:uniqueId val="{00000016-C278-4C20-A604-DD13C14BADA3}"/>
            </c:ext>
          </c:extLst>
        </c:ser>
        <c:ser>
          <c:idx val="3"/>
          <c:order val="3"/>
          <c:tx>
            <c:strRef>
              <c:f>'Q12.要件の変化（AI状況別）'!$AA$6</c:f>
              <c:strCache>
                <c:ptCount val="1"/>
                <c:pt idx="0">
                  <c:v>当てはまらない</c:v>
                </c:pt>
              </c:strCache>
            </c:strRef>
          </c:tx>
          <c:spPr>
            <a:solidFill>
              <a:srgbClr val="9DC3E6"/>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54）</c:v>
                </c:pt>
                <c:pt idx="2">
                  <c:v>AI 開発中・準備中（N=  43）</c:v>
                </c:pt>
                <c:pt idx="3">
                  <c:v>AI 調査中・検討中（N=  71）</c:v>
                </c:pt>
                <c:pt idx="4">
                  <c:v>　　　　していない（N=  95）</c:v>
                </c:pt>
                <c:pt idx="5">
                  <c:v>【 A.適用技術の複雑化.高度化    】</c:v>
                </c:pt>
                <c:pt idx="6">
                  <c:v>AI 提供中・実施中（N=  56）</c:v>
                </c:pt>
                <c:pt idx="7">
                  <c:v>AI 開発中・準備中（N=  43）</c:v>
                </c:pt>
                <c:pt idx="8">
                  <c:v>AI 調査中・検討中（N=  71）</c:v>
                </c:pt>
                <c:pt idx="9">
                  <c:v>　　　　していない（N=  97）</c:v>
                </c:pt>
                <c:pt idx="10">
                  <c:v>【 E.安全性の向上.機能安全への対応等 】</c:v>
                </c:pt>
                <c:pt idx="11">
                  <c:v>AI 提供中・実施中（N=  53）</c:v>
                </c:pt>
                <c:pt idx="12">
                  <c:v>AI 開発中・準備中（N=  42）</c:v>
                </c:pt>
                <c:pt idx="13">
                  <c:v>AI 調査中・検討中（N=  71）</c:v>
                </c:pt>
                <c:pt idx="14">
                  <c:v>　　　　していない（N=  96）</c:v>
                </c:pt>
                <c:pt idx="15">
                  <c:v>【 D.利用形態.利用方法の多様化 】</c:v>
                </c:pt>
                <c:pt idx="16">
                  <c:v>AI 提供中・実施中（N=  53）</c:v>
                </c:pt>
                <c:pt idx="17">
                  <c:v>AI 開発中・準備中（N=  42）</c:v>
                </c:pt>
                <c:pt idx="18">
                  <c:v>AI 調査中・検討中（N=  71）</c:v>
                </c:pt>
                <c:pt idx="19">
                  <c:v>　　　　していない（N=  96）</c:v>
                </c:pt>
                <c:pt idx="20">
                  <c:v>【 I.デジタル.トランスフォーメーションへの対応 】</c:v>
                </c:pt>
                <c:pt idx="21">
                  <c:v>AI 提供中・実施中（N=  54）</c:v>
                </c:pt>
                <c:pt idx="22">
                  <c:v>AI 開発中・準備中（N=  41）</c:v>
                </c:pt>
                <c:pt idx="23">
                  <c:v>AI 調査中・検討中（N=  70）</c:v>
                </c:pt>
                <c:pt idx="24">
                  <c:v>　　　　していない（N=  95）</c:v>
                </c:pt>
                <c:pt idx="25">
                  <c:v>【 C.つながる対象が増加             】</c:v>
                </c:pt>
                <c:pt idx="26">
                  <c:v>AI 提供中・実施中（N=  54）</c:v>
                </c:pt>
                <c:pt idx="27">
                  <c:v>AI 開発中・準備中（N=  42）</c:v>
                </c:pt>
                <c:pt idx="28">
                  <c:v>AI 調査中・検討中（N=  71）</c:v>
                </c:pt>
                <c:pt idx="29">
                  <c:v>　　　　していない（N=  95）</c:v>
                </c:pt>
                <c:pt idx="30">
                  <c:v>【 B.部品の増加.プラットフォームの増加 】</c:v>
                </c:pt>
                <c:pt idx="31">
                  <c:v>AI 提供中・実施中（N=  55）</c:v>
                </c:pt>
                <c:pt idx="32">
                  <c:v>AI 開発中・準備中（N=  41）</c:v>
                </c:pt>
                <c:pt idx="33">
                  <c:v>AI 調査中・検討中（N=  70）</c:v>
                </c:pt>
                <c:pt idx="34">
                  <c:v>　　　　していない（N=  97）</c:v>
                </c:pt>
                <c:pt idx="35">
                  <c:v>【 J.ニューノーマルへの対応           】</c:v>
                </c:pt>
                <c:pt idx="36">
                  <c:v>AI 提供中・実施中（N=  55）</c:v>
                </c:pt>
                <c:pt idx="37">
                  <c:v>AI 開発中・準備中（N=  41）</c:v>
                </c:pt>
                <c:pt idx="38">
                  <c:v>AI 調査中・検討中（N=  70）</c:v>
                </c:pt>
                <c:pt idx="39">
                  <c:v>　　　　していない（N=  94）</c:v>
                </c:pt>
                <c:pt idx="40">
                  <c:v>【 H.対応すべき規格等の増加      】</c:v>
                </c:pt>
                <c:pt idx="41">
                  <c:v>AI 提供中・実施中（N=  54）</c:v>
                </c:pt>
                <c:pt idx="42">
                  <c:v>AI 開発中・準備中（N=  42）</c:v>
                </c:pt>
                <c:pt idx="43">
                  <c:v>AI 調査中・検討中（N=  68）</c:v>
                </c:pt>
                <c:pt idx="44">
                  <c:v>　　　　していない（N=  96）</c:v>
                </c:pt>
                <c:pt idx="45">
                  <c:v>【 G.仕向地.出荷先の拡大            】</c:v>
                </c:pt>
                <c:pt idx="46">
                  <c:v>AI 提供中・実施中（N=  54）</c:v>
                </c:pt>
                <c:pt idx="47">
                  <c:v>AI 開発中・準備中（N=  42）</c:v>
                </c:pt>
                <c:pt idx="48">
                  <c:v>AI 調査中・検討中（N=  70）</c:v>
                </c:pt>
                <c:pt idx="49">
                  <c:v>　　　　していない（N=  96）</c:v>
                </c:pt>
              </c:strCache>
            </c:strRef>
          </c:cat>
          <c:val>
            <c:numRef>
              <c:f>'Q12.要件の変化（AI状況別）'!$AA$7:$AA$56</c:f>
              <c:numCache>
                <c:formatCode>0.0%</c:formatCode>
                <c:ptCount val="50"/>
                <c:pt idx="0">
                  <c:v>0</c:v>
                </c:pt>
                <c:pt idx="1">
                  <c:v>5.5555555555555552E-2</c:v>
                </c:pt>
                <c:pt idx="2">
                  <c:v>2.3255813953488372E-2</c:v>
                </c:pt>
                <c:pt idx="3">
                  <c:v>1.4084507042253521E-2</c:v>
                </c:pt>
                <c:pt idx="4">
                  <c:v>0</c:v>
                </c:pt>
                <c:pt idx="5" formatCode="General">
                  <c:v>0</c:v>
                </c:pt>
                <c:pt idx="6">
                  <c:v>3.5714285714285712E-2</c:v>
                </c:pt>
                <c:pt idx="7">
                  <c:v>0</c:v>
                </c:pt>
                <c:pt idx="8">
                  <c:v>0</c:v>
                </c:pt>
                <c:pt idx="9">
                  <c:v>5.1546391752577317E-2</c:v>
                </c:pt>
                <c:pt idx="10" formatCode="General">
                  <c:v>0</c:v>
                </c:pt>
                <c:pt idx="11">
                  <c:v>3.7735849056603772E-2</c:v>
                </c:pt>
                <c:pt idx="12">
                  <c:v>2.3809523809523808E-2</c:v>
                </c:pt>
                <c:pt idx="13">
                  <c:v>0</c:v>
                </c:pt>
                <c:pt idx="14">
                  <c:v>4.1666666666666664E-2</c:v>
                </c:pt>
                <c:pt idx="15" formatCode="General">
                  <c:v>0</c:v>
                </c:pt>
                <c:pt idx="16">
                  <c:v>7.5471698113207544E-2</c:v>
                </c:pt>
                <c:pt idx="17">
                  <c:v>2.3809523809523808E-2</c:v>
                </c:pt>
                <c:pt idx="18">
                  <c:v>5.6338028169014086E-2</c:v>
                </c:pt>
                <c:pt idx="19">
                  <c:v>2.0833333333333332E-2</c:v>
                </c:pt>
                <c:pt idx="20" formatCode="General">
                  <c:v>0</c:v>
                </c:pt>
                <c:pt idx="21">
                  <c:v>0.1111111111111111</c:v>
                </c:pt>
                <c:pt idx="22">
                  <c:v>2.4390243902439025E-2</c:v>
                </c:pt>
                <c:pt idx="23">
                  <c:v>0.11428571428571428</c:v>
                </c:pt>
                <c:pt idx="24">
                  <c:v>7.3684210526315783E-2</c:v>
                </c:pt>
                <c:pt idx="25" formatCode="General">
                  <c:v>0</c:v>
                </c:pt>
                <c:pt idx="26">
                  <c:v>9.2592592592592587E-2</c:v>
                </c:pt>
                <c:pt idx="27">
                  <c:v>0.11904761904761904</c:v>
                </c:pt>
                <c:pt idx="28">
                  <c:v>5.6338028169014086E-2</c:v>
                </c:pt>
                <c:pt idx="29">
                  <c:v>0.10526315789473684</c:v>
                </c:pt>
                <c:pt idx="30" formatCode="General">
                  <c:v>0</c:v>
                </c:pt>
                <c:pt idx="31">
                  <c:v>0.14545454545454545</c:v>
                </c:pt>
                <c:pt idx="32">
                  <c:v>0.12195121951219512</c:v>
                </c:pt>
                <c:pt idx="33">
                  <c:v>7.1428571428571425E-2</c:v>
                </c:pt>
                <c:pt idx="34">
                  <c:v>0.14432989690721648</c:v>
                </c:pt>
                <c:pt idx="35" formatCode="General">
                  <c:v>0</c:v>
                </c:pt>
                <c:pt idx="36">
                  <c:v>0.14545454545454545</c:v>
                </c:pt>
                <c:pt idx="37">
                  <c:v>9.7560975609756101E-2</c:v>
                </c:pt>
                <c:pt idx="38">
                  <c:v>0.1</c:v>
                </c:pt>
                <c:pt idx="39">
                  <c:v>5.3191489361702128E-2</c:v>
                </c:pt>
                <c:pt idx="40" formatCode="General">
                  <c:v>0</c:v>
                </c:pt>
                <c:pt idx="41">
                  <c:v>0.18518518518518517</c:v>
                </c:pt>
                <c:pt idx="42">
                  <c:v>7.1428571428571425E-2</c:v>
                </c:pt>
                <c:pt idx="43">
                  <c:v>8.8235294117647065E-2</c:v>
                </c:pt>
                <c:pt idx="44">
                  <c:v>0.11458333333333333</c:v>
                </c:pt>
                <c:pt idx="45" formatCode="General">
                  <c:v>0</c:v>
                </c:pt>
                <c:pt idx="46">
                  <c:v>0.25925925925925924</c:v>
                </c:pt>
                <c:pt idx="47">
                  <c:v>0.19047619047619047</c:v>
                </c:pt>
                <c:pt idx="48">
                  <c:v>0.18571428571428572</c:v>
                </c:pt>
                <c:pt idx="49">
                  <c:v>0.22916666666666666</c:v>
                </c:pt>
              </c:numCache>
            </c:numRef>
          </c:val>
          <c:extLst>
            <c:ext xmlns:c16="http://schemas.microsoft.com/office/drawing/2014/chart" uri="{C3380CC4-5D6E-409C-BE32-E72D297353CC}">
              <c16:uniqueId val="{00000017-C278-4C20-A604-DD13C14BADA3}"/>
            </c:ext>
          </c:extLst>
        </c:ser>
        <c:ser>
          <c:idx val="4"/>
          <c:order val="4"/>
          <c:tx>
            <c:strRef>
              <c:f>'Q12.要件の変化（AI状況別）'!$AB$6</c:f>
              <c:strCache>
                <c:ptCount val="1"/>
                <c:pt idx="0">
                  <c:v>どちらともいえない</c:v>
                </c:pt>
              </c:strCache>
            </c:strRef>
          </c:tx>
          <c:spPr>
            <a:solidFill>
              <a:schemeClr val="bg1"/>
            </a:solidFill>
            <a:ln>
              <a:solidFill>
                <a:schemeClr val="tx1"/>
              </a:solidFill>
            </a:ln>
            <a:effectLst/>
          </c:spPr>
          <c:invertIfNegative val="0"/>
          <c:dLbls>
            <c:delete val="1"/>
          </c:dLbls>
          <c:cat>
            <c:strRef>
              <c:f>'Q12.要件の変化（AI状況別）'!$W$7:$W$56</c:f>
              <c:strCache>
                <c:ptCount val="50"/>
                <c:pt idx="0">
                  <c:v>【 F.セキュリティ.プライバシー保護の強化 】</c:v>
                </c:pt>
                <c:pt idx="1">
                  <c:v>AI 提供中・実施中（N=  54）</c:v>
                </c:pt>
                <c:pt idx="2">
                  <c:v>AI 開発中・準備中（N=  43）</c:v>
                </c:pt>
                <c:pt idx="3">
                  <c:v>AI 調査中・検討中（N=  71）</c:v>
                </c:pt>
                <c:pt idx="4">
                  <c:v>　　　　していない（N=  95）</c:v>
                </c:pt>
                <c:pt idx="5">
                  <c:v>【 A.適用技術の複雑化.高度化    】</c:v>
                </c:pt>
                <c:pt idx="6">
                  <c:v>AI 提供中・実施中（N=  56）</c:v>
                </c:pt>
                <c:pt idx="7">
                  <c:v>AI 開発中・準備中（N=  43）</c:v>
                </c:pt>
                <c:pt idx="8">
                  <c:v>AI 調査中・検討中（N=  71）</c:v>
                </c:pt>
                <c:pt idx="9">
                  <c:v>　　　　していない（N=  97）</c:v>
                </c:pt>
                <c:pt idx="10">
                  <c:v>【 E.安全性の向上.機能安全への対応等 】</c:v>
                </c:pt>
                <c:pt idx="11">
                  <c:v>AI 提供中・実施中（N=  53）</c:v>
                </c:pt>
                <c:pt idx="12">
                  <c:v>AI 開発中・準備中（N=  42）</c:v>
                </c:pt>
                <c:pt idx="13">
                  <c:v>AI 調査中・検討中（N=  71）</c:v>
                </c:pt>
                <c:pt idx="14">
                  <c:v>　　　　していない（N=  96）</c:v>
                </c:pt>
                <c:pt idx="15">
                  <c:v>【 D.利用形態.利用方法の多様化 】</c:v>
                </c:pt>
                <c:pt idx="16">
                  <c:v>AI 提供中・実施中（N=  53）</c:v>
                </c:pt>
                <c:pt idx="17">
                  <c:v>AI 開発中・準備中（N=  42）</c:v>
                </c:pt>
                <c:pt idx="18">
                  <c:v>AI 調査中・検討中（N=  71）</c:v>
                </c:pt>
                <c:pt idx="19">
                  <c:v>　　　　していない（N=  96）</c:v>
                </c:pt>
                <c:pt idx="20">
                  <c:v>【 I.デジタル.トランスフォーメーションへの対応 】</c:v>
                </c:pt>
                <c:pt idx="21">
                  <c:v>AI 提供中・実施中（N=  54）</c:v>
                </c:pt>
                <c:pt idx="22">
                  <c:v>AI 開発中・準備中（N=  41）</c:v>
                </c:pt>
                <c:pt idx="23">
                  <c:v>AI 調査中・検討中（N=  70）</c:v>
                </c:pt>
                <c:pt idx="24">
                  <c:v>　　　　していない（N=  95）</c:v>
                </c:pt>
                <c:pt idx="25">
                  <c:v>【 C.つながる対象が増加             】</c:v>
                </c:pt>
                <c:pt idx="26">
                  <c:v>AI 提供中・実施中（N=  54）</c:v>
                </c:pt>
                <c:pt idx="27">
                  <c:v>AI 開発中・準備中（N=  42）</c:v>
                </c:pt>
                <c:pt idx="28">
                  <c:v>AI 調査中・検討中（N=  71）</c:v>
                </c:pt>
                <c:pt idx="29">
                  <c:v>　　　　していない（N=  95）</c:v>
                </c:pt>
                <c:pt idx="30">
                  <c:v>【 B.部品の増加.プラットフォームの増加 】</c:v>
                </c:pt>
                <c:pt idx="31">
                  <c:v>AI 提供中・実施中（N=  55）</c:v>
                </c:pt>
                <c:pt idx="32">
                  <c:v>AI 開発中・準備中（N=  41）</c:v>
                </c:pt>
                <c:pt idx="33">
                  <c:v>AI 調査中・検討中（N=  70）</c:v>
                </c:pt>
                <c:pt idx="34">
                  <c:v>　　　　していない（N=  97）</c:v>
                </c:pt>
                <c:pt idx="35">
                  <c:v>【 J.ニューノーマルへの対応           】</c:v>
                </c:pt>
                <c:pt idx="36">
                  <c:v>AI 提供中・実施中（N=  55）</c:v>
                </c:pt>
                <c:pt idx="37">
                  <c:v>AI 開発中・準備中（N=  41）</c:v>
                </c:pt>
                <c:pt idx="38">
                  <c:v>AI 調査中・検討中（N=  70）</c:v>
                </c:pt>
                <c:pt idx="39">
                  <c:v>　　　　していない（N=  94）</c:v>
                </c:pt>
                <c:pt idx="40">
                  <c:v>【 H.対応すべき規格等の増加      】</c:v>
                </c:pt>
                <c:pt idx="41">
                  <c:v>AI 提供中・実施中（N=  54）</c:v>
                </c:pt>
                <c:pt idx="42">
                  <c:v>AI 開発中・準備中（N=  42）</c:v>
                </c:pt>
                <c:pt idx="43">
                  <c:v>AI 調査中・検討中（N=  68）</c:v>
                </c:pt>
                <c:pt idx="44">
                  <c:v>　　　　していない（N=  96）</c:v>
                </c:pt>
                <c:pt idx="45">
                  <c:v>【 G.仕向地.出荷先の拡大            】</c:v>
                </c:pt>
                <c:pt idx="46">
                  <c:v>AI 提供中・実施中（N=  54）</c:v>
                </c:pt>
                <c:pt idx="47">
                  <c:v>AI 開発中・準備中（N=  42）</c:v>
                </c:pt>
                <c:pt idx="48">
                  <c:v>AI 調査中・検討中（N=  70）</c:v>
                </c:pt>
                <c:pt idx="49">
                  <c:v>　　　　していない（N=  96）</c:v>
                </c:pt>
              </c:strCache>
            </c:strRef>
          </c:cat>
          <c:val>
            <c:numRef>
              <c:f>'Q12.要件の変化（AI状況別）'!$AB$7:$AB$56</c:f>
              <c:numCache>
                <c:formatCode>0.0%</c:formatCode>
                <c:ptCount val="50"/>
                <c:pt idx="0">
                  <c:v>0</c:v>
                </c:pt>
                <c:pt idx="1">
                  <c:v>0</c:v>
                </c:pt>
                <c:pt idx="2">
                  <c:v>2.3255813953488372E-2</c:v>
                </c:pt>
                <c:pt idx="3">
                  <c:v>2.8169014084507043E-2</c:v>
                </c:pt>
                <c:pt idx="4">
                  <c:v>5.2631578947368418E-2</c:v>
                </c:pt>
                <c:pt idx="5" formatCode="General">
                  <c:v>0</c:v>
                </c:pt>
                <c:pt idx="6">
                  <c:v>1.7857142857142856E-2</c:v>
                </c:pt>
                <c:pt idx="7">
                  <c:v>4.6511627906976744E-2</c:v>
                </c:pt>
                <c:pt idx="8">
                  <c:v>1.4084507042253521E-2</c:v>
                </c:pt>
                <c:pt idx="9">
                  <c:v>4.1237113402061855E-2</c:v>
                </c:pt>
                <c:pt idx="10" formatCode="General">
                  <c:v>0</c:v>
                </c:pt>
                <c:pt idx="11">
                  <c:v>3.7735849056603772E-2</c:v>
                </c:pt>
                <c:pt idx="12">
                  <c:v>2.3809523809523808E-2</c:v>
                </c:pt>
                <c:pt idx="13">
                  <c:v>7.0422535211267609E-2</c:v>
                </c:pt>
                <c:pt idx="14">
                  <c:v>8.3333333333333329E-2</c:v>
                </c:pt>
                <c:pt idx="15" formatCode="General">
                  <c:v>0</c:v>
                </c:pt>
                <c:pt idx="16">
                  <c:v>5.6603773584905662E-2</c:v>
                </c:pt>
                <c:pt idx="17">
                  <c:v>9.5238095238095233E-2</c:v>
                </c:pt>
                <c:pt idx="18">
                  <c:v>5.6338028169014086E-2</c:v>
                </c:pt>
                <c:pt idx="19">
                  <c:v>7.2916666666666671E-2</c:v>
                </c:pt>
                <c:pt idx="20" formatCode="General">
                  <c:v>0</c:v>
                </c:pt>
                <c:pt idx="21">
                  <c:v>1.8518518518518517E-2</c:v>
                </c:pt>
                <c:pt idx="22">
                  <c:v>0.12195121951219512</c:v>
                </c:pt>
                <c:pt idx="23">
                  <c:v>8.5714285714285715E-2</c:v>
                </c:pt>
                <c:pt idx="24">
                  <c:v>0.11578947368421053</c:v>
                </c:pt>
                <c:pt idx="25" formatCode="General">
                  <c:v>0</c:v>
                </c:pt>
                <c:pt idx="26">
                  <c:v>5.5555555555555552E-2</c:v>
                </c:pt>
                <c:pt idx="27">
                  <c:v>7.1428571428571425E-2</c:v>
                </c:pt>
                <c:pt idx="28">
                  <c:v>0.12676056338028169</c:v>
                </c:pt>
                <c:pt idx="29">
                  <c:v>7.3684210526315783E-2</c:v>
                </c:pt>
                <c:pt idx="30" formatCode="General">
                  <c:v>0</c:v>
                </c:pt>
                <c:pt idx="31">
                  <c:v>9.0909090909090912E-2</c:v>
                </c:pt>
                <c:pt idx="32">
                  <c:v>9.7560975609756101E-2</c:v>
                </c:pt>
                <c:pt idx="33">
                  <c:v>7.1428571428571425E-2</c:v>
                </c:pt>
                <c:pt idx="34">
                  <c:v>7.2164948453608241E-2</c:v>
                </c:pt>
                <c:pt idx="35" formatCode="General">
                  <c:v>0</c:v>
                </c:pt>
                <c:pt idx="36">
                  <c:v>9.0909090909090912E-2</c:v>
                </c:pt>
                <c:pt idx="37">
                  <c:v>9.7560975609756101E-2</c:v>
                </c:pt>
                <c:pt idx="38">
                  <c:v>0.11428571428571428</c:v>
                </c:pt>
                <c:pt idx="39">
                  <c:v>0.13829787234042554</c:v>
                </c:pt>
                <c:pt idx="40" formatCode="General">
                  <c:v>0</c:v>
                </c:pt>
                <c:pt idx="41">
                  <c:v>5.5555555555555552E-2</c:v>
                </c:pt>
                <c:pt idx="42">
                  <c:v>7.1428571428571425E-2</c:v>
                </c:pt>
                <c:pt idx="43">
                  <c:v>5.8823529411764705E-2</c:v>
                </c:pt>
                <c:pt idx="44">
                  <c:v>0.11458333333333333</c:v>
                </c:pt>
                <c:pt idx="45" formatCode="General">
                  <c:v>0</c:v>
                </c:pt>
                <c:pt idx="46">
                  <c:v>9.2592592592592587E-2</c:v>
                </c:pt>
                <c:pt idx="47">
                  <c:v>7.1428571428571425E-2</c:v>
                </c:pt>
                <c:pt idx="48">
                  <c:v>7.1428571428571425E-2</c:v>
                </c:pt>
                <c:pt idx="49">
                  <c:v>0.10416666666666667</c:v>
                </c:pt>
              </c:numCache>
            </c:numRef>
          </c:val>
          <c:extLst>
            <c:ext xmlns:c16="http://schemas.microsoft.com/office/drawing/2014/chart" uri="{C3380CC4-5D6E-409C-BE32-E72D297353CC}">
              <c16:uniqueId val="{00000018-C278-4C20-A604-DD13C14BADA3}"/>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'Q13.要件の変化への対応'!$T$4</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7-4879-A232-3ED5C20E8AF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'Q13.要件の変化への対応'!$T$5:$T$14</c:f>
              <c:numCache>
                <c:formatCode>0.0%</c:formatCode>
                <c:ptCount val="10"/>
                <c:pt idx="0">
                  <c:v>0.55503978779840846</c:v>
                </c:pt>
                <c:pt idx="1">
                  <c:v>0.28494983277591973</c:v>
                </c:pt>
                <c:pt idx="2">
                  <c:v>0.21556886227544911</c:v>
                </c:pt>
                <c:pt idx="3">
                  <c:v>0.20813875917278185</c:v>
                </c:pt>
                <c:pt idx="4">
                  <c:v>0.18971275885103542</c:v>
                </c:pt>
                <c:pt idx="5">
                  <c:v>0.13853396099529253</c:v>
                </c:pt>
                <c:pt idx="6">
                  <c:v>9.3351242444593682E-2</c:v>
                </c:pt>
                <c:pt idx="7">
                  <c:v>8.9872568745808179E-2</c:v>
                </c:pt>
                <c:pt idx="8">
                  <c:v>7.0802427511800409E-2</c:v>
                </c:pt>
                <c:pt idx="9">
                  <c:v>6.5789473684210523E-2</c:v>
                </c:pt>
              </c:numCache>
            </c:numRef>
          </c:val>
          <c:extLst>
            <c:ext xmlns:c16="http://schemas.microsoft.com/office/drawing/2014/chart" uri="{C3380CC4-5D6E-409C-BE32-E72D297353CC}">
              <c16:uniqueId val="{00000001-E867-4879-A232-3ED5C20E8AFE}"/>
            </c:ext>
          </c:extLst>
        </c:ser>
        <c:ser>
          <c:idx val="2"/>
          <c:order val="1"/>
          <c:tx>
            <c:strRef>
              <c:f>'Q13.要件の変化への対応'!$U$4</c:f>
              <c:strCache>
                <c:ptCount val="1"/>
                <c:pt idx="0">
                  <c:v>やや重要と思う</c:v>
                </c:pt>
              </c:strCache>
            </c:strRef>
          </c:tx>
          <c:spPr>
            <a:solidFill>
              <a:srgbClr val="FFCC99"/>
            </a:solidFill>
            <a:ln w="9525">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'Q13.要件の変化への対応'!$U$5:$U$14</c:f>
              <c:numCache>
                <c:formatCode>0.0%</c:formatCode>
                <c:ptCount val="10"/>
                <c:pt idx="0">
                  <c:v>0.32029177718832891</c:v>
                </c:pt>
                <c:pt idx="1">
                  <c:v>0.38394648829431438</c:v>
                </c:pt>
                <c:pt idx="2">
                  <c:v>0.40319361277445109</c:v>
                </c:pt>
                <c:pt idx="3">
                  <c:v>0.41094062708472318</c:v>
                </c:pt>
                <c:pt idx="4">
                  <c:v>0.29592518370073478</c:v>
                </c:pt>
                <c:pt idx="5">
                  <c:v>0.25554808338937457</c:v>
                </c:pt>
                <c:pt idx="6">
                  <c:v>0.33378106111484218</c:v>
                </c:pt>
                <c:pt idx="7">
                  <c:v>0.25419181757209924</c:v>
                </c:pt>
                <c:pt idx="8">
                  <c:v>0.21645313553607554</c:v>
                </c:pt>
                <c:pt idx="9">
                  <c:v>3.9473684210526314E-2</c:v>
                </c:pt>
              </c:numCache>
            </c:numRef>
          </c:val>
          <c:extLst>
            <c:ext xmlns:c16="http://schemas.microsoft.com/office/drawing/2014/chart" uri="{C3380CC4-5D6E-409C-BE32-E72D297353CC}">
              <c16:uniqueId val="{00000002-E867-4879-A232-3ED5C20E8AFE}"/>
            </c:ext>
          </c:extLst>
        </c:ser>
        <c:ser>
          <c:idx val="1"/>
          <c:order val="2"/>
          <c:tx>
            <c:strRef>
              <c:f>'Q13.要件の変化への対応'!$V$4</c:f>
              <c:strCache>
                <c:ptCount val="1"/>
                <c:pt idx="0">
                  <c:v>どちらともいえない</c:v>
                </c:pt>
              </c:strCache>
            </c:strRef>
          </c:tx>
          <c:spPr>
            <a:solidFill>
              <a:srgbClr val="FFFF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'Q13.要件の変化への対応'!$V$5:$V$14</c:f>
              <c:numCache>
                <c:formatCode>0.0%</c:formatCode>
                <c:ptCount val="10"/>
                <c:pt idx="0">
                  <c:v>7.0291777188328908E-2</c:v>
                </c:pt>
                <c:pt idx="1">
                  <c:v>0.20936454849498329</c:v>
                </c:pt>
                <c:pt idx="2">
                  <c:v>0.24417831004657353</c:v>
                </c:pt>
                <c:pt idx="3">
                  <c:v>0.24683122081387593</c:v>
                </c:pt>
                <c:pt idx="4">
                  <c:v>0.32331329325317304</c:v>
                </c:pt>
                <c:pt idx="5">
                  <c:v>0.35104236718224613</c:v>
                </c:pt>
                <c:pt idx="6">
                  <c:v>0.38146406984553394</c:v>
                </c:pt>
                <c:pt idx="7">
                  <c:v>0.39839034205231388</c:v>
                </c:pt>
                <c:pt idx="8">
                  <c:v>0.45583277140930545</c:v>
                </c:pt>
                <c:pt idx="9">
                  <c:v>0.32894736842105265</c:v>
                </c:pt>
              </c:numCache>
            </c:numRef>
          </c:val>
          <c:extLst>
            <c:ext xmlns:c16="http://schemas.microsoft.com/office/drawing/2014/chart" uri="{C3380CC4-5D6E-409C-BE32-E72D297353CC}">
              <c16:uniqueId val="{00000003-E867-4879-A232-3ED5C20E8AFE}"/>
            </c:ext>
          </c:extLst>
        </c:ser>
        <c:ser>
          <c:idx val="3"/>
          <c:order val="3"/>
          <c:tx>
            <c:strRef>
              <c:f>'Q13.要件の変化への対応'!$W$4</c:f>
              <c:strCache>
                <c:ptCount val="1"/>
                <c:pt idx="0">
                  <c:v>あまり重要と思わない</c:v>
                </c:pt>
              </c:strCache>
            </c:strRef>
          </c:tx>
          <c:spPr>
            <a:solidFill>
              <a:srgbClr val="3366FF"/>
            </a:solidFill>
            <a:ln>
              <a:solidFill>
                <a:sysClr val="windowText" lastClr="000000"/>
              </a:solidFill>
            </a:ln>
            <a:effectLst/>
          </c:spPr>
          <c:invertIfNegative val="0"/>
          <c:dLbls>
            <c:dLbl>
              <c:idx val="0"/>
              <c:layout>
                <c:manualLayout>
                  <c:x val="-1.497435435477217E-2"/>
                  <c:y val="-3.7041894637702813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2193171057709389E-2"/>
                      <c:h val="4.6393543301036025E-2"/>
                    </c:manualLayout>
                  </c15:layout>
                </c:ext>
                <c:ext xmlns:c16="http://schemas.microsoft.com/office/drawing/2014/chart" uri="{C3380CC4-5D6E-409C-BE32-E72D297353CC}">
                  <c16:uniqueId val="{00000004-E867-4879-A232-3ED5C20E8AFE}"/>
                </c:ext>
              </c:extLst>
            </c:dLbl>
            <c:dLbl>
              <c:idx val="1"/>
              <c:layout>
                <c:manualLayout>
                  <c:x val="1.1979483483817733E-2"/>
                  <c:y val="2.55491169250779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67-4879-A232-3ED5C20E8AFE}"/>
                </c:ext>
              </c:extLst>
            </c:dLbl>
            <c:dLbl>
              <c:idx val="2"/>
              <c:layout>
                <c:manualLayout>
                  <c:x val="1.0482048048340518E-2"/>
                  <c:y val="-2.55471053419797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67-4879-A232-3ED5C20E8AFE}"/>
                </c:ext>
              </c:extLst>
            </c:dLbl>
            <c:dLbl>
              <c:idx val="3"/>
              <c:layout>
                <c:manualLayout>
                  <c:x val="4.4923063064315405E-3"/>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6685477364141049E-2"/>
                      <c:h val="5.405767490363008E-2"/>
                    </c:manualLayout>
                  </c15:layout>
                </c:ext>
                <c:ext xmlns:c16="http://schemas.microsoft.com/office/drawing/2014/chart" uri="{C3380CC4-5D6E-409C-BE32-E72D297353CC}">
                  <c16:uniqueId val="{00000007-E867-4879-A232-3ED5C20E8AFE}"/>
                </c:ext>
              </c:extLst>
            </c:dLbl>
            <c:dLbl>
              <c:idx val="4"/>
              <c:layout>
                <c:manualLayout>
                  <c:x val="7.48717717738608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67-4879-A232-3ED5C20E8AFE}"/>
                </c:ext>
              </c:extLst>
            </c:dLbl>
            <c:dLbl>
              <c:idx val="9"/>
              <c:layout>
                <c:manualLayout>
                  <c:x val="7.48717717738608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67-4879-A232-3ED5C20E8A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'Q13.要件の変化への対応'!$W$5:$W$14</c:f>
              <c:numCache>
                <c:formatCode>0.0%</c:formatCode>
                <c:ptCount val="10"/>
                <c:pt idx="0">
                  <c:v>6.6312997347480109E-3</c:v>
                </c:pt>
                <c:pt idx="1">
                  <c:v>3.9464882943143813E-2</c:v>
                </c:pt>
                <c:pt idx="2">
                  <c:v>4.4577511643379905E-2</c:v>
                </c:pt>
                <c:pt idx="3">
                  <c:v>5.5370246831220812E-2</c:v>
                </c:pt>
                <c:pt idx="4">
                  <c:v>5.3440213760855046E-2</c:v>
                </c:pt>
                <c:pt idx="5">
                  <c:v>8.2716879623402823E-2</c:v>
                </c:pt>
                <c:pt idx="6">
                  <c:v>7.9247817327065151E-2</c:v>
                </c:pt>
                <c:pt idx="7">
                  <c:v>8.7189805499664652E-2</c:v>
                </c:pt>
                <c:pt idx="8">
                  <c:v>8.2265677680377611E-2</c:v>
                </c:pt>
                <c:pt idx="9">
                  <c:v>5.2631578947368418E-2</c:v>
                </c:pt>
              </c:numCache>
            </c:numRef>
          </c:val>
          <c:extLst>
            <c:ext xmlns:c16="http://schemas.microsoft.com/office/drawing/2014/chart" uri="{C3380CC4-5D6E-409C-BE32-E72D297353CC}">
              <c16:uniqueId val="{0000000A-E867-4879-A232-3ED5C20E8AFE}"/>
            </c:ext>
          </c:extLst>
        </c:ser>
        <c:ser>
          <c:idx val="4"/>
          <c:order val="4"/>
          <c:tx>
            <c:strRef>
              <c:f>'Q13.要件の変化への対応'!$X$4</c:f>
              <c:strCache>
                <c:ptCount val="1"/>
                <c:pt idx="0">
                  <c:v>重要と思わない</c:v>
                </c:pt>
              </c:strCache>
            </c:strRef>
          </c:tx>
          <c:spPr>
            <a:solidFill>
              <a:srgbClr val="9DC3E6"/>
            </a:solidFill>
            <a:ln>
              <a:solidFill>
                <a:sysClr val="windowText" lastClr="000000"/>
              </a:solidFill>
            </a:ln>
            <a:effectLst/>
          </c:spPr>
          <c:invertIfNegative val="0"/>
          <c:dLbls>
            <c:dLbl>
              <c:idx val="0"/>
              <c:layout>
                <c:manualLayout>
                  <c:x val="2.69538378385899E-2"/>
                  <c:y val="-3.5764740528913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67-4879-A232-3ED5C20E8AFE}"/>
                </c:ext>
              </c:extLst>
            </c:dLbl>
            <c:dLbl>
              <c:idx val="1"/>
              <c:layout>
                <c:manualLayout>
                  <c:x val="1.1979483483817733E-2"/>
                  <c:y val="-3.57653440038428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67-4879-A232-3ED5C20E8AFE}"/>
                </c:ext>
              </c:extLst>
            </c:dLbl>
            <c:dLbl>
              <c:idx val="2"/>
              <c:layout>
                <c:manualLayout>
                  <c:x val="7.4871771773860835E-3"/>
                  <c:y val="-3.3211035786264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67-4879-A232-3ED5C20E8AFE}"/>
                </c:ext>
              </c:extLst>
            </c:dLbl>
            <c:dLbl>
              <c:idx val="3"/>
              <c:layout>
                <c:manualLayout>
                  <c:x val="7.4871771773860835E-3"/>
                  <c:y val="-3.0655922935446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67-4879-A232-3ED5C20E8AFE}"/>
                </c:ext>
              </c:extLst>
            </c:dLbl>
            <c:dLbl>
              <c:idx val="4"/>
              <c:layout>
                <c:manualLayout>
                  <c:x val="1.0482048048340627E-2"/>
                  <c:y val="-3.57655451621527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67-4879-A232-3ED5C20E8AFE}"/>
                </c:ext>
              </c:extLst>
            </c:dLbl>
            <c:dLbl>
              <c:idx val="5"/>
              <c:layout>
                <c:manualLayout>
                  <c:x val="4.4923063064316506E-3"/>
                  <c:y val="-2.55471053419801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67-4879-A232-3ED5C20E8AFE}"/>
                </c:ext>
              </c:extLst>
            </c:dLbl>
            <c:dLbl>
              <c:idx val="6"/>
              <c:layout>
                <c:manualLayout>
                  <c:x val="1.0981066339284188E-16"/>
                  <c:y val="-2.55469041836704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67-4879-A232-3ED5C20E8AFE}"/>
                </c:ext>
              </c:extLst>
            </c:dLbl>
            <c:dLbl>
              <c:idx val="7"/>
              <c:layout>
                <c:manualLayout>
                  <c:x val="7.4871771773860835E-3"/>
                  <c:y val="-2.55469041836704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867-4879-A232-3ED5C20E8AFE}"/>
                </c:ext>
              </c:extLst>
            </c:dLbl>
            <c:dLbl>
              <c:idx val="8"/>
              <c:layout>
                <c:manualLayout>
                  <c:x val="2.9948708709543236E-3"/>
                  <c:y val="-3.3210834627954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867-4879-A232-3ED5C20E8AFE}"/>
                </c:ext>
              </c:extLst>
            </c:dLbl>
            <c:dLbl>
              <c:idx val="9"/>
              <c:layout>
                <c:manualLayout>
                  <c:x val="1.2002003969500895E-2"/>
                  <c:y val="-3.51723293066131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867-4879-A232-3ED5C20E8A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'Q13.要件の変化への対応'!$X$5:$X$14</c:f>
              <c:numCache>
                <c:formatCode>0.0%</c:formatCode>
                <c:ptCount val="10"/>
                <c:pt idx="0">
                  <c:v>1.1936339522546418E-2</c:v>
                </c:pt>
                <c:pt idx="1">
                  <c:v>2.4080267558528427E-2</c:v>
                </c:pt>
                <c:pt idx="2">
                  <c:v>2.4617431803060547E-2</c:v>
                </c:pt>
                <c:pt idx="3">
                  <c:v>2.6017344896597731E-2</c:v>
                </c:pt>
                <c:pt idx="4">
                  <c:v>2.9392117568470273E-2</c:v>
                </c:pt>
                <c:pt idx="5">
                  <c:v>4.3039677202420981E-2</c:v>
                </c:pt>
                <c:pt idx="6">
                  <c:v>5.4398925453324379E-2</c:v>
                </c:pt>
                <c:pt idx="7">
                  <c:v>4.2924211938296444E-2</c:v>
                </c:pt>
                <c:pt idx="8">
                  <c:v>4.315576534052596E-2</c:v>
                </c:pt>
                <c:pt idx="9">
                  <c:v>2.6315789473684209E-2</c:v>
                </c:pt>
              </c:numCache>
            </c:numRef>
          </c:val>
          <c:extLst>
            <c:ext xmlns:c16="http://schemas.microsoft.com/office/drawing/2014/chart" uri="{C3380CC4-5D6E-409C-BE32-E72D297353CC}">
              <c16:uniqueId val="{00000015-E867-4879-A232-3ED5C20E8AFE}"/>
            </c:ext>
          </c:extLst>
        </c:ser>
        <c:ser>
          <c:idx val="5"/>
          <c:order val="5"/>
          <c:tx>
            <c:strRef>
              <c:f>'Q13.要件の変化への対応'!$Y$4</c:f>
              <c:strCache>
                <c:ptCount val="1"/>
                <c:pt idx="0">
                  <c:v>わからない</c:v>
                </c:pt>
              </c:strCache>
            </c:strRef>
          </c:tx>
          <c:spPr>
            <a:solidFill>
              <a:sysClr val="window" lastClr="FFFFFF"/>
            </a:solidFill>
            <a:ln>
              <a:solidFill>
                <a:sysClr val="windowText" lastClr="000000"/>
              </a:solidFill>
            </a:ln>
            <a:effectLst/>
          </c:spPr>
          <c:invertIfNegative val="0"/>
          <c:dLbls>
            <c:dLbl>
              <c:idx val="0"/>
              <c:layout>
                <c:manualLayout>
                  <c:x val="1.7969225225726602E-2"/>
                  <c:y val="8.04633239129195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867-4879-A232-3ED5C20E8AFE}"/>
                </c:ext>
              </c:extLst>
            </c:dLbl>
            <c:dLbl>
              <c:idx val="1"/>
              <c:layout>
                <c:manualLayout>
                  <c:x val="1.04820480483405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867-4879-A232-3ED5C20E8AFE}"/>
                </c:ext>
              </c:extLst>
            </c:dLbl>
            <c:dLbl>
              <c:idx val="3"/>
              <c:layout>
                <c:manualLayout>
                  <c:x val="5.9897417419087573E-3"/>
                  <c:y val="4.68358187422555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867-4879-A232-3ED5C20E8A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'Q13.要件の変化への対応'!$S$5:$S$14</c:f>
              <c:strCache>
                <c:ptCount val="10"/>
                <c:pt idx="0">
                  <c:v>H.技術者の教育.訓練.スキルの向上（N=1508）</c:v>
                </c:pt>
                <c:pt idx="1">
                  <c:v>G.新たな開発技術(AI等)の導入（N=1495）</c:v>
                </c:pt>
                <c:pt idx="2">
                  <c:v>B.ソフトウェア.プラットフォームの導入（N=1503）</c:v>
                </c:pt>
                <c:pt idx="3">
                  <c:v>C.ハードウェアの高機能.高性能化（N=1499）</c:v>
                </c:pt>
                <c:pt idx="4">
                  <c:v>A.アーキテクチャの見直し（N=1497）</c:v>
                </c:pt>
                <c:pt idx="5">
                  <c:v>F.アジャイル開発の採用（N=1487）</c:v>
                </c:pt>
                <c:pt idx="6">
                  <c:v>I.外部の専門企業への委託（N=1489）</c:v>
                </c:pt>
                <c:pt idx="7">
                  <c:v>E.モデルベース開発の導入（N=1491）</c:v>
                </c:pt>
                <c:pt idx="8">
                  <c:v>D.プロダクトライン設計の導入（N=1483）</c:v>
                </c:pt>
                <c:pt idx="9">
                  <c:v>J.その他（N=76）</c:v>
                </c:pt>
              </c:strCache>
            </c:strRef>
          </c:cat>
          <c:val>
            <c:numRef>
              <c:f>'Q13.要件の変化への対応'!$Y$5:$Y$14</c:f>
              <c:numCache>
                <c:formatCode>0.0%</c:formatCode>
                <c:ptCount val="10"/>
                <c:pt idx="0">
                  <c:v>3.580901856763926E-2</c:v>
                </c:pt>
                <c:pt idx="1">
                  <c:v>5.8193979933110367E-2</c:v>
                </c:pt>
                <c:pt idx="2">
                  <c:v>6.7864271457085831E-2</c:v>
                </c:pt>
                <c:pt idx="3">
                  <c:v>5.2701801200800535E-2</c:v>
                </c:pt>
                <c:pt idx="4">
                  <c:v>0.10821643286573146</c:v>
                </c:pt>
                <c:pt idx="5">
                  <c:v>0.12911903160726296</c:v>
                </c:pt>
                <c:pt idx="6">
                  <c:v>5.7756883814640697E-2</c:v>
                </c:pt>
                <c:pt idx="7">
                  <c:v>0.12743125419181758</c:v>
                </c:pt>
                <c:pt idx="8">
                  <c:v>0.13149022252191503</c:v>
                </c:pt>
                <c:pt idx="9">
                  <c:v>0.48684210526315791</c:v>
                </c:pt>
              </c:numCache>
            </c:numRef>
          </c:val>
          <c:extLst>
            <c:ext xmlns:c16="http://schemas.microsoft.com/office/drawing/2014/chart" uri="{C3380CC4-5D6E-409C-BE32-E72D297353CC}">
              <c16:uniqueId val="{00000019-E867-4879-A232-3ED5C20E8AF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6.1759219858156023E-2"/>
          <c:y val="0.9367833333333333"/>
          <c:w val="0.9"/>
          <c:h val="5.313730158730158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6194629629629627"/>
          <c:y val="5.0396825396825393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28803418803417"/>
          <c:y val="0.18422420634920636"/>
          <c:w val="0.53502863247863253"/>
          <c:h val="0.77414920634920636"/>
        </c:manualLayout>
      </c:layout>
      <c:barChart>
        <c:barDir val="bar"/>
        <c:grouping val="clustered"/>
        <c:varyColors val="0"/>
        <c:ser>
          <c:idx val="0"/>
          <c:order val="0"/>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'[3]Q4.主な事業と適応分野'!$F$15:$F$25</c:f>
              <c:strCache>
                <c:ptCount val="11"/>
                <c:pt idx="0">
                  <c:v>工場／プラント</c:v>
                </c:pt>
                <c:pt idx="1">
                  <c:v>オフィス／店舗</c:v>
                </c:pt>
                <c:pt idx="2">
                  <c:v>移動／交通</c:v>
                </c:pt>
                <c:pt idx="3">
                  <c:v>流通／物流</c:v>
                </c:pt>
                <c:pt idx="4">
                  <c:v>病院／医療</c:v>
                </c:pt>
                <c:pt idx="5">
                  <c:v>住宅／生活</c:v>
                </c:pt>
                <c:pt idx="6">
                  <c:v>健康／介護／スポーツ</c:v>
                </c:pt>
                <c:pt idx="7">
                  <c:v>防犯／防災</c:v>
                </c:pt>
                <c:pt idx="8">
                  <c:v>建築／土木</c:v>
                </c:pt>
                <c:pt idx="9">
                  <c:v>農林水産</c:v>
                </c:pt>
                <c:pt idx="10">
                  <c:v>その他</c:v>
                </c:pt>
              </c:strCache>
            </c:strRef>
          </c:cat>
          <c:val>
            <c:numRef>
              <c:f>'[3]Q4.主な事業と適応分野'!$G$15:$G$25</c:f>
              <c:numCache>
                <c:formatCode>General</c:formatCode>
                <c:ptCount val="11"/>
                <c:pt idx="0">
                  <c:v>0.33699633699633702</c:v>
                </c:pt>
                <c:pt idx="1">
                  <c:v>0.20146520146520147</c:v>
                </c:pt>
                <c:pt idx="2">
                  <c:v>0.14285714285714285</c:v>
                </c:pt>
                <c:pt idx="3">
                  <c:v>0.1391941391941392</c:v>
                </c:pt>
                <c:pt idx="4">
                  <c:v>0.13553113553113552</c:v>
                </c:pt>
                <c:pt idx="5">
                  <c:v>0.11355311355311355</c:v>
                </c:pt>
                <c:pt idx="6">
                  <c:v>9.5238095238095233E-2</c:v>
                </c:pt>
                <c:pt idx="7">
                  <c:v>9.5238095238095233E-2</c:v>
                </c:pt>
                <c:pt idx="8">
                  <c:v>6.95970695970696E-2</c:v>
                </c:pt>
                <c:pt idx="9">
                  <c:v>4.7619047619047616E-2</c:v>
                </c:pt>
                <c:pt idx="10">
                  <c:v>9.8901098901098897E-2</c:v>
                </c:pt>
              </c:numCache>
            </c:numRef>
          </c:val>
          <c:extLst>
            <c:ext xmlns:c16="http://schemas.microsoft.com/office/drawing/2014/chart" uri="{C3380CC4-5D6E-409C-BE32-E72D297353CC}">
              <c16:uniqueId val="{00000000-2780-4E29-9617-B786E00742BE}"/>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3.7922601256114671E-2"/>
          <c:w val="0.58036699643988476"/>
          <c:h val="0.89545360049002509"/>
        </c:manualLayout>
      </c:layout>
      <c:barChart>
        <c:barDir val="bar"/>
        <c:grouping val="stacked"/>
        <c:varyColors val="0"/>
        <c:ser>
          <c:idx val="0"/>
          <c:order val="0"/>
          <c:tx>
            <c:strRef>
              <c:f>'Q13.要件の変化への対応【ABCD】 '!$Z$6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01-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02-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03-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04-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05-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06-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07-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08-BDA4-48DC-8702-0C8D0D3C19C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'!$Z$7:$Z$31</c:f>
              <c:numCache>
                <c:formatCode>0%</c:formatCode>
                <c:ptCount val="25"/>
                <c:pt idx="0" formatCode="General">
                  <c:v>0</c:v>
                </c:pt>
                <c:pt idx="1">
                  <c:v>0.48219178082191783</c:v>
                </c:pt>
                <c:pt idx="2">
                  <c:v>0.63260340632603407</c:v>
                </c:pt>
                <c:pt idx="3">
                  <c:v>0.62592592592592589</c:v>
                </c:pt>
                <c:pt idx="4">
                  <c:v>0.56439393939393945</c:v>
                </c:pt>
                <c:pt idx="5">
                  <c:v>0</c:v>
                </c:pt>
                <c:pt idx="6">
                  <c:v>0.22991689750692521</c:v>
                </c:pt>
                <c:pt idx="7">
                  <c:v>0.35148514851485146</c:v>
                </c:pt>
                <c:pt idx="8">
                  <c:v>0.33455882352941174</c:v>
                </c:pt>
                <c:pt idx="9">
                  <c:v>0.29118773946360155</c:v>
                </c:pt>
                <c:pt idx="10">
                  <c:v>0</c:v>
                </c:pt>
                <c:pt idx="11">
                  <c:v>0.21095890410958903</c:v>
                </c:pt>
                <c:pt idx="12">
                  <c:v>0.26302729528535979</c:v>
                </c:pt>
                <c:pt idx="13">
                  <c:v>0.21771217712177121</c:v>
                </c:pt>
                <c:pt idx="14">
                  <c:v>0.19771863117870722</c:v>
                </c:pt>
                <c:pt idx="15">
                  <c:v>0</c:v>
                </c:pt>
                <c:pt idx="16">
                  <c:v>0.17260273972602741</c:v>
                </c:pt>
                <c:pt idx="17">
                  <c:v>0.2617283950617284</c:v>
                </c:pt>
                <c:pt idx="18">
                  <c:v>0.22676579925650558</c:v>
                </c:pt>
                <c:pt idx="19">
                  <c:v>0.19771863117870722</c:v>
                </c:pt>
                <c:pt idx="20">
                  <c:v>0</c:v>
                </c:pt>
                <c:pt idx="21">
                  <c:v>0.13573407202216067</c:v>
                </c:pt>
                <c:pt idx="22">
                  <c:v>0.23529411764705882</c:v>
                </c:pt>
                <c:pt idx="23">
                  <c:v>0.23333333333333334</c:v>
                </c:pt>
                <c:pt idx="24">
                  <c:v>0.19391634980988592</c:v>
                </c:pt>
              </c:numCache>
            </c:numRef>
          </c:val>
          <c:extLst>
            <c:ext xmlns:c16="http://schemas.microsoft.com/office/drawing/2014/chart" uri="{C3380CC4-5D6E-409C-BE32-E72D297353CC}">
              <c16:uniqueId val="{00000009-BDA4-48DC-8702-0C8D0D3C19CB}"/>
            </c:ext>
          </c:extLst>
        </c:ser>
        <c:ser>
          <c:idx val="2"/>
          <c:order val="1"/>
          <c:tx>
            <c:strRef>
              <c:f>'Q13.要件の変化への対応【ABCD】 '!$AA$6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0B-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0C-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0D-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0E-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0F-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10-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11-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12-BDA4-48DC-8702-0C8D0D3C19C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'!$AA$7:$AA$31</c:f>
              <c:numCache>
                <c:formatCode>0%</c:formatCode>
                <c:ptCount val="25"/>
                <c:pt idx="0" formatCode="General">
                  <c:v>0</c:v>
                </c:pt>
                <c:pt idx="1">
                  <c:v>0.33698630136986302</c:v>
                </c:pt>
                <c:pt idx="2">
                  <c:v>0.27493917274939172</c:v>
                </c:pt>
                <c:pt idx="3">
                  <c:v>0.30740740740740741</c:v>
                </c:pt>
                <c:pt idx="4">
                  <c:v>0.35606060606060608</c:v>
                </c:pt>
                <c:pt idx="5">
                  <c:v>0</c:v>
                </c:pt>
                <c:pt idx="6">
                  <c:v>0.36011080332409973</c:v>
                </c:pt>
                <c:pt idx="7">
                  <c:v>0.38861386138613863</c:v>
                </c:pt>
                <c:pt idx="8">
                  <c:v>0.41176470588235292</c:v>
                </c:pt>
                <c:pt idx="9">
                  <c:v>0.44444444444444442</c:v>
                </c:pt>
                <c:pt idx="10">
                  <c:v>0</c:v>
                </c:pt>
                <c:pt idx="11">
                  <c:v>0.37534246575342467</c:v>
                </c:pt>
                <c:pt idx="12">
                  <c:v>0.39454094292803971</c:v>
                </c:pt>
                <c:pt idx="13">
                  <c:v>0.41697416974169743</c:v>
                </c:pt>
                <c:pt idx="14">
                  <c:v>0.50190114068441061</c:v>
                </c:pt>
                <c:pt idx="15">
                  <c:v>0</c:v>
                </c:pt>
                <c:pt idx="16">
                  <c:v>0.41369863013698632</c:v>
                </c:pt>
                <c:pt idx="17">
                  <c:v>0.42222222222222222</c:v>
                </c:pt>
                <c:pt idx="18">
                  <c:v>0.43866171003717475</c:v>
                </c:pt>
                <c:pt idx="19">
                  <c:v>0.39923954372623577</c:v>
                </c:pt>
                <c:pt idx="20">
                  <c:v>0</c:v>
                </c:pt>
                <c:pt idx="21">
                  <c:v>0.24930747922437674</c:v>
                </c:pt>
                <c:pt idx="22">
                  <c:v>0.3014705882352941</c:v>
                </c:pt>
                <c:pt idx="23">
                  <c:v>0.33703703703703702</c:v>
                </c:pt>
                <c:pt idx="24">
                  <c:v>0.3269961977186312</c:v>
                </c:pt>
              </c:numCache>
            </c:numRef>
          </c:val>
          <c:extLst>
            <c:ext xmlns:c16="http://schemas.microsoft.com/office/drawing/2014/chart" uri="{C3380CC4-5D6E-409C-BE32-E72D297353CC}">
              <c16:uniqueId val="{00000013-BDA4-48DC-8702-0C8D0D3C19CB}"/>
            </c:ext>
          </c:extLst>
        </c:ser>
        <c:ser>
          <c:idx val="1"/>
          <c:order val="2"/>
          <c:tx>
            <c:strRef>
              <c:f>'Q13.要件の変化への対応【ABCD】 '!$AB$6</c:f>
              <c:strCache>
                <c:ptCount val="1"/>
                <c:pt idx="0">
                  <c:v>どちらともいえない</c:v>
                </c:pt>
              </c:strCache>
            </c:strRef>
          </c:tx>
          <c:spPr>
            <a:solidFill>
              <a:srgbClr val="FFFF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15-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16-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17-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18-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19-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1A-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1B-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1C-BDA4-48DC-8702-0C8D0D3C19C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'!$AB$7:$AB$31</c:f>
              <c:numCache>
                <c:formatCode>0%</c:formatCode>
                <c:ptCount val="25"/>
                <c:pt idx="0" formatCode="General">
                  <c:v>0</c:v>
                </c:pt>
                <c:pt idx="1">
                  <c:v>0.10136986301369863</c:v>
                </c:pt>
                <c:pt idx="2">
                  <c:v>6.8126520681265207E-2</c:v>
                </c:pt>
                <c:pt idx="3">
                  <c:v>4.4444444444444446E-2</c:v>
                </c:pt>
                <c:pt idx="4">
                  <c:v>4.924242424242424E-2</c:v>
                </c:pt>
                <c:pt idx="5">
                  <c:v>0</c:v>
                </c:pt>
                <c:pt idx="6">
                  <c:v>0.23822714681440443</c:v>
                </c:pt>
                <c:pt idx="7">
                  <c:v>0.1905940594059406</c:v>
                </c:pt>
                <c:pt idx="8">
                  <c:v>0.17279411764705882</c:v>
                </c:pt>
                <c:pt idx="9">
                  <c:v>0.19157088122605365</c:v>
                </c:pt>
                <c:pt idx="10">
                  <c:v>0</c:v>
                </c:pt>
                <c:pt idx="11">
                  <c:v>0.23561643835616439</c:v>
                </c:pt>
                <c:pt idx="12">
                  <c:v>0.26054590570719605</c:v>
                </c:pt>
                <c:pt idx="13">
                  <c:v>0.25461254612546125</c:v>
                </c:pt>
                <c:pt idx="14">
                  <c:v>0.19771863117870722</c:v>
                </c:pt>
                <c:pt idx="15">
                  <c:v>0</c:v>
                </c:pt>
                <c:pt idx="16">
                  <c:v>0.24657534246575341</c:v>
                </c:pt>
                <c:pt idx="17">
                  <c:v>0.2271604938271605</c:v>
                </c:pt>
                <c:pt idx="18">
                  <c:v>0.24535315985130113</c:v>
                </c:pt>
                <c:pt idx="19">
                  <c:v>0.27376425855513309</c:v>
                </c:pt>
                <c:pt idx="20">
                  <c:v>0</c:v>
                </c:pt>
                <c:pt idx="21">
                  <c:v>0.33240997229916897</c:v>
                </c:pt>
                <c:pt idx="22">
                  <c:v>0.32843137254901961</c:v>
                </c:pt>
                <c:pt idx="23">
                  <c:v>0.29629629629629628</c:v>
                </c:pt>
                <c:pt idx="24">
                  <c:v>0.34600760456273766</c:v>
                </c:pt>
              </c:numCache>
            </c:numRef>
          </c:val>
          <c:extLst>
            <c:ext xmlns:c16="http://schemas.microsoft.com/office/drawing/2014/chart" uri="{C3380CC4-5D6E-409C-BE32-E72D297353CC}">
              <c16:uniqueId val="{0000001D-BDA4-48DC-8702-0C8D0D3C19CB}"/>
            </c:ext>
          </c:extLst>
        </c:ser>
        <c:ser>
          <c:idx val="3"/>
          <c:order val="3"/>
          <c:tx>
            <c:strRef>
              <c:f>'Q13.要件の変化への対応【ABCD】 '!$AC$6</c:f>
              <c:strCache>
                <c:ptCount val="1"/>
                <c:pt idx="0">
                  <c:v>あまり重要と思わない</c:v>
                </c:pt>
              </c:strCache>
            </c:strRef>
          </c:tx>
          <c:spPr>
            <a:solidFill>
              <a:srgbClr val="3366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1F-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20-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21-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22-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23-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24-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25-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26-BDA4-48DC-8702-0C8D0D3C19CB}"/>
                </c:ext>
              </c:extLst>
            </c:dLbl>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'!$AC$7:$AC$31</c:f>
              <c:numCache>
                <c:formatCode>0%</c:formatCode>
                <c:ptCount val="25"/>
                <c:pt idx="0" formatCode="General">
                  <c:v>0</c:v>
                </c:pt>
                <c:pt idx="1">
                  <c:v>8.21917808219178E-3</c:v>
                </c:pt>
                <c:pt idx="2">
                  <c:v>4.8661800486618006E-3</c:v>
                </c:pt>
                <c:pt idx="3">
                  <c:v>1.1111111111111112E-2</c:v>
                </c:pt>
                <c:pt idx="4">
                  <c:v>3.787878787878788E-3</c:v>
                </c:pt>
                <c:pt idx="5">
                  <c:v>0</c:v>
                </c:pt>
                <c:pt idx="6">
                  <c:v>6.0941828254847646E-2</c:v>
                </c:pt>
                <c:pt idx="7">
                  <c:v>2.7227722772277228E-2</c:v>
                </c:pt>
                <c:pt idx="8">
                  <c:v>2.9411764705882353E-2</c:v>
                </c:pt>
                <c:pt idx="9">
                  <c:v>1.1494252873563218E-2</c:v>
                </c:pt>
                <c:pt idx="10">
                  <c:v>0</c:v>
                </c:pt>
                <c:pt idx="11">
                  <c:v>5.7534246575342465E-2</c:v>
                </c:pt>
                <c:pt idx="12">
                  <c:v>2.4813895781637719E-2</c:v>
                </c:pt>
                <c:pt idx="13">
                  <c:v>5.9040590405904057E-2</c:v>
                </c:pt>
                <c:pt idx="14">
                  <c:v>3.4220532319391636E-2</c:v>
                </c:pt>
                <c:pt idx="15">
                  <c:v>0</c:v>
                </c:pt>
                <c:pt idx="16">
                  <c:v>5.7534246575342465E-2</c:v>
                </c:pt>
                <c:pt idx="17">
                  <c:v>4.4444444444444446E-2</c:v>
                </c:pt>
                <c:pt idx="18">
                  <c:v>5.204460966542751E-2</c:v>
                </c:pt>
                <c:pt idx="19">
                  <c:v>4.9429657794676805E-2</c:v>
                </c:pt>
                <c:pt idx="20">
                  <c:v>0</c:v>
                </c:pt>
                <c:pt idx="21">
                  <c:v>7.2022160664819951E-2</c:v>
                </c:pt>
                <c:pt idx="22">
                  <c:v>4.1666666666666664E-2</c:v>
                </c:pt>
                <c:pt idx="23">
                  <c:v>5.185185185185185E-2</c:v>
                </c:pt>
                <c:pt idx="24">
                  <c:v>4.9429657794676805E-2</c:v>
                </c:pt>
              </c:numCache>
            </c:numRef>
          </c:val>
          <c:extLst>
            <c:ext xmlns:c16="http://schemas.microsoft.com/office/drawing/2014/chart" uri="{C3380CC4-5D6E-409C-BE32-E72D297353CC}">
              <c16:uniqueId val="{00000027-BDA4-48DC-8702-0C8D0D3C19CB}"/>
            </c:ext>
          </c:extLst>
        </c:ser>
        <c:ser>
          <c:idx val="4"/>
          <c:order val="4"/>
          <c:tx>
            <c:strRef>
              <c:f>'Q13.要件の変化への対応【ABCD】 '!$AD$6</c:f>
              <c:strCache>
                <c:ptCount val="1"/>
                <c:pt idx="0">
                  <c:v>重要と思わない</c:v>
                </c:pt>
              </c:strCache>
            </c:strRef>
          </c:tx>
          <c:spPr>
            <a:solidFill>
              <a:srgbClr val="9DC3E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8-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29-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2A-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2B-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2C-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2D-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2E-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2F-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30-BDA4-48DC-8702-0C8D0D3C19C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'!$AD$7:$AD$31</c:f>
              <c:numCache>
                <c:formatCode>0%</c:formatCode>
                <c:ptCount val="25"/>
                <c:pt idx="0" formatCode="General">
                  <c:v>0</c:v>
                </c:pt>
                <c:pt idx="1">
                  <c:v>1.643835616438356E-2</c:v>
                </c:pt>
                <c:pt idx="2">
                  <c:v>2.4330900243309003E-3</c:v>
                </c:pt>
                <c:pt idx="3">
                  <c:v>7.4074074074074077E-3</c:v>
                </c:pt>
                <c:pt idx="4">
                  <c:v>7.575757575757576E-3</c:v>
                </c:pt>
                <c:pt idx="5">
                  <c:v>0</c:v>
                </c:pt>
                <c:pt idx="6">
                  <c:v>2.4930747922437674E-2</c:v>
                </c:pt>
                <c:pt idx="7">
                  <c:v>9.9009900990099011E-3</c:v>
                </c:pt>
                <c:pt idx="8">
                  <c:v>3.6764705882352942E-2</c:v>
                </c:pt>
                <c:pt idx="9">
                  <c:v>1.9157088122605363E-2</c:v>
                </c:pt>
                <c:pt idx="10">
                  <c:v>0</c:v>
                </c:pt>
                <c:pt idx="11">
                  <c:v>2.7397260273972601E-2</c:v>
                </c:pt>
                <c:pt idx="12">
                  <c:v>2.2332506203473945E-2</c:v>
                </c:pt>
                <c:pt idx="13">
                  <c:v>2.5830258302583026E-2</c:v>
                </c:pt>
                <c:pt idx="14">
                  <c:v>1.1406844106463879E-2</c:v>
                </c:pt>
                <c:pt idx="15">
                  <c:v>0</c:v>
                </c:pt>
                <c:pt idx="16">
                  <c:v>2.7397260273972601E-2</c:v>
                </c:pt>
                <c:pt idx="17">
                  <c:v>2.4691358024691357E-2</c:v>
                </c:pt>
                <c:pt idx="18">
                  <c:v>2.9739776951672861E-2</c:v>
                </c:pt>
                <c:pt idx="19">
                  <c:v>2.6615969581749048E-2</c:v>
                </c:pt>
                <c:pt idx="20">
                  <c:v>0</c:v>
                </c:pt>
                <c:pt idx="21">
                  <c:v>3.6011080332409975E-2</c:v>
                </c:pt>
                <c:pt idx="22">
                  <c:v>2.6960784313725492E-2</c:v>
                </c:pt>
                <c:pt idx="23">
                  <c:v>2.9629629629629631E-2</c:v>
                </c:pt>
                <c:pt idx="24">
                  <c:v>1.9011406844106463E-2</c:v>
                </c:pt>
              </c:numCache>
            </c:numRef>
          </c:val>
          <c:extLst>
            <c:ext xmlns:c16="http://schemas.microsoft.com/office/drawing/2014/chart" uri="{C3380CC4-5D6E-409C-BE32-E72D297353CC}">
              <c16:uniqueId val="{00000031-BDA4-48DC-8702-0C8D0D3C19CB}"/>
            </c:ext>
          </c:extLst>
        </c:ser>
        <c:ser>
          <c:idx val="5"/>
          <c:order val="5"/>
          <c:tx>
            <c:strRef>
              <c:f>'Q13.要件の変化への対応【ABCD】 '!$AE$6</c:f>
              <c:strCache>
                <c:ptCount val="1"/>
                <c:pt idx="0">
                  <c:v>わからない</c:v>
                </c:pt>
              </c:strCache>
            </c:strRef>
          </c:tx>
          <c:spPr>
            <a:solidFill>
              <a:sysClr val="window" lastClr="FFFF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2-BDA4-48DC-8702-0C8D0D3C19CB}"/>
                </c:ext>
              </c:extLst>
            </c:dLbl>
            <c:dLbl>
              <c:idx val="5"/>
              <c:delete val="1"/>
              <c:extLst>
                <c:ext xmlns:c15="http://schemas.microsoft.com/office/drawing/2012/chart" uri="{CE6537A1-D6FC-4f65-9D91-7224C49458BB}"/>
                <c:ext xmlns:c16="http://schemas.microsoft.com/office/drawing/2014/chart" uri="{C3380CC4-5D6E-409C-BE32-E72D297353CC}">
                  <c16:uniqueId val="{00000033-BDA4-48DC-8702-0C8D0D3C19CB}"/>
                </c:ext>
              </c:extLst>
            </c:dLbl>
            <c:dLbl>
              <c:idx val="10"/>
              <c:delete val="1"/>
              <c:extLst>
                <c:ext xmlns:c15="http://schemas.microsoft.com/office/drawing/2012/chart" uri="{CE6537A1-D6FC-4f65-9D91-7224C49458BB}"/>
                <c:ext xmlns:c16="http://schemas.microsoft.com/office/drawing/2014/chart" uri="{C3380CC4-5D6E-409C-BE32-E72D297353CC}">
                  <c16:uniqueId val="{00000034-BDA4-48DC-8702-0C8D0D3C19CB}"/>
                </c:ext>
              </c:extLst>
            </c:dLbl>
            <c:dLbl>
              <c:idx val="15"/>
              <c:delete val="1"/>
              <c:extLst>
                <c:ext xmlns:c15="http://schemas.microsoft.com/office/drawing/2012/chart" uri="{CE6537A1-D6FC-4f65-9D91-7224C49458BB}"/>
                <c:ext xmlns:c16="http://schemas.microsoft.com/office/drawing/2014/chart" uri="{C3380CC4-5D6E-409C-BE32-E72D297353CC}">
                  <c16:uniqueId val="{00000035-BDA4-48DC-8702-0C8D0D3C19CB}"/>
                </c:ext>
              </c:extLst>
            </c:dLbl>
            <c:dLbl>
              <c:idx val="20"/>
              <c:delete val="1"/>
              <c:extLst>
                <c:ext xmlns:c15="http://schemas.microsoft.com/office/drawing/2012/chart" uri="{CE6537A1-D6FC-4f65-9D91-7224C49458BB}"/>
                <c:ext xmlns:c16="http://schemas.microsoft.com/office/drawing/2014/chart" uri="{C3380CC4-5D6E-409C-BE32-E72D297353CC}">
                  <c16:uniqueId val="{00000036-BDA4-48DC-8702-0C8D0D3C19CB}"/>
                </c:ext>
              </c:extLst>
            </c:dLbl>
            <c:dLbl>
              <c:idx val="25"/>
              <c:delete val="1"/>
              <c:extLst>
                <c:ext xmlns:c15="http://schemas.microsoft.com/office/drawing/2012/chart" uri="{CE6537A1-D6FC-4f65-9D91-7224C49458BB}"/>
                <c:ext xmlns:c16="http://schemas.microsoft.com/office/drawing/2014/chart" uri="{C3380CC4-5D6E-409C-BE32-E72D297353CC}">
                  <c16:uniqueId val="{00000037-BDA4-48DC-8702-0C8D0D3C19CB}"/>
                </c:ext>
              </c:extLst>
            </c:dLbl>
            <c:dLbl>
              <c:idx val="30"/>
              <c:delete val="1"/>
              <c:extLst>
                <c:ext xmlns:c15="http://schemas.microsoft.com/office/drawing/2012/chart" uri="{CE6537A1-D6FC-4f65-9D91-7224C49458BB}"/>
                <c:ext xmlns:c16="http://schemas.microsoft.com/office/drawing/2014/chart" uri="{C3380CC4-5D6E-409C-BE32-E72D297353CC}">
                  <c16:uniqueId val="{00000038-BDA4-48DC-8702-0C8D0D3C19CB}"/>
                </c:ext>
              </c:extLst>
            </c:dLbl>
            <c:dLbl>
              <c:idx val="35"/>
              <c:delete val="1"/>
              <c:extLst>
                <c:ext xmlns:c15="http://schemas.microsoft.com/office/drawing/2012/chart" uri="{CE6537A1-D6FC-4f65-9D91-7224C49458BB}"/>
                <c:ext xmlns:c16="http://schemas.microsoft.com/office/drawing/2014/chart" uri="{C3380CC4-5D6E-409C-BE32-E72D297353CC}">
                  <c16:uniqueId val="{00000039-BDA4-48DC-8702-0C8D0D3C19CB}"/>
                </c:ext>
              </c:extLst>
            </c:dLbl>
            <c:dLbl>
              <c:idx val="40"/>
              <c:delete val="1"/>
              <c:extLst>
                <c:ext xmlns:c15="http://schemas.microsoft.com/office/drawing/2012/chart" uri="{CE6537A1-D6FC-4f65-9D91-7224C49458BB}"/>
                <c:ext xmlns:c16="http://schemas.microsoft.com/office/drawing/2014/chart" uri="{C3380CC4-5D6E-409C-BE32-E72D297353CC}">
                  <c16:uniqueId val="{0000003A-BDA4-48DC-8702-0C8D0D3C19CB}"/>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'!$Y$7:$Y$31</c:f>
              <c:strCache>
                <c:ptCount val="25"/>
                <c:pt idx="0">
                  <c:v>【 H.技術者の教育.訓練.スキルの向上 】  </c:v>
                </c:pt>
                <c:pt idx="1">
                  <c:v>A.ユーザー企業（N=365）</c:v>
                </c:pt>
                <c:pt idx="2">
                  <c:v>B.メーカー企業（N=411）</c:v>
                </c:pt>
                <c:pt idx="3">
                  <c:v>C.サブシステム提供企業（N=270）</c:v>
                </c:pt>
                <c:pt idx="4">
                  <c:v>D.サービス提供企業（N=264）</c:v>
                </c:pt>
                <c:pt idx="5">
                  <c:v>【 G.新たな開発技術(AI等)の導入 】   </c:v>
                </c:pt>
                <c:pt idx="6">
                  <c:v>A.ユーザー企業（N=361）</c:v>
                </c:pt>
                <c:pt idx="7">
                  <c:v>B.メーカー企業（N=404）</c:v>
                </c:pt>
                <c:pt idx="8">
                  <c:v>C.サブシステム提供企業（N=272）</c:v>
                </c:pt>
                <c:pt idx="9">
                  <c:v>D.サービス提供企業（N=261）</c:v>
                </c:pt>
                <c:pt idx="10">
                  <c:v>【 B.ソフトウェア.プラットフォームの導入 】</c:v>
                </c:pt>
                <c:pt idx="11">
                  <c:v>A.ユーザー企業（N=365）</c:v>
                </c:pt>
                <c:pt idx="12">
                  <c:v>B.メーカー企業（N=403）</c:v>
                </c:pt>
                <c:pt idx="13">
                  <c:v>C.サブシステム提供企業（N=271）</c:v>
                </c:pt>
                <c:pt idx="14">
                  <c:v>D.サービス提供企業（N=263）</c:v>
                </c:pt>
                <c:pt idx="15">
                  <c:v>【 C.ハードウェアの高機能.高性能化 】   </c:v>
                </c:pt>
                <c:pt idx="16">
                  <c:v>A.ユーザー企業（N=365）</c:v>
                </c:pt>
                <c:pt idx="17">
                  <c:v>B.メーカー企業（N=405）</c:v>
                </c:pt>
                <c:pt idx="18">
                  <c:v>C.サブシステム提供企業（N=269）</c:v>
                </c:pt>
                <c:pt idx="19">
                  <c:v>D.サービス提供企業（N=263）</c:v>
                </c:pt>
                <c:pt idx="20">
                  <c:v>【 A.アーキテクチャの見直し 】       </c:v>
                </c:pt>
                <c:pt idx="21">
                  <c:v>A.ユーザー企業（N=361）</c:v>
                </c:pt>
                <c:pt idx="22">
                  <c:v>B.メーカー企業（N=408）</c:v>
                </c:pt>
                <c:pt idx="23">
                  <c:v>C.サブシステム提供企業（N=270）</c:v>
                </c:pt>
                <c:pt idx="24">
                  <c:v>D.サービス提供企業（N=263）</c:v>
                </c:pt>
              </c:strCache>
            </c:strRef>
          </c:cat>
          <c:val>
            <c:numRef>
              <c:f>'Q13.要件の変化への対応【ABCD】 '!$AE$7:$AE$31</c:f>
              <c:numCache>
                <c:formatCode>0%</c:formatCode>
                <c:ptCount val="25"/>
                <c:pt idx="0" formatCode="General">
                  <c:v>0</c:v>
                </c:pt>
                <c:pt idx="1">
                  <c:v>5.4794520547945202E-2</c:v>
                </c:pt>
                <c:pt idx="2">
                  <c:v>1.7031630170316302E-2</c:v>
                </c:pt>
                <c:pt idx="3">
                  <c:v>3.7037037037037038E-3</c:v>
                </c:pt>
                <c:pt idx="4">
                  <c:v>1.893939393939394E-2</c:v>
                </c:pt>
                <c:pt idx="5">
                  <c:v>0</c:v>
                </c:pt>
                <c:pt idx="6">
                  <c:v>8.5872576177285317E-2</c:v>
                </c:pt>
                <c:pt idx="7">
                  <c:v>3.2178217821782179E-2</c:v>
                </c:pt>
                <c:pt idx="8">
                  <c:v>1.4705882352941176E-2</c:v>
                </c:pt>
                <c:pt idx="9">
                  <c:v>4.2145593869731802E-2</c:v>
                </c:pt>
                <c:pt idx="10">
                  <c:v>0</c:v>
                </c:pt>
                <c:pt idx="11">
                  <c:v>9.3150684931506855E-2</c:v>
                </c:pt>
                <c:pt idx="12">
                  <c:v>3.4739454094292806E-2</c:v>
                </c:pt>
                <c:pt idx="13">
                  <c:v>2.5830258302583026E-2</c:v>
                </c:pt>
                <c:pt idx="14">
                  <c:v>5.7034220532319393E-2</c:v>
                </c:pt>
                <c:pt idx="15">
                  <c:v>0</c:v>
                </c:pt>
                <c:pt idx="16">
                  <c:v>8.2191780821917804E-2</c:v>
                </c:pt>
                <c:pt idx="17">
                  <c:v>1.9753086419753086E-2</c:v>
                </c:pt>
                <c:pt idx="18">
                  <c:v>7.4349442379182153E-3</c:v>
                </c:pt>
                <c:pt idx="19">
                  <c:v>5.3231939163498096E-2</c:v>
                </c:pt>
                <c:pt idx="20">
                  <c:v>0</c:v>
                </c:pt>
                <c:pt idx="21">
                  <c:v>0.17451523545706371</c:v>
                </c:pt>
                <c:pt idx="22">
                  <c:v>6.6176470588235295E-2</c:v>
                </c:pt>
                <c:pt idx="23">
                  <c:v>5.185185185185185E-2</c:v>
                </c:pt>
                <c:pt idx="24">
                  <c:v>6.4638783269961975E-2</c:v>
                </c:pt>
              </c:numCache>
            </c:numRef>
          </c:val>
          <c:extLst>
            <c:ext xmlns:c16="http://schemas.microsoft.com/office/drawing/2014/chart" uri="{C3380CC4-5D6E-409C-BE32-E72D297353CC}">
              <c16:uniqueId val="{0000003B-BDA4-48DC-8702-0C8D0D3C19C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3.7922601256114671E-2"/>
          <c:w val="0.58036699643988476"/>
          <c:h val="0.72624528568187219"/>
        </c:manualLayout>
      </c:layout>
      <c:barChart>
        <c:barDir val="bar"/>
        <c:grouping val="stacked"/>
        <c:varyColors val="0"/>
        <c:ser>
          <c:idx val="0"/>
          <c:order val="0"/>
          <c:tx>
            <c:strRef>
              <c:f>'Q13.要件の変化への対応【ABCD】 '!$Z$6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01-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02-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03-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04-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05-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06-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07-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08-CCB1-4F0D-A98D-F74B1CE7387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'!$Z$32:$Z$51</c:f>
              <c:numCache>
                <c:formatCode>0%</c:formatCode>
                <c:ptCount val="20"/>
                <c:pt idx="0">
                  <c:v>0</c:v>
                </c:pt>
                <c:pt idx="1">
                  <c:v>8.5635359116022103E-2</c:v>
                </c:pt>
                <c:pt idx="2">
                  <c:v>0.17574257425742573</c:v>
                </c:pt>
                <c:pt idx="3">
                  <c:v>0.18045112781954886</c:v>
                </c:pt>
                <c:pt idx="4">
                  <c:v>0.16730038022813687</c:v>
                </c:pt>
                <c:pt idx="5">
                  <c:v>0</c:v>
                </c:pt>
                <c:pt idx="6">
                  <c:v>9.7222222222222224E-2</c:v>
                </c:pt>
                <c:pt idx="7">
                  <c:v>0.11881188118811881</c:v>
                </c:pt>
                <c:pt idx="8">
                  <c:v>8.5501858736059477E-2</c:v>
                </c:pt>
                <c:pt idx="9">
                  <c:v>8.0459770114942528E-2</c:v>
                </c:pt>
                <c:pt idx="10">
                  <c:v>0</c:v>
                </c:pt>
                <c:pt idx="11">
                  <c:v>4.1208791208791208E-2</c:v>
                </c:pt>
                <c:pt idx="12">
                  <c:v>0.10918114143920596</c:v>
                </c:pt>
                <c:pt idx="13">
                  <c:v>0.10780669144981413</c:v>
                </c:pt>
                <c:pt idx="14">
                  <c:v>0.1183206106870229</c:v>
                </c:pt>
                <c:pt idx="15">
                  <c:v>0</c:v>
                </c:pt>
                <c:pt idx="16">
                  <c:v>6.3535911602209949E-2</c:v>
                </c:pt>
                <c:pt idx="17">
                  <c:v>8.7064676616915429E-2</c:v>
                </c:pt>
                <c:pt idx="18">
                  <c:v>7.5187969924812026E-2</c:v>
                </c:pt>
                <c:pt idx="19">
                  <c:v>6.5384615384615388E-2</c:v>
                </c:pt>
              </c:numCache>
            </c:numRef>
          </c:val>
          <c:extLst>
            <c:ext xmlns:c16="http://schemas.microsoft.com/office/drawing/2014/chart" uri="{C3380CC4-5D6E-409C-BE32-E72D297353CC}">
              <c16:uniqueId val="{00000009-CCB1-4F0D-A98D-F74B1CE73875}"/>
            </c:ext>
          </c:extLst>
        </c:ser>
        <c:ser>
          <c:idx val="2"/>
          <c:order val="1"/>
          <c:tx>
            <c:strRef>
              <c:f>'Q13.要件の変化への対応【ABCD】 '!$AA$6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0B-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0C-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0D-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0E-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0F-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10-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11-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12-CCB1-4F0D-A98D-F74B1CE7387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'!$AA$32:$AA$51</c:f>
              <c:numCache>
                <c:formatCode>0%</c:formatCode>
                <c:ptCount val="20"/>
                <c:pt idx="0">
                  <c:v>0</c:v>
                </c:pt>
                <c:pt idx="1">
                  <c:v>0.2292817679558011</c:v>
                </c:pt>
                <c:pt idx="2">
                  <c:v>0.23514851485148514</c:v>
                </c:pt>
                <c:pt idx="3">
                  <c:v>0.32330827067669171</c:v>
                </c:pt>
                <c:pt idx="4">
                  <c:v>0.3193916349809886</c:v>
                </c:pt>
                <c:pt idx="5">
                  <c:v>0</c:v>
                </c:pt>
                <c:pt idx="6">
                  <c:v>0.36666666666666664</c:v>
                </c:pt>
                <c:pt idx="7">
                  <c:v>0.34158415841584161</c:v>
                </c:pt>
                <c:pt idx="8">
                  <c:v>0.31970260223048325</c:v>
                </c:pt>
                <c:pt idx="9">
                  <c:v>0.32183908045977011</c:v>
                </c:pt>
                <c:pt idx="10">
                  <c:v>0</c:v>
                </c:pt>
                <c:pt idx="11">
                  <c:v>0.20054945054945056</c:v>
                </c:pt>
                <c:pt idx="12">
                  <c:v>0.27543424317617865</c:v>
                </c:pt>
                <c:pt idx="13">
                  <c:v>0.32342007434944237</c:v>
                </c:pt>
                <c:pt idx="14">
                  <c:v>0.30152671755725191</c:v>
                </c:pt>
                <c:pt idx="15">
                  <c:v>0</c:v>
                </c:pt>
                <c:pt idx="16">
                  <c:v>0.20718232044198895</c:v>
                </c:pt>
                <c:pt idx="17">
                  <c:v>0.22885572139303484</c:v>
                </c:pt>
                <c:pt idx="18">
                  <c:v>0.24060150375939848</c:v>
                </c:pt>
                <c:pt idx="19">
                  <c:v>0.24230769230769231</c:v>
                </c:pt>
              </c:numCache>
            </c:numRef>
          </c:val>
          <c:extLst>
            <c:ext xmlns:c16="http://schemas.microsoft.com/office/drawing/2014/chart" uri="{C3380CC4-5D6E-409C-BE32-E72D297353CC}">
              <c16:uniqueId val="{00000013-CCB1-4F0D-A98D-F74B1CE73875}"/>
            </c:ext>
          </c:extLst>
        </c:ser>
        <c:ser>
          <c:idx val="1"/>
          <c:order val="2"/>
          <c:tx>
            <c:strRef>
              <c:f>'Q13.要件の変化への対応【ABCD】 '!$AB$6</c:f>
              <c:strCache>
                <c:ptCount val="1"/>
                <c:pt idx="0">
                  <c:v>どちらともいえない</c:v>
                </c:pt>
              </c:strCache>
            </c:strRef>
          </c:tx>
          <c:spPr>
            <a:solidFill>
              <a:srgbClr val="FFFF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15-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16-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17-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18-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19-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1A-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1B-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1C-CCB1-4F0D-A98D-F74B1CE7387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'!$AB$32:$AB$51</c:f>
              <c:numCache>
                <c:formatCode>0%</c:formatCode>
                <c:ptCount val="20"/>
                <c:pt idx="0">
                  <c:v>0</c:v>
                </c:pt>
                <c:pt idx="1">
                  <c:v>0.3729281767955801</c:v>
                </c:pt>
                <c:pt idx="2">
                  <c:v>0.36138613861386137</c:v>
                </c:pt>
                <c:pt idx="3">
                  <c:v>0.31203007518796994</c:v>
                </c:pt>
                <c:pt idx="4">
                  <c:v>0.33840304182509506</c:v>
                </c:pt>
                <c:pt idx="5">
                  <c:v>0</c:v>
                </c:pt>
                <c:pt idx="6">
                  <c:v>0.3527777777777778</c:v>
                </c:pt>
                <c:pt idx="7">
                  <c:v>0.37871287128712872</c:v>
                </c:pt>
                <c:pt idx="8">
                  <c:v>0.4200743494423792</c:v>
                </c:pt>
                <c:pt idx="9">
                  <c:v>0.41379310344827586</c:v>
                </c:pt>
                <c:pt idx="10">
                  <c:v>0</c:v>
                </c:pt>
                <c:pt idx="11">
                  <c:v>0.40659340659340659</c:v>
                </c:pt>
                <c:pt idx="12">
                  <c:v>0.40694789081885857</c:v>
                </c:pt>
                <c:pt idx="13">
                  <c:v>0.3903345724907063</c:v>
                </c:pt>
                <c:pt idx="14">
                  <c:v>0.38167938931297712</c:v>
                </c:pt>
                <c:pt idx="15">
                  <c:v>0</c:v>
                </c:pt>
                <c:pt idx="16">
                  <c:v>0.41160220994475138</c:v>
                </c:pt>
                <c:pt idx="17">
                  <c:v>0.46517412935323382</c:v>
                </c:pt>
                <c:pt idx="18">
                  <c:v>0.4924812030075188</c:v>
                </c:pt>
                <c:pt idx="19">
                  <c:v>0.47692307692307695</c:v>
                </c:pt>
              </c:numCache>
            </c:numRef>
          </c:val>
          <c:extLst>
            <c:ext xmlns:c16="http://schemas.microsoft.com/office/drawing/2014/chart" uri="{C3380CC4-5D6E-409C-BE32-E72D297353CC}">
              <c16:uniqueId val="{0000001D-CCB1-4F0D-A98D-F74B1CE73875}"/>
            </c:ext>
          </c:extLst>
        </c:ser>
        <c:ser>
          <c:idx val="3"/>
          <c:order val="3"/>
          <c:tx>
            <c:strRef>
              <c:f>'Q13.要件の変化への対応【ABCD】 '!$AC$6</c:f>
              <c:strCache>
                <c:ptCount val="1"/>
                <c:pt idx="0">
                  <c:v>あまり重要と思わない</c:v>
                </c:pt>
              </c:strCache>
            </c:strRef>
          </c:tx>
          <c:spPr>
            <a:solidFill>
              <a:srgbClr val="3366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1F-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20-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21-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22-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23-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24-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25-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26-CCB1-4F0D-A98D-F74B1CE73875}"/>
                </c:ext>
              </c:extLst>
            </c:dLbl>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'!$AC$32:$AC$51</c:f>
              <c:numCache>
                <c:formatCode>0%</c:formatCode>
                <c:ptCount val="20"/>
                <c:pt idx="0">
                  <c:v>0</c:v>
                </c:pt>
                <c:pt idx="1">
                  <c:v>8.2872928176795577E-2</c:v>
                </c:pt>
                <c:pt idx="2">
                  <c:v>8.4158415841584164E-2</c:v>
                </c:pt>
                <c:pt idx="3">
                  <c:v>7.8947368421052627E-2</c:v>
                </c:pt>
                <c:pt idx="4">
                  <c:v>6.4638783269961975E-2</c:v>
                </c:pt>
                <c:pt idx="5">
                  <c:v>0</c:v>
                </c:pt>
                <c:pt idx="6">
                  <c:v>7.4999999999999997E-2</c:v>
                </c:pt>
                <c:pt idx="7">
                  <c:v>8.1683168316831686E-2</c:v>
                </c:pt>
                <c:pt idx="8">
                  <c:v>8.9219330855018583E-2</c:v>
                </c:pt>
                <c:pt idx="9">
                  <c:v>8.8122605363984668E-2</c:v>
                </c:pt>
                <c:pt idx="10">
                  <c:v>0</c:v>
                </c:pt>
                <c:pt idx="11">
                  <c:v>0.11263736263736264</c:v>
                </c:pt>
                <c:pt idx="12">
                  <c:v>8.4367245657568243E-2</c:v>
                </c:pt>
                <c:pt idx="13">
                  <c:v>7.8066914498141265E-2</c:v>
                </c:pt>
                <c:pt idx="14">
                  <c:v>6.1068702290076333E-2</c:v>
                </c:pt>
                <c:pt idx="15">
                  <c:v>0</c:v>
                </c:pt>
                <c:pt idx="16">
                  <c:v>9.668508287292818E-2</c:v>
                </c:pt>
                <c:pt idx="17">
                  <c:v>7.9601990049751242E-2</c:v>
                </c:pt>
                <c:pt idx="18">
                  <c:v>8.646616541353383E-2</c:v>
                </c:pt>
                <c:pt idx="19">
                  <c:v>5.7692307692307696E-2</c:v>
                </c:pt>
              </c:numCache>
            </c:numRef>
          </c:val>
          <c:extLst>
            <c:ext xmlns:c16="http://schemas.microsoft.com/office/drawing/2014/chart" uri="{C3380CC4-5D6E-409C-BE32-E72D297353CC}">
              <c16:uniqueId val="{00000027-CCB1-4F0D-A98D-F74B1CE73875}"/>
            </c:ext>
          </c:extLst>
        </c:ser>
        <c:ser>
          <c:idx val="4"/>
          <c:order val="4"/>
          <c:tx>
            <c:strRef>
              <c:f>'Q13.要件の変化への対応【ABCD】 '!$AD$6</c:f>
              <c:strCache>
                <c:ptCount val="1"/>
                <c:pt idx="0">
                  <c:v>重要と思わない</c:v>
                </c:pt>
              </c:strCache>
            </c:strRef>
          </c:tx>
          <c:spPr>
            <a:solidFill>
              <a:srgbClr val="9DC3E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8-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29-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2A-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2B-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2C-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2D-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2E-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2F-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30-CCB1-4F0D-A98D-F74B1CE7387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'!$AD$32:$AD$51</c:f>
              <c:numCache>
                <c:formatCode>0%</c:formatCode>
                <c:ptCount val="20"/>
                <c:pt idx="0">
                  <c:v>0</c:v>
                </c:pt>
                <c:pt idx="1">
                  <c:v>3.8674033149171269E-2</c:v>
                </c:pt>
                <c:pt idx="2">
                  <c:v>3.9603960396039604E-2</c:v>
                </c:pt>
                <c:pt idx="3">
                  <c:v>4.5112781954887216E-2</c:v>
                </c:pt>
                <c:pt idx="4">
                  <c:v>4.1825095057034217E-2</c:v>
                </c:pt>
                <c:pt idx="5">
                  <c:v>0</c:v>
                </c:pt>
                <c:pt idx="6">
                  <c:v>3.6111111111111108E-2</c:v>
                </c:pt>
                <c:pt idx="7">
                  <c:v>4.4554455445544552E-2</c:v>
                </c:pt>
                <c:pt idx="8">
                  <c:v>6.6914498141263934E-2</c:v>
                </c:pt>
                <c:pt idx="9">
                  <c:v>3.8314176245210725E-2</c:v>
                </c:pt>
                <c:pt idx="10">
                  <c:v>0</c:v>
                </c:pt>
                <c:pt idx="11">
                  <c:v>4.9450549450549448E-2</c:v>
                </c:pt>
                <c:pt idx="12">
                  <c:v>2.9776674937965261E-2</c:v>
                </c:pt>
                <c:pt idx="13">
                  <c:v>4.4609665427509292E-2</c:v>
                </c:pt>
                <c:pt idx="14">
                  <c:v>4.1984732824427481E-2</c:v>
                </c:pt>
                <c:pt idx="15">
                  <c:v>0</c:v>
                </c:pt>
                <c:pt idx="16">
                  <c:v>4.1436464088397788E-2</c:v>
                </c:pt>
                <c:pt idx="17">
                  <c:v>3.2338308457711441E-2</c:v>
                </c:pt>
                <c:pt idx="18">
                  <c:v>6.0150375939849621E-2</c:v>
                </c:pt>
                <c:pt idx="19">
                  <c:v>3.4615384615384617E-2</c:v>
                </c:pt>
              </c:numCache>
            </c:numRef>
          </c:val>
          <c:extLst>
            <c:ext xmlns:c16="http://schemas.microsoft.com/office/drawing/2014/chart" uri="{C3380CC4-5D6E-409C-BE32-E72D297353CC}">
              <c16:uniqueId val="{00000031-CCB1-4F0D-A98D-F74B1CE73875}"/>
            </c:ext>
          </c:extLst>
        </c:ser>
        <c:ser>
          <c:idx val="5"/>
          <c:order val="5"/>
          <c:tx>
            <c:strRef>
              <c:f>'Q13.要件の変化への対応【ABCD】 '!$AE$6</c:f>
              <c:strCache>
                <c:ptCount val="1"/>
                <c:pt idx="0">
                  <c:v>わからない</c:v>
                </c:pt>
              </c:strCache>
            </c:strRef>
          </c:tx>
          <c:spPr>
            <a:solidFill>
              <a:sysClr val="window" lastClr="FFFF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2-CCB1-4F0D-A98D-F74B1CE73875}"/>
                </c:ext>
              </c:extLst>
            </c:dLbl>
            <c:dLbl>
              <c:idx val="5"/>
              <c:delete val="1"/>
              <c:extLst>
                <c:ext xmlns:c15="http://schemas.microsoft.com/office/drawing/2012/chart" uri="{CE6537A1-D6FC-4f65-9D91-7224C49458BB}"/>
                <c:ext xmlns:c16="http://schemas.microsoft.com/office/drawing/2014/chart" uri="{C3380CC4-5D6E-409C-BE32-E72D297353CC}">
                  <c16:uniqueId val="{00000033-CCB1-4F0D-A98D-F74B1CE73875}"/>
                </c:ext>
              </c:extLst>
            </c:dLbl>
            <c:dLbl>
              <c:idx val="10"/>
              <c:delete val="1"/>
              <c:extLst>
                <c:ext xmlns:c15="http://schemas.microsoft.com/office/drawing/2012/chart" uri="{CE6537A1-D6FC-4f65-9D91-7224C49458BB}"/>
                <c:ext xmlns:c16="http://schemas.microsoft.com/office/drawing/2014/chart" uri="{C3380CC4-5D6E-409C-BE32-E72D297353CC}">
                  <c16:uniqueId val="{00000034-CCB1-4F0D-A98D-F74B1CE73875}"/>
                </c:ext>
              </c:extLst>
            </c:dLbl>
            <c:dLbl>
              <c:idx val="15"/>
              <c:delete val="1"/>
              <c:extLst>
                <c:ext xmlns:c15="http://schemas.microsoft.com/office/drawing/2012/chart" uri="{CE6537A1-D6FC-4f65-9D91-7224C49458BB}"/>
                <c:ext xmlns:c16="http://schemas.microsoft.com/office/drawing/2014/chart" uri="{C3380CC4-5D6E-409C-BE32-E72D297353CC}">
                  <c16:uniqueId val="{00000035-CCB1-4F0D-A98D-F74B1CE73875}"/>
                </c:ext>
              </c:extLst>
            </c:dLbl>
            <c:dLbl>
              <c:idx val="20"/>
              <c:delete val="1"/>
              <c:extLst>
                <c:ext xmlns:c15="http://schemas.microsoft.com/office/drawing/2012/chart" uri="{CE6537A1-D6FC-4f65-9D91-7224C49458BB}"/>
                <c:ext xmlns:c16="http://schemas.microsoft.com/office/drawing/2014/chart" uri="{C3380CC4-5D6E-409C-BE32-E72D297353CC}">
                  <c16:uniqueId val="{00000036-CCB1-4F0D-A98D-F74B1CE73875}"/>
                </c:ext>
              </c:extLst>
            </c:dLbl>
            <c:dLbl>
              <c:idx val="25"/>
              <c:delete val="1"/>
              <c:extLst>
                <c:ext xmlns:c15="http://schemas.microsoft.com/office/drawing/2012/chart" uri="{CE6537A1-D6FC-4f65-9D91-7224C49458BB}"/>
                <c:ext xmlns:c16="http://schemas.microsoft.com/office/drawing/2014/chart" uri="{C3380CC4-5D6E-409C-BE32-E72D297353CC}">
                  <c16:uniqueId val="{00000037-CCB1-4F0D-A98D-F74B1CE73875}"/>
                </c:ext>
              </c:extLst>
            </c:dLbl>
            <c:dLbl>
              <c:idx val="30"/>
              <c:delete val="1"/>
              <c:extLst>
                <c:ext xmlns:c15="http://schemas.microsoft.com/office/drawing/2012/chart" uri="{CE6537A1-D6FC-4f65-9D91-7224C49458BB}"/>
                <c:ext xmlns:c16="http://schemas.microsoft.com/office/drawing/2014/chart" uri="{C3380CC4-5D6E-409C-BE32-E72D297353CC}">
                  <c16:uniqueId val="{00000038-CCB1-4F0D-A98D-F74B1CE73875}"/>
                </c:ext>
              </c:extLst>
            </c:dLbl>
            <c:dLbl>
              <c:idx val="35"/>
              <c:delete val="1"/>
              <c:extLst>
                <c:ext xmlns:c15="http://schemas.microsoft.com/office/drawing/2012/chart" uri="{CE6537A1-D6FC-4f65-9D91-7224C49458BB}"/>
                <c:ext xmlns:c16="http://schemas.microsoft.com/office/drawing/2014/chart" uri="{C3380CC4-5D6E-409C-BE32-E72D297353CC}">
                  <c16:uniqueId val="{00000039-CCB1-4F0D-A98D-F74B1CE73875}"/>
                </c:ext>
              </c:extLst>
            </c:dLbl>
            <c:dLbl>
              <c:idx val="40"/>
              <c:delete val="1"/>
              <c:extLst>
                <c:ext xmlns:c15="http://schemas.microsoft.com/office/drawing/2012/chart" uri="{CE6537A1-D6FC-4f65-9D91-7224C49458BB}"/>
                <c:ext xmlns:c16="http://schemas.microsoft.com/office/drawing/2014/chart" uri="{C3380CC4-5D6E-409C-BE32-E72D297353CC}">
                  <c16:uniqueId val="{0000003A-CCB1-4F0D-A98D-F74B1CE73875}"/>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'Q13.要件の変化への対応【ABCD】 '!$Y$32:$Y$51</c:f>
              <c:strCache>
                <c:ptCount val="20"/>
                <c:pt idx="0">
                  <c:v>【 F.アジャイル開発の採用 】        </c:v>
                </c:pt>
                <c:pt idx="1">
                  <c:v>A.ユーザー企業（N=362）</c:v>
                </c:pt>
                <c:pt idx="2">
                  <c:v>B.メーカー企業（N=404）</c:v>
                </c:pt>
                <c:pt idx="3">
                  <c:v>C.サブシステム提供企業（N=266）</c:v>
                </c:pt>
                <c:pt idx="4">
                  <c:v>D.サービス提供企業（N=263）</c:v>
                </c:pt>
                <c:pt idx="5">
                  <c:v>【 I.外部の専門企業への委託 】       </c:v>
                </c:pt>
                <c:pt idx="6">
                  <c:v>A.ユーザー企業（N=360）</c:v>
                </c:pt>
                <c:pt idx="7">
                  <c:v>B.メーカー企業（N=404）</c:v>
                </c:pt>
                <c:pt idx="8">
                  <c:v>C.サブシステム提供企業（N=269）</c:v>
                </c:pt>
                <c:pt idx="9">
                  <c:v>D.サービス提供企業（N=261）</c:v>
                </c:pt>
                <c:pt idx="10">
                  <c:v>【 E.モデルベース開発の導入 】       </c:v>
                </c:pt>
                <c:pt idx="11">
                  <c:v>A.ユーザー企業（N=364）</c:v>
                </c:pt>
                <c:pt idx="12">
                  <c:v>B.メーカー企業（N=403）</c:v>
                </c:pt>
                <c:pt idx="13">
                  <c:v>C.サブシステム提供企業（N=269）</c:v>
                </c:pt>
                <c:pt idx="14">
                  <c:v>D.サービス提供企業（N=262）</c:v>
                </c:pt>
                <c:pt idx="15">
                  <c:v>【 D.プロダクトライン設計の導入 】     </c:v>
                </c:pt>
                <c:pt idx="16">
                  <c:v>A.ユーザー企業（N=362）</c:v>
                </c:pt>
                <c:pt idx="17">
                  <c:v>B.メーカー企業（N=402）</c:v>
                </c:pt>
                <c:pt idx="18">
                  <c:v>C.サブシステム提供企業（N=266）</c:v>
                </c:pt>
                <c:pt idx="19">
                  <c:v>D.サービス提供企業（N=260）</c:v>
                </c:pt>
              </c:strCache>
            </c:strRef>
          </c:cat>
          <c:val>
            <c:numRef>
              <c:f>'Q13.要件の変化への対応【ABCD】 '!$AE$32:$AE$51</c:f>
              <c:numCache>
                <c:formatCode>0%</c:formatCode>
                <c:ptCount val="20"/>
                <c:pt idx="0">
                  <c:v>0</c:v>
                </c:pt>
                <c:pt idx="1">
                  <c:v>0.19060773480662985</c:v>
                </c:pt>
                <c:pt idx="2">
                  <c:v>0.10396039603960396</c:v>
                </c:pt>
                <c:pt idx="3">
                  <c:v>6.0150375939849621E-2</c:v>
                </c:pt>
                <c:pt idx="4">
                  <c:v>6.8441064638783272E-2</c:v>
                </c:pt>
                <c:pt idx="5">
                  <c:v>0</c:v>
                </c:pt>
                <c:pt idx="6">
                  <c:v>7.2222222222222215E-2</c:v>
                </c:pt>
                <c:pt idx="7">
                  <c:v>3.4653465346534656E-2</c:v>
                </c:pt>
                <c:pt idx="8">
                  <c:v>1.858736059479554E-2</c:v>
                </c:pt>
                <c:pt idx="9">
                  <c:v>5.7471264367816091E-2</c:v>
                </c:pt>
                <c:pt idx="10">
                  <c:v>0</c:v>
                </c:pt>
                <c:pt idx="11">
                  <c:v>0.18956043956043955</c:v>
                </c:pt>
                <c:pt idx="12">
                  <c:v>9.4292803970223327E-2</c:v>
                </c:pt>
                <c:pt idx="13">
                  <c:v>5.5762081784386616E-2</c:v>
                </c:pt>
                <c:pt idx="14">
                  <c:v>9.5419847328244281E-2</c:v>
                </c:pt>
                <c:pt idx="15">
                  <c:v>0</c:v>
                </c:pt>
                <c:pt idx="16">
                  <c:v>0.17955801104972377</c:v>
                </c:pt>
                <c:pt idx="17">
                  <c:v>0.10696517412935323</c:v>
                </c:pt>
                <c:pt idx="18">
                  <c:v>4.5112781954887216E-2</c:v>
                </c:pt>
                <c:pt idx="19">
                  <c:v>0.12307692307692308</c:v>
                </c:pt>
              </c:numCache>
            </c:numRef>
          </c:val>
          <c:extLst>
            <c:ext xmlns:c16="http://schemas.microsoft.com/office/drawing/2014/chart" uri="{C3380CC4-5D6E-409C-BE32-E72D297353CC}">
              <c16:uniqueId val="{0000003B-CCB1-4F0D-A98D-F74B1CE73875}"/>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'Q13.要件の変化への対応（従業員別）'!$Z$6</c:f>
              <c:strCache>
                <c:ptCount val="1"/>
                <c:pt idx="0">
                  <c:v>重要と思う</c:v>
                </c:pt>
              </c:strCache>
            </c:strRef>
          </c:tx>
          <c:spPr>
            <a:solidFill>
              <a:srgbClr val="FF99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'Q13.要件の変化への対応（従業員別）'!$Z$7:$Z$42</c:f>
              <c:numCache>
                <c:formatCode>0.0%</c:formatCode>
                <c:ptCount val="36"/>
                <c:pt idx="0" formatCode="General">
                  <c:v>0</c:v>
                </c:pt>
                <c:pt idx="1">
                  <c:v>0.51273344651952457</c:v>
                </c:pt>
                <c:pt idx="2">
                  <c:v>0.58029197080291972</c:v>
                </c:pt>
                <c:pt idx="3">
                  <c:v>0.59444444444444444</c:v>
                </c:pt>
                <c:pt idx="4" formatCode="General">
                  <c:v>0</c:v>
                </c:pt>
                <c:pt idx="5">
                  <c:v>0.24870466321243523</c:v>
                </c:pt>
                <c:pt idx="6">
                  <c:v>0.26373626373626374</c:v>
                </c:pt>
                <c:pt idx="7">
                  <c:v>0.37325905292479111</c:v>
                </c:pt>
                <c:pt idx="8" formatCode="General">
                  <c:v>0</c:v>
                </c:pt>
                <c:pt idx="9">
                  <c:v>0.22336769759450173</c:v>
                </c:pt>
                <c:pt idx="10">
                  <c:v>0.1882998171846435</c:v>
                </c:pt>
                <c:pt idx="11">
                  <c:v>0.24309392265193369</c:v>
                </c:pt>
                <c:pt idx="12" formatCode="General">
                  <c:v>0</c:v>
                </c:pt>
                <c:pt idx="13">
                  <c:v>0.23539518900343642</c:v>
                </c:pt>
                <c:pt idx="14">
                  <c:v>0.19307832422586521</c:v>
                </c:pt>
                <c:pt idx="15">
                  <c:v>0.19047619047619047</c:v>
                </c:pt>
                <c:pt idx="16" formatCode="General">
                  <c:v>0</c:v>
                </c:pt>
                <c:pt idx="17">
                  <c:v>0.21342512908777969</c:v>
                </c:pt>
                <c:pt idx="18">
                  <c:v>0.15567765567765568</c:v>
                </c:pt>
                <c:pt idx="19">
                  <c:v>0.20891364902506965</c:v>
                </c:pt>
                <c:pt idx="20" formatCode="General">
                  <c:v>0</c:v>
                </c:pt>
                <c:pt idx="21">
                  <c:v>0.12195121951219512</c:v>
                </c:pt>
                <c:pt idx="22">
                  <c:v>0.10865561694290976</c:v>
                </c:pt>
                <c:pt idx="23">
                  <c:v>0.2116991643454039</c:v>
                </c:pt>
                <c:pt idx="24" formatCode="General">
                  <c:v>0</c:v>
                </c:pt>
                <c:pt idx="25">
                  <c:v>8.9655172413793102E-2</c:v>
                </c:pt>
                <c:pt idx="26">
                  <c:v>8.5027726432532341E-2</c:v>
                </c:pt>
                <c:pt idx="27">
                  <c:v>0.1092436974789916</c:v>
                </c:pt>
                <c:pt idx="28" formatCode="General">
                  <c:v>0</c:v>
                </c:pt>
                <c:pt idx="29">
                  <c:v>9.6885813148788927E-2</c:v>
                </c:pt>
                <c:pt idx="30">
                  <c:v>6.4220183486238536E-2</c:v>
                </c:pt>
                <c:pt idx="31">
                  <c:v>0.12044817927170869</c:v>
                </c:pt>
                <c:pt idx="32" formatCode="General">
                  <c:v>0</c:v>
                </c:pt>
                <c:pt idx="33">
                  <c:v>6.32688927943761E-2</c:v>
                </c:pt>
                <c:pt idx="34">
                  <c:v>6.9724770642201839E-2</c:v>
                </c:pt>
                <c:pt idx="35">
                  <c:v>8.6592178770949726E-2</c:v>
                </c:pt>
              </c:numCache>
            </c:numRef>
          </c:val>
          <c:extLst>
            <c:ext xmlns:c16="http://schemas.microsoft.com/office/drawing/2014/chart" uri="{C3380CC4-5D6E-409C-BE32-E72D297353CC}">
              <c16:uniqueId val="{00000009-A44C-4673-851E-3CD50B96A6E9}"/>
            </c:ext>
          </c:extLst>
        </c:ser>
        <c:ser>
          <c:idx val="2"/>
          <c:order val="1"/>
          <c:tx>
            <c:strRef>
              <c:f>'Q13.要件の変化への対応（従業員別）'!$AA$6</c:f>
              <c:strCache>
                <c:ptCount val="1"/>
                <c:pt idx="0">
                  <c:v>やや重要と思う</c:v>
                </c:pt>
              </c:strCache>
            </c:strRef>
          </c:tx>
          <c:spPr>
            <a:solidFill>
              <a:srgbClr val="FFCC99"/>
            </a:solidFill>
            <a:ln w="9525">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'Q13.要件の変化への対応（従業員別）'!$AA$7:$AA$42</c:f>
              <c:numCache>
                <c:formatCode>0.0%</c:formatCode>
                <c:ptCount val="36"/>
                <c:pt idx="0" formatCode="General">
                  <c:v>0</c:v>
                </c:pt>
                <c:pt idx="1">
                  <c:v>0.33106960950764008</c:v>
                </c:pt>
                <c:pt idx="2">
                  <c:v>0.31386861313868614</c:v>
                </c:pt>
                <c:pt idx="3">
                  <c:v>0.31388888888888888</c:v>
                </c:pt>
                <c:pt idx="4" formatCode="General">
                  <c:v>0</c:v>
                </c:pt>
                <c:pt idx="5">
                  <c:v>0.38860103626943004</c:v>
                </c:pt>
                <c:pt idx="6">
                  <c:v>0.39560439560439559</c:v>
                </c:pt>
                <c:pt idx="7">
                  <c:v>0.36211699164345401</c:v>
                </c:pt>
                <c:pt idx="8" formatCode="General">
                  <c:v>0</c:v>
                </c:pt>
                <c:pt idx="9">
                  <c:v>0.38144329896907214</c:v>
                </c:pt>
                <c:pt idx="10">
                  <c:v>0.42230347349177333</c:v>
                </c:pt>
                <c:pt idx="11">
                  <c:v>0.41160220994475138</c:v>
                </c:pt>
                <c:pt idx="12" formatCode="General">
                  <c:v>0</c:v>
                </c:pt>
                <c:pt idx="13">
                  <c:v>0.39347079037800686</c:v>
                </c:pt>
                <c:pt idx="14">
                  <c:v>0.40801457194899821</c:v>
                </c:pt>
                <c:pt idx="15">
                  <c:v>0.43977591036414565</c:v>
                </c:pt>
                <c:pt idx="16" formatCode="General">
                  <c:v>0</c:v>
                </c:pt>
                <c:pt idx="17">
                  <c:v>0.29776247848537007</c:v>
                </c:pt>
                <c:pt idx="18">
                  <c:v>0.27289377289377287</c:v>
                </c:pt>
                <c:pt idx="19">
                  <c:v>0.32311977715877438</c:v>
                </c:pt>
                <c:pt idx="20" formatCode="General">
                  <c:v>0</c:v>
                </c:pt>
                <c:pt idx="21">
                  <c:v>0.21254355400696864</c:v>
                </c:pt>
                <c:pt idx="22">
                  <c:v>0.2559852670349908</c:v>
                </c:pt>
                <c:pt idx="23">
                  <c:v>0.32869080779944287</c:v>
                </c:pt>
                <c:pt idx="24" formatCode="General">
                  <c:v>0</c:v>
                </c:pt>
                <c:pt idx="25">
                  <c:v>0.30344827586206896</c:v>
                </c:pt>
                <c:pt idx="26">
                  <c:v>0.34011090573012936</c:v>
                </c:pt>
                <c:pt idx="27">
                  <c:v>0.38095238095238093</c:v>
                </c:pt>
                <c:pt idx="28" formatCode="General">
                  <c:v>0</c:v>
                </c:pt>
                <c:pt idx="29">
                  <c:v>0.25259515570934254</c:v>
                </c:pt>
                <c:pt idx="30">
                  <c:v>0.25688073394495414</c:v>
                </c:pt>
                <c:pt idx="31">
                  <c:v>0.24929971988795518</c:v>
                </c:pt>
                <c:pt idx="32" formatCode="General">
                  <c:v>0</c:v>
                </c:pt>
                <c:pt idx="33">
                  <c:v>0.20913884007029876</c:v>
                </c:pt>
                <c:pt idx="34">
                  <c:v>0.22568807339449543</c:v>
                </c:pt>
                <c:pt idx="35">
                  <c:v>0.20949720670391062</c:v>
                </c:pt>
              </c:numCache>
            </c:numRef>
          </c:val>
          <c:extLst>
            <c:ext xmlns:c16="http://schemas.microsoft.com/office/drawing/2014/chart" uri="{C3380CC4-5D6E-409C-BE32-E72D297353CC}">
              <c16:uniqueId val="{00000013-A44C-4673-851E-3CD50B96A6E9}"/>
            </c:ext>
          </c:extLst>
        </c:ser>
        <c:ser>
          <c:idx val="1"/>
          <c:order val="2"/>
          <c:tx>
            <c:strRef>
              <c:f>'Q13.要件の変化への対応（従業員別）'!$AB$6</c:f>
              <c:strCache>
                <c:ptCount val="1"/>
                <c:pt idx="0">
                  <c:v>どちらともいえない</c:v>
                </c:pt>
              </c:strCache>
            </c:strRef>
          </c:tx>
          <c:spPr>
            <a:solidFill>
              <a:srgbClr val="FFFF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'Q13.要件の変化への対応（従業員別）'!$AB$7:$AB$42</c:f>
              <c:numCache>
                <c:formatCode>0.0%</c:formatCode>
                <c:ptCount val="36"/>
                <c:pt idx="0" formatCode="General">
                  <c:v>0</c:v>
                </c:pt>
                <c:pt idx="1">
                  <c:v>8.4889643463497449E-2</c:v>
                </c:pt>
                <c:pt idx="2">
                  <c:v>6.0218978102189784E-2</c:v>
                </c:pt>
                <c:pt idx="3">
                  <c:v>5.5555555555555552E-2</c:v>
                </c:pt>
                <c:pt idx="4" formatCode="General">
                  <c:v>0</c:v>
                </c:pt>
                <c:pt idx="5">
                  <c:v>0.22452504317789293</c:v>
                </c:pt>
                <c:pt idx="6">
                  <c:v>0.22344322344322345</c:v>
                </c:pt>
                <c:pt idx="7">
                  <c:v>0.16434540389972144</c:v>
                </c:pt>
                <c:pt idx="8" formatCode="General">
                  <c:v>0</c:v>
                </c:pt>
                <c:pt idx="9">
                  <c:v>0.2422680412371134</c:v>
                </c:pt>
                <c:pt idx="10">
                  <c:v>0.25411334552102377</c:v>
                </c:pt>
                <c:pt idx="11">
                  <c:v>0.23204419889502761</c:v>
                </c:pt>
                <c:pt idx="12" formatCode="General">
                  <c:v>0</c:v>
                </c:pt>
                <c:pt idx="13">
                  <c:v>0.23195876288659795</c:v>
                </c:pt>
                <c:pt idx="14">
                  <c:v>0.26411657559198543</c:v>
                </c:pt>
                <c:pt idx="15">
                  <c:v>0.24649859943977592</c:v>
                </c:pt>
                <c:pt idx="16" formatCode="General">
                  <c:v>0</c:v>
                </c:pt>
                <c:pt idx="17">
                  <c:v>0.29948364888123924</c:v>
                </c:pt>
                <c:pt idx="18">
                  <c:v>0.35531135531135533</c:v>
                </c:pt>
                <c:pt idx="19">
                  <c:v>0.31476323119777161</c:v>
                </c:pt>
                <c:pt idx="20" formatCode="General">
                  <c:v>0</c:v>
                </c:pt>
                <c:pt idx="21">
                  <c:v>0.40069686411149824</c:v>
                </c:pt>
                <c:pt idx="22">
                  <c:v>0.35359116022099446</c:v>
                </c:pt>
                <c:pt idx="23">
                  <c:v>0.26462395543175488</c:v>
                </c:pt>
                <c:pt idx="24" formatCode="General">
                  <c:v>0</c:v>
                </c:pt>
                <c:pt idx="25">
                  <c:v>0.38620689655172413</c:v>
                </c:pt>
                <c:pt idx="26">
                  <c:v>0.39186691312384475</c:v>
                </c:pt>
                <c:pt idx="27">
                  <c:v>0.35854341736694678</c:v>
                </c:pt>
                <c:pt idx="28" formatCode="General">
                  <c:v>0</c:v>
                </c:pt>
                <c:pt idx="29">
                  <c:v>0.38408304498269896</c:v>
                </c:pt>
                <c:pt idx="30">
                  <c:v>0.42018348623853213</c:v>
                </c:pt>
                <c:pt idx="31">
                  <c:v>0.39215686274509803</c:v>
                </c:pt>
                <c:pt idx="32" formatCode="General">
                  <c:v>0</c:v>
                </c:pt>
                <c:pt idx="33">
                  <c:v>0.46221441124780316</c:v>
                </c:pt>
                <c:pt idx="34">
                  <c:v>0.44403669724770645</c:v>
                </c:pt>
                <c:pt idx="35">
                  <c:v>0.46648044692737428</c:v>
                </c:pt>
              </c:numCache>
            </c:numRef>
          </c:val>
          <c:extLst>
            <c:ext xmlns:c16="http://schemas.microsoft.com/office/drawing/2014/chart" uri="{C3380CC4-5D6E-409C-BE32-E72D297353CC}">
              <c16:uniqueId val="{0000001D-A44C-4673-851E-3CD50B96A6E9}"/>
            </c:ext>
          </c:extLst>
        </c:ser>
        <c:ser>
          <c:idx val="3"/>
          <c:order val="3"/>
          <c:tx>
            <c:strRef>
              <c:f>'Q13.要件の変化への対応（従業員別）'!$AC$6</c:f>
              <c:strCache>
                <c:ptCount val="1"/>
                <c:pt idx="0">
                  <c:v>あまり重要と思わない</c:v>
                </c:pt>
              </c:strCache>
            </c:strRef>
          </c:tx>
          <c:spPr>
            <a:solidFill>
              <a:srgbClr val="3366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'Q13.要件の変化への対応（従業員別）'!$AC$7:$AC$42</c:f>
              <c:numCache>
                <c:formatCode>0.0%</c:formatCode>
                <c:ptCount val="36"/>
                <c:pt idx="0" formatCode="General">
                  <c:v>0</c:v>
                </c:pt>
                <c:pt idx="1">
                  <c:v>1.0186757215619695E-2</c:v>
                </c:pt>
                <c:pt idx="2">
                  <c:v>5.4744525547445258E-3</c:v>
                </c:pt>
                <c:pt idx="3">
                  <c:v>2.7777777777777779E-3</c:v>
                </c:pt>
                <c:pt idx="4" formatCode="General">
                  <c:v>0</c:v>
                </c:pt>
                <c:pt idx="5">
                  <c:v>3.281519861830743E-2</c:v>
                </c:pt>
                <c:pt idx="6">
                  <c:v>4.3956043956043959E-2</c:v>
                </c:pt>
                <c:pt idx="7">
                  <c:v>4.1782729805013928E-2</c:v>
                </c:pt>
                <c:pt idx="8" formatCode="General">
                  <c:v>0</c:v>
                </c:pt>
                <c:pt idx="9">
                  <c:v>4.6391752577319589E-2</c:v>
                </c:pt>
                <c:pt idx="10">
                  <c:v>4.5703839122486288E-2</c:v>
                </c:pt>
                <c:pt idx="11">
                  <c:v>3.8674033149171269E-2</c:v>
                </c:pt>
                <c:pt idx="12" formatCode="General">
                  <c:v>0</c:v>
                </c:pt>
                <c:pt idx="13">
                  <c:v>5.1546391752577317E-2</c:v>
                </c:pt>
                <c:pt idx="14">
                  <c:v>6.7395264116575593E-2</c:v>
                </c:pt>
                <c:pt idx="15">
                  <c:v>4.2016806722689079E-2</c:v>
                </c:pt>
                <c:pt idx="16" formatCode="General">
                  <c:v>0</c:v>
                </c:pt>
                <c:pt idx="17">
                  <c:v>4.8192771084337352E-2</c:v>
                </c:pt>
                <c:pt idx="18">
                  <c:v>7.1428571428571425E-2</c:v>
                </c:pt>
                <c:pt idx="19">
                  <c:v>3.0640668523676879E-2</c:v>
                </c:pt>
                <c:pt idx="20" formatCode="General">
                  <c:v>0</c:v>
                </c:pt>
                <c:pt idx="21">
                  <c:v>7.1428571428571425E-2</c:v>
                </c:pt>
                <c:pt idx="22">
                  <c:v>0.10313075506445672</c:v>
                </c:pt>
                <c:pt idx="23">
                  <c:v>6.9637883008356549E-2</c:v>
                </c:pt>
                <c:pt idx="24" formatCode="General">
                  <c:v>0</c:v>
                </c:pt>
                <c:pt idx="25">
                  <c:v>7.9310344827586213E-2</c:v>
                </c:pt>
                <c:pt idx="26">
                  <c:v>8.5027726432532341E-2</c:v>
                </c:pt>
                <c:pt idx="27">
                  <c:v>7.0028011204481794E-2</c:v>
                </c:pt>
                <c:pt idx="28" formatCode="General">
                  <c:v>0</c:v>
                </c:pt>
                <c:pt idx="29">
                  <c:v>8.9965397923875437E-2</c:v>
                </c:pt>
                <c:pt idx="30">
                  <c:v>9.3577981651376152E-2</c:v>
                </c:pt>
                <c:pt idx="31">
                  <c:v>7.2829131652661069E-2</c:v>
                </c:pt>
                <c:pt idx="32" formatCode="General">
                  <c:v>0</c:v>
                </c:pt>
                <c:pt idx="33">
                  <c:v>8.2601054481546574E-2</c:v>
                </c:pt>
                <c:pt idx="34">
                  <c:v>8.8073394495412849E-2</c:v>
                </c:pt>
                <c:pt idx="35">
                  <c:v>6.9832402234636867E-2</c:v>
                </c:pt>
              </c:numCache>
            </c:numRef>
          </c:val>
          <c:extLst>
            <c:ext xmlns:c16="http://schemas.microsoft.com/office/drawing/2014/chart" uri="{C3380CC4-5D6E-409C-BE32-E72D297353CC}">
              <c16:uniqueId val="{0000002B-A44C-4673-851E-3CD50B96A6E9}"/>
            </c:ext>
          </c:extLst>
        </c:ser>
        <c:ser>
          <c:idx val="4"/>
          <c:order val="4"/>
          <c:tx>
            <c:strRef>
              <c:f>'Q13.要件の変化への対応（従業員別）'!$AD$6</c:f>
              <c:strCache>
                <c:ptCount val="1"/>
                <c:pt idx="0">
                  <c:v>重要と思わない</c:v>
                </c:pt>
              </c:strCache>
            </c:strRef>
          </c:tx>
          <c:spPr>
            <a:solidFill>
              <a:srgbClr val="9DC3E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'Q13.要件の変化への対応（従業員別）'!$AD$7:$AD$42</c:f>
              <c:numCache>
                <c:formatCode>0.0%</c:formatCode>
                <c:ptCount val="36"/>
                <c:pt idx="0" formatCode="General">
                  <c:v>0</c:v>
                </c:pt>
                <c:pt idx="1">
                  <c:v>1.6977928692699491E-2</c:v>
                </c:pt>
                <c:pt idx="2">
                  <c:v>9.1240875912408752E-3</c:v>
                </c:pt>
                <c:pt idx="3">
                  <c:v>2.7777777777777779E-3</c:v>
                </c:pt>
                <c:pt idx="4" formatCode="General">
                  <c:v>0</c:v>
                </c:pt>
                <c:pt idx="5">
                  <c:v>3.9723661485319514E-2</c:v>
                </c:pt>
                <c:pt idx="6">
                  <c:v>2.0146520146520148E-2</c:v>
                </c:pt>
                <c:pt idx="7">
                  <c:v>5.5710306406685237E-3</c:v>
                </c:pt>
                <c:pt idx="8" formatCode="General">
                  <c:v>0</c:v>
                </c:pt>
                <c:pt idx="9">
                  <c:v>2.7491408934707903E-2</c:v>
                </c:pt>
                <c:pt idx="10">
                  <c:v>2.7422303473491772E-2</c:v>
                </c:pt>
                <c:pt idx="11">
                  <c:v>1.6574585635359115E-2</c:v>
                </c:pt>
                <c:pt idx="12" formatCode="General">
                  <c:v>0</c:v>
                </c:pt>
                <c:pt idx="13">
                  <c:v>3.2646048109965638E-2</c:v>
                </c:pt>
                <c:pt idx="14">
                  <c:v>2.185792349726776E-2</c:v>
                </c:pt>
                <c:pt idx="15">
                  <c:v>2.2408963585434174E-2</c:v>
                </c:pt>
                <c:pt idx="16" formatCode="General">
                  <c:v>0</c:v>
                </c:pt>
                <c:pt idx="17">
                  <c:v>2.7538726333907058E-2</c:v>
                </c:pt>
                <c:pt idx="18">
                  <c:v>3.6630036630036632E-2</c:v>
                </c:pt>
                <c:pt idx="19">
                  <c:v>2.2284122562674095E-2</c:v>
                </c:pt>
                <c:pt idx="20" formatCode="General">
                  <c:v>0</c:v>
                </c:pt>
                <c:pt idx="21">
                  <c:v>5.5749128919860627E-2</c:v>
                </c:pt>
                <c:pt idx="22">
                  <c:v>4.0515653775322284E-2</c:v>
                </c:pt>
                <c:pt idx="23">
                  <c:v>2.5069637883008356E-2</c:v>
                </c:pt>
                <c:pt idx="24" formatCode="General">
                  <c:v>0</c:v>
                </c:pt>
                <c:pt idx="25">
                  <c:v>7.0689655172413796E-2</c:v>
                </c:pt>
                <c:pt idx="26">
                  <c:v>4.8059149722735672E-2</c:v>
                </c:pt>
                <c:pt idx="27">
                  <c:v>3.3613445378151259E-2</c:v>
                </c:pt>
                <c:pt idx="28" formatCode="General">
                  <c:v>0</c:v>
                </c:pt>
                <c:pt idx="29">
                  <c:v>4.6712802768166091E-2</c:v>
                </c:pt>
                <c:pt idx="30">
                  <c:v>4.7706422018348627E-2</c:v>
                </c:pt>
                <c:pt idx="31">
                  <c:v>2.8011204481792718E-2</c:v>
                </c:pt>
                <c:pt idx="32" formatCode="General">
                  <c:v>0</c:v>
                </c:pt>
                <c:pt idx="33">
                  <c:v>5.272407732864675E-2</c:v>
                </c:pt>
                <c:pt idx="34">
                  <c:v>4.7706422018348627E-2</c:v>
                </c:pt>
                <c:pt idx="35">
                  <c:v>2.23463687150838E-2</c:v>
                </c:pt>
              </c:numCache>
            </c:numRef>
          </c:val>
          <c:extLst>
            <c:ext xmlns:c16="http://schemas.microsoft.com/office/drawing/2014/chart" uri="{C3380CC4-5D6E-409C-BE32-E72D297353CC}">
              <c16:uniqueId val="{0000003C-A44C-4673-851E-3CD50B96A6E9}"/>
            </c:ext>
          </c:extLst>
        </c:ser>
        <c:ser>
          <c:idx val="5"/>
          <c:order val="5"/>
          <c:tx>
            <c:strRef>
              <c:f>'Q13.要件の変化への対応（従業員別）'!$AE$6</c:f>
              <c:strCache>
                <c:ptCount val="1"/>
                <c:pt idx="0">
                  <c:v>わからない</c:v>
                </c:pt>
              </c:strCache>
            </c:strRef>
          </c:tx>
          <c:spPr>
            <a:solidFill>
              <a:sysClr val="window" lastClr="FFFF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20人以下（N=589）</c:v>
                </c:pt>
                <c:pt idx="2">
                  <c:v>21人以上100人以下（N=548）</c:v>
                </c:pt>
                <c:pt idx="3">
                  <c:v>101人以上（N=360）</c:v>
                </c:pt>
                <c:pt idx="4">
                  <c:v>【 G.新たな開発技術(AI等)の導入 】   </c:v>
                </c:pt>
                <c:pt idx="5">
                  <c:v>20人以下（N=579）</c:v>
                </c:pt>
                <c:pt idx="6">
                  <c:v>21人以上100人以下（N=546）</c:v>
                </c:pt>
                <c:pt idx="7">
                  <c:v>101人以上（N=359）</c:v>
                </c:pt>
                <c:pt idx="8">
                  <c:v>【 B.ソフトウェア.プラットフォームの導入 】</c:v>
                </c:pt>
                <c:pt idx="9">
                  <c:v>20人以下（N=582）</c:v>
                </c:pt>
                <c:pt idx="10">
                  <c:v>21人以上100人以下（N=547）</c:v>
                </c:pt>
                <c:pt idx="11">
                  <c:v>101人以上（N=362）</c:v>
                </c:pt>
                <c:pt idx="12">
                  <c:v>【 C.ハードウェアの高機能.高性能化 】   </c:v>
                </c:pt>
                <c:pt idx="13">
                  <c:v>20人以下（N=582）</c:v>
                </c:pt>
                <c:pt idx="14">
                  <c:v>21人以上100人以下（N=549）</c:v>
                </c:pt>
                <c:pt idx="15">
                  <c:v>101人以上（N=357）</c:v>
                </c:pt>
                <c:pt idx="16">
                  <c:v>【 A.アーキテクチャの見直し 】       </c:v>
                </c:pt>
                <c:pt idx="17">
                  <c:v>20人以下（N=581）</c:v>
                </c:pt>
                <c:pt idx="18">
                  <c:v>21人以上100人以下（N=546）</c:v>
                </c:pt>
                <c:pt idx="19">
                  <c:v>101人以上（N=359）</c:v>
                </c:pt>
                <c:pt idx="20">
                  <c:v>【 F.アジャイル開発の採用 】        </c:v>
                </c:pt>
                <c:pt idx="21">
                  <c:v>20人以下（N=574）</c:v>
                </c:pt>
                <c:pt idx="22">
                  <c:v>21人以上100人以下（N=543）</c:v>
                </c:pt>
                <c:pt idx="23">
                  <c:v>101人以上（N=359）</c:v>
                </c:pt>
                <c:pt idx="24">
                  <c:v>【 I.外部の専門企業への委託 】       </c:v>
                </c:pt>
                <c:pt idx="25">
                  <c:v>20人以下（N=580）</c:v>
                </c:pt>
                <c:pt idx="26">
                  <c:v>21人以上100人以下（N=541）</c:v>
                </c:pt>
                <c:pt idx="27">
                  <c:v>101人以上（N=357）</c:v>
                </c:pt>
                <c:pt idx="28">
                  <c:v>【 E.モデルベース開発の導入 】       </c:v>
                </c:pt>
                <c:pt idx="29">
                  <c:v>20人以下（N=578）</c:v>
                </c:pt>
                <c:pt idx="30">
                  <c:v>21人以上100人以下（N=545）</c:v>
                </c:pt>
                <c:pt idx="31">
                  <c:v>101人以上（N=357）</c:v>
                </c:pt>
                <c:pt idx="32">
                  <c:v>【 D.プロダクトライン設計の導入 】     </c:v>
                </c:pt>
                <c:pt idx="33">
                  <c:v>20人以下（N=569）</c:v>
                </c:pt>
                <c:pt idx="34">
                  <c:v>21人以上100人以下（N=545）</c:v>
                </c:pt>
                <c:pt idx="35">
                  <c:v>101人以上（N=358）</c:v>
                </c:pt>
              </c:strCache>
            </c:strRef>
          </c:cat>
          <c:val>
            <c:numRef>
              <c:f>'Q13.要件の変化への対応（従業員別）'!$AE$7:$AE$42</c:f>
              <c:numCache>
                <c:formatCode>0.0%</c:formatCode>
                <c:ptCount val="36"/>
                <c:pt idx="0" formatCode="General">
                  <c:v>0</c:v>
                </c:pt>
                <c:pt idx="1">
                  <c:v>4.4142614601018676E-2</c:v>
                </c:pt>
                <c:pt idx="2">
                  <c:v>3.1021897810218978E-2</c:v>
                </c:pt>
                <c:pt idx="3">
                  <c:v>3.0555555555555555E-2</c:v>
                </c:pt>
                <c:pt idx="4" formatCode="General">
                  <c:v>0</c:v>
                </c:pt>
                <c:pt idx="5">
                  <c:v>6.563039723661486E-2</c:v>
                </c:pt>
                <c:pt idx="6">
                  <c:v>5.3113553113553112E-2</c:v>
                </c:pt>
                <c:pt idx="7">
                  <c:v>5.2924791086350974E-2</c:v>
                </c:pt>
                <c:pt idx="8" formatCode="General">
                  <c:v>0</c:v>
                </c:pt>
                <c:pt idx="9">
                  <c:v>7.903780068728522E-2</c:v>
                </c:pt>
                <c:pt idx="10">
                  <c:v>6.2157221206581355E-2</c:v>
                </c:pt>
                <c:pt idx="11">
                  <c:v>5.8011049723756904E-2</c:v>
                </c:pt>
                <c:pt idx="12" formatCode="General">
                  <c:v>0</c:v>
                </c:pt>
                <c:pt idx="13">
                  <c:v>5.4982817869415807E-2</c:v>
                </c:pt>
                <c:pt idx="14">
                  <c:v>4.553734061930783E-2</c:v>
                </c:pt>
                <c:pt idx="15">
                  <c:v>5.8823529411764705E-2</c:v>
                </c:pt>
                <c:pt idx="16" formatCode="General">
                  <c:v>0</c:v>
                </c:pt>
                <c:pt idx="17">
                  <c:v>0.11359724612736662</c:v>
                </c:pt>
                <c:pt idx="18">
                  <c:v>0.10805860805860806</c:v>
                </c:pt>
                <c:pt idx="19">
                  <c:v>0.10027855153203342</c:v>
                </c:pt>
                <c:pt idx="20" formatCode="General">
                  <c:v>0</c:v>
                </c:pt>
                <c:pt idx="21">
                  <c:v>0.13763066202090593</c:v>
                </c:pt>
                <c:pt idx="22">
                  <c:v>0.13812154696132597</c:v>
                </c:pt>
                <c:pt idx="23">
                  <c:v>0.10027855153203342</c:v>
                </c:pt>
                <c:pt idx="24" formatCode="General">
                  <c:v>0</c:v>
                </c:pt>
                <c:pt idx="25">
                  <c:v>7.0689655172413796E-2</c:v>
                </c:pt>
                <c:pt idx="26">
                  <c:v>4.9907578558225509E-2</c:v>
                </c:pt>
                <c:pt idx="27">
                  <c:v>4.7619047619047616E-2</c:v>
                </c:pt>
                <c:pt idx="28" formatCode="General">
                  <c:v>0</c:v>
                </c:pt>
                <c:pt idx="29">
                  <c:v>0.12975778546712802</c:v>
                </c:pt>
                <c:pt idx="30">
                  <c:v>0.11743119266055047</c:v>
                </c:pt>
                <c:pt idx="31">
                  <c:v>0.13725490196078433</c:v>
                </c:pt>
                <c:pt idx="32" formatCode="General">
                  <c:v>0</c:v>
                </c:pt>
                <c:pt idx="33">
                  <c:v>0.13005272407732865</c:v>
                </c:pt>
                <c:pt idx="34">
                  <c:v>0.12477064220183487</c:v>
                </c:pt>
                <c:pt idx="35">
                  <c:v>0.14525139664804471</c:v>
                </c:pt>
              </c:numCache>
            </c:numRef>
          </c:val>
          <c:extLst>
            <c:ext xmlns:c16="http://schemas.microsoft.com/office/drawing/2014/chart" uri="{C3380CC4-5D6E-409C-BE32-E72D297353CC}">
              <c16:uniqueId val="{00000048-A44C-4673-851E-3CD50B96A6E9}"/>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21967042736567202"/>
          <c:y val="0.93874920105466197"/>
          <c:w val="0.72847570244865245"/>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'Q13.要件の変化への対応（従業員別）'!$Z$6</c:f>
              <c:strCache>
                <c:ptCount val="1"/>
                <c:pt idx="0">
                  <c:v>重要と思う</c:v>
                </c:pt>
              </c:strCache>
            </c:strRef>
          </c:tx>
          <c:spPr>
            <a:solidFill>
              <a:srgbClr val="FF99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'Q13.要件の変化への対応（従業員別）'!$Z$7:$Z$42</c:f>
              <c:numCache>
                <c:formatCode>0.0%</c:formatCode>
                <c:ptCount val="36"/>
                <c:pt idx="0" formatCode="General">
                  <c:v>0</c:v>
                </c:pt>
                <c:pt idx="1">
                  <c:v>0.574585635359116</c:v>
                </c:pt>
                <c:pt idx="2">
                  <c:v>0.63829787234042556</c:v>
                </c:pt>
                <c:pt idx="3">
                  <c:v>0.7415730337078652</c:v>
                </c:pt>
                <c:pt idx="4" formatCode="General">
                  <c:v>0</c:v>
                </c:pt>
                <c:pt idx="5">
                  <c:v>0.31213872832369943</c:v>
                </c:pt>
                <c:pt idx="6">
                  <c:v>0.33098591549295775</c:v>
                </c:pt>
                <c:pt idx="7">
                  <c:v>0.4606741573033708</c:v>
                </c:pt>
                <c:pt idx="8" formatCode="General">
                  <c:v>0</c:v>
                </c:pt>
                <c:pt idx="9">
                  <c:v>0.2413793103448276</c:v>
                </c:pt>
                <c:pt idx="10">
                  <c:v>0.26428571428571429</c:v>
                </c:pt>
                <c:pt idx="11">
                  <c:v>0.30337078651685395</c:v>
                </c:pt>
                <c:pt idx="12" formatCode="General">
                  <c:v>0</c:v>
                </c:pt>
                <c:pt idx="13">
                  <c:v>0.29545454545454547</c:v>
                </c:pt>
                <c:pt idx="14">
                  <c:v>0.24113475177304963</c:v>
                </c:pt>
                <c:pt idx="15">
                  <c:v>0.22727272727272727</c:v>
                </c:pt>
                <c:pt idx="16" formatCode="General">
                  <c:v>0</c:v>
                </c:pt>
                <c:pt idx="17">
                  <c:v>0.22598870056497175</c:v>
                </c:pt>
                <c:pt idx="18">
                  <c:v>0.21830985915492956</c:v>
                </c:pt>
                <c:pt idx="19">
                  <c:v>0.2808988764044944</c:v>
                </c:pt>
                <c:pt idx="20" formatCode="General">
                  <c:v>0</c:v>
                </c:pt>
                <c:pt idx="21">
                  <c:v>0.14204545454545456</c:v>
                </c:pt>
                <c:pt idx="22">
                  <c:v>0.15</c:v>
                </c:pt>
                <c:pt idx="23">
                  <c:v>0.28409090909090912</c:v>
                </c:pt>
                <c:pt idx="24" formatCode="General">
                  <c:v>0</c:v>
                </c:pt>
                <c:pt idx="25">
                  <c:v>0.1005586592178771</c:v>
                </c:pt>
                <c:pt idx="26">
                  <c:v>0.1079136690647482</c:v>
                </c:pt>
                <c:pt idx="27">
                  <c:v>0.1744186046511628</c:v>
                </c:pt>
                <c:pt idx="28" formatCode="General">
                  <c:v>0</c:v>
                </c:pt>
                <c:pt idx="29">
                  <c:v>0.10285714285714286</c:v>
                </c:pt>
                <c:pt idx="30">
                  <c:v>8.5714285714285715E-2</c:v>
                </c:pt>
                <c:pt idx="31">
                  <c:v>0.15909090909090909</c:v>
                </c:pt>
                <c:pt idx="32" formatCode="General">
                  <c:v>0</c:v>
                </c:pt>
                <c:pt idx="33">
                  <c:v>6.9364161849710976E-2</c:v>
                </c:pt>
                <c:pt idx="34">
                  <c:v>8.5106382978723402E-2</c:v>
                </c:pt>
                <c:pt idx="35">
                  <c:v>0.125</c:v>
                </c:pt>
              </c:numCache>
            </c:numRef>
          </c:val>
          <c:extLst>
            <c:ext xmlns:c16="http://schemas.microsoft.com/office/drawing/2014/chart" uri="{C3380CC4-5D6E-409C-BE32-E72D297353CC}">
              <c16:uniqueId val="{00000009-C8E4-4405-B2D3-0E8633A892E4}"/>
            </c:ext>
          </c:extLst>
        </c:ser>
        <c:ser>
          <c:idx val="2"/>
          <c:order val="1"/>
          <c:tx>
            <c:strRef>
              <c:f>'Q13.要件の変化への対応（従業員別）'!$AA$6</c:f>
              <c:strCache>
                <c:ptCount val="1"/>
                <c:pt idx="0">
                  <c:v>やや重要と思う</c:v>
                </c:pt>
              </c:strCache>
            </c:strRef>
          </c:tx>
          <c:spPr>
            <a:solidFill>
              <a:srgbClr val="FFCC99"/>
            </a:solidFill>
            <a:ln w="9525">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'Q13.要件の変化への対応（従業員別）'!$AA$7:$AA$42</c:f>
              <c:numCache>
                <c:formatCode>0.0%</c:formatCode>
                <c:ptCount val="36"/>
                <c:pt idx="0" formatCode="General">
                  <c:v>0</c:v>
                </c:pt>
                <c:pt idx="1">
                  <c:v>0.30386740331491713</c:v>
                </c:pt>
                <c:pt idx="2">
                  <c:v>0.27659574468085107</c:v>
                </c:pt>
                <c:pt idx="3">
                  <c:v>0.21348314606741572</c:v>
                </c:pt>
                <c:pt idx="4" formatCode="General">
                  <c:v>0</c:v>
                </c:pt>
                <c:pt idx="5">
                  <c:v>0.41618497109826591</c:v>
                </c:pt>
                <c:pt idx="6">
                  <c:v>0.38732394366197181</c:v>
                </c:pt>
                <c:pt idx="7">
                  <c:v>0.33707865168539325</c:v>
                </c:pt>
                <c:pt idx="8" formatCode="General">
                  <c:v>0</c:v>
                </c:pt>
                <c:pt idx="9">
                  <c:v>0.40229885057471265</c:v>
                </c:pt>
                <c:pt idx="10">
                  <c:v>0.38571428571428573</c:v>
                </c:pt>
                <c:pt idx="11">
                  <c:v>0.39325842696629215</c:v>
                </c:pt>
                <c:pt idx="12" formatCode="General">
                  <c:v>0</c:v>
                </c:pt>
                <c:pt idx="13">
                  <c:v>0.40340909090909088</c:v>
                </c:pt>
                <c:pt idx="14">
                  <c:v>0.41134751773049644</c:v>
                </c:pt>
                <c:pt idx="15">
                  <c:v>0.47727272727272729</c:v>
                </c:pt>
                <c:pt idx="16" formatCode="General">
                  <c:v>0</c:v>
                </c:pt>
                <c:pt idx="17">
                  <c:v>0.31638418079096048</c:v>
                </c:pt>
                <c:pt idx="18">
                  <c:v>0.28169014084507044</c:v>
                </c:pt>
                <c:pt idx="19">
                  <c:v>0.30337078651685395</c:v>
                </c:pt>
                <c:pt idx="20" formatCode="General">
                  <c:v>0</c:v>
                </c:pt>
                <c:pt idx="21">
                  <c:v>0.1875</c:v>
                </c:pt>
                <c:pt idx="22">
                  <c:v>0.22142857142857142</c:v>
                </c:pt>
                <c:pt idx="23">
                  <c:v>0.35227272727272729</c:v>
                </c:pt>
                <c:pt idx="24" formatCode="General">
                  <c:v>0</c:v>
                </c:pt>
                <c:pt idx="25">
                  <c:v>0.30726256983240224</c:v>
                </c:pt>
                <c:pt idx="26">
                  <c:v>0.30935251798561153</c:v>
                </c:pt>
                <c:pt idx="27">
                  <c:v>0.46511627906976744</c:v>
                </c:pt>
                <c:pt idx="28" formatCode="General">
                  <c:v>0</c:v>
                </c:pt>
                <c:pt idx="29">
                  <c:v>0.25714285714285712</c:v>
                </c:pt>
                <c:pt idx="30">
                  <c:v>0.32857142857142857</c:v>
                </c:pt>
                <c:pt idx="31">
                  <c:v>0.22727272727272727</c:v>
                </c:pt>
                <c:pt idx="32" formatCode="General">
                  <c:v>0</c:v>
                </c:pt>
                <c:pt idx="33">
                  <c:v>0.23699421965317918</c:v>
                </c:pt>
                <c:pt idx="34">
                  <c:v>0.24113475177304963</c:v>
                </c:pt>
                <c:pt idx="35">
                  <c:v>0.19318181818181818</c:v>
                </c:pt>
              </c:numCache>
            </c:numRef>
          </c:val>
          <c:extLst>
            <c:ext xmlns:c16="http://schemas.microsoft.com/office/drawing/2014/chart" uri="{C3380CC4-5D6E-409C-BE32-E72D297353CC}">
              <c16:uniqueId val="{00000013-C8E4-4405-B2D3-0E8633A892E4}"/>
            </c:ext>
          </c:extLst>
        </c:ser>
        <c:ser>
          <c:idx val="1"/>
          <c:order val="2"/>
          <c:tx>
            <c:strRef>
              <c:f>'Q13.要件の変化への対応（従業員別）'!$AB$6</c:f>
              <c:strCache>
                <c:ptCount val="1"/>
                <c:pt idx="0">
                  <c:v>どちらともいえない</c:v>
                </c:pt>
              </c:strCache>
            </c:strRef>
          </c:tx>
          <c:spPr>
            <a:solidFill>
              <a:srgbClr val="FFFF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'Q13.要件の変化への対応（従業員別）'!$AB$7:$AB$42</c:f>
              <c:numCache>
                <c:formatCode>0.0%</c:formatCode>
                <c:ptCount val="36"/>
                <c:pt idx="0" formatCode="General">
                  <c:v>0</c:v>
                </c:pt>
                <c:pt idx="1">
                  <c:v>8.8397790055248615E-2</c:v>
                </c:pt>
                <c:pt idx="2">
                  <c:v>7.0921985815602842E-2</c:v>
                </c:pt>
                <c:pt idx="3">
                  <c:v>2.247191011235955E-2</c:v>
                </c:pt>
                <c:pt idx="4" formatCode="General">
                  <c:v>0</c:v>
                </c:pt>
                <c:pt idx="5">
                  <c:v>0.19653179190751446</c:v>
                </c:pt>
                <c:pt idx="6">
                  <c:v>0.22535211267605634</c:v>
                </c:pt>
                <c:pt idx="7">
                  <c:v>0.12359550561797752</c:v>
                </c:pt>
                <c:pt idx="8" formatCode="General">
                  <c:v>0</c:v>
                </c:pt>
                <c:pt idx="9">
                  <c:v>0.26436781609195403</c:v>
                </c:pt>
                <c:pt idx="10">
                  <c:v>0.27857142857142858</c:v>
                </c:pt>
                <c:pt idx="11">
                  <c:v>0.2247191011235955</c:v>
                </c:pt>
                <c:pt idx="12" formatCode="General">
                  <c:v>0</c:v>
                </c:pt>
                <c:pt idx="13">
                  <c:v>0.22159090909090909</c:v>
                </c:pt>
                <c:pt idx="14">
                  <c:v>0.26241134751773049</c:v>
                </c:pt>
                <c:pt idx="15">
                  <c:v>0.18181818181818182</c:v>
                </c:pt>
                <c:pt idx="16" formatCode="General">
                  <c:v>0</c:v>
                </c:pt>
                <c:pt idx="17">
                  <c:v>0.32203389830508472</c:v>
                </c:pt>
                <c:pt idx="18">
                  <c:v>0.352112676056338</c:v>
                </c:pt>
                <c:pt idx="19">
                  <c:v>0.30337078651685395</c:v>
                </c:pt>
                <c:pt idx="20" formatCode="General">
                  <c:v>0</c:v>
                </c:pt>
                <c:pt idx="21">
                  <c:v>0.43181818181818182</c:v>
                </c:pt>
                <c:pt idx="22">
                  <c:v>0.39285714285714285</c:v>
                </c:pt>
                <c:pt idx="23">
                  <c:v>0.17045454545454544</c:v>
                </c:pt>
                <c:pt idx="24" formatCode="General">
                  <c:v>0</c:v>
                </c:pt>
                <c:pt idx="25">
                  <c:v>0.41340782122905029</c:v>
                </c:pt>
                <c:pt idx="26">
                  <c:v>0.4460431654676259</c:v>
                </c:pt>
                <c:pt idx="27">
                  <c:v>0.19767441860465115</c:v>
                </c:pt>
                <c:pt idx="28" formatCode="General">
                  <c:v>0</c:v>
                </c:pt>
                <c:pt idx="29">
                  <c:v>0.41714285714285715</c:v>
                </c:pt>
                <c:pt idx="30">
                  <c:v>0.42142857142857143</c:v>
                </c:pt>
                <c:pt idx="31">
                  <c:v>0.36363636363636365</c:v>
                </c:pt>
                <c:pt idx="32" formatCode="General">
                  <c:v>0</c:v>
                </c:pt>
                <c:pt idx="33">
                  <c:v>0.4913294797687861</c:v>
                </c:pt>
                <c:pt idx="34">
                  <c:v>0.46099290780141844</c:v>
                </c:pt>
                <c:pt idx="35">
                  <c:v>0.42045454545454547</c:v>
                </c:pt>
              </c:numCache>
            </c:numRef>
          </c:val>
          <c:extLst>
            <c:ext xmlns:c16="http://schemas.microsoft.com/office/drawing/2014/chart" uri="{C3380CC4-5D6E-409C-BE32-E72D297353CC}">
              <c16:uniqueId val="{0000001D-C8E4-4405-B2D3-0E8633A892E4}"/>
            </c:ext>
          </c:extLst>
        </c:ser>
        <c:ser>
          <c:idx val="3"/>
          <c:order val="3"/>
          <c:tx>
            <c:strRef>
              <c:f>'Q13.要件の変化への対応（従業員別）'!$AC$6</c:f>
              <c:strCache>
                <c:ptCount val="1"/>
                <c:pt idx="0">
                  <c:v>あまり重要と思わない</c:v>
                </c:pt>
              </c:strCache>
            </c:strRef>
          </c:tx>
          <c:spPr>
            <a:solidFill>
              <a:srgbClr val="3366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'Q13.要件の変化への対応（従業員別）'!$AC$7:$AC$42</c:f>
              <c:numCache>
                <c:formatCode>0.0%</c:formatCode>
                <c:ptCount val="36"/>
                <c:pt idx="0" formatCode="General">
                  <c:v>0</c:v>
                </c:pt>
                <c:pt idx="1">
                  <c:v>5.5248618784530384E-3</c:v>
                </c:pt>
                <c:pt idx="2">
                  <c:v>0</c:v>
                </c:pt>
                <c:pt idx="3">
                  <c:v>1.1235955056179775E-2</c:v>
                </c:pt>
                <c:pt idx="4" formatCode="General">
                  <c:v>0</c:v>
                </c:pt>
                <c:pt idx="5">
                  <c:v>1.7341040462427744E-2</c:v>
                </c:pt>
                <c:pt idx="6">
                  <c:v>2.8169014084507043E-2</c:v>
                </c:pt>
                <c:pt idx="7">
                  <c:v>4.49438202247191E-2</c:v>
                </c:pt>
                <c:pt idx="8" formatCode="General">
                  <c:v>0</c:v>
                </c:pt>
                <c:pt idx="9">
                  <c:v>2.8735632183908046E-2</c:v>
                </c:pt>
                <c:pt idx="10">
                  <c:v>2.8571428571428571E-2</c:v>
                </c:pt>
                <c:pt idx="11">
                  <c:v>1.1235955056179775E-2</c:v>
                </c:pt>
                <c:pt idx="12" formatCode="General">
                  <c:v>0</c:v>
                </c:pt>
                <c:pt idx="13">
                  <c:v>3.9772727272727272E-2</c:v>
                </c:pt>
                <c:pt idx="14">
                  <c:v>4.9645390070921988E-2</c:v>
                </c:pt>
                <c:pt idx="15">
                  <c:v>4.5454545454545456E-2</c:v>
                </c:pt>
                <c:pt idx="16" formatCode="General">
                  <c:v>0</c:v>
                </c:pt>
                <c:pt idx="17">
                  <c:v>2.2598870056497175E-2</c:v>
                </c:pt>
                <c:pt idx="18">
                  <c:v>8.4507042253521125E-2</c:v>
                </c:pt>
                <c:pt idx="19">
                  <c:v>1.1235955056179775E-2</c:v>
                </c:pt>
                <c:pt idx="20" formatCode="General">
                  <c:v>0</c:v>
                </c:pt>
                <c:pt idx="21">
                  <c:v>6.8181818181818177E-2</c:v>
                </c:pt>
                <c:pt idx="22">
                  <c:v>0.10714285714285714</c:v>
                </c:pt>
                <c:pt idx="23">
                  <c:v>7.9545454545454544E-2</c:v>
                </c:pt>
                <c:pt idx="24" formatCode="General">
                  <c:v>0</c:v>
                </c:pt>
                <c:pt idx="25">
                  <c:v>7.2625698324022353E-2</c:v>
                </c:pt>
                <c:pt idx="26">
                  <c:v>8.6330935251798566E-2</c:v>
                </c:pt>
                <c:pt idx="27">
                  <c:v>9.3023255813953487E-2</c:v>
                </c:pt>
                <c:pt idx="28" formatCode="General">
                  <c:v>0</c:v>
                </c:pt>
                <c:pt idx="29">
                  <c:v>8.5714285714285715E-2</c:v>
                </c:pt>
                <c:pt idx="30">
                  <c:v>7.857142857142857E-2</c:v>
                </c:pt>
                <c:pt idx="31">
                  <c:v>9.0909090909090912E-2</c:v>
                </c:pt>
                <c:pt idx="32" formatCode="General">
                  <c:v>0</c:v>
                </c:pt>
                <c:pt idx="33">
                  <c:v>5.7803468208092484E-2</c:v>
                </c:pt>
                <c:pt idx="34">
                  <c:v>0.10638297872340426</c:v>
                </c:pt>
                <c:pt idx="35">
                  <c:v>7.9545454545454544E-2</c:v>
                </c:pt>
              </c:numCache>
            </c:numRef>
          </c:val>
          <c:extLst>
            <c:ext xmlns:c16="http://schemas.microsoft.com/office/drawing/2014/chart" uri="{C3380CC4-5D6E-409C-BE32-E72D297353CC}">
              <c16:uniqueId val="{0000002B-C8E4-4405-B2D3-0E8633A892E4}"/>
            </c:ext>
          </c:extLst>
        </c:ser>
        <c:ser>
          <c:idx val="4"/>
          <c:order val="4"/>
          <c:tx>
            <c:strRef>
              <c:f>'Q13.要件の変化への対応（従業員別）'!$AD$6</c:f>
              <c:strCache>
                <c:ptCount val="1"/>
                <c:pt idx="0">
                  <c:v>重要と思わない</c:v>
                </c:pt>
              </c:strCache>
            </c:strRef>
          </c:tx>
          <c:spPr>
            <a:solidFill>
              <a:srgbClr val="9DC3E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'Q13.要件の変化への対応（従業員別）'!$AD$7:$AD$42</c:f>
              <c:numCache>
                <c:formatCode>0.0%</c:formatCode>
                <c:ptCount val="36"/>
                <c:pt idx="0" formatCode="General">
                  <c:v>0</c:v>
                </c:pt>
                <c:pt idx="1">
                  <c:v>5.5248618784530384E-3</c:v>
                </c:pt>
                <c:pt idx="2">
                  <c:v>0</c:v>
                </c:pt>
                <c:pt idx="3">
                  <c:v>0</c:v>
                </c:pt>
                <c:pt idx="4" formatCode="General">
                  <c:v>0</c:v>
                </c:pt>
                <c:pt idx="5">
                  <c:v>1.7341040462427744E-2</c:v>
                </c:pt>
                <c:pt idx="6">
                  <c:v>7.0422535211267607E-3</c:v>
                </c:pt>
                <c:pt idx="7">
                  <c:v>0</c:v>
                </c:pt>
                <c:pt idx="8" formatCode="General">
                  <c:v>0</c:v>
                </c:pt>
                <c:pt idx="9">
                  <c:v>2.8735632183908046E-2</c:v>
                </c:pt>
                <c:pt idx="10">
                  <c:v>2.1428571428571429E-2</c:v>
                </c:pt>
                <c:pt idx="11">
                  <c:v>1.1235955056179775E-2</c:v>
                </c:pt>
                <c:pt idx="12" formatCode="General">
                  <c:v>0</c:v>
                </c:pt>
                <c:pt idx="13">
                  <c:v>2.8409090909090908E-2</c:v>
                </c:pt>
                <c:pt idx="14">
                  <c:v>2.8368794326241134E-2</c:v>
                </c:pt>
                <c:pt idx="15">
                  <c:v>1.1363636363636364E-2</c:v>
                </c:pt>
                <c:pt idx="16" formatCode="General">
                  <c:v>0</c:v>
                </c:pt>
                <c:pt idx="17">
                  <c:v>3.3898305084745763E-2</c:v>
                </c:pt>
                <c:pt idx="18">
                  <c:v>2.1126760563380281E-2</c:v>
                </c:pt>
                <c:pt idx="19">
                  <c:v>2.247191011235955E-2</c:v>
                </c:pt>
                <c:pt idx="20" formatCode="General">
                  <c:v>0</c:v>
                </c:pt>
                <c:pt idx="21">
                  <c:v>5.113636363636364E-2</c:v>
                </c:pt>
                <c:pt idx="22">
                  <c:v>3.5714285714285712E-2</c:v>
                </c:pt>
                <c:pt idx="23">
                  <c:v>2.2727272727272728E-2</c:v>
                </c:pt>
                <c:pt idx="24" formatCode="General">
                  <c:v>0</c:v>
                </c:pt>
                <c:pt idx="25">
                  <c:v>5.5865921787709494E-2</c:v>
                </c:pt>
                <c:pt idx="26">
                  <c:v>3.5971223021582732E-2</c:v>
                </c:pt>
                <c:pt idx="27">
                  <c:v>3.4883720930232558E-2</c:v>
                </c:pt>
                <c:pt idx="28" formatCode="General">
                  <c:v>0</c:v>
                </c:pt>
                <c:pt idx="29">
                  <c:v>3.4285714285714287E-2</c:v>
                </c:pt>
                <c:pt idx="30">
                  <c:v>2.8571428571428571E-2</c:v>
                </c:pt>
                <c:pt idx="31">
                  <c:v>2.2727272727272728E-2</c:v>
                </c:pt>
                <c:pt idx="32" formatCode="General">
                  <c:v>0</c:v>
                </c:pt>
                <c:pt idx="33">
                  <c:v>4.6242774566473986E-2</c:v>
                </c:pt>
                <c:pt idx="34">
                  <c:v>2.1276595744680851E-2</c:v>
                </c:pt>
                <c:pt idx="35">
                  <c:v>2.2727272727272728E-2</c:v>
                </c:pt>
              </c:numCache>
            </c:numRef>
          </c:val>
          <c:extLst>
            <c:ext xmlns:c16="http://schemas.microsoft.com/office/drawing/2014/chart" uri="{C3380CC4-5D6E-409C-BE32-E72D297353CC}">
              <c16:uniqueId val="{0000003C-C8E4-4405-B2D3-0E8633A892E4}"/>
            </c:ext>
          </c:extLst>
        </c:ser>
        <c:ser>
          <c:idx val="5"/>
          <c:order val="5"/>
          <c:tx>
            <c:strRef>
              <c:f>'Q13.要件の変化への対応（従業員別）'!$AE$6</c:f>
              <c:strCache>
                <c:ptCount val="1"/>
                <c:pt idx="0">
                  <c:v>わからない</c:v>
                </c:pt>
              </c:strCache>
            </c:strRef>
          </c:tx>
          <c:spPr>
            <a:solidFill>
              <a:sysClr val="window" lastClr="FFFF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20人以下（N=181）</c:v>
                </c:pt>
                <c:pt idx="2">
                  <c:v>21人以上100人以下（N=141）</c:v>
                </c:pt>
                <c:pt idx="3">
                  <c:v>101人以上（N=89）</c:v>
                </c:pt>
                <c:pt idx="4">
                  <c:v>【 G.新たな開発技術.AI等.の導入 】   </c:v>
                </c:pt>
                <c:pt idx="5">
                  <c:v>20人以下（N=173）</c:v>
                </c:pt>
                <c:pt idx="6">
                  <c:v>21人以上100人以下（N=142）</c:v>
                </c:pt>
                <c:pt idx="7">
                  <c:v>101人以上（N=89）</c:v>
                </c:pt>
                <c:pt idx="8">
                  <c:v>【 B.ソフトウェア.プラットフォームの導入 】</c:v>
                </c:pt>
                <c:pt idx="9">
                  <c:v>20人以下（N=174）</c:v>
                </c:pt>
                <c:pt idx="10">
                  <c:v>21人以上100人以下（N=140）</c:v>
                </c:pt>
                <c:pt idx="11">
                  <c:v>101人以上（N=89）</c:v>
                </c:pt>
                <c:pt idx="12">
                  <c:v>【 C.ハードウェアの高機能.高性能化 】   </c:v>
                </c:pt>
                <c:pt idx="13">
                  <c:v>20人以下（N=176）</c:v>
                </c:pt>
                <c:pt idx="14">
                  <c:v>21人以上100人以下（N=141）</c:v>
                </c:pt>
                <c:pt idx="15">
                  <c:v>101人以上（N=88）</c:v>
                </c:pt>
                <c:pt idx="16">
                  <c:v>【 A.アーキテクチャの見直し 】       </c:v>
                </c:pt>
                <c:pt idx="17">
                  <c:v>20人以下（N=177）</c:v>
                </c:pt>
                <c:pt idx="18">
                  <c:v>21人以上100人以下（N=142）</c:v>
                </c:pt>
                <c:pt idx="19">
                  <c:v>101人以上（N=89）</c:v>
                </c:pt>
                <c:pt idx="20">
                  <c:v>【 F.アジャイル開発の採用 】        </c:v>
                </c:pt>
                <c:pt idx="21">
                  <c:v>20人以下（N=176）</c:v>
                </c:pt>
                <c:pt idx="22">
                  <c:v>21人以上100人以下（N=140）</c:v>
                </c:pt>
                <c:pt idx="23">
                  <c:v>101人以上（N=88）</c:v>
                </c:pt>
                <c:pt idx="24">
                  <c:v>【 I.外部の専門企業への委託 】       </c:v>
                </c:pt>
                <c:pt idx="25">
                  <c:v>20人以下（N=179）</c:v>
                </c:pt>
                <c:pt idx="26">
                  <c:v>21人以上100人以下（N=139）</c:v>
                </c:pt>
                <c:pt idx="27">
                  <c:v>101人以上（N=86）</c:v>
                </c:pt>
                <c:pt idx="28">
                  <c:v>【 E.モデルベース開発の導入 】       </c:v>
                </c:pt>
                <c:pt idx="29">
                  <c:v>20人以下（N=175）</c:v>
                </c:pt>
                <c:pt idx="30">
                  <c:v>21人以上100人以下（N=140）</c:v>
                </c:pt>
                <c:pt idx="31">
                  <c:v>101人以上（N=88）</c:v>
                </c:pt>
                <c:pt idx="32">
                  <c:v>【 D.プロダクトライン設計の導入 】     </c:v>
                </c:pt>
                <c:pt idx="33">
                  <c:v>20人以下（N=173）</c:v>
                </c:pt>
                <c:pt idx="34">
                  <c:v>21人以上100人以下（N=141）</c:v>
                </c:pt>
                <c:pt idx="35">
                  <c:v>101人以上（N=88）</c:v>
                </c:pt>
              </c:strCache>
            </c:strRef>
          </c:cat>
          <c:val>
            <c:numRef>
              <c:f>'Q13.要件の変化への対応（従業員別）'!$AE$7:$AE$42</c:f>
              <c:numCache>
                <c:formatCode>0.0%</c:formatCode>
                <c:ptCount val="36"/>
                <c:pt idx="0" formatCode="General">
                  <c:v>0</c:v>
                </c:pt>
                <c:pt idx="1">
                  <c:v>2.2099447513812154E-2</c:v>
                </c:pt>
                <c:pt idx="2">
                  <c:v>1.4184397163120567E-2</c:v>
                </c:pt>
                <c:pt idx="3">
                  <c:v>1.1235955056179775E-2</c:v>
                </c:pt>
                <c:pt idx="4" formatCode="General">
                  <c:v>0</c:v>
                </c:pt>
                <c:pt idx="5">
                  <c:v>4.046242774566474E-2</c:v>
                </c:pt>
                <c:pt idx="6">
                  <c:v>2.1126760563380281E-2</c:v>
                </c:pt>
                <c:pt idx="7">
                  <c:v>3.3707865168539325E-2</c:v>
                </c:pt>
                <c:pt idx="8" formatCode="General">
                  <c:v>0</c:v>
                </c:pt>
                <c:pt idx="9">
                  <c:v>3.4482758620689655E-2</c:v>
                </c:pt>
                <c:pt idx="10">
                  <c:v>2.1428571428571429E-2</c:v>
                </c:pt>
                <c:pt idx="11">
                  <c:v>5.6179775280898875E-2</c:v>
                </c:pt>
                <c:pt idx="12" formatCode="General">
                  <c:v>0</c:v>
                </c:pt>
                <c:pt idx="13">
                  <c:v>1.1363636363636364E-2</c:v>
                </c:pt>
                <c:pt idx="14">
                  <c:v>7.0921985815602835E-3</c:v>
                </c:pt>
                <c:pt idx="15">
                  <c:v>5.6818181818181816E-2</c:v>
                </c:pt>
                <c:pt idx="16" formatCode="General">
                  <c:v>0</c:v>
                </c:pt>
                <c:pt idx="17">
                  <c:v>7.909604519774012E-2</c:v>
                </c:pt>
                <c:pt idx="18">
                  <c:v>4.2253521126760563E-2</c:v>
                </c:pt>
                <c:pt idx="19">
                  <c:v>7.8651685393258425E-2</c:v>
                </c:pt>
                <c:pt idx="20" formatCode="General">
                  <c:v>0</c:v>
                </c:pt>
                <c:pt idx="21">
                  <c:v>0.11931818181818182</c:v>
                </c:pt>
                <c:pt idx="22">
                  <c:v>9.285714285714286E-2</c:v>
                </c:pt>
                <c:pt idx="23">
                  <c:v>9.0909090909090912E-2</c:v>
                </c:pt>
                <c:pt idx="24" formatCode="General">
                  <c:v>0</c:v>
                </c:pt>
                <c:pt idx="25">
                  <c:v>5.027932960893855E-2</c:v>
                </c:pt>
                <c:pt idx="26">
                  <c:v>1.4388489208633094E-2</c:v>
                </c:pt>
                <c:pt idx="27">
                  <c:v>3.4883720930232558E-2</c:v>
                </c:pt>
                <c:pt idx="28" formatCode="General">
                  <c:v>0</c:v>
                </c:pt>
                <c:pt idx="29">
                  <c:v>0.10285714285714286</c:v>
                </c:pt>
                <c:pt idx="30">
                  <c:v>5.7142857142857141E-2</c:v>
                </c:pt>
                <c:pt idx="31">
                  <c:v>0.13636363636363635</c:v>
                </c:pt>
                <c:pt idx="32" formatCode="General">
                  <c:v>0</c:v>
                </c:pt>
                <c:pt idx="33">
                  <c:v>9.8265895953757232E-2</c:v>
                </c:pt>
                <c:pt idx="34">
                  <c:v>8.5106382978723402E-2</c:v>
                </c:pt>
                <c:pt idx="35">
                  <c:v>0.15909090909090909</c:v>
                </c:pt>
              </c:numCache>
            </c:numRef>
          </c:val>
          <c:extLst>
            <c:ext xmlns:c16="http://schemas.microsoft.com/office/drawing/2014/chart" uri="{C3380CC4-5D6E-409C-BE32-E72D297353CC}">
              <c16:uniqueId val="{00000048-C8E4-4405-B2D3-0E8633A892E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0105466197"/>
          <c:w val="1"/>
          <c:h val="5.3137301587301587E-2"/>
        </c:manualLayout>
      </c:layout>
      <c:overlay val="0"/>
      <c:spPr>
        <a:noFill/>
        <a:ln>
          <a:noFill/>
        </a:ln>
        <a:effectLst/>
      </c:spPr>
      <c:txPr>
        <a:bodyPr rot="0" vert="horz"/>
        <a:lstStyle/>
        <a:p>
          <a:pPr>
            <a:defRPr sz="860"/>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'Q13.要件の変化への対応（従業員別）'!$Z$6</c:f>
              <c:strCache>
                <c:ptCount val="1"/>
                <c:pt idx="0">
                  <c:v>重要と思う</c:v>
                </c:pt>
              </c:strCache>
            </c:strRef>
          </c:tx>
          <c:spPr>
            <a:solidFill>
              <a:srgbClr val="FF99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'Q13.要件の変化への対応（従業員別）'!$Z$7:$Z$42</c:f>
              <c:numCache>
                <c:formatCode>0.0%</c:formatCode>
                <c:ptCount val="36"/>
                <c:pt idx="0" formatCode="General">
                  <c:v>0</c:v>
                </c:pt>
                <c:pt idx="1">
                  <c:v>0.41935483870967744</c:v>
                </c:pt>
                <c:pt idx="2">
                  <c:v>0.51127819548872178</c:v>
                </c:pt>
                <c:pt idx="3">
                  <c:v>0.49640287769784175</c:v>
                </c:pt>
                <c:pt idx="4" formatCode="General">
                  <c:v>0</c:v>
                </c:pt>
                <c:pt idx="5">
                  <c:v>0.12087912087912088</c:v>
                </c:pt>
                <c:pt idx="6">
                  <c:v>0.23664122137404581</c:v>
                </c:pt>
                <c:pt idx="7">
                  <c:v>0.29496402877697842</c:v>
                </c:pt>
                <c:pt idx="8" formatCode="General">
                  <c:v>0</c:v>
                </c:pt>
                <c:pt idx="9">
                  <c:v>0.2391304347826087</c:v>
                </c:pt>
                <c:pt idx="10">
                  <c:v>0.17293233082706766</c:v>
                </c:pt>
                <c:pt idx="11">
                  <c:v>0.22857142857142856</c:v>
                </c:pt>
                <c:pt idx="12" formatCode="General">
                  <c:v>0</c:v>
                </c:pt>
                <c:pt idx="13">
                  <c:v>0.18085106382978725</c:v>
                </c:pt>
                <c:pt idx="14">
                  <c:v>0.16541353383458646</c:v>
                </c:pt>
                <c:pt idx="15">
                  <c:v>0.17391304347826086</c:v>
                </c:pt>
                <c:pt idx="16" formatCode="General">
                  <c:v>0</c:v>
                </c:pt>
                <c:pt idx="17">
                  <c:v>0.13043478260869565</c:v>
                </c:pt>
                <c:pt idx="18">
                  <c:v>0.10687022900763359</c:v>
                </c:pt>
                <c:pt idx="19">
                  <c:v>0.16666666666666666</c:v>
                </c:pt>
                <c:pt idx="20" formatCode="General">
                  <c:v>0</c:v>
                </c:pt>
                <c:pt idx="21">
                  <c:v>0.10869565217391304</c:v>
                </c:pt>
                <c:pt idx="22">
                  <c:v>6.9230769230769235E-2</c:v>
                </c:pt>
                <c:pt idx="23">
                  <c:v>0.11594202898550725</c:v>
                </c:pt>
                <c:pt idx="24" formatCode="General">
                  <c:v>0</c:v>
                </c:pt>
                <c:pt idx="25">
                  <c:v>2.2222222222222223E-2</c:v>
                </c:pt>
                <c:pt idx="26">
                  <c:v>7.5187969924812026E-2</c:v>
                </c:pt>
                <c:pt idx="27">
                  <c:v>0.1366906474820144</c:v>
                </c:pt>
                <c:pt idx="28" formatCode="General">
                  <c:v>0</c:v>
                </c:pt>
                <c:pt idx="29">
                  <c:v>5.4945054945054944E-2</c:v>
                </c:pt>
                <c:pt idx="30">
                  <c:v>8.3333333333333329E-2</c:v>
                </c:pt>
                <c:pt idx="31">
                  <c:v>5.0359712230215826E-2</c:v>
                </c:pt>
                <c:pt idx="32" formatCode="General">
                  <c:v>0</c:v>
                </c:pt>
                <c:pt idx="33">
                  <c:v>2.1505376344086023E-2</c:v>
                </c:pt>
                <c:pt idx="34">
                  <c:v>4.5112781954887216E-2</c:v>
                </c:pt>
                <c:pt idx="35">
                  <c:v>5.0724637681159424E-2</c:v>
                </c:pt>
              </c:numCache>
            </c:numRef>
          </c:val>
          <c:extLst>
            <c:ext xmlns:c16="http://schemas.microsoft.com/office/drawing/2014/chart" uri="{C3380CC4-5D6E-409C-BE32-E72D297353CC}">
              <c16:uniqueId val="{00000009-C66D-43DF-968C-61D2910D15DA}"/>
            </c:ext>
          </c:extLst>
        </c:ser>
        <c:ser>
          <c:idx val="2"/>
          <c:order val="1"/>
          <c:tx>
            <c:strRef>
              <c:f>'Q13.要件の変化への対応（従業員別）'!$AA$6</c:f>
              <c:strCache>
                <c:ptCount val="1"/>
                <c:pt idx="0">
                  <c:v>やや重要と思う</c:v>
                </c:pt>
              </c:strCache>
            </c:strRef>
          </c:tx>
          <c:spPr>
            <a:solidFill>
              <a:srgbClr val="FFCC99"/>
            </a:solidFill>
            <a:ln w="9525">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'Q13.要件の変化への対応（従業員別）'!$AA$7:$AA$42</c:f>
              <c:numCache>
                <c:formatCode>0.0%</c:formatCode>
                <c:ptCount val="36"/>
                <c:pt idx="0" formatCode="General">
                  <c:v>0</c:v>
                </c:pt>
                <c:pt idx="1">
                  <c:v>0.32258064516129031</c:v>
                </c:pt>
                <c:pt idx="2">
                  <c:v>0.30827067669172931</c:v>
                </c:pt>
                <c:pt idx="3">
                  <c:v>0.37410071942446044</c:v>
                </c:pt>
                <c:pt idx="4" formatCode="General">
                  <c:v>0</c:v>
                </c:pt>
                <c:pt idx="5">
                  <c:v>0.37362637362637363</c:v>
                </c:pt>
                <c:pt idx="6">
                  <c:v>0.30534351145038169</c:v>
                </c:pt>
                <c:pt idx="7">
                  <c:v>0.40287769784172661</c:v>
                </c:pt>
                <c:pt idx="8" formatCode="General">
                  <c:v>0</c:v>
                </c:pt>
                <c:pt idx="9">
                  <c:v>0.32608695652173914</c:v>
                </c:pt>
                <c:pt idx="10">
                  <c:v>0.42857142857142855</c:v>
                </c:pt>
                <c:pt idx="11">
                  <c:v>0.35714285714285715</c:v>
                </c:pt>
                <c:pt idx="12" formatCode="General">
                  <c:v>0</c:v>
                </c:pt>
                <c:pt idx="13">
                  <c:v>0.38297872340425532</c:v>
                </c:pt>
                <c:pt idx="14">
                  <c:v>0.43609022556390975</c:v>
                </c:pt>
                <c:pt idx="15">
                  <c:v>0.41304347826086957</c:v>
                </c:pt>
                <c:pt idx="16" formatCode="General">
                  <c:v>0</c:v>
                </c:pt>
                <c:pt idx="17">
                  <c:v>0.20652173913043478</c:v>
                </c:pt>
                <c:pt idx="18">
                  <c:v>0.22900763358778625</c:v>
                </c:pt>
                <c:pt idx="19">
                  <c:v>0.29710144927536231</c:v>
                </c:pt>
                <c:pt idx="20" formatCode="General">
                  <c:v>0</c:v>
                </c:pt>
                <c:pt idx="21">
                  <c:v>0.34782608695652173</c:v>
                </c:pt>
                <c:pt idx="22">
                  <c:v>0.41538461538461541</c:v>
                </c:pt>
                <c:pt idx="23">
                  <c:v>0.33333333333333331</c:v>
                </c:pt>
                <c:pt idx="24" formatCode="General">
                  <c:v>0</c:v>
                </c:pt>
                <c:pt idx="25">
                  <c:v>0.12222222222222222</c:v>
                </c:pt>
                <c:pt idx="26">
                  <c:v>0.21052631578947367</c:v>
                </c:pt>
                <c:pt idx="27">
                  <c:v>0.31654676258992803</c:v>
                </c:pt>
                <c:pt idx="28" formatCode="General">
                  <c:v>0</c:v>
                </c:pt>
                <c:pt idx="29">
                  <c:v>0.23076923076923078</c:v>
                </c:pt>
                <c:pt idx="30">
                  <c:v>0.18939393939393939</c:v>
                </c:pt>
                <c:pt idx="31">
                  <c:v>0.20863309352517986</c:v>
                </c:pt>
                <c:pt idx="32" formatCode="General">
                  <c:v>0</c:v>
                </c:pt>
                <c:pt idx="33">
                  <c:v>0.20430107526881722</c:v>
                </c:pt>
                <c:pt idx="34">
                  <c:v>0.15789473684210525</c:v>
                </c:pt>
                <c:pt idx="35">
                  <c:v>0.2391304347826087</c:v>
                </c:pt>
              </c:numCache>
            </c:numRef>
          </c:val>
          <c:extLst>
            <c:ext xmlns:c16="http://schemas.microsoft.com/office/drawing/2014/chart" uri="{C3380CC4-5D6E-409C-BE32-E72D297353CC}">
              <c16:uniqueId val="{00000013-C66D-43DF-968C-61D2910D15DA}"/>
            </c:ext>
          </c:extLst>
        </c:ser>
        <c:ser>
          <c:idx val="1"/>
          <c:order val="2"/>
          <c:tx>
            <c:strRef>
              <c:f>'Q13.要件の変化への対応（従業員別）'!$AB$6</c:f>
              <c:strCache>
                <c:ptCount val="1"/>
                <c:pt idx="0">
                  <c:v>どちらともいえない</c:v>
                </c:pt>
              </c:strCache>
            </c:strRef>
          </c:tx>
          <c:spPr>
            <a:solidFill>
              <a:srgbClr val="FFFF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'Q13.要件の変化への対応（従業員別）'!$AB$7:$AB$42</c:f>
              <c:numCache>
                <c:formatCode>0.0%</c:formatCode>
                <c:ptCount val="36"/>
                <c:pt idx="0" formatCode="General">
                  <c:v>0</c:v>
                </c:pt>
                <c:pt idx="1">
                  <c:v>0.12903225806451613</c:v>
                </c:pt>
                <c:pt idx="2">
                  <c:v>9.7744360902255634E-2</c:v>
                </c:pt>
                <c:pt idx="3">
                  <c:v>8.6330935251798566E-2</c:v>
                </c:pt>
                <c:pt idx="4" formatCode="General">
                  <c:v>0</c:v>
                </c:pt>
                <c:pt idx="5">
                  <c:v>0.30769230769230771</c:v>
                </c:pt>
                <c:pt idx="6">
                  <c:v>0.25190839694656486</c:v>
                </c:pt>
                <c:pt idx="7">
                  <c:v>0.17985611510791366</c:v>
                </c:pt>
                <c:pt idx="8" formatCode="General">
                  <c:v>0</c:v>
                </c:pt>
                <c:pt idx="9">
                  <c:v>0.27173913043478259</c:v>
                </c:pt>
                <c:pt idx="10">
                  <c:v>0.18045112781954886</c:v>
                </c:pt>
                <c:pt idx="11">
                  <c:v>0.26428571428571429</c:v>
                </c:pt>
                <c:pt idx="12" formatCode="General">
                  <c:v>0</c:v>
                </c:pt>
                <c:pt idx="13">
                  <c:v>0.26595744680851063</c:v>
                </c:pt>
                <c:pt idx="14">
                  <c:v>0.20300751879699247</c:v>
                </c:pt>
                <c:pt idx="15">
                  <c:v>0.27536231884057971</c:v>
                </c:pt>
                <c:pt idx="16" formatCode="General">
                  <c:v>0</c:v>
                </c:pt>
                <c:pt idx="17">
                  <c:v>0.35869565217391303</c:v>
                </c:pt>
                <c:pt idx="18">
                  <c:v>0.31297709923664124</c:v>
                </c:pt>
                <c:pt idx="19">
                  <c:v>0.33333333333333331</c:v>
                </c:pt>
                <c:pt idx="20" formatCode="General">
                  <c:v>0</c:v>
                </c:pt>
                <c:pt idx="21">
                  <c:v>0.30434782608695654</c:v>
                </c:pt>
                <c:pt idx="22">
                  <c:v>0.29230769230769232</c:v>
                </c:pt>
                <c:pt idx="23">
                  <c:v>0.4420289855072464</c:v>
                </c:pt>
                <c:pt idx="24" formatCode="General">
                  <c:v>0</c:v>
                </c:pt>
                <c:pt idx="25">
                  <c:v>0.5</c:v>
                </c:pt>
                <c:pt idx="26">
                  <c:v>0.32330827067669171</c:v>
                </c:pt>
                <c:pt idx="27">
                  <c:v>0.33812949640287771</c:v>
                </c:pt>
                <c:pt idx="28" formatCode="General">
                  <c:v>0</c:v>
                </c:pt>
                <c:pt idx="29">
                  <c:v>0.38461538461538464</c:v>
                </c:pt>
                <c:pt idx="30">
                  <c:v>0.34848484848484851</c:v>
                </c:pt>
                <c:pt idx="31">
                  <c:v>0.48920863309352519</c:v>
                </c:pt>
                <c:pt idx="32" formatCode="General">
                  <c:v>0</c:v>
                </c:pt>
                <c:pt idx="33">
                  <c:v>0.39784946236559138</c:v>
                </c:pt>
                <c:pt idx="34">
                  <c:v>0.37593984962406013</c:v>
                </c:pt>
                <c:pt idx="35">
                  <c:v>0.4420289855072464</c:v>
                </c:pt>
              </c:numCache>
            </c:numRef>
          </c:val>
          <c:extLst>
            <c:ext xmlns:c16="http://schemas.microsoft.com/office/drawing/2014/chart" uri="{C3380CC4-5D6E-409C-BE32-E72D297353CC}">
              <c16:uniqueId val="{0000001D-C66D-43DF-968C-61D2910D15DA}"/>
            </c:ext>
          </c:extLst>
        </c:ser>
        <c:ser>
          <c:idx val="3"/>
          <c:order val="3"/>
          <c:tx>
            <c:strRef>
              <c:f>'Q13.要件の変化への対応（従業員別）'!$AC$6</c:f>
              <c:strCache>
                <c:ptCount val="1"/>
                <c:pt idx="0">
                  <c:v>あまり重要と思わない</c:v>
                </c:pt>
              </c:strCache>
            </c:strRef>
          </c:tx>
          <c:spPr>
            <a:solidFill>
              <a:srgbClr val="3366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'Q13.要件の変化への対応（従業員別）'!$AC$7:$AC$42</c:f>
              <c:numCache>
                <c:formatCode>0.0%</c:formatCode>
                <c:ptCount val="36"/>
                <c:pt idx="0" formatCode="General">
                  <c:v>0</c:v>
                </c:pt>
                <c:pt idx="1">
                  <c:v>0</c:v>
                </c:pt>
                <c:pt idx="2">
                  <c:v>2.2556390977443608E-2</c:v>
                </c:pt>
                <c:pt idx="3">
                  <c:v>0</c:v>
                </c:pt>
                <c:pt idx="4" formatCode="General">
                  <c:v>0</c:v>
                </c:pt>
                <c:pt idx="5">
                  <c:v>4.3956043956043959E-2</c:v>
                </c:pt>
                <c:pt idx="6">
                  <c:v>7.6335877862595422E-2</c:v>
                </c:pt>
                <c:pt idx="7">
                  <c:v>5.7553956834532377E-2</c:v>
                </c:pt>
                <c:pt idx="8" formatCode="General">
                  <c:v>0</c:v>
                </c:pt>
                <c:pt idx="9">
                  <c:v>2.1739130434782608E-2</c:v>
                </c:pt>
                <c:pt idx="10">
                  <c:v>6.7669172932330823E-2</c:v>
                </c:pt>
                <c:pt idx="11">
                  <c:v>7.1428571428571425E-2</c:v>
                </c:pt>
                <c:pt idx="12" formatCode="General">
                  <c:v>0</c:v>
                </c:pt>
                <c:pt idx="13">
                  <c:v>3.1914893617021274E-2</c:v>
                </c:pt>
                <c:pt idx="14">
                  <c:v>9.0225563909774431E-2</c:v>
                </c:pt>
                <c:pt idx="15">
                  <c:v>4.3478260869565216E-2</c:v>
                </c:pt>
                <c:pt idx="16" formatCode="General">
                  <c:v>0</c:v>
                </c:pt>
                <c:pt idx="17">
                  <c:v>6.5217391304347824E-2</c:v>
                </c:pt>
                <c:pt idx="18">
                  <c:v>0.10687022900763359</c:v>
                </c:pt>
                <c:pt idx="19">
                  <c:v>4.3478260869565216E-2</c:v>
                </c:pt>
                <c:pt idx="20" formatCode="General">
                  <c:v>0</c:v>
                </c:pt>
                <c:pt idx="21">
                  <c:v>0.10869565217391304</c:v>
                </c:pt>
                <c:pt idx="22">
                  <c:v>9.2307692307692313E-2</c:v>
                </c:pt>
                <c:pt idx="23">
                  <c:v>3.6231884057971016E-2</c:v>
                </c:pt>
                <c:pt idx="24" formatCode="General">
                  <c:v>0</c:v>
                </c:pt>
                <c:pt idx="25">
                  <c:v>7.7777777777777779E-2</c:v>
                </c:pt>
                <c:pt idx="26">
                  <c:v>0.10526315789473684</c:v>
                </c:pt>
                <c:pt idx="27">
                  <c:v>6.4748201438848921E-2</c:v>
                </c:pt>
                <c:pt idx="28" formatCode="General">
                  <c:v>0</c:v>
                </c:pt>
                <c:pt idx="29">
                  <c:v>0.10989010989010989</c:v>
                </c:pt>
                <c:pt idx="30">
                  <c:v>0.12121212121212122</c:v>
                </c:pt>
                <c:pt idx="31">
                  <c:v>6.4748201438848921E-2</c:v>
                </c:pt>
                <c:pt idx="32" formatCode="General">
                  <c:v>0</c:v>
                </c:pt>
                <c:pt idx="33">
                  <c:v>0.11827956989247312</c:v>
                </c:pt>
                <c:pt idx="34">
                  <c:v>0.14285714285714285</c:v>
                </c:pt>
                <c:pt idx="35">
                  <c:v>7.9710144927536225E-2</c:v>
                </c:pt>
              </c:numCache>
            </c:numRef>
          </c:val>
          <c:extLst>
            <c:ext xmlns:c16="http://schemas.microsoft.com/office/drawing/2014/chart" uri="{C3380CC4-5D6E-409C-BE32-E72D297353CC}">
              <c16:uniqueId val="{0000002B-C66D-43DF-968C-61D2910D15DA}"/>
            </c:ext>
          </c:extLst>
        </c:ser>
        <c:ser>
          <c:idx val="4"/>
          <c:order val="4"/>
          <c:tx>
            <c:strRef>
              <c:f>'Q13.要件の変化への対応（従業員別）'!$AD$6</c:f>
              <c:strCache>
                <c:ptCount val="1"/>
                <c:pt idx="0">
                  <c:v>重要と思わない</c:v>
                </c:pt>
              </c:strCache>
            </c:strRef>
          </c:tx>
          <c:spPr>
            <a:solidFill>
              <a:srgbClr val="9DC3E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'Q13.要件の変化への対応（従業員別）'!$AD$7:$AD$42</c:f>
              <c:numCache>
                <c:formatCode>0.0%</c:formatCode>
                <c:ptCount val="36"/>
                <c:pt idx="0" formatCode="General">
                  <c:v>0</c:v>
                </c:pt>
                <c:pt idx="1">
                  <c:v>3.2258064516129031E-2</c:v>
                </c:pt>
                <c:pt idx="2">
                  <c:v>1.5037593984962405E-2</c:v>
                </c:pt>
                <c:pt idx="3">
                  <c:v>7.1942446043165471E-3</c:v>
                </c:pt>
                <c:pt idx="4" formatCode="General">
                  <c:v>0</c:v>
                </c:pt>
                <c:pt idx="5">
                  <c:v>3.2967032967032968E-2</c:v>
                </c:pt>
                <c:pt idx="6">
                  <c:v>3.0534351145038167E-2</c:v>
                </c:pt>
                <c:pt idx="7">
                  <c:v>1.4388489208633094E-2</c:v>
                </c:pt>
                <c:pt idx="8" formatCode="General">
                  <c:v>0</c:v>
                </c:pt>
                <c:pt idx="9">
                  <c:v>1.0869565217391304E-2</c:v>
                </c:pt>
                <c:pt idx="10">
                  <c:v>3.7593984962406013E-2</c:v>
                </c:pt>
                <c:pt idx="11">
                  <c:v>2.8571428571428571E-2</c:v>
                </c:pt>
                <c:pt idx="12" formatCode="General">
                  <c:v>0</c:v>
                </c:pt>
                <c:pt idx="13">
                  <c:v>2.1276595744680851E-2</c:v>
                </c:pt>
                <c:pt idx="14">
                  <c:v>3.007518796992481E-2</c:v>
                </c:pt>
                <c:pt idx="15">
                  <c:v>2.8985507246376812E-2</c:v>
                </c:pt>
                <c:pt idx="16" formatCode="General">
                  <c:v>0</c:v>
                </c:pt>
                <c:pt idx="17">
                  <c:v>1.0869565217391304E-2</c:v>
                </c:pt>
                <c:pt idx="18">
                  <c:v>4.5801526717557252E-2</c:v>
                </c:pt>
                <c:pt idx="19">
                  <c:v>4.3478260869565216E-2</c:v>
                </c:pt>
                <c:pt idx="20" formatCode="General">
                  <c:v>0</c:v>
                </c:pt>
                <c:pt idx="21">
                  <c:v>3.2608695652173912E-2</c:v>
                </c:pt>
                <c:pt idx="22">
                  <c:v>4.6153846153846156E-2</c:v>
                </c:pt>
                <c:pt idx="23">
                  <c:v>2.8985507246376812E-2</c:v>
                </c:pt>
                <c:pt idx="24" formatCode="General">
                  <c:v>0</c:v>
                </c:pt>
                <c:pt idx="25">
                  <c:v>3.3333333333333333E-2</c:v>
                </c:pt>
                <c:pt idx="26">
                  <c:v>4.5112781954887216E-2</c:v>
                </c:pt>
                <c:pt idx="27">
                  <c:v>3.5971223021582732E-2</c:v>
                </c:pt>
                <c:pt idx="28" formatCode="General">
                  <c:v>0</c:v>
                </c:pt>
                <c:pt idx="29">
                  <c:v>2.197802197802198E-2</c:v>
                </c:pt>
                <c:pt idx="30">
                  <c:v>6.8181818181818177E-2</c:v>
                </c:pt>
                <c:pt idx="31">
                  <c:v>2.8776978417266189E-2</c:v>
                </c:pt>
                <c:pt idx="32" formatCode="General">
                  <c:v>0</c:v>
                </c:pt>
                <c:pt idx="33">
                  <c:v>5.3763440860215055E-2</c:v>
                </c:pt>
                <c:pt idx="34">
                  <c:v>6.7669172932330823E-2</c:v>
                </c:pt>
                <c:pt idx="35">
                  <c:v>2.8985507246376812E-2</c:v>
                </c:pt>
              </c:numCache>
            </c:numRef>
          </c:val>
          <c:extLst>
            <c:ext xmlns:c16="http://schemas.microsoft.com/office/drawing/2014/chart" uri="{C3380CC4-5D6E-409C-BE32-E72D297353CC}">
              <c16:uniqueId val="{0000003C-C66D-43DF-968C-61D2910D15DA}"/>
            </c:ext>
          </c:extLst>
        </c:ser>
        <c:ser>
          <c:idx val="5"/>
          <c:order val="5"/>
          <c:tx>
            <c:strRef>
              <c:f>'Q13.要件の変化への対応（従業員別）'!$AE$6</c:f>
              <c:strCache>
                <c:ptCount val="1"/>
                <c:pt idx="0">
                  <c:v>わからない</c:v>
                </c:pt>
              </c:strCache>
            </c:strRef>
          </c:tx>
          <c:spPr>
            <a:solidFill>
              <a:sysClr val="window" lastClr="FFFF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21人以上100人以下（N=133）</c:v>
                </c:pt>
                <c:pt idx="3">
                  <c:v>101人以上（N=139）</c:v>
                </c:pt>
                <c:pt idx="4">
                  <c:v>【 G.新たな開発技術.AI等.の導入 】   </c:v>
                </c:pt>
                <c:pt idx="5">
                  <c:v>20人以下（N=91）</c:v>
                </c:pt>
                <c:pt idx="6">
                  <c:v>21人以上100人以下（N=131）</c:v>
                </c:pt>
                <c:pt idx="7">
                  <c:v>101人以上（N=139）</c:v>
                </c:pt>
                <c:pt idx="8">
                  <c:v>【 B.ソフトウェア.プラットフォームの導入 】</c:v>
                </c:pt>
                <c:pt idx="9">
                  <c:v>20人以下（N=92）</c:v>
                </c:pt>
                <c:pt idx="10">
                  <c:v>21人以上100人以下（N=133）</c:v>
                </c:pt>
                <c:pt idx="11">
                  <c:v>101人以上（N=140）</c:v>
                </c:pt>
                <c:pt idx="12">
                  <c:v>【 C.ハードウェアの高機能.高性能化 】   </c:v>
                </c:pt>
                <c:pt idx="13">
                  <c:v>20人以下（N=94）</c:v>
                </c:pt>
                <c:pt idx="14">
                  <c:v>21人以上100人以下（N=133）</c:v>
                </c:pt>
                <c:pt idx="15">
                  <c:v>101人以上（N=138）</c:v>
                </c:pt>
                <c:pt idx="16">
                  <c:v>【 A.アーキテクチャの見直し 】       </c:v>
                </c:pt>
                <c:pt idx="17">
                  <c:v>20人以下（N=92）</c:v>
                </c:pt>
                <c:pt idx="18">
                  <c:v>21人以上100人以下（N=131）</c:v>
                </c:pt>
                <c:pt idx="19">
                  <c:v>101人以上（N=138）</c:v>
                </c:pt>
                <c:pt idx="20">
                  <c:v>【 I.外部の専門企業への委託 】       </c:v>
                </c:pt>
                <c:pt idx="21">
                  <c:v>20人以下（N=92）</c:v>
                </c:pt>
                <c:pt idx="22">
                  <c:v>21人以上100人以下（N=130）</c:v>
                </c:pt>
                <c:pt idx="23">
                  <c:v>101人以上（N=138）</c:v>
                </c:pt>
                <c:pt idx="24">
                  <c:v>【 F.アジャイル開発の採用 】        </c:v>
                </c:pt>
                <c:pt idx="25">
                  <c:v>20人以下（N=90）</c:v>
                </c:pt>
                <c:pt idx="26">
                  <c:v>21人以上100人以下（N=133）</c:v>
                </c:pt>
                <c:pt idx="27">
                  <c:v>101人以上（N=139）</c:v>
                </c:pt>
                <c:pt idx="28">
                  <c:v>【 D.プロダクトライン設計の導入 】     </c:v>
                </c:pt>
                <c:pt idx="29">
                  <c:v>20人以下（N=91）</c:v>
                </c:pt>
                <c:pt idx="30">
                  <c:v>21人以上100人以下（N=132）</c:v>
                </c:pt>
                <c:pt idx="31">
                  <c:v>101人以上（N=139）</c:v>
                </c:pt>
                <c:pt idx="32">
                  <c:v>【 E.モデルベース開発の導入 】       </c:v>
                </c:pt>
                <c:pt idx="33">
                  <c:v>20人以下（N=93）</c:v>
                </c:pt>
                <c:pt idx="34">
                  <c:v>21人以上100人以下（N=133）</c:v>
                </c:pt>
                <c:pt idx="35">
                  <c:v>101人以上（N=138）</c:v>
                </c:pt>
              </c:strCache>
            </c:strRef>
          </c:cat>
          <c:val>
            <c:numRef>
              <c:f>'Q13.要件の変化への対応（従業員別）'!$AE$7:$AE$42</c:f>
              <c:numCache>
                <c:formatCode>0.0%</c:formatCode>
                <c:ptCount val="36"/>
                <c:pt idx="0" formatCode="General">
                  <c:v>0</c:v>
                </c:pt>
                <c:pt idx="1">
                  <c:v>9.6774193548387094E-2</c:v>
                </c:pt>
                <c:pt idx="2">
                  <c:v>4.5112781954887216E-2</c:v>
                </c:pt>
                <c:pt idx="3">
                  <c:v>3.5971223021582732E-2</c:v>
                </c:pt>
                <c:pt idx="4" formatCode="General">
                  <c:v>0</c:v>
                </c:pt>
                <c:pt idx="5">
                  <c:v>0.12087912087912088</c:v>
                </c:pt>
                <c:pt idx="6">
                  <c:v>9.9236641221374045E-2</c:v>
                </c:pt>
                <c:pt idx="7">
                  <c:v>5.0359712230215826E-2</c:v>
                </c:pt>
                <c:pt idx="8" formatCode="General">
                  <c:v>0</c:v>
                </c:pt>
                <c:pt idx="9">
                  <c:v>0.13043478260869565</c:v>
                </c:pt>
                <c:pt idx="10">
                  <c:v>0.11278195488721804</c:v>
                </c:pt>
                <c:pt idx="11">
                  <c:v>0.05</c:v>
                </c:pt>
                <c:pt idx="12" formatCode="General">
                  <c:v>0</c:v>
                </c:pt>
                <c:pt idx="13">
                  <c:v>0.11702127659574468</c:v>
                </c:pt>
                <c:pt idx="14">
                  <c:v>7.5187969924812026E-2</c:v>
                </c:pt>
                <c:pt idx="15">
                  <c:v>6.5217391304347824E-2</c:v>
                </c:pt>
                <c:pt idx="16" formatCode="General">
                  <c:v>0</c:v>
                </c:pt>
                <c:pt idx="17">
                  <c:v>0.22826086956521738</c:v>
                </c:pt>
                <c:pt idx="18">
                  <c:v>0.19847328244274809</c:v>
                </c:pt>
                <c:pt idx="19">
                  <c:v>0.11594202898550725</c:v>
                </c:pt>
                <c:pt idx="20" formatCode="General">
                  <c:v>0</c:v>
                </c:pt>
                <c:pt idx="21">
                  <c:v>9.7826086956521743E-2</c:v>
                </c:pt>
                <c:pt idx="22">
                  <c:v>8.461538461538462E-2</c:v>
                </c:pt>
                <c:pt idx="23">
                  <c:v>4.3478260869565216E-2</c:v>
                </c:pt>
                <c:pt idx="24" formatCode="General">
                  <c:v>0</c:v>
                </c:pt>
                <c:pt idx="25">
                  <c:v>0.24444444444444444</c:v>
                </c:pt>
                <c:pt idx="26">
                  <c:v>0.24060150375939848</c:v>
                </c:pt>
                <c:pt idx="27">
                  <c:v>0.1079136690647482</c:v>
                </c:pt>
                <c:pt idx="28" formatCode="General">
                  <c:v>0</c:v>
                </c:pt>
                <c:pt idx="29">
                  <c:v>0.19780219780219779</c:v>
                </c:pt>
                <c:pt idx="30">
                  <c:v>0.18939393939393939</c:v>
                </c:pt>
                <c:pt idx="31">
                  <c:v>0.15827338129496402</c:v>
                </c:pt>
                <c:pt idx="32" formatCode="General">
                  <c:v>0</c:v>
                </c:pt>
                <c:pt idx="33">
                  <c:v>0.20430107526881722</c:v>
                </c:pt>
                <c:pt idx="34">
                  <c:v>0.21052631578947367</c:v>
                </c:pt>
                <c:pt idx="35">
                  <c:v>0.15942028985507245</c:v>
                </c:pt>
              </c:numCache>
            </c:numRef>
          </c:val>
          <c:extLst>
            <c:ext xmlns:c16="http://schemas.microsoft.com/office/drawing/2014/chart" uri="{C3380CC4-5D6E-409C-BE32-E72D297353CC}">
              <c16:uniqueId val="{00000048-C66D-43DF-968C-61D2910D15D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0105466197"/>
          <c:w val="1"/>
          <c:h val="5.3137301587301587E-2"/>
        </c:manualLayout>
      </c:layout>
      <c:overlay val="0"/>
      <c:spPr>
        <a:noFill/>
        <a:ln>
          <a:noFill/>
        </a:ln>
        <a:effectLst/>
      </c:spPr>
      <c:txPr>
        <a:bodyPr rot="0" vert="horz"/>
        <a:lstStyle/>
        <a:p>
          <a:pPr>
            <a:defRPr sz="860"/>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'Q13.要件の変化への対応（従業員別）'!$Z$6</c:f>
              <c:strCache>
                <c:ptCount val="1"/>
                <c:pt idx="0">
                  <c:v>重要と思う</c:v>
                </c:pt>
              </c:strCache>
            </c:strRef>
          </c:tx>
          <c:spPr>
            <a:solidFill>
              <a:srgbClr val="FF99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'Q13.要件の変化への対応（従業員別）'!$Z$7:$Z$42</c:f>
              <c:numCache>
                <c:formatCode>0.0%</c:formatCode>
                <c:ptCount val="36"/>
                <c:pt idx="0" formatCode="General">
                  <c:v>0</c:v>
                </c:pt>
                <c:pt idx="1">
                  <c:v>0.5161290322580645</c:v>
                </c:pt>
                <c:pt idx="2">
                  <c:v>0.580952380952381</c:v>
                </c:pt>
                <c:pt idx="3">
                  <c:v>0.60606060606060608</c:v>
                </c:pt>
                <c:pt idx="4" formatCode="General">
                  <c:v>0</c:v>
                </c:pt>
                <c:pt idx="5">
                  <c:v>0.2608695652173913</c:v>
                </c:pt>
                <c:pt idx="6">
                  <c:v>0.23809523809523808</c:v>
                </c:pt>
                <c:pt idx="7">
                  <c:v>0.421875</c:v>
                </c:pt>
                <c:pt idx="8" formatCode="General">
                  <c:v>0</c:v>
                </c:pt>
                <c:pt idx="9">
                  <c:v>0.23655913978494625</c:v>
                </c:pt>
                <c:pt idx="10">
                  <c:v>0.15384615384615385</c:v>
                </c:pt>
                <c:pt idx="11">
                  <c:v>0.21212121212121213</c:v>
                </c:pt>
                <c:pt idx="12" formatCode="General">
                  <c:v>0</c:v>
                </c:pt>
                <c:pt idx="13">
                  <c:v>0.2391304347826087</c:v>
                </c:pt>
                <c:pt idx="14">
                  <c:v>0.19047619047619047</c:v>
                </c:pt>
                <c:pt idx="15">
                  <c:v>0.15151515151515152</c:v>
                </c:pt>
                <c:pt idx="16" formatCode="General">
                  <c:v>0</c:v>
                </c:pt>
                <c:pt idx="17">
                  <c:v>0.24731182795698925</c:v>
                </c:pt>
                <c:pt idx="18">
                  <c:v>0.16346153846153846</c:v>
                </c:pt>
                <c:pt idx="19">
                  <c:v>0.16666666666666666</c:v>
                </c:pt>
                <c:pt idx="20" formatCode="General">
                  <c:v>0</c:v>
                </c:pt>
                <c:pt idx="21">
                  <c:v>0.17204301075268819</c:v>
                </c:pt>
                <c:pt idx="22">
                  <c:v>9.6153846153846159E-2</c:v>
                </c:pt>
                <c:pt idx="23">
                  <c:v>0.27272727272727271</c:v>
                </c:pt>
                <c:pt idx="24" formatCode="General">
                  <c:v>0</c:v>
                </c:pt>
                <c:pt idx="25">
                  <c:v>0.14130434782608695</c:v>
                </c:pt>
                <c:pt idx="26">
                  <c:v>5.7142857142857141E-2</c:v>
                </c:pt>
                <c:pt idx="27">
                  <c:v>0.18461538461538463</c:v>
                </c:pt>
                <c:pt idx="28" formatCode="General">
                  <c:v>0</c:v>
                </c:pt>
                <c:pt idx="29">
                  <c:v>0.12087912087912088</c:v>
                </c:pt>
                <c:pt idx="30">
                  <c:v>6.7307692307692304E-2</c:v>
                </c:pt>
                <c:pt idx="31">
                  <c:v>4.5454545454545456E-2</c:v>
                </c:pt>
                <c:pt idx="32" formatCode="General">
                  <c:v>0</c:v>
                </c:pt>
                <c:pt idx="33">
                  <c:v>8.7912087912087919E-2</c:v>
                </c:pt>
                <c:pt idx="34">
                  <c:v>4.807692307692308E-2</c:v>
                </c:pt>
                <c:pt idx="35">
                  <c:v>6.1538461538461542E-2</c:v>
                </c:pt>
              </c:numCache>
            </c:numRef>
          </c:val>
          <c:extLst>
            <c:ext xmlns:c16="http://schemas.microsoft.com/office/drawing/2014/chart" uri="{C3380CC4-5D6E-409C-BE32-E72D297353CC}">
              <c16:uniqueId val="{00000009-E7AF-4B2F-9687-7CF1759B686B}"/>
            </c:ext>
          </c:extLst>
        </c:ser>
        <c:ser>
          <c:idx val="2"/>
          <c:order val="1"/>
          <c:tx>
            <c:strRef>
              <c:f>'Q13.要件の変化への対応（従業員別）'!$AA$6</c:f>
              <c:strCache>
                <c:ptCount val="1"/>
                <c:pt idx="0">
                  <c:v>やや重要と思う</c:v>
                </c:pt>
              </c:strCache>
            </c:strRef>
          </c:tx>
          <c:spPr>
            <a:solidFill>
              <a:srgbClr val="FFCC99"/>
            </a:solidFill>
            <a:ln w="9525">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'Q13.要件の変化への対応（従業員別）'!$AA$7:$AA$42</c:f>
              <c:numCache>
                <c:formatCode>0.0%</c:formatCode>
                <c:ptCount val="36"/>
                <c:pt idx="0" formatCode="General">
                  <c:v>0</c:v>
                </c:pt>
                <c:pt idx="1">
                  <c:v>0.34408602150537637</c:v>
                </c:pt>
                <c:pt idx="2">
                  <c:v>0.39047619047619048</c:v>
                </c:pt>
                <c:pt idx="3">
                  <c:v>0.31818181818181818</c:v>
                </c:pt>
                <c:pt idx="4" formatCode="General">
                  <c:v>0</c:v>
                </c:pt>
                <c:pt idx="5">
                  <c:v>0.36956521739130432</c:v>
                </c:pt>
                <c:pt idx="6">
                  <c:v>0.56190476190476191</c:v>
                </c:pt>
                <c:pt idx="7">
                  <c:v>0.359375</c:v>
                </c:pt>
                <c:pt idx="8" formatCode="General">
                  <c:v>0</c:v>
                </c:pt>
                <c:pt idx="9">
                  <c:v>0.45161290322580644</c:v>
                </c:pt>
                <c:pt idx="10">
                  <c:v>0.53846153846153844</c:v>
                </c:pt>
                <c:pt idx="11">
                  <c:v>0.51515151515151514</c:v>
                </c:pt>
                <c:pt idx="12" formatCode="General">
                  <c:v>0</c:v>
                </c:pt>
                <c:pt idx="13">
                  <c:v>0.33695652173913043</c:v>
                </c:pt>
                <c:pt idx="14">
                  <c:v>0.42857142857142855</c:v>
                </c:pt>
                <c:pt idx="15">
                  <c:v>0.43939393939393939</c:v>
                </c:pt>
                <c:pt idx="16" formatCode="General">
                  <c:v>0</c:v>
                </c:pt>
                <c:pt idx="17">
                  <c:v>0.31182795698924731</c:v>
                </c:pt>
                <c:pt idx="18">
                  <c:v>0.31730769230769229</c:v>
                </c:pt>
                <c:pt idx="19">
                  <c:v>0.36363636363636365</c:v>
                </c:pt>
                <c:pt idx="20" formatCode="General">
                  <c:v>0</c:v>
                </c:pt>
                <c:pt idx="21">
                  <c:v>0.26881720430107525</c:v>
                </c:pt>
                <c:pt idx="22">
                  <c:v>0.30769230769230771</c:v>
                </c:pt>
                <c:pt idx="23">
                  <c:v>0.40909090909090912</c:v>
                </c:pt>
                <c:pt idx="24" formatCode="General">
                  <c:v>0</c:v>
                </c:pt>
                <c:pt idx="25">
                  <c:v>0.27173913043478259</c:v>
                </c:pt>
                <c:pt idx="26">
                  <c:v>0.30476190476190479</c:v>
                </c:pt>
                <c:pt idx="27">
                  <c:v>0.33846153846153848</c:v>
                </c:pt>
                <c:pt idx="28" formatCode="General">
                  <c:v>0</c:v>
                </c:pt>
                <c:pt idx="29">
                  <c:v>0.25274725274725274</c:v>
                </c:pt>
                <c:pt idx="30">
                  <c:v>0.32692307692307693</c:v>
                </c:pt>
                <c:pt idx="31">
                  <c:v>0.40909090909090912</c:v>
                </c:pt>
                <c:pt idx="32" formatCode="General">
                  <c:v>0</c:v>
                </c:pt>
                <c:pt idx="33">
                  <c:v>0.19780219780219779</c:v>
                </c:pt>
                <c:pt idx="34">
                  <c:v>0.26923076923076922</c:v>
                </c:pt>
                <c:pt idx="35">
                  <c:v>0.26153846153846155</c:v>
                </c:pt>
              </c:numCache>
            </c:numRef>
          </c:val>
          <c:extLst>
            <c:ext xmlns:c16="http://schemas.microsoft.com/office/drawing/2014/chart" uri="{C3380CC4-5D6E-409C-BE32-E72D297353CC}">
              <c16:uniqueId val="{00000013-E7AF-4B2F-9687-7CF1759B686B}"/>
            </c:ext>
          </c:extLst>
        </c:ser>
        <c:ser>
          <c:idx val="1"/>
          <c:order val="2"/>
          <c:tx>
            <c:strRef>
              <c:f>'Q13.要件の変化への対応（従業員別）'!$AB$6</c:f>
              <c:strCache>
                <c:ptCount val="1"/>
                <c:pt idx="0">
                  <c:v>どちらともいえない</c:v>
                </c:pt>
              </c:strCache>
            </c:strRef>
          </c:tx>
          <c:spPr>
            <a:solidFill>
              <a:srgbClr val="FFFF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'Q13.要件の変化への対応（従業員別）'!$AB$7:$AB$42</c:f>
              <c:numCache>
                <c:formatCode>0.0%</c:formatCode>
                <c:ptCount val="36"/>
                <c:pt idx="0" formatCode="General">
                  <c:v>0</c:v>
                </c:pt>
                <c:pt idx="1">
                  <c:v>7.5268817204301078E-2</c:v>
                </c:pt>
                <c:pt idx="2">
                  <c:v>2.8571428571428571E-2</c:v>
                </c:pt>
                <c:pt idx="3">
                  <c:v>4.5454545454545456E-2</c:v>
                </c:pt>
                <c:pt idx="4" formatCode="General">
                  <c:v>0</c:v>
                </c:pt>
                <c:pt idx="5">
                  <c:v>0.2608695652173913</c:v>
                </c:pt>
                <c:pt idx="6">
                  <c:v>0.16190476190476191</c:v>
                </c:pt>
                <c:pt idx="7">
                  <c:v>0.140625</c:v>
                </c:pt>
                <c:pt idx="8" formatCode="General">
                  <c:v>0</c:v>
                </c:pt>
                <c:pt idx="9">
                  <c:v>0.18279569892473119</c:v>
                </c:pt>
                <c:pt idx="10">
                  <c:v>0.22115384615384615</c:v>
                </c:pt>
                <c:pt idx="11">
                  <c:v>0.18181818181818182</c:v>
                </c:pt>
                <c:pt idx="12" formatCode="General">
                  <c:v>0</c:v>
                </c:pt>
                <c:pt idx="13">
                  <c:v>0.27173913043478259</c:v>
                </c:pt>
                <c:pt idx="14">
                  <c:v>0.27619047619047621</c:v>
                </c:pt>
                <c:pt idx="15">
                  <c:v>0.27272727272727271</c:v>
                </c:pt>
                <c:pt idx="16" formatCode="General">
                  <c:v>0</c:v>
                </c:pt>
                <c:pt idx="17">
                  <c:v>0.31182795698924731</c:v>
                </c:pt>
                <c:pt idx="18">
                  <c:v>0.38461538461538464</c:v>
                </c:pt>
                <c:pt idx="19">
                  <c:v>0.33333333333333331</c:v>
                </c:pt>
                <c:pt idx="20" formatCode="General">
                  <c:v>0</c:v>
                </c:pt>
                <c:pt idx="21">
                  <c:v>0.34408602150537637</c:v>
                </c:pt>
                <c:pt idx="22">
                  <c:v>0.42307692307692307</c:v>
                </c:pt>
                <c:pt idx="23">
                  <c:v>0.19696969696969696</c:v>
                </c:pt>
                <c:pt idx="24" formatCode="General">
                  <c:v>0</c:v>
                </c:pt>
                <c:pt idx="25">
                  <c:v>0.38043478260869568</c:v>
                </c:pt>
                <c:pt idx="26">
                  <c:v>0.45714285714285713</c:v>
                </c:pt>
                <c:pt idx="27">
                  <c:v>0.26153846153846155</c:v>
                </c:pt>
                <c:pt idx="28" formatCode="General">
                  <c:v>0</c:v>
                </c:pt>
                <c:pt idx="29">
                  <c:v>0.43956043956043955</c:v>
                </c:pt>
                <c:pt idx="30">
                  <c:v>0.43269230769230771</c:v>
                </c:pt>
                <c:pt idx="31">
                  <c:v>0.34848484848484851</c:v>
                </c:pt>
                <c:pt idx="32" formatCode="General">
                  <c:v>0</c:v>
                </c:pt>
                <c:pt idx="33">
                  <c:v>0.46153846153846156</c:v>
                </c:pt>
                <c:pt idx="34">
                  <c:v>0.50961538461538458</c:v>
                </c:pt>
                <c:pt idx="35">
                  <c:v>0.44615384615384618</c:v>
                </c:pt>
              </c:numCache>
            </c:numRef>
          </c:val>
          <c:extLst>
            <c:ext xmlns:c16="http://schemas.microsoft.com/office/drawing/2014/chart" uri="{C3380CC4-5D6E-409C-BE32-E72D297353CC}">
              <c16:uniqueId val="{0000001D-E7AF-4B2F-9687-7CF1759B686B}"/>
            </c:ext>
          </c:extLst>
        </c:ser>
        <c:ser>
          <c:idx val="3"/>
          <c:order val="3"/>
          <c:tx>
            <c:strRef>
              <c:f>'Q13.要件の変化への対応（従業員別）'!$AC$6</c:f>
              <c:strCache>
                <c:ptCount val="1"/>
                <c:pt idx="0">
                  <c:v>あまり重要と思わない</c:v>
                </c:pt>
              </c:strCache>
            </c:strRef>
          </c:tx>
          <c:spPr>
            <a:solidFill>
              <a:srgbClr val="3366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'Q13.要件の変化への対応（従業員別）'!$AC$7:$AC$42</c:f>
              <c:numCache>
                <c:formatCode>0.0%</c:formatCode>
                <c:ptCount val="36"/>
                <c:pt idx="0" formatCode="General">
                  <c:v>0</c:v>
                </c:pt>
                <c:pt idx="1">
                  <c:v>1.0752688172043012E-2</c:v>
                </c:pt>
                <c:pt idx="2">
                  <c:v>0</c:v>
                </c:pt>
                <c:pt idx="3">
                  <c:v>0</c:v>
                </c:pt>
                <c:pt idx="4" formatCode="General">
                  <c:v>0</c:v>
                </c:pt>
                <c:pt idx="5">
                  <c:v>1.0869565217391304E-2</c:v>
                </c:pt>
                <c:pt idx="6">
                  <c:v>1.9047619047619049E-2</c:v>
                </c:pt>
                <c:pt idx="7">
                  <c:v>0</c:v>
                </c:pt>
                <c:pt idx="8" formatCode="General">
                  <c:v>0</c:v>
                </c:pt>
                <c:pt idx="9">
                  <c:v>2.1505376344086023E-2</c:v>
                </c:pt>
                <c:pt idx="10">
                  <c:v>4.807692307692308E-2</c:v>
                </c:pt>
                <c:pt idx="11">
                  <c:v>3.0303030303030304E-2</c:v>
                </c:pt>
                <c:pt idx="12" formatCode="General">
                  <c:v>0</c:v>
                </c:pt>
                <c:pt idx="13">
                  <c:v>4.3478260869565216E-2</c:v>
                </c:pt>
                <c:pt idx="14">
                  <c:v>5.7142857142857141E-2</c:v>
                </c:pt>
                <c:pt idx="15">
                  <c:v>4.5454545454545456E-2</c:v>
                </c:pt>
                <c:pt idx="16" formatCode="General">
                  <c:v>0</c:v>
                </c:pt>
                <c:pt idx="17">
                  <c:v>4.3010752688172046E-2</c:v>
                </c:pt>
                <c:pt idx="18">
                  <c:v>5.7692307692307696E-2</c:v>
                </c:pt>
                <c:pt idx="19">
                  <c:v>4.5454545454545456E-2</c:v>
                </c:pt>
                <c:pt idx="20" formatCode="General">
                  <c:v>0</c:v>
                </c:pt>
                <c:pt idx="21">
                  <c:v>6.4516129032258063E-2</c:v>
                </c:pt>
                <c:pt idx="22">
                  <c:v>8.6538461538461536E-2</c:v>
                </c:pt>
                <c:pt idx="23">
                  <c:v>3.0303030303030304E-2</c:v>
                </c:pt>
                <c:pt idx="24" formatCode="General">
                  <c:v>0</c:v>
                </c:pt>
                <c:pt idx="25">
                  <c:v>4.3478260869565216E-2</c:v>
                </c:pt>
                <c:pt idx="26">
                  <c:v>7.6190476190476197E-2</c:v>
                </c:pt>
                <c:pt idx="27">
                  <c:v>6.1538461538461542E-2</c:v>
                </c:pt>
                <c:pt idx="28" formatCode="General">
                  <c:v>0</c:v>
                </c:pt>
                <c:pt idx="29">
                  <c:v>4.3956043956043959E-2</c:v>
                </c:pt>
                <c:pt idx="30">
                  <c:v>0.10576923076923077</c:v>
                </c:pt>
                <c:pt idx="31">
                  <c:v>0.12121212121212122</c:v>
                </c:pt>
                <c:pt idx="32" formatCode="General">
                  <c:v>0</c:v>
                </c:pt>
                <c:pt idx="33">
                  <c:v>5.4945054945054944E-2</c:v>
                </c:pt>
                <c:pt idx="34">
                  <c:v>5.7692307692307696E-2</c:v>
                </c:pt>
                <c:pt idx="35">
                  <c:v>6.1538461538461542E-2</c:v>
                </c:pt>
              </c:numCache>
            </c:numRef>
          </c:val>
          <c:extLst>
            <c:ext xmlns:c16="http://schemas.microsoft.com/office/drawing/2014/chart" uri="{C3380CC4-5D6E-409C-BE32-E72D297353CC}">
              <c16:uniqueId val="{0000002B-E7AF-4B2F-9687-7CF1759B686B}"/>
            </c:ext>
          </c:extLst>
        </c:ser>
        <c:ser>
          <c:idx val="4"/>
          <c:order val="4"/>
          <c:tx>
            <c:strRef>
              <c:f>'Q13.要件の変化への対応（従業員別）'!$AD$6</c:f>
              <c:strCache>
                <c:ptCount val="1"/>
                <c:pt idx="0">
                  <c:v>重要と思わない</c:v>
                </c:pt>
              </c:strCache>
            </c:strRef>
          </c:tx>
          <c:spPr>
            <a:solidFill>
              <a:srgbClr val="9DC3E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'Q13.要件の変化への対応（従業員別）'!$AD$7:$AD$42</c:f>
              <c:numCache>
                <c:formatCode>0.0%</c:formatCode>
                <c:ptCount val="36"/>
                <c:pt idx="0" formatCode="General">
                  <c:v>0</c:v>
                </c:pt>
                <c:pt idx="1">
                  <c:v>2.1505376344086023E-2</c:v>
                </c:pt>
                <c:pt idx="2">
                  <c:v>0</c:v>
                </c:pt>
                <c:pt idx="3">
                  <c:v>0</c:v>
                </c:pt>
                <c:pt idx="4" formatCode="General">
                  <c:v>0</c:v>
                </c:pt>
                <c:pt idx="5">
                  <c:v>5.434782608695652E-2</c:v>
                </c:pt>
                <c:pt idx="6">
                  <c:v>0</c:v>
                </c:pt>
                <c:pt idx="7">
                  <c:v>0</c:v>
                </c:pt>
                <c:pt idx="8" formatCode="General">
                  <c:v>0</c:v>
                </c:pt>
                <c:pt idx="9">
                  <c:v>3.2258064516129031E-2</c:v>
                </c:pt>
                <c:pt idx="10">
                  <c:v>0</c:v>
                </c:pt>
                <c:pt idx="11">
                  <c:v>0</c:v>
                </c:pt>
                <c:pt idx="12" formatCode="General">
                  <c:v>0</c:v>
                </c:pt>
                <c:pt idx="13">
                  <c:v>5.434782608695652E-2</c:v>
                </c:pt>
                <c:pt idx="14">
                  <c:v>9.5238095238095247E-3</c:v>
                </c:pt>
                <c:pt idx="15">
                  <c:v>1.5151515151515152E-2</c:v>
                </c:pt>
                <c:pt idx="16" formatCode="General">
                  <c:v>0</c:v>
                </c:pt>
                <c:pt idx="17">
                  <c:v>3.2258064516129031E-2</c:v>
                </c:pt>
                <c:pt idx="18">
                  <c:v>1.9230769230769232E-2</c:v>
                </c:pt>
                <c:pt idx="19">
                  <c:v>0</c:v>
                </c:pt>
                <c:pt idx="20" formatCode="General">
                  <c:v>0</c:v>
                </c:pt>
                <c:pt idx="21">
                  <c:v>9.6774193548387094E-2</c:v>
                </c:pt>
                <c:pt idx="22">
                  <c:v>9.6153846153846159E-3</c:v>
                </c:pt>
                <c:pt idx="23">
                  <c:v>1.5151515151515152E-2</c:v>
                </c:pt>
                <c:pt idx="24" formatCode="General">
                  <c:v>0</c:v>
                </c:pt>
                <c:pt idx="25">
                  <c:v>6.5217391304347824E-2</c:v>
                </c:pt>
                <c:pt idx="26">
                  <c:v>1.9047619047619049E-2</c:v>
                </c:pt>
                <c:pt idx="27">
                  <c:v>4.6153846153846156E-2</c:v>
                </c:pt>
                <c:pt idx="28" formatCode="General">
                  <c:v>0</c:v>
                </c:pt>
                <c:pt idx="29">
                  <c:v>6.5934065934065936E-2</c:v>
                </c:pt>
                <c:pt idx="30">
                  <c:v>2.8846153846153848E-2</c:v>
                </c:pt>
                <c:pt idx="31">
                  <c:v>1.5151515151515152E-2</c:v>
                </c:pt>
                <c:pt idx="32" formatCode="General">
                  <c:v>0</c:v>
                </c:pt>
                <c:pt idx="33">
                  <c:v>7.6923076923076927E-2</c:v>
                </c:pt>
                <c:pt idx="34">
                  <c:v>9.6153846153846159E-3</c:v>
                </c:pt>
                <c:pt idx="35">
                  <c:v>1.5384615384615385E-2</c:v>
                </c:pt>
              </c:numCache>
            </c:numRef>
          </c:val>
          <c:extLst>
            <c:ext xmlns:c16="http://schemas.microsoft.com/office/drawing/2014/chart" uri="{C3380CC4-5D6E-409C-BE32-E72D297353CC}">
              <c16:uniqueId val="{0000003C-E7AF-4B2F-9687-7CF1759B686B}"/>
            </c:ext>
          </c:extLst>
        </c:ser>
        <c:ser>
          <c:idx val="5"/>
          <c:order val="5"/>
          <c:tx>
            <c:strRef>
              <c:f>'Q13.要件の変化への対応（従業員別）'!$AE$6</c:f>
              <c:strCache>
                <c:ptCount val="1"/>
                <c:pt idx="0">
                  <c:v>わからない</c:v>
                </c:pt>
              </c:strCache>
            </c:strRef>
          </c:tx>
          <c:spPr>
            <a:solidFill>
              <a:sysClr val="window" lastClr="FFFF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20人以下（N=93）</c:v>
                </c:pt>
                <c:pt idx="2">
                  <c:v>21人以上100人以下（N=105）</c:v>
                </c:pt>
                <c:pt idx="3">
                  <c:v>101人以上（N=66）</c:v>
                </c:pt>
                <c:pt idx="4">
                  <c:v>【 G.新たな開発技術.AI等.の導入 】   </c:v>
                </c:pt>
                <c:pt idx="5">
                  <c:v>20人以下（N=92）</c:v>
                </c:pt>
                <c:pt idx="6">
                  <c:v>21人以上100人以下（N=105）</c:v>
                </c:pt>
                <c:pt idx="7">
                  <c:v>101人以上（N=64）</c:v>
                </c:pt>
                <c:pt idx="8">
                  <c:v>【 B.ソフトウェア.プラットフォームの導入 】</c:v>
                </c:pt>
                <c:pt idx="9">
                  <c:v>20人以下（N=93）</c:v>
                </c:pt>
                <c:pt idx="10">
                  <c:v>21人以上100人以下（N=104）</c:v>
                </c:pt>
                <c:pt idx="11">
                  <c:v>101人以上（N=66）</c:v>
                </c:pt>
                <c:pt idx="12">
                  <c:v>【 C.ハードウェアの高機能.高性能化 】   </c:v>
                </c:pt>
                <c:pt idx="13">
                  <c:v>20人以下（N=92）</c:v>
                </c:pt>
                <c:pt idx="14">
                  <c:v>21人以上100人以下（N=105）</c:v>
                </c:pt>
                <c:pt idx="15">
                  <c:v>101人以上（N=66）</c:v>
                </c:pt>
                <c:pt idx="16">
                  <c:v>【 A.アーキテクチャの見直し 】       </c:v>
                </c:pt>
                <c:pt idx="17">
                  <c:v>20人以下（N=93）</c:v>
                </c:pt>
                <c:pt idx="18">
                  <c:v>21人以上100人以下（N=104）</c:v>
                </c:pt>
                <c:pt idx="19">
                  <c:v>101人以上（N=66）</c:v>
                </c:pt>
                <c:pt idx="20">
                  <c:v>【 F.アジャイル開発の採用 】        </c:v>
                </c:pt>
                <c:pt idx="21">
                  <c:v>20人以下（N=93）</c:v>
                </c:pt>
                <c:pt idx="22">
                  <c:v>21人以上100人以下（N=104）</c:v>
                </c:pt>
                <c:pt idx="23">
                  <c:v>101人以上（N=66）</c:v>
                </c:pt>
                <c:pt idx="24">
                  <c:v>【 E.モデルベース開発の導入 】       </c:v>
                </c:pt>
                <c:pt idx="25">
                  <c:v>20人以下（N=92）</c:v>
                </c:pt>
                <c:pt idx="26">
                  <c:v>21人以上100人以下（N=105）</c:v>
                </c:pt>
                <c:pt idx="27">
                  <c:v>101人以上（N=65）</c:v>
                </c:pt>
                <c:pt idx="28">
                  <c:v>【 I.外部の専門企業への委託 】       </c:v>
                </c:pt>
                <c:pt idx="29">
                  <c:v>20人以下（N=91）</c:v>
                </c:pt>
                <c:pt idx="30">
                  <c:v>21人以上100人以下（N=104）</c:v>
                </c:pt>
                <c:pt idx="31">
                  <c:v>101人以上（N=66）</c:v>
                </c:pt>
                <c:pt idx="32">
                  <c:v>【 D.プロダクトライン設計の導入 】     </c:v>
                </c:pt>
                <c:pt idx="33">
                  <c:v>20人以下（N=91）</c:v>
                </c:pt>
                <c:pt idx="34">
                  <c:v>21人以上100人以下（N=104）</c:v>
                </c:pt>
                <c:pt idx="35">
                  <c:v>101人以上（N=65）</c:v>
                </c:pt>
              </c:strCache>
            </c:strRef>
          </c:cat>
          <c:val>
            <c:numRef>
              <c:f>'Q13.要件の変化への対応（従業員別）'!$AE$7:$AE$42</c:f>
              <c:numCache>
                <c:formatCode>0.0%</c:formatCode>
                <c:ptCount val="36"/>
                <c:pt idx="0" formatCode="General">
                  <c:v>0</c:v>
                </c:pt>
                <c:pt idx="1">
                  <c:v>3.2258064516129031E-2</c:v>
                </c:pt>
                <c:pt idx="2">
                  <c:v>0</c:v>
                </c:pt>
                <c:pt idx="3">
                  <c:v>3.0303030303030304E-2</c:v>
                </c:pt>
                <c:pt idx="4" formatCode="General">
                  <c:v>0</c:v>
                </c:pt>
                <c:pt idx="5">
                  <c:v>4.3478260869565216E-2</c:v>
                </c:pt>
                <c:pt idx="6">
                  <c:v>1.9047619047619049E-2</c:v>
                </c:pt>
                <c:pt idx="7">
                  <c:v>7.8125E-2</c:v>
                </c:pt>
                <c:pt idx="8" formatCode="General">
                  <c:v>0</c:v>
                </c:pt>
                <c:pt idx="9">
                  <c:v>7.5268817204301078E-2</c:v>
                </c:pt>
                <c:pt idx="10">
                  <c:v>3.8461538461538464E-2</c:v>
                </c:pt>
                <c:pt idx="11">
                  <c:v>6.0606060606060608E-2</c:v>
                </c:pt>
                <c:pt idx="12" formatCode="General">
                  <c:v>0</c:v>
                </c:pt>
                <c:pt idx="13">
                  <c:v>5.434782608695652E-2</c:v>
                </c:pt>
                <c:pt idx="14">
                  <c:v>3.8095238095238099E-2</c:v>
                </c:pt>
                <c:pt idx="15">
                  <c:v>7.575757575757576E-2</c:v>
                </c:pt>
                <c:pt idx="16" formatCode="General">
                  <c:v>0</c:v>
                </c:pt>
                <c:pt idx="17">
                  <c:v>5.3763440860215055E-2</c:v>
                </c:pt>
                <c:pt idx="18">
                  <c:v>5.7692307692307696E-2</c:v>
                </c:pt>
                <c:pt idx="19">
                  <c:v>9.0909090909090912E-2</c:v>
                </c:pt>
                <c:pt idx="20" formatCode="General">
                  <c:v>0</c:v>
                </c:pt>
                <c:pt idx="21">
                  <c:v>5.3763440860215055E-2</c:v>
                </c:pt>
                <c:pt idx="22">
                  <c:v>7.6923076923076927E-2</c:v>
                </c:pt>
                <c:pt idx="23">
                  <c:v>7.575757575757576E-2</c:v>
                </c:pt>
                <c:pt idx="24" formatCode="General">
                  <c:v>0</c:v>
                </c:pt>
                <c:pt idx="25">
                  <c:v>9.7826086956521743E-2</c:v>
                </c:pt>
                <c:pt idx="26">
                  <c:v>8.5714285714285715E-2</c:v>
                </c:pt>
                <c:pt idx="27">
                  <c:v>0.1076923076923077</c:v>
                </c:pt>
                <c:pt idx="28" formatCode="General">
                  <c:v>0</c:v>
                </c:pt>
                <c:pt idx="29">
                  <c:v>7.6923076923076927E-2</c:v>
                </c:pt>
                <c:pt idx="30">
                  <c:v>3.8461538461538464E-2</c:v>
                </c:pt>
                <c:pt idx="31">
                  <c:v>6.0606060606060608E-2</c:v>
                </c:pt>
                <c:pt idx="32" formatCode="General">
                  <c:v>0</c:v>
                </c:pt>
                <c:pt idx="33">
                  <c:v>0.12087912087912088</c:v>
                </c:pt>
                <c:pt idx="34">
                  <c:v>0.10576923076923077</c:v>
                </c:pt>
                <c:pt idx="35">
                  <c:v>0.15384615384615385</c:v>
                </c:pt>
              </c:numCache>
            </c:numRef>
          </c:val>
          <c:extLst>
            <c:ext xmlns:c16="http://schemas.microsoft.com/office/drawing/2014/chart" uri="{C3380CC4-5D6E-409C-BE32-E72D297353CC}">
              <c16:uniqueId val="{00000048-E7AF-4B2F-9687-7CF1759B686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0105466197"/>
          <c:w val="1"/>
          <c:h val="5.3137301587301587E-2"/>
        </c:manualLayout>
      </c:layout>
      <c:overlay val="0"/>
      <c:spPr>
        <a:noFill/>
        <a:ln>
          <a:noFill/>
        </a:ln>
        <a:effectLst/>
      </c:spPr>
      <c:txPr>
        <a:bodyPr rot="0" vert="horz"/>
        <a:lstStyle/>
        <a:p>
          <a:pPr>
            <a:defRPr sz="860"/>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'Q13.要件の変化への対応（従業員別）'!$Z$6</c:f>
              <c:strCache>
                <c:ptCount val="1"/>
                <c:pt idx="0">
                  <c:v>重要と思う</c:v>
                </c:pt>
              </c:strCache>
            </c:strRef>
          </c:tx>
          <c:spPr>
            <a:solidFill>
              <a:srgbClr val="FF99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'Q13.要件の変化への対応（従業員別）'!$Z$7:$Z$42</c:f>
              <c:numCache>
                <c:formatCode>0.0%</c:formatCode>
                <c:ptCount val="36"/>
                <c:pt idx="0" formatCode="General">
                  <c:v>0</c:v>
                </c:pt>
                <c:pt idx="1">
                  <c:v>0.56349206349206349</c:v>
                </c:pt>
                <c:pt idx="2">
                  <c:v>0.68932038834951459</c:v>
                </c:pt>
                <c:pt idx="3">
                  <c:v>0.65853658536585369</c:v>
                </c:pt>
                <c:pt idx="4" formatCode="General">
                  <c:v>0</c:v>
                </c:pt>
                <c:pt idx="5">
                  <c:v>0.29133858267716534</c:v>
                </c:pt>
                <c:pt idx="6">
                  <c:v>0.31730769230769229</c:v>
                </c:pt>
                <c:pt idx="7">
                  <c:v>0.51219512195121952</c:v>
                </c:pt>
                <c:pt idx="8" formatCode="General">
                  <c:v>0</c:v>
                </c:pt>
                <c:pt idx="9">
                  <c:v>0.27200000000000002</c:v>
                </c:pt>
                <c:pt idx="10">
                  <c:v>0.16346153846153846</c:v>
                </c:pt>
                <c:pt idx="11">
                  <c:v>0.29268292682926828</c:v>
                </c:pt>
                <c:pt idx="12" formatCode="General">
                  <c:v>0</c:v>
                </c:pt>
                <c:pt idx="13">
                  <c:v>0.248</c:v>
                </c:pt>
                <c:pt idx="14">
                  <c:v>0.23076923076923078</c:v>
                </c:pt>
                <c:pt idx="15">
                  <c:v>0.15</c:v>
                </c:pt>
                <c:pt idx="16" formatCode="General">
                  <c:v>0</c:v>
                </c:pt>
                <c:pt idx="17">
                  <c:v>0.22222222222222221</c:v>
                </c:pt>
                <c:pt idx="18">
                  <c:v>0.21153846153846154</c:v>
                </c:pt>
                <c:pt idx="19">
                  <c:v>0.21951219512195122</c:v>
                </c:pt>
                <c:pt idx="20" formatCode="General">
                  <c:v>0</c:v>
                </c:pt>
                <c:pt idx="21">
                  <c:v>0.17886178861788618</c:v>
                </c:pt>
                <c:pt idx="22">
                  <c:v>0.13725490196078433</c:v>
                </c:pt>
                <c:pt idx="23">
                  <c:v>0.29268292682926828</c:v>
                </c:pt>
                <c:pt idx="24" formatCode="General">
                  <c:v>0</c:v>
                </c:pt>
                <c:pt idx="25">
                  <c:v>9.6000000000000002E-2</c:v>
                </c:pt>
                <c:pt idx="26">
                  <c:v>8.7378640776699032E-2</c:v>
                </c:pt>
                <c:pt idx="27">
                  <c:v>0.1951219512195122</c:v>
                </c:pt>
                <c:pt idx="28" formatCode="General">
                  <c:v>0</c:v>
                </c:pt>
                <c:pt idx="29">
                  <c:v>7.2580645161290328E-2</c:v>
                </c:pt>
                <c:pt idx="30">
                  <c:v>0.10576923076923077</c:v>
                </c:pt>
                <c:pt idx="31">
                  <c:v>7.3170731707317069E-2</c:v>
                </c:pt>
                <c:pt idx="32" formatCode="General">
                  <c:v>0</c:v>
                </c:pt>
                <c:pt idx="33">
                  <c:v>4.1322314049586778E-2</c:v>
                </c:pt>
                <c:pt idx="34">
                  <c:v>8.6538461538461536E-2</c:v>
                </c:pt>
                <c:pt idx="35">
                  <c:v>0.14634146341463414</c:v>
                </c:pt>
              </c:numCache>
            </c:numRef>
          </c:val>
          <c:extLst>
            <c:ext xmlns:c16="http://schemas.microsoft.com/office/drawing/2014/chart" uri="{C3380CC4-5D6E-409C-BE32-E72D297353CC}">
              <c16:uniqueId val="{00000009-BF03-45D6-8F62-62DC5EDBE46E}"/>
            </c:ext>
          </c:extLst>
        </c:ser>
        <c:ser>
          <c:idx val="2"/>
          <c:order val="1"/>
          <c:tx>
            <c:strRef>
              <c:f>'Q13.要件の変化への対応（従業員別）'!$AA$6</c:f>
              <c:strCache>
                <c:ptCount val="1"/>
                <c:pt idx="0">
                  <c:v>やや重要と思う</c:v>
                </c:pt>
              </c:strCache>
            </c:strRef>
          </c:tx>
          <c:spPr>
            <a:solidFill>
              <a:srgbClr val="FFCC99"/>
            </a:solidFill>
            <a:ln w="9525">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'Q13.要件の変化への対応（従業員別）'!$AA$7:$AA$42</c:f>
              <c:numCache>
                <c:formatCode>0.0%</c:formatCode>
                <c:ptCount val="36"/>
                <c:pt idx="0" formatCode="General">
                  <c:v>0</c:v>
                </c:pt>
                <c:pt idx="1">
                  <c:v>0.34920634920634919</c:v>
                </c:pt>
                <c:pt idx="2">
                  <c:v>0.27184466019417475</c:v>
                </c:pt>
                <c:pt idx="3">
                  <c:v>0.26829268292682928</c:v>
                </c:pt>
                <c:pt idx="4" formatCode="General">
                  <c:v>0</c:v>
                </c:pt>
                <c:pt idx="5">
                  <c:v>0.44094488188976377</c:v>
                </c:pt>
                <c:pt idx="6">
                  <c:v>0.43269230769230771</c:v>
                </c:pt>
                <c:pt idx="7">
                  <c:v>0.26829268292682928</c:v>
                </c:pt>
                <c:pt idx="8" formatCode="General">
                  <c:v>0</c:v>
                </c:pt>
                <c:pt idx="9">
                  <c:v>0.36799999999999999</c:v>
                </c:pt>
                <c:pt idx="10">
                  <c:v>0.31730769230769229</c:v>
                </c:pt>
                <c:pt idx="11">
                  <c:v>0.29268292682926828</c:v>
                </c:pt>
                <c:pt idx="12" formatCode="General">
                  <c:v>0</c:v>
                </c:pt>
                <c:pt idx="13">
                  <c:v>0.42399999999999999</c:v>
                </c:pt>
                <c:pt idx="14">
                  <c:v>0.41346153846153844</c:v>
                </c:pt>
                <c:pt idx="15">
                  <c:v>0.55000000000000004</c:v>
                </c:pt>
                <c:pt idx="16" formatCode="General">
                  <c:v>0</c:v>
                </c:pt>
                <c:pt idx="17">
                  <c:v>0.40476190476190477</c:v>
                </c:pt>
                <c:pt idx="18">
                  <c:v>0.41346153846153844</c:v>
                </c:pt>
                <c:pt idx="19">
                  <c:v>0.46341463414634149</c:v>
                </c:pt>
                <c:pt idx="20" formatCode="General">
                  <c:v>0</c:v>
                </c:pt>
                <c:pt idx="21">
                  <c:v>0.29268292682926828</c:v>
                </c:pt>
                <c:pt idx="22">
                  <c:v>0.40196078431372551</c:v>
                </c:pt>
                <c:pt idx="23">
                  <c:v>0.21951219512195122</c:v>
                </c:pt>
                <c:pt idx="24" formatCode="General">
                  <c:v>0</c:v>
                </c:pt>
                <c:pt idx="25">
                  <c:v>0.36</c:v>
                </c:pt>
                <c:pt idx="26">
                  <c:v>0.31067961165048541</c:v>
                </c:pt>
                <c:pt idx="27">
                  <c:v>0.24390243902439024</c:v>
                </c:pt>
                <c:pt idx="28" formatCode="General">
                  <c:v>0</c:v>
                </c:pt>
                <c:pt idx="29">
                  <c:v>0.29032258064516131</c:v>
                </c:pt>
                <c:pt idx="30">
                  <c:v>0.33653846153846156</c:v>
                </c:pt>
                <c:pt idx="31">
                  <c:v>0.36585365853658536</c:v>
                </c:pt>
                <c:pt idx="32" formatCode="General">
                  <c:v>0</c:v>
                </c:pt>
                <c:pt idx="33">
                  <c:v>0.24793388429752067</c:v>
                </c:pt>
                <c:pt idx="34">
                  <c:v>0.24038461538461539</c:v>
                </c:pt>
                <c:pt idx="35">
                  <c:v>0.21951219512195122</c:v>
                </c:pt>
              </c:numCache>
            </c:numRef>
          </c:val>
          <c:extLst>
            <c:ext xmlns:c16="http://schemas.microsoft.com/office/drawing/2014/chart" uri="{C3380CC4-5D6E-409C-BE32-E72D297353CC}">
              <c16:uniqueId val="{00000013-BF03-45D6-8F62-62DC5EDBE46E}"/>
            </c:ext>
          </c:extLst>
        </c:ser>
        <c:ser>
          <c:idx val="1"/>
          <c:order val="2"/>
          <c:tx>
            <c:strRef>
              <c:f>'Q13.要件の変化への対応（従業員別）'!$AB$6</c:f>
              <c:strCache>
                <c:ptCount val="1"/>
                <c:pt idx="0">
                  <c:v>どちらともいえない</c:v>
                </c:pt>
              </c:strCache>
            </c:strRef>
          </c:tx>
          <c:spPr>
            <a:solidFill>
              <a:srgbClr val="FFFF6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'Q13.要件の変化への対応（従業員別）'!$AB$7:$AB$42</c:f>
              <c:numCache>
                <c:formatCode>0.0%</c:formatCode>
                <c:ptCount val="36"/>
                <c:pt idx="0" formatCode="General">
                  <c:v>0</c:v>
                </c:pt>
                <c:pt idx="1">
                  <c:v>3.968253968253968E-2</c:v>
                </c:pt>
                <c:pt idx="2">
                  <c:v>3.8834951456310676E-2</c:v>
                </c:pt>
                <c:pt idx="3">
                  <c:v>7.3170731707317069E-2</c:v>
                </c:pt>
                <c:pt idx="4" formatCode="General">
                  <c:v>0</c:v>
                </c:pt>
                <c:pt idx="5">
                  <c:v>0.14960629921259844</c:v>
                </c:pt>
                <c:pt idx="6">
                  <c:v>0.19230769230769232</c:v>
                </c:pt>
                <c:pt idx="7">
                  <c:v>0.1951219512195122</c:v>
                </c:pt>
                <c:pt idx="8" formatCode="General">
                  <c:v>0</c:v>
                </c:pt>
                <c:pt idx="9">
                  <c:v>0.224</c:v>
                </c:pt>
                <c:pt idx="10">
                  <c:v>0.35576923076923078</c:v>
                </c:pt>
                <c:pt idx="11">
                  <c:v>0.36585365853658536</c:v>
                </c:pt>
                <c:pt idx="12" formatCode="General">
                  <c:v>0</c:v>
                </c:pt>
                <c:pt idx="13">
                  <c:v>0.216</c:v>
                </c:pt>
                <c:pt idx="14">
                  <c:v>0.26923076923076922</c:v>
                </c:pt>
                <c:pt idx="15">
                  <c:v>0.27500000000000002</c:v>
                </c:pt>
                <c:pt idx="16" formatCode="General">
                  <c:v>0</c:v>
                </c:pt>
                <c:pt idx="17">
                  <c:v>0.22222222222222221</c:v>
                </c:pt>
                <c:pt idx="18">
                  <c:v>0.28846153846153844</c:v>
                </c:pt>
                <c:pt idx="19">
                  <c:v>0.26829268292682928</c:v>
                </c:pt>
                <c:pt idx="20" formatCode="General">
                  <c:v>0</c:v>
                </c:pt>
                <c:pt idx="21">
                  <c:v>0.34146341463414637</c:v>
                </c:pt>
                <c:pt idx="22">
                  <c:v>0.26470588235294118</c:v>
                </c:pt>
                <c:pt idx="23">
                  <c:v>0.34146341463414637</c:v>
                </c:pt>
                <c:pt idx="24" formatCode="General">
                  <c:v>0</c:v>
                </c:pt>
                <c:pt idx="25">
                  <c:v>0.33600000000000002</c:v>
                </c:pt>
                <c:pt idx="26">
                  <c:v>0.42718446601941745</c:v>
                </c:pt>
                <c:pt idx="27">
                  <c:v>0.46341463414634149</c:v>
                </c:pt>
                <c:pt idx="28" formatCode="General">
                  <c:v>0</c:v>
                </c:pt>
                <c:pt idx="29">
                  <c:v>0.41129032258064518</c:v>
                </c:pt>
                <c:pt idx="30">
                  <c:v>0.41346153846153844</c:v>
                </c:pt>
                <c:pt idx="31">
                  <c:v>0.46341463414634149</c:v>
                </c:pt>
                <c:pt idx="32" formatCode="General">
                  <c:v>0</c:v>
                </c:pt>
                <c:pt idx="33">
                  <c:v>0.48760330578512395</c:v>
                </c:pt>
                <c:pt idx="34">
                  <c:v>0.47115384615384615</c:v>
                </c:pt>
                <c:pt idx="35">
                  <c:v>0.56097560975609762</c:v>
                </c:pt>
              </c:numCache>
            </c:numRef>
          </c:val>
          <c:extLst>
            <c:ext xmlns:c16="http://schemas.microsoft.com/office/drawing/2014/chart" uri="{C3380CC4-5D6E-409C-BE32-E72D297353CC}">
              <c16:uniqueId val="{0000001D-BF03-45D6-8F62-62DC5EDBE46E}"/>
            </c:ext>
          </c:extLst>
        </c:ser>
        <c:ser>
          <c:idx val="3"/>
          <c:order val="3"/>
          <c:tx>
            <c:strRef>
              <c:f>'Q13.要件の変化への対応（従業員別）'!$AC$6</c:f>
              <c:strCache>
                <c:ptCount val="1"/>
                <c:pt idx="0">
                  <c:v>あまり重要と思わない</c:v>
                </c:pt>
              </c:strCache>
            </c:strRef>
          </c:tx>
          <c:spPr>
            <a:solidFill>
              <a:srgbClr val="3366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'Q13.要件の変化への対応（従業員別）'!$AC$7:$AC$42</c:f>
              <c:numCache>
                <c:formatCode>0.0%</c:formatCode>
                <c:ptCount val="36"/>
                <c:pt idx="0" formatCode="General">
                  <c:v>0</c:v>
                </c:pt>
                <c:pt idx="1">
                  <c:v>2.3809523809523808E-2</c:v>
                </c:pt>
                <c:pt idx="2">
                  <c:v>0</c:v>
                </c:pt>
                <c:pt idx="3">
                  <c:v>0</c:v>
                </c:pt>
                <c:pt idx="4" formatCode="General">
                  <c:v>0</c:v>
                </c:pt>
                <c:pt idx="5">
                  <c:v>3.937007874015748E-2</c:v>
                </c:pt>
                <c:pt idx="6">
                  <c:v>1.9230769230769232E-2</c:v>
                </c:pt>
                <c:pt idx="7">
                  <c:v>2.4390243902439025E-2</c:v>
                </c:pt>
                <c:pt idx="8" formatCode="General">
                  <c:v>0</c:v>
                </c:pt>
                <c:pt idx="9">
                  <c:v>7.1999999999999995E-2</c:v>
                </c:pt>
                <c:pt idx="10">
                  <c:v>4.807692307692308E-2</c:v>
                </c:pt>
                <c:pt idx="11">
                  <c:v>0</c:v>
                </c:pt>
                <c:pt idx="12" formatCode="General">
                  <c:v>0</c:v>
                </c:pt>
                <c:pt idx="13">
                  <c:v>6.4000000000000001E-2</c:v>
                </c:pt>
                <c:pt idx="14">
                  <c:v>5.7692307692307696E-2</c:v>
                </c:pt>
                <c:pt idx="15">
                  <c:v>0</c:v>
                </c:pt>
                <c:pt idx="16" formatCode="General">
                  <c:v>0</c:v>
                </c:pt>
                <c:pt idx="17">
                  <c:v>8.7301587301587297E-2</c:v>
                </c:pt>
                <c:pt idx="18">
                  <c:v>3.8461538461538464E-2</c:v>
                </c:pt>
                <c:pt idx="19">
                  <c:v>2.4390243902439025E-2</c:v>
                </c:pt>
                <c:pt idx="20" formatCode="General">
                  <c:v>0</c:v>
                </c:pt>
                <c:pt idx="21">
                  <c:v>7.3170731707317069E-2</c:v>
                </c:pt>
                <c:pt idx="22">
                  <c:v>8.8235294117647065E-2</c:v>
                </c:pt>
                <c:pt idx="23">
                  <c:v>7.3170731707317069E-2</c:v>
                </c:pt>
                <c:pt idx="24" formatCode="General">
                  <c:v>0</c:v>
                </c:pt>
                <c:pt idx="25">
                  <c:v>0.104</c:v>
                </c:pt>
                <c:pt idx="26">
                  <c:v>6.7961165048543687E-2</c:v>
                </c:pt>
                <c:pt idx="27">
                  <c:v>2.4390243902439025E-2</c:v>
                </c:pt>
                <c:pt idx="28" formatCode="General">
                  <c:v>0</c:v>
                </c:pt>
                <c:pt idx="29">
                  <c:v>0.10483870967741936</c:v>
                </c:pt>
                <c:pt idx="30">
                  <c:v>8.6538461538461536E-2</c:v>
                </c:pt>
                <c:pt idx="31">
                  <c:v>4.878048780487805E-2</c:v>
                </c:pt>
                <c:pt idx="32" formatCode="General">
                  <c:v>0</c:v>
                </c:pt>
                <c:pt idx="33">
                  <c:v>0.11570247933884298</c:v>
                </c:pt>
                <c:pt idx="34">
                  <c:v>6.7307692307692304E-2</c:v>
                </c:pt>
                <c:pt idx="35">
                  <c:v>4.878048780487805E-2</c:v>
                </c:pt>
              </c:numCache>
            </c:numRef>
          </c:val>
          <c:extLst>
            <c:ext xmlns:c16="http://schemas.microsoft.com/office/drawing/2014/chart" uri="{C3380CC4-5D6E-409C-BE32-E72D297353CC}">
              <c16:uniqueId val="{0000002B-BF03-45D6-8F62-62DC5EDBE46E}"/>
            </c:ext>
          </c:extLst>
        </c:ser>
        <c:ser>
          <c:idx val="4"/>
          <c:order val="4"/>
          <c:tx>
            <c:strRef>
              <c:f>'Q13.要件の変化への対応（従業員別）'!$AD$6</c:f>
              <c:strCache>
                <c:ptCount val="1"/>
                <c:pt idx="0">
                  <c:v>重要と思わない</c:v>
                </c:pt>
              </c:strCache>
            </c:strRef>
          </c:tx>
          <c:spPr>
            <a:solidFill>
              <a:srgbClr val="9DC3E6"/>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'Q13.要件の変化への対応（従業員別）'!$AD$7:$AD$42</c:f>
              <c:numCache>
                <c:formatCode>0.0%</c:formatCode>
                <c:ptCount val="36"/>
                <c:pt idx="0" formatCode="General">
                  <c:v>0</c:v>
                </c:pt>
                <c:pt idx="1">
                  <c:v>1.5873015873015872E-2</c:v>
                </c:pt>
                <c:pt idx="2">
                  <c:v>0</c:v>
                </c:pt>
                <c:pt idx="3">
                  <c:v>0</c:v>
                </c:pt>
                <c:pt idx="4" formatCode="General">
                  <c:v>0</c:v>
                </c:pt>
                <c:pt idx="5">
                  <c:v>6.2992125984251968E-2</c:v>
                </c:pt>
                <c:pt idx="6">
                  <c:v>1.9230769230769232E-2</c:v>
                </c:pt>
                <c:pt idx="7">
                  <c:v>0</c:v>
                </c:pt>
                <c:pt idx="8" formatCode="General">
                  <c:v>0</c:v>
                </c:pt>
                <c:pt idx="9">
                  <c:v>2.4E-2</c:v>
                </c:pt>
                <c:pt idx="10">
                  <c:v>4.807692307692308E-2</c:v>
                </c:pt>
                <c:pt idx="11">
                  <c:v>0</c:v>
                </c:pt>
                <c:pt idx="12" formatCode="General">
                  <c:v>0</c:v>
                </c:pt>
                <c:pt idx="13">
                  <c:v>0.04</c:v>
                </c:pt>
                <c:pt idx="14">
                  <c:v>1.9230769230769232E-2</c:v>
                </c:pt>
                <c:pt idx="15">
                  <c:v>2.5000000000000001E-2</c:v>
                </c:pt>
                <c:pt idx="16" formatCode="General">
                  <c:v>0</c:v>
                </c:pt>
                <c:pt idx="17">
                  <c:v>3.1746031746031744E-2</c:v>
                </c:pt>
                <c:pt idx="18">
                  <c:v>2.8846153846153848E-2</c:v>
                </c:pt>
                <c:pt idx="19">
                  <c:v>0</c:v>
                </c:pt>
                <c:pt idx="20" formatCode="General">
                  <c:v>0</c:v>
                </c:pt>
                <c:pt idx="21">
                  <c:v>5.6910569105691054E-2</c:v>
                </c:pt>
                <c:pt idx="22">
                  <c:v>3.9215686274509803E-2</c:v>
                </c:pt>
                <c:pt idx="23">
                  <c:v>2.4390243902439025E-2</c:v>
                </c:pt>
                <c:pt idx="24" formatCode="General">
                  <c:v>0</c:v>
                </c:pt>
                <c:pt idx="25">
                  <c:v>4.8000000000000001E-2</c:v>
                </c:pt>
                <c:pt idx="26">
                  <c:v>4.8543689320388349E-2</c:v>
                </c:pt>
                <c:pt idx="27">
                  <c:v>2.4390243902439025E-2</c:v>
                </c:pt>
                <c:pt idx="28" formatCode="General">
                  <c:v>0</c:v>
                </c:pt>
                <c:pt idx="29">
                  <c:v>8.8709677419354843E-2</c:v>
                </c:pt>
                <c:pt idx="30">
                  <c:v>5.7692307692307696E-2</c:v>
                </c:pt>
                <c:pt idx="31">
                  <c:v>2.4390243902439025E-2</c:v>
                </c:pt>
                <c:pt idx="32" formatCode="General">
                  <c:v>0</c:v>
                </c:pt>
                <c:pt idx="33">
                  <c:v>5.7851239669421489E-2</c:v>
                </c:pt>
                <c:pt idx="34">
                  <c:v>7.6923076923076927E-2</c:v>
                </c:pt>
                <c:pt idx="35">
                  <c:v>2.4390243902439025E-2</c:v>
                </c:pt>
              </c:numCache>
            </c:numRef>
          </c:val>
          <c:extLst>
            <c:ext xmlns:c16="http://schemas.microsoft.com/office/drawing/2014/chart" uri="{C3380CC4-5D6E-409C-BE32-E72D297353CC}">
              <c16:uniqueId val="{0000003C-BF03-45D6-8F62-62DC5EDBE46E}"/>
            </c:ext>
          </c:extLst>
        </c:ser>
        <c:ser>
          <c:idx val="5"/>
          <c:order val="5"/>
          <c:tx>
            <c:strRef>
              <c:f>'Q13.要件の変化への対応（従業員別）'!$AE$6</c:f>
              <c:strCache>
                <c:ptCount val="1"/>
                <c:pt idx="0">
                  <c:v>わからない</c:v>
                </c:pt>
              </c:strCache>
            </c:strRef>
          </c:tx>
          <c:spPr>
            <a:solidFill>
              <a:sysClr val="window" lastClr="FFFFFF"/>
            </a:solidFill>
            <a:ln>
              <a:solidFill>
                <a:sysClr val="windowText" lastClr="000000"/>
              </a:solidFill>
            </a:ln>
            <a:effectLst/>
          </c:spPr>
          <c:invertIfNegative val="0"/>
          <c:cat>
            <c:strRef>
              <c:f>'Q13.要件の変化への対応（従業員別）'!$Y$7:$Y$42</c:f>
              <c:strCache>
                <c:ptCount val="36"/>
                <c:pt idx="0">
                  <c:v>【 H.技術者の教育.訓練.スキルの向上 】  </c:v>
                </c:pt>
                <c:pt idx="1">
                  <c:v>20人以下（N=126）</c:v>
                </c:pt>
                <c:pt idx="2">
                  <c:v>21人以上100人以下（N=103）</c:v>
                </c:pt>
                <c:pt idx="3">
                  <c:v>101人以上（N=41）</c:v>
                </c:pt>
                <c:pt idx="4">
                  <c:v>【 G.新たな開発技術.AI等.の導入 】   </c:v>
                </c:pt>
                <c:pt idx="5">
                  <c:v>20人以下（N=127）</c:v>
                </c:pt>
                <c:pt idx="6">
                  <c:v>21人以上100人以下（N=104）</c:v>
                </c:pt>
                <c:pt idx="7">
                  <c:v>101人以上（N=41）</c:v>
                </c:pt>
                <c:pt idx="8">
                  <c:v>【 A.アーキテクチャの見直し 】       </c:v>
                </c:pt>
                <c:pt idx="9">
                  <c:v>20人以下（N=125）</c:v>
                </c:pt>
                <c:pt idx="10">
                  <c:v>21人以上100人以下（N=104）</c:v>
                </c:pt>
                <c:pt idx="11">
                  <c:v>101人以上（N=41）</c:v>
                </c:pt>
                <c:pt idx="12">
                  <c:v>【 C.ハードウェアの高機能.高性能化 】   </c:v>
                </c:pt>
                <c:pt idx="13">
                  <c:v>20人以下（N=125）</c:v>
                </c:pt>
                <c:pt idx="14">
                  <c:v>21人以上100人以下（N=104）</c:v>
                </c:pt>
                <c:pt idx="15">
                  <c:v>101人以上（N=40）</c:v>
                </c:pt>
                <c:pt idx="16">
                  <c:v>【 B.ソフトウェア.プラットフォームの導入 】</c:v>
                </c:pt>
                <c:pt idx="17">
                  <c:v>20人以下（N=126）</c:v>
                </c:pt>
                <c:pt idx="18">
                  <c:v>21人以上100人以下（N=104）</c:v>
                </c:pt>
                <c:pt idx="19">
                  <c:v>101人以上（N=41）</c:v>
                </c:pt>
                <c:pt idx="20">
                  <c:v>【 F.アジャイル開発の採用 】        </c:v>
                </c:pt>
                <c:pt idx="21">
                  <c:v>20人以下（N=123）</c:v>
                </c:pt>
                <c:pt idx="22">
                  <c:v>21人以上100人以下（N=102）</c:v>
                </c:pt>
                <c:pt idx="23">
                  <c:v>101人以上（N=41）</c:v>
                </c:pt>
                <c:pt idx="24">
                  <c:v>【 E.モデルベース開発の導入 】       </c:v>
                </c:pt>
                <c:pt idx="25">
                  <c:v>20人以下（N=125）</c:v>
                </c:pt>
                <c:pt idx="26">
                  <c:v>21人以上100人以下（N=103）</c:v>
                </c:pt>
                <c:pt idx="27">
                  <c:v>101人以上（N=41）</c:v>
                </c:pt>
                <c:pt idx="28">
                  <c:v>【 I.外部の専門企業への委託 】       </c:v>
                </c:pt>
                <c:pt idx="29">
                  <c:v>20人以下（N=124）</c:v>
                </c:pt>
                <c:pt idx="30">
                  <c:v>21人以上100人以下（N=104）</c:v>
                </c:pt>
                <c:pt idx="31">
                  <c:v>101人以上（N=41）</c:v>
                </c:pt>
                <c:pt idx="32">
                  <c:v>【 D.プロダクトライン設計の導入 】     </c:v>
                </c:pt>
                <c:pt idx="33">
                  <c:v>20人以下（N=121）</c:v>
                </c:pt>
                <c:pt idx="34">
                  <c:v>21人以上100人以下（N=104）</c:v>
                </c:pt>
                <c:pt idx="35">
                  <c:v>101人以上（N=41）</c:v>
                </c:pt>
              </c:strCache>
            </c:strRef>
          </c:cat>
          <c:val>
            <c:numRef>
              <c:f>'Q13.要件の変化への対応（従業員別）'!$AE$7:$AE$42</c:f>
              <c:numCache>
                <c:formatCode>0.0%</c:formatCode>
                <c:ptCount val="36"/>
                <c:pt idx="0" formatCode="General">
                  <c:v>0</c:v>
                </c:pt>
                <c:pt idx="1">
                  <c:v>7.9365079365079361E-3</c:v>
                </c:pt>
                <c:pt idx="2">
                  <c:v>0</c:v>
                </c:pt>
                <c:pt idx="3">
                  <c:v>0</c:v>
                </c:pt>
                <c:pt idx="4" formatCode="General">
                  <c:v>0</c:v>
                </c:pt>
                <c:pt idx="5">
                  <c:v>1.5748031496062992E-2</c:v>
                </c:pt>
                <c:pt idx="6">
                  <c:v>1.9230769230769232E-2</c:v>
                </c:pt>
                <c:pt idx="7">
                  <c:v>0</c:v>
                </c:pt>
                <c:pt idx="8" formatCode="General">
                  <c:v>0</c:v>
                </c:pt>
                <c:pt idx="9">
                  <c:v>0.04</c:v>
                </c:pt>
                <c:pt idx="10">
                  <c:v>6.7307692307692304E-2</c:v>
                </c:pt>
                <c:pt idx="11">
                  <c:v>4.878048780487805E-2</c:v>
                </c:pt>
                <c:pt idx="12" formatCode="General">
                  <c:v>0</c:v>
                </c:pt>
                <c:pt idx="13">
                  <c:v>8.0000000000000002E-3</c:v>
                </c:pt>
                <c:pt idx="14">
                  <c:v>9.6153846153846159E-3</c:v>
                </c:pt>
                <c:pt idx="15">
                  <c:v>0</c:v>
                </c:pt>
                <c:pt idx="16" formatCode="General">
                  <c:v>0</c:v>
                </c:pt>
                <c:pt idx="17">
                  <c:v>3.1746031746031744E-2</c:v>
                </c:pt>
                <c:pt idx="18">
                  <c:v>1.9230769230769232E-2</c:v>
                </c:pt>
                <c:pt idx="19">
                  <c:v>2.4390243902439025E-2</c:v>
                </c:pt>
                <c:pt idx="20" formatCode="General">
                  <c:v>0</c:v>
                </c:pt>
                <c:pt idx="21">
                  <c:v>5.6910569105691054E-2</c:v>
                </c:pt>
                <c:pt idx="22">
                  <c:v>6.8627450980392163E-2</c:v>
                </c:pt>
                <c:pt idx="23">
                  <c:v>4.878048780487805E-2</c:v>
                </c:pt>
                <c:pt idx="24" formatCode="General">
                  <c:v>0</c:v>
                </c:pt>
                <c:pt idx="25">
                  <c:v>5.6000000000000001E-2</c:v>
                </c:pt>
                <c:pt idx="26">
                  <c:v>5.8252427184466021E-2</c:v>
                </c:pt>
                <c:pt idx="27">
                  <c:v>4.878048780487805E-2</c:v>
                </c:pt>
                <c:pt idx="28" formatCode="General">
                  <c:v>0</c:v>
                </c:pt>
                <c:pt idx="29">
                  <c:v>3.2258064516129031E-2</c:v>
                </c:pt>
                <c:pt idx="30">
                  <c:v>0</c:v>
                </c:pt>
                <c:pt idx="31">
                  <c:v>2.4390243902439025E-2</c:v>
                </c:pt>
                <c:pt idx="32" formatCode="General">
                  <c:v>0</c:v>
                </c:pt>
                <c:pt idx="33">
                  <c:v>4.9586776859504134E-2</c:v>
                </c:pt>
                <c:pt idx="34">
                  <c:v>5.7692307692307696E-2</c:v>
                </c:pt>
                <c:pt idx="35">
                  <c:v>0</c:v>
                </c:pt>
              </c:numCache>
            </c:numRef>
          </c:val>
          <c:extLst>
            <c:ext xmlns:c16="http://schemas.microsoft.com/office/drawing/2014/chart" uri="{C3380CC4-5D6E-409C-BE32-E72D297353CC}">
              <c16:uniqueId val="{00000048-BF03-45D6-8F62-62DC5EDBE46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0105466197"/>
          <c:w val="1"/>
          <c:h val="5.3137301587301587E-2"/>
        </c:manualLayout>
      </c:layout>
      <c:overlay val="0"/>
      <c:spPr>
        <a:noFill/>
        <a:ln>
          <a:noFill/>
        </a:ln>
        <a:effectLst/>
      </c:spPr>
      <c:txPr>
        <a:bodyPr rot="0" vert="horz"/>
        <a:lstStyle/>
        <a:p>
          <a:pPr>
            <a:defRPr sz="860"/>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5.0170987654320987E-2"/>
          <c:w val="0.58036699643988476"/>
          <c:h val="0.93188657407407405"/>
        </c:manualLayout>
      </c:layout>
      <c:barChart>
        <c:barDir val="bar"/>
        <c:grouping val="stacked"/>
        <c:varyColors val="0"/>
        <c:ser>
          <c:idx val="0"/>
          <c:order val="0"/>
          <c:tx>
            <c:strRef>
              <c:f>'Q13.要件の変化への対応（DX有無）'!$Z$6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DAC-4DB3-9CF7-875E745F51FD}"/>
                </c:ext>
              </c:extLst>
            </c:dLbl>
            <c:dLbl>
              <c:idx val="3"/>
              <c:delete val="1"/>
              <c:extLst>
                <c:ext xmlns:c15="http://schemas.microsoft.com/office/drawing/2012/chart" uri="{CE6537A1-D6FC-4f65-9D91-7224C49458BB}"/>
                <c:ext xmlns:c16="http://schemas.microsoft.com/office/drawing/2014/chart" uri="{C3380CC4-5D6E-409C-BE32-E72D297353CC}">
                  <c16:uniqueId val="{00000001-DDAC-4DB3-9CF7-875E745F51FD}"/>
                </c:ext>
              </c:extLst>
            </c:dLbl>
            <c:dLbl>
              <c:idx val="6"/>
              <c:delete val="1"/>
              <c:extLst>
                <c:ext xmlns:c15="http://schemas.microsoft.com/office/drawing/2012/chart" uri="{CE6537A1-D6FC-4f65-9D91-7224C49458BB}"/>
                <c:ext xmlns:c16="http://schemas.microsoft.com/office/drawing/2014/chart" uri="{C3380CC4-5D6E-409C-BE32-E72D297353CC}">
                  <c16:uniqueId val="{00000002-DDAC-4DB3-9CF7-875E745F51FD}"/>
                </c:ext>
              </c:extLst>
            </c:dLbl>
            <c:dLbl>
              <c:idx val="9"/>
              <c:delete val="1"/>
              <c:extLst>
                <c:ext xmlns:c15="http://schemas.microsoft.com/office/drawing/2012/chart" uri="{CE6537A1-D6FC-4f65-9D91-7224C49458BB}"/>
                <c:ext xmlns:c16="http://schemas.microsoft.com/office/drawing/2014/chart" uri="{C3380CC4-5D6E-409C-BE32-E72D297353CC}">
                  <c16:uniqueId val="{00000003-DDAC-4DB3-9CF7-875E745F51FD}"/>
                </c:ext>
              </c:extLst>
            </c:dLbl>
            <c:dLbl>
              <c:idx val="12"/>
              <c:delete val="1"/>
              <c:extLst>
                <c:ext xmlns:c15="http://schemas.microsoft.com/office/drawing/2012/chart" uri="{CE6537A1-D6FC-4f65-9D91-7224C49458BB}"/>
                <c:ext xmlns:c16="http://schemas.microsoft.com/office/drawing/2014/chart" uri="{C3380CC4-5D6E-409C-BE32-E72D297353CC}">
                  <c16:uniqueId val="{00000004-DDAC-4DB3-9CF7-875E745F51FD}"/>
                </c:ext>
              </c:extLst>
            </c:dLbl>
            <c:dLbl>
              <c:idx val="15"/>
              <c:delete val="1"/>
              <c:extLst>
                <c:ext xmlns:c15="http://schemas.microsoft.com/office/drawing/2012/chart" uri="{CE6537A1-D6FC-4f65-9D91-7224C49458BB}"/>
                <c:ext xmlns:c16="http://schemas.microsoft.com/office/drawing/2014/chart" uri="{C3380CC4-5D6E-409C-BE32-E72D297353CC}">
                  <c16:uniqueId val="{00000005-DDAC-4DB3-9CF7-875E745F51FD}"/>
                </c:ext>
              </c:extLst>
            </c:dLbl>
            <c:dLbl>
              <c:idx val="18"/>
              <c:delete val="1"/>
              <c:extLst>
                <c:ext xmlns:c15="http://schemas.microsoft.com/office/drawing/2012/chart" uri="{CE6537A1-D6FC-4f65-9D91-7224C49458BB}"/>
                <c:ext xmlns:c16="http://schemas.microsoft.com/office/drawing/2014/chart" uri="{C3380CC4-5D6E-409C-BE32-E72D297353CC}">
                  <c16:uniqueId val="{00000006-DDAC-4DB3-9CF7-875E745F51FD}"/>
                </c:ext>
              </c:extLst>
            </c:dLbl>
            <c:dLbl>
              <c:idx val="21"/>
              <c:delete val="1"/>
              <c:extLst>
                <c:ext xmlns:c15="http://schemas.microsoft.com/office/drawing/2012/chart" uri="{CE6537A1-D6FC-4f65-9D91-7224C49458BB}"/>
                <c:ext xmlns:c16="http://schemas.microsoft.com/office/drawing/2014/chart" uri="{C3380CC4-5D6E-409C-BE32-E72D297353CC}">
                  <c16:uniqueId val="{00000007-DDAC-4DB3-9CF7-875E745F51FD}"/>
                </c:ext>
              </c:extLst>
            </c:dLbl>
            <c:dLbl>
              <c:idx val="24"/>
              <c:delete val="1"/>
              <c:extLst>
                <c:ext xmlns:c15="http://schemas.microsoft.com/office/drawing/2012/chart" uri="{CE6537A1-D6FC-4f65-9D91-7224C49458BB}"/>
                <c:ext xmlns:c16="http://schemas.microsoft.com/office/drawing/2014/chart" uri="{C3380CC4-5D6E-409C-BE32-E72D297353CC}">
                  <c16:uniqueId val="{00000008-DDAC-4DB3-9CF7-875E745F51FD}"/>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'Q13.要件の変化への対応（DX有無）'!$Z$7:$Z$33</c:f>
              <c:numCache>
                <c:formatCode>0.0%</c:formatCode>
                <c:ptCount val="27"/>
                <c:pt idx="0" formatCode="General">
                  <c:v>0</c:v>
                </c:pt>
                <c:pt idx="1">
                  <c:v>0.60416666666666663</c:v>
                </c:pt>
                <c:pt idx="2">
                  <c:v>0.43866171003717475</c:v>
                </c:pt>
                <c:pt idx="3" formatCode="General">
                  <c:v>0</c:v>
                </c:pt>
                <c:pt idx="4">
                  <c:v>0.41489361702127658</c:v>
                </c:pt>
                <c:pt idx="5">
                  <c:v>0.16479400749063669</c:v>
                </c:pt>
                <c:pt idx="6" formatCode="General">
                  <c:v>0</c:v>
                </c:pt>
                <c:pt idx="7">
                  <c:v>0.35869565217391303</c:v>
                </c:pt>
                <c:pt idx="8">
                  <c:v>0.16117216117216118</c:v>
                </c:pt>
                <c:pt idx="9" formatCode="General">
                  <c:v>0</c:v>
                </c:pt>
                <c:pt idx="10">
                  <c:v>0.31578947368421051</c:v>
                </c:pt>
                <c:pt idx="11">
                  <c:v>0.12222222222222222</c:v>
                </c:pt>
                <c:pt idx="12" formatCode="General">
                  <c:v>0</c:v>
                </c:pt>
                <c:pt idx="13">
                  <c:v>0.25531914893617019</c:v>
                </c:pt>
                <c:pt idx="14">
                  <c:v>9.3632958801498134E-2</c:v>
                </c:pt>
                <c:pt idx="15" formatCode="General">
                  <c:v>0</c:v>
                </c:pt>
                <c:pt idx="16">
                  <c:v>0.16304347826086957</c:v>
                </c:pt>
                <c:pt idx="17">
                  <c:v>7.4626865671641784E-2</c:v>
                </c:pt>
                <c:pt idx="18" formatCode="General">
                  <c:v>0</c:v>
                </c:pt>
                <c:pt idx="19">
                  <c:v>0.21052631578947367</c:v>
                </c:pt>
                <c:pt idx="20">
                  <c:v>4.1198501872659173E-2</c:v>
                </c:pt>
                <c:pt idx="21" formatCode="General">
                  <c:v>0</c:v>
                </c:pt>
                <c:pt idx="22">
                  <c:v>0.10526315789473684</c:v>
                </c:pt>
                <c:pt idx="23">
                  <c:v>4.8689138576779027E-2</c:v>
                </c:pt>
                <c:pt idx="24" formatCode="General">
                  <c:v>0</c:v>
                </c:pt>
                <c:pt idx="25">
                  <c:v>9.5744680851063829E-2</c:v>
                </c:pt>
                <c:pt idx="26">
                  <c:v>2.2222222222222223E-2</c:v>
                </c:pt>
              </c:numCache>
            </c:numRef>
          </c:val>
          <c:extLst>
            <c:ext xmlns:c16="http://schemas.microsoft.com/office/drawing/2014/chart" uri="{C3380CC4-5D6E-409C-BE32-E72D297353CC}">
              <c16:uniqueId val="{00000009-DDAC-4DB3-9CF7-875E745F51FD}"/>
            </c:ext>
          </c:extLst>
        </c:ser>
        <c:ser>
          <c:idx val="2"/>
          <c:order val="1"/>
          <c:tx>
            <c:strRef>
              <c:f>'Q13.要件の変化への対応（DX有無）'!$AA$6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DDAC-4DB3-9CF7-875E745F51FD}"/>
                </c:ext>
              </c:extLst>
            </c:dLbl>
            <c:dLbl>
              <c:idx val="3"/>
              <c:delete val="1"/>
              <c:extLst>
                <c:ext xmlns:c15="http://schemas.microsoft.com/office/drawing/2012/chart" uri="{CE6537A1-D6FC-4f65-9D91-7224C49458BB}"/>
                <c:ext xmlns:c16="http://schemas.microsoft.com/office/drawing/2014/chart" uri="{C3380CC4-5D6E-409C-BE32-E72D297353CC}">
                  <c16:uniqueId val="{0000000B-DDAC-4DB3-9CF7-875E745F51FD}"/>
                </c:ext>
              </c:extLst>
            </c:dLbl>
            <c:dLbl>
              <c:idx val="6"/>
              <c:delete val="1"/>
              <c:extLst>
                <c:ext xmlns:c15="http://schemas.microsoft.com/office/drawing/2012/chart" uri="{CE6537A1-D6FC-4f65-9D91-7224C49458BB}"/>
                <c:ext xmlns:c16="http://schemas.microsoft.com/office/drawing/2014/chart" uri="{C3380CC4-5D6E-409C-BE32-E72D297353CC}">
                  <c16:uniqueId val="{0000000C-DDAC-4DB3-9CF7-875E745F51FD}"/>
                </c:ext>
              </c:extLst>
            </c:dLbl>
            <c:dLbl>
              <c:idx val="9"/>
              <c:delete val="1"/>
              <c:extLst>
                <c:ext xmlns:c15="http://schemas.microsoft.com/office/drawing/2012/chart" uri="{CE6537A1-D6FC-4f65-9D91-7224C49458BB}"/>
                <c:ext xmlns:c16="http://schemas.microsoft.com/office/drawing/2014/chart" uri="{C3380CC4-5D6E-409C-BE32-E72D297353CC}">
                  <c16:uniqueId val="{0000000D-DDAC-4DB3-9CF7-875E745F51FD}"/>
                </c:ext>
              </c:extLst>
            </c:dLbl>
            <c:dLbl>
              <c:idx val="12"/>
              <c:delete val="1"/>
              <c:extLst>
                <c:ext xmlns:c15="http://schemas.microsoft.com/office/drawing/2012/chart" uri="{CE6537A1-D6FC-4f65-9D91-7224C49458BB}"/>
                <c:ext xmlns:c16="http://schemas.microsoft.com/office/drawing/2014/chart" uri="{C3380CC4-5D6E-409C-BE32-E72D297353CC}">
                  <c16:uniqueId val="{0000000E-DDAC-4DB3-9CF7-875E745F51FD}"/>
                </c:ext>
              </c:extLst>
            </c:dLbl>
            <c:dLbl>
              <c:idx val="15"/>
              <c:delete val="1"/>
              <c:extLst>
                <c:ext xmlns:c15="http://schemas.microsoft.com/office/drawing/2012/chart" uri="{CE6537A1-D6FC-4f65-9D91-7224C49458BB}"/>
                <c:ext xmlns:c16="http://schemas.microsoft.com/office/drawing/2014/chart" uri="{C3380CC4-5D6E-409C-BE32-E72D297353CC}">
                  <c16:uniqueId val="{0000000F-DDAC-4DB3-9CF7-875E745F51FD}"/>
                </c:ext>
              </c:extLst>
            </c:dLbl>
            <c:dLbl>
              <c:idx val="18"/>
              <c:delete val="1"/>
              <c:extLst>
                <c:ext xmlns:c15="http://schemas.microsoft.com/office/drawing/2012/chart" uri="{CE6537A1-D6FC-4f65-9D91-7224C49458BB}"/>
                <c:ext xmlns:c16="http://schemas.microsoft.com/office/drawing/2014/chart" uri="{C3380CC4-5D6E-409C-BE32-E72D297353CC}">
                  <c16:uniqueId val="{00000010-DDAC-4DB3-9CF7-875E745F51FD}"/>
                </c:ext>
              </c:extLst>
            </c:dLbl>
            <c:dLbl>
              <c:idx val="21"/>
              <c:delete val="1"/>
              <c:extLst>
                <c:ext xmlns:c15="http://schemas.microsoft.com/office/drawing/2012/chart" uri="{CE6537A1-D6FC-4f65-9D91-7224C49458BB}"/>
                <c:ext xmlns:c16="http://schemas.microsoft.com/office/drawing/2014/chart" uri="{C3380CC4-5D6E-409C-BE32-E72D297353CC}">
                  <c16:uniqueId val="{00000011-DDAC-4DB3-9CF7-875E745F51FD}"/>
                </c:ext>
              </c:extLst>
            </c:dLbl>
            <c:dLbl>
              <c:idx val="24"/>
              <c:delete val="1"/>
              <c:extLst>
                <c:ext xmlns:c15="http://schemas.microsoft.com/office/drawing/2012/chart" uri="{CE6537A1-D6FC-4f65-9D91-7224C49458BB}"/>
                <c:ext xmlns:c16="http://schemas.microsoft.com/office/drawing/2014/chart" uri="{C3380CC4-5D6E-409C-BE32-E72D297353CC}">
                  <c16:uniqueId val="{00000012-DDAC-4DB3-9CF7-875E745F51FD}"/>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'Q13.要件の変化への対応（DX有無）'!$AA$7:$AA$33</c:f>
              <c:numCache>
                <c:formatCode>0.0%</c:formatCode>
                <c:ptCount val="27"/>
                <c:pt idx="0" formatCode="General">
                  <c:v>0</c:v>
                </c:pt>
                <c:pt idx="1">
                  <c:v>0.30208333333333331</c:v>
                </c:pt>
                <c:pt idx="2">
                  <c:v>0.34944237918215615</c:v>
                </c:pt>
                <c:pt idx="3" formatCode="General">
                  <c:v>0</c:v>
                </c:pt>
                <c:pt idx="4">
                  <c:v>0.35106382978723405</c:v>
                </c:pt>
                <c:pt idx="5">
                  <c:v>0.36329588014981273</c:v>
                </c:pt>
                <c:pt idx="6" formatCode="General">
                  <c:v>0</c:v>
                </c:pt>
                <c:pt idx="7">
                  <c:v>0.42391304347826086</c:v>
                </c:pt>
                <c:pt idx="8">
                  <c:v>0.35897435897435898</c:v>
                </c:pt>
                <c:pt idx="9" formatCode="General">
                  <c:v>0</c:v>
                </c:pt>
                <c:pt idx="10">
                  <c:v>0.36842105263157893</c:v>
                </c:pt>
                <c:pt idx="11">
                  <c:v>0.42962962962962964</c:v>
                </c:pt>
                <c:pt idx="12" formatCode="General">
                  <c:v>0</c:v>
                </c:pt>
                <c:pt idx="13">
                  <c:v>0.30851063829787234</c:v>
                </c:pt>
                <c:pt idx="14">
                  <c:v>0.22846441947565543</c:v>
                </c:pt>
                <c:pt idx="15" formatCode="General">
                  <c:v>0</c:v>
                </c:pt>
                <c:pt idx="16">
                  <c:v>0.33695652173913043</c:v>
                </c:pt>
                <c:pt idx="17">
                  <c:v>0.37686567164179102</c:v>
                </c:pt>
                <c:pt idx="18" formatCode="General">
                  <c:v>0</c:v>
                </c:pt>
                <c:pt idx="19">
                  <c:v>0.31578947368421051</c:v>
                </c:pt>
                <c:pt idx="20">
                  <c:v>0.19850187265917604</c:v>
                </c:pt>
                <c:pt idx="21" formatCode="General">
                  <c:v>0</c:v>
                </c:pt>
                <c:pt idx="22">
                  <c:v>0.26315789473684209</c:v>
                </c:pt>
                <c:pt idx="23">
                  <c:v>0.18726591760299627</c:v>
                </c:pt>
                <c:pt idx="24" formatCode="General">
                  <c:v>0</c:v>
                </c:pt>
                <c:pt idx="25">
                  <c:v>0.2978723404255319</c:v>
                </c:pt>
                <c:pt idx="26">
                  <c:v>0.16666666666666666</c:v>
                </c:pt>
              </c:numCache>
            </c:numRef>
          </c:val>
          <c:extLst>
            <c:ext xmlns:c16="http://schemas.microsoft.com/office/drawing/2014/chart" uri="{C3380CC4-5D6E-409C-BE32-E72D297353CC}">
              <c16:uniqueId val="{00000013-DDAC-4DB3-9CF7-875E745F51FD}"/>
            </c:ext>
          </c:extLst>
        </c:ser>
        <c:ser>
          <c:idx val="1"/>
          <c:order val="2"/>
          <c:tx>
            <c:strRef>
              <c:f>'Q13.要件の変化への対応（DX有無）'!$AB$6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'Q13.要件の変化への対応（DX有無）'!$AB$7:$AB$33</c:f>
              <c:numCache>
                <c:formatCode>0.0%</c:formatCode>
                <c:ptCount val="27"/>
                <c:pt idx="0" formatCode="General">
                  <c:v>0</c:v>
                </c:pt>
                <c:pt idx="1">
                  <c:v>7.2916666666666671E-2</c:v>
                </c:pt>
                <c:pt idx="2">
                  <c:v>0.11152416356877323</c:v>
                </c:pt>
                <c:pt idx="3" formatCode="General">
                  <c:v>0</c:v>
                </c:pt>
                <c:pt idx="4">
                  <c:v>0.19148936170212766</c:v>
                </c:pt>
                <c:pt idx="5">
                  <c:v>0.25468164794007492</c:v>
                </c:pt>
                <c:pt idx="6" formatCode="General">
                  <c:v>0</c:v>
                </c:pt>
                <c:pt idx="7">
                  <c:v>0.18478260869565216</c:v>
                </c:pt>
                <c:pt idx="8">
                  <c:v>0.25274725274725274</c:v>
                </c:pt>
                <c:pt idx="9" formatCode="General">
                  <c:v>0</c:v>
                </c:pt>
                <c:pt idx="10">
                  <c:v>0.24210526315789474</c:v>
                </c:pt>
                <c:pt idx="11">
                  <c:v>0.24814814814814815</c:v>
                </c:pt>
                <c:pt idx="12" formatCode="General">
                  <c:v>0</c:v>
                </c:pt>
                <c:pt idx="13">
                  <c:v>0.34042553191489361</c:v>
                </c:pt>
                <c:pt idx="14">
                  <c:v>0.32958801498127338</c:v>
                </c:pt>
                <c:pt idx="15" formatCode="General">
                  <c:v>0</c:v>
                </c:pt>
                <c:pt idx="16">
                  <c:v>0.35869565217391303</c:v>
                </c:pt>
                <c:pt idx="17">
                  <c:v>0.35074626865671643</c:v>
                </c:pt>
                <c:pt idx="18" formatCode="General">
                  <c:v>0</c:v>
                </c:pt>
                <c:pt idx="19">
                  <c:v>0.37894736842105264</c:v>
                </c:pt>
                <c:pt idx="20">
                  <c:v>0.3707865168539326</c:v>
                </c:pt>
                <c:pt idx="21" formatCode="General">
                  <c:v>0</c:v>
                </c:pt>
                <c:pt idx="22">
                  <c:v>0.42105263157894735</c:v>
                </c:pt>
                <c:pt idx="23">
                  <c:v>0.40823970037453183</c:v>
                </c:pt>
                <c:pt idx="24" formatCode="General">
                  <c:v>0</c:v>
                </c:pt>
                <c:pt idx="25">
                  <c:v>0.40425531914893614</c:v>
                </c:pt>
                <c:pt idx="26">
                  <c:v>0.40740740740740738</c:v>
                </c:pt>
              </c:numCache>
            </c:numRef>
          </c:val>
          <c:extLst>
            <c:ext xmlns:c16="http://schemas.microsoft.com/office/drawing/2014/chart" uri="{C3380CC4-5D6E-409C-BE32-E72D297353CC}">
              <c16:uniqueId val="{00000014-DDAC-4DB3-9CF7-875E745F51FD}"/>
            </c:ext>
          </c:extLst>
        </c:ser>
        <c:ser>
          <c:idx val="3"/>
          <c:order val="3"/>
          <c:tx>
            <c:strRef>
              <c:f>'Q13.要件の変化への対応（DX有無）'!$AC$6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'Q13.要件の変化への対応（DX有無）'!$AC$7:$AC$33</c:f>
              <c:numCache>
                <c:formatCode>0.0%</c:formatCode>
                <c:ptCount val="27"/>
                <c:pt idx="0" formatCode="General">
                  <c:v>0</c:v>
                </c:pt>
                <c:pt idx="1">
                  <c:v>0</c:v>
                </c:pt>
                <c:pt idx="2">
                  <c:v>1.1152416356877323E-2</c:v>
                </c:pt>
                <c:pt idx="3" formatCode="General">
                  <c:v>0</c:v>
                </c:pt>
                <c:pt idx="4">
                  <c:v>1.0638297872340425E-2</c:v>
                </c:pt>
                <c:pt idx="5">
                  <c:v>7.8651685393258425E-2</c:v>
                </c:pt>
                <c:pt idx="6" formatCode="General">
                  <c:v>0</c:v>
                </c:pt>
                <c:pt idx="7">
                  <c:v>1.0869565217391304E-2</c:v>
                </c:pt>
                <c:pt idx="8">
                  <c:v>7.3260073260073263E-2</c:v>
                </c:pt>
                <c:pt idx="9" formatCode="General">
                  <c:v>0</c:v>
                </c:pt>
                <c:pt idx="10">
                  <c:v>3.1578947368421054E-2</c:v>
                </c:pt>
                <c:pt idx="11">
                  <c:v>6.6666666666666666E-2</c:v>
                </c:pt>
                <c:pt idx="12" formatCode="General">
                  <c:v>0</c:v>
                </c:pt>
                <c:pt idx="13">
                  <c:v>3.1914893617021274E-2</c:v>
                </c:pt>
                <c:pt idx="14">
                  <c:v>8.6142322097378279E-2</c:v>
                </c:pt>
                <c:pt idx="15" formatCode="General">
                  <c:v>0</c:v>
                </c:pt>
                <c:pt idx="16">
                  <c:v>8.6956521739130432E-2</c:v>
                </c:pt>
                <c:pt idx="17">
                  <c:v>7.0895522388059698E-2</c:v>
                </c:pt>
                <c:pt idx="18" formatCode="General">
                  <c:v>0</c:v>
                </c:pt>
                <c:pt idx="19">
                  <c:v>5.2631578947368418E-2</c:v>
                </c:pt>
                <c:pt idx="20">
                  <c:v>9.3632958801498134E-2</c:v>
                </c:pt>
                <c:pt idx="21" formatCode="General">
                  <c:v>0</c:v>
                </c:pt>
                <c:pt idx="22">
                  <c:v>7.3684210526315783E-2</c:v>
                </c:pt>
                <c:pt idx="23">
                  <c:v>0.10486891385767791</c:v>
                </c:pt>
                <c:pt idx="24" formatCode="General">
                  <c:v>0</c:v>
                </c:pt>
                <c:pt idx="25">
                  <c:v>8.5106382978723402E-2</c:v>
                </c:pt>
                <c:pt idx="26">
                  <c:v>0.12222222222222222</c:v>
                </c:pt>
              </c:numCache>
            </c:numRef>
          </c:val>
          <c:extLst>
            <c:ext xmlns:c16="http://schemas.microsoft.com/office/drawing/2014/chart" uri="{C3380CC4-5D6E-409C-BE32-E72D297353CC}">
              <c16:uniqueId val="{00000015-DDAC-4DB3-9CF7-875E745F51FD}"/>
            </c:ext>
          </c:extLst>
        </c:ser>
        <c:ser>
          <c:idx val="4"/>
          <c:order val="4"/>
          <c:tx>
            <c:strRef>
              <c:f>'Q13.要件の変化への対応（DX有無）'!$AD$6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'Q13.要件の変化への対応（DX有無）'!$AD$7:$AD$33</c:f>
              <c:numCache>
                <c:formatCode>0.0%</c:formatCode>
                <c:ptCount val="27"/>
                <c:pt idx="0" formatCode="General">
                  <c:v>0</c:v>
                </c:pt>
                <c:pt idx="1">
                  <c:v>0</c:v>
                </c:pt>
                <c:pt idx="2">
                  <c:v>2.2304832713754646E-2</c:v>
                </c:pt>
                <c:pt idx="3" formatCode="General">
                  <c:v>0</c:v>
                </c:pt>
                <c:pt idx="4">
                  <c:v>1.0638297872340425E-2</c:v>
                </c:pt>
                <c:pt idx="5">
                  <c:v>2.9962546816479401E-2</c:v>
                </c:pt>
                <c:pt idx="6" formatCode="General">
                  <c:v>0</c:v>
                </c:pt>
                <c:pt idx="7">
                  <c:v>0</c:v>
                </c:pt>
                <c:pt idx="8">
                  <c:v>3.6630036630036632E-2</c:v>
                </c:pt>
                <c:pt idx="9" formatCode="General">
                  <c:v>0</c:v>
                </c:pt>
                <c:pt idx="10">
                  <c:v>1.0526315789473684E-2</c:v>
                </c:pt>
                <c:pt idx="11">
                  <c:v>3.3333333333333333E-2</c:v>
                </c:pt>
                <c:pt idx="12" formatCode="General">
                  <c:v>0</c:v>
                </c:pt>
                <c:pt idx="13">
                  <c:v>0</c:v>
                </c:pt>
                <c:pt idx="14">
                  <c:v>4.8689138576779027E-2</c:v>
                </c:pt>
                <c:pt idx="15" formatCode="General">
                  <c:v>0</c:v>
                </c:pt>
                <c:pt idx="16">
                  <c:v>2.1739130434782608E-2</c:v>
                </c:pt>
                <c:pt idx="17">
                  <c:v>4.1044776119402986E-2</c:v>
                </c:pt>
                <c:pt idx="18" formatCode="General">
                  <c:v>0</c:v>
                </c:pt>
                <c:pt idx="19">
                  <c:v>0</c:v>
                </c:pt>
                <c:pt idx="20">
                  <c:v>5.2434456928838954E-2</c:v>
                </c:pt>
                <c:pt idx="21" formatCode="General">
                  <c:v>0</c:v>
                </c:pt>
                <c:pt idx="22">
                  <c:v>1.0526315789473684E-2</c:v>
                </c:pt>
                <c:pt idx="23">
                  <c:v>5.2434456928838954E-2</c:v>
                </c:pt>
                <c:pt idx="24" formatCode="General">
                  <c:v>0</c:v>
                </c:pt>
                <c:pt idx="25">
                  <c:v>1.0638297872340425E-2</c:v>
                </c:pt>
                <c:pt idx="26">
                  <c:v>6.2962962962962957E-2</c:v>
                </c:pt>
              </c:numCache>
            </c:numRef>
          </c:val>
          <c:extLst>
            <c:ext xmlns:c16="http://schemas.microsoft.com/office/drawing/2014/chart" uri="{C3380CC4-5D6E-409C-BE32-E72D297353CC}">
              <c16:uniqueId val="{00000016-DDAC-4DB3-9CF7-875E745F51FD}"/>
            </c:ext>
          </c:extLst>
        </c:ser>
        <c:ser>
          <c:idx val="5"/>
          <c:order val="5"/>
          <c:tx>
            <c:strRef>
              <c:f>'Q13.要件の変化への対応（DX有無）'!$AE$6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96）</c:v>
                </c:pt>
                <c:pt idx="2">
                  <c:v>DX取り組み 無し（N=269）</c:v>
                </c:pt>
                <c:pt idx="3">
                  <c:v>【 G.新たな開発技術.AI等.の導入 】   </c:v>
                </c:pt>
                <c:pt idx="4">
                  <c:v>DX取り組み 有り（N=  94）</c:v>
                </c:pt>
                <c:pt idx="5">
                  <c:v>DX取り組み 無し（N=267）</c:v>
                </c:pt>
                <c:pt idx="6">
                  <c:v>【 B.ソフトウェア.プラットフォームの導入 】</c:v>
                </c:pt>
                <c:pt idx="7">
                  <c:v>DX取り組み 有り（N=  92）</c:v>
                </c:pt>
                <c:pt idx="8">
                  <c:v>DX取り組み 無し（N=273）</c:v>
                </c:pt>
                <c:pt idx="9">
                  <c:v>【 C.ハードウェアの高機能.高性能化 】   </c:v>
                </c:pt>
                <c:pt idx="10">
                  <c:v>DX取り組み 有り（N=  95）</c:v>
                </c:pt>
                <c:pt idx="11">
                  <c:v>DX取り組み 無し（N=270）</c:v>
                </c:pt>
                <c:pt idx="12">
                  <c:v>【 A.アーキテクチャの見直し 】       </c:v>
                </c:pt>
                <c:pt idx="13">
                  <c:v>DX取り組み 有り（N=  94）</c:v>
                </c:pt>
                <c:pt idx="14">
                  <c:v>DX取り組み 無し（N=267）</c:v>
                </c:pt>
                <c:pt idx="15">
                  <c:v>【 I.外部の専門企業への委託 】       </c:v>
                </c:pt>
                <c:pt idx="16">
                  <c:v>DX取り組み 有り（N=  92）</c:v>
                </c:pt>
                <c:pt idx="17">
                  <c:v>DX取り組み 無し（N=268）</c:v>
                </c:pt>
                <c:pt idx="18">
                  <c:v>【 F.アジャイル開発の採用 】        </c:v>
                </c:pt>
                <c:pt idx="19">
                  <c:v>DX取り組み 有り（N=  95）</c:v>
                </c:pt>
                <c:pt idx="20">
                  <c:v>DX取り組み 無し（N=267）</c:v>
                </c:pt>
                <c:pt idx="21">
                  <c:v>【 D.プロダクトライン設計の導入 】     </c:v>
                </c:pt>
                <c:pt idx="22">
                  <c:v>DX取り組み 有り（N=  95）</c:v>
                </c:pt>
                <c:pt idx="23">
                  <c:v>DX取り組み 無し（N=267）</c:v>
                </c:pt>
                <c:pt idx="24">
                  <c:v>【 E.モデルベース開発の導入 】       </c:v>
                </c:pt>
                <c:pt idx="25">
                  <c:v>DX取り組み 有り（N=  94）</c:v>
                </c:pt>
                <c:pt idx="26">
                  <c:v>DX取り組み 無し（N=270）</c:v>
                </c:pt>
              </c:strCache>
            </c:strRef>
          </c:cat>
          <c:val>
            <c:numRef>
              <c:f>'Q13.要件の変化への対応（DX有無）'!$AE$7:$AE$33</c:f>
              <c:numCache>
                <c:formatCode>0.0%</c:formatCode>
                <c:ptCount val="27"/>
                <c:pt idx="0" formatCode="General">
                  <c:v>0</c:v>
                </c:pt>
                <c:pt idx="1">
                  <c:v>2.0833333333333332E-2</c:v>
                </c:pt>
                <c:pt idx="2">
                  <c:v>6.6914498141263934E-2</c:v>
                </c:pt>
                <c:pt idx="3" formatCode="General">
                  <c:v>0</c:v>
                </c:pt>
                <c:pt idx="4">
                  <c:v>2.1276595744680851E-2</c:v>
                </c:pt>
                <c:pt idx="5">
                  <c:v>0.10861423220973783</c:v>
                </c:pt>
                <c:pt idx="6" formatCode="General">
                  <c:v>0</c:v>
                </c:pt>
                <c:pt idx="7">
                  <c:v>2.1739130434782608E-2</c:v>
                </c:pt>
                <c:pt idx="8">
                  <c:v>0.11721611721611722</c:v>
                </c:pt>
                <c:pt idx="9" formatCode="General">
                  <c:v>0</c:v>
                </c:pt>
                <c:pt idx="10">
                  <c:v>3.1578947368421054E-2</c:v>
                </c:pt>
                <c:pt idx="11">
                  <c:v>0.1</c:v>
                </c:pt>
                <c:pt idx="12" formatCode="General">
                  <c:v>0</c:v>
                </c:pt>
                <c:pt idx="13">
                  <c:v>6.3829787234042548E-2</c:v>
                </c:pt>
                <c:pt idx="14">
                  <c:v>0.21348314606741572</c:v>
                </c:pt>
                <c:pt idx="15" formatCode="General">
                  <c:v>0</c:v>
                </c:pt>
                <c:pt idx="16">
                  <c:v>3.2608695652173912E-2</c:v>
                </c:pt>
                <c:pt idx="17">
                  <c:v>8.5820895522388058E-2</c:v>
                </c:pt>
                <c:pt idx="18" formatCode="General">
                  <c:v>0</c:v>
                </c:pt>
                <c:pt idx="19">
                  <c:v>4.2105263157894736E-2</c:v>
                </c:pt>
                <c:pt idx="20">
                  <c:v>0.24344569288389514</c:v>
                </c:pt>
                <c:pt idx="21" formatCode="General">
                  <c:v>0</c:v>
                </c:pt>
                <c:pt idx="22">
                  <c:v>0.12631578947368421</c:v>
                </c:pt>
                <c:pt idx="23">
                  <c:v>0.19850187265917604</c:v>
                </c:pt>
                <c:pt idx="24" formatCode="General">
                  <c:v>0</c:v>
                </c:pt>
                <c:pt idx="25">
                  <c:v>0.10638297872340426</c:v>
                </c:pt>
                <c:pt idx="26">
                  <c:v>0.21851851851851853</c:v>
                </c:pt>
              </c:numCache>
            </c:numRef>
          </c:val>
          <c:extLst>
            <c:ext xmlns:c16="http://schemas.microsoft.com/office/drawing/2014/chart" uri="{C3380CC4-5D6E-409C-BE32-E72D297353CC}">
              <c16:uniqueId val="{00000017-DDAC-4DB3-9CF7-875E745F51FD}"/>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'Q13.要件の変化への対応（OT系DX状況別）'!$Z$6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7AA-42D6-834F-06402625BE3B}"/>
                </c:ext>
              </c:extLst>
            </c:dLbl>
            <c:dLbl>
              <c:idx val="5"/>
              <c:delete val="1"/>
              <c:extLst>
                <c:ext xmlns:c15="http://schemas.microsoft.com/office/drawing/2012/chart" uri="{CE6537A1-D6FC-4f65-9D91-7224C49458BB}"/>
                <c:ext xmlns:c16="http://schemas.microsoft.com/office/drawing/2014/chart" uri="{C3380CC4-5D6E-409C-BE32-E72D297353CC}">
                  <c16:uniqueId val="{00000001-F7AA-42D6-834F-06402625BE3B}"/>
                </c:ext>
              </c:extLst>
            </c:dLbl>
            <c:dLbl>
              <c:idx val="10"/>
              <c:delete val="1"/>
              <c:extLst>
                <c:ext xmlns:c15="http://schemas.microsoft.com/office/drawing/2012/chart" uri="{CE6537A1-D6FC-4f65-9D91-7224C49458BB}"/>
                <c:ext xmlns:c16="http://schemas.microsoft.com/office/drawing/2014/chart" uri="{C3380CC4-5D6E-409C-BE32-E72D297353CC}">
                  <c16:uniqueId val="{00000002-F7AA-42D6-834F-06402625BE3B}"/>
                </c:ext>
              </c:extLst>
            </c:dLbl>
            <c:dLbl>
              <c:idx val="15"/>
              <c:delete val="1"/>
              <c:extLst>
                <c:ext xmlns:c15="http://schemas.microsoft.com/office/drawing/2012/chart" uri="{CE6537A1-D6FC-4f65-9D91-7224C49458BB}"/>
                <c:ext xmlns:c16="http://schemas.microsoft.com/office/drawing/2014/chart" uri="{C3380CC4-5D6E-409C-BE32-E72D297353CC}">
                  <c16:uniqueId val="{00000003-F7AA-42D6-834F-06402625BE3B}"/>
                </c:ext>
              </c:extLst>
            </c:dLbl>
            <c:dLbl>
              <c:idx val="20"/>
              <c:delete val="1"/>
              <c:extLst>
                <c:ext xmlns:c15="http://schemas.microsoft.com/office/drawing/2012/chart" uri="{CE6537A1-D6FC-4f65-9D91-7224C49458BB}"/>
                <c:ext xmlns:c16="http://schemas.microsoft.com/office/drawing/2014/chart" uri="{C3380CC4-5D6E-409C-BE32-E72D297353CC}">
                  <c16:uniqueId val="{00000004-F7AA-42D6-834F-06402625BE3B}"/>
                </c:ext>
              </c:extLst>
            </c:dLbl>
            <c:dLbl>
              <c:idx val="25"/>
              <c:delete val="1"/>
              <c:extLst>
                <c:ext xmlns:c15="http://schemas.microsoft.com/office/drawing/2012/chart" uri="{CE6537A1-D6FC-4f65-9D91-7224C49458BB}"/>
                <c:ext xmlns:c16="http://schemas.microsoft.com/office/drawing/2014/chart" uri="{C3380CC4-5D6E-409C-BE32-E72D297353CC}">
                  <c16:uniqueId val="{00000005-F7AA-42D6-834F-06402625BE3B}"/>
                </c:ext>
              </c:extLst>
            </c:dLbl>
            <c:dLbl>
              <c:idx val="30"/>
              <c:delete val="1"/>
              <c:extLst>
                <c:ext xmlns:c15="http://schemas.microsoft.com/office/drawing/2012/chart" uri="{CE6537A1-D6FC-4f65-9D91-7224C49458BB}"/>
                <c:ext xmlns:c16="http://schemas.microsoft.com/office/drawing/2014/chart" uri="{C3380CC4-5D6E-409C-BE32-E72D297353CC}">
                  <c16:uniqueId val="{00000006-F7AA-42D6-834F-06402625BE3B}"/>
                </c:ext>
              </c:extLst>
            </c:dLbl>
            <c:dLbl>
              <c:idx val="35"/>
              <c:delete val="1"/>
              <c:extLst>
                <c:ext xmlns:c15="http://schemas.microsoft.com/office/drawing/2012/chart" uri="{CE6537A1-D6FC-4f65-9D91-7224C49458BB}"/>
                <c:ext xmlns:c16="http://schemas.microsoft.com/office/drawing/2014/chart" uri="{C3380CC4-5D6E-409C-BE32-E72D297353CC}">
                  <c16:uniqueId val="{00000007-F7AA-42D6-834F-06402625BE3B}"/>
                </c:ext>
              </c:extLst>
            </c:dLbl>
            <c:dLbl>
              <c:idx val="40"/>
              <c:delete val="1"/>
              <c:extLst>
                <c:ext xmlns:c15="http://schemas.microsoft.com/office/drawing/2012/chart" uri="{CE6537A1-D6FC-4f65-9D91-7224C49458BB}"/>
                <c:ext xmlns:c16="http://schemas.microsoft.com/office/drawing/2014/chart" uri="{C3380CC4-5D6E-409C-BE32-E72D297353CC}">
                  <c16:uniqueId val="{00000008-F7AA-42D6-834F-06402625BE3B}"/>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'Q13.要件の変化への対応（OT系DX状況別）'!$Z$7:$Z$51</c:f>
              <c:numCache>
                <c:formatCode>0.0%</c:formatCode>
                <c:ptCount val="45"/>
                <c:pt idx="0" formatCode="General">
                  <c:v>0</c:v>
                </c:pt>
                <c:pt idx="1">
                  <c:v>0.64</c:v>
                </c:pt>
                <c:pt idx="2">
                  <c:v>0.58695652173913049</c:v>
                </c:pt>
                <c:pt idx="3">
                  <c:v>0.44554455445544555</c:v>
                </c:pt>
                <c:pt idx="4">
                  <c:v>0.38961038961038963</c:v>
                </c:pt>
                <c:pt idx="5" formatCode="General">
                  <c:v>0</c:v>
                </c:pt>
                <c:pt idx="6">
                  <c:v>0.42</c:v>
                </c:pt>
                <c:pt idx="7">
                  <c:v>0.36956521739130432</c:v>
                </c:pt>
                <c:pt idx="8">
                  <c:v>0.22222222222222221</c:v>
                </c:pt>
                <c:pt idx="9">
                  <c:v>0.17105263157894737</c:v>
                </c:pt>
                <c:pt idx="10" formatCode="General">
                  <c:v>0</c:v>
                </c:pt>
                <c:pt idx="11">
                  <c:v>0.34</c:v>
                </c:pt>
                <c:pt idx="12">
                  <c:v>0.26666666666666666</c:v>
                </c:pt>
                <c:pt idx="13">
                  <c:v>0.21212121212121213</c:v>
                </c:pt>
                <c:pt idx="14">
                  <c:v>0.20779220779220781</c:v>
                </c:pt>
                <c:pt idx="15" formatCode="General">
                  <c:v>0</c:v>
                </c:pt>
                <c:pt idx="16">
                  <c:v>0.28000000000000003</c:v>
                </c:pt>
                <c:pt idx="17">
                  <c:v>0.2608695652173913</c:v>
                </c:pt>
                <c:pt idx="18">
                  <c:v>0.15151515151515152</c:v>
                </c:pt>
                <c:pt idx="19">
                  <c:v>0.15584415584415584</c:v>
                </c:pt>
                <c:pt idx="20" formatCode="General">
                  <c:v>0</c:v>
                </c:pt>
                <c:pt idx="21">
                  <c:v>0.28000000000000003</c:v>
                </c:pt>
                <c:pt idx="22">
                  <c:v>0.13333333333333333</c:v>
                </c:pt>
                <c:pt idx="23">
                  <c:v>0.16326530612244897</c:v>
                </c:pt>
                <c:pt idx="24">
                  <c:v>7.8947368421052627E-2</c:v>
                </c:pt>
                <c:pt idx="25" formatCode="General">
                  <c:v>0</c:v>
                </c:pt>
                <c:pt idx="26">
                  <c:v>0.14000000000000001</c:v>
                </c:pt>
                <c:pt idx="27">
                  <c:v>0.15555555555555556</c:v>
                </c:pt>
                <c:pt idx="28">
                  <c:v>7.2164948453608241E-2</c:v>
                </c:pt>
                <c:pt idx="29">
                  <c:v>9.2105263157894732E-2</c:v>
                </c:pt>
                <c:pt idx="30" formatCode="General">
                  <c:v>0</c:v>
                </c:pt>
                <c:pt idx="31">
                  <c:v>0.24</c:v>
                </c:pt>
                <c:pt idx="32">
                  <c:v>0.13043478260869565</c:v>
                </c:pt>
                <c:pt idx="33">
                  <c:v>6.0606060606060608E-2</c:v>
                </c:pt>
                <c:pt idx="34">
                  <c:v>7.8947368421052627E-2</c:v>
                </c:pt>
                <c:pt idx="35" formatCode="General">
                  <c:v>0</c:v>
                </c:pt>
                <c:pt idx="36">
                  <c:v>0.1</c:v>
                </c:pt>
                <c:pt idx="37">
                  <c:v>0.1111111111111111</c:v>
                </c:pt>
                <c:pt idx="38">
                  <c:v>0.05</c:v>
                </c:pt>
                <c:pt idx="39">
                  <c:v>5.2631578947368418E-2</c:v>
                </c:pt>
                <c:pt idx="40" formatCode="General">
                  <c:v>0</c:v>
                </c:pt>
                <c:pt idx="41">
                  <c:v>8.1632653061224483E-2</c:v>
                </c:pt>
                <c:pt idx="42">
                  <c:v>6.5217391304347824E-2</c:v>
                </c:pt>
                <c:pt idx="43">
                  <c:v>0.03</c:v>
                </c:pt>
                <c:pt idx="44">
                  <c:v>5.1948051948051951E-2</c:v>
                </c:pt>
              </c:numCache>
            </c:numRef>
          </c:val>
          <c:extLst>
            <c:ext xmlns:c16="http://schemas.microsoft.com/office/drawing/2014/chart" uri="{C3380CC4-5D6E-409C-BE32-E72D297353CC}">
              <c16:uniqueId val="{00000009-F7AA-42D6-834F-06402625BE3B}"/>
            </c:ext>
          </c:extLst>
        </c:ser>
        <c:ser>
          <c:idx val="2"/>
          <c:order val="1"/>
          <c:tx>
            <c:strRef>
              <c:f>'Q13.要件の変化への対応（OT系DX状況別）'!$AA$6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7AA-42D6-834F-06402625BE3B}"/>
                </c:ext>
              </c:extLst>
            </c:dLbl>
            <c:dLbl>
              <c:idx val="5"/>
              <c:delete val="1"/>
              <c:extLst>
                <c:ext xmlns:c15="http://schemas.microsoft.com/office/drawing/2012/chart" uri="{CE6537A1-D6FC-4f65-9D91-7224C49458BB}"/>
                <c:ext xmlns:c16="http://schemas.microsoft.com/office/drawing/2014/chart" uri="{C3380CC4-5D6E-409C-BE32-E72D297353CC}">
                  <c16:uniqueId val="{0000000B-F7AA-42D6-834F-06402625BE3B}"/>
                </c:ext>
              </c:extLst>
            </c:dLbl>
            <c:dLbl>
              <c:idx val="10"/>
              <c:delete val="1"/>
              <c:extLst>
                <c:ext xmlns:c15="http://schemas.microsoft.com/office/drawing/2012/chart" uri="{CE6537A1-D6FC-4f65-9D91-7224C49458BB}"/>
                <c:ext xmlns:c16="http://schemas.microsoft.com/office/drawing/2014/chart" uri="{C3380CC4-5D6E-409C-BE32-E72D297353CC}">
                  <c16:uniqueId val="{0000000C-F7AA-42D6-834F-06402625BE3B}"/>
                </c:ext>
              </c:extLst>
            </c:dLbl>
            <c:dLbl>
              <c:idx val="15"/>
              <c:delete val="1"/>
              <c:extLst>
                <c:ext xmlns:c15="http://schemas.microsoft.com/office/drawing/2012/chart" uri="{CE6537A1-D6FC-4f65-9D91-7224C49458BB}"/>
                <c:ext xmlns:c16="http://schemas.microsoft.com/office/drawing/2014/chart" uri="{C3380CC4-5D6E-409C-BE32-E72D297353CC}">
                  <c16:uniqueId val="{0000000D-F7AA-42D6-834F-06402625BE3B}"/>
                </c:ext>
              </c:extLst>
            </c:dLbl>
            <c:dLbl>
              <c:idx val="20"/>
              <c:delete val="1"/>
              <c:extLst>
                <c:ext xmlns:c15="http://schemas.microsoft.com/office/drawing/2012/chart" uri="{CE6537A1-D6FC-4f65-9D91-7224C49458BB}"/>
                <c:ext xmlns:c16="http://schemas.microsoft.com/office/drawing/2014/chart" uri="{C3380CC4-5D6E-409C-BE32-E72D297353CC}">
                  <c16:uniqueId val="{0000000E-F7AA-42D6-834F-06402625BE3B}"/>
                </c:ext>
              </c:extLst>
            </c:dLbl>
            <c:dLbl>
              <c:idx val="25"/>
              <c:delete val="1"/>
              <c:extLst>
                <c:ext xmlns:c15="http://schemas.microsoft.com/office/drawing/2012/chart" uri="{CE6537A1-D6FC-4f65-9D91-7224C49458BB}"/>
                <c:ext xmlns:c16="http://schemas.microsoft.com/office/drawing/2014/chart" uri="{C3380CC4-5D6E-409C-BE32-E72D297353CC}">
                  <c16:uniqueId val="{0000000F-F7AA-42D6-834F-06402625BE3B}"/>
                </c:ext>
              </c:extLst>
            </c:dLbl>
            <c:dLbl>
              <c:idx val="30"/>
              <c:delete val="1"/>
              <c:extLst>
                <c:ext xmlns:c15="http://schemas.microsoft.com/office/drawing/2012/chart" uri="{CE6537A1-D6FC-4f65-9D91-7224C49458BB}"/>
                <c:ext xmlns:c16="http://schemas.microsoft.com/office/drawing/2014/chart" uri="{C3380CC4-5D6E-409C-BE32-E72D297353CC}">
                  <c16:uniqueId val="{00000010-F7AA-42D6-834F-06402625BE3B}"/>
                </c:ext>
              </c:extLst>
            </c:dLbl>
            <c:dLbl>
              <c:idx val="35"/>
              <c:delete val="1"/>
              <c:extLst>
                <c:ext xmlns:c15="http://schemas.microsoft.com/office/drawing/2012/chart" uri="{CE6537A1-D6FC-4f65-9D91-7224C49458BB}"/>
                <c:ext xmlns:c16="http://schemas.microsoft.com/office/drawing/2014/chart" uri="{C3380CC4-5D6E-409C-BE32-E72D297353CC}">
                  <c16:uniqueId val="{00000011-F7AA-42D6-834F-06402625BE3B}"/>
                </c:ext>
              </c:extLst>
            </c:dLbl>
            <c:dLbl>
              <c:idx val="40"/>
              <c:delete val="1"/>
              <c:extLst>
                <c:ext xmlns:c15="http://schemas.microsoft.com/office/drawing/2012/chart" uri="{CE6537A1-D6FC-4f65-9D91-7224C49458BB}"/>
                <c:ext xmlns:c16="http://schemas.microsoft.com/office/drawing/2014/chart" uri="{C3380CC4-5D6E-409C-BE32-E72D297353CC}">
                  <c16:uniqueId val="{00000012-F7AA-42D6-834F-06402625BE3B}"/>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'Q13.要件の変化への対応（OT系DX状況別）'!$AA$7:$AA$51</c:f>
              <c:numCache>
                <c:formatCode>0.0%</c:formatCode>
                <c:ptCount val="45"/>
                <c:pt idx="0" formatCode="General">
                  <c:v>0</c:v>
                </c:pt>
                <c:pt idx="1">
                  <c:v>0.32</c:v>
                </c:pt>
                <c:pt idx="2">
                  <c:v>0.36956521739130432</c:v>
                </c:pt>
                <c:pt idx="3">
                  <c:v>0.38613861386138615</c:v>
                </c:pt>
                <c:pt idx="4">
                  <c:v>0.38961038961038963</c:v>
                </c:pt>
                <c:pt idx="5" formatCode="General">
                  <c:v>0</c:v>
                </c:pt>
                <c:pt idx="6">
                  <c:v>0.34</c:v>
                </c:pt>
                <c:pt idx="7">
                  <c:v>0.41304347826086957</c:v>
                </c:pt>
                <c:pt idx="8">
                  <c:v>0.38383838383838381</c:v>
                </c:pt>
                <c:pt idx="9">
                  <c:v>0.35526315789473684</c:v>
                </c:pt>
                <c:pt idx="10" formatCode="General">
                  <c:v>0</c:v>
                </c:pt>
                <c:pt idx="11">
                  <c:v>0.38</c:v>
                </c:pt>
                <c:pt idx="12">
                  <c:v>0.44444444444444442</c:v>
                </c:pt>
                <c:pt idx="13">
                  <c:v>0.42424242424242425</c:v>
                </c:pt>
                <c:pt idx="14">
                  <c:v>0.36363636363636365</c:v>
                </c:pt>
                <c:pt idx="15" formatCode="General">
                  <c:v>0</c:v>
                </c:pt>
                <c:pt idx="16">
                  <c:v>0.4</c:v>
                </c:pt>
                <c:pt idx="17">
                  <c:v>0.52173913043478259</c:v>
                </c:pt>
                <c:pt idx="18">
                  <c:v>0.48484848484848486</c:v>
                </c:pt>
                <c:pt idx="19">
                  <c:v>0.33766233766233766</c:v>
                </c:pt>
                <c:pt idx="20" formatCode="General">
                  <c:v>0</c:v>
                </c:pt>
                <c:pt idx="21">
                  <c:v>0.3</c:v>
                </c:pt>
                <c:pt idx="22">
                  <c:v>0.33333333333333331</c:v>
                </c:pt>
                <c:pt idx="23">
                  <c:v>0.27551020408163263</c:v>
                </c:pt>
                <c:pt idx="24">
                  <c:v>0.26315789473684209</c:v>
                </c:pt>
                <c:pt idx="25" formatCode="General">
                  <c:v>0</c:v>
                </c:pt>
                <c:pt idx="26">
                  <c:v>0.4</c:v>
                </c:pt>
                <c:pt idx="27">
                  <c:v>0.4</c:v>
                </c:pt>
                <c:pt idx="28">
                  <c:v>0.38144329896907214</c:v>
                </c:pt>
                <c:pt idx="29">
                  <c:v>0.39473684210526316</c:v>
                </c:pt>
                <c:pt idx="30" formatCode="General">
                  <c:v>0</c:v>
                </c:pt>
                <c:pt idx="31">
                  <c:v>0.2</c:v>
                </c:pt>
                <c:pt idx="32">
                  <c:v>0.32608695652173914</c:v>
                </c:pt>
                <c:pt idx="33">
                  <c:v>0.28282828282828282</c:v>
                </c:pt>
                <c:pt idx="34">
                  <c:v>0.19736842105263158</c:v>
                </c:pt>
                <c:pt idx="35" formatCode="General">
                  <c:v>0</c:v>
                </c:pt>
                <c:pt idx="36">
                  <c:v>0.28000000000000003</c:v>
                </c:pt>
                <c:pt idx="37">
                  <c:v>0.31111111111111112</c:v>
                </c:pt>
                <c:pt idx="38">
                  <c:v>0.18</c:v>
                </c:pt>
                <c:pt idx="39">
                  <c:v>0.15789473684210525</c:v>
                </c:pt>
                <c:pt idx="40" formatCode="General">
                  <c:v>0</c:v>
                </c:pt>
                <c:pt idx="41">
                  <c:v>0.30612244897959184</c:v>
                </c:pt>
                <c:pt idx="42">
                  <c:v>0.2608695652173913</c:v>
                </c:pt>
                <c:pt idx="43">
                  <c:v>0.21</c:v>
                </c:pt>
                <c:pt idx="44">
                  <c:v>0.18181818181818182</c:v>
                </c:pt>
              </c:numCache>
            </c:numRef>
          </c:val>
          <c:extLst>
            <c:ext xmlns:c16="http://schemas.microsoft.com/office/drawing/2014/chart" uri="{C3380CC4-5D6E-409C-BE32-E72D297353CC}">
              <c16:uniqueId val="{00000013-F7AA-42D6-834F-06402625BE3B}"/>
            </c:ext>
          </c:extLst>
        </c:ser>
        <c:ser>
          <c:idx val="1"/>
          <c:order val="2"/>
          <c:tx>
            <c:strRef>
              <c:f>'Q13.要件の変化への対応（OT系DX状況別）'!$AB$6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'Q13.要件の変化への対応（OT系DX状況別）'!$AB$7:$AB$51</c:f>
              <c:numCache>
                <c:formatCode>0.0%</c:formatCode>
                <c:ptCount val="45"/>
                <c:pt idx="0" formatCode="General">
                  <c:v>0</c:v>
                </c:pt>
                <c:pt idx="1">
                  <c:v>0.04</c:v>
                </c:pt>
                <c:pt idx="2">
                  <c:v>2.1739130434782608E-2</c:v>
                </c:pt>
                <c:pt idx="3">
                  <c:v>0.12871287128712872</c:v>
                </c:pt>
                <c:pt idx="4">
                  <c:v>0.16883116883116883</c:v>
                </c:pt>
                <c:pt idx="5" formatCode="General">
                  <c:v>0</c:v>
                </c:pt>
                <c:pt idx="6">
                  <c:v>0.2</c:v>
                </c:pt>
                <c:pt idx="7">
                  <c:v>0.15217391304347827</c:v>
                </c:pt>
                <c:pt idx="8">
                  <c:v>0.31313131313131315</c:v>
                </c:pt>
                <c:pt idx="9">
                  <c:v>0.27631578947368424</c:v>
                </c:pt>
                <c:pt idx="10" formatCode="General">
                  <c:v>0</c:v>
                </c:pt>
                <c:pt idx="11">
                  <c:v>0.18</c:v>
                </c:pt>
                <c:pt idx="12">
                  <c:v>0.22222222222222221</c:v>
                </c:pt>
                <c:pt idx="13">
                  <c:v>0.27272727272727271</c:v>
                </c:pt>
                <c:pt idx="14">
                  <c:v>0.31168831168831168</c:v>
                </c:pt>
                <c:pt idx="15" formatCode="General">
                  <c:v>0</c:v>
                </c:pt>
                <c:pt idx="16">
                  <c:v>0.22</c:v>
                </c:pt>
                <c:pt idx="17">
                  <c:v>0.17391304347826086</c:v>
                </c:pt>
                <c:pt idx="18">
                  <c:v>0.27272727272727271</c:v>
                </c:pt>
                <c:pt idx="19">
                  <c:v>0.37662337662337664</c:v>
                </c:pt>
                <c:pt idx="20" formatCode="General">
                  <c:v>0</c:v>
                </c:pt>
                <c:pt idx="21">
                  <c:v>0.3</c:v>
                </c:pt>
                <c:pt idx="22">
                  <c:v>0.42222222222222222</c:v>
                </c:pt>
                <c:pt idx="23">
                  <c:v>0.34693877551020408</c:v>
                </c:pt>
                <c:pt idx="24">
                  <c:v>0.42105263157894735</c:v>
                </c:pt>
                <c:pt idx="25" formatCode="General">
                  <c:v>0</c:v>
                </c:pt>
                <c:pt idx="26">
                  <c:v>0.34</c:v>
                </c:pt>
                <c:pt idx="27">
                  <c:v>0.4</c:v>
                </c:pt>
                <c:pt idx="28">
                  <c:v>0.37113402061855671</c:v>
                </c:pt>
                <c:pt idx="29">
                  <c:v>0.40789473684210525</c:v>
                </c:pt>
                <c:pt idx="30" formatCode="General">
                  <c:v>0</c:v>
                </c:pt>
                <c:pt idx="31">
                  <c:v>0.32</c:v>
                </c:pt>
                <c:pt idx="32">
                  <c:v>0.43478260869565216</c:v>
                </c:pt>
                <c:pt idx="33">
                  <c:v>0.44444444444444442</c:v>
                </c:pt>
                <c:pt idx="34">
                  <c:v>0.42105263157894735</c:v>
                </c:pt>
                <c:pt idx="35" formatCode="General">
                  <c:v>0</c:v>
                </c:pt>
                <c:pt idx="36">
                  <c:v>0.36</c:v>
                </c:pt>
                <c:pt idx="37">
                  <c:v>0.4</c:v>
                </c:pt>
                <c:pt idx="38">
                  <c:v>0.53</c:v>
                </c:pt>
                <c:pt idx="39">
                  <c:v>0.48684210526315791</c:v>
                </c:pt>
                <c:pt idx="40" formatCode="General">
                  <c:v>0</c:v>
                </c:pt>
                <c:pt idx="41">
                  <c:v>0.32653061224489793</c:v>
                </c:pt>
                <c:pt idx="42">
                  <c:v>0.45652173913043476</c:v>
                </c:pt>
                <c:pt idx="43">
                  <c:v>0.51</c:v>
                </c:pt>
                <c:pt idx="44">
                  <c:v>0.41558441558441561</c:v>
                </c:pt>
              </c:numCache>
            </c:numRef>
          </c:val>
          <c:extLst>
            <c:ext xmlns:c16="http://schemas.microsoft.com/office/drawing/2014/chart" uri="{C3380CC4-5D6E-409C-BE32-E72D297353CC}">
              <c16:uniqueId val="{00000014-F7AA-42D6-834F-06402625BE3B}"/>
            </c:ext>
          </c:extLst>
        </c:ser>
        <c:ser>
          <c:idx val="3"/>
          <c:order val="3"/>
          <c:tx>
            <c:strRef>
              <c:f>'Q13.要件の変化への対応（OT系DX状況別）'!$AC$6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'Q13.要件の変化への対応（OT系DX状況別）'!$AC$7:$AC$51</c:f>
              <c:numCache>
                <c:formatCode>0.0%</c:formatCode>
                <c:ptCount val="45"/>
                <c:pt idx="0" formatCode="General">
                  <c:v>0</c:v>
                </c:pt>
                <c:pt idx="1">
                  <c:v>0</c:v>
                </c:pt>
                <c:pt idx="2">
                  <c:v>0</c:v>
                </c:pt>
                <c:pt idx="3">
                  <c:v>1.9801980198019802E-2</c:v>
                </c:pt>
                <c:pt idx="4">
                  <c:v>1.2987012987012988E-2</c:v>
                </c:pt>
                <c:pt idx="5" formatCode="General">
                  <c:v>0</c:v>
                </c:pt>
                <c:pt idx="6">
                  <c:v>0</c:v>
                </c:pt>
                <c:pt idx="7">
                  <c:v>4.3478260869565216E-2</c:v>
                </c:pt>
                <c:pt idx="8">
                  <c:v>6.0606060606060608E-2</c:v>
                </c:pt>
                <c:pt idx="9">
                  <c:v>9.2105263157894732E-2</c:v>
                </c:pt>
                <c:pt idx="10" formatCode="General">
                  <c:v>0</c:v>
                </c:pt>
                <c:pt idx="11">
                  <c:v>0.04</c:v>
                </c:pt>
                <c:pt idx="12">
                  <c:v>4.4444444444444446E-2</c:v>
                </c:pt>
                <c:pt idx="13">
                  <c:v>7.0707070707070704E-2</c:v>
                </c:pt>
                <c:pt idx="14">
                  <c:v>3.896103896103896E-2</c:v>
                </c:pt>
                <c:pt idx="15" formatCode="General">
                  <c:v>0</c:v>
                </c:pt>
                <c:pt idx="16">
                  <c:v>0.04</c:v>
                </c:pt>
                <c:pt idx="17">
                  <c:v>2.1739130434782608E-2</c:v>
                </c:pt>
                <c:pt idx="18">
                  <c:v>7.0707070707070704E-2</c:v>
                </c:pt>
                <c:pt idx="19">
                  <c:v>6.4935064935064929E-2</c:v>
                </c:pt>
                <c:pt idx="20" formatCode="General">
                  <c:v>0</c:v>
                </c:pt>
                <c:pt idx="21">
                  <c:v>0.04</c:v>
                </c:pt>
                <c:pt idx="22">
                  <c:v>4.4444444444444446E-2</c:v>
                </c:pt>
                <c:pt idx="23">
                  <c:v>7.1428571428571425E-2</c:v>
                </c:pt>
                <c:pt idx="24">
                  <c:v>9.2105263157894732E-2</c:v>
                </c:pt>
                <c:pt idx="25" formatCode="General">
                  <c:v>0</c:v>
                </c:pt>
                <c:pt idx="26">
                  <c:v>0.04</c:v>
                </c:pt>
                <c:pt idx="27">
                  <c:v>2.2222222222222223E-2</c:v>
                </c:pt>
                <c:pt idx="28">
                  <c:v>0.12371134020618557</c:v>
                </c:pt>
                <c:pt idx="29">
                  <c:v>6.5789473684210523E-2</c:v>
                </c:pt>
                <c:pt idx="30" formatCode="General">
                  <c:v>0</c:v>
                </c:pt>
                <c:pt idx="31">
                  <c:v>0.12</c:v>
                </c:pt>
                <c:pt idx="32">
                  <c:v>4.3478260869565216E-2</c:v>
                </c:pt>
                <c:pt idx="33">
                  <c:v>8.0808080808080815E-2</c:v>
                </c:pt>
                <c:pt idx="34">
                  <c:v>9.2105263157894732E-2</c:v>
                </c:pt>
                <c:pt idx="35" formatCode="General">
                  <c:v>0</c:v>
                </c:pt>
                <c:pt idx="36">
                  <c:v>0.1</c:v>
                </c:pt>
                <c:pt idx="37">
                  <c:v>2.2222222222222223E-2</c:v>
                </c:pt>
                <c:pt idx="38">
                  <c:v>0.14000000000000001</c:v>
                </c:pt>
                <c:pt idx="39">
                  <c:v>0.10526315789473684</c:v>
                </c:pt>
                <c:pt idx="40" formatCode="General">
                  <c:v>0</c:v>
                </c:pt>
                <c:pt idx="41">
                  <c:v>0.14285714285714285</c:v>
                </c:pt>
                <c:pt idx="42">
                  <c:v>0.13043478260869565</c:v>
                </c:pt>
                <c:pt idx="43">
                  <c:v>0.11</c:v>
                </c:pt>
                <c:pt idx="44">
                  <c:v>0.11688311688311688</c:v>
                </c:pt>
              </c:numCache>
            </c:numRef>
          </c:val>
          <c:extLst>
            <c:ext xmlns:c16="http://schemas.microsoft.com/office/drawing/2014/chart" uri="{C3380CC4-5D6E-409C-BE32-E72D297353CC}">
              <c16:uniqueId val="{00000015-F7AA-42D6-834F-06402625BE3B}"/>
            </c:ext>
          </c:extLst>
        </c:ser>
        <c:ser>
          <c:idx val="4"/>
          <c:order val="4"/>
          <c:tx>
            <c:strRef>
              <c:f>'Q13.要件の変化への対応（OT系DX状況別）'!$AD$6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'Q13.要件の変化への対応（OT系DX状況別）'!$AD$7:$AD$51</c:f>
              <c:numCache>
                <c:formatCode>0.0%</c:formatCode>
                <c:ptCount val="45"/>
                <c:pt idx="0" formatCode="General">
                  <c:v>0</c:v>
                </c:pt>
                <c:pt idx="1">
                  <c:v>0</c:v>
                </c:pt>
                <c:pt idx="2">
                  <c:v>0</c:v>
                </c:pt>
                <c:pt idx="3">
                  <c:v>0</c:v>
                </c:pt>
                <c:pt idx="4">
                  <c:v>1.2987012987012988E-2</c:v>
                </c:pt>
                <c:pt idx="5" formatCode="General">
                  <c:v>0</c:v>
                </c:pt>
                <c:pt idx="6">
                  <c:v>0.02</c:v>
                </c:pt>
                <c:pt idx="7">
                  <c:v>0</c:v>
                </c:pt>
                <c:pt idx="8">
                  <c:v>0</c:v>
                </c:pt>
                <c:pt idx="9">
                  <c:v>3.9473684210526314E-2</c:v>
                </c:pt>
                <c:pt idx="10" formatCode="General">
                  <c:v>0</c:v>
                </c:pt>
                <c:pt idx="11">
                  <c:v>0.02</c:v>
                </c:pt>
                <c:pt idx="12">
                  <c:v>0</c:v>
                </c:pt>
                <c:pt idx="13">
                  <c:v>1.0101010101010102E-2</c:v>
                </c:pt>
                <c:pt idx="14">
                  <c:v>2.5974025974025976E-2</c:v>
                </c:pt>
                <c:pt idx="15" formatCode="General">
                  <c:v>0</c:v>
                </c:pt>
                <c:pt idx="16">
                  <c:v>0.02</c:v>
                </c:pt>
                <c:pt idx="17">
                  <c:v>0</c:v>
                </c:pt>
                <c:pt idx="18">
                  <c:v>1.0101010101010102E-2</c:v>
                </c:pt>
                <c:pt idx="19">
                  <c:v>3.896103896103896E-2</c:v>
                </c:pt>
                <c:pt idx="20" formatCode="General">
                  <c:v>0</c:v>
                </c:pt>
                <c:pt idx="21">
                  <c:v>0.04</c:v>
                </c:pt>
                <c:pt idx="22">
                  <c:v>0</c:v>
                </c:pt>
                <c:pt idx="23">
                  <c:v>4.0816326530612242E-2</c:v>
                </c:pt>
                <c:pt idx="24">
                  <c:v>1.3157894736842105E-2</c:v>
                </c:pt>
                <c:pt idx="25" formatCode="General">
                  <c:v>0</c:v>
                </c:pt>
                <c:pt idx="26">
                  <c:v>0.06</c:v>
                </c:pt>
                <c:pt idx="27">
                  <c:v>0</c:v>
                </c:pt>
                <c:pt idx="28">
                  <c:v>3.0927835051546393E-2</c:v>
                </c:pt>
                <c:pt idx="29">
                  <c:v>2.6315789473684209E-2</c:v>
                </c:pt>
                <c:pt idx="30" formatCode="General">
                  <c:v>0</c:v>
                </c:pt>
                <c:pt idx="31">
                  <c:v>0.04</c:v>
                </c:pt>
                <c:pt idx="32">
                  <c:v>0</c:v>
                </c:pt>
                <c:pt idx="33">
                  <c:v>3.0303030303030304E-2</c:v>
                </c:pt>
                <c:pt idx="34">
                  <c:v>2.6315789473684209E-2</c:v>
                </c:pt>
                <c:pt idx="35" formatCode="General">
                  <c:v>0</c:v>
                </c:pt>
                <c:pt idx="36">
                  <c:v>0.04</c:v>
                </c:pt>
                <c:pt idx="37">
                  <c:v>0</c:v>
                </c:pt>
                <c:pt idx="38">
                  <c:v>0.02</c:v>
                </c:pt>
                <c:pt idx="39">
                  <c:v>7.8947368421052627E-2</c:v>
                </c:pt>
                <c:pt idx="40" formatCode="General">
                  <c:v>0</c:v>
                </c:pt>
                <c:pt idx="41">
                  <c:v>2.0408163265306121E-2</c:v>
                </c:pt>
                <c:pt idx="42">
                  <c:v>0</c:v>
                </c:pt>
                <c:pt idx="43">
                  <c:v>0.03</c:v>
                </c:pt>
                <c:pt idx="44">
                  <c:v>7.792207792207792E-2</c:v>
                </c:pt>
              </c:numCache>
            </c:numRef>
          </c:val>
          <c:extLst>
            <c:ext xmlns:c16="http://schemas.microsoft.com/office/drawing/2014/chart" uri="{C3380CC4-5D6E-409C-BE32-E72D297353CC}">
              <c16:uniqueId val="{00000016-F7AA-42D6-834F-06402625BE3B}"/>
            </c:ext>
          </c:extLst>
        </c:ser>
        <c:ser>
          <c:idx val="5"/>
          <c:order val="5"/>
          <c:tx>
            <c:strRef>
              <c:f>'Q13.要件の変化への対応（OT系DX状況別）'!$AE$6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50）</c:v>
                </c:pt>
                <c:pt idx="2">
                  <c:v>OT系DX 準備中（N=  46）</c:v>
                </c:pt>
                <c:pt idx="3">
                  <c:v>OT系DX 検討中（N=101）</c:v>
                </c:pt>
                <c:pt idx="4">
                  <c:v>　　　　していない（N=  77）</c:v>
                </c:pt>
                <c:pt idx="5">
                  <c:v>【 G.新たな開発技術.AI等.の導入 】   </c:v>
                </c:pt>
                <c:pt idx="6">
                  <c:v>OT系DX 実施中（N=  50）</c:v>
                </c:pt>
                <c:pt idx="7">
                  <c:v>OT系DX 準備中（N=  46）</c:v>
                </c:pt>
                <c:pt idx="8">
                  <c:v>OT系DX 検討中（N=  99）</c:v>
                </c:pt>
                <c:pt idx="9">
                  <c:v>　　　　していない（N=  76）</c:v>
                </c:pt>
                <c:pt idx="10">
                  <c:v>【 B.ソフトウェア.プラットフォームの導入 】</c:v>
                </c:pt>
                <c:pt idx="11">
                  <c:v>OT系DX 実施中（N=  50）</c:v>
                </c:pt>
                <c:pt idx="12">
                  <c:v>OT系DX 準備中（N=  45）</c:v>
                </c:pt>
                <c:pt idx="13">
                  <c:v>OT系DX 検討中（N=  99）</c:v>
                </c:pt>
                <c:pt idx="14">
                  <c:v>　　　　していない（N=  77）</c:v>
                </c:pt>
                <c:pt idx="15">
                  <c:v>【 C.ハードウェアの高機能.高性能化 】   </c:v>
                </c:pt>
                <c:pt idx="16">
                  <c:v>OT系DX 実施中（N=  50）</c:v>
                </c:pt>
                <c:pt idx="17">
                  <c:v>OT系DX 準備中（N=  46）</c:v>
                </c:pt>
                <c:pt idx="18">
                  <c:v>OT系DX 検討中（N=  99）</c:v>
                </c:pt>
                <c:pt idx="19">
                  <c:v>　　　　していない（N=  77）</c:v>
                </c:pt>
                <c:pt idx="20">
                  <c:v>【 A.アーキテクチャの見直し 】       </c:v>
                </c:pt>
                <c:pt idx="21">
                  <c:v>OT系DX 実施中（N=  50）</c:v>
                </c:pt>
                <c:pt idx="22">
                  <c:v>OT系DX 準備中（N=  45）</c:v>
                </c:pt>
                <c:pt idx="23">
                  <c:v>OT系DX 検討中（N=  98）</c:v>
                </c:pt>
                <c:pt idx="24">
                  <c:v>　　　　していない（N=  76）</c:v>
                </c:pt>
                <c:pt idx="25">
                  <c:v>【 I.外部の専門企業への委託 】       </c:v>
                </c:pt>
                <c:pt idx="26">
                  <c:v>OT系DX 実施中（N=  50）</c:v>
                </c:pt>
                <c:pt idx="27">
                  <c:v>OT系DX 準備中（N=  45）</c:v>
                </c:pt>
                <c:pt idx="28">
                  <c:v>OT系DX 検討中（N=  97）</c:v>
                </c:pt>
                <c:pt idx="29">
                  <c:v>　　　　していない（N=  76）</c:v>
                </c:pt>
                <c:pt idx="30">
                  <c:v>【 F.アジャイル開発の採用 】        </c:v>
                </c:pt>
                <c:pt idx="31">
                  <c:v>OT系DX 実施中（N=  50）</c:v>
                </c:pt>
                <c:pt idx="32">
                  <c:v>OT系DX 準備中（N=  46）</c:v>
                </c:pt>
                <c:pt idx="33">
                  <c:v>OT系DX 検討中（N=  99）</c:v>
                </c:pt>
                <c:pt idx="34">
                  <c:v>　　　　していない（N=  76）</c:v>
                </c:pt>
                <c:pt idx="35">
                  <c:v>【 D.プロダクトライン設計の導入 】     </c:v>
                </c:pt>
                <c:pt idx="36">
                  <c:v>OT系DX 実施中（N=  50）</c:v>
                </c:pt>
                <c:pt idx="37">
                  <c:v>OT系DX 準備中（N=  45）</c:v>
                </c:pt>
                <c:pt idx="38">
                  <c:v>OT系DX 検討中（N=100）</c:v>
                </c:pt>
                <c:pt idx="39">
                  <c:v>　　　　していない（N=  76）</c:v>
                </c:pt>
                <c:pt idx="40">
                  <c:v>【 E.モデルベース開発の導入 】       </c:v>
                </c:pt>
                <c:pt idx="41">
                  <c:v>OT系DX 実施中（N=  49）</c:v>
                </c:pt>
                <c:pt idx="42">
                  <c:v>OT系DX 準備中（N=  46）</c:v>
                </c:pt>
                <c:pt idx="43">
                  <c:v>OT系DX 検討中（N=100）</c:v>
                </c:pt>
                <c:pt idx="44">
                  <c:v>　　　　していない（N=  77）</c:v>
                </c:pt>
              </c:strCache>
            </c:strRef>
          </c:cat>
          <c:val>
            <c:numRef>
              <c:f>'Q13.要件の変化への対応（OT系DX状況別）'!$AE$7:$AE$51</c:f>
              <c:numCache>
                <c:formatCode>0.0%</c:formatCode>
                <c:ptCount val="45"/>
                <c:pt idx="0" formatCode="General">
                  <c:v>0</c:v>
                </c:pt>
                <c:pt idx="1">
                  <c:v>0</c:v>
                </c:pt>
                <c:pt idx="2">
                  <c:v>2.1739130434782608E-2</c:v>
                </c:pt>
                <c:pt idx="3">
                  <c:v>1.9801980198019802E-2</c:v>
                </c:pt>
                <c:pt idx="4">
                  <c:v>2.5974025974025976E-2</c:v>
                </c:pt>
                <c:pt idx="5" formatCode="General">
                  <c:v>0</c:v>
                </c:pt>
                <c:pt idx="6">
                  <c:v>0.02</c:v>
                </c:pt>
                <c:pt idx="7">
                  <c:v>2.1739130434782608E-2</c:v>
                </c:pt>
                <c:pt idx="8">
                  <c:v>2.0202020202020204E-2</c:v>
                </c:pt>
                <c:pt idx="9">
                  <c:v>6.5789473684210523E-2</c:v>
                </c:pt>
                <c:pt idx="10" formatCode="General">
                  <c:v>0</c:v>
                </c:pt>
                <c:pt idx="11">
                  <c:v>0.04</c:v>
                </c:pt>
                <c:pt idx="12">
                  <c:v>2.2222222222222223E-2</c:v>
                </c:pt>
                <c:pt idx="13">
                  <c:v>1.0101010101010102E-2</c:v>
                </c:pt>
                <c:pt idx="14">
                  <c:v>5.1948051948051951E-2</c:v>
                </c:pt>
                <c:pt idx="15" formatCode="General">
                  <c:v>0</c:v>
                </c:pt>
                <c:pt idx="16">
                  <c:v>0.04</c:v>
                </c:pt>
                <c:pt idx="17">
                  <c:v>2.1739130434782608E-2</c:v>
                </c:pt>
                <c:pt idx="18">
                  <c:v>1.0101010101010102E-2</c:v>
                </c:pt>
                <c:pt idx="19">
                  <c:v>2.5974025974025976E-2</c:v>
                </c:pt>
                <c:pt idx="20" formatCode="General">
                  <c:v>0</c:v>
                </c:pt>
                <c:pt idx="21">
                  <c:v>0.04</c:v>
                </c:pt>
                <c:pt idx="22">
                  <c:v>6.6666666666666666E-2</c:v>
                </c:pt>
                <c:pt idx="23">
                  <c:v>0.10204081632653061</c:v>
                </c:pt>
                <c:pt idx="24">
                  <c:v>0.13157894736842105</c:v>
                </c:pt>
                <c:pt idx="25" formatCode="General">
                  <c:v>0</c:v>
                </c:pt>
                <c:pt idx="26">
                  <c:v>0.02</c:v>
                </c:pt>
                <c:pt idx="27">
                  <c:v>2.2222222222222223E-2</c:v>
                </c:pt>
                <c:pt idx="28">
                  <c:v>2.0618556701030927E-2</c:v>
                </c:pt>
                <c:pt idx="29">
                  <c:v>1.3157894736842105E-2</c:v>
                </c:pt>
                <c:pt idx="30" formatCode="General">
                  <c:v>0</c:v>
                </c:pt>
                <c:pt idx="31">
                  <c:v>0.08</c:v>
                </c:pt>
                <c:pt idx="32">
                  <c:v>6.5217391304347824E-2</c:v>
                </c:pt>
                <c:pt idx="33">
                  <c:v>0.10101010101010101</c:v>
                </c:pt>
                <c:pt idx="34">
                  <c:v>0.18421052631578946</c:v>
                </c:pt>
                <c:pt idx="35" formatCode="General">
                  <c:v>0</c:v>
                </c:pt>
                <c:pt idx="36">
                  <c:v>0.12</c:v>
                </c:pt>
                <c:pt idx="37">
                  <c:v>0.15555555555555556</c:v>
                </c:pt>
                <c:pt idx="38">
                  <c:v>0.08</c:v>
                </c:pt>
                <c:pt idx="39">
                  <c:v>0.11842105263157894</c:v>
                </c:pt>
                <c:pt idx="40" formatCode="General">
                  <c:v>0</c:v>
                </c:pt>
                <c:pt idx="41">
                  <c:v>0.12244897959183673</c:v>
                </c:pt>
                <c:pt idx="42">
                  <c:v>8.6956521739130432E-2</c:v>
                </c:pt>
                <c:pt idx="43">
                  <c:v>0.11</c:v>
                </c:pt>
                <c:pt idx="44">
                  <c:v>0.15584415584415584</c:v>
                </c:pt>
              </c:numCache>
            </c:numRef>
          </c:val>
          <c:extLst>
            <c:ext xmlns:c16="http://schemas.microsoft.com/office/drawing/2014/chart" uri="{C3380CC4-5D6E-409C-BE32-E72D297353CC}">
              <c16:uniqueId val="{00000017-F7AA-42D6-834F-06402625BE3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'Q13.要件の変化への対応（AI状況別）'!$Z$6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636-47ED-A0B3-09A87DD2EBA0}"/>
                </c:ext>
              </c:extLst>
            </c:dLbl>
            <c:dLbl>
              <c:idx val="5"/>
              <c:delete val="1"/>
              <c:extLst>
                <c:ext xmlns:c15="http://schemas.microsoft.com/office/drawing/2012/chart" uri="{CE6537A1-D6FC-4f65-9D91-7224C49458BB}"/>
                <c:ext xmlns:c16="http://schemas.microsoft.com/office/drawing/2014/chart" uri="{C3380CC4-5D6E-409C-BE32-E72D297353CC}">
                  <c16:uniqueId val="{00000001-6636-47ED-A0B3-09A87DD2EBA0}"/>
                </c:ext>
              </c:extLst>
            </c:dLbl>
            <c:dLbl>
              <c:idx val="10"/>
              <c:delete val="1"/>
              <c:extLst>
                <c:ext xmlns:c15="http://schemas.microsoft.com/office/drawing/2012/chart" uri="{CE6537A1-D6FC-4f65-9D91-7224C49458BB}"/>
                <c:ext xmlns:c16="http://schemas.microsoft.com/office/drawing/2014/chart" uri="{C3380CC4-5D6E-409C-BE32-E72D297353CC}">
                  <c16:uniqueId val="{00000002-6636-47ED-A0B3-09A87DD2EBA0}"/>
                </c:ext>
              </c:extLst>
            </c:dLbl>
            <c:dLbl>
              <c:idx val="15"/>
              <c:delete val="1"/>
              <c:extLst>
                <c:ext xmlns:c15="http://schemas.microsoft.com/office/drawing/2012/chart" uri="{CE6537A1-D6FC-4f65-9D91-7224C49458BB}"/>
                <c:ext xmlns:c16="http://schemas.microsoft.com/office/drawing/2014/chart" uri="{C3380CC4-5D6E-409C-BE32-E72D297353CC}">
                  <c16:uniqueId val="{00000003-6636-47ED-A0B3-09A87DD2EBA0}"/>
                </c:ext>
              </c:extLst>
            </c:dLbl>
            <c:dLbl>
              <c:idx val="20"/>
              <c:delete val="1"/>
              <c:extLst>
                <c:ext xmlns:c15="http://schemas.microsoft.com/office/drawing/2012/chart" uri="{CE6537A1-D6FC-4f65-9D91-7224C49458BB}"/>
                <c:ext xmlns:c16="http://schemas.microsoft.com/office/drawing/2014/chart" uri="{C3380CC4-5D6E-409C-BE32-E72D297353CC}">
                  <c16:uniqueId val="{00000004-6636-47ED-A0B3-09A87DD2EBA0}"/>
                </c:ext>
              </c:extLst>
            </c:dLbl>
            <c:dLbl>
              <c:idx val="25"/>
              <c:delete val="1"/>
              <c:extLst>
                <c:ext xmlns:c15="http://schemas.microsoft.com/office/drawing/2012/chart" uri="{CE6537A1-D6FC-4f65-9D91-7224C49458BB}"/>
                <c:ext xmlns:c16="http://schemas.microsoft.com/office/drawing/2014/chart" uri="{C3380CC4-5D6E-409C-BE32-E72D297353CC}">
                  <c16:uniqueId val="{00000005-6636-47ED-A0B3-09A87DD2EBA0}"/>
                </c:ext>
              </c:extLst>
            </c:dLbl>
            <c:dLbl>
              <c:idx val="30"/>
              <c:delete val="1"/>
              <c:extLst>
                <c:ext xmlns:c15="http://schemas.microsoft.com/office/drawing/2012/chart" uri="{CE6537A1-D6FC-4f65-9D91-7224C49458BB}"/>
                <c:ext xmlns:c16="http://schemas.microsoft.com/office/drawing/2014/chart" uri="{C3380CC4-5D6E-409C-BE32-E72D297353CC}">
                  <c16:uniqueId val="{00000006-6636-47ED-A0B3-09A87DD2EBA0}"/>
                </c:ext>
              </c:extLst>
            </c:dLbl>
            <c:dLbl>
              <c:idx val="35"/>
              <c:delete val="1"/>
              <c:extLst>
                <c:ext xmlns:c15="http://schemas.microsoft.com/office/drawing/2012/chart" uri="{CE6537A1-D6FC-4f65-9D91-7224C49458BB}"/>
                <c:ext xmlns:c16="http://schemas.microsoft.com/office/drawing/2014/chart" uri="{C3380CC4-5D6E-409C-BE32-E72D297353CC}">
                  <c16:uniqueId val="{00000007-6636-47ED-A0B3-09A87DD2EBA0}"/>
                </c:ext>
              </c:extLst>
            </c:dLbl>
            <c:dLbl>
              <c:idx val="40"/>
              <c:delete val="1"/>
              <c:extLst>
                <c:ext xmlns:c15="http://schemas.microsoft.com/office/drawing/2012/chart" uri="{CE6537A1-D6FC-4f65-9D91-7224C49458BB}"/>
                <c:ext xmlns:c16="http://schemas.microsoft.com/office/drawing/2014/chart" uri="{C3380CC4-5D6E-409C-BE32-E72D297353CC}">
                  <c16:uniqueId val="{00000008-6636-47ED-A0B3-09A87DD2EBA0}"/>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'Q13.要件の変化への対応（AI状況別）'!$Z$7:$Z$51</c:f>
              <c:numCache>
                <c:formatCode>0.0%</c:formatCode>
                <c:ptCount val="45"/>
                <c:pt idx="0" formatCode="General">
                  <c:v>0</c:v>
                </c:pt>
                <c:pt idx="1">
                  <c:v>0.54761904761904767</c:v>
                </c:pt>
                <c:pt idx="2">
                  <c:v>0.72413793103448276</c:v>
                </c:pt>
                <c:pt idx="3">
                  <c:v>0.4247787610619469</c:v>
                </c:pt>
                <c:pt idx="4">
                  <c:v>0.46408839779005523</c:v>
                </c:pt>
                <c:pt idx="5" formatCode="General">
                  <c:v>0</c:v>
                </c:pt>
                <c:pt idx="6">
                  <c:v>0.40476190476190477</c:v>
                </c:pt>
                <c:pt idx="7">
                  <c:v>0.58620689655172409</c:v>
                </c:pt>
                <c:pt idx="8">
                  <c:v>0.24107142857142858</c:v>
                </c:pt>
                <c:pt idx="9">
                  <c:v>0.12359550561797752</c:v>
                </c:pt>
                <c:pt idx="10" formatCode="General">
                  <c:v>0</c:v>
                </c:pt>
                <c:pt idx="11">
                  <c:v>0.21951219512195122</c:v>
                </c:pt>
                <c:pt idx="12">
                  <c:v>0.44827586206896552</c:v>
                </c:pt>
                <c:pt idx="13">
                  <c:v>0.14912280701754385</c:v>
                </c:pt>
                <c:pt idx="14">
                  <c:v>0.20994475138121546</c:v>
                </c:pt>
                <c:pt idx="15" formatCode="General">
                  <c:v>0</c:v>
                </c:pt>
                <c:pt idx="16">
                  <c:v>0.23809523809523808</c:v>
                </c:pt>
                <c:pt idx="17">
                  <c:v>0.27586206896551724</c:v>
                </c:pt>
                <c:pt idx="18">
                  <c:v>0.13392857142857142</c:v>
                </c:pt>
                <c:pt idx="19">
                  <c:v>0.16483516483516483</c:v>
                </c:pt>
                <c:pt idx="20" formatCode="General">
                  <c:v>0</c:v>
                </c:pt>
                <c:pt idx="21">
                  <c:v>0.19047619047619047</c:v>
                </c:pt>
                <c:pt idx="22">
                  <c:v>0.37931034482758619</c:v>
                </c:pt>
                <c:pt idx="23">
                  <c:v>0.10909090909090909</c:v>
                </c:pt>
                <c:pt idx="24">
                  <c:v>0.1</c:v>
                </c:pt>
                <c:pt idx="25" formatCode="General">
                  <c:v>0</c:v>
                </c:pt>
                <c:pt idx="26">
                  <c:v>0.15</c:v>
                </c:pt>
                <c:pt idx="27">
                  <c:v>0.10344827586206896</c:v>
                </c:pt>
                <c:pt idx="28">
                  <c:v>0.10909090909090909</c:v>
                </c:pt>
                <c:pt idx="29">
                  <c:v>7.7348066298342538E-2</c:v>
                </c:pt>
                <c:pt idx="30" formatCode="General">
                  <c:v>0</c:v>
                </c:pt>
                <c:pt idx="31">
                  <c:v>0.26190476190476192</c:v>
                </c:pt>
                <c:pt idx="32">
                  <c:v>0.17241379310344829</c:v>
                </c:pt>
                <c:pt idx="33">
                  <c:v>7.1428571428571425E-2</c:v>
                </c:pt>
                <c:pt idx="34">
                  <c:v>3.9106145251396648E-2</c:v>
                </c:pt>
                <c:pt idx="35" formatCode="General">
                  <c:v>0</c:v>
                </c:pt>
                <c:pt idx="36">
                  <c:v>4.7619047619047616E-2</c:v>
                </c:pt>
                <c:pt idx="37">
                  <c:v>0.17241379310344829</c:v>
                </c:pt>
                <c:pt idx="38">
                  <c:v>4.4642857142857144E-2</c:v>
                </c:pt>
                <c:pt idx="39">
                  <c:v>6.1452513966480445E-2</c:v>
                </c:pt>
                <c:pt idx="40" formatCode="General">
                  <c:v>0</c:v>
                </c:pt>
                <c:pt idx="41">
                  <c:v>7.1428571428571425E-2</c:v>
                </c:pt>
                <c:pt idx="42">
                  <c:v>0.13793103448275862</c:v>
                </c:pt>
                <c:pt idx="43">
                  <c:v>3.5398230088495575E-2</c:v>
                </c:pt>
                <c:pt idx="44">
                  <c:v>2.2222222222222223E-2</c:v>
                </c:pt>
              </c:numCache>
            </c:numRef>
          </c:val>
          <c:extLst>
            <c:ext xmlns:c16="http://schemas.microsoft.com/office/drawing/2014/chart" uri="{C3380CC4-5D6E-409C-BE32-E72D297353CC}">
              <c16:uniqueId val="{00000009-6636-47ED-A0B3-09A87DD2EBA0}"/>
            </c:ext>
          </c:extLst>
        </c:ser>
        <c:ser>
          <c:idx val="2"/>
          <c:order val="1"/>
          <c:tx>
            <c:strRef>
              <c:f>'Q13.要件の変化への対応（AI状況別）'!$AA$6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636-47ED-A0B3-09A87DD2EBA0}"/>
                </c:ext>
              </c:extLst>
            </c:dLbl>
            <c:dLbl>
              <c:idx val="5"/>
              <c:delete val="1"/>
              <c:extLst>
                <c:ext xmlns:c15="http://schemas.microsoft.com/office/drawing/2012/chart" uri="{CE6537A1-D6FC-4f65-9D91-7224C49458BB}"/>
                <c:ext xmlns:c16="http://schemas.microsoft.com/office/drawing/2014/chart" uri="{C3380CC4-5D6E-409C-BE32-E72D297353CC}">
                  <c16:uniqueId val="{0000000B-6636-47ED-A0B3-09A87DD2EBA0}"/>
                </c:ext>
              </c:extLst>
            </c:dLbl>
            <c:dLbl>
              <c:idx val="10"/>
              <c:delete val="1"/>
              <c:extLst>
                <c:ext xmlns:c15="http://schemas.microsoft.com/office/drawing/2012/chart" uri="{CE6537A1-D6FC-4f65-9D91-7224C49458BB}"/>
                <c:ext xmlns:c16="http://schemas.microsoft.com/office/drawing/2014/chart" uri="{C3380CC4-5D6E-409C-BE32-E72D297353CC}">
                  <c16:uniqueId val="{0000000C-6636-47ED-A0B3-09A87DD2EBA0}"/>
                </c:ext>
              </c:extLst>
            </c:dLbl>
            <c:dLbl>
              <c:idx val="15"/>
              <c:delete val="1"/>
              <c:extLst>
                <c:ext xmlns:c15="http://schemas.microsoft.com/office/drawing/2012/chart" uri="{CE6537A1-D6FC-4f65-9D91-7224C49458BB}"/>
                <c:ext xmlns:c16="http://schemas.microsoft.com/office/drawing/2014/chart" uri="{C3380CC4-5D6E-409C-BE32-E72D297353CC}">
                  <c16:uniqueId val="{0000000D-6636-47ED-A0B3-09A87DD2EBA0}"/>
                </c:ext>
              </c:extLst>
            </c:dLbl>
            <c:dLbl>
              <c:idx val="20"/>
              <c:delete val="1"/>
              <c:extLst>
                <c:ext xmlns:c15="http://schemas.microsoft.com/office/drawing/2012/chart" uri="{CE6537A1-D6FC-4f65-9D91-7224C49458BB}"/>
                <c:ext xmlns:c16="http://schemas.microsoft.com/office/drawing/2014/chart" uri="{C3380CC4-5D6E-409C-BE32-E72D297353CC}">
                  <c16:uniqueId val="{0000000E-6636-47ED-A0B3-09A87DD2EBA0}"/>
                </c:ext>
              </c:extLst>
            </c:dLbl>
            <c:dLbl>
              <c:idx val="25"/>
              <c:delete val="1"/>
              <c:extLst>
                <c:ext xmlns:c15="http://schemas.microsoft.com/office/drawing/2012/chart" uri="{CE6537A1-D6FC-4f65-9D91-7224C49458BB}"/>
                <c:ext xmlns:c16="http://schemas.microsoft.com/office/drawing/2014/chart" uri="{C3380CC4-5D6E-409C-BE32-E72D297353CC}">
                  <c16:uniqueId val="{0000000F-6636-47ED-A0B3-09A87DD2EBA0}"/>
                </c:ext>
              </c:extLst>
            </c:dLbl>
            <c:dLbl>
              <c:idx val="30"/>
              <c:delete val="1"/>
              <c:extLst>
                <c:ext xmlns:c15="http://schemas.microsoft.com/office/drawing/2012/chart" uri="{CE6537A1-D6FC-4f65-9D91-7224C49458BB}"/>
                <c:ext xmlns:c16="http://schemas.microsoft.com/office/drawing/2014/chart" uri="{C3380CC4-5D6E-409C-BE32-E72D297353CC}">
                  <c16:uniqueId val="{00000010-6636-47ED-A0B3-09A87DD2EBA0}"/>
                </c:ext>
              </c:extLst>
            </c:dLbl>
            <c:dLbl>
              <c:idx val="35"/>
              <c:delete val="1"/>
              <c:extLst>
                <c:ext xmlns:c15="http://schemas.microsoft.com/office/drawing/2012/chart" uri="{CE6537A1-D6FC-4f65-9D91-7224C49458BB}"/>
                <c:ext xmlns:c16="http://schemas.microsoft.com/office/drawing/2014/chart" uri="{C3380CC4-5D6E-409C-BE32-E72D297353CC}">
                  <c16:uniqueId val="{00000011-6636-47ED-A0B3-09A87DD2EBA0}"/>
                </c:ext>
              </c:extLst>
            </c:dLbl>
            <c:dLbl>
              <c:idx val="40"/>
              <c:delete val="1"/>
              <c:extLst>
                <c:ext xmlns:c15="http://schemas.microsoft.com/office/drawing/2012/chart" uri="{CE6537A1-D6FC-4f65-9D91-7224C49458BB}"/>
                <c:ext xmlns:c16="http://schemas.microsoft.com/office/drawing/2014/chart" uri="{C3380CC4-5D6E-409C-BE32-E72D297353CC}">
                  <c16:uniqueId val="{00000012-6636-47ED-A0B3-09A87DD2EBA0}"/>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'Q13.要件の変化への対応（AI状況別）'!$AA$7:$AA$51</c:f>
              <c:numCache>
                <c:formatCode>0.0%</c:formatCode>
                <c:ptCount val="45"/>
                <c:pt idx="0" formatCode="General">
                  <c:v>0</c:v>
                </c:pt>
                <c:pt idx="1">
                  <c:v>0.2857142857142857</c:v>
                </c:pt>
                <c:pt idx="2">
                  <c:v>0.2413793103448276</c:v>
                </c:pt>
                <c:pt idx="3">
                  <c:v>0.45132743362831856</c:v>
                </c:pt>
                <c:pt idx="4">
                  <c:v>0.29281767955801102</c:v>
                </c:pt>
                <c:pt idx="5" formatCode="General">
                  <c:v>0</c:v>
                </c:pt>
                <c:pt idx="6">
                  <c:v>0.38095238095238093</c:v>
                </c:pt>
                <c:pt idx="7">
                  <c:v>0.34482758620689657</c:v>
                </c:pt>
                <c:pt idx="8">
                  <c:v>0.4107142857142857</c:v>
                </c:pt>
                <c:pt idx="9">
                  <c:v>0.3258426966292135</c:v>
                </c:pt>
                <c:pt idx="10" formatCode="General">
                  <c:v>0</c:v>
                </c:pt>
                <c:pt idx="11">
                  <c:v>0.41463414634146339</c:v>
                </c:pt>
                <c:pt idx="12">
                  <c:v>0.37931034482758619</c:v>
                </c:pt>
                <c:pt idx="13">
                  <c:v>0.42105263157894735</c:v>
                </c:pt>
                <c:pt idx="14">
                  <c:v>0.33701657458563539</c:v>
                </c:pt>
                <c:pt idx="15" formatCode="General">
                  <c:v>0</c:v>
                </c:pt>
                <c:pt idx="16">
                  <c:v>0.35714285714285715</c:v>
                </c:pt>
                <c:pt idx="17">
                  <c:v>0.34482758620689657</c:v>
                </c:pt>
                <c:pt idx="18">
                  <c:v>0.4642857142857143</c:v>
                </c:pt>
                <c:pt idx="19">
                  <c:v>0.40659340659340659</c:v>
                </c:pt>
                <c:pt idx="20" formatCode="General">
                  <c:v>0</c:v>
                </c:pt>
                <c:pt idx="21">
                  <c:v>0.35714285714285715</c:v>
                </c:pt>
                <c:pt idx="22">
                  <c:v>0.20689655172413793</c:v>
                </c:pt>
                <c:pt idx="23">
                  <c:v>0.2818181818181818</c:v>
                </c:pt>
                <c:pt idx="24">
                  <c:v>0.21111111111111111</c:v>
                </c:pt>
                <c:pt idx="25" formatCode="General">
                  <c:v>0</c:v>
                </c:pt>
                <c:pt idx="26">
                  <c:v>0.25</c:v>
                </c:pt>
                <c:pt idx="27">
                  <c:v>0.48275862068965519</c:v>
                </c:pt>
                <c:pt idx="28">
                  <c:v>0.38181818181818183</c:v>
                </c:pt>
                <c:pt idx="29">
                  <c:v>0.36464088397790057</c:v>
                </c:pt>
                <c:pt idx="30" formatCode="General">
                  <c:v>0</c:v>
                </c:pt>
                <c:pt idx="31">
                  <c:v>0.30952380952380953</c:v>
                </c:pt>
                <c:pt idx="32">
                  <c:v>0.34482758620689657</c:v>
                </c:pt>
                <c:pt idx="33">
                  <c:v>0.22321428571428573</c:v>
                </c:pt>
                <c:pt idx="34">
                  <c:v>0.19553072625698323</c:v>
                </c:pt>
                <c:pt idx="35" formatCode="General">
                  <c:v>0</c:v>
                </c:pt>
                <c:pt idx="36">
                  <c:v>0.19047619047619047</c:v>
                </c:pt>
                <c:pt idx="37">
                  <c:v>0.34482758620689657</c:v>
                </c:pt>
                <c:pt idx="38">
                  <c:v>0.21428571428571427</c:v>
                </c:pt>
                <c:pt idx="39">
                  <c:v>0.18435754189944134</c:v>
                </c:pt>
                <c:pt idx="40" formatCode="General">
                  <c:v>0</c:v>
                </c:pt>
                <c:pt idx="41">
                  <c:v>0.21428571428571427</c:v>
                </c:pt>
                <c:pt idx="42">
                  <c:v>0.34482758620689657</c:v>
                </c:pt>
                <c:pt idx="43">
                  <c:v>0.23893805309734514</c:v>
                </c:pt>
                <c:pt idx="44">
                  <c:v>0.15</c:v>
                </c:pt>
              </c:numCache>
            </c:numRef>
          </c:val>
          <c:extLst>
            <c:ext xmlns:c16="http://schemas.microsoft.com/office/drawing/2014/chart" uri="{C3380CC4-5D6E-409C-BE32-E72D297353CC}">
              <c16:uniqueId val="{00000013-6636-47ED-A0B3-09A87DD2EBA0}"/>
            </c:ext>
          </c:extLst>
        </c:ser>
        <c:ser>
          <c:idx val="1"/>
          <c:order val="2"/>
          <c:tx>
            <c:strRef>
              <c:f>'Q13.要件の変化への対応（AI状況別）'!$AB$6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'Q13.要件の変化への対応（AI状況別）'!$AB$7:$AB$51</c:f>
              <c:numCache>
                <c:formatCode>0.0%</c:formatCode>
                <c:ptCount val="45"/>
                <c:pt idx="0" formatCode="General">
                  <c:v>0</c:v>
                </c:pt>
                <c:pt idx="1">
                  <c:v>7.1428571428571425E-2</c:v>
                </c:pt>
                <c:pt idx="2">
                  <c:v>3.4482758620689655E-2</c:v>
                </c:pt>
                <c:pt idx="3">
                  <c:v>7.0796460176991149E-2</c:v>
                </c:pt>
                <c:pt idx="4">
                  <c:v>0.13812154696132597</c:v>
                </c:pt>
                <c:pt idx="5" formatCode="General">
                  <c:v>0</c:v>
                </c:pt>
                <c:pt idx="6">
                  <c:v>7.1428571428571425E-2</c:v>
                </c:pt>
                <c:pt idx="7">
                  <c:v>0</c:v>
                </c:pt>
                <c:pt idx="8">
                  <c:v>0.26785714285714285</c:v>
                </c:pt>
                <c:pt idx="9">
                  <c:v>0.29775280898876405</c:v>
                </c:pt>
                <c:pt idx="10" formatCode="General">
                  <c:v>0</c:v>
                </c:pt>
                <c:pt idx="11">
                  <c:v>0.17073170731707318</c:v>
                </c:pt>
                <c:pt idx="12">
                  <c:v>0.13793103448275862</c:v>
                </c:pt>
                <c:pt idx="13">
                  <c:v>0.2982456140350877</c:v>
                </c:pt>
                <c:pt idx="14">
                  <c:v>0.22651933701657459</c:v>
                </c:pt>
                <c:pt idx="15" formatCode="General">
                  <c:v>0</c:v>
                </c:pt>
                <c:pt idx="16">
                  <c:v>0.19047619047619047</c:v>
                </c:pt>
                <c:pt idx="17">
                  <c:v>0.27586206896551724</c:v>
                </c:pt>
                <c:pt idx="18">
                  <c:v>0.2767857142857143</c:v>
                </c:pt>
                <c:pt idx="19">
                  <c:v>0.23626373626373626</c:v>
                </c:pt>
                <c:pt idx="20" formatCode="General">
                  <c:v>0</c:v>
                </c:pt>
                <c:pt idx="21">
                  <c:v>0.19047619047619047</c:v>
                </c:pt>
                <c:pt idx="22">
                  <c:v>0.34482758620689657</c:v>
                </c:pt>
                <c:pt idx="23">
                  <c:v>0.38181818181818183</c:v>
                </c:pt>
                <c:pt idx="24">
                  <c:v>0.33333333333333331</c:v>
                </c:pt>
                <c:pt idx="25" formatCode="General">
                  <c:v>0</c:v>
                </c:pt>
                <c:pt idx="26">
                  <c:v>0.32500000000000001</c:v>
                </c:pt>
                <c:pt idx="27">
                  <c:v>0.34482758620689657</c:v>
                </c:pt>
                <c:pt idx="28">
                  <c:v>0.35454545454545455</c:v>
                </c:pt>
                <c:pt idx="29">
                  <c:v>0.35911602209944754</c:v>
                </c:pt>
                <c:pt idx="30" formatCode="General">
                  <c:v>0</c:v>
                </c:pt>
                <c:pt idx="31">
                  <c:v>0.23809523809523808</c:v>
                </c:pt>
                <c:pt idx="32">
                  <c:v>0.34482758620689657</c:v>
                </c:pt>
                <c:pt idx="33">
                  <c:v>0.42857142857142855</c:v>
                </c:pt>
                <c:pt idx="34">
                  <c:v>0.37430167597765363</c:v>
                </c:pt>
                <c:pt idx="35" formatCode="General">
                  <c:v>0</c:v>
                </c:pt>
                <c:pt idx="36">
                  <c:v>0.35714285714285715</c:v>
                </c:pt>
                <c:pt idx="37">
                  <c:v>0.34482758620689657</c:v>
                </c:pt>
                <c:pt idx="38">
                  <c:v>0.4732142857142857</c:v>
                </c:pt>
                <c:pt idx="39">
                  <c:v>0.39664804469273746</c:v>
                </c:pt>
                <c:pt idx="40" formatCode="General">
                  <c:v>0</c:v>
                </c:pt>
                <c:pt idx="41">
                  <c:v>0.38095238095238093</c:v>
                </c:pt>
                <c:pt idx="42">
                  <c:v>0.34482758620689657</c:v>
                </c:pt>
                <c:pt idx="43">
                  <c:v>0.41592920353982299</c:v>
                </c:pt>
                <c:pt idx="44">
                  <c:v>0.41666666666666669</c:v>
                </c:pt>
              </c:numCache>
            </c:numRef>
          </c:val>
          <c:extLst>
            <c:ext xmlns:c16="http://schemas.microsoft.com/office/drawing/2014/chart" uri="{C3380CC4-5D6E-409C-BE32-E72D297353CC}">
              <c16:uniqueId val="{00000014-6636-47ED-A0B3-09A87DD2EBA0}"/>
            </c:ext>
          </c:extLst>
        </c:ser>
        <c:ser>
          <c:idx val="3"/>
          <c:order val="3"/>
          <c:tx>
            <c:strRef>
              <c:f>'Q13.要件の変化への対応（AI状況別）'!$AC$6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'Q13.要件の変化への対応（AI状況別）'!$AC$7:$AC$51</c:f>
              <c:numCache>
                <c:formatCode>0.0%</c:formatCode>
                <c:ptCount val="45"/>
                <c:pt idx="0" formatCode="General">
                  <c:v>0</c:v>
                </c:pt>
                <c:pt idx="1">
                  <c:v>0</c:v>
                </c:pt>
                <c:pt idx="2">
                  <c:v>0</c:v>
                </c:pt>
                <c:pt idx="3">
                  <c:v>8.8495575221238937E-3</c:v>
                </c:pt>
                <c:pt idx="4">
                  <c:v>1.1049723756906077E-2</c:v>
                </c:pt>
                <c:pt idx="5" formatCode="General">
                  <c:v>0</c:v>
                </c:pt>
                <c:pt idx="6">
                  <c:v>4.7619047619047616E-2</c:v>
                </c:pt>
                <c:pt idx="7">
                  <c:v>6.8965517241379309E-2</c:v>
                </c:pt>
                <c:pt idx="8">
                  <c:v>3.5714285714285712E-2</c:v>
                </c:pt>
                <c:pt idx="9">
                  <c:v>7.8651685393258425E-2</c:v>
                </c:pt>
                <c:pt idx="10" formatCode="General">
                  <c:v>0</c:v>
                </c:pt>
                <c:pt idx="11">
                  <c:v>4.878048780487805E-2</c:v>
                </c:pt>
                <c:pt idx="12">
                  <c:v>3.4482758620689655E-2</c:v>
                </c:pt>
                <c:pt idx="13">
                  <c:v>7.0175438596491224E-2</c:v>
                </c:pt>
                <c:pt idx="14">
                  <c:v>5.5248618784530384E-2</c:v>
                </c:pt>
                <c:pt idx="15" formatCode="General">
                  <c:v>0</c:v>
                </c:pt>
                <c:pt idx="16">
                  <c:v>4.7619047619047616E-2</c:v>
                </c:pt>
                <c:pt idx="17">
                  <c:v>0.10344827586206896</c:v>
                </c:pt>
                <c:pt idx="18">
                  <c:v>5.3571428571428568E-2</c:v>
                </c:pt>
                <c:pt idx="19">
                  <c:v>5.4945054945054944E-2</c:v>
                </c:pt>
                <c:pt idx="20" formatCode="General">
                  <c:v>0</c:v>
                </c:pt>
                <c:pt idx="21">
                  <c:v>4.7619047619047616E-2</c:v>
                </c:pt>
                <c:pt idx="22">
                  <c:v>0</c:v>
                </c:pt>
                <c:pt idx="23">
                  <c:v>9.0909090909090912E-2</c:v>
                </c:pt>
                <c:pt idx="24">
                  <c:v>7.7777777777777779E-2</c:v>
                </c:pt>
                <c:pt idx="25" formatCode="General">
                  <c:v>0</c:v>
                </c:pt>
                <c:pt idx="26">
                  <c:v>0.125</c:v>
                </c:pt>
                <c:pt idx="27">
                  <c:v>6.8965517241379309E-2</c:v>
                </c:pt>
                <c:pt idx="28">
                  <c:v>9.0909090909090912E-2</c:v>
                </c:pt>
                <c:pt idx="29">
                  <c:v>5.5248618784530384E-2</c:v>
                </c:pt>
                <c:pt idx="30" formatCode="General">
                  <c:v>0</c:v>
                </c:pt>
                <c:pt idx="31">
                  <c:v>2.3809523809523808E-2</c:v>
                </c:pt>
                <c:pt idx="32">
                  <c:v>0.10344827586206896</c:v>
                </c:pt>
                <c:pt idx="33">
                  <c:v>8.9285714285714288E-2</c:v>
                </c:pt>
                <c:pt idx="34">
                  <c:v>8.9385474860335198E-2</c:v>
                </c:pt>
                <c:pt idx="35" formatCode="General">
                  <c:v>0</c:v>
                </c:pt>
                <c:pt idx="36">
                  <c:v>7.1428571428571425E-2</c:v>
                </c:pt>
                <c:pt idx="37">
                  <c:v>6.8965517241379309E-2</c:v>
                </c:pt>
                <c:pt idx="38">
                  <c:v>0.125</c:v>
                </c:pt>
                <c:pt idx="39">
                  <c:v>8.9385474860335198E-2</c:v>
                </c:pt>
                <c:pt idx="40" formatCode="General">
                  <c:v>0</c:v>
                </c:pt>
                <c:pt idx="41">
                  <c:v>9.5238095238095233E-2</c:v>
                </c:pt>
                <c:pt idx="42">
                  <c:v>0.10344827586206896</c:v>
                </c:pt>
                <c:pt idx="43">
                  <c:v>0.13274336283185842</c:v>
                </c:pt>
                <c:pt idx="44">
                  <c:v>0.10555555555555556</c:v>
                </c:pt>
              </c:numCache>
            </c:numRef>
          </c:val>
          <c:extLst>
            <c:ext xmlns:c16="http://schemas.microsoft.com/office/drawing/2014/chart" uri="{C3380CC4-5D6E-409C-BE32-E72D297353CC}">
              <c16:uniqueId val="{00000015-6636-47ED-A0B3-09A87DD2EBA0}"/>
            </c:ext>
          </c:extLst>
        </c:ser>
        <c:ser>
          <c:idx val="4"/>
          <c:order val="4"/>
          <c:tx>
            <c:strRef>
              <c:f>'Q13.要件の変化への対応（AI状況別）'!$AD$6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'Q13.要件の変化への対応（AI状況別）'!$AD$7:$AD$51</c:f>
              <c:numCache>
                <c:formatCode>0.0%</c:formatCode>
                <c:ptCount val="45"/>
                <c:pt idx="0" formatCode="General">
                  <c:v>0</c:v>
                </c:pt>
                <c:pt idx="1">
                  <c:v>2.3809523809523808E-2</c:v>
                </c:pt>
                <c:pt idx="2">
                  <c:v>0</c:v>
                </c:pt>
                <c:pt idx="3">
                  <c:v>1.7699115044247787E-2</c:v>
                </c:pt>
                <c:pt idx="4">
                  <c:v>1.6574585635359115E-2</c:v>
                </c:pt>
                <c:pt idx="5" formatCode="General">
                  <c:v>0</c:v>
                </c:pt>
                <c:pt idx="6">
                  <c:v>2.3809523809523808E-2</c:v>
                </c:pt>
                <c:pt idx="7">
                  <c:v>0</c:v>
                </c:pt>
                <c:pt idx="8">
                  <c:v>8.9285714285714281E-3</c:v>
                </c:pt>
                <c:pt idx="9">
                  <c:v>3.9325842696629212E-2</c:v>
                </c:pt>
                <c:pt idx="10" formatCode="General">
                  <c:v>0</c:v>
                </c:pt>
                <c:pt idx="11">
                  <c:v>4.878048780487805E-2</c:v>
                </c:pt>
                <c:pt idx="12">
                  <c:v>0</c:v>
                </c:pt>
                <c:pt idx="13">
                  <c:v>8.771929824561403E-3</c:v>
                </c:pt>
                <c:pt idx="14">
                  <c:v>3.8674033149171269E-2</c:v>
                </c:pt>
                <c:pt idx="15" formatCode="General">
                  <c:v>0</c:v>
                </c:pt>
                <c:pt idx="16">
                  <c:v>4.7619047619047616E-2</c:v>
                </c:pt>
                <c:pt idx="17">
                  <c:v>0</c:v>
                </c:pt>
                <c:pt idx="18">
                  <c:v>2.6785714285714284E-2</c:v>
                </c:pt>
                <c:pt idx="19">
                  <c:v>2.7472527472527472E-2</c:v>
                </c:pt>
                <c:pt idx="20" formatCode="General">
                  <c:v>0</c:v>
                </c:pt>
                <c:pt idx="21">
                  <c:v>4.7619047619047616E-2</c:v>
                </c:pt>
                <c:pt idx="22">
                  <c:v>0</c:v>
                </c:pt>
                <c:pt idx="23">
                  <c:v>2.7272727272727271E-2</c:v>
                </c:pt>
                <c:pt idx="24">
                  <c:v>4.4444444444444446E-2</c:v>
                </c:pt>
                <c:pt idx="25" formatCode="General">
                  <c:v>0</c:v>
                </c:pt>
                <c:pt idx="26">
                  <c:v>2.5000000000000001E-2</c:v>
                </c:pt>
                <c:pt idx="27">
                  <c:v>0</c:v>
                </c:pt>
                <c:pt idx="28">
                  <c:v>3.6363636363636362E-2</c:v>
                </c:pt>
                <c:pt idx="29">
                  <c:v>4.4198895027624308E-2</c:v>
                </c:pt>
                <c:pt idx="30" formatCode="General">
                  <c:v>0</c:v>
                </c:pt>
                <c:pt idx="31">
                  <c:v>2.3809523809523808E-2</c:v>
                </c:pt>
                <c:pt idx="32">
                  <c:v>0</c:v>
                </c:pt>
                <c:pt idx="33">
                  <c:v>3.5714285714285712E-2</c:v>
                </c:pt>
                <c:pt idx="34">
                  <c:v>5.027932960893855E-2</c:v>
                </c:pt>
                <c:pt idx="35" formatCode="General">
                  <c:v>0</c:v>
                </c:pt>
                <c:pt idx="36">
                  <c:v>0.11904761904761904</c:v>
                </c:pt>
                <c:pt idx="37">
                  <c:v>0</c:v>
                </c:pt>
                <c:pt idx="38">
                  <c:v>1.7857142857142856E-2</c:v>
                </c:pt>
                <c:pt idx="39">
                  <c:v>4.4692737430167599E-2</c:v>
                </c:pt>
                <c:pt idx="40" formatCode="General">
                  <c:v>0</c:v>
                </c:pt>
                <c:pt idx="41">
                  <c:v>7.1428571428571425E-2</c:v>
                </c:pt>
                <c:pt idx="42">
                  <c:v>0</c:v>
                </c:pt>
                <c:pt idx="43">
                  <c:v>3.5398230088495575E-2</c:v>
                </c:pt>
                <c:pt idx="44">
                  <c:v>6.1111111111111109E-2</c:v>
                </c:pt>
              </c:numCache>
            </c:numRef>
          </c:val>
          <c:extLst>
            <c:ext xmlns:c16="http://schemas.microsoft.com/office/drawing/2014/chart" uri="{C3380CC4-5D6E-409C-BE32-E72D297353CC}">
              <c16:uniqueId val="{00000016-6636-47ED-A0B3-09A87DD2EBA0}"/>
            </c:ext>
          </c:extLst>
        </c:ser>
        <c:ser>
          <c:idx val="5"/>
          <c:order val="5"/>
          <c:tx>
            <c:strRef>
              <c:f>'Q13.要件の変化への対応（AI状況別）'!$AE$6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42）</c:v>
                </c:pt>
                <c:pt idx="2">
                  <c:v>AI 開発中・準備中（N=  29）</c:v>
                </c:pt>
                <c:pt idx="3">
                  <c:v>AI 調査中・検討中（N=113）</c:v>
                </c:pt>
                <c:pt idx="4">
                  <c:v>　　　　していない（N=181）</c:v>
                </c:pt>
                <c:pt idx="5">
                  <c:v>【 G.新たな開発技術.AI等.の導入 】   </c:v>
                </c:pt>
                <c:pt idx="6">
                  <c:v>AI 提供中・実施中（N=  42）</c:v>
                </c:pt>
                <c:pt idx="7">
                  <c:v>AI 開発中・準備中（N=  29）</c:v>
                </c:pt>
                <c:pt idx="8">
                  <c:v>AI 調査中・検討中（N=112）</c:v>
                </c:pt>
                <c:pt idx="9">
                  <c:v>　　　　していない（N=178）</c:v>
                </c:pt>
                <c:pt idx="10">
                  <c:v>【 B.ソフトウェア.プラットフォームの導入 】</c:v>
                </c:pt>
                <c:pt idx="11">
                  <c:v>AI 提供中・実施中（N=  41）</c:v>
                </c:pt>
                <c:pt idx="12">
                  <c:v>AI 開発中・準備中（N=  29）</c:v>
                </c:pt>
                <c:pt idx="13">
                  <c:v>AI 調査中・検討中（N=114）</c:v>
                </c:pt>
                <c:pt idx="14">
                  <c:v>　　　　していない（N=181）</c:v>
                </c:pt>
                <c:pt idx="15">
                  <c:v>【 C.ハードウェアの高機能.高性能化 】   </c:v>
                </c:pt>
                <c:pt idx="16">
                  <c:v>AI 提供中・実施中（N=  42）</c:v>
                </c:pt>
                <c:pt idx="17">
                  <c:v>AI 開発中・準備中（N=  29）</c:v>
                </c:pt>
                <c:pt idx="18">
                  <c:v>AI 調査中・検討中（N=112）</c:v>
                </c:pt>
                <c:pt idx="19">
                  <c:v>　　　　していない（N=182）</c:v>
                </c:pt>
                <c:pt idx="20">
                  <c:v>【 A.アーキテクチャの見直し 】       </c:v>
                </c:pt>
                <c:pt idx="21">
                  <c:v>AI 提供中・実施中（N=  42）</c:v>
                </c:pt>
                <c:pt idx="22">
                  <c:v>AI 開発中・準備中（N=  29）</c:v>
                </c:pt>
                <c:pt idx="23">
                  <c:v>AI 調査中・検討中（N=110）</c:v>
                </c:pt>
                <c:pt idx="24">
                  <c:v>　　　　していない（N=180）</c:v>
                </c:pt>
                <c:pt idx="25">
                  <c:v>【 I.外部の専門企業への委託 】       </c:v>
                </c:pt>
                <c:pt idx="26">
                  <c:v>AI 提供中・実施中（N=  40）</c:v>
                </c:pt>
                <c:pt idx="27">
                  <c:v>AI 開発中・準備中（N=  29）</c:v>
                </c:pt>
                <c:pt idx="28">
                  <c:v>AI 調査中・検討中（N=110）</c:v>
                </c:pt>
                <c:pt idx="29">
                  <c:v>　　　　していない（N=181）</c:v>
                </c:pt>
                <c:pt idx="30">
                  <c:v>【 F.アジャイル開発の採用 】        </c:v>
                </c:pt>
                <c:pt idx="31">
                  <c:v>AI 提供中・実施中（N=  42）</c:v>
                </c:pt>
                <c:pt idx="32">
                  <c:v>AI 開発中・準備中（N=  29）</c:v>
                </c:pt>
                <c:pt idx="33">
                  <c:v>AI 調査中・検討中（N=112）</c:v>
                </c:pt>
                <c:pt idx="34">
                  <c:v>　　　　していない（N=179）</c:v>
                </c:pt>
                <c:pt idx="35">
                  <c:v>【 D.プロダクトライン設計の導入 】     </c:v>
                </c:pt>
                <c:pt idx="36">
                  <c:v>AI 提供中・実施中（N=  42）</c:v>
                </c:pt>
                <c:pt idx="37">
                  <c:v>AI 開発中・準備中（N=  29）</c:v>
                </c:pt>
                <c:pt idx="38">
                  <c:v>AI 調査中・検討中（N=112）</c:v>
                </c:pt>
                <c:pt idx="39">
                  <c:v>　　　　していない（N=179）</c:v>
                </c:pt>
                <c:pt idx="40">
                  <c:v>【 E.モデルベース開発の導入 】       </c:v>
                </c:pt>
                <c:pt idx="41">
                  <c:v>AI 提供中・実施中（N=  42）</c:v>
                </c:pt>
                <c:pt idx="42">
                  <c:v>AI 開発中・準備中（N=  29）</c:v>
                </c:pt>
                <c:pt idx="43">
                  <c:v>AI 調査中・検討中（N=113）</c:v>
                </c:pt>
                <c:pt idx="44">
                  <c:v>　　　　していない（N=180）</c:v>
                </c:pt>
              </c:strCache>
            </c:strRef>
          </c:cat>
          <c:val>
            <c:numRef>
              <c:f>'Q13.要件の変化への対応（AI状況別）'!$AE$7:$AE$51</c:f>
              <c:numCache>
                <c:formatCode>0.0%</c:formatCode>
                <c:ptCount val="45"/>
                <c:pt idx="0" formatCode="General">
                  <c:v>0</c:v>
                </c:pt>
                <c:pt idx="1">
                  <c:v>7.1428571428571425E-2</c:v>
                </c:pt>
                <c:pt idx="2">
                  <c:v>0</c:v>
                </c:pt>
                <c:pt idx="3">
                  <c:v>2.6548672566371681E-2</c:v>
                </c:pt>
                <c:pt idx="4">
                  <c:v>7.7348066298342538E-2</c:v>
                </c:pt>
                <c:pt idx="5" formatCode="General">
                  <c:v>0</c:v>
                </c:pt>
                <c:pt idx="6">
                  <c:v>7.1428571428571425E-2</c:v>
                </c:pt>
                <c:pt idx="7">
                  <c:v>0</c:v>
                </c:pt>
                <c:pt idx="8">
                  <c:v>3.5714285714285712E-2</c:v>
                </c:pt>
                <c:pt idx="9">
                  <c:v>0.1348314606741573</c:v>
                </c:pt>
                <c:pt idx="10" formatCode="General">
                  <c:v>0</c:v>
                </c:pt>
                <c:pt idx="11">
                  <c:v>9.7560975609756101E-2</c:v>
                </c:pt>
                <c:pt idx="12">
                  <c:v>0</c:v>
                </c:pt>
                <c:pt idx="13">
                  <c:v>5.2631578947368418E-2</c:v>
                </c:pt>
                <c:pt idx="14">
                  <c:v>0.13259668508287292</c:v>
                </c:pt>
                <c:pt idx="15" formatCode="General">
                  <c:v>0</c:v>
                </c:pt>
                <c:pt idx="16">
                  <c:v>0.11904761904761904</c:v>
                </c:pt>
                <c:pt idx="17">
                  <c:v>0</c:v>
                </c:pt>
                <c:pt idx="18">
                  <c:v>4.4642857142857144E-2</c:v>
                </c:pt>
                <c:pt idx="19">
                  <c:v>0.10989010989010989</c:v>
                </c:pt>
                <c:pt idx="20" formatCode="General">
                  <c:v>0</c:v>
                </c:pt>
                <c:pt idx="21">
                  <c:v>0.16666666666666666</c:v>
                </c:pt>
                <c:pt idx="22">
                  <c:v>6.8965517241379309E-2</c:v>
                </c:pt>
                <c:pt idx="23">
                  <c:v>0.10909090909090909</c:v>
                </c:pt>
                <c:pt idx="24">
                  <c:v>0.23333333333333334</c:v>
                </c:pt>
                <c:pt idx="25" formatCode="General">
                  <c:v>0</c:v>
                </c:pt>
                <c:pt idx="26">
                  <c:v>0.125</c:v>
                </c:pt>
                <c:pt idx="27">
                  <c:v>0</c:v>
                </c:pt>
                <c:pt idx="28">
                  <c:v>2.7272727272727271E-2</c:v>
                </c:pt>
                <c:pt idx="29">
                  <c:v>9.9447513812154692E-2</c:v>
                </c:pt>
                <c:pt idx="30" formatCode="General">
                  <c:v>0</c:v>
                </c:pt>
                <c:pt idx="31">
                  <c:v>0.14285714285714285</c:v>
                </c:pt>
                <c:pt idx="32">
                  <c:v>3.4482758620689655E-2</c:v>
                </c:pt>
                <c:pt idx="33">
                  <c:v>0.15178571428571427</c:v>
                </c:pt>
                <c:pt idx="34">
                  <c:v>0.25139664804469275</c:v>
                </c:pt>
                <c:pt idx="35" formatCode="General">
                  <c:v>0</c:v>
                </c:pt>
                <c:pt idx="36">
                  <c:v>0.21428571428571427</c:v>
                </c:pt>
                <c:pt idx="37">
                  <c:v>6.8965517241379309E-2</c:v>
                </c:pt>
                <c:pt idx="38">
                  <c:v>0.125</c:v>
                </c:pt>
                <c:pt idx="39">
                  <c:v>0.22346368715083798</c:v>
                </c:pt>
                <c:pt idx="40" formatCode="General">
                  <c:v>0</c:v>
                </c:pt>
                <c:pt idx="41">
                  <c:v>0.16666666666666666</c:v>
                </c:pt>
                <c:pt idx="42">
                  <c:v>6.8965517241379309E-2</c:v>
                </c:pt>
                <c:pt idx="43">
                  <c:v>0.1415929203539823</c:v>
                </c:pt>
                <c:pt idx="44">
                  <c:v>0.24444444444444444</c:v>
                </c:pt>
              </c:numCache>
            </c:numRef>
          </c:val>
          <c:extLst>
            <c:ext xmlns:c16="http://schemas.microsoft.com/office/drawing/2014/chart" uri="{C3380CC4-5D6E-409C-BE32-E72D297353CC}">
              <c16:uniqueId val="{00000017-6636-47ED-A0B3-09A87DD2EBA0}"/>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0079365079365079E-2"/>
        </c:manualLayout>
      </c:layout>
      <c:overlay val="1"/>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3471568627451"/>
          <c:y val="0.42728125"/>
          <c:w val="0.47575669934640524"/>
          <c:h val="0.54581684027777777"/>
        </c:manualLayout>
      </c:layout>
      <c:barChart>
        <c:barDir val="bar"/>
        <c:grouping val="clustered"/>
        <c:varyColors val="0"/>
        <c:ser>
          <c:idx val="0"/>
          <c:order val="0"/>
          <c:spPr>
            <a:solidFill>
              <a:schemeClr val="accent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'[3]Q4.主な事業と適応分野'!$F$30:$F$33</c:f>
              <c:strCache>
                <c:ptCount val="4"/>
                <c:pt idx="0">
                  <c:v>ソフトウェア製品開発</c:v>
                </c:pt>
                <c:pt idx="1">
                  <c:v>受託開発・人材派遣</c:v>
                </c:pt>
                <c:pt idx="2">
                  <c:v>ハードウェア製品開発</c:v>
                </c:pt>
                <c:pt idx="3">
                  <c:v>その他の事業</c:v>
                </c:pt>
              </c:strCache>
            </c:strRef>
          </c:cat>
          <c:val>
            <c:numRef>
              <c:f>'[3]Q4.主な事業と適応分野'!$G$30:$G$33</c:f>
              <c:numCache>
                <c:formatCode>General</c:formatCode>
                <c:ptCount val="4"/>
                <c:pt idx="0">
                  <c:v>0.63736263736263732</c:v>
                </c:pt>
                <c:pt idx="1">
                  <c:v>0.49450549450549453</c:v>
                </c:pt>
                <c:pt idx="2">
                  <c:v>0.2087912087912088</c:v>
                </c:pt>
                <c:pt idx="3">
                  <c:v>0.10989010989010989</c:v>
                </c:pt>
              </c:numCache>
            </c:numRef>
          </c:val>
          <c:extLst>
            <c:ext xmlns:c16="http://schemas.microsoft.com/office/drawing/2014/chart" uri="{C3380CC4-5D6E-409C-BE32-E72D297353CC}">
              <c16:uniqueId val="{00000000-1D50-493D-B208-802F7FC74B9E}"/>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solidFill>
          <a:sysClr val="window" lastClr="FFFFFF"/>
        </a:solid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5.0170987654320987E-2"/>
          <c:w val="0.58036699643988476"/>
          <c:h val="0.93188657407407405"/>
        </c:manualLayout>
      </c:layout>
      <c:barChart>
        <c:barDir val="bar"/>
        <c:grouping val="stacked"/>
        <c:varyColors val="0"/>
        <c:ser>
          <c:idx val="0"/>
          <c:order val="0"/>
          <c:tx>
            <c:strRef>
              <c:f>'Q13.要件の変化への対応（DX有無）'!$Z$6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187-4C72-9097-DFAA2481F616}"/>
                </c:ext>
              </c:extLst>
            </c:dLbl>
            <c:dLbl>
              <c:idx val="3"/>
              <c:delete val="1"/>
              <c:extLst>
                <c:ext xmlns:c15="http://schemas.microsoft.com/office/drawing/2012/chart" uri="{CE6537A1-D6FC-4f65-9D91-7224C49458BB}"/>
                <c:ext xmlns:c16="http://schemas.microsoft.com/office/drawing/2014/chart" uri="{C3380CC4-5D6E-409C-BE32-E72D297353CC}">
                  <c16:uniqueId val="{00000001-8187-4C72-9097-DFAA2481F616}"/>
                </c:ext>
              </c:extLst>
            </c:dLbl>
            <c:dLbl>
              <c:idx val="6"/>
              <c:delete val="1"/>
              <c:extLst>
                <c:ext xmlns:c15="http://schemas.microsoft.com/office/drawing/2012/chart" uri="{CE6537A1-D6FC-4f65-9D91-7224C49458BB}"/>
                <c:ext xmlns:c16="http://schemas.microsoft.com/office/drawing/2014/chart" uri="{C3380CC4-5D6E-409C-BE32-E72D297353CC}">
                  <c16:uniqueId val="{00000002-8187-4C72-9097-DFAA2481F616}"/>
                </c:ext>
              </c:extLst>
            </c:dLbl>
            <c:dLbl>
              <c:idx val="9"/>
              <c:delete val="1"/>
              <c:extLst>
                <c:ext xmlns:c15="http://schemas.microsoft.com/office/drawing/2012/chart" uri="{CE6537A1-D6FC-4f65-9D91-7224C49458BB}"/>
                <c:ext xmlns:c16="http://schemas.microsoft.com/office/drawing/2014/chart" uri="{C3380CC4-5D6E-409C-BE32-E72D297353CC}">
                  <c16:uniqueId val="{00000003-8187-4C72-9097-DFAA2481F616}"/>
                </c:ext>
              </c:extLst>
            </c:dLbl>
            <c:dLbl>
              <c:idx val="12"/>
              <c:delete val="1"/>
              <c:extLst>
                <c:ext xmlns:c15="http://schemas.microsoft.com/office/drawing/2012/chart" uri="{CE6537A1-D6FC-4f65-9D91-7224C49458BB}"/>
                <c:ext xmlns:c16="http://schemas.microsoft.com/office/drawing/2014/chart" uri="{C3380CC4-5D6E-409C-BE32-E72D297353CC}">
                  <c16:uniqueId val="{00000004-8187-4C72-9097-DFAA2481F616}"/>
                </c:ext>
              </c:extLst>
            </c:dLbl>
            <c:dLbl>
              <c:idx val="15"/>
              <c:delete val="1"/>
              <c:extLst>
                <c:ext xmlns:c15="http://schemas.microsoft.com/office/drawing/2012/chart" uri="{CE6537A1-D6FC-4f65-9D91-7224C49458BB}"/>
                <c:ext xmlns:c16="http://schemas.microsoft.com/office/drawing/2014/chart" uri="{C3380CC4-5D6E-409C-BE32-E72D297353CC}">
                  <c16:uniqueId val="{00000005-8187-4C72-9097-DFAA2481F616}"/>
                </c:ext>
              </c:extLst>
            </c:dLbl>
            <c:dLbl>
              <c:idx val="18"/>
              <c:delete val="1"/>
              <c:extLst>
                <c:ext xmlns:c15="http://schemas.microsoft.com/office/drawing/2012/chart" uri="{CE6537A1-D6FC-4f65-9D91-7224C49458BB}"/>
                <c:ext xmlns:c16="http://schemas.microsoft.com/office/drawing/2014/chart" uri="{C3380CC4-5D6E-409C-BE32-E72D297353CC}">
                  <c16:uniqueId val="{00000006-8187-4C72-9097-DFAA2481F616}"/>
                </c:ext>
              </c:extLst>
            </c:dLbl>
            <c:dLbl>
              <c:idx val="21"/>
              <c:delete val="1"/>
              <c:extLst>
                <c:ext xmlns:c15="http://schemas.microsoft.com/office/drawing/2012/chart" uri="{CE6537A1-D6FC-4f65-9D91-7224C49458BB}"/>
                <c:ext xmlns:c16="http://schemas.microsoft.com/office/drawing/2014/chart" uri="{C3380CC4-5D6E-409C-BE32-E72D297353CC}">
                  <c16:uniqueId val="{00000007-8187-4C72-9097-DFAA2481F616}"/>
                </c:ext>
              </c:extLst>
            </c:dLbl>
            <c:dLbl>
              <c:idx val="24"/>
              <c:delete val="1"/>
              <c:extLst>
                <c:ext xmlns:c15="http://schemas.microsoft.com/office/drawing/2012/chart" uri="{CE6537A1-D6FC-4f65-9D91-7224C49458BB}"/>
                <c:ext xmlns:c16="http://schemas.microsoft.com/office/drawing/2014/chart" uri="{C3380CC4-5D6E-409C-BE32-E72D297353CC}">
                  <c16:uniqueId val="{00000008-8187-4C72-9097-DFAA2481F616}"/>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'Q13.要件の変化への対応（DX有無）'!$Z$7:$Z$33</c:f>
              <c:numCache>
                <c:formatCode>0.0%</c:formatCode>
                <c:ptCount val="27"/>
                <c:pt idx="0" formatCode="General">
                  <c:v>0</c:v>
                </c:pt>
                <c:pt idx="1">
                  <c:v>0.73553719008264462</c:v>
                </c:pt>
                <c:pt idx="2">
                  <c:v>0.58965517241379306</c:v>
                </c:pt>
                <c:pt idx="3" formatCode="General">
                  <c:v>0</c:v>
                </c:pt>
                <c:pt idx="4">
                  <c:v>0.53781512605042014</c:v>
                </c:pt>
                <c:pt idx="5">
                  <c:v>0.27368421052631581</c:v>
                </c:pt>
                <c:pt idx="6" formatCode="General">
                  <c:v>0</c:v>
                </c:pt>
                <c:pt idx="7">
                  <c:v>0.35344827586206895</c:v>
                </c:pt>
                <c:pt idx="8">
                  <c:v>0.2264808362369338</c:v>
                </c:pt>
                <c:pt idx="9" formatCode="General">
                  <c:v>0</c:v>
                </c:pt>
                <c:pt idx="10">
                  <c:v>0.3135593220338983</c:v>
                </c:pt>
                <c:pt idx="11">
                  <c:v>0.24041811846689895</c:v>
                </c:pt>
                <c:pt idx="12" formatCode="General">
                  <c:v>0</c:v>
                </c:pt>
                <c:pt idx="13">
                  <c:v>0.3</c:v>
                </c:pt>
                <c:pt idx="14">
                  <c:v>0.20833333333333334</c:v>
                </c:pt>
                <c:pt idx="15" formatCode="General">
                  <c:v>0</c:v>
                </c:pt>
                <c:pt idx="16">
                  <c:v>0.22222222222222221</c:v>
                </c:pt>
                <c:pt idx="17">
                  <c:v>0.156794425087108</c:v>
                </c:pt>
                <c:pt idx="18" formatCode="General">
                  <c:v>0</c:v>
                </c:pt>
                <c:pt idx="19">
                  <c:v>0.18333333333333332</c:v>
                </c:pt>
                <c:pt idx="20">
                  <c:v>9.154929577464789E-2</c:v>
                </c:pt>
                <c:pt idx="21" formatCode="General">
                  <c:v>0</c:v>
                </c:pt>
                <c:pt idx="22">
                  <c:v>0.15384615384615385</c:v>
                </c:pt>
                <c:pt idx="23">
                  <c:v>9.0909090909090912E-2</c:v>
                </c:pt>
                <c:pt idx="24" formatCode="General">
                  <c:v>0</c:v>
                </c:pt>
                <c:pt idx="25">
                  <c:v>0.13675213675213677</c:v>
                </c:pt>
                <c:pt idx="26">
                  <c:v>6.6666666666666666E-2</c:v>
                </c:pt>
              </c:numCache>
            </c:numRef>
          </c:val>
          <c:extLst>
            <c:ext xmlns:c16="http://schemas.microsoft.com/office/drawing/2014/chart" uri="{C3380CC4-5D6E-409C-BE32-E72D297353CC}">
              <c16:uniqueId val="{00000009-8187-4C72-9097-DFAA2481F616}"/>
            </c:ext>
          </c:extLst>
        </c:ser>
        <c:ser>
          <c:idx val="2"/>
          <c:order val="1"/>
          <c:tx>
            <c:strRef>
              <c:f>'Q13.要件の変化への対応（DX有無）'!$AA$6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187-4C72-9097-DFAA2481F616}"/>
                </c:ext>
              </c:extLst>
            </c:dLbl>
            <c:dLbl>
              <c:idx val="3"/>
              <c:delete val="1"/>
              <c:extLst>
                <c:ext xmlns:c15="http://schemas.microsoft.com/office/drawing/2012/chart" uri="{CE6537A1-D6FC-4f65-9D91-7224C49458BB}"/>
                <c:ext xmlns:c16="http://schemas.microsoft.com/office/drawing/2014/chart" uri="{C3380CC4-5D6E-409C-BE32-E72D297353CC}">
                  <c16:uniqueId val="{0000000B-8187-4C72-9097-DFAA2481F616}"/>
                </c:ext>
              </c:extLst>
            </c:dLbl>
            <c:dLbl>
              <c:idx val="6"/>
              <c:delete val="1"/>
              <c:extLst>
                <c:ext xmlns:c15="http://schemas.microsoft.com/office/drawing/2012/chart" uri="{CE6537A1-D6FC-4f65-9D91-7224C49458BB}"/>
                <c:ext xmlns:c16="http://schemas.microsoft.com/office/drawing/2014/chart" uri="{C3380CC4-5D6E-409C-BE32-E72D297353CC}">
                  <c16:uniqueId val="{0000000C-8187-4C72-9097-DFAA2481F616}"/>
                </c:ext>
              </c:extLst>
            </c:dLbl>
            <c:dLbl>
              <c:idx val="9"/>
              <c:delete val="1"/>
              <c:extLst>
                <c:ext xmlns:c15="http://schemas.microsoft.com/office/drawing/2012/chart" uri="{CE6537A1-D6FC-4f65-9D91-7224C49458BB}"/>
                <c:ext xmlns:c16="http://schemas.microsoft.com/office/drawing/2014/chart" uri="{C3380CC4-5D6E-409C-BE32-E72D297353CC}">
                  <c16:uniqueId val="{0000000D-8187-4C72-9097-DFAA2481F616}"/>
                </c:ext>
              </c:extLst>
            </c:dLbl>
            <c:dLbl>
              <c:idx val="12"/>
              <c:delete val="1"/>
              <c:extLst>
                <c:ext xmlns:c15="http://schemas.microsoft.com/office/drawing/2012/chart" uri="{CE6537A1-D6FC-4f65-9D91-7224C49458BB}"/>
                <c:ext xmlns:c16="http://schemas.microsoft.com/office/drawing/2014/chart" uri="{C3380CC4-5D6E-409C-BE32-E72D297353CC}">
                  <c16:uniqueId val="{0000000E-8187-4C72-9097-DFAA2481F616}"/>
                </c:ext>
              </c:extLst>
            </c:dLbl>
            <c:dLbl>
              <c:idx val="15"/>
              <c:delete val="1"/>
              <c:extLst>
                <c:ext xmlns:c15="http://schemas.microsoft.com/office/drawing/2012/chart" uri="{CE6537A1-D6FC-4f65-9D91-7224C49458BB}"/>
                <c:ext xmlns:c16="http://schemas.microsoft.com/office/drawing/2014/chart" uri="{C3380CC4-5D6E-409C-BE32-E72D297353CC}">
                  <c16:uniqueId val="{0000000F-8187-4C72-9097-DFAA2481F616}"/>
                </c:ext>
              </c:extLst>
            </c:dLbl>
            <c:dLbl>
              <c:idx val="18"/>
              <c:delete val="1"/>
              <c:extLst>
                <c:ext xmlns:c15="http://schemas.microsoft.com/office/drawing/2012/chart" uri="{CE6537A1-D6FC-4f65-9D91-7224C49458BB}"/>
                <c:ext xmlns:c16="http://schemas.microsoft.com/office/drawing/2014/chart" uri="{C3380CC4-5D6E-409C-BE32-E72D297353CC}">
                  <c16:uniqueId val="{00000010-8187-4C72-9097-DFAA2481F616}"/>
                </c:ext>
              </c:extLst>
            </c:dLbl>
            <c:dLbl>
              <c:idx val="21"/>
              <c:delete val="1"/>
              <c:extLst>
                <c:ext xmlns:c15="http://schemas.microsoft.com/office/drawing/2012/chart" uri="{CE6537A1-D6FC-4f65-9D91-7224C49458BB}"/>
                <c:ext xmlns:c16="http://schemas.microsoft.com/office/drawing/2014/chart" uri="{C3380CC4-5D6E-409C-BE32-E72D297353CC}">
                  <c16:uniqueId val="{00000011-8187-4C72-9097-DFAA2481F616}"/>
                </c:ext>
              </c:extLst>
            </c:dLbl>
            <c:dLbl>
              <c:idx val="24"/>
              <c:delete val="1"/>
              <c:extLst>
                <c:ext xmlns:c15="http://schemas.microsoft.com/office/drawing/2012/chart" uri="{CE6537A1-D6FC-4f65-9D91-7224C49458BB}"/>
                <c:ext xmlns:c16="http://schemas.microsoft.com/office/drawing/2014/chart" uri="{C3380CC4-5D6E-409C-BE32-E72D297353CC}">
                  <c16:uniqueId val="{00000012-8187-4C72-9097-DFAA2481F616}"/>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'Q13.要件の変化への対応（DX有無）'!$AA$7:$AA$33</c:f>
              <c:numCache>
                <c:formatCode>0.0%</c:formatCode>
                <c:ptCount val="27"/>
                <c:pt idx="0" formatCode="General">
                  <c:v>0</c:v>
                </c:pt>
                <c:pt idx="1">
                  <c:v>0.20661157024793389</c:v>
                </c:pt>
                <c:pt idx="2">
                  <c:v>0.30344827586206896</c:v>
                </c:pt>
                <c:pt idx="3" formatCode="General">
                  <c:v>0</c:v>
                </c:pt>
                <c:pt idx="4">
                  <c:v>0.33613445378151263</c:v>
                </c:pt>
                <c:pt idx="5">
                  <c:v>0.41052631578947368</c:v>
                </c:pt>
                <c:pt idx="6" formatCode="General">
                  <c:v>0</c:v>
                </c:pt>
                <c:pt idx="7">
                  <c:v>0.43103448275862066</c:v>
                </c:pt>
                <c:pt idx="8">
                  <c:v>0.37979094076655051</c:v>
                </c:pt>
                <c:pt idx="9" formatCode="General">
                  <c:v>0</c:v>
                </c:pt>
                <c:pt idx="10">
                  <c:v>0.47457627118644069</c:v>
                </c:pt>
                <c:pt idx="11">
                  <c:v>0.40069686411149824</c:v>
                </c:pt>
                <c:pt idx="12" formatCode="General">
                  <c:v>0</c:v>
                </c:pt>
                <c:pt idx="13">
                  <c:v>0.34166666666666667</c:v>
                </c:pt>
                <c:pt idx="14">
                  <c:v>0.28472222222222221</c:v>
                </c:pt>
                <c:pt idx="15" formatCode="General">
                  <c:v>0</c:v>
                </c:pt>
                <c:pt idx="16">
                  <c:v>0.33333333333333331</c:v>
                </c:pt>
                <c:pt idx="17">
                  <c:v>0.1951219512195122</c:v>
                </c:pt>
                <c:pt idx="18" formatCode="General">
                  <c:v>0</c:v>
                </c:pt>
                <c:pt idx="19">
                  <c:v>0.36666666666666664</c:v>
                </c:pt>
                <c:pt idx="20">
                  <c:v>0.33098591549295775</c:v>
                </c:pt>
                <c:pt idx="21" formatCode="General">
                  <c:v>0</c:v>
                </c:pt>
                <c:pt idx="22">
                  <c:v>0.3504273504273504</c:v>
                </c:pt>
                <c:pt idx="23">
                  <c:v>0.24475524475524477</c:v>
                </c:pt>
                <c:pt idx="24" formatCode="General">
                  <c:v>0</c:v>
                </c:pt>
                <c:pt idx="25">
                  <c:v>0.26495726495726496</c:v>
                </c:pt>
                <c:pt idx="26">
                  <c:v>0.21403508771929824</c:v>
                </c:pt>
              </c:numCache>
            </c:numRef>
          </c:val>
          <c:extLst>
            <c:ext xmlns:c16="http://schemas.microsoft.com/office/drawing/2014/chart" uri="{C3380CC4-5D6E-409C-BE32-E72D297353CC}">
              <c16:uniqueId val="{00000013-8187-4C72-9097-DFAA2481F616}"/>
            </c:ext>
          </c:extLst>
        </c:ser>
        <c:ser>
          <c:idx val="1"/>
          <c:order val="2"/>
          <c:tx>
            <c:strRef>
              <c:f>'Q13.要件の変化への対応（DX有無）'!$AB$6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'Q13.要件の変化への対応（DX有無）'!$AB$7:$AB$33</c:f>
              <c:numCache>
                <c:formatCode>0.0%</c:formatCode>
                <c:ptCount val="27"/>
                <c:pt idx="0" formatCode="General">
                  <c:v>0</c:v>
                </c:pt>
                <c:pt idx="1">
                  <c:v>5.7851239669421489E-2</c:v>
                </c:pt>
                <c:pt idx="2">
                  <c:v>7.2413793103448282E-2</c:v>
                </c:pt>
                <c:pt idx="3" formatCode="General">
                  <c:v>0</c:v>
                </c:pt>
                <c:pt idx="4">
                  <c:v>0.10084033613445378</c:v>
                </c:pt>
                <c:pt idx="5">
                  <c:v>0.22807017543859648</c:v>
                </c:pt>
                <c:pt idx="6" formatCode="General">
                  <c:v>0</c:v>
                </c:pt>
                <c:pt idx="7">
                  <c:v>0.17241379310344829</c:v>
                </c:pt>
                <c:pt idx="8">
                  <c:v>0.29616724738675959</c:v>
                </c:pt>
                <c:pt idx="9" formatCode="General">
                  <c:v>0</c:v>
                </c:pt>
                <c:pt idx="10">
                  <c:v>0.15254237288135594</c:v>
                </c:pt>
                <c:pt idx="11">
                  <c:v>0.25783972125435539</c:v>
                </c:pt>
                <c:pt idx="12" formatCode="General">
                  <c:v>0</c:v>
                </c:pt>
                <c:pt idx="13">
                  <c:v>0.25833333333333336</c:v>
                </c:pt>
                <c:pt idx="14">
                  <c:v>0.3576388888888889</c:v>
                </c:pt>
                <c:pt idx="15" formatCode="General">
                  <c:v>0</c:v>
                </c:pt>
                <c:pt idx="16">
                  <c:v>0.30769230769230771</c:v>
                </c:pt>
                <c:pt idx="17">
                  <c:v>0.38327526132404183</c:v>
                </c:pt>
                <c:pt idx="18" formatCode="General">
                  <c:v>0</c:v>
                </c:pt>
                <c:pt idx="19">
                  <c:v>0.34166666666666667</c:v>
                </c:pt>
                <c:pt idx="20">
                  <c:v>0.39436619718309857</c:v>
                </c:pt>
                <c:pt idx="21" formatCode="General">
                  <c:v>0</c:v>
                </c:pt>
                <c:pt idx="22">
                  <c:v>0.36752136752136755</c:v>
                </c:pt>
                <c:pt idx="23">
                  <c:v>0.42307692307692307</c:v>
                </c:pt>
                <c:pt idx="24" formatCode="General">
                  <c:v>0</c:v>
                </c:pt>
                <c:pt idx="25">
                  <c:v>0.42735042735042733</c:v>
                </c:pt>
                <c:pt idx="26">
                  <c:v>0.48070175438596491</c:v>
                </c:pt>
              </c:numCache>
            </c:numRef>
          </c:val>
          <c:extLst>
            <c:ext xmlns:c16="http://schemas.microsoft.com/office/drawing/2014/chart" uri="{C3380CC4-5D6E-409C-BE32-E72D297353CC}">
              <c16:uniqueId val="{00000014-8187-4C72-9097-DFAA2481F616}"/>
            </c:ext>
          </c:extLst>
        </c:ser>
        <c:ser>
          <c:idx val="3"/>
          <c:order val="3"/>
          <c:tx>
            <c:strRef>
              <c:f>'Q13.要件の変化への対応（DX有無）'!$AC$6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'Q13.要件の変化への対応（DX有無）'!$AC$7:$AC$33</c:f>
              <c:numCache>
                <c:formatCode>0.0%</c:formatCode>
                <c:ptCount val="27"/>
                <c:pt idx="0" formatCode="General">
                  <c:v>0</c:v>
                </c:pt>
                <c:pt idx="1">
                  <c:v>0</c:v>
                </c:pt>
                <c:pt idx="2">
                  <c:v>6.8965517241379309E-3</c:v>
                </c:pt>
                <c:pt idx="3" formatCode="General">
                  <c:v>0</c:v>
                </c:pt>
                <c:pt idx="4">
                  <c:v>1.680672268907563E-2</c:v>
                </c:pt>
                <c:pt idx="5">
                  <c:v>3.1578947368421054E-2</c:v>
                </c:pt>
                <c:pt idx="6" formatCode="General">
                  <c:v>0</c:v>
                </c:pt>
                <c:pt idx="7">
                  <c:v>8.6206896551724137E-3</c:v>
                </c:pt>
                <c:pt idx="8">
                  <c:v>3.1358885017421602E-2</c:v>
                </c:pt>
                <c:pt idx="9" formatCode="General">
                  <c:v>0</c:v>
                </c:pt>
                <c:pt idx="10">
                  <c:v>4.2372881355932202E-2</c:v>
                </c:pt>
                <c:pt idx="11">
                  <c:v>4.5296167247386762E-2</c:v>
                </c:pt>
                <c:pt idx="12" formatCode="General">
                  <c:v>0</c:v>
                </c:pt>
                <c:pt idx="13">
                  <c:v>3.3333333333333333E-2</c:v>
                </c:pt>
                <c:pt idx="14">
                  <c:v>4.5138888888888888E-2</c:v>
                </c:pt>
                <c:pt idx="15" formatCode="General">
                  <c:v>0</c:v>
                </c:pt>
                <c:pt idx="16">
                  <c:v>5.128205128205128E-2</c:v>
                </c:pt>
                <c:pt idx="17">
                  <c:v>9.7560975609756101E-2</c:v>
                </c:pt>
                <c:pt idx="18" formatCode="General">
                  <c:v>0</c:v>
                </c:pt>
                <c:pt idx="19">
                  <c:v>5.8333333333333334E-2</c:v>
                </c:pt>
                <c:pt idx="20">
                  <c:v>9.154929577464789E-2</c:v>
                </c:pt>
                <c:pt idx="21" formatCode="General">
                  <c:v>0</c:v>
                </c:pt>
                <c:pt idx="22">
                  <c:v>2.564102564102564E-2</c:v>
                </c:pt>
                <c:pt idx="23">
                  <c:v>0.10839160839160839</c:v>
                </c:pt>
                <c:pt idx="24" formatCode="General">
                  <c:v>0</c:v>
                </c:pt>
                <c:pt idx="25">
                  <c:v>5.128205128205128E-2</c:v>
                </c:pt>
                <c:pt idx="26">
                  <c:v>9.1228070175438603E-2</c:v>
                </c:pt>
              </c:numCache>
            </c:numRef>
          </c:val>
          <c:extLst>
            <c:ext xmlns:c16="http://schemas.microsoft.com/office/drawing/2014/chart" uri="{C3380CC4-5D6E-409C-BE32-E72D297353CC}">
              <c16:uniqueId val="{00000015-8187-4C72-9097-DFAA2481F616}"/>
            </c:ext>
          </c:extLst>
        </c:ser>
        <c:ser>
          <c:idx val="4"/>
          <c:order val="4"/>
          <c:tx>
            <c:strRef>
              <c:f>'Q13.要件の変化への対応（DX有無）'!$AD$6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'Q13.要件の変化への対応（DX有無）'!$AD$7:$AD$33</c:f>
              <c:numCache>
                <c:formatCode>0.0%</c:formatCode>
                <c:ptCount val="27"/>
                <c:pt idx="0" formatCode="General">
                  <c:v>0</c:v>
                </c:pt>
                <c:pt idx="1">
                  <c:v>0</c:v>
                </c:pt>
                <c:pt idx="2">
                  <c:v>3.4482758620689655E-3</c:v>
                </c:pt>
                <c:pt idx="3" formatCode="General">
                  <c:v>0</c:v>
                </c:pt>
                <c:pt idx="4">
                  <c:v>0</c:v>
                </c:pt>
                <c:pt idx="5">
                  <c:v>1.4035087719298246E-2</c:v>
                </c:pt>
                <c:pt idx="6" formatCode="General">
                  <c:v>0</c:v>
                </c:pt>
                <c:pt idx="7">
                  <c:v>8.6206896551724137E-3</c:v>
                </c:pt>
                <c:pt idx="8">
                  <c:v>2.7874564459930314E-2</c:v>
                </c:pt>
                <c:pt idx="9" formatCode="General">
                  <c:v>0</c:v>
                </c:pt>
                <c:pt idx="10">
                  <c:v>8.4745762711864406E-3</c:v>
                </c:pt>
                <c:pt idx="11">
                  <c:v>3.1358885017421602E-2</c:v>
                </c:pt>
                <c:pt idx="12" formatCode="General">
                  <c:v>0</c:v>
                </c:pt>
                <c:pt idx="13">
                  <c:v>1.6666666666666666E-2</c:v>
                </c:pt>
                <c:pt idx="14">
                  <c:v>3.125E-2</c:v>
                </c:pt>
                <c:pt idx="15" formatCode="General">
                  <c:v>0</c:v>
                </c:pt>
                <c:pt idx="16">
                  <c:v>8.5470085470085479E-3</c:v>
                </c:pt>
                <c:pt idx="17">
                  <c:v>5.2264808362369339E-2</c:v>
                </c:pt>
                <c:pt idx="18" formatCode="General">
                  <c:v>0</c:v>
                </c:pt>
                <c:pt idx="19">
                  <c:v>2.5000000000000001E-2</c:v>
                </c:pt>
                <c:pt idx="20">
                  <c:v>5.2816901408450703E-2</c:v>
                </c:pt>
                <c:pt idx="21" formatCode="General">
                  <c:v>0</c:v>
                </c:pt>
                <c:pt idx="22">
                  <c:v>8.5470085470085479E-3</c:v>
                </c:pt>
                <c:pt idx="23">
                  <c:v>3.8461538461538464E-2</c:v>
                </c:pt>
                <c:pt idx="24" formatCode="General">
                  <c:v>0</c:v>
                </c:pt>
                <c:pt idx="25">
                  <c:v>2.564102564102564E-2</c:v>
                </c:pt>
                <c:pt idx="26">
                  <c:v>3.5087719298245612E-2</c:v>
                </c:pt>
              </c:numCache>
            </c:numRef>
          </c:val>
          <c:extLst>
            <c:ext xmlns:c16="http://schemas.microsoft.com/office/drawing/2014/chart" uri="{C3380CC4-5D6E-409C-BE32-E72D297353CC}">
              <c16:uniqueId val="{00000016-8187-4C72-9097-DFAA2481F616}"/>
            </c:ext>
          </c:extLst>
        </c:ser>
        <c:ser>
          <c:idx val="5"/>
          <c:order val="5"/>
          <c:tx>
            <c:strRef>
              <c:f>'Q13.要件の変化への対応（DX有無）'!$AE$6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有り（N=121）</c:v>
                </c:pt>
                <c:pt idx="2">
                  <c:v>DX取り組み 無し（N=290）</c:v>
                </c:pt>
                <c:pt idx="3">
                  <c:v>【 G.新たな開発技術.AI等.の導入 】   </c:v>
                </c:pt>
                <c:pt idx="4">
                  <c:v>DX取り組み 有り（N=119）</c:v>
                </c:pt>
                <c:pt idx="5">
                  <c:v>DX取り組み 無し（N=285）</c:v>
                </c:pt>
                <c:pt idx="6">
                  <c:v>【 B.ソフトウェア.プラットフォームの導入 】</c:v>
                </c:pt>
                <c:pt idx="7">
                  <c:v>DX取り組み 有り（N=116）</c:v>
                </c:pt>
                <c:pt idx="8">
                  <c:v>DX取り組み 無し（N=287）</c:v>
                </c:pt>
                <c:pt idx="9">
                  <c:v>【 C.ハードウェアの高機能.高性能化 】   </c:v>
                </c:pt>
                <c:pt idx="10">
                  <c:v>DX取り組み 有り（N=118）</c:v>
                </c:pt>
                <c:pt idx="11">
                  <c:v>DX取り組み 無し（N=287）</c:v>
                </c:pt>
                <c:pt idx="12">
                  <c:v>【 A.アーキテクチャの見直し 】       </c:v>
                </c:pt>
                <c:pt idx="13">
                  <c:v>DX取り組み 有り（N=120）</c:v>
                </c:pt>
                <c:pt idx="14">
                  <c:v>DX取り組み 無し（N=288）</c:v>
                </c:pt>
                <c:pt idx="15">
                  <c:v>【 F.アジャイル開発の採用 】        </c:v>
                </c:pt>
                <c:pt idx="16">
                  <c:v>DX取り組み 有り（N=117）</c:v>
                </c:pt>
                <c:pt idx="17">
                  <c:v>DX取り組み 無し（N=287）</c:v>
                </c:pt>
                <c:pt idx="18">
                  <c:v>【 I.外部の専門企業への委託 】       </c:v>
                </c:pt>
                <c:pt idx="19">
                  <c:v>DX取り組み 有り（N=120）</c:v>
                </c:pt>
                <c:pt idx="20">
                  <c:v>DX取り組み 無し（N=284）</c:v>
                </c:pt>
                <c:pt idx="21">
                  <c:v>【 E.モデルベース開発の導入 】       </c:v>
                </c:pt>
                <c:pt idx="22">
                  <c:v>DX取り組み 有り（N=117）</c:v>
                </c:pt>
                <c:pt idx="23">
                  <c:v>DX取り組み 無し（N=286）</c:v>
                </c:pt>
                <c:pt idx="24">
                  <c:v>【 D.プロダクトライン設計の導入 】     </c:v>
                </c:pt>
                <c:pt idx="25">
                  <c:v>DX取り組み 有り（N=117）</c:v>
                </c:pt>
                <c:pt idx="26">
                  <c:v>DX取り組み 無し（N=285）</c:v>
                </c:pt>
              </c:strCache>
            </c:strRef>
          </c:cat>
          <c:val>
            <c:numRef>
              <c:f>'Q13.要件の変化への対応（DX有無）'!$AE$7:$AE$33</c:f>
              <c:numCache>
                <c:formatCode>0.0%</c:formatCode>
                <c:ptCount val="27"/>
                <c:pt idx="0" formatCode="General">
                  <c:v>0</c:v>
                </c:pt>
                <c:pt idx="1">
                  <c:v>0</c:v>
                </c:pt>
                <c:pt idx="2">
                  <c:v>2.4137931034482758E-2</c:v>
                </c:pt>
                <c:pt idx="3" formatCode="General">
                  <c:v>0</c:v>
                </c:pt>
                <c:pt idx="4">
                  <c:v>8.4033613445378148E-3</c:v>
                </c:pt>
                <c:pt idx="5">
                  <c:v>4.2105263157894736E-2</c:v>
                </c:pt>
                <c:pt idx="6" formatCode="General">
                  <c:v>0</c:v>
                </c:pt>
                <c:pt idx="7">
                  <c:v>2.5862068965517241E-2</c:v>
                </c:pt>
                <c:pt idx="8">
                  <c:v>3.8327526132404179E-2</c:v>
                </c:pt>
                <c:pt idx="9" formatCode="General">
                  <c:v>0</c:v>
                </c:pt>
                <c:pt idx="10">
                  <c:v>8.4745762711864406E-3</c:v>
                </c:pt>
                <c:pt idx="11">
                  <c:v>2.4390243902439025E-2</c:v>
                </c:pt>
                <c:pt idx="12" formatCode="General">
                  <c:v>0</c:v>
                </c:pt>
                <c:pt idx="13">
                  <c:v>0.05</c:v>
                </c:pt>
                <c:pt idx="14">
                  <c:v>7.2916666666666671E-2</c:v>
                </c:pt>
                <c:pt idx="15" formatCode="General">
                  <c:v>0</c:v>
                </c:pt>
                <c:pt idx="16">
                  <c:v>7.6923076923076927E-2</c:v>
                </c:pt>
                <c:pt idx="17">
                  <c:v>0.11498257839721254</c:v>
                </c:pt>
                <c:pt idx="18" formatCode="General">
                  <c:v>0</c:v>
                </c:pt>
                <c:pt idx="19">
                  <c:v>2.5000000000000001E-2</c:v>
                </c:pt>
                <c:pt idx="20">
                  <c:v>3.873239436619718E-2</c:v>
                </c:pt>
                <c:pt idx="21" formatCode="General">
                  <c:v>0</c:v>
                </c:pt>
                <c:pt idx="22">
                  <c:v>9.4017094017094016E-2</c:v>
                </c:pt>
                <c:pt idx="23">
                  <c:v>9.4405594405594401E-2</c:v>
                </c:pt>
                <c:pt idx="24" formatCode="General">
                  <c:v>0</c:v>
                </c:pt>
                <c:pt idx="25">
                  <c:v>9.4017094017094016E-2</c:v>
                </c:pt>
                <c:pt idx="26">
                  <c:v>0.11228070175438597</c:v>
                </c:pt>
              </c:numCache>
            </c:numRef>
          </c:val>
          <c:extLst>
            <c:ext xmlns:c16="http://schemas.microsoft.com/office/drawing/2014/chart" uri="{C3380CC4-5D6E-409C-BE32-E72D297353CC}">
              <c16:uniqueId val="{00000017-8187-4C72-9097-DFAA2481F616}"/>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'Q13.要件の変化への対応（OT系DX状況別）'!$Z$6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738-402E-B268-BC312F9E4FB6}"/>
                </c:ext>
              </c:extLst>
            </c:dLbl>
            <c:dLbl>
              <c:idx val="5"/>
              <c:delete val="1"/>
              <c:extLst>
                <c:ext xmlns:c15="http://schemas.microsoft.com/office/drawing/2012/chart" uri="{CE6537A1-D6FC-4f65-9D91-7224C49458BB}"/>
                <c:ext xmlns:c16="http://schemas.microsoft.com/office/drawing/2014/chart" uri="{C3380CC4-5D6E-409C-BE32-E72D297353CC}">
                  <c16:uniqueId val="{00000001-A738-402E-B268-BC312F9E4FB6}"/>
                </c:ext>
              </c:extLst>
            </c:dLbl>
            <c:dLbl>
              <c:idx val="10"/>
              <c:delete val="1"/>
              <c:extLst>
                <c:ext xmlns:c15="http://schemas.microsoft.com/office/drawing/2012/chart" uri="{CE6537A1-D6FC-4f65-9D91-7224C49458BB}"/>
                <c:ext xmlns:c16="http://schemas.microsoft.com/office/drawing/2014/chart" uri="{C3380CC4-5D6E-409C-BE32-E72D297353CC}">
                  <c16:uniqueId val="{00000002-A738-402E-B268-BC312F9E4FB6}"/>
                </c:ext>
              </c:extLst>
            </c:dLbl>
            <c:dLbl>
              <c:idx val="15"/>
              <c:delete val="1"/>
              <c:extLst>
                <c:ext xmlns:c15="http://schemas.microsoft.com/office/drawing/2012/chart" uri="{CE6537A1-D6FC-4f65-9D91-7224C49458BB}"/>
                <c:ext xmlns:c16="http://schemas.microsoft.com/office/drawing/2014/chart" uri="{C3380CC4-5D6E-409C-BE32-E72D297353CC}">
                  <c16:uniqueId val="{00000003-A738-402E-B268-BC312F9E4FB6}"/>
                </c:ext>
              </c:extLst>
            </c:dLbl>
            <c:dLbl>
              <c:idx val="20"/>
              <c:delete val="1"/>
              <c:extLst>
                <c:ext xmlns:c15="http://schemas.microsoft.com/office/drawing/2012/chart" uri="{CE6537A1-D6FC-4f65-9D91-7224C49458BB}"/>
                <c:ext xmlns:c16="http://schemas.microsoft.com/office/drawing/2014/chart" uri="{C3380CC4-5D6E-409C-BE32-E72D297353CC}">
                  <c16:uniqueId val="{00000004-A738-402E-B268-BC312F9E4FB6}"/>
                </c:ext>
              </c:extLst>
            </c:dLbl>
            <c:dLbl>
              <c:idx val="25"/>
              <c:delete val="1"/>
              <c:extLst>
                <c:ext xmlns:c15="http://schemas.microsoft.com/office/drawing/2012/chart" uri="{CE6537A1-D6FC-4f65-9D91-7224C49458BB}"/>
                <c:ext xmlns:c16="http://schemas.microsoft.com/office/drawing/2014/chart" uri="{C3380CC4-5D6E-409C-BE32-E72D297353CC}">
                  <c16:uniqueId val="{00000005-A738-402E-B268-BC312F9E4FB6}"/>
                </c:ext>
              </c:extLst>
            </c:dLbl>
            <c:dLbl>
              <c:idx val="30"/>
              <c:delete val="1"/>
              <c:extLst>
                <c:ext xmlns:c15="http://schemas.microsoft.com/office/drawing/2012/chart" uri="{CE6537A1-D6FC-4f65-9D91-7224C49458BB}"/>
                <c:ext xmlns:c16="http://schemas.microsoft.com/office/drawing/2014/chart" uri="{C3380CC4-5D6E-409C-BE32-E72D297353CC}">
                  <c16:uniqueId val="{00000006-A738-402E-B268-BC312F9E4FB6}"/>
                </c:ext>
              </c:extLst>
            </c:dLbl>
            <c:dLbl>
              <c:idx val="35"/>
              <c:delete val="1"/>
              <c:extLst>
                <c:ext xmlns:c15="http://schemas.microsoft.com/office/drawing/2012/chart" uri="{CE6537A1-D6FC-4f65-9D91-7224C49458BB}"/>
                <c:ext xmlns:c16="http://schemas.microsoft.com/office/drawing/2014/chart" uri="{C3380CC4-5D6E-409C-BE32-E72D297353CC}">
                  <c16:uniqueId val="{00000007-A738-402E-B268-BC312F9E4FB6}"/>
                </c:ext>
              </c:extLst>
            </c:dLbl>
            <c:dLbl>
              <c:idx val="40"/>
              <c:delete val="1"/>
              <c:extLst>
                <c:ext xmlns:c15="http://schemas.microsoft.com/office/drawing/2012/chart" uri="{CE6537A1-D6FC-4f65-9D91-7224C49458BB}"/>
                <c:ext xmlns:c16="http://schemas.microsoft.com/office/drawing/2014/chart" uri="{C3380CC4-5D6E-409C-BE32-E72D297353CC}">
                  <c16:uniqueId val="{00000008-A738-402E-B268-BC312F9E4FB6}"/>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'Q13.要件の変化への対応（OT系DX状況別）'!$Z$7:$Z$51</c:f>
              <c:numCache>
                <c:formatCode>0.0%</c:formatCode>
                <c:ptCount val="45"/>
                <c:pt idx="0" formatCode="General">
                  <c:v>0</c:v>
                </c:pt>
                <c:pt idx="1">
                  <c:v>0.73684210526315785</c:v>
                </c:pt>
                <c:pt idx="2">
                  <c:v>0.70370370370370372</c:v>
                </c:pt>
                <c:pt idx="3">
                  <c:v>0.58415841584158412</c:v>
                </c:pt>
                <c:pt idx="4">
                  <c:v>0.65833333333333333</c:v>
                </c:pt>
                <c:pt idx="5" formatCode="General">
                  <c:v>0</c:v>
                </c:pt>
                <c:pt idx="6">
                  <c:v>0.52631578947368418</c:v>
                </c:pt>
                <c:pt idx="7">
                  <c:v>0.45283018867924529</c:v>
                </c:pt>
                <c:pt idx="8">
                  <c:v>0.32</c:v>
                </c:pt>
                <c:pt idx="9">
                  <c:v>0.34482758620689657</c:v>
                </c:pt>
                <c:pt idx="10" formatCode="General">
                  <c:v>0</c:v>
                </c:pt>
                <c:pt idx="11">
                  <c:v>0.33333333333333331</c:v>
                </c:pt>
                <c:pt idx="12">
                  <c:v>0.31481481481481483</c:v>
                </c:pt>
                <c:pt idx="13">
                  <c:v>0.29702970297029702</c:v>
                </c:pt>
                <c:pt idx="14">
                  <c:v>0.25217391304347825</c:v>
                </c:pt>
                <c:pt idx="15" formatCode="General">
                  <c:v>0</c:v>
                </c:pt>
                <c:pt idx="16">
                  <c:v>0.44642857142857145</c:v>
                </c:pt>
                <c:pt idx="17">
                  <c:v>0.18518518518518517</c:v>
                </c:pt>
                <c:pt idx="18">
                  <c:v>0.26</c:v>
                </c:pt>
                <c:pt idx="19">
                  <c:v>0.21551724137931033</c:v>
                </c:pt>
                <c:pt idx="20" formatCode="General">
                  <c:v>0</c:v>
                </c:pt>
                <c:pt idx="21">
                  <c:v>0.36842105263157893</c:v>
                </c:pt>
                <c:pt idx="22">
                  <c:v>0.22222222222222221</c:v>
                </c:pt>
                <c:pt idx="23">
                  <c:v>0.28712871287128711</c:v>
                </c:pt>
                <c:pt idx="24">
                  <c:v>0.18803418803418803</c:v>
                </c:pt>
                <c:pt idx="25" formatCode="General">
                  <c:v>0</c:v>
                </c:pt>
                <c:pt idx="26">
                  <c:v>0.17857142857142858</c:v>
                </c:pt>
                <c:pt idx="27">
                  <c:v>0.28301886792452829</c:v>
                </c:pt>
                <c:pt idx="28">
                  <c:v>0.15841584158415842</c:v>
                </c:pt>
                <c:pt idx="29">
                  <c:v>0.2</c:v>
                </c:pt>
                <c:pt idx="30" formatCode="General">
                  <c:v>0</c:v>
                </c:pt>
                <c:pt idx="31">
                  <c:v>0.14035087719298245</c:v>
                </c:pt>
                <c:pt idx="32">
                  <c:v>0.22641509433962265</c:v>
                </c:pt>
                <c:pt idx="33">
                  <c:v>9.1836734693877556E-2</c:v>
                </c:pt>
                <c:pt idx="34">
                  <c:v>0.11965811965811966</c:v>
                </c:pt>
                <c:pt idx="35" formatCode="General">
                  <c:v>0</c:v>
                </c:pt>
                <c:pt idx="36">
                  <c:v>0.14285714285714285</c:v>
                </c:pt>
                <c:pt idx="37">
                  <c:v>0.15094339622641509</c:v>
                </c:pt>
                <c:pt idx="38">
                  <c:v>0.12121212121212122</c:v>
                </c:pt>
                <c:pt idx="39">
                  <c:v>9.4827586206896547E-2</c:v>
                </c:pt>
                <c:pt idx="40" formatCode="General">
                  <c:v>0</c:v>
                </c:pt>
                <c:pt idx="41">
                  <c:v>0.16071428571428573</c:v>
                </c:pt>
                <c:pt idx="42">
                  <c:v>7.407407407407407E-2</c:v>
                </c:pt>
                <c:pt idx="43">
                  <c:v>0.1111111111111111</c:v>
                </c:pt>
                <c:pt idx="44">
                  <c:v>5.2631578947368418E-2</c:v>
                </c:pt>
              </c:numCache>
            </c:numRef>
          </c:val>
          <c:extLst>
            <c:ext xmlns:c16="http://schemas.microsoft.com/office/drawing/2014/chart" uri="{C3380CC4-5D6E-409C-BE32-E72D297353CC}">
              <c16:uniqueId val="{00000009-A738-402E-B268-BC312F9E4FB6}"/>
            </c:ext>
          </c:extLst>
        </c:ser>
        <c:ser>
          <c:idx val="2"/>
          <c:order val="1"/>
          <c:tx>
            <c:strRef>
              <c:f>'Q13.要件の変化への対応（OT系DX状況別）'!$AA$6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738-402E-B268-BC312F9E4FB6}"/>
                </c:ext>
              </c:extLst>
            </c:dLbl>
            <c:dLbl>
              <c:idx val="5"/>
              <c:delete val="1"/>
              <c:extLst>
                <c:ext xmlns:c15="http://schemas.microsoft.com/office/drawing/2012/chart" uri="{CE6537A1-D6FC-4f65-9D91-7224C49458BB}"/>
                <c:ext xmlns:c16="http://schemas.microsoft.com/office/drawing/2014/chart" uri="{C3380CC4-5D6E-409C-BE32-E72D297353CC}">
                  <c16:uniqueId val="{0000000B-A738-402E-B268-BC312F9E4FB6}"/>
                </c:ext>
              </c:extLst>
            </c:dLbl>
            <c:dLbl>
              <c:idx val="10"/>
              <c:delete val="1"/>
              <c:extLst>
                <c:ext xmlns:c15="http://schemas.microsoft.com/office/drawing/2012/chart" uri="{CE6537A1-D6FC-4f65-9D91-7224C49458BB}"/>
                <c:ext xmlns:c16="http://schemas.microsoft.com/office/drawing/2014/chart" uri="{C3380CC4-5D6E-409C-BE32-E72D297353CC}">
                  <c16:uniqueId val="{0000000C-A738-402E-B268-BC312F9E4FB6}"/>
                </c:ext>
              </c:extLst>
            </c:dLbl>
            <c:dLbl>
              <c:idx val="15"/>
              <c:delete val="1"/>
              <c:extLst>
                <c:ext xmlns:c15="http://schemas.microsoft.com/office/drawing/2012/chart" uri="{CE6537A1-D6FC-4f65-9D91-7224C49458BB}"/>
                <c:ext xmlns:c16="http://schemas.microsoft.com/office/drawing/2014/chart" uri="{C3380CC4-5D6E-409C-BE32-E72D297353CC}">
                  <c16:uniqueId val="{0000000D-A738-402E-B268-BC312F9E4FB6}"/>
                </c:ext>
              </c:extLst>
            </c:dLbl>
            <c:dLbl>
              <c:idx val="20"/>
              <c:delete val="1"/>
              <c:extLst>
                <c:ext xmlns:c15="http://schemas.microsoft.com/office/drawing/2012/chart" uri="{CE6537A1-D6FC-4f65-9D91-7224C49458BB}"/>
                <c:ext xmlns:c16="http://schemas.microsoft.com/office/drawing/2014/chart" uri="{C3380CC4-5D6E-409C-BE32-E72D297353CC}">
                  <c16:uniqueId val="{0000000E-A738-402E-B268-BC312F9E4FB6}"/>
                </c:ext>
              </c:extLst>
            </c:dLbl>
            <c:dLbl>
              <c:idx val="25"/>
              <c:delete val="1"/>
              <c:extLst>
                <c:ext xmlns:c15="http://schemas.microsoft.com/office/drawing/2012/chart" uri="{CE6537A1-D6FC-4f65-9D91-7224C49458BB}"/>
                <c:ext xmlns:c16="http://schemas.microsoft.com/office/drawing/2014/chart" uri="{C3380CC4-5D6E-409C-BE32-E72D297353CC}">
                  <c16:uniqueId val="{0000000F-A738-402E-B268-BC312F9E4FB6}"/>
                </c:ext>
              </c:extLst>
            </c:dLbl>
            <c:dLbl>
              <c:idx val="30"/>
              <c:delete val="1"/>
              <c:extLst>
                <c:ext xmlns:c15="http://schemas.microsoft.com/office/drawing/2012/chart" uri="{CE6537A1-D6FC-4f65-9D91-7224C49458BB}"/>
                <c:ext xmlns:c16="http://schemas.microsoft.com/office/drawing/2014/chart" uri="{C3380CC4-5D6E-409C-BE32-E72D297353CC}">
                  <c16:uniqueId val="{00000010-A738-402E-B268-BC312F9E4FB6}"/>
                </c:ext>
              </c:extLst>
            </c:dLbl>
            <c:dLbl>
              <c:idx val="35"/>
              <c:delete val="1"/>
              <c:extLst>
                <c:ext xmlns:c15="http://schemas.microsoft.com/office/drawing/2012/chart" uri="{CE6537A1-D6FC-4f65-9D91-7224C49458BB}"/>
                <c:ext xmlns:c16="http://schemas.microsoft.com/office/drawing/2014/chart" uri="{C3380CC4-5D6E-409C-BE32-E72D297353CC}">
                  <c16:uniqueId val="{00000011-A738-402E-B268-BC312F9E4FB6}"/>
                </c:ext>
              </c:extLst>
            </c:dLbl>
            <c:dLbl>
              <c:idx val="40"/>
              <c:delete val="1"/>
              <c:extLst>
                <c:ext xmlns:c15="http://schemas.microsoft.com/office/drawing/2012/chart" uri="{CE6537A1-D6FC-4f65-9D91-7224C49458BB}"/>
                <c:ext xmlns:c16="http://schemas.microsoft.com/office/drawing/2014/chart" uri="{C3380CC4-5D6E-409C-BE32-E72D297353CC}">
                  <c16:uniqueId val="{00000012-A738-402E-B268-BC312F9E4FB6}"/>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'Q13.要件の変化への対応（OT系DX状況別）'!$AA$7:$AA$51</c:f>
              <c:numCache>
                <c:formatCode>0.0%</c:formatCode>
                <c:ptCount val="45"/>
                <c:pt idx="0" formatCode="General">
                  <c:v>0</c:v>
                </c:pt>
                <c:pt idx="1">
                  <c:v>0.14035087719298245</c:v>
                </c:pt>
                <c:pt idx="2">
                  <c:v>0.20370370370370369</c:v>
                </c:pt>
                <c:pt idx="3">
                  <c:v>0.35643564356435642</c:v>
                </c:pt>
                <c:pt idx="4">
                  <c:v>0.28333333333333333</c:v>
                </c:pt>
                <c:pt idx="5" formatCode="General">
                  <c:v>0</c:v>
                </c:pt>
                <c:pt idx="6">
                  <c:v>0.35087719298245612</c:v>
                </c:pt>
                <c:pt idx="7">
                  <c:v>0.33962264150943394</c:v>
                </c:pt>
                <c:pt idx="8">
                  <c:v>0.43</c:v>
                </c:pt>
                <c:pt idx="9">
                  <c:v>0.43103448275862066</c:v>
                </c:pt>
                <c:pt idx="10" formatCode="General">
                  <c:v>0</c:v>
                </c:pt>
                <c:pt idx="11">
                  <c:v>0.35185185185185186</c:v>
                </c:pt>
                <c:pt idx="12">
                  <c:v>0.5</c:v>
                </c:pt>
                <c:pt idx="13">
                  <c:v>0.41584158415841582</c:v>
                </c:pt>
                <c:pt idx="14">
                  <c:v>0.4</c:v>
                </c:pt>
                <c:pt idx="15" formatCode="General">
                  <c:v>0</c:v>
                </c:pt>
                <c:pt idx="16">
                  <c:v>0.39285714285714285</c:v>
                </c:pt>
                <c:pt idx="17">
                  <c:v>0.5</c:v>
                </c:pt>
                <c:pt idx="18">
                  <c:v>0.44</c:v>
                </c:pt>
                <c:pt idx="19">
                  <c:v>0.46551724137931033</c:v>
                </c:pt>
                <c:pt idx="20" formatCode="General">
                  <c:v>0</c:v>
                </c:pt>
                <c:pt idx="21">
                  <c:v>0.2807017543859649</c:v>
                </c:pt>
                <c:pt idx="22">
                  <c:v>0.35185185185185186</c:v>
                </c:pt>
                <c:pt idx="23">
                  <c:v>0.30693069306930693</c:v>
                </c:pt>
                <c:pt idx="24">
                  <c:v>0.31623931623931623</c:v>
                </c:pt>
                <c:pt idx="25" formatCode="General">
                  <c:v>0</c:v>
                </c:pt>
                <c:pt idx="26">
                  <c:v>0.32142857142857145</c:v>
                </c:pt>
                <c:pt idx="27">
                  <c:v>0.30188679245283018</c:v>
                </c:pt>
                <c:pt idx="28">
                  <c:v>0.23762376237623761</c:v>
                </c:pt>
                <c:pt idx="29">
                  <c:v>0.21739130434782608</c:v>
                </c:pt>
                <c:pt idx="30" formatCode="General">
                  <c:v>0</c:v>
                </c:pt>
                <c:pt idx="31">
                  <c:v>0.36842105263157893</c:v>
                </c:pt>
                <c:pt idx="32">
                  <c:v>0.32075471698113206</c:v>
                </c:pt>
                <c:pt idx="33">
                  <c:v>0.46938775510204084</c:v>
                </c:pt>
                <c:pt idx="34">
                  <c:v>0.28205128205128205</c:v>
                </c:pt>
                <c:pt idx="35" formatCode="General">
                  <c:v>0</c:v>
                </c:pt>
                <c:pt idx="36">
                  <c:v>0.3392857142857143</c:v>
                </c:pt>
                <c:pt idx="37">
                  <c:v>0.32075471698113206</c:v>
                </c:pt>
                <c:pt idx="38">
                  <c:v>0.33333333333333331</c:v>
                </c:pt>
                <c:pt idx="39">
                  <c:v>0.2413793103448276</c:v>
                </c:pt>
                <c:pt idx="40" formatCode="General">
                  <c:v>0</c:v>
                </c:pt>
                <c:pt idx="41">
                  <c:v>0.21428571428571427</c:v>
                </c:pt>
                <c:pt idx="42">
                  <c:v>0.25925925925925924</c:v>
                </c:pt>
                <c:pt idx="43">
                  <c:v>0.30303030303030304</c:v>
                </c:pt>
                <c:pt idx="44">
                  <c:v>0.17543859649122806</c:v>
                </c:pt>
              </c:numCache>
            </c:numRef>
          </c:val>
          <c:extLst>
            <c:ext xmlns:c16="http://schemas.microsoft.com/office/drawing/2014/chart" uri="{C3380CC4-5D6E-409C-BE32-E72D297353CC}">
              <c16:uniqueId val="{00000013-A738-402E-B268-BC312F9E4FB6}"/>
            </c:ext>
          </c:extLst>
        </c:ser>
        <c:ser>
          <c:idx val="1"/>
          <c:order val="2"/>
          <c:tx>
            <c:strRef>
              <c:f>'Q13.要件の変化への対応（OT系DX状況別）'!$AB$6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'Q13.要件の変化への対応（OT系DX状況別）'!$AB$7:$AB$51</c:f>
              <c:numCache>
                <c:formatCode>0.0%</c:formatCode>
                <c:ptCount val="45"/>
                <c:pt idx="0" formatCode="General">
                  <c:v>0</c:v>
                </c:pt>
                <c:pt idx="1">
                  <c:v>0.12280701754385964</c:v>
                </c:pt>
                <c:pt idx="2">
                  <c:v>7.407407407407407E-2</c:v>
                </c:pt>
                <c:pt idx="3">
                  <c:v>5.9405940594059403E-2</c:v>
                </c:pt>
                <c:pt idx="4">
                  <c:v>0.05</c:v>
                </c:pt>
                <c:pt idx="5" formatCode="General">
                  <c:v>0</c:v>
                </c:pt>
                <c:pt idx="6">
                  <c:v>0.10526315789473684</c:v>
                </c:pt>
                <c:pt idx="7">
                  <c:v>0.18867924528301888</c:v>
                </c:pt>
                <c:pt idx="8">
                  <c:v>0.22</c:v>
                </c:pt>
                <c:pt idx="9">
                  <c:v>0.15517241379310345</c:v>
                </c:pt>
                <c:pt idx="10" formatCode="General">
                  <c:v>0</c:v>
                </c:pt>
                <c:pt idx="11">
                  <c:v>0.29629629629629628</c:v>
                </c:pt>
                <c:pt idx="12">
                  <c:v>0.16666666666666666</c:v>
                </c:pt>
                <c:pt idx="13">
                  <c:v>0.21782178217821782</c:v>
                </c:pt>
                <c:pt idx="14">
                  <c:v>0.27826086956521739</c:v>
                </c:pt>
                <c:pt idx="15" formatCode="General">
                  <c:v>0</c:v>
                </c:pt>
                <c:pt idx="16">
                  <c:v>0.14285714285714285</c:v>
                </c:pt>
                <c:pt idx="17">
                  <c:v>0.24074074074074073</c:v>
                </c:pt>
                <c:pt idx="18">
                  <c:v>0.25</c:v>
                </c:pt>
                <c:pt idx="19">
                  <c:v>0.22413793103448276</c:v>
                </c:pt>
                <c:pt idx="20" formatCode="General">
                  <c:v>0</c:v>
                </c:pt>
                <c:pt idx="21">
                  <c:v>0.33333333333333331</c:v>
                </c:pt>
                <c:pt idx="22">
                  <c:v>0.33333333333333331</c:v>
                </c:pt>
                <c:pt idx="23">
                  <c:v>0.29702970297029702</c:v>
                </c:pt>
                <c:pt idx="24">
                  <c:v>0.36752136752136755</c:v>
                </c:pt>
                <c:pt idx="25" formatCode="General">
                  <c:v>0</c:v>
                </c:pt>
                <c:pt idx="26">
                  <c:v>0.35714285714285715</c:v>
                </c:pt>
                <c:pt idx="27">
                  <c:v>0.30188679245283018</c:v>
                </c:pt>
                <c:pt idx="28">
                  <c:v>0.39603960396039606</c:v>
                </c:pt>
                <c:pt idx="29">
                  <c:v>0.36521739130434783</c:v>
                </c:pt>
                <c:pt idx="30" formatCode="General">
                  <c:v>0</c:v>
                </c:pt>
                <c:pt idx="31">
                  <c:v>0.36842105263157893</c:v>
                </c:pt>
                <c:pt idx="32">
                  <c:v>0.37735849056603776</c:v>
                </c:pt>
                <c:pt idx="33">
                  <c:v>0.36734693877551022</c:v>
                </c:pt>
                <c:pt idx="34">
                  <c:v>0.38461538461538464</c:v>
                </c:pt>
                <c:pt idx="35" formatCode="General">
                  <c:v>0</c:v>
                </c:pt>
                <c:pt idx="36">
                  <c:v>0.39285714285714285</c:v>
                </c:pt>
                <c:pt idx="37">
                  <c:v>0.37735849056603776</c:v>
                </c:pt>
                <c:pt idx="38">
                  <c:v>0.40404040404040403</c:v>
                </c:pt>
                <c:pt idx="39">
                  <c:v>0.43103448275862066</c:v>
                </c:pt>
                <c:pt idx="40" formatCode="General">
                  <c:v>0</c:v>
                </c:pt>
                <c:pt idx="41">
                  <c:v>0.48214285714285715</c:v>
                </c:pt>
                <c:pt idx="42">
                  <c:v>0.46296296296296297</c:v>
                </c:pt>
                <c:pt idx="43">
                  <c:v>0.46464646464646464</c:v>
                </c:pt>
                <c:pt idx="44">
                  <c:v>0.51754385964912286</c:v>
                </c:pt>
              </c:numCache>
            </c:numRef>
          </c:val>
          <c:extLst>
            <c:ext xmlns:c16="http://schemas.microsoft.com/office/drawing/2014/chart" uri="{C3380CC4-5D6E-409C-BE32-E72D297353CC}">
              <c16:uniqueId val="{00000014-A738-402E-B268-BC312F9E4FB6}"/>
            </c:ext>
          </c:extLst>
        </c:ser>
        <c:ser>
          <c:idx val="3"/>
          <c:order val="3"/>
          <c:tx>
            <c:strRef>
              <c:f>'Q13.要件の変化への対応（OT系DX状況別）'!$AC$6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'Q13.要件の変化への対応（OT系DX状況別）'!$AC$7:$AC$51</c:f>
              <c:numCache>
                <c:formatCode>0.0%</c:formatCode>
                <c:ptCount val="45"/>
                <c:pt idx="0" formatCode="General">
                  <c:v>0</c:v>
                </c:pt>
                <c:pt idx="1">
                  <c:v>0</c:v>
                </c:pt>
                <c:pt idx="2">
                  <c:v>1.8518518518518517E-2</c:v>
                </c:pt>
                <c:pt idx="3">
                  <c:v>0</c:v>
                </c:pt>
                <c:pt idx="4">
                  <c:v>0</c:v>
                </c:pt>
                <c:pt idx="5" formatCode="General">
                  <c:v>0</c:v>
                </c:pt>
                <c:pt idx="6">
                  <c:v>1.7543859649122806E-2</c:v>
                </c:pt>
                <c:pt idx="7">
                  <c:v>1.8867924528301886E-2</c:v>
                </c:pt>
                <c:pt idx="8">
                  <c:v>0.03</c:v>
                </c:pt>
                <c:pt idx="9">
                  <c:v>3.4482758620689655E-2</c:v>
                </c:pt>
                <c:pt idx="10" formatCode="General">
                  <c:v>0</c:v>
                </c:pt>
                <c:pt idx="11">
                  <c:v>0</c:v>
                </c:pt>
                <c:pt idx="12">
                  <c:v>0</c:v>
                </c:pt>
                <c:pt idx="13">
                  <c:v>3.9603960396039604E-2</c:v>
                </c:pt>
                <c:pt idx="14">
                  <c:v>3.4782608695652174E-2</c:v>
                </c:pt>
                <c:pt idx="15" formatCode="General">
                  <c:v>0</c:v>
                </c:pt>
                <c:pt idx="16">
                  <c:v>1.7857142857142856E-2</c:v>
                </c:pt>
                <c:pt idx="17">
                  <c:v>1.8518518518518517E-2</c:v>
                </c:pt>
                <c:pt idx="18">
                  <c:v>0.04</c:v>
                </c:pt>
                <c:pt idx="19">
                  <c:v>6.8965517241379309E-2</c:v>
                </c:pt>
                <c:pt idx="20" formatCode="General">
                  <c:v>0</c:v>
                </c:pt>
                <c:pt idx="21">
                  <c:v>0</c:v>
                </c:pt>
                <c:pt idx="22">
                  <c:v>3.7037037037037035E-2</c:v>
                </c:pt>
                <c:pt idx="23">
                  <c:v>4.9504950495049507E-2</c:v>
                </c:pt>
                <c:pt idx="24">
                  <c:v>5.128205128205128E-2</c:v>
                </c:pt>
                <c:pt idx="25" formatCode="General">
                  <c:v>0</c:v>
                </c:pt>
                <c:pt idx="26">
                  <c:v>8.9285714285714288E-2</c:v>
                </c:pt>
                <c:pt idx="27">
                  <c:v>3.7735849056603772E-2</c:v>
                </c:pt>
                <c:pt idx="28">
                  <c:v>7.9207920792079209E-2</c:v>
                </c:pt>
                <c:pt idx="29">
                  <c:v>8.6956521739130432E-2</c:v>
                </c:pt>
                <c:pt idx="30" formatCode="General">
                  <c:v>0</c:v>
                </c:pt>
                <c:pt idx="31">
                  <c:v>7.0175438596491224E-2</c:v>
                </c:pt>
                <c:pt idx="32">
                  <c:v>7.5471698113207544E-2</c:v>
                </c:pt>
                <c:pt idx="33">
                  <c:v>5.1020408163265307E-2</c:v>
                </c:pt>
                <c:pt idx="34">
                  <c:v>0.13675213675213677</c:v>
                </c:pt>
                <c:pt idx="35" formatCode="General">
                  <c:v>0</c:v>
                </c:pt>
                <c:pt idx="36">
                  <c:v>5.3571428571428568E-2</c:v>
                </c:pt>
                <c:pt idx="37">
                  <c:v>3.7735849056603772E-2</c:v>
                </c:pt>
                <c:pt idx="38">
                  <c:v>8.0808080808080815E-2</c:v>
                </c:pt>
                <c:pt idx="39">
                  <c:v>0.1206896551724138</c:v>
                </c:pt>
                <c:pt idx="40" formatCode="General">
                  <c:v>0</c:v>
                </c:pt>
                <c:pt idx="41">
                  <c:v>7.1428571428571425E-2</c:v>
                </c:pt>
                <c:pt idx="42">
                  <c:v>3.7037037037037035E-2</c:v>
                </c:pt>
                <c:pt idx="43">
                  <c:v>7.0707070707070704E-2</c:v>
                </c:pt>
                <c:pt idx="44">
                  <c:v>0.11403508771929824</c:v>
                </c:pt>
              </c:numCache>
            </c:numRef>
          </c:val>
          <c:extLst>
            <c:ext xmlns:c16="http://schemas.microsoft.com/office/drawing/2014/chart" uri="{C3380CC4-5D6E-409C-BE32-E72D297353CC}">
              <c16:uniqueId val="{00000015-A738-402E-B268-BC312F9E4FB6}"/>
            </c:ext>
          </c:extLst>
        </c:ser>
        <c:ser>
          <c:idx val="4"/>
          <c:order val="4"/>
          <c:tx>
            <c:strRef>
              <c:f>'Q13.要件の変化への対応（OT系DX状況別）'!$AD$6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'Q13.要件の変化への対応（OT系DX状況別）'!$AD$7:$AD$51</c:f>
              <c:numCache>
                <c:formatCode>0.0%</c:formatCode>
                <c:ptCount val="45"/>
                <c:pt idx="0" formatCode="General">
                  <c:v>0</c:v>
                </c:pt>
                <c:pt idx="1">
                  <c:v>0</c:v>
                </c:pt>
                <c:pt idx="2">
                  <c:v>0</c:v>
                </c:pt>
                <c:pt idx="3">
                  <c:v>0</c:v>
                </c:pt>
                <c:pt idx="4">
                  <c:v>0</c:v>
                </c:pt>
                <c:pt idx="5" formatCode="General">
                  <c:v>0</c:v>
                </c:pt>
                <c:pt idx="6">
                  <c:v>0</c:v>
                </c:pt>
                <c:pt idx="7">
                  <c:v>0</c:v>
                </c:pt>
                <c:pt idx="8">
                  <c:v>0</c:v>
                </c:pt>
                <c:pt idx="9">
                  <c:v>8.6206896551724137E-3</c:v>
                </c:pt>
                <c:pt idx="10" formatCode="General">
                  <c:v>0</c:v>
                </c:pt>
                <c:pt idx="11">
                  <c:v>0</c:v>
                </c:pt>
                <c:pt idx="12">
                  <c:v>0</c:v>
                </c:pt>
                <c:pt idx="13">
                  <c:v>9.9009900990099011E-3</c:v>
                </c:pt>
                <c:pt idx="14">
                  <c:v>1.7391304347826087E-2</c:v>
                </c:pt>
                <c:pt idx="15" formatCode="General">
                  <c:v>0</c:v>
                </c:pt>
                <c:pt idx="16">
                  <c:v>0</c:v>
                </c:pt>
                <c:pt idx="17">
                  <c:v>5.5555555555555552E-2</c:v>
                </c:pt>
                <c:pt idx="18">
                  <c:v>0.01</c:v>
                </c:pt>
                <c:pt idx="19">
                  <c:v>8.6206896551724137E-3</c:v>
                </c:pt>
                <c:pt idx="20" formatCode="General">
                  <c:v>0</c:v>
                </c:pt>
                <c:pt idx="21">
                  <c:v>0</c:v>
                </c:pt>
                <c:pt idx="22">
                  <c:v>0</c:v>
                </c:pt>
                <c:pt idx="23">
                  <c:v>0</c:v>
                </c:pt>
                <c:pt idx="24">
                  <c:v>1.7094017094017096E-2</c:v>
                </c:pt>
                <c:pt idx="25" formatCode="General">
                  <c:v>0</c:v>
                </c:pt>
                <c:pt idx="26">
                  <c:v>1.7857142857142856E-2</c:v>
                </c:pt>
                <c:pt idx="27">
                  <c:v>1.8867924528301886E-2</c:v>
                </c:pt>
                <c:pt idx="28">
                  <c:v>2.9702970297029702E-2</c:v>
                </c:pt>
                <c:pt idx="29">
                  <c:v>3.4782608695652174E-2</c:v>
                </c:pt>
                <c:pt idx="30" formatCode="General">
                  <c:v>0</c:v>
                </c:pt>
                <c:pt idx="31">
                  <c:v>5.2631578947368418E-2</c:v>
                </c:pt>
                <c:pt idx="32">
                  <c:v>0</c:v>
                </c:pt>
                <c:pt idx="33">
                  <c:v>1.020408163265306E-2</c:v>
                </c:pt>
                <c:pt idx="34">
                  <c:v>3.4188034188034191E-2</c:v>
                </c:pt>
                <c:pt idx="35" formatCode="General">
                  <c:v>0</c:v>
                </c:pt>
                <c:pt idx="36">
                  <c:v>0</c:v>
                </c:pt>
                <c:pt idx="37">
                  <c:v>3.7735849056603772E-2</c:v>
                </c:pt>
                <c:pt idx="38">
                  <c:v>1.0101010101010102E-2</c:v>
                </c:pt>
                <c:pt idx="39">
                  <c:v>1.7241379310344827E-2</c:v>
                </c:pt>
                <c:pt idx="40" formatCode="General">
                  <c:v>0</c:v>
                </c:pt>
                <c:pt idx="41">
                  <c:v>1.7857142857142856E-2</c:v>
                </c:pt>
                <c:pt idx="42">
                  <c:v>1.8518518518518517E-2</c:v>
                </c:pt>
                <c:pt idx="43">
                  <c:v>1.0101010101010102E-2</c:v>
                </c:pt>
                <c:pt idx="44">
                  <c:v>1.7543859649122806E-2</c:v>
                </c:pt>
              </c:numCache>
            </c:numRef>
          </c:val>
          <c:extLst>
            <c:ext xmlns:c16="http://schemas.microsoft.com/office/drawing/2014/chart" uri="{C3380CC4-5D6E-409C-BE32-E72D297353CC}">
              <c16:uniqueId val="{00000016-A738-402E-B268-BC312F9E4FB6}"/>
            </c:ext>
          </c:extLst>
        </c:ser>
        <c:ser>
          <c:idx val="5"/>
          <c:order val="5"/>
          <c:tx>
            <c:strRef>
              <c:f>'Q13.要件の変化への対応（OT系DX状況別）'!$AE$6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57）</c:v>
                </c:pt>
                <c:pt idx="2">
                  <c:v>OT系DX 準備中（N=  54）</c:v>
                </c:pt>
                <c:pt idx="3">
                  <c:v>OT系DX 検討中（N=101）</c:v>
                </c:pt>
                <c:pt idx="4">
                  <c:v>　　　　していない（N=120）</c:v>
                </c:pt>
                <c:pt idx="5">
                  <c:v>【 G.新たな開発技術.AI等.の導入 】   </c:v>
                </c:pt>
                <c:pt idx="6">
                  <c:v>OT系DX 実施中（N=  57）</c:v>
                </c:pt>
                <c:pt idx="7">
                  <c:v>OT系DX 準備中（N=  53）</c:v>
                </c:pt>
                <c:pt idx="8">
                  <c:v>OT系DX 検討中（N=100）</c:v>
                </c:pt>
                <c:pt idx="9">
                  <c:v>　　　　していない（N=116）</c:v>
                </c:pt>
                <c:pt idx="10">
                  <c:v>【 B.ソフトウェア.プラットフォームの導入 】</c:v>
                </c:pt>
                <c:pt idx="11">
                  <c:v>OT系DX 実施中（N=  54）</c:v>
                </c:pt>
                <c:pt idx="12">
                  <c:v>OT系DX 準備中（N=  54）</c:v>
                </c:pt>
                <c:pt idx="13">
                  <c:v>OT系DX 検討中（N=101）</c:v>
                </c:pt>
                <c:pt idx="14">
                  <c:v>　　　　していない（N=115）</c:v>
                </c:pt>
                <c:pt idx="15">
                  <c:v>【 C.ハードウェアの高機能.高性能化 】   </c:v>
                </c:pt>
                <c:pt idx="16">
                  <c:v>OT系DX 実施中（N=  56）</c:v>
                </c:pt>
                <c:pt idx="17">
                  <c:v>OT系DX 準備中（N=  54）</c:v>
                </c:pt>
                <c:pt idx="18">
                  <c:v>OT系DX 検討中（N=100）</c:v>
                </c:pt>
                <c:pt idx="19">
                  <c:v>　　　　していない（N=116）</c:v>
                </c:pt>
                <c:pt idx="20">
                  <c:v>【 A.アーキテクチャの見直し 】       </c:v>
                </c:pt>
                <c:pt idx="21">
                  <c:v>OT系DX 実施中（N=  57）</c:v>
                </c:pt>
                <c:pt idx="22">
                  <c:v>OT系DX 準備中（N=  54）</c:v>
                </c:pt>
                <c:pt idx="23">
                  <c:v>OT系DX 検討中（N=101）</c:v>
                </c:pt>
                <c:pt idx="24">
                  <c:v>　　　　していない（N=117）</c:v>
                </c:pt>
                <c:pt idx="25">
                  <c:v>【 F.アジャイル開発の採用 】        </c:v>
                </c:pt>
                <c:pt idx="26">
                  <c:v>OT系DX 実施中（N=  56）</c:v>
                </c:pt>
                <c:pt idx="27">
                  <c:v>OT系DX 準備中（N=  53）</c:v>
                </c:pt>
                <c:pt idx="28">
                  <c:v>OT系DX 検討中（N=101）</c:v>
                </c:pt>
                <c:pt idx="29">
                  <c:v>　　　　していない（N=115）</c:v>
                </c:pt>
                <c:pt idx="30">
                  <c:v>【 I.外部の専門企業への委託 】       </c:v>
                </c:pt>
                <c:pt idx="31">
                  <c:v>OT系DX 実施中（N=  57）</c:v>
                </c:pt>
                <c:pt idx="32">
                  <c:v>OT系DX 準備中（N=  53）</c:v>
                </c:pt>
                <c:pt idx="33">
                  <c:v>OT系DX 検討中（N=  98）</c:v>
                </c:pt>
                <c:pt idx="34">
                  <c:v>　　　　していない（N=117）</c:v>
                </c:pt>
                <c:pt idx="35">
                  <c:v>【 E.モデルベース開発の導入 】       </c:v>
                </c:pt>
                <c:pt idx="36">
                  <c:v>OT系DX 実施中（N=  56）</c:v>
                </c:pt>
                <c:pt idx="37">
                  <c:v>OT系DX 準備中（N=  53）</c:v>
                </c:pt>
                <c:pt idx="38">
                  <c:v>OT系DX 検討中（N=  99）</c:v>
                </c:pt>
                <c:pt idx="39">
                  <c:v>　　　　していない（N=116）</c:v>
                </c:pt>
                <c:pt idx="40">
                  <c:v>【 D.プロダクトライン設計の導入 】     </c:v>
                </c:pt>
                <c:pt idx="41">
                  <c:v>OT系DX 実施中（N=  56）</c:v>
                </c:pt>
                <c:pt idx="42">
                  <c:v>OT系DX 準備中（N=  54）</c:v>
                </c:pt>
                <c:pt idx="43">
                  <c:v>OT系DX 検討中（N=  99）</c:v>
                </c:pt>
                <c:pt idx="44">
                  <c:v>　　　　していない（N=114）</c:v>
                </c:pt>
              </c:strCache>
            </c:strRef>
          </c:cat>
          <c:val>
            <c:numRef>
              <c:f>'Q13.要件の変化への対応（OT系DX状況別）'!$AE$7:$AE$51</c:f>
              <c:numCache>
                <c:formatCode>0.0%</c:formatCode>
                <c:ptCount val="45"/>
                <c:pt idx="0" formatCode="General">
                  <c:v>0</c:v>
                </c:pt>
                <c:pt idx="1">
                  <c:v>0</c:v>
                </c:pt>
                <c:pt idx="2">
                  <c:v>0</c:v>
                </c:pt>
                <c:pt idx="3">
                  <c:v>0</c:v>
                </c:pt>
                <c:pt idx="4">
                  <c:v>8.3333333333333332E-3</c:v>
                </c:pt>
                <c:pt idx="5" formatCode="General">
                  <c:v>0</c:v>
                </c:pt>
                <c:pt idx="6">
                  <c:v>0</c:v>
                </c:pt>
                <c:pt idx="7">
                  <c:v>0</c:v>
                </c:pt>
                <c:pt idx="8">
                  <c:v>0</c:v>
                </c:pt>
                <c:pt idx="9">
                  <c:v>2.5862068965517241E-2</c:v>
                </c:pt>
                <c:pt idx="10" formatCode="General">
                  <c:v>0</c:v>
                </c:pt>
                <c:pt idx="11">
                  <c:v>1.8518518518518517E-2</c:v>
                </c:pt>
                <c:pt idx="12">
                  <c:v>1.8518518518518517E-2</c:v>
                </c:pt>
                <c:pt idx="13">
                  <c:v>1.9801980198019802E-2</c:v>
                </c:pt>
                <c:pt idx="14">
                  <c:v>1.7391304347826087E-2</c:v>
                </c:pt>
                <c:pt idx="15" formatCode="General">
                  <c:v>0</c:v>
                </c:pt>
                <c:pt idx="16">
                  <c:v>0</c:v>
                </c:pt>
                <c:pt idx="17">
                  <c:v>0</c:v>
                </c:pt>
                <c:pt idx="18">
                  <c:v>0</c:v>
                </c:pt>
                <c:pt idx="19">
                  <c:v>1.7241379310344827E-2</c:v>
                </c:pt>
                <c:pt idx="20" formatCode="General">
                  <c:v>0</c:v>
                </c:pt>
                <c:pt idx="21">
                  <c:v>1.7543859649122806E-2</c:v>
                </c:pt>
                <c:pt idx="22">
                  <c:v>5.5555555555555552E-2</c:v>
                </c:pt>
                <c:pt idx="23">
                  <c:v>5.9405940594059403E-2</c:v>
                </c:pt>
                <c:pt idx="24">
                  <c:v>5.9829059829059832E-2</c:v>
                </c:pt>
                <c:pt idx="25" formatCode="General">
                  <c:v>0</c:v>
                </c:pt>
                <c:pt idx="26">
                  <c:v>3.5714285714285712E-2</c:v>
                </c:pt>
                <c:pt idx="27">
                  <c:v>5.6603773584905662E-2</c:v>
                </c:pt>
                <c:pt idx="28">
                  <c:v>9.9009900990099015E-2</c:v>
                </c:pt>
                <c:pt idx="29">
                  <c:v>9.5652173913043481E-2</c:v>
                </c:pt>
                <c:pt idx="30" formatCode="General">
                  <c:v>0</c:v>
                </c:pt>
                <c:pt idx="31">
                  <c:v>0</c:v>
                </c:pt>
                <c:pt idx="32">
                  <c:v>0</c:v>
                </c:pt>
                <c:pt idx="33">
                  <c:v>1.020408163265306E-2</c:v>
                </c:pt>
                <c:pt idx="34">
                  <c:v>4.2735042735042736E-2</c:v>
                </c:pt>
                <c:pt idx="35" formatCode="General">
                  <c:v>0</c:v>
                </c:pt>
                <c:pt idx="36">
                  <c:v>7.1428571428571425E-2</c:v>
                </c:pt>
                <c:pt idx="37">
                  <c:v>7.5471698113207544E-2</c:v>
                </c:pt>
                <c:pt idx="38">
                  <c:v>5.0505050505050504E-2</c:v>
                </c:pt>
                <c:pt idx="39">
                  <c:v>9.4827586206896547E-2</c:v>
                </c:pt>
                <c:pt idx="40" formatCode="General">
                  <c:v>0</c:v>
                </c:pt>
                <c:pt idx="41">
                  <c:v>5.3571428571428568E-2</c:v>
                </c:pt>
                <c:pt idx="42">
                  <c:v>0.14814814814814814</c:v>
                </c:pt>
                <c:pt idx="43">
                  <c:v>4.0404040404040407E-2</c:v>
                </c:pt>
                <c:pt idx="44">
                  <c:v>0.12280701754385964</c:v>
                </c:pt>
              </c:numCache>
            </c:numRef>
          </c:val>
          <c:extLst>
            <c:ext xmlns:c16="http://schemas.microsoft.com/office/drawing/2014/chart" uri="{C3380CC4-5D6E-409C-BE32-E72D297353CC}">
              <c16:uniqueId val="{00000017-A738-402E-B268-BC312F9E4FB6}"/>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'Q13.要件の変化への対応（AI状況別）'!$Z$6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CCD-4766-B118-100FD4A8EC61}"/>
                </c:ext>
              </c:extLst>
            </c:dLbl>
            <c:dLbl>
              <c:idx val="5"/>
              <c:delete val="1"/>
              <c:extLst>
                <c:ext xmlns:c15="http://schemas.microsoft.com/office/drawing/2012/chart" uri="{CE6537A1-D6FC-4f65-9D91-7224C49458BB}"/>
                <c:ext xmlns:c16="http://schemas.microsoft.com/office/drawing/2014/chart" uri="{C3380CC4-5D6E-409C-BE32-E72D297353CC}">
                  <c16:uniqueId val="{00000001-FCCD-4766-B118-100FD4A8EC61}"/>
                </c:ext>
              </c:extLst>
            </c:dLbl>
            <c:dLbl>
              <c:idx val="10"/>
              <c:delete val="1"/>
              <c:extLst>
                <c:ext xmlns:c15="http://schemas.microsoft.com/office/drawing/2012/chart" uri="{CE6537A1-D6FC-4f65-9D91-7224C49458BB}"/>
                <c:ext xmlns:c16="http://schemas.microsoft.com/office/drawing/2014/chart" uri="{C3380CC4-5D6E-409C-BE32-E72D297353CC}">
                  <c16:uniqueId val="{00000002-FCCD-4766-B118-100FD4A8EC61}"/>
                </c:ext>
              </c:extLst>
            </c:dLbl>
            <c:dLbl>
              <c:idx val="15"/>
              <c:delete val="1"/>
              <c:extLst>
                <c:ext xmlns:c15="http://schemas.microsoft.com/office/drawing/2012/chart" uri="{CE6537A1-D6FC-4f65-9D91-7224C49458BB}"/>
                <c:ext xmlns:c16="http://schemas.microsoft.com/office/drawing/2014/chart" uri="{C3380CC4-5D6E-409C-BE32-E72D297353CC}">
                  <c16:uniqueId val="{00000003-FCCD-4766-B118-100FD4A8EC61}"/>
                </c:ext>
              </c:extLst>
            </c:dLbl>
            <c:dLbl>
              <c:idx val="20"/>
              <c:delete val="1"/>
              <c:extLst>
                <c:ext xmlns:c15="http://schemas.microsoft.com/office/drawing/2012/chart" uri="{CE6537A1-D6FC-4f65-9D91-7224C49458BB}"/>
                <c:ext xmlns:c16="http://schemas.microsoft.com/office/drawing/2014/chart" uri="{C3380CC4-5D6E-409C-BE32-E72D297353CC}">
                  <c16:uniqueId val="{00000004-FCCD-4766-B118-100FD4A8EC61}"/>
                </c:ext>
              </c:extLst>
            </c:dLbl>
            <c:dLbl>
              <c:idx val="25"/>
              <c:delete val="1"/>
              <c:extLst>
                <c:ext xmlns:c15="http://schemas.microsoft.com/office/drawing/2012/chart" uri="{CE6537A1-D6FC-4f65-9D91-7224C49458BB}"/>
                <c:ext xmlns:c16="http://schemas.microsoft.com/office/drawing/2014/chart" uri="{C3380CC4-5D6E-409C-BE32-E72D297353CC}">
                  <c16:uniqueId val="{00000005-FCCD-4766-B118-100FD4A8EC61}"/>
                </c:ext>
              </c:extLst>
            </c:dLbl>
            <c:dLbl>
              <c:idx val="30"/>
              <c:delete val="1"/>
              <c:extLst>
                <c:ext xmlns:c15="http://schemas.microsoft.com/office/drawing/2012/chart" uri="{CE6537A1-D6FC-4f65-9D91-7224C49458BB}"/>
                <c:ext xmlns:c16="http://schemas.microsoft.com/office/drawing/2014/chart" uri="{C3380CC4-5D6E-409C-BE32-E72D297353CC}">
                  <c16:uniqueId val="{00000006-FCCD-4766-B118-100FD4A8EC61}"/>
                </c:ext>
              </c:extLst>
            </c:dLbl>
            <c:dLbl>
              <c:idx val="35"/>
              <c:delete val="1"/>
              <c:extLst>
                <c:ext xmlns:c15="http://schemas.microsoft.com/office/drawing/2012/chart" uri="{CE6537A1-D6FC-4f65-9D91-7224C49458BB}"/>
                <c:ext xmlns:c16="http://schemas.microsoft.com/office/drawing/2014/chart" uri="{C3380CC4-5D6E-409C-BE32-E72D297353CC}">
                  <c16:uniqueId val="{00000007-FCCD-4766-B118-100FD4A8EC61}"/>
                </c:ext>
              </c:extLst>
            </c:dLbl>
            <c:dLbl>
              <c:idx val="40"/>
              <c:delete val="1"/>
              <c:extLst>
                <c:ext xmlns:c15="http://schemas.microsoft.com/office/drawing/2012/chart" uri="{CE6537A1-D6FC-4f65-9D91-7224C49458BB}"/>
                <c:ext xmlns:c16="http://schemas.microsoft.com/office/drawing/2014/chart" uri="{C3380CC4-5D6E-409C-BE32-E72D297353CC}">
                  <c16:uniqueId val="{00000008-FCCD-4766-B118-100FD4A8EC61}"/>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'Q13.要件の変化への対応（AI状況別）'!$Z$7:$Z$51</c:f>
              <c:numCache>
                <c:formatCode>0.0%</c:formatCode>
                <c:ptCount val="45"/>
                <c:pt idx="0" formatCode="General">
                  <c:v>0</c:v>
                </c:pt>
                <c:pt idx="1">
                  <c:v>0.71568627450980393</c:v>
                </c:pt>
                <c:pt idx="2">
                  <c:v>0.63636363636363635</c:v>
                </c:pt>
                <c:pt idx="3">
                  <c:v>0.64864864864864868</c:v>
                </c:pt>
                <c:pt idx="4">
                  <c:v>0.53636363636363638</c:v>
                </c:pt>
                <c:pt idx="5" formatCode="General">
                  <c:v>0</c:v>
                </c:pt>
                <c:pt idx="6">
                  <c:v>0.54455445544554459</c:v>
                </c:pt>
                <c:pt idx="7">
                  <c:v>0.43181818181818182</c:v>
                </c:pt>
                <c:pt idx="8">
                  <c:v>0.32110091743119268</c:v>
                </c:pt>
                <c:pt idx="9">
                  <c:v>0.13207547169811321</c:v>
                </c:pt>
                <c:pt idx="10" formatCode="General">
                  <c:v>0</c:v>
                </c:pt>
                <c:pt idx="11">
                  <c:v>0.38</c:v>
                </c:pt>
                <c:pt idx="12">
                  <c:v>0.25287356321839083</c:v>
                </c:pt>
                <c:pt idx="13">
                  <c:v>0.22429906542056074</c:v>
                </c:pt>
                <c:pt idx="14">
                  <c:v>0.20183486238532111</c:v>
                </c:pt>
                <c:pt idx="15" formatCode="General">
                  <c:v>0</c:v>
                </c:pt>
                <c:pt idx="16">
                  <c:v>0.25</c:v>
                </c:pt>
                <c:pt idx="17">
                  <c:v>0.34090909090909088</c:v>
                </c:pt>
                <c:pt idx="18">
                  <c:v>0.25688073394495414</c:v>
                </c:pt>
                <c:pt idx="19">
                  <c:v>0.21296296296296297</c:v>
                </c:pt>
                <c:pt idx="20" formatCode="General">
                  <c:v>0</c:v>
                </c:pt>
                <c:pt idx="21">
                  <c:v>0.32673267326732675</c:v>
                </c:pt>
                <c:pt idx="22">
                  <c:v>0.20224719101123595</c:v>
                </c:pt>
                <c:pt idx="23">
                  <c:v>0.23148148148148148</c:v>
                </c:pt>
                <c:pt idx="24">
                  <c:v>0.18181818181818182</c:v>
                </c:pt>
                <c:pt idx="25" formatCode="General">
                  <c:v>0</c:v>
                </c:pt>
                <c:pt idx="26">
                  <c:v>0.23</c:v>
                </c:pt>
                <c:pt idx="27">
                  <c:v>0.19101123595505617</c:v>
                </c:pt>
                <c:pt idx="28">
                  <c:v>0.16822429906542055</c:v>
                </c:pt>
                <c:pt idx="29">
                  <c:v>0.12037037037037036</c:v>
                </c:pt>
                <c:pt idx="30" formatCode="General">
                  <c:v>0</c:v>
                </c:pt>
                <c:pt idx="31">
                  <c:v>0.13861386138613863</c:v>
                </c:pt>
                <c:pt idx="32">
                  <c:v>0.13953488372093023</c:v>
                </c:pt>
                <c:pt idx="33">
                  <c:v>8.2568807339449546E-2</c:v>
                </c:pt>
                <c:pt idx="34">
                  <c:v>0.12037037037037036</c:v>
                </c:pt>
                <c:pt idx="35" formatCode="General">
                  <c:v>0</c:v>
                </c:pt>
                <c:pt idx="36">
                  <c:v>0.13</c:v>
                </c:pt>
                <c:pt idx="37">
                  <c:v>0.10344827586206896</c:v>
                </c:pt>
                <c:pt idx="38">
                  <c:v>0.12149532710280374</c:v>
                </c:pt>
                <c:pt idx="39">
                  <c:v>8.2568807339449546E-2</c:v>
                </c:pt>
                <c:pt idx="40" formatCode="General">
                  <c:v>0</c:v>
                </c:pt>
                <c:pt idx="41">
                  <c:v>0.13</c:v>
                </c:pt>
                <c:pt idx="42">
                  <c:v>9.1954022988505746E-2</c:v>
                </c:pt>
                <c:pt idx="43">
                  <c:v>4.6296296296296294E-2</c:v>
                </c:pt>
                <c:pt idx="44">
                  <c:v>8.4112149532710276E-2</c:v>
                </c:pt>
              </c:numCache>
            </c:numRef>
          </c:val>
          <c:extLst>
            <c:ext xmlns:c16="http://schemas.microsoft.com/office/drawing/2014/chart" uri="{C3380CC4-5D6E-409C-BE32-E72D297353CC}">
              <c16:uniqueId val="{00000009-FCCD-4766-B118-100FD4A8EC61}"/>
            </c:ext>
          </c:extLst>
        </c:ser>
        <c:ser>
          <c:idx val="2"/>
          <c:order val="1"/>
          <c:tx>
            <c:strRef>
              <c:f>'Q13.要件の変化への対応（AI状況別）'!$AA$6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CCD-4766-B118-100FD4A8EC61}"/>
                </c:ext>
              </c:extLst>
            </c:dLbl>
            <c:dLbl>
              <c:idx val="5"/>
              <c:delete val="1"/>
              <c:extLst>
                <c:ext xmlns:c15="http://schemas.microsoft.com/office/drawing/2012/chart" uri="{CE6537A1-D6FC-4f65-9D91-7224C49458BB}"/>
                <c:ext xmlns:c16="http://schemas.microsoft.com/office/drawing/2014/chart" uri="{C3380CC4-5D6E-409C-BE32-E72D297353CC}">
                  <c16:uniqueId val="{0000000B-FCCD-4766-B118-100FD4A8EC61}"/>
                </c:ext>
              </c:extLst>
            </c:dLbl>
            <c:dLbl>
              <c:idx val="10"/>
              <c:delete val="1"/>
              <c:extLst>
                <c:ext xmlns:c15="http://schemas.microsoft.com/office/drawing/2012/chart" uri="{CE6537A1-D6FC-4f65-9D91-7224C49458BB}"/>
                <c:ext xmlns:c16="http://schemas.microsoft.com/office/drawing/2014/chart" uri="{C3380CC4-5D6E-409C-BE32-E72D297353CC}">
                  <c16:uniqueId val="{0000000C-FCCD-4766-B118-100FD4A8EC61}"/>
                </c:ext>
              </c:extLst>
            </c:dLbl>
            <c:dLbl>
              <c:idx val="15"/>
              <c:delete val="1"/>
              <c:extLst>
                <c:ext xmlns:c15="http://schemas.microsoft.com/office/drawing/2012/chart" uri="{CE6537A1-D6FC-4f65-9D91-7224C49458BB}"/>
                <c:ext xmlns:c16="http://schemas.microsoft.com/office/drawing/2014/chart" uri="{C3380CC4-5D6E-409C-BE32-E72D297353CC}">
                  <c16:uniqueId val="{0000000D-FCCD-4766-B118-100FD4A8EC61}"/>
                </c:ext>
              </c:extLst>
            </c:dLbl>
            <c:dLbl>
              <c:idx val="20"/>
              <c:delete val="1"/>
              <c:extLst>
                <c:ext xmlns:c15="http://schemas.microsoft.com/office/drawing/2012/chart" uri="{CE6537A1-D6FC-4f65-9D91-7224C49458BB}"/>
                <c:ext xmlns:c16="http://schemas.microsoft.com/office/drawing/2014/chart" uri="{C3380CC4-5D6E-409C-BE32-E72D297353CC}">
                  <c16:uniqueId val="{0000000E-FCCD-4766-B118-100FD4A8EC61}"/>
                </c:ext>
              </c:extLst>
            </c:dLbl>
            <c:dLbl>
              <c:idx val="25"/>
              <c:delete val="1"/>
              <c:extLst>
                <c:ext xmlns:c15="http://schemas.microsoft.com/office/drawing/2012/chart" uri="{CE6537A1-D6FC-4f65-9D91-7224C49458BB}"/>
                <c:ext xmlns:c16="http://schemas.microsoft.com/office/drawing/2014/chart" uri="{C3380CC4-5D6E-409C-BE32-E72D297353CC}">
                  <c16:uniqueId val="{0000000F-FCCD-4766-B118-100FD4A8EC61}"/>
                </c:ext>
              </c:extLst>
            </c:dLbl>
            <c:dLbl>
              <c:idx val="30"/>
              <c:delete val="1"/>
              <c:extLst>
                <c:ext xmlns:c15="http://schemas.microsoft.com/office/drawing/2012/chart" uri="{CE6537A1-D6FC-4f65-9D91-7224C49458BB}"/>
                <c:ext xmlns:c16="http://schemas.microsoft.com/office/drawing/2014/chart" uri="{C3380CC4-5D6E-409C-BE32-E72D297353CC}">
                  <c16:uniqueId val="{00000010-FCCD-4766-B118-100FD4A8EC61}"/>
                </c:ext>
              </c:extLst>
            </c:dLbl>
            <c:dLbl>
              <c:idx val="35"/>
              <c:delete val="1"/>
              <c:extLst>
                <c:ext xmlns:c15="http://schemas.microsoft.com/office/drawing/2012/chart" uri="{CE6537A1-D6FC-4f65-9D91-7224C49458BB}"/>
                <c:ext xmlns:c16="http://schemas.microsoft.com/office/drawing/2014/chart" uri="{C3380CC4-5D6E-409C-BE32-E72D297353CC}">
                  <c16:uniqueId val="{00000011-FCCD-4766-B118-100FD4A8EC61}"/>
                </c:ext>
              </c:extLst>
            </c:dLbl>
            <c:dLbl>
              <c:idx val="40"/>
              <c:delete val="1"/>
              <c:extLst>
                <c:ext xmlns:c15="http://schemas.microsoft.com/office/drawing/2012/chart" uri="{CE6537A1-D6FC-4f65-9D91-7224C49458BB}"/>
                <c:ext xmlns:c16="http://schemas.microsoft.com/office/drawing/2014/chart" uri="{C3380CC4-5D6E-409C-BE32-E72D297353CC}">
                  <c16:uniqueId val="{00000012-FCCD-4766-B118-100FD4A8EC61}"/>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'Q13.要件の変化への対応（AI状況別）'!$AA$7:$AA$51</c:f>
              <c:numCache>
                <c:formatCode>0.0%</c:formatCode>
                <c:ptCount val="45"/>
                <c:pt idx="0" formatCode="General">
                  <c:v>0</c:v>
                </c:pt>
                <c:pt idx="1">
                  <c:v>0.20588235294117646</c:v>
                </c:pt>
                <c:pt idx="2">
                  <c:v>0.26136363636363635</c:v>
                </c:pt>
                <c:pt idx="3">
                  <c:v>0.30630630630630629</c:v>
                </c:pt>
                <c:pt idx="4">
                  <c:v>0.31818181818181818</c:v>
                </c:pt>
                <c:pt idx="5" formatCode="General">
                  <c:v>0</c:v>
                </c:pt>
                <c:pt idx="6">
                  <c:v>0.29702970297029702</c:v>
                </c:pt>
                <c:pt idx="7">
                  <c:v>0.40909090909090912</c:v>
                </c:pt>
                <c:pt idx="8">
                  <c:v>0.44954128440366975</c:v>
                </c:pt>
                <c:pt idx="9">
                  <c:v>0.39622641509433965</c:v>
                </c:pt>
                <c:pt idx="10" formatCode="General">
                  <c:v>0</c:v>
                </c:pt>
                <c:pt idx="11">
                  <c:v>0.32</c:v>
                </c:pt>
                <c:pt idx="12">
                  <c:v>0.48275862068965519</c:v>
                </c:pt>
                <c:pt idx="13">
                  <c:v>0.42990654205607476</c:v>
                </c:pt>
                <c:pt idx="14">
                  <c:v>0.3577981651376147</c:v>
                </c:pt>
                <c:pt idx="15" formatCode="General">
                  <c:v>0</c:v>
                </c:pt>
                <c:pt idx="16">
                  <c:v>0.43</c:v>
                </c:pt>
                <c:pt idx="17">
                  <c:v>0.43181818181818182</c:v>
                </c:pt>
                <c:pt idx="18">
                  <c:v>0.43119266055045874</c:v>
                </c:pt>
                <c:pt idx="19">
                  <c:v>0.39814814814814814</c:v>
                </c:pt>
                <c:pt idx="20" formatCode="General">
                  <c:v>0</c:v>
                </c:pt>
                <c:pt idx="21">
                  <c:v>0.31683168316831684</c:v>
                </c:pt>
                <c:pt idx="22">
                  <c:v>0.3595505617977528</c:v>
                </c:pt>
                <c:pt idx="23">
                  <c:v>0.29629629629629628</c:v>
                </c:pt>
                <c:pt idx="24">
                  <c:v>0.24545454545454545</c:v>
                </c:pt>
                <c:pt idx="25" formatCode="General">
                  <c:v>0</c:v>
                </c:pt>
                <c:pt idx="26">
                  <c:v>0.33</c:v>
                </c:pt>
                <c:pt idx="27">
                  <c:v>0.29213483146067415</c:v>
                </c:pt>
                <c:pt idx="28">
                  <c:v>0.18691588785046728</c:v>
                </c:pt>
                <c:pt idx="29">
                  <c:v>0.14814814814814814</c:v>
                </c:pt>
                <c:pt idx="30" formatCode="General">
                  <c:v>0</c:v>
                </c:pt>
                <c:pt idx="31">
                  <c:v>0.34653465346534651</c:v>
                </c:pt>
                <c:pt idx="32">
                  <c:v>0.36046511627906974</c:v>
                </c:pt>
                <c:pt idx="33">
                  <c:v>0.37614678899082571</c:v>
                </c:pt>
                <c:pt idx="34">
                  <c:v>0.28703703703703703</c:v>
                </c:pt>
                <c:pt idx="35" formatCode="General">
                  <c:v>0</c:v>
                </c:pt>
                <c:pt idx="36">
                  <c:v>0.33</c:v>
                </c:pt>
                <c:pt idx="37">
                  <c:v>0.2988505747126437</c:v>
                </c:pt>
                <c:pt idx="38">
                  <c:v>0.30841121495327101</c:v>
                </c:pt>
                <c:pt idx="39">
                  <c:v>0.1743119266055046</c:v>
                </c:pt>
                <c:pt idx="40" formatCode="General">
                  <c:v>0</c:v>
                </c:pt>
                <c:pt idx="41">
                  <c:v>0.19</c:v>
                </c:pt>
                <c:pt idx="42">
                  <c:v>0.21839080459770116</c:v>
                </c:pt>
                <c:pt idx="43">
                  <c:v>0.27777777777777779</c:v>
                </c:pt>
                <c:pt idx="44">
                  <c:v>0.22429906542056074</c:v>
                </c:pt>
              </c:numCache>
            </c:numRef>
          </c:val>
          <c:extLst>
            <c:ext xmlns:c16="http://schemas.microsoft.com/office/drawing/2014/chart" uri="{C3380CC4-5D6E-409C-BE32-E72D297353CC}">
              <c16:uniqueId val="{00000013-FCCD-4766-B118-100FD4A8EC61}"/>
            </c:ext>
          </c:extLst>
        </c:ser>
        <c:ser>
          <c:idx val="1"/>
          <c:order val="2"/>
          <c:tx>
            <c:strRef>
              <c:f>'Q13.要件の変化への対応（AI状況別）'!$AB$6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'Q13.要件の変化への対応（AI状況別）'!$AB$7:$AB$51</c:f>
              <c:numCache>
                <c:formatCode>0.0%</c:formatCode>
                <c:ptCount val="45"/>
                <c:pt idx="0" formatCode="General">
                  <c:v>0</c:v>
                </c:pt>
                <c:pt idx="1">
                  <c:v>7.8431372549019607E-2</c:v>
                </c:pt>
                <c:pt idx="2">
                  <c:v>9.0909090909090912E-2</c:v>
                </c:pt>
                <c:pt idx="3">
                  <c:v>2.7027027027027029E-2</c:v>
                </c:pt>
                <c:pt idx="4">
                  <c:v>8.1818181818181818E-2</c:v>
                </c:pt>
                <c:pt idx="5" formatCode="General">
                  <c:v>0</c:v>
                </c:pt>
                <c:pt idx="6">
                  <c:v>0.11881188118811881</c:v>
                </c:pt>
                <c:pt idx="7">
                  <c:v>0.13636363636363635</c:v>
                </c:pt>
                <c:pt idx="8">
                  <c:v>0.1834862385321101</c:v>
                </c:pt>
                <c:pt idx="9">
                  <c:v>0.31132075471698112</c:v>
                </c:pt>
                <c:pt idx="10" formatCode="General">
                  <c:v>0</c:v>
                </c:pt>
                <c:pt idx="11">
                  <c:v>0.27</c:v>
                </c:pt>
                <c:pt idx="12">
                  <c:v>0.2413793103448276</c:v>
                </c:pt>
                <c:pt idx="13">
                  <c:v>0.24299065420560748</c:v>
                </c:pt>
                <c:pt idx="14">
                  <c:v>0.28440366972477066</c:v>
                </c:pt>
                <c:pt idx="15" formatCode="General">
                  <c:v>0</c:v>
                </c:pt>
                <c:pt idx="16">
                  <c:v>0.24</c:v>
                </c:pt>
                <c:pt idx="17">
                  <c:v>0.20454545454545456</c:v>
                </c:pt>
                <c:pt idx="18">
                  <c:v>0.22018348623853212</c:v>
                </c:pt>
                <c:pt idx="19">
                  <c:v>0.24074074074074073</c:v>
                </c:pt>
                <c:pt idx="20" formatCode="General">
                  <c:v>0</c:v>
                </c:pt>
                <c:pt idx="21">
                  <c:v>0.31683168316831684</c:v>
                </c:pt>
                <c:pt idx="22">
                  <c:v>0.34831460674157305</c:v>
                </c:pt>
                <c:pt idx="23">
                  <c:v>0.35185185185185186</c:v>
                </c:pt>
                <c:pt idx="24">
                  <c:v>0.3</c:v>
                </c:pt>
                <c:pt idx="25" formatCode="General">
                  <c:v>0</c:v>
                </c:pt>
                <c:pt idx="26">
                  <c:v>0.3</c:v>
                </c:pt>
                <c:pt idx="27">
                  <c:v>0.3595505617977528</c:v>
                </c:pt>
                <c:pt idx="28">
                  <c:v>0.42056074766355139</c:v>
                </c:pt>
                <c:pt idx="29">
                  <c:v>0.3611111111111111</c:v>
                </c:pt>
                <c:pt idx="30" formatCode="General">
                  <c:v>0</c:v>
                </c:pt>
                <c:pt idx="31">
                  <c:v>0.41584158415841582</c:v>
                </c:pt>
                <c:pt idx="32">
                  <c:v>0.36046511627906974</c:v>
                </c:pt>
                <c:pt idx="33">
                  <c:v>0.3577981651376147</c:v>
                </c:pt>
                <c:pt idx="34">
                  <c:v>0.37962962962962965</c:v>
                </c:pt>
                <c:pt idx="35" formatCode="General">
                  <c:v>0</c:v>
                </c:pt>
                <c:pt idx="36">
                  <c:v>0.37</c:v>
                </c:pt>
                <c:pt idx="37">
                  <c:v>0.47126436781609193</c:v>
                </c:pt>
                <c:pt idx="38">
                  <c:v>0.35514018691588783</c:v>
                </c:pt>
                <c:pt idx="39">
                  <c:v>0.44036697247706424</c:v>
                </c:pt>
                <c:pt idx="40" formatCode="General">
                  <c:v>0</c:v>
                </c:pt>
                <c:pt idx="41">
                  <c:v>0.49</c:v>
                </c:pt>
                <c:pt idx="42">
                  <c:v>0.56321839080459768</c:v>
                </c:pt>
                <c:pt idx="43">
                  <c:v>0.45370370370370372</c:v>
                </c:pt>
                <c:pt idx="44">
                  <c:v>0.37383177570093457</c:v>
                </c:pt>
              </c:numCache>
            </c:numRef>
          </c:val>
          <c:extLst>
            <c:ext xmlns:c16="http://schemas.microsoft.com/office/drawing/2014/chart" uri="{C3380CC4-5D6E-409C-BE32-E72D297353CC}">
              <c16:uniqueId val="{00000014-FCCD-4766-B118-100FD4A8EC61}"/>
            </c:ext>
          </c:extLst>
        </c:ser>
        <c:ser>
          <c:idx val="3"/>
          <c:order val="3"/>
          <c:tx>
            <c:strRef>
              <c:f>'Q13.要件の変化への対応（AI状況別）'!$AC$6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'Q13.要件の変化への対応（AI状況別）'!$AC$7:$AC$51</c:f>
              <c:numCache>
                <c:formatCode>0.0%</c:formatCode>
                <c:ptCount val="45"/>
                <c:pt idx="0" formatCode="General">
                  <c:v>0</c:v>
                </c:pt>
                <c:pt idx="1">
                  <c:v>0</c:v>
                </c:pt>
                <c:pt idx="2">
                  <c:v>1.1363636363636364E-2</c:v>
                </c:pt>
                <c:pt idx="3">
                  <c:v>0</c:v>
                </c:pt>
                <c:pt idx="4">
                  <c:v>9.0909090909090905E-3</c:v>
                </c:pt>
                <c:pt idx="5" formatCode="General">
                  <c:v>0</c:v>
                </c:pt>
                <c:pt idx="6">
                  <c:v>2.9702970297029702E-2</c:v>
                </c:pt>
                <c:pt idx="7">
                  <c:v>1.1363636363636364E-2</c:v>
                </c:pt>
                <c:pt idx="8">
                  <c:v>9.1743119266055051E-3</c:v>
                </c:pt>
                <c:pt idx="9">
                  <c:v>5.6603773584905662E-2</c:v>
                </c:pt>
                <c:pt idx="10" formatCode="General">
                  <c:v>0</c:v>
                </c:pt>
                <c:pt idx="11">
                  <c:v>0.02</c:v>
                </c:pt>
                <c:pt idx="12">
                  <c:v>1.1494252873563218E-2</c:v>
                </c:pt>
                <c:pt idx="13">
                  <c:v>5.6074766355140186E-2</c:v>
                </c:pt>
                <c:pt idx="14">
                  <c:v>9.1743119266055051E-3</c:v>
                </c:pt>
                <c:pt idx="15" formatCode="General">
                  <c:v>0</c:v>
                </c:pt>
                <c:pt idx="16">
                  <c:v>0.06</c:v>
                </c:pt>
                <c:pt idx="17">
                  <c:v>1.1363636363636364E-2</c:v>
                </c:pt>
                <c:pt idx="18">
                  <c:v>6.4220183486238536E-2</c:v>
                </c:pt>
                <c:pt idx="19">
                  <c:v>3.7037037037037035E-2</c:v>
                </c:pt>
                <c:pt idx="20" formatCode="General">
                  <c:v>0</c:v>
                </c:pt>
                <c:pt idx="21">
                  <c:v>1.9801980198019802E-2</c:v>
                </c:pt>
                <c:pt idx="22">
                  <c:v>4.49438202247191E-2</c:v>
                </c:pt>
                <c:pt idx="23">
                  <c:v>5.5555555555555552E-2</c:v>
                </c:pt>
                <c:pt idx="24">
                  <c:v>4.5454545454545456E-2</c:v>
                </c:pt>
                <c:pt idx="25" formatCode="General">
                  <c:v>0</c:v>
                </c:pt>
                <c:pt idx="26">
                  <c:v>0.06</c:v>
                </c:pt>
                <c:pt idx="27">
                  <c:v>7.8651685393258425E-2</c:v>
                </c:pt>
                <c:pt idx="28">
                  <c:v>8.4112149532710276E-2</c:v>
                </c:pt>
                <c:pt idx="29">
                  <c:v>0.1111111111111111</c:v>
                </c:pt>
                <c:pt idx="30" formatCode="General">
                  <c:v>0</c:v>
                </c:pt>
                <c:pt idx="31">
                  <c:v>8.9108910891089105E-2</c:v>
                </c:pt>
                <c:pt idx="32">
                  <c:v>6.9767441860465115E-2</c:v>
                </c:pt>
                <c:pt idx="33">
                  <c:v>9.1743119266055051E-2</c:v>
                </c:pt>
                <c:pt idx="34">
                  <c:v>7.407407407407407E-2</c:v>
                </c:pt>
                <c:pt idx="35" formatCode="General">
                  <c:v>0</c:v>
                </c:pt>
                <c:pt idx="36">
                  <c:v>0.1</c:v>
                </c:pt>
                <c:pt idx="37">
                  <c:v>5.7471264367816091E-2</c:v>
                </c:pt>
                <c:pt idx="38">
                  <c:v>8.4112149532710276E-2</c:v>
                </c:pt>
                <c:pt idx="39">
                  <c:v>9.1743119266055051E-2</c:v>
                </c:pt>
                <c:pt idx="40" formatCode="General">
                  <c:v>0</c:v>
                </c:pt>
                <c:pt idx="41">
                  <c:v>0.1</c:v>
                </c:pt>
                <c:pt idx="42">
                  <c:v>4.5977011494252873E-2</c:v>
                </c:pt>
                <c:pt idx="43">
                  <c:v>9.2592592592592587E-2</c:v>
                </c:pt>
                <c:pt idx="44">
                  <c:v>7.476635514018691E-2</c:v>
                </c:pt>
              </c:numCache>
            </c:numRef>
          </c:val>
          <c:extLst>
            <c:ext xmlns:c16="http://schemas.microsoft.com/office/drawing/2014/chart" uri="{C3380CC4-5D6E-409C-BE32-E72D297353CC}">
              <c16:uniqueId val="{00000015-FCCD-4766-B118-100FD4A8EC61}"/>
            </c:ext>
          </c:extLst>
        </c:ser>
        <c:ser>
          <c:idx val="4"/>
          <c:order val="4"/>
          <c:tx>
            <c:strRef>
              <c:f>'Q13.要件の変化への対応（AI状況別）'!$AD$6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'Q13.要件の変化への対応（AI状況別）'!$AD$7:$AD$51</c:f>
              <c:numCache>
                <c:formatCode>0.0%</c:formatCode>
                <c:ptCount val="45"/>
                <c:pt idx="0" formatCode="General">
                  <c:v>0</c:v>
                </c:pt>
                <c:pt idx="1">
                  <c:v>0</c:v>
                </c:pt>
                <c:pt idx="2">
                  <c:v>0</c:v>
                </c:pt>
                <c:pt idx="3">
                  <c:v>0</c:v>
                </c:pt>
                <c:pt idx="4">
                  <c:v>9.0909090909090905E-3</c:v>
                </c:pt>
                <c:pt idx="5" formatCode="General">
                  <c:v>0</c:v>
                </c:pt>
                <c:pt idx="6">
                  <c:v>9.9009900990099011E-3</c:v>
                </c:pt>
                <c:pt idx="7">
                  <c:v>0</c:v>
                </c:pt>
                <c:pt idx="8">
                  <c:v>0</c:v>
                </c:pt>
                <c:pt idx="9">
                  <c:v>2.8301886792452831E-2</c:v>
                </c:pt>
                <c:pt idx="10" formatCode="General">
                  <c:v>0</c:v>
                </c:pt>
                <c:pt idx="11">
                  <c:v>0.01</c:v>
                </c:pt>
                <c:pt idx="12">
                  <c:v>0</c:v>
                </c:pt>
                <c:pt idx="13">
                  <c:v>9.3457943925233638E-3</c:v>
                </c:pt>
                <c:pt idx="14">
                  <c:v>6.4220183486238536E-2</c:v>
                </c:pt>
                <c:pt idx="15" formatCode="General">
                  <c:v>0</c:v>
                </c:pt>
                <c:pt idx="16">
                  <c:v>0.01</c:v>
                </c:pt>
                <c:pt idx="17">
                  <c:v>1.1363636363636364E-2</c:v>
                </c:pt>
                <c:pt idx="18">
                  <c:v>1.834862385321101E-2</c:v>
                </c:pt>
                <c:pt idx="19">
                  <c:v>5.5555555555555552E-2</c:v>
                </c:pt>
                <c:pt idx="20" formatCode="General">
                  <c:v>0</c:v>
                </c:pt>
                <c:pt idx="21">
                  <c:v>9.9009900990099011E-3</c:v>
                </c:pt>
                <c:pt idx="22">
                  <c:v>2.247191011235955E-2</c:v>
                </c:pt>
                <c:pt idx="23">
                  <c:v>9.2592592592592587E-3</c:v>
                </c:pt>
                <c:pt idx="24">
                  <c:v>6.363636363636363E-2</c:v>
                </c:pt>
                <c:pt idx="25" formatCode="General">
                  <c:v>0</c:v>
                </c:pt>
                <c:pt idx="26">
                  <c:v>0.04</c:v>
                </c:pt>
                <c:pt idx="27">
                  <c:v>1.1235955056179775E-2</c:v>
                </c:pt>
                <c:pt idx="28">
                  <c:v>2.8037383177570093E-2</c:v>
                </c:pt>
                <c:pt idx="29">
                  <c:v>7.407407407407407E-2</c:v>
                </c:pt>
                <c:pt idx="30" formatCode="General">
                  <c:v>0</c:v>
                </c:pt>
                <c:pt idx="31">
                  <c:v>9.9009900990099011E-3</c:v>
                </c:pt>
                <c:pt idx="32">
                  <c:v>5.8139534883720929E-2</c:v>
                </c:pt>
                <c:pt idx="33">
                  <c:v>4.5871559633027525E-2</c:v>
                </c:pt>
                <c:pt idx="34">
                  <c:v>6.4814814814814811E-2</c:v>
                </c:pt>
                <c:pt idx="35" formatCode="General">
                  <c:v>0</c:v>
                </c:pt>
                <c:pt idx="36">
                  <c:v>0.01</c:v>
                </c:pt>
                <c:pt idx="37">
                  <c:v>3.4482758620689655E-2</c:v>
                </c:pt>
                <c:pt idx="38">
                  <c:v>1.8691588785046728E-2</c:v>
                </c:pt>
                <c:pt idx="39">
                  <c:v>5.5045871559633031E-2</c:v>
                </c:pt>
                <c:pt idx="40" formatCode="General">
                  <c:v>0</c:v>
                </c:pt>
                <c:pt idx="41">
                  <c:v>0.02</c:v>
                </c:pt>
                <c:pt idx="42">
                  <c:v>1.1494252873563218E-2</c:v>
                </c:pt>
                <c:pt idx="43">
                  <c:v>1.8518518518518517E-2</c:v>
                </c:pt>
                <c:pt idx="44">
                  <c:v>7.476635514018691E-2</c:v>
                </c:pt>
              </c:numCache>
            </c:numRef>
          </c:val>
          <c:extLst>
            <c:ext xmlns:c16="http://schemas.microsoft.com/office/drawing/2014/chart" uri="{C3380CC4-5D6E-409C-BE32-E72D297353CC}">
              <c16:uniqueId val="{00000016-FCCD-4766-B118-100FD4A8EC61}"/>
            </c:ext>
          </c:extLst>
        </c:ser>
        <c:ser>
          <c:idx val="5"/>
          <c:order val="5"/>
          <c:tx>
            <c:strRef>
              <c:f>'Q13.要件の変化への対応（AI状況別）'!$AE$6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提供中・実施中（N=102）</c:v>
                </c:pt>
                <c:pt idx="2">
                  <c:v>AI 開発中・準備中（N=  88）</c:v>
                </c:pt>
                <c:pt idx="3">
                  <c:v>AI 調査中・検討中（N=111）</c:v>
                </c:pt>
                <c:pt idx="4">
                  <c:v>　　　　していない（N=110）</c:v>
                </c:pt>
                <c:pt idx="5">
                  <c:v>【 G.新たな開発技術.AI等.の導入 】   </c:v>
                </c:pt>
                <c:pt idx="6">
                  <c:v>AI 提供中・実施中（N=101）</c:v>
                </c:pt>
                <c:pt idx="7">
                  <c:v>AI 開発中・準備中（N=  88）</c:v>
                </c:pt>
                <c:pt idx="8">
                  <c:v>AI 調査中・検討中（N=109）</c:v>
                </c:pt>
                <c:pt idx="9">
                  <c:v>　　　　していない（N=106）</c:v>
                </c:pt>
                <c:pt idx="10">
                  <c:v>【 B.ソフトウェア.プラットフォームの導入 】</c:v>
                </c:pt>
                <c:pt idx="11">
                  <c:v>AI 提供中・実施中（N=100）</c:v>
                </c:pt>
                <c:pt idx="12">
                  <c:v>AI 開発中・準備中（N=  87）</c:v>
                </c:pt>
                <c:pt idx="13">
                  <c:v>AI 調査中・検討中（N=107）</c:v>
                </c:pt>
                <c:pt idx="14">
                  <c:v>　　　　していない（N=109）</c:v>
                </c:pt>
                <c:pt idx="15">
                  <c:v>【 C.ハードウェアの高機能.高性能化 】   </c:v>
                </c:pt>
                <c:pt idx="16">
                  <c:v>AI 提供中・実施中（N=100）</c:v>
                </c:pt>
                <c:pt idx="17">
                  <c:v>AI 開発中・準備中（N=  88）</c:v>
                </c:pt>
                <c:pt idx="18">
                  <c:v>AI 調査中・検討中（N=109）</c:v>
                </c:pt>
                <c:pt idx="19">
                  <c:v>　　　　していない（N=108）</c:v>
                </c:pt>
                <c:pt idx="20">
                  <c:v>【 A.アーキテクチャの見直し 】       </c:v>
                </c:pt>
                <c:pt idx="21">
                  <c:v>AI 提供中・実施中（N=101）</c:v>
                </c:pt>
                <c:pt idx="22">
                  <c:v>AI 開発中・準備中（N=  89）</c:v>
                </c:pt>
                <c:pt idx="23">
                  <c:v>AI 調査中・検討中（N=108）</c:v>
                </c:pt>
                <c:pt idx="24">
                  <c:v>　　　　していない（N=110）</c:v>
                </c:pt>
                <c:pt idx="25">
                  <c:v>【 F.アジャイル開発の採用 】        </c:v>
                </c:pt>
                <c:pt idx="26">
                  <c:v>AI 提供中・実施中（N=100）</c:v>
                </c:pt>
                <c:pt idx="27">
                  <c:v>AI 開発中・準備中（N=  89）</c:v>
                </c:pt>
                <c:pt idx="28">
                  <c:v>AI 調査中・検討中（N=107）</c:v>
                </c:pt>
                <c:pt idx="29">
                  <c:v>　　　　していない（N=108）</c:v>
                </c:pt>
                <c:pt idx="30">
                  <c:v>【 I.外部の専門企業への委託 】       </c:v>
                </c:pt>
                <c:pt idx="31">
                  <c:v>AI 提供中・実施中（N=101）</c:v>
                </c:pt>
                <c:pt idx="32">
                  <c:v>AI 開発中・準備中（N=  86）</c:v>
                </c:pt>
                <c:pt idx="33">
                  <c:v>AI 調査中・検討中（N=109）</c:v>
                </c:pt>
                <c:pt idx="34">
                  <c:v>　　　　していない（N=108）</c:v>
                </c:pt>
                <c:pt idx="35">
                  <c:v>【 E.モデルベース開発の導入 】       </c:v>
                </c:pt>
                <c:pt idx="36">
                  <c:v>AI 提供中・実施中（N=100）</c:v>
                </c:pt>
                <c:pt idx="37">
                  <c:v>AI 開発中・準備中（N=  87）</c:v>
                </c:pt>
                <c:pt idx="38">
                  <c:v>AI 調査中・検討中（N=107）</c:v>
                </c:pt>
                <c:pt idx="39">
                  <c:v>　　　　していない（N=109）</c:v>
                </c:pt>
                <c:pt idx="40">
                  <c:v>【 D.プロダクトライン設計の導入 】     </c:v>
                </c:pt>
                <c:pt idx="41">
                  <c:v>AI 提供中・実施中（N=100）</c:v>
                </c:pt>
                <c:pt idx="42">
                  <c:v>AI 開発中・準備中（N=  87）</c:v>
                </c:pt>
                <c:pt idx="43">
                  <c:v>AI 調査中・検討中（N=108）</c:v>
                </c:pt>
                <c:pt idx="44">
                  <c:v>　　　　していない（N=107）</c:v>
                </c:pt>
              </c:strCache>
            </c:strRef>
          </c:cat>
          <c:val>
            <c:numRef>
              <c:f>'Q13.要件の変化への対応（AI状況別）'!$AE$7:$AE$51</c:f>
              <c:numCache>
                <c:formatCode>0.0%</c:formatCode>
                <c:ptCount val="45"/>
                <c:pt idx="0" formatCode="General">
                  <c:v>0</c:v>
                </c:pt>
                <c:pt idx="1">
                  <c:v>0</c:v>
                </c:pt>
                <c:pt idx="2">
                  <c:v>0</c:v>
                </c:pt>
                <c:pt idx="3">
                  <c:v>1.8018018018018018E-2</c:v>
                </c:pt>
                <c:pt idx="4">
                  <c:v>4.5454545454545456E-2</c:v>
                </c:pt>
                <c:pt idx="5" formatCode="General">
                  <c:v>0</c:v>
                </c:pt>
                <c:pt idx="6">
                  <c:v>0</c:v>
                </c:pt>
                <c:pt idx="7">
                  <c:v>1.1363636363636364E-2</c:v>
                </c:pt>
                <c:pt idx="8">
                  <c:v>3.669724770642202E-2</c:v>
                </c:pt>
                <c:pt idx="9">
                  <c:v>7.5471698113207544E-2</c:v>
                </c:pt>
                <c:pt idx="10" formatCode="General">
                  <c:v>0</c:v>
                </c:pt>
                <c:pt idx="11">
                  <c:v>0</c:v>
                </c:pt>
                <c:pt idx="12">
                  <c:v>1.1494252873563218E-2</c:v>
                </c:pt>
                <c:pt idx="13">
                  <c:v>3.7383177570093455E-2</c:v>
                </c:pt>
                <c:pt idx="14">
                  <c:v>8.2568807339449546E-2</c:v>
                </c:pt>
                <c:pt idx="15" formatCode="General">
                  <c:v>0</c:v>
                </c:pt>
                <c:pt idx="16">
                  <c:v>0.01</c:v>
                </c:pt>
                <c:pt idx="17">
                  <c:v>0</c:v>
                </c:pt>
                <c:pt idx="18">
                  <c:v>9.1743119266055051E-3</c:v>
                </c:pt>
                <c:pt idx="19">
                  <c:v>5.5555555555555552E-2</c:v>
                </c:pt>
                <c:pt idx="20" formatCode="General">
                  <c:v>0</c:v>
                </c:pt>
                <c:pt idx="21">
                  <c:v>9.9009900990099011E-3</c:v>
                </c:pt>
                <c:pt idx="22">
                  <c:v>2.247191011235955E-2</c:v>
                </c:pt>
                <c:pt idx="23">
                  <c:v>5.5555555555555552E-2</c:v>
                </c:pt>
                <c:pt idx="24">
                  <c:v>0.16363636363636364</c:v>
                </c:pt>
                <c:pt idx="25" formatCode="General">
                  <c:v>0</c:v>
                </c:pt>
                <c:pt idx="26">
                  <c:v>0.04</c:v>
                </c:pt>
                <c:pt idx="27">
                  <c:v>6.741573033707865E-2</c:v>
                </c:pt>
                <c:pt idx="28">
                  <c:v>0.11214953271028037</c:v>
                </c:pt>
                <c:pt idx="29">
                  <c:v>0.18518518518518517</c:v>
                </c:pt>
                <c:pt idx="30" formatCode="General">
                  <c:v>0</c:v>
                </c:pt>
                <c:pt idx="31">
                  <c:v>0</c:v>
                </c:pt>
                <c:pt idx="32">
                  <c:v>1.1627906976744186E-2</c:v>
                </c:pt>
                <c:pt idx="33">
                  <c:v>4.5871559633027525E-2</c:v>
                </c:pt>
                <c:pt idx="34">
                  <c:v>7.407407407407407E-2</c:v>
                </c:pt>
                <c:pt idx="35" formatCode="General">
                  <c:v>0</c:v>
                </c:pt>
                <c:pt idx="36">
                  <c:v>0.06</c:v>
                </c:pt>
                <c:pt idx="37">
                  <c:v>3.4482758620689655E-2</c:v>
                </c:pt>
                <c:pt idx="38">
                  <c:v>0.11214953271028037</c:v>
                </c:pt>
                <c:pt idx="39">
                  <c:v>0.15596330275229359</c:v>
                </c:pt>
                <c:pt idx="40" formatCode="General">
                  <c:v>0</c:v>
                </c:pt>
                <c:pt idx="41">
                  <c:v>7.0000000000000007E-2</c:v>
                </c:pt>
                <c:pt idx="42">
                  <c:v>6.8965517241379309E-2</c:v>
                </c:pt>
                <c:pt idx="43">
                  <c:v>0.1111111111111111</c:v>
                </c:pt>
                <c:pt idx="44">
                  <c:v>0.16822429906542055</c:v>
                </c:pt>
              </c:numCache>
            </c:numRef>
          </c:val>
          <c:extLst>
            <c:ext xmlns:c16="http://schemas.microsoft.com/office/drawing/2014/chart" uri="{C3380CC4-5D6E-409C-BE32-E72D297353CC}">
              <c16:uniqueId val="{00000017-FCCD-4766-B118-100FD4A8EC61}"/>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5.0170987654320987E-2"/>
          <c:w val="0.58036699643988476"/>
          <c:h val="0.93188657407407405"/>
        </c:manualLayout>
      </c:layout>
      <c:barChart>
        <c:barDir val="bar"/>
        <c:grouping val="stacked"/>
        <c:varyColors val="0"/>
        <c:ser>
          <c:idx val="0"/>
          <c:order val="0"/>
          <c:tx>
            <c:strRef>
              <c:f>'Q13.要件の変化への対応（DX有無）'!$Z$6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6A8-4D0A-9644-5E672A737A3A}"/>
                </c:ext>
              </c:extLst>
            </c:dLbl>
            <c:dLbl>
              <c:idx val="3"/>
              <c:delete val="1"/>
              <c:extLst>
                <c:ext xmlns:c15="http://schemas.microsoft.com/office/drawing/2012/chart" uri="{CE6537A1-D6FC-4f65-9D91-7224C49458BB}"/>
                <c:ext xmlns:c16="http://schemas.microsoft.com/office/drawing/2014/chart" uri="{C3380CC4-5D6E-409C-BE32-E72D297353CC}">
                  <c16:uniqueId val="{00000001-B6A8-4D0A-9644-5E672A737A3A}"/>
                </c:ext>
              </c:extLst>
            </c:dLbl>
            <c:dLbl>
              <c:idx val="6"/>
              <c:delete val="1"/>
              <c:extLst>
                <c:ext xmlns:c15="http://schemas.microsoft.com/office/drawing/2012/chart" uri="{CE6537A1-D6FC-4f65-9D91-7224C49458BB}"/>
                <c:ext xmlns:c16="http://schemas.microsoft.com/office/drawing/2014/chart" uri="{C3380CC4-5D6E-409C-BE32-E72D297353CC}">
                  <c16:uniqueId val="{00000002-B6A8-4D0A-9644-5E672A737A3A}"/>
                </c:ext>
              </c:extLst>
            </c:dLbl>
            <c:dLbl>
              <c:idx val="9"/>
              <c:delete val="1"/>
              <c:extLst>
                <c:ext xmlns:c15="http://schemas.microsoft.com/office/drawing/2012/chart" uri="{CE6537A1-D6FC-4f65-9D91-7224C49458BB}"/>
                <c:ext xmlns:c16="http://schemas.microsoft.com/office/drawing/2014/chart" uri="{C3380CC4-5D6E-409C-BE32-E72D297353CC}">
                  <c16:uniqueId val="{00000003-B6A8-4D0A-9644-5E672A737A3A}"/>
                </c:ext>
              </c:extLst>
            </c:dLbl>
            <c:dLbl>
              <c:idx val="12"/>
              <c:delete val="1"/>
              <c:extLst>
                <c:ext xmlns:c15="http://schemas.microsoft.com/office/drawing/2012/chart" uri="{CE6537A1-D6FC-4f65-9D91-7224C49458BB}"/>
                <c:ext xmlns:c16="http://schemas.microsoft.com/office/drawing/2014/chart" uri="{C3380CC4-5D6E-409C-BE32-E72D297353CC}">
                  <c16:uniqueId val="{00000004-B6A8-4D0A-9644-5E672A737A3A}"/>
                </c:ext>
              </c:extLst>
            </c:dLbl>
            <c:dLbl>
              <c:idx val="15"/>
              <c:delete val="1"/>
              <c:extLst>
                <c:ext xmlns:c15="http://schemas.microsoft.com/office/drawing/2012/chart" uri="{CE6537A1-D6FC-4f65-9D91-7224C49458BB}"/>
                <c:ext xmlns:c16="http://schemas.microsoft.com/office/drawing/2014/chart" uri="{C3380CC4-5D6E-409C-BE32-E72D297353CC}">
                  <c16:uniqueId val="{00000005-B6A8-4D0A-9644-5E672A737A3A}"/>
                </c:ext>
              </c:extLst>
            </c:dLbl>
            <c:dLbl>
              <c:idx val="18"/>
              <c:delete val="1"/>
              <c:extLst>
                <c:ext xmlns:c15="http://schemas.microsoft.com/office/drawing/2012/chart" uri="{CE6537A1-D6FC-4f65-9D91-7224C49458BB}"/>
                <c:ext xmlns:c16="http://schemas.microsoft.com/office/drawing/2014/chart" uri="{C3380CC4-5D6E-409C-BE32-E72D297353CC}">
                  <c16:uniqueId val="{00000006-B6A8-4D0A-9644-5E672A737A3A}"/>
                </c:ext>
              </c:extLst>
            </c:dLbl>
            <c:dLbl>
              <c:idx val="21"/>
              <c:delete val="1"/>
              <c:extLst>
                <c:ext xmlns:c15="http://schemas.microsoft.com/office/drawing/2012/chart" uri="{CE6537A1-D6FC-4f65-9D91-7224C49458BB}"/>
                <c:ext xmlns:c16="http://schemas.microsoft.com/office/drawing/2014/chart" uri="{C3380CC4-5D6E-409C-BE32-E72D297353CC}">
                  <c16:uniqueId val="{00000007-B6A8-4D0A-9644-5E672A737A3A}"/>
                </c:ext>
              </c:extLst>
            </c:dLbl>
            <c:dLbl>
              <c:idx val="24"/>
              <c:delete val="1"/>
              <c:extLst>
                <c:ext xmlns:c15="http://schemas.microsoft.com/office/drawing/2012/chart" uri="{CE6537A1-D6FC-4f65-9D91-7224C49458BB}"/>
                <c:ext xmlns:c16="http://schemas.microsoft.com/office/drawing/2014/chart" uri="{C3380CC4-5D6E-409C-BE32-E72D297353CC}">
                  <c16:uniqueId val="{00000008-B6A8-4D0A-9644-5E672A737A3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'Q13.要件の変化への対応（DX有無）'!$Z$7:$Z$33</c:f>
              <c:numCache>
                <c:formatCode>0.0%</c:formatCode>
                <c:ptCount val="27"/>
                <c:pt idx="0" formatCode="General">
                  <c:v>0</c:v>
                </c:pt>
                <c:pt idx="1">
                  <c:v>0.65217391304347827</c:v>
                </c:pt>
                <c:pt idx="2">
                  <c:v>0.61691542288557211</c:v>
                </c:pt>
                <c:pt idx="3" formatCode="General">
                  <c:v>0</c:v>
                </c:pt>
                <c:pt idx="4">
                  <c:v>0.45714285714285713</c:v>
                </c:pt>
                <c:pt idx="5">
                  <c:v>0.29207920792079206</c:v>
                </c:pt>
                <c:pt idx="6" formatCode="General">
                  <c:v>0</c:v>
                </c:pt>
                <c:pt idx="7">
                  <c:v>0.42028985507246375</c:v>
                </c:pt>
                <c:pt idx="8">
                  <c:v>0.1691542288557214</c:v>
                </c:pt>
                <c:pt idx="9" formatCode="General">
                  <c:v>0</c:v>
                </c:pt>
                <c:pt idx="10">
                  <c:v>0.30434782608695654</c:v>
                </c:pt>
                <c:pt idx="11">
                  <c:v>0.2</c:v>
                </c:pt>
                <c:pt idx="12" formatCode="General">
                  <c:v>0</c:v>
                </c:pt>
                <c:pt idx="13">
                  <c:v>0.3</c:v>
                </c:pt>
                <c:pt idx="14">
                  <c:v>0.1890547263681592</c:v>
                </c:pt>
                <c:pt idx="15" formatCode="General">
                  <c:v>0</c:v>
                </c:pt>
                <c:pt idx="16">
                  <c:v>0.28985507246376813</c:v>
                </c:pt>
                <c:pt idx="17">
                  <c:v>0.14213197969543148</c:v>
                </c:pt>
                <c:pt idx="18" formatCode="General">
                  <c:v>0</c:v>
                </c:pt>
                <c:pt idx="19">
                  <c:v>0.17142857142857143</c:v>
                </c:pt>
                <c:pt idx="20">
                  <c:v>8.5427135678391955E-2</c:v>
                </c:pt>
                <c:pt idx="21" formatCode="General">
                  <c:v>0</c:v>
                </c:pt>
                <c:pt idx="22">
                  <c:v>0.11764705882352941</c:v>
                </c:pt>
                <c:pt idx="23">
                  <c:v>7.4626865671641784E-2</c:v>
                </c:pt>
                <c:pt idx="24" formatCode="General">
                  <c:v>0</c:v>
                </c:pt>
                <c:pt idx="25">
                  <c:v>9.0909090909090912E-2</c:v>
                </c:pt>
                <c:pt idx="26">
                  <c:v>7.0000000000000007E-2</c:v>
                </c:pt>
              </c:numCache>
            </c:numRef>
          </c:val>
          <c:extLst>
            <c:ext xmlns:c16="http://schemas.microsoft.com/office/drawing/2014/chart" uri="{C3380CC4-5D6E-409C-BE32-E72D297353CC}">
              <c16:uniqueId val="{00000009-B6A8-4D0A-9644-5E672A737A3A}"/>
            </c:ext>
          </c:extLst>
        </c:ser>
        <c:ser>
          <c:idx val="2"/>
          <c:order val="1"/>
          <c:tx>
            <c:strRef>
              <c:f>'Q13.要件の変化への対応（DX有無）'!$AA$6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B6A8-4D0A-9644-5E672A737A3A}"/>
                </c:ext>
              </c:extLst>
            </c:dLbl>
            <c:dLbl>
              <c:idx val="3"/>
              <c:delete val="1"/>
              <c:extLst>
                <c:ext xmlns:c15="http://schemas.microsoft.com/office/drawing/2012/chart" uri="{CE6537A1-D6FC-4f65-9D91-7224C49458BB}"/>
                <c:ext xmlns:c16="http://schemas.microsoft.com/office/drawing/2014/chart" uri="{C3380CC4-5D6E-409C-BE32-E72D297353CC}">
                  <c16:uniqueId val="{0000000B-B6A8-4D0A-9644-5E672A737A3A}"/>
                </c:ext>
              </c:extLst>
            </c:dLbl>
            <c:dLbl>
              <c:idx val="6"/>
              <c:delete val="1"/>
              <c:extLst>
                <c:ext xmlns:c15="http://schemas.microsoft.com/office/drawing/2012/chart" uri="{CE6537A1-D6FC-4f65-9D91-7224C49458BB}"/>
                <c:ext xmlns:c16="http://schemas.microsoft.com/office/drawing/2014/chart" uri="{C3380CC4-5D6E-409C-BE32-E72D297353CC}">
                  <c16:uniqueId val="{0000000C-B6A8-4D0A-9644-5E672A737A3A}"/>
                </c:ext>
              </c:extLst>
            </c:dLbl>
            <c:dLbl>
              <c:idx val="9"/>
              <c:delete val="1"/>
              <c:extLst>
                <c:ext xmlns:c15="http://schemas.microsoft.com/office/drawing/2012/chart" uri="{CE6537A1-D6FC-4f65-9D91-7224C49458BB}"/>
                <c:ext xmlns:c16="http://schemas.microsoft.com/office/drawing/2014/chart" uri="{C3380CC4-5D6E-409C-BE32-E72D297353CC}">
                  <c16:uniqueId val="{0000000D-B6A8-4D0A-9644-5E672A737A3A}"/>
                </c:ext>
              </c:extLst>
            </c:dLbl>
            <c:dLbl>
              <c:idx val="12"/>
              <c:delete val="1"/>
              <c:extLst>
                <c:ext xmlns:c15="http://schemas.microsoft.com/office/drawing/2012/chart" uri="{CE6537A1-D6FC-4f65-9D91-7224C49458BB}"/>
                <c:ext xmlns:c16="http://schemas.microsoft.com/office/drawing/2014/chart" uri="{C3380CC4-5D6E-409C-BE32-E72D297353CC}">
                  <c16:uniqueId val="{0000000E-B6A8-4D0A-9644-5E672A737A3A}"/>
                </c:ext>
              </c:extLst>
            </c:dLbl>
            <c:dLbl>
              <c:idx val="15"/>
              <c:delete val="1"/>
              <c:extLst>
                <c:ext xmlns:c15="http://schemas.microsoft.com/office/drawing/2012/chart" uri="{CE6537A1-D6FC-4f65-9D91-7224C49458BB}"/>
                <c:ext xmlns:c16="http://schemas.microsoft.com/office/drawing/2014/chart" uri="{C3380CC4-5D6E-409C-BE32-E72D297353CC}">
                  <c16:uniqueId val="{0000000F-B6A8-4D0A-9644-5E672A737A3A}"/>
                </c:ext>
              </c:extLst>
            </c:dLbl>
            <c:dLbl>
              <c:idx val="18"/>
              <c:delete val="1"/>
              <c:extLst>
                <c:ext xmlns:c15="http://schemas.microsoft.com/office/drawing/2012/chart" uri="{CE6537A1-D6FC-4f65-9D91-7224C49458BB}"/>
                <c:ext xmlns:c16="http://schemas.microsoft.com/office/drawing/2014/chart" uri="{C3380CC4-5D6E-409C-BE32-E72D297353CC}">
                  <c16:uniqueId val="{00000010-B6A8-4D0A-9644-5E672A737A3A}"/>
                </c:ext>
              </c:extLst>
            </c:dLbl>
            <c:dLbl>
              <c:idx val="21"/>
              <c:delete val="1"/>
              <c:extLst>
                <c:ext xmlns:c15="http://schemas.microsoft.com/office/drawing/2012/chart" uri="{CE6537A1-D6FC-4f65-9D91-7224C49458BB}"/>
                <c:ext xmlns:c16="http://schemas.microsoft.com/office/drawing/2014/chart" uri="{C3380CC4-5D6E-409C-BE32-E72D297353CC}">
                  <c16:uniqueId val="{00000011-B6A8-4D0A-9644-5E672A737A3A}"/>
                </c:ext>
              </c:extLst>
            </c:dLbl>
            <c:dLbl>
              <c:idx val="24"/>
              <c:delete val="1"/>
              <c:extLst>
                <c:ext xmlns:c15="http://schemas.microsoft.com/office/drawing/2012/chart" uri="{CE6537A1-D6FC-4f65-9D91-7224C49458BB}"/>
                <c:ext xmlns:c16="http://schemas.microsoft.com/office/drawing/2014/chart" uri="{C3380CC4-5D6E-409C-BE32-E72D297353CC}">
                  <c16:uniqueId val="{00000012-B6A8-4D0A-9644-5E672A737A3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'Q13.要件の変化への対応（DX有無）'!$AA$7:$AA$33</c:f>
              <c:numCache>
                <c:formatCode>0.0%</c:formatCode>
                <c:ptCount val="27"/>
                <c:pt idx="0" formatCode="General">
                  <c:v>0</c:v>
                </c:pt>
                <c:pt idx="1">
                  <c:v>0.33333333333333331</c:v>
                </c:pt>
                <c:pt idx="2">
                  <c:v>0.29850746268656714</c:v>
                </c:pt>
                <c:pt idx="3" formatCode="General">
                  <c:v>0</c:v>
                </c:pt>
                <c:pt idx="4">
                  <c:v>0.4</c:v>
                </c:pt>
                <c:pt idx="5">
                  <c:v>0.41584158415841582</c:v>
                </c:pt>
                <c:pt idx="6" formatCode="General">
                  <c:v>0</c:v>
                </c:pt>
                <c:pt idx="7">
                  <c:v>0.3188405797101449</c:v>
                </c:pt>
                <c:pt idx="8">
                  <c:v>0.34328358208955223</c:v>
                </c:pt>
                <c:pt idx="9" formatCode="General">
                  <c:v>0</c:v>
                </c:pt>
                <c:pt idx="10">
                  <c:v>0.44927536231884058</c:v>
                </c:pt>
                <c:pt idx="11">
                  <c:v>0.435</c:v>
                </c:pt>
                <c:pt idx="12" formatCode="General">
                  <c:v>0</c:v>
                </c:pt>
                <c:pt idx="13">
                  <c:v>0.41428571428571431</c:v>
                </c:pt>
                <c:pt idx="14">
                  <c:v>0.41791044776119401</c:v>
                </c:pt>
                <c:pt idx="15" formatCode="General">
                  <c:v>0</c:v>
                </c:pt>
                <c:pt idx="16">
                  <c:v>0.30434782608695654</c:v>
                </c:pt>
                <c:pt idx="17">
                  <c:v>0.32994923857868019</c:v>
                </c:pt>
                <c:pt idx="18" formatCode="General">
                  <c:v>0</c:v>
                </c:pt>
                <c:pt idx="19">
                  <c:v>0.2857142857142857</c:v>
                </c:pt>
                <c:pt idx="20">
                  <c:v>0.33668341708542715</c:v>
                </c:pt>
                <c:pt idx="21" formatCode="General">
                  <c:v>0</c:v>
                </c:pt>
                <c:pt idx="22">
                  <c:v>0.36764705882352944</c:v>
                </c:pt>
                <c:pt idx="23">
                  <c:v>0.30348258706467662</c:v>
                </c:pt>
                <c:pt idx="24" formatCode="General">
                  <c:v>0</c:v>
                </c:pt>
                <c:pt idx="25">
                  <c:v>0.2878787878787879</c:v>
                </c:pt>
                <c:pt idx="26">
                  <c:v>0.22500000000000001</c:v>
                </c:pt>
              </c:numCache>
            </c:numRef>
          </c:val>
          <c:extLst>
            <c:ext xmlns:c16="http://schemas.microsoft.com/office/drawing/2014/chart" uri="{C3380CC4-5D6E-409C-BE32-E72D297353CC}">
              <c16:uniqueId val="{00000013-B6A8-4D0A-9644-5E672A737A3A}"/>
            </c:ext>
          </c:extLst>
        </c:ser>
        <c:ser>
          <c:idx val="1"/>
          <c:order val="2"/>
          <c:tx>
            <c:strRef>
              <c:f>'Q13.要件の変化への対応（DX有無）'!$AB$6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'Q13.要件の変化への対応（DX有無）'!$AB$7:$AB$33</c:f>
              <c:numCache>
                <c:formatCode>0.0%</c:formatCode>
                <c:ptCount val="27"/>
                <c:pt idx="0" formatCode="General">
                  <c:v>0</c:v>
                </c:pt>
                <c:pt idx="1">
                  <c:v>1.4492753623188406E-2</c:v>
                </c:pt>
                <c:pt idx="2">
                  <c:v>5.4726368159203981E-2</c:v>
                </c:pt>
                <c:pt idx="3" formatCode="General">
                  <c:v>0</c:v>
                </c:pt>
                <c:pt idx="4">
                  <c:v>0.12857142857142856</c:v>
                </c:pt>
                <c:pt idx="5">
                  <c:v>0.18811881188118812</c:v>
                </c:pt>
                <c:pt idx="6" formatCode="General">
                  <c:v>0</c:v>
                </c:pt>
                <c:pt idx="7">
                  <c:v>0.20289855072463769</c:v>
                </c:pt>
                <c:pt idx="8">
                  <c:v>0.32835820895522388</c:v>
                </c:pt>
                <c:pt idx="9" formatCode="General">
                  <c:v>0</c:v>
                </c:pt>
                <c:pt idx="10">
                  <c:v>0.18840579710144928</c:v>
                </c:pt>
                <c:pt idx="11">
                  <c:v>0.26500000000000001</c:v>
                </c:pt>
                <c:pt idx="12" formatCode="General">
                  <c:v>0</c:v>
                </c:pt>
                <c:pt idx="13">
                  <c:v>0.24285714285714285</c:v>
                </c:pt>
                <c:pt idx="14">
                  <c:v>0.25870646766169153</c:v>
                </c:pt>
                <c:pt idx="15" formatCode="General">
                  <c:v>0</c:v>
                </c:pt>
                <c:pt idx="16">
                  <c:v>0.27536231884057971</c:v>
                </c:pt>
                <c:pt idx="17">
                  <c:v>0.32487309644670048</c:v>
                </c:pt>
                <c:pt idx="18" formatCode="General">
                  <c:v>0</c:v>
                </c:pt>
                <c:pt idx="19">
                  <c:v>0.4</c:v>
                </c:pt>
                <c:pt idx="20">
                  <c:v>0.38693467336683418</c:v>
                </c:pt>
                <c:pt idx="21" formatCode="General">
                  <c:v>0</c:v>
                </c:pt>
                <c:pt idx="22">
                  <c:v>0.38235294117647056</c:v>
                </c:pt>
                <c:pt idx="23">
                  <c:v>0.43283582089552236</c:v>
                </c:pt>
                <c:pt idx="24" formatCode="General">
                  <c:v>0</c:v>
                </c:pt>
                <c:pt idx="25">
                  <c:v>0.45454545454545453</c:v>
                </c:pt>
                <c:pt idx="26">
                  <c:v>0.505</c:v>
                </c:pt>
              </c:numCache>
            </c:numRef>
          </c:val>
          <c:extLst>
            <c:ext xmlns:c16="http://schemas.microsoft.com/office/drawing/2014/chart" uri="{C3380CC4-5D6E-409C-BE32-E72D297353CC}">
              <c16:uniqueId val="{00000014-B6A8-4D0A-9644-5E672A737A3A}"/>
            </c:ext>
          </c:extLst>
        </c:ser>
        <c:ser>
          <c:idx val="3"/>
          <c:order val="3"/>
          <c:tx>
            <c:strRef>
              <c:f>'Q13.要件の変化への対応（DX有無）'!$AC$6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'Q13.要件の変化への対応（DX有無）'!$AC$7:$AC$33</c:f>
              <c:numCache>
                <c:formatCode>0.0%</c:formatCode>
                <c:ptCount val="27"/>
                <c:pt idx="0" formatCode="General">
                  <c:v>0</c:v>
                </c:pt>
                <c:pt idx="1">
                  <c:v>0</c:v>
                </c:pt>
                <c:pt idx="2">
                  <c:v>1.4925373134328358E-2</c:v>
                </c:pt>
                <c:pt idx="3" formatCode="General">
                  <c:v>0</c:v>
                </c:pt>
                <c:pt idx="4">
                  <c:v>0</c:v>
                </c:pt>
                <c:pt idx="5">
                  <c:v>3.9603960396039604E-2</c:v>
                </c:pt>
                <c:pt idx="6" formatCode="General">
                  <c:v>0</c:v>
                </c:pt>
                <c:pt idx="7">
                  <c:v>4.3478260869565216E-2</c:v>
                </c:pt>
                <c:pt idx="8">
                  <c:v>5.4726368159203981E-2</c:v>
                </c:pt>
                <c:pt idx="9" formatCode="General">
                  <c:v>0</c:v>
                </c:pt>
                <c:pt idx="10">
                  <c:v>4.3478260869565216E-2</c:v>
                </c:pt>
                <c:pt idx="11">
                  <c:v>5.5E-2</c:v>
                </c:pt>
                <c:pt idx="12" formatCode="General">
                  <c:v>0</c:v>
                </c:pt>
                <c:pt idx="13">
                  <c:v>4.2857142857142858E-2</c:v>
                </c:pt>
                <c:pt idx="14">
                  <c:v>6.4676616915422883E-2</c:v>
                </c:pt>
                <c:pt idx="15" formatCode="General">
                  <c:v>0</c:v>
                </c:pt>
                <c:pt idx="16">
                  <c:v>7.2463768115942032E-2</c:v>
                </c:pt>
                <c:pt idx="17">
                  <c:v>8.1218274111675121E-2</c:v>
                </c:pt>
                <c:pt idx="18" formatCode="General">
                  <c:v>0</c:v>
                </c:pt>
                <c:pt idx="19">
                  <c:v>5.7142857142857141E-2</c:v>
                </c:pt>
                <c:pt idx="20">
                  <c:v>8.5427135678391955E-2</c:v>
                </c:pt>
                <c:pt idx="21" formatCode="General">
                  <c:v>0</c:v>
                </c:pt>
                <c:pt idx="22">
                  <c:v>8.8235294117647065E-2</c:v>
                </c:pt>
                <c:pt idx="23">
                  <c:v>8.9552238805970144E-2</c:v>
                </c:pt>
                <c:pt idx="24" formatCode="General">
                  <c:v>0</c:v>
                </c:pt>
                <c:pt idx="25">
                  <c:v>7.575757575757576E-2</c:v>
                </c:pt>
                <c:pt idx="26">
                  <c:v>0.09</c:v>
                </c:pt>
              </c:numCache>
            </c:numRef>
          </c:val>
          <c:extLst>
            <c:ext xmlns:c16="http://schemas.microsoft.com/office/drawing/2014/chart" uri="{C3380CC4-5D6E-409C-BE32-E72D297353CC}">
              <c16:uniqueId val="{00000015-B6A8-4D0A-9644-5E672A737A3A}"/>
            </c:ext>
          </c:extLst>
        </c:ser>
        <c:ser>
          <c:idx val="4"/>
          <c:order val="4"/>
          <c:tx>
            <c:strRef>
              <c:f>'Q13.要件の変化への対応（DX有無）'!$AD$6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'Q13.要件の変化への対応（DX有無）'!$AD$7:$AD$33</c:f>
              <c:numCache>
                <c:formatCode>0.0%</c:formatCode>
                <c:ptCount val="27"/>
                <c:pt idx="0" formatCode="General">
                  <c:v>0</c:v>
                </c:pt>
                <c:pt idx="1">
                  <c:v>0</c:v>
                </c:pt>
                <c:pt idx="2">
                  <c:v>9.9502487562189053E-3</c:v>
                </c:pt>
                <c:pt idx="3" formatCode="General">
                  <c:v>0</c:v>
                </c:pt>
                <c:pt idx="4">
                  <c:v>1.4285714285714285E-2</c:v>
                </c:pt>
                <c:pt idx="5">
                  <c:v>4.4554455445544552E-2</c:v>
                </c:pt>
                <c:pt idx="6" formatCode="General">
                  <c:v>0</c:v>
                </c:pt>
                <c:pt idx="7">
                  <c:v>0</c:v>
                </c:pt>
                <c:pt idx="8">
                  <c:v>3.9800995024875621E-2</c:v>
                </c:pt>
                <c:pt idx="9" formatCode="General">
                  <c:v>0</c:v>
                </c:pt>
                <c:pt idx="10">
                  <c:v>1.4492753623188406E-2</c:v>
                </c:pt>
                <c:pt idx="11">
                  <c:v>3.5000000000000003E-2</c:v>
                </c:pt>
                <c:pt idx="12" formatCode="General">
                  <c:v>0</c:v>
                </c:pt>
                <c:pt idx="13">
                  <c:v>0</c:v>
                </c:pt>
                <c:pt idx="14">
                  <c:v>3.482587064676617E-2</c:v>
                </c:pt>
                <c:pt idx="15" formatCode="General">
                  <c:v>0</c:v>
                </c:pt>
                <c:pt idx="16">
                  <c:v>2.8985507246376812E-2</c:v>
                </c:pt>
                <c:pt idx="17">
                  <c:v>5.0761421319796954E-2</c:v>
                </c:pt>
                <c:pt idx="18" formatCode="General">
                  <c:v>0</c:v>
                </c:pt>
                <c:pt idx="19">
                  <c:v>4.2857142857142858E-2</c:v>
                </c:pt>
                <c:pt idx="20">
                  <c:v>4.5226130653266333E-2</c:v>
                </c:pt>
                <c:pt idx="21" formatCode="General">
                  <c:v>0</c:v>
                </c:pt>
                <c:pt idx="22">
                  <c:v>4.4117647058823532E-2</c:v>
                </c:pt>
                <c:pt idx="23">
                  <c:v>7.4626865671641784E-2</c:v>
                </c:pt>
                <c:pt idx="24" formatCode="General">
                  <c:v>0</c:v>
                </c:pt>
                <c:pt idx="25">
                  <c:v>6.0606060606060608E-2</c:v>
                </c:pt>
                <c:pt idx="26">
                  <c:v>0.06</c:v>
                </c:pt>
              </c:numCache>
            </c:numRef>
          </c:val>
          <c:extLst>
            <c:ext xmlns:c16="http://schemas.microsoft.com/office/drawing/2014/chart" uri="{C3380CC4-5D6E-409C-BE32-E72D297353CC}">
              <c16:uniqueId val="{00000016-B6A8-4D0A-9644-5E672A737A3A}"/>
            </c:ext>
          </c:extLst>
        </c:ser>
        <c:ser>
          <c:idx val="5"/>
          <c:order val="5"/>
          <c:tx>
            <c:strRef>
              <c:f>'Q13.要件の変化への対応（DX有無）'!$AE$6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69）</c:v>
                </c:pt>
                <c:pt idx="2">
                  <c:v>DX取り組み 無し（N=201）</c:v>
                </c:pt>
                <c:pt idx="3">
                  <c:v>【 G.新たな開発技術.AI等.の導入 】   </c:v>
                </c:pt>
                <c:pt idx="4">
                  <c:v>DX取り組み 有り（N=  70）</c:v>
                </c:pt>
                <c:pt idx="5">
                  <c:v>DX取り組み 無し（N=202）</c:v>
                </c:pt>
                <c:pt idx="6">
                  <c:v>【 A.アーキテクチャの見直し 】       </c:v>
                </c:pt>
                <c:pt idx="7">
                  <c:v>DX取り組み 有り（N=  69）</c:v>
                </c:pt>
                <c:pt idx="8">
                  <c:v>DX取り組み 無し（N=201）</c:v>
                </c:pt>
                <c:pt idx="9">
                  <c:v>【 C.ハードウェアの高機能.高性能化 】   </c:v>
                </c:pt>
                <c:pt idx="10">
                  <c:v>DX取り組み 有り（N=  69）</c:v>
                </c:pt>
                <c:pt idx="11">
                  <c:v>DX取り組み 無し（N=200）</c:v>
                </c:pt>
                <c:pt idx="12">
                  <c:v>【 B.ソフトウェア.プラットフォームの導入 】</c:v>
                </c:pt>
                <c:pt idx="13">
                  <c:v>DX取り組み 有り（N=  70）</c:v>
                </c:pt>
                <c:pt idx="14">
                  <c:v>DX取り組み 無し（N=201）</c:v>
                </c:pt>
                <c:pt idx="15">
                  <c:v>【 F.アジャイル開発の採用 】        </c:v>
                </c:pt>
                <c:pt idx="16">
                  <c:v>DX取り組み 有り（N=  69）</c:v>
                </c:pt>
                <c:pt idx="17">
                  <c:v>DX取り組み 無し（N=197）</c:v>
                </c:pt>
                <c:pt idx="18">
                  <c:v>【 E.モデルベース開発の導入 】       </c:v>
                </c:pt>
                <c:pt idx="19">
                  <c:v>DX取り組み 有り（N=  70）</c:v>
                </c:pt>
                <c:pt idx="20">
                  <c:v>DX取り組み 無し（N=199）</c:v>
                </c:pt>
                <c:pt idx="21">
                  <c:v>【 I.外部の専門企業への委託 】       </c:v>
                </c:pt>
                <c:pt idx="22">
                  <c:v>DX取り組み 有り（N=  68）</c:v>
                </c:pt>
                <c:pt idx="23">
                  <c:v>DX取り組み 無し（N=201）</c:v>
                </c:pt>
                <c:pt idx="24">
                  <c:v>【 D.プロダクトライン設計の導入 】     </c:v>
                </c:pt>
                <c:pt idx="25">
                  <c:v>DX取り組み 有り（N=  66）</c:v>
                </c:pt>
                <c:pt idx="26">
                  <c:v>DX取り組み 無し（N=200）</c:v>
                </c:pt>
              </c:strCache>
            </c:strRef>
          </c:cat>
          <c:val>
            <c:numRef>
              <c:f>'Q13.要件の変化への対応（DX有無）'!$AE$7:$AE$33</c:f>
              <c:numCache>
                <c:formatCode>0.0%</c:formatCode>
                <c:ptCount val="27"/>
                <c:pt idx="0" formatCode="General">
                  <c:v>0</c:v>
                </c:pt>
                <c:pt idx="1">
                  <c:v>0</c:v>
                </c:pt>
                <c:pt idx="2">
                  <c:v>4.9751243781094526E-3</c:v>
                </c:pt>
                <c:pt idx="3" formatCode="General">
                  <c:v>0</c:v>
                </c:pt>
                <c:pt idx="4">
                  <c:v>0</c:v>
                </c:pt>
                <c:pt idx="5">
                  <c:v>1.9801980198019802E-2</c:v>
                </c:pt>
                <c:pt idx="6" formatCode="General">
                  <c:v>0</c:v>
                </c:pt>
                <c:pt idx="7">
                  <c:v>1.4492753623188406E-2</c:v>
                </c:pt>
                <c:pt idx="8">
                  <c:v>6.4676616915422883E-2</c:v>
                </c:pt>
                <c:pt idx="9" formatCode="General">
                  <c:v>0</c:v>
                </c:pt>
                <c:pt idx="10">
                  <c:v>0</c:v>
                </c:pt>
                <c:pt idx="11">
                  <c:v>0.01</c:v>
                </c:pt>
                <c:pt idx="12" formatCode="General">
                  <c:v>0</c:v>
                </c:pt>
                <c:pt idx="13">
                  <c:v>0</c:v>
                </c:pt>
                <c:pt idx="14">
                  <c:v>3.482587064676617E-2</c:v>
                </c:pt>
                <c:pt idx="15" formatCode="General">
                  <c:v>0</c:v>
                </c:pt>
                <c:pt idx="16">
                  <c:v>2.8985507246376812E-2</c:v>
                </c:pt>
                <c:pt idx="17">
                  <c:v>7.1065989847715741E-2</c:v>
                </c:pt>
                <c:pt idx="18" formatCode="General">
                  <c:v>0</c:v>
                </c:pt>
                <c:pt idx="19">
                  <c:v>4.2857142857142858E-2</c:v>
                </c:pt>
                <c:pt idx="20">
                  <c:v>6.030150753768844E-2</c:v>
                </c:pt>
                <c:pt idx="21" formatCode="General">
                  <c:v>0</c:v>
                </c:pt>
                <c:pt idx="22">
                  <c:v>0</c:v>
                </c:pt>
                <c:pt idx="23">
                  <c:v>2.4875621890547265E-2</c:v>
                </c:pt>
                <c:pt idx="24" formatCode="General">
                  <c:v>0</c:v>
                </c:pt>
                <c:pt idx="25">
                  <c:v>3.0303030303030304E-2</c:v>
                </c:pt>
                <c:pt idx="26">
                  <c:v>0.05</c:v>
                </c:pt>
              </c:numCache>
            </c:numRef>
          </c:val>
          <c:extLst>
            <c:ext xmlns:c16="http://schemas.microsoft.com/office/drawing/2014/chart" uri="{C3380CC4-5D6E-409C-BE32-E72D297353CC}">
              <c16:uniqueId val="{00000017-B6A8-4D0A-9644-5E672A737A3A}"/>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'Q13.要件の変化への対応（OT系DX状況別）'!$Z$6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18A-48C0-84E9-92BCCFFAEFE7}"/>
                </c:ext>
              </c:extLst>
            </c:dLbl>
            <c:dLbl>
              <c:idx val="5"/>
              <c:delete val="1"/>
              <c:extLst>
                <c:ext xmlns:c15="http://schemas.microsoft.com/office/drawing/2012/chart" uri="{CE6537A1-D6FC-4f65-9D91-7224C49458BB}"/>
                <c:ext xmlns:c16="http://schemas.microsoft.com/office/drawing/2014/chart" uri="{C3380CC4-5D6E-409C-BE32-E72D297353CC}">
                  <c16:uniqueId val="{00000001-618A-48C0-84E9-92BCCFFAEFE7}"/>
                </c:ext>
              </c:extLst>
            </c:dLbl>
            <c:dLbl>
              <c:idx val="10"/>
              <c:delete val="1"/>
              <c:extLst>
                <c:ext xmlns:c15="http://schemas.microsoft.com/office/drawing/2012/chart" uri="{CE6537A1-D6FC-4f65-9D91-7224C49458BB}"/>
                <c:ext xmlns:c16="http://schemas.microsoft.com/office/drawing/2014/chart" uri="{C3380CC4-5D6E-409C-BE32-E72D297353CC}">
                  <c16:uniqueId val="{00000002-618A-48C0-84E9-92BCCFFAEFE7}"/>
                </c:ext>
              </c:extLst>
            </c:dLbl>
            <c:dLbl>
              <c:idx val="15"/>
              <c:delete val="1"/>
              <c:extLst>
                <c:ext xmlns:c15="http://schemas.microsoft.com/office/drawing/2012/chart" uri="{CE6537A1-D6FC-4f65-9D91-7224C49458BB}"/>
                <c:ext xmlns:c16="http://schemas.microsoft.com/office/drawing/2014/chart" uri="{C3380CC4-5D6E-409C-BE32-E72D297353CC}">
                  <c16:uniqueId val="{00000003-618A-48C0-84E9-92BCCFFAEFE7}"/>
                </c:ext>
              </c:extLst>
            </c:dLbl>
            <c:dLbl>
              <c:idx val="20"/>
              <c:delete val="1"/>
              <c:extLst>
                <c:ext xmlns:c15="http://schemas.microsoft.com/office/drawing/2012/chart" uri="{CE6537A1-D6FC-4f65-9D91-7224C49458BB}"/>
                <c:ext xmlns:c16="http://schemas.microsoft.com/office/drawing/2014/chart" uri="{C3380CC4-5D6E-409C-BE32-E72D297353CC}">
                  <c16:uniqueId val="{00000004-618A-48C0-84E9-92BCCFFAEFE7}"/>
                </c:ext>
              </c:extLst>
            </c:dLbl>
            <c:dLbl>
              <c:idx val="25"/>
              <c:delete val="1"/>
              <c:extLst>
                <c:ext xmlns:c15="http://schemas.microsoft.com/office/drawing/2012/chart" uri="{CE6537A1-D6FC-4f65-9D91-7224C49458BB}"/>
                <c:ext xmlns:c16="http://schemas.microsoft.com/office/drawing/2014/chart" uri="{C3380CC4-5D6E-409C-BE32-E72D297353CC}">
                  <c16:uniqueId val="{00000005-618A-48C0-84E9-92BCCFFAEFE7}"/>
                </c:ext>
              </c:extLst>
            </c:dLbl>
            <c:dLbl>
              <c:idx val="30"/>
              <c:delete val="1"/>
              <c:extLst>
                <c:ext xmlns:c15="http://schemas.microsoft.com/office/drawing/2012/chart" uri="{CE6537A1-D6FC-4f65-9D91-7224C49458BB}"/>
                <c:ext xmlns:c16="http://schemas.microsoft.com/office/drawing/2014/chart" uri="{C3380CC4-5D6E-409C-BE32-E72D297353CC}">
                  <c16:uniqueId val="{00000006-618A-48C0-84E9-92BCCFFAEFE7}"/>
                </c:ext>
              </c:extLst>
            </c:dLbl>
            <c:dLbl>
              <c:idx val="35"/>
              <c:delete val="1"/>
              <c:extLst>
                <c:ext xmlns:c15="http://schemas.microsoft.com/office/drawing/2012/chart" uri="{CE6537A1-D6FC-4f65-9D91-7224C49458BB}"/>
                <c:ext xmlns:c16="http://schemas.microsoft.com/office/drawing/2014/chart" uri="{C3380CC4-5D6E-409C-BE32-E72D297353CC}">
                  <c16:uniqueId val="{00000007-618A-48C0-84E9-92BCCFFAEFE7}"/>
                </c:ext>
              </c:extLst>
            </c:dLbl>
            <c:dLbl>
              <c:idx val="40"/>
              <c:delete val="1"/>
              <c:extLst>
                <c:ext xmlns:c15="http://schemas.microsoft.com/office/drawing/2012/chart" uri="{CE6537A1-D6FC-4f65-9D91-7224C49458BB}"/>
                <c:ext xmlns:c16="http://schemas.microsoft.com/office/drawing/2014/chart" uri="{C3380CC4-5D6E-409C-BE32-E72D297353CC}">
                  <c16:uniqueId val="{00000008-618A-48C0-84E9-92BCCFFAEFE7}"/>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'Q13.要件の変化への対応（OT系DX状況別）'!$Z$7:$Z$51</c:f>
              <c:numCache>
                <c:formatCode>0.0%</c:formatCode>
                <c:ptCount val="45"/>
                <c:pt idx="0" formatCode="General">
                  <c:v>0</c:v>
                </c:pt>
                <c:pt idx="1">
                  <c:v>0.69565217391304346</c:v>
                </c:pt>
                <c:pt idx="2">
                  <c:v>0.72727272727272729</c:v>
                </c:pt>
                <c:pt idx="3">
                  <c:v>0.59154929577464788</c:v>
                </c:pt>
                <c:pt idx="4">
                  <c:v>0.68041237113402064</c:v>
                </c:pt>
                <c:pt idx="5" formatCode="General">
                  <c:v>0</c:v>
                </c:pt>
                <c:pt idx="6">
                  <c:v>0.43478260869565216</c:v>
                </c:pt>
                <c:pt idx="7">
                  <c:v>0.40909090909090912</c:v>
                </c:pt>
                <c:pt idx="8">
                  <c:v>0.3888888888888889</c:v>
                </c:pt>
                <c:pt idx="9">
                  <c:v>0.37755102040816324</c:v>
                </c:pt>
                <c:pt idx="10" formatCode="General">
                  <c:v>0</c:v>
                </c:pt>
                <c:pt idx="11">
                  <c:v>0.43478260869565216</c:v>
                </c:pt>
                <c:pt idx="12">
                  <c:v>0.36363636363636365</c:v>
                </c:pt>
                <c:pt idx="13">
                  <c:v>0.21126760563380281</c:v>
                </c:pt>
                <c:pt idx="14">
                  <c:v>0.22448979591836735</c:v>
                </c:pt>
                <c:pt idx="15" formatCode="General">
                  <c:v>0</c:v>
                </c:pt>
                <c:pt idx="16">
                  <c:v>0.34782608695652173</c:v>
                </c:pt>
                <c:pt idx="17">
                  <c:v>0.36363636363636365</c:v>
                </c:pt>
                <c:pt idx="18">
                  <c:v>0.21126760563380281</c:v>
                </c:pt>
                <c:pt idx="19">
                  <c:v>0.19387755102040816</c:v>
                </c:pt>
                <c:pt idx="20" formatCode="General">
                  <c:v>0</c:v>
                </c:pt>
                <c:pt idx="21">
                  <c:v>0.2608695652173913</c:v>
                </c:pt>
                <c:pt idx="22">
                  <c:v>0.22727272727272727</c:v>
                </c:pt>
                <c:pt idx="23">
                  <c:v>0.22222222222222221</c:v>
                </c:pt>
                <c:pt idx="24">
                  <c:v>0.24489795918367346</c:v>
                </c:pt>
                <c:pt idx="25" formatCode="General">
                  <c:v>0</c:v>
                </c:pt>
                <c:pt idx="26">
                  <c:v>0.40909090909090912</c:v>
                </c:pt>
                <c:pt idx="27">
                  <c:v>0.19047619047619047</c:v>
                </c:pt>
                <c:pt idx="28">
                  <c:v>0.16901408450704225</c:v>
                </c:pt>
                <c:pt idx="29">
                  <c:v>0.15625</c:v>
                </c:pt>
                <c:pt idx="30" formatCode="General">
                  <c:v>0</c:v>
                </c:pt>
                <c:pt idx="31">
                  <c:v>0.34782608695652173</c:v>
                </c:pt>
                <c:pt idx="32">
                  <c:v>0.13636363636363635</c:v>
                </c:pt>
                <c:pt idx="33">
                  <c:v>8.3333333333333329E-2</c:v>
                </c:pt>
                <c:pt idx="34">
                  <c:v>6.25E-2</c:v>
                </c:pt>
                <c:pt idx="35" formatCode="General">
                  <c:v>0</c:v>
                </c:pt>
                <c:pt idx="36">
                  <c:v>0.18181818181818182</c:v>
                </c:pt>
                <c:pt idx="37">
                  <c:v>9.0909090909090912E-2</c:v>
                </c:pt>
                <c:pt idx="38">
                  <c:v>5.6338028169014086E-2</c:v>
                </c:pt>
                <c:pt idx="39">
                  <c:v>8.1632653061224483E-2</c:v>
                </c:pt>
                <c:pt idx="40" formatCode="General">
                  <c:v>0</c:v>
                </c:pt>
                <c:pt idx="41">
                  <c:v>0.17391304347826086</c:v>
                </c:pt>
                <c:pt idx="42">
                  <c:v>0.19047619047619047</c:v>
                </c:pt>
                <c:pt idx="43">
                  <c:v>4.3478260869565216E-2</c:v>
                </c:pt>
                <c:pt idx="44">
                  <c:v>2.0618556701030927E-2</c:v>
                </c:pt>
              </c:numCache>
            </c:numRef>
          </c:val>
          <c:extLst>
            <c:ext xmlns:c16="http://schemas.microsoft.com/office/drawing/2014/chart" uri="{C3380CC4-5D6E-409C-BE32-E72D297353CC}">
              <c16:uniqueId val="{00000009-618A-48C0-84E9-92BCCFFAEFE7}"/>
            </c:ext>
          </c:extLst>
        </c:ser>
        <c:ser>
          <c:idx val="2"/>
          <c:order val="1"/>
          <c:tx>
            <c:strRef>
              <c:f>'Q13.要件の変化への対応（OT系DX状況別）'!$AA$6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18A-48C0-84E9-92BCCFFAEFE7}"/>
                </c:ext>
              </c:extLst>
            </c:dLbl>
            <c:dLbl>
              <c:idx val="5"/>
              <c:delete val="1"/>
              <c:extLst>
                <c:ext xmlns:c15="http://schemas.microsoft.com/office/drawing/2012/chart" uri="{CE6537A1-D6FC-4f65-9D91-7224C49458BB}"/>
                <c:ext xmlns:c16="http://schemas.microsoft.com/office/drawing/2014/chart" uri="{C3380CC4-5D6E-409C-BE32-E72D297353CC}">
                  <c16:uniqueId val="{0000000B-618A-48C0-84E9-92BCCFFAEFE7}"/>
                </c:ext>
              </c:extLst>
            </c:dLbl>
            <c:dLbl>
              <c:idx val="10"/>
              <c:delete val="1"/>
              <c:extLst>
                <c:ext xmlns:c15="http://schemas.microsoft.com/office/drawing/2012/chart" uri="{CE6537A1-D6FC-4f65-9D91-7224C49458BB}"/>
                <c:ext xmlns:c16="http://schemas.microsoft.com/office/drawing/2014/chart" uri="{C3380CC4-5D6E-409C-BE32-E72D297353CC}">
                  <c16:uniqueId val="{0000000C-618A-48C0-84E9-92BCCFFAEFE7}"/>
                </c:ext>
              </c:extLst>
            </c:dLbl>
            <c:dLbl>
              <c:idx val="15"/>
              <c:delete val="1"/>
              <c:extLst>
                <c:ext xmlns:c15="http://schemas.microsoft.com/office/drawing/2012/chart" uri="{CE6537A1-D6FC-4f65-9D91-7224C49458BB}"/>
                <c:ext xmlns:c16="http://schemas.microsoft.com/office/drawing/2014/chart" uri="{C3380CC4-5D6E-409C-BE32-E72D297353CC}">
                  <c16:uniqueId val="{0000000D-618A-48C0-84E9-92BCCFFAEFE7}"/>
                </c:ext>
              </c:extLst>
            </c:dLbl>
            <c:dLbl>
              <c:idx val="20"/>
              <c:delete val="1"/>
              <c:extLst>
                <c:ext xmlns:c15="http://schemas.microsoft.com/office/drawing/2012/chart" uri="{CE6537A1-D6FC-4f65-9D91-7224C49458BB}"/>
                <c:ext xmlns:c16="http://schemas.microsoft.com/office/drawing/2014/chart" uri="{C3380CC4-5D6E-409C-BE32-E72D297353CC}">
                  <c16:uniqueId val="{0000000E-618A-48C0-84E9-92BCCFFAEFE7}"/>
                </c:ext>
              </c:extLst>
            </c:dLbl>
            <c:dLbl>
              <c:idx val="25"/>
              <c:delete val="1"/>
              <c:extLst>
                <c:ext xmlns:c15="http://schemas.microsoft.com/office/drawing/2012/chart" uri="{CE6537A1-D6FC-4f65-9D91-7224C49458BB}"/>
                <c:ext xmlns:c16="http://schemas.microsoft.com/office/drawing/2014/chart" uri="{C3380CC4-5D6E-409C-BE32-E72D297353CC}">
                  <c16:uniqueId val="{0000000F-618A-48C0-84E9-92BCCFFAEFE7}"/>
                </c:ext>
              </c:extLst>
            </c:dLbl>
            <c:dLbl>
              <c:idx val="30"/>
              <c:delete val="1"/>
              <c:extLst>
                <c:ext xmlns:c15="http://schemas.microsoft.com/office/drawing/2012/chart" uri="{CE6537A1-D6FC-4f65-9D91-7224C49458BB}"/>
                <c:ext xmlns:c16="http://schemas.microsoft.com/office/drawing/2014/chart" uri="{C3380CC4-5D6E-409C-BE32-E72D297353CC}">
                  <c16:uniqueId val="{00000010-618A-48C0-84E9-92BCCFFAEFE7}"/>
                </c:ext>
              </c:extLst>
            </c:dLbl>
            <c:dLbl>
              <c:idx val="35"/>
              <c:delete val="1"/>
              <c:extLst>
                <c:ext xmlns:c15="http://schemas.microsoft.com/office/drawing/2012/chart" uri="{CE6537A1-D6FC-4f65-9D91-7224C49458BB}"/>
                <c:ext xmlns:c16="http://schemas.microsoft.com/office/drawing/2014/chart" uri="{C3380CC4-5D6E-409C-BE32-E72D297353CC}">
                  <c16:uniqueId val="{00000011-618A-48C0-84E9-92BCCFFAEFE7}"/>
                </c:ext>
              </c:extLst>
            </c:dLbl>
            <c:dLbl>
              <c:idx val="40"/>
              <c:delete val="1"/>
              <c:extLst>
                <c:ext xmlns:c15="http://schemas.microsoft.com/office/drawing/2012/chart" uri="{CE6537A1-D6FC-4f65-9D91-7224C49458BB}"/>
                <c:ext xmlns:c16="http://schemas.microsoft.com/office/drawing/2014/chart" uri="{C3380CC4-5D6E-409C-BE32-E72D297353CC}">
                  <c16:uniqueId val="{00000012-618A-48C0-84E9-92BCCFFAEFE7}"/>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'Q13.要件の変化への対応（OT系DX状況別）'!$AA$7:$AA$51</c:f>
              <c:numCache>
                <c:formatCode>0.0%</c:formatCode>
                <c:ptCount val="45"/>
                <c:pt idx="0" formatCode="General">
                  <c:v>0</c:v>
                </c:pt>
                <c:pt idx="1">
                  <c:v>0.30434782608695654</c:v>
                </c:pt>
                <c:pt idx="2">
                  <c:v>0.27272727272727271</c:v>
                </c:pt>
                <c:pt idx="3">
                  <c:v>0.36619718309859156</c:v>
                </c:pt>
                <c:pt idx="4">
                  <c:v>0.26804123711340205</c:v>
                </c:pt>
                <c:pt idx="5" formatCode="General">
                  <c:v>0</c:v>
                </c:pt>
                <c:pt idx="6">
                  <c:v>0.39130434782608697</c:v>
                </c:pt>
                <c:pt idx="7">
                  <c:v>0.40909090909090912</c:v>
                </c:pt>
                <c:pt idx="8">
                  <c:v>0.40277777777777779</c:v>
                </c:pt>
                <c:pt idx="9">
                  <c:v>0.43877551020408162</c:v>
                </c:pt>
                <c:pt idx="10" formatCode="General">
                  <c:v>0</c:v>
                </c:pt>
                <c:pt idx="11">
                  <c:v>0.34782608695652173</c:v>
                </c:pt>
                <c:pt idx="12">
                  <c:v>0.31818181818181818</c:v>
                </c:pt>
                <c:pt idx="13">
                  <c:v>0.39436619718309857</c:v>
                </c:pt>
                <c:pt idx="14">
                  <c:v>0.36734693877551022</c:v>
                </c:pt>
                <c:pt idx="15" formatCode="General">
                  <c:v>0</c:v>
                </c:pt>
                <c:pt idx="16">
                  <c:v>0.43478260869565216</c:v>
                </c:pt>
                <c:pt idx="17">
                  <c:v>0.40909090909090912</c:v>
                </c:pt>
                <c:pt idx="18">
                  <c:v>0.49295774647887325</c:v>
                </c:pt>
                <c:pt idx="19">
                  <c:v>0.42857142857142855</c:v>
                </c:pt>
                <c:pt idx="20" formatCode="General">
                  <c:v>0</c:v>
                </c:pt>
                <c:pt idx="21">
                  <c:v>0.43478260869565216</c:v>
                </c:pt>
                <c:pt idx="22">
                  <c:v>0.45454545454545453</c:v>
                </c:pt>
                <c:pt idx="23">
                  <c:v>0.47222222222222221</c:v>
                </c:pt>
                <c:pt idx="24">
                  <c:v>0.41836734693877553</c:v>
                </c:pt>
                <c:pt idx="25" formatCode="General">
                  <c:v>0</c:v>
                </c:pt>
                <c:pt idx="26">
                  <c:v>0.18181818181818182</c:v>
                </c:pt>
                <c:pt idx="27">
                  <c:v>0.2857142857142857</c:v>
                </c:pt>
                <c:pt idx="28">
                  <c:v>0.42253521126760563</c:v>
                </c:pt>
                <c:pt idx="29">
                  <c:v>0.375</c:v>
                </c:pt>
                <c:pt idx="30" formatCode="General">
                  <c:v>0</c:v>
                </c:pt>
                <c:pt idx="31">
                  <c:v>8.6956521739130432E-2</c:v>
                </c:pt>
                <c:pt idx="32">
                  <c:v>0.45454545454545453</c:v>
                </c:pt>
                <c:pt idx="33">
                  <c:v>0.3611111111111111</c:v>
                </c:pt>
                <c:pt idx="34">
                  <c:v>0.375</c:v>
                </c:pt>
                <c:pt idx="35" formatCode="General">
                  <c:v>0</c:v>
                </c:pt>
                <c:pt idx="36">
                  <c:v>0.36363636363636365</c:v>
                </c:pt>
                <c:pt idx="37">
                  <c:v>0.31818181818181818</c:v>
                </c:pt>
                <c:pt idx="38">
                  <c:v>0.42253521126760563</c:v>
                </c:pt>
                <c:pt idx="39">
                  <c:v>0.30612244897959184</c:v>
                </c:pt>
                <c:pt idx="40" formatCode="General">
                  <c:v>0</c:v>
                </c:pt>
                <c:pt idx="41">
                  <c:v>0.17391304347826086</c:v>
                </c:pt>
                <c:pt idx="42">
                  <c:v>0.23809523809523808</c:v>
                </c:pt>
                <c:pt idx="43">
                  <c:v>0.33333333333333331</c:v>
                </c:pt>
                <c:pt idx="44">
                  <c:v>0.25773195876288657</c:v>
                </c:pt>
              </c:numCache>
            </c:numRef>
          </c:val>
          <c:extLst>
            <c:ext xmlns:c16="http://schemas.microsoft.com/office/drawing/2014/chart" uri="{C3380CC4-5D6E-409C-BE32-E72D297353CC}">
              <c16:uniqueId val="{00000013-618A-48C0-84E9-92BCCFFAEFE7}"/>
            </c:ext>
          </c:extLst>
        </c:ser>
        <c:ser>
          <c:idx val="1"/>
          <c:order val="2"/>
          <c:tx>
            <c:strRef>
              <c:f>'Q13.要件の変化への対応（OT系DX状況別）'!$AB$6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'Q13.要件の変化への対応（OT系DX状況別）'!$AB$7:$AB$51</c:f>
              <c:numCache>
                <c:formatCode>0.0%</c:formatCode>
                <c:ptCount val="45"/>
                <c:pt idx="0" formatCode="General">
                  <c:v>0</c:v>
                </c:pt>
                <c:pt idx="1">
                  <c:v>0</c:v>
                </c:pt>
                <c:pt idx="2">
                  <c:v>0</c:v>
                </c:pt>
                <c:pt idx="3">
                  <c:v>4.2253521126760563E-2</c:v>
                </c:pt>
                <c:pt idx="4">
                  <c:v>4.1237113402061855E-2</c:v>
                </c:pt>
                <c:pt idx="5" formatCode="General">
                  <c:v>0</c:v>
                </c:pt>
                <c:pt idx="6">
                  <c:v>8.6956521739130432E-2</c:v>
                </c:pt>
                <c:pt idx="7">
                  <c:v>0.18181818181818182</c:v>
                </c:pt>
                <c:pt idx="8">
                  <c:v>0.18055555555555555</c:v>
                </c:pt>
                <c:pt idx="9">
                  <c:v>0.16326530612244897</c:v>
                </c:pt>
                <c:pt idx="10" formatCode="General">
                  <c:v>0</c:v>
                </c:pt>
                <c:pt idx="11">
                  <c:v>0.21739130434782608</c:v>
                </c:pt>
                <c:pt idx="12">
                  <c:v>0.22727272727272727</c:v>
                </c:pt>
                <c:pt idx="13">
                  <c:v>0.323943661971831</c:v>
                </c:pt>
                <c:pt idx="14">
                  <c:v>0.31632653061224492</c:v>
                </c:pt>
                <c:pt idx="15" formatCode="General">
                  <c:v>0</c:v>
                </c:pt>
                <c:pt idx="16">
                  <c:v>0.17391304347826086</c:v>
                </c:pt>
                <c:pt idx="17">
                  <c:v>0.13636363636363635</c:v>
                </c:pt>
                <c:pt idx="18">
                  <c:v>0.26760563380281688</c:v>
                </c:pt>
                <c:pt idx="19">
                  <c:v>0.2857142857142857</c:v>
                </c:pt>
                <c:pt idx="20" formatCode="General">
                  <c:v>0</c:v>
                </c:pt>
                <c:pt idx="21">
                  <c:v>0.21739130434782608</c:v>
                </c:pt>
                <c:pt idx="22">
                  <c:v>0.27272727272727271</c:v>
                </c:pt>
                <c:pt idx="23">
                  <c:v>0.2361111111111111</c:v>
                </c:pt>
                <c:pt idx="24">
                  <c:v>0.27551020408163263</c:v>
                </c:pt>
                <c:pt idx="25" formatCode="General">
                  <c:v>0</c:v>
                </c:pt>
                <c:pt idx="26">
                  <c:v>0.22727272727272727</c:v>
                </c:pt>
                <c:pt idx="27">
                  <c:v>0.38095238095238093</c:v>
                </c:pt>
                <c:pt idx="28">
                  <c:v>0.323943661971831</c:v>
                </c:pt>
                <c:pt idx="29">
                  <c:v>0.34375</c:v>
                </c:pt>
                <c:pt idx="30" formatCode="General">
                  <c:v>0</c:v>
                </c:pt>
                <c:pt idx="31">
                  <c:v>0.52173913043478259</c:v>
                </c:pt>
                <c:pt idx="32">
                  <c:v>0.31818181818181818</c:v>
                </c:pt>
                <c:pt idx="33">
                  <c:v>0.45833333333333331</c:v>
                </c:pt>
                <c:pt idx="34">
                  <c:v>0.38541666666666669</c:v>
                </c:pt>
                <c:pt idx="35" formatCode="General">
                  <c:v>0</c:v>
                </c:pt>
                <c:pt idx="36">
                  <c:v>0.27272727272727271</c:v>
                </c:pt>
                <c:pt idx="37">
                  <c:v>0.59090909090909094</c:v>
                </c:pt>
                <c:pt idx="38">
                  <c:v>0.39436619718309857</c:v>
                </c:pt>
                <c:pt idx="39">
                  <c:v>0.44897959183673469</c:v>
                </c:pt>
                <c:pt idx="40" formatCode="General">
                  <c:v>0</c:v>
                </c:pt>
                <c:pt idx="41">
                  <c:v>0.52173913043478259</c:v>
                </c:pt>
                <c:pt idx="42">
                  <c:v>0.42857142857142855</c:v>
                </c:pt>
                <c:pt idx="43">
                  <c:v>0.53623188405797106</c:v>
                </c:pt>
                <c:pt idx="44">
                  <c:v>0.51546391752577314</c:v>
                </c:pt>
              </c:numCache>
            </c:numRef>
          </c:val>
          <c:extLst>
            <c:ext xmlns:c16="http://schemas.microsoft.com/office/drawing/2014/chart" uri="{C3380CC4-5D6E-409C-BE32-E72D297353CC}">
              <c16:uniqueId val="{00000014-618A-48C0-84E9-92BCCFFAEFE7}"/>
            </c:ext>
          </c:extLst>
        </c:ser>
        <c:ser>
          <c:idx val="3"/>
          <c:order val="3"/>
          <c:tx>
            <c:strRef>
              <c:f>'Q13.要件の変化への対応（OT系DX状況別）'!$AC$6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'Q13.要件の変化への対応（OT系DX状況別）'!$AC$7:$AC$51</c:f>
              <c:numCache>
                <c:formatCode>0.0%</c:formatCode>
                <c:ptCount val="45"/>
                <c:pt idx="0" formatCode="General">
                  <c:v>0</c:v>
                </c:pt>
                <c:pt idx="1">
                  <c:v>0</c:v>
                </c:pt>
                <c:pt idx="2">
                  <c:v>0</c:v>
                </c:pt>
                <c:pt idx="3">
                  <c:v>0</c:v>
                </c:pt>
                <c:pt idx="4">
                  <c:v>1.0309278350515464E-2</c:v>
                </c:pt>
                <c:pt idx="5" formatCode="General">
                  <c:v>0</c:v>
                </c:pt>
                <c:pt idx="6">
                  <c:v>4.3478260869565216E-2</c:v>
                </c:pt>
                <c:pt idx="7">
                  <c:v>0</c:v>
                </c:pt>
                <c:pt idx="8">
                  <c:v>1.3888888888888888E-2</c:v>
                </c:pt>
                <c:pt idx="9">
                  <c:v>1.020408163265306E-2</c:v>
                </c:pt>
                <c:pt idx="10" formatCode="General">
                  <c:v>0</c:v>
                </c:pt>
                <c:pt idx="11">
                  <c:v>0</c:v>
                </c:pt>
                <c:pt idx="12">
                  <c:v>4.5454545454545456E-2</c:v>
                </c:pt>
                <c:pt idx="13">
                  <c:v>2.8169014084507043E-2</c:v>
                </c:pt>
                <c:pt idx="14">
                  <c:v>4.0816326530612242E-2</c:v>
                </c:pt>
                <c:pt idx="15" formatCode="General">
                  <c:v>0</c:v>
                </c:pt>
                <c:pt idx="16">
                  <c:v>4.3478260869565216E-2</c:v>
                </c:pt>
                <c:pt idx="17">
                  <c:v>9.0909090909090912E-2</c:v>
                </c:pt>
                <c:pt idx="18">
                  <c:v>1.4084507042253521E-2</c:v>
                </c:pt>
                <c:pt idx="19">
                  <c:v>7.1428571428571425E-2</c:v>
                </c:pt>
                <c:pt idx="20" formatCode="General">
                  <c:v>0</c:v>
                </c:pt>
                <c:pt idx="21">
                  <c:v>8.6956521739130432E-2</c:v>
                </c:pt>
                <c:pt idx="22">
                  <c:v>4.5454545454545456E-2</c:v>
                </c:pt>
                <c:pt idx="23">
                  <c:v>5.5555555555555552E-2</c:v>
                </c:pt>
                <c:pt idx="24">
                  <c:v>4.0816326530612242E-2</c:v>
                </c:pt>
                <c:pt idx="25" formatCode="General">
                  <c:v>0</c:v>
                </c:pt>
                <c:pt idx="26">
                  <c:v>9.0909090909090912E-2</c:v>
                </c:pt>
                <c:pt idx="27">
                  <c:v>0.14285714285714285</c:v>
                </c:pt>
                <c:pt idx="28">
                  <c:v>4.2253521126760563E-2</c:v>
                </c:pt>
                <c:pt idx="29">
                  <c:v>7.2916666666666671E-2</c:v>
                </c:pt>
                <c:pt idx="30" formatCode="General">
                  <c:v>0</c:v>
                </c:pt>
                <c:pt idx="31">
                  <c:v>4.3478260869565216E-2</c:v>
                </c:pt>
                <c:pt idx="32">
                  <c:v>4.5454545454545456E-2</c:v>
                </c:pt>
                <c:pt idx="33">
                  <c:v>4.1666666666666664E-2</c:v>
                </c:pt>
                <c:pt idx="34">
                  <c:v>8.3333333333333329E-2</c:v>
                </c:pt>
                <c:pt idx="35" formatCode="General">
                  <c:v>0</c:v>
                </c:pt>
                <c:pt idx="36">
                  <c:v>9.0909090909090912E-2</c:v>
                </c:pt>
                <c:pt idx="37">
                  <c:v>0</c:v>
                </c:pt>
                <c:pt idx="38">
                  <c:v>5.6338028169014086E-2</c:v>
                </c:pt>
                <c:pt idx="39">
                  <c:v>0.11224489795918367</c:v>
                </c:pt>
                <c:pt idx="40" formatCode="General">
                  <c:v>0</c:v>
                </c:pt>
                <c:pt idx="41">
                  <c:v>0.13043478260869565</c:v>
                </c:pt>
                <c:pt idx="42">
                  <c:v>9.5238095238095233E-2</c:v>
                </c:pt>
                <c:pt idx="43">
                  <c:v>4.3478260869565216E-2</c:v>
                </c:pt>
                <c:pt idx="44">
                  <c:v>9.2783505154639179E-2</c:v>
                </c:pt>
              </c:numCache>
            </c:numRef>
          </c:val>
          <c:extLst>
            <c:ext xmlns:c16="http://schemas.microsoft.com/office/drawing/2014/chart" uri="{C3380CC4-5D6E-409C-BE32-E72D297353CC}">
              <c16:uniqueId val="{00000015-618A-48C0-84E9-92BCCFFAEFE7}"/>
            </c:ext>
          </c:extLst>
        </c:ser>
        <c:ser>
          <c:idx val="4"/>
          <c:order val="4"/>
          <c:tx>
            <c:strRef>
              <c:f>'Q13.要件の変化への対応（OT系DX状況別）'!$AD$6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'Q13.要件の変化への対応（OT系DX状況別）'!$AD$7:$AD$51</c:f>
              <c:numCache>
                <c:formatCode>0.0%</c:formatCode>
                <c:ptCount val="45"/>
                <c:pt idx="0" formatCode="General">
                  <c:v>0</c:v>
                </c:pt>
                <c:pt idx="1">
                  <c:v>0</c:v>
                </c:pt>
                <c:pt idx="2">
                  <c:v>0</c:v>
                </c:pt>
                <c:pt idx="3">
                  <c:v>0</c:v>
                </c:pt>
                <c:pt idx="4">
                  <c:v>0</c:v>
                </c:pt>
                <c:pt idx="5" formatCode="General">
                  <c:v>0</c:v>
                </c:pt>
                <c:pt idx="6">
                  <c:v>4.3478260869565216E-2</c:v>
                </c:pt>
                <c:pt idx="7">
                  <c:v>0</c:v>
                </c:pt>
                <c:pt idx="8">
                  <c:v>1.3888888888888888E-2</c:v>
                </c:pt>
                <c:pt idx="9">
                  <c:v>1.020408163265306E-2</c:v>
                </c:pt>
                <c:pt idx="10" formatCode="General">
                  <c:v>0</c:v>
                </c:pt>
                <c:pt idx="11">
                  <c:v>0</c:v>
                </c:pt>
                <c:pt idx="12">
                  <c:v>0</c:v>
                </c:pt>
                <c:pt idx="13">
                  <c:v>0</c:v>
                </c:pt>
                <c:pt idx="14">
                  <c:v>1.020408163265306E-2</c:v>
                </c:pt>
                <c:pt idx="15" formatCode="General">
                  <c:v>0</c:v>
                </c:pt>
                <c:pt idx="16">
                  <c:v>0</c:v>
                </c:pt>
                <c:pt idx="17">
                  <c:v>0</c:v>
                </c:pt>
                <c:pt idx="18">
                  <c:v>0</c:v>
                </c:pt>
                <c:pt idx="19">
                  <c:v>2.0408163265306121E-2</c:v>
                </c:pt>
                <c:pt idx="20" formatCode="General">
                  <c:v>0</c:v>
                </c:pt>
                <c:pt idx="21">
                  <c:v>0</c:v>
                </c:pt>
                <c:pt idx="22">
                  <c:v>0</c:v>
                </c:pt>
                <c:pt idx="23">
                  <c:v>0</c:v>
                </c:pt>
                <c:pt idx="24">
                  <c:v>1.020408163265306E-2</c:v>
                </c:pt>
                <c:pt idx="25" formatCode="General">
                  <c:v>0</c:v>
                </c:pt>
                <c:pt idx="26">
                  <c:v>9.0909090909090912E-2</c:v>
                </c:pt>
                <c:pt idx="27">
                  <c:v>0</c:v>
                </c:pt>
                <c:pt idx="28">
                  <c:v>1.4084507042253521E-2</c:v>
                </c:pt>
                <c:pt idx="29">
                  <c:v>0</c:v>
                </c:pt>
                <c:pt idx="30" formatCode="General">
                  <c:v>0</c:v>
                </c:pt>
                <c:pt idx="31">
                  <c:v>0</c:v>
                </c:pt>
                <c:pt idx="32">
                  <c:v>0</c:v>
                </c:pt>
                <c:pt idx="33">
                  <c:v>1.3888888888888888E-2</c:v>
                </c:pt>
                <c:pt idx="34">
                  <c:v>4.1666666666666664E-2</c:v>
                </c:pt>
                <c:pt idx="35" formatCode="General">
                  <c:v>0</c:v>
                </c:pt>
                <c:pt idx="36">
                  <c:v>9.0909090909090912E-2</c:v>
                </c:pt>
                <c:pt idx="37">
                  <c:v>0</c:v>
                </c:pt>
                <c:pt idx="38">
                  <c:v>5.6338028169014086E-2</c:v>
                </c:pt>
                <c:pt idx="39">
                  <c:v>5.1020408163265307E-2</c:v>
                </c:pt>
                <c:pt idx="40" formatCode="General">
                  <c:v>0</c:v>
                </c:pt>
                <c:pt idx="41">
                  <c:v>0</c:v>
                </c:pt>
                <c:pt idx="42">
                  <c:v>0</c:v>
                </c:pt>
                <c:pt idx="43">
                  <c:v>1.4492753623188406E-2</c:v>
                </c:pt>
                <c:pt idx="44">
                  <c:v>7.2164948453608241E-2</c:v>
                </c:pt>
              </c:numCache>
            </c:numRef>
          </c:val>
          <c:extLst>
            <c:ext xmlns:c16="http://schemas.microsoft.com/office/drawing/2014/chart" uri="{C3380CC4-5D6E-409C-BE32-E72D297353CC}">
              <c16:uniqueId val="{00000016-618A-48C0-84E9-92BCCFFAEFE7}"/>
            </c:ext>
          </c:extLst>
        </c:ser>
        <c:ser>
          <c:idx val="5"/>
          <c:order val="5"/>
          <c:tx>
            <c:strRef>
              <c:f>'Q13.要件の変化への対応（OT系DX状況別）'!$AE$6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23）</c:v>
                </c:pt>
                <c:pt idx="2">
                  <c:v>OT系DX 準備中（N=  22）</c:v>
                </c:pt>
                <c:pt idx="3">
                  <c:v>OT系DX 検討中（N=  71）</c:v>
                </c:pt>
                <c:pt idx="4">
                  <c:v>　　　　していない（N=  97）</c:v>
                </c:pt>
                <c:pt idx="5">
                  <c:v>【 G.新たな開発技術.AI等.の導入 】   </c:v>
                </c:pt>
                <c:pt idx="6">
                  <c:v>OT系DX 実施中（N=  23）</c:v>
                </c:pt>
                <c:pt idx="7">
                  <c:v>OT系DX 準備中（N=  22）</c:v>
                </c:pt>
                <c:pt idx="8">
                  <c:v>OT系DX 検討中（N=  72）</c:v>
                </c:pt>
                <c:pt idx="9">
                  <c:v>　　　　していない（N=  98）</c:v>
                </c:pt>
                <c:pt idx="10">
                  <c:v>【 A.アーキテクチャの見直し 】       </c:v>
                </c:pt>
                <c:pt idx="11">
                  <c:v>OT系DX 実施中（N=  23）</c:v>
                </c:pt>
                <c:pt idx="12">
                  <c:v>OT系DX 準備中（N=  22）</c:v>
                </c:pt>
                <c:pt idx="13">
                  <c:v>OT系DX 検討中（N=  71）</c:v>
                </c:pt>
                <c:pt idx="14">
                  <c:v>　　　　していない（N=  98）</c:v>
                </c:pt>
                <c:pt idx="15">
                  <c:v>【 C.ハードウェアの高機能.高性能化 】   </c:v>
                </c:pt>
                <c:pt idx="16">
                  <c:v>OT系DX 実施中（N=  23）</c:v>
                </c:pt>
                <c:pt idx="17">
                  <c:v>OT系DX 準備中（N=  22）</c:v>
                </c:pt>
                <c:pt idx="18">
                  <c:v>OT系DX 検討中（N=  71）</c:v>
                </c:pt>
                <c:pt idx="19">
                  <c:v>　　　　していない（N=  98）</c:v>
                </c:pt>
                <c:pt idx="20">
                  <c:v>【 B.ソフトウェア.プラットフォームの導入 】</c:v>
                </c:pt>
                <c:pt idx="21">
                  <c:v>OT系DX 実施中（N=  23）</c:v>
                </c:pt>
                <c:pt idx="22">
                  <c:v>OT系DX 準備中（N=  22）</c:v>
                </c:pt>
                <c:pt idx="23">
                  <c:v>OT系DX 検討中（N=  72）</c:v>
                </c:pt>
                <c:pt idx="24">
                  <c:v>　　　　していない（N=  98）</c:v>
                </c:pt>
                <c:pt idx="25">
                  <c:v>【 F.アジャイル開発の採用 】        </c:v>
                </c:pt>
                <c:pt idx="26">
                  <c:v>OT系DX 実施中（N=  22）</c:v>
                </c:pt>
                <c:pt idx="27">
                  <c:v>OT系DX 準備中（N=  21）</c:v>
                </c:pt>
                <c:pt idx="28">
                  <c:v>OT系DX 検討中（N=  71）</c:v>
                </c:pt>
                <c:pt idx="29">
                  <c:v>　　　　していない（N=  96）</c:v>
                </c:pt>
                <c:pt idx="30">
                  <c:v>【 E.モデルベース開発の導入 】       </c:v>
                </c:pt>
                <c:pt idx="31">
                  <c:v>OT系DX 実施中（N=  23）</c:v>
                </c:pt>
                <c:pt idx="32">
                  <c:v>OT系DX 準備中（N=  22）</c:v>
                </c:pt>
                <c:pt idx="33">
                  <c:v>OT系DX 検討中（N=  72）</c:v>
                </c:pt>
                <c:pt idx="34">
                  <c:v>　　　　していない（N=  96）</c:v>
                </c:pt>
                <c:pt idx="35">
                  <c:v>【 I.外部の専門企業への委託 】       </c:v>
                </c:pt>
                <c:pt idx="36">
                  <c:v>OT系DX 実施中（N=  22）</c:v>
                </c:pt>
                <c:pt idx="37">
                  <c:v>OT系DX 準備中（N=  22）</c:v>
                </c:pt>
                <c:pt idx="38">
                  <c:v>OT系DX 検討中（N=  71）</c:v>
                </c:pt>
                <c:pt idx="39">
                  <c:v>　　　　していない（N=  98）</c:v>
                </c:pt>
                <c:pt idx="40">
                  <c:v>【 D.プロダクトライン設計の導入 】     </c:v>
                </c:pt>
                <c:pt idx="41">
                  <c:v>OT系DX 実施中（N=  23）</c:v>
                </c:pt>
                <c:pt idx="42">
                  <c:v>OT系DX 準備中（N=  21）</c:v>
                </c:pt>
                <c:pt idx="43">
                  <c:v>OT系DX 検討中（N=  69）</c:v>
                </c:pt>
                <c:pt idx="44">
                  <c:v>　　　　していない（N=  97）</c:v>
                </c:pt>
              </c:strCache>
            </c:strRef>
          </c:cat>
          <c:val>
            <c:numRef>
              <c:f>'Q13.要件の変化への対応（OT系DX状況別）'!$AE$7:$AE$51</c:f>
              <c:numCache>
                <c:formatCode>0.0%</c:formatCode>
                <c:ptCount val="45"/>
                <c:pt idx="0" formatCode="General">
                  <c:v>0</c:v>
                </c:pt>
                <c:pt idx="1">
                  <c:v>0</c:v>
                </c:pt>
                <c:pt idx="2">
                  <c:v>0</c:v>
                </c:pt>
                <c:pt idx="3">
                  <c:v>0</c:v>
                </c:pt>
                <c:pt idx="4">
                  <c:v>0</c:v>
                </c:pt>
                <c:pt idx="5" formatCode="General">
                  <c:v>0</c:v>
                </c:pt>
                <c:pt idx="6">
                  <c:v>0</c:v>
                </c:pt>
                <c:pt idx="7">
                  <c:v>0</c:v>
                </c:pt>
                <c:pt idx="8">
                  <c:v>0</c:v>
                </c:pt>
                <c:pt idx="9">
                  <c:v>0</c:v>
                </c:pt>
                <c:pt idx="10" formatCode="General">
                  <c:v>0</c:v>
                </c:pt>
                <c:pt idx="11">
                  <c:v>0</c:v>
                </c:pt>
                <c:pt idx="12">
                  <c:v>4.5454545454545456E-2</c:v>
                </c:pt>
                <c:pt idx="13">
                  <c:v>4.2253521126760563E-2</c:v>
                </c:pt>
                <c:pt idx="14">
                  <c:v>4.0816326530612242E-2</c:v>
                </c:pt>
                <c:pt idx="15" formatCode="General">
                  <c:v>0</c:v>
                </c:pt>
                <c:pt idx="16">
                  <c:v>0</c:v>
                </c:pt>
                <c:pt idx="17">
                  <c:v>0</c:v>
                </c:pt>
                <c:pt idx="18">
                  <c:v>1.4084507042253521E-2</c:v>
                </c:pt>
                <c:pt idx="19">
                  <c:v>0</c:v>
                </c:pt>
                <c:pt idx="20" formatCode="General">
                  <c:v>0</c:v>
                </c:pt>
                <c:pt idx="21">
                  <c:v>0</c:v>
                </c:pt>
                <c:pt idx="22">
                  <c:v>0</c:v>
                </c:pt>
                <c:pt idx="23">
                  <c:v>1.3888888888888888E-2</c:v>
                </c:pt>
                <c:pt idx="24">
                  <c:v>1.020408163265306E-2</c:v>
                </c:pt>
                <c:pt idx="25" formatCode="General">
                  <c:v>0</c:v>
                </c:pt>
                <c:pt idx="26">
                  <c:v>0</c:v>
                </c:pt>
                <c:pt idx="27">
                  <c:v>0</c:v>
                </c:pt>
                <c:pt idx="28">
                  <c:v>2.8169014084507043E-2</c:v>
                </c:pt>
                <c:pt idx="29">
                  <c:v>5.2083333333333336E-2</c:v>
                </c:pt>
                <c:pt idx="30" formatCode="General">
                  <c:v>0</c:v>
                </c:pt>
                <c:pt idx="31">
                  <c:v>0</c:v>
                </c:pt>
                <c:pt idx="32">
                  <c:v>4.5454545454545456E-2</c:v>
                </c:pt>
                <c:pt idx="33">
                  <c:v>4.1666666666666664E-2</c:v>
                </c:pt>
                <c:pt idx="34">
                  <c:v>5.2083333333333336E-2</c:v>
                </c:pt>
                <c:pt idx="35" formatCode="General">
                  <c:v>0</c:v>
                </c:pt>
                <c:pt idx="36">
                  <c:v>0</c:v>
                </c:pt>
                <c:pt idx="37">
                  <c:v>0</c:v>
                </c:pt>
                <c:pt idx="38">
                  <c:v>1.4084507042253521E-2</c:v>
                </c:pt>
                <c:pt idx="39">
                  <c:v>0</c:v>
                </c:pt>
                <c:pt idx="40" formatCode="General">
                  <c:v>0</c:v>
                </c:pt>
                <c:pt idx="41">
                  <c:v>0</c:v>
                </c:pt>
                <c:pt idx="42">
                  <c:v>4.7619047619047616E-2</c:v>
                </c:pt>
                <c:pt idx="43">
                  <c:v>2.8985507246376812E-2</c:v>
                </c:pt>
                <c:pt idx="44">
                  <c:v>4.1237113402061855E-2</c:v>
                </c:pt>
              </c:numCache>
            </c:numRef>
          </c:val>
          <c:extLst>
            <c:ext xmlns:c16="http://schemas.microsoft.com/office/drawing/2014/chart" uri="{C3380CC4-5D6E-409C-BE32-E72D297353CC}">
              <c16:uniqueId val="{00000017-618A-48C0-84E9-92BCCFFAEFE7}"/>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'Q13.要件の変化への対応（AI状況別）'!$Z$6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859-416E-AAA8-19B9F8A65F4F}"/>
                </c:ext>
              </c:extLst>
            </c:dLbl>
            <c:dLbl>
              <c:idx val="5"/>
              <c:delete val="1"/>
              <c:extLst>
                <c:ext xmlns:c15="http://schemas.microsoft.com/office/drawing/2012/chart" uri="{CE6537A1-D6FC-4f65-9D91-7224C49458BB}"/>
                <c:ext xmlns:c16="http://schemas.microsoft.com/office/drawing/2014/chart" uri="{C3380CC4-5D6E-409C-BE32-E72D297353CC}">
                  <c16:uniqueId val="{00000001-3859-416E-AAA8-19B9F8A65F4F}"/>
                </c:ext>
              </c:extLst>
            </c:dLbl>
            <c:dLbl>
              <c:idx val="10"/>
              <c:delete val="1"/>
              <c:extLst>
                <c:ext xmlns:c15="http://schemas.microsoft.com/office/drawing/2012/chart" uri="{CE6537A1-D6FC-4f65-9D91-7224C49458BB}"/>
                <c:ext xmlns:c16="http://schemas.microsoft.com/office/drawing/2014/chart" uri="{C3380CC4-5D6E-409C-BE32-E72D297353CC}">
                  <c16:uniqueId val="{00000002-3859-416E-AAA8-19B9F8A65F4F}"/>
                </c:ext>
              </c:extLst>
            </c:dLbl>
            <c:dLbl>
              <c:idx val="15"/>
              <c:delete val="1"/>
              <c:extLst>
                <c:ext xmlns:c15="http://schemas.microsoft.com/office/drawing/2012/chart" uri="{CE6537A1-D6FC-4f65-9D91-7224C49458BB}"/>
                <c:ext xmlns:c16="http://schemas.microsoft.com/office/drawing/2014/chart" uri="{C3380CC4-5D6E-409C-BE32-E72D297353CC}">
                  <c16:uniqueId val="{00000003-3859-416E-AAA8-19B9F8A65F4F}"/>
                </c:ext>
              </c:extLst>
            </c:dLbl>
            <c:dLbl>
              <c:idx val="20"/>
              <c:delete val="1"/>
              <c:extLst>
                <c:ext xmlns:c15="http://schemas.microsoft.com/office/drawing/2012/chart" uri="{CE6537A1-D6FC-4f65-9D91-7224C49458BB}"/>
                <c:ext xmlns:c16="http://schemas.microsoft.com/office/drawing/2014/chart" uri="{C3380CC4-5D6E-409C-BE32-E72D297353CC}">
                  <c16:uniqueId val="{00000004-3859-416E-AAA8-19B9F8A65F4F}"/>
                </c:ext>
              </c:extLst>
            </c:dLbl>
            <c:dLbl>
              <c:idx val="25"/>
              <c:delete val="1"/>
              <c:extLst>
                <c:ext xmlns:c15="http://schemas.microsoft.com/office/drawing/2012/chart" uri="{CE6537A1-D6FC-4f65-9D91-7224C49458BB}"/>
                <c:ext xmlns:c16="http://schemas.microsoft.com/office/drawing/2014/chart" uri="{C3380CC4-5D6E-409C-BE32-E72D297353CC}">
                  <c16:uniqueId val="{00000005-3859-416E-AAA8-19B9F8A65F4F}"/>
                </c:ext>
              </c:extLst>
            </c:dLbl>
            <c:dLbl>
              <c:idx val="30"/>
              <c:delete val="1"/>
              <c:extLst>
                <c:ext xmlns:c15="http://schemas.microsoft.com/office/drawing/2012/chart" uri="{CE6537A1-D6FC-4f65-9D91-7224C49458BB}"/>
                <c:ext xmlns:c16="http://schemas.microsoft.com/office/drawing/2014/chart" uri="{C3380CC4-5D6E-409C-BE32-E72D297353CC}">
                  <c16:uniqueId val="{00000006-3859-416E-AAA8-19B9F8A65F4F}"/>
                </c:ext>
              </c:extLst>
            </c:dLbl>
            <c:dLbl>
              <c:idx val="35"/>
              <c:delete val="1"/>
              <c:extLst>
                <c:ext xmlns:c15="http://schemas.microsoft.com/office/drawing/2012/chart" uri="{CE6537A1-D6FC-4f65-9D91-7224C49458BB}"/>
                <c:ext xmlns:c16="http://schemas.microsoft.com/office/drawing/2014/chart" uri="{C3380CC4-5D6E-409C-BE32-E72D297353CC}">
                  <c16:uniqueId val="{00000007-3859-416E-AAA8-19B9F8A65F4F}"/>
                </c:ext>
              </c:extLst>
            </c:dLbl>
            <c:dLbl>
              <c:idx val="40"/>
              <c:delete val="1"/>
              <c:extLst>
                <c:ext xmlns:c15="http://schemas.microsoft.com/office/drawing/2012/chart" uri="{CE6537A1-D6FC-4f65-9D91-7224C49458BB}"/>
                <c:ext xmlns:c16="http://schemas.microsoft.com/office/drawing/2014/chart" uri="{C3380CC4-5D6E-409C-BE32-E72D297353CC}">
                  <c16:uniqueId val="{00000008-3859-416E-AAA8-19B9F8A65F4F}"/>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'Q13.要件の変化への対応（AI状況別）'!$Z$7:$Z$51</c:f>
              <c:numCache>
                <c:formatCode>0.0%</c:formatCode>
                <c:ptCount val="45"/>
                <c:pt idx="0" formatCode="General">
                  <c:v>0</c:v>
                </c:pt>
                <c:pt idx="1">
                  <c:v>0.70370370370370372</c:v>
                </c:pt>
                <c:pt idx="2">
                  <c:v>0.625</c:v>
                </c:pt>
                <c:pt idx="3">
                  <c:v>0.57692307692307687</c:v>
                </c:pt>
                <c:pt idx="4">
                  <c:v>0.5842696629213483</c:v>
                </c:pt>
                <c:pt idx="5" formatCode="General">
                  <c:v>0</c:v>
                </c:pt>
                <c:pt idx="6">
                  <c:v>0.43902439024390244</c:v>
                </c:pt>
                <c:pt idx="7">
                  <c:v>0.42857142857142855</c:v>
                </c:pt>
                <c:pt idx="8">
                  <c:v>0.25</c:v>
                </c:pt>
                <c:pt idx="9">
                  <c:v>0.23595505617977527</c:v>
                </c:pt>
                <c:pt idx="10" formatCode="General">
                  <c:v>0</c:v>
                </c:pt>
                <c:pt idx="11">
                  <c:v>0.29268292682926828</c:v>
                </c:pt>
                <c:pt idx="12">
                  <c:v>0.25531914893617019</c:v>
                </c:pt>
                <c:pt idx="13">
                  <c:v>0.17307692307692307</c:v>
                </c:pt>
                <c:pt idx="14">
                  <c:v>0.20224719101123595</c:v>
                </c:pt>
                <c:pt idx="15" formatCode="General">
                  <c:v>0</c:v>
                </c:pt>
                <c:pt idx="16">
                  <c:v>0.22222222222222221</c:v>
                </c:pt>
                <c:pt idx="17">
                  <c:v>0.29166666666666669</c:v>
                </c:pt>
                <c:pt idx="18">
                  <c:v>0.21568627450980393</c:v>
                </c:pt>
                <c:pt idx="19">
                  <c:v>0.20224719101123595</c:v>
                </c:pt>
                <c:pt idx="20" formatCode="General">
                  <c:v>0</c:v>
                </c:pt>
                <c:pt idx="21">
                  <c:v>0.25609756097560976</c:v>
                </c:pt>
                <c:pt idx="22">
                  <c:v>0.1875</c:v>
                </c:pt>
                <c:pt idx="23">
                  <c:v>0.23076923076923078</c:v>
                </c:pt>
                <c:pt idx="24">
                  <c:v>0.19101123595505617</c:v>
                </c:pt>
                <c:pt idx="25" formatCode="General">
                  <c:v>0</c:v>
                </c:pt>
                <c:pt idx="26">
                  <c:v>0.24691358024691357</c:v>
                </c:pt>
                <c:pt idx="27">
                  <c:v>0.1702127659574468</c:v>
                </c:pt>
                <c:pt idx="28">
                  <c:v>0.12</c:v>
                </c:pt>
                <c:pt idx="29">
                  <c:v>0.15909090909090909</c:v>
                </c:pt>
                <c:pt idx="30" formatCode="General">
                  <c:v>0</c:v>
                </c:pt>
                <c:pt idx="31">
                  <c:v>0.17499999999999999</c:v>
                </c:pt>
                <c:pt idx="32">
                  <c:v>6.25E-2</c:v>
                </c:pt>
                <c:pt idx="33">
                  <c:v>7.6923076923076927E-2</c:v>
                </c:pt>
                <c:pt idx="34">
                  <c:v>8.98876404494382E-2</c:v>
                </c:pt>
                <c:pt idx="35" formatCode="General">
                  <c:v>0</c:v>
                </c:pt>
                <c:pt idx="36">
                  <c:v>7.4999999999999997E-2</c:v>
                </c:pt>
                <c:pt idx="37">
                  <c:v>0.14583333333333334</c:v>
                </c:pt>
                <c:pt idx="38">
                  <c:v>9.6153846153846159E-2</c:v>
                </c:pt>
                <c:pt idx="39">
                  <c:v>5.6179775280898875E-2</c:v>
                </c:pt>
                <c:pt idx="40" formatCode="General">
                  <c:v>0</c:v>
                </c:pt>
                <c:pt idx="41">
                  <c:v>0.1</c:v>
                </c:pt>
                <c:pt idx="42">
                  <c:v>6.5217391304347824E-2</c:v>
                </c:pt>
                <c:pt idx="43">
                  <c:v>3.9215686274509803E-2</c:v>
                </c:pt>
                <c:pt idx="44">
                  <c:v>7.8651685393258425E-2</c:v>
                </c:pt>
              </c:numCache>
            </c:numRef>
          </c:val>
          <c:extLst>
            <c:ext xmlns:c16="http://schemas.microsoft.com/office/drawing/2014/chart" uri="{C3380CC4-5D6E-409C-BE32-E72D297353CC}">
              <c16:uniqueId val="{00000009-3859-416E-AAA8-19B9F8A65F4F}"/>
            </c:ext>
          </c:extLst>
        </c:ser>
        <c:ser>
          <c:idx val="2"/>
          <c:order val="1"/>
          <c:tx>
            <c:strRef>
              <c:f>'Q13.要件の変化への対応（AI状況別）'!$AA$6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3859-416E-AAA8-19B9F8A65F4F}"/>
                </c:ext>
              </c:extLst>
            </c:dLbl>
            <c:dLbl>
              <c:idx val="5"/>
              <c:delete val="1"/>
              <c:extLst>
                <c:ext xmlns:c15="http://schemas.microsoft.com/office/drawing/2012/chart" uri="{CE6537A1-D6FC-4f65-9D91-7224C49458BB}"/>
                <c:ext xmlns:c16="http://schemas.microsoft.com/office/drawing/2014/chart" uri="{C3380CC4-5D6E-409C-BE32-E72D297353CC}">
                  <c16:uniqueId val="{0000000B-3859-416E-AAA8-19B9F8A65F4F}"/>
                </c:ext>
              </c:extLst>
            </c:dLbl>
            <c:dLbl>
              <c:idx val="10"/>
              <c:delete val="1"/>
              <c:extLst>
                <c:ext xmlns:c15="http://schemas.microsoft.com/office/drawing/2012/chart" uri="{CE6537A1-D6FC-4f65-9D91-7224C49458BB}"/>
                <c:ext xmlns:c16="http://schemas.microsoft.com/office/drawing/2014/chart" uri="{C3380CC4-5D6E-409C-BE32-E72D297353CC}">
                  <c16:uniqueId val="{0000000C-3859-416E-AAA8-19B9F8A65F4F}"/>
                </c:ext>
              </c:extLst>
            </c:dLbl>
            <c:dLbl>
              <c:idx val="15"/>
              <c:delete val="1"/>
              <c:extLst>
                <c:ext xmlns:c15="http://schemas.microsoft.com/office/drawing/2012/chart" uri="{CE6537A1-D6FC-4f65-9D91-7224C49458BB}"/>
                <c:ext xmlns:c16="http://schemas.microsoft.com/office/drawing/2014/chart" uri="{C3380CC4-5D6E-409C-BE32-E72D297353CC}">
                  <c16:uniqueId val="{0000000D-3859-416E-AAA8-19B9F8A65F4F}"/>
                </c:ext>
              </c:extLst>
            </c:dLbl>
            <c:dLbl>
              <c:idx val="20"/>
              <c:delete val="1"/>
              <c:extLst>
                <c:ext xmlns:c15="http://schemas.microsoft.com/office/drawing/2012/chart" uri="{CE6537A1-D6FC-4f65-9D91-7224C49458BB}"/>
                <c:ext xmlns:c16="http://schemas.microsoft.com/office/drawing/2014/chart" uri="{C3380CC4-5D6E-409C-BE32-E72D297353CC}">
                  <c16:uniqueId val="{0000000E-3859-416E-AAA8-19B9F8A65F4F}"/>
                </c:ext>
              </c:extLst>
            </c:dLbl>
            <c:dLbl>
              <c:idx val="25"/>
              <c:delete val="1"/>
              <c:extLst>
                <c:ext xmlns:c15="http://schemas.microsoft.com/office/drawing/2012/chart" uri="{CE6537A1-D6FC-4f65-9D91-7224C49458BB}"/>
                <c:ext xmlns:c16="http://schemas.microsoft.com/office/drawing/2014/chart" uri="{C3380CC4-5D6E-409C-BE32-E72D297353CC}">
                  <c16:uniqueId val="{0000000F-3859-416E-AAA8-19B9F8A65F4F}"/>
                </c:ext>
              </c:extLst>
            </c:dLbl>
            <c:dLbl>
              <c:idx val="30"/>
              <c:delete val="1"/>
              <c:extLst>
                <c:ext xmlns:c15="http://schemas.microsoft.com/office/drawing/2012/chart" uri="{CE6537A1-D6FC-4f65-9D91-7224C49458BB}"/>
                <c:ext xmlns:c16="http://schemas.microsoft.com/office/drawing/2014/chart" uri="{C3380CC4-5D6E-409C-BE32-E72D297353CC}">
                  <c16:uniqueId val="{00000010-3859-416E-AAA8-19B9F8A65F4F}"/>
                </c:ext>
              </c:extLst>
            </c:dLbl>
            <c:dLbl>
              <c:idx val="35"/>
              <c:delete val="1"/>
              <c:extLst>
                <c:ext xmlns:c15="http://schemas.microsoft.com/office/drawing/2012/chart" uri="{CE6537A1-D6FC-4f65-9D91-7224C49458BB}"/>
                <c:ext xmlns:c16="http://schemas.microsoft.com/office/drawing/2014/chart" uri="{C3380CC4-5D6E-409C-BE32-E72D297353CC}">
                  <c16:uniqueId val="{00000011-3859-416E-AAA8-19B9F8A65F4F}"/>
                </c:ext>
              </c:extLst>
            </c:dLbl>
            <c:dLbl>
              <c:idx val="40"/>
              <c:delete val="1"/>
              <c:extLst>
                <c:ext xmlns:c15="http://schemas.microsoft.com/office/drawing/2012/chart" uri="{CE6537A1-D6FC-4f65-9D91-7224C49458BB}"/>
                <c:ext xmlns:c16="http://schemas.microsoft.com/office/drawing/2014/chart" uri="{C3380CC4-5D6E-409C-BE32-E72D297353CC}">
                  <c16:uniqueId val="{00000012-3859-416E-AAA8-19B9F8A65F4F}"/>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'Q13.要件の変化への対応（AI状況別）'!$AA$7:$AA$51</c:f>
              <c:numCache>
                <c:formatCode>0.0%</c:formatCode>
                <c:ptCount val="45"/>
                <c:pt idx="0" formatCode="General">
                  <c:v>0</c:v>
                </c:pt>
                <c:pt idx="1">
                  <c:v>0.22222222222222221</c:v>
                </c:pt>
                <c:pt idx="2">
                  <c:v>0.3125</c:v>
                </c:pt>
                <c:pt idx="3">
                  <c:v>0.36538461538461536</c:v>
                </c:pt>
                <c:pt idx="4">
                  <c:v>0.34831460674157305</c:v>
                </c:pt>
                <c:pt idx="5" formatCode="General">
                  <c:v>0</c:v>
                </c:pt>
                <c:pt idx="6">
                  <c:v>0.3048780487804878</c:v>
                </c:pt>
                <c:pt idx="7">
                  <c:v>0.40816326530612246</c:v>
                </c:pt>
                <c:pt idx="8">
                  <c:v>0.53846153846153844</c:v>
                </c:pt>
                <c:pt idx="9">
                  <c:v>0.43820224719101125</c:v>
                </c:pt>
                <c:pt idx="10" formatCode="General">
                  <c:v>0</c:v>
                </c:pt>
                <c:pt idx="11">
                  <c:v>0.29268292682926828</c:v>
                </c:pt>
                <c:pt idx="12">
                  <c:v>0.46808510638297873</c:v>
                </c:pt>
                <c:pt idx="13">
                  <c:v>0.34615384615384615</c:v>
                </c:pt>
                <c:pt idx="14">
                  <c:v>0.30337078651685395</c:v>
                </c:pt>
                <c:pt idx="15" formatCode="General">
                  <c:v>0</c:v>
                </c:pt>
                <c:pt idx="16">
                  <c:v>0.40740740740740738</c:v>
                </c:pt>
                <c:pt idx="17">
                  <c:v>0.5</c:v>
                </c:pt>
                <c:pt idx="18">
                  <c:v>0.39215686274509803</c:v>
                </c:pt>
                <c:pt idx="19">
                  <c:v>0.4606741573033708</c:v>
                </c:pt>
                <c:pt idx="20" formatCode="General">
                  <c:v>0</c:v>
                </c:pt>
                <c:pt idx="21">
                  <c:v>0.32926829268292684</c:v>
                </c:pt>
                <c:pt idx="22">
                  <c:v>0.60416666666666663</c:v>
                </c:pt>
                <c:pt idx="23">
                  <c:v>0.44230769230769229</c:v>
                </c:pt>
                <c:pt idx="24">
                  <c:v>0.38202247191011235</c:v>
                </c:pt>
                <c:pt idx="25" formatCode="General">
                  <c:v>0</c:v>
                </c:pt>
                <c:pt idx="26">
                  <c:v>0.34567901234567899</c:v>
                </c:pt>
                <c:pt idx="27">
                  <c:v>0.38297872340425532</c:v>
                </c:pt>
                <c:pt idx="28">
                  <c:v>0.34</c:v>
                </c:pt>
                <c:pt idx="29">
                  <c:v>0.26136363636363635</c:v>
                </c:pt>
                <c:pt idx="30" formatCode="General">
                  <c:v>0</c:v>
                </c:pt>
                <c:pt idx="31">
                  <c:v>0.36249999999999999</c:v>
                </c:pt>
                <c:pt idx="32">
                  <c:v>0.375</c:v>
                </c:pt>
                <c:pt idx="33">
                  <c:v>0.25</c:v>
                </c:pt>
                <c:pt idx="34">
                  <c:v>0.30337078651685395</c:v>
                </c:pt>
                <c:pt idx="35" formatCode="General">
                  <c:v>0</c:v>
                </c:pt>
                <c:pt idx="36">
                  <c:v>0.38750000000000001</c:v>
                </c:pt>
                <c:pt idx="37">
                  <c:v>0.35416666666666669</c:v>
                </c:pt>
                <c:pt idx="38">
                  <c:v>0.28846153846153844</c:v>
                </c:pt>
                <c:pt idx="39">
                  <c:v>0.25842696629213485</c:v>
                </c:pt>
                <c:pt idx="40" formatCode="General">
                  <c:v>0</c:v>
                </c:pt>
                <c:pt idx="41">
                  <c:v>0.22500000000000001</c:v>
                </c:pt>
                <c:pt idx="42">
                  <c:v>0.2608695652173913</c:v>
                </c:pt>
                <c:pt idx="43">
                  <c:v>0.31372549019607843</c:v>
                </c:pt>
                <c:pt idx="44">
                  <c:v>0.20224719101123595</c:v>
                </c:pt>
              </c:numCache>
            </c:numRef>
          </c:val>
          <c:extLst>
            <c:ext xmlns:c16="http://schemas.microsoft.com/office/drawing/2014/chart" uri="{C3380CC4-5D6E-409C-BE32-E72D297353CC}">
              <c16:uniqueId val="{00000013-3859-416E-AAA8-19B9F8A65F4F}"/>
            </c:ext>
          </c:extLst>
        </c:ser>
        <c:ser>
          <c:idx val="1"/>
          <c:order val="2"/>
          <c:tx>
            <c:strRef>
              <c:f>'Q13.要件の変化への対応（AI状況別）'!$AB$6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'Q13.要件の変化への対応（AI状況別）'!$AB$7:$AB$51</c:f>
              <c:numCache>
                <c:formatCode>0.0%</c:formatCode>
                <c:ptCount val="45"/>
                <c:pt idx="0" formatCode="General">
                  <c:v>0</c:v>
                </c:pt>
                <c:pt idx="1">
                  <c:v>6.1728395061728392E-2</c:v>
                </c:pt>
                <c:pt idx="2">
                  <c:v>4.1666666666666664E-2</c:v>
                </c:pt>
                <c:pt idx="3">
                  <c:v>5.7692307692307696E-2</c:v>
                </c:pt>
                <c:pt idx="4">
                  <c:v>2.247191011235955E-2</c:v>
                </c:pt>
                <c:pt idx="5" formatCode="General">
                  <c:v>0</c:v>
                </c:pt>
                <c:pt idx="6">
                  <c:v>0.18292682926829268</c:v>
                </c:pt>
                <c:pt idx="7">
                  <c:v>0.12244897959183673</c:v>
                </c:pt>
                <c:pt idx="8">
                  <c:v>0.15384615384615385</c:v>
                </c:pt>
                <c:pt idx="9">
                  <c:v>0.20224719101123595</c:v>
                </c:pt>
                <c:pt idx="10" formatCode="General">
                  <c:v>0</c:v>
                </c:pt>
                <c:pt idx="11">
                  <c:v>0.28048780487804881</c:v>
                </c:pt>
                <c:pt idx="12">
                  <c:v>0.23404255319148937</c:v>
                </c:pt>
                <c:pt idx="13">
                  <c:v>0.34615384615384615</c:v>
                </c:pt>
                <c:pt idx="14">
                  <c:v>0.3146067415730337</c:v>
                </c:pt>
                <c:pt idx="15" formatCode="General">
                  <c:v>0</c:v>
                </c:pt>
                <c:pt idx="16">
                  <c:v>0.27160493827160492</c:v>
                </c:pt>
                <c:pt idx="17">
                  <c:v>0.14583333333333334</c:v>
                </c:pt>
                <c:pt idx="18">
                  <c:v>0.33333333333333331</c:v>
                </c:pt>
                <c:pt idx="19">
                  <c:v>0.2247191011235955</c:v>
                </c:pt>
                <c:pt idx="20" formatCode="General">
                  <c:v>0</c:v>
                </c:pt>
                <c:pt idx="21">
                  <c:v>0.3048780487804878</c:v>
                </c:pt>
                <c:pt idx="22">
                  <c:v>0.125</c:v>
                </c:pt>
                <c:pt idx="23">
                  <c:v>0.26923076923076922</c:v>
                </c:pt>
                <c:pt idx="24">
                  <c:v>0.2696629213483146</c:v>
                </c:pt>
                <c:pt idx="25" formatCode="General">
                  <c:v>0</c:v>
                </c:pt>
                <c:pt idx="26">
                  <c:v>0.27160493827160492</c:v>
                </c:pt>
                <c:pt idx="27">
                  <c:v>0.31914893617021278</c:v>
                </c:pt>
                <c:pt idx="28">
                  <c:v>0.34</c:v>
                </c:pt>
                <c:pt idx="29">
                  <c:v>0.32954545454545453</c:v>
                </c:pt>
                <c:pt idx="30" formatCode="General">
                  <c:v>0</c:v>
                </c:pt>
                <c:pt idx="31">
                  <c:v>0.3125</c:v>
                </c:pt>
                <c:pt idx="32">
                  <c:v>0.45833333333333331</c:v>
                </c:pt>
                <c:pt idx="33">
                  <c:v>0.46153846153846156</c:v>
                </c:pt>
                <c:pt idx="34">
                  <c:v>0.38202247191011235</c:v>
                </c:pt>
                <c:pt idx="35" formatCode="General">
                  <c:v>0</c:v>
                </c:pt>
                <c:pt idx="36">
                  <c:v>0.375</c:v>
                </c:pt>
                <c:pt idx="37">
                  <c:v>0.33333333333333331</c:v>
                </c:pt>
                <c:pt idx="38">
                  <c:v>0.51923076923076927</c:v>
                </c:pt>
                <c:pt idx="39">
                  <c:v>0.449438202247191</c:v>
                </c:pt>
                <c:pt idx="40" formatCode="General">
                  <c:v>0</c:v>
                </c:pt>
                <c:pt idx="41">
                  <c:v>0.47499999999999998</c:v>
                </c:pt>
                <c:pt idx="42">
                  <c:v>0.52173913043478259</c:v>
                </c:pt>
                <c:pt idx="43">
                  <c:v>0.49019607843137253</c:v>
                </c:pt>
                <c:pt idx="44">
                  <c:v>0.4943820224719101</c:v>
                </c:pt>
              </c:numCache>
            </c:numRef>
          </c:val>
          <c:extLst>
            <c:ext xmlns:c16="http://schemas.microsoft.com/office/drawing/2014/chart" uri="{C3380CC4-5D6E-409C-BE32-E72D297353CC}">
              <c16:uniqueId val="{00000014-3859-416E-AAA8-19B9F8A65F4F}"/>
            </c:ext>
          </c:extLst>
        </c:ser>
        <c:ser>
          <c:idx val="3"/>
          <c:order val="3"/>
          <c:tx>
            <c:strRef>
              <c:f>'Q13.要件の変化への対応（AI状況別）'!$AC$6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'Q13.要件の変化への対応（AI状況別）'!$AC$7:$AC$51</c:f>
              <c:numCache>
                <c:formatCode>0.0%</c:formatCode>
                <c:ptCount val="45"/>
                <c:pt idx="0" formatCode="General">
                  <c:v>0</c:v>
                </c:pt>
                <c:pt idx="1">
                  <c:v>0</c:v>
                </c:pt>
                <c:pt idx="2">
                  <c:v>2.0833333333333332E-2</c:v>
                </c:pt>
                <c:pt idx="3">
                  <c:v>0</c:v>
                </c:pt>
                <c:pt idx="4">
                  <c:v>2.247191011235955E-2</c:v>
                </c:pt>
                <c:pt idx="5" formatCode="General">
                  <c:v>0</c:v>
                </c:pt>
                <c:pt idx="6">
                  <c:v>1.2195121951219513E-2</c:v>
                </c:pt>
                <c:pt idx="7">
                  <c:v>4.0816326530612242E-2</c:v>
                </c:pt>
                <c:pt idx="8">
                  <c:v>3.8461538461538464E-2</c:v>
                </c:pt>
                <c:pt idx="9">
                  <c:v>3.3707865168539325E-2</c:v>
                </c:pt>
                <c:pt idx="10" formatCode="General">
                  <c:v>0</c:v>
                </c:pt>
                <c:pt idx="11">
                  <c:v>6.097560975609756E-2</c:v>
                </c:pt>
                <c:pt idx="12">
                  <c:v>4.2553191489361701E-2</c:v>
                </c:pt>
                <c:pt idx="13">
                  <c:v>0</c:v>
                </c:pt>
                <c:pt idx="14">
                  <c:v>7.8651685393258425E-2</c:v>
                </c:pt>
                <c:pt idx="15" formatCode="General">
                  <c:v>0</c:v>
                </c:pt>
                <c:pt idx="16">
                  <c:v>6.1728395061728392E-2</c:v>
                </c:pt>
                <c:pt idx="17">
                  <c:v>6.25E-2</c:v>
                </c:pt>
                <c:pt idx="18">
                  <c:v>3.9215686274509803E-2</c:v>
                </c:pt>
                <c:pt idx="19">
                  <c:v>4.49438202247191E-2</c:v>
                </c:pt>
                <c:pt idx="20" formatCode="General">
                  <c:v>0</c:v>
                </c:pt>
                <c:pt idx="21">
                  <c:v>4.878048780487805E-2</c:v>
                </c:pt>
                <c:pt idx="22">
                  <c:v>8.3333333333333329E-2</c:v>
                </c:pt>
                <c:pt idx="23">
                  <c:v>1.9230769230769232E-2</c:v>
                </c:pt>
                <c:pt idx="24">
                  <c:v>7.8651685393258425E-2</c:v>
                </c:pt>
                <c:pt idx="25" formatCode="General">
                  <c:v>0</c:v>
                </c:pt>
                <c:pt idx="26">
                  <c:v>3.7037037037037035E-2</c:v>
                </c:pt>
                <c:pt idx="27">
                  <c:v>0.1276595744680851</c:v>
                </c:pt>
                <c:pt idx="28">
                  <c:v>0.06</c:v>
                </c:pt>
                <c:pt idx="29">
                  <c:v>0.10227272727272728</c:v>
                </c:pt>
                <c:pt idx="30" formatCode="General">
                  <c:v>0</c:v>
                </c:pt>
                <c:pt idx="31">
                  <c:v>6.25E-2</c:v>
                </c:pt>
                <c:pt idx="32">
                  <c:v>0.10416666666666667</c:v>
                </c:pt>
                <c:pt idx="33">
                  <c:v>5.7692307692307696E-2</c:v>
                </c:pt>
                <c:pt idx="34">
                  <c:v>8.98876404494382E-2</c:v>
                </c:pt>
                <c:pt idx="35" formatCode="General">
                  <c:v>0</c:v>
                </c:pt>
                <c:pt idx="36">
                  <c:v>6.25E-2</c:v>
                </c:pt>
                <c:pt idx="37">
                  <c:v>0.125</c:v>
                </c:pt>
                <c:pt idx="38">
                  <c:v>5.7692307692307696E-2</c:v>
                </c:pt>
                <c:pt idx="39">
                  <c:v>0.11235955056179775</c:v>
                </c:pt>
                <c:pt idx="40" formatCode="General">
                  <c:v>0</c:v>
                </c:pt>
                <c:pt idx="41">
                  <c:v>8.7499999999999994E-2</c:v>
                </c:pt>
                <c:pt idx="42">
                  <c:v>0.13043478260869565</c:v>
                </c:pt>
                <c:pt idx="43">
                  <c:v>1.9607843137254902E-2</c:v>
                </c:pt>
                <c:pt idx="44">
                  <c:v>0.10112359550561797</c:v>
                </c:pt>
              </c:numCache>
            </c:numRef>
          </c:val>
          <c:extLst>
            <c:ext xmlns:c16="http://schemas.microsoft.com/office/drawing/2014/chart" uri="{C3380CC4-5D6E-409C-BE32-E72D297353CC}">
              <c16:uniqueId val="{00000015-3859-416E-AAA8-19B9F8A65F4F}"/>
            </c:ext>
          </c:extLst>
        </c:ser>
        <c:ser>
          <c:idx val="4"/>
          <c:order val="4"/>
          <c:tx>
            <c:strRef>
              <c:f>'Q13.要件の変化への対応（AI状況別）'!$AD$6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'Q13.要件の変化への対応（AI状況別）'!$AD$7:$AD$51</c:f>
              <c:numCache>
                <c:formatCode>0.0%</c:formatCode>
                <c:ptCount val="45"/>
                <c:pt idx="0" formatCode="General">
                  <c:v>0</c:v>
                </c:pt>
                <c:pt idx="1">
                  <c:v>1.2345679012345678E-2</c:v>
                </c:pt>
                <c:pt idx="2">
                  <c:v>0</c:v>
                </c:pt>
                <c:pt idx="3">
                  <c:v>0</c:v>
                </c:pt>
                <c:pt idx="4">
                  <c:v>1.1235955056179775E-2</c:v>
                </c:pt>
                <c:pt idx="5" formatCode="General">
                  <c:v>0</c:v>
                </c:pt>
                <c:pt idx="6">
                  <c:v>3.6585365853658534E-2</c:v>
                </c:pt>
                <c:pt idx="7">
                  <c:v>0</c:v>
                </c:pt>
                <c:pt idx="8">
                  <c:v>1.9230769230769232E-2</c:v>
                </c:pt>
                <c:pt idx="9">
                  <c:v>6.741573033707865E-2</c:v>
                </c:pt>
                <c:pt idx="10" formatCode="General">
                  <c:v>0</c:v>
                </c:pt>
                <c:pt idx="11">
                  <c:v>3.6585365853658534E-2</c:v>
                </c:pt>
                <c:pt idx="12">
                  <c:v>0</c:v>
                </c:pt>
                <c:pt idx="13">
                  <c:v>3.8461538461538464E-2</c:v>
                </c:pt>
                <c:pt idx="14">
                  <c:v>3.3707865168539325E-2</c:v>
                </c:pt>
                <c:pt idx="15" formatCode="General">
                  <c:v>0</c:v>
                </c:pt>
                <c:pt idx="16">
                  <c:v>2.4691358024691357E-2</c:v>
                </c:pt>
                <c:pt idx="17">
                  <c:v>0</c:v>
                </c:pt>
                <c:pt idx="18">
                  <c:v>1.9607843137254902E-2</c:v>
                </c:pt>
                <c:pt idx="19">
                  <c:v>5.6179775280898875E-2</c:v>
                </c:pt>
                <c:pt idx="20" formatCode="General">
                  <c:v>0</c:v>
                </c:pt>
                <c:pt idx="21">
                  <c:v>3.6585365853658534E-2</c:v>
                </c:pt>
                <c:pt idx="22">
                  <c:v>0</c:v>
                </c:pt>
                <c:pt idx="23">
                  <c:v>1.9230769230769232E-2</c:v>
                </c:pt>
                <c:pt idx="24">
                  <c:v>3.3707865168539325E-2</c:v>
                </c:pt>
                <c:pt idx="25" formatCode="General">
                  <c:v>0</c:v>
                </c:pt>
                <c:pt idx="26">
                  <c:v>4.9382716049382713E-2</c:v>
                </c:pt>
                <c:pt idx="27">
                  <c:v>0</c:v>
                </c:pt>
                <c:pt idx="28">
                  <c:v>0.04</c:v>
                </c:pt>
                <c:pt idx="29">
                  <c:v>6.8181818181818177E-2</c:v>
                </c:pt>
                <c:pt idx="30" formatCode="General">
                  <c:v>0</c:v>
                </c:pt>
                <c:pt idx="31">
                  <c:v>0.05</c:v>
                </c:pt>
                <c:pt idx="32">
                  <c:v>0</c:v>
                </c:pt>
                <c:pt idx="33">
                  <c:v>5.7692307692307696E-2</c:v>
                </c:pt>
                <c:pt idx="34">
                  <c:v>5.6179775280898875E-2</c:v>
                </c:pt>
                <c:pt idx="35" formatCode="General">
                  <c:v>0</c:v>
                </c:pt>
                <c:pt idx="36">
                  <c:v>8.7499999999999994E-2</c:v>
                </c:pt>
                <c:pt idx="37">
                  <c:v>4.1666666666666664E-2</c:v>
                </c:pt>
                <c:pt idx="38">
                  <c:v>1.9230769230769232E-2</c:v>
                </c:pt>
                <c:pt idx="39">
                  <c:v>8.98876404494382E-2</c:v>
                </c:pt>
                <c:pt idx="40" formatCode="General">
                  <c:v>0</c:v>
                </c:pt>
                <c:pt idx="41">
                  <c:v>7.4999999999999997E-2</c:v>
                </c:pt>
                <c:pt idx="42">
                  <c:v>2.1739130434782608E-2</c:v>
                </c:pt>
                <c:pt idx="43">
                  <c:v>5.8823529411764705E-2</c:v>
                </c:pt>
                <c:pt idx="44">
                  <c:v>6.741573033707865E-2</c:v>
                </c:pt>
              </c:numCache>
            </c:numRef>
          </c:val>
          <c:extLst>
            <c:ext xmlns:c16="http://schemas.microsoft.com/office/drawing/2014/chart" uri="{C3380CC4-5D6E-409C-BE32-E72D297353CC}">
              <c16:uniqueId val="{00000016-3859-416E-AAA8-19B9F8A65F4F}"/>
            </c:ext>
          </c:extLst>
        </c:ser>
        <c:ser>
          <c:idx val="5"/>
          <c:order val="5"/>
          <c:tx>
            <c:strRef>
              <c:f>'Q13.要件の変化への対応（AI状況別）'!$AE$6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81）</c:v>
                </c:pt>
                <c:pt idx="2">
                  <c:v>AI 開発中・準備中（N=  48）</c:v>
                </c:pt>
                <c:pt idx="3">
                  <c:v>AI 調査中・検討中（N=  52）</c:v>
                </c:pt>
                <c:pt idx="4">
                  <c:v>　　　　していない（N=  89）</c:v>
                </c:pt>
                <c:pt idx="5">
                  <c:v>【 G.新たな開発技術.AI等.の導入 】   </c:v>
                </c:pt>
                <c:pt idx="6">
                  <c:v>AI 提供中・実施中（N=  82）</c:v>
                </c:pt>
                <c:pt idx="7">
                  <c:v>AI 開発中・準備中（N=  49）</c:v>
                </c:pt>
                <c:pt idx="8">
                  <c:v>AI 調査中・検討中（N=  52）</c:v>
                </c:pt>
                <c:pt idx="9">
                  <c:v>　　　　していない（N=  89）</c:v>
                </c:pt>
                <c:pt idx="10">
                  <c:v>【 A.アーキテクチャの見直し 】       </c:v>
                </c:pt>
                <c:pt idx="11">
                  <c:v>AI 提供中・実施中（N=  82）</c:v>
                </c:pt>
                <c:pt idx="12">
                  <c:v>AI 開発中・準備中（N=  47）</c:v>
                </c:pt>
                <c:pt idx="13">
                  <c:v>AI 調査中・検討中（N=  52）</c:v>
                </c:pt>
                <c:pt idx="14">
                  <c:v>　　　　していない（N=  89）</c:v>
                </c:pt>
                <c:pt idx="15">
                  <c:v>【 C.ハードウェアの高機能.高性能化 】   </c:v>
                </c:pt>
                <c:pt idx="16">
                  <c:v>AI 提供中・実施中（N=  81）</c:v>
                </c:pt>
                <c:pt idx="17">
                  <c:v>AI 開発中・準備中（N=  48）</c:v>
                </c:pt>
                <c:pt idx="18">
                  <c:v>AI 調査中・検討中（N=  51）</c:v>
                </c:pt>
                <c:pt idx="19">
                  <c:v>　　　　していない（N=  89）</c:v>
                </c:pt>
                <c:pt idx="20">
                  <c:v>【 B.ソフトウェア.プラットフォームの導入 】</c:v>
                </c:pt>
                <c:pt idx="21">
                  <c:v>AI 提供中・実施中（N=  82）</c:v>
                </c:pt>
                <c:pt idx="22">
                  <c:v>AI 開発中・準備中（N=  48）</c:v>
                </c:pt>
                <c:pt idx="23">
                  <c:v>AI 調査中・検討中（N=  52）</c:v>
                </c:pt>
                <c:pt idx="24">
                  <c:v>　　　　していない（N=  89）</c:v>
                </c:pt>
                <c:pt idx="25">
                  <c:v>【 F.アジャイル開発の採用 】        </c:v>
                </c:pt>
                <c:pt idx="26">
                  <c:v>AI 提供中・実施中（N=  81）</c:v>
                </c:pt>
                <c:pt idx="27">
                  <c:v>AI 開発中・準備中（N=  47）</c:v>
                </c:pt>
                <c:pt idx="28">
                  <c:v>AI 調査中・検討中（N=  50）</c:v>
                </c:pt>
                <c:pt idx="29">
                  <c:v>　　　　していない（N=  88）</c:v>
                </c:pt>
                <c:pt idx="30">
                  <c:v>【 E.モデルベース開発の導入 】       </c:v>
                </c:pt>
                <c:pt idx="31">
                  <c:v>AI 提供中・実施中（N=  80）</c:v>
                </c:pt>
                <c:pt idx="32">
                  <c:v>AI 開発中・準備中（N=  48）</c:v>
                </c:pt>
                <c:pt idx="33">
                  <c:v>AI 調査中・検討中（N=  52）</c:v>
                </c:pt>
                <c:pt idx="34">
                  <c:v>　　　　していない（N=  89）</c:v>
                </c:pt>
                <c:pt idx="35">
                  <c:v>【 I.外部の専門企業への委託 】       </c:v>
                </c:pt>
                <c:pt idx="36">
                  <c:v>AI 提供中・実施中（N=  80）</c:v>
                </c:pt>
                <c:pt idx="37">
                  <c:v>AI 開発中・準備中（N=  48）</c:v>
                </c:pt>
                <c:pt idx="38">
                  <c:v>AI 調査中・検討中（N=  52）</c:v>
                </c:pt>
                <c:pt idx="39">
                  <c:v>　　　　していない（N=  89）</c:v>
                </c:pt>
                <c:pt idx="40">
                  <c:v>【 D.プロダクトライン設計の導入 】     </c:v>
                </c:pt>
                <c:pt idx="41">
                  <c:v>AI 提供中・実施中（N=  80）</c:v>
                </c:pt>
                <c:pt idx="42">
                  <c:v>AI 開発中・準備中（N=  46）</c:v>
                </c:pt>
                <c:pt idx="43">
                  <c:v>AI 調査中・検討中（N=  51）</c:v>
                </c:pt>
                <c:pt idx="44">
                  <c:v>　　　　していない（N=  89）</c:v>
                </c:pt>
              </c:strCache>
            </c:strRef>
          </c:cat>
          <c:val>
            <c:numRef>
              <c:f>'Q13.要件の変化への対応（AI状況別）'!$AE$7:$AE$51</c:f>
              <c:numCache>
                <c:formatCode>0.0%</c:formatCode>
                <c:ptCount val="45"/>
                <c:pt idx="0" formatCode="General">
                  <c:v>0</c:v>
                </c:pt>
                <c:pt idx="1">
                  <c:v>0</c:v>
                </c:pt>
                <c:pt idx="2">
                  <c:v>0</c:v>
                </c:pt>
                <c:pt idx="3">
                  <c:v>0</c:v>
                </c:pt>
                <c:pt idx="4">
                  <c:v>1.1235955056179775E-2</c:v>
                </c:pt>
                <c:pt idx="5" formatCode="General">
                  <c:v>0</c:v>
                </c:pt>
                <c:pt idx="6">
                  <c:v>2.4390243902439025E-2</c:v>
                </c:pt>
                <c:pt idx="7">
                  <c:v>0</c:v>
                </c:pt>
                <c:pt idx="8">
                  <c:v>0</c:v>
                </c:pt>
                <c:pt idx="9">
                  <c:v>2.247191011235955E-2</c:v>
                </c:pt>
                <c:pt idx="10" formatCode="General">
                  <c:v>0</c:v>
                </c:pt>
                <c:pt idx="11">
                  <c:v>3.6585365853658534E-2</c:v>
                </c:pt>
                <c:pt idx="12">
                  <c:v>0</c:v>
                </c:pt>
                <c:pt idx="13">
                  <c:v>9.6153846153846159E-2</c:v>
                </c:pt>
                <c:pt idx="14">
                  <c:v>6.741573033707865E-2</c:v>
                </c:pt>
                <c:pt idx="15" formatCode="General">
                  <c:v>0</c:v>
                </c:pt>
                <c:pt idx="16">
                  <c:v>1.2345679012345678E-2</c:v>
                </c:pt>
                <c:pt idx="17">
                  <c:v>0</c:v>
                </c:pt>
                <c:pt idx="18">
                  <c:v>0</c:v>
                </c:pt>
                <c:pt idx="19">
                  <c:v>1.1235955056179775E-2</c:v>
                </c:pt>
                <c:pt idx="20" formatCode="General">
                  <c:v>0</c:v>
                </c:pt>
                <c:pt idx="21">
                  <c:v>2.4390243902439025E-2</c:v>
                </c:pt>
                <c:pt idx="22">
                  <c:v>0</c:v>
                </c:pt>
                <c:pt idx="23">
                  <c:v>1.9230769230769232E-2</c:v>
                </c:pt>
                <c:pt idx="24">
                  <c:v>4.49438202247191E-2</c:v>
                </c:pt>
                <c:pt idx="25" formatCode="General">
                  <c:v>0</c:v>
                </c:pt>
                <c:pt idx="26">
                  <c:v>4.9382716049382713E-2</c:v>
                </c:pt>
                <c:pt idx="27">
                  <c:v>0</c:v>
                </c:pt>
                <c:pt idx="28">
                  <c:v>0.1</c:v>
                </c:pt>
                <c:pt idx="29">
                  <c:v>7.9545454545454544E-2</c:v>
                </c:pt>
                <c:pt idx="30" formatCode="General">
                  <c:v>0</c:v>
                </c:pt>
                <c:pt idx="31">
                  <c:v>3.7499999999999999E-2</c:v>
                </c:pt>
                <c:pt idx="32">
                  <c:v>0</c:v>
                </c:pt>
                <c:pt idx="33">
                  <c:v>9.6153846153846159E-2</c:v>
                </c:pt>
                <c:pt idx="34">
                  <c:v>7.8651685393258425E-2</c:v>
                </c:pt>
                <c:pt idx="35" formatCode="General">
                  <c:v>0</c:v>
                </c:pt>
                <c:pt idx="36">
                  <c:v>1.2500000000000001E-2</c:v>
                </c:pt>
                <c:pt idx="37">
                  <c:v>0</c:v>
                </c:pt>
                <c:pt idx="38">
                  <c:v>1.9230769230769232E-2</c:v>
                </c:pt>
                <c:pt idx="39">
                  <c:v>3.3707865168539325E-2</c:v>
                </c:pt>
                <c:pt idx="40" formatCode="General">
                  <c:v>0</c:v>
                </c:pt>
                <c:pt idx="41">
                  <c:v>3.7499999999999999E-2</c:v>
                </c:pt>
                <c:pt idx="42">
                  <c:v>0</c:v>
                </c:pt>
                <c:pt idx="43">
                  <c:v>7.8431372549019607E-2</c:v>
                </c:pt>
                <c:pt idx="44">
                  <c:v>5.6179775280898875E-2</c:v>
                </c:pt>
              </c:numCache>
            </c:numRef>
          </c:val>
          <c:extLst>
            <c:ext xmlns:c16="http://schemas.microsoft.com/office/drawing/2014/chart" uri="{C3380CC4-5D6E-409C-BE32-E72D297353CC}">
              <c16:uniqueId val="{00000017-3859-416E-AAA8-19B9F8A65F4F}"/>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'Q13.要件の変化への対応（AI状況別）'!$Z$6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720-46B4-B692-59322475B3D1}"/>
                </c:ext>
              </c:extLst>
            </c:dLbl>
            <c:dLbl>
              <c:idx val="5"/>
              <c:delete val="1"/>
              <c:extLst>
                <c:ext xmlns:c15="http://schemas.microsoft.com/office/drawing/2012/chart" uri="{CE6537A1-D6FC-4f65-9D91-7224C49458BB}"/>
                <c:ext xmlns:c16="http://schemas.microsoft.com/office/drawing/2014/chart" uri="{C3380CC4-5D6E-409C-BE32-E72D297353CC}">
                  <c16:uniqueId val="{00000001-8720-46B4-B692-59322475B3D1}"/>
                </c:ext>
              </c:extLst>
            </c:dLbl>
            <c:dLbl>
              <c:idx val="10"/>
              <c:delete val="1"/>
              <c:extLst>
                <c:ext xmlns:c15="http://schemas.microsoft.com/office/drawing/2012/chart" uri="{CE6537A1-D6FC-4f65-9D91-7224C49458BB}"/>
                <c:ext xmlns:c16="http://schemas.microsoft.com/office/drawing/2014/chart" uri="{C3380CC4-5D6E-409C-BE32-E72D297353CC}">
                  <c16:uniqueId val="{00000002-8720-46B4-B692-59322475B3D1}"/>
                </c:ext>
              </c:extLst>
            </c:dLbl>
            <c:dLbl>
              <c:idx val="15"/>
              <c:delete val="1"/>
              <c:extLst>
                <c:ext xmlns:c15="http://schemas.microsoft.com/office/drawing/2012/chart" uri="{CE6537A1-D6FC-4f65-9D91-7224C49458BB}"/>
                <c:ext xmlns:c16="http://schemas.microsoft.com/office/drawing/2014/chart" uri="{C3380CC4-5D6E-409C-BE32-E72D297353CC}">
                  <c16:uniqueId val="{00000003-8720-46B4-B692-59322475B3D1}"/>
                </c:ext>
              </c:extLst>
            </c:dLbl>
            <c:dLbl>
              <c:idx val="20"/>
              <c:delete val="1"/>
              <c:extLst>
                <c:ext xmlns:c15="http://schemas.microsoft.com/office/drawing/2012/chart" uri="{CE6537A1-D6FC-4f65-9D91-7224C49458BB}"/>
                <c:ext xmlns:c16="http://schemas.microsoft.com/office/drawing/2014/chart" uri="{C3380CC4-5D6E-409C-BE32-E72D297353CC}">
                  <c16:uniqueId val="{00000004-8720-46B4-B692-59322475B3D1}"/>
                </c:ext>
              </c:extLst>
            </c:dLbl>
            <c:dLbl>
              <c:idx val="25"/>
              <c:delete val="1"/>
              <c:extLst>
                <c:ext xmlns:c15="http://schemas.microsoft.com/office/drawing/2012/chart" uri="{CE6537A1-D6FC-4f65-9D91-7224C49458BB}"/>
                <c:ext xmlns:c16="http://schemas.microsoft.com/office/drawing/2014/chart" uri="{C3380CC4-5D6E-409C-BE32-E72D297353CC}">
                  <c16:uniqueId val="{00000005-8720-46B4-B692-59322475B3D1}"/>
                </c:ext>
              </c:extLst>
            </c:dLbl>
            <c:dLbl>
              <c:idx val="30"/>
              <c:delete val="1"/>
              <c:extLst>
                <c:ext xmlns:c15="http://schemas.microsoft.com/office/drawing/2012/chart" uri="{CE6537A1-D6FC-4f65-9D91-7224C49458BB}"/>
                <c:ext xmlns:c16="http://schemas.microsoft.com/office/drawing/2014/chart" uri="{C3380CC4-5D6E-409C-BE32-E72D297353CC}">
                  <c16:uniqueId val="{00000006-8720-46B4-B692-59322475B3D1}"/>
                </c:ext>
              </c:extLst>
            </c:dLbl>
            <c:dLbl>
              <c:idx val="35"/>
              <c:delete val="1"/>
              <c:extLst>
                <c:ext xmlns:c15="http://schemas.microsoft.com/office/drawing/2012/chart" uri="{CE6537A1-D6FC-4f65-9D91-7224C49458BB}"/>
                <c:ext xmlns:c16="http://schemas.microsoft.com/office/drawing/2014/chart" uri="{C3380CC4-5D6E-409C-BE32-E72D297353CC}">
                  <c16:uniqueId val="{00000007-8720-46B4-B692-59322475B3D1}"/>
                </c:ext>
              </c:extLst>
            </c:dLbl>
            <c:dLbl>
              <c:idx val="40"/>
              <c:delete val="1"/>
              <c:extLst>
                <c:ext xmlns:c15="http://schemas.microsoft.com/office/drawing/2012/chart" uri="{CE6537A1-D6FC-4f65-9D91-7224C49458BB}"/>
                <c:ext xmlns:c16="http://schemas.microsoft.com/office/drawing/2014/chart" uri="{C3380CC4-5D6E-409C-BE32-E72D297353CC}">
                  <c16:uniqueId val="{00000008-8720-46B4-B692-59322475B3D1}"/>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'Q13.要件の変化への対応（AI状況別）'!$Z$7:$Z$51</c:f>
              <c:numCache>
                <c:formatCode>0.0%</c:formatCode>
                <c:ptCount val="45"/>
                <c:pt idx="0" formatCode="General">
                  <c:v>0</c:v>
                </c:pt>
                <c:pt idx="1">
                  <c:v>0.5535714285714286</c:v>
                </c:pt>
                <c:pt idx="2">
                  <c:v>0.62790697674418605</c:v>
                </c:pt>
                <c:pt idx="3">
                  <c:v>0.50704225352112675</c:v>
                </c:pt>
                <c:pt idx="4">
                  <c:v>0.58510638297872342</c:v>
                </c:pt>
                <c:pt idx="5" formatCode="General">
                  <c:v>0</c:v>
                </c:pt>
                <c:pt idx="6">
                  <c:v>0.36363636363636365</c:v>
                </c:pt>
                <c:pt idx="7">
                  <c:v>0.39534883720930231</c:v>
                </c:pt>
                <c:pt idx="8">
                  <c:v>0.31428571428571428</c:v>
                </c:pt>
                <c:pt idx="9">
                  <c:v>0.18279569892473119</c:v>
                </c:pt>
                <c:pt idx="10" formatCode="General">
                  <c:v>0</c:v>
                </c:pt>
                <c:pt idx="11">
                  <c:v>0.19642857142857142</c:v>
                </c:pt>
                <c:pt idx="12">
                  <c:v>0.23809523809523808</c:v>
                </c:pt>
                <c:pt idx="13">
                  <c:v>0.18309859154929578</c:v>
                </c:pt>
                <c:pt idx="14">
                  <c:v>0.19148936170212766</c:v>
                </c:pt>
                <c:pt idx="15" formatCode="General">
                  <c:v>0</c:v>
                </c:pt>
                <c:pt idx="16">
                  <c:v>0.25</c:v>
                </c:pt>
                <c:pt idx="17">
                  <c:v>0.16279069767441862</c:v>
                </c:pt>
                <c:pt idx="18">
                  <c:v>0.28169014084507044</c:v>
                </c:pt>
                <c:pt idx="19">
                  <c:v>0.11827956989247312</c:v>
                </c:pt>
                <c:pt idx="20" formatCode="General">
                  <c:v>0</c:v>
                </c:pt>
                <c:pt idx="21">
                  <c:v>0.30357142857142855</c:v>
                </c:pt>
                <c:pt idx="22">
                  <c:v>0.18604651162790697</c:v>
                </c:pt>
                <c:pt idx="23">
                  <c:v>0.15714285714285714</c:v>
                </c:pt>
                <c:pt idx="24">
                  <c:v>0.15957446808510639</c:v>
                </c:pt>
                <c:pt idx="25" formatCode="General">
                  <c:v>0</c:v>
                </c:pt>
                <c:pt idx="26">
                  <c:v>0.15789473684210525</c:v>
                </c:pt>
                <c:pt idx="27">
                  <c:v>0.18604651162790697</c:v>
                </c:pt>
                <c:pt idx="28">
                  <c:v>0.20289855072463769</c:v>
                </c:pt>
                <c:pt idx="29">
                  <c:v>0.13829787234042554</c:v>
                </c:pt>
                <c:pt idx="30" formatCode="General">
                  <c:v>0</c:v>
                </c:pt>
                <c:pt idx="31">
                  <c:v>0.14545454545454545</c:v>
                </c:pt>
                <c:pt idx="32">
                  <c:v>6.9767441860465115E-2</c:v>
                </c:pt>
                <c:pt idx="33">
                  <c:v>0.15714285714285714</c:v>
                </c:pt>
                <c:pt idx="34">
                  <c:v>9.5744680851063829E-2</c:v>
                </c:pt>
                <c:pt idx="35" formatCode="General">
                  <c:v>0</c:v>
                </c:pt>
                <c:pt idx="36">
                  <c:v>0.1111111111111111</c:v>
                </c:pt>
                <c:pt idx="37">
                  <c:v>0.11627906976744186</c:v>
                </c:pt>
                <c:pt idx="38">
                  <c:v>7.0422535211267609E-2</c:v>
                </c:pt>
                <c:pt idx="39">
                  <c:v>5.3763440860215055E-2</c:v>
                </c:pt>
                <c:pt idx="40" formatCode="General">
                  <c:v>0</c:v>
                </c:pt>
                <c:pt idx="41">
                  <c:v>5.4545454545454543E-2</c:v>
                </c:pt>
                <c:pt idx="42">
                  <c:v>6.9767441860465115E-2</c:v>
                </c:pt>
                <c:pt idx="43">
                  <c:v>5.8823529411764705E-2</c:v>
                </c:pt>
                <c:pt idx="44">
                  <c:v>7.4468085106382975E-2</c:v>
                </c:pt>
              </c:numCache>
            </c:numRef>
          </c:val>
          <c:extLst>
            <c:ext xmlns:c16="http://schemas.microsoft.com/office/drawing/2014/chart" uri="{C3380CC4-5D6E-409C-BE32-E72D297353CC}">
              <c16:uniqueId val="{00000009-8720-46B4-B692-59322475B3D1}"/>
            </c:ext>
          </c:extLst>
        </c:ser>
        <c:ser>
          <c:idx val="2"/>
          <c:order val="1"/>
          <c:tx>
            <c:strRef>
              <c:f>'Q13.要件の変化への対応（AI状況別）'!$AA$6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720-46B4-B692-59322475B3D1}"/>
                </c:ext>
              </c:extLst>
            </c:dLbl>
            <c:dLbl>
              <c:idx val="5"/>
              <c:delete val="1"/>
              <c:extLst>
                <c:ext xmlns:c15="http://schemas.microsoft.com/office/drawing/2012/chart" uri="{CE6537A1-D6FC-4f65-9D91-7224C49458BB}"/>
                <c:ext xmlns:c16="http://schemas.microsoft.com/office/drawing/2014/chart" uri="{C3380CC4-5D6E-409C-BE32-E72D297353CC}">
                  <c16:uniqueId val="{0000000B-8720-46B4-B692-59322475B3D1}"/>
                </c:ext>
              </c:extLst>
            </c:dLbl>
            <c:dLbl>
              <c:idx val="10"/>
              <c:delete val="1"/>
              <c:extLst>
                <c:ext xmlns:c15="http://schemas.microsoft.com/office/drawing/2012/chart" uri="{CE6537A1-D6FC-4f65-9D91-7224C49458BB}"/>
                <c:ext xmlns:c16="http://schemas.microsoft.com/office/drawing/2014/chart" uri="{C3380CC4-5D6E-409C-BE32-E72D297353CC}">
                  <c16:uniqueId val="{0000000C-8720-46B4-B692-59322475B3D1}"/>
                </c:ext>
              </c:extLst>
            </c:dLbl>
            <c:dLbl>
              <c:idx val="15"/>
              <c:delete val="1"/>
              <c:extLst>
                <c:ext xmlns:c15="http://schemas.microsoft.com/office/drawing/2012/chart" uri="{CE6537A1-D6FC-4f65-9D91-7224C49458BB}"/>
                <c:ext xmlns:c16="http://schemas.microsoft.com/office/drawing/2014/chart" uri="{C3380CC4-5D6E-409C-BE32-E72D297353CC}">
                  <c16:uniqueId val="{0000000D-8720-46B4-B692-59322475B3D1}"/>
                </c:ext>
              </c:extLst>
            </c:dLbl>
            <c:dLbl>
              <c:idx val="20"/>
              <c:delete val="1"/>
              <c:extLst>
                <c:ext xmlns:c15="http://schemas.microsoft.com/office/drawing/2012/chart" uri="{CE6537A1-D6FC-4f65-9D91-7224C49458BB}"/>
                <c:ext xmlns:c16="http://schemas.microsoft.com/office/drawing/2014/chart" uri="{C3380CC4-5D6E-409C-BE32-E72D297353CC}">
                  <c16:uniqueId val="{0000000E-8720-46B4-B692-59322475B3D1}"/>
                </c:ext>
              </c:extLst>
            </c:dLbl>
            <c:dLbl>
              <c:idx val="25"/>
              <c:delete val="1"/>
              <c:extLst>
                <c:ext xmlns:c15="http://schemas.microsoft.com/office/drawing/2012/chart" uri="{CE6537A1-D6FC-4f65-9D91-7224C49458BB}"/>
                <c:ext xmlns:c16="http://schemas.microsoft.com/office/drawing/2014/chart" uri="{C3380CC4-5D6E-409C-BE32-E72D297353CC}">
                  <c16:uniqueId val="{0000000F-8720-46B4-B692-59322475B3D1}"/>
                </c:ext>
              </c:extLst>
            </c:dLbl>
            <c:dLbl>
              <c:idx val="30"/>
              <c:delete val="1"/>
              <c:extLst>
                <c:ext xmlns:c15="http://schemas.microsoft.com/office/drawing/2012/chart" uri="{CE6537A1-D6FC-4f65-9D91-7224C49458BB}"/>
                <c:ext xmlns:c16="http://schemas.microsoft.com/office/drawing/2014/chart" uri="{C3380CC4-5D6E-409C-BE32-E72D297353CC}">
                  <c16:uniqueId val="{00000010-8720-46B4-B692-59322475B3D1}"/>
                </c:ext>
              </c:extLst>
            </c:dLbl>
            <c:dLbl>
              <c:idx val="35"/>
              <c:delete val="1"/>
              <c:extLst>
                <c:ext xmlns:c15="http://schemas.microsoft.com/office/drawing/2012/chart" uri="{CE6537A1-D6FC-4f65-9D91-7224C49458BB}"/>
                <c:ext xmlns:c16="http://schemas.microsoft.com/office/drawing/2014/chart" uri="{C3380CC4-5D6E-409C-BE32-E72D297353CC}">
                  <c16:uniqueId val="{00000011-8720-46B4-B692-59322475B3D1}"/>
                </c:ext>
              </c:extLst>
            </c:dLbl>
            <c:dLbl>
              <c:idx val="40"/>
              <c:delete val="1"/>
              <c:extLst>
                <c:ext xmlns:c15="http://schemas.microsoft.com/office/drawing/2012/chart" uri="{CE6537A1-D6FC-4f65-9D91-7224C49458BB}"/>
                <c:ext xmlns:c16="http://schemas.microsoft.com/office/drawing/2014/chart" uri="{C3380CC4-5D6E-409C-BE32-E72D297353CC}">
                  <c16:uniqueId val="{00000012-8720-46B4-B692-59322475B3D1}"/>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'Q13.要件の変化への対応（AI状況別）'!$AA$7:$AA$51</c:f>
              <c:numCache>
                <c:formatCode>0.0%</c:formatCode>
                <c:ptCount val="45"/>
                <c:pt idx="0" formatCode="General">
                  <c:v>0</c:v>
                </c:pt>
                <c:pt idx="1">
                  <c:v>0.35714285714285715</c:v>
                </c:pt>
                <c:pt idx="2">
                  <c:v>0.34883720930232559</c:v>
                </c:pt>
                <c:pt idx="3">
                  <c:v>0.42253521126760563</c:v>
                </c:pt>
                <c:pt idx="4">
                  <c:v>0.30851063829787234</c:v>
                </c:pt>
                <c:pt idx="5" formatCode="General">
                  <c:v>0</c:v>
                </c:pt>
                <c:pt idx="6">
                  <c:v>0.47272727272727272</c:v>
                </c:pt>
                <c:pt idx="7">
                  <c:v>0.46511627906976744</c:v>
                </c:pt>
                <c:pt idx="8">
                  <c:v>0.45714285714285713</c:v>
                </c:pt>
                <c:pt idx="9">
                  <c:v>0.40860215053763443</c:v>
                </c:pt>
                <c:pt idx="10" formatCode="General">
                  <c:v>0</c:v>
                </c:pt>
                <c:pt idx="11">
                  <c:v>0.5535714285714286</c:v>
                </c:pt>
                <c:pt idx="12">
                  <c:v>0.52380952380952384</c:v>
                </c:pt>
                <c:pt idx="13">
                  <c:v>0.49295774647887325</c:v>
                </c:pt>
                <c:pt idx="14">
                  <c:v>0.46808510638297873</c:v>
                </c:pt>
                <c:pt idx="15" formatCode="General">
                  <c:v>0</c:v>
                </c:pt>
                <c:pt idx="16">
                  <c:v>0.42857142857142855</c:v>
                </c:pt>
                <c:pt idx="17">
                  <c:v>0.51162790697674421</c:v>
                </c:pt>
                <c:pt idx="18">
                  <c:v>0.28169014084507044</c:v>
                </c:pt>
                <c:pt idx="19">
                  <c:v>0.41935483870967744</c:v>
                </c:pt>
                <c:pt idx="20" formatCode="General">
                  <c:v>0</c:v>
                </c:pt>
                <c:pt idx="21">
                  <c:v>0.2857142857142857</c:v>
                </c:pt>
                <c:pt idx="22">
                  <c:v>0.32558139534883723</c:v>
                </c:pt>
                <c:pt idx="23">
                  <c:v>0.32857142857142857</c:v>
                </c:pt>
                <c:pt idx="24">
                  <c:v>0.35106382978723405</c:v>
                </c:pt>
                <c:pt idx="25" formatCode="General">
                  <c:v>0</c:v>
                </c:pt>
                <c:pt idx="26">
                  <c:v>0.40350877192982454</c:v>
                </c:pt>
                <c:pt idx="27">
                  <c:v>0.27906976744186046</c:v>
                </c:pt>
                <c:pt idx="28">
                  <c:v>0.24637681159420291</c:v>
                </c:pt>
                <c:pt idx="29">
                  <c:v>0.34042553191489361</c:v>
                </c:pt>
                <c:pt idx="30" formatCode="General">
                  <c:v>0</c:v>
                </c:pt>
                <c:pt idx="31">
                  <c:v>0.34545454545454546</c:v>
                </c:pt>
                <c:pt idx="32">
                  <c:v>0.32558139534883723</c:v>
                </c:pt>
                <c:pt idx="33">
                  <c:v>0.22857142857142856</c:v>
                </c:pt>
                <c:pt idx="34">
                  <c:v>0.31914893617021278</c:v>
                </c:pt>
                <c:pt idx="35" formatCode="General">
                  <c:v>0</c:v>
                </c:pt>
                <c:pt idx="36">
                  <c:v>0.27777777777777779</c:v>
                </c:pt>
                <c:pt idx="37">
                  <c:v>0.39534883720930231</c:v>
                </c:pt>
                <c:pt idx="38">
                  <c:v>0.39436619718309857</c:v>
                </c:pt>
                <c:pt idx="39">
                  <c:v>0.25806451612903225</c:v>
                </c:pt>
                <c:pt idx="40" formatCode="General">
                  <c:v>0</c:v>
                </c:pt>
                <c:pt idx="41">
                  <c:v>0.21818181818181817</c:v>
                </c:pt>
                <c:pt idx="42">
                  <c:v>0.37209302325581395</c:v>
                </c:pt>
                <c:pt idx="43">
                  <c:v>0.22058823529411764</c:v>
                </c:pt>
                <c:pt idx="44">
                  <c:v>0.21276595744680851</c:v>
                </c:pt>
              </c:numCache>
            </c:numRef>
          </c:val>
          <c:extLst>
            <c:ext xmlns:c16="http://schemas.microsoft.com/office/drawing/2014/chart" uri="{C3380CC4-5D6E-409C-BE32-E72D297353CC}">
              <c16:uniqueId val="{00000013-8720-46B4-B692-59322475B3D1}"/>
            </c:ext>
          </c:extLst>
        </c:ser>
        <c:ser>
          <c:idx val="1"/>
          <c:order val="2"/>
          <c:tx>
            <c:strRef>
              <c:f>'Q13.要件の変化への対応（AI状況別）'!$AB$6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'Q13.要件の変化への対応（AI状況別）'!$AB$7:$AB$51</c:f>
              <c:numCache>
                <c:formatCode>0.0%</c:formatCode>
                <c:ptCount val="45"/>
                <c:pt idx="0" formatCode="General">
                  <c:v>0</c:v>
                </c:pt>
                <c:pt idx="1">
                  <c:v>7.1428571428571425E-2</c:v>
                </c:pt>
                <c:pt idx="2">
                  <c:v>2.3255813953488372E-2</c:v>
                </c:pt>
                <c:pt idx="3">
                  <c:v>5.6338028169014086E-2</c:v>
                </c:pt>
                <c:pt idx="4">
                  <c:v>4.2553191489361701E-2</c:v>
                </c:pt>
                <c:pt idx="5" formatCode="General">
                  <c:v>0</c:v>
                </c:pt>
                <c:pt idx="6">
                  <c:v>0.10909090909090909</c:v>
                </c:pt>
                <c:pt idx="7">
                  <c:v>0.13953488372093023</c:v>
                </c:pt>
                <c:pt idx="8">
                  <c:v>0.18571428571428572</c:v>
                </c:pt>
                <c:pt idx="9">
                  <c:v>0.26881720430107525</c:v>
                </c:pt>
                <c:pt idx="10" formatCode="General">
                  <c:v>0</c:v>
                </c:pt>
                <c:pt idx="11">
                  <c:v>0.17857142857142858</c:v>
                </c:pt>
                <c:pt idx="12">
                  <c:v>0.16666666666666666</c:v>
                </c:pt>
                <c:pt idx="13">
                  <c:v>0.23943661971830985</c:v>
                </c:pt>
                <c:pt idx="14">
                  <c:v>0.19148936170212766</c:v>
                </c:pt>
                <c:pt idx="15" formatCode="General">
                  <c:v>0</c:v>
                </c:pt>
                <c:pt idx="16">
                  <c:v>0.19642857142857142</c:v>
                </c:pt>
                <c:pt idx="17">
                  <c:v>0.23255813953488372</c:v>
                </c:pt>
                <c:pt idx="18">
                  <c:v>0.323943661971831</c:v>
                </c:pt>
                <c:pt idx="19">
                  <c:v>0.30107526881720431</c:v>
                </c:pt>
                <c:pt idx="20" formatCode="General">
                  <c:v>0</c:v>
                </c:pt>
                <c:pt idx="21">
                  <c:v>0.32142857142857145</c:v>
                </c:pt>
                <c:pt idx="22">
                  <c:v>0.32558139534883723</c:v>
                </c:pt>
                <c:pt idx="23">
                  <c:v>0.41428571428571431</c:v>
                </c:pt>
                <c:pt idx="24">
                  <c:v>0.31914893617021278</c:v>
                </c:pt>
                <c:pt idx="25" formatCode="General">
                  <c:v>0</c:v>
                </c:pt>
                <c:pt idx="26">
                  <c:v>0.2982456140350877</c:v>
                </c:pt>
                <c:pt idx="27">
                  <c:v>0.34883720930232559</c:v>
                </c:pt>
                <c:pt idx="28">
                  <c:v>0.36231884057971014</c:v>
                </c:pt>
                <c:pt idx="29">
                  <c:v>0.34042553191489361</c:v>
                </c:pt>
                <c:pt idx="30" formatCode="General">
                  <c:v>0</c:v>
                </c:pt>
                <c:pt idx="31">
                  <c:v>0.32727272727272727</c:v>
                </c:pt>
                <c:pt idx="32">
                  <c:v>0.44186046511627908</c:v>
                </c:pt>
                <c:pt idx="33">
                  <c:v>0.38571428571428573</c:v>
                </c:pt>
                <c:pt idx="34">
                  <c:v>0.38297872340425532</c:v>
                </c:pt>
                <c:pt idx="35" formatCode="General">
                  <c:v>0</c:v>
                </c:pt>
                <c:pt idx="36">
                  <c:v>0.44444444444444442</c:v>
                </c:pt>
                <c:pt idx="37">
                  <c:v>0.34883720930232559</c:v>
                </c:pt>
                <c:pt idx="38">
                  <c:v>0.352112676056338</c:v>
                </c:pt>
                <c:pt idx="39">
                  <c:v>0.4731182795698925</c:v>
                </c:pt>
                <c:pt idx="40" formatCode="General">
                  <c:v>0</c:v>
                </c:pt>
                <c:pt idx="41">
                  <c:v>0.50909090909090904</c:v>
                </c:pt>
                <c:pt idx="42">
                  <c:v>0.39534883720930231</c:v>
                </c:pt>
                <c:pt idx="43">
                  <c:v>0.5</c:v>
                </c:pt>
                <c:pt idx="44">
                  <c:v>0.47872340425531917</c:v>
                </c:pt>
              </c:numCache>
            </c:numRef>
          </c:val>
          <c:extLst>
            <c:ext xmlns:c16="http://schemas.microsoft.com/office/drawing/2014/chart" uri="{C3380CC4-5D6E-409C-BE32-E72D297353CC}">
              <c16:uniqueId val="{00000014-8720-46B4-B692-59322475B3D1}"/>
            </c:ext>
          </c:extLst>
        </c:ser>
        <c:ser>
          <c:idx val="3"/>
          <c:order val="3"/>
          <c:tx>
            <c:strRef>
              <c:f>'Q13.要件の変化への対応（AI状況別）'!$AC$6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'Q13.要件の変化への対応（AI状況別）'!$AC$7:$AC$51</c:f>
              <c:numCache>
                <c:formatCode>0.0%</c:formatCode>
                <c:ptCount val="45"/>
                <c:pt idx="0" formatCode="General">
                  <c:v>0</c:v>
                </c:pt>
                <c:pt idx="1">
                  <c:v>0</c:v>
                </c:pt>
                <c:pt idx="2">
                  <c:v>0</c:v>
                </c:pt>
                <c:pt idx="3">
                  <c:v>1.4084507042253521E-2</c:v>
                </c:pt>
                <c:pt idx="4">
                  <c:v>0</c:v>
                </c:pt>
                <c:pt idx="5" formatCode="General">
                  <c:v>0</c:v>
                </c:pt>
                <c:pt idx="6">
                  <c:v>1.8181818181818181E-2</c:v>
                </c:pt>
                <c:pt idx="7">
                  <c:v>0</c:v>
                </c:pt>
                <c:pt idx="8">
                  <c:v>0</c:v>
                </c:pt>
                <c:pt idx="9">
                  <c:v>2.1505376344086023E-2</c:v>
                </c:pt>
                <c:pt idx="10" formatCode="General">
                  <c:v>0</c:v>
                </c:pt>
                <c:pt idx="11">
                  <c:v>1.7857142857142856E-2</c:v>
                </c:pt>
                <c:pt idx="12">
                  <c:v>4.7619047619047616E-2</c:v>
                </c:pt>
                <c:pt idx="13">
                  <c:v>2.8169014084507043E-2</c:v>
                </c:pt>
                <c:pt idx="14">
                  <c:v>4.2553191489361701E-2</c:v>
                </c:pt>
                <c:pt idx="15" formatCode="General">
                  <c:v>0</c:v>
                </c:pt>
                <c:pt idx="16">
                  <c:v>3.5714285714285712E-2</c:v>
                </c:pt>
                <c:pt idx="17">
                  <c:v>4.6511627906976744E-2</c:v>
                </c:pt>
                <c:pt idx="18">
                  <c:v>5.6338028169014086E-2</c:v>
                </c:pt>
                <c:pt idx="19">
                  <c:v>5.3763440860215055E-2</c:v>
                </c:pt>
                <c:pt idx="20" formatCode="General">
                  <c:v>0</c:v>
                </c:pt>
                <c:pt idx="21">
                  <c:v>1.7857142857142856E-2</c:v>
                </c:pt>
                <c:pt idx="22">
                  <c:v>6.9767441860465115E-2</c:v>
                </c:pt>
                <c:pt idx="23">
                  <c:v>7.1428571428571425E-2</c:v>
                </c:pt>
                <c:pt idx="24">
                  <c:v>4.2553191489361701E-2</c:v>
                </c:pt>
                <c:pt idx="25" formatCode="General">
                  <c:v>0</c:v>
                </c:pt>
                <c:pt idx="26">
                  <c:v>7.0175438596491224E-2</c:v>
                </c:pt>
                <c:pt idx="27">
                  <c:v>6.9767441860465115E-2</c:v>
                </c:pt>
                <c:pt idx="28">
                  <c:v>0.10144927536231885</c:v>
                </c:pt>
                <c:pt idx="29">
                  <c:v>3.1914893617021274E-2</c:v>
                </c:pt>
                <c:pt idx="30" formatCode="General">
                  <c:v>0</c:v>
                </c:pt>
                <c:pt idx="31">
                  <c:v>5.4545454545454543E-2</c:v>
                </c:pt>
                <c:pt idx="32">
                  <c:v>4.6511627906976744E-2</c:v>
                </c:pt>
                <c:pt idx="33">
                  <c:v>8.5714285714285715E-2</c:v>
                </c:pt>
                <c:pt idx="34">
                  <c:v>5.3191489361702128E-2</c:v>
                </c:pt>
                <c:pt idx="35" formatCode="General">
                  <c:v>0</c:v>
                </c:pt>
                <c:pt idx="36">
                  <c:v>7.407407407407407E-2</c:v>
                </c:pt>
                <c:pt idx="37">
                  <c:v>0.11627906976744186</c:v>
                </c:pt>
                <c:pt idx="38">
                  <c:v>8.4507042253521125E-2</c:v>
                </c:pt>
                <c:pt idx="39">
                  <c:v>8.6021505376344093E-2</c:v>
                </c:pt>
                <c:pt idx="40" formatCode="General">
                  <c:v>0</c:v>
                </c:pt>
                <c:pt idx="41">
                  <c:v>9.0909090909090912E-2</c:v>
                </c:pt>
                <c:pt idx="42">
                  <c:v>2.3255813953488372E-2</c:v>
                </c:pt>
                <c:pt idx="43">
                  <c:v>7.3529411764705885E-2</c:v>
                </c:pt>
                <c:pt idx="44">
                  <c:v>4.2553191489361701E-2</c:v>
                </c:pt>
              </c:numCache>
            </c:numRef>
          </c:val>
          <c:extLst>
            <c:ext xmlns:c16="http://schemas.microsoft.com/office/drawing/2014/chart" uri="{C3380CC4-5D6E-409C-BE32-E72D297353CC}">
              <c16:uniqueId val="{00000015-8720-46B4-B692-59322475B3D1}"/>
            </c:ext>
          </c:extLst>
        </c:ser>
        <c:ser>
          <c:idx val="4"/>
          <c:order val="4"/>
          <c:tx>
            <c:strRef>
              <c:f>'Q13.要件の変化への対応（AI状況別）'!$AD$6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'Q13.要件の変化への対応（AI状況別）'!$AD$7:$AD$51</c:f>
              <c:numCache>
                <c:formatCode>0.0%</c:formatCode>
                <c:ptCount val="45"/>
                <c:pt idx="0" formatCode="General">
                  <c:v>0</c:v>
                </c:pt>
                <c:pt idx="1">
                  <c:v>1.7857142857142856E-2</c:v>
                </c:pt>
                <c:pt idx="2">
                  <c:v>0</c:v>
                </c:pt>
                <c:pt idx="3">
                  <c:v>0</c:v>
                </c:pt>
                <c:pt idx="4">
                  <c:v>1.0638297872340425E-2</c:v>
                </c:pt>
                <c:pt idx="5" formatCode="General">
                  <c:v>0</c:v>
                </c:pt>
                <c:pt idx="6">
                  <c:v>1.8181818181818181E-2</c:v>
                </c:pt>
                <c:pt idx="7">
                  <c:v>0</c:v>
                </c:pt>
                <c:pt idx="8">
                  <c:v>2.8571428571428571E-2</c:v>
                </c:pt>
                <c:pt idx="9">
                  <c:v>2.1505376344086023E-2</c:v>
                </c:pt>
                <c:pt idx="10" formatCode="General">
                  <c:v>0</c:v>
                </c:pt>
                <c:pt idx="11">
                  <c:v>1.7857142857142856E-2</c:v>
                </c:pt>
                <c:pt idx="12">
                  <c:v>2.3809523809523808E-2</c:v>
                </c:pt>
                <c:pt idx="13">
                  <c:v>0</c:v>
                </c:pt>
                <c:pt idx="14">
                  <c:v>1.0638297872340425E-2</c:v>
                </c:pt>
                <c:pt idx="15" formatCode="General">
                  <c:v>0</c:v>
                </c:pt>
                <c:pt idx="16">
                  <c:v>3.5714285714285712E-2</c:v>
                </c:pt>
                <c:pt idx="17">
                  <c:v>4.6511627906976744E-2</c:v>
                </c:pt>
                <c:pt idx="18">
                  <c:v>0</c:v>
                </c:pt>
                <c:pt idx="19">
                  <c:v>3.2258064516129031E-2</c:v>
                </c:pt>
                <c:pt idx="20" formatCode="General">
                  <c:v>0</c:v>
                </c:pt>
                <c:pt idx="21">
                  <c:v>1.7857142857142856E-2</c:v>
                </c:pt>
                <c:pt idx="22">
                  <c:v>4.6511627906976744E-2</c:v>
                </c:pt>
                <c:pt idx="23">
                  <c:v>0</c:v>
                </c:pt>
                <c:pt idx="24">
                  <c:v>2.1276595744680851E-2</c:v>
                </c:pt>
                <c:pt idx="25" formatCode="General">
                  <c:v>0</c:v>
                </c:pt>
                <c:pt idx="26">
                  <c:v>3.5087719298245612E-2</c:v>
                </c:pt>
                <c:pt idx="27">
                  <c:v>6.9767441860465115E-2</c:v>
                </c:pt>
                <c:pt idx="28">
                  <c:v>4.3478260869565216E-2</c:v>
                </c:pt>
                <c:pt idx="29">
                  <c:v>3.1914893617021274E-2</c:v>
                </c:pt>
                <c:pt idx="30" formatCode="General">
                  <c:v>0</c:v>
                </c:pt>
                <c:pt idx="31">
                  <c:v>5.4545454545454543E-2</c:v>
                </c:pt>
                <c:pt idx="32">
                  <c:v>6.9767441860465115E-2</c:v>
                </c:pt>
                <c:pt idx="33">
                  <c:v>4.2857142857142858E-2</c:v>
                </c:pt>
                <c:pt idx="34">
                  <c:v>2.1276595744680851E-2</c:v>
                </c:pt>
                <c:pt idx="35" formatCode="General">
                  <c:v>0</c:v>
                </c:pt>
                <c:pt idx="36">
                  <c:v>7.407407407407407E-2</c:v>
                </c:pt>
                <c:pt idx="37">
                  <c:v>2.3255813953488372E-2</c:v>
                </c:pt>
                <c:pt idx="38">
                  <c:v>2.8169014084507043E-2</c:v>
                </c:pt>
                <c:pt idx="39">
                  <c:v>3.2258064516129031E-2</c:v>
                </c:pt>
                <c:pt idx="40" formatCode="General">
                  <c:v>0</c:v>
                </c:pt>
                <c:pt idx="41">
                  <c:v>1.8181818181818181E-2</c:v>
                </c:pt>
                <c:pt idx="42">
                  <c:v>6.9767441860465115E-2</c:v>
                </c:pt>
                <c:pt idx="43">
                  <c:v>2.9411764705882353E-2</c:v>
                </c:pt>
                <c:pt idx="44">
                  <c:v>3.1914893617021274E-2</c:v>
                </c:pt>
              </c:numCache>
            </c:numRef>
          </c:val>
          <c:extLst>
            <c:ext xmlns:c16="http://schemas.microsoft.com/office/drawing/2014/chart" uri="{C3380CC4-5D6E-409C-BE32-E72D297353CC}">
              <c16:uniqueId val="{00000016-8720-46B4-B692-59322475B3D1}"/>
            </c:ext>
          </c:extLst>
        </c:ser>
        <c:ser>
          <c:idx val="5"/>
          <c:order val="5"/>
          <c:tx>
            <c:strRef>
              <c:f>'Q13.要件の変化への対応（AI状況別）'!$AE$6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'Q13.要件の変化への対応（AI状況別）'!$Y$7:$Y$51</c:f>
              <c:strCache>
                <c:ptCount val="45"/>
                <c:pt idx="0">
                  <c:v>【 H.技術者の教育.訓練.スキルの向上   】</c:v>
                </c:pt>
                <c:pt idx="1">
                  <c:v>AI 提供中・実施中（N=  56）</c:v>
                </c:pt>
                <c:pt idx="2">
                  <c:v>AI 開発中・準備中（N=  43）</c:v>
                </c:pt>
                <c:pt idx="3">
                  <c:v>AI 調査中・検討中（N=  71）</c:v>
                </c:pt>
                <c:pt idx="4">
                  <c:v>　　　　していない（N=  94）</c:v>
                </c:pt>
                <c:pt idx="5">
                  <c:v>【 G.新たな開発技術.AI等.の導入 】   </c:v>
                </c:pt>
                <c:pt idx="6">
                  <c:v>AI 提供中・実施中（N=  55）</c:v>
                </c:pt>
                <c:pt idx="7">
                  <c:v>AI 開発中・準備中（N=  43）</c:v>
                </c:pt>
                <c:pt idx="8">
                  <c:v>AI 調査中・検討中（N=  70）</c:v>
                </c:pt>
                <c:pt idx="9">
                  <c:v>　　　　していない（N=  93）</c:v>
                </c:pt>
                <c:pt idx="10">
                  <c:v>【 B.ソフトウェア.プラットフォームの導入 】</c:v>
                </c:pt>
                <c:pt idx="11">
                  <c:v>AI 提供中・実施中（N=  56）</c:v>
                </c:pt>
                <c:pt idx="12">
                  <c:v>AI 開発中・準備中（N=  42）</c:v>
                </c:pt>
                <c:pt idx="13">
                  <c:v>AI 調査中・検討中（N=  71）</c:v>
                </c:pt>
                <c:pt idx="14">
                  <c:v>　　　　していない（N=  94）</c:v>
                </c:pt>
                <c:pt idx="15">
                  <c:v>【 C.ハードウェアの高機能.高性能化 】   </c:v>
                </c:pt>
                <c:pt idx="16">
                  <c:v>AI 提供中・実施中（N=  56）</c:v>
                </c:pt>
                <c:pt idx="17">
                  <c:v>AI 開発中・準備中（N=  43）</c:v>
                </c:pt>
                <c:pt idx="18">
                  <c:v>AI 調査中・検討中（N=  71）</c:v>
                </c:pt>
                <c:pt idx="19">
                  <c:v>　　　　していない（N=  93）</c:v>
                </c:pt>
                <c:pt idx="20">
                  <c:v>【 A.アーキテクチャの見直し 】       </c:v>
                </c:pt>
                <c:pt idx="21">
                  <c:v>AI 提供中・実施中（N=  56）</c:v>
                </c:pt>
                <c:pt idx="22">
                  <c:v>AI 開発中・準備中（N=  43）</c:v>
                </c:pt>
                <c:pt idx="23">
                  <c:v>AI 調査中・検討中（N=  70）</c:v>
                </c:pt>
                <c:pt idx="24">
                  <c:v>　　　　していない（N=  94）</c:v>
                </c:pt>
                <c:pt idx="25">
                  <c:v>【 F.アジャイル開発の採用 】        </c:v>
                </c:pt>
                <c:pt idx="26">
                  <c:v>AI 提供中・実施中（N=  57）</c:v>
                </c:pt>
                <c:pt idx="27">
                  <c:v>AI 開発中・準備中（N=  43）</c:v>
                </c:pt>
                <c:pt idx="28">
                  <c:v>AI 調査中・検討中（N=  69）</c:v>
                </c:pt>
                <c:pt idx="29">
                  <c:v>　　　　していない（N=  94）</c:v>
                </c:pt>
                <c:pt idx="30">
                  <c:v>【 E.モデルベース開発の導入 】       </c:v>
                </c:pt>
                <c:pt idx="31">
                  <c:v>AI 提供中・実施中（N=  55）</c:v>
                </c:pt>
                <c:pt idx="32">
                  <c:v>AI 開発中・準備中（N=  43）</c:v>
                </c:pt>
                <c:pt idx="33">
                  <c:v>AI 調査中・検討中（N=  70）</c:v>
                </c:pt>
                <c:pt idx="34">
                  <c:v>　　　　していない（N=  94）</c:v>
                </c:pt>
                <c:pt idx="35">
                  <c:v>【 I.外部の専門企業への委託 】       </c:v>
                </c:pt>
                <c:pt idx="36">
                  <c:v>AI 提供中・実施中（N=  54）</c:v>
                </c:pt>
                <c:pt idx="37">
                  <c:v>AI 開発中・準備中（N=  43）</c:v>
                </c:pt>
                <c:pt idx="38">
                  <c:v>AI 調査中・検討中（N=  71）</c:v>
                </c:pt>
                <c:pt idx="39">
                  <c:v>　　　　していない（N=  93）</c:v>
                </c:pt>
                <c:pt idx="40">
                  <c:v>【 D.プロダクトライン設計の導入 】     </c:v>
                </c:pt>
                <c:pt idx="41">
                  <c:v>AI 提供中・実施中（N=  55）</c:v>
                </c:pt>
                <c:pt idx="42">
                  <c:v>AI 開発中・準備中（N=  43）</c:v>
                </c:pt>
                <c:pt idx="43">
                  <c:v>AI 調査中・検討中（N=  68）</c:v>
                </c:pt>
                <c:pt idx="44">
                  <c:v>　　　　していない（N=  94）</c:v>
                </c:pt>
              </c:strCache>
            </c:strRef>
          </c:cat>
          <c:val>
            <c:numRef>
              <c:f>'Q13.要件の変化への対応（AI状況別）'!$AE$7:$AE$51</c:f>
              <c:numCache>
                <c:formatCode>0.0%</c:formatCode>
                <c:ptCount val="45"/>
                <c:pt idx="0" formatCode="General">
                  <c:v>0</c:v>
                </c:pt>
                <c:pt idx="1">
                  <c:v>0</c:v>
                </c:pt>
                <c:pt idx="2">
                  <c:v>0</c:v>
                </c:pt>
                <c:pt idx="3">
                  <c:v>0</c:v>
                </c:pt>
                <c:pt idx="4">
                  <c:v>5.3191489361702128E-2</c:v>
                </c:pt>
                <c:pt idx="5" formatCode="General">
                  <c:v>0</c:v>
                </c:pt>
                <c:pt idx="6">
                  <c:v>1.8181818181818181E-2</c:v>
                </c:pt>
                <c:pt idx="7">
                  <c:v>0</c:v>
                </c:pt>
                <c:pt idx="8">
                  <c:v>1.4285714285714285E-2</c:v>
                </c:pt>
                <c:pt idx="9">
                  <c:v>9.6774193548387094E-2</c:v>
                </c:pt>
                <c:pt idx="10" formatCode="General">
                  <c:v>0</c:v>
                </c:pt>
                <c:pt idx="11">
                  <c:v>3.5714285714285712E-2</c:v>
                </c:pt>
                <c:pt idx="12">
                  <c:v>0</c:v>
                </c:pt>
                <c:pt idx="13">
                  <c:v>5.6338028169014086E-2</c:v>
                </c:pt>
                <c:pt idx="14">
                  <c:v>9.5744680851063829E-2</c:v>
                </c:pt>
                <c:pt idx="15" formatCode="General">
                  <c:v>0</c:v>
                </c:pt>
                <c:pt idx="16">
                  <c:v>5.3571428571428568E-2</c:v>
                </c:pt>
                <c:pt idx="17">
                  <c:v>0</c:v>
                </c:pt>
                <c:pt idx="18">
                  <c:v>5.6338028169014086E-2</c:v>
                </c:pt>
                <c:pt idx="19">
                  <c:v>7.5268817204301078E-2</c:v>
                </c:pt>
                <c:pt idx="20" formatCode="General">
                  <c:v>0</c:v>
                </c:pt>
                <c:pt idx="21">
                  <c:v>5.3571428571428568E-2</c:v>
                </c:pt>
                <c:pt idx="22">
                  <c:v>4.6511627906976744E-2</c:v>
                </c:pt>
                <c:pt idx="23">
                  <c:v>2.8571428571428571E-2</c:v>
                </c:pt>
                <c:pt idx="24">
                  <c:v>0.10638297872340426</c:v>
                </c:pt>
                <c:pt idx="25" formatCode="General">
                  <c:v>0</c:v>
                </c:pt>
                <c:pt idx="26">
                  <c:v>3.5087719298245612E-2</c:v>
                </c:pt>
                <c:pt idx="27">
                  <c:v>4.6511627906976744E-2</c:v>
                </c:pt>
                <c:pt idx="28">
                  <c:v>4.3478260869565216E-2</c:v>
                </c:pt>
                <c:pt idx="29">
                  <c:v>0.11702127659574468</c:v>
                </c:pt>
                <c:pt idx="30" formatCode="General">
                  <c:v>0</c:v>
                </c:pt>
                <c:pt idx="31">
                  <c:v>7.2727272727272724E-2</c:v>
                </c:pt>
                <c:pt idx="32">
                  <c:v>4.6511627906976744E-2</c:v>
                </c:pt>
                <c:pt idx="33">
                  <c:v>0.1</c:v>
                </c:pt>
                <c:pt idx="34">
                  <c:v>0.1276595744680851</c:v>
                </c:pt>
                <c:pt idx="35" formatCode="General">
                  <c:v>0</c:v>
                </c:pt>
                <c:pt idx="36">
                  <c:v>1.8518518518518517E-2</c:v>
                </c:pt>
                <c:pt idx="37">
                  <c:v>0</c:v>
                </c:pt>
                <c:pt idx="38">
                  <c:v>7.0422535211267609E-2</c:v>
                </c:pt>
                <c:pt idx="39">
                  <c:v>9.6774193548387094E-2</c:v>
                </c:pt>
                <c:pt idx="40" formatCode="General">
                  <c:v>0</c:v>
                </c:pt>
                <c:pt idx="41">
                  <c:v>0.10909090909090909</c:v>
                </c:pt>
                <c:pt idx="42">
                  <c:v>6.9767441860465115E-2</c:v>
                </c:pt>
                <c:pt idx="43">
                  <c:v>0.11764705882352941</c:v>
                </c:pt>
                <c:pt idx="44">
                  <c:v>0.15957446808510639</c:v>
                </c:pt>
              </c:numCache>
            </c:numRef>
          </c:val>
          <c:extLst>
            <c:ext xmlns:c16="http://schemas.microsoft.com/office/drawing/2014/chart" uri="{C3380CC4-5D6E-409C-BE32-E72D297353CC}">
              <c16:uniqueId val="{00000017-8720-46B4-B692-59322475B3D1}"/>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7772222222222223E-2"/>
          <c:w val="0.58036699643988476"/>
          <c:h val="0.93196867283950613"/>
        </c:manualLayout>
      </c:layout>
      <c:barChart>
        <c:barDir val="bar"/>
        <c:grouping val="stacked"/>
        <c:varyColors val="0"/>
        <c:ser>
          <c:idx val="0"/>
          <c:order val="0"/>
          <c:tx>
            <c:strRef>
              <c:f>'Q13.要件の変化への対応（OT系DX状況別）'!$Z$6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DDB-472A-8935-B16C09EEF27B}"/>
                </c:ext>
              </c:extLst>
            </c:dLbl>
            <c:dLbl>
              <c:idx val="5"/>
              <c:delete val="1"/>
              <c:extLst>
                <c:ext xmlns:c15="http://schemas.microsoft.com/office/drawing/2012/chart" uri="{CE6537A1-D6FC-4f65-9D91-7224C49458BB}"/>
                <c:ext xmlns:c16="http://schemas.microsoft.com/office/drawing/2014/chart" uri="{C3380CC4-5D6E-409C-BE32-E72D297353CC}">
                  <c16:uniqueId val="{00000001-8DDB-472A-8935-B16C09EEF27B}"/>
                </c:ext>
              </c:extLst>
            </c:dLbl>
            <c:dLbl>
              <c:idx val="10"/>
              <c:delete val="1"/>
              <c:extLst>
                <c:ext xmlns:c15="http://schemas.microsoft.com/office/drawing/2012/chart" uri="{CE6537A1-D6FC-4f65-9D91-7224C49458BB}"/>
                <c:ext xmlns:c16="http://schemas.microsoft.com/office/drawing/2014/chart" uri="{C3380CC4-5D6E-409C-BE32-E72D297353CC}">
                  <c16:uniqueId val="{00000002-8DDB-472A-8935-B16C09EEF27B}"/>
                </c:ext>
              </c:extLst>
            </c:dLbl>
            <c:dLbl>
              <c:idx val="15"/>
              <c:delete val="1"/>
              <c:extLst>
                <c:ext xmlns:c15="http://schemas.microsoft.com/office/drawing/2012/chart" uri="{CE6537A1-D6FC-4f65-9D91-7224C49458BB}"/>
                <c:ext xmlns:c16="http://schemas.microsoft.com/office/drawing/2014/chart" uri="{C3380CC4-5D6E-409C-BE32-E72D297353CC}">
                  <c16:uniqueId val="{00000003-8DDB-472A-8935-B16C09EEF27B}"/>
                </c:ext>
              </c:extLst>
            </c:dLbl>
            <c:dLbl>
              <c:idx val="20"/>
              <c:delete val="1"/>
              <c:extLst>
                <c:ext xmlns:c15="http://schemas.microsoft.com/office/drawing/2012/chart" uri="{CE6537A1-D6FC-4f65-9D91-7224C49458BB}"/>
                <c:ext xmlns:c16="http://schemas.microsoft.com/office/drawing/2014/chart" uri="{C3380CC4-5D6E-409C-BE32-E72D297353CC}">
                  <c16:uniqueId val="{00000004-8DDB-472A-8935-B16C09EEF27B}"/>
                </c:ext>
              </c:extLst>
            </c:dLbl>
            <c:dLbl>
              <c:idx val="25"/>
              <c:delete val="1"/>
              <c:extLst>
                <c:ext xmlns:c15="http://schemas.microsoft.com/office/drawing/2012/chart" uri="{CE6537A1-D6FC-4f65-9D91-7224C49458BB}"/>
                <c:ext xmlns:c16="http://schemas.microsoft.com/office/drawing/2014/chart" uri="{C3380CC4-5D6E-409C-BE32-E72D297353CC}">
                  <c16:uniqueId val="{00000005-8DDB-472A-8935-B16C09EEF27B}"/>
                </c:ext>
              </c:extLst>
            </c:dLbl>
            <c:dLbl>
              <c:idx val="30"/>
              <c:delete val="1"/>
              <c:extLst>
                <c:ext xmlns:c15="http://schemas.microsoft.com/office/drawing/2012/chart" uri="{CE6537A1-D6FC-4f65-9D91-7224C49458BB}"/>
                <c:ext xmlns:c16="http://schemas.microsoft.com/office/drawing/2014/chart" uri="{C3380CC4-5D6E-409C-BE32-E72D297353CC}">
                  <c16:uniqueId val="{00000006-8DDB-472A-8935-B16C09EEF27B}"/>
                </c:ext>
              </c:extLst>
            </c:dLbl>
            <c:dLbl>
              <c:idx val="35"/>
              <c:delete val="1"/>
              <c:extLst>
                <c:ext xmlns:c15="http://schemas.microsoft.com/office/drawing/2012/chart" uri="{CE6537A1-D6FC-4f65-9D91-7224C49458BB}"/>
                <c:ext xmlns:c16="http://schemas.microsoft.com/office/drawing/2014/chart" uri="{C3380CC4-5D6E-409C-BE32-E72D297353CC}">
                  <c16:uniqueId val="{00000007-8DDB-472A-8935-B16C09EEF27B}"/>
                </c:ext>
              </c:extLst>
            </c:dLbl>
            <c:dLbl>
              <c:idx val="40"/>
              <c:delete val="1"/>
              <c:extLst>
                <c:ext xmlns:c15="http://schemas.microsoft.com/office/drawing/2012/chart" uri="{CE6537A1-D6FC-4f65-9D91-7224C49458BB}"/>
                <c:ext xmlns:c16="http://schemas.microsoft.com/office/drawing/2014/chart" uri="{C3380CC4-5D6E-409C-BE32-E72D297353CC}">
                  <c16:uniqueId val="{00000008-8DDB-472A-8935-B16C09EEF27B}"/>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'Q13.要件の変化への対応（OT系DX状況別）'!$Z$7:$Z$51</c:f>
              <c:numCache>
                <c:formatCode>0.0%</c:formatCode>
                <c:ptCount val="45"/>
                <c:pt idx="0" formatCode="General">
                  <c:v>0</c:v>
                </c:pt>
                <c:pt idx="1">
                  <c:v>0.5</c:v>
                </c:pt>
                <c:pt idx="2">
                  <c:v>0.3888888888888889</c:v>
                </c:pt>
                <c:pt idx="3">
                  <c:v>0.56896551724137934</c:v>
                </c:pt>
                <c:pt idx="4">
                  <c:v>0.65517241379310343</c:v>
                </c:pt>
                <c:pt idx="5" formatCode="General">
                  <c:v>0</c:v>
                </c:pt>
                <c:pt idx="6">
                  <c:v>0.5</c:v>
                </c:pt>
                <c:pt idx="7">
                  <c:v>0.22222222222222221</c:v>
                </c:pt>
                <c:pt idx="8">
                  <c:v>0.31578947368421051</c:v>
                </c:pt>
                <c:pt idx="9">
                  <c:v>0.33333333333333331</c:v>
                </c:pt>
                <c:pt idx="10" formatCode="General">
                  <c:v>0</c:v>
                </c:pt>
                <c:pt idx="11">
                  <c:v>0.35714285714285715</c:v>
                </c:pt>
                <c:pt idx="12">
                  <c:v>0.17647058823529413</c:v>
                </c:pt>
                <c:pt idx="13">
                  <c:v>0.20689655172413793</c:v>
                </c:pt>
                <c:pt idx="14">
                  <c:v>0.22413793103448276</c:v>
                </c:pt>
                <c:pt idx="15" formatCode="General">
                  <c:v>0</c:v>
                </c:pt>
                <c:pt idx="16">
                  <c:v>0.2857142857142857</c:v>
                </c:pt>
                <c:pt idx="17">
                  <c:v>0.22222222222222221</c:v>
                </c:pt>
                <c:pt idx="18">
                  <c:v>0.2413793103448276</c:v>
                </c:pt>
                <c:pt idx="19">
                  <c:v>0.21551724137931033</c:v>
                </c:pt>
                <c:pt idx="20" formatCode="General">
                  <c:v>0</c:v>
                </c:pt>
                <c:pt idx="21">
                  <c:v>0.21428571428571427</c:v>
                </c:pt>
                <c:pt idx="22">
                  <c:v>0.22222222222222221</c:v>
                </c:pt>
                <c:pt idx="23">
                  <c:v>8.6206896551724144E-2</c:v>
                </c:pt>
                <c:pt idx="24">
                  <c:v>0.24347826086956523</c:v>
                </c:pt>
                <c:pt idx="25" formatCode="General">
                  <c:v>0</c:v>
                </c:pt>
                <c:pt idx="26">
                  <c:v>0.35714285714285715</c:v>
                </c:pt>
                <c:pt idx="27">
                  <c:v>0.1111111111111111</c:v>
                </c:pt>
                <c:pt idx="28">
                  <c:v>0.1206896551724138</c:v>
                </c:pt>
                <c:pt idx="29">
                  <c:v>0.23478260869565218</c:v>
                </c:pt>
                <c:pt idx="30" formatCode="General">
                  <c:v>0</c:v>
                </c:pt>
                <c:pt idx="31">
                  <c:v>0.14285714285714285</c:v>
                </c:pt>
                <c:pt idx="32">
                  <c:v>5.5555555555555552E-2</c:v>
                </c:pt>
                <c:pt idx="33">
                  <c:v>0.15789473684210525</c:v>
                </c:pt>
                <c:pt idx="34">
                  <c:v>0.14782608695652175</c:v>
                </c:pt>
                <c:pt idx="35" formatCode="General">
                  <c:v>0</c:v>
                </c:pt>
                <c:pt idx="36">
                  <c:v>0.2857142857142857</c:v>
                </c:pt>
                <c:pt idx="37">
                  <c:v>0.1111111111111111</c:v>
                </c:pt>
                <c:pt idx="38">
                  <c:v>7.1428571428571425E-2</c:v>
                </c:pt>
                <c:pt idx="39">
                  <c:v>6.9565217391304349E-2</c:v>
                </c:pt>
                <c:pt idx="40" formatCode="General">
                  <c:v>0</c:v>
                </c:pt>
                <c:pt idx="41">
                  <c:v>7.1428571428571425E-2</c:v>
                </c:pt>
                <c:pt idx="42">
                  <c:v>0.1111111111111111</c:v>
                </c:pt>
                <c:pt idx="43">
                  <c:v>3.5087719298245612E-2</c:v>
                </c:pt>
                <c:pt idx="44">
                  <c:v>0.10619469026548672</c:v>
                </c:pt>
              </c:numCache>
            </c:numRef>
          </c:val>
          <c:extLst>
            <c:ext xmlns:c16="http://schemas.microsoft.com/office/drawing/2014/chart" uri="{C3380CC4-5D6E-409C-BE32-E72D297353CC}">
              <c16:uniqueId val="{00000009-8DDB-472A-8935-B16C09EEF27B}"/>
            </c:ext>
          </c:extLst>
        </c:ser>
        <c:ser>
          <c:idx val="2"/>
          <c:order val="1"/>
          <c:tx>
            <c:strRef>
              <c:f>'Q13.要件の変化への対応（OT系DX状況別）'!$AA$6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DDB-472A-8935-B16C09EEF27B}"/>
                </c:ext>
              </c:extLst>
            </c:dLbl>
            <c:dLbl>
              <c:idx val="5"/>
              <c:delete val="1"/>
              <c:extLst>
                <c:ext xmlns:c15="http://schemas.microsoft.com/office/drawing/2012/chart" uri="{CE6537A1-D6FC-4f65-9D91-7224C49458BB}"/>
                <c:ext xmlns:c16="http://schemas.microsoft.com/office/drawing/2014/chart" uri="{C3380CC4-5D6E-409C-BE32-E72D297353CC}">
                  <c16:uniqueId val="{0000000B-8DDB-472A-8935-B16C09EEF27B}"/>
                </c:ext>
              </c:extLst>
            </c:dLbl>
            <c:dLbl>
              <c:idx val="10"/>
              <c:delete val="1"/>
              <c:extLst>
                <c:ext xmlns:c15="http://schemas.microsoft.com/office/drawing/2012/chart" uri="{CE6537A1-D6FC-4f65-9D91-7224C49458BB}"/>
                <c:ext xmlns:c16="http://schemas.microsoft.com/office/drawing/2014/chart" uri="{C3380CC4-5D6E-409C-BE32-E72D297353CC}">
                  <c16:uniqueId val="{0000000C-8DDB-472A-8935-B16C09EEF27B}"/>
                </c:ext>
              </c:extLst>
            </c:dLbl>
            <c:dLbl>
              <c:idx val="15"/>
              <c:delete val="1"/>
              <c:extLst>
                <c:ext xmlns:c15="http://schemas.microsoft.com/office/drawing/2012/chart" uri="{CE6537A1-D6FC-4f65-9D91-7224C49458BB}"/>
                <c:ext xmlns:c16="http://schemas.microsoft.com/office/drawing/2014/chart" uri="{C3380CC4-5D6E-409C-BE32-E72D297353CC}">
                  <c16:uniqueId val="{0000000D-8DDB-472A-8935-B16C09EEF27B}"/>
                </c:ext>
              </c:extLst>
            </c:dLbl>
            <c:dLbl>
              <c:idx val="20"/>
              <c:delete val="1"/>
              <c:extLst>
                <c:ext xmlns:c15="http://schemas.microsoft.com/office/drawing/2012/chart" uri="{CE6537A1-D6FC-4f65-9D91-7224C49458BB}"/>
                <c:ext xmlns:c16="http://schemas.microsoft.com/office/drawing/2014/chart" uri="{C3380CC4-5D6E-409C-BE32-E72D297353CC}">
                  <c16:uniqueId val="{0000000E-8DDB-472A-8935-B16C09EEF27B}"/>
                </c:ext>
              </c:extLst>
            </c:dLbl>
            <c:dLbl>
              <c:idx val="25"/>
              <c:delete val="1"/>
              <c:extLst>
                <c:ext xmlns:c15="http://schemas.microsoft.com/office/drawing/2012/chart" uri="{CE6537A1-D6FC-4f65-9D91-7224C49458BB}"/>
                <c:ext xmlns:c16="http://schemas.microsoft.com/office/drawing/2014/chart" uri="{C3380CC4-5D6E-409C-BE32-E72D297353CC}">
                  <c16:uniqueId val="{0000000F-8DDB-472A-8935-B16C09EEF27B}"/>
                </c:ext>
              </c:extLst>
            </c:dLbl>
            <c:dLbl>
              <c:idx val="30"/>
              <c:delete val="1"/>
              <c:extLst>
                <c:ext xmlns:c15="http://schemas.microsoft.com/office/drawing/2012/chart" uri="{CE6537A1-D6FC-4f65-9D91-7224C49458BB}"/>
                <c:ext xmlns:c16="http://schemas.microsoft.com/office/drawing/2014/chart" uri="{C3380CC4-5D6E-409C-BE32-E72D297353CC}">
                  <c16:uniqueId val="{00000010-8DDB-472A-8935-B16C09EEF27B}"/>
                </c:ext>
              </c:extLst>
            </c:dLbl>
            <c:dLbl>
              <c:idx val="35"/>
              <c:delete val="1"/>
              <c:extLst>
                <c:ext xmlns:c15="http://schemas.microsoft.com/office/drawing/2012/chart" uri="{CE6537A1-D6FC-4f65-9D91-7224C49458BB}"/>
                <c:ext xmlns:c16="http://schemas.microsoft.com/office/drawing/2014/chart" uri="{C3380CC4-5D6E-409C-BE32-E72D297353CC}">
                  <c16:uniqueId val="{00000011-8DDB-472A-8935-B16C09EEF27B}"/>
                </c:ext>
              </c:extLst>
            </c:dLbl>
            <c:dLbl>
              <c:idx val="40"/>
              <c:delete val="1"/>
              <c:extLst>
                <c:ext xmlns:c15="http://schemas.microsoft.com/office/drawing/2012/chart" uri="{CE6537A1-D6FC-4f65-9D91-7224C49458BB}"/>
                <c:ext xmlns:c16="http://schemas.microsoft.com/office/drawing/2014/chart" uri="{C3380CC4-5D6E-409C-BE32-E72D297353CC}">
                  <c16:uniqueId val="{00000012-8DDB-472A-8935-B16C09EEF27B}"/>
                </c:ext>
              </c:extLst>
            </c:dLbl>
            <c:numFmt formatCode="0%" sourceLinked="0"/>
            <c:spPr>
              <a:noFill/>
              <a:ln>
                <a:noFill/>
              </a:ln>
              <a:effectLst/>
            </c:spPr>
            <c:txPr>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'Q13.要件の変化への対応（OT系DX状況別）'!$AA$7:$AA$51</c:f>
              <c:numCache>
                <c:formatCode>0.0%</c:formatCode>
                <c:ptCount val="45"/>
                <c:pt idx="0" formatCode="General">
                  <c:v>0</c:v>
                </c:pt>
                <c:pt idx="1">
                  <c:v>0.5</c:v>
                </c:pt>
                <c:pt idx="2">
                  <c:v>0.3888888888888889</c:v>
                </c:pt>
                <c:pt idx="3">
                  <c:v>0.39655172413793105</c:v>
                </c:pt>
                <c:pt idx="4">
                  <c:v>0.28448275862068967</c:v>
                </c:pt>
                <c:pt idx="5" formatCode="General">
                  <c:v>0</c:v>
                </c:pt>
                <c:pt idx="6">
                  <c:v>0.5</c:v>
                </c:pt>
                <c:pt idx="7">
                  <c:v>0.5</c:v>
                </c:pt>
                <c:pt idx="8">
                  <c:v>0.54385964912280704</c:v>
                </c:pt>
                <c:pt idx="9">
                  <c:v>0.43859649122807015</c:v>
                </c:pt>
                <c:pt idx="10" formatCode="General">
                  <c:v>0</c:v>
                </c:pt>
                <c:pt idx="11">
                  <c:v>0.35714285714285715</c:v>
                </c:pt>
                <c:pt idx="12">
                  <c:v>0.47058823529411764</c:v>
                </c:pt>
                <c:pt idx="13">
                  <c:v>0.55172413793103448</c:v>
                </c:pt>
                <c:pt idx="14">
                  <c:v>0.5</c:v>
                </c:pt>
                <c:pt idx="15" formatCode="General">
                  <c:v>0</c:v>
                </c:pt>
                <c:pt idx="16">
                  <c:v>0.42857142857142855</c:v>
                </c:pt>
                <c:pt idx="17">
                  <c:v>0.33333333333333331</c:v>
                </c:pt>
                <c:pt idx="18">
                  <c:v>0.39655172413793105</c:v>
                </c:pt>
                <c:pt idx="19">
                  <c:v>0.41379310344827586</c:v>
                </c:pt>
                <c:pt idx="20" formatCode="General">
                  <c:v>0</c:v>
                </c:pt>
                <c:pt idx="21">
                  <c:v>0.42857142857142855</c:v>
                </c:pt>
                <c:pt idx="22">
                  <c:v>0.27777777777777779</c:v>
                </c:pt>
                <c:pt idx="23">
                  <c:v>0.39655172413793105</c:v>
                </c:pt>
                <c:pt idx="24">
                  <c:v>0.33913043478260868</c:v>
                </c:pt>
                <c:pt idx="25" formatCode="General">
                  <c:v>0</c:v>
                </c:pt>
                <c:pt idx="26">
                  <c:v>0.21428571428571427</c:v>
                </c:pt>
                <c:pt idx="27">
                  <c:v>0.33333333333333331</c:v>
                </c:pt>
                <c:pt idx="28">
                  <c:v>0.36206896551724138</c:v>
                </c:pt>
                <c:pt idx="29">
                  <c:v>0.30434782608695654</c:v>
                </c:pt>
                <c:pt idx="30" formatCode="General">
                  <c:v>0</c:v>
                </c:pt>
                <c:pt idx="31">
                  <c:v>0.2857142857142857</c:v>
                </c:pt>
                <c:pt idx="32">
                  <c:v>0.3888888888888889</c:v>
                </c:pt>
                <c:pt idx="33">
                  <c:v>0.2982456140350877</c:v>
                </c:pt>
                <c:pt idx="34">
                  <c:v>0.33913043478260868</c:v>
                </c:pt>
                <c:pt idx="35" formatCode="General">
                  <c:v>0</c:v>
                </c:pt>
                <c:pt idx="36">
                  <c:v>0.21428571428571427</c:v>
                </c:pt>
                <c:pt idx="37">
                  <c:v>0.3888888888888889</c:v>
                </c:pt>
                <c:pt idx="38">
                  <c:v>0.35714285714285715</c:v>
                </c:pt>
                <c:pt idx="39">
                  <c:v>0.37391304347826088</c:v>
                </c:pt>
                <c:pt idx="40" formatCode="General">
                  <c:v>0</c:v>
                </c:pt>
                <c:pt idx="41">
                  <c:v>0.2857142857142857</c:v>
                </c:pt>
                <c:pt idx="42">
                  <c:v>0.22222222222222221</c:v>
                </c:pt>
                <c:pt idx="43">
                  <c:v>0.22807017543859648</c:v>
                </c:pt>
                <c:pt idx="44">
                  <c:v>0.29203539823008851</c:v>
                </c:pt>
              </c:numCache>
            </c:numRef>
          </c:val>
          <c:extLst>
            <c:ext xmlns:c16="http://schemas.microsoft.com/office/drawing/2014/chart" uri="{C3380CC4-5D6E-409C-BE32-E72D297353CC}">
              <c16:uniqueId val="{00000013-8DDB-472A-8935-B16C09EEF27B}"/>
            </c:ext>
          </c:extLst>
        </c:ser>
        <c:ser>
          <c:idx val="1"/>
          <c:order val="2"/>
          <c:tx>
            <c:strRef>
              <c:f>'Q13.要件の変化への対応（OT系DX状況別）'!$AB$6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'Q13.要件の変化への対応（OT系DX状況別）'!$AB$7:$AB$51</c:f>
              <c:numCache>
                <c:formatCode>0.0%</c:formatCode>
                <c:ptCount val="45"/>
                <c:pt idx="0" formatCode="General">
                  <c:v>0</c:v>
                </c:pt>
                <c:pt idx="1">
                  <c:v>0</c:v>
                </c:pt>
                <c:pt idx="2">
                  <c:v>0.22222222222222221</c:v>
                </c:pt>
                <c:pt idx="3">
                  <c:v>3.4482758620689655E-2</c:v>
                </c:pt>
                <c:pt idx="4">
                  <c:v>3.4482758620689655E-2</c:v>
                </c:pt>
                <c:pt idx="5" formatCode="General">
                  <c:v>0</c:v>
                </c:pt>
                <c:pt idx="6">
                  <c:v>0</c:v>
                </c:pt>
                <c:pt idx="7">
                  <c:v>0.27777777777777779</c:v>
                </c:pt>
                <c:pt idx="8">
                  <c:v>0.10526315789473684</c:v>
                </c:pt>
                <c:pt idx="9">
                  <c:v>0.19298245614035087</c:v>
                </c:pt>
                <c:pt idx="10" formatCode="General">
                  <c:v>0</c:v>
                </c:pt>
                <c:pt idx="11">
                  <c:v>0.14285714285714285</c:v>
                </c:pt>
                <c:pt idx="12">
                  <c:v>0.17647058823529413</c:v>
                </c:pt>
                <c:pt idx="13">
                  <c:v>0.20689655172413793</c:v>
                </c:pt>
                <c:pt idx="14">
                  <c:v>0.20689655172413793</c:v>
                </c:pt>
                <c:pt idx="15" formatCode="General">
                  <c:v>0</c:v>
                </c:pt>
                <c:pt idx="16">
                  <c:v>0.14285714285714285</c:v>
                </c:pt>
                <c:pt idx="17">
                  <c:v>0.22222222222222221</c:v>
                </c:pt>
                <c:pt idx="18">
                  <c:v>0.27586206896551724</c:v>
                </c:pt>
                <c:pt idx="19">
                  <c:v>0.28448275862068967</c:v>
                </c:pt>
                <c:pt idx="20" formatCode="General">
                  <c:v>0</c:v>
                </c:pt>
                <c:pt idx="21">
                  <c:v>0.2857142857142857</c:v>
                </c:pt>
                <c:pt idx="22">
                  <c:v>0.33333333333333331</c:v>
                </c:pt>
                <c:pt idx="23">
                  <c:v>0.44827586206896552</c:v>
                </c:pt>
                <c:pt idx="24">
                  <c:v>0.31304347826086959</c:v>
                </c:pt>
                <c:pt idx="25" formatCode="General">
                  <c:v>0</c:v>
                </c:pt>
                <c:pt idx="26">
                  <c:v>0.2857142857142857</c:v>
                </c:pt>
                <c:pt idx="27">
                  <c:v>0.44444444444444442</c:v>
                </c:pt>
                <c:pt idx="28">
                  <c:v>0.37931034482758619</c:v>
                </c:pt>
                <c:pt idx="29">
                  <c:v>0.31304347826086959</c:v>
                </c:pt>
                <c:pt idx="30" formatCode="General">
                  <c:v>0</c:v>
                </c:pt>
                <c:pt idx="31">
                  <c:v>0.35714285714285715</c:v>
                </c:pt>
                <c:pt idx="32">
                  <c:v>0.33333333333333331</c:v>
                </c:pt>
                <c:pt idx="33">
                  <c:v>0.47368421052631576</c:v>
                </c:pt>
                <c:pt idx="34">
                  <c:v>0.33043478260869563</c:v>
                </c:pt>
                <c:pt idx="35" formatCode="General">
                  <c:v>0</c:v>
                </c:pt>
                <c:pt idx="36">
                  <c:v>0.21428571428571427</c:v>
                </c:pt>
                <c:pt idx="37">
                  <c:v>0.44444444444444442</c:v>
                </c:pt>
                <c:pt idx="38">
                  <c:v>0.5178571428571429</c:v>
                </c:pt>
                <c:pt idx="39">
                  <c:v>0.37391304347826088</c:v>
                </c:pt>
                <c:pt idx="40" formatCode="General">
                  <c:v>0</c:v>
                </c:pt>
                <c:pt idx="41">
                  <c:v>0.5</c:v>
                </c:pt>
                <c:pt idx="42">
                  <c:v>0.3888888888888889</c:v>
                </c:pt>
                <c:pt idx="43">
                  <c:v>0.59649122807017541</c:v>
                </c:pt>
                <c:pt idx="44">
                  <c:v>0.4247787610619469</c:v>
                </c:pt>
              </c:numCache>
            </c:numRef>
          </c:val>
          <c:extLst>
            <c:ext xmlns:c16="http://schemas.microsoft.com/office/drawing/2014/chart" uri="{C3380CC4-5D6E-409C-BE32-E72D297353CC}">
              <c16:uniqueId val="{00000014-8DDB-472A-8935-B16C09EEF27B}"/>
            </c:ext>
          </c:extLst>
        </c:ser>
        <c:ser>
          <c:idx val="3"/>
          <c:order val="3"/>
          <c:tx>
            <c:strRef>
              <c:f>'Q13.要件の変化への対応（OT系DX状況別）'!$AC$6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'Q13.要件の変化への対応（OT系DX状況別）'!$AC$7:$AC$51</c:f>
              <c:numCache>
                <c:formatCode>0.0%</c:formatCode>
                <c:ptCount val="45"/>
                <c:pt idx="0" formatCode="General">
                  <c:v>0</c:v>
                </c:pt>
                <c:pt idx="1">
                  <c:v>0</c:v>
                </c:pt>
                <c:pt idx="2">
                  <c:v>0</c:v>
                </c:pt>
                <c:pt idx="3">
                  <c:v>0</c:v>
                </c:pt>
                <c:pt idx="4">
                  <c:v>8.6206896551724137E-3</c:v>
                </c:pt>
                <c:pt idx="5" formatCode="General">
                  <c:v>0</c:v>
                </c:pt>
                <c:pt idx="6">
                  <c:v>0</c:v>
                </c:pt>
                <c:pt idx="7">
                  <c:v>0</c:v>
                </c:pt>
                <c:pt idx="8">
                  <c:v>1.7543859649122806E-2</c:v>
                </c:pt>
                <c:pt idx="9">
                  <c:v>8.771929824561403E-3</c:v>
                </c:pt>
                <c:pt idx="10" formatCode="General">
                  <c:v>0</c:v>
                </c:pt>
                <c:pt idx="11">
                  <c:v>7.1428571428571425E-2</c:v>
                </c:pt>
                <c:pt idx="12">
                  <c:v>5.8823529411764705E-2</c:v>
                </c:pt>
                <c:pt idx="13">
                  <c:v>3.4482758620689655E-2</c:v>
                </c:pt>
                <c:pt idx="14">
                  <c:v>4.3103448275862072E-2</c:v>
                </c:pt>
                <c:pt idx="15" formatCode="General">
                  <c:v>0</c:v>
                </c:pt>
                <c:pt idx="16">
                  <c:v>0</c:v>
                </c:pt>
                <c:pt idx="17">
                  <c:v>0.1111111111111111</c:v>
                </c:pt>
                <c:pt idx="18">
                  <c:v>6.8965517241379309E-2</c:v>
                </c:pt>
                <c:pt idx="19">
                  <c:v>4.3103448275862072E-2</c:v>
                </c:pt>
                <c:pt idx="20" formatCode="General">
                  <c:v>0</c:v>
                </c:pt>
                <c:pt idx="21">
                  <c:v>7.1428571428571425E-2</c:v>
                </c:pt>
                <c:pt idx="22">
                  <c:v>5.5555555555555552E-2</c:v>
                </c:pt>
                <c:pt idx="23">
                  <c:v>5.1724137931034482E-2</c:v>
                </c:pt>
                <c:pt idx="24">
                  <c:v>5.2173913043478258E-2</c:v>
                </c:pt>
                <c:pt idx="25" formatCode="General">
                  <c:v>0</c:v>
                </c:pt>
                <c:pt idx="26">
                  <c:v>7.1428571428571425E-2</c:v>
                </c:pt>
                <c:pt idx="27">
                  <c:v>5.5555555555555552E-2</c:v>
                </c:pt>
                <c:pt idx="28">
                  <c:v>8.6206896551724144E-2</c:v>
                </c:pt>
                <c:pt idx="29">
                  <c:v>6.0869565217391307E-2</c:v>
                </c:pt>
                <c:pt idx="30" formatCode="General">
                  <c:v>0</c:v>
                </c:pt>
                <c:pt idx="31">
                  <c:v>7.1428571428571425E-2</c:v>
                </c:pt>
                <c:pt idx="32">
                  <c:v>5.5555555555555552E-2</c:v>
                </c:pt>
                <c:pt idx="33">
                  <c:v>3.5087719298245612E-2</c:v>
                </c:pt>
                <c:pt idx="34">
                  <c:v>6.9565217391304349E-2</c:v>
                </c:pt>
                <c:pt idx="35" formatCode="General">
                  <c:v>0</c:v>
                </c:pt>
                <c:pt idx="36">
                  <c:v>7.1428571428571425E-2</c:v>
                </c:pt>
                <c:pt idx="37">
                  <c:v>5.5555555555555552E-2</c:v>
                </c:pt>
                <c:pt idx="38">
                  <c:v>5.3571428571428568E-2</c:v>
                </c:pt>
                <c:pt idx="39">
                  <c:v>0.11304347826086956</c:v>
                </c:pt>
                <c:pt idx="40" formatCode="General">
                  <c:v>0</c:v>
                </c:pt>
                <c:pt idx="41">
                  <c:v>0</c:v>
                </c:pt>
                <c:pt idx="42">
                  <c:v>5.5555555555555552E-2</c:v>
                </c:pt>
                <c:pt idx="43">
                  <c:v>7.0175438596491224E-2</c:v>
                </c:pt>
                <c:pt idx="44">
                  <c:v>7.0796460176991149E-2</c:v>
                </c:pt>
              </c:numCache>
            </c:numRef>
          </c:val>
          <c:extLst>
            <c:ext xmlns:c16="http://schemas.microsoft.com/office/drawing/2014/chart" uri="{C3380CC4-5D6E-409C-BE32-E72D297353CC}">
              <c16:uniqueId val="{00000015-8DDB-472A-8935-B16C09EEF27B}"/>
            </c:ext>
          </c:extLst>
        </c:ser>
        <c:ser>
          <c:idx val="4"/>
          <c:order val="4"/>
          <c:tx>
            <c:strRef>
              <c:f>'Q13.要件の変化への対応（OT系DX状況別）'!$AD$6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'Q13.要件の変化への対応（OT系DX状況別）'!$AD$7:$AD$51</c:f>
              <c:numCache>
                <c:formatCode>0.0%</c:formatCode>
                <c:ptCount val="45"/>
                <c:pt idx="0" formatCode="General">
                  <c:v>0</c:v>
                </c:pt>
                <c:pt idx="1">
                  <c:v>0</c:v>
                </c:pt>
                <c:pt idx="2">
                  <c:v>0</c:v>
                </c:pt>
                <c:pt idx="3">
                  <c:v>0</c:v>
                </c:pt>
                <c:pt idx="4">
                  <c:v>1.7241379310344827E-2</c:v>
                </c:pt>
                <c:pt idx="5" formatCode="General">
                  <c:v>0</c:v>
                </c:pt>
                <c:pt idx="6">
                  <c:v>0</c:v>
                </c:pt>
                <c:pt idx="7">
                  <c:v>0</c:v>
                </c:pt>
                <c:pt idx="8">
                  <c:v>1.7543859649122806E-2</c:v>
                </c:pt>
                <c:pt idx="9">
                  <c:v>8.771929824561403E-3</c:v>
                </c:pt>
                <c:pt idx="10" formatCode="General">
                  <c:v>0</c:v>
                </c:pt>
                <c:pt idx="11">
                  <c:v>0</c:v>
                </c:pt>
                <c:pt idx="12">
                  <c:v>0</c:v>
                </c:pt>
                <c:pt idx="13">
                  <c:v>0</c:v>
                </c:pt>
                <c:pt idx="14">
                  <c:v>0</c:v>
                </c:pt>
                <c:pt idx="15" formatCode="General">
                  <c:v>0</c:v>
                </c:pt>
                <c:pt idx="16">
                  <c:v>7.1428571428571425E-2</c:v>
                </c:pt>
                <c:pt idx="17">
                  <c:v>0</c:v>
                </c:pt>
                <c:pt idx="18">
                  <c:v>1.7241379310344827E-2</c:v>
                </c:pt>
                <c:pt idx="19">
                  <c:v>1.7241379310344827E-2</c:v>
                </c:pt>
                <c:pt idx="20" formatCode="General">
                  <c:v>0</c:v>
                </c:pt>
                <c:pt idx="21">
                  <c:v>0</c:v>
                </c:pt>
                <c:pt idx="22">
                  <c:v>0</c:v>
                </c:pt>
                <c:pt idx="23">
                  <c:v>1.7241379310344827E-2</c:v>
                </c:pt>
                <c:pt idx="24">
                  <c:v>0</c:v>
                </c:pt>
                <c:pt idx="25" formatCode="General">
                  <c:v>0</c:v>
                </c:pt>
                <c:pt idx="26">
                  <c:v>0</c:v>
                </c:pt>
                <c:pt idx="27">
                  <c:v>0</c:v>
                </c:pt>
                <c:pt idx="28">
                  <c:v>3.4482758620689655E-2</c:v>
                </c:pt>
                <c:pt idx="29">
                  <c:v>3.4782608695652174E-2</c:v>
                </c:pt>
                <c:pt idx="30" formatCode="General">
                  <c:v>0</c:v>
                </c:pt>
                <c:pt idx="31">
                  <c:v>0</c:v>
                </c:pt>
                <c:pt idx="32">
                  <c:v>0</c:v>
                </c:pt>
                <c:pt idx="33">
                  <c:v>1.7543859649122806E-2</c:v>
                </c:pt>
                <c:pt idx="34">
                  <c:v>4.3478260869565216E-2</c:v>
                </c:pt>
                <c:pt idx="35" formatCode="General">
                  <c:v>0</c:v>
                </c:pt>
                <c:pt idx="36">
                  <c:v>0.14285714285714285</c:v>
                </c:pt>
                <c:pt idx="37">
                  <c:v>0</c:v>
                </c:pt>
                <c:pt idx="38">
                  <c:v>0</c:v>
                </c:pt>
                <c:pt idx="39">
                  <c:v>4.3478260869565216E-2</c:v>
                </c:pt>
                <c:pt idx="40" formatCode="General">
                  <c:v>0</c:v>
                </c:pt>
                <c:pt idx="41">
                  <c:v>0</c:v>
                </c:pt>
                <c:pt idx="42">
                  <c:v>0</c:v>
                </c:pt>
                <c:pt idx="43">
                  <c:v>3.5087719298245612E-2</c:v>
                </c:pt>
                <c:pt idx="44">
                  <c:v>1.7699115044247787E-2</c:v>
                </c:pt>
              </c:numCache>
            </c:numRef>
          </c:val>
          <c:extLst>
            <c:ext xmlns:c16="http://schemas.microsoft.com/office/drawing/2014/chart" uri="{C3380CC4-5D6E-409C-BE32-E72D297353CC}">
              <c16:uniqueId val="{00000016-8DDB-472A-8935-B16C09EEF27B}"/>
            </c:ext>
          </c:extLst>
        </c:ser>
        <c:ser>
          <c:idx val="5"/>
          <c:order val="5"/>
          <c:tx>
            <c:strRef>
              <c:f>'Q13.要件の変化への対応（OT系DX状況別）'!$AE$6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'Q13.要件の変化への対応（OT系DX状況別）'!$Y$7:$Y$51</c:f>
              <c:strCache>
                <c:ptCount val="45"/>
                <c:pt idx="0">
                  <c:v>【 H.技術者の教育.訓練.スキルの向上   】</c:v>
                </c:pt>
                <c:pt idx="1">
                  <c:v>OT系DX 実施中（N=  14）</c:v>
                </c:pt>
                <c:pt idx="2">
                  <c:v>OT系DX 準備中（N=  18）</c:v>
                </c:pt>
                <c:pt idx="3">
                  <c:v>OT系DX 検討中（N=  58）</c:v>
                </c:pt>
                <c:pt idx="4">
                  <c:v>　　　　していない（N=116）</c:v>
                </c:pt>
                <c:pt idx="5">
                  <c:v>【 G.新たな開発技術.AI等.の導入 】   </c:v>
                </c:pt>
                <c:pt idx="6">
                  <c:v>OT系DX 実施中（N=  14）</c:v>
                </c:pt>
                <c:pt idx="7">
                  <c:v>OT系DX 準備中（N=  18）</c:v>
                </c:pt>
                <c:pt idx="8">
                  <c:v>OT系DX 検討中（N=  57）</c:v>
                </c:pt>
                <c:pt idx="9">
                  <c:v>　　　　していない（N=114）</c:v>
                </c:pt>
                <c:pt idx="10">
                  <c:v>【 B.ソフトウェア.プラットフォームの導入 】</c:v>
                </c:pt>
                <c:pt idx="11">
                  <c:v>OT系DX 実施中（N=  14）</c:v>
                </c:pt>
                <c:pt idx="12">
                  <c:v>OT系DX 準備中（N=  17）</c:v>
                </c:pt>
                <c:pt idx="13">
                  <c:v>OT系DX 検討中（N=  58）</c:v>
                </c:pt>
                <c:pt idx="14">
                  <c:v>　　　　していない（N=116）</c:v>
                </c:pt>
                <c:pt idx="15">
                  <c:v>【 C.ハードウェアの高機能.高性能化 】   </c:v>
                </c:pt>
                <c:pt idx="16">
                  <c:v>OT系DX 実施中（N=  14）</c:v>
                </c:pt>
                <c:pt idx="17">
                  <c:v>OT系DX 準備中（N=  18）</c:v>
                </c:pt>
                <c:pt idx="18">
                  <c:v>OT系DX 検討中（N=  58）</c:v>
                </c:pt>
                <c:pt idx="19">
                  <c:v>　　　　していない（N=116）</c:v>
                </c:pt>
                <c:pt idx="20">
                  <c:v>【 A.アーキテクチャの見直し 】       </c:v>
                </c:pt>
                <c:pt idx="21">
                  <c:v>OT系DX 実施中（N=  14）</c:v>
                </c:pt>
                <c:pt idx="22">
                  <c:v>OT系DX 準備中（N=  18）</c:v>
                </c:pt>
                <c:pt idx="23">
                  <c:v>OT系DX 検討中（N=  58）</c:v>
                </c:pt>
                <c:pt idx="24">
                  <c:v>　　　　していない（N=115）</c:v>
                </c:pt>
                <c:pt idx="25">
                  <c:v>【 F.アジャイル開発の採用 】        </c:v>
                </c:pt>
                <c:pt idx="26">
                  <c:v>OT系DX 実施中（N=  14）</c:v>
                </c:pt>
                <c:pt idx="27">
                  <c:v>OT系DX 準備中（N=  18）</c:v>
                </c:pt>
                <c:pt idx="28">
                  <c:v>OT系DX 検討中（N=  58）</c:v>
                </c:pt>
                <c:pt idx="29">
                  <c:v>　　　　していない（N=115）</c:v>
                </c:pt>
                <c:pt idx="30">
                  <c:v>【 E.モデルベース開発の導入 】       </c:v>
                </c:pt>
                <c:pt idx="31">
                  <c:v>OT系DX 実施中（N=  14）</c:v>
                </c:pt>
                <c:pt idx="32">
                  <c:v>OT系DX 準備中（N=  18）</c:v>
                </c:pt>
                <c:pt idx="33">
                  <c:v>OT系DX 検討中（N=  57）</c:v>
                </c:pt>
                <c:pt idx="34">
                  <c:v>　　　　していない（N=115）</c:v>
                </c:pt>
                <c:pt idx="35">
                  <c:v>【 I.外部の専門企業への委託 】       </c:v>
                </c:pt>
                <c:pt idx="36">
                  <c:v>OT系DX 実施中（N=  14）</c:v>
                </c:pt>
                <c:pt idx="37">
                  <c:v>OT系DX 準備中（N=  18）</c:v>
                </c:pt>
                <c:pt idx="38">
                  <c:v>OT系DX 検討中（N=  56）</c:v>
                </c:pt>
                <c:pt idx="39">
                  <c:v>　　　　していない（N=115）</c:v>
                </c:pt>
                <c:pt idx="40">
                  <c:v>【 D.プロダクトライン設計の導入 】     </c:v>
                </c:pt>
                <c:pt idx="41">
                  <c:v>OT系DX 実施中（N=  14）</c:v>
                </c:pt>
                <c:pt idx="42">
                  <c:v>OT系DX 準備中（N=  18）</c:v>
                </c:pt>
                <c:pt idx="43">
                  <c:v>OT系DX 検討中（N=  57）</c:v>
                </c:pt>
                <c:pt idx="44">
                  <c:v>　　　　していない（N=113）</c:v>
                </c:pt>
              </c:strCache>
            </c:strRef>
          </c:cat>
          <c:val>
            <c:numRef>
              <c:f>'Q13.要件の変化への対応（OT系DX状況別）'!$AE$7:$AE$51</c:f>
              <c:numCache>
                <c:formatCode>0.0%</c:formatCode>
                <c:ptCount val="45"/>
                <c:pt idx="0" formatCode="General">
                  <c:v>0</c:v>
                </c:pt>
                <c:pt idx="1">
                  <c:v>0</c:v>
                </c:pt>
                <c:pt idx="2">
                  <c:v>0</c:v>
                </c:pt>
                <c:pt idx="3">
                  <c:v>0</c:v>
                </c:pt>
                <c:pt idx="4">
                  <c:v>0</c:v>
                </c:pt>
                <c:pt idx="5" formatCode="General">
                  <c:v>0</c:v>
                </c:pt>
                <c:pt idx="6">
                  <c:v>0</c:v>
                </c:pt>
                <c:pt idx="7">
                  <c:v>0</c:v>
                </c:pt>
                <c:pt idx="8">
                  <c:v>0</c:v>
                </c:pt>
                <c:pt idx="9">
                  <c:v>1.7543859649122806E-2</c:v>
                </c:pt>
                <c:pt idx="10" formatCode="General">
                  <c:v>0</c:v>
                </c:pt>
                <c:pt idx="11">
                  <c:v>7.1428571428571425E-2</c:v>
                </c:pt>
                <c:pt idx="12">
                  <c:v>0.11764705882352941</c:v>
                </c:pt>
                <c:pt idx="13">
                  <c:v>0</c:v>
                </c:pt>
                <c:pt idx="14">
                  <c:v>2.5862068965517241E-2</c:v>
                </c:pt>
                <c:pt idx="15" formatCode="General">
                  <c:v>0</c:v>
                </c:pt>
                <c:pt idx="16">
                  <c:v>7.1428571428571425E-2</c:v>
                </c:pt>
                <c:pt idx="17">
                  <c:v>0.1111111111111111</c:v>
                </c:pt>
                <c:pt idx="18">
                  <c:v>0</c:v>
                </c:pt>
                <c:pt idx="19">
                  <c:v>2.5862068965517241E-2</c:v>
                </c:pt>
                <c:pt idx="20" formatCode="General">
                  <c:v>0</c:v>
                </c:pt>
                <c:pt idx="21">
                  <c:v>0</c:v>
                </c:pt>
                <c:pt idx="22">
                  <c:v>0.1111111111111111</c:v>
                </c:pt>
                <c:pt idx="23">
                  <c:v>0</c:v>
                </c:pt>
                <c:pt idx="24">
                  <c:v>5.2173913043478258E-2</c:v>
                </c:pt>
                <c:pt idx="25" formatCode="General">
                  <c:v>0</c:v>
                </c:pt>
                <c:pt idx="26">
                  <c:v>7.1428571428571425E-2</c:v>
                </c:pt>
                <c:pt idx="27">
                  <c:v>5.5555555555555552E-2</c:v>
                </c:pt>
                <c:pt idx="28">
                  <c:v>1.7241379310344827E-2</c:v>
                </c:pt>
                <c:pt idx="29">
                  <c:v>5.2173913043478258E-2</c:v>
                </c:pt>
                <c:pt idx="30" formatCode="General">
                  <c:v>0</c:v>
                </c:pt>
                <c:pt idx="31">
                  <c:v>0.14285714285714285</c:v>
                </c:pt>
                <c:pt idx="32">
                  <c:v>0.16666666666666666</c:v>
                </c:pt>
                <c:pt idx="33">
                  <c:v>1.7543859649122806E-2</c:v>
                </c:pt>
                <c:pt idx="34">
                  <c:v>6.9565217391304349E-2</c:v>
                </c:pt>
                <c:pt idx="35" formatCode="General">
                  <c:v>0</c:v>
                </c:pt>
                <c:pt idx="36">
                  <c:v>7.1428571428571425E-2</c:v>
                </c:pt>
                <c:pt idx="37">
                  <c:v>0</c:v>
                </c:pt>
                <c:pt idx="38">
                  <c:v>0</c:v>
                </c:pt>
                <c:pt idx="39">
                  <c:v>2.6086956521739129E-2</c:v>
                </c:pt>
                <c:pt idx="40" formatCode="General">
                  <c:v>0</c:v>
                </c:pt>
                <c:pt idx="41">
                  <c:v>0.14285714285714285</c:v>
                </c:pt>
                <c:pt idx="42">
                  <c:v>0.22222222222222221</c:v>
                </c:pt>
                <c:pt idx="43">
                  <c:v>3.5087719298245612E-2</c:v>
                </c:pt>
                <c:pt idx="44">
                  <c:v>8.8495575221238937E-2</c:v>
                </c:pt>
              </c:numCache>
            </c:numRef>
          </c:val>
          <c:extLst>
            <c:ext xmlns:c16="http://schemas.microsoft.com/office/drawing/2014/chart" uri="{C3380CC4-5D6E-409C-BE32-E72D297353CC}">
              <c16:uniqueId val="{00000017-8DDB-472A-8935-B16C09EEF27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5.0170987654320987E-2"/>
          <c:w val="0.58036699643988476"/>
          <c:h val="0.93188657407407405"/>
        </c:manualLayout>
      </c:layout>
      <c:barChart>
        <c:barDir val="bar"/>
        <c:grouping val="stacked"/>
        <c:varyColors val="0"/>
        <c:ser>
          <c:idx val="0"/>
          <c:order val="0"/>
          <c:tx>
            <c:strRef>
              <c:f>'Q13.要件の変化への対応（DX有無）'!$Z$6</c:f>
              <c:strCache>
                <c:ptCount val="1"/>
                <c:pt idx="0">
                  <c:v>重要と思う</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342-46D0-AF92-FDF9B686766E}"/>
                </c:ext>
              </c:extLst>
            </c:dLbl>
            <c:dLbl>
              <c:idx val="3"/>
              <c:delete val="1"/>
              <c:extLst>
                <c:ext xmlns:c15="http://schemas.microsoft.com/office/drawing/2012/chart" uri="{CE6537A1-D6FC-4f65-9D91-7224C49458BB}"/>
                <c:ext xmlns:c16="http://schemas.microsoft.com/office/drawing/2014/chart" uri="{C3380CC4-5D6E-409C-BE32-E72D297353CC}">
                  <c16:uniqueId val="{00000001-A342-46D0-AF92-FDF9B686766E}"/>
                </c:ext>
              </c:extLst>
            </c:dLbl>
            <c:dLbl>
              <c:idx val="6"/>
              <c:delete val="1"/>
              <c:extLst>
                <c:ext xmlns:c15="http://schemas.microsoft.com/office/drawing/2012/chart" uri="{CE6537A1-D6FC-4f65-9D91-7224C49458BB}"/>
                <c:ext xmlns:c16="http://schemas.microsoft.com/office/drawing/2014/chart" uri="{C3380CC4-5D6E-409C-BE32-E72D297353CC}">
                  <c16:uniqueId val="{00000002-A342-46D0-AF92-FDF9B686766E}"/>
                </c:ext>
              </c:extLst>
            </c:dLbl>
            <c:dLbl>
              <c:idx val="9"/>
              <c:delete val="1"/>
              <c:extLst>
                <c:ext xmlns:c15="http://schemas.microsoft.com/office/drawing/2012/chart" uri="{CE6537A1-D6FC-4f65-9D91-7224C49458BB}"/>
                <c:ext xmlns:c16="http://schemas.microsoft.com/office/drawing/2014/chart" uri="{C3380CC4-5D6E-409C-BE32-E72D297353CC}">
                  <c16:uniqueId val="{00000003-A342-46D0-AF92-FDF9B686766E}"/>
                </c:ext>
              </c:extLst>
            </c:dLbl>
            <c:dLbl>
              <c:idx val="12"/>
              <c:delete val="1"/>
              <c:extLst>
                <c:ext xmlns:c15="http://schemas.microsoft.com/office/drawing/2012/chart" uri="{CE6537A1-D6FC-4f65-9D91-7224C49458BB}"/>
                <c:ext xmlns:c16="http://schemas.microsoft.com/office/drawing/2014/chart" uri="{C3380CC4-5D6E-409C-BE32-E72D297353CC}">
                  <c16:uniqueId val="{00000004-A342-46D0-AF92-FDF9B686766E}"/>
                </c:ext>
              </c:extLst>
            </c:dLbl>
            <c:dLbl>
              <c:idx val="15"/>
              <c:delete val="1"/>
              <c:extLst>
                <c:ext xmlns:c15="http://schemas.microsoft.com/office/drawing/2012/chart" uri="{CE6537A1-D6FC-4f65-9D91-7224C49458BB}"/>
                <c:ext xmlns:c16="http://schemas.microsoft.com/office/drawing/2014/chart" uri="{C3380CC4-5D6E-409C-BE32-E72D297353CC}">
                  <c16:uniqueId val="{00000005-A342-46D0-AF92-FDF9B686766E}"/>
                </c:ext>
              </c:extLst>
            </c:dLbl>
            <c:dLbl>
              <c:idx val="18"/>
              <c:delete val="1"/>
              <c:extLst>
                <c:ext xmlns:c15="http://schemas.microsoft.com/office/drawing/2012/chart" uri="{CE6537A1-D6FC-4f65-9D91-7224C49458BB}"/>
                <c:ext xmlns:c16="http://schemas.microsoft.com/office/drawing/2014/chart" uri="{C3380CC4-5D6E-409C-BE32-E72D297353CC}">
                  <c16:uniqueId val="{00000006-A342-46D0-AF92-FDF9B686766E}"/>
                </c:ext>
              </c:extLst>
            </c:dLbl>
            <c:dLbl>
              <c:idx val="21"/>
              <c:delete val="1"/>
              <c:extLst>
                <c:ext xmlns:c15="http://schemas.microsoft.com/office/drawing/2012/chart" uri="{CE6537A1-D6FC-4f65-9D91-7224C49458BB}"/>
                <c:ext xmlns:c16="http://schemas.microsoft.com/office/drawing/2014/chart" uri="{C3380CC4-5D6E-409C-BE32-E72D297353CC}">
                  <c16:uniqueId val="{00000007-A342-46D0-AF92-FDF9B686766E}"/>
                </c:ext>
              </c:extLst>
            </c:dLbl>
            <c:dLbl>
              <c:idx val="24"/>
              <c:delete val="1"/>
              <c:extLst>
                <c:ext xmlns:c15="http://schemas.microsoft.com/office/drawing/2012/chart" uri="{CE6537A1-D6FC-4f65-9D91-7224C49458BB}"/>
                <c:ext xmlns:c16="http://schemas.microsoft.com/office/drawing/2014/chart" uri="{C3380CC4-5D6E-409C-BE32-E72D297353CC}">
                  <c16:uniqueId val="{00000008-A342-46D0-AF92-FDF9B686766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'Q13.要件の変化への対応（DX有無）'!$Z$7:$Z$33</c:f>
              <c:numCache>
                <c:formatCode>0.0%</c:formatCode>
                <c:ptCount val="27"/>
                <c:pt idx="0" formatCode="General">
                  <c:v>0</c:v>
                </c:pt>
                <c:pt idx="1">
                  <c:v>0.55000000000000004</c:v>
                </c:pt>
                <c:pt idx="2">
                  <c:v>0.56862745098039214</c:v>
                </c:pt>
                <c:pt idx="3" formatCode="General">
                  <c:v>0</c:v>
                </c:pt>
                <c:pt idx="4">
                  <c:v>0.44067796610169491</c:v>
                </c:pt>
                <c:pt idx="5">
                  <c:v>0.24752475247524752</c:v>
                </c:pt>
                <c:pt idx="6" formatCode="General">
                  <c:v>0</c:v>
                </c:pt>
                <c:pt idx="7">
                  <c:v>0.28333333333333333</c:v>
                </c:pt>
                <c:pt idx="8">
                  <c:v>0.17241379310344829</c:v>
                </c:pt>
                <c:pt idx="9" formatCode="General">
                  <c:v>0</c:v>
                </c:pt>
                <c:pt idx="10">
                  <c:v>0.26666666666666666</c:v>
                </c:pt>
                <c:pt idx="11">
                  <c:v>0.17733990147783252</c:v>
                </c:pt>
                <c:pt idx="12" formatCode="General">
                  <c:v>0</c:v>
                </c:pt>
                <c:pt idx="13">
                  <c:v>0.23333333333333334</c:v>
                </c:pt>
                <c:pt idx="14">
                  <c:v>0.18226600985221675</c:v>
                </c:pt>
                <c:pt idx="15" formatCode="General">
                  <c:v>0</c:v>
                </c:pt>
                <c:pt idx="16">
                  <c:v>0.32786885245901637</c:v>
                </c:pt>
                <c:pt idx="17">
                  <c:v>0.11881188118811881</c:v>
                </c:pt>
                <c:pt idx="18" formatCode="General">
                  <c:v>0</c:v>
                </c:pt>
                <c:pt idx="19">
                  <c:v>0.2</c:v>
                </c:pt>
                <c:pt idx="20">
                  <c:v>9.405940594059406E-2</c:v>
                </c:pt>
                <c:pt idx="21" formatCode="General">
                  <c:v>0</c:v>
                </c:pt>
                <c:pt idx="22">
                  <c:v>0.13333333333333333</c:v>
                </c:pt>
                <c:pt idx="23">
                  <c:v>6.4676616915422883E-2</c:v>
                </c:pt>
                <c:pt idx="24" formatCode="General">
                  <c:v>0</c:v>
                </c:pt>
                <c:pt idx="25">
                  <c:v>0.1</c:v>
                </c:pt>
                <c:pt idx="26">
                  <c:v>5.5E-2</c:v>
                </c:pt>
              </c:numCache>
            </c:numRef>
          </c:val>
          <c:extLst>
            <c:ext xmlns:c16="http://schemas.microsoft.com/office/drawing/2014/chart" uri="{C3380CC4-5D6E-409C-BE32-E72D297353CC}">
              <c16:uniqueId val="{00000009-A342-46D0-AF92-FDF9B686766E}"/>
            </c:ext>
          </c:extLst>
        </c:ser>
        <c:ser>
          <c:idx val="2"/>
          <c:order val="1"/>
          <c:tx>
            <c:strRef>
              <c:f>'Q13.要件の変化への対応（DX有無）'!$AA$6</c:f>
              <c:strCache>
                <c:ptCount val="1"/>
                <c:pt idx="0">
                  <c:v>やや重要と思う</c:v>
                </c:pt>
              </c:strCache>
            </c:strRef>
          </c:tx>
          <c:spPr>
            <a:solidFill>
              <a:srgbClr val="FFCC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342-46D0-AF92-FDF9B686766E}"/>
                </c:ext>
              </c:extLst>
            </c:dLbl>
            <c:dLbl>
              <c:idx val="3"/>
              <c:delete val="1"/>
              <c:extLst>
                <c:ext xmlns:c15="http://schemas.microsoft.com/office/drawing/2012/chart" uri="{CE6537A1-D6FC-4f65-9D91-7224C49458BB}"/>
                <c:ext xmlns:c16="http://schemas.microsoft.com/office/drawing/2014/chart" uri="{C3380CC4-5D6E-409C-BE32-E72D297353CC}">
                  <c16:uniqueId val="{0000000B-A342-46D0-AF92-FDF9B686766E}"/>
                </c:ext>
              </c:extLst>
            </c:dLbl>
            <c:dLbl>
              <c:idx val="6"/>
              <c:delete val="1"/>
              <c:extLst>
                <c:ext xmlns:c15="http://schemas.microsoft.com/office/drawing/2012/chart" uri="{CE6537A1-D6FC-4f65-9D91-7224C49458BB}"/>
                <c:ext xmlns:c16="http://schemas.microsoft.com/office/drawing/2014/chart" uri="{C3380CC4-5D6E-409C-BE32-E72D297353CC}">
                  <c16:uniqueId val="{0000000C-A342-46D0-AF92-FDF9B686766E}"/>
                </c:ext>
              </c:extLst>
            </c:dLbl>
            <c:dLbl>
              <c:idx val="9"/>
              <c:delete val="1"/>
              <c:extLst>
                <c:ext xmlns:c15="http://schemas.microsoft.com/office/drawing/2012/chart" uri="{CE6537A1-D6FC-4f65-9D91-7224C49458BB}"/>
                <c:ext xmlns:c16="http://schemas.microsoft.com/office/drawing/2014/chart" uri="{C3380CC4-5D6E-409C-BE32-E72D297353CC}">
                  <c16:uniqueId val="{0000000D-A342-46D0-AF92-FDF9B686766E}"/>
                </c:ext>
              </c:extLst>
            </c:dLbl>
            <c:dLbl>
              <c:idx val="12"/>
              <c:delete val="1"/>
              <c:extLst>
                <c:ext xmlns:c15="http://schemas.microsoft.com/office/drawing/2012/chart" uri="{CE6537A1-D6FC-4f65-9D91-7224C49458BB}"/>
                <c:ext xmlns:c16="http://schemas.microsoft.com/office/drawing/2014/chart" uri="{C3380CC4-5D6E-409C-BE32-E72D297353CC}">
                  <c16:uniqueId val="{0000000E-A342-46D0-AF92-FDF9B686766E}"/>
                </c:ext>
              </c:extLst>
            </c:dLbl>
            <c:dLbl>
              <c:idx val="15"/>
              <c:delete val="1"/>
              <c:extLst>
                <c:ext xmlns:c15="http://schemas.microsoft.com/office/drawing/2012/chart" uri="{CE6537A1-D6FC-4f65-9D91-7224C49458BB}"/>
                <c:ext xmlns:c16="http://schemas.microsoft.com/office/drawing/2014/chart" uri="{C3380CC4-5D6E-409C-BE32-E72D297353CC}">
                  <c16:uniqueId val="{0000000F-A342-46D0-AF92-FDF9B686766E}"/>
                </c:ext>
              </c:extLst>
            </c:dLbl>
            <c:dLbl>
              <c:idx val="18"/>
              <c:delete val="1"/>
              <c:extLst>
                <c:ext xmlns:c15="http://schemas.microsoft.com/office/drawing/2012/chart" uri="{CE6537A1-D6FC-4f65-9D91-7224C49458BB}"/>
                <c:ext xmlns:c16="http://schemas.microsoft.com/office/drawing/2014/chart" uri="{C3380CC4-5D6E-409C-BE32-E72D297353CC}">
                  <c16:uniqueId val="{00000010-A342-46D0-AF92-FDF9B686766E}"/>
                </c:ext>
              </c:extLst>
            </c:dLbl>
            <c:dLbl>
              <c:idx val="21"/>
              <c:delete val="1"/>
              <c:extLst>
                <c:ext xmlns:c15="http://schemas.microsoft.com/office/drawing/2012/chart" uri="{CE6537A1-D6FC-4f65-9D91-7224C49458BB}"/>
                <c:ext xmlns:c16="http://schemas.microsoft.com/office/drawing/2014/chart" uri="{C3380CC4-5D6E-409C-BE32-E72D297353CC}">
                  <c16:uniqueId val="{00000011-A342-46D0-AF92-FDF9B686766E}"/>
                </c:ext>
              </c:extLst>
            </c:dLbl>
            <c:dLbl>
              <c:idx val="24"/>
              <c:delete val="1"/>
              <c:extLst>
                <c:ext xmlns:c15="http://schemas.microsoft.com/office/drawing/2012/chart" uri="{CE6537A1-D6FC-4f65-9D91-7224C49458BB}"/>
                <c:ext xmlns:c16="http://schemas.microsoft.com/office/drawing/2014/chart" uri="{C3380CC4-5D6E-409C-BE32-E72D297353CC}">
                  <c16:uniqueId val="{00000012-A342-46D0-AF92-FDF9B686766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'Q13.要件の変化への対応（DX有無）'!$AA$7:$AA$33</c:f>
              <c:numCache>
                <c:formatCode>0.0%</c:formatCode>
                <c:ptCount val="27"/>
                <c:pt idx="0" formatCode="General">
                  <c:v>0</c:v>
                </c:pt>
                <c:pt idx="1">
                  <c:v>0.36666666666666664</c:v>
                </c:pt>
                <c:pt idx="2">
                  <c:v>0.35294117647058826</c:v>
                </c:pt>
                <c:pt idx="3" formatCode="General">
                  <c:v>0</c:v>
                </c:pt>
                <c:pt idx="4">
                  <c:v>0.44067796610169491</c:v>
                </c:pt>
                <c:pt idx="5">
                  <c:v>0.44554455445544555</c:v>
                </c:pt>
                <c:pt idx="6" formatCode="General">
                  <c:v>0</c:v>
                </c:pt>
                <c:pt idx="7">
                  <c:v>0.53333333333333333</c:v>
                </c:pt>
                <c:pt idx="8">
                  <c:v>0.49261083743842365</c:v>
                </c:pt>
                <c:pt idx="9" formatCode="General">
                  <c:v>0</c:v>
                </c:pt>
                <c:pt idx="10">
                  <c:v>0.41666666666666669</c:v>
                </c:pt>
                <c:pt idx="11">
                  <c:v>0.39408866995073893</c:v>
                </c:pt>
                <c:pt idx="12" formatCode="General">
                  <c:v>0</c:v>
                </c:pt>
                <c:pt idx="13">
                  <c:v>0.36666666666666664</c:v>
                </c:pt>
                <c:pt idx="14">
                  <c:v>0.31527093596059114</c:v>
                </c:pt>
                <c:pt idx="15" formatCode="General">
                  <c:v>0</c:v>
                </c:pt>
                <c:pt idx="16">
                  <c:v>0.31147540983606559</c:v>
                </c:pt>
                <c:pt idx="17">
                  <c:v>0.32178217821782179</c:v>
                </c:pt>
                <c:pt idx="18" formatCode="General">
                  <c:v>0</c:v>
                </c:pt>
                <c:pt idx="19">
                  <c:v>0.38333333333333336</c:v>
                </c:pt>
                <c:pt idx="20">
                  <c:v>0.27722772277227725</c:v>
                </c:pt>
                <c:pt idx="21" formatCode="General">
                  <c:v>0</c:v>
                </c:pt>
                <c:pt idx="22">
                  <c:v>0.41666666666666669</c:v>
                </c:pt>
                <c:pt idx="23">
                  <c:v>0.29353233830845771</c:v>
                </c:pt>
                <c:pt idx="24" formatCode="General">
                  <c:v>0</c:v>
                </c:pt>
                <c:pt idx="25">
                  <c:v>0.4</c:v>
                </c:pt>
                <c:pt idx="26">
                  <c:v>0.19500000000000001</c:v>
                </c:pt>
              </c:numCache>
            </c:numRef>
          </c:val>
          <c:extLst>
            <c:ext xmlns:c16="http://schemas.microsoft.com/office/drawing/2014/chart" uri="{C3380CC4-5D6E-409C-BE32-E72D297353CC}">
              <c16:uniqueId val="{00000013-A342-46D0-AF92-FDF9B686766E}"/>
            </c:ext>
          </c:extLst>
        </c:ser>
        <c:ser>
          <c:idx val="1"/>
          <c:order val="2"/>
          <c:tx>
            <c:strRef>
              <c:f>'Q13.要件の変化への対応（DX有無）'!$AB$6</c:f>
              <c:strCache>
                <c:ptCount val="1"/>
                <c:pt idx="0">
                  <c:v>どちらともいえない</c:v>
                </c:pt>
              </c:strCache>
            </c:strRef>
          </c:tx>
          <c:spPr>
            <a:solidFill>
              <a:srgbClr val="FFFF6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'Q13.要件の変化への対応（DX有無）'!$AB$7:$AB$33</c:f>
              <c:numCache>
                <c:formatCode>0.0%</c:formatCode>
                <c:ptCount val="27"/>
                <c:pt idx="0" formatCode="General">
                  <c:v>0</c:v>
                </c:pt>
                <c:pt idx="1">
                  <c:v>8.3333333333333329E-2</c:v>
                </c:pt>
                <c:pt idx="2">
                  <c:v>3.9215686274509803E-2</c:v>
                </c:pt>
                <c:pt idx="3" formatCode="General">
                  <c:v>0</c:v>
                </c:pt>
                <c:pt idx="4">
                  <c:v>0.11864406779661017</c:v>
                </c:pt>
                <c:pt idx="5">
                  <c:v>0.21287128712871287</c:v>
                </c:pt>
                <c:pt idx="6" formatCode="General">
                  <c:v>0</c:v>
                </c:pt>
                <c:pt idx="7">
                  <c:v>0.11666666666666667</c:v>
                </c:pt>
                <c:pt idx="8">
                  <c:v>0.22167487684729065</c:v>
                </c:pt>
                <c:pt idx="9" formatCode="General">
                  <c:v>0</c:v>
                </c:pt>
                <c:pt idx="10">
                  <c:v>0.2</c:v>
                </c:pt>
                <c:pt idx="11">
                  <c:v>0.29556650246305421</c:v>
                </c:pt>
                <c:pt idx="12" formatCode="General">
                  <c:v>0</c:v>
                </c:pt>
                <c:pt idx="13">
                  <c:v>0.3</c:v>
                </c:pt>
                <c:pt idx="14">
                  <c:v>0.35960591133004927</c:v>
                </c:pt>
                <c:pt idx="15" formatCode="General">
                  <c:v>0</c:v>
                </c:pt>
                <c:pt idx="16">
                  <c:v>0.29508196721311475</c:v>
                </c:pt>
                <c:pt idx="17">
                  <c:v>0.35148514851485146</c:v>
                </c:pt>
                <c:pt idx="18" formatCode="General">
                  <c:v>0</c:v>
                </c:pt>
                <c:pt idx="19">
                  <c:v>0.3</c:v>
                </c:pt>
                <c:pt idx="20">
                  <c:v>0.40594059405940597</c:v>
                </c:pt>
                <c:pt idx="21" formatCode="General">
                  <c:v>0</c:v>
                </c:pt>
                <c:pt idx="22">
                  <c:v>0.36666666666666664</c:v>
                </c:pt>
                <c:pt idx="23">
                  <c:v>0.42786069651741293</c:v>
                </c:pt>
                <c:pt idx="24" formatCode="General">
                  <c:v>0</c:v>
                </c:pt>
                <c:pt idx="25">
                  <c:v>0.38333333333333336</c:v>
                </c:pt>
                <c:pt idx="26">
                  <c:v>0.505</c:v>
                </c:pt>
              </c:numCache>
            </c:numRef>
          </c:val>
          <c:extLst>
            <c:ext xmlns:c16="http://schemas.microsoft.com/office/drawing/2014/chart" uri="{C3380CC4-5D6E-409C-BE32-E72D297353CC}">
              <c16:uniqueId val="{00000014-A342-46D0-AF92-FDF9B686766E}"/>
            </c:ext>
          </c:extLst>
        </c:ser>
        <c:ser>
          <c:idx val="3"/>
          <c:order val="3"/>
          <c:tx>
            <c:strRef>
              <c:f>'Q13.要件の変化への対応（DX有無）'!$AC$6</c:f>
              <c:strCache>
                <c:ptCount val="1"/>
                <c:pt idx="0">
                  <c:v>あまり重要と思わない</c:v>
                </c:pt>
              </c:strCache>
            </c:strRef>
          </c:tx>
          <c:spPr>
            <a:solidFill>
              <a:srgbClr val="3366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'Q13.要件の変化への対応（DX有無）'!$AC$7:$AC$33</c:f>
              <c:numCache>
                <c:formatCode>0.0%</c:formatCode>
                <c:ptCount val="27"/>
                <c:pt idx="0" formatCode="General">
                  <c:v>0</c:v>
                </c:pt>
                <c:pt idx="1">
                  <c:v>0</c:v>
                </c:pt>
                <c:pt idx="2">
                  <c:v>4.9019607843137254E-3</c:v>
                </c:pt>
                <c:pt idx="3" formatCode="General">
                  <c:v>0</c:v>
                </c:pt>
                <c:pt idx="4">
                  <c:v>0</c:v>
                </c:pt>
                <c:pt idx="5">
                  <c:v>1.4851485148514851E-2</c:v>
                </c:pt>
                <c:pt idx="6" formatCode="General">
                  <c:v>0</c:v>
                </c:pt>
                <c:pt idx="7">
                  <c:v>0.05</c:v>
                </c:pt>
                <c:pt idx="8">
                  <c:v>2.9556650246305417E-2</c:v>
                </c:pt>
                <c:pt idx="9" formatCode="General">
                  <c:v>0</c:v>
                </c:pt>
                <c:pt idx="10">
                  <c:v>8.3333333333333329E-2</c:v>
                </c:pt>
                <c:pt idx="11">
                  <c:v>3.9408866995073892E-2</c:v>
                </c:pt>
                <c:pt idx="12" formatCode="General">
                  <c:v>0</c:v>
                </c:pt>
                <c:pt idx="13">
                  <c:v>3.3333333333333333E-2</c:v>
                </c:pt>
                <c:pt idx="14">
                  <c:v>5.4187192118226604E-2</c:v>
                </c:pt>
                <c:pt idx="15" formatCode="General">
                  <c:v>0</c:v>
                </c:pt>
                <c:pt idx="16">
                  <c:v>3.2786885245901641E-2</c:v>
                </c:pt>
                <c:pt idx="17">
                  <c:v>7.4257425742574254E-2</c:v>
                </c:pt>
                <c:pt idx="18" formatCode="General">
                  <c:v>0</c:v>
                </c:pt>
                <c:pt idx="19">
                  <c:v>0.05</c:v>
                </c:pt>
                <c:pt idx="20">
                  <c:v>6.4356435643564358E-2</c:v>
                </c:pt>
                <c:pt idx="21" formatCode="General">
                  <c:v>0</c:v>
                </c:pt>
                <c:pt idx="22">
                  <c:v>6.6666666666666666E-2</c:v>
                </c:pt>
                <c:pt idx="23">
                  <c:v>9.4527363184079602E-2</c:v>
                </c:pt>
                <c:pt idx="24" formatCode="General">
                  <c:v>0</c:v>
                </c:pt>
                <c:pt idx="25">
                  <c:v>3.3333333333333333E-2</c:v>
                </c:pt>
                <c:pt idx="26">
                  <c:v>6.5000000000000002E-2</c:v>
                </c:pt>
              </c:numCache>
            </c:numRef>
          </c:val>
          <c:extLst>
            <c:ext xmlns:c16="http://schemas.microsoft.com/office/drawing/2014/chart" uri="{C3380CC4-5D6E-409C-BE32-E72D297353CC}">
              <c16:uniqueId val="{00000015-A342-46D0-AF92-FDF9B686766E}"/>
            </c:ext>
          </c:extLst>
        </c:ser>
        <c:ser>
          <c:idx val="4"/>
          <c:order val="4"/>
          <c:tx>
            <c:strRef>
              <c:f>'Q13.要件の変化への対応（DX有無）'!$AD$6</c:f>
              <c:strCache>
                <c:ptCount val="1"/>
                <c:pt idx="0">
                  <c:v>重要と思わない</c:v>
                </c:pt>
              </c:strCache>
            </c:strRef>
          </c:tx>
          <c:spPr>
            <a:solidFill>
              <a:srgbClr val="9DC3E6"/>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'Q13.要件の変化への対応（DX有無）'!$AD$7:$AD$33</c:f>
              <c:numCache>
                <c:formatCode>0.0%</c:formatCode>
                <c:ptCount val="27"/>
                <c:pt idx="0" formatCode="General">
                  <c:v>0</c:v>
                </c:pt>
                <c:pt idx="1">
                  <c:v>0</c:v>
                </c:pt>
                <c:pt idx="2">
                  <c:v>9.8039215686274508E-3</c:v>
                </c:pt>
                <c:pt idx="3" formatCode="General">
                  <c:v>0</c:v>
                </c:pt>
                <c:pt idx="4">
                  <c:v>0</c:v>
                </c:pt>
                <c:pt idx="5">
                  <c:v>2.4752475247524754E-2</c:v>
                </c:pt>
                <c:pt idx="6" formatCode="General">
                  <c:v>0</c:v>
                </c:pt>
                <c:pt idx="7">
                  <c:v>0</c:v>
                </c:pt>
                <c:pt idx="8">
                  <c:v>1.4778325123152709E-2</c:v>
                </c:pt>
                <c:pt idx="9" formatCode="General">
                  <c:v>0</c:v>
                </c:pt>
                <c:pt idx="10">
                  <c:v>1.6666666666666666E-2</c:v>
                </c:pt>
                <c:pt idx="11">
                  <c:v>2.9556650246305417E-2</c:v>
                </c:pt>
                <c:pt idx="12" formatCode="General">
                  <c:v>0</c:v>
                </c:pt>
                <c:pt idx="13">
                  <c:v>1.6666666666666666E-2</c:v>
                </c:pt>
                <c:pt idx="14">
                  <c:v>1.9704433497536946E-2</c:v>
                </c:pt>
                <c:pt idx="15" formatCode="General">
                  <c:v>0</c:v>
                </c:pt>
                <c:pt idx="16">
                  <c:v>1.6393442622950821E-2</c:v>
                </c:pt>
                <c:pt idx="17">
                  <c:v>4.9504950495049507E-2</c:v>
                </c:pt>
                <c:pt idx="18" formatCode="General">
                  <c:v>0</c:v>
                </c:pt>
                <c:pt idx="19">
                  <c:v>0</c:v>
                </c:pt>
                <c:pt idx="20">
                  <c:v>5.4455445544554455E-2</c:v>
                </c:pt>
                <c:pt idx="21" formatCode="General">
                  <c:v>0</c:v>
                </c:pt>
                <c:pt idx="22">
                  <c:v>1.6666666666666666E-2</c:v>
                </c:pt>
                <c:pt idx="23">
                  <c:v>4.4776119402985072E-2</c:v>
                </c:pt>
                <c:pt idx="24" formatCode="General">
                  <c:v>0</c:v>
                </c:pt>
                <c:pt idx="25">
                  <c:v>0</c:v>
                </c:pt>
                <c:pt idx="26">
                  <c:v>4.4999999999999998E-2</c:v>
                </c:pt>
              </c:numCache>
            </c:numRef>
          </c:val>
          <c:extLst>
            <c:ext xmlns:c16="http://schemas.microsoft.com/office/drawing/2014/chart" uri="{C3380CC4-5D6E-409C-BE32-E72D297353CC}">
              <c16:uniqueId val="{00000016-A342-46D0-AF92-FDF9B686766E}"/>
            </c:ext>
          </c:extLst>
        </c:ser>
        <c:ser>
          <c:idx val="5"/>
          <c:order val="5"/>
          <c:tx>
            <c:strRef>
              <c:f>'Q13.要件の変化への対応（DX有無）'!$AE$6</c:f>
              <c:strCache>
                <c:ptCount val="1"/>
                <c:pt idx="0">
                  <c:v>わからない</c:v>
                </c:pt>
              </c:strCache>
            </c:strRef>
          </c:tx>
          <c:spPr>
            <a:solidFill>
              <a:sysClr val="window" lastClr="FFFFFF"/>
            </a:solidFill>
            <a:ln>
              <a:solidFill>
                <a:sysClr val="windowText" lastClr="000000"/>
              </a:solidFill>
            </a:ln>
            <a:effectLst/>
          </c:spPr>
          <c:invertIfNegative val="0"/>
          <c:dLbls>
            <c:delete val="1"/>
          </c:dLbls>
          <c:cat>
            <c:strRef>
              <c:f>'Q13.要件の変化への対応（DX有無）'!$Y$7:$Y$33</c:f>
              <c:strCache>
                <c:ptCount val="27"/>
                <c:pt idx="0">
                  <c:v>【 H.技術者の教育.訓練.スキルの向上   】</c:v>
                </c:pt>
                <c:pt idx="1">
                  <c:v>DX取り組み 有り（N=  60）</c:v>
                </c:pt>
                <c:pt idx="2">
                  <c:v>DX取り組み 無し（N=204）</c:v>
                </c:pt>
                <c:pt idx="3">
                  <c:v>【 G.新たな開発技術.AI等.の導入 】   </c:v>
                </c:pt>
                <c:pt idx="4">
                  <c:v>DX取り組み 有り（N=  59）</c:v>
                </c:pt>
                <c:pt idx="5">
                  <c:v>DX取り組み 無し（N=202）</c:v>
                </c:pt>
                <c:pt idx="6">
                  <c:v>【 B.ソフトウェア.プラットフォームの導入 】</c:v>
                </c:pt>
                <c:pt idx="7">
                  <c:v>DX取り組み 有り（N=  60）</c:v>
                </c:pt>
                <c:pt idx="8">
                  <c:v>DX取り組み 無し（N=203）</c:v>
                </c:pt>
                <c:pt idx="9">
                  <c:v>【 C.ハードウェアの高機能.高性能化 】   </c:v>
                </c:pt>
                <c:pt idx="10">
                  <c:v>DX取り組み 有り（N=  60）</c:v>
                </c:pt>
                <c:pt idx="11">
                  <c:v>DX取り組み 無し（N=203）</c:v>
                </c:pt>
                <c:pt idx="12">
                  <c:v>【 A.アーキテクチャの見直し 】       </c:v>
                </c:pt>
                <c:pt idx="13">
                  <c:v>DX取り組み 有り（N=  60）</c:v>
                </c:pt>
                <c:pt idx="14">
                  <c:v>DX取り組み 無し（N=203）</c:v>
                </c:pt>
                <c:pt idx="15">
                  <c:v>【 F.アジャイル開発の採用 】        </c:v>
                </c:pt>
                <c:pt idx="16">
                  <c:v>DX取り組み 有り（N=  61）</c:v>
                </c:pt>
                <c:pt idx="17">
                  <c:v>DX取り組み 無し（N=202）</c:v>
                </c:pt>
                <c:pt idx="18">
                  <c:v>【 E.モデルベース開発の導入 】       </c:v>
                </c:pt>
                <c:pt idx="19">
                  <c:v>DX取り組み 有り（N=  60）</c:v>
                </c:pt>
                <c:pt idx="20">
                  <c:v>DX取り組み 無し（N=202）</c:v>
                </c:pt>
                <c:pt idx="21">
                  <c:v>【 I.外部の専門企業への委託 】       </c:v>
                </c:pt>
                <c:pt idx="22">
                  <c:v>DX取り組み 有り（N=  60）</c:v>
                </c:pt>
                <c:pt idx="23">
                  <c:v>DX取り組み 無し（N=201）</c:v>
                </c:pt>
                <c:pt idx="24">
                  <c:v>【 D.プロダクトライン設計の導入 】     </c:v>
                </c:pt>
                <c:pt idx="25">
                  <c:v>DX取り組み 有り（N=  60）</c:v>
                </c:pt>
                <c:pt idx="26">
                  <c:v>DX取り組み 無し（N=200）</c:v>
                </c:pt>
              </c:strCache>
            </c:strRef>
          </c:cat>
          <c:val>
            <c:numRef>
              <c:f>'Q13.要件の変化への対応（DX有無）'!$AE$7:$AE$33</c:f>
              <c:numCache>
                <c:formatCode>0.0%</c:formatCode>
                <c:ptCount val="27"/>
                <c:pt idx="0" formatCode="General">
                  <c:v>0</c:v>
                </c:pt>
                <c:pt idx="1">
                  <c:v>0</c:v>
                </c:pt>
                <c:pt idx="2">
                  <c:v>2.4509803921568627E-2</c:v>
                </c:pt>
                <c:pt idx="3" formatCode="General">
                  <c:v>0</c:v>
                </c:pt>
                <c:pt idx="4">
                  <c:v>0</c:v>
                </c:pt>
                <c:pt idx="5">
                  <c:v>5.4455445544554455E-2</c:v>
                </c:pt>
                <c:pt idx="6" formatCode="General">
                  <c:v>0</c:v>
                </c:pt>
                <c:pt idx="7">
                  <c:v>1.6666666666666666E-2</c:v>
                </c:pt>
                <c:pt idx="8">
                  <c:v>6.8965517241379309E-2</c:v>
                </c:pt>
                <c:pt idx="9" formatCode="General">
                  <c:v>0</c:v>
                </c:pt>
                <c:pt idx="10">
                  <c:v>1.6666666666666666E-2</c:v>
                </c:pt>
                <c:pt idx="11">
                  <c:v>6.4039408866995079E-2</c:v>
                </c:pt>
                <c:pt idx="12" formatCode="General">
                  <c:v>0</c:v>
                </c:pt>
                <c:pt idx="13">
                  <c:v>0.05</c:v>
                </c:pt>
                <c:pt idx="14">
                  <c:v>6.8965517241379309E-2</c:v>
                </c:pt>
                <c:pt idx="15" formatCode="General">
                  <c:v>0</c:v>
                </c:pt>
                <c:pt idx="16">
                  <c:v>1.6393442622950821E-2</c:v>
                </c:pt>
                <c:pt idx="17">
                  <c:v>8.4158415841584164E-2</c:v>
                </c:pt>
                <c:pt idx="18" formatCode="General">
                  <c:v>0</c:v>
                </c:pt>
                <c:pt idx="19">
                  <c:v>6.6666666666666666E-2</c:v>
                </c:pt>
                <c:pt idx="20">
                  <c:v>0.10396039603960396</c:v>
                </c:pt>
                <c:pt idx="21" formatCode="General">
                  <c:v>0</c:v>
                </c:pt>
                <c:pt idx="22">
                  <c:v>0</c:v>
                </c:pt>
                <c:pt idx="23">
                  <c:v>7.4626865671641784E-2</c:v>
                </c:pt>
                <c:pt idx="24" formatCode="General">
                  <c:v>0</c:v>
                </c:pt>
                <c:pt idx="25">
                  <c:v>8.3333333333333329E-2</c:v>
                </c:pt>
                <c:pt idx="26">
                  <c:v>0.13500000000000001</c:v>
                </c:pt>
              </c:numCache>
            </c:numRef>
          </c:val>
          <c:extLst>
            <c:ext xmlns:c16="http://schemas.microsoft.com/office/drawing/2014/chart" uri="{C3380CC4-5D6E-409C-BE32-E72D297353CC}">
              <c16:uniqueId val="{00000017-A342-46D0-AF92-FDF9B686766E}"/>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74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96205290987542"/>
          <c:y val="8.6520307683362066E-2"/>
          <c:w val="0.55215003585686695"/>
          <c:h val="0.72979590853841003"/>
        </c:manualLayout>
      </c:layout>
      <c:barChart>
        <c:barDir val="bar"/>
        <c:grouping val="stacked"/>
        <c:varyColors val="0"/>
        <c:ser>
          <c:idx val="0"/>
          <c:order val="0"/>
          <c:tx>
            <c:strRef>
              <c:f>'Q14.競争優位性'!$N$4</c:f>
              <c:strCache>
                <c:ptCount val="1"/>
                <c:pt idx="0">
                  <c:v>優位（他社と比べて優れている）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90-4F8F-9FCD-CE5F681B1FC9}"/>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1C-4CCC-A04C-C385CC6C28F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'Q14.競争優位性'!$M$5:$M$12</c:f>
              <c:strCache>
                <c:ptCount val="8"/>
                <c:pt idx="0">
                  <c:v>B.製品・サービスの品質（N=1511）</c:v>
                </c:pt>
                <c:pt idx="1">
                  <c:v>A.技術開発力（N=1518）</c:v>
                </c:pt>
                <c:pt idx="2">
                  <c:v>F.現場力(現場の課題発見力・問題解決力)（N=1507）</c:v>
                </c:pt>
                <c:pt idx="3">
                  <c:v>G.変化に対する対応力（N=1501）</c:v>
                </c:pt>
                <c:pt idx="4">
                  <c:v>C.製品・サービスのコスト（N=1509）</c:v>
                </c:pt>
                <c:pt idx="5">
                  <c:v>D.商品企画力・マーケティング力（N=1510）</c:v>
                </c:pt>
                <c:pt idx="6">
                  <c:v>E.生産自動化・省力化（N=1491）</c:v>
                </c:pt>
                <c:pt idx="7">
                  <c:v>H.その他（N=62）</c:v>
                </c:pt>
              </c:strCache>
            </c:strRef>
          </c:cat>
          <c:val>
            <c:numRef>
              <c:f>'Q14.競争優位性'!$N$5:$N$12</c:f>
              <c:numCache>
                <c:formatCode>0.0%</c:formatCode>
                <c:ptCount val="8"/>
                <c:pt idx="0">
                  <c:v>0.40370615486432826</c:v>
                </c:pt>
                <c:pt idx="1">
                  <c:v>0.40118577075098816</c:v>
                </c:pt>
                <c:pt idx="2">
                  <c:v>0.36894492368944926</c:v>
                </c:pt>
                <c:pt idx="3">
                  <c:v>0.3217854763491006</c:v>
                </c:pt>
                <c:pt idx="4">
                  <c:v>0.30019880715705766</c:v>
                </c:pt>
                <c:pt idx="5">
                  <c:v>0.11986754966887417</c:v>
                </c:pt>
                <c:pt idx="6">
                  <c:v>9.3896713615023469E-2</c:v>
                </c:pt>
                <c:pt idx="7">
                  <c:v>3.2258064516129031E-2</c:v>
                </c:pt>
              </c:numCache>
            </c:numRef>
          </c:val>
          <c:extLst>
            <c:ext xmlns:c16="http://schemas.microsoft.com/office/drawing/2014/chart" uri="{C3380CC4-5D6E-409C-BE32-E72D297353CC}">
              <c16:uniqueId val="{00000001-DC90-4F8F-9FCD-CE5F681B1FC9}"/>
            </c:ext>
          </c:extLst>
        </c:ser>
        <c:ser>
          <c:idx val="2"/>
          <c:order val="1"/>
          <c:tx>
            <c:strRef>
              <c:f>'Q14.競争優位性'!$O$4</c:f>
              <c:strCache>
                <c:ptCount val="1"/>
                <c:pt idx="0">
                  <c:v>同等（他社と同程度）</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'Q14.競争優位性'!$M$5:$M$12</c:f>
              <c:strCache>
                <c:ptCount val="8"/>
                <c:pt idx="0">
                  <c:v>B.製品・サービスの品質（N=1511）</c:v>
                </c:pt>
                <c:pt idx="1">
                  <c:v>A.技術開発力（N=1518）</c:v>
                </c:pt>
                <c:pt idx="2">
                  <c:v>F.現場力(現場の課題発見力・問題解決力)（N=1507）</c:v>
                </c:pt>
                <c:pt idx="3">
                  <c:v>G.変化に対する対応力（N=1501）</c:v>
                </c:pt>
                <c:pt idx="4">
                  <c:v>C.製品・サービスのコスト（N=1509）</c:v>
                </c:pt>
                <c:pt idx="5">
                  <c:v>D.商品企画力・マーケティング力（N=1510）</c:v>
                </c:pt>
                <c:pt idx="6">
                  <c:v>E.生産自動化・省力化（N=1491）</c:v>
                </c:pt>
                <c:pt idx="7">
                  <c:v>H.その他（N=62）</c:v>
                </c:pt>
              </c:strCache>
            </c:strRef>
          </c:cat>
          <c:val>
            <c:numRef>
              <c:f>'Q14.競争優位性'!$O$5:$O$12</c:f>
              <c:numCache>
                <c:formatCode>0.0%</c:formatCode>
                <c:ptCount val="8"/>
                <c:pt idx="0">
                  <c:v>0.54136333553937788</c:v>
                </c:pt>
                <c:pt idx="1">
                  <c:v>0.4743083003952569</c:v>
                </c:pt>
                <c:pt idx="2">
                  <c:v>0.51625746516257465</c:v>
                </c:pt>
                <c:pt idx="3">
                  <c:v>0.52165223184543641</c:v>
                </c:pt>
                <c:pt idx="4">
                  <c:v>0.54738237243207422</c:v>
                </c:pt>
                <c:pt idx="5">
                  <c:v>0.4589403973509934</c:v>
                </c:pt>
                <c:pt idx="6">
                  <c:v>0.51039570757880615</c:v>
                </c:pt>
                <c:pt idx="7">
                  <c:v>0.77419354838709675</c:v>
                </c:pt>
              </c:numCache>
            </c:numRef>
          </c:val>
          <c:extLst>
            <c:ext xmlns:c16="http://schemas.microsoft.com/office/drawing/2014/chart" uri="{C3380CC4-5D6E-409C-BE32-E72D297353CC}">
              <c16:uniqueId val="{00000002-DC90-4F8F-9FCD-CE5F681B1FC9}"/>
            </c:ext>
          </c:extLst>
        </c:ser>
        <c:ser>
          <c:idx val="1"/>
          <c:order val="2"/>
          <c:tx>
            <c:strRef>
              <c:f>'Q14.競争優位性'!$P$4</c:f>
              <c:strCache>
                <c:ptCount val="1"/>
                <c:pt idx="0">
                  <c:v>劣位（他社と比べて劣っている）</c:v>
                </c:pt>
              </c:strCache>
            </c:strRef>
          </c:tx>
          <c:spPr>
            <a:solidFill>
              <a:srgbClr val="3366FF"/>
            </a:solidFill>
            <a:ln>
              <a:solidFill>
                <a:sysClr val="windowText" lastClr="000000"/>
              </a:solidFill>
            </a:ln>
            <a:effectLst/>
          </c:spPr>
          <c:invertIfNegative val="0"/>
          <c:dLbls>
            <c:dLbl>
              <c:idx val="0"/>
              <c:layout>
                <c:manualLayout>
                  <c:x val="1.050131927991426E-2"/>
                  <c:y val="2.6043674469038063E-3"/>
                </c:manualLayout>
              </c:layout>
              <c:tx>
                <c:rich>
                  <a:bodyPr/>
                  <a:lstStyle/>
                  <a:p>
                    <a:fld id="{9D1D4C64-521B-4A2F-A769-77E2ABDE9651}"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90-4F8F-9FCD-CE5F681B1FC9}"/>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'Q14.競争優位性'!$M$5:$M$12</c:f>
              <c:strCache>
                <c:ptCount val="8"/>
                <c:pt idx="0">
                  <c:v>B.製品・サービスの品質（N=1511）</c:v>
                </c:pt>
                <c:pt idx="1">
                  <c:v>A.技術開発力（N=1518）</c:v>
                </c:pt>
                <c:pt idx="2">
                  <c:v>F.現場力(現場の課題発見力・問題解決力)（N=1507）</c:v>
                </c:pt>
                <c:pt idx="3">
                  <c:v>G.変化に対する対応力（N=1501）</c:v>
                </c:pt>
                <c:pt idx="4">
                  <c:v>C.製品・サービスのコスト（N=1509）</c:v>
                </c:pt>
                <c:pt idx="5">
                  <c:v>D.商品企画力・マーケティング力（N=1510）</c:v>
                </c:pt>
                <c:pt idx="6">
                  <c:v>E.生産自動化・省力化（N=1491）</c:v>
                </c:pt>
                <c:pt idx="7">
                  <c:v>H.その他（N=62）</c:v>
                </c:pt>
              </c:strCache>
            </c:strRef>
          </c:cat>
          <c:val>
            <c:numRef>
              <c:f>'Q14.競争優位性'!$P$5:$P$12</c:f>
              <c:numCache>
                <c:formatCode>0.0%</c:formatCode>
                <c:ptCount val="8"/>
                <c:pt idx="0">
                  <c:v>5.4930509596293843E-2</c:v>
                </c:pt>
                <c:pt idx="1">
                  <c:v>0.12450592885375494</c:v>
                </c:pt>
                <c:pt idx="2">
                  <c:v>0.11479761114797611</c:v>
                </c:pt>
                <c:pt idx="3">
                  <c:v>0.15656229180546302</c:v>
                </c:pt>
                <c:pt idx="4">
                  <c:v>0.15241882041086813</c:v>
                </c:pt>
                <c:pt idx="5">
                  <c:v>0.42119205298013246</c:v>
                </c:pt>
                <c:pt idx="6">
                  <c:v>0.39570757880617036</c:v>
                </c:pt>
                <c:pt idx="7">
                  <c:v>0.19354838709677419</c:v>
                </c:pt>
              </c:numCache>
            </c:numRef>
          </c:val>
          <c:extLst>
            <c:ext xmlns:c16="http://schemas.microsoft.com/office/drawing/2014/chart" uri="{C3380CC4-5D6E-409C-BE32-E72D297353CC}">
              <c16:uniqueId val="{00000004-DC90-4F8F-9FCD-CE5F681B1FC9}"/>
            </c:ext>
          </c:extLst>
        </c:ser>
        <c:dLbls>
          <c:showLegendKey val="0"/>
          <c:showVal val="0"/>
          <c:showCatName val="0"/>
          <c:showSerName val="0"/>
          <c:showPercent val="0"/>
          <c:showBubbleSize val="0"/>
        </c:dLbls>
        <c:gapWidth val="60"/>
        <c:overlap val="100"/>
        <c:axId val="606360320"/>
        <c:axId val="606361856"/>
      </c:barChart>
      <c:catAx>
        <c:axId val="606360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6361856"/>
        <c:crosses val="autoZero"/>
        <c:auto val="1"/>
        <c:lblAlgn val="ctr"/>
        <c:lblOffset val="0"/>
        <c:noMultiLvlLbl val="0"/>
      </c:catAx>
      <c:valAx>
        <c:axId val="6063618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6360320"/>
        <c:crosses val="autoZero"/>
        <c:crossBetween val="between"/>
      </c:valAx>
      <c:spPr>
        <a:noFill/>
        <a:ln>
          <a:solidFill>
            <a:schemeClr val="tx1">
              <a:lumMod val="50000"/>
              <a:lumOff val="50000"/>
            </a:schemeClr>
          </a:solidFill>
        </a:ln>
        <a:effectLst/>
      </c:spPr>
    </c:plotArea>
    <c:legend>
      <c:legendPos val="b"/>
      <c:layout>
        <c:manualLayout>
          <c:xMode val="edge"/>
          <c:yMode val="edge"/>
          <c:x val="0.16509066193853428"/>
          <c:y val="0.88890634920634903"/>
          <c:w val="0.80842789598108744"/>
          <c:h val="5.3137301587301587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'Q1.所在地'!$B$2</c:f>
          <c:strCache>
            <c:ptCount val="1"/>
            <c:pt idx="0">
              <c:v>「貴社／貴事業部門」の所在地　 (n=1534)</c:v>
            </c:pt>
          </c:strCache>
        </c:strRef>
      </c:tx>
      <c:layout>
        <c:manualLayout>
          <c:xMode val="edge"/>
          <c:yMode val="edge"/>
          <c:x val="0.26390234345548308"/>
          <c:y val="0"/>
        </c:manualLayout>
      </c:layout>
      <c:overlay val="0"/>
      <c:spPr>
        <a:noFill/>
        <a:ln>
          <a:noFill/>
        </a:ln>
        <a:effectLst/>
      </c:spPr>
      <c:txPr>
        <a:bodyPr rot="0" spcFirstLastPara="1" vertOverflow="ellipsis" vert="horz" wrap="square" anchor="ctr" anchorCtr="1"/>
        <a:lstStyle/>
        <a:p>
          <a:pPr>
            <a:defRPr sz="1320" b="0" i="0" u="none" strike="noStrike" kern="1200" cap="all"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32468912175648701"/>
          <c:y val="0.27559034315607212"/>
          <c:w val="0.44734880239520952"/>
          <c:h val="0.71053351153950095"/>
        </c:manualLayout>
      </c:layout>
      <c:pieChart>
        <c:varyColors val="1"/>
        <c:ser>
          <c:idx val="0"/>
          <c:order val="0"/>
          <c:tx>
            <c:strRef>
              <c:f>'Q1.所在地'!$B$2</c:f>
              <c:strCache>
                <c:ptCount val="1"/>
                <c:pt idx="0">
                  <c:v>「貴社／貴事業部門」の所在地　 (n=1534)</c:v>
                </c:pt>
              </c:strCache>
            </c:strRef>
          </c:tx>
          <c:spPr>
            <a:ln w="9525">
              <a:solidFill>
                <a:schemeClr val="bg1"/>
              </a:solidFill>
            </a:ln>
          </c:spPr>
          <c:dPt>
            <c:idx val="0"/>
            <c:bubble3D val="0"/>
            <c:spPr>
              <a:solidFill>
                <a:srgbClr val="FF99FF"/>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87C-4E49-A5FA-A0BEC7542C16}"/>
              </c:ext>
            </c:extLst>
          </c:dPt>
          <c:dPt>
            <c:idx val="1"/>
            <c:bubble3D val="0"/>
            <c:spPr>
              <a:solidFill>
                <a:srgbClr val="FFFFCC"/>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87C-4E49-A5FA-A0BEC7542C16}"/>
              </c:ext>
            </c:extLst>
          </c:dPt>
          <c:dPt>
            <c:idx val="2"/>
            <c:bubble3D val="0"/>
            <c:spPr>
              <a:solidFill>
                <a:srgbClr val="FFFA00"/>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87C-4E49-A5FA-A0BEC7542C16}"/>
              </c:ext>
            </c:extLst>
          </c:dPt>
          <c:dPt>
            <c:idx val="3"/>
            <c:bubble3D val="0"/>
            <c:spPr>
              <a:solidFill>
                <a:srgbClr val="F99613"/>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87C-4E49-A5FA-A0BEC7542C16}"/>
              </c:ext>
            </c:extLst>
          </c:dPt>
          <c:dPt>
            <c:idx val="4"/>
            <c:bubble3D val="0"/>
            <c:spPr>
              <a:solidFill>
                <a:srgbClr val="4BD0FF"/>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87C-4E49-A5FA-A0BEC7542C16}"/>
              </c:ext>
            </c:extLst>
          </c:dPt>
          <c:dPt>
            <c:idx val="5"/>
            <c:bubble3D val="0"/>
            <c:spPr>
              <a:solidFill>
                <a:srgbClr val="CCFF66"/>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87C-4E49-A5FA-A0BEC7542C16}"/>
              </c:ext>
            </c:extLst>
          </c:dPt>
          <c:dPt>
            <c:idx val="6"/>
            <c:bubble3D val="0"/>
            <c:spPr>
              <a:solidFill>
                <a:schemeClr val="bg1">
                  <a:lumMod val="85000"/>
                </a:schemeClr>
              </a:solidFill>
              <a:ln w="952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87C-4E49-A5FA-A0BEC7542C16}"/>
              </c:ext>
            </c:extLst>
          </c:dPt>
          <c:dLbls>
            <c:dLbl>
              <c:idx val="0"/>
              <c:layout>
                <c:manualLayout>
                  <c:x val="-2.5897371922821103E-2"/>
                  <c:y val="2.8153730031393879E-2"/>
                </c:manualLayout>
              </c:layout>
              <c:tx>
                <c:rich>
                  <a:bodyPr wrap="square" lIns="38100" tIns="19050" rIns="38100" bIns="19050" anchor="ctr">
                    <a:noAutofit/>
                  </a:bodyPr>
                  <a:lstStyle/>
                  <a:p>
                    <a:pPr>
                      <a:defRPr sz="1100">
                        <a:latin typeface="Meiryo UI" panose="020B0604030504040204" pitchFamily="50" charset="-128"/>
                        <a:ea typeface="Meiryo UI" panose="020B0604030504040204" pitchFamily="50" charset="-128"/>
                      </a:defRPr>
                    </a:pPr>
                    <a:fld id="{1AF0F860-8CA7-4D39-82D2-FEA87C5ADCB0}" type="CELLRANGE">
                      <a:rPr lang="en-US" altLang="zh-TW" baseline="0" dirty="0"/>
                      <a:pPr>
                        <a:defRPr sz="1100">
                          <a:latin typeface="Meiryo UI" panose="020B0604030504040204" pitchFamily="50" charset="-128"/>
                          <a:ea typeface="Meiryo UI" panose="020B0604030504040204" pitchFamily="50" charset="-128"/>
                        </a:defRPr>
                      </a:pPr>
                      <a:t>[CELLRANGE]</a:t>
                    </a:fld>
                    <a:r>
                      <a:rPr lang="en-US" altLang="zh-TW" baseline="0" dirty="0"/>
                      <a:t> </a:t>
                    </a:r>
                    <a:fld id="{94A74018-7209-4FBC-A59C-A79531741CF8}" type="PERCENTAGE">
                      <a:rPr lang="en-US" altLang="zh-TW" baseline="0" dirty="0"/>
                      <a:pPr>
                        <a:defRPr sz="1100">
                          <a:latin typeface="Meiryo UI" panose="020B0604030504040204" pitchFamily="50" charset="-128"/>
                          <a:ea typeface="Meiryo UI" panose="020B0604030504040204" pitchFamily="50" charset="-128"/>
                        </a:defRPr>
                      </a:pPr>
                      <a:t>[パーセンテージ]</a:t>
                    </a:fld>
                    <a:endParaRPr lang="en-US" altLang="zh-TW" baseline="0" dirty="0"/>
                  </a:p>
                </c:rich>
              </c:tx>
              <c:spPr>
                <a:noFill/>
                <a:ln>
                  <a:noFill/>
                </a:ln>
                <a:effectLst/>
              </c:sp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855061950663374"/>
                      <c:h val="0.15389557709211329"/>
                    </c:manualLayout>
                  </c15:layout>
                  <c15:dlblFieldTable/>
                  <c15:showDataLabelsRange val="1"/>
                </c:ext>
                <c:ext xmlns:c16="http://schemas.microsoft.com/office/drawing/2014/chart" uri="{C3380CC4-5D6E-409C-BE32-E72D297353CC}">
                  <c16:uniqueId val="{00000001-F87C-4E49-A5FA-A0BEC7542C16}"/>
                </c:ext>
              </c:extLst>
            </c:dLbl>
            <c:dLbl>
              <c:idx val="1"/>
              <c:layout>
                <c:manualLayout>
                  <c:x val="-0.19366699933466408"/>
                  <c:y val="0.12204894469911071"/>
                </c:manualLayout>
              </c:layout>
              <c:tx>
                <c:rich>
                  <a:bodyPr wrap="square" lIns="38100" tIns="19050" rIns="38100" bIns="19050" anchor="ctr">
                    <a:noAutofit/>
                  </a:bodyPr>
                  <a:lstStyle/>
                  <a:p>
                    <a:pPr>
                      <a:defRPr sz="1100">
                        <a:latin typeface="Meiryo UI" panose="020B0604030504040204" pitchFamily="50" charset="-128"/>
                        <a:ea typeface="Meiryo UI" panose="020B0604030504040204" pitchFamily="50" charset="-128"/>
                      </a:defRPr>
                    </a:pPr>
                    <a:fld id="{F30C966F-E834-40FB-A358-BD21F6E0459C}" type="CELLRANGE">
                      <a:rPr lang="en-US" altLang="ja-JP" baseline="0" dirty="0"/>
                      <a:pPr>
                        <a:defRPr sz="1100">
                          <a:latin typeface="Meiryo UI" panose="020B0604030504040204" pitchFamily="50" charset="-128"/>
                          <a:ea typeface="Meiryo UI" panose="020B0604030504040204" pitchFamily="50" charset="-128"/>
                        </a:defRPr>
                      </a:pPr>
                      <a:t>[CELLRANGE]</a:t>
                    </a:fld>
                    <a:r>
                      <a:rPr lang="en-US" altLang="ja-JP" baseline="0" dirty="0"/>
                      <a:t> </a:t>
                    </a:r>
                    <a:fld id="{DDD91CE5-CBE0-47E7-9E97-BC8FDE093A97}" type="PERCENTAGE">
                      <a:rPr lang="en-US" altLang="ja-JP" baseline="0" dirty="0"/>
                      <a:pPr>
                        <a:defRPr sz="1100">
                          <a:latin typeface="Meiryo UI" panose="020B0604030504040204" pitchFamily="50" charset="-128"/>
                          <a:ea typeface="Meiryo UI" panose="020B0604030504040204" pitchFamily="50" charset="-128"/>
                        </a:defRPr>
                      </a:pPr>
                      <a:t>[パーセンテージ]</a:t>
                    </a:fld>
                    <a:endParaRPr lang="en-US" altLang="ja-JP" baseline="0" dirty="0"/>
                  </a:p>
                </c:rich>
              </c:tx>
              <c:spPr>
                <a:noFill/>
                <a:ln>
                  <a:noFill/>
                </a:ln>
                <a:effectLst/>
              </c:sp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275055005060693"/>
                      <c:h val="0.19233584905560683"/>
                    </c:manualLayout>
                  </c15:layout>
                  <c15:dlblFieldTable/>
                  <c15:showDataLabelsRange val="1"/>
                </c:ext>
                <c:ext xmlns:c16="http://schemas.microsoft.com/office/drawing/2014/chart" uri="{C3380CC4-5D6E-409C-BE32-E72D297353CC}">
                  <c16:uniqueId val="{00000003-F87C-4E49-A5FA-A0BEC7542C16}"/>
                </c:ext>
              </c:extLst>
            </c:dLbl>
            <c:dLbl>
              <c:idx val="2"/>
              <c:layout>
                <c:manualLayout>
                  <c:x val="-0.12477345309381238"/>
                  <c:y val="-9.4645123059214104E-2"/>
                </c:manualLayout>
              </c:layout>
              <c:tx>
                <c:rich>
                  <a:bodyPr/>
                  <a:lstStyle/>
                  <a:p>
                    <a:fld id="{B7F5E7D3-3596-406C-9540-C68FD2A3BF72}" type="CELLRANGE">
                      <a:rPr lang="en-US" altLang="ja-JP" baseline="0"/>
                      <a:pPr/>
                      <a:t>[CELLRANGE]</a:t>
                    </a:fld>
                    <a:r>
                      <a:rPr lang="en-US" altLang="ja-JP" baseline="0"/>
                      <a:t> </a:t>
                    </a:r>
                    <a:fld id="{1CC48FB0-2B62-4AD1-9446-7B3BAD2E5195}" type="PERCENTAGE">
                      <a:rPr lang="en-US" altLang="ja-JP" baseline="0"/>
                      <a:pPr/>
                      <a:t>[パーセンテージ]</a:t>
                    </a:fld>
                    <a:endParaRPr lang="en-US" altLang="ja-JP"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F87C-4E49-A5FA-A0BEC7542C16}"/>
                </c:ext>
              </c:extLst>
            </c:dLbl>
            <c:dLbl>
              <c:idx val="3"/>
              <c:layout>
                <c:manualLayout>
                  <c:x val="2.1762126816652082E-2"/>
                  <c:y val="-2.2294475158211778E-2"/>
                </c:manualLayout>
              </c:layout>
              <c:tx>
                <c:rich>
                  <a:bodyPr/>
                  <a:lstStyle/>
                  <a:p>
                    <a:fld id="{DE1B2080-588B-4791-B73F-9B664678C4D6}" type="CELLRANGE">
                      <a:rPr lang="en-US" altLang="ja-JP" baseline="0"/>
                      <a:pPr/>
                      <a:t>[CELLRANGE]</a:t>
                    </a:fld>
                    <a:r>
                      <a:rPr lang="en-US" altLang="ja-JP" baseline="0"/>
                      <a:t> </a:t>
                    </a:r>
                    <a:fld id="{5CDC7DF6-9744-4FE1-9E9E-DEFB00A49B40}" type="PERCENTAGE">
                      <a:rPr lang="en-US" altLang="ja-JP" baseline="0"/>
                      <a:pPr/>
                      <a:t>[パーセンテージ]</a:t>
                    </a:fld>
                    <a:endParaRPr lang="en-US" altLang="ja-JP"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F87C-4E49-A5FA-A0BEC7542C16}"/>
                </c:ext>
              </c:extLst>
            </c:dLbl>
            <c:dLbl>
              <c:idx val="4"/>
              <c:layout>
                <c:manualLayout>
                  <c:x val="0.20939071856287422"/>
                  <c:y val="4.7773801104268834E-2"/>
                </c:manualLayout>
              </c:layout>
              <c:tx>
                <c:rich>
                  <a:bodyPr/>
                  <a:lstStyle/>
                  <a:p>
                    <a:fld id="{BD55653E-C03A-4125-B989-6C477753622D}" type="CELLRANGE">
                      <a:rPr lang="en-US" altLang="ja-JP" baseline="0" dirty="0"/>
                      <a:pPr/>
                      <a:t>[CELLRANGE]</a:t>
                    </a:fld>
                    <a:r>
                      <a:rPr lang="en-US" altLang="ja-JP" baseline="0" dirty="0"/>
                      <a:t> </a:t>
                    </a:r>
                    <a:fld id="{CD740330-2F99-43EB-B535-F01EAD5C1D18}" type="PERCENTAGE">
                      <a:rPr lang="en-US" altLang="ja-JP" baseline="0" dirty="0"/>
                      <a:pPr/>
                      <a:t>[パーセンテージ]</a:t>
                    </a:fld>
                    <a:endParaRPr lang="en-US" altLang="ja-JP" baseline="0" dirty="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F87C-4E49-A5FA-A0BEC7542C16}"/>
                </c:ext>
              </c:extLst>
            </c:dLbl>
            <c:dLbl>
              <c:idx val="5"/>
              <c:layout>
                <c:manualLayout>
                  <c:x val="1.8135105680542937E-3"/>
                  <c:y val="7.1260466782775755E-2"/>
                </c:manualLayout>
              </c:layout>
              <c:tx>
                <c:rich>
                  <a:bodyPr wrap="square" lIns="38100" tIns="19050" rIns="38100" bIns="19050" anchor="ctr">
                    <a:noAutofit/>
                  </a:bodyPr>
                  <a:lstStyle/>
                  <a:p>
                    <a:pPr>
                      <a:defRPr sz="1100">
                        <a:latin typeface="Meiryo UI" panose="020B0604030504040204" pitchFamily="50" charset="-128"/>
                        <a:ea typeface="Meiryo UI" panose="020B0604030504040204" pitchFamily="50" charset="-128"/>
                      </a:defRPr>
                    </a:pPr>
                    <a:fld id="{58213836-6CD3-4655-8E50-1AC38F9F9D28}" type="CELLRANGE">
                      <a:rPr lang="en-US" altLang="zh-CN" baseline="0"/>
                      <a:pPr>
                        <a:defRPr sz="1100">
                          <a:latin typeface="Meiryo UI" panose="020B0604030504040204" pitchFamily="50" charset="-128"/>
                          <a:ea typeface="Meiryo UI" panose="020B0604030504040204" pitchFamily="50" charset="-128"/>
                        </a:defRPr>
                      </a:pPr>
                      <a:t>[CELLRANGE]</a:t>
                    </a:fld>
                    <a:r>
                      <a:rPr lang="en-US" altLang="zh-CN" baseline="0"/>
                      <a:t> </a:t>
                    </a:r>
                    <a:fld id="{C7E6610E-8A1C-4715-BF66-B23767BDF591}" type="PERCENTAGE">
                      <a:rPr lang="en-US" altLang="zh-CN" baseline="0"/>
                      <a:pPr>
                        <a:defRPr sz="1100">
                          <a:latin typeface="Meiryo UI" panose="020B0604030504040204" pitchFamily="50" charset="-128"/>
                          <a:ea typeface="Meiryo UI" panose="020B0604030504040204" pitchFamily="50" charset="-128"/>
                        </a:defRPr>
                      </a:pPr>
                      <a:t>[パーセンテージ]</a:t>
                    </a:fld>
                    <a:endParaRPr lang="en-US" altLang="zh-CN" baseline="0"/>
                  </a:p>
                </c:rich>
              </c:tx>
              <c:spPr>
                <a:noFill/>
                <a:ln>
                  <a:noFill/>
                </a:ln>
                <a:effectLst/>
              </c:sp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1772093984970992"/>
                      <c:h val="0.17220443477619918"/>
                    </c:manualLayout>
                  </c15:layout>
                  <c15:dlblFieldTable/>
                  <c15:showDataLabelsRange val="1"/>
                </c:ext>
                <c:ext xmlns:c16="http://schemas.microsoft.com/office/drawing/2014/chart" uri="{C3380CC4-5D6E-409C-BE32-E72D297353CC}">
                  <c16:uniqueId val="{0000000B-F87C-4E49-A5FA-A0BEC7542C16}"/>
                </c:ext>
              </c:extLst>
            </c:dLbl>
            <c:dLbl>
              <c:idx val="6"/>
              <c:layout>
                <c:manualLayout>
                  <c:x val="7.0726840756065432E-2"/>
                  <c:y val="-6.455073528478926E-3"/>
                </c:manualLayout>
              </c:layout>
              <c:tx>
                <c:rich>
                  <a:bodyPr wrap="square" lIns="38100" tIns="19050" rIns="38100" bIns="19050" anchor="ctr">
                    <a:noAutofit/>
                  </a:bodyPr>
                  <a:lstStyle/>
                  <a:p>
                    <a:pPr>
                      <a:defRPr sz="1100">
                        <a:latin typeface="Meiryo UI" panose="020B0604030504040204" pitchFamily="50" charset="-128"/>
                        <a:ea typeface="Meiryo UI" panose="020B0604030504040204" pitchFamily="50" charset="-128"/>
                      </a:defRPr>
                    </a:pPr>
                    <a:fld id="{C9C0CAFC-0297-4A02-9B54-4BB05C925E67}" type="CELLRANGE">
                      <a:rPr lang="en-US" altLang="ja-JP" baseline="0"/>
                      <a:pPr>
                        <a:defRPr sz="1100">
                          <a:latin typeface="Meiryo UI" panose="020B0604030504040204" pitchFamily="50" charset="-128"/>
                          <a:ea typeface="Meiryo UI" panose="020B0604030504040204" pitchFamily="50" charset="-128"/>
                        </a:defRPr>
                      </a:pPr>
                      <a:t>[CELLRANGE]</a:t>
                    </a:fld>
                    <a:r>
                      <a:rPr lang="en-US" altLang="ja-JP" baseline="0"/>
                      <a:t> </a:t>
                    </a:r>
                    <a:fld id="{782EB586-204E-434C-A78F-AB23A760202E}" type="PERCENTAGE">
                      <a:rPr lang="en-US" altLang="ja-JP" baseline="0"/>
                      <a:pPr>
                        <a:defRPr sz="1100">
                          <a:latin typeface="Meiryo UI" panose="020B0604030504040204" pitchFamily="50" charset="-128"/>
                          <a:ea typeface="Meiryo UI" panose="020B0604030504040204" pitchFamily="50" charset="-128"/>
                        </a:defRPr>
                      </a:pPr>
                      <a:t>[パーセンテージ]</a:t>
                    </a:fld>
                    <a:endParaRPr lang="en-US" altLang="ja-JP" baseline="0"/>
                  </a:p>
                </c:rich>
              </c:tx>
              <c:spPr>
                <a:noFill/>
                <a:ln>
                  <a:noFill/>
                </a:ln>
                <a:effectLst/>
              </c:sp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3222902439414467"/>
                      <c:h val="0.16208932377205634"/>
                    </c:manualLayout>
                  </c15:layout>
                  <c15:dlblFieldTable/>
                  <c15:showDataLabelsRange val="1"/>
                </c:ext>
                <c:ext xmlns:c16="http://schemas.microsoft.com/office/drawing/2014/chart" uri="{C3380CC4-5D6E-409C-BE32-E72D297353CC}">
                  <c16:uniqueId val="{0000000D-F87C-4E49-A5FA-A0BEC7542C16}"/>
                </c:ext>
              </c:extLst>
            </c:dLbl>
            <c:spPr>
              <a:noFill/>
              <a:ln>
                <a:noFill/>
              </a:ln>
              <a:effectLst/>
            </c:spPr>
            <c:txPr>
              <a:bodyPr wrap="square" lIns="38100" tIns="19050" rIns="38100" bIns="19050" anchor="ctr">
                <a:spAutoFit/>
              </a:bodyPr>
              <a:lstStyle/>
              <a:p>
                <a:pPr>
                  <a:defRPr sz="1100">
                    <a:latin typeface="Meiryo UI" panose="020B0604030504040204" pitchFamily="50" charset="-128"/>
                    <a:ea typeface="Meiryo UI" panose="020B0604030504040204" pitchFamily="50" charset="-128"/>
                  </a:defRPr>
                </a:pPr>
                <a:endParaRPr lang="ja-JP"/>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'Q1.所在地'!$E$3:$E$9</c:f>
              <c:strCache>
                <c:ptCount val="7"/>
                <c:pt idx="0">
                  <c:v>北海道･東北（n=115）</c:v>
                </c:pt>
                <c:pt idx="1">
                  <c:v>関東(除く東京)（n=341）</c:v>
                </c:pt>
                <c:pt idx="2">
                  <c:v>東京（n=431）</c:v>
                </c:pt>
                <c:pt idx="3">
                  <c:v>中部（n=164）</c:v>
                </c:pt>
                <c:pt idx="4">
                  <c:v>近畿（n=248）</c:v>
                </c:pt>
                <c:pt idx="5">
                  <c:v>中国･四国（n=118）</c:v>
                </c:pt>
                <c:pt idx="6">
                  <c:v>九州・沖縄（n=117）</c:v>
                </c:pt>
              </c:strCache>
            </c:strRef>
          </c:cat>
          <c:val>
            <c:numRef>
              <c:f>'Q1.所在地'!$C$3:$C$9</c:f>
              <c:numCache>
                <c:formatCode>#,##0_);[Red]\(#,##0\)</c:formatCode>
                <c:ptCount val="7"/>
                <c:pt idx="0" formatCode="General">
                  <c:v>115</c:v>
                </c:pt>
                <c:pt idx="1">
                  <c:v>341</c:v>
                </c:pt>
                <c:pt idx="2">
                  <c:v>431</c:v>
                </c:pt>
                <c:pt idx="3">
                  <c:v>164</c:v>
                </c:pt>
                <c:pt idx="4">
                  <c:v>248</c:v>
                </c:pt>
                <c:pt idx="5">
                  <c:v>118</c:v>
                </c:pt>
                <c:pt idx="6">
                  <c:v>117</c:v>
                </c:pt>
              </c:numCache>
            </c:numRef>
          </c:val>
          <c:extLst>
            <c:ext xmlns:c15="http://schemas.microsoft.com/office/drawing/2012/chart" uri="{02D57815-91ED-43cb-92C2-25804820EDAC}">
              <c15:datalabelsRange>
                <c15:f>'Q1.所在地'!$E$3:$E$9</c15:f>
                <c15:dlblRangeCache>
                  <c:ptCount val="7"/>
                  <c:pt idx="0">
                    <c:v>北海道･東北（n=115）</c:v>
                  </c:pt>
                  <c:pt idx="1">
                    <c:v>関東(除く東京)（n=341）</c:v>
                  </c:pt>
                  <c:pt idx="2">
                    <c:v>東京（n=431）</c:v>
                  </c:pt>
                  <c:pt idx="3">
                    <c:v>中部（n=164）</c:v>
                  </c:pt>
                  <c:pt idx="4">
                    <c:v>近畿（n=248）</c:v>
                  </c:pt>
                  <c:pt idx="5">
                    <c:v>中国･四国（n=118）</c:v>
                  </c:pt>
                  <c:pt idx="6">
                    <c:v>九州・沖縄（n=117）</c:v>
                  </c:pt>
                </c15:dlblRangeCache>
              </c15:datalabelsRange>
            </c:ext>
            <c:ext xmlns:c16="http://schemas.microsoft.com/office/drawing/2014/chart" uri="{C3380CC4-5D6E-409C-BE32-E72D297353CC}">
              <c16:uniqueId val="{0000000E-F87C-4E49-A5FA-A0BEC7542C16}"/>
            </c:ext>
          </c:extLst>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1"/>
                <c:order val="1"/>
                <c:spPr>
                  <a:ln w="3175">
                    <a:solidFill>
                      <a:schemeClr val="bg1"/>
                    </a:solidFill>
                  </a:ln>
                </c:spPr>
                <c:dPt>
                  <c:idx val="0"/>
                  <c:bubble3D val="0"/>
                  <c:spPr>
                    <a:solidFill>
                      <a:srgbClr val="FFFF99"/>
                    </a:solidFill>
                    <a:ln w="3175">
                      <a:solidFill>
                        <a:schemeClr val="bg1"/>
                      </a:solidFill>
                    </a:ln>
                  </c:spPr>
                  <c:extLst>
                    <c:ext xmlns:c16="http://schemas.microsoft.com/office/drawing/2014/chart" uri="{C3380CC4-5D6E-409C-BE32-E72D297353CC}">
                      <c16:uniqueId val="{00000010-F87C-4E49-A5FA-A0BEC7542C16}"/>
                    </c:ext>
                  </c:extLst>
                </c:dPt>
                <c:dPt>
                  <c:idx val="1"/>
                  <c:bubble3D val="0"/>
                  <c:spPr>
                    <a:solidFill>
                      <a:srgbClr val="00B0F0"/>
                    </a:solidFill>
                    <a:ln w="3175">
                      <a:solidFill>
                        <a:schemeClr val="bg1"/>
                      </a:solidFill>
                    </a:ln>
                  </c:spPr>
                  <c:extLst>
                    <c:ext xmlns:c16="http://schemas.microsoft.com/office/drawing/2014/chart" uri="{C3380CC4-5D6E-409C-BE32-E72D297353CC}">
                      <c16:uniqueId val="{00000012-F87C-4E49-A5FA-A0BEC7542C16}"/>
                    </c:ext>
                  </c:extLst>
                </c:dPt>
                <c:dPt>
                  <c:idx val="2"/>
                  <c:bubble3D val="0"/>
                  <c:spPr>
                    <a:solidFill>
                      <a:srgbClr val="92D050"/>
                    </a:solidFill>
                    <a:ln w="3175">
                      <a:solidFill>
                        <a:schemeClr val="bg1"/>
                      </a:solidFill>
                    </a:ln>
                  </c:spPr>
                  <c:extLst>
                    <c:ext xmlns:c16="http://schemas.microsoft.com/office/drawing/2014/chart" uri="{C3380CC4-5D6E-409C-BE32-E72D297353CC}">
                      <c16:uniqueId val="{00000014-F87C-4E49-A5FA-A0BEC7542C16}"/>
                    </c:ext>
                  </c:extLst>
                </c:dPt>
                <c:dPt>
                  <c:idx val="3"/>
                  <c:bubble3D val="0"/>
                  <c:spPr>
                    <a:solidFill>
                      <a:schemeClr val="accent4"/>
                    </a:solidFill>
                    <a:ln w="3175">
                      <a:solidFill>
                        <a:schemeClr val="bg1"/>
                      </a:solidFill>
                    </a:ln>
                  </c:spPr>
                  <c:extLst>
                    <c:ext xmlns:c16="http://schemas.microsoft.com/office/drawing/2014/chart" uri="{C3380CC4-5D6E-409C-BE32-E72D297353CC}">
                      <c16:uniqueId val="{00000016-F87C-4E49-A5FA-A0BEC7542C16}"/>
                    </c:ext>
                  </c:extLst>
                </c:dPt>
                <c:dPt>
                  <c:idx val="4"/>
                  <c:bubble3D val="0"/>
                  <c:spPr>
                    <a:solidFill>
                      <a:schemeClr val="bg1">
                        <a:lumMod val="85000"/>
                      </a:schemeClr>
                    </a:solidFill>
                    <a:ln w="3175">
                      <a:solidFill>
                        <a:schemeClr val="bg1"/>
                      </a:solidFill>
                    </a:ln>
                  </c:spPr>
                  <c:extLst>
                    <c:ext xmlns:c16="http://schemas.microsoft.com/office/drawing/2014/chart" uri="{C3380CC4-5D6E-409C-BE32-E72D297353CC}">
                      <c16:uniqueId val="{00000018-F87C-4E49-A5FA-A0BEC7542C16}"/>
                    </c:ext>
                  </c:extLst>
                </c:dPt>
                <c:dPt>
                  <c:idx val="5"/>
                  <c:bubble3D val="0"/>
                  <c:extLst>
                    <c:ext xmlns:c16="http://schemas.microsoft.com/office/drawing/2014/chart" uri="{C3380CC4-5D6E-409C-BE32-E72D297353CC}">
                      <c16:uniqueId val="{00000019-F87C-4E49-A5FA-A0BEC7542C16}"/>
                    </c:ext>
                  </c:extLst>
                </c:dPt>
                <c:dLbls>
                  <c:spPr>
                    <a:noFill/>
                    <a:ln>
                      <a:noFill/>
                    </a:ln>
                    <a:effectLst/>
                  </c:spPr>
                  <c:dLblPos val="outEnd"/>
                  <c:showLegendKey val="0"/>
                  <c:showVal val="1"/>
                  <c:showCatName val="0"/>
                  <c:showSerName val="0"/>
                  <c:showPercent val="0"/>
                  <c:showBubbleSize val="0"/>
                  <c:showLeaderLines val="1"/>
                  <c:extLst>
                    <c:ext uri="{CE6537A1-D6FC-4f65-9D91-7224C49458BB}"/>
                  </c:extLst>
                </c:dLbls>
                <c:cat>
                  <c:strRef>
                    <c:extLst>
                      <c:ext uri="{02D57815-91ED-43cb-92C2-25804820EDAC}">
                        <c15:formulaRef>
                          <c15:sqref>'Q1.所在地'!$E$3:$E$9</c15:sqref>
                        </c15:formulaRef>
                      </c:ext>
                    </c:extLst>
                    <c:strCache>
                      <c:ptCount val="7"/>
                      <c:pt idx="0">
                        <c:v>北海道･東北（n=115）</c:v>
                      </c:pt>
                      <c:pt idx="1">
                        <c:v>関東(除く東京)（n=341）</c:v>
                      </c:pt>
                      <c:pt idx="2">
                        <c:v>東京（n=431）</c:v>
                      </c:pt>
                      <c:pt idx="3">
                        <c:v>中部（n=164）</c:v>
                      </c:pt>
                      <c:pt idx="4">
                        <c:v>近畿（n=248）</c:v>
                      </c:pt>
                      <c:pt idx="5">
                        <c:v>中国･四国（n=118）</c:v>
                      </c:pt>
                      <c:pt idx="6">
                        <c:v>九州・沖縄（n=117）</c:v>
                      </c:pt>
                    </c:strCache>
                  </c:strRef>
                </c:cat>
                <c:val>
                  <c:numRef>
                    <c:extLst>
                      <c:ext uri="{02D57815-91ED-43cb-92C2-25804820EDAC}">
                        <c15:formulaRef>
                          <c15:sqref>'Q1.所在地'!$C$1</c15:sqref>
                        </c15:formulaRef>
                      </c:ext>
                    </c:extLst>
                    <c:numCache>
                      <c:formatCode>General</c:formatCode>
                      <c:ptCount val="1"/>
                    </c:numCache>
                  </c:numRef>
                </c:val>
                <c:extLst>
                  <c:ext xmlns:c16="http://schemas.microsoft.com/office/drawing/2014/chart" uri="{C3380CC4-5D6E-409C-BE32-E72D297353CC}">
                    <c16:uniqueId val="{0000001A-F87C-4E49-A5FA-A0BEC7542C16}"/>
                  </c:ext>
                </c:extLst>
              </c15:ser>
            </c15:filteredPieSeries>
          </c:ext>
        </c:extLst>
      </c:pieChart>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32696222222222221"/>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3853111111111109"/>
          <c:y val="0.24839090909090908"/>
          <c:w val="0.47456825529243879"/>
          <c:h val="0.69308484848484853"/>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'[4]Q4.主な事業と適応分野'!$F$4:$F$11</c:f>
              <c:strCache>
                <c:ptCount val="8"/>
                <c:pt idx="0">
                  <c:v>業務用端末機器</c:v>
                </c:pt>
                <c:pt idx="1">
                  <c:v>個人用情報機器</c:v>
                </c:pt>
                <c:pt idx="2">
                  <c:v>運輸機器／建設機器</c:v>
                </c:pt>
                <c:pt idx="3">
                  <c:v>工業制御／FA機器／産業機器</c:v>
                </c:pt>
                <c:pt idx="4">
                  <c:v>AV機器／家電機器</c:v>
                </c:pt>
                <c:pt idx="5">
                  <c:v>医療機器</c:v>
                </c:pt>
                <c:pt idx="6">
                  <c:v>設備機器</c:v>
                </c:pt>
                <c:pt idx="7">
                  <c:v>その他</c:v>
                </c:pt>
              </c:strCache>
            </c:strRef>
          </c:cat>
          <c:val>
            <c:numRef>
              <c:f>'[4]Q4.主な事業と適応分野'!$G$4:$G$11</c:f>
              <c:numCache>
                <c:formatCode>General</c:formatCode>
                <c:ptCount val="8"/>
                <c:pt idx="0">
                  <c:v>0.21111111111111111</c:v>
                </c:pt>
                <c:pt idx="1">
                  <c:v>0.19259259259259259</c:v>
                </c:pt>
                <c:pt idx="2">
                  <c:v>0.17777777777777778</c:v>
                </c:pt>
                <c:pt idx="3">
                  <c:v>0.14814814814814814</c:v>
                </c:pt>
                <c:pt idx="4">
                  <c:v>0.11851851851851852</c:v>
                </c:pt>
                <c:pt idx="5">
                  <c:v>0.1037037037037037</c:v>
                </c:pt>
                <c:pt idx="6">
                  <c:v>9.6296296296296297E-2</c:v>
                </c:pt>
                <c:pt idx="7">
                  <c:v>0.2074074074074074</c:v>
                </c:pt>
              </c:numCache>
            </c:numRef>
          </c:val>
          <c:extLst>
            <c:ext xmlns:c16="http://schemas.microsoft.com/office/drawing/2014/chart" uri="{C3380CC4-5D6E-409C-BE32-E72D297353CC}">
              <c16:uniqueId val="{00000000-B4B2-46E3-AE23-8C7ED924A37F}"/>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2"/>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4934898570310758E-2"/>
          <c:w val="0.58036699643988476"/>
          <c:h val="0.8820137931034483"/>
        </c:manualLayout>
      </c:layout>
      <c:barChart>
        <c:barDir val="bar"/>
        <c:grouping val="stacked"/>
        <c:varyColors val="0"/>
        <c:ser>
          <c:idx val="0"/>
          <c:order val="0"/>
          <c:tx>
            <c:strRef>
              <c:f>'Q14.競争優位性【ABCD】'!$T$6</c:f>
              <c:strCache>
                <c:ptCount val="1"/>
                <c:pt idx="0">
                  <c:v>優位（他社と比べて優れている）</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DA4-4FDA-8198-F580DA911653}"/>
                </c:ext>
              </c:extLst>
            </c:dLbl>
            <c:dLbl>
              <c:idx val="5"/>
              <c:delete val="1"/>
              <c:extLst>
                <c:ext xmlns:c15="http://schemas.microsoft.com/office/drawing/2012/chart" uri="{CE6537A1-D6FC-4f65-9D91-7224C49458BB}"/>
                <c:ext xmlns:c16="http://schemas.microsoft.com/office/drawing/2014/chart" uri="{C3380CC4-5D6E-409C-BE32-E72D297353CC}">
                  <c16:uniqueId val="{00000001-8DA4-4FDA-8198-F580DA911653}"/>
                </c:ext>
              </c:extLst>
            </c:dLbl>
            <c:dLbl>
              <c:idx val="10"/>
              <c:delete val="1"/>
              <c:extLst>
                <c:ext xmlns:c15="http://schemas.microsoft.com/office/drawing/2012/chart" uri="{CE6537A1-D6FC-4f65-9D91-7224C49458BB}"/>
                <c:ext xmlns:c16="http://schemas.microsoft.com/office/drawing/2014/chart" uri="{C3380CC4-5D6E-409C-BE32-E72D297353CC}">
                  <c16:uniqueId val="{00000002-8DA4-4FDA-8198-F580DA911653}"/>
                </c:ext>
              </c:extLst>
            </c:dLbl>
            <c:dLbl>
              <c:idx val="15"/>
              <c:delete val="1"/>
              <c:extLst>
                <c:ext xmlns:c15="http://schemas.microsoft.com/office/drawing/2012/chart" uri="{CE6537A1-D6FC-4f65-9D91-7224C49458BB}"/>
                <c:ext xmlns:c16="http://schemas.microsoft.com/office/drawing/2014/chart" uri="{C3380CC4-5D6E-409C-BE32-E72D297353CC}">
                  <c16:uniqueId val="{00000003-8DA4-4FDA-8198-F580DA911653}"/>
                </c:ext>
              </c:extLst>
            </c:dLbl>
            <c:dLbl>
              <c:idx val="20"/>
              <c:delete val="1"/>
              <c:extLst>
                <c:ext xmlns:c15="http://schemas.microsoft.com/office/drawing/2012/chart" uri="{CE6537A1-D6FC-4f65-9D91-7224C49458BB}"/>
                <c:ext xmlns:c16="http://schemas.microsoft.com/office/drawing/2014/chart" uri="{C3380CC4-5D6E-409C-BE32-E72D297353CC}">
                  <c16:uniqueId val="{00000004-8DA4-4FDA-8198-F580DA911653}"/>
                </c:ext>
              </c:extLst>
            </c:dLbl>
            <c:dLbl>
              <c:idx val="25"/>
              <c:delete val="1"/>
              <c:extLst>
                <c:ext xmlns:c15="http://schemas.microsoft.com/office/drawing/2012/chart" uri="{CE6537A1-D6FC-4f65-9D91-7224C49458BB}"/>
                <c:ext xmlns:c16="http://schemas.microsoft.com/office/drawing/2014/chart" uri="{C3380CC4-5D6E-409C-BE32-E72D297353CC}">
                  <c16:uniqueId val="{00000005-8DA4-4FDA-8198-F580DA911653}"/>
                </c:ext>
              </c:extLst>
            </c:dLbl>
            <c:dLbl>
              <c:idx val="30"/>
              <c:delete val="1"/>
              <c:extLst>
                <c:ext xmlns:c15="http://schemas.microsoft.com/office/drawing/2012/chart" uri="{CE6537A1-D6FC-4f65-9D91-7224C49458BB}"/>
                <c:ext xmlns:c16="http://schemas.microsoft.com/office/drawing/2014/chart" uri="{C3380CC4-5D6E-409C-BE32-E72D297353CC}">
                  <c16:uniqueId val="{00000006-8DA4-4FDA-8198-F580DA91165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'Q14.競争優位性【ABCD】'!$S$7:$S$26</c:f>
              <c:strCache>
                <c:ptCount val="20"/>
                <c:pt idx="0">
                  <c:v>【 A.技術開発力 】              </c:v>
                </c:pt>
                <c:pt idx="1">
                  <c:v>A.ユーザー企業（N=364）</c:v>
                </c:pt>
                <c:pt idx="2">
                  <c:v>B.メーカー企業（N=416）</c:v>
                </c:pt>
                <c:pt idx="3">
                  <c:v>C.サブシステム提供企業（N=271）</c:v>
                </c:pt>
                <c:pt idx="4">
                  <c:v>D.サービス提供企業（N=264）</c:v>
                </c:pt>
                <c:pt idx="5">
                  <c:v>【 B.製品・サービスの品質 】         </c:v>
                </c:pt>
                <c:pt idx="6">
                  <c:v>A.ユーザー企業（N=364）</c:v>
                </c:pt>
                <c:pt idx="7">
                  <c:v>B.メーカー企業（N=410）</c:v>
                </c:pt>
                <c:pt idx="8">
                  <c:v>C.サブシステム提供企業（N=271）</c:v>
                </c:pt>
                <c:pt idx="9">
                  <c:v>D.サービス提供企業（N=262）</c:v>
                </c:pt>
                <c:pt idx="10">
                  <c:v>【 F.現場力(現場の課題発見力・問題解決力) 】</c:v>
                </c:pt>
                <c:pt idx="11">
                  <c:v>A.ユーザー企業（N=364）</c:v>
                </c:pt>
                <c:pt idx="12">
                  <c:v>B.メーカー企業（N=412）</c:v>
                </c:pt>
                <c:pt idx="13">
                  <c:v>C.サブシステム提供企業（N=268）</c:v>
                </c:pt>
                <c:pt idx="14">
                  <c:v>D.サービス提供企業（N=264）</c:v>
                </c:pt>
                <c:pt idx="15">
                  <c:v>【 G.変化に対する対応力 】          </c:v>
                </c:pt>
                <c:pt idx="16">
                  <c:v>A.ユーザー企業（N=365）</c:v>
                </c:pt>
                <c:pt idx="17">
                  <c:v>B.メーカー企業（N=408）</c:v>
                </c:pt>
                <c:pt idx="18">
                  <c:v>C.サブシステム提供企業（N=266）</c:v>
                </c:pt>
                <c:pt idx="19">
                  <c:v>D.サービス提供企業（N=262）</c:v>
                </c:pt>
              </c:strCache>
            </c:strRef>
          </c:cat>
          <c:val>
            <c:numRef>
              <c:f>'Q14.競争優位性【ABCD】'!$T$7:$T$26</c:f>
              <c:numCache>
                <c:formatCode>0.0%</c:formatCode>
                <c:ptCount val="20"/>
                <c:pt idx="0" formatCode="General">
                  <c:v>0</c:v>
                </c:pt>
                <c:pt idx="1">
                  <c:v>0.30769230769230771</c:v>
                </c:pt>
                <c:pt idx="2">
                  <c:v>0.50240384615384615</c:v>
                </c:pt>
                <c:pt idx="3">
                  <c:v>0.46863468634686345</c:v>
                </c:pt>
                <c:pt idx="4">
                  <c:v>0.37121212121212122</c:v>
                </c:pt>
                <c:pt idx="5" formatCode="General">
                  <c:v>0</c:v>
                </c:pt>
                <c:pt idx="6">
                  <c:v>0.43131868131868134</c:v>
                </c:pt>
                <c:pt idx="7">
                  <c:v>0.37804878048780488</c:v>
                </c:pt>
                <c:pt idx="8">
                  <c:v>0.4059040590405904</c:v>
                </c:pt>
                <c:pt idx="9">
                  <c:v>0.37404580152671757</c:v>
                </c:pt>
                <c:pt idx="10" formatCode="General">
                  <c:v>0</c:v>
                </c:pt>
                <c:pt idx="11">
                  <c:v>0.33516483516483514</c:v>
                </c:pt>
                <c:pt idx="12">
                  <c:v>0.4053398058252427</c:v>
                </c:pt>
                <c:pt idx="13">
                  <c:v>0.37313432835820898</c:v>
                </c:pt>
                <c:pt idx="14">
                  <c:v>0.37878787878787878</c:v>
                </c:pt>
                <c:pt idx="15" formatCode="General">
                  <c:v>0</c:v>
                </c:pt>
                <c:pt idx="16">
                  <c:v>0.27123287671232876</c:v>
                </c:pt>
                <c:pt idx="17">
                  <c:v>0.37009803921568629</c:v>
                </c:pt>
                <c:pt idx="18">
                  <c:v>0.34586466165413532</c:v>
                </c:pt>
                <c:pt idx="19">
                  <c:v>0.29389312977099236</c:v>
                </c:pt>
              </c:numCache>
            </c:numRef>
          </c:val>
          <c:extLst>
            <c:ext xmlns:c16="http://schemas.microsoft.com/office/drawing/2014/chart" uri="{C3380CC4-5D6E-409C-BE32-E72D297353CC}">
              <c16:uniqueId val="{00000007-8DA4-4FDA-8198-F580DA911653}"/>
            </c:ext>
          </c:extLst>
        </c:ser>
        <c:ser>
          <c:idx val="2"/>
          <c:order val="1"/>
          <c:tx>
            <c:strRef>
              <c:f>'Q14.競争優位性【ABCD】'!$U$6</c:f>
              <c:strCache>
                <c:ptCount val="1"/>
                <c:pt idx="0">
                  <c:v>同等（他社と同程度）</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8DA4-4FDA-8198-F580DA911653}"/>
                </c:ext>
              </c:extLst>
            </c:dLbl>
            <c:dLbl>
              <c:idx val="5"/>
              <c:delete val="1"/>
              <c:extLst>
                <c:ext xmlns:c15="http://schemas.microsoft.com/office/drawing/2012/chart" uri="{CE6537A1-D6FC-4f65-9D91-7224C49458BB}"/>
                <c:ext xmlns:c16="http://schemas.microsoft.com/office/drawing/2014/chart" uri="{C3380CC4-5D6E-409C-BE32-E72D297353CC}">
                  <c16:uniqueId val="{00000009-8DA4-4FDA-8198-F580DA911653}"/>
                </c:ext>
              </c:extLst>
            </c:dLbl>
            <c:dLbl>
              <c:idx val="10"/>
              <c:delete val="1"/>
              <c:extLst>
                <c:ext xmlns:c15="http://schemas.microsoft.com/office/drawing/2012/chart" uri="{CE6537A1-D6FC-4f65-9D91-7224C49458BB}"/>
                <c:ext xmlns:c16="http://schemas.microsoft.com/office/drawing/2014/chart" uri="{C3380CC4-5D6E-409C-BE32-E72D297353CC}">
                  <c16:uniqueId val="{0000000A-8DA4-4FDA-8198-F580DA911653}"/>
                </c:ext>
              </c:extLst>
            </c:dLbl>
            <c:dLbl>
              <c:idx val="15"/>
              <c:delete val="1"/>
              <c:extLst>
                <c:ext xmlns:c15="http://schemas.microsoft.com/office/drawing/2012/chart" uri="{CE6537A1-D6FC-4f65-9D91-7224C49458BB}"/>
                <c:ext xmlns:c16="http://schemas.microsoft.com/office/drawing/2014/chart" uri="{C3380CC4-5D6E-409C-BE32-E72D297353CC}">
                  <c16:uniqueId val="{0000000B-8DA4-4FDA-8198-F580DA911653}"/>
                </c:ext>
              </c:extLst>
            </c:dLbl>
            <c:dLbl>
              <c:idx val="20"/>
              <c:delete val="1"/>
              <c:extLst>
                <c:ext xmlns:c15="http://schemas.microsoft.com/office/drawing/2012/chart" uri="{CE6537A1-D6FC-4f65-9D91-7224C49458BB}"/>
                <c:ext xmlns:c16="http://schemas.microsoft.com/office/drawing/2014/chart" uri="{C3380CC4-5D6E-409C-BE32-E72D297353CC}">
                  <c16:uniqueId val="{0000000C-8DA4-4FDA-8198-F580DA911653}"/>
                </c:ext>
              </c:extLst>
            </c:dLbl>
            <c:dLbl>
              <c:idx val="25"/>
              <c:delete val="1"/>
              <c:extLst>
                <c:ext xmlns:c15="http://schemas.microsoft.com/office/drawing/2012/chart" uri="{CE6537A1-D6FC-4f65-9D91-7224C49458BB}"/>
                <c:ext xmlns:c16="http://schemas.microsoft.com/office/drawing/2014/chart" uri="{C3380CC4-5D6E-409C-BE32-E72D297353CC}">
                  <c16:uniqueId val="{0000000D-8DA4-4FDA-8198-F580DA911653}"/>
                </c:ext>
              </c:extLst>
            </c:dLbl>
            <c:dLbl>
              <c:idx val="30"/>
              <c:delete val="1"/>
              <c:extLst>
                <c:ext xmlns:c15="http://schemas.microsoft.com/office/drawing/2012/chart" uri="{CE6537A1-D6FC-4f65-9D91-7224C49458BB}"/>
                <c:ext xmlns:c16="http://schemas.microsoft.com/office/drawing/2014/chart" uri="{C3380CC4-5D6E-409C-BE32-E72D297353CC}">
                  <c16:uniqueId val="{0000000E-8DA4-4FDA-8198-F580DA91165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'Q14.競争優位性【ABCD】'!$S$7:$S$26</c:f>
              <c:strCache>
                <c:ptCount val="20"/>
                <c:pt idx="0">
                  <c:v>【 A.技術開発力 】              </c:v>
                </c:pt>
                <c:pt idx="1">
                  <c:v>A.ユーザー企業（N=364）</c:v>
                </c:pt>
                <c:pt idx="2">
                  <c:v>B.メーカー企業（N=416）</c:v>
                </c:pt>
                <c:pt idx="3">
                  <c:v>C.サブシステム提供企業（N=271）</c:v>
                </c:pt>
                <c:pt idx="4">
                  <c:v>D.サービス提供企業（N=264）</c:v>
                </c:pt>
                <c:pt idx="5">
                  <c:v>【 B.製品・サービスの品質 】         </c:v>
                </c:pt>
                <c:pt idx="6">
                  <c:v>A.ユーザー企業（N=364）</c:v>
                </c:pt>
                <c:pt idx="7">
                  <c:v>B.メーカー企業（N=410）</c:v>
                </c:pt>
                <c:pt idx="8">
                  <c:v>C.サブシステム提供企業（N=271）</c:v>
                </c:pt>
                <c:pt idx="9">
                  <c:v>D.サービス提供企業（N=262）</c:v>
                </c:pt>
                <c:pt idx="10">
                  <c:v>【 F.現場力(現場の課題発見力・問題解決力) 】</c:v>
                </c:pt>
                <c:pt idx="11">
                  <c:v>A.ユーザー企業（N=364）</c:v>
                </c:pt>
                <c:pt idx="12">
                  <c:v>B.メーカー企業（N=412）</c:v>
                </c:pt>
                <c:pt idx="13">
                  <c:v>C.サブシステム提供企業（N=268）</c:v>
                </c:pt>
                <c:pt idx="14">
                  <c:v>D.サービス提供企業（N=264）</c:v>
                </c:pt>
                <c:pt idx="15">
                  <c:v>【 G.変化に対する対応力 】          </c:v>
                </c:pt>
                <c:pt idx="16">
                  <c:v>A.ユーザー企業（N=365）</c:v>
                </c:pt>
                <c:pt idx="17">
                  <c:v>B.メーカー企業（N=408）</c:v>
                </c:pt>
                <c:pt idx="18">
                  <c:v>C.サブシステム提供企業（N=266）</c:v>
                </c:pt>
                <c:pt idx="19">
                  <c:v>D.サービス提供企業（N=262）</c:v>
                </c:pt>
              </c:strCache>
            </c:strRef>
          </c:cat>
          <c:val>
            <c:numRef>
              <c:f>'Q14.競争優位性【ABCD】'!$U$7:$U$26</c:f>
              <c:numCache>
                <c:formatCode>0.0%</c:formatCode>
                <c:ptCount val="20"/>
                <c:pt idx="0" formatCode="General">
                  <c:v>0</c:v>
                </c:pt>
                <c:pt idx="1">
                  <c:v>0.5</c:v>
                </c:pt>
                <c:pt idx="2">
                  <c:v>0.41826923076923078</c:v>
                </c:pt>
                <c:pt idx="3">
                  <c:v>0.46125461254612549</c:v>
                </c:pt>
                <c:pt idx="4">
                  <c:v>0.51136363636363635</c:v>
                </c:pt>
                <c:pt idx="5" formatCode="General">
                  <c:v>0</c:v>
                </c:pt>
                <c:pt idx="6">
                  <c:v>0.49450549450549453</c:v>
                </c:pt>
                <c:pt idx="7">
                  <c:v>0.57317073170731703</c:v>
                </c:pt>
                <c:pt idx="8">
                  <c:v>0.53136531365313655</c:v>
                </c:pt>
                <c:pt idx="9">
                  <c:v>0.58778625954198471</c:v>
                </c:pt>
                <c:pt idx="10" formatCode="General">
                  <c:v>0</c:v>
                </c:pt>
                <c:pt idx="11">
                  <c:v>0.52747252747252749</c:v>
                </c:pt>
                <c:pt idx="12">
                  <c:v>0.47815533980582525</c:v>
                </c:pt>
                <c:pt idx="13">
                  <c:v>0.5074626865671642</c:v>
                </c:pt>
                <c:pt idx="14">
                  <c:v>0.51515151515151514</c:v>
                </c:pt>
                <c:pt idx="15" formatCode="General">
                  <c:v>0</c:v>
                </c:pt>
                <c:pt idx="16">
                  <c:v>0.52876712328767128</c:v>
                </c:pt>
                <c:pt idx="17">
                  <c:v>0.48284313725490197</c:v>
                </c:pt>
                <c:pt idx="18">
                  <c:v>0.50375939849624063</c:v>
                </c:pt>
                <c:pt idx="19">
                  <c:v>0.56106870229007633</c:v>
                </c:pt>
              </c:numCache>
            </c:numRef>
          </c:val>
          <c:extLst>
            <c:ext xmlns:c16="http://schemas.microsoft.com/office/drawing/2014/chart" uri="{C3380CC4-5D6E-409C-BE32-E72D297353CC}">
              <c16:uniqueId val="{0000000F-8DA4-4FDA-8198-F580DA911653}"/>
            </c:ext>
          </c:extLst>
        </c:ser>
        <c:ser>
          <c:idx val="1"/>
          <c:order val="2"/>
          <c:tx>
            <c:strRef>
              <c:f>'Q14.競争優位性【ABCD】'!$V$6</c:f>
              <c:strCache>
                <c:ptCount val="1"/>
                <c:pt idx="0">
                  <c:v>劣位（他社と比べて劣っている）</c:v>
                </c:pt>
              </c:strCache>
            </c:strRef>
          </c:tx>
          <c:spPr>
            <a:solidFill>
              <a:srgbClr val="3366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8DA4-4FDA-8198-F580DA911653}"/>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8.2432912893548413E-2"/>
                      <c:h val="4.4168907936290996E-2"/>
                    </c:manualLayout>
                  </c15:layout>
                </c:ext>
                <c:ext xmlns:c16="http://schemas.microsoft.com/office/drawing/2014/chart" uri="{C3380CC4-5D6E-409C-BE32-E72D297353CC}">
                  <c16:uniqueId val="{00000011-8DA4-4FDA-8198-F580DA911653}"/>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8.7163123731218498E-2"/>
                      <c:h val="4.4168907936290996E-2"/>
                    </c:manualLayout>
                  </c15:layout>
                </c:ext>
                <c:ext xmlns:c16="http://schemas.microsoft.com/office/drawing/2014/chart" uri="{C3380CC4-5D6E-409C-BE32-E72D297353CC}">
                  <c16:uniqueId val="{00000012-8DA4-4FDA-8198-F580DA911653}"/>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6.782623779370682E-2"/>
                      <c:h val="4.4168907936290996E-2"/>
                    </c:manualLayout>
                  </c15:layout>
                </c:ext>
                <c:ext xmlns:c16="http://schemas.microsoft.com/office/drawing/2014/chart" uri="{C3380CC4-5D6E-409C-BE32-E72D297353CC}">
                  <c16:uniqueId val="{00000013-8DA4-4FDA-8198-F580DA911653}"/>
                </c:ext>
              </c:extLst>
            </c:dLbl>
            <c:dLbl>
              <c:idx val="5"/>
              <c:delete val="1"/>
              <c:extLst>
                <c:ext xmlns:c15="http://schemas.microsoft.com/office/drawing/2012/chart" uri="{CE6537A1-D6FC-4f65-9D91-7224C49458BB}"/>
                <c:ext xmlns:c16="http://schemas.microsoft.com/office/drawing/2014/chart" uri="{C3380CC4-5D6E-409C-BE32-E72D297353CC}">
                  <c16:uniqueId val="{00000014-8DA4-4FDA-8198-F580DA911653}"/>
                </c:ext>
              </c:extLst>
            </c:dLbl>
            <c:dLbl>
              <c:idx val="7"/>
              <c:layout>
                <c:manualLayout>
                  <c:x val="1.4589252239555522E-2"/>
                  <c:y val="4.5459419171054604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2654476152986494E-2"/>
                      <c:h val="4.4286251214190532E-2"/>
                    </c:manualLayout>
                  </c15:layout>
                </c:ext>
                <c:ext xmlns:c16="http://schemas.microsoft.com/office/drawing/2014/chart" uri="{C3380CC4-5D6E-409C-BE32-E72D297353CC}">
                  <c16:uniqueId val="{00000015-8DA4-4FDA-8198-F580DA911653}"/>
                </c:ext>
              </c:extLst>
            </c:dLbl>
            <c:dLbl>
              <c:idx val="8"/>
              <c:layout>
                <c:manualLayout>
                  <c:x val="1.4589347969556915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994910227276425E-2"/>
                      <c:h val="4.4286251214190532E-2"/>
                    </c:manualLayout>
                  </c15:layout>
                </c:ext>
                <c:ext xmlns:c16="http://schemas.microsoft.com/office/drawing/2014/chart" uri="{C3380CC4-5D6E-409C-BE32-E72D297353CC}">
                  <c16:uniqueId val="{00000016-8DA4-4FDA-8198-F580DA911653}"/>
                </c:ext>
              </c:extLst>
            </c:dLbl>
            <c:dLbl>
              <c:idx val="9"/>
              <c:layout>
                <c:manualLayout>
                  <c:x val="1.2157805929631173E-2"/>
                  <c:y val="3.9049343736058873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5359850033208725E-2"/>
                      <c:h val="4.4286251214190532E-2"/>
                    </c:manualLayout>
                  </c15:layout>
                </c:ext>
                <c:ext xmlns:c16="http://schemas.microsoft.com/office/drawing/2014/chart" uri="{C3380CC4-5D6E-409C-BE32-E72D297353CC}">
                  <c16:uniqueId val="{00000017-8DA4-4FDA-8198-F580DA911653}"/>
                </c:ext>
              </c:extLst>
            </c:dLbl>
            <c:dLbl>
              <c:idx val="10"/>
              <c:delete val="1"/>
              <c:extLst>
                <c:ext xmlns:c15="http://schemas.microsoft.com/office/drawing/2012/chart" uri="{CE6537A1-D6FC-4f65-9D91-7224C49458BB}"/>
                <c:ext xmlns:c16="http://schemas.microsoft.com/office/drawing/2014/chart" uri="{C3380CC4-5D6E-409C-BE32-E72D297353CC}">
                  <c16:uniqueId val="{00000018-8DA4-4FDA-8198-F580DA911653}"/>
                </c:ext>
              </c:extLst>
            </c:dLbl>
            <c:dLbl>
              <c:idx val="15"/>
              <c:delete val="1"/>
              <c:extLst>
                <c:ext xmlns:c15="http://schemas.microsoft.com/office/drawing/2012/chart" uri="{CE6537A1-D6FC-4f65-9D91-7224C49458BB}"/>
                <c:ext xmlns:c16="http://schemas.microsoft.com/office/drawing/2014/chart" uri="{C3380CC4-5D6E-409C-BE32-E72D297353CC}">
                  <c16:uniqueId val="{00000019-8DA4-4FDA-8198-F580DA911653}"/>
                </c:ext>
              </c:extLst>
            </c:dLbl>
            <c:dLbl>
              <c:idx val="20"/>
              <c:delete val="1"/>
              <c:extLst>
                <c:ext xmlns:c15="http://schemas.microsoft.com/office/drawing/2012/chart" uri="{CE6537A1-D6FC-4f65-9D91-7224C49458BB}"/>
                <c:ext xmlns:c16="http://schemas.microsoft.com/office/drawing/2014/chart" uri="{C3380CC4-5D6E-409C-BE32-E72D297353CC}">
                  <c16:uniqueId val="{0000001A-8DA4-4FDA-8198-F580DA911653}"/>
                </c:ext>
              </c:extLst>
            </c:dLbl>
            <c:dLbl>
              <c:idx val="25"/>
              <c:delete val="1"/>
              <c:extLst>
                <c:ext xmlns:c15="http://schemas.microsoft.com/office/drawing/2012/chart" uri="{CE6537A1-D6FC-4f65-9D91-7224C49458BB}"/>
                <c:ext xmlns:c16="http://schemas.microsoft.com/office/drawing/2014/chart" uri="{C3380CC4-5D6E-409C-BE32-E72D297353CC}">
                  <c16:uniqueId val="{0000001B-8DA4-4FDA-8198-F580DA911653}"/>
                </c:ext>
              </c:extLst>
            </c:dLbl>
            <c:dLbl>
              <c:idx val="30"/>
              <c:delete val="1"/>
              <c:extLst>
                <c:ext xmlns:c15="http://schemas.microsoft.com/office/drawing/2012/chart" uri="{CE6537A1-D6FC-4f65-9D91-7224C49458BB}"/>
                <c:ext xmlns:c16="http://schemas.microsoft.com/office/drawing/2014/chart" uri="{C3380CC4-5D6E-409C-BE32-E72D297353CC}">
                  <c16:uniqueId val="{0000001C-8DA4-4FDA-8198-F580DA911653}"/>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'Q14.競争優位性【ABCD】'!$S$7:$S$26</c:f>
              <c:strCache>
                <c:ptCount val="20"/>
                <c:pt idx="0">
                  <c:v>【 A.技術開発力 】              </c:v>
                </c:pt>
                <c:pt idx="1">
                  <c:v>A.ユーザー企業（N=364）</c:v>
                </c:pt>
                <c:pt idx="2">
                  <c:v>B.メーカー企業（N=416）</c:v>
                </c:pt>
                <c:pt idx="3">
                  <c:v>C.サブシステム提供企業（N=271）</c:v>
                </c:pt>
                <c:pt idx="4">
                  <c:v>D.サービス提供企業（N=264）</c:v>
                </c:pt>
                <c:pt idx="5">
                  <c:v>【 B.製品・サービスの品質 】         </c:v>
                </c:pt>
                <c:pt idx="6">
                  <c:v>A.ユーザー企業（N=364）</c:v>
                </c:pt>
                <c:pt idx="7">
                  <c:v>B.メーカー企業（N=410）</c:v>
                </c:pt>
                <c:pt idx="8">
                  <c:v>C.サブシステム提供企業（N=271）</c:v>
                </c:pt>
                <c:pt idx="9">
                  <c:v>D.サービス提供企業（N=262）</c:v>
                </c:pt>
                <c:pt idx="10">
                  <c:v>【 F.現場力(現場の課題発見力・問題解決力) 】</c:v>
                </c:pt>
                <c:pt idx="11">
                  <c:v>A.ユーザー企業（N=364）</c:v>
                </c:pt>
                <c:pt idx="12">
                  <c:v>B.メーカー企業（N=412）</c:v>
                </c:pt>
                <c:pt idx="13">
                  <c:v>C.サブシステム提供企業（N=268）</c:v>
                </c:pt>
                <c:pt idx="14">
                  <c:v>D.サービス提供企業（N=264）</c:v>
                </c:pt>
                <c:pt idx="15">
                  <c:v>【 G.変化に対する対応力 】          </c:v>
                </c:pt>
                <c:pt idx="16">
                  <c:v>A.ユーザー企業（N=365）</c:v>
                </c:pt>
                <c:pt idx="17">
                  <c:v>B.メーカー企業（N=408）</c:v>
                </c:pt>
                <c:pt idx="18">
                  <c:v>C.サブシステム提供企業（N=266）</c:v>
                </c:pt>
                <c:pt idx="19">
                  <c:v>D.サービス提供企業（N=262）</c:v>
                </c:pt>
              </c:strCache>
            </c:strRef>
          </c:cat>
          <c:val>
            <c:numRef>
              <c:f>'Q14.競争優位性【ABCD】'!$V$7:$V$26</c:f>
              <c:numCache>
                <c:formatCode>0.0%</c:formatCode>
                <c:ptCount val="20"/>
                <c:pt idx="0" formatCode="General">
                  <c:v>0</c:v>
                </c:pt>
                <c:pt idx="1">
                  <c:v>0.19230769230769232</c:v>
                </c:pt>
                <c:pt idx="2">
                  <c:v>7.9326923076923073E-2</c:v>
                </c:pt>
                <c:pt idx="3">
                  <c:v>7.0110701107011064E-2</c:v>
                </c:pt>
                <c:pt idx="4">
                  <c:v>0.11742424242424243</c:v>
                </c:pt>
                <c:pt idx="5" formatCode="General">
                  <c:v>0</c:v>
                </c:pt>
                <c:pt idx="6">
                  <c:v>7.4175824175824176E-2</c:v>
                </c:pt>
                <c:pt idx="7">
                  <c:v>4.878048780487805E-2</c:v>
                </c:pt>
                <c:pt idx="8">
                  <c:v>6.273062730627306E-2</c:v>
                </c:pt>
                <c:pt idx="9">
                  <c:v>3.8167938931297711E-2</c:v>
                </c:pt>
                <c:pt idx="10" formatCode="General">
                  <c:v>0</c:v>
                </c:pt>
                <c:pt idx="11">
                  <c:v>0.13736263736263737</c:v>
                </c:pt>
                <c:pt idx="12">
                  <c:v>0.11650485436893204</c:v>
                </c:pt>
                <c:pt idx="13">
                  <c:v>0.11940298507462686</c:v>
                </c:pt>
                <c:pt idx="14">
                  <c:v>0.10606060606060606</c:v>
                </c:pt>
                <c:pt idx="15" formatCode="General">
                  <c:v>0</c:v>
                </c:pt>
                <c:pt idx="16">
                  <c:v>0.2</c:v>
                </c:pt>
                <c:pt idx="17">
                  <c:v>0.14705882352941177</c:v>
                </c:pt>
                <c:pt idx="18">
                  <c:v>0.15037593984962405</c:v>
                </c:pt>
                <c:pt idx="19">
                  <c:v>0.14503816793893129</c:v>
                </c:pt>
              </c:numCache>
            </c:numRef>
          </c:val>
          <c:extLst>
            <c:ext xmlns:c16="http://schemas.microsoft.com/office/drawing/2014/chart" uri="{C3380CC4-5D6E-409C-BE32-E72D297353CC}">
              <c16:uniqueId val="{0000001D-8DA4-4FDA-8198-F580DA911653}"/>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4.4934898570310758E-2"/>
          <c:w val="0.58036699643988476"/>
          <c:h val="0.6540846743295019"/>
        </c:manualLayout>
      </c:layout>
      <c:barChart>
        <c:barDir val="bar"/>
        <c:grouping val="stacked"/>
        <c:varyColors val="0"/>
        <c:ser>
          <c:idx val="0"/>
          <c:order val="0"/>
          <c:tx>
            <c:strRef>
              <c:f>'Q14.競争優位性【ABCD】'!$T$6</c:f>
              <c:strCache>
                <c:ptCount val="1"/>
                <c:pt idx="0">
                  <c:v>優位（他社と比べて優れている）</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348-4BF5-AF91-F06E1639799C}"/>
                </c:ext>
              </c:extLst>
            </c:dLbl>
            <c:dLbl>
              <c:idx val="5"/>
              <c:delete val="1"/>
              <c:extLst>
                <c:ext xmlns:c15="http://schemas.microsoft.com/office/drawing/2012/chart" uri="{CE6537A1-D6FC-4f65-9D91-7224C49458BB}"/>
                <c:ext xmlns:c16="http://schemas.microsoft.com/office/drawing/2014/chart" uri="{C3380CC4-5D6E-409C-BE32-E72D297353CC}">
                  <c16:uniqueId val="{00000001-0348-4BF5-AF91-F06E1639799C}"/>
                </c:ext>
              </c:extLst>
            </c:dLbl>
            <c:dLbl>
              <c:idx val="10"/>
              <c:delete val="1"/>
              <c:extLst>
                <c:ext xmlns:c15="http://schemas.microsoft.com/office/drawing/2012/chart" uri="{CE6537A1-D6FC-4f65-9D91-7224C49458BB}"/>
                <c:ext xmlns:c16="http://schemas.microsoft.com/office/drawing/2014/chart" uri="{C3380CC4-5D6E-409C-BE32-E72D297353CC}">
                  <c16:uniqueId val="{00000002-0348-4BF5-AF91-F06E1639799C}"/>
                </c:ext>
              </c:extLst>
            </c:dLbl>
            <c:dLbl>
              <c:idx val="15"/>
              <c:delete val="1"/>
              <c:extLst>
                <c:ext xmlns:c15="http://schemas.microsoft.com/office/drawing/2012/chart" uri="{CE6537A1-D6FC-4f65-9D91-7224C49458BB}"/>
                <c:ext xmlns:c16="http://schemas.microsoft.com/office/drawing/2014/chart" uri="{C3380CC4-5D6E-409C-BE32-E72D297353CC}">
                  <c16:uniqueId val="{00000003-0348-4BF5-AF91-F06E1639799C}"/>
                </c:ext>
              </c:extLst>
            </c:dLbl>
            <c:dLbl>
              <c:idx val="20"/>
              <c:delete val="1"/>
              <c:extLst>
                <c:ext xmlns:c15="http://schemas.microsoft.com/office/drawing/2012/chart" uri="{CE6537A1-D6FC-4f65-9D91-7224C49458BB}"/>
                <c:ext xmlns:c16="http://schemas.microsoft.com/office/drawing/2014/chart" uri="{C3380CC4-5D6E-409C-BE32-E72D297353CC}">
                  <c16:uniqueId val="{00000004-0348-4BF5-AF91-F06E1639799C}"/>
                </c:ext>
              </c:extLst>
            </c:dLbl>
            <c:dLbl>
              <c:idx val="25"/>
              <c:delete val="1"/>
              <c:extLst>
                <c:ext xmlns:c15="http://schemas.microsoft.com/office/drawing/2012/chart" uri="{CE6537A1-D6FC-4f65-9D91-7224C49458BB}"/>
                <c:ext xmlns:c16="http://schemas.microsoft.com/office/drawing/2014/chart" uri="{C3380CC4-5D6E-409C-BE32-E72D297353CC}">
                  <c16:uniqueId val="{00000005-0348-4BF5-AF91-F06E1639799C}"/>
                </c:ext>
              </c:extLst>
            </c:dLbl>
            <c:dLbl>
              <c:idx val="30"/>
              <c:delete val="1"/>
              <c:extLst>
                <c:ext xmlns:c15="http://schemas.microsoft.com/office/drawing/2012/chart" uri="{CE6537A1-D6FC-4f65-9D91-7224C49458BB}"/>
                <c:ext xmlns:c16="http://schemas.microsoft.com/office/drawing/2014/chart" uri="{C3380CC4-5D6E-409C-BE32-E72D297353CC}">
                  <c16:uniqueId val="{00000006-0348-4BF5-AF91-F06E1639799C}"/>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'Q14.競争優位性【ABCD】'!$S$27:$S$41</c:f>
              <c:strCache>
                <c:ptCount val="15"/>
                <c:pt idx="0">
                  <c:v>【 C.製品・サービスのコスト 】        </c:v>
                </c:pt>
                <c:pt idx="1">
                  <c:v>A.ユーザー企業（N=363）</c:v>
                </c:pt>
                <c:pt idx="2">
                  <c:v>B.メーカー企業（N=413）</c:v>
                </c:pt>
                <c:pt idx="3">
                  <c:v>C.サブシステム提供企業（N=271）</c:v>
                </c:pt>
                <c:pt idx="4">
                  <c:v>D.サービス提供企業（N=261）</c:v>
                </c:pt>
                <c:pt idx="5">
                  <c:v>【 D.商品企画力・マーケティング力 】     </c:v>
                </c:pt>
                <c:pt idx="6">
                  <c:v>A.ユーザー企業（N=364）</c:v>
                </c:pt>
                <c:pt idx="7">
                  <c:v>B.メーカー企業（N=413）</c:v>
                </c:pt>
                <c:pt idx="8">
                  <c:v>C.サブシステム提供企業（N=269）</c:v>
                </c:pt>
                <c:pt idx="9">
                  <c:v>D.サービス提供企業（N=265）</c:v>
                </c:pt>
                <c:pt idx="10">
                  <c:v>【 E.生産自動化・省力化 】          </c:v>
                </c:pt>
                <c:pt idx="11">
                  <c:v>A.ユーザー企業（N=360）</c:v>
                </c:pt>
                <c:pt idx="12">
                  <c:v>B.メーカー企業（N=407）</c:v>
                </c:pt>
                <c:pt idx="13">
                  <c:v>C.サブシステム提供企業（N=267）</c:v>
                </c:pt>
                <c:pt idx="14">
                  <c:v>D.サービス提供企業（N=263）</c:v>
                </c:pt>
              </c:strCache>
            </c:strRef>
          </c:cat>
          <c:val>
            <c:numRef>
              <c:f>'Q14.競争優位性【ABCD】'!$T$27:$T$41</c:f>
              <c:numCache>
                <c:formatCode>0.0%</c:formatCode>
                <c:ptCount val="15"/>
                <c:pt idx="0" formatCode="General">
                  <c:v>0</c:v>
                </c:pt>
                <c:pt idx="1">
                  <c:v>0.20385674931129477</c:v>
                </c:pt>
                <c:pt idx="2">
                  <c:v>0.30992736077481842</c:v>
                </c:pt>
                <c:pt idx="3">
                  <c:v>0.39483394833948338</c:v>
                </c:pt>
                <c:pt idx="4">
                  <c:v>0.32183908045977011</c:v>
                </c:pt>
                <c:pt idx="5" formatCode="General">
                  <c:v>0</c:v>
                </c:pt>
                <c:pt idx="6">
                  <c:v>0.14010989010989011</c:v>
                </c:pt>
                <c:pt idx="7">
                  <c:v>0.13317191283292978</c:v>
                </c:pt>
                <c:pt idx="8">
                  <c:v>0.10408921933085502</c:v>
                </c:pt>
                <c:pt idx="9">
                  <c:v>6.4150943396226415E-2</c:v>
                </c:pt>
                <c:pt idx="10" formatCode="General">
                  <c:v>0</c:v>
                </c:pt>
                <c:pt idx="11">
                  <c:v>0.12222222222222222</c:v>
                </c:pt>
                <c:pt idx="12">
                  <c:v>0.10073710073710074</c:v>
                </c:pt>
                <c:pt idx="13">
                  <c:v>0.10486891385767791</c:v>
                </c:pt>
                <c:pt idx="14">
                  <c:v>4.5627376425855515E-2</c:v>
                </c:pt>
              </c:numCache>
            </c:numRef>
          </c:val>
          <c:extLst>
            <c:ext xmlns:c16="http://schemas.microsoft.com/office/drawing/2014/chart" uri="{C3380CC4-5D6E-409C-BE32-E72D297353CC}">
              <c16:uniqueId val="{00000007-0348-4BF5-AF91-F06E1639799C}"/>
            </c:ext>
          </c:extLst>
        </c:ser>
        <c:ser>
          <c:idx val="2"/>
          <c:order val="1"/>
          <c:tx>
            <c:strRef>
              <c:f>'Q14.競争優位性【ABCD】'!$U$6</c:f>
              <c:strCache>
                <c:ptCount val="1"/>
                <c:pt idx="0">
                  <c:v>同等（他社と同程度）</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0348-4BF5-AF91-F06E1639799C}"/>
                </c:ext>
              </c:extLst>
            </c:dLbl>
            <c:dLbl>
              <c:idx val="5"/>
              <c:delete val="1"/>
              <c:extLst>
                <c:ext xmlns:c15="http://schemas.microsoft.com/office/drawing/2012/chart" uri="{CE6537A1-D6FC-4f65-9D91-7224C49458BB}"/>
                <c:ext xmlns:c16="http://schemas.microsoft.com/office/drawing/2014/chart" uri="{C3380CC4-5D6E-409C-BE32-E72D297353CC}">
                  <c16:uniqueId val="{00000009-0348-4BF5-AF91-F06E1639799C}"/>
                </c:ext>
              </c:extLst>
            </c:dLbl>
            <c:dLbl>
              <c:idx val="10"/>
              <c:delete val="1"/>
              <c:extLst>
                <c:ext xmlns:c15="http://schemas.microsoft.com/office/drawing/2012/chart" uri="{CE6537A1-D6FC-4f65-9D91-7224C49458BB}"/>
                <c:ext xmlns:c16="http://schemas.microsoft.com/office/drawing/2014/chart" uri="{C3380CC4-5D6E-409C-BE32-E72D297353CC}">
                  <c16:uniqueId val="{0000000A-0348-4BF5-AF91-F06E1639799C}"/>
                </c:ext>
              </c:extLst>
            </c:dLbl>
            <c:dLbl>
              <c:idx val="15"/>
              <c:delete val="1"/>
              <c:extLst>
                <c:ext xmlns:c15="http://schemas.microsoft.com/office/drawing/2012/chart" uri="{CE6537A1-D6FC-4f65-9D91-7224C49458BB}"/>
                <c:ext xmlns:c16="http://schemas.microsoft.com/office/drawing/2014/chart" uri="{C3380CC4-5D6E-409C-BE32-E72D297353CC}">
                  <c16:uniqueId val="{0000000B-0348-4BF5-AF91-F06E1639799C}"/>
                </c:ext>
              </c:extLst>
            </c:dLbl>
            <c:dLbl>
              <c:idx val="20"/>
              <c:delete val="1"/>
              <c:extLst>
                <c:ext xmlns:c15="http://schemas.microsoft.com/office/drawing/2012/chart" uri="{CE6537A1-D6FC-4f65-9D91-7224C49458BB}"/>
                <c:ext xmlns:c16="http://schemas.microsoft.com/office/drawing/2014/chart" uri="{C3380CC4-5D6E-409C-BE32-E72D297353CC}">
                  <c16:uniqueId val="{0000000C-0348-4BF5-AF91-F06E1639799C}"/>
                </c:ext>
              </c:extLst>
            </c:dLbl>
            <c:dLbl>
              <c:idx val="25"/>
              <c:delete val="1"/>
              <c:extLst>
                <c:ext xmlns:c15="http://schemas.microsoft.com/office/drawing/2012/chart" uri="{CE6537A1-D6FC-4f65-9D91-7224C49458BB}"/>
                <c:ext xmlns:c16="http://schemas.microsoft.com/office/drawing/2014/chart" uri="{C3380CC4-5D6E-409C-BE32-E72D297353CC}">
                  <c16:uniqueId val="{0000000D-0348-4BF5-AF91-F06E1639799C}"/>
                </c:ext>
              </c:extLst>
            </c:dLbl>
            <c:dLbl>
              <c:idx val="30"/>
              <c:delete val="1"/>
              <c:extLst>
                <c:ext xmlns:c15="http://schemas.microsoft.com/office/drawing/2012/chart" uri="{CE6537A1-D6FC-4f65-9D91-7224C49458BB}"/>
                <c:ext xmlns:c16="http://schemas.microsoft.com/office/drawing/2014/chart" uri="{C3380CC4-5D6E-409C-BE32-E72D297353CC}">
                  <c16:uniqueId val="{0000000E-0348-4BF5-AF91-F06E1639799C}"/>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'Q14.競争優位性【ABCD】'!$S$27:$S$41</c:f>
              <c:strCache>
                <c:ptCount val="15"/>
                <c:pt idx="0">
                  <c:v>【 C.製品・サービスのコスト 】        </c:v>
                </c:pt>
                <c:pt idx="1">
                  <c:v>A.ユーザー企業（N=363）</c:v>
                </c:pt>
                <c:pt idx="2">
                  <c:v>B.メーカー企業（N=413）</c:v>
                </c:pt>
                <c:pt idx="3">
                  <c:v>C.サブシステム提供企業（N=271）</c:v>
                </c:pt>
                <c:pt idx="4">
                  <c:v>D.サービス提供企業（N=261）</c:v>
                </c:pt>
                <c:pt idx="5">
                  <c:v>【 D.商品企画力・マーケティング力 】     </c:v>
                </c:pt>
                <c:pt idx="6">
                  <c:v>A.ユーザー企業（N=364）</c:v>
                </c:pt>
                <c:pt idx="7">
                  <c:v>B.メーカー企業（N=413）</c:v>
                </c:pt>
                <c:pt idx="8">
                  <c:v>C.サブシステム提供企業（N=269）</c:v>
                </c:pt>
                <c:pt idx="9">
                  <c:v>D.サービス提供企業（N=265）</c:v>
                </c:pt>
                <c:pt idx="10">
                  <c:v>【 E.生産自動化・省力化 】          </c:v>
                </c:pt>
                <c:pt idx="11">
                  <c:v>A.ユーザー企業（N=360）</c:v>
                </c:pt>
                <c:pt idx="12">
                  <c:v>B.メーカー企業（N=407）</c:v>
                </c:pt>
                <c:pt idx="13">
                  <c:v>C.サブシステム提供企業（N=267）</c:v>
                </c:pt>
                <c:pt idx="14">
                  <c:v>D.サービス提供企業（N=263）</c:v>
                </c:pt>
              </c:strCache>
            </c:strRef>
          </c:cat>
          <c:val>
            <c:numRef>
              <c:f>'Q14.競争優位性【ABCD】'!$U$27:$U$41</c:f>
              <c:numCache>
                <c:formatCode>0.0%</c:formatCode>
                <c:ptCount val="15"/>
                <c:pt idx="0" formatCode="General">
                  <c:v>0</c:v>
                </c:pt>
                <c:pt idx="1">
                  <c:v>0.58126721763085398</c:v>
                </c:pt>
                <c:pt idx="2">
                  <c:v>0.51089588377723971</c:v>
                </c:pt>
                <c:pt idx="3">
                  <c:v>0.4870848708487085</c:v>
                </c:pt>
                <c:pt idx="4">
                  <c:v>0.59003831417624519</c:v>
                </c:pt>
                <c:pt idx="5" formatCode="General">
                  <c:v>0</c:v>
                </c:pt>
                <c:pt idx="6">
                  <c:v>0.50274725274725274</c:v>
                </c:pt>
                <c:pt idx="7">
                  <c:v>0.41888619854721548</c:v>
                </c:pt>
                <c:pt idx="8">
                  <c:v>0.42379182156133827</c:v>
                </c:pt>
                <c:pt idx="9">
                  <c:v>0.45283018867924529</c:v>
                </c:pt>
                <c:pt idx="10" formatCode="General">
                  <c:v>0</c:v>
                </c:pt>
                <c:pt idx="11">
                  <c:v>0.48055555555555557</c:v>
                </c:pt>
                <c:pt idx="12">
                  <c:v>0.48894348894348894</c:v>
                </c:pt>
                <c:pt idx="13">
                  <c:v>0.49812734082397003</c:v>
                </c:pt>
                <c:pt idx="14">
                  <c:v>0.56653992395437258</c:v>
                </c:pt>
              </c:numCache>
            </c:numRef>
          </c:val>
          <c:extLst>
            <c:ext xmlns:c16="http://schemas.microsoft.com/office/drawing/2014/chart" uri="{C3380CC4-5D6E-409C-BE32-E72D297353CC}">
              <c16:uniqueId val="{0000000F-0348-4BF5-AF91-F06E1639799C}"/>
            </c:ext>
          </c:extLst>
        </c:ser>
        <c:ser>
          <c:idx val="1"/>
          <c:order val="2"/>
          <c:tx>
            <c:strRef>
              <c:f>'Q14.競争優位性【ABCD】'!$V$6</c:f>
              <c:strCache>
                <c:ptCount val="1"/>
                <c:pt idx="0">
                  <c:v>劣位（他社と比べて劣っている）</c:v>
                </c:pt>
              </c:strCache>
            </c:strRef>
          </c:tx>
          <c:spPr>
            <a:solidFill>
              <a:srgbClr val="3366FF"/>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0348-4BF5-AF91-F06E1639799C}"/>
                </c:ext>
              </c:extLst>
            </c:dLbl>
            <c:dLbl>
              <c:idx val="5"/>
              <c:delete val="1"/>
              <c:extLst>
                <c:ext xmlns:c15="http://schemas.microsoft.com/office/drawing/2012/chart" uri="{CE6537A1-D6FC-4f65-9D91-7224C49458BB}"/>
                <c:ext xmlns:c16="http://schemas.microsoft.com/office/drawing/2014/chart" uri="{C3380CC4-5D6E-409C-BE32-E72D297353CC}">
                  <c16:uniqueId val="{00000011-0348-4BF5-AF91-F06E1639799C}"/>
                </c:ext>
              </c:extLst>
            </c:dLbl>
            <c:dLbl>
              <c:idx val="10"/>
              <c:delete val="1"/>
              <c:extLst>
                <c:ext xmlns:c15="http://schemas.microsoft.com/office/drawing/2012/chart" uri="{CE6537A1-D6FC-4f65-9D91-7224C49458BB}"/>
                <c:ext xmlns:c16="http://schemas.microsoft.com/office/drawing/2014/chart" uri="{C3380CC4-5D6E-409C-BE32-E72D297353CC}">
                  <c16:uniqueId val="{00000012-0348-4BF5-AF91-F06E1639799C}"/>
                </c:ext>
              </c:extLst>
            </c:dLbl>
            <c:dLbl>
              <c:idx val="15"/>
              <c:delete val="1"/>
              <c:extLst>
                <c:ext xmlns:c15="http://schemas.microsoft.com/office/drawing/2012/chart" uri="{CE6537A1-D6FC-4f65-9D91-7224C49458BB}"/>
                <c:ext xmlns:c16="http://schemas.microsoft.com/office/drawing/2014/chart" uri="{C3380CC4-5D6E-409C-BE32-E72D297353CC}">
                  <c16:uniqueId val="{00000013-0348-4BF5-AF91-F06E1639799C}"/>
                </c:ext>
              </c:extLst>
            </c:dLbl>
            <c:dLbl>
              <c:idx val="20"/>
              <c:delete val="1"/>
              <c:extLst>
                <c:ext xmlns:c15="http://schemas.microsoft.com/office/drawing/2012/chart" uri="{CE6537A1-D6FC-4f65-9D91-7224C49458BB}"/>
                <c:ext xmlns:c16="http://schemas.microsoft.com/office/drawing/2014/chart" uri="{C3380CC4-5D6E-409C-BE32-E72D297353CC}">
                  <c16:uniqueId val="{00000014-0348-4BF5-AF91-F06E1639799C}"/>
                </c:ext>
              </c:extLst>
            </c:dLbl>
            <c:dLbl>
              <c:idx val="25"/>
              <c:delete val="1"/>
              <c:extLst>
                <c:ext xmlns:c15="http://schemas.microsoft.com/office/drawing/2012/chart" uri="{CE6537A1-D6FC-4f65-9D91-7224C49458BB}"/>
                <c:ext xmlns:c16="http://schemas.microsoft.com/office/drawing/2014/chart" uri="{C3380CC4-5D6E-409C-BE32-E72D297353CC}">
                  <c16:uniqueId val="{00000015-0348-4BF5-AF91-F06E1639799C}"/>
                </c:ext>
              </c:extLst>
            </c:dLbl>
            <c:dLbl>
              <c:idx val="30"/>
              <c:delete val="1"/>
              <c:extLst>
                <c:ext xmlns:c15="http://schemas.microsoft.com/office/drawing/2012/chart" uri="{CE6537A1-D6FC-4f65-9D91-7224C49458BB}"/>
                <c:ext xmlns:c16="http://schemas.microsoft.com/office/drawing/2014/chart" uri="{C3380CC4-5D6E-409C-BE32-E72D297353CC}">
                  <c16:uniqueId val="{00000016-0348-4BF5-AF91-F06E1639799C}"/>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'Q14.競争優位性【ABCD】'!$S$27:$S$41</c:f>
              <c:strCache>
                <c:ptCount val="15"/>
                <c:pt idx="0">
                  <c:v>【 C.製品・サービスのコスト 】        </c:v>
                </c:pt>
                <c:pt idx="1">
                  <c:v>A.ユーザー企業（N=363）</c:v>
                </c:pt>
                <c:pt idx="2">
                  <c:v>B.メーカー企業（N=413）</c:v>
                </c:pt>
                <c:pt idx="3">
                  <c:v>C.サブシステム提供企業（N=271）</c:v>
                </c:pt>
                <c:pt idx="4">
                  <c:v>D.サービス提供企業（N=261）</c:v>
                </c:pt>
                <c:pt idx="5">
                  <c:v>【 D.商品企画力・マーケティング力 】     </c:v>
                </c:pt>
                <c:pt idx="6">
                  <c:v>A.ユーザー企業（N=364）</c:v>
                </c:pt>
                <c:pt idx="7">
                  <c:v>B.メーカー企業（N=413）</c:v>
                </c:pt>
                <c:pt idx="8">
                  <c:v>C.サブシステム提供企業（N=269）</c:v>
                </c:pt>
                <c:pt idx="9">
                  <c:v>D.サービス提供企業（N=265）</c:v>
                </c:pt>
                <c:pt idx="10">
                  <c:v>【 E.生産自動化・省力化 】          </c:v>
                </c:pt>
                <c:pt idx="11">
                  <c:v>A.ユーザー企業（N=360）</c:v>
                </c:pt>
                <c:pt idx="12">
                  <c:v>B.メーカー企業（N=407）</c:v>
                </c:pt>
                <c:pt idx="13">
                  <c:v>C.サブシステム提供企業（N=267）</c:v>
                </c:pt>
                <c:pt idx="14">
                  <c:v>D.サービス提供企業（N=263）</c:v>
                </c:pt>
              </c:strCache>
            </c:strRef>
          </c:cat>
          <c:val>
            <c:numRef>
              <c:f>'Q14.競争優位性【ABCD】'!$V$27:$V$41</c:f>
              <c:numCache>
                <c:formatCode>0.0%</c:formatCode>
                <c:ptCount val="15"/>
                <c:pt idx="0" formatCode="General">
                  <c:v>0</c:v>
                </c:pt>
                <c:pt idx="1">
                  <c:v>0.21487603305785125</c:v>
                </c:pt>
                <c:pt idx="2">
                  <c:v>0.1791767554479419</c:v>
                </c:pt>
                <c:pt idx="3">
                  <c:v>0.11808118081180811</c:v>
                </c:pt>
                <c:pt idx="4">
                  <c:v>8.8122605363984668E-2</c:v>
                </c:pt>
                <c:pt idx="5" formatCode="General">
                  <c:v>0</c:v>
                </c:pt>
                <c:pt idx="6">
                  <c:v>0.35714285714285715</c:v>
                </c:pt>
                <c:pt idx="7">
                  <c:v>0.44794188861985473</c:v>
                </c:pt>
                <c:pt idx="8">
                  <c:v>0.47211895910780671</c:v>
                </c:pt>
                <c:pt idx="9">
                  <c:v>0.48301886792452831</c:v>
                </c:pt>
                <c:pt idx="10" formatCode="General">
                  <c:v>0</c:v>
                </c:pt>
                <c:pt idx="11">
                  <c:v>0.3972222222222222</c:v>
                </c:pt>
                <c:pt idx="12">
                  <c:v>0.41031941031941033</c:v>
                </c:pt>
                <c:pt idx="13">
                  <c:v>0.39700374531835209</c:v>
                </c:pt>
                <c:pt idx="14">
                  <c:v>0.38783269961977185</c:v>
                </c:pt>
              </c:numCache>
            </c:numRef>
          </c:val>
          <c:extLst>
            <c:ext xmlns:c16="http://schemas.microsoft.com/office/drawing/2014/chart" uri="{C3380CC4-5D6E-409C-BE32-E72D297353CC}">
              <c16:uniqueId val="{00000017-0348-4BF5-AF91-F06E1639799C}"/>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90954861111113"/>
          <c:y val="8.6520307683362066E-2"/>
          <c:w val="0.53813194444444445"/>
          <c:h val="0.83310932539682525"/>
        </c:manualLayout>
      </c:layout>
      <c:barChart>
        <c:barDir val="bar"/>
        <c:grouping val="stacked"/>
        <c:varyColors val="0"/>
        <c:ser>
          <c:idx val="0"/>
          <c:order val="0"/>
          <c:tx>
            <c:strRef>
              <c:f>'Q14.競争優位性（従業員別）'!$T$6</c:f>
              <c:strCache>
                <c:ptCount val="1"/>
                <c:pt idx="0">
                  <c:v>優位（他社と比べて優れている）</c:v>
                </c:pt>
              </c:strCache>
            </c:strRef>
          </c:tx>
          <c:spPr>
            <a:solidFill>
              <a:srgbClr val="FF9966"/>
            </a:solidFill>
            <a:ln>
              <a:solidFill>
                <a:sysClr val="windowText" lastClr="000000"/>
              </a:solidFill>
            </a:ln>
            <a:effectLst/>
          </c:spPr>
          <c:invertIfNegative val="0"/>
          <c:cat>
            <c:strRef>
              <c:f>'Q14.競争優位性（従業員別）'!$S$7:$S$34</c:f>
              <c:strCache>
                <c:ptCount val="28"/>
                <c:pt idx="0">
                  <c:v>【 B.製品・サービスの品質 】         </c:v>
                </c:pt>
                <c:pt idx="1">
                  <c:v>20人以下（N=591）</c:v>
                </c:pt>
                <c:pt idx="2">
                  <c:v>21人以上100人以下（N=552）</c:v>
                </c:pt>
                <c:pt idx="3">
                  <c:v>101人以上（N=355）</c:v>
                </c:pt>
                <c:pt idx="4">
                  <c:v>【 A.技術開発力 】              </c:v>
                </c:pt>
                <c:pt idx="5">
                  <c:v>20人以下（N=596）</c:v>
                </c:pt>
                <c:pt idx="6">
                  <c:v>21人以上100人以下（N=553）</c:v>
                </c:pt>
                <c:pt idx="7">
                  <c:v>101人以上（N=356）</c:v>
                </c:pt>
                <c:pt idx="8">
                  <c:v>【 F.現場力(現場の課題発見力・問題解決力) 】</c:v>
                </c:pt>
                <c:pt idx="9">
                  <c:v>20人以下（N=583）</c:v>
                </c:pt>
                <c:pt idx="10">
                  <c:v>21人以上100人以下（N=554）</c:v>
                </c:pt>
                <c:pt idx="11">
                  <c:v>101人以上（N=358）</c:v>
                </c:pt>
                <c:pt idx="12">
                  <c:v>【 G.変化に対する対応力 】          </c:v>
                </c:pt>
                <c:pt idx="13">
                  <c:v>20人以下（N=581）</c:v>
                </c:pt>
                <c:pt idx="14">
                  <c:v>21人以上100人以下（N=551）</c:v>
                </c:pt>
                <c:pt idx="15">
                  <c:v>101人以上（N=357）</c:v>
                </c:pt>
                <c:pt idx="16">
                  <c:v>【 C.製品・サービスのコスト 】        </c:v>
                </c:pt>
                <c:pt idx="17">
                  <c:v>20人以下（N=590）</c:v>
                </c:pt>
                <c:pt idx="18">
                  <c:v>21人以上100人以下（N=551）</c:v>
                </c:pt>
                <c:pt idx="19">
                  <c:v>101人以上（N=356）</c:v>
                </c:pt>
                <c:pt idx="20">
                  <c:v>【 D.商品企画力・マーケティング力 】     </c:v>
                </c:pt>
                <c:pt idx="21">
                  <c:v>20人以下（N=589）</c:v>
                </c:pt>
                <c:pt idx="22">
                  <c:v>21人以上100人以下（N=551）</c:v>
                </c:pt>
                <c:pt idx="23">
                  <c:v>101人以上（N=358）</c:v>
                </c:pt>
                <c:pt idx="24">
                  <c:v>【 E.生産自動化・省力化 】          </c:v>
                </c:pt>
                <c:pt idx="25">
                  <c:v>20人以下（N=576）</c:v>
                </c:pt>
                <c:pt idx="26">
                  <c:v>21人以上100人以下（N=549）</c:v>
                </c:pt>
                <c:pt idx="27">
                  <c:v>101人以上（N=354）</c:v>
                </c:pt>
              </c:strCache>
            </c:strRef>
          </c:cat>
          <c:val>
            <c:numRef>
              <c:f>'Q14.競争優位性（従業員別）'!$T$7:$T$34</c:f>
              <c:numCache>
                <c:formatCode>0.0%</c:formatCode>
                <c:ptCount val="28"/>
                <c:pt idx="0" formatCode="General">
                  <c:v>0</c:v>
                </c:pt>
                <c:pt idx="1">
                  <c:v>0.39424703891708968</c:v>
                </c:pt>
                <c:pt idx="2">
                  <c:v>0.39673913043478259</c:v>
                </c:pt>
                <c:pt idx="3">
                  <c:v>0.42816901408450703</c:v>
                </c:pt>
                <c:pt idx="4" formatCode="General">
                  <c:v>0</c:v>
                </c:pt>
                <c:pt idx="5">
                  <c:v>0.46979865771812079</c:v>
                </c:pt>
                <c:pt idx="6">
                  <c:v>0.37070524412296563</c:v>
                </c:pt>
                <c:pt idx="7">
                  <c:v>0.33146067415730335</c:v>
                </c:pt>
                <c:pt idx="8" formatCode="General">
                  <c:v>0</c:v>
                </c:pt>
                <c:pt idx="9">
                  <c:v>0.40480274442538594</c:v>
                </c:pt>
                <c:pt idx="10">
                  <c:v>0.36101083032490977</c:v>
                </c:pt>
                <c:pt idx="11">
                  <c:v>0.33240223463687152</c:v>
                </c:pt>
                <c:pt idx="12" formatCode="General">
                  <c:v>0</c:v>
                </c:pt>
                <c:pt idx="13">
                  <c:v>0.3993115318416523</c:v>
                </c:pt>
                <c:pt idx="14">
                  <c:v>0.33212341197822143</c:v>
                </c:pt>
                <c:pt idx="15">
                  <c:v>0.17927170868347339</c:v>
                </c:pt>
                <c:pt idx="16" formatCode="General">
                  <c:v>0</c:v>
                </c:pt>
                <c:pt idx="17">
                  <c:v>0.39152542372881355</c:v>
                </c:pt>
                <c:pt idx="18">
                  <c:v>0.2558983666061706</c:v>
                </c:pt>
                <c:pt idx="19">
                  <c:v>0.21629213483146068</c:v>
                </c:pt>
                <c:pt idx="20" formatCode="General">
                  <c:v>0</c:v>
                </c:pt>
                <c:pt idx="21">
                  <c:v>0.13921901528013583</c:v>
                </c:pt>
                <c:pt idx="22">
                  <c:v>0.11252268602540835</c:v>
                </c:pt>
                <c:pt idx="23">
                  <c:v>9.7765363128491614E-2</c:v>
                </c:pt>
                <c:pt idx="24" formatCode="General">
                  <c:v>0</c:v>
                </c:pt>
                <c:pt idx="25">
                  <c:v>9.375E-2</c:v>
                </c:pt>
                <c:pt idx="26">
                  <c:v>8.9253187613843349E-2</c:v>
                </c:pt>
                <c:pt idx="27">
                  <c:v>0.10169491525423729</c:v>
                </c:pt>
              </c:numCache>
            </c:numRef>
          </c:val>
          <c:extLst>
            <c:ext xmlns:c16="http://schemas.microsoft.com/office/drawing/2014/chart" uri="{C3380CC4-5D6E-409C-BE32-E72D297353CC}">
              <c16:uniqueId val="{00000009-EB1D-4F38-B087-DEDCBB372957}"/>
            </c:ext>
          </c:extLst>
        </c:ser>
        <c:ser>
          <c:idx val="2"/>
          <c:order val="1"/>
          <c:tx>
            <c:strRef>
              <c:f>'Q14.競争優位性（従業員別）'!$U$6</c:f>
              <c:strCache>
                <c:ptCount val="1"/>
                <c:pt idx="0">
                  <c:v>同等（他社と同程度）</c:v>
                </c:pt>
              </c:strCache>
            </c:strRef>
          </c:tx>
          <c:spPr>
            <a:solidFill>
              <a:srgbClr val="FFFF99"/>
            </a:solidFill>
            <a:ln w="9525">
              <a:solidFill>
                <a:sysClr val="windowText" lastClr="000000"/>
              </a:solidFill>
            </a:ln>
            <a:effectLst/>
          </c:spPr>
          <c:invertIfNegative val="0"/>
          <c:cat>
            <c:strRef>
              <c:f>'Q14.競争優位性（従業員別）'!$S$7:$S$34</c:f>
              <c:strCache>
                <c:ptCount val="28"/>
                <c:pt idx="0">
                  <c:v>【 B.製品・サービスの品質 】         </c:v>
                </c:pt>
                <c:pt idx="1">
                  <c:v>20人以下（N=591）</c:v>
                </c:pt>
                <c:pt idx="2">
                  <c:v>21人以上100人以下（N=552）</c:v>
                </c:pt>
                <c:pt idx="3">
                  <c:v>101人以上（N=355）</c:v>
                </c:pt>
                <c:pt idx="4">
                  <c:v>【 A.技術開発力 】              </c:v>
                </c:pt>
                <c:pt idx="5">
                  <c:v>20人以下（N=596）</c:v>
                </c:pt>
                <c:pt idx="6">
                  <c:v>21人以上100人以下（N=553）</c:v>
                </c:pt>
                <c:pt idx="7">
                  <c:v>101人以上（N=356）</c:v>
                </c:pt>
                <c:pt idx="8">
                  <c:v>【 F.現場力(現場の課題発見力・問題解決力) 】</c:v>
                </c:pt>
                <c:pt idx="9">
                  <c:v>20人以下（N=583）</c:v>
                </c:pt>
                <c:pt idx="10">
                  <c:v>21人以上100人以下（N=554）</c:v>
                </c:pt>
                <c:pt idx="11">
                  <c:v>101人以上（N=358）</c:v>
                </c:pt>
                <c:pt idx="12">
                  <c:v>【 G.変化に対する対応力 】          </c:v>
                </c:pt>
                <c:pt idx="13">
                  <c:v>20人以下（N=581）</c:v>
                </c:pt>
                <c:pt idx="14">
                  <c:v>21人以上100人以下（N=551）</c:v>
                </c:pt>
                <c:pt idx="15">
                  <c:v>101人以上（N=357）</c:v>
                </c:pt>
                <c:pt idx="16">
                  <c:v>【 C.製品・サービスのコスト 】        </c:v>
                </c:pt>
                <c:pt idx="17">
                  <c:v>20人以下（N=590）</c:v>
                </c:pt>
                <c:pt idx="18">
                  <c:v>21人以上100人以下（N=551）</c:v>
                </c:pt>
                <c:pt idx="19">
                  <c:v>101人以上（N=356）</c:v>
                </c:pt>
                <c:pt idx="20">
                  <c:v>【 D.商品企画力・マーケティング力 】     </c:v>
                </c:pt>
                <c:pt idx="21">
                  <c:v>20人以下（N=589）</c:v>
                </c:pt>
                <c:pt idx="22">
                  <c:v>21人以上100人以下（N=551）</c:v>
                </c:pt>
                <c:pt idx="23">
                  <c:v>101人以上（N=358）</c:v>
                </c:pt>
                <c:pt idx="24">
                  <c:v>【 E.生産自動化・省力化 】          </c:v>
                </c:pt>
                <c:pt idx="25">
                  <c:v>20人以下（N=576）</c:v>
                </c:pt>
                <c:pt idx="26">
                  <c:v>21人以上100人以下（N=549）</c:v>
                </c:pt>
                <c:pt idx="27">
                  <c:v>101人以上（N=354）</c:v>
                </c:pt>
              </c:strCache>
            </c:strRef>
          </c:cat>
          <c:val>
            <c:numRef>
              <c:f>'Q14.競争優位性（従業員別）'!$U$7:$U$34</c:f>
              <c:numCache>
                <c:formatCode>0.0%</c:formatCode>
                <c:ptCount val="28"/>
                <c:pt idx="0" formatCode="General">
                  <c:v>0</c:v>
                </c:pt>
                <c:pt idx="1">
                  <c:v>0.5346869712351946</c:v>
                </c:pt>
                <c:pt idx="2">
                  <c:v>0.5561594202898551</c:v>
                </c:pt>
                <c:pt idx="3">
                  <c:v>0.53239436619718306</c:v>
                </c:pt>
                <c:pt idx="4" formatCode="General">
                  <c:v>0</c:v>
                </c:pt>
                <c:pt idx="5">
                  <c:v>0.40939597315436244</c:v>
                </c:pt>
                <c:pt idx="6">
                  <c:v>0.49728752260397829</c:v>
                </c:pt>
                <c:pt idx="7">
                  <c:v>0.547752808988764</c:v>
                </c:pt>
                <c:pt idx="8" formatCode="General">
                  <c:v>0</c:v>
                </c:pt>
                <c:pt idx="9">
                  <c:v>0.483704974271012</c:v>
                </c:pt>
                <c:pt idx="10">
                  <c:v>0.52707581227436828</c:v>
                </c:pt>
                <c:pt idx="11">
                  <c:v>0.54469273743016755</c:v>
                </c:pt>
                <c:pt idx="12" formatCode="General">
                  <c:v>0</c:v>
                </c:pt>
                <c:pt idx="13">
                  <c:v>0.48192771084337349</c:v>
                </c:pt>
                <c:pt idx="14">
                  <c:v>0.50635208711433755</c:v>
                </c:pt>
                <c:pt idx="15">
                  <c:v>0.60784313725490191</c:v>
                </c:pt>
                <c:pt idx="16" formatCode="General">
                  <c:v>0</c:v>
                </c:pt>
                <c:pt idx="17">
                  <c:v>0.48644067796610169</c:v>
                </c:pt>
                <c:pt idx="18">
                  <c:v>0.57894736842105265</c:v>
                </c:pt>
                <c:pt idx="19">
                  <c:v>0.6039325842696629</c:v>
                </c:pt>
                <c:pt idx="20" formatCode="General">
                  <c:v>0</c:v>
                </c:pt>
                <c:pt idx="21">
                  <c:v>0.39898132427843802</c:v>
                </c:pt>
                <c:pt idx="22">
                  <c:v>0.4882032667876588</c:v>
                </c:pt>
                <c:pt idx="23">
                  <c:v>0.50837988826815639</c:v>
                </c:pt>
                <c:pt idx="24" formatCode="General">
                  <c:v>0</c:v>
                </c:pt>
                <c:pt idx="25">
                  <c:v>0.4826388888888889</c:v>
                </c:pt>
                <c:pt idx="26">
                  <c:v>0.5264116575591985</c:v>
                </c:pt>
                <c:pt idx="27">
                  <c:v>0.52824858757062143</c:v>
                </c:pt>
              </c:numCache>
            </c:numRef>
          </c:val>
          <c:extLst>
            <c:ext xmlns:c16="http://schemas.microsoft.com/office/drawing/2014/chart" uri="{C3380CC4-5D6E-409C-BE32-E72D297353CC}">
              <c16:uniqueId val="{00000013-EB1D-4F38-B087-DEDCBB372957}"/>
            </c:ext>
          </c:extLst>
        </c:ser>
        <c:ser>
          <c:idx val="1"/>
          <c:order val="2"/>
          <c:tx>
            <c:strRef>
              <c:f>'Q14.競争優位性（従業員別）'!$V$6</c:f>
              <c:strCache>
                <c:ptCount val="1"/>
                <c:pt idx="0">
                  <c:v>劣位（他社と比べて劣っている）</c:v>
                </c:pt>
              </c:strCache>
            </c:strRef>
          </c:tx>
          <c:spPr>
            <a:solidFill>
              <a:srgbClr val="3366FF"/>
            </a:solidFill>
            <a:ln>
              <a:solidFill>
                <a:sysClr val="windowText" lastClr="000000"/>
              </a:solidFill>
            </a:ln>
            <a:effectLst/>
          </c:spPr>
          <c:invertIfNegative val="0"/>
          <c:cat>
            <c:strRef>
              <c:f>'Q14.競争優位性（従業員別）'!$S$7:$S$34</c:f>
              <c:strCache>
                <c:ptCount val="28"/>
                <c:pt idx="0">
                  <c:v>【 B.製品・サービスの品質 】         </c:v>
                </c:pt>
                <c:pt idx="1">
                  <c:v>20人以下（N=591）</c:v>
                </c:pt>
                <c:pt idx="2">
                  <c:v>21人以上100人以下（N=552）</c:v>
                </c:pt>
                <c:pt idx="3">
                  <c:v>101人以上（N=355）</c:v>
                </c:pt>
                <c:pt idx="4">
                  <c:v>【 A.技術開発力 】              </c:v>
                </c:pt>
                <c:pt idx="5">
                  <c:v>20人以下（N=596）</c:v>
                </c:pt>
                <c:pt idx="6">
                  <c:v>21人以上100人以下（N=553）</c:v>
                </c:pt>
                <c:pt idx="7">
                  <c:v>101人以上（N=356）</c:v>
                </c:pt>
                <c:pt idx="8">
                  <c:v>【 F.現場力(現場の課題発見力・問題解決力) 】</c:v>
                </c:pt>
                <c:pt idx="9">
                  <c:v>20人以下（N=583）</c:v>
                </c:pt>
                <c:pt idx="10">
                  <c:v>21人以上100人以下（N=554）</c:v>
                </c:pt>
                <c:pt idx="11">
                  <c:v>101人以上（N=358）</c:v>
                </c:pt>
                <c:pt idx="12">
                  <c:v>【 G.変化に対する対応力 】          </c:v>
                </c:pt>
                <c:pt idx="13">
                  <c:v>20人以下（N=581）</c:v>
                </c:pt>
                <c:pt idx="14">
                  <c:v>21人以上100人以下（N=551）</c:v>
                </c:pt>
                <c:pt idx="15">
                  <c:v>101人以上（N=357）</c:v>
                </c:pt>
                <c:pt idx="16">
                  <c:v>【 C.製品・サービスのコスト 】        </c:v>
                </c:pt>
                <c:pt idx="17">
                  <c:v>20人以下（N=590）</c:v>
                </c:pt>
                <c:pt idx="18">
                  <c:v>21人以上100人以下（N=551）</c:v>
                </c:pt>
                <c:pt idx="19">
                  <c:v>101人以上（N=356）</c:v>
                </c:pt>
                <c:pt idx="20">
                  <c:v>【 D.商品企画力・マーケティング力 】     </c:v>
                </c:pt>
                <c:pt idx="21">
                  <c:v>20人以下（N=589）</c:v>
                </c:pt>
                <c:pt idx="22">
                  <c:v>21人以上100人以下（N=551）</c:v>
                </c:pt>
                <c:pt idx="23">
                  <c:v>101人以上（N=358）</c:v>
                </c:pt>
                <c:pt idx="24">
                  <c:v>【 E.生産自動化・省力化 】          </c:v>
                </c:pt>
                <c:pt idx="25">
                  <c:v>20人以下（N=576）</c:v>
                </c:pt>
                <c:pt idx="26">
                  <c:v>21人以上100人以下（N=549）</c:v>
                </c:pt>
                <c:pt idx="27">
                  <c:v>101人以上（N=354）</c:v>
                </c:pt>
              </c:strCache>
            </c:strRef>
          </c:cat>
          <c:val>
            <c:numRef>
              <c:f>'Q14.競争優位性（従業員別）'!$V$7:$V$34</c:f>
              <c:numCache>
                <c:formatCode>0.0%</c:formatCode>
                <c:ptCount val="28"/>
                <c:pt idx="0" formatCode="General">
                  <c:v>0</c:v>
                </c:pt>
                <c:pt idx="1">
                  <c:v>7.1065989847715741E-2</c:v>
                </c:pt>
                <c:pt idx="2">
                  <c:v>4.710144927536232E-2</c:v>
                </c:pt>
                <c:pt idx="3">
                  <c:v>3.9436619718309862E-2</c:v>
                </c:pt>
                <c:pt idx="4" formatCode="General">
                  <c:v>0</c:v>
                </c:pt>
                <c:pt idx="5">
                  <c:v>0.12080536912751678</c:v>
                </c:pt>
                <c:pt idx="6">
                  <c:v>0.13200723327305605</c:v>
                </c:pt>
                <c:pt idx="7">
                  <c:v>0.12078651685393259</c:v>
                </c:pt>
                <c:pt idx="8" formatCode="General">
                  <c:v>0</c:v>
                </c:pt>
                <c:pt idx="9">
                  <c:v>0.11149228130360206</c:v>
                </c:pt>
                <c:pt idx="10">
                  <c:v>0.11191335740072202</c:v>
                </c:pt>
                <c:pt idx="11">
                  <c:v>0.12290502793296089</c:v>
                </c:pt>
                <c:pt idx="12" formatCode="General">
                  <c:v>0</c:v>
                </c:pt>
                <c:pt idx="13">
                  <c:v>0.11876075731497418</c:v>
                </c:pt>
                <c:pt idx="14">
                  <c:v>0.16152450090744103</c:v>
                </c:pt>
                <c:pt idx="15">
                  <c:v>0.21288515406162464</c:v>
                </c:pt>
                <c:pt idx="16" formatCode="General">
                  <c:v>0</c:v>
                </c:pt>
                <c:pt idx="17">
                  <c:v>0.12203389830508475</c:v>
                </c:pt>
                <c:pt idx="18">
                  <c:v>0.16515426497277677</c:v>
                </c:pt>
                <c:pt idx="19">
                  <c:v>0.1797752808988764</c:v>
                </c:pt>
                <c:pt idx="20" formatCode="General">
                  <c:v>0</c:v>
                </c:pt>
                <c:pt idx="21">
                  <c:v>0.46179966044142612</c:v>
                </c:pt>
                <c:pt idx="22">
                  <c:v>0.39927404718693282</c:v>
                </c:pt>
                <c:pt idx="23">
                  <c:v>0.39385474860335196</c:v>
                </c:pt>
                <c:pt idx="24" formatCode="General">
                  <c:v>0</c:v>
                </c:pt>
                <c:pt idx="25">
                  <c:v>0.4236111111111111</c:v>
                </c:pt>
                <c:pt idx="26">
                  <c:v>0.38433515482695813</c:v>
                </c:pt>
                <c:pt idx="27">
                  <c:v>0.37005649717514122</c:v>
                </c:pt>
              </c:numCache>
            </c:numRef>
          </c:val>
          <c:extLst>
            <c:ext xmlns:c16="http://schemas.microsoft.com/office/drawing/2014/chart" uri="{C3380CC4-5D6E-409C-BE32-E72D297353CC}">
              <c16:uniqueId val="{0000001D-EB1D-4F38-B087-DEDCBB37295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5925925923"/>
          <c:w val="1"/>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87753242635503"/>
          <c:y val="8.6520355821050568E-2"/>
          <c:w val="0.50429518032125475"/>
          <c:h val="0.83310932539682525"/>
        </c:manualLayout>
      </c:layout>
      <c:barChart>
        <c:barDir val="bar"/>
        <c:grouping val="stacked"/>
        <c:varyColors val="0"/>
        <c:ser>
          <c:idx val="0"/>
          <c:order val="0"/>
          <c:tx>
            <c:strRef>
              <c:f>'Q14.競争優位性（従業員別）'!$T$6</c:f>
              <c:strCache>
                <c:ptCount val="1"/>
                <c:pt idx="0">
                  <c:v>優位（他社と比べて優れている）</c:v>
                </c:pt>
              </c:strCache>
            </c:strRef>
          </c:tx>
          <c:spPr>
            <a:solidFill>
              <a:srgbClr val="FF9966"/>
            </a:solidFill>
            <a:ln>
              <a:solidFill>
                <a:sysClr val="windowText" lastClr="000000"/>
              </a:solidFill>
            </a:ln>
            <a:effectLst/>
          </c:spPr>
          <c:invertIfNegative val="0"/>
          <c:cat>
            <c:strRef>
              <c:f>'Q14.競争優位性（従業員別）'!$S$7:$S$34</c:f>
              <c:strCache>
                <c:ptCount val="28"/>
                <c:pt idx="0">
                  <c:v>【 B.製品・サービスの品質 】    </c:v>
                </c:pt>
                <c:pt idx="1">
                  <c:v>20人以下（N=93）</c:v>
                </c:pt>
                <c:pt idx="2">
                  <c:v>21人以上100人以下（N=133）</c:v>
                </c:pt>
                <c:pt idx="3">
                  <c:v>101人以上（N=138）</c:v>
                </c:pt>
                <c:pt idx="4">
                  <c:v>【 F.現場の課題発見力・問題解決力 】</c:v>
                </c:pt>
                <c:pt idx="5">
                  <c:v>20人以下（N=92）</c:v>
                </c:pt>
                <c:pt idx="6">
                  <c:v>21人以上100人以下（N=134）</c:v>
                </c:pt>
                <c:pt idx="7">
                  <c:v>101人以上（N=138）</c:v>
                </c:pt>
                <c:pt idx="8">
                  <c:v>【 A.技術開発力 】         </c:v>
                </c:pt>
                <c:pt idx="9">
                  <c:v>20人以下（N=94）</c:v>
                </c:pt>
                <c:pt idx="10">
                  <c:v>21人以上100人以下（N=133）</c:v>
                </c:pt>
                <c:pt idx="11">
                  <c:v>101人以上（N=137）</c:v>
                </c:pt>
                <c:pt idx="12">
                  <c:v>【 G.変化に対する対応力 】     </c:v>
                </c:pt>
                <c:pt idx="13">
                  <c:v>20人以下（N=92）</c:v>
                </c:pt>
                <c:pt idx="14">
                  <c:v>21人以上100人以下（N=134）</c:v>
                </c:pt>
                <c:pt idx="15">
                  <c:v>101人以上（N=139）</c:v>
                </c:pt>
                <c:pt idx="16">
                  <c:v>【 C.製品・サービスのコスト 】   </c:v>
                </c:pt>
                <c:pt idx="17">
                  <c:v>20人以下（N=93）</c:v>
                </c:pt>
                <c:pt idx="18">
                  <c:v>21人以上100人以下（N=133）</c:v>
                </c:pt>
                <c:pt idx="19">
                  <c:v>101人以上（N=137）</c:v>
                </c:pt>
                <c:pt idx="20">
                  <c:v>【 D.商品企画力・マーケティング力 】</c:v>
                </c:pt>
                <c:pt idx="21">
                  <c:v>20人以下（N=93）</c:v>
                </c:pt>
                <c:pt idx="22">
                  <c:v>21人以上100人以下（N=133）</c:v>
                </c:pt>
                <c:pt idx="23">
                  <c:v>101人以上（N=138）</c:v>
                </c:pt>
                <c:pt idx="24">
                  <c:v>【 E.生産自動化・省力化 】     </c:v>
                </c:pt>
                <c:pt idx="25">
                  <c:v>20人以下（N=90）</c:v>
                </c:pt>
                <c:pt idx="26">
                  <c:v>21人以上100人以下（N=133）</c:v>
                </c:pt>
                <c:pt idx="27">
                  <c:v>101人以上（N=137）</c:v>
                </c:pt>
              </c:strCache>
            </c:strRef>
          </c:cat>
          <c:val>
            <c:numRef>
              <c:f>'Q14.競争優位性（従業員別）'!$T$7:$T$34</c:f>
              <c:numCache>
                <c:formatCode>0.0%</c:formatCode>
                <c:ptCount val="28"/>
                <c:pt idx="0" formatCode="General">
                  <c:v>0</c:v>
                </c:pt>
                <c:pt idx="1">
                  <c:v>0.38709677419354838</c:v>
                </c:pt>
                <c:pt idx="2">
                  <c:v>0.45112781954887216</c:v>
                </c:pt>
                <c:pt idx="3">
                  <c:v>0.4420289855072464</c:v>
                </c:pt>
                <c:pt idx="4" formatCode="General">
                  <c:v>0</c:v>
                </c:pt>
                <c:pt idx="5">
                  <c:v>0.35869565217391303</c:v>
                </c:pt>
                <c:pt idx="6">
                  <c:v>0.37313432835820898</c:v>
                </c:pt>
                <c:pt idx="7">
                  <c:v>0.28260869565217389</c:v>
                </c:pt>
                <c:pt idx="8" formatCode="General">
                  <c:v>0</c:v>
                </c:pt>
                <c:pt idx="9">
                  <c:v>0.24468085106382978</c:v>
                </c:pt>
                <c:pt idx="10">
                  <c:v>0.35338345864661652</c:v>
                </c:pt>
                <c:pt idx="11">
                  <c:v>0.30656934306569344</c:v>
                </c:pt>
                <c:pt idx="12" formatCode="General">
                  <c:v>0</c:v>
                </c:pt>
                <c:pt idx="13">
                  <c:v>0.38043478260869568</c:v>
                </c:pt>
                <c:pt idx="14">
                  <c:v>0.32089552238805968</c:v>
                </c:pt>
                <c:pt idx="15">
                  <c:v>0.15107913669064749</c:v>
                </c:pt>
                <c:pt idx="16" formatCode="General">
                  <c:v>0</c:v>
                </c:pt>
                <c:pt idx="17">
                  <c:v>0.25806451612903225</c:v>
                </c:pt>
                <c:pt idx="18">
                  <c:v>0.17293233082706766</c:v>
                </c:pt>
                <c:pt idx="19">
                  <c:v>0.19708029197080293</c:v>
                </c:pt>
                <c:pt idx="20" formatCode="General">
                  <c:v>0</c:v>
                </c:pt>
                <c:pt idx="21">
                  <c:v>0.15053763440860216</c:v>
                </c:pt>
                <c:pt idx="22">
                  <c:v>0.15789473684210525</c:v>
                </c:pt>
                <c:pt idx="23">
                  <c:v>0.11594202898550725</c:v>
                </c:pt>
                <c:pt idx="24" formatCode="General">
                  <c:v>0</c:v>
                </c:pt>
                <c:pt idx="25">
                  <c:v>0.1111111111111111</c:v>
                </c:pt>
                <c:pt idx="26">
                  <c:v>0.10526315789473684</c:v>
                </c:pt>
                <c:pt idx="27">
                  <c:v>0.145985401459854</c:v>
                </c:pt>
              </c:numCache>
            </c:numRef>
          </c:val>
          <c:extLst>
            <c:ext xmlns:c16="http://schemas.microsoft.com/office/drawing/2014/chart" uri="{C3380CC4-5D6E-409C-BE32-E72D297353CC}">
              <c16:uniqueId val="{00000009-42A5-49A9-86F3-046CA72DA13B}"/>
            </c:ext>
          </c:extLst>
        </c:ser>
        <c:ser>
          <c:idx val="2"/>
          <c:order val="1"/>
          <c:tx>
            <c:strRef>
              <c:f>'Q14.競争優位性（従業員別）'!$U$6</c:f>
              <c:strCache>
                <c:ptCount val="1"/>
                <c:pt idx="0">
                  <c:v>同等（他社と同程度）</c:v>
                </c:pt>
              </c:strCache>
            </c:strRef>
          </c:tx>
          <c:spPr>
            <a:solidFill>
              <a:srgbClr val="FFFF99"/>
            </a:solidFill>
            <a:ln w="9525">
              <a:solidFill>
                <a:sysClr val="windowText" lastClr="000000"/>
              </a:solidFill>
            </a:ln>
            <a:effectLst/>
          </c:spPr>
          <c:invertIfNegative val="0"/>
          <c:cat>
            <c:strRef>
              <c:f>'Q14.競争優位性（従業員別）'!$S$7:$S$34</c:f>
              <c:strCache>
                <c:ptCount val="28"/>
                <c:pt idx="0">
                  <c:v>【 B.製品・サービスの品質 】    </c:v>
                </c:pt>
                <c:pt idx="1">
                  <c:v>20人以下（N=93）</c:v>
                </c:pt>
                <c:pt idx="2">
                  <c:v>21人以上100人以下（N=133）</c:v>
                </c:pt>
                <c:pt idx="3">
                  <c:v>101人以上（N=138）</c:v>
                </c:pt>
                <c:pt idx="4">
                  <c:v>【 F.現場の課題発見力・問題解決力 】</c:v>
                </c:pt>
                <c:pt idx="5">
                  <c:v>20人以下（N=92）</c:v>
                </c:pt>
                <c:pt idx="6">
                  <c:v>21人以上100人以下（N=134）</c:v>
                </c:pt>
                <c:pt idx="7">
                  <c:v>101人以上（N=138）</c:v>
                </c:pt>
                <c:pt idx="8">
                  <c:v>【 A.技術開発力 】         </c:v>
                </c:pt>
                <c:pt idx="9">
                  <c:v>20人以下（N=94）</c:v>
                </c:pt>
                <c:pt idx="10">
                  <c:v>21人以上100人以下（N=133）</c:v>
                </c:pt>
                <c:pt idx="11">
                  <c:v>101人以上（N=137）</c:v>
                </c:pt>
                <c:pt idx="12">
                  <c:v>【 G.変化に対する対応力 】     </c:v>
                </c:pt>
                <c:pt idx="13">
                  <c:v>20人以下（N=92）</c:v>
                </c:pt>
                <c:pt idx="14">
                  <c:v>21人以上100人以下（N=134）</c:v>
                </c:pt>
                <c:pt idx="15">
                  <c:v>101人以上（N=139）</c:v>
                </c:pt>
                <c:pt idx="16">
                  <c:v>【 C.製品・サービスのコスト 】   </c:v>
                </c:pt>
                <c:pt idx="17">
                  <c:v>20人以下（N=93）</c:v>
                </c:pt>
                <c:pt idx="18">
                  <c:v>21人以上100人以下（N=133）</c:v>
                </c:pt>
                <c:pt idx="19">
                  <c:v>101人以上（N=137）</c:v>
                </c:pt>
                <c:pt idx="20">
                  <c:v>【 D.商品企画力・マーケティング力 】</c:v>
                </c:pt>
                <c:pt idx="21">
                  <c:v>20人以下（N=93）</c:v>
                </c:pt>
                <c:pt idx="22">
                  <c:v>21人以上100人以下（N=133）</c:v>
                </c:pt>
                <c:pt idx="23">
                  <c:v>101人以上（N=138）</c:v>
                </c:pt>
                <c:pt idx="24">
                  <c:v>【 E.生産自動化・省力化 】     </c:v>
                </c:pt>
                <c:pt idx="25">
                  <c:v>20人以下（N=90）</c:v>
                </c:pt>
                <c:pt idx="26">
                  <c:v>21人以上100人以下（N=133）</c:v>
                </c:pt>
                <c:pt idx="27">
                  <c:v>101人以上（N=137）</c:v>
                </c:pt>
              </c:strCache>
            </c:strRef>
          </c:cat>
          <c:val>
            <c:numRef>
              <c:f>'Q14.競争優位性（従業員別）'!$U$7:$U$34</c:f>
              <c:numCache>
                <c:formatCode>0.0%</c:formatCode>
                <c:ptCount val="28"/>
                <c:pt idx="0" formatCode="General">
                  <c:v>0</c:v>
                </c:pt>
                <c:pt idx="1">
                  <c:v>0.4946236559139785</c:v>
                </c:pt>
                <c:pt idx="2">
                  <c:v>0.48872180451127817</c:v>
                </c:pt>
                <c:pt idx="3">
                  <c:v>0.5</c:v>
                </c:pt>
                <c:pt idx="4" formatCode="General">
                  <c:v>0</c:v>
                </c:pt>
                <c:pt idx="5">
                  <c:v>0.4891304347826087</c:v>
                </c:pt>
                <c:pt idx="6">
                  <c:v>0.47761194029850745</c:v>
                </c:pt>
                <c:pt idx="7">
                  <c:v>0.60144927536231885</c:v>
                </c:pt>
                <c:pt idx="8" formatCode="General">
                  <c:v>0</c:v>
                </c:pt>
                <c:pt idx="9">
                  <c:v>0.53191489361702127</c:v>
                </c:pt>
                <c:pt idx="10">
                  <c:v>0.45112781954887216</c:v>
                </c:pt>
                <c:pt idx="11">
                  <c:v>0.52554744525547448</c:v>
                </c:pt>
                <c:pt idx="12" formatCode="General">
                  <c:v>0</c:v>
                </c:pt>
                <c:pt idx="13">
                  <c:v>0.47826086956521741</c:v>
                </c:pt>
                <c:pt idx="14">
                  <c:v>0.45522388059701491</c:v>
                </c:pt>
                <c:pt idx="15">
                  <c:v>0.63309352517985606</c:v>
                </c:pt>
                <c:pt idx="16" formatCode="General">
                  <c:v>0</c:v>
                </c:pt>
                <c:pt idx="17">
                  <c:v>0.58064516129032262</c:v>
                </c:pt>
                <c:pt idx="18">
                  <c:v>0.54887218045112784</c:v>
                </c:pt>
                <c:pt idx="19">
                  <c:v>0.61313868613138689</c:v>
                </c:pt>
                <c:pt idx="20" formatCode="General">
                  <c:v>0</c:v>
                </c:pt>
                <c:pt idx="21">
                  <c:v>0.41935483870967744</c:v>
                </c:pt>
                <c:pt idx="22">
                  <c:v>0.47368421052631576</c:v>
                </c:pt>
                <c:pt idx="23">
                  <c:v>0.58695652173913049</c:v>
                </c:pt>
                <c:pt idx="24" formatCode="General">
                  <c:v>0</c:v>
                </c:pt>
                <c:pt idx="25">
                  <c:v>0.41111111111111109</c:v>
                </c:pt>
                <c:pt idx="26">
                  <c:v>0.45112781954887216</c:v>
                </c:pt>
                <c:pt idx="27">
                  <c:v>0.55474452554744524</c:v>
                </c:pt>
              </c:numCache>
            </c:numRef>
          </c:val>
          <c:extLst>
            <c:ext xmlns:c16="http://schemas.microsoft.com/office/drawing/2014/chart" uri="{C3380CC4-5D6E-409C-BE32-E72D297353CC}">
              <c16:uniqueId val="{00000013-42A5-49A9-86F3-046CA72DA13B}"/>
            </c:ext>
          </c:extLst>
        </c:ser>
        <c:ser>
          <c:idx val="1"/>
          <c:order val="2"/>
          <c:tx>
            <c:strRef>
              <c:f>'Q14.競争優位性（従業員別）'!$V$6</c:f>
              <c:strCache>
                <c:ptCount val="1"/>
                <c:pt idx="0">
                  <c:v>劣位（他社と比べて劣っている）</c:v>
                </c:pt>
              </c:strCache>
            </c:strRef>
          </c:tx>
          <c:spPr>
            <a:solidFill>
              <a:srgbClr val="3366FF"/>
            </a:solidFill>
            <a:ln>
              <a:solidFill>
                <a:sysClr val="windowText" lastClr="000000"/>
              </a:solidFill>
            </a:ln>
            <a:effectLst/>
          </c:spPr>
          <c:invertIfNegative val="0"/>
          <c:cat>
            <c:strRef>
              <c:f>'Q14.競争優位性（従業員別）'!$S$7:$S$34</c:f>
              <c:strCache>
                <c:ptCount val="28"/>
                <c:pt idx="0">
                  <c:v>【 B.製品・サービスの品質 】    </c:v>
                </c:pt>
                <c:pt idx="1">
                  <c:v>20人以下（N=93）</c:v>
                </c:pt>
                <c:pt idx="2">
                  <c:v>21人以上100人以下（N=133）</c:v>
                </c:pt>
                <c:pt idx="3">
                  <c:v>101人以上（N=138）</c:v>
                </c:pt>
                <c:pt idx="4">
                  <c:v>【 F.現場の課題発見力・問題解決力 】</c:v>
                </c:pt>
                <c:pt idx="5">
                  <c:v>20人以下（N=92）</c:v>
                </c:pt>
                <c:pt idx="6">
                  <c:v>21人以上100人以下（N=134）</c:v>
                </c:pt>
                <c:pt idx="7">
                  <c:v>101人以上（N=138）</c:v>
                </c:pt>
                <c:pt idx="8">
                  <c:v>【 A.技術開発力 】         </c:v>
                </c:pt>
                <c:pt idx="9">
                  <c:v>20人以下（N=94）</c:v>
                </c:pt>
                <c:pt idx="10">
                  <c:v>21人以上100人以下（N=133）</c:v>
                </c:pt>
                <c:pt idx="11">
                  <c:v>101人以上（N=137）</c:v>
                </c:pt>
                <c:pt idx="12">
                  <c:v>【 G.変化に対する対応力 】     </c:v>
                </c:pt>
                <c:pt idx="13">
                  <c:v>20人以下（N=92）</c:v>
                </c:pt>
                <c:pt idx="14">
                  <c:v>21人以上100人以下（N=134）</c:v>
                </c:pt>
                <c:pt idx="15">
                  <c:v>101人以上（N=139）</c:v>
                </c:pt>
                <c:pt idx="16">
                  <c:v>【 C.製品・サービスのコスト 】   </c:v>
                </c:pt>
                <c:pt idx="17">
                  <c:v>20人以下（N=93）</c:v>
                </c:pt>
                <c:pt idx="18">
                  <c:v>21人以上100人以下（N=133）</c:v>
                </c:pt>
                <c:pt idx="19">
                  <c:v>101人以上（N=137）</c:v>
                </c:pt>
                <c:pt idx="20">
                  <c:v>【 D.商品企画力・マーケティング力 】</c:v>
                </c:pt>
                <c:pt idx="21">
                  <c:v>20人以下（N=93）</c:v>
                </c:pt>
                <c:pt idx="22">
                  <c:v>21人以上100人以下（N=133）</c:v>
                </c:pt>
                <c:pt idx="23">
                  <c:v>101人以上（N=138）</c:v>
                </c:pt>
                <c:pt idx="24">
                  <c:v>【 E.生産自動化・省力化 】     </c:v>
                </c:pt>
                <c:pt idx="25">
                  <c:v>20人以下（N=90）</c:v>
                </c:pt>
                <c:pt idx="26">
                  <c:v>21人以上100人以下（N=133）</c:v>
                </c:pt>
                <c:pt idx="27">
                  <c:v>101人以上（N=137）</c:v>
                </c:pt>
              </c:strCache>
            </c:strRef>
          </c:cat>
          <c:val>
            <c:numRef>
              <c:f>'Q14.競争優位性（従業員別）'!$V$7:$V$34</c:f>
              <c:numCache>
                <c:formatCode>0.0%</c:formatCode>
                <c:ptCount val="28"/>
                <c:pt idx="0" formatCode="General">
                  <c:v>0</c:v>
                </c:pt>
                <c:pt idx="1">
                  <c:v>0.11827956989247312</c:v>
                </c:pt>
                <c:pt idx="2">
                  <c:v>6.0150375939849621E-2</c:v>
                </c:pt>
                <c:pt idx="3">
                  <c:v>5.7971014492753624E-2</c:v>
                </c:pt>
                <c:pt idx="4" formatCode="General">
                  <c:v>0</c:v>
                </c:pt>
                <c:pt idx="5">
                  <c:v>0.15217391304347827</c:v>
                </c:pt>
                <c:pt idx="6">
                  <c:v>0.14925373134328357</c:v>
                </c:pt>
                <c:pt idx="7">
                  <c:v>0.11594202898550725</c:v>
                </c:pt>
                <c:pt idx="8" formatCode="General">
                  <c:v>0</c:v>
                </c:pt>
                <c:pt idx="9">
                  <c:v>0.22340425531914893</c:v>
                </c:pt>
                <c:pt idx="10">
                  <c:v>0.19548872180451127</c:v>
                </c:pt>
                <c:pt idx="11">
                  <c:v>0.16788321167883211</c:v>
                </c:pt>
                <c:pt idx="12" formatCode="General">
                  <c:v>0</c:v>
                </c:pt>
                <c:pt idx="13">
                  <c:v>0.14130434782608695</c:v>
                </c:pt>
                <c:pt idx="14">
                  <c:v>0.22388059701492538</c:v>
                </c:pt>
                <c:pt idx="15">
                  <c:v>0.21582733812949639</c:v>
                </c:pt>
                <c:pt idx="16" formatCode="General">
                  <c:v>0</c:v>
                </c:pt>
                <c:pt idx="17">
                  <c:v>0.16129032258064516</c:v>
                </c:pt>
                <c:pt idx="18">
                  <c:v>0.2781954887218045</c:v>
                </c:pt>
                <c:pt idx="19">
                  <c:v>0.18978102189781021</c:v>
                </c:pt>
                <c:pt idx="20" formatCode="General">
                  <c:v>0</c:v>
                </c:pt>
                <c:pt idx="21">
                  <c:v>0.43010752688172044</c:v>
                </c:pt>
                <c:pt idx="22">
                  <c:v>0.36842105263157893</c:v>
                </c:pt>
                <c:pt idx="23">
                  <c:v>0.29710144927536231</c:v>
                </c:pt>
                <c:pt idx="24" formatCode="General">
                  <c:v>0</c:v>
                </c:pt>
                <c:pt idx="25">
                  <c:v>0.4777777777777778</c:v>
                </c:pt>
                <c:pt idx="26">
                  <c:v>0.44360902255639095</c:v>
                </c:pt>
                <c:pt idx="27">
                  <c:v>0.29927007299270075</c:v>
                </c:pt>
              </c:numCache>
            </c:numRef>
          </c:val>
          <c:extLst>
            <c:ext xmlns:c16="http://schemas.microsoft.com/office/drawing/2014/chart" uri="{C3380CC4-5D6E-409C-BE32-E72D297353CC}">
              <c16:uniqueId val="{0000001D-42A5-49A9-86F3-046CA72DA13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
          <c:y val="0.93874925925925923"/>
          <c:w val="1"/>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1229723391435"/>
          <c:y val="8.6520307683362066E-2"/>
          <c:w val="0.58036699643988476"/>
          <c:h val="0.83310932539682525"/>
        </c:manualLayout>
      </c:layout>
      <c:barChart>
        <c:barDir val="bar"/>
        <c:grouping val="stacked"/>
        <c:varyColors val="0"/>
        <c:ser>
          <c:idx val="0"/>
          <c:order val="0"/>
          <c:tx>
            <c:strRef>
              <c:f>'Q14.競争優位性（従業員別）'!$T$6</c:f>
              <c:strCache>
                <c:ptCount val="1"/>
                <c:pt idx="0">
                  <c:v>優位（他社と比べて優れている）</c:v>
                </c:pt>
              </c:strCache>
            </c:strRef>
          </c:tx>
          <c:spPr>
            <a:solidFill>
              <a:srgbClr val="FF9966"/>
            </a:solidFill>
            <a:ln>
              <a:solidFill>
                <a:sysClr val="windowText" lastClr="000000"/>
              </a:solidFill>
            </a:ln>
            <a:effectLst/>
          </c:spPr>
          <c:invertIfNegative val="0"/>
          <c:cat>
            <c:strRef>
              <c:f>'Q14.競争優位性（従業員別）'!$S$7:$S$34</c:f>
              <c:strCache>
                <c:ptCount val="28"/>
                <c:pt idx="0">
                  <c:v>【 A.技術開発力 】         </c:v>
                </c:pt>
                <c:pt idx="1">
                  <c:v>20人以下（N=184）</c:v>
                </c:pt>
                <c:pt idx="2">
                  <c:v>21人以上100人以下（N=144）</c:v>
                </c:pt>
                <c:pt idx="3">
                  <c:v>101人以上（N=88）</c:v>
                </c:pt>
                <c:pt idx="4">
                  <c:v>【 F.現場の課題発見力・問題解決力 】</c:v>
                </c:pt>
                <c:pt idx="5">
                  <c:v>20人以下（N=181）</c:v>
                </c:pt>
                <c:pt idx="6">
                  <c:v>21人以上100人以下（N=142）</c:v>
                </c:pt>
                <c:pt idx="7">
                  <c:v>101人以上（N=89）</c:v>
                </c:pt>
                <c:pt idx="8">
                  <c:v>【 B.製品・サービスの品質 】    </c:v>
                </c:pt>
                <c:pt idx="9">
                  <c:v>20人以下（N=180）</c:v>
                </c:pt>
                <c:pt idx="10">
                  <c:v>21人以上100人以下（N=143）</c:v>
                </c:pt>
                <c:pt idx="11">
                  <c:v>101人以上（N=87）</c:v>
                </c:pt>
                <c:pt idx="12">
                  <c:v>【 G.変化に対する対応力 】     </c:v>
                </c:pt>
                <c:pt idx="13">
                  <c:v>20人以下（N=180）</c:v>
                </c:pt>
                <c:pt idx="14">
                  <c:v>21人以上100人以下（N=141）</c:v>
                </c:pt>
                <c:pt idx="15">
                  <c:v>101人以上（N=87）</c:v>
                </c:pt>
                <c:pt idx="16">
                  <c:v>【 C.製品・サービスのコスト 】   </c:v>
                </c:pt>
                <c:pt idx="17">
                  <c:v>20人以下（N=181）</c:v>
                </c:pt>
                <c:pt idx="18">
                  <c:v>21人以上100人以下（N=143）</c:v>
                </c:pt>
                <c:pt idx="19">
                  <c:v>101人以上（N=89）</c:v>
                </c:pt>
                <c:pt idx="20">
                  <c:v>【 D.商品企画力・マーケティング力 】</c:v>
                </c:pt>
                <c:pt idx="21">
                  <c:v>20人以下（N=183）</c:v>
                </c:pt>
                <c:pt idx="22">
                  <c:v>21人以上100人以下（N=142）</c:v>
                </c:pt>
                <c:pt idx="23">
                  <c:v>101人以上（N=88）</c:v>
                </c:pt>
                <c:pt idx="24">
                  <c:v>【 E.生産自動化・省力化 】     </c:v>
                </c:pt>
                <c:pt idx="25">
                  <c:v>20人以下（N=176）</c:v>
                </c:pt>
                <c:pt idx="26">
                  <c:v>21人以上100人以下（N=143）</c:v>
                </c:pt>
                <c:pt idx="27">
                  <c:v>101人以上（N=88）</c:v>
                </c:pt>
              </c:strCache>
            </c:strRef>
          </c:cat>
          <c:val>
            <c:numRef>
              <c:f>'Q14.競争優位性（従業員別）'!$T$7:$T$34</c:f>
              <c:numCache>
                <c:formatCode>0.0%</c:formatCode>
                <c:ptCount val="28"/>
                <c:pt idx="0" formatCode="General">
                  <c:v>0</c:v>
                </c:pt>
                <c:pt idx="1">
                  <c:v>0.57065217391304346</c:v>
                </c:pt>
                <c:pt idx="2">
                  <c:v>0.46527777777777779</c:v>
                </c:pt>
                <c:pt idx="3">
                  <c:v>0.42045454545454547</c:v>
                </c:pt>
                <c:pt idx="4" formatCode="General">
                  <c:v>0</c:v>
                </c:pt>
                <c:pt idx="5">
                  <c:v>0.45303867403314918</c:v>
                </c:pt>
                <c:pt idx="6">
                  <c:v>0.38028169014084506</c:v>
                </c:pt>
                <c:pt idx="7">
                  <c:v>0.34831460674157305</c:v>
                </c:pt>
                <c:pt idx="8" formatCode="General">
                  <c:v>0</c:v>
                </c:pt>
                <c:pt idx="9">
                  <c:v>0.41666666666666669</c:v>
                </c:pt>
                <c:pt idx="10">
                  <c:v>0.34265734265734266</c:v>
                </c:pt>
                <c:pt idx="11">
                  <c:v>0.35632183908045978</c:v>
                </c:pt>
                <c:pt idx="12" formatCode="General">
                  <c:v>0</c:v>
                </c:pt>
                <c:pt idx="13">
                  <c:v>0.45</c:v>
                </c:pt>
                <c:pt idx="14">
                  <c:v>0.39007092198581561</c:v>
                </c:pt>
                <c:pt idx="15">
                  <c:v>0.17241379310344829</c:v>
                </c:pt>
                <c:pt idx="16" formatCode="General">
                  <c:v>0</c:v>
                </c:pt>
                <c:pt idx="17">
                  <c:v>0.425414364640884</c:v>
                </c:pt>
                <c:pt idx="18">
                  <c:v>0.23776223776223776</c:v>
                </c:pt>
                <c:pt idx="19">
                  <c:v>0.19101123595505617</c:v>
                </c:pt>
                <c:pt idx="20" formatCode="General">
                  <c:v>0</c:v>
                </c:pt>
                <c:pt idx="21">
                  <c:v>0.15846994535519127</c:v>
                </c:pt>
                <c:pt idx="22">
                  <c:v>0.11267605633802817</c:v>
                </c:pt>
                <c:pt idx="23">
                  <c:v>0.11363636363636363</c:v>
                </c:pt>
                <c:pt idx="24" formatCode="General">
                  <c:v>0</c:v>
                </c:pt>
                <c:pt idx="25">
                  <c:v>0.125</c:v>
                </c:pt>
                <c:pt idx="26">
                  <c:v>8.3916083916083919E-2</c:v>
                </c:pt>
                <c:pt idx="27">
                  <c:v>7.9545454545454544E-2</c:v>
                </c:pt>
              </c:numCache>
            </c:numRef>
          </c:val>
          <c:extLst>
            <c:ext xmlns:c16="http://schemas.microsoft.com/office/drawing/2014/chart" uri="{C3380CC4-5D6E-409C-BE32-E72D297353CC}">
              <c16:uniqueId val="{00000009-B8C0-4EB1-AB7E-7E16E450A90B}"/>
            </c:ext>
          </c:extLst>
        </c:ser>
        <c:ser>
          <c:idx val="2"/>
          <c:order val="1"/>
          <c:tx>
            <c:strRef>
              <c:f>'Q14.競争優位性（従業員別）'!$U$6</c:f>
              <c:strCache>
                <c:ptCount val="1"/>
                <c:pt idx="0">
                  <c:v>同等（他社と同程度）</c:v>
                </c:pt>
              </c:strCache>
            </c:strRef>
          </c:tx>
          <c:spPr>
            <a:solidFill>
              <a:srgbClr val="FFFF99"/>
            </a:solidFill>
            <a:ln w="9525">
              <a:solidFill>
                <a:sysClr val="windowText" lastClr="000000"/>
              </a:solidFill>
            </a:ln>
            <a:effectLst/>
          </c:spPr>
          <c:invertIfNegative val="0"/>
          <c:cat>
            <c:strRef>
              <c:f>'Q14.競争優位性（従業員別）'!$S$7:$S$34</c:f>
              <c:strCache>
                <c:ptCount val="28"/>
                <c:pt idx="0">
                  <c:v>【 A.技術開発力 】         </c:v>
                </c:pt>
                <c:pt idx="1">
                  <c:v>20人以下（N=184）</c:v>
                </c:pt>
                <c:pt idx="2">
                  <c:v>21人以上100人以下（N=144）</c:v>
                </c:pt>
                <c:pt idx="3">
                  <c:v>101人以上（N=88）</c:v>
                </c:pt>
                <c:pt idx="4">
                  <c:v>【 F.現場の課題発見力・問題解決力 】</c:v>
                </c:pt>
                <c:pt idx="5">
                  <c:v>20人以下（N=181）</c:v>
                </c:pt>
                <c:pt idx="6">
                  <c:v>21人以上100人以下（N=142）</c:v>
                </c:pt>
                <c:pt idx="7">
                  <c:v>101人以上（N=89）</c:v>
                </c:pt>
                <c:pt idx="8">
                  <c:v>【 B.製品・サービスの品質 】    </c:v>
                </c:pt>
                <c:pt idx="9">
                  <c:v>20人以下（N=180）</c:v>
                </c:pt>
                <c:pt idx="10">
                  <c:v>21人以上100人以下（N=143）</c:v>
                </c:pt>
                <c:pt idx="11">
                  <c:v>101人以上（N=87）</c:v>
                </c:pt>
                <c:pt idx="12">
                  <c:v>【 G.変化に対する対応力 】     </c:v>
                </c:pt>
                <c:pt idx="13">
                  <c:v>20人以下（N=180）</c:v>
                </c:pt>
                <c:pt idx="14">
                  <c:v>21人以上100人以下（N=141）</c:v>
                </c:pt>
                <c:pt idx="15">
                  <c:v>101人以上（N=87）</c:v>
                </c:pt>
                <c:pt idx="16">
                  <c:v>【 C.製品・サービスのコスト 】   </c:v>
                </c:pt>
                <c:pt idx="17">
                  <c:v>20人以下（N=181）</c:v>
                </c:pt>
                <c:pt idx="18">
                  <c:v>21人以上100人以下（N=143）</c:v>
                </c:pt>
                <c:pt idx="19">
                  <c:v>101人以上（N=89）</c:v>
                </c:pt>
                <c:pt idx="20">
                  <c:v>【 D.商品企画力・マーケティング力 】</c:v>
                </c:pt>
                <c:pt idx="21">
                  <c:v>20人以下（N=183）</c:v>
                </c:pt>
                <c:pt idx="22">
                  <c:v>21人以上100人以下（N=142）</c:v>
                </c:pt>
                <c:pt idx="23">
                  <c:v>101人以上（N=88）</c:v>
                </c:pt>
                <c:pt idx="24">
                  <c:v>【 E.生産自動化・省力化 】     </c:v>
                </c:pt>
                <c:pt idx="25">
                  <c:v>20人以下（N=176）</c:v>
                </c:pt>
                <c:pt idx="26">
                  <c:v>21人以上100人以下（N=143）</c:v>
                </c:pt>
                <c:pt idx="27">
                  <c:v>101人以上（N=88）</c:v>
                </c:pt>
              </c:strCache>
            </c:strRef>
          </c:cat>
          <c:val>
            <c:numRef>
              <c:f>'Q14.競争優位性（従業員別）'!$U$7:$U$34</c:f>
              <c:numCache>
                <c:formatCode>0.0%</c:formatCode>
                <c:ptCount val="28"/>
                <c:pt idx="0" formatCode="General">
                  <c:v>0</c:v>
                </c:pt>
                <c:pt idx="1">
                  <c:v>0.39130434782608697</c:v>
                </c:pt>
                <c:pt idx="2">
                  <c:v>0.40972222222222221</c:v>
                </c:pt>
                <c:pt idx="3">
                  <c:v>0.48863636363636365</c:v>
                </c:pt>
                <c:pt idx="4" formatCode="General">
                  <c:v>0</c:v>
                </c:pt>
                <c:pt idx="5">
                  <c:v>0.43093922651933703</c:v>
                </c:pt>
                <c:pt idx="6">
                  <c:v>0.50704225352112675</c:v>
                </c:pt>
                <c:pt idx="7">
                  <c:v>0.5280898876404494</c:v>
                </c:pt>
                <c:pt idx="8" formatCode="General">
                  <c:v>0</c:v>
                </c:pt>
                <c:pt idx="9">
                  <c:v>0.5444444444444444</c:v>
                </c:pt>
                <c:pt idx="10">
                  <c:v>0.58741258741258739</c:v>
                </c:pt>
                <c:pt idx="11">
                  <c:v>0.60919540229885061</c:v>
                </c:pt>
                <c:pt idx="12" formatCode="General">
                  <c:v>0</c:v>
                </c:pt>
                <c:pt idx="13">
                  <c:v>0.46666666666666667</c:v>
                </c:pt>
                <c:pt idx="14">
                  <c:v>0.43971631205673761</c:v>
                </c:pt>
                <c:pt idx="15">
                  <c:v>0.58620689655172409</c:v>
                </c:pt>
                <c:pt idx="16" formatCode="General">
                  <c:v>0</c:v>
                </c:pt>
                <c:pt idx="17">
                  <c:v>0.44198895027624308</c:v>
                </c:pt>
                <c:pt idx="18">
                  <c:v>0.56643356643356646</c:v>
                </c:pt>
                <c:pt idx="19">
                  <c:v>0.5617977528089888</c:v>
                </c:pt>
                <c:pt idx="20" formatCode="General">
                  <c:v>0</c:v>
                </c:pt>
                <c:pt idx="21">
                  <c:v>0.37704918032786883</c:v>
                </c:pt>
                <c:pt idx="22">
                  <c:v>0.46478873239436619</c:v>
                </c:pt>
                <c:pt idx="23">
                  <c:v>0.43181818181818182</c:v>
                </c:pt>
                <c:pt idx="24" formatCode="General">
                  <c:v>0</c:v>
                </c:pt>
                <c:pt idx="25">
                  <c:v>0.5</c:v>
                </c:pt>
                <c:pt idx="26">
                  <c:v>0.51048951048951052</c:v>
                </c:pt>
                <c:pt idx="27">
                  <c:v>0.43181818181818182</c:v>
                </c:pt>
              </c:numCache>
            </c:numRef>
          </c:val>
          <c:extLst>
            <c:ext xmlns:c16="http://schemas.microsoft.com/office/drawing/2014/chart" uri="{C3380CC4-5D6E-409C-BE32-E72D297353CC}">
              <c16:uniqueId val="{00000013-B8C0-4EB1-AB7E-7E16E450A90B}"/>
            </c:ext>
          </c:extLst>
        </c:ser>
        <c:ser>
          <c:idx val="1"/>
          <c:order val="2"/>
          <c:tx>
            <c:strRef>
              <c:f>'Q14.競争優位性（従業員別）'!$V$6</c:f>
              <c:strCache>
                <c:ptCount val="1"/>
                <c:pt idx="0">
                  <c:v>劣位（他社と比べて劣っている）</c:v>
                </c:pt>
              </c:strCache>
            </c:strRef>
          </c:tx>
          <c:spPr>
            <a:solidFill>
              <a:srgbClr val="3366FF"/>
            </a:solidFill>
            <a:ln>
              <a:solidFill>
                <a:sysClr val="windowText" lastClr="000000"/>
              </a:solidFill>
            </a:ln>
            <a:effectLst/>
          </c:spPr>
          <c:invertIfNegative val="0"/>
          <c:cat>
            <c:strRef>
              <c:f>'Q14.競争優位性（従業員別）'!$S$7:$S$34</c:f>
              <c:strCache>
                <c:ptCount val="28"/>
                <c:pt idx="0">
                  <c:v>【 A.技術開発力 】         </c:v>
                </c:pt>
                <c:pt idx="1">
                  <c:v>20人以下（N=184）</c:v>
                </c:pt>
                <c:pt idx="2">
                  <c:v>21人以上100人以下（N=144）</c:v>
                </c:pt>
                <c:pt idx="3">
                  <c:v>101人以上（N=88）</c:v>
                </c:pt>
                <c:pt idx="4">
                  <c:v>【 F.現場の課題発見力・問題解決力 】</c:v>
                </c:pt>
                <c:pt idx="5">
                  <c:v>20人以下（N=181）</c:v>
                </c:pt>
                <c:pt idx="6">
                  <c:v>21人以上100人以下（N=142）</c:v>
                </c:pt>
                <c:pt idx="7">
                  <c:v>101人以上（N=89）</c:v>
                </c:pt>
                <c:pt idx="8">
                  <c:v>【 B.製品・サービスの品質 】    </c:v>
                </c:pt>
                <c:pt idx="9">
                  <c:v>20人以下（N=180）</c:v>
                </c:pt>
                <c:pt idx="10">
                  <c:v>21人以上100人以下（N=143）</c:v>
                </c:pt>
                <c:pt idx="11">
                  <c:v>101人以上（N=87）</c:v>
                </c:pt>
                <c:pt idx="12">
                  <c:v>【 G.変化に対する対応力 】     </c:v>
                </c:pt>
                <c:pt idx="13">
                  <c:v>20人以下（N=180）</c:v>
                </c:pt>
                <c:pt idx="14">
                  <c:v>21人以上100人以下（N=141）</c:v>
                </c:pt>
                <c:pt idx="15">
                  <c:v>101人以上（N=87）</c:v>
                </c:pt>
                <c:pt idx="16">
                  <c:v>【 C.製品・サービスのコスト 】   </c:v>
                </c:pt>
                <c:pt idx="17">
                  <c:v>20人以下（N=181）</c:v>
                </c:pt>
                <c:pt idx="18">
                  <c:v>21人以上100人以下（N=143）</c:v>
                </c:pt>
                <c:pt idx="19">
                  <c:v>101人以上（N=89）</c:v>
                </c:pt>
                <c:pt idx="20">
                  <c:v>【 D.商品企画力・マーケティング力 】</c:v>
                </c:pt>
                <c:pt idx="21">
                  <c:v>20人以下（N=183）</c:v>
                </c:pt>
                <c:pt idx="22">
                  <c:v>21人以上100人以下（N=142）</c:v>
                </c:pt>
                <c:pt idx="23">
                  <c:v>101人以上（N=88）</c:v>
                </c:pt>
                <c:pt idx="24">
                  <c:v>【 E.生産自動化・省力化 】     </c:v>
                </c:pt>
                <c:pt idx="25">
                  <c:v>20人以下（N=176）</c:v>
                </c:pt>
                <c:pt idx="26">
                  <c:v>21人以上100人以下（N=143）</c:v>
                </c:pt>
                <c:pt idx="27">
                  <c:v>101人以上（N=88）</c:v>
                </c:pt>
              </c:strCache>
            </c:strRef>
          </c:cat>
          <c:val>
            <c:numRef>
              <c:f>'Q14.競争優位性（従業員別）'!$V$7:$V$34</c:f>
              <c:numCache>
                <c:formatCode>0.0%</c:formatCode>
                <c:ptCount val="28"/>
                <c:pt idx="0" formatCode="General">
                  <c:v>0</c:v>
                </c:pt>
                <c:pt idx="1">
                  <c:v>3.8043478260869568E-2</c:v>
                </c:pt>
                <c:pt idx="2">
                  <c:v>0.125</c:v>
                </c:pt>
                <c:pt idx="3">
                  <c:v>9.0909090909090912E-2</c:v>
                </c:pt>
                <c:pt idx="4" formatCode="General">
                  <c:v>0</c:v>
                </c:pt>
                <c:pt idx="5">
                  <c:v>0.11602209944751381</c:v>
                </c:pt>
                <c:pt idx="6">
                  <c:v>0.11267605633802817</c:v>
                </c:pt>
                <c:pt idx="7">
                  <c:v>0.12359550561797752</c:v>
                </c:pt>
                <c:pt idx="8" formatCode="General">
                  <c:v>0</c:v>
                </c:pt>
                <c:pt idx="9">
                  <c:v>3.888888888888889E-2</c:v>
                </c:pt>
                <c:pt idx="10">
                  <c:v>6.9930069930069935E-2</c:v>
                </c:pt>
                <c:pt idx="11">
                  <c:v>3.4482758620689655E-2</c:v>
                </c:pt>
                <c:pt idx="12" formatCode="General">
                  <c:v>0</c:v>
                </c:pt>
                <c:pt idx="13">
                  <c:v>8.3333333333333329E-2</c:v>
                </c:pt>
                <c:pt idx="14">
                  <c:v>0.1702127659574468</c:v>
                </c:pt>
                <c:pt idx="15">
                  <c:v>0.2413793103448276</c:v>
                </c:pt>
                <c:pt idx="16" formatCode="General">
                  <c:v>0</c:v>
                </c:pt>
                <c:pt idx="17">
                  <c:v>0.13259668508287292</c:v>
                </c:pt>
                <c:pt idx="18">
                  <c:v>0.19580419580419581</c:v>
                </c:pt>
                <c:pt idx="19">
                  <c:v>0.24719101123595505</c:v>
                </c:pt>
                <c:pt idx="20" formatCode="General">
                  <c:v>0</c:v>
                </c:pt>
                <c:pt idx="21">
                  <c:v>0.46448087431693991</c:v>
                </c:pt>
                <c:pt idx="22">
                  <c:v>0.42253521126760563</c:v>
                </c:pt>
                <c:pt idx="23">
                  <c:v>0.45454545454545453</c:v>
                </c:pt>
                <c:pt idx="24" formatCode="General">
                  <c:v>0</c:v>
                </c:pt>
                <c:pt idx="25">
                  <c:v>0.375</c:v>
                </c:pt>
                <c:pt idx="26">
                  <c:v>0.40559440559440557</c:v>
                </c:pt>
                <c:pt idx="27">
                  <c:v>0.48863636363636365</c:v>
                </c:pt>
              </c:numCache>
            </c:numRef>
          </c:val>
          <c:extLst>
            <c:ext xmlns:c16="http://schemas.microsoft.com/office/drawing/2014/chart" uri="{C3380CC4-5D6E-409C-BE32-E72D297353CC}">
              <c16:uniqueId val="{0000001D-B8C0-4EB1-AB7E-7E16E450A90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
          <c:y val="0.93874925925925923"/>
          <c:w val="1"/>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87753242635503"/>
          <c:y val="8.6520355821050568E-2"/>
          <c:w val="0.50429518032125475"/>
          <c:h val="0.83310932539682525"/>
        </c:manualLayout>
      </c:layout>
      <c:barChart>
        <c:barDir val="bar"/>
        <c:grouping val="stacked"/>
        <c:varyColors val="0"/>
        <c:ser>
          <c:idx val="0"/>
          <c:order val="0"/>
          <c:tx>
            <c:strRef>
              <c:f>'Q14.競争優位性（従業員別）'!$T$6</c:f>
              <c:strCache>
                <c:ptCount val="1"/>
                <c:pt idx="0">
                  <c:v>優位（他社と比べて優れている）</c:v>
                </c:pt>
              </c:strCache>
            </c:strRef>
          </c:tx>
          <c:spPr>
            <a:solidFill>
              <a:srgbClr val="FF9966"/>
            </a:solidFill>
            <a:ln>
              <a:solidFill>
                <a:sysClr val="windowText" lastClr="000000"/>
              </a:solidFill>
            </a:ln>
            <a:effectLst/>
          </c:spPr>
          <c:invertIfNegative val="0"/>
          <c:cat>
            <c:strRef>
              <c:f>'Q14.競争優位性（従業員別）'!$S$7:$S$34</c:f>
              <c:strCache>
                <c:ptCount val="28"/>
                <c:pt idx="0">
                  <c:v>【 A.技術開発力 】         </c:v>
                </c:pt>
                <c:pt idx="1">
                  <c:v>20人以下（N=127）</c:v>
                </c:pt>
                <c:pt idx="2">
                  <c:v>21人以上100人以下（N=104）</c:v>
                </c:pt>
                <c:pt idx="3">
                  <c:v>101人以上（N=40）</c:v>
                </c:pt>
                <c:pt idx="4">
                  <c:v>【 B.製品・サービスの品質 】    </c:v>
                </c:pt>
                <c:pt idx="5">
                  <c:v>20人以下（N=127）</c:v>
                </c:pt>
                <c:pt idx="6">
                  <c:v>21人以上100人以下（N=104）</c:v>
                </c:pt>
                <c:pt idx="7">
                  <c:v>101人以上（N=40）</c:v>
                </c:pt>
                <c:pt idx="8">
                  <c:v>【 C.製品・サービスのコスト 】   </c:v>
                </c:pt>
                <c:pt idx="9">
                  <c:v>20人以下（N=127）</c:v>
                </c:pt>
                <c:pt idx="10">
                  <c:v>21人以上100人以下（N=104）</c:v>
                </c:pt>
                <c:pt idx="11">
                  <c:v>101人以上（N=40）</c:v>
                </c:pt>
                <c:pt idx="12">
                  <c:v>【 F.現場の課題発見力・問題解決力 】</c:v>
                </c:pt>
                <c:pt idx="13">
                  <c:v>20人以下（N=125）</c:v>
                </c:pt>
                <c:pt idx="14">
                  <c:v>21人以上100人以下（N=104）</c:v>
                </c:pt>
                <c:pt idx="15">
                  <c:v>101人以上（N=39）</c:v>
                </c:pt>
                <c:pt idx="16">
                  <c:v>【 G.変化に対する対応力 】     </c:v>
                </c:pt>
                <c:pt idx="17">
                  <c:v>20人以下（N=123）</c:v>
                </c:pt>
                <c:pt idx="18">
                  <c:v>21人以上100人以下（N=104）</c:v>
                </c:pt>
                <c:pt idx="19">
                  <c:v>101人以上（N=39）</c:v>
                </c:pt>
                <c:pt idx="20">
                  <c:v>【 E.生産自動化・省力化 】     </c:v>
                </c:pt>
                <c:pt idx="21">
                  <c:v>20人以下（N=124）</c:v>
                </c:pt>
                <c:pt idx="22">
                  <c:v>21人以上100人以下（N=104）</c:v>
                </c:pt>
                <c:pt idx="23">
                  <c:v>101人以上（N=39）</c:v>
                </c:pt>
                <c:pt idx="24">
                  <c:v>【 D.商品企画力・マーケティング力 】</c:v>
                </c:pt>
                <c:pt idx="25">
                  <c:v>20人以下（N=125）</c:v>
                </c:pt>
                <c:pt idx="26">
                  <c:v>21人以上100人以下（N=104）</c:v>
                </c:pt>
                <c:pt idx="27">
                  <c:v>101人以上（N=40）</c:v>
                </c:pt>
              </c:strCache>
            </c:strRef>
          </c:cat>
          <c:val>
            <c:numRef>
              <c:f>'Q14.競争優位性（従業員別）'!$T$7:$T$34</c:f>
              <c:numCache>
                <c:formatCode>0.0%</c:formatCode>
                <c:ptCount val="28"/>
                <c:pt idx="0" formatCode="General">
                  <c:v>0</c:v>
                </c:pt>
                <c:pt idx="1">
                  <c:v>0.55905511811023623</c:v>
                </c:pt>
                <c:pt idx="2">
                  <c:v>0.42307692307692307</c:v>
                </c:pt>
                <c:pt idx="3">
                  <c:v>0.3</c:v>
                </c:pt>
                <c:pt idx="4" formatCode="General">
                  <c:v>0</c:v>
                </c:pt>
                <c:pt idx="5">
                  <c:v>0.40157480314960631</c:v>
                </c:pt>
                <c:pt idx="6">
                  <c:v>0.41346153846153844</c:v>
                </c:pt>
                <c:pt idx="7">
                  <c:v>0.4</c:v>
                </c:pt>
                <c:pt idx="8" formatCode="General">
                  <c:v>0</c:v>
                </c:pt>
                <c:pt idx="9">
                  <c:v>0.50393700787401574</c:v>
                </c:pt>
                <c:pt idx="10">
                  <c:v>0.34615384615384615</c:v>
                </c:pt>
                <c:pt idx="11">
                  <c:v>0.17499999999999999</c:v>
                </c:pt>
                <c:pt idx="12" formatCode="General">
                  <c:v>0</c:v>
                </c:pt>
                <c:pt idx="13">
                  <c:v>0.39200000000000002</c:v>
                </c:pt>
                <c:pt idx="14">
                  <c:v>0.39423076923076922</c:v>
                </c:pt>
                <c:pt idx="15">
                  <c:v>0.25641025641025639</c:v>
                </c:pt>
                <c:pt idx="16" formatCode="General">
                  <c:v>0</c:v>
                </c:pt>
                <c:pt idx="17">
                  <c:v>0.38211382113821141</c:v>
                </c:pt>
                <c:pt idx="18">
                  <c:v>0.34615384615384615</c:v>
                </c:pt>
                <c:pt idx="19">
                  <c:v>0.23076923076923078</c:v>
                </c:pt>
                <c:pt idx="20" formatCode="General">
                  <c:v>0</c:v>
                </c:pt>
                <c:pt idx="21">
                  <c:v>0.10483870967741936</c:v>
                </c:pt>
                <c:pt idx="22">
                  <c:v>0.125</c:v>
                </c:pt>
                <c:pt idx="23">
                  <c:v>5.128205128205128E-2</c:v>
                </c:pt>
                <c:pt idx="24" formatCode="General">
                  <c:v>0</c:v>
                </c:pt>
                <c:pt idx="25">
                  <c:v>0.104</c:v>
                </c:pt>
                <c:pt idx="26">
                  <c:v>0.125</c:v>
                </c:pt>
                <c:pt idx="27">
                  <c:v>0.05</c:v>
                </c:pt>
              </c:numCache>
            </c:numRef>
          </c:val>
          <c:extLst>
            <c:ext xmlns:c16="http://schemas.microsoft.com/office/drawing/2014/chart" uri="{C3380CC4-5D6E-409C-BE32-E72D297353CC}">
              <c16:uniqueId val="{00000009-6C99-4DA2-B3B8-876C2EAC9AB7}"/>
            </c:ext>
          </c:extLst>
        </c:ser>
        <c:ser>
          <c:idx val="2"/>
          <c:order val="1"/>
          <c:tx>
            <c:strRef>
              <c:f>'Q14.競争優位性（従業員別）'!$U$6</c:f>
              <c:strCache>
                <c:ptCount val="1"/>
                <c:pt idx="0">
                  <c:v>同等（他社と同程度）</c:v>
                </c:pt>
              </c:strCache>
            </c:strRef>
          </c:tx>
          <c:spPr>
            <a:solidFill>
              <a:srgbClr val="FFFF99"/>
            </a:solidFill>
            <a:ln w="9525">
              <a:solidFill>
                <a:sysClr val="windowText" lastClr="000000"/>
              </a:solidFill>
            </a:ln>
            <a:effectLst/>
          </c:spPr>
          <c:invertIfNegative val="0"/>
          <c:cat>
            <c:strRef>
              <c:f>'Q14.競争優位性（従業員別）'!$S$7:$S$34</c:f>
              <c:strCache>
                <c:ptCount val="28"/>
                <c:pt idx="0">
                  <c:v>【 A.技術開発力 】         </c:v>
                </c:pt>
                <c:pt idx="1">
                  <c:v>20人以下（N=127）</c:v>
                </c:pt>
                <c:pt idx="2">
                  <c:v>21人以上100人以下（N=104）</c:v>
                </c:pt>
                <c:pt idx="3">
                  <c:v>101人以上（N=40）</c:v>
                </c:pt>
                <c:pt idx="4">
                  <c:v>【 B.製品・サービスの品質 】    </c:v>
                </c:pt>
                <c:pt idx="5">
                  <c:v>20人以下（N=127）</c:v>
                </c:pt>
                <c:pt idx="6">
                  <c:v>21人以上100人以下（N=104）</c:v>
                </c:pt>
                <c:pt idx="7">
                  <c:v>101人以上（N=40）</c:v>
                </c:pt>
                <c:pt idx="8">
                  <c:v>【 C.製品・サービスのコスト 】   </c:v>
                </c:pt>
                <c:pt idx="9">
                  <c:v>20人以下（N=127）</c:v>
                </c:pt>
                <c:pt idx="10">
                  <c:v>21人以上100人以下（N=104）</c:v>
                </c:pt>
                <c:pt idx="11">
                  <c:v>101人以上（N=40）</c:v>
                </c:pt>
                <c:pt idx="12">
                  <c:v>【 F.現場の課題発見力・問題解決力 】</c:v>
                </c:pt>
                <c:pt idx="13">
                  <c:v>20人以下（N=125）</c:v>
                </c:pt>
                <c:pt idx="14">
                  <c:v>21人以上100人以下（N=104）</c:v>
                </c:pt>
                <c:pt idx="15">
                  <c:v>101人以上（N=39）</c:v>
                </c:pt>
                <c:pt idx="16">
                  <c:v>【 G.変化に対する対応力 】     </c:v>
                </c:pt>
                <c:pt idx="17">
                  <c:v>20人以下（N=123）</c:v>
                </c:pt>
                <c:pt idx="18">
                  <c:v>21人以上100人以下（N=104）</c:v>
                </c:pt>
                <c:pt idx="19">
                  <c:v>101人以上（N=39）</c:v>
                </c:pt>
                <c:pt idx="20">
                  <c:v>【 E.生産自動化・省力化 】     </c:v>
                </c:pt>
                <c:pt idx="21">
                  <c:v>20人以下（N=124）</c:v>
                </c:pt>
                <c:pt idx="22">
                  <c:v>21人以上100人以下（N=104）</c:v>
                </c:pt>
                <c:pt idx="23">
                  <c:v>101人以上（N=39）</c:v>
                </c:pt>
                <c:pt idx="24">
                  <c:v>【 D.商品企画力・マーケティング力 】</c:v>
                </c:pt>
                <c:pt idx="25">
                  <c:v>20人以下（N=125）</c:v>
                </c:pt>
                <c:pt idx="26">
                  <c:v>21人以上100人以下（N=104）</c:v>
                </c:pt>
                <c:pt idx="27">
                  <c:v>101人以上（N=40）</c:v>
                </c:pt>
              </c:strCache>
            </c:strRef>
          </c:cat>
          <c:val>
            <c:numRef>
              <c:f>'Q14.競争優位性（従業員別）'!$U$7:$U$34</c:f>
              <c:numCache>
                <c:formatCode>0.0%</c:formatCode>
                <c:ptCount val="28"/>
                <c:pt idx="0" formatCode="General">
                  <c:v>0</c:v>
                </c:pt>
                <c:pt idx="1">
                  <c:v>0.36220472440944884</c:v>
                </c:pt>
                <c:pt idx="2">
                  <c:v>0.52884615384615385</c:v>
                </c:pt>
                <c:pt idx="3">
                  <c:v>0.6</c:v>
                </c:pt>
                <c:pt idx="4" formatCode="General">
                  <c:v>0</c:v>
                </c:pt>
                <c:pt idx="5">
                  <c:v>0.49606299212598426</c:v>
                </c:pt>
                <c:pt idx="6">
                  <c:v>0.55769230769230771</c:v>
                </c:pt>
                <c:pt idx="7">
                  <c:v>0.57499999999999996</c:v>
                </c:pt>
                <c:pt idx="8" formatCode="General">
                  <c:v>0</c:v>
                </c:pt>
                <c:pt idx="9">
                  <c:v>0.38582677165354329</c:v>
                </c:pt>
                <c:pt idx="10">
                  <c:v>0.54807692307692313</c:v>
                </c:pt>
                <c:pt idx="11">
                  <c:v>0.65</c:v>
                </c:pt>
                <c:pt idx="12" formatCode="General">
                  <c:v>0</c:v>
                </c:pt>
                <c:pt idx="13">
                  <c:v>0.48799999999999999</c:v>
                </c:pt>
                <c:pt idx="14">
                  <c:v>0.50961538461538458</c:v>
                </c:pt>
                <c:pt idx="15">
                  <c:v>0.5641025641025641</c:v>
                </c:pt>
                <c:pt idx="16" formatCode="General">
                  <c:v>0</c:v>
                </c:pt>
                <c:pt idx="17">
                  <c:v>0.48780487804878048</c:v>
                </c:pt>
                <c:pt idx="18">
                  <c:v>0.51923076923076927</c:v>
                </c:pt>
                <c:pt idx="19">
                  <c:v>0.51282051282051277</c:v>
                </c:pt>
                <c:pt idx="20" formatCode="General">
                  <c:v>0</c:v>
                </c:pt>
                <c:pt idx="21">
                  <c:v>0.44354838709677419</c:v>
                </c:pt>
                <c:pt idx="22">
                  <c:v>0.51923076923076927</c:v>
                </c:pt>
                <c:pt idx="23">
                  <c:v>0.61538461538461542</c:v>
                </c:pt>
                <c:pt idx="24" formatCode="General">
                  <c:v>0</c:v>
                </c:pt>
                <c:pt idx="25">
                  <c:v>0.40799999999999997</c:v>
                </c:pt>
                <c:pt idx="26">
                  <c:v>0.45192307692307693</c:v>
                </c:pt>
                <c:pt idx="27">
                  <c:v>0.4</c:v>
                </c:pt>
              </c:numCache>
            </c:numRef>
          </c:val>
          <c:extLst>
            <c:ext xmlns:c16="http://schemas.microsoft.com/office/drawing/2014/chart" uri="{C3380CC4-5D6E-409C-BE32-E72D297353CC}">
              <c16:uniqueId val="{00000013-6C99-4DA2-B3B8-876C2EAC9AB7}"/>
            </c:ext>
          </c:extLst>
        </c:ser>
        <c:ser>
          <c:idx val="1"/>
          <c:order val="2"/>
          <c:tx>
            <c:strRef>
              <c:f>'Q14.競争優位性（従業員別）'!$V$6</c:f>
              <c:strCache>
                <c:ptCount val="1"/>
                <c:pt idx="0">
                  <c:v>劣位（他社と比べて劣っている）</c:v>
                </c:pt>
              </c:strCache>
            </c:strRef>
          </c:tx>
          <c:spPr>
            <a:solidFill>
              <a:srgbClr val="3366FF"/>
            </a:solidFill>
            <a:ln>
              <a:solidFill>
                <a:sysClr val="windowText" lastClr="000000"/>
              </a:solidFill>
            </a:ln>
            <a:effectLst/>
          </c:spPr>
          <c:invertIfNegative val="0"/>
          <c:cat>
            <c:strRef>
              <c:f>'Q14.競争優位性（従業員別）'!$S$7:$S$34</c:f>
              <c:strCache>
                <c:ptCount val="28"/>
                <c:pt idx="0">
                  <c:v>【 A.技術開発力 】         </c:v>
                </c:pt>
                <c:pt idx="1">
                  <c:v>20人以下（N=127）</c:v>
                </c:pt>
                <c:pt idx="2">
                  <c:v>21人以上100人以下（N=104）</c:v>
                </c:pt>
                <c:pt idx="3">
                  <c:v>101人以上（N=40）</c:v>
                </c:pt>
                <c:pt idx="4">
                  <c:v>【 B.製品・サービスの品質 】    </c:v>
                </c:pt>
                <c:pt idx="5">
                  <c:v>20人以下（N=127）</c:v>
                </c:pt>
                <c:pt idx="6">
                  <c:v>21人以上100人以下（N=104）</c:v>
                </c:pt>
                <c:pt idx="7">
                  <c:v>101人以上（N=40）</c:v>
                </c:pt>
                <c:pt idx="8">
                  <c:v>【 C.製品・サービスのコスト 】   </c:v>
                </c:pt>
                <c:pt idx="9">
                  <c:v>20人以下（N=127）</c:v>
                </c:pt>
                <c:pt idx="10">
                  <c:v>21人以上100人以下（N=104）</c:v>
                </c:pt>
                <c:pt idx="11">
                  <c:v>101人以上（N=40）</c:v>
                </c:pt>
                <c:pt idx="12">
                  <c:v>【 F.現場の課題発見力・問題解決力 】</c:v>
                </c:pt>
                <c:pt idx="13">
                  <c:v>20人以下（N=125）</c:v>
                </c:pt>
                <c:pt idx="14">
                  <c:v>21人以上100人以下（N=104）</c:v>
                </c:pt>
                <c:pt idx="15">
                  <c:v>101人以上（N=39）</c:v>
                </c:pt>
                <c:pt idx="16">
                  <c:v>【 G.変化に対する対応力 】     </c:v>
                </c:pt>
                <c:pt idx="17">
                  <c:v>20人以下（N=123）</c:v>
                </c:pt>
                <c:pt idx="18">
                  <c:v>21人以上100人以下（N=104）</c:v>
                </c:pt>
                <c:pt idx="19">
                  <c:v>101人以上（N=39）</c:v>
                </c:pt>
                <c:pt idx="20">
                  <c:v>【 E.生産自動化・省力化 】     </c:v>
                </c:pt>
                <c:pt idx="21">
                  <c:v>20人以下（N=124）</c:v>
                </c:pt>
                <c:pt idx="22">
                  <c:v>21人以上100人以下（N=104）</c:v>
                </c:pt>
                <c:pt idx="23">
                  <c:v>101人以上（N=39）</c:v>
                </c:pt>
                <c:pt idx="24">
                  <c:v>【 D.商品企画力・マーケティング力 】</c:v>
                </c:pt>
                <c:pt idx="25">
                  <c:v>20人以下（N=125）</c:v>
                </c:pt>
                <c:pt idx="26">
                  <c:v>21人以上100人以下（N=104）</c:v>
                </c:pt>
                <c:pt idx="27">
                  <c:v>101人以上（N=40）</c:v>
                </c:pt>
              </c:strCache>
            </c:strRef>
          </c:cat>
          <c:val>
            <c:numRef>
              <c:f>'Q14.競争優位性（従業員別）'!$V$7:$V$34</c:f>
              <c:numCache>
                <c:formatCode>0.0%</c:formatCode>
                <c:ptCount val="28"/>
                <c:pt idx="0" formatCode="General">
                  <c:v>0</c:v>
                </c:pt>
                <c:pt idx="1">
                  <c:v>7.874015748031496E-2</c:v>
                </c:pt>
                <c:pt idx="2">
                  <c:v>4.807692307692308E-2</c:v>
                </c:pt>
                <c:pt idx="3">
                  <c:v>0.1</c:v>
                </c:pt>
                <c:pt idx="4" formatCode="General">
                  <c:v>0</c:v>
                </c:pt>
                <c:pt idx="5">
                  <c:v>0.10236220472440945</c:v>
                </c:pt>
                <c:pt idx="6">
                  <c:v>2.8846153846153848E-2</c:v>
                </c:pt>
                <c:pt idx="7">
                  <c:v>2.5000000000000001E-2</c:v>
                </c:pt>
                <c:pt idx="8" formatCode="General">
                  <c:v>0</c:v>
                </c:pt>
                <c:pt idx="9">
                  <c:v>0.11023622047244094</c:v>
                </c:pt>
                <c:pt idx="10">
                  <c:v>0.10576923076923077</c:v>
                </c:pt>
                <c:pt idx="11">
                  <c:v>0.17499999999999999</c:v>
                </c:pt>
                <c:pt idx="12" formatCode="General">
                  <c:v>0</c:v>
                </c:pt>
                <c:pt idx="13">
                  <c:v>0.12</c:v>
                </c:pt>
                <c:pt idx="14">
                  <c:v>9.6153846153846159E-2</c:v>
                </c:pt>
                <c:pt idx="15">
                  <c:v>0.17948717948717949</c:v>
                </c:pt>
                <c:pt idx="16" formatCode="General">
                  <c:v>0</c:v>
                </c:pt>
                <c:pt idx="17">
                  <c:v>0.13008130081300814</c:v>
                </c:pt>
                <c:pt idx="18">
                  <c:v>0.13461538461538461</c:v>
                </c:pt>
                <c:pt idx="19">
                  <c:v>0.25641025641025639</c:v>
                </c:pt>
                <c:pt idx="20" formatCode="General">
                  <c:v>0</c:v>
                </c:pt>
                <c:pt idx="21">
                  <c:v>0.45161290322580644</c:v>
                </c:pt>
                <c:pt idx="22">
                  <c:v>0.35576923076923078</c:v>
                </c:pt>
                <c:pt idx="23">
                  <c:v>0.33333333333333331</c:v>
                </c:pt>
                <c:pt idx="24" formatCode="General">
                  <c:v>0</c:v>
                </c:pt>
                <c:pt idx="25">
                  <c:v>0.48799999999999999</c:v>
                </c:pt>
                <c:pt idx="26">
                  <c:v>0.42307692307692307</c:v>
                </c:pt>
                <c:pt idx="27">
                  <c:v>0.55000000000000004</c:v>
                </c:pt>
              </c:numCache>
            </c:numRef>
          </c:val>
          <c:extLst>
            <c:ext xmlns:c16="http://schemas.microsoft.com/office/drawing/2014/chart" uri="{C3380CC4-5D6E-409C-BE32-E72D297353CC}">
              <c16:uniqueId val="{0000001D-6C99-4DA2-B3B8-876C2EAC9AB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
          <c:y val="0.93874925925925923"/>
          <c:w val="1"/>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87753242635503"/>
          <c:y val="8.6520355821050568E-2"/>
          <c:w val="0.50429518032125475"/>
          <c:h val="0.83310932539682525"/>
        </c:manualLayout>
      </c:layout>
      <c:barChart>
        <c:barDir val="bar"/>
        <c:grouping val="stacked"/>
        <c:varyColors val="0"/>
        <c:ser>
          <c:idx val="0"/>
          <c:order val="0"/>
          <c:tx>
            <c:strRef>
              <c:f>'Q14.競争優位性（従業員別）'!$T$6</c:f>
              <c:strCache>
                <c:ptCount val="1"/>
                <c:pt idx="0">
                  <c:v>優位（他社と比べて優れている）</c:v>
                </c:pt>
              </c:strCache>
            </c:strRef>
          </c:tx>
          <c:spPr>
            <a:solidFill>
              <a:srgbClr val="FF9966"/>
            </a:solidFill>
            <a:ln>
              <a:solidFill>
                <a:sysClr val="windowText" lastClr="000000"/>
              </a:solidFill>
            </a:ln>
            <a:effectLst/>
          </c:spPr>
          <c:invertIfNegative val="0"/>
          <c:cat>
            <c:strRef>
              <c:f>'Q14.競争優位性（従業員別）'!$S$7:$S$34</c:f>
              <c:strCache>
                <c:ptCount val="28"/>
                <c:pt idx="0">
                  <c:v>【 F.現場の課題発見力・問題解決力 】</c:v>
                </c:pt>
                <c:pt idx="1">
                  <c:v>20人以下（N=93）</c:v>
                </c:pt>
                <c:pt idx="2">
                  <c:v>21人以上100人以下（N=105）</c:v>
                </c:pt>
                <c:pt idx="3">
                  <c:v>101人以上（N=66）</c:v>
                </c:pt>
                <c:pt idx="4">
                  <c:v>【 B.製品・サービスの品質 】    </c:v>
                </c:pt>
                <c:pt idx="5">
                  <c:v>20人以下（N=93）</c:v>
                </c:pt>
                <c:pt idx="6">
                  <c:v>21人以上100人以下（N=104）</c:v>
                </c:pt>
                <c:pt idx="7">
                  <c:v>101人以上（N=65）</c:v>
                </c:pt>
                <c:pt idx="8">
                  <c:v>【 A.技術開発力 】         </c:v>
                </c:pt>
                <c:pt idx="9">
                  <c:v>20人以下（N=93）</c:v>
                </c:pt>
                <c:pt idx="10">
                  <c:v>21人以上100人以下（N=105）</c:v>
                </c:pt>
                <c:pt idx="11">
                  <c:v>101人以上（N=66）</c:v>
                </c:pt>
                <c:pt idx="12">
                  <c:v>【 C.製品・サービスのコスト 】   </c:v>
                </c:pt>
                <c:pt idx="13">
                  <c:v>20人以下（N=94）</c:v>
                </c:pt>
                <c:pt idx="14">
                  <c:v>21人以上100人以下（N=102）</c:v>
                </c:pt>
                <c:pt idx="15">
                  <c:v>101人以上（N=65）</c:v>
                </c:pt>
                <c:pt idx="16">
                  <c:v>【 G.変化に対する対応力 】     </c:v>
                </c:pt>
                <c:pt idx="17">
                  <c:v>20人以下（N=93）</c:v>
                </c:pt>
                <c:pt idx="18">
                  <c:v>21人以上100人以下（N=103）</c:v>
                </c:pt>
                <c:pt idx="19">
                  <c:v>101人以上（N=66）</c:v>
                </c:pt>
                <c:pt idx="20">
                  <c:v>【 D.商品企画力・マーケティング力 】</c:v>
                </c:pt>
                <c:pt idx="21">
                  <c:v>20人以下（N=94）</c:v>
                </c:pt>
                <c:pt idx="22">
                  <c:v>21人以上100人以下（N=105）</c:v>
                </c:pt>
                <c:pt idx="23">
                  <c:v>101人以上（N=66）</c:v>
                </c:pt>
                <c:pt idx="24">
                  <c:v>【 E.生産自動化・省力化 】     </c:v>
                </c:pt>
                <c:pt idx="25">
                  <c:v>20人以下（N=93）</c:v>
                </c:pt>
                <c:pt idx="26">
                  <c:v>21人以上100人以下（N=104）</c:v>
                </c:pt>
                <c:pt idx="27">
                  <c:v>101人以上（N=66）</c:v>
                </c:pt>
              </c:strCache>
            </c:strRef>
          </c:cat>
          <c:val>
            <c:numRef>
              <c:f>'Q14.競争優位性（従業員別）'!$T$7:$T$34</c:f>
              <c:numCache>
                <c:formatCode>0.0%</c:formatCode>
                <c:ptCount val="28"/>
                <c:pt idx="0" formatCode="General">
                  <c:v>0</c:v>
                </c:pt>
                <c:pt idx="1">
                  <c:v>0.40860215053763443</c:v>
                </c:pt>
                <c:pt idx="2">
                  <c:v>0.32380952380952382</c:v>
                </c:pt>
                <c:pt idx="3">
                  <c:v>0.42424242424242425</c:v>
                </c:pt>
                <c:pt idx="4" formatCode="General">
                  <c:v>0</c:v>
                </c:pt>
                <c:pt idx="5">
                  <c:v>0.34408602150537637</c:v>
                </c:pt>
                <c:pt idx="6">
                  <c:v>0.34615384615384615</c:v>
                </c:pt>
                <c:pt idx="7">
                  <c:v>0.46153846153846156</c:v>
                </c:pt>
                <c:pt idx="8" formatCode="General">
                  <c:v>0</c:v>
                </c:pt>
                <c:pt idx="9">
                  <c:v>0.45161290322580644</c:v>
                </c:pt>
                <c:pt idx="10">
                  <c:v>0.34285714285714286</c:v>
                </c:pt>
                <c:pt idx="11">
                  <c:v>0.30303030303030304</c:v>
                </c:pt>
                <c:pt idx="12" formatCode="General">
                  <c:v>0</c:v>
                </c:pt>
                <c:pt idx="13">
                  <c:v>0.39361702127659576</c:v>
                </c:pt>
                <c:pt idx="14">
                  <c:v>0.25490196078431371</c:v>
                </c:pt>
                <c:pt idx="15">
                  <c:v>0.32307692307692309</c:v>
                </c:pt>
                <c:pt idx="16" formatCode="General">
                  <c:v>0</c:v>
                </c:pt>
                <c:pt idx="17">
                  <c:v>0.39784946236559138</c:v>
                </c:pt>
                <c:pt idx="18">
                  <c:v>0.25242718446601942</c:v>
                </c:pt>
                <c:pt idx="19">
                  <c:v>0.21212121212121213</c:v>
                </c:pt>
                <c:pt idx="20" formatCode="General">
                  <c:v>0</c:v>
                </c:pt>
                <c:pt idx="21">
                  <c:v>0.1276595744680851</c:v>
                </c:pt>
                <c:pt idx="22">
                  <c:v>1.9047619047619049E-2</c:v>
                </c:pt>
                <c:pt idx="23">
                  <c:v>4.5454545454545456E-2</c:v>
                </c:pt>
                <c:pt idx="24" formatCode="General">
                  <c:v>0</c:v>
                </c:pt>
                <c:pt idx="25">
                  <c:v>5.3763440860215055E-2</c:v>
                </c:pt>
                <c:pt idx="26">
                  <c:v>3.8461538461538464E-2</c:v>
                </c:pt>
                <c:pt idx="27">
                  <c:v>4.5454545454545456E-2</c:v>
                </c:pt>
              </c:numCache>
            </c:numRef>
          </c:val>
          <c:extLst>
            <c:ext xmlns:c16="http://schemas.microsoft.com/office/drawing/2014/chart" uri="{C3380CC4-5D6E-409C-BE32-E72D297353CC}">
              <c16:uniqueId val="{00000009-7CC0-48EB-9424-FEF4B4FA4B8F}"/>
            </c:ext>
          </c:extLst>
        </c:ser>
        <c:ser>
          <c:idx val="2"/>
          <c:order val="1"/>
          <c:tx>
            <c:strRef>
              <c:f>'Q14.競争優位性（従業員別）'!$U$6</c:f>
              <c:strCache>
                <c:ptCount val="1"/>
                <c:pt idx="0">
                  <c:v>同等（他社と同程度）</c:v>
                </c:pt>
              </c:strCache>
            </c:strRef>
          </c:tx>
          <c:spPr>
            <a:solidFill>
              <a:srgbClr val="FFFF99"/>
            </a:solidFill>
            <a:ln w="9525">
              <a:solidFill>
                <a:sysClr val="windowText" lastClr="000000"/>
              </a:solidFill>
            </a:ln>
            <a:effectLst/>
          </c:spPr>
          <c:invertIfNegative val="0"/>
          <c:cat>
            <c:strRef>
              <c:f>'Q14.競争優位性（従業員別）'!$S$7:$S$34</c:f>
              <c:strCache>
                <c:ptCount val="28"/>
                <c:pt idx="0">
                  <c:v>【 F.現場の課題発見力・問題解決力 】</c:v>
                </c:pt>
                <c:pt idx="1">
                  <c:v>20人以下（N=93）</c:v>
                </c:pt>
                <c:pt idx="2">
                  <c:v>21人以上100人以下（N=105）</c:v>
                </c:pt>
                <c:pt idx="3">
                  <c:v>101人以上（N=66）</c:v>
                </c:pt>
                <c:pt idx="4">
                  <c:v>【 B.製品・サービスの品質 】    </c:v>
                </c:pt>
                <c:pt idx="5">
                  <c:v>20人以下（N=93）</c:v>
                </c:pt>
                <c:pt idx="6">
                  <c:v>21人以上100人以下（N=104）</c:v>
                </c:pt>
                <c:pt idx="7">
                  <c:v>101人以上（N=65）</c:v>
                </c:pt>
                <c:pt idx="8">
                  <c:v>【 A.技術開発力 】         </c:v>
                </c:pt>
                <c:pt idx="9">
                  <c:v>20人以下（N=93）</c:v>
                </c:pt>
                <c:pt idx="10">
                  <c:v>21人以上100人以下（N=105）</c:v>
                </c:pt>
                <c:pt idx="11">
                  <c:v>101人以上（N=66）</c:v>
                </c:pt>
                <c:pt idx="12">
                  <c:v>【 C.製品・サービスのコスト 】   </c:v>
                </c:pt>
                <c:pt idx="13">
                  <c:v>20人以下（N=94）</c:v>
                </c:pt>
                <c:pt idx="14">
                  <c:v>21人以上100人以下（N=102）</c:v>
                </c:pt>
                <c:pt idx="15">
                  <c:v>101人以上（N=65）</c:v>
                </c:pt>
                <c:pt idx="16">
                  <c:v>【 G.変化に対する対応力 】     </c:v>
                </c:pt>
                <c:pt idx="17">
                  <c:v>20人以下（N=93）</c:v>
                </c:pt>
                <c:pt idx="18">
                  <c:v>21人以上100人以下（N=103）</c:v>
                </c:pt>
                <c:pt idx="19">
                  <c:v>101人以上（N=66）</c:v>
                </c:pt>
                <c:pt idx="20">
                  <c:v>【 D.商品企画力・マーケティング力 】</c:v>
                </c:pt>
                <c:pt idx="21">
                  <c:v>20人以下（N=94）</c:v>
                </c:pt>
                <c:pt idx="22">
                  <c:v>21人以上100人以下（N=105）</c:v>
                </c:pt>
                <c:pt idx="23">
                  <c:v>101人以上（N=66）</c:v>
                </c:pt>
                <c:pt idx="24">
                  <c:v>【 E.生産自動化・省力化 】     </c:v>
                </c:pt>
                <c:pt idx="25">
                  <c:v>20人以下（N=93）</c:v>
                </c:pt>
                <c:pt idx="26">
                  <c:v>21人以上100人以下（N=104）</c:v>
                </c:pt>
                <c:pt idx="27">
                  <c:v>101人以上（N=66）</c:v>
                </c:pt>
              </c:strCache>
            </c:strRef>
          </c:cat>
          <c:val>
            <c:numRef>
              <c:f>'Q14.競争優位性（従業員別）'!$U$7:$U$34</c:f>
              <c:numCache>
                <c:formatCode>0.0%</c:formatCode>
                <c:ptCount val="28"/>
                <c:pt idx="0" formatCode="General">
                  <c:v>0</c:v>
                </c:pt>
                <c:pt idx="1">
                  <c:v>0.5268817204301075</c:v>
                </c:pt>
                <c:pt idx="2">
                  <c:v>0.54285714285714282</c:v>
                </c:pt>
                <c:pt idx="3">
                  <c:v>0.45454545454545453</c:v>
                </c:pt>
                <c:pt idx="4" formatCode="General">
                  <c:v>0</c:v>
                </c:pt>
                <c:pt idx="5">
                  <c:v>0.62365591397849462</c:v>
                </c:pt>
                <c:pt idx="6">
                  <c:v>0.60576923076923073</c:v>
                </c:pt>
                <c:pt idx="7">
                  <c:v>0.50769230769230766</c:v>
                </c:pt>
                <c:pt idx="8" formatCode="General">
                  <c:v>0</c:v>
                </c:pt>
                <c:pt idx="9">
                  <c:v>0.40860215053763443</c:v>
                </c:pt>
                <c:pt idx="10">
                  <c:v>0.53333333333333333</c:v>
                </c:pt>
                <c:pt idx="11">
                  <c:v>0.62121212121212122</c:v>
                </c:pt>
                <c:pt idx="12" formatCode="General">
                  <c:v>0</c:v>
                </c:pt>
                <c:pt idx="13">
                  <c:v>0.52127659574468088</c:v>
                </c:pt>
                <c:pt idx="14">
                  <c:v>0.65686274509803921</c:v>
                </c:pt>
                <c:pt idx="15">
                  <c:v>0.58461538461538465</c:v>
                </c:pt>
                <c:pt idx="16" formatCode="General">
                  <c:v>0</c:v>
                </c:pt>
                <c:pt idx="17">
                  <c:v>0.4946236559139785</c:v>
                </c:pt>
                <c:pt idx="18">
                  <c:v>0.59223300970873782</c:v>
                </c:pt>
                <c:pt idx="19">
                  <c:v>0.60606060606060608</c:v>
                </c:pt>
                <c:pt idx="20" formatCode="General">
                  <c:v>0</c:v>
                </c:pt>
                <c:pt idx="21">
                  <c:v>0.38297872340425532</c:v>
                </c:pt>
                <c:pt idx="22">
                  <c:v>0.50476190476190474</c:v>
                </c:pt>
                <c:pt idx="23">
                  <c:v>0.46969696969696972</c:v>
                </c:pt>
                <c:pt idx="24" formatCode="General">
                  <c:v>0</c:v>
                </c:pt>
                <c:pt idx="25">
                  <c:v>0.5376344086021505</c:v>
                </c:pt>
                <c:pt idx="26">
                  <c:v>0.60576923076923073</c:v>
                </c:pt>
                <c:pt idx="27">
                  <c:v>0.54545454545454541</c:v>
                </c:pt>
              </c:numCache>
            </c:numRef>
          </c:val>
          <c:extLst>
            <c:ext xmlns:c16="http://schemas.microsoft.com/office/drawing/2014/chart" uri="{C3380CC4-5D6E-409C-BE32-E72D297353CC}">
              <c16:uniqueId val="{00000013-7CC0-48EB-9424-FEF4B4FA4B8F}"/>
            </c:ext>
          </c:extLst>
        </c:ser>
        <c:ser>
          <c:idx val="1"/>
          <c:order val="2"/>
          <c:tx>
            <c:strRef>
              <c:f>'Q14.競争優位性（従業員別）'!$V$6</c:f>
              <c:strCache>
                <c:ptCount val="1"/>
                <c:pt idx="0">
                  <c:v>劣位（他社と比べて劣っている）</c:v>
                </c:pt>
              </c:strCache>
            </c:strRef>
          </c:tx>
          <c:spPr>
            <a:solidFill>
              <a:srgbClr val="3366FF"/>
            </a:solidFill>
            <a:ln>
              <a:solidFill>
                <a:sysClr val="windowText" lastClr="000000"/>
              </a:solidFill>
            </a:ln>
            <a:effectLst/>
          </c:spPr>
          <c:invertIfNegative val="0"/>
          <c:cat>
            <c:strRef>
              <c:f>'Q14.競争優位性（従業員別）'!$S$7:$S$34</c:f>
              <c:strCache>
                <c:ptCount val="28"/>
                <c:pt idx="0">
                  <c:v>【 F.現場の課題発見力・問題解決力 】</c:v>
                </c:pt>
                <c:pt idx="1">
                  <c:v>20人以下（N=93）</c:v>
                </c:pt>
                <c:pt idx="2">
                  <c:v>21人以上100人以下（N=105）</c:v>
                </c:pt>
                <c:pt idx="3">
                  <c:v>101人以上（N=66）</c:v>
                </c:pt>
                <c:pt idx="4">
                  <c:v>【 B.製品・サービスの品質 】    </c:v>
                </c:pt>
                <c:pt idx="5">
                  <c:v>20人以下（N=93）</c:v>
                </c:pt>
                <c:pt idx="6">
                  <c:v>21人以上100人以下（N=104）</c:v>
                </c:pt>
                <c:pt idx="7">
                  <c:v>101人以上（N=65）</c:v>
                </c:pt>
                <c:pt idx="8">
                  <c:v>【 A.技術開発力 】         </c:v>
                </c:pt>
                <c:pt idx="9">
                  <c:v>20人以下（N=93）</c:v>
                </c:pt>
                <c:pt idx="10">
                  <c:v>21人以上100人以下（N=105）</c:v>
                </c:pt>
                <c:pt idx="11">
                  <c:v>101人以上（N=66）</c:v>
                </c:pt>
                <c:pt idx="12">
                  <c:v>【 C.製品・サービスのコスト 】   </c:v>
                </c:pt>
                <c:pt idx="13">
                  <c:v>20人以下（N=94）</c:v>
                </c:pt>
                <c:pt idx="14">
                  <c:v>21人以上100人以下（N=102）</c:v>
                </c:pt>
                <c:pt idx="15">
                  <c:v>101人以上（N=65）</c:v>
                </c:pt>
                <c:pt idx="16">
                  <c:v>【 G.変化に対する対応力 】     </c:v>
                </c:pt>
                <c:pt idx="17">
                  <c:v>20人以下（N=93）</c:v>
                </c:pt>
                <c:pt idx="18">
                  <c:v>21人以上100人以下（N=103）</c:v>
                </c:pt>
                <c:pt idx="19">
                  <c:v>101人以上（N=66）</c:v>
                </c:pt>
                <c:pt idx="20">
                  <c:v>【 D.商品企画力・マーケティング力 】</c:v>
                </c:pt>
                <c:pt idx="21">
                  <c:v>20人以下（N=94）</c:v>
                </c:pt>
                <c:pt idx="22">
                  <c:v>21人以上100人以下（N=105）</c:v>
                </c:pt>
                <c:pt idx="23">
                  <c:v>101人以上（N=66）</c:v>
                </c:pt>
                <c:pt idx="24">
                  <c:v>【 E.生産自動化・省力化 】     </c:v>
                </c:pt>
                <c:pt idx="25">
                  <c:v>20人以下（N=93）</c:v>
                </c:pt>
                <c:pt idx="26">
                  <c:v>21人以上100人以下（N=104）</c:v>
                </c:pt>
                <c:pt idx="27">
                  <c:v>101人以上（N=66）</c:v>
                </c:pt>
              </c:strCache>
            </c:strRef>
          </c:cat>
          <c:val>
            <c:numRef>
              <c:f>'Q14.競争優位性（従業員別）'!$V$7:$V$34</c:f>
              <c:numCache>
                <c:formatCode>0.0%</c:formatCode>
                <c:ptCount val="28"/>
                <c:pt idx="0" formatCode="General">
                  <c:v>0</c:v>
                </c:pt>
                <c:pt idx="1">
                  <c:v>6.4516129032258063E-2</c:v>
                </c:pt>
                <c:pt idx="2">
                  <c:v>0.13333333333333333</c:v>
                </c:pt>
                <c:pt idx="3">
                  <c:v>0.12121212121212122</c:v>
                </c:pt>
                <c:pt idx="4" formatCode="General">
                  <c:v>0</c:v>
                </c:pt>
                <c:pt idx="5">
                  <c:v>3.2258064516129031E-2</c:v>
                </c:pt>
                <c:pt idx="6">
                  <c:v>4.807692307692308E-2</c:v>
                </c:pt>
                <c:pt idx="7">
                  <c:v>3.0769230769230771E-2</c:v>
                </c:pt>
                <c:pt idx="8" formatCode="General">
                  <c:v>0</c:v>
                </c:pt>
                <c:pt idx="9">
                  <c:v>0.13978494623655913</c:v>
                </c:pt>
                <c:pt idx="10">
                  <c:v>0.12380952380952381</c:v>
                </c:pt>
                <c:pt idx="11">
                  <c:v>7.575757575757576E-2</c:v>
                </c:pt>
                <c:pt idx="12" formatCode="General">
                  <c:v>0</c:v>
                </c:pt>
                <c:pt idx="13">
                  <c:v>8.5106382978723402E-2</c:v>
                </c:pt>
                <c:pt idx="14">
                  <c:v>8.8235294117647065E-2</c:v>
                </c:pt>
                <c:pt idx="15">
                  <c:v>9.2307692307692313E-2</c:v>
                </c:pt>
                <c:pt idx="16" formatCode="General">
                  <c:v>0</c:v>
                </c:pt>
                <c:pt idx="17">
                  <c:v>0.10752688172043011</c:v>
                </c:pt>
                <c:pt idx="18">
                  <c:v>0.1553398058252427</c:v>
                </c:pt>
                <c:pt idx="19">
                  <c:v>0.18181818181818182</c:v>
                </c:pt>
                <c:pt idx="20" formatCode="General">
                  <c:v>0</c:v>
                </c:pt>
                <c:pt idx="21">
                  <c:v>0.48936170212765956</c:v>
                </c:pt>
                <c:pt idx="22">
                  <c:v>0.47619047619047616</c:v>
                </c:pt>
                <c:pt idx="23">
                  <c:v>0.48484848484848486</c:v>
                </c:pt>
                <c:pt idx="24" formatCode="General">
                  <c:v>0</c:v>
                </c:pt>
                <c:pt idx="25">
                  <c:v>0.40860215053763443</c:v>
                </c:pt>
                <c:pt idx="26">
                  <c:v>0.35576923076923078</c:v>
                </c:pt>
                <c:pt idx="27">
                  <c:v>0.40909090909090912</c:v>
                </c:pt>
              </c:numCache>
            </c:numRef>
          </c:val>
          <c:extLst>
            <c:ext xmlns:c16="http://schemas.microsoft.com/office/drawing/2014/chart" uri="{C3380CC4-5D6E-409C-BE32-E72D297353CC}">
              <c16:uniqueId val="{0000001D-7CC0-48EB-9424-FEF4B4FA4B8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
          <c:y val="0.93874925925925923"/>
          <c:w val="1"/>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13522458628839"/>
          <c:y val="5.2412140257438532E-2"/>
          <c:w val="0.57942659574468069"/>
          <c:h val="0.83185232457409042"/>
        </c:manualLayout>
      </c:layout>
      <c:barChart>
        <c:barDir val="bar"/>
        <c:grouping val="percentStacked"/>
        <c:varyColors val="0"/>
        <c:ser>
          <c:idx val="0"/>
          <c:order val="0"/>
          <c:tx>
            <c:strRef>
              <c:f>'Q15.DXによる事業への影響、取り組み'!$K$2</c:f>
              <c:strCache>
                <c:ptCount val="1"/>
                <c:pt idx="0">
                  <c:v>非常に大きい／非常に活発</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'Q15.DXによる事業への影響、取り組み'!$J$3:$J$4</c:f>
              <c:strCache>
                <c:ptCount val="2"/>
                <c:pt idx="0">
                  <c:v>DXの動きによる事業への影響
(N=1558)</c:v>
                </c:pt>
                <c:pt idx="1">
                  <c:v>DXの取り組み
(N=1559)</c:v>
                </c:pt>
              </c:strCache>
            </c:strRef>
          </c:cat>
          <c:val>
            <c:numRef>
              <c:f>'Q15.DXによる事業への影響、取り組み'!$K$3:$K$4</c:f>
              <c:numCache>
                <c:formatCode>0.0%</c:formatCode>
                <c:ptCount val="2"/>
                <c:pt idx="0">
                  <c:v>6.3543003851091143E-2</c:v>
                </c:pt>
                <c:pt idx="1">
                  <c:v>3.9127645926876203E-2</c:v>
                </c:pt>
              </c:numCache>
            </c:numRef>
          </c:val>
          <c:extLst>
            <c:ext xmlns:c16="http://schemas.microsoft.com/office/drawing/2014/chart" uri="{C3380CC4-5D6E-409C-BE32-E72D297353CC}">
              <c16:uniqueId val="{00000000-FBE1-46FB-96BA-ABD0E15943B4}"/>
            </c:ext>
          </c:extLst>
        </c:ser>
        <c:ser>
          <c:idx val="1"/>
          <c:order val="1"/>
          <c:tx>
            <c:strRef>
              <c:f>'Q15.DXによる事業への影響、取り組み'!$L$2</c:f>
              <c:strCache>
                <c:ptCount val="1"/>
                <c:pt idx="0">
                  <c:v>大きい／活発</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'Q15.DXによる事業への影響、取り組み'!$J$3:$J$4</c:f>
              <c:strCache>
                <c:ptCount val="2"/>
                <c:pt idx="0">
                  <c:v>DXの動きによる事業への影響
(N=1558)</c:v>
                </c:pt>
                <c:pt idx="1">
                  <c:v>DXの取り組み
(N=1559)</c:v>
                </c:pt>
              </c:strCache>
            </c:strRef>
          </c:cat>
          <c:val>
            <c:numRef>
              <c:f>'Q15.DXによる事業への影響、取り組み'!$L$3:$L$4</c:f>
              <c:numCache>
                <c:formatCode>0.0%</c:formatCode>
                <c:ptCount val="2"/>
                <c:pt idx="0">
                  <c:v>0.24326059050064186</c:v>
                </c:pt>
                <c:pt idx="1">
                  <c:v>0.21039127645926875</c:v>
                </c:pt>
              </c:numCache>
            </c:numRef>
          </c:val>
          <c:extLst>
            <c:ext xmlns:c16="http://schemas.microsoft.com/office/drawing/2014/chart" uri="{C3380CC4-5D6E-409C-BE32-E72D297353CC}">
              <c16:uniqueId val="{00000001-FBE1-46FB-96BA-ABD0E15943B4}"/>
            </c:ext>
          </c:extLst>
        </c:ser>
        <c:ser>
          <c:idx val="2"/>
          <c:order val="2"/>
          <c:tx>
            <c:strRef>
              <c:f>'Q15.DXによる事業への影響、取り組み'!$M$2</c:f>
              <c:strCache>
                <c:ptCount val="1"/>
                <c:pt idx="0">
                  <c:v>少ない／あまり活発ではない</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'Q15.DXによる事業への影響、取り組み'!$J$3:$J$4</c:f>
              <c:strCache>
                <c:ptCount val="2"/>
                <c:pt idx="0">
                  <c:v>DXの動きによる事業への影響
(N=1558)</c:v>
                </c:pt>
                <c:pt idx="1">
                  <c:v>DXの取り組み
(N=1559)</c:v>
                </c:pt>
              </c:strCache>
            </c:strRef>
          </c:cat>
          <c:val>
            <c:numRef>
              <c:f>'Q15.DXによる事業への影響、取り組み'!$M$3:$M$4</c:f>
              <c:numCache>
                <c:formatCode>0.0%</c:formatCode>
                <c:ptCount val="2"/>
                <c:pt idx="0">
                  <c:v>0.41976893453145059</c:v>
                </c:pt>
                <c:pt idx="1">
                  <c:v>0.45926876202694034</c:v>
                </c:pt>
              </c:numCache>
            </c:numRef>
          </c:val>
          <c:extLst>
            <c:ext xmlns:c16="http://schemas.microsoft.com/office/drawing/2014/chart" uri="{C3380CC4-5D6E-409C-BE32-E72D297353CC}">
              <c16:uniqueId val="{00000002-FBE1-46FB-96BA-ABD0E15943B4}"/>
            </c:ext>
          </c:extLst>
        </c:ser>
        <c:ser>
          <c:idx val="3"/>
          <c:order val="3"/>
          <c:tx>
            <c:strRef>
              <c:f>'Q15.DXによる事業への影響、取り組み'!$N$2</c:f>
              <c:strCache>
                <c:ptCount val="1"/>
                <c:pt idx="0">
                  <c:v>全くない</c:v>
                </c:pt>
              </c:strCache>
            </c:strRef>
          </c:tx>
          <c:spPr>
            <a:solidFill>
              <a:schemeClr val="accent5">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'Q15.DXによる事業への影響、取り組み'!$J$3:$J$4</c:f>
              <c:strCache>
                <c:ptCount val="2"/>
                <c:pt idx="0">
                  <c:v>DXの動きによる事業への影響
(N=1558)</c:v>
                </c:pt>
                <c:pt idx="1">
                  <c:v>DXの取り組み
(N=1559)</c:v>
                </c:pt>
              </c:strCache>
            </c:strRef>
          </c:cat>
          <c:val>
            <c:numRef>
              <c:f>'Q15.DXによる事業への影響、取り組み'!$N$3:$N$4</c:f>
              <c:numCache>
                <c:formatCode>0.0%</c:formatCode>
                <c:ptCount val="2"/>
                <c:pt idx="0">
                  <c:v>0.12130937098844673</c:v>
                </c:pt>
                <c:pt idx="1">
                  <c:v>0.16164207825529187</c:v>
                </c:pt>
              </c:numCache>
            </c:numRef>
          </c:val>
          <c:extLst>
            <c:ext xmlns:c16="http://schemas.microsoft.com/office/drawing/2014/chart" uri="{C3380CC4-5D6E-409C-BE32-E72D297353CC}">
              <c16:uniqueId val="{00000003-FBE1-46FB-96BA-ABD0E15943B4}"/>
            </c:ext>
          </c:extLst>
        </c:ser>
        <c:ser>
          <c:idx val="4"/>
          <c:order val="4"/>
          <c:tx>
            <c:strRef>
              <c:f>'Q15.DXによる事業への影響、取り組み'!$O$2</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'Q15.DXによる事業への影響、取り組み'!$J$3:$J$4</c:f>
              <c:strCache>
                <c:ptCount val="2"/>
                <c:pt idx="0">
                  <c:v>DXの動きによる事業への影響
(N=1558)</c:v>
                </c:pt>
                <c:pt idx="1">
                  <c:v>DXの取り組み
(N=1559)</c:v>
                </c:pt>
              </c:strCache>
            </c:strRef>
          </c:cat>
          <c:val>
            <c:numRef>
              <c:f>'Q15.DXによる事業への影響、取り組み'!$O$3:$O$4</c:f>
              <c:numCache>
                <c:formatCode>0.0%</c:formatCode>
                <c:ptCount val="2"/>
                <c:pt idx="0">
                  <c:v>0.15211810012836971</c:v>
                </c:pt>
                <c:pt idx="1">
                  <c:v>0.12957023733162285</c:v>
                </c:pt>
              </c:numCache>
            </c:numRef>
          </c:val>
          <c:extLst>
            <c:ext xmlns:c16="http://schemas.microsoft.com/office/drawing/2014/chart" uri="{C3380CC4-5D6E-409C-BE32-E72D297353CC}">
              <c16:uniqueId val="{00000004-FBE1-46FB-96BA-ABD0E15943B4}"/>
            </c:ext>
          </c:extLst>
        </c:ser>
        <c:dLbls>
          <c:dLblPos val="ctr"/>
          <c:showLegendKey val="0"/>
          <c:showVal val="1"/>
          <c:showCatName val="0"/>
          <c:showSerName val="0"/>
          <c:showPercent val="0"/>
          <c:showBubbleSize val="0"/>
        </c:dLbls>
        <c:gapWidth val="11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46768"/>
        <c:crosses val="autoZero"/>
        <c:crossBetween val="between"/>
        <c:majorUnit val="0.2"/>
      </c:valAx>
      <c:spPr>
        <a:noFill/>
        <a:ln>
          <a:solidFill>
            <a:schemeClr val="bg1">
              <a:lumMod val="50000"/>
            </a:schemeClr>
          </a:solidFill>
        </a:ln>
        <a:effectLst/>
      </c:spPr>
    </c:plotArea>
    <c:legend>
      <c:legendPos val="r"/>
      <c:layout>
        <c:manualLayout>
          <c:xMode val="edge"/>
          <c:yMode val="edge"/>
          <c:x val="0.76941690821256037"/>
          <c:y val="0.24958333333333332"/>
          <c:w val="0.21501725768321514"/>
          <c:h val="0.4924068874025027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61515929702"/>
          <c:y val="5.027909500142768E-2"/>
          <c:w val="0.6335587962962963"/>
          <c:h val="0.79224056368046447"/>
        </c:manualLayout>
      </c:layout>
      <c:barChart>
        <c:barDir val="bar"/>
        <c:grouping val="stacked"/>
        <c:varyColors val="0"/>
        <c:ser>
          <c:idx val="0"/>
          <c:order val="0"/>
          <c:tx>
            <c:strRef>
              <c:f>'Q15.DXの動きによる影響・取り組み（位置づけ＆従業員別）'!$L$6</c:f>
              <c:strCache>
                <c:ptCount val="1"/>
                <c:pt idx="0">
                  <c:v>非常に大きい／非常に活発</c:v>
                </c:pt>
              </c:strCache>
            </c:strRef>
          </c:tx>
          <c:spPr>
            <a:solidFill>
              <a:srgbClr val="FF9966"/>
            </a:solidFill>
            <a:ln>
              <a:solidFill>
                <a:schemeClr val="tx1"/>
              </a:solidFill>
            </a:ln>
            <a:effectLst/>
          </c:spPr>
          <c:invertIfNegative val="0"/>
          <c:cat>
            <c:strRef>
              <c:f>'Q15.DXの動きによる影響・取り組み（位置づけ＆従業員別）'!$K$7:$K$26</c:f>
              <c:strCache>
                <c:ptCount val="20"/>
                <c:pt idx="0">
                  <c:v>【 ユーザー企業 】　　　　　　　　　　　　　　</c:v>
                </c:pt>
                <c:pt idx="1">
                  <c:v>20人以下（n=97）</c:v>
                </c:pt>
                <c:pt idx="2">
                  <c:v>21人以上100人以下（n=139）</c:v>
                </c:pt>
                <c:pt idx="3">
                  <c:v>101人以上（n=143）</c:v>
                </c:pt>
                <c:pt idx="4">
                  <c:v>【 メーカー企業 】　　　　　　　　　　　　　　</c:v>
                </c:pt>
                <c:pt idx="5">
                  <c:v>20人以下（n=185）</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'Q15.DXの動きによる影響・取り組み（位置づけ＆従業員別）'!$L$7:$L$26</c:f>
              <c:numCache>
                <c:formatCode>0.0%</c:formatCode>
                <c:ptCount val="20"/>
                <c:pt idx="1">
                  <c:v>3.0927835051546393E-2</c:v>
                </c:pt>
                <c:pt idx="2">
                  <c:v>4.3165467625899283E-2</c:v>
                </c:pt>
                <c:pt idx="3">
                  <c:v>7.6923076923076927E-2</c:v>
                </c:pt>
                <c:pt idx="5">
                  <c:v>7.567567567567568E-2</c:v>
                </c:pt>
                <c:pt idx="6">
                  <c:v>0.11724137931034483</c:v>
                </c:pt>
                <c:pt idx="7">
                  <c:v>7.8651685393258425E-2</c:v>
                </c:pt>
                <c:pt idx="9">
                  <c:v>3.90625E-2</c:v>
                </c:pt>
                <c:pt idx="10">
                  <c:v>8.6538461538461536E-2</c:v>
                </c:pt>
                <c:pt idx="11">
                  <c:v>0.12195121951219512</c:v>
                </c:pt>
                <c:pt idx="13">
                  <c:v>5.2631578947368418E-2</c:v>
                </c:pt>
                <c:pt idx="14">
                  <c:v>4.6728971962616821E-2</c:v>
                </c:pt>
                <c:pt idx="15">
                  <c:v>8.8235294117647065E-2</c:v>
                </c:pt>
                <c:pt idx="17">
                  <c:v>3.8834951456310676E-2</c:v>
                </c:pt>
                <c:pt idx="18">
                  <c:v>1.4492753623188406E-2</c:v>
                </c:pt>
                <c:pt idx="19">
                  <c:v>0</c:v>
                </c:pt>
              </c:numCache>
            </c:numRef>
          </c:val>
          <c:extLst>
            <c:ext xmlns:c16="http://schemas.microsoft.com/office/drawing/2014/chart" uri="{C3380CC4-5D6E-409C-BE32-E72D297353CC}">
              <c16:uniqueId val="{00000000-444B-4681-A787-978EE563BEA8}"/>
            </c:ext>
          </c:extLst>
        </c:ser>
        <c:ser>
          <c:idx val="1"/>
          <c:order val="1"/>
          <c:tx>
            <c:strRef>
              <c:f>'Q15.DXの動きによる影響・取り組み（位置づけ＆従業員別）'!$M$6</c:f>
              <c:strCache>
                <c:ptCount val="1"/>
                <c:pt idx="0">
                  <c:v>大きい／活発</c:v>
                </c:pt>
              </c:strCache>
            </c:strRef>
          </c:tx>
          <c:spPr>
            <a:solidFill>
              <a:srgbClr val="FFCC99"/>
            </a:solidFill>
            <a:ln>
              <a:solidFill>
                <a:schemeClr val="tx1"/>
              </a:solidFill>
            </a:ln>
            <a:effectLst/>
          </c:spPr>
          <c:invertIfNegative val="0"/>
          <c:cat>
            <c:strRef>
              <c:f>'Q15.DXの動きによる影響・取り組み（位置づけ＆従業員別）'!$K$7:$K$26</c:f>
              <c:strCache>
                <c:ptCount val="20"/>
                <c:pt idx="0">
                  <c:v>【 ユーザー企業 】　　　　　　　　　　　　　　</c:v>
                </c:pt>
                <c:pt idx="1">
                  <c:v>20人以下（n=97）</c:v>
                </c:pt>
                <c:pt idx="2">
                  <c:v>21人以上100人以下（n=139）</c:v>
                </c:pt>
                <c:pt idx="3">
                  <c:v>101人以上（n=143）</c:v>
                </c:pt>
                <c:pt idx="4">
                  <c:v>【 メーカー企業 】　　　　　　　　　　　　　　</c:v>
                </c:pt>
                <c:pt idx="5">
                  <c:v>20人以下（n=185）</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'Q15.DXの動きによる影響・取り組み（位置づけ＆従業員別）'!$M$7:$M$26</c:f>
              <c:numCache>
                <c:formatCode>0.0%</c:formatCode>
                <c:ptCount val="20"/>
                <c:pt idx="1">
                  <c:v>0.21649484536082475</c:v>
                </c:pt>
                <c:pt idx="2">
                  <c:v>0.23741007194244604</c:v>
                </c:pt>
                <c:pt idx="3">
                  <c:v>0.27972027972027974</c:v>
                </c:pt>
                <c:pt idx="5">
                  <c:v>0.2810810810810811</c:v>
                </c:pt>
                <c:pt idx="6">
                  <c:v>0.26896551724137929</c:v>
                </c:pt>
                <c:pt idx="7">
                  <c:v>0.3258426966292135</c:v>
                </c:pt>
                <c:pt idx="9">
                  <c:v>0.21875</c:v>
                </c:pt>
                <c:pt idx="10">
                  <c:v>0.28846153846153844</c:v>
                </c:pt>
                <c:pt idx="11">
                  <c:v>0.29268292682926828</c:v>
                </c:pt>
                <c:pt idx="13">
                  <c:v>0.21052631578947367</c:v>
                </c:pt>
                <c:pt idx="14">
                  <c:v>0.18691588785046728</c:v>
                </c:pt>
                <c:pt idx="15">
                  <c:v>0.27941176470588236</c:v>
                </c:pt>
                <c:pt idx="17">
                  <c:v>0.10679611650485436</c:v>
                </c:pt>
                <c:pt idx="18">
                  <c:v>0.15942028985507245</c:v>
                </c:pt>
                <c:pt idx="19">
                  <c:v>0.41666666666666669</c:v>
                </c:pt>
              </c:numCache>
            </c:numRef>
          </c:val>
          <c:extLst>
            <c:ext xmlns:c16="http://schemas.microsoft.com/office/drawing/2014/chart" uri="{C3380CC4-5D6E-409C-BE32-E72D297353CC}">
              <c16:uniqueId val="{00000001-444B-4681-A787-978EE563BEA8}"/>
            </c:ext>
          </c:extLst>
        </c:ser>
        <c:ser>
          <c:idx val="2"/>
          <c:order val="2"/>
          <c:tx>
            <c:strRef>
              <c:f>'Q15.DXの動きによる影響・取り組み（位置づけ＆従業員別）'!$N$6</c:f>
              <c:strCache>
                <c:ptCount val="1"/>
                <c:pt idx="0">
                  <c:v>少ない／あまり活発ではない</c:v>
                </c:pt>
              </c:strCache>
            </c:strRef>
          </c:tx>
          <c:spPr>
            <a:solidFill>
              <a:srgbClr val="3366FF"/>
            </a:solidFill>
            <a:ln>
              <a:solidFill>
                <a:schemeClr val="tx1"/>
              </a:solidFill>
            </a:ln>
            <a:effectLst/>
          </c:spPr>
          <c:invertIfNegative val="0"/>
          <c:cat>
            <c:strRef>
              <c:f>'Q15.DXの動きによる影響・取り組み（位置づけ＆従業員別）'!$K$7:$K$26</c:f>
              <c:strCache>
                <c:ptCount val="20"/>
                <c:pt idx="0">
                  <c:v>【 ユーザー企業 】　　　　　　　　　　　　　　</c:v>
                </c:pt>
                <c:pt idx="1">
                  <c:v>20人以下（n=97）</c:v>
                </c:pt>
                <c:pt idx="2">
                  <c:v>21人以上100人以下（n=139）</c:v>
                </c:pt>
                <c:pt idx="3">
                  <c:v>101人以上（n=143）</c:v>
                </c:pt>
                <c:pt idx="4">
                  <c:v>【 メーカー企業 】　　　　　　　　　　　　　　</c:v>
                </c:pt>
                <c:pt idx="5">
                  <c:v>20人以下（n=185）</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'Q15.DXの動きによる影響・取り組み（位置づけ＆従業員別）'!$N$7:$N$26</c:f>
              <c:numCache>
                <c:formatCode>0.0%</c:formatCode>
                <c:ptCount val="20"/>
                <c:pt idx="1">
                  <c:v>0.41237113402061853</c:v>
                </c:pt>
                <c:pt idx="2">
                  <c:v>0.38129496402877699</c:v>
                </c:pt>
                <c:pt idx="3">
                  <c:v>0.42657342657342656</c:v>
                </c:pt>
                <c:pt idx="5">
                  <c:v>0.3783783783783784</c:v>
                </c:pt>
                <c:pt idx="6">
                  <c:v>0.41379310344827586</c:v>
                </c:pt>
                <c:pt idx="7">
                  <c:v>0.449438202247191</c:v>
                </c:pt>
                <c:pt idx="9">
                  <c:v>0.4765625</c:v>
                </c:pt>
                <c:pt idx="10">
                  <c:v>0.39423076923076922</c:v>
                </c:pt>
                <c:pt idx="11">
                  <c:v>0.43902439024390244</c:v>
                </c:pt>
                <c:pt idx="13">
                  <c:v>0.43157894736842106</c:v>
                </c:pt>
                <c:pt idx="14">
                  <c:v>0.54205607476635509</c:v>
                </c:pt>
                <c:pt idx="15">
                  <c:v>0.45588235294117646</c:v>
                </c:pt>
                <c:pt idx="17">
                  <c:v>0.41747572815533979</c:v>
                </c:pt>
                <c:pt idx="18">
                  <c:v>0.34782608695652173</c:v>
                </c:pt>
                <c:pt idx="19">
                  <c:v>0.29166666666666669</c:v>
                </c:pt>
              </c:numCache>
            </c:numRef>
          </c:val>
          <c:extLst>
            <c:ext xmlns:c16="http://schemas.microsoft.com/office/drawing/2014/chart" uri="{C3380CC4-5D6E-409C-BE32-E72D297353CC}">
              <c16:uniqueId val="{00000002-444B-4681-A787-978EE563BEA8}"/>
            </c:ext>
          </c:extLst>
        </c:ser>
        <c:ser>
          <c:idx val="3"/>
          <c:order val="3"/>
          <c:tx>
            <c:strRef>
              <c:f>'Q15.DXの動きによる影響・取り組み（位置づけ＆従業員別）'!$O$6</c:f>
              <c:strCache>
                <c:ptCount val="1"/>
                <c:pt idx="0">
                  <c:v>全くない</c:v>
                </c:pt>
              </c:strCache>
            </c:strRef>
          </c:tx>
          <c:spPr>
            <a:solidFill>
              <a:srgbClr val="9DC3E6"/>
            </a:solidFill>
            <a:ln>
              <a:solidFill>
                <a:schemeClr val="tx1"/>
              </a:solidFill>
            </a:ln>
            <a:effectLst/>
          </c:spPr>
          <c:invertIfNegative val="0"/>
          <c:cat>
            <c:strRef>
              <c:f>'Q15.DXの動きによる影響・取り組み（位置づけ＆従業員別）'!$K$7:$K$26</c:f>
              <c:strCache>
                <c:ptCount val="20"/>
                <c:pt idx="0">
                  <c:v>【 ユーザー企業 】　　　　　　　　　　　　　　</c:v>
                </c:pt>
                <c:pt idx="1">
                  <c:v>20人以下（n=97）</c:v>
                </c:pt>
                <c:pt idx="2">
                  <c:v>21人以上100人以下（n=139）</c:v>
                </c:pt>
                <c:pt idx="3">
                  <c:v>101人以上（n=143）</c:v>
                </c:pt>
                <c:pt idx="4">
                  <c:v>【 メーカー企業 】　　　　　　　　　　　　　　</c:v>
                </c:pt>
                <c:pt idx="5">
                  <c:v>20人以下（n=185）</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'Q15.DXの動きによる影響・取り組み（位置づけ＆従業員別）'!$O$7:$O$26</c:f>
              <c:numCache>
                <c:formatCode>0.0%</c:formatCode>
                <c:ptCount val="20"/>
                <c:pt idx="1">
                  <c:v>0.13402061855670103</c:v>
                </c:pt>
                <c:pt idx="2">
                  <c:v>0.1366906474820144</c:v>
                </c:pt>
                <c:pt idx="3">
                  <c:v>8.3916083916083919E-2</c:v>
                </c:pt>
                <c:pt idx="5">
                  <c:v>0.12972972972972974</c:v>
                </c:pt>
                <c:pt idx="6">
                  <c:v>0.11724137931034483</c:v>
                </c:pt>
                <c:pt idx="7">
                  <c:v>5.6179775280898875E-2</c:v>
                </c:pt>
                <c:pt idx="9">
                  <c:v>0.1328125</c:v>
                </c:pt>
                <c:pt idx="10">
                  <c:v>0.125</c:v>
                </c:pt>
                <c:pt idx="11">
                  <c:v>2.4390243902439025E-2</c:v>
                </c:pt>
                <c:pt idx="13">
                  <c:v>0.12631578947368421</c:v>
                </c:pt>
                <c:pt idx="14">
                  <c:v>0.11214953271028037</c:v>
                </c:pt>
                <c:pt idx="15">
                  <c:v>7.3529411764705885E-2</c:v>
                </c:pt>
                <c:pt idx="17">
                  <c:v>0.1941747572815534</c:v>
                </c:pt>
                <c:pt idx="18">
                  <c:v>0.15942028985507245</c:v>
                </c:pt>
                <c:pt idx="19">
                  <c:v>0.16666666666666666</c:v>
                </c:pt>
              </c:numCache>
            </c:numRef>
          </c:val>
          <c:extLst>
            <c:ext xmlns:c16="http://schemas.microsoft.com/office/drawing/2014/chart" uri="{C3380CC4-5D6E-409C-BE32-E72D297353CC}">
              <c16:uniqueId val="{00000003-444B-4681-A787-978EE563BEA8}"/>
            </c:ext>
          </c:extLst>
        </c:ser>
        <c:ser>
          <c:idx val="4"/>
          <c:order val="4"/>
          <c:tx>
            <c:strRef>
              <c:f>'Q15.DXの動きによる影響・取り組み（位置づけ＆従業員別）'!$P$6</c:f>
              <c:strCache>
                <c:ptCount val="1"/>
                <c:pt idx="0">
                  <c:v>わからない</c:v>
                </c:pt>
              </c:strCache>
            </c:strRef>
          </c:tx>
          <c:spPr>
            <a:solidFill>
              <a:schemeClr val="bg1"/>
            </a:solidFill>
            <a:ln>
              <a:solidFill>
                <a:schemeClr val="tx1"/>
              </a:solidFill>
            </a:ln>
            <a:effectLst/>
          </c:spPr>
          <c:invertIfNegative val="0"/>
          <c:cat>
            <c:strRef>
              <c:f>'Q15.DXの動きによる影響・取り組み（位置づけ＆従業員別）'!$K$7:$K$26</c:f>
              <c:strCache>
                <c:ptCount val="20"/>
                <c:pt idx="0">
                  <c:v>【 ユーザー企業 】　　　　　　　　　　　　　　</c:v>
                </c:pt>
                <c:pt idx="1">
                  <c:v>20人以下（n=97）</c:v>
                </c:pt>
                <c:pt idx="2">
                  <c:v>21人以上100人以下（n=139）</c:v>
                </c:pt>
                <c:pt idx="3">
                  <c:v>101人以上（n=143）</c:v>
                </c:pt>
                <c:pt idx="4">
                  <c:v>【 メーカー企業 】　　　　　　　　　　　　　　</c:v>
                </c:pt>
                <c:pt idx="5">
                  <c:v>20人以下（n=185）</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'Q15.DXの動きによる影響・取り組み（位置づけ＆従業員別）'!$P$7:$P$26</c:f>
              <c:numCache>
                <c:formatCode>0.0%</c:formatCode>
                <c:ptCount val="20"/>
                <c:pt idx="1">
                  <c:v>0.20618556701030927</c:v>
                </c:pt>
                <c:pt idx="2">
                  <c:v>0.20143884892086331</c:v>
                </c:pt>
                <c:pt idx="3">
                  <c:v>0.13286713286713286</c:v>
                </c:pt>
                <c:pt idx="5">
                  <c:v>0.13513513513513514</c:v>
                </c:pt>
                <c:pt idx="6">
                  <c:v>8.2758620689655171E-2</c:v>
                </c:pt>
                <c:pt idx="7">
                  <c:v>8.98876404494382E-2</c:v>
                </c:pt>
                <c:pt idx="9">
                  <c:v>0.1328125</c:v>
                </c:pt>
                <c:pt idx="10">
                  <c:v>0.10576923076923077</c:v>
                </c:pt>
                <c:pt idx="11">
                  <c:v>0.12195121951219512</c:v>
                </c:pt>
                <c:pt idx="13">
                  <c:v>0.17894736842105263</c:v>
                </c:pt>
                <c:pt idx="14">
                  <c:v>0.11214953271028037</c:v>
                </c:pt>
                <c:pt idx="15">
                  <c:v>0.10294117647058823</c:v>
                </c:pt>
                <c:pt idx="17">
                  <c:v>0.24271844660194175</c:v>
                </c:pt>
                <c:pt idx="18">
                  <c:v>0.3188405797101449</c:v>
                </c:pt>
                <c:pt idx="19">
                  <c:v>0.125</c:v>
                </c:pt>
              </c:numCache>
            </c:numRef>
          </c:val>
          <c:extLst>
            <c:ext xmlns:c16="http://schemas.microsoft.com/office/drawing/2014/chart" uri="{C3380CC4-5D6E-409C-BE32-E72D297353CC}">
              <c16:uniqueId val="{00000004-444B-4681-A787-978EE563BEA8}"/>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33994654442206113"/>
          <c:y val="0.88661855324716665"/>
          <c:w val="0.66005345557793882"/>
          <c:h val="0.11020127351376993"/>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61515929702"/>
          <c:y val="5.027909500142768E-2"/>
          <c:w val="0.6335587962962963"/>
          <c:h val="0.79224056368046447"/>
        </c:manualLayout>
      </c:layout>
      <c:barChart>
        <c:barDir val="bar"/>
        <c:grouping val="stacked"/>
        <c:varyColors val="0"/>
        <c:ser>
          <c:idx val="0"/>
          <c:order val="0"/>
          <c:tx>
            <c:strRef>
              <c:f>'Q15.DXの動きによる影響・取り組み（位置づけ＆従業員別）'!$AB$6</c:f>
              <c:strCache>
                <c:ptCount val="1"/>
                <c:pt idx="0">
                  <c:v>非常に大きい／非常に活発</c:v>
                </c:pt>
              </c:strCache>
            </c:strRef>
          </c:tx>
          <c:spPr>
            <a:solidFill>
              <a:srgbClr val="FF9966"/>
            </a:solidFill>
            <a:ln>
              <a:solidFill>
                <a:schemeClr val="tx1"/>
              </a:solidFill>
            </a:ln>
            <a:effectLst/>
          </c:spPr>
          <c:invertIfNegative val="0"/>
          <c:cat>
            <c:strRef>
              <c:f>'Q15.DXの動きによる影響・取り組み（位置づけ＆従業員別）'!$AA$7:$AA$26</c:f>
              <c:strCache>
                <c:ptCount val="20"/>
                <c:pt idx="0">
                  <c:v>【 ユーザー企業 】　　　　　　　　　　　　　　</c:v>
                </c:pt>
                <c:pt idx="1">
                  <c:v>20人以下（N=97）</c:v>
                </c:pt>
                <c:pt idx="2">
                  <c:v>21人以上100人以下（N=139）</c:v>
                </c:pt>
                <c:pt idx="3">
                  <c:v>101人以上（N=143）</c:v>
                </c:pt>
                <c:pt idx="4">
                  <c:v>【 メーカー企業 】　　　　　　　　　　　　　　</c:v>
                </c:pt>
                <c:pt idx="5">
                  <c:v>20人以下（N=186）</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'Q15.DXの動きによる影響・取り組み（位置づけ＆従業員別）'!$AB$7:$AB$26</c:f>
              <c:numCache>
                <c:formatCode>0.0%</c:formatCode>
                <c:ptCount val="20"/>
                <c:pt idx="1">
                  <c:v>1.0309278350515464E-2</c:v>
                </c:pt>
                <c:pt idx="2">
                  <c:v>1.4388489208633094E-2</c:v>
                </c:pt>
                <c:pt idx="3">
                  <c:v>5.5944055944055944E-2</c:v>
                </c:pt>
                <c:pt idx="5">
                  <c:v>4.8387096774193547E-2</c:v>
                </c:pt>
                <c:pt idx="6">
                  <c:v>5.5172413793103448E-2</c:v>
                </c:pt>
                <c:pt idx="7">
                  <c:v>3.3707865168539325E-2</c:v>
                </c:pt>
                <c:pt idx="9">
                  <c:v>5.46875E-2</c:v>
                </c:pt>
                <c:pt idx="10">
                  <c:v>4.807692307692308E-2</c:v>
                </c:pt>
                <c:pt idx="11">
                  <c:v>7.3170731707317069E-2</c:v>
                </c:pt>
                <c:pt idx="13">
                  <c:v>5.2631578947368418E-2</c:v>
                </c:pt>
                <c:pt idx="14">
                  <c:v>9.3457943925233638E-3</c:v>
                </c:pt>
                <c:pt idx="15">
                  <c:v>7.3529411764705885E-2</c:v>
                </c:pt>
                <c:pt idx="17">
                  <c:v>1.9417475728155338E-2</c:v>
                </c:pt>
                <c:pt idx="18">
                  <c:v>1.4492753623188406E-2</c:v>
                </c:pt>
                <c:pt idx="19">
                  <c:v>0</c:v>
                </c:pt>
              </c:numCache>
            </c:numRef>
          </c:val>
          <c:extLst>
            <c:ext xmlns:c16="http://schemas.microsoft.com/office/drawing/2014/chart" uri="{C3380CC4-5D6E-409C-BE32-E72D297353CC}">
              <c16:uniqueId val="{00000000-76A7-4835-A75C-5390409E87CF}"/>
            </c:ext>
          </c:extLst>
        </c:ser>
        <c:ser>
          <c:idx val="1"/>
          <c:order val="1"/>
          <c:tx>
            <c:strRef>
              <c:f>'Q15.DXの動きによる影響・取り組み（位置づけ＆従業員別）'!$AC$6</c:f>
              <c:strCache>
                <c:ptCount val="1"/>
                <c:pt idx="0">
                  <c:v>大きい／活発</c:v>
                </c:pt>
              </c:strCache>
            </c:strRef>
          </c:tx>
          <c:spPr>
            <a:solidFill>
              <a:srgbClr val="FFCC99"/>
            </a:solidFill>
            <a:ln>
              <a:solidFill>
                <a:schemeClr val="tx1"/>
              </a:solidFill>
            </a:ln>
            <a:effectLst/>
          </c:spPr>
          <c:invertIfNegative val="0"/>
          <c:cat>
            <c:strRef>
              <c:f>'Q15.DXの動きによる影響・取り組み（位置づけ＆従業員別）'!$AA$7:$AA$26</c:f>
              <c:strCache>
                <c:ptCount val="20"/>
                <c:pt idx="0">
                  <c:v>【 ユーザー企業 】　　　　　　　　　　　　　　</c:v>
                </c:pt>
                <c:pt idx="1">
                  <c:v>20人以下（N=97）</c:v>
                </c:pt>
                <c:pt idx="2">
                  <c:v>21人以上100人以下（N=139）</c:v>
                </c:pt>
                <c:pt idx="3">
                  <c:v>101人以上（N=143）</c:v>
                </c:pt>
                <c:pt idx="4">
                  <c:v>【 メーカー企業 】　　　　　　　　　　　　　　</c:v>
                </c:pt>
                <c:pt idx="5">
                  <c:v>20人以下（N=186）</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'Q15.DXの動きによる影響・取り組み（位置づけ＆従業員別）'!$AC$7:$AC$26</c:f>
              <c:numCache>
                <c:formatCode>0.0%</c:formatCode>
                <c:ptCount val="20"/>
                <c:pt idx="1">
                  <c:v>0.21649484536082475</c:v>
                </c:pt>
                <c:pt idx="2">
                  <c:v>0.20143884892086331</c:v>
                </c:pt>
                <c:pt idx="3">
                  <c:v>0.25874125874125875</c:v>
                </c:pt>
                <c:pt idx="5">
                  <c:v>0.22580645161290322</c:v>
                </c:pt>
                <c:pt idx="6">
                  <c:v>0.24827586206896551</c:v>
                </c:pt>
                <c:pt idx="7">
                  <c:v>0.2808988764044944</c:v>
                </c:pt>
                <c:pt idx="9">
                  <c:v>0.15625</c:v>
                </c:pt>
                <c:pt idx="10">
                  <c:v>0.21153846153846154</c:v>
                </c:pt>
                <c:pt idx="11">
                  <c:v>0.31707317073170732</c:v>
                </c:pt>
                <c:pt idx="13">
                  <c:v>0.17894736842105263</c:v>
                </c:pt>
                <c:pt idx="14">
                  <c:v>0.17757009345794392</c:v>
                </c:pt>
                <c:pt idx="15">
                  <c:v>0.22058823529411764</c:v>
                </c:pt>
                <c:pt idx="17">
                  <c:v>0.14563106796116504</c:v>
                </c:pt>
                <c:pt idx="18">
                  <c:v>0.11594202898550725</c:v>
                </c:pt>
                <c:pt idx="19">
                  <c:v>0.29166666666666669</c:v>
                </c:pt>
              </c:numCache>
            </c:numRef>
          </c:val>
          <c:extLst>
            <c:ext xmlns:c16="http://schemas.microsoft.com/office/drawing/2014/chart" uri="{C3380CC4-5D6E-409C-BE32-E72D297353CC}">
              <c16:uniqueId val="{00000001-76A7-4835-A75C-5390409E87CF}"/>
            </c:ext>
          </c:extLst>
        </c:ser>
        <c:ser>
          <c:idx val="2"/>
          <c:order val="2"/>
          <c:tx>
            <c:strRef>
              <c:f>'Q15.DXの動きによる影響・取り組み（位置づけ＆従業員別）'!$AD$6</c:f>
              <c:strCache>
                <c:ptCount val="1"/>
                <c:pt idx="0">
                  <c:v>少ない／あまり活発ではない</c:v>
                </c:pt>
              </c:strCache>
            </c:strRef>
          </c:tx>
          <c:spPr>
            <a:solidFill>
              <a:srgbClr val="3366FF"/>
            </a:solidFill>
            <a:ln>
              <a:solidFill>
                <a:schemeClr val="tx1"/>
              </a:solidFill>
            </a:ln>
            <a:effectLst/>
          </c:spPr>
          <c:invertIfNegative val="0"/>
          <c:cat>
            <c:strRef>
              <c:f>'Q15.DXの動きによる影響・取り組み（位置づけ＆従業員別）'!$AA$7:$AA$26</c:f>
              <c:strCache>
                <c:ptCount val="20"/>
                <c:pt idx="0">
                  <c:v>【 ユーザー企業 】　　　　　　　　　　　　　　</c:v>
                </c:pt>
                <c:pt idx="1">
                  <c:v>20人以下（N=97）</c:v>
                </c:pt>
                <c:pt idx="2">
                  <c:v>21人以上100人以下（N=139）</c:v>
                </c:pt>
                <c:pt idx="3">
                  <c:v>101人以上（N=143）</c:v>
                </c:pt>
                <c:pt idx="4">
                  <c:v>【 メーカー企業 】　　　　　　　　　　　　　　</c:v>
                </c:pt>
                <c:pt idx="5">
                  <c:v>20人以下（N=186）</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'Q15.DXの動きによる影響・取り組み（位置づけ＆従業員別）'!$AD$7:$AD$26</c:f>
              <c:numCache>
                <c:formatCode>0.0%</c:formatCode>
                <c:ptCount val="20"/>
                <c:pt idx="1">
                  <c:v>0.42268041237113402</c:v>
                </c:pt>
                <c:pt idx="2">
                  <c:v>0.43884892086330934</c:v>
                </c:pt>
                <c:pt idx="3">
                  <c:v>0.4825174825174825</c:v>
                </c:pt>
                <c:pt idx="5">
                  <c:v>0.43010752688172044</c:v>
                </c:pt>
                <c:pt idx="6">
                  <c:v>0.47586206896551725</c:v>
                </c:pt>
                <c:pt idx="7">
                  <c:v>0.5168539325842697</c:v>
                </c:pt>
                <c:pt idx="9">
                  <c:v>0.5078125</c:v>
                </c:pt>
                <c:pt idx="10">
                  <c:v>0.47115384615384615</c:v>
                </c:pt>
                <c:pt idx="11">
                  <c:v>0.46341463414634149</c:v>
                </c:pt>
                <c:pt idx="13">
                  <c:v>0.43157894736842106</c:v>
                </c:pt>
                <c:pt idx="14">
                  <c:v>0.57943925233644855</c:v>
                </c:pt>
                <c:pt idx="15">
                  <c:v>0.48529411764705882</c:v>
                </c:pt>
                <c:pt idx="17">
                  <c:v>0.36893203883495146</c:v>
                </c:pt>
                <c:pt idx="18">
                  <c:v>0.36231884057971014</c:v>
                </c:pt>
                <c:pt idx="19">
                  <c:v>0.45833333333333331</c:v>
                </c:pt>
              </c:numCache>
            </c:numRef>
          </c:val>
          <c:extLst>
            <c:ext xmlns:c16="http://schemas.microsoft.com/office/drawing/2014/chart" uri="{C3380CC4-5D6E-409C-BE32-E72D297353CC}">
              <c16:uniqueId val="{00000002-76A7-4835-A75C-5390409E87CF}"/>
            </c:ext>
          </c:extLst>
        </c:ser>
        <c:ser>
          <c:idx val="3"/>
          <c:order val="3"/>
          <c:tx>
            <c:strRef>
              <c:f>'Q15.DXの動きによる影響・取り組み（位置づけ＆従業員別）'!$AE$6</c:f>
              <c:strCache>
                <c:ptCount val="1"/>
                <c:pt idx="0">
                  <c:v>全くない</c:v>
                </c:pt>
              </c:strCache>
            </c:strRef>
          </c:tx>
          <c:spPr>
            <a:solidFill>
              <a:srgbClr val="9DC3E6"/>
            </a:solidFill>
            <a:ln>
              <a:solidFill>
                <a:schemeClr val="tx1"/>
              </a:solidFill>
            </a:ln>
            <a:effectLst/>
          </c:spPr>
          <c:invertIfNegative val="0"/>
          <c:cat>
            <c:strRef>
              <c:f>'Q15.DXの動きによる影響・取り組み（位置づけ＆従業員別）'!$AA$7:$AA$26</c:f>
              <c:strCache>
                <c:ptCount val="20"/>
                <c:pt idx="0">
                  <c:v>【 ユーザー企業 】　　　　　　　　　　　　　　</c:v>
                </c:pt>
                <c:pt idx="1">
                  <c:v>20人以下（N=97）</c:v>
                </c:pt>
                <c:pt idx="2">
                  <c:v>21人以上100人以下（N=139）</c:v>
                </c:pt>
                <c:pt idx="3">
                  <c:v>101人以上（N=143）</c:v>
                </c:pt>
                <c:pt idx="4">
                  <c:v>【 メーカー企業 】　　　　　　　　　　　　　　</c:v>
                </c:pt>
                <c:pt idx="5">
                  <c:v>20人以下（N=186）</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'Q15.DXの動きによる影響・取り組み（位置づけ＆従業員別）'!$AE$7:$AE$26</c:f>
              <c:numCache>
                <c:formatCode>0.0%</c:formatCode>
                <c:ptCount val="20"/>
                <c:pt idx="1">
                  <c:v>0.16494845360824742</c:v>
                </c:pt>
                <c:pt idx="2">
                  <c:v>0.17985611510791366</c:v>
                </c:pt>
                <c:pt idx="3">
                  <c:v>9.7902097902097904E-2</c:v>
                </c:pt>
                <c:pt idx="5">
                  <c:v>0.16129032258064516</c:v>
                </c:pt>
                <c:pt idx="6">
                  <c:v>0.14482758620689656</c:v>
                </c:pt>
                <c:pt idx="7">
                  <c:v>0.11235955056179775</c:v>
                </c:pt>
                <c:pt idx="9">
                  <c:v>0.1875</c:v>
                </c:pt>
                <c:pt idx="10">
                  <c:v>0.19230769230769232</c:v>
                </c:pt>
                <c:pt idx="11">
                  <c:v>4.878048780487805E-2</c:v>
                </c:pt>
                <c:pt idx="13">
                  <c:v>0.18947368421052632</c:v>
                </c:pt>
                <c:pt idx="14">
                  <c:v>0.11214953271028037</c:v>
                </c:pt>
                <c:pt idx="15">
                  <c:v>0.16176470588235295</c:v>
                </c:pt>
                <c:pt idx="17">
                  <c:v>0.24271844660194175</c:v>
                </c:pt>
                <c:pt idx="18">
                  <c:v>0.2318840579710145</c:v>
                </c:pt>
                <c:pt idx="19">
                  <c:v>0.16666666666666666</c:v>
                </c:pt>
              </c:numCache>
            </c:numRef>
          </c:val>
          <c:extLst>
            <c:ext xmlns:c16="http://schemas.microsoft.com/office/drawing/2014/chart" uri="{C3380CC4-5D6E-409C-BE32-E72D297353CC}">
              <c16:uniqueId val="{00000003-76A7-4835-A75C-5390409E87CF}"/>
            </c:ext>
          </c:extLst>
        </c:ser>
        <c:ser>
          <c:idx val="4"/>
          <c:order val="4"/>
          <c:tx>
            <c:strRef>
              <c:f>'Q15.DXの動きによる影響・取り組み（位置づけ＆従業員別）'!$AF$6</c:f>
              <c:strCache>
                <c:ptCount val="1"/>
                <c:pt idx="0">
                  <c:v>わからない</c:v>
                </c:pt>
              </c:strCache>
            </c:strRef>
          </c:tx>
          <c:spPr>
            <a:solidFill>
              <a:schemeClr val="bg1"/>
            </a:solidFill>
            <a:ln>
              <a:solidFill>
                <a:schemeClr val="tx1"/>
              </a:solidFill>
            </a:ln>
            <a:effectLst/>
          </c:spPr>
          <c:invertIfNegative val="0"/>
          <c:cat>
            <c:strRef>
              <c:f>'Q15.DXの動きによる影響・取り組み（位置づけ＆従業員別）'!$AA$7:$AA$26</c:f>
              <c:strCache>
                <c:ptCount val="20"/>
                <c:pt idx="0">
                  <c:v>【 ユーザー企業 】　　　　　　　　　　　　　　</c:v>
                </c:pt>
                <c:pt idx="1">
                  <c:v>20人以下（N=97）</c:v>
                </c:pt>
                <c:pt idx="2">
                  <c:v>21人以上100人以下（N=139）</c:v>
                </c:pt>
                <c:pt idx="3">
                  <c:v>101人以上（N=143）</c:v>
                </c:pt>
                <c:pt idx="4">
                  <c:v>【 メーカー企業 】　　　　　　　　　　　　　　</c:v>
                </c:pt>
                <c:pt idx="5">
                  <c:v>20人以下（N=186）</c:v>
                </c:pt>
                <c:pt idx="6">
                  <c:v>21人以上100人以下（N=145）</c:v>
                </c:pt>
                <c:pt idx="7">
                  <c:v>101人以上（N=89）</c:v>
                </c:pt>
                <c:pt idx="8">
                  <c:v>【 サブシステム提供企業 】　　　　　　　　　　</c:v>
                </c:pt>
                <c:pt idx="9">
                  <c:v>20人以下（N=128）</c:v>
                </c:pt>
                <c:pt idx="10">
                  <c:v>21人以上100人以下（N=104）</c:v>
                </c:pt>
                <c:pt idx="11">
                  <c:v>101人以上（N=41）</c:v>
                </c:pt>
                <c:pt idx="12">
                  <c:v>【 サービス提供企業 】　　　　　　　　　　　　</c:v>
                </c:pt>
                <c:pt idx="13">
                  <c:v>20人以下（N=95）</c:v>
                </c:pt>
                <c:pt idx="14">
                  <c:v>21人以上100人以下（N=107）</c:v>
                </c:pt>
                <c:pt idx="15">
                  <c:v>101人以上（N=68）</c:v>
                </c:pt>
                <c:pt idx="16">
                  <c:v>【 その他 】　　　　　　　　　　　　　　　　　</c:v>
                </c:pt>
                <c:pt idx="17">
                  <c:v>20人以下（N=103）</c:v>
                </c:pt>
                <c:pt idx="18">
                  <c:v>21人以上100人以下（N=69）</c:v>
                </c:pt>
                <c:pt idx="19">
                  <c:v>101人以上（N=24）</c:v>
                </c:pt>
              </c:strCache>
            </c:strRef>
          </c:cat>
          <c:val>
            <c:numRef>
              <c:f>'Q15.DXの動きによる影響・取り組み（位置づけ＆従業員別）'!$AF$7:$AF$26</c:f>
              <c:numCache>
                <c:formatCode>0.0%</c:formatCode>
                <c:ptCount val="20"/>
                <c:pt idx="1">
                  <c:v>0.18556701030927836</c:v>
                </c:pt>
                <c:pt idx="2">
                  <c:v>0.16546762589928057</c:v>
                </c:pt>
                <c:pt idx="3">
                  <c:v>0.1048951048951049</c:v>
                </c:pt>
                <c:pt idx="5">
                  <c:v>0.13440860215053763</c:v>
                </c:pt>
                <c:pt idx="6">
                  <c:v>7.586206896551724E-2</c:v>
                </c:pt>
                <c:pt idx="7">
                  <c:v>5.6179775280898875E-2</c:v>
                </c:pt>
                <c:pt idx="9">
                  <c:v>9.375E-2</c:v>
                </c:pt>
                <c:pt idx="10">
                  <c:v>7.6923076923076927E-2</c:v>
                </c:pt>
                <c:pt idx="11">
                  <c:v>9.7560975609756101E-2</c:v>
                </c:pt>
                <c:pt idx="13">
                  <c:v>0.14736842105263157</c:v>
                </c:pt>
                <c:pt idx="14">
                  <c:v>0.12149532710280374</c:v>
                </c:pt>
                <c:pt idx="15">
                  <c:v>5.8823529411764705E-2</c:v>
                </c:pt>
                <c:pt idx="17">
                  <c:v>0.22330097087378642</c:v>
                </c:pt>
                <c:pt idx="18">
                  <c:v>0.27536231884057971</c:v>
                </c:pt>
                <c:pt idx="19">
                  <c:v>8.3333333333333329E-2</c:v>
                </c:pt>
              </c:numCache>
            </c:numRef>
          </c:val>
          <c:extLst>
            <c:ext xmlns:c16="http://schemas.microsoft.com/office/drawing/2014/chart" uri="{C3380CC4-5D6E-409C-BE32-E72D297353CC}">
              <c16:uniqueId val="{00000004-76A7-4835-A75C-5390409E87CF}"/>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33994654442206113"/>
          <c:y val="0.88661855324716665"/>
          <c:w val="0.66005345557793882"/>
          <c:h val="0.11020127351376993"/>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6194629629629627"/>
          <c:y val="5.0396825396825393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28803418803417"/>
          <c:y val="0.18422420634920636"/>
          <c:w val="0.53502863247863253"/>
          <c:h val="0.77414920634920636"/>
        </c:manualLayout>
      </c:layout>
      <c:barChart>
        <c:barDir val="bar"/>
        <c:grouping val="clustered"/>
        <c:varyColors val="0"/>
        <c:ser>
          <c:idx val="0"/>
          <c:order val="0"/>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'[4]Q4.主な事業と適応分野'!$F$15:$F$25</c:f>
              <c:strCache>
                <c:ptCount val="11"/>
                <c:pt idx="0">
                  <c:v>工場／プラント</c:v>
                </c:pt>
                <c:pt idx="1">
                  <c:v>移動／交通</c:v>
                </c:pt>
                <c:pt idx="2">
                  <c:v>オフィス／店舗</c:v>
                </c:pt>
                <c:pt idx="3">
                  <c:v>流通／物流</c:v>
                </c:pt>
                <c:pt idx="4">
                  <c:v>病院／医療</c:v>
                </c:pt>
                <c:pt idx="5">
                  <c:v>住宅／生活</c:v>
                </c:pt>
                <c:pt idx="6">
                  <c:v>防犯／防災</c:v>
                </c:pt>
                <c:pt idx="7">
                  <c:v>健康／介護／スポーツ</c:v>
                </c:pt>
                <c:pt idx="8">
                  <c:v>建築／土木</c:v>
                </c:pt>
                <c:pt idx="9">
                  <c:v>農林水産</c:v>
                </c:pt>
                <c:pt idx="10">
                  <c:v>その他</c:v>
                </c:pt>
              </c:strCache>
            </c:strRef>
          </c:cat>
          <c:val>
            <c:numRef>
              <c:f>'[4]Q4.主な事業と適応分野'!$G$15:$G$25</c:f>
              <c:numCache>
                <c:formatCode>General</c:formatCode>
                <c:ptCount val="11"/>
                <c:pt idx="0">
                  <c:v>0.19259259259259259</c:v>
                </c:pt>
                <c:pt idx="1">
                  <c:v>0.18518518518518517</c:v>
                </c:pt>
                <c:pt idx="2">
                  <c:v>0.17037037037037037</c:v>
                </c:pt>
                <c:pt idx="3">
                  <c:v>0.14444444444444443</c:v>
                </c:pt>
                <c:pt idx="4">
                  <c:v>9.2592592592592587E-2</c:v>
                </c:pt>
                <c:pt idx="5">
                  <c:v>8.5185185185185183E-2</c:v>
                </c:pt>
                <c:pt idx="6">
                  <c:v>5.5555555555555552E-2</c:v>
                </c:pt>
                <c:pt idx="7">
                  <c:v>5.185185185185185E-2</c:v>
                </c:pt>
                <c:pt idx="8">
                  <c:v>3.7037037037037035E-2</c:v>
                </c:pt>
                <c:pt idx="9">
                  <c:v>2.2222222222222223E-2</c:v>
                </c:pt>
                <c:pt idx="10">
                  <c:v>0.10740740740740741</c:v>
                </c:pt>
              </c:numCache>
            </c:numRef>
          </c:val>
          <c:extLst>
            <c:ext xmlns:c16="http://schemas.microsoft.com/office/drawing/2014/chart" uri="{C3380CC4-5D6E-409C-BE32-E72D297353CC}">
              <c16:uniqueId val="{00000000-FAA2-44D2-87FA-4BD9793CC3AD}"/>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valAx>
      <c:spPr>
        <a:no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'Q15.DX取り組み【ABCD】競争優位 (2)'!$L$50</c:f>
          <c:strCache>
            <c:ptCount val="1"/>
            <c:pt idx="0">
              <c:v>A.ユーザー (N=379)
B.メーカー (N=420）
C.サブシステム提供企業 (N=273）
D.サービス提供企業 (N=270）</c:v>
            </c:pt>
          </c:strCache>
        </c:strRef>
      </c:tx>
      <c:layout>
        <c:manualLayout>
          <c:xMode val="edge"/>
          <c:yMode val="edge"/>
          <c:x val="0.55930919540229884"/>
          <c:y val="0.43901226851851854"/>
        </c:manualLayout>
      </c:layout>
      <c:overlay val="0"/>
      <c:spPr>
        <a:solidFill>
          <a:schemeClr val="bg1"/>
        </a:solidFill>
      </c:spPr>
      <c:txPr>
        <a:bodyPr/>
        <a:lstStyle/>
        <a:p>
          <a:pPr algn="l">
            <a:defRPr sz="1000" b="0">
              <a:solidFill>
                <a:sysClr val="windowText" lastClr="000000"/>
              </a:solidFill>
            </a:defRPr>
          </a:pPr>
          <a:endParaRPr lang="ja-JP"/>
        </a:p>
      </c:txPr>
    </c:title>
    <c:autoTitleDeleted val="0"/>
    <c:plotArea>
      <c:layout>
        <c:manualLayout>
          <c:layoutTarget val="inner"/>
          <c:xMode val="edge"/>
          <c:yMode val="edge"/>
          <c:x val="0.3653632183908046"/>
          <c:y val="5.027909500142768E-2"/>
          <c:w val="0.58657988505747127"/>
          <c:h val="0.67128449074074081"/>
        </c:manualLayout>
      </c:layout>
      <c:barChart>
        <c:barDir val="bar"/>
        <c:grouping val="stacked"/>
        <c:varyColors val="0"/>
        <c:ser>
          <c:idx val="0"/>
          <c:order val="0"/>
          <c:tx>
            <c:strRef>
              <c:f>'Q15.DX取り組み【ABCD】競争優位 (2)'!$W$6</c:f>
              <c:strCache>
                <c:ptCount val="1"/>
                <c:pt idx="0">
                  <c:v>非常に大きい／非常に活発</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491-4B19-9195-91CDA56DF85E}"/>
                </c:ext>
              </c:extLst>
            </c:dLbl>
            <c:dLbl>
              <c:idx val="1"/>
              <c:delete val="1"/>
              <c:extLst>
                <c:ext xmlns:c15="http://schemas.microsoft.com/office/drawing/2012/chart" uri="{CE6537A1-D6FC-4f65-9D91-7224C49458BB}"/>
                <c:ext xmlns:c16="http://schemas.microsoft.com/office/drawing/2014/chart" uri="{C3380CC4-5D6E-409C-BE32-E72D297353CC}">
                  <c16:uniqueId val="{00000019-7491-4B19-9195-91CDA56DF85E}"/>
                </c:ext>
              </c:extLst>
            </c:dLbl>
            <c:dLbl>
              <c:idx val="5"/>
              <c:delete val="1"/>
              <c:extLst>
                <c:ext xmlns:c15="http://schemas.microsoft.com/office/drawing/2012/chart" uri="{CE6537A1-D6FC-4f65-9D91-7224C49458BB}"/>
                <c:ext xmlns:c16="http://schemas.microsoft.com/office/drawing/2014/chart" uri="{C3380CC4-5D6E-409C-BE32-E72D297353CC}">
                  <c16:uniqueId val="{00000001-7491-4B19-9195-91CDA56DF85E}"/>
                </c:ext>
              </c:extLst>
            </c:dLbl>
            <c:dLbl>
              <c:idx val="6"/>
              <c:delete val="1"/>
              <c:extLst>
                <c:ext xmlns:c15="http://schemas.microsoft.com/office/drawing/2012/chart" uri="{CE6537A1-D6FC-4f65-9D91-7224C49458BB}"/>
                <c:ext xmlns:c16="http://schemas.microsoft.com/office/drawing/2014/chart" uri="{C3380CC4-5D6E-409C-BE32-E72D297353CC}">
                  <c16:uniqueId val="{0000001B-7491-4B19-9195-91CDA56DF85E}"/>
                </c:ext>
              </c:extLst>
            </c:dLbl>
            <c:dLbl>
              <c:idx val="7"/>
              <c:delete val="1"/>
              <c:extLst>
                <c:ext xmlns:c15="http://schemas.microsoft.com/office/drawing/2012/chart" uri="{CE6537A1-D6FC-4f65-9D91-7224C49458BB}"/>
                <c:ext xmlns:c16="http://schemas.microsoft.com/office/drawing/2014/chart" uri="{C3380CC4-5D6E-409C-BE32-E72D297353CC}">
                  <c16:uniqueId val="{00000025-7491-4B19-9195-91CDA56DF85E}"/>
                </c:ext>
              </c:extLst>
            </c:dLbl>
            <c:dLbl>
              <c:idx val="8"/>
              <c:delete val="1"/>
              <c:extLst>
                <c:ext xmlns:c15="http://schemas.microsoft.com/office/drawing/2012/chart" uri="{CE6537A1-D6FC-4f65-9D91-7224C49458BB}"/>
                <c:ext xmlns:c16="http://schemas.microsoft.com/office/drawing/2014/chart" uri="{C3380CC4-5D6E-409C-BE32-E72D297353CC}">
                  <c16:uniqueId val="{00000026-7491-4B19-9195-91CDA56DF85E}"/>
                </c:ext>
              </c:extLst>
            </c:dLbl>
            <c:dLbl>
              <c:idx val="9"/>
              <c:delete val="1"/>
              <c:extLst>
                <c:ext xmlns:c15="http://schemas.microsoft.com/office/drawing/2012/chart" uri="{CE6537A1-D6FC-4f65-9D91-7224C49458BB}"/>
                <c:ext xmlns:c16="http://schemas.microsoft.com/office/drawing/2014/chart" uri="{C3380CC4-5D6E-409C-BE32-E72D297353CC}">
                  <c16:uniqueId val="{0000002D-7491-4B19-9195-91CDA56DF85E}"/>
                </c:ext>
              </c:extLst>
            </c:dLbl>
            <c:dLbl>
              <c:idx val="10"/>
              <c:delete val="1"/>
              <c:extLst>
                <c:ext xmlns:c15="http://schemas.microsoft.com/office/drawing/2012/chart" uri="{CE6537A1-D6FC-4f65-9D91-7224C49458BB}"/>
                <c:ext xmlns:c16="http://schemas.microsoft.com/office/drawing/2014/chart" uri="{C3380CC4-5D6E-409C-BE32-E72D297353CC}">
                  <c16:uniqueId val="{00000002-7491-4B19-9195-91CDA56DF85E}"/>
                </c:ext>
              </c:extLst>
            </c:dLbl>
            <c:dLbl>
              <c:idx val="11"/>
              <c:delete val="1"/>
              <c:extLst>
                <c:ext xmlns:c15="http://schemas.microsoft.com/office/drawing/2012/chart" uri="{CE6537A1-D6FC-4f65-9D91-7224C49458BB}"/>
                <c:ext xmlns:c16="http://schemas.microsoft.com/office/drawing/2014/chart" uri="{C3380CC4-5D6E-409C-BE32-E72D297353CC}">
                  <c16:uniqueId val="{0000002E-7491-4B19-9195-91CDA56DF85E}"/>
                </c:ext>
              </c:extLst>
            </c:dLbl>
            <c:dLbl>
              <c:idx val="12"/>
              <c:delete val="1"/>
              <c:extLst>
                <c:ext xmlns:c15="http://schemas.microsoft.com/office/drawing/2012/chart" uri="{CE6537A1-D6FC-4f65-9D91-7224C49458BB}"/>
                <c:ext xmlns:c16="http://schemas.microsoft.com/office/drawing/2014/chart" uri="{C3380CC4-5D6E-409C-BE32-E72D297353CC}">
                  <c16:uniqueId val="{00000035-7491-4B19-9195-91CDA56DF85E}"/>
                </c:ext>
              </c:extLst>
            </c:dLbl>
            <c:dLbl>
              <c:idx val="13"/>
              <c:delete val="1"/>
              <c:extLst>
                <c:ext xmlns:c15="http://schemas.microsoft.com/office/drawing/2012/chart" uri="{CE6537A1-D6FC-4f65-9D91-7224C49458BB}"/>
                <c:ext xmlns:c16="http://schemas.microsoft.com/office/drawing/2014/chart" uri="{C3380CC4-5D6E-409C-BE32-E72D297353CC}">
                  <c16:uniqueId val="{0000003F-7491-4B19-9195-91CDA56DF85E}"/>
                </c:ext>
              </c:extLst>
            </c:dLbl>
            <c:dLbl>
              <c:idx val="14"/>
              <c:delete val="1"/>
              <c:extLst>
                <c:ext xmlns:c15="http://schemas.microsoft.com/office/drawing/2012/chart" uri="{CE6537A1-D6FC-4f65-9D91-7224C49458BB}"/>
                <c:ext xmlns:c16="http://schemas.microsoft.com/office/drawing/2014/chart" uri="{C3380CC4-5D6E-409C-BE32-E72D297353CC}">
                  <c16:uniqueId val="{0000003C-7491-4B19-9195-91CDA56DF85E}"/>
                </c:ext>
              </c:extLst>
            </c:dLbl>
            <c:dLbl>
              <c:idx val="15"/>
              <c:delete val="1"/>
              <c:extLst>
                <c:ext xmlns:c15="http://schemas.microsoft.com/office/drawing/2012/chart" uri="{CE6537A1-D6FC-4f65-9D91-7224C49458BB}"/>
                <c:ext xmlns:c16="http://schemas.microsoft.com/office/drawing/2014/chart" uri="{C3380CC4-5D6E-409C-BE32-E72D297353CC}">
                  <c16:uniqueId val="{00000003-7491-4B19-9195-91CDA56DF85E}"/>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(2)'!$V$27:$V$41</c:f>
              <c:strCache>
                <c:ptCount val="15"/>
                <c:pt idx="0">
                  <c:v>【 C.製品・サービスのコスト 】   </c:v>
                </c:pt>
                <c:pt idx="1">
                  <c:v>A.ユーザー（n=  74）</c:v>
                </c:pt>
                <c:pt idx="2">
                  <c:v>B.メーカー（n=128）</c:v>
                </c:pt>
                <c:pt idx="3">
                  <c:v>C.サブシステム提供企業（n=107）</c:v>
                </c:pt>
                <c:pt idx="4">
                  <c:v>D.サービス提供企業（n=  84）</c:v>
                </c:pt>
                <c:pt idx="5">
                  <c:v>【 E.生産自動化・省力化 】     </c:v>
                </c:pt>
                <c:pt idx="6">
                  <c:v>A.ユーザー（n=  44）</c:v>
                </c:pt>
                <c:pt idx="7">
                  <c:v>B.メーカー（n=  41）</c:v>
                </c:pt>
                <c:pt idx="8">
                  <c:v>C.サブシステム提供企業（n=  28）</c:v>
                </c:pt>
                <c:pt idx="9">
                  <c:v>D.サービス提供企業（n=  12）</c:v>
                </c:pt>
                <c:pt idx="10">
                  <c:v>【 D.商品企画力・マーケティング力 】</c:v>
                </c:pt>
                <c:pt idx="11">
                  <c:v>A.ユーザー（n=  51）</c:v>
                </c:pt>
                <c:pt idx="12">
                  <c:v>B.メーカー（n=  55）</c:v>
                </c:pt>
                <c:pt idx="13">
                  <c:v>C.サブシステム提供企業（n=  28）</c:v>
                </c:pt>
                <c:pt idx="14">
                  <c:v>D.サービス提供企業（n=  17）</c:v>
                </c:pt>
              </c:strCache>
            </c:strRef>
          </c:cat>
          <c:val>
            <c:numRef>
              <c:f>'Q15.DX取り組み【ABCD】競争優位 (2)'!$W$27:$W$41</c:f>
              <c:numCache>
                <c:formatCode>0.0%</c:formatCode>
                <c:ptCount val="15"/>
                <c:pt idx="0" formatCode="General">
                  <c:v>0</c:v>
                </c:pt>
                <c:pt idx="1">
                  <c:v>0</c:v>
                </c:pt>
                <c:pt idx="2">
                  <c:v>2.8571428571428571E-2</c:v>
                </c:pt>
                <c:pt idx="3">
                  <c:v>2.564102564102564E-2</c:v>
                </c:pt>
                <c:pt idx="4">
                  <c:v>1.8518518518518517E-2</c:v>
                </c:pt>
                <c:pt idx="5" formatCode="General">
                  <c:v>0</c:v>
                </c:pt>
                <c:pt idx="6">
                  <c:v>2.6385224274406332E-3</c:v>
                </c:pt>
                <c:pt idx="7">
                  <c:v>1.6666666666666666E-2</c:v>
                </c:pt>
                <c:pt idx="8">
                  <c:v>2.564102564102564E-2</c:v>
                </c:pt>
                <c:pt idx="9">
                  <c:v>7.4074074074074077E-3</c:v>
                </c:pt>
                <c:pt idx="10" formatCode="General">
                  <c:v>0</c:v>
                </c:pt>
                <c:pt idx="11">
                  <c:v>5.2770448548812663E-3</c:v>
                </c:pt>
                <c:pt idx="12">
                  <c:v>1.1904761904761904E-2</c:v>
                </c:pt>
                <c:pt idx="13">
                  <c:v>1.4652014652014652E-2</c:v>
                </c:pt>
                <c:pt idx="14">
                  <c:v>1.1111111111111112E-2</c:v>
                </c:pt>
              </c:numCache>
            </c:numRef>
          </c:val>
          <c:extLst>
            <c:ext xmlns:c16="http://schemas.microsoft.com/office/drawing/2014/chart" uri="{C3380CC4-5D6E-409C-BE32-E72D297353CC}">
              <c16:uniqueId val="{00000004-7491-4B19-9195-91CDA56DF85E}"/>
            </c:ext>
          </c:extLst>
        </c:ser>
        <c:ser>
          <c:idx val="1"/>
          <c:order val="1"/>
          <c:tx>
            <c:strRef>
              <c:f>'Q15.DX取り組み【ABCD】競争優位 (2)'!$X$6</c:f>
              <c:strCache>
                <c:ptCount val="1"/>
                <c:pt idx="0">
                  <c:v>大きい／活発</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491-4B19-9195-91CDA56DF85E}"/>
                </c:ext>
              </c:extLst>
            </c:dLbl>
            <c:dLbl>
              <c:idx val="5"/>
              <c:delete val="1"/>
              <c:extLst>
                <c:ext xmlns:c15="http://schemas.microsoft.com/office/drawing/2012/chart" uri="{CE6537A1-D6FC-4f65-9D91-7224C49458BB}"/>
                <c:ext xmlns:c16="http://schemas.microsoft.com/office/drawing/2014/chart" uri="{C3380CC4-5D6E-409C-BE32-E72D297353CC}">
                  <c16:uniqueId val="{00000006-7491-4B19-9195-91CDA56DF85E}"/>
                </c:ext>
              </c:extLst>
            </c:dLbl>
            <c:dLbl>
              <c:idx val="6"/>
              <c:delete val="1"/>
              <c:extLst>
                <c:ext xmlns:c15="http://schemas.microsoft.com/office/drawing/2012/chart" uri="{CE6537A1-D6FC-4f65-9D91-7224C49458BB}"/>
                <c:ext xmlns:c16="http://schemas.microsoft.com/office/drawing/2014/chart" uri="{C3380CC4-5D6E-409C-BE32-E72D297353CC}">
                  <c16:uniqueId val="{0000001A-7491-4B19-9195-91CDA56DF85E}"/>
                </c:ext>
              </c:extLst>
            </c:dLbl>
            <c:dLbl>
              <c:idx val="7"/>
              <c:delete val="1"/>
              <c:extLst>
                <c:ext xmlns:c15="http://schemas.microsoft.com/office/drawing/2012/chart" uri="{CE6537A1-D6FC-4f65-9D91-7224C49458BB}"/>
                <c:ext xmlns:c16="http://schemas.microsoft.com/office/drawing/2014/chart" uri="{C3380CC4-5D6E-409C-BE32-E72D297353CC}">
                  <c16:uniqueId val="{00000024-7491-4B19-9195-91CDA56DF85E}"/>
                </c:ext>
              </c:extLst>
            </c:dLbl>
            <c:dLbl>
              <c:idx val="8"/>
              <c:delete val="1"/>
              <c:extLst>
                <c:ext xmlns:c15="http://schemas.microsoft.com/office/drawing/2012/chart" uri="{CE6537A1-D6FC-4f65-9D91-7224C49458BB}"/>
                <c:ext xmlns:c16="http://schemas.microsoft.com/office/drawing/2014/chart" uri="{C3380CC4-5D6E-409C-BE32-E72D297353CC}">
                  <c16:uniqueId val="{00000020-7491-4B19-9195-91CDA56DF85E}"/>
                </c:ext>
              </c:extLst>
            </c:dLbl>
            <c:dLbl>
              <c:idx val="9"/>
              <c:delete val="1"/>
              <c:extLst>
                <c:ext xmlns:c15="http://schemas.microsoft.com/office/drawing/2012/chart" uri="{CE6537A1-D6FC-4f65-9D91-7224C49458BB}"/>
                <c:ext xmlns:c16="http://schemas.microsoft.com/office/drawing/2014/chart" uri="{C3380CC4-5D6E-409C-BE32-E72D297353CC}">
                  <c16:uniqueId val="{0000002C-7491-4B19-9195-91CDA56DF85E}"/>
                </c:ext>
              </c:extLst>
            </c:dLbl>
            <c:dLbl>
              <c:idx val="10"/>
              <c:delete val="1"/>
              <c:extLst>
                <c:ext xmlns:c15="http://schemas.microsoft.com/office/drawing/2012/chart" uri="{CE6537A1-D6FC-4f65-9D91-7224C49458BB}"/>
                <c:ext xmlns:c16="http://schemas.microsoft.com/office/drawing/2014/chart" uri="{C3380CC4-5D6E-409C-BE32-E72D297353CC}">
                  <c16:uniqueId val="{00000007-7491-4B19-9195-91CDA56DF85E}"/>
                </c:ext>
              </c:extLst>
            </c:dLbl>
            <c:dLbl>
              <c:idx val="11"/>
              <c:delete val="1"/>
              <c:extLst>
                <c:ext xmlns:c15="http://schemas.microsoft.com/office/drawing/2012/chart" uri="{CE6537A1-D6FC-4f65-9D91-7224C49458BB}"/>
                <c:ext xmlns:c16="http://schemas.microsoft.com/office/drawing/2014/chart" uri="{C3380CC4-5D6E-409C-BE32-E72D297353CC}">
                  <c16:uniqueId val="{00000030-7491-4B19-9195-91CDA56DF85E}"/>
                </c:ext>
              </c:extLst>
            </c:dLbl>
            <c:dLbl>
              <c:idx val="12"/>
              <c:delete val="1"/>
              <c:extLst>
                <c:ext xmlns:c15="http://schemas.microsoft.com/office/drawing/2012/chart" uri="{CE6537A1-D6FC-4f65-9D91-7224C49458BB}"/>
                <c:ext xmlns:c16="http://schemas.microsoft.com/office/drawing/2014/chart" uri="{C3380CC4-5D6E-409C-BE32-E72D297353CC}">
                  <c16:uniqueId val="{0000002F-7491-4B19-9195-91CDA56DF85E}"/>
                </c:ext>
              </c:extLst>
            </c:dLbl>
            <c:dLbl>
              <c:idx val="13"/>
              <c:delete val="1"/>
              <c:extLst>
                <c:ext xmlns:c15="http://schemas.microsoft.com/office/drawing/2012/chart" uri="{CE6537A1-D6FC-4f65-9D91-7224C49458BB}"/>
                <c:ext xmlns:c16="http://schemas.microsoft.com/office/drawing/2014/chart" uri="{C3380CC4-5D6E-409C-BE32-E72D297353CC}">
                  <c16:uniqueId val="{0000003A-7491-4B19-9195-91CDA56DF85E}"/>
                </c:ext>
              </c:extLst>
            </c:dLbl>
            <c:dLbl>
              <c:idx val="14"/>
              <c:delete val="1"/>
              <c:extLst>
                <c:ext xmlns:c15="http://schemas.microsoft.com/office/drawing/2012/chart" uri="{CE6537A1-D6FC-4f65-9D91-7224C49458BB}"/>
                <c:ext xmlns:c16="http://schemas.microsoft.com/office/drawing/2014/chart" uri="{C3380CC4-5D6E-409C-BE32-E72D297353CC}">
                  <c16:uniqueId val="{0000003B-7491-4B19-9195-91CDA56DF85E}"/>
                </c:ext>
              </c:extLst>
            </c:dLbl>
            <c:dLbl>
              <c:idx val="15"/>
              <c:delete val="1"/>
              <c:extLst>
                <c:ext xmlns:c15="http://schemas.microsoft.com/office/drawing/2012/chart" uri="{CE6537A1-D6FC-4f65-9D91-7224C49458BB}"/>
                <c:ext xmlns:c16="http://schemas.microsoft.com/office/drawing/2014/chart" uri="{C3380CC4-5D6E-409C-BE32-E72D297353CC}">
                  <c16:uniqueId val="{00000008-7491-4B19-9195-91CDA56DF85E}"/>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(2)'!$V$27:$V$41</c:f>
              <c:strCache>
                <c:ptCount val="15"/>
                <c:pt idx="0">
                  <c:v>【 C.製品・サービスのコスト 】   </c:v>
                </c:pt>
                <c:pt idx="1">
                  <c:v>A.ユーザー（n=  74）</c:v>
                </c:pt>
                <c:pt idx="2">
                  <c:v>B.メーカー（n=128）</c:v>
                </c:pt>
                <c:pt idx="3">
                  <c:v>C.サブシステム提供企業（n=107）</c:v>
                </c:pt>
                <c:pt idx="4">
                  <c:v>D.サービス提供企業（n=  84）</c:v>
                </c:pt>
                <c:pt idx="5">
                  <c:v>【 E.生産自動化・省力化 】     </c:v>
                </c:pt>
                <c:pt idx="6">
                  <c:v>A.ユーザー（n=  44）</c:v>
                </c:pt>
                <c:pt idx="7">
                  <c:v>B.メーカー（n=  41）</c:v>
                </c:pt>
                <c:pt idx="8">
                  <c:v>C.サブシステム提供企業（n=  28）</c:v>
                </c:pt>
                <c:pt idx="9">
                  <c:v>D.サービス提供企業（n=  12）</c:v>
                </c:pt>
                <c:pt idx="10">
                  <c:v>【 D.商品企画力・マーケティング力 】</c:v>
                </c:pt>
                <c:pt idx="11">
                  <c:v>A.ユーザー（n=  51）</c:v>
                </c:pt>
                <c:pt idx="12">
                  <c:v>B.メーカー（n=  55）</c:v>
                </c:pt>
                <c:pt idx="13">
                  <c:v>C.サブシステム提供企業（n=  28）</c:v>
                </c:pt>
                <c:pt idx="14">
                  <c:v>D.サービス提供企業（n=  17）</c:v>
                </c:pt>
              </c:strCache>
            </c:strRef>
          </c:cat>
          <c:val>
            <c:numRef>
              <c:f>'Q15.DX取り組み【ABCD】競争優位 (2)'!$X$27:$X$41</c:f>
              <c:numCache>
                <c:formatCode>0.0%</c:formatCode>
                <c:ptCount val="15"/>
                <c:pt idx="0" formatCode="General">
                  <c:v>0</c:v>
                </c:pt>
                <c:pt idx="1">
                  <c:v>5.8047493403693931E-2</c:v>
                </c:pt>
                <c:pt idx="2">
                  <c:v>8.0952380952380956E-2</c:v>
                </c:pt>
                <c:pt idx="3">
                  <c:v>8.0586080586080591E-2</c:v>
                </c:pt>
                <c:pt idx="4">
                  <c:v>4.4444444444444446E-2</c:v>
                </c:pt>
                <c:pt idx="5" formatCode="General">
                  <c:v>0</c:v>
                </c:pt>
                <c:pt idx="6">
                  <c:v>3.9577836411609502E-2</c:v>
                </c:pt>
                <c:pt idx="7">
                  <c:v>2.8571428571428571E-2</c:v>
                </c:pt>
                <c:pt idx="8">
                  <c:v>2.9304029304029304E-2</c:v>
                </c:pt>
                <c:pt idx="9">
                  <c:v>7.4074074074074077E-3</c:v>
                </c:pt>
                <c:pt idx="10" formatCode="General">
                  <c:v>0</c:v>
                </c:pt>
                <c:pt idx="11">
                  <c:v>5.0131926121372031E-2</c:v>
                </c:pt>
                <c:pt idx="12">
                  <c:v>3.8095238095238099E-2</c:v>
                </c:pt>
                <c:pt idx="13">
                  <c:v>2.197802197802198E-2</c:v>
                </c:pt>
                <c:pt idx="14">
                  <c:v>1.4814814814814815E-2</c:v>
                </c:pt>
              </c:numCache>
            </c:numRef>
          </c:val>
          <c:extLst>
            <c:ext xmlns:c16="http://schemas.microsoft.com/office/drawing/2014/chart" uri="{C3380CC4-5D6E-409C-BE32-E72D297353CC}">
              <c16:uniqueId val="{00000009-7491-4B19-9195-91CDA56DF85E}"/>
            </c:ext>
          </c:extLst>
        </c:ser>
        <c:ser>
          <c:idx val="2"/>
          <c:order val="2"/>
          <c:tx>
            <c:strRef>
              <c:f>'Q15.DX取り組み【ABCD】競争優位 (2)'!$Y$6</c:f>
              <c:strCache>
                <c:ptCount val="1"/>
                <c:pt idx="0">
                  <c:v>少ない／あまり活発ではない</c:v>
                </c:pt>
              </c:strCache>
            </c:strRef>
          </c:tx>
          <c:spPr>
            <a:solidFill>
              <a:srgbClr val="3366FF"/>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7491-4B19-9195-91CDA56DF85E}"/>
                </c:ext>
              </c:extLst>
            </c:dLbl>
            <c:dLbl>
              <c:idx val="5"/>
              <c:delete val="1"/>
              <c:extLst>
                <c:ext xmlns:c15="http://schemas.microsoft.com/office/drawing/2012/chart" uri="{CE6537A1-D6FC-4f65-9D91-7224C49458BB}"/>
                <c:ext xmlns:c16="http://schemas.microsoft.com/office/drawing/2014/chart" uri="{C3380CC4-5D6E-409C-BE32-E72D297353CC}">
                  <c16:uniqueId val="{0000000B-7491-4B19-9195-91CDA56DF85E}"/>
                </c:ext>
              </c:extLst>
            </c:dLbl>
            <c:dLbl>
              <c:idx val="6"/>
              <c:delete val="1"/>
              <c:extLst>
                <c:ext xmlns:c15="http://schemas.microsoft.com/office/drawing/2012/chart" uri="{CE6537A1-D6FC-4f65-9D91-7224C49458BB}"/>
                <c:ext xmlns:c16="http://schemas.microsoft.com/office/drawing/2014/chart" uri="{C3380CC4-5D6E-409C-BE32-E72D297353CC}">
                  <c16:uniqueId val="{00000022-7491-4B19-9195-91CDA56DF85E}"/>
                </c:ext>
              </c:extLst>
            </c:dLbl>
            <c:dLbl>
              <c:idx val="7"/>
              <c:delete val="1"/>
              <c:extLst>
                <c:ext xmlns:c15="http://schemas.microsoft.com/office/drawing/2012/chart" uri="{CE6537A1-D6FC-4f65-9D91-7224C49458BB}"/>
                <c:ext xmlns:c16="http://schemas.microsoft.com/office/drawing/2014/chart" uri="{C3380CC4-5D6E-409C-BE32-E72D297353CC}">
                  <c16:uniqueId val="{00000023-7491-4B19-9195-91CDA56DF85E}"/>
                </c:ext>
              </c:extLst>
            </c:dLbl>
            <c:dLbl>
              <c:idx val="8"/>
              <c:delete val="1"/>
              <c:extLst>
                <c:ext xmlns:c15="http://schemas.microsoft.com/office/drawing/2012/chart" uri="{CE6537A1-D6FC-4f65-9D91-7224C49458BB}"/>
                <c:ext xmlns:c16="http://schemas.microsoft.com/office/drawing/2014/chart" uri="{C3380CC4-5D6E-409C-BE32-E72D297353CC}">
                  <c16:uniqueId val="{00000028-7491-4B19-9195-91CDA56DF85E}"/>
                </c:ext>
              </c:extLst>
            </c:dLbl>
            <c:dLbl>
              <c:idx val="9"/>
              <c:delete val="1"/>
              <c:extLst>
                <c:ext xmlns:c15="http://schemas.microsoft.com/office/drawing/2012/chart" uri="{CE6537A1-D6FC-4f65-9D91-7224C49458BB}"/>
                <c:ext xmlns:c16="http://schemas.microsoft.com/office/drawing/2014/chart" uri="{C3380CC4-5D6E-409C-BE32-E72D297353CC}">
                  <c16:uniqueId val="{0000002B-7491-4B19-9195-91CDA56DF85E}"/>
                </c:ext>
              </c:extLst>
            </c:dLbl>
            <c:dLbl>
              <c:idx val="10"/>
              <c:delete val="1"/>
              <c:extLst>
                <c:ext xmlns:c15="http://schemas.microsoft.com/office/drawing/2012/chart" uri="{CE6537A1-D6FC-4f65-9D91-7224C49458BB}"/>
                <c:ext xmlns:c16="http://schemas.microsoft.com/office/drawing/2014/chart" uri="{C3380CC4-5D6E-409C-BE32-E72D297353CC}">
                  <c16:uniqueId val="{0000000C-7491-4B19-9195-91CDA56DF85E}"/>
                </c:ext>
              </c:extLst>
            </c:dLbl>
            <c:dLbl>
              <c:idx val="11"/>
              <c:delete val="1"/>
              <c:extLst>
                <c:ext xmlns:c15="http://schemas.microsoft.com/office/drawing/2012/chart" uri="{CE6537A1-D6FC-4f65-9D91-7224C49458BB}"/>
                <c:ext xmlns:c16="http://schemas.microsoft.com/office/drawing/2014/chart" uri="{C3380CC4-5D6E-409C-BE32-E72D297353CC}">
                  <c16:uniqueId val="{00000031-7491-4B19-9195-91CDA56DF85E}"/>
                </c:ext>
              </c:extLst>
            </c:dLbl>
            <c:dLbl>
              <c:idx val="12"/>
              <c:delete val="1"/>
              <c:extLst>
                <c:ext xmlns:c15="http://schemas.microsoft.com/office/drawing/2012/chart" uri="{CE6537A1-D6FC-4f65-9D91-7224C49458BB}"/>
                <c:ext xmlns:c16="http://schemas.microsoft.com/office/drawing/2014/chart" uri="{C3380CC4-5D6E-409C-BE32-E72D297353CC}">
                  <c16:uniqueId val="{00000036-7491-4B19-9195-91CDA56DF85E}"/>
                </c:ext>
              </c:extLst>
            </c:dLbl>
            <c:dLbl>
              <c:idx val="13"/>
              <c:delete val="1"/>
              <c:extLst>
                <c:ext xmlns:c15="http://schemas.microsoft.com/office/drawing/2012/chart" uri="{CE6537A1-D6FC-4f65-9D91-7224C49458BB}"/>
                <c:ext xmlns:c16="http://schemas.microsoft.com/office/drawing/2014/chart" uri="{C3380CC4-5D6E-409C-BE32-E72D297353CC}">
                  <c16:uniqueId val="{0000003E-7491-4B19-9195-91CDA56DF85E}"/>
                </c:ext>
              </c:extLst>
            </c:dLbl>
            <c:dLbl>
              <c:idx val="14"/>
              <c:delete val="1"/>
              <c:extLst>
                <c:ext xmlns:c15="http://schemas.microsoft.com/office/drawing/2012/chart" uri="{CE6537A1-D6FC-4f65-9D91-7224C49458BB}"/>
                <c:ext xmlns:c16="http://schemas.microsoft.com/office/drawing/2014/chart" uri="{C3380CC4-5D6E-409C-BE32-E72D297353CC}">
                  <c16:uniqueId val="{00000039-7491-4B19-9195-91CDA56DF85E}"/>
                </c:ext>
              </c:extLst>
            </c:dLbl>
            <c:dLbl>
              <c:idx val="15"/>
              <c:delete val="1"/>
              <c:extLst>
                <c:ext xmlns:c15="http://schemas.microsoft.com/office/drawing/2012/chart" uri="{CE6537A1-D6FC-4f65-9D91-7224C49458BB}"/>
                <c:ext xmlns:c16="http://schemas.microsoft.com/office/drawing/2014/chart" uri="{C3380CC4-5D6E-409C-BE32-E72D297353CC}">
                  <c16:uniqueId val="{0000000D-7491-4B19-9195-91CDA56DF85E}"/>
                </c:ext>
              </c:extLst>
            </c:dLbl>
            <c:numFmt formatCode="0%" sourceLinked="0"/>
            <c:spPr>
              <a:noFill/>
              <a:ln>
                <a:noFill/>
              </a:ln>
              <a:effectLst/>
            </c:spPr>
            <c:txPr>
              <a:bodyPr wrap="square" lIns="38100" tIns="19050" rIns="38100" bIns="19050" anchor="ctr">
                <a:spAutoFit/>
              </a:bodyPr>
              <a:lstStyle/>
              <a:p>
                <a:pPr>
                  <a:defRPr sz="9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(2)'!$V$27:$V$41</c:f>
              <c:strCache>
                <c:ptCount val="15"/>
                <c:pt idx="0">
                  <c:v>【 C.製品・サービスのコスト 】   </c:v>
                </c:pt>
                <c:pt idx="1">
                  <c:v>A.ユーザー（n=  74）</c:v>
                </c:pt>
                <c:pt idx="2">
                  <c:v>B.メーカー（n=128）</c:v>
                </c:pt>
                <c:pt idx="3">
                  <c:v>C.サブシステム提供企業（n=107）</c:v>
                </c:pt>
                <c:pt idx="4">
                  <c:v>D.サービス提供企業（n=  84）</c:v>
                </c:pt>
                <c:pt idx="5">
                  <c:v>【 E.生産自動化・省力化 】     </c:v>
                </c:pt>
                <c:pt idx="6">
                  <c:v>A.ユーザー（n=  44）</c:v>
                </c:pt>
                <c:pt idx="7">
                  <c:v>B.メーカー（n=  41）</c:v>
                </c:pt>
                <c:pt idx="8">
                  <c:v>C.サブシステム提供企業（n=  28）</c:v>
                </c:pt>
                <c:pt idx="9">
                  <c:v>D.サービス提供企業（n=  12）</c:v>
                </c:pt>
                <c:pt idx="10">
                  <c:v>【 D.商品企画力・マーケティング力 】</c:v>
                </c:pt>
                <c:pt idx="11">
                  <c:v>A.ユーザー（n=  51）</c:v>
                </c:pt>
                <c:pt idx="12">
                  <c:v>B.メーカー（n=  55）</c:v>
                </c:pt>
                <c:pt idx="13">
                  <c:v>C.サブシステム提供企業（n=  28）</c:v>
                </c:pt>
                <c:pt idx="14">
                  <c:v>D.サービス提供企業（n=  17）</c:v>
                </c:pt>
              </c:strCache>
            </c:strRef>
          </c:cat>
          <c:val>
            <c:numRef>
              <c:f>'Q15.DX取り組み【ABCD】競争優位 (2)'!$Y$27:$Y$41</c:f>
              <c:numCache>
                <c:formatCode>0.0%</c:formatCode>
                <c:ptCount val="15"/>
                <c:pt idx="0" formatCode="General">
                  <c:v>0</c:v>
                </c:pt>
                <c:pt idx="1">
                  <c:v>8.4432717678100261E-2</c:v>
                </c:pt>
                <c:pt idx="2">
                  <c:v>0.11428571428571428</c:v>
                </c:pt>
                <c:pt idx="3">
                  <c:v>0.1575091575091575</c:v>
                </c:pt>
                <c:pt idx="4">
                  <c:v>0.14074074074074075</c:v>
                </c:pt>
                <c:pt idx="5" formatCode="General">
                  <c:v>0</c:v>
                </c:pt>
                <c:pt idx="6">
                  <c:v>5.8047493403693931E-2</c:v>
                </c:pt>
                <c:pt idx="7">
                  <c:v>4.0476190476190478E-2</c:v>
                </c:pt>
                <c:pt idx="8">
                  <c:v>2.197802197802198E-2</c:v>
                </c:pt>
                <c:pt idx="9">
                  <c:v>2.2222222222222223E-2</c:v>
                </c:pt>
                <c:pt idx="10" formatCode="General">
                  <c:v>0</c:v>
                </c:pt>
                <c:pt idx="11">
                  <c:v>4.4854881266490766E-2</c:v>
                </c:pt>
                <c:pt idx="12">
                  <c:v>3.5714285714285712E-2</c:v>
                </c:pt>
                <c:pt idx="13">
                  <c:v>5.128205128205128E-2</c:v>
                </c:pt>
                <c:pt idx="14">
                  <c:v>2.9629629629629631E-2</c:v>
                </c:pt>
              </c:numCache>
            </c:numRef>
          </c:val>
          <c:extLst>
            <c:ext xmlns:c16="http://schemas.microsoft.com/office/drawing/2014/chart" uri="{C3380CC4-5D6E-409C-BE32-E72D297353CC}">
              <c16:uniqueId val="{0000000E-7491-4B19-9195-91CDA56DF85E}"/>
            </c:ext>
          </c:extLst>
        </c:ser>
        <c:ser>
          <c:idx val="3"/>
          <c:order val="3"/>
          <c:tx>
            <c:strRef>
              <c:f>'Q15.DX取り組み【ABCD】競争優位 (2)'!$Z$6</c:f>
              <c:strCache>
                <c:ptCount val="1"/>
                <c:pt idx="0">
                  <c:v>全くない</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7491-4B19-9195-91CDA56DF85E}"/>
                </c:ext>
              </c:extLst>
            </c:dLbl>
            <c:dLbl>
              <c:idx val="5"/>
              <c:delete val="1"/>
              <c:extLst>
                <c:ext xmlns:c15="http://schemas.microsoft.com/office/drawing/2012/chart" uri="{CE6537A1-D6FC-4f65-9D91-7224C49458BB}"/>
                <c:ext xmlns:c16="http://schemas.microsoft.com/office/drawing/2014/chart" uri="{C3380CC4-5D6E-409C-BE32-E72D297353CC}">
                  <c16:uniqueId val="{00000010-7491-4B19-9195-91CDA56DF85E}"/>
                </c:ext>
              </c:extLst>
            </c:dLbl>
            <c:dLbl>
              <c:idx val="6"/>
              <c:delete val="1"/>
              <c:extLst>
                <c:ext xmlns:c15="http://schemas.microsoft.com/office/drawing/2012/chart" uri="{CE6537A1-D6FC-4f65-9D91-7224C49458BB}"/>
                <c:ext xmlns:c16="http://schemas.microsoft.com/office/drawing/2014/chart" uri="{C3380CC4-5D6E-409C-BE32-E72D297353CC}">
                  <c16:uniqueId val="{00000021-7491-4B19-9195-91CDA56DF85E}"/>
                </c:ext>
              </c:extLst>
            </c:dLbl>
            <c:dLbl>
              <c:idx val="7"/>
              <c:delete val="1"/>
              <c:extLst>
                <c:ext xmlns:c15="http://schemas.microsoft.com/office/drawing/2012/chart" uri="{CE6537A1-D6FC-4f65-9D91-7224C49458BB}"/>
                <c:ext xmlns:c16="http://schemas.microsoft.com/office/drawing/2014/chart" uri="{C3380CC4-5D6E-409C-BE32-E72D297353CC}">
                  <c16:uniqueId val="{0000001C-7491-4B19-9195-91CDA56DF85E}"/>
                </c:ext>
              </c:extLst>
            </c:dLbl>
            <c:dLbl>
              <c:idx val="8"/>
              <c:delete val="1"/>
              <c:extLst>
                <c:ext xmlns:c15="http://schemas.microsoft.com/office/drawing/2012/chart" uri="{CE6537A1-D6FC-4f65-9D91-7224C49458BB}"/>
                <c:ext xmlns:c16="http://schemas.microsoft.com/office/drawing/2014/chart" uri="{C3380CC4-5D6E-409C-BE32-E72D297353CC}">
                  <c16:uniqueId val="{00000027-7491-4B19-9195-91CDA56DF85E}"/>
                </c:ext>
              </c:extLst>
            </c:dLbl>
            <c:dLbl>
              <c:idx val="9"/>
              <c:delete val="1"/>
              <c:extLst>
                <c:ext xmlns:c15="http://schemas.microsoft.com/office/drawing/2012/chart" uri="{CE6537A1-D6FC-4f65-9D91-7224C49458BB}"/>
                <c:ext xmlns:c16="http://schemas.microsoft.com/office/drawing/2014/chart" uri="{C3380CC4-5D6E-409C-BE32-E72D297353CC}">
                  <c16:uniqueId val="{0000002A-7491-4B19-9195-91CDA56DF85E}"/>
                </c:ext>
              </c:extLst>
            </c:dLbl>
            <c:dLbl>
              <c:idx val="10"/>
              <c:delete val="1"/>
              <c:extLst>
                <c:ext xmlns:c15="http://schemas.microsoft.com/office/drawing/2012/chart" uri="{CE6537A1-D6FC-4f65-9D91-7224C49458BB}"/>
                <c:ext xmlns:c16="http://schemas.microsoft.com/office/drawing/2014/chart" uri="{C3380CC4-5D6E-409C-BE32-E72D297353CC}">
                  <c16:uniqueId val="{00000011-7491-4B19-9195-91CDA56DF85E}"/>
                </c:ext>
              </c:extLst>
            </c:dLbl>
            <c:dLbl>
              <c:idx val="11"/>
              <c:delete val="1"/>
              <c:extLst>
                <c:ext xmlns:c15="http://schemas.microsoft.com/office/drawing/2012/chart" uri="{CE6537A1-D6FC-4f65-9D91-7224C49458BB}"/>
                <c:ext xmlns:c16="http://schemas.microsoft.com/office/drawing/2014/chart" uri="{C3380CC4-5D6E-409C-BE32-E72D297353CC}">
                  <c16:uniqueId val="{00000034-7491-4B19-9195-91CDA56DF85E}"/>
                </c:ext>
              </c:extLst>
            </c:dLbl>
            <c:dLbl>
              <c:idx val="12"/>
              <c:delete val="1"/>
              <c:extLst>
                <c:ext xmlns:c15="http://schemas.microsoft.com/office/drawing/2012/chart" uri="{CE6537A1-D6FC-4f65-9D91-7224C49458BB}"/>
                <c:ext xmlns:c16="http://schemas.microsoft.com/office/drawing/2014/chart" uri="{C3380CC4-5D6E-409C-BE32-E72D297353CC}">
                  <c16:uniqueId val="{00000038-7491-4B19-9195-91CDA56DF85E}"/>
                </c:ext>
              </c:extLst>
            </c:dLbl>
            <c:dLbl>
              <c:idx val="13"/>
              <c:delete val="1"/>
              <c:extLst>
                <c:ext xmlns:c15="http://schemas.microsoft.com/office/drawing/2012/chart" uri="{CE6537A1-D6FC-4f65-9D91-7224C49458BB}"/>
                <c:ext xmlns:c16="http://schemas.microsoft.com/office/drawing/2014/chart" uri="{C3380CC4-5D6E-409C-BE32-E72D297353CC}">
                  <c16:uniqueId val="{00000040-7491-4B19-9195-91CDA56DF85E}"/>
                </c:ext>
              </c:extLst>
            </c:dLbl>
            <c:dLbl>
              <c:idx val="14"/>
              <c:delete val="1"/>
              <c:extLst>
                <c:ext xmlns:c15="http://schemas.microsoft.com/office/drawing/2012/chart" uri="{CE6537A1-D6FC-4f65-9D91-7224C49458BB}"/>
                <c:ext xmlns:c16="http://schemas.microsoft.com/office/drawing/2014/chart" uri="{C3380CC4-5D6E-409C-BE32-E72D297353CC}">
                  <c16:uniqueId val="{0000003D-7491-4B19-9195-91CDA56DF85E}"/>
                </c:ext>
              </c:extLst>
            </c:dLbl>
            <c:dLbl>
              <c:idx val="15"/>
              <c:delete val="1"/>
              <c:extLst>
                <c:ext xmlns:c15="http://schemas.microsoft.com/office/drawing/2012/chart" uri="{CE6537A1-D6FC-4f65-9D91-7224C49458BB}"/>
                <c:ext xmlns:c16="http://schemas.microsoft.com/office/drawing/2014/chart" uri="{C3380CC4-5D6E-409C-BE32-E72D297353CC}">
                  <c16:uniqueId val="{00000012-7491-4B19-9195-91CDA56DF85E}"/>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(2)'!$V$27:$V$41</c:f>
              <c:strCache>
                <c:ptCount val="15"/>
                <c:pt idx="0">
                  <c:v>【 C.製品・サービスのコスト 】   </c:v>
                </c:pt>
                <c:pt idx="1">
                  <c:v>A.ユーザー（n=  74）</c:v>
                </c:pt>
                <c:pt idx="2">
                  <c:v>B.メーカー（n=128）</c:v>
                </c:pt>
                <c:pt idx="3">
                  <c:v>C.サブシステム提供企業（n=107）</c:v>
                </c:pt>
                <c:pt idx="4">
                  <c:v>D.サービス提供企業（n=  84）</c:v>
                </c:pt>
                <c:pt idx="5">
                  <c:v>【 E.生産自動化・省力化 】     </c:v>
                </c:pt>
                <c:pt idx="6">
                  <c:v>A.ユーザー（n=  44）</c:v>
                </c:pt>
                <c:pt idx="7">
                  <c:v>B.メーカー（n=  41）</c:v>
                </c:pt>
                <c:pt idx="8">
                  <c:v>C.サブシステム提供企業（n=  28）</c:v>
                </c:pt>
                <c:pt idx="9">
                  <c:v>D.サービス提供企業（n=  12）</c:v>
                </c:pt>
                <c:pt idx="10">
                  <c:v>【 D.商品企画力・マーケティング力 】</c:v>
                </c:pt>
                <c:pt idx="11">
                  <c:v>A.ユーザー（n=  51）</c:v>
                </c:pt>
                <c:pt idx="12">
                  <c:v>B.メーカー（n=  55）</c:v>
                </c:pt>
                <c:pt idx="13">
                  <c:v>C.サブシステム提供企業（n=  28）</c:v>
                </c:pt>
                <c:pt idx="14">
                  <c:v>D.サービス提供企業（n=  17）</c:v>
                </c:pt>
              </c:strCache>
            </c:strRef>
          </c:cat>
          <c:val>
            <c:numRef>
              <c:f>'Q15.DX取り組み【ABCD】競争優位 (2)'!$Z$27:$Z$41</c:f>
              <c:numCache>
                <c:formatCode>0.0%</c:formatCode>
                <c:ptCount val="15"/>
                <c:pt idx="0" formatCode="General">
                  <c:v>0</c:v>
                </c:pt>
                <c:pt idx="1">
                  <c:v>3.430079155672823E-2</c:v>
                </c:pt>
                <c:pt idx="2">
                  <c:v>5.4761904761904762E-2</c:v>
                </c:pt>
                <c:pt idx="3">
                  <c:v>8.0586080586080591E-2</c:v>
                </c:pt>
                <c:pt idx="4">
                  <c:v>5.9259259259259262E-2</c:v>
                </c:pt>
                <c:pt idx="5" formatCode="General">
                  <c:v>0</c:v>
                </c:pt>
                <c:pt idx="6">
                  <c:v>7.9155672823219003E-3</c:v>
                </c:pt>
                <c:pt idx="7">
                  <c:v>1.1904761904761904E-2</c:v>
                </c:pt>
                <c:pt idx="8">
                  <c:v>1.8315018315018316E-2</c:v>
                </c:pt>
                <c:pt idx="9">
                  <c:v>7.4074074074074077E-3</c:v>
                </c:pt>
                <c:pt idx="10" formatCode="General">
                  <c:v>0</c:v>
                </c:pt>
                <c:pt idx="11">
                  <c:v>2.6385224274406333E-2</c:v>
                </c:pt>
                <c:pt idx="12">
                  <c:v>1.6666666666666666E-2</c:v>
                </c:pt>
                <c:pt idx="13">
                  <c:v>1.098901098901099E-2</c:v>
                </c:pt>
                <c:pt idx="14">
                  <c:v>7.4074074074074077E-3</c:v>
                </c:pt>
              </c:numCache>
            </c:numRef>
          </c:val>
          <c:extLst>
            <c:ext xmlns:c16="http://schemas.microsoft.com/office/drawing/2014/chart" uri="{C3380CC4-5D6E-409C-BE32-E72D297353CC}">
              <c16:uniqueId val="{00000013-7491-4B19-9195-91CDA56DF85E}"/>
            </c:ext>
          </c:extLst>
        </c:ser>
        <c:ser>
          <c:idx val="4"/>
          <c:order val="4"/>
          <c:tx>
            <c:strRef>
              <c:f>'Q15.DX取り組み【ABCD】競争優位 (2)'!$AA$6</c:f>
              <c:strCache>
                <c:ptCount val="1"/>
                <c:pt idx="0">
                  <c:v>わからない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7491-4B19-9195-91CDA56DF85E}"/>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7491-4B19-9195-91CDA56DF85E}"/>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7491-4B19-9195-91CDA56DF85E}"/>
                </c:ext>
              </c:extLst>
            </c:dLbl>
            <c:dLbl>
              <c:idx val="5"/>
              <c:delete val="1"/>
              <c:extLst>
                <c:ext xmlns:c15="http://schemas.microsoft.com/office/drawing/2012/chart" uri="{CE6537A1-D6FC-4f65-9D91-7224C49458BB}"/>
                <c:ext xmlns:c16="http://schemas.microsoft.com/office/drawing/2014/chart" uri="{C3380CC4-5D6E-409C-BE32-E72D297353CC}">
                  <c16:uniqueId val="{00000015-7491-4B19-9195-91CDA56DF85E}"/>
                </c:ext>
              </c:extLst>
            </c:dLbl>
            <c:dLbl>
              <c:idx val="6"/>
              <c:delete val="1"/>
              <c:extLst>
                <c:ext xmlns:c15="http://schemas.microsoft.com/office/drawing/2012/chart" uri="{CE6537A1-D6FC-4f65-9D91-7224C49458BB}"/>
                <c:ext xmlns:c16="http://schemas.microsoft.com/office/drawing/2014/chart" uri="{C3380CC4-5D6E-409C-BE32-E72D297353CC}">
                  <c16:uniqueId val="{0000001E-7491-4B19-9195-91CDA56DF85E}"/>
                </c:ext>
              </c:extLst>
            </c:dLbl>
            <c:dLbl>
              <c:idx val="7"/>
              <c:delete val="1"/>
              <c:extLst>
                <c:ext xmlns:c15="http://schemas.microsoft.com/office/drawing/2012/chart" uri="{CE6537A1-D6FC-4f65-9D91-7224C49458BB}"/>
                <c:ext xmlns:c16="http://schemas.microsoft.com/office/drawing/2014/chart" uri="{C3380CC4-5D6E-409C-BE32-E72D297353CC}">
                  <c16:uniqueId val="{0000001D-7491-4B19-9195-91CDA56DF85E}"/>
                </c:ext>
              </c:extLst>
            </c:dLbl>
            <c:dLbl>
              <c:idx val="8"/>
              <c:delete val="1"/>
              <c:extLst>
                <c:ext xmlns:c15="http://schemas.microsoft.com/office/drawing/2012/chart" uri="{CE6537A1-D6FC-4f65-9D91-7224C49458BB}"/>
                <c:ext xmlns:c16="http://schemas.microsoft.com/office/drawing/2014/chart" uri="{C3380CC4-5D6E-409C-BE32-E72D297353CC}">
                  <c16:uniqueId val="{0000001F-7491-4B19-9195-91CDA56DF85E}"/>
                </c:ext>
              </c:extLst>
            </c:dLbl>
            <c:dLbl>
              <c:idx val="9"/>
              <c:delete val="1"/>
              <c:extLst>
                <c:ext xmlns:c15="http://schemas.microsoft.com/office/drawing/2012/chart" uri="{CE6537A1-D6FC-4f65-9D91-7224C49458BB}"/>
                <c:ext xmlns:c16="http://schemas.microsoft.com/office/drawing/2014/chart" uri="{C3380CC4-5D6E-409C-BE32-E72D297353CC}">
                  <c16:uniqueId val="{00000029-7491-4B19-9195-91CDA56DF85E}"/>
                </c:ext>
              </c:extLst>
            </c:dLbl>
            <c:dLbl>
              <c:idx val="10"/>
              <c:delete val="1"/>
              <c:extLst>
                <c:ext xmlns:c15="http://schemas.microsoft.com/office/drawing/2012/chart" uri="{CE6537A1-D6FC-4f65-9D91-7224C49458BB}"/>
                <c:ext xmlns:c16="http://schemas.microsoft.com/office/drawing/2014/chart" uri="{C3380CC4-5D6E-409C-BE32-E72D297353CC}">
                  <c16:uniqueId val="{00000016-7491-4B19-9195-91CDA56DF85E}"/>
                </c:ext>
              </c:extLst>
            </c:dLbl>
            <c:dLbl>
              <c:idx val="11"/>
              <c:delete val="1"/>
              <c:extLst>
                <c:ext xmlns:c15="http://schemas.microsoft.com/office/drawing/2012/chart" uri="{CE6537A1-D6FC-4f65-9D91-7224C49458BB}"/>
                <c:ext xmlns:c16="http://schemas.microsoft.com/office/drawing/2014/chart" uri="{C3380CC4-5D6E-409C-BE32-E72D297353CC}">
                  <c16:uniqueId val="{00000033-7491-4B19-9195-91CDA56DF85E}"/>
                </c:ext>
              </c:extLst>
            </c:dLbl>
            <c:dLbl>
              <c:idx val="12"/>
              <c:delete val="1"/>
              <c:extLst>
                <c:ext xmlns:c15="http://schemas.microsoft.com/office/drawing/2012/chart" uri="{CE6537A1-D6FC-4f65-9D91-7224C49458BB}"/>
                <c:ext xmlns:c16="http://schemas.microsoft.com/office/drawing/2014/chart" uri="{C3380CC4-5D6E-409C-BE32-E72D297353CC}">
                  <c16:uniqueId val="{00000032-7491-4B19-9195-91CDA56DF85E}"/>
                </c:ext>
              </c:extLst>
            </c:dLbl>
            <c:dLbl>
              <c:idx val="13"/>
              <c:delete val="1"/>
              <c:extLst>
                <c:ext xmlns:c15="http://schemas.microsoft.com/office/drawing/2012/chart" uri="{CE6537A1-D6FC-4f65-9D91-7224C49458BB}"/>
                <c:ext xmlns:c16="http://schemas.microsoft.com/office/drawing/2014/chart" uri="{C3380CC4-5D6E-409C-BE32-E72D297353CC}">
                  <c16:uniqueId val="{00000037-7491-4B19-9195-91CDA56DF85E}"/>
                </c:ext>
              </c:extLst>
            </c:dLbl>
            <c:dLbl>
              <c:idx val="14"/>
              <c:delete val="1"/>
              <c:extLst>
                <c:ext xmlns:c15="http://schemas.microsoft.com/office/drawing/2012/chart" uri="{CE6537A1-D6FC-4f65-9D91-7224C49458BB}"/>
                <c:ext xmlns:c16="http://schemas.microsoft.com/office/drawing/2014/chart" uri="{C3380CC4-5D6E-409C-BE32-E72D297353CC}">
                  <c16:uniqueId val="{00000041-7491-4B19-9195-91CDA56DF85E}"/>
                </c:ext>
              </c:extLst>
            </c:dLbl>
            <c:dLbl>
              <c:idx val="15"/>
              <c:delete val="1"/>
              <c:extLst>
                <c:ext xmlns:c15="http://schemas.microsoft.com/office/drawing/2012/chart" uri="{CE6537A1-D6FC-4f65-9D91-7224C49458BB}"/>
                <c:ext xmlns:c16="http://schemas.microsoft.com/office/drawing/2014/chart" uri="{C3380CC4-5D6E-409C-BE32-E72D297353CC}">
                  <c16:uniqueId val="{00000017-7491-4B19-9195-91CDA56DF85E}"/>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(2)'!$V$27:$V$41</c:f>
              <c:strCache>
                <c:ptCount val="15"/>
                <c:pt idx="0">
                  <c:v>【 C.製品・サービスのコスト 】   </c:v>
                </c:pt>
                <c:pt idx="1">
                  <c:v>A.ユーザー（n=  74）</c:v>
                </c:pt>
                <c:pt idx="2">
                  <c:v>B.メーカー（n=128）</c:v>
                </c:pt>
                <c:pt idx="3">
                  <c:v>C.サブシステム提供企業（n=107）</c:v>
                </c:pt>
                <c:pt idx="4">
                  <c:v>D.サービス提供企業（n=  84）</c:v>
                </c:pt>
                <c:pt idx="5">
                  <c:v>【 E.生産自動化・省力化 】     </c:v>
                </c:pt>
                <c:pt idx="6">
                  <c:v>A.ユーザー（n=  44）</c:v>
                </c:pt>
                <c:pt idx="7">
                  <c:v>B.メーカー（n=  41）</c:v>
                </c:pt>
                <c:pt idx="8">
                  <c:v>C.サブシステム提供企業（n=  28）</c:v>
                </c:pt>
                <c:pt idx="9">
                  <c:v>D.サービス提供企業（n=  12）</c:v>
                </c:pt>
                <c:pt idx="10">
                  <c:v>【 D.商品企画力・マーケティング力 】</c:v>
                </c:pt>
                <c:pt idx="11">
                  <c:v>A.ユーザー（n=  51）</c:v>
                </c:pt>
                <c:pt idx="12">
                  <c:v>B.メーカー（n=  55）</c:v>
                </c:pt>
                <c:pt idx="13">
                  <c:v>C.サブシステム提供企業（n=  28）</c:v>
                </c:pt>
                <c:pt idx="14">
                  <c:v>D.サービス提供企業（n=  17）</c:v>
                </c:pt>
              </c:strCache>
            </c:strRef>
          </c:cat>
          <c:val>
            <c:numRef>
              <c:f>'Q15.DX取り組み【ABCD】競争優位 (2)'!$AA$27:$AA$41</c:f>
              <c:numCache>
                <c:formatCode>0.0%</c:formatCode>
                <c:ptCount val="15"/>
                <c:pt idx="0" formatCode="General">
                  <c:v>0</c:v>
                </c:pt>
                <c:pt idx="1">
                  <c:v>1.8469656992084433E-2</c:v>
                </c:pt>
                <c:pt idx="2">
                  <c:v>2.6190476190476191E-2</c:v>
                </c:pt>
                <c:pt idx="3">
                  <c:v>4.7619047619047616E-2</c:v>
                </c:pt>
                <c:pt idx="4">
                  <c:v>4.8148148148148148E-2</c:v>
                </c:pt>
                <c:pt idx="5" formatCode="General">
                  <c:v>0</c:v>
                </c:pt>
                <c:pt idx="6">
                  <c:v>7.9155672823219003E-3</c:v>
                </c:pt>
                <c:pt idx="7">
                  <c:v>0</c:v>
                </c:pt>
                <c:pt idx="8">
                  <c:v>7.326007326007326E-3</c:v>
                </c:pt>
                <c:pt idx="9">
                  <c:v>0</c:v>
                </c:pt>
                <c:pt idx="10" formatCode="General">
                  <c:v>0</c:v>
                </c:pt>
                <c:pt idx="11">
                  <c:v>7.9155672823219003E-3</c:v>
                </c:pt>
                <c:pt idx="12">
                  <c:v>2.8571428571428571E-2</c:v>
                </c:pt>
                <c:pt idx="13">
                  <c:v>3.663003663003663E-3</c:v>
                </c:pt>
                <c:pt idx="14">
                  <c:v>0</c:v>
                </c:pt>
              </c:numCache>
            </c:numRef>
          </c:val>
          <c:extLst>
            <c:ext xmlns:c16="http://schemas.microsoft.com/office/drawing/2014/chart" uri="{C3380CC4-5D6E-409C-BE32-E72D297353CC}">
              <c16:uniqueId val="{00000018-7491-4B19-9195-91CDA56DF85E}"/>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0.5"/>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valAx>
      <c:spPr>
        <a:noFill/>
        <a:ln>
          <a:solidFill>
            <a:schemeClr val="tx1">
              <a:lumMod val="50000"/>
              <a:lumOff val="50000"/>
            </a:schemeClr>
          </a:solidFill>
        </a:ln>
        <a:effectLst/>
      </c:spPr>
    </c:plotArea>
    <c:legend>
      <c:legendPos val="b"/>
      <c:layout>
        <c:manualLayout>
          <c:xMode val="edge"/>
          <c:yMode val="edge"/>
          <c:x val="0.35260555555555556"/>
          <c:y val="0.77529189814814814"/>
          <c:w val="0.41383122605363987"/>
          <c:h val="0.1833104166666667"/>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61515929702"/>
          <c:y val="5.027909500142768E-2"/>
          <c:w val="0.6335587962962963"/>
          <c:h val="0.65112944444444443"/>
        </c:manualLayout>
      </c:layout>
      <c:barChart>
        <c:barDir val="bar"/>
        <c:grouping val="stacked"/>
        <c:varyColors val="0"/>
        <c:ser>
          <c:idx val="0"/>
          <c:order val="0"/>
          <c:tx>
            <c:strRef>
              <c:f>'Q15.DX取り組み【ABCD】 '!$L$6</c:f>
              <c:strCache>
                <c:ptCount val="1"/>
                <c:pt idx="0">
                  <c:v>非常に大きい／非常に活発</c:v>
                </c:pt>
              </c:strCache>
            </c:strRef>
          </c:tx>
          <c:spPr>
            <a:solidFill>
              <a:srgbClr val="FF996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 '!$K$7:$K$10</c:f>
              <c:strCache>
                <c:ptCount val="4"/>
                <c:pt idx="0">
                  <c:v>ユーザー（N=379）</c:v>
                </c:pt>
                <c:pt idx="1">
                  <c:v>メーカー（N=420）</c:v>
                </c:pt>
                <c:pt idx="2">
                  <c:v>サブシステム提供企業（N=273）</c:v>
                </c:pt>
                <c:pt idx="3">
                  <c:v>サービス提供企業（N=270）</c:v>
                </c:pt>
              </c:strCache>
            </c:strRef>
          </c:cat>
          <c:val>
            <c:numRef>
              <c:f>'Q15.DX取り組み【ABCD】 '!$L$7:$L$10</c:f>
              <c:numCache>
                <c:formatCode>0.0%</c:formatCode>
                <c:ptCount val="4"/>
                <c:pt idx="0">
                  <c:v>2.9023746701846966E-2</c:v>
                </c:pt>
                <c:pt idx="1">
                  <c:v>4.7619047619047616E-2</c:v>
                </c:pt>
                <c:pt idx="2">
                  <c:v>5.4945054945054944E-2</c:v>
                </c:pt>
                <c:pt idx="3">
                  <c:v>4.0740740740740744E-2</c:v>
                </c:pt>
              </c:numCache>
            </c:numRef>
          </c:val>
          <c:extLst>
            <c:ext xmlns:c16="http://schemas.microsoft.com/office/drawing/2014/chart" uri="{C3380CC4-5D6E-409C-BE32-E72D297353CC}">
              <c16:uniqueId val="{00000000-5345-48B7-9322-4EEE5FFCFA06}"/>
            </c:ext>
          </c:extLst>
        </c:ser>
        <c:ser>
          <c:idx val="1"/>
          <c:order val="1"/>
          <c:tx>
            <c:strRef>
              <c:f>'Q15.DX取り組み【ABCD】 '!$M$6</c:f>
              <c:strCache>
                <c:ptCount val="1"/>
                <c:pt idx="0">
                  <c:v>大きい／活発</c:v>
                </c:pt>
              </c:strCache>
            </c:strRef>
          </c:tx>
          <c:spPr>
            <a:solidFill>
              <a:srgbClr val="FFCC99"/>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 '!$K$7:$K$10</c:f>
              <c:strCache>
                <c:ptCount val="4"/>
                <c:pt idx="0">
                  <c:v>ユーザー（N=379）</c:v>
                </c:pt>
                <c:pt idx="1">
                  <c:v>メーカー（N=420）</c:v>
                </c:pt>
                <c:pt idx="2">
                  <c:v>サブシステム提供企業（N=273）</c:v>
                </c:pt>
                <c:pt idx="3">
                  <c:v>サービス提供企業（N=270）</c:v>
                </c:pt>
              </c:strCache>
            </c:strRef>
          </c:cat>
          <c:val>
            <c:numRef>
              <c:f>'Q15.DX取り組み【ABCD】 '!$M$7:$M$10</c:f>
              <c:numCache>
                <c:formatCode>0.0%</c:formatCode>
                <c:ptCount val="4"/>
                <c:pt idx="0">
                  <c:v>0.22691292875989447</c:v>
                </c:pt>
                <c:pt idx="1">
                  <c:v>0.24523809523809523</c:v>
                </c:pt>
                <c:pt idx="2">
                  <c:v>0.20146520146520147</c:v>
                </c:pt>
                <c:pt idx="3">
                  <c:v>0.18888888888888888</c:v>
                </c:pt>
              </c:numCache>
            </c:numRef>
          </c:val>
          <c:extLst>
            <c:ext xmlns:c16="http://schemas.microsoft.com/office/drawing/2014/chart" uri="{C3380CC4-5D6E-409C-BE32-E72D297353CC}">
              <c16:uniqueId val="{00000001-5345-48B7-9322-4EEE5FFCFA06}"/>
            </c:ext>
          </c:extLst>
        </c:ser>
        <c:ser>
          <c:idx val="2"/>
          <c:order val="2"/>
          <c:tx>
            <c:strRef>
              <c:f>'Q15.DX取り組み【ABCD】 '!$N$6</c:f>
              <c:strCache>
                <c:ptCount val="1"/>
                <c:pt idx="0">
                  <c:v>少ない／あまり活発ではない</c:v>
                </c:pt>
              </c:strCache>
            </c:strRef>
          </c:tx>
          <c:spPr>
            <a:solidFill>
              <a:srgbClr val="3366FF"/>
            </a:solidFill>
            <a:ln>
              <a:solidFill>
                <a:schemeClr val="tx1"/>
              </a:solidFill>
            </a:ln>
            <a:effec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 '!$K$7:$K$10</c:f>
              <c:strCache>
                <c:ptCount val="4"/>
                <c:pt idx="0">
                  <c:v>ユーザー（N=379）</c:v>
                </c:pt>
                <c:pt idx="1">
                  <c:v>メーカー（N=420）</c:v>
                </c:pt>
                <c:pt idx="2">
                  <c:v>サブシステム提供企業（N=273）</c:v>
                </c:pt>
                <c:pt idx="3">
                  <c:v>サービス提供企業（N=270）</c:v>
                </c:pt>
              </c:strCache>
            </c:strRef>
          </c:cat>
          <c:val>
            <c:numRef>
              <c:f>'Q15.DX取り組み【ABCD】 '!$N$7:$N$10</c:f>
              <c:numCache>
                <c:formatCode>0.0%</c:formatCode>
                <c:ptCount val="4"/>
                <c:pt idx="0">
                  <c:v>0.45118733509234826</c:v>
                </c:pt>
                <c:pt idx="1">
                  <c:v>0.4642857142857143</c:v>
                </c:pt>
                <c:pt idx="2">
                  <c:v>0.48717948717948717</c:v>
                </c:pt>
                <c:pt idx="3">
                  <c:v>0.50370370370370365</c:v>
                </c:pt>
              </c:numCache>
            </c:numRef>
          </c:val>
          <c:extLst>
            <c:ext xmlns:c16="http://schemas.microsoft.com/office/drawing/2014/chart" uri="{C3380CC4-5D6E-409C-BE32-E72D297353CC}">
              <c16:uniqueId val="{00000002-5345-48B7-9322-4EEE5FFCFA06}"/>
            </c:ext>
          </c:extLst>
        </c:ser>
        <c:ser>
          <c:idx val="3"/>
          <c:order val="3"/>
          <c:tx>
            <c:strRef>
              <c:f>'Q15.DX取り組み【ABCD】 '!$O$6</c:f>
              <c:strCache>
                <c:ptCount val="1"/>
                <c:pt idx="0">
                  <c:v>全くない</c:v>
                </c:pt>
              </c:strCache>
            </c:strRef>
          </c:tx>
          <c:spPr>
            <a:solidFill>
              <a:srgbClr val="9DC3E6"/>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 '!$K$7:$K$10</c:f>
              <c:strCache>
                <c:ptCount val="4"/>
                <c:pt idx="0">
                  <c:v>ユーザー（N=379）</c:v>
                </c:pt>
                <c:pt idx="1">
                  <c:v>メーカー（N=420）</c:v>
                </c:pt>
                <c:pt idx="2">
                  <c:v>サブシステム提供企業（N=273）</c:v>
                </c:pt>
                <c:pt idx="3">
                  <c:v>サービス提供企業（N=270）</c:v>
                </c:pt>
              </c:strCache>
            </c:strRef>
          </c:cat>
          <c:val>
            <c:numRef>
              <c:f>'Q15.DX取り組み【ABCD】 '!$O$7:$O$10</c:f>
              <c:numCache>
                <c:formatCode>0.0%</c:formatCode>
                <c:ptCount val="4"/>
                <c:pt idx="0">
                  <c:v>0.14511873350923482</c:v>
                </c:pt>
                <c:pt idx="1">
                  <c:v>0.14523809523809525</c:v>
                </c:pt>
                <c:pt idx="2">
                  <c:v>0.16849816849816851</c:v>
                </c:pt>
                <c:pt idx="3">
                  <c:v>0.15185185185185185</c:v>
                </c:pt>
              </c:numCache>
            </c:numRef>
          </c:val>
          <c:extLst>
            <c:ext xmlns:c16="http://schemas.microsoft.com/office/drawing/2014/chart" uri="{C3380CC4-5D6E-409C-BE32-E72D297353CC}">
              <c16:uniqueId val="{00000003-5345-48B7-9322-4EEE5FFCFA06}"/>
            </c:ext>
          </c:extLst>
        </c:ser>
        <c:ser>
          <c:idx val="4"/>
          <c:order val="4"/>
          <c:tx>
            <c:strRef>
              <c:f>'Q15.DX取り組み【ABCD】 '!$P$6</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 '!$K$7:$K$10</c:f>
              <c:strCache>
                <c:ptCount val="4"/>
                <c:pt idx="0">
                  <c:v>ユーザー（N=379）</c:v>
                </c:pt>
                <c:pt idx="1">
                  <c:v>メーカー（N=420）</c:v>
                </c:pt>
                <c:pt idx="2">
                  <c:v>サブシステム提供企業（N=273）</c:v>
                </c:pt>
                <c:pt idx="3">
                  <c:v>サービス提供企業（N=270）</c:v>
                </c:pt>
              </c:strCache>
            </c:strRef>
          </c:cat>
          <c:val>
            <c:numRef>
              <c:f>'Q15.DX取り組み【ABCD】 '!$P$7:$P$10</c:f>
              <c:numCache>
                <c:formatCode>0.0%</c:formatCode>
                <c:ptCount val="4"/>
                <c:pt idx="0">
                  <c:v>0.14775725593667546</c:v>
                </c:pt>
                <c:pt idx="1">
                  <c:v>9.7619047619047619E-2</c:v>
                </c:pt>
                <c:pt idx="2">
                  <c:v>8.7912087912087919E-2</c:v>
                </c:pt>
                <c:pt idx="3">
                  <c:v>0.11481481481481481</c:v>
                </c:pt>
              </c:numCache>
            </c:numRef>
          </c:val>
          <c:extLst>
            <c:ext xmlns:c16="http://schemas.microsoft.com/office/drawing/2014/chart" uri="{C3380CC4-5D6E-409C-BE32-E72D297353CC}">
              <c16:uniqueId val="{00000004-5345-48B7-9322-4EEE5FFCFA06}"/>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6.6543749999999971E-2"/>
          <c:y val="0.88661855324716665"/>
          <c:w val="0.93345624999999999"/>
          <c:h val="0.11020127351376993"/>
        </c:manualLayout>
      </c:layout>
      <c:overlay val="0"/>
      <c:spPr>
        <a:noFill/>
        <a:ln>
          <a:noFill/>
        </a:ln>
        <a:effectLst/>
      </c:spPr>
      <c:txPr>
        <a:bodyPr rot="0" vert="horz"/>
        <a:lstStyle/>
        <a:p>
          <a:pPr>
            <a:defRPr sz="10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61515929702"/>
          <c:y val="5.027909500142768E-2"/>
          <c:w val="0.6335587962962963"/>
          <c:h val="0.89880347222222212"/>
        </c:manualLayout>
      </c:layout>
      <c:barChart>
        <c:barDir val="bar"/>
        <c:grouping val="stacked"/>
        <c:varyColors val="0"/>
        <c:ser>
          <c:idx val="0"/>
          <c:order val="0"/>
          <c:tx>
            <c:strRef>
              <c:f>'Q15.DX取り組み【ABCD】競争優位 (2)'!$W$6</c:f>
              <c:strCache>
                <c:ptCount val="1"/>
                <c:pt idx="0">
                  <c:v>非常に大きい／非常に活発</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F1B-48E5-9467-C748C42EC1B5}"/>
                </c:ext>
              </c:extLst>
            </c:dLbl>
            <c:dLbl>
              <c:idx val="5"/>
              <c:delete val="1"/>
              <c:extLst>
                <c:ext xmlns:c15="http://schemas.microsoft.com/office/drawing/2012/chart" uri="{CE6537A1-D6FC-4f65-9D91-7224C49458BB}"/>
                <c:ext xmlns:c16="http://schemas.microsoft.com/office/drawing/2014/chart" uri="{C3380CC4-5D6E-409C-BE32-E72D297353CC}">
                  <c16:uniqueId val="{00000001-FF1B-48E5-9467-C748C42EC1B5}"/>
                </c:ext>
              </c:extLst>
            </c:dLbl>
            <c:dLbl>
              <c:idx val="10"/>
              <c:delete val="1"/>
              <c:extLst>
                <c:ext xmlns:c15="http://schemas.microsoft.com/office/drawing/2012/chart" uri="{CE6537A1-D6FC-4f65-9D91-7224C49458BB}"/>
                <c:ext xmlns:c16="http://schemas.microsoft.com/office/drawing/2014/chart" uri="{C3380CC4-5D6E-409C-BE32-E72D297353CC}">
                  <c16:uniqueId val="{00000002-FF1B-48E5-9467-C748C42EC1B5}"/>
                </c:ext>
              </c:extLst>
            </c:dLbl>
            <c:dLbl>
              <c:idx val="15"/>
              <c:delete val="1"/>
              <c:extLst>
                <c:ext xmlns:c15="http://schemas.microsoft.com/office/drawing/2012/chart" uri="{CE6537A1-D6FC-4f65-9D91-7224C49458BB}"/>
                <c:ext xmlns:c16="http://schemas.microsoft.com/office/drawing/2014/chart" uri="{C3380CC4-5D6E-409C-BE32-E72D297353CC}">
                  <c16:uniqueId val="{00000003-FF1B-48E5-9467-C748C42EC1B5}"/>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(2)'!$V$7:$V$26</c:f>
              <c:strCache>
                <c:ptCount val="20"/>
                <c:pt idx="0">
                  <c:v>【 A.技術開発力 】         </c:v>
                </c:pt>
                <c:pt idx="1">
                  <c:v>A.ユーザー（n=112）</c:v>
                </c:pt>
                <c:pt idx="2">
                  <c:v>B.メーカー（n=209）</c:v>
                </c:pt>
                <c:pt idx="3">
                  <c:v>C.サブシステム提供企業（n=127）</c:v>
                </c:pt>
                <c:pt idx="4">
                  <c:v>D.サービス提供企業（n=  98）</c:v>
                </c:pt>
                <c:pt idx="5">
                  <c:v>【 B.製品・サービスの品質 】    </c:v>
                </c:pt>
                <c:pt idx="6">
                  <c:v>A.ユーザー（n=157）</c:v>
                </c:pt>
                <c:pt idx="7">
                  <c:v>B.メーカー（n=155）</c:v>
                </c:pt>
                <c:pt idx="8">
                  <c:v>C.サブシステム提供企業（n=110）</c:v>
                </c:pt>
                <c:pt idx="9">
                  <c:v>D.サービス提供企業（n=  98）</c:v>
                </c:pt>
                <c:pt idx="10">
                  <c:v>【 G.変化に対する対応力 】     </c:v>
                </c:pt>
                <c:pt idx="11">
                  <c:v>A.ユーザー（n=  99）</c:v>
                </c:pt>
                <c:pt idx="12">
                  <c:v>B.メーカー（n=151）</c:v>
                </c:pt>
                <c:pt idx="13">
                  <c:v>C.サブシステム提供企業（n=  92）</c:v>
                </c:pt>
                <c:pt idx="14">
                  <c:v>D.サービス提供企業（n=  77）</c:v>
                </c:pt>
                <c:pt idx="15">
                  <c:v>【 F.現場力(課題発見・問題解決) 】</c:v>
                </c:pt>
                <c:pt idx="16">
                  <c:v>A.ユーザー（n=122）</c:v>
                </c:pt>
                <c:pt idx="17">
                  <c:v>B.メーカー（n=167）</c:v>
                </c:pt>
                <c:pt idx="18">
                  <c:v>C.サブシステム提供企業（n=100）</c:v>
                </c:pt>
                <c:pt idx="19">
                  <c:v>D.サービス提供企業（n=100）</c:v>
                </c:pt>
              </c:strCache>
            </c:strRef>
          </c:cat>
          <c:val>
            <c:numRef>
              <c:f>'Q15.DX取り組み【ABCD】競争優位 (2)'!$W$7:$W$26</c:f>
              <c:numCache>
                <c:formatCode>0.0%</c:formatCode>
                <c:ptCount val="20"/>
                <c:pt idx="0" formatCode="General">
                  <c:v>0</c:v>
                </c:pt>
                <c:pt idx="1">
                  <c:v>7.9155672823219003E-3</c:v>
                </c:pt>
                <c:pt idx="2">
                  <c:v>4.2857142857142858E-2</c:v>
                </c:pt>
                <c:pt idx="3">
                  <c:v>3.2967032967032968E-2</c:v>
                </c:pt>
                <c:pt idx="4">
                  <c:v>2.9629629629629631E-2</c:v>
                </c:pt>
                <c:pt idx="5" formatCode="General">
                  <c:v>0</c:v>
                </c:pt>
                <c:pt idx="6">
                  <c:v>1.5831134564643801E-2</c:v>
                </c:pt>
                <c:pt idx="7">
                  <c:v>2.8571428571428571E-2</c:v>
                </c:pt>
                <c:pt idx="8">
                  <c:v>2.197802197802198E-2</c:v>
                </c:pt>
                <c:pt idx="9">
                  <c:v>2.2222222222222223E-2</c:v>
                </c:pt>
                <c:pt idx="10" formatCode="General">
                  <c:v>0</c:v>
                </c:pt>
                <c:pt idx="11">
                  <c:v>1.3192612137203167E-2</c:v>
                </c:pt>
                <c:pt idx="12">
                  <c:v>2.3809523809523808E-2</c:v>
                </c:pt>
                <c:pt idx="13">
                  <c:v>2.9304029304029304E-2</c:v>
                </c:pt>
                <c:pt idx="14">
                  <c:v>2.5925925925925925E-2</c:v>
                </c:pt>
                <c:pt idx="15" formatCode="General">
                  <c:v>0</c:v>
                </c:pt>
                <c:pt idx="16">
                  <c:v>1.3192612137203167E-2</c:v>
                </c:pt>
                <c:pt idx="17">
                  <c:v>2.3809523809523808E-2</c:v>
                </c:pt>
                <c:pt idx="18">
                  <c:v>2.564102564102564E-2</c:v>
                </c:pt>
                <c:pt idx="19">
                  <c:v>2.5925925925925925E-2</c:v>
                </c:pt>
              </c:numCache>
            </c:numRef>
          </c:val>
          <c:extLst>
            <c:ext xmlns:c16="http://schemas.microsoft.com/office/drawing/2014/chart" uri="{C3380CC4-5D6E-409C-BE32-E72D297353CC}">
              <c16:uniqueId val="{00000004-FF1B-48E5-9467-C748C42EC1B5}"/>
            </c:ext>
          </c:extLst>
        </c:ser>
        <c:ser>
          <c:idx val="1"/>
          <c:order val="1"/>
          <c:tx>
            <c:strRef>
              <c:f>'Q15.DX取り組み【ABCD】競争優位 (2)'!$X$6</c:f>
              <c:strCache>
                <c:ptCount val="1"/>
                <c:pt idx="0">
                  <c:v>大きい／活発</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F1B-48E5-9467-C748C42EC1B5}"/>
                </c:ext>
              </c:extLst>
            </c:dLbl>
            <c:dLbl>
              <c:idx val="5"/>
              <c:delete val="1"/>
              <c:extLst>
                <c:ext xmlns:c15="http://schemas.microsoft.com/office/drawing/2012/chart" uri="{CE6537A1-D6FC-4f65-9D91-7224C49458BB}"/>
                <c:ext xmlns:c16="http://schemas.microsoft.com/office/drawing/2014/chart" uri="{C3380CC4-5D6E-409C-BE32-E72D297353CC}">
                  <c16:uniqueId val="{00000006-FF1B-48E5-9467-C748C42EC1B5}"/>
                </c:ext>
              </c:extLst>
            </c:dLbl>
            <c:dLbl>
              <c:idx val="10"/>
              <c:delete val="1"/>
              <c:extLst>
                <c:ext xmlns:c15="http://schemas.microsoft.com/office/drawing/2012/chart" uri="{CE6537A1-D6FC-4f65-9D91-7224C49458BB}"/>
                <c:ext xmlns:c16="http://schemas.microsoft.com/office/drawing/2014/chart" uri="{C3380CC4-5D6E-409C-BE32-E72D297353CC}">
                  <c16:uniqueId val="{00000007-FF1B-48E5-9467-C748C42EC1B5}"/>
                </c:ext>
              </c:extLst>
            </c:dLbl>
            <c:dLbl>
              <c:idx val="15"/>
              <c:delete val="1"/>
              <c:extLst>
                <c:ext xmlns:c15="http://schemas.microsoft.com/office/drawing/2012/chart" uri="{CE6537A1-D6FC-4f65-9D91-7224C49458BB}"/>
                <c:ext xmlns:c16="http://schemas.microsoft.com/office/drawing/2014/chart" uri="{C3380CC4-5D6E-409C-BE32-E72D297353CC}">
                  <c16:uniqueId val="{00000008-FF1B-48E5-9467-C748C42EC1B5}"/>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(2)'!$V$7:$V$26</c:f>
              <c:strCache>
                <c:ptCount val="20"/>
                <c:pt idx="0">
                  <c:v>【 A.技術開発力 】         </c:v>
                </c:pt>
                <c:pt idx="1">
                  <c:v>A.ユーザー（n=112）</c:v>
                </c:pt>
                <c:pt idx="2">
                  <c:v>B.メーカー（n=209）</c:v>
                </c:pt>
                <c:pt idx="3">
                  <c:v>C.サブシステム提供企業（n=127）</c:v>
                </c:pt>
                <c:pt idx="4">
                  <c:v>D.サービス提供企業（n=  98）</c:v>
                </c:pt>
                <c:pt idx="5">
                  <c:v>【 B.製品・サービスの品質 】    </c:v>
                </c:pt>
                <c:pt idx="6">
                  <c:v>A.ユーザー（n=157）</c:v>
                </c:pt>
                <c:pt idx="7">
                  <c:v>B.メーカー（n=155）</c:v>
                </c:pt>
                <c:pt idx="8">
                  <c:v>C.サブシステム提供企業（n=110）</c:v>
                </c:pt>
                <c:pt idx="9">
                  <c:v>D.サービス提供企業（n=  98）</c:v>
                </c:pt>
                <c:pt idx="10">
                  <c:v>【 G.変化に対する対応力 】     </c:v>
                </c:pt>
                <c:pt idx="11">
                  <c:v>A.ユーザー（n=  99）</c:v>
                </c:pt>
                <c:pt idx="12">
                  <c:v>B.メーカー（n=151）</c:v>
                </c:pt>
                <c:pt idx="13">
                  <c:v>C.サブシステム提供企業（n=  92）</c:v>
                </c:pt>
                <c:pt idx="14">
                  <c:v>D.サービス提供企業（n=  77）</c:v>
                </c:pt>
                <c:pt idx="15">
                  <c:v>【 F.現場力(課題発見・問題解決) 】</c:v>
                </c:pt>
                <c:pt idx="16">
                  <c:v>A.ユーザー（n=122）</c:v>
                </c:pt>
                <c:pt idx="17">
                  <c:v>B.メーカー（n=167）</c:v>
                </c:pt>
                <c:pt idx="18">
                  <c:v>C.サブシステム提供企業（n=100）</c:v>
                </c:pt>
                <c:pt idx="19">
                  <c:v>D.サービス提供企業（n=100）</c:v>
                </c:pt>
              </c:strCache>
            </c:strRef>
          </c:cat>
          <c:val>
            <c:numRef>
              <c:f>'Q15.DX取り組み【ABCD】競争優位 (2)'!$X$7:$X$26</c:f>
              <c:numCache>
                <c:formatCode>0.0%</c:formatCode>
                <c:ptCount val="20"/>
                <c:pt idx="0" formatCode="General">
                  <c:v>0</c:v>
                </c:pt>
                <c:pt idx="1">
                  <c:v>9.2348284960422161E-2</c:v>
                </c:pt>
                <c:pt idx="2">
                  <c:v>0.16190476190476191</c:v>
                </c:pt>
                <c:pt idx="3">
                  <c:v>0.12820512820512819</c:v>
                </c:pt>
                <c:pt idx="4">
                  <c:v>6.2962962962962957E-2</c:v>
                </c:pt>
                <c:pt idx="5" formatCode="General">
                  <c:v>0</c:v>
                </c:pt>
                <c:pt idx="6">
                  <c:v>0.11609498680738786</c:v>
                </c:pt>
                <c:pt idx="7">
                  <c:v>0.11190476190476191</c:v>
                </c:pt>
                <c:pt idx="8">
                  <c:v>0.10622710622710622</c:v>
                </c:pt>
                <c:pt idx="9">
                  <c:v>7.7777777777777779E-2</c:v>
                </c:pt>
                <c:pt idx="10" formatCode="General">
                  <c:v>0</c:v>
                </c:pt>
                <c:pt idx="11">
                  <c:v>0.10817941952506596</c:v>
                </c:pt>
                <c:pt idx="12">
                  <c:v>0.11904761904761904</c:v>
                </c:pt>
                <c:pt idx="13">
                  <c:v>9.8901098901098897E-2</c:v>
                </c:pt>
                <c:pt idx="14">
                  <c:v>8.1481481481481488E-2</c:v>
                </c:pt>
                <c:pt idx="15" formatCode="General">
                  <c:v>0</c:v>
                </c:pt>
                <c:pt idx="16">
                  <c:v>0.10817941952506596</c:v>
                </c:pt>
                <c:pt idx="17">
                  <c:v>0.12142857142857143</c:v>
                </c:pt>
                <c:pt idx="18">
                  <c:v>8.4249084249084255E-2</c:v>
                </c:pt>
                <c:pt idx="19">
                  <c:v>0.10740740740740741</c:v>
                </c:pt>
              </c:numCache>
            </c:numRef>
          </c:val>
          <c:extLst>
            <c:ext xmlns:c16="http://schemas.microsoft.com/office/drawing/2014/chart" uri="{C3380CC4-5D6E-409C-BE32-E72D297353CC}">
              <c16:uniqueId val="{00000009-FF1B-48E5-9467-C748C42EC1B5}"/>
            </c:ext>
          </c:extLst>
        </c:ser>
        <c:ser>
          <c:idx val="2"/>
          <c:order val="2"/>
          <c:tx>
            <c:strRef>
              <c:f>'Q15.DX取り組み【ABCD】競争優位 (2)'!$Y$6</c:f>
              <c:strCache>
                <c:ptCount val="1"/>
                <c:pt idx="0">
                  <c:v>少ない／あまり活発ではない</c:v>
                </c:pt>
              </c:strCache>
            </c:strRef>
          </c:tx>
          <c:spPr>
            <a:solidFill>
              <a:srgbClr val="3366FF"/>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F1B-48E5-9467-C748C42EC1B5}"/>
                </c:ext>
              </c:extLst>
            </c:dLbl>
            <c:dLbl>
              <c:idx val="5"/>
              <c:delete val="1"/>
              <c:extLst>
                <c:ext xmlns:c15="http://schemas.microsoft.com/office/drawing/2012/chart" uri="{CE6537A1-D6FC-4f65-9D91-7224C49458BB}"/>
                <c:ext xmlns:c16="http://schemas.microsoft.com/office/drawing/2014/chart" uri="{C3380CC4-5D6E-409C-BE32-E72D297353CC}">
                  <c16:uniqueId val="{0000000B-FF1B-48E5-9467-C748C42EC1B5}"/>
                </c:ext>
              </c:extLst>
            </c:dLbl>
            <c:dLbl>
              <c:idx val="10"/>
              <c:delete val="1"/>
              <c:extLst>
                <c:ext xmlns:c15="http://schemas.microsoft.com/office/drawing/2012/chart" uri="{CE6537A1-D6FC-4f65-9D91-7224C49458BB}"/>
                <c:ext xmlns:c16="http://schemas.microsoft.com/office/drawing/2014/chart" uri="{C3380CC4-5D6E-409C-BE32-E72D297353CC}">
                  <c16:uniqueId val="{0000000C-FF1B-48E5-9467-C748C42EC1B5}"/>
                </c:ext>
              </c:extLst>
            </c:dLbl>
            <c:dLbl>
              <c:idx val="15"/>
              <c:delete val="1"/>
              <c:extLst>
                <c:ext xmlns:c15="http://schemas.microsoft.com/office/drawing/2012/chart" uri="{CE6537A1-D6FC-4f65-9D91-7224C49458BB}"/>
                <c:ext xmlns:c16="http://schemas.microsoft.com/office/drawing/2014/chart" uri="{C3380CC4-5D6E-409C-BE32-E72D297353CC}">
                  <c16:uniqueId val="{0000000D-FF1B-48E5-9467-C748C42EC1B5}"/>
                </c:ext>
              </c:extLst>
            </c:dLbl>
            <c:numFmt formatCode="0%" sourceLinked="0"/>
            <c:spPr>
              <a:noFill/>
              <a:ln>
                <a:noFill/>
              </a:ln>
              <a:effectLst/>
            </c:spPr>
            <c:txPr>
              <a:bodyPr wrap="square" lIns="38100" tIns="19050" rIns="38100" bIns="19050" anchor="ctr">
                <a:spAutoFit/>
              </a:bodyPr>
              <a:lstStyle/>
              <a:p>
                <a:pPr>
                  <a:defRPr sz="9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(2)'!$V$7:$V$26</c:f>
              <c:strCache>
                <c:ptCount val="20"/>
                <c:pt idx="0">
                  <c:v>【 A.技術開発力 】         </c:v>
                </c:pt>
                <c:pt idx="1">
                  <c:v>A.ユーザー（n=112）</c:v>
                </c:pt>
                <c:pt idx="2">
                  <c:v>B.メーカー（n=209）</c:v>
                </c:pt>
                <c:pt idx="3">
                  <c:v>C.サブシステム提供企業（n=127）</c:v>
                </c:pt>
                <c:pt idx="4">
                  <c:v>D.サービス提供企業（n=  98）</c:v>
                </c:pt>
                <c:pt idx="5">
                  <c:v>【 B.製品・サービスの品質 】    </c:v>
                </c:pt>
                <c:pt idx="6">
                  <c:v>A.ユーザー（n=157）</c:v>
                </c:pt>
                <c:pt idx="7">
                  <c:v>B.メーカー（n=155）</c:v>
                </c:pt>
                <c:pt idx="8">
                  <c:v>C.サブシステム提供企業（n=110）</c:v>
                </c:pt>
                <c:pt idx="9">
                  <c:v>D.サービス提供企業（n=  98）</c:v>
                </c:pt>
                <c:pt idx="10">
                  <c:v>【 G.変化に対する対応力 】     </c:v>
                </c:pt>
                <c:pt idx="11">
                  <c:v>A.ユーザー（n=  99）</c:v>
                </c:pt>
                <c:pt idx="12">
                  <c:v>B.メーカー（n=151）</c:v>
                </c:pt>
                <c:pt idx="13">
                  <c:v>C.サブシステム提供企業（n=  92）</c:v>
                </c:pt>
                <c:pt idx="14">
                  <c:v>D.サービス提供企業（n=  77）</c:v>
                </c:pt>
                <c:pt idx="15">
                  <c:v>【 F.現場力(課題発見・問題解決) 】</c:v>
                </c:pt>
                <c:pt idx="16">
                  <c:v>A.ユーザー（n=122）</c:v>
                </c:pt>
                <c:pt idx="17">
                  <c:v>B.メーカー（n=167）</c:v>
                </c:pt>
                <c:pt idx="18">
                  <c:v>C.サブシステム提供企業（n=100）</c:v>
                </c:pt>
                <c:pt idx="19">
                  <c:v>D.サービス提供企業（n=100）</c:v>
                </c:pt>
              </c:strCache>
            </c:strRef>
          </c:cat>
          <c:val>
            <c:numRef>
              <c:f>'Q15.DX取り組み【ABCD】競争優位 (2)'!$Y$7:$Y$26</c:f>
              <c:numCache>
                <c:formatCode>0.0%</c:formatCode>
                <c:ptCount val="20"/>
                <c:pt idx="0" formatCode="General">
                  <c:v>0</c:v>
                </c:pt>
                <c:pt idx="1">
                  <c:v>0.12401055408970976</c:v>
                </c:pt>
                <c:pt idx="2">
                  <c:v>0.19285714285714287</c:v>
                </c:pt>
                <c:pt idx="3">
                  <c:v>0.19047619047619047</c:v>
                </c:pt>
                <c:pt idx="4">
                  <c:v>0.19259259259259259</c:v>
                </c:pt>
                <c:pt idx="5" formatCode="General">
                  <c:v>0</c:v>
                </c:pt>
                <c:pt idx="6">
                  <c:v>0.18997361477572558</c:v>
                </c:pt>
                <c:pt idx="7">
                  <c:v>0.14285714285714285</c:v>
                </c:pt>
                <c:pt idx="8">
                  <c:v>0.17948717948717949</c:v>
                </c:pt>
                <c:pt idx="9">
                  <c:v>0.17777777777777778</c:v>
                </c:pt>
                <c:pt idx="10" formatCode="General">
                  <c:v>0</c:v>
                </c:pt>
                <c:pt idx="11">
                  <c:v>9.7625329815303433E-2</c:v>
                </c:pt>
                <c:pt idx="12">
                  <c:v>0.14285714285714285</c:v>
                </c:pt>
                <c:pt idx="13">
                  <c:v>0.12820512820512819</c:v>
                </c:pt>
                <c:pt idx="14">
                  <c:v>0.12592592592592591</c:v>
                </c:pt>
                <c:pt idx="15" formatCode="General">
                  <c:v>0</c:v>
                </c:pt>
                <c:pt idx="16">
                  <c:v>0.13720316622691292</c:v>
                </c:pt>
                <c:pt idx="17">
                  <c:v>0.18333333333333332</c:v>
                </c:pt>
                <c:pt idx="18">
                  <c:v>0.16483516483516483</c:v>
                </c:pt>
                <c:pt idx="19">
                  <c:v>0.15185185185185185</c:v>
                </c:pt>
              </c:numCache>
            </c:numRef>
          </c:val>
          <c:extLst>
            <c:ext xmlns:c16="http://schemas.microsoft.com/office/drawing/2014/chart" uri="{C3380CC4-5D6E-409C-BE32-E72D297353CC}">
              <c16:uniqueId val="{0000000E-FF1B-48E5-9467-C748C42EC1B5}"/>
            </c:ext>
          </c:extLst>
        </c:ser>
        <c:ser>
          <c:idx val="3"/>
          <c:order val="3"/>
          <c:tx>
            <c:strRef>
              <c:f>'Q15.DX取り組み【ABCD】競争優位 (2)'!$Z$6</c:f>
              <c:strCache>
                <c:ptCount val="1"/>
                <c:pt idx="0">
                  <c:v>全くない</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FF1B-48E5-9467-C748C42EC1B5}"/>
                </c:ext>
              </c:extLst>
            </c:dLbl>
            <c:dLbl>
              <c:idx val="5"/>
              <c:delete val="1"/>
              <c:extLst>
                <c:ext xmlns:c15="http://schemas.microsoft.com/office/drawing/2012/chart" uri="{CE6537A1-D6FC-4f65-9D91-7224C49458BB}"/>
                <c:ext xmlns:c16="http://schemas.microsoft.com/office/drawing/2014/chart" uri="{C3380CC4-5D6E-409C-BE32-E72D297353CC}">
                  <c16:uniqueId val="{00000010-FF1B-48E5-9467-C748C42EC1B5}"/>
                </c:ext>
              </c:extLst>
            </c:dLbl>
            <c:dLbl>
              <c:idx val="10"/>
              <c:delete val="1"/>
              <c:extLst>
                <c:ext xmlns:c15="http://schemas.microsoft.com/office/drawing/2012/chart" uri="{CE6537A1-D6FC-4f65-9D91-7224C49458BB}"/>
                <c:ext xmlns:c16="http://schemas.microsoft.com/office/drawing/2014/chart" uri="{C3380CC4-5D6E-409C-BE32-E72D297353CC}">
                  <c16:uniqueId val="{00000011-FF1B-48E5-9467-C748C42EC1B5}"/>
                </c:ext>
              </c:extLst>
            </c:dLbl>
            <c:dLbl>
              <c:idx val="15"/>
              <c:delete val="1"/>
              <c:extLst>
                <c:ext xmlns:c15="http://schemas.microsoft.com/office/drawing/2012/chart" uri="{CE6537A1-D6FC-4f65-9D91-7224C49458BB}"/>
                <c:ext xmlns:c16="http://schemas.microsoft.com/office/drawing/2014/chart" uri="{C3380CC4-5D6E-409C-BE32-E72D297353CC}">
                  <c16:uniqueId val="{00000012-FF1B-48E5-9467-C748C42EC1B5}"/>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(2)'!$V$7:$V$26</c:f>
              <c:strCache>
                <c:ptCount val="20"/>
                <c:pt idx="0">
                  <c:v>【 A.技術開発力 】         </c:v>
                </c:pt>
                <c:pt idx="1">
                  <c:v>A.ユーザー（n=112）</c:v>
                </c:pt>
                <c:pt idx="2">
                  <c:v>B.メーカー（n=209）</c:v>
                </c:pt>
                <c:pt idx="3">
                  <c:v>C.サブシステム提供企業（n=127）</c:v>
                </c:pt>
                <c:pt idx="4">
                  <c:v>D.サービス提供企業（n=  98）</c:v>
                </c:pt>
                <c:pt idx="5">
                  <c:v>【 B.製品・サービスの品質 】    </c:v>
                </c:pt>
                <c:pt idx="6">
                  <c:v>A.ユーザー（n=157）</c:v>
                </c:pt>
                <c:pt idx="7">
                  <c:v>B.メーカー（n=155）</c:v>
                </c:pt>
                <c:pt idx="8">
                  <c:v>C.サブシステム提供企業（n=110）</c:v>
                </c:pt>
                <c:pt idx="9">
                  <c:v>D.サービス提供企業（n=  98）</c:v>
                </c:pt>
                <c:pt idx="10">
                  <c:v>【 G.変化に対する対応力 】     </c:v>
                </c:pt>
                <c:pt idx="11">
                  <c:v>A.ユーザー（n=  99）</c:v>
                </c:pt>
                <c:pt idx="12">
                  <c:v>B.メーカー（n=151）</c:v>
                </c:pt>
                <c:pt idx="13">
                  <c:v>C.サブシステム提供企業（n=  92）</c:v>
                </c:pt>
                <c:pt idx="14">
                  <c:v>D.サービス提供企業（n=  77）</c:v>
                </c:pt>
                <c:pt idx="15">
                  <c:v>【 F.現場力(課題発見・問題解決) 】</c:v>
                </c:pt>
                <c:pt idx="16">
                  <c:v>A.ユーザー（n=122）</c:v>
                </c:pt>
                <c:pt idx="17">
                  <c:v>B.メーカー（n=167）</c:v>
                </c:pt>
                <c:pt idx="18">
                  <c:v>C.サブシステム提供企業（n=100）</c:v>
                </c:pt>
                <c:pt idx="19">
                  <c:v>D.サービス提供企業（n=100）</c:v>
                </c:pt>
              </c:strCache>
            </c:strRef>
          </c:cat>
          <c:val>
            <c:numRef>
              <c:f>'Q15.DX取り組み【ABCD】競争優位 (2)'!$Z$7:$Z$26</c:f>
              <c:numCache>
                <c:formatCode>0.0%</c:formatCode>
                <c:ptCount val="20"/>
                <c:pt idx="0" formatCode="General">
                  <c:v>0</c:v>
                </c:pt>
                <c:pt idx="1">
                  <c:v>3.9577836411609502E-2</c:v>
                </c:pt>
                <c:pt idx="2">
                  <c:v>5.9523809523809521E-2</c:v>
                </c:pt>
                <c:pt idx="3">
                  <c:v>8.4249084249084255E-2</c:v>
                </c:pt>
                <c:pt idx="4">
                  <c:v>4.8148148148148148E-2</c:v>
                </c:pt>
                <c:pt idx="5" formatCode="General">
                  <c:v>0</c:v>
                </c:pt>
                <c:pt idx="6">
                  <c:v>5.2770448548812667E-2</c:v>
                </c:pt>
                <c:pt idx="7">
                  <c:v>5.7142857142857141E-2</c:v>
                </c:pt>
                <c:pt idx="8">
                  <c:v>6.2271062271062272E-2</c:v>
                </c:pt>
                <c:pt idx="9">
                  <c:v>6.6666666666666666E-2</c:v>
                </c:pt>
                <c:pt idx="10" formatCode="General">
                  <c:v>0</c:v>
                </c:pt>
                <c:pt idx="11">
                  <c:v>1.8469656992084433E-2</c:v>
                </c:pt>
                <c:pt idx="12">
                  <c:v>4.5238095238095237E-2</c:v>
                </c:pt>
                <c:pt idx="13">
                  <c:v>5.128205128205128E-2</c:v>
                </c:pt>
                <c:pt idx="14">
                  <c:v>2.9629629629629631E-2</c:v>
                </c:pt>
                <c:pt idx="15" formatCode="General">
                  <c:v>0</c:v>
                </c:pt>
                <c:pt idx="16">
                  <c:v>3.1662269129287601E-2</c:v>
                </c:pt>
                <c:pt idx="17">
                  <c:v>4.7619047619047616E-2</c:v>
                </c:pt>
                <c:pt idx="18">
                  <c:v>5.4945054945054944E-2</c:v>
                </c:pt>
                <c:pt idx="19">
                  <c:v>5.5555555555555552E-2</c:v>
                </c:pt>
              </c:numCache>
            </c:numRef>
          </c:val>
          <c:extLst>
            <c:ext xmlns:c16="http://schemas.microsoft.com/office/drawing/2014/chart" uri="{C3380CC4-5D6E-409C-BE32-E72D297353CC}">
              <c16:uniqueId val="{00000013-FF1B-48E5-9467-C748C42EC1B5}"/>
            </c:ext>
          </c:extLst>
        </c:ser>
        <c:ser>
          <c:idx val="4"/>
          <c:order val="4"/>
          <c:tx>
            <c:strRef>
              <c:f>'Q15.DX取り組み【ABCD】競争優位 (2)'!$AA$6</c:f>
              <c:strCache>
                <c:ptCount val="1"/>
                <c:pt idx="0">
                  <c:v>わからない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FF1B-48E5-9467-C748C42EC1B5}"/>
                </c:ext>
              </c:extLst>
            </c:dLbl>
            <c:dLbl>
              <c:idx val="5"/>
              <c:delete val="1"/>
              <c:extLst>
                <c:ext xmlns:c15="http://schemas.microsoft.com/office/drawing/2012/chart" uri="{CE6537A1-D6FC-4f65-9D91-7224C49458BB}"/>
                <c:ext xmlns:c16="http://schemas.microsoft.com/office/drawing/2014/chart" uri="{C3380CC4-5D6E-409C-BE32-E72D297353CC}">
                  <c16:uniqueId val="{00000015-FF1B-48E5-9467-C748C42EC1B5}"/>
                </c:ext>
              </c:extLst>
            </c:dLbl>
            <c:dLbl>
              <c:idx val="10"/>
              <c:delete val="1"/>
              <c:extLst>
                <c:ext xmlns:c15="http://schemas.microsoft.com/office/drawing/2012/chart" uri="{CE6537A1-D6FC-4f65-9D91-7224C49458BB}"/>
                <c:ext xmlns:c16="http://schemas.microsoft.com/office/drawing/2014/chart" uri="{C3380CC4-5D6E-409C-BE32-E72D297353CC}">
                  <c16:uniqueId val="{00000016-FF1B-48E5-9467-C748C42EC1B5}"/>
                </c:ext>
              </c:extLst>
            </c:dLbl>
            <c:dLbl>
              <c:idx val="15"/>
              <c:delete val="1"/>
              <c:extLst>
                <c:ext xmlns:c15="http://schemas.microsoft.com/office/drawing/2012/chart" uri="{CE6537A1-D6FC-4f65-9D91-7224C49458BB}"/>
                <c:ext xmlns:c16="http://schemas.microsoft.com/office/drawing/2014/chart" uri="{C3380CC4-5D6E-409C-BE32-E72D297353CC}">
                  <c16:uniqueId val="{00000017-FF1B-48E5-9467-C748C42EC1B5}"/>
                </c:ext>
              </c:extLst>
            </c:dLbl>
            <c:numFmt formatCode="0%" sourceLinked="0"/>
            <c:spPr>
              <a:noFill/>
              <a:ln>
                <a:noFill/>
              </a:ln>
              <a:effectLst/>
            </c:spPr>
            <c:txPr>
              <a:bodyPr wrap="square" lIns="38100" tIns="19050" rIns="38100" bIns="19050" anchor="ctr">
                <a:spAutoFit/>
              </a:bodyPr>
              <a:lstStyle/>
              <a:p>
                <a:pPr>
                  <a:defRPr sz="9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'Q15.DX取り組み【ABCD】競争優位 (2)'!$V$7:$V$26</c:f>
              <c:strCache>
                <c:ptCount val="20"/>
                <c:pt idx="0">
                  <c:v>【 A.技術開発力 】         </c:v>
                </c:pt>
                <c:pt idx="1">
                  <c:v>A.ユーザー（n=112）</c:v>
                </c:pt>
                <c:pt idx="2">
                  <c:v>B.メーカー（n=209）</c:v>
                </c:pt>
                <c:pt idx="3">
                  <c:v>C.サブシステム提供企業（n=127）</c:v>
                </c:pt>
                <c:pt idx="4">
                  <c:v>D.サービス提供企業（n=  98）</c:v>
                </c:pt>
                <c:pt idx="5">
                  <c:v>【 B.製品・サービスの品質 】    </c:v>
                </c:pt>
                <c:pt idx="6">
                  <c:v>A.ユーザー（n=157）</c:v>
                </c:pt>
                <c:pt idx="7">
                  <c:v>B.メーカー（n=155）</c:v>
                </c:pt>
                <c:pt idx="8">
                  <c:v>C.サブシステム提供企業（n=110）</c:v>
                </c:pt>
                <c:pt idx="9">
                  <c:v>D.サービス提供企業（n=  98）</c:v>
                </c:pt>
                <c:pt idx="10">
                  <c:v>【 G.変化に対する対応力 】     </c:v>
                </c:pt>
                <c:pt idx="11">
                  <c:v>A.ユーザー（n=  99）</c:v>
                </c:pt>
                <c:pt idx="12">
                  <c:v>B.メーカー（n=151）</c:v>
                </c:pt>
                <c:pt idx="13">
                  <c:v>C.サブシステム提供企業（n=  92）</c:v>
                </c:pt>
                <c:pt idx="14">
                  <c:v>D.サービス提供企業（n=  77）</c:v>
                </c:pt>
                <c:pt idx="15">
                  <c:v>【 F.現場力(課題発見・問題解決) 】</c:v>
                </c:pt>
                <c:pt idx="16">
                  <c:v>A.ユーザー（n=122）</c:v>
                </c:pt>
                <c:pt idx="17">
                  <c:v>B.メーカー（n=167）</c:v>
                </c:pt>
                <c:pt idx="18">
                  <c:v>C.サブシステム提供企業（n=100）</c:v>
                </c:pt>
                <c:pt idx="19">
                  <c:v>D.サービス提供企業（n=100）</c:v>
                </c:pt>
              </c:strCache>
            </c:strRef>
          </c:cat>
          <c:val>
            <c:numRef>
              <c:f>'Q15.DX取り組み【ABCD】競争優位 (2)'!$AA$7:$AA$26</c:f>
              <c:numCache>
                <c:formatCode>0.0%</c:formatCode>
                <c:ptCount val="20"/>
                <c:pt idx="0" formatCode="General">
                  <c:v>0</c:v>
                </c:pt>
                <c:pt idx="1">
                  <c:v>3.1662269129287601E-2</c:v>
                </c:pt>
                <c:pt idx="2">
                  <c:v>4.0476190476190478E-2</c:v>
                </c:pt>
                <c:pt idx="3">
                  <c:v>2.9304029304029304E-2</c:v>
                </c:pt>
                <c:pt idx="4">
                  <c:v>2.9629629629629631E-2</c:v>
                </c:pt>
                <c:pt idx="5" formatCode="General">
                  <c:v>0</c:v>
                </c:pt>
                <c:pt idx="6">
                  <c:v>3.9577836411609502E-2</c:v>
                </c:pt>
                <c:pt idx="7">
                  <c:v>2.8571428571428571E-2</c:v>
                </c:pt>
                <c:pt idx="8">
                  <c:v>3.2967032967032968E-2</c:v>
                </c:pt>
                <c:pt idx="9">
                  <c:v>1.8518518518518517E-2</c:v>
                </c:pt>
                <c:pt idx="10" formatCode="General">
                  <c:v>0</c:v>
                </c:pt>
                <c:pt idx="11">
                  <c:v>2.3746701846965697E-2</c:v>
                </c:pt>
                <c:pt idx="12">
                  <c:v>2.8571428571428571E-2</c:v>
                </c:pt>
                <c:pt idx="13">
                  <c:v>2.9304029304029304E-2</c:v>
                </c:pt>
                <c:pt idx="14">
                  <c:v>2.2222222222222223E-2</c:v>
                </c:pt>
                <c:pt idx="15" formatCode="General">
                  <c:v>0</c:v>
                </c:pt>
                <c:pt idx="16">
                  <c:v>3.1662269129287601E-2</c:v>
                </c:pt>
                <c:pt idx="17">
                  <c:v>2.1428571428571429E-2</c:v>
                </c:pt>
                <c:pt idx="18">
                  <c:v>3.6630036630036632E-2</c:v>
                </c:pt>
                <c:pt idx="19">
                  <c:v>2.9629629629629631E-2</c:v>
                </c:pt>
              </c:numCache>
            </c:numRef>
          </c:val>
          <c:extLst>
            <c:ext xmlns:c16="http://schemas.microsoft.com/office/drawing/2014/chart" uri="{C3380CC4-5D6E-409C-BE32-E72D297353CC}">
              <c16:uniqueId val="{00000018-FF1B-48E5-9467-C748C42EC1B5}"/>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0"/>
        <c:noMultiLvlLbl val="0"/>
      </c:catAx>
      <c:valAx>
        <c:axId val="217332736"/>
        <c:scaling>
          <c:orientation val="minMax"/>
          <c:max val="0.5"/>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42852684144816"/>
          <c:y val="6.5597555555555562E-2"/>
          <c:w val="0.48611818560133169"/>
          <c:h val="0.91585097660316828"/>
        </c:manualLayout>
      </c:layout>
      <c:barChart>
        <c:barDir val="bar"/>
        <c:grouping val="stacked"/>
        <c:varyColors val="0"/>
        <c:ser>
          <c:idx val="0"/>
          <c:order val="0"/>
          <c:tx>
            <c:strRef>
              <c:f>'Q16.DX取り組む目的'!$M$2</c:f>
              <c:strCache>
                <c:ptCount val="1"/>
                <c:pt idx="0">
                  <c:v>1番目　(N=1141)</c:v>
                </c:pt>
              </c:strCache>
            </c:strRef>
          </c:tx>
          <c:spPr>
            <a:solidFill>
              <a:srgbClr val="FF9966"/>
            </a:solidFill>
            <a:ln>
              <a:solidFill>
                <a:schemeClr val="tx1"/>
              </a:solidFill>
            </a:ln>
            <a:effectLst/>
          </c:spPr>
          <c:invertIfNegative val="0"/>
          <c:dLbls>
            <c:dLbl>
              <c:idx val="6"/>
              <c:layout>
                <c:manualLayout>
                  <c:x val="-6.0047281323877622E-3"/>
                  <c:y val="-2.82199999999989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1C-40C2-8019-C2C282D161FE}"/>
                </c:ext>
              </c:extLst>
            </c:dLbl>
            <c:dLbl>
              <c:idx val="7"/>
              <c:layout>
                <c:manualLayout>
                  <c:x val="-6.0047281323877622E-3"/>
                  <c:y val="4.44444444444444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1C-40C2-8019-C2C282D161FE}"/>
                </c:ext>
              </c:extLst>
            </c:dLbl>
            <c:dLbl>
              <c:idx val="8"/>
              <c:delete val="1"/>
              <c:extLst>
                <c:ext xmlns:c15="http://schemas.microsoft.com/office/drawing/2012/chart" uri="{CE6537A1-D6FC-4f65-9D91-7224C49458BB}"/>
                <c:ext xmlns:c16="http://schemas.microsoft.com/office/drawing/2014/chart" uri="{C3380CC4-5D6E-409C-BE32-E72D297353CC}">
                  <c16:uniqueId val="{00000005-AF1C-40C2-8019-C2C282D161FE}"/>
                </c:ext>
              </c:extLst>
            </c:dLbl>
            <c:dLbl>
              <c:idx val="9"/>
              <c:delete val="1"/>
              <c:extLst>
                <c:ext xmlns:c15="http://schemas.microsoft.com/office/drawing/2012/chart" uri="{CE6537A1-D6FC-4f65-9D91-7224C49458BB}"/>
                <c:ext xmlns:c16="http://schemas.microsoft.com/office/drawing/2014/chart" uri="{C3380CC4-5D6E-409C-BE32-E72D297353CC}">
                  <c16:uniqueId val="{00000006-AF1C-40C2-8019-C2C282D161FE}"/>
                </c:ext>
              </c:extLst>
            </c:dLbl>
            <c:dLbl>
              <c:idx val="10"/>
              <c:delete val="1"/>
              <c:extLst>
                <c:ext xmlns:c15="http://schemas.microsoft.com/office/drawing/2012/chart" uri="{CE6537A1-D6FC-4f65-9D91-7224C49458BB}"/>
                <c:ext xmlns:c16="http://schemas.microsoft.com/office/drawing/2014/chart" uri="{C3380CC4-5D6E-409C-BE32-E72D297353CC}">
                  <c16:uniqueId val="{00000007-AF1C-40C2-8019-C2C282D161F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'Q16.DX取り組む目的'!$L$3:$L$13</c:f>
              <c:strCache>
                <c:ptCount val="11"/>
                <c:pt idx="0">
                  <c:v>業務効率化による生産性の向上（n=743）</c:v>
                </c:pt>
                <c:pt idx="1">
                  <c:v>新たな製品・サービスの創出（n=669）</c:v>
                </c:pt>
                <c:pt idx="2">
                  <c:v>既存の製品・サービスの高付加価値化（n=576）</c:v>
                </c:pt>
                <c:pt idx="3">
                  <c:v>AI・機械学習による最適なアクションの特定と実行（n=255）</c:v>
                </c:pt>
                <c:pt idx="4">
                  <c:v>顧客ごとに特化した製品・サービスの提供（n=328）</c:v>
                </c:pt>
                <c:pt idx="5">
                  <c:v>ビジネスモデルの根本的改革(新たな顧客エクスペリエンスの提供など）（n=287）</c:v>
                </c:pt>
                <c:pt idx="6">
                  <c:v>顧客中心主義の企業文化の定着（n=137）</c:v>
                </c:pt>
                <c:pt idx="7">
                  <c:v>企業文化や組織マインドの根本的変革（n=189）</c:v>
                </c:pt>
                <c:pt idx="8">
                  <c:v>外部エコシステムとの連携による収益・採算性の向上（n=55）</c:v>
                </c:pt>
                <c:pt idx="9">
                  <c:v>市場やエコシステムの活性化（n=50）</c:v>
                </c:pt>
                <c:pt idx="10">
                  <c:v>その他（n=21）</c:v>
                </c:pt>
              </c:strCache>
            </c:strRef>
          </c:cat>
          <c:val>
            <c:numRef>
              <c:f>'Q16.DX取り組む目的'!$M$3:$M$13</c:f>
              <c:numCache>
                <c:formatCode>0.0%</c:formatCode>
                <c:ptCount val="11"/>
                <c:pt idx="0">
                  <c:v>0.40052585451358458</c:v>
                </c:pt>
                <c:pt idx="1">
                  <c:v>0.2427695004382121</c:v>
                </c:pt>
                <c:pt idx="2">
                  <c:v>0.11481156879929887</c:v>
                </c:pt>
                <c:pt idx="3">
                  <c:v>5.0832602979842247E-2</c:v>
                </c:pt>
                <c:pt idx="4">
                  <c:v>4.9956178790534621E-2</c:v>
                </c:pt>
                <c:pt idx="5">
                  <c:v>4.7326906222611743E-2</c:v>
                </c:pt>
                <c:pt idx="6">
                  <c:v>4.3821209465381247E-2</c:v>
                </c:pt>
                <c:pt idx="7">
                  <c:v>3.0674846625766871E-2</c:v>
                </c:pt>
                <c:pt idx="8">
                  <c:v>4.3821209465381246E-3</c:v>
                </c:pt>
                <c:pt idx="9">
                  <c:v>8.7642418930762491E-4</c:v>
                </c:pt>
                <c:pt idx="10">
                  <c:v>1.4022787028921999E-2</c:v>
                </c:pt>
              </c:numCache>
            </c:numRef>
          </c:val>
          <c:extLst>
            <c:ext xmlns:c16="http://schemas.microsoft.com/office/drawing/2014/chart" uri="{C3380CC4-5D6E-409C-BE32-E72D297353CC}">
              <c16:uniqueId val="{00000000-4839-4621-AD6D-C72743467E42}"/>
            </c:ext>
          </c:extLst>
        </c:ser>
        <c:ser>
          <c:idx val="1"/>
          <c:order val="1"/>
          <c:tx>
            <c:strRef>
              <c:f>'Q16.DX取り組む目的'!$N$2</c:f>
              <c:strCache>
                <c:ptCount val="1"/>
                <c:pt idx="0">
                  <c:v>2番目</c:v>
                </c:pt>
              </c:strCache>
            </c:strRef>
          </c:tx>
          <c:spPr>
            <a:solidFill>
              <a:srgbClr val="FFFF99"/>
            </a:solidFill>
            <a:ln>
              <a:solidFill>
                <a:schemeClr val="tx1"/>
              </a:solidFill>
            </a:ln>
            <a:effectLst/>
          </c:spPr>
          <c:invertIfNegative val="0"/>
          <c:dLbls>
            <c:dLbl>
              <c:idx val="6"/>
              <c:layout>
                <c:manualLayout>
                  <c:x val="9.0070921985815049E-3"/>
                  <c:y val="-2.82177777777777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39-4621-AD6D-C72743467E42}"/>
                </c:ext>
              </c:extLst>
            </c:dLbl>
            <c:dLbl>
              <c:idx val="8"/>
              <c:delete val="1"/>
              <c:extLst>
                <c:ext xmlns:c15="http://schemas.microsoft.com/office/drawing/2012/chart" uri="{CE6537A1-D6FC-4f65-9D91-7224C49458BB}">
                  <c15:layout>
                    <c:manualLayout>
                      <c:w val="6.0392553191489361E-2"/>
                      <c:h val="4.6594888888888887E-2"/>
                    </c:manualLayout>
                  </c15:layout>
                </c:ext>
                <c:ext xmlns:c16="http://schemas.microsoft.com/office/drawing/2014/chart" uri="{C3380CC4-5D6E-409C-BE32-E72D297353CC}">
                  <c16:uniqueId val="{00000002-4839-4621-AD6D-C72743467E42}"/>
                </c:ext>
              </c:extLst>
            </c:dLbl>
            <c:dLbl>
              <c:idx val="9"/>
              <c:delete val="1"/>
              <c:extLst>
                <c:ext xmlns:c15="http://schemas.microsoft.com/office/drawing/2012/chart" uri="{CE6537A1-D6FC-4f65-9D91-7224C49458BB}"/>
                <c:ext xmlns:c16="http://schemas.microsoft.com/office/drawing/2014/chart" uri="{C3380CC4-5D6E-409C-BE32-E72D297353CC}">
                  <c16:uniqueId val="{00000001-AF1C-40C2-8019-C2C282D161FE}"/>
                </c:ext>
              </c:extLst>
            </c:dLbl>
            <c:dLbl>
              <c:idx val="10"/>
              <c:delete val="1"/>
              <c:extLst>
                <c:ext xmlns:c15="http://schemas.microsoft.com/office/drawing/2012/chart" uri="{CE6537A1-D6FC-4f65-9D91-7224C49458BB}"/>
                <c:ext xmlns:c16="http://schemas.microsoft.com/office/drawing/2014/chart" uri="{C3380CC4-5D6E-409C-BE32-E72D297353CC}">
                  <c16:uniqueId val="{00000000-AF1C-40C2-8019-C2C282D161F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'Q16.DX取り組む目的'!$L$3:$L$13</c:f>
              <c:strCache>
                <c:ptCount val="11"/>
                <c:pt idx="0">
                  <c:v>業務効率化による生産性の向上（n=743）</c:v>
                </c:pt>
                <c:pt idx="1">
                  <c:v>新たな製品・サービスの創出（n=669）</c:v>
                </c:pt>
                <c:pt idx="2">
                  <c:v>既存の製品・サービスの高付加価値化（n=576）</c:v>
                </c:pt>
                <c:pt idx="3">
                  <c:v>AI・機械学習による最適なアクションの特定と実行（n=255）</c:v>
                </c:pt>
                <c:pt idx="4">
                  <c:v>顧客ごとに特化した製品・サービスの提供（n=328）</c:v>
                </c:pt>
                <c:pt idx="5">
                  <c:v>ビジネスモデルの根本的改革(新たな顧客エクスペリエンスの提供など）（n=287）</c:v>
                </c:pt>
                <c:pt idx="6">
                  <c:v>顧客中心主義の企業文化の定着（n=137）</c:v>
                </c:pt>
                <c:pt idx="7">
                  <c:v>企業文化や組織マインドの根本的変革（n=189）</c:v>
                </c:pt>
                <c:pt idx="8">
                  <c:v>外部エコシステムとの連携による収益・採算性の向上（n=55）</c:v>
                </c:pt>
                <c:pt idx="9">
                  <c:v>市場やエコシステムの活性化（n=50）</c:v>
                </c:pt>
                <c:pt idx="10">
                  <c:v>その他（n=21）</c:v>
                </c:pt>
              </c:strCache>
            </c:strRef>
          </c:cat>
          <c:val>
            <c:numRef>
              <c:f>'Q16.DX取り組む目的'!$N$3:$N$13</c:f>
              <c:numCache>
                <c:formatCode>0.0%</c:formatCode>
                <c:ptCount val="11"/>
                <c:pt idx="0">
                  <c:v>0.11831726555652936</c:v>
                </c:pt>
                <c:pt idx="1">
                  <c:v>0.20595968448729185</c:v>
                </c:pt>
                <c:pt idx="2">
                  <c:v>0.24014022787028921</c:v>
                </c:pt>
                <c:pt idx="3">
                  <c:v>9.9035933391761616E-2</c:v>
                </c:pt>
                <c:pt idx="4">
                  <c:v>8.5889570552147243E-2</c:v>
                </c:pt>
                <c:pt idx="5">
                  <c:v>9.0271691498685358E-2</c:v>
                </c:pt>
                <c:pt idx="6">
                  <c:v>4.119193689745837E-2</c:v>
                </c:pt>
                <c:pt idx="7">
                  <c:v>6.4855390008764238E-2</c:v>
                </c:pt>
                <c:pt idx="8">
                  <c:v>1.2269938650306749E-2</c:v>
                </c:pt>
                <c:pt idx="9">
                  <c:v>1.2269938650306749E-2</c:v>
                </c:pt>
                <c:pt idx="10">
                  <c:v>8.7642418930762491E-4</c:v>
                </c:pt>
              </c:numCache>
            </c:numRef>
          </c:val>
          <c:extLst>
            <c:ext xmlns:c16="http://schemas.microsoft.com/office/drawing/2014/chart" uri="{C3380CC4-5D6E-409C-BE32-E72D297353CC}">
              <c16:uniqueId val="{00000003-4839-4621-AD6D-C72743467E42}"/>
            </c:ext>
          </c:extLst>
        </c:ser>
        <c:ser>
          <c:idx val="2"/>
          <c:order val="2"/>
          <c:tx>
            <c:strRef>
              <c:f>'Q16.DX取り組む目的'!$O$2</c:f>
              <c:strCache>
                <c:ptCount val="1"/>
                <c:pt idx="0">
                  <c:v>3番目</c:v>
                </c:pt>
              </c:strCache>
            </c:strRef>
          </c:tx>
          <c:spPr>
            <a:solidFill>
              <a:srgbClr val="2E75B6"/>
            </a:solidFill>
            <a:ln>
              <a:solidFill>
                <a:schemeClr val="tx1"/>
              </a:solidFill>
            </a:ln>
            <a:effectLst/>
          </c:spPr>
          <c:invertIfNegative val="0"/>
          <c:dLbls>
            <c:dLbl>
              <c:idx val="6"/>
              <c:layout>
                <c:manualLayout>
                  <c:x val="4.9539007092198578E-2"/>
                  <c:y val="-2.8213333333333332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2323640661938536E-2"/>
                      <c:h val="5.9718222222222221E-2"/>
                    </c:manualLayout>
                  </c15:layout>
                </c:ext>
                <c:ext xmlns:c16="http://schemas.microsoft.com/office/drawing/2014/chart" uri="{C3380CC4-5D6E-409C-BE32-E72D297353CC}">
                  <c16:uniqueId val="{00000004-4839-4621-AD6D-C72743467E42}"/>
                </c:ext>
              </c:extLst>
            </c:dLbl>
            <c:dLbl>
              <c:idx val="8"/>
              <c:delete val="1"/>
              <c:extLst>
                <c:ext xmlns:c15="http://schemas.microsoft.com/office/drawing/2012/chart" uri="{CE6537A1-D6FC-4f65-9D91-7224C49458BB}"/>
                <c:ext xmlns:c16="http://schemas.microsoft.com/office/drawing/2014/chart" uri="{C3380CC4-5D6E-409C-BE32-E72D297353CC}">
                  <c16:uniqueId val="{00000005-4839-4621-AD6D-C72743467E42}"/>
                </c:ext>
              </c:extLst>
            </c:dLbl>
            <c:dLbl>
              <c:idx val="9"/>
              <c:delete val="1"/>
              <c:extLst>
                <c:ext xmlns:c15="http://schemas.microsoft.com/office/drawing/2012/chart" uri="{CE6537A1-D6FC-4f65-9D91-7224C49458BB}"/>
                <c:ext xmlns:c16="http://schemas.microsoft.com/office/drawing/2014/chart" uri="{C3380CC4-5D6E-409C-BE32-E72D297353CC}">
                  <c16:uniqueId val="{00000006-4839-4621-AD6D-C72743467E42}"/>
                </c:ext>
              </c:extLst>
            </c:dLbl>
            <c:dLbl>
              <c:idx val="10"/>
              <c:delete val="1"/>
              <c:extLst>
                <c:ext xmlns:c15="http://schemas.microsoft.com/office/drawing/2012/chart" uri="{CE6537A1-D6FC-4f65-9D91-7224C49458BB}"/>
                <c:ext xmlns:c16="http://schemas.microsoft.com/office/drawing/2014/chart" uri="{C3380CC4-5D6E-409C-BE32-E72D297353CC}">
                  <c16:uniqueId val="{00000007-4839-4621-AD6D-C72743467E42}"/>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'Q16.DX取り組む目的'!$L$3:$L$13</c:f>
              <c:strCache>
                <c:ptCount val="11"/>
                <c:pt idx="0">
                  <c:v>業務効率化による生産性の向上（n=743）</c:v>
                </c:pt>
                <c:pt idx="1">
                  <c:v>新たな製品・サービスの創出（n=669）</c:v>
                </c:pt>
                <c:pt idx="2">
                  <c:v>既存の製品・サービスの高付加価値化（n=576）</c:v>
                </c:pt>
                <c:pt idx="3">
                  <c:v>AI・機械学習による最適なアクションの特定と実行（n=255）</c:v>
                </c:pt>
                <c:pt idx="4">
                  <c:v>顧客ごとに特化した製品・サービスの提供（n=328）</c:v>
                </c:pt>
                <c:pt idx="5">
                  <c:v>ビジネスモデルの根本的改革(新たな顧客エクスペリエンスの提供など）（n=287）</c:v>
                </c:pt>
                <c:pt idx="6">
                  <c:v>顧客中心主義の企業文化の定着（n=137）</c:v>
                </c:pt>
                <c:pt idx="7">
                  <c:v>企業文化や組織マインドの根本的変革（n=189）</c:v>
                </c:pt>
                <c:pt idx="8">
                  <c:v>外部エコシステムとの連携による収益・採算性の向上（n=55）</c:v>
                </c:pt>
                <c:pt idx="9">
                  <c:v>市場やエコシステムの活性化（n=50）</c:v>
                </c:pt>
                <c:pt idx="10">
                  <c:v>その他（n=21）</c:v>
                </c:pt>
              </c:strCache>
            </c:strRef>
          </c:cat>
          <c:val>
            <c:numRef>
              <c:f>'Q16.DX取り組む目的'!$O$3:$O$13</c:f>
              <c:numCache>
                <c:formatCode>0.0%</c:formatCode>
                <c:ptCount val="11"/>
                <c:pt idx="0">
                  <c:v>0.13234005258545137</c:v>
                </c:pt>
                <c:pt idx="1">
                  <c:v>0.13759859772129709</c:v>
                </c:pt>
                <c:pt idx="2">
                  <c:v>0.14986853637160386</c:v>
                </c:pt>
                <c:pt idx="3">
                  <c:v>7.3619631901840496E-2</c:v>
                </c:pt>
                <c:pt idx="4">
                  <c:v>0.15162138475021911</c:v>
                </c:pt>
                <c:pt idx="5">
                  <c:v>0.11393514460999124</c:v>
                </c:pt>
                <c:pt idx="6">
                  <c:v>3.5056967572304996E-2</c:v>
                </c:pt>
                <c:pt idx="7">
                  <c:v>7.0113935144609993E-2</c:v>
                </c:pt>
                <c:pt idx="8">
                  <c:v>3.1551270815074493E-2</c:v>
                </c:pt>
                <c:pt idx="9">
                  <c:v>3.0674846625766871E-2</c:v>
                </c:pt>
                <c:pt idx="10">
                  <c:v>3.5056967572304996E-3</c:v>
                </c:pt>
              </c:numCache>
            </c:numRef>
          </c:val>
          <c:extLst>
            <c:ext xmlns:c16="http://schemas.microsoft.com/office/drawing/2014/chart" uri="{C3380CC4-5D6E-409C-BE32-E72D297353CC}">
              <c16:uniqueId val="{00000008-4839-4621-AD6D-C72743467E42}"/>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0429671244278"/>
          <c:y val="7.1242E-2"/>
          <c:w val="0.48150374531835205"/>
          <c:h val="0.91585097660316828"/>
        </c:manualLayout>
      </c:layout>
      <c:barChart>
        <c:barDir val="bar"/>
        <c:grouping val="stacked"/>
        <c:varyColors val="0"/>
        <c:ser>
          <c:idx val="0"/>
          <c:order val="0"/>
          <c:tx>
            <c:strRef>
              <c:f>'Q16.DX取り組む目的 ＜DX活発＞'!$M$2</c:f>
              <c:strCache>
                <c:ptCount val="1"/>
                <c:pt idx="0">
                  <c:v>1番目　(N=387)</c:v>
                </c:pt>
              </c:strCache>
            </c:strRef>
          </c:tx>
          <c:spPr>
            <a:solidFill>
              <a:srgbClr val="FF9966"/>
            </a:solidFill>
            <a:ln>
              <a:solidFill>
                <a:schemeClr val="tx1"/>
              </a:solidFill>
            </a:ln>
            <a:effectLst/>
          </c:spPr>
          <c:invertIfNegative val="0"/>
          <c:dLbls>
            <c:dLbl>
              <c:idx val="4"/>
              <c:layout>
                <c:manualLayout>
                  <c:x val="-1.1891385767790263E-2"/>
                  <c:y val="5.1740143034193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DC-495F-A32D-7EC4A1AC150D}"/>
                </c:ext>
              </c:extLst>
            </c:dLbl>
            <c:dLbl>
              <c:idx val="5"/>
              <c:layout>
                <c:manualLayout>
                  <c:x val="-1.1891385767790263E-2"/>
                  <c:y val="5.644444444444444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05264253017062E-2"/>
                      <c:h val="5.9718222222222221E-2"/>
                    </c:manualLayout>
                  </c15:layout>
                </c:ext>
                <c:ext xmlns:c16="http://schemas.microsoft.com/office/drawing/2014/chart" uri="{C3380CC4-5D6E-409C-BE32-E72D297353CC}">
                  <c16:uniqueId val="{00000011-EDDC-495F-A32D-7EC4A1AC150D}"/>
                </c:ext>
              </c:extLst>
            </c:dLbl>
            <c:dLbl>
              <c:idx val="6"/>
              <c:layout>
                <c:manualLayout>
                  <c:x val="-7.927590511860174E-3"/>
                  <c:y val="1.4111111111111104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05264253017062E-2"/>
                      <c:h val="7.382933333333333E-2"/>
                    </c:manualLayout>
                  </c15:layout>
                </c:ext>
                <c:ext xmlns:c16="http://schemas.microsoft.com/office/drawing/2014/chart" uri="{C3380CC4-5D6E-409C-BE32-E72D297353CC}">
                  <c16:uniqueId val="{00000012-EDDC-495F-A32D-7EC4A1AC150D}"/>
                </c:ext>
              </c:extLst>
            </c:dLbl>
            <c:dLbl>
              <c:idx val="7"/>
              <c:layout>
                <c:manualLayout>
                  <c:x val="-6.6063254265501456E-3"/>
                  <c:y val="-2.82222222222222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DC-495F-A32D-7EC4A1AC150D}"/>
                </c:ext>
              </c:extLst>
            </c:dLbl>
            <c:dLbl>
              <c:idx val="8"/>
              <c:delete val="1"/>
              <c:extLst>
                <c:ext xmlns:c15="http://schemas.microsoft.com/office/drawing/2012/chart" uri="{CE6537A1-D6FC-4f65-9D91-7224C49458BB}"/>
                <c:ext xmlns:c16="http://schemas.microsoft.com/office/drawing/2014/chart" uri="{C3380CC4-5D6E-409C-BE32-E72D297353CC}">
                  <c16:uniqueId val="{0000000F-EDDC-495F-A32D-7EC4A1AC150D}"/>
                </c:ext>
              </c:extLst>
            </c:dLbl>
            <c:dLbl>
              <c:idx val="9"/>
              <c:delete val="1"/>
              <c:extLst>
                <c:ext xmlns:c15="http://schemas.microsoft.com/office/drawing/2012/chart" uri="{CE6537A1-D6FC-4f65-9D91-7224C49458BB}"/>
                <c:ext xmlns:c16="http://schemas.microsoft.com/office/drawing/2014/chart" uri="{C3380CC4-5D6E-409C-BE32-E72D297353CC}">
                  <c16:uniqueId val="{0000000E-EDDC-495F-A32D-7EC4A1AC150D}"/>
                </c:ext>
              </c:extLst>
            </c:dLbl>
            <c:dLbl>
              <c:idx val="10"/>
              <c:delete val="1"/>
              <c:extLst>
                <c:ext xmlns:c15="http://schemas.microsoft.com/office/drawing/2012/chart" uri="{CE6537A1-D6FC-4f65-9D91-7224C49458BB}"/>
                <c:ext xmlns:c16="http://schemas.microsoft.com/office/drawing/2014/chart" uri="{C3380CC4-5D6E-409C-BE32-E72D297353CC}">
                  <c16:uniqueId val="{0000000C-EDDC-495F-A32D-7EC4A1AC150D}"/>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 ＜DX活発＞'!$L$3:$L$13</c:f>
              <c:strCache>
                <c:ptCount val="11"/>
                <c:pt idx="0">
                  <c:v>業務効率化による生産性の向上（n=248）</c:v>
                </c:pt>
                <c:pt idx="1">
                  <c:v>新たな製品・サービスの創出（n=243）</c:v>
                </c:pt>
                <c:pt idx="2">
                  <c:v>既存の製品・サービスの高付加価値化（n=183）</c:v>
                </c:pt>
                <c:pt idx="3">
                  <c:v>ビジネスモデルの根本的改革(新たな顧客エクスペリエンスの提供など）（n=116）</c:v>
                </c:pt>
                <c:pt idx="4">
                  <c:v>顧客ごとに特化した製品・サービスの提供（n=102）</c:v>
                </c:pt>
                <c:pt idx="5">
                  <c:v>顧客中心主義の企業文化の定着（n=45）</c:v>
                </c:pt>
                <c:pt idx="6">
                  <c:v>AI・機械学習による最適なアクションの特定と実行（n=95）</c:v>
                </c:pt>
                <c:pt idx="7">
                  <c:v>企業文化や組織マインドの根本的変革（n=67）</c:v>
                </c:pt>
                <c:pt idx="8">
                  <c:v>外部エコシステムとの連携による収益・採算性の向上（n=23）</c:v>
                </c:pt>
                <c:pt idx="9">
                  <c:v>市場やエコシステムの活性化（n=15）</c:v>
                </c:pt>
                <c:pt idx="10">
                  <c:v>その他（n=3）</c:v>
                </c:pt>
              </c:strCache>
            </c:strRef>
          </c:cat>
          <c:val>
            <c:numRef>
              <c:f>'Q16.DX取り組む目的 ＜DX活発＞'!$M$3:$M$13</c:f>
              <c:numCache>
                <c:formatCode>0.0%</c:formatCode>
                <c:ptCount val="11"/>
                <c:pt idx="0">
                  <c:v>0.39534883720930231</c:v>
                </c:pt>
                <c:pt idx="1">
                  <c:v>0.25322997416020671</c:v>
                </c:pt>
                <c:pt idx="2">
                  <c:v>0.11369509043927649</c:v>
                </c:pt>
                <c:pt idx="3">
                  <c:v>6.2015503875968991E-2</c:v>
                </c:pt>
                <c:pt idx="4">
                  <c:v>4.6511627906976744E-2</c:v>
                </c:pt>
                <c:pt idx="5">
                  <c:v>4.6511627906976744E-2</c:v>
                </c:pt>
                <c:pt idx="6">
                  <c:v>3.6175710594315243E-2</c:v>
                </c:pt>
                <c:pt idx="7">
                  <c:v>3.3591731266149873E-2</c:v>
                </c:pt>
                <c:pt idx="8">
                  <c:v>7.7519379844961239E-3</c:v>
                </c:pt>
                <c:pt idx="9">
                  <c:v>0</c:v>
                </c:pt>
                <c:pt idx="10">
                  <c:v>5.1679586563307496E-3</c:v>
                </c:pt>
              </c:numCache>
            </c:numRef>
          </c:val>
          <c:extLst>
            <c:ext xmlns:c16="http://schemas.microsoft.com/office/drawing/2014/chart" uri="{C3380CC4-5D6E-409C-BE32-E72D297353CC}">
              <c16:uniqueId val="{00000000-EDDC-495F-A32D-7EC4A1AC150D}"/>
            </c:ext>
          </c:extLst>
        </c:ser>
        <c:ser>
          <c:idx val="1"/>
          <c:order val="1"/>
          <c:tx>
            <c:strRef>
              <c:f>'Q16.DX取り組む目的 ＜DX活発＞'!$N$2</c:f>
              <c:strCache>
                <c:ptCount val="1"/>
                <c:pt idx="0">
                  <c:v>2番目</c:v>
                </c:pt>
              </c:strCache>
            </c:strRef>
          </c:tx>
          <c:spPr>
            <a:solidFill>
              <a:srgbClr val="FFFF99"/>
            </a:solidFill>
            <a:ln>
              <a:solidFill>
                <a:schemeClr val="tx1"/>
              </a:solidFill>
            </a:ln>
            <a:effectLst/>
          </c:spPr>
          <c:invertIfNegative val="0"/>
          <c:dLbls>
            <c:dLbl>
              <c:idx val="5"/>
              <c:layout>
                <c:manualLayout>
                  <c:x val="7.9275905118600786E-3"/>
                  <c:y val="5.644444444444444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05264253017062E-2"/>
                      <c:h val="5.9718222222222221E-2"/>
                    </c:manualLayout>
                  </c15:layout>
                </c:ext>
                <c:ext xmlns:c16="http://schemas.microsoft.com/office/drawing/2014/chart" uri="{C3380CC4-5D6E-409C-BE32-E72D297353CC}">
                  <c16:uniqueId val="{0000000A-EDDC-495F-A32D-7EC4A1AC150D}"/>
                </c:ext>
              </c:extLst>
            </c:dLbl>
            <c:dLbl>
              <c:idx val="8"/>
              <c:delete val="1"/>
              <c:extLst>
                <c:ext xmlns:c15="http://schemas.microsoft.com/office/drawing/2012/chart" uri="{CE6537A1-D6FC-4f65-9D91-7224C49458BB}">
                  <c15:layout>
                    <c:manualLayout>
                      <c:w val="4.8383096926713949E-2"/>
                      <c:h val="6.3528222222222208E-2"/>
                    </c:manualLayout>
                  </c15:layout>
                </c:ext>
                <c:ext xmlns:c16="http://schemas.microsoft.com/office/drawing/2014/chart" uri="{C3380CC4-5D6E-409C-BE32-E72D297353CC}">
                  <c16:uniqueId val="{00000002-EDDC-495F-A32D-7EC4A1AC150D}"/>
                </c:ext>
              </c:extLst>
            </c:dLbl>
            <c:dLbl>
              <c:idx val="9"/>
              <c:delete val="1"/>
              <c:extLst>
                <c:ext xmlns:c15="http://schemas.microsoft.com/office/drawing/2012/chart" uri="{CE6537A1-D6FC-4f65-9D91-7224C49458BB}"/>
                <c:ext xmlns:c16="http://schemas.microsoft.com/office/drawing/2014/chart" uri="{C3380CC4-5D6E-409C-BE32-E72D297353CC}">
                  <c16:uniqueId val="{0000000D-EDDC-495F-A32D-7EC4A1AC150D}"/>
                </c:ext>
              </c:extLst>
            </c:dLbl>
            <c:dLbl>
              <c:idx val="10"/>
              <c:delete val="1"/>
              <c:extLst>
                <c:ext xmlns:c15="http://schemas.microsoft.com/office/drawing/2012/chart" uri="{CE6537A1-D6FC-4f65-9D91-7224C49458BB}"/>
                <c:ext xmlns:c16="http://schemas.microsoft.com/office/drawing/2014/chart" uri="{C3380CC4-5D6E-409C-BE32-E72D297353CC}">
                  <c16:uniqueId val="{0000000B-EDDC-495F-A32D-7EC4A1AC150D}"/>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 ＜DX活発＞'!$L$3:$L$13</c:f>
              <c:strCache>
                <c:ptCount val="11"/>
                <c:pt idx="0">
                  <c:v>業務効率化による生産性の向上（n=248）</c:v>
                </c:pt>
                <c:pt idx="1">
                  <c:v>新たな製品・サービスの創出（n=243）</c:v>
                </c:pt>
                <c:pt idx="2">
                  <c:v>既存の製品・サービスの高付加価値化（n=183）</c:v>
                </c:pt>
                <c:pt idx="3">
                  <c:v>ビジネスモデルの根本的改革(新たな顧客エクスペリエンスの提供など）（n=116）</c:v>
                </c:pt>
                <c:pt idx="4">
                  <c:v>顧客ごとに特化した製品・サービスの提供（n=102）</c:v>
                </c:pt>
                <c:pt idx="5">
                  <c:v>顧客中心主義の企業文化の定着（n=45）</c:v>
                </c:pt>
                <c:pt idx="6">
                  <c:v>AI・機械学習による最適なアクションの特定と実行（n=95）</c:v>
                </c:pt>
                <c:pt idx="7">
                  <c:v>企業文化や組織マインドの根本的変革（n=67）</c:v>
                </c:pt>
                <c:pt idx="8">
                  <c:v>外部エコシステムとの連携による収益・採算性の向上（n=23）</c:v>
                </c:pt>
                <c:pt idx="9">
                  <c:v>市場やエコシステムの活性化（n=15）</c:v>
                </c:pt>
                <c:pt idx="10">
                  <c:v>その他（n=3）</c:v>
                </c:pt>
              </c:strCache>
            </c:strRef>
          </c:cat>
          <c:val>
            <c:numRef>
              <c:f>'Q16.DX取り組む目的 ＜DX活発＞'!$N$3:$N$13</c:f>
              <c:numCache>
                <c:formatCode>0.0%</c:formatCode>
                <c:ptCount val="11"/>
                <c:pt idx="0">
                  <c:v>0.10594315245478036</c:v>
                </c:pt>
                <c:pt idx="1">
                  <c:v>0.2454780361757106</c:v>
                </c:pt>
                <c:pt idx="2">
                  <c:v>0.21963824289405684</c:v>
                </c:pt>
                <c:pt idx="3">
                  <c:v>0.11627906976744186</c:v>
                </c:pt>
                <c:pt idx="4">
                  <c:v>6.7183462532299745E-2</c:v>
                </c:pt>
                <c:pt idx="5">
                  <c:v>3.6175710594315243E-2</c:v>
                </c:pt>
                <c:pt idx="6">
                  <c:v>0.1111111111111111</c:v>
                </c:pt>
                <c:pt idx="7">
                  <c:v>6.7183462532299745E-2</c:v>
                </c:pt>
                <c:pt idx="8">
                  <c:v>1.0335917312661499E-2</c:v>
                </c:pt>
                <c:pt idx="9">
                  <c:v>7.7519379844961239E-3</c:v>
                </c:pt>
                <c:pt idx="10">
                  <c:v>2.5839793281653748E-3</c:v>
                </c:pt>
              </c:numCache>
            </c:numRef>
          </c:val>
          <c:extLst>
            <c:ext xmlns:c16="http://schemas.microsoft.com/office/drawing/2014/chart" uri="{C3380CC4-5D6E-409C-BE32-E72D297353CC}">
              <c16:uniqueId val="{00000003-EDDC-495F-A32D-7EC4A1AC150D}"/>
            </c:ext>
          </c:extLst>
        </c:ser>
        <c:ser>
          <c:idx val="2"/>
          <c:order val="2"/>
          <c:tx>
            <c:strRef>
              <c:f>'Q16.DX取り組む目的 ＜DX活発＞'!$O$2</c:f>
              <c:strCache>
                <c:ptCount val="1"/>
                <c:pt idx="0">
                  <c:v>3番目</c:v>
                </c:pt>
              </c:strCache>
            </c:strRef>
          </c:tx>
          <c:spPr>
            <a:solidFill>
              <a:srgbClr val="2E75B6"/>
            </a:solidFill>
            <a:ln>
              <a:solidFill>
                <a:schemeClr val="tx1"/>
              </a:solidFill>
            </a:ln>
            <a:effectLst/>
          </c:spPr>
          <c:invertIfNegative val="0"/>
          <c:dLbls>
            <c:dLbl>
              <c:idx val="5"/>
              <c:layout>
                <c:manualLayout>
                  <c:x val="3.6995422388680817E-2"/>
                  <c:y val="5.6451111111112144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DC-495F-A32D-7EC4A1AC150D}"/>
                </c:ext>
              </c:extLst>
            </c:dLbl>
            <c:dLbl>
              <c:idx val="8"/>
              <c:layout>
                <c:manualLayout>
                  <c:x val="1.057012068248023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DC-495F-A32D-7EC4A1AC150D}"/>
                </c:ext>
              </c:extLst>
            </c:dLbl>
            <c:dLbl>
              <c:idx val="9"/>
              <c:delete val="1"/>
              <c:extLst>
                <c:ext xmlns:c15="http://schemas.microsoft.com/office/drawing/2012/chart" uri="{CE6537A1-D6FC-4f65-9D91-7224C49458BB}"/>
                <c:ext xmlns:c16="http://schemas.microsoft.com/office/drawing/2014/chart" uri="{C3380CC4-5D6E-409C-BE32-E72D297353CC}">
                  <c16:uniqueId val="{00000006-EDDC-495F-A32D-7EC4A1AC150D}"/>
                </c:ext>
              </c:extLst>
            </c:dLbl>
            <c:dLbl>
              <c:idx val="10"/>
              <c:delete val="1"/>
              <c:extLst>
                <c:ext xmlns:c15="http://schemas.microsoft.com/office/drawing/2012/chart" uri="{CE6537A1-D6FC-4f65-9D91-7224C49458BB}"/>
                <c:ext xmlns:c16="http://schemas.microsoft.com/office/drawing/2014/chart" uri="{C3380CC4-5D6E-409C-BE32-E72D297353CC}">
                  <c16:uniqueId val="{00000007-EDDC-495F-A32D-7EC4A1AC150D}"/>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 ＜DX活発＞'!$L$3:$L$13</c:f>
              <c:strCache>
                <c:ptCount val="11"/>
                <c:pt idx="0">
                  <c:v>業務効率化による生産性の向上（n=248）</c:v>
                </c:pt>
                <c:pt idx="1">
                  <c:v>新たな製品・サービスの創出（n=243）</c:v>
                </c:pt>
                <c:pt idx="2">
                  <c:v>既存の製品・サービスの高付加価値化（n=183）</c:v>
                </c:pt>
                <c:pt idx="3">
                  <c:v>ビジネスモデルの根本的改革(新たな顧客エクスペリエンスの提供など）（n=116）</c:v>
                </c:pt>
                <c:pt idx="4">
                  <c:v>顧客ごとに特化した製品・サービスの提供（n=102）</c:v>
                </c:pt>
                <c:pt idx="5">
                  <c:v>顧客中心主義の企業文化の定着（n=45）</c:v>
                </c:pt>
                <c:pt idx="6">
                  <c:v>AI・機械学習による最適なアクションの特定と実行（n=95）</c:v>
                </c:pt>
                <c:pt idx="7">
                  <c:v>企業文化や組織マインドの根本的変革（n=67）</c:v>
                </c:pt>
                <c:pt idx="8">
                  <c:v>外部エコシステムとの連携による収益・採算性の向上（n=23）</c:v>
                </c:pt>
                <c:pt idx="9">
                  <c:v>市場やエコシステムの活性化（n=15）</c:v>
                </c:pt>
                <c:pt idx="10">
                  <c:v>その他（n=3）</c:v>
                </c:pt>
              </c:strCache>
            </c:strRef>
          </c:cat>
          <c:val>
            <c:numRef>
              <c:f>'Q16.DX取り組む目的 ＜DX活発＞'!$O$3:$O$13</c:f>
              <c:numCache>
                <c:formatCode>0.0%</c:formatCode>
                <c:ptCount val="11"/>
                <c:pt idx="0">
                  <c:v>0.13953488372093023</c:v>
                </c:pt>
                <c:pt idx="1">
                  <c:v>0.12919896640826872</c:v>
                </c:pt>
                <c:pt idx="2">
                  <c:v>0.13953488372093023</c:v>
                </c:pt>
                <c:pt idx="3">
                  <c:v>0.12144702842377261</c:v>
                </c:pt>
                <c:pt idx="4">
                  <c:v>0.14987080103359174</c:v>
                </c:pt>
                <c:pt idx="5">
                  <c:v>3.3591731266149873E-2</c:v>
                </c:pt>
                <c:pt idx="6">
                  <c:v>9.8191214470284241E-2</c:v>
                </c:pt>
                <c:pt idx="7">
                  <c:v>7.2351421188630485E-2</c:v>
                </c:pt>
                <c:pt idx="8">
                  <c:v>4.1343669250645997E-2</c:v>
                </c:pt>
                <c:pt idx="9">
                  <c:v>3.1007751937984496E-2</c:v>
                </c:pt>
                <c:pt idx="10">
                  <c:v>0</c:v>
                </c:pt>
              </c:numCache>
            </c:numRef>
          </c:val>
          <c:extLst>
            <c:ext xmlns:c16="http://schemas.microsoft.com/office/drawing/2014/chart" uri="{C3380CC4-5D6E-409C-BE32-E72D297353CC}">
              <c16:uniqueId val="{00000008-EDDC-495F-A32D-7EC4A1AC150D}"/>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'Q16.DX取り組む目的【ABCD】DX活発'!$J$65</c:f>
          <c:strCache>
            <c:ptCount val="1"/>
            <c:pt idx="0">
              <c:v>A.ユーザー企業 (N=96)
B.メーカー企業 (N=123）
C.サブシステム提供企業 (N=70）
D.サービス提供企業 (N=62）</c:v>
            </c:pt>
          </c:strCache>
        </c:strRef>
      </c:tx>
      <c:layout>
        <c:manualLayout>
          <c:xMode val="edge"/>
          <c:yMode val="edge"/>
          <c:x val="0.58751321839080461"/>
          <c:y val="0.8164582375478927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'Q16.DX取り組む目的【ABCD】DX活発'!$S$6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6E3-4F07-8BF1-A9BA18485DAE}"/>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6E3-4F07-8BF1-A9BA18485DA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E3-4F07-8BF1-A9BA18485DAE}"/>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6E3-4F07-8BF1-A9BA18485DAE}"/>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6E3-4F07-8BF1-A9BA18485DAE}"/>
                </c:ext>
              </c:extLst>
            </c:dLbl>
            <c:dLbl>
              <c:idx val="5"/>
              <c:delete val="1"/>
              <c:extLst>
                <c:ext xmlns:c15="http://schemas.microsoft.com/office/drawing/2012/chart" uri="{CE6537A1-D6FC-4f65-9D91-7224C49458BB}"/>
                <c:ext xmlns:c16="http://schemas.microsoft.com/office/drawing/2014/chart" uri="{C3380CC4-5D6E-409C-BE32-E72D297353CC}">
                  <c16:uniqueId val="{00000001-36E3-4F07-8BF1-A9BA18485DA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6E3-4F07-8BF1-A9BA18485DA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6E3-4F07-8BF1-A9BA18485DA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6E3-4F07-8BF1-A9BA18485DA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6E3-4F07-8BF1-A9BA18485DAE}"/>
                </c:ext>
              </c:extLst>
            </c:dLbl>
            <c:dLbl>
              <c:idx val="10"/>
              <c:delete val="1"/>
              <c:extLst>
                <c:ext xmlns:c15="http://schemas.microsoft.com/office/drawing/2012/chart" uri="{CE6537A1-D6FC-4f65-9D91-7224C49458BB}"/>
                <c:ext xmlns:c16="http://schemas.microsoft.com/office/drawing/2014/chart" uri="{C3380CC4-5D6E-409C-BE32-E72D297353CC}">
                  <c16:uniqueId val="{00000002-36E3-4F07-8BF1-A9BA18485DAE}"/>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6E3-4F07-8BF1-A9BA18485DAE}"/>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6E3-4F07-8BF1-A9BA18485DAE}"/>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6E3-4F07-8BF1-A9BA18485DAE}"/>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6E3-4F07-8BF1-A9BA18485DAE}"/>
                </c:ext>
              </c:extLst>
            </c:dLbl>
            <c:dLbl>
              <c:idx val="15"/>
              <c:delete val="1"/>
              <c:extLst>
                <c:ext xmlns:c15="http://schemas.microsoft.com/office/drawing/2012/chart" uri="{CE6537A1-D6FC-4f65-9D91-7224C49458BB}"/>
                <c:ext xmlns:c16="http://schemas.microsoft.com/office/drawing/2014/chart" uri="{C3380CC4-5D6E-409C-BE32-E72D297353CC}">
                  <c16:uniqueId val="{00000003-36E3-4F07-8BF1-A9BA18485DAE}"/>
                </c:ext>
              </c:extLst>
            </c:dLbl>
            <c:dLbl>
              <c:idx val="16"/>
              <c:delete val="1"/>
              <c:extLst>
                <c:ext xmlns:c15="http://schemas.microsoft.com/office/drawing/2012/chart" uri="{CE6537A1-D6FC-4f65-9D91-7224C49458BB}"/>
                <c:ext xmlns:c16="http://schemas.microsoft.com/office/drawing/2014/chart" uri="{C3380CC4-5D6E-409C-BE32-E72D297353CC}">
                  <c16:uniqueId val="{00000021-36E3-4F07-8BF1-A9BA18485DAE}"/>
                </c:ext>
              </c:extLst>
            </c:dLbl>
            <c:dLbl>
              <c:idx val="17"/>
              <c:delete val="1"/>
              <c:extLst>
                <c:ext xmlns:c15="http://schemas.microsoft.com/office/drawing/2012/chart" uri="{CE6537A1-D6FC-4f65-9D91-7224C49458BB}"/>
                <c:ext xmlns:c16="http://schemas.microsoft.com/office/drawing/2014/chart" uri="{C3380CC4-5D6E-409C-BE32-E72D297353CC}">
                  <c16:uniqueId val="{00000025-36E3-4F07-8BF1-A9BA18485DAE}"/>
                </c:ext>
              </c:extLst>
            </c:dLbl>
            <c:dLbl>
              <c:idx val="18"/>
              <c:delete val="1"/>
              <c:extLst>
                <c:ext xmlns:c15="http://schemas.microsoft.com/office/drawing/2012/chart" uri="{CE6537A1-D6FC-4f65-9D91-7224C49458BB}"/>
                <c:ext xmlns:c16="http://schemas.microsoft.com/office/drawing/2014/chart" uri="{C3380CC4-5D6E-409C-BE32-E72D297353CC}">
                  <c16:uniqueId val="{00000026-36E3-4F07-8BF1-A9BA18485DAE}"/>
                </c:ext>
              </c:extLst>
            </c:dLbl>
            <c:dLbl>
              <c:idx val="19"/>
              <c:delete val="1"/>
              <c:extLst>
                <c:ext xmlns:c15="http://schemas.microsoft.com/office/drawing/2012/chart" uri="{CE6537A1-D6FC-4f65-9D91-7224C49458BB}"/>
                <c:ext xmlns:c16="http://schemas.microsoft.com/office/drawing/2014/chart" uri="{C3380CC4-5D6E-409C-BE32-E72D297353CC}">
                  <c16:uniqueId val="{0000002A-36E3-4F07-8BF1-A9BA18485DAE}"/>
                </c:ext>
              </c:extLst>
            </c:dLbl>
            <c:dLbl>
              <c:idx val="20"/>
              <c:delete val="1"/>
              <c:extLst>
                <c:ext xmlns:c15="http://schemas.microsoft.com/office/drawing/2012/chart" uri="{CE6537A1-D6FC-4f65-9D91-7224C49458BB}"/>
                <c:ext xmlns:c16="http://schemas.microsoft.com/office/drawing/2014/chart" uri="{C3380CC4-5D6E-409C-BE32-E72D297353CC}">
                  <c16:uniqueId val="{00000004-36E3-4F07-8BF1-A9BA18485DAE}"/>
                </c:ext>
              </c:extLst>
            </c:dLbl>
            <c:dLbl>
              <c:idx val="21"/>
              <c:delete val="1"/>
              <c:extLst>
                <c:ext xmlns:c15="http://schemas.microsoft.com/office/drawing/2012/chart" uri="{CE6537A1-D6FC-4f65-9D91-7224C49458BB}"/>
                <c:ext xmlns:c16="http://schemas.microsoft.com/office/drawing/2014/chart" uri="{C3380CC4-5D6E-409C-BE32-E72D297353CC}">
                  <c16:uniqueId val="{0000002E-36E3-4F07-8BF1-A9BA18485DAE}"/>
                </c:ext>
              </c:extLst>
            </c:dLbl>
            <c:dLbl>
              <c:idx val="22"/>
              <c:delete val="1"/>
              <c:extLst>
                <c:ext xmlns:c15="http://schemas.microsoft.com/office/drawing/2012/chart" uri="{CE6537A1-D6FC-4f65-9D91-7224C49458BB}"/>
                <c:ext xmlns:c16="http://schemas.microsoft.com/office/drawing/2014/chart" uri="{C3380CC4-5D6E-409C-BE32-E72D297353CC}">
                  <c16:uniqueId val="{00000031-36E3-4F07-8BF1-A9BA18485DAE}"/>
                </c:ext>
              </c:extLst>
            </c:dLbl>
            <c:dLbl>
              <c:idx val="23"/>
              <c:delete val="1"/>
              <c:extLst>
                <c:ext xmlns:c15="http://schemas.microsoft.com/office/drawing/2012/chart" uri="{CE6537A1-D6FC-4f65-9D91-7224C49458BB}"/>
                <c:ext xmlns:c16="http://schemas.microsoft.com/office/drawing/2014/chart" uri="{C3380CC4-5D6E-409C-BE32-E72D297353CC}">
                  <c16:uniqueId val="{00000030-36E3-4F07-8BF1-A9BA18485DAE}"/>
                </c:ext>
              </c:extLst>
            </c:dLbl>
            <c:dLbl>
              <c:idx val="24"/>
              <c:delete val="1"/>
              <c:extLst>
                <c:ext xmlns:c15="http://schemas.microsoft.com/office/drawing/2012/chart" uri="{CE6537A1-D6FC-4f65-9D91-7224C49458BB}"/>
                <c:ext xmlns:c16="http://schemas.microsoft.com/office/drawing/2014/chart" uri="{C3380CC4-5D6E-409C-BE32-E72D297353CC}">
                  <c16:uniqueId val="{00000035-36E3-4F07-8BF1-A9BA18485DA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'Q16.DX取り組む目的【ABCD】DX活発'!$R$32:$R$56</c:f>
              <c:strCache>
                <c:ptCount val="25"/>
                <c:pt idx="0">
                  <c:v>【 顧客中心主義の企業文化の定着 】            </c:v>
                </c:pt>
                <c:pt idx="1">
                  <c:v>A.ユーザー企業（n=10）</c:v>
                </c:pt>
                <c:pt idx="2">
                  <c:v>B.メーカー企業（n=15）</c:v>
                </c:pt>
                <c:pt idx="3">
                  <c:v>C.サブシステム提供企業（n=  6）</c:v>
                </c:pt>
                <c:pt idx="4">
                  <c:v>D.サービス提供企業（n=10）</c:v>
                </c:pt>
                <c:pt idx="5">
                  <c:v>【 企業文化や組織マインドの根本的変革 】         </c:v>
                </c:pt>
                <c:pt idx="6">
                  <c:v>A.ユーザー企業（n=24）</c:v>
                </c:pt>
                <c:pt idx="7">
                  <c:v>B.メーカー企業（n=12）</c:v>
                </c:pt>
                <c:pt idx="8">
                  <c:v>C.サブシステム提供企業（n=11）</c:v>
                </c:pt>
                <c:pt idx="9">
                  <c:v>D.サービス提供企業（n=16）</c:v>
                </c:pt>
                <c:pt idx="10">
                  <c:v>【 AI ・ 機械学習による最適なアクションの特定と実行 】</c:v>
                </c:pt>
                <c:pt idx="11">
                  <c:v>A.ユーザー企業（n=24）</c:v>
                </c:pt>
                <c:pt idx="12">
                  <c:v>B.メーカー企業（n=27）</c:v>
                </c:pt>
                <c:pt idx="13">
                  <c:v>C.サブシステム提供企業（n=21）</c:v>
                </c:pt>
                <c:pt idx="14">
                  <c:v>D.サービス提供企業（n=14）</c:v>
                </c:pt>
                <c:pt idx="15">
                  <c:v>【 外部エコシステムとの連携による収益・採算性の向上 】</c:v>
                </c:pt>
                <c:pt idx="16">
                  <c:v>A.ユーザー企業（n=  5）</c:v>
                </c:pt>
                <c:pt idx="17">
                  <c:v>B.メーカー企業（n=  7）</c:v>
                </c:pt>
                <c:pt idx="18">
                  <c:v>C.サブシステム提供企業（n=  4）</c:v>
                </c:pt>
                <c:pt idx="19">
                  <c:v>D.サービス提供企業（n=  5）</c:v>
                </c:pt>
                <c:pt idx="20">
                  <c:v>【 市場やエコシステムの活性化 】             </c:v>
                </c:pt>
                <c:pt idx="21">
                  <c:v>A.ユーザー企業（n=  2）</c:v>
                </c:pt>
                <c:pt idx="22">
                  <c:v>B.メーカー企業（n=  6）</c:v>
                </c:pt>
                <c:pt idx="23">
                  <c:v>C.サブシステム提供企業（n=  2）</c:v>
                </c:pt>
                <c:pt idx="24">
                  <c:v>D.サービス提供企業（n=  4）</c:v>
                </c:pt>
              </c:strCache>
            </c:strRef>
          </c:cat>
          <c:val>
            <c:numRef>
              <c:f>'Q16.DX取り組む目的【ABCD】DX活発'!$S$32:$S$56</c:f>
              <c:numCache>
                <c:formatCode>0.0%</c:formatCode>
                <c:ptCount val="25"/>
                <c:pt idx="0" formatCode="General">
                  <c:v>0</c:v>
                </c:pt>
                <c:pt idx="1">
                  <c:v>5.2083333333333336E-2</c:v>
                </c:pt>
                <c:pt idx="2">
                  <c:v>3.2520325203252036E-2</c:v>
                </c:pt>
                <c:pt idx="3">
                  <c:v>4.2857142857142858E-2</c:v>
                </c:pt>
                <c:pt idx="4">
                  <c:v>8.0645161290322578E-2</c:v>
                </c:pt>
                <c:pt idx="5" formatCode="General">
                  <c:v>0</c:v>
                </c:pt>
                <c:pt idx="6">
                  <c:v>4.1666666666666664E-2</c:v>
                </c:pt>
                <c:pt idx="7">
                  <c:v>2.4390243902439025E-2</c:v>
                </c:pt>
                <c:pt idx="8">
                  <c:v>2.8571428571428571E-2</c:v>
                </c:pt>
                <c:pt idx="9">
                  <c:v>4.8387096774193547E-2</c:v>
                </c:pt>
                <c:pt idx="10" formatCode="General">
                  <c:v>0</c:v>
                </c:pt>
                <c:pt idx="11">
                  <c:v>2.0833333333333332E-2</c:v>
                </c:pt>
                <c:pt idx="12">
                  <c:v>3.2520325203252036E-2</c:v>
                </c:pt>
                <c:pt idx="13">
                  <c:v>4.2857142857142858E-2</c:v>
                </c:pt>
                <c:pt idx="14">
                  <c:v>3.2258064516129031E-2</c:v>
                </c:pt>
                <c:pt idx="15" formatCode="General">
                  <c:v>0</c:v>
                </c:pt>
                <c:pt idx="16">
                  <c:v>1.0416666666666666E-2</c:v>
                </c:pt>
                <c:pt idx="17">
                  <c:v>8.130081300813009E-3</c:v>
                </c:pt>
                <c:pt idx="18">
                  <c:v>1.4285714285714285E-2</c:v>
                </c:pt>
                <c:pt idx="19">
                  <c:v>0</c:v>
                </c:pt>
                <c:pt idx="20" formatCode="General">
                  <c:v>0</c:v>
                </c:pt>
                <c:pt idx="21">
                  <c:v>0</c:v>
                </c:pt>
                <c:pt idx="22">
                  <c:v>0</c:v>
                </c:pt>
                <c:pt idx="23">
                  <c:v>0</c:v>
                </c:pt>
                <c:pt idx="24">
                  <c:v>0</c:v>
                </c:pt>
              </c:numCache>
            </c:numRef>
          </c:val>
          <c:extLst>
            <c:ext xmlns:c16="http://schemas.microsoft.com/office/drawing/2014/chart" uri="{C3380CC4-5D6E-409C-BE32-E72D297353CC}">
              <c16:uniqueId val="{00000005-36E3-4F07-8BF1-A9BA18485DAE}"/>
            </c:ext>
          </c:extLst>
        </c:ser>
        <c:ser>
          <c:idx val="2"/>
          <c:order val="1"/>
          <c:tx>
            <c:strRef>
              <c:f>'Q16.DX取り組む目的【ABCD】DX活発'!$T$6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36E3-4F07-8BF1-A9BA18485DAE}"/>
                </c:ext>
              </c:extLst>
            </c:dLbl>
            <c:dLbl>
              <c:idx val="5"/>
              <c:delete val="1"/>
              <c:extLst>
                <c:ext xmlns:c15="http://schemas.microsoft.com/office/drawing/2012/chart" uri="{CE6537A1-D6FC-4f65-9D91-7224C49458BB}"/>
                <c:ext xmlns:c16="http://schemas.microsoft.com/office/drawing/2014/chart" uri="{C3380CC4-5D6E-409C-BE32-E72D297353CC}">
                  <c16:uniqueId val="{00000007-36E3-4F07-8BF1-A9BA18485DAE}"/>
                </c:ext>
              </c:extLst>
            </c:dLbl>
            <c:dLbl>
              <c:idx val="10"/>
              <c:delete val="1"/>
              <c:extLst>
                <c:ext xmlns:c15="http://schemas.microsoft.com/office/drawing/2012/chart" uri="{CE6537A1-D6FC-4f65-9D91-7224C49458BB}"/>
                <c:ext xmlns:c16="http://schemas.microsoft.com/office/drawing/2014/chart" uri="{C3380CC4-5D6E-409C-BE32-E72D297353CC}">
                  <c16:uniqueId val="{00000008-36E3-4F07-8BF1-A9BA18485DAE}"/>
                </c:ext>
              </c:extLst>
            </c:dLbl>
            <c:dLbl>
              <c:idx val="15"/>
              <c:delete val="1"/>
              <c:extLst>
                <c:ext xmlns:c15="http://schemas.microsoft.com/office/drawing/2012/chart" uri="{CE6537A1-D6FC-4f65-9D91-7224C49458BB}"/>
                <c:ext xmlns:c16="http://schemas.microsoft.com/office/drawing/2014/chart" uri="{C3380CC4-5D6E-409C-BE32-E72D297353CC}">
                  <c16:uniqueId val="{00000009-36E3-4F07-8BF1-A9BA18485DAE}"/>
                </c:ext>
              </c:extLst>
            </c:dLbl>
            <c:dLbl>
              <c:idx val="16"/>
              <c:delete val="1"/>
              <c:extLst>
                <c:ext xmlns:c15="http://schemas.microsoft.com/office/drawing/2012/chart" uri="{CE6537A1-D6FC-4f65-9D91-7224C49458BB}"/>
                <c:ext xmlns:c16="http://schemas.microsoft.com/office/drawing/2014/chart" uri="{C3380CC4-5D6E-409C-BE32-E72D297353CC}">
                  <c16:uniqueId val="{0000001F-36E3-4F07-8BF1-A9BA18485DAE}"/>
                </c:ext>
              </c:extLst>
            </c:dLbl>
            <c:dLbl>
              <c:idx val="17"/>
              <c:delete val="1"/>
              <c:extLst>
                <c:ext xmlns:c15="http://schemas.microsoft.com/office/drawing/2012/chart" uri="{CE6537A1-D6FC-4f65-9D91-7224C49458BB}"/>
                <c:ext xmlns:c16="http://schemas.microsoft.com/office/drawing/2014/chart" uri="{C3380CC4-5D6E-409C-BE32-E72D297353CC}">
                  <c16:uniqueId val="{00000023-36E3-4F07-8BF1-A9BA18485DAE}"/>
                </c:ext>
              </c:extLst>
            </c:dLbl>
            <c:dLbl>
              <c:idx val="18"/>
              <c:delete val="1"/>
              <c:extLst>
                <c:ext xmlns:c15="http://schemas.microsoft.com/office/drawing/2012/chart" uri="{CE6537A1-D6FC-4f65-9D91-7224C49458BB}"/>
                <c:ext xmlns:c16="http://schemas.microsoft.com/office/drawing/2014/chart" uri="{C3380CC4-5D6E-409C-BE32-E72D297353CC}">
                  <c16:uniqueId val="{00000022-36E3-4F07-8BF1-A9BA18485DAE}"/>
                </c:ext>
              </c:extLst>
            </c:dLbl>
            <c:dLbl>
              <c:idx val="19"/>
              <c:delete val="1"/>
              <c:extLst>
                <c:ext xmlns:c15="http://schemas.microsoft.com/office/drawing/2012/chart" uri="{CE6537A1-D6FC-4f65-9D91-7224C49458BB}"/>
                <c:ext xmlns:c16="http://schemas.microsoft.com/office/drawing/2014/chart" uri="{C3380CC4-5D6E-409C-BE32-E72D297353CC}">
                  <c16:uniqueId val="{00000029-36E3-4F07-8BF1-A9BA18485DAE}"/>
                </c:ext>
              </c:extLst>
            </c:dLbl>
            <c:dLbl>
              <c:idx val="20"/>
              <c:delete val="1"/>
              <c:extLst>
                <c:ext xmlns:c15="http://schemas.microsoft.com/office/drawing/2012/chart" uri="{CE6537A1-D6FC-4f65-9D91-7224C49458BB}"/>
                <c:ext xmlns:c16="http://schemas.microsoft.com/office/drawing/2014/chart" uri="{C3380CC4-5D6E-409C-BE32-E72D297353CC}">
                  <c16:uniqueId val="{0000000A-36E3-4F07-8BF1-A9BA18485DAE}"/>
                </c:ext>
              </c:extLst>
            </c:dLbl>
            <c:dLbl>
              <c:idx val="21"/>
              <c:delete val="1"/>
              <c:extLst>
                <c:ext xmlns:c15="http://schemas.microsoft.com/office/drawing/2012/chart" uri="{CE6537A1-D6FC-4f65-9D91-7224C49458BB}"/>
                <c:ext xmlns:c16="http://schemas.microsoft.com/office/drawing/2014/chart" uri="{C3380CC4-5D6E-409C-BE32-E72D297353CC}">
                  <c16:uniqueId val="{0000002C-36E3-4F07-8BF1-A9BA18485DAE}"/>
                </c:ext>
              </c:extLst>
            </c:dLbl>
            <c:dLbl>
              <c:idx val="22"/>
              <c:delete val="1"/>
              <c:extLst>
                <c:ext xmlns:c15="http://schemas.microsoft.com/office/drawing/2012/chart" uri="{CE6537A1-D6FC-4f65-9D91-7224C49458BB}"/>
                <c:ext xmlns:c16="http://schemas.microsoft.com/office/drawing/2014/chart" uri="{C3380CC4-5D6E-409C-BE32-E72D297353CC}">
                  <c16:uniqueId val="{0000002F-36E3-4F07-8BF1-A9BA18485DAE}"/>
                </c:ext>
              </c:extLst>
            </c:dLbl>
            <c:dLbl>
              <c:idx val="23"/>
              <c:delete val="1"/>
              <c:extLst>
                <c:ext xmlns:c15="http://schemas.microsoft.com/office/drawing/2012/chart" uri="{CE6537A1-D6FC-4f65-9D91-7224C49458BB}"/>
                <c:ext xmlns:c16="http://schemas.microsoft.com/office/drawing/2014/chart" uri="{C3380CC4-5D6E-409C-BE32-E72D297353CC}">
                  <c16:uniqueId val="{00000033-36E3-4F07-8BF1-A9BA18485DAE}"/>
                </c:ext>
              </c:extLst>
            </c:dLbl>
            <c:dLbl>
              <c:idx val="24"/>
              <c:delete val="1"/>
              <c:extLst>
                <c:ext xmlns:c15="http://schemas.microsoft.com/office/drawing/2012/chart" uri="{CE6537A1-D6FC-4f65-9D91-7224C49458BB}"/>
                <c:ext xmlns:c16="http://schemas.microsoft.com/office/drawing/2014/chart" uri="{C3380CC4-5D6E-409C-BE32-E72D297353CC}">
                  <c16:uniqueId val="{00000034-36E3-4F07-8BF1-A9BA18485DA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'Q16.DX取り組む目的【ABCD】DX活発'!$R$32:$R$56</c:f>
              <c:strCache>
                <c:ptCount val="25"/>
                <c:pt idx="0">
                  <c:v>【 顧客中心主義の企業文化の定着 】            </c:v>
                </c:pt>
                <c:pt idx="1">
                  <c:v>A.ユーザー企業（n=10）</c:v>
                </c:pt>
                <c:pt idx="2">
                  <c:v>B.メーカー企業（n=15）</c:v>
                </c:pt>
                <c:pt idx="3">
                  <c:v>C.サブシステム提供企業（n=  6）</c:v>
                </c:pt>
                <c:pt idx="4">
                  <c:v>D.サービス提供企業（n=10）</c:v>
                </c:pt>
                <c:pt idx="5">
                  <c:v>【 企業文化や組織マインドの根本的変革 】         </c:v>
                </c:pt>
                <c:pt idx="6">
                  <c:v>A.ユーザー企業（n=24）</c:v>
                </c:pt>
                <c:pt idx="7">
                  <c:v>B.メーカー企業（n=12）</c:v>
                </c:pt>
                <c:pt idx="8">
                  <c:v>C.サブシステム提供企業（n=11）</c:v>
                </c:pt>
                <c:pt idx="9">
                  <c:v>D.サービス提供企業（n=16）</c:v>
                </c:pt>
                <c:pt idx="10">
                  <c:v>【 AI ・ 機械学習による最適なアクションの特定と実行 】</c:v>
                </c:pt>
                <c:pt idx="11">
                  <c:v>A.ユーザー企業（n=24）</c:v>
                </c:pt>
                <c:pt idx="12">
                  <c:v>B.メーカー企業（n=27）</c:v>
                </c:pt>
                <c:pt idx="13">
                  <c:v>C.サブシステム提供企業（n=21）</c:v>
                </c:pt>
                <c:pt idx="14">
                  <c:v>D.サービス提供企業（n=14）</c:v>
                </c:pt>
                <c:pt idx="15">
                  <c:v>【 外部エコシステムとの連携による収益・採算性の向上 】</c:v>
                </c:pt>
                <c:pt idx="16">
                  <c:v>A.ユーザー企業（n=  5）</c:v>
                </c:pt>
                <c:pt idx="17">
                  <c:v>B.メーカー企業（n=  7）</c:v>
                </c:pt>
                <c:pt idx="18">
                  <c:v>C.サブシステム提供企業（n=  4）</c:v>
                </c:pt>
                <c:pt idx="19">
                  <c:v>D.サービス提供企業（n=  5）</c:v>
                </c:pt>
                <c:pt idx="20">
                  <c:v>【 市場やエコシステムの活性化 】             </c:v>
                </c:pt>
                <c:pt idx="21">
                  <c:v>A.ユーザー企業（n=  2）</c:v>
                </c:pt>
                <c:pt idx="22">
                  <c:v>B.メーカー企業（n=  6）</c:v>
                </c:pt>
                <c:pt idx="23">
                  <c:v>C.サブシステム提供企業（n=  2）</c:v>
                </c:pt>
                <c:pt idx="24">
                  <c:v>D.サービス提供企業（n=  4）</c:v>
                </c:pt>
              </c:strCache>
            </c:strRef>
          </c:cat>
          <c:val>
            <c:numRef>
              <c:f>'Q16.DX取り組む目的【ABCD】DX活発'!$T$32:$T$56</c:f>
              <c:numCache>
                <c:formatCode>0.0%</c:formatCode>
                <c:ptCount val="25"/>
                <c:pt idx="0" formatCode="General">
                  <c:v>0</c:v>
                </c:pt>
                <c:pt idx="1">
                  <c:v>4.1666666666666664E-2</c:v>
                </c:pt>
                <c:pt idx="2">
                  <c:v>4.878048780487805E-2</c:v>
                </c:pt>
                <c:pt idx="3">
                  <c:v>2.8571428571428571E-2</c:v>
                </c:pt>
                <c:pt idx="4">
                  <c:v>3.2258064516129031E-2</c:v>
                </c:pt>
                <c:pt idx="5" formatCode="General">
                  <c:v>0</c:v>
                </c:pt>
                <c:pt idx="6">
                  <c:v>0.11458333333333333</c:v>
                </c:pt>
                <c:pt idx="7">
                  <c:v>4.065040650406504E-2</c:v>
                </c:pt>
                <c:pt idx="8">
                  <c:v>5.7142857142857141E-2</c:v>
                </c:pt>
                <c:pt idx="9">
                  <c:v>8.0645161290322578E-2</c:v>
                </c:pt>
                <c:pt idx="10" formatCode="General">
                  <c:v>0</c:v>
                </c:pt>
                <c:pt idx="11">
                  <c:v>0.125</c:v>
                </c:pt>
                <c:pt idx="12">
                  <c:v>8.1300813008130079E-2</c:v>
                </c:pt>
                <c:pt idx="13">
                  <c:v>0.18571428571428572</c:v>
                </c:pt>
                <c:pt idx="14">
                  <c:v>8.0645161290322578E-2</c:v>
                </c:pt>
                <c:pt idx="15" formatCode="General">
                  <c:v>0</c:v>
                </c:pt>
                <c:pt idx="16">
                  <c:v>0</c:v>
                </c:pt>
                <c:pt idx="17">
                  <c:v>0</c:v>
                </c:pt>
                <c:pt idx="18">
                  <c:v>2.8571428571428571E-2</c:v>
                </c:pt>
                <c:pt idx="19">
                  <c:v>1.6129032258064516E-2</c:v>
                </c:pt>
                <c:pt idx="20" formatCode="General">
                  <c:v>0</c:v>
                </c:pt>
                <c:pt idx="21">
                  <c:v>1.0416666666666666E-2</c:v>
                </c:pt>
                <c:pt idx="22">
                  <c:v>1.6260162601626018E-2</c:v>
                </c:pt>
                <c:pt idx="23">
                  <c:v>0</c:v>
                </c:pt>
                <c:pt idx="24">
                  <c:v>0</c:v>
                </c:pt>
              </c:numCache>
            </c:numRef>
          </c:val>
          <c:extLst>
            <c:ext xmlns:c16="http://schemas.microsoft.com/office/drawing/2014/chart" uri="{C3380CC4-5D6E-409C-BE32-E72D297353CC}">
              <c16:uniqueId val="{0000000B-36E3-4F07-8BF1-A9BA18485DAE}"/>
            </c:ext>
          </c:extLst>
        </c:ser>
        <c:ser>
          <c:idx val="1"/>
          <c:order val="2"/>
          <c:tx>
            <c:strRef>
              <c:f>'Q16.DX取り組む目的【ABCD】DX活発'!$U$6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36E3-4F07-8BF1-A9BA18485DAE}"/>
                </c:ext>
              </c:extLst>
            </c:dLbl>
            <c:dLbl>
              <c:idx val="1"/>
              <c:delete val="1"/>
              <c:extLst>
                <c:ext xmlns:c15="http://schemas.microsoft.com/office/drawing/2012/chart" uri="{CE6537A1-D6FC-4f65-9D91-7224C49458BB}"/>
                <c:ext xmlns:c16="http://schemas.microsoft.com/office/drawing/2014/chart" uri="{C3380CC4-5D6E-409C-BE32-E72D297353CC}">
                  <c16:uniqueId val="{0000003A-36E3-4F07-8BF1-A9BA18485DAE}"/>
                </c:ext>
              </c:extLst>
            </c:dLbl>
            <c:dLbl>
              <c:idx val="2"/>
              <c:delete val="1"/>
              <c:extLst>
                <c:ext xmlns:c15="http://schemas.microsoft.com/office/drawing/2012/chart" uri="{CE6537A1-D6FC-4f65-9D91-7224C49458BB}"/>
                <c:ext xmlns:c16="http://schemas.microsoft.com/office/drawing/2014/chart" uri="{C3380CC4-5D6E-409C-BE32-E72D297353CC}">
                  <c16:uniqueId val="{00000039-36E3-4F07-8BF1-A9BA18485DAE}"/>
                </c:ext>
              </c:extLst>
            </c:dLbl>
            <c:dLbl>
              <c:idx val="3"/>
              <c:delete val="1"/>
              <c:extLst>
                <c:ext xmlns:c15="http://schemas.microsoft.com/office/drawing/2012/chart" uri="{CE6537A1-D6FC-4f65-9D91-7224C49458BB}"/>
                <c:ext xmlns:c16="http://schemas.microsoft.com/office/drawing/2014/chart" uri="{C3380CC4-5D6E-409C-BE32-E72D297353CC}">
                  <c16:uniqueId val="{00000038-36E3-4F07-8BF1-A9BA18485DAE}"/>
                </c:ext>
              </c:extLst>
            </c:dLbl>
            <c:dLbl>
              <c:idx val="4"/>
              <c:delete val="1"/>
              <c:extLst>
                <c:ext xmlns:c15="http://schemas.microsoft.com/office/drawing/2012/chart" uri="{CE6537A1-D6FC-4f65-9D91-7224C49458BB}"/>
                <c:ext xmlns:c16="http://schemas.microsoft.com/office/drawing/2014/chart" uri="{C3380CC4-5D6E-409C-BE32-E72D297353CC}">
                  <c16:uniqueId val="{00000037-36E3-4F07-8BF1-A9BA18485DAE}"/>
                </c:ext>
              </c:extLst>
            </c:dLbl>
            <c:dLbl>
              <c:idx val="5"/>
              <c:delete val="1"/>
              <c:extLst>
                <c:ext xmlns:c15="http://schemas.microsoft.com/office/drawing/2012/chart" uri="{CE6537A1-D6FC-4f65-9D91-7224C49458BB}"/>
                <c:ext xmlns:c16="http://schemas.microsoft.com/office/drawing/2014/chart" uri="{C3380CC4-5D6E-409C-BE32-E72D297353CC}">
                  <c16:uniqueId val="{0000000D-36E3-4F07-8BF1-A9BA18485DAE}"/>
                </c:ext>
              </c:extLst>
            </c:dLbl>
            <c:dLbl>
              <c:idx val="7"/>
              <c:delete val="1"/>
              <c:extLst>
                <c:ext xmlns:c15="http://schemas.microsoft.com/office/drawing/2012/chart" uri="{CE6537A1-D6FC-4f65-9D91-7224C49458BB}">
                  <c15:layout>
                    <c:manualLayout>
                      <c:w val="5.0799999999999998E-2"/>
                      <c:h val="4.3452490421455936E-2"/>
                    </c:manualLayout>
                  </c15:layout>
                </c:ext>
                <c:ext xmlns:c16="http://schemas.microsoft.com/office/drawing/2014/chart" uri="{C3380CC4-5D6E-409C-BE32-E72D297353CC}">
                  <c16:uniqueId val="{0000001E-36E3-4F07-8BF1-A9BA18485DAE}"/>
                </c:ext>
              </c:extLst>
            </c:dLbl>
            <c:dLbl>
              <c:idx val="10"/>
              <c:delete val="1"/>
              <c:extLst>
                <c:ext xmlns:c15="http://schemas.microsoft.com/office/drawing/2012/chart" uri="{CE6537A1-D6FC-4f65-9D91-7224C49458BB}"/>
                <c:ext xmlns:c16="http://schemas.microsoft.com/office/drawing/2014/chart" uri="{C3380CC4-5D6E-409C-BE32-E72D297353CC}">
                  <c16:uniqueId val="{0000000E-36E3-4F07-8BF1-A9BA18485DAE}"/>
                </c:ext>
              </c:extLst>
            </c:dLbl>
            <c:dLbl>
              <c:idx val="15"/>
              <c:delete val="1"/>
              <c:extLst>
                <c:ext xmlns:c15="http://schemas.microsoft.com/office/drawing/2012/chart" uri="{CE6537A1-D6FC-4f65-9D91-7224C49458BB}"/>
                <c:ext xmlns:c16="http://schemas.microsoft.com/office/drawing/2014/chart" uri="{C3380CC4-5D6E-409C-BE32-E72D297353CC}">
                  <c16:uniqueId val="{0000000F-36E3-4F07-8BF1-A9BA18485DAE}"/>
                </c:ext>
              </c:extLst>
            </c:dLbl>
            <c:dLbl>
              <c:idx val="16"/>
              <c:delete val="1"/>
              <c:extLst>
                <c:ext xmlns:c15="http://schemas.microsoft.com/office/drawing/2012/chart" uri="{CE6537A1-D6FC-4f65-9D91-7224C49458BB}"/>
                <c:ext xmlns:c16="http://schemas.microsoft.com/office/drawing/2014/chart" uri="{C3380CC4-5D6E-409C-BE32-E72D297353CC}">
                  <c16:uniqueId val="{00000020-36E3-4F07-8BF1-A9BA18485DAE}"/>
                </c:ext>
              </c:extLst>
            </c:dLbl>
            <c:dLbl>
              <c:idx val="17"/>
              <c:delete val="1"/>
              <c:extLst>
                <c:ext xmlns:c15="http://schemas.microsoft.com/office/drawing/2012/chart" uri="{CE6537A1-D6FC-4f65-9D91-7224C49458BB}"/>
                <c:ext xmlns:c16="http://schemas.microsoft.com/office/drawing/2014/chart" uri="{C3380CC4-5D6E-409C-BE32-E72D297353CC}">
                  <c16:uniqueId val="{00000024-36E3-4F07-8BF1-A9BA18485DAE}"/>
                </c:ext>
              </c:extLst>
            </c:dLbl>
            <c:dLbl>
              <c:idx val="18"/>
              <c:delete val="1"/>
              <c:extLst>
                <c:ext xmlns:c15="http://schemas.microsoft.com/office/drawing/2012/chart" uri="{CE6537A1-D6FC-4f65-9D91-7224C49458BB}"/>
                <c:ext xmlns:c16="http://schemas.microsoft.com/office/drawing/2014/chart" uri="{C3380CC4-5D6E-409C-BE32-E72D297353CC}">
                  <c16:uniqueId val="{00000028-36E3-4F07-8BF1-A9BA18485DAE}"/>
                </c:ext>
              </c:extLst>
            </c:dLbl>
            <c:dLbl>
              <c:idx val="19"/>
              <c:delete val="1"/>
              <c:extLst>
                <c:ext xmlns:c15="http://schemas.microsoft.com/office/drawing/2012/chart" uri="{CE6537A1-D6FC-4f65-9D91-7224C49458BB}"/>
                <c:ext xmlns:c16="http://schemas.microsoft.com/office/drawing/2014/chart" uri="{C3380CC4-5D6E-409C-BE32-E72D297353CC}">
                  <c16:uniqueId val="{00000027-36E3-4F07-8BF1-A9BA18485DAE}"/>
                </c:ext>
              </c:extLst>
            </c:dLbl>
            <c:dLbl>
              <c:idx val="20"/>
              <c:delete val="1"/>
              <c:extLst>
                <c:ext xmlns:c15="http://schemas.microsoft.com/office/drawing/2012/chart" uri="{CE6537A1-D6FC-4f65-9D91-7224C49458BB}"/>
                <c:ext xmlns:c16="http://schemas.microsoft.com/office/drawing/2014/chart" uri="{C3380CC4-5D6E-409C-BE32-E72D297353CC}">
                  <c16:uniqueId val="{00000010-36E3-4F07-8BF1-A9BA18485DAE}"/>
                </c:ext>
              </c:extLst>
            </c:dLbl>
            <c:dLbl>
              <c:idx val="21"/>
              <c:delete val="1"/>
              <c:extLst>
                <c:ext xmlns:c15="http://schemas.microsoft.com/office/drawing/2012/chart" uri="{CE6537A1-D6FC-4f65-9D91-7224C49458BB}"/>
                <c:ext xmlns:c16="http://schemas.microsoft.com/office/drawing/2014/chart" uri="{C3380CC4-5D6E-409C-BE32-E72D297353CC}">
                  <c16:uniqueId val="{0000002B-36E3-4F07-8BF1-A9BA18485DAE}"/>
                </c:ext>
              </c:extLst>
            </c:dLbl>
            <c:dLbl>
              <c:idx val="22"/>
              <c:delete val="1"/>
              <c:extLst>
                <c:ext xmlns:c15="http://schemas.microsoft.com/office/drawing/2012/chart" uri="{CE6537A1-D6FC-4f65-9D91-7224C49458BB}"/>
                <c:ext xmlns:c16="http://schemas.microsoft.com/office/drawing/2014/chart" uri="{C3380CC4-5D6E-409C-BE32-E72D297353CC}">
                  <c16:uniqueId val="{0000002D-36E3-4F07-8BF1-A9BA18485DAE}"/>
                </c:ext>
              </c:extLst>
            </c:dLbl>
            <c:dLbl>
              <c:idx val="23"/>
              <c:delete val="1"/>
              <c:extLst>
                <c:ext xmlns:c15="http://schemas.microsoft.com/office/drawing/2012/chart" uri="{CE6537A1-D6FC-4f65-9D91-7224C49458BB}"/>
                <c:ext xmlns:c16="http://schemas.microsoft.com/office/drawing/2014/chart" uri="{C3380CC4-5D6E-409C-BE32-E72D297353CC}">
                  <c16:uniqueId val="{00000036-36E3-4F07-8BF1-A9BA18485DAE}"/>
                </c:ext>
              </c:extLst>
            </c:dLbl>
            <c:dLbl>
              <c:idx val="24"/>
              <c:delete val="1"/>
              <c:extLst>
                <c:ext xmlns:c15="http://schemas.microsoft.com/office/drawing/2012/chart" uri="{CE6537A1-D6FC-4f65-9D91-7224C49458BB}"/>
                <c:ext xmlns:c16="http://schemas.microsoft.com/office/drawing/2014/chart" uri="{C3380CC4-5D6E-409C-BE32-E72D297353CC}">
                  <c16:uniqueId val="{00000032-36E3-4F07-8BF1-A9BA18485DAE}"/>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'Q16.DX取り組む目的【ABCD】DX活発'!$R$32:$R$56</c:f>
              <c:strCache>
                <c:ptCount val="25"/>
                <c:pt idx="0">
                  <c:v>【 顧客中心主義の企業文化の定着 】            </c:v>
                </c:pt>
                <c:pt idx="1">
                  <c:v>A.ユーザー企業（n=10）</c:v>
                </c:pt>
                <c:pt idx="2">
                  <c:v>B.メーカー企業（n=15）</c:v>
                </c:pt>
                <c:pt idx="3">
                  <c:v>C.サブシステム提供企業（n=  6）</c:v>
                </c:pt>
                <c:pt idx="4">
                  <c:v>D.サービス提供企業（n=10）</c:v>
                </c:pt>
                <c:pt idx="5">
                  <c:v>【 企業文化や組織マインドの根本的変革 】         </c:v>
                </c:pt>
                <c:pt idx="6">
                  <c:v>A.ユーザー企業（n=24）</c:v>
                </c:pt>
                <c:pt idx="7">
                  <c:v>B.メーカー企業（n=12）</c:v>
                </c:pt>
                <c:pt idx="8">
                  <c:v>C.サブシステム提供企業（n=11）</c:v>
                </c:pt>
                <c:pt idx="9">
                  <c:v>D.サービス提供企業（n=16）</c:v>
                </c:pt>
                <c:pt idx="10">
                  <c:v>【 AI ・ 機械学習による最適なアクションの特定と実行 】</c:v>
                </c:pt>
                <c:pt idx="11">
                  <c:v>A.ユーザー企業（n=24）</c:v>
                </c:pt>
                <c:pt idx="12">
                  <c:v>B.メーカー企業（n=27）</c:v>
                </c:pt>
                <c:pt idx="13">
                  <c:v>C.サブシステム提供企業（n=21）</c:v>
                </c:pt>
                <c:pt idx="14">
                  <c:v>D.サービス提供企業（n=14）</c:v>
                </c:pt>
                <c:pt idx="15">
                  <c:v>【 外部エコシステムとの連携による収益・採算性の向上 】</c:v>
                </c:pt>
                <c:pt idx="16">
                  <c:v>A.ユーザー企業（n=  5）</c:v>
                </c:pt>
                <c:pt idx="17">
                  <c:v>B.メーカー企業（n=  7）</c:v>
                </c:pt>
                <c:pt idx="18">
                  <c:v>C.サブシステム提供企業（n=  4）</c:v>
                </c:pt>
                <c:pt idx="19">
                  <c:v>D.サービス提供企業（n=  5）</c:v>
                </c:pt>
                <c:pt idx="20">
                  <c:v>【 市場やエコシステムの活性化 】             </c:v>
                </c:pt>
                <c:pt idx="21">
                  <c:v>A.ユーザー企業（n=  2）</c:v>
                </c:pt>
                <c:pt idx="22">
                  <c:v>B.メーカー企業（n=  6）</c:v>
                </c:pt>
                <c:pt idx="23">
                  <c:v>C.サブシステム提供企業（n=  2）</c:v>
                </c:pt>
                <c:pt idx="24">
                  <c:v>D.サービス提供企業（n=  4）</c:v>
                </c:pt>
              </c:strCache>
            </c:strRef>
          </c:cat>
          <c:val>
            <c:numRef>
              <c:f>'Q16.DX取り組む目的【ABCD】DX活発'!$U$32:$U$56</c:f>
              <c:numCache>
                <c:formatCode>0.0%</c:formatCode>
                <c:ptCount val="25"/>
                <c:pt idx="0" formatCode="General">
                  <c:v>0</c:v>
                </c:pt>
                <c:pt idx="1">
                  <c:v>1.0416666666666666E-2</c:v>
                </c:pt>
                <c:pt idx="2">
                  <c:v>5.2083333333333336E-2</c:v>
                </c:pt>
                <c:pt idx="3">
                  <c:v>1.4285714285714285E-2</c:v>
                </c:pt>
                <c:pt idx="4">
                  <c:v>4.8387096774193547E-2</c:v>
                </c:pt>
                <c:pt idx="5" formatCode="General">
                  <c:v>0</c:v>
                </c:pt>
                <c:pt idx="6">
                  <c:v>9.375E-2</c:v>
                </c:pt>
                <c:pt idx="7">
                  <c:v>4.1666666666666664E-2</c:v>
                </c:pt>
                <c:pt idx="8">
                  <c:v>7.1428571428571425E-2</c:v>
                </c:pt>
                <c:pt idx="9">
                  <c:v>0.12903225806451613</c:v>
                </c:pt>
                <c:pt idx="10" formatCode="General">
                  <c:v>0</c:v>
                </c:pt>
                <c:pt idx="11">
                  <c:v>0.10416666666666667</c:v>
                </c:pt>
                <c:pt idx="12">
                  <c:v>0.13541666666666666</c:v>
                </c:pt>
                <c:pt idx="13">
                  <c:v>7.1428571428571425E-2</c:v>
                </c:pt>
                <c:pt idx="14">
                  <c:v>0.11290322580645161</c:v>
                </c:pt>
                <c:pt idx="15" formatCode="General">
                  <c:v>0</c:v>
                </c:pt>
                <c:pt idx="16">
                  <c:v>4.1666666666666664E-2</c:v>
                </c:pt>
                <c:pt idx="17">
                  <c:v>6.25E-2</c:v>
                </c:pt>
                <c:pt idx="18">
                  <c:v>1.4285714285714285E-2</c:v>
                </c:pt>
                <c:pt idx="19">
                  <c:v>6.4516129032258063E-2</c:v>
                </c:pt>
                <c:pt idx="20" formatCode="General">
                  <c:v>0</c:v>
                </c:pt>
                <c:pt idx="21">
                  <c:v>1.0416666666666666E-2</c:v>
                </c:pt>
                <c:pt idx="22">
                  <c:v>4.1666666666666664E-2</c:v>
                </c:pt>
                <c:pt idx="23">
                  <c:v>2.8571428571428571E-2</c:v>
                </c:pt>
                <c:pt idx="24">
                  <c:v>6.4516129032258063E-2</c:v>
                </c:pt>
              </c:numCache>
            </c:numRef>
          </c:val>
          <c:extLst>
            <c:ext xmlns:c16="http://schemas.microsoft.com/office/drawing/2014/chart" uri="{C3380CC4-5D6E-409C-BE32-E72D297353CC}">
              <c16:uniqueId val="{00000011-36E3-4F07-8BF1-A9BA18485DAE}"/>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1366973180076643"/>
          <c:y val="0.68022969348659001"/>
          <c:w val="0.10978497447562523"/>
          <c:h val="9.49848659003831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'Q16.DX取り組む目的【ABCD】DX活発'!$S$6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FB3-4FB2-8656-A924CBFDA5E0}"/>
                </c:ext>
              </c:extLst>
            </c:dLbl>
            <c:dLbl>
              <c:idx val="5"/>
              <c:delete val="1"/>
              <c:extLst>
                <c:ext xmlns:c15="http://schemas.microsoft.com/office/drawing/2012/chart" uri="{CE6537A1-D6FC-4f65-9D91-7224C49458BB}"/>
                <c:ext xmlns:c16="http://schemas.microsoft.com/office/drawing/2014/chart" uri="{C3380CC4-5D6E-409C-BE32-E72D297353CC}">
                  <c16:uniqueId val="{00000001-1FB3-4FB2-8656-A924CBFDA5E0}"/>
                </c:ext>
              </c:extLst>
            </c:dLbl>
            <c:dLbl>
              <c:idx val="10"/>
              <c:delete val="1"/>
              <c:extLst>
                <c:ext xmlns:c15="http://schemas.microsoft.com/office/drawing/2012/chart" uri="{CE6537A1-D6FC-4f65-9D91-7224C49458BB}"/>
                <c:ext xmlns:c16="http://schemas.microsoft.com/office/drawing/2014/chart" uri="{C3380CC4-5D6E-409C-BE32-E72D297353CC}">
                  <c16:uniqueId val="{00000002-1FB3-4FB2-8656-A924CBFDA5E0}"/>
                </c:ext>
              </c:extLst>
            </c:dLbl>
            <c:dLbl>
              <c:idx val="15"/>
              <c:delete val="1"/>
              <c:extLst>
                <c:ext xmlns:c15="http://schemas.microsoft.com/office/drawing/2012/chart" uri="{CE6537A1-D6FC-4f65-9D91-7224C49458BB}"/>
                <c:ext xmlns:c16="http://schemas.microsoft.com/office/drawing/2014/chart" uri="{C3380CC4-5D6E-409C-BE32-E72D297353CC}">
                  <c16:uniqueId val="{00000003-1FB3-4FB2-8656-A924CBFDA5E0}"/>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FB3-4FB2-8656-A924CBFDA5E0}"/>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FB3-4FB2-8656-A924CBFDA5E0}"/>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FB3-4FB2-8656-A924CBFDA5E0}"/>
                </c:ext>
              </c:extLst>
            </c:dLbl>
            <c:dLbl>
              <c:idx val="20"/>
              <c:delete val="1"/>
              <c:extLst>
                <c:ext xmlns:c15="http://schemas.microsoft.com/office/drawing/2012/chart" uri="{CE6537A1-D6FC-4f65-9D91-7224C49458BB}"/>
                <c:ext xmlns:c16="http://schemas.microsoft.com/office/drawing/2014/chart" uri="{C3380CC4-5D6E-409C-BE32-E72D297353CC}">
                  <c16:uniqueId val="{00000004-1FB3-4FB2-8656-A924CBFDA5E0}"/>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B3-4FB2-8656-A924CBFDA5E0}"/>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B3-4FB2-8656-A924CBFDA5E0}"/>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FB3-4FB2-8656-A924CBFDA5E0}"/>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B3-4FB2-8656-A924CBFDA5E0}"/>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'Q16.DX取り組む目的【ABCD】DX活発'!$R$7:$R$31</c:f>
              <c:strCache>
                <c:ptCount val="25"/>
                <c:pt idx="0">
                  <c:v>【 業務効率化による生産性の向上 】            </c:v>
                </c:pt>
                <c:pt idx="1">
                  <c:v>A.ユーザー企業（n=75）</c:v>
                </c:pt>
                <c:pt idx="2">
                  <c:v>B.メーカー企業（n=66）</c:v>
                </c:pt>
                <c:pt idx="3">
                  <c:v>C.サブシステム提供企業（n=43）</c:v>
                </c:pt>
                <c:pt idx="4">
                  <c:v>D.サービス提供企業（n=39）</c:v>
                </c:pt>
                <c:pt idx="5">
                  <c:v>【 新たな製品・サービスの創出 】             </c:v>
                </c:pt>
                <c:pt idx="6">
                  <c:v>A.ユーザー企業（n=54）</c:v>
                </c:pt>
                <c:pt idx="7">
                  <c:v>B.メーカー企業（n=91）</c:v>
                </c:pt>
                <c:pt idx="8">
                  <c:v>C.サブシステム提供企業（n=46）</c:v>
                </c:pt>
                <c:pt idx="9">
                  <c:v>D.サービス提供企業（n=32）</c:v>
                </c:pt>
                <c:pt idx="10">
                  <c:v>【 既存の製品・サービスの高付加価値化 】         </c:v>
                </c:pt>
                <c:pt idx="11">
                  <c:v>A.ユーザー企業（n=38）</c:v>
                </c:pt>
                <c:pt idx="12">
                  <c:v>B.メーカー企業（n=70）</c:v>
                </c:pt>
                <c:pt idx="13">
                  <c:v>C.サブシステム提供企業（n=28）</c:v>
                </c:pt>
                <c:pt idx="14">
                  <c:v>D.サービス提供企業（n=31）</c:v>
                </c:pt>
                <c:pt idx="15">
                  <c:v>【 ビジネスモデルの根本的改革 】             </c:v>
                </c:pt>
                <c:pt idx="16">
                  <c:v>A.ユーザー企業（n=30）</c:v>
                </c:pt>
                <c:pt idx="17">
                  <c:v>B.メーカー企業（n=33）</c:v>
                </c:pt>
                <c:pt idx="18">
                  <c:v>C.サブシステム提供企業（n=20）</c:v>
                </c:pt>
                <c:pt idx="19">
                  <c:v>D.サービス提供企業（n=21）</c:v>
                </c:pt>
                <c:pt idx="20">
                  <c:v>【 顧客ごとに特化した製品・サービスの提供 】       </c:v>
                </c:pt>
                <c:pt idx="21">
                  <c:v>A.ユーザー企業（n=19）</c:v>
                </c:pt>
                <c:pt idx="22">
                  <c:v>B.メーカー企業（n=34）</c:v>
                </c:pt>
                <c:pt idx="23">
                  <c:v>C.サブシステム提供企業（n=26）</c:v>
                </c:pt>
                <c:pt idx="24">
                  <c:v>D.サービス提供企業（n=13）</c:v>
                </c:pt>
              </c:strCache>
            </c:strRef>
          </c:cat>
          <c:val>
            <c:numRef>
              <c:f>'Q16.DX取り組む目的【ABCD】DX活発'!$S$7:$S$31</c:f>
              <c:numCache>
                <c:formatCode>0.0%</c:formatCode>
                <c:ptCount val="25"/>
                <c:pt idx="0" formatCode="General">
                  <c:v>0</c:v>
                </c:pt>
                <c:pt idx="1">
                  <c:v>0.47916666666666669</c:v>
                </c:pt>
                <c:pt idx="2">
                  <c:v>0.27642276422764228</c:v>
                </c:pt>
                <c:pt idx="3">
                  <c:v>0.42857142857142855</c:v>
                </c:pt>
                <c:pt idx="4">
                  <c:v>0.41935483870967744</c:v>
                </c:pt>
                <c:pt idx="5" formatCode="General">
                  <c:v>0</c:v>
                </c:pt>
                <c:pt idx="6">
                  <c:v>0.1875</c:v>
                </c:pt>
                <c:pt idx="7">
                  <c:v>0.35772357723577236</c:v>
                </c:pt>
                <c:pt idx="8">
                  <c:v>0.22857142857142856</c:v>
                </c:pt>
                <c:pt idx="9">
                  <c:v>0.17741935483870969</c:v>
                </c:pt>
                <c:pt idx="10" formatCode="General">
                  <c:v>0</c:v>
                </c:pt>
                <c:pt idx="11">
                  <c:v>6.25E-2</c:v>
                </c:pt>
                <c:pt idx="12">
                  <c:v>0.17886178861788618</c:v>
                </c:pt>
                <c:pt idx="13">
                  <c:v>0.12857142857142856</c:v>
                </c:pt>
                <c:pt idx="14">
                  <c:v>9.6774193548387094E-2</c:v>
                </c:pt>
                <c:pt idx="15" formatCode="General">
                  <c:v>0</c:v>
                </c:pt>
                <c:pt idx="16">
                  <c:v>0.10416666666666667</c:v>
                </c:pt>
                <c:pt idx="17">
                  <c:v>3.2520325203252036E-2</c:v>
                </c:pt>
                <c:pt idx="18">
                  <c:v>4.2857142857142858E-2</c:v>
                </c:pt>
                <c:pt idx="19">
                  <c:v>6.4516129032258063E-2</c:v>
                </c:pt>
                <c:pt idx="20" formatCode="General">
                  <c:v>0</c:v>
                </c:pt>
                <c:pt idx="21">
                  <c:v>3.125E-2</c:v>
                </c:pt>
                <c:pt idx="22">
                  <c:v>5.6910569105691054E-2</c:v>
                </c:pt>
                <c:pt idx="23">
                  <c:v>4.2857142857142858E-2</c:v>
                </c:pt>
                <c:pt idx="24">
                  <c:v>6.4516129032258063E-2</c:v>
                </c:pt>
              </c:numCache>
            </c:numRef>
          </c:val>
          <c:extLst>
            <c:ext xmlns:c16="http://schemas.microsoft.com/office/drawing/2014/chart" uri="{C3380CC4-5D6E-409C-BE32-E72D297353CC}">
              <c16:uniqueId val="{00000005-1FB3-4FB2-8656-A924CBFDA5E0}"/>
            </c:ext>
          </c:extLst>
        </c:ser>
        <c:ser>
          <c:idx val="2"/>
          <c:order val="1"/>
          <c:tx>
            <c:strRef>
              <c:f>'Q16.DX取り組む目的【ABCD】DX活発'!$T$6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FB3-4FB2-8656-A924CBFDA5E0}"/>
                </c:ext>
              </c:extLst>
            </c:dLbl>
            <c:dLbl>
              <c:idx val="5"/>
              <c:delete val="1"/>
              <c:extLst>
                <c:ext xmlns:c15="http://schemas.microsoft.com/office/drawing/2012/chart" uri="{CE6537A1-D6FC-4f65-9D91-7224C49458BB}"/>
                <c:ext xmlns:c16="http://schemas.microsoft.com/office/drawing/2014/chart" uri="{C3380CC4-5D6E-409C-BE32-E72D297353CC}">
                  <c16:uniqueId val="{00000007-1FB3-4FB2-8656-A924CBFDA5E0}"/>
                </c:ext>
              </c:extLst>
            </c:dLbl>
            <c:dLbl>
              <c:idx val="10"/>
              <c:delete val="1"/>
              <c:extLst>
                <c:ext xmlns:c15="http://schemas.microsoft.com/office/drawing/2012/chart" uri="{CE6537A1-D6FC-4f65-9D91-7224C49458BB}"/>
                <c:ext xmlns:c16="http://schemas.microsoft.com/office/drawing/2014/chart" uri="{C3380CC4-5D6E-409C-BE32-E72D297353CC}">
                  <c16:uniqueId val="{00000008-1FB3-4FB2-8656-A924CBFDA5E0}"/>
                </c:ext>
              </c:extLst>
            </c:dLbl>
            <c:dLbl>
              <c:idx val="15"/>
              <c:delete val="1"/>
              <c:extLst>
                <c:ext xmlns:c15="http://schemas.microsoft.com/office/drawing/2012/chart" uri="{CE6537A1-D6FC-4f65-9D91-7224C49458BB}"/>
                <c:ext xmlns:c16="http://schemas.microsoft.com/office/drawing/2014/chart" uri="{C3380CC4-5D6E-409C-BE32-E72D297353CC}">
                  <c16:uniqueId val="{00000009-1FB3-4FB2-8656-A924CBFDA5E0}"/>
                </c:ext>
              </c:extLst>
            </c:dLbl>
            <c:dLbl>
              <c:idx val="20"/>
              <c:delete val="1"/>
              <c:extLst>
                <c:ext xmlns:c15="http://schemas.microsoft.com/office/drawing/2012/chart" uri="{CE6537A1-D6FC-4f65-9D91-7224C49458BB}"/>
                <c:ext xmlns:c16="http://schemas.microsoft.com/office/drawing/2014/chart" uri="{C3380CC4-5D6E-409C-BE32-E72D297353CC}">
                  <c16:uniqueId val="{0000000A-1FB3-4FB2-8656-A924CBFDA5E0}"/>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'Q16.DX取り組む目的【ABCD】DX活発'!$R$7:$R$31</c:f>
              <c:strCache>
                <c:ptCount val="25"/>
                <c:pt idx="0">
                  <c:v>【 業務効率化による生産性の向上 】            </c:v>
                </c:pt>
                <c:pt idx="1">
                  <c:v>A.ユーザー企業（n=75）</c:v>
                </c:pt>
                <c:pt idx="2">
                  <c:v>B.メーカー企業（n=66）</c:v>
                </c:pt>
                <c:pt idx="3">
                  <c:v>C.サブシステム提供企業（n=43）</c:v>
                </c:pt>
                <c:pt idx="4">
                  <c:v>D.サービス提供企業（n=39）</c:v>
                </c:pt>
                <c:pt idx="5">
                  <c:v>【 新たな製品・サービスの創出 】             </c:v>
                </c:pt>
                <c:pt idx="6">
                  <c:v>A.ユーザー企業（n=54）</c:v>
                </c:pt>
                <c:pt idx="7">
                  <c:v>B.メーカー企業（n=91）</c:v>
                </c:pt>
                <c:pt idx="8">
                  <c:v>C.サブシステム提供企業（n=46）</c:v>
                </c:pt>
                <c:pt idx="9">
                  <c:v>D.サービス提供企業（n=32）</c:v>
                </c:pt>
                <c:pt idx="10">
                  <c:v>【 既存の製品・サービスの高付加価値化 】         </c:v>
                </c:pt>
                <c:pt idx="11">
                  <c:v>A.ユーザー企業（n=38）</c:v>
                </c:pt>
                <c:pt idx="12">
                  <c:v>B.メーカー企業（n=70）</c:v>
                </c:pt>
                <c:pt idx="13">
                  <c:v>C.サブシステム提供企業（n=28）</c:v>
                </c:pt>
                <c:pt idx="14">
                  <c:v>D.サービス提供企業（n=31）</c:v>
                </c:pt>
                <c:pt idx="15">
                  <c:v>【 ビジネスモデルの根本的改革 】             </c:v>
                </c:pt>
                <c:pt idx="16">
                  <c:v>A.ユーザー企業（n=30）</c:v>
                </c:pt>
                <c:pt idx="17">
                  <c:v>B.メーカー企業（n=33）</c:v>
                </c:pt>
                <c:pt idx="18">
                  <c:v>C.サブシステム提供企業（n=20）</c:v>
                </c:pt>
                <c:pt idx="19">
                  <c:v>D.サービス提供企業（n=21）</c:v>
                </c:pt>
                <c:pt idx="20">
                  <c:v>【 顧客ごとに特化した製品・サービスの提供 】       </c:v>
                </c:pt>
                <c:pt idx="21">
                  <c:v>A.ユーザー企業（n=19）</c:v>
                </c:pt>
                <c:pt idx="22">
                  <c:v>B.メーカー企業（n=34）</c:v>
                </c:pt>
                <c:pt idx="23">
                  <c:v>C.サブシステム提供企業（n=26）</c:v>
                </c:pt>
                <c:pt idx="24">
                  <c:v>D.サービス提供企業（n=13）</c:v>
                </c:pt>
              </c:strCache>
            </c:strRef>
          </c:cat>
          <c:val>
            <c:numRef>
              <c:f>'Q16.DX取り組む目的【ABCD】DX活発'!$T$7:$T$31</c:f>
              <c:numCache>
                <c:formatCode>0.0%</c:formatCode>
                <c:ptCount val="25"/>
                <c:pt idx="0" formatCode="General">
                  <c:v>0</c:v>
                </c:pt>
                <c:pt idx="1">
                  <c:v>0.13541666666666666</c:v>
                </c:pt>
                <c:pt idx="2">
                  <c:v>8.943089430894309E-2</c:v>
                </c:pt>
                <c:pt idx="3">
                  <c:v>0.1</c:v>
                </c:pt>
                <c:pt idx="4">
                  <c:v>6.4516129032258063E-2</c:v>
                </c:pt>
                <c:pt idx="5" formatCode="General">
                  <c:v>0</c:v>
                </c:pt>
                <c:pt idx="6">
                  <c:v>0.19791666666666666</c:v>
                </c:pt>
                <c:pt idx="7">
                  <c:v>0.27642276422764228</c:v>
                </c:pt>
                <c:pt idx="8">
                  <c:v>0.25714285714285712</c:v>
                </c:pt>
                <c:pt idx="9">
                  <c:v>0.25806451612903225</c:v>
                </c:pt>
                <c:pt idx="10" formatCode="General">
                  <c:v>0</c:v>
                </c:pt>
                <c:pt idx="11">
                  <c:v>0.23958333333333334</c:v>
                </c:pt>
                <c:pt idx="12">
                  <c:v>0.21951219512195122</c:v>
                </c:pt>
                <c:pt idx="13">
                  <c:v>0.14285714285714285</c:v>
                </c:pt>
                <c:pt idx="14">
                  <c:v>0.27419354838709675</c:v>
                </c:pt>
                <c:pt idx="15" formatCode="General">
                  <c:v>0</c:v>
                </c:pt>
                <c:pt idx="16">
                  <c:v>8.3333333333333329E-2</c:v>
                </c:pt>
                <c:pt idx="17">
                  <c:v>0.13008130081300814</c:v>
                </c:pt>
                <c:pt idx="18">
                  <c:v>0.11428571428571428</c:v>
                </c:pt>
                <c:pt idx="19">
                  <c:v>0.14516129032258066</c:v>
                </c:pt>
                <c:pt idx="20" formatCode="General">
                  <c:v>0</c:v>
                </c:pt>
                <c:pt idx="21">
                  <c:v>4.1666666666666664E-2</c:v>
                </c:pt>
                <c:pt idx="22">
                  <c:v>8.1300813008130079E-2</c:v>
                </c:pt>
                <c:pt idx="23">
                  <c:v>8.5714285714285715E-2</c:v>
                </c:pt>
                <c:pt idx="24">
                  <c:v>4.8387096774193547E-2</c:v>
                </c:pt>
              </c:numCache>
            </c:numRef>
          </c:val>
          <c:extLst>
            <c:ext xmlns:c16="http://schemas.microsoft.com/office/drawing/2014/chart" uri="{C3380CC4-5D6E-409C-BE32-E72D297353CC}">
              <c16:uniqueId val="{0000000B-1FB3-4FB2-8656-A924CBFDA5E0}"/>
            </c:ext>
          </c:extLst>
        </c:ser>
        <c:ser>
          <c:idx val="1"/>
          <c:order val="2"/>
          <c:tx>
            <c:strRef>
              <c:f>'Q16.DX取り組む目的【ABCD】DX活発'!$U$6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1FB3-4FB2-8656-A924CBFDA5E0}"/>
                </c:ext>
              </c:extLst>
            </c:dLbl>
            <c:dLbl>
              <c:idx val="5"/>
              <c:delete val="1"/>
              <c:extLst>
                <c:ext xmlns:c15="http://schemas.microsoft.com/office/drawing/2012/chart" uri="{CE6537A1-D6FC-4f65-9D91-7224C49458BB}"/>
                <c:ext xmlns:c16="http://schemas.microsoft.com/office/drawing/2014/chart" uri="{C3380CC4-5D6E-409C-BE32-E72D297353CC}">
                  <c16:uniqueId val="{0000000D-1FB3-4FB2-8656-A924CBFDA5E0}"/>
                </c:ext>
              </c:extLst>
            </c:dLbl>
            <c:dLbl>
              <c:idx val="10"/>
              <c:delete val="1"/>
              <c:extLst>
                <c:ext xmlns:c15="http://schemas.microsoft.com/office/drawing/2012/chart" uri="{CE6537A1-D6FC-4f65-9D91-7224C49458BB}"/>
                <c:ext xmlns:c16="http://schemas.microsoft.com/office/drawing/2014/chart" uri="{C3380CC4-5D6E-409C-BE32-E72D297353CC}">
                  <c16:uniqueId val="{0000000E-1FB3-4FB2-8656-A924CBFDA5E0}"/>
                </c:ext>
              </c:extLst>
            </c:dLbl>
            <c:dLbl>
              <c:idx val="15"/>
              <c:delete val="1"/>
              <c:extLst>
                <c:ext xmlns:c15="http://schemas.microsoft.com/office/drawing/2012/chart" uri="{CE6537A1-D6FC-4f65-9D91-7224C49458BB}"/>
                <c:ext xmlns:c16="http://schemas.microsoft.com/office/drawing/2014/chart" uri="{C3380CC4-5D6E-409C-BE32-E72D297353CC}">
                  <c16:uniqueId val="{0000000F-1FB3-4FB2-8656-A924CBFDA5E0}"/>
                </c:ext>
              </c:extLst>
            </c:dLbl>
            <c:dLbl>
              <c:idx val="20"/>
              <c:delete val="1"/>
              <c:extLst>
                <c:ext xmlns:c15="http://schemas.microsoft.com/office/drawing/2012/chart" uri="{CE6537A1-D6FC-4f65-9D91-7224C49458BB}"/>
                <c:ext xmlns:c16="http://schemas.microsoft.com/office/drawing/2014/chart" uri="{C3380CC4-5D6E-409C-BE32-E72D297353CC}">
                  <c16:uniqueId val="{00000010-1FB3-4FB2-8656-A924CBFDA5E0}"/>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'Q16.DX取り組む目的【ABCD】DX活発'!$R$7:$R$31</c:f>
              <c:strCache>
                <c:ptCount val="25"/>
                <c:pt idx="0">
                  <c:v>【 業務効率化による生産性の向上 】            </c:v>
                </c:pt>
                <c:pt idx="1">
                  <c:v>A.ユーザー企業（n=75）</c:v>
                </c:pt>
                <c:pt idx="2">
                  <c:v>B.メーカー企業（n=66）</c:v>
                </c:pt>
                <c:pt idx="3">
                  <c:v>C.サブシステム提供企業（n=43）</c:v>
                </c:pt>
                <c:pt idx="4">
                  <c:v>D.サービス提供企業（n=39）</c:v>
                </c:pt>
                <c:pt idx="5">
                  <c:v>【 新たな製品・サービスの創出 】             </c:v>
                </c:pt>
                <c:pt idx="6">
                  <c:v>A.ユーザー企業（n=54）</c:v>
                </c:pt>
                <c:pt idx="7">
                  <c:v>B.メーカー企業（n=91）</c:v>
                </c:pt>
                <c:pt idx="8">
                  <c:v>C.サブシステム提供企業（n=46）</c:v>
                </c:pt>
                <c:pt idx="9">
                  <c:v>D.サービス提供企業（n=32）</c:v>
                </c:pt>
                <c:pt idx="10">
                  <c:v>【 既存の製品・サービスの高付加価値化 】         </c:v>
                </c:pt>
                <c:pt idx="11">
                  <c:v>A.ユーザー企業（n=38）</c:v>
                </c:pt>
                <c:pt idx="12">
                  <c:v>B.メーカー企業（n=70）</c:v>
                </c:pt>
                <c:pt idx="13">
                  <c:v>C.サブシステム提供企業（n=28）</c:v>
                </c:pt>
                <c:pt idx="14">
                  <c:v>D.サービス提供企業（n=31）</c:v>
                </c:pt>
                <c:pt idx="15">
                  <c:v>【 ビジネスモデルの根本的改革 】             </c:v>
                </c:pt>
                <c:pt idx="16">
                  <c:v>A.ユーザー企業（n=30）</c:v>
                </c:pt>
                <c:pt idx="17">
                  <c:v>B.メーカー企業（n=33）</c:v>
                </c:pt>
                <c:pt idx="18">
                  <c:v>C.サブシステム提供企業（n=20）</c:v>
                </c:pt>
                <c:pt idx="19">
                  <c:v>D.サービス提供企業（n=21）</c:v>
                </c:pt>
                <c:pt idx="20">
                  <c:v>【 顧客ごとに特化した製品・サービスの提供 】       </c:v>
                </c:pt>
                <c:pt idx="21">
                  <c:v>A.ユーザー企業（n=19）</c:v>
                </c:pt>
                <c:pt idx="22">
                  <c:v>B.メーカー企業（n=34）</c:v>
                </c:pt>
                <c:pt idx="23">
                  <c:v>C.サブシステム提供企業（n=26）</c:v>
                </c:pt>
                <c:pt idx="24">
                  <c:v>D.サービス提供企業（n=13）</c:v>
                </c:pt>
              </c:strCache>
            </c:strRef>
          </c:cat>
          <c:val>
            <c:numRef>
              <c:f>'Q16.DX取り組む目的【ABCD】DX活発'!$U$7:$U$31</c:f>
              <c:numCache>
                <c:formatCode>0.0%</c:formatCode>
                <c:ptCount val="25"/>
                <c:pt idx="0" formatCode="General">
                  <c:v>0</c:v>
                </c:pt>
                <c:pt idx="1">
                  <c:v>0.16666666666666666</c:v>
                </c:pt>
                <c:pt idx="2">
                  <c:v>0.21875</c:v>
                </c:pt>
                <c:pt idx="3">
                  <c:v>8.5714285714285715E-2</c:v>
                </c:pt>
                <c:pt idx="4">
                  <c:v>0.14516129032258066</c:v>
                </c:pt>
                <c:pt idx="5" formatCode="General">
                  <c:v>0</c:v>
                </c:pt>
                <c:pt idx="6">
                  <c:v>0.17708333333333334</c:v>
                </c:pt>
                <c:pt idx="7">
                  <c:v>0.13541666666666666</c:v>
                </c:pt>
                <c:pt idx="8">
                  <c:v>0.17142857142857143</c:v>
                </c:pt>
                <c:pt idx="9">
                  <c:v>8.0645161290322578E-2</c:v>
                </c:pt>
                <c:pt idx="10" formatCode="General">
                  <c:v>0</c:v>
                </c:pt>
                <c:pt idx="11">
                  <c:v>9.375E-2</c:v>
                </c:pt>
                <c:pt idx="12">
                  <c:v>0.21875</c:v>
                </c:pt>
                <c:pt idx="13">
                  <c:v>0.12857142857142856</c:v>
                </c:pt>
                <c:pt idx="14">
                  <c:v>0.12903225806451613</c:v>
                </c:pt>
                <c:pt idx="15" formatCode="General">
                  <c:v>0</c:v>
                </c:pt>
                <c:pt idx="16">
                  <c:v>0.125</c:v>
                </c:pt>
                <c:pt idx="17">
                  <c:v>0.13541666666666666</c:v>
                </c:pt>
                <c:pt idx="18">
                  <c:v>0.12857142857142856</c:v>
                </c:pt>
                <c:pt idx="19">
                  <c:v>0.12903225806451613</c:v>
                </c:pt>
                <c:pt idx="20" formatCode="General">
                  <c:v>0</c:v>
                </c:pt>
                <c:pt idx="21">
                  <c:v>0.125</c:v>
                </c:pt>
                <c:pt idx="22">
                  <c:v>0.17708333333333334</c:v>
                </c:pt>
                <c:pt idx="23">
                  <c:v>0.24285714285714285</c:v>
                </c:pt>
                <c:pt idx="24">
                  <c:v>9.6774193548387094E-2</c:v>
                </c:pt>
              </c:numCache>
            </c:numRef>
          </c:val>
          <c:extLst>
            <c:ext xmlns:c16="http://schemas.microsoft.com/office/drawing/2014/chart" uri="{C3380CC4-5D6E-409C-BE32-E72D297353CC}">
              <c16:uniqueId val="{00000011-1FB3-4FB2-8656-A924CBFDA5E0}"/>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'Q16.DX取り組む目的（従業員別）'!$J$53</c:f>
          <c:strCache>
            <c:ptCount val="1"/>
            <c:pt idx="0">
              <c:v>20人以下 (N=421)
21人以上100人以下 (N=413)
101人以上 (N=301)</c:v>
            </c:pt>
          </c:strCache>
        </c:strRef>
      </c:tx>
      <c:layout>
        <c:manualLayout>
          <c:xMode val="edge"/>
          <c:yMode val="edge"/>
          <c:x val="0.70142461654491961"/>
          <c:y val="0.83689238095238094"/>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628379629629627"/>
          <c:y val="4.681822366601919E-2"/>
          <c:w val="0.45712746913580249"/>
          <c:h val="0.93274501194737991"/>
        </c:manualLayout>
      </c:layout>
      <c:barChart>
        <c:barDir val="bar"/>
        <c:grouping val="stacked"/>
        <c:varyColors val="0"/>
        <c:ser>
          <c:idx val="0"/>
          <c:order val="0"/>
          <c:tx>
            <c:strRef>
              <c:f>'Q16.DX取り組む目的（従業員別）'!$S$6</c:f>
              <c:strCache>
                <c:ptCount val="1"/>
                <c:pt idx="0">
                  <c:v>1番目</c:v>
                </c:pt>
              </c:strCache>
            </c:strRef>
          </c:tx>
          <c:spPr>
            <a:solidFill>
              <a:srgbClr val="FF9966"/>
            </a:solidFill>
            <a:ln>
              <a:solidFill>
                <a:sysClr val="windowText" lastClr="000000"/>
              </a:solidFill>
            </a:ln>
            <a:effectLst/>
          </c:spPr>
          <c:invertIfNegative val="0"/>
          <c:cat>
            <c:strRef>
              <c:f>'Q16.DX取り組む目的（従業員別）'!$R$7:$R$46</c:f>
              <c:strCache>
                <c:ptCount val="40"/>
                <c:pt idx="0">
                  <c:v>【 業務効率化による生産性の向上 】                   </c:v>
                </c:pt>
                <c:pt idx="1">
                  <c:v>20人以下（n=224）</c:v>
                </c:pt>
                <c:pt idx="2">
                  <c:v>21人以上100人以下（n=292）</c:v>
                </c:pt>
                <c:pt idx="3">
                  <c:v>101人以上（n=222）</c:v>
                </c:pt>
                <c:pt idx="4">
                  <c:v>【 新たな製品・サービスの創出 】                    </c:v>
                </c:pt>
                <c:pt idx="5">
                  <c:v>20人以下（n=261）</c:v>
                </c:pt>
                <c:pt idx="6">
                  <c:v>21人以上100人以下（n=233）</c:v>
                </c:pt>
                <c:pt idx="7">
                  <c:v>101人以上（n=173）</c:v>
                </c:pt>
                <c:pt idx="8">
                  <c:v>【 既存の製品・サービスの高付加価値化 】                </c:v>
                </c:pt>
                <c:pt idx="9">
                  <c:v>20人以下（n=223）</c:v>
                </c:pt>
                <c:pt idx="10">
                  <c:v>21人以上100人以下（n=199）</c:v>
                </c:pt>
                <c:pt idx="11">
                  <c:v>101人以上（n=150）</c:v>
                </c:pt>
                <c:pt idx="12">
                  <c:v>【 AI ・ 機械学習による最適なアクションの特定と実行 】</c:v>
                </c:pt>
                <c:pt idx="13">
                  <c:v>20人以下（n=95）</c:v>
                </c:pt>
                <c:pt idx="14">
                  <c:v>21人以上100人以下（n=91）</c:v>
                </c:pt>
                <c:pt idx="15">
                  <c:v>101人以上（n=68）</c:v>
                </c:pt>
                <c:pt idx="16">
                  <c:v>【 顧客ごとに特化した製品・サービスの提供 】              </c:v>
                </c:pt>
                <c:pt idx="17">
                  <c:v>20人以下（n=153）</c:v>
                </c:pt>
                <c:pt idx="18">
                  <c:v>21人以上100人以下（n=121）</c:v>
                </c:pt>
                <c:pt idx="19">
                  <c:v>101人以上（n=52）</c:v>
                </c:pt>
                <c:pt idx="20">
                  <c:v>【 ビジネスモデルの根本的改革(新たな顧客エクスペリエンスの提供など） 】</c:v>
                </c:pt>
                <c:pt idx="21">
                  <c:v>20人以下（n=104）</c:v>
                </c:pt>
                <c:pt idx="22">
                  <c:v>21人以上100人以下（n=100）</c:v>
                </c:pt>
                <c:pt idx="23">
                  <c:v>101人以上（n=82）</c:v>
                </c:pt>
                <c:pt idx="24">
                  <c:v>【 顧客中心主義の企業文化の定着 】                   </c:v>
                </c:pt>
                <c:pt idx="25">
                  <c:v>20人以下（n=59）</c:v>
                </c:pt>
                <c:pt idx="26">
                  <c:v>21人以上100人以下（n=50）</c:v>
                </c:pt>
                <c:pt idx="27">
                  <c:v>101人以上（n=27）</c:v>
                </c:pt>
                <c:pt idx="28">
                  <c:v>【 企業文化や組織マインドの根本的変革 】                </c:v>
                </c:pt>
                <c:pt idx="29">
                  <c:v>20人以下（n=41）</c:v>
                </c:pt>
                <c:pt idx="30">
                  <c:v>21人以上100人以下（n=76）</c:v>
                </c:pt>
                <c:pt idx="31">
                  <c:v>101人以上（n=71）</c:v>
                </c:pt>
                <c:pt idx="32">
                  <c:v>【 外部エコシステムとの連携による収益・採算性の向上 】</c:v>
                </c:pt>
                <c:pt idx="33">
                  <c:v>20人以下（n=29）</c:v>
                </c:pt>
                <c:pt idx="34">
                  <c:v>21人以上100人以下（n=16）</c:v>
                </c:pt>
                <c:pt idx="35">
                  <c:v>101人以上（n=10）</c:v>
                </c:pt>
                <c:pt idx="36">
                  <c:v>【 市場やエコシステムの活性化 】                    </c:v>
                </c:pt>
                <c:pt idx="37">
                  <c:v>20人以下（n=24）</c:v>
                </c:pt>
                <c:pt idx="38">
                  <c:v>21人以上100人以下（n=17）</c:v>
                </c:pt>
                <c:pt idx="39">
                  <c:v>101人以上（n=9）</c:v>
                </c:pt>
              </c:strCache>
            </c:strRef>
          </c:cat>
          <c:val>
            <c:numRef>
              <c:f>'Q16.DX取り組む目的（従業員別）'!$S$7:$S$46</c:f>
              <c:numCache>
                <c:formatCode>0.0%</c:formatCode>
                <c:ptCount val="40"/>
                <c:pt idx="0" formatCode="General">
                  <c:v>0</c:v>
                </c:pt>
                <c:pt idx="1">
                  <c:v>0.30166270783847982</c:v>
                </c:pt>
                <c:pt idx="2">
                  <c:v>0.46004842615012109</c:v>
                </c:pt>
                <c:pt idx="3">
                  <c:v>0.45514950166112955</c:v>
                </c:pt>
                <c:pt idx="4" formatCode="General">
                  <c:v>0</c:v>
                </c:pt>
                <c:pt idx="5">
                  <c:v>0.30166270783847982</c:v>
                </c:pt>
                <c:pt idx="6">
                  <c:v>0.19128329297820823</c:v>
                </c:pt>
                <c:pt idx="7">
                  <c:v>0.23255813953488372</c:v>
                </c:pt>
                <c:pt idx="8" formatCode="General">
                  <c:v>0</c:v>
                </c:pt>
                <c:pt idx="9">
                  <c:v>0.12589073634204276</c:v>
                </c:pt>
                <c:pt idx="10">
                  <c:v>0.12106537530266344</c:v>
                </c:pt>
                <c:pt idx="11">
                  <c:v>8.6378737541528236E-2</c:v>
                </c:pt>
                <c:pt idx="12" formatCode="General">
                  <c:v>0</c:v>
                </c:pt>
                <c:pt idx="13">
                  <c:v>6.413301662707839E-2</c:v>
                </c:pt>
                <c:pt idx="14">
                  <c:v>5.0847457627118647E-2</c:v>
                </c:pt>
                <c:pt idx="15">
                  <c:v>3.3222591362126248E-2</c:v>
                </c:pt>
                <c:pt idx="16" formatCode="General">
                  <c:v>0</c:v>
                </c:pt>
                <c:pt idx="17">
                  <c:v>8.076009501187649E-2</c:v>
                </c:pt>
                <c:pt idx="18">
                  <c:v>4.1162227602905568E-2</c:v>
                </c:pt>
                <c:pt idx="19">
                  <c:v>1.9933554817275746E-2</c:v>
                </c:pt>
                <c:pt idx="20" formatCode="General">
                  <c:v>0</c:v>
                </c:pt>
                <c:pt idx="21">
                  <c:v>4.9881235154394299E-2</c:v>
                </c:pt>
                <c:pt idx="22">
                  <c:v>4.3583535108958835E-2</c:v>
                </c:pt>
                <c:pt idx="23">
                  <c:v>4.9833887043189369E-2</c:v>
                </c:pt>
                <c:pt idx="24" formatCode="General">
                  <c:v>0</c:v>
                </c:pt>
                <c:pt idx="25">
                  <c:v>4.2755344418052253E-2</c:v>
                </c:pt>
                <c:pt idx="26">
                  <c:v>4.6004842615012108E-2</c:v>
                </c:pt>
                <c:pt idx="27">
                  <c:v>4.3189368770764118E-2</c:v>
                </c:pt>
                <c:pt idx="28" formatCode="General">
                  <c:v>0</c:v>
                </c:pt>
                <c:pt idx="29">
                  <c:v>1.66270783847981E-2</c:v>
                </c:pt>
                <c:pt idx="30">
                  <c:v>3.1476997578692496E-2</c:v>
                </c:pt>
                <c:pt idx="31">
                  <c:v>4.9833887043189369E-2</c:v>
                </c:pt>
                <c:pt idx="32" formatCode="General">
                  <c:v>0</c:v>
                </c:pt>
                <c:pt idx="33">
                  <c:v>7.1258907363420431E-3</c:v>
                </c:pt>
                <c:pt idx="34">
                  <c:v>2.4213075060532689E-3</c:v>
                </c:pt>
                <c:pt idx="35">
                  <c:v>3.3222591362126247E-3</c:v>
                </c:pt>
                <c:pt idx="36" formatCode="General">
                  <c:v>0</c:v>
                </c:pt>
                <c:pt idx="37">
                  <c:v>0</c:v>
                </c:pt>
                <c:pt idx="38">
                  <c:v>2.4213075060532689E-3</c:v>
                </c:pt>
                <c:pt idx="39">
                  <c:v>0</c:v>
                </c:pt>
              </c:numCache>
            </c:numRef>
          </c:val>
          <c:extLst>
            <c:ext xmlns:c16="http://schemas.microsoft.com/office/drawing/2014/chart" uri="{C3380CC4-5D6E-409C-BE32-E72D297353CC}">
              <c16:uniqueId val="{0000000A-470F-4619-AB31-009A688A0C2F}"/>
            </c:ext>
          </c:extLst>
        </c:ser>
        <c:ser>
          <c:idx val="2"/>
          <c:order val="1"/>
          <c:tx>
            <c:strRef>
              <c:f>'Q16.DX取り組む目的（従業員別）'!$T$6</c:f>
              <c:strCache>
                <c:ptCount val="1"/>
                <c:pt idx="0">
                  <c:v>2番目</c:v>
                </c:pt>
              </c:strCache>
            </c:strRef>
          </c:tx>
          <c:spPr>
            <a:solidFill>
              <a:srgbClr val="FFFF99"/>
            </a:solidFill>
            <a:ln w="9525">
              <a:solidFill>
                <a:sysClr val="windowText" lastClr="000000"/>
              </a:solidFill>
            </a:ln>
            <a:effectLst/>
          </c:spPr>
          <c:invertIfNegative val="0"/>
          <c:cat>
            <c:strRef>
              <c:f>'Q16.DX取り組む目的（従業員別）'!$R$7:$R$46</c:f>
              <c:strCache>
                <c:ptCount val="40"/>
                <c:pt idx="0">
                  <c:v>【 業務効率化による生産性の向上 】                   </c:v>
                </c:pt>
                <c:pt idx="1">
                  <c:v>20人以下（n=224）</c:v>
                </c:pt>
                <c:pt idx="2">
                  <c:v>21人以上100人以下（n=292）</c:v>
                </c:pt>
                <c:pt idx="3">
                  <c:v>101人以上（n=222）</c:v>
                </c:pt>
                <c:pt idx="4">
                  <c:v>【 新たな製品・サービスの創出 】                    </c:v>
                </c:pt>
                <c:pt idx="5">
                  <c:v>20人以下（n=261）</c:v>
                </c:pt>
                <c:pt idx="6">
                  <c:v>21人以上100人以下（n=233）</c:v>
                </c:pt>
                <c:pt idx="7">
                  <c:v>101人以上（n=173）</c:v>
                </c:pt>
                <c:pt idx="8">
                  <c:v>【 既存の製品・サービスの高付加価値化 】                </c:v>
                </c:pt>
                <c:pt idx="9">
                  <c:v>20人以下（n=223）</c:v>
                </c:pt>
                <c:pt idx="10">
                  <c:v>21人以上100人以下（n=199）</c:v>
                </c:pt>
                <c:pt idx="11">
                  <c:v>101人以上（n=150）</c:v>
                </c:pt>
                <c:pt idx="12">
                  <c:v>【 AI ・ 機械学習による最適なアクションの特定と実行 】</c:v>
                </c:pt>
                <c:pt idx="13">
                  <c:v>20人以下（n=95）</c:v>
                </c:pt>
                <c:pt idx="14">
                  <c:v>21人以上100人以下（n=91）</c:v>
                </c:pt>
                <c:pt idx="15">
                  <c:v>101人以上（n=68）</c:v>
                </c:pt>
                <c:pt idx="16">
                  <c:v>【 顧客ごとに特化した製品・サービスの提供 】              </c:v>
                </c:pt>
                <c:pt idx="17">
                  <c:v>20人以下（n=153）</c:v>
                </c:pt>
                <c:pt idx="18">
                  <c:v>21人以上100人以下（n=121）</c:v>
                </c:pt>
                <c:pt idx="19">
                  <c:v>101人以上（n=52）</c:v>
                </c:pt>
                <c:pt idx="20">
                  <c:v>【 ビジネスモデルの根本的改革(新たな顧客エクスペリエンスの提供など） 】</c:v>
                </c:pt>
                <c:pt idx="21">
                  <c:v>20人以下（n=104）</c:v>
                </c:pt>
                <c:pt idx="22">
                  <c:v>21人以上100人以下（n=100）</c:v>
                </c:pt>
                <c:pt idx="23">
                  <c:v>101人以上（n=82）</c:v>
                </c:pt>
                <c:pt idx="24">
                  <c:v>【 顧客中心主義の企業文化の定着 】                   </c:v>
                </c:pt>
                <c:pt idx="25">
                  <c:v>20人以下（n=59）</c:v>
                </c:pt>
                <c:pt idx="26">
                  <c:v>21人以上100人以下（n=50）</c:v>
                </c:pt>
                <c:pt idx="27">
                  <c:v>101人以上（n=27）</c:v>
                </c:pt>
                <c:pt idx="28">
                  <c:v>【 企業文化や組織マインドの根本的変革 】                </c:v>
                </c:pt>
                <c:pt idx="29">
                  <c:v>20人以下（n=41）</c:v>
                </c:pt>
                <c:pt idx="30">
                  <c:v>21人以上100人以下（n=76）</c:v>
                </c:pt>
                <c:pt idx="31">
                  <c:v>101人以上（n=71）</c:v>
                </c:pt>
                <c:pt idx="32">
                  <c:v>【 外部エコシステムとの連携による収益・採算性の向上 】</c:v>
                </c:pt>
                <c:pt idx="33">
                  <c:v>20人以下（n=29）</c:v>
                </c:pt>
                <c:pt idx="34">
                  <c:v>21人以上100人以下（n=16）</c:v>
                </c:pt>
                <c:pt idx="35">
                  <c:v>101人以上（n=10）</c:v>
                </c:pt>
                <c:pt idx="36">
                  <c:v>【 市場やエコシステムの活性化 】                    </c:v>
                </c:pt>
                <c:pt idx="37">
                  <c:v>20人以下（n=24）</c:v>
                </c:pt>
                <c:pt idx="38">
                  <c:v>21人以上100人以下（n=17）</c:v>
                </c:pt>
                <c:pt idx="39">
                  <c:v>101人以上（n=9）</c:v>
                </c:pt>
              </c:strCache>
            </c:strRef>
          </c:cat>
          <c:val>
            <c:numRef>
              <c:f>'Q16.DX取り組む目的（従業員別）'!$T$7:$T$46</c:f>
              <c:numCache>
                <c:formatCode>0.0%</c:formatCode>
                <c:ptCount val="40"/>
                <c:pt idx="0" formatCode="General">
                  <c:v>0</c:v>
                </c:pt>
                <c:pt idx="1">
                  <c:v>0.10451306413301663</c:v>
                </c:pt>
                <c:pt idx="2">
                  <c:v>0.12106537530266344</c:v>
                </c:pt>
                <c:pt idx="3">
                  <c:v>0.13289036544850499</c:v>
                </c:pt>
                <c:pt idx="4" formatCode="General">
                  <c:v>0</c:v>
                </c:pt>
                <c:pt idx="5">
                  <c:v>0.19239904988123516</c:v>
                </c:pt>
                <c:pt idx="6">
                  <c:v>0.22276029055690072</c:v>
                </c:pt>
                <c:pt idx="7">
                  <c:v>0.20598006644518271</c:v>
                </c:pt>
                <c:pt idx="8" formatCode="General">
                  <c:v>0</c:v>
                </c:pt>
                <c:pt idx="9">
                  <c:v>0.25890736342042753</c:v>
                </c:pt>
                <c:pt idx="10">
                  <c:v>0.21065375302663439</c:v>
                </c:pt>
                <c:pt idx="11">
                  <c:v>0.25249169435215946</c:v>
                </c:pt>
                <c:pt idx="12" formatCode="General">
                  <c:v>0</c:v>
                </c:pt>
                <c:pt idx="13">
                  <c:v>8.3135391923990498E-2</c:v>
                </c:pt>
                <c:pt idx="14">
                  <c:v>0.10169491525423729</c:v>
                </c:pt>
                <c:pt idx="15">
                  <c:v>0.11627906976744186</c:v>
                </c:pt>
                <c:pt idx="16" formatCode="General">
                  <c:v>0</c:v>
                </c:pt>
                <c:pt idx="17">
                  <c:v>0.10688836104513064</c:v>
                </c:pt>
                <c:pt idx="18">
                  <c:v>8.9588377723970949E-2</c:v>
                </c:pt>
                <c:pt idx="19">
                  <c:v>4.9833887043189369E-2</c:v>
                </c:pt>
                <c:pt idx="20" formatCode="General">
                  <c:v>0</c:v>
                </c:pt>
                <c:pt idx="21">
                  <c:v>8.3135391923990498E-2</c:v>
                </c:pt>
                <c:pt idx="22">
                  <c:v>0.10169491525423729</c:v>
                </c:pt>
                <c:pt idx="23">
                  <c:v>8.6378737541528236E-2</c:v>
                </c:pt>
                <c:pt idx="24" formatCode="General">
                  <c:v>0</c:v>
                </c:pt>
                <c:pt idx="25">
                  <c:v>4.7505938242280284E-2</c:v>
                </c:pt>
                <c:pt idx="26">
                  <c:v>4.3583535108958835E-2</c:v>
                </c:pt>
                <c:pt idx="27">
                  <c:v>2.6578073089700997E-2</c:v>
                </c:pt>
                <c:pt idx="28" formatCode="General">
                  <c:v>0</c:v>
                </c:pt>
                <c:pt idx="29">
                  <c:v>4.7505938242280284E-2</c:v>
                </c:pt>
                <c:pt idx="30">
                  <c:v>6.7796610169491525E-2</c:v>
                </c:pt>
                <c:pt idx="31">
                  <c:v>8.6378737541528236E-2</c:v>
                </c:pt>
                <c:pt idx="32" formatCode="General">
                  <c:v>0</c:v>
                </c:pt>
                <c:pt idx="33">
                  <c:v>1.66270783847981E-2</c:v>
                </c:pt>
                <c:pt idx="34">
                  <c:v>9.6852300242130755E-3</c:v>
                </c:pt>
                <c:pt idx="35">
                  <c:v>9.9667774086378731E-3</c:v>
                </c:pt>
                <c:pt idx="36" formatCode="General">
                  <c:v>0</c:v>
                </c:pt>
                <c:pt idx="37">
                  <c:v>1.9002375296912115E-2</c:v>
                </c:pt>
                <c:pt idx="38">
                  <c:v>7.2639225181598066E-3</c:v>
                </c:pt>
                <c:pt idx="39">
                  <c:v>9.9667774086378731E-3</c:v>
                </c:pt>
              </c:numCache>
            </c:numRef>
          </c:val>
          <c:extLst>
            <c:ext xmlns:c16="http://schemas.microsoft.com/office/drawing/2014/chart" uri="{C3380CC4-5D6E-409C-BE32-E72D297353CC}">
              <c16:uniqueId val="{00000015-470F-4619-AB31-009A688A0C2F}"/>
            </c:ext>
          </c:extLst>
        </c:ser>
        <c:ser>
          <c:idx val="1"/>
          <c:order val="2"/>
          <c:tx>
            <c:strRef>
              <c:f>'Q16.DX取り組む目的（従業員別）'!$U$6</c:f>
              <c:strCache>
                <c:ptCount val="1"/>
                <c:pt idx="0">
                  <c:v>3番目</c:v>
                </c:pt>
              </c:strCache>
            </c:strRef>
          </c:tx>
          <c:spPr>
            <a:solidFill>
              <a:srgbClr val="2E75B6"/>
            </a:solidFill>
            <a:ln>
              <a:solidFill>
                <a:sysClr val="windowText" lastClr="000000"/>
              </a:solidFill>
            </a:ln>
            <a:effectLst/>
          </c:spPr>
          <c:invertIfNegative val="0"/>
          <c:cat>
            <c:strRef>
              <c:f>'Q16.DX取り組む目的（従業員別）'!$R$7:$R$46</c:f>
              <c:strCache>
                <c:ptCount val="40"/>
                <c:pt idx="0">
                  <c:v>【 業務効率化による生産性の向上 】                   </c:v>
                </c:pt>
                <c:pt idx="1">
                  <c:v>20人以下（n=224）</c:v>
                </c:pt>
                <c:pt idx="2">
                  <c:v>21人以上100人以下（n=292）</c:v>
                </c:pt>
                <c:pt idx="3">
                  <c:v>101人以上（n=222）</c:v>
                </c:pt>
                <c:pt idx="4">
                  <c:v>【 新たな製品・サービスの創出 】                    </c:v>
                </c:pt>
                <c:pt idx="5">
                  <c:v>20人以下（n=261）</c:v>
                </c:pt>
                <c:pt idx="6">
                  <c:v>21人以上100人以下（n=233）</c:v>
                </c:pt>
                <c:pt idx="7">
                  <c:v>101人以上（n=173）</c:v>
                </c:pt>
                <c:pt idx="8">
                  <c:v>【 既存の製品・サービスの高付加価値化 】                </c:v>
                </c:pt>
                <c:pt idx="9">
                  <c:v>20人以下（n=223）</c:v>
                </c:pt>
                <c:pt idx="10">
                  <c:v>21人以上100人以下（n=199）</c:v>
                </c:pt>
                <c:pt idx="11">
                  <c:v>101人以上（n=150）</c:v>
                </c:pt>
                <c:pt idx="12">
                  <c:v>【 AI ・ 機械学習による最適なアクションの特定と実行 】</c:v>
                </c:pt>
                <c:pt idx="13">
                  <c:v>20人以下（n=95）</c:v>
                </c:pt>
                <c:pt idx="14">
                  <c:v>21人以上100人以下（n=91）</c:v>
                </c:pt>
                <c:pt idx="15">
                  <c:v>101人以上（n=68）</c:v>
                </c:pt>
                <c:pt idx="16">
                  <c:v>【 顧客ごとに特化した製品・サービスの提供 】              </c:v>
                </c:pt>
                <c:pt idx="17">
                  <c:v>20人以下（n=153）</c:v>
                </c:pt>
                <c:pt idx="18">
                  <c:v>21人以上100人以下（n=121）</c:v>
                </c:pt>
                <c:pt idx="19">
                  <c:v>101人以上（n=52）</c:v>
                </c:pt>
                <c:pt idx="20">
                  <c:v>【 ビジネスモデルの根本的改革(新たな顧客エクスペリエンスの提供など） 】</c:v>
                </c:pt>
                <c:pt idx="21">
                  <c:v>20人以下（n=104）</c:v>
                </c:pt>
                <c:pt idx="22">
                  <c:v>21人以上100人以下（n=100）</c:v>
                </c:pt>
                <c:pt idx="23">
                  <c:v>101人以上（n=82）</c:v>
                </c:pt>
                <c:pt idx="24">
                  <c:v>【 顧客中心主義の企業文化の定着 】                   </c:v>
                </c:pt>
                <c:pt idx="25">
                  <c:v>20人以下（n=59）</c:v>
                </c:pt>
                <c:pt idx="26">
                  <c:v>21人以上100人以下（n=50）</c:v>
                </c:pt>
                <c:pt idx="27">
                  <c:v>101人以上（n=27）</c:v>
                </c:pt>
                <c:pt idx="28">
                  <c:v>【 企業文化や組織マインドの根本的変革 】                </c:v>
                </c:pt>
                <c:pt idx="29">
                  <c:v>20人以下（n=41）</c:v>
                </c:pt>
                <c:pt idx="30">
                  <c:v>21人以上100人以下（n=76）</c:v>
                </c:pt>
                <c:pt idx="31">
                  <c:v>101人以上（n=71）</c:v>
                </c:pt>
                <c:pt idx="32">
                  <c:v>【 外部エコシステムとの連携による収益・採算性の向上 】</c:v>
                </c:pt>
                <c:pt idx="33">
                  <c:v>20人以下（n=29）</c:v>
                </c:pt>
                <c:pt idx="34">
                  <c:v>21人以上100人以下（n=16）</c:v>
                </c:pt>
                <c:pt idx="35">
                  <c:v>101人以上（n=10）</c:v>
                </c:pt>
                <c:pt idx="36">
                  <c:v>【 市場やエコシステムの活性化 】                    </c:v>
                </c:pt>
                <c:pt idx="37">
                  <c:v>20人以下（n=24）</c:v>
                </c:pt>
                <c:pt idx="38">
                  <c:v>21人以上100人以下（n=17）</c:v>
                </c:pt>
                <c:pt idx="39">
                  <c:v>101人以上（n=9）</c:v>
                </c:pt>
              </c:strCache>
            </c:strRef>
          </c:cat>
          <c:val>
            <c:numRef>
              <c:f>'Q16.DX取り組む目的（従業員別）'!$U$7:$U$46</c:f>
              <c:numCache>
                <c:formatCode>0.0%</c:formatCode>
                <c:ptCount val="40"/>
                <c:pt idx="0" formatCode="General">
                  <c:v>0</c:v>
                </c:pt>
                <c:pt idx="1">
                  <c:v>0.12589073634204276</c:v>
                </c:pt>
                <c:pt idx="2">
                  <c:v>0.12590799031476999</c:v>
                </c:pt>
                <c:pt idx="3">
                  <c:v>0.14950166112956811</c:v>
                </c:pt>
                <c:pt idx="4" formatCode="General">
                  <c:v>0</c:v>
                </c:pt>
                <c:pt idx="5">
                  <c:v>0.12589073634204276</c:v>
                </c:pt>
                <c:pt idx="6">
                  <c:v>0.15012106537530268</c:v>
                </c:pt>
                <c:pt idx="7">
                  <c:v>0.13621262458471761</c:v>
                </c:pt>
                <c:pt idx="8" formatCode="General">
                  <c:v>0</c:v>
                </c:pt>
                <c:pt idx="9">
                  <c:v>0.14489311163895488</c:v>
                </c:pt>
                <c:pt idx="10">
                  <c:v>0.15012106537530268</c:v>
                </c:pt>
                <c:pt idx="11">
                  <c:v>0.15946843853820597</c:v>
                </c:pt>
                <c:pt idx="12" formatCode="General">
                  <c:v>0</c:v>
                </c:pt>
                <c:pt idx="13">
                  <c:v>7.8384798099762468E-2</c:v>
                </c:pt>
                <c:pt idx="14">
                  <c:v>6.7796610169491525E-2</c:v>
                </c:pt>
                <c:pt idx="15">
                  <c:v>7.6411960132890366E-2</c:v>
                </c:pt>
                <c:pt idx="16" formatCode="General">
                  <c:v>0</c:v>
                </c:pt>
                <c:pt idx="17">
                  <c:v>0.17577197149643706</c:v>
                </c:pt>
                <c:pt idx="18">
                  <c:v>0.16222760290556901</c:v>
                </c:pt>
                <c:pt idx="19">
                  <c:v>0.10299003322259136</c:v>
                </c:pt>
                <c:pt idx="20" formatCode="General">
                  <c:v>0</c:v>
                </c:pt>
                <c:pt idx="21">
                  <c:v>0.11401425178147269</c:v>
                </c:pt>
                <c:pt idx="22">
                  <c:v>9.6852300242130748E-2</c:v>
                </c:pt>
                <c:pt idx="23">
                  <c:v>0.13621262458471761</c:v>
                </c:pt>
                <c:pt idx="24" formatCode="General">
                  <c:v>0</c:v>
                </c:pt>
                <c:pt idx="25">
                  <c:v>4.9881235154394299E-2</c:v>
                </c:pt>
                <c:pt idx="26">
                  <c:v>3.1476997578692496E-2</c:v>
                </c:pt>
                <c:pt idx="27">
                  <c:v>1.9933554817275746E-2</c:v>
                </c:pt>
                <c:pt idx="28" formatCode="General">
                  <c:v>0</c:v>
                </c:pt>
                <c:pt idx="29">
                  <c:v>3.3254156769596199E-2</c:v>
                </c:pt>
                <c:pt idx="30">
                  <c:v>8.4745762711864403E-2</c:v>
                </c:pt>
                <c:pt idx="31">
                  <c:v>9.9667774086378738E-2</c:v>
                </c:pt>
                <c:pt idx="32" formatCode="General">
                  <c:v>0</c:v>
                </c:pt>
                <c:pt idx="33">
                  <c:v>4.5130641330166268E-2</c:v>
                </c:pt>
                <c:pt idx="34">
                  <c:v>2.6634382566585957E-2</c:v>
                </c:pt>
                <c:pt idx="35">
                  <c:v>1.9933554817275746E-2</c:v>
                </c:pt>
                <c:pt idx="36" formatCode="General">
                  <c:v>0</c:v>
                </c:pt>
                <c:pt idx="37">
                  <c:v>3.800475059382423E-2</c:v>
                </c:pt>
                <c:pt idx="38">
                  <c:v>3.1476997578692496E-2</c:v>
                </c:pt>
                <c:pt idx="39">
                  <c:v>1.9933554817275746E-2</c:v>
                </c:pt>
              </c:numCache>
            </c:numRef>
          </c:val>
          <c:extLst>
            <c:ext xmlns:c16="http://schemas.microsoft.com/office/drawing/2014/chart" uri="{C3380CC4-5D6E-409C-BE32-E72D297353CC}">
              <c16:uniqueId val="{00000020-470F-4619-AB31-009A688A0C2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4884573557783729"/>
          <c:y val="0.72631682539682541"/>
          <c:w val="7.5867380839958379E-2"/>
          <c:h val="6.3356483346810197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'Q16.DX取り組む目的（従業員別）DX活発'!$J$53</c:f>
          <c:strCache>
            <c:ptCount val="1"/>
            <c:pt idx="0">
              <c:v>20人以下 (N=22)
21人以上100人以下 (N=29)
101人以上 (N=45)</c:v>
            </c:pt>
          </c:strCache>
        </c:strRef>
      </c:tx>
      <c:layout>
        <c:manualLayout>
          <c:xMode val="edge"/>
          <c:yMode val="edge"/>
          <c:x val="0.60103256704980845"/>
          <c:y val="0.8422069023569023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5874482758620688"/>
          <c:y val="4.05422558922559E-2"/>
          <c:w val="0.52376327172176362"/>
          <c:h val="0.93274501194737991"/>
        </c:manualLayout>
      </c:layout>
      <c:barChart>
        <c:barDir val="bar"/>
        <c:grouping val="stacked"/>
        <c:varyColors val="0"/>
        <c:ser>
          <c:idx val="0"/>
          <c:order val="0"/>
          <c:tx>
            <c:strRef>
              <c:f>'Q16.DX取り組む目的（従業員別）DX活発'!$S$6</c:f>
              <c:strCache>
                <c:ptCount val="1"/>
                <c:pt idx="0">
                  <c:v>1番目</c:v>
                </c:pt>
              </c:strCache>
            </c:strRef>
          </c:tx>
          <c:spPr>
            <a:solidFill>
              <a:srgbClr val="FF996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20人以下（n=13）</c:v>
                </c:pt>
                <c:pt idx="2">
                  <c:v>21人以上100人以下（n=25）</c:v>
                </c:pt>
                <c:pt idx="3">
                  <c:v>101人以上（n=37）</c:v>
                </c:pt>
                <c:pt idx="4">
                  <c:v>【 新たな製品・サービスの創出 】             </c:v>
                </c:pt>
                <c:pt idx="5">
                  <c:v>20人以下（n=12）</c:v>
                </c:pt>
                <c:pt idx="6">
                  <c:v>21人以上100人以下（n=16）</c:v>
                </c:pt>
                <c:pt idx="7">
                  <c:v>101人以上（n=26）</c:v>
                </c:pt>
                <c:pt idx="8">
                  <c:v>【 ビジネスモデルの根本的改革 】             </c:v>
                </c:pt>
                <c:pt idx="9">
                  <c:v>20人以下（n=7）</c:v>
                </c:pt>
                <c:pt idx="10">
                  <c:v>21人以上100人以下（n=8）</c:v>
                </c:pt>
                <c:pt idx="11">
                  <c:v>101人以上（n=15）</c:v>
                </c:pt>
                <c:pt idx="12">
                  <c:v>【 既存の製品・サービスの高付加価値化 】         </c:v>
                </c:pt>
                <c:pt idx="13">
                  <c:v>20人以下（n=10）</c:v>
                </c:pt>
                <c:pt idx="14">
                  <c:v>21人以上100人以下（n=10）</c:v>
                </c:pt>
                <c:pt idx="15">
                  <c:v>101人以上（n=18）</c:v>
                </c:pt>
                <c:pt idx="16">
                  <c:v>【 顧客中心主義の企業文化の定着 】            </c:v>
                </c:pt>
                <c:pt idx="17">
                  <c:v>20人以下（n=4）</c:v>
                </c:pt>
                <c:pt idx="18">
                  <c:v>21人以上100人以下（n=1）</c:v>
                </c:pt>
                <c:pt idx="19">
                  <c:v>101人以上（n=5）</c:v>
                </c:pt>
                <c:pt idx="20">
                  <c:v>【 企業文化や組織マインドの根本的変革 】         </c:v>
                </c:pt>
                <c:pt idx="21">
                  <c:v>20人以下（n=5）</c:v>
                </c:pt>
                <c:pt idx="22">
                  <c:v>21人以上100人以下（n=7）</c:v>
                </c:pt>
                <c:pt idx="23">
                  <c:v>101人以上（n=12）</c:v>
                </c:pt>
                <c:pt idx="24">
                  <c:v>【 顧客ごとに特化した製品・サービスの提供 】       </c:v>
                </c:pt>
                <c:pt idx="25">
                  <c:v>20人以下（n=7）</c:v>
                </c:pt>
                <c:pt idx="26">
                  <c:v>21人以上100人以下（n=8）</c:v>
                </c:pt>
                <c:pt idx="27">
                  <c:v>101人以上（n=4）</c:v>
                </c:pt>
                <c:pt idx="28">
                  <c:v>【 AI ・ 機械学習による最適なアクションの特定と実行 】</c:v>
                </c:pt>
                <c:pt idx="29">
                  <c:v>20人以下（n=2）</c:v>
                </c:pt>
                <c:pt idx="30">
                  <c:v>21人以上100人以下（n=10）</c:v>
                </c:pt>
                <c:pt idx="31">
                  <c:v>101人以上（n=12）</c:v>
                </c:pt>
                <c:pt idx="32">
                  <c:v>【 外部エコシステムとの連携による収益・採算性の向上 】</c:v>
                </c:pt>
                <c:pt idx="33">
                  <c:v>20人以下（n=2）</c:v>
                </c:pt>
                <c:pt idx="34">
                  <c:v>21人以上100人以下（n=2）</c:v>
                </c:pt>
                <c:pt idx="35">
                  <c:v>101人以上（n=1）</c:v>
                </c:pt>
                <c:pt idx="36">
                  <c:v>【 市場やエコシステムの活性化 】             </c:v>
                </c:pt>
                <c:pt idx="37">
                  <c:v>20人以下（n=2）</c:v>
                </c:pt>
                <c:pt idx="38">
                  <c:v>21人以上100人以下（n=0）</c:v>
                </c:pt>
                <c:pt idx="39">
                  <c:v>101人以上（n=0）</c:v>
                </c:pt>
              </c:strCache>
            </c:strRef>
          </c:cat>
          <c:val>
            <c:numRef>
              <c:f>'Q16.DX取り組む目的（従業員別）DX活発'!$S$7:$S$46</c:f>
              <c:numCache>
                <c:formatCode>0.0%</c:formatCode>
                <c:ptCount val="40"/>
                <c:pt idx="0" formatCode="General">
                  <c:v>0</c:v>
                </c:pt>
                <c:pt idx="1">
                  <c:v>0.36363636363636365</c:v>
                </c:pt>
                <c:pt idx="2">
                  <c:v>0.58620689655172409</c:v>
                </c:pt>
                <c:pt idx="3">
                  <c:v>0.46666666666666667</c:v>
                </c:pt>
                <c:pt idx="4" formatCode="General">
                  <c:v>0</c:v>
                </c:pt>
                <c:pt idx="5">
                  <c:v>0.22727272727272727</c:v>
                </c:pt>
                <c:pt idx="6">
                  <c:v>0.17241379310344829</c:v>
                </c:pt>
                <c:pt idx="7">
                  <c:v>0.17777777777777778</c:v>
                </c:pt>
                <c:pt idx="8" formatCode="General">
                  <c:v>0</c:v>
                </c:pt>
                <c:pt idx="9">
                  <c:v>0.13636363636363635</c:v>
                </c:pt>
                <c:pt idx="10">
                  <c:v>0.10344827586206896</c:v>
                </c:pt>
                <c:pt idx="11">
                  <c:v>8.8888888888888892E-2</c:v>
                </c:pt>
                <c:pt idx="12" formatCode="General">
                  <c:v>0</c:v>
                </c:pt>
                <c:pt idx="13">
                  <c:v>0.13636363636363635</c:v>
                </c:pt>
                <c:pt idx="14">
                  <c:v>0</c:v>
                </c:pt>
                <c:pt idx="15">
                  <c:v>6.6666666666666666E-2</c:v>
                </c:pt>
                <c:pt idx="16" formatCode="General">
                  <c:v>0</c:v>
                </c:pt>
                <c:pt idx="17">
                  <c:v>0</c:v>
                </c:pt>
                <c:pt idx="18">
                  <c:v>0</c:v>
                </c:pt>
                <c:pt idx="19">
                  <c:v>0.1111111111111111</c:v>
                </c:pt>
                <c:pt idx="20" formatCode="General">
                  <c:v>0</c:v>
                </c:pt>
                <c:pt idx="21">
                  <c:v>0</c:v>
                </c:pt>
                <c:pt idx="22">
                  <c:v>6.8965517241379309E-2</c:v>
                </c:pt>
                <c:pt idx="23">
                  <c:v>4.4444444444444446E-2</c:v>
                </c:pt>
                <c:pt idx="24" formatCode="General">
                  <c:v>0</c:v>
                </c:pt>
                <c:pt idx="25">
                  <c:v>4.5454545454545456E-2</c:v>
                </c:pt>
                <c:pt idx="26">
                  <c:v>6.8965517241379309E-2</c:v>
                </c:pt>
                <c:pt idx="27">
                  <c:v>0</c:v>
                </c:pt>
                <c:pt idx="28" formatCode="General">
                  <c:v>0</c:v>
                </c:pt>
                <c:pt idx="29">
                  <c:v>4.5454545454545456E-2</c:v>
                </c:pt>
                <c:pt idx="30">
                  <c:v>0</c:v>
                </c:pt>
                <c:pt idx="31">
                  <c:v>2.2222222222222223E-2</c:v>
                </c:pt>
                <c:pt idx="32" formatCode="General">
                  <c:v>0</c:v>
                </c:pt>
                <c:pt idx="33">
                  <c:v>4.5454545454545456E-2</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0A-E326-4E26-9323-F60DE5B3A694}"/>
            </c:ext>
          </c:extLst>
        </c:ser>
        <c:ser>
          <c:idx val="2"/>
          <c:order val="1"/>
          <c:tx>
            <c:strRef>
              <c:f>'Q16.DX取り組む目的（従業員別）DX活発'!$T$6</c:f>
              <c:strCache>
                <c:ptCount val="1"/>
                <c:pt idx="0">
                  <c:v>2番目</c:v>
                </c:pt>
              </c:strCache>
            </c:strRef>
          </c:tx>
          <c:spPr>
            <a:solidFill>
              <a:srgbClr val="FFFF99"/>
            </a:solidFill>
            <a:ln w="9525">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20人以下（n=13）</c:v>
                </c:pt>
                <c:pt idx="2">
                  <c:v>21人以上100人以下（n=25）</c:v>
                </c:pt>
                <c:pt idx="3">
                  <c:v>101人以上（n=37）</c:v>
                </c:pt>
                <c:pt idx="4">
                  <c:v>【 新たな製品・サービスの創出 】             </c:v>
                </c:pt>
                <c:pt idx="5">
                  <c:v>20人以下（n=12）</c:v>
                </c:pt>
                <c:pt idx="6">
                  <c:v>21人以上100人以下（n=16）</c:v>
                </c:pt>
                <c:pt idx="7">
                  <c:v>101人以上（n=26）</c:v>
                </c:pt>
                <c:pt idx="8">
                  <c:v>【 ビジネスモデルの根本的改革 】             </c:v>
                </c:pt>
                <c:pt idx="9">
                  <c:v>20人以下（n=7）</c:v>
                </c:pt>
                <c:pt idx="10">
                  <c:v>21人以上100人以下（n=8）</c:v>
                </c:pt>
                <c:pt idx="11">
                  <c:v>101人以上（n=15）</c:v>
                </c:pt>
                <c:pt idx="12">
                  <c:v>【 既存の製品・サービスの高付加価値化 】         </c:v>
                </c:pt>
                <c:pt idx="13">
                  <c:v>20人以下（n=10）</c:v>
                </c:pt>
                <c:pt idx="14">
                  <c:v>21人以上100人以下（n=10）</c:v>
                </c:pt>
                <c:pt idx="15">
                  <c:v>101人以上（n=18）</c:v>
                </c:pt>
                <c:pt idx="16">
                  <c:v>【 顧客中心主義の企業文化の定着 】            </c:v>
                </c:pt>
                <c:pt idx="17">
                  <c:v>20人以下（n=4）</c:v>
                </c:pt>
                <c:pt idx="18">
                  <c:v>21人以上100人以下（n=1）</c:v>
                </c:pt>
                <c:pt idx="19">
                  <c:v>101人以上（n=5）</c:v>
                </c:pt>
                <c:pt idx="20">
                  <c:v>【 企業文化や組織マインドの根本的変革 】         </c:v>
                </c:pt>
                <c:pt idx="21">
                  <c:v>20人以下（n=5）</c:v>
                </c:pt>
                <c:pt idx="22">
                  <c:v>21人以上100人以下（n=7）</c:v>
                </c:pt>
                <c:pt idx="23">
                  <c:v>101人以上（n=12）</c:v>
                </c:pt>
                <c:pt idx="24">
                  <c:v>【 顧客ごとに特化した製品・サービスの提供 】       </c:v>
                </c:pt>
                <c:pt idx="25">
                  <c:v>20人以下（n=7）</c:v>
                </c:pt>
                <c:pt idx="26">
                  <c:v>21人以上100人以下（n=8）</c:v>
                </c:pt>
                <c:pt idx="27">
                  <c:v>101人以上（n=4）</c:v>
                </c:pt>
                <c:pt idx="28">
                  <c:v>【 AI ・ 機械学習による最適なアクションの特定と実行 】</c:v>
                </c:pt>
                <c:pt idx="29">
                  <c:v>20人以下（n=2）</c:v>
                </c:pt>
                <c:pt idx="30">
                  <c:v>21人以上100人以下（n=10）</c:v>
                </c:pt>
                <c:pt idx="31">
                  <c:v>101人以上（n=12）</c:v>
                </c:pt>
                <c:pt idx="32">
                  <c:v>【 外部エコシステムとの連携による収益・採算性の向上 】</c:v>
                </c:pt>
                <c:pt idx="33">
                  <c:v>20人以下（n=2）</c:v>
                </c:pt>
                <c:pt idx="34">
                  <c:v>21人以上100人以下（n=2）</c:v>
                </c:pt>
                <c:pt idx="35">
                  <c:v>101人以上（n=1）</c:v>
                </c:pt>
                <c:pt idx="36">
                  <c:v>【 市場やエコシステムの活性化 】             </c:v>
                </c:pt>
                <c:pt idx="37">
                  <c:v>20人以下（n=2）</c:v>
                </c:pt>
                <c:pt idx="38">
                  <c:v>21人以上100人以下（n=0）</c:v>
                </c:pt>
                <c:pt idx="39">
                  <c:v>101人以上（n=0）</c:v>
                </c:pt>
              </c:strCache>
            </c:strRef>
          </c:cat>
          <c:val>
            <c:numRef>
              <c:f>'Q16.DX取り組む目的（従業員別）DX活発'!$T$7:$T$46</c:f>
              <c:numCache>
                <c:formatCode>0.0%</c:formatCode>
                <c:ptCount val="40"/>
                <c:pt idx="0" formatCode="General">
                  <c:v>0</c:v>
                </c:pt>
                <c:pt idx="1">
                  <c:v>0.13636363636363635</c:v>
                </c:pt>
                <c:pt idx="2">
                  <c:v>0.10344827586206896</c:v>
                </c:pt>
                <c:pt idx="3">
                  <c:v>0.15555555555555556</c:v>
                </c:pt>
                <c:pt idx="4" formatCode="General">
                  <c:v>0</c:v>
                </c:pt>
                <c:pt idx="5">
                  <c:v>9.0909090909090912E-2</c:v>
                </c:pt>
                <c:pt idx="6">
                  <c:v>0.2413793103448276</c:v>
                </c:pt>
                <c:pt idx="7">
                  <c:v>0.22222222222222221</c:v>
                </c:pt>
                <c:pt idx="8" formatCode="General">
                  <c:v>0</c:v>
                </c:pt>
                <c:pt idx="9">
                  <c:v>4.5454545454545456E-2</c:v>
                </c:pt>
                <c:pt idx="10">
                  <c:v>6.8965517241379309E-2</c:v>
                </c:pt>
                <c:pt idx="11">
                  <c:v>0.1111111111111111</c:v>
                </c:pt>
                <c:pt idx="12" formatCode="General">
                  <c:v>0</c:v>
                </c:pt>
                <c:pt idx="13">
                  <c:v>0.27272727272727271</c:v>
                </c:pt>
                <c:pt idx="14">
                  <c:v>0.20689655172413793</c:v>
                </c:pt>
                <c:pt idx="15">
                  <c:v>0.24444444444444444</c:v>
                </c:pt>
                <c:pt idx="16" formatCode="General">
                  <c:v>0</c:v>
                </c:pt>
                <c:pt idx="17">
                  <c:v>0.13636363636363635</c:v>
                </c:pt>
                <c:pt idx="18">
                  <c:v>3.4482758620689655E-2</c:v>
                </c:pt>
                <c:pt idx="19">
                  <c:v>0</c:v>
                </c:pt>
                <c:pt idx="20" formatCode="General">
                  <c:v>0</c:v>
                </c:pt>
                <c:pt idx="21">
                  <c:v>0.18181818181818182</c:v>
                </c:pt>
                <c:pt idx="22">
                  <c:v>6.8965517241379309E-2</c:v>
                </c:pt>
                <c:pt idx="23">
                  <c:v>0.1111111111111111</c:v>
                </c:pt>
                <c:pt idx="24" formatCode="General">
                  <c:v>0</c:v>
                </c:pt>
                <c:pt idx="25">
                  <c:v>9.0909090909090912E-2</c:v>
                </c:pt>
                <c:pt idx="26">
                  <c:v>6.8965517241379309E-2</c:v>
                </c:pt>
                <c:pt idx="27">
                  <c:v>0</c:v>
                </c:pt>
                <c:pt idx="28" formatCode="General">
                  <c:v>0</c:v>
                </c:pt>
                <c:pt idx="29">
                  <c:v>0</c:v>
                </c:pt>
                <c:pt idx="30">
                  <c:v>0.20689655172413793</c:v>
                </c:pt>
                <c:pt idx="31">
                  <c:v>0.13333333333333333</c:v>
                </c:pt>
                <c:pt idx="32" formatCode="General">
                  <c:v>0</c:v>
                </c:pt>
                <c:pt idx="33">
                  <c:v>0</c:v>
                </c:pt>
                <c:pt idx="34">
                  <c:v>0</c:v>
                </c:pt>
                <c:pt idx="35">
                  <c:v>0</c:v>
                </c:pt>
                <c:pt idx="36" formatCode="General">
                  <c:v>0</c:v>
                </c:pt>
                <c:pt idx="37">
                  <c:v>4.5454545454545456E-2</c:v>
                </c:pt>
                <c:pt idx="38">
                  <c:v>0</c:v>
                </c:pt>
                <c:pt idx="39">
                  <c:v>0</c:v>
                </c:pt>
              </c:numCache>
            </c:numRef>
          </c:val>
          <c:extLst>
            <c:ext xmlns:c16="http://schemas.microsoft.com/office/drawing/2014/chart" uri="{C3380CC4-5D6E-409C-BE32-E72D297353CC}">
              <c16:uniqueId val="{00000015-E326-4E26-9323-F60DE5B3A694}"/>
            </c:ext>
          </c:extLst>
        </c:ser>
        <c:ser>
          <c:idx val="1"/>
          <c:order val="2"/>
          <c:tx>
            <c:strRef>
              <c:f>'Q16.DX取り組む目的（従業員別）DX活発'!$U$6</c:f>
              <c:strCache>
                <c:ptCount val="1"/>
                <c:pt idx="0">
                  <c:v>3番目</c:v>
                </c:pt>
              </c:strCache>
            </c:strRef>
          </c:tx>
          <c:spPr>
            <a:solidFill>
              <a:srgbClr val="2E75B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20人以下（n=13）</c:v>
                </c:pt>
                <c:pt idx="2">
                  <c:v>21人以上100人以下（n=25）</c:v>
                </c:pt>
                <c:pt idx="3">
                  <c:v>101人以上（n=37）</c:v>
                </c:pt>
                <c:pt idx="4">
                  <c:v>【 新たな製品・サービスの創出 】             </c:v>
                </c:pt>
                <c:pt idx="5">
                  <c:v>20人以下（n=12）</c:v>
                </c:pt>
                <c:pt idx="6">
                  <c:v>21人以上100人以下（n=16）</c:v>
                </c:pt>
                <c:pt idx="7">
                  <c:v>101人以上（n=26）</c:v>
                </c:pt>
                <c:pt idx="8">
                  <c:v>【 ビジネスモデルの根本的改革 】             </c:v>
                </c:pt>
                <c:pt idx="9">
                  <c:v>20人以下（n=7）</c:v>
                </c:pt>
                <c:pt idx="10">
                  <c:v>21人以上100人以下（n=8）</c:v>
                </c:pt>
                <c:pt idx="11">
                  <c:v>101人以上（n=15）</c:v>
                </c:pt>
                <c:pt idx="12">
                  <c:v>【 既存の製品・サービスの高付加価値化 】         </c:v>
                </c:pt>
                <c:pt idx="13">
                  <c:v>20人以下（n=10）</c:v>
                </c:pt>
                <c:pt idx="14">
                  <c:v>21人以上100人以下（n=10）</c:v>
                </c:pt>
                <c:pt idx="15">
                  <c:v>101人以上（n=18）</c:v>
                </c:pt>
                <c:pt idx="16">
                  <c:v>【 顧客中心主義の企業文化の定着 】            </c:v>
                </c:pt>
                <c:pt idx="17">
                  <c:v>20人以下（n=4）</c:v>
                </c:pt>
                <c:pt idx="18">
                  <c:v>21人以上100人以下（n=1）</c:v>
                </c:pt>
                <c:pt idx="19">
                  <c:v>101人以上（n=5）</c:v>
                </c:pt>
                <c:pt idx="20">
                  <c:v>【 企業文化や組織マインドの根本的変革 】         </c:v>
                </c:pt>
                <c:pt idx="21">
                  <c:v>20人以下（n=5）</c:v>
                </c:pt>
                <c:pt idx="22">
                  <c:v>21人以上100人以下（n=7）</c:v>
                </c:pt>
                <c:pt idx="23">
                  <c:v>101人以上（n=12）</c:v>
                </c:pt>
                <c:pt idx="24">
                  <c:v>【 顧客ごとに特化した製品・サービスの提供 】       </c:v>
                </c:pt>
                <c:pt idx="25">
                  <c:v>20人以下（n=7）</c:v>
                </c:pt>
                <c:pt idx="26">
                  <c:v>21人以上100人以下（n=8）</c:v>
                </c:pt>
                <c:pt idx="27">
                  <c:v>101人以上（n=4）</c:v>
                </c:pt>
                <c:pt idx="28">
                  <c:v>【 AI ・ 機械学習による最適なアクションの特定と実行 】</c:v>
                </c:pt>
                <c:pt idx="29">
                  <c:v>20人以下（n=2）</c:v>
                </c:pt>
                <c:pt idx="30">
                  <c:v>21人以上100人以下（n=10）</c:v>
                </c:pt>
                <c:pt idx="31">
                  <c:v>101人以上（n=12）</c:v>
                </c:pt>
                <c:pt idx="32">
                  <c:v>【 外部エコシステムとの連携による収益・採算性の向上 】</c:v>
                </c:pt>
                <c:pt idx="33">
                  <c:v>20人以下（n=2）</c:v>
                </c:pt>
                <c:pt idx="34">
                  <c:v>21人以上100人以下（n=2）</c:v>
                </c:pt>
                <c:pt idx="35">
                  <c:v>101人以上（n=1）</c:v>
                </c:pt>
                <c:pt idx="36">
                  <c:v>【 市場やエコシステムの活性化 】             </c:v>
                </c:pt>
                <c:pt idx="37">
                  <c:v>20人以下（n=2）</c:v>
                </c:pt>
                <c:pt idx="38">
                  <c:v>21人以上100人以下（n=0）</c:v>
                </c:pt>
                <c:pt idx="39">
                  <c:v>101人以上（n=0）</c:v>
                </c:pt>
              </c:strCache>
            </c:strRef>
          </c:cat>
          <c:val>
            <c:numRef>
              <c:f>'Q16.DX取り組む目的（従業員別）DX活発'!$U$7:$U$46</c:f>
              <c:numCache>
                <c:formatCode>0.0%</c:formatCode>
                <c:ptCount val="40"/>
                <c:pt idx="0" formatCode="General">
                  <c:v>0</c:v>
                </c:pt>
                <c:pt idx="1">
                  <c:v>9.0909090909090912E-2</c:v>
                </c:pt>
                <c:pt idx="2">
                  <c:v>0.17241379310344829</c:v>
                </c:pt>
                <c:pt idx="3">
                  <c:v>0.2</c:v>
                </c:pt>
                <c:pt idx="4" formatCode="General">
                  <c:v>0</c:v>
                </c:pt>
                <c:pt idx="5">
                  <c:v>0.22727272727272727</c:v>
                </c:pt>
                <c:pt idx="6">
                  <c:v>0.13793103448275862</c:v>
                </c:pt>
                <c:pt idx="7">
                  <c:v>0.17777777777777778</c:v>
                </c:pt>
                <c:pt idx="8" formatCode="General">
                  <c:v>0</c:v>
                </c:pt>
                <c:pt idx="9">
                  <c:v>0.13636363636363635</c:v>
                </c:pt>
                <c:pt idx="10">
                  <c:v>0.10344827586206896</c:v>
                </c:pt>
                <c:pt idx="11">
                  <c:v>0.13333333333333333</c:v>
                </c:pt>
                <c:pt idx="12" formatCode="General">
                  <c:v>0</c:v>
                </c:pt>
                <c:pt idx="13">
                  <c:v>4.5454545454545456E-2</c:v>
                </c:pt>
                <c:pt idx="14">
                  <c:v>0.13793103448275862</c:v>
                </c:pt>
                <c:pt idx="15">
                  <c:v>8.8888888888888892E-2</c:v>
                </c:pt>
                <c:pt idx="16" formatCode="General">
                  <c:v>0</c:v>
                </c:pt>
                <c:pt idx="17">
                  <c:v>4.5454545454545456E-2</c:v>
                </c:pt>
                <c:pt idx="18">
                  <c:v>0</c:v>
                </c:pt>
                <c:pt idx="19">
                  <c:v>0</c:v>
                </c:pt>
                <c:pt idx="20" formatCode="General">
                  <c:v>0</c:v>
                </c:pt>
                <c:pt idx="21">
                  <c:v>4.5454545454545456E-2</c:v>
                </c:pt>
                <c:pt idx="22">
                  <c:v>0.10344827586206896</c:v>
                </c:pt>
                <c:pt idx="23">
                  <c:v>0.1111111111111111</c:v>
                </c:pt>
                <c:pt idx="24" formatCode="General">
                  <c:v>0</c:v>
                </c:pt>
                <c:pt idx="25">
                  <c:v>0.18181818181818182</c:v>
                </c:pt>
                <c:pt idx="26">
                  <c:v>0.13793103448275862</c:v>
                </c:pt>
                <c:pt idx="27">
                  <c:v>8.8888888888888892E-2</c:v>
                </c:pt>
                <c:pt idx="28" formatCode="General">
                  <c:v>0</c:v>
                </c:pt>
                <c:pt idx="29">
                  <c:v>4.5454545454545456E-2</c:v>
                </c:pt>
                <c:pt idx="30">
                  <c:v>0.13793103448275862</c:v>
                </c:pt>
                <c:pt idx="31">
                  <c:v>0.1111111111111111</c:v>
                </c:pt>
                <c:pt idx="32" formatCode="General">
                  <c:v>0</c:v>
                </c:pt>
                <c:pt idx="33">
                  <c:v>4.5454545454545456E-2</c:v>
                </c:pt>
                <c:pt idx="34">
                  <c:v>6.8965517241379309E-2</c:v>
                </c:pt>
                <c:pt idx="35">
                  <c:v>2.2222222222222223E-2</c:v>
                </c:pt>
                <c:pt idx="36" formatCode="General">
                  <c:v>0</c:v>
                </c:pt>
                <c:pt idx="37">
                  <c:v>4.5454545454545456E-2</c:v>
                </c:pt>
                <c:pt idx="38">
                  <c:v>0</c:v>
                </c:pt>
                <c:pt idx="39">
                  <c:v>0</c:v>
                </c:pt>
              </c:numCache>
            </c:numRef>
          </c:val>
          <c:extLst>
            <c:ext xmlns:c16="http://schemas.microsoft.com/office/drawing/2014/chart" uri="{C3380CC4-5D6E-409C-BE32-E72D297353CC}">
              <c16:uniqueId val="{00000020-E326-4E26-9323-F60DE5B3A69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663908045977008"/>
          <c:y val="0.71709259259259261"/>
          <c:w val="0.12438275862068965"/>
          <c:h val="7.83228956228956E-2"/>
        </c:manualLayout>
      </c:layout>
      <c:overlay val="0"/>
      <c:spPr>
        <a:solidFill>
          <a:schemeClr val="bg1"/>
        </a:solidFill>
        <a:ln>
          <a:noFill/>
        </a:ln>
        <a:effectLst/>
      </c:spPr>
      <c:txPr>
        <a:bodyPr rot="0" vert="horz"/>
        <a:lstStyle/>
        <a:p>
          <a:pPr>
            <a:defRPr sz="900"/>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'Q16.DX取り組む目的（従業員別）DX活発'!$J$53</c:f>
          <c:strCache>
            <c:ptCount val="1"/>
            <c:pt idx="0">
              <c:v>20人以下 (N=51)
21人以上100人以下 (N=44)
101人以上 (N=28)</c:v>
            </c:pt>
          </c:strCache>
        </c:strRef>
      </c:tx>
      <c:layout>
        <c:manualLayout>
          <c:xMode val="edge"/>
          <c:yMode val="edge"/>
          <c:x val="0.60103256704980845"/>
          <c:y val="0.8422069023569023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3241609013289922"/>
          <c:y val="4.681822366601919E-2"/>
          <c:w val="0.52376327172176362"/>
          <c:h val="0.93274501194737991"/>
        </c:manualLayout>
      </c:layout>
      <c:barChart>
        <c:barDir val="bar"/>
        <c:grouping val="stacked"/>
        <c:varyColors val="0"/>
        <c:ser>
          <c:idx val="0"/>
          <c:order val="0"/>
          <c:tx>
            <c:strRef>
              <c:f>'Q16.DX取り組む目的（従業員別）DX活発'!$S$6</c:f>
              <c:strCache>
                <c:ptCount val="1"/>
                <c:pt idx="0">
                  <c:v>1番目</c:v>
                </c:pt>
              </c:strCache>
            </c:strRef>
          </c:tx>
          <c:spPr>
            <a:solidFill>
              <a:srgbClr val="FF9966"/>
            </a:solidFill>
            <a:ln>
              <a:solidFill>
                <a:sysClr val="windowText" lastClr="000000"/>
              </a:solidFill>
            </a:ln>
            <a:effectLst/>
          </c:spPr>
          <c:invertIfNegative val="0"/>
          <c:cat>
            <c:strRef>
              <c:f>'Q16.DX取り組む目的（従業員別）DX活発'!$R$7:$R$46</c:f>
              <c:strCache>
                <c:ptCount val="40"/>
                <c:pt idx="0">
                  <c:v>【 新たな製品・サービスの創出 】             </c:v>
                </c:pt>
                <c:pt idx="1">
                  <c:v>20人以下（n=38）</c:v>
                </c:pt>
                <c:pt idx="2">
                  <c:v>21人以上100人以下（n=34）</c:v>
                </c:pt>
                <c:pt idx="3">
                  <c:v>101人以上（n=19）</c:v>
                </c:pt>
                <c:pt idx="4">
                  <c:v>【 業務効率化による生産性の向上 】            </c:v>
                </c:pt>
                <c:pt idx="5">
                  <c:v>20人以下（n=22）</c:v>
                </c:pt>
                <c:pt idx="6">
                  <c:v>21人以上100人以下（n=26）</c:v>
                </c:pt>
                <c:pt idx="7">
                  <c:v>101人以上（n=18）</c:v>
                </c:pt>
                <c:pt idx="8">
                  <c:v>【 既存の製品・サービスの高付加価値化 】         </c:v>
                </c:pt>
                <c:pt idx="9">
                  <c:v>20人以下（n=37）</c:v>
                </c:pt>
                <c:pt idx="10">
                  <c:v>21人以上100人以下（n=19）</c:v>
                </c:pt>
                <c:pt idx="11">
                  <c:v>101人以上（n=14）</c:v>
                </c:pt>
                <c:pt idx="12">
                  <c:v>【 顧客ごとに特化した製品・サービスの提供 】       </c:v>
                </c:pt>
                <c:pt idx="13">
                  <c:v>20人以下（n=16）</c:v>
                </c:pt>
                <c:pt idx="14">
                  <c:v>21人以上100人以下（n=13）</c:v>
                </c:pt>
                <c:pt idx="15">
                  <c:v>101人以上（n=5）</c:v>
                </c:pt>
                <c:pt idx="16">
                  <c:v>【 ビジネスモデルの根本的改革 】             </c:v>
                </c:pt>
                <c:pt idx="17">
                  <c:v>20人以下（n=9）</c:v>
                </c:pt>
                <c:pt idx="18">
                  <c:v>21人以上100人以下（n=11）</c:v>
                </c:pt>
                <c:pt idx="19">
                  <c:v>101人以上（n=13）</c:v>
                </c:pt>
                <c:pt idx="20">
                  <c:v>【 AI ・ 機械学習による最適なアクションの特定と実行 】</c:v>
                </c:pt>
                <c:pt idx="21">
                  <c:v>20人以下（n=12）</c:v>
                </c:pt>
                <c:pt idx="22">
                  <c:v>21人以上100人以下（n=8）</c:v>
                </c:pt>
                <c:pt idx="23">
                  <c:v>101人以上（n=7）</c:v>
                </c:pt>
                <c:pt idx="24">
                  <c:v>【 顧客中心主義の企業文化の定着 】            </c:v>
                </c:pt>
                <c:pt idx="25">
                  <c:v>20人以下（n=7）</c:v>
                </c:pt>
                <c:pt idx="26">
                  <c:v>21人以上100人以下（n=6）</c:v>
                </c:pt>
                <c:pt idx="27">
                  <c:v>101人以上（n=2）</c:v>
                </c:pt>
                <c:pt idx="28">
                  <c:v>【 企業文化や組織マインドの根本的変革 】         </c:v>
                </c:pt>
                <c:pt idx="29">
                  <c:v>20人以下（n=2）</c:v>
                </c:pt>
                <c:pt idx="30">
                  <c:v>21人以上100人以下（n=7）</c:v>
                </c:pt>
                <c:pt idx="31">
                  <c:v>101人以上（n=3）</c:v>
                </c:pt>
                <c:pt idx="32">
                  <c:v>【 外部エコシステムとの連携による収益・採算性の向上 】</c:v>
                </c:pt>
                <c:pt idx="33">
                  <c:v>20人以下（n=3）</c:v>
                </c:pt>
                <c:pt idx="34">
                  <c:v>21人以上100人以下（n=2）</c:v>
                </c:pt>
                <c:pt idx="35">
                  <c:v>101人以上（n=2）</c:v>
                </c:pt>
                <c:pt idx="36">
                  <c:v>【 市場やエコシステムの活性化 】             </c:v>
                </c:pt>
                <c:pt idx="37">
                  <c:v>20人以下（n=4）</c:v>
                </c:pt>
                <c:pt idx="38">
                  <c:v>21人以上100人以下（n=2）</c:v>
                </c:pt>
                <c:pt idx="39">
                  <c:v>101人以上（n=0）</c:v>
                </c:pt>
              </c:strCache>
            </c:strRef>
          </c:cat>
          <c:val>
            <c:numRef>
              <c:f>'Q16.DX取り組む目的（従業員別）DX活発'!$S$7:$S$46</c:f>
              <c:numCache>
                <c:formatCode>0.0%</c:formatCode>
                <c:ptCount val="40"/>
                <c:pt idx="0" formatCode="General">
                  <c:v>0</c:v>
                </c:pt>
                <c:pt idx="1">
                  <c:v>0.43137254901960786</c:v>
                </c:pt>
                <c:pt idx="2">
                  <c:v>0.27272727272727271</c:v>
                </c:pt>
                <c:pt idx="3">
                  <c:v>0.35714285714285715</c:v>
                </c:pt>
                <c:pt idx="4" formatCode="General">
                  <c:v>0</c:v>
                </c:pt>
                <c:pt idx="5">
                  <c:v>0.21568627450980393</c:v>
                </c:pt>
                <c:pt idx="6">
                  <c:v>0.29545454545454547</c:v>
                </c:pt>
                <c:pt idx="7">
                  <c:v>0.35714285714285715</c:v>
                </c:pt>
                <c:pt idx="8" formatCode="General">
                  <c:v>0</c:v>
                </c:pt>
                <c:pt idx="9">
                  <c:v>0.21568627450980393</c:v>
                </c:pt>
                <c:pt idx="10">
                  <c:v>0.18181818181818182</c:v>
                </c:pt>
                <c:pt idx="11">
                  <c:v>0.10714285714285714</c:v>
                </c:pt>
                <c:pt idx="12" formatCode="General">
                  <c:v>0</c:v>
                </c:pt>
                <c:pt idx="13">
                  <c:v>7.8431372549019607E-2</c:v>
                </c:pt>
                <c:pt idx="14">
                  <c:v>6.8181818181818177E-2</c:v>
                </c:pt>
                <c:pt idx="15">
                  <c:v>0</c:v>
                </c:pt>
                <c:pt idx="16" formatCode="General">
                  <c:v>0</c:v>
                </c:pt>
                <c:pt idx="17">
                  <c:v>1.9607843137254902E-2</c:v>
                </c:pt>
                <c:pt idx="18">
                  <c:v>4.5454545454545456E-2</c:v>
                </c:pt>
                <c:pt idx="19">
                  <c:v>3.5714285714285712E-2</c:v>
                </c:pt>
                <c:pt idx="20" formatCode="General">
                  <c:v>0</c:v>
                </c:pt>
                <c:pt idx="21">
                  <c:v>1.9607843137254902E-2</c:v>
                </c:pt>
                <c:pt idx="22">
                  <c:v>6.8181818181818177E-2</c:v>
                </c:pt>
                <c:pt idx="23">
                  <c:v>0</c:v>
                </c:pt>
                <c:pt idx="24" formatCode="General">
                  <c:v>0</c:v>
                </c:pt>
                <c:pt idx="25">
                  <c:v>1.9607843137254902E-2</c:v>
                </c:pt>
                <c:pt idx="26">
                  <c:v>2.2727272727272728E-2</c:v>
                </c:pt>
                <c:pt idx="27">
                  <c:v>7.1428571428571425E-2</c:v>
                </c:pt>
                <c:pt idx="28" formatCode="General">
                  <c:v>0</c:v>
                </c:pt>
                <c:pt idx="29">
                  <c:v>0</c:v>
                </c:pt>
                <c:pt idx="30">
                  <c:v>2.2727272727272728E-2</c:v>
                </c:pt>
                <c:pt idx="31">
                  <c:v>7.1428571428571425E-2</c:v>
                </c:pt>
                <c:pt idx="32" formatCode="General">
                  <c:v>0</c:v>
                </c:pt>
                <c:pt idx="33">
                  <c:v>0</c:v>
                </c:pt>
                <c:pt idx="34">
                  <c:v>2.2727272727272728E-2</c:v>
                </c:pt>
                <c:pt idx="35">
                  <c:v>0</c:v>
                </c:pt>
                <c:pt idx="36" formatCode="General">
                  <c:v>0</c:v>
                </c:pt>
                <c:pt idx="37">
                  <c:v>0</c:v>
                </c:pt>
                <c:pt idx="38">
                  <c:v>0</c:v>
                </c:pt>
                <c:pt idx="39">
                  <c:v>0</c:v>
                </c:pt>
              </c:numCache>
            </c:numRef>
          </c:val>
          <c:extLst>
            <c:ext xmlns:c16="http://schemas.microsoft.com/office/drawing/2014/chart" uri="{C3380CC4-5D6E-409C-BE32-E72D297353CC}">
              <c16:uniqueId val="{0000000A-0768-422B-9F84-A811C025A8FA}"/>
            </c:ext>
          </c:extLst>
        </c:ser>
        <c:ser>
          <c:idx val="2"/>
          <c:order val="1"/>
          <c:tx>
            <c:strRef>
              <c:f>'Q16.DX取り組む目的（従業員別）DX活発'!$T$6</c:f>
              <c:strCache>
                <c:ptCount val="1"/>
                <c:pt idx="0">
                  <c:v>2番目</c:v>
                </c:pt>
              </c:strCache>
            </c:strRef>
          </c:tx>
          <c:spPr>
            <a:solidFill>
              <a:srgbClr val="FFFF99"/>
            </a:solidFill>
            <a:ln w="9525">
              <a:solidFill>
                <a:sysClr val="windowText" lastClr="000000"/>
              </a:solidFill>
            </a:ln>
            <a:effectLst/>
          </c:spPr>
          <c:invertIfNegative val="0"/>
          <c:cat>
            <c:strRef>
              <c:f>'Q16.DX取り組む目的（従業員別）DX活発'!$R$7:$R$46</c:f>
              <c:strCache>
                <c:ptCount val="40"/>
                <c:pt idx="0">
                  <c:v>【 新たな製品・サービスの創出 】             </c:v>
                </c:pt>
                <c:pt idx="1">
                  <c:v>20人以下（n=38）</c:v>
                </c:pt>
                <c:pt idx="2">
                  <c:v>21人以上100人以下（n=34）</c:v>
                </c:pt>
                <c:pt idx="3">
                  <c:v>101人以上（n=19）</c:v>
                </c:pt>
                <c:pt idx="4">
                  <c:v>【 業務効率化による生産性の向上 】            </c:v>
                </c:pt>
                <c:pt idx="5">
                  <c:v>20人以下（n=22）</c:v>
                </c:pt>
                <c:pt idx="6">
                  <c:v>21人以上100人以下（n=26）</c:v>
                </c:pt>
                <c:pt idx="7">
                  <c:v>101人以上（n=18）</c:v>
                </c:pt>
                <c:pt idx="8">
                  <c:v>【 既存の製品・サービスの高付加価値化 】         </c:v>
                </c:pt>
                <c:pt idx="9">
                  <c:v>20人以下（n=37）</c:v>
                </c:pt>
                <c:pt idx="10">
                  <c:v>21人以上100人以下（n=19）</c:v>
                </c:pt>
                <c:pt idx="11">
                  <c:v>101人以上（n=14）</c:v>
                </c:pt>
                <c:pt idx="12">
                  <c:v>【 顧客ごとに特化した製品・サービスの提供 】       </c:v>
                </c:pt>
                <c:pt idx="13">
                  <c:v>20人以下（n=16）</c:v>
                </c:pt>
                <c:pt idx="14">
                  <c:v>21人以上100人以下（n=13）</c:v>
                </c:pt>
                <c:pt idx="15">
                  <c:v>101人以上（n=5）</c:v>
                </c:pt>
                <c:pt idx="16">
                  <c:v>【 ビジネスモデルの根本的改革 】             </c:v>
                </c:pt>
                <c:pt idx="17">
                  <c:v>20人以下（n=9）</c:v>
                </c:pt>
                <c:pt idx="18">
                  <c:v>21人以上100人以下（n=11）</c:v>
                </c:pt>
                <c:pt idx="19">
                  <c:v>101人以上（n=13）</c:v>
                </c:pt>
                <c:pt idx="20">
                  <c:v>【 AI ・ 機械学習による最適なアクションの特定と実行 】</c:v>
                </c:pt>
                <c:pt idx="21">
                  <c:v>20人以下（n=12）</c:v>
                </c:pt>
                <c:pt idx="22">
                  <c:v>21人以上100人以下（n=8）</c:v>
                </c:pt>
                <c:pt idx="23">
                  <c:v>101人以上（n=7）</c:v>
                </c:pt>
                <c:pt idx="24">
                  <c:v>【 顧客中心主義の企業文化の定着 】            </c:v>
                </c:pt>
                <c:pt idx="25">
                  <c:v>20人以下（n=7）</c:v>
                </c:pt>
                <c:pt idx="26">
                  <c:v>21人以上100人以下（n=6）</c:v>
                </c:pt>
                <c:pt idx="27">
                  <c:v>101人以上（n=2）</c:v>
                </c:pt>
                <c:pt idx="28">
                  <c:v>【 企業文化や組織マインドの根本的変革 】         </c:v>
                </c:pt>
                <c:pt idx="29">
                  <c:v>20人以下（n=2）</c:v>
                </c:pt>
                <c:pt idx="30">
                  <c:v>21人以上100人以下（n=7）</c:v>
                </c:pt>
                <c:pt idx="31">
                  <c:v>101人以上（n=3）</c:v>
                </c:pt>
                <c:pt idx="32">
                  <c:v>【 外部エコシステムとの連携による収益・採算性の向上 】</c:v>
                </c:pt>
                <c:pt idx="33">
                  <c:v>20人以下（n=3）</c:v>
                </c:pt>
                <c:pt idx="34">
                  <c:v>21人以上100人以下（n=2）</c:v>
                </c:pt>
                <c:pt idx="35">
                  <c:v>101人以上（n=2）</c:v>
                </c:pt>
                <c:pt idx="36">
                  <c:v>【 市場やエコシステムの活性化 】             </c:v>
                </c:pt>
                <c:pt idx="37">
                  <c:v>20人以下（n=4）</c:v>
                </c:pt>
                <c:pt idx="38">
                  <c:v>21人以上100人以下（n=2）</c:v>
                </c:pt>
                <c:pt idx="39">
                  <c:v>101人以上（n=0）</c:v>
                </c:pt>
              </c:strCache>
            </c:strRef>
          </c:cat>
          <c:val>
            <c:numRef>
              <c:f>'Q16.DX取り組む目的（従業員別）DX活発'!$T$7:$T$46</c:f>
              <c:numCache>
                <c:formatCode>0.0%</c:formatCode>
                <c:ptCount val="40"/>
                <c:pt idx="0" formatCode="General">
                  <c:v>0</c:v>
                </c:pt>
                <c:pt idx="1">
                  <c:v>0.27450980392156865</c:v>
                </c:pt>
                <c:pt idx="2">
                  <c:v>0.29545454545454547</c:v>
                </c:pt>
                <c:pt idx="3">
                  <c:v>0.25</c:v>
                </c:pt>
                <c:pt idx="4" formatCode="General">
                  <c:v>0</c:v>
                </c:pt>
                <c:pt idx="5">
                  <c:v>9.8039215686274508E-2</c:v>
                </c:pt>
                <c:pt idx="6">
                  <c:v>9.0909090909090912E-2</c:v>
                </c:pt>
                <c:pt idx="7">
                  <c:v>7.1428571428571425E-2</c:v>
                </c:pt>
                <c:pt idx="8" formatCode="General">
                  <c:v>0</c:v>
                </c:pt>
                <c:pt idx="9">
                  <c:v>0.23529411764705882</c:v>
                </c:pt>
                <c:pt idx="10">
                  <c:v>0.13636363636363635</c:v>
                </c:pt>
                <c:pt idx="11">
                  <c:v>0.32142857142857145</c:v>
                </c:pt>
                <c:pt idx="12" formatCode="General">
                  <c:v>0</c:v>
                </c:pt>
                <c:pt idx="13">
                  <c:v>7.8431372549019607E-2</c:v>
                </c:pt>
                <c:pt idx="14">
                  <c:v>6.8181818181818177E-2</c:v>
                </c:pt>
                <c:pt idx="15">
                  <c:v>0.10714285714285714</c:v>
                </c:pt>
                <c:pt idx="16" formatCode="General">
                  <c:v>0</c:v>
                </c:pt>
                <c:pt idx="17">
                  <c:v>9.8039215686274508E-2</c:v>
                </c:pt>
                <c:pt idx="18">
                  <c:v>0.13636363636363635</c:v>
                </c:pt>
                <c:pt idx="19">
                  <c:v>0.17857142857142858</c:v>
                </c:pt>
                <c:pt idx="20" formatCode="General">
                  <c:v>0</c:v>
                </c:pt>
                <c:pt idx="21">
                  <c:v>0.11764705882352941</c:v>
                </c:pt>
                <c:pt idx="22">
                  <c:v>4.5454545454545456E-2</c:v>
                </c:pt>
                <c:pt idx="23">
                  <c:v>7.1428571428571425E-2</c:v>
                </c:pt>
                <c:pt idx="24" formatCode="General">
                  <c:v>0</c:v>
                </c:pt>
                <c:pt idx="25">
                  <c:v>3.9215686274509803E-2</c:v>
                </c:pt>
                <c:pt idx="26">
                  <c:v>9.0909090909090912E-2</c:v>
                </c:pt>
                <c:pt idx="27">
                  <c:v>0</c:v>
                </c:pt>
                <c:pt idx="28" formatCode="General">
                  <c:v>0</c:v>
                </c:pt>
                <c:pt idx="29">
                  <c:v>1.9607843137254902E-2</c:v>
                </c:pt>
                <c:pt idx="30">
                  <c:v>9.0909090909090912E-2</c:v>
                </c:pt>
                <c:pt idx="31">
                  <c:v>0</c:v>
                </c:pt>
                <c:pt idx="32" formatCode="General">
                  <c:v>0</c:v>
                </c:pt>
                <c:pt idx="33">
                  <c:v>0</c:v>
                </c:pt>
                <c:pt idx="34">
                  <c:v>0</c:v>
                </c:pt>
                <c:pt idx="35">
                  <c:v>0</c:v>
                </c:pt>
                <c:pt idx="36" formatCode="General">
                  <c:v>0</c:v>
                </c:pt>
                <c:pt idx="37">
                  <c:v>1.9607843137254902E-2</c:v>
                </c:pt>
                <c:pt idx="38">
                  <c:v>2.2727272727272728E-2</c:v>
                </c:pt>
                <c:pt idx="39">
                  <c:v>0</c:v>
                </c:pt>
              </c:numCache>
            </c:numRef>
          </c:val>
          <c:extLst>
            <c:ext xmlns:c16="http://schemas.microsoft.com/office/drawing/2014/chart" uri="{C3380CC4-5D6E-409C-BE32-E72D297353CC}">
              <c16:uniqueId val="{00000015-0768-422B-9F84-A811C025A8FA}"/>
            </c:ext>
          </c:extLst>
        </c:ser>
        <c:ser>
          <c:idx val="1"/>
          <c:order val="2"/>
          <c:tx>
            <c:strRef>
              <c:f>'Q16.DX取り組む目的（従業員別）DX活発'!$U$6</c:f>
              <c:strCache>
                <c:ptCount val="1"/>
                <c:pt idx="0">
                  <c:v>3番目</c:v>
                </c:pt>
              </c:strCache>
            </c:strRef>
          </c:tx>
          <c:spPr>
            <a:solidFill>
              <a:srgbClr val="2E75B6"/>
            </a:solidFill>
            <a:ln>
              <a:solidFill>
                <a:sysClr val="windowText" lastClr="000000"/>
              </a:solidFill>
            </a:ln>
            <a:effectLst/>
          </c:spPr>
          <c:invertIfNegative val="0"/>
          <c:cat>
            <c:strRef>
              <c:f>'Q16.DX取り組む目的（従業員別）DX活発'!$R$7:$R$46</c:f>
              <c:strCache>
                <c:ptCount val="40"/>
                <c:pt idx="0">
                  <c:v>【 新たな製品・サービスの創出 】             </c:v>
                </c:pt>
                <c:pt idx="1">
                  <c:v>20人以下（n=38）</c:v>
                </c:pt>
                <c:pt idx="2">
                  <c:v>21人以上100人以下（n=34）</c:v>
                </c:pt>
                <c:pt idx="3">
                  <c:v>101人以上（n=19）</c:v>
                </c:pt>
                <c:pt idx="4">
                  <c:v>【 業務効率化による生産性の向上 】            </c:v>
                </c:pt>
                <c:pt idx="5">
                  <c:v>20人以下（n=22）</c:v>
                </c:pt>
                <c:pt idx="6">
                  <c:v>21人以上100人以下（n=26）</c:v>
                </c:pt>
                <c:pt idx="7">
                  <c:v>101人以上（n=18）</c:v>
                </c:pt>
                <c:pt idx="8">
                  <c:v>【 既存の製品・サービスの高付加価値化 】         </c:v>
                </c:pt>
                <c:pt idx="9">
                  <c:v>20人以下（n=37）</c:v>
                </c:pt>
                <c:pt idx="10">
                  <c:v>21人以上100人以下（n=19）</c:v>
                </c:pt>
                <c:pt idx="11">
                  <c:v>101人以上（n=14）</c:v>
                </c:pt>
                <c:pt idx="12">
                  <c:v>【 顧客ごとに特化した製品・サービスの提供 】       </c:v>
                </c:pt>
                <c:pt idx="13">
                  <c:v>20人以下（n=16）</c:v>
                </c:pt>
                <c:pt idx="14">
                  <c:v>21人以上100人以下（n=13）</c:v>
                </c:pt>
                <c:pt idx="15">
                  <c:v>101人以上（n=5）</c:v>
                </c:pt>
                <c:pt idx="16">
                  <c:v>【 ビジネスモデルの根本的改革 】             </c:v>
                </c:pt>
                <c:pt idx="17">
                  <c:v>20人以下（n=9）</c:v>
                </c:pt>
                <c:pt idx="18">
                  <c:v>21人以上100人以下（n=11）</c:v>
                </c:pt>
                <c:pt idx="19">
                  <c:v>101人以上（n=13）</c:v>
                </c:pt>
                <c:pt idx="20">
                  <c:v>【 AI ・ 機械学習による最適なアクションの特定と実行 】</c:v>
                </c:pt>
                <c:pt idx="21">
                  <c:v>20人以下（n=12）</c:v>
                </c:pt>
                <c:pt idx="22">
                  <c:v>21人以上100人以下（n=8）</c:v>
                </c:pt>
                <c:pt idx="23">
                  <c:v>101人以上（n=7）</c:v>
                </c:pt>
                <c:pt idx="24">
                  <c:v>【 顧客中心主義の企業文化の定着 】            </c:v>
                </c:pt>
                <c:pt idx="25">
                  <c:v>20人以下（n=7）</c:v>
                </c:pt>
                <c:pt idx="26">
                  <c:v>21人以上100人以下（n=6）</c:v>
                </c:pt>
                <c:pt idx="27">
                  <c:v>101人以上（n=2）</c:v>
                </c:pt>
                <c:pt idx="28">
                  <c:v>【 企業文化や組織マインドの根本的変革 】         </c:v>
                </c:pt>
                <c:pt idx="29">
                  <c:v>20人以下（n=2）</c:v>
                </c:pt>
                <c:pt idx="30">
                  <c:v>21人以上100人以下（n=7）</c:v>
                </c:pt>
                <c:pt idx="31">
                  <c:v>101人以上（n=3）</c:v>
                </c:pt>
                <c:pt idx="32">
                  <c:v>【 外部エコシステムとの連携による収益・採算性の向上 】</c:v>
                </c:pt>
                <c:pt idx="33">
                  <c:v>20人以下（n=3）</c:v>
                </c:pt>
                <c:pt idx="34">
                  <c:v>21人以上100人以下（n=2）</c:v>
                </c:pt>
                <c:pt idx="35">
                  <c:v>101人以上（n=2）</c:v>
                </c:pt>
                <c:pt idx="36">
                  <c:v>【 市場やエコシステムの活性化 】             </c:v>
                </c:pt>
                <c:pt idx="37">
                  <c:v>20人以下（n=4）</c:v>
                </c:pt>
                <c:pt idx="38">
                  <c:v>21人以上100人以下（n=2）</c:v>
                </c:pt>
                <c:pt idx="39">
                  <c:v>101人以上（n=0）</c:v>
                </c:pt>
              </c:strCache>
            </c:strRef>
          </c:cat>
          <c:val>
            <c:numRef>
              <c:f>'Q16.DX取り組む目的（従業員別）DX活発'!$U$7:$U$46</c:f>
              <c:numCache>
                <c:formatCode>0.0%</c:formatCode>
                <c:ptCount val="40"/>
                <c:pt idx="0" formatCode="General">
                  <c:v>0</c:v>
                </c:pt>
                <c:pt idx="1">
                  <c:v>3.9215686274509803E-2</c:v>
                </c:pt>
                <c:pt idx="2">
                  <c:v>0.20454545454545456</c:v>
                </c:pt>
                <c:pt idx="3">
                  <c:v>7.1428571428571425E-2</c:v>
                </c:pt>
                <c:pt idx="4" formatCode="General">
                  <c:v>0</c:v>
                </c:pt>
                <c:pt idx="5">
                  <c:v>0.11764705882352941</c:v>
                </c:pt>
                <c:pt idx="6">
                  <c:v>0.20454545454545456</c:v>
                </c:pt>
                <c:pt idx="7">
                  <c:v>0.21428571428571427</c:v>
                </c:pt>
                <c:pt idx="8" formatCode="General">
                  <c:v>0</c:v>
                </c:pt>
                <c:pt idx="9">
                  <c:v>0.27450980392156865</c:v>
                </c:pt>
                <c:pt idx="10">
                  <c:v>0.11363636363636363</c:v>
                </c:pt>
                <c:pt idx="11">
                  <c:v>7.1428571428571425E-2</c:v>
                </c:pt>
                <c:pt idx="12" formatCode="General">
                  <c:v>0</c:v>
                </c:pt>
                <c:pt idx="13">
                  <c:v>0.15686274509803921</c:v>
                </c:pt>
                <c:pt idx="14">
                  <c:v>0.15909090909090909</c:v>
                </c:pt>
                <c:pt idx="15">
                  <c:v>7.1428571428571425E-2</c:v>
                </c:pt>
                <c:pt idx="16" formatCode="General">
                  <c:v>0</c:v>
                </c:pt>
                <c:pt idx="17">
                  <c:v>5.8823529411764705E-2</c:v>
                </c:pt>
                <c:pt idx="18">
                  <c:v>6.8181818181818177E-2</c:v>
                </c:pt>
                <c:pt idx="19">
                  <c:v>0.25</c:v>
                </c:pt>
                <c:pt idx="20" formatCode="General">
                  <c:v>0</c:v>
                </c:pt>
                <c:pt idx="21">
                  <c:v>9.8039215686274508E-2</c:v>
                </c:pt>
                <c:pt idx="22">
                  <c:v>6.8181818181818177E-2</c:v>
                </c:pt>
                <c:pt idx="23">
                  <c:v>0.17857142857142858</c:v>
                </c:pt>
                <c:pt idx="24" formatCode="General">
                  <c:v>0</c:v>
                </c:pt>
                <c:pt idx="25">
                  <c:v>7.8431372549019607E-2</c:v>
                </c:pt>
                <c:pt idx="26">
                  <c:v>2.2727272727272728E-2</c:v>
                </c:pt>
                <c:pt idx="27">
                  <c:v>0</c:v>
                </c:pt>
                <c:pt idx="28" formatCode="General">
                  <c:v>0</c:v>
                </c:pt>
                <c:pt idx="29">
                  <c:v>1.9607843137254902E-2</c:v>
                </c:pt>
                <c:pt idx="30">
                  <c:v>4.5454545454545456E-2</c:v>
                </c:pt>
                <c:pt idx="31">
                  <c:v>3.5714285714285712E-2</c:v>
                </c:pt>
                <c:pt idx="32" formatCode="General">
                  <c:v>0</c:v>
                </c:pt>
                <c:pt idx="33">
                  <c:v>5.8823529411764705E-2</c:v>
                </c:pt>
                <c:pt idx="34">
                  <c:v>2.2727272727272728E-2</c:v>
                </c:pt>
                <c:pt idx="35">
                  <c:v>7.1428571428571425E-2</c:v>
                </c:pt>
                <c:pt idx="36" formatCode="General">
                  <c:v>0</c:v>
                </c:pt>
                <c:pt idx="37">
                  <c:v>5.8823529411764705E-2</c:v>
                </c:pt>
                <c:pt idx="38">
                  <c:v>2.2727272727272728E-2</c:v>
                </c:pt>
                <c:pt idx="39">
                  <c:v>0</c:v>
                </c:pt>
              </c:numCache>
            </c:numRef>
          </c:val>
          <c:extLst>
            <c:ext xmlns:c16="http://schemas.microsoft.com/office/drawing/2014/chart" uri="{C3380CC4-5D6E-409C-BE32-E72D297353CC}">
              <c16:uniqueId val="{00000020-0768-422B-9F84-A811C025A8F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663908045977008"/>
          <c:y val="0.71709259259259261"/>
          <c:w val="0.12438275862068965"/>
          <c:h val="7.83228956228956E-2"/>
        </c:manualLayout>
      </c:layout>
      <c:overlay val="0"/>
      <c:spPr>
        <a:solidFill>
          <a:schemeClr val="bg1"/>
        </a:solidFill>
        <a:ln>
          <a:noFill/>
        </a:ln>
        <a:effectLst/>
      </c:spPr>
      <c:txPr>
        <a:bodyPr rot="0" vert="horz"/>
        <a:lstStyle/>
        <a:p>
          <a:pPr>
            <a:defRPr sz="900"/>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0079365079365079E-2"/>
        </c:manualLayout>
      </c:layout>
      <c:overlay val="1"/>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099876383631523"/>
          <c:y val="0.42728125"/>
          <c:w val="0.43259135188451231"/>
          <c:h val="0.54581684027777777"/>
        </c:manualLayout>
      </c:layout>
      <c:barChart>
        <c:barDir val="bar"/>
        <c:grouping val="clustered"/>
        <c:varyColors val="0"/>
        <c:ser>
          <c:idx val="0"/>
          <c:order val="0"/>
          <c:spPr>
            <a:solidFill>
              <a:schemeClr val="accent6"/>
            </a:solidFill>
            <a:ln>
              <a:solidFill>
                <a:schemeClr val="tx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12450703703703701"/>
                      <c:h val="0.152796875"/>
                    </c:manualLayout>
                  </c15:layout>
                </c:ext>
                <c:ext xmlns:c16="http://schemas.microsoft.com/office/drawing/2014/chart" uri="{C3380CC4-5D6E-409C-BE32-E72D297353CC}">
                  <c16:uniqueId val="{00000000-8E54-4B44-AD18-3589E4330C3A}"/>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'[4]Q4.主な事業と適応分野'!$F$30:$F$33</c:f>
              <c:strCache>
                <c:ptCount val="4"/>
                <c:pt idx="0">
                  <c:v>受託開発・人材派遣</c:v>
                </c:pt>
                <c:pt idx="1">
                  <c:v>ソフトウェア製品開発</c:v>
                </c:pt>
                <c:pt idx="2">
                  <c:v>ハードウェア製品開発</c:v>
                </c:pt>
                <c:pt idx="3">
                  <c:v>その他の事業</c:v>
                </c:pt>
              </c:strCache>
            </c:strRef>
          </c:cat>
          <c:val>
            <c:numRef>
              <c:f>'[4]Q4.主な事業と適応分野'!$G$30:$G$33</c:f>
              <c:numCache>
                <c:formatCode>General</c:formatCode>
                <c:ptCount val="4"/>
                <c:pt idx="0">
                  <c:v>0.69259259259259254</c:v>
                </c:pt>
                <c:pt idx="1">
                  <c:v>0.52222222222222225</c:v>
                </c:pt>
                <c:pt idx="2">
                  <c:v>9.6296296296296297E-2</c:v>
                </c:pt>
                <c:pt idx="3">
                  <c:v>0.2814814814814815</c:v>
                </c:pt>
              </c:numCache>
            </c:numRef>
          </c:val>
          <c:extLst>
            <c:ext xmlns:c16="http://schemas.microsoft.com/office/drawing/2014/chart" uri="{C3380CC4-5D6E-409C-BE32-E72D297353CC}">
              <c16:uniqueId val="{00000001-8E54-4B44-AD18-3589E4330C3A}"/>
            </c:ext>
          </c:extLst>
        </c:ser>
        <c:dLbls>
          <c:showLegendKey val="0"/>
          <c:showVal val="0"/>
          <c:showCatName val="0"/>
          <c:showSerName val="0"/>
          <c:showPercent val="0"/>
          <c:showBubbleSize val="0"/>
        </c:dLbls>
        <c:gapWidth val="130"/>
        <c:axId val="557223912"/>
        <c:axId val="557216040"/>
      </c:barChart>
      <c:catAx>
        <c:axId val="5572239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16040"/>
        <c:crosses val="autoZero"/>
        <c:auto val="1"/>
        <c:lblAlgn val="ctr"/>
        <c:lblOffset val="0"/>
        <c:noMultiLvlLbl val="0"/>
      </c:catAx>
      <c:valAx>
        <c:axId val="55721604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7223912"/>
        <c:crosses val="autoZero"/>
        <c:crossBetween val="between"/>
        <c:majorUnit val="0.2"/>
      </c:valAx>
      <c:spPr>
        <a:solidFill>
          <a:sysClr val="window" lastClr="FFFFFF"/>
        </a:solidFill>
        <a:ln>
          <a:solidFill>
            <a:schemeClr val="bg1">
              <a:lumMod val="65000"/>
            </a:schemeClr>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'Q16.DX取り組む目的（従業員別）DX活発'!$J$53</c:f>
          <c:strCache>
            <c:ptCount val="1"/>
            <c:pt idx="0">
              <c:v>20人以下 (N=27)
21人以上100人以下 (N=27)
101人以上 (N=16)</c:v>
            </c:pt>
          </c:strCache>
        </c:strRef>
      </c:tx>
      <c:layout>
        <c:manualLayout>
          <c:xMode val="edge"/>
          <c:yMode val="edge"/>
          <c:x val="0.60103256704980845"/>
          <c:y val="0.8422069023569023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3241609013289922"/>
          <c:y val="4.681822366601919E-2"/>
          <c:w val="0.52376327172176362"/>
          <c:h val="0.93274501194737991"/>
        </c:manualLayout>
      </c:layout>
      <c:barChart>
        <c:barDir val="bar"/>
        <c:grouping val="stacked"/>
        <c:varyColors val="0"/>
        <c:ser>
          <c:idx val="0"/>
          <c:order val="0"/>
          <c:tx>
            <c:strRef>
              <c:f>'Q16.DX取り組む目的（従業員別）DX活発'!$S$6</c:f>
              <c:strCache>
                <c:ptCount val="1"/>
                <c:pt idx="0">
                  <c:v>1番目</c:v>
                </c:pt>
              </c:strCache>
            </c:strRef>
          </c:tx>
          <c:spPr>
            <a:solidFill>
              <a:srgbClr val="FF996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20人以下（n=16）</c:v>
                </c:pt>
                <c:pt idx="2">
                  <c:v>21人以上100人以下（n=16）</c:v>
                </c:pt>
                <c:pt idx="3">
                  <c:v>101人以上（n=11）</c:v>
                </c:pt>
                <c:pt idx="4">
                  <c:v>【 新たな製品・サービスの創出 】             </c:v>
                </c:pt>
                <c:pt idx="5">
                  <c:v>20人以下（n=18）</c:v>
                </c:pt>
                <c:pt idx="6">
                  <c:v>21人以上100人以下（n=20）</c:v>
                </c:pt>
                <c:pt idx="7">
                  <c:v>101人以上（n=8）</c:v>
                </c:pt>
                <c:pt idx="8">
                  <c:v>【 既存の製品・サービスの高付加価値化 】         </c:v>
                </c:pt>
                <c:pt idx="9">
                  <c:v>20人以下（n=13）</c:v>
                </c:pt>
                <c:pt idx="10">
                  <c:v>21人以上100人以下（n=9）</c:v>
                </c:pt>
                <c:pt idx="11">
                  <c:v>101人以上（n=6）</c:v>
                </c:pt>
                <c:pt idx="12">
                  <c:v>【 AI ・ 機械学習による最適なアクションの特定と実行 】</c:v>
                </c:pt>
                <c:pt idx="13">
                  <c:v>20人以下（n=8）</c:v>
                </c:pt>
                <c:pt idx="14">
                  <c:v>21人以上100人以下（n=7）</c:v>
                </c:pt>
                <c:pt idx="15">
                  <c:v>101人以上（n=6）</c:v>
                </c:pt>
                <c:pt idx="16">
                  <c:v>【 ビジネスモデルの根本的改革 】             </c:v>
                </c:pt>
                <c:pt idx="17">
                  <c:v>20人以下（n=6）</c:v>
                </c:pt>
                <c:pt idx="18">
                  <c:v>21人以上100人以下（n=9）</c:v>
                </c:pt>
                <c:pt idx="19">
                  <c:v>101人以上（n=5）</c:v>
                </c:pt>
                <c:pt idx="20">
                  <c:v>【 顧客ごとに特化した製品・サービスの提供 】       </c:v>
                </c:pt>
                <c:pt idx="21">
                  <c:v>20人以下（n=11）</c:v>
                </c:pt>
                <c:pt idx="22">
                  <c:v>21人以上100人以下（n=9）</c:v>
                </c:pt>
                <c:pt idx="23">
                  <c:v>101人以上（n=6）</c:v>
                </c:pt>
                <c:pt idx="24">
                  <c:v>【 顧客中心主義の企業文化の定着 】            </c:v>
                </c:pt>
                <c:pt idx="25">
                  <c:v>20人以下（n=3）</c:v>
                </c:pt>
                <c:pt idx="26">
                  <c:v>21人以上100人以下（n=3）</c:v>
                </c:pt>
                <c:pt idx="27">
                  <c:v>101人以上（n=0）</c:v>
                </c:pt>
                <c:pt idx="28">
                  <c:v>【 企業文化や組織マインドの根本的変革 】         </c:v>
                </c:pt>
                <c:pt idx="29">
                  <c:v>20人以下（n=2）</c:v>
                </c:pt>
                <c:pt idx="30">
                  <c:v>21人以上100人以下（n=4）</c:v>
                </c:pt>
                <c:pt idx="31">
                  <c:v>101人以上（n=5）</c:v>
                </c:pt>
                <c:pt idx="32">
                  <c:v>【 外部エコシステムとの連携による収益・採算性の向上 】</c:v>
                </c:pt>
                <c:pt idx="33">
                  <c:v>20人以下（n=3）</c:v>
                </c:pt>
                <c:pt idx="34">
                  <c:v>21人以上100人以下（n=0）</c:v>
                </c:pt>
                <c:pt idx="35">
                  <c:v>101人以上（n=1）</c:v>
                </c:pt>
                <c:pt idx="36">
                  <c:v>【 市場やエコシステムの活性化 】             </c:v>
                </c:pt>
                <c:pt idx="37">
                  <c:v>20人以下（n=0）</c:v>
                </c:pt>
                <c:pt idx="38">
                  <c:v>21人以上100人以下（n=2）</c:v>
                </c:pt>
                <c:pt idx="39">
                  <c:v>101人以上（n=0）</c:v>
                </c:pt>
              </c:strCache>
            </c:strRef>
          </c:cat>
          <c:val>
            <c:numRef>
              <c:f>'Q16.DX取り組む目的（従業員別）DX活発'!$S$7:$S$46</c:f>
              <c:numCache>
                <c:formatCode>0.0%</c:formatCode>
                <c:ptCount val="40"/>
                <c:pt idx="0" formatCode="General">
                  <c:v>0</c:v>
                </c:pt>
                <c:pt idx="1">
                  <c:v>0.44444444444444442</c:v>
                </c:pt>
                <c:pt idx="2">
                  <c:v>0.40740740740740738</c:v>
                </c:pt>
                <c:pt idx="3">
                  <c:v>0.4375</c:v>
                </c:pt>
                <c:pt idx="4" formatCode="General">
                  <c:v>0</c:v>
                </c:pt>
                <c:pt idx="5">
                  <c:v>0.25925925925925924</c:v>
                </c:pt>
                <c:pt idx="6">
                  <c:v>0.22222222222222221</c:v>
                </c:pt>
                <c:pt idx="7">
                  <c:v>0.1875</c:v>
                </c:pt>
                <c:pt idx="8" formatCode="General">
                  <c:v>0</c:v>
                </c:pt>
                <c:pt idx="9">
                  <c:v>7.407407407407407E-2</c:v>
                </c:pt>
                <c:pt idx="10">
                  <c:v>0.18518518518518517</c:v>
                </c:pt>
                <c:pt idx="11">
                  <c:v>0.125</c:v>
                </c:pt>
                <c:pt idx="12" formatCode="General">
                  <c:v>0</c:v>
                </c:pt>
                <c:pt idx="13">
                  <c:v>7.407407407407407E-2</c:v>
                </c:pt>
                <c:pt idx="14">
                  <c:v>0</c:v>
                </c:pt>
                <c:pt idx="15">
                  <c:v>6.25E-2</c:v>
                </c:pt>
                <c:pt idx="16" formatCode="General">
                  <c:v>0</c:v>
                </c:pt>
                <c:pt idx="17">
                  <c:v>3.7037037037037035E-2</c:v>
                </c:pt>
                <c:pt idx="18">
                  <c:v>3.7037037037037035E-2</c:v>
                </c:pt>
                <c:pt idx="19">
                  <c:v>6.25E-2</c:v>
                </c:pt>
                <c:pt idx="20" formatCode="General">
                  <c:v>0</c:v>
                </c:pt>
                <c:pt idx="21">
                  <c:v>3.7037037037037035E-2</c:v>
                </c:pt>
                <c:pt idx="22">
                  <c:v>3.7037037037037035E-2</c:v>
                </c:pt>
                <c:pt idx="23">
                  <c:v>6.25E-2</c:v>
                </c:pt>
                <c:pt idx="24" formatCode="General">
                  <c:v>0</c:v>
                </c:pt>
                <c:pt idx="25">
                  <c:v>3.7037037037037035E-2</c:v>
                </c:pt>
                <c:pt idx="26">
                  <c:v>7.407407407407407E-2</c:v>
                </c:pt>
                <c:pt idx="27">
                  <c:v>0</c:v>
                </c:pt>
                <c:pt idx="28" formatCode="General">
                  <c:v>0</c:v>
                </c:pt>
                <c:pt idx="29">
                  <c:v>0</c:v>
                </c:pt>
                <c:pt idx="30">
                  <c:v>3.7037037037037035E-2</c:v>
                </c:pt>
                <c:pt idx="31">
                  <c:v>6.25E-2</c:v>
                </c:pt>
                <c:pt idx="32" formatCode="General">
                  <c:v>0</c:v>
                </c:pt>
                <c:pt idx="33">
                  <c:v>3.7037037037037035E-2</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0A-8C7B-4BD6-BC4B-F76F6E1EACA8}"/>
            </c:ext>
          </c:extLst>
        </c:ser>
        <c:ser>
          <c:idx val="2"/>
          <c:order val="1"/>
          <c:tx>
            <c:strRef>
              <c:f>'Q16.DX取り組む目的（従業員別）DX活発'!$T$6</c:f>
              <c:strCache>
                <c:ptCount val="1"/>
                <c:pt idx="0">
                  <c:v>2番目</c:v>
                </c:pt>
              </c:strCache>
            </c:strRef>
          </c:tx>
          <c:spPr>
            <a:solidFill>
              <a:srgbClr val="FFFF99"/>
            </a:solidFill>
            <a:ln w="9525">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20人以下（n=16）</c:v>
                </c:pt>
                <c:pt idx="2">
                  <c:v>21人以上100人以下（n=16）</c:v>
                </c:pt>
                <c:pt idx="3">
                  <c:v>101人以上（n=11）</c:v>
                </c:pt>
                <c:pt idx="4">
                  <c:v>【 新たな製品・サービスの創出 】             </c:v>
                </c:pt>
                <c:pt idx="5">
                  <c:v>20人以下（n=18）</c:v>
                </c:pt>
                <c:pt idx="6">
                  <c:v>21人以上100人以下（n=20）</c:v>
                </c:pt>
                <c:pt idx="7">
                  <c:v>101人以上（n=8）</c:v>
                </c:pt>
                <c:pt idx="8">
                  <c:v>【 既存の製品・サービスの高付加価値化 】         </c:v>
                </c:pt>
                <c:pt idx="9">
                  <c:v>20人以下（n=13）</c:v>
                </c:pt>
                <c:pt idx="10">
                  <c:v>21人以上100人以下（n=9）</c:v>
                </c:pt>
                <c:pt idx="11">
                  <c:v>101人以上（n=6）</c:v>
                </c:pt>
                <c:pt idx="12">
                  <c:v>【 AI ・ 機械学習による最適なアクションの特定と実行 】</c:v>
                </c:pt>
                <c:pt idx="13">
                  <c:v>20人以下（n=8）</c:v>
                </c:pt>
                <c:pt idx="14">
                  <c:v>21人以上100人以下（n=7）</c:v>
                </c:pt>
                <c:pt idx="15">
                  <c:v>101人以上（n=6）</c:v>
                </c:pt>
                <c:pt idx="16">
                  <c:v>【 ビジネスモデルの根本的改革 】             </c:v>
                </c:pt>
                <c:pt idx="17">
                  <c:v>20人以下（n=6）</c:v>
                </c:pt>
                <c:pt idx="18">
                  <c:v>21人以上100人以下（n=9）</c:v>
                </c:pt>
                <c:pt idx="19">
                  <c:v>101人以上（n=5）</c:v>
                </c:pt>
                <c:pt idx="20">
                  <c:v>【 顧客ごとに特化した製品・サービスの提供 】       </c:v>
                </c:pt>
                <c:pt idx="21">
                  <c:v>20人以下（n=11）</c:v>
                </c:pt>
                <c:pt idx="22">
                  <c:v>21人以上100人以下（n=9）</c:v>
                </c:pt>
                <c:pt idx="23">
                  <c:v>101人以上（n=6）</c:v>
                </c:pt>
                <c:pt idx="24">
                  <c:v>【 顧客中心主義の企業文化の定着 】            </c:v>
                </c:pt>
                <c:pt idx="25">
                  <c:v>20人以下（n=3）</c:v>
                </c:pt>
                <c:pt idx="26">
                  <c:v>21人以上100人以下（n=3）</c:v>
                </c:pt>
                <c:pt idx="27">
                  <c:v>101人以上（n=0）</c:v>
                </c:pt>
                <c:pt idx="28">
                  <c:v>【 企業文化や組織マインドの根本的変革 】         </c:v>
                </c:pt>
                <c:pt idx="29">
                  <c:v>20人以下（n=2）</c:v>
                </c:pt>
                <c:pt idx="30">
                  <c:v>21人以上100人以下（n=4）</c:v>
                </c:pt>
                <c:pt idx="31">
                  <c:v>101人以上（n=5）</c:v>
                </c:pt>
                <c:pt idx="32">
                  <c:v>【 外部エコシステムとの連携による収益・採算性の向上 】</c:v>
                </c:pt>
                <c:pt idx="33">
                  <c:v>20人以下（n=3）</c:v>
                </c:pt>
                <c:pt idx="34">
                  <c:v>21人以上100人以下（n=0）</c:v>
                </c:pt>
                <c:pt idx="35">
                  <c:v>101人以上（n=1）</c:v>
                </c:pt>
                <c:pt idx="36">
                  <c:v>【 市場やエコシステムの活性化 】             </c:v>
                </c:pt>
                <c:pt idx="37">
                  <c:v>20人以下（n=0）</c:v>
                </c:pt>
                <c:pt idx="38">
                  <c:v>21人以上100人以下（n=2）</c:v>
                </c:pt>
                <c:pt idx="39">
                  <c:v>101人以上（n=0）</c:v>
                </c:pt>
              </c:strCache>
            </c:strRef>
          </c:cat>
          <c:val>
            <c:numRef>
              <c:f>'Q16.DX取り組む目的（従業員別）DX活発'!$T$7:$T$46</c:f>
              <c:numCache>
                <c:formatCode>0.0%</c:formatCode>
                <c:ptCount val="40"/>
                <c:pt idx="0" formatCode="General">
                  <c:v>0</c:v>
                </c:pt>
                <c:pt idx="1">
                  <c:v>3.7037037037037035E-2</c:v>
                </c:pt>
                <c:pt idx="2">
                  <c:v>0.14814814814814814</c:v>
                </c:pt>
                <c:pt idx="3">
                  <c:v>0.125</c:v>
                </c:pt>
                <c:pt idx="4" formatCode="General">
                  <c:v>0</c:v>
                </c:pt>
                <c:pt idx="5">
                  <c:v>0.33333333333333331</c:v>
                </c:pt>
                <c:pt idx="6">
                  <c:v>0.25925925925925924</c:v>
                </c:pt>
                <c:pt idx="7">
                  <c:v>0.125</c:v>
                </c:pt>
                <c:pt idx="8" formatCode="General">
                  <c:v>0</c:v>
                </c:pt>
                <c:pt idx="9">
                  <c:v>0.25925925925925924</c:v>
                </c:pt>
                <c:pt idx="10">
                  <c:v>3.7037037037037035E-2</c:v>
                </c:pt>
                <c:pt idx="11">
                  <c:v>0.125</c:v>
                </c:pt>
                <c:pt idx="12" formatCode="General">
                  <c:v>0</c:v>
                </c:pt>
                <c:pt idx="13">
                  <c:v>0.14814814814814814</c:v>
                </c:pt>
                <c:pt idx="14">
                  <c:v>0.22222222222222221</c:v>
                </c:pt>
                <c:pt idx="15">
                  <c:v>0.1875</c:v>
                </c:pt>
                <c:pt idx="16" formatCode="General">
                  <c:v>0</c:v>
                </c:pt>
                <c:pt idx="17">
                  <c:v>0.1111111111111111</c:v>
                </c:pt>
                <c:pt idx="18">
                  <c:v>0.14814814814814814</c:v>
                </c:pt>
                <c:pt idx="19">
                  <c:v>6.25E-2</c:v>
                </c:pt>
                <c:pt idx="20" formatCode="General">
                  <c:v>0</c:v>
                </c:pt>
                <c:pt idx="21">
                  <c:v>3.7037037037037035E-2</c:v>
                </c:pt>
                <c:pt idx="22">
                  <c:v>0.1111111111111111</c:v>
                </c:pt>
                <c:pt idx="23">
                  <c:v>0.125</c:v>
                </c:pt>
                <c:pt idx="24" formatCode="General">
                  <c:v>0</c:v>
                </c:pt>
                <c:pt idx="25">
                  <c:v>3.7037037037037035E-2</c:v>
                </c:pt>
                <c:pt idx="26">
                  <c:v>3.7037037037037035E-2</c:v>
                </c:pt>
                <c:pt idx="27">
                  <c:v>0</c:v>
                </c:pt>
                <c:pt idx="28" formatCode="General">
                  <c:v>0</c:v>
                </c:pt>
                <c:pt idx="29">
                  <c:v>0</c:v>
                </c:pt>
                <c:pt idx="30">
                  <c:v>3.7037037037037035E-2</c:v>
                </c:pt>
                <c:pt idx="31">
                  <c:v>0.1875</c:v>
                </c:pt>
                <c:pt idx="32" formatCode="General">
                  <c:v>0</c:v>
                </c:pt>
                <c:pt idx="33">
                  <c:v>3.7037037037037035E-2</c:v>
                </c:pt>
                <c:pt idx="34">
                  <c:v>0</c:v>
                </c:pt>
                <c:pt idx="35">
                  <c:v>6.25E-2</c:v>
                </c:pt>
                <c:pt idx="36" formatCode="General">
                  <c:v>0</c:v>
                </c:pt>
                <c:pt idx="37">
                  <c:v>0</c:v>
                </c:pt>
                <c:pt idx="38">
                  <c:v>0</c:v>
                </c:pt>
                <c:pt idx="39">
                  <c:v>0</c:v>
                </c:pt>
              </c:numCache>
            </c:numRef>
          </c:val>
          <c:extLst>
            <c:ext xmlns:c16="http://schemas.microsoft.com/office/drawing/2014/chart" uri="{C3380CC4-5D6E-409C-BE32-E72D297353CC}">
              <c16:uniqueId val="{00000015-8C7B-4BD6-BC4B-F76F6E1EACA8}"/>
            </c:ext>
          </c:extLst>
        </c:ser>
        <c:ser>
          <c:idx val="1"/>
          <c:order val="2"/>
          <c:tx>
            <c:strRef>
              <c:f>'Q16.DX取り組む目的（従業員別）DX活発'!$U$6</c:f>
              <c:strCache>
                <c:ptCount val="1"/>
                <c:pt idx="0">
                  <c:v>3番目</c:v>
                </c:pt>
              </c:strCache>
            </c:strRef>
          </c:tx>
          <c:spPr>
            <a:solidFill>
              <a:srgbClr val="2E75B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20人以下（n=16）</c:v>
                </c:pt>
                <c:pt idx="2">
                  <c:v>21人以上100人以下（n=16）</c:v>
                </c:pt>
                <c:pt idx="3">
                  <c:v>101人以上（n=11）</c:v>
                </c:pt>
                <c:pt idx="4">
                  <c:v>【 新たな製品・サービスの創出 】             </c:v>
                </c:pt>
                <c:pt idx="5">
                  <c:v>20人以下（n=18）</c:v>
                </c:pt>
                <c:pt idx="6">
                  <c:v>21人以上100人以下（n=20）</c:v>
                </c:pt>
                <c:pt idx="7">
                  <c:v>101人以上（n=8）</c:v>
                </c:pt>
                <c:pt idx="8">
                  <c:v>【 既存の製品・サービスの高付加価値化 】         </c:v>
                </c:pt>
                <c:pt idx="9">
                  <c:v>20人以下（n=13）</c:v>
                </c:pt>
                <c:pt idx="10">
                  <c:v>21人以上100人以下（n=9）</c:v>
                </c:pt>
                <c:pt idx="11">
                  <c:v>101人以上（n=6）</c:v>
                </c:pt>
                <c:pt idx="12">
                  <c:v>【 AI ・ 機械学習による最適なアクションの特定と実行 】</c:v>
                </c:pt>
                <c:pt idx="13">
                  <c:v>20人以下（n=8）</c:v>
                </c:pt>
                <c:pt idx="14">
                  <c:v>21人以上100人以下（n=7）</c:v>
                </c:pt>
                <c:pt idx="15">
                  <c:v>101人以上（n=6）</c:v>
                </c:pt>
                <c:pt idx="16">
                  <c:v>【 ビジネスモデルの根本的改革 】             </c:v>
                </c:pt>
                <c:pt idx="17">
                  <c:v>20人以下（n=6）</c:v>
                </c:pt>
                <c:pt idx="18">
                  <c:v>21人以上100人以下（n=9）</c:v>
                </c:pt>
                <c:pt idx="19">
                  <c:v>101人以上（n=5）</c:v>
                </c:pt>
                <c:pt idx="20">
                  <c:v>【 顧客ごとに特化した製品・サービスの提供 】       </c:v>
                </c:pt>
                <c:pt idx="21">
                  <c:v>20人以下（n=11）</c:v>
                </c:pt>
                <c:pt idx="22">
                  <c:v>21人以上100人以下（n=9）</c:v>
                </c:pt>
                <c:pt idx="23">
                  <c:v>101人以上（n=6）</c:v>
                </c:pt>
                <c:pt idx="24">
                  <c:v>【 顧客中心主義の企業文化の定着 】            </c:v>
                </c:pt>
                <c:pt idx="25">
                  <c:v>20人以下（n=3）</c:v>
                </c:pt>
                <c:pt idx="26">
                  <c:v>21人以上100人以下（n=3）</c:v>
                </c:pt>
                <c:pt idx="27">
                  <c:v>101人以上（n=0）</c:v>
                </c:pt>
                <c:pt idx="28">
                  <c:v>【 企業文化や組織マインドの根本的変革 】         </c:v>
                </c:pt>
                <c:pt idx="29">
                  <c:v>20人以下（n=2）</c:v>
                </c:pt>
                <c:pt idx="30">
                  <c:v>21人以上100人以下（n=4）</c:v>
                </c:pt>
                <c:pt idx="31">
                  <c:v>101人以上（n=5）</c:v>
                </c:pt>
                <c:pt idx="32">
                  <c:v>【 外部エコシステムとの連携による収益・採算性の向上 】</c:v>
                </c:pt>
                <c:pt idx="33">
                  <c:v>20人以下（n=3）</c:v>
                </c:pt>
                <c:pt idx="34">
                  <c:v>21人以上100人以下（n=0）</c:v>
                </c:pt>
                <c:pt idx="35">
                  <c:v>101人以上（n=1）</c:v>
                </c:pt>
                <c:pt idx="36">
                  <c:v>【 市場やエコシステムの活性化 】             </c:v>
                </c:pt>
                <c:pt idx="37">
                  <c:v>20人以下（n=0）</c:v>
                </c:pt>
                <c:pt idx="38">
                  <c:v>21人以上100人以下（n=2）</c:v>
                </c:pt>
                <c:pt idx="39">
                  <c:v>101人以上（n=0）</c:v>
                </c:pt>
              </c:strCache>
            </c:strRef>
          </c:cat>
          <c:val>
            <c:numRef>
              <c:f>'Q16.DX取り組む目的（従業員別）DX活発'!$U$7:$U$46</c:f>
              <c:numCache>
                <c:formatCode>0.0%</c:formatCode>
                <c:ptCount val="40"/>
                <c:pt idx="0" formatCode="General">
                  <c:v>0</c:v>
                </c:pt>
                <c:pt idx="1">
                  <c:v>0.1111111111111111</c:v>
                </c:pt>
                <c:pt idx="2">
                  <c:v>3.7037037037037035E-2</c:v>
                </c:pt>
                <c:pt idx="3">
                  <c:v>0.125</c:v>
                </c:pt>
                <c:pt idx="4" formatCode="General">
                  <c:v>0</c:v>
                </c:pt>
                <c:pt idx="5">
                  <c:v>7.407407407407407E-2</c:v>
                </c:pt>
                <c:pt idx="6">
                  <c:v>0.25925925925925924</c:v>
                </c:pt>
                <c:pt idx="7">
                  <c:v>0.1875</c:v>
                </c:pt>
                <c:pt idx="8" formatCode="General">
                  <c:v>0</c:v>
                </c:pt>
                <c:pt idx="9">
                  <c:v>0.14814814814814814</c:v>
                </c:pt>
                <c:pt idx="10">
                  <c:v>0.1111111111111111</c:v>
                </c:pt>
                <c:pt idx="11">
                  <c:v>0.125</c:v>
                </c:pt>
                <c:pt idx="12" formatCode="General">
                  <c:v>0</c:v>
                </c:pt>
                <c:pt idx="13">
                  <c:v>7.407407407407407E-2</c:v>
                </c:pt>
                <c:pt idx="14">
                  <c:v>3.7037037037037035E-2</c:v>
                </c:pt>
                <c:pt idx="15">
                  <c:v>0.125</c:v>
                </c:pt>
                <c:pt idx="16" formatCode="General">
                  <c:v>0</c:v>
                </c:pt>
                <c:pt idx="17">
                  <c:v>7.407407407407407E-2</c:v>
                </c:pt>
                <c:pt idx="18">
                  <c:v>0.14814814814814814</c:v>
                </c:pt>
                <c:pt idx="19">
                  <c:v>0.1875</c:v>
                </c:pt>
                <c:pt idx="20" formatCode="General">
                  <c:v>0</c:v>
                </c:pt>
                <c:pt idx="21">
                  <c:v>0.33333333333333331</c:v>
                </c:pt>
                <c:pt idx="22">
                  <c:v>0.18518518518518517</c:v>
                </c:pt>
                <c:pt idx="23">
                  <c:v>0.1875</c:v>
                </c:pt>
                <c:pt idx="24" formatCode="General">
                  <c:v>0</c:v>
                </c:pt>
                <c:pt idx="25">
                  <c:v>3.7037037037037035E-2</c:v>
                </c:pt>
                <c:pt idx="26">
                  <c:v>0</c:v>
                </c:pt>
                <c:pt idx="27">
                  <c:v>0</c:v>
                </c:pt>
                <c:pt idx="28" formatCode="General">
                  <c:v>0</c:v>
                </c:pt>
                <c:pt idx="29">
                  <c:v>7.407407407407407E-2</c:v>
                </c:pt>
                <c:pt idx="30">
                  <c:v>7.407407407407407E-2</c:v>
                </c:pt>
                <c:pt idx="31">
                  <c:v>6.25E-2</c:v>
                </c:pt>
                <c:pt idx="32" formatCode="General">
                  <c:v>0</c:v>
                </c:pt>
                <c:pt idx="33">
                  <c:v>3.7037037037037035E-2</c:v>
                </c:pt>
                <c:pt idx="34">
                  <c:v>0</c:v>
                </c:pt>
                <c:pt idx="35">
                  <c:v>0</c:v>
                </c:pt>
                <c:pt idx="36" formatCode="General">
                  <c:v>0</c:v>
                </c:pt>
                <c:pt idx="37">
                  <c:v>0</c:v>
                </c:pt>
                <c:pt idx="38">
                  <c:v>7.407407407407407E-2</c:v>
                </c:pt>
                <c:pt idx="39">
                  <c:v>0</c:v>
                </c:pt>
              </c:numCache>
            </c:numRef>
          </c:val>
          <c:extLst>
            <c:ext xmlns:c16="http://schemas.microsoft.com/office/drawing/2014/chart" uri="{C3380CC4-5D6E-409C-BE32-E72D297353CC}">
              <c16:uniqueId val="{00000020-8C7B-4BD6-BC4B-F76F6E1EACA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663908045977008"/>
          <c:y val="0.71709259259259261"/>
          <c:w val="0.12438275862068965"/>
          <c:h val="7.83228956228956E-2"/>
        </c:manualLayout>
      </c:layout>
      <c:overlay val="0"/>
      <c:spPr>
        <a:solidFill>
          <a:schemeClr val="bg1"/>
        </a:solidFill>
        <a:ln>
          <a:noFill/>
        </a:ln>
        <a:effectLst/>
      </c:spPr>
      <c:txPr>
        <a:bodyPr rot="0" vert="horz"/>
        <a:lstStyle/>
        <a:p>
          <a:pPr>
            <a:defRPr sz="900"/>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'Q16.DX取り組む目的（従業員別）DX活発'!$J$53</c:f>
          <c:strCache>
            <c:ptCount val="1"/>
            <c:pt idx="0">
              <c:v>20人以下 (N=22)
21人以上100人以下 (N=20)
101人以上 (N=20)</c:v>
            </c:pt>
          </c:strCache>
        </c:strRef>
      </c:tx>
      <c:layout>
        <c:manualLayout>
          <c:xMode val="edge"/>
          <c:yMode val="edge"/>
          <c:x val="0.60103256704980845"/>
          <c:y val="0.8422069023569023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3241609013289922"/>
          <c:y val="4.681822366601919E-2"/>
          <c:w val="0.52376327172176362"/>
          <c:h val="0.93274501194737991"/>
        </c:manualLayout>
      </c:layout>
      <c:barChart>
        <c:barDir val="bar"/>
        <c:grouping val="stacked"/>
        <c:varyColors val="0"/>
        <c:ser>
          <c:idx val="0"/>
          <c:order val="0"/>
          <c:tx>
            <c:strRef>
              <c:f>'Q16.DX取り組む目的（従業員別）DX活発'!$S$6</c:f>
              <c:strCache>
                <c:ptCount val="1"/>
                <c:pt idx="0">
                  <c:v>1番目</c:v>
                </c:pt>
              </c:strCache>
            </c:strRef>
          </c:tx>
          <c:spPr>
            <a:solidFill>
              <a:srgbClr val="FF996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20人以下（n=12）</c:v>
                </c:pt>
                <c:pt idx="2">
                  <c:v>21人以上100人以下（n=14）</c:v>
                </c:pt>
                <c:pt idx="3">
                  <c:v>101人以上（n=13）</c:v>
                </c:pt>
                <c:pt idx="4">
                  <c:v>【 新たな製品・サービスの創出 】             </c:v>
                </c:pt>
                <c:pt idx="5">
                  <c:v>20人以下（n=11）</c:v>
                </c:pt>
                <c:pt idx="6">
                  <c:v>21人以上100人以下（n=11）</c:v>
                </c:pt>
                <c:pt idx="7">
                  <c:v>101人以上（n=10）</c:v>
                </c:pt>
                <c:pt idx="8">
                  <c:v>【 既存の製品・サービスの高付加価値化 】         </c:v>
                </c:pt>
                <c:pt idx="9">
                  <c:v>20人以下（n=9）</c:v>
                </c:pt>
                <c:pt idx="10">
                  <c:v>21人以上100人以下（n=10）</c:v>
                </c:pt>
                <c:pt idx="11">
                  <c:v>101人以上（n=12）</c:v>
                </c:pt>
                <c:pt idx="12">
                  <c:v>【 顧客中心主義の企業文化の定着 】            </c:v>
                </c:pt>
                <c:pt idx="13">
                  <c:v>20人以下（n=5）</c:v>
                </c:pt>
                <c:pt idx="14">
                  <c:v>21人以上100人以下（n=4）</c:v>
                </c:pt>
                <c:pt idx="15">
                  <c:v>101人以上（n=1）</c:v>
                </c:pt>
                <c:pt idx="16">
                  <c:v>【 ビジネスモデルの根本的改革 】             </c:v>
                </c:pt>
                <c:pt idx="17">
                  <c:v>20人以下（n=8）</c:v>
                </c:pt>
                <c:pt idx="18">
                  <c:v>21人以上100人以下（n=7）</c:v>
                </c:pt>
                <c:pt idx="19">
                  <c:v>101人以上（n=6）</c:v>
                </c:pt>
                <c:pt idx="20">
                  <c:v>【 顧客ごとに特化した製品・サービスの提供 】       </c:v>
                </c:pt>
                <c:pt idx="21">
                  <c:v>20人以下（n=6）</c:v>
                </c:pt>
                <c:pt idx="22">
                  <c:v>21人以上100人以下（n=4）</c:v>
                </c:pt>
                <c:pt idx="23">
                  <c:v>101人以上（n=3）</c:v>
                </c:pt>
                <c:pt idx="24">
                  <c:v>【 企業文化や組織マインドの根本的変革 】         </c:v>
                </c:pt>
                <c:pt idx="25">
                  <c:v>20人以下（n=2）</c:v>
                </c:pt>
                <c:pt idx="26">
                  <c:v>21人以上100人以下（n=4）</c:v>
                </c:pt>
                <c:pt idx="27">
                  <c:v>101人以上（n=10）</c:v>
                </c:pt>
                <c:pt idx="28">
                  <c:v>【 AI ・ 機械学習による最適なアクションの特定と実行 】</c:v>
                </c:pt>
                <c:pt idx="29">
                  <c:v>20人以下（n=6）</c:v>
                </c:pt>
                <c:pt idx="30">
                  <c:v>21人以上100人以下（n=5）</c:v>
                </c:pt>
                <c:pt idx="31">
                  <c:v>101人以上（n=3）</c:v>
                </c:pt>
                <c:pt idx="32">
                  <c:v>【 外部エコシステムとの連携による収益・採算性の向上 】</c:v>
                </c:pt>
                <c:pt idx="33">
                  <c:v>20人以下（n=3）</c:v>
                </c:pt>
                <c:pt idx="34">
                  <c:v>21人以上100人以下（n=1）</c:v>
                </c:pt>
                <c:pt idx="35">
                  <c:v>101人以上（n=1）</c:v>
                </c:pt>
                <c:pt idx="36">
                  <c:v>【 市場やエコシステムの活性化 】             </c:v>
                </c:pt>
                <c:pt idx="37">
                  <c:v>20人以下（n=4）</c:v>
                </c:pt>
                <c:pt idx="38">
                  <c:v>21人以上100人以下（n=0）</c:v>
                </c:pt>
                <c:pt idx="39">
                  <c:v>101人以上（n=0）</c:v>
                </c:pt>
              </c:strCache>
            </c:strRef>
          </c:cat>
          <c:val>
            <c:numRef>
              <c:f>'Q16.DX取り組む目的（従業員別）DX活発'!$S$7:$S$46</c:f>
              <c:numCache>
                <c:formatCode>0.0%</c:formatCode>
                <c:ptCount val="40"/>
                <c:pt idx="0" formatCode="General">
                  <c:v>0</c:v>
                </c:pt>
                <c:pt idx="1">
                  <c:v>0.36363636363636365</c:v>
                </c:pt>
                <c:pt idx="2">
                  <c:v>0.45</c:v>
                </c:pt>
                <c:pt idx="3">
                  <c:v>0.45</c:v>
                </c:pt>
                <c:pt idx="4" formatCode="General">
                  <c:v>0</c:v>
                </c:pt>
                <c:pt idx="5">
                  <c:v>0.22727272727272727</c:v>
                </c:pt>
                <c:pt idx="6">
                  <c:v>0.1</c:v>
                </c:pt>
                <c:pt idx="7">
                  <c:v>0.2</c:v>
                </c:pt>
                <c:pt idx="8" formatCode="General">
                  <c:v>0</c:v>
                </c:pt>
                <c:pt idx="9">
                  <c:v>4.5454545454545456E-2</c:v>
                </c:pt>
                <c:pt idx="10">
                  <c:v>0.15</c:v>
                </c:pt>
                <c:pt idx="11">
                  <c:v>0.1</c:v>
                </c:pt>
                <c:pt idx="12" formatCode="General">
                  <c:v>0</c:v>
                </c:pt>
                <c:pt idx="13">
                  <c:v>9.0909090909090912E-2</c:v>
                </c:pt>
                <c:pt idx="14">
                  <c:v>0.15</c:v>
                </c:pt>
                <c:pt idx="15">
                  <c:v>0</c:v>
                </c:pt>
                <c:pt idx="16" formatCode="General">
                  <c:v>0</c:v>
                </c:pt>
                <c:pt idx="17">
                  <c:v>9.0909090909090912E-2</c:v>
                </c:pt>
                <c:pt idx="18">
                  <c:v>0.05</c:v>
                </c:pt>
                <c:pt idx="19">
                  <c:v>0.05</c:v>
                </c:pt>
                <c:pt idx="20" formatCode="General">
                  <c:v>0</c:v>
                </c:pt>
                <c:pt idx="21">
                  <c:v>0.13636363636363635</c:v>
                </c:pt>
                <c:pt idx="22">
                  <c:v>0</c:v>
                </c:pt>
                <c:pt idx="23">
                  <c:v>0.05</c:v>
                </c:pt>
                <c:pt idx="24" formatCode="General">
                  <c:v>0</c:v>
                </c:pt>
                <c:pt idx="25">
                  <c:v>0</c:v>
                </c:pt>
                <c:pt idx="26">
                  <c:v>0.05</c:v>
                </c:pt>
                <c:pt idx="27">
                  <c:v>0.1</c:v>
                </c:pt>
                <c:pt idx="28" formatCode="General">
                  <c:v>0</c:v>
                </c:pt>
                <c:pt idx="29">
                  <c:v>4.5454545454545456E-2</c:v>
                </c:pt>
                <c:pt idx="30">
                  <c:v>0.05</c:v>
                </c:pt>
                <c:pt idx="31">
                  <c:v>0</c:v>
                </c:pt>
                <c:pt idx="32" formatCode="General">
                  <c:v>0</c:v>
                </c:pt>
                <c:pt idx="33">
                  <c:v>0</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0A-DBE3-4C96-8BBF-0E1102E09299}"/>
            </c:ext>
          </c:extLst>
        </c:ser>
        <c:ser>
          <c:idx val="2"/>
          <c:order val="1"/>
          <c:tx>
            <c:strRef>
              <c:f>'Q16.DX取り組む目的（従業員別）DX活発'!$T$6</c:f>
              <c:strCache>
                <c:ptCount val="1"/>
                <c:pt idx="0">
                  <c:v>2番目</c:v>
                </c:pt>
              </c:strCache>
            </c:strRef>
          </c:tx>
          <c:spPr>
            <a:solidFill>
              <a:srgbClr val="FFFF99"/>
            </a:solidFill>
            <a:ln w="9525">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20人以下（n=12）</c:v>
                </c:pt>
                <c:pt idx="2">
                  <c:v>21人以上100人以下（n=14）</c:v>
                </c:pt>
                <c:pt idx="3">
                  <c:v>101人以上（n=13）</c:v>
                </c:pt>
                <c:pt idx="4">
                  <c:v>【 新たな製品・サービスの創出 】             </c:v>
                </c:pt>
                <c:pt idx="5">
                  <c:v>20人以下（n=11）</c:v>
                </c:pt>
                <c:pt idx="6">
                  <c:v>21人以上100人以下（n=11）</c:v>
                </c:pt>
                <c:pt idx="7">
                  <c:v>101人以上（n=10）</c:v>
                </c:pt>
                <c:pt idx="8">
                  <c:v>【 既存の製品・サービスの高付加価値化 】         </c:v>
                </c:pt>
                <c:pt idx="9">
                  <c:v>20人以下（n=9）</c:v>
                </c:pt>
                <c:pt idx="10">
                  <c:v>21人以上100人以下（n=10）</c:v>
                </c:pt>
                <c:pt idx="11">
                  <c:v>101人以上（n=12）</c:v>
                </c:pt>
                <c:pt idx="12">
                  <c:v>【 顧客中心主義の企業文化の定着 】            </c:v>
                </c:pt>
                <c:pt idx="13">
                  <c:v>20人以下（n=5）</c:v>
                </c:pt>
                <c:pt idx="14">
                  <c:v>21人以上100人以下（n=4）</c:v>
                </c:pt>
                <c:pt idx="15">
                  <c:v>101人以上（n=1）</c:v>
                </c:pt>
                <c:pt idx="16">
                  <c:v>【 ビジネスモデルの根本的改革 】             </c:v>
                </c:pt>
                <c:pt idx="17">
                  <c:v>20人以下（n=8）</c:v>
                </c:pt>
                <c:pt idx="18">
                  <c:v>21人以上100人以下（n=7）</c:v>
                </c:pt>
                <c:pt idx="19">
                  <c:v>101人以上（n=6）</c:v>
                </c:pt>
                <c:pt idx="20">
                  <c:v>【 顧客ごとに特化した製品・サービスの提供 】       </c:v>
                </c:pt>
                <c:pt idx="21">
                  <c:v>20人以下（n=6）</c:v>
                </c:pt>
                <c:pt idx="22">
                  <c:v>21人以上100人以下（n=4）</c:v>
                </c:pt>
                <c:pt idx="23">
                  <c:v>101人以上（n=3）</c:v>
                </c:pt>
                <c:pt idx="24">
                  <c:v>【 企業文化や組織マインドの根本的変革 】         </c:v>
                </c:pt>
                <c:pt idx="25">
                  <c:v>20人以下（n=2）</c:v>
                </c:pt>
                <c:pt idx="26">
                  <c:v>21人以上100人以下（n=4）</c:v>
                </c:pt>
                <c:pt idx="27">
                  <c:v>101人以上（n=10）</c:v>
                </c:pt>
                <c:pt idx="28">
                  <c:v>【 AI ・ 機械学習による最適なアクションの特定と実行 】</c:v>
                </c:pt>
                <c:pt idx="29">
                  <c:v>20人以下（n=6）</c:v>
                </c:pt>
                <c:pt idx="30">
                  <c:v>21人以上100人以下（n=5）</c:v>
                </c:pt>
                <c:pt idx="31">
                  <c:v>101人以上（n=3）</c:v>
                </c:pt>
                <c:pt idx="32">
                  <c:v>【 外部エコシステムとの連携による収益・採算性の向上 】</c:v>
                </c:pt>
                <c:pt idx="33">
                  <c:v>20人以下（n=3）</c:v>
                </c:pt>
                <c:pt idx="34">
                  <c:v>21人以上100人以下（n=1）</c:v>
                </c:pt>
                <c:pt idx="35">
                  <c:v>101人以上（n=1）</c:v>
                </c:pt>
                <c:pt idx="36">
                  <c:v>【 市場やエコシステムの活性化 】             </c:v>
                </c:pt>
                <c:pt idx="37">
                  <c:v>20人以下（n=4）</c:v>
                </c:pt>
                <c:pt idx="38">
                  <c:v>21人以上100人以下（n=0）</c:v>
                </c:pt>
                <c:pt idx="39">
                  <c:v>101人以上（n=0）</c:v>
                </c:pt>
              </c:strCache>
            </c:strRef>
          </c:cat>
          <c:val>
            <c:numRef>
              <c:f>'Q16.DX取り組む目的（従業員別）DX活発'!$T$7:$T$46</c:f>
              <c:numCache>
                <c:formatCode>0.0%</c:formatCode>
                <c:ptCount val="40"/>
                <c:pt idx="0" formatCode="General">
                  <c:v>0</c:v>
                </c:pt>
                <c:pt idx="1">
                  <c:v>9.0909090909090912E-2</c:v>
                </c:pt>
                <c:pt idx="2">
                  <c:v>0.05</c:v>
                </c:pt>
                <c:pt idx="3">
                  <c:v>0.05</c:v>
                </c:pt>
                <c:pt idx="4" formatCode="General">
                  <c:v>0</c:v>
                </c:pt>
                <c:pt idx="5">
                  <c:v>0.22727272727272727</c:v>
                </c:pt>
                <c:pt idx="6">
                  <c:v>0.3</c:v>
                </c:pt>
                <c:pt idx="7">
                  <c:v>0.25</c:v>
                </c:pt>
                <c:pt idx="8" formatCode="General">
                  <c:v>0</c:v>
                </c:pt>
                <c:pt idx="9">
                  <c:v>0.27272727272727271</c:v>
                </c:pt>
                <c:pt idx="10">
                  <c:v>0.3</c:v>
                </c:pt>
                <c:pt idx="11">
                  <c:v>0.25</c:v>
                </c:pt>
                <c:pt idx="12" formatCode="General">
                  <c:v>0</c:v>
                </c:pt>
                <c:pt idx="13">
                  <c:v>4.5454545454545456E-2</c:v>
                </c:pt>
                <c:pt idx="14">
                  <c:v>0</c:v>
                </c:pt>
                <c:pt idx="15">
                  <c:v>0.05</c:v>
                </c:pt>
                <c:pt idx="16" formatCode="General">
                  <c:v>0</c:v>
                </c:pt>
                <c:pt idx="17">
                  <c:v>0.18181818181818182</c:v>
                </c:pt>
                <c:pt idx="18">
                  <c:v>0.1</c:v>
                </c:pt>
                <c:pt idx="19">
                  <c:v>0.15</c:v>
                </c:pt>
                <c:pt idx="20" formatCode="General">
                  <c:v>0</c:v>
                </c:pt>
                <c:pt idx="21">
                  <c:v>4.5454545454545456E-2</c:v>
                </c:pt>
                <c:pt idx="22">
                  <c:v>0.1</c:v>
                </c:pt>
                <c:pt idx="23">
                  <c:v>0</c:v>
                </c:pt>
                <c:pt idx="24" formatCode="General">
                  <c:v>0</c:v>
                </c:pt>
                <c:pt idx="25">
                  <c:v>4.5454545454545456E-2</c:v>
                </c:pt>
                <c:pt idx="26">
                  <c:v>0.05</c:v>
                </c:pt>
                <c:pt idx="27">
                  <c:v>0.15</c:v>
                </c:pt>
                <c:pt idx="28" formatCode="General">
                  <c:v>0</c:v>
                </c:pt>
                <c:pt idx="29">
                  <c:v>9.0909090909090912E-2</c:v>
                </c:pt>
                <c:pt idx="30">
                  <c:v>0.1</c:v>
                </c:pt>
                <c:pt idx="31">
                  <c:v>0.05</c:v>
                </c:pt>
                <c:pt idx="32" formatCode="General">
                  <c:v>0</c:v>
                </c:pt>
                <c:pt idx="33">
                  <c:v>0</c:v>
                </c:pt>
                <c:pt idx="34">
                  <c:v>0</c:v>
                </c:pt>
                <c:pt idx="35">
                  <c:v>0.05</c:v>
                </c:pt>
                <c:pt idx="36" formatCode="General">
                  <c:v>0</c:v>
                </c:pt>
                <c:pt idx="37">
                  <c:v>0</c:v>
                </c:pt>
                <c:pt idx="38">
                  <c:v>0</c:v>
                </c:pt>
                <c:pt idx="39">
                  <c:v>0</c:v>
                </c:pt>
              </c:numCache>
            </c:numRef>
          </c:val>
          <c:extLst>
            <c:ext xmlns:c16="http://schemas.microsoft.com/office/drawing/2014/chart" uri="{C3380CC4-5D6E-409C-BE32-E72D297353CC}">
              <c16:uniqueId val="{00000015-DBE3-4C96-8BBF-0E1102E09299}"/>
            </c:ext>
          </c:extLst>
        </c:ser>
        <c:ser>
          <c:idx val="1"/>
          <c:order val="2"/>
          <c:tx>
            <c:strRef>
              <c:f>'Q16.DX取り組む目的（従業員別）DX活発'!$U$6</c:f>
              <c:strCache>
                <c:ptCount val="1"/>
                <c:pt idx="0">
                  <c:v>3番目</c:v>
                </c:pt>
              </c:strCache>
            </c:strRef>
          </c:tx>
          <c:spPr>
            <a:solidFill>
              <a:srgbClr val="2E75B6"/>
            </a:solidFill>
            <a:ln>
              <a:solidFill>
                <a:sysClr val="windowText" lastClr="000000"/>
              </a:solidFill>
            </a:ln>
            <a:effectLst/>
          </c:spPr>
          <c:invertIfNegative val="0"/>
          <c:cat>
            <c:strRef>
              <c:f>'Q16.DX取り組む目的（従業員別）DX活発'!$R$7:$R$46</c:f>
              <c:strCache>
                <c:ptCount val="40"/>
                <c:pt idx="0">
                  <c:v>【 業務効率化による生産性の向上 】            </c:v>
                </c:pt>
                <c:pt idx="1">
                  <c:v>20人以下（n=12）</c:v>
                </c:pt>
                <c:pt idx="2">
                  <c:v>21人以上100人以下（n=14）</c:v>
                </c:pt>
                <c:pt idx="3">
                  <c:v>101人以上（n=13）</c:v>
                </c:pt>
                <c:pt idx="4">
                  <c:v>【 新たな製品・サービスの創出 】             </c:v>
                </c:pt>
                <c:pt idx="5">
                  <c:v>20人以下（n=11）</c:v>
                </c:pt>
                <c:pt idx="6">
                  <c:v>21人以上100人以下（n=11）</c:v>
                </c:pt>
                <c:pt idx="7">
                  <c:v>101人以上（n=10）</c:v>
                </c:pt>
                <c:pt idx="8">
                  <c:v>【 既存の製品・サービスの高付加価値化 】         </c:v>
                </c:pt>
                <c:pt idx="9">
                  <c:v>20人以下（n=9）</c:v>
                </c:pt>
                <c:pt idx="10">
                  <c:v>21人以上100人以下（n=10）</c:v>
                </c:pt>
                <c:pt idx="11">
                  <c:v>101人以上（n=12）</c:v>
                </c:pt>
                <c:pt idx="12">
                  <c:v>【 顧客中心主義の企業文化の定着 】            </c:v>
                </c:pt>
                <c:pt idx="13">
                  <c:v>20人以下（n=5）</c:v>
                </c:pt>
                <c:pt idx="14">
                  <c:v>21人以上100人以下（n=4）</c:v>
                </c:pt>
                <c:pt idx="15">
                  <c:v>101人以上（n=1）</c:v>
                </c:pt>
                <c:pt idx="16">
                  <c:v>【 ビジネスモデルの根本的改革 】             </c:v>
                </c:pt>
                <c:pt idx="17">
                  <c:v>20人以下（n=8）</c:v>
                </c:pt>
                <c:pt idx="18">
                  <c:v>21人以上100人以下（n=7）</c:v>
                </c:pt>
                <c:pt idx="19">
                  <c:v>101人以上（n=6）</c:v>
                </c:pt>
                <c:pt idx="20">
                  <c:v>【 顧客ごとに特化した製品・サービスの提供 】       </c:v>
                </c:pt>
                <c:pt idx="21">
                  <c:v>20人以下（n=6）</c:v>
                </c:pt>
                <c:pt idx="22">
                  <c:v>21人以上100人以下（n=4）</c:v>
                </c:pt>
                <c:pt idx="23">
                  <c:v>101人以上（n=3）</c:v>
                </c:pt>
                <c:pt idx="24">
                  <c:v>【 企業文化や組織マインドの根本的変革 】         </c:v>
                </c:pt>
                <c:pt idx="25">
                  <c:v>20人以下（n=2）</c:v>
                </c:pt>
                <c:pt idx="26">
                  <c:v>21人以上100人以下（n=4）</c:v>
                </c:pt>
                <c:pt idx="27">
                  <c:v>101人以上（n=10）</c:v>
                </c:pt>
                <c:pt idx="28">
                  <c:v>【 AI ・ 機械学習による最適なアクションの特定と実行 】</c:v>
                </c:pt>
                <c:pt idx="29">
                  <c:v>20人以下（n=6）</c:v>
                </c:pt>
                <c:pt idx="30">
                  <c:v>21人以上100人以下（n=5）</c:v>
                </c:pt>
                <c:pt idx="31">
                  <c:v>101人以上（n=3）</c:v>
                </c:pt>
                <c:pt idx="32">
                  <c:v>【 外部エコシステムとの連携による収益・採算性の向上 】</c:v>
                </c:pt>
                <c:pt idx="33">
                  <c:v>20人以下（n=3）</c:v>
                </c:pt>
                <c:pt idx="34">
                  <c:v>21人以上100人以下（n=1）</c:v>
                </c:pt>
                <c:pt idx="35">
                  <c:v>101人以上（n=1）</c:v>
                </c:pt>
                <c:pt idx="36">
                  <c:v>【 市場やエコシステムの活性化 】             </c:v>
                </c:pt>
                <c:pt idx="37">
                  <c:v>20人以下（n=4）</c:v>
                </c:pt>
                <c:pt idx="38">
                  <c:v>21人以上100人以下（n=0）</c:v>
                </c:pt>
                <c:pt idx="39">
                  <c:v>101人以上（n=0）</c:v>
                </c:pt>
              </c:strCache>
            </c:strRef>
          </c:cat>
          <c:val>
            <c:numRef>
              <c:f>'Q16.DX取り組む目的（従業員別）DX活発'!$U$7:$U$46</c:f>
              <c:numCache>
                <c:formatCode>0.0%</c:formatCode>
                <c:ptCount val="40"/>
                <c:pt idx="0" formatCode="General">
                  <c:v>0</c:v>
                </c:pt>
                <c:pt idx="1">
                  <c:v>9.0909090909090912E-2</c:v>
                </c:pt>
                <c:pt idx="2">
                  <c:v>0.2</c:v>
                </c:pt>
                <c:pt idx="3">
                  <c:v>0.15</c:v>
                </c:pt>
                <c:pt idx="4" formatCode="General">
                  <c:v>0</c:v>
                </c:pt>
                <c:pt idx="5">
                  <c:v>4.5454545454545456E-2</c:v>
                </c:pt>
                <c:pt idx="6">
                  <c:v>0.15</c:v>
                </c:pt>
                <c:pt idx="7">
                  <c:v>0.05</c:v>
                </c:pt>
                <c:pt idx="8" formatCode="General">
                  <c:v>0</c:v>
                </c:pt>
                <c:pt idx="9">
                  <c:v>9.0909090909090912E-2</c:v>
                </c:pt>
                <c:pt idx="10">
                  <c:v>0.05</c:v>
                </c:pt>
                <c:pt idx="11">
                  <c:v>0.25</c:v>
                </c:pt>
                <c:pt idx="12" formatCode="General">
                  <c:v>0</c:v>
                </c:pt>
                <c:pt idx="13">
                  <c:v>9.0909090909090912E-2</c:v>
                </c:pt>
                <c:pt idx="14">
                  <c:v>0.05</c:v>
                </c:pt>
                <c:pt idx="15">
                  <c:v>0</c:v>
                </c:pt>
                <c:pt idx="16" formatCode="General">
                  <c:v>0</c:v>
                </c:pt>
                <c:pt idx="17">
                  <c:v>9.0909090909090912E-2</c:v>
                </c:pt>
                <c:pt idx="18">
                  <c:v>0.2</c:v>
                </c:pt>
                <c:pt idx="19">
                  <c:v>0.1</c:v>
                </c:pt>
                <c:pt idx="20" formatCode="General">
                  <c:v>0</c:v>
                </c:pt>
                <c:pt idx="21">
                  <c:v>9.0909090909090912E-2</c:v>
                </c:pt>
                <c:pt idx="22">
                  <c:v>0.1</c:v>
                </c:pt>
                <c:pt idx="23">
                  <c:v>0.1</c:v>
                </c:pt>
                <c:pt idx="24" formatCode="General">
                  <c:v>0</c:v>
                </c:pt>
                <c:pt idx="25">
                  <c:v>4.5454545454545456E-2</c:v>
                </c:pt>
                <c:pt idx="26">
                  <c:v>0.1</c:v>
                </c:pt>
                <c:pt idx="27">
                  <c:v>0.25</c:v>
                </c:pt>
                <c:pt idx="28" formatCode="General">
                  <c:v>0</c:v>
                </c:pt>
                <c:pt idx="29">
                  <c:v>0.13636363636363635</c:v>
                </c:pt>
                <c:pt idx="30">
                  <c:v>0.1</c:v>
                </c:pt>
                <c:pt idx="31">
                  <c:v>0.1</c:v>
                </c:pt>
                <c:pt idx="32" formatCode="General">
                  <c:v>0</c:v>
                </c:pt>
                <c:pt idx="33">
                  <c:v>0.13636363636363635</c:v>
                </c:pt>
                <c:pt idx="34">
                  <c:v>0.05</c:v>
                </c:pt>
                <c:pt idx="35">
                  <c:v>0</c:v>
                </c:pt>
                <c:pt idx="36" formatCode="General">
                  <c:v>0</c:v>
                </c:pt>
                <c:pt idx="37">
                  <c:v>0.18181818181818182</c:v>
                </c:pt>
                <c:pt idx="38">
                  <c:v>0</c:v>
                </c:pt>
                <c:pt idx="39">
                  <c:v>0</c:v>
                </c:pt>
              </c:numCache>
            </c:numRef>
          </c:val>
          <c:extLst>
            <c:ext xmlns:c16="http://schemas.microsoft.com/office/drawing/2014/chart" uri="{C3380CC4-5D6E-409C-BE32-E72D297353CC}">
              <c16:uniqueId val="{00000020-DBE3-4C96-8BBF-0E1102E09299}"/>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663908045977008"/>
          <c:y val="0.71709259259259261"/>
          <c:w val="0.12438275862068965"/>
          <c:h val="7.83228956228956E-2"/>
        </c:manualLayout>
      </c:layout>
      <c:overlay val="0"/>
      <c:spPr>
        <a:solidFill>
          <a:schemeClr val="bg1"/>
        </a:solidFill>
        <a:ln>
          <a:noFill/>
        </a:ln>
        <a:effectLst/>
      </c:spPr>
      <c:txPr>
        <a:bodyPr rot="0" vert="horz"/>
        <a:lstStyle/>
        <a:p>
          <a:pPr>
            <a:defRPr sz="900"/>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576305640225444"/>
          <c:y val="5.791951766248353E-2"/>
          <c:w val="0.47385701922843992"/>
          <c:h val="0.91585097660316828"/>
        </c:manualLayout>
      </c:layout>
      <c:barChart>
        <c:barDir val="bar"/>
        <c:grouping val="stacked"/>
        <c:varyColors val="0"/>
        <c:ser>
          <c:idx val="0"/>
          <c:order val="0"/>
          <c:tx>
            <c:strRef>
              <c:f>'Q17.DX実際の取り組み'!$M$2</c:f>
              <c:strCache>
                <c:ptCount val="1"/>
                <c:pt idx="0">
                  <c:v>1番目　(N=1054)</c:v>
                </c:pt>
              </c:strCache>
            </c:strRef>
          </c:tx>
          <c:spPr>
            <a:solidFill>
              <a:srgbClr val="FF9966"/>
            </a:solidFill>
            <a:ln>
              <a:solidFill>
                <a:schemeClr val="tx1"/>
              </a:solidFill>
            </a:ln>
            <a:effectLst/>
          </c:spPr>
          <c:invertIfNegative val="0"/>
          <c:dLbls>
            <c:dLbl>
              <c:idx val="9"/>
              <c:layout>
                <c:manualLayout>
                  <c:x val="-5.9936170212765948E-3"/>
                  <c:y val="4.233777777777775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6827186761229317E-2"/>
                      <c:h val="6.254044444444444E-2"/>
                    </c:manualLayout>
                  </c15:layout>
                </c:ext>
                <c:ext xmlns:c16="http://schemas.microsoft.com/office/drawing/2014/chart" uri="{C3380CC4-5D6E-409C-BE32-E72D297353CC}">
                  <c16:uniqueId val="{00000000-FF99-44C3-94D3-6F6AF9C77BB7}"/>
                </c:ext>
              </c:extLst>
            </c:dLbl>
            <c:dLbl>
              <c:idx val="10"/>
              <c:layout>
                <c:manualLayout>
                  <c:x val="-1.3008274231678487E-3"/>
                  <c:y val="4.44444444547924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9-44C3-94D3-6F6AF9C77BB7}"/>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99-44C3-94D3-6F6AF9C77BB7}"/>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'Q17.DX実際の取り組み'!$L$3:$L$14</c:f>
              <c:strCache>
                <c:ptCount val="12"/>
                <c:pt idx="0">
                  <c:v>社内外でのビジョン共有（n=380）</c:v>
                </c:pt>
                <c:pt idx="1">
                  <c:v>経営トップのコミットメント（n=291）</c:v>
                </c:pt>
                <c:pt idx="2">
                  <c:v>外部との連携に向けた取り組み（n=378）</c:v>
                </c:pt>
                <c:pt idx="3">
                  <c:v>経営・事業部門・IT部門が相互に協力する体制の構築（n=326）</c:v>
                </c:pt>
                <c:pt idx="4">
                  <c:v>デジタル技術やデータ活用に精通した人材の育成・確保（n=299）</c:v>
                </c:pt>
                <c:pt idx="5">
                  <c:v>既存技術への依存からの脱却（n=290）</c:v>
                </c:pt>
                <c:pt idx="6">
                  <c:v>失敗から学び、継続的に挑戦する仕組みの構築（n=235）</c:v>
                </c:pt>
                <c:pt idx="7">
                  <c:v>事業部門におけるDXを担う人材の育成・確保（n=215）</c:v>
                </c:pt>
                <c:pt idx="8">
                  <c:v>DXの取り組みの事業(現場レベル)までの落とし込み（n=162）</c:v>
                </c:pt>
                <c:pt idx="9">
                  <c:v>｢業務に精通した人材｣と｢技術に精通した人材｣を融合する仕組み（n=131）</c:v>
                </c:pt>
                <c:pt idx="10">
                  <c:v>技術的負債の対応（n=96）</c:v>
                </c:pt>
                <c:pt idx="11">
                  <c:v>その他（n=42）</c:v>
                </c:pt>
              </c:strCache>
            </c:strRef>
          </c:cat>
          <c:val>
            <c:numRef>
              <c:f>'Q17.DX実際の取り組み'!$M$3:$M$14</c:f>
              <c:numCache>
                <c:formatCode>0.0%</c:formatCode>
                <c:ptCount val="12"/>
                <c:pt idx="0">
                  <c:v>0.18121442125237192</c:v>
                </c:pt>
                <c:pt idx="1">
                  <c:v>0.16129032258064516</c:v>
                </c:pt>
                <c:pt idx="2">
                  <c:v>0.1318785578747628</c:v>
                </c:pt>
                <c:pt idx="3">
                  <c:v>0.12428842504743833</c:v>
                </c:pt>
                <c:pt idx="4">
                  <c:v>9.2030360531309294E-2</c:v>
                </c:pt>
                <c:pt idx="5">
                  <c:v>8.4440227703984821E-2</c:v>
                </c:pt>
                <c:pt idx="6">
                  <c:v>7.9696394686907021E-2</c:v>
                </c:pt>
                <c:pt idx="7">
                  <c:v>3.6053130929791274E-2</c:v>
                </c:pt>
                <c:pt idx="8">
                  <c:v>3.0360531309297913E-2</c:v>
                </c:pt>
                <c:pt idx="9">
                  <c:v>2.8462998102466792E-2</c:v>
                </c:pt>
                <c:pt idx="10">
                  <c:v>1.7077798861480076E-2</c:v>
                </c:pt>
                <c:pt idx="11">
                  <c:v>3.3206831119544589E-2</c:v>
                </c:pt>
              </c:numCache>
            </c:numRef>
          </c:val>
          <c:extLst>
            <c:ext xmlns:c16="http://schemas.microsoft.com/office/drawing/2014/chart" uri="{C3380CC4-5D6E-409C-BE32-E72D297353CC}">
              <c16:uniqueId val="{00000000-2816-468A-87C8-2D4898F465C1}"/>
            </c:ext>
          </c:extLst>
        </c:ser>
        <c:ser>
          <c:idx val="1"/>
          <c:order val="1"/>
          <c:tx>
            <c:strRef>
              <c:f>'Q17.DX実際の取り組み'!$N$2</c:f>
              <c:strCache>
                <c:ptCount val="1"/>
                <c:pt idx="0">
                  <c:v>2番目</c:v>
                </c:pt>
              </c:strCache>
            </c:strRef>
          </c:tx>
          <c:spPr>
            <a:solidFill>
              <a:srgbClr val="FFFF99"/>
            </a:solidFill>
            <a:ln>
              <a:solidFill>
                <a:schemeClr val="tx1"/>
              </a:solidFill>
            </a:ln>
            <a:effectLst/>
          </c:spPr>
          <c:invertIfNegative val="0"/>
          <c:dLbls>
            <c:dLbl>
              <c:idx val="8"/>
              <c:layout>
                <c:manualLayout>
                  <c:x val="6.00191234159765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6-468A-87C8-2D4898F465C1}"/>
                </c:ext>
              </c:extLst>
            </c:dLbl>
            <c:dLbl>
              <c:idx val="10"/>
              <c:layout>
                <c:manualLayout>
                  <c:x val="1.0503346597795903E-2"/>
                  <c:y val="2.84059392121847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6-468A-87C8-2D4898F465C1}"/>
                </c:ext>
              </c:extLst>
            </c:dLbl>
            <c:dLbl>
              <c:idx val="11"/>
              <c:layout>
                <c:manualLayout>
                  <c:x val="1.5004780853994093E-2"/>
                  <c:y val="-3.40869033858090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6-468A-87C8-2D4898F465C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'Q17.DX実際の取り組み'!$L$3:$L$14</c:f>
              <c:strCache>
                <c:ptCount val="12"/>
                <c:pt idx="0">
                  <c:v>社内外でのビジョン共有（n=380）</c:v>
                </c:pt>
                <c:pt idx="1">
                  <c:v>経営トップのコミットメント（n=291）</c:v>
                </c:pt>
                <c:pt idx="2">
                  <c:v>外部との連携に向けた取り組み（n=378）</c:v>
                </c:pt>
                <c:pt idx="3">
                  <c:v>経営・事業部門・IT部門が相互に協力する体制の構築（n=326）</c:v>
                </c:pt>
                <c:pt idx="4">
                  <c:v>デジタル技術やデータ活用に精通した人材の育成・確保（n=299）</c:v>
                </c:pt>
                <c:pt idx="5">
                  <c:v>既存技術への依存からの脱却（n=290）</c:v>
                </c:pt>
                <c:pt idx="6">
                  <c:v>失敗から学び、継続的に挑戦する仕組みの構築（n=235）</c:v>
                </c:pt>
                <c:pt idx="7">
                  <c:v>事業部門におけるDXを担う人材の育成・確保（n=215）</c:v>
                </c:pt>
                <c:pt idx="8">
                  <c:v>DXの取り組みの事業(現場レベル)までの落とし込み（n=162）</c:v>
                </c:pt>
                <c:pt idx="9">
                  <c:v>｢業務に精通した人材｣と｢技術に精通した人材｣を融合する仕組み（n=131）</c:v>
                </c:pt>
                <c:pt idx="10">
                  <c:v>技術的負債の対応（n=96）</c:v>
                </c:pt>
                <c:pt idx="11">
                  <c:v>その他（n=42）</c:v>
                </c:pt>
              </c:strCache>
            </c:strRef>
          </c:cat>
          <c:val>
            <c:numRef>
              <c:f>'Q17.DX実際の取り組み'!$N$3:$N$14</c:f>
              <c:numCache>
                <c:formatCode>0.0%</c:formatCode>
                <c:ptCount val="12"/>
                <c:pt idx="0">
                  <c:v>9.962049335863378E-2</c:v>
                </c:pt>
                <c:pt idx="1">
                  <c:v>6.7362428842504748E-2</c:v>
                </c:pt>
                <c:pt idx="2">
                  <c:v>0.13092979127134724</c:v>
                </c:pt>
                <c:pt idx="3">
                  <c:v>0.10436432637571158</c:v>
                </c:pt>
                <c:pt idx="4">
                  <c:v>9.3927893738140422E-2</c:v>
                </c:pt>
                <c:pt idx="5">
                  <c:v>8.3491461100569264E-2</c:v>
                </c:pt>
                <c:pt idx="6">
                  <c:v>7.9696394686907021E-2</c:v>
                </c:pt>
                <c:pt idx="7">
                  <c:v>9.0132827324478179E-2</c:v>
                </c:pt>
                <c:pt idx="8">
                  <c:v>5.3130929791271347E-2</c:v>
                </c:pt>
                <c:pt idx="9">
                  <c:v>3.8899430740037953E-2</c:v>
                </c:pt>
                <c:pt idx="10">
                  <c:v>4.1745730550284632E-2</c:v>
                </c:pt>
                <c:pt idx="11">
                  <c:v>9.4876660341555979E-4</c:v>
                </c:pt>
              </c:numCache>
            </c:numRef>
          </c:val>
          <c:extLst>
            <c:ext xmlns:c16="http://schemas.microsoft.com/office/drawing/2014/chart" uri="{C3380CC4-5D6E-409C-BE32-E72D297353CC}">
              <c16:uniqueId val="{00000004-2816-468A-87C8-2D4898F465C1}"/>
            </c:ext>
          </c:extLst>
        </c:ser>
        <c:ser>
          <c:idx val="2"/>
          <c:order val="2"/>
          <c:tx>
            <c:strRef>
              <c:f>'Q17.DX実際の取り組み'!$O$2</c:f>
              <c:strCache>
                <c:ptCount val="1"/>
                <c:pt idx="0">
                  <c:v>3番目</c:v>
                </c:pt>
              </c:strCache>
            </c:strRef>
          </c:tx>
          <c:spPr>
            <a:solidFill>
              <a:srgbClr val="2E75B6"/>
            </a:solidFill>
            <a:ln>
              <a:solidFill>
                <a:schemeClr val="tx1"/>
              </a:solidFill>
            </a:ln>
            <a:effectLst/>
          </c:spPr>
          <c:invertIfNegative val="0"/>
          <c:dLbls>
            <c:dLbl>
              <c:idx val="8"/>
              <c:layout>
                <c:manualLayout>
                  <c:x val="3.0093446703313227E-3"/>
                  <c:y val="2.2366881269436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16-468A-87C8-2D4898F465C1}"/>
                </c:ext>
              </c:extLst>
            </c:dLbl>
            <c:dLbl>
              <c:idx val="9"/>
              <c:layout>
                <c:manualLayout>
                  <c:x val="7.509479299841481E-3"/>
                  <c:y val="2.23668812798522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6-468A-87C8-2D4898F465C1}"/>
                </c:ext>
              </c:extLst>
            </c:dLbl>
            <c:dLbl>
              <c:idx val="10"/>
              <c:layout>
                <c:manualLayout>
                  <c:x val="9.0119658992134782E-3"/>
                  <c:y val="2.8412649276567674E-3"/>
                </c:manualLayout>
              </c:layout>
              <c:tx>
                <c:rich>
                  <a:bodyPr/>
                  <a:lstStyle/>
                  <a:p>
                    <a:fld id="{D9B13A40-DF72-4AA2-90E4-51A6CC34734F}"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816-468A-87C8-2D4898F465C1}"/>
                </c:ext>
              </c:extLst>
            </c:dLbl>
            <c:dLbl>
              <c:idx val="11"/>
              <c:layout>
                <c:manualLayout>
                  <c:x val="3.0009561707988242E-2"/>
                  <c:y val="2.236688126943682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16-468A-87C8-2D4898F465C1}"/>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'Q17.DX実際の取り組み'!$L$3:$L$14</c:f>
              <c:strCache>
                <c:ptCount val="12"/>
                <c:pt idx="0">
                  <c:v>社内外でのビジョン共有（n=380）</c:v>
                </c:pt>
                <c:pt idx="1">
                  <c:v>経営トップのコミットメント（n=291）</c:v>
                </c:pt>
                <c:pt idx="2">
                  <c:v>外部との連携に向けた取り組み（n=378）</c:v>
                </c:pt>
                <c:pt idx="3">
                  <c:v>経営・事業部門・IT部門が相互に協力する体制の構築（n=326）</c:v>
                </c:pt>
                <c:pt idx="4">
                  <c:v>デジタル技術やデータ活用に精通した人材の育成・確保（n=299）</c:v>
                </c:pt>
                <c:pt idx="5">
                  <c:v>既存技術への依存からの脱却（n=290）</c:v>
                </c:pt>
                <c:pt idx="6">
                  <c:v>失敗から学び、継続的に挑戦する仕組みの構築（n=235）</c:v>
                </c:pt>
                <c:pt idx="7">
                  <c:v>事業部門におけるDXを担う人材の育成・確保（n=215）</c:v>
                </c:pt>
                <c:pt idx="8">
                  <c:v>DXの取り組みの事業(現場レベル)までの落とし込み（n=162）</c:v>
                </c:pt>
                <c:pt idx="9">
                  <c:v>｢業務に精通した人材｣と｢技術に精通した人材｣を融合する仕組み（n=131）</c:v>
                </c:pt>
                <c:pt idx="10">
                  <c:v>技術的負債の対応（n=96）</c:v>
                </c:pt>
                <c:pt idx="11">
                  <c:v>その他（n=42）</c:v>
                </c:pt>
              </c:strCache>
            </c:strRef>
          </c:cat>
          <c:val>
            <c:numRef>
              <c:f>'Q17.DX実際の取り組み'!$O$3:$O$14</c:f>
              <c:numCache>
                <c:formatCode>0.0%</c:formatCode>
                <c:ptCount val="12"/>
                <c:pt idx="0">
                  <c:v>7.9696394686907021E-2</c:v>
                </c:pt>
                <c:pt idx="1">
                  <c:v>4.743833017077799E-2</c:v>
                </c:pt>
                <c:pt idx="2">
                  <c:v>9.5825426944971537E-2</c:v>
                </c:pt>
                <c:pt idx="3">
                  <c:v>8.0645161290322578E-2</c:v>
                </c:pt>
                <c:pt idx="4">
                  <c:v>9.7722960151802651E-2</c:v>
                </c:pt>
                <c:pt idx="5">
                  <c:v>0.10721062618595825</c:v>
                </c:pt>
                <c:pt idx="6">
                  <c:v>6.3567362428842505E-2</c:v>
                </c:pt>
                <c:pt idx="7">
                  <c:v>7.7798861480075907E-2</c:v>
                </c:pt>
                <c:pt idx="8">
                  <c:v>7.020872865275142E-2</c:v>
                </c:pt>
                <c:pt idx="9">
                  <c:v>5.6925996204933584E-2</c:v>
                </c:pt>
                <c:pt idx="10">
                  <c:v>3.2258064516129031E-2</c:v>
                </c:pt>
                <c:pt idx="11">
                  <c:v>5.6925996204933585E-3</c:v>
                </c:pt>
              </c:numCache>
            </c:numRef>
          </c:val>
          <c:extLst>
            <c:ext xmlns:c16="http://schemas.microsoft.com/office/drawing/2014/chart" uri="{C3380CC4-5D6E-409C-BE32-E72D297353CC}">
              <c16:uniqueId val="{00000009-2816-468A-87C8-2D4898F465C1}"/>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3050314465409"/>
          <c:y val="7.6886444444444438E-2"/>
          <c:w val="0.5030571278825996"/>
          <c:h val="0.91585097660316828"/>
        </c:manualLayout>
      </c:layout>
      <c:barChart>
        <c:barDir val="bar"/>
        <c:grouping val="stacked"/>
        <c:varyColors val="0"/>
        <c:ser>
          <c:idx val="0"/>
          <c:order val="0"/>
          <c:tx>
            <c:strRef>
              <c:f>'Q17.DX実際の取り組み＜DX活発＞'!$M$2</c:f>
              <c:strCache>
                <c:ptCount val="1"/>
                <c:pt idx="0">
                  <c:v>1番目　(N=373)</c:v>
                </c:pt>
              </c:strCache>
            </c:strRef>
          </c:tx>
          <c:spPr>
            <a:solidFill>
              <a:srgbClr val="FF9966"/>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A-734D-49D0-8F51-73FE487CF2C6}"/>
                </c:ext>
              </c:extLst>
            </c:dLbl>
            <c:dLbl>
              <c:idx val="10"/>
              <c:delete val="1"/>
              <c:extLst>
                <c:ext xmlns:c15="http://schemas.microsoft.com/office/drawing/2012/chart" uri="{CE6537A1-D6FC-4f65-9D91-7224C49458BB}"/>
                <c:ext xmlns:c16="http://schemas.microsoft.com/office/drawing/2014/chart" uri="{C3380CC4-5D6E-409C-BE32-E72D297353CC}">
                  <c16:uniqueId val="{0000000B-734D-49D0-8F51-73FE487CF2C6}"/>
                </c:ext>
              </c:extLst>
            </c:dLbl>
            <c:dLbl>
              <c:idx val="11"/>
              <c:delete val="1"/>
              <c:extLst>
                <c:ext xmlns:c15="http://schemas.microsoft.com/office/drawing/2012/chart" uri="{CE6537A1-D6FC-4f65-9D91-7224C49458BB}"/>
                <c:ext xmlns:c16="http://schemas.microsoft.com/office/drawing/2014/chart" uri="{C3380CC4-5D6E-409C-BE32-E72D297353CC}">
                  <c16:uniqueId val="{0000000C-734D-49D0-8F51-73FE487CF2C6}"/>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'Q17.DX実際の取り組み＜DX活発＞'!$L$3:$L$14</c:f>
              <c:strCache>
                <c:ptCount val="12"/>
                <c:pt idx="0">
                  <c:v>経営トップのコミットメント（n=121）</c:v>
                </c:pt>
                <c:pt idx="1">
                  <c:v>社内外でのビジョン共有（n=137）</c:v>
                </c:pt>
                <c:pt idx="2">
                  <c:v>経営・事業部門・IT部門が相互に協力する体制の構築（n=137）</c:v>
                </c:pt>
                <c:pt idx="3">
                  <c:v>外部との連携に向けた取り組み（n=146）</c:v>
                </c:pt>
                <c:pt idx="4">
                  <c:v>デジタル技術やデータ活用に精通した人材の育成・確保（n=114）</c:v>
                </c:pt>
                <c:pt idx="5">
                  <c:v>既存技術への依存からの脱却（n=92）</c:v>
                </c:pt>
                <c:pt idx="6">
                  <c:v>失敗から学び、継続的に挑戦する仕組みの構築（n=63）</c:v>
                </c:pt>
                <c:pt idx="7">
                  <c:v>事業部門におけるDXを担う人材の育成・確保（n=86）</c:v>
                </c:pt>
                <c:pt idx="8">
                  <c:v>DXの取り組みの事業(現場レベル)までの落とし込み（n=83）</c:v>
                </c:pt>
                <c:pt idx="9">
                  <c:v>｢業務に精通した人材｣と｢技術に精通した人材｣を融合する仕組み（n=41）</c:v>
                </c:pt>
                <c:pt idx="10">
                  <c:v>技術的負債の対応（n=36）</c:v>
                </c:pt>
                <c:pt idx="11">
                  <c:v>その他（n=9）</c:v>
                </c:pt>
              </c:strCache>
            </c:strRef>
          </c:cat>
          <c:val>
            <c:numRef>
              <c:f>'Q17.DX実際の取り組み＜DX活発＞'!$M$3:$M$14</c:f>
              <c:numCache>
                <c:formatCode>0.0%</c:formatCode>
                <c:ptCount val="12"/>
                <c:pt idx="0">
                  <c:v>0.21447721179624665</c:v>
                </c:pt>
                <c:pt idx="1">
                  <c:v>0.16353887399463807</c:v>
                </c:pt>
                <c:pt idx="2">
                  <c:v>0.13672922252010725</c:v>
                </c:pt>
                <c:pt idx="3">
                  <c:v>0.12868632707774799</c:v>
                </c:pt>
                <c:pt idx="4">
                  <c:v>9.6514745308310987E-2</c:v>
                </c:pt>
                <c:pt idx="5">
                  <c:v>6.7024128686327081E-2</c:v>
                </c:pt>
                <c:pt idx="6">
                  <c:v>6.1662198391420911E-2</c:v>
                </c:pt>
                <c:pt idx="7">
                  <c:v>4.8257372654155493E-2</c:v>
                </c:pt>
                <c:pt idx="8">
                  <c:v>4.5576407506702415E-2</c:v>
                </c:pt>
                <c:pt idx="9">
                  <c:v>1.6085790884718499E-2</c:v>
                </c:pt>
                <c:pt idx="10">
                  <c:v>1.0723860589812333E-2</c:v>
                </c:pt>
                <c:pt idx="11">
                  <c:v>1.0723860589812333E-2</c:v>
                </c:pt>
              </c:numCache>
            </c:numRef>
          </c:val>
          <c:extLst>
            <c:ext xmlns:c16="http://schemas.microsoft.com/office/drawing/2014/chart" uri="{C3380CC4-5D6E-409C-BE32-E72D297353CC}">
              <c16:uniqueId val="{00000000-734D-49D0-8F51-73FE487CF2C6}"/>
            </c:ext>
          </c:extLst>
        </c:ser>
        <c:ser>
          <c:idx val="1"/>
          <c:order val="1"/>
          <c:tx>
            <c:strRef>
              <c:f>'Q17.DX実際の取り組み＜DX活発＞'!$N$2</c:f>
              <c:strCache>
                <c:ptCount val="1"/>
                <c:pt idx="0">
                  <c:v>2番目</c:v>
                </c:pt>
              </c:strCache>
            </c:strRef>
          </c:tx>
          <c:spPr>
            <a:solidFill>
              <a:srgbClr val="FFFF99"/>
            </a:solidFill>
            <a:ln>
              <a:solidFill>
                <a:schemeClr val="tx1"/>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3-734D-49D0-8F51-73FE487CF2C6}"/>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'Q17.DX実際の取り組み＜DX活発＞'!$L$3:$L$14</c:f>
              <c:strCache>
                <c:ptCount val="12"/>
                <c:pt idx="0">
                  <c:v>経営トップのコミットメント（n=121）</c:v>
                </c:pt>
                <c:pt idx="1">
                  <c:v>社内外でのビジョン共有（n=137）</c:v>
                </c:pt>
                <c:pt idx="2">
                  <c:v>経営・事業部門・IT部門が相互に協力する体制の構築（n=137）</c:v>
                </c:pt>
                <c:pt idx="3">
                  <c:v>外部との連携に向けた取り組み（n=146）</c:v>
                </c:pt>
                <c:pt idx="4">
                  <c:v>デジタル技術やデータ活用に精通した人材の育成・確保（n=114）</c:v>
                </c:pt>
                <c:pt idx="5">
                  <c:v>既存技術への依存からの脱却（n=92）</c:v>
                </c:pt>
                <c:pt idx="6">
                  <c:v>失敗から学び、継続的に挑戦する仕組みの構築（n=63）</c:v>
                </c:pt>
                <c:pt idx="7">
                  <c:v>事業部門におけるDXを担う人材の育成・確保（n=86）</c:v>
                </c:pt>
                <c:pt idx="8">
                  <c:v>DXの取り組みの事業(現場レベル)までの落とし込み（n=83）</c:v>
                </c:pt>
                <c:pt idx="9">
                  <c:v>｢業務に精通した人材｣と｢技術に精通した人材｣を融合する仕組み（n=41）</c:v>
                </c:pt>
                <c:pt idx="10">
                  <c:v>技術的負債の対応（n=36）</c:v>
                </c:pt>
                <c:pt idx="11">
                  <c:v>その他（n=9）</c:v>
                </c:pt>
              </c:strCache>
            </c:strRef>
          </c:cat>
          <c:val>
            <c:numRef>
              <c:f>'Q17.DX実際の取り組み＜DX活発＞'!$N$3:$N$14</c:f>
              <c:numCache>
                <c:formatCode>0.0%</c:formatCode>
                <c:ptCount val="12"/>
                <c:pt idx="0">
                  <c:v>5.8981233243967826E-2</c:v>
                </c:pt>
                <c:pt idx="1">
                  <c:v>0.12064343163538874</c:v>
                </c:pt>
                <c:pt idx="2">
                  <c:v>0.11796246648793565</c:v>
                </c:pt>
                <c:pt idx="3">
                  <c:v>0.15013404825737264</c:v>
                </c:pt>
                <c:pt idx="4">
                  <c:v>0.10187667560321716</c:v>
                </c:pt>
                <c:pt idx="5">
                  <c:v>7.7747989276139406E-2</c:v>
                </c:pt>
                <c:pt idx="6">
                  <c:v>6.9705093833780166E-2</c:v>
                </c:pt>
                <c:pt idx="7">
                  <c:v>9.1152815013404831E-2</c:v>
                </c:pt>
                <c:pt idx="8">
                  <c:v>7.5067024128686322E-2</c:v>
                </c:pt>
                <c:pt idx="9">
                  <c:v>3.4852546916890083E-2</c:v>
                </c:pt>
                <c:pt idx="10">
                  <c:v>5.3619302949061663E-2</c:v>
                </c:pt>
                <c:pt idx="11">
                  <c:v>2.6809651474530832E-3</c:v>
                </c:pt>
              </c:numCache>
            </c:numRef>
          </c:val>
          <c:extLst>
            <c:ext xmlns:c16="http://schemas.microsoft.com/office/drawing/2014/chart" uri="{C3380CC4-5D6E-409C-BE32-E72D297353CC}">
              <c16:uniqueId val="{00000004-734D-49D0-8F51-73FE487CF2C6}"/>
            </c:ext>
          </c:extLst>
        </c:ser>
        <c:ser>
          <c:idx val="2"/>
          <c:order val="2"/>
          <c:tx>
            <c:strRef>
              <c:f>'Q17.DX実際の取り組み＜DX活発＞'!$O$2</c:f>
              <c:strCache>
                <c:ptCount val="1"/>
                <c:pt idx="0">
                  <c:v>3番目</c:v>
                </c:pt>
              </c:strCache>
            </c:strRef>
          </c:tx>
          <c:spPr>
            <a:solidFill>
              <a:srgbClr val="2E75B6"/>
            </a:solidFill>
            <a:ln>
              <a:solidFill>
                <a:schemeClr val="tx1"/>
              </a:solidFill>
            </a:ln>
            <a:effectLst/>
          </c:spPr>
          <c:invertIfNegative val="0"/>
          <c:dLbls>
            <c:dLbl>
              <c:idx val="6"/>
              <c:layout>
                <c:manualLayout>
                  <c:x val="2.662473794549168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4D-49D0-8F51-73FE487CF2C6}"/>
                </c:ext>
              </c:extLst>
            </c:dLbl>
            <c:dLbl>
              <c:idx val="10"/>
              <c:layout>
                <c:manualLayout>
                  <c:x val="9.3186582809224316E-3"/>
                  <c:y val="0"/>
                </c:manualLayout>
              </c:layout>
              <c:tx>
                <c:rich>
                  <a:bodyPr/>
                  <a:lstStyle/>
                  <a:p>
                    <a:fld id="{D9B13A40-DF72-4AA2-90E4-51A6CC34734F}"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34D-49D0-8F51-73FE487CF2C6}"/>
                </c:ext>
              </c:extLst>
            </c:dLbl>
            <c:dLbl>
              <c:idx val="11"/>
              <c:delete val="1"/>
              <c:extLst>
                <c:ext xmlns:c15="http://schemas.microsoft.com/office/drawing/2012/chart" uri="{CE6537A1-D6FC-4f65-9D91-7224C49458BB}"/>
                <c:ext xmlns:c16="http://schemas.microsoft.com/office/drawing/2014/chart" uri="{C3380CC4-5D6E-409C-BE32-E72D297353CC}">
                  <c16:uniqueId val="{00000008-734D-49D0-8F51-73FE487CF2C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'Q17.DX実際の取り組み＜DX活発＞'!$L$3:$L$14</c:f>
              <c:strCache>
                <c:ptCount val="12"/>
                <c:pt idx="0">
                  <c:v>経営トップのコミットメント（n=121）</c:v>
                </c:pt>
                <c:pt idx="1">
                  <c:v>社内外でのビジョン共有（n=137）</c:v>
                </c:pt>
                <c:pt idx="2">
                  <c:v>経営・事業部門・IT部門が相互に協力する体制の構築（n=137）</c:v>
                </c:pt>
                <c:pt idx="3">
                  <c:v>外部との連携に向けた取り組み（n=146）</c:v>
                </c:pt>
                <c:pt idx="4">
                  <c:v>デジタル技術やデータ活用に精通した人材の育成・確保（n=114）</c:v>
                </c:pt>
                <c:pt idx="5">
                  <c:v>既存技術への依存からの脱却（n=92）</c:v>
                </c:pt>
                <c:pt idx="6">
                  <c:v>失敗から学び、継続的に挑戦する仕組みの構築（n=63）</c:v>
                </c:pt>
                <c:pt idx="7">
                  <c:v>事業部門におけるDXを担う人材の育成・確保（n=86）</c:v>
                </c:pt>
                <c:pt idx="8">
                  <c:v>DXの取り組みの事業(現場レベル)までの落とし込み（n=83）</c:v>
                </c:pt>
                <c:pt idx="9">
                  <c:v>｢業務に精通した人材｣と｢技術に精通した人材｣を融合する仕組み（n=41）</c:v>
                </c:pt>
                <c:pt idx="10">
                  <c:v>技術的負債の対応（n=36）</c:v>
                </c:pt>
                <c:pt idx="11">
                  <c:v>その他（n=9）</c:v>
                </c:pt>
              </c:strCache>
            </c:strRef>
          </c:cat>
          <c:val>
            <c:numRef>
              <c:f>'Q17.DX実際の取り組み＜DX活発＞'!$O$3:$O$14</c:f>
              <c:numCache>
                <c:formatCode>0.0%</c:formatCode>
                <c:ptCount val="12"/>
                <c:pt idx="0">
                  <c:v>5.0938337801608578E-2</c:v>
                </c:pt>
                <c:pt idx="1">
                  <c:v>8.3109919571045576E-2</c:v>
                </c:pt>
                <c:pt idx="2">
                  <c:v>0.1126005361930295</c:v>
                </c:pt>
                <c:pt idx="3">
                  <c:v>0.1126005361930295</c:v>
                </c:pt>
                <c:pt idx="4">
                  <c:v>0.10723860589812333</c:v>
                </c:pt>
                <c:pt idx="5">
                  <c:v>0.10187667560321716</c:v>
                </c:pt>
                <c:pt idx="6">
                  <c:v>3.7533512064343161E-2</c:v>
                </c:pt>
                <c:pt idx="7">
                  <c:v>9.1152815013404831E-2</c:v>
                </c:pt>
                <c:pt idx="8">
                  <c:v>0.10187667560321716</c:v>
                </c:pt>
                <c:pt idx="9">
                  <c:v>5.8981233243967826E-2</c:v>
                </c:pt>
                <c:pt idx="10">
                  <c:v>3.2171581769436998E-2</c:v>
                </c:pt>
                <c:pt idx="11">
                  <c:v>1.0723860589812333E-2</c:v>
                </c:pt>
              </c:numCache>
            </c:numRef>
          </c:val>
          <c:extLst>
            <c:ext xmlns:c16="http://schemas.microsoft.com/office/drawing/2014/chart" uri="{C3380CC4-5D6E-409C-BE32-E72D297353CC}">
              <c16:uniqueId val="{00000009-734D-49D0-8F51-73FE487CF2C6}"/>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'Q17.DX実際の取組み【ABCD】DX活発'!$J$70</c:f>
          <c:strCache>
            <c:ptCount val="1"/>
            <c:pt idx="0">
              <c:v>A.ユーザー企業 (N=94)
B.メーカー企業 (N=116）
C.サブシステム提供企業 (N=68）
D.サービス提供企業 (N=61）</c:v>
            </c:pt>
          </c:strCache>
        </c:strRef>
      </c:tx>
      <c:layout>
        <c:manualLayout>
          <c:xMode val="edge"/>
          <c:yMode val="edge"/>
          <c:x val="0.61670862068965526"/>
          <c:y val="0.8067265076512329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'Q17.DX実際の取組み【ABCD】DX活発'!$S$6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6D1-4341-BFF8-81DE7FD8A07E}"/>
                </c:ext>
              </c:extLst>
            </c:dLbl>
            <c:dLbl>
              <c:idx val="5"/>
              <c:delete val="1"/>
              <c:extLst>
                <c:ext xmlns:c15="http://schemas.microsoft.com/office/drawing/2012/chart" uri="{CE6537A1-D6FC-4f65-9D91-7224C49458BB}"/>
                <c:ext xmlns:c16="http://schemas.microsoft.com/office/drawing/2014/chart" uri="{C3380CC4-5D6E-409C-BE32-E72D297353CC}">
                  <c16:uniqueId val="{00000001-96D1-4341-BFF8-81DE7FD8A07E}"/>
                </c:ext>
              </c:extLst>
            </c:dLbl>
            <c:dLbl>
              <c:idx val="8"/>
              <c:delete val="1"/>
              <c:extLst>
                <c:ext xmlns:c15="http://schemas.microsoft.com/office/drawing/2012/chart" uri="{CE6537A1-D6FC-4f65-9D91-7224C49458BB}"/>
                <c:ext xmlns:c16="http://schemas.microsoft.com/office/drawing/2014/chart" uri="{C3380CC4-5D6E-409C-BE32-E72D297353CC}">
                  <c16:uniqueId val="{00000012-96D1-4341-BFF8-81DE7FD8A07E}"/>
                </c:ext>
              </c:extLst>
            </c:dLbl>
            <c:dLbl>
              <c:idx val="10"/>
              <c:delete val="1"/>
              <c:extLst>
                <c:ext xmlns:c15="http://schemas.microsoft.com/office/drawing/2012/chart" uri="{CE6537A1-D6FC-4f65-9D91-7224C49458BB}"/>
                <c:ext xmlns:c16="http://schemas.microsoft.com/office/drawing/2014/chart" uri="{C3380CC4-5D6E-409C-BE32-E72D297353CC}">
                  <c16:uniqueId val="{00000002-96D1-4341-BFF8-81DE7FD8A07E}"/>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6D1-4341-BFF8-81DE7FD8A07E}"/>
                </c:ext>
              </c:extLst>
            </c:dLbl>
            <c:dLbl>
              <c:idx val="13"/>
              <c:delete val="1"/>
              <c:extLst>
                <c:ext xmlns:c15="http://schemas.microsoft.com/office/drawing/2012/chart" uri="{CE6537A1-D6FC-4f65-9D91-7224C49458BB}"/>
                <c:ext xmlns:c16="http://schemas.microsoft.com/office/drawing/2014/chart" uri="{C3380CC4-5D6E-409C-BE32-E72D297353CC}">
                  <c16:uniqueId val="{00000015-96D1-4341-BFF8-81DE7FD8A07E}"/>
                </c:ext>
              </c:extLst>
            </c:dLbl>
            <c:dLbl>
              <c:idx val="15"/>
              <c:delete val="1"/>
              <c:extLst>
                <c:ext xmlns:c15="http://schemas.microsoft.com/office/drawing/2012/chart" uri="{CE6537A1-D6FC-4f65-9D91-7224C49458BB}"/>
                <c:ext xmlns:c16="http://schemas.microsoft.com/office/drawing/2014/chart" uri="{C3380CC4-5D6E-409C-BE32-E72D297353CC}">
                  <c16:uniqueId val="{00000003-96D1-4341-BFF8-81DE7FD8A07E}"/>
                </c:ext>
              </c:extLst>
            </c:dLbl>
            <c:dLbl>
              <c:idx val="16"/>
              <c:delete val="1"/>
              <c:extLst>
                <c:ext xmlns:c15="http://schemas.microsoft.com/office/drawing/2012/chart" uri="{CE6537A1-D6FC-4f65-9D91-7224C49458BB}"/>
                <c:ext xmlns:c16="http://schemas.microsoft.com/office/drawing/2014/chart" uri="{C3380CC4-5D6E-409C-BE32-E72D297353CC}">
                  <c16:uniqueId val="{00000019-96D1-4341-BFF8-81DE7FD8A07E}"/>
                </c:ext>
              </c:extLst>
            </c:dLbl>
            <c:dLbl>
              <c:idx val="17"/>
              <c:delete val="1"/>
              <c:extLst>
                <c:ext xmlns:c15="http://schemas.microsoft.com/office/drawing/2012/chart" uri="{CE6537A1-D6FC-4f65-9D91-7224C49458BB}"/>
                <c:ext xmlns:c16="http://schemas.microsoft.com/office/drawing/2014/chart" uri="{C3380CC4-5D6E-409C-BE32-E72D297353CC}">
                  <c16:uniqueId val="{0000001B-96D1-4341-BFF8-81DE7FD8A07E}"/>
                </c:ext>
              </c:extLst>
            </c:dLbl>
            <c:dLbl>
              <c:idx val="18"/>
              <c:delete val="1"/>
              <c:extLst>
                <c:ext xmlns:c15="http://schemas.microsoft.com/office/drawing/2012/chart" uri="{CE6537A1-D6FC-4f65-9D91-7224C49458BB}"/>
                <c:ext xmlns:c16="http://schemas.microsoft.com/office/drawing/2014/chart" uri="{C3380CC4-5D6E-409C-BE32-E72D297353CC}">
                  <c16:uniqueId val="{0000001E-96D1-4341-BFF8-81DE7FD8A07E}"/>
                </c:ext>
              </c:extLst>
            </c:dLbl>
            <c:dLbl>
              <c:idx val="19"/>
              <c:delete val="1"/>
              <c:extLst>
                <c:ext xmlns:c15="http://schemas.microsoft.com/office/drawing/2012/chart" uri="{CE6537A1-D6FC-4f65-9D91-7224C49458BB}"/>
                <c:ext xmlns:c16="http://schemas.microsoft.com/office/drawing/2014/chart" uri="{C3380CC4-5D6E-409C-BE32-E72D297353CC}">
                  <c16:uniqueId val="{00000020-96D1-4341-BFF8-81DE7FD8A07E}"/>
                </c:ext>
              </c:extLst>
            </c:dLbl>
            <c:dLbl>
              <c:idx val="20"/>
              <c:delete val="1"/>
              <c:extLst>
                <c:ext xmlns:c15="http://schemas.microsoft.com/office/drawing/2012/chart" uri="{CE6537A1-D6FC-4f65-9D91-7224C49458BB}"/>
                <c:ext xmlns:c16="http://schemas.microsoft.com/office/drawing/2014/chart" uri="{C3380CC4-5D6E-409C-BE32-E72D297353CC}">
                  <c16:uniqueId val="{00000004-96D1-4341-BFF8-81DE7FD8A07E}"/>
                </c:ext>
              </c:extLst>
            </c:dLbl>
            <c:dLbl>
              <c:idx val="21"/>
              <c:delete val="1"/>
              <c:extLst>
                <c:ext xmlns:c15="http://schemas.microsoft.com/office/drawing/2012/chart" uri="{CE6537A1-D6FC-4f65-9D91-7224C49458BB}"/>
                <c:ext xmlns:c16="http://schemas.microsoft.com/office/drawing/2014/chart" uri="{C3380CC4-5D6E-409C-BE32-E72D297353CC}">
                  <c16:uniqueId val="{00000021-96D1-4341-BFF8-81DE7FD8A07E}"/>
                </c:ext>
              </c:extLst>
            </c:dLbl>
            <c:dLbl>
              <c:idx val="22"/>
              <c:delete val="1"/>
              <c:extLst>
                <c:ext xmlns:c15="http://schemas.microsoft.com/office/drawing/2012/chart" uri="{CE6537A1-D6FC-4f65-9D91-7224C49458BB}"/>
                <c:ext xmlns:c16="http://schemas.microsoft.com/office/drawing/2014/chart" uri="{C3380CC4-5D6E-409C-BE32-E72D297353CC}">
                  <c16:uniqueId val="{00000024-96D1-4341-BFF8-81DE7FD8A07E}"/>
                </c:ext>
              </c:extLst>
            </c:dLbl>
            <c:dLbl>
              <c:idx val="23"/>
              <c:delete val="1"/>
              <c:extLst>
                <c:ext xmlns:c15="http://schemas.microsoft.com/office/drawing/2012/chart" uri="{CE6537A1-D6FC-4f65-9D91-7224C49458BB}"/>
                <c:ext xmlns:c16="http://schemas.microsoft.com/office/drawing/2014/chart" uri="{C3380CC4-5D6E-409C-BE32-E72D297353CC}">
                  <c16:uniqueId val="{00000025-96D1-4341-BFF8-81DE7FD8A07E}"/>
                </c:ext>
              </c:extLst>
            </c:dLbl>
            <c:dLbl>
              <c:idx val="24"/>
              <c:delete val="1"/>
              <c:extLst>
                <c:ext xmlns:c15="http://schemas.microsoft.com/office/drawing/2012/chart" uri="{CE6537A1-D6FC-4f65-9D91-7224C49458BB}"/>
                <c:ext xmlns:c16="http://schemas.microsoft.com/office/drawing/2014/chart" uri="{C3380CC4-5D6E-409C-BE32-E72D297353CC}">
                  <c16:uniqueId val="{00000028-96D1-4341-BFF8-81DE7FD8A07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'Q17.DX実際の取組み【ABCD】DX活発'!$R$32:$R$56</c:f>
              <c:strCache>
                <c:ptCount val="25"/>
                <c:pt idx="0">
                  <c:v>【 失敗から学び継続的に挑戦する仕組みの構築 】</c:v>
                </c:pt>
                <c:pt idx="1">
                  <c:v>A.ユーザー企業（n=14）</c:v>
                </c:pt>
                <c:pt idx="2">
                  <c:v>B.メーカー企業（n=18）</c:v>
                </c:pt>
                <c:pt idx="3">
                  <c:v>C.サブシステム提供企業（n=15）</c:v>
                </c:pt>
                <c:pt idx="4">
                  <c:v>D.サービス提供企業（n=11）</c:v>
                </c:pt>
                <c:pt idx="5">
                  <c:v>【 DXの取り組みの事業(現場レベル)落とし込み 】</c:v>
                </c:pt>
                <c:pt idx="6">
                  <c:v>A.ユーザー企業（n=21）</c:v>
                </c:pt>
                <c:pt idx="7">
                  <c:v>B.メーカー企業（n=26）</c:v>
                </c:pt>
                <c:pt idx="8">
                  <c:v>C.サブシステム提供企業（n=11）</c:v>
                </c:pt>
                <c:pt idx="9">
                  <c:v>D.サービス提供企業（n=19）</c:v>
                </c:pt>
                <c:pt idx="10">
                  <c:v>【 事業部門におけるDXを担う人材の育成・確保 】</c:v>
                </c:pt>
                <c:pt idx="11">
                  <c:v>A.ユーザー企業（n=24）</c:v>
                </c:pt>
                <c:pt idx="12">
                  <c:v>B.メーカー企業（n=26）</c:v>
                </c:pt>
                <c:pt idx="13">
                  <c:v>C.サブシステム提供企業（n=  9）</c:v>
                </c:pt>
                <c:pt idx="14">
                  <c:v>D.サービス提供企業（n=15）</c:v>
                </c:pt>
                <c:pt idx="15">
                  <c:v>【 ｢業務に精通した人材｣｢技術に精通した人材｣を融合する仕組み 】</c:v>
                </c:pt>
                <c:pt idx="16">
                  <c:v>A.ユーザー企業（n=  9）</c:v>
                </c:pt>
                <c:pt idx="17">
                  <c:v>B.メーカー企業（n=17）</c:v>
                </c:pt>
                <c:pt idx="18">
                  <c:v>C.サブシステム提供企業（n=  7）</c:v>
                </c:pt>
                <c:pt idx="19">
                  <c:v>D.サービス提供企業（n=  6）</c:v>
                </c:pt>
                <c:pt idx="20">
                  <c:v>【 技術的負債の対応 】                      </c:v>
                </c:pt>
                <c:pt idx="21">
                  <c:v>A.ユーザー企業（n=  9）</c:v>
                </c:pt>
                <c:pt idx="22">
                  <c:v>B.メーカー企業（n=13）</c:v>
                </c:pt>
                <c:pt idx="23">
                  <c:v>C.サブシステム提供企業（n=  5）</c:v>
                </c:pt>
                <c:pt idx="24">
                  <c:v>D.サービス提供企業（n=  8）</c:v>
                </c:pt>
              </c:strCache>
            </c:strRef>
          </c:cat>
          <c:val>
            <c:numRef>
              <c:f>'Q17.DX実際の取組み【ABCD】DX活発'!$S$32:$S$56</c:f>
              <c:numCache>
                <c:formatCode>0.0%</c:formatCode>
                <c:ptCount val="25"/>
                <c:pt idx="0" formatCode="General">
                  <c:v>0</c:v>
                </c:pt>
                <c:pt idx="1">
                  <c:v>4.2553191489361701E-2</c:v>
                </c:pt>
                <c:pt idx="2">
                  <c:v>6.0344827586206899E-2</c:v>
                </c:pt>
                <c:pt idx="3">
                  <c:v>7.3529411764705885E-2</c:v>
                </c:pt>
                <c:pt idx="4">
                  <c:v>6.5573770491803282E-2</c:v>
                </c:pt>
                <c:pt idx="5" formatCode="General">
                  <c:v>0</c:v>
                </c:pt>
                <c:pt idx="6">
                  <c:v>5.3191489361702128E-2</c:v>
                </c:pt>
                <c:pt idx="7">
                  <c:v>5.1724137931034482E-2</c:v>
                </c:pt>
                <c:pt idx="8">
                  <c:v>0</c:v>
                </c:pt>
                <c:pt idx="9">
                  <c:v>8.1967213114754092E-2</c:v>
                </c:pt>
                <c:pt idx="10" formatCode="General">
                  <c:v>0</c:v>
                </c:pt>
                <c:pt idx="11">
                  <c:v>3.1914893617021274E-2</c:v>
                </c:pt>
                <c:pt idx="12">
                  <c:v>7.7586206896551727E-2</c:v>
                </c:pt>
                <c:pt idx="13">
                  <c:v>1.4705882352941176E-2</c:v>
                </c:pt>
                <c:pt idx="14">
                  <c:v>3.2786885245901641E-2</c:v>
                </c:pt>
                <c:pt idx="15" formatCode="General">
                  <c:v>0</c:v>
                </c:pt>
                <c:pt idx="16">
                  <c:v>1.0638297872340425E-2</c:v>
                </c:pt>
                <c:pt idx="17">
                  <c:v>8.6206896551724137E-3</c:v>
                </c:pt>
                <c:pt idx="18">
                  <c:v>2.9411764705882353E-2</c:v>
                </c:pt>
                <c:pt idx="19">
                  <c:v>1.6393442622950821E-2</c:v>
                </c:pt>
                <c:pt idx="20" formatCode="General">
                  <c:v>0</c:v>
                </c:pt>
                <c:pt idx="21">
                  <c:v>2.1276595744680851E-2</c:v>
                </c:pt>
                <c:pt idx="22">
                  <c:v>0</c:v>
                </c:pt>
                <c:pt idx="23">
                  <c:v>1.4705882352941176E-2</c:v>
                </c:pt>
                <c:pt idx="24">
                  <c:v>1.6393442622950821E-2</c:v>
                </c:pt>
              </c:numCache>
            </c:numRef>
          </c:val>
          <c:extLst>
            <c:ext xmlns:c16="http://schemas.microsoft.com/office/drawing/2014/chart" uri="{C3380CC4-5D6E-409C-BE32-E72D297353CC}">
              <c16:uniqueId val="{00000005-96D1-4341-BFF8-81DE7FD8A07E}"/>
            </c:ext>
          </c:extLst>
        </c:ser>
        <c:ser>
          <c:idx val="2"/>
          <c:order val="1"/>
          <c:tx>
            <c:strRef>
              <c:f>'Q17.DX実際の取組み【ABCD】DX活発'!$T$6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6D1-4341-BFF8-81DE7FD8A07E}"/>
                </c:ext>
              </c:extLst>
            </c:dLbl>
            <c:dLbl>
              <c:idx val="5"/>
              <c:delete val="1"/>
              <c:extLst>
                <c:ext xmlns:c15="http://schemas.microsoft.com/office/drawing/2012/chart" uri="{CE6537A1-D6FC-4f65-9D91-7224C49458BB}"/>
                <c:ext xmlns:c16="http://schemas.microsoft.com/office/drawing/2014/chart" uri="{C3380CC4-5D6E-409C-BE32-E72D297353CC}">
                  <c16:uniqueId val="{00000007-96D1-4341-BFF8-81DE7FD8A07E}"/>
                </c:ext>
              </c:extLst>
            </c:dLbl>
            <c:dLbl>
              <c:idx val="10"/>
              <c:delete val="1"/>
              <c:extLst>
                <c:ext xmlns:c15="http://schemas.microsoft.com/office/drawing/2012/chart" uri="{CE6537A1-D6FC-4f65-9D91-7224C49458BB}"/>
                <c:ext xmlns:c16="http://schemas.microsoft.com/office/drawing/2014/chart" uri="{C3380CC4-5D6E-409C-BE32-E72D297353CC}">
                  <c16:uniqueId val="{00000008-96D1-4341-BFF8-81DE7FD8A07E}"/>
                </c:ext>
              </c:extLst>
            </c:dLbl>
            <c:dLbl>
              <c:idx val="15"/>
              <c:delete val="1"/>
              <c:extLst>
                <c:ext xmlns:c15="http://schemas.microsoft.com/office/drawing/2012/chart" uri="{CE6537A1-D6FC-4f65-9D91-7224C49458BB}"/>
                <c:ext xmlns:c16="http://schemas.microsoft.com/office/drawing/2014/chart" uri="{C3380CC4-5D6E-409C-BE32-E72D297353CC}">
                  <c16:uniqueId val="{00000009-96D1-4341-BFF8-81DE7FD8A07E}"/>
                </c:ext>
              </c:extLst>
            </c:dLbl>
            <c:dLbl>
              <c:idx val="16"/>
              <c:delete val="1"/>
              <c:extLst>
                <c:ext xmlns:c15="http://schemas.microsoft.com/office/drawing/2012/chart" uri="{CE6537A1-D6FC-4f65-9D91-7224C49458BB}"/>
                <c:ext xmlns:c16="http://schemas.microsoft.com/office/drawing/2014/chart" uri="{C3380CC4-5D6E-409C-BE32-E72D297353CC}">
                  <c16:uniqueId val="{00000016-96D1-4341-BFF8-81DE7FD8A07E}"/>
                </c:ext>
              </c:extLst>
            </c:dLbl>
            <c:dLbl>
              <c:idx val="18"/>
              <c:delete val="1"/>
              <c:extLst>
                <c:ext xmlns:c15="http://schemas.microsoft.com/office/drawing/2012/chart" uri="{CE6537A1-D6FC-4f65-9D91-7224C49458BB}"/>
                <c:ext xmlns:c16="http://schemas.microsoft.com/office/drawing/2014/chart" uri="{C3380CC4-5D6E-409C-BE32-E72D297353CC}">
                  <c16:uniqueId val="{0000001F-96D1-4341-BFF8-81DE7FD8A07E}"/>
                </c:ext>
              </c:extLst>
            </c:dLbl>
            <c:dLbl>
              <c:idx val="19"/>
              <c:delete val="1"/>
              <c:extLst>
                <c:ext xmlns:c15="http://schemas.microsoft.com/office/drawing/2012/chart" uri="{CE6537A1-D6FC-4f65-9D91-7224C49458BB}"/>
                <c:ext xmlns:c16="http://schemas.microsoft.com/office/drawing/2014/chart" uri="{C3380CC4-5D6E-409C-BE32-E72D297353CC}">
                  <c16:uniqueId val="{0000002B-96D1-4341-BFF8-81DE7FD8A07E}"/>
                </c:ext>
              </c:extLst>
            </c:dLbl>
            <c:dLbl>
              <c:idx val="20"/>
              <c:delete val="1"/>
              <c:extLst>
                <c:ext xmlns:c15="http://schemas.microsoft.com/office/drawing/2012/chart" uri="{CE6537A1-D6FC-4f65-9D91-7224C49458BB}"/>
                <c:ext xmlns:c16="http://schemas.microsoft.com/office/drawing/2014/chart" uri="{C3380CC4-5D6E-409C-BE32-E72D297353CC}">
                  <c16:uniqueId val="{0000000A-96D1-4341-BFF8-81DE7FD8A07E}"/>
                </c:ext>
              </c:extLst>
            </c:dLbl>
            <c:dLbl>
              <c:idx val="21"/>
              <c:delete val="1"/>
              <c:extLst>
                <c:ext xmlns:c15="http://schemas.microsoft.com/office/drawing/2012/chart" uri="{CE6537A1-D6FC-4f65-9D91-7224C49458BB}"/>
                <c:ext xmlns:c16="http://schemas.microsoft.com/office/drawing/2014/chart" uri="{C3380CC4-5D6E-409C-BE32-E72D297353CC}">
                  <c16:uniqueId val="{00000023-96D1-4341-BFF8-81DE7FD8A07E}"/>
                </c:ext>
              </c:extLst>
            </c:dLbl>
            <c:dLbl>
              <c:idx val="23"/>
              <c:delete val="1"/>
              <c:extLst>
                <c:ext xmlns:c15="http://schemas.microsoft.com/office/drawing/2012/chart" uri="{CE6537A1-D6FC-4f65-9D91-7224C49458BB}"/>
                <c:ext xmlns:c16="http://schemas.microsoft.com/office/drawing/2014/chart" uri="{C3380CC4-5D6E-409C-BE32-E72D297353CC}">
                  <c16:uniqueId val="{00000027-96D1-4341-BFF8-81DE7FD8A07E}"/>
                </c:ext>
              </c:extLst>
            </c:dLbl>
            <c:dLbl>
              <c:idx val="24"/>
              <c:delete val="1"/>
              <c:extLst>
                <c:ext xmlns:c15="http://schemas.microsoft.com/office/drawing/2012/chart" uri="{CE6537A1-D6FC-4f65-9D91-7224C49458BB}"/>
                <c:ext xmlns:c16="http://schemas.microsoft.com/office/drawing/2014/chart" uri="{C3380CC4-5D6E-409C-BE32-E72D297353CC}">
                  <c16:uniqueId val="{00000029-96D1-4341-BFF8-81DE7FD8A07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'Q17.DX実際の取組み【ABCD】DX活発'!$R$32:$R$56</c:f>
              <c:strCache>
                <c:ptCount val="25"/>
                <c:pt idx="0">
                  <c:v>【 失敗から学び継続的に挑戦する仕組みの構築 】</c:v>
                </c:pt>
                <c:pt idx="1">
                  <c:v>A.ユーザー企業（n=14）</c:v>
                </c:pt>
                <c:pt idx="2">
                  <c:v>B.メーカー企業（n=18）</c:v>
                </c:pt>
                <c:pt idx="3">
                  <c:v>C.サブシステム提供企業（n=15）</c:v>
                </c:pt>
                <c:pt idx="4">
                  <c:v>D.サービス提供企業（n=11）</c:v>
                </c:pt>
                <c:pt idx="5">
                  <c:v>【 DXの取り組みの事業(現場レベル)落とし込み 】</c:v>
                </c:pt>
                <c:pt idx="6">
                  <c:v>A.ユーザー企業（n=21）</c:v>
                </c:pt>
                <c:pt idx="7">
                  <c:v>B.メーカー企業（n=26）</c:v>
                </c:pt>
                <c:pt idx="8">
                  <c:v>C.サブシステム提供企業（n=11）</c:v>
                </c:pt>
                <c:pt idx="9">
                  <c:v>D.サービス提供企業（n=19）</c:v>
                </c:pt>
                <c:pt idx="10">
                  <c:v>【 事業部門におけるDXを担う人材の育成・確保 】</c:v>
                </c:pt>
                <c:pt idx="11">
                  <c:v>A.ユーザー企業（n=24）</c:v>
                </c:pt>
                <c:pt idx="12">
                  <c:v>B.メーカー企業（n=26）</c:v>
                </c:pt>
                <c:pt idx="13">
                  <c:v>C.サブシステム提供企業（n=  9）</c:v>
                </c:pt>
                <c:pt idx="14">
                  <c:v>D.サービス提供企業（n=15）</c:v>
                </c:pt>
                <c:pt idx="15">
                  <c:v>【 ｢業務に精通した人材｣｢技術に精通した人材｣を融合する仕組み 】</c:v>
                </c:pt>
                <c:pt idx="16">
                  <c:v>A.ユーザー企業（n=  9）</c:v>
                </c:pt>
                <c:pt idx="17">
                  <c:v>B.メーカー企業（n=17）</c:v>
                </c:pt>
                <c:pt idx="18">
                  <c:v>C.サブシステム提供企業（n=  7）</c:v>
                </c:pt>
                <c:pt idx="19">
                  <c:v>D.サービス提供企業（n=  6）</c:v>
                </c:pt>
                <c:pt idx="20">
                  <c:v>【 技術的負債の対応 】                      </c:v>
                </c:pt>
                <c:pt idx="21">
                  <c:v>A.ユーザー企業（n=  9）</c:v>
                </c:pt>
                <c:pt idx="22">
                  <c:v>B.メーカー企業（n=13）</c:v>
                </c:pt>
                <c:pt idx="23">
                  <c:v>C.サブシステム提供企業（n=  5）</c:v>
                </c:pt>
                <c:pt idx="24">
                  <c:v>D.サービス提供企業（n=  8）</c:v>
                </c:pt>
              </c:strCache>
            </c:strRef>
          </c:cat>
          <c:val>
            <c:numRef>
              <c:f>'Q17.DX実際の取組み【ABCD】DX活発'!$T$32:$T$56</c:f>
              <c:numCache>
                <c:formatCode>0.0%</c:formatCode>
                <c:ptCount val="25"/>
                <c:pt idx="0" formatCode="General">
                  <c:v>0</c:v>
                </c:pt>
                <c:pt idx="1">
                  <c:v>6.3829787234042548E-2</c:v>
                </c:pt>
                <c:pt idx="2">
                  <c:v>7.7586206896551727E-2</c:v>
                </c:pt>
                <c:pt idx="3">
                  <c:v>7.3529411764705885E-2</c:v>
                </c:pt>
                <c:pt idx="4">
                  <c:v>8.1967213114754092E-2</c:v>
                </c:pt>
                <c:pt idx="5" formatCode="General">
                  <c:v>0</c:v>
                </c:pt>
                <c:pt idx="6">
                  <c:v>0.10638297872340426</c:v>
                </c:pt>
                <c:pt idx="7">
                  <c:v>6.8965517241379309E-2</c:v>
                </c:pt>
                <c:pt idx="8">
                  <c:v>7.3529411764705885E-2</c:v>
                </c:pt>
                <c:pt idx="9">
                  <c:v>6.5573770491803282E-2</c:v>
                </c:pt>
                <c:pt idx="10" formatCode="General">
                  <c:v>0</c:v>
                </c:pt>
                <c:pt idx="11">
                  <c:v>9.5744680851063829E-2</c:v>
                </c:pt>
                <c:pt idx="12">
                  <c:v>6.8965517241379309E-2</c:v>
                </c:pt>
                <c:pt idx="13">
                  <c:v>7.3529411764705885E-2</c:v>
                </c:pt>
                <c:pt idx="14">
                  <c:v>0.11475409836065574</c:v>
                </c:pt>
                <c:pt idx="15" formatCode="General">
                  <c:v>0</c:v>
                </c:pt>
                <c:pt idx="16">
                  <c:v>4.2553191489361701E-2</c:v>
                </c:pt>
                <c:pt idx="17">
                  <c:v>5.1724137931034482E-2</c:v>
                </c:pt>
                <c:pt idx="18">
                  <c:v>1.4705882352941176E-2</c:v>
                </c:pt>
                <c:pt idx="19">
                  <c:v>3.2786885245901641E-2</c:v>
                </c:pt>
                <c:pt idx="20" formatCode="General">
                  <c:v>0</c:v>
                </c:pt>
                <c:pt idx="21">
                  <c:v>5.3191489361702128E-2</c:v>
                </c:pt>
                <c:pt idx="22">
                  <c:v>5.1724137931034482E-2</c:v>
                </c:pt>
                <c:pt idx="23">
                  <c:v>4.4117647058823532E-2</c:v>
                </c:pt>
                <c:pt idx="24">
                  <c:v>8.1967213114754092E-2</c:v>
                </c:pt>
              </c:numCache>
            </c:numRef>
          </c:val>
          <c:extLst>
            <c:ext xmlns:c16="http://schemas.microsoft.com/office/drawing/2014/chart" uri="{C3380CC4-5D6E-409C-BE32-E72D297353CC}">
              <c16:uniqueId val="{0000000B-96D1-4341-BFF8-81DE7FD8A07E}"/>
            </c:ext>
          </c:extLst>
        </c:ser>
        <c:ser>
          <c:idx val="1"/>
          <c:order val="2"/>
          <c:tx>
            <c:strRef>
              <c:f>'Q17.DX実際の取組み【ABCD】DX活発'!$U$6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96D1-4341-BFF8-81DE7FD8A07E}"/>
                </c:ext>
              </c:extLst>
            </c:dLbl>
            <c:dLbl>
              <c:idx val="2"/>
              <c:delete val="1"/>
              <c:extLst>
                <c:ext xmlns:c15="http://schemas.microsoft.com/office/drawing/2012/chart" uri="{CE6537A1-D6FC-4f65-9D91-7224C49458BB}"/>
                <c:ext xmlns:c16="http://schemas.microsoft.com/office/drawing/2014/chart" uri="{C3380CC4-5D6E-409C-BE32-E72D297353CC}">
                  <c16:uniqueId val="{00000013-96D1-4341-BFF8-81DE7FD8A07E}"/>
                </c:ext>
              </c:extLst>
            </c:dLbl>
            <c:dLbl>
              <c:idx val="5"/>
              <c:delete val="1"/>
              <c:extLst>
                <c:ext xmlns:c15="http://schemas.microsoft.com/office/drawing/2012/chart" uri="{CE6537A1-D6FC-4f65-9D91-7224C49458BB}"/>
                <c:ext xmlns:c16="http://schemas.microsoft.com/office/drawing/2014/chart" uri="{C3380CC4-5D6E-409C-BE32-E72D297353CC}">
                  <c16:uniqueId val="{0000000D-96D1-4341-BFF8-81DE7FD8A07E}"/>
                </c:ext>
              </c:extLst>
            </c:dLbl>
            <c:dLbl>
              <c:idx val="10"/>
              <c:delete val="1"/>
              <c:extLst>
                <c:ext xmlns:c15="http://schemas.microsoft.com/office/drawing/2012/chart" uri="{CE6537A1-D6FC-4f65-9D91-7224C49458BB}"/>
                <c:ext xmlns:c16="http://schemas.microsoft.com/office/drawing/2014/chart" uri="{C3380CC4-5D6E-409C-BE32-E72D297353CC}">
                  <c16:uniqueId val="{0000000E-96D1-4341-BFF8-81DE7FD8A07E}"/>
                </c:ext>
              </c:extLst>
            </c:dLbl>
            <c:dLbl>
              <c:idx val="15"/>
              <c:delete val="1"/>
              <c:extLst>
                <c:ext xmlns:c15="http://schemas.microsoft.com/office/drawing/2012/chart" uri="{CE6537A1-D6FC-4f65-9D91-7224C49458BB}"/>
                <c:ext xmlns:c16="http://schemas.microsoft.com/office/drawing/2014/chart" uri="{C3380CC4-5D6E-409C-BE32-E72D297353CC}">
                  <c16:uniqueId val="{0000000F-96D1-4341-BFF8-81DE7FD8A07E}"/>
                </c:ext>
              </c:extLst>
            </c:dLbl>
            <c:dLbl>
              <c:idx val="16"/>
              <c:delete val="1"/>
              <c:extLst>
                <c:ext xmlns:c15="http://schemas.microsoft.com/office/drawing/2012/chart" uri="{CE6537A1-D6FC-4f65-9D91-7224C49458BB}"/>
                <c:ext xmlns:c16="http://schemas.microsoft.com/office/drawing/2014/chart" uri="{C3380CC4-5D6E-409C-BE32-E72D297353CC}">
                  <c16:uniqueId val="{00000018-96D1-4341-BFF8-81DE7FD8A07E}"/>
                </c:ext>
              </c:extLst>
            </c:dLbl>
            <c:dLbl>
              <c:idx val="18"/>
              <c:delete val="1"/>
              <c:extLst>
                <c:ext xmlns:c15="http://schemas.microsoft.com/office/drawing/2012/chart" uri="{CE6537A1-D6FC-4f65-9D91-7224C49458BB}"/>
                <c:ext xmlns:c16="http://schemas.microsoft.com/office/drawing/2014/chart" uri="{C3380CC4-5D6E-409C-BE32-E72D297353CC}">
                  <c16:uniqueId val="{0000001D-96D1-4341-BFF8-81DE7FD8A07E}"/>
                </c:ext>
              </c:extLst>
            </c:dLbl>
            <c:dLbl>
              <c:idx val="19"/>
              <c:delete val="1"/>
              <c:extLst>
                <c:ext xmlns:c15="http://schemas.microsoft.com/office/drawing/2012/chart" uri="{CE6537A1-D6FC-4f65-9D91-7224C49458BB}"/>
                <c:ext xmlns:c16="http://schemas.microsoft.com/office/drawing/2014/chart" uri="{C3380CC4-5D6E-409C-BE32-E72D297353CC}">
                  <c16:uniqueId val="{0000001C-96D1-4341-BFF8-81DE7FD8A07E}"/>
                </c:ext>
              </c:extLst>
            </c:dLbl>
            <c:dLbl>
              <c:idx val="20"/>
              <c:delete val="1"/>
              <c:extLst>
                <c:ext xmlns:c15="http://schemas.microsoft.com/office/drawing/2012/chart" uri="{CE6537A1-D6FC-4f65-9D91-7224C49458BB}"/>
                <c:ext xmlns:c16="http://schemas.microsoft.com/office/drawing/2014/chart" uri="{C3380CC4-5D6E-409C-BE32-E72D297353CC}">
                  <c16:uniqueId val="{00000010-96D1-4341-BFF8-81DE7FD8A07E}"/>
                </c:ext>
              </c:extLst>
            </c:dLbl>
            <c:dLbl>
              <c:idx val="21"/>
              <c:delete val="1"/>
              <c:extLst>
                <c:ext xmlns:c15="http://schemas.microsoft.com/office/drawing/2012/chart" uri="{CE6537A1-D6FC-4f65-9D91-7224C49458BB}"/>
                <c:ext xmlns:c16="http://schemas.microsoft.com/office/drawing/2014/chart" uri="{C3380CC4-5D6E-409C-BE32-E72D297353CC}">
                  <c16:uniqueId val="{00000022-96D1-4341-BFF8-81DE7FD8A07E}"/>
                </c:ext>
              </c:extLst>
            </c:dLbl>
            <c:dLbl>
              <c:idx val="23"/>
              <c:delete val="1"/>
              <c:extLst>
                <c:ext xmlns:c15="http://schemas.microsoft.com/office/drawing/2012/chart" uri="{CE6537A1-D6FC-4f65-9D91-7224C49458BB}"/>
                <c:ext xmlns:c16="http://schemas.microsoft.com/office/drawing/2014/chart" uri="{C3380CC4-5D6E-409C-BE32-E72D297353CC}">
                  <c16:uniqueId val="{00000026-96D1-4341-BFF8-81DE7FD8A07E}"/>
                </c:ext>
              </c:extLst>
            </c:dLbl>
            <c:dLbl>
              <c:idx val="24"/>
              <c:delete val="1"/>
              <c:extLst>
                <c:ext xmlns:c15="http://schemas.microsoft.com/office/drawing/2012/chart" uri="{CE6537A1-D6FC-4f65-9D91-7224C49458BB}"/>
                <c:ext xmlns:c16="http://schemas.microsoft.com/office/drawing/2014/chart" uri="{C3380CC4-5D6E-409C-BE32-E72D297353CC}">
                  <c16:uniqueId val="{0000002A-96D1-4341-BFF8-81DE7FD8A07E}"/>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'Q17.DX実際の取組み【ABCD】DX活発'!$R$32:$R$56</c:f>
              <c:strCache>
                <c:ptCount val="25"/>
                <c:pt idx="0">
                  <c:v>【 失敗から学び継続的に挑戦する仕組みの構築 】</c:v>
                </c:pt>
                <c:pt idx="1">
                  <c:v>A.ユーザー企業（n=14）</c:v>
                </c:pt>
                <c:pt idx="2">
                  <c:v>B.メーカー企業（n=18）</c:v>
                </c:pt>
                <c:pt idx="3">
                  <c:v>C.サブシステム提供企業（n=15）</c:v>
                </c:pt>
                <c:pt idx="4">
                  <c:v>D.サービス提供企業（n=11）</c:v>
                </c:pt>
                <c:pt idx="5">
                  <c:v>【 DXの取り組みの事業(現場レベル)落とし込み 】</c:v>
                </c:pt>
                <c:pt idx="6">
                  <c:v>A.ユーザー企業（n=21）</c:v>
                </c:pt>
                <c:pt idx="7">
                  <c:v>B.メーカー企業（n=26）</c:v>
                </c:pt>
                <c:pt idx="8">
                  <c:v>C.サブシステム提供企業（n=11）</c:v>
                </c:pt>
                <c:pt idx="9">
                  <c:v>D.サービス提供企業（n=19）</c:v>
                </c:pt>
                <c:pt idx="10">
                  <c:v>【 事業部門におけるDXを担う人材の育成・確保 】</c:v>
                </c:pt>
                <c:pt idx="11">
                  <c:v>A.ユーザー企業（n=24）</c:v>
                </c:pt>
                <c:pt idx="12">
                  <c:v>B.メーカー企業（n=26）</c:v>
                </c:pt>
                <c:pt idx="13">
                  <c:v>C.サブシステム提供企業（n=  9）</c:v>
                </c:pt>
                <c:pt idx="14">
                  <c:v>D.サービス提供企業（n=15）</c:v>
                </c:pt>
                <c:pt idx="15">
                  <c:v>【 ｢業務に精通した人材｣｢技術に精通した人材｣を融合する仕組み 】</c:v>
                </c:pt>
                <c:pt idx="16">
                  <c:v>A.ユーザー企業（n=  9）</c:v>
                </c:pt>
                <c:pt idx="17">
                  <c:v>B.メーカー企業（n=17）</c:v>
                </c:pt>
                <c:pt idx="18">
                  <c:v>C.サブシステム提供企業（n=  7）</c:v>
                </c:pt>
                <c:pt idx="19">
                  <c:v>D.サービス提供企業（n=  6）</c:v>
                </c:pt>
                <c:pt idx="20">
                  <c:v>【 技術的負債の対応 】                      </c:v>
                </c:pt>
                <c:pt idx="21">
                  <c:v>A.ユーザー企業（n=  9）</c:v>
                </c:pt>
                <c:pt idx="22">
                  <c:v>B.メーカー企業（n=13）</c:v>
                </c:pt>
                <c:pt idx="23">
                  <c:v>C.サブシステム提供企業（n=  5）</c:v>
                </c:pt>
                <c:pt idx="24">
                  <c:v>D.サービス提供企業（n=  8）</c:v>
                </c:pt>
              </c:strCache>
            </c:strRef>
          </c:cat>
          <c:val>
            <c:numRef>
              <c:f>'Q17.DX実際の取組み【ABCD】DX活発'!$U$32:$U$56</c:f>
              <c:numCache>
                <c:formatCode>0.0%</c:formatCode>
                <c:ptCount val="25"/>
                <c:pt idx="0" formatCode="General">
                  <c:v>0</c:v>
                </c:pt>
                <c:pt idx="1">
                  <c:v>4.2553191489361701E-2</c:v>
                </c:pt>
                <c:pt idx="2">
                  <c:v>2.1276595744680851E-2</c:v>
                </c:pt>
                <c:pt idx="3">
                  <c:v>7.3529411764705885E-2</c:v>
                </c:pt>
                <c:pt idx="4">
                  <c:v>3.2786885245901641E-2</c:v>
                </c:pt>
                <c:pt idx="5" formatCode="General">
                  <c:v>0</c:v>
                </c:pt>
                <c:pt idx="6">
                  <c:v>6.3829787234042548E-2</c:v>
                </c:pt>
                <c:pt idx="7">
                  <c:v>0.1276595744680851</c:v>
                </c:pt>
                <c:pt idx="8">
                  <c:v>8.8235294117647065E-2</c:v>
                </c:pt>
                <c:pt idx="9">
                  <c:v>0.16393442622950818</c:v>
                </c:pt>
                <c:pt idx="10" formatCode="General">
                  <c:v>0</c:v>
                </c:pt>
                <c:pt idx="11">
                  <c:v>0.1276595744680851</c:v>
                </c:pt>
                <c:pt idx="12">
                  <c:v>9.5744680851063829E-2</c:v>
                </c:pt>
                <c:pt idx="13">
                  <c:v>4.4117647058823532E-2</c:v>
                </c:pt>
                <c:pt idx="14">
                  <c:v>9.8360655737704916E-2</c:v>
                </c:pt>
                <c:pt idx="15" formatCode="General">
                  <c:v>0</c:v>
                </c:pt>
                <c:pt idx="16">
                  <c:v>4.2553191489361701E-2</c:v>
                </c:pt>
                <c:pt idx="17">
                  <c:v>0.10638297872340426</c:v>
                </c:pt>
                <c:pt idx="18">
                  <c:v>5.8823529411764705E-2</c:v>
                </c:pt>
                <c:pt idx="19">
                  <c:v>4.9180327868852458E-2</c:v>
                </c:pt>
                <c:pt idx="20" formatCode="General">
                  <c:v>0</c:v>
                </c:pt>
                <c:pt idx="21">
                  <c:v>2.1276595744680851E-2</c:v>
                </c:pt>
                <c:pt idx="22">
                  <c:v>7.4468085106382975E-2</c:v>
                </c:pt>
                <c:pt idx="23">
                  <c:v>1.4705882352941176E-2</c:v>
                </c:pt>
                <c:pt idx="24">
                  <c:v>3.2786885245901641E-2</c:v>
                </c:pt>
              </c:numCache>
            </c:numRef>
          </c:val>
          <c:extLst>
            <c:ext xmlns:c16="http://schemas.microsoft.com/office/drawing/2014/chart" uri="{C3380CC4-5D6E-409C-BE32-E72D297353CC}">
              <c16:uniqueId val="{00000011-96D1-4341-BFF8-81DE7FD8A07E}"/>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1366973180076643"/>
          <c:y val="0.68022969348659001"/>
          <c:w val="0.10978497447562523"/>
          <c:h val="9.49848659003831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510239874"/>
          <c:y val="4.7180309077505103E-2"/>
          <c:w val="0.4840245927401074"/>
          <c:h val="0.93274501194737991"/>
        </c:manualLayout>
      </c:layout>
      <c:barChart>
        <c:barDir val="bar"/>
        <c:grouping val="stacked"/>
        <c:varyColors val="0"/>
        <c:ser>
          <c:idx val="0"/>
          <c:order val="0"/>
          <c:tx>
            <c:strRef>
              <c:f>'Q17.DX実際の取組み【ABCD】DX活発'!$S$6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5E-4A05-925B-BBDDBD8FAFB3}"/>
                </c:ext>
              </c:extLst>
            </c:dLbl>
            <c:dLbl>
              <c:idx val="5"/>
              <c:delete val="1"/>
              <c:extLst>
                <c:ext xmlns:c15="http://schemas.microsoft.com/office/drawing/2012/chart" uri="{CE6537A1-D6FC-4f65-9D91-7224C49458BB}"/>
                <c:ext xmlns:c16="http://schemas.microsoft.com/office/drawing/2014/chart" uri="{C3380CC4-5D6E-409C-BE32-E72D297353CC}">
                  <c16:uniqueId val="{00000001-005E-4A05-925B-BBDDBD8FAFB3}"/>
                </c:ext>
              </c:extLst>
            </c:dLbl>
            <c:dLbl>
              <c:idx val="10"/>
              <c:delete val="1"/>
              <c:extLst>
                <c:ext xmlns:c15="http://schemas.microsoft.com/office/drawing/2012/chart" uri="{CE6537A1-D6FC-4f65-9D91-7224C49458BB}"/>
                <c:ext xmlns:c16="http://schemas.microsoft.com/office/drawing/2014/chart" uri="{C3380CC4-5D6E-409C-BE32-E72D297353CC}">
                  <c16:uniqueId val="{00000002-005E-4A05-925B-BBDDBD8FAFB3}"/>
                </c:ext>
              </c:extLst>
            </c:dLbl>
            <c:dLbl>
              <c:idx val="15"/>
              <c:delete val="1"/>
              <c:extLst>
                <c:ext xmlns:c15="http://schemas.microsoft.com/office/drawing/2012/chart" uri="{CE6537A1-D6FC-4f65-9D91-7224C49458BB}"/>
                <c:ext xmlns:c16="http://schemas.microsoft.com/office/drawing/2014/chart" uri="{C3380CC4-5D6E-409C-BE32-E72D297353CC}">
                  <c16:uniqueId val="{00000003-005E-4A05-925B-BBDDBD8FAFB3}"/>
                </c:ext>
              </c:extLst>
            </c:dLbl>
            <c:dLbl>
              <c:idx val="20"/>
              <c:delete val="1"/>
              <c:extLst>
                <c:ext xmlns:c15="http://schemas.microsoft.com/office/drawing/2012/chart" uri="{CE6537A1-D6FC-4f65-9D91-7224C49458BB}"/>
                <c:ext xmlns:c16="http://schemas.microsoft.com/office/drawing/2014/chart" uri="{C3380CC4-5D6E-409C-BE32-E72D297353CC}">
                  <c16:uniqueId val="{00000004-005E-4A05-925B-BBDDBD8FAFB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'Q17.DX実際の取組み【ABCD】DX活発'!$R$7:$R$31</c:f>
              <c:strCache>
                <c:ptCount val="25"/>
                <c:pt idx="0">
                  <c:v>【 経営トップのコミットメント 】                 </c:v>
                </c:pt>
                <c:pt idx="1">
                  <c:v>A.ユーザー企業（n=36）</c:v>
                </c:pt>
                <c:pt idx="2">
                  <c:v>B.メーカー企業（n=38）</c:v>
                </c:pt>
                <c:pt idx="3">
                  <c:v>C.サブシステム提供企業（n=21）</c:v>
                </c:pt>
                <c:pt idx="4">
                  <c:v>D.サービス提供企業（n=17）</c:v>
                </c:pt>
                <c:pt idx="5">
                  <c:v>【 社内外でのビジョン共有 】                   </c:v>
                </c:pt>
                <c:pt idx="6">
                  <c:v>A.ユーザー企業（n=32）</c:v>
                </c:pt>
                <c:pt idx="7">
                  <c:v>B.メーカー企業（n=40）</c:v>
                </c:pt>
                <c:pt idx="8">
                  <c:v>C.サブシステム提供企業（n=30）</c:v>
                </c:pt>
                <c:pt idx="9">
                  <c:v>D.サービス提供企業（n=20）</c:v>
                </c:pt>
                <c:pt idx="10">
                  <c:v>【 経営・事業部門・IT部門が相互に協力する体制の構築 】</c:v>
                </c:pt>
                <c:pt idx="11">
                  <c:v>A.ユーザー企業（n=42）</c:v>
                </c:pt>
                <c:pt idx="12">
                  <c:v>B.メーカー企業（n=41）</c:v>
                </c:pt>
                <c:pt idx="13">
                  <c:v>C.サブシステム提供企業（n=20）</c:v>
                </c:pt>
                <c:pt idx="14">
                  <c:v>D.サービス提供企業（n=25）</c:v>
                </c:pt>
                <c:pt idx="15">
                  <c:v>【 外部との連携に向けた取り組み 】                </c:v>
                </c:pt>
                <c:pt idx="16">
                  <c:v>A.ユーザー企業（n=29）</c:v>
                </c:pt>
                <c:pt idx="17">
                  <c:v>B.メーカー企業（n=41）</c:v>
                </c:pt>
                <c:pt idx="18">
                  <c:v>C.サブシステム提供企業（n=39）</c:v>
                </c:pt>
                <c:pt idx="19">
                  <c:v>D.サービス提供企業（n=21）</c:v>
                </c:pt>
                <c:pt idx="20">
                  <c:v>【 デジタル技術やデータ活用に精通した人材の育成・確保 】</c:v>
                </c:pt>
                <c:pt idx="21">
                  <c:v>A.ユーザー企業（n=28）</c:v>
                </c:pt>
                <c:pt idx="22">
                  <c:v>B.メーカー企業（n=41）</c:v>
                </c:pt>
                <c:pt idx="23">
                  <c:v>C.サブシステム提供企業（n=19）</c:v>
                </c:pt>
                <c:pt idx="24">
                  <c:v>D.サービス提供企業（n=18）</c:v>
                </c:pt>
              </c:strCache>
            </c:strRef>
          </c:cat>
          <c:val>
            <c:numRef>
              <c:f>'Q17.DX実際の取組み【ABCD】DX活発'!$S$7:$S$31</c:f>
              <c:numCache>
                <c:formatCode>0.0%</c:formatCode>
                <c:ptCount val="25"/>
                <c:pt idx="0" formatCode="General">
                  <c:v>0</c:v>
                </c:pt>
                <c:pt idx="1">
                  <c:v>0.26595744680851063</c:v>
                </c:pt>
                <c:pt idx="2">
                  <c:v>0.22413793103448276</c:v>
                </c:pt>
                <c:pt idx="3">
                  <c:v>0.19117647058823528</c:v>
                </c:pt>
                <c:pt idx="4">
                  <c:v>0.16393442622950818</c:v>
                </c:pt>
                <c:pt idx="5" formatCode="General">
                  <c:v>0</c:v>
                </c:pt>
                <c:pt idx="6">
                  <c:v>0.15957446808510639</c:v>
                </c:pt>
                <c:pt idx="7">
                  <c:v>0.13793103448275862</c:v>
                </c:pt>
                <c:pt idx="8">
                  <c:v>0.22058823529411764</c:v>
                </c:pt>
                <c:pt idx="9">
                  <c:v>0.18032786885245902</c:v>
                </c:pt>
                <c:pt idx="10" formatCode="General">
                  <c:v>0</c:v>
                </c:pt>
                <c:pt idx="11">
                  <c:v>0.20212765957446807</c:v>
                </c:pt>
                <c:pt idx="12">
                  <c:v>0.11206896551724138</c:v>
                </c:pt>
                <c:pt idx="13">
                  <c:v>0.10294117647058823</c:v>
                </c:pt>
                <c:pt idx="14">
                  <c:v>0.16393442622950818</c:v>
                </c:pt>
                <c:pt idx="15" formatCode="General">
                  <c:v>0</c:v>
                </c:pt>
                <c:pt idx="16">
                  <c:v>8.5106382978723402E-2</c:v>
                </c:pt>
                <c:pt idx="17">
                  <c:v>0.11206896551724138</c:v>
                </c:pt>
                <c:pt idx="18">
                  <c:v>0.17647058823529413</c:v>
                </c:pt>
                <c:pt idx="19">
                  <c:v>0.11475409836065574</c:v>
                </c:pt>
                <c:pt idx="20" formatCode="General">
                  <c:v>0</c:v>
                </c:pt>
                <c:pt idx="21">
                  <c:v>8.5106382978723402E-2</c:v>
                </c:pt>
                <c:pt idx="22">
                  <c:v>0.12931034482758622</c:v>
                </c:pt>
                <c:pt idx="23">
                  <c:v>0.10294117647058823</c:v>
                </c:pt>
                <c:pt idx="24">
                  <c:v>6.5573770491803282E-2</c:v>
                </c:pt>
              </c:numCache>
            </c:numRef>
          </c:val>
          <c:extLst>
            <c:ext xmlns:c16="http://schemas.microsoft.com/office/drawing/2014/chart" uri="{C3380CC4-5D6E-409C-BE32-E72D297353CC}">
              <c16:uniqueId val="{00000005-005E-4A05-925B-BBDDBD8FAFB3}"/>
            </c:ext>
          </c:extLst>
        </c:ser>
        <c:ser>
          <c:idx val="2"/>
          <c:order val="1"/>
          <c:tx>
            <c:strRef>
              <c:f>'Q17.DX実際の取組み【ABCD】DX活発'!$T$6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005E-4A05-925B-BBDDBD8FAFB3}"/>
                </c:ext>
              </c:extLst>
            </c:dLbl>
            <c:dLbl>
              <c:idx val="5"/>
              <c:delete val="1"/>
              <c:extLst>
                <c:ext xmlns:c15="http://schemas.microsoft.com/office/drawing/2012/chart" uri="{CE6537A1-D6FC-4f65-9D91-7224C49458BB}"/>
                <c:ext xmlns:c16="http://schemas.microsoft.com/office/drawing/2014/chart" uri="{C3380CC4-5D6E-409C-BE32-E72D297353CC}">
                  <c16:uniqueId val="{00000007-005E-4A05-925B-BBDDBD8FAFB3}"/>
                </c:ext>
              </c:extLst>
            </c:dLbl>
            <c:dLbl>
              <c:idx val="10"/>
              <c:delete val="1"/>
              <c:extLst>
                <c:ext xmlns:c15="http://schemas.microsoft.com/office/drawing/2012/chart" uri="{CE6537A1-D6FC-4f65-9D91-7224C49458BB}"/>
                <c:ext xmlns:c16="http://schemas.microsoft.com/office/drawing/2014/chart" uri="{C3380CC4-5D6E-409C-BE32-E72D297353CC}">
                  <c16:uniqueId val="{00000008-005E-4A05-925B-BBDDBD8FAFB3}"/>
                </c:ext>
              </c:extLst>
            </c:dLbl>
            <c:dLbl>
              <c:idx val="15"/>
              <c:delete val="1"/>
              <c:extLst>
                <c:ext xmlns:c15="http://schemas.microsoft.com/office/drawing/2012/chart" uri="{CE6537A1-D6FC-4f65-9D91-7224C49458BB}"/>
                <c:ext xmlns:c16="http://schemas.microsoft.com/office/drawing/2014/chart" uri="{C3380CC4-5D6E-409C-BE32-E72D297353CC}">
                  <c16:uniqueId val="{00000009-005E-4A05-925B-BBDDBD8FAFB3}"/>
                </c:ext>
              </c:extLst>
            </c:dLbl>
            <c:dLbl>
              <c:idx val="20"/>
              <c:delete val="1"/>
              <c:extLst>
                <c:ext xmlns:c15="http://schemas.microsoft.com/office/drawing/2012/chart" uri="{CE6537A1-D6FC-4f65-9D91-7224C49458BB}"/>
                <c:ext xmlns:c16="http://schemas.microsoft.com/office/drawing/2014/chart" uri="{C3380CC4-5D6E-409C-BE32-E72D297353CC}">
                  <c16:uniqueId val="{0000000A-005E-4A05-925B-BBDDBD8FAFB3}"/>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'Q17.DX実際の取組み【ABCD】DX活発'!$R$7:$R$31</c:f>
              <c:strCache>
                <c:ptCount val="25"/>
                <c:pt idx="0">
                  <c:v>【 経営トップのコミットメント 】                 </c:v>
                </c:pt>
                <c:pt idx="1">
                  <c:v>A.ユーザー企業（n=36）</c:v>
                </c:pt>
                <c:pt idx="2">
                  <c:v>B.メーカー企業（n=38）</c:v>
                </c:pt>
                <c:pt idx="3">
                  <c:v>C.サブシステム提供企業（n=21）</c:v>
                </c:pt>
                <c:pt idx="4">
                  <c:v>D.サービス提供企業（n=17）</c:v>
                </c:pt>
                <c:pt idx="5">
                  <c:v>【 社内外でのビジョン共有 】                   </c:v>
                </c:pt>
                <c:pt idx="6">
                  <c:v>A.ユーザー企業（n=32）</c:v>
                </c:pt>
                <c:pt idx="7">
                  <c:v>B.メーカー企業（n=40）</c:v>
                </c:pt>
                <c:pt idx="8">
                  <c:v>C.サブシステム提供企業（n=30）</c:v>
                </c:pt>
                <c:pt idx="9">
                  <c:v>D.サービス提供企業（n=20）</c:v>
                </c:pt>
                <c:pt idx="10">
                  <c:v>【 経営・事業部門・IT部門が相互に協力する体制の構築 】</c:v>
                </c:pt>
                <c:pt idx="11">
                  <c:v>A.ユーザー企業（n=42）</c:v>
                </c:pt>
                <c:pt idx="12">
                  <c:v>B.メーカー企業（n=41）</c:v>
                </c:pt>
                <c:pt idx="13">
                  <c:v>C.サブシステム提供企業（n=20）</c:v>
                </c:pt>
                <c:pt idx="14">
                  <c:v>D.サービス提供企業（n=25）</c:v>
                </c:pt>
                <c:pt idx="15">
                  <c:v>【 外部との連携に向けた取り組み 】                </c:v>
                </c:pt>
                <c:pt idx="16">
                  <c:v>A.ユーザー企業（n=29）</c:v>
                </c:pt>
                <c:pt idx="17">
                  <c:v>B.メーカー企業（n=41）</c:v>
                </c:pt>
                <c:pt idx="18">
                  <c:v>C.サブシステム提供企業（n=39）</c:v>
                </c:pt>
                <c:pt idx="19">
                  <c:v>D.サービス提供企業（n=21）</c:v>
                </c:pt>
                <c:pt idx="20">
                  <c:v>【 デジタル技術やデータ活用に精通した人材の育成・確保 】</c:v>
                </c:pt>
                <c:pt idx="21">
                  <c:v>A.ユーザー企業（n=28）</c:v>
                </c:pt>
                <c:pt idx="22">
                  <c:v>B.メーカー企業（n=41）</c:v>
                </c:pt>
                <c:pt idx="23">
                  <c:v>C.サブシステム提供企業（n=19）</c:v>
                </c:pt>
                <c:pt idx="24">
                  <c:v>D.サービス提供企業（n=18）</c:v>
                </c:pt>
              </c:strCache>
            </c:strRef>
          </c:cat>
          <c:val>
            <c:numRef>
              <c:f>'Q17.DX実際の取組み【ABCD】DX活発'!$T$7:$T$31</c:f>
              <c:numCache>
                <c:formatCode>0.0%</c:formatCode>
                <c:ptCount val="25"/>
                <c:pt idx="0" formatCode="General">
                  <c:v>0</c:v>
                </c:pt>
                <c:pt idx="1">
                  <c:v>4.2553191489361701E-2</c:v>
                </c:pt>
                <c:pt idx="2">
                  <c:v>6.8965517241379309E-2</c:v>
                </c:pt>
                <c:pt idx="3">
                  <c:v>5.8823529411764705E-2</c:v>
                </c:pt>
                <c:pt idx="4">
                  <c:v>4.9180327868852458E-2</c:v>
                </c:pt>
                <c:pt idx="5" formatCode="General">
                  <c:v>0</c:v>
                </c:pt>
                <c:pt idx="6">
                  <c:v>9.5744680851063829E-2</c:v>
                </c:pt>
                <c:pt idx="7">
                  <c:v>0.15517241379310345</c:v>
                </c:pt>
                <c:pt idx="8">
                  <c:v>0.10294117647058823</c:v>
                </c:pt>
                <c:pt idx="9">
                  <c:v>8.1967213114754092E-2</c:v>
                </c:pt>
                <c:pt idx="10" formatCode="General">
                  <c:v>0</c:v>
                </c:pt>
                <c:pt idx="11">
                  <c:v>0.13829787234042554</c:v>
                </c:pt>
                <c:pt idx="12">
                  <c:v>0.1206896551724138</c:v>
                </c:pt>
                <c:pt idx="13">
                  <c:v>4.4117647058823532E-2</c:v>
                </c:pt>
                <c:pt idx="14">
                  <c:v>0.14754098360655737</c:v>
                </c:pt>
                <c:pt idx="15" formatCode="General">
                  <c:v>0</c:v>
                </c:pt>
                <c:pt idx="16">
                  <c:v>0.11702127659574468</c:v>
                </c:pt>
                <c:pt idx="17">
                  <c:v>0.1206896551724138</c:v>
                </c:pt>
                <c:pt idx="18">
                  <c:v>0.26470588235294118</c:v>
                </c:pt>
                <c:pt idx="19">
                  <c:v>0.14754098360655737</c:v>
                </c:pt>
                <c:pt idx="20" formatCode="General">
                  <c:v>0</c:v>
                </c:pt>
                <c:pt idx="21">
                  <c:v>0.11702127659574468</c:v>
                </c:pt>
                <c:pt idx="22">
                  <c:v>0.10344827586206896</c:v>
                </c:pt>
                <c:pt idx="23">
                  <c:v>0.11764705882352941</c:v>
                </c:pt>
                <c:pt idx="24">
                  <c:v>9.8360655737704916E-2</c:v>
                </c:pt>
              </c:numCache>
            </c:numRef>
          </c:val>
          <c:extLst>
            <c:ext xmlns:c16="http://schemas.microsoft.com/office/drawing/2014/chart" uri="{C3380CC4-5D6E-409C-BE32-E72D297353CC}">
              <c16:uniqueId val="{0000000B-005E-4A05-925B-BBDDBD8FAFB3}"/>
            </c:ext>
          </c:extLst>
        </c:ser>
        <c:ser>
          <c:idx val="1"/>
          <c:order val="2"/>
          <c:tx>
            <c:strRef>
              <c:f>'Q17.DX実際の取組み【ABCD】DX活発'!$U$6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005E-4A05-925B-BBDDBD8FAFB3}"/>
                </c:ext>
              </c:extLst>
            </c:dLbl>
            <c:dLbl>
              <c:idx val="5"/>
              <c:delete val="1"/>
              <c:extLst>
                <c:ext xmlns:c15="http://schemas.microsoft.com/office/drawing/2012/chart" uri="{CE6537A1-D6FC-4f65-9D91-7224C49458BB}"/>
                <c:ext xmlns:c16="http://schemas.microsoft.com/office/drawing/2014/chart" uri="{C3380CC4-5D6E-409C-BE32-E72D297353CC}">
                  <c16:uniqueId val="{0000000D-005E-4A05-925B-BBDDBD8FAFB3}"/>
                </c:ext>
              </c:extLst>
            </c:dLbl>
            <c:dLbl>
              <c:idx val="10"/>
              <c:delete val="1"/>
              <c:extLst>
                <c:ext xmlns:c15="http://schemas.microsoft.com/office/drawing/2012/chart" uri="{CE6537A1-D6FC-4f65-9D91-7224C49458BB}"/>
                <c:ext xmlns:c16="http://schemas.microsoft.com/office/drawing/2014/chart" uri="{C3380CC4-5D6E-409C-BE32-E72D297353CC}">
                  <c16:uniqueId val="{0000000E-005E-4A05-925B-BBDDBD8FAFB3}"/>
                </c:ext>
              </c:extLst>
            </c:dLbl>
            <c:dLbl>
              <c:idx val="15"/>
              <c:delete val="1"/>
              <c:extLst>
                <c:ext xmlns:c15="http://schemas.microsoft.com/office/drawing/2012/chart" uri="{CE6537A1-D6FC-4f65-9D91-7224C49458BB}"/>
                <c:ext xmlns:c16="http://schemas.microsoft.com/office/drawing/2014/chart" uri="{C3380CC4-5D6E-409C-BE32-E72D297353CC}">
                  <c16:uniqueId val="{0000000F-005E-4A05-925B-BBDDBD8FAFB3}"/>
                </c:ext>
              </c:extLst>
            </c:dLbl>
            <c:dLbl>
              <c:idx val="20"/>
              <c:delete val="1"/>
              <c:extLst>
                <c:ext xmlns:c15="http://schemas.microsoft.com/office/drawing/2012/chart" uri="{CE6537A1-D6FC-4f65-9D91-7224C49458BB}"/>
                <c:ext xmlns:c16="http://schemas.microsoft.com/office/drawing/2014/chart" uri="{C3380CC4-5D6E-409C-BE32-E72D297353CC}">
                  <c16:uniqueId val="{00000010-005E-4A05-925B-BBDDBD8FAFB3}"/>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'Q17.DX実際の取組み【ABCD】DX活発'!$R$7:$R$31</c:f>
              <c:strCache>
                <c:ptCount val="25"/>
                <c:pt idx="0">
                  <c:v>【 経営トップのコミットメント 】                 </c:v>
                </c:pt>
                <c:pt idx="1">
                  <c:v>A.ユーザー企業（n=36）</c:v>
                </c:pt>
                <c:pt idx="2">
                  <c:v>B.メーカー企業（n=38）</c:v>
                </c:pt>
                <c:pt idx="3">
                  <c:v>C.サブシステム提供企業（n=21）</c:v>
                </c:pt>
                <c:pt idx="4">
                  <c:v>D.サービス提供企業（n=17）</c:v>
                </c:pt>
                <c:pt idx="5">
                  <c:v>【 社内外でのビジョン共有 】                   </c:v>
                </c:pt>
                <c:pt idx="6">
                  <c:v>A.ユーザー企業（n=32）</c:v>
                </c:pt>
                <c:pt idx="7">
                  <c:v>B.メーカー企業（n=40）</c:v>
                </c:pt>
                <c:pt idx="8">
                  <c:v>C.サブシステム提供企業（n=30）</c:v>
                </c:pt>
                <c:pt idx="9">
                  <c:v>D.サービス提供企業（n=20）</c:v>
                </c:pt>
                <c:pt idx="10">
                  <c:v>【 経営・事業部門・IT部門が相互に協力する体制の構築 】</c:v>
                </c:pt>
                <c:pt idx="11">
                  <c:v>A.ユーザー企業（n=42）</c:v>
                </c:pt>
                <c:pt idx="12">
                  <c:v>B.メーカー企業（n=41）</c:v>
                </c:pt>
                <c:pt idx="13">
                  <c:v>C.サブシステム提供企業（n=20）</c:v>
                </c:pt>
                <c:pt idx="14">
                  <c:v>D.サービス提供企業（n=25）</c:v>
                </c:pt>
                <c:pt idx="15">
                  <c:v>【 外部との連携に向けた取り組み 】                </c:v>
                </c:pt>
                <c:pt idx="16">
                  <c:v>A.ユーザー企業（n=29）</c:v>
                </c:pt>
                <c:pt idx="17">
                  <c:v>B.メーカー企業（n=41）</c:v>
                </c:pt>
                <c:pt idx="18">
                  <c:v>C.サブシステム提供企業（n=39）</c:v>
                </c:pt>
                <c:pt idx="19">
                  <c:v>D.サービス提供企業（n=21）</c:v>
                </c:pt>
                <c:pt idx="20">
                  <c:v>【 デジタル技術やデータ活用に精通した人材の育成・確保 】</c:v>
                </c:pt>
                <c:pt idx="21">
                  <c:v>A.ユーザー企業（n=28）</c:v>
                </c:pt>
                <c:pt idx="22">
                  <c:v>B.メーカー企業（n=41）</c:v>
                </c:pt>
                <c:pt idx="23">
                  <c:v>C.サブシステム提供企業（n=19）</c:v>
                </c:pt>
                <c:pt idx="24">
                  <c:v>D.サービス提供企業（n=18）</c:v>
                </c:pt>
              </c:strCache>
            </c:strRef>
          </c:cat>
          <c:val>
            <c:numRef>
              <c:f>'Q17.DX実際の取組み【ABCD】DX活発'!$U$7:$U$31</c:f>
              <c:numCache>
                <c:formatCode>0.0%</c:formatCode>
                <c:ptCount val="25"/>
                <c:pt idx="0" formatCode="General">
                  <c:v>0</c:v>
                </c:pt>
                <c:pt idx="1">
                  <c:v>7.4468085106382975E-2</c:v>
                </c:pt>
                <c:pt idx="2">
                  <c:v>4.2553191489361701E-2</c:v>
                </c:pt>
                <c:pt idx="3">
                  <c:v>5.8823529411764705E-2</c:v>
                </c:pt>
                <c:pt idx="4">
                  <c:v>6.5573770491803282E-2</c:v>
                </c:pt>
                <c:pt idx="5" formatCode="General">
                  <c:v>0</c:v>
                </c:pt>
                <c:pt idx="6">
                  <c:v>8.5106382978723402E-2</c:v>
                </c:pt>
                <c:pt idx="7">
                  <c:v>6.3829787234042548E-2</c:v>
                </c:pt>
                <c:pt idx="8">
                  <c:v>0.11764705882352941</c:v>
                </c:pt>
                <c:pt idx="9">
                  <c:v>6.5573770491803282E-2</c:v>
                </c:pt>
                <c:pt idx="10" formatCode="General">
                  <c:v>0</c:v>
                </c:pt>
                <c:pt idx="11">
                  <c:v>0.10638297872340426</c:v>
                </c:pt>
                <c:pt idx="12">
                  <c:v>0.14893617021276595</c:v>
                </c:pt>
                <c:pt idx="13">
                  <c:v>0.14705882352941177</c:v>
                </c:pt>
                <c:pt idx="14">
                  <c:v>9.8360655737704916E-2</c:v>
                </c:pt>
                <c:pt idx="15" formatCode="General">
                  <c:v>0</c:v>
                </c:pt>
                <c:pt idx="16">
                  <c:v>0.10638297872340426</c:v>
                </c:pt>
                <c:pt idx="17">
                  <c:v>0.14893617021276595</c:v>
                </c:pt>
                <c:pt idx="18">
                  <c:v>0.13235294117647059</c:v>
                </c:pt>
                <c:pt idx="19">
                  <c:v>8.1967213114754092E-2</c:v>
                </c:pt>
                <c:pt idx="20" formatCode="General">
                  <c:v>0</c:v>
                </c:pt>
                <c:pt idx="21">
                  <c:v>9.5744680851063829E-2</c:v>
                </c:pt>
                <c:pt idx="22">
                  <c:v>0.14893617021276595</c:v>
                </c:pt>
                <c:pt idx="23">
                  <c:v>5.8823529411764705E-2</c:v>
                </c:pt>
                <c:pt idx="24">
                  <c:v>0.13114754098360656</c:v>
                </c:pt>
              </c:numCache>
            </c:numRef>
          </c:val>
          <c:extLst>
            <c:ext xmlns:c16="http://schemas.microsoft.com/office/drawing/2014/chart" uri="{C3380CC4-5D6E-409C-BE32-E72D297353CC}">
              <c16:uniqueId val="{00000011-005E-4A05-925B-BBDDBD8FAFB3}"/>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'Q17.DX実際の取り組み（従業員別）'!$J$57</c:f>
          <c:strCache>
            <c:ptCount val="1"/>
            <c:pt idx="0">
              <c:v>20人以下 (N=393)
21人以上100人以下 (N=381)
101人以上 (N=275)</c:v>
            </c:pt>
          </c:strCache>
        </c:strRef>
      </c:tx>
      <c:layout>
        <c:manualLayout>
          <c:xMode val="edge"/>
          <c:yMode val="edge"/>
          <c:x val="0.65563588145160445"/>
          <c:y val="0.85503526701260169"/>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'Q17.DX実際の取り組み（従業員別）'!$S$6</c:f>
              <c:strCache>
                <c:ptCount val="1"/>
                <c:pt idx="0">
                  <c:v>1番目</c:v>
                </c:pt>
              </c:strCache>
            </c:strRef>
          </c:tx>
          <c:spPr>
            <a:solidFill>
              <a:srgbClr val="FF9966"/>
            </a:solidFill>
            <a:ln>
              <a:solidFill>
                <a:sysClr val="windowText" lastClr="000000"/>
              </a:solidFill>
            </a:ln>
            <a:effectLst/>
          </c:spPr>
          <c:invertIfNegative val="0"/>
          <c:cat>
            <c:strRef>
              <c:f>'Q17.DX実際の取り組み（従業員別）'!$R$7:$R$50</c:f>
              <c:strCache>
                <c:ptCount val="44"/>
                <c:pt idx="0">
                  <c:v>【 社内外でのビジョン共有 】                    </c:v>
                </c:pt>
                <c:pt idx="1">
                  <c:v>20人以下（n=147）</c:v>
                </c:pt>
                <c:pt idx="2">
                  <c:v>21人以上100人以下（n=159）</c:v>
                </c:pt>
                <c:pt idx="3">
                  <c:v>101人以上（n=73）</c:v>
                </c:pt>
                <c:pt idx="4">
                  <c:v>【 経営トップのコミットメント 】                  </c:v>
                </c:pt>
                <c:pt idx="5">
                  <c:v>20人以下（n=88）</c:v>
                </c:pt>
                <c:pt idx="6">
                  <c:v>21人以上100人以下（n=123）</c:v>
                </c:pt>
                <c:pt idx="7">
                  <c:v>101人以上（n=80）</c:v>
                </c:pt>
                <c:pt idx="8">
                  <c:v>【 外部との連携に向けた取り組み 】                 </c:v>
                </c:pt>
                <c:pt idx="9">
                  <c:v>20人以下（n=169）</c:v>
                </c:pt>
                <c:pt idx="10">
                  <c:v>21人以上100人以下（n=126）</c:v>
                </c:pt>
                <c:pt idx="11">
                  <c:v>101人以上（n=80）</c:v>
                </c:pt>
                <c:pt idx="12">
                  <c:v>【 経営・事業部門・IT部門が相互に協力する体制の構築 】</c:v>
                </c:pt>
                <c:pt idx="13">
                  <c:v>20人以下（n=86）</c:v>
                </c:pt>
                <c:pt idx="14">
                  <c:v>21人以上100人以下（n=130）</c:v>
                </c:pt>
                <c:pt idx="15">
                  <c:v>101人以上（n=109）</c:v>
                </c:pt>
                <c:pt idx="16">
                  <c:v>【 デジタル技術やデータ活用に精通した人材の育成・確保 】</c:v>
                </c:pt>
                <c:pt idx="17">
                  <c:v>20人以下（n=110）</c:v>
                </c:pt>
                <c:pt idx="18">
                  <c:v>21人以上100人以下（n=103）</c:v>
                </c:pt>
                <c:pt idx="19">
                  <c:v>101人以上（n=84）</c:v>
                </c:pt>
                <c:pt idx="20">
                  <c:v>【 既存技術への依存からの脱却 】                  </c:v>
                </c:pt>
                <c:pt idx="21">
                  <c:v>20人以下（n=134）</c:v>
                </c:pt>
                <c:pt idx="22">
                  <c:v>21人以上100人以下（n=84）</c:v>
                </c:pt>
                <c:pt idx="23">
                  <c:v>101人以上（n=70）</c:v>
                </c:pt>
                <c:pt idx="24">
                  <c:v>【 失敗から学び、継続的に挑戦する仕組みの構築 】          </c:v>
                </c:pt>
                <c:pt idx="25">
                  <c:v>20人以下（n=110）</c:v>
                </c:pt>
                <c:pt idx="26">
                  <c:v>21人以上100人以下（n=79）</c:v>
                </c:pt>
                <c:pt idx="27">
                  <c:v>101人以上（n=44）</c:v>
                </c:pt>
                <c:pt idx="28">
                  <c:v>【 事業部門におけるDXを担う人材の育成・確保 】          </c:v>
                </c:pt>
                <c:pt idx="29">
                  <c:v>20人以下（n=56）</c:v>
                </c:pt>
                <c:pt idx="30">
                  <c:v>21人以上100人以下（n=81）</c:v>
                </c:pt>
                <c:pt idx="31">
                  <c:v>101人以上（n=75）</c:v>
                </c:pt>
                <c:pt idx="32">
                  <c:v>【 DXの取り組みの事業(現場レベル)までの落とし込み 】      </c:v>
                </c:pt>
                <c:pt idx="33">
                  <c:v>20人以下（n=40）</c:v>
                </c:pt>
                <c:pt idx="34">
                  <c:v>21人以上100人以下（n=61）</c:v>
                </c:pt>
                <c:pt idx="35">
                  <c:v>101人以上（n=61）</c:v>
                </c:pt>
                <c:pt idx="36">
                  <c:v>【 ｢業務に精通した人材｣と｢技術に精通した人材｣を融合する仕組み 】</c:v>
                </c:pt>
                <c:pt idx="37">
                  <c:v>20人以下（n=57）</c:v>
                </c:pt>
                <c:pt idx="38">
                  <c:v>21人以上100人以下（n=53）</c:v>
                </c:pt>
                <c:pt idx="39">
                  <c:v>101人以上（n=21）</c:v>
                </c:pt>
                <c:pt idx="40">
                  <c:v>【 技術的負債の対応 】                       </c:v>
                </c:pt>
                <c:pt idx="41">
                  <c:v>20人以下（n=34）</c:v>
                </c:pt>
                <c:pt idx="42">
                  <c:v>21人以上100人以下（n=31）</c:v>
                </c:pt>
                <c:pt idx="43">
                  <c:v>101人以上（n=31）</c:v>
                </c:pt>
              </c:strCache>
            </c:strRef>
          </c:cat>
          <c:val>
            <c:numRef>
              <c:f>'Q17.DX実際の取り組み（従業員別）'!$S$7:$S$50</c:f>
              <c:numCache>
                <c:formatCode>0.0%</c:formatCode>
                <c:ptCount val="44"/>
                <c:pt idx="0" formatCode="General">
                  <c:v>0</c:v>
                </c:pt>
                <c:pt idx="1">
                  <c:v>0.1806615776081425</c:v>
                </c:pt>
                <c:pt idx="2">
                  <c:v>0.20997375328083989</c:v>
                </c:pt>
                <c:pt idx="3">
                  <c:v>0.14545454545454545</c:v>
                </c:pt>
                <c:pt idx="4" formatCode="General">
                  <c:v>0</c:v>
                </c:pt>
                <c:pt idx="5">
                  <c:v>0.12213740458015267</c:v>
                </c:pt>
                <c:pt idx="6">
                  <c:v>0.16535433070866143</c:v>
                </c:pt>
                <c:pt idx="7">
                  <c:v>0.21454545454545454</c:v>
                </c:pt>
                <c:pt idx="8" formatCode="General">
                  <c:v>0</c:v>
                </c:pt>
                <c:pt idx="9">
                  <c:v>0.16793893129770993</c:v>
                </c:pt>
                <c:pt idx="10">
                  <c:v>0.11023622047244094</c:v>
                </c:pt>
                <c:pt idx="11">
                  <c:v>0.10545454545454545</c:v>
                </c:pt>
                <c:pt idx="12" formatCode="General">
                  <c:v>0</c:v>
                </c:pt>
                <c:pt idx="13">
                  <c:v>9.6692111959287536E-2</c:v>
                </c:pt>
                <c:pt idx="14">
                  <c:v>0.13648293963254593</c:v>
                </c:pt>
                <c:pt idx="15">
                  <c:v>0.14545454545454545</c:v>
                </c:pt>
                <c:pt idx="16" formatCode="General">
                  <c:v>0</c:v>
                </c:pt>
                <c:pt idx="17">
                  <c:v>8.3969465648854963E-2</c:v>
                </c:pt>
                <c:pt idx="18">
                  <c:v>9.4488188976377951E-2</c:v>
                </c:pt>
                <c:pt idx="19">
                  <c:v>0.10181818181818182</c:v>
                </c:pt>
                <c:pt idx="20" formatCode="General">
                  <c:v>0</c:v>
                </c:pt>
                <c:pt idx="21">
                  <c:v>0.10178117048346055</c:v>
                </c:pt>
                <c:pt idx="22">
                  <c:v>5.5118110236220472E-2</c:v>
                </c:pt>
                <c:pt idx="23">
                  <c:v>0.10181818181818182</c:v>
                </c:pt>
                <c:pt idx="24" formatCode="General">
                  <c:v>0</c:v>
                </c:pt>
                <c:pt idx="25">
                  <c:v>8.6513994910941472E-2</c:v>
                </c:pt>
                <c:pt idx="26">
                  <c:v>9.1863517060367453E-2</c:v>
                </c:pt>
                <c:pt idx="27">
                  <c:v>4.7272727272727272E-2</c:v>
                </c:pt>
                <c:pt idx="28" formatCode="General">
                  <c:v>0</c:v>
                </c:pt>
                <c:pt idx="29">
                  <c:v>3.8167938931297711E-2</c:v>
                </c:pt>
                <c:pt idx="30">
                  <c:v>3.6745406824146981E-2</c:v>
                </c:pt>
                <c:pt idx="31">
                  <c:v>3.272727272727273E-2</c:v>
                </c:pt>
                <c:pt idx="32" formatCode="General">
                  <c:v>0</c:v>
                </c:pt>
                <c:pt idx="33">
                  <c:v>2.7989821882951654E-2</c:v>
                </c:pt>
                <c:pt idx="34">
                  <c:v>2.3622047244094488E-2</c:v>
                </c:pt>
                <c:pt idx="35">
                  <c:v>4.363636363636364E-2</c:v>
                </c:pt>
                <c:pt idx="36" formatCode="General">
                  <c:v>0</c:v>
                </c:pt>
                <c:pt idx="37">
                  <c:v>3.8167938931297711E-2</c:v>
                </c:pt>
                <c:pt idx="38">
                  <c:v>2.8871391076115485E-2</c:v>
                </c:pt>
                <c:pt idx="39">
                  <c:v>1.4545454545454545E-2</c:v>
                </c:pt>
                <c:pt idx="40" formatCode="General">
                  <c:v>0</c:v>
                </c:pt>
                <c:pt idx="41">
                  <c:v>2.0356234096692113E-2</c:v>
                </c:pt>
                <c:pt idx="42">
                  <c:v>1.3123359580052493E-2</c:v>
                </c:pt>
                <c:pt idx="43">
                  <c:v>1.8181818181818181E-2</c:v>
                </c:pt>
              </c:numCache>
            </c:numRef>
          </c:val>
          <c:extLst>
            <c:ext xmlns:c16="http://schemas.microsoft.com/office/drawing/2014/chart" uri="{C3380CC4-5D6E-409C-BE32-E72D297353CC}">
              <c16:uniqueId val="{0000000B-9D73-4C61-B603-F30583F531C7}"/>
            </c:ext>
          </c:extLst>
        </c:ser>
        <c:ser>
          <c:idx val="2"/>
          <c:order val="1"/>
          <c:tx>
            <c:strRef>
              <c:f>'Q17.DX実際の取り組み（従業員別）'!$T$6</c:f>
              <c:strCache>
                <c:ptCount val="1"/>
                <c:pt idx="0">
                  <c:v>2番目</c:v>
                </c:pt>
              </c:strCache>
            </c:strRef>
          </c:tx>
          <c:spPr>
            <a:solidFill>
              <a:srgbClr val="FFFF99"/>
            </a:solidFill>
            <a:ln w="9525">
              <a:solidFill>
                <a:sysClr val="windowText" lastClr="000000"/>
              </a:solidFill>
            </a:ln>
            <a:effectLst/>
          </c:spPr>
          <c:invertIfNegative val="0"/>
          <c:cat>
            <c:strRef>
              <c:f>'Q17.DX実際の取り組み（従業員別）'!$R$7:$R$50</c:f>
              <c:strCache>
                <c:ptCount val="44"/>
                <c:pt idx="0">
                  <c:v>【 社内外でのビジョン共有 】                    </c:v>
                </c:pt>
                <c:pt idx="1">
                  <c:v>20人以下（n=147）</c:v>
                </c:pt>
                <c:pt idx="2">
                  <c:v>21人以上100人以下（n=159）</c:v>
                </c:pt>
                <c:pt idx="3">
                  <c:v>101人以上（n=73）</c:v>
                </c:pt>
                <c:pt idx="4">
                  <c:v>【 経営トップのコミットメント 】                  </c:v>
                </c:pt>
                <c:pt idx="5">
                  <c:v>20人以下（n=88）</c:v>
                </c:pt>
                <c:pt idx="6">
                  <c:v>21人以上100人以下（n=123）</c:v>
                </c:pt>
                <c:pt idx="7">
                  <c:v>101人以上（n=80）</c:v>
                </c:pt>
                <c:pt idx="8">
                  <c:v>【 外部との連携に向けた取り組み 】                 </c:v>
                </c:pt>
                <c:pt idx="9">
                  <c:v>20人以下（n=169）</c:v>
                </c:pt>
                <c:pt idx="10">
                  <c:v>21人以上100人以下（n=126）</c:v>
                </c:pt>
                <c:pt idx="11">
                  <c:v>101人以上（n=80）</c:v>
                </c:pt>
                <c:pt idx="12">
                  <c:v>【 経営・事業部門・IT部門が相互に協力する体制の構築 】</c:v>
                </c:pt>
                <c:pt idx="13">
                  <c:v>20人以下（n=86）</c:v>
                </c:pt>
                <c:pt idx="14">
                  <c:v>21人以上100人以下（n=130）</c:v>
                </c:pt>
                <c:pt idx="15">
                  <c:v>101人以上（n=109）</c:v>
                </c:pt>
                <c:pt idx="16">
                  <c:v>【 デジタル技術やデータ活用に精通した人材の育成・確保 】</c:v>
                </c:pt>
                <c:pt idx="17">
                  <c:v>20人以下（n=110）</c:v>
                </c:pt>
                <c:pt idx="18">
                  <c:v>21人以上100人以下（n=103）</c:v>
                </c:pt>
                <c:pt idx="19">
                  <c:v>101人以上（n=84）</c:v>
                </c:pt>
                <c:pt idx="20">
                  <c:v>【 既存技術への依存からの脱却 】                  </c:v>
                </c:pt>
                <c:pt idx="21">
                  <c:v>20人以下（n=134）</c:v>
                </c:pt>
                <c:pt idx="22">
                  <c:v>21人以上100人以下（n=84）</c:v>
                </c:pt>
                <c:pt idx="23">
                  <c:v>101人以上（n=70）</c:v>
                </c:pt>
                <c:pt idx="24">
                  <c:v>【 失敗から学び、継続的に挑戦する仕組みの構築 】          </c:v>
                </c:pt>
                <c:pt idx="25">
                  <c:v>20人以下（n=110）</c:v>
                </c:pt>
                <c:pt idx="26">
                  <c:v>21人以上100人以下（n=79）</c:v>
                </c:pt>
                <c:pt idx="27">
                  <c:v>101人以上（n=44）</c:v>
                </c:pt>
                <c:pt idx="28">
                  <c:v>【 事業部門におけるDXを担う人材の育成・確保 】          </c:v>
                </c:pt>
                <c:pt idx="29">
                  <c:v>20人以下（n=56）</c:v>
                </c:pt>
                <c:pt idx="30">
                  <c:v>21人以上100人以下（n=81）</c:v>
                </c:pt>
                <c:pt idx="31">
                  <c:v>101人以上（n=75）</c:v>
                </c:pt>
                <c:pt idx="32">
                  <c:v>【 DXの取り組みの事業(現場レベル)までの落とし込み 】      </c:v>
                </c:pt>
                <c:pt idx="33">
                  <c:v>20人以下（n=40）</c:v>
                </c:pt>
                <c:pt idx="34">
                  <c:v>21人以上100人以下（n=61）</c:v>
                </c:pt>
                <c:pt idx="35">
                  <c:v>101人以上（n=61）</c:v>
                </c:pt>
                <c:pt idx="36">
                  <c:v>【 ｢業務に精通した人材｣と｢技術に精通した人材｣を融合する仕組み 】</c:v>
                </c:pt>
                <c:pt idx="37">
                  <c:v>20人以下（n=57）</c:v>
                </c:pt>
                <c:pt idx="38">
                  <c:v>21人以上100人以下（n=53）</c:v>
                </c:pt>
                <c:pt idx="39">
                  <c:v>101人以上（n=21）</c:v>
                </c:pt>
                <c:pt idx="40">
                  <c:v>【 技術的負債の対応 】                       </c:v>
                </c:pt>
                <c:pt idx="41">
                  <c:v>20人以下（n=34）</c:v>
                </c:pt>
                <c:pt idx="42">
                  <c:v>21人以上100人以下（n=31）</c:v>
                </c:pt>
                <c:pt idx="43">
                  <c:v>101人以上（n=31）</c:v>
                </c:pt>
              </c:strCache>
            </c:strRef>
          </c:cat>
          <c:val>
            <c:numRef>
              <c:f>'Q17.DX実際の取り組み（従業員別）'!$T$7:$T$50</c:f>
              <c:numCache>
                <c:formatCode>0.0%</c:formatCode>
                <c:ptCount val="44"/>
                <c:pt idx="0" formatCode="General">
                  <c:v>0</c:v>
                </c:pt>
                <c:pt idx="1">
                  <c:v>8.6513994910941472E-2</c:v>
                </c:pt>
                <c:pt idx="2">
                  <c:v>0.12073490813648294</c:v>
                </c:pt>
                <c:pt idx="3">
                  <c:v>9.0909090909090912E-2</c:v>
                </c:pt>
                <c:pt idx="4" formatCode="General">
                  <c:v>0</c:v>
                </c:pt>
                <c:pt idx="5">
                  <c:v>5.8524173027989825E-2</c:v>
                </c:pt>
                <c:pt idx="6">
                  <c:v>9.4488188976377951E-2</c:v>
                </c:pt>
                <c:pt idx="7">
                  <c:v>4.363636363636364E-2</c:v>
                </c:pt>
                <c:pt idx="8" formatCode="General">
                  <c:v>0</c:v>
                </c:pt>
                <c:pt idx="9">
                  <c:v>0.17302798982188294</c:v>
                </c:pt>
                <c:pt idx="10">
                  <c:v>0.11286089238845144</c:v>
                </c:pt>
                <c:pt idx="11">
                  <c:v>9.4545454545454544E-2</c:v>
                </c:pt>
                <c:pt idx="12" formatCode="General">
                  <c:v>0</c:v>
                </c:pt>
                <c:pt idx="13">
                  <c:v>6.6157760814249358E-2</c:v>
                </c:pt>
                <c:pt idx="14">
                  <c:v>0.11023622047244094</c:v>
                </c:pt>
                <c:pt idx="15">
                  <c:v>0.15272727272727274</c:v>
                </c:pt>
                <c:pt idx="16" formatCode="General">
                  <c:v>0</c:v>
                </c:pt>
                <c:pt idx="17">
                  <c:v>8.6513994910941472E-2</c:v>
                </c:pt>
                <c:pt idx="18">
                  <c:v>0.10761154855643044</c:v>
                </c:pt>
                <c:pt idx="19">
                  <c:v>8.3636363636363634E-2</c:v>
                </c:pt>
                <c:pt idx="20" formatCode="General">
                  <c:v>0</c:v>
                </c:pt>
                <c:pt idx="21">
                  <c:v>0.11704834605597965</c:v>
                </c:pt>
                <c:pt idx="22">
                  <c:v>6.2992125984251968E-2</c:v>
                </c:pt>
                <c:pt idx="23">
                  <c:v>6.545454545454546E-2</c:v>
                </c:pt>
                <c:pt idx="24" formatCode="General">
                  <c:v>0</c:v>
                </c:pt>
                <c:pt idx="25">
                  <c:v>0.10941475826972011</c:v>
                </c:pt>
                <c:pt idx="26">
                  <c:v>6.2992125984251968E-2</c:v>
                </c:pt>
                <c:pt idx="27">
                  <c:v>6.1818181818181821E-2</c:v>
                </c:pt>
                <c:pt idx="28" formatCode="General">
                  <c:v>0</c:v>
                </c:pt>
                <c:pt idx="29">
                  <c:v>5.5979643765903309E-2</c:v>
                </c:pt>
                <c:pt idx="30">
                  <c:v>9.1863517060367453E-2</c:v>
                </c:pt>
                <c:pt idx="31">
                  <c:v>0.12727272727272726</c:v>
                </c:pt>
                <c:pt idx="32" formatCode="General">
                  <c:v>0</c:v>
                </c:pt>
                <c:pt idx="33">
                  <c:v>3.0534351145038167E-2</c:v>
                </c:pt>
                <c:pt idx="34">
                  <c:v>6.2992125984251968E-2</c:v>
                </c:pt>
                <c:pt idx="35">
                  <c:v>7.2727272727272724E-2</c:v>
                </c:pt>
                <c:pt idx="36" formatCode="General">
                  <c:v>0</c:v>
                </c:pt>
                <c:pt idx="37">
                  <c:v>4.3256997455470736E-2</c:v>
                </c:pt>
                <c:pt idx="38">
                  <c:v>4.7244094488188976E-2</c:v>
                </c:pt>
                <c:pt idx="39">
                  <c:v>2.181818181818182E-2</c:v>
                </c:pt>
                <c:pt idx="40" formatCode="General">
                  <c:v>0</c:v>
                </c:pt>
                <c:pt idx="41">
                  <c:v>4.3256997455470736E-2</c:v>
                </c:pt>
                <c:pt idx="42">
                  <c:v>2.3622047244094488E-2</c:v>
                </c:pt>
                <c:pt idx="43">
                  <c:v>6.545454545454546E-2</c:v>
                </c:pt>
              </c:numCache>
            </c:numRef>
          </c:val>
          <c:extLst>
            <c:ext xmlns:c16="http://schemas.microsoft.com/office/drawing/2014/chart" uri="{C3380CC4-5D6E-409C-BE32-E72D297353CC}">
              <c16:uniqueId val="{00000017-9D73-4C61-B603-F30583F531C7}"/>
            </c:ext>
          </c:extLst>
        </c:ser>
        <c:ser>
          <c:idx val="1"/>
          <c:order val="2"/>
          <c:tx>
            <c:strRef>
              <c:f>'Q17.DX実際の取り組み（従業員別）'!$U$6</c:f>
              <c:strCache>
                <c:ptCount val="1"/>
                <c:pt idx="0">
                  <c:v>3番目</c:v>
                </c:pt>
              </c:strCache>
            </c:strRef>
          </c:tx>
          <c:spPr>
            <a:solidFill>
              <a:srgbClr val="2E75B6"/>
            </a:solidFill>
            <a:ln>
              <a:solidFill>
                <a:sysClr val="windowText" lastClr="000000"/>
              </a:solidFill>
            </a:ln>
            <a:effectLst/>
          </c:spPr>
          <c:invertIfNegative val="0"/>
          <c:cat>
            <c:strRef>
              <c:f>'Q17.DX実際の取り組み（従業員別）'!$R$7:$R$50</c:f>
              <c:strCache>
                <c:ptCount val="44"/>
                <c:pt idx="0">
                  <c:v>【 社内外でのビジョン共有 】                    </c:v>
                </c:pt>
                <c:pt idx="1">
                  <c:v>20人以下（n=147）</c:v>
                </c:pt>
                <c:pt idx="2">
                  <c:v>21人以上100人以下（n=159）</c:v>
                </c:pt>
                <c:pt idx="3">
                  <c:v>101人以上（n=73）</c:v>
                </c:pt>
                <c:pt idx="4">
                  <c:v>【 経営トップのコミットメント 】                  </c:v>
                </c:pt>
                <c:pt idx="5">
                  <c:v>20人以下（n=88）</c:v>
                </c:pt>
                <c:pt idx="6">
                  <c:v>21人以上100人以下（n=123）</c:v>
                </c:pt>
                <c:pt idx="7">
                  <c:v>101人以上（n=80）</c:v>
                </c:pt>
                <c:pt idx="8">
                  <c:v>【 外部との連携に向けた取り組み 】                 </c:v>
                </c:pt>
                <c:pt idx="9">
                  <c:v>20人以下（n=169）</c:v>
                </c:pt>
                <c:pt idx="10">
                  <c:v>21人以上100人以下（n=126）</c:v>
                </c:pt>
                <c:pt idx="11">
                  <c:v>101人以上（n=80）</c:v>
                </c:pt>
                <c:pt idx="12">
                  <c:v>【 経営・事業部門・IT部門が相互に協力する体制の構築 】</c:v>
                </c:pt>
                <c:pt idx="13">
                  <c:v>20人以下（n=86）</c:v>
                </c:pt>
                <c:pt idx="14">
                  <c:v>21人以上100人以下（n=130）</c:v>
                </c:pt>
                <c:pt idx="15">
                  <c:v>101人以上（n=109）</c:v>
                </c:pt>
                <c:pt idx="16">
                  <c:v>【 デジタル技術やデータ活用に精通した人材の育成・確保 】</c:v>
                </c:pt>
                <c:pt idx="17">
                  <c:v>20人以下（n=110）</c:v>
                </c:pt>
                <c:pt idx="18">
                  <c:v>21人以上100人以下（n=103）</c:v>
                </c:pt>
                <c:pt idx="19">
                  <c:v>101人以上（n=84）</c:v>
                </c:pt>
                <c:pt idx="20">
                  <c:v>【 既存技術への依存からの脱却 】                  </c:v>
                </c:pt>
                <c:pt idx="21">
                  <c:v>20人以下（n=134）</c:v>
                </c:pt>
                <c:pt idx="22">
                  <c:v>21人以上100人以下（n=84）</c:v>
                </c:pt>
                <c:pt idx="23">
                  <c:v>101人以上（n=70）</c:v>
                </c:pt>
                <c:pt idx="24">
                  <c:v>【 失敗から学び、継続的に挑戦する仕組みの構築 】          </c:v>
                </c:pt>
                <c:pt idx="25">
                  <c:v>20人以下（n=110）</c:v>
                </c:pt>
                <c:pt idx="26">
                  <c:v>21人以上100人以下（n=79）</c:v>
                </c:pt>
                <c:pt idx="27">
                  <c:v>101人以上（n=44）</c:v>
                </c:pt>
                <c:pt idx="28">
                  <c:v>【 事業部門におけるDXを担う人材の育成・確保 】          </c:v>
                </c:pt>
                <c:pt idx="29">
                  <c:v>20人以下（n=56）</c:v>
                </c:pt>
                <c:pt idx="30">
                  <c:v>21人以上100人以下（n=81）</c:v>
                </c:pt>
                <c:pt idx="31">
                  <c:v>101人以上（n=75）</c:v>
                </c:pt>
                <c:pt idx="32">
                  <c:v>【 DXの取り組みの事業(現場レベル)までの落とし込み 】      </c:v>
                </c:pt>
                <c:pt idx="33">
                  <c:v>20人以下（n=40）</c:v>
                </c:pt>
                <c:pt idx="34">
                  <c:v>21人以上100人以下（n=61）</c:v>
                </c:pt>
                <c:pt idx="35">
                  <c:v>101人以上（n=61）</c:v>
                </c:pt>
                <c:pt idx="36">
                  <c:v>【 ｢業務に精通した人材｣と｢技術に精通した人材｣を融合する仕組み 】</c:v>
                </c:pt>
                <c:pt idx="37">
                  <c:v>20人以下（n=57）</c:v>
                </c:pt>
                <c:pt idx="38">
                  <c:v>21人以上100人以下（n=53）</c:v>
                </c:pt>
                <c:pt idx="39">
                  <c:v>101人以上（n=21）</c:v>
                </c:pt>
                <c:pt idx="40">
                  <c:v>【 技術的負債の対応 】                       </c:v>
                </c:pt>
                <c:pt idx="41">
                  <c:v>20人以下（n=34）</c:v>
                </c:pt>
                <c:pt idx="42">
                  <c:v>21人以上100人以下（n=31）</c:v>
                </c:pt>
                <c:pt idx="43">
                  <c:v>101人以上（n=31）</c:v>
                </c:pt>
              </c:strCache>
            </c:strRef>
          </c:cat>
          <c:val>
            <c:numRef>
              <c:f>'Q17.DX実際の取り組み（従業員別）'!$U$7:$U$50</c:f>
              <c:numCache>
                <c:formatCode>0.0%</c:formatCode>
                <c:ptCount val="44"/>
                <c:pt idx="0" formatCode="General">
                  <c:v>0</c:v>
                </c:pt>
                <c:pt idx="1">
                  <c:v>0.10687022900763359</c:v>
                </c:pt>
                <c:pt idx="2">
                  <c:v>8.6614173228346455E-2</c:v>
                </c:pt>
                <c:pt idx="3">
                  <c:v>2.9090909090909091E-2</c:v>
                </c:pt>
                <c:pt idx="4" formatCode="General">
                  <c:v>0</c:v>
                </c:pt>
                <c:pt idx="5">
                  <c:v>4.3256997455470736E-2</c:v>
                </c:pt>
                <c:pt idx="6">
                  <c:v>6.2992125984251968E-2</c:v>
                </c:pt>
                <c:pt idx="7">
                  <c:v>3.272727272727273E-2</c:v>
                </c:pt>
                <c:pt idx="8" formatCode="General">
                  <c:v>0</c:v>
                </c:pt>
                <c:pt idx="9">
                  <c:v>8.9058524173027995E-2</c:v>
                </c:pt>
                <c:pt idx="10">
                  <c:v>0.10761154855643044</c:v>
                </c:pt>
                <c:pt idx="11">
                  <c:v>9.0909090909090912E-2</c:v>
                </c:pt>
                <c:pt idx="12" formatCode="General">
                  <c:v>0</c:v>
                </c:pt>
                <c:pt idx="13">
                  <c:v>5.5979643765903309E-2</c:v>
                </c:pt>
                <c:pt idx="14">
                  <c:v>9.4488188976377951E-2</c:v>
                </c:pt>
                <c:pt idx="15">
                  <c:v>9.8181818181818176E-2</c:v>
                </c:pt>
                <c:pt idx="16" formatCode="General">
                  <c:v>0</c:v>
                </c:pt>
                <c:pt idx="17">
                  <c:v>0.10941475826972011</c:v>
                </c:pt>
                <c:pt idx="18">
                  <c:v>6.8241469816272965E-2</c:v>
                </c:pt>
                <c:pt idx="19">
                  <c:v>0.12</c:v>
                </c:pt>
                <c:pt idx="20" formatCode="General">
                  <c:v>0</c:v>
                </c:pt>
                <c:pt idx="21">
                  <c:v>0.12213740458015267</c:v>
                </c:pt>
                <c:pt idx="22">
                  <c:v>0.10236220472440945</c:v>
                </c:pt>
                <c:pt idx="23">
                  <c:v>8.727272727272728E-2</c:v>
                </c:pt>
                <c:pt idx="24" formatCode="General">
                  <c:v>0</c:v>
                </c:pt>
                <c:pt idx="25">
                  <c:v>8.3969465648854963E-2</c:v>
                </c:pt>
                <c:pt idx="26">
                  <c:v>5.2493438320209973E-2</c:v>
                </c:pt>
                <c:pt idx="27">
                  <c:v>5.0909090909090911E-2</c:v>
                </c:pt>
                <c:pt idx="28" formatCode="General">
                  <c:v>0</c:v>
                </c:pt>
                <c:pt idx="29">
                  <c:v>4.8346055979643768E-2</c:v>
                </c:pt>
                <c:pt idx="30">
                  <c:v>8.3989501312335957E-2</c:v>
                </c:pt>
                <c:pt idx="31">
                  <c:v>0.11272727272727273</c:v>
                </c:pt>
                <c:pt idx="32" formatCode="General">
                  <c:v>0</c:v>
                </c:pt>
                <c:pt idx="33">
                  <c:v>4.3256997455470736E-2</c:v>
                </c:pt>
                <c:pt idx="34">
                  <c:v>7.3490813648293962E-2</c:v>
                </c:pt>
                <c:pt idx="35">
                  <c:v>0.10545454545454545</c:v>
                </c:pt>
                <c:pt idx="36" formatCode="General">
                  <c:v>0</c:v>
                </c:pt>
                <c:pt idx="37">
                  <c:v>6.3613231552162849E-2</c:v>
                </c:pt>
                <c:pt idx="38">
                  <c:v>6.2992125984251968E-2</c:v>
                </c:pt>
                <c:pt idx="39">
                  <c:v>0.04</c:v>
                </c:pt>
                <c:pt idx="40" formatCode="General">
                  <c:v>0</c:v>
                </c:pt>
                <c:pt idx="41">
                  <c:v>2.2900763358778626E-2</c:v>
                </c:pt>
                <c:pt idx="42">
                  <c:v>4.4619422572178477E-2</c:v>
                </c:pt>
                <c:pt idx="43">
                  <c:v>2.9090909090909091E-2</c:v>
                </c:pt>
              </c:numCache>
            </c:numRef>
          </c:val>
          <c:extLst>
            <c:ext xmlns:c16="http://schemas.microsoft.com/office/drawing/2014/chart" uri="{C3380CC4-5D6E-409C-BE32-E72D297353CC}">
              <c16:uniqueId val="{00000023-9D73-4C61-B603-F30583F531C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3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943726725283861"/>
          <c:y val="0.75946999999999998"/>
          <c:w val="9.5860947712418321E-2"/>
          <c:h val="7.656841269841270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(N=47)
21人以上100人以下 (N=41)
101人以上 (N=28)</c:v>
            </c:pt>
          </c:strCache>
        </c:strRef>
      </c:tx>
      <c:layout>
        <c:manualLayout>
          <c:xMode val="edge"/>
          <c:yMode val="edge"/>
          <c:x val="0.6653676245210729"/>
          <c:y val="0.8342836601307189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'Q17.DX実際の取り組み（従業員別）DX活発'!$S$6</c:f>
              <c:strCache>
                <c:ptCount val="1"/>
                <c:pt idx="0">
                  <c:v>1番目</c:v>
                </c:pt>
              </c:strCache>
            </c:strRef>
          </c:tx>
          <c:spPr>
            <a:solidFill>
              <a:srgbClr val="FF9966"/>
            </a:solidFill>
            <a:ln>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20人以下（n=13）</c:v>
                </c:pt>
                <c:pt idx="2">
                  <c:v>21人以上100人以下（n=13）</c:v>
                </c:pt>
                <c:pt idx="3">
                  <c:v>101人以上（n=12）</c:v>
                </c:pt>
                <c:pt idx="4">
                  <c:v>【 社内外でのビジョン共有 】                    </c:v>
                </c:pt>
                <c:pt idx="5">
                  <c:v>20人以下（n=19）</c:v>
                </c:pt>
                <c:pt idx="6">
                  <c:v>21人以上100人以下（n=13）</c:v>
                </c:pt>
                <c:pt idx="7">
                  <c:v>101人以上（n=8）</c:v>
                </c:pt>
                <c:pt idx="8">
                  <c:v>【 デジタル技術やデータ活用に精通した人材の育成・確保 】</c:v>
                </c:pt>
                <c:pt idx="9">
                  <c:v>20人以下（n=17）</c:v>
                </c:pt>
                <c:pt idx="10">
                  <c:v>21人以上100人以下（n=15）</c:v>
                </c:pt>
                <c:pt idx="11">
                  <c:v>101人以上（n=9）</c:v>
                </c:pt>
                <c:pt idx="12">
                  <c:v>【 経営・事業部門・IT部門が相互に協力する体制の構築 】</c:v>
                </c:pt>
                <c:pt idx="13">
                  <c:v>20人以下（n=11）</c:v>
                </c:pt>
                <c:pt idx="14">
                  <c:v>21人以上100人以下（n=16）</c:v>
                </c:pt>
                <c:pt idx="15">
                  <c:v>101人以上（n=14）</c:v>
                </c:pt>
                <c:pt idx="16">
                  <c:v>【 外部との連携に向けた取り組み 】                 </c:v>
                </c:pt>
                <c:pt idx="17">
                  <c:v>20人以下（n=24）</c:v>
                </c:pt>
                <c:pt idx="18">
                  <c:v>21人以上100人以下（n=10）</c:v>
                </c:pt>
                <c:pt idx="19">
                  <c:v>101人以上（n=7）</c:v>
                </c:pt>
                <c:pt idx="20">
                  <c:v>【 既存技術への依存からの脱却 】                  </c:v>
                </c:pt>
                <c:pt idx="21">
                  <c:v>20人以下（n=15）</c:v>
                </c:pt>
                <c:pt idx="22">
                  <c:v>21人以上100人以下（n=10）</c:v>
                </c:pt>
                <c:pt idx="23">
                  <c:v>101人以上（n=4）</c:v>
                </c:pt>
                <c:pt idx="24">
                  <c:v>【 事業部門におけるDXを担う人材の育成・確保 】          </c:v>
                </c:pt>
                <c:pt idx="25">
                  <c:v>20人以下（n=10）</c:v>
                </c:pt>
                <c:pt idx="26">
                  <c:v>21人以上100人以下（n=9）</c:v>
                </c:pt>
                <c:pt idx="27">
                  <c:v>101人以上（n=7）</c:v>
                </c:pt>
                <c:pt idx="28">
                  <c:v>【 失敗から学び、継続的に挑戦する仕組みの構築 】          </c:v>
                </c:pt>
                <c:pt idx="29">
                  <c:v>20人以下（n=8）</c:v>
                </c:pt>
                <c:pt idx="30">
                  <c:v>21人以上100人以下（n=8）</c:v>
                </c:pt>
                <c:pt idx="31">
                  <c:v>101人以上（n=2）</c:v>
                </c:pt>
                <c:pt idx="32">
                  <c:v>【 DXの取り組みの事業(現場レベル)までの落とし込み 】      </c:v>
                </c:pt>
                <c:pt idx="33">
                  <c:v>20人以下（n=4）</c:v>
                </c:pt>
                <c:pt idx="34">
                  <c:v>21人以上100人以下（n=11）</c:v>
                </c:pt>
                <c:pt idx="35">
                  <c:v>101人以上（n=11）</c:v>
                </c:pt>
                <c:pt idx="36">
                  <c:v>【 ｢業務に精通した人材｣と｢技術に精通した人材｣を融合する仕組み 】</c:v>
                </c:pt>
                <c:pt idx="37">
                  <c:v>20人以下（n=10）</c:v>
                </c:pt>
                <c:pt idx="38">
                  <c:v>21人以上100人以下（n=6）</c:v>
                </c:pt>
                <c:pt idx="39">
                  <c:v>101人以上（n=1）</c:v>
                </c:pt>
                <c:pt idx="40">
                  <c:v>【 技術的負債の対応 】                       </c:v>
                </c:pt>
                <c:pt idx="41">
                  <c:v>20人以下（n=5）</c:v>
                </c:pt>
                <c:pt idx="42">
                  <c:v>21人以上100人以下（n=6）</c:v>
                </c:pt>
                <c:pt idx="43">
                  <c:v>101人以上（n=2）</c:v>
                </c:pt>
              </c:strCache>
            </c:strRef>
          </c:cat>
          <c:val>
            <c:numRef>
              <c:f>'Q17.DX実際の取り組み（従業員別）DX活発'!$S$7:$S$50</c:f>
              <c:numCache>
                <c:formatCode>0.0%</c:formatCode>
                <c:ptCount val="44"/>
                <c:pt idx="0" formatCode="General">
                  <c:v>0</c:v>
                </c:pt>
                <c:pt idx="1">
                  <c:v>0.14893617021276595</c:v>
                </c:pt>
                <c:pt idx="2">
                  <c:v>0.21951219512195122</c:v>
                </c:pt>
                <c:pt idx="3">
                  <c:v>0.35714285714285715</c:v>
                </c:pt>
                <c:pt idx="4" formatCode="General">
                  <c:v>0</c:v>
                </c:pt>
                <c:pt idx="5">
                  <c:v>0.1702127659574468</c:v>
                </c:pt>
                <c:pt idx="6">
                  <c:v>0.12195121951219512</c:v>
                </c:pt>
                <c:pt idx="7">
                  <c:v>0.10714285714285714</c:v>
                </c:pt>
                <c:pt idx="8" formatCode="General">
                  <c:v>0</c:v>
                </c:pt>
                <c:pt idx="9">
                  <c:v>8.5106382978723402E-2</c:v>
                </c:pt>
                <c:pt idx="10">
                  <c:v>0.17073170731707318</c:v>
                </c:pt>
                <c:pt idx="11">
                  <c:v>0.14285714285714285</c:v>
                </c:pt>
                <c:pt idx="12" formatCode="General">
                  <c:v>0</c:v>
                </c:pt>
                <c:pt idx="13">
                  <c:v>0.10638297872340426</c:v>
                </c:pt>
                <c:pt idx="14">
                  <c:v>0.14634146341463414</c:v>
                </c:pt>
                <c:pt idx="15">
                  <c:v>7.1428571428571425E-2</c:v>
                </c:pt>
                <c:pt idx="16" formatCode="General">
                  <c:v>0</c:v>
                </c:pt>
                <c:pt idx="17">
                  <c:v>0.19148936170212766</c:v>
                </c:pt>
                <c:pt idx="18">
                  <c:v>4.878048780487805E-2</c:v>
                </c:pt>
                <c:pt idx="19">
                  <c:v>7.1428571428571425E-2</c:v>
                </c:pt>
                <c:pt idx="20" formatCode="General">
                  <c:v>0</c:v>
                </c:pt>
                <c:pt idx="21">
                  <c:v>0.10638297872340426</c:v>
                </c:pt>
                <c:pt idx="22">
                  <c:v>4.878048780487805E-2</c:v>
                </c:pt>
                <c:pt idx="23">
                  <c:v>0.10714285714285714</c:v>
                </c:pt>
                <c:pt idx="24" formatCode="General">
                  <c:v>0</c:v>
                </c:pt>
                <c:pt idx="25">
                  <c:v>8.5106382978723402E-2</c:v>
                </c:pt>
                <c:pt idx="26">
                  <c:v>7.3170731707317069E-2</c:v>
                </c:pt>
                <c:pt idx="27">
                  <c:v>7.1428571428571425E-2</c:v>
                </c:pt>
                <c:pt idx="28" formatCode="General">
                  <c:v>0</c:v>
                </c:pt>
                <c:pt idx="29">
                  <c:v>4.2553191489361701E-2</c:v>
                </c:pt>
                <c:pt idx="30">
                  <c:v>0.12195121951219512</c:v>
                </c:pt>
                <c:pt idx="31">
                  <c:v>0</c:v>
                </c:pt>
                <c:pt idx="32" formatCode="General">
                  <c:v>0</c:v>
                </c:pt>
                <c:pt idx="33">
                  <c:v>4.2553191489361701E-2</c:v>
                </c:pt>
                <c:pt idx="34">
                  <c:v>4.878048780487805E-2</c:v>
                </c:pt>
                <c:pt idx="35">
                  <c:v>7.1428571428571425E-2</c:v>
                </c:pt>
                <c:pt idx="36" formatCode="General">
                  <c:v>0</c:v>
                </c:pt>
                <c:pt idx="37">
                  <c:v>2.1276595744680851E-2</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0B-C974-4049-8B7A-497E77F161E1}"/>
            </c:ext>
          </c:extLst>
        </c:ser>
        <c:ser>
          <c:idx val="2"/>
          <c:order val="1"/>
          <c:tx>
            <c:strRef>
              <c:f>'Q17.DX実際の取り組み（従業員別）DX活発'!$T$6</c:f>
              <c:strCache>
                <c:ptCount val="1"/>
                <c:pt idx="0">
                  <c:v>2番目</c:v>
                </c:pt>
              </c:strCache>
            </c:strRef>
          </c:tx>
          <c:spPr>
            <a:solidFill>
              <a:srgbClr val="FFFF99"/>
            </a:solidFill>
            <a:ln w="9525">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20人以下（n=13）</c:v>
                </c:pt>
                <c:pt idx="2">
                  <c:v>21人以上100人以下（n=13）</c:v>
                </c:pt>
                <c:pt idx="3">
                  <c:v>101人以上（n=12）</c:v>
                </c:pt>
                <c:pt idx="4">
                  <c:v>【 社内外でのビジョン共有 】                    </c:v>
                </c:pt>
                <c:pt idx="5">
                  <c:v>20人以下（n=19）</c:v>
                </c:pt>
                <c:pt idx="6">
                  <c:v>21人以上100人以下（n=13）</c:v>
                </c:pt>
                <c:pt idx="7">
                  <c:v>101人以上（n=8）</c:v>
                </c:pt>
                <c:pt idx="8">
                  <c:v>【 デジタル技術やデータ活用に精通した人材の育成・確保 】</c:v>
                </c:pt>
                <c:pt idx="9">
                  <c:v>20人以下（n=17）</c:v>
                </c:pt>
                <c:pt idx="10">
                  <c:v>21人以上100人以下（n=15）</c:v>
                </c:pt>
                <c:pt idx="11">
                  <c:v>101人以上（n=9）</c:v>
                </c:pt>
                <c:pt idx="12">
                  <c:v>【 経営・事業部門・IT部門が相互に協力する体制の構築 】</c:v>
                </c:pt>
                <c:pt idx="13">
                  <c:v>20人以下（n=11）</c:v>
                </c:pt>
                <c:pt idx="14">
                  <c:v>21人以上100人以下（n=16）</c:v>
                </c:pt>
                <c:pt idx="15">
                  <c:v>101人以上（n=14）</c:v>
                </c:pt>
                <c:pt idx="16">
                  <c:v>【 外部との連携に向けた取り組み 】                 </c:v>
                </c:pt>
                <c:pt idx="17">
                  <c:v>20人以下（n=24）</c:v>
                </c:pt>
                <c:pt idx="18">
                  <c:v>21人以上100人以下（n=10）</c:v>
                </c:pt>
                <c:pt idx="19">
                  <c:v>101人以上（n=7）</c:v>
                </c:pt>
                <c:pt idx="20">
                  <c:v>【 既存技術への依存からの脱却 】                  </c:v>
                </c:pt>
                <c:pt idx="21">
                  <c:v>20人以下（n=15）</c:v>
                </c:pt>
                <c:pt idx="22">
                  <c:v>21人以上100人以下（n=10）</c:v>
                </c:pt>
                <c:pt idx="23">
                  <c:v>101人以上（n=4）</c:v>
                </c:pt>
                <c:pt idx="24">
                  <c:v>【 事業部門におけるDXを担う人材の育成・確保 】          </c:v>
                </c:pt>
                <c:pt idx="25">
                  <c:v>20人以下（n=10）</c:v>
                </c:pt>
                <c:pt idx="26">
                  <c:v>21人以上100人以下（n=9）</c:v>
                </c:pt>
                <c:pt idx="27">
                  <c:v>101人以上（n=7）</c:v>
                </c:pt>
                <c:pt idx="28">
                  <c:v>【 失敗から学び、継続的に挑戦する仕組みの構築 】          </c:v>
                </c:pt>
                <c:pt idx="29">
                  <c:v>20人以下（n=8）</c:v>
                </c:pt>
                <c:pt idx="30">
                  <c:v>21人以上100人以下（n=8）</c:v>
                </c:pt>
                <c:pt idx="31">
                  <c:v>101人以上（n=2）</c:v>
                </c:pt>
                <c:pt idx="32">
                  <c:v>【 DXの取り組みの事業(現場レベル)までの落とし込み 】      </c:v>
                </c:pt>
                <c:pt idx="33">
                  <c:v>20人以下（n=4）</c:v>
                </c:pt>
                <c:pt idx="34">
                  <c:v>21人以上100人以下（n=11）</c:v>
                </c:pt>
                <c:pt idx="35">
                  <c:v>101人以上（n=11）</c:v>
                </c:pt>
                <c:pt idx="36">
                  <c:v>【 ｢業務に精通した人材｣と｢技術に精通した人材｣を融合する仕組み 】</c:v>
                </c:pt>
                <c:pt idx="37">
                  <c:v>20人以下（n=10）</c:v>
                </c:pt>
                <c:pt idx="38">
                  <c:v>21人以上100人以下（n=6）</c:v>
                </c:pt>
                <c:pt idx="39">
                  <c:v>101人以上（n=1）</c:v>
                </c:pt>
                <c:pt idx="40">
                  <c:v>【 技術的負債の対応 】                       </c:v>
                </c:pt>
                <c:pt idx="41">
                  <c:v>20人以下（n=5）</c:v>
                </c:pt>
                <c:pt idx="42">
                  <c:v>21人以上100人以下（n=6）</c:v>
                </c:pt>
                <c:pt idx="43">
                  <c:v>101人以上（n=2）</c:v>
                </c:pt>
              </c:strCache>
            </c:strRef>
          </c:cat>
          <c:val>
            <c:numRef>
              <c:f>'Q17.DX実際の取り組み（従業員別）DX活発'!$T$7:$T$50</c:f>
              <c:numCache>
                <c:formatCode>0.0%</c:formatCode>
                <c:ptCount val="44"/>
                <c:pt idx="0" formatCode="General">
                  <c:v>0</c:v>
                </c:pt>
                <c:pt idx="1">
                  <c:v>4.2553191489361701E-2</c:v>
                </c:pt>
                <c:pt idx="2">
                  <c:v>9.7560975609756101E-2</c:v>
                </c:pt>
                <c:pt idx="3">
                  <c:v>7.1428571428571425E-2</c:v>
                </c:pt>
                <c:pt idx="4" formatCode="General">
                  <c:v>0</c:v>
                </c:pt>
                <c:pt idx="5">
                  <c:v>0.1702127659574468</c:v>
                </c:pt>
                <c:pt idx="6">
                  <c:v>0.14634146341463414</c:v>
                </c:pt>
                <c:pt idx="7">
                  <c:v>0.14285714285714285</c:v>
                </c:pt>
                <c:pt idx="8" formatCode="General">
                  <c:v>0</c:v>
                </c:pt>
                <c:pt idx="9">
                  <c:v>0.10638297872340426</c:v>
                </c:pt>
                <c:pt idx="10">
                  <c:v>0.12195121951219512</c:v>
                </c:pt>
                <c:pt idx="11">
                  <c:v>7.1428571428571425E-2</c:v>
                </c:pt>
                <c:pt idx="12" formatCode="General">
                  <c:v>0</c:v>
                </c:pt>
                <c:pt idx="13">
                  <c:v>6.3829787234042548E-2</c:v>
                </c:pt>
                <c:pt idx="14">
                  <c:v>0.14634146341463414</c:v>
                </c:pt>
                <c:pt idx="15">
                  <c:v>0.17857142857142858</c:v>
                </c:pt>
                <c:pt idx="16" formatCode="General">
                  <c:v>0</c:v>
                </c:pt>
                <c:pt idx="17">
                  <c:v>0.19148936170212766</c:v>
                </c:pt>
                <c:pt idx="18">
                  <c:v>7.3170731707317069E-2</c:v>
                </c:pt>
                <c:pt idx="19">
                  <c:v>7.1428571428571425E-2</c:v>
                </c:pt>
                <c:pt idx="20" formatCode="General">
                  <c:v>0</c:v>
                </c:pt>
                <c:pt idx="21">
                  <c:v>8.5106382978723402E-2</c:v>
                </c:pt>
                <c:pt idx="22">
                  <c:v>7.3170731707317069E-2</c:v>
                </c:pt>
                <c:pt idx="23">
                  <c:v>3.5714285714285712E-2</c:v>
                </c:pt>
                <c:pt idx="24" formatCode="General">
                  <c:v>0</c:v>
                </c:pt>
                <c:pt idx="25">
                  <c:v>0.10638297872340426</c:v>
                </c:pt>
                <c:pt idx="26">
                  <c:v>7.3170731707317069E-2</c:v>
                </c:pt>
                <c:pt idx="27">
                  <c:v>0</c:v>
                </c:pt>
                <c:pt idx="28" formatCode="General">
                  <c:v>0</c:v>
                </c:pt>
                <c:pt idx="29">
                  <c:v>8.5106382978723402E-2</c:v>
                </c:pt>
                <c:pt idx="30">
                  <c:v>7.3170731707317069E-2</c:v>
                </c:pt>
                <c:pt idx="31">
                  <c:v>7.1428571428571425E-2</c:v>
                </c:pt>
                <c:pt idx="32" formatCode="General">
                  <c:v>0</c:v>
                </c:pt>
                <c:pt idx="33">
                  <c:v>0</c:v>
                </c:pt>
                <c:pt idx="34">
                  <c:v>7.3170731707317069E-2</c:v>
                </c:pt>
                <c:pt idx="35">
                  <c:v>0.17857142857142858</c:v>
                </c:pt>
                <c:pt idx="36" formatCode="General">
                  <c:v>0</c:v>
                </c:pt>
                <c:pt idx="37">
                  <c:v>6.3829787234042548E-2</c:v>
                </c:pt>
                <c:pt idx="38">
                  <c:v>4.878048780487805E-2</c:v>
                </c:pt>
                <c:pt idx="39">
                  <c:v>3.5714285714285712E-2</c:v>
                </c:pt>
                <c:pt idx="40" formatCode="General">
                  <c:v>0</c:v>
                </c:pt>
                <c:pt idx="41">
                  <c:v>6.3829787234042548E-2</c:v>
                </c:pt>
                <c:pt idx="42">
                  <c:v>2.4390243902439025E-2</c:v>
                </c:pt>
                <c:pt idx="43">
                  <c:v>7.1428571428571425E-2</c:v>
                </c:pt>
              </c:numCache>
            </c:numRef>
          </c:val>
          <c:extLst>
            <c:ext xmlns:c16="http://schemas.microsoft.com/office/drawing/2014/chart" uri="{C3380CC4-5D6E-409C-BE32-E72D297353CC}">
              <c16:uniqueId val="{00000017-C974-4049-8B7A-497E77F161E1}"/>
            </c:ext>
          </c:extLst>
        </c:ser>
        <c:ser>
          <c:idx val="1"/>
          <c:order val="2"/>
          <c:tx>
            <c:strRef>
              <c:f>'Q17.DX実際の取り組み（従業員別）DX活発'!$U$6</c:f>
              <c:strCache>
                <c:ptCount val="1"/>
                <c:pt idx="0">
                  <c:v>3番目</c:v>
                </c:pt>
              </c:strCache>
            </c:strRef>
          </c:tx>
          <c:spPr>
            <a:solidFill>
              <a:srgbClr val="2E75B6"/>
            </a:solidFill>
            <a:ln>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20人以下（n=13）</c:v>
                </c:pt>
                <c:pt idx="2">
                  <c:v>21人以上100人以下（n=13）</c:v>
                </c:pt>
                <c:pt idx="3">
                  <c:v>101人以上（n=12）</c:v>
                </c:pt>
                <c:pt idx="4">
                  <c:v>【 社内外でのビジョン共有 】                    </c:v>
                </c:pt>
                <c:pt idx="5">
                  <c:v>20人以下（n=19）</c:v>
                </c:pt>
                <c:pt idx="6">
                  <c:v>21人以上100人以下（n=13）</c:v>
                </c:pt>
                <c:pt idx="7">
                  <c:v>101人以上（n=8）</c:v>
                </c:pt>
                <c:pt idx="8">
                  <c:v>【 デジタル技術やデータ活用に精通した人材の育成・確保 】</c:v>
                </c:pt>
                <c:pt idx="9">
                  <c:v>20人以下（n=17）</c:v>
                </c:pt>
                <c:pt idx="10">
                  <c:v>21人以上100人以下（n=15）</c:v>
                </c:pt>
                <c:pt idx="11">
                  <c:v>101人以上（n=9）</c:v>
                </c:pt>
                <c:pt idx="12">
                  <c:v>【 経営・事業部門・IT部門が相互に協力する体制の構築 】</c:v>
                </c:pt>
                <c:pt idx="13">
                  <c:v>20人以下（n=11）</c:v>
                </c:pt>
                <c:pt idx="14">
                  <c:v>21人以上100人以下（n=16）</c:v>
                </c:pt>
                <c:pt idx="15">
                  <c:v>101人以上（n=14）</c:v>
                </c:pt>
                <c:pt idx="16">
                  <c:v>【 外部との連携に向けた取り組み 】                 </c:v>
                </c:pt>
                <c:pt idx="17">
                  <c:v>20人以下（n=24）</c:v>
                </c:pt>
                <c:pt idx="18">
                  <c:v>21人以上100人以下（n=10）</c:v>
                </c:pt>
                <c:pt idx="19">
                  <c:v>101人以上（n=7）</c:v>
                </c:pt>
                <c:pt idx="20">
                  <c:v>【 既存技術への依存からの脱却 】                  </c:v>
                </c:pt>
                <c:pt idx="21">
                  <c:v>20人以下（n=15）</c:v>
                </c:pt>
                <c:pt idx="22">
                  <c:v>21人以上100人以下（n=10）</c:v>
                </c:pt>
                <c:pt idx="23">
                  <c:v>101人以上（n=4）</c:v>
                </c:pt>
                <c:pt idx="24">
                  <c:v>【 事業部門におけるDXを担う人材の育成・確保 】          </c:v>
                </c:pt>
                <c:pt idx="25">
                  <c:v>20人以下（n=10）</c:v>
                </c:pt>
                <c:pt idx="26">
                  <c:v>21人以上100人以下（n=9）</c:v>
                </c:pt>
                <c:pt idx="27">
                  <c:v>101人以上（n=7）</c:v>
                </c:pt>
                <c:pt idx="28">
                  <c:v>【 失敗から学び、継続的に挑戦する仕組みの構築 】          </c:v>
                </c:pt>
                <c:pt idx="29">
                  <c:v>20人以下（n=8）</c:v>
                </c:pt>
                <c:pt idx="30">
                  <c:v>21人以上100人以下（n=8）</c:v>
                </c:pt>
                <c:pt idx="31">
                  <c:v>101人以上（n=2）</c:v>
                </c:pt>
                <c:pt idx="32">
                  <c:v>【 DXの取り組みの事業(現場レベル)までの落とし込み 】      </c:v>
                </c:pt>
                <c:pt idx="33">
                  <c:v>20人以下（n=4）</c:v>
                </c:pt>
                <c:pt idx="34">
                  <c:v>21人以上100人以下（n=11）</c:v>
                </c:pt>
                <c:pt idx="35">
                  <c:v>101人以上（n=11）</c:v>
                </c:pt>
                <c:pt idx="36">
                  <c:v>【 ｢業務に精通した人材｣と｢技術に精通した人材｣を融合する仕組み 】</c:v>
                </c:pt>
                <c:pt idx="37">
                  <c:v>20人以下（n=10）</c:v>
                </c:pt>
                <c:pt idx="38">
                  <c:v>21人以上100人以下（n=6）</c:v>
                </c:pt>
                <c:pt idx="39">
                  <c:v>101人以上（n=1）</c:v>
                </c:pt>
                <c:pt idx="40">
                  <c:v>【 技術的負債の対応 】                       </c:v>
                </c:pt>
                <c:pt idx="41">
                  <c:v>20人以下（n=5）</c:v>
                </c:pt>
                <c:pt idx="42">
                  <c:v>21人以上100人以下（n=6）</c:v>
                </c:pt>
                <c:pt idx="43">
                  <c:v>101人以上（n=2）</c:v>
                </c:pt>
              </c:strCache>
            </c:strRef>
          </c:cat>
          <c:val>
            <c:numRef>
              <c:f>'Q17.DX実際の取り組み（従業員別）DX活発'!$U$7:$U$50</c:f>
              <c:numCache>
                <c:formatCode>0.0%</c:formatCode>
                <c:ptCount val="44"/>
                <c:pt idx="0" formatCode="General">
                  <c:v>0</c:v>
                </c:pt>
                <c:pt idx="1">
                  <c:v>8.5106382978723402E-2</c:v>
                </c:pt>
                <c:pt idx="2">
                  <c:v>0</c:v>
                </c:pt>
                <c:pt idx="3">
                  <c:v>0</c:v>
                </c:pt>
                <c:pt idx="4" formatCode="General">
                  <c:v>0</c:v>
                </c:pt>
                <c:pt idx="5">
                  <c:v>6.3829787234042548E-2</c:v>
                </c:pt>
                <c:pt idx="6">
                  <c:v>4.878048780487805E-2</c:v>
                </c:pt>
                <c:pt idx="7">
                  <c:v>3.5714285714285712E-2</c:v>
                </c:pt>
                <c:pt idx="8" formatCode="General">
                  <c:v>0</c:v>
                </c:pt>
                <c:pt idx="9">
                  <c:v>0.1702127659574468</c:v>
                </c:pt>
                <c:pt idx="10">
                  <c:v>7.3170731707317069E-2</c:v>
                </c:pt>
                <c:pt idx="11">
                  <c:v>0.10714285714285714</c:v>
                </c:pt>
                <c:pt idx="12" formatCode="General">
                  <c:v>0</c:v>
                </c:pt>
                <c:pt idx="13">
                  <c:v>6.3829787234042548E-2</c:v>
                </c:pt>
                <c:pt idx="14">
                  <c:v>9.7560975609756101E-2</c:v>
                </c:pt>
                <c:pt idx="15">
                  <c:v>0.25</c:v>
                </c:pt>
                <c:pt idx="16" formatCode="General">
                  <c:v>0</c:v>
                </c:pt>
                <c:pt idx="17">
                  <c:v>0.1276595744680851</c:v>
                </c:pt>
                <c:pt idx="18">
                  <c:v>0.12195121951219512</c:v>
                </c:pt>
                <c:pt idx="19">
                  <c:v>0.10714285714285714</c:v>
                </c:pt>
                <c:pt idx="20" formatCode="General">
                  <c:v>0</c:v>
                </c:pt>
                <c:pt idx="21">
                  <c:v>0.1276595744680851</c:v>
                </c:pt>
                <c:pt idx="22">
                  <c:v>0.12195121951219512</c:v>
                </c:pt>
                <c:pt idx="23">
                  <c:v>0</c:v>
                </c:pt>
                <c:pt idx="24" formatCode="General">
                  <c:v>0</c:v>
                </c:pt>
                <c:pt idx="25">
                  <c:v>2.1276595744680851E-2</c:v>
                </c:pt>
                <c:pt idx="26">
                  <c:v>7.3170731707317069E-2</c:v>
                </c:pt>
                <c:pt idx="27">
                  <c:v>0.17857142857142858</c:v>
                </c:pt>
                <c:pt idx="28" formatCode="General">
                  <c:v>0</c:v>
                </c:pt>
                <c:pt idx="29">
                  <c:v>4.2553191489361701E-2</c:v>
                </c:pt>
                <c:pt idx="30">
                  <c:v>0</c:v>
                </c:pt>
                <c:pt idx="31">
                  <c:v>0</c:v>
                </c:pt>
                <c:pt idx="32" formatCode="General">
                  <c:v>0</c:v>
                </c:pt>
                <c:pt idx="33">
                  <c:v>4.2553191489361701E-2</c:v>
                </c:pt>
                <c:pt idx="34">
                  <c:v>0.14634146341463414</c:v>
                </c:pt>
                <c:pt idx="35">
                  <c:v>0.14285714285714285</c:v>
                </c:pt>
                <c:pt idx="36" formatCode="General">
                  <c:v>0</c:v>
                </c:pt>
                <c:pt idx="37">
                  <c:v>0.1276595744680851</c:v>
                </c:pt>
                <c:pt idx="38">
                  <c:v>9.7560975609756101E-2</c:v>
                </c:pt>
                <c:pt idx="39">
                  <c:v>0</c:v>
                </c:pt>
                <c:pt idx="40" formatCode="General">
                  <c:v>0</c:v>
                </c:pt>
                <c:pt idx="41">
                  <c:v>4.2553191489361701E-2</c:v>
                </c:pt>
                <c:pt idx="42">
                  <c:v>0.12195121951219512</c:v>
                </c:pt>
                <c:pt idx="43">
                  <c:v>0</c:v>
                </c:pt>
              </c:numCache>
            </c:numRef>
          </c:val>
          <c:extLst>
            <c:ext xmlns:c16="http://schemas.microsoft.com/office/drawing/2014/chart" uri="{C3380CC4-5D6E-409C-BE32-E72D297353CC}">
              <c16:uniqueId val="{00000023-C974-4049-8B7A-497E77F161E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367068965517242"/>
          <c:y val="0.70931045751633992"/>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(N=22)
21人以上100人以下 (N=28)
101人以上 (N=44)</c:v>
            </c:pt>
          </c:strCache>
        </c:strRef>
      </c:tx>
      <c:layout>
        <c:manualLayout>
          <c:xMode val="edge"/>
          <c:yMode val="edge"/>
          <c:x val="0.64833697318007677"/>
          <c:y val="0.8135320261437908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'Q17.DX実際の取り組み（従業員別）DX活発'!$S$6</c:f>
              <c:strCache>
                <c:ptCount val="1"/>
                <c:pt idx="0">
                  <c:v>1番目</c:v>
                </c:pt>
              </c:strCache>
            </c:strRef>
          </c:tx>
          <c:spPr>
            <a:solidFill>
              <a:srgbClr val="FF9966"/>
            </a:solidFill>
            <a:ln>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20人以下（n=6）</c:v>
                </c:pt>
                <c:pt idx="2">
                  <c:v>21人以上100人以下（n=14）</c:v>
                </c:pt>
                <c:pt idx="3">
                  <c:v>101人以上（n=16）</c:v>
                </c:pt>
                <c:pt idx="4">
                  <c:v>【 経営・事業部門・IT部門が相互に協力する体制の構築 】</c:v>
                </c:pt>
                <c:pt idx="5">
                  <c:v>20人以下（n=5）</c:v>
                </c:pt>
                <c:pt idx="6">
                  <c:v>21人以上100人以下（n=13）</c:v>
                </c:pt>
                <c:pt idx="7">
                  <c:v>101人以上（n=24）</c:v>
                </c:pt>
                <c:pt idx="8">
                  <c:v>【 社内外でのビジョン共有 】                    </c:v>
                </c:pt>
                <c:pt idx="9">
                  <c:v>20人以下（n=10）</c:v>
                </c:pt>
                <c:pt idx="10">
                  <c:v>21人以上100人以下（n=11）</c:v>
                </c:pt>
                <c:pt idx="11">
                  <c:v>101人以上（n=11）</c:v>
                </c:pt>
                <c:pt idx="12">
                  <c:v>【 外部との連携に向けた取り組み 】                 </c:v>
                </c:pt>
                <c:pt idx="13">
                  <c:v>20人以下（n=9）</c:v>
                </c:pt>
                <c:pt idx="14">
                  <c:v>21人以上100人以下（n=8）</c:v>
                </c:pt>
                <c:pt idx="15">
                  <c:v>101人以上（n=12）</c:v>
                </c:pt>
                <c:pt idx="16">
                  <c:v>【 デジタル技術やデータ活用に精通した人材の育成・確保 】</c:v>
                </c:pt>
                <c:pt idx="17">
                  <c:v>20人以下（n=5）</c:v>
                </c:pt>
                <c:pt idx="18">
                  <c:v>21人以上100人以下（n=8）</c:v>
                </c:pt>
                <c:pt idx="19">
                  <c:v>101人以上（n=15）</c:v>
                </c:pt>
                <c:pt idx="20">
                  <c:v>【 DXの取り組みの事業(現場レベル)までの落とし込み 】      </c:v>
                </c:pt>
                <c:pt idx="21">
                  <c:v>20人以下（n=4）</c:v>
                </c:pt>
                <c:pt idx="22">
                  <c:v>21人以上100人以下（n=5）</c:v>
                </c:pt>
                <c:pt idx="23">
                  <c:v>101人以上（n=12）</c:v>
                </c:pt>
                <c:pt idx="24">
                  <c:v>【 既存技術への依存からの脱却 】                  </c:v>
                </c:pt>
                <c:pt idx="25">
                  <c:v>20人以下（n=10）</c:v>
                </c:pt>
                <c:pt idx="26">
                  <c:v>21人以上100人以下（n=3）</c:v>
                </c:pt>
                <c:pt idx="27">
                  <c:v>101人以上（n=10）</c:v>
                </c:pt>
                <c:pt idx="28">
                  <c:v>【 失敗から学び、継続的に挑戦する仕組みの構築 】          </c:v>
                </c:pt>
                <c:pt idx="29">
                  <c:v>20人以下（n=5）</c:v>
                </c:pt>
                <c:pt idx="30">
                  <c:v>21人以上100人以下（n=8）</c:v>
                </c:pt>
                <c:pt idx="31">
                  <c:v>101人以上（n=1）</c:v>
                </c:pt>
                <c:pt idx="32">
                  <c:v>【 事業部門におけるDXを担う人材の育成・確保 】          </c:v>
                </c:pt>
                <c:pt idx="33">
                  <c:v>20人以下（n=3）</c:v>
                </c:pt>
                <c:pt idx="34">
                  <c:v>21人以上100人以下（n=7）</c:v>
                </c:pt>
                <c:pt idx="35">
                  <c:v>101人以上（n=14）</c:v>
                </c:pt>
                <c:pt idx="36">
                  <c:v>【 技術的負債の対応 】                       </c:v>
                </c:pt>
                <c:pt idx="37">
                  <c:v>20人以下（n=1）</c:v>
                </c:pt>
                <c:pt idx="38">
                  <c:v>21人以上100人以下（n=2）</c:v>
                </c:pt>
                <c:pt idx="39">
                  <c:v>101人以上（n=6）</c:v>
                </c:pt>
                <c:pt idx="40">
                  <c:v>【 ｢業務に精通した人材｣と｢技術に精通した人材｣を融合する仕組み 】</c:v>
                </c:pt>
                <c:pt idx="41">
                  <c:v>20人以下（n=6）</c:v>
                </c:pt>
                <c:pt idx="42">
                  <c:v>21人以上100人以下（n=1）</c:v>
                </c:pt>
                <c:pt idx="43">
                  <c:v>101人以上（n=2）</c:v>
                </c:pt>
              </c:strCache>
            </c:strRef>
          </c:cat>
          <c:val>
            <c:numRef>
              <c:f>'Q17.DX実際の取り組み（従業員別）DX活発'!$S$7:$S$50</c:f>
              <c:numCache>
                <c:formatCode>0.0%</c:formatCode>
                <c:ptCount val="44"/>
                <c:pt idx="0" formatCode="General">
                  <c:v>0</c:v>
                </c:pt>
                <c:pt idx="1">
                  <c:v>0.22727272727272727</c:v>
                </c:pt>
                <c:pt idx="2">
                  <c:v>0.2857142857142857</c:v>
                </c:pt>
                <c:pt idx="3">
                  <c:v>0.27272727272727271</c:v>
                </c:pt>
                <c:pt idx="4" formatCode="General">
                  <c:v>0</c:v>
                </c:pt>
                <c:pt idx="5">
                  <c:v>0.18181818181818182</c:v>
                </c:pt>
                <c:pt idx="6">
                  <c:v>0.17857142857142858</c:v>
                </c:pt>
                <c:pt idx="7">
                  <c:v>0.22727272727272727</c:v>
                </c:pt>
                <c:pt idx="8" formatCode="General">
                  <c:v>0</c:v>
                </c:pt>
                <c:pt idx="9">
                  <c:v>0.13636363636363635</c:v>
                </c:pt>
                <c:pt idx="10">
                  <c:v>0.17857142857142858</c:v>
                </c:pt>
                <c:pt idx="11">
                  <c:v>0.15909090909090909</c:v>
                </c:pt>
                <c:pt idx="12" formatCode="General">
                  <c:v>0</c:v>
                </c:pt>
                <c:pt idx="13">
                  <c:v>0.22727272727272727</c:v>
                </c:pt>
                <c:pt idx="14">
                  <c:v>7.1428571428571425E-2</c:v>
                </c:pt>
                <c:pt idx="15">
                  <c:v>2.2727272727272728E-2</c:v>
                </c:pt>
                <c:pt idx="16" formatCode="General">
                  <c:v>0</c:v>
                </c:pt>
                <c:pt idx="17">
                  <c:v>4.5454545454545456E-2</c:v>
                </c:pt>
                <c:pt idx="18">
                  <c:v>0.14285714285714285</c:v>
                </c:pt>
                <c:pt idx="19">
                  <c:v>6.8181818181818177E-2</c:v>
                </c:pt>
                <c:pt idx="20" formatCode="General">
                  <c:v>0</c:v>
                </c:pt>
                <c:pt idx="21">
                  <c:v>9.0909090909090912E-2</c:v>
                </c:pt>
                <c:pt idx="22">
                  <c:v>0</c:v>
                </c:pt>
                <c:pt idx="23">
                  <c:v>6.8181818181818177E-2</c:v>
                </c:pt>
                <c:pt idx="24" formatCode="General">
                  <c:v>0</c:v>
                </c:pt>
                <c:pt idx="25">
                  <c:v>0</c:v>
                </c:pt>
                <c:pt idx="26">
                  <c:v>0</c:v>
                </c:pt>
                <c:pt idx="27">
                  <c:v>9.0909090909090912E-2</c:v>
                </c:pt>
                <c:pt idx="28" formatCode="General">
                  <c:v>0</c:v>
                </c:pt>
                <c:pt idx="29">
                  <c:v>9.0909090909090912E-2</c:v>
                </c:pt>
                <c:pt idx="30">
                  <c:v>7.1428571428571425E-2</c:v>
                </c:pt>
                <c:pt idx="31">
                  <c:v>0</c:v>
                </c:pt>
                <c:pt idx="32" formatCode="General">
                  <c:v>0</c:v>
                </c:pt>
                <c:pt idx="33">
                  <c:v>0</c:v>
                </c:pt>
                <c:pt idx="34">
                  <c:v>3.5714285714285712E-2</c:v>
                </c:pt>
                <c:pt idx="35">
                  <c:v>4.5454545454545456E-2</c:v>
                </c:pt>
                <c:pt idx="36" formatCode="General">
                  <c:v>0</c:v>
                </c:pt>
                <c:pt idx="37">
                  <c:v>0</c:v>
                </c:pt>
                <c:pt idx="38">
                  <c:v>3.5714285714285712E-2</c:v>
                </c:pt>
                <c:pt idx="39">
                  <c:v>2.2727272727272728E-2</c:v>
                </c:pt>
                <c:pt idx="40" formatCode="General">
                  <c:v>0</c:v>
                </c:pt>
                <c:pt idx="41">
                  <c:v>0</c:v>
                </c:pt>
                <c:pt idx="42">
                  <c:v>0</c:v>
                </c:pt>
                <c:pt idx="43">
                  <c:v>2.2727272727272728E-2</c:v>
                </c:pt>
              </c:numCache>
            </c:numRef>
          </c:val>
          <c:extLst>
            <c:ext xmlns:c16="http://schemas.microsoft.com/office/drawing/2014/chart" uri="{C3380CC4-5D6E-409C-BE32-E72D297353CC}">
              <c16:uniqueId val="{0000000B-9AA3-4B45-997A-5CDC5D5E0363}"/>
            </c:ext>
          </c:extLst>
        </c:ser>
        <c:ser>
          <c:idx val="2"/>
          <c:order val="1"/>
          <c:tx>
            <c:strRef>
              <c:f>'Q17.DX実際の取り組み（従業員別）DX活発'!$T$6</c:f>
              <c:strCache>
                <c:ptCount val="1"/>
                <c:pt idx="0">
                  <c:v>2番目</c:v>
                </c:pt>
              </c:strCache>
            </c:strRef>
          </c:tx>
          <c:spPr>
            <a:solidFill>
              <a:srgbClr val="FFFF99"/>
            </a:solidFill>
            <a:ln w="9525">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20人以下（n=6）</c:v>
                </c:pt>
                <c:pt idx="2">
                  <c:v>21人以上100人以下（n=14）</c:v>
                </c:pt>
                <c:pt idx="3">
                  <c:v>101人以上（n=16）</c:v>
                </c:pt>
                <c:pt idx="4">
                  <c:v>【 経営・事業部門・IT部門が相互に協力する体制の構築 】</c:v>
                </c:pt>
                <c:pt idx="5">
                  <c:v>20人以下（n=5）</c:v>
                </c:pt>
                <c:pt idx="6">
                  <c:v>21人以上100人以下（n=13）</c:v>
                </c:pt>
                <c:pt idx="7">
                  <c:v>101人以上（n=24）</c:v>
                </c:pt>
                <c:pt idx="8">
                  <c:v>【 社内外でのビジョン共有 】                    </c:v>
                </c:pt>
                <c:pt idx="9">
                  <c:v>20人以下（n=10）</c:v>
                </c:pt>
                <c:pt idx="10">
                  <c:v>21人以上100人以下（n=11）</c:v>
                </c:pt>
                <c:pt idx="11">
                  <c:v>101人以上（n=11）</c:v>
                </c:pt>
                <c:pt idx="12">
                  <c:v>【 外部との連携に向けた取り組み 】                 </c:v>
                </c:pt>
                <c:pt idx="13">
                  <c:v>20人以下（n=9）</c:v>
                </c:pt>
                <c:pt idx="14">
                  <c:v>21人以上100人以下（n=8）</c:v>
                </c:pt>
                <c:pt idx="15">
                  <c:v>101人以上（n=12）</c:v>
                </c:pt>
                <c:pt idx="16">
                  <c:v>【 デジタル技術やデータ活用に精通した人材の育成・確保 】</c:v>
                </c:pt>
                <c:pt idx="17">
                  <c:v>20人以下（n=5）</c:v>
                </c:pt>
                <c:pt idx="18">
                  <c:v>21人以上100人以下（n=8）</c:v>
                </c:pt>
                <c:pt idx="19">
                  <c:v>101人以上（n=15）</c:v>
                </c:pt>
                <c:pt idx="20">
                  <c:v>【 DXの取り組みの事業(現場レベル)までの落とし込み 】      </c:v>
                </c:pt>
                <c:pt idx="21">
                  <c:v>20人以下（n=4）</c:v>
                </c:pt>
                <c:pt idx="22">
                  <c:v>21人以上100人以下（n=5）</c:v>
                </c:pt>
                <c:pt idx="23">
                  <c:v>101人以上（n=12）</c:v>
                </c:pt>
                <c:pt idx="24">
                  <c:v>【 既存技術への依存からの脱却 】                  </c:v>
                </c:pt>
                <c:pt idx="25">
                  <c:v>20人以下（n=10）</c:v>
                </c:pt>
                <c:pt idx="26">
                  <c:v>21人以上100人以下（n=3）</c:v>
                </c:pt>
                <c:pt idx="27">
                  <c:v>101人以上（n=10）</c:v>
                </c:pt>
                <c:pt idx="28">
                  <c:v>【 失敗から学び、継続的に挑戦する仕組みの構築 】          </c:v>
                </c:pt>
                <c:pt idx="29">
                  <c:v>20人以下（n=5）</c:v>
                </c:pt>
                <c:pt idx="30">
                  <c:v>21人以上100人以下（n=8）</c:v>
                </c:pt>
                <c:pt idx="31">
                  <c:v>101人以上（n=1）</c:v>
                </c:pt>
                <c:pt idx="32">
                  <c:v>【 事業部門におけるDXを担う人材の育成・確保 】          </c:v>
                </c:pt>
                <c:pt idx="33">
                  <c:v>20人以下（n=3）</c:v>
                </c:pt>
                <c:pt idx="34">
                  <c:v>21人以上100人以下（n=7）</c:v>
                </c:pt>
                <c:pt idx="35">
                  <c:v>101人以上（n=14）</c:v>
                </c:pt>
                <c:pt idx="36">
                  <c:v>【 技術的負債の対応 】                       </c:v>
                </c:pt>
                <c:pt idx="37">
                  <c:v>20人以下（n=1）</c:v>
                </c:pt>
                <c:pt idx="38">
                  <c:v>21人以上100人以下（n=2）</c:v>
                </c:pt>
                <c:pt idx="39">
                  <c:v>101人以上（n=6）</c:v>
                </c:pt>
                <c:pt idx="40">
                  <c:v>【 ｢業務に精通した人材｣と｢技術に精通した人材｣を融合する仕組み 】</c:v>
                </c:pt>
                <c:pt idx="41">
                  <c:v>20人以下（n=6）</c:v>
                </c:pt>
                <c:pt idx="42">
                  <c:v>21人以上100人以下（n=1）</c:v>
                </c:pt>
                <c:pt idx="43">
                  <c:v>101人以上（n=2）</c:v>
                </c:pt>
              </c:strCache>
            </c:strRef>
          </c:cat>
          <c:val>
            <c:numRef>
              <c:f>'Q17.DX実際の取り組み（従業員別）DX活発'!$T$7:$T$50</c:f>
              <c:numCache>
                <c:formatCode>0.0%</c:formatCode>
                <c:ptCount val="44"/>
                <c:pt idx="0" formatCode="General">
                  <c:v>0</c:v>
                </c:pt>
                <c:pt idx="1">
                  <c:v>0</c:v>
                </c:pt>
                <c:pt idx="2">
                  <c:v>0.10714285714285714</c:v>
                </c:pt>
                <c:pt idx="3">
                  <c:v>2.2727272727272728E-2</c:v>
                </c:pt>
                <c:pt idx="4" formatCode="General">
                  <c:v>0</c:v>
                </c:pt>
                <c:pt idx="5">
                  <c:v>0</c:v>
                </c:pt>
                <c:pt idx="6">
                  <c:v>0.17857142857142858</c:v>
                </c:pt>
                <c:pt idx="7">
                  <c:v>0.18181818181818182</c:v>
                </c:pt>
                <c:pt idx="8" formatCode="General">
                  <c:v>0</c:v>
                </c:pt>
                <c:pt idx="9">
                  <c:v>0.13636363636363635</c:v>
                </c:pt>
                <c:pt idx="10">
                  <c:v>0.10714285714285714</c:v>
                </c:pt>
                <c:pt idx="11">
                  <c:v>6.8181818181818177E-2</c:v>
                </c:pt>
                <c:pt idx="12" formatCode="General">
                  <c:v>0</c:v>
                </c:pt>
                <c:pt idx="13">
                  <c:v>9.0909090909090912E-2</c:v>
                </c:pt>
                <c:pt idx="14">
                  <c:v>0.10714285714285714</c:v>
                </c:pt>
                <c:pt idx="15">
                  <c:v>0.13636363636363635</c:v>
                </c:pt>
                <c:pt idx="16" formatCode="General">
                  <c:v>0</c:v>
                </c:pt>
                <c:pt idx="17">
                  <c:v>0.13636363636363635</c:v>
                </c:pt>
                <c:pt idx="18">
                  <c:v>7.1428571428571425E-2</c:v>
                </c:pt>
                <c:pt idx="19">
                  <c:v>0.13636363636363635</c:v>
                </c:pt>
                <c:pt idx="20" formatCode="General">
                  <c:v>0</c:v>
                </c:pt>
                <c:pt idx="21">
                  <c:v>4.5454545454545456E-2</c:v>
                </c:pt>
                <c:pt idx="22">
                  <c:v>0.14285714285714285</c:v>
                </c:pt>
                <c:pt idx="23">
                  <c:v>0.11363636363636363</c:v>
                </c:pt>
                <c:pt idx="24" formatCode="General">
                  <c:v>0</c:v>
                </c:pt>
                <c:pt idx="25">
                  <c:v>0.18181818181818182</c:v>
                </c:pt>
                <c:pt idx="26">
                  <c:v>3.5714285714285712E-2</c:v>
                </c:pt>
                <c:pt idx="27">
                  <c:v>4.5454545454545456E-2</c:v>
                </c:pt>
                <c:pt idx="28" formatCode="General">
                  <c:v>0</c:v>
                </c:pt>
                <c:pt idx="29">
                  <c:v>0.13636363636363635</c:v>
                </c:pt>
                <c:pt idx="30">
                  <c:v>0.10714285714285714</c:v>
                </c:pt>
                <c:pt idx="31">
                  <c:v>0</c:v>
                </c:pt>
                <c:pt idx="32" formatCode="General">
                  <c:v>0</c:v>
                </c:pt>
                <c:pt idx="33">
                  <c:v>4.5454545454545456E-2</c:v>
                </c:pt>
                <c:pt idx="34">
                  <c:v>7.1428571428571425E-2</c:v>
                </c:pt>
                <c:pt idx="35">
                  <c:v>0.13636363636363635</c:v>
                </c:pt>
                <c:pt idx="36" formatCode="General">
                  <c:v>0</c:v>
                </c:pt>
                <c:pt idx="37">
                  <c:v>4.5454545454545456E-2</c:v>
                </c:pt>
                <c:pt idx="38">
                  <c:v>0</c:v>
                </c:pt>
                <c:pt idx="39">
                  <c:v>9.0909090909090912E-2</c:v>
                </c:pt>
                <c:pt idx="40" formatCode="General">
                  <c:v>0</c:v>
                </c:pt>
                <c:pt idx="41">
                  <c:v>0.18181818181818182</c:v>
                </c:pt>
                <c:pt idx="42">
                  <c:v>0</c:v>
                </c:pt>
                <c:pt idx="43">
                  <c:v>0</c:v>
                </c:pt>
              </c:numCache>
            </c:numRef>
          </c:val>
          <c:extLst>
            <c:ext xmlns:c16="http://schemas.microsoft.com/office/drawing/2014/chart" uri="{C3380CC4-5D6E-409C-BE32-E72D297353CC}">
              <c16:uniqueId val="{00000017-9AA3-4B45-997A-5CDC5D5E0363}"/>
            </c:ext>
          </c:extLst>
        </c:ser>
        <c:ser>
          <c:idx val="1"/>
          <c:order val="2"/>
          <c:tx>
            <c:strRef>
              <c:f>'Q17.DX実際の取り組み（従業員別）DX活発'!$U$6</c:f>
              <c:strCache>
                <c:ptCount val="1"/>
                <c:pt idx="0">
                  <c:v>3番目</c:v>
                </c:pt>
              </c:strCache>
            </c:strRef>
          </c:tx>
          <c:spPr>
            <a:solidFill>
              <a:srgbClr val="2E75B6"/>
            </a:solidFill>
            <a:ln>
              <a:solidFill>
                <a:sysClr val="windowText" lastClr="000000"/>
              </a:solidFill>
            </a:ln>
            <a:effectLst/>
          </c:spPr>
          <c:invertIfNegative val="0"/>
          <c:cat>
            <c:strRef>
              <c:f>'Q17.DX実際の取り組み（従業員別）DX活発'!$R$7:$R$50</c:f>
              <c:strCache>
                <c:ptCount val="44"/>
                <c:pt idx="0">
                  <c:v>【 経営トップのコミットメント 】                  </c:v>
                </c:pt>
                <c:pt idx="1">
                  <c:v>20人以下（n=6）</c:v>
                </c:pt>
                <c:pt idx="2">
                  <c:v>21人以上100人以下（n=14）</c:v>
                </c:pt>
                <c:pt idx="3">
                  <c:v>101人以上（n=16）</c:v>
                </c:pt>
                <c:pt idx="4">
                  <c:v>【 経営・事業部門・IT部門が相互に協力する体制の構築 】</c:v>
                </c:pt>
                <c:pt idx="5">
                  <c:v>20人以下（n=5）</c:v>
                </c:pt>
                <c:pt idx="6">
                  <c:v>21人以上100人以下（n=13）</c:v>
                </c:pt>
                <c:pt idx="7">
                  <c:v>101人以上（n=24）</c:v>
                </c:pt>
                <c:pt idx="8">
                  <c:v>【 社内外でのビジョン共有 】                    </c:v>
                </c:pt>
                <c:pt idx="9">
                  <c:v>20人以下（n=10）</c:v>
                </c:pt>
                <c:pt idx="10">
                  <c:v>21人以上100人以下（n=11）</c:v>
                </c:pt>
                <c:pt idx="11">
                  <c:v>101人以上（n=11）</c:v>
                </c:pt>
                <c:pt idx="12">
                  <c:v>【 外部との連携に向けた取り組み 】                 </c:v>
                </c:pt>
                <c:pt idx="13">
                  <c:v>20人以下（n=9）</c:v>
                </c:pt>
                <c:pt idx="14">
                  <c:v>21人以上100人以下（n=8）</c:v>
                </c:pt>
                <c:pt idx="15">
                  <c:v>101人以上（n=12）</c:v>
                </c:pt>
                <c:pt idx="16">
                  <c:v>【 デジタル技術やデータ活用に精通した人材の育成・確保 】</c:v>
                </c:pt>
                <c:pt idx="17">
                  <c:v>20人以下（n=5）</c:v>
                </c:pt>
                <c:pt idx="18">
                  <c:v>21人以上100人以下（n=8）</c:v>
                </c:pt>
                <c:pt idx="19">
                  <c:v>101人以上（n=15）</c:v>
                </c:pt>
                <c:pt idx="20">
                  <c:v>【 DXの取り組みの事業(現場レベル)までの落とし込み 】      </c:v>
                </c:pt>
                <c:pt idx="21">
                  <c:v>20人以下（n=4）</c:v>
                </c:pt>
                <c:pt idx="22">
                  <c:v>21人以上100人以下（n=5）</c:v>
                </c:pt>
                <c:pt idx="23">
                  <c:v>101人以上（n=12）</c:v>
                </c:pt>
                <c:pt idx="24">
                  <c:v>【 既存技術への依存からの脱却 】                  </c:v>
                </c:pt>
                <c:pt idx="25">
                  <c:v>20人以下（n=10）</c:v>
                </c:pt>
                <c:pt idx="26">
                  <c:v>21人以上100人以下（n=3）</c:v>
                </c:pt>
                <c:pt idx="27">
                  <c:v>101人以上（n=10）</c:v>
                </c:pt>
                <c:pt idx="28">
                  <c:v>【 失敗から学び、継続的に挑戦する仕組みの構築 】          </c:v>
                </c:pt>
                <c:pt idx="29">
                  <c:v>20人以下（n=5）</c:v>
                </c:pt>
                <c:pt idx="30">
                  <c:v>21人以上100人以下（n=8）</c:v>
                </c:pt>
                <c:pt idx="31">
                  <c:v>101人以上（n=1）</c:v>
                </c:pt>
                <c:pt idx="32">
                  <c:v>【 事業部門におけるDXを担う人材の育成・確保 】          </c:v>
                </c:pt>
                <c:pt idx="33">
                  <c:v>20人以下（n=3）</c:v>
                </c:pt>
                <c:pt idx="34">
                  <c:v>21人以上100人以下（n=7）</c:v>
                </c:pt>
                <c:pt idx="35">
                  <c:v>101人以上（n=14）</c:v>
                </c:pt>
                <c:pt idx="36">
                  <c:v>【 技術的負債の対応 】                       </c:v>
                </c:pt>
                <c:pt idx="37">
                  <c:v>20人以下（n=1）</c:v>
                </c:pt>
                <c:pt idx="38">
                  <c:v>21人以上100人以下（n=2）</c:v>
                </c:pt>
                <c:pt idx="39">
                  <c:v>101人以上（n=6）</c:v>
                </c:pt>
                <c:pt idx="40">
                  <c:v>【 ｢業務に精通した人材｣と｢技術に精通した人材｣を融合する仕組み 】</c:v>
                </c:pt>
                <c:pt idx="41">
                  <c:v>20人以下（n=6）</c:v>
                </c:pt>
                <c:pt idx="42">
                  <c:v>21人以上100人以下（n=1）</c:v>
                </c:pt>
                <c:pt idx="43">
                  <c:v>101人以上（n=2）</c:v>
                </c:pt>
              </c:strCache>
            </c:strRef>
          </c:cat>
          <c:val>
            <c:numRef>
              <c:f>'Q17.DX実際の取り組み（従業員別）DX活発'!$U$7:$U$50</c:f>
              <c:numCache>
                <c:formatCode>0.0%</c:formatCode>
                <c:ptCount val="44"/>
                <c:pt idx="0" formatCode="General">
                  <c:v>0</c:v>
                </c:pt>
                <c:pt idx="1">
                  <c:v>4.5454545454545456E-2</c:v>
                </c:pt>
                <c:pt idx="2">
                  <c:v>0.10714285714285714</c:v>
                </c:pt>
                <c:pt idx="3">
                  <c:v>6.8181818181818177E-2</c:v>
                </c:pt>
                <c:pt idx="4" formatCode="General">
                  <c:v>0</c:v>
                </c:pt>
                <c:pt idx="5">
                  <c:v>4.5454545454545456E-2</c:v>
                </c:pt>
                <c:pt idx="6">
                  <c:v>0.10714285714285714</c:v>
                </c:pt>
                <c:pt idx="7">
                  <c:v>0.13636363636363635</c:v>
                </c:pt>
                <c:pt idx="8" formatCode="General">
                  <c:v>0</c:v>
                </c:pt>
                <c:pt idx="9">
                  <c:v>0.18181818181818182</c:v>
                </c:pt>
                <c:pt idx="10">
                  <c:v>0.10714285714285714</c:v>
                </c:pt>
                <c:pt idx="11">
                  <c:v>2.2727272727272728E-2</c:v>
                </c:pt>
                <c:pt idx="12" formatCode="General">
                  <c:v>0</c:v>
                </c:pt>
                <c:pt idx="13">
                  <c:v>9.0909090909090912E-2</c:v>
                </c:pt>
                <c:pt idx="14">
                  <c:v>0.10714285714285714</c:v>
                </c:pt>
                <c:pt idx="15">
                  <c:v>0.11363636363636363</c:v>
                </c:pt>
                <c:pt idx="16" formatCode="General">
                  <c:v>0</c:v>
                </c:pt>
                <c:pt idx="17">
                  <c:v>4.5454545454545456E-2</c:v>
                </c:pt>
                <c:pt idx="18">
                  <c:v>7.1428571428571425E-2</c:v>
                </c:pt>
                <c:pt idx="19">
                  <c:v>0.13636363636363635</c:v>
                </c:pt>
                <c:pt idx="20" formatCode="General">
                  <c:v>0</c:v>
                </c:pt>
                <c:pt idx="21">
                  <c:v>4.5454545454545456E-2</c:v>
                </c:pt>
                <c:pt idx="22">
                  <c:v>3.5714285714285712E-2</c:v>
                </c:pt>
                <c:pt idx="23">
                  <c:v>9.0909090909090912E-2</c:v>
                </c:pt>
                <c:pt idx="24" formatCode="General">
                  <c:v>0</c:v>
                </c:pt>
                <c:pt idx="25">
                  <c:v>0.27272727272727271</c:v>
                </c:pt>
                <c:pt idx="26">
                  <c:v>7.1428571428571425E-2</c:v>
                </c:pt>
                <c:pt idx="27">
                  <c:v>9.0909090909090912E-2</c:v>
                </c:pt>
                <c:pt idx="28" formatCode="General">
                  <c:v>0</c:v>
                </c:pt>
                <c:pt idx="29">
                  <c:v>0</c:v>
                </c:pt>
                <c:pt idx="30">
                  <c:v>0.10714285714285714</c:v>
                </c:pt>
                <c:pt idx="31">
                  <c:v>2.2727272727272728E-2</c:v>
                </c:pt>
                <c:pt idx="32" formatCode="General">
                  <c:v>0</c:v>
                </c:pt>
                <c:pt idx="33">
                  <c:v>9.0909090909090912E-2</c:v>
                </c:pt>
                <c:pt idx="34">
                  <c:v>0.14285714285714285</c:v>
                </c:pt>
                <c:pt idx="35">
                  <c:v>0.13636363636363635</c:v>
                </c:pt>
                <c:pt idx="36" formatCode="General">
                  <c:v>0</c:v>
                </c:pt>
                <c:pt idx="37">
                  <c:v>0</c:v>
                </c:pt>
                <c:pt idx="38">
                  <c:v>3.5714285714285712E-2</c:v>
                </c:pt>
                <c:pt idx="39">
                  <c:v>2.2727272727272728E-2</c:v>
                </c:pt>
                <c:pt idx="40" formatCode="General">
                  <c:v>0</c:v>
                </c:pt>
                <c:pt idx="41">
                  <c:v>9.0909090909090912E-2</c:v>
                </c:pt>
                <c:pt idx="42">
                  <c:v>3.5714285714285712E-2</c:v>
                </c:pt>
                <c:pt idx="43">
                  <c:v>2.2727272727272728E-2</c:v>
                </c:pt>
              </c:numCache>
            </c:numRef>
          </c:val>
          <c:extLst>
            <c:ext xmlns:c16="http://schemas.microsoft.com/office/drawing/2014/chart" uri="{C3380CC4-5D6E-409C-BE32-E72D297353CC}">
              <c16:uniqueId val="{00000023-9AA3-4B45-997A-5CDC5D5E036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367068965517242"/>
          <c:y val="0.70931045751633992"/>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(N=26)
21人以上100人以下 (N=26)
101人以上 (N=16)</c:v>
            </c:pt>
          </c:strCache>
        </c:strRef>
      </c:tx>
      <c:layout>
        <c:manualLayout>
          <c:xMode val="edge"/>
          <c:yMode val="edge"/>
          <c:x val="0.64833697318007677"/>
          <c:y val="0.8135320261437908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'Q17.DX実際の取り組み（従業員別）DX活発'!$S$6</c:f>
              <c:strCache>
                <c:ptCount val="1"/>
                <c:pt idx="0">
                  <c:v>1番目</c:v>
                </c:pt>
              </c:strCache>
            </c:strRef>
          </c:tx>
          <c:spPr>
            <a:solidFill>
              <a:srgbClr val="FF9966"/>
            </a:solidFill>
            <a:ln>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21人以上100人以下（n=17）</c:v>
                </c:pt>
                <c:pt idx="3">
                  <c:v>101人以上（n=3）</c:v>
                </c:pt>
                <c:pt idx="4">
                  <c:v>【 経営トップのコミットメント 】                  </c:v>
                </c:pt>
                <c:pt idx="5">
                  <c:v>20人以下（n=6）</c:v>
                </c:pt>
                <c:pt idx="6">
                  <c:v>21人以上100人以下（n=10）</c:v>
                </c:pt>
                <c:pt idx="7">
                  <c:v>101人以上（n=5）</c:v>
                </c:pt>
                <c:pt idx="8">
                  <c:v>【 外部との連携に向けた取り組み 】                 </c:v>
                </c:pt>
                <c:pt idx="9">
                  <c:v>20人以下（n=18）</c:v>
                </c:pt>
                <c:pt idx="10">
                  <c:v>21人以上100人以下（n=14）</c:v>
                </c:pt>
                <c:pt idx="11">
                  <c:v>101人以上（n=7）</c:v>
                </c:pt>
                <c:pt idx="12">
                  <c:v>【 デジタル技術やデータ活用に精通した人材の育成・確保 】</c:v>
                </c:pt>
                <c:pt idx="13">
                  <c:v>20人以下（n=8）</c:v>
                </c:pt>
                <c:pt idx="14">
                  <c:v>21人以上100人以下（n=6）</c:v>
                </c:pt>
                <c:pt idx="15">
                  <c:v>101人以上（n=5）</c:v>
                </c:pt>
                <c:pt idx="16">
                  <c:v>【 経営・事業部門・IT部門が相互に協力する体制の構築 】</c:v>
                </c:pt>
                <c:pt idx="17">
                  <c:v>20人以下（n=4）</c:v>
                </c:pt>
                <c:pt idx="18">
                  <c:v>21人以上100人以下（n=10）</c:v>
                </c:pt>
                <c:pt idx="19">
                  <c:v>101人以上（n=6）</c:v>
                </c:pt>
                <c:pt idx="20">
                  <c:v>【 失敗から学び、継続的に挑戦する仕組みの構築 】          </c:v>
                </c:pt>
                <c:pt idx="21">
                  <c:v>20人以下（n=8）</c:v>
                </c:pt>
                <c:pt idx="22">
                  <c:v>21人以上100人以下（n=6）</c:v>
                </c:pt>
                <c:pt idx="23">
                  <c:v>101人以上（n=1）</c:v>
                </c:pt>
                <c:pt idx="24">
                  <c:v>【 既存技術への依存からの脱却 】                  </c:v>
                </c:pt>
                <c:pt idx="25">
                  <c:v>20人以下（n=7）</c:v>
                </c:pt>
                <c:pt idx="26">
                  <c:v>21人以上100人以下（n=4）</c:v>
                </c:pt>
                <c:pt idx="27">
                  <c:v>101人以上（n=5）</c:v>
                </c:pt>
                <c:pt idx="28">
                  <c:v>【 ｢業務に精通した人材｣と｢技術に精通した人材｣を融合する仕組み 】</c:v>
                </c:pt>
                <c:pt idx="29">
                  <c:v>20人以下（n=2）</c:v>
                </c:pt>
                <c:pt idx="30">
                  <c:v>21人以上100人以下（n=2）</c:v>
                </c:pt>
                <c:pt idx="31">
                  <c:v>101人以上（n=3）</c:v>
                </c:pt>
                <c:pt idx="32">
                  <c:v>【 事業部門におけるDXを担う人材の育成・確保 】          </c:v>
                </c:pt>
                <c:pt idx="33">
                  <c:v>20人以下（n=2）</c:v>
                </c:pt>
                <c:pt idx="34">
                  <c:v>21人以上100人以下（n=4）</c:v>
                </c:pt>
                <c:pt idx="35">
                  <c:v>101人以上（n=3）</c:v>
                </c:pt>
                <c:pt idx="36">
                  <c:v>【 技術的負債の対応 】                       </c:v>
                </c:pt>
                <c:pt idx="37">
                  <c:v>20人以下（n=2）</c:v>
                </c:pt>
                <c:pt idx="38">
                  <c:v>21人以上100人以下（n=1）</c:v>
                </c:pt>
                <c:pt idx="39">
                  <c:v>101人以上（n=2）</c:v>
                </c:pt>
                <c:pt idx="40">
                  <c:v>【 DXの取り組みの事業(現場レベル)までの落とし込み 】      </c:v>
                </c:pt>
                <c:pt idx="41">
                  <c:v>20人以下（n=2）</c:v>
                </c:pt>
                <c:pt idx="42">
                  <c:v>21人以上100人以下（n=4）</c:v>
                </c:pt>
                <c:pt idx="43">
                  <c:v>101人以上（n=5）</c:v>
                </c:pt>
              </c:strCache>
            </c:strRef>
          </c:cat>
          <c:val>
            <c:numRef>
              <c:f>'Q17.DX実際の取り組み（従業員別）DX活発'!$S$7:$S$50</c:f>
              <c:numCache>
                <c:formatCode>0.0%</c:formatCode>
                <c:ptCount val="44"/>
                <c:pt idx="0" formatCode="General">
                  <c:v>0</c:v>
                </c:pt>
                <c:pt idx="1">
                  <c:v>0.23076923076923078</c:v>
                </c:pt>
                <c:pt idx="2">
                  <c:v>0.34615384615384615</c:v>
                </c:pt>
                <c:pt idx="3">
                  <c:v>0</c:v>
                </c:pt>
                <c:pt idx="4" formatCode="General">
                  <c:v>0</c:v>
                </c:pt>
                <c:pt idx="5">
                  <c:v>7.6923076923076927E-2</c:v>
                </c:pt>
                <c:pt idx="6">
                  <c:v>0.26923076923076922</c:v>
                </c:pt>
                <c:pt idx="7">
                  <c:v>0.25</c:v>
                </c:pt>
                <c:pt idx="8" formatCode="General">
                  <c:v>0</c:v>
                </c:pt>
                <c:pt idx="9">
                  <c:v>0.19230769230769232</c:v>
                </c:pt>
                <c:pt idx="10">
                  <c:v>0.11538461538461539</c:v>
                </c:pt>
                <c:pt idx="11">
                  <c:v>0.25</c:v>
                </c:pt>
                <c:pt idx="12" formatCode="General">
                  <c:v>0</c:v>
                </c:pt>
                <c:pt idx="13">
                  <c:v>0.15384615384615385</c:v>
                </c:pt>
                <c:pt idx="14">
                  <c:v>7.6923076923076927E-2</c:v>
                </c:pt>
                <c:pt idx="15">
                  <c:v>6.25E-2</c:v>
                </c:pt>
                <c:pt idx="16" formatCode="General">
                  <c:v>0</c:v>
                </c:pt>
                <c:pt idx="17">
                  <c:v>0.11538461538461539</c:v>
                </c:pt>
                <c:pt idx="18">
                  <c:v>3.8461538461538464E-2</c:v>
                </c:pt>
                <c:pt idx="19">
                  <c:v>0.1875</c:v>
                </c:pt>
                <c:pt idx="20" formatCode="General">
                  <c:v>0</c:v>
                </c:pt>
                <c:pt idx="21">
                  <c:v>3.8461538461538464E-2</c:v>
                </c:pt>
                <c:pt idx="22">
                  <c:v>0.11538461538461539</c:v>
                </c:pt>
                <c:pt idx="23">
                  <c:v>6.25E-2</c:v>
                </c:pt>
                <c:pt idx="24" formatCode="General">
                  <c:v>0</c:v>
                </c:pt>
                <c:pt idx="25">
                  <c:v>0</c:v>
                </c:pt>
                <c:pt idx="26">
                  <c:v>0</c:v>
                </c:pt>
                <c:pt idx="27">
                  <c:v>0.1875</c:v>
                </c:pt>
                <c:pt idx="28" formatCode="General">
                  <c:v>0</c:v>
                </c:pt>
                <c:pt idx="29">
                  <c:v>7.6923076923076927E-2</c:v>
                </c:pt>
                <c:pt idx="30">
                  <c:v>0</c:v>
                </c:pt>
                <c:pt idx="31">
                  <c:v>0</c:v>
                </c:pt>
                <c:pt idx="32" formatCode="General">
                  <c:v>0</c:v>
                </c:pt>
                <c:pt idx="33">
                  <c:v>0</c:v>
                </c:pt>
                <c:pt idx="34">
                  <c:v>3.8461538461538464E-2</c:v>
                </c:pt>
                <c:pt idx="35">
                  <c:v>0</c:v>
                </c:pt>
                <c:pt idx="36" formatCode="General">
                  <c:v>0</c:v>
                </c:pt>
                <c:pt idx="37">
                  <c:v>3.8461538461538464E-2</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0B-B2C6-47E9-AB86-B690E30F991E}"/>
            </c:ext>
          </c:extLst>
        </c:ser>
        <c:ser>
          <c:idx val="2"/>
          <c:order val="1"/>
          <c:tx>
            <c:strRef>
              <c:f>'Q17.DX実際の取り組み（従業員別）DX活発'!$T$6</c:f>
              <c:strCache>
                <c:ptCount val="1"/>
                <c:pt idx="0">
                  <c:v>2番目</c:v>
                </c:pt>
              </c:strCache>
            </c:strRef>
          </c:tx>
          <c:spPr>
            <a:solidFill>
              <a:srgbClr val="FFFF99"/>
            </a:solidFill>
            <a:ln w="9525">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21人以上100人以下（n=17）</c:v>
                </c:pt>
                <c:pt idx="3">
                  <c:v>101人以上（n=3）</c:v>
                </c:pt>
                <c:pt idx="4">
                  <c:v>【 経営トップのコミットメント 】                  </c:v>
                </c:pt>
                <c:pt idx="5">
                  <c:v>20人以下（n=6）</c:v>
                </c:pt>
                <c:pt idx="6">
                  <c:v>21人以上100人以下（n=10）</c:v>
                </c:pt>
                <c:pt idx="7">
                  <c:v>101人以上（n=5）</c:v>
                </c:pt>
                <c:pt idx="8">
                  <c:v>【 外部との連携に向けた取り組み 】                 </c:v>
                </c:pt>
                <c:pt idx="9">
                  <c:v>20人以下（n=18）</c:v>
                </c:pt>
                <c:pt idx="10">
                  <c:v>21人以上100人以下（n=14）</c:v>
                </c:pt>
                <c:pt idx="11">
                  <c:v>101人以上（n=7）</c:v>
                </c:pt>
                <c:pt idx="12">
                  <c:v>【 デジタル技術やデータ活用に精通した人材の育成・確保 】</c:v>
                </c:pt>
                <c:pt idx="13">
                  <c:v>20人以下（n=8）</c:v>
                </c:pt>
                <c:pt idx="14">
                  <c:v>21人以上100人以下（n=6）</c:v>
                </c:pt>
                <c:pt idx="15">
                  <c:v>101人以上（n=5）</c:v>
                </c:pt>
                <c:pt idx="16">
                  <c:v>【 経営・事業部門・IT部門が相互に協力する体制の構築 】</c:v>
                </c:pt>
                <c:pt idx="17">
                  <c:v>20人以下（n=4）</c:v>
                </c:pt>
                <c:pt idx="18">
                  <c:v>21人以上100人以下（n=10）</c:v>
                </c:pt>
                <c:pt idx="19">
                  <c:v>101人以上（n=6）</c:v>
                </c:pt>
                <c:pt idx="20">
                  <c:v>【 失敗から学び、継続的に挑戦する仕組みの構築 】          </c:v>
                </c:pt>
                <c:pt idx="21">
                  <c:v>20人以下（n=8）</c:v>
                </c:pt>
                <c:pt idx="22">
                  <c:v>21人以上100人以下（n=6）</c:v>
                </c:pt>
                <c:pt idx="23">
                  <c:v>101人以上（n=1）</c:v>
                </c:pt>
                <c:pt idx="24">
                  <c:v>【 既存技術への依存からの脱却 】                  </c:v>
                </c:pt>
                <c:pt idx="25">
                  <c:v>20人以下（n=7）</c:v>
                </c:pt>
                <c:pt idx="26">
                  <c:v>21人以上100人以下（n=4）</c:v>
                </c:pt>
                <c:pt idx="27">
                  <c:v>101人以上（n=5）</c:v>
                </c:pt>
                <c:pt idx="28">
                  <c:v>【 ｢業務に精通した人材｣と｢技術に精通した人材｣を融合する仕組み 】</c:v>
                </c:pt>
                <c:pt idx="29">
                  <c:v>20人以下（n=2）</c:v>
                </c:pt>
                <c:pt idx="30">
                  <c:v>21人以上100人以下（n=2）</c:v>
                </c:pt>
                <c:pt idx="31">
                  <c:v>101人以上（n=3）</c:v>
                </c:pt>
                <c:pt idx="32">
                  <c:v>【 事業部門におけるDXを担う人材の育成・確保 】          </c:v>
                </c:pt>
                <c:pt idx="33">
                  <c:v>20人以下（n=2）</c:v>
                </c:pt>
                <c:pt idx="34">
                  <c:v>21人以上100人以下（n=4）</c:v>
                </c:pt>
                <c:pt idx="35">
                  <c:v>101人以上（n=3）</c:v>
                </c:pt>
                <c:pt idx="36">
                  <c:v>【 技術的負債の対応 】                       </c:v>
                </c:pt>
                <c:pt idx="37">
                  <c:v>20人以下（n=2）</c:v>
                </c:pt>
                <c:pt idx="38">
                  <c:v>21人以上100人以下（n=1）</c:v>
                </c:pt>
                <c:pt idx="39">
                  <c:v>101人以上（n=2）</c:v>
                </c:pt>
                <c:pt idx="40">
                  <c:v>【 DXの取り組みの事業(現場レベル)までの落とし込み 】      </c:v>
                </c:pt>
                <c:pt idx="41">
                  <c:v>20人以下（n=2）</c:v>
                </c:pt>
                <c:pt idx="42">
                  <c:v>21人以上100人以下（n=4）</c:v>
                </c:pt>
                <c:pt idx="43">
                  <c:v>101人以上（n=5）</c:v>
                </c:pt>
              </c:strCache>
            </c:strRef>
          </c:cat>
          <c:val>
            <c:numRef>
              <c:f>'Q17.DX実際の取り組み（従業員別）DX活発'!$T$7:$T$50</c:f>
              <c:numCache>
                <c:formatCode>0.0%</c:formatCode>
                <c:ptCount val="44"/>
                <c:pt idx="0" formatCode="General">
                  <c:v>0</c:v>
                </c:pt>
                <c:pt idx="1">
                  <c:v>3.8461538461538464E-2</c:v>
                </c:pt>
                <c:pt idx="2">
                  <c:v>0.15384615384615385</c:v>
                </c:pt>
                <c:pt idx="3">
                  <c:v>0.125</c:v>
                </c:pt>
                <c:pt idx="4" formatCode="General">
                  <c:v>0</c:v>
                </c:pt>
                <c:pt idx="5">
                  <c:v>7.6923076923076927E-2</c:v>
                </c:pt>
                <c:pt idx="6">
                  <c:v>7.6923076923076927E-2</c:v>
                </c:pt>
                <c:pt idx="7">
                  <c:v>0</c:v>
                </c:pt>
                <c:pt idx="8" formatCode="General">
                  <c:v>0</c:v>
                </c:pt>
                <c:pt idx="9">
                  <c:v>0.38461538461538464</c:v>
                </c:pt>
                <c:pt idx="10">
                  <c:v>0.26923076923076922</c:v>
                </c:pt>
                <c:pt idx="11">
                  <c:v>6.25E-2</c:v>
                </c:pt>
                <c:pt idx="12" formatCode="General">
                  <c:v>0</c:v>
                </c:pt>
                <c:pt idx="13">
                  <c:v>7.6923076923076927E-2</c:v>
                </c:pt>
                <c:pt idx="14">
                  <c:v>0.15384615384615385</c:v>
                </c:pt>
                <c:pt idx="15">
                  <c:v>0.125</c:v>
                </c:pt>
                <c:pt idx="16" formatCode="General">
                  <c:v>0</c:v>
                </c:pt>
                <c:pt idx="17">
                  <c:v>0</c:v>
                </c:pt>
                <c:pt idx="18">
                  <c:v>7.6923076923076927E-2</c:v>
                </c:pt>
                <c:pt idx="19">
                  <c:v>6.25E-2</c:v>
                </c:pt>
                <c:pt idx="20" formatCode="General">
                  <c:v>0</c:v>
                </c:pt>
                <c:pt idx="21">
                  <c:v>0.11538461538461539</c:v>
                </c:pt>
                <c:pt idx="22">
                  <c:v>7.6923076923076927E-2</c:v>
                </c:pt>
                <c:pt idx="23">
                  <c:v>0</c:v>
                </c:pt>
                <c:pt idx="24" formatCode="General">
                  <c:v>0</c:v>
                </c:pt>
                <c:pt idx="25">
                  <c:v>0.11538461538461539</c:v>
                </c:pt>
                <c:pt idx="26">
                  <c:v>7.6923076923076927E-2</c:v>
                </c:pt>
                <c:pt idx="27">
                  <c:v>0.125</c:v>
                </c:pt>
                <c:pt idx="28" formatCode="General">
                  <c:v>0</c:v>
                </c:pt>
                <c:pt idx="29">
                  <c:v>0</c:v>
                </c:pt>
                <c:pt idx="30">
                  <c:v>0</c:v>
                </c:pt>
                <c:pt idx="31">
                  <c:v>6.25E-2</c:v>
                </c:pt>
                <c:pt idx="32" formatCode="General">
                  <c:v>0</c:v>
                </c:pt>
                <c:pt idx="33">
                  <c:v>3.8461538461538464E-2</c:v>
                </c:pt>
                <c:pt idx="34">
                  <c:v>7.6923076923076927E-2</c:v>
                </c:pt>
                <c:pt idx="35">
                  <c:v>0.125</c:v>
                </c:pt>
                <c:pt idx="36" formatCode="General">
                  <c:v>0</c:v>
                </c:pt>
                <c:pt idx="37">
                  <c:v>3.8461538461538464E-2</c:v>
                </c:pt>
                <c:pt idx="38">
                  <c:v>0</c:v>
                </c:pt>
                <c:pt idx="39">
                  <c:v>0.125</c:v>
                </c:pt>
                <c:pt idx="40" formatCode="General">
                  <c:v>0</c:v>
                </c:pt>
                <c:pt idx="41">
                  <c:v>3.8461538461538464E-2</c:v>
                </c:pt>
                <c:pt idx="42">
                  <c:v>3.8461538461538464E-2</c:v>
                </c:pt>
                <c:pt idx="43">
                  <c:v>0.1875</c:v>
                </c:pt>
              </c:numCache>
            </c:numRef>
          </c:val>
          <c:extLst>
            <c:ext xmlns:c16="http://schemas.microsoft.com/office/drawing/2014/chart" uri="{C3380CC4-5D6E-409C-BE32-E72D297353CC}">
              <c16:uniqueId val="{00000017-B2C6-47E9-AB86-B690E30F991E}"/>
            </c:ext>
          </c:extLst>
        </c:ser>
        <c:ser>
          <c:idx val="1"/>
          <c:order val="2"/>
          <c:tx>
            <c:strRef>
              <c:f>'Q17.DX実際の取り組み（従業員別）DX活発'!$U$6</c:f>
              <c:strCache>
                <c:ptCount val="1"/>
                <c:pt idx="0">
                  <c:v>3番目</c:v>
                </c:pt>
              </c:strCache>
            </c:strRef>
          </c:tx>
          <c:spPr>
            <a:solidFill>
              <a:srgbClr val="2E75B6"/>
            </a:solidFill>
            <a:ln>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21人以上100人以下（n=17）</c:v>
                </c:pt>
                <c:pt idx="3">
                  <c:v>101人以上（n=3）</c:v>
                </c:pt>
                <c:pt idx="4">
                  <c:v>【 経営トップのコミットメント 】                  </c:v>
                </c:pt>
                <c:pt idx="5">
                  <c:v>20人以下（n=6）</c:v>
                </c:pt>
                <c:pt idx="6">
                  <c:v>21人以上100人以下（n=10）</c:v>
                </c:pt>
                <c:pt idx="7">
                  <c:v>101人以上（n=5）</c:v>
                </c:pt>
                <c:pt idx="8">
                  <c:v>【 外部との連携に向けた取り組み 】                 </c:v>
                </c:pt>
                <c:pt idx="9">
                  <c:v>20人以下（n=18）</c:v>
                </c:pt>
                <c:pt idx="10">
                  <c:v>21人以上100人以下（n=14）</c:v>
                </c:pt>
                <c:pt idx="11">
                  <c:v>101人以上（n=7）</c:v>
                </c:pt>
                <c:pt idx="12">
                  <c:v>【 デジタル技術やデータ活用に精通した人材の育成・確保 】</c:v>
                </c:pt>
                <c:pt idx="13">
                  <c:v>20人以下（n=8）</c:v>
                </c:pt>
                <c:pt idx="14">
                  <c:v>21人以上100人以下（n=6）</c:v>
                </c:pt>
                <c:pt idx="15">
                  <c:v>101人以上（n=5）</c:v>
                </c:pt>
                <c:pt idx="16">
                  <c:v>【 経営・事業部門・IT部門が相互に協力する体制の構築 】</c:v>
                </c:pt>
                <c:pt idx="17">
                  <c:v>20人以下（n=4）</c:v>
                </c:pt>
                <c:pt idx="18">
                  <c:v>21人以上100人以下（n=10）</c:v>
                </c:pt>
                <c:pt idx="19">
                  <c:v>101人以上（n=6）</c:v>
                </c:pt>
                <c:pt idx="20">
                  <c:v>【 失敗から学び、継続的に挑戦する仕組みの構築 】          </c:v>
                </c:pt>
                <c:pt idx="21">
                  <c:v>20人以下（n=8）</c:v>
                </c:pt>
                <c:pt idx="22">
                  <c:v>21人以上100人以下（n=6）</c:v>
                </c:pt>
                <c:pt idx="23">
                  <c:v>101人以上（n=1）</c:v>
                </c:pt>
                <c:pt idx="24">
                  <c:v>【 既存技術への依存からの脱却 】                  </c:v>
                </c:pt>
                <c:pt idx="25">
                  <c:v>20人以下（n=7）</c:v>
                </c:pt>
                <c:pt idx="26">
                  <c:v>21人以上100人以下（n=4）</c:v>
                </c:pt>
                <c:pt idx="27">
                  <c:v>101人以上（n=5）</c:v>
                </c:pt>
                <c:pt idx="28">
                  <c:v>【 ｢業務に精通した人材｣と｢技術に精通した人材｣を融合する仕組み 】</c:v>
                </c:pt>
                <c:pt idx="29">
                  <c:v>20人以下（n=2）</c:v>
                </c:pt>
                <c:pt idx="30">
                  <c:v>21人以上100人以下（n=2）</c:v>
                </c:pt>
                <c:pt idx="31">
                  <c:v>101人以上（n=3）</c:v>
                </c:pt>
                <c:pt idx="32">
                  <c:v>【 事業部門におけるDXを担う人材の育成・確保 】          </c:v>
                </c:pt>
                <c:pt idx="33">
                  <c:v>20人以下（n=2）</c:v>
                </c:pt>
                <c:pt idx="34">
                  <c:v>21人以上100人以下（n=4）</c:v>
                </c:pt>
                <c:pt idx="35">
                  <c:v>101人以上（n=3）</c:v>
                </c:pt>
                <c:pt idx="36">
                  <c:v>【 技術的負債の対応 】                       </c:v>
                </c:pt>
                <c:pt idx="37">
                  <c:v>20人以下（n=2）</c:v>
                </c:pt>
                <c:pt idx="38">
                  <c:v>21人以上100人以下（n=1）</c:v>
                </c:pt>
                <c:pt idx="39">
                  <c:v>101人以上（n=2）</c:v>
                </c:pt>
                <c:pt idx="40">
                  <c:v>【 DXの取り組みの事業(現場レベル)までの落とし込み 】      </c:v>
                </c:pt>
                <c:pt idx="41">
                  <c:v>20人以下（n=2）</c:v>
                </c:pt>
                <c:pt idx="42">
                  <c:v>21人以上100人以下（n=4）</c:v>
                </c:pt>
                <c:pt idx="43">
                  <c:v>101人以上（n=5）</c:v>
                </c:pt>
              </c:strCache>
            </c:strRef>
          </c:cat>
          <c:val>
            <c:numRef>
              <c:f>'Q17.DX実際の取り組み（従業員別）DX活発'!$U$7:$U$50</c:f>
              <c:numCache>
                <c:formatCode>0.0%</c:formatCode>
                <c:ptCount val="44"/>
                <c:pt idx="0" formatCode="General">
                  <c:v>0</c:v>
                </c:pt>
                <c:pt idx="1">
                  <c:v>0.11538461538461539</c:v>
                </c:pt>
                <c:pt idx="2">
                  <c:v>0.15384615384615385</c:v>
                </c:pt>
                <c:pt idx="3">
                  <c:v>6.25E-2</c:v>
                </c:pt>
                <c:pt idx="4" formatCode="General">
                  <c:v>0</c:v>
                </c:pt>
                <c:pt idx="5">
                  <c:v>7.6923076923076927E-2</c:v>
                </c:pt>
                <c:pt idx="6">
                  <c:v>3.8461538461538464E-2</c:v>
                </c:pt>
                <c:pt idx="7">
                  <c:v>6.25E-2</c:v>
                </c:pt>
                <c:pt idx="8" formatCode="General">
                  <c:v>0</c:v>
                </c:pt>
                <c:pt idx="9">
                  <c:v>0.11538461538461539</c:v>
                </c:pt>
                <c:pt idx="10">
                  <c:v>0.15384615384615385</c:v>
                </c:pt>
                <c:pt idx="11">
                  <c:v>0.125</c:v>
                </c:pt>
                <c:pt idx="12" formatCode="General">
                  <c:v>0</c:v>
                </c:pt>
                <c:pt idx="13">
                  <c:v>7.6923076923076927E-2</c:v>
                </c:pt>
                <c:pt idx="14">
                  <c:v>0</c:v>
                </c:pt>
                <c:pt idx="15">
                  <c:v>0.125</c:v>
                </c:pt>
                <c:pt idx="16" formatCode="General">
                  <c:v>0</c:v>
                </c:pt>
                <c:pt idx="17">
                  <c:v>3.8461538461538464E-2</c:v>
                </c:pt>
                <c:pt idx="18">
                  <c:v>0.26923076923076922</c:v>
                </c:pt>
                <c:pt idx="19">
                  <c:v>0.125</c:v>
                </c:pt>
                <c:pt idx="20" formatCode="General">
                  <c:v>0</c:v>
                </c:pt>
                <c:pt idx="21">
                  <c:v>0.15384615384615385</c:v>
                </c:pt>
                <c:pt idx="22">
                  <c:v>3.8461538461538464E-2</c:v>
                </c:pt>
                <c:pt idx="23">
                  <c:v>0</c:v>
                </c:pt>
                <c:pt idx="24" formatCode="General">
                  <c:v>0</c:v>
                </c:pt>
                <c:pt idx="25">
                  <c:v>0.15384615384615385</c:v>
                </c:pt>
                <c:pt idx="26">
                  <c:v>7.6923076923076927E-2</c:v>
                </c:pt>
                <c:pt idx="27">
                  <c:v>0</c:v>
                </c:pt>
                <c:pt idx="28" formatCode="General">
                  <c:v>0</c:v>
                </c:pt>
                <c:pt idx="29">
                  <c:v>0</c:v>
                </c:pt>
                <c:pt idx="30">
                  <c:v>7.6923076923076927E-2</c:v>
                </c:pt>
                <c:pt idx="31">
                  <c:v>0.125</c:v>
                </c:pt>
                <c:pt idx="32" formatCode="General">
                  <c:v>0</c:v>
                </c:pt>
                <c:pt idx="33">
                  <c:v>3.8461538461538464E-2</c:v>
                </c:pt>
                <c:pt idx="34">
                  <c:v>3.8461538461538464E-2</c:v>
                </c:pt>
                <c:pt idx="35">
                  <c:v>6.25E-2</c:v>
                </c:pt>
                <c:pt idx="36" formatCode="General">
                  <c:v>0</c:v>
                </c:pt>
                <c:pt idx="37">
                  <c:v>0</c:v>
                </c:pt>
                <c:pt idx="38">
                  <c:v>3.8461538461538464E-2</c:v>
                </c:pt>
                <c:pt idx="39">
                  <c:v>0</c:v>
                </c:pt>
                <c:pt idx="40" formatCode="General">
                  <c:v>0</c:v>
                </c:pt>
                <c:pt idx="41">
                  <c:v>3.8461538461538464E-2</c:v>
                </c:pt>
                <c:pt idx="42">
                  <c:v>0.11538461538461539</c:v>
                </c:pt>
                <c:pt idx="43">
                  <c:v>0.125</c:v>
                </c:pt>
              </c:numCache>
            </c:numRef>
          </c:val>
          <c:extLst>
            <c:ext xmlns:c16="http://schemas.microsoft.com/office/drawing/2014/chart" uri="{C3380CC4-5D6E-409C-BE32-E72D297353CC}">
              <c16:uniqueId val="{00000023-B2C6-47E9-AB86-B690E30F991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367068965517242"/>
          <c:y val="0.70931045751633992"/>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'Q4.主な事業カテゴリ（従業員数別）'!$C$8</c:f>
          <c:strCache>
            <c:ptCount val="1"/>
            <c:pt idx="0">
              <c:v>主な事業のカテゴリ</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9793018518518517"/>
          <c:y val="0.27146265432098771"/>
          <c:w val="0.45987759259259259"/>
          <c:h val="0.69888209876543206"/>
        </c:manualLayout>
      </c:layout>
      <c:barChart>
        <c:barDir val="bar"/>
        <c:grouping val="stacked"/>
        <c:varyColors val="0"/>
        <c:ser>
          <c:idx val="1"/>
          <c:order val="0"/>
          <c:tx>
            <c:strRef>
              <c:f>'Q4.主な事業カテゴリ（従業員数別）'!$M$6</c:f>
              <c:strCache>
                <c:ptCount val="1"/>
                <c:pt idx="0">
                  <c:v>20人以下 (N=611)</c:v>
                </c:pt>
              </c:strCache>
            </c:strRef>
          </c:tx>
          <c:spPr>
            <a:solidFill>
              <a:srgbClr val="99CCFF"/>
            </a:solidFill>
            <a:ln>
              <a:solidFill>
                <a:sysClr val="windowText" lastClr="000000"/>
              </a:solidFill>
            </a:ln>
            <a:effectLst/>
          </c:spPr>
          <c:invertIfNegative val="0"/>
          <c:cat>
            <c:strRef>
              <c:f>'Q4.主な事業カテゴリ（従業員数別）'!$L$9:$L$16</c:f>
              <c:strCache>
                <c:ptCount val="8"/>
                <c:pt idx="0">
                  <c:v>工業制御／FA機器／産業機器（n=341）</c:v>
                </c:pt>
                <c:pt idx="1">
                  <c:v>運輸機器／建設機器（n=226）</c:v>
                </c:pt>
                <c:pt idx="2">
                  <c:v>業務用端末機器（n=212）</c:v>
                </c:pt>
                <c:pt idx="3">
                  <c:v>設備機器（n=175）</c:v>
                </c:pt>
                <c:pt idx="4">
                  <c:v>個人用情報機器（n=150）</c:v>
                </c:pt>
                <c:pt idx="5">
                  <c:v>医療機器（n=123）</c:v>
                </c:pt>
                <c:pt idx="6">
                  <c:v>AV機器／家電機器（n=113）</c:v>
                </c:pt>
                <c:pt idx="7">
                  <c:v>その他（n=459）</c:v>
                </c:pt>
              </c:strCache>
            </c:strRef>
          </c:cat>
          <c:val>
            <c:numRef>
              <c:f>'Q4.主な事業カテゴリ（従業員数別）'!$M$9:$M$16</c:f>
              <c:numCache>
                <c:formatCode>0.0%</c:formatCode>
                <c:ptCount val="8"/>
                <c:pt idx="0">
                  <c:v>8.5714285714285715E-2</c:v>
                </c:pt>
                <c:pt idx="1">
                  <c:v>3.4415584415584413E-2</c:v>
                </c:pt>
                <c:pt idx="2">
                  <c:v>5.5844155844155842E-2</c:v>
                </c:pt>
                <c:pt idx="3">
                  <c:v>4.0909090909090909E-2</c:v>
                </c:pt>
                <c:pt idx="4">
                  <c:v>3.7662337662337661E-2</c:v>
                </c:pt>
                <c:pt idx="5">
                  <c:v>2.4675324675324677E-2</c:v>
                </c:pt>
                <c:pt idx="6">
                  <c:v>2.1428571428571429E-2</c:v>
                </c:pt>
                <c:pt idx="7">
                  <c:v>0.13181818181818181</c:v>
                </c:pt>
              </c:numCache>
            </c:numRef>
          </c:val>
          <c:extLst>
            <c:ext xmlns:c16="http://schemas.microsoft.com/office/drawing/2014/chart" uri="{C3380CC4-5D6E-409C-BE32-E72D297353CC}">
              <c16:uniqueId val="{00000000-8123-4009-A823-ED8EE9C868FF}"/>
            </c:ext>
          </c:extLst>
        </c:ser>
        <c:ser>
          <c:idx val="0"/>
          <c:order val="1"/>
          <c:tx>
            <c:strRef>
              <c:f>'Q4.主な事業カテゴリ（従業員数別）'!$N$6</c:f>
              <c:strCache>
                <c:ptCount val="1"/>
                <c:pt idx="0">
                  <c:v>21人以上100人以下 (N=564)</c:v>
                </c:pt>
              </c:strCache>
            </c:strRef>
          </c:tx>
          <c:spPr>
            <a:solidFill>
              <a:schemeClr val="accent6">
                <a:lumMod val="60000"/>
                <a:lumOff val="40000"/>
              </a:schemeClr>
            </a:solidFill>
            <a:ln>
              <a:solidFill>
                <a:sysClr val="windowText" lastClr="000000"/>
              </a:solidFill>
            </a:ln>
            <a:effectLst/>
          </c:spPr>
          <c:invertIfNegative val="0"/>
          <c:cat>
            <c:strRef>
              <c:f>'Q4.主な事業カテゴリ（従業員数別）'!$L$9:$L$16</c:f>
              <c:strCache>
                <c:ptCount val="8"/>
                <c:pt idx="0">
                  <c:v>工業制御／FA機器／産業機器（n=341）</c:v>
                </c:pt>
                <c:pt idx="1">
                  <c:v>運輸機器／建設機器（n=226）</c:v>
                </c:pt>
                <c:pt idx="2">
                  <c:v>業務用端末機器（n=212）</c:v>
                </c:pt>
                <c:pt idx="3">
                  <c:v>設備機器（n=175）</c:v>
                </c:pt>
                <c:pt idx="4">
                  <c:v>個人用情報機器（n=150）</c:v>
                </c:pt>
                <c:pt idx="5">
                  <c:v>医療機器（n=123）</c:v>
                </c:pt>
                <c:pt idx="6">
                  <c:v>AV機器／家電機器（n=113）</c:v>
                </c:pt>
                <c:pt idx="7">
                  <c:v>その他（n=459）</c:v>
                </c:pt>
              </c:strCache>
            </c:strRef>
          </c:cat>
          <c:val>
            <c:numRef>
              <c:f>'Q4.主な事業カテゴリ（従業員数別）'!$N$9:$N$16</c:f>
              <c:numCache>
                <c:formatCode>0.0%</c:formatCode>
                <c:ptCount val="8"/>
                <c:pt idx="0">
                  <c:v>8.5064935064935066E-2</c:v>
                </c:pt>
                <c:pt idx="1">
                  <c:v>6.1688311688311688E-2</c:v>
                </c:pt>
                <c:pt idx="2">
                  <c:v>5.1948051948051951E-2</c:v>
                </c:pt>
                <c:pt idx="3">
                  <c:v>4.2207792207792208E-2</c:v>
                </c:pt>
                <c:pt idx="4">
                  <c:v>3.8311688311688311E-2</c:v>
                </c:pt>
                <c:pt idx="5">
                  <c:v>3.5064935064935063E-2</c:v>
                </c:pt>
                <c:pt idx="6">
                  <c:v>3.3116883116883114E-2</c:v>
                </c:pt>
                <c:pt idx="7">
                  <c:v>0.1038961038961039</c:v>
                </c:pt>
              </c:numCache>
            </c:numRef>
          </c:val>
          <c:extLst>
            <c:ext xmlns:c16="http://schemas.microsoft.com/office/drawing/2014/chart" uri="{C3380CC4-5D6E-409C-BE32-E72D297353CC}">
              <c16:uniqueId val="{00000001-8123-4009-A823-ED8EE9C868FF}"/>
            </c:ext>
          </c:extLst>
        </c:ser>
        <c:ser>
          <c:idx val="2"/>
          <c:order val="2"/>
          <c:tx>
            <c:strRef>
              <c:f>'Q4.主な事業カテゴリ（従業員数別）'!$O$6</c:f>
              <c:strCache>
                <c:ptCount val="1"/>
                <c:pt idx="0">
                  <c:v>101人以上 (N=365)</c:v>
                </c:pt>
              </c:strCache>
            </c:strRef>
          </c:tx>
          <c:spPr>
            <a:solidFill>
              <a:srgbClr val="FFC000"/>
            </a:solidFill>
            <a:ln>
              <a:solidFill>
                <a:sysClr val="windowText" lastClr="000000"/>
              </a:solidFill>
            </a:ln>
            <a:effectLst/>
          </c:spPr>
          <c:invertIfNegative val="0"/>
          <c:cat>
            <c:strRef>
              <c:f>'Q4.主な事業カテゴリ（従業員数別）'!$L$9:$L$16</c:f>
              <c:strCache>
                <c:ptCount val="8"/>
                <c:pt idx="0">
                  <c:v>工業制御／FA機器／産業機器（n=341）</c:v>
                </c:pt>
                <c:pt idx="1">
                  <c:v>運輸機器／建設機器（n=226）</c:v>
                </c:pt>
                <c:pt idx="2">
                  <c:v>業務用端末機器（n=212）</c:v>
                </c:pt>
                <c:pt idx="3">
                  <c:v>設備機器（n=175）</c:v>
                </c:pt>
                <c:pt idx="4">
                  <c:v>個人用情報機器（n=150）</c:v>
                </c:pt>
                <c:pt idx="5">
                  <c:v>医療機器（n=123）</c:v>
                </c:pt>
                <c:pt idx="6">
                  <c:v>AV機器／家電機器（n=113）</c:v>
                </c:pt>
                <c:pt idx="7">
                  <c:v>その他（n=459）</c:v>
                </c:pt>
              </c:strCache>
            </c:strRef>
          </c:cat>
          <c:val>
            <c:numRef>
              <c:f>'Q4.主な事業カテゴリ（従業員数別）'!$O$9:$O$16</c:f>
              <c:numCache>
                <c:formatCode>0.0%</c:formatCode>
                <c:ptCount val="8"/>
                <c:pt idx="0">
                  <c:v>5.0649350649350652E-2</c:v>
                </c:pt>
                <c:pt idx="1">
                  <c:v>5.0649350649350652E-2</c:v>
                </c:pt>
                <c:pt idx="2">
                  <c:v>2.987012987012987E-2</c:v>
                </c:pt>
                <c:pt idx="3">
                  <c:v>3.0519480519480519E-2</c:v>
                </c:pt>
                <c:pt idx="4">
                  <c:v>2.1428571428571429E-2</c:v>
                </c:pt>
                <c:pt idx="5">
                  <c:v>2.012987012987013E-2</c:v>
                </c:pt>
                <c:pt idx="6">
                  <c:v>1.8831168831168831E-2</c:v>
                </c:pt>
                <c:pt idx="7">
                  <c:v>6.2337662337662338E-2</c:v>
                </c:pt>
              </c:numCache>
            </c:numRef>
          </c:val>
          <c:extLst>
            <c:ext xmlns:c16="http://schemas.microsoft.com/office/drawing/2014/chart" uri="{C3380CC4-5D6E-409C-BE32-E72D297353CC}">
              <c16:uniqueId val="{00000002-8123-4009-A823-ED8EE9C868FF}"/>
            </c:ext>
          </c:extLst>
        </c:ser>
        <c:dLbls>
          <c:showLegendKey val="0"/>
          <c:showVal val="0"/>
          <c:showCatName val="0"/>
          <c:showSerName val="0"/>
          <c:showPercent val="0"/>
          <c:showBubbleSize val="0"/>
        </c:dLbls>
        <c:gapWidth val="6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(N=22)
21人以上100人以下 (N=20)
101人以上 (N=19)</c:v>
            </c:pt>
          </c:strCache>
        </c:strRef>
      </c:tx>
      <c:layout>
        <c:manualLayout>
          <c:xMode val="edge"/>
          <c:yMode val="edge"/>
          <c:x val="0.64347107279693494"/>
          <c:y val="0.8322084967320261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'Q17.DX実際の取り組み（従業員別）DX活発'!$S$6</c:f>
              <c:strCache>
                <c:ptCount val="1"/>
                <c:pt idx="0">
                  <c:v>1番目</c:v>
                </c:pt>
              </c:strCache>
            </c:strRef>
          </c:tx>
          <c:spPr>
            <a:solidFill>
              <a:srgbClr val="FF9966"/>
            </a:solidFill>
            <a:ln>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21人以上100人以下（n=5）</c:v>
                </c:pt>
                <c:pt idx="3">
                  <c:v>101人以上（n=5）</c:v>
                </c:pt>
                <c:pt idx="4">
                  <c:v>【 経営・事業部門・IT部門が相互に協力する体制の構築 】</c:v>
                </c:pt>
                <c:pt idx="5">
                  <c:v>20人以下（n=10）</c:v>
                </c:pt>
                <c:pt idx="6">
                  <c:v>21人以上100人以下（n=10）</c:v>
                </c:pt>
                <c:pt idx="7">
                  <c:v>101人以上（n=5）</c:v>
                </c:pt>
                <c:pt idx="8">
                  <c:v>【 経営トップのコミットメント 】                  </c:v>
                </c:pt>
                <c:pt idx="9">
                  <c:v>20人以下（n=5）</c:v>
                </c:pt>
                <c:pt idx="10">
                  <c:v>21人以上100人以下（n=5）</c:v>
                </c:pt>
                <c:pt idx="11">
                  <c:v>101人以上（n=7）</c:v>
                </c:pt>
                <c:pt idx="12">
                  <c:v>【 外部との連携に向けた取り組み 】                 </c:v>
                </c:pt>
                <c:pt idx="13">
                  <c:v>20人以下（n=5）</c:v>
                </c:pt>
                <c:pt idx="14">
                  <c:v>21人以上100人以下（n=9）</c:v>
                </c:pt>
                <c:pt idx="15">
                  <c:v>101人以上（n=7）</c:v>
                </c:pt>
                <c:pt idx="16">
                  <c:v>【 既存技術への依存からの脱却 】                  </c:v>
                </c:pt>
                <c:pt idx="17">
                  <c:v>20人以下（n=7）</c:v>
                </c:pt>
                <c:pt idx="18">
                  <c:v>21人以上100人以下（n=4）</c:v>
                </c:pt>
                <c:pt idx="19">
                  <c:v>101人以上（n=5）</c:v>
                </c:pt>
                <c:pt idx="20">
                  <c:v>【 DXの取り組みの事業(現場レベル)までの落とし込み 】      </c:v>
                </c:pt>
                <c:pt idx="21">
                  <c:v>20人以下（n=5）</c:v>
                </c:pt>
                <c:pt idx="22">
                  <c:v>21人以上100人以下（n=6）</c:v>
                </c:pt>
                <c:pt idx="23">
                  <c:v>101人以上（n=8）</c:v>
                </c:pt>
                <c:pt idx="24">
                  <c:v>【 デジタル技術やデータ活用に精通した人材の育成・確保 】</c:v>
                </c:pt>
                <c:pt idx="25">
                  <c:v>20人以下（n=9）</c:v>
                </c:pt>
                <c:pt idx="26">
                  <c:v>21人以上100人以下（n=6）</c:v>
                </c:pt>
                <c:pt idx="27">
                  <c:v>101人以上（n=3）</c:v>
                </c:pt>
                <c:pt idx="28">
                  <c:v>【 失敗から学び、継続的に挑戦する仕組みの構築 】          </c:v>
                </c:pt>
                <c:pt idx="29">
                  <c:v>20人以下（n=5）</c:v>
                </c:pt>
                <c:pt idx="30">
                  <c:v>21人以上100人以下（n=3）</c:v>
                </c:pt>
                <c:pt idx="31">
                  <c:v>101人以上（n=3）</c:v>
                </c:pt>
                <c:pt idx="32">
                  <c:v>【 事業部門におけるDXを担う人材の育成・確保 】          </c:v>
                </c:pt>
                <c:pt idx="33">
                  <c:v>20人以下（n=2）</c:v>
                </c:pt>
                <c:pt idx="34">
                  <c:v>21人以上100人以下（n=7）</c:v>
                </c:pt>
                <c:pt idx="35">
                  <c:v>101人以上（n=6）</c:v>
                </c:pt>
                <c:pt idx="36">
                  <c:v>【 技術的負債の対応 】                       </c:v>
                </c:pt>
                <c:pt idx="37">
                  <c:v>20人以下（n=3）</c:v>
                </c:pt>
                <c:pt idx="38">
                  <c:v>21人以上100人以下（n=1）</c:v>
                </c:pt>
                <c:pt idx="39">
                  <c:v>101人以上（n=4）</c:v>
                </c:pt>
                <c:pt idx="40">
                  <c:v>【 ｢業務に精通した人材｣と｢技術に精通した人材｣を融合する仕組み 】</c:v>
                </c:pt>
                <c:pt idx="41">
                  <c:v>20人以下（n=3）</c:v>
                </c:pt>
                <c:pt idx="42">
                  <c:v>21人以上100人以下（n=2）</c:v>
                </c:pt>
                <c:pt idx="43">
                  <c:v>101人以上（n=1）</c:v>
                </c:pt>
              </c:strCache>
            </c:strRef>
          </c:cat>
          <c:val>
            <c:numRef>
              <c:f>'Q17.DX実際の取り組み（従業員別）DX活発'!$S$7:$S$50</c:f>
              <c:numCache>
                <c:formatCode>0.0%</c:formatCode>
                <c:ptCount val="44"/>
                <c:pt idx="0" formatCode="General">
                  <c:v>0</c:v>
                </c:pt>
                <c:pt idx="1">
                  <c:v>0.18181818181818182</c:v>
                </c:pt>
                <c:pt idx="2">
                  <c:v>0.15</c:v>
                </c:pt>
                <c:pt idx="3">
                  <c:v>0.21052631578947367</c:v>
                </c:pt>
                <c:pt idx="4" formatCode="General">
                  <c:v>0</c:v>
                </c:pt>
                <c:pt idx="5">
                  <c:v>0.22727272727272727</c:v>
                </c:pt>
                <c:pt idx="6">
                  <c:v>0.15</c:v>
                </c:pt>
                <c:pt idx="7">
                  <c:v>0.10526315789473684</c:v>
                </c:pt>
                <c:pt idx="8" formatCode="General">
                  <c:v>0</c:v>
                </c:pt>
                <c:pt idx="9">
                  <c:v>4.5454545454545456E-2</c:v>
                </c:pt>
                <c:pt idx="10">
                  <c:v>0.15</c:v>
                </c:pt>
                <c:pt idx="11">
                  <c:v>0.31578947368421051</c:v>
                </c:pt>
                <c:pt idx="12" formatCode="General">
                  <c:v>0</c:v>
                </c:pt>
                <c:pt idx="13">
                  <c:v>0.13636363636363635</c:v>
                </c:pt>
                <c:pt idx="14">
                  <c:v>0.15</c:v>
                </c:pt>
                <c:pt idx="15">
                  <c:v>5.2631578947368418E-2</c:v>
                </c:pt>
                <c:pt idx="16" formatCode="General">
                  <c:v>0</c:v>
                </c:pt>
                <c:pt idx="17">
                  <c:v>4.5454545454545456E-2</c:v>
                </c:pt>
                <c:pt idx="18">
                  <c:v>0.05</c:v>
                </c:pt>
                <c:pt idx="19">
                  <c:v>0.15789473684210525</c:v>
                </c:pt>
                <c:pt idx="20" formatCode="General">
                  <c:v>0</c:v>
                </c:pt>
                <c:pt idx="21">
                  <c:v>4.5454545454545456E-2</c:v>
                </c:pt>
                <c:pt idx="22">
                  <c:v>0.1</c:v>
                </c:pt>
                <c:pt idx="23">
                  <c:v>0.10526315789473684</c:v>
                </c:pt>
                <c:pt idx="24" formatCode="General">
                  <c:v>0</c:v>
                </c:pt>
                <c:pt idx="25">
                  <c:v>9.0909090909090912E-2</c:v>
                </c:pt>
                <c:pt idx="26">
                  <c:v>0.1</c:v>
                </c:pt>
                <c:pt idx="27">
                  <c:v>0</c:v>
                </c:pt>
                <c:pt idx="28" formatCode="General">
                  <c:v>0</c:v>
                </c:pt>
                <c:pt idx="29">
                  <c:v>9.0909090909090912E-2</c:v>
                </c:pt>
                <c:pt idx="30">
                  <c:v>0.1</c:v>
                </c:pt>
                <c:pt idx="31">
                  <c:v>0</c:v>
                </c:pt>
                <c:pt idx="32" formatCode="General">
                  <c:v>0</c:v>
                </c:pt>
                <c:pt idx="33">
                  <c:v>4.5454545454545456E-2</c:v>
                </c:pt>
                <c:pt idx="34">
                  <c:v>0.05</c:v>
                </c:pt>
                <c:pt idx="35">
                  <c:v>0</c:v>
                </c:pt>
                <c:pt idx="36" formatCode="General">
                  <c:v>0</c:v>
                </c:pt>
                <c:pt idx="37">
                  <c:v>4.5454545454545456E-2</c:v>
                </c:pt>
                <c:pt idx="38">
                  <c:v>0</c:v>
                </c:pt>
                <c:pt idx="39">
                  <c:v>0</c:v>
                </c:pt>
                <c:pt idx="40" formatCode="General">
                  <c:v>0</c:v>
                </c:pt>
                <c:pt idx="41">
                  <c:v>4.5454545454545456E-2</c:v>
                </c:pt>
                <c:pt idx="42">
                  <c:v>0</c:v>
                </c:pt>
                <c:pt idx="43">
                  <c:v>0</c:v>
                </c:pt>
              </c:numCache>
            </c:numRef>
          </c:val>
          <c:extLst>
            <c:ext xmlns:c16="http://schemas.microsoft.com/office/drawing/2014/chart" uri="{C3380CC4-5D6E-409C-BE32-E72D297353CC}">
              <c16:uniqueId val="{0000000B-44DC-4EEE-9E08-02833F53400E}"/>
            </c:ext>
          </c:extLst>
        </c:ser>
        <c:ser>
          <c:idx val="2"/>
          <c:order val="1"/>
          <c:tx>
            <c:strRef>
              <c:f>'Q17.DX実際の取り組み（従業員別）DX活発'!$T$6</c:f>
              <c:strCache>
                <c:ptCount val="1"/>
                <c:pt idx="0">
                  <c:v>2番目</c:v>
                </c:pt>
              </c:strCache>
            </c:strRef>
          </c:tx>
          <c:spPr>
            <a:solidFill>
              <a:srgbClr val="FFFF99"/>
            </a:solidFill>
            <a:ln w="9525">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21人以上100人以下（n=5）</c:v>
                </c:pt>
                <c:pt idx="3">
                  <c:v>101人以上（n=5）</c:v>
                </c:pt>
                <c:pt idx="4">
                  <c:v>【 経営・事業部門・IT部門が相互に協力する体制の構築 】</c:v>
                </c:pt>
                <c:pt idx="5">
                  <c:v>20人以下（n=10）</c:v>
                </c:pt>
                <c:pt idx="6">
                  <c:v>21人以上100人以下（n=10）</c:v>
                </c:pt>
                <c:pt idx="7">
                  <c:v>101人以上（n=5）</c:v>
                </c:pt>
                <c:pt idx="8">
                  <c:v>【 経営トップのコミットメント 】                  </c:v>
                </c:pt>
                <c:pt idx="9">
                  <c:v>20人以下（n=5）</c:v>
                </c:pt>
                <c:pt idx="10">
                  <c:v>21人以上100人以下（n=5）</c:v>
                </c:pt>
                <c:pt idx="11">
                  <c:v>101人以上（n=7）</c:v>
                </c:pt>
                <c:pt idx="12">
                  <c:v>【 外部との連携に向けた取り組み 】                 </c:v>
                </c:pt>
                <c:pt idx="13">
                  <c:v>20人以下（n=5）</c:v>
                </c:pt>
                <c:pt idx="14">
                  <c:v>21人以上100人以下（n=9）</c:v>
                </c:pt>
                <c:pt idx="15">
                  <c:v>101人以上（n=7）</c:v>
                </c:pt>
                <c:pt idx="16">
                  <c:v>【 既存技術への依存からの脱却 】                  </c:v>
                </c:pt>
                <c:pt idx="17">
                  <c:v>20人以下（n=7）</c:v>
                </c:pt>
                <c:pt idx="18">
                  <c:v>21人以上100人以下（n=4）</c:v>
                </c:pt>
                <c:pt idx="19">
                  <c:v>101人以上（n=5）</c:v>
                </c:pt>
                <c:pt idx="20">
                  <c:v>【 DXの取り組みの事業(現場レベル)までの落とし込み 】      </c:v>
                </c:pt>
                <c:pt idx="21">
                  <c:v>20人以下（n=5）</c:v>
                </c:pt>
                <c:pt idx="22">
                  <c:v>21人以上100人以下（n=6）</c:v>
                </c:pt>
                <c:pt idx="23">
                  <c:v>101人以上（n=8）</c:v>
                </c:pt>
                <c:pt idx="24">
                  <c:v>【 デジタル技術やデータ活用に精通した人材の育成・確保 】</c:v>
                </c:pt>
                <c:pt idx="25">
                  <c:v>20人以下（n=9）</c:v>
                </c:pt>
                <c:pt idx="26">
                  <c:v>21人以上100人以下（n=6）</c:v>
                </c:pt>
                <c:pt idx="27">
                  <c:v>101人以上（n=3）</c:v>
                </c:pt>
                <c:pt idx="28">
                  <c:v>【 失敗から学び、継続的に挑戦する仕組みの構築 】          </c:v>
                </c:pt>
                <c:pt idx="29">
                  <c:v>20人以下（n=5）</c:v>
                </c:pt>
                <c:pt idx="30">
                  <c:v>21人以上100人以下（n=3）</c:v>
                </c:pt>
                <c:pt idx="31">
                  <c:v>101人以上（n=3）</c:v>
                </c:pt>
                <c:pt idx="32">
                  <c:v>【 事業部門におけるDXを担う人材の育成・確保 】          </c:v>
                </c:pt>
                <c:pt idx="33">
                  <c:v>20人以下（n=2）</c:v>
                </c:pt>
                <c:pt idx="34">
                  <c:v>21人以上100人以下（n=7）</c:v>
                </c:pt>
                <c:pt idx="35">
                  <c:v>101人以上（n=6）</c:v>
                </c:pt>
                <c:pt idx="36">
                  <c:v>【 技術的負債の対応 】                       </c:v>
                </c:pt>
                <c:pt idx="37">
                  <c:v>20人以下（n=3）</c:v>
                </c:pt>
                <c:pt idx="38">
                  <c:v>21人以上100人以下（n=1）</c:v>
                </c:pt>
                <c:pt idx="39">
                  <c:v>101人以上（n=4）</c:v>
                </c:pt>
                <c:pt idx="40">
                  <c:v>【 ｢業務に精通した人材｣と｢技術に精通した人材｣を融合する仕組み 】</c:v>
                </c:pt>
                <c:pt idx="41">
                  <c:v>20人以下（n=3）</c:v>
                </c:pt>
                <c:pt idx="42">
                  <c:v>21人以上100人以下（n=2）</c:v>
                </c:pt>
                <c:pt idx="43">
                  <c:v>101人以上（n=1）</c:v>
                </c:pt>
              </c:strCache>
            </c:strRef>
          </c:cat>
          <c:val>
            <c:numRef>
              <c:f>'Q17.DX実際の取り組み（従業員別）DX活発'!$T$7:$T$50</c:f>
              <c:numCache>
                <c:formatCode>0.0%</c:formatCode>
                <c:ptCount val="44"/>
                <c:pt idx="0" formatCode="General">
                  <c:v>0</c:v>
                </c:pt>
                <c:pt idx="1">
                  <c:v>0.13636363636363635</c:v>
                </c:pt>
                <c:pt idx="2">
                  <c:v>0.1</c:v>
                </c:pt>
                <c:pt idx="3">
                  <c:v>0</c:v>
                </c:pt>
                <c:pt idx="4" formatCode="General">
                  <c:v>0</c:v>
                </c:pt>
                <c:pt idx="5">
                  <c:v>4.5454545454545456E-2</c:v>
                </c:pt>
                <c:pt idx="6">
                  <c:v>0.3</c:v>
                </c:pt>
                <c:pt idx="7">
                  <c:v>0.10526315789473684</c:v>
                </c:pt>
                <c:pt idx="8" formatCode="General">
                  <c:v>0</c:v>
                </c:pt>
                <c:pt idx="9">
                  <c:v>9.0909090909090912E-2</c:v>
                </c:pt>
                <c:pt idx="10">
                  <c:v>0.05</c:v>
                </c:pt>
                <c:pt idx="11">
                  <c:v>0</c:v>
                </c:pt>
                <c:pt idx="12" formatCode="General">
                  <c:v>0</c:v>
                </c:pt>
                <c:pt idx="13">
                  <c:v>9.0909090909090912E-2</c:v>
                </c:pt>
                <c:pt idx="14">
                  <c:v>0.25</c:v>
                </c:pt>
                <c:pt idx="15">
                  <c:v>0.10526315789473684</c:v>
                </c:pt>
                <c:pt idx="16" formatCode="General">
                  <c:v>0</c:v>
                </c:pt>
                <c:pt idx="17">
                  <c:v>0.13636363636363635</c:v>
                </c:pt>
                <c:pt idx="18">
                  <c:v>0.05</c:v>
                </c:pt>
                <c:pt idx="19">
                  <c:v>5.2631578947368418E-2</c:v>
                </c:pt>
                <c:pt idx="20" formatCode="General">
                  <c:v>0</c:v>
                </c:pt>
                <c:pt idx="21">
                  <c:v>0.13636363636363635</c:v>
                </c:pt>
                <c:pt idx="22">
                  <c:v>0</c:v>
                </c:pt>
                <c:pt idx="23">
                  <c:v>5.2631578947368418E-2</c:v>
                </c:pt>
                <c:pt idx="24" formatCode="General">
                  <c:v>0</c:v>
                </c:pt>
                <c:pt idx="25">
                  <c:v>9.0909090909090912E-2</c:v>
                </c:pt>
                <c:pt idx="26">
                  <c:v>0.15</c:v>
                </c:pt>
                <c:pt idx="27">
                  <c:v>5.2631578947368418E-2</c:v>
                </c:pt>
                <c:pt idx="28" formatCode="General">
                  <c:v>0</c:v>
                </c:pt>
                <c:pt idx="29">
                  <c:v>9.0909090909090912E-2</c:v>
                </c:pt>
                <c:pt idx="30">
                  <c:v>0</c:v>
                </c:pt>
                <c:pt idx="31">
                  <c:v>0.15789473684210525</c:v>
                </c:pt>
                <c:pt idx="32" formatCode="General">
                  <c:v>0</c:v>
                </c:pt>
                <c:pt idx="33">
                  <c:v>4.5454545454545456E-2</c:v>
                </c:pt>
                <c:pt idx="34">
                  <c:v>0.05</c:v>
                </c:pt>
                <c:pt idx="35">
                  <c:v>0.26315789473684209</c:v>
                </c:pt>
                <c:pt idx="36" formatCode="General">
                  <c:v>0</c:v>
                </c:pt>
                <c:pt idx="37">
                  <c:v>9.0909090909090912E-2</c:v>
                </c:pt>
                <c:pt idx="38">
                  <c:v>0</c:v>
                </c:pt>
                <c:pt idx="39">
                  <c:v>0.15789473684210525</c:v>
                </c:pt>
                <c:pt idx="40" formatCode="General">
                  <c:v>0</c:v>
                </c:pt>
                <c:pt idx="41">
                  <c:v>4.5454545454545456E-2</c:v>
                </c:pt>
                <c:pt idx="42">
                  <c:v>0.05</c:v>
                </c:pt>
                <c:pt idx="43">
                  <c:v>0</c:v>
                </c:pt>
              </c:numCache>
            </c:numRef>
          </c:val>
          <c:extLst>
            <c:ext xmlns:c16="http://schemas.microsoft.com/office/drawing/2014/chart" uri="{C3380CC4-5D6E-409C-BE32-E72D297353CC}">
              <c16:uniqueId val="{00000017-44DC-4EEE-9E08-02833F53400E}"/>
            </c:ext>
          </c:extLst>
        </c:ser>
        <c:ser>
          <c:idx val="1"/>
          <c:order val="2"/>
          <c:tx>
            <c:strRef>
              <c:f>'Q17.DX実際の取り組み（従業員別）DX活発'!$U$6</c:f>
              <c:strCache>
                <c:ptCount val="1"/>
                <c:pt idx="0">
                  <c:v>3番目</c:v>
                </c:pt>
              </c:strCache>
            </c:strRef>
          </c:tx>
          <c:spPr>
            <a:solidFill>
              <a:srgbClr val="2E75B6"/>
            </a:solidFill>
            <a:ln>
              <a:solidFill>
                <a:sysClr val="windowText" lastClr="000000"/>
              </a:solidFill>
            </a:ln>
            <a:effectLst/>
          </c:spPr>
          <c:invertIfNegative val="0"/>
          <c:cat>
            <c:strRef>
              <c:f>'Q17.DX実際の取り組み（従業員別）DX活発'!$R$7:$R$50</c:f>
              <c:strCache>
                <c:ptCount val="44"/>
                <c:pt idx="0">
                  <c:v>【 社内外でのビジョン共有 】                    </c:v>
                </c:pt>
                <c:pt idx="1">
                  <c:v>20人以下（n=10）</c:v>
                </c:pt>
                <c:pt idx="2">
                  <c:v>21人以上100人以下（n=5）</c:v>
                </c:pt>
                <c:pt idx="3">
                  <c:v>101人以上（n=5）</c:v>
                </c:pt>
                <c:pt idx="4">
                  <c:v>【 経営・事業部門・IT部門が相互に協力する体制の構築 】</c:v>
                </c:pt>
                <c:pt idx="5">
                  <c:v>20人以下（n=10）</c:v>
                </c:pt>
                <c:pt idx="6">
                  <c:v>21人以上100人以下（n=10）</c:v>
                </c:pt>
                <c:pt idx="7">
                  <c:v>101人以上（n=5）</c:v>
                </c:pt>
                <c:pt idx="8">
                  <c:v>【 経営トップのコミットメント 】                  </c:v>
                </c:pt>
                <c:pt idx="9">
                  <c:v>20人以下（n=5）</c:v>
                </c:pt>
                <c:pt idx="10">
                  <c:v>21人以上100人以下（n=5）</c:v>
                </c:pt>
                <c:pt idx="11">
                  <c:v>101人以上（n=7）</c:v>
                </c:pt>
                <c:pt idx="12">
                  <c:v>【 外部との連携に向けた取り組み 】                 </c:v>
                </c:pt>
                <c:pt idx="13">
                  <c:v>20人以下（n=5）</c:v>
                </c:pt>
                <c:pt idx="14">
                  <c:v>21人以上100人以下（n=9）</c:v>
                </c:pt>
                <c:pt idx="15">
                  <c:v>101人以上（n=7）</c:v>
                </c:pt>
                <c:pt idx="16">
                  <c:v>【 既存技術への依存からの脱却 】                  </c:v>
                </c:pt>
                <c:pt idx="17">
                  <c:v>20人以下（n=7）</c:v>
                </c:pt>
                <c:pt idx="18">
                  <c:v>21人以上100人以下（n=4）</c:v>
                </c:pt>
                <c:pt idx="19">
                  <c:v>101人以上（n=5）</c:v>
                </c:pt>
                <c:pt idx="20">
                  <c:v>【 DXの取り組みの事業(現場レベル)までの落とし込み 】      </c:v>
                </c:pt>
                <c:pt idx="21">
                  <c:v>20人以下（n=5）</c:v>
                </c:pt>
                <c:pt idx="22">
                  <c:v>21人以上100人以下（n=6）</c:v>
                </c:pt>
                <c:pt idx="23">
                  <c:v>101人以上（n=8）</c:v>
                </c:pt>
                <c:pt idx="24">
                  <c:v>【 デジタル技術やデータ活用に精通した人材の育成・確保 】</c:v>
                </c:pt>
                <c:pt idx="25">
                  <c:v>20人以下（n=9）</c:v>
                </c:pt>
                <c:pt idx="26">
                  <c:v>21人以上100人以下（n=6）</c:v>
                </c:pt>
                <c:pt idx="27">
                  <c:v>101人以上（n=3）</c:v>
                </c:pt>
                <c:pt idx="28">
                  <c:v>【 失敗から学び、継続的に挑戦する仕組みの構築 】          </c:v>
                </c:pt>
                <c:pt idx="29">
                  <c:v>20人以下（n=5）</c:v>
                </c:pt>
                <c:pt idx="30">
                  <c:v>21人以上100人以下（n=3）</c:v>
                </c:pt>
                <c:pt idx="31">
                  <c:v>101人以上（n=3）</c:v>
                </c:pt>
                <c:pt idx="32">
                  <c:v>【 事業部門におけるDXを担う人材の育成・確保 】          </c:v>
                </c:pt>
                <c:pt idx="33">
                  <c:v>20人以下（n=2）</c:v>
                </c:pt>
                <c:pt idx="34">
                  <c:v>21人以上100人以下（n=7）</c:v>
                </c:pt>
                <c:pt idx="35">
                  <c:v>101人以上（n=6）</c:v>
                </c:pt>
                <c:pt idx="36">
                  <c:v>【 技術的負債の対応 】                       </c:v>
                </c:pt>
                <c:pt idx="37">
                  <c:v>20人以下（n=3）</c:v>
                </c:pt>
                <c:pt idx="38">
                  <c:v>21人以上100人以下（n=1）</c:v>
                </c:pt>
                <c:pt idx="39">
                  <c:v>101人以上（n=4）</c:v>
                </c:pt>
                <c:pt idx="40">
                  <c:v>【 ｢業務に精通した人材｣と｢技術に精通した人材｣を融合する仕組み 】</c:v>
                </c:pt>
                <c:pt idx="41">
                  <c:v>20人以下（n=3）</c:v>
                </c:pt>
                <c:pt idx="42">
                  <c:v>21人以上100人以下（n=2）</c:v>
                </c:pt>
                <c:pt idx="43">
                  <c:v>101人以上（n=1）</c:v>
                </c:pt>
              </c:strCache>
            </c:strRef>
          </c:cat>
          <c:val>
            <c:numRef>
              <c:f>'Q17.DX実際の取り組み（従業員別）DX活発'!$U$7:$U$50</c:f>
              <c:numCache>
                <c:formatCode>0.0%</c:formatCode>
                <c:ptCount val="44"/>
                <c:pt idx="0" formatCode="General">
                  <c:v>0</c:v>
                </c:pt>
                <c:pt idx="1">
                  <c:v>0.13636363636363635</c:v>
                </c:pt>
                <c:pt idx="2">
                  <c:v>0</c:v>
                </c:pt>
                <c:pt idx="3">
                  <c:v>5.2631578947368418E-2</c:v>
                </c:pt>
                <c:pt idx="4" formatCode="General">
                  <c:v>0</c:v>
                </c:pt>
                <c:pt idx="5">
                  <c:v>0.18181818181818182</c:v>
                </c:pt>
                <c:pt idx="6">
                  <c:v>0.05</c:v>
                </c:pt>
                <c:pt idx="7">
                  <c:v>5.2631578947368418E-2</c:v>
                </c:pt>
                <c:pt idx="8" formatCode="General">
                  <c:v>0</c:v>
                </c:pt>
                <c:pt idx="9">
                  <c:v>9.0909090909090912E-2</c:v>
                </c:pt>
                <c:pt idx="10">
                  <c:v>0.05</c:v>
                </c:pt>
                <c:pt idx="11">
                  <c:v>5.2631578947368418E-2</c:v>
                </c:pt>
                <c:pt idx="12" formatCode="General">
                  <c:v>0</c:v>
                </c:pt>
                <c:pt idx="13">
                  <c:v>0</c:v>
                </c:pt>
                <c:pt idx="14">
                  <c:v>0.05</c:v>
                </c:pt>
                <c:pt idx="15">
                  <c:v>0.21052631578947367</c:v>
                </c:pt>
                <c:pt idx="16" formatCode="General">
                  <c:v>0</c:v>
                </c:pt>
                <c:pt idx="17">
                  <c:v>0.13636363636363635</c:v>
                </c:pt>
                <c:pt idx="18">
                  <c:v>0.1</c:v>
                </c:pt>
                <c:pt idx="19">
                  <c:v>5.2631578947368418E-2</c:v>
                </c:pt>
                <c:pt idx="20" formatCode="General">
                  <c:v>0</c:v>
                </c:pt>
                <c:pt idx="21">
                  <c:v>4.5454545454545456E-2</c:v>
                </c:pt>
                <c:pt idx="22">
                  <c:v>0.2</c:v>
                </c:pt>
                <c:pt idx="23">
                  <c:v>0.26315789473684209</c:v>
                </c:pt>
                <c:pt idx="24" formatCode="General">
                  <c:v>0</c:v>
                </c:pt>
                <c:pt idx="25">
                  <c:v>0.22727272727272727</c:v>
                </c:pt>
                <c:pt idx="26">
                  <c:v>0.05</c:v>
                </c:pt>
                <c:pt idx="27">
                  <c:v>0.10526315789473684</c:v>
                </c:pt>
                <c:pt idx="28" formatCode="General">
                  <c:v>0</c:v>
                </c:pt>
                <c:pt idx="29">
                  <c:v>4.5454545454545456E-2</c:v>
                </c:pt>
                <c:pt idx="30">
                  <c:v>0.05</c:v>
                </c:pt>
                <c:pt idx="31">
                  <c:v>0</c:v>
                </c:pt>
                <c:pt idx="32" formatCode="General">
                  <c:v>0</c:v>
                </c:pt>
                <c:pt idx="33">
                  <c:v>0</c:v>
                </c:pt>
                <c:pt idx="34">
                  <c:v>0.25</c:v>
                </c:pt>
                <c:pt idx="35">
                  <c:v>5.2631578947368418E-2</c:v>
                </c:pt>
                <c:pt idx="36" formatCode="General">
                  <c:v>0</c:v>
                </c:pt>
                <c:pt idx="37">
                  <c:v>0</c:v>
                </c:pt>
                <c:pt idx="38">
                  <c:v>0.05</c:v>
                </c:pt>
                <c:pt idx="39">
                  <c:v>5.2631578947368418E-2</c:v>
                </c:pt>
                <c:pt idx="40" formatCode="General">
                  <c:v>0</c:v>
                </c:pt>
                <c:pt idx="41">
                  <c:v>4.5454545454545456E-2</c:v>
                </c:pt>
                <c:pt idx="42">
                  <c:v>0.05</c:v>
                </c:pt>
                <c:pt idx="43">
                  <c:v>5.2631578947368418E-2</c:v>
                </c:pt>
              </c:numCache>
            </c:numRef>
          </c:val>
          <c:extLst>
            <c:ext xmlns:c16="http://schemas.microsoft.com/office/drawing/2014/chart" uri="{C3380CC4-5D6E-409C-BE32-E72D297353CC}">
              <c16:uniqueId val="{00000023-44DC-4EEE-9E08-02833F53400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367068965517242"/>
          <c:y val="0.70931045751633992"/>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'Q18.DX実行の上での課題'!$M$2</c:f>
              <c:strCache>
                <c:ptCount val="1"/>
                <c:pt idx="0">
                  <c:v>1番目　(N=1097)</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'Q18.DX実行の上での課題'!$L$3:$L$14</c:f>
              <c:strCache>
                <c:ptCount val="12"/>
                <c:pt idx="0">
                  <c:v>事業部門におけるDXを担う人材の育成・確保（n=459）</c:v>
                </c:pt>
                <c:pt idx="1">
                  <c:v>デジタル技術やデータ活用に精通した人材の育成・確保（n=511）</c:v>
                </c:pt>
                <c:pt idx="2">
                  <c:v>社内外でのビジョン共有（n=269）</c:v>
                </c:pt>
                <c:pt idx="3">
                  <c:v>経営・事業部門・IT部門が相互に協力する体制の構築（n=293）</c:v>
                </c:pt>
                <c:pt idx="4">
                  <c:v>経営トップのコミットメント（n=207）</c:v>
                </c:pt>
                <c:pt idx="5">
                  <c:v>外部との連携に向けた取り組み（n=250）</c:v>
                </c:pt>
                <c:pt idx="6">
                  <c:v>既存技術への依存からの脱却（n=212）</c:v>
                </c:pt>
                <c:pt idx="7">
                  <c:v>DXの取り組みの事業(現場レベル)までの落とし込み（n=288）</c:v>
                </c:pt>
                <c:pt idx="8">
                  <c:v>失敗から学び、継続的に挑戦する仕組みの構築（n=184）</c:v>
                </c:pt>
                <c:pt idx="9">
                  <c:v>｢業務に精通した人材｣と｢技術に精通した人材｣を融合する仕組み（n=294）</c:v>
                </c:pt>
                <c:pt idx="10">
                  <c:v>技術的負債の対応（n=109）</c:v>
                </c:pt>
                <c:pt idx="11">
                  <c:v>その他（n=22）</c:v>
                </c:pt>
              </c:strCache>
            </c:strRef>
          </c:cat>
          <c:val>
            <c:numRef>
              <c:f>'Q18.DX実行の上での課題'!$M$3:$M$14</c:f>
              <c:numCache>
                <c:formatCode>0.0%</c:formatCode>
                <c:ptCount val="12"/>
                <c:pt idx="0">
                  <c:v>0.17228805834092981</c:v>
                </c:pt>
                <c:pt idx="1">
                  <c:v>0.15770282588878759</c:v>
                </c:pt>
                <c:pt idx="2">
                  <c:v>0.14038286235186873</c:v>
                </c:pt>
                <c:pt idx="3">
                  <c:v>0.10391978122151321</c:v>
                </c:pt>
                <c:pt idx="4">
                  <c:v>0.10209662716499544</c:v>
                </c:pt>
                <c:pt idx="5">
                  <c:v>6.6545123062898809E-2</c:v>
                </c:pt>
                <c:pt idx="6">
                  <c:v>5.7429352780309938E-2</c:v>
                </c:pt>
                <c:pt idx="7">
                  <c:v>5.4694621695533276E-2</c:v>
                </c:pt>
                <c:pt idx="8">
                  <c:v>5.1048313582497722E-2</c:v>
                </c:pt>
                <c:pt idx="9">
                  <c:v>4.3755697356426621E-2</c:v>
                </c:pt>
                <c:pt idx="10">
                  <c:v>3.372835004557885E-2</c:v>
                </c:pt>
                <c:pt idx="11">
                  <c:v>1.6408386508659983E-2</c:v>
                </c:pt>
              </c:numCache>
            </c:numRef>
          </c:val>
          <c:extLst>
            <c:ext xmlns:c16="http://schemas.microsoft.com/office/drawing/2014/chart" uri="{C3380CC4-5D6E-409C-BE32-E72D297353CC}">
              <c16:uniqueId val="{00000000-C618-446C-A25D-79C31DBB4800}"/>
            </c:ext>
          </c:extLst>
        </c:ser>
        <c:ser>
          <c:idx val="1"/>
          <c:order val="1"/>
          <c:tx>
            <c:strRef>
              <c:f>'Q18.DX実行の上での課題'!$N$2</c:f>
              <c:strCache>
                <c:ptCount val="1"/>
                <c:pt idx="0">
                  <c:v>2番目</c:v>
                </c:pt>
              </c:strCache>
            </c:strRef>
          </c:tx>
          <c:spPr>
            <a:solidFill>
              <a:srgbClr val="FFFF99"/>
            </a:solidFill>
            <a:ln>
              <a:solidFill>
                <a:schemeClr val="tx1"/>
              </a:solidFill>
            </a:ln>
            <a:effectLst/>
          </c:spPr>
          <c:invertIfNegative val="0"/>
          <c:dLbls>
            <c:dLbl>
              <c:idx val="8"/>
              <c:layout>
                <c:manualLayout>
                  <c:x val="6.00191234159765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18-446C-A25D-79C31DBB4800}"/>
                </c:ext>
              </c:extLst>
            </c:dLbl>
            <c:dLbl>
              <c:idx val="10"/>
              <c:layout>
                <c:manualLayout>
                  <c:x val="6.0019123415976598E-3"/>
                  <c:y val="-3.12456384581522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8-446C-A25D-79C31DBB4800}"/>
                </c:ext>
              </c:extLst>
            </c:dLbl>
            <c:dLbl>
              <c:idx val="11"/>
              <c:delete val="1"/>
              <c:extLst>
                <c:ext xmlns:c15="http://schemas.microsoft.com/office/drawing/2012/chart" uri="{CE6537A1-D6FC-4f65-9D91-7224C49458BB}"/>
                <c:ext xmlns:c16="http://schemas.microsoft.com/office/drawing/2014/chart" uri="{C3380CC4-5D6E-409C-BE32-E72D297353CC}">
                  <c16:uniqueId val="{00000003-C618-446C-A25D-79C31DBB480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'Q18.DX実行の上での課題'!$L$3:$L$14</c:f>
              <c:strCache>
                <c:ptCount val="12"/>
                <c:pt idx="0">
                  <c:v>事業部門におけるDXを担う人材の育成・確保（n=459）</c:v>
                </c:pt>
                <c:pt idx="1">
                  <c:v>デジタル技術やデータ活用に精通した人材の育成・確保（n=511）</c:v>
                </c:pt>
                <c:pt idx="2">
                  <c:v>社内外でのビジョン共有（n=269）</c:v>
                </c:pt>
                <c:pt idx="3">
                  <c:v>経営・事業部門・IT部門が相互に協力する体制の構築（n=293）</c:v>
                </c:pt>
                <c:pt idx="4">
                  <c:v>経営トップのコミットメント（n=207）</c:v>
                </c:pt>
                <c:pt idx="5">
                  <c:v>外部との連携に向けた取り組み（n=250）</c:v>
                </c:pt>
                <c:pt idx="6">
                  <c:v>既存技術への依存からの脱却（n=212）</c:v>
                </c:pt>
                <c:pt idx="7">
                  <c:v>DXの取り組みの事業(現場レベル)までの落とし込み（n=288）</c:v>
                </c:pt>
                <c:pt idx="8">
                  <c:v>失敗から学び、継続的に挑戦する仕組みの構築（n=184）</c:v>
                </c:pt>
                <c:pt idx="9">
                  <c:v>｢業務に精通した人材｣と｢技術に精通した人材｣を融合する仕組み（n=294）</c:v>
                </c:pt>
                <c:pt idx="10">
                  <c:v>技術的負債の対応（n=109）</c:v>
                </c:pt>
                <c:pt idx="11">
                  <c:v>その他（n=22）</c:v>
                </c:pt>
              </c:strCache>
            </c:strRef>
          </c:cat>
          <c:val>
            <c:numRef>
              <c:f>'Q18.DX実行の上での課題'!$N$3:$N$14</c:f>
              <c:numCache>
                <c:formatCode>0.0%</c:formatCode>
                <c:ptCount val="12"/>
                <c:pt idx="0">
                  <c:v>0.15405651777575205</c:v>
                </c:pt>
                <c:pt idx="1">
                  <c:v>0.18687329079307202</c:v>
                </c:pt>
                <c:pt idx="2">
                  <c:v>5.5606198723792161E-2</c:v>
                </c:pt>
                <c:pt idx="3">
                  <c:v>8.4776663628076579E-2</c:v>
                </c:pt>
                <c:pt idx="4">
                  <c:v>5.3783044667274384E-2</c:v>
                </c:pt>
                <c:pt idx="5">
                  <c:v>9.1157702825888781E-2</c:v>
                </c:pt>
                <c:pt idx="6">
                  <c:v>5.3783044667274384E-2</c:v>
                </c:pt>
                <c:pt idx="7">
                  <c:v>7.4749316317228809E-2</c:v>
                </c:pt>
                <c:pt idx="8">
                  <c:v>6.4721969006381039E-2</c:v>
                </c:pt>
                <c:pt idx="9">
                  <c:v>8.8422971741112119E-2</c:v>
                </c:pt>
                <c:pt idx="10">
                  <c:v>2.6435733819507749E-2</c:v>
                </c:pt>
                <c:pt idx="11">
                  <c:v>3.6463081130355514E-3</c:v>
                </c:pt>
              </c:numCache>
            </c:numRef>
          </c:val>
          <c:extLst>
            <c:ext xmlns:c16="http://schemas.microsoft.com/office/drawing/2014/chart" uri="{C3380CC4-5D6E-409C-BE32-E72D297353CC}">
              <c16:uniqueId val="{00000004-C618-446C-A25D-79C31DBB4800}"/>
            </c:ext>
          </c:extLst>
        </c:ser>
        <c:ser>
          <c:idx val="2"/>
          <c:order val="2"/>
          <c:tx>
            <c:strRef>
              <c:f>'Q18.DX実行の上での課題'!$O$2</c:f>
              <c:strCache>
                <c:ptCount val="1"/>
                <c:pt idx="0">
                  <c:v>3番目</c:v>
                </c:pt>
              </c:strCache>
            </c:strRef>
          </c:tx>
          <c:spPr>
            <a:solidFill>
              <a:srgbClr val="2E75B6"/>
            </a:solidFill>
            <a:ln>
              <a:solidFill>
                <a:schemeClr val="tx1"/>
              </a:solidFill>
            </a:ln>
            <a:effectLst/>
          </c:spPr>
          <c:invertIfNegative val="0"/>
          <c:dLbls>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90-45ED-807E-1B6505330DB6}"/>
                </c:ext>
              </c:extLst>
            </c:dLbl>
            <c:dLbl>
              <c:idx val="8"/>
              <c:layout>
                <c:manualLayout>
                  <c:x val="3.0093446703313227E-3"/>
                  <c:y val="2.2366881269436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18-446C-A25D-79C31DBB4800}"/>
                </c:ext>
              </c:extLst>
            </c:dLbl>
            <c:dLbl>
              <c:idx val="9"/>
              <c:layout>
                <c:manualLayout>
                  <c:x val="7.509479299841481E-3"/>
                  <c:y val="2.23668812798522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8-446C-A25D-79C31DBB4800}"/>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18-446C-A25D-79C31DBB4800}"/>
                </c:ext>
              </c:extLst>
            </c:dLbl>
            <c:dLbl>
              <c:idx val="11"/>
              <c:delete val="1"/>
              <c:extLst>
                <c:ext xmlns:c15="http://schemas.microsoft.com/office/drawing/2012/chart" uri="{CE6537A1-D6FC-4f65-9D91-7224C49458BB}"/>
                <c:ext xmlns:c16="http://schemas.microsoft.com/office/drawing/2014/chart" uri="{C3380CC4-5D6E-409C-BE32-E72D297353CC}">
                  <c16:uniqueId val="{00000008-C618-446C-A25D-79C31DBB4800}"/>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'Q18.DX実行の上での課題'!$L$3:$L$14</c:f>
              <c:strCache>
                <c:ptCount val="12"/>
                <c:pt idx="0">
                  <c:v>事業部門におけるDXを担う人材の育成・確保（n=459）</c:v>
                </c:pt>
                <c:pt idx="1">
                  <c:v>デジタル技術やデータ活用に精通した人材の育成・確保（n=511）</c:v>
                </c:pt>
                <c:pt idx="2">
                  <c:v>社内外でのビジョン共有（n=269）</c:v>
                </c:pt>
                <c:pt idx="3">
                  <c:v>経営・事業部門・IT部門が相互に協力する体制の構築（n=293）</c:v>
                </c:pt>
                <c:pt idx="4">
                  <c:v>経営トップのコミットメント（n=207）</c:v>
                </c:pt>
                <c:pt idx="5">
                  <c:v>外部との連携に向けた取り組み（n=250）</c:v>
                </c:pt>
                <c:pt idx="6">
                  <c:v>既存技術への依存からの脱却（n=212）</c:v>
                </c:pt>
                <c:pt idx="7">
                  <c:v>DXの取り組みの事業(現場レベル)までの落とし込み（n=288）</c:v>
                </c:pt>
                <c:pt idx="8">
                  <c:v>失敗から学び、継続的に挑戦する仕組みの構築（n=184）</c:v>
                </c:pt>
                <c:pt idx="9">
                  <c:v>｢業務に精通した人材｣と｢技術に精通した人材｣を融合する仕組み（n=294）</c:v>
                </c:pt>
                <c:pt idx="10">
                  <c:v>技術的負債の対応（n=109）</c:v>
                </c:pt>
                <c:pt idx="11">
                  <c:v>その他（n=22）</c:v>
                </c:pt>
              </c:strCache>
            </c:strRef>
          </c:cat>
          <c:val>
            <c:numRef>
              <c:f>'Q18.DX実行の上での課題'!$O$3:$O$14</c:f>
              <c:numCache>
                <c:formatCode>0.0%</c:formatCode>
                <c:ptCount val="12"/>
                <c:pt idx="0">
                  <c:v>9.2069279854147673E-2</c:v>
                </c:pt>
                <c:pt idx="1">
                  <c:v>0.12123974475843209</c:v>
                </c:pt>
                <c:pt idx="2">
                  <c:v>4.9225159525979945E-2</c:v>
                </c:pt>
                <c:pt idx="3">
                  <c:v>7.8395624430264363E-2</c:v>
                </c:pt>
                <c:pt idx="4">
                  <c:v>3.2816773017319965E-2</c:v>
                </c:pt>
                <c:pt idx="5">
                  <c:v>7.0191431175934363E-2</c:v>
                </c:pt>
                <c:pt idx="6">
                  <c:v>8.2041932543299903E-2</c:v>
                </c:pt>
                <c:pt idx="7">
                  <c:v>0.13309024612579762</c:v>
                </c:pt>
                <c:pt idx="8">
                  <c:v>5.1959890610756607E-2</c:v>
                </c:pt>
                <c:pt idx="9">
                  <c:v>0.13582497721057429</c:v>
                </c:pt>
                <c:pt idx="10">
                  <c:v>3.9197812215132181E-2</c:v>
                </c:pt>
                <c:pt idx="11">
                  <c:v>0</c:v>
                </c:pt>
              </c:numCache>
            </c:numRef>
          </c:val>
          <c:extLst>
            <c:ext xmlns:c16="http://schemas.microsoft.com/office/drawing/2014/chart" uri="{C3380CC4-5D6E-409C-BE32-E72D297353CC}">
              <c16:uniqueId val="{00000009-C618-446C-A25D-79C31DBB4800}"/>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5397718676122916"/>
          <c:y val="0.79281555555555561"/>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9140657511443"/>
          <c:y val="6.5597555555555562E-2"/>
          <c:w val="0.49775530586766542"/>
          <c:h val="0.91585097660316828"/>
        </c:manualLayout>
      </c:layout>
      <c:barChart>
        <c:barDir val="bar"/>
        <c:grouping val="stacked"/>
        <c:varyColors val="0"/>
        <c:ser>
          <c:idx val="0"/>
          <c:order val="0"/>
          <c:tx>
            <c:strRef>
              <c:f>'Q18.DX実行の上での課題＜DX活発＞'!$M$2</c:f>
              <c:strCache>
                <c:ptCount val="1"/>
                <c:pt idx="0">
                  <c:v>1番目　(N=377)</c:v>
                </c:pt>
              </c:strCache>
            </c:strRef>
          </c:tx>
          <c:spPr>
            <a:solidFill>
              <a:srgbClr val="FF9966"/>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C-1F9A-44C5-8E36-CC536821234B}"/>
                </c:ext>
              </c:extLst>
            </c:dLbl>
            <c:dLbl>
              <c:idx val="11"/>
              <c:delete val="1"/>
              <c:extLst>
                <c:ext xmlns:c15="http://schemas.microsoft.com/office/drawing/2012/chart" uri="{CE6537A1-D6FC-4f65-9D91-7224C49458BB}"/>
                <c:ext xmlns:c16="http://schemas.microsoft.com/office/drawing/2014/chart" uri="{C3380CC4-5D6E-409C-BE32-E72D297353CC}">
                  <c16:uniqueId val="{0000000D-1F9A-44C5-8E36-CC536821234B}"/>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'Q18.DX実行の上での課題＜DX活発＞'!$L$3:$L$14</c:f>
              <c:strCache>
                <c:ptCount val="12"/>
                <c:pt idx="0">
                  <c:v>デジタル技術やデータ活用に精通した人材の育成・確保（n=181）</c:v>
                </c:pt>
                <c:pt idx="1">
                  <c:v>事業部門におけるDXを担う人材の育成・確保（n=157）</c:v>
                </c:pt>
                <c:pt idx="2">
                  <c:v>社内外でのビジョン共有（n=87）</c:v>
                </c:pt>
                <c:pt idx="3">
                  <c:v>経営・事業部門・IT部門が相互に協力する体制の構築（n=112）</c:v>
                </c:pt>
                <c:pt idx="4">
                  <c:v>外部との連携に向けた取り組み（n=94）</c:v>
                </c:pt>
                <c:pt idx="5">
                  <c:v>経営トップのコミットメント（n=48）</c:v>
                </c:pt>
                <c:pt idx="6">
                  <c:v>DXの取り組みの事業(現場レベル)までの落とし込み（n=111）</c:v>
                </c:pt>
                <c:pt idx="7">
                  <c:v>失敗から学び、継続的に挑戦する仕組みの構築（n=64）</c:v>
                </c:pt>
                <c:pt idx="8">
                  <c:v>｢業務に精通した人材｣と｢技術に精通した人材｣を融合する仕組み（n=108）</c:v>
                </c:pt>
                <c:pt idx="9">
                  <c:v>既存技術への依存からの脱却（n=71）</c:v>
                </c:pt>
                <c:pt idx="10">
                  <c:v>技術的負債の対応（n=37）</c:v>
                </c:pt>
                <c:pt idx="11">
                  <c:v>その他（n=7）</c:v>
                </c:pt>
              </c:strCache>
            </c:strRef>
          </c:cat>
          <c:val>
            <c:numRef>
              <c:f>'Q18.DX実行の上での課題＜DX活発＞'!$M$3:$M$14</c:f>
              <c:numCache>
                <c:formatCode>0.0%</c:formatCode>
                <c:ptCount val="12"/>
                <c:pt idx="0">
                  <c:v>0.18037135278514588</c:v>
                </c:pt>
                <c:pt idx="1">
                  <c:v>0.17241379310344829</c:v>
                </c:pt>
                <c:pt idx="2">
                  <c:v>0.14058355437665782</c:v>
                </c:pt>
                <c:pt idx="3">
                  <c:v>0.10610079575596817</c:v>
                </c:pt>
                <c:pt idx="4">
                  <c:v>7.4270557029177717E-2</c:v>
                </c:pt>
                <c:pt idx="5">
                  <c:v>7.161803713527852E-2</c:v>
                </c:pt>
                <c:pt idx="6">
                  <c:v>6.3660477453580902E-2</c:v>
                </c:pt>
                <c:pt idx="7">
                  <c:v>6.3660477453580902E-2</c:v>
                </c:pt>
                <c:pt idx="8">
                  <c:v>5.0397877984084884E-2</c:v>
                </c:pt>
                <c:pt idx="9">
                  <c:v>4.5092838196286469E-2</c:v>
                </c:pt>
                <c:pt idx="10">
                  <c:v>2.1220159151193633E-2</c:v>
                </c:pt>
                <c:pt idx="11">
                  <c:v>1.0610079575596816E-2</c:v>
                </c:pt>
              </c:numCache>
            </c:numRef>
          </c:val>
          <c:extLst>
            <c:ext xmlns:c16="http://schemas.microsoft.com/office/drawing/2014/chart" uri="{C3380CC4-5D6E-409C-BE32-E72D297353CC}">
              <c16:uniqueId val="{00000000-1F9A-44C5-8E36-CC536821234B}"/>
            </c:ext>
          </c:extLst>
        </c:ser>
        <c:ser>
          <c:idx val="1"/>
          <c:order val="1"/>
          <c:tx>
            <c:strRef>
              <c:f>'Q18.DX実行の上での課題＜DX活発＞'!$N$2</c:f>
              <c:strCache>
                <c:ptCount val="1"/>
                <c:pt idx="0">
                  <c:v>2番目</c:v>
                </c:pt>
              </c:strCache>
            </c:strRef>
          </c:tx>
          <c:spPr>
            <a:solidFill>
              <a:srgbClr val="FFFF99"/>
            </a:solidFill>
            <a:ln>
              <a:solidFill>
                <a:schemeClr val="tx1"/>
              </a:solidFill>
            </a:ln>
            <a:effectLst/>
          </c:spPr>
          <c:invertIfNegative val="0"/>
          <c:dLbls>
            <c:dLbl>
              <c:idx val="5"/>
              <c:layout>
                <c:manualLayout>
                  <c:x val="3.963795255930087E-3"/>
                  <c:y val="-5.0306980803327406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05264253017062E-2"/>
                      <c:h val="7.6651555555555556E-2"/>
                    </c:manualLayout>
                  </c15:layout>
                </c:ext>
                <c:ext xmlns:c16="http://schemas.microsoft.com/office/drawing/2014/chart" uri="{C3380CC4-5D6E-409C-BE32-E72D297353CC}">
                  <c16:uniqueId val="{0000000B-1F9A-44C5-8E36-CC536821234B}"/>
                </c:ext>
              </c:extLst>
            </c:dLbl>
            <c:dLbl>
              <c:idx val="8"/>
              <c:layout>
                <c:manualLayout>
                  <c:x val="6.00191234159765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A-44C5-8E36-CC536821234B}"/>
                </c:ext>
              </c:extLst>
            </c:dLbl>
            <c:dLbl>
              <c:idx val="11"/>
              <c:delete val="1"/>
              <c:extLst>
                <c:ext xmlns:c15="http://schemas.microsoft.com/office/drawing/2012/chart" uri="{CE6537A1-D6FC-4f65-9D91-7224C49458BB}"/>
                <c:ext xmlns:c16="http://schemas.microsoft.com/office/drawing/2014/chart" uri="{C3380CC4-5D6E-409C-BE32-E72D297353CC}">
                  <c16:uniqueId val="{00000003-1F9A-44C5-8E36-CC536821234B}"/>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'Q18.DX実行の上での課題＜DX活発＞'!$L$3:$L$14</c:f>
              <c:strCache>
                <c:ptCount val="12"/>
                <c:pt idx="0">
                  <c:v>デジタル技術やデータ活用に精通した人材の育成・確保（n=181）</c:v>
                </c:pt>
                <c:pt idx="1">
                  <c:v>事業部門におけるDXを担う人材の育成・確保（n=157）</c:v>
                </c:pt>
                <c:pt idx="2">
                  <c:v>社内外でのビジョン共有（n=87）</c:v>
                </c:pt>
                <c:pt idx="3">
                  <c:v>経営・事業部門・IT部門が相互に協力する体制の構築（n=112）</c:v>
                </c:pt>
                <c:pt idx="4">
                  <c:v>外部との連携に向けた取り組み（n=94）</c:v>
                </c:pt>
                <c:pt idx="5">
                  <c:v>経営トップのコミットメント（n=48）</c:v>
                </c:pt>
                <c:pt idx="6">
                  <c:v>DXの取り組みの事業(現場レベル)までの落とし込み（n=111）</c:v>
                </c:pt>
                <c:pt idx="7">
                  <c:v>失敗から学び、継続的に挑戦する仕組みの構築（n=64）</c:v>
                </c:pt>
                <c:pt idx="8">
                  <c:v>｢業務に精通した人材｣と｢技術に精通した人材｣を融合する仕組み（n=108）</c:v>
                </c:pt>
                <c:pt idx="9">
                  <c:v>既存技術への依存からの脱却（n=71）</c:v>
                </c:pt>
                <c:pt idx="10">
                  <c:v>技術的負債の対応（n=37）</c:v>
                </c:pt>
                <c:pt idx="11">
                  <c:v>その他（n=7）</c:v>
                </c:pt>
              </c:strCache>
            </c:strRef>
          </c:cat>
          <c:val>
            <c:numRef>
              <c:f>'Q18.DX実行の上での課題＜DX活発＞'!$N$3:$N$14</c:f>
              <c:numCache>
                <c:formatCode>0.0%</c:formatCode>
                <c:ptCount val="12"/>
                <c:pt idx="0">
                  <c:v>0.1830238726790451</c:v>
                </c:pt>
                <c:pt idx="1">
                  <c:v>0.14323607427055704</c:v>
                </c:pt>
                <c:pt idx="2">
                  <c:v>4.2440318302387266E-2</c:v>
                </c:pt>
                <c:pt idx="3">
                  <c:v>0.10079575596816977</c:v>
                </c:pt>
                <c:pt idx="4">
                  <c:v>9.0185676392572939E-2</c:v>
                </c:pt>
                <c:pt idx="5">
                  <c:v>3.1830238726790451E-2</c:v>
                </c:pt>
                <c:pt idx="6">
                  <c:v>9.5490716180371346E-2</c:v>
                </c:pt>
                <c:pt idx="7">
                  <c:v>6.1007957559681698E-2</c:v>
                </c:pt>
                <c:pt idx="8">
                  <c:v>0.11405835543766578</c:v>
                </c:pt>
                <c:pt idx="9">
                  <c:v>5.0397877984084884E-2</c:v>
                </c:pt>
                <c:pt idx="10">
                  <c:v>2.9177718832891247E-2</c:v>
                </c:pt>
                <c:pt idx="11">
                  <c:v>7.9575596816976128E-3</c:v>
                </c:pt>
              </c:numCache>
            </c:numRef>
          </c:val>
          <c:extLst>
            <c:ext xmlns:c16="http://schemas.microsoft.com/office/drawing/2014/chart" uri="{C3380CC4-5D6E-409C-BE32-E72D297353CC}">
              <c16:uniqueId val="{00000004-1F9A-44C5-8E36-CC536821234B}"/>
            </c:ext>
          </c:extLst>
        </c:ser>
        <c:ser>
          <c:idx val="2"/>
          <c:order val="2"/>
          <c:tx>
            <c:strRef>
              <c:f>'Q18.DX実行の上での課題＜DX活発＞'!$O$2</c:f>
              <c:strCache>
                <c:ptCount val="1"/>
                <c:pt idx="0">
                  <c:v>3番目</c:v>
                </c:pt>
              </c:strCache>
            </c:strRef>
          </c:tx>
          <c:spPr>
            <a:solidFill>
              <a:srgbClr val="2E75B6"/>
            </a:solidFill>
            <a:ln>
              <a:solidFill>
                <a:schemeClr val="tx1"/>
              </a:solidFill>
            </a:ln>
            <a:effectLst/>
          </c:spPr>
          <c:invertIfNegative val="0"/>
          <c:dLbls>
            <c:dLbl>
              <c:idx val="5"/>
              <c:layout>
                <c:manualLayout>
                  <c:x val="3.5674157303370785E-2"/>
                  <c:y val="-1.4111111111111104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605264253017062E-2"/>
                      <c:h val="4.5607111111111112E-2"/>
                    </c:manualLayout>
                  </c15:layout>
                </c:ext>
                <c:ext xmlns:c16="http://schemas.microsoft.com/office/drawing/2014/chart" uri="{C3380CC4-5D6E-409C-BE32-E72D297353CC}">
                  <c16:uniqueId val="{0000000A-1F9A-44C5-8E36-CC536821234B}"/>
                </c:ext>
              </c:extLst>
            </c:dLbl>
            <c:dLbl>
              <c:idx val="11"/>
              <c:delete val="1"/>
              <c:extLst>
                <c:ext xmlns:c15="http://schemas.microsoft.com/office/drawing/2012/chart" uri="{CE6537A1-D6FC-4f65-9D91-7224C49458BB}"/>
                <c:ext xmlns:c16="http://schemas.microsoft.com/office/drawing/2014/chart" uri="{C3380CC4-5D6E-409C-BE32-E72D297353CC}">
                  <c16:uniqueId val="{00000008-1F9A-44C5-8E36-CC536821234B}"/>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'Q18.DX実行の上での課題＜DX活発＞'!$L$3:$L$14</c:f>
              <c:strCache>
                <c:ptCount val="12"/>
                <c:pt idx="0">
                  <c:v>デジタル技術やデータ活用に精通した人材の育成・確保（n=181）</c:v>
                </c:pt>
                <c:pt idx="1">
                  <c:v>事業部門におけるDXを担う人材の育成・確保（n=157）</c:v>
                </c:pt>
                <c:pt idx="2">
                  <c:v>社内外でのビジョン共有（n=87）</c:v>
                </c:pt>
                <c:pt idx="3">
                  <c:v>経営・事業部門・IT部門が相互に協力する体制の構築（n=112）</c:v>
                </c:pt>
                <c:pt idx="4">
                  <c:v>外部との連携に向けた取り組み（n=94）</c:v>
                </c:pt>
                <c:pt idx="5">
                  <c:v>経営トップのコミットメント（n=48）</c:v>
                </c:pt>
                <c:pt idx="6">
                  <c:v>DXの取り組みの事業(現場レベル)までの落とし込み（n=111）</c:v>
                </c:pt>
                <c:pt idx="7">
                  <c:v>失敗から学び、継続的に挑戦する仕組みの構築（n=64）</c:v>
                </c:pt>
                <c:pt idx="8">
                  <c:v>｢業務に精通した人材｣と｢技術に精通した人材｣を融合する仕組み（n=108）</c:v>
                </c:pt>
                <c:pt idx="9">
                  <c:v>既存技術への依存からの脱却（n=71）</c:v>
                </c:pt>
                <c:pt idx="10">
                  <c:v>技術的負債の対応（n=37）</c:v>
                </c:pt>
                <c:pt idx="11">
                  <c:v>その他（n=7）</c:v>
                </c:pt>
              </c:strCache>
            </c:strRef>
          </c:cat>
          <c:val>
            <c:numRef>
              <c:f>'Q18.DX実行の上での課題＜DX活発＞'!$O$3:$O$14</c:f>
              <c:numCache>
                <c:formatCode>0.0%</c:formatCode>
                <c:ptCount val="12"/>
                <c:pt idx="0">
                  <c:v>0.11671087533156499</c:v>
                </c:pt>
                <c:pt idx="1">
                  <c:v>0.10079575596816977</c:v>
                </c:pt>
                <c:pt idx="2">
                  <c:v>4.7745358090185673E-2</c:v>
                </c:pt>
                <c:pt idx="3">
                  <c:v>9.0185676392572939E-2</c:v>
                </c:pt>
                <c:pt idx="4">
                  <c:v>8.4880636604774531E-2</c:v>
                </c:pt>
                <c:pt idx="5">
                  <c:v>2.3872679045092837E-2</c:v>
                </c:pt>
                <c:pt idx="6">
                  <c:v>0.13527851458885942</c:v>
                </c:pt>
                <c:pt idx="7">
                  <c:v>4.5092838196286469E-2</c:v>
                </c:pt>
                <c:pt idx="8">
                  <c:v>0.1220159151193634</c:v>
                </c:pt>
                <c:pt idx="9">
                  <c:v>9.2838196286472149E-2</c:v>
                </c:pt>
                <c:pt idx="10">
                  <c:v>4.7745358090185673E-2</c:v>
                </c:pt>
                <c:pt idx="11">
                  <c:v>0</c:v>
                </c:pt>
              </c:numCache>
            </c:numRef>
          </c:val>
          <c:extLst>
            <c:ext xmlns:c16="http://schemas.microsoft.com/office/drawing/2014/chart" uri="{C3380CC4-5D6E-409C-BE32-E72D297353CC}">
              <c16:uniqueId val="{00000009-1F9A-44C5-8E36-CC536821234B}"/>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5397718676122916"/>
          <c:y val="0.79281555555555561"/>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'Q18.DX実行の上での課題【ABCD】DX活発'!$J$70</c:f>
          <c:strCache>
            <c:ptCount val="1"/>
            <c:pt idx="0">
              <c:v>A.ユーザー企業 (N=95)
B.メーカー企業 (N=117）
C.サブシステム提供企業 (N=69）
D.サービス提供企業 (N=62）</c:v>
            </c:pt>
          </c:strCache>
        </c:strRef>
      </c:tx>
      <c:layout>
        <c:manualLayout>
          <c:xMode val="edge"/>
          <c:yMode val="edge"/>
          <c:x val="0.65563582375478924"/>
          <c:y val="0.8067264367816091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'Q18.DX実行の上での課題【ABCD】DX活発'!$S$6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146-40D9-BF72-CD0B9DDD6F6D}"/>
                </c:ext>
              </c:extLst>
            </c:dLbl>
            <c:dLbl>
              <c:idx val="5"/>
              <c:delete val="1"/>
              <c:extLst>
                <c:ext xmlns:c15="http://schemas.microsoft.com/office/drawing/2012/chart" uri="{CE6537A1-D6FC-4f65-9D91-7224C49458BB}"/>
                <c:ext xmlns:c16="http://schemas.microsoft.com/office/drawing/2014/chart" uri="{C3380CC4-5D6E-409C-BE32-E72D297353CC}">
                  <c16:uniqueId val="{00000001-B146-40D9-BF72-CD0B9DDD6F6D}"/>
                </c:ext>
              </c:extLst>
            </c:dLbl>
            <c:dLbl>
              <c:idx val="9"/>
              <c:layout>
                <c:manualLayout>
                  <c:x val="-1.4028352490421456E-2"/>
                  <c:y val="4.48308001848968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146-40D9-BF72-CD0B9DDD6F6D}"/>
                </c:ext>
              </c:extLst>
            </c:dLbl>
            <c:dLbl>
              <c:idx val="10"/>
              <c:delete val="1"/>
              <c:extLst>
                <c:ext xmlns:c15="http://schemas.microsoft.com/office/drawing/2012/chart" uri="{CE6537A1-D6FC-4f65-9D91-7224C49458BB}"/>
                <c:ext xmlns:c16="http://schemas.microsoft.com/office/drawing/2014/chart" uri="{C3380CC4-5D6E-409C-BE32-E72D297353CC}">
                  <c16:uniqueId val="{00000002-B146-40D9-BF72-CD0B9DDD6F6D}"/>
                </c:ext>
              </c:extLst>
            </c:dLbl>
            <c:dLbl>
              <c:idx val="13"/>
              <c:tx>
                <c:rich>
                  <a:bodyPr/>
                  <a:lstStyle/>
                  <a:p>
                    <a:fld id="{C9EF65CA-8C87-455D-A2EA-14477022D8C6}" type="VALUE">
                      <a:rPr lang="en-US" altLang="ja-JP" smtClean="0"/>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66-4231-B87B-F6C0E2339216}"/>
                </c:ext>
              </c:extLst>
            </c:dLbl>
            <c:dLbl>
              <c:idx val="15"/>
              <c:delete val="1"/>
              <c:extLst>
                <c:ext xmlns:c15="http://schemas.microsoft.com/office/drawing/2012/chart" uri="{CE6537A1-D6FC-4f65-9D91-7224C49458BB}"/>
                <c:ext xmlns:c16="http://schemas.microsoft.com/office/drawing/2014/chart" uri="{C3380CC4-5D6E-409C-BE32-E72D297353CC}">
                  <c16:uniqueId val="{00000003-B146-40D9-BF72-CD0B9DDD6F6D}"/>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6-4231-B87B-F6C0E2339216}"/>
                </c:ext>
              </c:extLst>
            </c:dLbl>
            <c:dLbl>
              <c:idx val="18"/>
              <c:layout>
                <c:manualLayout>
                  <c:x val="-1.4597701149425288E-2"/>
                  <c:y val="1.925468206476427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6-4231-B87B-F6C0E2339216}"/>
                </c:ext>
              </c:extLst>
            </c:dLbl>
            <c:dLbl>
              <c:idx val="20"/>
              <c:delete val="1"/>
              <c:extLst>
                <c:ext xmlns:c15="http://schemas.microsoft.com/office/drawing/2012/chart" uri="{CE6537A1-D6FC-4f65-9D91-7224C49458BB}"/>
                <c:ext xmlns:c16="http://schemas.microsoft.com/office/drawing/2014/chart" uri="{C3380CC4-5D6E-409C-BE32-E72D297353CC}">
                  <c16:uniqueId val="{00000004-B146-40D9-BF72-CD0B9DDD6F6D}"/>
                </c:ext>
              </c:extLst>
            </c:dLbl>
            <c:dLbl>
              <c:idx val="21"/>
              <c:delete val="1"/>
              <c:extLst>
                <c:ext xmlns:c15="http://schemas.microsoft.com/office/drawing/2012/chart" uri="{CE6537A1-D6FC-4f65-9D91-7224C49458BB}"/>
                <c:ext xmlns:c16="http://schemas.microsoft.com/office/drawing/2014/chart" uri="{C3380CC4-5D6E-409C-BE32-E72D297353CC}">
                  <c16:uniqueId val="{00000014-B146-40D9-BF72-CD0B9DDD6F6D}"/>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146-40D9-BF72-CD0B9DDD6F6D}"/>
                </c:ext>
              </c:extLst>
            </c:dLbl>
            <c:dLbl>
              <c:idx val="23"/>
              <c:delete val="1"/>
              <c:extLst>
                <c:ext xmlns:c15="http://schemas.microsoft.com/office/drawing/2012/chart" uri="{CE6537A1-D6FC-4f65-9D91-7224C49458BB}"/>
                <c:ext xmlns:c16="http://schemas.microsoft.com/office/drawing/2014/chart" uri="{C3380CC4-5D6E-409C-BE32-E72D297353CC}">
                  <c16:uniqueId val="{00000019-B146-40D9-BF72-CD0B9DDD6F6D}"/>
                </c:ext>
              </c:extLst>
            </c:dLbl>
            <c:dLbl>
              <c:idx val="24"/>
              <c:delete val="1"/>
              <c:extLst>
                <c:ext xmlns:c15="http://schemas.microsoft.com/office/drawing/2012/chart" uri="{CE6537A1-D6FC-4f65-9D91-7224C49458BB}"/>
                <c:ext xmlns:c16="http://schemas.microsoft.com/office/drawing/2014/chart" uri="{C3380CC4-5D6E-409C-BE32-E72D297353CC}">
                  <c16:uniqueId val="{0000001A-B146-40D9-BF72-CD0B9DDD6F6D}"/>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'Q18.DX実行の上での課題【ABCD】DX活発'!$R$32:$R$56</c:f>
              <c:strCache>
                <c:ptCount val="25"/>
                <c:pt idx="0">
                  <c:v>【 外部との連携に向けた取り組み 】                </c:v>
                </c:pt>
                <c:pt idx="1">
                  <c:v>A.ユーザー企業（n=12）</c:v>
                </c:pt>
                <c:pt idx="2">
                  <c:v>B.メーカー企業（n=27）</c:v>
                </c:pt>
                <c:pt idx="3">
                  <c:v>C.サブシステム提供企業（n=26）</c:v>
                </c:pt>
                <c:pt idx="4">
                  <c:v>D.サービス提供企業（n=19）</c:v>
                </c:pt>
                <c:pt idx="5">
                  <c:v>【 DXの取り組みの事業(現場レベル)落とし込み 】</c:v>
                </c:pt>
                <c:pt idx="6">
                  <c:v>A.ユーザー企業（n=34）</c:v>
                </c:pt>
                <c:pt idx="7">
                  <c:v>B.メーカー企業（n=37）</c:v>
                </c:pt>
                <c:pt idx="8">
                  <c:v>C.サブシステム提供企業（n=17）</c:v>
                </c:pt>
                <c:pt idx="9">
                  <c:v>D.サービス提供企業（n=10）</c:v>
                </c:pt>
                <c:pt idx="10">
                  <c:v>【 失敗から学び継続的に挑戦する仕組みの構築 】</c:v>
                </c:pt>
                <c:pt idx="11">
                  <c:v>A.ユーザー企業（n=17）</c:v>
                </c:pt>
                <c:pt idx="12">
                  <c:v>B.メーカー企業（n=16）</c:v>
                </c:pt>
                <c:pt idx="13">
                  <c:v>C.サブシステム提供企業（n=13）</c:v>
                </c:pt>
                <c:pt idx="14">
                  <c:v>D.サービス提供企業（n=  9）</c:v>
                </c:pt>
                <c:pt idx="15">
                  <c:v>【 ｢業務に精通した人材｣｢技術に精通した人材｣を融合する仕組み 】</c:v>
                </c:pt>
                <c:pt idx="16">
                  <c:v>A.ユーザー企業（n=29）</c:v>
                </c:pt>
                <c:pt idx="17">
                  <c:v>B.メーカー企業（n=38）</c:v>
                </c:pt>
                <c:pt idx="18">
                  <c:v>C.サブシステム提供企業（n=18）</c:v>
                </c:pt>
                <c:pt idx="19">
                  <c:v>D.サービス提供企業（n=17）</c:v>
                </c:pt>
                <c:pt idx="20">
                  <c:v>【 技術的負債の対応 】                      </c:v>
                </c:pt>
                <c:pt idx="21">
                  <c:v>A.ユーザー企業（n=  7）</c:v>
                </c:pt>
                <c:pt idx="22">
                  <c:v>B.メーカー企業（n=18）</c:v>
                </c:pt>
                <c:pt idx="23">
                  <c:v>C.サブシステム提供企業（n=  4）</c:v>
                </c:pt>
                <c:pt idx="24">
                  <c:v>D.サービス提供企業（n=  6）</c:v>
                </c:pt>
              </c:strCache>
            </c:strRef>
          </c:cat>
          <c:val>
            <c:numRef>
              <c:f>'Q18.DX実行の上での課題【ABCD】DX活発'!$S$32:$S$56</c:f>
              <c:numCache>
                <c:formatCode>0.0%</c:formatCode>
                <c:ptCount val="25"/>
                <c:pt idx="0" formatCode="General">
                  <c:v>0</c:v>
                </c:pt>
                <c:pt idx="1">
                  <c:v>4.2105263157894736E-2</c:v>
                </c:pt>
                <c:pt idx="2">
                  <c:v>5.128205128205128E-2</c:v>
                </c:pt>
                <c:pt idx="3">
                  <c:v>0.13043478260869565</c:v>
                </c:pt>
                <c:pt idx="4">
                  <c:v>9.6774193548387094E-2</c:v>
                </c:pt>
                <c:pt idx="5" formatCode="General">
                  <c:v>0</c:v>
                </c:pt>
                <c:pt idx="6">
                  <c:v>8.4210526315789472E-2</c:v>
                </c:pt>
                <c:pt idx="7">
                  <c:v>5.9829059829059832E-2</c:v>
                </c:pt>
                <c:pt idx="8">
                  <c:v>5.7971014492753624E-2</c:v>
                </c:pt>
                <c:pt idx="9">
                  <c:v>1.6129032258064516E-2</c:v>
                </c:pt>
                <c:pt idx="10" formatCode="General">
                  <c:v>0</c:v>
                </c:pt>
                <c:pt idx="11">
                  <c:v>5.2631578947368418E-2</c:v>
                </c:pt>
                <c:pt idx="12">
                  <c:v>5.9829059829059832E-2</c:v>
                </c:pt>
                <c:pt idx="13">
                  <c:v>2.8985507246376812E-2</c:v>
                </c:pt>
                <c:pt idx="14">
                  <c:v>6.4516129032258063E-2</c:v>
                </c:pt>
                <c:pt idx="15" formatCode="General">
                  <c:v>0</c:v>
                </c:pt>
                <c:pt idx="16">
                  <c:v>3.1578947368421054E-2</c:v>
                </c:pt>
                <c:pt idx="17">
                  <c:v>5.9829059829059832E-2</c:v>
                </c:pt>
                <c:pt idx="18">
                  <c:v>2.8985507246376812E-2</c:v>
                </c:pt>
                <c:pt idx="19">
                  <c:v>8.0645161290322578E-2</c:v>
                </c:pt>
                <c:pt idx="20" formatCode="General">
                  <c:v>0</c:v>
                </c:pt>
                <c:pt idx="21">
                  <c:v>2.1052631578947368E-2</c:v>
                </c:pt>
                <c:pt idx="22">
                  <c:v>4.2735042735042736E-2</c:v>
                </c:pt>
                <c:pt idx="23">
                  <c:v>0</c:v>
                </c:pt>
                <c:pt idx="24">
                  <c:v>1.6129032258064516E-2</c:v>
                </c:pt>
              </c:numCache>
            </c:numRef>
          </c:val>
          <c:extLst>
            <c:ext xmlns:c16="http://schemas.microsoft.com/office/drawing/2014/chart" uri="{C3380CC4-5D6E-409C-BE32-E72D297353CC}">
              <c16:uniqueId val="{00000005-B146-40D9-BF72-CD0B9DDD6F6D}"/>
            </c:ext>
          </c:extLst>
        </c:ser>
        <c:ser>
          <c:idx val="2"/>
          <c:order val="1"/>
          <c:tx>
            <c:strRef>
              <c:f>'Q18.DX実行の上での課題【ABCD】DX活発'!$T$6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146-40D9-BF72-CD0B9DDD6F6D}"/>
                </c:ext>
              </c:extLst>
            </c:dLbl>
            <c:dLbl>
              <c:idx val="5"/>
              <c:delete val="1"/>
              <c:extLst>
                <c:ext xmlns:c15="http://schemas.microsoft.com/office/drawing/2012/chart" uri="{CE6537A1-D6FC-4f65-9D91-7224C49458BB}"/>
                <c:ext xmlns:c16="http://schemas.microsoft.com/office/drawing/2014/chart" uri="{C3380CC4-5D6E-409C-BE32-E72D297353CC}">
                  <c16:uniqueId val="{00000007-B146-40D9-BF72-CD0B9DDD6F6D}"/>
                </c:ext>
              </c:extLst>
            </c:dLbl>
            <c:dLbl>
              <c:idx val="10"/>
              <c:delete val="1"/>
              <c:extLst>
                <c:ext xmlns:c15="http://schemas.microsoft.com/office/drawing/2012/chart" uri="{CE6537A1-D6FC-4f65-9D91-7224C49458BB}"/>
                <c:ext xmlns:c16="http://schemas.microsoft.com/office/drawing/2014/chart" uri="{C3380CC4-5D6E-409C-BE32-E72D297353CC}">
                  <c16:uniqueId val="{00000008-B146-40D9-BF72-CD0B9DDD6F6D}"/>
                </c:ext>
              </c:extLst>
            </c:dLbl>
            <c:dLbl>
              <c:idx val="15"/>
              <c:delete val="1"/>
              <c:extLst>
                <c:ext xmlns:c15="http://schemas.microsoft.com/office/drawing/2012/chart" uri="{CE6537A1-D6FC-4f65-9D91-7224C49458BB}"/>
                <c:ext xmlns:c16="http://schemas.microsoft.com/office/drawing/2014/chart" uri="{C3380CC4-5D6E-409C-BE32-E72D297353CC}">
                  <c16:uniqueId val="{00000009-B146-40D9-BF72-CD0B9DDD6F6D}"/>
                </c:ext>
              </c:extLst>
            </c:dLbl>
            <c:dLbl>
              <c:idx val="20"/>
              <c:delete val="1"/>
              <c:extLst>
                <c:ext xmlns:c15="http://schemas.microsoft.com/office/drawing/2012/chart" uri="{CE6537A1-D6FC-4f65-9D91-7224C49458BB}"/>
                <c:ext xmlns:c16="http://schemas.microsoft.com/office/drawing/2014/chart" uri="{C3380CC4-5D6E-409C-BE32-E72D297353CC}">
                  <c16:uniqueId val="{0000000A-B146-40D9-BF72-CD0B9DDD6F6D}"/>
                </c:ext>
              </c:extLst>
            </c:dLbl>
            <c:dLbl>
              <c:idx val="21"/>
              <c:delete val="1"/>
              <c:extLst>
                <c:ext xmlns:c15="http://schemas.microsoft.com/office/drawing/2012/chart" uri="{CE6537A1-D6FC-4f65-9D91-7224C49458BB}"/>
                <c:ext xmlns:c16="http://schemas.microsoft.com/office/drawing/2014/chart" uri="{C3380CC4-5D6E-409C-BE32-E72D297353CC}">
                  <c16:uniqueId val="{00000016-B146-40D9-BF72-CD0B9DDD6F6D}"/>
                </c:ext>
              </c:extLst>
            </c:dLbl>
            <c:dLbl>
              <c:idx val="23"/>
              <c:delete val="1"/>
              <c:extLst>
                <c:ext xmlns:c15="http://schemas.microsoft.com/office/drawing/2012/chart" uri="{CE6537A1-D6FC-4f65-9D91-7224C49458BB}"/>
                <c:ext xmlns:c16="http://schemas.microsoft.com/office/drawing/2014/chart" uri="{C3380CC4-5D6E-409C-BE32-E72D297353CC}">
                  <c16:uniqueId val="{00000017-B146-40D9-BF72-CD0B9DDD6F6D}"/>
                </c:ext>
              </c:extLst>
            </c:dLbl>
            <c:dLbl>
              <c:idx val="24"/>
              <c:delete val="1"/>
              <c:extLst>
                <c:ext xmlns:c15="http://schemas.microsoft.com/office/drawing/2012/chart" uri="{CE6537A1-D6FC-4f65-9D91-7224C49458BB}"/>
                <c:ext xmlns:c16="http://schemas.microsoft.com/office/drawing/2014/chart" uri="{C3380CC4-5D6E-409C-BE32-E72D297353CC}">
                  <c16:uniqueId val="{0000001C-B146-40D9-BF72-CD0B9DDD6F6D}"/>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'Q18.DX実行の上での課題【ABCD】DX活発'!$R$32:$R$56</c:f>
              <c:strCache>
                <c:ptCount val="25"/>
                <c:pt idx="0">
                  <c:v>【 外部との連携に向けた取り組み 】                </c:v>
                </c:pt>
                <c:pt idx="1">
                  <c:v>A.ユーザー企業（n=12）</c:v>
                </c:pt>
                <c:pt idx="2">
                  <c:v>B.メーカー企業（n=27）</c:v>
                </c:pt>
                <c:pt idx="3">
                  <c:v>C.サブシステム提供企業（n=26）</c:v>
                </c:pt>
                <c:pt idx="4">
                  <c:v>D.サービス提供企業（n=19）</c:v>
                </c:pt>
                <c:pt idx="5">
                  <c:v>【 DXの取り組みの事業(現場レベル)落とし込み 】</c:v>
                </c:pt>
                <c:pt idx="6">
                  <c:v>A.ユーザー企業（n=34）</c:v>
                </c:pt>
                <c:pt idx="7">
                  <c:v>B.メーカー企業（n=37）</c:v>
                </c:pt>
                <c:pt idx="8">
                  <c:v>C.サブシステム提供企業（n=17）</c:v>
                </c:pt>
                <c:pt idx="9">
                  <c:v>D.サービス提供企業（n=10）</c:v>
                </c:pt>
                <c:pt idx="10">
                  <c:v>【 失敗から学び継続的に挑戦する仕組みの構築 】</c:v>
                </c:pt>
                <c:pt idx="11">
                  <c:v>A.ユーザー企業（n=17）</c:v>
                </c:pt>
                <c:pt idx="12">
                  <c:v>B.メーカー企業（n=16）</c:v>
                </c:pt>
                <c:pt idx="13">
                  <c:v>C.サブシステム提供企業（n=13）</c:v>
                </c:pt>
                <c:pt idx="14">
                  <c:v>D.サービス提供企業（n=  9）</c:v>
                </c:pt>
                <c:pt idx="15">
                  <c:v>【 ｢業務に精通した人材｣｢技術に精通した人材｣を融合する仕組み 】</c:v>
                </c:pt>
                <c:pt idx="16">
                  <c:v>A.ユーザー企業（n=29）</c:v>
                </c:pt>
                <c:pt idx="17">
                  <c:v>B.メーカー企業（n=38）</c:v>
                </c:pt>
                <c:pt idx="18">
                  <c:v>C.サブシステム提供企業（n=18）</c:v>
                </c:pt>
                <c:pt idx="19">
                  <c:v>D.サービス提供企業（n=17）</c:v>
                </c:pt>
                <c:pt idx="20">
                  <c:v>【 技術的負債の対応 】                      </c:v>
                </c:pt>
                <c:pt idx="21">
                  <c:v>A.ユーザー企業（n=  7）</c:v>
                </c:pt>
                <c:pt idx="22">
                  <c:v>B.メーカー企業（n=18）</c:v>
                </c:pt>
                <c:pt idx="23">
                  <c:v>C.サブシステム提供企業（n=  4）</c:v>
                </c:pt>
                <c:pt idx="24">
                  <c:v>D.サービス提供企業（n=  6）</c:v>
                </c:pt>
              </c:strCache>
            </c:strRef>
          </c:cat>
          <c:val>
            <c:numRef>
              <c:f>'Q18.DX実行の上での課題【ABCD】DX活発'!$T$32:$T$56</c:f>
              <c:numCache>
                <c:formatCode>0.0%</c:formatCode>
                <c:ptCount val="25"/>
                <c:pt idx="0" formatCode="General">
                  <c:v>0</c:v>
                </c:pt>
                <c:pt idx="1">
                  <c:v>6.3157894736842107E-2</c:v>
                </c:pt>
                <c:pt idx="2">
                  <c:v>9.4017094017094016E-2</c:v>
                </c:pt>
                <c:pt idx="3">
                  <c:v>0.11594202898550725</c:v>
                </c:pt>
                <c:pt idx="4">
                  <c:v>9.6774193548387094E-2</c:v>
                </c:pt>
                <c:pt idx="5" formatCode="General">
                  <c:v>0</c:v>
                </c:pt>
                <c:pt idx="6">
                  <c:v>0.1368421052631579</c:v>
                </c:pt>
                <c:pt idx="7">
                  <c:v>0.10256410256410256</c:v>
                </c:pt>
                <c:pt idx="8">
                  <c:v>8.6956521739130432E-2</c:v>
                </c:pt>
                <c:pt idx="9">
                  <c:v>3.2258064516129031E-2</c:v>
                </c:pt>
                <c:pt idx="10" formatCode="General">
                  <c:v>0</c:v>
                </c:pt>
                <c:pt idx="11">
                  <c:v>5.2631578947368418E-2</c:v>
                </c:pt>
                <c:pt idx="12">
                  <c:v>3.4188034188034191E-2</c:v>
                </c:pt>
                <c:pt idx="13">
                  <c:v>0.10144927536231885</c:v>
                </c:pt>
                <c:pt idx="14">
                  <c:v>8.0645161290322578E-2</c:v>
                </c:pt>
                <c:pt idx="15" formatCode="General">
                  <c:v>0</c:v>
                </c:pt>
                <c:pt idx="16">
                  <c:v>0.11578947368421053</c:v>
                </c:pt>
                <c:pt idx="17">
                  <c:v>0.15384615384615385</c:v>
                </c:pt>
                <c:pt idx="18">
                  <c:v>0.11594202898550725</c:v>
                </c:pt>
                <c:pt idx="19">
                  <c:v>6.4516129032258063E-2</c:v>
                </c:pt>
                <c:pt idx="20" formatCode="General">
                  <c:v>0</c:v>
                </c:pt>
                <c:pt idx="21">
                  <c:v>3.1578947368421054E-2</c:v>
                </c:pt>
                <c:pt idx="22">
                  <c:v>3.4188034188034191E-2</c:v>
                </c:pt>
                <c:pt idx="23">
                  <c:v>1.4492753623188406E-2</c:v>
                </c:pt>
                <c:pt idx="24">
                  <c:v>3.2258064516129031E-2</c:v>
                </c:pt>
              </c:numCache>
            </c:numRef>
          </c:val>
          <c:extLst>
            <c:ext xmlns:c16="http://schemas.microsoft.com/office/drawing/2014/chart" uri="{C3380CC4-5D6E-409C-BE32-E72D297353CC}">
              <c16:uniqueId val="{0000000B-B146-40D9-BF72-CD0B9DDD6F6D}"/>
            </c:ext>
          </c:extLst>
        </c:ser>
        <c:ser>
          <c:idx val="1"/>
          <c:order val="2"/>
          <c:tx>
            <c:strRef>
              <c:f>'Q18.DX実行の上での課題【ABCD】DX活発'!$U$6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B146-40D9-BF72-CD0B9DDD6F6D}"/>
                </c:ext>
              </c:extLst>
            </c:dLbl>
            <c:dLbl>
              <c:idx val="1"/>
              <c:delete val="1"/>
              <c:extLst>
                <c:ext xmlns:c15="http://schemas.microsoft.com/office/drawing/2012/chart" uri="{CE6537A1-D6FC-4f65-9D91-7224C49458BB}"/>
                <c:ext xmlns:c16="http://schemas.microsoft.com/office/drawing/2014/chart" uri="{C3380CC4-5D6E-409C-BE32-E72D297353CC}">
                  <c16:uniqueId val="{00000013-B146-40D9-BF72-CD0B9DDD6F6D}"/>
                </c:ext>
              </c:extLst>
            </c:dLbl>
            <c:dLbl>
              <c:idx val="5"/>
              <c:delete val="1"/>
              <c:extLst>
                <c:ext xmlns:c15="http://schemas.microsoft.com/office/drawing/2012/chart" uri="{CE6537A1-D6FC-4f65-9D91-7224C49458BB}"/>
                <c:ext xmlns:c16="http://schemas.microsoft.com/office/drawing/2014/chart" uri="{C3380CC4-5D6E-409C-BE32-E72D297353CC}">
                  <c16:uniqueId val="{0000000D-B146-40D9-BF72-CD0B9DDD6F6D}"/>
                </c:ext>
              </c:extLst>
            </c:dLbl>
            <c:dLbl>
              <c:idx val="10"/>
              <c:delete val="1"/>
              <c:extLst>
                <c:ext xmlns:c15="http://schemas.microsoft.com/office/drawing/2012/chart" uri="{CE6537A1-D6FC-4f65-9D91-7224C49458BB}"/>
                <c:ext xmlns:c16="http://schemas.microsoft.com/office/drawing/2014/chart" uri="{C3380CC4-5D6E-409C-BE32-E72D297353CC}">
                  <c16:uniqueId val="{0000000E-B146-40D9-BF72-CD0B9DDD6F6D}"/>
                </c:ext>
              </c:extLst>
            </c:dLbl>
            <c:dLbl>
              <c:idx val="15"/>
              <c:delete val="1"/>
              <c:extLst>
                <c:ext xmlns:c15="http://schemas.microsoft.com/office/drawing/2012/chart" uri="{CE6537A1-D6FC-4f65-9D91-7224C49458BB}"/>
                <c:ext xmlns:c16="http://schemas.microsoft.com/office/drawing/2014/chart" uri="{C3380CC4-5D6E-409C-BE32-E72D297353CC}">
                  <c16:uniqueId val="{0000000F-B146-40D9-BF72-CD0B9DDD6F6D}"/>
                </c:ext>
              </c:extLst>
            </c:dLbl>
            <c:dLbl>
              <c:idx val="20"/>
              <c:delete val="1"/>
              <c:extLst>
                <c:ext xmlns:c15="http://schemas.microsoft.com/office/drawing/2012/chart" uri="{CE6537A1-D6FC-4f65-9D91-7224C49458BB}"/>
                <c:ext xmlns:c16="http://schemas.microsoft.com/office/drawing/2014/chart" uri="{C3380CC4-5D6E-409C-BE32-E72D297353CC}">
                  <c16:uniqueId val="{00000010-B146-40D9-BF72-CD0B9DDD6F6D}"/>
                </c:ext>
              </c:extLst>
            </c:dLbl>
            <c:dLbl>
              <c:idx val="21"/>
              <c:delete val="1"/>
              <c:extLst>
                <c:ext xmlns:c15="http://schemas.microsoft.com/office/drawing/2012/chart" uri="{CE6537A1-D6FC-4f65-9D91-7224C49458BB}"/>
                <c:ext xmlns:c16="http://schemas.microsoft.com/office/drawing/2014/chart" uri="{C3380CC4-5D6E-409C-BE32-E72D297353CC}">
                  <c16:uniqueId val="{00000015-B146-40D9-BF72-CD0B9DDD6F6D}"/>
                </c:ext>
              </c:extLst>
            </c:dLbl>
            <c:dLbl>
              <c:idx val="23"/>
              <c:delete val="1"/>
              <c:extLst>
                <c:ext xmlns:c15="http://schemas.microsoft.com/office/drawing/2012/chart" uri="{CE6537A1-D6FC-4f65-9D91-7224C49458BB}"/>
                <c:ext xmlns:c16="http://schemas.microsoft.com/office/drawing/2014/chart" uri="{C3380CC4-5D6E-409C-BE32-E72D297353CC}">
                  <c16:uniqueId val="{00000018-B146-40D9-BF72-CD0B9DDD6F6D}"/>
                </c:ext>
              </c:extLst>
            </c:dLbl>
            <c:dLbl>
              <c:idx val="24"/>
              <c:delete val="1"/>
              <c:extLst>
                <c:ext xmlns:c15="http://schemas.microsoft.com/office/drawing/2012/chart" uri="{CE6537A1-D6FC-4f65-9D91-7224C49458BB}"/>
                <c:ext xmlns:c16="http://schemas.microsoft.com/office/drawing/2014/chart" uri="{C3380CC4-5D6E-409C-BE32-E72D297353CC}">
                  <c16:uniqueId val="{0000001B-B146-40D9-BF72-CD0B9DDD6F6D}"/>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'Q18.DX実行の上での課題【ABCD】DX活発'!$R$32:$R$56</c:f>
              <c:strCache>
                <c:ptCount val="25"/>
                <c:pt idx="0">
                  <c:v>【 外部との連携に向けた取り組み 】                </c:v>
                </c:pt>
                <c:pt idx="1">
                  <c:v>A.ユーザー企業（n=12）</c:v>
                </c:pt>
                <c:pt idx="2">
                  <c:v>B.メーカー企業（n=27）</c:v>
                </c:pt>
                <c:pt idx="3">
                  <c:v>C.サブシステム提供企業（n=26）</c:v>
                </c:pt>
                <c:pt idx="4">
                  <c:v>D.サービス提供企業（n=19）</c:v>
                </c:pt>
                <c:pt idx="5">
                  <c:v>【 DXの取り組みの事業(現場レベル)落とし込み 】</c:v>
                </c:pt>
                <c:pt idx="6">
                  <c:v>A.ユーザー企業（n=34）</c:v>
                </c:pt>
                <c:pt idx="7">
                  <c:v>B.メーカー企業（n=37）</c:v>
                </c:pt>
                <c:pt idx="8">
                  <c:v>C.サブシステム提供企業（n=17）</c:v>
                </c:pt>
                <c:pt idx="9">
                  <c:v>D.サービス提供企業（n=10）</c:v>
                </c:pt>
                <c:pt idx="10">
                  <c:v>【 失敗から学び継続的に挑戦する仕組みの構築 】</c:v>
                </c:pt>
                <c:pt idx="11">
                  <c:v>A.ユーザー企業（n=17）</c:v>
                </c:pt>
                <c:pt idx="12">
                  <c:v>B.メーカー企業（n=16）</c:v>
                </c:pt>
                <c:pt idx="13">
                  <c:v>C.サブシステム提供企業（n=13）</c:v>
                </c:pt>
                <c:pt idx="14">
                  <c:v>D.サービス提供企業（n=  9）</c:v>
                </c:pt>
                <c:pt idx="15">
                  <c:v>【 ｢業務に精通した人材｣｢技術に精通した人材｣を融合する仕組み 】</c:v>
                </c:pt>
                <c:pt idx="16">
                  <c:v>A.ユーザー企業（n=29）</c:v>
                </c:pt>
                <c:pt idx="17">
                  <c:v>B.メーカー企業（n=38）</c:v>
                </c:pt>
                <c:pt idx="18">
                  <c:v>C.サブシステム提供企業（n=18）</c:v>
                </c:pt>
                <c:pt idx="19">
                  <c:v>D.サービス提供企業（n=17）</c:v>
                </c:pt>
                <c:pt idx="20">
                  <c:v>【 技術的負債の対応 】                      </c:v>
                </c:pt>
                <c:pt idx="21">
                  <c:v>A.ユーザー企業（n=  7）</c:v>
                </c:pt>
                <c:pt idx="22">
                  <c:v>B.メーカー企業（n=18）</c:v>
                </c:pt>
                <c:pt idx="23">
                  <c:v>C.サブシステム提供企業（n=  4）</c:v>
                </c:pt>
                <c:pt idx="24">
                  <c:v>D.サービス提供企業（n=  6）</c:v>
                </c:pt>
              </c:strCache>
            </c:strRef>
          </c:cat>
          <c:val>
            <c:numRef>
              <c:f>'Q18.DX実行の上での課題【ABCD】DX活発'!$U$32:$U$56</c:f>
              <c:numCache>
                <c:formatCode>0.0%</c:formatCode>
                <c:ptCount val="25"/>
                <c:pt idx="0" formatCode="General">
                  <c:v>0</c:v>
                </c:pt>
                <c:pt idx="1">
                  <c:v>2.1052631578947368E-2</c:v>
                </c:pt>
                <c:pt idx="2">
                  <c:v>0.10526315789473684</c:v>
                </c:pt>
                <c:pt idx="3">
                  <c:v>0.13043478260869565</c:v>
                </c:pt>
                <c:pt idx="4">
                  <c:v>0.11290322580645161</c:v>
                </c:pt>
                <c:pt idx="5" formatCode="General">
                  <c:v>0</c:v>
                </c:pt>
                <c:pt idx="6">
                  <c:v>0.1368421052631579</c:v>
                </c:pt>
                <c:pt idx="7">
                  <c:v>0.18947368421052632</c:v>
                </c:pt>
                <c:pt idx="8">
                  <c:v>0.10144927536231885</c:v>
                </c:pt>
                <c:pt idx="9">
                  <c:v>0.11290322580645161</c:v>
                </c:pt>
                <c:pt idx="10" formatCode="General">
                  <c:v>0</c:v>
                </c:pt>
                <c:pt idx="11">
                  <c:v>7.3684210526315783E-2</c:v>
                </c:pt>
                <c:pt idx="12">
                  <c:v>5.2631578947368418E-2</c:v>
                </c:pt>
                <c:pt idx="13">
                  <c:v>5.7971014492753624E-2</c:v>
                </c:pt>
                <c:pt idx="14">
                  <c:v>0</c:v>
                </c:pt>
                <c:pt idx="15" formatCode="General">
                  <c:v>0</c:v>
                </c:pt>
                <c:pt idx="16">
                  <c:v>0.15789473684210525</c:v>
                </c:pt>
                <c:pt idx="17">
                  <c:v>0.1368421052631579</c:v>
                </c:pt>
                <c:pt idx="18">
                  <c:v>0.11594202898550725</c:v>
                </c:pt>
                <c:pt idx="19">
                  <c:v>0.12903225806451613</c:v>
                </c:pt>
                <c:pt idx="20" formatCode="General">
                  <c:v>0</c:v>
                </c:pt>
                <c:pt idx="21">
                  <c:v>2.1052631578947368E-2</c:v>
                </c:pt>
                <c:pt idx="22">
                  <c:v>9.4736842105263161E-2</c:v>
                </c:pt>
                <c:pt idx="23">
                  <c:v>4.3478260869565216E-2</c:v>
                </c:pt>
                <c:pt idx="24">
                  <c:v>4.8387096774193547E-2</c:v>
                </c:pt>
              </c:numCache>
            </c:numRef>
          </c:val>
          <c:extLst>
            <c:ext xmlns:c16="http://schemas.microsoft.com/office/drawing/2014/chart" uri="{C3380CC4-5D6E-409C-BE32-E72D297353CC}">
              <c16:uniqueId val="{00000011-B146-40D9-BF72-CD0B9DDD6F6D}"/>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32873563218395"/>
          <c:y val="0.67778425590858804"/>
          <c:w val="0.10978497447562523"/>
          <c:h val="9.49848659003831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'Q18.DX実行の上での課題【ABCD】DX活発'!$S$6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4B3-4BC2-ADA5-982F7254B8EE}"/>
                </c:ext>
              </c:extLst>
            </c:dLbl>
            <c:dLbl>
              <c:idx val="5"/>
              <c:delete val="1"/>
              <c:extLst>
                <c:ext xmlns:c15="http://schemas.microsoft.com/office/drawing/2012/chart" uri="{CE6537A1-D6FC-4f65-9D91-7224C49458BB}"/>
                <c:ext xmlns:c16="http://schemas.microsoft.com/office/drawing/2014/chart" uri="{C3380CC4-5D6E-409C-BE32-E72D297353CC}">
                  <c16:uniqueId val="{00000001-F4B3-4BC2-ADA5-982F7254B8EE}"/>
                </c:ext>
              </c:extLst>
            </c:dLbl>
            <c:dLbl>
              <c:idx val="10"/>
              <c:delete val="1"/>
              <c:extLst>
                <c:ext xmlns:c15="http://schemas.microsoft.com/office/drawing/2012/chart" uri="{CE6537A1-D6FC-4f65-9D91-7224C49458BB}"/>
                <c:ext xmlns:c16="http://schemas.microsoft.com/office/drawing/2014/chart" uri="{C3380CC4-5D6E-409C-BE32-E72D297353CC}">
                  <c16:uniqueId val="{00000002-F4B3-4BC2-ADA5-982F7254B8EE}"/>
                </c:ext>
              </c:extLst>
            </c:dLbl>
            <c:dLbl>
              <c:idx val="15"/>
              <c:delete val="1"/>
              <c:extLst>
                <c:ext xmlns:c15="http://schemas.microsoft.com/office/drawing/2012/chart" uri="{CE6537A1-D6FC-4f65-9D91-7224C49458BB}"/>
                <c:ext xmlns:c16="http://schemas.microsoft.com/office/drawing/2014/chart" uri="{C3380CC4-5D6E-409C-BE32-E72D297353CC}">
                  <c16:uniqueId val="{00000003-F4B3-4BC2-ADA5-982F7254B8EE}"/>
                </c:ext>
              </c:extLst>
            </c:dLbl>
            <c:dLbl>
              <c:idx val="20"/>
              <c:delete val="1"/>
              <c:extLst>
                <c:ext xmlns:c15="http://schemas.microsoft.com/office/drawing/2012/chart" uri="{CE6537A1-D6FC-4f65-9D91-7224C49458BB}"/>
                <c:ext xmlns:c16="http://schemas.microsoft.com/office/drawing/2014/chart" uri="{C3380CC4-5D6E-409C-BE32-E72D297353CC}">
                  <c16:uniqueId val="{00000004-F4B3-4BC2-ADA5-982F7254B8EE}"/>
                </c:ext>
              </c:extLst>
            </c:dLbl>
            <c:dLbl>
              <c:idx val="24"/>
              <c:delete val="1"/>
              <c:extLst>
                <c:ext xmlns:c15="http://schemas.microsoft.com/office/drawing/2012/chart" uri="{CE6537A1-D6FC-4f65-9D91-7224C49458BB}"/>
                <c:ext xmlns:c16="http://schemas.microsoft.com/office/drawing/2014/chart" uri="{C3380CC4-5D6E-409C-BE32-E72D297353CC}">
                  <c16:uniqueId val="{00000018-F4B3-4BC2-ADA5-982F7254B8E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'Q18.DX実行の上での課題【ABCD】DX活発'!$R$7:$R$31</c:f>
              <c:strCache>
                <c:ptCount val="25"/>
                <c:pt idx="0">
                  <c:v>【 デジタル技術やデータ活用に精通した人材の育成・確保 】</c:v>
                </c:pt>
                <c:pt idx="1">
                  <c:v>A.ユーザー企業（n=53）</c:v>
                </c:pt>
                <c:pt idx="2">
                  <c:v>B.メーカー企業（n=60）</c:v>
                </c:pt>
                <c:pt idx="3">
                  <c:v>C.サブシステム提供企業（n=25）</c:v>
                </c:pt>
                <c:pt idx="4">
                  <c:v>D.サービス提供企業（n=31）</c:v>
                </c:pt>
                <c:pt idx="5">
                  <c:v>【 事業部門におけるDXを担う人材の育成・確保 】</c:v>
                </c:pt>
                <c:pt idx="6">
                  <c:v>A.ユーザー企業（n=43）</c:v>
                </c:pt>
                <c:pt idx="7">
                  <c:v>B.メーカー企業（n=45）</c:v>
                </c:pt>
                <c:pt idx="8">
                  <c:v>C.サブシステム提供企業（n=35）</c:v>
                </c:pt>
                <c:pt idx="9">
                  <c:v>D.サービス提供企業（n=18）</c:v>
                </c:pt>
                <c:pt idx="10">
                  <c:v>【 社内外でのビジョン共有 】                   </c:v>
                </c:pt>
                <c:pt idx="11">
                  <c:v>A.ユーザー企業（n=20）</c:v>
                </c:pt>
                <c:pt idx="12">
                  <c:v>B.メーカー企業（n=21）</c:v>
                </c:pt>
                <c:pt idx="13">
                  <c:v>C.サブシステム提供企業（n=16）</c:v>
                </c:pt>
                <c:pt idx="14">
                  <c:v>D.サービス提供企業（n=21）</c:v>
                </c:pt>
                <c:pt idx="15">
                  <c:v>【 経営・事業部門・IT部門が相互に協力する体制の構築 】</c:v>
                </c:pt>
                <c:pt idx="16">
                  <c:v>A.ユーザー企業（n=29）</c:v>
                </c:pt>
                <c:pt idx="17">
                  <c:v>B.メーカー企業（n=33）</c:v>
                </c:pt>
                <c:pt idx="18">
                  <c:v>C.サブシステム提供企業（n=22）</c:v>
                </c:pt>
                <c:pt idx="19">
                  <c:v>D.サービス提供企業（n=16）</c:v>
                </c:pt>
                <c:pt idx="20">
                  <c:v>【 経営トップのコミットメント 】                 </c:v>
                </c:pt>
                <c:pt idx="21">
                  <c:v>A.ユーザー企業（n=16）</c:v>
                </c:pt>
                <c:pt idx="22">
                  <c:v>B.メーカー企業（n=15）</c:v>
                </c:pt>
                <c:pt idx="23">
                  <c:v>C.サブシステム提供企業（n=  8）</c:v>
                </c:pt>
                <c:pt idx="24">
                  <c:v>D.サービス提供企業（n=  6）</c:v>
                </c:pt>
              </c:strCache>
            </c:strRef>
          </c:cat>
          <c:val>
            <c:numRef>
              <c:f>'Q18.DX実行の上での課題【ABCD】DX活発'!$S$7:$S$31</c:f>
              <c:numCache>
                <c:formatCode>0.0%</c:formatCode>
                <c:ptCount val="25"/>
                <c:pt idx="0" formatCode="General">
                  <c:v>0</c:v>
                </c:pt>
                <c:pt idx="1">
                  <c:v>0.2</c:v>
                </c:pt>
                <c:pt idx="2">
                  <c:v>0.19658119658119658</c:v>
                </c:pt>
                <c:pt idx="3">
                  <c:v>0.14492753623188406</c:v>
                </c:pt>
                <c:pt idx="4">
                  <c:v>0.17741935483870969</c:v>
                </c:pt>
                <c:pt idx="5" formatCode="General">
                  <c:v>0</c:v>
                </c:pt>
                <c:pt idx="6">
                  <c:v>0.18947368421052632</c:v>
                </c:pt>
                <c:pt idx="7">
                  <c:v>0.17948717948717949</c:v>
                </c:pt>
                <c:pt idx="8">
                  <c:v>0.17391304347826086</c:v>
                </c:pt>
                <c:pt idx="9">
                  <c:v>0.14516129032258066</c:v>
                </c:pt>
                <c:pt idx="10" formatCode="General">
                  <c:v>0</c:v>
                </c:pt>
                <c:pt idx="11">
                  <c:v>0.10526315789473684</c:v>
                </c:pt>
                <c:pt idx="12">
                  <c:v>0.1111111111111111</c:v>
                </c:pt>
                <c:pt idx="13">
                  <c:v>0.17391304347826086</c:v>
                </c:pt>
                <c:pt idx="14">
                  <c:v>0.17741935483870969</c:v>
                </c:pt>
                <c:pt idx="15" formatCode="General">
                  <c:v>0</c:v>
                </c:pt>
                <c:pt idx="16">
                  <c:v>9.4736842105263161E-2</c:v>
                </c:pt>
                <c:pt idx="17">
                  <c:v>0.11965811965811966</c:v>
                </c:pt>
                <c:pt idx="18">
                  <c:v>0.13043478260869565</c:v>
                </c:pt>
                <c:pt idx="19">
                  <c:v>9.6774193548387094E-2</c:v>
                </c:pt>
                <c:pt idx="20" formatCode="General">
                  <c:v>0</c:v>
                </c:pt>
                <c:pt idx="21">
                  <c:v>0.14736842105263157</c:v>
                </c:pt>
                <c:pt idx="22">
                  <c:v>5.9829059829059832E-2</c:v>
                </c:pt>
                <c:pt idx="23">
                  <c:v>7.2463768115942032E-2</c:v>
                </c:pt>
                <c:pt idx="24">
                  <c:v>1.6129032258064516E-2</c:v>
                </c:pt>
              </c:numCache>
            </c:numRef>
          </c:val>
          <c:extLst>
            <c:ext xmlns:c16="http://schemas.microsoft.com/office/drawing/2014/chart" uri="{C3380CC4-5D6E-409C-BE32-E72D297353CC}">
              <c16:uniqueId val="{00000005-F4B3-4BC2-ADA5-982F7254B8EE}"/>
            </c:ext>
          </c:extLst>
        </c:ser>
        <c:ser>
          <c:idx val="2"/>
          <c:order val="1"/>
          <c:tx>
            <c:strRef>
              <c:f>'Q18.DX実行の上での課題【ABCD】DX活発'!$T$6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4B3-4BC2-ADA5-982F7254B8EE}"/>
                </c:ext>
              </c:extLst>
            </c:dLbl>
            <c:dLbl>
              <c:idx val="5"/>
              <c:delete val="1"/>
              <c:extLst>
                <c:ext xmlns:c15="http://schemas.microsoft.com/office/drawing/2012/chart" uri="{CE6537A1-D6FC-4f65-9D91-7224C49458BB}"/>
                <c:ext xmlns:c16="http://schemas.microsoft.com/office/drawing/2014/chart" uri="{C3380CC4-5D6E-409C-BE32-E72D297353CC}">
                  <c16:uniqueId val="{00000007-F4B3-4BC2-ADA5-982F7254B8EE}"/>
                </c:ext>
              </c:extLst>
            </c:dLbl>
            <c:dLbl>
              <c:idx val="10"/>
              <c:delete val="1"/>
              <c:extLst>
                <c:ext xmlns:c15="http://schemas.microsoft.com/office/drawing/2012/chart" uri="{CE6537A1-D6FC-4f65-9D91-7224C49458BB}"/>
                <c:ext xmlns:c16="http://schemas.microsoft.com/office/drawing/2014/chart" uri="{C3380CC4-5D6E-409C-BE32-E72D297353CC}">
                  <c16:uniqueId val="{00000008-F4B3-4BC2-ADA5-982F7254B8EE}"/>
                </c:ext>
              </c:extLst>
            </c:dLbl>
            <c:dLbl>
              <c:idx val="13"/>
              <c:delete val="1"/>
              <c:extLst>
                <c:ext xmlns:c15="http://schemas.microsoft.com/office/drawing/2012/chart" uri="{CE6537A1-D6FC-4f65-9D91-7224C49458BB}"/>
                <c:ext xmlns:c16="http://schemas.microsoft.com/office/drawing/2014/chart" uri="{C3380CC4-5D6E-409C-BE32-E72D297353CC}">
                  <c16:uniqueId val="{00000013-F4B3-4BC2-ADA5-982F7254B8EE}"/>
                </c:ext>
              </c:extLst>
            </c:dLbl>
            <c:dLbl>
              <c:idx val="15"/>
              <c:delete val="1"/>
              <c:extLst>
                <c:ext xmlns:c15="http://schemas.microsoft.com/office/drawing/2012/chart" uri="{CE6537A1-D6FC-4f65-9D91-7224C49458BB}"/>
                <c:ext xmlns:c16="http://schemas.microsoft.com/office/drawing/2014/chart" uri="{C3380CC4-5D6E-409C-BE32-E72D297353CC}">
                  <c16:uniqueId val="{00000009-F4B3-4BC2-ADA5-982F7254B8EE}"/>
                </c:ext>
              </c:extLst>
            </c:dLbl>
            <c:dLbl>
              <c:idx val="20"/>
              <c:delete val="1"/>
              <c:extLst>
                <c:ext xmlns:c15="http://schemas.microsoft.com/office/drawing/2012/chart" uri="{CE6537A1-D6FC-4f65-9D91-7224C49458BB}"/>
                <c:ext xmlns:c16="http://schemas.microsoft.com/office/drawing/2014/chart" uri="{C3380CC4-5D6E-409C-BE32-E72D297353CC}">
                  <c16:uniqueId val="{0000000A-F4B3-4BC2-ADA5-982F7254B8EE}"/>
                </c:ext>
              </c:extLst>
            </c:dLbl>
            <c:dLbl>
              <c:idx val="21"/>
              <c:delete val="1"/>
              <c:extLst>
                <c:ext xmlns:c15="http://schemas.microsoft.com/office/drawing/2012/chart" uri="{CE6537A1-D6FC-4f65-9D91-7224C49458BB}"/>
                <c:ext xmlns:c16="http://schemas.microsoft.com/office/drawing/2014/chart" uri="{C3380CC4-5D6E-409C-BE32-E72D297353CC}">
                  <c16:uniqueId val="{00000015-F4B3-4BC2-ADA5-982F7254B8EE}"/>
                </c:ext>
              </c:extLst>
            </c:dLbl>
            <c:dLbl>
              <c:idx val="23"/>
              <c:delete val="1"/>
              <c:extLst>
                <c:ext xmlns:c15="http://schemas.microsoft.com/office/drawing/2012/chart" uri="{CE6537A1-D6FC-4f65-9D91-7224C49458BB}"/>
                <c:ext xmlns:c16="http://schemas.microsoft.com/office/drawing/2014/chart" uri="{C3380CC4-5D6E-409C-BE32-E72D297353CC}">
                  <c16:uniqueId val="{0000001A-F4B3-4BC2-ADA5-982F7254B8EE}"/>
                </c:ext>
              </c:extLst>
            </c:dLbl>
            <c:dLbl>
              <c:idx val="24"/>
              <c:delete val="1"/>
              <c:extLst>
                <c:ext xmlns:c15="http://schemas.microsoft.com/office/drawing/2012/chart" uri="{CE6537A1-D6FC-4f65-9D91-7224C49458BB}"/>
                <c:ext xmlns:c16="http://schemas.microsoft.com/office/drawing/2014/chart" uri="{C3380CC4-5D6E-409C-BE32-E72D297353CC}">
                  <c16:uniqueId val="{00000019-F4B3-4BC2-ADA5-982F7254B8E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'Q18.DX実行の上での課題【ABCD】DX活発'!$R$7:$R$31</c:f>
              <c:strCache>
                <c:ptCount val="25"/>
                <c:pt idx="0">
                  <c:v>【 デジタル技術やデータ活用に精通した人材の育成・確保 】</c:v>
                </c:pt>
                <c:pt idx="1">
                  <c:v>A.ユーザー企業（n=53）</c:v>
                </c:pt>
                <c:pt idx="2">
                  <c:v>B.メーカー企業（n=60）</c:v>
                </c:pt>
                <c:pt idx="3">
                  <c:v>C.サブシステム提供企業（n=25）</c:v>
                </c:pt>
                <c:pt idx="4">
                  <c:v>D.サービス提供企業（n=31）</c:v>
                </c:pt>
                <c:pt idx="5">
                  <c:v>【 事業部門におけるDXを担う人材の育成・確保 】</c:v>
                </c:pt>
                <c:pt idx="6">
                  <c:v>A.ユーザー企業（n=43）</c:v>
                </c:pt>
                <c:pt idx="7">
                  <c:v>B.メーカー企業（n=45）</c:v>
                </c:pt>
                <c:pt idx="8">
                  <c:v>C.サブシステム提供企業（n=35）</c:v>
                </c:pt>
                <c:pt idx="9">
                  <c:v>D.サービス提供企業（n=18）</c:v>
                </c:pt>
                <c:pt idx="10">
                  <c:v>【 社内外でのビジョン共有 】                   </c:v>
                </c:pt>
                <c:pt idx="11">
                  <c:v>A.ユーザー企業（n=20）</c:v>
                </c:pt>
                <c:pt idx="12">
                  <c:v>B.メーカー企業（n=21）</c:v>
                </c:pt>
                <c:pt idx="13">
                  <c:v>C.サブシステム提供企業（n=16）</c:v>
                </c:pt>
                <c:pt idx="14">
                  <c:v>D.サービス提供企業（n=21）</c:v>
                </c:pt>
                <c:pt idx="15">
                  <c:v>【 経営・事業部門・IT部門が相互に協力する体制の構築 】</c:v>
                </c:pt>
                <c:pt idx="16">
                  <c:v>A.ユーザー企業（n=29）</c:v>
                </c:pt>
                <c:pt idx="17">
                  <c:v>B.メーカー企業（n=33）</c:v>
                </c:pt>
                <c:pt idx="18">
                  <c:v>C.サブシステム提供企業（n=22）</c:v>
                </c:pt>
                <c:pt idx="19">
                  <c:v>D.サービス提供企業（n=16）</c:v>
                </c:pt>
                <c:pt idx="20">
                  <c:v>【 経営トップのコミットメント 】                 </c:v>
                </c:pt>
                <c:pt idx="21">
                  <c:v>A.ユーザー企業（n=16）</c:v>
                </c:pt>
                <c:pt idx="22">
                  <c:v>B.メーカー企業（n=15）</c:v>
                </c:pt>
                <c:pt idx="23">
                  <c:v>C.サブシステム提供企業（n=  8）</c:v>
                </c:pt>
                <c:pt idx="24">
                  <c:v>D.サービス提供企業（n=  6）</c:v>
                </c:pt>
              </c:strCache>
            </c:strRef>
          </c:cat>
          <c:val>
            <c:numRef>
              <c:f>'Q18.DX実行の上での課題【ABCD】DX活発'!$T$7:$T$31</c:f>
              <c:numCache>
                <c:formatCode>0.0%</c:formatCode>
                <c:ptCount val="25"/>
                <c:pt idx="0" formatCode="General">
                  <c:v>0</c:v>
                </c:pt>
                <c:pt idx="1">
                  <c:v>0.2</c:v>
                </c:pt>
                <c:pt idx="2">
                  <c:v>0.17094017094017094</c:v>
                </c:pt>
                <c:pt idx="3">
                  <c:v>0.15942028985507245</c:v>
                </c:pt>
                <c:pt idx="4">
                  <c:v>0.24193548387096775</c:v>
                </c:pt>
                <c:pt idx="5" formatCode="General">
                  <c:v>0</c:v>
                </c:pt>
                <c:pt idx="6">
                  <c:v>0.11578947368421053</c:v>
                </c:pt>
                <c:pt idx="7">
                  <c:v>0.11965811965811966</c:v>
                </c:pt>
                <c:pt idx="8">
                  <c:v>0.2318840579710145</c:v>
                </c:pt>
                <c:pt idx="9">
                  <c:v>8.0645161290322578E-2</c:v>
                </c:pt>
                <c:pt idx="10" formatCode="General">
                  <c:v>0</c:v>
                </c:pt>
                <c:pt idx="11">
                  <c:v>9.4736842105263161E-2</c:v>
                </c:pt>
                <c:pt idx="12">
                  <c:v>3.4188034188034191E-2</c:v>
                </c:pt>
                <c:pt idx="13">
                  <c:v>0</c:v>
                </c:pt>
                <c:pt idx="14">
                  <c:v>3.2258064516129031E-2</c:v>
                </c:pt>
                <c:pt idx="15" formatCode="General">
                  <c:v>0</c:v>
                </c:pt>
                <c:pt idx="16">
                  <c:v>0.10526315789473684</c:v>
                </c:pt>
                <c:pt idx="17">
                  <c:v>0.10256410256410256</c:v>
                </c:pt>
                <c:pt idx="18">
                  <c:v>8.6956521739130432E-2</c:v>
                </c:pt>
                <c:pt idx="19">
                  <c:v>8.0645161290322578E-2</c:v>
                </c:pt>
                <c:pt idx="20" formatCode="General">
                  <c:v>0</c:v>
                </c:pt>
                <c:pt idx="21">
                  <c:v>1.0526315789473684E-2</c:v>
                </c:pt>
                <c:pt idx="22">
                  <c:v>3.4188034188034191E-2</c:v>
                </c:pt>
                <c:pt idx="23">
                  <c:v>2.8985507246376812E-2</c:v>
                </c:pt>
                <c:pt idx="24">
                  <c:v>4.8387096774193547E-2</c:v>
                </c:pt>
              </c:numCache>
            </c:numRef>
          </c:val>
          <c:extLst>
            <c:ext xmlns:c16="http://schemas.microsoft.com/office/drawing/2014/chart" uri="{C3380CC4-5D6E-409C-BE32-E72D297353CC}">
              <c16:uniqueId val="{0000000B-F4B3-4BC2-ADA5-982F7254B8EE}"/>
            </c:ext>
          </c:extLst>
        </c:ser>
        <c:ser>
          <c:idx val="1"/>
          <c:order val="2"/>
          <c:tx>
            <c:strRef>
              <c:f>'Q18.DX実行の上での課題【ABCD】DX活発'!$U$6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F4B3-4BC2-ADA5-982F7254B8EE}"/>
                </c:ext>
              </c:extLst>
            </c:dLbl>
            <c:dLbl>
              <c:idx val="5"/>
              <c:delete val="1"/>
              <c:extLst>
                <c:ext xmlns:c15="http://schemas.microsoft.com/office/drawing/2012/chart" uri="{CE6537A1-D6FC-4f65-9D91-7224C49458BB}"/>
                <c:ext xmlns:c16="http://schemas.microsoft.com/office/drawing/2014/chart" uri="{C3380CC4-5D6E-409C-BE32-E72D297353CC}">
                  <c16:uniqueId val="{0000000D-F4B3-4BC2-ADA5-982F7254B8EE}"/>
                </c:ext>
              </c:extLst>
            </c:dLbl>
            <c:dLbl>
              <c:idx val="10"/>
              <c:delete val="1"/>
              <c:extLst>
                <c:ext xmlns:c15="http://schemas.microsoft.com/office/drawing/2012/chart" uri="{CE6537A1-D6FC-4f65-9D91-7224C49458BB}"/>
                <c:ext xmlns:c16="http://schemas.microsoft.com/office/drawing/2014/chart" uri="{C3380CC4-5D6E-409C-BE32-E72D297353CC}">
                  <c16:uniqueId val="{0000000E-F4B3-4BC2-ADA5-982F7254B8EE}"/>
                </c:ext>
              </c:extLst>
            </c:dLbl>
            <c:dLbl>
              <c:idx val="11"/>
              <c:delete val="1"/>
              <c:extLst>
                <c:ext xmlns:c15="http://schemas.microsoft.com/office/drawing/2012/chart" uri="{CE6537A1-D6FC-4f65-9D91-7224C49458BB}"/>
                <c:ext xmlns:c16="http://schemas.microsoft.com/office/drawing/2014/chart" uri="{C3380CC4-5D6E-409C-BE32-E72D297353CC}">
                  <c16:uniqueId val="{00000012-F4B3-4BC2-ADA5-982F7254B8EE}"/>
                </c:ext>
              </c:extLst>
            </c:dLbl>
            <c:dLbl>
              <c:idx val="15"/>
              <c:delete val="1"/>
              <c:extLst>
                <c:ext xmlns:c15="http://schemas.microsoft.com/office/drawing/2012/chart" uri="{CE6537A1-D6FC-4f65-9D91-7224C49458BB}"/>
                <c:ext xmlns:c16="http://schemas.microsoft.com/office/drawing/2014/chart" uri="{C3380CC4-5D6E-409C-BE32-E72D297353CC}">
                  <c16:uniqueId val="{0000000F-F4B3-4BC2-ADA5-982F7254B8EE}"/>
                </c:ext>
              </c:extLst>
            </c:dLbl>
            <c:dLbl>
              <c:idx val="20"/>
              <c:delete val="1"/>
              <c:extLst>
                <c:ext xmlns:c15="http://schemas.microsoft.com/office/drawing/2012/chart" uri="{CE6537A1-D6FC-4f65-9D91-7224C49458BB}"/>
                <c:ext xmlns:c16="http://schemas.microsoft.com/office/drawing/2014/chart" uri="{C3380CC4-5D6E-409C-BE32-E72D297353CC}">
                  <c16:uniqueId val="{00000010-F4B3-4BC2-ADA5-982F7254B8EE}"/>
                </c:ext>
              </c:extLst>
            </c:dLbl>
            <c:dLbl>
              <c:idx val="21"/>
              <c:delete val="1"/>
              <c:extLst>
                <c:ext xmlns:c15="http://schemas.microsoft.com/office/drawing/2012/chart" uri="{CE6537A1-D6FC-4f65-9D91-7224C49458BB}"/>
                <c:ext xmlns:c16="http://schemas.microsoft.com/office/drawing/2014/chart" uri="{C3380CC4-5D6E-409C-BE32-E72D297353CC}">
                  <c16:uniqueId val="{00000014-F4B3-4BC2-ADA5-982F7254B8EE}"/>
                </c:ext>
              </c:extLst>
            </c:dLbl>
            <c:dLbl>
              <c:idx val="23"/>
              <c:delete val="1"/>
              <c:extLst>
                <c:ext xmlns:c15="http://schemas.microsoft.com/office/drawing/2012/chart" uri="{CE6537A1-D6FC-4f65-9D91-7224C49458BB}"/>
                <c:ext xmlns:c16="http://schemas.microsoft.com/office/drawing/2014/chart" uri="{C3380CC4-5D6E-409C-BE32-E72D297353CC}">
                  <c16:uniqueId val="{00000016-F4B3-4BC2-ADA5-982F7254B8EE}"/>
                </c:ext>
              </c:extLst>
            </c:dLbl>
            <c:dLbl>
              <c:idx val="24"/>
              <c:delete val="1"/>
              <c:extLst>
                <c:ext xmlns:c15="http://schemas.microsoft.com/office/drawing/2012/chart" uri="{CE6537A1-D6FC-4f65-9D91-7224C49458BB}"/>
                <c:ext xmlns:c16="http://schemas.microsoft.com/office/drawing/2014/chart" uri="{C3380CC4-5D6E-409C-BE32-E72D297353CC}">
                  <c16:uniqueId val="{00000017-F4B3-4BC2-ADA5-982F7254B8EE}"/>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'Q18.DX実行の上での課題【ABCD】DX活発'!$R$7:$R$31</c:f>
              <c:strCache>
                <c:ptCount val="25"/>
                <c:pt idx="0">
                  <c:v>【 デジタル技術やデータ活用に精通した人材の育成・確保 】</c:v>
                </c:pt>
                <c:pt idx="1">
                  <c:v>A.ユーザー企業（n=53）</c:v>
                </c:pt>
                <c:pt idx="2">
                  <c:v>B.メーカー企業（n=60）</c:v>
                </c:pt>
                <c:pt idx="3">
                  <c:v>C.サブシステム提供企業（n=25）</c:v>
                </c:pt>
                <c:pt idx="4">
                  <c:v>D.サービス提供企業（n=31）</c:v>
                </c:pt>
                <c:pt idx="5">
                  <c:v>【 事業部門におけるDXを担う人材の育成・確保 】</c:v>
                </c:pt>
                <c:pt idx="6">
                  <c:v>A.ユーザー企業（n=43）</c:v>
                </c:pt>
                <c:pt idx="7">
                  <c:v>B.メーカー企業（n=45）</c:v>
                </c:pt>
                <c:pt idx="8">
                  <c:v>C.サブシステム提供企業（n=35）</c:v>
                </c:pt>
                <c:pt idx="9">
                  <c:v>D.サービス提供企業（n=18）</c:v>
                </c:pt>
                <c:pt idx="10">
                  <c:v>【 社内外でのビジョン共有 】                   </c:v>
                </c:pt>
                <c:pt idx="11">
                  <c:v>A.ユーザー企業（n=20）</c:v>
                </c:pt>
                <c:pt idx="12">
                  <c:v>B.メーカー企業（n=21）</c:v>
                </c:pt>
                <c:pt idx="13">
                  <c:v>C.サブシステム提供企業（n=16）</c:v>
                </c:pt>
                <c:pt idx="14">
                  <c:v>D.サービス提供企業（n=21）</c:v>
                </c:pt>
                <c:pt idx="15">
                  <c:v>【 経営・事業部門・IT部門が相互に協力する体制の構築 】</c:v>
                </c:pt>
                <c:pt idx="16">
                  <c:v>A.ユーザー企業（n=29）</c:v>
                </c:pt>
                <c:pt idx="17">
                  <c:v>B.メーカー企業（n=33）</c:v>
                </c:pt>
                <c:pt idx="18">
                  <c:v>C.サブシステム提供企業（n=22）</c:v>
                </c:pt>
                <c:pt idx="19">
                  <c:v>D.サービス提供企業（n=16）</c:v>
                </c:pt>
                <c:pt idx="20">
                  <c:v>【 経営トップのコミットメント 】                 </c:v>
                </c:pt>
                <c:pt idx="21">
                  <c:v>A.ユーザー企業（n=16）</c:v>
                </c:pt>
                <c:pt idx="22">
                  <c:v>B.メーカー企業（n=15）</c:v>
                </c:pt>
                <c:pt idx="23">
                  <c:v>C.サブシステム提供企業（n=  8）</c:v>
                </c:pt>
                <c:pt idx="24">
                  <c:v>D.サービス提供企業（n=  6）</c:v>
                </c:pt>
              </c:strCache>
            </c:strRef>
          </c:cat>
          <c:val>
            <c:numRef>
              <c:f>'Q18.DX実行の上での課題【ABCD】DX活発'!$U$7:$U$31</c:f>
              <c:numCache>
                <c:formatCode>0.0%</c:formatCode>
                <c:ptCount val="25"/>
                <c:pt idx="0" formatCode="General">
                  <c:v>0</c:v>
                </c:pt>
                <c:pt idx="1">
                  <c:v>0.15789473684210525</c:v>
                </c:pt>
                <c:pt idx="2">
                  <c:v>0.17894736842105263</c:v>
                </c:pt>
                <c:pt idx="3">
                  <c:v>5.7971014492753624E-2</c:v>
                </c:pt>
                <c:pt idx="4">
                  <c:v>8.0645161290322578E-2</c:v>
                </c:pt>
                <c:pt idx="5" formatCode="General">
                  <c:v>0</c:v>
                </c:pt>
                <c:pt idx="6">
                  <c:v>0.14736842105263157</c:v>
                </c:pt>
                <c:pt idx="7">
                  <c:v>0.10526315789473684</c:v>
                </c:pt>
                <c:pt idx="8">
                  <c:v>0.10144927536231885</c:v>
                </c:pt>
                <c:pt idx="9">
                  <c:v>6.4516129032258063E-2</c:v>
                </c:pt>
                <c:pt idx="10" formatCode="General">
                  <c:v>0</c:v>
                </c:pt>
                <c:pt idx="11">
                  <c:v>1.0526315789473684E-2</c:v>
                </c:pt>
                <c:pt idx="12">
                  <c:v>4.2105263157894736E-2</c:v>
                </c:pt>
                <c:pt idx="13">
                  <c:v>5.7971014492753624E-2</c:v>
                </c:pt>
                <c:pt idx="14">
                  <c:v>0.12903225806451613</c:v>
                </c:pt>
                <c:pt idx="15" formatCode="General">
                  <c:v>0</c:v>
                </c:pt>
                <c:pt idx="16">
                  <c:v>0.10526315789473684</c:v>
                </c:pt>
                <c:pt idx="17">
                  <c:v>7.3684210526315783E-2</c:v>
                </c:pt>
                <c:pt idx="18">
                  <c:v>0.10144927536231885</c:v>
                </c:pt>
                <c:pt idx="19">
                  <c:v>8.0645161290322578E-2</c:v>
                </c:pt>
                <c:pt idx="20" formatCode="General">
                  <c:v>0</c:v>
                </c:pt>
                <c:pt idx="21">
                  <c:v>1.0526315789473684E-2</c:v>
                </c:pt>
                <c:pt idx="22">
                  <c:v>4.2105263157894736E-2</c:v>
                </c:pt>
                <c:pt idx="23">
                  <c:v>1.4492753623188406E-2</c:v>
                </c:pt>
                <c:pt idx="24">
                  <c:v>3.2258064516129031E-2</c:v>
                </c:pt>
              </c:numCache>
            </c:numRef>
          </c:val>
          <c:extLst>
            <c:ext xmlns:c16="http://schemas.microsoft.com/office/drawing/2014/chart" uri="{C3380CC4-5D6E-409C-BE32-E72D297353CC}">
              <c16:uniqueId val="{00000011-F4B3-4BC2-ADA5-982F7254B8EE}"/>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'Q18.DX実行の上での課題（従業員別）'!$J$57</c:f>
          <c:strCache>
            <c:ptCount val="1"/>
            <c:pt idx="0">
              <c:v>20人以下 (N=403)
21人以上100人以下 (N=393)
101人以上 (N=296)</c:v>
            </c:pt>
          </c:strCache>
        </c:strRef>
      </c:tx>
      <c:layout>
        <c:manualLayout>
          <c:xMode val="edge"/>
          <c:yMode val="edge"/>
          <c:x val="0.67905061728395066"/>
          <c:y val="0.55177063492063494"/>
        </c:manualLayout>
      </c:layout>
      <c:overlay val="0"/>
      <c:spPr>
        <a:solidFill>
          <a:schemeClr val="bg1"/>
        </a:solidFill>
      </c:spPr>
      <c:txPr>
        <a:bodyPr/>
        <a:lstStyle/>
        <a:p>
          <a:pPr algn="l">
            <a:defRPr b="0"/>
          </a:pPr>
          <a:endParaRPr lang="ja-JP"/>
        </a:p>
      </c:txPr>
    </c:title>
    <c:autoTitleDeleted val="0"/>
    <c:plotArea>
      <c:layout>
        <c:manualLayout>
          <c:layoutTarget val="inner"/>
          <c:xMode val="edge"/>
          <c:yMode val="edge"/>
          <c:x val="0.46125873015873015"/>
          <c:y val="4.681822366601919E-2"/>
          <c:w val="0.52475262345679008"/>
          <c:h val="0.93274501194737991"/>
        </c:manualLayout>
      </c:layout>
      <c:barChart>
        <c:barDir val="bar"/>
        <c:grouping val="stacked"/>
        <c:varyColors val="0"/>
        <c:ser>
          <c:idx val="0"/>
          <c:order val="0"/>
          <c:tx>
            <c:strRef>
              <c:f>'Q18.DX実行の上での課題（従業員別）'!$S$6</c:f>
              <c:strCache>
                <c:ptCount val="1"/>
                <c:pt idx="0">
                  <c:v>1番目</c:v>
                </c:pt>
              </c:strCache>
            </c:strRef>
          </c:tx>
          <c:spPr>
            <a:solidFill>
              <a:srgbClr val="FF9966"/>
            </a:solidFill>
            <a:ln>
              <a:solidFill>
                <a:sysClr val="windowText" lastClr="000000"/>
              </a:solidFill>
            </a:ln>
            <a:effectLst/>
          </c:spPr>
          <c:invertIfNegative val="0"/>
          <c:cat>
            <c:strRef>
              <c:f>'Q18.DX実行の上での課題（従業員別）'!$R$7:$R$50</c:f>
              <c:strCache>
                <c:ptCount val="44"/>
                <c:pt idx="0">
                  <c:v>【 事業部門におけるDXを担う人材の育成・確保 】          </c:v>
                </c:pt>
                <c:pt idx="1">
                  <c:v>20人以下（n=141）</c:v>
                </c:pt>
                <c:pt idx="2">
                  <c:v>21人以上100人以下（n=166）</c:v>
                </c:pt>
                <c:pt idx="3">
                  <c:v>101人以上（n=148）</c:v>
                </c:pt>
                <c:pt idx="4">
                  <c:v>【 デジタル技術やデータ活用に精通した人材の育成・確保 】</c:v>
                </c:pt>
                <c:pt idx="5">
                  <c:v>20人以下（n=186）</c:v>
                </c:pt>
                <c:pt idx="6">
                  <c:v>21人以上100人以下（n=183）</c:v>
                </c:pt>
                <c:pt idx="7">
                  <c:v>101人以上（n=142）</c:v>
                </c:pt>
                <c:pt idx="8">
                  <c:v>【 社内外でのビジョン共有 】                    </c:v>
                </c:pt>
                <c:pt idx="9">
                  <c:v>20人以下（n=113）</c:v>
                </c:pt>
                <c:pt idx="10">
                  <c:v>21人以上100人以下（n=104）</c:v>
                </c:pt>
                <c:pt idx="11">
                  <c:v>101人以上（n=50）</c:v>
                </c:pt>
                <c:pt idx="12">
                  <c:v>【 経営・事業部門・IT部門が相互に協力する体制の構築 】</c:v>
                </c:pt>
                <c:pt idx="13">
                  <c:v>20人以下（n=77）</c:v>
                </c:pt>
                <c:pt idx="14">
                  <c:v>21人以上100人以下（n=105）</c:v>
                </c:pt>
                <c:pt idx="15">
                  <c:v>101人以上（n=109）</c:v>
                </c:pt>
                <c:pt idx="16">
                  <c:v>【 経営トップのコミットメント 】                  </c:v>
                </c:pt>
                <c:pt idx="17">
                  <c:v>20人以下（n=70）</c:v>
                </c:pt>
                <c:pt idx="18">
                  <c:v>21人以上100人以下（n=67）</c:v>
                </c:pt>
                <c:pt idx="19">
                  <c:v>101人以上（n=69）</c:v>
                </c:pt>
                <c:pt idx="20">
                  <c:v>【 外部との連携に向けた取り組み 】                 </c:v>
                </c:pt>
                <c:pt idx="21">
                  <c:v>20人以下（n=129）</c:v>
                </c:pt>
                <c:pt idx="22">
                  <c:v>21人以上100人以下（n=79）</c:v>
                </c:pt>
                <c:pt idx="23">
                  <c:v>101人以上（n=40）</c:v>
                </c:pt>
                <c:pt idx="24">
                  <c:v>【 既存技術への依存からの脱却 】                  </c:v>
                </c:pt>
                <c:pt idx="25">
                  <c:v>20人以下（n=78）</c:v>
                </c:pt>
                <c:pt idx="26">
                  <c:v>21人以上100人以下（n=80）</c:v>
                </c:pt>
                <c:pt idx="27">
                  <c:v>101人以上（n=54）</c:v>
                </c:pt>
                <c:pt idx="28">
                  <c:v>【 DXの取り組みの事業(現場レベル)までの落とし込み 】      </c:v>
                </c:pt>
                <c:pt idx="29">
                  <c:v>20人以下（n=82）</c:v>
                </c:pt>
                <c:pt idx="30">
                  <c:v>21人以上100人以下（n=112）</c:v>
                </c:pt>
                <c:pt idx="31">
                  <c:v>101人以上（n=93）</c:v>
                </c:pt>
                <c:pt idx="32">
                  <c:v>【 失敗から学び、継続的に挑戦する仕組みの構築 】          </c:v>
                </c:pt>
                <c:pt idx="33">
                  <c:v>20人以下（n=75）</c:v>
                </c:pt>
                <c:pt idx="34">
                  <c:v>21人以上100人以下（n=64）</c:v>
                </c:pt>
                <c:pt idx="35">
                  <c:v>101人以上（n=44）</c:v>
                </c:pt>
                <c:pt idx="36">
                  <c:v>【 ｢業務に精通した人材｣と｢技術に精通した人材｣を融合する仕組み 】</c:v>
                </c:pt>
                <c:pt idx="37">
                  <c:v>20人以下（n=111）</c:v>
                </c:pt>
                <c:pt idx="38">
                  <c:v>21人以上100人以下（n=108）</c:v>
                </c:pt>
                <c:pt idx="39">
                  <c:v>101人以上（n=73）</c:v>
                </c:pt>
                <c:pt idx="40">
                  <c:v>【 技術的負債の対応 】                       </c:v>
                </c:pt>
                <c:pt idx="41">
                  <c:v>20人以下（n=46）</c:v>
                </c:pt>
                <c:pt idx="42">
                  <c:v>21人以上100人以下（n=46）</c:v>
                </c:pt>
                <c:pt idx="43">
                  <c:v>101人以上（n=17）</c:v>
                </c:pt>
              </c:strCache>
            </c:strRef>
          </c:cat>
          <c:val>
            <c:numRef>
              <c:f>'Q18.DX実行の上での課題（従業員別）'!$S$7:$S$50</c:f>
              <c:numCache>
                <c:formatCode>0.0%</c:formatCode>
                <c:ptCount val="44"/>
                <c:pt idx="0" formatCode="General">
                  <c:v>0</c:v>
                </c:pt>
                <c:pt idx="1">
                  <c:v>0.15632754342431762</c:v>
                </c:pt>
                <c:pt idx="2">
                  <c:v>0.16284987277353691</c:v>
                </c:pt>
                <c:pt idx="3">
                  <c:v>0.20945945945945946</c:v>
                </c:pt>
                <c:pt idx="4" formatCode="General">
                  <c:v>0</c:v>
                </c:pt>
                <c:pt idx="5">
                  <c:v>0.16625310173697269</c:v>
                </c:pt>
                <c:pt idx="6">
                  <c:v>0.15521628498727735</c:v>
                </c:pt>
                <c:pt idx="7">
                  <c:v>0.15202702702702703</c:v>
                </c:pt>
                <c:pt idx="8" formatCode="General">
                  <c:v>0</c:v>
                </c:pt>
                <c:pt idx="9">
                  <c:v>0.15632754342431762</c:v>
                </c:pt>
                <c:pt idx="10">
                  <c:v>0.16539440203562342</c:v>
                </c:pt>
                <c:pt idx="11">
                  <c:v>8.7837837837837843E-2</c:v>
                </c:pt>
                <c:pt idx="12" formatCode="General">
                  <c:v>0</c:v>
                </c:pt>
                <c:pt idx="13">
                  <c:v>8.6848635235732011E-2</c:v>
                </c:pt>
                <c:pt idx="14">
                  <c:v>0.11704834605597965</c:v>
                </c:pt>
                <c:pt idx="15">
                  <c:v>0.11148648648648649</c:v>
                </c:pt>
                <c:pt idx="16" formatCode="General">
                  <c:v>0</c:v>
                </c:pt>
                <c:pt idx="17">
                  <c:v>6.699751861042183E-2</c:v>
                </c:pt>
                <c:pt idx="18">
                  <c:v>0.10432569974554708</c:v>
                </c:pt>
                <c:pt idx="19">
                  <c:v>0.14527027027027026</c:v>
                </c:pt>
                <c:pt idx="20" formatCode="General">
                  <c:v>0</c:v>
                </c:pt>
                <c:pt idx="21">
                  <c:v>0.10173697270471464</c:v>
                </c:pt>
                <c:pt idx="22">
                  <c:v>4.8346055979643768E-2</c:v>
                </c:pt>
                <c:pt idx="23">
                  <c:v>4.0540540540540543E-2</c:v>
                </c:pt>
                <c:pt idx="24" formatCode="General">
                  <c:v>0</c:v>
                </c:pt>
                <c:pt idx="25">
                  <c:v>5.9553349875930521E-2</c:v>
                </c:pt>
                <c:pt idx="26">
                  <c:v>4.5801526717557252E-2</c:v>
                </c:pt>
                <c:pt idx="27">
                  <c:v>7.0945945945945943E-2</c:v>
                </c:pt>
                <c:pt idx="28" formatCode="General">
                  <c:v>0</c:v>
                </c:pt>
                <c:pt idx="29">
                  <c:v>3.2258064516129031E-2</c:v>
                </c:pt>
                <c:pt idx="30">
                  <c:v>4.8346055979643768E-2</c:v>
                </c:pt>
                <c:pt idx="31">
                  <c:v>9.1216216216216214E-2</c:v>
                </c:pt>
                <c:pt idx="32" formatCode="General">
                  <c:v>0</c:v>
                </c:pt>
                <c:pt idx="33">
                  <c:v>5.9553349875930521E-2</c:v>
                </c:pt>
                <c:pt idx="34">
                  <c:v>5.0890585241730277E-2</c:v>
                </c:pt>
                <c:pt idx="35">
                  <c:v>3.7162162162162164E-2</c:v>
                </c:pt>
                <c:pt idx="36" formatCode="General">
                  <c:v>0</c:v>
                </c:pt>
                <c:pt idx="37">
                  <c:v>4.9627791563275438E-2</c:v>
                </c:pt>
                <c:pt idx="38">
                  <c:v>4.5801526717557252E-2</c:v>
                </c:pt>
                <c:pt idx="39">
                  <c:v>3.0405405405405407E-2</c:v>
                </c:pt>
                <c:pt idx="40" formatCode="General">
                  <c:v>0</c:v>
                </c:pt>
                <c:pt idx="41">
                  <c:v>4.9627791563275438E-2</c:v>
                </c:pt>
                <c:pt idx="42">
                  <c:v>3.5623409669211195E-2</c:v>
                </c:pt>
                <c:pt idx="43">
                  <c:v>1.0135135135135136E-2</c:v>
                </c:pt>
              </c:numCache>
            </c:numRef>
          </c:val>
          <c:extLst>
            <c:ext xmlns:c16="http://schemas.microsoft.com/office/drawing/2014/chart" uri="{C3380CC4-5D6E-409C-BE32-E72D297353CC}">
              <c16:uniqueId val="{0000000B-DC28-4AA7-BF28-AF16D02E6338}"/>
            </c:ext>
          </c:extLst>
        </c:ser>
        <c:ser>
          <c:idx val="2"/>
          <c:order val="1"/>
          <c:tx>
            <c:strRef>
              <c:f>'Q18.DX実行の上での課題（従業員別）'!$T$6</c:f>
              <c:strCache>
                <c:ptCount val="1"/>
                <c:pt idx="0">
                  <c:v>2番目</c:v>
                </c:pt>
              </c:strCache>
            </c:strRef>
          </c:tx>
          <c:spPr>
            <a:solidFill>
              <a:srgbClr val="FFFF99"/>
            </a:solidFill>
            <a:ln w="9525">
              <a:solidFill>
                <a:sysClr val="windowText" lastClr="000000"/>
              </a:solidFill>
            </a:ln>
            <a:effectLst/>
          </c:spPr>
          <c:invertIfNegative val="0"/>
          <c:cat>
            <c:strRef>
              <c:f>'Q18.DX実行の上での課題（従業員別）'!$R$7:$R$50</c:f>
              <c:strCache>
                <c:ptCount val="44"/>
                <c:pt idx="0">
                  <c:v>【 事業部門におけるDXを担う人材の育成・確保 】          </c:v>
                </c:pt>
                <c:pt idx="1">
                  <c:v>20人以下（n=141）</c:v>
                </c:pt>
                <c:pt idx="2">
                  <c:v>21人以上100人以下（n=166）</c:v>
                </c:pt>
                <c:pt idx="3">
                  <c:v>101人以上（n=148）</c:v>
                </c:pt>
                <c:pt idx="4">
                  <c:v>【 デジタル技術やデータ活用に精通した人材の育成・確保 】</c:v>
                </c:pt>
                <c:pt idx="5">
                  <c:v>20人以下（n=186）</c:v>
                </c:pt>
                <c:pt idx="6">
                  <c:v>21人以上100人以下（n=183）</c:v>
                </c:pt>
                <c:pt idx="7">
                  <c:v>101人以上（n=142）</c:v>
                </c:pt>
                <c:pt idx="8">
                  <c:v>【 社内外でのビジョン共有 】                    </c:v>
                </c:pt>
                <c:pt idx="9">
                  <c:v>20人以下（n=113）</c:v>
                </c:pt>
                <c:pt idx="10">
                  <c:v>21人以上100人以下（n=104）</c:v>
                </c:pt>
                <c:pt idx="11">
                  <c:v>101人以上（n=50）</c:v>
                </c:pt>
                <c:pt idx="12">
                  <c:v>【 経営・事業部門・IT部門が相互に協力する体制の構築 】</c:v>
                </c:pt>
                <c:pt idx="13">
                  <c:v>20人以下（n=77）</c:v>
                </c:pt>
                <c:pt idx="14">
                  <c:v>21人以上100人以下（n=105）</c:v>
                </c:pt>
                <c:pt idx="15">
                  <c:v>101人以上（n=109）</c:v>
                </c:pt>
                <c:pt idx="16">
                  <c:v>【 経営トップのコミットメント 】                  </c:v>
                </c:pt>
                <c:pt idx="17">
                  <c:v>20人以下（n=70）</c:v>
                </c:pt>
                <c:pt idx="18">
                  <c:v>21人以上100人以下（n=67）</c:v>
                </c:pt>
                <c:pt idx="19">
                  <c:v>101人以上（n=69）</c:v>
                </c:pt>
                <c:pt idx="20">
                  <c:v>【 外部との連携に向けた取り組み 】                 </c:v>
                </c:pt>
                <c:pt idx="21">
                  <c:v>20人以下（n=129）</c:v>
                </c:pt>
                <c:pt idx="22">
                  <c:v>21人以上100人以下（n=79）</c:v>
                </c:pt>
                <c:pt idx="23">
                  <c:v>101人以上（n=40）</c:v>
                </c:pt>
                <c:pt idx="24">
                  <c:v>【 既存技術への依存からの脱却 】                  </c:v>
                </c:pt>
                <c:pt idx="25">
                  <c:v>20人以下（n=78）</c:v>
                </c:pt>
                <c:pt idx="26">
                  <c:v>21人以上100人以下（n=80）</c:v>
                </c:pt>
                <c:pt idx="27">
                  <c:v>101人以上（n=54）</c:v>
                </c:pt>
                <c:pt idx="28">
                  <c:v>【 DXの取り組みの事業(現場レベル)までの落とし込み 】      </c:v>
                </c:pt>
                <c:pt idx="29">
                  <c:v>20人以下（n=82）</c:v>
                </c:pt>
                <c:pt idx="30">
                  <c:v>21人以上100人以下（n=112）</c:v>
                </c:pt>
                <c:pt idx="31">
                  <c:v>101人以上（n=93）</c:v>
                </c:pt>
                <c:pt idx="32">
                  <c:v>【 失敗から学び、継続的に挑戦する仕組みの構築 】          </c:v>
                </c:pt>
                <c:pt idx="33">
                  <c:v>20人以下（n=75）</c:v>
                </c:pt>
                <c:pt idx="34">
                  <c:v>21人以上100人以下（n=64）</c:v>
                </c:pt>
                <c:pt idx="35">
                  <c:v>101人以上（n=44）</c:v>
                </c:pt>
                <c:pt idx="36">
                  <c:v>【 ｢業務に精通した人材｣と｢技術に精通した人材｣を融合する仕組み 】</c:v>
                </c:pt>
                <c:pt idx="37">
                  <c:v>20人以下（n=111）</c:v>
                </c:pt>
                <c:pt idx="38">
                  <c:v>21人以上100人以下（n=108）</c:v>
                </c:pt>
                <c:pt idx="39">
                  <c:v>101人以上（n=73）</c:v>
                </c:pt>
                <c:pt idx="40">
                  <c:v>【 技術的負債の対応 】                       </c:v>
                </c:pt>
                <c:pt idx="41">
                  <c:v>20人以下（n=46）</c:v>
                </c:pt>
                <c:pt idx="42">
                  <c:v>21人以上100人以下（n=46）</c:v>
                </c:pt>
                <c:pt idx="43">
                  <c:v>101人以上（n=17）</c:v>
                </c:pt>
              </c:strCache>
            </c:strRef>
          </c:cat>
          <c:val>
            <c:numRef>
              <c:f>'Q18.DX実行の上での課題（従業員別）'!$T$7:$T$50</c:f>
              <c:numCache>
                <c:formatCode>0.0%</c:formatCode>
                <c:ptCount val="44"/>
                <c:pt idx="0" formatCode="General">
                  <c:v>0</c:v>
                </c:pt>
                <c:pt idx="1">
                  <c:v>0.12903225806451613</c:v>
                </c:pt>
                <c:pt idx="2">
                  <c:v>0.16284987277353691</c:v>
                </c:pt>
                <c:pt idx="3">
                  <c:v>0.17229729729729729</c:v>
                </c:pt>
                <c:pt idx="4" formatCode="General">
                  <c:v>0</c:v>
                </c:pt>
                <c:pt idx="5">
                  <c:v>0.17617866004962779</c:v>
                </c:pt>
                <c:pt idx="6">
                  <c:v>0.19847328244274809</c:v>
                </c:pt>
                <c:pt idx="7">
                  <c:v>0.1891891891891892</c:v>
                </c:pt>
                <c:pt idx="8" formatCode="General">
                  <c:v>0</c:v>
                </c:pt>
                <c:pt idx="9">
                  <c:v>6.699751861042183E-2</c:v>
                </c:pt>
                <c:pt idx="10">
                  <c:v>5.8524173027989825E-2</c:v>
                </c:pt>
                <c:pt idx="11">
                  <c:v>3.3783783783783786E-2</c:v>
                </c:pt>
                <c:pt idx="12" formatCode="General">
                  <c:v>0</c:v>
                </c:pt>
                <c:pt idx="13">
                  <c:v>7.1960297766749379E-2</c:v>
                </c:pt>
                <c:pt idx="14">
                  <c:v>6.6157760814249358E-2</c:v>
                </c:pt>
                <c:pt idx="15">
                  <c:v>0.12162162162162163</c:v>
                </c:pt>
                <c:pt idx="16" formatCode="General">
                  <c:v>0</c:v>
                </c:pt>
                <c:pt idx="17">
                  <c:v>7.4441687344913146E-2</c:v>
                </c:pt>
                <c:pt idx="18">
                  <c:v>4.0712468193384227E-2</c:v>
                </c:pt>
                <c:pt idx="19">
                  <c:v>4.3918918918918921E-2</c:v>
                </c:pt>
                <c:pt idx="20" formatCode="General">
                  <c:v>0</c:v>
                </c:pt>
                <c:pt idx="21">
                  <c:v>0.10173697270471464</c:v>
                </c:pt>
                <c:pt idx="22">
                  <c:v>0.10178117048346055</c:v>
                </c:pt>
                <c:pt idx="23">
                  <c:v>6.4189189189189186E-2</c:v>
                </c:pt>
                <c:pt idx="24" formatCode="General">
                  <c:v>0</c:v>
                </c:pt>
                <c:pt idx="25">
                  <c:v>6.4516129032258063E-2</c:v>
                </c:pt>
                <c:pt idx="26">
                  <c:v>5.5979643765903309E-2</c:v>
                </c:pt>
                <c:pt idx="27">
                  <c:v>3.7162162162162164E-2</c:v>
                </c:pt>
                <c:pt idx="28" formatCode="General">
                  <c:v>0</c:v>
                </c:pt>
                <c:pt idx="29">
                  <c:v>6.2034739454094295E-2</c:v>
                </c:pt>
                <c:pt idx="30">
                  <c:v>8.3969465648854963E-2</c:v>
                </c:pt>
                <c:pt idx="31">
                  <c:v>8.1081081081081086E-2</c:v>
                </c:pt>
                <c:pt idx="32" formatCode="General">
                  <c:v>0</c:v>
                </c:pt>
                <c:pt idx="33">
                  <c:v>5.9553349875930521E-2</c:v>
                </c:pt>
                <c:pt idx="34">
                  <c:v>5.8524173027989825E-2</c:v>
                </c:pt>
                <c:pt idx="35">
                  <c:v>8.1081081081081086E-2</c:v>
                </c:pt>
                <c:pt idx="36" formatCode="General">
                  <c:v>0</c:v>
                </c:pt>
                <c:pt idx="37">
                  <c:v>8.4367245657568243E-2</c:v>
                </c:pt>
                <c:pt idx="38">
                  <c:v>8.9058524173027995E-2</c:v>
                </c:pt>
                <c:pt idx="39">
                  <c:v>9.45945945945946E-2</c:v>
                </c:pt>
                <c:pt idx="40" formatCode="General">
                  <c:v>0</c:v>
                </c:pt>
                <c:pt idx="41">
                  <c:v>2.2332506203473945E-2</c:v>
                </c:pt>
                <c:pt idx="42">
                  <c:v>3.3078880407124679E-2</c:v>
                </c:pt>
                <c:pt idx="43">
                  <c:v>2.364864864864865E-2</c:v>
                </c:pt>
              </c:numCache>
            </c:numRef>
          </c:val>
          <c:extLst>
            <c:ext xmlns:c16="http://schemas.microsoft.com/office/drawing/2014/chart" uri="{C3380CC4-5D6E-409C-BE32-E72D297353CC}">
              <c16:uniqueId val="{00000017-DC28-4AA7-BF28-AF16D02E6338}"/>
            </c:ext>
          </c:extLst>
        </c:ser>
        <c:ser>
          <c:idx val="1"/>
          <c:order val="2"/>
          <c:tx>
            <c:strRef>
              <c:f>'Q18.DX実行の上での課題（従業員別）'!$U$6</c:f>
              <c:strCache>
                <c:ptCount val="1"/>
                <c:pt idx="0">
                  <c:v>3番目</c:v>
                </c:pt>
              </c:strCache>
            </c:strRef>
          </c:tx>
          <c:spPr>
            <a:solidFill>
              <a:srgbClr val="2E75B6"/>
            </a:solidFill>
            <a:ln>
              <a:solidFill>
                <a:sysClr val="windowText" lastClr="000000"/>
              </a:solidFill>
            </a:ln>
            <a:effectLst/>
          </c:spPr>
          <c:invertIfNegative val="0"/>
          <c:cat>
            <c:strRef>
              <c:f>'Q18.DX実行の上での課題（従業員別）'!$R$7:$R$50</c:f>
              <c:strCache>
                <c:ptCount val="44"/>
                <c:pt idx="0">
                  <c:v>【 事業部門におけるDXを担う人材の育成・確保 】          </c:v>
                </c:pt>
                <c:pt idx="1">
                  <c:v>20人以下（n=141）</c:v>
                </c:pt>
                <c:pt idx="2">
                  <c:v>21人以上100人以下（n=166）</c:v>
                </c:pt>
                <c:pt idx="3">
                  <c:v>101人以上（n=148）</c:v>
                </c:pt>
                <c:pt idx="4">
                  <c:v>【 デジタル技術やデータ活用に精通した人材の育成・確保 】</c:v>
                </c:pt>
                <c:pt idx="5">
                  <c:v>20人以下（n=186）</c:v>
                </c:pt>
                <c:pt idx="6">
                  <c:v>21人以上100人以下（n=183）</c:v>
                </c:pt>
                <c:pt idx="7">
                  <c:v>101人以上（n=142）</c:v>
                </c:pt>
                <c:pt idx="8">
                  <c:v>【 社内外でのビジョン共有 】                    </c:v>
                </c:pt>
                <c:pt idx="9">
                  <c:v>20人以下（n=113）</c:v>
                </c:pt>
                <c:pt idx="10">
                  <c:v>21人以上100人以下（n=104）</c:v>
                </c:pt>
                <c:pt idx="11">
                  <c:v>101人以上（n=50）</c:v>
                </c:pt>
                <c:pt idx="12">
                  <c:v>【 経営・事業部門・IT部門が相互に協力する体制の構築 】</c:v>
                </c:pt>
                <c:pt idx="13">
                  <c:v>20人以下（n=77）</c:v>
                </c:pt>
                <c:pt idx="14">
                  <c:v>21人以上100人以下（n=105）</c:v>
                </c:pt>
                <c:pt idx="15">
                  <c:v>101人以上（n=109）</c:v>
                </c:pt>
                <c:pt idx="16">
                  <c:v>【 経営トップのコミットメント 】                  </c:v>
                </c:pt>
                <c:pt idx="17">
                  <c:v>20人以下（n=70）</c:v>
                </c:pt>
                <c:pt idx="18">
                  <c:v>21人以上100人以下（n=67）</c:v>
                </c:pt>
                <c:pt idx="19">
                  <c:v>101人以上（n=69）</c:v>
                </c:pt>
                <c:pt idx="20">
                  <c:v>【 外部との連携に向けた取り組み 】                 </c:v>
                </c:pt>
                <c:pt idx="21">
                  <c:v>20人以下（n=129）</c:v>
                </c:pt>
                <c:pt idx="22">
                  <c:v>21人以上100人以下（n=79）</c:v>
                </c:pt>
                <c:pt idx="23">
                  <c:v>101人以上（n=40）</c:v>
                </c:pt>
                <c:pt idx="24">
                  <c:v>【 既存技術への依存からの脱却 】                  </c:v>
                </c:pt>
                <c:pt idx="25">
                  <c:v>20人以下（n=78）</c:v>
                </c:pt>
                <c:pt idx="26">
                  <c:v>21人以上100人以下（n=80）</c:v>
                </c:pt>
                <c:pt idx="27">
                  <c:v>101人以上（n=54）</c:v>
                </c:pt>
                <c:pt idx="28">
                  <c:v>【 DXの取り組みの事業(現場レベル)までの落とし込み 】      </c:v>
                </c:pt>
                <c:pt idx="29">
                  <c:v>20人以下（n=82）</c:v>
                </c:pt>
                <c:pt idx="30">
                  <c:v>21人以上100人以下（n=112）</c:v>
                </c:pt>
                <c:pt idx="31">
                  <c:v>101人以上（n=93）</c:v>
                </c:pt>
                <c:pt idx="32">
                  <c:v>【 失敗から学び、継続的に挑戦する仕組みの構築 】          </c:v>
                </c:pt>
                <c:pt idx="33">
                  <c:v>20人以下（n=75）</c:v>
                </c:pt>
                <c:pt idx="34">
                  <c:v>21人以上100人以下（n=64）</c:v>
                </c:pt>
                <c:pt idx="35">
                  <c:v>101人以上（n=44）</c:v>
                </c:pt>
                <c:pt idx="36">
                  <c:v>【 ｢業務に精通した人材｣と｢技術に精通した人材｣を融合する仕組み 】</c:v>
                </c:pt>
                <c:pt idx="37">
                  <c:v>20人以下（n=111）</c:v>
                </c:pt>
                <c:pt idx="38">
                  <c:v>21人以上100人以下（n=108）</c:v>
                </c:pt>
                <c:pt idx="39">
                  <c:v>101人以上（n=73）</c:v>
                </c:pt>
                <c:pt idx="40">
                  <c:v>【 技術的負債の対応 】                       </c:v>
                </c:pt>
                <c:pt idx="41">
                  <c:v>20人以下（n=46）</c:v>
                </c:pt>
                <c:pt idx="42">
                  <c:v>21人以上100人以下（n=46）</c:v>
                </c:pt>
                <c:pt idx="43">
                  <c:v>101人以上（n=17）</c:v>
                </c:pt>
              </c:strCache>
            </c:strRef>
          </c:cat>
          <c:val>
            <c:numRef>
              <c:f>'Q18.DX実行の上での課題（従業員別）'!$U$7:$U$50</c:f>
              <c:numCache>
                <c:formatCode>0.0%</c:formatCode>
                <c:ptCount val="44"/>
                <c:pt idx="0" formatCode="General">
                  <c:v>0</c:v>
                </c:pt>
                <c:pt idx="1">
                  <c:v>6.4516129032258063E-2</c:v>
                </c:pt>
                <c:pt idx="2">
                  <c:v>9.6692111959287536E-2</c:v>
                </c:pt>
                <c:pt idx="3">
                  <c:v>0.11824324324324324</c:v>
                </c:pt>
                <c:pt idx="4" formatCode="General">
                  <c:v>0</c:v>
                </c:pt>
                <c:pt idx="5">
                  <c:v>0.11910669975186104</c:v>
                </c:pt>
                <c:pt idx="6">
                  <c:v>0.11195928753180662</c:v>
                </c:pt>
                <c:pt idx="7">
                  <c:v>0.13851351351351351</c:v>
                </c:pt>
                <c:pt idx="8" formatCode="General">
                  <c:v>0</c:v>
                </c:pt>
                <c:pt idx="9">
                  <c:v>5.7071960297766747E-2</c:v>
                </c:pt>
                <c:pt idx="10">
                  <c:v>4.0712468193384227E-2</c:v>
                </c:pt>
                <c:pt idx="11">
                  <c:v>4.72972972972973E-2</c:v>
                </c:pt>
                <c:pt idx="12" formatCode="General">
                  <c:v>0</c:v>
                </c:pt>
                <c:pt idx="13">
                  <c:v>3.2258064516129031E-2</c:v>
                </c:pt>
                <c:pt idx="14">
                  <c:v>8.3969465648854963E-2</c:v>
                </c:pt>
                <c:pt idx="15">
                  <c:v>0.13513513513513514</c:v>
                </c:pt>
                <c:pt idx="16" formatCode="General">
                  <c:v>0</c:v>
                </c:pt>
                <c:pt idx="17">
                  <c:v>3.2258064516129031E-2</c:v>
                </c:pt>
                <c:pt idx="18">
                  <c:v>2.5445292620865138E-2</c:v>
                </c:pt>
                <c:pt idx="19">
                  <c:v>4.3918918918918921E-2</c:v>
                </c:pt>
                <c:pt idx="20" formatCode="General">
                  <c:v>0</c:v>
                </c:pt>
                <c:pt idx="21">
                  <c:v>0.11662531017369727</c:v>
                </c:pt>
                <c:pt idx="22">
                  <c:v>5.0890585241730277E-2</c:v>
                </c:pt>
                <c:pt idx="23">
                  <c:v>3.0405405405405407E-2</c:v>
                </c:pt>
                <c:pt idx="24" formatCode="General">
                  <c:v>0</c:v>
                </c:pt>
                <c:pt idx="25">
                  <c:v>6.9478908188585611E-2</c:v>
                </c:pt>
                <c:pt idx="26">
                  <c:v>0.10178117048346055</c:v>
                </c:pt>
                <c:pt idx="27">
                  <c:v>7.4324324324324328E-2</c:v>
                </c:pt>
                <c:pt idx="28" formatCode="General">
                  <c:v>0</c:v>
                </c:pt>
                <c:pt idx="29">
                  <c:v>0.10918114143920596</c:v>
                </c:pt>
                <c:pt idx="30">
                  <c:v>0.15267175572519084</c:v>
                </c:pt>
                <c:pt idx="31">
                  <c:v>0.14189189189189189</c:v>
                </c:pt>
                <c:pt idx="32" formatCode="General">
                  <c:v>0</c:v>
                </c:pt>
                <c:pt idx="33">
                  <c:v>6.699751861042183E-2</c:v>
                </c:pt>
                <c:pt idx="34">
                  <c:v>5.3435114503816793E-2</c:v>
                </c:pt>
                <c:pt idx="35">
                  <c:v>3.0405405405405407E-2</c:v>
                </c:pt>
                <c:pt idx="36" formatCode="General">
                  <c:v>0</c:v>
                </c:pt>
                <c:pt idx="37">
                  <c:v>0.14143920595533499</c:v>
                </c:pt>
                <c:pt idx="38">
                  <c:v>0.13994910941475827</c:v>
                </c:pt>
                <c:pt idx="39">
                  <c:v>0.12162162162162163</c:v>
                </c:pt>
                <c:pt idx="40" formatCode="General">
                  <c:v>0</c:v>
                </c:pt>
                <c:pt idx="41">
                  <c:v>4.2183622828784122E-2</c:v>
                </c:pt>
                <c:pt idx="42">
                  <c:v>4.8346055979643768E-2</c:v>
                </c:pt>
                <c:pt idx="43">
                  <c:v>2.364864864864865E-2</c:v>
                </c:pt>
              </c:numCache>
            </c:numRef>
          </c:val>
          <c:extLst>
            <c:ext xmlns:c16="http://schemas.microsoft.com/office/drawing/2014/chart" uri="{C3380CC4-5D6E-409C-BE32-E72D297353CC}">
              <c16:uniqueId val="{00000023-DC28-4AA7-BF28-AF16D02E633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666666666666672"/>
          <c:y val="0.77055873015873011"/>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3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(N=22)
21人以上100人以下 (N=28)
101人以上 (N=44)</c:v>
            </c:pt>
          </c:strCache>
        </c:strRef>
      </c:tx>
      <c:layout>
        <c:manualLayout>
          <c:xMode val="edge"/>
          <c:yMode val="edge"/>
          <c:x val="0.62887337164750956"/>
          <c:y val="0.6454437908496730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'Q18.DX実行の上での課題（従業員別）DX活発'!$S$6</c:f>
              <c:strCache>
                <c:ptCount val="1"/>
                <c:pt idx="0">
                  <c:v>1番目</c:v>
                </c:pt>
              </c:strCache>
            </c:strRef>
          </c:tx>
          <c:spPr>
            <a:solidFill>
              <a:srgbClr val="FF996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20人以下（n=12）</c:v>
                </c:pt>
                <c:pt idx="2">
                  <c:v>21人以上100人以下（n=14）</c:v>
                </c:pt>
                <c:pt idx="3">
                  <c:v>101人以上（n=27）</c:v>
                </c:pt>
                <c:pt idx="4">
                  <c:v>【 事業部門におけるDXを担う人材の育成・確保 】          </c:v>
                </c:pt>
                <c:pt idx="5">
                  <c:v>20人以下（n=7）</c:v>
                </c:pt>
                <c:pt idx="6">
                  <c:v>21人以上100人以下（n=12）</c:v>
                </c:pt>
                <c:pt idx="7">
                  <c:v>101人以上（n=24）</c:v>
                </c:pt>
                <c:pt idx="8">
                  <c:v>【 経営トップのコミットメント 】                  </c:v>
                </c:pt>
                <c:pt idx="9">
                  <c:v>20人以下（n=5）</c:v>
                </c:pt>
                <c:pt idx="10">
                  <c:v>21人以上100人以下（n=5）</c:v>
                </c:pt>
                <c:pt idx="11">
                  <c:v>101人以上（n=6）</c:v>
                </c:pt>
                <c:pt idx="12">
                  <c:v>【 社内外でのビジョン共有 】                    </c:v>
                </c:pt>
                <c:pt idx="13">
                  <c:v>20人以下（n=6）</c:v>
                </c:pt>
                <c:pt idx="14">
                  <c:v>21人以上100人以下（n=9）</c:v>
                </c:pt>
                <c:pt idx="15">
                  <c:v>101人以上（n=5）</c:v>
                </c:pt>
                <c:pt idx="16">
                  <c:v>【 経営・事業部門・IT部門が相互に協力する体制の構築 】</c:v>
                </c:pt>
                <c:pt idx="17">
                  <c:v>20人以下（n=7）</c:v>
                </c:pt>
                <c:pt idx="18">
                  <c:v>21人以上100人以下（n=4）</c:v>
                </c:pt>
                <c:pt idx="19">
                  <c:v>101人以上（n=18）</c:v>
                </c:pt>
                <c:pt idx="20">
                  <c:v>【 DXの取り組みの事業(現場レベル)までの落とし込み 】      </c:v>
                </c:pt>
                <c:pt idx="21">
                  <c:v>20人以下（n=7）</c:v>
                </c:pt>
                <c:pt idx="22">
                  <c:v>21人以上100人以下（n=11）</c:v>
                </c:pt>
                <c:pt idx="23">
                  <c:v>101人以上（n=16）</c:v>
                </c:pt>
                <c:pt idx="24">
                  <c:v>【 失敗から学び、継続的に挑戦する仕組みの構築 】          </c:v>
                </c:pt>
                <c:pt idx="25">
                  <c:v>20人以下（n=3）</c:v>
                </c:pt>
                <c:pt idx="26">
                  <c:v>21人以上100人以下（n=8）</c:v>
                </c:pt>
                <c:pt idx="27">
                  <c:v>101人以上（n=6）</c:v>
                </c:pt>
                <c:pt idx="28">
                  <c:v>【 外部との連携に向けた取り組み 】                 </c:v>
                </c:pt>
                <c:pt idx="29">
                  <c:v>20人以下（n=3）</c:v>
                </c:pt>
                <c:pt idx="30">
                  <c:v>21人以上100人以下（n=4）</c:v>
                </c:pt>
                <c:pt idx="31">
                  <c:v>101人以上（n=5）</c:v>
                </c:pt>
                <c:pt idx="32">
                  <c:v>【 ｢業務に精通した人材｣と｢技術に精通した人材｣を融合する仕組み 】</c:v>
                </c:pt>
                <c:pt idx="33">
                  <c:v>20人以下（n=7）</c:v>
                </c:pt>
                <c:pt idx="34">
                  <c:v>21人以上100人以下（n=4）</c:v>
                </c:pt>
                <c:pt idx="35">
                  <c:v>101人以上（n=18）</c:v>
                </c:pt>
                <c:pt idx="36">
                  <c:v>【 既存技術への依存からの脱却 】                  </c:v>
                </c:pt>
                <c:pt idx="37">
                  <c:v>20人以下（n=3）</c:v>
                </c:pt>
                <c:pt idx="38">
                  <c:v>21人以上100人以下（n=7）</c:v>
                </c:pt>
                <c:pt idx="39">
                  <c:v>101人以上（n=3）</c:v>
                </c:pt>
                <c:pt idx="40">
                  <c:v>【 技術的負債の対応 】                       </c:v>
                </c:pt>
                <c:pt idx="41">
                  <c:v>20人以下（n=2）</c:v>
                </c:pt>
                <c:pt idx="42">
                  <c:v>21人以上100人以下（n=3）</c:v>
                </c:pt>
                <c:pt idx="43">
                  <c:v>101人以上（n=2）</c:v>
                </c:pt>
              </c:strCache>
            </c:strRef>
          </c:cat>
          <c:val>
            <c:numRef>
              <c:f>'Q18.DX実行の上での課題（従業員別）DX活発'!$S$7:$S$50</c:f>
              <c:numCache>
                <c:formatCode>0.0%</c:formatCode>
                <c:ptCount val="44"/>
                <c:pt idx="0" formatCode="General">
                  <c:v>0</c:v>
                </c:pt>
                <c:pt idx="1">
                  <c:v>0.27272727272727271</c:v>
                </c:pt>
                <c:pt idx="2">
                  <c:v>0.2857142857142857</c:v>
                </c:pt>
                <c:pt idx="3">
                  <c:v>0.1111111111111111</c:v>
                </c:pt>
                <c:pt idx="4" formatCode="General">
                  <c:v>0</c:v>
                </c:pt>
                <c:pt idx="5">
                  <c:v>0.13636363636363635</c:v>
                </c:pt>
                <c:pt idx="6">
                  <c:v>0.14285714285714285</c:v>
                </c:pt>
                <c:pt idx="7">
                  <c:v>0.24444444444444444</c:v>
                </c:pt>
                <c:pt idx="8" formatCode="General">
                  <c:v>0</c:v>
                </c:pt>
                <c:pt idx="9">
                  <c:v>0.22727272727272727</c:v>
                </c:pt>
                <c:pt idx="10">
                  <c:v>0.10714285714285714</c:v>
                </c:pt>
                <c:pt idx="11">
                  <c:v>0.13333333333333333</c:v>
                </c:pt>
                <c:pt idx="12" formatCode="General">
                  <c:v>0</c:v>
                </c:pt>
                <c:pt idx="13">
                  <c:v>9.0909090909090912E-2</c:v>
                </c:pt>
                <c:pt idx="14">
                  <c:v>0.17857142857142858</c:v>
                </c:pt>
                <c:pt idx="15">
                  <c:v>6.6666666666666666E-2</c:v>
                </c:pt>
                <c:pt idx="16" formatCode="General">
                  <c:v>0</c:v>
                </c:pt>
                <c:pt idx="17">
                  <c:v>9.0909090909090912E-2</c:v>
                </c:pt>
                <c:pt idx="18">
                  <c:v>0</c:v>
                </c:pt>
                <c:pt idx="19">
                  <c:v>0.15555555555555556</c:v>
                </c:pt>
                <c:pt idx="20" formatCode="General">
                  <c:v>0</c:v>
                </c:pt>
                <c:pt idx="21">
                  <c:v>9.0909090909090912E-2</c:v>
                </c:pt>
                <c:pt idx="22">
                  <c:v>7.1428571428571425E-2</c:v>
                </c:pt>
                <c:pt idx="23">
                  <c:v>8.8888888888888892E-2</c:v>
                </c:pt>
                <c:pt idx="24" formatCode="General">
                  <c:v>0</c:v>
                </c:pt>
                <c:pt idx="25">
                  <c:v>4.5454545454545456E-2</c:v>
                </c:pt>
                <c:pt idx="26">
                  <c:v>3.5714285714285712E-2</c:v>
                </c:pt>
                <c:pt idx="27">
                  <c:v>6.6666666666666666E-2</c:v>
                </c:pt>
                <c:pt idx="28" formatCode="General">
                  <c:v>0</c:v>
                </c:pt>
                <c:pt idx="29">
                  <c:v>0</c:v>
                </c:pt>
                <c:pt idx="30">
                  <c:v>7.1428571428571425E-2</c:v>
                </c:pt>
                <c:pt idx="31">
                  <c:v>4.4444444444444446E-2</c:v>
                </c:pt>
                <c:pt idx="32" formatCode="General">
                  <c:v>0</c:v>
                </c:pt>
                <c:pt idx="33">
                  <c:v>0</c:v>
                </c:pt>
                <c:pt idx="34">
                  <c:v>3.5714285714285712E-2</c:v>
                </c:pt>
                <c:pt idx="35">
                  <c:v>4.4444444444444446E-2</c:v>
                </c:pt>
                <c:pt idx="36" formatCode="General">
                  <c:v>0</c:v>
                </c:pt>
                <c:pt idx="37">
                  <c:v>4.5454545454545456E-2</c:v>
                </c:pt>
                <c:pt idx="38">
                  <c:v>0</c:v>
                </c:pt>
                <c:pt idx="39">
                  <c:v>4.4444444444444446E-2</c:v>
                </c:pt>
                <c:pt idx="40" formatCode="General">
                  <c:v>0</c:v>
                </c:pt>
                <c:pt idx="41">
                  <c:v>0</c:v>
                </c:pt>
                <c:pt idx="42">
                  <c:v>7.1428571428571425E-2</c:v>
                </c:pt>
                <c:pt idx="43">
                  <c:v>0</c:v>
                </c:pt>
              </c:numCache>
            </c:numRef>
          </c:val>
          <c:extLst>
            <c:ext xmlns:c16="http://schemas.microsoft.com/office/drawing/2014/chart" uri="{C3380CC4-5D6E-409C-BE32-E72D297353CC}">
              <c16:uniqueId val="{0000000B-1C94-40AF-A9A7-D969F7126B66}"/>
            </c:ext>
          </c:extLst>
        </c:ser>
        <c:ser>
          <c:idx val="2"/>
          <c:order val="1"/>
          <c:tx>
            <c:strRef>
              <c:f>'Q18.DX実行の上での課題（従業員別）DX活発'!$T$6</c:f>
              <c:strCache>
                <c:ptCount val="1"/>
                <c:pt idx="0">
                  <c:v>2番目</c:v>
                </c:pt>
              </c:strCache>
            </c:strRef>
          </c:tx>
          <c:spPr>
            <a:solidFill>
              <a:srgbClr val="FFFF99"/>
            </a:solidFill>
            <a:ln w="9525">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20人以下（n=12）</c:v>
                </c:pt>
                <c:pt idx="2">
                  <c:v>21人以上100人以下（n=14）</c:v>
                </c:pt>
                <c:pt idx="3">
                  <c:v>101人以上（n=27）</c:v>
                </c:pt>
                <c:pt idx="4">
                  <c:v>【 事業部門におけるDXを担う人材の育成・確保 】          </c:v>
                </c:pt>
                <c:pt idx="5">
                  <c:v>20人以下（n=7）</c:v>
                </c:pt>
                <c:pt idx="6">
                  <c:v>21人以上100人以下（n=12）</c:v>
                </c:pt>
                <c:pt idx="7">
                  <c:v>101人以上（n=24）</c:v>
                </c:pt>
                <c:pt idx="8">
                  <c:v>【 経営トップのコミットメント 】                  </c:v>
                </c:pt>
                <c:pt idx="9">
                  <c:v>20人以下（n=5）</c:v>
                </c:pt>
                <c:pt idx="10">
                  <c:v>21人以上100人以下（n=5）</c:v>
                </c:pt>
                <c:pt idx="11">
                  <c:v>101人以上（n=6）</c:v>
                </c:pt>
                <c:pt idx="12">
                  <c:v>【 社内外でのビジョン共有 】                    </c:v>
                </c:pt>
                <c:pt idx="13">
                  <c:v>20人以下（n=6）</c:v>
                </c:pt>
                <c:pt idx="14">
                  <c:v>21人以上100人以下（n=9）</c:v>
                </c:pt>
                <c:pt idx="15">
                  <c:v>101人以上（n=5）</c:v>
                </c:pt>
                <c:pt idx="16">
                  <c:v>【 経営・事業部門・IT部門が相互に協力する体制の構築 】</c:v>
                </c:pt>
                <c:pt idx="17">
                  <c:v>20人以下（n=7）</c:v>
                </c:pt>
                <c:pt idx="18">
                  <c:v>21人以上100人以下（n=4）</c:v>
                </c:pt>
                <c:pt idx="19">
                  <c:v>101人以上（n=18）</c:v>
                </c:pt>
                <c:pt idx="20">
                  <c:v>【 DXの取り組みの事業(現場レベル)までの落とし込み 】      </c:v>
                </c:pt>
                <c:pt idx="21">
                  <c:v>20人以下（n=7）</c:v>
                </c:pt>
                <c:pt idx="22">
                  <c:v>21人以上100人以下（n=11）</c:v>
                </c:pt>
                <c:pt idx="23">
                  <c:v>101人以上（n=16）</c:v>
                </c:pt>
                <c:pt idx="24">
                  <c:v>【 失敗から学び、継続的に挑戦する仕組みの構築 】          </c:v>
                </c:pt>
                <c:pt idx="25">
                  <c:v>20人以下（n=3）</c:v>
                </c:pt>
                <c:pt idx="26">
                  <c:v>21人以上100人以下（n=8）</c:v>
                </c:pt>
                <c:pt idx="27">
                  <c:v>101人以上（n=6）</c:v>
                </c:pt>
                <c:pt idx="28">
                  <c:v>【 外部との連携に向けた取り組み 】                 </c:v>
                </c:pt>
                <c:pt idx="29">
                  <c:v>20人以下（n=3）</c:v>
                </c:pt>
                <c:pt idx="30">
                  <c:v>21人以上100人以下（n=4）</c:v>
                </c:pt>
                <c:pt idx="31">
                  <c:v>101人以上（n=5）</c:v>
                </c:pt>
                <c:pt idx="32">
                  <c:v>【 ｢業務に精通した人材｣と｢技術に精通した人材｣を融合する仕組み 】</c:v>
                </c:pt>
                <c:pt idx="33">
                  <c:v>20人以下（n=7）</c:v>
                </c:pt>
                <c:pt idx="34">
                  <c:v>21人以上100人以下（n=4）</c:v>
                </c:pt>
                <c:pt idx="35">
                  <c:v>101人以上（n=18）</c:v>
                </c:pt>
                <c:pt idx="36">
                  <c:v>【 既存技術への依存からの脱却 】                  </c:v>
                </c:pt>
                <c:pt idx="37">
                  <c:v>20人以下（n=3）</c:v>
                </c:pt>
                <c:pt idx="38">
                  <c:v>21人以上100人以下（n=7）</c:v>
                </c:pt>
                <c:pt idx="39">
                  <c:v>101人以上（n=3）</c:v>
                </c:pt>
                <c:pt idx="40">
                  <c:v>【 技術的負債の対応 】                       </c:v>
                </c:pt>
                <c:pt idx="41">
                  <c:v>20人以下（n=2）</c:v>
                </c:pt>
                <c:pt idx="42">
                  <c:v>21人以上100人以下（n=3）</c:v>
                </c:pt>
                <c:pt idx="43">
                  <c:v>101人以上（n=2）</c:v>
                </c:pt>
              </c:strCache>
            </c:strRef>
          </c:cat>
          <c:val>
            <c:numRef>
              <c:f>'Q18.DX実行の上での課題（従業員別）DX活発'!$T$7:$T$50</c:f>
              <c:numCache>
                <c:formatCode>0.0%</c:formatCode>
                <c:ptCount val="44"/>
                <c:pt idx="0" formatCode="General">
                  <c:v>0</c:v>
                </c:pt>
                <c:pt idx="1">
                  <c:v>0.13636363636363635</c:v>
                </c:pt>
                <c:pt idx="2">
                  <c:v>0.14285714285714285</c:v>
                </c:pt>
                <c:pt idx="3">
                  <c:v>0.26666666666666666</c:v>
                </c:pt>
                <c:pt idx="4" formatCode="General">
                  <c:v>0</c:v>
                </c:pt>
                <c:pt idx="5">
                  <c:v>0.13636363636363635</c:v>
                </c:pt>
                <c:pt idx="6">
                  <c:v>0.10714285714285714</c:v>
                </c:pt>
                <c:pt idx="7">
                  <c:v>0.1111111111111111</c:v>
                </c:pt>
                <c:pt idx="8" formatCode="General">
                  <c:v>0</c:v>
                </c:pt>
                <c:pt idx="9">
                  <c:v>0</c:v>
                </c:pt>
                <c:pt idx="10">
                  <c:v>3.5714285714285712E-2</c:v>
                </c:pt>
                <c:pt idx="11">
                  <c:v>0</c:v>
                </c:pt>
                <c:pt idx="12" formatCode="General">
                  <c:v>0</c:v>
                </c:pt>
                <c:pt idx="13">
                  <c:v>0.13636363636363635</c:v>
                </c:pt>
                <c:pt idx="14">
                  <c:v>0.14285714285714285</c:v>
                </c:pt>
                <c:pt idx="15">
                  <c:v>4.4444444444444446E-2</c:v>
                </c:pt>
                <c:pt idx="16" formatCode="General">
                  <c:v>0</c:v>
                </c:pt>
                <c:pt idx="17">
                  <c:v>0.13636363636363635</c:v>
                </c:pt>
                <c:pt idx="18">
                  <c:v>7.1428571428571425E-2</c:v>
                </c:pt>
                <c:pt idx="19">
                  <c:v>0.1111111111111111</c:v>
                </c:pt>
                <c:pt idx="20" formatCode="General">
                  <c:v>0</c:v>
                </c:pt>
                <c:pt idx="21">
                  <c:v>9.0909090909090912E-2</c:v>
                </c:pt>
                <c:pt idx="22">
                  <c:v>0.21428571428571427</c:v>
                </c:pt>
                <c:pt idx="23">
                  <c:v>0.1111111111111111</c:v>
                </c:pt>
                <c:pt idx="24" formatCode="General">
                  <c:v>0</c:v>
                </c:pt>
                <c:pt idx="25">
                  <c:v>4.5454545454545456E-2</c:v>
                </c:pt>
                <c:pt idx="26">
                  <c:v>7.1428571428571425E-2</c:v>
                </c:pt>
                <c:pt idx="27">
                  <c:v>4.4444444444444446E-2</c:v>
                </c:pt>
                <c:pt idx="28" formatCode="General">
                  <c:v>0</c:v>
                </c:pt>
                <c:pt idx="29">
                  <c:v>9.0909090909090912E-2</c:v>
                </c:pt>
                <c:pt idx="30">
                  <c:v>7.1428571428571425E-2</c:v>
                </c:pt>
                <c:pt idx="31">
                  <c:v>4.4444444444444446E-2</c:v>
                </c:pt>
                <c:pt idx="32" formatCode="General">
                  <c:v>0</c:v>
                </c:pt>
                <c:pt idx="33">
                  <c:v>0.13636363636363635</c:v>
                </c:pt>
                <c:pt idx="34">
                  <c:v>0</c:v>
                </c:pt>
                <c:pt idx="35">
                  <c:v>0.17777777777777778</c:v>
                </c:pt>
                <c:pt idx="36" formatCode="General">
                  <c:v>0</c:v>
                </c:pt>
                <c:pt idx="37">
                  <c:v>4.5454545454545456E-2</c:v>
                </c:pt>
                <c:pt idx="38">
                  <c:v>0.10714285714285714</c:v>
                </c:pt>
                <c:pt idx="39">
                  <c:v>2.2222222222222223E-2</c:v>
                </c:pt>
                <c:pt idx="40" formatCode="General">
                  <c:v>0</c:v>
                </c:pt>
                <c:pt idx="41">
                  <c:v>0</c:v>
                </c:pt>
                <c:pt idx="42">
                  <c:v>3.5714285714285712E-2</c:v>
                </c:pt>
                <c:pt idx="43">
                  <c:v>4.4444444444444446E-2</c:v>
                </c:pt>
              </c:numCache>
            </c:numRef>
          </c:val>
          <c:extLst>
            <c:ext xmlns:c16="http://schemas.microsoft.com/office/drawing/2014/chart" uri="{C3380CC4-5D6E-409C-BE32-E72D297353CC}">
              <c16:uniqueId val="{00000017-1C94-40AF-A9A7-D969F7126B66}"/>
            </c:ext>
          </c:extLst>
        </c:ser>
        <c:ser>
          <c:idx val="1"/>
          <c:order val="2"/>
          <c:tx>
            <c:strRef>
              <c:f>'Q18.DX実行の上での課題（従業員別）DX活発'!$U$6</c:f>
              <c:strCache>
                <c:ptCount val="1"/>
                <c:pt idx="0">
                  <c:v>3番目</c:v>
                </c:pt>
              </c:strCache>
            </c:strRef>
          </c:tx>
          <c:spPr>
            <a:solidFill>
              <a:srgbClr val="2E75B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20人以下（n=12）</c:v>
                </c:pt>
                <c:pt idx="2">
                  <c:v>21人以上100人以下（n=14）</c:v>
                </c:pt>
                <c:pt idx="3">
                  <c:v>101人以上（n=27）</c:v>
                </c:pt>
                <c:pt idx="4">
                  <c:v>【 事業部門におけるDXを担う人材の育成・確保 】          </c:v>
                </c:pt>
                <c:pt idx="5">
                  <c:v>20人以下（n=7）</c:v>
                </c:pt>
                <c:pt idx="6">
                  <c:v>21人以上100人以下（n=12）</c:v>
                </c:pt>
                <c:pt idx="7">
                  <c:v>101人以上（n=24）</c:v>
                </c:pt>
                <c:pt idx="8">
                  <c:v>【 経営トップのコミットメント 】                  </c:v>
                </c:pt>
                <c:pt idx="9">
                  <c:v>20人以下（n=5）</c:v>
                </c:pt>
                <c:pt idx="10">
                  <c:v>21人以上100人以下（n=5）</c:v>
                </c:pt>
                <c:pt idx="11">
                  <c:v>101人以上（n=6）</c:v>
                </c:pt>
                <c:pt idx="12">
                  <c:v>【 社内外でのビジョン共有 】                    </c:v>
                </c:pt>
                <c:pt idx="13">
                  <c:v>20人以下（n=6）</c:v>
                </c:pt>
                <c:pt idx="14">
                  <c:v>21人以上100人以下（n=9）</c:v>
                </c:pt>
                <c:pt idx="15">
                  <c:v>101人以上（n=5）</c:v>
                </c:pt>
                <c:pt idx="16">
                  <c:v>【 経営・事業部門・IT部門が相互に協力する体制の構築 】</c:v>
                </c:pt>
                <c:pt idx="17">
                  <c:v>20人以下（n=7）</c:v>
                </c:pt>
                <c:pt idx="18">
                  <c:v>21人以上100人以下（n=4）</c:v>
                </c:pt>
                <c:pt idx="19">
                  <c:v>101人以上（n=18）</c:v>
                </c:pt>
                <c:pt idx="20">
                  <c:v>【 DXの取り組みの事業(現場レベル)までの落とし込み 】      </c:v>
                </c:pt>
                <c:pt idx="21">
                  <c:v>20人以下（n=7）</c:v>
                </c:pt>
                <c:pt idx="22">
                  <c:v>21人以上100人以下（n=11）</c:v>
                </c:pt>
                <c:pt idx="23">
                  <c:v>101人以上（n=16）</c:v>
                </c:pt>
                <c:pt idx="24">
                  <c:v>【 失敗から学び、継続的に挑戦する仕組みの構築 】          </c:v>
                </c:pt>
                <c:pt idx="25">
                  <c:v>20人以下（n=3）</c:v>
                </c:pt>
                <c:pt idx="26">
                  <c:v>21人以上100人以下（n=8）</c:v>
                </c:pt>
                <c:pt idx="27">
                  <c:v>101人以上（n=6）</c:v>
                </c:pt>
                <c:pt idx="28">
                  <c:v>【 外部との連携に向けた取り組み 】                 </c:v>
                </c:pt>
                <c:pt idx="29">
                  <c:v>20人以下（n=3）</c:v>
                </c:pt>
                <c:pt idx="30">
                  <c:v>21人以上100人以下（n=4）</c:v>
                </c:pt>
                <c:pt idx="31">
                  <c:v>101人以上（n=5）</c:v>
                </c:pt>
                <c:pt idx="32">
                  <c:v>【 ｢業務に精通した人材｣と｢技術に精通した人材｣を融合する仕組み 】</c:v>
                </c:pt>
                <c:pt idx="33">
                  <c:v>20人以下（n=7）</c:v>
                </c:pt>
                <c:pt idx="34">
                  <c:v>21人以上100人以下（n=4）</c:v>
                </c:pt>
                <c:pt idx="35">
                  <c:v>101人以上（n=18）</c:v>
                </c:pt>
                <c:pt idx="36">
                  <c:v>【 既存技術への依存からの脱却 】                  </c:v>
                </c:pt>
                <c:pt idx="37">
                  <c:v>20人以下（n=3）</c:v>
                </c:pt>
                <c:pt idx="38">
                  <c:v>21人以上100人以下（n=7）</c:v>
                </c:pt>
                <c:pt idx="39">
                  <c:v>101人以上（n=3）</c:v>
                </c:pt>
                <c:pt idx="40">
                  <c:v>【 技術的負債の対応 】                       </c:v>
                </c:pt>
                <c:pt idx="41">
                  <c:v>20人以下（n=2）</c:v>
                </c:pt>
                <c:pt idx="42">
                  <c:v>21人以上100人以下（n=3）</c:v>
                </c:pt>
                <c:pt idx="43">
                  <c:v>101人以上（n=2）</c:v>
                </c:pt>
              </c:strCache>
            </c:strRef>
          </c:cat>
          <c:val>
            <c:numRef>
              <c:f>'Q18.DX実行の上での課題（従業員別）DX活発'!$U$7:$U$50</c:f>
              <c:numCache>
                <c:formatCode>0.0%</c:formatCode>
                <c:ptCount val="44"/>
                <c:pt idx="0" formatCode="General">
                  <c:v>0</c:v>
                </c:pt>
                <c:pt idx="1">
                  <c:v>0.13636363636363635</c:v>
                </c:pt>
                <c:pt idx="2">
                  <c:v>7.1428571428571425E-2</c:v>
                </c:pt>
                <c:pt idx="3">
                  <c:v>0.22222222222222221</c:v>
                </c:pt>
                <c:pt idx="4" formatCode="General">
                  <c:v>0</c:v>
                </c:pt>
                <c:pt idx="5">
                  <c:v>4.5454545454545456E-2</c:v>
                </c:pt>
                <c:pt idx="6">
                  <c:v>0.17857142857142858</c:v>
                </c:pt>
                <c:pt idx="7">
                  <c:v>0.17777777777777778</c:v>
                </c:pt>
                <c:pt idx="8" formatCode="General">
                  <c:v>0</c:v>
                </c:pt>
                <c:pt idx="9">
                  <c:v>0</c:v>
                </c:pt>
                <c:pt idx="10">
                  <c:v>3.5714285714285712E-2</c:v>
                </c:pt>
                <c:pt idx="11">
                  <c:v>0</c:v>
                </c:pt>
                <c:pt idx="12" formatCode="General">
                  <c:v>0</c:v>
                </c:pt>
                <c:pt idx="13">
                  <c:v>4.5454545454545456E-2</c:v>
                </c:pt>
                <c:pt idx="14">
                  <c:v>0</c:v>
                </c:pt>
                <c:pt idx="15">
                  <c:v>0</c:v>
                </c:pt>
                <c:pt idx="16" formatCode="General">
                  <c:v>0</c:v>
                </c:pt>
                <c:pt idx="17">
                  <c:v>9.0909090909090912E-2</c:v>
                </c:pt>
                <c:pt idx="18">
                  <c:v>7.1428571428571425E-2</c:v>
                </c:pt>
                <c:pt idx="19">
                  <c:v>0.13333333333333333</c:v>
                </c:pt>
                <c:pt idx="20" formatCode="General">
                  <c:v>0</c:v>
                </c:pt>
                <c:pt idx="21">
                  <c:v>0.13636363636363635</c:v>
                </c:pt>
                <c:pt idx="22">
                  <c:v>0.10714285714285714</c:v>
                </c:pt>
                <c:pt idx="23">
                  <c:v>0.15555555555555556</c:v>
                </c:pt>
                <c:pt idx="24" formatCode="General">
                  <c:v>0</c:v>
                </c:pt>
                <c:pt idx="25">
                  <c:v>4.5454545454545456E-2</c:v>
                </c:pt>
                <c:pt idx="26">
                  <c:v>0.17857142857142858</c:v>
                </c:pt>
                <c:pt idx="27">
                  <c:v>2.2222222222222223E-2</c:v>
                </c:pt>
                <c:pt idx="28" formatCode="General">
                  <c:v>0</c:v>
                </c:pt>
                <c:pt idx="29">
                  <c:v>4.5454545454545456E-2</c:v>
                </c:pt>
                <c:pt idx="30">
                  <c:v>0</c:v>
                </c:pt>
                <c:pt idx="31">
                  <c:v>2.2222222222222223E-2</c:v>
                </c:pt>
                <c:pt idx="32" formatCode="General">
                  <c:v>0</c:v>
                </c:pt>
                <c:pt idx="33">
                  <c:v>0.18181818181818182</c:v>
                </c:pt>
                <c:pt idx="34">
                  <c:v>0.10714285714285714</c:v>
                </c:pt>
                <c:pt idx="35">
                  <c:v>0.17777777777777778</c:v>
                </c:pt>
                <c:pt idx="36" formatCode="General">
                  <c:v>0</c:v>
                </c:pt>
                <c:pt idx="37">
                  <c:v>4.5454545454545456E-2</c:v>
                </c:pt>
                <c:pt idx="38">
                  <c:v>0.14285714285714285</c:v>
                </c:pt>
                <c:pt idx="39">
                  <c:v>0</c:v>
                </c:pt>
                <c:pt idx="40" formatCode="General">
                  <c:v>0</c:v>
                </c:pt>
                <c:pt idx="41">
                  <c:v>9.0909090909090912E-2</c:v>
                </c:pt>
                <c:pt idx="42">
                  <c:v>0</c:v>
                </c:pt>
                <c:pt idx="43">
                  <c:v>0</c:v>
                </c:pt>
              </c:numCache>
            </c:numRef>
          </c:val>
          <c:extLst>
            <c:ext xmlns:c16="http://schemas.microsoft.com/office/drawing/2014/chart" uri="{C3380CC4-5D6E-409C-BE32-E72D297353CC}">
              <c16:uniqueId val="{00000023-1C94-40AF-A9A7-D969F7126B66}"/>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9664003831417629"/>
          <c:y val="0.52669607843137256"/>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(N=47)
21人以上100人以下 (N=41)
101人以上 (N=28)</c:v>
            </c:pt>
          </c:strCache>
        </c:strRef>
      </c:tx>
      <c:layout>
        <c:manualLayout>
          <c:xMode val="edge"/>
          <c:yMode val="edge"/>
          <c:x val="0.63373927203065139"/>
          <c:y val="0.6682705882352940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9157911877394633"/>
          <c:y val="4.5603594771241832E-2"/>
          <c:w val="0.46489444444444444"/>
          <c:h val="0.93274501194737991"/>
        </c:manualLayout>
      </c:layout>
      <c:barChart>
        <c:barDir val="bar"/>
        <c:grouping val="stacked"/>
        <c:varyColors val="0"/>
        <c:ser>
          <c:idx val="0"/>
          <c:order val="0"/>
          <c:tx>
            <c:strRef>
              <c:f>'Q18.DX実行の上での課題（従業員別）DX活発'!$S$6</c:f>
              <c:strCache>
                <c:ptCount val="1"/>
                <c:pt idx="0">
                  <c:v>1番目</c:v>
                </c:pt>
              </c:strCache>
            </c:strRef>
          </c:tx>
          <c:spPr>
            <a:solidFill>
              <a:srgbClr val="FF996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20人以下（n=25）</c:v>
                </c:pt>
                <c:pt idx="2">
                  <c:v>21人以上100人以下（n=20）</c:v>
                </c:pt>
                <c:pt idx="3">
                  <c:v>101人以上（n=15）</c:v>
                </c:pt>
                <c:pt idx="4">
                  <c:v>【 事業部門におけるDXを担う人材の育成・確保 】          </c:v>
                </c:pt>
                <c:pt idx="5">
                  <c:v>20人以下（n=17）</c:v>
                </c:pt>
                <c:pt idx="6">
                  <c:v>21人以上100人以下（n=13）</c:v>
                </c:pt>
                <c:pt idx="7">
                  <c:v>101人以上（n=15）</c:v>
                </c:pt>
                <c:pt idx="8">
                  <c:v>【 経営・事業部門・IT部門が相互に協力する体制の構築 】</c:v>
                </c:pt>
                <c:pt idx="9">
                  <c:v>20人以下（n=10）</c:v>
                </c:pt>
                <c:pt idx="10">
                  <c:v>21人以上100人以下（n=11）</c:v>
                </c:pt>
                <c:pt idx="11">
                  <c:v>101人以上（n=12）</c:v>
                </c:pt>
                <c:pt idx="12">
                  <c:v>【 社内外でのビジョン共有 】                    </c:v>
                </c:pt>
                <c:pt idx="13">
                  <c:v>20人以下（n=8）</c:v>
                </c:pt>
                <c:pt idx="14">
                  <c:v>21人以上100人以下（n=10）</c:v>
                </c:pt>
                <c:pt idx="15">
                  <c:v>101人以上（n=3）</c:v>
                </c:pt>
                <c:pt idx="16">
                  <c:v>【 ｢業務に精通した人材｣と｢技術に精通した人材｣を融合する仕組み 】</c:v>
                </c:pt>
                <c:pt idx="17">
                  <c:v>20人以下（n=12）</c:v>
                </c:pt>
                <c:pt idx="18">
                  <c:v>21人以上100人以下（n=19）</c:v>
                </c:pt>
                <c:pt idx="19">
                  <c:v>101人以上（n=7）</c:v>
                </c:pt>
                <c:pt idx="20">
                  <c:v>【 DXの取り組みの事業(現場レベル)までの落とし込み 】      </c:v>
                </c:pt>
                <c:pt idx="21">
                  <c:v>20人以下（n=13）</c:v>
                </c:pt>
                <c:pt idx="22">
                  <c:v>21人以上100人以下（n=13）</c:v>
                </c:pt>
                <c:pt idx="23">
                  <c:v>101人以上（n=11）</c:v>
                </c:pt>
                <c:pt idx="24">
                  <c:v>【 既存技術への依存からの脱却 】                  </c:v>
                </c:pt>
                <c:pt idx="25">
                  <c:v>20人以下（n=8）</c:v>
                </c:pt>
                <c:pt idx="26">
                  <c:v>21人以上100人以下（n=7）</c:v>
                </c:pt>
                <c:pt idx="27">
                  <c:v>101人以上（n=6）</c:v>
                </c:pt>
                <c:pt idx="28">
                  <c:v>【 失敗から学び、継続的に挑戦する仕組みの構築 】          </c:v>
                </c:pt>
                <c:pt idx="29">
                  <c:v>20人以下（n=7）</c:v>
                </c:pt>
                <c:pt idx="30">
                  <c:v>21人以上100人以下（n=7）</c:v>
                </c:pt>
                <c:pt idx="31">
                  <c:v>101人以上（n=2）</c:v>
                </c:pt>
                <c:pt idx="32">
                  <c:v>【 経営トップのコミットメント 】                  </c:v>
                </c:pt>
                <c:pt idx="33">
                  <c:v>20人以下（n=6）</c:v>
                </c:pt>
                <c:pt idx="34">
                  <c:v>21人以上100人以下（n=7）</c:v>
                </c:pt>
                <c:pt idx="35">
                  <c:v>101人以上（n=2）</c:v>
                </c:pt>
                <c:pt idx="36">
                  <c:v>【 外部との連携に向けた取り組み 】                 </c:v>
                </c:pt>
                <c:pt idx="37">
                  <c:v>20人以下（n=16）</c:v>
                </c:pt>
                <c:pt idx="38">
                  <c:v>21人以上100人以下（n=6）</c:v>
                </c:pt>
                <c:pt idx="39">
                  <c:v>101人以上（n=5）</c:v>
                </c:pt>
                <c:pt idx="40">
                  <c:v>【 技術的負債の対応 】                       </c:v>
                </c:pt>
                <c:pt idx="41">
                  <c:v>20人以下（n=7）</c:v>
                </c:pt>
                <c:pt idx="42">
                  <c:v>21人以上100人以下（n=7）</c:v>
                </c:pt>
                <c:pt idx="43">
                  <c:v>101人以上（n=4）</c:v>
                </c:pt>
              </c:strCache>
            </c:strRef>
          </c:cat>
          <c:val>
            <c:numRef>
              <c:f>'Q18.DX実行の上での課題（従業員別）DX活発'!$S$7:$S$50</c:f>
              <c:numCache>
                <c:formatCode>0.0%</c:formatCode>
                <c:ptCount val="44"/>
                <c:pt idx="0" formatCode="General">
                  <c:v>0</c:v>
                </c:pt>
                <c:pt idx="1">
                  <c:v>0.1702127659574468</c:v>
                </c:pt>
                <c:pt idx="2">
                  <c:v>0.23809523809523808</c:v>
                </c:pt>
                <c:pt idx="3">
                  <c:v>0.17857142857142858</c:v>
                </c:pt>
                <c:pt idx="4" formatCode="General">
                  <c:v>0</c:v>
                </c:pt>
                <c:pt idx="5">
                  <c:v>0.21276595744680851</c:v>
                </c:pt>
                <c:pt idx="6">
                  <c:v>0.11904761904761904</c:v>
                </c:pt>
                <c:pt idx="7">
                  <c:v>0.21428571428571427</c:v>
                </c:pt>
                <c:pt idx="8" formatCode="General">
                  <c:v>0</c:v>
                </c:pt>
                <c:pt idx="9">
                  <c:v>8.5106382978723402E-2</c:v>
                </c:pt>
                <c:pt idx="10">
                  <c:v>0.11904761904761904</c:v>
                </c:pt>
                <c:pt idx="11">
                  <c:v>0.17857142857142858</c:v>
                </c:pt>
                <c:pt idx="12" formatCode="General">
                  <c:v>0</c:v>
                </c:pt>
                <c:pt idx="13">
                  <c:v>0.14893617021276595</c:v>
                </c:pt>
                <c:pt idx="14">
                  <c:v>0.11904761904761904</c:v>
                </c:pt>
                <c:pt idx="15">
                  <c:v>3.5714285714285712E-2</c:v>
                </c:pt>
                <c:pt idx="16" formatCode="General">
                  <c:v>0</c:v>
                </c:pt>
                <c:pt idx="17">
                  <c:v>4.2553191489361701E-2</c:v>
                </c:pt>
                <c:pt idx="18">
                  <c:v>7.1428571428571425E-2</c:v>
                </c:pt>
                <c:pt idx="19">
                  <c:v>7.1428571428571425E-2</c:v>
                </c:pt>
                <c:pt idx="20" formatCode="General">
                  <c:v>0</c:v>
                </c:pt>
                <c:pt idx="21">
                  <c:v>4.2553191489361701E-2</c:v>
                </c:pt>
                <c:pt idx="22">
                  <c:v>2.3809523809523808E-2</c:v>
                </c:pt>
                <c:pt idx="23">
                  <c:v>0.14285714285714285</c:v>
                </c:pt>
                <c:pt idx="24" formatCode="General">
                  <c:v>0</c:v>
                </c:pt>
                <c:pt idx="25">
                  <c:v>4.2553191489361701E-2</c:v>
                </c:pt>
                <c:pt idx="26">
                  <c:v>4.7619047619047616E-2</c:v>
                </c:pt>
                <c:pt idx="27">
                  <c:v>0.10714285714285714</c:v>
                </c:pt>
                <c:pt idx="28" formatCode="General">
                  <c:v>0</c:v>
                </c:pt>
                <c:pt idx="29">
                  <c:v>8.5106382978723402E-2</c:v>
                </c:pt>
                <c:pt idx="30">
                  <c:v>7.1428571428571425E-2</c:v>
                </c:pt>
                <c:pt idx="31">
                  <c:v>0</c:v>
                </c:pt>
                <c:pt idx="32" formatCode="General">
                  <c:v>0</c:v>
                </c:pt>
                <c:pt idx="33">
                  <c:v>4.2553191489361701E-2</c:v>
                </c:pt>
                <c:pt idx="34">
                  <c:v>9.5238095238095233E-2</c:v>
                </c:pt>
                <c:pt idx="35">
                  <c:v>3.5714285714285712E-2</c:v>
                </c:pt>
                <c:pt idx="36" formatCode="General">
                  <c:v>0</c:v>
                </c:pt>
                <c:pt idx="37">
                  <c:v>6.3829787234042548E-2</c:v>
                </c:pt>
                <c:pt idx="38">
                  <c:v>4.7619047619047616E-2</c:v>
                </c:pt>
                <c:pt idx="39">
                  <c:v>3.5714285714285712E-2</c:v>
                </c:pt>
                <c:pt idx="40" formatCode="General">
                  <c:v>0</c:v>
                </c:pt>
                <c:pt idx="41">
                  <c:v>6.3829787234042548E-2</c:v>
                </c:pt>
                <c:pt idx="42">
                  <c:v>4.7619047619047616E-2</c:v>
                </c:pt>
                <c:pt idx="43">
                  <c:v>0</c:v>
                </c:pt>
              </c:numCache>
            </c:numRef>
          </c:val>
          <c:extLst>
            <c:ext xmlns:c16="http://schemas.microsoft.com/office/drawing/2014/chart" uri="{C3380CC4-5D6E-409C-BE32-E72D297353CC}">
              <c16:uniqueId val="{0000000B-9B3F-44E7-8E08-CDB9C0C40846}"/>
            </c:ext>
          </c:extLst>
        </c:ser>
        <c:ser>
          <c:idx val="2"/>
          <c:order val="1"/>
          <c:tx>
            <c:strRef>
              <c:f>'Q18.DX実行の上での課題（従業員別）DX活発'!$T$6</c:f>
              <c:strCache>
                <c:ptCount val="1"/>
                <c:pt idx="0">
                  <c:v>2番目</c:v>
                </c:pt>
              </c:strCache>
            </c:strRef>
          </c:tx>
          <c:spPr>
            <a:solidFill>
              <a:srgbClr val="FFFF99"/>
            </a:solidFill>
            <a:ln w="9525">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20人以下（n=25）</c:v>
                </c:pt>
                <c:pt idx="2">
                  <c:v>21人以上100人以下（n=20）</c:v>
                </c:pt>
                <c:pt idx="3">
                  <c:v>101人以上（n=15）</c:v>
                </c:pt>
                <c:pt idx="4">
                  <c:v>【 事業部門におけるDXを担う人材の育成・確保 】          </c:v>
                </c:pt>
                <c:pt idx="5">
                  <c:v>20人以下（n=17）</c:v>
                </c:pt>
                <c:pt idx="6">
                  <c:v>21人以上100人以下（n=13）</c:v>
                </c:pt>
                <c:pt idx="7">
                  <c:v>101人以上（n=15）</c:v>
                </c:pt>
                <c:pt idx="8">
                  <c:v>【 経営・事業部門・IT部門が相互に協力する体制の構築 】</c:v>
                </c:pt>
                <c:pt idx="9">
                  <c:v>20人以下（n=10）</c:v>
                </c:pt>
                <c:pt idx="10">
                  <c:v>21人以上100人以下（n=11）</c:v>
                </c:pt>
                <c:pt idx="11">
                  <c:v>101人以上（n=12）</c:v>
                </c:pt>
                <c:pt idx="12">
                  <c:v>【 社内外でのビジョン共有 】                    </c:v>
                </c:pt>
                <c:pt idx="13">
                  <c:v>20人以下（n=8）</c:v>
                </c:pt>
                <c:pt idx="14">
                  <c:v>21人以上100人以下（n=10）</c:v>
                </c:pt>
                <c:pt idx="15">
                  <c:v>101人以上（n=3）</c:v>
                </c:pt>
                <c:pt idx="16">
                  <c:v>【 ｢業務に精通した人材｣と｢技術に精通した人材｣を融合する仕組み 】</c:v>
                </c:pt>
                <c:pt idx="17">
                  <c:v>20人以下（n=12）</c:v>
                </c:pt>
                <c:pt idx="18">
                  <c:v>21人以上100人以下（n=19）</c:v>
                </c:pt>
                <c:pt idx="19">
                  <c:v>101人以上（n=7）</c:v>
                </c:pt>
                <c:pt idx="20">
                  <c:v>【 DXの取り組みの事業(現場レベル)までの落とし込み 】      </c:v>
                </c:pt>
                <c:pt idx="21">
                  <c:v>20人以下（n=13）</c:v>
                </c:pt>
                <c:pt idx="22">
                  <c:v>21人以上100人以下（n=13）</c:v>
                </c:pt>
                <c:pt idx="23">
                  <c:v>101人以上（n=11）</c:v>
                </c:pt>
                <c:pt idx="24">
                  <c:v>【 既存技術への依存からの脱却 】                  </c:v>
                </c:pt>
                <c:pt idx="25">
                  <c:v>20人以下（n=8）</c:v>
                </c:pt>
                <c:pt idx="26">
                  <c:v>21人以上100人以下（n=7）</c:v>
                </c:pt>
                <c:pt idx="27">
                  <c:v>101人以上（n=6）</c:v>
                </c:pt>
                <c:pt idx="28">
                  <c:v>【 失敗から学び、継続的に挑戦する仕組みの構築 】          </c:v>
                </c:pt>
                <c:pt idx="29">
                  <c:v>20人以下（n=7）</c:v>
                </c:pt>
                <c:pt idx="30">
                  <c:v>21人以上100人以下（n=7）</c:v>
                </c:pt>
                <c:pt idx="31">
                  <c:v>101人以上（n=2）</c:v>
                </c:pt>
                <c:pt idx="32">
                  <c:v>【 経営トップのコミットメント 】                  </c:v>
                </c:pt>
                <c:pt idx="33">
                  <c:v>20人以下（n=6）</c:v>
                </c:pt>
                <c:pt idx="34">
                  <c:v>21人以上100人以下（n=7）</c:v>
                </c:pt>
                <c:pt idx="35">
                  <c:v>101人以上（n=2）</c:v>
                </c:pt>
                <c:pt idx="36">
                  <c:v>【 外部との連携に向けた取り組み 】                 </c:v>
                </c:pt>
                <c:pt idx="37">
                  <c:v>20人以下（n=16）</c:v>
                </c:pt>
                <c:pt idx="38">
                  <c:v>21人以上100人以下（n=6）</c:v>
                </c:pt>
                <c:pt idx="39">
                  <c:v>101人以上（n=5）</c:v>
                </c:pt>
                <c:pt idx="40">
                  <c:v>【 技術的負債の対応 】                       </c:v>
                </c:pt>
                <c:pt idx="41">
                  <c:v>20人以下（n=7）</c:v>
                </c:pt>
                <c:pt idx="42">
                  <c:v>21人以上100人以下（n=7）</c:v>
                </c:pt>
                <c:pt idx="43">
                  <c:v>101人以上（n=4）</c:v>
                </c:pt>
              </c:strCache>
            </c:strRef>
          </c:cat>
          <c:val>
            <c:numRef>
              <c:f>'Q18.DX実行の上での課題（従業員別）DX活発'!$T$7:$T$50</c:f>
              <c:numCache>
                <c:formatCode>0.0%</c:formatCode>
                <c:ptCount val="44"/>
                <c:pt idx="0" formatCode="General">
                  <c:v>0</c:v>
                </c:pt>
                <c:pt idx="1">
                  <c:v>0.21276595744680851</c:v>
                </c:pt>
                <c:pt idx="2">
                  <c:v>9.5238095238095233E-2</c:v>
                </c:pt>
                <c:pt idx="3">
                  <c:v>0.21428571428571427</c:v>
                </c:pt>
                <c:pt idx="4" formatCode="General">
                  <c:v>0</c:v>
                </c:pt>
                <c:pt idx="5">
                  <c:v>8.5106382978723402E-2</c:v>
                </c:pt>
                <c:pt idx="6">
                  <c:v>9.5238095238095233E-2</c:v>
                </c:pt>
                <c:pt idx="7">
                  <c:v>0.21428571428571427</c:v>
                </c:pt>
                <c:pt idx="8" formatCode="General">
                  <c:v>0</c:v>
                </c:pt>
                <c:pt idx="9">
                  <c:v>0.10638297872340426</c:v>
                </c:pt>
                <c:pt idx="10">
                  <c:v>9.5238095238095233E-2</c:v>
                </c:pt>
                <c:pt idx="11">
                  <c:v>0.10714285714285714</c:v>
                </c:pt>
                <c:pt idx="12" formatCode="General">
                  <c:v>0</c:v>
                </c:pt>
                <c:pt idx="13">
                  <c:v>0</c:v>
                </c:pt>
                <c:pt idx="14">
                  <c:v>9.5238095238095233E-2</c:v>
                </c:pt>
                <c:pt idx="15">
                  <c:v>0</c:v>
                </c:pt>
                <c:pt idx="16" formatCode="General">
                  <c:v>0</c:v>
                </c:pt>
                <c:pt idx="17">
                  <c:v>0.10638297872340426</c:v>
                </c:pt>
                <c:pt idx="18">
                  <c:v>0.26190476190476192</c:v>
                </c:pt>
                <c:pt idx="19">
                  <c:v>7.1428571428571425E-2</c:v>
                </c:pt>
                <c:pt idx="20" formatCode="General">
                  <c:v>0</c:v>
                </c:pt>
                <c:pt idx="21">
                  <c:v>8.5106382978723402E-2</c:v>
                </c:pt>
                <c:pt idx="22">
                  <c:v>0.14285714285714285</c:v>
                </c:pt>
                <c:pt idx="23">
                  <c:v>7.1428571428571425E-2</c:v>
                </c:pt>
                <c:pt idx="24" formatCode="General">
                  <c:v>0</c:v>
                </c:pt>
                <c:pt idx="25">
                  <c:v>4.2553191489361701E-2</c:v>
                </c:pt>
                <c:pt idx="26">
                  <c:v>0</c:v>
                </c:pt>
                <c:pt idx="27">
                  <c:v>7.1428571428571425E-2</c:v>
                </c:pt>
                <c:pt idx="28" formatCode="General">
                  <c:v>0</c:v>
                </c:pt>
                <c:pt idx="29">
                  <c:v>2.1276595744680851E-2</c:v>
                </c:pt>
                <c:pt idx="30">
                  <c:v>2.3809523809523808E-2</c:v>
                </c:pt>
                <c:pt idx="31">
                  <c:v>7.1428571428571425E-2</c:v>
                </c:pt>
                <c:pt idx="32" formatCode="General">
                  <c:v>0</c:v>
                </c:pt>
                <c:pt idx="33">
                  <c:v>6.3829787234042548E-2</c:v>
                </c:pt>
                <c:pt idx="34">
                  <c:v>2.3809523809523808E-2</c:v>
                </c:pt>
                <c:pt idx="35">
                  <c:v>0</c:v>
                </c:pt>
                <c:pt idx="36" formatCode="General">
                  <c:v>0</c:v>
                </c:pt>
                <c:pt idx="37">
                  <c:v>0.10638297872340426</c:v>
                </c:pt>
                <c:pt idx="38">
                  <c:v>9.5238095238095233E-2</c:v>
                </c:pt>
                <c:pt idx="39">
                  <c:v>7.1428571428571425E-2</c:v>
                </c:pt>
                <c:pt idx="40" formatCode="General">
                  <c:v>0</c:v>
                </c:pt>
                <c:pt idx="41">
                  <c:v>2.1276595744680851E-2</c:v>
                </c:pt>
                <c:pt idx="42">
                  <c:v>2.3809523809523808E-2</c:v>
                </c:pt>
                <c:pt idx="43">
                  <c:v>7.1428571428571425E-2</c:v>
                </c:pt>
              </c:numCache>
            </c:numRef>
          </c:val>
          <c:extLst>
            <c:ext xmlns:c16="http://schemas.microsoft.com/office/drawing/2014/chart" uri="{C3380CC4-5D6E-409C-BE32-E72D297353CC}">
              <c16:uniqueId val="{00000017-9B3F-44E7-8E08-CDB9C0C40846}"/>
            </c:ext>
          </c:extLst>
        </c:ser>
        <c:ser>
          <c:idx val="1"/>
          <c:order val="2"/>
          <c:tx>
            <c:strRef>
              <c:f>'Q18.DX実行の上での課題（従業員別）DX活発'!$U$6</c:f>
              <c:strCache>
                <c:ptCount val="1"/>
                <c:pt idx="0">
                  <c:v>3番目</c:v>
                </c:pt>
              </c:strCache>
            </c:strRef>
          </c:tx>
          <c:spPr>
            <a:solidFill>
              <a:srgbClr val="2E75B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20人以下（n=25）</c:v>
                </c:pt>
                <c:pt idx="2">
                  <c:v>21人以上100人以下（n=20）</c:v>
                </c:pt>
                <c:pt idx="3">
                  <c:v>101人以上（n=15）</c:v>
                </c:pt>
                <c:pt idx="4">
                  <c:v>【 事業部門におけるDXを担う人材の育成・確保 】          </c:v>
                </c:pt>
                <c:pt idx="5">
                  <c:v>20人以下（n=17）</c:v>
                </c:pt>
                <c:pt idx="6">
                  <c:v>21人以上100人以下（n=13）</c:v>
                </c:pt>
                <c:pt idx="7">
                  <c:v>101人以上（n=15）</c:v>
                </c:pt>
                <c:pt idx="8">
                  <c:v>【 経営・事業部門・IT部門が相互に協力する体制の構築 】</c:v>
                </c:pt>
                <c:pt idx="9">
                  <c:v>20人以下（n=10）</c:v>
                </c:pt>
                <c:pt idx="10">
                  <c:v>21人以上100人以下（n=11）</c:v>
                </c:pt>
                <c:pt idx="11">
                  <c:v>101人以上（n=12）</c:v>
                </c:pt>
                <c:pt idx="12">
                  <c:v>【 社内外でのビジョン共有 】                    </c:v>
                </c:pt>
                <c:pt idx="13">
                  <c:v>20人以下（n=8）</c:v>
                </c:pt>
                <c:pt idx="14">
                  <c:v>21人以上100人以下（n=10）</c:v>
                </c:pt>
                <c:pt idx="15">
                  <c:v>101人以上（n=3）</c:v>
                </c:pt>
                <c:pt idx="16">
                  <c:v>【 ｢業務に精通した人材｣と｢技術に精通した人材｣を融合する仕組み 】</c:v>
                </c:pt>
                <c:pt idx="17">
                  <c:v>20人以下（n=12）</c:v>
                </c:pt>
                <c:pt idx="18">
                  <c:v>21人以上100人以下（n=19）</c:v>
                </c:pt>
                <c:pt idx="19">
                  <c:v>101人以上（n=7）</c:v>
                </c:pt>
                <c:pt idx="20">
                  <c:v>【 DXの取り組みの事業(現場レベル)までの落とし込み 】      </c:v>
                </c:pt>
                <c:pt idx="21">
                  <c:v>20人以下（n=13）</c:v>
                </c:pt>
                <c:pt idx="22">
                  <c:v>21人以上100人以下（n=13）</c:v>
                </c:pt>
                <c:pt idx="23">
                  <c:v>101人以上（n=11）</c:v>
                </c:pt>
                <c:pt idx="24">
                  <c:v>【 既存技術への依存からの脱却 】                  </c:v>
                </c:pt>
                <c:pt idx="25">
                  <c:v>20人以下（n=8）</c:v>
                </c:pt>
                <c:pt idx="26">
                  <c:v>21人以上100人以下（n=7）</c:v>
                </c:pt>
                <c:pt idx="27">
                  <c:v>101人以上（n=6）</c:v>
                </c:pt>
                <c:pt idx="28">
                  <c:v>【 失敗から学び、継続的に挑戦する仕組みの構築 】          </c:v>
                </c:pt>
                <c:pt idx="29">
                  <c:v>20人以下（n=7）</c:v>
                </c:pt>
                <c:pt idx="30">
                  <c:v>21人以上100人以下（n=7）</c:v>
                </c:pt>
                <c:pt idx="31">
                  <c:v>101人以上（n=2）</c:v>
                </c:pt>
                <c:pt idx="32">
                  <c:v>【 経営トップのコミットメント 】                  </c:v>
                </c:pt>
                <c:pt idx="33">
                  <c:v>20人以下（n=6）</c:v>
                </c:pt>
                <c:pt idx="34">
                  <c:v>21人以上100人以下（n=7）</c:v>
                </c:pt>
                <c:pt idx="35">
                  <c:v>101人以上（n=2）</c:v>
                </c:pt>
                <c:pt idx="36">
                  <c:v>【 外部との連携に向けた取り組み 】                 </c:v>
                </c:pt>
                <c:pt idx="37">
                  <c:v>20人以下（n=16）</c:v>
                </c:pt>
                <c:pt idx="38">
                  <c:v>21人以上100人以下（n=6）</c:v>
                </c:pt>
                <c:pt idx="39">
                  <c:v>101人以上（n=5）</c:v>
                </c:pt>
                <c:pt idx="40">
                  <c:v>【 技術的負債の対応 】                       </c:v>
                </c:pt>
                <c:pt idx="41">
                  <c:v>20人以下（n=7）</c:v>
                </c:pt>
                <c:pt idx="42">
                  <c:v>21人以上100人以下（n=7）</c:v>
                </c:pt>
                <c:pt idx="43">
                  <c:v>101人以上（n=4）</c:v>
                </c:pt>
              </c:strCache>
            </c:strRef>
          </c:cat>
          <c:val>
            <c:numRef>
              <c:f>'Q18.DX実行の上での課題（従業員別）DX活発'!$U$7:$U$50</c:f>
              <c:numCache>
                <c:formatCode>0.0%</c:formatCode>
                <c:ptCount val="44"/>
                <c:pt idx="0" formatCode="General">
                  <c:v>0</c:v>
                </c:pt>
                <c:pt idx="1">
                  <c:v>0.14893617021276595</c:v>
                </c:pt>
                <c:pt idx="2">
                  <c:v>0.14285714285714285</c:v>
                </c:pt>
                <c:pt idx="3">
                  <c:v>0.14285714285714285</c:v>
                </c:pt>
                <c:pt idx="4" formatCode="General">
                  <c:v>0</c:v>
                </c:pt>
                <c:pt idx="5">
                  <c:v>6.3829787234042548E-2</c:v>
                </c:pt>
                <c:pt idx="6">
                  <c:v>9.5238095238095233E-2</c:v>
                </c:pt>
                <c:pt idx="7">
                  <c:v>0.10714285714285714</c:v>
                </c:pt>
                <c:pt idx="8" formatCode="General">
                  <c:v>0</c:v>
                </c:pt>
                <c:pt idx="9">
                  <c:v>2.1276595744680851E-2</c:v>
                </c:pt>
                <c:pt idx="10">
                  <c:v>4.7619047619047616E-2</c:v>
                </c:pt>
                <c:pt idx="11">
                  <c:v>0.14285714285714285</c:v>
                </c:pt>
                <c:pt idx="12" formatCode="General">
                  <c:v>0</c:v>
                </c:pt>
                <c:pt idx="13">
                  <c:v>2.1276595744680851E-2</c:v>
                </c:pt>
                <c:pt idx="14">
                  <c:v>2.3809523809523808E-2</c:v>
                </c:pt>
                <c:pt idx="15">
                  <c:v>7.1428571428571425E-2</c:v>
                </c:pt>
                <c:pt idx="16" formatCode="General">
                  <c:v>0</c:v>
                </c:pt>
                <c:pt idx="17">
                  <c:v>0.10638297872340426</c:v>
                </c:pt>
                <c:pt idx="18">
                  <c:v>0.11904761904761904</c:v>
                </c:pt>
                <c:pt idx="19">
                  <c:v>0.10714285714285714</c:v>
                </c:pt>
                <c:pt idx="20" formatCode="General">
                  <c:v>0</c:v>
                </c:pt>
                <c:pt idx="21">
                  <c:v>0.14893617021276595</c:v>
                </c:pt>
                <c:pt idx="22">
                  <c:v>0.14285714285714285</c:v>
                </c:pt>
                <c:pt idx="23">
                  <c:v>0.17857142857142858</c:v>
                </c:pt>
                <c:pt idx="24" formatCode="General">
                  <c:v>0</c:v>
                </c:pt>
                <c:pt idx="25">
                  <c:v>8.5106382978723402E-2</c:v>
                </c:pt>
                <c:pt idx="26">
                  <c:v>0.11904761904761904</c:v>
                </c:pt>
                <c:pt idx="27">
                  <c:v>3.5714285714285712E-2</c:v>
                </c:pt>
                <c:pt idx="28" formatCode="General">
                  <c:v>0</c:v>
                </c:pt>
                <c:pt idx="29">
                  <c:v>4.2553191489361701E-2</c:v>
                </c:pt>
                <c:pt idx="30">
                  <c:v>7.1428571428571425E-2</c:v>
                </c:pt>
                <c:pt idx="31">
                  <c:v>0</c:v>
                </c:pt>
                <c:pt idx="32" formatCode="General">
                  <c:v>0</c:v>
                </c:pt>
                <c:pt idx="33">
                  <c:v>2.1276595744680851E-2</c:v>
                </c:pt>
                <c:pt idx="34">
                  <c:v>4.7619047619047616E-2</c:v>
                </c:pt>
                <c:pt idx="35">
                  <c:v>3.5714285714285712E-2</c:v>
                </c:pt>
                <c:pt idx="36" formatCode="General">
                  <c:v>0</c:v>
                </c:pt>
                <c:pt idx="37">
                  <c:v>0.1702127659574468</c:v>
                </c:pt>
                <c:pt idx="38">
                  <c:v>0</c:v>
                </c:pt>
                <c:pt idx="39">
                  <c:v>7.1428571428571425E-2</c:v>
                </c:pt>
                <c:pt idx="40" formatCode="General">
                  <c:v>0</c:v>
                </c:pt>
                <c:pt idx="41">
                  <c:v>6.3829787234042548E-2</c:v>
                </c:pt>
                <c:pt idx="42">
                  <c:v>9.5238095238095233E-2</c:v>
                </c:pt>
                <c:pt idx="43">
                  <c:v>7.1428571428571425E-2</c:v>
                </c:pt>
              </c:numCache>
            </c:numRef>
          </c:val>
          <c:extLst>
            <c:ext xmlns:c16="http://schemas.microsoft.com/office/drawing/2014/chart" uri="{C3380CC4-5D6E-409C-BE32-E72D297353CC}">
              <c16:uniqueId val="{00000023-9B3F-44E7-8E08-CDB9C0C40846}"/>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8775862068965"/>
          <c:y val="0.55159803921568629"/>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(N=26)
21人以上100人以下 (N=26)
101人以上 (N=16)</c:v>
            </c:pt>
          </c:strCache>
        </c:strRef>
      </c:tx>
      <c:layout>
        <c:manualLayout>
          <c:xMode val="edge"/>
          <c:yMode val="edge"/>
          <c:x val="0.64833697318007677"/>
          <c:y val="0.8135320261437908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'Q18.DX実行の上での課題（従業員別）DX活発'!$S$6</c:f>
              <c:strCache>
                <c:ptCount val="1"/>
                <c:pt idx="0">
                  <c:v>1番目</c:v>
                </c:pt>
              </c:strCache>
            </c:strRef>
          </c:tx>
          <c:spPr>
            <a:solidFill>
              <a:srgbClr val="FF9966"/>
            </a:solidFill>
            <a:ln>
              <a:solidFill>
                <a:sysClr val="windowText" lastClr="000000"/>
              </a:solidFill>
            </a:ln>
            <a:effectLst/>
          </c:spPr>
          <c:invertIfNegative val="0"/>
          <c:cat>
            <c:strRef>
              <c:f>'Q18.DX実行の上での課題（従業員別）DX活発'!$R$7:$R$50</c:f>
              <c:strCache>
                <c:ptCount val="44"/>
                <c:pt idx="0">
                  <c:v>【 事業部門におけるDXを担う人材の育成・確保 】          </c:v>
                </c:pt>
                <c:pt idx="1">
                  <c:v>20人以下（n=8）</c:v>
                </c:pt>
                <c:pt idx="2">
                  <c:v>21人以上100人以下（n=19）</c:v>
                </c:pt>
                <c:pt idx="3">
                  <c:v>101人以上（n=8）</c:v>
                </c:pt>
                <c:pt idx="4">
                  <c:v>【 社内外でのビジョン共有 】                    </c:v>
                </c:pt>
                <c:pt idx="5">
                  <c:v>20人以下（n=8）</c:v>
                </c:pt>
                <c:pt idx="6">
                  <c:v>21人以上100人以下（n=5）</c:v>
                </c:pt>
                <c:pt idx="7">
                  <c:v>101人以上（n=3）</c:v>
                </c:pt>
                <c:pt idx="8">
                  <c:v>【 デジタル技術やデータ活用に精通した人材の育成・確保 】</c:v>
                </c:pt>
                <c:pt idx="9">
                  <c:v>20人以下（n=7）</c:v>
                </c:pt>
                <c:pt idx="10">
                  <c:v>21人以上100人以下（n=12）</c:v>
                </c:pt>
                <c:pt idx="11">
                  <c:v>101人以上（n=6）</c:v>
                </c:pt>
                <c:pt idx="12">
                  <c:v>【 外部との連携に向けた取り組み 】                 </c:v>
                </c:pt>
                <c:pt idx="13">
                  <c:v>20人以下（n=16）</c:v>
                </c:pt>
                <c:pt idx="14">
                  <c:v>21人以上100人以下（n=7）</c:v>
                </c:pt>
                <c:pt idx="15">
                  <c:v>101人以上（n=3）</c:v>
                </c:pt>
                <c:pt idx="16">
                  <c:v>【 経営・事業部門・IT部門が相互に協力する体制の構築 】</c:v>
                </c:pt>
                <c:pt idx="17">
                  <c:v>20人以下（n=7）</c:v>
                </c:pt>
                <c:pt idx="18">
                  <c:v>21人以上100人以下（n=9）</c:v>
                </c:pt>
                <c:pt idx="19">
                  <c:v>101人以上（n=6）</c:v>
                </c:pt>
                <c:pt idx="20">
                  <c:v>【 経営トップのコミットメント 】                  </c:v>
                </c:pt>
                <c:pt idx="21">
                  <c:v>20人以下（n=4）</c:v>
                </c:pt>
                <c:pt idx="22">
                  <c:v>21人以上100人以下（n=3）</c:v>
                </c:pt>
                <c:pt idx="23">
                  <c:v>101人以上（n=1）</c:v>
                </c:pt>
                <c:pt idx="24">
                  <c:v>【 DXの取り組みの事業(現場レベル)までの落とし込み 】      </c:v>
                </c:pt>
                <c:pt idx="25">
                  <c:v>20人以下（n=3）</c:v>
                </c:pt>
                <c:pt idx="26">
                  <c:v>21人以上100人以下（n=5）</c:v>
                </c:pt>
                <c:pt idx="27">
                  <c:v>101人以上（n=9）</c:v>
                </c:pt>
                <c:pt idx="28">
                  <c:v>【 ｢業務に精通した人材｣と｢技術に精通した人材｣を融合する仕組み 】</c:v>
                </c:pt>
                <c:pt idx="29">
                  <c:v>20人以下（n=8）</c:v>
                </c:pt>
                <c:pt idx="30">
                  <c:v>21人以上100人以下（n=7）</c:v>
                </c:pt>
                <c:pt idx="31">
                  <c:v>101人以上（n=3）</c:v>
                </c:pt>
                <c:pt idx="32">
                  <c:v>【 失敗から学び、継続的に挑戦する仕組みの構築 】          </c:v>
                </c:pt>
                <c:pt idx="33">
                  <c:v>20人以下（n=4）</c:v>
                </c:pt>
                <c:pt idx="34">
                  <c:v>21人以上100人以下（n=6）</c:v>
                </c:pt>
                <c:pt idx="35">
                  <c:v>101人以上（n=3）</c:v>
                </c:pt>
                <c:pt idx="36">
                  <c:v>【 既存技術への依存からの脱却 】                  </c:v>
                </c:pt>
                <c:pt idx="37">
                  <c:v>20人以下（n=5）</c:v>
                </c:pt>
                <c:pt idx="38">
                  <c:v>21人以上100人以下（n=5）</c:v>
                </c:pt>
                <c:pt idx="39">
                  <c:v>101人以上（n=2）</c:v>
                </c:pt>
                <c:pt idx="40">
                  <c:v>【 技術的負債の対応 】                       </c:v>
                </c:pt>
                <c:pt idx="41">
                  <c:v>20人以下（n=0）</c:v>
                </c:pt>
                <c:pt idx="42">
                  <c:v>21人以上100人以下（n=2）</c:v>
                </c:pt>
                <c:pt idx="43">
                  <c:v>101人以上（n=2）</c:v>
                </c:pt>
              </c:strCache>
            </c:strRef>
          </c:cat>
          <c:val>
            <c:numRef>
              <c:f>'Q18.DX実行の上での課題（従業員別）DX活発'!$S$7:$S$50</c:f>
              <c:numCache>
                <c:formatCode>0.0%</c:formatCode>
                <c:ptCount val="44"/>
                <c:pt idx="0" formatCode="General">
                  <c:v>0</c:v>
                </c:pt>
                <c:pt idx="1">
                  <c:v>0.11538461538461539</c:v>
                </c:pt>
                <c:pt idx="2">
                  <c:v>0.18518518518518517</c:v>
                </c:pt>
                <c:pt idx="3">
                  <c:v>0.25</c:v>
                </c:pt>
                <c:pt idx="4" formatCode="General">
                  <c:v>0</c:v>
                </c:pt>
                <c:pt idx="5">
                  <c:v>0.15384615384615385</c:v>
                </c:pt>
                <c:pt idx="6">
                  <c:v>0.18518518518518517</c:v>
                </c:pt>
                <c:pt idx="7">
                  <c:v>0.1875</c:v>
                </c:pt>
                <c:pt idx="8" formatCode="General">
                  <c:v>0</c:v>
                </c:pt>
                <c:pt idx="9">
                  <c:v>0.11538461538461539</c:v>
                </c:pt>
                <c:pt idx="10">
                  <c:v>0.22222222222222221</c:v>
                </c:pt>
                <c:pt idx="11">
                  <c:v>6.25E-2</c:v>
                </c:pt>
                <c:pt idx="12" formatCode="General">
                  <c:v>0</c:v>
                </c:pt>
                <c:pt idx="13">
                  <c:v>0.23076923076923078</c:v>
                </c:pt>
                <c:pt idx="14">
                  <c:v>7.407407407407407E-2</c:v>
                </c:pt>
                <c:pt idx="15">
                  <c:v>6.25E-2</c:v>
                </c:pt>
                <c:pt idx="16" formatCode="General">
                  <c:v>0</c:v>
                </c:pt>
                <c:pt idx="17">
                  <c:v>0.11538461538461539</c:v>
                </c:pt>
                <c:pt idx="18">
                  <c:v>0.14814814814814814</c:v>
                </c:pt>
                <c:pt idx="19">
                  <c:v>0.125</c:v>
                </c:pt>
                <c:pt idx="20" formatCode="General">
                  <c:v>0</c:v>
                </c:pt>
                <c:pt idx="21">
                  <c:v>3.8461538461538464E-2</c:v>
                </c:pt>
                <c:pt idx="22">
                  <c:v>0.1111111111111111</c:v>
                </c:pt>
                <c:pt idx="23">
                  <c:v>6.25E-2</c:v>
                </c:pt>
                <c:pt idx="24" formatCode="General">
                  <c:v>0</c:v>
                </c:pt>
                <c:pt idx="25">
                  <c:v>3.8461538461538464E-2</c:v>
                </c:pt>
                <c:pt idx="26">
                  <c:v>3.7037037037037035E-2</c:v>
                </c:pt>
                <c:pt idx="27">
                  <c:v>0.125</c:v>
                </c:pt>
                <c:pt idx="28" formatCode="General">
                  <c:v>0</c:v>
                </c:pt>
                <c:pt idx="29">
                  <c:v>7.6923076923076927E-2</c:v>
                </c:pt>
                <c:pt idx="30">
                  <c:v>0</c:v>
                </c:pt>
                <c:pt idx="31">
                  <c:v>0</c:v>
                </c:pt>
                <c:pt idx="32" formatCode="General">
                  <c:v>0</c:v>
                </c:pt>
                <c:pt idx="33">
                  <c:v>0</c:v>
                </c:pt>
                <c:pt idx="34">
                  <c:v>3.7037037037037035E-2</c:v>
                </c:pt>
                <c:pt idx="35">
                  <c:v>6.25E-2</c:v>
                </c:pt>
                <c:pt idx="36" formatCode="General">
                  <c:v>0</c:v>
                </c:pt>
                <c:pt idx="37">
                  <c:v>7.6923076923076927E-2</c:v>
                </c:pt>
                <c:pt idx="38">
                  <c:v>0</c:v>
                </c:pt>
                <c:pt idx="39">
                  <c:v>0</c:v>
                </c:pt>
                <c:pt idx="40" formatCode="General">
                  <c:v>0</c:v>
                </c:pt>
                <c:pt idx="41">
                  <c:v>0</c:v>
                </c:pt>
                <c:pt idx="42">
                  <c:v>0</c:v>
                </c:pt>
                <c:pt idx="43">
                  <c:v>0</c:v>
                </c:pt>
              </c:numCache>
            </c:numRef>
          </c:val>
          <c:extLst>
            <c:ext xmlns:c16="http://schemas.microsoft.com/office/drawing/2014/chart" uri="{C3380CC4-5D6E-409C-BE32-E72D297353CC}">
              <c16:uniqueId val="{0000000B-A7DF-421E-ADD3-70139D2AA550}"/>
            </c:ext>
          </c:extLst>
        </c:ser>
        <c:ser>
          <c:idx val="2"/>
          <c:order val="1"/>
          <c:tx>
            <c:strRef>
              <c:f>'Q18.DX実行の上での課題（従業員別）DX活発'!$T$6</c:f>
              <c:strCache>
                <c:ptCount val="1"/>
                <c:pt idx="0">
                  <c:v>2番目</c:v>
                </c:pt>
              </c:strCache>
            </c:strRef>
          </c:tx>
          <c:spPr>
            <a:solidFill>
              <a:srgbClr val="FFFF99"/>
            </a:solidFill>
            <a:ln w="9525">
              <a:solidFill>
                <a:sysClr val="windowText" lastClr="000000"/>
              </a:solidFill>
            </a:ln>
            <a:effectLst/>
          </c:spPr>
          <c:invertIfNegative val="0"/>
          <c:cat>
            <c:strRef>
              <c:f>'Q18.DX実行の上での課題（従業員別）DX活発'!$R$7:$R$50</c:f>
              <c:strCache>
                <c:ptCount val="44"/>
                <c:pt idx="0">
                  <c:v>【 事業部門におけるDXを担う人材の育成・確保 】          </c:v>
                </c:pt>
                <c:pt idx="1">
                  <c:v>20人以下（n=8）</c:v>
                </c:pt>
                <c:pt idx="2">
                  <c:v>21人以上100人以下（n=19）</c:v>
                </c:pt>
                <c:pt idx="3">
                  <c:v>101人以上（n=8）</c:v>
                </c:pt>
                <c:pt idx="4">
                  <c:v>【 社内外でのビジョン共有 】                    </c:v>
                </c:pt>
                <c:pt idx="5">
                  <c:v>20人以下（n=8）</c:v>
                </c:pt>
                <c:pt idx="6">
                  <c:v>21人以上100人以下（n=5）</c:v>
                </c:pt>
                <c:pt idx="7">
                  <c:v>101人以上（n=3）</c:v>
                </c:pt>
                <c:pt idx="8">
                  <c:v>【 デジタル技術やデータ活用に精通した人材の育成・確保 】</c:v>
                </c:pt>
                <c:pt idx="9">
                  <c:v>20人以下（n=7）</c:v>
                </c:pt>
                <c:pt idx="10">
                  <c:v>21人以上100人以下（n=12）</c:v>
                </c:pt>
                <c:pt idx="11">
                  <c:v>101人以上（n=6）</c:v>
                </c:pt>
                <c:pt idx="12">
                  <c:v>【 外部との連携に向けた取り組み 】                 </c:v>
                </c:pt>
                <c:pt idx="13">
                  <c:v>20人以下（n=16）</c:v>
                </c:pt>
                <c:pt idx="14">
                  <c:v>21人以上100人以下（n=7）</c:v>
                </c:pt>
                <c:pt idx="15">
                  <c:v>101人以上（n=3）</c:v>
                </c:pt>
                <c:pt idx="16">
                  <c:v>【 経営・事業部門・IT部門が相互に協力する体制の構築 】</c:v>
                </c:pt>
                <c:pt idx="17">
                  <c:v>20人以下（n=7）</c:v>
                </c:pt>
                <c:pt idx="18">
                  <c:v>21人以上100人以下（n=9）</c:v>
                </c:pt>
                <c:pt idx="19">
                  <c:v>101人以上（n=6）</c:v>
                </c:pt>
                <c:pt idx="20">
                  <c:v>【 経営トップのコミットメント 】                  </c:v>
                </c:pt>
                <c:pt idx="21">
                  <c:v>20人以下（n=4）</c:v>
                </c:pt>
                <c:pt idx="22">
                  <c:v>21人以上100人以下（n=3）</c:v>
                </c:pt>
                <c:pt idx="23">
                  <c:v>101人以上（n=1）</c:v>
                </c:pt>
                <c:pt idx="24">
                  <c:v>【 DXの取り組みの事業(現場レベル)までの落とし込み 】      </c:v>
                </c:pt>
                <c:pt idx="25">
                  <c:v>20人以下（n=3）</c:v>
                </c:pt>
                <c:pt idx="26">
                  <c:v>21人以上100人以下（n=5）</c:v>
                </c:pt>
                <c:pt idx="27">
                  <c:v>101人以上（n=9）</c:v>
                </c:pt>
                <c:pt idx="28">
                  <c:v>【 ｢業務に精通した人材｣と｢技術に精通した人材｣を融合する仕組み 】</c:v>
                </c:pt>
                <c:pt idx="29">
                  <c:v>20人以下（n=8）</c:v>
                </c:pt>
                <c:pt idx="30">
                  <c:v>21人以上100人以下（n=7）</c:v>
                </c:pt>
                <c:pt idx="31">
                  <c:v>101人以上（n=3）</c:v>
                </c:pt>
                <c:pt idx="32">
                  <c:v>【 失敗から学び、継続的に挑戦する仕組みの構築 】          </c:v>
                </c:pt>
                <c:pt idx="33">
                  <c:v>20人以下（n=4）</c:v>
                </c:pt>
                <c:pt idx="34">
                  <c:v>21人以上100人以下（n=6）</c:v>
                </c:pt>
                <c:pt idx="35">
                  <c:v>101人以上（n=3）</c:v>
                </c:pt>
                <c:pt idx="36">
                  <c:v>【 既存技術への依存からの脱却 】                  </c:v>
                </c:pt>
                <c:pt idx="37">
                  <c:v>20人以下（n=5）</c:v>
                </c:pt>
                <c:pt idx="38">
                  <c:v>21人以上100人以下（n=5）</c:v>
                </c:pt>
                <c:pt idx="39">
                  <c:v>101人以上（n=2）</c:v>
                </c:pt>
                <c:pt idx="40">
                  <c:v>【 技術的負債の対応 】                       </c:v>
                </c:pt>
                <c:pt idx="41">
                  <c:v>20人以下（n=0）</c:v>
                </c:pt>
                <c:pt idx="42">
                  <c:v>21人以上100人以下（n=2）</c:v>
                </c:pt>
                <c:pt idx="43">
                  <c:v>101人以上（n=2）</c:v>
                </c:pt>
              </c:strCache>
            </c:strRef>
          </c:cat>
          <c:val>
            <c:numRef>
              <c:f>'Q18.DX実行の上での課題（従業員別）DX活発'!$T$7:$T$50</c:f>
              <c:numCache>
                <c:formatCode>0.0%</c:formatCode>
                <c:ptCount val="44"/>
                <c:pt idx="0" formatCode="General">
                  <c:v>0</c:v>
                </c:pt>
                <c:pt idx="1">
                  <c:v>7.6923076923076927E-2</c:v>
                </c:pt>
                <c:pt idx="2">
                  <c:v>0.44444444444444442</c:v>
                </c:pt>
                <c:pt idx="3">
                  <c:v>0.125</c:v>
                </c:pt>
                <c:pt idx="4" formatCode="General">
                  <c:v>0</c:v>
                </c:pt>
                <c:pt idx="5">
                  <c:v>0</c:v>
                </c:pt>
                <c:pt idx="6">
                  <c:v>0</c:v>
                </c:pt>
                <c:pt idx="7">
                  <c:v>0</c:v>
                </c:pt>
                <c:pt idx="8" formatCode="General">
                  <c:v>0</c:v>
                </c:pt>
                <c:pt idx="9">
                  <c:v>0.15384615384615385</c:v>
                </c:pt>
                <c:pt idx="10">
                  <c:v>0.18518518518518517</c:v>
                </c:pt>
                <c:pt idx="11">
                  <c:v>0.125</c:v>
                </c:pt>
                <c:pt idx="12" formatCode="General">
                  <c:v>0</c:v>
                </c:pt>
                <c:pt idx="13">
                  <c:v>0.15384615384615385</c:v>
                </c:pt>
                <c:pt idx="14">
                  <c:v>7.407407407407407E-2</c:v>
                </c:pt>
                <c:pt idx="15">
                  <c:v>0.125</c:v>
                </c:pt>
                <c:pt idx="16" formatCode="General">
                  <c:v>0</c:v>
                </c:pt>
                <c:pt idx="17">
                  <c:v>7.6923076923076927E-2</c:v>
                </c:pt>
                <c:pt idx="18">
                  <c:v>0.1111111111111111</c:v>
                </c:pt>
                <c:pt idx="19">
                  <c:v>6.25E-2</c:v>
                </c:pt>
                <c:pt idx="20" formatCode="General">
                  <c:v>0</c:v>
                </c:pt>
                <c:pt idx="21">
                  <c:v>7.6923076923076927E-2</c:v>
                </c:pt>
                <c:pt idx="22">
                  <c:v>0</c:v>
                </c:pt>
                <c:pt idx="23">
                  <c:v>0</c:v>
                </c:pt>
                <c:pt idx="24" formatCode="General">
                  <c:v>0</c:v>
                </c:pt>
                <c:pt idx="25">
                  <c:v>3.8461538461538464E-2</c:v>
                </c:pt>
                <c:pt idx="26">
                  <c:v>0</c:v>
                </c:pt>
                <c:pt idx="27">
                  <c:v>0.3125</c:v>
                </c:pt>
                <c:pt idx="28" formatCode="General">
                  <c:v>0</c:v>
                </c:pt>
                <c:pt idx="29">
                  <c:v>0.15384615384615385</c:v>
                </c:pt>
                <c:pt idx="30">
                  <c:v>7.407407407407407E-2</c:v>
                </c:pt>
                <c:pt idx="31">
                  <c:v>0.125</c:v>
                </c:pt>
                <c:pt idx="32" formatCode="General">
                  <c:v>0</c:v>
                </c:pt>
                <c:pt idx="33">
                  <c:v>0.15384615384615385</c:v>
                </c:pt>
                <c:pt idx="34">
                  <c:v>7.407407407407407E-2</c:v>
                </c:pt>
                <c:pt idx="35">
                  <c:v>6.25E-2</c:v>
                </c:pt>
                <c:pt idx="36" formatCode="General">
                  <c:v>0</c:v>
                </c:pt>
                <c:pt idx="37">
                  <c:v>3.8461538461538464E-2</c:v>
                </c:pt>
                <c:pt idx="38">
                  <c:v>3.7037037037037035E-2</c:v>
                </c:pt>
                <c:pt idx="39">
                  <c:v>0</c:v>
                </c:pt>
                <c:pt idx="40" formatCode="General">
                  <c:v>0</c:v>
                </c:pt>
                <c:pt idx="41">
                  <c:v>0</c:v>
                </c:pt>
                <c:pt idx="42">
                  <c:v>0</c:v>
                </c:pt>
                <c:pt idx="43">
                  <c:v>6.25E-2</c:v>
                </c:pt>
              </c:numCache>
            </c:numRef>
          </c:val>
          <c:extLst>
            <c:ext xmlns:c16="http://schemas.microsoft.com/office/drawing/2014/chart" uri="{C3380CC4-5D6E-409C-BE32-E72D297353CC}">
              <c16:uniqueId val="{00000017-A7DF-421E-ADD3-70139D2AA550}"/>
            </c:ext>
          </c:extLst>
        </c:ser>
        <c:ser>
          <c:idx val="1"/>
          <c:order val="2"/>
          <c:tx>
            <c:strRef>
              <c:f>'Q18.DX実行の上での課題（従業員別）DX活発'!$U$6</c:f>
              <c:strCache>
                <c:ptCount val="1"/>
                <c:pt idx="0">
                  <c:v>3番目</c:v>
                </c:pt>
              </c:strCache>
            </c:strRef>
          </c:tx>
          <c:spPr>
            <a:solidFill>
              <a:srgbClr val="2E75B6"/>
            </a:solidFill>
            <a:ln>
              <a:solidFill>
                <a:sysClr val="windowText" lastClr="000000"/>
              </a:solidFill>
            </a:ln>
            <a:effectLst/>
          </c:spPr>
          <c:invertIfNegative val="0"/>
          <c:cat>
            <c:strRef>
              <c:f>'Q18.DX実行の上での課題（従業員別）DX活発'!$R$7:$R$50</c:f>
              <c:strCache>
                <c:ptCount val="44"/>
                <c:pt idx="0">
                  <c:v>【 事業部門におけるDXを担う人材の育成・確保 】          </c:v>
                </c:pt>
                <c:pt idx="1">
                  <c:v>20人以下（n=8）</c:v>
                </c:pt>
                <c:pt idx="2">
                  <c:v>21人以上100人以下（n=19）</c:v>
                </c:pt>
                <c:pt idx="3">
                  <c:v>101人以上（n=8）</c:v>
                </c:pt>
                <c:pt idx="4">
                  <c:v>【 社内外でのビジョン共有 】                    </c:v>
                </c:pt>
                <c:pt idx="5">
                  <c:v>20人以下（n=8）</c:v>
                </c:pt>
                <c:pt idx="6">
                  <c:v>21人以上100人以下（n=5）</c:v>
                </c:pt>
                <c:pt idx="7">
                  <c:v>101人以上（n=3）</c:v>
                </c:pt>
                <c:pt idx="8">
                  <c:v>【 デジタル技術やデータ活用に精通した人材の育成・確保 】</c:v>
                </c:pt>
                <c:pt idx="9">
                  <c:v>20人以下（n=7）</c:v>
                </c:pt>
                <c:pt idx="10">
                  <c:v>21人以上100人以下（n=12）</c:v>
                </c:pt>
                <c:pt idx="11">
                  <c:v>101人以上（n=6）</c:v>
                </c:pt>
                <c:pt idx="12">
                  <c:v>【 外部との連携に向けた取り組み 】                 </c:v>
                </c:pt>
                <c:pt idx="13">
                  <c:v>20人以下（n=16）</c:v>
                </c:pt>
                <c:pt idx="14">
                  <c:v>21人以上100人以下（n=7）</c:v>
                </c:pt>
                <c:pt idx="15">
                  <c:v>101人以上（n=3）</c:v>
                </c:pt>
                <c:pt idx="16">
                  <c:v>【 経営・事業部門・IT部門が相互に協力する体制の構築 】</c:v>
                </c:pt>
                <c:pt idx="17">
                  <c:v>20人以下（n=7）</c:v>
                </c:pt>
                <c:pt idx="18">
                  <c:v>21人以上100人以下（n=9）</c:v>
                </c:pt>
                <c:pt idx="19">
                  <c:v>101人以上（n=6）</c:v>
                </c:pt>
                <c:pt idx="20">
                  <c:v>【 経営トップのコミットメント 】                  </c:v>
                </c:pt>
                <c:pt idx="21">
                  <c:v>20人以下（n=4）</c:v>
                </c:pt>
                <c:pt idx="22">
                  <c:v>21人以上100人以下（n=3）</c:v>
                </c:pt>
                <c:pt idx="23">
                  <c:v>101人以上（n=1）</c:v>
                </c:pt>
                <c:pt idx="24">
                  <c:v>【 DXの取り組みの事業(現場レベル)までの落とし込み 】      </c:v>
                </c:pt>
                <c:pt idx="25">
                  <c:v>20人以下（n=3）</c:v>
                </c:pt>
                <c:pt idx="26">
                  <c:v>21人以上100人以下（n=5）</c:v>
                </c:pt>
                <c:pt idx="27">
                  <c:v>101人以上（n=9）</c:v>
                </c:pt>
                <c:pt idx="28">
                  <c:v>【 ｢業務に精通した人材｣と｢技術に精通した人材｣を融合する仕組み 】</c:v>
                </c:pt>
                <c:pt idx="29">
                  <c:v>20人以下（n=8）</c:v>
                </c:pt>
                <c:pt idx="30">
                  <c:v>21人以上100人以下（n=7）</c:v>
                </c:pt>
                <c:pt idx="31">
                  <c:v>101人以上（n=3）</c:v>
                </c:pt>
                <c:pt idx="32">
                  <c:v>【 失敗から学び、継続的に挑戦する仕組みの構築 】          </c:v>
                </c:pt>
                <c:pt idx="33">
                  <c:v>20人以下（n=4）</c:v>
                </c:pt>
                <c:pt idx="34">
                  <c:v>21人以上100人以下（n=6）</c:v>
                </c:pt>
                <c:pt idx="35">
                  <c:v>101人以上（n=3）</c:v>
                </c:pt>
                <c:pt idx="36">
                  <c:v>【 既存技術への依存からの脱却 】                  </c:v>
                </c:pt>
                <c:pt idx="37">
                  <c:v>20人以下（n=5）</c:v>
                </c:pt>
                <c:pt idx="38">
                  <c:v>21人以上100人以下（n=5）</c:v>
                </c:pt>
                <c:pt idx="39">
                  <c:v>101人以上（n=2）</c:v>
                </c:pt>
                <c:pt idx="40">
                  <c:v>【 技術的負債の対応 】                       </c:v>
                </c:pt>
                <c:pt idx="41">
                  <c:v>20人以下（n=0）</c:v>
                </c:pt>
                <c:pt idx="42">
                  <c:v>21人以上100人以下（n=2）</c:v>
                </c:pt>
                <c:pt idx="43">
                  <c:v>101人以上（n=2）</c:v>
                </c:pt>
              </c:strCache>
            </c:strRef>
          </c:cat>
          <c:val>
            <c:numRef>
              <c:f>'Q18.DX実行の上での課題（従業員別）DX活発'!$U$7:$U$50</c:f>
              <c:numCache>
                <c:formatCode>0.0%</c:formatCode>
                <c:ptCount val="44"/>
                <c:pt idx="0" formatCode="General">
                  <c:v>0</c:v>
                </c:pt>
                <c:pt idx="1">
                  <c:v>0.11538461538461539</c:v>
                </c:pt>
                <c:pt idx="2">
                  <c:v>7.407407407407407E-2</c:v>
                </c:pt>
                <c:pt idx="3">
                  <c:v>0.125</c:v>
                </c:pt>
                <c:pt idx="4" formatCode="General">
                  <c:v>0</c:v>
                </c:pt>
                <c:pt idx="5">
                  <c:v>0.15384615384615385</c:v>
                </c:pt>
                <c:pt idx="6">
                  <c:v>0</c:v>
                </c:pt>
                <c:pt idx="7">
                  <c:v>0</c:v>
                </c:pt>
                <c:pt idx="8" formatCode="General">
                  <c:v>0</c:v>
                </c:pt>
                <c:pt idx="9">
                  <c:v>0</c:v>
                </c:pt>
                <c:pt idx="10">
                  <c:v>3.7037037037037035E-2</c:v>
                </c:pt>
                <c:pt idx="11">
                  <c:v>0.1875</c:v>
                </c:pt>
                <c:pt idx="12" formatCode="General">
                  <c:v>0</c:v>
                </c:pt>
                <c:pt idx="13">
                  <c:v>0.23076923076923078</c:v>
                </c:pt>
                <c:pt idx="14">
                  <c:v>0.1111111111111111</c:v>
                </c:pt>
                <c:pt idx="15">
                  <c:v>0</c:v>
                </c:pt>
                <c:pt idx="16" formatCode="General">
                  <c:v>0</c:v>
                </c:pt>
                <c:pt idx="17">
                  <c:v>7.6923076923076927E-2</c:v>
                </c:pt>
                <c:pt idx="18">
                  <c:v>7.407407407407407E-2</c:v>
                </c:pt>
                <c:pt idx="19">
                  <c:v>0.1875</c:v>
                </c:pt>
                <c:pt idx="20" formatCode="General">
                  <c:v>0</c:v>
                </c:pt>
                <c:pt idx="21">
                  <c:v>3.8461538461538464E-2</c:v>
                </c:pt>
                <c:pt idx="22">
                  <c:v>0</c:v>
                </c:pt>
                <c:pt idx="23">
                  <c:v>0</c:v>
                </c:pt>
                <c:pt idx="24" formatCode="General">
                  <c:v>0</c:v>
                </c:pt>
                <c:pt idx="25">
                  <c:v>3.8461538461538464E-2</c:v>
                </c:pt>
                <c:pt idx="26">
                  <c:v>0.14814814814814814</c:v>
                </c:pt>
                <c:pt idx="27">
                  <c:v>0.125</c:v>
                </c:pt>
                <c:pt idx="28" formatCode="General">
                  <c:v>0</c:v>
                </c:pt>
                <c:pt idx="29">
                  <c:v>7.6923076923076927E-2</c:v>
                </c:pt>
                <c:pt idx="30">
                  <c:v>0.18518518518518517</c:v>
                </c:pt>
                <c:pt idx="31">
                  <c:v>6.25E-2</c:v>
                </c:pt>
                <c:pt idx="32" formatCode="General">
                  <c:v>0</c:v>
                </c:pt>
                <c:pt idx="33">
                  <c:v>0</c:v>
                </c:pt>
                <c:pt idx="34">
                  <c:v>0.1111111111111111</c:v>
                </c:pt>
                <c:pt idx="35">
                  <c:v>6.25E-2</c:v>
                </c:pt>
                <c:pt idx="36" formatCode="General">
                  <c:v>0</c:v>
                </c:pt>
                <c:pt idx="37">
                  <c:v>7.6923076923076927E-2</c:v>
                </c:pt>
                <c:pt idx="38">
                  <c:v>0.14814814814814814</c:v>
                </c:pt>
                <c:pt idx="39">
                  <c:v>0.125</c:v>
                </c:pt>
                <c:pt idx="40" formatCode="General">
                  <c:v>0</c:v>
                </c:pt>
                <c:pt idx="41">
                  <c:v>0</c:v>
                </c:pt>
                <c:pt idx="42">
                  <c:v>7.407407407407407E-2</c:v>
                </c:pt>
                <c:pt idx="43">
                  <c:v>6.25E-2</c:v>
                </c:pt>
              </c:numCache>
            </c:numRef>
          </c:val>
          <c:extLst>
            <c:ext xmlns:c16="http://schemas.microsoft.com/office/drawing/2014/chart" uri="{C3380CC4-5D6E-409C-BE32-E72D297353CC}">
              <c16:uniqueId val="{00000023-A7DF-421E-ADD3-70139D2AA55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771283524904209"/>
          <c:y val="0.69270915032679736"/>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'Q17.DX実際の取り組み（従業員別）DX活発'!$J$57</c:f>
          <c:strCache>
            <c:ptCount val="1"/>
            <c:pt idx="0">
              <c:v>20人以下 (N=22)
21人以上100人以下 (N=20)
101人以上 (N=19)</c:v>
            </c:pt>
          </c:strCache>
        </c:strRef>
      </c:tx>
      <c:layout>
        <c:manualLayout>
          <c:xMode val="edge"/>
          <c:yMode val="edge"/>
          <c:x val="0.63130632183908042"/>
          <c:y val="0.7326006535947712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9157911877394633"/>
          <c:y val="4.3528431372549019E-2"/>
          <c:w val="0.46489444444444444"/>
          <c:h val="0.93274501194737991"/>
        </c:manualLayout>
      </c:layout>
      <c:barChart>
        <c:barDir val="bar"/>
        <c:grouping val="stacked"/>
        <c:varyColors val="0"/>
        <c:ser>
          <c:idx val="0"/>
          <c:order val="0"/>
          <c:tx>
            <c:strRef>
              <c:f>'Q18.DX実行の上での課題（従業員別）DX活発'!$S$6</c:f>
              <c:strCache>
                <c:ptCount val="1"/>
                <c:pt idx="0">
                  <c:v>1番目</c:v>
                </c:pt>
              </c:strCache>
            </c:strRef>
          </c:tx>
          <c:spPr>
            <a:solidFill>
              <a:srgbClr val="FF996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20人以下（n=11）</c:v>
                </c:pt>
                <c:pt idx="2">
                  <c:v>21人以上100人以下（n=9）</c:v>
                </c:pt>
                <c:pt idx="3">
                  <c:v>101人以上（n=11）</c:v>
                </c:pt>
                <c:pt idx="4">
                  <c:v>【 社内外でのビジョン共有 】                    </c:v>
                </c:pt>
                <c:pt idx="5">
                  <c:v>20人以下（n=7）</c:v>
                </c:pt>
                <c:pt idx="6">
                  <c:v>21人以上100人以下（n=9）</c:v>
                </c:pt>
                <c:pt idx="7">
                  <c:v>101人以上（n=5）</c:v>
                </c:pt>
                <c:pt idx="8">
                  <c:v>【 事業部門におけるDXを担う人材の育成・確保 】          </c:v>
                </c:pt>
                <c:pt idx="9">
                  <c:v>20人以下（n=5）</c:v>
                </c:pt>
                <c:pt idx="10">
                  <c:v>21人以上100人以下（n=5）</c:v>
                </c:pt>
                <c:pt idx="11">
                  <c:v>101人以上（n=8）</c:v>
                </c:pt>
                <c:pt idx="12">
                  <c:v>【 外部との連携に向けた取り組み 】                 </c:v>
                </c:pt>
                <c:pt idx="13">
                  <c:v>20人以下（n=12）</c:v>
                </c:pt>
                <c:pt idx="14">
                  <c:v>21人以上100人以下（n=3）</c:v>
                </c:pt>
                <c:pt idx="15">
                  <c:v>101人以上（n=4）</c:v>
                </c:pt>
                <c:pt idx="16">
                  <c:v>【 経営・事業部門・IT部門が相互に協力する体制の構築 】</c:v>
                </c:pt>
                <c:pt idx="17">
                  <c:v>20人以下（n=5）</c:v>
                </c:pt>
                <c:pt idx="18">
                  <c:v>21人以上100人以下（n=5）</c:v>
                </c:pt>
                <c:pt idx="19">
                  <c:v>101人以上（n=6）</c:v>
                </c:pt>
                <c:pt idx="20">
                  <c:v>【 既存技術への依存からの脱却 】                  </c:v>
                </c:pt>
                <c:pt idx="21">
                  <c:v>20人以下（n=4）</c:v>
                </c:pt>
                <c:pt idx="22">
                  <c:v>21人以上100人以下（n=4）</c:v>
                </c:pt>
                <c:pt idx="23">
                  <c:v>101人以上（n=8）</c:v>
                </c:pt>
                <c:pt idx="24">
                  <c:v>【 ｢業務に精通した人材｣と｢技術に精通した人材｣を融合する仕組み 】</c:v>
                </c:pt>
                <c:pt idx="25">
                  <c:v>20人以下（n=8）</c:v>
                </c:pt>
                <c:pt idx="26">
                  <c:v>21人以上100人以下（n=4）</c:v>
                </c:pt>
                <c:pt idx="27">
                  <c:v>101人以上（n=5）</c:v>
                </c:pt>
                <c:pt idx="28">
                  <c:v>【 失敗から学び、継続的に挑戦する仕組みの構築 】          </c:v>
                </c:pt>
                <c:pt idx="29">
                  <c:v>20人以下（n=3）</c:v>
                </c:pt>
                <c:pt idx="30">
                  <c:v>21人以上100人以下（n=3）</c:v>
                </c:pt>
                <c:pt idx="31">
                  <c:v>101人以上（n=3）</c:v>
                </c:pt>
                <c:pt idx="32">
                  <c:v>【 経営トップのコミットメント 】                  </c:v>
                </c:pt>
                <c:pt idx="33">
                  <c:v>20人以下（n=3）</c:v>
                </c:pt>
                <c:pt idx="34">
                  <c:v>21人以上100人以下（n=1）</c:v>
                </c:pt>
                <c:pt idx="35">
                  <c:v>101人以上（n=2）</c:v>
                </c:pt>
                <c:pt idx="36">
                  <c:v>【 DXの取り組みの事業(現場レベル)までの落とし込み 】      </c:v>
                </c:pt>
                <c:pt idx="37">
                  <c:v>20人以下（n=2）</c:v>
                </c:pt>
                <c:pt idx="38">
                  <c:v>21人以上100人以下（n=5）</c:v>
                </c:pt>
                <c:pt idx="39">
                  <c:v>101人以上（n=3）</c:v>
                </c:pt>
                <c:pt idx="40">
                  <c:v>【 技術的負債の対応 】                       </c:v>
                </c:pt>
                <c:pt idx="41">
                  <c:v>20人以下（n=4）</c:v>
                </c:pt>
                <c:pt idx="42">
                  <c:v>21人以上100人以下（n=2）</c:v>
                </c:pt>
                <c:pt idx="43">
                  <c:v>101人以上（n=0）</c:v>
                </c:pt>
              </c:strCache>
            </c:strRef>
          </c:cat>
          <c:val>
            <c:numRef>
              <c:f>'Q18.DX実行の上での課題（従業員別）DX活発'!$S$7:$S$50</c:f>
              <c:numCache>
                <c:formatCode>0.0%</c:formatCode>
                <c:ptCount val="44"/>
                <c:pt idx="0" formatCode="General">
                  <c:v>0</c:v>
                </c:pt>
                <c:pt idx="1">
                  <c:v>4.5454545454545456E-2</c:v>
                </c:pt>
                <c:pt idx="2">
                  <c:v>0.1</c:v>
                </c:pt>
                <c:pt idx="3">
                  <c:v>0.4</c:v>
                </c:pt>
                <c:pt idx="4" formatCode="General">
                  <c:v>0</c:v>
                </c:pt>
                <c:pt idx="5">
                  <c:v>0.13636363636363635</c:v>
                </c:pt>
                <c:pt idx="6">
                  <c:v>0.25</c:v>
                </c:pt>
                <c:pt idx="7">
                  <c:v>0.15</c:v>
                </c:pt>
                <c:pt idx="8" formatCode="General">
                  <c:v>0</c:v>
                </c:pt>
                <c:pt idx="9">
                  <c:v>0.18181818181818182</c:v>
                </c:pt>
                <c:pt idx="10">
                  <c:v>0.15</c:v>
                </c:pt>
                <c:pt idx="11">
                  <c:v>0.1</c:v>
                </c:pt>
                <c:pt idx="12" formatCode="General">
                  <c:v>0</c:v>
                </c:pt>
                <c:pt idx="13">
                  <c:v>0.27272727272727271</c:v>
                </c:pt>
                <c:pt idx="14">
                  <c:v>0</c:v>
                </c:pt>
                <c:pt idx="15">
                  <c:v>0</c:v>
                </c:pt>
                <c:pt idx="16" formatCode="General">
                  <c:v>0</c:v>
                </c:pt>
                <c:pt idx="17">
                  <c:v>9.0909090909090912E-2</c:v>
                </c:pt>
                <c:pt idx="18">
                  <c:v>0.1</c:v>
                </c:pt>
                <c:pt idx="19">
                  <c:v>0.1</c:v>
                </c:pt>
                <c:pt idx="20" formatCode="General">
                  <c:v>0</c:v>
                </c:pt>
                <c:pt idx="21">
                  <c:v>0</c:v>
                </c:pt>
                <c:pt idx="22">
                  <c:v>0.15</c:v>
                </c:pt>
                <c:pt idx="23">
                  <c:v>0.1</c:v>
                </c:pt>
                <c:pt idx="24" formatCode="General">
                  <c:v>0</c:v>
                </c:pt>
                <c:pt idx="25">
                  <c:v>9.0909090909090912E-2</c:v>
                </c:pt>
                <c:pt idx="26">
                  <c:v>0.1</c:v>
                </c:pt>
                <c:pt idx="27">
                  <c:v>0.05</c:v>
                </c:pt>
                <c:pt idx="28" formatCode="General">
                  <c:v>0</c:v>
                </c:pt>
                <c:pt idx="29">
                  <c:v>0.13636363636363635</c:v>
                </c:pt>
                <c:pt idx="30">
                  <c:v>0.05</c:v>
                </c:pt>
                <c:pt idx="31">
                  <c:v>0</c:v>
                </c:pt>
                <c:pt idx="32" formatCode="General">
                  <c:v>0</c:v>
                </c:pt>
                <c:pt idx="33">
                  <c:v>0</c:v>
                </c:pt>
                <c:pt idx="34">
                  <c:v>0.05</c:v>
                </c:pt>
                <c:pt idx="35">
                  <c:v>0</c:v>
                </c:pt>
                <c:pt idx="36" formatCode="General">
                  <c:v>0</c:v>
                </c:pt>
                <c:pt idx="37">
                  <c:v>0</c:v>
                </c:pt>
                <c:pt idx="38">
                  <c:v>0</c:v>
                </c:pt>
                <c:pt idx="39">
                  <c:v>0.05</c:v>
                </c:pt>
                <c:pt idx="40" formatCode="General">
                  <c:v>0</c:v>
                </c:pt>
                <c:pt idx="41">
                  <c:v>4.5454545454545456E-2</c:v>
                </c:pt>
                <c:pt idx="42">
                  <c:v>0</c:v>
                </c:pt>
                <c:pt idx="43">
                  <c:v>0</c:v>
                </c:pt>
              </c:numCache>
            </c:numRef>
          </c:val>
          <c:extLst>
            <c:ext xmlns:c16="http://schemas.microsoft.com/office/drawing/2014/chart" uri="{C3380CC4-5D6E-409C-BE32-E72D297353CC}">
              <c16:uniqueId val="{0000000B-7571-485E-9D0F-585CBAF06861}"/>
            </c:ext>
          </c:extLst>
        </c:ser>
        <c:ser>
          <c:idx val="2"/>
          <c:order val="1"/>
          <c:tx>
            <c:strRef>
              <c:f>'Q18.DX実行の上での課題（従業員別）DX活発'!$T$6</c:f>
              <c:strCache>
                <c:ptCount val="1"/>
                <c:pt idx="0">
                  <c:v>2番目</c:v>
                </c:pt>
              </c:strCache>
            </c:strRef>
          </c:tx>
          <c:spPr>
            <a:solidFill>
              <a:srgbClr val="FFFF99"/>
            </a:solidFill>
            <a:ln w="9525">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20人以下（n=11）</c:v>
                </c:pt>
                <c:pt idx="2">
                  <c:v>21人以上100人以下（n=9）</c:v>
                </c:pt>
                <c:pt idx="3">
                  <c:v>101人以上（n=11）</c:v>
                </c:pt>
                <c:pt idx="4">
                  <c:v>【 社内外でのビジョン共有 】                    </c:v>
                </c:pt>
                <c:pt idx="5">
                  <c:v>20人以下（n=7）</c:v>
                </c:pt>
                <c:pt idx="6">
                  <c:v>21人以上100人以下（n=9）</c:v>
                </c:pt>
                <c:pt idx="7">
                  <c:v>101人以上（n=5）</c:v>
                </c:pt>
                <c:pt idx="8">
                  <c:v>【 事業部門におけるDXを担う人材の育成・確保 】          </c:v>
                </c:pt>
                <c:pt idx="9">
                  <c:v>20人以下（n=5）</c:v>
                </c:pt>
                <c:pt idx="10">
                  <c:v>21人以上100人以下（n=5）</c:v>
                </c:pt>
                <c:pt idx="11">
                  <c:v>101人以上（n=8）</c:v>
                </c:pt>
                <c:pt idx="12">
                  <c:v>【 外部との連携に向けた取り組み 】                 </c:v>
                </c:pt>
                <c:pt idx="13">
                  <c:v>20人以下（n=12）</c:v>
                </c:pt>
                <c:pt idx="14">
                  <c:v>21人以上100人以下（n=3）</c:v>
                </c:pt>
                <c:pt idx="15">
                  <c:v>101人以上（n=4）</c:v>
                </c:pt>
                <c:pt idx="16">
                  <c:v>【 経営・事業部門・IT部門が相互に協力する体制の構築 】</c:v>
                </c:pt>
                <c:pt idx="17">
                  <c:v>20人以下（n=5）</c:v>
                </c:pt>
                <c:pt idx="18">
                  <c:v>21人以上100人以下（n=5）</c:v>
                </c:pt>
                <c:pt idx="19">
                  <c:v>101人以上（n=6）</c:v>
                </c:pt>
                <c:pt idx="20">
                  <c:v>【 既存技術への依存からの脱却 】                  </c:v>
                </c:pt>
                <c:pt idx="21">
                  <c:v>20人以下（n=4）</c:v>
                </c:pt>
                <c:pt idx="22">
                  <c:v>21人以上100人以下（n=4）</c:v>
                </c:pt>
                <c:pt idx="23">
                  <c:v>101人以上（n=8）</c:v>
                </c:pt>
                <c:pt idx="24">
                  <c:v>【 ｢業務に精通した人材｣と｢技術に精通した人材｣を融合する仕組み 】</c:v>
                </c:pt>
                <c:pt idx="25">
                  <c:v>20人以下（n=8）</c:v>
                </c:pt>
                <c:pt idx="26">
                  <c:v>21人以上100人以下（n=4）</c:v>
                </c:pt>
                <c:pt idx="27">
                  <c:v>101人以上（n=5）</c:v>
                </c:pt>
                <c:pt idx="28">
                  <c:v>【 失敗から学び、継続的に挑戦する仕組みの構築 】          </c:v>
                </c:pt>
                <c:pt idx="29">
                  <c:v>20人以下（n=3）</c:v>
                </c:pt>
                <c:pt idx="30">
                  <c:v>21人以上100人以下（n=3）</c:v>
                </c:pt>
                <c:pt idx="31">
                  <c:v>101人以上（n=3）</c:v>
                </c:pt>
                <c:pt idx="32">
                  <c:v>【 経営トップのコミットメント 】                  </c:v>
                </c:pt>
                <c:pt idx="33">
                  <c:v>20人以下（n=3）</c:v>
                </c:pt>
                <c:pt idx="34">
                  <c:v>21人以上100人以下（n=1）</c:v>
                </c:pt>
                <c:pt idx="35">
                  <c:v>101人以上（n=2）</c:v>
                </c:pt>
                <c:pt idx="36">
                  <c:v>【 DXの取り組みの事業(現場レベル)までの落とし込み 】      </c:v>
                </c:pt>
                <c:pt idx="37">
                  <c:v>20人以下（n=2）</c:v>
                </c:pt>
                <c:pt idx="38">
                  <c:v>21人以上100人以下（n=5）</c:v>
                </c:pt>
                <c:pt idx="39">
                  <c:v>101人以上（n=3）</c:v>
                </c:pt>
                <c:pt idx="40">
                  <c:v>【 技術的負債の対応 】                       </c:v>
                </c:pt>
                <c:pt idx="41">
                  <c:v>20人以下（n=4）</c:v>
                </c:pt>
                <c:pt idx="42">
                  <c:v>21人以上100人以下（n=2）</c:v>
                </c:pt>
                <c:pt idx="43">
                  <c:v>101人以上（n=0）</c:v>
                </c:pt>
              </c:strCache>
            </c:strRef>
          </c:cat>
          <c:val>
            <c:numRef>
              <c:f>'Q18.DX実行の上での課題（従業員別）DX活発'!$T$7:$T$50</c:f>
              <c:numCache>
                <c:formatCode>0.0%</c:formatCode>
                <c:ptCount val="44"/>
                <c:pt idx="0" formatCode="General">
                  <c:v>0</c:v>
                </c:pt>
                <c:pt idx="1">
                  <c:v>0.40909090909090912</c:v>
                </c:pt>
                <c:pt idx="2">
                  <c:v>0.2</c:v>
                </c:pt>
                <c:pt idx="3">
                  <c:v>0.1</c:v>
                </c:pt>
                <c:pt idx="4" formatCode="General">
                  <c:v>0</c:v>
                </c:pt>
                <c:pt idx="5">
                  <c:v>4.5454545454545456E-2</c:v>
                </c:pt>
                <c:pt idx="6">
                  <c:v>0.05</c:v>
                </c:pt>
                <c:pt idx="7">
                  <c:v>0</c:v>
                </c:pt>
                <c:pt idx="8" formatCode="General">
                  <c:v>0</c:v>
                </c:pt>
                <c:pt idx="9">
                  <c:v>4.5454545454545456E-2</c:v>
                </c:pt>
                <c:pt idx="10">
                  <c:v>0</c:v>
                </c:pt>
                <c:pt idx="11">
                  <c:v>0.2</c:v>
                </c:pt>
                <c:pt idx="12" formatCode="General">
                  <c:v>0</c:v>
                </c:pt>
                <c:pt idx="13">
                  <c:v>9.0909090909090912E-2</c:v>
                </c:pt>
                <c:pt idx="14">
                  <c:v>0.15</c:v>
                </c:pt>
                <c:pt idx="15">
                  <c:v>0.05</c:v>
                </c:pt>
                <c:pt idx="16" formatCode="General">
                  <c:v>0</c:v>
                </c:pt>
                <c:pt idx="17">
                  <c:v>9.0909090909090912E-2</c:v>
                </c:pt>
                <c:pt idx="18">
                  <c:v>0.1</c:v>
                </c:pt>
                <c:pt idx="19">
                  <c:v>0.05</c:v>
                </c:pt>
                <c:pt idx="20" formatCode="General">
                  <c:v>0</c:v>
                </c:pt>
                <c:pt idx="21">
                  <c:v>4.5454545454545456E-2</c:v>
                </c:pt>
                <c:pt idx="22">
                  <c:v>0.05</c:v>
                </c:pt>
                <c:pt idx="23">
                  <c:v>0.15</c:v>
                </c:pt>
                <c:pt idx="24" formatCode="General">
                  <c:v>0</c:v>
                </c:pt>
                <c:pt idx="25">
                  <c:v>4.5454545454545456E-2</c:v>
                </c:pt>
                <c:pt idx="26">
                  <c:v>0</c:v>
                </c:pt>
                <c:pt idx="27">
                  <c:v>0.15</c:v>
                </c:pt>
                <c:pt idx="28" formatCode="General">
                  <c:v>0</c:v>
                </c:pt>
                <c:pt idx="29">
                  <c:v>0</c:v>
                </c:pt>
                <c:pt idx="30">
                  <c:v>0.1</c:v>
                </c:pt>
                <c:pt idx="31">
                  <c:v>0.15</c:v>
                </c:pt>
                <c:pt idx="32" formatCode="General">
                  <c:v>0</c:v>
                </c:pt>
                <c:pt idx="33">
                  <c:v>9.0909090909090912E-2</c:v>
                </c:pt>
                <c:pt idx="34">
                  <c:v>0</c:v>
                </c:pt>
                <c:pt idx="35">
                  <c:v>0.05</c:v>
                </c:pt>
                <c:pt idx="36" formatCode="General">
                  <c:v>0</c:v>
                </c:pt>
                <c:pt idx="37">
                  <c:v>0</c:v>
                </c:pt>
                <c:pt idx="38">
                  <c:v>0.1</c:v>
                </c:pt>
                <c:pt idx="39">
                  <c:v>0</c:v>
                </c:pt>
                <c:pt idx="40" formatCode="General">
                  <c:v>0</c:v>
                </c:pt>
                <c:pt idx="41">
                  <c:v>9.0909090909090912E-2</c:v>
                </c:pt>
                <c:pt idx="42">
                  <c:v>0</c:v>
                </c:pt>
                <c:pt idx="43">
                  <c:v>0</c:v>
                </c:pt>
              </c:numCache>
            </c:numRef>
          </c:val>
          <c:extLst>
            <c:ext xmlns:c16="http://schemas.microsoft.com/office/drawing/2014/chart" uri="{C3380CC4-5D6E-409C-BE32-E72D297353CC}">
              <c16:uniqueId val="{00000017-7571-485E-9D0F-585CBAF06861}"/>
            </c:ext>
          </c:extLst>
        </c:ser>
        <c:ser>
          <c:idx val="1"/>
          <c:order val="2"/>
          <c:tx>
            <c:strRef>
              <c:f>'Q18.DX実行の上での課題（従業員別）DX活発'!$U$6</c:f>
              <c:strCache>
                <c:ptCount val="1"/>
                <c:pt idx="0">
                  <c:v>3番目</c:v>
                </c:pt>
              </c:strCache>
            </c:strRef>
          </c:tx>
          <c:spPr>
            <a:solidFill>
              <a:srgbClr val="2E75B6"/>
            </a:solidFill>
            <a:ln>
              <a:solidFill>
                <a:sysClr val="windowText" lastClr="000000"/>
              </a:solidFill>
            </a:ln>
            <a:effectLst/>
          </c:spPr>
          <c:invertIfNegative val="0"/>
          <c:cat>
            <c:strRef>
              <c:f>'Q18.DX実行の上での課題（従業員別）DX活発'!$R$7:$R$50</c:f>
              <c:strCache>
                <c:ptCount val="44"/>
                <c:pt idx="0">
                  <c:v>【 デジタル技術やデータ活用に精通した人材の育成・確保 】</c:v>
                </c:pt>
                <c:pt idx="1">
                  <c:v>20人以下（n=11）</c:v>
                </c:pt>
                <c:pt idx="2">
                  <c:v>21人以上100人以下（n=9）</c:v>
                </c:pt>
                <c:pt idx="3">
                  <c:v>101人以上（n=11）</c:v>
                </c:pt>
                <c:pt idx="4">
                  <c:v>【 社内外でのビジョン共有 】                    </c:v>
                </c:pt>
                <c:pt idx="5">
                  <c:v>20人以下（n=7）</c:v>
                </c:pt>
                <c:pt idx="6">
                  <c:v>21人以上100人以下（n=9）</c:v>
                </c:pt>
                <c:pt idx="7">
                  <c:v>101人以上（n=5）</c:v>
                </c:pt>
                <c:pt idx="8">
                  <c:v>【 事業部門におけるDXを担う人材の育成・確保 】          </c:v>
                </c:pt>
                <c:pt idx="9">
                  <c:v>20人以下（n=5）</c:v>
                </c:pt>
                <c:pt idx="10">
                  <c:v>21人以上100人以下（n=5）</c:v>
                </c:pt>
                <c:pt idx="11">
                  <c:v>101人以上（n=8）</c:v>
                </c:pt>
                <c:pt idx="12">
                  <c:v>【 外部との連携に向けた取り組み 】                 </c:v>
                </c:pt>
                <c:pt idx="13">
                  <c:v>20人以下（n=12）</c:v>
                </c:pt>
                <c:pt idx="14">
                  <c:v>21人以上100人以下（n=3）</c:v>
                </c:pt>
                <c:pt idx="15">
                  <c:v>101人以上（n=4）</c:v>
                </c:pt>
                <c:pt idx="16">
                  <c:v>【 経営・事業部門・IT部門が相互に協力する体制の構築 】</c:v>
                </c:pt>
                <c:pt idx="17">
                  <c:v>20人以下（n=5）</c:v>
                </c:pt>
                <c:pt idx="18">
                  <c:v>21人以上100人以下（n=5）</c:v>
                </c:pt>
                <c:pt idx="19">
                  <c:v>101人以上（n=6）</c:v>
                </c:pt>
                <c:pt idx="20">
                  <c:v>【 既存技術への依存からの脱却 】                  </c:v>
                </c:pt>
                <c:pt idx="21">
                  <c:v>20人以下（n=4）</c:v>
                </c:pt>
                <c:pt idx="22">
                  <c:v>21人以上100人以下（n=4）</c:v>
                </c:pt>
                <c:pt idx="23">
                  <c:v>101人以上（n=8）</c:v>
                </c:pt>
                <c:pt idx="24">
                  <c:v>【 ｢業務に精通した人材｣と｢技術に精通した人材｣を融合する仕組み 】</c:v>
                </c:pt>
                <c:pt idx="25">
                  <c:v>20人以下（n=8）</c:v>
                </c:pt>
                <c:pt idx="26">
                  <c:v>21人以上100人以下（n=4）</c:v>
                </c:pt>
                <c:pt idx="27">
                  <c:v>101人以上（n=5）</c:v>
                </c:pt>
                <c:pt idx="28">
                  <c:v>【 失敗から学び、継続的に挑戦する仕組みの構築 】          </c:v>
                </c:pt>
                <c:pt idx="29">
                  <c:v>20人以下（n=3）</c:v>
                </c:pt>
                <c:pt idx="30">
                  <c:v>21人以上100人以下（n=3）</c:v>
                </c:pt>
                <c:pt idx="31">
                  <c:v>101人以上（n=3）</c:v>
                </c:pt>
                <c:pt idx="32">
                  <c:v>【 経営トップのコミットメント 】                  </c:v>
                </c:pt>
                <c:pt idx="33">
                  <c:v>20人以下（n=3）</c:v>
                </c:pt>
                <c:pt idx="34">
                  <c:v>21人以上100人以下（n=1）</c:v>
                </c:pt>
                <c:pt idx="35">
                  <c:v>101人以上（n=2）</c:v>
                </c:pt>
                <c:pt idx="36">
                  <c:v>【 DXの取り組みの事業(現場レベル)までの落とし込み 】      </c:v>
                </c:pt>
                <c:pt idx="37">
                  <c:v>20人以下（n=2）</c:v>
                </c:pt>
                <c:pt idx="38">
                  <c:v>21人以上100人以下（n=5）</c:v>
                </c:pt>
                <c:pt idx="39">
                  <c:v>101人以上（n=3）</c:v>
                </c:pt>
                <c:pt idx="40">
                  <c:v>【 技術的負債の対応 】                       </c:v>
                </c:pt>
                <c:pt idx="41">
                  <c:v>20人以下（n=4）</c:v>
                </c:pt>
                <c:pt idx="42">
                  <c:v>21人以上100人以下（n=2）</c:v>
                </c:pt>
                <c:pt idx="43">
                  <c:v>101人以上（n=0）</c:v>
                </c:pt>
              </c:strCache>
            </c:strRef>
          </c:cat>
          <c:val>
            <c:numRef>
              <c:f>'Q18.DX実行の上での課題（従業員別）DX活発'!$U$7:$U$50</c:f>
              <c:numCache>
                <c:formatCode>0.0%</c:formatCode>
                <c:ptCount val="44"/>
                <c:pt idx="0" formatCode="General">
                  <c:v>0</c:v>
                </c:pt>
                <c:pt idx="1">
                  <c:v>4.5454545454545456E-2</c:v>
                </c:pt>
                <c:pt idx="2">
                  <c:v>0.15</c:v>
                </c:pt>
                <c:pt idx="3">
                  <c:v>0.05</c:v>
                </c:pt>
                <c:pt idx="4" formatCode="General">
                  <c:v>0</c:v>
                </c:pt>
                <c:pt idx="5">
                  <c:v>0.13636363636363635</c:v>
                </c:pt>
                <c:pt idx="6">
                  <c:v>0.15</c:v>
                </c:pt>
                <c:pt idx="7">
                  <c:v>0.1</c:v>
                </c:pt>
                <c:pt idx="8" formatCode="General">
                  <c:v>0</c:v>
                </c:pt>
                <c:pt idx="9">
                  <c:v>0</c:v>
                </c:pt>
                <c:pt idx="10">
                  <c:v>0.1</c:v>
                </c:pt>
                <c:pt idx="11">
                  <c:v>0.1</c:v>
                </c:pt>
                <c:pt idx="12" formatCode="General">
                  <c:v>0</c:v>
                </c:pt>
                <c:pt idx="13">
                  <c:v>0.18181818181818182</c:v>
                </c:pt>
                <c:pt idx="14">
                  <c:v>0</c:v>
                </c:pt>
                <c:pt idx="15">
                  <c:v>0.15</c:v>
                </c:pt>
                <c:pt idx="16" formatCode="General">
                  <c:v>0</c:v>
                </c:pt>
                <c:pt idx="17">
                  <c:v>4.5454545454545456E-2</c:v>
                </c:pt>
                <c:pt idx="18">
                  <c:v>0.05</c:v>
                </c:pt>
                <c:pt idx="19">
                  <c:v>0.15</c:v>
                </c:pt>
                <c:pt idx="20" formatCode="General">
                  <c:v>0</c:v>
                </c:pt>
                <c:pt idx="21">
                  <c:v>0.13636363636363635</c:v>
                </c:pt>
                <c:pt idx="22">
                  <c:v>0</c:v>
                </c:pt>
                <c:pt idx="23">
                  <c:v>0.15</c:v>
                </c:pt>
                <c:pt idx="24" formatCode="General">
                  <c:v>0</c:v>
                </c:pt>
                <c:pt idx="25">
                  <c:v>0.22727272727272727</c:v>
                </c:pt>
                <c:pt idx="26">
                  <c:v>0.1</c:v>
                </c:pt>
                <c:pt idx="27">
                  <c:v>0.05</c:v>
                </c:pt>
                <c:pt idx="28" formatCode="General">
                  <c:v>0</c:v>
                </c:pt>
                <c:pt idx="29">
                  <c:v>0</c:v>
                </c:pt>
                <c:pt idx="30">
                  <c:v>0</c:v>
                </c:pt>
                <c:pt idx="31">
                  <c:v>0</c:v>
                </c:pt>
                <c:pt idx="32" formatCode="General">
                  <c:v>0</c:v>
                </c:pt>
                <c:pt idx="33">
                  <c:v>4.5454545454545456E-2</c:v>
                </c:pt>
                <c:pt idx="34">
                  <c:v>0</c:v>
                </c:pt>
                <c:pt idx="35">
                  <c:v>0.05</c:v>
                </c:pt>
                <c:pt idx="36" formatCode="General">
                  <c:v>0</c:v>
                </c:pt>
                <c:pt idx="37">
                  <c:v>9.0909090909090912E-2</c:v>
                </c:pt>
                <c:pt idx="38">
                  <c:v>0.15</c:v>
                </c:pt>
                <c:pt idx="39">
                  <c:v>0.1</c:v>
                </c:pt>
                <c:pt idx="40" formatCode="General">
                  <c:v>0</c:v>
                </c:pt>
                <c:pt idx="41">
                  <c:v>4.5454545454545456E-2</c:v>
                </c:pt>
                <c:pt idx="42">
                  <c:v>0.1</c:v>
                </c:pt>
                <c:pt idx="43">
                  <c:v>0</c:v>
                </c:pt>
              </c:numCache>
            </c:numRef>
          </c:val>
          <c:extLst>
            <c:ext xmlns:c16="http://schemas.microsoft.com/office/drawing/2014/chart" uri="{C3380CC4-5D6E-409C-BE32-E72D297353CC}">
              <c16:uniqueId val="{00000023-7571-485E-9D0F-585CBAF0686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7500000000000001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8775862068965"/>
          <c:y val="0.62215359477124188"/>
          <c:w val="0.10978497447562523"/>
          <c:h val="6.447319444444445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'Q4.主な事業カテゴリ（従業員数別）'!$C$29</c:f>
          <c:strCache>
            <c:ptCount val="1"/>
            <c:pt idx="0">
              <c:v>特定の分野に特化していない事業</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9793018518518517"/>
          <c:y val="0.31849953703703704"/>
          <c:w val="0.45987759259259259"/>
          <c:h val="0.65184490740740741"/>
        </c:manualLayout>
      </c:layout>
      <c:barChart>
        <c:barDir val="bar"/>
        <c:grouping val="stacked"/>
        <c:varyColors val="0"/>
        <c:ser>
          <c:idx val="1"/>
          <c:order val="0"/>
          <c:tx>
            <c:strRef>
              <c:f>'Q4.主な事業カテゴリ（従業員数別）'!$M$6</c:f>
              <c:strCache>
                <c:ptCount val="1"/>
                <c:pt idx="0">
                  <c:v>20人以下 (N=611)</c:v>
                </c:pt>
              </c:strCache>
            </c:strRef>
          </c:tx>
          <c:spPr>
            <a:solidFill>
              <a:srgbClr val="99CCFF"/>
            </a:solidFill>
            <a:ln>
              <a:solidFill>
                <a:sysClr val="windowText" lastClr="000000"/>
              </a:solidFill>
            </a:ln>
            <a:effectLst/>
          </c:spPr>
          <c:invertIfNegative val="0"/>
          <c:cat>
            <c:strRef>
              <c:f>'Q4.主な事業カテゴリ（従業員数別）'!$L$30:$L$33</c:f>
              <c:strCache>
                <c:ptCount val="4"/>
                <c:pt idx="0">
                  <c:v>ソフトウェア製品開発（n=627）</c:v>
                </c:pt>
                <c:pt idx="1">
                  <c:v>受託開発・人材派遣（n=505）</c:v>
                </c:pt>
                <c:pt idx="2">
                  <c:v>ハードウェア製品開発（n=190）</c:v>
                </c:pt>
                <c:pt idx="3">
                  <c:v>その他の事業（n=236）</c:v>
                </c:pt>
              </c:strCache>
            </c:strRef>
          </c:cat>
          <c:val>
            <c:numRef>
              <c:f>'Q4.主な事業カテゴリ（従業員数別）'!$M$30:$M$33</c:f>
              <c:numCache>
                <c:formatCode>0.0%</c:formatCode>
                <c:ptCount val="4"/>
                <c:pt idx="0">
                  <c:v>0.19870129870129871</c:v>
                </c:pt>
                <c:pt idx="1">
                  <c:v>0.12792207792207791</c:v>
                </c:pt>
                <c:pt idx="2">
                  <c:v>5.844155844155844E-2</c:v>
                </c:pt>
                <c:pt idx="3">
                  <c:v>6.8181818181818177E-2</c:v>
                </c:pt>
              </c:numCache>
            </c:numRef>
          </c:val>
          <c:extLst>
            <c:ext xmlns:c16="http://schemas.microsoft.com/office/drawing/2014/chart" uri="{C3380CC4-5D6E-409C-BE32-E72D297353CC}">
              <c16:uniqueId val="{00000000-CB0C-4A83-96FD-4B9FF049A90F}"/>
            </c:ext>
          </c:extLst>
        </c:ser>
        <c:ser>
          <c:idx val="0"/>
          <c:order val="1"/>
          <c:tx>
            <c:strRef>
              <c:f>'Q4.主な事業カテゴリ（従業員数別）'!$N$6</c:f>
              <c:strCache>
                <c:ptCount val="1"/>
                <c:pt idx="0">
                  <c:v>21人以上100人以下 (N=564)</c:v>
                </c:pt>
              </c:strCache>
            </c:strRef>
          </c:tx>
          <c:spPr>
            <a:solidFill>
              <a:schemeClr val="accent6">
                <a:lumMod val="60000"/>
                <a:lumOff val="40000"/>
              </a:schemeClr>
            </a:solidFill>
            <a:ln>
              <a:solidFill>
                <a:sysClr val="windowText" lastClr="000000"/>
              </a:solidFill>
            </a:ln>
            <a:effectLst/>
          </c:spPr>
          <c:invertIfNegative val="0"/>
          <c:cat>
            <c:strRef>
              <c:f>'Q4.主な事業カテゴリ（従業員数別）'!$L$30:$L$33</c:f>
              <c:strCache>
                <c:ptCount val="4"/>
                <c:pt idx="0">
                  <c:v>ソフトウェア製品開発（n=627）</c:v>
                </c:pt>
                <c:pt idx="1">
                  <c:v>受託開発・人材派遣（n=505）</c:v>
                </c:pt>
                <c:pt idx="2">
                  <c:v>ハードウェア製品開発（n=190）</c:v>
                </c:pt>
                <c:pt idx="3">
                  <c:v>その他の事業（n=236）</c:v>
                </c:pt>
              </c:strCache>
            </c:strRef>
          </c:cat>
          <c:val>
            <c:numRef>
              <c:f>'Q4.主な事業カテゴリ（従業員数別）'!$N$30:$N$33</c:f>
              <c:numCache>
                <c:formatCode>0.0%</c:formatCode>
                <c:ptCount val="4"/>
                <c:pt idx="0">
                  <c:v>0.13766233766233765</c:v>
                </c:pt>
                <c:pt idx="1">
                  <c:v>0.12987012987012986</c:v>
                </c:pt>
                <c:pt idx="2">
                  <c:v>3.8311688311688311E-2</c:v>
                </c:pt>
                <c:pt idx="3">
                  <c:v>5.0649350649350652E-2</c:v>
                </c:pt>
              </c:numCache>
            </c:numRef>
          </c:val>
          <c:extLst>
            <c:ext xmlns:c16="http://schemas.microsoft.com/office/drawing/2014/chart" uri="{C3380CC4-5D6E-409C-BE32-E72D297353CC}">
              <c16:uniqueId val="{00000001-CB0C-4A83-96FD-4B9FF049A90F}"/>
            </c:ext>
          </c:extLst>
        </c:ser>
        <c:ser>
          <c:idx val="2"/>
          <c:order val="2"/>
          <c:tx>
            <c:strRef>
              <c:f>'Q4.主な事業カテゴリ（従業員数別）'!$O$6</c:f>
              <c:strCache>
                <c:ptCount val="1"/>
                <c:pt idx="0">
                  <c:v>101人以上 (N=365)</c:v>
                </c:pt>
              </c:strCache>
            </c:strRef>
          </c:tx>
          <c:spPr>
            <a:solidFill>
              <a:srgbClr val="FFC000"/>
            </a:solidFill>
            <a:ln>
              <a:solidFill>
                <a:sysClr val="windowText" lastClr="000000"/>
              </a:solidFill>
            </a:ln>
            <a:effectLst/>
          </c:spPr>
          <c:invertIfNegative val="0"/>
          <c:cat>
            <c:strRef>
              <c:f>'Q4.主な事業カテゴリ（従業員数別）'!$L$30:$L$33</c:f>
              <c:strCache>
                <c:ptCount val="4"/>
                <c:pt idx="0">
                  <c:v>ソフトウェア製品開発（n=627）</c:v>
                </c:pt>
                <c:pt idx="1">
                  <c:v>受託開発・人材派遣（n=505）</c:v>
                </c:pt>
                <c:pt idx="2">
                  <c:v>ハードウェア製品開発（n=190）</c:v>
                </c:pt>
                <c:pt idx="3">
                  <c:v>その他の事業（n=236）</c:v>
                </c:pt>
              </c:strCache>
            </c:strRef>
          </c:cat>
          <c:val>
            <c:numRef>
              <c:f>'Q4.主な事業カテゴリ（従業員数別）'!$O$30:$O$33</c:f>
              <c:numCache>
                <c:formatCode>0.0%</c:formatCode>
                <c:ptCount val="4"/>
                <c:pt idx="0">
                  <c:v>7.0779220779220775E-2</c:v>
                </c:pt>
                <c:pt idx="1">
                  <c:v>7.0129870129870125E-2</c:v>
                </c:pt>
                <c:pt idx="2">
                  <c:v>2.6623376623376622E-2</c:v>
                </c:pt>
                <c:pt idx="3">
                  <c:v>3.4415584415584413E-2</c:v>
                </c:pt>
              </c:numCache>
            </c:numRef>
          </c:val>
          <c:extLst>
            <c:ext xmlns:c16="http://schemas.microsoft.com/office/drawing/2014/chart" uri="{C3380CC4-5D6E-409C-BE32-E72D297353CC}">
              <c16:uniqueId val="{00000002-CB0C-4A83-96FD-4B9FF049A90F}"/>
            </c:ext>
          </c:extLst>
        </c:ser>
        <c:dLbls>
          <c:showLegendKey val="0"/>
          <c:showVal val="0"/>
          <c:showCatName val="0"/>
          <c:showSerName val="0"/>
          <c:showPercent val="0"/>
          <c:showBubbleSize val="0"/>
        </c:dLbls>
        <c:gapWidth val="8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'Q18.DX実行の上での課題（全体）指標'!$C$5:$C$15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10"/>
            <c:spPr>
              <a:solidFill>
                <a:schemeClr val="accent1"/>
              </a:solidFill>
              <a:ln w="22225">
                <a:solidFill>
                  <a:schemeClr val="accent1">
                    <a:lumMod val="75000"/>
                  </a:schemeClr>
                </a:solidFill>
              </a:ln>
              <a:effectLst/>
            </c:spPr>
          </c:marker>
          <c:dLbls>
            <c:dLbl>
              <c:idx val="0"/>
              <c:layout>
                <c:manualLayout>
                  <c:x val="3.9762423249933912E-3"/>
                  <c:y val="-4.4331481481481479E-3"/>
                </c:manualLayout>
              </c:layout>
              <c:tx>
                <c:rich>
                  <a:bodyPr/>
                  <a:lstStyle/>
                  <a:p>
                    <a:fld id="{73CC55CF-9A9F-412B-AD3D-D101F484636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053-4496-91BA-56C5982202F0}"/>
                </c:ext>
              </c:extLst>
            </c:dLbl>
            <c:dLbl>
              <c:idx val="1"/>
              <c:layout>
                <c:manualLayout>
                  <c:x val="2.2674121971014732E-2"/>
                  <c:y val="5.3063518518518434E-2"/>
                </c:manualLayout>
              </c:layout>
              <c:tx>
                <c:rich>
                  <a:bodyPr/>
                  <a:lstStyle/>
                  <a:p>
                    <a:fld id="{3629589A-AFAA-4DDD-9FED-D14555F53D7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053-4496-91BA-56C5982202F0}"/>
                </c:ext>
              </c:extLst>
            </c:dLbl>
            <c:dLbl>
              <c:idx val="2"/>
              <c:layout>
                <c:manualLayout>
                  <c:x val="-0.15943235039073228"/>
                  <c:y val="3.489814814814806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DE9609A-199D-4909-A7AF-EDBC8E6F58A3}"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2275429229469968"/>
                      <c:h val="5.2060925925925927E-2"/>
                    </c:manualLayout>
                  </c15:layout>
                  <c15:dlblFieldTable/>
                  <c15:showDataLabelsRange val="1"/>
                </c:ext>
                <c:ext xmlns:c16="http://schemas.microsoft.com/office/drawing/2014/chart" uri="{C3380CC4-5D6E-409C-BE32-E72D297353CC}">
                  <c16:uniqueId val="{00000002-5053-4496-91BA-56C5982202F0}"/>
                </c:ext>
              </c:extLst>
            </c:dLbl>
            <c:dLbl>
              <c:idx val="3"/>
              <c:layout>
                <c:manualLayout>
                  <c:x val="1.2034034906171791E-2"/>
                  <c:y val="-4.0316388888888978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C846E0F-8E7F-4BD6-8E09-DC28A61F9D46}"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1459940811542264"/>
                      <c:h val="4.7420370370370363E-2"/>
                    </c:manualLayout>
                  </c15:layout>
                  <c15:dlblFieldTable/>
                  <c15:showDataLabelsRange val="1"/>
                </c:ext>
                <c:ext xmlns:c16="http://schemas.microsoft.com/office/drawing/2014/chart" uri="{C3380CC4-5D6E-409C-BE32-E72D297353CC}">
                  <c16:uniqueId val="{00000003-5053-4496-91BA-56C5982202F0}"/>
                </c:ext>
              </c:extLst>
            </c:dLbl>
            <c:dLbl>
              <c:idx val="4"/>
              <c:layout>
                <c:manualLayout>
                  <c:x val="7.5746180407738522E-3"/>
                  <c:y val="1.2394236664622931E-2"/>
                </c:manualLayout>
              </c:layout>
              <c:tx>
                <c:rich>
                  <a:bodyPr/>
                  <a:lstStyle/>
                  <a:p>
                    <a:fld id="{B07D8B1A-EB89-450E-A847-AD4B383359A6}"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053-4496-91BA-56C5982202F0}"/>
                </c:ext>
              </c:extLst>
            </c:dLbl>
            <c:dLbl>
              <c:idx val="5"/>
              <c:layout>
                <c:manualLayout>
                  <c:x val="-1.4549210049076923E-2"/>
                  <c:y val="6.9277777777777654E-4"/>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009221C-EEDD-4058-B911-DAB71C831807}" type="CELLRANGE">
                      <a:rPr lang="en-US" altLang="ja-JP"/>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19610034058565093"/>
                      <c:h val="5.1872037037037036E-2"/>
                    </c:manualLayout>
                  </c15:layout>
                  <c15:dlblFieldTable/>
                  <c15:showDataLabelsRange val="1"/>
                </c:ext>
                <c:ext xmlns:c16="http://schemas.microsoft.com/office/drawing/2014/chart" uri="{C3380CC4-5D6E-409C-BE32-E72D297353CC}">
                  <c16:uniqueId val="{00000005-5053-4496-91BA-56C5982202F0}"/>
                </c:ext>
              </c:extLst>
            </c:dLbl>
            <c:dLbl>
              <c:idx val="6"/>
              <c:layout>
                <c:manualLayout>
                  <c:x val="-0.17554047784856025"/>
                  <c:y val="-3.5830092592592608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5E6FA82-FC7B-422C-82A2-417470DAC09E}"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3592034245779195"/>
                      <c:h val="5.2060925925925927E-2"/>
                    </c:manualLayout>
                  </c15:layout>
                  <c15:dlblFieldTable/>
                  <c15:showDataLabelsRange val="1"/>
                </c:ext>
                <c:ext xmlns:c16="http://schemas.microsoft.com/office/drawing/2014/chart" uri="{C3380CC4-5D6E-409C-BE32-E72D297353CC}">
                  <c16:uniqueId val="{00000006-5053-4496-91BA-56C5982202F0}"/>
                </c:ext>
              </c:extLst>
            </c:dLbl>
            <c:dLbl>
              <c:idx val="7"/>
              <c:layout>
                <c:manualLayout>
                  <c:x val="-0.16963963343067784"/>
                  <c:y val="-6.7250462962963053E-2"/>
                </c:manualLayout>
              </c:layout>
              <c:tx>
                <c:rich>
                  <a:bodyPr rot="0" spcFirstLastPara="1" vertOverflow="ellipsis" vert="horz" wrap="square" lIns="38100" tIns="19050" rIns="38100" bIns="19050" anchor="ctr" anchorCtr="1">
                    <a:noAutofit/>
                  </a:bodyPr>
                  <a:lstStyle/>
                  <a:p>
                    <a:pPr>
                      <a:lnSpc>
                        <a:spcPts val="1080"/>
                      </a:lnSpc>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01CCE36-C644-4F08-B324-8F2EDD6FC460}" type="CELLRANGE">
                      <a:rPr lang="ja-JP" altLang="en-US"/>
                      <a:pPr>
                        <a:lnSpc>
                          <a:spcPts val="1080"/>
                        </a:lnSpc>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1080"/>
                    </a:lnSpc>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0007089962546896"/>
                      <c:h val="7.29348148148148E-2"/>
                    </c:manualLayout>
                  </c15:layout>
                  <c15:dlblFieldTable/>
                  <c15:showDataLabelsRange val="1"/>
                </c:ext>
                <c:ext xmlns:c16="http://schemas.microsoft.com/office/drawing/2014/chart" uri="{C3380CC4-5D6E-409C-BE32-E72D297353CC}">
                  <c16:uniqueId val="{00000007-5053-4496-91BA-56C5982202F0}"/>
                </c:ext>
              </c:extLst>
            </c:dLbl>
            <c:dLbl>
              <c:idx val="8"/>
              <c:layout>
                <c:manualLayout>
                  <c:x val="-0.18581353012758337"/>
                  <c:y val="4.1687222222222133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16710A5-9866-4627-92F0-37CEAA857D77}"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5434228703624643"/>
                      <c:h val="2.5509814814814815E-2"/>
                    </c:manualLayout>
                  </c15:layout>
                  <c15:dlblFieldTable/>
                  <c15:showDataLabelsRange val="1"/>
                </c:ext>
                <c:ext xmlns:c16="http://schemas.microsoft.com/office/drawing/2014/chart" uri="{C3380CC4-5D6E-409C-BE32-E72D297353CC}">
                  <c16:uniqueId val="{00000008-5053-4496-91BA-56C5982202F0}"/>
                </c:ext>
              </c:extLst>
            </c:dLbl>
            <c:dLbl>
              <c:idx val="9"/>
              <c:layout>
                <c:manualLayout>
                  <c:x val="-0.14419478135553296"/>
                  <c:y val="-1.9554537037037037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A40B8FF-DE7A-4261-A345-5CFD916CDFC2}"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12818043138924365"/>
                      <c:h val="3.6467402411608417E-2"/>
                    </c:manualLayout>
                  </c15:layout>
                  <c15:dlblFieldTable/>
                  <c15:showDataLabelsRange val="1"/>
                </c:ext>
                <c:ext xmlns:c16="http://schemas.microsoft.com/office/drawing/2014/chart" uri="{C3380CC4-5D6E-409C-BE32-E72D297353CC}">
                  <c16:uniqueId val="{00000009-5053-4496-91BA-56C5982202F0}"/>
                </c:ext>
              </c:extLst>
            </c:dLbl>
            <c:dLbl>
              <c:idx val="10"/>
              <c:layout>
                <c:manualLayout>
                  <c:x val="1.3947836185605293E-2"/>
                  <c:y val="2.2325555555555557E-2"/>
                </c:manualLayout>
              </c:layout>
              <c:tx>
                <c:rich>
                  <a:bodyPr/>
                  <a:lstStyle/>
                  <a:p>
                    <a:fld id="{F02ADB73-983B-438A-84CA-C95E98360FE8}"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053-4496-91BA-56C598220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'Q18.DX実行の上での課題（全体）指標'!$D$5:$D$15</c:f>
              <c:numCache>
                <c:formatCode>0.00_ </c:formatCode>
                <c:ptCount val="11"/>
                <c:pt idx="0">
                  <c:v>1.6028119507908611</c:v>
                </c:pt>
                <c:pt idx="1">
                  <c:v>1.2274165202108962</c:v>
                </c:pt>
                <c:pt idx="2">
                  <c:v>0.99121265377855883</c:v>
                </c:pt>
                <c:pt idx="3">
                  <c:v>1.3750439367311071</c:v>
                </c:pt>
                <c:pt idx="4">
                  <c:v>1.5943760984182775</c:v>
                </c:pt>
                <c:pt idx="5">
                  <c:v>0.90685413005272408</c:v>
                </c:pt>
                <c:pt idx="6">
                  <c:v>1.2611599297012301</c:v>
                </c:pt>
                <c:pt idx="7">
                  <c:v>0.55254833040421791</c:v>
                </c:pt>
                <c:pt idx="8">
                  <c:v>0.68330404217926188</c:v>
                </c:pt>
                <c:pt idx="9">
                  <c:v>0.40492091388400703</c:v>
                </c:pt>
                <c:pt idx="10">
                  <c:v>1.2231985940246046</c:v>
                </c:pt>
              </c:numCache>
            </c:numRef>
          </c:xVal>
          <c:yVal>
            <c:numRef>
              <c:f>'Q18.DX実行の上での課題（全体）指標'!$E$5:$E$15</c:f>
              <c:numCache>
                <c:formatCode>0.00_ </c:formatCode>
                <c:ptCount val="11"/>
                <c:pt idx="0">
                  <c:v>1.037137069547603</c:v>
                </c:pt>
                <c:pt idx="1">
                  <c:v>0.79810938555030386</c:v>
                </c:pt>
                <c:pt idx="2">
                  <c:v>0.72518568534773797</c:v>
                </c:pt>
                <c:pt idx="3">
                  <c:v>1.1303173531397703</c:v>
                </c:pt>
                <c:pt idx="4">
                  <c:v>0.98041863605671842</c:v>
                </c:pt>
                <c:pt idx="5">
                  <c:v>1.7582714382174205</c:v>
                </c:pt>
                <c:pt idx="6">
                  <c:v>1.977042538825118</c:v>
                </c:pt>
                <c:pt idx="7">
                  <c:v>1.138419986495611</c:v>
                </c:pt>
                <c:pt idx="8">
                  <c:v>1.1100607697501688</c:v>
                </c:pt>
                <c:pt idx="9">
                  <c:v>0.42943956785955434</c:v>
                </c:pt>
                <c:pt idx="10">
                  <c:v>0.82646860229574604</c:v>
                </c:pt>
              </c:numCache>
            </c:numRef>
          </c:yVal>
          <c:smooth val="0"/>
          <c:extLst>
            <c:ext xmlns:c15="http://schemas.microsoft.com/office/drawing/2012/chart" uri="{02D57815-91ED-43cb-92C2-25804820EDAC}">
              <c15:datalabelsRange>
                <c15:f>'Q18.DX実行の上での課題（全体）指標'!$C$5:$C$15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5053-4496-91BA-56C5982202F0}"/>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'Q18.DX実行の上での課題（全体）指標'!$F$5:$F$16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'Q18.DX実行の上での課題（全体）指標'!$G$5:$G$16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5053-4496-91BA-56C5982202F0}"/>
            </c:ext>
          </c:extLst>
        </c:ser>
        <c:dLbls>
          <c:showLegendKey val="0"/>
          <c:showVal val="1"/>
          <c:showCatName val="0"/>
          <c:showSerName val="0"/>
          <c:showPercent val="0"/>
          <c:showBubbleSize val="0"/>
        </c:dLbls>
        <c:axId val="88077440"/>
        <c:axId val="88079360"/>
      </c:scatterChart>
      <c:valAx>
        <c:axId val="88077440"/>
        <c:scaling>
          <c:orientation val="minMax"/>
          <c:max val="2.5"/>
          <c:min val="0"/>
        </c:scaling>
        <c:delete val="0"/>
        <c:axPos val="b"/>
        <c:majorGridlines>
          <c:spPr>
            <a:ln w="12700" cap="flat" cmpd="sng" algn="ctr">
              <a:solidFill>
                <a:schemeClr val="tx1">
                  <a:lumMod val="15000"/>
                  <a:lumOff val="85000"/>
                </a:schemeClr>
              </a:solidFill>
              <a:round/>
            </a:ln>
            <a:effectLst/>
          </c:spPr>
        </c:majorGridlines>
        <c:title>
          <c:tx>
            <c:strRef>
              <c:f>'Q18.DX実行の上での課題（全体）指標'!$D$4</c:f>
              <c:strCache>
                <c:ptCount val="1"/>
                <c:pt idx="0">
                  <c:v>DXの実際の取り組み</c:v>
                </c:pt>
              </c:strCache>
            </c:strRef>
          </c:tx>
          <c:layout>
            <c:manualLayout>
              <c:xMode val="edge"/>
              <c:yMode val="edge"/>
              <c:x val="0.4510149607233167"/>
              <c:y val="0.95026148951143319"/>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2.5"/>
        </c:scaling>
        <c:delete val="0"/>
        <c:axPos val="l"/>
        <c:majorGridlines>
          <c:spPr>
            <a:ln w="9525" cap="flat" cmpd="sng" algn="ctr">
              <a:solidFill>
                <a:schemeClr val="tx1">
                  <a:lumMod val="15000"/>
                  <a:lumOff val="85000"/>
                </a:schemeClr>
              </a:solidFill>
              <a:round/>
            </a:ln>
            <a:effectLst/>
          </c:spPr>
        </c:majorGridlines>
        <c:title>
          <c:tx>
            <c:strRef>
              <c:f>'Q18.DX実行の上での課題（全体）指標'!$E$4</c:f>
              <c:strCache>
                <c:ptCount val="1"/>
                <c:pt idx="0">
                  <c:v>DX実行の上での課題</c:v>
                </c:pt>
              </c:strCache>
            </c:strRef>
          </c:tx>
          <c:layout>
            <c:manualLayout>
              <c:xMode val="edge"/>
              <c:yMode val="edge"/>
              <c:x val="9.6886266085293934E-4"/>
              <c:y val="0.32529765765606505"/>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253166782956"/>
          <c:y val="4.700816993464052E-2"/>
          <c:w val="0.78626002462515798"/>
          <c:h val="0.8185483164983165"/>
        </c:manualLayout>
      </c:layout>
      <c:scatterChart>
        <c:scatterStyle val="lineMarker"/>
        <c:varyColors val="0"/>
        <c:ser>
          <c:idx val="1"/>
          <c:order val="0"/>
          <c:tx>
            <c:strRef>
              <c:f>'[クロス集計_Q17とQ18(DX取組みと課題)_全体_ABCD.xlsx]Q18.DX実行の上での課題（サービス提供）指標'!$C$5:$C$15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5427352609156973E-2"/>
                  <c:y val="-1.163218954248366E-2"/>
                </c:manualLayout>
              </c:layout>
              <c:tx>
                <c:rich>
                  <a:bodyPr/>
                  <a:lstStyle/>
                  <a:p>
                    <a:fld id="{1CA960F3-F7A5-43F0-A705-7839699C6DC3}"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280746299983549"/>
                      <c:h val="4.6684527710068618E-2"/>
                    </c:manualLayout>
                  </c15:layout>
                  <c15:dlblFieldTable/>
                  <c15:showDataLabelsRange val="1"/>
                </c:ext>
                <c:ext xmlns:c16="http://schemas.microsoft.com/office/drawing/2014/chart" uri="{C3380CC4-5D6E-409C-BE32-E72D297353CC}">
                  <c16:uniqueId val="{00000000-01F2-4511-9477-FE77175B0527}"/>
                </c:ext>
              </c:extLst>
            </c:dLbl>
            <c:dLbl>
              <c:idx val="1"/>
              <c:layout>
                <c:manualLayout>
                  <c:x val="1.5096634389022092E-2"/>
                  <c:y val="8.0000490196078425E-2"/>
                </c:manualLayout>
              </c:layout>
              <c:tx>
                <c:rich>
                  <a:bodyPr/>
                  <a:lstStyle/>
                  <a:p>
                    <a:fld id="{6DDCDDB5-583E-4DDE-8679-8F2716E2BEDE}"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4935609219266747"/>
                      <c:h val="5.4867617580369864E-2"/>
                    </c:manualLayout>
                  </c15:layout>
                  <c15:dlblFieldTable/>
                  <c15:showDataLabelsRange val="1"/>
                </c:ext>
                <c:ext xmlns:c16="http://schemas.microsoft.com/office/drawing/2014/chart" uri="{C3380CC4-5D6E-409C-BE32-E72D297353CC}">
                  <c16:uniqueId val="{00000001-01F2-4511-9477-FE77175B0527}"/>
                </c:ext>
              </c:extLst>
            </c:dLbl>
            <c:dLbl>
              <c:idx val="2"/>
              <c:layout>
                <c:manualLayout>
                  <c:x val="7.0355054089162915E-3"/>
                  <c:y val="0.11907009803921569"/>
                </c:manualLayout>
              </c:layout>
              <c:tx>
                <c:rich>
                  <a:bodyPr/>
                  <a:lstStyle/>
                  <a:p>
                    <a:fld id="{A12907BA-EAA1-4980-8FE0-11363DD28E3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2994037995722786"/>
                      <c:h val="4.2653550526713914E-2"/>
                    </c:manualLayout>
                  </c15:layout>
                  <c15:dlblFieldTable/>
                  <c15:showDataLabelsRange val="1"/>
                </c:ext>
                <c:ext xmlns:c16="http://schemas.microsoft.com/office/drawing/2014/chart" uri="{C3380CC4-5D6E-409C-BE32-E72D297353CC}">
                  <c16:uniqueId val="{00000002-01F2-4511-9477-FE77175B0527}"/>
                </c:ext>
              </c:extLst>
            </c:dLbl>
            <c:dLbl>
              <c:idx val="3"/>
              <c:layout>
                <c:manualLayout>
                  <c:x val="2.5337213457905752E-2"/>
                  <c:y val="1.4739542483660054E-2"/>
                </c:manualLayout>
              </c:layout>
              <c:tx>
                <c:rich>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5532A7A-3AD2-4A62-AD63-BB90090A53DD}"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25273815399102578"/>
                      <c:h val="0.11697647058823529"/>
                    </c:manualLayout>
                  </c15:layout>
                  <c15:dlblFieldTable/>
                  <c15:showDataLabelsRange val="1"/>
                </c:ext>
                <c:ext xmlns:c16="http://schemas.microsoft.com/office/drawing/2014/chart" uri="{C3380CC4-5D6E-409C-BE32-E72D297353CC}">
                  <c16:uniqueId val="{00000003-01F2-4511-9477-FE77175B0527}"/>
                </c:ext>
              </c:extLst>
            </c:dLbl>
            <c:dLbl>
              <c:idx val="4"/>
              <c:layout>
                <c:manualLayout>
                  <c:x val="6.1336600806657475E-3"/>
                  <c:y val="-2.258954248366013E-2"/>
                </c:manualLayout>
              </c:layout>
              <c:tx>
                <c:rich>
                  <a:bodyPr/>
                  <a:lstStyle/>
                  <a:p>
                    <a:fld id="{20AD9F58-73BA-4498-98D0-D1E8736AD6B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0212056749658217"/>
                      <c:h val="4.3246405228758167E-2"/>
                    </c:manualLayout>
                  </c15:layout>
                  <c15:dlblFieldTable/>
                  <c15:showDataLabelsRange val="1"/>
                </c:ext>
                <c:ext xmlns:c16="http://schemas.microsoft.com/office/drawing/2014/chart" uri="{C3380CC4-5D6E-409C-BE32-E72D297353CC}">
                  <c16:uniqueId val="{00000004-01F2-4511-9477-FE77175B0527}"/>
                </c:ext>
              </c:extLst>
            </c:dLbl>
            <c:dLbl>
              <c:idx val="5"/>
              <c:layout>
                <c:manualLayout>
                  <c:x val="-1.988041955265113E-2"/>
                  <c:y val="1.2012420197889413E-3"/>
                </c:manualLayout>
              </c:layout>
              <c:tx>
                <c:rich>
                  <a:bodyPr/>
                  <a:lstStyle/>
                  <a:p>
                    <a:fld id="{161A8EA4-27A5-498E-82EB-D35DB514EC85}"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8975658458274478"/>
                      <c:h val="6.5097789566299316E-2"/>
                    </c:manualLayout>
                  </c15:layout>
                  <c15:dlblFieldTable/>
                  <c15:showDataLabelsRange val="1"/>
                </c:ext>
                <c:ext xmlns:c16="http://schemas.microsoft.com/office/drawing/2014/chart" uri="{C3380CC4-5D6E-409C-BE32-E72D297353CC}">
                  <c16:uniqueId val="{00000005-01F2-4511-9477-FE77175B0527}"/>
                </c:ext>
              </c:extLst>
            </c:dLbl>
            <c:dLbl>
              <c:idx val="6"/>
              <c:layout>
                <c:manualLayout>
                  <c:x val="-0.22571773795544664"/>
                  <c:y val="-3.4916664572568847E-2"/>
                </c:manualLayout>
              </c:layout>
              <c:tx>
                <c:rich>
                  <a:bodyPr/>
                  <a:lstStyle/>
                  <a:p>
                    <a:fld id="{6A3E12A4-9406-4086-90DC-31014D4F945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54890579352518398"/>
                      <c:h val="5.0954248366013075E-2"/>
                    </c:manualLayout>
                  </c15:layout>
                  <c15:dlblFieldTable/>
                  <c15:showDataLabelsRange val="1"/>
                </c:ext>
                <c:ext xmlns:c16="http://schemas.microsoft.com/office/drawing/2014/chart" uri="{C3380CC4-5D6E-409C-BE32-E72D297353CC}">
                  <c16:uniqueId val="{00000006-01F2-4511-9477-FE77175B0527}"/>
                </c:ext>
              </c:extLst>
            </c:dLbl>
            <c:dLbl>
              <c:idx val="7"/>
              <c:layout>
                <c:manualLayout>
                  <c:x val="-0.19510786632857394"/>
                  <c:y val="-5.0711655204430724E-2"/>
                </c:manualLayout>
              </c:layout>
              <c:tx>
                <c:rich>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387DFA2-28D7-45F5-86A5-2A85BFF2F63C}"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7028891044513651"/>
                      <c:h val="0.10525588235294116"/>
                    </c:manualLayout>
                  </c15:layout>
                  <c15:dlblFieldTable/>
                  <c15:showDataLabelsRange val="1"/>
                </c:ext>
                <c:ext xmlns:c16="http://schemas.microsoft.com/office/drawing/2014/chart" uri="{C3380CC4-5D6E-409C-BE32-E72D297353CC}">
                  <c16:uniqueId val="{00000007-01F2-4511-9477-FE77175B0527}"/>
                </c:ext>
              </c:extLst>
            </c:dLbl>
            <c:dLbl>
              <c:idx val="8"/>
              <c:layout>
                <c:manualLayout>
                  <c:x val="-0.30028805954062504"/>
                  <c:y val="6.0643790849673203E-2"/>
                </c:manualLayout>
              </c:layout>
              <c:tx>
                <c:rich>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0E62C56-E0A7-4D83-9515-814406C0DD3B}" type="CELLRANGE">
                      <a:rPr lang="ja-JP" altLang="en-US"/>
                      <a:pPr>
                        <a:lnSpc>
                          <a:spcPts val="900"/>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3743605452596109"/>
                      <c:h val="7.8395098039215683E-2"/>
                    </c:manualLayout>
                  </c15:layout>
                  <c15:dlblFieldTable/>
                  <c15:showDataLabelsRange val="1"/>
                </c:ext>
                <c:ext xmlns:c16="http://schemas.microsoft.com/office/drawing/2014/chart" uri="{C3380CC4-5D6E-409C-BE32-E72D297353CC}">
                  <c16:uniqueId val="{00000008-01F2-4511-9477-FE77175B0527}"/>
                </c:ext>
              </c:extLst>
            </c:dLbl>
            <c:dLbl>
              <c:idx val="9"/>
              <c:layout>
                <c:manualLayout>
                  <c:x val="-0.12527141017568344"/>
                  <c:y val="4.6119443472568286E-2"/>
                </c:manualLayout>
              </c:layout>
              <c:tx>
                <c:rich>
                  <a:bodyPr/>
                  <a:lstStyle/>
                  <a:p>
                    <a:fld id="{83C8AE95-91E3-48C9-AAA0-4DB44F4C1C8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751411083314895"/>
                      <c:h val="4.8741898257775064E-2"/>
                    </c:manualLayout>
                  </c15:layout>
                  <c15:dlblFieldTable/>
                  <c15:showDataLabelsRange val="1"/>
                </c:ext>
                <c:ext xmlns:c16="http://schemas.microsoft.com/office/drawing/2014/chart" uri="{C3380CC4-5D6E-409C-BE32-E72D297353CC}">
                  <c16:uniqueId val="{00000009-01F2-4511-9477-FE77175B0527}"/>
                </c:ext>
              </c:extLst>
            </c:dLbl>
            <c:dLbl>
              <c:idx val="10"/>
              <c:layout>
                <c:manualLayout>
                  <c:x val="1.8366490245797951E-2"/>
                  <c:y val="6.2775816993464059E-2"/>
                </c:manualLayout>
              </c:layout>
              <c:tx>
                <c:rich>
                  <a:bodyPr/>
                  <a:lstStyle/>
                  <a:p>
                    <a:fld id="{A85D509A-2021-45C2-BEEB-A554FDB43B24}"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16430398847304"/>
                      <c:h val="6.3050707450671109E-2"/>
                    </c:manualLayout>
                  </c15:layout>
                  <c15:dlblFieldTable/>
                  <c15:showDataLabelsRange val="1"/>
                </c:ext>
                <c:ext xmlns:c16="http://schemas.microsoft.com/office/drawing/2014/chart" uri="{C3380CC4-5D6E-409C-BE32-E72D297353CC}">
                  <c16:uniqueId val="{0000000A-01F2-4511-9477-FE77175B0527}"/>
                </c:ext>
              </c:extLst>
            </c:dLbl>
            <c:spPr>
              <a:noFill/>
              <a:ln>
                <a:noFill/>
              </a:ln>
              <a:effectLst/>
            </c:spPr>
            <c:txPr>
              <a:bodyPr rot="0" spcFirstLastPara="1" vertOverflow="overflow" horzOverflow="overflow"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'[1]Q18.DX実行の上での課題（サービス提供）指標'!$D$5:$D$15</c:f>
              <c:numCache>
                <c:formatCode>0.00_ </c:formatCode>
                <c:ptCount val="11"/>
                <c:pt idx="0">
                  <c:v>1.5454545454545454</c:v>
                </c:pt>
                <c:pt idx="1">
                  <c:v>1.2272727272727273</c:v>
                </c:pt>
                <c:pt idx="2">
                  <c:v>0.88636363636363635</c:v>
                </c:pt>
                <c:pt idx="3">
                  <c:v>1.5</c:v>
                </c:pt>
                <c:pt idx="4">
                  <c:v>1.4772727272727273</c:v>
                </c:pt>
                <c:pt idx="5">
                  <c:v>1.0454545454545454</c:v>
                </c:pt>
                <c:pt idx="6">
                  <c:v>1.3181818181818181</c:v>
                </c:pt>
                <c:pt idx="7">
                  <c:v>0.54545454545454541</c:v>
                </c:pt>
                <c:pt idx="8">
                  <c:v>0.70454545454545459</c:v>
                </c:pt>
                <c:pt idx="9">
                  <c:v>0.36363636363636365</c:v>
                </c:pt>
                <c:pt idx="10">
                  <c:v>1.2045454545454546</c:v>
                </c:pt>
              </c:numCache>
            </c:numRef>
          </c:xVal>
          <c:yVal>
            <c:numRef>
              <c:f>'[1]Q18.DX実行の上での課題（サービス提供）指標'!$E$5:$E$15</c:f>
              <c:numCache>
                <c:formatCode>0.00_ </c:formatCode>
                <c:ptCount val="11"/>
                <c:pt idx="0">
                  <c:v>1.1208791208791209</c:v>
                </c:pt>
                <c:pt idx="1">
                  <c:v>0.72527472527472525</c:v>
                </c:pt>
                <c:pt idx="2">
                  <c:v>0.70329670329670335</c:v>
                </c:pt>
                <c:pt idx="3">
                  <c:v>0.96703296703296704</c:v>
                </c:pt>
                <c:pt idx="4">
                  <c:v>1.3406593406593406</c:v>
                </c:pt>
                <c:pt idx="5">
                  <c:v>1.7362637362637363</c:v>
                </c:pt>
                <c:pt idx="6">
                  <c:v>1.9780219780219781</c:v>
                </c:pt>
                <c:pt idx="7">
                  <c:v>1.098901098901099</c:v>
                </c:pt>
                <c:pt idx="8">
                  <c:v>0.98901098901098905</c:v>
                </c:pt>
                <c:pt idx="9">
                  <c:v>0.35164835164835168</c:v>
                </c:pt>
                <c:pt idx="10">
                  <c:v>0.8571428571428571</c:v>
                </c:pt>
              </c:numCache>
            </c:numRef>
          </c:yVal>
          <c:smooth val="0"/>
          <c:extLst>
            <c:ext xmlns:c15="http://schemas.microsoft.com/office/drawing/2012/chart" uri="{02D57815-91ED-43cb-92C2-25804820EDAC}">
              <c15:datalabelsRange>
                <c15:f>'[クロス集計_Q17とQ18(DX取組みと課題)_全体_ABCD.xlsx]Q18.DX実行の上での課題（ユーザー）'!$C$5:$C$15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01F2-4511-9477-FE77175B0527}"/>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'[1]Q18.DX実行の上での課題（サービス提供）指標'!$F$5:$F$16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'[1]Q18.DX実行の上での課題（サービス提供）指標'!$G$5:$G$16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01F2-4511-9477-FE77175B0527}"/>
            </c:ext>
          </c:extLst>
        </c:ser>
        <c:dLbls>
          <c:showLegendKey val="0"/>
          <c:showVal val="1"/>
          <c:showCatName val="0"/>
          <c:showSerName val="0"/>
          <c:showPercent val="0"/>
          <c:showBubbleSize val="0"/>
        </c:dLbls>
        <c:axId val="88077440"/>
        <c:axId val="88079360"/>
      </c:scatterChart>
      <c:valAx>
        <c:axId val="88077440"/>
        <c:scaling>
          <c:orientation val="minMax"/>
          <c:max val="2.5"/>
          <c:min val="0"/>
        </c:scaling>
        <c:delete val="0"/>
        <c:axPos val="b"/>
        <c:majorGridlines>
          <c:spPr>
            <a:ln w="12700" cap="flat" cmpd="sng" algn="ctr">
              <a:solidFill>
                <a:schemeClr val="tx1">
                  <a:lumMod val="15000"/>
                  <a:lumOff val="85000"/>
                </a:schemeClr>
              </a:solidFill>
              <a:round/>
            </a:ln>
            <a:effectLst/>
          </c:spPr>
        </c:majorGridlines>
        <c:title>
          <c:tx>
            <c:strRef>
              <c:f>'[クロス集計_Q17とQ18(DX取組みと課題)_全体_ABCD.xlsx]Q18.DX実行の上での課題（ユーザー）'!$D$4</c:f>
              <c:strCache>
                <c:ptCount val="1"/>
                <c:pt idx="0">
                  <c:v>DXの実際の取り組み</c:v>
                </c:pt>
              </c:strCache>
            </c:strRef>
          </c:tx>
          <c:layout>
            <c:manualLayout>
              <c:xMode val="edge"/>
              <c:yMode val="edge"/>
              <c:x val="0.39914387660750045"/>
              <c:y val="0.925875163398692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strRef>
              <c:f>'[クロス集計_Q17とQ18(DX取組みと課題)_全体_ABCD.xlsx]Q18.DX実行の上での課題（ユーザー）'!$E$4</c:f>
              <c:strCache>
                <c:ptCount val="1"/>
                <c:pt idx="0">
                  <c:v>DX実行の上での課題</c:v>
                </c:pt>
              </c:strCache>
            </c:strRef>
          </c:tx>
          <c:layout>
            <c:manualLayout>
              <c:xMode val="edge"/>
              <c:yMode val="edge"/>
              <c:x val="9.6886266085293934E-4"/>
              <c:y val="0.32529765765606505"/>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'[クロス集計_Q17とQ18(DX取組みと課題)_全体_ABCD.xlsx]Q18.DX実行の上での課題（サブシステム提供）指標'!$C$5:$C$15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9.6638927179591907E-3"/>
                  <c:y val="8.1879084967320258E-4"/>
                </c:manualLayout>
              </c:layout>
              <c:tx>
                <c:rich>
                  <a:bodyPr/>
                  <a:lstStyle/>
                  <a:p>
                    <a:fld id="{961C9E31-903C-4FFD-BFCA-D8870874D6B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280746299983549"/>
                      <c:h val="4.6684527710068618E-2"/>
                    </c:manualLayout>
                  </c15:layout>
                  <c15:dlblFieldTable/>
                  <c15:showDataLabelsRange val="1"/>
                </c:ext>
                <c:ext xmlns:c16="http://schemas.microsoft.com/office/drawing/2014/chart" uri="{C3380CC4-5D6E-409C-BE32-E72D297353CC}">
                  <c16:uniqueId val="{00000000-823B-433E-B844-2219EC0294BC}"/>
                </c:ext>
              </c:extLst>
            </c:dLbl>
            <c:dLbl>
              <c:idx val="1"/>
              <c:layout>
                <c:manualLayout>
                  <c:x val="2.0860094280219874E-2"/>
                  <c:y val="6.7549509803921562E-2"/>
                </c:manualLayout>
              </c:layout>
              <c:tx>
                <c:rich>
                  <a:bodyPr/>
                  <a:lstStyle/>
                  <a:p>
                    <a:fld id="{639EA291-D2C1-4BD8-A55F-99912DBB4A4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4935609219266747"/>
                      <c:h val="5.4867617580369864E-2"/>
                    </c:manualLayout>
                  </c15:layout>
                  <c15:dlblFieldTable/>
                  <c15:showDataLabelsRange val="1"/>
                </c:ext>
                <c:ext xmlns:c16="http://schemas.microsoft.com/office/drawing/2014/chart" uri="{C3380CC4-5D6E-409C-BE32-E72D297353CC}">
                  <c16:uniqueId val="{00000001-823B-433E-B844-2219EC0294BC}"/>
                </c:ext>
              </c:extLst>
            </c:dLbl>
            <c:dLbl>
              <c:idx val="2"/>
              <c:layout>
                <c:manualLayout>
                  <c:x val="2.2885020109709955E-2"/>
                  <c:y val="0.13152124183006536"/>
                </c:manualLayout>
              </c:layout>
              <c:tx>
                <c:rich>
                  <a:bodyPr/>
                  <a:lstStyle/>
                  <a:p>
                    <a:fld id="{28D8BC1E-1F89-4E7C-ABC3-31DA899739B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09768270338036"/>
                      <c:h val="5.0954248366013075E-2"/>
                    </c:manualLayout>
                  </c15:layout>
                  <c15:dlblFieldTable/>
                  <c15:showDataLabelsRange val="1"/>
                </c:ext>
                <c:ext xmlns:c16="http://schemas.microsoft.com/office/drawing/2014/chart" uri="{C3380CC4-5D6E-409C-BE32-E72D297353CC}">
                  <c16:uniqueId val="{00000002-823B-433E-B844-2219EC0294BC}"/>
                </c:ext>
              </c:extLst>
            </c:dLbl>
            <c:dLbl>
              <c:idx val="3"/>
              <c:layout>
                <c:manualLayout>
                  <c:x val="1.998604516601147E-3"/>
                  <c:y val="1.6814705882352864E-2"/>
                </c:manualLayout>
              </c:layout>
              <c:tx>
                <c:rich>
                  <a:bodyPr/>
                  <a:lstStyle/>
                  <a:p>
                    <a:fld id="{DC260A15-1AF1-42F7-B318-350BB4BA290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44869579029174678"/>
                      <c:h val="4.6420915032679741E-2"/>
                    </c:manualLayout>
                  </c15:layout>
                  <c15:dlblFieldTable/>
                  <c15:showDataLabelsRange val="1"/>
                </c:ext>
                <c:ext xmlns:c16="http://schemas.microsoft.com/office/drawing/2014/chart" uri="{C3380CC4-5D6E-409C-BE32-E72D297353CC}">
                  <c16:uniqueId val="{00000003-823B-433E-B844-2219EC0294BC}"/>
                </c:ext>
              </c:extLst>
            </c:dLbl>
            <c:dLbl>
              <c:idx val="4"/>
              <c:layout>
                <c:manualLayout>
                  <c:x val="-0.10374239149549304"/>
                  <c:y val="-5.1641830065359551E-2"/>
                </c:manualLayout>
              </c:layout>
              <c:tx>
                <c:rich>
                  <a:bodyPr/>
                  <a:lstStyle/>
                  <a:p>
                    <a:fld id="{4BE46D48-5397-4084-85C0-91520CFB306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0212056749658217"/>
                      <c:h val="4.3246405228758167E-2"/>
                    </c:manualLayout>
                  </c15:layout>
                  <c15:dlblFieldTable/>
                  <c15:showDataLabelsRange val="1"/>
                </c:ext>
                <c:ext xmlns:c16="http://schemas.microsoft.com/office/drawing/2014/chart" uri="{C3380CC4-5D6E-409C-BE32-E72D297353CC}">
                  <c16:uniqueId val="{00000004-823B-433E-B844-2219EC0294BC}"/>
                </c:ext>
              </c:extLst>
            </c:dLbl>
            <c:dLbl>
              <c:idx val="5"/>
              <c:layout>
                <c:manualLayout>
                  <c:x val="-0.18557989142458436"/>
                  <c:y val="-3.1766176470588235E-2"/>
                </c:manualLayout>
              </c:layout>
              <c:tx>
                <c:rich>
                  <a:bodyPr/>
                  <a:lstStyle/>
                  <a:p>
                    <a:fld id="{EAD5A135-23E7-4B08-81C1-1CD59CD263F5}"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6383145283436"/>
                      <c:h val="3.2365359477124177E-2"/>
                    </c:manualLayout>
                  </c15:layout>
                  <c15:dlblFieldTable/>
                  <c15:showDataLabelsRange val="1"/>
                </c:ext>
                <c:ext xmlns:c16="http://schemas.microsoft.com/office/drawing/2014/chart" uri="{C3380CC4-5D6E-409C-BE32-E72D297353CC}">
                  <c16:uniqueId val="{00000005-823B-433E-B844-2219EC0294BC}"/>
                </c:ext>
              </c:extLst>
            </c:dLbl>
            <c:dLbl>
              <c:idx val="6"/>
              <c:layout>
                <c:manualLayout>
                  <c:x val="-0.24300811762903968"/>
                  <c:y val="5.4315359477124181E-2"/>
                </c:manualLayout>
              </c:layout>
              <c:tx>
                <c:rich>
                  <a:bodyPr/>
                  <a:lstStyle/>
                  <a:p>
                    <a:fld id="{E2874DEA-D61D-494B-BBAB-2A8551B9C2CA}"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52585195396039319"/>
                      <c:h val="4.6803921568627449E-2"/>
                    </c:manualLayout>
                  </c15:layout>
                  <c15:dlblFieldTable/>
                  <c15:showDataLabelsRange val="1"/>
                </c:ext>
                <c:ext xmlns:c16="http://schemas.microsoft.com/office/drawing/2014/chart" uri="{C3380CC4-5D6E-409C-BE32-E72D297353CC}">
                  <c16:uniqueId val="{00000006-823B-433E-B844-2219EC0294BC}"/>
                </c:ext>
              </c:extLst>
            </c:dLbl>
            <c:dLbl>
              <c:idx val="7"/>
              <c:layout>
                <c:manualLayout>
                  <c:x val="-0.23112949064855942"/>
                  <c:y val="-5.7054679488563159E-2"/>
                </c:manualLayout>
              </c:layout>
              <c:tx>
                <c:rich>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E6D082E-920B-43F6-97B4-D6CA6DD26BB3}" type="CELLRANGE">
                      <a:rPr lang="ja-JP" altLang="en-US"/>
                      <a:pPr>
                        <a:lnSpc>
                          <a:spcPts val="900"/>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44809561897630512"/>
                      <c:h val="7.667396594222671E-2"/>
                    </c:manualLayout>
                  </c15:layout>
                  <c15:dlblFieldTable/>
                  <c15:showDataLabelsRange val="1"/>
                </c:ext>
                <c:ext xmlns:c16="http://schemas.microsoft.com/office/drawing/2014/chart" uri="{C3380CC4-5D6E-409C-BE32-E72D297353CC}">
                  <c16:uniqueId val="{00000007-823B-433E-B844-2219EC0294BC}"/>
                </c:ext>
              </c:extLst>
            </c:dLbl>
            <c:dLbl>
              <c:idx val="8"/>
              <c:layout>
                <c:manualLayout>
                  <c:x val="-0.20309320808018924"/>
                  <c:y val="7.1019416803239394E-2"/>
                </c:manualLayout>
              </c:layout>
              <c:tx>
                <c:rich>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C1B9D89-80FD-4491-A3F6-39790C882501}" type="CELLRANGE">
                      <a:rPr lang="ja-JP" altLang="en-US"/>
                      <a:pPr>
                        <a:lnSpc>
                          <a:spcPts val="900"/>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00"/>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3743605452596109"/>
                      <c:h val="9.0846078431372546E-2"/>
                    </c:manualLayout>
                  </c15:layout>
                  <c15:dlblFieldTable/>
                  <c15:showDataLabelsRange val="1"/>
                </c:ext>
                <c:ext xmlns:c16="http://schemas.microsoft.com/office/drawing/2014/chart" uri="{C3380CC4-5D6E-409C-BE32-E72D297353CC}">
                  <c16:uniqueId val="{00000008-823B-433E-B844-2219EC0294BC}"/>
                </c:ext>
              </c:extLst>
            </c:dLbl>
            <c:dLbl>
              <c:idx val="9"/>
              <c:layout>
                <c:manualLayout>
                  <c:x val="-0.12527141017568344"/>
                  <c:y val="4.6119443472568286E-2"/>
                </c:manualLayout>
              </c:layout>
              <c:tx>
                <c:rich>
                  <a:bodyPr/>
                  <a:lstStyle/>
                  <a:p>
                    <a:fld id="{E03E7AE8-EFF0-4096-8B75-3691EDFAC309}"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751411083314895"/>
                      <c:h val="4.8741898257775064E-2"/>
                    </c:manualLayout>
                  </c15:layout>
                  <c15:dlblFieldTable/>
                  <c15:showDataLabelsRange val="1"/>
                </c:ext>
                <c:ext xmlns:c16="http://schemas.microsoft.com/office/drawing/2014/chart" uri="{C3380CC4-5D6E-409C-BE32-E72D297353CC}">
                  <c16:uniqueId val="{00000009-823B-433E-B844-2219EC0294BC}"/>
                </c:ext>
              </c:extLst>
            </c:dLbl>
            <c:dLbl>
              <c:idx val="10"/>
              <c:layout>
                <c:manualLayout>
                  <c:x val="-1.3332539155789377E-2"/>
                  <c:y val="-3.6294117647059586E-3"/>
                </c:manualLayout>
              </c:layout>
              <c:tx>
                <c:rich>
                  <a:bodyPr/>
                  <a:lstStyle/>
                  <a:p>
                    <a:fld id="{7C7DEE4A-1F0A-41FB-A548-35BA0B3234DF}"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16430398847304"/>
                      <c:h val="6.3050707450671109E-2"/>
                    </c:manualLayout>
                  </c15:layout>
                  <c15:dlblFieldTable/>
                  <c15:showDataLabelsRange val="1"/>
                </c:ext>
                <c:ext xmlns:c16="http://schemas.microsoft.com/office/drawing/2014/chart" uri="{C3380CC4-5D6E-409C-BE32-E72D297353CC}">
                  <c16:uniqueId val="{0000000A-823B-433E-B844-2219EC0294BC}"/>
                </c:ext>
              </c:extLst>
            </c:dLbl>
            <c:spPr>
              <a:noFill/>
              <a:ln>
                <a:noFill/>
              </a:ln>
              <a:effectLst/>
            </c:spPr>
            <c:txPr>
              <a:bodyPr rot="0" spcFirstLastPara="1" vertOverflow="overflow" horzOverflow="overflow"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'[1]Q18.DX実行の上での課題（サブシステム提供）指標'!$D$5:$D$15</c:f>
              <c:numCache>
                <c:formatCode>0.00_ </c:formatCode>
                <c:ptCount val="11"/>
                <c:pt idx="0">
                  <c:v>1.8479532163742689</c:v>
                </c:pt>
                <c:pt idx="1">
                  <c:v>1.1228070175438596</c:v>
                </c:pt>
                <c:pt idx="2">
                  <c:v>1.0526315789473684</c:v>
                </c:pt>
                <c:pt idx="3">
                  <c:v>1.239766081871345</c:v>
                </c:pt>
                <c:pt idx="4">
                  <c:v>1.8947368421052631</c:v>
                </c:pt>
                <c:pt idx="5">
                  <c:v>0.77192982456140347</c:v>
                </c:pt>
                <c:pt idx="6">
                  <c:v>1.1228070175438596</c:v>
                </c:pt>
                <c:pt idx="7">
                  <c:v>0.56140350877192979</c:v>
                </c:pt>
                <c:pt idx="8">
                  <c:v>0.51461988304093564</c:v>
                </c:pt>
                <c:pt idx="9">
                  <c:v>0.39766081871345027</c:v>
                </c:pt>
                <c:pt idx="10">
                  <c:v>1.239766081871345</c:v>
                </c:pt>
              </c:numCache>
            </c:numRef>
          </c:xVal>
          <c:yVal>
            <c:numRef>
              <c:f>'[1]Q18.DX実行の上での課題（サブシステム提供）指標'!$E$5:$E$15</c:f>
              <c:numCache>
                <c:formatCode>0.00_ </c:formatCode>
                <c:ptCount val="11"/>
                <c:pt idx="0">
                  <c:v>1.1547169811320754</c:v>
                </c:pt>
                <c:pt idx="1">
                  <c:v>0.70188679245283025</c:v>
                </c:pt>
                <c:pt idx="2">
                  <c:v>0.70188679245283025</c:v>
                </c:pt>
                <c:pt idx="3">
                  <c:v>1.0641509433962264</c:v>
                </c:pt>
                <c:pt idx="4">
                  <c:v>1.267924528301887</c:v>
                </c:pt>
                <c:pt idx="5">
                  <c:v>1.969811320754717</c:v>
                </c:pt>
                <c:pt idx="6">
                  <c:v>1.879245283018868</c:v>
                </c:pt>
                <c:pt idx="7">
                  <c:v>1.0867924528301887</c:v>
                </c:pt>
                <c:pt idx="8">
                  <c:v>0.88301886792452833</c:v>
                </c:pt>
                <c:pt idx="9">
                  <c:v>0.38490566037735852</c:v>
                </c:pt>
                <c:pt idx="10">
                  <c:v>0.76981132075471703</c:v>
                </c:pt>
              </c:numCache>
            </c:numRef>
          </c:yVal>
          <c:smooth val="0"/>
          <c:extLst>
            <c:ext xmlns:c15="http://schemas.microsoft.com/office/drawing/2012/chart" uri="{02D57815-91ED-43cb-92C2-25804820EDAC}">
              <c15:datalabelsRange>
                <c15:f>'[クロス集計_Q17とQ18(DX取組みと課題)_全体_ABCD.xlsx]Q18.DX実行の上での課題（ユーザー）'!$C$5:$C$15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823B-433E-B844-2219EC0294BC}"/>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'[1]Q18.DX実行の上での課題（サブシステム提供）指標'!$F$5:$F$16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'[1]Q18.DX実行の上での課題（サブシステム提供）指標'!$G$5:$G$16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823B-433E-B844-2219EC0294BC}"/>
            </c:ext>
          </c:extLst>
        </c:ser>
        <c:dLbls>
          <c:showLegendKey val="0"/>
          <c:showVal val="1"/>
          <c:showCatName val="0"/>
          <c:showSerName val="0"/>
          <c:showPercent val="0"/>
          <c:showBubbleSize val="0"/>
        </c:dLbls>
        <c:axId val="88077440"/>
        <c:axId val="88079360"/>
      </c:scatterChart>
      <c:valAx>
        <c:axId val="88077440"/>
        <c:scaling>
          <c:orientation val="minMax"/>
          <c:max val="2.5"/>
          <c:min val="0"/>
        </c:scaling>
        <c:delete val="0"/>
        <c:axPos val="b"/>
        <c:majorGridlines>
          <c:spPr>
            <a:ln w="12700" cap="flat" cmpd="sng" algn="ctr">
              <a:solidFill>
                <a:schemeClr val="tx1">
                  <a:lumMod val="15000"/>
                  <a:lumOff val="85000"/>
                </a:schemeClr>
              </a:solidFill>
              <a:round/>
            </a:ln>
            <a:effectLst/>
          </c:spPr>
        </c:majorGridlines>
        <c:title>
          <c:tx>
            <c:strRef>
              <c:f>'[クロス集計_Q17とQ18(DX取組みと課題)_全体_ABCD.xlsx]Q18.DX実行の上での課題（ユーザー）'!$D$4</c:f>
              <c:strCache>
                <c:ptCount val="1"/>
                <c:pt idx="0">
                  <c:v>DXの実際の取り組み</c:v>
                </c:pt>
              </c:strCache>
            </c:strRef>
          </c:tx>
          <c:layout>
            <c:manualLayout>
              <c:xMode val="edge"/>
              <c:yMode val="edge"/>
              <c:x val="0.39914387660750045"/>
              <c:y val="0.925875163398692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strRef>
              <c:f>'[クロス集計_Q17とQ18(DX取組みと課題)_全体_ABCD.xlsx]Q18.DX実行の上での課題（ユーザー）'!$E$4</c:f>
              <c:strCache>
                <c:ptCount val="1"/>
                <c:pt idx="0">
                  <c:v>DX実行の上での課題</c:v>
                </c:pt>
              </c:strCache>
            </c:strRef>
          </c:tx>
          <c:layout>
            <c:manualLayout>
              <c:xMode val="edge"/>
              <c:yMode val="edge"/>
              <c:x val="9.6886266085293934E-4"/>
              <c:y val="0.32529765765606505"/>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'[クロス集計_Q17とQ18(DX取組みと課題)_全体_ABCD.xlsx]Q18.DX実行の上での課題（メーカー）指標'!$C$5:$C$15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0508216901232678E-2"/>
                  <c:y val="5.0622712418300575E-2"/>
                </c:manualLayout>
              </c:layout>
              <c:tx>
                <c:rich>
                  <a:bodyPr/>
                  <a:lstStyle/>
                  <a:p>
                    <a:fld id="{605C146B-3623-4425-BE7C-03C3ED57206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280746299983549"/>
                      <c:h val="4.6684527710068618E-2"/>
                    </c:manualLayout>
                  </c15:layout>
                  <c15:dlblFieldTable/>
                  <c15:showDataLabelsRange val="1"/>
                </c:ext>
                <c:ext xmlns:c16="http://schemas.microsoft.com/office/drawing/2014/chart" uri="{C3380CC4-5D6E-409C-BE32-E72D297353CC}">
                  <c16:uniqueId val="{00000000-2A84-43A9-AE64-F0358B7BFBAB}"/>
                </c:ext>
              </c:extLst>
            </c:dLbl>
            <c:dLbl>
              <c:idx val="1"/>
              <c:layout>
                <c:manualLayout>
                  <c:x val="2.3741824225818605E-2"/>
                  <c:y val="0.16300702614379084"/>
                </c:manualLayout>
              </c:layout>
              <c:tx>
                <c:rich>
                  <a:bodyPr/>
                  <a:lstStyle/>
                  <a:p>
                    <a:fld id="{D09EB33A-E957-43B0-8284-C6287BC8CF19}"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4935609219266747"/>
                      <c:h val="5.4867617580369864E-2"/>
                    </c:manualLayout>
                  </c15:layout>
                  <c15:dlblFieldTable/>
                  <c15:showDataLabelsRange val="1"/>
                </c:ext>
                <c:ext xmlns:c16="http://schemas.microsoft.com/office/drawing/2014/chart" uri="{C3380CC4-5D6E-409C-BE32-E72D297353CC}">
                  <c16:uniqueId val="{00000001-2A84-43A9-AE64-F0358B7BFBAB}"/>
                </c:ext>
              </c:extLst>
            </c:dLbl>
            <c:dLbl>
              <c:idx val="2"/>
              <c:layout>
                <c:manualLayout>
                  <c:x val="-0.35029900784533957"/>
                  <c:y val="-1.374018109757787E-2"/>
                </c:manualLayout>
              </c:layout>
              <c:tx>
                <c:rich>
                  <a:bodyPr/>
                  <a:lstStyle/>
                  <a:p>
                    <a:fld id="{59D164B7-FD76-44A8-B3E7-CDD58543700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1841346017483252"/>
                      <c:h val="4.265359477124183E-2"/>
                    </c:manualLayout>
                  </c15:layout>
                  <c15:dlblFieldTable/>
                  <c15:showDataLabelsRange val="1"/>
                </c:ext>
                <c:ext xmlns:c16="http://schemas.microsoft.com/office/drawing/2014/chart" uri="{C3380CC4-5D6E-409C-BE32-E72D297353CC}">
                  <c16:uniqueId val="{00000002-2A84-43A9-AE64-F0358B7BFBAB}"/>
                </c:ext>
              </c:extLst>
            </c:dLbl>
            <c:dLbl>
              <c:idx val="3"/>
              <c:layout>
                <c:manualLayout>
                  <c:x val="-1.9963354379038237E-2"/>
                  <c:y val="-1.2237581699346481E-2"/>
                </c:manualLayout>
              </c:layout>
              <c:tx>
                <c:rich>
                  <a:bodyPr/>
                  <a:lstStyle/>
                  <a:p>
                    <a:fld id="{8716EB28-69DF-47AE-9817-8822BA20EA7E}"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45157752023734565"/>
                      <c:h val="3.8120261437908497E-2"/>
                    </c:manualLayout>
                  </c15:layout>
                  <c15:dlblFieldTable/>
                  <c15:showDataLabelsRange val="1"/>
                </c:ext>
                <c:ext xmlns:c16="http://schemas.microsoft.com/office/drawing/2014/chart" uri="{C3380CC4-5D6E-409C-BE32-E72D297353CC}">
                  <c16:uniqueId val="{00000003-2A84-43A9-AE64-F0358B7BFBAB}"/>
                </c:ext>
              </c:extLst>
            </c:dLbl>
            <c:dLbl>
              <c:idx val="4"/>
              <c:layout>
                <c:manualLayout>
                  <c:x val="-1.6920179484124959E-2"/>
                  <c:y val="-5.9882352941176466E-3"/>
                </c:manualLayout>
              </c:layout>
              <c:tx>
                <c:rich>
                  <a:bodyPr/>
                  <a:lstStyle/>
                  <a:p>
                    <a:fld id="{06375C3B-082C-490A-B585-8BFB6FD2FA5E}"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0212056749658217"/>
                      <c:h val="4.3246405228758167E-2"/>
                    </c:manualLayout>
                  </c15:layout>
                  <c15:dlblFieldTable/>
                  <c15:showDataLabelsRange val="1"/>
                </c:ext>
                <c:ext xmlns:c16="http://schemas.microsoft.com/office/drawing/2014/chart" uri="{C3380CC4-5D6E-409C-BE32-E72D297353CC}">
                  <c16:uniqueId val="{00000004-2A84-43A9-AE64-F0358B7BFBAB}"/>
                </c:ext>
              </c:extLst>
            </c:dLbl>
            <c:dLbl>
              <c:idx val="5"/>
              <c:layout>
                <c:manualLayout>
                  <c:x val="-2.7084744416648283E-2"/>
                  <c:y val="-8.9392156862745098E-3"/>
                </c:manualLayout>
              </c:layout>
              <c:tx>
                <c:rich>
                  <a:bodyPr/>
                  <a:lstStyle/>
                  <a:p>
                    <a:fld id="{48F5D92F-BB2F-4007-A4E7-37CA196799DF}"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6383145283436"/>
                      <c:h val="5.3116993464052291E-2"/>
                    </c:manualLayout>
                  </c15:layout>
                  <c15:dlblFieldTable/>
                  <c15:showDataLabelsRange val="1"/>
                </c:ext>
                <c:ext xmlns:c16="http://schemas.microsoft.com/office/drawing/2014/chart" uri="{C3380CC4-5D6E-409C-BE32-E72D297353CC}">
                  <c16:uniqueId val="{00000005-2A84-43A9-AE64-F0358B7BFBAB}"/>
                </c:ext>
              </c:extLst>
            </c:dLbl>
            <c:dLbl>
              <c:idx val="6"/>
              <c:layout>
                <c:manualLayout>
                  <c:x val="-0.22571773795544664"/>
                  <c:y val="-3.4916664572568847E-2"/>
                </c:manualLayout>
              </c:layout>
              <c:tx>
                <c:rich>
                  <a:bodyPr/>
                  <a:lstStyle/>
                  <a:p>
                    <a:fld id="{8A0C6BEB-C69F-4E1C-92DF-8F25272BC42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54890579352518398"/>
                      <c:h val="5.0954248366013075E-2"/>
                    </c:manualLayout>
                  </c15:layout>
                  <c15:dlblFieldTable/>
                  <c15:showDataLabelsRange val="1"/>
                </c:ext>
                <c:ext xmlns:c16="http://schemas.microsoft.com/office/drawing/2014/chart" uri="{C3380CC4-5D6E-409C-BE32-E72D297353CC}">
                  <c16:uniqueId val="{00000006-2A84-43A9-AE64-F0358B7BFBAB}"/>
                </c:ext>
              </c:extLst>
            </c:dLbl>
            <c:dLbl>
              <c:idx val="7"/>
              <c:layout>
                <c:manualLayout>
                  <c:x val="4.6957449101728527E-2"/>
                  <c:y val="-0.1167640522875817"/>
                </c:manualLayout>
              </c:layout>
              <c:tx>
                <c:rich>
                  <a:bodyPr/>
                  <a:lstStyle/>
                  <a:p>
                    <a:fld id="{5F2F9E03-184F-4EC7-B1E1-39AA168F374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62388114565783426"/>
                      <c:h val="5.5451960784313727E-2"/>
                    </c:manualLayout>
                  </c15:layout>
                  <c15:dlblFieldTable/>
                  <c15:showDataLabelsRange val="1"/>
                </c:ext>
                <c:ext xmlns:c16="http://schemas.microsoft.com/office/drawing/2014/chart" uri="{C3380CC4-5D6E-409C-BE32-E72D297353CC}">
                  <c16:uniqueId val="{00000007-2A84-43A9-AE64-F0358B7BFBAB}"/>
                </c:ext>
              </c:extLst>
            </c:dLbl>
            <c:dLbl>
              <c:idx val="8"/>
              <c:layout>
                <c:manualLayout>
                  <c:x val="4.0049692823471351E-2"/>
                  <c:y val="-6.8016176470588233E-2"/>
                </c:manualLayout>
              </c:layout>
              <c:tx>
                <c:rich>
                  <a:bodyPr/>
                  <a:lstStyle/>
                  <a:p>
                    <a:fld id="{B8B2F850-181B-4E3C-836D-891D86A1DCE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48728601169710067"/>
                      <c:h val="5.349313725490195E-2"/>
                    </c:manualLayout>
                  </c15:layout>
                  <c15:dlblFieldTable/>
                  <c15:showDataLabelsRange val="1"/>
                </c:ext>
                <c:ext xmlns:c16="http://schemas.microsoft.com/office/drawing/2014/chart" uri="{C3380CC4-5D6E-409C-BE32-E72D297353CC}">
                  <c16:uniqueId val="{00000008-2A84-43A9-AE64-F0358B7BFBAB}"/>
                </c:ext>
              </c:extLst>
            </c:dLbl>
            <c:dLbl>
              <c:idx val="9"/>
              <c:layout>
                <c:manualLayout>
                  <c:x val="-0.13679832995807878"/>
                  <c:y val="5.4419934640522874E-2"/>
                </c:manualLayout>
              </c:layout>
              <c:tx>
                <c:rich>
                  <a:bodyPr/>
                  <a:lstStyle/>
                  <a:p>
                    <a:fld id="{4873333E-8C3D-45FE-B7AD-565658619BA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751411083314895"/>
                      <c:h val="4.8741898257775064E-2"/>
                    </c:manualLayout>
                  </c15:layout>
                  <c15:dlblFieldTable/>
                  <c15:showDataLabelsRange val="1"/>
                </c:ext>
                <c:ext xmlns:c16="http://schemas.microsoft.com/office/drawing/2014/chart" uri="{C3380CC4-5D6E-409C-BE32-E72D297353CC}">
                  <c16:uniqueId val="{00000009-2A84-43A9-AE64-F0358B7BFBAB}"/>
                </c:ext>
              </c:extLst>
            </c:dLbl>
            <c:dLbl>
              <c:idx val="10"/>
              <c:layout>
                <c:manualLayout>
                  <c:x val="1.2603143808535021E-2"/>
                  <c:y val="8.7677619764674877E-2"/>
                </c:manualLayout>
              </c:layout>
              <c:tx>
                <c:rich>
                  <a:bodyPr/>
                  <a:lstStyle/>
                  <a:p>
                    <a:fld id="{FF8B6936-E612-4CE3-A903-2FE10D0CC734}"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16430398847304"/>
                      <c:h val="6.3050707450671109E-2"/>
                    </c:manualLayout>
                  </c15:layout>
                  <c15:dlblFieldTable/>
                  <c15:showDataLabelsRange val="1"/>
                </c:ext>
                <c:ext xmlns:c16="http://schemas.microsoft.com/office/drawing/2014/chart" uri="{C3380CC4-5D6E-409C-BE32-E72D297353CC}">
                  <c16:uniqueId val="{0000000A-2A84-43A9-AE64-F0358B7BFBAB}"/>
                </c:ext>
              </c:extLst>
            </c:dLbl>
            <c:spPr>
              <a:noFill/>
              <a:ln>
                <a:noFill/>
              </a:ln>
              <a:effectLst/>
            </c:spPr>
            <c:txPr>
              <a:bodyPr rot="0" spcFirstLastPara="1" vertOverflow="overflow" horzOverflow="overflow"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'[1]Q18.DX実行の上での課題（メーカー）指標'!$D$5:$D$15</c:f>
              <c:numCache>
                <c:formatCode>0.00_ </c:formatCode>
                <c:ptCount val="11"/>
                <c:pt idx="0">
                  <c:v>1.5766423357664234</c:v>
                </c:pt>
                <c:pt idx="1">
                  <c:v>1.197080291970803</c:v>
                </c:pt>
                <c:pt idx="2">
                  <c:v>0.94890510948905105</c:v>
                </c:pt>
                <c:pt idx="3">
                  <c:v>1.2408759124087592</c:v>
                </c:pt>
                <c:pt idx="4">
                  <c:v>1.635036496350365</c:v>
                </c:pt>
                <c:pt idx="5">
                  <c:v>0.81751824817518248</c:v>
                </c:pt>
                <c:pt idx="6">
                  <c:v>1.4014598540145986</c:v>
                </c:pt>
                <c:pt idx="7">
                  <c:v>0.59854014598540151</c:v>
                </c:pt>
                <c:pt idx="8">
                  <c:v>0.71532846715328469</c:v>
                </c:pt>
                <c:pt idx="9">
                  <c:v>0.46715328467153283</c:v>
                </c:pt>
                <c:pt idx="10">
                  <c:v>1.2992700729927007</c:v>
                </c:pt>
              </c:numCache>
            </c:numRef>
          </c:xVal>
          <c:yVal>
            <c:numRef>
              <c:f>'[1]Q18.DX実行の上での課題（メーカー）指標'!$E$5:$E$15</c:f>
              <c:numCache>
                <c:formatCode>0.00_ </c:formatCode>
                <c:ptCount val="11"/>
                <c:pt idx="0">
                  <c:v>0.93617021276595747</c:v>
                </c:pt>
                <c:pt idx="1">
                  <c:v>0.80851063829787229</c:v>
                </c:pt>
                <c:pt idx="2">
                  <c:v>0.69503546099290781</c:v>
                </c:pt>
                <c:pt idx="3">
                  <c:v>1.0780141843971631</c:v>
                </c:pt>
                <c:pt idx="4">
                  <c:v>0.92198581560283688</c:v>
                </c:pt>
                <c:pt idx="5">
                  <c:v>1.7304964539007093</c:v>
                </c:pt>
                <c:pt idx="6">
                  <c:v>2.0992907801418439</c:v>
                </c:pt>
                <c:pt idx="7">
                  <c:v>1.1489361702127661</c:v>
                </c:pt>
                <c:pt idx="8">
                  <c:v>1.1205673758865249</c:v>
                </c:pt>
                <c:pt idx="9">
                  <c:v>0.58156028368794321</c:v>
                </c:pt>
                <c:pt idx="10">
                  <c:v>0.82269503546099287</c:v>
                </c:pt>
              </c:numCache>
            </c:numRef>
          </c:yVal>
          <c:smooth val="0"/>
          <c:extLst>
            <c:ext xmlns:c15="http://schemas.microsoft.com/office/drawing/2012/chart" uri="{02D57815-91ED-43cb-92C2-25804820EDAC}">
              <c15:datalabelsRange>
                <c15:f>'[クロス集計_Q17とQ18(DX取組みと課題)_全体_ABCD.xlsx]Q18.DX実行の上での課題（ユーザー）'!$C$5:$C$15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2A84-43A9-AE64-F0358B7BFBAB}"/>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'[1]Q18.DX実行の上での課題（メーカー）指標'!$F$5:$F$16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'[1]Q18.DX実行の上での課題（メーカー）指標'!$G$5:$G$16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2A84-43A9-AE64-F0358B7BFBAB}"/>
            </c:ext>
          </c:extLst>
        </c:ser>
        <c:dLbls>
          <c:showLegendKey val="0"/>
          <c:showVal val="1"/>
          <c:showCatName val="0"/>
          <c:showSerName val="0"/>
          <c:showPercent val="0"/>
          <c:showBubbleSize val="0"/>
        </c:dLbls>
        <c:axId val="88077440"/>
        <c:axId val="88079360"/>
      </c:scatterChart>
      <c:valAx>
        <c:axId val="88077440"/>
        <c:scaling>
          <c:orientation val="minMax"/>
          <c:max val="2.5"/>
          <c:min val="0"/>
        </c:scaling>
        <c:delete val="0"/>
        <c:axPos val="b"/>
        <c:majorGridlines>
          <c:spPr>
            <a:ln w="12700" cap="flat" cmpd="sng" algn="ctr">
              <a:solidFill>
                <a:schemeClr val="tx1">
                  <a:lumMod val="15000"/>
                  <a:lumOff val="85000"/>
                </a:schemeClr>
              </a:solidFill>
              <a:round/>
            </a:ln>
            <a:effectLst/>
          </c:spPr>
        </c:majorGridlines>
        <c:title>
          <c:tx>
            <c:strRef>
              <c:f>'[クロス集計_Q17とQ18(DX取組みと課題)_全体_ABCD.xlsx]Q18.DX実行の上での課題（ユーザー）'!$D$4</c:f>
              <c:strCache>
                <c:ptCount val="1"/>
                <c:pt idx="0">
                  <c:v>DXの実際の取り組み</c:v>
                </c:pt>
              </c:strCache>
            </c:strRef>
          </c:tx>
          <c:layout>
            <c:manualLayout>
              <c:xMode val="edge"/>
              <c:yMode val="edge"/>
              <c:x val="0.39914387660750045"/>
              <c:y val="0.925875163398692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strRef>
              <c:f>'[クロス集計_Q17とQ18(DX取組みと課題)_全体_ABCD.xlsx]Q18.DX実行の上での課題（ユーザー）'!$E$4</c:f>
              <c:strCache>
                <c:ptCount val="1"/>
                <c:pt idx="0">
                  <c:v>DX実行の上での課題</c:v>
                </c:pt>
              </c:strCache>
            </c:strRef>
          </c:tx>
          <c:layout>
            <c:manualLayout>
              <c:xMode val="edge"/>
              <c:yMode val="edge"/>
              <c:x val="9.6886266085293934E-4"/>
              <c:y val="0.32529765765606505"/>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'[クロス集計_Q17とQ18(DX取組みと課題)_全体_ABCD.xlsx]Q18.DX実行の上での課題（ユーザー）指標'!$C$5:$C$15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9.6638927179591907E-3"/>
                  <c:y val="8.1879084967320258E-4"/>
                </c:manualLayout>
              </c:layout>
              <c:tx>
                <c:rich>
                  <a:bodyPr/>
                  <a:lstStyle/>
                  <a:p>
                    <a:fld id="{218F251C-1E41-4E11-BB69-B4170DFA678D}"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280746299983549"/>
                      <c:h val="4.6684527710068618E-2"/>
                    </c:manualLayout>
                  </c15:layout>
                  <c15:dlblFieldTable/>
                  <c15:showDataLabelsRange val="1"/>
                </c:ext>
                <c:ext xmlns:c16="http://schemas.microsoft.com/office/drawing/2014/chart" uri="{C3380CC4-5D6E-409C-BE32-E72D297353CC}">
                  <c16:uniqueId val="{00000000-AD53-4DDB-9E8B-4F1C6E00B3FD}"/>
                </c:ext>
              </c:extLst>
            </c:dLbl>
            <c:dLbl>
              <c:idx val="1"/>
              <c:layout>
                <c:manualLayout>
                  <c:x val="3.5697146066268446E-3"/>
                  <c:y val="1.7745706938422496E-2"/>
                </c:manualLayout>
              </c:layout>
              <c:tx>
                <c:rich>
                  <a:bodyPr/>
                  <a:lstStyle/>
                  <a:p>
                    <a:fld id="{5C94E656-CF5A-451D-BE35-135D97FF7AAD}"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4935609219266747"/>
                      <c:h val="5.4867617580369864E-2"/>
                    </c:manualLayout>
                  </c15:layout>
                  <c15:dlblFieldTable/>
                  <c15:showDataLabelsRange val="1"/>
                </c:ext>
                <c:ext xmlns:c16="http://schemas.microsoft.com/office/drawing/2014/chart" uri="{C3380CC4-5D6E-409C-BE32-E72D297353CC}">
                  <c16:uniqueId val="{00000001-AD53-4DDB-9E8B-4F1C6E00B3FD}"/>
                </c:ext>
              </c:extLst>
            </c:dLbl>
            <c:dLbl>
              <c:idx val="2"/>
              <c:layout>
                <c:manualLayout>
                  <c:x val="-0.36038506265493553"/>
                  <c:y val="1.1161623429453427E-2"/>
                </c:manualLayout>
              </c:layout>
              <c:tx>
                <c:rich>
                  <a:bodyPr/>
                  <a:lstStyle/>
                  <a:p>
                    <a:fld id="{4E63D849-B4E1-4C03-A28E-0C0804506622}"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2129519012043134"/>
                      <c:h val="5.0954248366013075E-2"/>
                    </c:manualLayout>
                  </c15:layout>
                  <c15:dlblFieldTable/>
                  <c15:showDataLabelsRange val="1"/>
                </c:ext>
                <c:ext xmlns:c16="http://schemas.microsoft.com/office/drawing/2014/chart" uri="{C3380CC4-5D6E-409C-BE32-E72D297353CC}">
                  <c16:uniqueId val="{00000002-AD53-4DDB-9E8B-4F1C6E00B3FD}"/>
                </c:ext>
              </c:extLst>
            </c:dLbl>
            <c:dLbl>
              <c:idx val="3"/>
              <c:layout>
                <c:manualLayout>
                  <c:x val="8.0468337843127239E-3"/>
                  <c:y val="-1.4195103988601236E-2"/>
                </c:manualLayout>
              </c:layout>
              <c:tx>
                <c:rich>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EC143F3-3C41-4CC0-8585-990EA7A64B2D}"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25273815399102578"/>
                      <c:h val="0.10061044561756877"/>
                    </c:manualLayout>
                  </c15:layout>
                  <c15:dlblFieldTable/>
                  <c15:showDataLabelsRange val="1"/>
                </c:ext>
                <c:ext xmlns:c16="http://schemas.microsoft.com/office/drawing/2014/chart" uri="{C3380CC4-5D6E-409C-BE32-E72D297353CC}">
                  <c16:uniqueId val="{00000003-AD53-4DDB-9E8B-4F1C6E00B3FD}"/>
                </c:ext>
              </c:extLst>
            </c:dLbl>
            <c:dLbl>
              <c:idx val="4"/>
              <c:layout>
                <c:manualLayout>
                  <c:x val="1.1897119971863424E-2"/>
                  <c:y val="2.7214250689924533E-2"/>
                </c:manualLayout>
              </c:layout>
              <c:tx>
                <c:rich>
                  <a:bodyPr/>
                  <a:lstStyle/>
                  <a:p>
                    <a:fld id="{4100ACAC-6DDD-4882-AEEB-8C2417DD8723}"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30212056749658217"/>
                      <c:h val="4.3246405228758167E-2"/>
                    </c:manualLayout>
                  </c15:layout>
                  <c15:dlblFieldTable/>
                  <c15:showDataLabelsRange val="1"/>
                </c:ext>
                <c:ext xmlns:c16="http://schemas.microsoft.com/office/drawing/2014/chart" uri="{C3380CC4-5D6E-409C-BE32-E72D297353CC}">
                  <c16:uniqueId val="{00000004-AD53-4DDB-9E8B-4F1C6E00B3FD}"/>
                </c:ext>
              </c:extLst>
            </c:dLbl>
            <c:dLbl>
              <c:idx val="5"/>
              <c:layout>
                <c:manualLayout>
                  <c:x val="-2.4203014471049392E-2"/>
                  <c:y val="-1.1014542483660168E-2"/>
                </c:manualLayout>
              </c:layout>
              <c:tx>
                <c:rich>
                  <a:bodyPr/>
                  <a:lstStyle/>
                  <a:p>
                    <a:fld id="{59F1F46D-3314-44F0-95BA-932B054485F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6383145283436"/>
                      <c:h val="3.2365359477124177E-2"/>
                    </c:manualLayout>
                  </c15:layout>
                  <c15:dlblFieldTable/>
                  <c15:showDataLabelsRange val="1"/>
                </c:ext>
                <c:ext xmlns:c16="http://schemas.microsoft.com/office/drawing/2014/chart" uri="{C3380CC4-5D6E-409C-BE32-E72D297353CC}">
                  <c16:uniqueId val="{00000005-AD53-4DDB-9E8B-4F1C6E00B3FD}"/>
                </c:ext>
              </c:extLst>
            </c:dLbl>
            <c:dLbl>
              <c:idx val="6"/>
              <c:layout>
                <c:manualLayout>
                  <c:x val="-0.22571773795544664"/>
                  <c:y val="-3.4916664572568847E-2"/>
                </c:manualLayout>
              </c:layout>
              <c:tx>
                <c:rich>
                  <a:bodyPr/>
                  <a:lstStyle/>
                  <a:p>
                    <a:fld id="{65FE6480-C3B8-45F9-B40A-EC2FD249A043}"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54890579352518398"/>
                      <c:h val="5.0954248366013075E-2"/>
                    </c:manualLayout>
                  </c15:layout>
                  <c15:dlblFieldTable/>
                  <c15:showDataLabelsRange val="1"/>
                </c:ext>
                <c:ext xmlns:c16="http://schemas.microsoft.com/office/drawing/2014/chart" uri="{C3380CC4-5D6E-409C-BE32-E72D297353CC}">
                  <c16:uniqueId val="{00000006-AD53-4DDB-9E8B-4F1C6E00B3FD}"/>
                </c:ext>
              </c:extLst>
            </c:dLbl>
            <c:dLbl>
              <c:idx val="7"/>
              <c:layout>
                <c:manualLayout>
                  <c:x val="-0.22536603075736175"/>
                  <c:y val="4.4422418831158293E-2"/>
                </c:manualLayout>
              </c:layout>
              <c:tx>
                <c:rich>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2D09121-B9F8-4E4D-9499-D8D484C4A294}"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44809561897630512"/>
                      <c:h val="9.7484118684442636E-2"/>
                    </c:manualLayout>
                  </c15:layout>
                  <c15:dlblFieldTable/>
                  <c15:showDataLabelsRange val="1"/>
                </c:ext>
                <c:ext xmlns:c16="http://schemas.microsoft.com/office/drawing/2014/chart" uri="{C3380CC4-5D6E-409C-BE32-E72D297353CC}">
                  <c16:uniqueId val="{00000007-AD53-4DDB-9E8B-4F1C6E00B3FD}"/>
                </c:ext>
              </c:extLst>
            </c:dLbl>
            <c:dLbl>
              <c:idx val="8"/>
              <c:layout>
                <c:manualLayout>
                  <c:x val="-0.27549973621960144"/>
                  <c:y val="-3.8964161771310422E-2"/>
                </c:manualLayout>
              </c:layout>
              <c:tx>
                <c:rich>
                  <a:bodyPr/>
                  <a:lstStyle/>
                  <a:p>
                    <a:fld id="{99EDEEB9-91B2-4F31-A27A-811C463C2BFB}"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49016774164269955"/>
                      <c:h val="5.349324508483029E-2"/>
                    </c:manualLayout>
                  </c15:layout>
                  <c15:dlblFieldTable/>
                  <c15:showDataLabelsRange val="1"/>
                </c:ext>
                <c:ext xmlns:c16="http://schemas.microsoft.com/office/drawing/2014/chart" uri="{C3380CC4-5D6E-409C-BE32-E72D297353CC}">
                  <c16:uniqueId val="{00000008-AD53-4DDB-9E8B-4F1C6E00B3FD}"/>
                </c:ext>
              </c:extLst>
            </c:dLbl>
            <c:dLbl>
              <c:idx val="9"/>
              <c:layout>
                <c:manualLayout>
                  <c:x val="-0.12527141017568344"/>
                  <c:y val="4.6119443472568286E-2"/>
                </c:manualLayout>
              </c:layout>
              <c:tx>
                <c:rich>
                  <a:bodyPr/>
                  <a:lstStyle/>
                  <a:p>
                    <a:fld id="{F47AC8B4-FCB6-459C-9452-0CBA91E85AB3}"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751411083314895"/>
                      <c:h val="4.8741898257775064E-2"/>
                    </c:manualLayout>
                  </c15:layout>
                  <c15:dlblFieldTable/>
                  <c15:showDataLabelsRange val="1"/>
                </c:ext>
                <c:ext xmlns:c16="http://schemas.microsoft.com/office/drawing/2014/chart" uri="{C3380CC4-5D6E-409C-BE32-E72D297353CC}">
                  <c16:uniqueId val="{00000009-AD53-4DDB-9E8B-4F1C6E00B3FD}"/>
                </c:ext>
              </c:extLst>
            </c:dLbl>
            <c:dLbl>
              <c:idx val="10"/>
              <c:layout>
                <c:manualLayout>
                  <c:x val="1.2603143808535021E-2"/>
                  <c:y val="8.7677619764674877E-2"/>
                </c:manualLayout>
              </c:layout>
              <c:tx>
                <c:rich>
                  <a:bodyPr/>
                  <a:lstStyle/>
                  <a:p>
                    <a:fld id="{87B1E451-E659-4AED-B0FA-CC0FCE5C34C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9216430398847304"/>
                      <c:h val="6.3050707450671109E-2"/>
                    </c:manualLayout>
                  </c15:layout>
                  <c15:dlblFieldTable/>
                  <c15:showDataLabelsRange val="1"/>
                </c:ext>
                <c:ext xmlns:c16="http://schemas.microsoft.com/office/drawing/2014/chart" uri="{C3380CC4-5D6E-409C-BE32-E72D297353CC}">
                  <c16:uniqueId val="{0000000A-AD53-4DDB-9E8B-4F1C6E00B3FD}"/>
                </c:ext>
              </c:extLst>
            </c:dLbl>
            <c:spPr>
              <a:noFill/>
              <a:ln>
                <a:noFill/>
              </a:ln>
              <a:effectLst/>
            </c:spPr>
            <c:txPr>
              <a:bodyPr rot="0" spcFirstLastPara="1" vertOverflow="overflow" horzOverflow="overflow"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'[1]Q18.DX実行の上での課題（ユーザー）指標'!$D$5:$D$15</c:f>
              <c:numCache>
                <c:formatCode>0.00_ </c:formatCode>
                <c:ptCount val="11"/>
                <c:pt idx="0">
                  <c:v>1.5021834061135371</c:v>
                </c:pt>
                <c:pt idx="1">
                  <c:v>1.3275109170305677</c:v>
                </c:pt>
                <c:pt idx="2">
                  <c:v>0.99563318777292575</c:v>
                </c:pt>
                <c:pt idx="3">
                  <c:v>1.5720524017467248</c:v>
                </c:pt>
                <c:pt idx="4">
                  <c:v>1.2751091703056769</c:v>
                </c:pt>
                <c:pt idx="5">
                  <c:v>1.0131004366812226</c:v>
                </c:pt>
                <c:pt idx="6">
                  <c:v>1.1877729257641922</c:v>
                </c:pt>
                <c:pt idx="7">
                  <c:v>0.50655021834061131</c:v>
                </c:pt>
                <c:pt idx="8">
                  <c:v>0.85589519650655022</c:v>
                </c:pt>
                <c:pt idx="9">
                  <c:v>0.41921397379912662</c:v>
                </c:pt>
                <c:pt idx="10">
                  <c:v>1.222707423580786</c:v>
                </c:pt>
              </c:numCache>
            </c:numRef>
          </c:xVal>
          <c:yVal>
            <c:numRef>
              <c:f>'[1]Q18.DX実行の上での課題（ユーザー）指標'!$E$5:$E$15</c:f>
              <c:numCache>
                <c:formatCode>0.00_ </c:formatCode>
                <c:ptCount val="11"/>
                <c:pt idx="0">
                  <c:v>1.0313778990450204</c:v>
                </c:pt>
                <c:pt idx="1">
                  <c:v>0.90040927694406547</c:v>
                </c:pt>
                <c:pt idx="2">
                  <c:v>0.76944065484311053</c:v>
                </c:pt>
                <c:pt idx="3">
                  <c:v>1.326057298772169</c:v>
                </c:pt>
                <c:pt idx="4">
                  <c:v>0.54024556616643926</c:v>
                </c:pt>
                <c:pt idx="5">
                  <c:v>1.6534788540245566</c:v>
                </c:pt>
                <c:pt idx="6">
                  <c:v>1.9972714870395634</c:v>
                </c:pt>
                <c:pt idx="7">
                  <c:v>1.1132332878581173</c:v>
                </c:pt>
                <c:pt idx="8">
                  <c:v>1.3751705320600272</c:v>
                </c:pt>
                <c:pt idx="9">
                  <c:v>0.37653478854024552</c:v>
                </c:pt>
                <c:pt idx="10">
                  <c:v>0.91678035470668484</c:v>
                </c:pt>
              </c:numCache>
            </c:numRef>
          </c:yVal>
          <c:smooth val="0"/>
          <c:extLst>
            <c:ext xmlns:c15="http://schemas.microsoft.com/office/drawing/2012/chart" uri="{02D57815-91ED-43cb-92C2-25804820EDAC}">
              <c15:datalabelsRange>
                <c15:f>'[クロス集計_Q17とQ18(DX取組みと課題)_全体_ABCD.xlsx]Q18.DX実行の上での課題（ユーザー）'!$C$5:$C$15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AD53-4DDB-9E8B-4F1C6E00B3FD}"/>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'[1]Q18.DX実行の上での課題（ユーザー）指標'!$F$5:$F$16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'[1]Q18.DX実行の上での課題（ユーザー）指標'!$G$5:$G$16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AD53-4DDB-9E8B-4F1C6E00B3FD}"/>
            </c:ext>
          </c:extLst>
        </c:ser>
        <c:dLbls>
          <c:showLegendKey val="0"/>
          <c:showVal val="1"/>
          <c:showCatName val="0"/>
          <c:showSerName val="0"/>
          <c:showPercent val="0"/>
          <c:showBubbleSize val="0"/>
        </c:dLbls>
        <c:axId val="88077440"/>
        <c:axId val="88079360"/>
      </c:scatterChart>
      <c:valAx>
        <c:axId val="88077440"/>
        <c:scaling>
          <c:orientation val="minMax"/>
          <c:max val="2.5"/>
          <c:min val="0"/>
        </c:scaling>
        <c:delete val="0"/>
        <c:axPos val="b"/>
        <c:majorGridlines>
          <c:spPr>
            <a:ln w="12700" cap="flat" cmpd="sng" algn="ctr">
              <a:solidFill>
                <a:schemeClr val="tx1">
                  <a:lumMod val="15000"/>
                  <a:lumOff val="85000"/>
                </a:schemeClr>
              </a:solidFill>
              <a:round/>
            </a:ln>
            <a:effectLst/>
          </c:spPr>
        </c:majorGridlines>
        <c:title>
          <c:tx>
            <c:strRef>
              <c:f>'[クロス集計_Q17とQ18(DX取組みと課題)_全体_ABCD.xlsx]Q18.DX実行の上での課題（ユーザー）'!$D$4</c:f>
              <c:strCache>
                <c:ptCount val="1"/>
                <c:pt idx="0">
                  <c:v>DXの実際の取り組み</c:v>
                </c:pt>
              </c:strCache>
            </c:strRef>
          </c:tx>
          <c:layout>
            <c:manualLayout>
              <c:xMode val="edge"/>
              <c:yMode val="edge"/>
              <c:x val="0.39914387660750045"/>
              <c:y val="0.925875163398692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strRef>
              <c:f>'[クロス集計_Q17とQ18(DX取組みと課題)_全体_ABCD.xlsx]Q18.DX実行の上での課題（ユーザー）'!$E$4</c:f>
              <c:strCache>
                <c:ptCount val="1"/>
                <c:pt idx="0">
                  <c:v>DX実行の上での課題</c:v>
                </c:pt>
              </c:strCache>
            </c:strRef>
          </c:tx>
          <c:layout>
            <c:manualLayout>
              <c:xMode val="edge"/>
              <c:yMode val="edge"/>
              <c:x val="9.6886266085293934E-4"/>
              <c:y val="0.32529765765606505"/>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a:t>N=192</a:t>
            </a:r>
          </a:p>
        </c:rich>
      </c:tx>
      <c:layout>
        <c:manualLayout>
          <c:xMode val="edge"/>
          <c:yMode val="edge"/>
          <c:x val="0.76146705453857433"/>
          <c:y val="0.7721745350500715"/>
        </c:manualLayout>
      </c:layout>
      <c:overlay val="1"/>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'Q18.DX実行の上での課題（サービス提供）指標'!$C$5:$C$15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0.12893318106469234"/>
                  <c:y val="-5.2994416220421989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475C651-D656-4C85-906C-72CFBBA649D4}"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287379405852653"/>
                      <c:h val="4.8402999810386857E-2"/>
                    </c:manualLayout>
                  </c15:layout>
                  <c15:dlblFieldTable/>
                  <c15:showDataLabelsRange val="1"/>
                </c:ext>
                <c:ext xmlns:c16="http://schemas.microsoft.com/office/drawing/2014/chart" uri="{C3380CC4-5D6E-409C-BE32-E72D297353CC}">
                  <c16:uniqueId val="{00000000-C3FE-42A7-BA06-A45450AB0DC2}"/>
                </c:ext>
              </c:extLst>
            </c:dLbl>
            <c:dLbl>
              <c:idx val="1"/>
              <c:layout>
                <c:manualLayout>
                  <c:x val="-0.10819509970630908"/>
                  <c:y val="-5.1071568627450978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477570F-3CA2-4A09-AC42-D8548392931B}"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6157764999619"/>
                      <c:h val="4.426045751633987E-2"/>
                    </c:manualLayout>
                  </c15:layout>
                  <c15:dlblFieldTable/>
                  <c15:showDataLabelsRange val="1"/>
                </c:ext>
                <c:ext xmlns:c16="http://schemas.microsoft.com/office/drawing/2014/chart" uri="{C3380CC4-5D6E-409C-BE32-E72D297353CC}">
                  <c16:uniqueId val="{00000001-C3FE-42A7-BA06-A45450AB0DC2}"/>
                </c:ext>
              </c:extLst>
            </c:dLbl>
            <c:dLbl>
              <c:idx val="2"/>
              <c:layout>
                <c:manualLayout>
                  <c:x val="-3.0095095055352062E-3"/>
                  <c:y val="1.62839869281045E-2"/>
                </c:manualLayout>
              </c:layout>
              <c:tx>
                <c:rich>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7E78A54-583A-48E7-8676-0613ABDDB73D}"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1179516731534285"/>
                      <c:h val="5.1526143790849674E-2"/>
                    </c:manualLayout>
                  </c15:layout>
                  <c15:dlblFieldTable/>
                  <c15:showDataLabelsRange val="1"/>
                </c:ext>
                <c:ext xmlns:c16="http://schemas.microsoft.com/office/drawing/2014/chart" uri="{C3380CC4-5D6E-409C-BE32-E72D297353CC}">
                  <c16:uniqueId val="{00000002-C3FE-42A7-BA06-A45450AB0DC2}"/>
                </c:ext>
              </c:extLst>
            </c:dLbl>
            <c:dLbl>
              <c:idx val="3"/>
              <c:layout>
                <c:manualLayout>
                  <c:x val="1.133052536529864E-2"/>
                  <c:y val="4.4629084967320373E-3"/>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4436AA3-1D47-45DA-B413-81957B3DAC9F}"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3951214864004881"/>
                      <c:h val="0.10168954248366013"/>
                    </c:manualLayout>
                  </c15:layout>
                  <c15:dlblFieldTable/>
                  <c15:showDataLabelsRange val="1"/>
                </c:ext>
                <c:ext xmlns:c16="http://schemas.microsoft.com/office/drawing/2014/chart" uri="{C3380CC4-5D6E-409C-BE32-E72D297353CC}">
                  <c16:uniqueId val="{00000003-C3FE-42A7-BA06-A45450AB0DC2}"/>
                </c:ext>
              </c:extLst>
            </c:dLbl>
            <c:dLbl>
              <c:idx val="4"/>
              <c:layout>
                <c:manualLayout>
                  <c:x val="1.833078286950441E-2"/>
                  <c:y val="-6.2171568627450984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7736459-22AD-4550-9133-6866EE6B2DEC}"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453481400946034"/>
                      <c:h val="6.0858620531832122E-2"/>
                    </c:manualLayout>
                  </c15:layout>
                  <c15:dlblFieldTable/>
                  <c15:showDataLabelsRange val="1"/>
                </c:ext>
                <c:ext xmlns:c16="http://schemas.microsoft.com/office/drawing/2014/chart" uri="{C3380CC4-5D6E-409C-BE32-E72D297353CC}">
                  <c16:uniqueId val="{00000004-C3FE-42A7-BA06-A45450AB0DC2}"/>
                </c:ext>
              </c:extLst>
            </c:dLbl>
            <c:dLbl>
              <c:idx val="5"/>
              <c:layout>
                <c:manualLayout>
                  <c:x val="-8.727233777162011E-3"/>
                  <c:y val="1.9409191659638286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85783CA-BDD4-40DD-8A1C-AC5E6AEC5615}"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833908962166363"/>
                      <c:h val="5.670674695801705E-2"/>
                    </c:manualLayout>
                  </c15:layout>
                  <c15:dlblFieldTable/>
                  <c15:showDataLabelsRange val="1"/>
                </c:ext>
                <c:ext xmlns:c16="http://schemas.microsoft.com/office/drawing/2014/chart" uri="{C3380CC4-5D6E-409C-BE32-E72D297353CC}">
                  <c16:uniqueId val="{00000005-C3FE-42A7-BA06-A45450AB0DC2}"/>
                </c:ext>
              </c:extLst>
            </c:dLbl>
            <c:dLbl>
              <c:idx val="6"/>
              <c:layout>
                <c:manualLayout>
                  <c:x val="-0.2402204779556705"/>
                  <c:y val="-4.226133265334144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B1E6F93-10B7-428E-8FF9-F5660C640F97}"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649289421704901"/>
                      <c:h val="5.5997332339499023E-2"/>
                    </c:manualLayout>
                  </c15:layout>
                  <c15:dlblFieldTable/>
                  <c15:showDataLabelsRange val="1"/>
                </c:ext>
                <c:ext xmlns:c16="http://schemas.microsoft.com/office/drawing/2014/chart" uri="{C3380CC4-5D6E-409C-BE32-E72D297353CC}">
                  <c16:uniqueId val="{00000006-C3FE-42A7-BA06-A45450AB0DC2}"/>
                </c:ext>
              </c:extLst>
            </c:dLbl>
            <c:dLbl>
              <c:idx val="7"/>
              <c:layout>
                <c:manualLayout>
                  <c:x val="-0.12315813594180178"/>
                  <c:y val="-6.3764215686274509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57F9FFD-8653-432F-96CC-DC8F1C7EBD01}"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309985150968924"/>
                      <c:h val="0.15087091503267971"/>
                    </c:manualLayout>
                  </c15:layout>
                  <c15:dlblFieldTable/>
                  <c15:showDataLabelsRange val="1"/>
                </c:ext>
                <c:ext xmlns:c16="http://schemas.microsoft.com/office/drawing/2014/chart" uri="{C3380CC4-5D6E-409C-BE32-E72D297353CC}">
                  <c16:uniqueId val="{00000007-C3FE-42A7-BA06-A45450AB0DC2}"/>
                </c:ext>
              </c:extLst>
            </c:dLbl>
            <c:dLbl>
              <c:idx val="8"/>
              <c:layout>
                <c:manualLayout>
                  <c:x val="-0.19671154651127176"/>
                  <c:y val="-3.7055065359477127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D5BFDA0-D551-4D32-9595-5A58CC2C1B20}"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748217600445088"/>
                      <c:h val="8.5060447356204605E-2"/>
                    </c:manualLayout>
                  </c15:layout>
                  <c15:dlblFieldTable/>
                  <c15:showDataLabelsRange val="1"/>
                </c:ext>
                <c:ext xmlns:c16="http://schemas.microsoft.com/office/drawing/2014/chart" uri="{C3380CC4-5D6E-409C-BE32-E72D297353CC}">
                  <c16:uniqueId val="{00000008-C3FE-42A7-BA06-A45450AB0DC2}"/>
                </c:ext>
              </c:extLst>
            </c:dLbl>
            <c:dLbl>
              <c:idx val="9"/>
              <c:layout>
                <c:manualLayout>
                  <c:x val="1.2115598643177917E-3"/>
                  <c:y val="3.9110322146159025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1D031F2-E404-4B27-B3BA-FA0F6E9F37C9}"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9-C3FE-42A7-BA06-A45450AB0DC2}"/>
                </c:ext>
              </c:extLst>
            </c:dLbl>
            <c:dLbl>
              <c:idx val="10"/>
              <c:layout>
                <c:manualLayout>
                  <c:x val="1.370466876678173E-2"/>
                  <c:y val="1.3338398692810458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F284A07-16F3-4AEA-B5D5-31D8D08E0EF6}"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8777386720382575"/>
                      <c:h val="5.2554873384201957E-2"/>
                    </c:manualLayout>
                  </c15:layout>
                  <c15:dlblFieldTable/>
                  <c15:showDataLabelsRange val="1"/>
                </c:ext>
                <c:ext xmlns:c16="http://schemas.microsoft.com/office/drawing/2014/chart" uri="{C3380CC4-5D6E-409C-BE32-E72D297353CC}">
                  <c16:uniqueId val="{0000000A-C3FE-42A7-BA06-A45450AB0DC2}"/>
                </c:ext>
              </c:extLst>
            </c:dLbl>
            <c:spPr>
              <a:noFill/>
              <a:ln>
                <a:noFill/>
              </a:ln>
              <a:effectLst/>
            </c:spPr>
            <c:txPr>
              <a:bodyPr rot="0" spcFirstLastPara="1" vertOverflow="ellipsis"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'Q18.DX実行の上での課題（サービス提供）指標'!$D$5:$D$15</c:f>
              <c:numCache>
                <c:formatCode>0.00_ </c:formatCode>
                <c:ptCount val="11"/>
                <c:pt idx="0">
                  <c:v>2.1639344262295084</c:v>
                </c:pt>
                <c:pt idx="1">
                  <c:v>1.9672131147540985</c:v>
                </c:pt>
                <c:pt idx="2">
                  <c:v>0.78688524590163944</c:v>
                </c:pt>
                <c:pt idx="3">
                  <c:v>1.9672131147540985</c:v>
                </c:pt>
                <c:pt idx="4">
                  <c:v>1.3770491803278688</c:v>
                </c:pt>
                <c:pt idx="5">
                  <c:v>0.39344262295081972</c:v>
                </c:pt>
                <c:pt idx="6">
                  <c:v>0.78688524590163944</c:v>
                </c:pt>
                <c:pt idx="7">
                  <c:v>0.19672131147540986</c:v>
                </c:pt>
                <c:pt idx="8">
                  <c:v>0.98360655737704927</c:v>
                </c:pt>
                <c:pt idx="9">
                  <c:v>0.19672131147540986</c:v>
                </c:pt>
                <c:pt idx="10">
                  <c:v>0.98360655737704927</c:v>
                </c:pt>
              </c:numCache>
            </c:numRef>
          </c:xVal>
          <c:yVal>
            <c:numRef>
              <c:f>'Q18.DX実行の上での課題（サービス提供）指標'!$E$5:$E$15</c:f>
              <c:numCache>
                <c:formatCode>0.00_ </c:formatCode>
                <c:ptCount val="11"/>
                <c:pt idx="0">
                  <c:v>2.1639344262295084</c:v>
                </c:pt>
                <c:pt idx="1">
                  <c:v>0.19672131147540986</c:v>
                </c:pt>
                <c:pt idx="2">
                  <c:v>0.78688524590163944</c:v>
                </c:pt>
                <c:pt idx="3">
                  <c:v>1.180327868852459</c:v>
                </c:pt>
                <c:pt idx="4">
                  <c:v>1.180327868852459</c:v>
                </c:pt>
                <c:pt idx="5">
                  <c:v>1.7704918032786887</c:v>
                </c:pt>
                <c:pt idx="6">
                  <c:v>1.9672131147540985</c:v>
                </c:pt>
                <c:pt idx="7">
                  <c:v>0.98360655737704927</c:v>
                </c:pt>
                <c:pt idx="8">
                  <c:v>0.19672131147540986</c:v>
                </c:pt>
                <c:pt idx="9">
                  <c:v>0.19672131147540986</c:v>
                </c:pt>
                <c:pt idx="10">
                  <c:v>0.98360655737704927</c:v>
                </c:pt>
              </c:numCache>
            </c:numRef>
          </c:yVal>
          <c:smooth val="0"/>
          <c:extLst>
            <c:ext xmlns:c15="http://schemas.microsoft.com/office/drawing/2012/chart" uri="{02D57815-91ED-43cb-92C2-25804820EDAC}">
              <c15:datalabelsRange>
                <c15:f>'Q18.DX実行の上での課題（ユーザー）指標'!$C$5:$C$15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C3FE-42A7-BA06-A45450AB0DC2}"/>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'Q18.DX実行の上での課題（サービス提供）指標'!$F$5:$F$16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'Q18.DX実行の上での課題（サービス提供）指標'!$G$5:$G$16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C3FE-42A7-BA06-A45450AB0DC2}"/>
            </c:ext>
          </c:extLst>
        </c:ser>
        <c:dLbls>
          <c:showLegendKey val="0"/>
          <c:showVal val="1"/>
          <c:showCatName val="0"/>
          <c:showSerName val="0"/>
          <c:showPercent val="0"/>
          <c:showBubbleSize val="0"/>
        </c:dLbls>
        <c:axId val="88077440"/>
        <c:axId val="88079360"/>
      </c:scatterChart>
      <c:valAx>
        <c:axId val="88077440"/>
        <c:scaling>
          <c:orientation val="minMax"/>
          <c:max val="3.5"/>
          <c:min val="0"/>
        </c:scaling>
        <c:delete val="0"/>
        <c:axPos val="b"/>
        <c:majorGridlines>
          <c:spPr>
            <a:ln w="12700" cap="flat" cmpd="sng" algn="ctr">
              <a:solidFill>
                <a:schemeClr val="tx1">
                  <a:lumMod val="15000"/>
                  <a:lumOff val="85000"/>
                </a:schemeClr>
              </a:solidFill>
              <a:round/>
            </a:ln>
            <a:effectLst/>
          </c:spPr>
        </c:majorGridlines>
        <c:title>
          <c:tx>
            <c:strRef>
              <c:f>'Q18.DX実行の上での課題（ユーザー）指標'!$D$4</c:f>
              <c:strCache>
                <c:ptCount val="1"/>
                <c:pt idx="0">
                  <c:v>DXの実際の取り組み</c:v>
                </c:pt>
              </c:strCache>
            </c:strRef>
          </c:tx>
          <c:layout>
            <c:manualLayout>
              <c:xMode val="edge"/>
              <c:yMode val="edge"/>
              <c:x val="0.40270754233387701"/>
              <c:y val="0.9336597705594225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3.5"/>
        </c:scaling>
        <c:delete val="0"/>
        <c:axPos val="l"/>
        <c:majorGridlines>
          <c:spPr>
            <a:ln w="9525" cap="flat" cmpd="sng" algn="ctr">
              <a:solidFill>
                <a:schemeClr val="tx1">
                  <a:lumMod val="15000"/>
                  <a:lumOff val="85000"/>
                </a:schemeClr>
              </a:solidFill>
              <a:round/>
            </a:ln>
            <a:effectLst/>
          </c:spPr>
        </c:majorGridlines>
        <c:title>
          <c:tx>
            <c:strRef>
              <c:f>'Q18.DX実行の上での課題（ユーザー）指標'!$E$4</c:f>
              <c:strCache>
                <c:ptCount val="1"/>
                <c:pt idx="0">
                  <c:v>DX実行の上での課題</c:v>
                </c:pt>
              </c:strCache>
            </c:strRef>
          </c:tx>
          <c:layout>
            <c:manualLayout>
              <c:xMode val="edge"/>
              <c:yMode val="edge"/>
              <c:x val="9.6893482688983098E-4"/>
              <c:y val="0.2837789241743656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a:t>N=299</a:t>
            </a:r>
          </a:p>
        </c:rich>
      </c:tx>
      <c:layout>
        <c:manualLayout>
          <c:xMode val="edge"/>
          <c:yMode val="edge"/>
          <c:x val="0.76146705453857433"/>
          <c:y val="0.7721745350500715"/>
        </c:manualLayout>
      </c:layout>
      <c:overlay val="1"/>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'Q18.DX実行の上での課題（メーカー）指標'!$C$5:$C$15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7.9005916622704331E-3"/>
                  <c:y val="9.5980392156855136E-4"/>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D321065-5428-4DB9-9C1D-A63F5221C45C}"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287379405852653"/>
                      <c:h val="4.8402999810386857E-2"/>
                    </c:manualLayout>
                  </c15:layout>
                  <c15:dlblFieldTable/>
                  <c15:showDataLabelsRange val="1"/>
                </c:ext>
                <c:ext xmlns:c16="http://schemas.microsoft.com/office/drawing/2014/chart" uri="{C3380CC4-5D6E-409C-BE32-E72D297353CC}">
                  <c16:uniqueId val="{00000000-8E21-4596-B0A7-F85A9E2170E3}"/>
                </c:ext>
              </c:extLst>
            </c:dLbl>
            <c:dLbl>
              <c:idx val="1"/>
              <c:layout>
                <c:manualLayout>
                  <c:x val="1.3012031789791493E-3"/>
                  <c:y val="-1.2674836601306429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0167D4F-C3BE-48B1-8863-DBFC859E67B6}"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6148384553305"/>
                      <c:h val="6.916236767946228E-2"/>
                    </c:manualLayout>
                  </c15:layout>
                  <c15:dlblFieldTable/>
                  <c15:showDataLabelsRange val="1"/>
                </c:ext>
                <c:ext xmlns:c16="http://schemas.microsoft.com/office/drawing/2014/chart" uri="{C3380CC4-5D6E-409C-BE32-E72D297353CC}">
                  <c16:uniqueId val="{00000001-8E21-4596-B0A7-F85A9E2170E3}"/>
                </c:ext>
              </c:extLst>
            </c:dLbl>
            <c:dLbl>
              <c:idx val="2"/>
              <c:layout>
                <c:manualLayout>
                  <c:x val="2.7547749924836766E-3"/>
                  <c:y val="-4.80460784313727E-2"/>
                </c:manualLayout>
              </c:layout>
              <c:tx>
                <c:rich>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21B52BF-1A0E-4DDF-8ED2-7A27DAFBBF7C}"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4060843203625463"/>
                      <c:h val="5.5676624624860241E-2"/>
                    </c:manualLayout>
                  </c15:layout>
                  <c15:dlblFieldTable/>
                  <c15:showDataLabelsRange val="1"/>
                </c:ext>
                <c:ext xmlns:c16="http://schemas.microsoft.com/office/drawing/2014/chart" uri="{C3380CC4-5D6E-409C-BE32-E72D297353CC}">
                  <c16:uniqueId val="{00000002-8E21-4596-B0A7-F85A9E2170E3}"/>
                </c:ext>
              </c:extLst>
            </c:dLbl>
            <c:dLbl>
              <c:idx val="3"/>
              <c:layout>
                <c:manualLayout>
                  <c:x val="8.1754905464508244E-3"/>
                  <c:y val="-2.0439052287581777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5CCA30D-9908-4AB7-AA60-3E11B88745BA}"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7556780858052111"/>
                      <c:h val="4.3584967320261417E-2"/>
                    </c:manualLayout>
                  </c15:layout>
                  <c15:dlblFieldTable/>
                  <c15:showDataLabelsRange val="1"/>
                </c:ext>
                <c:ext xmlns:c16="http://schemas.microsoft.com/office/drawing/2014/chart" uri="{C3380CC4-5D6E-409C-BE32-E72D297353CC}">
                  <c16:uniqueId val="{00000003-8E21-4596-B0A7-F85A9E2170E3}"/>
                </c:ext>
              </c:extLst>
            </c:dLbl>
            <c:dLbl>
              <c:idx val="4"/>
              <c:layout>
                <c:manualLayout>
                  <c:x val="1.0427551153542355E-3"/>
                  <c:y val="3.74362745098039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F6EB216-ECC0-4871-B167-F60A4A53A7C8}"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453481400946034"/>
                      <c:h val="6.0858620531832122E-2"/>
                    </c:manualLayout>
                  </c15:layout>
                  <c15:dlblFieldTable/>
                  <c15:showDataLabelsRange val="1"/>
                </c:ext>
                <c:ext xmlns:c16="http://schemas.microsoft.com/office/drawing/2014/chart" uri="{C3380CC4-5D6E-409C-BE32-E72D297353CC}">
                  <c16:uniqueId val="{00000004-8E21-4596-B0A7-F85A9E2170E3}"/>
                </c:ext>
              </c:extLst>
            </c:dLbl>
            <c:dLbl>
              <c:idx val="5"/>
              <c:layout>
                <c:manualLayout>
                  <c:x val="-8.727233777162011E-3"/>
                  <c:y val="1.9409191659638286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7EE15FA-638B-4A02-BFDB-608138AA5891}"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833908962166363"/>
                      <c:h val="5.670674695801705E-2"/>
                    </c:manualLayout>
                  </c15:layout>
                  <c15:dlblFieldTable/>
                  <c15:showDataLabelsRange val="1"/>
                </c:ext>
                <c:ext xmlns:c16="http://schemas.microsoft.com/office/drawing/2014/chart" uri="{C3380CC4-5D6E-409C-BE32-E72D297353CC}">
                  <c16:uniqueId val="{00000005-8E21-4596-B0A7-F85A9E2170E3}"/>
                </c:ext>
              </c:extLst>
            </c:dLbl>
            <c:dLbl>
              <c:idx val="6"/>
              <c:layout>
                <c:manualLayout>
                  <c:x val="-0.2402204779556705"/>
                  <c:y val="-4.226133265334144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0DFC17E-A41C-4B7C-8EDF-4263F9E6099C}"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649289421704901"/>
                      <c:h val="5.5997332339499023E-2"/>
                    </c:manualLayout>
                  </c15:layout>
                  <c15:dlblFieldTable/>
                  <c15:showDataLabelsRange val="1"/>
                </c:ext>
                <c:ext xmlns:c16="http://schemas.microsoft.com/office/drawing/2014/chart" uri="{C3380CC4-5D6E-409C-BE32-E72D297353CC}">
                  <c16:uniqueId val="{00000006-8E21-4596-B0A7-F85A9E2170E3}"/>
                </c:ext>
              </c:extLst>
            </c:dLbl>
            <c:dLbl>
              <c:idx val="7"/>
              <c:layout>
                <c:manualLayout>
                  <c:x val="-0.10914915221547171"/>
                  <c:y val="-5.5463562091503271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B147B62-E1B7-4972-B91D-1FAC6A36E781}"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584367182314799"/>
                      <c:h val="0.15087091503267971"/>
                    </c:manualLayout>
                  </c15:layout>
                  <c15:dlblFieldTable/>
                  <c15:showDataLabelsRange val="1"/>
                </c:ext>
                <c:ext xmlns:c16="http://schemas.microsoft.com/office/drawing/2014/chart" uri="{C3380CC4-5D6E-409C-BE32-E72D297353CC}">
                  <c16:uniqueId val="{00000007-8E21-4596-B0A7-F85A9E2170E3}"/>
                </c:ext>
              </c:extLst>
            </c:dLbl>
            <c:dLbl>
              <c:idx val="8"/>
              <c:layout>
                <c:manualLayout>
                  <c:x val="-0.18806714203865377"/>
                  <c:y val="-0.1740158496732026"/>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465B1F-15D2-492A-9650-9799446B3D6F}"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748217600445088"/>
                      <c:h val="8.5060447356204605E-2"/>
                    </c:manualLayout>
                  </c15:layout>
                  <c15:dlblFieldTable/>
                  <c15:showDataLabelsRange val="1"/>
                </c:ext>
                <c:ext xmlns:c16="http://schemas.microsoft.com/office/drawing/2014/chart" uri="{C3380CC4-5D6E-409C-BE32-E72D297353CC}">
                  <c16:uniqueId val="{00000008-8E21-4596-B0A7-F85A9E2170E3}"/>
                </c:ext>
              </c:extLst>
            </c:dLbl>
            <c:dLbl>
              <c:idx val="9"/>
              <c:layout>
                <c:manualLayout>
                  <c:x val="1.2114611165001731E-3"/>
                  <c:y val="3.9110457516339715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0AD67CE-B2A0-4C08-AE6A-ECDF4C2AF952}"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9-8E21-4596-B0A7-F85A9E2170E3}"/>
                </c:ext>
              </c:extLst>
            </c:dLbl>
            <c:dLbl>
              <c:idx val="10"/>
              <c:layout>
                <c:manualLayout>
                  <c:x val="-9.3440660755716668E-3"/>
                  <c:y val="-3.2629084967321022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8E834AB-2CD9-4CB7-B772-B9F4ECBC2A61}"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8777386720382575"/>
                      <c:h val="5.2554873384201957E-2"/>
                    </c:manualLayout>
                  </c15:layout>
                  <c15:dlblFieldTable/>
                  <c15:showDataLabelsRange val="1"/>
                </c:ext>
                <c:ext xmlns:c16="http://schemas.microsoft.com/office/drawing/2014/chart" uri="{C3380CC4-5D6E-409C-BE32-E72D297353CC}">
                  <c16:uniqueId val="{0000000A-8E21-4596-B0A7-F85A9E2170E3}"/>
                </c:ext>
              </c:extLst>
            </c:dLbl>
            <c:spPr>
              <a:noFill/>
              <a:ln>
                <a:noFill/>
              </a:ln>
              <a:effectLst/>
            </c:spPr>
            <c:txPr>
              <a:bodyPr rot="0" spcFirstLastPara="1" vertOverflow="ellipsis"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'Q18.DX実行の上での課題（メーカー）指標'!$D$5:$D$15</c:f>
              <c:numCache>
                <c:formatCode>0.00_ </c:formatCode>
                <c:ptCount val="11"/>
                <c:pt idx="0">
                  <c:v>1.6551724137931036</c:v>
                </c:pt>
                <c:pt idx="1">
                  <c:v>2.6896551724137931</c:v>
                </c:pt>
                <c:pt idx="2">
                  <c:v>0.72413793103448276</c:v>
                </c:pt>
                <c:pt idx="3">
                  <c:v>1.3448275862068966</c:v>
                </c:pt>
                <c:pt idx="4">
                  <c:v>1.3448275862068966</c:v>
                </c:pt>
                <c:pt idx="5">
                  <c:v>0.93103448275862077</c:v>
                </c:pt>
                <c:pt idx="6">
                  <c:v>1.5517241379310345</c:v>
                </c:pt>
                <c:pt idx="7">
                  <c:v>0.10344827586206898</c:v>
                </c:pt>
                <c:pt idx="8">
                  <c:v>0.62068965517241381</c:v>
                </c:pt>
                <c:pt idx="9">
                  <c:v>0</c:v>
                </c:pt>
                <c:pt idx="10">
                  <c:v>1.0344827586206897</c:v>
                </c:pt>
              </c:numCache>
            </c:numRef>
          </c:xVal>
          <c:yVal>
            <c:numRef>
              <c:f>'Q18.DX実行の上での課題（メーカー）指標'!$E$5:$E$15</c:f>
              <c:numCache>
                <c:formatCode>0.00_ </c:formatCode>
                <c:ptCount val="11"/>
                <c:pt idx="0">
                  <c:v>1.1478260869565218</c:v>
                </c:pt>
                <c:pt idx="1">
                  <c:v>0.73043478260869565</c:v>
                </c:pt>
                <c:pt idx="2">
                  <c:v>0.73043478260869565</c:v>
                </c:pt>
                <c:pt idx="3">
                  <c:v>1.4608695652173913</c:v>
                </c:pt>
                <c:pt idx="4">
                  <c:v>0.62608695652173907</c:v>
                </c:pt>
                <c:pt idx="5">
                  <c:v>2.1913043478260867</c:v>
                </c:pt>
                <c:pt idx="6">
                  <c:v>2.4</c:v>
                </c:pt>
                <c:pt idx="7">
                  <c:v>0.73043478260869565</c:v>
                </c:pt>
                <c:pt idx="8">
                  <c:v>0.73043478260869565</c:v>
                </c:pt>
                <c:pt idx="9">
                  <c:v>0.52173913043478259</c:v>
                </c:pt>
                <c:pt idx="10">
                  <c:v>0.73043478260869565</c:v>
                </c:pt>
              </c:numCache>
            </c:numRef>
          </c:yVal>
          <c:smooth val="0"/>
          <c:extLst>
            <c:ext xmlns:c15="http://schemas.microsoft.com/office/drawing/2012/chart" uri="{02D57815-91ED-43cb-92C2-25804820EDAC}">
              <c15:datalabelsRange>
                <c15:f>'Q18.DX実行の上での課題（ユーザー）指標'!$C$5:$C$15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8E21-4596-B0A7-F85A9E2170E3}"/>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'Q18.DX実行の上での課題（メーカー）指標'!$F$5:$F$16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'Q18.DX実行の上での課題（メーカー）指標'!$G$5:$G$16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8E21-4596-B0A7-F85A9E2170E3}"/>
            </c:ext>
          </c:extLst>
        </c:ser>
        <c:dLbls>
          <c:showLegendKey val="0"/>
          <c:showVal val="1"/>
          <c:showCatName val="0"/>
          <c:showSerName val="0"/>
          <c:showPercent val="0"/>
          <c:showBubbleSize val="0"/>
        </c:dLbls>
        <c:axId val="88077440"/>
        <c:axId val="88079360"/>
      </c:scatterChart>
      <c:valAx>
        <c:axId val="88077440"/>
        <c:scaling>
          <c:orientation val="minMax"/>
          <c:max val="3.5"/>
          <c:min val="0"/>
        </c:scaling>
        <c:delete val="0"/>
        <c:axPos val="b"/>
        <c:majorGridlines>
          <c:spPr>
            <a:ln w="12700" cap="flat" cmpd="sng" algn="ctr">
              <a:solidFill>
                <a:schemeClr val="tx1">
                  <a:lumMod val="15000"/>
                  <a:lumOff val="85000"/>
                </a:schemeClr>
              </a:solidFill>
              <a:round/>
            </a:ln>
            <a:effectLst/>
          </c:spPr>
        </c:majorGridlines>
        <c:title>
          <c:tx>
            <c:strRef>
              <c:f>'Q18.DX実行の上での課題（ユーザー）指標'!$D$4</c:f>
              <c:strCache>
                <c:ptCount val="1"/>
                <c:pt idx="0">
                  <c:v>DXの実際の取り組み</c:v>
                </c:pt>
              </c:strCache>
            </c:strRef>
          </c:tx>
          <c:layout>
            <c:manualLayout>
              <c:xMode val="edge"/>
              <c:yMode val="edge"/>
              <c:x val="0.40270754233387701"/>
              <c:y val="0.9336597705594225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3.5"/>
        </c:scaling>
        <c:delete val="0"/>
        <c:axPos val="l"/>
        <c:majorGridlines>
          <c:spPr>
            <a:ln w="9525" cap="flat" cmpd="sng" algn="ctr">
              <a:solidFill>
                <a:schemeClr val="tx1">
                  <a:lumMod val="15000"/>
                  <a:lumOff val="85000"/>
                </a:schemeClr>
              </a:solidFill>
              <a:round/>
            </a:ln>
            <a:effectLst/>
          </c:spPr>
        </c:majorGridlines>
        <c:title>
          <c:tx>
            <c:strRef>
              <c:f>'Q18.DX実行の上での課題（ユーザー）指標'!$E$4</c:f>
              <c:strCache>
                <c:ptCount val="1"/>
                <c:pt idx="0">
                  <c:v>DX実行の上での課題</c:v>
                </c:pt>
              </c:strCache>
            </c:strRef>
          </c:tx>
          <c:layout>
            <c:manualLayout>
              <c:xMode val="edge"/>
              <c:yMode val="edge"/>
              <c:x val="9.6893482688983098E-4"/>
              <c:y val="0.2837789241743656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a:t>N=190</a:t>
            </a:r>
          </a:p>
        </c:rich>
      </c:tx>
      <c:layout>
        <c:manualLayout>
          <c:xMode val="edge"/>
          <c:yMode val="edge"/>
          <c:x val="0.76146705453857433"/>
          <c:y val="0.7721745350500715"/>
        </c:manualLayout>
      </c:layout>
      <c:overlay val="1"/>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'Q18.DX実行の上での課題（サブシステム提供）指標'!$C$5:$C$15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0.12893318106469234"/>
                  <c:y val="-5.2994416220421989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C318288-36C9-40FE-AA11-9605DD4A839A}"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287379405852653"/>
                      <c:h val="4.8402999810386857E-2"/>
                    </c:manualLayout>
                  </c15:layout>
                  <c15:dlblFieldTable/>
                  <c15:showDataLabelsRange val="1"/>
                </c:ext>
                <c:ext xmlns:c16="http://schemas.microsoft.com/office/drawing/2014/chart" uri="{C3380CC4-5D6E-409C-BE32-E72D297353CC}">
                  <c16:uniqueId val="{00000000-7AB4-4E94-8FFC-17D73BE77CE9}"/>
                </c:ext>
              </c:extLst>
            </c:dLbl>
            <c:dLbl>
              <c:idx val="1"/>
              <c:layout>
                <c:manualLayout>
                  <c:x val="-7.3242176414202893E-3"/>
                  <c:y val="-1.267483660130719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3D29F69-477D-4B3E-9A30-FE0736FEC7C4}"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6148384553305"/>
                      <c:h val="6.916236767946228E-2"/>
                    </c:manualLayout>
                  </c15:layout>
                  <c15:dlblFieldTable/>
                  <c15:showDataLabelsRange val="1"/>
                </c:ext>
                <c:ext xmlns:c16="http://schemas.microsoft.com/office/drawing/2014/chart" uri="{C3380CC4-5D6E-409C-BE32-E72D297353CC}">
                  <c16:uniqueId val="{00000001-7AB4-4E94-8FFC-17D73BE77CE9}"/>
                </c:ext>
              </c:extLst>
            </c:dLbl>
            <c:dLbl>
              <c:idx val="2"/>
              <c:layout>
                <c:manualLayout>
                  <c:x val="4.0244941272306912E-2"/>
                  <c:y val="2.8734967320261439E-2"/>
                </c:manualLayout>
              </c:layout>
              <c:tx>
                <c:rich>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C4BB219-7F0F-42B2-9A27-6B5DFCED7AA2}" type="CELLRANGE">
                      <a:rPr lang="ja-JP" altLang="en-US" dirty="0"/>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1177464476636285"/>
                      <c:h val="3.4924836601307192E-2"/>
                    </c:manualLayout>
                  </c15:layout>
                  <c15:dlblFieldTable/>
                  <c15:showDataLabelsRange val="1"/>
                </c:ext>
                <c:ext xmlns:c16="http://schemas.microsoft.com/office/drawing/2014/chart" uri="{C3380CC4-5D6E-409C-BE32-E72D297353CC}">
                  <c16:uniqueId val="{00000002-7AB4-4E94-8FFC-17D73BE77CE9}"/>
                </c:ext>
              </c:extLst>
            </c:dLbl>
            <c:dLbl>
              <c:idx val="3"/>
              <c:layout>
                <c:manualLayout>
                  <c:x val="2.0286448199436622E-2"/>
                  <c:y val="7.0867973856209077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33EC035-CF69-4610-AF1F-E0B6F325C73A}"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5917781683825376"/>
                      <c:h val="5.1885620915032682E-2"/>
                    </c:manualLayout>
                  </c15:layout>
                  <c15:dlblFieldTable/>
                  <c15:showDataLabelsRange val="1"/>
                </c:ext>
                <c:ext xmlns:c16="http://schemas.microsoft.com/office/drawing/2014/chart" uri="{C3380CC4-5D6E-409C-BE32-E72D297353CC}">
                  <c16:uniqueId val="{00000003-7AB4-4E94-8FFC-17D73BE77CE9}"/>
                </c:ext>
              </c:extLst>
            </c:dLbl>
            <c:dLbl>
              <c:idx val="4"/>
              <c:layout>
                <c:manualLayout>
                  <c:x val="1.0428404258482579E-3"/>
                  <c:y val="8.3364390655189956E-5"/>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953928E-A3D5-446E-AD50-82DD0C1F50B0}"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453481400946034"/>
                      <c:h val="6.0858620531832122E-2"/>
                    </c:manualLayout>
                  </c15:layout>
                  <c15:dlblFieldTable/>
                  <c15:showDataLabelsRange val="1"/>
                </c:ext>
                <c:ext xmlns:c16="http://schemas.microsoft.com/office/drawing/2014/chart" uri="{C3380CC4-5D6E-409C-BE32-E72D297353CC}">
                  <c16:uniqueId val="{00000004-7AB4-4E94-8FFC-17D73BE77CE9}"/>
                </c:ext>
              </c:extLst>
            </c:dLbl>
            <c:dLbl>
              <c:idx val="5"/>
              <c:layout>
                <c:manualLayout>
                  <c:x val="-7.7079103820898586E-5"/>
                  <c:y val="-3.956225490196078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27653E4-4454-4890-9908-44D1A1A0C624}"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833908962166363"/>
                      <c:h val="5.670674695801705E-2"/>
                    </c:manualLayout>
                  </c15:layout>
                  <c15:dlblFieldTable/>
                  <c15:showDataLabelsRange val="1"/>
                </c:ext>
                <c:ext xmlns:c16="http://schemas.microsoft.com/office/drawing/2014/chart" uri="{C3380CC4-5D6E-409C-BE32-E72D297353CC}">
                  <c16:uniqueId val="{00000005-7AB4-4E94-8FFC-17D73BE77CE9}"/>
                </c:ext>
              </c:extLst>
            </c:dLbl>
            <c:dLbl>
              <c:idx val="6"/>
              <c:layout>
                <c:manualLayout>
                  <c:x val="-0.2402204779556705"/>
                  <c:y val="-4.226133265334144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11B1476-9A6A-462C-B25B-6040066AF12E}"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649289421704901"/>
                      <c:h val="5.5997332339499023E-2"/>
                    </c:manualLayout>
                  </c15:layout>
                  <c15:dlblFieldTable/>
                  <c15:showDataLabelsRange val="1"/>
                </c:ext>
                <c:ext xmlns:c16="http://schemas.microsoft.com/office/drawing/2014/chart" uri="{C3380CC4-5D6E-409C-BE32-E72D297353CC}">
                  <c16:uniqueId val="{00000006-7AB4-4E94-8FFC-17D73BE77CE9}"/>
                </c:ext>
              </c:extLst>
            </c:dLbl>
            <c:dLbl>
              <c:idx val="7"/>
              <c:layout>
                <c:manualLayout>
                  <c:x val="9.5332888643285176E-3"/>
                  <c:y val="-0.13431993464052289"/>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FFF353C-7E3E-4941-9973-50814A51B7B4}"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173906350818674"/>
                      <c:h val="8.846960784313726E-2"/>
                    </c:manualLayout>
                  </c15:layout>
                  <c15:dlblFieldTable/>
                  <c15:showDataLabelsRange val="1"/>
                </c:ext>
                <c:ext xmlns:c16="http://schemas.microsoft.com/office/drawing/2014/chart" uri="{C3380CC4-5D6E-409C-BE32-E72D297353CC}">
                  <c16:uniqueId val="{00000007-7AB4-4E94-8FFC-17D73BE77CE9}"/>
                </c:ext>
              </c:extLst>
            </c:dLbl>
            <c:dLbl>
              <c:idx val="8"/>
              <c:layout>
                <c:manualLayout>
                  <c:x val="7.8212019072934763E-3"/>
                  <c:y val="-0.20306797385620914"/>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563CEEF-A47F-4B59-B26B-F13979310E3B}" type="CELLRANGE">
                      <a:rPr lang="ja-JP" altLang="en-US" dirty="0"/>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981485122484259"/>
                      <c:h val="0.11826307189542484"/>
                    </c:manualLayout>
                  </c15:layout>
                  <c15:dlblFieldTable/>
                  <c15:showDataLabelsRange val="1"/>
                </c:ext>
                <c:ext xmlns:c16="http://schemas.microsoft.com/office/drawing/2014/chart" uri="{C3380CC4-5D6E-409C-BE32-E72D297353CC}">
                  <c16:uniqueId val="{00000008-7AB4-4E94-8FFC-17D73BE77CE9}"/>
                </c:ext>
              </c:extLst>
            </c:dLbl>
            <c:dLbl>
              <c:idx val="9"/>
              <c:layout>
                <c:manualLayout>
                  <c:x val="4.0948415803055017E-3"/>
                  <c:y val="-1.4843790849673202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030B16B-7F51-4C09-AAAE-6D29CA7F560A}"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9-7AB4-4E94-8FFC-17D73BE77CE9}"/>
                </c:ext>
              </c:extLst>
            </c:dLbl>
            <c:dLbl>
              <c:idx val="10"/>
              <c:layout>
                <c:manualLayout>
                  <c:x val="9.7348864791672957E-2"/>
                  <c:y val="-4.4766176470588233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63F3985-711E-4133-997C-8724C03EECCC}"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8777386720382575"/>
                      <c:h val="5.2554873384201957E-2"/>
                    </c:manualLayout>
                  </c15:layout>
                  <c15:dlblFieldTable/>
                  <c15:showDataLabelsRange val="1"/>
                </c:ext>
                <c:ext xmlns:c16="http://schemas.microsoft.com/office/drawing/2014/chart" uri="{C3380CC4-5D6E-409C-BE32-E72D297353CC}">
                  <c16:uniqueId val="{0000000A-7AB4-4E94-8FFC-17D73BE77CE9}"/>
                </c:ext>
              </c:extLst>
            </c:dLbl>
            <c:spPr>
              <a:noFill/>
              <a:ln>
                <a:noFill/>
              </a:ln>
              <a:effectLst/>
            </c:spPr>
            <c:txPr>
              <a:bodyPr rot="0" spcFirstLastPara="1" vertOverflow="ellipsis"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'Q18.DX実行の上での課題（サブシステム提供）指標'!$D$5:$D$15</c:f>
              <c:numCache>
                <c:formatCode>0.00_ </c:formatCode>
                <c:ptCount val="11"/>
                <c:pt idx="0">
                  <c:v>2.6470588235294117</c:v>
                </c:pt>
                <c:pt idx="1">
                  <c:v>2.2941176470588234</c:v>
                </c:pt>
                <c:pt idx="2">
                  <c:v>0.88235294117647056</c:v>
                </c:pt>
                <c:pt idx="3">
                  <c:v>1.2352941176470587</c:v>
                </c:pt>
                <c:pt idx="4">
                  <c:v>2.1176470588235294</c:v>
                </c:pt>
                <c:pt idx="5">
                  <c:v>0.1764705882352941</c:v>
                </c:pt>
                <c:pt idx="6">
                  <c:v>1.2352941176470587</c:v>
                </c:pt>
                <c:pt idx="7">
                  <c:v>0.3529411764705882</c:v>
                </c:pt>
                <c:pt idx="8">
                  <c:v>0</c:v>
                </c:pt>
                <c:pt idx="9">
                  <c:v>0.1764705882352941</c:v>
                </c:pt>
                <c:pt idx="10">
                  <c:v>0.52941176470588236</c:v>
                </c:pt>
              </c:numCache>
            </c:numRef>
          </c:xVal>
          <c:yVal>
            <c:numRef>
              <c:f>'Q18.DX実行の上での課題（サブシステム提供）指標'!$E$5:$E$15</c:f>
              <c:numCache>
                <c:formatCode>0.00_ </c:formatCode>
                <c:ptCount val="11"/>
                <c:pt idx="0">
                  <c:v>2.1176470588235294</c:v>
                </c:pt>
                <c:pt idx="1">
                  <c:v>0.88235294117647056</c:v>
                </c:pt>
                <c:pt idx="2">
                  <c:v>0.3529411764705882</c:v>
                </c:pt>
                <c:pt idx="3">
                  <c:v>1.588235294117647</c:v>
                </c:pt>
                <c:pt idx="4">
                  <c:v>1.588235294117647</c:v>
                </c:pt>
                <c:pt idx="5">
                  <c:v>2.1176470588235294</c:v>
                </c:pt>
                <c:pt idx="6">
                  <c:v>1.7647058823529411</c:v>
                </c:pt>
                <c:pt idx="7">
                  <c:v>0.3529411764705882</c:v>
                </c:pt>
                <c:pt idx="8">
                  <c:v>0.52941176470588236</c:v>
                </c:pt>
                <c:pt idx="9">
                  <c:v>0</c:v>
                </c:pt>
                <c:pt idx="10">
                  <c:v>0.3529411764705882</c:v>
                </c:pt>
              </c:numCache>
            </c:numRef>
          </c:yVal>
          <c:smooth val="0"/>
          <c:extLst>
            <c:ext xmlns:c15="http://schemas.microsoft.com/office/drawing/2012/chart" uri="{02D57815-91ED-43cb-92C2-25804820EDAC}">
              <c15:datalabelsRange>
                <c15:f>'Q18.DX実行の上での課題（ユーザー）指標'!$C$5:$C$15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7AB4-4E94-8FFC-17D73BE77CE9}"/>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'Q18.DX実行の上での課題（サブシステム提供）指標'!$F$5:$F$16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'Q18.DX実行の上での課題（サブシステム提供）指標'!$G$5:$G$16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7AB4-4E94-8FFC-17D73BE77CE9}"/>
            </c:ext>
          </c:extLst>
        </c:ser>
        <c:dLbls>
          <c:showLegendKey val="0"/>
          <c:showVal val="1"/>
          <c:showCatName val="0"/>
          <c:showSerName val="0"/>
          <c:showPercent val="0"/>
          <c:showBubbleSize val="0"/>
        </c:dLbls>
        <c:axId val="88077440"/>
        <c:axId val="88079360"/>
      </c:scatterChart>
      <c:valAx>
        <c:axId val="88077440"/>
        <c:scaling>
          <c:orientation val="minMax"/>
          <c:max val="3.5"/>
          <c:min val="0"/>
        </c:scaling>
        <c:delete val="0"/>
        <c:axPos val="b"/>
        <c:majorGridlines>
          <c:spPr>
            <a:ln w="12700" cap="flat" cmpd="sng" algn="ctr">
              <a:solidFill>
                <a:schemeClr val="tx1">
                  <a:lumMod val="15000"/>
                  <a:lumOff val="85000"/>
                </a:schemeClr>
              </a:solidFill>
              <a:round/>
            </a:ln>
            <a:effectLst/>
          </c:spPr>
        </c:majorGridlines>
        <c:title>
          <c:tx>
            <c:strRef>
              <c:f>'Q18.DX実行の上での課題（ユーザー）指標'!$D$4</c:f>
              <c:strCache>
                <c:ptCount val="1"/>
                <c:pt idx="0">
                  <c:v>DXの実際の取り組み</c:v>
                </c:pt>
              </c:strCache>
            </c:strRef>
          </c:tx>
          <c:layout>
            <c:manualLayout>
              <c:xMode val="edge"/>
              <c:yMode val="edge"/>
              <c:x val="0.40270754233387701"/>
              <c:y val="0.9336597705594225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3.5"/>
        </c:scaling>
        <c:delete val="0"/>
        <c:axPos val="l"/>
        <c:majorGridlines>
          <c:spPr>
            <a:ln w="9525" cap="flat" cmpd="sng" algn="ctr">
              <a:solidFill>
                <a:schemeClr val="tx1">
                  <a:lumMod val="15000"/>
                  <a:lumOff val="85000"/>
                </a:schemeClr>
              </a:solidFill>
              <a:round/>
            </a:ln>
            <a:effectLst/>
          </c:spPr>
        </c:majorGridlines>
        <c:title>
          <c:tx>
            <c:strRef>
              <c:f>'Q18.DX実行の上での課題（ユーザー）指標'!$E$4</c:f>
              <c:strCache>
                <c:ptCount val="1"/>
                <c:pt idx="0">
                  <c:v>DX実行の上での課題</c:v>
                </c:pt>
              </c:strCache>
            </c:strRef>
          </c:tx>
          <c:layout>
            <c:manualLayout>
              <c:xMode val="edge"/>
              <c:yMode val="edge"/>
              <c:x val="9.6893482688983098E-4"/>
              <c:y val="0.2837789241743656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'Q18.DX実行の上での課題（ユーザー）指標'!$E$18</c:f>
          <c:strCache>
            <c:ptCount val="1"/>
            <c:pt idx="0">
              <c:v>N=256</c:v>
            </c:pt>
          </c:strCache>
        </c:strRef>
      </c:tx>
      <c:layout>
        <c:manualLayout>
          <c:xMode val="edge"/>
          <c:yMode val="edge"/>
          <c:x val="0.76146705453857433"/>
          <c:y val="0.7721745350500715"/>
        </c:manualLayout>
      </c:layout>
      <c:overlay val="1"/>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337247095048086"/>
          <c:y val="5.1158567133197365E-2"/>
          <c:w val="0.78626002462515798"/>
          <c:h val="0.8185483164983165"/>
        </c:manualLayout>
      </c:layout>
      <c:scatterChart>
        <c:scatterStyle val="lineMarker"/>
        <c:varyColors val="0"/>
        <c:ser>
          <c:idx val="1"/>
          <c:order val="0"/>
          <c:tx>
            <c:strRef>
              <c:f>'Q18.DX実行の上での課題（ユーザー）指標'!$C$5:$C$15</c:f>
              <c:str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0.12893318106469234"/>
                  <c:y val="-5.2994416220421989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385F304-EB57-496F-9E4B-6A912436C448}"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287379405852653"/>
                      <c:h val="4.8402999810386857E-2"/>
                    </c:manualLayout>
                  </c15:layout>
                  <c15:dlblFieldTable/>
                  <c15:showDataLabelsRange val="1"/>
                </c:ext>
                <c:ext xmlns:c16="http://schemas.microsoft.com/office/drawing/2014/chart" uri="{C3380CC4-5D6E-409C-BE32-E72D297353CC}">
                  <c16:uniqueId val="{00000000-C745-450F-A45E-43DCAC48FA82}"/>
                </c:ext>
              </c:extLst>
            </c:dLbl>
            <c:dLbl>
              <c:idx val="1"/>
              <c:layout>
                <c:manualLayout>
                  <c:x val="-4.1924711997372049E-2"/>
                  <c:y val="-7.1823162877673388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0BF7F24-F7DA-4F58-9E18-9F3DA00CBB0E}"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6148384553305"/>
                      <c:h val="6.916236767946228E-2"/>
                    </c:manualLayout>
                  </c15:layout>
                  <c15:dlblFieldTable/>
                  <c15:showDataLabelsRange val="1"/>
                </c:ext>
                <c:ext xmlns:c16="http://schemas.microsoft.com/office/drawing/2014/chart" uri="{C3380CC4-5D6E-409C-BE32-E72D297353CC}">
                  <c16:uniqueId val="{00000001-C745-450F-A45E-43DCAC48FA82}"/>
                </c:ext>
              </c:extLst>
            </c:dLbl>
            <c:dLbl>
              <c:idx val="2"/>
              <c:layout>
                <c:manualLayout>
                  <c:x val="1.2527502162940662E-2"/>
                  <c:y val="-2.3142772143870668E-2"/>
                </c:manualLayout>
              </c:layout>
              <c:tx>
                <c:rich>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B4086F3-394E-4CAB-9ABE-569206EE1874}"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layout>
                    <c:manualLayout>
                      <c:w val="0.3207288321953809"/>
                      <c:h val="6.3980371772490399E-2"/>
                    </c:manualLayout>
                  </c15:layout>
                  <c15:dlblFieldTable/>
                  <c15:showDataLabelsRange val="1"/>
                </c:ext>
                <c:ext xmlns:c16="http://schemas.microsoft.com/office/drawing/2014/chart" uri="{C3380CC4-5D6E-409C-BE32-E72D297353CC}">
                  <c16:uniqueId val="{00000002-C745-450F-A45E-43DCAC48FA82}"/>
                </c:ext>
              </c:extLst>
            </c:dLbl>
            <c:dLbl>
              <c:idx val="3"/>
              <c:layout>
                <c:manualLayout>
                  <c:x val="4.4276274111282373E-3"/>
                  <c:y val="2.9364861418959928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8722062-B631-4563-BE96-C29AE1E05F4B}"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502937328275701"/>
                      <c:h val="0.15979417168487609"/>
                    </c:manualLayout>
                  </c15:layout>
                  <c15:dlblFieldTable/>
                  <c15:showDataLabelsRange val="1"/>
                </c:ext>
                <c:ext xmlns:c16="http://schemas.microsoft.com/office/drawing/2014/chart" uri="{C3380CC4-5D6E-409C-BE32-E72D297353CC}">
                  <c16:uniqueId val="{00000003-C745-450F-A45E-43DCAC48FA82}"/>
                </c:ext>
              </c:extLst>
            </c:dLbl>
            <c:dLbl>
              <c:idx val="4"/>
              <c:layout>
                <c:manualLayout>
                  <c:x val="1.0428404258482579E-3"/>
                  <c:y val="8.3364390655189956E-5"/>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DCAF57F-B4F9-4C48-B1A1-5EA6B650782C}"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453481400946034"/>
                      <c:h val="6.0858620531832122E-2"/>
                    </c:manualLayout>
                  </c15:layout>
                  <c15:dlblFieldTable/>
                  <c15:showDataLabelsRange val="1"/>
                </c:ext>
                <c:ext xmlns:c16="http://schemas.microsoft.com/office/drawing/2014/chart" uri="{C3380CC4-5D6E-409C-BE32-E72D297353CC}">
                  <c16:uniqueId val="{00000004-C745-450F-A45E-43DCAC48FA82}"/>
                </c:ext>
              </c:extLst>
            </c:dLbl>
            <c:dLbl>
              <c:idx val="5"/>
              <c:layout>
                <c:manualLayout>
                  <c:x val="-8.727233777162011E-3"/>
                  <c:y val="1.9409191659638286E-3"/>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DAF9B54D-44A2-43AA-B5D1-13E2988841FD}"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833908962166363"/>
                      <c:h val="5.670674695801705E-2"/>
                    </c:manualLayout>
                  </c15:layout>
                  <c15:dlblFieldTable/>
                  <c15:showDataLabelsRange val="1"/>
                </c:ext>
                <c:ext xmlns:c16="http://schemas.microsoft.com/office/drawing/2014/chart" uri="{C3380CC4-5D6E-409C-BE32-E72D297353CC}">
                  <c16:uniqueId val="{00000005-C745-450F-A45E-43DCAC48FA82}"/>
                </c:ext>
              </c:extLst>
            </c:dLbl>
            <c:dLbl>
              <c:idx val="6"/>
              <c:layout>
                <c:manualLayout>
                  <c:x val="-0.2402204779556705"/>
                  <c:y val="-4.2261332653341442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985BB54-3BA2-4AA2-B1DB-1A49DC1BE236}"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649289421704901"/>
                      <c:h val="5.5997332339499023E-2"/>
                    </c:manualLayout>
                  </c15:layout>
                  <c15:dlblFieldTable/>
                  <c15:showDataLabelsRange val="1"/>
                </c:ext>
                <c:ext xmlns:c16="http://schemas.microsoft.com/office/drawing/2014/chart" uri="{C3380CC4-5D6E-409C-BE32-E72D297353CC}">
                  <c16:uniqueId val="{00000006-C745-450F-A45E-43DCAC48FA82}"/>
                </c:ext>
              </c:extLst>
            </c:dLbl>
            <c:dLbl>
              <c:idx val="7"/>
              <c:layout>
                <c:manualLayout>
                  <c:x val="-0.16767044856114408"/>
                  <c:y val="-6.3776537664358618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BB111B2-D213-482A-9784-B6744F583691}"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67684938978126"/>
                      <c:h val="0.15092714279175901"/>
                    </c:manualLayout>
                  </c15:layout>
                  <c15:dlblFieldTable/>
                  <c15:showDataLabelsRange val="1"/>
                </c:ext>
                <c:ext xmlns:c16="http://schemas.microsoft.com/office/drawing/2014/chart" uri="{C3380CC4-5D6E-409C-BE32-E72D297353CC}">
                  <c16:uniqueId val="{00000007-C745-450F-A45E-43DCAC48FA82}"/>
                </c:ext>
              </c:extLst>
            </c:dLbl>
            <c:dLbl>
              <c:idx val="8"/>
              <c:layout>
                <c:manualLayout>
                  <c:x val="-0.19094881148392379"/>
                  <c:y val="-6.6099298431441855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1681C59-FDFD-4A84-A1D6-76A157F1DB49}"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1884194734209304"/>
                      <c:h val="7.9980450233093359E-2"/>
                    </c:manualLayout>
                  </c15:layout>
                  <c15:dlblFieldTable/>
                  <c15:showDataLabelsRange val="1"/>
                </c:ext>
                <c:ext xmlns:c16="http://schemas.microsoft.com/office/drawing/2014/chart" uri="{C3380CC4-5D6E-409C-BE32-E72D297353CC}">
                  <c16:uniqueId val="{00000008-C745-450F-A45E-43DCAC48FA82}"/>
                </c:ext>
              </c:extLst>
            </c:dLbl>
            <c:dLbl>
              <c:idx val="9"/>
              <c:layout>
                <c:manualLayout>
                  <c:x val="1.2115598643177917E-3"/>
                  <c:y val="3.9110322146159025E-2"/>
                </c:manualLayout>
              </c:layout>
              <c:tx>
                <c:rich>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62D131B-E567-48FD-98B7-80BC58822C8D}" type="CELLRANGE">
                      <a:rPr lang="en-US" altLang="ja-JP"/>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sp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9-C745-450F-A45E-43DCAC48FA82}"/>
                </c:ext>
              </c:extLst>
            </c:dLbl>
            <c:dLbl>
              <c:idx val="10"/>
              <c:layout>
                <c:manualLayout>
                  <c:x val="-2.3752655737880907E-2"/>
                  <c:y val="1.333830250485475E-2"/>
                </c:manualLayout>
              </c:layout>
              <c:tx>
                <c:rich>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809C625-4EC2-4EC7-95EA-BDDC47D1029A}" type="CELLRANGE">
                      <a:rPr lang="ja-JP" altLang="en-US"/>
                      <a:pPr>
                        <a:lnSpc>
                          <a:spcPts val="924"/>
                        </a:lnSpc>
                        <a:defRPr sz="770"/>
                      </a:pPr>
                      <a:t>[CELLRANGE]</a:t>
                    </a:fld>
                    <a:endParaRPr lang="ja-JP" altLang="en-US"/>
                  </a:p>
                </c:rich>
              </c:tx>
              <c:spPr>
                <a:noFill/>
                <a:ln>
                  <a:noFill/>
                </a:ln>
                <a:effectLst/>
              </c:spPr>
              <c:txPr>
                <a:bodyPr rot="0" spcFirstLastPara="1" vertOverflow="overflow" horzOverflow="overflow" vert="horz" wrap="square" lIns="0" tIns="0" rIns="0" bIns="0" anchor="ctr" anchorCtr="1">
                  <a:noAutofit/>
                </a:bodyPr>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8777386720382575"/>
                      <c:h val="5.2554873384201957E-2"/>
                    </c:manualLayout>
                  </c15:layout>
                  <c15:dlblFieldTable/>
                  <c15:showDataLabelsRange val="1"/>
                </c:ext>
                <c:ext xmlns:c16="http://schemas.microsoft.com/office/drawing/2014/chart" uri="{C3380CC4-5D6E-409C-BE32-E72D297353CC}">
                  <c16:uniqueId val="{0000000A-C745-450F-A45E-43DCAC48FA82}"/>
                </c:ext>
              </c:extLst>
            </c:dLbl>
            <c:spPr>
              <a:noFill/>
              <a:ln>
                <a:noFill/>
              </a:ln>
              <a:effectLst/>
            </c:spPr>
            <c:txPr>
              <a:bodyPr rot="0" spcFirstLastPara="1" vertOverflow="ellipsis" vert="horz" wrap="square" anchor="ctr" anchorCtr="1"/>
              <a:lstStyle/>
              <a:p>
                <a:pPr>
                  <a:lnSpc>
                    <a:spcPts val="924"/>
                  </a:lnSpc>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'Q18.DX実行の上での課題（ユーザー）指標'!$D$5:$D$15</c:f>
              <c:numCache>
                <c:formatCode>0.00_ </c:formatCode>
                <c:ptCount val="11"/>
                <c:pt idx="0">
                  <c:v>1.9148936170212767</c:v>
                </c:pt>
                <c:pt idx="1">
                  <c:v>3.1914893617021276</c:v>
                </c:pt>
                <c:pt idx="2">
                  <c:v>0.5106382978723405</c:v>
                </c:pt>
                <c:pt idx="3">
                  <c:v>2.4255319148936172</c:v>
                </c:pt>
                <c:pt idx="4">
                  <c:v>1.021276595744681</c:v>
                </c:pt>
                <c:pt idx="5">
                  <c:v>0.38297872340425532</c:v>
                </c:pt>
                <c:pt idx="6">
                  <c:v>1.021276595744681</c:v>
                </c:pt>
                <c:pt idx="7">
                  <c:v>0.12765957446808512</c:v>
                </c:pt>
                <c:pt idx="8">
                  <c:v>0.63829787234042556</c:v>
                </c:pt>
                <c:pt idx="9">
                  <c:v>0.25531914893617025</c:v>
                </c:pt>
                <c:pt idx="10">
                  <c:v>0.5106382978723405</c:v>
                </c:pt>
              </c:numCache>
            </c:numRef>
          </c:xVal>
          <c:yVal>
            <c:numRef>
              <c:f>'Q18.DX実行の上での課題（ユーザー）指標'!$E$5:$E$15</c:f>
              <c:numCache>
                <c:formatCode>0.00_ </c:formatCode>
                <c:ptCount val="11"/>
                <c:pt idx="0">
                  <c:v>1.2765957446808511</c:v>
                </c:pt>
                <c:pt idx="1">
                  <c:v>1.7872340425531916</c:v>
                </c:pt>
                <c:pt idx="2">
                  <c:v>0.63829787234042556</c:v>
                </c:pt>
                <c:pt idx="3">
                  <c:v>1.1489361702127661</c:v>
                </c:pt>
                <c:pt idx="4">
                  <c:v>0.5106382978723405</c:v>
                </c:pt>
                <c:pt idx="5">
                  <c:v>2.1702127659574471</c:v>
                </c:pt>
                <c:pt idx="6">
                  <c:v>2.4255319148936172</c:v>
                </c:pt>
                <c:pt idx="7">
                  <c:v>0.38297872340425532</c:v>
                </c:pt>
                <c:pt idx="8">
                  <c:v>1.021276595744681</c:v>
                </c:pt>
                <c:pt idx="9">
                  <c:v>0.25531914893617025</c:v>
                </c:pt>
                <c:pt idx="10">
                  <c:v>0.38297872340425532</c:v>
                </c:pt>
              </c:numCache>
            </c:numRef>
          </c:yVal>
          <c:smooth val="0"/>
          <c:extLst>
            <c:ext xmlns:c15="http://schemas.microsoft.com/office/drawing/2012/chart" uri="{02D57815-91ED-43cb-92C2-25804820EDAC}">
              <c15:datalabelsRange>
                <c15:f>'Q18.DX実行の上での課題（ユーザー）指標'!$C$5:$C$15</c15:f>
                <c15:dlblRangeCache>
                  <c:ptCount val="11"/>
                  <c:pt idx="0">
                    <c:v>社内外でのビジョン共有</c:v>
                  </c:pt>
                  <c:pt idx="1">
                    <c:v>経営トップのコミットメント</c:v>
                  </c:pt>
                  <c:pt idx="2">
                    <c:v>継続的に挑戦する仕組みの構築</c:v>
                  </c:pt>
                  <c:pt idx="3">
                    <c:v>経営・事業部門・IT部門が協力する体制の構築</c:v>
                  </c:pt>
                  <c:pt idx="4">
                    <c:v>外部との連携に向けた取り組み</c:v>
                  </c:pt>
                  <c:pt idx="5">
                    <c:v>DXを担う人材の育成・確保</c:v>
                  </c:pt>
                  <c:pt idx="6">
                    <c:v>デジタル技術やデータ活用に精通した人材の育成・確保</c:v>
                  </c:pt>
                  <c:pt idx="7">
                    <c:v>「業務に精通した人材」と「技術に精通した人材」を融合する仕組み</c:v>
                  </c:pt>
                  <c:pt idx="8">
                    <c:v>DXの取り組みの事業(現場レベル)までの落とし込み</c:v>
                  </c:pt>
                  <c:pt idx="9">
                    <c:v>技術的負債の対応</c:v>
                  </c:pt>
                  <c:pt idx="10">
                    <c:v> 既存技術への依存からの脱却</c:v>
                  </c:pt>
                </c15:dlblRangeCache>
              </c15:datalabelsRange>
            </c:ext>
            <c:ext xmlns:c16="http://schemas.microsoft.com/office/drawing/2014/chart" uri="{C3380CC4-5D6E-409C-BE32-E72D297353CC}">
              <c16:uniqueId val="{0000000B-C745-450F-A45E-43DCAC48FA82}"/>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'Q18.DX実行の上での課題（ユーザー）指標'!$F$5:$F$16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xVal>
          <c:yVal>
            <c:numRef>
              <c:f>'Q18.DX実行の上での課題（ユーザー）指標'!$G$5:$G$16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D-C745-450F-A45E-43DCAC48FA82}"/>
            </c:ext>
          </c:extLst>
        </c:ser>
        <c:dLbls>
          <c:showLegendKey val="0"/>
          <c:showVal val="1"/>
          <c:showCatName val="0"/>
          <c:showSerName val="0"/>
          <c:showPercent val="0"/>
          <c:showBubbleSize val="0"/>
        </c:dLbls>
        <c:axId val="88077440"/>
        <c:axId val="88079360"/>
      </c:scatterChart>
      <c:valAx>
        <c:axId val="88077440"/>
        <c:scaling>
          <c:orientation val="minMax"/>
          <c:max val="3.5"/>
          <c:min val="0"/>
        </c:scaling>
        <c:delete val="0"/>
        <c:axPos val="b"/>
        <c:majorGridlines>
          <c:spPr>
            <a:ln w="12700" cap="flat" cmpd="sng" algn="ctr">
              <a:solidFill>
                <a:schemeClr val="tx1">
                  <a:lumMod val="15000"/>
                  <a:lumOff val="85000"/>
                </a:schemeClr>
              </a:solidFill>
              <a:round/>
            </a:ln>
            <a:effectLst/>
          </c:spPr>
        </c:majorGridlines>
        <c:title>
          <c:tx>
            <c:strRef>
              <c:f>'Q18.DX実行の上での課題（ユーザー）指標'!$D$4</c:f>
              <c:strCache>
                <c:ptCount val="1"/>
                <c:pt idx="0">
                  <c:v>DXの実際の取り組み</c:v>
                </c:pt>
              </c:strCache>
            </c:strRef>
          </c:tx>
          <c:layout>
            <c:manualLayout>
              <c:xMode val="edge"/>
              <c:yMode val="edge"/>
              <c:x val="0.40270754233387701"/>
              <c:y val="0.9336597705594225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9360"/>
        <c:crosses val="autoZero"/>
        <c:crossBetween val="midCat"/>
      </c:valAx>
      <c:valAx>
        <c:axId val="88079360"/>
        <c:scaling>
          <c:orientation val="minMax"/>
          <c:max val="3.5"/>
        </c:scaling>
        <c:delete val="0"/>
        <c:axPos val="l"/>
        <c:majorGridlines>
          <c:spPr>
            <a:ln w="9525" cap="flat" cmpd="sng" algn="ctr">
              <a:solidFill>
                <a:schemeClr val="tx1">
                  <a:lumMod val="15000"/>
                  <a:lumOff val="85000"/>
                </a:schemeClr>
              </a:solidFill>
              <a:round/>
            </a:ln>
            <a:effectLst/>
          </c:spPr>
        </c:majorGridlines>
        <c:title>
          <c:tx>
            <c:strRef>
              <c:f>'Q18.DX実行の上での課題（ユーザー）指標'!$E$4</c:f>
              <c:strCache>
                <c:ptCount val="1"/>
                <c:pt idx="0">
                  <c:v>DX実行の上での課題</c:v>
                </c:pt>
              </c:strCache>
            </c:strRef>
          </c:tx>
          <c:layout>
            <c:manualLayout>
              <c:xMode val="edge"/>
              <c:yMode val="edge"/>
              <c:x val="9.6893482688983098E-4"/>
              <c:y val="0.2837789241743656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0_ "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07744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6369707922888"/>
          <c:y val="0.29885636299245927"/>
          <c:w val="0.65156676220716236"/>
          <c:h val="0.42005051191381459"/>
        </c:manualLayout>
      </c:layout>
      <c:barChart>
        <c:barDir val="bar"/>
        <c:grouping val="percentStacked"/>
        <c:varyColors val="0"/>
        <c:ser>
          <c:idx val="0"/>
          <c:order val="0"/>
          <c:tx>
            <c:strRef>
              <c:f>'Q19.OT系DXへの取り組み状況'!$J$2</c:f>
              <c:strCache>
                <c:ptCount val="1"/>
                <c:pt idx="0">
                  <c:v>実施中</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'Q19.OT系DXへの取り組み状況'!$I$3</c:f>
              <c:strCache>
                <c:ptCount val="1"/>
                <c:pt idx="0">
                  <c:v>OT系DXへの取り組み
(N=1172)</c:v>
                </c:pt>
              </c:strCache>
            </c:strRef>
          </c:cat>
          <c:val>
            <c:numRef>
              <c:f>'Q19.OT系DXへの取り組み状況'!$J$3</c:f>
              <c:numCache>
                <c:formatCode>0.0%</c:formatCode>
                <c:ptCount val="1"/>
                <c:pt idx="0">
                  <c:v>0.1356655290102389</c:v>
                </c:pt>
              </c:numCache>
            </c:numRef>
          </c:val>
          <c:extLst>
            <c:ext xmlns:c16="http://schemas.microsoft.com/office/drawing/2014/chart" uri="{C3380CC4-5D6E-409C-BE32-E72D297353CC}">
              <c16:uniqueId val="{00000000-527B-4A44-8267-211D4B351751}"/>
            </c:ext>
          </c:extLst>
        </c:ser>
        <c:ser>
          <c:idx val="1"/>
          <c:order val="1"/>
          <c:tx>
            <c:strRef>
              <c:f>'Q19.OT系DXへの取り組み状況'!$K$2</c:f>
              <c:strCache>
                <c:ptCount val="1"/>
                <c:pt idx="0">
                  <c:v>準備中</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'Q19.OT系DXへの取り組み状況'!$I$3</c:f>
              <c:strCache>
                <c:ptCount val="1"/>
                <c:pt idx="0">
                  <c:v>OT系DXへの取り組み
(N=1172)</c:v>
                </c:pt>
              </c:strCache>
            </c:strRef>
          </c:cat>
          <c:val>
            <c:numRef>
              <c:f>'Q19.OT系DXへの取り組み状況'!$K$3</c:f>
              <c:numCache>
                <c:formatCode>0.0%</c:formatCode>
                <c:ptCount val="1"/>
                <c:pt idx="0">
                  <c:v>0.12798634812286688</c:v>
                </c:pt>
              </c:numCache>
            </c:numRef>
          </c:val>
          <c:extLst>
            <c:ext xmlns:c16="http://schemas.microsoft.com/office/drawing/2014/chart" uri="{C3380CC4-5D6E-409C-BE32-E72D297353CC}">
              <c16:uniqueId val="{00000001-527B-4A44-8267-211D4B351751}"/>
            </c:ext>
          </c:extLst>
        </c:ser>
        <c:ser>
          <c:idx val="2"/>
          <c:order val="2"/>
          <c:tx>
            <c:strRef>
              <c:f>'Q19.OT系DXへの取り組み状況'!$L$2</c:f>
              <c:strCache>
                <c:ptCount val="1"/>
                <c:pt idx="0">
                  <c:v>検討中</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'Q19.OT系DXへの取り組み状況'!$I$3</c:f>
              <c:strCache>
                <c:ptCount val="1"/>
                <c:pt idx="0">
                  <c:v>OT系DXへの取り組み
(N=1172)</c:v>
                </c:pt>
              </c:strCache>
            </c:strRef>
          </c:cat>
          <c:val>
            <c:numRef>
              <c:f>'Q19.OT系DXへの取り組み状況'!$L$3</c:f>
              <c:numCache>
                <c:formatCode>0.0%</c:formatCode>
                <c:ptCount val="1"/>
                <c:pt idx="0">
                  <c:v>0.32167235494880547</c:v>
                </c:pt>
              </c:numCache>
            </c:numRef>
          </c:val>
          <c:extLst>
            <c:ext xmlns:c16="http://schemas.microsoft.com/office/drawing/2014/chart" uri="{C3380CC4-5D6E-409C-BE32-E72D297353CC}">
              <c16:uniqueId val="{00000002-527B-4A44-8267-211D4B351751}"/>
            </c:ext>
          </c:extLst>
        </c:ser>
        <c:ser>
          <c:idx val="3"/>
          <c:order val="3"/>
          <c:tx>
            <c:strRef>
              <c:f>'Q19.OT系DXへの取り組み状況'!$M$2</c:f>
              <c:strCache>
                <c:ptCount val="1"/>
                <c:pt idx="0">
                  <c:v>していない</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'Q19.OT系DXへの取り組み状況'!$I$3</c:f>
              <c:strCache>
                <c:ptCount val="1"/>
                <c:pt idx="0">
                  <c:v>OT系DXへの取り組み
(N=1172)</c:v>
                </c:pt>
              </c:strCache>
            </c:strRef>
          </c:cat>
          <c:val>
            <c:numRef>
              <c:f>'Q19.OT系DXへの取り組み状況'!$M$3</c:f>
              <c:numCache>
                <c:formatCode>0.0%</c:formatCode>
                <c:ptCount val="1"/>
                <c:pt idx="0">
                  <c:v>0.41467576791808874</c:v>
                </c:pt>
              </c:numCache>
            </c:numRef>
          </c:val>
          <c:extLst>
            <c:ext xmlns:c16="http://schemas.microsoft.com/office/drawing/2014/chart" uri="{C3380CC4-5D6E-409C-BE32-E72D297353CC}">
              <c16:uniqueId val="{00000003-527B-4A44-8267-211D4B351751}"/>
            </c:ext>
          </c:extLst>
        </c:ser>
        <c:dLbls>
          <c:dLblPos val="ctr"/>
          <c:showLegendKey val="0"/>
          <c:showVal val="1"/>
          <c:showCatName val="0"/>
          <c:showSerName val="0"/>
          <c:showPercent val="0"/>
          <c:showBubbleSize val="0"/>
        </c:dLbls>
        <c:gapWidth val="11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46768"/>
        <c:crosses val="autoZero"/>
        <c:crossBetween val="between"/>
        <c:majorUnit val="0.2"/>
      </c:valAx>
      <c:spPr>
        <a:noFill/>
        <a:ln>
          <a:solidFill>
            <a:schemeClr val="bg1">
              <a:lumMod val="50000"/>
            </a:schemeClr>
          </a:solidFill>
        </a:ln>
        <a:effectLst/>
      </c:spPr>
    </c:plotArea>
    <c:legend>
      <c:legendPos val="b"/>
      <c:layout>
        <c:manualLayout>
          <c:xMode val="edge"/>
          <c:yMode val="edge"/>
          <c:x val="0.30575238542784816"/>
          <c:y val="0.78437817145137179"/>
          <c:w val="0.54904188600479265"/>
          <c:h val="0.175082909509366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'Q4.主な事業カテゴリ（従業員数別）'!$C$17</c:f>
          <c:strCache>
            <c:ptCount val="1"/>
            <c:pt idx="0">
              <c:v>主な適応分野</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9793018518518517"/>
          <c:y val="0.1577898148148148"/>
          <c:w val="0.45987759259259259"/>
          <c:h val="0.65706277234346988"/>
        </c:manualLayout>
      </c:layout>
      <c:barChart>
        <c:barDir val="bar"/>
        <c:grouping val="stacked"/>
        <c:varyColors val="0"/>
        <c:ser>
          <c:idx val="1"/>
          <c:order val="0"/>
          <c:tx>
            <c:strRef>
              <c:f>'Q4.主な事業カテゴリ（従業員数別）'!$M$6</c:f>
              <c:strCache>
                <c:ptCount val="1"/>
                <c:pt idx="0">
                  <c:v>20人以下 (N=611)</c:v>
                </c:pt>
              </c:strCache>
            </c:strRef>
          </c:tx>
          <c:spPr>
            <a:solidFill>
              <a:srgbClr val="99CCFF"/>
            </a:solidFill>
            <a:ln>
              <a:solidFill>
                <a:sysClr val="windowText" lastClr="000000"/>
              </a:solidFill>
            </a:ln>
            <a:effectLst/>
          </c:spPr>
          <c:invertIfNegative val="0"/>
          <c:cat>
            <c:strRef>
              <c:f>'Q4.主な事業カテゴリ（従業員数別）'!$L$18:$L$28</c:f>
              <c:strCache>
                <c:ptCount val="11"/>
                <c:pt idx="0">
                  <c:v>工場／プラント（n=480）</c:v>
                </c:pt>
                <c:pt idx="1">
                  <c:v>オフィス／店舗（n=253）</c:v>
                </c:pt>
                <c:pt idx="2">
                  <c:v>流通／物流（n=159）</c:v>
                </c:pt>
                <c:pt idx="3">
                  <c:v>移動／交通（n=157）</c:v>
                </c:pt>
                <c:pt idx="4">
                  <c:v>住宅／生活（n=142）</c:v>
                </c:pt>
                <c:pt idx="5">
                  <c:v>病院／医療（n=129）</c:v>
                </c:pt>
                <c:pt idx="6">
                  <c:v>建築／土木（n=115）</c:v>
                </c:pt>
                <c:pt idx="7">
                  <c:v>防犯／防災（n=91）</c:v>
                </c:pt>
                <c:pt idx="8">
                  <c:v>健康／介護／スポーツ（n=89）</c:v>
                </c:pt>
                <c:pt idx="9">
                  <c:v>農林水産（n=61）</c:v>
                </c:pt>
                <c:pt idx="10">
                  <c:v>その他（n=205）</c:v>
                </c:pt>
              </c:strCache>
            </c:strRef>
          </c:cat>
          <c:val>
            <c:numRef>
              <c:f>'Q4.主な事業カテゴリ（従業員数別）'!$M$18:$M$28</c:f>
              <c:numCache>
                <c:formatCode>0.0%</c:formatCode>
                <c:ptCount val="11"/>
                <c:pt idx="0">
                  <c:v>0.10454545454545454</c:v>
                </c:pt>
                <c:pt idx="1">
                  <c:v>7.7272727272727271E-2</c:v>
                </c:pt>
                <c:pt idx="2">
                  <c:v>3.7012987012987011E-2</c:v>
                </c:pt>
                <c:pt idx="3">
                  <c:v>3.1818181818181815E-2</c:v>
                </c:pt>
                <c:pt idx="4">
                  <c:v>3.6363636363636362E-2</c:v>
                </c:pt>
                <c:pt idx="5">
                  <c:v>3.3766233766233764E-2</c:v>
                </c:pt>
                <c:pt idx="6">
                  <c:v>3.2467532467532464E-2</c:v>
                </c:pt>
                <c:pt idx="7">
                  <c:v>2.5974025974025976E-2</c:v>
                </c:pt>
                <c:pt idx="8">
                  <c:v>2.7272727272727271E-2</c:v>
                </c:pt>
                <c:pt idx="9">
                  <c:v>1.948051948051948E-2</c:v>
                </c:pt>
                <c:pt idx="10">
                  <c:v>6.5584415584415579E-2</c:v>
                </c:pt>
              </c:numCache>
            </c:numRef>
          </c:val>
          <c:extLst>
            <c:ext xmlns:c16="http://schemas.microsoft.com/office/drawing/2014/chart" uri="{C3380CC4-5D6E-409C-BE32-E72D297353CC}">
              <c16:uniqueId val="{00000000-4C01-47FA-871B-FEA87E6CA97B}"/>
            </c:ext>
          </c:extLst>
        </c:ser>
        <c:ser>
          <c:idx val="0"/>
          <c:order val="1"/>
          <c:tx>
            <c:strRef>
              <c:f>'Q4.主な事業カテゴリ（従業員数別）'!$N$6</c:f>
              <c:strCache>
                <c:ptCount val="1"/>
                <c:pt idx="0">
                  <c:v>21人以上100人以下 (N=564)</c:v>
                </c:pt>
              </c:strCache>
            </c:strRef>
          </c:tx>
          <c:spPr>
            <a:solidFill>
              <a:schemeClr val="accent6">
                <a:lumMod val="60000"/>
                <a:lumOff val="40000"/>
              </a:schemeClr>
            </a:solidFill>
            <a:ln>
              <a:solidFill>
                <a:sysClr val="windowText" lastClr="000000"/>
              </a:solidFill>
            </a:ln>
            <a:effectLst/>
          </c:spPr>
          <c:invertIfNegative val="0"/>
          <c:cat>
            <c:strRef>
              <c:f>'Q4.主な事業カテゴリ（従業員数別）'!$L$18:$L$28</c:f>
              <c:strCache>
                <c:ptCount val="11"/>
                <c:pt idx="0">
                  <c:v>工場／プラント（n=480）</c:v>
                </c:pt>
                <c:pt idx="1">
                  <c:v>オフィス／店舗（n=253）</c:v>
                </c:pt>
                <c:pt idx="2">
                  <c:v>流通／物流（n=159）</c:v>
                </c:pt>
                <c:pt idx="3">
                  <c:v>移動／交通（n=157）</c:v>
                </c:pt>
                <c:pt idx="4">
                  <c:v>住宅／生活（n=142）</c:v>
                </c:pt>
                <c:pt idx="5">
                  <c:v>病院／医療（n=129）</c:v>
                </c:pt>
                <c:pt idx="6">
                  <c:v>建築／土木（n=115）</c:v>
                </c:pt>
                <c:pt idx="7">
                  <c:v>防犯／防災（n=91）</c:v>
                </c:pt>
                <c:pt idx="8">
                  <c:v>健康／介護／スポーツ（n=89）</c:v>
                </c:pt>
                <c:pt idx="9">
                  <c:v>農林水産（n=61）</c:v>
                </c:pt>
                <c:pt idx="10">
                  <c:v>その他（n=205）</c:v>
                </c:pt>
              </c:strCache>
            </c:strRef>
          </c:cat>
          <c:val>
            <c:numRef>
              <c:f>'Q4.主な事業カテゴリ（従業員数別）'!$N$18:$N$28</c:f>
              <c:numCache>
                <c:formatCode>0.0%</c:formatCode>
                <c:ptCount val="11"/>
                <c:pt idx="0">
                  <c:v>0.12467532467532468</c:v>
                </c:pt>
                <c:pt idx="1">
                  <c:v>5.1948051948051951E-2</c:v>
                </c:pt>
                <c:pt idx="2">
                  <c:v>3.896103896103896E-2</c:v>
                </c:pt>
                <c:pt idx="3">
                  <c:v>3.8311688311688311E-2</c:v>
                </c:pt>
                <c:pt idx="4">
                  <c:v>3.4415584415584413E-2</c:v>
                </c:pt>
                <c:pt idx="5">
                  <c:v>3.2467532467532464E-2</c:v>
                </c:pt>
                <c:pt idx="6">
                  <c:v>2.6623376623376622E-2</c:v>
                </c:pt>
                <c:pt idx="7">
                  <c:v>2.2077922077922078E-2</c:v>
                </c:pt>
                <c:pt idx="8">
                  <c:v>1.6883116883116882E-2</c:v>
                </c:pt>
                <c:pt idx="9">
                  <c:v>1.2987012987012988E-2</c:v>
                </c:pt>
                <c:pt idx="10">
                  <c:v>4.6753246753246755E-2</c:v>
                </c:pt>
              </c:numCache>
            </c:numRef>
          </c:val>
          <c:extLst>
            <c:ext xmlns:c16="http://schemas.microsoft.com/office/drawing/2014/chart" uri="{C3380CC4-5D6E-409C-BE32-E72D297353CC}">
              <c16:uniqueId val="{00000001-4C01-47FA-871B-FEA87E6CA97B}"/>
            </c:ext>
          </c:extLst>
        </c:ser>
        <c:ser>
          <c:idx val="2"/>
          <c:order val="2"/>
          <c:tx>
            <c:strRef>
              <c:f>'Q4.主な事業カテゴリ（従業員数別）'!$O$6</c:f>
              <c:strCache>
                <c:ptCount val="1"/>
                <c:pt idx="0">
                  <c:v>101人以上 (N=365)</c:v>
                </c:pt>
              </c:strCache>
            </c:strRef>
          </c:tx>
          <c:spPr>
            <a:solidFill>
              <a:srgbClr val="FFC000"/>
            </a:solidFill>
            <a:ln>
              <a:solidFill>
                <a:sysClr val="windowText" lastClr="000000"/>
              </a:solidFill>
            </a:ln>
            <a:effectLst/>
          </c:spPr>
          <c:invertIfNegative val="0"/>
          <c:cat>
            <c:strRef>
              <c:f>'Q4.主な事業カテゴリ（従業員数別）'!$L$18:$L$28</c:f>
              <c:strCache>
                <c:ptCount val="11"/>
                <c:pt idx="0">
                  <c:v>工場／プラント（n=480）</c:v>
                </c:pt>
                <c:pt idx="1">
                  <c:v>オフィス／店舗（n=253）</c:v>
                </c:pt>
                <c:pt idx="2">
                  <c:v>流通／物流（n=159）</c:v>
                </c:pt>
                <c:pt idx="3">
                  <c:v>移動／交通（n=157）</c:v>
                </c:pt>
                <c:pt idx="4">
                  <c:v>住宅／生活（n=142）</c:v>
                </c:pt>
                <c:pt idx="5">
                  <c:v>病院／医療（n=129）</c:v>
                </c:pt>
                <c:pt idx="6">
                  <c:v>建築／土木（n=115）</c:v>
                </c:pt>
                <c:pt idx="7">
                  <c:v>防犯／防災（n=91）</c:v>
                </c:pt>
                <c:pt idx="8">
                  <c:v>健康／介護／スポーツ（n=89）</c:v>
                </c:pt>
                <c:pt idx="9">
                  <c:v>農林水産（n=61）</c:v>
                </c:pt>
                <c:pt idx="10">
                  <c:v>その他（n=205）</c:v>
                </c:pt>
              </c:strCache>
            </c:strRef>
          </c:cat>
          <c:val>
            <c:numRef>
              <c:f>'Q4.主な事業カテゴリ（従業員数別）'!$O$18:$O$28</c:f>
              <c:numCache>
                <c:formatCode>0.0%</c:formatCode>
                <c:ptCount val="11"/>
                <c:pt idx="0">
                  <c:v>8.2467532467532467E-2</c:v>
                </c:pt>
                <c:pt idx="1">
                  <c:v>3.5064935064935063E-2</c:v>
                </c:pt>
                <c:pt idx="2">
                  <c:v>2.7272727272727271E-2</c:v>
                </c:pt>
                <c:pt idx="3">
                  <c:v>3.1818181818181815E-2</c:v>
                </c:pt>
                <c:pt idx="4">
                  <c:v>2.1428571428571429E-2</c:v>
                </c:pt>
                <c:pt idx="5">
                  <c:v>1.7532467532467531E-2</c:v>
                </c:pt>
                <c:pt idx="6">
                  <c:v>1.5584415584415584E-2</c:v>
                </c:pt>
                <c:pt idx="7">
                  <c:v>1.1038961038961039E-2</c:v>
                </c:pt>
                <c:pt idx="8">
                  <c:v>1.3636363636363636E-2</c:v>
                </c:pt>
                <c:pt idx="9">
                  <c:v>7.1428571428571426E-3</c:v>
                </c:pt>
                <c:pt idx="10">
                  <c:v>2.0779220779220779E-2</c:v>
                </c:pt>
              </c:numCache>
            </c:numRef>
          </c:val>
          <c:extLst>
            <c:ext xmlns:c16="http://schemas.microsoft.com/office/drawing/2014/chart" uri="{C3380CC4-5D6E-409C-BE32-E72D297353CC}">
              <c16:uniqueId val="{00000002-4C01-47FA-871B-FEA87E6CA97B}"/>
            </c:ext>
          </c:extLst>
        </c:ser>
        <c:dLbls>
          <c:showLegendKey val="0"/>
          <c:showVal val="0"/>
          <c:showCatName val="0"/>
          <c:showSerName val="0"/>
          <c:showPercent val="0"/>
          <c:showBubbleSize val="0"/>
        </c:dLbls>
        <c:gapWidth val="6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43335185185185188"/>
          <c:y val="0.85904985033327952"/>
          <c:w val="0.51664814814814819"/>
          <c:h val="0.1259025126394226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'Q19.OT系DXへの取り組み状況（位置づけ＆従業員別）'!$D$3</c:f>
          <c:strCache>
            <c:ptCount val="1"/>
          </c:strCache>
        </c:strRef>
      </c:tx>
      <c:layout>
        <c:manualLayout>
          <c:xMode val="edge"/>
          <c:yMode val="edge"/>
          <c:x val="3.3953910869697339E-2"/>
          <c:y val="0"/>
        </c:manualLayout>
      </c:layout>
      <c:overlay val="0"/>
      <c:txPr>
        <a:bodyPr/>
        <a:lstStyle/>
        <a:p>
          <a:pPr>
            <a:defRPr sz="1100" b="0"/>
          </a:pPr>
          <a:endParaRPr lang="ja-JP"/>
        </a:p>
      </c:txPr>
    </c:title>
    <c:autoTitleDeleted val="0"/>
    <c:plotArea>
      <c:layout>
        <c:manualLayout>
          <c:layoutTarget val="inner"/>
          <c:xMode val="edge"/>
          <c:yMode val="edge"/>
          <c:x val="0.40734796747967478"/>
          <c:y val="6.2924561864154654E-2"/>
          <c:w val="0.54661504065040656"/>
          <c:h val="0.84733611111111129"/>
        </c:manualLayout>
      </c:layout>
      <c:barChart>
        <c:barDir val="bar"/>
        <c:grouping val="stacked"/>
        <c:varyColors val="0"/>
        <c:ser>
          <c:idx val="0"/>
          <c:order val="0"/>
          <c:tx>
            <c:strRef>
              <c:f>'Q19.OT系DXへの取り組み状況（位置づけ＆従業員別）'!$K$6</c:f>
              <c:strCache>
                <c:ptCount val="1"/>
                <c:pt idx="0">
                  <c:v>実施中</c:v>
                </c:pt>
              </c:strCache>
            </c:strRef>
          </c:tx>
          <c:spPr>
            <a:solidFill>
              <a:srgbClr val="FF9966"/>
            </a:solidFill>
            <a:ln>
              <a:solidFill>
                <a:schemeClr val="tx1"/>
              </a:solidFill>
            </a:ln>
            <a:effectLst/>
          </c:spPr>
          <c:invertIfNegative val="0"/>
          <c:cat>
            <c:strRef>
              <c:f>'Q19.OT系DXへの取り組み状況（位置づけ＆従業員別）'!$J$7:$J$26</c:f>
              <c:strCache>
                <c:ptCount val="20"/>
                <c:pt idx="0">
                  <c:v>【 ユーザー企業 】　　　　　　　　　　　　　　</c:v>
                </c:pt>
                <c:pt idx="1">
                  <c:v>20人以下（N=65）</c:v>
                </c:pt>
                <c:pt idx="2">
                  <c:v>21人以上100人以下（N=97）</c:v>
                </c:pt>
                <c:pt idx="3">
                  <c:v>101人以上（N=118）</c:v>
                </c:pt>
                <c:pt idx="4">
                  <c:v>【 メーカー企業 】　　　　　　　　　　　　　　</c:v>
                </c:pt>
                <c:pt idx="5">
                  <c:v>20人以下（N=142）</c:v>
                </c:pt>
                <c:pt idx="6">
                  <c:v>21人以上100人以下（N=119）</c:v>
                </c:pt>
                <c:pt idx="7">
                  <c:v>101人以上（N=77）</c:v>
                </c:pt>
                <c:pt idx="8">
                  <c:v>【 サブシステム提供企業 】　　　　　　　　　　</c:v>
                </c:pt>
                <c:pt idx="9">
                  <c:v>20人以下（N=99）</c:v>
                </c:pt>
                <c:pt idx="10">
                  <c:v>21人以上100人以下（N=81）</c:v>
                </c:pt>
                <c:pt idx="11">
                  <c:v>101人以上（N=35）</c:v>
                </c:pt>
                <c:pt idx="12">
                  <c:v>【 サービス提供企業 】　　　　　　　　　　　　</c:v>
                </c:pt>
                <c:pt idx="13">
                  <c:v>20人以下（N=67）</c:v>
                </c:pt>
                <c:pt idx="14">
                  <c:v>21人以上100人以下（N=86）</c:v>
                </c:pt>
                <c:pt idx="15">
                  <c:v>101人以上（N=57）</c:v>
                </c:pt>
                <c:pt idx="16">
                  <c:v>【 その他 】　　　　　　　　　　　　　　　　　</c:v>
                </c:pt>
                <c:pt idx="17">
                  <c:v>20人以下（N=62）</c:v>
                </c:pt>
                <c:pt idx="18">
                  <c:v>21人以上100人以下（N=38）</c:v>
                </c:pt>
                <c:pt idx="19">
                  <c:v>101人以上（N=18）</c:v>
                </c:pt>
              </c:strCache>
            </c:strRef>
          </c:cat>
          <c:val>
            <c:numRef>
              <c:f>'Q19.OT系DXへの取り組み状況（位置づけ＆従業員別）'!$K$7:$K$26</c:f>
              <c:numCache>
                <c:formatCode>0.0%</c:formatCode>
                <c:ptCount val="20"/>
                <c:pt idx="1">
                  <c:v>7.6923076923076927E-2</c:v>
                </c:pt>
                <c:pt idx="2">
                  <c:v>0.15463917525773196</c:v>
                </c:pt>
                <c:pt idx="3">
                  <c:v>0.25423728813559321</c:v>
                </c:pt>
                <c:pt idx="5">
                  <c:v>0.176056338028169</c:v>
                </c:pt>
                <c:pt idx="6">
                  <c:v>0.12605042016806722</c:v>
                </c:pt>
                <c:pt idx="7">
                  <c:v>0.24675324675324675</c:v>
                </c:pt>
                <c:pt idx="9">
                  <c:v>5.0505050505050504E-2</c:v>
                </c:pt>
                <c:pt idx="10">
                  <c:v>0.13580246913580246</c:v>
                </c:pt>
                <c:pt idx="11">
                  <c:v>0.2</c:v>
                </c:pt>
                <c:pt idx="13">
                  <c:v>8.9552238805970144E-2</c:v>
                </c:pt>
                <c:pt idx="14">
                  <c:v>2.3255813953488372E-2</c:v>
                </c:pt>
                <c:pt idx="15">
                  <c:v>0.10526315789473684</c:v>
                </c:pt>
                <c:pt idx="17">
                  <c:v>6.4516129032258063E-2</c:v>
                </c:pt>
                <c:pt idx="18">
                  <c:v>0.10526315789473684</c:v>
                </c:pt>
                <c:pt idx="19">
                  <c:v>0.22222222222222221</c:v>
                </c:pt>
              </c:numCache>
            </c:numRef>
          </c:val>
          <c:extLst>
            <c:ext xmlns:c16="http://schemas.microsoft.com/office/drawing/2014/chart" uri="{C3380CC4-5D6E-409C-BE32-E72D297353CC}">
              <c16:uniqueId val="{00000000-7DA1-4B54-9FFA-5F0D575B74D9}"/>
            </c:ext>
          </c:extLst>
        </c:ser>
        <c:ser>
          <c:idx val="1"/>
          <c:order val="1"/>
          <c:tx>
            <c:strRef>
              <c:f>'Q19.OT系DXへの取り組み状況（位置づけ＆従業員別）'!$L$6</c:f>
              <c:strCache>
                <c:ptCount val="1"/>
                <c:pt idx="0">
                  <c:v>準備中</c:v>
                </c:pt>
              </c:strCache>
            </c:strRef>
          </c:tx>
          <c:spPr>
            <a:solidFill>
              <a:srgbClr val="FFCC99"/>
            </a:solidFill>
            <a:ln>
              <a:solidFill>
                <a:schemeClr val="tx1"/>
              </a:solidFill>
            </a:ln>
            <a:effectLst/>
          </c:spPr>
          <c:invertIfNegative val="0"/>
          <c:cat>
            <c:strRef>
              <c:f>'Q19.OT系DXへの取り組み状況（位置づけ＆従業員別）'!$J$7:$J$26</c:f>
              <c:strCache>
                <c:ptCount val="20"/>
                <c:pt idx="0">
                  <c:v>【 ユーザー企業 】　　　　　　　　　　　　　　</c:v>
                </c:pt>
                <c:pt idx="1">
                  <c:v>20人以下（N=65）</c:v>
                </c:pt>
                <c:pt idx="2">
                  <c:v>21人以上100人以下（N=97）</c:v>
                </c:pt>
                <c:pt idx="3">
                  <c:v>101人以上（N=118）</c:v>
                </c:pt>
                <c:pt idx="4">
                  <c:v>【 メーカー企業 】　　　　　　　　　　　　　　</c:v>
                </c:pt>
                <c:pt idx="5">
                  <c:v>20人以下（N=142）</c:v>
                </c:pt>
                <c:pt idx="6">
                  <c:v>21人以上100人以下（N=119）</c:v>
                </c:pt>
                <c:pt idx="7">
                  <c:v>101人以上（N=77）</c:v>
                </c:pt>
                <c:pt idx="8">
                  <c:v>【 サブシステム提供企業 】　　　　　　　　　　</c:v>
                </c:pt>
                <c:pt idx="9">
                  <c:v>20人以下（N=99）</c:v>
                </c:pt>
                <c:pt idx="10">
                  <c:v>21人以上100人以下（N=81）</c:v>
                </c:pt>
                <c:pt idx="11">
                  <c:v>101人以上（N=35）</c:v>
                </c:pt>
                <c:pt idx="12">
                  <c:v>【 サービス提供企業 】　　　　　　　　　　　　</c:v>
                </c:pt>
                <c:pt idx="13">
                  <c:v>20人以下（N=67）</c:v>
                </c:pt>
                <c:pt idx="14">
                  <c:v>21人以上100人以下（N=86）</c:v>
                </c:pt>
                <c:pt idx="15">
                  <c:v>101人以上（N=57）</c:v>
                </c:pt>
                <c:pt idx="16">
                  <c:v>【 その他 】　　　　　　　　　　　　　　　　　</c:v>
                </c:pt>
                <c:pt idx="17">
                  <c:v>20人以下（N=62）</c:v>
                </c:pt>
                <c:pt idx="18">
                  <c:v>21人以上100人以下（N=38）</c:v>
                </c:pt>
                <c:pt idx="19">
                  <c:v>101人以上（N=18）</c:v>
                </c:pt>
              </c:strCache>
            </c:strRef>
          </c:cat>
          <c:val>
            <c:numRef>
              <c:f>'Q19.OT系DXへの取り組み状況（位置づけ＆従業員別）'!$L$7:$L$26</c:f>
              <c:numCache>
                <c:formatCode>0.0%</c:formatCode>
                <c:ptCount val="20"/>
                <c:pt idx="1">
                  <c:v>0.15384615384615385</c:v>
                </c:pt>
                <c:pt idx="2">
                  <c:v>0.16494845360824742</c:v>
                </c:pt>
                <c:pt idx="3">
                  <c:v>0.16949152542372881</c:v>
                </c:pt>
                <c:pt idx="5">
                  <c:v>9.8591549295774641E-2</c:v>
                </c:pt>
                <c:pt idx="6">
                  <c:v>0.19327731092436976</c:v>
                </c:pt>
                <c:pt idx="7">
                  <c:v>0.22077922077922077</c:v>
                </c:pt>
                <c:pt idx="9">
                  <c:v>0.14141414141414141</c:v>
                </c:pt>
                <c:pt idx="10">
                  <c:v>8.6419753086419748E-2</c:v>
                </c:pt>
                <c:pt idx="11">
                  <c:v>2.8571428571428571E-2</c:v>
                </c:pt>
                <c:pt idx="13">
                  <c:v>0.11940298507462686</c:v>
                </c:pt>
                <c:pt idx="14">
                  <c:v>5.8139534883720929E-2</c:v>
                </c:pt>
                <c:pt idx="15">
                  <c:v>0.10526315789473684</c:v>
                </c:pt>
                <c:pt idx="17">
                  <c:v>4.8387096774193547E-2</c:v>
                </c:pt>
                <c:pt idx="18">
                  <c:v>5.2631578947368418E-2</c:v>
                </c:pt>
                <c:pt idx="19">
                  <c:v>0.1111111111111111</c:v>
                </c:pt>
              </c:numCache>
            </c:numRef>
          </c:val>
          <c:extLst>
            <c:ext xmlns:c16="http://schemas.microsoft.com/office/drawing/2014/chart" uri="{C3380CC4-5D6E-409C-BE32-E72D297353CC}">
              <c16:uniqueId val="{00000001-7DA1-4B54-9FFA-5F0D575B74D9}"/>
            </c:ext>
          </c:extLst>
        </c:ser>
        <c:ser>
          <c:idx val="2"/>
          <c:order val="2"/>
          <c:tx>
            <c:strRef>
              <c:f>'Q19.OT系DXへの取り組み状況（位置づけ＆従業員別）'!$M$6</c:f>
              <c:strCache>
                <c:ptCount val="1"/>
                <c:pt idx="0">
                  <c:v>検討中</c:v>
                </c:pt>
              </c:strCache>
            </c:strRef>
          </c:tx>
          <c:spPr>
            <a:solidFill>
              <a:srgbClr val="FFFF99"/>
            </a:solidFill>
            <a:ln>
              <a:solidFill>
                <a:schemeClr val="tx1"/>
              </a:solidFill>
            </a:ln>
            <a:effectLst/>
          </c:spPr>
          <c:invertIfNegative val="0"/>
          <c:cat>
            <c:strRef>
              <c:f>'Q19.OT系DXへの取り組み状況（位置づけ＆従業員別）'!$J$7:$J$26</c:f>
              <c:strCache>
                <c:ptCount val="20"/>
                <c:pt idx="0">
                  <c:v>【 ユーザー企業 】　　　　　　　　　　　　　　</c:v>
                </c:pt>
                <c:pt idx="1">
                  <c:v>20人以下（N=65）</c:v>
                </c:pt>
                <c:pt idx="2">
                  <c:v>21人以上100人以下（N=97）</c:v>
                </c:pt>
                <c:pt idx="3">
                  <c:v>101人以上（N=118）</c:v>
                </c:pt>
                <c:pt idx="4">
                  <c:v>【 メーカー企業 】　　　　　　　　　　　　　　</c:v>
                </c:pt>
                <c:pt idx="5">
                  <c:v>20人以下（N=142）</c:v>
                </c:pt>
                <c:pt idx="6">
                  <c:v>21人以上100人以下（N=119）</c:v>
                </c:pt>
                <c:pt idx="7">
                  <c:v>101人以上（N=77）</c:v>
                </c:pt>
                <c:pt idx="8">
                  <c:v>【 サブシステム提供企業 】　　　　　　　　　　</c:v>
                </c:pt>
                <c:pt idx="9">
                  <c:v>20人以下（N=99）</c:v>
                </c:pt>
                <c:pt idx="10">
                  <c:v>21人以上100人以下（N=81）</c:v>
                </c:pt>
                <c:pt idx="11">
                  <c:v>101人以上（N=35）</c:v>
                </c:pt>
                <c:pt idx="12">
                  <c:v>【 サービス提供企業 】　　　　　　　　　　　　</c:v>
                </c:pt>
                <c:pt idx="13">
                  <c:v>20人以下（N=67）</c:v>
                </c:pt>
                <c:pt idx="14">
                  <c:v>21人以上100人以下（N=86）</c:v>
                </c:pt>
                <c:pt idx="15">
                  <c:v>101人以上（N=57）</c:v>
                </c:pt>
                <c:pt idx="16">
                  <c:v>【 その他 】　　　　　　　　　　　　　　　　　</c:v>
                </c:pt>
                <c:pt idx="17">
                  <c:v>20人以下（N=62）</c:v>
                </c:pt>
                <c:pt idx="18">
                  <c:v>21人以上100人以下（N=38）</c:v>
                </c:pt>
                <c:pt idx="19">
                  <c:v>101人以上（N=18）</c:v>
                </c:pt>
              </c:strCache>
            </c:strRef>
          </c:cat>
          <c:val>
            <c:numRef>
              <c:f>'Q19.OT系DXへの取り組み状況（位置づけ＆従業員別）'!$M$7:$M$26</c:f>
              <c:numCache>
                <c:formatCode>0.0%</c:formatCode>
                <c:ptCount val="20"/>
                <c:pt idx="1">
                  <c:v>0.41538461538461541</c:v>
                </c:pt>
                <c:pt idx="2">
                  <c:v>0.34020618556701032</c:v>
                </c:pt>
                <c:pt idx="3">
                  <c:v>0.3728813559322034</c:v>
                </c:pt>
                <c:pt idx="5">
                  <c:v>0.30281690140845069</c:v>
                </c:pt>
                <c:pt idx="6">
                  <c:v>0.35294117647058826</c:v>
                </c:pt>
                <c:pt idx="7">
                  <c:v>0.23376623376623376</c:v>
                </c:pt>
                <c:pt idx="9">
                  <c:v>0.32323232323232326</c:v>
                </c:pt>
                <c:pt idx="10">
                  <c:v>0.35802469135802467</c:v>
                </c:pt>
                <c:pt idx="11">
                  <c:v>0.31428571428571428</c:v>
                </c:pt>
                <c:pt idx="13">
                  <c:v>0.2537313432835821</c:v>
                </c:pt>
                <c:pt idx="14">
                  <c:v>0.31395348837209303</c:v>
                </c:pt>
                <c:pt idx="15">
                  <c:v>0.2807017543859649</c:v>
                </c:pt>
                <c:pt idx="17">
                  <c:v>0.27419354838709675</c:v>
                </c:pt>
                <c:pt idx="18">
                  <c:v>0.36842105263157893</c:v>
                </c:pt>
                <c:pt idx="19">
                  <c:v>0.16666666666666666</c:v>
                </c:pt>
              </c:numCache>
            </c:numRef>
          </c:val>
          <c:extLst>
            <c:ext xmlns:c16="http://schemas.microsoft.com/office/drawing/2014/chart" uri="{C3380CC4-5D6E-409C-BE32-E72D297353CC}">
              <c16:uniqueId val="{00000002-7DA1-4B54-9FFA-5F0D575B74D9}"/>
            </c:ext>
          </c:extLst>
        </c:ser>
        <c:ser>
          <c:idx val="3"/>
          <c:order val="3"/>
          <c:tx>
            <c:strRef>
              <c:f>'Q19.OT系DXへの取り組み状況（位置づけ＆従業員別）'!$N$6</c:f>
              <c:strCache>
                <c:ptCount val="1"/>
                <c:pt idx="0">
                  <c:v>していない</c:v>
                </c:pt>
              </c:strCache>
            </c:strRef>
          </c:tx>
          <c:spPr>
            <a:solidFill>
              <a:srgbClr val="2E75B6"/>
            </a:solidFill>
            <a:ln>
              <a:solidFill>
                <a:schemeClr val="tx1"/>
              </a:solidFill>
            </a:ln>
            <a:effectLst/>
          </c:spPr>
          <c:invertIfNegative val="0"/>
          <c:cat>
            <c:strRef>
              <c:f>'Q19.OT系DXへの取り組み状況（位置づけ＆従業員別）'!$J$7:$J$26</c:f>
              <c:strCache>
                <c:ptCount val="20"/>
                <c:pt idx="0">
                  <c:v>【 ユーザー企業 】　　　　　　　　　　　　　　</c:v>
                </c:pt>
                <c:pt idx="1">
                  <c:v>20人以下（N=65）</c:v>
                </c:pt>
                <c:pt idx="2">
                  <c:v>21人以上100人以下（N=97）</c:v>
                </c:pt>
                <c:pt idx="3">
                  <c:v>101人以上（N=118）</c:v>
                </c:pt>
                <c:pt idx="4">
                  <c:v>【 メーカー企業 】　　　　　　　　　　　　　　</c:v>
                </c:pt>
                <c:pt idx="5">
                  <c:v>20人以下（N=142）</c:v>
                </c:pt>
                <c:pt idx="6">
                  <c:v>21人以上100人以下（N=119）</c:v>
                </c:pt>
                <c:pt idx="7">
                  <c:v>101人以上（N=77）</c:v>
                </c:pt>
                <c:pt idx="8">
                  <c:v>【 サブシステム提供企業 】　　　　　　　　　　</c:v>
                </c:pt>
                <c:pt idx="9">
                  <c:v>20人以下（N=99）</c:v>
                </c:pt>
                <c:pt idx="10">
                  <c:v>21人以上100人以下（N=81）</c:v>
                </c:pt>
                <c:pt idx="11">
                  <c:v>101人以上（N=35）</c:v>
                </c:pt>
                <c:pt idx="12">
                  <c:v>【 サービス提供企業 】　　　　　　　　　　　　</c:v>
                </c:pt>
                <c:pt idx="13">
                  <c:v>20人以下（N=67）</c:v>
                </c:pt>
                <c:pt idx="14">
                  <c:v>21人以上100人以下（N=86）</c:v>
                </c:pt>
                <c:pt idx="15">
                  <c:v>101人以上（N=57）</c:v>
                </c:pt>
                <c:pt idx="16">
                  <c:v>【 その他 】　　　　　　　　　　　　　　　　　</c:v>
                </c:pt>
                <c:pt idx="17">
                  <c:v>20人以下（N=62）</c:v>
                </c:pt>
                <c:pt idx="18">
                  <c:v>21人以上100人以下（N=38）</c:v>
                </c:pt>
                <c:pt idx="19">
                  <c:v>101人以上（N=18）</c:v>
                </c:pt>
              </c:strCache>
            </c:strRef>
          </c:cat>
          <c:val>
            <c:numRef>
              <c:f>'Q19.OT系DXへの取り組み状況（位置づけ＆従業員別）'!$N$7:$N$26</c:f>
              <c:numCache>
                <c:formatCode>0.0%</c:formatCode>
                <c:ptCount val="20"/>
                <c:pt idx="1">
                  <c:v>0.35384615384615387</c:v>
                </c:pt>
                <c:pt idx="2">
                  <c:v>0.34020618556701032</c:v>
                </c:pt>
                <c:pt idx="3">
                  <c:v>0.20338983050847459</c:v>
                </c:pt>
                <c:pt idx="5">
                  <c:v>0.42253521126760563</c:v>
                </c:pt>
                <c:pt idx="6">
                  <c:v>0.32773109243697479</c:v>
                </c:pt>
                <c:pt idx="7">
                  <c:v>0.29870129870129869</c:v>
                </c:pt>
                <c:pt idx="9">
                  <c:v>0.48484848484848486</c:v>
                </c:pt>
                <c:pt idx="10">
                  <c:v>0.41975308641975306</c:v>
                </c:pt>
                <c:pt idx="11">
                  <c:v>0.45714285714285713</c:v>
                </c:pt>
                <c:pt idx="13">
                  <c:v>0.53731343283582089</c:v>
                </c:pt>
                <c:pt idx="14">
                  <c:v>0.60465116279069764</c:v>
                </c:pt>
                <c:pt idx="15">
                  <c:v>0.50877192982456143</c:v>
                </c:pt>
                <c:pt idx="17">
                  <c:v>0.61290322580645162</c:v>
                </c:pt>
                <c:pt idx="18">
                  <c:v>0.47368421052631576</c:v>
                </c:pt>
                <c:pt idx="19">
                  <c:v>0.5</c:v>
                </c:pt>
              </c:numCache>
            </c:numRef>
          </c:val>
          <c:extLst>
            <c:ext xmlns:c16="http://schemas.microsoft.com/office/drawing/2014/chart" uri="{C3380CC4-5D6E-409C-BE32-E72D297353CC}">
              <c16:uniqueId val="{00000003-7DA1-4B54-9FFA-5F0D575B74D9}"/>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5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38023650524245356"/>
          <c:y val="0.94399610085133112"/>
          <c:w val="0.51433333333333331"/>
          <c:h val="4.2687244057211443E-2"/>
        </c:manualLayout>
      </c:layout>
      <c:overlay val="0"/>
      <c:spPr>
        <a:noFill/>
        <a:ln>
          <a:noFill/>
        </a:ln>
        <a:effectLst/>
      </c:spPr>
      <c:txPr>
        <a:bodyPr rot="0" vert="horz"/>
        <a:lstStyle/>
        <a:p>
          <a:pPr>
            <a:defRPr sz="1000"/>
          </a:pPr>
          <a:endParaRPr lang="ja-JP"/>
        </a:p>
      </c:txPr>
    </c:legend>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'Q19.OT系DXへの取り組み状況（位置づけ＆従業員別）'!$D$3</c:f>
          <c:strCache>
            <c:ptCount val="1"/>
          </c:strCache>
        </c:strRef>
      </c:tx>
      <c:layout>
        <c:manualLayout>
          <c:xMode val="edge"/>
          <c:yMode val="edge"/>
          <c:x val="3.3953910869697339E-2"/>
          <c:y val="0"/>
        </c:manualLayout>
      </c:layout>
      <c:overlay val="0"/>
    </c:title>
    <c:autoTitleDeleted val="0"/>
    <c:plotArea>
      <c:layout>
        <c:manualLayout>
          <c:layoutTarget val="inner"/>
          <c:xMode val="edge"/>
          <c:yMode val="edge"/>
          <c:x val="0.32407087542087543"/>
          <c:y val="6.2924561864154654E-2"/>
          <c:w val="0.63215269360269355"/>
          <c:h val="0.69216913580246908"/>
        </c:manualLayout>
      </c:layout>
      <c:barChart>
        <c:barDir val="bar"/>
        <c:grouping val="stacked"/>
        <c:varyColors val="0"/>
        <c:ser>
          <c:idx val="0"/>
          <c:order val="0"/>
          <c:tx>
            <c:strRef>
              <c:f>'Q19.OT系DXへの取り組み状況【ABCD】 '!$K$6</c:f>
              <c:strCache>
                <c:ptCount val="1"/>
                <c:pt idx="0">
                  <c:v>実施中</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'Q19.OT系DXへの取り組み状況【ABCD】 '!$J$7:$J$10</c:f>
              <c:strCache>
                <c:ptCount val="4"/>
                <c:pt idx="0">
                  <c:v>ユーザー企業（N=280）</c:v>
                </c:pt>
                <c:pt idx="1">
                  <c:v>メーカー企業（N=338）</c:v>
                </c:pt>
                <c:pt idx="2">
                  <c:v>サブシステム提供企業（N=215）</c:v>
                </c:pt>
                <c:pt idx="3">
                  <c:v>サービス提供企業（N=210）</c:v>
                </c:pt>
              </c:strCache>
            </c:strRef>
          </c:cat>
          <c:val>
            <c:numRef>
              <c:f>'Q19.OT系DXへの取り組み状況【ABCD】 '!$K$7:$K$10</c:f>
              <c:numCache>
                <c:formatCode>0.0%</c:formatCode>
                <c:ptCount val="4"/>
                <c:pt idx="0">
                  <c:v>0.17857142857142858</c:v>
                </c:pt>
                <c:pt idx="1">
                  <c:v>0.17455621301775148</c:v>
                </c:pt>
                <c:pt idx="2">
                  <c:v>0.10697674418604651</c:v>
                </c:pt>
                <c:pt idx="3">
                  <c:v>6.6666666666666666E-2</c:v>
                </c:pt>
              </c:numCache>
            </c:numRef>
          </c:val>
          <c:extLst>
            <c:ext xmlns:c16="http://schemas.microsoft.com/office/drawing/2014/chart" uri="{C3380CC4-5D6E-409C-BE32-E72D297353CC}">
              <c16:uniqueId val="{00000000-D5BD-43F3-8429-0269E478006A}"/>
            </c:ext>
          </c:extLst>
        </c:ser>
        <c:ser>
          <c:idx val="1"/>
          <c:order val="1"/>
          <c:tx>
            <c:strRef>
              <c:f>'Q19.OT系DXへの取り組み状況【ABCD】 '!$L$6</c:f>
              <c:strCache>
                <c:ptCount val="1"/>
                <c:pt idx="0">
                  <c:v>準備中</c:v>
                </c:pt>
              </c:strCache>
            </c:strRef>
          </c:tx>
          <c:spPr>
            <a:solidFill>
              <a:srgbClr val="FFCC99"/>
            </a:solidFill>
            <a:ln>
              <a:solidFill>
                <a:schemeClr val="tx1"/>
              </a:solid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BD-43F3-8429-0269E478006A}"/>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BD-43F3-8429-0269E478006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'Q19.OT系DXへの取り組み状況【ABCD】 '!$J$7:$J$10</c:f>
              <c:strCache>
                <c:ptCount val="4"/>
                <c:pt idx="0">
                  <c:v>ユーザー企業（N=280）</c:v>
                </c:pt>
                <c:pt idx="1">
                  <c:v>メーカー企業（N=338）</c:v>
                </c:pt>
                <c:pt idx="2">
                  <c:v>サブシステム提供企業（N=215）</c:v>
                </c:pt>
                <c:pt idx="3">
                  <c:v>サービス提供企業（N=210）</c:v>
                </c:pt>
              </c:strCache>
            </c:strRef>
          </c:cat>
          <c:val>
            <c:numRef>
              <c:f>'Q19.OT系DXへの取り組み状況【ABCD】 '!$L$7:$L$10</c:f>
              <c:numCache>
                <c:formatCode>0.0%</c:formatCode>
                <c:ptCount val="4"/>
                <c:pt idx="0">
                  <c:v>0.16428571428571428</c:v>
                </c:pt>
                <c:pt idx="1">
                  <c:v>0.15976331360946747</c:v>
                </c:pt>
                <c:pt idx="2">
                  <c:v>0.10232558139534884</c:v>
                </c:pt>
                <c:pt idx="3">
                  <c:v>9.0476190476190474E-2</c:v>
                </c:pt>
              </c:numCache>
            </c:numRef>
          </c:val>
          <c:extLst>
            <c:ext xmlns:c16="http://schemas.microsoft.com/office/drawing/2014/chart" uri="{C3380CC4-5D6E-409C-BE32-E72D297353CC}">
              <c16:uniqueId val="{00000003-D5BD-43F3-8429-0269E478006A}"/>
            </c:ext>
          </c:extLst>
        </c:ser>
        <c:ser>
          <c:idx val="2"/>
          <c:order val="2"/>
          <c:tx>
            <c:strRef>
              <c:f>'Q19.OT系DXへの取り組み状況【ABCD】 '!$M$6</c:f>
              <c:strCache>
                <c:ptCount val="1"/>
                <c:pt idx="0">
                  <c:v>検討中</c:v>
                </c:pt>
              </c:strCache>
            </c:strRef>
          </c:tx>
          <c:spPr>
            <a:solidFill>
              <a:srgbClr val="FFFF99"/>
            </a:solidFill>
            <a:ln>
              <a:solidFill>
                <a:schemeClr val="tx1"/>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'Q19.OT系DXへの取り組み状況【ABCD】 '!$J$7:$J$10</c:f>
              <c:strCache>
                <c:ptCount val="4"/>
                <c:pt idx="0">
                  <c:v>ユーザー企業（N=280）</c:v>
                </c:pt>
                <c:pt idx="1">
                  <c:v>メーカー企業（N=338）</c:v>
                </c:pt>
                <c:pt idx="2">
                  <c:v>サブシステム提供企業（N=215）</c:v>
                </c:pt>
                <c:pt idx="3">
                  <c:v>サービス提供企業（N=210）</c:v>
                </c:pt>
              </c:strCache>
            </c:strRef>
          </c:cat>
          <c:val>
            <c:numRef>
              <c:f>'Q19.OT系DXへの取り組み状況【ABCD】 '!$M$7:$M$10</c:f>
              <c:numCache>
                <c:formatCode>0.0%</c:formatCode>
                <c:ptCount val="4"/>
                <c:pt idx="0">
                  <c:v>0.37142857142857144</c:v>
                </c:pt>
                <c:pt idx="1">
                  <c:v>0.30473372781065089</c:v>
                </c:pt>
                <c:pt idx="2">
                  <c:v>0.33488372093023255</c:v>
                </c:pt>
                <c:pt idx="3">
                  <c:v>0.2857142857142857</c:v>
                </c:pt>
              </c:numCache>
            </c:numRef>
          </c:val>
          <c:extLst>
            <c:ext xmlns:c16="http://schemas.microsoft.com/office/drawing/2014/chart" uri="{C3380CC4-5D6E-409C-BE32-E72D297353CC}">
              <c16:uniqueId val="{00000004-D5BD-43F3-8429-0269E478006A}"/>
            </c:ext>
          </c:extLst>
        </c:ser>
        <c:ser>
          <c:idx val="3"/>
          <c:order val="3"/>
          <c:tx>
            <c:strRef>
              <c:f>'Q19.OT系DXへの取り組み状況【ABCD】 '!$N$6</c:f>
              <c:strCache>
                <c:ptCount val="1"/>
                <c:pt idx="0">
                  <c:v>していない</c:v>
                </c:pt>
              </c:strCache>
            </c:strRef>
          </c:tx>
          <c:spPr>
            <a:solidFill>
              <a:srgbClr val="2E75B6"/>
            </a:solidFill>
            <a:ln>
              <a:solidFill>
                <a:schemeClr val="tx1"/>
              </a:solidFill>
            </a:ln>
            <a:effectLst/>
          </c:spPr>
          <c:invertIfNegative val="0"/>
          <c:dLbls>
            <c:numFmt formatCode="0%" sourceLinked="0"/>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 '!$J$7:$J$10</c:f>
              <c:strCache>
                <c:ptCount val="4"/>
                <c:pt idx="0">
                  <c:v>ユーザー企業（N=280）</c:v>
                </c:pt>
                <c:pt idx="1">
                  <c:v>メーカー企業（N=338）</c:v>
                </c:pt>
                <c:pt idx="2">
                  <c:v>サブシステム提供企業（N=215）</c:v>
                </c:pt>
                <c:pt idx="3">
                  <c:v>サービス提供企業（N=210）</c:v>
                </c:pt>
              </c:strCache>
            </c:strRef>
          </c:cat>
          <c:val>
            <c:numRef>
              <c:f>'Q19.OT系DXへの取り組み状況【ABCD】 '!$N$7:$N$10</c:f>
              <c:numCache>
                <c:formatCode>0.0%</c:formatCode>
                <c:ptCount val="4"/>
                <c:pt idx="0">
                  <c:v>0.2857142857142857</c:v>
                </c:pt>
                <c:pt idx="1">
                  <c:v>0.36094674556213019</c:v>
                </c:pt>
                <c:pt idx="2">
                  <c:v>0.45581395348837211</c:v>
                </c:pt>
                <c:pt idx="3">
                  <c:v>0.55714285714285716</c:v>
                </c:pt>
              </c:numCache>
            </c:numRef>
          </c:val>
          <c:extLst>
            <c:ext xmlns:c16="http://schemas.microsoft.com/office/drawing/2014/chart" uri="{C3380CC4-5D6E-409C-BE32-E72D297353CC}">
              <c16:uniqueId val="{00000005-D5BD-43F3-8429-0269E478006A}"/>
            </c:ext>
          </c:extLst>
        </c:ser>
        <c:dLbls>
          <c:dLblPos val="ctr"/>
          <c:showLegendKey val="0"/>
          <c:showVal val="1"/>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6215572390572386"/>
          <c:y val="0.86560123456790128"/>
          <c:w val="0.78748181818181817"/>
          <c:h val="0.12108209876543211"/>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61515929702"/>
          <c:y val="5.027909500142768E-2"/>
          <c:w val="0.6335587962962963"/>
          <c:h val="0.87822476851851838"/>
        </c:manualLayout>
      </c:layout>
      <c:barChart>
        <c:barDir val="bar"/>
        <c:grouping val="stacked"/>
        <c:varyColors val="0"/>
        <c:ser>
          <c:idx val="0"/>
          <c:order val="0"/>
          <c:tx>
            <c:strRef>
              <c:f>'Q19.OT系DXへの取り組み状況【ABCD】競争優位 (2)'!$U$6</c:f>
              <c:strCache>
                <c:ptCount val="1"/>
                <c:pt idx="0">
                  <c:v>実施中</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1E-450E-977D-8445161B108A}"/>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1E-450E-977D-8445161B108A}"/>
                </c:ext>
              </c:extLst>
            </c:dLbl>
            <c:dLbl>
              <c:idx val="5"/>
              <c:delete val="1"/>
              <c:extLst>
                <c:ext xmlns:c15="http://schemas.microsoft.com/office/drawing/2012/chart" uri="{CE6537A1-D6FC-4f65-9D91-7224C49458BB}"/>
                <c:ext xmlns:c16="http://schemas.microsoft.com/office/drawing/2014/chart" uri="{C3380CC4-5D6E-409C-BE32-E72D297353CC}">
                  <c16:uniqueId val="{00000001-7C1E-450E-977D-8445161B108A}"/>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C1E-450E-977D-8445161B108A}"/>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1E-450E-977D-8445161B108A}"/>
                </c:ext>
              </c:extLst>
            </c:dLbl>
            <c:dLbl>
              <c:idx val="10"/>
              <c:delete val="1"/>
              <c:extLst>
                <c:ext xmlns:c15="http://schemas.microsoft.com/office/drawing/2012/chart" uri="{CE6537A1-D6FC-4f65-9D91-7224C49458BB}"/>
                <c:ext xmlns:c16="http://schemas.microsoft.com/office/drawing/2014/chart" uri="{C3380CC4-5D6E-409C-BE32-E72D297353CC}">
                  <c16:uniqueId val="{00000002-7C1E-450E-977D-8445161B108A}"/>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C1E-450E-977D-8445161B108A}"/>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1E-450E-977D-8445161B108A}"/>
                </c:ext>
              </c:extLst>
            </c:dLbl>
            <c:dLbl>
              <c:idx val="15"/>
              <c:delete val="1"/>
              <c:extLst>
                <c:ext xmlns:c15="http://schemas.microsoft.com/office/drawing/2012/chart" uri="{CE6537A1-D6FC-4f65-9D91-7224C49458BB}"/>
                <c:ext xmlns:c16="http://schemas.microsoft.com/office/drawing/2014/chart" uri="{C3380CC4-5D6E-409C-BE32-E72D297353CC}">
                  <c16:uniqueId val="{00000003-7C1E-450E-977D-8445161B108A}"/>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1E-450E-977D-8445161B108A}"/>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1E-450E-977D-8445161B108A}"/>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(2)'!$T$7:$T$26</c:f>
              <c:strCache>
                <c:ptCount val="20"/>
                <c:pt idx="0">
                  <c:v>【 A.技術開発力 】         </c:v>
                </c:pt>
                <c:pt idx="1">
                  <c:v>A.ユーザー企業（n=  86）</c:v>
                </c:pt>
                <c:pt idx="2">
                  <c:v>B.メーカー企業（n=174）</c:v>
                </c:pt>
                <c:pt idx="3">
                  <c:v>C.サブシステム提供企業（n=101）</c:v>
                </c:pt>
                <c:pt idx="4">
                  <c:v>D.サービス提供企業（n=  78）</c:v>
                </c:pt>
                <c:pt idx="5">
                  <c:v>【 B.製品・サービスの品質 】    </c:v>
                </c:pt>
                <c:pt idx="6">
                  <c:v>A.ユーザー企業（n=127）</c:v>
                </c:pt>
                <c:pt idx="7">
                  <c:v>B.メーカー企業（n=126）</c:v>
                </c:pt>
                <c:pt idx="8">
                  <c:v>C.サブシステム提供企業（n=  86）</c:v>
                </c:pt>
                <c:pt idx="9">
                  <c:v>D.サービス提供企業（n=  79）</c:v>
                </c:pt>
                <c:pt idx="10">
                  <c:v>【 F.現場力(課題発見・問題解決) 】</c:v>
                </c:pt>
                <c:pt idx="11">
                  <c:v>A.ユーザー企業（n=100）</c:v>
                </c:pt>
                <c:pt idx="12">
                  <c:v>B.メーカー企業（n=144）</c:v>
                </c:pt>
                <c:pt idx="13">
                  <c:v>C.サブシステム提供企業（n=  79）</c:v>
                </c:pt>
                <c:pt idx="14">
                  <c:v>D.サービス提供企業（n=  81）</c:v>
                </c:pt>
                <c:pt idx="15">
                  <c:v>【 G.変化に対する対応力 】     </c:v>
                </c:pt>
                <c:pt idx="16">
                  <c:v>A.ユーザー企業（n=  85）</c:v>
                </c:pt>
                <c:pt idx="17">
                  <c:v>B.メーカー企業（n=125）</c:v>
                </c:pt>
                <c:pt idx="18">
                  <c:v>C.サブシステム提供企業（n=  72）</c:v>
                </c:pt>
                <c:pt idx="19">
                  <c:v>D.サービス提供企業（n=  66）</c:v>
                </c:pt>
              </c:strCache>
            </c:strRef>
          </c:cat>
          <c:val>
            <c:numRef>
              <c:f>'Q19.OT系DXへの取り組み状況【ABCD】競争優位 (2)'!$U$7:$U$26</c:f>
              <c:numCache>
                <c:formatCode>0.0%</c:formatCode>
                <c:ptCount val="20"/>
                <c:pt idx="0" formatCode="General">
                  <c:v>0</c:v>
                </c:pt>
                <c:pt idx="1">
                  <c:v>7.857142857142857E-2</c:v>
                </c:pt>
                <c:pt idx="2">
                  <c:v>0.1242603550295858</c:v>
                </c:pt>
                <c:pt idx="3">
                  <c:v>7.441860465116279E-2</c:v>
                </c:pt>
                <c:pt idx="4">
                  <c:v>2.8571428571428571E-2</c:v>
                </c:pt>
                <c:pt idx="5" formatCode="General">
                  <c:v>0</c:v>
                </c:pt>
                <c:pt idx="6">
                  <c:v>0.10714285714285714</c:v>
                </c:pt>
                <c:pt idx="7">
                  <c:v>8.5798816568047331E-2</c:v>
                </c:pt>
                <c:pt idx="8">
                  <c:v>5.1162790697674418E-2</c:v>
                </c:pt>
                <c:pt idx="9">
                  <c:v>3.3333333333333333E-2</c:v>
                </c:pt>
                <c:pt idx="10" formatCode="General">
                  <c:v>0</c:v>
                </c:pt>
                <c:pt idx="11">
                  <c:v>8.5714285714285715E-2</c:v>
                </c:pt>
                <c:pt idx="12">
                  <c:v>8.8757396449704137E-2</c:v>
                </c:pt>
                <c:pt idx="13">
                  <c:v>3.7209302325581395E-2</c:v>
                </c:pt>
                <c:pt idx="14">
                  <c:v>3.3333333333333333E-2</c:v>
                </c:pt>
                <c:pt idx="15" formatCode="General">
                  <c:v>0</c:v>
                </c:pt>
                <c:pt idx="16">
                  <c:v>6.4285714285714279E-2</c:v>
                </c:pt>
                <c:pt idx="17">
                  <c:v>7.3964497041420121E-2</c:v>
                </c:pt>
                <c:pt idx="18">
                  <c:v>3.7209302325581395E-2</c:v>
                </c:pt>
                <c:pt idx="19">
                  <c:v>2.3809523809523808E-2</c:v>
                </c:pt>
              </c:numCache>
            </c:numRef>
          </c:val>
          <c:extLst>
            <c:ext xmlns:c16="http://schemas.microsoft.com/office/drawing/2014/chart" uri="{C3380CC4-5D6E-409C-BE32-E72D297353CC}">
              <c16:uniqueId val="{00000004-7C1E-450E-977D-8445161B108A}"/>
            </c:ext>
          </c:extLst>
        </c:ser>
        <c:ser>
          <c:idx val="1"/>
          <c:order val="1"/>
          <c:tx>
            <c:strRef>
              <c:f>'Q19.OT系DXへの取り組み状況【ABCD】競争優位 (2)'!$V$6</c:f>
              <c:strCache>
                <c:ptCount val="1"/>
                <c:pt idx="0">
                  <c:v>準備中</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C1E-450E-977D-8445161B108A}"/>
                </c:ext>
              </c:extLst>
            </c:dLbl>
            <c:dLbl>
              <c:idx val="5"/>
              <c:delete val="1"/>
              <c:extLst>
                <c:ext xmlns:c15="http://schemas.microsoft.com/office/drawing/2012/chart" uri="{CE6537A1-D6FC-4f65-9D91-7224C49458BB}"/>
                <c:ext xmlns:c16="http://schemas.microsoft.com/office/drawing/2014/chart" uri="{C3380CC4-5D6E-409C-BE32-E72D297353CC}">
                  <c16:uniqueId val="{00000006-7C1E-450E-977D-8445161B108A}"/>
                </c:ext>
              </c:extLst>
            </c:dLbl>
            <c:dLbl>
              <c:idx val="10"/>
              <c:delete val="1"/>
              <c:extLst>
                <c:ext xmlns:c15="http://schemas.microsoft.com/office/drawing/2012/chart" uri="{CE6537A1-D6FC-4f65-9D91-7224C49458BB}"/>
                <c:ext xmlns:c16="http://schemas.microsoft.com/office/drawing/2014/chart" uri="{C3380CC4-5D6E-409C-BE32-E72D297353CC}">
                  <c16:uniqueId val="{00000007-7C1E-450E-977D-8445161B108A}"/>
                </c:ext>
              </c:extLst>
            </c:dLbl>
            <c:dLbl>
              <c:idx val="15"/>
              <c:delete val="1"/>
              <c:extLst>
                <c:ext xmlns:c15="http://schemas.microsoft.com/office/drawing/2012/chart" uri="{CE6537A1-D6FC-4f65-9D91-7224C49458BB}"/>
                <c:ext xmlns:c16="http://schemas.microsoft.com/office/drawing/2014/chart" uri="{C3380CC4-5D6E-409C-BE32-E72D297353CC}">
                  <c16:uniqueId val="{00000008-7C1E-450E-977D-8445161B108A}"/>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(2)'!$T$7:$T$26</c:f>
              <c:strCache>
                <c:ptCount val="20"/>
                <c:pt idx="0">
                  <c:v>【 A.技術開発力 】         </c:v>
                </c:pt>
                <c:pt idx="1">
                  <c:v>A.ユーザー企業（n=  86）</c:v>
                </c:pt>
                <c:pt idx="2">
                  <c:v>B.メーカー企業（n=174）</c:v>
                </c:pt>
                <c:pt idx="3">
                  <c:v>C.サブシステム提供企業（n=101）</c:v>
                </c:pt>
                <c:pt idx="4">
                  <c:v>D.サービス提供企業（n=  78）</c:v>
                </c:pt>
                <c:pt idx="5">
                  <c:v>【 B.製品・サービスの品質 】    </c:v>
                </c:pt>
                <c:pt idx="6">
                  <c:v>A.ユーザー企業（n=127）</c:v>
                </c:pt>
                <c:pt idx="7">
                  <c:v>B.メーカー企業（n=126）</c:v>
                </c:pt>
                <c:pt idx="8">
                  <c:v>C.サブシステム提供企業（n=  86）</c:v>
                </c:pt>
                <c:pt idx="9">
                  <c:v>D.サービス提供企業（n=  79）</c:v>
                </c:pt>
                <c:pt idx="10">
                  <c:v>【 F.現場力(課題発見・問題解決) 】</c:v>
                </c:pt>
                <c:pt idx="11">
                  <c:v>A.ユーザー企業（n=100）</c:v>
                </c:pt>
                <c:pt idx="12">
                  <c:v>B.メーカー企業（n=144）</c:v>
                </c:pt>
                <c:pt idx="13">
                  <c:v>C.サブシステム提供企業（n=  79）</c:v>
                </c:pt>
                <c:pt idx="14">
                  <c:v>D.サービス提供企業（n=  81）</c:v>
                </c:pt>
                <c:pt idx="15">
                  <c:v>【 G.変化に対する対応力 】     </c:v>
                </c:pt>
                <c:pt idx="16">
                  <c:v>A.ユーザー企業（n=  85）</c:v>
                </c:pt>
                <c:pt idx="17">
                  <c:v>B.メーカー企業（n=125）</c:v>
                </c:pt>
                <c:pt idx="18">
                  <c:v>C.サブシステム提供企業（n=  72）</c:v>
                </c:pt>
                <c:pt idx="19">
                  <c:v>D.サービス提供企業（n=  66）</c:v>
                </c:pt>
              </c:strCache>
            </c:strRef>
          </c:cat>
          <c:val>
            <c:numRef>
              <c:f>'Q19.OT系DXへの取り組み状況【ABCD】競争優位 (2)'!$V$7:$V$26</c:f>
              <c:numCache>
                <c:formatCode>0.0%</c:formatCode>
                <c:ptCount val="20"/>
                <c:pt idx="0" formatCode="General">
                  <c:v>0</c:v>
                </c:pt>
                <c:pt idx="1">
                  <c:v>6.4285714285714279E-2</c:v>
                </c:pt>
                <c:pt idx="2">
                  <c:v>7.6923076923076927E-2</c:v>
                </c:pt>
                <c:pt idx="3">
                  <c:v>4.6511627906976744E-2</c:v>
                </c:pt>
                <c:pt idx="4">
                  <c:v>4.2857142857142858E-2</c:v>
                </c:pt>
                <c:pt idx="5" formatCode="General">
                  <c:v>0</c:v>
                </c:pt>
                <c:pt idx="6">
                  <c:v>6.0714285714285714E-2</c:v>
                </c:pt>
                <c:pt idx="7">
                  <c:v>4.4378698224852069E-2</c:v>
                </c:pt>
                <c:pt idx="8">
                  <c:v>3.255813953488372E-2</c:v>
                </c:pt>
                <c:pt idx="9">
                  <c:v>2.3809523809523808E-2</c:v>
                </c:pt>
                <c:pt idx="10" formatCode="General">
                  <c:v>0</c:v>
                </c:pt>
                <c:pt idx="11">
                  <c:v>6.0714285714285714E-2</c:v>
                </c:pt>
                <c:pt idx="12">
                  <c:v>5.9171597633136092E-2</c:v>
                </c:pt>
                <c:pt idx="13">
                  <c:v>3.255813953488372E-2</c:v>
                </c:pt>
                <c:pt idx="14">
                  <c:v>3.8095238095238099E-2</c:v>
                </c:pt>
                <c:pt idx="15" formatCode="General">
                  <c:v>0</c:v>
                </c:pt>
                <c:pt idx="16">
                  <c:v>5.3571428571428568E-2</c:v>
                </c:pt>
                <c:pt idx="17">
                  <c:v>4.4378698224852069E-2</c:v>
                </c:pt>
                <c:pt idx="18">
                  <c:v>3.7209302325581395E-2</c:v>
                </c:pt>
                <c:pt idx="19">
                  <c:v>2.3809523809523808E-2</c:v>
                </c:pt>
              </c:numCache>
            </c:numRef>
          </c:val>
          <c:extLst>
            <c:ext xmlns:c16="http://schemas.microsoft.com/office/drawing/2014/chart" uri="{C3380CC4-5D6E-409C-BE32-E72D297353CC}">
              <c16:uniqueId val="{00000009-7C1E-450E-977D-8445161B108A}"/>
            </c:ext>
          </c:extLst>
        </c:ser>
        <c:ser>
          <c:idx val="2"/>
          <c:order val="2"/>
          <c:tx>
            <c:strRef>
              <c:f>'Q19.OT系DXへの取り組み状況【ABCD】競争優位 (2)'!$W$6</c:f>
              <c:strCache>
                <c:ptCount val="1"/>
                <c:pt idx="0">
                  <c:v>検討中</c:v>
                </c:pt>
              </c:strCache>
            </c:strRef>
          </c:tx>
          <c:spPr>
            <a:solidFill>
              <a:srgbClr val="FFFF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7C1E-450E-977D-8445161B108A}"/>
                </c:ext>
              </c:extLst>
            </c:dLbl>
            <c:dLbl>
              <c:idx val="5"/>
              <c:delete val="1"/>
              <c:extLst>
                <c:ext xmlns:c15="http://schemas.microsoft.com/office/drawing/2012/chart" uri="{CE6537A1-D6FC-4f65-9D91-7224C49458BB}"/>
                <c:ext xmlns:c16="http://schemas.microsoft.com/office/drawing/2014/chart" uri="{C3380CC4-5D6E-409C-BE32-E72D297353CC}">
                  <c16:uniqueId val="{0000000B-7C1E-450E-977D-8445161B108A}"/>
                </c:ext>
              </c:extLst>
            </c:dLbl>
            <c:dLbl>
              <c:idx val="10"/>
              <c:delete val="1"/>
              <c:extLst>
                <c:ext xmlns:c15="http://schemas.microsoft.com/office/drawing/2012/chart" uri="{CE6537A1-D6FC-4f65-9D91-7224C49458BB}"/>
                <c:ext xmlns:c16="http://schemas.microsoft.com/office/drawing/2014/chart" uri="{C3380CC4-5D6E-409C-BE32-E72D297353CC}">
                  <c16:uniqueId val="{0000000C-7C1E-450E-977D-8445161B108A}"/>
                </c:ext>
              </c:extLst>
            </c:dLbl>
            <c:dLbl>
              <c:idx val="15"/>
              <c:delete val="1"/>
              <c:extLst>
                <c:ext xmlns:c15="http://schemas.microsoft.com/office/drawing/2012/chart" uri="{CE6537A1-D6FC-4f65-9D91-7224C49458BB}"/>
                <c:ext xmlns:c16="http://schemas.microsoft.com/office/drawing/2014/chart" uri="{C3380CC4-5D6E-409C-BE32-E72D297353CC}">
                  <c16:uniqueId val="{0000000D-7C1E-450E-977D-8445161B108A}"/>
                </c:ext>
              </c:extLst>
            </c:dLbl>
            <c:numFmt formatCode="0%" sourceLinked="0"/>
            <c:spPr>
              <a:noFill/>
              <a:ln>
                <a:noFill/>
              </a:ln>
              <a:effectLst/>
            </c:spPr>
            <c:txPr>
              <a:bodyPr/>
              <a:lstStyle/>
              <a:p>
                <a:pPr>
                  <a:defRPr sz="900">
                    <a:solidFill>
                      <a:sysClr val="windowText" lastClr="000000"/>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(2)'!$T$7:$T$26</c:f>
              <c:strCache>
                <c:ptCount val="20"/>
                <c:pt idx="0">
                  <c:v>【 A.技術開発力 】         </c:v>
                </c:pt>
                <c:pt idx="1">
                  <c:v>A.ユーザー企業（n=  86）</c:v>
                </c:pt>
                <c:pt idx="2">
                  <c:v>B.メーカー企業（n=174）</c:v>
                </c:pt>
                <c:pt idx="3">
                  <c:v>C.サブシステム提供企業（n=101）</c:v>
                </c:pt>
                <c:pt idx="4">
                  <c:v>D.サービス提供企業（n=  78）</c:v>
                </c:pt>
                <c:pt idx="5">
                  <c:v>【 B.製品・サービスの品質 】    </c:v>
                </c:pt>
                <c:pt idx="6">
                  <c:v>A.ユーザー企業（n=127）</c:v>
                </c:pt>
                <c:pt idx="7">
                  <c:v>B.メーカー企業（n=126）</c:v>
                </c:pt>
                <c:pt idx="8">
                  <c:v>C.サブシステム提供企業（n=  86）</c:v>
                </c:pt>
                <c:pt idx="9">
                  <c:v>D.サービス提供企業（n=  79）</c:v>
                </c:pt>
                <c:pt idx="10">
                  <c:v>【 F.現場力(課題発見・問題解決) 】</c:v>
                </c:pt>
                <c:pt idx="11">
                  <c:v>A.ユーザー企業（n=100）</c:v>
                </c:pt>
                <c:pt idx="12">
                  <c:v>B.メーカー企業（n=144）</c:v>
                </c:pt>
                <c:pt idx="13">
                  <c:v>C.サブシステム提供企業（n=  79）</c:v>
                </c:pt>
                <c:pt idx="14">
                  <c:v>D.サービス提供企業（n=  81）</c:v>
                </c:pt>
                <c:pt idx="15">
                  <c:v>【 G.変化に対する対応力 】     </c:v>
                </c:pt>
                <c:pt idx="16">
                  <c:v>A.ユーザー企業（n=  85）</c:v>
                </c:pt>
                <c:pt idx="17">
                  <c:v>B.メーカー企業（n=125）</c:v>
                </c:pt>
                <c:pt idx="18">
                  <c:v>C.サブシステム提供企業（n=  72）</c:v>
                </c:pt>
                <c:pt idx="19">
                  <c:v>D.サービス提供企業（n=  66）</c:v>
                </c:pt>
              </c:strCache>
            </c:strRef>
          </c:cat>
          <c:val>
            <c:numRef>
              <c:f>'Q19.OT系DXへの取り組み状況【ABCD】競争優位 (2)'!$W$7:$W$26</c:f>
              <c:numCache>
                <c:formatCode>0.0%</c:formatCode>
                <c:ptCount val="20"/>
                <c:pt idx="0" formatCode="General">
                  <c:v>0</c:v>
                </c:pt>
                <c:pt idx="1">
                  <c:v>9.6428571428571433E-2</c:v>
                </c:pt>
                <c:pt idx="2">
                  <c:v>0.13313609467455623</c:v>
                </c:pt>
                <c:pt idx="3">
                  <c:v>0.13488372093023257</c:v>
                </c:pt>
                <c:pt idx="4">
                  <c:v>0.11904761904761904</c:v>
                </c:pt>
                <c:pt idx="5" formatCode="General">
                  <c:v>0</c:v>
                </c:pt>
                <c:pt idx="6">
                  <c:v>0.18214285714285713</c:v>
                </c:pt>
                <c:pt idx="7">
                  <c:v>0.10946745562130178</c:v>
                </c:pt>
                <c:pt idx="8">
                  <c:v>0.13953488372093023</c:v>
                </c:pt>
                <c:pt idx="9">
                  <c:v>0.10952380952380952</c:v>
                </c:pt>
                <c:pt idx="10" formatCode="General">
                  <c:v>0</c:v>
                </c:pt>
                <c:pt idx="11">
                  <c:v>0.11785714285714285</c:v>
                </c:pt>
                <c:pt idx="12">
                  <c:v>0.10946745562130178</c:v>
                </c:pt>
                <c:pt idx="13">
                  <c:v>0.16744186046511628</c:v>
                </c:pt>
                <c:pt idx="14">
                  <c:v>0.10476190476190476</c:v>
                </c:pt>
                <c:pt idx="15" formatCode="General">
                  <c:v>0</c:v>
                </c:pt>
                <c:pt idx="16">
                  <c:v>9.6428571428571433E-2</c:v>
                </c:pt>
                <c:pt idx="17">
                  <c:v>0.10946745562130178</c:v>
                </c:pt>
                <c:pt idx="18">
                  <c:v>0.13023255813953488</c:v>
                </c:pt>
                <c:pt idx="19">
                  <c:v>8.5714285714285715E-2</c:v>
                </c:pt>
              </c:numCache>
            </c:numRef>
          </c:val>
          <c:extLst>
            <c:ext xmlns:c16="http://schemas.microsoft.com/office/drawing/2014/chart" uri="{C3380CC4-5D6E-409C-BE32-E72D297353CC}">
              <c16:uniqueId val="{0000000E-7C1E-450E-977D-8445161B108A}"/>
            </c:ext>
          </c:extLst>
        </c:ser>
        <c:ser>
          <c:idx val="3"/>
          <c:order val="3"/>
          <c:tx>
            <c:strRef>
              <c:f>'Q19.OT系DXへの取り組み状況【ABCD】競争優位 (2)'!$X$6</c:f>
              <c:strCache>
                <c:ptCount val="1"/>
                <c:pt idx="0">
                  <c:v>していない</c:v>
                </c:pt>
              </c:strCache>
            </c:strRef>
          </c:tx>
          <c:spPr>
            <a:solidFill>
              <a:srgbClr val="2E75B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7C1E-450E-977D-8445161B108A}"/>
                </c:ext>
              </c:extLst>
            </c:dLbl>
            <c:dLbl>
              <c:idx val="5"/>
              <c:delete val="1"/>
              <c:extLst>
                <c:ext xmlns:c15="http://schemas.microsoft.com/office/drawing/2012/chart" uri="{CE6537A1-D6FC-4f65-9D91-7224C49458BB}"/>
                <c:ext xmlns:c16="http://schemas.microsoft.com/office/drawing/2014/chart" uri="{C3380CC4-5D6E-409C-BE32-E72D297353CC}">
                  <c16:uniqueId val="{00000010-7C1E-450E-977D-8445161B108A}"/>
                </c:ext>
              </c:extLst>
            </c:dLbl>
            <c:dLbl>
              <c:idx val="10"/>
              <c:delete val="1"/>
              <c:extLst>
                <c:ext xmlns:c15="http://schemas.microsoft.com/office/drawing/2012/chart" uri="{CE6537A1-D6FC-4f65-9D91-7224C49458BB}"/>
                <c:ext xmlns:c16="http://schemas.microsoft.com/office/drawing/2014/chart" uri="{C3380CC4-5D6E-409C-BE32-E72D297353CC}">
                  <c16:uniqueId val="{00000011-7C1E-450E-977D-8445161B108A}"/>
                </c:ext>
              </c:extLst>
            </c:dLbl>
            <c:dLbl>
              <c:idx val="15"/>
              <c:delete val="1"/>
              <c:extLst>
                <c:ext xmlns:c15="http://schemas.microsoft.com/office/drawing/2012/chart" uri="{CE6537A1-D6FC-4f65-9D91-7224C49458BB}"/>
                <c:ext xmlns:c16="http://schemas.microsoft.com/office/drawing/2014/chart" uri="{C3380CC4-5D6E-409C-BE32-E72D297353CC}">
                  <c16:uniqueId val="{00000012-7C1E-450E-977D-8445161B108A}"/>
                </c:ext>
              </c:extLst>
            </c:dLbl>
            <c:numFmt formatCode="0%" sourceLinked="0"/>
            <c:spPr>
              <a:noFill/>
              <a:ln>
                <a:noFill/>
              </a:ln>
              <a:effectLst/>
            </c:spPr>
            <c:txPr>
              <a:bodyPr/>
              <a:lstStyle/>
              <a:p>
                <a:pPr>
                  <a:defRPr sz="9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(2)'!$T$7:$T$26</c:f>
              <c:strCache>
                <c:ptCount val="20"/>
                <c:pt idx="0">
                  <c:v>【 A.技術開発力 】         </c:v>
                </c:pt>
                <c:pt idx="1">
                  <c:v>A.ユーザー企業（n=  86）</c:v>
                </c:pt>
                <c:pt idx="2">
                  <c:v>B.メーカー企業（n=174）</c:v>
                </c:pt>
                <c:pt idx="3">
                  <c:v>C.サブシステム提供企業（n=101）</c:v>
                </c:pt>
                <c:pt idx="4">
                  <c:v>D.サービス提供企業（n=  78）</c:v>
                </c:pt>
                <c:pt idx="5">
                  <c:v>【 B.製品・サービスの品質 】    </c:v>
                </c:pt>
                <c:pt idx="6">
                  <c:v>A.ユーザー企業（n=127）</c:v>
                </c:pt>
                <c:pt idx="7">
                  <c:v>B.メーカー企業（n=126）</c:v>
                </c:pt>
                <c:pt idx="8">
                  <c:v>C.サブシステム提供企業（n=  86）</c:v>
                </c:pt>
                <c:pt idx="9">
                  <c:v>D.サービス提供企業（n=  79）</c:v>
                </c:pt>
                <c:pt idx="10">
                  <c:v>【 F.現場力(課題発見・問題解決) 】</c:v>
                </c:pt>
                <c:pt idx="11">
                  <c:v>A.ユーザー企業（n=100）</c:v>
                </c:pt>
                <c:pt idx="12">
                  <c:v>B.メーカー企業（n=144）</c:v>
                </c:pt>
                <c:pt idx="13">
                  <c:v>C.サブシステム提供企業（n=  79）</c:v>
                </c:pt>
                <c:pt idx="14">
                  <c:v>D.サービス提供企業（n=  81）</c:v>
                </c:pt>
                <c:pt idx="15">
                  <c:v>【 G.変化に対する対応力 】     </c:v>
                </c:pt>
                <c:pt idx="16">
                  <c:v>A.ユーザー企業（n=  85）</c:v>
                </c:pt>
                <c:pt idx="17">
                  <c:v>B.メーカー企業（n=125）</c:v>
                </c:pt>
                <c:pt idx="18">
                  <c:v>C.サブシステム提供企業（n=  72）</c:v>
                </c:pt>
                <c:pt idx="19">
                  <c:v>D.サービス提供企業（n=  66）</c:v>
                </c:pt>
              </c:strCache>
            </c:strRef>
          </c:cat>
          <c:val>
            <c:numRef>
              <c:f>'Q19.OT系DXへの取り組み状況【ABCD】競争優位 (2)'!$X$7:$X$26</c:f>
              <c:numCache>
                <c:formatCode>0.0%</c:formatCode>
                <c:ptCount val="20"/>
                <c:pt idx="0" formatCode="General">
                  <c:v>0</c:v>
                </c:pt>
                <c:pt idx="1">
                  <c:v>6.7857142857142852E-2</c:v>
                </c:pt>
                <c:pt idx="2">
                  <c:v>0.18047337278106509</c:v>
                </c:pt>
                <c:pt idx="3">
                  <c:v>0.21395348837209302</c:v>
                </c:pt>
                <c:pt idx="4">
                  <c:v>0.18095238095238095</c:v>
                </c:pt>
                <c:pt idx="5" formatCode="General">
                  <c:v>0</c:v>
                </c:pt>
                <c:pt idx="6">
                  <c:v>0.10357142857142858</c:v>
                </c:pt>
                <c:pt idx="7">
                  <c:v>0.13313609467455623</c:v>
                </c:pt>
                <c:pt idx="8">
                  <c:v>0.17674418604651163</c:v>
                </c:pt>
                <c:pt idx="9">
                  <c:v>0.20952380952380953</c:v>
                </c:pt>
                <c:pt idx="10" formatCode="General">
                  <c:v>0</c:v>
                </c:pt>
                <c:pt idx="11">
                  <c:v>9.285714285714286E-2</c:v>
                </c:pt>
                <c:pt idx="12">
                  <c:v>0.16863905325443787</c:v>
                </c:pt>
                <c:pt idx="13">
                  <c:v>0.13023255813953488</c:v>
                </c:pt>
                <c:pt idx="14">
                  <c:v>0.20952380952380953</c:v>
                </c:pt>
                <c:pt idx="15" formatCode="General">
                  <c:v>0</c:v>
                </c:pt>
                <c:pt idx="16">
                  <c:v>8.9285714285714288E-2</c:v>
                </c:pt>
                <c:pt idx="17">
                  <c:v>0.14201183431952663</c:v>
                </c:pt>
                <c:pt idx="18">
                  <c:v>0.13023255813953488</c:v>
                </c:pt>
                <c:pt idx="19">
                  <c:v>0.18095238095238095</c:v>
                </c:pt>
              </c:numCache>
            </c:numRef>
          </c:val>
          <c:extLst>
            <c:ext xmlns:c16="http://schemas.microsoft.com/office/drawing/2014/chart" uri="{C3380CC4-5D6E-409C-BE32-E72D297353CC}">
              <c16:uniqueId val="{00000013-7C1E-450E-977D-8445161B108A}"/>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'Q19.OT系DXへの取り組み状況【ABCD】競争優位 (2)'!$K$50</c:f>
          <c:strCache>
            <c:ptCount val="1"/>
            <c:pt idx="0">
              <c:v>A.ユーザー企業 (N=280)
B.メーカー企業 (N=338）
C.サブシステム提供企業 (N=215）
D.サービス提供企業 (N=210）</c:v>
            </c:pt>
          </c:strCache>
        </c:strRef>
      </c:tx>
      <c:layout>
        <c:manualLayout>
          <c:xMode val="edge"/>
          <c:yMode val="edge"/>
          <c:x val="0.55930919540229884"/>
          <c:y val="0.34787800925925932"/>
        </c:manualLayout>
      </c:layout>
      <c:overlay val="0"/>
      <c:spPr>
        <a:solidFill>
          <a:schemeClr val="bg1"/>
        </a:solidFill>
      </c:spPr>
      <c:txPr>
        <a:bodyPr/>
        <a:lstStyle/>
        <a:p>
          <a:pPr algn="l">
            <a:defRPr sz="1000" b="0"/>
          </a:pPr>
          <a:endParaRPr lang="ja-JP"/>
        </a:p>
      </c:txPr>
    </c:title>
    <c:autoTitleDeleted val="0"/>
    <c:plotArea>
      <c:layout>
        <c:manualLayout>
          <c:layoutTarget val="inner"/>
          <c:xMode val="edge"/>
          <c:yMode val="edge"/>
          <c:x val="0.3653632183908046"/>
          <c:y val="5.027909500142768E-2"/>
          <c:w val="0.58657988505747127"/>
          <c:h val="0.64868611111111107"/>
        </c:manualLayout>
      </c:layout>
      <c:barChart>
        <c:barDir val="bar"/>
        <c:grouping val="stacked"/>
        <c:varyColors val="0"/>
        <c:ser>
          <c:idx val="0"/>
          <c:order val="0"/>
          <c:tx>
            <c:strRef>
              <c:f>'Q19.OT系DXへの取り組み状況【ABCD】競争優位 (2)'!$U$6</c:f>
              <c:strCache>
                <c:ptCount val="1"/>
                <c:pt idx="0">
                  <c:v>実施中</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E0A-497A-A84C-B10D81C59ADC}"/>
                </c:ext>
              </c:extLst>
            </c:dLbl>
            <c:dLbl>
              <c:idx val="5"/>
              <c:delete val="1"/>
              <c:extLst>
                <c:ext xmlns:c15="http://schemas.microsoft.com/office/drawing/2012/chart" uri="{CE6537A1-D6FC-4f65-9D91-7224C49458BB}"/>
                <c:ext xmlns:c16="http://schemas.microsoft.com/office/drawing/2014/chart" uri="{C3380CC4-5D6E-409C-BE32-E72D297353CC}">
                  <c16:uniqueId val="{00000001-DE0A-497A-A84C-B10D81C59ADC}"/>
                </c:ext>
              </c:extLst>
            </c:dLbl>
            <c:dLbl>
              <c:idx val="9"/>
              <c:delete val="1"/>
              <c:extLst>
                <c:ext xmlns:c15="http://schemas.microsoft.com/office/drawing/2012/chart" uri="{CE6537A1-D6FC-4f65-9D91-7224C49458BB}"/>
                <c:ext xmlns:c16="http://schemas.microsoft.com/office/drawing/2014/chart" uri="{C3380CC4-5D6E-409C-BE32-E72D297353CC}">
                  <c16:uniqueId val="{00000022-DE0A-497A-A84C-B10D81C59ADC}"/>
                </c:ext>
              </c:extLst>
            </c:dLbl>
            <c:dLbl>
              <c:idx val="10"/>
              <c:delete val="1"/>
              <c:extLst>
                <c:ext xmlns:c15="http://schemas.microsoft.com/office/drawing/2012/chart" uri="{CE6537A1-D6FC-4f65-9D91-7224C49458BB}"/>
                <c:ext xmlns:c16="http://schemas.microsoft.com/office/drawing/2014/chart" uri="{C3380CC4-5D6E-409C-BE32-E72D297353CC}">
                  <c16:uniqueId val="{00000002-DE0A-497A-A84C-B10D81C59ADC}"/>
                </c:ext>
              </c:extLst>
            </c:dLbl>
            <c:dLbl>
              <c:idx val="14"/>
              <c:delete val="1"/>
              <c:extLst>
                <c:ext xmlns:c15="http://schemas.microsoft.com/office/drawing/2012/chart" uri="{CE6537A1-D6FC-4f65-9D91-7224C49458BB}"/>
                <c:ext xmlns:c16="http://schemas.microsoft.com/office/drawing/2014/chart" uri="{C3380CC4-5D6E-409C-BE32-E72D297353CC}">
                  <c16:uniqueId val="{0000001C-DE0A-497A-A84C-B10D81C59ADC}"/>
                </c:ext>
              </c:extLst>
            </c:dLbl>
            <c:dLbl>
              <c:idx val="15"/>
              <c:delete val="1"/>
              <c:extLst>
                <c:ext xmlns:c15="http://schemas.microsoft.com/office/drawing/2012/chart" uri="{CE6537A1-D6FC-4f65-9D91-7224C49458BB}"/>
                <c:ext xmlns:c16="http://schemas.microsoft.com/office/drawing/2014/chart" uri="{C3380CC4-5D6E-409C-BE32-E72D297353CC}">
                  <c16:uniqueId val="{00000003-DE0A-497A-A84C-B10D81C59ADC}"/>
                </c:ext>
              </c:extLst>
            </c:dLbl>
            <c:numFmt formatCode="0%" sourceLinked="0"/>
            <c:spPr>
              <a:noFill/>
              <a:ln>
                <a:noFill/>
              </a:ln>
              <a:effectLst/>
            </c:spPr>
            <c:txPr>
              <a:bodyPr wrap="square" lIns="38100" tIns="19050" rIns="38100" bIns="19050" anchor="ctr">
                <a:spAutoFit/>
              </a:bodyPr>
              <a:lstStyle/>
              <a:p>
                <a:pPr>
                  <a:defRPr sz="9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(2)'!$T$27:$T$41</c:f>
              <c:strCache>
                <c:ptCount val="15"/>
                <c:pt idx="0">
                  <c:v>【 C.製品・サービスのコスト 】   </c:v>
                </c:pt>
                <c:pt idx="1">
                  <c:v>A.ユーザー企業（n=  56）</c:v>
                </c:pt>
                <c:pt idx="2">
                  <c:v>B.メーカー企業（n=105）</c:v>
                </c:pt>
                <c:pt idx="3">
                  <c:v>C.サブシステム提供企業（n=  76）</c:v>
                </c:pt>
                <c:pt idx="4">
                  <c:v>D.サービス提供企業（n=  61）</c:v>
                </c:pt>
                <c:pt idx="5">
                  <c:v>【 E.生産自動化・省力化 】     </c:v>
                </c:pt>
                <c:pt idx="6">
                  <c:v>A.ユーザー企業（n=  38）</c:v>
                </c:pt>
                <c:pt idx="7">
                  <c:v>B.メーカー企業（n=  38）</c:v>
                </c:pt>
                <c:pt idx="8">
                  <c:v>C.サブシステム提供企業（n=  22）</c:v>
                </c:pt>
                <c:pt idx="9">
                  <c:v>D.サービス提供企業（n=  10）</c:v>
                </c:pt>
                <c:pt idx="10">
                  <c:v>【 D.商品企画力・マーケティング力 】</c:v>
                </c:pt>
                <c:pt idx="11">
                  <c:v>A.ユーザー企業（n=  42）</c:v>
                </c:pt>
                <c:pt idx="12">
                  <c:v>B.メーカー企業（n=  39）</c:v>
                </c:pt>
                <c:pt idx="13">
                  <c:v>C.サブシステム提供企業（n=  24）</c:v>
                </c:pt>
                <c:pt idx="14">
                  <c:v>D.サービス提供企業（n=  15）</c:v>
                </c:pt>
              </c:strCache>
            </c:strRef>
          </c:cat>
          <c:val>
            <c:numRef>
              <c:f>'Q19.OT系DXへの取り組み状況【ABCD】競争優位 (2)'!$U$27:$U$41</c:f>
              <c:numCache>
                <c:formatCode>0.0%</c:formatCode>
                <c:ptCount val="15"/>
                <c:pt idx="0" formatCode="General">
                  <c:v>0</c:v>
                </c:pt>
                <c:pt idx="1">
                  <c:v>4.642857142857143E-2</c:v>
                </c:pt>
                <c:pt idx="2">
                  <c:v>5.0295857988165681E-2</c:v>
                </c:pt>
                <c:pt idx="3">
                  <c:v>3.7209302325581395E-2</c:v>
                </c:pt>
                <c:pt idx="4">
                  <c:v>2.8571428571428571E-2</c:v>
                </c:pt>
                <c:pt idx="5" formatCode="General">
                  <c:v>0</c:v>
                </c:pt>
                <c:pt idx="6">
                  <c:v>4.2857142857142858E-2</c:v>
                </c:pt>
                <c:pt idx="7">
                  <c:v>2.6627218934911243E-2</c:v>
                </c:pt>
                <c:pt idx="8">
                  <c:v>4.1860465116279069E-2</c:v>
                </c:pt>
                <c:pt idx="9">
                  <c:v>1.4285714285714285E-2</c:v>
                </c:pt>
                <c:pt idx="10" formatCode="General">
                  <c:v>0</c:v>
                </c:pt>
                <c:pt idx="11">
                  <c:v>3.5714285714285712E-2</c:v>
                </c:pt>
                <c:pt idx="12">
                  <c:v>2.9585798816568046E-2</c:v>
                </c:pt>
                <c:pt idx="13">
                  <c:v>2.3255813953488372E-2</c:v>
                </c:pt>
                <c:pt idx="14">
                  <c:v>9.5238095238095247E-3</c:v>
                </c:pt>
              </c:numCache>
            </c:numRef>
          </c:val>
          <c:extLst>
            <c:ext xmlns:c16="http://schemas.microsoft.com/office/drawing/2014/chart" uri="{C3380CC4-5D6E-409C-BE32-E72D297353CC}">
              <c16:uniqueId val="{00000004-DE0A-497A-A84C-B10D81C59ADC}"/>
            </c:ext>
          </c:extLst>
        </c:ser>
        <c:ser>
          <c:idx val="1"/>
          <c:order val="1"/>
          <c:tx>
            <c:strRef>
              <c:f>'Q19.OT系DXへの取り組み状況【ABCD】競争優位 (2)'!$V$6</c:f>
              <c:strCache>
                <c:ptCount val="1"/>
                <c:pt idx="0">
                  <c:v>準備中</c:v>
                </c:pt>
              </c:strCache>
            </c:strRef>
          </c:tx>
          <c:spPr>
            <a:solidFill>
              <a:srgbClr val="FFCC99"/>
            </a:solidFill>
            <a:ln>
              <a:solidFill>
                <a:schemeClr val="tx1"/>
              </a:solidFill>
            </a:ln>
            <a:effectLst/>
          </c:spPr>
          <c:invertIfNegative val="0"/>
          <c:dLbls>
            <c:delete val="1"/>
          </c:dLbls>
          <c:cat>
            <c:strRef>
              <c:f>'Q19.OT系DXへの取り組み状況【ABCD】競争優位 (2)'!$T$27:$T$41</c:f>
              <c:strCache>
                <c:ptCount val="15"/>
                <c:pt idx="0">
                  <c:v>【 C.製品・サービスのコスト 】   </c:v>
                </c:pt>
                <c:pt idx="1">
                  <c:v>A.ユーザー企業（n=  56）</c:v>
                </c:pt>
                <c:pt idx="2">
                  <c:v>B.メーカー企業（n=105）</c:v>
                </c:pt>
                <c:pt idx="3">
                  <c:v>C.サブシステム提供企業（n=  76）</c:v>
                </c:pt>
                <c:pt idx="4">
                  <c:v>D.サービス提供企業（n=  61）</c:v>
                </c:pt>
                <c:pt idx="5">
                  <c:v>【 E.生産自動化・省力化 】     </c:v>
                </c:pt>
                <c:pt idx="6">
                  <c:v>A.ユーザー企業（n=  38）</c:v>
                </c:pt>
                <c:pt idx="7">
                  <c:v>B.メーカー企業（n=  38）</c:v>
                </c:pt>
                <c:pt idx="8">
                  <c:v>C.サブシステム提供企業（n=  22）</c:v>
                </c:pt>
                <c:pt idx="9">
                  <c:v>D.サービス提供企業（n=  10）</c:v>
                </c:pt>
                <c:pt idx="10">
                  <c:v>【 D.商品企画力・マーケティング力 】</c:v>
                </c:pt>
                <c:pt idx="11">
                  <c:v>A.ユーザー企業（n=  42）</c:v>
                </c:pt>
                <c:pt idx="12">
                  <c:v>B.メーカー企業（n=  39）</c:v>
                </c:pt>
                <c:pt idx="13">
                  <c:v>C.サブシステム提供企業（n=  24）</c:v>
                </c:pt>
                <c:pt idx="14">
                  <c:v>D.サービス提供企業（n=  15）</c:v>
                </c:pt>
              </c:strCache>
            </c:strRef>
          </c:cat>
          <c:val>
            <c:numRef>
              <c:f>'Q19.OT系DXへの取り組み状況【ABCD】競争優位 (2)'!$V$27:$V$41</c:f>
              <c:numCache>
                <c:formatCode>0.0%</c:formatCode>
                <c:ptCount val="15"/>
                <c:pt idx="0" formatCode="General">
                  <c:v>0</c:v>
                </c:pt>
                <c:pt idx="1">
                  <c:v>2.1428571428571429E-2</c:v>
                </c:pt>
                <c:pt idx="2">
                  <c:v>2.0710059171597635E-2</c:v>
                </c:pt>
                <c:pt idx="3">
                  <c:v>1.3953488372093023E-2</c:v>
                </c:pt>
                <c:pt idx="4">
                  <c:v>2.3809523809523808E-2</c:v>
                </c:pt>
                <c:pt idx="5" formatCode="General">
                  <c:v>0</c:v>
                </c:pt>
                <c:pt idx="6">
                  <c:v>1.7857142857142856E-2</c:v>
                </c:pt>
                <c:pt idx="7">
                  <c:v>8.8757396449704144E-3</c:v>
                </c:pt>
                <c:pt idx="8">
                  <c:v>9.3023255813953487E-3</c:v>
                </c:pt>
                <c:pt idx="9">
                  <c:v>4.7619047619047623E-3</c:v>
                </c:pt>
                <c:pt idx="10" formatCode="General">
                  <c:v>0</c:v>
                </c:pt>
                <c:pt idx="11">
                  <c:v>2.8571428571428571E-2</c:v>
                </c:pt>
                <c:pt idx="12">
                  <c:v>1.1834319526627219E-2</c:v>
                </c:pt>
                <c:pt idx="13">
                  <c:v>9.3023255813953487E-3</c:v>
                </c:pt>
                <c:pt idx="14">
                  <c:v>9.5238095238095247E-3</c:v>
                </c:pt>
              </c:numCache>
            </c:numRef>
          </c:val>
          <c:extLst>
            <c:ext xmlns:c16="http://schemas.microsoft.com/office/drawing/2014/chart" uri="{C3380CC4-5D6E-409C-BE32-E72D297353CC}">
              <c16:uniqueId val="{00000009-DE0A-497A-A84C-B10D81C59ADC}"/>
            </c:ext>
          </c:extLst>
        </c:ser>
        <c:ser>
          <c:idx val="2"/>
          <c:order val="2"/>
          <c:tx>
            <c:strRef>
              <c:f>'Q19.OT系DXへの取り組み状況【ABCD】競争優位 (2)'!$W$6</c:f>
              <c:strCache>
                <c:ptCount val="1"/>
                <c:pt idx="0">
                  <c:v>検討中</c:v>
                </c:pt>
              </c:strCache>
            </c:strRef>
          </c:tx>
          <c:spPr>
            <a:solidFill>
              <a:srgbClr val="FFFF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DE0A-497A-A84C-B10D81C59ADC}"/>
                </c:ext>
              </c:extLst>
            </c:dLbl>
            <c:dLbl>
              <c:idx val="5"/>
              <c:delete val="1"/>
              <c:extLst>
                <c:ext xmlns:c15="http://schemas.microsoft.com/office/drawing/2012/chart" uri="{CE6537A1-D6FC-4f65-9D91-7224C49458BB}"/>
                <c:ext xmlns:c16="http://schemas.microsoft.com/office/drawing/2014/chart" uri="{C3380CC4-5D6E-409C-BE32-E72D297353CC}">
                  <c16:uniqueId val="{0000000B-DE0A-497A-A84C-B10D81C59ADC}"/>
                </c:ext>
              </c:extLst>
            </c:dLbl>
            <c:dLbl>
              <c:idx val="7"/>
              <c:delete val="1"/>
              <c:extLst>
                <c:ext xmlns:c15="http://schemas.microsoft.com/office/drawing/2012/chart" uri="{CE6537A1-D6FC-4f65-9D91-7224C49458BB}"/>
                <c:ext xmlns:c16="http://schemas.microsoft.com/office/drawing/2014/chart" uri="{C3380CC4-5D6E-409C-BE32-E72D297353CC}">
                  <c16:uniqueId val="{00000025-DE0A-497A-A84C-B10D81C59ADC}"/>
                </c:ext>
              </c:extLst>
            </c:dLbl>
            <c:dLbl>
              <c:idx val="8"/>
              <c:delete val="1"/>
              <c:extLst>
                <c:ext xmlns:c15="http://schemas.microsoft.com/office/drawing/2012/chart" uri="{CE6537A1-D6FC-4f65-9D91-7224C49458BB}"/>
                <c:ext xmlns:c16="http://schemas.microsoft.com/office/drawing/2014/chart" uri="{C3380CC4-5D6E-409C-BE32-E72D297353CC}">
                  <c16:uniqueId val="{00000024-DE0A-497A-A84C-B10D81C59ADC}"/>
                </c:ext>
              </c:extLst>
            </c:dLbl>
            <c:dLbl>
              <c:idx val="9"/>
              <c:delete val="1"/>
              <c:extLst>
                <c:ext xmlns:c15="http://schemas.microsoft.com/office/drawing/2012/chart" uri="{CE6537A1-D6FC-4f65-9D91-7224C49458BB}"/>
                <c:ext xmlns:c16="http://schemas.microsoft.com/office/drawing/2014/chart" uri="{C3380CC4-5D6E-409C-BE32-E72D297353CC}">
                  <c16:uniqueId val="{00000023-DE0A-497A-A84C-B10D81C59ADC}"/>
                </c:ext>
              </c:extLst>
            </c:dLbl>
            <c:dLbl>
              <c:idx val="10"/>
              <c:delete val="1"/>
              <c:extLst>
                <c:ext xmlns:c15="http://schemas.microsoft.com/office/drawing/2012/chart" uri="{CE6537A1-D6FC-4f65-9D91-7224C49458BB}"/>
                <c:ext xmlns:c16="http://schemas.microsoft.com/office/drawing/2014/chart" uri="{C3380CC4-5D6E-409C-BE32-E72D297353CC}">
                  <c16:uniqueId val="{0000000C-DE0A-497A-A84C-B10D81C59ADC}"/>
                </c:ext>
              </c:extLst>
            </c:dLbl>
            <c:dLbl>
              <c:idx val="11"/>
              <c:delete val="1"/>
              <c:extLst>
                <c:ext xmlns:c15="http://schemas.microsoft.com/office/drawing/2012/chart" uri="{CE6537A1-D6FC-4f65-9D91-7224C49458BB}"/>
                <c:ext xmlns:c16="http://schemas.microsoft.com/office/drawing/2014/chart" uri="{C3380CC4-5D6E-409C-BE32-E72D297353CC}">
                  <c16:uniqueId val="{0000001F-DE0A-497A-A84C-B10D81C59ADC}"/>
                </c:ext>
              </c:extLst>
            </c:dLbl>
            <c:dLbl>
              <c:idx val="12"/>
              <c:delete val="1"/>
              <c:extLst>
                <c:ext xmlns:c15="http://schemas.microsoft.com/office/drawing/2012/chart" uri="{CE6537A1-D6FC-4f65-9D91-7224C49458BB}"/>
                <c:ext xmlns:c16="http://schemas.microsoft.com/office/drawing/2014/chart" uri="{C3380CC4-5D6E-409C-BE32-E72D297353CC}">
                  <c16:uniqueId val="{00000020-DE0A-497A-A84C-B10D81C59ADC}"/>
                </c:ext>
              </c:extLst>
            </c:dLbl>
            <c:dLbl>
              <c:idx val="13"/>
              <c:delete val="1"/>
              <c:extLst>
                <c:ext xmlns:c15="http://schemas.microsoft.com/office/drawing/2012/chart" uri="{CE6537A1-D6FC-4f65-9D91-7224C49458BB}"/>
                <c:ext xmlns:c16="http://schemas.microsoft.com/office/drawing/2014/chart" uri="{C3380CC4-5D6E-409C-BE32-E72D297353CC}">
                  <c16:uniqueId val="{0000001D-DE0A-497A-A84C-B10D81C59ADC}"/>
                </c:ext>
              </c:extLst>
            </c:dLbl>
            <c:dLbl>
              <c:idx val="14"/>
              <c:delete val="1"/>
              <c:extLst>
                <c:ext xmlns:c15="http://schemas.microsoft.com/office/drawing/2012/chart" uri="{CE6537A1-D6FC-4f65-9D91-7224C49458BB}"/>
                <c:ext xmlns:c16="http://schemas.microsoft.com/office/drawing/2014/chart" uri="{C3380CC4-5D6E-409C-BE32-E72D297353CC}">
                  <c16:uniqueId val="{0000001E-DE0A-497A-A84C-B10D81C59ADC}"/>
                </c:ext>
              </c:extLst>
            </c:dLbl>
            <c:dLbl>
              <c:idx val="15"/>
              <c:delete val="1"/>
              <c:extLst>
                <c:ext xmlns:c15="http://schemas.microsoft.com/office/drawing/2012/chart" uri="{CE6537A1-D6FC-4f65-9D91-7224C49458BB}"/>
                <c:ext xmlns:c16="http://schemas.microsoft.com/office/drawing/2014/chart" uri="{C3380CC4-5D6E-409C-BE32-E72D297353CC}">
                  <c16:uniqueId val="{0000000D-DE0A-497A-A84C-B10D81C59ADC}"/>
                </c:ext>
              </c:extLst>
            </c:dLbl>
            <c:numFmt formatCode="0%" sourceLinked="0"/>
            <c:spPr>
              <a:noFill/>
              <a:ln>
                <a:noFill/>
              </a:ln>
              <a:effectLst/>
            </c:spPr>
            <c:txPr>
              <a:bodyPr/>
              <a:lstStyle/>
              <a:p>
                <a:pPr>
                  <a:defRPr sz="900">
                    <a:solidFill>
                      <a:sysClr val="windowText" lastClr="000000"/>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(2)'!$T$27:$T$41</c:f>
              <c:strCache>
                <c:ptCount val="15"/>
                <c:pt idx="0">
                  <c:v>【 C.製品・サービスのコスト 】   </c:v>
                </c:pt>
                <c:pt idx="1">
                  <c:v>A.ユーザー企業（n=  56）</c:v>
                </c:pt>
                <c:pt idx="2">
                  <c:v>B.メーカー企業（n=105）</c:v>
                </c:pt>
                <c:pt idx="3">
                  <c:v>C.サブシステム提供企業（n=  76）</c:v>
                </c:pt>
                <c:pt idx="4">
                  <c:v>D.サービス提供企業（n=  61）</c:v>
                </c:pt>
                <c:pt idx="5">
                  <c:v>【 E.生産自動化・省力化 】     </c:v>
                </c:pt>
                <c:pt idx="6">
                  <c:v>A.ユーザー企業（n=  38）</c:v>
                </c:pt>
                <c:pt idx="7">
                  <c:v>B.メーカー企業（n=  38）</c:v>
                </c:pt>
                <c:pt idx="8">
                  <c:v>C.サブシステム提供企業（n=  22）</c:v>
                </c:pt>
                <c:pt idx="9">
                  <c:v>D.サービス提供企業（n=  10）</c:v>
                </c:pt>
                <c:pt idx="10">
                  <c:v>【 D.商品企画力・マーケティング力 】</c:v>
                </c:pt>
                <c:pt idx="11">
                  <c:v>A.ユーザー企業（n=  42）</c:v>
                </c:pt>
                <c:pt idx="12">
                  <c:v>B.メーカー企業（n=  39）</c:v>
                </c:pt>
                <c:pt idx="13">
                  <c:v>C.サブシステム提供企業（n=  24）</c:v>
                </c:pt>
                <c:pt idx="14">
                  <c:v>D.サービス提供企業（n=  15）</c:v>
                </c:pt>
              </c:strCache>
            </c:strRef>
          </c:cat>
          <c:val>
            <c:numRef>
              <c:f>'Q19.OT系DXへの取り組み状況【ABCD】競争優位 (2)'!$W$27:$W$41</c:f>
              <c:numCache>
                <c:formatCode>0.0%</c:formatCode>
                <c:ptCount val="15"/>
                <c:pt idx="0" formatCode="General">
                  <c:v>0</c:v>
                </c:pt>
                <c:pt idx="1">
                  <c:v>7.1428571428571425E-2</c:v>
                </c:pt>
                <c:pt idx="2">
                  <c:v>0.10059171597633136</c:v>
                </c:pt>
                <c:pt idx="3">
                  <c:v>0.12093023255813953</c:v>
                </c:pt>
                <c:pt idx="4">
                  <c:v>7.1428571428571425E-2</c:v>
                </c:pt>
                <c:pt idx="5" formatCode="General">
                  <c:v>0</c:v>
                </c:pt>
                <c:pt idx="6">
                  <c:v>5.7142857142857141E-2</c:v>
                </c:pt>
                <c:pt idx="7">
                  <c:v>1.4792899408284023E-2</c:v>
                </c:pt>
                <c:pt idx="8">
                  <c:v>2.3255813953488372E-2</c:v>
                </c:pt>
                <c:pt idx="9">
                  <c:v>1.4285714285714285E-2</c:v>
                </c:pt>
                <c:pt idx="10" formatCode="General">
                  <c:v>0</c:v>
                </c:pt>
                <c:pt idx="11">
                  <c:v>4.642857142857143E-2</c:v>
                </c:pt>
                <c:pt idx="12">
                  <c:v>2.3668639053254437E-2</c:v>
                </c:pt>
                <c:pt idx="13">
                  <c:v>2.3255813953488372E-2</c:v>
                </c:pt>
                <c:pt idx="14">
                  <c:v>3.3333333333333333E-2</c:v>
                </c:pt>
              </c:numCache>
            </c:numRef>
          </c:val>
          <c:extLst>
            <c:ext xmlns:c16="http://schemas.microsoft.com/office/drawing/2014/chart" uri="{C3380CC4-5D6E-409C-BE32-E72D297353CC}">
              <c16:uniqueId val="{0000000E-DE0A-497A-A84C-B10D81C59ADC}"/>
            </c:ext>
          </c:extLst>
        </c:ser>
        <c:ser>
          <c:idx val="3"/>
          <c:order val="3"/>
          <c:tx>
            <c:strRef>
              <c:f>'Q19.OT系DXへの取り組み状況【ABCD】競争優位 (2)'!$X$6</c:f>
              <c:strCache>
                <c:ptCount val="1"/>
                <c:pt idx="0">
                  <c:v>していない</c:v>
                </c:pt>
              </c:strCache>
            </c:strRef>
          </c:tx>
          <c:spPr>
            <a:solidFill>
              <a:srgbClr val="2E75B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DE0A-497A-A84C-B10D81C59ADC}"/>
                </c:ext>
              </c:extLst>
            </c:dLbl>
            <c:dLbl>
              <c:idx val="5"/>
              <c:delete val="1"/>
              <c:extLst>
                <c:ext xmlns:c15="http://schemas.microsoft.com/office/drawing/2012/chart" uri="{CE6537A1-D6FC-4f65-9D91-7224C49458BB}"/>
                <c:ext xmlns:c16="http://schemas.microsoft.com/office/drawing/2014/chart" uri="{C3380CC4-5D6E-409C-BE32-E72D297353CC}">
                  <c16:uniqueId val="{00000010-DE0A-497A-A84C-B10D81C59ADC}"/>
                </c:ext>
              </c:extLst>
            </c:dLbl>
            <c:dLbl>
              <c:idx val="6"/>
              <c:delete val="1"/>
              <c:extLst>
                <c:ext xmlns:c15="http://schemas.microsoft.com/office/drawing/2012/chart" uri="{CE6537A1-D6FC-4f65-9D91-7224C49458BB}"/>
                <c:ext xmlns:c16="http://schemas.microsoft.com/office/drawing/2014/chart" uri="{C3380CC4-5D6E-409C-BE32-E72D297353CC}">
                  <c16:uniqueId val="{00000014-DE0A-497A-A84C-B10D81C59ADC}"/>
                </c:ext>
              </c:extLst>
            </c:dLbl>
            <c:dLbl>
              <c:idx val="7"/>
              <c:delete val="1"/>
              <c:extLst>
                <c:ext xmlns:c15="http://schemas.microsoft.com/office/drawing/2012/chart" uri="{CE6537A1-D6FC-4f65-9D91-7224C49458BB}"/>
                <c:ext xmlns:c16="http://schemas.microsoft.com/office/drawing/2014/chart" uri="{C3380CC4-5D6E-409C-BE32-E72D297353CC}">
                  <c16:uniqueId val="{00000017-DE0A-497A-A84C-B10D81C59ADC}"/>
                </c:ext>
              </c:extLst>
            </c:dLbl>
            <c:dLbl>
              <c:idx val="8"/>
              <c:delete val="1"/>
              <c:extLst>
                <c:ext xmlns:c15="http://schemas.microsoft.com/office/drawing/2012/chart" uri="{CE6537A1-D6FC-4f65-9D91-7224C49458BB}"/>
                <c:ext xmlns:c16="http://schemas.microsoft.com/office/drawing/2014/chart" uri="{C3380CC4-5D6E-409C-BE32-E72D297353CC}">
                  <c16:uniqueId val="{00000016-DE0A-497A-A84C-B10D81C59ADC}"/>
                </c:ext>
              </c:extLst>
            </c:dLbl>
            <c:dLbl>
              <c:idx val="9"/>
              <c:delete val="1"/>
              <c:extLst>
                <c:ext xmlns:c15="http://schemas.microsoft.com/office/drawing/2012/chart" uri="{CE6537A1-D6FC-4f65-9D91-7224C49458BB}"/>
                <c:ext xmlns:c16="http://schemas.microsoft.com/office/drawing/2014/chart" uri="{C3380CC4-5D6E-409C-BE32-E72D297353CC}">
                  <c16:uniqueId val="{00000021-DE0A-497A-A84C-B10D81C59ADC}"/>
                </c:ext>
              </c:extLst>
            </c:dLbl>
            <c:dLbl>
              <c:idx val="10"/>
              <c:delete val="1"/>
              <c:extLst>
                <c:ext xmlns:c15="http://schemas.microsoft.com/office/drawing/2012/chart" uri="{CE6537A1-D6FC-4f65-9D91-7224C49458BB}"/>
                <c:ext xmlns:c16="http://schemas.microsoft.com/office/drawing/2014/chart" uri="{C3380CC4-5D6E-409C-BE32-E72D297353CC}">
                  <c16:uniqueId val="{00000011-DE0A-497A-A84C-B10D81C59ADC}"/>
                </c:ext>
              </c:extLst>
            </c:dLbl>
            <c:dLbl>
              <c:idx val="11"/>
              <c:delete val="1"/>
              <c:extLst>
                <c:ext xmlns:c15="http://schemas.microsoft.com/office/drawing/2012/chart" uri="{CE6537A1-D6FC-4f65-9D91-7224C49458BB}"/>
                <c:ext xmlns:c16="http://schemas.microsoft.com/office/drawing/2014/chart" uri="{C3380CC4-5D6E-409C-BE32-E72D297353CC}">
                  <c16:uniqueId val="{00000018-DE0A-497A-A84C-B10D81C59ADC}"/>
                </c:ext>
              </c:extLst>
            </c:dLbl>
            <c:dLbl>
              <c:idx val="12"/>
              <c:delete val="1"/>
              <c:extLst>
                <c:ext xmlns:c15="http://schemas.microsoft.com/office/drawing/2012/chart" uri="{CE6537A1-D6FC-4f65-9D91-7224C49458BB}"/>
                <c:ext xmlns:c16="http://schemas.microsoft.com/office/drawing/2014/chart" uri="{C3380CC4-5D6E-409C-BE32-E72D297353CC}">
                  <c16:uniqueId val="{00000019-DE0A-497A-A84C-B10D81C59ADC}"/>
                </c:ext>
              </c:extLst>
            </c:dLbl>
            <c:dLbl>
              <c:idx val="13"/>
              <c:delete val="1"/>
              <c:extLst>
                <c:ext xmlns:c15="http://schemas.microsoft.com/office/drawing/2012/chart" uri="{CE6537A1-D6FC-4f65-9D91-7224C49458BB}"/>
                <c:ext xmlns:c16="http://schemas.microsoft.com/office/drawing/2014/chart" uri="{C3380CC4-5D6E-409C-BE32-E72D297353CC}">
                  <c16:uniqueId val="{0000001A-DE0A-497A-A84C-B10D81C59ADC}"/>
                </c:ext>
              </c:extLst>
            </c:dLbl>
            <c:dLbl>
              <c:idx val="14"/>
              <c:delete val="1"/>
              <c:extLst>
                <c:ext xmlns:c15="http://schemas.microsoft.com/office/drawing/2012/chart" uri="{CE6537A1-D6FC-4f65-9D91-7224C49458BB}"/>
                <c:ext xmlns:c16="http://schemas.microsoft.com/office/drawing/2014/chart" uri="{C3380CC4-5D6E-409C-BE32-E72D297353CC}">
                  <c16:uniqueId val="{0000001B-DE0A-497A-A84C-B10D81C59ADC}"/>
                </c:ext>
              </c:extLst>
            </c:dLbl>
            <c:dLbl>
              <c:idx val="15"/>
              <c:delete val="1"/>
              <c:extLst>
                <c:ext xmlns:c15="http://schemas.microsoft.com/office/drawing/2012/chart" uri="{CE6537A1-D6FC-4f65-9D91-7224C49458BB}"/>
                <c:ext xmlns:c16="http://schemas.microsoft.com/office/drawing/2014/chart" uri="{C3380CC4-5D6E-409C-BE32-E72D297353CC}">
                  <c16:uniqueId val="{00000012-DE0A-497A-A84C-B10D81C59ADC}"/>
                </c:ext>
              </c:extLst>
            </c:dLbl>
            <c:numFmt formatCode="0%" sourceLinked="0"/>
            <c:spPr>
              <a:noFill/>
              <a:ln>
                <a:noFill/>
              </a:ln>
              <a:effectLst/>
            </c:spPr>
            <c:txPr>
              <a:bodyPr/>
              <a:lstStyle/>
              <a:p>
                <a:pPr>
                  <a:defRPr sz="9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'Q19.OT系DXへの取り組み状況【ABCD】競争優位 (2)'!$T$27:$T$41</c:f>
              <c:strCache>
                <c:ptCount val="15"/>
                <c:pt idx="0">
                  <c:v>【 C.製品・サービスのコスト 】   </c:v>
                </c:pt>
                <c:pt idx="1">
                  <c:v>A.ユーザー企業（n=  56）</c:v>
                </c:pt>
                <c:pt idx="2">
                  <c:v>B.メーカー企業（n=105）</c:v>
                </c:pt>
                <c:pt idx="3">
                  <c:v>C.サブシステム提供企業（n=  76）</c:v>
                </c:pt>
                <c:pt idx="4">
                  <c:v>D.サービス提供企業（n=  61）</c:v>
                </c:pt>
                <c:pt idx="5">
                  <c:v>【 E.生産自動化・省力化 】     </c:v>
                </c:pt>
                <c:pt idx="6">
                  <c:v>A.ユーザー企業（n=  38）</c:v>
                </c:pt>
                <c:pt idx="7">
                  <c:v>B.メーカー企業（n=  38）</c:v>
                </c:pt>
                <c:pt idx="8">
                  <c:v>C.サブシステム提供企業（n=  22）</c:v>
                </c:pt>
                <c:pt idx="9">
                  <c:v>D.サービス提供企業（n=  10）</c:v>
                </c:pt>
                <c:pt idx="10">
                  <c:v>【 D.商品企画力・マーケティング力 】</c:v>
                </c:pt>
                <c:pt idx="11">
                  <c:v>A.ユーザー企業（n=  42）</c:v>
                </c:pt>
                <c:pt idx="12">
                  <c:v>B.メーカー企業（n=  39）</c:v>
                </c:pt>
                <c:pt idx="13">
                  <c:v>C.サブシステム提供企業（n=  24）</c:v>
                </c:pt>
                <c:pt idx="14">
                  <c:v>D.サービス提供企業（n=  15）</c:v>
                </c:pt>
              </c:strCache>
            </c:strRef>
          </c:cat>
          <c:val>
            <c:numRef>
              <c:f>'Q19.OT系DXへの取り組み状況【ABCD】競争優位 (2)'!$X$27:$X$41</c:f>
              <c:numCache>
                <c:formatCode>0.0%</c:formatCode>
                <c:ptCount val="15"/>
                <c:pt idx="0" formatCode="General">
                  <c:v>0</c:v>
                </c:pt>
                <c:pt idx="1">
                  <c:v>6.0714285714285714E-2</c:v>
                </c:pt>
                <c:pt idx="2">
                  <c:v>0.13905325443786981</c:v>
                </c:pt>
                <c:pt idx="3">
                  <c:v>0.18139534883720931</c:v>
                </c:pt>
                <c:pt idx="4">
                  <c:v>0.16666666666666666</c:v>
                </c:pt>
                <c:pt idx="5" formatCode="General">
                  <c:v>0</c:v>
                </c:pt>
                <c:pt idx="6">
                  <c:v>1.7857142857142856E-2</c:v>
                </c:pt>
                <c:pt idx="7">
                  <c:v>6.2130177514792898E-2</c:v>
                </c:pt>
                <c:pt idx="8">
                  <c:v>2.7906976744186046E-2</c:v>
                </c:pt>
                <c:pt idx="9">
                  <c:v>1.4285714285714285E-2</c:v>
                </c:pt>
                <c:pt idx="10" formatCode="General">
                  <c:v>0</c:v>
                </c:pt>
                <c:pt idx="11">
                  <c:v>3.9285714285714285E-2</c:v>
                </c:pt>
                <c:pt idx="12">
                  <c:v>5.0295857988165681E-2</c:v>
                </c:pt>
                <c:pt idx="13">
                  <c:v>5.5813953488372092E-2</c:v>
                </c:pt>
                <c:pt idx="14">
                  <c:v>1.9047619047619049E-2</c:v>
                </c:pt>
              </c:numCache>
            </c:numRef>
          </c:val>
          <c:extLst>
            <c:ext xmlns:c16="http://schemas.microsoft.com/office/drawing/2014/chart" uri="{C3380CC4-5D6E-409C-BE32-E72D297353CC}">
              <c16:uniqueId val="{00000013-DE0A-497A-A84C-B10D81C59ADC}"/>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valAx>
      <c:spPr>
        <a:noFill/>
        <a:ln>
          <a:solidFill>
            <a:schemeClr val="tx1">
              <a:lumMod val="50000"/>
              <a:lumOff val="50000"/>
            </a:schemeClr>
          </a:solidFill>
        </a:ln>
        <a:effectLst/>
      </c:spPr>
    </c:plotArea>
    <c:legend>
      <c:legendPos val="b"/>
      <c:layout>
        <c:manualLayout>
          <c:xMode val="edge"/>
          <c:yMode val="edge"/>
          <c:x val="0.28691590038314174"/>
          <c:y val="0.76353263888888889"/>
          <c:w val="0.6400955938697318"/>
          <c:h val="7.1597453703703698E-2"/>
        </c:manualLayout>
      </c:layout>
      <c:overlay val="0"/>
      <c:spPr>
        <a:noFill/>
        <a:ln>
          <a:noFill/>
        </a:ln>
        <a:effectLst/>
      </c:spPr>
      <c:txPr>
        <a:bodyPr rot="0" vert="horz"/>
        <a:lstStyle/>
        <a:p>
          <a:pPr>
            <a:defRPr sz="1100"/>
          </a:pPr>
          <a:endParaRPr lang="ja-JP"/>
        </a:p>
      </c:txPr>
    </c:legend>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'Q20.OT系DX取り組む目的'!$M$2</c:f>
              <c:strCache>
                <c:ptCount val="1"/>
                <c:pt idx="0">
                  <c:v>1番目　(N=662)</c:v>
                </c:pt>
              </c:strCache>
            </c:strRef>
          </c:tx>
          <c:spPr>
            <a:solidFill>
              <a:srgbClr val="FF9966"/>
            </a:solidFill>
            <a:ln>
              <a:solidFill>
                <a:schemeClr val="tx1"/>
              </a:solidFill>
            </a:ln>
            <a:effectLst/>
          </c:spPr>
          <c:invertIfNegative val="0"/>
          <c:dLbls>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A-4F80-ADCE-37D01CC2C2C8}"/>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A-4F80-ADCE-37D01CC2C2C8}"/>
                </c:ext>
              </c:extLst>
            </c:dLbl>
            <c:dLbl>
              <c:idx val="11"/>
              <c:layout>
                <c:manualLayout>
                  <c:x val="-1.0967139479905437E-2"/>
                  <c:y val="-2.5196428571427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A-4F80-ADCE-37D01CC2C2C8}"/>
                </c:ext>
              </c:extLst>
            </c:dLbl>
            <c:dLbl>
              <c:idx val="12"/>
              <c:layout>
                <c:manualLayout>
                  <c:x val="-1.0437825059101709E-2"/>
                  <c:y val="-3.7797619047619034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2323640661938536E-2"/>
                      <c:h val="4.0720634920634921E-2"/>
                    </c:manualLayout>
                  </c15:layout>
                </c:ext>
                <c:ext xmlns:c16="http://schemas.microsoft.com/office/drawing/2014/chart" uri="{C3380CC4-5D6E-409C-BE32-E72D297353CC}">
                  <c16:uniqueId val="{00000003-DD3A-4F80-ADCE-37D01CC2C2C8}"/>
                </c:ext>
              </c:extLst>
            </c:dLbl>
            <c:dLbl>
              <c:idx val="13"/>
              <c:layout>
                <c:manualLayout>
                  <c:x val="-9.37931442080378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3A-4F80-ADCE-37D01CC2C2C8}"/>
                </c:ext>
              </c:extLst>
            </c:dLbl>
            <c:dLbl>
              <c:idx val="14"/>
              <c:layout>
                <c:manualLayout>
                  <c:x val="-7.3489361702127661E-3"/>
                  <c:y val="3.968253968270052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2323640661938536E-2"/>
                      <c:h val="3.8200793650793652E-2"/>
                    </c:manualLayout>
                  </c15:layout>
                </c:ext>
                <c:ext xmlns:c16="http://schemas.microsoft.com/office/drawing/2014/chart" uri="{C3380CC4-5D6E-409C-BE32-E72D297353CC}">
                  <c16:uniqueId val="{00000005-DD3A-4F80-ADCE-37D01CC2C2C8}"/>
                </c:ext>
              </c:extLst>
            </c:dLbl>
            <c:dLbl>
              <c:idx val="15"/>
              <c:layout>
                <c:manualLayout>
                  <c:x val="-1.3796335697399582E-2"/>
                  <c:y val="-9.239311256105937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3A-4F80-ADCE-37D01CC2C2C8}"/>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'Q20.OT系DX取り組む目的'!$L$3:$L$20</c:f>
              <c:strCache>
                <c:ptCount val="18"/>
                <c:pt idx="0">
                  <c:v>新サービスの創出（n=199）</c:v>
                </c:pt>
                <c:pt idx="1">
                  <c:v>業務効率化による業務負担の軽減（n=209）</c:v>
                </c:pt>
                <c:pt idx="2">
                  <c:v>生産性向上(自動化、機械化の推進)（n=203）</c:v>
                </c:pt>
                <c:pt idx="3">
                  <c:v>既存サービスの高度化（n=162）</c:v>
                </c:pt>
                <c:pt idx="4">
                  <c:v>付加価値向上（n=212）</c:v>
                </c:pt>
                <c:pt idx="5">
                  <c:v>新製品の創出（n=130）</c:v>
                </c:pt>
                <c:pt idx="6">
                  <c:v>品質向上(不良品低減、品質安定化)（n=176）</c:v>
                </c:pt>
                <c:pt idx="7">
                  <c:v>既存製品の高度化（n=92）</c:v>
                </c:pt>
                <c:pt idx="8">
                  <c:v>熟練技術者のスキルの継承（n=82）</c:v>
                </c:pt>
                <c:pt idx="9">
                  <c:v>ヒューマンエラーの低減・撲滅（n=116）</c:v>
                </c:pt>
                <c:pt idx="10">
                  <c:v>製造期間や開発期間の短縮（n=65）</c:v>
                </c:pt>
                <c:pt idx="11">
                  <c:v>集客効果の向上（n=55）</c:v>
                </c:pt>
                <c:pt idx="12">
                  <c:v>人件費の削減（n=43）</c:v>
                </c:pt>
                <c:pt idx="13">
                  <c:v>業務上のインシデント／アクシデントの低減・撲滅（n=55）</c:v>
                </c:pt>
                <c:pt idx="14">
                  <c:v>労働力不足への対策（n=84）</c:v>
                </c:pt>
                <c:pt idx="15">
                  <c:v>セキュリティの強化（n=47）</c:v>
                </c:pt>
                <c:pt idx="16">
                  <c:v>廃棄ロス等の無駄の削減（n=13）</c:v>
                </c:pt>
                <c:pt idx="17">
                  <c:v>その他（n=3）</c:v>
                </c:pt>
              </c:strCache>
            </c:strRef>
          </c:cat>
          <c:val>
            <c:numRef>
              <c:f>'Q20.OT系DX取り組む目的'!$M$3:$M$20</c:f>
              <c:numCache>
                <c:formatCode>0.0%</c:formatCode>
                <c:ptCount val="18"/>
                <c:pt idx="0">
                  <c:v>0.21601208459214502</c:v>
                </c:pt>
                <c:pt idx="1">
                  <c:v>0.12990936555891239</c:v>
                </c:pt>
                <c:pt idx="2">
                  <c:v>0.11782477341389729</c:v>
                </c:pt>
                <c:pt idx="3">
                  <c:v>9.8187311178247735E-2</c:v>
                </c:pt>
                <c:pt idx="4">
                  <c:v>9.0634441087613288E-2</c:v>
                </c:pt>
                <c:pt idx="5">
                  <c:v>8.4592145015105744E-2</c:v>
                </c:pt>
                <c:pt idx="6">
                  <c:v>7.5528700906344406E-2</c:v>
                </c:pt>
                <c:pt idx="7">
                  <c:v>4.5317220543806644E-2</c:v>
                </c:pt>
                <c:pt idx="8">
                  <c:v>3.0211480362537766E-2</c:v>
                </c:pt>
                <c:pt idx="9">
                  <c:v>2.2658610271903322E-2</c:v>
                </c:pt>
                <c:pt idx="10">
                  <c:v>2.1148036253776436E-2</c:v>
                </c:pt>
                <c:pt idx="11">
                  <c:v>1.6616314199395771E-2</c:v>
                </c:pt>
                <c:pt idx="12">
                  <c:v>1.5105740181268883E-2</c:v>
                </c:pt>
                <c:pt idx="13">
                  <c:v>1.2084592145015106E-2</c:v>
                </c:pt>
                <c:pt idx="14">
                  <c:v>1.0574018126888218E-2</c:v>
                </c:pt>
                <c:pt idx="15">
                  <c:v>7.5528700906344415E-3</c:v>
                </c:pt>
                <c:pt idx="16">
                  <c:v>1.5105740181268882E-3</c:v>
                </c:pt>
                <c:pt idx="17">
                  <c:v>4.5317220543806651E-3</c:v>
                </c:pt>
              </c:numCache>
            </c:numRef>
          </c:val>
          <c:extLst>
            <c:ext xmlns:c16="http://schemas.microsoft.com/office/drawing/2014/chart" uri="{C3380CC4-5D6E-409C-BE32-E72D297353CC}">
              <c16:uniqueId val="{00000000-646B-4094-AF7F-57D29F289ABE}"/>
            </c:ext>
          </c:extLst>
        </c:ser>
        <c:ser>
          <c:idx val="1"/>
          <c:order val="1"/>
          <c:tx>
            <c:strRef>
              <c:f>'Q20.OT系DX取り組む目的'!$N$2</c:f>
              <c:strCache>
                <c:ptCount val="1"/>
                <c:pt idx="0">
                  <c:v>2番目</c:v>
                </c:pt>
              </c:strCache>
            </c:strRef>
          </c:tx>
          <c:spPr>
            <a:solidFill>
              <a:srgbClr val="FFFF99"/>
            </a:solidFill>
            <a:ln>
              <a:solidFill>
                <a:schemeClr val="tx1"/>
              </a:solidFill>
            </a:ln>
            <a:effectLst/>
          </c:spPr>
          <c:invertIfNegative val="0"/>
          <c:dLbls>
            <c:dLbl>
              <c:idx val="12"/>
              <c:layout>
                <c:manualLayout>
                  <c:x val="1.0508274231678431E-2"/>
                  <c:y val="-2.26771825396825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7-496C-BB63-74B80D498DE5}"/>
                </c:ext>
              </c:extLst>
            </c:dLbl>
            <c:dLbl>
              <c:idx val="13"/>
              <c:layout>
                <c:manualLayout>
                  <c:x val="7.5059101654846305E-3"/>
                  <c:y val="3.9682539691778991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7335460992907797E-2"/>
                      <c:h val="5.3319841269841267E-2"/>
                    </c:manualLayout>
                  </c15:layout>
                </c:ext>
                <c:ext xmlns:c16="http://schemas.microsoft.com/office/drawing/2014/chart" uri="{C3380CC4-5D6E-409C-BE32-E72D297353CC}">
                  <c16:uniqueId val="{00000000-A2A7-496C-BB63-74B80D498DE5}"/>
                </c:ext>
              </c:extLst>
            </c:dLbl>
            <c:dLbl>
              <c:idx val="15"/>
              <c:layout>
                <c:manualLayout>
                  <c:x val="9.0070921985815604E-3"/>
                  <c:y val="-9.239311256105937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3A-4F80-ADCE-37D01CC2C2C8}"/>
                </c:ext>
              </c:extLst>
            </c:dLbl>
            <c:dLbl>
              <c:idx val="16"/>
              <c:layout>
                <c:manualLayout>
                  <c:x val="4.0550939323661307E-2"/>
                  <c:y val="-2.50301937307032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6B-4094-AF7F-57D29F289ABE}"/>
                </c:ext>
              </c:extLst>
            </c:dLbl>
            <c:dLbl>
              <c:idx val="17"/>
              <c:delete val="1"/>
              <c:extLst>
                <c:ext xmlns:c15="http://schemas.microsoft.com/office/drawing/2012/chart" uri="{CE6537A1-D6FC-4f65-9D91-7224C49458BB}"/>
                <c:ext xmlns:c16="http://schemas.microsoft.com/office/drawing/2014/chart" uri="{C3380CC4-5D6E-409C-BE32-E72D297353CC}">
                  <c16:uniqueId val="{00000002-646B-4094-AF7F-57D29F289AB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'Q20.OT系DX取り組む目的'!$L$3:$L$20</c:f>
              <c:strCache>
                <c:ptCount val="18"/>
                <c:pt idx="0">
                  <c:v>新サービスの創出（n=199）</c:v>
                </c:pt>
                <c:pt idx="1">
                  <c:v>業務効率化による業務負担の軽減（n=209）</c:v>
                </c:pt>
                <c:pt idx="2">
                  <c:v>生産性向上(自動化、機械化の推進)（n=203）</c:v>
                </c:pt>
                <c:pt idx="3">
                  <c:v>既存サービスの高度化（n=162）</c:v>
                </c:pt>
                <c:pt idx="4">
                  <c:v>付加価値向上（n=212）</c:v>
                </c:pt>
                <c:pt idx="5">
                  <c:v>新製品の創出（n=130）</c:v>
                </c:pt>
                <c:pt idx="6">
                  <c:v>品質向上(不良品低減、品質安定化)（n=176）</c:v>
                </c:pt>
                <c:pt idx="7">
                  <c:v>既存製品の高度化（n=92）</c:v>
                </c:pt>
                <c:pt idx="8">
                  <c:v>熟練技術者のスキルの継承（n=82）</c:v>
                </c:pt>
                <c:pt idx="9">
                  <c:v>ヒューマンエラーの低減・撲滅（n=116）</c:v>
                </c:pt>
                <c:pt idx="10">
                  <c:v>製造期間や開発期間の短縮（n=65）</c:v>
                </c:pt>
                <c:pt idx="11">
                  <c:v>集客効果の向上（n=55）</c:v>
                </c:pt>
                <c:pt idx="12">
                  <c:v>人件費の削減（n=43）</c:v>
                </c:pt>
                <c:pt idx="13">
                  <c:v>業務上のインシデント／アクシデントの低減・撲滅（n=55）</c:v>
                </c:pt>
                <c:pt idx="14">
                  <c:v>労働力不足への対策（n=84）</c:v>
                </c:pt>
                <c:pt idx="15">
                  <c:v>セキュリティの強化（n=47）</c:v>
                </c:pt>
                <c:pt idx="16">
                  <c:v>廃棄ロス等の無駄の削減（n=13）</c:v>
                </c:pt>
                <c:pt idx="17">
                  <c:v>その他（n=3）</c:v>
                </c:pt>
              </c:strCache>
            </c:strRef>
          </c:cat>
          <c:val>
            <c:numRef>
              <c:f>'Q20.OT系DX取り組む目的'!$N$3:$N$20</c:f>
              <c:numCache>
                <c:formatCode>0.0%</c:formatCode>
                <c:ptCount val="18"/>
                <c:pt idx="0">
                  <c:v>4.5317220543806644E-2</c:v>
                </c:pt>
                <c:pt idx="1">
                  <c:v>9.2145015105740177E-2</c:v>
                </c:pt>
                <c:pt idx="2">
                  <c:v>8.7613293051359523E-2</c:v>
                </c:pt>
                <c:pt idx="3">
                  <c:v>7.0996978851963752E-2</c:v>
                </c:pt>
                <c:pt idx="4">
                  <c:v>0.13141993957703926</c:v>
                </c:pt>
                <c:pt idx="5">
                  <c:v>9.2145015105740177E-2</c:v>
                </c:pt>
                <c:pt idx="6">
                  <c:v>0.1027190332326284</c:v>
                </c:pt>
                <c:pt idx="7">
                  <c:v>6.3444108761329304E-2</c:v>
                </c:pt>
                <c:pt idx="8">
                  <c:v>4.5317220543806644E-2</c:v>
                </c:pt>
                <c:pt idx="9">
                  <c:v>8.1570996978851965E-2</c:v>
                </c:pt>
                <c:pt idx="10">
                  <c:v>3.1722054380664652E-2</c:v>
                </c:pt>
                <c:pt idx="11">
                  <c:v>3.1722054380664652E-2</c:v>
                </c:pt>
                <c:pt idx="12">
                  <c:v>1.2084592145015106E-2</c:v>
                </c:pt>
                <c:pt idx="13">
                  <c:v>3.0211480362537766E-2</c:v>
                </c:pt>
                <c:pt idx="14">
                  <c:v>4.5317220543806644E-2</c:v>
                </c:pt>
                <c:pt idx="15">
                  <c:v>1.9637462235649546E-2</c:v>
                </c:pt>
                <c:pt idx="16">
                  <c:v>4.5317220543806651E-3</c:v>
                </c:pt>
                <c:pt idx="17">
                  <c:v>0</c:v>
                </c:pt>
              </c:numCache>
            </c:numRef>
          </c:val>
          <c:extLst>
            <c:ext xmlns:c16="http://schemas.microsoft.com/office/drawing/2014/chart" uri="{C3380CC4-5D6E-409C-BE32-E72D297353CC}">
              <c16:uniqueId val="{00000003-646B-4094-AF7F-57D29F289ABE}"/>
            </c:ext>
          </c:extLst>
        </c:ser>
        <c:ser>
          <c:idx val="2"/>
          <c:order val="2"/>
          <c:tx>
            <c:strRef>
              <c:f>'Q20.OT系DX取り組む目的'!$O$2</c:f>
              <c:strCache>
                <c:ptCount val="1"/>
                <c:pt idx="0">
                  <c:v>3番目</c:v>
                </c:pt>
              </c:strCache>
            </c:strRef>
          </c:tx>
          <c:spPr>
            <a:solidFill>
              <a:srgbClr val="2E75B6"/>
            </a:solidFill>
            <a:ln>
              <a:solidFill>
                <a:schemeClr val="tx1"/>
              </a:solidFill>
            </a:ln>
            <a:effectLst/>
          </c:spPr>
          <c:invertIfNegative val="0"/>
          <c:dLbls>
            <c:dLbl>
              <c:idx val="5"/>
              <c:layout>
                <c:manualLayout>
                  <c:x val="1.0513206491319628E-2"/>
                  <c:y val="2.50341361143433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6B-4094-AF7F-57D29F289ABE}"/>
                </c:ext>
              </c:extLst>
            </c:dLbl>
            <c:dLbl>
              <c:idx val="16"/>
              <c:layout>
                <c:manualLayout>
                  <c:x val="7.5094332080854476E-2"/>
                  <c:y val="-5.0058416269586504E-3"/>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B-4094-AF7F-57D29F289ABE}"/>
                </c:ext>
              </c:extLst>
            </c:dLbl>
            <c:dLbl>
              <c:idx val="17"/>
              <c:delete val="1"/>
              <c:extLst>
                <c:ext xmlns:c15="http://schemas.microsoft.com/office/drawing/2012/chart" uri="{CE6537A1-D6FC-4f65-9D91-7224C49458BB}"/>
                <c:ext xmlns:c16="http://schemas.microsoft.com/office/drawing/2014/chart" uri="{C3380CC4-5D6E-409C-BE32-E72D297353CC}">
                  <c16:uniqueId val="{00000006-646B-4094-AF7F-57D29F289ABE}"/>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'Q20.OT系DX取り組む目的'!$L$3:$L$20</c:f>
              <c:strCache>
                <c:ptCount val="18"/>
                <c:pt idx="0">
                  <c:v>新サービスの創出（n=199）</c:v>
                </c:pt>
                <c:pt idx="1">
                  <c:v>業務効率化による業務負担の軽減（n=209）</c:v>
                </c:pt>
                <c:pt idx="2">
                  <c:v>生産性向上(自動化、機械化の推進)（n=203）</c:v>
                </c:pt>
                <c:pt idx="3">
                  <c:v>既存サービスの高度化（n=162）</c:v>
                </c:pt>
                <c:pt idx="4">
                  <c:v>付加価値向上（n=212）</c:v>
                </c:pt>
                <c:pt idx="5">
                  <c:v>新製品の創出（n=130）</c:v>
                </c:pt>
                <c:pt idx="6">
                  <c:v>品質向上(不良品低減、品質安定化)（n=176）</c:v>
                </c:pt>
                <c:pt idx="7">
                  <c:v>既存製品の高度化（n=92）</c:v>
                </c:pt>
                <c:pt idx="8">
                  <c:v>熟練技術者のスキルの継承（n=82）</c:v>
                </c:pt>
                <c:pt idx="9">
                  <c:v>ヒューマンエラーの低減・撲滅（n=116）</c:v>
                </c:pt>
                <c:pt idx="10">
                  <c:v>製造期間や開発期間の短縮（n=65）</c:v>
                </c:pt>
                <c:pt idx="11">
                  <c:v>集客効果の向上（n=55）</c:v>
                </c:pt>
                <c:pt idx="12">
                  <c:v>人件費の削減（n=43）</c:v>
                </c:pt>
                <c:pt idx="13">
                  <c:v>業務上のインシデント／アクシデントの低減・撲滅（n=55）</c:v>
                </c:pt>
                <c:pt idx="14">
                  <c:v>労働力不足への対策（n=84）</c:v>
                </c:pt>
                <c:pt idx="15">
                  <c:v>セキュリティの強化（n=47）</c:v>
                </c:pt>
                <c:pt idx="16">
                  <c:v>廃棄ロス等の無駄の削減（n=13）</c:v>
                </c:pt>
                <c:pt idx="17">
                  <c:v>その他（n=3）</c:v>
                </c:pt>
              </c:strCache>
            </c:strRef>
          </c:cat>
          <c:val>
            <c:numRef>
              <c:f>'Q20.OT系DX取り組む目的'!$O$3:$O$20</c:f>
              <c:numCache>
                <c:formatCode>0.0%</c:formatCode>
                <c:ptCount val="18"/>
                <c:pt idx="0">
                  <c:v>3.9274924471299093E-2</c:v>
                </c:pt>
                <c:pt idx="1">
                  <c:v>9.3655589123867067E-2</c:v>
                </c:pt>
                <c:pt idx="2">
                  <c:v>0.10120845921450151</c:v>
                </c:pt>
                <c:pt idx="3">
                  <c:v>7.5528700906344406E-2</c:v>
                </c:pt>
                <c:pt idx="4">
                  <c:v>9.8187311178247735E-2</c:v>
                </c:pt>
                <c:pt idx="5">
                  <c:v>1.9637462235649546E-2</c:v>
                </c:pt>
                <c:pt idx="6">
                  <c:v>8.7613293051359523E-2</c:v>
                </c:pt>
                <c:pt idx="7">
                  <c:v>3.0211480362537766E-2</c:v>
                </c:pt>
                <c:pt idx="8">
                  <c:v>4.8338368580060423E-2</c:v>
                </c:pt>
                <c:pt idx="9">
                  <c:v>7.0996978851963752E-2</c:v>
                </c:pt>
                <c:pt idx="10">
                  <c:v>4.5317220543806644E-2</c:v>
                </c:pt>
                <c:pt idx="11">
                  <c:v>3.4743202416918431E-2</c:v>
                </c:pt>
                <c:pt idx="12">
                  <c:v>3.7764350453172203E-2</c:v>
                </c:pt>
                <c:pt idx="13">
                  <c:v>4.0785498489425982E-2</c:v>
                </c:pt>
                <c:pt idx="14">
                  <c:v>7.0996978851963752E-2</c:v>
                </c:pt>
                <c:pt idx="15">
                  <c:v>4.3806646525679761E-2</c:v>
                </c:pt>
                <c:pt idx="16">
                  <c:v>1.3595166163141994E-2</c:v>
                </c:pt>
                <c:pt idx="17">
                  <c:v>0</c:v>
                </c:pt>
              </c:numCache>
            </c:numRef>
          </c:val>
          <c:extLst>
            <c:ext xmlns:c16="http://schemas.microsoft.com/office/drawing/2014/chart" uri="{C3380CC4-5D6E-409C-BE32-E72D297353CC}">
              <c16:uniqueId val="{00000007-646B-4094-AF7F-57D29F289ABE}"/>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'Q20.OT系DX取り組む目的【ABCD】実施・準備中'!$J$100</c:f>
          <c:strCache>
            <c:ptCount val="1"/>
            <c:pt idx="0">
              <c:v>A.ユーザー企業 (N=96)
B.メーカー企業 (N=111）
C.サブシステム提供企業 (N=45）
D.サービス提供企業 (N=32）</c:v>
            </c:pt>
          </c:strCache>
        </c:strRef>
      </c:tx>
      <c:layout>
        <c:manualLayout>
          <c:xMode val="edge"/>
          <c:yMode val="edge"/>
          <c:x val="0.57778141762452118"/>
          <c:y val="0.80672642642642645"/>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'Q20.OT系DX取り組む目的【ABCD】実施・準備中'!$S$6</c:f>
              <c:strCache>
                <c:ptCount val="1"/>
                <c:pt idx="0">
                  <c:v>1番目</c:v>
                </c:pt>
              </c:strCache>
            </c:strRef>
          </c:tx>
          <c:spPr>
            <a:solidFill>
              <a:srgbClr val="FF9966"/>
            </a:solidFill>
            <a:ln>
              <a:solidFill>
                <a:sysClr val="windowText" lastClr="000000"/>
              </a:solidFill>
            </a:ln>
            <a:effectLst/>
          </c:spPr>
          <c:invertIfNegative val="0"/>
          <c:cat>
            <c:strRef>
              <c:f>'Q20.OT系DX取り組む目的【ABCD】実施・準備中'!$R$52:$R$91</c:f>
              <c:strCache>
                <c:ptCount val="40"/>
                <c:pt idx="0">
                  <c:v>【 熟練技術者のスキルの継承 】           </c:v>
                </c:pt>
                <c:pt idx="1">
                  <c:v>A.ユーザー企業（n=13）</c:v>
                </c:pt>
                <c:pt idx="2">
                  <c:v>B.メーカー企業（n=10）</c:v>
                </c:pt>
                <c:pt idx="3">
                  <c:v>C.サブシステム提供企業（n=  5）</c:v>
                </c:pt>
                <c:pt idx="4">
                  <c:v>D.サービス提供企業（n=  6）</c:v>
                </c:pt>
                <c:pt idx="5">
                  <c:v>【 集客効果の向上 】                </c:v>
                </c:pt>
                <c:pt idx="6">
                  <c:v>A.ユーザー企業（n=  6）</c:v>
                </c:pt>
                <c:pt idx="7">
                  <c:v>B.メーカー企業（n=13）</c:v>
                </c:pt>
                <c:pt idx="8">
                  <c:v>C.サブシステム提供企業（n=  5）</c:v>
                </c:pt>
                <c:pt idx="9">
                  <c:v>D.サービス提供企業（n=  3）</c:v>
                </c:pt>
                <c:pt idx="10">
                  <c:v>【 ヒューマンエラーの低減・撲滅 】         </c:v>
                </c:pt>
                <c:pt idx="11">
                  <c:v>A.ユーザー企業（n=15）</c:v>
                </c:pt>
                <c:pt idx="12">
                  <c:v>B.メーカー企業（n=13）</c:v>
                </c:pt>
                <c:pt idx="13">
                  <c:v>C.サブシステム提供企業（n=  3）</c:v>
                </c:pt>
                <c:pt idx="14">
                  <c:v>D.サービス提供企業（n=11）</c:v>
                </c:pt>
                <c:pt idx="15">
                  <c:v>【 業務上のインシデント／アクシデントの低減・撲滅 】</c:v>
                </c:pt>
                <c:pt idx="16">
                  <c:v>A.ユーザー企業（n=11）</c:v>
                </c:pt>
                <c:pt idx="17">
                  <c:v>B.メーカー企業（n=  7）</c:v>
                </c:pt>
                <c:pt idx="18">
                  <c:v>C.サブシステム提供企業（n=  2）</c:v>
                </c:pt>
                <c:pt idx="19">
                  <c:v>D.サービス提供企業（n=  4）</c:v>
                </c:pt>
                <c:pt idx="20">
                  <c:v>【 人件費の削減 】                 </c:v>
                </c:pt>
                <c:pt idx="21">
                  <c:v>A.ユーザー企業（n=  7）</c:v>
                </c:pt>
                <c:pt idx="22">
                  <c:v>B.メーカー企業（n=  4）</c:v>
                </c:pt>
                <c:pt idx="23">
                  <c:v>C.サブシステム提供企業（n=  1）</c:v>
                </c:pt>
                <c:pt idx="24">
                  <c:v>D.サービス提供企業（n=  0）</c:v>
                </c:pt>
                <c:pt idx="25">
                  <c:v>【 労働力不足への対策 】              </c:v>
                </c:pt>
                <c:pt idx="26">
                  <c:v>A.ユーザー企業（n=  9）</c:v>
                </c:pt>
                <c:pt idx="27">
                  <c:v>B.メーカー企業（n=14）</c:v>
                </c:pt>
                <c:pt idx="28">
                  <c:v>C.サブシステム提供企業（n=  5）</c:v>
                </c:pt>
                <c:pt idx="29">
                  <c:v>D.サービス提供企業（n=  4）</c:v>
                </c:pt>
                <c:pt idx="30">
                  <c:v>【 セキュリティの強化 】              </c:v>
                </c:pt>
                <c:pt idx="31">
                  <c:v>A.ユーザー企業（n=  3）</c:v>
                </c:pt>
                <c:pt idx="32">
                  <c:v>B.メーカー企業（n=  6）</c:v>
                </c:pt>
                <c:pt idx="33">
                  <c:v>C.サブシステム提供企業（n=  5）</c:v>
                </c:pt>
                <c:pt idx="34">
                  <c:v>D.サービス提供企業（n=  1）</c:v>
                </c:pt>
                <c:pt idx="35">
                  <c:v>【 廃棄ロス等の無駄の削減 】            </c:v>
                </c:pt>
                <c:pt idx="36">
                  <c:v>A.ユーザー企業（n=  4）</c:v>
                </c:pt>
                <c:pt idx="37">
                  <c:v>B.メーカー企業（n=  1）</c:v>
                </c:pt>
                <c:pt idx="38">
                  <c:v>C.サブシステム提供企業（n=  1）</c:v>
                </c:pt>
                <c:pt idx="39">
                  <c:v>D.サービス提供企業（n=  0）</c:v>
                </c:pt>
              </c:strCache>
            </c:strRef>
          </c:cat>
          <c:val>
            <c:numRef>
              <c:f>'Q20.OT系DX取り組む目的【ABCD】実施・準備中'!$S$52:$S$91</c:f>
              <c:numCache>
                <c:formatCode>0.0%</c:formatCode>
                <c:ptCount val="40"/>
                <c:pt idx="0" formatCode="General">
                  <c:v>0</c:v>
                </c:pt>
                <c:pt idx="1">
                  <c:v>5.2083333333333336E-2</c:v>
                </c:pt>
                <c:pt idx="2">
                  <c:v>1.8018018018018018E-2</c:v>
                </c:pt>
                <c:pt idx="3">
                  <c:v>2.2222222222222223E-2</c:v>
                </c:pt>
                <c:pt idx="4">
                  <c:v>6.25E-2</c:v>
                </c:pt>
                <c:pt idx="5" formatCode="General">
                  <c:v>0</c:v>
                </c:pt>
                <c:pt idx="6">
                  <c:v>2.0833333333333332E-2</c:v>
                </c:pt>
                <c:pt idx="7">
                  <c:v>2.7027027027027029E-2</c:v>
                </c:pt>
                <c:pt idx="8">
                  <c:v>2.2222222222222223E-2</c:v>
                </c:pt>
                <c:pt idx="9">
                  <c:v>0</c:v>
                </c:pt>
                <c:pt idx="10" formatCode="General">
                  <c:v>0</c:v>
                </c:pt>
                <c:pt idx="11">
                  <c:v>4.1666666666666664E-2</c:v>
                </c:pt>
                <c:pt idx="12">
                  <c:v>0</c:v>
                </c:pt>
                <c:pt idx="13">
                  <c:v>2.2222222222222223E-2</c:v>
                </c:pt>
                <c:pt idx="14">
                  <c:v>0</c:v>
                </c:pt>
                <c:pt idx="15" formatCode="General">
                  <c:v>0</c:v>
                </c:pt>
                <c:pt idx="16">
                  <c:v>0</c:v>
                </c:pt>
                <c:pt idx="17">
                  <c:v>3.6036036036036036E-2</c:v>
                </c:pt>
                <c:pt idx="18">
                  <c:v>0</c:v>
                </c:pt>
                <c:pt idx="19">
                  <c:v>3.125E-2</c:v>
                </c:pt>
                <c:pt idx="20" formatCode="General">
                  <c:v>0</c:v>
                </c:pt>
                <c:pt idx="21">
                  <c:v>1.0416666666666666E-2</c:v>
                </c:pt>
                <c:pt idx="22">
                  <c:v>1.8018018018018018E-2</c:v>
                </c:pt>
                <c:pt idx="23">
                  <c:v>2.2222222222222223E-2</c:v>
                </c:pt>
                <c:pt idx="24">
                  <c:v>0</c:v>
                </c:pt>
                <c:pt idx="25" formatCode="General">
                  <c:v>0</c:v>
                </c:pt>
                <c:pt idx="26">
                  <c:v>0</c:v>
                </c:pt>
                <c:pt idx="27">
                  <c:v>9.0090090090090089E-3</c:v>
                </c:pt>
                <c:pt idx="28">
                  <c:v>0</c:v>
                </c:pt>
                <c:pt idx="29">
                  <c:v>0</c:v>
                </c:pt>
                <c:pt idx="30" formatCode="General">
                  <c:v>0</c:v>
                </c:pt>
                <c:pt idx="31">
                  <c:v>0</c:v>
                </c:pt>
                <c:pt idx="32">
                  <c:v>9.0090090090090089E-3</c:v>
                </c:pt>
                <c:pt idx="33">
                  <c:v>0</c:v>
                </c:pt>
                <c:pt idx="34">
                  <c:v>0</c:v>
                </c:pt>
                <c:pt idx="35" formatCode="General">
                  <c:v>0</c:v>
                </c:pt>
                <c:pt idx="36">
                  <c:v>0</c:v>
                </c:pt>
                <c:pt idx="37">
                  <c:v>0</c:v>
                </c:pt>
                <c:pt idx="38">
                  <c:v>0</c:v>
                </c:pt>
                <c:pt idx="39">
                  <c:v>0</c:v>
                </c:pt>
              </c:numCache>
            </c:numRef>
          </c:val>
          <c:extLst>
            <c:ext xmlns:c16="http://schemas.microsoft.com/office/drawing/2014/chart" uri="{C3380CC4-5D6E-409C-BE32-E72D297353CC}">
              <c16:uniqueId val="{00000008-1414-4149-83CD-087F1D868CAC}"/>
            </c:ext>
          </c:extLst>
        </c:ser>
        <c:ser>
          <c:idx val="2"/>
          <c:order val="1"/>
          <c:tx>
            <c:strRef>
              <c:f>'Q20.OT系DX取り組む目的【ABCD】実施・準備中'!$T$6</c:f>
              <c:strCache>
                <c:ptCount val="1"/>
                <c:pt idx="0">
                  <c:v>2番目</c:v>
                </c:pt>
              </c:strCache>
            </c:strRef>
          </c:tx>
          <c:spPr>
            <a:solidFill>
              <a:srgbClr val="FFFF99"/>
            </a:solidFill>
            <a:ln w="9525">
              <a:solidFill>
                <a:sysClr val="windowText" lastClr="000000"/>
              </a:solidFill>
            </a:ln>
            <a:effectLst/>
          </c:spPr>
          <c:invertIfNegative val="0"/>
          <c:cat>
            <c:strRef>
              <c:f>'Q20.OT系DX取り組む目的【ABCD】実施・準備中'!$R$52:$R$91</c:f>
              <c:strCache>
                <c:ptCount val="40"/>
                <c:pt idx="0">
                  <c:v>【 熟練技術者のスキルの継承 】           </c:v>
                </c:pt>
                <c:pt idx="1">
                  <c:v>A.ユーザー企業（n=13）</c:v>
                </c:pt>
                <c:pt idx="2">
                  <c:v>B.メーカー企業（n=10）</c:v>
                </c:pt>
                <c:pt idx="3">
                  <c:v>C.サブシステム提供企業（n=  5）</c:v>
                </c:pt>
                <c:pt idx="4">
                  <c:v>D.サービス提供企業（n=  6）</c:v>
                </c:pt>
                <c:pt idx="5">
                  <c:v>【 集客効果の向上 】                </c:v>
                </c:pt>
                <c:pt idx="6">
                  <c:v>A.ユーザー企業（n=  6）</c:v>
                </c:pt>
                <c:pt idx="7">
                  <c:v>B.メーカー企業（n=13）</c:v>
                </c:pt>
                <c:pt idx="8">
                  <c:v>C.サブシステム提供企業（n=  5）</c:v>
                </c:pt>
                <c:pt idx="9">
                  <c:v>D.サービス提供企業（n=  3）</c:v>
                </c:pt>
                <c:pt idx="10">
                  <c:v>【 ヒューマンエラーの低減・撲滅 】         </c:v>
                </c:pt>
                <c:pt idx="11">
                  <c:v>A.ユーザー企業（n=15）</c:v>
                </c:pt>
                <c:pt idx="12">
                  <c:v>B.メーカー企業（n=13）</c:v>
                </c:pt>
                <c:pt idx="13">
                  <c:v>C.サブシステム提供企業（n=  3）</c:v>
                </c:pt>
                <c:pt idx="14">
                  <c:v>D.サービス提供企業（n=11）</c:v>
                </c:pt>
                <c:pt idx="15">
                  <c:v>【 業務上のインシデント／アクシデントの低減・撲滅 】</c:v>
                </c:pt>
                <c:pt idx="16">
                  <c:v>A.ユーザー企業（n=11）</c:v>
                </c:pt>
                <c:pt idx="17">
                  <c:v>B.メーカー企業（n=  7）</c:v>
                </c:pt>
                <c:pt idx="18">
                  <c:v>C.サブシステム提供企業（n=  2）</c:v>
                </c:pt>
                <c:pt idx="19">
                  <c:v>D.サービス提供企業（n=  4）</c:v>
                </c:pt>
                <c:pt idx="20">
                  <c:v>【 人件費の削減 】                 </c:v>
                </c:pt>
                <c:pt idx="21">
                  <c:v>A.ユーザー企業（n=  7）</c:v>
                </c:pt>
                <c:pt idx="22">
                  <c:v>B.メーカー企業（n=  4）</c:v>
                </c:pt>
                <c:pt idx="23">
                  <c:v>C.サブシステム提供企業（n=  1）</c:v>
                </c:pt>
                <c:pt idx="24">
                  <c:v>D.サービス提供企業（n=  0）</c:v>
                </c:pt>
                <c:pt idx="25">
                  <c:v>【 労働力不足への対策 】              </c:v>
                </c:pt>
                <c:pt idx="26">
                  <c:v>A.ユーザー企業（n=  9）</c:v>
                </c:pt>
                <c:pt idx="27">
                  <c:v>B.メーカー企業（n=14）</c:v>
                </c:pt>
                <c:pt idx="28">
                  <c:v>C.サブシステム提供企業（n=  5）</c:v>
                </c:pt>
                <c:pt idx="29">
                  <c:v>D.サービス提供企業（n=  4）</c:v>
                </c:pt>
                <c:pt idx="30">
                  <c:v>【 セキュリティの強化 】              </c:v>
                </c:pt>
                <c:pt idx="31">
                  <c:v>A.ユーザー企業（n=  3）</c:v>
                </c:pt>
                <c:pt idx="32">
                  <c:v>B.メーカー企業（n=  6）</c:v>
                </c:pt>
                <c:pt idx="33">
                  <c:v>C.サブシステム提供企業（n=  5）</c:v>
                </c:pt>
                <c:pt idx="34">
                  <c:v>D.サービス提供企業（n=  1）</c:v>
                </c:pt>
                <c:pt idx="35">
                  <c:v>【 廃棄ロス等の無駄の削減 】            </c:v>
                </c:pt>
                <c:pt idx="36">
                  <c:v>A.ユーザー企業（n=  4）</c:v>
                </c:pt>
                <c:pt idx="37">
                  <c:v>B.メーカー企業（n=  1）</c:v>
                </c:pt>
                <c:pt idx="38">
                  <c:v>C.サブシステム提供企業（n=  1）</c:v>
                </c:pt>
                <c:pt idx="39">
                  <c:v>D.サービス提供企業（n=  0）</c:v>
                </c:pt>
              </c:strCache>
            </c:strRef>
          </c:cat>
          <c:val>
            <c:numRef>
              <c:f>'Q20.OT系DX取り組む目的【ABCD】実施・準備中'!$T$52:$T$91</c:f>
              <c:numCache>
                <c:formatCode>0.0%</c:formatCode>
                <c:ptCount val="40"/>
                <c:pt idx="0" formatCode="General">
                  <c:v>0</c:v>
                </c:pt>
                <c:pt idx="1">
                  <c:v>1.0416666666666666E-2</c:v>
                </c:pt>
                <c:pt idx="2">
                  <c:v>1.8018018018018018E-2</c:v>
                </c:pt>
                <c:pt idx="3">
                  <c:v>2.2222222222222223E-2</c:v>
                </c:pt>
                <c:pt idx="4">
                  <c:v>0</c:v>
                </c:pt>
                <c:pt idx="5" formatCode="General">
                  <c:v>0</c:v>
                </c:pt>
                <c:pt idx="6">
                  <c:v>3.125E-2</c:v>
                </c:pt>
                <c:pt idx="7">
                  <c:v>2.7027027027027029E-2</c:v>
                </c:pt>
                <c:pt idx="8">
                  <c:v>6.6666666666666666E-2</c:v>
                </c:pt>
                <c:pt idx="9">
                  <c:v>6.25E-2</c:v>
                </c:pt>
                <c:pt idx="10" formatCode="General">
                  <c:v>0</c:v>
                </c:pt>
                <c:pt idx="11">
                  <c:v>8.3333333333333329E-2</c:v>
                </c:pt>
                <c:pt idx="12">
                  <c:v>7.2072072072072071E-2</c:v>
                </c:pt>
                <c:pt idx="13">
                  <c:v>2.2222222222222223E-2</c:v>
                </c:pt>
                <c:pt idx="14">
                  <c:v>0.1875</c:v>
                </c:pt>
                <c:pt idx="15" formatCode="General">
                  <c:v>0</c:v>
                </c:pt>
                <c:pt idx="16">
                  <c:v>4.1666666666666664E-2</c:v>
                </c:pt>
                <c:pt idx="17">
                  <c:v>1.8018018018018018E-2</c:v>
                </c:pt>
                <c:pt idx="18">
                  <c:v>0</c:v>
                </c:pt>
                <c:pt idx="19">
                  <c:v>6.25E-2</c:v>
                </c:pt>
                <c:pt idx="20" formatCode="General">
                  <c:v>0</c:v>
                </c:pt>
                <c:pt idx="21">
                  <c:v>2.0833333333333332E-2</c:v>
                </c:pt>
                <c:pt idx="22">
                  <c:v>9.0090090090090089E-3</c:v>
                </c:pt>
                <c:pt idx="23">
                  <c:v>0</c:v>
                </c:pt>
                <c:pt idx="24">
                  <c:v>0</c:v>
                </c:pt>
                <c:pt idx="25" formatCode="General">
                  <c:v>0</c:v>
                </c:pt>
                <c:pt idx="26">
                  <c:v>5.2083333333333336E-2</c:v>
                </c:pt>
                <c:pt idx="27">
                  <c:v>1.8018018018018018E-2</c:v>
                </c:pt>
                <c:pt idx="28">
                  <c:v>6.6666666666666666E-2</c:v>
                </c:pt>
                <c:pt idx="29">
                  <c:v>3.125E-2</c:v>
                </c:pt>
                <c:pt idx="30" formatCode="General">
                  <c:v>0</c:v>
                </c:pt>
                <c:pt idx="31">
                  <c:v>1.0416666666666666E-2</c:v>
                </c:pt>
                <c:pt idx="32">
                  <c:v>9.0090090090090089E-3</c:v>
                </c:pt>
                <c:pt idx="33">
                  <c:v>2.2222222222222223E-2</c:v>
                </c:pt>
                <c:pt idx="34">
                  <c:v>0</c:v>
                </c:pt>
                <c:pt idx="35" formatCode="General">
                  <c:v>0</c:v>
                </c:pt>
                <c:pt idx="36">
                  <c:v>1.0416666666666666E-2</c:v>
                </c:pt>
                <c:pt idx="37">
                  <c:v>9.0090090090090089E-3</c:v>
                </c:pt>
                <c:pt idx="38">
                  <c:v>0</c:v>
                </c:pt>
                <c:pt idx="39">
                  <c:v>0</c:v>
                </c:pt>
              </c:numCache>
            </c:numRef>
          </c:val>
          <c:extLst>
            <c:ext xmlns:c16="http://schemas.microsoft.com/office/drawing/2014/chart" uri="{C3380CC4-5D6E-409C-BE32-E72D297353CC}">
              <c16:uniqueId val="{00000011-1414-4149-83CD-087F1D868CAC}"/>
            </c:ext>
          </c:extLst>
        </c:ser>
        <c:ser>
          <c:idx val="1"/>
          <c:order val="2"/>
          <c:tx>
            <c:strRef>
              <c:f>'Q20.OT系DX取り組む目的【ABCD】実施・準備中'!$U$6</c:f>
              <c:strCache>
                <c:ptCount val="1"/>
                <c:pt idx="0">
                  <c:v>3番目</c:v>
                </c:pt>
              </c:strCache>
            </c:strRef>
          </c:tx>
          <c:spPr>
            <a:solidFill>
              <a:srgbClr val="2E75B6"/>
            </a:solidFill>
            <a:ln>
              <a:solidFill>
                <a:sysClr val="windowText" lastClr="000000"/>
              </a:solidFill>
            </a:ln>
            <a:effectLst/>
          </c:spPr>
          <c:invertIfNegative val="0"/>
          <c:cat>
            <c:strRef>
              <c:f>'Q20.OT系DX取り組む目的【ABCD】実施・準備中'!$R$52:$R$91</c:f>
              <c:strCache>
                <c:ptCount val="40"/>
                <c:pt idx="0">
                  <c:v>【 熟練技術者のスキルの継承 】           </c:v>
                </c:pt>
                <c:pt idx="1">
                  <c:v>A.ユーザー企業（n=13）</c:v>
                </c:pt>
                <c:pt idx="2">
                  <c:v>B.メーカー企業（n=10）</c:v>
                </c:pt>
                <c:pt idx="3">
                  <c:v>C.サブシステム提供企業（n=  5）</c:v>
                </c:pt>
                <c:pt idx="4">
                  <c:v>D.サービス提供企業（n=  6）</c:v>
                </c:pt>
                <c:pt idx="5">
                  <c:v>【 集客効果の向上 】                </c:v>
                </c:pt>
                <c:pt idx="6">
                  <c:v>A.ユーザー企業（n=  6）</c:v>
                </c:pt>
                <c:pt idx="7">
                  <c:v>B.メーカー企業（n=13）</c:v>
                </c:pt>
                <c:pt idx="8">
                  <c:v>C.サブシステム提供企業（n=  5）</c:v>
                </c:pt>
                <c:pt idx="9">
                  <c:v>D.サービス提供企業（n=  3）</c:v>
                </c:pt>
                <c:pt idx="10">
                  <c:v>【 ヒューマンエラーの低減・撲滅 】         </c:v>
                </c:pt>
                <c:pt idx="11">
                  <c:v>A.ユーザー企業（n=15）</c:v>
                </c:pt>
                <c:pt idx="12">
                  <c:v>B.メーカー企業（n=13）</c:v>
                </c:pt>
                <c:pt idx="13">
                  <c:v>C.サブシステム提供企業（n=  3）</c:v>
                </c:pt>
                <c:pt idx="14">
                  <c:v>D.サービス提供企業（n=11）</c:v>
                </c:pt>
                <c:pt idx="15">
                  <c:v>【 業務上のインシデント／アクシデントの低減・撲滅 】</c:v>
                </c:pt>
                <c:pt idx="16">
                  <c:v>A.ユーザー企業（n=11）</c:v>
                </c:pt>
                <c:pt idx="17">
                  <c:v>B.メーカー企業（n=  7）</c:v>
                </c:pt>
                <c:pt idx="18">
                  <c:v>C.サブシステム提供企業（n=  2）</c:v>
                </c:pt>
                <c:pt idx="19">
                  <c:v>D.サービス提供企業（n=  4）</c:v>
                </c:pt>
                <c:pt idx="20">
                  <c:v>【 人件費の削減 】                 </c:v>
                </c:pt>
                <c:pt idx="21">
                  <c:v>A.ユーザー企業（n=  7）</c:v>
                </c:pt>
                <c:pt idx="22">
                  <c:v>B.メーカー企業（n=  4）</c:v>
                </c:pt>
                <c:pt idx="23">
                  <c:v>C.サブシステム提供企業（n=  1）</c:v>
                </c:pt>
                <c:pt idx="24">
                  <c:v>D.サービス提供企業（n=  0）</c:v>
                </c:pt>
                <c:pt idx="25">
                  <c:v>【 労働力不足への対策 】              </c:v>
                </c:pt>
                <c:pt idx="26">
                  <c:v>A.ユーザー企業（n=  9）</c:v>
                </c:pt>
                <c:pt idx="27">
                  <c:v>B.メーカー企業（n=14）</c:v>
                </c:pt>
                <c:pt idx="28">
                  <c:v>C.サブシステム提供企業（n=  5）</c:v>
                </c:pt>
                <c:pt idx="29">
                  <c:v>D.サービス提供企業（n=  4）</c:v>
                </c:pt>
                <c:pt idx="30">
                  <c:v>【 セキュリティの強化 】              </c:v>
                </c:pt>
                <c:pt idx="31">
                  <c:v>A.ユーザー企業（n=  3）</c:v>
                </c:pt>
                <c:pt idx="32">
                  <c:v>B.メーカー企業（n=  6）</c:v>
                </c:pt>
                <c:pt idx="33">
                  <c:v>C.サブシステム提供企業（n=  5）</c:v>
                </c:pt>
                <c:pt idx="34">
                  <c:v>D.サービス提供企業（n=  1）</c:v>
                </c:pt>
                <c:pt idx="35">
                  <c:v>【 廃棄ロス等の無駄の削減 】            </c:v>
                </c:pt>
                <c:pt idx="36">
                  <c:v>A.ユーザー企業（n=  4）</c:v>
                </c:pt>
                <c:pt idx="37">
                  <c:v>B.メーカー企業（n=  1）</c:v>
                </c:pt>
                <c:pt idx="38">
                  <c:v>C.サブシステム提供企業（n=  1）</c:v>
                </c:pt>
                <c:pt idx="39">
                  <c:v>D.サービス提供企業（n=  0）</c:v>
                </c:pt>
              </c:strCache>
            </c:strRef>
          </c:cat>
          <c:val>
            <c:numRef>
              <c:f>'Q20.OT系DX取り組む目的【ABCD】実施・準備中'!$U$52:$U$91</c:f>
              <c:numCache>
                <c:formatCode>0.0%</c:formatCode>
                <c:ptCount val="40"/>
                <c:pt idx="0" formatCode="General">
                  <c:v>0</c:v>
                </c:pt>
                <c:pt idx="1">
                  <c:v>7.2916666666666671E-2</c:v>
                </c:pt>
                <c:pt idx="2">
                  <c:v>6.25E-2</c:v>
                </c:pt>
                <c:pt idx="3">
                  <c:v>6.6666666666666666E-2</c:v>
                </c:pt>
                <c:pt idx="4">
                  <c:v>0.125</c:v>
                </c:pt>
                <c:pt idx="5" formatCode="General">
                  <c:v>0</c:v>
                </c:pt>
                <c:pt idx="6">
                  <c:v>1.0416666666666666E-2</c:v>
                </c:pt>
                <c:pt idx="7">
                  <c:v>7.2916666666666671E-2</c:v>
                </c:pt>
                <c:pt idx="8">
                  <c:v>2.2222222222222223E-2</c:v>
                </c:pt>
                <c:pt idx="9">
                  <c:v>3.125E-2</c:v>
                </c:pt>
                <c:pt idx="10" formatCode="General">
                  <c:v>0</c:v>
                </c:pt>
                <c:pt idx="11">
                  <c:v>3.125E-2</c:v>
                </c:pt>
                <c:pt idx="12">
                  <c:v>5.2083333333333336E-2</c:v>
                </c:pt>
                <c:pt idx="13">
                  <c:v>2.2222222222222223E-2</c:v>
                </c:pt>
                <c:pt idx="14">
                  <c:v>0.15625</c:v>
                </c:pt>
                <c:pt idx="15" formatCode="General">
                  <c:v>0</c:v>
                </c:pt>
                <c:pt idx="16">
                  <c:v>7.2916666666666671E-2</c:v>
                </c:pt>
                <c:pt idx="17">
                  <c:v>1.0416666666666666E-2</c:v>
                </c:pt>
                <c:pt idx="18">
                  <c:v>4.4444444444444446E-2</c:v>
                </c:pt>
                <c:pt idx="19">
                  <c:v>3.125E-2</c:v>
                </c:pt>
                <c:pt idx="20" formatCode="General">
                  <c:v>0</c:v>
                </c:pt>
                <c:pt idx="21">
                  <c:v>4.1666666666666664E-2</c:v>
                </c:pt>
                <c:pt idx="22">
                  <c:v>1.0416666666666666E-2</c:v>
                </c:pt>
                <c:pt idx="23">
                  <c:v>0</c:v>
                </c:pt>
                <c:pt idx="24">
                  <c:v>0</c:v>
                </c:pt>
                <c:pt idx="25" formatCode="General">
                  <c:v>0</c:v>
                </c:pt>
                <c:pt idx="26">
                  <c:v>4.1666666666666664E-2</c:v>
                </c:pt>
                <c:pt idx="27">
                  <c:v>0.11458333333333333</c:v>
                </c:pt>
                <c:pt idx="28">
                  <c:v>4.4444444444444446E-2</c:v>
                </c:pt>
                <c:pt idx="29">
                  <c:v>9.375E-2</c:v>
                </c:pt>
                <c:pt idx="30" formatCode="General">
                  <c:v>0</c:v>
                </c:pt>
                <c:pt idx="31">
                  <c:v>2.0833333333333332E-2</c:v>
                </c:pt>
                <c:pt idx="32">
                  <c:v>4.1666666666666664E-2</c:v>
                </c:pt>
                <c:pt idx="33">
                  <c:v>8.8888888888888892E-2</c:v>
                </c:pt>
                <c:pt idx="34">
                  <c:v>3.125E-2</c:v>
                </c:pt>
                <c:pt idx="35" formatCode="General">
                  <c:v>0</c:v>
                </c:pt>
                <c:pt idx="36">
                  <c:v>3.125E-2</c:v>
                </c:pt>
                <c:pt idx="37">
                  <c:v>0</c:v>
                </c:pt>
                <c:pt idx="38">
                  <c:v>2.2222222222222223E-2</c:v>
                </c:pt>
                <c:pt idx="39">
                  <c:v>0</c:v>
                </c:pt>
              </c:numCache>
            </c:numRef>
          </c:val>
          <c:extLst>
            <c:ext xmlns:c16="http://schemas.microsoft.com/office/drawing/2014/chart" uri="{C3380CC4-5D6E-409C-BE32-E72D297353CC}">
              <c16:uniqueId val="{0000001A-1414-4149-83CD-087F1D868CA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1366973180076643"/>
          <c:y val="0.70316027777777779"/>
          <c:w val="0.10978497447562523"/>
          <c:h val="7.20543055555555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'Q20.OT系DX取り組む目的【ABCD】実施・準備中'!$S$6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59D-408C-8188-A4AD8108B82C}"/>
                </c:ext>
              </c:extLst>
            </c:dLbl>
            <c:dLbl>
              <c:idx val="5"/>
              <c:delete val="1"/>
              <c:extLst>
                <c:ext xmlns:c15="http://schemas.microsoft.com/office/drawing/2012/chart" uri="{CE6537A1-D6FC-4f65-9D91-7224C49458BB}"/>
                <c:ext xmlns:c16="http://schemas.microsoft.com/office/drawing/2014/chart" uri="{C3380CC4-5D6E-409C-BE32-E72D297353CC}">
                  <c16:uniqueId val="{00000001-F59D-408C-8188-A4AD8108B82C}"/>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59D-408C-8188-A4AD8108B82C}"/>
                </c:ext>
              </c:extLst>
            </c:dLbl>
            <c:dLbl>
              <c:idx val="10"/>
              <c:delete val="1"/>
              <c:extLst>
                <c:ext xmlns:c15="http://schemas.microsoft.com/office/drawing/2012/chart" uri="{CE6537A1-D6FC-4f65-9D91-7224C49458BB}"/>
                <c:ext xmlns:c16="http://schemas.microsoft.com/office/drawing/2014/chart" uri="{C3380CC4-5D6E-409C-BE32-E72D297353CC}">
                  <c16:uniqueId val="{00000002-F59D-408C-8188-A4AD8108B82C}"/>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59D-408C-8188-A4AD8108B82C}"/>
                </c:ext>
              </c:extLst>
            </c:dLbl>
            <c:dLbl>
              <c:idx val="15"/>
              <c:delete val="1"/>
              <c:extLst>
                <c:ext xmlns:c15="http://schemas.microsoft.com/office/drawing/2012/chart" uri="{CE6537A1-D6FC-4f65-9D91-7224C49458BB}"/>
                <c:ext xmlns:c16="http://schemas.microsoft.com/office/drawing/2014/chart" uri="{C3380CC4-5D6E-409C-BE32-E72D297353CC}">
                  <c16:uniqueId val="{00000003-F59D-408C-8188-A4AD8108B82C}"/>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59D-408C-8188-A4AD8108B82C}"/>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59D-408C-8188-A4AD8108B82C}"/>
                </c:ext>
              </c:extLst>
            </c:dLbl>
            <c:dLbl>
              <c:idx val="20"/>
              <c:delete val="1"/>
              <c:extLst>
                <c:ext xmlns:c15="http://schemas.microsoft.com/office/drawing/2012/chart" uri="{CE6537A1-D6FC-4f65-9D91-7224C49458BB}"/>
                <c:ext xmlns:c16="http://schemas.microsoft.com/office/drawing/2014/chart" uri="{C3380CC4-5D6E-409C-BE32-E72D297353CC}">
                  <c16:uniqueId val="{00000004-F59D-408C-8188-A4AD8108B82C}"/>
                </c:ext>
              </c:extLst>
            </c:dLbl>
            <c:dLbl>
              <c:idx val="25"/>
              <c:delete val="1"/>
              <c:extLst>
                <c:ext xmlns:c15="http://schemas.microsoft.com/office/drawing/2012/chart" uri="{CE6537A1-D6FC-4f65-9D91-7224C49458BB}"/>
                <c:ext xmlns:c16="http://schemas.microsoft.com/office/drawing/2014/chart" uri="{C3380CC4-5D6E-409C-BE32-E72D297353CC}">
                  <c16:uniqueId val="{00000005-F59D-408C-8188-A4AD8108B82C}"/>
                </c:ext>
              </c:extLst>
            </c:dLbl>
            <c:dLbl>
              <c:idx val="26"/>
              <c:delete val="1"/>
              <c:extLst>
                <c:ext xmlns:c15="http://schemas.microsoft.com/office/drawing/2012/chart" uri="{CE6537A1-D6FC-4f65-9D91-7224C49458BB}"/>
                <c:ext xmlns:c16="http://schemas.microsoft.com/office/drawing/2014/chart" uri="{C3380CC4-5D6E-409C-BE32-E72D297353CC}">
                  <c16:uniqueId val="{00000032-F59D-408C-8188-A4AD8108B82C}"/>
                </c:ext>
              </c:extLst>
            </c:dLbl>
            <c:dLbl>
              <c:idx val="2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59D-408C-8188-A4AD8108B82C}"/>
                </c:ext>
              </c:extLst>
            </c:dLbl>
            <c:dLbl>
              <c:idx val="29"/>
              <c:delete val="1"/>
              <c:extLst>
                <c:ext xmlns:c15="http://schemas.microsoft.com/office/drawing/2012/chart" uri="{CE6537A1-D6FC-4f65-9D91-7224C49458BB}"/>
                <c:ext xmlns:c16="http://schemas.microsoft.com/office/drawing/2014/chart" uri="{C3380CC4-5D6E-409C-BE32-E72D297353CC}">
                  <c16:uniqueId val="{00000024-F59D-408C-8188-A4AD8108B82C}"/>
                </c:ext>
              </c:extLst>
            </c:dLbl>
            <c:dLbl>
              <c:idx val="30"/>
              <c:delete val="1"/>
              <c:extLst>
                <c:ext xmlns:c15="http://schemas.microsoft.com/office/drawing/2012/chart" uri="{CE6537A1-D6FC-4f65-9D91-7224C49458BB}"/>
                <c:ext xmlns:c16="http://schemas.microsoft.com/office/drawing/2014/chart" uri="{C3380CC4-5D6E-409C-BE32-E72D297353CC}">
                  <c16:uniqueId val="{00000006-F59D-408C-8188-A4AD8108B82C}"/>
                </c:ext>
              </c:extLst>
            </c:dLbl>
            <c:dLbl>
              <c:idx val="3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59D-408C-8188-A4AD8108B82C}"/>
                </c:ext>
              </c:extLst>
            </c:dLbl>
            <c:dLbl>
              <c:idx val="3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59D-408C-8188-A4AD8108B82C}"/>
                </c:ext>
              </c:extLst>
            </c:dLbl>
            <c:dLbl>
              <c:idx val="35"/>
              <c:delete val="1"/>
              <c:extLst>
                <c:ext xmlns:c15="http://schemas.microsoft.com/office/drawing/2012/chart" uri="{CE6537A1-D6FC-4f65-9D91-7224C49458BB}"/>
                <c:ext xmlns:c16="http://schemas.microsoft.com/office/drawing/2014/chart" uri="{C3380CC4-5D6E-409C-BE32-E72D297353CC}">
                  <c16:uniqueId val="{00000007-F59D-408C-8188-A4AD8108B82C}"/>
                </c:ext>
              </c:extLst>
            </c:dLbl>
            <c:dLbl>
              <c:idx val="3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59D-408C-8188-A4AD8108B82C}"/>
                </c:ext>
              </c:extLst>
            </c:dLbl>
            <c:dLbl>
              <c:idx val="3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F59D-408C-8188-A4AD8108B82C}"/>
                </c:ext>
              </c:extLst>
            </c:dLbl>
            <c:dLbl>
              <c:idx val="39"/>
              <c:delete val="1"/>
              <c:extLst>
                <c:ext xmlns:c15="http://schemas.microsoft.com/office/drawing/2012/chart" uri="{CE6537A1-D6FC-4f65-9D91-7224C49458BB}"/>
                <c:ext xmlns:c16="http://schemas.microsoft.com/office/drawing/2014/chart" uri="{C3380CC4-5D6E-409C-BE32-E72D297353CC}">
                  <c16:uniqueId val="{00000023-F59D-408C-8188-A4AD8108B82C}"/>
                </c:ext>
              </c:extLst>
            </c:dLbl>
            <c:dLbl>
              <c:idx val="40"/>
              <c:delete val="1"/>
              <c:extLst>
                <c:ext xmlns:c15="http://schemas.microsoft.com/office/drawing/2012/chart" uri="{CE6537A1-D6FC-4f65-9D91-7224C49458BB}"/>
                <c:ext xmlns:c16="http://schemas.microsoft.com/office/drawing/2014/chart" uri="{C3380CC4-5D6E-409C-BE32-E72D297353CC}">
                  <c16:uniqueId val="{00000008-F59D-408C-8188-A4AD8108B82C}"/>
                </c:ext>
              </c:extLst>
            </c:dLbl>
            <c:dLbl>
              <c:idx val="4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59D-408C-8188-A4AD8108B82C}"/>
                </c:ext>
              </c:extLst>
            </c:dLbl>
            <c:dLbl>
              <c:idx val="4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59D-408C-8188-A4AD8108B82C}"/>
                </c:ext>
              </c:extLst>
            </c:dLbl>
            <c:dLbl>
              <c:idx val="43"/>
              <c:delete val="1"/>
              <c:extLst>
                <c:ext xmlns:c15="http://schemas.microsoft.com/office/drawing/2012/chart" uri="{CE6537A1-D6FC-4f65-9D91-7224C49458BB}"/>
                <c:ext xmlns:c16="http://schemas.microsoft.com/office/drawing/2014/chart" uri="{C3380CC4-5D6E-409C-BE32-E72D297353CC}">
                  <c16:uniqueId val="{00000033-F59D-408C-8188-A4AD8108B82C}"/>
                </c:ext>
              </c:extLst>
            </c:dLbl>
            <c:dLbl>
              <c:idx val="44"/>
              <c:delete val="1"/>
              <c:extLst>
                <c:ext xmlns:c15="http://schemas.microsoft.com/office/drawing/2012/chart" uri="{CE6537A1-D6FC-4f65-9D91-7224C49458BB}"/>
                <c:ext xmlns:c16="http://schemas.microsoft.com/office/drawing/2014/chart" uri="{C3380CC4-5D6E-409C-BE32-E72D297353CC}">
                  <c16:uniqueId val="{0000002E-F59D-408C-8188-A4AD8108B82C}"/>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'Q20.OT系DX取り組む目的【ABCD】実施・準備中'!$R$7:$R$51</c:f>
              <c:strCache>
                <c:ptCount val="45"/>
                <c:pt idx="0">
                  <c:v>【 新サービスの創出 】               </c:v>
                </c:pt>
                <c:pt idx="1">
                  <c:v>A.ユーザー企業（n=17）</c:v>
                </c:pt>
                <c:pt idx="2">
                  <c:v>B.メーカー企業（n=43）</c:v>
                </c:pt>
                <c:pt idx="3">
                  <c:v>C.サブシステム提供企業（n=15）</c:v>
                </c:pt>
                <c:pt idx="4">
                  <c:v>D.サービス提供企業（n=17）</c:v>
                </c:pt>
                <c:pt idx="5">
                  <c:v>【 生産性向上(自動化、機械化の推進) 】      </c:v>
                </c:pt>
                <c:pt idx="6">
                  <c:v>A.ユーザー企業（n=52）</c:v>
                </c:pt>
                <c:pt idx="7">
                  <c:v>B.メーカー企業（n=30）</c:v>
                </c:pt>
                <c:pt idx="8">
                  <c:v>C.サブシステム提供企業（n=17）</c:v>
                </c:pt>
                <c:pt idx="9">
                  <c:v>D.サービス提供企業（n=  5）</c:v>
                </c:pt>
                <c:pt idx="10">
                  <c:v>【 業務効率化による業務負担の軽減 】        </c:v>
                </c:pt>
                <c:pt idx="11">
                  <c:v>A.ユーザー企業（n=45）</c:v>
                </c:pt>
                <c:pt idx="12">
                  <c:v>B.メーカー企業（n=28）</c:v>
                </c:pt>
                <c:pt idx="13">
                  <c:v>C.サブシステム提供企業（n=10）</c:v>
                </c:pt>
                <c:pt idx="14">
                  <c:v>D.サービス提供企業（n=10）</c:v>
                </c:pt>
                <c:pt idx="15">
                  <c:v>【 品質向上(不良品低減、品質安定化) 】      </c:v>
                </c:pt>
                <c:pt idx="16">
                  <c:v>A.ユーザー企業（n=39）</c:v>
                </c:pt>
                <c:pt idx="17">
                  <c:v>B.メーカー企業（n=22）</c:v>
                </c:pt>
                <c:pt idx="18">
                  <c:v>C.サブシステム提供企業（n=13）</c:v>
                </c:pt>
                <c:pt idx="19">
                  <c:v>D.サービス提供企業（n=  5）</c:v>
                </c:pt>
                <c:pt idx="20">
                  <c:v>【 既存サービスの高度化 】             </c:v>
                </c:pt>
                <c:pt idx="21">
                  <c:v>A.ユーザー企業（n=14）</c:v>
                </c:pt>
                <c:pt idx="22">
                  <c:v>B.メーカー企業（n=29）</c:v>
                </c:pt>
                <c:pt idx="23">
                  <c:v>C.サブシステム提供企業（n=  9）</c:v>
                </c:pt>
                <c:pt idx="24">
                  <c:v>D.サービス提供企業（n=12）</c:v>
                </c:pt>
                <c:pt idx="25">
                  <c:v>【 新製品の創出 】                 </c:v>
                </c:pt>
                <c:pt idx="26">
                  <c:v>A.ユーザー企業（n=  6）</c:v>
                </c:pt>
                <c:pt idx="27">
                  <c:v>B.メーカー企業（n=35）</c:v>
                </c:pt>
                <c:pt idx="28">
                  <c:v>C.サブシステム提供企業（n=  7）</c:v>
                </c:pt>
                <c:pt idx="29">
                  <c:v>D.サービス提供企業（n=  4）</c:v>
                </c:pt>
                <c:pt idx="30">
                  <c:v>【 付加価値向上 】                 </c:v>
                </c:pt>
                <c:pt idx="31">
                  <c:v>A.ユーザー企業（n=20）</c:v>
                </c:pt>
                <c:pt idx="32">
                  <c:v>B.メーカー企業（n=28）</c:v>
                </c:pt>
                <c:pt idx="33">
                  <c:v>C.サブシステム提供企業（n=18）</c:v>
                </c:pt>
                <c:pt idx="34">
                  <c:v>D.サービス提供企業（n=12）</c:v>
                </c:pt>
                <c:pt idx="35">
                  <c:v>【 既存製品の高度化 】               </c:v>
                </c:pt>
                <c:pt idx="36">
                  <c:v>A.ユーザー企業（n=11）</c:v>
                </c:pt>
                <c:pt idx="37">
                  <c:v>B.メーカー企業（n=23）</c:v>
                </c:pt>
                <c:pt idx="38">
                  <c:v>C.サブシステム提供企業（n=  9）</c:v>
                </c:pt>
                <c:pt idx="39">
                  <c:v>D.サービス提供企業（n=  0）</c:v>
                </c:pt>
                <c:pt idx="40">
                  <c:v>【 製造期間や開発期間の短縮 】           </c:v>
                </c:pt>
                <c:pt idx="41">
                  <c:v>A.ユーザー企業（n=13）</c:v>
                </c:pt>
                <c:pt idx="42">
                  <c:v>B.メーカー企業（n=17）</c:v>
                </c:pt>
                <c:pt idx="43">
                  <c:v>C.サブシステム提供企業（n=  6）</c:v>
                </c:pt>
                <c:pt idx="44">
                  <c:v>D.サービス提供企業（n=  0）</c:v>
                </c:pt>
              </c:strCache>
            </c:strRef>
          </c:cat>
          <c:val>
            <c:numRef>
              <c:f>'Q20.OT系DX取り組む目的【ABCD】実施・準備中'!$S$7:$S$51</c:f>
              <c:numCache>
                <c:formatCode>0.0%</c:formatCode>
                <c:ptCount val="45"/>
                <c:pt idx="0" formatCode="General">
                  <c:v>0</c:v>
                </c:pt>
                <c:pt idx="1">
                  <c:v>0.125</c:v>
                </c:pt>
                <c:pt idx="2">
                  <c:v>0.31531531531531531</c:v>
                </c:pt>
                <c:pt idx="3">
                  <c:v>0.26666666666666666</c:v>
                </c:pt>
                <c:pt idx="4">
                  <c:v>0.34375</c:v>
                </c:pt>
                <c:pt idx="5" formatCode="General">
                  <c:v>0</c:v>
                </c:pt>
                <c:pt idx="6">
                  <c:v>0.21875</c:v>
                </c:pt>
                <c:pt idx="7">
                  <c:v>7.2072072072072071E-2</c:v>
                </c:pt>
                <c:pt idx="8">
                  <c:v>0.2</c:v>
                </c:pt>
                <c:pt idx="9">
                  <c:v>6.25E-2</c:v>
                </c:pt>
                <c:pt idx="10" formatCode="General">
                  <c:v>0</c:v>
                </c:pt>
                <c:pt idx="11">
                  <c:v>0.17708333333333334</c:v>
                </c:pt>
                <c:pt idx="12">
                  <c:v>0.11711711711711711</c:v>
                </c:pt>
                <c:pt idx="13">
                  <c:v>2.2222222222222223E-2</c:v>
                </c:pt>
                <c:pt idx="14">
                  <c:v>0.125</c:v>
                </c:pt>
                <c:pt idx="15" formatCode="General">
                  <c:v>0</c:v>
                </c:pt>
                <c:pt idx="16">
                  <c:v>0.16666666666666666</c:v>
                </c:pt>
                <c:pt idx="17">
                  <c:v>3.6036036036036036E-2</c:v>
                </c:pt>
                <c:pt idx="18">
                  <c:v>6.6666666666666666E-2</c:v>
                </c:pt>
                <c:pt idx="19">
                  <c:v>3.125E-2</c:v>
                </c:pt>
                <c:pt idx="20" formatCode="General">
                  <c:v>0</c:v>
                </c:pt>
                <c:pt idx="21">
                  <c:v>4.1666666666666664E-2</c:v>
                </c:pt>
                <c:pt idx="22">
                  <c:v>6.3063063063063057E-2</c:v>
                </c:pt>
                <c:pt idx="23">
                  <c:v>8.8888888888888892E-2</c:v>
                </c:pt>
                <c:pt idx="24">
                  <c:v>0.1875</c:v>
                </c:pt>
                <c:pt idx="25" formatCode="General">
                  <c:v>0</c:v>
                </c:pt>
                <c:pt idx="26">
                  <c:v>3.125E-2</c:v>
                </c:pt>
                <c:pt idx="27">
                  <c:v>0.13513513513513514</c:v>
                </c:pt>
                <c:pt idx="28">
                  <c:v>4.4444444444444446E-2</c:v>
                </c:pt>
                <c:pt idx="29">
                  <c:v>0</c:v>
                </c:pt>
                <c:pt idx="30" formatCode="General">
                  <c:v>0</c:v>
                </c:pt>
                <c:pt idx="31">
                  <c:v>4.1666666666666664E-2</c:v>
                </c:pt>
                <c:pt idx="32">
                  <c:v>4.5045045045045043E-2</c:v>
                </c:pt>
                <c:pt idx="33">
                  <c:v>0.1111111111111111</c:v>
                </c:pt>
                <c:pt idx="34">
                  <c:v>0.15625</c:v>
                </c:pt>
                <c:pt idx="35" formatCode="General">
                  <c:v>0</c:v>
                </c:pt>
                <c:pt idx="36">
                  <c:v>5.2083333333333336E-2</c:v>
                </c:pt>
                <c:pt idx="37">
                  <c:v>3.6036036036036036E-2</c:v>
                </c:pt>
                <c:pt idx="38">
                  <c:v>6.6666666666666666E-2</c:v>
                </c:pt>
                <c:pt idx="39">
                  <c:v>0</c:v>
                </c:pt>
                <c:pt idx="40" formatCode="General">
                  <c:v>0</c:v>
                </c:pt>
                <c:pt idx="41">
                  <c:v>2.0833333333333332E-2</c:v>
                </c:pt>
                <c:pt idx="42">
                  <c:v>6.3063063063063057E-2</c:v>
                </c:pt>
                <c:pt idx="43">
                  <c:v>4.4444444444444446E-2</c:v>
                </c:pt>
                <c:pt idx="44">
                  <c:v>0</c:v>
                </c:pt>
              </c:numCache>
            </c:numRef>
          </c:val>
          <c:extLst>
            <c:ext xmlns:c16="http://schemas.microsoft.com/office/drawing/2014/chart" uri="{C3380CC4-5D6E-409C-BE32-E72D297353CC}">
              <c16:uniqueId val="{00000009-F59D-408C-8188-A4AD8108B82C}"/>
            </c:ext>
          </c:extLst>
        </c:ser>
        <c:ser>
          <c:idx val="2"/>
          <c:order val="1"/>
          <c:tx>
            <c:strRef>
              <c:f>'Q20.OT系DX取り組む目的【ABCD】実施・準備中'!$T$6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59D-408C-8188-A4AD8108B82C}"/>
                </c:ext>
              </c:extLst>
            </c:dLbl>
            <c:dLbl>
              <c:idx val="3"/>
              <c:delete val="1"/>
              <c:extLst>
                <c:ext xmlns:c15="http://schemas.microsoft.com/office/drawing/2012/chart" uri="{CE6537A1-D6FC-4f65-9D91-7224C49458BB}"/>
                <c:ext xmlns:c16="http://schemas.microsoft.com/office/drawing/2014/chart" uri="{C3380CC4-5D6E-409C-BE32-E72D297353CC}">
                  <c16:uniqueId val="{00000029-F59D-408C-8188-A4AD8108B82C}"/>
                </c:ext>
              </c:extLst>
            </c:dLbl>
            <c:dLbl>
              <c:idx val="5"/>
              <c:delete val="1"/>
              <c:extLst>
                <c:ext xmlns:c15="http://schemas.microsoft.com/office/drawing/2012/chart" uri="{CE6537A1-D6FC-4f65-9D91-7224C49458BB}"/>
                <c:ext xmlns:c16="http://schemas.microsoft.com/office/drawing/2014/chart" uri="{C3380CC4-5D6E-409C-BE32-E72D297353CC}">
                  <c16:uniqueId val="{0000000B-F59D-408C-8188-A4AD8108B82C}"/>
                </c:ext>
              </c:extLst>
            </c:dLbl>
            <c:dLbl>
              <c:idx val="10"/>
              <c:delete val="1"/>
              <c:extLst>
                <c:ext xmlns:c15="http://schemas.microsoft.com/office/drawing/2012/chart" uri="{CE6537A1-D6FC-4f65-9D91-7224C49458BB}"/>
                <c:ext xmlns:c16="http://schemas.microsoft.com/office/drawing/2014/chart" uri="{C3380CC4-5D6E-409C-BE32-E72D297353CC}">
                  <c16:uniqueId val="{0000000C-F59D-408C-8188-A4AD8108B82C}"/>
                </c:ext>
              </c:extLst>
            </c:dLbl>
            <c:dLbl>
              <c:idx val="15"/>
              <c:delete val="1"/>
              <c:extLst>
                <c:ext xmlns:c15="http://schemas.microsoft.com/office/drawing/2012/chart" uri="{CE6537A1-D6FC-4f65-9D91-7224C49458BB}"/>
                <c:ext xmlns:c16="http://schemas.microsoft.com/office/drawing/2014/chart" uri="{C3380CC4-5D6E-409C-BE32-E72D297353CC}">
                  <c16:uniqueId val="{0000000D-F59D-408C-8188-A4AD8108B82C}"/>
                </c:ext>
              </c:extLst>
            </c:dLbl>
            <c:dLbl>
              <c:idx val="20"/>
              <c:delete val="1"/>
              <c:extLst>
                <c:ext xmlns:c15="http://schemas.microsoft.com/office/drawing/2012/chart" uri="{CE6537A1-D6FC-4f65-9D91-7224C49458BB}"/>
                <c:ext xmlns:c16="http://schemas.microsoft.com/office/drawing/2014/chart" uri="{C3380CC4-5D6E-409C-BE32-E72D297353CC}">
                  <c16:uniqueId val="{0000000E-F59D-408C-8188-A4AD8108B82C}"/>
                </c:ext>
              </c:extLst>
            </c:dLbl>
            <c:dLbl>
              <c:idx val="25"/>
              <c:delete val="1"/>
              <c:extLst>
                <c:ext xmlns:c15="http://schemas.microsoft.com/office/drawing/2012/chart" uri="{CE6537A1-D6FC-4f65-9D91-7224C49458BB}"/>
                <c:ext xmlns:c16="http://schemas.microsoft.com/office/drawing/2014/chart" uri="{C3380CC4-5D6E-409C-BE32-E72D297353CC}">
                  <c16:uniqueId val="{0000000F-F59D-408C-8188-A4AD8108B82C}"/>
                </c:ext>
              </c:extLst>
            </c:dLbl>
            <c:dLbl>
              <c:idx val="26"/>
              <c:delete val="1"/>
              <c:extLst>
                <c:ext xmlns:c15="http://schemas.microsoft.com/office/drawing/2012/chart" uri="{CE6537A1-D6FC-4f65-9D91-7224C49458BB}"/>
                <c:ext xmlns:c16="http://schemas.microsoft.com/office/drawing/2014/chart" uri="{C3380CC4-5D6E-409C-BE32-E72D297353CC}">
                  <c16:uniqueId val="{0000001F-F59D-408C-8188-A4AD8108B82C}"/>
                </c:ext>
              </c:extLst>
            </c:dLbl>
            <c:dLbl>
              <c:idx val="30"/>
              <c:delete val="1"/>
              <c:extLst>
                <c:ext xmlns:c15="http://schemas.microsoft.com/office/drawing/2012/chart" uri="{CE6537A1-D6FC-4f65-9D91-7224C49458BB}"/>
                <c:ext xmlns:c16="http://schemas.microsoft.com/office/drawing/2014/chart" uri="{C3380CC4-5D6E-409C-BE32-E72D297353CC}">
                  <c16:uniqueId val="{00000010-F59D-408C-8188-A4AD8108B82C}"/>
                </c:ext>
              </c:extLst>
            </c:dLbl>
            <c:dLbl>
              <c:idx val="35"/>
              <c:delete val="1"/>
              <c:extLst>
                <c:ext xmlns:c15="http://schemas.microsoft.com/office/drawing/2012/chart" uri="{CE6537A1-D6FC-4f65-9D91-7224C49458BB}"/>
                <c:ext xmlns:c16="http://schemas.microsoft.com/office/drawing/2014/chart" uri="{C3380CC4-5D6E-409C-BE32-E72D297353CC}">
                  <c16:uniqueId val="{00000011-F59D-408C-8188-A4AD8108B82C}"/>
                </c:ext>
              </c:extLst>
            </c:dLbl>
            <c:dLbl>
              <c:idx val="39"/>
              <c:delete val="1"/>
              <c:extLst>
                <c:ext xmlns:c15="http://schemas.microsoft.com/office/drawing/2012/chart" uri="{CE6537A1-D6FC-4f65-9D91-7224C49458BB}"/>
                <c:ext xmlns:c16="http://schemas.microsoft.com/office/drawing/2014/chart" uri="{C3380CC4-5D6E-409C-BE32-E72D297353CC}">
                  <c16:uniqueId val="{00000022-F59D-408C-8188-A4AD8108B82C}"/>
                </c:ext>
              </c:extLst>
            </c:dLbl>
            <c:dLbl>
              <c:idx val="40"/>
              <c:delete val="1"/>
              <c:extLst>
                <c:ext xmlns:c15="http://schemas.microsoft.com/office/drawing/2012/chart" uri="{CE6537A1-D6FC-4f65-9D91-7224C49458BB}"/>
                <c:ext xmlns:c16="http://schemas.microsoft.com/office/drawing/2014/chart" uri="{C3380CC4-5D6E-409C-BE32-E72D297353CC}">
                  <c16:uniqueId val="{00000012-F59D-408C-8188-A4AD8108B82C}"/>
                </c:ext>
              </c:extLst>
            </c:dLbl>
            <c:dLbl>
              <c:idx val="43"/>
              <c:delete val="1"/>
              <c:extLst>
                <c:ext xmlns:c15="http://schemas.microsoft.com/office/drawing/2012/chart" uri="{CE6537A1-D6FC-4f65-9D91-7224C49458BB}"/>
                <c:ext xmlns:c16="http://schemas.microsoft.com/office/drawing/2014/chart" uri="{C3380CC4-5D6E-409C-BE32-E72D297353CC}">
                  <c16:uniqueId val="{0000002F-F59D-408C-8188-A4AD8108B82C}"/>
                </c:ext>
              </c:extLst>
            </c:dLbl>
            <c:dLbl>
              <c:idx val="44"/>
              <c:delete val="1"/>
              <c:extLst>
                <c:ext xmlns:c15="http://schemas.microsoft.com/office/drawing/2012/chart" uri="{CE6537A1-D6FC-4f65-9D91-7224C49458BB}"/>
                <c:ext xmlns:c16="http://schemas.microsoft.com/office/drawing/2014/chart" uri="{C3380CC4-5D6E-409C-BE32-E72D297353CC}">
                  <c16:uniqueId val="{0000002D-F59D-408C-8188-A4AD8108B82C}"/>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'Q20.OT系DX取り組む目的【ABCD】実施・準備中'!$R$7:$R$51</c:f>
              <c:strCache>
                <c:ptCount val="45"/>
                <c:pt idx="0">
                  <c:v>【 新サービスの創出 】               </c:v>
                </c:pt>
                <c:pt idx="1">
                  <c:v>A.ユーザー企業（n=17）</c:v>
                </c:pt>
                <c:pt idx="2">
                  <c:v>B.メーカー企業（n=43）</c:v>
                </c:pt>
                <c:pt idx="3">
                  <c:v>C.サブシステム提供企業（n=15）</c:v>
                </c:pt>
                <c:pt idx="4">
                  <c:v>D.サービス提供企業（n=17）</c:v>
                </c:pt>
                <c:pt idx="5">
                  <c:v>【 生産性向上(自動化、機械化の推進) 】      </c:v>
                </c:pt>
                <c:pt idx="6">
                  <c:v>A.ユーザー企業（n=52）</c:v>
                </c:pt>
                <c:pt idx="7">
                  <c:v>B.メーカー企業（n=30）</c:v>
                </c:pt>
                <c:pt idx="8">
                  <c:v>C.サブシステム提供企業（n=17）</c:v>
                </c:pt>
                <c:pt idx="9">
                  <c:v>D.サービス提供企業（n=  5）</c:v>
                </c:pt>
                <c:pt idx="10">
                  <c:v>【 業務効率化による業務負担の軽減 】        </c:v>
                </c:pt>
                <c:pt idx="11">
                  <c:v>A.ユーザー企業（n=45）</c:v>
                </c:pt>
                <c:pt idx="12">
                  <c:v>B.メーカー企業（n=28）</c:v>
                </c:pt>
                <c:pt idx="13">
                  <c:v>C.サブシステム提供企業（n=10）</c:v>
                </c:pt>
                <c:pt idx="14">
                  <c:v>D.サービス提供企業（n=10）</c:v>
                </c:pt>
                <c:pt idx="15">
                  <c:v>【 品質向上(不良品低減、品質安定化) 】      </c:v>
                </c:pt>
                <c:pt idx="16">
                  <c:v>A.ユーザー企業（n=39）</c:v>
                </c:pt>
                <c:pt idx="17">
                  <c:v>B.メーカー企業（n=22）</c:v>
                </c:pt>
                <c:pt idx="18">
                  <c:v>C.サブシステム提供企業（n=13）</c:v>
                </c:pt>
                <c:pt idx="19">
                  <c:v>D.サービス提供企業（n=  5）</c:v>
                </c:pt>
                <c:pt idx="20">
                  <c:v>【 既存サービスの高度化 】             </c:v>
                </c:pt>
                <c:pt idx="21">
                  <c:v>A.ユーザー企業（n=14）</c:v>
                </c:pt>
                <c:pt idx="22">
                  <c:v>B.メーカー企業（n=29）</c:v>
                </c:pt>
                <c:pt idx="23">
                  <c:v>C.サブシステム提供企業（n=  9）</c:v>
                </c:pt>
                <c:pt idx="24">
                  <c:v>D.サービス提供企業（n=12）</c:v>
                </c:pt>
                <c:pt idx="25">
                  <c:v>【 新製品の創出 】                 </c:v>
                </c:pt>
                <c:pt idx="26">
                  <c:v>A.ユーザー企業（n=  6）</c:v>
                </c:pt>
                <c:pt idx="27">
                  <c:v>B.メーカー企業（n=35）</c:v>
                </c:pt>
                <c:pt idx="28">
                  <c:v>C.サブシステム提供企業（n=  7）</c:v>
                </c:pt>
                <c:pt idx="29">
                  <c:v>D.サービス提供企業（n=  4）</c:v>
                </c:pt>
                <c:pt idx="30">
                  <c:v>【 付加価値向上 】                 </c:v>
                </c:pt>
                <c:pt idx="31">
                  <c:v>A.ユーザー企業（n=20）</c:v>
                </c:pt>
                <c:pt idx="32">
                  <c:v>B.メーカー企業（n=28）</c:v>
                </c:pt>
                <c:pt idx="33">
                  <c:v>C.サブシステム提供企業（n=18）</c:v>
                </c:pt>
                <c:pt idx="34">
                  <c:v>D.サービス提供企業（n=12）</c:v>
                </c:pt>
                <c:pt idx="35">
                  <c:v>【 既存製品の高度化 】               </c:v>
                </c:pt>
                <c:pt idx="36">
                  <c:v>A.ユーザー企業（n=11）</c:v>
                </c:pt>
                <c:pt idx="37">
                  <c:v>B.メーカー企業（n=23）</c:v>
                </c:pt>
                <c:pt idx="38">
                  <c:v>C.サブシステム提供企業（n=  9）</c:v>
                </c:pt>
                <c:pt idx="39">
                  <c:v>D.サービス提供企業（n=  0）</c:v>
                </c:pt>
                <c:pt idx="40">
                  <c:v>【 製造期間や開発期間の短縮 】           </c:v>
                </c:pt>
                <c:pt idx="41">
                  <c:v>A.ユーザー企業（n=13）</c:v>
                </c:pt>
                <c:pt idx="42">
                  <c:v>B.メーカー企業（n=17）</c:v>
                </c:pt>
                <c:pt idx="43">
                  <c:v>C.サブシステム提供企業（n=  6）</c:v>
                </c:pt>
                <c:pt idx="44">
                  <c:v>D.サービス提供企業（n=  0）</c:v>
                </c:pt>
              </c:strCache>
            </c:strRef>
          </c:cat>
          <c:val>
            <c:numRef>
              <c:f>'Q20.OT系DX取り組む目的【ABCD】実施・準備中'!$T$7:$T$51</c:f>
              <c:numCache>
                <c:formatCode>0.0%</c:formatCode>
                <c:ptCount val="45"/>
                <c:pt idx="0" formatCode="General">
                  <c:v>0</c:v>
                </c:pt>
                <c:pt idx="1">
                  <c:v>3.125E-2</c:v>
                </c:pt>
                <c:pt idx="2">
                  <c:v>4.5045045045045043E-2</c:v>
                </c:pt>
                <c:pt idx="3">
                  <c:v>0</c:v>
                </c:pt>
                <c:pt idx="4">
                  <c:v>3.125E-2</c:v>
                </c:pt>
                <c:pt idx="5" formatCode="General">
                  <c:v>0</c:v>
                </c:pt>
                <c:pt idx="6">
                  <c:v>0.13541666666666666</c:v>
                </c:pt>
                <c:pt idx="7">
                  <c:v>0.11711711711711711</c:v>
                </c:pt>
                <c:pt idx="8">
                  <c:v>8.8888888888888892E-2</c:v>
                </c:pt>
                <c:pt idx="9">
                  <c:v>3.125E-2</c:v>
                </c:pt>
                <c:pt idx="10" formatCode="General">
                  <c:v>0</c:v>
                </c:pt>
                <c:pt idx="11">
                  <c:v>0.15625</c:v>
                </c:pt>
                <c:pt idx="12">
                  <c:v>4.5045045045045043E-2</c:v>
                </c:pt>
                <c:pt idx="13">
                  <c:v>0.1111111111111111</c:v>
                </c:pt>
                <c:pt idx="14">
                  <c:v>9.375E-2</c:v>
                </c:pt>
                <c:pt idx="15" formatCode="General">
                  <c:v>0</c:v>
                </c:pt>
                <c:pt idx="16">
                  <c:v>0.17708333333333334</c:v>
                </c:pt>
                <c:pt idx="17">
                  <c:v>9.0090090090090086E-2</c:v>
                </c:pt>
                <c:pt idx="18">
                  <c:v>0.1111111111111111</c:v>
                </c:pt>
                <c:pt idx="19">
                  <c:v>6.25E-2</c:v>
                </c:pt>
                <c:pt idx="20" formatCode="General">
                  <c:v>0</c:v>
                </c:pt>
                <c:pt idx="21">
                  <c:v>3.125E-2</c:v>
                </c:pt>
                <c:pt idx="22">
                  <c:v>9.0090090090090086E-2</c:v>
                </c:pt>
                <c:pt idx="23">
                  <c:v>6.6666666666666666E-2</c:v>
                </c:pt>
                <c:pt idx="24">
                  <c:v>0.1875</c:v>
                </c:pt>
                <c:pt idx="25" formatCode="General">
                  <c:v>0</c:v>
                </c:pt>
                <c:pt idx="26">
                  <c:v>3.125E-2</c:v>
                </c:pt>
                <c:pt idx="27">
                  <c:v>0.17117117117117117</c:v>
                </c:pt>
                <c:pt idx="28">
                  <c:v>8.8888888888888892E-2</c:v>
                </c:pt>
                <c:pt idx="29">
                  <c:v>0.125</c:v>
                </c:pt>
                <c:pt idx="30" formatCode="General">
                  <c:v>0</c:v>
                </c:pt>
                <c:pt idx="31">
                  <c:v>7.2916666666666671E-2</c:v>
                </c:pt>
                <c:pt idx="32">
                  <c:v>0.11711711711711711</c:v>
                </c:pt>
                <c:pt idx="33">
                  <c:v>0.24444444444444444</c:v>
                </c:pt>
                <c:pt idx="34">
                  <c:v>9.375E-2</c:v>
                </c:pt>
                <c:pt idx="35" formatCode="General">
                  <c:v>0</c:v>
                </c:pt>
                <c:pt idx="36">
                  <c:v>6.25E-2</c:v>
                </c:pt>
                <c:pt idx="37">
                  <c:v>0.10810810810810811</c:v>
                </c:pt>
                <c:pt idx="38">
                  <c:v>6.6666666666666666E-2</c:v>
                </c:pt>
                <c:pt idx="39">
                  <c:v>0</c:v>
                </c:pt>
                <c:pt idx="40" formatCode="General">
                  <c:v>0</c:v>
                </c:pt>
                <c:pt idx="41">
                  <c:v>4.1666666666666664E-2</c:v>
                </c:pt>
                <c:pt idx="42">
                  <c:v>1.8018018018018018E-2</c:v>
                </c:pt>
                <c:pt idx="43">
                  <c:v>0</c:v>
                </c:pt>
                <c:pt idx="44">
                  <c:v>0</c:v>
                </c:pt>
              </c:numCache>
            </c:numRef>
          </c:val>
          <c:extLst>
            <c:ext xmlns:c16="http://schemas.microsoft.com/office/drawing/2014/chart" uri="{C3380CC4-5D6E-409C-BE32-E72D297353CC}">
              <c16:uniqueId val="{00000013-F59D-408C-8188-A4AD8108B82C}"/>
            </c:ext>
          </c:extLst>
        </c:ser>
        <c:ser>
          <c:idx val="1"/>
          <c:order val="2"/>
          <c:tx>
            <c:strRef>
              <c:f>'Q20.OT系DX取り組む目的【ABCD】実施・準備中'!$U$6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F59D-408C-8188-A4AD8108B82C}"/>
                </c:ext>
              </c:extLst>
            </c:dLbl>
            <c:dLbl>
              <c:idx val="1"/>
              <c:delete val="1"/>
              <c:extLst>
                <c:ext xmlns:c15="http://schemas.microsoft.com/office/drawing/2012/chart" uri="{CE6537A1-D6FC-4f65-9D91-7224C49458BB}"/>
                <c:ext xmlns:c16="http://schemas.microsoft.com/office/drawing/2014/chart" uri="{C3380CC4-5D6E-409C-BE32-E72D297353CC}">
                  <c16:uniqueId val="{00000028-F59D-408C-8188-A4AD8108B82C}"/>
                </c:ext>
              </c:extLst>
            </c:dLbl>
            <c:dLbl>
              <c:idx val="2"/>
              <c:delete val="1"/>
              <c:extLst>
                <c:ext xmlns:c15="http://schemas.microsoft.com/office/drawing/2012/chart" uri="{CE6537A1-D6FC-4f65-9D91-7224C49458BB}"/>
                <c:ext xmlns:c16="http://schemas.microsoft.com/office/drawing/2014/chart" uri="{C3380CC4-5D6E-409C-BE32-E72D297353CC}">
                  <c16:uniqueId val="{0000002A-F59D-408C-8188-A4AD8108B82C}"/>
                </c:ext>
              </c:extLst>
            </c:dLbl>
            <c:dLbl>
              <c:idx val="5"/>
              <c:delete val="1"/>
              <c:extLst>
                <c:ext xmlns:c15="http://schemas.microsoft.com/office/drawing/2012/chart" uri="{CE6537A1-D6FC-4f65-9D91-7224C49458BB}"/>
                <c:ext xmlns:c16="http://schemas.microsoft.com/office/drawing/2014/chart" uri="{C3380CC4-5D6E-409C-BE32-E72D297353CC}">
                  <c16:uniqueId val="{00000015-F59D-408C-8188-A4AD8108B82C}"/>
                </c:ext>
              </c:extLst>
            </c:dLbl>
            <c:dLbl>
              <c:idx val="10"/>
              <c:delete val="1"/>
              <c:extLst>
                <c:ext xmlns:c15="http://schemas.microsoft.com/office/drawing/2012/chart" uri="{CE6537A1-D6FC-4f65-9D91-7224C49458BB}"/>
                <c:ext xmlns:c16="http://schemas.microsoft.com/office/drawing/2014/chart" uri="{C3380CC4-5D6E-409C-BE32-E72D297353CC}">
                  <c16:uniqueId val="{00000016-F59D-408C-8188-A4AD8108B82C}"/>
                </c:ext>
              </c:extLst>
            </c:dLbl>
            <c:dLbl>
              <c:idx val="15"/>
              <c:delete val="1"/>
              <c:extLst>
                <c:ext xmlns:c15="http://schemas.microsoft.com/office/drawing/2012/chart" uri="{CE6537A1-D6FC-4f65-9D91-7224C49458BB}"/>
                <c:ext xmlns:c16="http://schemas.microsoft.com/office/drawing/2014/chart" uri="{C3380CC4-5D6E-409C-BE32-E72D297353CC}">
                  <c16:uniqueId val="{00000017-F59D-408C-8188-A4AD8108B82C}"/>
                </c:ext>
              </c:extLst>
            </c:dLbl>
            <c:dLbl>
              <c:idx val="20"/>
              <c:delete val="1"/>
              <c:extLst>
                <c:ext xmlns:c15="http://schemas.microsoft.com/office/drawing/2012/chart" uri="{CE6537A1-D6FC-4f65-9D91-7224C49458BB}"/>
                <c:ext xmlns:c16="http://schemas.microsoft.com/office/drawing/2014/chart" uri="{C3380CC4-5D6E-409C-BE32-E72D297353CC}">
                  <c16:uniqueId val="{00000018-F59D-408C-8188-A4AD8108B82C}"/>
                </c:ext>
              </c:extLst>
            </c:dLbl>
            <c:dLbl>
              <c:idx val="24"/>
              <c:delete val="1"/>
              <c:extLst>
                <c:ext xmlns:c15="http://schemas.microsoft.com/office/drawing/2012/chart" uri="{CE6537A1-D6FC-4f65-9D91-7224C49458BB}"/>
                <c:ext xmlns:c16="http://schemas.microsoft.com/office/drawing/2014/chart" uri="{C3380CC4-5D6E-409C-BE32-E72D297353CC}">
                  <c16:uniqueId val="{0000002B-F59D-408C-8188-A4AD8108B82C}"/>
                </c:ext>
              </c:extLst>
            </c:dLbl>
            <c:dLbl>
              <c:idx val="25"/>
              <c:delete val="1"/>
              <c:extLst>
                <c:ext xmlns:c15="http://schemas.microsoft.com/office/drawing/2012/chart" uri="{CE6537A1-D6FC-4f65-9D91-7224C49458BB}"/>
                <c:ext xmlns:c16="http://schemas.microsoft.com/office/drawing/2014/chart" uri="{C3380CC4-5D6E-409C-BE32-E72D297353CC}">
                  <c16:uniqueId val="{00000019-F59D-408C-8188-A4AD8108B82C}"/>
                </c:ext>
              </c:extLst>
            </c:dLbl>
            <c:dLbl>
              <c:idx val="26"/>
              <c:delete val="1"/>
              <c:extLst>
                <c:ext xmlns:c15="http://schemas.microsoft.com/office/drawing/2012/chart" uri="{CE6537A1-D6FC-4f65-9D91-7224C49458BB}"/>
                <c:ext xmlns:c16="http://schemas.microsoft.com/office/drawing/2014/chart" uri="{C3380CC4-5D6E-409C-BE32-E72D297353CC}">
                  <c16:uniqueId val="{0000001E-F59D-408C-8188-A4AD8108B82C}"/>
                </c:ext>
              </c:extLst>
            </c:dLbl>
            <c:dLbl>
              <c:idx val="27"/>
              <c:delete val="1"/>
              <c:extLst>
                <c:ext xmlns:c15="http://schemas.microsoft.com/office/drawing/2012/chart" uri="{CE6537A1-D6FC-4f65-9D91-7224C49458BB}"/>
                <c:ext xmlns:c16="http://schemas.microsoft.com/office/drawing/2014/chart" uri="{C3380CC4-5D6E-409C-BE32-E72D297353CC}">
                  <c16:uniqueId val="{00000027-F59D-408C-8188-A4AD8108B82C}"/>
                </c:ext>
              </c:extLst>
            </c:dLbl>
            <c:dLbl>
              <c:idx val="28"/>
              <c:delete val="1"/>
              <c:extLst>
                <c:ext xmlns:c15="http://schemas.microsoft.com/office/drawing/2012/chart" uri="{CE6537A1-D6FC-4f65-9D91-7224C49458BB}"/>
                <c:ext xmlns:c16="http://schemas.microsoft.com/office/drawing/2014/chart" uri="{C3380CC4-5D6E-409C-BE32-E72D297353CC}">
                  <c16:uniqueId val="{00000026-F59D-408C-8188-A4AD8108B82C}"/>
                </c:ext>
              </c:extLst>
            </c:dLbl>
            <c:dLbl>
              <c:idx val="29"/>
              <c:delete val="1"/>
              <c:extLst>
                <c:ext xmlns:c15="http://schemas.microsoft.com/office/drawing/2012/chart" uri="{CE6537A1-D6FC-4f65-9D91-7224C49458BB}"/>
                <c:ext xmlns:c16="http://schemas.microsoft.com/office/drawing/2014/chart" uri="{C3380CC4-5D6E-409C-BE32-E72D297353CC}">
                  <c16:uniqueId val="{00000025-F59D-408C-8188-A4AD8108B82C}"/>
                </c:ext>
              </c:extLst>
            </c:dLbl>
            <c:dLbl>
              <c:idx val="30"/>
              <c:delete val="1"/>
              <c:extLst>
                <c:ext xmlns:c15="http://schemas.microsoft.com/office/drawing/2012/chart" uri="{CE6537A1-D6FC-4f65-9D91-7224C49458BB}"/>
                <c:ext xmlns:c16="http://schemas.microsoft.com/office/drawing/2014/chart" uri="{C3380CC4-5D6E-409C-BE32-E72D297353CC}">
                  <c16:uniqueId val="{0000001A-F59D-408C-8188-A4AD8108B82C}"/>
                </c:ext>
              </c:extLst>
            </c:dLbl>
            <c:dLbl>
              <c:idx val="35"/>
              <c:delete val="1"/>
              <c:extLst>
                <c:ext xmlns:c15="http://schemas.microsoft.com/office/drawing/2012/chart" uri="{CE6537A1-D6FC-4f65-9D91-7224C49458BB}"/>
                <c:ext xmlns:c16="http://schemas.microsoft.com/office/drawing/2014/chart" uri="{C3380CC4-5D6E-409C-BE32-E72D297353CC}">
                  <c16:uniqueId val="{0000001B-F59D-408C-8188-A4AD8108B82C}"/>
                </c:ext>
              </c:extLst>
            </c:dLbl>
            <c:dLbl>
              <c:idx val="36"/>
              <c:delete val="1"/>
              <c:extLst>
                <c:ext xmlns:c15="http://schemas.microsoft.com/office/drawing/2012/chart" uri="{CE6537A1-D6FC-4f65-9D91-7224C49458BB}"/>
                <c:ext xmlns:c16="http://schemas.microsoft.com/office/drawing/2014/chart" uri="{C3380CC4-5D6E-409C-BE32-E72D297353CC}">
                  <c16:uniqueId val="{00000021-F59D-408C-8188-A4AD8108B82C}"/>
                </c:ext>
              </c:extLst>
            </c:dLbl>
            <c:dLbl>
              <c:idx val="39"/>
              <c:delete val="1"/>
              <c:extLst>
                <c:ext xmlns:c15="http://schemas.microsoft.com/office/drawing/2012/chart" uri="{CE6537A1-D6FC-4f65-9D91-7224C49458BB}"/>
                <c:ext xmlns:c16="http://schemas.microsoft.com/office/drawing/2014/chart" uri="{C3380CC4-5D6E-409C-BE32-E72D297353CC}">
                  <c16:uniqueId val="{00000020-F59D-408C-8188-A4AD8108B82C}"/>
                </c:ext>
              </c:extLst>
            </c:dLbl>
            <c:dLbl>
              <c:idx val="40"/>
              <c:delete val="1"/>
              <c:extLst>
                <c:ext xmlns:c15="http://schemas.microsoft.com/office/drawing/2012/chart" uri="{CE6537A1-D6FC-4f65-9D91-7224C49458BB}"/>
                <c:ext xmlns:c16="http://schemas.microsoft.com/office/drawing/2014/chart" uri="{C3380CC4-5D6E-409C-BE32-E72D297353CC}">
                  <c16:uniqueId val="{0000001C-F59D-408C-8188-A4AD8108B82C}"/>
                </c:ext>
              </c:extLst>
            </c:dLbl>
            <c:dLbl>
              <c:idx val="43"/>
              <c:delete val="1"/>
              <c:extLst>
                <c:ext xmlns:c15="http://schemas.microsoft.com/office/drawing/2012/chart" uri="{CE6537A1-D6FC-4f65-9D91-7224C49458BB}"/>
                <c:ext xmlns:c16="http://schemas.microsoft.com/office/drawing/2014/chart" uri="{C3380CC4-5D6E-409C-BE32-E72D297353CC}">
                  <c16:uniqueId val="{0000003E-F59D-408C-8188-A4AD8108B82C}"/>
                </c:ext>
              </c:extLst>
            </c:dLbl>
            <c:dLbl>
              <c:idx val="44"/>
              <c:delete val="1"/>
              <c:extLst>
                <c:ext xmlns:c15="http://schemas.microsoft.com/office/drawing/2012/chart" uri="{CE6537A1-D6FC-4f65-9D91-7224C49458BB}">
                  <c15:layout>
                    <c:manualLayout>
                      <c:w val="4.9181992337164748E-2"/>
                      <c:h val="3.2798798798798795E-2"/>
                    </c:manualLayout>
                  </c15:layout>
                </c:ext>
                <c:ext xmlns:c16="http://schemas.microsoft.com/office/drawing/2014/chart" uri="{C3380CC4-5D6E-409C-BE32-E72D297353CC}">
                  <c16:uniqueId val="{0000002C-F59D-408C-8188-A4AD8108B82C}"/>
                </c:ext>
              </c:extLst>
            </c:dLbl>
            <c:numFmt formatCode="0%" sourceLinked="0"/>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'Q20.OT系DX取り組む目的【ABCD】実施・準備中'!$R$7:$R$51</c:f>
              <c:strCache>
                <c:ptCount val="45"/>
                <c:pt idx="0">
                  <c:v>【 新サービスの創出 】               </c:v>
                </c:pt>
                <c:pt idx="1">
                  <c:v>A.ユーザー企業（n=17）</c:v>
                </c:pt>
                <c:pt idx="2">
                  <c:v>B.メーカー企業（n=43）</c:v>
                </c:pt>
                <c:pt idx="3">
                  <c:v>C.サブシステム提供企業（n=15）</c:v>
                </c:pt>
                <c:pt idx="4">
                  <c:v>D.サービス提供企業（n=17）</c:v>
                </c:pt>
                <c:pt idx="5">
                  <c:v>【 生産性向上(自動化、機械化の推進) 】      </c:v>
                </c:pt>
                <c:pt idx="6">
                  <c:v>A.ユーザー企業（n=52）</c:v>
                </c:pt>
                <c:pt idx="7">
                  <c:v>B.メーカー企業（n=30）</c:v>
                </c:pt>
                <c:pt idx="8">
                  <c:v>C.サブシステム提供企業（n=17）</c:v>
                </c:pt>
                <c:pt idx="9">
                  <c:v>D.サービス提供企業（n=  5）</c:v>
                </c:pt>
                <c:pt idx="10">
                  <c:v>【 業務効率化による業務負担の軽減 】        </c:v>
                </c:pt>
                <c:pt idx="11">
                  <c:v>A.ユーザー企業（n=45）</c:v>
                </c:pt>
                <c:pt idx="12">
                  <c:v>B.メーカー企業（n=28）</c:v>
                </c:pt>
                <c:pt idx="13">
                  <c:v>C.サブシステム提供企業（n=10）</c:v>
                </c:pt>
                <c:pt idx="14">
                  <c:v>D.サービス提供企業（n=10）</c:v>
                </c:pt>
                <c:pt idx="15">
                  <c:v>【 品質向上(不良品低減、品質安定化) 】      </c:v>
                </c:pt>
                <c:pt idx="16">
                  <c:v>A.ユーザー企業（n=39）</c:v>
                </c:pt>
                <c:pt idx="17">
                  <c:v>B.メーカー企業（n=22）</c:v>
                </c:pt>
                <c:pt idx="18">
                  <c:v>C.サブシステム提供企業（n=13）</c:v>
                </c:pt>
                <c:pt idx="19">
                  <c:v>D.サービス提供企業（n=  5）</c:v>
                </c:pt>
                <c:pt idx="20">
                  <c:v>【 既存サービスの高度化 】             </c:v>
                </c:pt>
                <c:pt idx="21">
                  <c:v>A.ユーザー企業（n=14）</c:v>
                </c:pt>
                <c:pt idx="22">
                  <c:v>B.メーカー企業（n=29）</c:v>
                </c:pt>
                <c:pt idx="23">
                  <c:v>C.サブシステム提供企業（n=  9）</c:v>
                </c:pt>
                <c:pt idx="24">
                  <c:v>D.サービス提供企業（n=12）</c:v>
                </c:pt>
                <c:pt idx="25">
                  <c:v>【 新製品の創出 】                 </c:v>
                </c:pt>
                <c:pt idx="26">
                  <c:v>A.ユーザー企業（n=  6）</c:v>
                </c:pt>
                <c:pt idx="27">
                  <c:v>B.メーカー企業（n=35）</c:v>
                </c:pt>
                <c:pt idx="28">
                  <c:v>C.サブシステム提供企業（n=  7）</c:v>
                </c:pt>
                <c:pt idx="29">
                  <c:v>D.サービス提供企業（n=  4）</c:v>
                </c:pt>
                <c:pt idx="30">
                  <c:v>【 付加価値向上 】                 </c:v>
                </c:pt>
                <c:pt idx="31">
                  <c:v>A.ユーザー企業（n=20）</c:v>
                </c:pt>
                <c:pt idx="32">
                  <c:v>B.メーカー企業（n=28）</c:v>
                </c:pt>
                <c:pt idx="33">
                  <c:v>C.サブシステム提供企業（n=18）</c:v>
                </c:pt>
                <c:pt idx="34">
                  <c:v>D.サービス提供企業（n=12）</c:v>
                </c:pt>
                <c:pt idx="35">
                  <c:v>【 既存製品の高度化 】               </c:v>
                </c:pt>
                <c:pt idx="36">
                  <c:v>A.ユーザー企業（n=11）</c:v>
                </c:pt>
                <c:pt idx="37">
                  <c:v>B.メーカー企業（n=23）</c:v>
                </c:pt>
                <c:pt idx="38">
                  <c:v>C.サブシステム提供企業（n=  9）</c:v>
                </c:pt>
                <c:pt idx="39">
                  <c:v>D.サービス提供企業（n=  0）</c:v>
                </c:pt>
                <c:pt idx="40">
                  <c:v>【 製造期間や開発期間の短縮 】           </c:v>
                </c:pt>
                <c:pt idx="41">
                  <c:v>A.ユーザー企業（n=13）</c:v>
                </c:pt>
                <c:pt idx="42">
                  <c:v>B.メーカー企業（n=17）</c:v>
                </c:pt>
                <c:pt idx="43">
                  <c:v>C.サブシステム提供企業（n=  6）</c:v>
                </c:pt>
                <c:pt idx="44">
                  <c:v>D.サービス提供企業（n=  0）</c:v>
                </c:pt>
              </c:strCache>
            </c:strRef>
          </c:cat>
          <c:val>
            <c:numRef>
              <c:f>'Q20.OT系DX取り組む目的【ABCD】実施・準備中'!$U$7:$U$51</c:f>
              <c:numCache>
                <c:formatCode>0.0%</c:formatCode>
                <c:ptCount val="45"/>
                <c:pt idx="0" formatCode="General">
                  <c:v>0</c:v>
                </c:pt>
                <c:pt idx="1">
                  <c:v>2.0833333333333332E-2</c:v>
                </c:pt>
                <c:pt idx="2">
                  <c:v>3.125E-2</c:v>
                </c:pt>
                <c:pt idx="3">
                  <c:v>6.6666666666666666E-2</c:v>
                </c:pt>
                <c:pt idx="4">
                  <c:v>0.15625</c:v>
                </c:pt>
                <c:pt idx="5" formatCode="General">
                  <c:v>0</c:v>
                </c:pt>
                <c:pt idx="6">
                  <c:v>0.1875</c:v>
                </c:pt>
                <c:pt idx="7">
                  <c:v>9.375E-2</c:v>
                </c:pt>
                <c:pt idx="8">
                  <c:v>8.8888888888888892E-2</c:v>
                </c:pt>
                <c:pt idx="9">
                  <c:v>6.25E-2</c:v>
                </c:pt>
                <c:pt idx="10" formatCode="General">
                  <c:v>0</c:v>
                </c:pt>
                <c:pt idx="11">
                  <c:v>0.13541666666666666</c:v>
                </c:pt>
                <c:pt idx="12">
                  <c:v>0.10416666666666667</c:v>
                </c:pt>
                <c:pt idx="13">
                  <c:v>8.8888888888888892E-2</c:v>
                </c:pt>
                <c:pt idx="14">
                  <c:v>9.375E-2</c:v>
                </c:pt>
                <c:pt idx="15" formatCode="General">
                  <c:v>0</c:v>
                </c:pt>
                <c:pt idx="16">
                  <c:v>6.25E-2</c:v>
                </c:pt>
                <c:pt idx="17">
                  <c:v>8.3333333333333329E-2</c:v>
                </c:pt>
                <c:pt idx="18">
                  <c:v>0.1111111111111111</c:v>
                </c:pt>
                <c:pt idx="19">
                  <c:v>6.25E-2</c:v>
                </c:pt>
                <c:pt idx="20" formatCode="General">
                  <c:v>0</c:v>
                </c:pt>
                <c:pt idx="21">
                  <c:v>7.2916666666666671E-2</c:v>
                </c:pt>
                <c:pt idx="22">
                  <c:v>0.125</c:v>
                </c:pt>
                <c:pt idx="23">
                  <c:v>4.4444444444444446E-2</c:v>
                </c:pt>
                <c:pt idx="24">
                  <c:v>0</c:v>
                </c:pt>
                <c:pt idx="25" formatCode="General">
                  <c:v>0</c:v>
                </c:pt>
                <c:pt idx="26">
                  <c:v>0</c:v>
                </c:pt>
                <c:pt idx="27">
                  <c:v>1.0416666666666666E-2</c:v>
                </c:pt>
                <c:pt idx="28">
                  <c:v>2.2222222222222223E-2</c:v>
                </c:pt>
                <c:pt idx="29">
                  <c:v>0</c:v>
                </c:pt>
                <c:pt idx="30" formatCode="General">
                  <c:v>0</c:v>
                </c:pt>
                <c:pt idx="31">
                  <c:v>9.375E-2</c:v>
                </c:pt>
                <c:pt idx="32">
                  <c:v>0.10416666666666667</c:v>
                </c:pt>
                <c:pt idx="33">
                  <c:v>4.4444444444444446E-2</c:v>
                </c:pt>
                <c:pt idx="34">
                  <c:v>0.125</c:v>
                </c:pt>
                <c:pt idx="35" formatCode="General">
                  <c:v>0</c:v>
                </c:pt>
                <c:pt idx="36">
                  <c:v>0</c:v>
                </c:pt>
                <c:pt idx="37">
                  <c:v>7.2916666666666671E-2</c:v>
                </c:pt>
                <c:pt idx="38">
                  <c:v>6.6666666666666666E-2</c:v>
                </c:pt>
                <c:pt idx="39">
                  <c:v>0</c:v>
                </c:pt>
                <c:pt idx="40" formatCode="General">
                  <c:v>0</c:v>
                </c:pt>
                <c:pt idx="41">
                  <c:v>7.2916666666666671E-2</c:v>
                </c:pt>
                <c:pt idx="42">
                  <c:v>8.3333333333333329E-2</c:v>
                </c:pt>
                <c:pt idx="43">
                  <c:v>8.8888888888888892E-2</c:v>
                </c:pt>
                <c:pt idx="44">
                  <c:v>0</c:v>
                </c:pt>
              </c:numCache>
            </c:numRef>
          </c:val>
          <c:extLst>
            <c:ext xmlns:c16="http://schemas.microsoft.com/office/drawing/2014/chart" uri="{C3380CC4-5D6E-409C-BE32-E72D297353CC}">
              <c16:uniqueId val="{0000001D-F59D-408C-8188-A4AD8108B82C}"/>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6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'Q20.OT系DX取り組む目的（従業員別）'!$S$6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'Q20.OT系DX取り組む目的（従業員別）'!$R$7:$R$42</c:f>
              <c:strCache>
                <c:ptCount val="36"/>
                <c:pt idx="0">
                  <c:v>【 新サービスの創出 】               </c:v>
                </c:pt>
                <c:pt idx="1">
                  <c:v>20人以下（n=81）</c:v>
                </c:pt>
                <c:pt idx="2">
                  <c:v>21人以上100人以下（n=67）</c:v>
                </c:pt>
                <c:pt idx="3">
                  <c:v>101人以上（n=51）</c:v>
                </c:pt>
                <c:pt idx="4">
                  <c:v>【 業務効率化による業務負担の軽減 】        </c:v>
                </c:pt>
                <c:pt idx="5">
                  <c:v>20人以下（n=51）</c:v>
                </c:pt>
                <c:pt idx="6">
                  <c:v>21人以上100人以下（n=77）</c:v>
                </c:pt>
                <c:pt idx="7">
                  <c:v>101人以上（n=79）</c:v>
                </c:pt>
                <c:pt idx="8">
                  <c:v>【 生産性向上(自動化、機械化の推進) 】      </c:v>
                </c:pt>
                <c:pt idx="9">
                  <c:v>20人以下（n=36）</c:v>
                </c:pt>
                <c:pt idx="10">
                  <c:v>21人以上100人以下（n=70）</c:v>
                </c:pt>
                <c:pt idx="11">
                  <c:v>101人以上（n=96）</c:v>
                </c:pt>
                <c:pt idx="12">
                  <c:v>【 既存サービスの高度化 】             </c:v>
                </c:pt>
                <c:pt idx="13">
                  <c:v>20人以下（n=70）</c:v>
                </c:pt>
                <c:pt idx="14">
                  <c:v>21人以上100人以下（n=54）</c:v>
                </c:pt>
                <c:pt idx="15">
                  <c:v>101人以上（n=38）</c:v>
                </c:pt>
                <c:pt idx="16">
                  <c:v>【 付加価値向上 】                 </c:v>
                </c:pt>
                <c:pt idx="17">
                  <c:v>20人以下（n=75）</c:v>
                </c:pt>
                <c:pt idx="18">
                  <c:v>21人以上100人以下（n=88）</c:v>
                </c:pt>
                <c:pt idx="19">
                  <c:v>101人以上（n=48）</c:v>
                </c:pt>
                <c:pt idx="20">
                  <c:v>【 新製品の創出 】                 </c:v>
                </c:pt>
                <c:pt idx="21">
                  <c:v>20人以下（n=59）</c:v>
                </c:pt>
                <c:pt idx="22">
                  <c:v>21人以上100人以下（n=50）</c:v>
                </c:pt>
                <c:pt idx="23">
                  <c:v>101人以上（n=21）</c:v>
                </c:pt>
                <c:pt idx="24">
                  <c:v>【 品質向上(不良品低減、品質安定化) 】      </c:v>
                </c:pt>
                <c:pt idx="25">
                  <c:v>20人以下（n=43）</c:v>
                </c:pt>
                <c:pt idx="26">
                  <c:v>21人以上100人以下（n=58）</c:v>
                </c:pt>
                <c:pt idx="27">
                  <c:v>101人以上（n=74）</c:v>
                </c:pt>
                <c:pt idx="28">
                  <c:v>【 既存製品の高度化 】               </c:v>
                </c:pt>
                <c:pt idx="29">
                  <c:v>20人以下（n=43）</c:v>
                </c:pt>
                <c:pt idx="30">
                  <c:v>21人以上100人以下（n=33）</c:v>
                </c:pt>
                <c:pt idx="31">
                  <c:v>101人以上（n=16）</c:v>
                </c:pt>
                <c:pt idx="32">
                  <c:v>【 熟練技術者のスキルの継承 】           </c:v>
                </c:pt>
                <c:pt idx="33">
                  <c:v>20人以下（n=28）</c:v>
                </c:pt>
                <c:pt idx="34">
                  <c:v>21人以上100人以下（n=28）</c:v>
                </c:pt>
                <c:pt idx="35">
                  <c:v>101人以上（n=24）</c:v>
                </c:pt>
              </c:strCache>
            </c:strRef>
          </c:cat>
          <c:val>
            <c:numRef>
              <c:f>'Q20.OT系DX取り組む目的（従業員別）'!$S$7:$S$42</c:f>
              <c:numCache>
                <c:formatCode>0.0%</c:formatCode>
                <c:ptCount val="36"/>
                <c:pt idx="0" formatCode="General">
                  <c:v>0</c:v>
                </c:pt>
                <c:pt idx="1">
                  <c:v>0.29032258064516131</c:v>
                </c:pt>
                <c:pt idx="2">
                  <c:v>0.19665271966527198</c:v>
                </c:pt>
                <c:pt idx="3">
                  <c:v>0.15566037735849056</c:v>
                </c:pt>
                <c:pt idx="4" formatCode="General">
                  <c:v>0</c:v>
                </c:pt>
                <c:pt idx="5">
                  <c:v>7.3732718894009217E-2</c:v>
                </c:pt>
                <c:pt idx="6">
                  <c:v>0.15062761506276151</c:v>
                </c:pt>
                <c:pt idx="7">
                  <c:v>0.16037735849056603</c:v>
                </c:pt>
                <c:pt idx="8" formatCode="General">
                  <c:v>0</c:v>
                </c:pt>
                <c:pt idx="9">
                  <c:v>5.0691244239631339E-2</c:v>
                </c:pt>
                <c:pt idx="10">
                  <c:v>0.12133891213389121</c:v>
                </c:pt>
                <c:pt idx="11">
                  <c:v>0.17924528301886791</c:v>
                </c:pt>
                <c:pt idx="12" formatCode="General">
                  <c:v>0</c:v>
                </c:pt>
                <c:pt idx="13">
                  <c:v>0.13824884792626729</c:v>
                </c:pt>
                <c:pt idx="14">
                  <c:v>7.9497907949790794E-2</c:v>
                </c:pt>
                <c:pt idx="15">
                  <c:v>7.5471698113207544E-2</c:v>
                </c:pt>
                <c:pt idx="16" formatCode="General">
                  <c:v>0</c:v>
                </c:pt>
                <c:pt idx="17">
                  <c:v>7.8341013824884786E-2</c:v>
                </c:pt>
                <c:pt idx="18">
                  <c:v>0.11715481171548117</c:v>
                </c:pt>
                <c:pt idx="19">
                  <c:v>6.6037735849056603E-2</c:v>
                </c:pt>
                <c:pt idx="20" formatCode="General">
                  <c:v>0</c:v>
                </c:pt>
                <c:pt idx="21">
                  <c:v>0.12442396313364056</c:v>
                </c:pt>
                <c:pt idx="22">
                  <c:v>9.2050209205020925E-2</c:v>
                </c:pt>
                <c:pt idx="23">
                  <c:v>3.3018867924528301E-2</c:v>
                </c:pt>
                <c:pt idx="24" formatCode="General">
                  <c:v>0</c:v>
                </c:pt>
                <c:pt idx="25">
                  <c:v>5.5299539170506916E-2</c:v>
                </c:pt>
                <c:pt idx="26">
                  <c:v>7.1129707112970716E-2</c:v>
                </c:pt>
                <c:pt idx="27">
                  <c:v>9.9056603773584911E-2</c:v>
                </c:pt>
                <c:pt idx="28" formatCode="General">
                  <c:v>0</c:v>
                </c:pt>
                <c:pt idx="29">
                  <c:v>5.0691244239631339E-2</c:v>
                </c:pt>
                <c:pt idx="30">
                  <c:v>5.4393305439330547E-2</c:v>
                </c:pt>
                <c:pt idx="31">
                  <c:v>2.8301886792452831E-2</c:v>
                </c:pt>
                <c:pt idx="32" formatCode="General">
                  <c:v>0</c:v>
                </c:pt>
                <c:pt idx="33">
                  <c:v>2.7649769585253458E-2</c:v>
                </c:pt>
                <c:pt idx="34">
                  <c:v>2.5104602510460251E-2</c:v>
                </c:pt>
                <c:pt idx="35">
                  <c:v>3.7735849056603772E-2</c:v>
                </c:pt>
              </c:numCache>
            </c:numRef>
          </c:val>
          <c:extLst>
            <c:ext xmlns:c16="http://schemas.microsoft.com/office/drawing/2014/chart" uri="{C3380CC4-5D6E-409C-BE32-E72D297353CC}">
              <c16:uniqueId val="{00000014-AB6A-4186-B81C-E0B3BE4E1F00}"/>
            </c:ext>
          </c:extLst>
        </c:ser>
        <c:ser>
          <c:idx val="2"/>
          <c:order val="1"/>
          <c:tx>
            <c:strRef>
              <c:f>'Q20.OT系DX取り組む目的（従業員別）'!$T$6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'Q20.OT系DX取り組む目的（従業員別）'!$R$7:$R$42</c:f>
              <c:strCache>
                <c:ptCount val="36"/>
                <c:pt idx="0">
                  <c:v>【 新サービスの創出 】               </c:v>
                </c:pt>
                <c:pt idx="1">
                  <c:v>20人以下（n=81）</c:v>
                </c:pt>
                <c:pt idx="2">
                  <c:v>21人以上100人以下（n=67）</c:v>
                </c:pt>
                <c:pt idx="3">
                  <c:v>101人以上（n=51）</c:v>
                </c:pt>
                <c:pt idx="4">
                  <c:v>【 業務効率化による業務負担の軽減 】        </c:v>
                </c:pt>
                <c:pt idx="5">
                  <c:v>20人以下（n=51）</c:v>
                </c:pt>
                <c:pt idx="6">
                  <c:v>21人以上100人以下（n=77）</c:v>
                </c:pt>
                <c:pt idx="7">
                  <c:v>101人以上（n=79）</c:v>
                </c:pt>
                <c:pt idx="8">
                  <c:v>【 生産性向上(自動化、機械化の推進) 】      </c:v>
                </c:pt>
                <c:pt idx="9">
                  <c:v>20人以下（n=36）</c:v>
                </c:pt>
                <c:pt idx="10">
                  <c:v>21人以上100人以下（n=70）</c:v>
                </c:pt>
                <c:pt idx="11">
                  <c:v>101人以上（n=96）</c:v>
                </c:pt>
                <c:pt idx="12">
                  <c:v>【 既存サービスの高度化 】             </c:v>
                </c:pt>
                <c:pt idx="13">
                  <c:v>20人以下（n=70）</c:v>
                </c:pt>
                <c:pt idx="14">
                  <c:v>21人以上100人以下（n=54）</c:v>
                </c:pt>
                <c:pt idx="15">
                  <c:v>101人以上（n=38）</c:v>
                </c:pt>
                <c:pt idx="16">
                  <c:v>【 付加価値向上 】                 </c:v>
                </c:pt>
                <c:pt idx="17">
                  <c:v>20人以下（n=75）</c:v>
                </c:pt>
                <c:pt idx="18">
                  <c:v>21人以上100人以下（n=88）</c:v>
                </c:pt>
                <c:pt idx="19">
                  <c:v>101人以上（n=48）</c:v>
                </c:pt>
                <c:pt idx="20">
                  <c:v>【 新製品の創出 】                 </c:v>
                </c:pt>
                <c:pt idx="21">
                  <c:v>20人以下（n=59）</c:v>
                </c:pt>
                <c:pt idx="22">
                  <c:v>21人以上100人以下（n=50）</c:v>
                </c:pt>
                <c:pt idx="23">
                  <c:v>101人以上（n=21）</c:v>
                </c:pt>
                <c:pt idx="24">
                  <c:v>【 品質向上(不良品低減、品質安定化) 】      </c:v>
                </c:pt>
                <c:pt idx="25">
                  <c:v>20人以下（n=43）</c:v>
                </c:pt>
                <c:pt idx="26">
                  <c:v>21人以上100人以下（n=58）</c:v>
                </c:pt>
                <c:pt idx="27">
                  <c:v>101人以上（n=74）</c:v>
                </c:pt>
                <c:pt idx="28">
                  <c:v>【 既存製品の高度化 】               </c:v>
                </c:pt>
                <c:pt idx="29">
                  <c:v>20人以下（n=43）</c:v>
                </c:pt>
                <c:pt idx="30">
                  <c:v>21人以上100人以下（n=33）</c:v>
                </c:pt>
                <c:pt idx="31">
                  <c:v>101人以上（n=16）</c:v>
                </c:pt>
                <c:pt idx="32">
                  <c:v>【 熟練技術者のスキルの継承 】           </c:v>
                </c:pt>
                <c:pt idx="33">
                  <c:v>20人以下（n=28）</c:v>
                </c:pt>
                <c:pt idx="34">
                  <c:v>21人以上100人以下（n=28）</c:v>
                </c:pt>
                <c:pt idx="35">
                  <c:v>101人以上（n=24）</c:v>
                </c:pt>
              </c:strCache>
            </c:strRef>
          </c:cat>
          <c:val>
            <c:numRef>
              <c:f>'Q20.OT系DX取り組む目的（従業員別）'!$T$7:$T$42</c:f>
              <c:numCache>
                <c:formatCode>0.0%</c:formatCode>
                <c:ptCount val="36"/>
                <c:pt idx="0" formatCode="General">
                  <c:v>0</c:v>
                </c:pt>
                <c:pt idx="1">
                  <c:v>5.5299539170506916E-2</c:v>
                </c:pt>
                <c:pt idx="2">
                  <c:v>3.3472803347280332E-2</c:v>
                </c:pt>
                <c:pt idx="3">
                  <c:v>4.716981132075472E-2</c:v>
                </c:pt>
                <c:pt idx="4" formatCode="General">
                  <c:v>0</c:v>
                </c:pt>
                <c:pt idx="5">
                  <c:v>9.2165898617511524E-2</c:v>
                </c:pt>
                <c:pt idx="6">
                  <c:v>9.2050209205020925E-2</c:v>
                </c:pt>
                <c:pt idx="7">
                  <c:v>8.4905660377358486E-2</c:v>
                </c:pt>
                <c:pt idx="8" formatCode="General">
                  <c:v>0</c:v>
                </c:pt>
                <c:pt idx="9">
                  <c:v>3.6866359447004608E-2</c:v>
                </c:pt>
                <c:pt idx="10">
                  <c:v>8.3682008368200833E-2</c:v>
                </c:pt>
                <c:pt idx="11">
                  <c:v>0.14150943396226415</c:v>
                </c:pt>
                <c:pt idx="12" formatCode="General">
                  <c:v>0</c:v>
                </c:pt>
                <c:pt idx="13">
                  <c:v>8.755760368663594E-2</c:v>
                </c:pt>
                <c:pt idx="14">
                  <c:v>6.6945606694560664E-2</c:v>
                </c:pt>
                <c:pt idx="15">
                  <c:v>5.6603773584905662E-2</c:v>
                </c:pt>
                <c:pt idx="16" formatCode="General">
                  <c:v>0</c:v>
                </c:pt>
                <c:pt idx="17">
                  <c:v>0.14285714285714285</c:v>
                </c:pt>
                <c:pt idx="18">
                  <c:v>0.16317991631799164</c:v>
                </c:pt>
                <c:pt idx="19">
                  <c:v>8.0188679245283015E-2</c:v>
                </c:pt>
                <c:pt idx="20" formatCode="General">
                  <c:v>0</c:v>
                </c:pt>
                <c:pt idx="21">
                  <c:v>0.12903225806451613</c:v>
                </c:pt>
                <c:pt idx="22">
                  <c:v>9.2050209205020925E-2</c:v>
                </c:pt>
                <c:pt idx="23">
                  <c:v>5.1886792452830191E-2</c:v>
                </c:pt>
                <c:pt idx="24" formatCode="General">
                  <c:v>0</c:v>
                </c:pt>
                <c:pt idx="25">
                  <c:v>6.4516129032258063E-2</c:v>
                </c:pt>
                <c:pt idx="26">
                  <c:v>8.3682008368200833E-2</c:v>
                </c:pt>
                <c:pt idx="27">
                  <c:v>0.16037735849056603</c:v>
                </c:pt>
                <c:pt idx="28" formatCode="General">
                  <c:v>0</c:v>
                </c:pt>
                <c:pt idx="29">
                  <c:v>0.11059907834101383</c:v>
                </c:pt>
                <c:pt idx="30">
                  <c:v>5.4393305439330547E-2</c:v>
                </c:pt>
                <c:pt idx="31">
                  <c:v>2.358490566037736E-2</c:v>
                </c:pt>
                <c:pt idx="32" formatCode="General">
                  <c:v>0</c:v>
                </c:pt>
                <c:pt idx="33">
                  <c:v>5.0691244239631339E-2</c:v>
                </c:pt>
                <c:pt idx="34">
                  <c:v>4.6025104602510462E-2</c:v>
                </c:pt>
                <c:pt idx="35">
                  <c:v>2.8301886792452831E-2</c:v>
                </c:pt>
              </c:numCache>
            </c:numRef>
          </c:val>
          <c:extLst>
            <c:ext xmlns:c16="http://schemas.microsoft.com/office/drawing/2014/chart" uri="{C3380CC4-5D6E-409C-BE32-E72D297353CC}">
              <c16:uniqueId val="{0000002D-AB6A-4186-B81C-E0B3BE4E1F00}"/>
            </c:ext>
          </c:extLst>
        </c:ser>
        <c:ser>
          <c:idx val="1"/>
          <c:order val="2"/>
          <c:tx>
            <c:strRef>
              <c:f>'Q20.OT系DX取り組む目的（従業員別）'!$U$6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'Q20.OT系DX取り組む目的（従業員別）'!$R$7:$R$42</c:f>
              <c:strCache>
                <c:ptCount val="36"/>
                <c:pt idx="0">
                  <c:v>【 新サービスの創出 】               </c:v>
                </c:pt>
                <c:pt idx="1">
                  <c:v>20人以下（n=81）</c:v>
                </c:pt>
                <c:pt idx="2">
                  <c:v>21人以上100人以下（n=67）</c:v>
                </c:pt>
                <c:pt idx="3">
                  <c:v>101人以上（n=51）</c:v>
                </c:pt>
                <c:pt idx="4">
                  <c:v>【 業務効率化による業務負担の軽減 】        </c:v>
                </c:pt>
                <c:pt idx="5">
                  <c:v>20人以下（n=51）</c:v>
                </c:pt>
                <c:pt idx="6">
                  <c:v>21人以上100人以下（n=77）</c:v>
                </c:pt>
                <c:pt idx="7">
                  <c:v>101人以上（n=79）</c:v>
                </c:pt>
                <c:pt idx="8">
                  <c:v>【 生産性向上(自動化、機械化の推進) 】      </c:v>
                </c:pt>
                <c:pt idx="9">
                  <c:v>20人以下（n=36）</c:v>
                </c:pt>
                <c:pt idx="10">
                  <c:v>21人以上100人以下（n=70）</c:v>
                </c:pt>
                <c:pt idx="11">
                  <c:v>101人以上（n=96）</c:v>
                </c:pt>
                <c:pt idx="12">
                  <c:v>【 既存サービスの高度化 】             </c:v>
                </c:pt>
                <c:pt idx="13">
                  <c:v>20人以下（n=70）</c:v>
                </c:pt>
                <c:pt idx="14">
                  <c:v>21人以上100人以下（n=54）</c:v>
                </c:pt>
                <c:pt idx="15">
                  <c:v>101人以上（n=38）</c:v>
                </c:pt>
                <c:pt idx="16">
                  <c:v>【 付加価値向上 】                 </c:v>
                </c:pt>
                <c:pt idx="17">
                  <c:v>20人以下（n=75）</c:v>
                </c:pt>
                <c:pt idx="18">
                  <c:v>21人以上100人以下（n=88）</c:v>
                </c:pt>
                <c:pt idx="19">
                  <c:v>101人以上（n=48）</c:v>
                </c:pt>
                <c:pt idx="20">
                  <c:v>【 新製品の創出 】                 </c:v>
                </c:pt>
                <c:pt idx="21">
                  <c:v>20人以下（n=59）</c:v>
                </c:pt>
                <c:pt idx="22">
                  <c:v>21人以上100人以下（n=50）</c:v>
                </c:pt>
                <c:pt idx="23">
                  <c:v>101人以上（n=21）</c:v>
                </c:pt>
                <c:pt idx="24">
                  <c:v>【 品質向上(不良品低減、品質安定化) 】      </c:v>
                </c:pt>
                <c:pt idx="25">
                  <c:v>20人以下（n=43）</c:v>
                </c:pt>
                <c:pt idx="26">
                  <c:v>21人以上100人以下（n=58）</c:v>
                </c:pt>
                <c:pt idx="27">
                  <c:v>101人以上（n=74）</c:v>
                </c:pt>
                <c:pt idx="28">
                  <c:v>【 既存製品の高度化 】               </c:v>
                </c:pt>
                <c:pt idx="29">
                  <c:v>20人以下（n=43）</c:v>
                </c:pt>
                <c:pt idx="30">
                  <c:v>21人以上100人以下（n=33）</c:v>
                </c:pt>
                <c:pt idx="31">
                  <c:v>101人以上（n=16）</c:v>
                </c:pt>
                <c:pt idx="32">
                  <c:v>【 熟練技術者のスキルの継承 】           </c:v>
                </c:pt>
                <c:pt idx="33">
                  <c:v>20人以下（n=28）</c:v>
                </c:pt>
                <c:pt idx="34">
                  <c:v>21人以上100人以下（n=28）</c:v>
                </c:pt>
                <c:pt idx="35">
                  <c:v>101人以上（n=24）</c:v>
                </c:pt>
              </c:strCache>
            </c:strRef>
          </c:cat>
          <c:val>
            <c:numRef>
              <c:f>'Q20.OT系DX取り組む目的（従業員別）'!$U$7:$U$42</c:f>
              <c:numCache>
                <c:formatCode>0.0%</c:formatCode>
                <c:ptCount val="36"/>
                <c:pt idx="0" formatCode="General">
                  <c:v>0</c:v>
                </c:pt>
                <c:pt idx="1">
                  <c:v>2.7649769585253458E-2</c:v>
                </c:pt>
                <c:pt idx="2">
                  <c:v>5.0209205020920501E-2</c:v>
                </c:pt>
                <c:pt idx="3">
                  <c:v>3.7735849056603772E-2</c:v>
                </c:pt>
                <c:pt idx="4" formatCode="General">
                  <c:v>0</c:v>
                </c:pt>
                <c:pt idx="5">
                  <c:v>6.9124423963133647E-2</c:v>
                </c:pt>
                <c:pt idx="6">
                  <c:v>7.9497907949790794E-2</c:v>
                </c:pt>
                <c:pt idx="7">
                  <c:v>0.12735849056603774</c:v>
                </c:pt>
                <c:pt idx="8" formatCode="General">
                  <c:v>0</c:v>
                </c:pt>
                <c:pt idx="9">
                  <c:v>7.8341013824884786E-2</c:v>
                </c:pt>
                <c:pt idx="10">
                  <c:v>8.7866108786610872E-2</c:v>
                </c:pt>
                <c:pt idx="11">
                  <c:v>0.13207547169811321</c:v>
                </c:pt>
                <c:pt idx="12" formatCode="General">
                  <c:v>0</c:v>
                </c:pt>
                <c:pt idx="13">
                  <c:v>9.6774193548387094E-2</c:v>
                </c:pt>
                <c:pt idx="14">
                  <c:v>7.9497907949790794E-2</c:v>
                </c:pt>
                <c:pt idx="15">
                  <c:v>4.716981132075472E-2</c:v>
                </c:pt>
                <c:pt idx="16" formatCode="General">
                  <c:v>0</c:v>
                </c:pt>
                <c:pt idx="17">
                  <c:v>0.12442396313364056</c:v>
                </c:pt>
                <c:pt idx="18">
                  <c:v>8.7866108786610872E-2</c:v>
                </c:pt>
                <c:pt idx="19">
                  <c:v>8.0188679245283015E-2</c:v>
                </c:pt>
                <c:pt idx="20" formatCode="General">
                  <c:v>0</c:v>
                </c:pt>
                <c:pt idx="21">
                  <c:v>1.8433179723502304E-2</c:v>
                </c:pt>
                <c:pt idx="22">
                  <c:v>2.5104602510460251E-2</c:v>
                </c:pt>
                <c:pt idx="23">
                  <c:v>1.4150943396226415E-2</c:v>
                </c:pt>
                <c:pt idx="24" formatCode="General">
                  <c:v>0</c:v>
                </c:pt>
                <c:pt idx="25">
                  <c:v>7.8341013824884786E-2</c:v>
                </c:pt>
                <c:pt idx="26">
                  <c:v>8.7866108786610872E-2</c:v>
                </c:pt>
                <c:pt idx="27">
                  <c:v>8.9622641509433956E-2</c:v>
                </c:pt>
                <c:pt idx="28" formatCode="General">
                  <c:v>0</c:v>
                </c:pt>
                <c:pt idx="29">
                  <c:v>3.6866359447004608E-2</c:v>
                </c:pt>
                <c:pt idx="30">
                  <c:v>2.9288702928870293E-2</c:v>
                </c:pt>
                <c:pt idx="31">
                  <c:v>2.358490566037736E-2</c:v>
                </c:pt>
                <c:pt idx="32" formatCode="General">
                  <c:v>0</c:v>
                </c:pt>
                <c:pt idx="33">
                  <c:v>5.0691244239631339E-2</c:v>
                </c:pt>
                <c:pt idx="34">
                  <c:v>4.6025104602510462E-2</c:v>
                </c:pt>
                <c:pt idx="35">
                  <c:v>4.716981132075472E-2</c:v>
                </c:pt>
              </c:numCache>
            </c:numRef>
          </c:val>
          <c:extLst>
            <c:ext xmlns:c16="http://schemas.microsoft.com/office/drawing/2014/chart" uri="{C3380CC4-5D6E-409C-BE32-E72D297353CC}">
              <c16:uniqueId val="{00000040-AB6A-4186-B81C-E0B3BE4E1F0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'Q20.OT系DX取り組む目的（従業員別）'!$J$81</c:f>
          <c:strCache>
            <c:ptCount val="1"/>
            <c:pt idx="0">
              <c:v>20人以下 (N=217)
21人以上100人以下 (N=239)
101人以上 (N=203)</c:v>
            </c:pt>
          </c:strCache>
        </c:strRef>
      </c:tx>
      <c:layout>
        <c:manualLayout>
          <c:xMode val="edge"/>
          <c:yMode val="edge"/>
          <c:x val="0.54845902777777777"/>
          <c:y val="0.8234432006633499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2945300925925928"/>
          <c:y val="4.681822366601919E-2"/>
          <c:w val="0.52615578703703703"/>
          <c:h val="0.93274501194737991"/>
        </c:manualLayout>
      </c:layout>
      <c:barChart>
        <c:barDir val="bar"/>
        <c:grouping val="stacked"/>
        <c:varyColors val="0"/>
        <c:ser>
          <c:idx val="0"/>
          <c:order val="0"/>
          <c:tx>
            <c:strRef>
              <c:f>'Q20.OT系DX取り組む目的（従業員別）'!$S$6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'Q20.OT系DX取り組む目的（従業員別）'!$R$43:$R$74</c:f>
              <c:strCache>
                <c:ptCount val="32"/>
                <c:pt idx="0">
                  <c:v>【 ヒューマンエラーの低減・撲滅 】         </c:v>
                </c:pt>
                <c:pt idx="1">
                  <c:v>20人以下（n=35）</c:v>
                </c:pt>
                <c:pt idx="2">
                  <c:v>21人以上100人以下（n=42）</c:v>
                </c:pt>
                <c:pt idx="3">
                  <c:v>101人以上（n=38）</c:v>
                </c:pt>
                <c:pt idx="4">
                  <c:v>【 製造期間や開発期間の短縮 】           </c:v>
                </c:pt>
                <c:pt idx="5">
                  <c:v>20人以下（n=17）</c:v>
                </c:pt>
                <c:pt idx="6">
                  <c:v>21人以上100人以下（n=20）</c:v>
                </c:pt>
                <c:pt idx="7">
                  <c:v>101人以上（n=28）</c:v>
                </c:pt>
                <c:pt idx="8">
                  <c:v>【 集客効果の向上 】                </c:v>
                </c:pt>
                <c:pt idx="9">
                  <c:v>20人以下（n=28）</c:v>
                </c:pt>
                <c:pt idx="10">
                  <c:v>21人以上100人以下（n=22）</c:v>
                </c:pt>
                <c:pt idx="11">
                  <c:v>101人以上（n=4）</c:v>
                </c:pt>
                <c:pt idx="12">
                  <c:v>【 人件費の削減 】                 </c:v>
                </c:pt>
                <c:pt idx="13">
                  <c:v>20人以下（n=9）</c:v>
                </c:pt>
                <c:pt idx="14">
                  <c:v>21人以上100人以下（n=12）</c:v>
                </c:pt>
                <c:pt idx="15">
                  <c:v>101人以上（n=22）</c:v>
                </c:pt>
                <c:pt idx="16">
                  <c:v>【 業務上のインシデント／アクシデントの低減・撲滅 】</c:v>
                </c:pt>
                <c:pt idx="17">
                  <c:v>20人以下（n=14）</c:v>
                </c:pt>
                <c:pt idx="18">
                  <c:v>21人以上100人以下（n=25）</c:v>
                </c:pt>
                <c:pt idx="19">
                  <c:v>101人以上（n=16）</c:v>
                </c:pt>
                <c:pt idx="20">
                  <c:v>【 労働力不足への対策 】              </c:v>
                </c:pt>
                <c:pt idx="21">
                  <c:v>20人以下（n=25）</c:v>
                </c:pt>
                <c:pt idx="22">
                  <c:v>21人以上100人以下（n=37）</c:v>
                </c:pt>
                <c:pt idx="23">
                  <c:v>101人以上（n=22）</c:v>
                </c:pt>
                <c:pt idx="24">
                  <c:v>【 セキュリティの強化 】              </c:v>
                </c:pt>
                <c:pt idx="25">
                  <c:v>20人以下（n=21）</c:v>
                </c:pt>
                <c:pt idx="26">
                  <c:v>21人以上100人以下（n=15）</c:v>
                </c:pt>
                <c:pt idx="27">
                  <c:v>101人以上（n=11）</c:v>
                </c:pt>
                <c:pt idx="28">
                  <c:v>【 廃棄ロス等の無駄の削減 】            </c:v>
                </c:pt>
                <c:pt idx="29">
                  <c:v>20人以下（n=5）</c:v>
                </c:pt>
                <c:pt idx="30">
                  <c:v>21人以上100人以下（n=2）</c:v>
                </c:pt>
                <c:pt idx="31">
                  <c:v>101人以上（n=6）</c:v>
                </c:pt>
              </c:strCache>
            </c:strRef>
          </c:cat>
          <c:val>
            <c:numRef>
              <c:f>'Q20.OT系DX取り組む目的（従業員別）'!$S$43:$S$74</c:f>
              <c:numCache>
                <c:formatCode>0.0%</c:formatCode>
                <c:ptCount val="32"/>
                <c:pt idx="0" formatCode="General">
                  <c:v>0</c:v>
                </c:pt>
                <c:pt idx="1">
                  <c:v>1.8433179723502304E-2</c:v>
                </c:pt>
                <c:pt idx="2">
                  <c:v>2.0920502092050208E-2</c:v>
                </c:pt>
                <c:pt idx="3">
                  <c:v>2.4630541871921183E-2</c:v>
                </c:pt>
                <c:pt idx="4">
                  <c:v>0</c:v>
                </c:pt>
                <c:pt idx="5">
                  <c:v>9.2165898617511521E-3</c:v>
                </c:pt>
                <c:pt idx="6">
                  <c:v>1.6736401673640166E-2</c:v>
                </c:pt>
                <c:pt idx="7">
                  <c:v>3.9408866995073892E-2</c:v>
                </c:pt>
                <c:pt idx="8">
                  <c:v>0</c:v>
                </c:pt>
                <c:pt idx="9">
                  <c:v>3.2258064516129031E-2</c:v>
                </c:pt>
                <c:pt idx="10">
                  <c:v>1.2552301255230125E-2</c:v>
                </c:pt>
                <c:pt idx="11">
                  <c:v>0</c:v>
                </c:pt>
                <c:pt idx="12">
                  <c:v>0</c:v>
                </c:pt>
                <c:pt idx="13">
                  <c:v>9.2165898617511521E-3</c:v>
                </c:pt>
                <c:pt idx="14">
                  <c:v>1.2552301255230125E-2</c:v>
                </c:pt>
                <c:pt idx="15">
                  <c:v>2.4630541871921183E-2</c:v>
                </c:pt>
                <c:pt idx="16">
                  <c:v>0</c:v>
                </c:pt>
                <c:pt idx="17">
                  <c:v>4.608294930875576E-3</c:v>
                </c:pt>
                <c:pt idx="18">
                  <c:v>2.0920502092050208E-2</c:v>
                </c:pt>
                <c:pt idx="19">
                  <c:v>9.852216748768473E-3</c:v>
                </c:pt>
                <c:pt idx="20" formatCode="General">
                  <c:v>0</c:v>
                </c:pt>
                <c:pt idx="21">
                  <c:v>1.8433179723502304E-2</c:v>
                </c:pt>
                <c:pt idx="22">
                  <c:v>0</c:v>
                </c:pt>
                <c:pt idx="23">
                  <c:v>1.4778325123152709E-2</c:v>
                </c:pt>
                <c:pt idx="24" formatCode="General">
                  <c:v>0</c:v>
                </c:pt>
                <c:pt idx="25">
                  <c:v>1.3824884792626729E-2</c:v>
                </c:pt>
                <c:pt idx="26">
                  <c:v>4.1841004184100415E-3</c:v>
                </c:pt>
                <c:pt idx="27">
                  <c:v>4.9261083743842365E-3</c:v>
                </c:pt>
                <c:pt idx="28" formatCode="General">
                  <c:v>0</c:v>
                </c:pt>
                <c:pt idx="29">
                  <c:v>4.608294930875576E-3</c:v>
                </c:pt>
                <c:pt idx="30">
                  <c:v>0</c:v>
                </c:pt>
                <c:pt idx="31">
                  <c:v>0</c:v>
                </c:pt>
              </c:numCache>
            </c:numRef>
          </c:val>
          <c:extLst>
            <c:ext xmlns:c16="http://schemas.microsoft.com/office/drawing/2014/chart" uri="{C3380CC4-5D6E-409C-BE32-E72D297353CC}">
              <c16:uniqueId val="{00000014-7681-4366-BA2A-7A89B16E226D}"/>
            </c:ext>
          </c:extLst>
        </c:ser>
        <c:ser>
          <c:idx val="2"/>
          <c:order val="1"/>
          <c:tx>
            <c:strRef>
              <c:f>'Q20.OT系DX取り組む目的（従業員別）'!$T$6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'Q20.OT系DX取り組む目的（従業員別）'!$R$43:$R$74</c:f>
              <c:strCache>
                <c:ptCount val="32"/>
                <c:pt idx="0">
                  <c:v>【 ヒューマンエラーの低減・撲滅 】         </c:v>
                </c:pt>
                <c:pt idx="1">
                  <c:v>20人以下（n=35）</c:v>
                </c:pt>
                <c:pt idx="2">
                  <c:v>21人以上100人以下（n=42）</c:v>
                </c:pt>
                <c:pt idx="3">
                  <c:v>101人以上（n=38）</c:v>
                </c:pt>
                <c:pt idx="4">
                  <c:v>【 製造期間や開発期間の短縮 】           </c:v>
                </c:pt>
                <c:pt idx="5">
                  <c:v>20人以下（n=17）</c:v>
                </c:pt>
                <c:pt idx="6">
                  <c:v>21人以上100人以下（n=20）</c:v>
                </c:pt>
                <c:pt idx="7">
                  <c:v>101人以上（n=28）</c:v>
                </c:pt>
                <c:pt idx="8">
                  <c:v>【 集客効果の向上 】                </c:v>
                </c:pt>
                <c:pt idx="9">
                  <c:v>20人以下（n=28）</c:v>
                </c:pt>
                <c:pt idx="10">
                  <c:v>21人以上100人以下（n=22）</c:v>
                </c:pt>
                <c:pt idx="11">
                  <c:v>101人以上（n=4）</c:v>
                </c:pt>
                <c:pt idx="12">
                  <c:v>【 人件費の削減 】                 </c:v>
                </c:pt>
                <c:pt idx="13">
                  <c:v>20人以下（n=9）</c:v>
                </c:pt>
                <c:pt idx="14">
                  <c:v>21人以上100人以下（n=12）</c:v>
                </c:pt>
                <c:pt idx="15">
                  <c:v>101人以上（n=22）</c:v>
                </c:pt>
                <c:pt idx="16">
                  <c:v>【 業務上のインシデント／アクシデントの低減・撲滅 】</c:v>
                </c:pt>
                <c:pt idx="17">
                  <c:v>20人以下（n=14）</c:v>
                </c:pt>
                <c:pt idx="18">
                  <c:v>21人以上100人以下（n=25）</c:v>
                </c:pt>
                <c:pt idx="19">
                  <c:v>101人以上（n=16）</c:v>
                </c:pt>
                <c:pt idx="20">
                  <c:v>【 労働力不足への対策 】              </c:v>
                </c:pt>
                <c:pt idx="21">
                  <c:v>20人以下（n=25）</c:v>
                </c:pt>
                <c:pt idx="22">
                  <c:v>21人以上100人以下（n=37）</c:v>
                </c:pt>
                <c:pt idx="23">
                  <c:v>101人以上（n=22）</c:v>
                </c:pt>
                <c:pt idx="24">
                  <c:v>【 セキュリティの強化 】              </c:v>
                </c:pt>
                <c:pt idx="25">
                  <c:v>20人以下（n=21）</c:v>
                </c:pt>
                <c:pt idx="26">
                  <c:v>21人以上100人以下（n=15）</c:v>
                </c:pt>
                <c:pt idx="27">
                  <c:v>101人以上（n=11）</c:v>
                </c:pt>
                <c:pt idx="28">
                  <c:v>【 廃棄ロス等の無駄の削減 】            </c:v>
                </c:pt>
                <c:pt idx="29">
                  <c:v>20人以下（n=5）</c:v>
                </c:pt>
                <c:pt idx="30">
                  <c:v>21人以上100人以下（n=2）</c:v>
                </c:pt>
                <c:pt idx="31">
                  <c:v>101人以上（n=6）</c:v>
                </c:pt>
              </c:strCache>
            </c:strRef>
          </c:cat>
          <c:val>
            <c:numRef>
              <c:f>'Q20.OT系DX取り組む目的（従業員別）'!$T$43:$T$74</c:f>
              <c:numCache>
                <c:formatCode>0.0%</c:formatCode>
                <c:ptCount val="32"/>
                <c:pt idx="0" formatCode="General">
                  <c:v>0</c:v>
                </c:pt>
                <c:pt idx="1">
                  <c:v>5.9907834101382486E-2</c:v>
                </c:pt>
                <c:pt idx="2">
                  <c:v>7.1129707112970716E-2</c:v>
                </c:pt>
                <c:pt idx="3">
                  <c:v>0.11822660098522167</c:v>
                </c:pt>
                <c:pt idx="4">
                  <c:v>0</c:v>
                </c:pt>
                <c:pt idx="5">
                  <c:v>2.3041474654377881E-2</c:v>
                </c:pt>
                <c:pt idx="6">
                  <c:v>2.9288702928870293E-2</c:v>
                </c:pt>
                <c:pt idx="7">
                  <c:v>4.4334975369458129E-2</c:v>
                </c:pt>
                <c:pt idx="8">
                  <c:v>0</c:v>
                </c:pt>
                <c:pt idx="9">
                  <c:v>4.6082949308755762E-2</c:v>
                </c:pt>
                <c:pt idx="10">
                  <c:v>3.7656903765690378E-2</c:v>
                </c:pt>
                <c:pt idx="11">
                  <c:v>9.852216748768473E-3</c:v>
                </c:pt>
                <c:pt idx="12">
                  <c:v>0</c:v>
                </c:pt>
                <c:pt idx="13">
                  <c:v>9.2165898617511521E-3</c:v>
                </c:pt>
                <c:pt idx="14">
                  <c:v>1.6736401673640166E-2</c:v>
                </c:pt>
                <c:pt idx="15">
                  <c:v>9.852216748768473E-3</c:v>
                </c:pt>
                <c:pt idx="16">
                  <c:v>0</c:v>
                </c:pt>
                <c:pt idx="17">
                  <c:v>2.3041474654377881E-2</c:v>
                </c:pt>
                <c:pt idx="18">
                  <c:v>3.7656903765690378E-2</c:v>
                </c:pt>
                <c:pt idx="19">
                  <c:v>2.9556650246305417E-2</c:v>
                </c:pt>
                <c:pt idx="20" formatCode="General">
                  <c:v>0</c:v>
                </c:pt>
                <c:pt idx="21">
                  <c:v>4.1474654377880185E-2</c:v>
                </c:pt>
                <c:pt idx="22">
                  <c:v>5.8577405857740586E-2</c:v>
                </c:pt>
                <c:pt idx="23">
                  <c:v>3.4482758620689655E-2</c:v>
                </c:pt>
                <c:pt idx="24" formatCode="General">
                  <c:v>0</c:v>
                </c:pt>
                <c:pt idx="25">
                  <c:v>1.8433179723502304E-2</c:v>
                </c:pt>
                <c:pt idx="26">
                  <c:v>1.2552301255230125E-2</c:v>
                </c:pt>
                <c:pt idx="27">
                  <c:v>2.9556650246305417E-2</c:v>
                </c:pt>
                <c:pt idx="28" formatCode="General">
                  <c:v>0</c:v>
                </c:pt>
                <c:pt idx="29">
                  <c:v>4.608294930875576E-3</c:v>
                </c:pt>
                <c:pt idx="30">
                  <c:v>0</c:v>
                </c:pt>
                <c:pt idx="31">
                  <c:v>9.852216748768473E-3</c:v>
                </c:pt>
              </c:numCache>
            </c:numRef>
          </c:val>
          <c:extLst>
            <c:ext xmlns:c16="http://schemas.microsoft.com/office/drawing/2014/chart" uri="{C3380CC4-5D6E-409C-BE32-E72D297353CC}">
              <c16:uniqueId val="{0000002D-7681-4366-BA2A-7A89B16E226D}"/>
            </c:ext>
          </c:extLst>
        </c:ser>
        <c:ser>
          <c:idx val="1"/>
          <c:order val="2"/>
          <c:tx>
            <c:strRef>
              <c:f>'Q20.OT系DX取り組む目的（従業員別）'!$U$6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'Q20.OT系DX取り組む目的（従業員別）'!$R$43:$R$74</c:f>
              <c:strCache>
                <c:ptCount val="32"/>
                <c:pt idx="0">
                  <c:v>【 ヒューマンエラーの低減・撲滅 】         </c:v>
                </c:pt>
                <c:pt idx="1">
                  <c:v>20人以下（n=35）</c:v>
                </c:pt>
                <c:pt idx="2">
                  <c:v>21人以上100人以下（n=42）</c:v>
                </c:pt>
                <c:pt idx="3">
                  <c:v>101人以上（n=38）</c:v>
                </c:pt>
                <c:pt idx="4">
                  <c:v>【 製造期間や開発期間の短縮 】           </c:v>
                </c:pt>
                <c:pt idx="5">
                  <c:v>20人以下（n=17）</c:v>
                </c:pt>
                <c:pt idx="6">
                  <c:v>21人以上100人以下（n=20）</c:v>
                </c:pt>
                <c:pt idx="7">
                  <c:v>101人以上（n=28）</c:v>
                </c:pt>
                <c:pt idx="8">
                  <c:v>【 集客効果の向上 】                </c:v>
                </c:pt>
                <c:pt idx="9">
                  <c:v>20人以下（n=28）</c:v>
                </c:pt>
                <c:pt idx="10">
                  <c:v>21人以上100人以下（n=22）</c:v>
                </c:pt>
                <c:pt idx="11">
                  <c:v>101人以上（n=4）</c:v>
                </c:pt>
                <c:pt idx="12">
                  <c:v>【 人件費の削減 】                 </c:v>
                </c:pt>
                <c:pt idx="13">
                  <c:v>20人以下（n=9）</c:v>
                </c:pt>
                <c:pt idx="14">
                  <c:v>21人以上100人以下（n=12）</c:v>
                </c:pt>
                <c:pt idx="15">
                  <c:v>101人以上（n=22）</c:v>
                </c:pt>
                <c:pt idx="16">
                  <c:v>【 業務上のインシデント／アクシデントの低減・撲滅 】</c:v>
                </c:pt>
                <c:pt idx="17">
                  <c:v>20人以下（n=14）</c:v>
                </c:pt>
                <c:pt idx="18">
                  <c:v>21人以上100人以下（n=25）</c:v>
                </c:pt>
                <c:pt idx="19">
                  <c:v>101人以上（n=16）</c:v>
                </c:pt>
                <c:pt idx="20">
                  <c:v>【 労働力不足への対策 】              </c:v>
                </c:pt>
                <c:pt idx="21">
                  <c:v>20人以下（n=25）</c:v>
                </c:pt>
                <c:pt idx="22">
                  <c:v>21人以上100人以下（n=37）</c:v>
                </c:pt>
                <c:pt idx="23">
                  <c:v>101人以上（n=22）</c:v>
                </c:pt>
                <c:pt idx="24">
                  <c:v>【 セキュリティの強化 】              </c:v>
                </c:pt>
                <c:pt idx="25">
                  <c:v>20人以下（n=21）</c:v>
                </c:pt>
                <c:pt idx="26">
                  <c:v>21人以上100人以下（n=15）</c:v>
                </c:pt>
                <c:pt idx="27">
                  <c:v>101人以上（n=11）</c:v>
                </c:pt>
                <c:pt idx="28">
                  <c:v>【 廃棄ロス等の無駄の削減 】            </c:v>
                </c:pt>
                <c:pt idx="29">
                  <c:v>20人以下（n=5）</c:v>
                </c:pt>
                <c:pt idx="30">
                  <c:v>21人以上100人以下（n=2）</c:v>
                </c:pt>
                <c:pt idx="31">
                  <c:v>101人以上（n=6）</c:v>
                </c:pt>
              </c:strCache>
            </c:strRef>
          </c:cat>
          <c:val>
            <c:numRef>
              <c:f>'Q20.OT系DX取り組む目的（従業員別）'!$U$43:$U$74</c:f>
              <c:numCache>
                <c:formatCode>0.0%</c:formatCode>
                <c:ptCount val="32"/>
                <c:pt idx="0" formatCode="General">
                  <c:v>0</c:v>
                </c:pt>
                <c:pt idx="1">
                  <c:v>8.294930875576037E-2</c:v>
                </c:pt>
                <c:pt idx="2">
                  <c:v>8.3682008368200833E-2</c:v>
                </c:pt>
                <c:pt idx="3">
                  <c:v>4.4334975369458129E-2</c:v>
                </c:pt>
                <c:pt idx="4">
                  <c:v>0</c:v>
                </c:pt>
                <c:pt idx="5">
                  <c:v>4.6082949308755762E-2</c:v>
                </c:pt>
                <c:pt idx="6">
                  <c:v>3.7656903765690378E-2</c:v>
                </c:pt>
                <c:pt idx="7">
                  <c:v>5.4187192118226604E-2</c:v>
                </c:pt>
                <c:pt idx="8">
                  <c:v>0</c:v>
                </c:pt>
                <c:pt idx="9">
                  <c:v>5.0691244239631339E-2</c:v>
                </c:pt>
                <c:pt idx="10">
                  <c:v>4.1841004184100417E-2</c:v>
                </c:pt>
                <c:pt idx="11">
                  <c:v>9.852216748768473E-3</c:v>
                </c:pt>
                <c:pt idx="12">
                  <c:v>0</c:v>
                </c:pt>
                <c:pt idx="13">
                  <c:v>2.3041474654377881E-2</c:v>
                </c:pt>
                <c:pt idx="14">
                  <c:v>2.0920502092050208E-2</c:v>
                </c:pt>
                <c:pt idx="15">
                  <c:v>7.3891625615763554E-2</c:v>
                </c:pt>
                <c:pt idx="16">
                  <c:v>0</c:v>
                </c:pt>
                <c:pt idx="17">
                  <c:v>3.6866359447004608E-2</c:v>
                </c:pt>
                <c:pt idx="18">
                  <c:v>4.6025104602510462E-2</c:v>
                </c:pt>
                <c:pt idx="19">
                  <c:v>3.9408866995073892E-2</c:v>
                </c:pt>
                <c:pt idx="20" formatCode="General">
                  <c:v>0</c:v>
                </c:pt>
                <c:pt idx="21">
                  <c:v>5.5299539170506916E-2</c:v>
                </c:pt>
                <c:pt idx="22">
                  <c:v>9.6234309623430964E-2</c:v>
                </c:pt>
                <c:pt idx="23">
                  <c:v>5.9113300492610835E-2</c:v>
                </c:pt>
                <c:pt idx="24" formatCode="General">
                  <c:v>0</c:v>
                </c:pt>
                <c:pt idx="25">
                  <c:v>6.4516129032258063E-2</c:v>
                </c:pt>
                <c:pt idx="26">
                  <c:v>4.6025104602510462E-2</c:v>
                </c:pt>
                <c:pt idx="27">
                  <c:v>1.9704433497536946E-2</c:v>
                </c:pt>
                <c:pt idx="28" formatCode="General">
                  <c:v>0</c:v>
                </c:pt>
                <c:pt idx="29">
                  <c:v>1.3824884792626729E-2</c:v>
                </c:pt>
                <c:pt idx="30">
                  <c:v>8.368200836820083E-3</c:v>
                </c:pt>
                <c:pt idx="31">
                  <c:v>1.9704433497536946E-2</c:v>
                </c:pt>
              </c:numCache>
            </c:numRef>
          </c:val>
          <c:extLst>
            <c:ext xmlns:c16="http://schemas.microsoft.com/office/drawing/2014/chart" uri="{C3380CC4-5D6E-409C-BE32-E72D297353CC}">
              <c16:uniqueId val="{00000040-7681-4366-BA2A-7A89B16E226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4585231481481495"/>
          <c:y val="0.67298072139303489"/>
          <c:w val="0.10978497447562523"/>
          <c:h val="9.197595356550580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'Q20.OT系DX取り組む目的（従業員別）実施・準備中'!$J$81</c:f>
          <c:strCache>
            <c:ptCount val="1"/>
            <c:pt idx="0">
              <c:v>20人以下 (N=15)
21人以上100人以下 (N=30)
101人以上 (N=51)</c:v>
            </c:pt>
          </c:strCache>
        </c:strRef>
      </c:tx>
      <c:layout>
        <c:manualLayout>
          <c:xMode val="edge"/>
          <c:yMode val="edge"/>
          <c:x val="0.61670862068965515"/>
          <c:y val="0.4835810457516339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1846180555555554"/>
          <c:y val="4.681822366601919E-2"/>
          <c:w val="0.40744745370370378"/>
          <c:h val="0.93274501194737991"/>
        </c:manualLayout>
      </c:layout>
      <c:barChart>
        <c:barDir val="bar"/>
        <c:grouping val="stacked"/>
        <c:varyColors val="0"/>
        <c:ser>
          <c:idx val="0"/>
          <c:order val="0"/>
          <c:tx>
            <c:strRef>
              <c:f>'Q20.OT系DX取り組む目的（従業員別）実施・準備中'!$S$6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'Q20.OT系DX取り組む目的（従業員別）実施・準備中'!$R$7:$R$46</c:f>
              <c:strCache>
                <c:ptCount val="40"/>
                <c:pt idx="0">
                  <c:v>【 生産性向上(自動化、機械化の推進) 】      </c:v>
                </c:pt>
                <c:pt idx="1">
                  <c:v>20人以下（n=6）</c:v>
                </c:pt>
                <c:pt idx="2">
                  <c:v>21人以上100人以下（n=14）</c:v>
                </c:pt>
                <c:pt idx="3">
                  <c:v>101人以上（n=32）</c:v>
                </c:pt>
                <c:pt idx="4">
                  <c:v>【 業務効率化による業務負担の軽減 】        </c:v>
                </c:pt>
                <c:pt idx="5">
                  <c:v>20人以下（n=5）</c:v>
                </c:pt>
                <c:pt idx="6">
                  <c:v>21人以上100人以下（n=14）</c:v>
                </c:pt>
                <c:pt idx="7">
                  <c:v>101人以上（n=26）</c:v>
                </c:pt>
                <c:pt idx="8">
                  <c:v>【 品質向上(不良品低減、品質安定化) 】      </c:v>
                </c:pt>
                <c:pt idx="9">
                  <c:v>20人以下（n=4）</c:v>
                </c:pt>
                <c:pt idx="10">
                  <c:v>21人以上100人以下（n=8）</c:v>
                </c:pt>
                <c:pt idx="11">
                  <c:v>101人以上（n=27）</c:v>
                </c:pt>
                <c:pt idx="12">
                  <c:v>【 新サービスの創出 】               </c:v>
                </c:pt>
                <c:pt idx="13">
                  <c:v>20人以下（n=5）</c:v>
                </c:pt>
                <c:pt idx="14">
                  <c:v>21人以上100人以下（n=6）</c:v>
                </c:pt>
                <c:pt idx="15">
                  <c:v>101人以上（n=6）</c:v>
                </c:pt>
                <c:pt idx="16">
                  <c:v>【 既存製品の高度化 】               </c:v>
                </c:pt>
                <c:pt idx="17">
                  <c:v>20人以下（n=4）</c:v>
                </c:pt>
                <c:pt idx="18">
                  <c:v>21人以上100人以下（n=4）</c:v>
                </c:pt>
                <c:pt idx="19">
                  <c:v>101人以上（n=3）</c:v>
                </c:pt>
                <c:pt idx="20">
                  <c:v>【 熟練技術者のスキルの継承 】           </c:v>
                </c:pt>
                <c:pt idx="21">
                  <c:v>20人以下（n=1）</c:v>
                </c:pt>
                <c:pt idx="22">
                  <c:v>21人以上100人以下（n=4）</c:v>
                </c:pt>
                <c:pt idx="23">
                  <c:v>101人以上（n=8）</c:v>
                </c:pt>
                <c:pt idx="24">
                  <c:v>【 ヒューマンエラーの低減・撲滅 】         </c:v>
                </c:pt>
                <c:pt idx="25">
                  <c:v>20人以下（n=1）</c:v>
                </c:pt>
                <c:pt idx="26">
                  <c:v>21人以上100人以下（n=8）</c:v>
                </c:pt>
                <c:pt idx="27">
                  <c:v>101人以上（n=6）</c:v>
                </c:pt>
                <c:pt idx="28">
                  <c:v>【 付加価値向上 】                 </c:v>
                </c:pt>
                <c:pt idx="29">
                  <c:v>20人以下（n=5）</c:v>
                </c:pt>
                <c:pt idx="30">
                  <c:v>21人以上100人以下（n=6）</c:v>
                </c:pt>
                <c:pt idx="31">
                  <c:v>101人以上（n=9）</c:v>
                </c:pt>
                <c:pt idx="32">
                  <c:v>【 既存サービスの高度化 】             </c:v>
                </c:pt>
                <c:pt idx="33">
                  <c:v>20人以下（n=3）</c:v>
                </c:pt>
                <c:pt idx="34">
                  <c:v>21人以上100人以下（n=6）</c:v>
                </c:pt>
                <c:pt idx="35">
                  <c:v>101人以上（n=5）</c:v>
                </c:pt>
                <c:pt idx="36">
                  <c:v>【 新製品の創出 】                 </c:v>
                </c:pt>
                <c:pt idx="37">
                  <c:v>20人以下（n=3）</c:v>
                </c:pt>
                <c:pt idx="38">
                  <c:v>21人以上100人以下（n=3）</c:v>
                </c:pt>
                <c:pt idx="39">
                  <c:v>101人以上（n=0）</c:v>
                </c:pt>
              </c:strCache>
            </c:strRef>
          </c:cat>
          <c:val>
            <c:numRef>
              <c:f>'Q20.OT系DX取り組む目的（従業員別）実施・準備中'!$S$7:$S$46</c:f>
              <c:numCache>
                <c:formatCode>0.0%</c:formatCode>
                <c:ptCount val="40"/>
                <c:pt idx="0" formatCode="General">
                  <c:v>0</c:v>
                </c:pt>
                <c:pt idx="1">
                  <c:v>0.13333333333333333</c:v>
                </c:pt>
                <c:pt idx="2">
                  <c:v>0.1</c:v>
                </c:pt>
                <c:pt idx="3">
                  <c:v>0.31372549019607843</c:v>
                </c:pt>
                <c:pt idx="4" formatCode="General">
                  <c:v>0</c:v>
                </c:pt>
                <c:pt idx="5">
                  <c:v>6.6666666666666666E-2</c:v>
                </c:pt>
                <c:pt idx="6">
                  <c:v>0.3</c:v>
                </c:pt>
                <c:pt idx="7">
                  <c:v>0.13725490196078433</c:v>
                </c:pt>
                <c:pt idx="8" formatCode="General">
                  <c:v>0</c:v>
                </c:pt>
                <c:pt idx="9">
                  <c:v>6.6666666666666666E-2</c:v>
                </c:pt>
                <c:pt idx="10">
                  <c:v>0.13333333333333333</c:v>
                </c:pt>
                <c:pt idx="11">
                  <c:v>0.21568627450980393</c:v>
                </c:pt>
                <c:pt idx="12" formatCode="General">
                  <c:v>0</c:v>
                </c:pt>
                <c:pt idx="13">
                  <c:v>0.2</c:v>
                </c:pt>
                <c:pt idx="14">
                  <c:v>0.16666666666666666</c:v>
                </c:pt>
                <c:pt idx="15">
                  <c:v>7.8431372549019607E-2</c:v>
                </c:pt>
                <c:pt idx="16" formatCode="General">
                  <c:v>0</c:v>
                </c:pt>
                <c:pt idx="17">
                  <c:v>6.6666666666666666E-2</c:v>
                </c:pt>
                <c:pt idx="18">
                  <c:v>3.3333333333333333E-2</c:v>
                </c:pt>
                <c:pt idx="19">
                  <c:v>5.8823529411764705E-2</c:v>
                </c:pt>
                <c:pt idx="20" formatCode="General">
                  <c:v>0</c:v>
                </c:pt>
                <c:pt idx="21">
                  <c:v>0</c:v>
                </c:pt>
                <c:pt idx="22">
                  <c:v>3.3333333333333333E-2</c:v>
                </c:pt>
                <c:pt idx="23">
                  <c:v>7.8431372549019607E-2</c:v>
                </c:pt>
                <c:pt idx="24" formatCode="General">
                  <c:v>0</c:v>
                </c:pt>
                <c:pt idx="25">
                  <c:v>6.6666666666666666E-2</c:v>
                </c:pt>
                <c:pt idx="26">
                  <c:v>6.6666666666666666E-2</c:v>
                </c:pt>
                <c:pt idx="27">
                  <c:v>1.9607843137254902E-2</c:v>
                </c:pt>
                <c:pt idx="28" formatCode="General">
                  <c:v>0</c:v>
                </c:pt>
                <c:pt idx="29">
                  <c:v>0</c:v>
                </c:pt>
                <c:pt idx="30">
                  <c:v>6.6666666666666666E-2</c:v>
                </c:pt>
                <c:pt idx="31">
                  <c:v>3.9215686274509803E-2</c:v>
                </c:pt>
                <c:pt idx="32" formatCode="General">
                  <c:v>0</c:v>
                </c:pt>
                <c:pt idx="33">
                  <c:v>0.13333333333333333</c:v>
                </c:pt>
                <c:pt idx="34">
                  <c:v>3.3333333333333333E-2</c:v>
                </c:pt>
                <c:pt idx="35">
                  <c:v>1.9607843137254902E-2</c:v>
                </c:pt>
                <c:pt idx="36" formatCode="General">
                  <c:v>0</c:v>
                </c:pt>
                <c:pt idx="37">
                  <c:v>0.13333333333333333</c:v>
                </c:pt>
                <c:pt idx="38">
                  <c:v>3.3333333333333333E-2</c:v>
                </c:pt>
                <c:pt idx="39">
                  <c:v>0</c:v>
                </c:pt>
              </c:numCache>
            </c:numRef>
          </c:val>
          <c:extLst>
            <c:ext xmlns:c16="http://schemas.microsoft.com/office/drawing/2014/chart" uri="{C3380CC4-5D6E-409C-BE32-E72D297353CC}">
              <c16:uniqueId val="{00000014-9EA9-42F6-988D-86A71C81CED8}"/>
            </c:ext>
          </c:extLst>
        </c:ser>
        <c:ser>
          <c:idx val="2"/>
          <c:order val="1"/>
          <c:tx>
            <c:strRef>
              <c:f>'Q20.OT系DX取り組む目的（従業員別）実施・準備中'!$T$6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'Q20.OT系DX取り組む目的（従業員別）実施・準備中'!$R$7:$R$46</c:f>
              <c:strCache>
                <c:ptCount val="40"/>
                <c:pt idx="0">
                  <c:v>【 生産性向上(自動化、機械化の推進) 】      </c:v>
                </c:pt>
                <c:pt idx="1">
                  <c:v>20人以下（n=6）</c:v>
                </c:pt>
                <c:pt idx="2">
                  <c:v>21人以上100人以下（n=14）</c:v>
                </c:pt>
                <c:pt idx="3">
                  <c:v>101人以上（n=32）</c:v>
                </c:pt>
                <c:pt idx="4">
                  <c:v>【 業務効率化による業務負担の軽減 】        </c:v>
                </c:pt>
                <c:pt idx="5">
                  <c:v>20人以下（n=5）</c:v>
                </c:pt>
                <c:pt idx="6">
                  <c:v>21人以上100人以下（n=14）</c:v>
                </c:pt>
                <c:pt idx="7">
                  <c:v>101人以上（n=26）</c:v>
                </c:pt>
                <c:pt idx="8">
                  <c:v>【 品質向上(不良品低減、品質安定化) 】      </c:v>
                </c:pt>
                <c:pt idx="9">
                  <c:v>20人以下（n=4）</c:v>
                </c:pt>
                <c:pt idx="10">
                  <c:v>21人以上100人以下（n=8）</c:v>
                </c:pt>
                <c:pt idx="11">
                  <c:v>101人以上（n=27）</c:v>
                </c:pt>
                <c:pt idx="12">
                  <c:v>【 新サービスの創出 】               </c:v>
                </c:pt>
                <c:pt idx="13">
                  <c:v>20人以下（n=5）</c:v>
                </c:pt>
                <c:pt idx="14">
                  <c:v>21人以上100人以下（n=6）</c:v>
                </c:pt>
                <c:pt idx="15">
                  <c:v>101人以上（n=6）</c:v>
                </c:pt>
                <c:pt idx="16">
                  <c:v>【 既存製品の高度化 】               </c:v>
                </c:pt>
                <c:pt idx="17">
                  <c:v>20人以下（n=4）</c:v>
                </c:pt>
                <c:pt idx="18">
                  <c:v>21人以上100人以下（n=4）</c:v>
                </c:pt>
                <c:pt idx="19">
                  <c:v>101人以上（n=3）</c:v>
                </c:pt>
                <c:pt idx="20">
                  <c:v>【 熟練技術者のスキルの継承 】           </c:v>
                </c:pt>
                <c:pt idx="21">
                  <c:v>20人以下（n=1）</c:v>
                </c:pt>
                <c:pt idx="22">
                  <c:v>21人以上100人以下（n=4）</c:v>
                </c:pt>
                <c:pt idx="23">
                  <c:v>101人以上（n=8）</c:v>
                </c:pt>
                <c:pt idx="24">
                  <c:v>【 ヒューマンエラーの低減・撲滅 】         </c:v>
                </c:pt>
                <c:pt idx="25">
                  <c:v>20人以下（n=1）</c:v>
                </c:pt>
                <c:pt idx="26">
                  <c:v>21人以上100人以下（n=8）</c:v>
                </c:pt>
                <c:pt idx="27">
                  <c:v>101人以上（n=6）</c:v>
                </c:pt>
                <c:pt idx="28">
                  <c:v>【 付加価値向上 】                 </c:v>
                </c:pt>
                <c:pt idx="29">
                  <c:v>20人以下（n=5）</c:v>
                </c:pt>
                <c:pt idx="30">
                  <c:v>21人以上100人以下（n=6）</c:v>
                </c:pt>
                <c:pt idx="31">
                  <c:v>101人以上（n=9）</c:v>
                </c:pt>
                <c:pt idx="32">
                  <c:v>【 既存サービスの高度化 】             </c:v>
                </c:pt>
                <c:pt idx="33">
                  <c:v>20人以下（n=3）</c:v>
                </c:pt>
                <c:pt idx="34">
                  <c:v>21人以上100人以下（n=6）</c:v>
                </c:pt>
                <c:pt idx="35">
                  <c:v>101人以上（n=5）</c:v>
                </c:pt>
                <c:pt idx="36">
                  <c:v>【 新製品の創出 】                 </c:v>
                </c:pt>
                <c:pt idx="37">
                  <c:v>20人以下（n=3）</c:v>
                </c:pt>
                <c:pt idx="38">
                  <c:v>21人以上100人以下（n=3）</c:v>
                </c:pt>
                <c:pt idx="39">
                  <c:v>101人以上（n=0）</c:v>
                </c:pt>
              </c:strCache>
            </c:strRef>
          </c:cat>
          <c:val>
            <c:numRef>
              <c:f>'Q20.OT系DX取り組む目的（従業員別）実施・準備中'!$T$7:$T$46</c:f>
              <c:numCache>
                <c:formatCode>0.0%</c:formatCode>
                <c:ptCount val="40"/>
                <c:pt idx="0" formatCode="General">
                  <c:v>0</c:v>
                </c:pt>
                <c:pt idx="1">
                  <c:v>6.6666666666666666E-2</c:v>
                </c:pt>
                <c:pt idx="2">
                  <c:v>0.13333333333333333</c:v>
                </c:pt>
                <c:pt idx="3">
                  <c:v>0.15686274509803921</c:v>
                </c:pt>
                <c:pt idx="4" formatCode="General">
                  <c:v>0</c:v>
                </c:pt>
                <c:pt idx="5">
                  <c:v>0.2</c:v>
                </c:pt>
                <c:pt idx="6">
                  <c:v>0.16666666666666666</c:v>
                </c:pt>
                <c:pt idx="7">
                  <c:v>0.13725490196078433</c:v>
                </c:pt>
                <c:pt idx="8" formatCode="General">
                  <c:v>0</c:v>
                </c:pt>
                <c:pt idx="9">
                  <c:v>6.6666666666666666E-2</c:v>
                </c:pt>
                <c:pt idx="10">
                  <c:v>0.1</c:v>
                </c:pt>
                <c:pt idx="11">
                  <c:v>0.25490196078431371</c:v>
                </c:pt>
                <c:pt idx="12" formatCode="General">
                  <c:v>0</c:v>
                </c:pt>
                <c:pt idx="13">
                  <c:v>0</c:v>
                </c:pt>
                <c:pt idx="14">
                  <c:v>3.3333333333333333E-2</c:v>
                </c:pt>
                <c:pt idx="15">
                  <c:v>3.9215686274509803E-2</c:v>
                </c:pt>
                <c:pt idx="16" formatCode="General">
                  <c:v>0</c:v>
                </c:pt>
                <c:pt idx="17">
                  <c:v>0.2</c:v>
                </c:pt>
                <c:pt idx="18">
                  <c:v>0.1</c:v>
                </c:pt>
                <c:pt idx="19">
                  <c:v>0</c:v>
                </c:pt>
                <c:pt idx="20" formatCode="General">
                  <c:v>0</c:v>
                </c:pt>
                <c:pt idx="21">
                  <c:v>0</c:v>
                </c:pt>
                <c:pt idx="22">
                  <c:v>0</c:v>
                </c:pt>
                <c:pt idx="23">
                  <c:v>1.9607843137254902E-2</c:v>
                </c:pt>
                <c:pt idx="24" formatCode="General">
                  <c:v>0</c:v>
                </c:pt>
                <c:pt idx="25">
                  <c:v>0</c:v>
                </c:pt>
                <c:pt idx="26">
                  <c:v>0.1</c:v>
                </c:pt>
                <c:pt idx="27">
                  <c:v>9.8039215686274508E-2</c:v>
                </c:pt>
                <c:pt idx="28" formatCode="General">
                  <c:v>0</c:v>
                </c:pt>
                <c:pt idx="29">
                  <c:v>0.2</c:v>
                </c:pt>
                <c:pt idx="30">
                  <c:v>6.6666666666666666E-2</c:v>
                </c:pt>
                <c:pt idx="31">
                  <c:v>3.9215686274509803E-2</c:v>
                </c:pt>
                <c:pt idx="32" formatCode="General">
                  <c:v>0</c:v>
                </c:pt>
                <c:pt idx="33">
                  <c:v>0</c:v>
                </c:pt>
                <c:pt idx="34">
                  <c:v>3.3333333333333333E-2</c:v>
                </c:pt>
                <c:pt idx="35">
                  <c:v>3.9215686274509803E-2</c:v>
                </c:pt>
                <c:pt idx="36" formatCode="General">
                  <c:v>0</c:v>
                </c:pt>
                <c:pt idx="37">
                  <c:v>6.6666666666666666E-2</c:v>
                </c:pt>
                <c:pt idx="38">
                  <c:v>6.6666666666666666E-2</c:v>
                </c:pt>
                <c:pt idx="39">
                  <c:v>0</c:v>
                </c:pt>
              </c:numCache>
            </c:numRef>
          </c:val>
          <c:extLst>
            <c:ext xmlns:c16="http://schemas.microsoft.com/office/drawing/2014/chart" uri="{C3380CC4-5D6E-409C-BE32-E72D297353CC}">
              <c16:uniqueId val="{0000002D-9EA9-42F6-988D-86A71C81CED8}"/>
            </c:ext>
          </c:extLst>
        </c:ser>
        <c:ser>
          <c:idx val="1"/>
          <c:order val="2"/>
          <c:tx>
            <c:strRef>
              <c:f>'Q20.OT系DX取り組む目的（従業員別）実施・準備中'!$U$6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'Q20.OT系DX取り組む目的（従業員別）実施・準備中'!$R$7:$R$46</c:f>
              <c:strCache>
                <c:ptCount val="40"/>
                <c:pt idx="0">
                  <c:v>【 生産性向上(自動化、機械化の推進) 】      </c:v>
                </c:pt>
                <c:pt idx="1">
                  <c:v>20人以下（n=6）</c:v>
                </c:pt>
                <c:pt idx="2">
                  <c:v>21人以上100人以下（n=14）</c:v>
                </c:pt>
                <c:pt idx="3">
                  <c:v>101人以上（n=32）</c:v>
                </c:pt>
                <c:pt idx="4">
                  <c:v>【 業務効率化による業務負担の軽減 】        </c:v>
                </c:pt>
                <c:pt idx="5">
                  <c:v>20人以下（n=5）</c:v>
                </c:pt>
                <c:pt idx="6">
                  <c:v>21人以上100人以下（n=14）</c:v>
                </c:pt>
                <c:pt idx="7">
                  <c:v>101人以上（n=26）</c:v>
                </c:pt>
                <c:pt idx="8">
                  <c:v>【 品質向上(不良品低減、品質安定化) 】      </c:v>
                </c:pt>
                <c:pt idx="9">
                  <c:v>20人以下（n=4）</c:v>
                </c:pt>
                <c:pt idx="10">
                  <c:v>21人以上100人以下（n=8）</c:v>
                </c:pt>
                <c:pt idx="11">
                  <c:v>101人以上（n=27）</c:v>
                </c:pt>
                <c:pt idx="12">
                  <c:v>【 新サービスの創出 】               </c:v>
                </c:pt>
                <c:pt idx="13">
                  <c:v>20人以下（n=5）</c:v>
                </c:pt>
                <c:pt idx="14">
                  <c:v>21人以上100人以下（n=6）</c:v>
                </c:pt>
                <c:pt idx="15">
                  <c:v>101人以上（n=6）</c:v>
                </c:pt>
                <c:pt idx="16">
                  <c:v>【 既存製品の高度化 】               </c:v>
                </c:pt>
                <c:pt idx="17">
                  <c:v>20人以下（n=4）</c:v>
                </c:pt>
                <c:pt idx="18">
                  <c:v>21人以上100人以下（n=4）</c:v>
                </c:pt>
                <c:pt idx="19">
                  <c:v>101人以上（n=3）</c:v>
                </c:pt>
                <c:pt idx="20">
                  <c:v>【 熟練技術者のスキルの継承 】           </c:v>
                </c:pt>
                <c:pt idx="21">
                  <c:v>20人以下（n=1）</c:v>
                </c:pt>
                <c:pt idx="22">
                  <c:v>21人以上100人以下（n=4）</c:v>
                </c:pt>
                <c:pt idx="23">
                  <c:v>101人以上（n=8）</c:v>
                </c:pt>
                <c:pt idx="24">
                  <c:v>【 ヒューマンエラーの低減・撲滅 】         </c:v>
                </c:pt>
                <c:pt idx="25">
                  <c:v>20人以下（n=1）</c:v>
                </c:pt>
                <c:pt idx="26">
                  <c:v>21人以上100人以下（n=8）</c:v>
                </c:pt>
                <c:pt idx="27">
                  <c:v>101人以上（n=6）</c:v>
                </c:pt>
                <c:pt idx="28">
                  <c:v>【 付加価値向上 】                 </c:v>
                </c:pt>
                <c:pt idx="29">
                  <c:v>20人以下（n=5）</c:v>
                </c:pt>
                <c:pt idx="30">
                  <c:v>21人以上100人以下（n=6）</c:v>
                </c:pt>
                <c:pt idx="31">
                  <c:v>101人以上（n=9）</c:v>
                </c:pt>
                <c:pt idx="32">
                  <c:v>【 既存サービスの高度化 】             </c:v>
                </c:pt>
                <c:pt idx="33">
                  <c:v>20人以下（n=3）</c:v>
                </c:pt>
                <c:pt idx="34">
                  <c:v>21人以上100人以下（n=6）</c:v>
                </c:pt>
                <c:pt idx="35">
                  <c:v>101人以上（n=5）</c:v>
                </c:pt>
                <c:pt idx="36">
                  <c:v>【 新製品の創出 】                 </c:v>
                </c:pt>
                <c:pt idx="37">
                  <c:v>20人以下（n=3）</c:v>
                </c:pt>
                <c:pt idx="38">
                  <c:v>21人以上100人以下（n=3）</c:v>
                </c:pt>
                <c:pt idx="39">
                  <c:v>101人以上（n=0）</c:v>
                </c:pt>
              </c:strCache>
            </c:strRef>
          </c:cat>
          <c:val>
            <c:numRef>
              <c:f>'Q20.OT系DX取り組む目的（従業員別）実施・準備中'!$U$7:$U$46</c:f>
              <c:numCache>
                <c:formatCode>0.0%</c:formatCode>
                <c:ptCount val="40"/>
                <c:pt idx="0" formatCode="General">
                  <c:v>0</c:v>
                </c:pt>
                <c:pt idx="1">
                  <c:v>0.2</c:v>
                </c:pt>
                <c:pt idx="2">
                  <c:v>0.23333333333333334</c:v>
                </c:pt>
                <c:pt idx="3">
                  <c:v>0.15686274509803921</c:v>
                </c:pt>
                <c:pt idx="4" formatCode="General">
                  <c:v>0</c:v>
                </c:pt>
                <c:pt idx="5">
                  <c:v>6.6666666666666666E-2</c:v>
                </c:pt>
                <c:pt idx="6">
                  <c:v>0</c:v>
                </c:pt>
                <c:pt idx="7">
                  <c:v>0.23529411764705882</c:v>
                </c:pt>
                <c:pt idx="8" formatCode="General">
                  <c:v>0</c:v>
                </c:pt>
                <c:pt idx="9">
                  <c:v>0.13333333333333333</c:v>
                </c:pt>
                <c:pt idx="10">
                  <c:v>3.3333333333333333E-2</c:v>
                </c:pt>
                <c:pt idx="11">
                  <c:v>5.8823529411764705E-2</c:v>
                </c:pt>
                <c:pt idx="12" formatCode="General">
                  <c:v>0</c:v>
                </c:pt>
                <c:pt idx="13">
                  <c:v>0.13333333333333333</c:v>
                </c:pt>
                <c:pt idx="14">
                  <c:v>0</c:v>
                </c:pt>
                <c:pt idx="15">
                  <c:v>0</c:v>
                </c:pt>
                <c:pt idx="16" formatCode="General">
                  <c:v>0</c:v>
                </c:pt>
                <c:pt idx="17">
                  <c:v>0</c:v>
                </c:pt>
                <c:pt idx="18">
                  <c:v>0</c:v>
                </c:pt>
                <c:pt idx="19">
                  <c:v>0</c:v>
                </c:pt>
                <c:pt idx="20" formatCode="General">
                  <c:v>0</c:v>
                </c:pt>
                <c:pt idx="21">
                  <c:v>6.6666666666666666E-2</c:v>
                </c:pt>
                <c:pt idx="22">
                  <c:v>0.1</c:v>
                </c:pt>
                <c:pt idx="23">
                  <c:v>5.8823529411764705E-2</c:v>
                </c:pt>
                <c:pt idx="24" formatCode="General">
                  <c:v>0</c:v>
                </c:pt>
                <c:pt idx="25">
                  <c:v>0</c:v>
                </c:pt>
                <c:pt idx="26">
                  <c:v>0.1</c:v>
                </c:pt>
                <c:pt idx="27">
                  <c:v>0</c:v>
                </c:pt>
                <c:pt idx="28" formatCode="General">
                  <c:v>0</c:v>
                </c:pt>
                <c:pt idx="29">
                  <c:v>0.13333333333333333</c:v>
                </c:pt>
                <c:pt idx="30">
                  <c:v>6.6666666666666666E-2</c:v>
                </c:pt>
                <c:pt idx="31">
                  <c:v>9.8039215686274508E-2</c:v>
                </c:pt>
                <c:pt idx="32" formatCode="General">
                  <c:v>0</c:v>
                </c:pt>
                <c:pt idx="33">
                  <c:v>6.6666666666666666E-2</c:v>
                </c:pt>
                <c:pt idx="34">
                  <c:v>0.13333333333333333</c:v>
                </c:pt>
                <c:pt idx="35">
                  <c:v>3.9215686274509803E-2</c:v>
                </c:pt>
                <c:pt idx="36" formatCode="General">
                  <c:v>0</c:v>
                </c:pt>
                <c:pt idx="37">
                  <c:v>0</c:v>
                </c:pt>
                <c:pt idx="38">
                  <c:v>0</c:v>
                </c:pt>
                <c:pt idx="39">
                  <c:v>0</c:v>
                </c:pt>
              </c:numCache>
            </c:numRef>
          </c:val>
          <c:extLst>
            <c:ext xmlns:c16="http://schemas.microsoft.com/office/drawing/2014/chart" uri="{C3380CC4-5D6E-409C-BE32-E72D297353CC}">
              <c16:uniqueId val="{00000040-9EA9-42F6-988D-86A71C81CED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474348659003833"/>
          <c:y val="0.64813921568627453"/>
          <c:w val="0.10978497447562523"/>
          <c:h val="7.58405864197530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29518888888888889"/>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989481481481484"/>
          <c:y val="0.23443838383838386"/>
          <c:w val="0.49374074074074065"/>
          <c:h val="0.7186136363636364"/>
        </c:manualLayout>
      </c:layout>
      <c:barChart>
        <c:barDir val="bar"/>
        <c:grouping val="stacked"/>
        <c:varyColors val="0"/>
        <c:ser>
          <c:idx val="1"/>
          <c:order val="0"/>
          <c:tx>
            <c:strRef>
              <c:f>'[13]Q4.主な事業のカテゴリと適応分野（従業員数別）'!$M$6</c:f>
              <c:strCache>
                <c:ptCount val="1"/>
                <c:pt idx="0">
                  <c:v>20人以下 (N=95)</c:v>
                </c:pt>
              </c:strCache>
            </c:strRef>
          </c:tx>
          <c:spPr>
            <a:solidFill>
              <a:srgbClr val="99CCFF"/>
            </a:solidFill>
            <a:ln>
              <a:solidFill>
                <a:sysClr val="windowText" lastClr="000000"/>
              </a:solidFill>
            </a:ln>
            <a:effectLst/>
          </c:spPr>
          <c:invertIfNegative val="0"/>
          <c:cat>
            <c:strRef>
              <c:f>'[13]Q4.主な事業のカテゴリと適応分野（従業員数別）'!$L$9:$L$16</c:f>
              <c:strCache>
                <c:ptCount val="8"/>
                <c:pt idx="0">
                  <c:v>業務用端末機器</c:v>
                </c:pt>
                <c:pt idx="1">
                  <c:v>個人用情報機器</c:v>
                </c:pt>
                <c:pt idx="2">
                  <c:v>運輸機器／建設機器</c:v>
                </c:pt>
                <c:pt idx="3">
                  <c:v>工業制御／FA機器／産業機器</c:v>
                </c:pt>
                <c:pt idx="4">
                  <c:v>AV機器／家電機器</c:v>
                </c:pt>
                <c:pt idx="5">
                  <c:v>医療機器</c:v>
                </c:pt>
                <c:pt idx="6">
                  <c:v>設備機器</c:v>
                </c:pt>
                <c:pt idx="7">
                  <c:v>その他</c:v>
                </c:pt>
              </c:strCache>
            </c:strRef>
          </c:cat>
          <c:val>
            <c:numRef>
              <c:f>'[13]Q4.主な事業のカテゴリと適応分野（従業員数別）'!$M$9:$M$16</c:f>
              <c:numCache>
                <c:formatCode>General</c:formatCode>
                <c:ptCount val="8"/>
                <c:pt idx="0">
                  <c:v>7.7777777777777779E-2</c:v>
                </c:pt>
                <c:pt idx="1">
                  <c:v>4.8148148148148148E-2</c:v>
                </c:pt>
                <c:pt idx="2">
                  <c:v>3.7037037037037035E-2</c:v>
                </c:pt>
                <c:pt idx="3">
                  <c:v>5.185185185185185E-2</c:v>
                </c:pt>
                <c:pt idx="4">
                  <c:v>2.9629629629629631E-2</c:v>
                </c:pt>
                <c:pt idx="5">
                  <c:v>2.5925925925925925E-2</c:v>
                </c:pt>
                <c:pt idx="6">
                  <c:v>2.2222222222222223E-2</c:v>
                </c:pt>
                <c:pt idx="7">
                  <c:v>9.6296296296296297E-2</c:v>
                </c:pt>
              </c:numCache>
            </c:numRef>
          </c:val>
          <c:extLst>
            <c:ext xmlns:c16="http://schemas.microsoft.com/office/drawing/2014/chart" uri="{C3380CC4-5D6E-409C-BE32-E72D297353CC}">
              <c16:uniqueId val="{00000000-6ADB-4EA5-A3E8-619B7C98E034}"/>
            </c:ext>
          </c:extLst>
        </c:ser>
        <c:ser>
          <c:idx val="0"/>
          <c:order val="1"/>
          <c:tx>
            <c:strRef>
              <c:f>'[13]Q4.主な事業のカテゴリと適応分野（従業員数別）'!$N$6</c:f>
              <c:strCache>
                <c:ptCount val="1"/>
                <c:pt idx="0">
                  <c:v>21人以上100人以下 (N=107)</c:v>
                </c:pt>
              </c:strCache>
            </c:strRef>
          </c:tx>
          <c:spPr>
            <a:solidFill>
              <a:schemeClr val="accent6">
                <a:lumMod val="60000"/>
                <a:lumOff val="40000"/>
              </a:schemeClr>
            </a:solidFill>
            <a:ln>
              <a:solidFill>
                <a:sysClr val="windowText" lastClr="000000"/>
              </a:solidFill>
            </a:ln>
            <a:effectLst/>
          </c:spPr>
          <c:invertIfNegative val="0"/>
          <c:cat>
            <c:strRef>
              <c:f>'[13]Q4.主な事業のカテゴリと適応分野（従業員数別）'!$L$9:$L$16</c:f>
              <c:strCache>
                <c:ptCount val="8"/>
                <c:pt idx="0">
                  <c:v>業務用端末機器</c:v>
                </c:pt>
                <c:pt idx="1">
                  <c:v>個人用情報機器</c:v>
                </c:pt>
                <c:pt idx="2">
                  <c:v>運輸機器／建設機器</c:v>
                </c:pt>
                <c:pt idx="3">
                  <c:v>工業制御／FA機器／産業機器</c:v>
                </c:pt>
                <c:pt idx="4">
                  <c:v>AV機器／家電機器</c:v>
                </c:pt>
                <c:pt idx="5">
                  <c:v>医療機器</c:v>
                </c:pt>
                <c:pt idx="6">
                  <c:v>設備機器</c:v>
                </c:pt>
                <c:pt idx="7">
                  <c:v>その他</c:v>
                </c:pt>
              </c:strCache>
            </c:strRef>
          </c:cat>
          <c:val>
            <c:numRef>
              <c:f>'[13]Q4.主な事業のカテゴリと適応分野（従業員数別）'!$N$9:$N$16</c:f>
              <c:numCache>
                <c:formatCode>General</c:formatCode>
                <c:ptCount val="8"/>
                <c:pt idx="0">
                  <c:v>8.5185185185185183E-2</c:v>
                </c:pt>
                <c:pt idx="1">
                  <c:v>0.1</c:v>
                </c:pt>
                <c:pt idx="2">
                  <c:v>7.0370370370370375E-2</c:v>
                </c:pt>
                <c:pt idx="3">
                  <c:v>5.9259259259259262E-2</c:v>
                </c:pt>
                <c:pt idx="4">
                  <c:v>5.9259259259259262E-2</c:v>
                </c:pt>
                <c:pt idx="5">
                  <c:v>5.5555555555555552E-2</c:v>
                </c:pt>
                <c:pt idx="6">
                  <c:v>4.8148148148148148E-2</c:v>
                </c:pt>
                <c:pt idx="7">
                  <c:v>7.0370370370370375E-2</c:v>
                </c:pt>
              </c:numCache>
            </c:numRef>
          </c:val>
          <c:extLst>
            <c:ext xmlns:c16="http://schemas.microsoft.com/office/drawing/2014/chart" uri="{C3380CC4-5D6E-409C-BE32-E72D297353CC}">
              <c16:uniqueId val="{00000001-6ADB-4EA5-A3E8-619B7C98E034}"/>
            </c:ext>
          </c:extLst>
        </c:ser>
        <c:ser>
          <c:idx val="2"/>
          <c:order val="2"/>
          <c:tx>
            <c:strRef>
              <c:f>'[13]Q4.主な事業のカテゴリと適応分野（従業員数別）'!$O$6</c:f>
              <c:strCache>
                <c:ptCount val="1"/>
                <c:pt idx="0">
                  <c:v>101人以上 (N=68)</c:v>
                </c:pt>
              </c:strCache>
            </c:strRef>
          </c:tx>
          <c:spPr>
            <a:solidFill>
              <a:srgbClr val="FFC000"/>
            </a:solidFill>
            <a:ln>
              <a:solidFill>
                <a:sysClr val="windowText" lastClr="000000"/>
              </a:solidFill>
            </a:ln>
            <a:effectLst/>
          </c:spPr>
          <c:invertIfNegative val="0"/>
          <c:cat>
            <c:strRef>
              <c:f>'[13]Q4.主な事業のカテゴリと適応分野（従業員数別）'!$L$9:$L$16</c:f>
              <c:strCache>
                <c:ptCount val="8"/>
                <c:pt idx="0">
                  <c:v>業務用端末機器</c:v>
                </c:pt>
                <c:pt idx="1">
                  <c:v>個人用情報機器</c:v>
                </c:pt>
                <c:pt idx="2">
                  <c:v>運輸機器／建設機器</c:v>
                </c:pt>
                <c:pt idx="3">
                  <c:v>工業制御／FA機器／産業機器</c:v>
                </c:pt>
                <c:pt idx="4">
                  <c:v>AV機器／家電機器</c:v>
                </c:pt>
                <c:pt idx="5">
                  <c:v>医療機器</c:v>
                </c:pt>
                <c:pt idx="6">
                  <c:v>設備機器</c:v>
                </c:pt>
                <c:pt idx="7">
                  <c:v>その他</c:v>
                </c:pt>
              </c:strCache>
            </c:strRef>
          </c:cat>
          <c:val>
            <c:numRef>
              <c:f>'[13]Q4.主な事業のカテゴリと適応分野（従業員数別）'!$O$9:$O$16</c:f>
              <c:numCache>
                <c:formatCode>General</c:formatCode>
                <c:ptCount val="8"/>
                <c:pt idx="0">
                  <c:v>4.8148148148148148E-2</c:v>
                </c:pt>
                <c:pt idx="1">
                  <c:v>4.4444444444444446E-2</c:v>
                </c:pt>
                <c:pt idx="2">
                  <c:v>7.0370370370370375E-2</c:v>
                </c:pt>
                <c:pt idx="3">
                  <c:v>3.7037037037037035E-2</c:v>
                </c:pt>
                <c:pt idx="4">
                  <c:v>2.9629629629629631E-2</c:v>
                </c:pt>
                <c:pt idx="5">
                  <c:v>2.2222222222222223E-2</c:v>
                </c:pt>
                <c:pt idx="6">
                  <c:v>2.5925925925925925E-2</c:v>
                </c:pt>
                <c:pt idx="7">
                  <c:v>4.0740740740740744E-2</c:v>
                </c:pt>
              </c:numCache>
            </c:numRef>
          </c:val>
          <c:extLst>
            <c:ext xmlns:c16="http://schemas.microsoft.com/office/drawing/2014/chart" uri="{C3380CC4-5D6E-409C-BE32-E72D297353CC}">
              <c16:uniqueId val="{00000002-6ADB-4EA5-A3E8-619B7C98E03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'Q20.OT系DX取り組む目的（従業員別）実施・準備中'!$J$81</c:f>
          <c:strCache>
            <c:ptCount val="1"/>
            <c:pt idx="0">
              <c:v>20人以下 (N=38)
21人以上100人以下 (N=37)
101人以上 (N=36)</c:v>
            </c:pt>
          </c:strCache>
        </c:strRef>
      </c:tx>
      <c:layout>
        <c:manualLayout>
          <c:xMode val="edge"/>
          <c:yMode val="edge"/>
          <c:x val="0.60940977011494257"/>
          <c:y val="0.5001823529411765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1846180555555554"/>
          <c:y val="4.681822366601919E-2"/>
          <c:w val="0.40744745370370378"/>
          <c:h val="0.93274501194737991"/>
        </c:manualLayout>
      </c:layout>
      <c:barChart>
        <c:barDir val="bar"/>
        <c:grouping val="stacked"/>
        <c:varyColors val="0"/>
        <c:ser>
          <c:idx val="0"/>
          <c:order val="0"/>
          <c:tx>
            <c:strRef>
              <c:f>'Q20.OT系DX取り組む目的（従業員別）実施・準備中'!$S$6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20人以下（n=19）</c:v>
                </c:pt>
                <c:pt idx="2">
                  <c:v>21人以上100人以下（n=11）</c:v>
                </c:pt>
                <c:pt idx="3">
                  <c:v>101人以上（n=13）</c:v>
                </c:pt>
                <c:pt idx="4">
                  <c:v>【 新製品の創出 】                 </c:v>
                </c:pt>
                <c:pt idx="5">
                  <c:v>20人以下（n=15）</c:v>
                </c:pt>
                <c:pt idx="6">
                  <c:v>21人以上100人以下（n=14）</c:v>
                </c:pt>
                <c:pt idx="7">
                  <c:v>101人以上（n=6）</c:v>
                </c:pt>
                <c:pt idx="8">
                  <c:v>【 業務効率化による業務負担の軽減 】        </c:v>
                </c:pt>
                <c:pt idx="9">
                  <c:v>20人以下（n=11）</c:v>
                </c:pt>
                <c:pt idx="10">
                  <c:v>21人以上100人以下（n=7）</c:v>
                </c:pt>
                <c:pt idx="11">
                  <c:v>101人以上（n=10）</c:v>
                </c:pt>
                <c:pt idx="12">
                  <c:v>【 生産性向上(自動化、機械化の推進) 】      </c:v>
                </c:pt>
                <c:pt idx="13">
                  <c:v>20人以下（n=3）</c:v>
                </c:pt>
                <c:pt idx="14">
                  <c:v>21人以上100人以下（n=11）</c:v>
                </c:pt>
                <c:pt idx="15">
                  <c:v>101人以上（n=16）</c:v>
                </c:pt>
                <c:pt idx="16">
                  <c:v>【 既存サービスの高度化 】             </c:v>
                </c:pt>
                <c:pt idx="17">
                  <c:v>20人以下（n=12）</c:v>
                </c:pt>
                <c:pt idx="18">
                  <c:v>21人以上100人以下（n=10）</c:v>
                </c:pt>
                <c:pt idx="19">
                  <c:v>101人以上（n=7）</c:v>
                </c:pt>
                <c:pt idx="20">
                  <c:v>【 製造期間や開発期間の短縮 】           </c:v>
                </c:pt>
                <c:pt idx="21">
                  <c:v>20人以下（n=4）</c:v>
                </c:pt>
                <c:pt idx="22">
                  <c:v>21人以上100人以下（n=5）</c:v>
                </c:pt>
                <c:pt idx="23">
                  <c:v>101人以上（n=8）</c:v>
                </c:pt>
                <c:pt idx="24">
                  <c:v>【 付加価値向上 】                 </c:v>
                </c:pt>
                <c:pt idx="25">
                  <c:v>20人以下（n=8）</c:v>
                </c:pt>
                <c:pt idx="26">
                  <c:v>21人以上100人以下（n=12）</c:v>
                </c:pt>
                <c:pt idx="27">
                  <c:v>101人以上（n=8）</c:v>
                </c:pt>
                <c:pt idx="28">
                  <c:v>【 既存製品の高度化 】               </c:v>
                </c:pt>
                <c:pt idx="29">
                  <c:v>20人以下（n=12）</c:v>
                </c:pt>
                <c:pt idx="30">
                  <c:v>21人以上100人以下（n=7）</c:v>
                </c:pt>
                <c:pt idx="31">
                  <c:v>101人以上（n=4）</c:v>
                </c:pt>
                <c:pt idx="32">
                  <c:v>【 品質向上(不良品低減、品質安定化) 】      </c:v>
                </c:pt>
                <c:pt idx="33">
                  <c:v>20人以下（n=5）</c:v>
                </c:pt>
                <c:pt idx="34">
                  <c:v>21人以上100人以下（n=7）</c:v>
                </c:pt>
                <c:pt idx="35">
                  <c:v>101人以上（n=10）</c:v>
                </c:pt>
                <c:pt idx="36">
                  <c:v>【 業務上のインシデント／アクシデントの低減・撲滅 】</c:v>
                </c:pt>
                <c:pt idx="37">
                  <c:v>20人以下（n=0）</c:v>
                </c:pt>
                <c:pt idx="38">
                  <c:v>21人以上100人以下（n=4）</c:v>
                </c:pt>
                <c:pt idx="39">
                  <c:v>101人以上（n=3）</c:v>
                </c:pt>
              </c:strCache>
            </c:strRef>
          </c:cat>
          <c:val>
            <c:numRef>
              <c:f>'Q20.OT系DX取り組む目的（従業員別）実施・準備中'!$S$7:$S$46</c:f>
              <c:numCache>
                <c:formatCode>0.0%</c:formatCode>
                <c:ptCount val="40"/>
                <c:pt idx="0" formatCode="General">
                  <c:v>0</c:v>
                </c:pt>
                <c:pt idx="1">
                  <c:v>0.39473684210526316</c:v>
                </c:pt>
                <c:pt idx="2">
                  <c:v>0.27027027027027029</c:v>
                </c:pt>
                <c:pt idx="3">
                  <c:v>0.27777777777777779</c:v>
                </c:pt>
                <c:pt idx="4" formatCode="General">
                  <c:v>0</c:v>
                </c:pt>
                <c:pt idx="5">
                  <c:v>0.18421052631578946</c:v>
                </c:pt>
                <c:pt idx="6">
                  <c:v>0.16216216216216217</c:v>
                </c:pt>
                <c:pt idx="7">
                  <c:v>5.5555555555555552E-2</c:v>
                </c:pt>
                <c:pt idx="8" formatCode="General">
                  <c:v>0</c:v>
                </c:pt>
                <c:pt idx="9">
                  <c:v>0.13157894736842105</c:v>
                </c:pt>
                <c:pt idx="10">
                  <c:v>5.4054054054054057E-2</c:v>
                </c:pt>
                <c:pt idx="11">
                  <c:v>0.16666666666666666</c:v>
                </c:pt>
                <c:pt idx="12" formatCode="General">
                  <c:v>0</c:v>
                </c:pt>
                <c:pt idx="13">
                  <c:v>0</c:v>
                </c:pt>
                <c:pt idx="14">
                  <c:v>8.1081081081081086E-2</c:v>
                </c:pt>
                <c:pt idx="15">
                  <c:v>0.1388888888888889</c:v>
                </c:pt>
                <c:pt idx="16" formatCode="General">
                  <c:v>0</c:v>
                </c:pt>
                <c:pt idx="17">
                  <c:v>0.10526315789473684</c:v>
                </c:pt>
                <c:pt idx="18">
                  <c:v>0</c:v>
                </c:pt>
                <c:pt idx="19">
                  <c:v>8.3333333333333329E-2</c:v>
                </c:pt>
                <c:pt idx="20" formatCode="General">
                  <c:v>0</c:v>
                </c:pt>
                <c:pt idx="21">
                  <c:v>2.6315789473684209E-2</c:v>
                </c:pt>
                <c:pt idx="22">
                  <c:v>5.4054054054054057E-2</c:v>
                </c:pt>
                <c:pt idx="23">
                  <c:v>0.1111111111111111</c:v>
                </c:pt>
                <c:pt idx="24" formatCode="General">
                  <c:v>0</c:v>
                </c:pt>
                <c:pt idx="25">
                  <c:v>0</c:v>
                </c:pt>
                <c:pt idx="26">
                  <c:v>0.10810810810810811</c:v>
                </c:pt>
                <c:pt idx="27">
                  <c:v>2.7777777777777776E-2</c:v>
                </c:pt>
                <c:pt idx="28" formatCode="General">
                  <c:v>0</c:v>
                </c:pt>
                <c:pt idx="29">
                  <c:v>2.6315789473684209E-2</c:v>
                </c:pt>
                <c:pt idx="30">
                  <c:v>5.4054054054054057E-2</c:v>
                </c:pt>
                <c:pt idx="31">
                  <c:v>2.7777777777777776E-2</c:v>
                </c:pt>
                <c:pt idx="32" formatCode="General">
                  <c:v>0</c:v>
                </c:pt>
                <c:pt idx="33">
                  <c:v>2.6315789473684209E-2</c:v>
                </c:pt>
                <c:pt idx="34">
                  <c:v>5.4054054054054057E-2</c:v>
                </c:pt>
                <c:pt idx="35">
                  <c:v>2.7777777777777776E-2</c:v>
                </c:pt>
                <c:pt idx="36" formatCode="General">
                  <c:v>0</c:v>
                </c:pt>
                <c:pt idx="37">
                  <c:v>0</c:v>
                </c:pt>
                <c:pt idx="38">
                  <c:v>8.1081081081081086E-2</c:v>
                </c:pt>
                <c:pt idx="39">
                  <c:v>2.7777777777777776E-2</c:v>
                </c:pt>
              </c:numCache>
            </c:numRef>
          </c:val>
          <c:extLst>
            <c:ext xmlns:c16="http://schemas.microsoft.com/office/drawing/2014/chart" uri="{C3380CC4-5D6E-409C-BE32-E72D297353CC}">
              <c16:uniqueId val="{00000014-27A4-49E6-95DA-80EC8FDA8B9E}"/>
            </c:ext>
          </c:extLst>
        </c:ser>
        <c:ser>
          <c:idx val="2"/>
          <c:order val="1"/>
          <c:tx>
            <c:strRef>
              <c:f>'Q20.OT系DX取り組む目的（従業員別）実施・準備中'!$T$6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'Q20.OT系DX取り組む目的（従業員別）実施・準備中'!$R$7:$R$46</c:f>
              <c:strCache>
                <c:ptCount val="40"/>
                <c:pt idx="0">
                  <c:v>【 新サービスの創出 】               </c:v>
                </c:pt>
                <c:pt idx="1">
                  <c:v>20人以下（n=19）</c:v>
                </c:pt>
                <c:pt idx="2">
                  <c:v>21人以上100人以下（n=11）</c:v>
                </c:pt>
                <c:pt idx="3">
                  <c:v>101人以上（n=13）</c:v>
                </c:pt>
                <c:pt idx="4">
                  <c:v>【 新製品の創出 】                 </c:v>
                </c:pt>
                <c:pt idx="5">
                  <c:v>20人以下（n=15）</c:v>
                </c:pt>
                <c:pt idx="6">
                  <c:v>21人以上100人以下（n=14）</c:v>
                </c:pt>
                <c:pt idx="7">
                  <c:v>101人以上（n=6）</c:v>
                </c:pt>
                <c:pt idx="8">
                  <c:v>【 業務効率化による業務負担の軽減 】        </c:v>
                </c:pt>
                <c:pt idx="9">
                  <c:v>20人以下（n=11）</c:v>
                </c:pt>
                <c:pt idx="10">
                  <c:v>21人以上100人以下（n=7）</c:v>
                </c:pt>
                <c:pt idx="11">
                  <c:v>101人以上（n=10）</c:v>
                </c:pt>
                <c:pt idx="12">
                  <c:v>【 生産性向上(自動化、機械化の推進) 】      </c:v>
                </c:pt>
                <c:pt idx="13">
                  <c:v>20人以下（n=3）</c:v>
                </c:pt>
                <c:pt idx="14">
                  <c:v>21人以上100人以下（n=11）</c:v>
                </c:pt>
                <c:pt idx="15">
                  <c:v>101人以上（n=16）</c:v>
                </c:pt>
                <c:pt idx="16">
                  <c:v>【 既存サービスの高度化 】             </c:v>
                </c:pt>
                <c:pt idx="17">
                  <c:v>20人以下（n=12）</c:v>
                </c:pt>
                <c:pt idx="18">
                  <c:v>21人以上100人以下（n=10）</c:v>
                </c:pt>
                <c:pt idx="19">
                  <c:v>101人以上（n=7）</c:v>
                </c:pt>
                <c:pt idx="20">
                  <c:v>【 製造期間や開発期間の短縮 】           </c:v>
                </c:pt>
                <c:pt idx="21">
                  <c:v>20人以下（n=4）</c:v>
                </c:pt>
                <c:pt idx="22">
                  <c:v>21人以上100人以下（n=5）</c:v>
                </c:pt>
                <c:pt idx="23">
                  <c:v>101人以上（n=8）</c:v>
                </c:pt>
                <c:pt idx="24">
                  <c:v>【 付加価値向上 】                 </c:v>
                </c:pt>
                <c:pt idx="25">
                  <c:v>20人以下（n=8）</c:v>
                </c:pt>
                <c:pt idx="26">
                  <c:v>21人以上100人以下（n=12）</c:v>
                </c:pt>
                <c:pt idx="27">
                  <c:v>101人以上（n=8）</c:v>
                </c:pt>
                <c:pt idx="28">
                  <c:v>【 既存製品の高度化 】               </c:v>
                </c:pt>
                <c:pt idx="29">
                  <c:v>20人以下（n=12）</c:v>
                </c:pt>
                <c:pt idx="30">
                  <c:v>21人以上100人以下（n=7）</c:v>
                </c:pt>
                <c:pt idx="31">
                  <c:v>101人以上（n=4）</c:v>
                </c:pt>
                <c:pt idx="32">
                  <c:v>【 品質向上(不良品低減、品質安定化) 】      </c:v>
                </c:pt>
                <c:pt idx="33">
                  <c:v>20人以下（n=5）</c:v>
                </c:pt>
                <c:pt idx="34">
                  <c:v>21人以上100人以下（n=7）</c:v>
                </c:pt>
                <c:pt idx="35">
                  <c:v>101人以上（n=10）</c:v>
                </c:pt>
                <c:pt idx="36">
                  <c:v>【 業務上のインシデント／アクシデントの低減・撲滅 】</c:v>
                </c:pt>
                <c:pt idx="37">
                  <c:v>20人以下（n=0）</c:v>
                </c:pt>
                <c:pt idx="38">
                  <c:v>21人以上100人以下（n=4）</c:v>
                </c:pt>
                <c:pt idx="39">
                  <c:v>101人以上（n=3）</c:v>
                </c:pt>
              </c:strCache>
            </c:strRef>
          </c:cat>
          <c:val>
            <c:numRef>
              <c:f>'Q20.OT系DX取り組む目的（従業員別）実施・準備中'!$T$7:$T$46</c:f>
              <c:numCache>
                <c:formatCode>0.0%</c:formatCode>
                <c:ptCount val="40"/>
                <c:pt idx="0" formatCode="General">
                  <c:v>0</c:v>
                </c:pt>
                <c:pt idx="1">
                  <c:v>7.8947368421052627E-2</c:v>
                </c:pt>
                <c:pt idx="2">
                  <c:v>2.7027027027027029E-2</c:v>
                </c:pt>
                <c:pt idx="3">
                  <c:v>2.7777777777777776E-2</c:v>
                </c:pt>
                <c:pt idx="4" formatCode="General">
                  <c:v>0</c:v>
                </c:pt>
                <c:pt idx="5">
                  <c:v>0.21052631578947367</c:v>
                </c:pt>
                <c:pt idx="6">
                  <c:v>0.1891891891891892</c:v>
                </c:pt>
                <c:pt idx="7">
                  <c:v>0.1111111111111111</c:v>
                </c:pt>
                <c:pt idx="8" formatCode="General">
                  <c:v>0</c:v>
                </c:pt>
                <c:pt idx="9">
                  <c:v>5.2631578947368418E-2</c:v>
                </c:pt>
                <c:pt idx="10">
                  <c:v>8.1081081081081086E-2</c:v>
                </c:pt>
                <c:pt idx="11">
                  <c:v>0</c:v>
                </c:pt>
                <c:pt idx="12" formatCode="General">
                  <c:v>0</c:v>
                </c:pt>
                <c:pt idx="13">
                  <c:v>2.6315789473684209E-2</c:v>
                </c:pt>
                <c:pt idx="14">
                  <c:v>0.10810810810810811</c:v>
                </c:pt>
                <c:pt idx="15">
                  <c:v>0.22222222222222221</c:v>
                </c:pt>
                <c:pt idx="16" formatCode="General">
                  <c:v>0</c:v>
                </c:pt>
                <c:pt idx="17">
                  <c:v>0.10526315789473684</c:v>
                </c:pt>
                <c:pt idx="18">
                  <c:v>8.1081081081081086E-2</c:v>
                </c:pt>
                <c:pt idx="19">
                  <c:v>8.3333333333333329E-2</c:v>
                </c:pt>
                <c:pt idx="20" formatCode="General">
                  <c:v>0</c:v>
                </c:pt>
                <c:pt idx="21">
                  <c:v>0</c:v>
                </c:pt>
                <c:pt idx="22">
                  <c:v>2.7027027027027029E-2</c:v>
                </c:pt>
                <c:pt idx="23">
                  <c:v>2.7777777777777776E-2</c:v>
                </c:pt>
                <c:pt idx="24" formatCode="General">
                  <c:v>0</c:v>
                </c:pt>
                <c:pt idx="25">
                  <c:v>0.13157894736842105</c:v>
                </c:pt>
                <c:pt idx="26">
                  <c:v>0.13513513513513514</c:v>
                </c:pt>
                <c:pt idx="27">
                  <c:v>8.3333333333333329E-2</c:v>
                </c:pt>
                <c:pt idx="28" formatCode="General">
                  <c:v>0</c:v>
                </c:pt>
                <c:pt idx="29">
                  <c:v>0.21052631578947367</c:v>
                </c:pt>
                <c:pt idx="30">
                  <c:v>8.1081081081081086E-2</c:v>
                </c:pt>
                <c:pt idx="31">
                  <c:v>2.7777777777777776E-2</c:v>
                </c:pt>
                <c:pt idx="32" formatCode="General">
                  <c:v>0</c:v>
                </c:pt>
                <c:pt idx="33">
                  <c:v>5.2631578947368418E-2</c:v>
                </c:pt>
                <c:pt idx="34">
                  <c:v>8.1081081081081086E-2</c:v>
                </c:pt>
                <c:pt idx="35">
                  <c:v>0.1388888888888889</c:v>
                </c:pt>
                <c:pt idx="36" formatCode="General">
                  <c:v>0</c:v>
                </c:pt>
                <c:pt idx="37">
                  <c:v>0</c:v>
                </c:pt>
                <c:pt idx="38">
                  <c:v>2.7027027027027029E-2</c:v>
                </c:pt>
                <c:pt idx="39">
                  <c:v>2.7777777777777776E-2</c:v>
                </c:pt>
              </c:numCache>
            </c:numRef>
          </c:val>
          <c:extLst>
            <c:ext xmlns:c16="http://schemas.microsoft.com/office/drawing/2014/chart" uri="{C3380CC4-5D6E-409C-BE32-E72D297353CC}">
              <c16:uniqueId val="{0000002D-27A4-49E6-95DA-80EC8FDA8B9E}"/>
            </c:ext>
          </c:extLst>
        </c:ser>
        <c:ser>
          <c:idx val="1"/>
          <c:order val="2"/>
          <c:tx>
            <c:strRef>
              <c:f>'Q20.OT系DX取り組む目的（従業員別）実施・準備中'!$U$6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20人以下（n=19）</c:v>
                </c:pt>
                <c:pt idx="2">
                  <c:v>21人以上100人以下（n=11）</c:v>
                </c:pt>
                <c:pt idx="3">
                  <c:v>101人以上（n=13）</c:v>
                </c:pt>
                <c:pt idx="4">
                  <c:v>【 新製品の創出 】                 </c:v>
                </c:pt>
                <c:pt idx="5">
                  <c:v>20人以下（n=15）</c:v>
                </c:pt>
                <c:pt idx="6">
                  <c:v>21人以上100人以下（n=14）</c:v>
                </c:pt>
                <c:pt idx="7">
                  <c:v>101人以上（n=6）</c:v>
                </c:pt>
                <c:pt idx="8">
                  <c:v>【 業務効率化による業務負担の軽減 】        </c:v>
                </c:pt>
                <c:pt idx="9">
                  <c:v>20人以下（n=11）</c:v>
                </c:pt>
                <c:pt idx="10">
                  <c:v>21人以上100人以下（n=7）</c:v>
                </c:pt>
                <c:pt idx="11">
                  <c:v>101人以上（n=10）</c:v>
                </c:pt>
                <c:pt idx="12">
                  <c:v>【 生産性向上(自動化、機械化の推進) 】      </c:v>
                </c:pt>
                <c:pt idx="13">
                  <c:v>20人以下（n=3）</c:v>
                </c:pt>
                <c:pt idx="14">
                  <c:v>21人以上100人以下（n=11）</c:v>
                </c:pt>
                <c:pt idx="15">
                  <c:v>101人以上（n=16）</c:v>
                </c:pt>
                <c:pt idx="16">
                  <c:v>【 既存サービスの高度化 】             </c:v>
                </c:pt>
                <c:pt idx="17">
                  <c:v>20人以下（n=12）</c:v>
                </c:pt>
                <c:pt idx="18">
                  <c:v>21人以上100人以下（n=10）</c:v>
                </c:pt>
                <c:pt idx="19">
                  <c:v>101人以上（n=7）</c:v>
                </c:pt>
                <c:pt idx="20">
                  <c:v>【 製造期間や開発期間の短縮 】           </c:v>
                </c:pt>
                <c:pt idx="21">
                  <c:v>20人以下（n=4）</c:v>
                </c:pt>
                <c:pt idx="22">
                  <c:v>21人以上100人以下（n=5）</c:v>
                </c:pt>
                <c:pt idx="23">
                  <c:v>101人以上（n=8）</c:v>
                </c:pt>
                <c:pt idx="24">
                  <c:v>【 付加価値向上 】                 </c:v>
                </c:pt>
                <c:pt idx="25">
                  <c:v>20人以下（n=8）</c:v>
                </c:pt>
                <c:pt idx="26">
                  <c:v>21人以上100人以下（n=12）</c:v>
                </c:pt>
                <c:pt idx="27">
                  <c:v>101人以上（n=8）</c:v>
                </c:pt>
                <c:pt idx="28">
                  <c:v>【 既存製品の高度化 】               </c:v>
                </c:pt>
                <c:pt idx="29">
                  <c:v>20人以下（n=12）</c:v>
                </c:pt>
                <c:pt idx="30">
                  <c:v>21人以上100人以下（n=7）</c:v>
                </c:pt>
                <c:pt idx="31">
                  <c:v>101人以上（n=4）</c:v>
                </c:pt>
                <c:pt idx="32">
                  <c:v>【 品質向上(不良品低減、品質安定化) 】      </c:v>
                </c:pt>
                <c:pt idx="33">
                  <c:v>20人以下（n=5）</c:v>
                </c:pt>
                <c:pt idx="34">
                  <c:v>21人以上100人以下（n=7）</c:v>
                </c:pt>
                <c:pt idx="35">
                  <c:v>101人以上（n=10）</c:v>
                </c:pt>
                <c:pt idx="36">
                  <c:v>【 業務上のインシデント／アクシデントの低減・撲滅 】</c:v>
                </c:pt>
                <c:pt idx="37">
                  <c:v>20人以下（n=0）</c:v>
                </c:pt>
                <c:pt idx="38">
                  <c:v>21人以上100人以下（n=4）</c:v>
                </c:pt>
                <c:pt idx="39">
                  <c:v>101人以上（n=3）</c:v>
                </c:pt>
              </c:strCache>
            </c:strRef>
          </c:cat>
          <c:val>
            <c:numRef>
              <c:f>'Q20.OT系DX取り組む目的（従業員別）実施・準備中'!$U$7:$U$46</c:f>
              <c:numCache>
                <c:formatCode>0.0%</c:formatCode>
                <c:ptCount val="40"/>
                <c:pt idx="0" formatCode="General">
                  <c:v>0</c:v>
                </c:pt>
                <c:pt idx="1">
                  <c:v>2.6315789473684209E-2</c:v>
                </c:pt>
                <c:pt idx="2">
                  <c:v>0</c:v>
                </c:pt>
                <c:pt idx="3">
                  <c:v>5.5555555555555552E-2</c:v>
                </c:pt>
                <c:pt idx="4" formatCode="General">
                  <c:v>0</c:v>
                </c:pt>
                <c:pt idx="5">
                  <c:v>0</c:v>
                </c:pt>
                <c:pt idx="6">
                  <c:v>2.7027027027027029E-2</c:v>
                </c:pt>
                <c:pt idx="7">
                  <c:v>0</c:v>
                </c:pt>
                <c:pt idx="8" formatCode="General">
                  <c:v>0</c:v>
                </c:pt>
                <c:pt idx="9">
                  <c:v>0.10526315789473684</c:v>
                </c:pt>
                <c:pt idx="10">
                  <c:v>5.4054054054054057E-2</c:v>
                </c:pt>
                <c:pt idx="11">
                  <c:v>0.1111111111111111</c:v>
                </c:pt>
                <c:pt idx="12" formatCode="General">
                  <c:v>0</c:v>
                </c:pt>
                <c:pt idx="13">
                  <c:v>5.2631578947368418E-2</c:v>
                </c:pt>
                <c:pt idx="14">
                  <c:v>0.10810810810810811</c:v>
                </c:pt>
                <c:pt idx="15">
                  <c:v>8.3333333333333329E-2</c:v>
                </c:pt>
                <c:pt idx="16" formatCode="General">
                  <c:v>0</c:v>
                </c:pt>
                <c:pt idx="17">
                  <c:v>0.10526315789473684</c:v>
                </c:pt>
                <c:pt idx="18">
                  <c:v>0.1891891891891892</c:v>
                </c:pt>
                <c:pt idx="19">
                  <c:v>2.7777777777777776E-2</c:v>
                </c:pt>
                <c:pt idx="20" formatCode="General">
                  <c:v>0</c:v>
                </c:pt>
                <c:pt idx="21">
                  <c:v>7.8947368421052627E-2</c:v>
                </c:pt>
                <c:pt idx="22">
                  <c:v>5.4054054054054057E-2</c:v>
                </c:pt>
                <c:pt idx="23">
                  <c:v>8.3333333333333329E-2</c:v>
                </c:pt>
                <c:pt idx="24" formatCode="General">
                  <c:v>0</c:v>
                </c:pt>
                <c:pt idx="25">
                  <c:v>7.8947368421052627E-2</c:v>
                </c:pt>
                <c:pt idx="26">
                  <c:v>8.1081081081081086E-2</c:v>
                </c:pt>
                <c:pt idx="27">
                  <c:v>0.1111111111111111</c:v>
                </c:pt>
                <c:pt idx="28" formatCode="General">
                  <c:v>0</c:v>
                </c:pt>
                <c:pt idx="29">
                  <c:v>7.8947368421052627E-2</c:v>
                </c:pt>
                <c:pt idx="30">
                  <c:v>5.4054054054054057E-2</c:v>
                </c:pt>
                <c:pt idx="31">
                  <c:v>5.5555555555555552E-2</c:v>
                </c:pt>
                <c:pt idx="32" formatCode="General">
                  <c:v>0</c:v>
                </c:pt>
                <c:pt idx="33">
                  <c:v>5.2631578947368418E-2</c:v>
                </c:pt>
                <c:pt idx="34">
                  <c:v>5.4054054054054057E-2</c:v>
                </c:pt>
                <c:pt idx="35">
                  <c:v>0.1111111111111111</c:v>
                </c:pt>
                <c:pt idx="36" formatCode="General">
                  <c:v>0</c:v>
                </c:pt>
                <c:pt idx="37">
                  <c:v>0</c:v>
                </c:pt>
                <c:pt idx="38">
                  <c:v>0</c:v>
                </c:pt>
                <c:pt idx="39">
                  <c:v>2.7777777777777776E-2</c:v>
                </c:pt>
              </c:numCache>
            </c:numRef>
          </c:val>
          <c:extLst>
            <c:ext xmlns:c16="http://schemas.microsoft.com/office/drawing/2014/chart" uri="{C3380CC4-5D6E-409C-BE32-E72D297353CC}">
              <c16:uniqueId val="{00000040-27A4-49E6-95DA-80EC8FDA8B9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53639846747"/>
          <c:y val="0.63361307189542482"/>
          <c:w val="0.10978497447562523"/>
          <c:h val="7.58405864197530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'Q20.OT系DX取り組む目的（従業員別）実施・準備中'!$J$81</c:f>
          <c:strCache>
            <c:ptCount val="1"/>
            <c:pt idx="0">
              <c:v>20人以下 (N=19)
21人以上100人以下 (N=18)
101人以上 (N=8)</c:v>
            </c:pt>
          </c:strCache>
        </c:strRef>
      </c:tx>
      <c:layout>
        <c:manualLayout>
          <c:xMode val="edge"/>
          <c:yMode val="edge"/>
          <c:x val="0.61184272030651343"/>
          <c:y val="0.5894143790849673"/>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1846180555555554"/>
          <c:y val="4.681822366601919E-2"/>
          <c:w val="0.40744745370370378"/>
          <c:h val="0.93274501194737991"/>
        </c:manualLayout>
      </c:layout>
      <c:barChart>
        <c:barDir val="bar"/>
        <c:grouping val="stacked"/>
        <c:varyColors val="0"/>
        <c:ser>
          <c:idx val="0"/>
          <c:order val="0"/>
          <c:tx>
            <c:strRef>
              <c:f>'Q20.OT系DX取り組む目的（従業員別）実施・準備中'!$S$6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20人以下（n=6）</c:v>
                </c:pt>
                <c:pt idx="2">
                  <c:v>21人以上100人以下（n=8）</c:v>
                </c:pt>
                <c:pt idx="3">
                  <c:v>101人以上（n=1）</c:v>
                </c:pt>
                <c:pt idx="4">
                  <c:v>【 生産性向上(自動化、機械化の推進) 】      </c:v>
                </c:pt>
                <c:pt idx="5">
                  <c:v>20人以下（n=4）</c:v>
                </c:pt>
                <c:pt idx="6">
                  <c:v>21人以上100人以下（n=6）</c:v>
                </c:pt>
                <c:pt idx="7">
                  <c:v>101人以上（n=7）</c:v>
                </c:pt>
                <c:pt idx="8">
                  <c:v>【 付加価値向上 】                 </c:v>
                </c:pt>
                <c:pt idx="9">
                  <c:v>20人以下（n=6）</c:v>
                </c:pt>
                <c:pt idx="10">
                  <c:v>21人以上100人以下（n=10）</c:v>
                </c:pt>
                <c:pt idx="11">
                  <c:v>101人以上（n=2）</c:v>
                </c:pt>
                <c:pt idx="12">
                  <c:v>【 既存サービスの高度化 】             </c:v>
                </c:pt>
                <c:pt idx="13">
                  <c:v>20人以下（n=5）</c:v>
                </c:pt>
                <c:pt idx="14">
                  <c:v>21人以上100人以下（n=3）</c:v>
                </c:pt>
                <c:pt idx="15">
                  <c:v>101人以上（n=1）</c:v>
                </c:pt>
                <c:pt idx="16">
                  <c:v>【 品質向上(不良品低減、品質安定化) 】      </c:v>
                </c:pt>
                <c:pt idx="17">
                  <c:v>20人以下（n=3）</c:v>
                </c:pt>
                <c:pt idx="18">
                  <c:v>21人以上100人以下（n=5）</c:v>
                </c:pt>
                <c:pt idx="19">
                  <c:v>101人以上（n=5）</c:v>
                </c:pt>
                <c:pt idx="20">
                  <c:v>【 既存製品の高度化 】               </c:v>
                </c:pt>
                <c:pt idx="21">
                  <c:v>20人以下（n=7）</c:v>
                </c:pt>
                <c:pt idx="22">
                  <c:v>21人以上100人以下（n=2）</c:v>
                </c:pt>
                <c:pt idx="23">
                  <c:v>101人以上（n=0）</c:v>
                </c:pt>
                <c:pt idx="24">
                  <c:v>【 新製品の創出 】                 </c:v>
                </c:pt>
                <c:pt idx="25">
                  <c:v>20人以下（n=3）</c:v>
                </c:pt>
                <c:pt idx="26">
                  <c:v>21人以上100人以下（n=3）</c:v>
                </c:pt>
                <c:pt idx="27">
                  <c:v>101人以上（n=1）</c:v>
                </c:pt>
                <c:pt idx="28">
                  <c:v>【 製造期間や開発期間の短縮 】           </c:v>
                </c:pt>
                <c:pt idx="29">
                  <c:v>20人以下（n=2）</c:v>
                </c:pt>
                <c:pt idx="30">
                  <c:v>21人以上100人以下（n=2）</c:v>
                </c:pt>
                <c:pt idx="31">
                  <c:v>101人以上（n=2）</c:v>
                </c:pt>
                <c:pt idx="32">
                  <c:v>【 業務効率化による業務負担の軽減 】        </c:v>
                </c:pt>
                <c:pt idx="33">
                  <c:v>20人以下（n=2）</c:v>
                </c:pt>
                <c:pt idx="34">
                  <c:v>21人以上100人以下（n=5）</c:v>
                </c:pt>
                <c:pt idx="35">
                  <c:v>101人以上（n=3）</c:v>
                </c:pt>
                <c:pt idx="36">
                  <c:v>【 集客効果の向上 】                </c:v>
                </c:pt>
                <c:pt idx="37">
                  <c:v>20人以下（n=4）</c:v>
                </c:pt>
                <c:pt idx="38">
                  <c:v>21人以上100人以下（n=1）</c:v>
                </c:pt>
                <c:pt idx="39">
                  <c:v>101人以上（n=0）</c:v>
                </c:pt>
              </c:strCache>
            </c:strRef>
          </c:cat>
          <c:val>
            <c:numRef>
              <c:f>'Q20.OT系DX取り組む目的（従業員別）実施・準備中'!$S$7:$S$46</c:f>
              <c:numCache>
                <c:formatCode>0.0%</c:formatCode>
                <c:ptCount val="40"/>
                <c:pt idx="0" formatCode="General">
                  <c:v>0</c:v>
                </c:pt>
                <c:pt idx="1">
                  <c:v>0.26315789473684209</c:v>
                </c:pt>
                <c:pt idx="2">
                  <c:v>0.3888888888888889</c:v>
                </c:pt>
                <c:pt idx="3">
                  <c:v>0</c:v>
                </c:pt>
                <c:pt idx="4" formatCode="General">
                  <c:v>0</c:v>
                </c:pt>
                <c:pt idx="5">
                  <c:v>5.2631578947368418E-2</c:v>
                </c:pt>
                <c:pt idx="6">
                  <c:v>0.27777777777777779</c:v>
                </c:pt>
                <c:pt idx="7">
                  <c:v>0.375</c:v>
                </c:pt>
                <c:pt idx="8" formatCode="General">
                  <c:v>0</c:v>
                </c:pt>
                <c:pt idx="9">
                  <c:v>0.15789473684210525</c:v>
                </c:pt>
                <c:pt idx="10">
                  <c:v>5.5555555555555552E-2</c:v>
                </c:pt>
                <c:pt idx="11">
                  <c:v>0.125</c:v>
                </c:pt>
                <c:pt idx="12" formatCode="General">
                  <c:v>0</c:v>
                </c:pt>
                <c:pt idx="13">
                  <c:v>0.15789473684210525</c:v>
                </c:pt>
                <c:pt idx="14">
                  <c:v>5.5555555555555552E-2</c:v>
                </c:pt>
                <c:pt idx="15">
                  <c:v>0</c:v>
                </c:pt>
                <c:pt idx="16" formatCode="General">
                  <c:v>0</c:v>
                </c:pt>
                <c:pt idx="17">
                  <c:v>0</c:v>
                </c:pt>
                <c:pt idx="18">
                  <c:v>5.5555555555555552E-2</c:v>
                </c:pt>
                <c:pt idx="19">
                  <c:v>0.25</c:v>
                </c:pt>
                <c:pt idx="20" formatCode="General">
                  <c:v>0</c:v>
                </c:pt>
                <c:pt idx="21">
                  <c:v>0.15789473684210525</c:v>
                </c:pt>
                <c:pt idx="22">
                  <c:v>0</c:v>
                </c:pt>
                <c:pt idx="23">
                  <c:v>0</c:v>
                </c:pt>
                <c:pt idx="24" formatCode="General">
                  <c:v>0</c:v>
                </c:pt>
                <c:pt idx="25">
                  <c:v>5.2631578947368418E-2</c:v>
                </c:pt>
                <c:pt idx="26">
                  <c:v>5.5555555555555552E-2</c:v>
                </c:pt>
                <c:pt idx="27">
                  <c:v>0</c:v>
                </c:pt>
                <c:pt idx="28" formatCode="General">
                  <c:v>0</c:v>
                </c:pt>
                <c:pt idx="29">
                  <c:v>0</c:v>
                </c:pt>
                <c:pt idx="30">
                  <c:v>5.5555555555555552E-2</c:v>
                </c:pt>
                <c:pt idx="31">
                  <c:v>0.125</c:v>
                </c:pt>
                <c:pt idx="32" formatCode="General">
                  <c:v>0</c:v>
                </c:pt>
                <c:pt idx="33">
                  <c:v>0</c:v>
                </c:pt>
                <c:pt idx="34">
                  <c:v>5.5555555555555552E-2</c:v>
                </c:pt>
                <c:pt idx="35">
                  <c:v>0</c:v>
                </c:pt>
                <c:pt idx="36" formatCode="General">
                  <c:v>0</c:v>
                </c:pt>
                <c:pt idx="37">
                  <c:v>5.2631578947368418E-2</c:v>
                </c:pt>
                <c:pt idx="38">
                  <c:v>0</c:v>
                </c:pt>
                <c:pt idx="39">
                  <c:v>0</c:v>
                </c:pt>
              </c:numCache>
            </c:numRef>
          </c:val>
          <c:extLst>
            <c:ext xmlns:c16="http://schemas.microsoft.com/office/drawing/2014/chart" uri="{C3380CC4-5D6E-409C-BE32-E72D297353CC}">
              <c16:uniqueId val="{00000014-8DEA-44E1-8DDF-4246AFA373A9}"/>
            </c:ext>
          </c:extLst>
        </c:ser>
        <c:ser>
          <c:idx val="2"/>
          <c:order val="1"/>
          <c:tx>
            <c:strRef>
              <c:f>'Q20.OT系DX取り組む目的（従業員別）実施・準備中'!$T$6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'Q20.OT系DX取り組む目的（従業員別）実施・準備中'!$R$7:$R$46</c:f>
              <c:strCache>
                <c:ptCount val="40"/>
                <c:pt idx="0">
                  <c:v>【 新サービスの創出 】               </c:v>
                </c:pt>
                <c:pt idx="1">
                  <c:v>20人以下（n=6）</c:v>
                </c:pt>
                <c:pt idx="2">
                  <c:v>21人以上100人以下（n=8）</c:v>
                </c:pt>
                <c:pt idx="3">
                  <c:v>101人以上（n=1）</c:v>
                </c:pt>
                <c:pt idx="4">
                  <c:v>【 生産性向上(自動化、機械化の推進) 】      </c:v>
                </c:pt>
                <c:pt idx="5">
                  <c:v>20人以下（n=4）</c:v>
                </c:pt>
                <c:pt idx="6">
                  <c:v>21人以上100人以下（n=6）</c:v>
                </c:pt>
                <c:pt idx="7">
                  <c:v>101人以上（n=7）</c:v>
                </c:pt>
                <c:pt idx="8">
                  <c:v>【 付加価値向上 】                 </c:v>
                </c:pt>
                <c:pt idx="9">
                  <c:v>20人以下（n=6）</c:v>
                </c:pt>
                <c:pt idx="10">
                  <c:v>21人以上100人以下（n=10）</c:v>
                </c:pt>
                <c:pt idx="11">
                  <c:v>101人以上（n=2）</c:v>
                </c:pt>
                <c:pt idx="12">
                  <c:v>【 既存サービスの高度化 】             </c:v>
                </c:pt>
                <c:pt idx="13">
                  <c:v>20人以下（n=5）</c:v>
                </c:pt>
                <c:pt idx="14">
                  <c:v>21人以上100人以下（n=3）</c:v>
                </c:pt>
                <c:pt idx="15">
                  <c:v>101人以上（n=1）</c:v>
                </c:pt>
                <c:pt idx="16">
                  <c:v>【 品質向上(不良品低減、品質安定化) 】      </c:v>
                </c:pt>
                <c:pt idx="17">
                  <c:v>20人以下（n=3）</c:v>
                </c:pt>
                <c:pt idx="18">
                  <c:v>21人以上100人以下（n=5）</c:v>
                </c:pt>
                <c:pt idx="19">
                  <c:v>101人以上（n=5）</c:v>
                </c:pt>
                <c:pt idx="20">
                  <c:v>【 既存製品の高度化 】               </c:v>
                </c:pt>
                <c:pt idx="21">
                  <c:v>20人以下（n=7）</c:v>
                </c:pt>
                <c:pt idx="22">
                  <c:v>21人以上100人以下（n=2）</c:v>
                </c:pt>
                <c:pt idx="23">
                  <c:v>101人以上（n=0）</c:v>
                </c:pt>
                <c:pt idx="24">
                  <c:v>【 新製品の創出 】                 </c:v>
                </c:pt>
                <c:pt idx="25">
                  <c:v>20人以下（n=3）</c:v>
                </c:pt>
                <c:pt idx="26">
                  <c:v>21人以上100人以下（n=3）</c:v>
                </c:pt>
                <c:pt idx="27">
                  <c:v>101人以上（n=1）</c:v>
                </c:pt>
                <c:pt idx="28">
                  <c:v>【 製造期間や開発期間の短縮 】           </c:v>
                </c:pt>
                <c:pt idx="29">
                  <c:v>20人以下（n=2）</c:v>
                </c:pt>
                <c:pt idx="30">
                  <c:v>21人以上100人以下（n=2）</c:v>
                </c:pt>
                <c:pt idx="31">
                  <c:v>101人以上（n=2）</c:v>
                </c:pt>
                <c:pt idx="32">
                  <c:v>【 業務効率化による業務負担の軽減 】        </c:v>
                </c:pt>
                <c:pt idx="33">
                  <c:v>20人以下（n=2）</c:v>
                </c:pt>
                <c:pt idx="34">
                  <c:v>21人以上100人以下（n=5）</c:v>
                </c:pt>
                <c:pt idx="35">
                  <c:v>101人以上（n=3）</c:v>
                </c:pt>
                <c:pt idx="36">
                  <c:v>【 集客効果の向上 】                </c:v>
                </c:pt>
                <c:pt idx="37">
                  <c:v>20人以下（n=4）</c:v>
                </c:pt>
                <c:pt idx="38">
                  <c:v>21人以上100人以下（n=1）</c:v>
                </c:pt>
                <c:pt idx="39">
                  <c:v>101人以上（n=0）</c:v>
                </c:pt>
              </c:strCache>
            </c:strRef>
          </c:cat>
          <c:val>
            <c:numRef>
              <c:f>'Q20.OT系DX取り組む目的（従業員別）実施・準備中'!$T$7:$T$46</c:f>
              <c:numCache>
                <c:formatCode>0.0%</c:formatCode>
                <c:ptCount val="40"/>
                <c:pt idx="0" formatCode="General">
                  <c:v>0</c:v>
                </c:pt>
                <c:pt idx="1">
                  <c:v>0</c:v>
                </c:pt>
                <c:pt idx="2">
                  <c:v>0</c:v>
                </c:pt>
                <c:pt idx="3">
                  <c:v>0</c:v>
                </c:pt>
                <c:pt idx="4" formatCode="General">
                  <c:v>0</c:v>
                </c:pt>
                <c:pt idx="5">
                  <c:v>0.10526315789473684</c:v>
                </c:pt>
                <c:pt idx="6">
                  <c:v>0</c:v>
                </c:pt>
                <c:pt idx="7">
                  <c:v>0.25</c:v>
                </c:pt>
                <c:pt idx="8" formatCode="General">
                  <c:v>0</c:v>
                </c:pt>
                <c:pt idx="9">
                  <c:v>0.15789473684210525</c:v>
                </c:pt>
                <c:pt idx="10">
                  <c:v>0.3888888888888889</c:v>
                </c:pt>
                <c:pt idx="11">
                  <c:v>0.125</c:v>
                </c:pt>
                <c:pt idx="12" formatCode="General">
                  <c:v>0</c:v>
                </c:pt>
                <c:pt idx="13">
                  <c:v>0.10526315789473684</c:v>
                </c:pt>
                <c:pt idx="14">
                  <c:v>5.5555555555555552E-2</c:v>
                </c:pt>
                <c:pt idx="15">
                  <c:v>0</c:v>
                </c:pt>
                <c:pt idx="16" formatCode="General">
                  <c:v>0</c:v>
                </c:pt>
                <c:pt idx="17">
                  <c:v>5.2631578947368418E-2</c:v>
                </c:pt>
                <c:pt idx="18">
                  <c:v>0.1111111111111111</c:v>
                </c:pt>
                <c:pt idx="19">
                  <c:v>0.25</c:v>
                </c:pt>
                <c:pt idx="20" formatCode="General">
                  <c:v>0</c:v>
                </c:pt>
                <c:pt idx="21">
                  <c:v>0.15789473684210525</c:v>
                </c:pt>
                <c:pt idx="22">
                  <c:v>0</c:v>
                </c:pt>
                <c:pt idx="23">
                  <c:v>0</c:v>
                </c:pt>
                <c:pt idx="24" formatCode="General">
                  <c:v>0</c:v>
                </c:pt>
                <c:pt idx="25">
                  <c:v>0.10526315789473684</c:v>
                </c:pt>
                <c:pt idx="26">
                  <c:v>5.5555555555555552E-2</c:v>
                </c:pt>
                <c:pt idx="27">
                  <c:v>0.125</c:v>
                </c:pt>
                <c:pt idx="28" formatCode="General">
                  <c:v>0</c:v>
                </c:pt>
                <c:pt idx="29">
                  <c:v>0</c:v>
                </c:pt>
                <c:pt idx="30">
                  <c:v>0</c:v>
                </c:pt>
                <c:pt idx="31">
                  <c:v>0</c:v>
                </c:pt>
                <c:pt idx="32" formatCode="General">
                  <c:v>0</c:v>
                </c:pt>
                <c:pt idx="33">
                  <c:v>5.2631578947368418E-2</c:v>
                </c:pt>
                <c:pt idx="34">
                  <c:v>0.1111111111111111</c:v>
                </c:pt>
                <c:pt idx="35">
                  <c:v>0.25</c:v>
                </c:pt>
                <c:pt idx="36" formatCode="General">
                  <c:v>0</c:v>
                </c:pt>
                <c:pt idx="37">
                  <c:v>0.10526315789473684</c:v>
                </c:pt>
                <c:pt idx="38">
                  <c:v>5.5555555555555552E-2</c:v>
                </c:pt>
                <c:pt idx="39">
                  <c:v>0</c:v>
                </c:pt>
              </c:numCache>
            </c:numRef>
          </c:val>
          <c:extLst>
            <c:ext xmlns:c16="http://schemas.microsoft.com/office/drawing/2014/chart" uri="{C3380CC4-5D6E-409C-BE32-E72D297353CC}">
              <c16:uniqueId val="{0000002D-8DEA-44E1-8DDF-4246AFA373A9}"/>
            </c:ext>
          </c:extLst>
        </c:ser>
        <c:ser>
          <c:idx val="1"/>
          <c:order val="2"/>
          <c:tx>
            <c:strRef>
              <c:f>'Q20.OT系DX取り組む目的（従業員別）実施・準備中'!$U$6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20人以下（n=6）</c:v>
                </c:pt>
                <c:pt idx="2">
                  <c:v>21人以上100人以下（n=8）</c:v>
                </c:pt>
                <c:pt idx="3">
                  <c:v>101人以上（n=1）</c:v>
                </c:pt>
                <c:pt idx="4">
                  <c:v>【 生産性向上(自動化、機械化の推進) 】      </c:v>
                </c:pt>
                <c:pt idx="5">
                  <c:v>20人以下（n=4）</c:v>
                </c:pt>
                <c:pt idx="6">
                  <c:v>21人以上100人以下（n=6）</c:v>
                </c:pt>
                <c:pt idx="7">
                  <c:v>101人以上（n=7）</c:v>
                </c:pt>
                <c:pt idx="8">
                  <c:v>【 付加価値向上 】                 </c:v>
                </c:pt>
                <c:pt idx="9">
                  <c:v>20人以下（n=6）</c:v>
                </c:pt>
                <c:pt idx="10">
                  <c:v>21人以上100人以下（n=10）</c:v>
                </c:pt>
                <c:pt idx="11">
                  <c:v>101人以上（n=2）</c:v>
                </c:pt>
                <c:pt idx="12">
                  <c:v>【 既存サービスの高度化 】             </c:v>
                </c:pt>
                <c:pt idx="13">
                  <c:v>20人以下（n=5）</c:v>
                </c:pt>
                <c:pt idx="14">
                  <c:v>21人以上100人以下（n=3）</c:v>
                </c:pt>
                <c:pt idx="15">
                  <c:v>101人以上（n=1）</c:v>
                </c:pt>
                <c:pt idx="16">
                  <c:v>【 品質向上(不良品低減、品質安定化) 】      </c:v>
                </c:pt>
                <c:pt idx="17">
                  <c:v>20人以下（n=3）</c:v>
                </c:pt>
                <c:pt idx="18">
                  <c:v>21人以上100人以下（n=5）</c:v>
                </c:pt>
                <c:pt idx="19">
                  <c:v>101人以上（n=5）</c:v>
                </c:pt>
                <c:pt idx="20">
                  <c:v>【 既存製品の高度化 】               </c:v>
                </c:pt>
                <c:pt idx="21">
                  <c:v>20人以下（n=7）</c:v>
                </c:pt>
                <c:pt idx="22">
                  <c:v>21人以上100人以下（n=2）</c:v>
                </c:pt>
                <c:pt idx="23">
                  <c:v>101人以上（n=0）</c:v>
                </c:pt>
                <c:pt idx="24">
                  <c:v>【 新製品の創出 】                 </c:v>
                </c:pt>
                <c:pt idx="25">
                  <c:v>20人以下（n=3）</c:v>
                </c:pt>
                <c:pt idx="26">
                  <c:v>21人以上100人以下（n=3）</c:v>
                </c:pt>
                <c:pt idx="27">
                  <c:v>101人以上（n=1）</c:v>
                </c:pt>
                <c:pt idx="28">
                  <c:v>【 製造期間や開発期間の短縮 】           </c:v>
                </c:pt>
                <c:pt idx="29">
                  <c:v>20人以下（n=2）</c:v>
                </c:pt>
                <c:pt idx="30">
                  <c:v>21人以上100人以下（n=2）</c:v>
                </c:pt>
                <c:pt idx="31">
                  <c:v>101人以上（n=2）</c:v>
                </c:pt>
                <c:pt idx="32">
                  <c:v>【 業務効率化による業務負担の軽減 】        </c:v>
                </c:pt>
                <c:pt idx="33">
                  <c:v>20人以下（n=2）</c:v>
                </c:pt>
                <c:pt idx="34">
                  <c:v>21人以上100人以下（n=5）</c:v>
                </c:pt>
                <c:pt idx="35">
                  <c:v>101人以上（n=3）</c:v>
                </c:pt>
                <c:pt idx="36">
                  <c:v>【 集客効果の向上 】                </c:v>
                </c:pt>
                <c:pt idx="37">
                  <c:v>20人以下（n=4）</c:v>
                </c:pt>
                <c:pt idx="38">
                  <c:v>21人以上100人以下（n=1）</c:v>
                </c:pt>
                <c:pt idx="39">
                  <c:v>101人以上（n=0）</c:v>
                </c:pt>
              </c:strCache>
            </c:strRef>
          </c:cat>
          <c:val>
            <c:numRef>
              <c:f>'Q20.OT系DX取り組む目的（従業員別）実施・準備中'!$U$7:$U$46</c:f>
              <c:numCache>
                <c:formatCode>0.0%</c:formatCode>
                <c:ptCount val="40"/>
                <c:pt idx="0" formatCode="General">
                  <c:v>0</c:v>
                </c:pt>
                <c:pt idx="1">
                  <c:v>5.2631578947368418E-2</c:v>
                </c:pt>
                <c:pt idx="2">
                  <c:v>5.5555555555555552E-2</c:v>
                </c:pt>
                <c:pt idx="3">
                  <c:v>0.125</c:v>
                </c:pt>
                <c:pt idx="4" formatCode="General">
                  <c:v>0</c:v>
                </c:pt>
                <c:pt idx="5">
                  <c:v>5.2631578947368418E-2</c:v>
                </c:pt>
                <c:pt idx="6">
                  <c:v>5.5555555555555552E-2</c:v>
                </c:pt>
                <c:pt idx="7">
                  <c:v>0.25</c:v>
                </c:pt>
                <c:pt idx="8" formatCode="General">
                  <c:v>0</c:v>
                </c:pt>
                <c:pt idx="9">
                  <c:v>0</c:v>
                </c:pt>
                <c:pt idx="10">
                  <c:v>0.1111111111111111</c:v>
                </c:pt>
                <c:pt idx="11">
                  <c:v>0</c:v>
                </c:pt>
                <c:pt idx="12" formatCode="General">
                  <c:v>0</c:v>
                </c:pt>
                <c:pt idx="13">
                  <c:v>0</c:v>
                </c:pt>
                <c:pt idx="14">
                  <c:v>5.5555555555555552E-2</c:v>
                </c:pt>
                <c:pt idx="15">
                  <c:v>0.125</c:v>
                </c:pt>
                <c:pt idx="16" formatCode="General">
                  <c:v>0</c:v>
                </c:pt>
                <c:pt idx="17">
                  <c:v>0.10526315789473684</c:v>
                </c:pt>
                <c:pt idx="18">
                  <c:v>0.1111111111111111</c:v>
                </c:pt>
                <c:pt idx="19">
                  <c:v>0.125</c:v>
                </c:pt>
                <c:pt idx="20" formatCode="General">
                  <c:v>0</c:v>
                </c:pt>
                <c:pt idx="21">
                  <c:v>5.2631578947368418E-2</c:v>
                </c:pt>
                <c:pt idx="22">
                  <c:v>0.1111111111111111</c:v>
                </c:pt>
                <c:pt idx="23">
                  <c:v>0</c:v>
                </c:pt>
                <c:pt idx="24" formatCode="General">
                  <c:v>0</c:v>
                </c:pt>
                <c:pt idx="25">
                  <c:v>0</c:v>
                </c:pt>
                <c:pt idx="26">
                  <c:v>5.5555555555555552E-2</c:v>
                </c:pt>
                <c:pt idx="27">
                  <c:v>0</c:v>
                </c:pt>
                <c:pt idx="28" formatCode="General">
                  <c:v>0</c:v>
                </c:pt>
                <c:pt idx="29">
                  <c:v>0.10526315789473684</c:v>
                </c:pt>
                <c:pt idx="30">
                  <c:v>5.5555555555555552E-2</c:v>
                </c:pt>
                <c:pt idx="31">
                  <c:v>0.125</c:v>
                </c:pt>
                <c:pt idx="32" formatCode="General">
                  <c:v>0</c:v>
                </c:pt>
                <c:pt idx="33">
                  <c:v>5.2631578947368418E-2</c:v>
                </c:pt>
                <c:pt idx="34">
                  <c:v>0.1111111111111111</c:v>
                </c:pt>
                <c:pt idx="35">
                  <c:v>0.125</c:v>
                </c:pt>
                <c:pt idx="36" formatCode="General">
                  <c:v>0</c:v>
                </c:pt>
                <c:pt idx="37">
                  <c:v>5.2631578947368418E-2</c:v>
                </c:pt>
                <c:pt idx="38">
                  <c:v>0</c:v>
                </c:pt>
                <c:pt idx="39">
                  <c:v>0</c:v>
                </c:pt>
              </c:numCache>
            </c:numRef>
          </c:val>
          <c:extLst>
            <c:ext xmlns:c16="http://schemas.microsoft.com/office/drawing/2014/chart" uri="{C3380CC4-5D6E-409C-BE32-E72D297353CC}">
              <c16:uniqueId val="{00000040-8DEA-44E1-8DDF-4246AFA373A9}"/>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6019799382716047"/>
          <c:w val="0.10978497447562523"/>
          <c:h val="7.58405864197530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'Q20.OT系DX取り組む目的（従業員別）実施・準備中'!$J$81</c:f>
          <c:strCache>
            <c:ptCount val="1"/>
            <c:pt idx="0">
              <c:v>20人以下 (N=14)
21人以上100人以下 (N=7)
101人以上 (N=11)</c:v>
            </c:pt>
          </c:strCache>
        </c:strRef>
      </c:tx>
      <c:layout>
        <c:manualLayout>
          <c:xMode val="edge"/>
          <c:yMode val="edge"/>
          <c:x val="0.63130632183908042"/>
          <c:y val="0.61016601307189544"/>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1846180555555554"/>
          <c:y val="4.681822366601919E-2"/>
          <c:w val="0.40744745370370378"/>
          <c:h val="0.93274501194737991"/>
        </c:manualLayout>
      </c:layout>
      <c:barChart>
        <c:barDir val="bar"/>
        <c:grouping val="stacked"/>
        <c:varyColors val="0"/>
        <c:ser>
          <c:idx val="0"/>
          <c:order val="0"/>
          <c:tx>
            <c:strRef>
              <c:f>'Q20.OT系DX取り組む目的（従業員別）実施・準備中'!$S$6</c:f>
              <c:strCache>
                <c:ptCount val="1"/>
                <c:pt idx="0">
                  <c:v>1番目</c:v>
                </c:pt>
              </c:strCache>
            </c:strRef>
          </c:tx>
          <c:spPr>
            <a:solidFill>
              <a:srgbClr val="FF996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20人以下（n=8）</c:v>
                </c:pt>
                <c:pt idx="2">
                  <c:v>21人以上100人以下（n=3）</c:v>
                </c:pt>
                <c:pt idx="3">
                  <c:v>101人以上（n=6）</c:v>
                </c:pt>
                <c:pt idx="4">
                  <c:v>【 既存サービスの高度化 】             </c:v>
                </c:pt>
                <c:pt idx="5">
                  <c:v>20人以下（n=6）</c:v>
                </c:pt>
                <c:pt idx="6">
                  <c:v>21人以上100人以下（n=1）</c:v>
                </c:pt>
                <c:pt idx="7">
                  <c:v>101人以上（n=5）</c:v>
                </c:pt>
                <c:pt idx="8">
                  <c:v>【 付加価値向上 】                 </c:v>
                </c:pt>
                <c:pt idx="9">
                  <c:v>20人以下（n=7）</c:v>
                </c:pt>
                <c:pt idx="10">
                  <c:v>21人以上100人以下（n=2）</c:v>
                </c:pt>
                <c:pt idx="11">
                  <c:v>101人以上（n=3）</c:v>
                </c:pt>
                <c:pt idx="12">
                  <c:v>【 業務効率化による業務負担の軽減 】        </c:v>
                </c:pt>
                <c:pt idx="13">
                  <c:v>20人以下（n=2）</c:v>
                </c:pt>
                <c:pt idx="14">
                  <c:v>21人以上100人以下（n=2）</c:v>
                </c:pt>
                <c:pt idx="15">
                  <c:v>101人以上（n=6）</c:v>
                </c:pt>
                <c:pt idx="16">
                  <c:v>【 生産性向上(自動化、機械化の推進) 】      </c:v>
                </c:pt>
                <c:pt idx="17">
                  <c:v>20人以下（n=1）</c:v>
                </c:pt>
                <c:pt idx="18">
                  <c:v>21人以上100人以下（n=3）</c:v>
                </c:pt>
                <c:pt idx="19">
                  <c:v>101人以上（n=1）</c:v>
                </c:pt>
                <c:pt idx="20">
                  <c:v>【 熟練技術者のスキルの継承 】           </c:v>
                </c:pt>
                <c:pt idx="21">
                  <c:v>20人以下（n=3）</c:v>
                </c:pt>
                <c:pt idx="22">
                  <c:v>21人以上100人以下（n=1）</c:v>
                </c:pt>
                <c:pt idx="23">
                  <c:v>101人以上（n=2）</c:v>
                </c:pt>
                <c:pt idx="24">
                  <c:v>【 品質向上(不良品低減、品質安定化) 】      </c:v>
                </c:pt>
                <c:pt idx="25">
                  <c:v>20人以下（n=3）</c:v>
                </c:pt>
                <c:pt idx="26">
                  <c:v>21人以上100人以下（n=0）</c:v>
                </c:pt>
                <c:pt idx="27">
                  <c:v>101人以上（n=2）</c:v>
                </c:pt>
                <c:pt idx="28">
                  <c:v>【 業務上のインシデント／アクシデントの低減・撲滅 】</c:v>
                </c:pt>
                <c:pt idx="29">
                  <c:v>20人以下（n=2）</c:v>
                </c:pt>
                <c:pt idx="30">
                  <c:v>21人以上100人以下（n=2）</c:v>
                </c:pt>
                <c:pt idx="31">
                  <c:v>101人以上（n=0）</c:v>
                </c:pt>
                <c:pt idx="32">
                  <c:v>【 ヒューマンエラーの低減・撲滅 】         </c:v>
                </c:pt>
                <c:pt idx="33">
                  <c:v>20人以下（n=3）</c:v>
                </c:pt>
                <c:pt idx="34">
                  <c:v>21人以上100人以下（n=5）</c:v>
                </c:pt>
                <c:pt idx="35">
                  <c:v>101人以上（n=3）</c:v>
                </c:pt>
                <c:pt idx="36">
                  <c:v>【 新製品の創出 】                 </c:v>
                </c:pt>
                <c:pt idx="37">
                  <c:v>20人以下（n=2）</c:v>
                </c:pt>
                <c:pt idx="38">
                  <c:v>21人以上100人以下（n=1）</c:v>
                </c:pt>
                <c:pt idx="39">
                  <c:v>101人以上（n=1）</c:v>
                </c:pt>
              </c:strCache>
            </c:strRef>
          </c:cat>
          <c:val>
            <c:numRef>
              <c:f>'Q20.OT系DX取り組む目的（従業員別）実施・準備中'!$S$7:$S$46</c:f>
              <c:numCache>
                <c:formatCode>0.0%</c:formatCode>
                <c:ptCount val="40"/>
                <c:pt idx="0" formatCode="General">
                  <c:v>0</c:v>
                </c:pt>
                <c:pt idx="1">
                  <c:v>0.5</c:v>
                </c:pt>
                <c:pt idx="2">
                  <c:v>0.14285714285714285</c:v>
                </c:pt>
                <c:pt idx="3">
                  <c:v>0.27272727272727271</c:v>
                </c:pt>
                <c:pt idx="4" formatCode="General">
                  <c:v>0</c:v>
                </c:pt>
                <c:pt idx="5">
                  <c:v>7.1428571428571425E-2</c:v>
                </c:pt>
                <c:pt idx="6">
                  <c:v>0.14285714285714285</c:v>
                </c:pt>
                <c:pt idx="7">
                  <c:v>0.36363636363636365</c:v>
                </c:pt>
                <c:pt idx="8" formatCode="General">
                  <c:v>0</c:v>
                </c:pt>
                <c:pt idx="9">
                  <c:v>0.2857142857142857</c:v>
                </c:pt>
                <c:pt idx="10">
                  <c:v>0.14285714285714285</c:v>
                </c:pt>
                <c:pt idx="11">
                  <c:v>0</c:v>
                </c:pt>
                <c:pt idx="12" formatCode="General">
                  <c:v>0</c:v>
                </c:pt>
                <c:pt idx="13">
                  <c:v>0</c:v>
                </c:pt>
                <c:pt idx="14">
                  <c:v>0.14285714285714285</c:v>
                </c:pt>
                <c:pt idx="15">
                  <c:v>0.27272727272727271</c:v>
                </c:pt>
                <c:pt idx="16" formatCode="General">
                  <c:v>0</c:v>
                </c:pt>
                <c:pt idx="17">
                  <c:v>0</c:v>
                </c:pt>
                <c:pt idx="18">
                  <c:v>0.2857142857142857</c:v>
                </c:pt>
                <c:pt idx="19">
                  <c:v>0</c:v>
                </c:pt>
                <c:pt idx="20" formatCode="General">
                  <c:v>0</c:v>
                </c:pt>
                <c:pt idx="21">
                  <c:v>7.1428571428571425E-2</c:v>
                </c:pt>
                <c:pt idx="22">
                  <c:v>0</c:v>
                </c:pt>
                <c:pt idx="23">
                  <c:v>9.0909090909090912E-2</c:v>
                </c:pt>
                <c:pt idx="24" formatCode="General">
                  <c:v>0</c:v>
                </c:pt>
                <c:pt idx="25">
                  <c:v>7.1428571428571425E-2</c:v>
                </c:pt>
                <c:pt idx="26">
                  <c:v>0</c:v>
                </c:pt>
                <c:pt idx="27">
                  <c:v>0</c:v>
                </c:pt>
                <c:pt idx="28" formatCode="General">
                  <c:v>0</c:v>
                </c:pt>
                <c:pt idx="29">
                  <c:v>0</c:v>
                </c:pt>
                <c:pt idx="30">
                  <c:v>0.14285714285714285</c:v>
                </c:pt>
                <c:pt idx="31">
                  <c:v>0</c:v>
                </c:pt>
                <c:pt idx="32" formatCode="General">
                  <c:v>0</c:v>
                </c:pt>
                <c:pt idx="33">
                  <c:v>0</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14-898B-446F-B04D-3157D66920EA}"/>
            </c:ext>
          </c:extLst>
        </c:ser>
        <c:ser>
          <c:idx val="2"/>
          <c:order val="1"/>
          <c:tx>
            <c:strRef>
              <c:f>'Q20.OT系DX取り組む目的（従業員別）実施・準備中'!$T$6</c:f>
              <c:strCache>
                <c:ptCount val="1"/>
                <c:pt idx="0">
                  <c:v>2番目</c:v>
                </c:pt>
              </c:strCache>
            </c:strRef>
          </c:tx>
          <c:spPr>
            <a:solidFill>
              <a:srgbClr val="FFFF99"/>
            </a:solidFill>
            <a:ln w="9525">
              <a:solidFill>
                <a:sysClr val="windowText" lastClr="000000"/>
              </a:solidFill>
            </a:ln>
            <a:effectLst/>
          </c:spPr>
          <c:invertIfNegative val="0"/>
          <c:cat>
            <c:strRef>
              <c:f>'Q20.OT系DX取り組む目的（従業員別）実施・準備中'!$R$7:$R$46</c:f>
              <c:strCache>
                <c:ptCount val="40"/>
                <c:pt idx="0">
                  <c:v>【 新サービスの創出 】               </c:v>
                </c:pt>
                <c:pt idx="1">
                  <c:v>20人以下（n=8）</c:v>
                </c:pt>
                <c:pt idx="2">
                  <c:v>21人以上100人以下（n=3）</c:v>
                </c:pt>
                <c:pt idx="3">
                  <c:v>101人以上（n=6）</c:v>
                </c:pt>
                <c:pt idx="4">
                  <c:v>【 既存サービスの高度化 】             </c:v>
                </c:pt>
                <c:pt idx="5">
                  <c:v>20人以下（n=6）</c:v>
                </c:pt>
                <c:pt idx="6">
                  <c:v>21人以上100人以下（n=1）</c:v>
                </c:pt>
                <c:pt idx="7">
                  <c:v>101人以上（n=5）</c:v>
                </c:pt>
                <c:pt idx="8">
                  <c:v>【 付加価値向上 】                 </c:v>
                </c:pt>
                <c:pt idx="9">
                  <c:v>20人以下（n=7）</c:v>
                </c:pt>
                <c:pt idx="10">
                  <c:v>21人以上100人以下（n=2）</c:v>
                </c:pt>
                <c:pt idx="11">
                  <c:v>101人以上（n=3）</c:v>
                </c:pt>
                <c:pt idx="12">
                  <c:v>【 業務効率化による業務負担の軽減 】        </c:v>
                </c:pt>
                <c:pt idx="13">
                  <c:v>20人以下（n=2）</c:v>
                </c:pt>
                <c:pt idx="14">
                  <c:v>21人以上100人以下（n=2）</c:v>
                </c:pt>
                <c:pt idx="15">
                  <c:v>101人以上（n=6）</c:v>
                </c:pt>
                <c:pt idx="16">
                  <c:v>【 生産性向上(自動化、機械化の推進) 】      </c:v>
                </c:pt>
                <c:pt idx="17">
                  <c:v>20人以下（n=1）</c:v>
                </c:pt>
                <c:pt idx="18">
                  <c:v>21人以上100人以下（n=3）</c:v>
                </c:pt>
                <c:pt idx="19">
                  <c:v>101人以上（n=1）</c:v>
                </c:pt>
                <c:pt idx="20">
                  <c:v>【 熟練技術者のスキルの継承 】           </c:v>
                </c:pt>
                <c:pt idx="21">
                  <c:v>20人以下（n=3）</c:v>
                </c:pt>
                <c:pt idx="22">
                  <c:v>21人以上100人以下（n=1）</c:v>
                </c:pt>
                <c:pt idx="23">
                  <c:v>101人以上（n=2）</c:v>
                </c:pt>
                <c:pt idx="24">
                  <c:v>【 品質向上(不良品低減、品質安定化) 】      </c:v>
                </c:pt>
                <c:pt idx="25">
                  <c:v>20人以下（n=3）</c:v>
                </c:pt>
                <c:pt idx="26">
                  <c:v>21人以上100人以下（n=0）</c:v>
                </c:pt>
                <c:pt idx="27">
                  <c:v>101人以上（n=2）</c:v>
                </c:pt>
                <c:pt idx="28">
                  <c:v>【 業務上のインシデント／アクシデントの低減・撲滅 】</c:v>
                </c:pt>
                <c:pt idx="29">
                  <c:v>20人以下（n=2）</c:v>
                </c:pt>
                <c:pt idx="30">
                  <c:v>21人以上100人以下（n=2）</c:v>
                </c:pt>
                <c:pt idx="31">
                  <c:v>101人以上（n=0）</c:v>
                </c:pt>
                <c:pt idx="32">
                  <c:v>【 ヒューマンエラーの低減・撲滅 】         </c:v>
                </c:pt>
                <c:pt idx="33">
                  <c:v>20人以下（n=3）</c:v>
                </c:pt>
                <c:pt idx="34">
                  <c:v>21人以上100人以下（n=5）</c:v>
                </c:pt>
                <c:pt idx="35">
                  <c:v>101人以上（n=3）</c:v>
                </c:pt>
                <c:pt idx="36">
                  <c:v>【 新製品の創出 】                 </c:v>
                </c:pt>
                <c:pt idx="37">
                  <c:v>20人以下（n=2）</c:v>
                </c:pt>
                <c:pt idx="38">
                  <c:v>21人以上100人以下（n=1）</c:v>
                </c:pt>
                <c:pt idx="39">
                  <c:v>101人以上（n=1）</c:v>
                </c:pt>
              </c:strCache>
            </c:strRef>
          </c:cat>
          <c:val>
            <c:numRef>
              <c:f>'Q20.OT系DX取り組む目的（従業員別）実施・準備中'!$T$7:$T$46</c:f>
              <c:numCache>
                <c:formatCode>0.0%</c:formatCode>
                <c:ptCount val="40"/>
                <c:pt idx="0" formatCode="General">
                  <c:v>0</c:v>
                </c:pt>
                <c:pt idx="1">
                  <c:v>0</c:v>
                </c:pt>
                <c:pt idx="2">
                  <c:v>0</c:v>
                </c:pt>
                <c:pt idx="3">
                  <c:v>9.0909090909090912E-2</c:v>
                </c:pt>
                <c:pt idx="4" formatCode="General">
                  <c:v>0</c:v>
                </c:pt>
                <c:pt idx="5">
                  <c:v>0.35714285714285715</c:v>
                </c:pt>
                <c:pt idx="6">
                  <c:v>0</c:v>
                </c:pt>
                <c:pt idx="7">
                  <c:v>9.0909090909090912E-2</c:v>
                </c:pt>
                <c:pt idx="8" formatCode="General">
                  <c:v>0</c:v>
                </c:pt>
                <c:pt idx="9">
                  <c:v>0</c:v>
                </c:pt>
                <c:pt idx="10">
                  <c:v>0.14285714285714285</c:v>
                </c:pt>
                <c:pt idx="11">
                  <c:v>0.18181818181818182</c:v>
                </c:pt>
                <c:pt idx="12" formatCode="General">
                  <c:v>0</c:v>
                </c:pt>
                <c:pt idx="13">
                  <c:v>7.1428571428571425E-2</c:v>
                </c:pt>
                <c:pt idx="14">
                  <c:v>0</c:v>
                </c:pt>
                <c:pt idx="15">
                  <c:v>0.18181818181818182</c:v>
                </c:pt>
                <c:pt idx="16" formatCode="General">
                  <c:v>0</c:v>
                </c:pt>
                <c:pt idx="17">
                  <c:v>0</c:v>
                </c:pt>
                <c:pt idx="18">
                  <c:v>0</c:v>
                </c:pt>
                <c:pt idx="19">
                  <c:v>9.0909090909090912E-2</c:v>
                </c:pt>
                <c:pt idx="20" formatCode="General">
                  <c:v>0</c:v>
                </c:pt>
                <c:pt idx="21">
                  <c:v>0</c:v>
                </c:pt>
                <c:pt idx="22">
                  <c:v>0</c:v>
                </c:pt>
                <c:pt idx="23">
                  <c:v>0</c:v>
                </c:pt>
                <c:pt idx="24" formatCode="General">
                  <c:v>0</c:v>
                </c:pt>
                <c:pt idx="25">
                  <c:v>0.14285714285714285</c:v>
                </c:pt>
                <c:pt idx="26">
                  <c:v>0</c:v>
                </c:pt>
                <c:pt idx="27">
                  <c:v>0</c:v>
                </c:pt>
                <c:pt idx="28" formatCode="General">
                  <c:v>0</c:v>
                </c:pt>
                <c:pt idx="29">
                  <c:v>7.1428571428571425E-2</c:v>
                </c:pt>
                <c:pt idx="30">
                  <c:v>0.14285714285714285</c:v>
                </c:pt>
                <c:pt idx="31">
                  <c:v>0</c:v>
                </c:pt>
                <c:pt idx="32" formatCode="General">
                  <c:v>0</c:v>
                </c:pt>
                <c:pt idx="33">
                  <c:v>0</c:v>
                </c:pt>
                <c:pt idx="34">
                  <c:v>0.5714285714285714</c:v>
                </c:pt>
                <c:pt idx="35">
                  <c:v>0.18181818181818182</c:v>
                </c:pt>
                <c:pt idx="36" formatCode="General">
                  <c:v>0</c:v>
                </c:pt>
                <c:pt idx="37">
                  <c:v>0.14285714285714285</c:v>
                </c:pt>
                <c:pt idx="38">
                  <c:v>0.14285714285714285</c:v>
                </c:pt>
                <c:pt idx="39">
                  <c:v>9.0909090909090912E-2</c:v>
                </c:pt>
              </c:numCache>
            </c:numRef>
          </c:val>
          <c:extLst>
            <c:ext xmlns:c16="http://schemas.microsoft.com/office/drawing/2014/chart" uri="{C3380CC4-5D6E-409C-BE32-E72D297353CC}">
              <c16:uniqueId val="{0000002D-898B-446F-B04D-3157D66920EA}"/>
            </c:ext>
          </c:extLst>
        </c:ser>
        <c:ser>
          <c:idx val="1"/>
          <c:order val="2"/>
          <c:tx>
            <c:strRef>
              <c:f>'Q20.OT系DX取り組む目的（従業員別）実施・準備中'!$U$6</c:f>
              <c:strCache>
                <c:ptCount val="1"/>
                <c:pt idx="0">
                  <c:v>3番目</c:v>
                </c:pt>
              </c:strCache>
            </c:strRef>
          </c:tx>
          <c:spPr>
            <a:solidFill>
              <a:srgbClr val="2E75B6"/>
            </a:solidFill>
            <a:ln>
              <a:solidFill>
                <a:sysClr val="windowText" lastClr="000000"/>
              </a:solidFill>
            </a:ln>
            <a:effectLst/>
          </c:spPr>
          <c:invertIfNegative val="0"/>
          <c:cat>
            <c:strRef>
              <c:f>'Q20.OT系DX取り組む目的（従業員別）実施・準備中'!$R$7:$R$46</c:f>
              <c:strCache>
                <c:ptCount val="40"/>
                <c:pt idx="0">
                  <c:v>【 新サービスの創出 】               </c:v>
                </c:pt>
                <c:pt idx="1">
                  <c:v>20人以下（n=8）</c:v>
                </c:pt>
                <c:pt idx="2">
                  <c:v>21人以上100人以下（n=3）</c:v>
                </c:pt>
                <c:pt idx="3">
                  <c:v>101人以上（n=6）</c:v>
                </c:pt>
                <c:pt idx="4">
                  <c:v>【 既存サービスの高度化 】             </c:v>
                </c:pt>
                <c:pt idx="5">
                  <c:v>20人以下（n=6）</c:v>
                </c:pt>
                <c:pt idx="6">
                  <c:v>21人以上100人以下（n=1）</c:v>
                </c:pt>
                <c:pt idx="7">
                  <c:v>101人以上（n=5）</c:v>
                </c:pt>
                <c:pt idx="8">
                  <c:v>【 付加価値向上 】                 </c:v>
                </c:pt>
                <c:pt idx="9">
                  <c:v>20人以下（n=7）</c:v>
                </c:pt>
                <c:pt idx="10">
                  <c:v>21人以上100人以下（n=2）</c:v>
                </c:pt>
                <c:pt idx="11">
                  <c:v>101人以上（n=3）</c:v>
                </c:pt>
                <c:pt idx="12">
                  <c:v>【 業務効率化による業務負担の軽減 】        </c:v>
                </c:pt>
                <c:pt idx="13">
                  <c:v>20人以下（n=2）</c:v>
                </c:pt>
                <c:pt idx="14">
                  <c:v>21人以上100人以下（n=2）</c:v>
                </c:pt>
                <c:pt idx="15">
                  <c:v>101人以上（n=6）</c:v>
                </c:pt>
                <c:pt idx="16">
                  <c:v>【 生産性向上(自動化、機械化の推進) 】      </c:v>
                </c:pt>
                <c:pt idx="17">
                  <c:v>20人以下（n=1）</c:v>
                </c:pt>
                <c:pt idx="18">
                  <c:v>21人以上100人以下（n=3）</c:v>
                </c:pt>
                <c:pt idx="19">
                  <c:v>101人以上（n=1）</c:v>
                </c:pt>
                <c:pt idx="20">
                  <c:v>【 熟練技術者のスキルの継承 】           </c:v>
                </c:pt>
                <c:pt idx="21">
                  <c:v>20人以下（n=3）</c:v>
                </c:pt>
                <c:pt idx="22">
                  <c:v>21人以上100人以下（n=1）</c:v>
                </c:pt>
                <c:pt idx="23">
                  <c:v>101人以上（n=2）</c:v>
                </c:pt>
                <c:pt idx="24">
                  <c:v>【 品質向上(不良品低減、品質安定化) 】      </c:v>
                </c:pt>
                <c:pt idx="25">
                  <c:v>20人以下（n=3）</c:v>
                </c:pt>
                <c:pt idx="26">
                  <c:v>21人以上100人以下（n=0）</c:v>
                </c:pt>
                <c:pt idx="27">
                  <c:v>101人以上（n=2）</c:v>
                </c:pt>
                <c:pt idx="28">
                  <c:v>【 業務上のインシデント／アクシデントの低減・撲滅 】</c:v>
                </c:pt>
                <c:pt idx="29">
                  <c:v>20人以下（n=2）</c:v>
                </c:pt>
                <c:pt idx="30">
                  <c:v>21人以上100人以下（n=2）</c:v>
                </c:pt>
                <c:pt idx="31">
                  <c:v>101人以上（n=0）</c:v>
                </c:pt>
                <c:pt idx="32">
                  <c:v>【 ヒューマンエラーの低減・撲滅 】         </c:v>
                </c:pt>
                <c:pt idx="33">
                  <c:v>20人以下（n=3）</c:v>
                </c:pt>
                <c:pt idx="34">
                  <c:v>21人以上100人以下（n=5）</c:v>
                </c:pt>
                <c:pt idx="35">
                  <c:v>101人以上（n=3）</c:v>
                </c:pt>
                <c:pt idx="36">
                  <c:v>【 新製品の創出 】                 </c:v>
                </c:pt>
                <c:pt idx="37">
                  <c:v>20人以下（n=2）</c:v>
                </c:pt>
                <c:pt idx="38">
                  <c:v>21人以上100人以下（n=1）</c:v>
                </c:pt>
                <c:pt idx="39">
                  <c:v>101人以上（n=1）</c:v>
                </c:pt>
              </c:strCache>
            </c:strRef>
          </c:cat>
          <c:val>
            <c:numRef>
              <c:f>'Q20.OT系DX取り組む目的（従業員別）実施・準備中'!$U$7:$U$46</c:f>
              <c:numCache>
                <c:formatCode>0.0%</c:formatCode>
                <c:ptCount val="40"/>
                <c:pt idx="0" formatCode="General">
                  <c:v>0</c:v>
                </c:pt>
                <c:pt idx="1">
                  <c:v>7.1428571428571425E-2</c:v>
                </c:pt>
                <c:pt idx="2">
                  <c:v>0.2857142857142857</c:v>
                </c:pt>
                <c:pt idx="3">
                  <c:v>0.18181818181818182</c:v>
                </c:pt>
                <c:pt idx="4" formatCode="General">
                  <c:v>0</c:v>
                </c:pt>
                <c:pt idx="5">
                  <c:v>0</c:v>
                </c:pt>
                <c:pt idx="6">
                  <c:v>0</c:v>
                </c:pt>
                <c:pt idx="7">
                  <c:v>0</c:v>
                </c:pt>
                <c:pt idx="8" formatCode="General">
                  <c:v>0</c:v>
                </c:pt>
                <c:pt idx="9">
                  <c:v>0.21428571428571427</c:v>
                </c:pt>
                <c:pt idx="10">
                  <c:v>0</c:v>
                </c:pt>
                <c:pt idx="11">
                  <c:v>9.0909090909090912E-2</c:v>
                </c:pt>
                <c:pt idx="12" formatCode="General">
                  <c:v>0</c:v>
                </c:pt>
                <c:pt idx="13">
                  <c:v>7.1428571428571425E-2</c:v>
                </c:pt>
                <c:pt idx="14">
                  <c:v>0.14285714285714285</c:v>
                </c:pt>
                <c:pt idx="15">
                  <c:v>9.0909090909090912E-2</c:v>
                </c:pt>
                <c:pt idx="16" formatCode="General">
                  <c:v>0</c:v>
                </c:pt>
                <c:pt idx="17">
                  <c:v>7.1428571428571425E-2</c:v>
                </c:pt>
                <c:pt idx="18">
                  <c:v>0.14285714285714285</c:v>
                </c:pt>
                <c:pt idx="19">
                  <c:v>0</c:v>
                </c:pt>
                <c:pt idx="20" formatCode="General">
                  <c:v>0</c:v>
                </c:pt>
                <c:pt idx="21">
                  <c:v>0.14285714285714285</c:v>
                </c:pt>
                <c:pt idx="22">
                  <c:v>0.14285714285714285</c:v>
                </c:pt>
                <c:pt idx="23">
                  <c:v>9.0909090909090912E-2</c:v>
                </c:pt>
                <c:pt idx="24" formatCode="General">
                  <c:v>0</c:v>
                </c:pt>
                <c:pt idx="25">
                  <c:v>0</c:v>
                </c:pt>
                <c:pt idx="26">
                  <c:v>0</c:v>
                </c:pt>
                <c:pt idx="27">
                  <c:v>0.18181818181818182</c:v>
                </c:pt>
                <c:pt idx="28" formatCode="General">
                  <c:v>0</c:v>
                </c:pt>
                <c:pt idx="29">
                  <c:v>7.1428571428571425E-2</c:v>
                </c:pt>
                <c:pt idx="30">
                  <c:v>0</c:v>
                </c:pt>
                <c:pt idx="31">
                  <c:v>0</c:v>
                </c:pt>
                <c:pt idx="32" formatCode="General">
                  <c:v>0</c:v>
                </c:pt>
                <c:pt idx="33">
                  <c:v>0.21428571428571427</c:v>
                </c:pt>
                <c:pt idx="34">
                  <c:v>0.14285714285714285</c:v>
                </c:pt>
                <c:pt idx="35">
                  <c:v>9.0909090909090912E-2</c:v>
                </c:pt>
                <c:pt idx="36" formatCode="General">
                  <c:v>0</c:v>
                </c:pt>
                <c:pt idx="37">
                  <c:v>0</c:v>
                </c:pt>
                <c:pt idx="38">
                  <c:v>0</c:v>
                </c:pt>
                <c:pt idx="39">
                  <c:v>0</c:v>
                </c:pt>
              </c:numCache>
            </c:numRef>
          </c:val>
          <c:extLst>
            <c:ext xmlns:c16="http://schemas.microsoft.com/office/drawing/2014/chart" uri="{C3380CC4-5D6E-409C-BE32-E72D297353CC}">
              <c16:uniqueId val="{00000040-898B-446F-B04D-3157D66920E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7231062091503266"/>
          <c:y val="0.76019799382716047"/>
          <c:w val="0.10978497447562523"/>
          <c:h val="7.58405864197530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'Q21.OT系DXに取り組む際の課題'!$M$2</c:f>
              <c:strCache>
                <c:ptCount val="1"/>
                <c:pt idx="0">
                  <c:v>1番目　(N=659)</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'Q21.OT系DXに取り組む際の課題'!$L$3:$L$13</c:f>
              <c:strCache>
                <c:ptCount val="11"/>
                <c:pt idx="0">
                  <c:v>設備投資（n=322）</c:v>
                </c:pt>
                <c:pt idx="1">
                  <c:v>OT系DX推進人材の育成・確保（n=386）</c:v>
                </c:pt>
                <c:pt idx="2">
                  <c:v>運用コスト（n=299）</c:v>
                </c:pt>
                <c:pt idx="3">
                  <c:v>自社内におけるOTのデジタル化についての理解（n=211）</c:v>
                </c:pt>
                <c:pt idx="4">
                  <c:v>顧客・取引先におけるOTのデジタル化についての理解（n=135）</c:v>
                </c:pt>
                <c:pt idx="5">
                  <c:v>導入効果の担保（n=202）</c:v>
                </c:pt>
                <c:pt idx="6">
                  <c:v>現場の抵抗（n=108）</c:v>
                </c:pt>
                <c:pt idx="7">
                  <c:v>適用対象業務の選定（n=79）</c:v>
                </c:pt>
                <c:pt idx="8">
                  <c:v>OT系DX取り組み事例に関する情報の取得（n=90）</c:v>
                </c:pt>
                <c:pt idx="9">
                  <c:v>OTのデジタル化に対する信頼性（n=47）</c:v>
                </c:pt>
                <c:pt idx="10">
                  <c:v>その他（n=5）</c:v>
                </c:pt>
              </c:strCache>
            </c:strRef>
          </c:cat>
          <c:val>
            <c:numRef>
              <c:f>'Q21.OT系DXに取り組む際の課題'!$M$3:$M$13</c:f>
              <c:numCache>
                <c:formatCode>0.0%</c:formatCode>
                <c:ptCount val="11"/>
                <c:pt idx="0">
                  <c:v>0.30804248861911987</c:v>
                </c:pt>
                <c:pt idx="1">
                  <c:v>0.27921092564491656</c:v>
                </c:pt>
                <c:pt idx="2">
                  <c:v>0.11077389984825493</c:v>
                </c:pt>
                <c:pt idx="3">
                  <c:v>8.6494688922610016E-2</c:v>
                </c:pt>
                <c:pt idx="4">
                  <c:v>7.8907435508345974E-2</c:v>
                </c:pt>
                <c:pt idx="5">
                  <c:v>5.007587253414264E-2</c:v>
                </c:pt>
                <c:pt idx="6">
                  <c:v>3.3383915022761758E-2</c:v>
                </c:pt>
                <c:pt idx="7">
                  <c:v>2.8831562974203338E-2</c:v>
                </c:pt>
                <c:pt idx="8">
                  <c:v>1.3657056145675266E-2</c:v>
                </c:pt>
                <c:pt idx="9">
                  <c:v>7.5872534142640367E-3</c:v>
                </c:pt>
                <c:pt idx="10">
                  <c:v>3.0349013657056147E-3</c:v>
                </c:pt>
              </c:numCache>
            </c:numRef>
          </c:val>
          <c:extLst>
            <c:ext xmlns:c16="http://schemas.microsoft.com/office/drawing/2014/chart" uri="{C3380CC4-5D6E-409C-BE32-E72D297353CC}">
              <c16:uniqueId val="{00000000-2C79-4F27-9CD6-2ACA94CBBA6C}"/>
            </c:ext>
          </c:extLst>
        </c:ser>
        <c:ser>
          <c:idx val="1"/>
          <c:order val="1"/>
          <c:tx>
            <c:strRef>
              <c:f>'Q21.OT系DXに取り組む際の課題'!$N$2</c:f>
              <c:strCache>
                <c:ptCount val="1"/>
                <c:pt idx="0">
                  <c:v>2番目</c:v>
                </c:pt>
              </c:strCache>
            </c:strRef>
          </c:tx>
          <c:spPr>
            <a:solidFill>
              <a:srgbClr val="FFFF99"/>
            </a:solidFill>
            <a:ln>
              <a:solidFill>
                <a:schemeClr val="tx1"/>
              </a:solidFill>
            </a:ln>
            <a:effectLst/>
          </c:spPr>
          <c:invertIfNegative val="0"/>
          <c:dLbls>
            <c:dLbl>
              <c:idx val="8"/>
              <c:layout>
                <c:manualLayout>
                  <c:x val="6.00191234159765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9-4F27-9CD6-2ACA94CBBA6C}"/>
                </c:ext>
              </c:extLst>
            </c:dLbl>
            <c:dLbl>
              <c:idx val="9"/>
              <c:layout>
                <c:manualLayout>
                  <c:x val="3.0023640661937983E-3"/>
                  <c:y val="-2.8222222222222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9-4F27-9CD6-2ACA94CBBA6C}"/>
                </c:ext>
              </c:extLst>
            </c:dLbl>
            <c:dLbl>
              <c:idx val="10"/>
              <c:delete val="1"/>
              <c:extLst>
                <c:ext xmlns:c15="http://schemas.microsoft.com/office/drawing/2012/chart" uri="{CE6537A1-D6FC-4f65-9D91-7224C49458BB}"/>
                <c:ext xmlns:c16="http://schemas.microsoft.com/office/drawing/2014/chart" uri="{C3380CC4-5D6E-409C-BE32-E72D297353CC}">
                  <c16:uniqueId val="{00000003-2C79-4F27-9CD6-2ACA94CBBA6C}"/>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'Q21.OT系DXに取り組む際の課題'!$L$3:$L$13</c:f>
              <c:strCache>
                <c:ptCount val="11"/>
                <c:pt idx="0">
                  <c:v>設備投資（n=322）</c:v>
                </c:pt>
                <c:pt idx="1">
                  <c:v>OT系DX推進人材の育成・確保（n=386）</c:v>
                </c:pt>
                <c:pt idx="2">
                  <c:v>運用コスト（n=299）</c:v>
                </c:pt>
                <c:pt idx="3">
                  <c:v>自社内におけるOTのデジタル化についての理解（n=211）</c:v>
                </c:pt>
                <c:pt idx="4">
                  <c:v>顧客・取引先におけるOTのデジタル化についての理解（n=135）</c:v>
                </c:pt>
                <c:pt idx="5">
                  <c:v>導入効果の担保（n=202）</c:v>
                </c:pt>
                <c:pt idx="6">
                  <c:v>現場の抵抗（n=108）</c:v>
                </c:pt>
                <c:pt idx="7">
                  <c:v>適用対象業務の選定（n=79）</c:v>
                </c:pt>
                <c:pt idx="8">
                  <c:v>OT系DX取り組み事例に関する情報の取得（n=90）</c:v>
                </c:pt>
                <c:pt idx="9">
                  <c:v>OTのデジタル化に対する信頼性（n=47）</c:v>
                </c:pt>
                <c:pt idx="10">
                  <c:v>その他（n=5）</c:v>
                </c:pt>
              </c:strCache>
            </c:strRef>
          </c:cat>
          <c:val>
            <c:numRef>
              <c:f>'Q21.OT系DXに取り組む際の課題'!$N$3:$N$13</c:f>
              <c:numCache>
                <c:formatCode>0.0%</c:formatCode>
                <c:ptCount val="11"/>
                <c:pt idx="0">
                  <c:v>8.3459787556904405E-2</c:v>
                </c:pt>
                <c:pt idx="1">
                  <c:v>0.17298937784522003</c:v>
                </c:pt>
                <c:pt idx="2">
                  <c:v>0.24430955993930198</c:v>
                </c:pt>
                <c:pt idx="3">
                  <c:v>0.13960546282245828</c:v>
                </c:pt>
                <c:pt idx="4">
                  <c:v>6.6767830045523516E-2</c:v>
                </c:pt>
                <c:pt idx="5">
                  <c:v>9.5599393019726864E-2</c:v>
                </c:pt>
                <c:pt idx="6">
                  <c:v>4.2488619119878605E-2</c:v>
                </c:pt>
                <c:pt idx="7">
                  <c:v>3.490136570561457E-2</c:v>
                </c:pt>
                <c:pt idx="8">
                  <c:v>6.525037936267071E-2</c:v>
                </c:pt>
                <c:pt idx="9">
                  <c:v>1.2139605462822459E-2</c:v>
                </c:pt>
                <c:pt idx="10">
                  <c:v>0</c:v>
                </c:pt>
              </c:numCache>
            </c:numRef>
          </c:val>
          <c:extLst>
            <c:ext xmlns:c16="http://schemas.microsoft.com/office/drawing/2014/chart" uri="{C3380CC4-5D6E-409C-BE32-E72D297353CC}">
              <c16:uniqueId val="{00000004-2C79-4F27-9CD6-2ACA94CBBA6C}"/>
            </c:ext>
          </c:extLst>
        </c:ser>
        <c:ser>
          <c:idx val="2"/>
          <c:order val="2"/>
          <c:tx>
            <c:strRef>
              <c:f>'Q21.OT系DXに取り組む際の課題'!$O$2</c:f>
              <c:strCache>
                <c:ptCount val="1"/>
                <c:pt idx="0">
                  <c:v>3番目</c:v>
                </c:pt>
              </c:strCache>
            </c:strRef>
          </c:tx>
          <c:spPr>
            <a:solidFill>
              <a:srgbClr val="2E75B6"/>
            </a:solidFill>
            <a:ln>
              <a:solidFill>
                <a:schemeClr val="tx1"/>
              </a:solidFill>
            </a:ln>
            <a:effectLst/>
          </c:spPr>
          <c:invertIfNegative val="0"/>
          <c:dLbls>
            <c:dLbl>
              <c:idx val="7"/>
              <c:layout>
                <c:manualLayout>
                  <c:x val="1.0508274231678378E-2"/>
                  <c:y val="2.82288888888899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9-4F27-9CD6-2ACA94CBBA6C}"/>
                </c:ext>
              </c:extLst>
            </c:dLbl>
            <c:dLbl>
              <c:idx val="8"/>
              <c:layout>
                <c:manualLayout>
                  <c:x val="3.0093446703313227E-3"/>
                  <c:y val="2.2366881269436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79-4F27-9CD6-2ACA94CBBA6C}"/>
                </c:ext>
              </c:extLst>
            </c:dLbl>
            <c:dLbl>
              <c:idx val="9"/>
              <c:layout>
                <c:manualLayout>
                  <c:x val="7.509479299841481E-3"/>
                  <c:y val="2.23668812798522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79-4F27-9CD6-2ACA94CBBA6C}"/>
                </c:ext>
              </c:extLst>
            </c:dLbl>
            <c:dLbl>
              <c:idx val="10"/>
              <c:layout>
                <c:manualLayout>
                  <c:x val="4.2038652482269505E-2"/>
                  <c:y val="1.9777777777777778E-5"/>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79-4F27-9CD6-2ACA94CBBA6C}"/>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'Q21.OT系DXに取り組む際の課題'!$L$3:$L$13</c:f>
              <c:strCache>
                <c:ptCount val="11"/>
                <c:pt idx="0">
                  <c:v>設備投資（n=322）</c:v>
                </c:pt>
                <c:pt idx="1">
                  <c:v>OT系DX推進人材の育成・確保（n=386）</c:v>
                </c:pt>
                <c:pt idx="2">
                  <c:v>運用コスト（n=299）</c:v>
                </c:pt>
                <c:pt idx="3">
                  <c:v>自社内におけるOTのデジタル化についての理解（n=211）</c:v>
                </c:pt>
                <c:pt idx="4">
                  <c:v>顧客・取引先におけるOTのデジタル化についての理解（n=135）</c:v>
                </c:pt>
                <c:pt idx="5">
                  <c:v>導入効果の担保（n=202）</c:v>
                </c:pt>
                <c:pt idx="6">
                  <c:v>現場の抵抗（n=108）</c:v>
                </c:pt>
                <c:pt idx="7">
                  <c:v>適用対象業務の選定（n=79）</c:v>
                </c:pt>
                <c:pt idx="8">
                  <c:v>OT系DX取り組み事例に関する情報の取得（n=90）</c:v>
                </c:pt>
                <c:pt idx="9">
                  <c:v>OTのデジタル化に対する信頼性（n=47）</c:v>
                </c:pt>
                <c:pt idx="10">
                  <c:v>その他（n=5）</c:v>
                </c:pt>
              </c:strCache>
            </c:strRef>
          </c:cat>
          <c:val>
            <c:numRef>
              <c:f>'Q21.OT系DXに取り組む際の課題'!$O$3:$O$13</c:f>
              <c:numCache>
                <c:formatCode>0.0%</c:formatCode>
                <c:ptCount val="11"/>
                <c:pt idx="0">
                  <c:v>9.7116843702579669E-2</c:v>
                </c:pt>
                <c:pt idx="1">
                  <c:v>0.13353566009104703</c:v>
                </c:pt>
                <c:pt idx="2">
                  <c:v>9.8634294385432475E-2</c:v>
                </c:pt>
                <c:pt idx="3">
                  <c:v>9.4081942336874058E-2</c:v>
                </c:pt>
                <c:pt idx="4">
                  <c:v>5.9180576631259481E-2</c:v>
                </c:pt>
                <c:pt idx="5">
                  <c:v>0.16084977238239756</c:v>
                </c:pt>
                <c:pt idx="6">
                  <c:v>8.8012139605462822E-2</c:v>
                </c:pt>
                <c:pt idx="7">
                  <c:v>5.614567526555387E-2</c:v>
                </c:pt>
                <c:pt idx="8">
                  <c:v>5.7663125948406675E-2</c:v>
                </c:pt>
                <c:pt idx="9">
                  <c:v>5.1593323216995446E-2</c:v>
                </c:pt>
                <c:pt idx="10">
                  <c:v>4.552352048558422E-3</c:v>
                </c:pt>
              </c:numCache>
            </c:numRef>
          </c:val>
          <c:extLst>
            <c:ext xmlns:c16="http://schemas.microsoft.com/office/drawing/2014/chart" uri="{C3380CC4-5D6E-409C-BE32-E72D297353CC}">
              <c16:uniqueId val="{00000009-2C79-4F27-9CD6-2ACA94CBBA6C}"/>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'Q21.OT系DXに取り組む際の課題【ABCD】実施・準備中'!$S$6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AE2-4877-B2DE-56B96045D5E1}"/>
                </c:ext>
              </c:extLst>
            </c:dLbl>
            <c:dLbl>
              <c:idx val="5"/>
              <c:delete val="1"/>
              <c:extLst>
                <c:ext xmlns:c15="http://schemas.microsoft.com/office/drawing/2012/chart" uri="{CE6537A1-D6FC-4f65-9D91-7224C49458BB}"/>
                <c:ext xmlns:c16="http://schemas.microsoft.com/office/drawing/2014/chart" uri="{C3380CC4-5D6E-409C-BE32-E72D297353CC}">
                  <c16:uniqueId val="{00000001-FAE2-4877-B2DE-56B96045D5E1}"/>
                </c:ext>
              </c:extLst>
            </c:dLbl>
            <c:dLbl>
              <c:idx val="10"/>
              <c:delete val="1"/>
              <c:extLst>
                <c:ext xmlns:c15="http://schemas.microsoft.com/office/drawing/2012/chart" uri="{CE6537A1-D6FC-4f65-9D91-7224C49458BB}"/>
                <c:ext xmlns:c16="http://schemas.microsoft.com/office/drawing/2014/chart" uri="{C3380CC4-5D6E-409C-BE32-E72D297353CC}">
                  <c16:uniqueId val="{00000002-FAE2-4877-B2DE-56B96045D5E1}"/>
                </c:ext>
              </c:extLst>
            </c:dLbl>
            <c:dLbl>
              <c:idx val="11"/>
              <c:delete val="1"/>
              <c:extLst>
                <c:ext xmlns:c15="http://schemas.microsoft.com/office/drawing/2012/chart" uri="{CE6537A1-D6FC-4f65-9D91-7224C49458BB}"/>
                <c:ext xmlns:c16="http://schemas.microsoft.com/office/drawing/2014/chart" uri="{C3380CC4-5D6E-409C-BE32-E72D297353CC}">
                  <c16:uniqueId val="{00000014-FAE2-4877-B2DE-56B96045D5E1}"/>
                </c:ext>
              </c:extLst>
            </c:dLbl>
            <c:dLbl>
              <c:idx val="14"/>
              <c:delete val="1"/>
              <c:extLst>
                <c:ext xmlns:c15="http://schemas.microsoft.com/office/drawing/2012/chart" uri="{CE6537A1-D6FC-4f65-9D91-7224C49458BB}"/>
                <c:ext xmlns:c16="http://schemas.microsoft.com/office/drawing/2014/chart" uri="{C3380CC4-5D6E-409C-BE32-E72D297353CC}">
                  <c16:uniqueId val="{00000016-FAE2-4877-B2DE-56B96045D5E1}"/>
                </c:ext>
              </c:extLst>
            </c:dLbl>
            <c:dLbl>
              <c:idx val="15"/>
              <c:delete val="1"/>
              <c:extLst>
                <c:ext xmlns:c15="http://schemas.microsoft.com/office/drawing/2012/chart" uri="{CE6537A1-D6FC-4f65-9D91-7224C49458BB}"/>
                <c:ext xmlns:c16="http://schemas.microsoft.com/office/drawing/2014/chart" uri="{C3380CC4-5D6E-409C-BE32-E72D297353CC}">
                  <c16:uniqueId val="{00000003-FAE2-4877-B2DE-56B96045D5E1}"/>
                </c:ext>
              </c:extLst>
            </c:dLbl>
            <c:dLbl>
              <c:idx val="20"/>
              <c:delete val="1"/>
              <c:extLst>
                <c:ext xmlns:c15="http://schemas.microsoft.com/office/drawing/2012/chart" uri="{CE6537A1-D6FC-4f65-9D91-7224C49458BB}"/>
                <c:ext xmlns:c16="http://schemas.microsoft.com/office/drawing/2014/chart" uri="{C3380CC4-5D6E-409C-BE32-E72D297353CC}">
                  <c16:uniqueId val="{00000004-FAE2-4877-B2DE-56B96045D5E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'Q21.OT系DXに取り組む際の課題【ABCD】実施・準備中'!$R$7:$R$31</c:f>
              <c:strCache>
                <c:ptCount val="25"/>
                <c:pt idx="0">
                  <c:v>【 OT系DX推進人材の育成・確保 】          </c:v>
                </c:pt>
                <c:pt idx="1">
                  <c:v>A.ユーザー企業（n=64）</c:v>
                </c:pt>
                <c:pt idx="2">
                  <c:v>B.メーカー企業（n=64）</c:v>
                </c:pt>
                <c:pt idx="3">
                  <c:v>C.サブシステム提供企業（n=27）</c:v>
                </c:pt>
                <c:pt idx="4">
                  <c:v>D.サービス提供企業（n=15）</c:v>
                </c:pt>
                <c:pt idx="5">
                  <c:v>【 設備投資 】                     </c:v>
                </c:pt>
                <c:pt idx="6">
                  <c:v>A.ユーザー企業（n=52）</c:v>
                </c:pt>
                <c:pt idx="7">
                  <c:v>B.メーカー企業（n=52）</c:v>
                </c:pt>
                <c:pt idx="8">
                  <c:v>C.サブシステム提供企業（n=17）</c:v>
                </c:pt>
                <c:pt idx="9">
                  <c:v>D.サービス提供企業（n=14）</c:v>
                </c:pt>
                <c:pt idx="10">
                  <c:v>【 顧客・取引先におけるOTのデジタル化についての理解 】</c:v>
                </c:pt>
                <c:pt idx="11">
                  <c:v>A.ユーザー企業（n=  7）</c:v>
                </c:pt>
                <c:pt idx="12">
                  <c:v>B.メーカー企業（n=37）</c:v>
                </c:pt>
                <c:pt idx="13">
                  <c:v>C.サブシステム提供企業（n=14）</c:v>
                </c:pt>
                <c:pt idx="14">
                  <c:v>D.サービス提供企業（n=  6）</c:v>
                </c:pt>
                <c:pt idx="15">
                  <c:v>【 運用コスト 】                    </c:v>
                </c:pt>
                <c:pt idx="16">
                  <c:v>A.ユーザー企業（n=40）</c:v>
                </c:pt>
                <c:pt idx="17">
                  <c:v>B.メーカー企業（n=45）</c:v>
                </c:pt>
                <c:pt idx="18">
                  <c:v>C.サブシステム提供企業（n=15）</c:v>
                </c:pt>
                <c:pt idx="19">
                  <c:v>D.サービス提供企業（n=17）</c:v>
                </c:pt>
                <c:pt idx="20">
                  <c:v>【 自社内におけるOTのデジタル化についての理解 】   </c:v>
                </c:pt>
                <c:pt idx="21">
                  <c:v>A.ユーザー企業（n=35）</c:v>
                </c:pt>
                <c:pt idx="22">
                  <c:v>B.メーカー企業（n=31）</c:v>
                </c:pt>
                <c:pt idx="23">
                  <c:v>C.サブシステム提供企業（n=14）</c:v>
                </c:pt>
                <c:pt idx="24">
                  <c:v>D.サービス提供企業（n=10）</c:v>
                </c:pt>
              </c:strCache>
            </c:strRef>
          </c:cat>
          <c:val>
            <c:numRef>
              <c:f>'Q21.OT系DXに取り組む際の課題【ABCD】実施・準備中'!$S$7:$S$31</c:f>
              <c:numCache>
                <c:formatCode>0.0%</c:formatCode>
                <c:ptCount val="25"/>
                <c:pt idx="0" formatCode="General">
                  <c:v>0</c:v>
                </c:pt>
                <c:pt idx="1">
                  <c:v>0.35416666666666669</c:v>
                </c:pt>
                <c:pt idx="2">
                  <c:v>0.25225225225225223</c:v>
                </c:pt>
                <c:pt idx="3">
                  <c:v>0.36363636363636365</c:v>
                </c:pt>
                <c:pt idx="4">
                  <c:v>0.35483870967741937</c:v>
                </c:pt>
                <c:pt idx="5" formatCode="General">
                  <c:v>0</c:v>
                </c:pt>
                <c:pt idx="6">
                  <c:v>0.30208333333333331</c:v>
                </c:pt>
                <c:pt idx="7">
                  <c:v>0.28828828828828829</c:v>
                </c:pt>
                <c:pt idx="8">
                  <c:v>0.31818181818181818</c:v>
                </c:pt>
                <c:pt idx="9">
                  <c:v>0.22580645161290322</c:v>
                </c:pt>
                <c:pt idx="10" formatCode="General">
                  <c:v>0</c:v>
                </c:pt>
                <c:pt idx="11">
                  <c:v>1.0416666666666666E-2</c:v>
                </c:pt>
                <c:pt idx="12">
                  <c:v>0.16216216216216217</c:v>
                </c:pt>
                <c:pt idx="13">
                  <c:v>0.13636363636363635</c:v>
                </c:pt>
                <c:pt idx="14">
                  <c:v>6.4516129032258063E-2</c:v>
                </c:pt>
                <c:pt idx="15" formatCode="General">
                  <c:v>0</c:v>
                </c:pt>
                <c:pt idx="16">
                  <c:v>0.10416666666666667</c:v>
                </c:pt>
                <c:pt idx="17">
                  <c:v>9.0090090090090086E-2</c:v>
                </c:pt>
                <c:pt idx="18">
                  <c:v>2.2727272727272728E-2</c:v>
                </c:pt>
                <c:pt idx="19">
                  <c:v>0.12903225806451613</c:v>
                </c:pt>
                <c:pt idx="20" formatCode="General">
                  <c:v>0</c:v>
                </c:pt>
                <c:pt idx="21">
                  <c:v>0.11458333333333333</c:v>
                </c:pt>
                <c:pt idx="22">
                  <c:v>7.2072072072072071E-2</c:v>
                </c:pt>
                <c:pt idx="23">
                  <c:v>4.5454545454545456E-2</c:v>
                </c:pt>
                <c:pt idx="24">
                  <c:v>3.2258064516129031E-2</c:v>
                </c:pt>
              </c:numCache>
            </c:numRef>
          </c:val>
          <c:extLst>
            <c:ext xmlns:c16="http://schemas.microsoft.com/office/drawing/2014/chart" uri="{C3380CC4-5D6E-409C-BE32-E72D297353CC}">
              <c16:uniqueId val="{00000005-FAE2-4877-B2DE-56B96045D5E1}"/>
            </c:ext>
          </c:extLst>
        </c:ser>
        <c:ser>
          <c:idx val="2"/>
          <c:order val="1"/>
          <c:tx>
            <c:strRef>
              <c:f>'Q21.OT系DXに取り組む際の課題【ABCD】実施・準備中'!$T$6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AE2-4877-B2DE-56B96045D5E1}"/>
                </c:ext>
              </c:extLst>
            </c:dLbl>
            <c:dLbl>
              <c:idx val="5"/>
              <c:delete val="1"/>
              <c:extLst>
                <c:ext xmlns:c15="http://schemas.microsoft.com/office/drawing/2012/chart" uri="{CE6537A1-D6FC-4f65-9D91-7224C49458BB}"/>
                <c:ext xmlns:c16="http://schemas.microsoft.com/office/drawing/2014/chart" uri="{C3380CC4-5D6E-409C-BE32-E72D297353CC}">
                  <c16:uniqueId val="{00000007-FAE2-4877-B2DE-56B96045D5E1}"/>
                </c:ext>
              </c:extLst>
            </c:dLbl>
            <c:dLbl>
              <c:idx val="10"/>
              <c:delete val="1"/>
              <c:extLst>
                <c:ext xmlns:c15="http://schemas.microsoft.com/office/drawing/2012/chart" uri="{CE6537A1-D6FC-4f65-9D91-7224C49458BB}"/>
                <c:ext xmlns:c16="http://schemas.microsoft.com/office/drawing/2014/chart" uri="{C3380CC4-5D6E-409C-BE32-E72D297353CC}">
                  <c16:uniqueId val="{00000008-FAE2-4877-B2DE-56B96045D5E1}"/>
                </c:ext>
              </c:extLst>
            </c:dLbl>
            <c:dLbl>
              <c:idx val="11"/>
              <c:delete val="1"/>
              <c:extLst>
                <c:ext xmlns:c15="http://schemas.microsoft.com/office/drawing/2012/chart" uri="{CE6537A1-D6FC-4f65-9D91-7224C49458BB}"/>
                <c:ext xmlns:c16="http://schemas.microsoft.com/office/drawing/2014/chart" uri="{C3380CC4-5D6E-409C-BE32-E72D297353CC}">
                  <c16:uniqueId val="{00000012-FAE2-4877-B2DE-56B96045D5E1}"/>
                </c:ext>
              </c:extLst>
            </c:dLbl>
            <c:dLbl>
              <c:idx val="14"/>
              <c:delete val="1"/>
              <c:extLst>
                <c:ext xmlns:c15="http://schemas.microsoft.com/office/drawing/2012/chart" uri="{CE6537A1-D6FC-4f65-9D91-7224C49458BB}"/>
                <c:ext xmlns:c16="http://schemas.microsoft.com/office/drawing/2014/chart" uri="{C3380CC4-5D6E-409C-BE32-E72D297353CC}">
                  <c16:uniqueId val="{00000017-FAE2-4877-B2DE-56B96045D5E1}"/>
                </c:ext>
              </c:extLst>
            </c:dLbl>
            <c:dLbl>
              <c:idx val="15"/>
              <c:delete val="1"/>
              <c:extLst>
                <c:ext xmlns:c15="http://schemas.microsoft.com/office/drawing/2012/chart" uri="{CE6537A1-D6FC-4f65-9D91-7224C49458BB}"/>
                <c:ext xmlns:c16="http://schemas.microsoft.com/office/drawing/2014/chart" uri="{C3380CC4-5D6E-409C-BE32-E72D297353CC}">
                  <c16:uniqueId val="{00000009-FAE2-4877-B2DE-56B96045D5E1}"/>
                </c:ext>
              </c:extLst>
            </c:dLbl>
            <c:dLbl>
              <c:idx val="20"/>
              <c:delete val="1"/>
              <c:extLst>
                <c:ext xmlns:c15="http://schemas.microsoft.com/office/drawing/2012/chart" uri="{CE6537A1-D6FC-4f65-9D91-7224C49458BB}"/>
                <c:ext xmlns:c16="http://schemas.microsoft.com/office/drawing/2014/chart" uri="{C3380CC4-5D6E-409C-BE32-E72D297353CC}">
                  <c16:uniqueId val="{0000000A-FAE2-4877-B2DE-56B96045D5E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'Q21.OT系DXに取り組む際の課題【ABCD】実施・準備中'!$R$7:$R$31</c:f>
              <c:strCache>
                <c:ptCount val="25"/>
                <c:pt idx="0">
                  <c:v>【 OT系DX推進人材の育成・確保 】          </c:v>
                </c:pt>
                <c:pt idx="1">
                  <c:v>A.ユーザー企業（n=64）</c:v>
                </c:pt>
                <c:pt idx="2">
                  <c:v>B.メーカー企業（n=64）</c:v>
                </c:pt>
                <c:pt idx="3">
                  <c:v>C.サブシステム提供企業（n=27）</c:v>
                </c:pt>
                <c:pt idx="4">
                  <c:v>D.サービス提供企業（n=15）</c:v>
                </c:pt>
                <c:pt idx="5">
                  <c:v>【 設備投資 】                     </c:v>
                </c:pt>
                <c:pt idx="6">
                  <c:v>A.ユーザー企業（n=52）</c:v>
                </c:pt>
                <c:pt idx="7">
                  <c:v>B.メーカー企業（n=52）</c:v>
                </c:pt>
                <c:pt idx="8">
                  <c:v>C.サブシステム提供企業（n=17）</c:v>
                </c:pt>
                <c:pt idx="9">
                  <c:v>D.サービス提供企業（n=14）</c:v>
                </c:pt>
                <c:pt idx="10">
                  <c:v>【 顧客・取引先におけるOTのデジタル化についての理解 】</c:v>
                </c:pt>
                <c:pt idx="11">
                  <c:v>A.ユーザー企業（n=  7）</c:v>
                </c:pt>
                <c:pt idx="12">
                  <c:v>B.メーカー企業（n=37）</c:v>
                </c:pt>
                <c:pt idx="13">
                  <c:v>C.サブシステム提供企業（n=14）</c:v>
                </c:pt>
                <c:pt idx="14">
                  <c:v>D.サービス提供企業（n=  6）</c:v>
                </c:pt>
                <c:pt idx="15">
                  <c:v>【 運用コスト 】                    </c:v>
                </c:pt>
                <c:pt idx="16">
                  <c:v>A.ユーザー企業（n=40）</c:v>
                </c:pt>
                <c:pt idx="17">
                  <c:v>B.メーカー企業（n=45）</c:v>
                </c:pt>
                <c:pt idx="18">
                  <c:v>C.サブシステム提供企業（n=15）</c:v>
                </c:pt>
                <c:pt idx="19">
                  <c:v>D.サービス提供企業（n=17）</c:v>
                </c:pt>
                <c:pt idx="20">
                  <c:v>【 自社内におけるOTのデジタル化についての理解 】   </c:v>
                </c:pt>
                <c:pt idx="21">
                  <c:v>A.ユーザー企業（n=35）</c:v>
                </c:pt>
                <c:pt idx="22">
                  <c:v>B.メーカー企業（n=31）</c:v>
                </c:pt>
                <c:pt idx="23">
                  <c:v>C.サブシステム提供企業（n=14）</c:v>
                </c:pt>
                <c:pt idx="24">
                  <c:v>D.サービス提供企業（n=10）</c:v>
                </c:pt>
              </c:strCache>
            </c:strRef>
          </c:cat>
          <c:val>
            <c:numRef>
              <c:f>'Q21.OT系DXに取り組む際の課題【ABCD】実施・準備中'!$T$7:$T$31</c:f>
              <c:numCache>
                <c:formatCode>0.0%</c:formatCode>
                <c:ptCount val="25"/>
                <c:pt idx="0" formatCode="General">
                  <c:v>0</c:v>
                </c:pt>
                <c:pt idx="1">
                  <c:v>0.19791666666666666</c:v>
                </c:pt>
                <c:pt idx="2">
                  <c:v>0.17117117117117117</c:v>
                </c:pt>
                <c:pt idx="3">
                  <c:v>0.15909090909090909</c:v>
                </c:pt>
                <c:pt idx="4">
                  <c:v>3.2258064516129031E-2</c:v>
                </c:pt>
                <c:pt idx="5" formatCode="General">
                  <c:v>0</c:v>
                </c:pt>
                <c:pt idx="6">
                  <c:v>7.2916666666666671E-2</c:v>
                </c:pt>
                <c:pt idx="7">
                  <c:v>0.11711711711711711</c:v>
                </c:pt>
                <c:pt idx="8">
                  <c:v>2.2727272727272728E-2</c:v>
                </c:pt>
                <c:pt idx="9">
                  <c:v>6.4516129032258063E-2</c:v>
                </c:pt>
                <c:pt idx="10" formatCode="General">
                  <c:v>0</c:v>
                </c:pt>
                <c:pt idx="11">
                  <c:v>3.125E-2</c:v>
                </c:pt>
                <c:pt idx="12">
                  <c:v>9.90990990990991E-2</c:v>
                </c:pt>
                <c:pt idx="13">
                  <c:v>9.0909090909090912E-2</c:v>
                </c:pt>
                <c:pt idx="14">
                  <c:v>9.6774193548387094E-2</c:v>
                </c:pt>
                <c:pt idx="15" formatCode="General">
                  <c:v>0</c:v>
                </c:pt>
                <c:pt idx="16">
                  <c:v>0.21875</c:v>
                </c:pt>
                <c:pt idx="17">
                  <c:v>0.21621621621621623</c:v>
                </c:pt>
                <c:pt idx="18">
                  <c:v>0.22727272727272727</c:v>
                </c:pt>
                <c:pt idx="19">
                  <c:v>0.29032258064516131</c:v>
                </c:pt>
                <c:pt idx="20" formatCode="General">
                  <c:v>0</c:v>
                </c:pt>
                <c:pt idx="21">
                  <c:v>0.15625</c:v>
                </c:pt>
                <c:pt idx="22">
                  <c:v>0.10810810810810811</c:v>
                </c:pt>
                <c:pt idx="23">
                  <c:v>0.18181818181818182</c:v>
                </c:pt>
                <c:pt idx="24">
                  <c:v>0.29032258064516131</c:v>
                </c:pt>
              </c:numCache>
            </c:numRef>
          </c:val>
          <c:extLst>
            <c:ext xmlns:c16="http://schemas.microsoft.com/office/drawing/2014/chart" uri="{C3380CC4-5D6E-409C-BE32-E72D297353CC}">
              <c16:uniqueId val="{0000000B-FAE2-4877-B2DE-56B96045D5E1}"/>
            </c:ext>
          </c:extLst>
        </c:ser>
        <c:ser>
          <c:idx val="1"/>
          <c:order val="2"/>
          <c:tx>
            <c:strRef>
              <c:f>'Q21.OT系DXに取り組む際の課題【ABCD】実施・準備中'!$U$6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FAE2-4877-B2DE-56B96045D5E1}"/>
                </c:ext>
              </c:extLst>
            </c:dLbl>
            <c:dLbl>
              <c:idx val="5"/>
              <c:delete val="1"/>
              <c:extLst>
                <c:ext xmlns:c15="http://schemas.microsoft.com/office/drawing/2012/chart" uri="{CE6537A1-D6FC-4f65-9D91-7224C49458BB}"/>
                <c:ext xmlns:c16="http://schemas.microsoft.com/office/drawing/2014/chart" uri="{C3380CC4-5D6E-409C-BE32-E72D297353CC}">
                  <c16:uniqueId val="{0000000D-FAE2-4877-B2DE-56B96045D5E1}"/>
                </c:ext>
              </c:extLst>
            </c:dLbl>
            <c:dLbl>
              <c:idx val="10"/>
              <c:delete val="1"/>
              <c:extLst>
                <c:ext xmlns:c15="http://schemas.microsoft.com/office/drawing/2012/chart" uri="{CE6537A1-D6FC-4f65-9D91-7224C49458BB}"/>
                <c:ext xmlns:c16="http://schemas.microsoft.com/office/drawing/2014/chart" uri="{C3380CC4-5D6E-409C-BE32-E72D297353CC}">
                  <c16:uniqueId val="{0000000E-FAE2-4877-B2DE-56B96045D5E1}"/>
                </c:ext>
              </c:extLst>
            </c:dLbl>
            <c:dLbl>
              <c:idx val="11"/>
              <c:delete val="1"/>
              <c:extLst>
                <c:ext xmlns:c15="http://schemas.microsoft.com/office/drawing/2012/chart" uri="{CE6537A1-D6FC-4f65-9D91-7224C49458BB}"/>
                <c:ext xmlns:c16="http://schemas.microsoft.com/office/drawing/2014/chart" uri="{C3380CC4-5D6E-409C-BE32-E72D297353CC}">
                  <c16:uniqueId val="{00000013-FAE2-4877-B2DE-56B96045D5E1}"/>
                </c:ext>
              </c:extLst>
            </c:dLbl>
            <c:dLbl>
              <c:idx val="14"/>
              <c:delete val="1"/>
              <c:extLst>
                <c:ext xmlns:c15="http://schemas.microsoft.com/office/drawing/2012/chart" uri="{CE6537A1-D6FC-4f65-9D91-7224C49458BB}"/>
                <c:ext xmlns:c16="http://schemas.microsoft.com/office/drawing/2014/chart" uri="{C3380CC4-5D6E-409C-BE32-E72D297353CC}">
                  <c16:uniqueId val="{00000015-FAE2-4877-B2DE-56B96045D5E1}"/>
                </c:ext>
              </c:extLst>
            </c:dLbl>
            <c:dLbl>
              <c:idx val="15"/>
              <c:delete val="1"/>
              <c:extLst>
                <c:ext xmlns:c15="http://schemas.microsoft.com/office/drawing/2012/chart" uri="{CE6537A1-D6FC-4f65-9D91-7224C49458BB}"/>
                <c:ext xmlns:c16="http://schemas.microsoft.com/office/drawing/2014/chart" uri="{C3380CC4-5D6E-409C-BE32-E72D297353CC}">
                  <c16:uniqueId val="{0000000F-FAE2-4877-B2DE-56B96045D5E1}"/>
                </c:ext>
              </c:extLst>
            </c:dLbl>
            <c:dLbl>
              <c:idx val="20"/>
              <c:delete val="1"/>
              <c:extLst>
                <c:ext xmlns:c15="http://schemas.microsoft.com/office/drawing/2012/chart" uri="{CE6537A1-D6FC-4f65-9D91-7224C49458BB}"/>
                <c:ext xmlns:c16="http://schemas.microsoft.com/office/drawing/2014/chart" uri="{C3380CC4-5D6E-409C-BE32-E72D297353CC}">
                  <c16:uniqueId val="{00000010-FAE2-4877-B2DE-56B96045D5E1}"/>
                </c:ext>
              </c:extLst>
            </c:dLbl>
            <c:numFmt formatCode="0%" sourceLinked="0"/>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'Q21.OT系DXに取り組む際の課題【ABCD】実施・準備中'!$R$7:$R$31</c:f>
              <c:strCache>
                <c:ptCount val="25"/>
                <c:pt idx="0">
                  <c:v>【 OT系DX推進人材の育成・確保 】          </c:v>
                </c:pt>
                <c:pt idx="1">
                  <c:v>A.ユーザー企業（n=64）</c:v>
                </c:pt>
                <c:pt idx="2">
                  <c:v>B.メーカー企業（n=64）</c:v>
                </c:pt>
                <c:pt idx="3">
                  <c:v>C.サブシステム提供企業（n=27）</c:v>
                </c:pt>
                <c:pt idx="4">
                  <c:v>D.サービス提供企業（n=15）</c:v>
                </c:pt>
                <c:pt idx="5">
                  <c:v>【 設備投資 】                     </c:v>
                </c:pt>
                <c:pt idx="6">
                  <c:v>A.ユーザー企業（n=52）</c:v>
                </c:pt>
                <c:pt idx="7">
                  <c:v>B.メーカー企業（n=52）</c:v>
                </c:pt>
                <c:pt idx="8">
                  <c:v>C.サブシステム提供企業（n=17）</c:v>
                </c:pt>
                <c:pt idx="9">
                  <c:v>D.サービス提供企業（n=14）</c:v>
                </c:pt>
                <c:pt idx="10">
                  <c:v>【 顧客・取引先におけるOTのデジタル化についての理解 】</c:v>
                </c:pt>
                <c:pt idx="11">
                  <c:v>A.ユーザー企業（n=  7）</c:v>
                </c:pt>
                <c:pt idx="12">
                  <c:v>B.メーカー企業（n=37）</c:v>
                </c:pt>
                <c:pt idx="13">
                  <c:v>C.サブシステム提供企業（n=14）</c:v>
                </c:pt>
                <c:pt idx="14">
                  <c:v>D.サービス提供企業（n=  6）</c:v>
                </c:pt>
                <c:pt idx="15">
                  <c:v>【 運用コスト 】                    </c:v>
                </c:pt>
                <c:pt idx="16">
                  <c:v>A.ユーザー企業（n=40）</c:v>
                </c:pt>
                <c:pt idx="17">
                  <c:v>B.メーカー企業（n=45）</c:v>
                </c:pt>
                <c:pt idx="18">
                  <c:v>C.サブシステム提供企業（n=15）</c:v>
                </c:pt>
                <c:pt idx="19">
                  <c:v>D.サービス提供企業（n=17）</c:v>
                </c:pt>
                <c:pt idx="20">
                  <c:v>【 自社内におけるOTのデジタル化についての理解 】   </c:v>
                </c:pt>
                <c:pt idx="21">
                  <c:v>A.ユーザー企業（n=35）</c:v>
                </c:pt>
                <c:pt idx="22">
                  <c:v>B.メーカー企業（n=31）</c:v>
                </c:pt>
                <c:pt idx="23">
                  <c:v>C.サブシステム提供企業（n=14）</c:v>
                </c:pt>
                <c:pt idx="24">
                  <c:v>D.サービス提供企業（n=10）</c:v>
                </c:pt>
              </c:strCache>
            </c:strRef>
          </c:cat>
          <c:val>
            <c:numRef>
              <c:f>'Q21.OT系DXに取り組む際の課題【ABCD】実施・準備中'!$U$7:$U$31</c:f>
              <c:numCache>
                <c:formatCode>0.0%</c:formatCode>
                <c:ptCount val="25"/>
                <c:pt idx="0" formatCode="General">
                  <c:v>0</c:v>
                </c:pt>
                <c:pt idx="1">
                  <c:v>0.11458333333333333</c:v>
                </c:pt>
                <c:pt idx="2">
                  <c:v>0.17708333333333334</c:v>
                </c:pt>
                <c:pt idx="3">
                  <c:v>9.0909090909090912E-2</c:v>
                </c:pt>
                <c:pt idx="4">
                  <c:v>9.6774193548387094E-2</c:v>
                </c:pt>
                <c:pt idx="5" formatCode="General">
                  <c:v>0</c:v>
                </c:pt>
                <c:pt idx="6">
                  <c:v>0.16666666666666666</c:v>
                </c:pt>
                <c:pt idx="7">
                  <c:v>7.2916666666666671E-2</c:v>
                </c:pt>
                <c:pt idx="8">
                  <c:v>4.5454545454545456E-2</c:v>
                </c:pt>
                <c:pt idx="9">
                  <c:v>0.16129032258064516</c:v>
                </c:pt>
                <c:pt idx="10" formatCode="General">
                  <c:v>0</c:v>
                </c:pt>
                <c:pt idx="11">
                  <c:v>3.125E-2</c:v>
                </c:pt>
                <c:pt idx="12">
                  <c:v>8.3333333333333329E-2</c:v>
                </c:pt>
                <c:pt idx="13">
                  <c:v>9.0909090909090912E-2</c:v>
                </c:pt>
                <c:pt idx="14">
                  <c:v>3.2258064516129031E-2</c:v>
                </c:pt>
                <c:pt idx="15" formatCode="General">
                  <c:v>0</c:v>
                </c:pt>
                <c:pt idx="16">
                  <c:v>9.375E-2</c:v>
                </c:pt>
                <c:pt idx="17">
                  <c:v>0.11458333333333333</c:v>
                </c:pt>
                <c:pt idx="18">
                  <c:v>9.0909090909090912E-2</c:v>
                </c:pt>
                <c:pt idx="19">
                  <c:v>0.12903225806451613</c:v>
                </c:pt>
                <c:pt idx="20" formatCode="General">
                  <c:v>0</c:v>
                </c:pt>
                <c:pt idx="21">
                  <c:v>9.375E-2</c:v>
                </c:pt>
                <c:pt idx="22">
                  <c:v>0.11458333333333333</c:v>
                </c:pt>
                <c:pt idx="23">
                  <c:v>9.0909090909090912E-2</c:v>
                </c:pt>
                <c:pt idx="24">
                  <c:v>0</c:v>
                </c:pt>
              </c:numCache>
            </c:numRef>
          </c:val>
          <c:extLst>
            <c:ext xmlns:c16="http://schemas.microsoft.com/office/drawing/2014/chart" uri="{C3380CC4-5D6E-409C-BE32-E72D297353CC}">
              <c16:uniqueId val="{00000011-FAE2-4877-B2DE-56B96045D5E1}"/>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'Q21.OT系DXに取り組む際の課題【ABCD】実施・準備中'!$J$65</c:f>
          <c:strCache>
            <c:ptCount val="1"/>
            <c:pt idx="0">
              <c:v>A.ユーザー企業 (N=96)
B.メーカー企業 (N=111）
C.サブシステム提供企業 (N=44）
D.サービス提供企業 (N=31）</c:v>
            </c:pt>
          </c:strCache>
        </c:strRef>
      </c:tx>
      <c:layout>
        <c:manualLayout>
          <c:xMode val="edge"/>
          <c:yMode val="edge"/>
          <c:x val="0.61670862068965526"/>
          <c:y val="0.8188911877394635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'Q21.OT系DXに取り組む際の課題【ABCD】実施・準備中'!$S$6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7AA-4481-BF20-F9F90B56D860}"/>
                </c:ext>
              </c:extLst>
            </c:dLbl>
            <c:dLbl>
              <c:idx val="5"/>
              <c:delete val="1"/>
              <c:extLst>
                <c:ext xmlns:c15="http://schemas.microsoft.com/office/drawing/2012/chart" uri="{CE6537A1-D6FC-4f65-9D91-7224C49458BB}"/>
                <c:ext xmlns:c16="http://schemas.microsoft.com/office/drawing/2014/chart" uri="{C3380CC4-5D6E-409C-BE32-E72D297353CC}">
                  <c16:uniqueId val="{00000001-77AA-4481-BF20-F9F90B56D860}"/>
                </c:ext>
              </c:extLst>
            </c:dLbl>
            <c:dLbl>
              <c:idx val="10"/>
              <c:delete val="1"/>
              <c:extLst>
                <c:ext xmlns:c15="http://schemas.microsoft.com/office/drawing/2012/chart" uri="{CE6537A1-D6FC-4f65-9D91-7224C49458BB}"/>
                <c:ext xmlns:c16="http://schemas.microsoft.com/office/drawing/2014/chart" uri="{C3380CC4-5D6E-409C-BE32-E72D297353CC}">
                  <c16:uniqueId val="{00000002-77AA-4481-BF20-F9F90B56D860}"/>
                </c:ext>
              </c:extLst>
            </c:dLbl>
            <c:dLbl>
              <c:idx val="11"/>
              <c:delete val="1"/>
              <c:extLst>
                <c:ext xmlns:c15="http://schemas.microsoft.com/office/drawing/2012/chart" uri="{CE6537A1-D6FC-4f65-9D91-7224C49458BB}"/>
                <c:ext xmlns:c16="http://schemas.microsoft.com/office/drawing/2014/chart" uri="{C3380CC4-5D6E-409C-BE32-E72D297353CC}">
                  <c16:uniqueId val="{00000032-77AA-4481-BF20-F9F90B56D860}"/>
                </c:ext>
              </c:extLst>
            </c:dLbl>
            <c:dLbl>
              <c:idx val="12"/>
              <c:delete val="1"/>
              <c:extLst>
                <c:ext xmlns:c15="http://schemas.microsoft.com/office/drawing/2012/chart" uri="{CE6537A1-D6FC-4f65-9D91-7224C49458BB}"/>
                <c:ext xmlns:c16="http://schemas.microsoft.com/office/drawing/2014/chart" uri="{C3380CC4-5D6E-409C-BE32-E72D297353CC}">
                  <c16:uniqueId val="{00000018-77AA-4481-BF20-F9F90B56D860}"/>
                </c:ext>
              </c:extLst>
            </c:dLbl>
            <c:dLbl>
              <c:idx val="13"/>
              <c:delete val="1"/>
              <c:extLst>
                <c:ext xmlns:c15="http://schemas.microsoft.com/office/drawing/2012/chart" uri="{CE6537A1-D6FC-4f65-9D91-7224C49458BB}"/>
                <c:ext xmlns:c16="http://schemas.microsoft.com/office/drawing/2014/chart" uri="{C3380CC4-5D6E-409C-BE32-E72D297353CC}">
                  <c16:uniqueId val="{00000019-77AA-4481-BF20-F9F90B56D860}"/>
                </c:ext>
              </c:extLst>
            </c:dLbl>
            <c:dLbl>
              <c:idx val="14"/>
              <c:delete val="1"/>
              <c:extLst>
                <c:ext xmlns:c15="http://schemas.microsoft.com/office/drawing/2012/chart" uri="{CE6537A1-D6FC-4f65-9D91-7224C49458BB}"/>
                <c:ext xmlns:c16="http://schemas.microsoft.com/office/drawing/2014/chart" uri="{C3380CC4-5D6E-409C-BE32-E72D297353CC}">
                  <c16:uniqueId val="{0000001C-77AA-4481-BF20-F9F90B56D860}"/>
                </c:ext>
              </c:extLst>
            </c:dLbl>
            <c:dLbl>
              <c:idx val="15"/>
              <c:delete val="1"/>
              <c:extLst>
                <c:ext xmlns:c15="http://schemas.microsoft.com/office/drawing/2012/chart" uri="{CE6537A1-D6FC-4f65-9D91-7224C49458BB}"/>
                <c:ext xmlns:c16="http://schemas.microsoft.com/office/drawing/2014/chart" uri="{C3380CC4-5D6E-409C-BE32-E72D297353CC}">
                  <c16:uniqueId val="{00000003-77AA-4481-BF20-F9F90B56D860}"/>
                </c:ext>
              </c:extLst>
            </c:dLbl>
            <c:dLbl>
              <c:idx val="16"/>
              <c:delete val="1"/>
              <c:extLst>
                <c:ext xmlns:c15="http://schemas.microsoft.com/office/drawing/2012/chart" uri="{CE6537A1-D6FC-4f65-9D91-7224C49458BB}"/>
                <c:ext xmlns:c16="http://schemas.microsoft.com/office/drawing/2014/chart" uri="{C3380CC4-5D6E-409C-BE32-E72D297353CC}">
                  <c16:uniqueId val="{00000022-77AA-4481-BF20-F9F90B56D860}"/>
                </c:ext>
              </c:extLst>
            </c:dLbl>
            <c:dLbl>
              <c:idx val="17"/>
              <c:delete val="1"/>
              <c:extLst>
                <c:ext xmlns:c15="http://schemas.microsoft.com/office/drawing/2012/chart" uri="{CE6537A1-D6FC-4f65-9D91-7224C49458BB}"/>
                <c:ext xmlns:c16="http://schemas.microsoft.com/office/drawing/2014/chart" uri="{C3380CC4-5D6E-409C-BE32-E72D297353CC}">
                  <c16:uniqueId val="{0000002F-77AA-4481-BF20-F9F90B56D860}"/>
                </c:ext>
              </c:extLst>
            </c:dLbl>
            <c:dLbl>
              <c:idx val="18"/>
              <c:delete val="1"/>
              <c:extLst>
                <c:ext xmlns:c15="http://schemas.microsoft.com/office/drawing/2012/chart" uri="{CE6537A1-D6FC-4f65-9D91-7224C49458BB}"/>
                <c:ext xmlns:c16="http://schemas.microsoft.com/office/drawing/2014/chart" uri="{C3380CC4-5D6E-409C-BE32-E72D297353CC}">
                  <c16:uniqueId val="{00000023-77AA-4481-BF20-F9F90B56D860}"/>
                </c:ext>
              </c:extLst>
            </c:dLbl>
            <c:dLbl>
              <c:idx val="19"/>
              <c:delete val="1"/>
              <c:extLst>
                <c:ext xmlns:c15="http://schemas.microsoft.com/office/drawing/2012/chart" uri="{CE6537A1-D6FC-4f65-9D91-7224C49458BB}"/>
                <c:ext xmlns:c16="http://schemas.microsoft.com/office/drawing/2014/chart" uri="{C3380CC4-5D6E-409C-BE32-E72D297353CC}">
                  <c16:uniqueId val="{00000026-77AA-4481-BF20-F9F90B56D860}"/>
                </c:ext>
              </c:extLst>
            </c:dLbl>
            <c:dLbl>
              <c:idx val="20"/>
              <c:delete val="1"/>
              <c:extLst>
                <c:ext xmlns:c15="http://schemas.microsoft.com/office/drawing/2012/chart" uri="{CE6537A1-D6FC-4f65-9D91-7224C49458BB}"/>
                <c:ext xmlns:c16="http://schemas.microsoft.com/office/drawing/2014/chart" uri="{C3380CC4-5D6E-409C-BE32-E72D297353CC}">
                  <c16:uniqueId val="{00000004-77AA-4481-BF20-F9F90B56D860}"/>
                </c:ext>
              </c:extLst>
            </c:dLbl>
            <c:dLbl>
              <c:idx val="21"/>
              <c:delete val="1"/>
              <c:extLst>
                <c:ext xmlns:c15="http://schemas.microsoft.com/office/drawing/2012/chart" uri="{CE6537A1-D6FC-4f65-9D91-7224C49458BB}"/>
                <c:ext xmlns:c16="http://schemas.microsoft.com/office/drawing/2014/chart" uri="{C3380CC4-5D6E-409C-BE32-E72D297353CC}">
                  <c16:uniqueId val="{00000027-77AA-4481-BF20-F9F90B56D860}"/>
                </c:ext>
              </c:extLst>
            </c:dLbl>
            <c:dLbl>
              <c:idx val="22"/>
              <c:delete val="1"/>
              <c:extLst>
                <c:ext xmlns:c15="http://schemas.microsoft.com/office/drawing/2012/chart" uri="{CE6537A1-D6FC-4f65-9D91-7224C49458BB}"/>
                <c:ext xmlns:c16="http://schemas.microsoft.com/office/drawing/2014/chart" uri="{C3380CC4-5D6E-409C-BE32-E72D297353CC}">
                  <c16:uniqueId val="{00000029-77AA-4481-BF20-F9F90B56D860}"/>
                </c:ext>
              </c:extLst>
            </c:dLbl>
            <c:dLbl>
              <c:idx val="23"/>
              <c:delete val="1"/>
              <c:extLst>
                <c:ext xmlns:c15="http://schemas.microsoft.com/office/drawing/2012/chart" uri="{CE6537A1-D6FC-4f65-9D91-7224C49458BB}"/>
                <c:ext xmlns:c16="http://schemas.microsoft.com/office/drawing/2014/chart" uri="{C3380CC4-5D6E-409C-BE32-E72D297353CC}">
                  <c16:uniqueId val="{00000017-77AA-4481-BF20-F9F90B56D860}"/>
                </c:ext>
              </c:extLst>
            </c:dLbl>
            <c:dLbl>
              <c:idx val="24"/>
              <c:delete val="1"/>
              <c:extLst>
                <c:ext xmlns:c15="http://schemas.microsoft.com/office/drawing/2012/chart" uri="{CE6537A1-D6FC-4f65-9D91-7224C49458BB}"/>
                <c:ext xmlns:c16="http://schemas.microsoft.com/office/drawing/2014/chart" uri="{C3380CC4-5D6E-409C-BE32-E72D297353CC}">
                  <c16:uniqueId val="{00000014-77AA-4481-BF20-F9F90B56D860}"/>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'Q21.OT系DXに取り組む際の課題【ABCD】実施・準備中'!$R$32:$R$56</c:f>
              <c:strCache>
                <c:ptCount val="25"/>
                <c:pt idx="0">
                  <c:v>【 導入効果の担保 】                  </c:v>
                </c:pt>
                <c:pt idx="1">
                  <c:v>A.ユーザー企業（n=30）</c:v>
                </c:pt>
                <c:pt idx="2">
                  <c:v>B.メーカー企業（n=30）</c:v>
                </c:pt>
                <c:pt idx="3">
                  <c:v>C.サブシステム提供企業（n=16）</c:v>
                </c:pt>
                <c:pt idx="4">
                  <c:v>D.サービス提供企業（n=  8）</c:v>
                </c:pt>
                <c:pt idx="5">
                  <c:v>【 現場の抵抗 】                    </c:v>
                </c:pt>
                <c:pt idx="6">
                  <c:v>A.ユーザー企業（n=20）</c:v>
                </c:pt>
                <c:pt idx="7">
                  <c:v>B.メーカー企業（n=21）</c:v>
                </c:pt>
                <c:pt idx="8">
                  <c:v>C.サブシステム提供企業（n=  8）</c:v>
                </c:pt>
                <c:pt idx="9">
                  <c:v>D.サービス提供企業（n=  6）</c:v>
                </c:pt>
                <c:pt idx="10">
                  <c:v>【 適用対象業務の選定 】                </c:v>
                </c:pt>
                <c:pt idx="11">
                  <c:v>A.ユーザー企業（n=11）</c:v>
                </c:pt>
                <c:pt idx="12">
                  <c:v>B.メーカー企業（n=13）</c:v>
                </c:pt>
                <c:pt idx="13">
                  <c:v>C.サブシステム提供企業（n=  5）</c:v>
                </c:pt>
                <c:pt idx="14">
                  <c:v>D.サービス提供企業（n=  4）</c:v>
                </c:pt>
                <c:pt idx="15">
                  <c:v>【 OT系DX取り組み事例に関する情報の取得 】     </c:v>
                </c:pt>
                <c:pt idx="16">
                  <c:v>A.ユーザー企業（n=  7）</c:v>
                </c:pt>
                <c:pt idx="17">
                  <c:v>B.メーカー企業（n=13）</c:v>
                </c:pt>
                <c:pt idx="18">
                  <c:v>C.サブシステム提供企業（n=  4）</c:v>
                </c:pt>
                <c:pt idx="19">
                  <c:v>D.サービス提供企業（n=  6）</c:v>
                </c:pt>
                <c:pt idx="20">
                  <c:v>【 OTのデジタル化に対する信頼性 】          </c:v>
                </c:pt>
                <c:pt idx="21">
                  <c:v>A.ユーザー企業（n=  9）</c:v>
                </c:pt>
                <c:pt idx="22">
                  <c:v>B.メーカー企業（n=10）</c:v>
                </c:pt>
                <c:pt idx="23">
                  <c:v>C.サブシステム提供企業（n=  4）</c:v>
                </c:pt>
                <c:pt idx="24">
                  <c:v>D.サービス提供企業（n=  2）</c:v>
                </c:pt>
              </c:strCache>
            </c:strRef>
          </c:cat>
          <c:val>
            <c:numRef>
              <c:f>'Q21.OT系DXに取り組む際の課題【ABCD】実施・準備中'!$S$32:$S$56</c:f>
              <c:numCache>
                <c:formatCode>0.0%</c:formatCode>
                <c:ptCount val="25"/>
                <c:pt idx="0" formatCode="General">
                  <c:v>0</c:v>
                </c:pt>
                <c:pt idx="1">
                  <c:v>4.1666666666666664E-2</c:v>
                </c:pt>
                <c:pt idx="2">
                  <c:v>5.4054054054054057E-2</c:v>
                </c:pt>
                <c:pt idx="3">
                  <c:v>6.8181818181818177E-2</c:v>
                </c:pt>
                <c:pt idx="4">
                  <c:v>3.2258064516129031E-2</c:v>
                </c:pt>
                <c:pt idx="5" formatCode="General">
                  <c:v>0</c:v>
                </c:pt>
                <c:pt idx="6">
                  <c:v>2.0833333333333332E-2</c:v>
                </c:pt>
                <c:pt idx="7">
                  <c:v>4.5045045045045043E-2</c:v>
                </c:pt>
                <c:pt idx="8">
                  <c:v>4.5454545454545456E-2</c:v>
                </c:pt>
                <c:pt idx="9">
                  <c:v>6.4516129032258063E-2</c:v>
                </c:pt>
                <c:pt idx="10" formatCode="General">
                  <c:v>0</c:v>
                </c:pt>
                <c:pt idx="11">
                  <c:v>3.125E-2</c:v>
                </c:pt>
                <c:pt idx="12">
                  <c:v>9.0090090090090089E-3</c:v>
                </c:pt>
                <c:pt idx="13">
                  <c:v>0</c:v>
                </c:pt>
                <c:pt idx="14">
                  <c:v>6.4516129032258063E-2</c:v>
                </c:pt>
                <c:pt idx="15" formatCode="General">
                  <c:v>0</c:v>
                </c:pt>
                <c:pt idx="16">
                  <c:v>1.0416666666666666E-2</c:v>
                </c:pt>
                <c:pt idx="17">
                  <c:v>1.8018018018018018E-2</c:v>
                </c:pt>
                <c:pt idx="18">
                  <c:v>0</c:v>
                </c:pt>
                <c:pt idx="19">
                  <c:v>3.2258064516129031E-2</c:v>
                </c:pt>
                <c:pt idx="20" formatCode="General">
                  <c:v>0</c:v>
                </c:pt>
                <c:pt idx="21">
                  <c:v>1.0416666666666666E-2</c:v>
                </c:pt>
                <c:pt idx="22">
                  <c:v>9.0090090090090089E-3</c:v>
                </c:pt>
                <c:pt idx="23">
                  <c:v>0</c:v>
                </c:pt>
                <c:pt idx="24">
                  <c:v>0</c:v>
                </c:pt>
              </c:numCache>
            </c:numRef>
          </c:val>
          <c:extLst>
            <c:ext xmlns:c16="http://schemas.microsoft.com/office/drawing/2014/chart" uri="{C3380CC4-5D6E-409C-BE32-E72D297353CC}">
              <c16:uniqueId val="{00000005-77AA-4481-BF20-F9F90B56D860}"/>
            </c:ext>
          </c:extLst>
        </c:ser>
        <c:ser>
          <c:idx val="2"/>
          <c:order val="1"/>
          <c:tx>
            <c:strRef>
              <c:f>'Q21.OT系DXに取り組む際の課題【ABCD】実施・準備中'!$T$6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77AA-4481-BF20-F9F90B56D860}"/>
                </c:ext>
              </c:extLst>
            </c:dLbl>
            <c:dLbl>
              <c:idx val="5"/>
              <c:delete val="1"/>
              <c:extLst>
                <c:ext xmlns:c15="http://schemas.microsoft.com/office/drawing/2012/chart" uri="{CE6537A1-D6FC-4f65-9D91-7224C49458BB}"/>
                <c:ext xmlns:c16="http://schemas.microsoft.com/office/drawing/2014/chart" uri="{C3380CC4-5D6E-409C-BE32-E72D297353CC}">
                  <c16:uniqueId val="{00000007-77AA-4481-BF20-F9F90B56D860}"/>
                </c:ext>
              </c:extLst>
            </c:dLbl>
            <c:dLbl>
              <c:idx val="10"/>
              <c:delete val="1"/>
              <c:extLst>
                <c:ext xmlns:c15="http://schemas.microsoft.com/office/drawing/2012/chart" uri="{CE6537A1-D6FC-4f65-9D91-7224C49458BB}"/>
                <c:ext xmlns:c16="http://schemas.microsoft.com/office/drawing/2014/chart" uri="{C3380CC4-5D6E-409C-BE32-E72D297353CC}">
                  <c16:uniqueId val="{00000008-77AA-4481-BF20-F9F90B56D860}"/>
                </c:ext>
              </c:extLst>
            </c:dLbl>
            <c:dLbl>
              <c:idx val="11"/>
              <c:delete val="1"/>
              <c:extLst>
                <c:ext xmlns:c15="http://schemas.microsoft.com/office/drawing/2012/chart" uri="{CE6537A1-D6FC-4f65-9D91-7224C49458BB}"/>
                <c:ext xmlns:c16="http://schemas.microsoft.com/office/drawing/2014/chart" uri="{C3380CC4-5D6E-409C-BE32-E72D297353CC}">
                  <c16:uniqueId val="{0000001F-77AA-4481-BF20-F9F90B56D860}"/>
                </c:ext>
              </c:extLst>
            </c:dLbl>
            <c:dLbl>
              <c:idx val="12"/>
              <c:delete val="1"/>
              <c:extLst>
                <c:ext xmlns:c15="http://schemas.microsoft.com/office/drawing/2012/chart" uri="{CE6537A1-D6FC-4f65-9D91-7224C49458BB}"/>
                <c:ext xmlns:c16="http://schemas.microsoft.com/office/drawing/2014/chart" uri="{C3380CC4-5D6E-409C-BE32-E72D297353CC}">
                  <c16:uniqueId val="{00000034-77AA-4481-BF20-F9F90B56D860}"/>
                </c:ext>
              </c:extLst>
            </c:dLbl>
            <c:dLbl>
              <c:idx val="13"/>
              <c:delete val="1"/>
              <c:extLst>
                <c:ext xmlns:c15="http://schemas.microsoft.com/office/drawing/2012/chart" uri="{CE6537A1-D6FC-4f65-9D91-7224C49458BB}"/>
                <c:ext xmlns:c16="http://schemas.microsoft.com/office/drawing/2014/chart" uri="{C3380CC4-5D6E-409C-BE32-E72D297353CC}">
                  <c16:uniqueId val="{0000001D-77AA-4481-BF20-F9F90B56D860}"/>
                </c:ext>
              </c:extLst>
            </c:dLbl>
            <c:dLbl>
              <c:idx val="14"/>
              <c:delete val="1"/>
              <c:extLst>
                <c:ext xmlns:c15="http://schemas.microsoft.com/office/drawing/2012/chart" uri="{CE6537A1-D6FC-4f65-9D91-7224C49458BB}"/>
                <c:ext xmlns:c16="http://schemas.microsoft.com/office/drawing/2014/chart" uri="{C3380CC4-5D6E-409C-BE32-E72D297353CC}">
                  <c16:uniqueId val="{0000001A-77AA-4481-BF20-F9F90B56D860}"/>
                </c:ext>
              </c:extLst>
            </c:dLbl>
            <c:dLbl>
              <c:idx val="15"/>
              <c:delete val="1"/>
              <c:extLst>
                <c:ext xmlns:c15="http://schemas.microsoft.com/office/drawing/2012/chart" uri="{CE6537A1-D6FC-4f65-9D91-7224C49458BB}"/>
                <c:ext xmlns:c16="http://schemas.microsoft.com/office/drawing/2014/chart" uri="{C3380CC4-5D6E-409C-BE32-E72D297353CC}">
                  <c16:uniqueId val="{00000009-77AA-4481-BF20-F9F90B56D860}"/>
                </c:ext>
              </c:extLst>
            </c:dLbl>
            <c:dLbl>
              <c:idx val="16"/>
              <c:delete val="1"/>
              <c:extLst>
                <c:ext xmlns:c15="http://schemas.microsoft.com/office/drawing/2012/chart" uri="{CE6537A1-D6FC-4f65-9D91-7224C49458BB}"/>
                <c:ext xmlns:c16="http://schemas.microsoft.com/office/drawing/2014/chart" uri="{C3380CC4-5D6E-409C-BE32-E72D297353CC}">
                  <c16:uniqueId val="{00000020-77AA-4481-BF20-F9F90B56D860}"/>
                </c:ext>
              </c:extLst>
            </c:dLbl>
            <c:dLbl>
              <c:idx val="17"/>
              <c:delete val="1"/>
              <c:extLst>
                <c:ext xmlns:c15="http://schemas.microsoft.com/office/drawing/2012/chart" uri="{CE6537A1-D6FC-4f65-9D91-7224C49458BB}"/>
                <c:ext xmlns:c16="http://schemas.microsoft.com/office/drawing/2014/chart" uri="{C3380CC4-5D6E-409C-BE32-E72D297353CC}">
                  <c16:uniqueId val="{00000030-77AA-4481-BF20-F9F90B56D860}"/>
                </c:ext>
              </c:extLst>
            </c:dLbl>
            <c:dLbl>
              <c:idx val="18"/>
              <c:delete val="1"/>
              <c:extLst>
                <c:ext xmlns:c15="http://schemas.microsoft.com/office/drawing/2012/chart" uri="{CE6537A1-D6FC-4f65-9D91-7224C49458BB}"/>
                <c:ext xmlns:c16="http://schemas.microsoft.com/office/drawing/2014/chart" uri="{C3380CC4-5D6E-409C-BE32-E72D297353CC}">
                  <c16:uniqueId val="{00000025-77AA-4481-BF20-F9F90B56D860}"/>
                </c:ext>
              </c:extLst>
            </c:dLbl>
            <c:dLbl>
              <c:idx val="19"/>
              <c:delete val="1"/>
              <c:extLst>
                <c:ext xmlns:c15="http://schemas.microsoft.com/office/drawing/2012/chart" uri="{CE6537A1-D6FC-4f65-9D91-7224C49458BB}"/>
                <c:ext xmlns:c16="http://schemas.microsoft.com/office/drawing/2014/chart" uri="{C3380CC4-5D6E-409C-BE32-E72D297353CC}">
                  <c16:uniqueId val="{0000002D-77AA-4481-BF20-F9F90B56D860}"/>
                </c:ext>
              </c:extLst>
            </c:dLbl>
            <c:dLbl>
              <c:idx val="20"/>
              <c:delete val="1"/>
              <c:extLst>
                <c:ext xmlns:c15="http://schemas.microsoft.com/office/drawing/2012/chart" uri="{CE6537A1-D6FC-4f65-9D91-7224C49458BB}"/>
                <c:ext xmlns:c16="http://schemas.microsoft.com/office/drawing/2014/chart" uri="{C3380CC4-5D6E-409C-BE32-E72D297353CC}">
                  <c16:uniqueId val="{0000000A-77AA-4481-BF20-F9F90B56D860}"/>
                </c:ext>
              </c:extLst>
            </c:dLbl>
            <c:dLbl>
              <c:idx val="21"/>
              <c:delete val="1"/>
              <c:extLst>
                <c:ext xmlns:c15="http://schemas.microsoft.com/office/drawing/2012/chart" uri="{CE6537A1-D6FC-4f65-9D91-7224C49458BB}"/>
                <c:ext xmlns:c16="http://schemas.microsoft.com/office/drawing/2014/chart" uri="{C3380CC4-5D6E-409C-BE32-E72D297353CC}">
                  <c16:uniqueId val="{0000002B-77AA-4481-BF20-F9F90B56D860}"/>
                </c:ext>
              </c:extLst>
            </c:dLbl>
            <c:dLbl>
              <c:idx val="22"/>
              <c:delete val="1"/>
              <c:extLst>
                <c:ext xmlns:c15="http://schemas.microsoft.com/office/drawing/2012/chart" uri="{CE6537A1-D6FC-4f65-9D91-7224C49458BB}"/>
                <c:ext xmlns:c16="http://schemas.microsoft.com/office/drawing/2014/chart" uri="{C3380CC4-5D6E-409C-BE32-E72D297353CC}">
                  <c16:uniqueId val="{00000028-77AA-4481-BF20-F9F90B56D860}"/>
                </c:ext>
              </c:extLst>
            </c:dLbl>
            <c:dLbl>
              <c:idx val="23"/>
              <c:delete val="1"/>
              <c:extLst>
                <c:ext xmlns:c15="http://schemas.microsoft.com/office/drawing/2012/chart" uri="{CE6537A1-D6FC-4f65-9D91-7224C49458BB}"/>
                <c:ext xmlns:c16="http://schemas.microsoft.com/office/drawing/2014/chart" uri="{C3380CC4-5D6E-409C-BE32-E72D297353CC}">
                  <c16:uniqueId val="{00000015-77AA-4481-BF20-F9F90B56D860}"/>
                </c:ext>
              </c:extLst>
            </c:dLbl>
            <c:dLbl>
              <c:idx val="24"/>
              <c:delete val="1"/>
              <c:extLst>
                <c:ext xmlns:c15="http://schemas.microsoft.com/office/drawing/2012/chart" uri="{CE6537A1-D6FC-4f65-9D91-7224C49458BB}"/>
                <c:ext xmlns:c16="http://schemas.microsoft.com/office/drawing/2014/chart" uri="{C3380CC4-5D6E-409C-BE32-E72D297353CC}">
                  <c16:uniqueId val="{00000012-77AA-4481-BF20-F9F90B56D860}"/>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'Q21.OT系DXに取り組む際の課題【ABCD】実施・準備中'!$R$32:$R$56</c:f>
              <c:strCache>
                <c:ptCount val="25"/>
                <c:pt idx="0">
                  <c:v>【 導入効果の担保 】                  </c:v>
                </c:pt>
                <c:pt idx="1">
                  <c:v>A.ユーザー企業（n=30）</c:v>
                </c:pt>
                <c:pt idx="2">
                  <c:v>B.メーカー企業（n=30）</c:v>
                </c:pt>
                <c:pt idx="3">
                  <c:v>C.サブシステム提供企業（n=16）</c:v>
                </c:pt>
                <c:pt idx="4">
                  <c:v>D.サービス提供企業（n=  8）</c:v>
                </c:pt>
                <c:pt idx="5">
                  <c:v>【 現場の抵抗 】                    </c:v>
                </c:pt>
                <c:pt idx="6">
                  <c:v>A.ユーザー企業（n=20）</c:v>
                </c:pt>
                <c:pt idx="7">
                  <c:v>B.メーカー企業（n=21）</c:v>
                </c:pt>
                <c:pt idx="8">
                  <c:v>C.サブシステム提供企業（n=  8）</c:v>
                </c:pt>
                <c:pt idx="9">
                  <c:v>D.サービス提供企業（n=  6）</c:v>
                </c:pt>
                <c:pt idx="10">
                  <c:v>【 適用対象業務の選定 】                </c:v>
                </c:pt>
                <c:pt idx="11">
                  <c:v>A.ユーザー企業（n=11）</c:v>
                </c:pt>
                <c:pt idx="12">
                  <c:v>B.メーカー企業（n=13）</c:v>
                </c:pt>
                <c:pt idx="13">
                  <c:v>C.サブシステム提供企業（n=  5）</c:v>
                </c:pt>
                <c:pt idx="14">
                  <c:v>D.サービス提供企業（n=  4）</c:v>
                </c:pt>
                <c:pt idx="15">
                  <c:v>【 OT系DX取り組み事例に関する情報の取得 】     </c:v>
                </c:pt>
                <c:pt idx="16">
                  <c:v>A.ユーザー企業（n=  7）</c:v>
                </c:pt>
                <c:pt idx="17">
                  <c:v>B.メーカー企業（n=13）</c:v>
                </c:pt>
                <c:pt idx="18">
                  <c:v>C.サブシステム提供企業（n=  4）</c:v>
                </c:pt>
                <c:pt idx="19">
                  <c:v>D.サービス提供企業（n=  6）</c:v>
                </c:pt>
                <c:pt idx="20">
                  <c:v>【 OTのデジタル化に対する信頼性 】          </c:v>
                </c:pt>
                <c:pt idx="21">
                  <c:v>A.ユーザー企業（n=  9）</c:v>
                </c:pt>
                <c:pt idx="22">
                  <c:v>B.メーカー企業（n=10）</c:v>
                </c:pt>
                <c:pt idx="23">
                  <c:v>C.サブシステム提供企業（n=  4）</c:v>
                </c:pt>
                <c:pt idx="24">
                  <c:v>D.サービス提供企業（n=  2）</c:v>
                </c:pt>
              </c:strCache>
            </c:strRef>
          </c:cat>
          <c:val>
            <c:numRef>
              <c:f>'Q21.OT系DXに取り組む際の課題【ABCD】実施・準備中'!$T$32:$T$56</c:f>
              <c:numCache>
                <c:formatCode>0.0%</c:formatCode>
                <c:ptCount val="25"/>
                <c:pt idx="0" formatCode="General">
                  <c:v>0</c:v>
                </c:pt>
                <c:pt idx="1">
                  <c:v>0.10416666666666667</c:v>
                </c:pt>
                <c:pt idx="2">
                  <c:v>9.90990990990991E-2</c:v>
                </c:pt>
                <c:pt idx="3">
                  <c:v>0.13636363636363635</c:v>
                </c:pt>
                <c:pt idx="4">
                  <c:v>6.4516129032258063E-2</c:v>
                </c:pt>
                <c:pt idx="5" formatCode="General">
                  <c:v>0</c:v>
                </c:pt>
                <c:pt idx="6">
                  <c:v>7.2916666666666671E-2</c:v>
                </c:pt>
                <c:pt idx="7">
                  <c:v>3.6036036036036036E-2</c:v>
                </c:pt>
                <c:pt idx="8">
                  <c:v>6.8181818181818177E-2</c:v>
                </c:pt>
                <c:pt idx="9">
                  <c:v>3.2258064516129031E-2</c:v>
                </c:pt>
                <c:pt idx="10" formatCode="General">
                  <c:v>0</c:v>
                </c:pt>
                <c:pt idx="11">
                  <c:v>1.0416666666666666E-2</c:v>
                </c:pt>
                <c:pt idx="12">
                  <c:v>6.3063063063063057E-2</c:v>
                </c:pt>
                <c:pt idx="13">
                  <c:v>4.5454545454545456E-2</c:v>
                </c:pt>
                <c:pt idx="14">
                  <c:v>0</c:v>
                </c:pt>
                <c:pt idx="15" formatCode="General">
                  <c:v>0</c:v>
                </c:pt>
                <c:pt idx="16">
                  <c:v>4.1666666666666664E-2</c:v>
                </c:pt>
                <c:pt idx="17">
                  <c:v>3.6036036036036036E-2</c:v>
                </c:pt>
                <c:pt idx="18">
                  <c:v>4.5454545454545456E-2</c:v>
                </c:pt>
                <c:pt idx="19">
                  <c:v>9.6774193548387094E-2</c:v>
                </c:pt>
                <c:pt idx="20" formatCode="General">
                  <c:v>0</c:v>
                </c:pt>
                <c:pt idx="21">
                  <c:v>4.1666666666666664E-2</c:v>
                </c:pt>
                <c:pt idx="22">
                  <c:v>9.0090090090090089E-3</c:v>
                </c:pt>
                <c:pt idx="23">
                  <c:v>0</c:v>
                </c:pt>
                <c:pt idx="24">
                  <c:v>0</c:v>
                </c:pt>
              </c:numCache>
            </c:numRef>
          </c:val>
          <c:extLst>
            <c:ext xmlns:c16="http://schemas.microsoft.com/office/drawing/2014/chart" uri="{C3380CC4-5D6E-409C-BE32-E72D297353CC}">
              <c16:uniqueId val="{0000000B-77AA-4481-BF20-F9F90B56D860}"/>
            </c:ext>
          </c:extLst>
        </c:ser>
        <c:ser>
          <c:idx val="1"/>
          <c:order val="2"/>
          <c:tx>
            <c:strRef>
              <c:f>'Q21.OT系DXに取り組む際の課題【ABCD】実施・準備中'!$U$6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77AA-4481-BF20-F9F90B56D860}"/>
                </c:ext>
              </c:extLst>
            </c:dLbl>
            <c:dLbl>
              <c:idx val="5"/>
              <c:delete val="1"/>
              <c:extLst>
                <c:ext xmlns:c15="http://schemas.microsoft.com/office/drawing/2012/chart" uri="{CE6537A1-D6FC-4f65-9D91-7224C49458BB}"/>
                <c:ext xmlns:c16="http://schemas.microsoft.com/office/drawing/2014/chart" uri="{C3380CC4-5D6E-409C-BE32-E72D297353CC}">
                  <c16:uniqueId val="{0000000D-77AA-4481-BF20-F9F90B56D860}"/>
                </c:ext>
              </c:extLst>
            </c:dLbl>
            <c:dLbl>
              <c:idx val="10"/>
              <c:delete val="1"/>
              <c:extLst>
                <c:ext xmlns:c15="http://schemas.microsoft.com/office/drawing/2012/chart" uri="{CE6537A1-D6FC-4f65-9D91-7224C49458BB}"/>
                <c:ext xmlns:c16="http://schemas.microsoft.com/office/drawing/2014/chart" uri="{C3380CC4-5D6E-409C-BE32-E72D297353CC}">
                  <c16:uniqueId val="{0000000E-77AA-4481-BF20-F9F90B56D860}"/>
                </c:ext>
              </c:extLst>
            </c:dLbl>
            <c:dLbl>
              <c:idx val="11"/>
              <c:delete val="1"/>
              <c:extLst>
                <c:ext xmlns:c15="http://schemas.microsoft.com/office/drawing/2012/chart" uri="{CE6537A1-D6FC-4f65-9D91-7224C49458BB}"/>
                <c:ext xmlns:c16="http://schemas.microsoft.com/office/drawing/2014/chart" uri="{C3380CC4-5D6E-409C-BE32-E72D297353CC}">
                  <c16:uniqueId val="{00000033-77AA-4481-BF20-F9F90B56D860}"/>
                </c:ext>
              </c:extLst>
            </c:dLbl>
            <c:dLbl>
              <c:idx val="12"/>
              <c:delete val="1"/>
              <c:extLst>
                <c:ext xmlns:c15="http://schemas.microsoft.com/office/drawing/2012/chart" uri="{CE6537A1-D6FC-4f65-9D91-7224C49458BB}"/>
                <c:ext xmlns:c16="http://schemas.microsoft.com/office/drawing/2014/chart" uri="{C3380CC4-5D6E-409C-BE32-E72D297353CC}">
                  <c16:uniqueId val="{00000035-77AA-4481-BF20-F9F90B56D860}"/>
                </c:ext>
              </c:extLst>
            </c:dLbl>
            <c:dLbl>
              <c:idx val="13"/>
              <c:delete val="1"/>
              <c:extLst>
                <c:ext xmlns:c15="http://schemas.microsoft.com/office/drawing/2012/chart" uri="{CE6537A1-D6FC-4f65-9D91-7224C49458BB}"/>
                <c:ext xmlns:c16="http://schemas.microsoft.com/office/drawing/2014/chart" uri="{C3380CC4-5D6E-409C-BE32-E72D297353CC}">
                  <c16:uniqueId val="{0000001E-77AA-4481-BF20-F9F90B56D860}"/>
                </c:ext>
              </c:extLst>
            </c:dLbl>
            <c:dLbl>
              <c:idx val="14"/>
              <c:delete val="1"/>
              <c:extLst>
                <c:ext xmlns:c15="http://schemas.microsoft.com/office/drawing/2012/chart" uri="{CE6537A1-D6FC-4f65-9D91-7224C49458BB}"/>
                <c:ext xmlns:c16="http://schemas.microsoft.com/office/drawing/2014/chart" uri="{C3380CC4-5D6E-409C-BE32-E72D297353CC}">
                  <c16:uniqueId val="{0000001B-77AA-4481-BF20-F9F90B56D860}"/>
                </c:ext>
              </c:extLst>
            </c:dLbl>
            <c:dLbl>
              <c:idx val="15"/>
              <c:delete val="1"/>
              <c:extLst>
                <c:ext xmlns:c15="http://schemas.microsoft.com/office/drawing/2012/chart" uri="{CE6537A1-D6FC-4f65-9D91-7224C49458BB}"/>
                <c:ext xmlns:c16="http://schemas.microsoft.com/office/drawing/2014/chart" uri="{C3380CC4-5D6E-409C-BE32-E72D297353CC}">
                  <c16:uniqueId val="{0000000F-77AA-4481-BF20-F9F90B56D860}"/>
                </c:ext>
              </c:extLst>
            </c:dLbl>
            <c:dLbl>
              <c:idx val="16"/>
              <c:delete val="1"/>
              <c:extLst>
                <c:ext xmlns:c15="http://schemas.microsoft.com/office/drawing/2012/chart" uri="{CE6537A1-D6FC-4f65-9D91-7224C49458BB}"/>
                <c:ext xmlns:c16="http://schemas.microsoft.com/office/drawing/2014/chart" uri="{C3380CC4-5D6E-409C-BE32-E72D297353CC}">
                  <c16:uniqueId val="{00000021-77AA-4481-BF20-F9F90B56D860}"/>
                </c:ext>
              </c:extLst>
            </c:dLbl>
            <c:dLbl>
              <c:idx val="17"/>
              <c:delete val="1"/>
              <c:extLst>
                <c:ext xmlns:c15="http://schemas.microsoft.com/office/drawing/2012/chart" uri="{CE6537A1-D6FC-4f65-9D91-7224C49458BB}"/>
                <c:ext xmlns:c16="http://schemas.microsoft.com/office/drawing/2014/chart" uri="{C3380CC4-5D6E-409C-BE32-E72D297353CC}">
                  <c16:uniqueId val="{00000031-77AA-4481-BF20-F9F90B56D860}"/>
                </c:ext>
              </c:extLst>
            </c:dLbl>
            <c:dLbl>
              <c:idx val="18"/>
              <c:delete val="1"/>
              <c:extLst>
                <c:ext xmlns:c15="http://schemas.microsoft.com/office/drawing/2012/chart" uri="{CE6537A1-D6FC-4f65-9D91-7224C49458BB}"/>
                <c:ext xmlns:c16="http://schemas.microsoft.com/office/drawing/2014/chart" uri="{C3380CC4-5D6E-409C-BE32-E72D297353CC}">
                  <c16:uniqueId val="{00000024-77AA-4481-BF20-F9F90B56D860}"/>
                </c:ext>
              </c:extLst>
            </c:dLbl>
            <c:dLbl>
              <c:idx val="19"/>
              <c:delete val="1"/>
              <c:extLst>
                <c:ext xmlns:c15="http://schemas.microsoft.com/office/drawing/2012/chart" uri="{CE6537A1-D6FC-4f65-9D91-7224C49458BB}"/>
                <c:ext xmlns:c16="http://schemas.microsoft.com/office/drawing/2014/chart" uri="{C3380CC4-5D6E-409C-BE32-E72D297353CC}">
                  <c16:uniqueId val="{0000002E-77AA-4481-BF20-F9F90B56D860}"/>
                </c:ext>
              </c:extLst>
            </c:dLbl>
            <c:dLbl>
              <c:idx val="20"/>
              <c:delete val="1"/>
              <c:extLst>
                <c:ext xmlns:c15="http://schemas.microsoft.com/office/drawing/2012/chart" uri="{CE6537A1-D6FC-4f65-9D91-7224C49458BB}"/>
                <c:ext xmlns:c16="http://schemas.microsoft.com/office/drawing/2014/chart" uri="{C3380CC4-5D6E-409C-BE32-E72D297353CC}">
                  <c16:uniqueId val="{00000010-77AA-4481-BF20-F9F90B56D860}"/>
                </c:ext>
              </c:extLst>
            </c:dLbl>
            <c:dLbl>
              <c:idx val="21"/>
              <c:delete val="1"/>
              <c:extLst>
                <c:ext xmlns:c15="http://schemas.microsoft.com/office/drawing/2012/chart" uri="{CE6537A1-D6FC-4f65-9D91-7224C49458BB}"/>
                <c:ext xmlns:c16="http://schemas.microsoft.com/office/drawing/2014/chart" uri="{C3380CC4-5D6E-409C-BE32-E72D297353CC}">
                  <c16:uniqueId val="{0000002A-77AA-4481-BF20-F9F90B56D860}"/>
                </c:ext>
              </c:extLst>
            </c:dLbl>
            <c:dLbl>
              <c:idx val="22"/>
              <c:delete val="1"/>
              <c:extLst>
                <c:ext xmlns:c15="http://schemas.microsoft.com/office/drawing/2012/chart" uri="{CE6537A1-D6FC-4f65-9D91-7224C49458BB}"/>
                <c:ext xmlns:c16="http://schemas.microsoft.com/office/drawing/2014/chart" uri="{C3380CC4-5D6E-409C-BE32-E72D297353CC}">
                  <c16:uniqueId val="{0000002C-77AA-4481-BF20-F9F90B56D860}"/>
                </c:ext>
              </c:extLst>
            </c:dLbl>
            <c:dLbl>
              <c:idx val="23"/>
              <c:delete val="1"/>
              <c:extLst>
                <c:ext xmlns:c15="http://schemas.microsoft.com/office/drawing/2012/chart" uri="{CE6537A1-D6FC-4f65-9D91-7224C49458BB}"/>
                <c:ext xmlns:c16="http://schemas.microsoft.com/office/drawing/2014/chart" uri="{C3380CC4-5D6E-409C-BE32-E72D297353CC}">
                  <c16:uniqueId val="{00000016-77AA-4481-BF20-F9F90B56D860}"/>
                </c:ext>
              </c:extLst>
            </c:dLbl>
            <c:dLbl>
              <c:idx val="24"/>
              <c:delete val="1"/>
              <c:extLst>
                <c:ext xmlns:c15="http://schemas.microsoft.com/office/drawing/2012/chart" uri="{CE6537A1-D6FC-4f65-9D91-7224C49458BB}"/>
                <c:ext xmlns:c16="http://schemas.microsoft.com/office/drawing/2014/chart" uri="{C3380CC4-5D6E-409C-BE32-E72D297353CC}">
                  <c16:uniqueId val="{00000013-77AA-4481-BF20-F9F90B56D860}"/>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'Q21.OT系DXに取り組む際の課題【ABCD】実施・準備中'!$R$32:$R$56</c:f>
              <c:strCache>
                <c:ptCount val="25"/>
                <c:pt idx="0">
                  <c:v>【 導入効果の担保 】                  </c:v>
                </c:pt>
                <c:pt idx="1">
                  <c:v>A.ユーザー企業（n=30）</c:v>
                </c:pt>
                <c:pt idx="2">
                  <c:v>B.メーカー企業（n=30）</c:v>
                </c:pt>
                <c:pt idx="3">
                  <c:v>C.サブシステム提供企業（n=16）</c:v>
                </c:pt>
                <c:pt idx="4">
                  <c:v>D.サービス提供企業（n=  8）</c:v>
                </c:pt>
                <c:pt idx="5">
                  <c:v>【 現場の抵抗 】                    </c:v>
                </c:pt>
                <c:pt idx="6">
                  <c:v>A.ユーザー企業（n=20）</c:v>
                </c:pt>
                <c:pt idx="7">
                  <c:v>B.メーカー企業（n=21）</c:v>
                </c:pt>
                <c:pt idx="8">
                  <c:v>C.サブシステム提供企業（n=  8）</c:v>
                </c:pt>
                <c:pt idx="9">
                  <c:v>D.サービス提供企業（n=  6）</c:v>
                </c:pt>
                <c:pt idx="10">
                  <c:v>【 適用対象業務の選定 】                </c:v>
                </c:pt>
                <c:pt idx="11">
                  <c:v>A.ユーザー企業（n=11）</c:v>
                </c:pt>
                <c:pt idx="12">
                  <c:v>B.メーカー企業（n=13）</c:v>
                </c:pt>
                <c:pt idx="13">
                  <c:v>C.サブシステム提供企業（n=  5）</c:v>
                </c:pt>
                <c:pt idx="14">
                  <c:v>D.サービス提供企業（n=  4）</c:v>
                </c:pt>
                <c:pt idx="15">
                  <c:v>【 OT系DX取り組み事例に関する情報の取得 】     </c:v>
                </c:pt>
                <c:pt idx="16">
                  <c:v>A.ユーザー企業（n=  7）</c:v>
                </c:pt>
                <c:pt idx="17">
                  <c:v>B.メーカー企業（n=13）</c:v>
                </c:pt>
                <c:pt idx="18">
                  <c:v>C.サブシステム提供企業（n=  4）</c:v>
                </c:pt>
                <c:pt idx="19">
                  <c:v>D.サービス提供企業（n=  6）</c:v>
                </c:pt>
                <c:pt idx="20">
                  <c:v>【 OTのデジタル化に対する信頼性 】          </c:v>
                </c:pt>
                <c:pt idx="21">
                  <c:v>A.ユーザー企業（n=  9）</c:v>
                </c:pt>
                <c:pt idx="22">
                  <c:v>B.メーカー企業（n=10）</c:v>
                </c:pt>
                <c:pt idx="23">
                  <c:v>C.サブシステム提供企業（n=  4）</c:v>
                </c:pt>
                <c:pt idx="24">
                  <c:v>D.サービス提供企業（n=  2）</c:v>
                </c:pt>
              </c:strCache>
            </c:strRef>
          </c:cat>
          <c:val>
            <c:numRef>
              <c:f>'Q21.OT系DXに取り組む際の課題【ABCD】実施・準備中'!$U$32:$U$56</c:f>
              <c:numCache>
                <c:formatCode>0.0%</c:formatCode>
                <c:ptCount val="25"/>
                <c:pt idx="0" formatCode="General">
                  <c:v>0</c:v>
                </c:pt>
                <c:pt idx="1">
                  <c:v>0.16666666666666666</c:v>
                </c:pt>
                <c:pt idx="2">
                  <c:v>0.13541666666666666</c:v>
                </c:pt>
                <c:pt idx="3">
                  <c:v>0.15909090909090909</c:v>
                </c:pt>
                <c:pt idx="4">
                  <c:v>0.16129032258064516</c:v>
                </c:pt>
                <c:pt idx="5" formatCode="General">
                  <c:v>0</c:v>
                </c:pt>
                <c:pt idx="6">
                  <c:v>0.11458333333333333</c:v>
                </c:pt>
                <c:pt idx="7">
                  <c:v>0.125</c:v>
                </c:pt>
                <c:pt idx="8">
                  <c:v>6.8181818181818177E-2</c:v>
                </c:pt>
                <c:pt idx="9">
                  <c:v>9.6774193548387094E-2</c:v>
                </c:pt>
                <c:pt idx="10" formatCode="General">
                  <c:v>0</c:v>
                </c:pt>
                <c:pt idx="11">
                  <c:v>7.2916666666666671E-2</c:v>
                </c:pt>
                <c:pt idx="12">
                  <c:v>5.2083333333333336E-2</c:v>
                </c:pt>
                <c:pt idx="13">
                  <c:v>6.8181818181818177E-2</c:v>
                </c:pt>
                <c:pt idx="14">
                  <c:v>6.4516129032258063E-2</c:v>
                </c:pt>
                <c:pt idx="15" formatCode="General">
                  <c:v>0</c:v>
                </c:pt>
                <c:pt idx="16">
                  <c:v>2.0833333333333332E-2</c:v>
                </c:pt>
                <c:pt idx="17">
                  <c:v>7.2916666666666671E-2</c:v>
                </c:pt>
                <c:pt idx="18">
                  <c:v>4.5454545454545456E-2</c:v>
                </c:pt>
                <c:pt idx="19">
                  <c:v>6.4516129032258063E-2</c:v>
                </c:pt>
                <c:pt idx="20" formatCode="General">
                  <c:v>0</c:v>
                </c:pt>
                <c:pt idx="21">
                  <c:v>4.1666666666666664E-2</c:v>
                </c:pt>
                <c:pt idx="22">
                  <c:v>8.3333333333333329E-2</c:v>
                </c:pt>
                <c:pt idx="23">
                  <c:v>9.0909090909090912E-2</c:v>
                </c:pt>
                <c:pt idx="24">
                  <c:v>6.4516129032258063E-2</c:v>
                </c:pt>
              </c:numCache>
            </c:numRef>
          </c:val>
          <c:extLst>
            <c:ext xmlns:c16="http://schemas.microsoft.com/office/drawing/2014/chart" uri="{C3380CC4-5D6E-409C-BE32-E72D297353CC}">
              <c16:uniqueId val="{00000011-77AA-4481-BF20-F9F90B56D860}"/>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1366973180076643"/>
          <c:y val="0.70316027777777779"/>
          <c:w val="0.10978497447562523"/>
          <c:h val="9.15178160919540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'Q21.OT系DXに取り組む際の課題（従業員別）'!$J$53</c:f>
          <c:strCache>
            <c:ptCount val="1"/>
            <c:pt idx="0">
              <c:v>20人以下 (N=219)
21人以上100人以下 (N=237)
101人以上 (N=200)</c:v>
            </c:pt>
          </c:strCache>
        </c:strRef>
      </c:tx>
      <c:layout>
        <c:manualLayout>
          <c:xMode val="edge"/>
          <c:yMode val="edge"/>
          <c:x val="0.65563588145160445"/>
          <c:y val="0.8550352670126016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'Q21.OT系DXに取り組む際の課題（従業員別）'!$S$6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'Q21.OT系DXに取り組む際の課題（従業員別）'!$R$7:$R$46</c:f>
              <c:strCache>
                <c:ptCount val="40"/>
                <c:pt idx="0">
                  <c:v>【 設備投資 】                     </c:v>
                </c:pt>
                <c:pt idx="1">
                  <c:v>20人以下（n=109）</c:v>
                </c:pt>
                <c:pt idx="2">
                  <c:v>21人以上100人以下（n=126）</c:v>
                </c:pt>
                <c:pt idx="3">
                  <c:v>101人以上（n=85）</c:v>
                </c:pt>
                <c:pt idx="4">
                  <c:v>【 OT系DX推進人材の育成・確保 】          </c:v>
                </c:pt>
                <c:pt idx="5">
                  <c:v>20人以下（n=117）</c:v>
                </c:pt>
                <c:pt idx="6">
                  <c:v>21人以上100人以下（n=142）</c:v>
                </c:pt>
                <c:pt idx="7">
                  <c:v>101人以上（n=126）</c:v>
                </c:pt>
                <c:pt idx="8">
                  <c:v>【 運用コスト 】                    </c:v>
                </c:pt>
                <c:pt idx="9">
                  <c:v>20人以下（n=111）</c:v>
                </c:pt>
                <c:pt idx="10">
                  <c:v>21人以上100人以下（n=116）</c:v>
                </c:pt>
                <c:pt idx="11">
                  <c:v>101人以上（n=71）</c:v>
                </c:pt>
                <c:pt idx="12">
                  <c:v>【 自社内におけるOTのデジタル化についての理解 】   </c:v>
                </c:pt>
                <c:pt idx="13">
                  <c:v>20人以下（n=50）</c:v>
                </c:pt>
                <c:pt idx="14">
                  <c:v>21人以上100人以下（n=82）</c:v>
                </c:pt>
                <c:pt idx="15">
                  <c:v>101人以上（n=78）</c:v>
                </c:pt>
                <c:pt idx="16">
                  <c:v>【 顧客・取引先におけるOTのデジタル化についての理解 】</c:v>
                </c:pt>
                <c:pt idx="17">
                  <c:v>20人以下（n=58）</c:v>
                </c:pt>
                <c:pt idx="18">
                  <c:v>21人以上100人以下（n=46）</c:v>
                </c:pt>
                <c:pt idx="19">
                  <c:v>101人以上（n=30）</c:v>
                </c:pt>
                <c:pt idx="20">
                  <c:v>【 導入効果の担保 】                  </c:v>
                </c:pt>
                <c:pt idx="21">
                  <c:v>20人以下（n=61）</c:v>
                </c:pt>
                <c:pt idx="22">
                  <c:v>21人以上100人以下（n=62）</c:v>
                </c:pt>
                <c:pt idx="23">
                  <c:v>101人以上（n=78）</c:v>
                </c:pt>
                <c:pt idx="24">
                  <c:v>【 現場の抵抗 】                    </c:v>
                </c:pt>
                <c:pt idx="25">
                  <c:v>20人以下（n=30）</c:v>
                </c:pt>
                <c:pt idx="26">
                  <c:v>21人以上100人以下（n=40）</c:v>
                </c:pt>
                <c:pt idx="27">
                  <c:v>101人以上（n=37）</c:v>
                </c:pt>
                <c:pt idx="28">
                  <c:v>【 適用対象業務の選定 】                </c:v>
                </c:pt>
                <c:pt idx="29">
                  <c:v>20人以下（n=30）</c:v>
                </c:pt>
                <c:pt idx="30">
                  <c:v>21人以上100人以下（n=21）</c:v>
                </c:pt>
                <c:pt idx="31">
                  <c:v>101人以上（n=27）</c:v>
                </c:pt>
                <c:pt idx="32">
                  <c:v>【 OT系DX取り組み事例に関する情報の取得 】     </c:v>
                </c:pt>
                <c:pt idx="33">
                  <c:v>20人以下（n=40）</c:v>
                </c:pt>
                <c:pt idx="34">
                  <c:v>21人以上100人以下（n=28）</c:v>
                </c:pt>
                <c:pt idx="35">
                  <c:v>101人以上（n=22）</c:v>
                </c:pt>
                <c:pt idx="36">
                  <c:v>【 OTのデジタル化に対する信頼性 】          </c:v>
                </c:pt>
                <c:pt idx="37">
                  <c:v>20人以下（n=13）</c:v>
                </c:pt>
                <c:pt idx="38">
                  <c:v>21人以上100人以下（n=18）</c:v>
                </c:pt>
                <c:pt idx="39">
                  <c:v>101人以上（n=16）</c:v>
                </c:pt>
              </c:strCache>
            </c:strRef>
          </c:cat>
          <c:val>
            <c:numRef>
              <c:f>'Q21.OT系DXに取り組む際の課題（従業員別）'!$S$7:$S$46</c:f>
              <c:numCache>
                <c:formatCode>0.0%</c:formatCode>
                <c:ptCount val="40"/>
                <c:pt idx="0" formatCode="General">
                  <c:v>0</c:v>
                </c:pt>
                <c:pt idx="1">
                  <c:v>0.35159817351598172</c:v>
                </c:pt>
                <c:pt idx="2">
                  <c:v>0.32911392405063289</c:v>
                </c:pt>
                <c:pt idx="3">
                  <c:v>0.23499999999999999</c:v>
                </c:pt>
                <c:pt idx="4" formatCode="General">
                  <c:v>0</c:v>
                </c:pt>
                <c:pt idx="5">
                  <c:v>0.22831050228310501</c:v>
                </c:pt>
                <c:pt idx="6">
                  <c:v>0.24894514767932491</c:v>
                </c:pt>
                <c:pt idx="7">
                  <c:v>0.37</c:v>
                </c:pt>
                <c:pt idx="8" formatCode="General">
                  <c:v>0</c:v>
                </c:pt>
                <c:pt idx="9">
                  <c:v>0.13698630136986301</c:v>
                </c:pt>
                <c:pt idx="10">
                  <c:v>0.12658227848101267</c:v>
                </c:pt>
                <c:pt idx="11">
                  <c:v>0.06</c:v>
                </c:pt>
                <c:pt idx="12" formatCode="General">
                  <c:v>0</c:v>
                </c:pt>
                <c:pt idx="13">
                  <c:v>3.6529680365296802E-2</c:v>
                </c:pt>
                <c:pt idx="14">
                  <c:v>0.11814345991561181</c:v>
                </c:pt>
                <c:pt idx="15">
                  <c:v>0.105</c:v>
                </c:pt>
                <c:pt idx="16" formatCode="General">
                  <c:v>0</c:v>
                </c:pt>
                <c:pt idx="17">
                  <c:v>0.11872146118721461</c:v>
                </c:pt>
                <c:pt idx="18">
                  <c:v>7.1729957805907171E-2</c:v>
                </c:pt>
                <c:pt idx="19">
                  <c:v>4.4999999999999998E-2</c:v>
                </c:pt>
                <c:pt idx="20" formatCode="General">
                  <c:v>0</c:v>
                </c:pt>
                <c:pt idx="21">
                  <c:v>4.5662100456621002E-2</c:v>
                </c:pt>
                <c:pt idx="22">
                  <c:v>1.6877637130801686E-2</c:v>
                </c:pt>
                <c:pt idx="23">
                  <c:v>9.5000000000000001E-2</c:v>
                </c:pt>
                <c:pt idx="24" formatCode="General">
                  <c:v>0</c:v>
                </c:pt>
                <c:pt idx="25">
                  <c:v>1.8264840182648401E-2</c:v>
                </c:pt>
                <c:pt idx="26">
                  <c:v>5.4852320675105488E-2</c:v>
                </c:pt>
                <c:pt idx="27">
                  <c:v>2.5000000000000001E-2</c:v>
                </c:pt>
                <c:pt idx="28" formatCode="General">
                  <c:v>0</c:v>
                </c:pt>
                <c:pt idx="29">
                  <c:v>4.1095890410958902E-2</c:v>
                </c:pt>
                <c:pt idx="30">
                  <c:v>2.5316455696202531E-2</c:v>
                </c:pt>
                <c:pt idx="31">
                  <c:v>0.02</c:v>
                </c:pt>
                <c:pt idx="32" formatCode="General">
                  <c:v>0</c:v>
                </c:pt>
                <c:pt idx="33">
                  <c:v>1.8264840182648401E-2</c:v>
                </c:pt>
                <c:pt idx="34">
                  <c:v>0</c:v>
                </c:pt>
                <c:pt idx="35">
                  <c:v>2.5000000000000001E-2</c:v>
                </c:pt>
                <c:pt idx="36" formatCode="General">
                  <c:v>0</c:v>
                </c:pt>
                <c:pt idx="37">
                  <c:v>0</c:v>
                </c:pt>
                <c:pt idx="38">
                  <c:v>4.2194092827004216E-3</c:v>
                </c:pt>
                <c:pt idx="39">
                  <c:v>0.02</c:v>
                </c:pt>
              </c:numCache>
            </c:numRef>
          </c:val>
          <c:extLst>
            <c:ext xmlns:c16="http://schemas.microsoft.com/office/drawing/2014/chart" uri="{C3380CC4-5D6E-409C-BE32-E72D297353CC}">
              <c16:uniqueId val="{00000014-914D-46C5-A462-05D48ED27C3F}"/>
            </c:ext>
          </c:extLst>
        </c:ser>
        <c:ser>
          <c:idx val="2"/>
          <c:order val="1"/>
          <c:tx>
            <c:strRef>
              <c:f>'Q21.OT系DXに取り組む際の課題（従業員別）'!$T$6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'Q21.OT系DXに取り組む際の課題（従業員別）'!$R$7:$R$46</c:f>
              <c:strCache>
                <c:ptCount val="40"/>
                <c:pt idx="0">
                  <c:v>【 設備投資 】                     </c:v>
                </c:pt>
                <c:pt idx="1">
                  <c:v>20人以下（n=109）</c:v>
                </c:pt>
                <c:pt idx="2">
                  <c:v>21人以上100人以下（n=126）</c:v>
                </c:pt>
                <c:pt idx="3">
                  <c:v>101人以上（n=85）</c:v>
                </c:pt>
                <c:pt idx="4">
                  <c:v>【 OT系DX推進人材の育成・確保 】          </c:v>
                </c:pt>
                <c:pt idx="5">
                  <c:v>20人以下（n=117）</c:v>
                </c:pt>
                <c:pt idx="6">
                  <c:v>21人以上100人以下（n=142）</c:v>
                </c:pt>
                <c:pt idx="7">
                  <c:v>101人以上（n=126）</c:v>
                </c:pt>
                <c:pt idx="8">
                  <c:v>【 運用コスト 】                    </c:v>
                </c:pt>
                <c:pt idx="9">
                  <c:v>20人以下（n=111）</c:v>
                </c:pt>
                <c:pt idx="10">
                  <c:v>21人以上100人以下（n=116）</c:v>
                </c:pt>
                <c:pt idx="11">
                  <c:v>101人以上（n=71）</c:v>
                </c:pt>
                <c:pt idx="12">
                  <c:v>【 自社内におけるOTのデジタル化についての理解 】   </c:v>
                </c:pt>
                <c:pt idx="13">
                  <c:v>20人以下（n=50）</c:v>
                </c:pt>
                <c:pt idx="14">
                  <c:v>21人以上100人以下（n=82）</c:v>
                </c:pt>
                <c:pt idx="15">
                  <c:v>101人以上（n=78）</c:v>
                </c:pt>
                <c:pt idx="16">
                  <c:v>【 顧客・取引先におけるOTのデジタル化についての理解 】</c:v>
                </c:pt>
                <c:pt idx="17">
                  <c:v>20人以下（n=58）</c:v>
                </c:pt>
                <c:pt idx="18">
                  <c:v>21人以上100人以下（n=46）</c:v>
                </c:pt>
                <c:pt idx="19">
                  <c:v>101人以上（n=30）</c:v>
                </c:pt>
                <c:pt idx="20">
                  <c:v>【 導入効果の担保 】                  </c:v>
                </c:pt>
                <c:pt idx="21">
                  <c:v>20人以下（n=61）</c:v>
                </c:pt>
                <c:pt idx="22">
                  <c:v>21人以上100人以下（n=62）</c:v>
                </c:pt>
                <c:pt idx="23">
                  <c:v>101人以上（n=78）</c:v>
                </c:pt>
                <c:pt idx="24">
                  <c:v>【 現場の抵抗 】                    </c:v>
                </c:pt>
                <c:pt idx="25">
                  <c:v>20人以下（n=30）</c:v>
                </c:pt>
                <c:pt idx="26">
                  <c:v>21人以上100人以下（n=40）</c:v>
                </c:pt>
                <c:pt idx="27">
                  <c:v>101人以上（n=37）</c:v>
                </c:pt>
                <c:pt idx="28">
                  <c:v>【 適用対象業務の選定 】                </c:v>
                </c:pt>
                <c:pt idx="29">
                  <c:v>20人以下（n=30）</c:v>
                </c:pt>
                <c:pt idx="30">
                  <c:v>21人以上100人以下（n=21）</c:v>
                </c:pt>
                <c:pt idx="31">
                  <c:v>101人以上（n=27）</c:v>
                </c:pt>
                <c:pt idx="32">
                  <c:v>【 OT系DX取り組み事例に関する情報の取得 】     </c:v>
                </c:pt>
                <c:pt idx="33">
                  <c:v>20人以下（n=40）</c:v>
                </c:pt>
                <c:pt idx="34">
                  <c:v>21人以上100人以下（n=28）</c:v>
                </c:pt>
                <c:pt idx="35">
                  <c:v>101人以上（n=22）</c:v>
                </c:pt>
                <c:pt idx="36">
                  <c:v>【 OTのデジタル化に対する信頼性 】          </c:v>
                </c:pt>
                <c:pt idx="37">
                  <c:v>20人以下（n=13）</c:v>
                </c:pt>
                <c:pt idx="38">
                  <c:v>21人以上100人以下（n=18）</c:v>
                </c:pt>
                <c:pt idx="39">
                  <c:v>101人以上（n=16）</c:v>
                </c:pt>
              </c:strCache>
            </c:strRef>
          </c:cat>
          <c:val>
            <c:numRef>
              <c:f>'Q21.OT系DXに取り組む際の課題（従業員別）'!$T$7:$T$46</c:f>
              <c:numCache>
                <c:formatCode>0.0%</c:formatCode>
                <c:ptCount val="40"/>
                <c:pt idx="0" formatCode="General">
                  <c:v>0</c:v>
                </c:pt>
                <c:pt idx="1">
                  <c:v>5.9360730593607303E-2</c:v>
                </c:pt>
                <c:pt idx="2">
                  <c:v>8.8607594936708861E-2</c:v>
                </c:pt>
                <c:pt idx="3">
                  <c:v>0.1</c:v>
                </c:pt>
                <c:pt idx="4" formatCode="General">
                  <c:v>0</c:v>
                </c:pt>
                <c:pt idx="5">
                  <c:v>0.18721461187214611</c:v>
                </c:pt>
                <c:pt idx="6">
                  <c:v>0.19831223628691982</c:v>
                </c:pt>
                <c:pt idx="7">
                  <c:v>0.13</c:v>
                </c:pt>
                <c:pt idx="8" formatCode="General">
                  <c:v>0</c:v>
                </c:pt>
                <c:pt idx="9">
                  <c:v>0.26940639269406391</c:v>
                </c:pt>
                <c:pt idx="10">
                  <c:v>0.27004219409282698</c:v>
                </c:pt>
                <c:pt idx="11">
                  <c:v>0.19</c:v>
                </c:pt>
                <c:pt idx="12" formatCode="General">
                  <c:v>0</c:v>
                </c:pt>
                <c:pt idx="13">
                  <c:v>0.1050228310502283</c:v>
                </c:pt>
                <c:pt idx="14">
                  <c:v>0.14345991561181434</c:v>
                </c:pt>
                <c:pt idx="15">
                  <c:v>0.17499999999999999</c:v>
                </c:pt>
                <c:pt idx="16" formatCode="General">
                  <c:v>0</c:v>
                </c:pt>
                <c:pt idx="17">
                  <c:v>8.2191780821917804E-2</c:v>
                </c:pt>
                <c:pt idx="18">
                  <c:v>5.9071729957805907E-2</c:v>
                </c:pt>
                <c:pt idx="19">
                  <c:v>5.5E-2</c:v>
                </c:pt>
                <c:pt idx="20" formatCode="General">
                  <c:v>0</c:v>
                </c:pt>
                <c:pt idx="21">
                  <c:v>9.5890410958904104E-2</c:v>
                </c:pt>
                <c:pt idx="22">
                  <c:v>8.0168776371308023E-2</c:v>
                </c:pt>
                <c:pt idx="23">
                  <c:v>0.115</c:v>
                </c:pt>
                <c:pt idx="24" formatCode="General">
                  <c:v>0</c:v>
                </c:pt>
                <c:pt idx="25">
                  <c:v>3.6529680365296802E-2</c:v>
                </c:pt>
                <c:pt idx="26">
                  <c:v>2.9535864978902954E-2</c:v>
                </c:pt>
                <c:pt idx="27">
                  <c:v>0.06</c:v>
                </c:pt>
                <c:pt idx="28" formatCode="General">
                  <c:v>0</c:v>
                </c:pt>
                <c:pt idx="29">
                  <c:v>4.5662100456621002E-2</c:v>
                </c:pt>
                <c:pt idx="30">
                  <c:v>2.1097046413502109E-2</c:v>
                </c:pt>
                <c:pt idx="31">
                  <c:v>0.04</c:v>
                </c:pt>
                <c:pt idx="32" formatCode="General">
                  <c:v>0</c:v>
                </c:pt>
                <c:pt idx="33">
                  <c:v>5.9360730593607303E-2</c:v>
                </c:pt>
                <c:pt idx="34">
                  <c:v>6.7510548523206745E-2</c:v>
                </c:pt>
                <c:pt idx="35">
                  <c:v>7.0000000000000007E-2</c:v>
                </c:pt>
                <c:pt idx="36" formatCode="General">
                  <c:v>0</c:v>
                </c:pt>
                <c:pt idx="37">
                  <c:v>4.5662100456621002E-3</c:v>
                </c:pt>
                <c:pt idx="38">
                  <c:v>1.6877637130801686E-2</c:v>
                </c:pt>
                <c:pt idx="39">
                  <c:v>1.4999999999999999E-2</c:v>
                </c:pt>
              </c:numCache>
            </c:numRef>
          </c:val>
          <c:extLst>
            <c:ext xmlns:c16="http://schemas.microsoft.com/office/drawing/2014/chart" uri="{C3380CC4-5D6E-409C-BE32-E72D297353CC}">
              <c16:uniqueId val="{0000002D-914D-46C5-A462-05D48ED27C3F}"/>
            </c:ext>
          </c:extLst>
        </c:ser>
        <c:ser>
          <c:idx val="1"/>
          <c:order val="2"/>
          <c:tx>
            <c:strRef>
              <c:f>'Q21.OT系DXに取り組む際の課題（従業員別）'!$U$6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'Q21.OT系DXに取り組む際の課題（従業員別）'!$R$7:$R$46</c:f>
              <c:strCache>
                <c:ptCount val="40"/>
                <c:pt idx="0">
                  <c:v>【 設備投資 】                     </c:v>
                </c:pt>
                <c:pt idx="1">
                  <c:v>20人以下（n=109）</c:v>
                </c:pt>
                <c:pt idx="2">
                  <c:v>21人以上100人以下（n=126）</c:v>
                </c:pt>
                <c:pt idx="3">
                  <c:v>101人以上（n=85）</c:v>
                </c:pt>
                <c:pt idx="4">
                  <c:v>【 OT系DX推進人材の育成・確保 】          </c:v>
                </c:pt>
                <c:pt idx="5">
                  <c:v>20人以下（n=117）</c:v>
                </c:pt>
                <c:pt idx="6">
                  <c:v>21人以上100人以下（n=142）</c:v>
                </c:pt>
                <c:pt idx="7">
                  <c:v>101人以上（n=126）</c:v>
                </c:pt>
                <c:pt idx="8">
                  <c:v>【 運用コスト 】                    </c:v>
                </c:pt>
                <c:pt idx="9">
                  <c:v>20人以下（n=111）</c:v>
                </c:pt>
                <c:pt idx="10">
                  <c:v>21人以上100人以下（n=116）</c:v>
                </c:pt>
                <c:pt idx="11">
                  <c:v>101人以上（n=71）</c:v>
                </c:pt>
                <c:pt idx="12">
                  <c:v>【 自社内におけるOTのデジタル化についての理解 】   </c:v>
                </c:pt>
                <c:pt idx="13">
                  <c:v>20人以下（n=50）</c:v>
                </c:pt>
                <c:pt idx="14">
                  <c:v>21人以上100人以下（n=82）</c:v>
                </c:pt>
                <c:pt idx="15">
                  <c:v>101人以上（n=78）</c:v>
                </c:pt>
                <c:pt idx="16">
                  <c:v>【 顧客・取引先におけるOTのデジタル化についての理解 】</c:v>
                </c:pt>
                <c:pt idx="17">
                  <c:v>20人以下（n=58）</c:v>
                </c:pt>
                <c:pt idx="18">
                  <c:v>21人以上100人以下（n=46）</c:v>
                </c:pt>
                <c:pt idx="19">
                  <c:v>101人以上（n=30）</c:v>
                </c:pt>
                <c:pt idx="20">
                  <c:v>【 導入効果の担保 】                  </c:v>
                </c:pt>
                <c:pt idx="21">
                  <c:v>20人以下（n=61）</c:v>
                </c:pt>
                <c:pt idx="22">
                  <c:v>21人以上100人以下（n=62）</c:v>
                </c:pt>
                <c:pt idx="23">
                  <c:v>101人以上（n=78）</c:v>
                </c:pt>
                <c:pt idx="24">
                  <c:v>【 現場の抵抗 】                    </c:v>
                </c:pt>
                <c:pt idx="25">
                  <c:v>20人以下（n=30）</c:v>
                </c:pt>
                <c:pt idx="26">
                  <c:v>21人以上100人以下（n=40）</c:v>
                </c:pt>
                <c:pt idx="27">
                  <c:v>101人以上（n=37）</c:v>
                </c:pt>
                <c:pt idx="28">
                  <c:v>【 適用対象業務の選定 】                </c:v>
                </c:pt>
                <c:pt idx="29">
                  <c:v>20人以下（n=30）</c:v>
                </c:pt>
                <c:pt idx="30">
                  <c:v>21人以上100人以下（n=21）</c:v>
                </c:pt>
                <c:pt idx="31">
                  <c:v>101人以上（n=27）</c:v>
                </c:pt>
                <c:pt idx="32">
                  <c:v>【 OT系DX取り組み事例に関する情報の取得 】     </c:v>
                </c:pt>
                <c:pt idx="33">
                  <c:v>20人以下（n=40）</c:v>
                </c:pt>
                <c:pt idx="34">
                  <c:v>21人以上100人以下（n=28）</c:v>
                </c:pt>
                <c:pt idx="35">
                  <c:v>101人以上（n=22）</c:v>
                </c:pt>
                <c:pt idx="36">
                  <c:v>【 OTのデジタル化に対する信頼性 】          </c:v>
                </c:pt>
                <c:pt idx="37">
                  <c:v>20人以下（n=13）</c:v>
                </c:pt>
                <c:pt idx="38">
                  <c:v>21人以上100人以下（n=18）</c:v>
                </c:pt>
                <c:pt idx="39">
                  <c:v>101人以上（n=16）</c:v>
                </c:pt>
              </c:strCache>
            </c:strRef>
          </c:cat>
          <c:val>
            <c:numRef>
              <c:f>'Q21.OT系DXに取り組む際の課題（従業員別）'!$U$7:$U$46</c:f>
              <c:numCache>
                <c:formatCode>0.0%</c:formatCode>
                <c:ptCount val="40"/>
                <c:pt idx="0" formatCode="General">
                  <c:v>0</c:v>
                </c:pt>
                <c:pt idx="1">
                  <c:v>8.6757990867579904E-2</c:v>
                </c:pt>
                <c:pt idx="2">
                  <c:v>0.11392405063291139</c:v>
                </c:pt>
                <c:pt idx="3">
                  <c:v>0.09</c:v>
                </c:pt>
                <c:pt idx="4" formatCode="General">
                  <c:v>0</c:v>
                </c:pt>
                <c:pt idx="5">
                  <c:v>0.11872146118721461</c:v>
                </c:pt>
                <c:pt idx="6">
                  <c:v>0.15189873417721519</c:v>
                </c:pt>
                <c:pt idx="7">
                  <c:v>0.13</c:v>
                </c:pt>
                <c:pt idx="8" formatCode="General">
                  <c:v>0</c:v>
                </c:pt>
                <c:pt idx="9">
                  <c:v>0.1004566210045662</c:v>
                </c:pt>
                <c:pt idx="10">
                  <c:v>9.2827004219409287E-2</c:v>
                </c:pt>
                <c:pt idx="11">
                  <c:v>0.105</c:v>
                </c:pt>
                <c:pt idx="12" formatCode="General">
                  <c:v>0</c:v>
                </c:pt>
                <c:pt idx="13">
                  <c:v>8.6757990867579904E-2</c:v>
                </c:pt>
                <c:pt idx="14">
                  <c:v>8.4388185654008435E-2</c:v>
                </c:pt>
                <c:pt idx="15">
                  <c:v>0.11</c:v>
                </c:pt>
                <c:pt idx="16" formatCode="General">
                  <c:v>0</c:v>
                </c:pt>
                <c:pt idx="17">
                  <c:v>6.3926940639269403E-2</c:v>
                </c:pt>
                <c:pt idx="18">
                  <c:v>6.3291139240506333E-2</c:v>
                </c:pt>
                <c:pt idx="19">
                  <c:v>0.05</c:v>
                </c:pt>
                <c:pt idx="20" formatCode="General">
                  <c:v>0</c:v>
                </c:pt>
                <c:pt idx="21">
                  <c:v>0.13698630136986301</c:v>
                </c:pt>
                <c:pt idx="22">
                  <c:v>0.16455696202531644</c:v>
                </c:pt>
                <c:pt idx="23">
                  <c:v>0.18</c:v>
                </c:pt>
                <c:pt idx="24" formatCode="General">
                  <c:v>0</c:v>
                </c:pt>
                <c:pt idx="25">
                  <c:v>8.2191780821917804E-2</c:v>
                </c:pt>
                <c:pt idx="26">
                  <c:v>8.4388185654008435E-2</c:v>
                </c:pt>
                <c:pt idx="27">
                  <c:v>0.1</c:v>
                </c:pt>
                <c:pt idx="28" formatCode="General">
                  <c:v>0</c:v>
                </c:pt>
                <c:pt idx="29">
                  <c:v>5.0228310502283102E-2</c:v>
                </c:pt>
                <c:pt idx="30">
                  <c:v>4.2194092827004218E-2</c:v>
                </c:pt>
                <c:pt idx="31">
                  <c:v>7.4999999999999997E-2</c:v>
                </c:pt>
                <c:pt idx="32" formatCode="General">
                  <c:v>0</c:v>
                </c:pt>
                <c:pt idx="33">
                  <c:v>0.1050228310502283</c:v>
                </c:pt>
                <c:pt idx="34">
                  <c:v>5.0632911392405063E-2</c:v>
                </c:pt>
                <c:pt idx="35">
                  <c:v>1.4999999999999999E-2</c:v>
                </c:pt>
                <c:pt idx="36" formatCode="General">
                  <c:v>0</c:v>
                </c:pt>
                <c:pt idx="37">
                  <c:v>5.4794520547945202E-2</c:v>
                </c:pt>
                <c:pt idx="38">
                  <c:v>5.4852320675105488E-2</c:v>
                </c:pt>
                <c:pt idx="39">
                  <c:v>4.4999999999999998E-2</c:v>
                </c:pt>
              </c:numCache>
            </c:numRef>
          </c:val>
          <c:extLst>
            <c:ext xmlns:c16="http://schemas.microsoft.com/office/drawing/2014/chart" uri="{C3380CC4-5D6E-409C-BE32-E72D297353CC}">
              <c16:uniqueId val="{00000040-914D-46C5-A462-05D48ED27C3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653496825396825"/>
          <c:w val="0.10978497447562523"/>
          <c:h val="7.068888888888889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'Q21.OT系DXに取り組む際の課題（従業員別）実施・準備中'!$J$53</c:f>
          <c:strCache>
            <c:ptCount val="1"/>
            <c:pt idx="0">
              <c:v>20人以下 (N=15)
21人以上100人以下 (N=31)
101人以上 (N=50)</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'Q21.OT系DXに取り組む際の課題（従業員別）実施・準備中'!$S$6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20人以下（n=8）</c:v>
                </c:pt>
                <c:pt idx="2">
                  <c:v>21人以上100人以下（n=20）</c:v>
                </c:pt>
                <c:pt idx="3">
                  <c:v>101人以上（n=36）</c:v>
                </c:pt>
                <c:pt idx="4">
                  <c:v>【 設備投資 】                     </c:v>
                </c:pt>
                <c:pt idx="5">
                  <c:v>20人以下（n=12）</c:v>
                </c:pt>
                <c:pt idx="6">
                  <c:v>21人以上100人以下（n=17）</c:v>
                </c:pt>
                <c:pt idx="7">
                  <c:v>101人以上（n=23）</c:v>
                </c:pt>
                <c:pt idx="8">
                  <c:v>【 自社内におけるOTのデジタル化についての理解 】   </c:v>
                </c:pt>
                <c:pt idx="9">
                  <c:v>20人以下（n=0）</c:v>
                </c:pt>
                <c:pt idx="10">
                  <c:v>21人以上100人以下（n=10）</c:v>
                </c:pt>
                <c:pt idx="11">
                  <c:v>101人以上（n=25）</c:v>
                </c:pt>
                <c:pt idx="12">
                  <c:v>【 運用コスト 】                    </c:v>
                </c:pt>
                <c:pt idx="13">
                  <c:v>20人以下（n=10）</c:v>
                </c:pt>
                <c:pt idx="14">
                  <c:v>21人以上100人以下（n=17）</c:v>
                </c:pt>
                <c:pt idx="15">
                  <c:v>101人以上（n=13）</c:v>
                </c:pt>
                <c:pt idx="16">
                  <c:v>【 導入効果の担保 】                  </c:v>
                </c:pt>
                <c:pt idx="17">
                  <c:v>20人以下（n=4）</c:v>
                </c:pt>
                <c:pt idx="18">
                  <c:v>21人以上100人以下（n=11）</c:v>
                </c:pt>
                <c:pt idx="19">
                  <c:v>101人以上（n=15）</c:v>
                </c:pt>
                <c:pt idx="20">
                  <c:v>【 適用対象業務の選定 】                </c:v>
                </c:pt>
                <c:pt idx="21">
                  <c:v>20人以下（n=2）</c:v>
                </c:pt>
                <c:pt idx="22">
                  <c:v>21人以上100人以下（n=1）</c:v>
                </c:pt>
                <c:pt idx="23">
                  <c:v>101人以上（n=8）</c:v>
                </c:pt>
                <c:pt idx="24">
                  <c:v>【 現場の抵抗 】                    </c:v>
                </c:pt>
                <c:pt idx="25">
                  <c:v>20人以下（n=4）</c:v>
                </c:pt>
                <c:pt idx="26">
                  <c:v>21人以上100人以下（n=7）</c:v>
                </c:pt>
                <c:pt idx="27">
                  <c:v>101人以上（n=9）</c:v>
                </c:pt>
                <c:pt idx="28">
                  <c:v>【 OTのデジタル化に対する信頼性 】          </c:v>
                </c:pt>
                <c:pt idx="29">
                  <c:v>20人以下（n=2）</c:v>
                </c:pt>
                <c:pt idx="30">
                  <c:v>21人以上100人以下（n=3）</c:v>
                </c:pt>
                <c:pt idx="31">
                  <c:v>101人以上（n=4）</c:v>
                </c:pt>
                <c:pt idx="32">
                  <c:v>【 OT系DX取り組み事例に関する情報の取得 】     </c:v>
                </c:pt>
                <c:pt idx="33">
                  <c:v>20人以下（n=0）</c:v>
                </c:pt>
                <c:pt idx="34">
                  <c:v>21人以上100人以下（n=1）</c:v>
                </c:pt>
                <c:pt idx="35">
                  <c:v>101人以上（n=6）</c:v>
                </c:pt>
                <c:pt idx="36">
                  <c:v>【 顧客・取引先におけるOTのデジタル化についての理解 】</c:v>
                </c:pt>
                <c:pt idx="37">
                  <c:v>20人以下（n=1）</c:v>
                </c:pt>
                <c:pt idx="38">
                  <c:v>21人以上100人以下（n=4）</c:v>
                </c:pt>
                <c:pt idx="39">
                  <c:v>101人以上（n=2）</c:v>
                </c:pt>
              </c:strCache>
            </c:strRef>
          </c:cat>
          <c:val>
            <c:numRef>
              <c:f>'Q21.OT系DXに取り組む際の課題（従業員別）実施・準備中'!$S$7:$S$46</c:f>
              <c:numCache>
                <c:formatCode>0.0%</c:formatCode>
                <c:ptCount val="40"/>
                <c:pt idx="0" formatCode="General">
                  <c:v>0</c:v>
                </c:pt>
                <c:pt idx="1">
                  <c:v>0.26666666666666666</c:v>
                </c:pt>
                <c:pt idx="2">
                  <c:v>0.32258064516129031</c:v>
                </c:pt>
                <c:pt idx="3">
                  <c:v>0.4</c:v>
                </c:pt>
                <c:pt idx="4" formatCode="General">
                  <c:v>0</c:v>
                </c:pt>
                <c:pt idx="5">
                  <c:v>0.6</c:v>
                </c:pt>
                <c:pt idx="6">
                  <c:v>0.25806451612903225</c:v>
                </c:pt>
                <c:pt idx="7">
                  <c:v>0.24</c:v>
                </c:pt>
                <c:pt idx="8" formatCode="General">
                  <c:v>0</c:v>
                </c:pt>
                <c:pt idx="9">
                  <c:v>0</c:v>
                </c:pt>
                <c:pt idx="10">
                  <c:v>6.4516129032258063E-2</c:v>
                </c:pt>
                <c:pt idx="11">
                  <c:v>0.18</c:v>
                </c:pt>
                <c:pt idx="12" formatCode="General">
                  <c:v>0</c:v>
                </c:pt>
                <c:pt idx="13">
                  <c:v>6.6666666666666666E-2</c:v>
                </c:pt>
                <c:pt idx="14">
                  <c:v>0.22580645161290322</c:v>
                </c:pt>
                <c:pt idx="15">
                  <c:v>0.04</c:v>
                </c:pt>
                <c:pt idx="16" formatCode="General">
                  <c:v>0</c:v>
                </c:pt>
                <c:pt idx="17">
                  <c:v>0</c:v>
                </c:pt>
                <c:pt idx="18">
                  <c:v>3.2258064516129031E-2</c:v>
                </c:pt>
                <c:pt idx="19">
                  <c:v>0.06</c:v>
                </c:pt>
                <c:pt idx="20" formatCode="General">
                  <c:v>0</c:v>
                </c:pt>
                <c:pt idx="21">
                  <c:v>6.6666666666666666E-2</c:v>
                </c:pt>
                <c:pt idx="22">
                  <c:v>0</c:v>
                </c:pt>
                <c:pt idx="23">
                  <c:v>0.04</c:v>
                </c:pt>
                <c:pt idx="24" formatCode="General">
                  <c:v>0</c:v>
                </c:pt>
                <c:pt idx="25">
                  <c:v>0</c:v>
                </c:pt>
                <c:pt idx="26">
                  <c:v>6.4516129032258063E-2</c:v>
                </c:pt>
                <c:pt idx="27">
                  <c:v>0</c:v>
                </c:pt>
                <c:pt idx="28" formatCode="General">
                  <c:v>0</c:v>
                </c:pt>
                <c:pt idx="29">
                  <c:v>0</c:v>
                </c:pt>
                <c:pt idx="30">
                  <c:v>0</c:v>
                </c:pt>
                <c:pt idx="31">
                  <c:v>0.02</c:v>
                </c:pt>
                <c:pt idx="32" formatCode="General">
                  <c:v>0</c:v>
                </c:pt>
                <c:pt idx="33">
                  <c:v>0</c:v>
                </c:pt>
                <c:pt idx="34">
                  <c:v>0</c:v>
                </c:pt>
                <c:pt idx="35">
                  <c:v>0.02</c:v>
                </c:pt>
                <c:pt idx="36" formatCode="General">
                  <c:v>0</c:v>
                </c:pt>
                <c:pt idx="37">
                  <c:v>0</c:v>
                </c:pt>
                <c:pt idx="38">
                  <c:v>3.2258064516129031E-2</c:v>
                </c:pt>
                <c:pt idx="39">
                  <c:v>0</c:v>
                </c:pt>
              </c:numCache>
            </c:numRef>
          </c:val>
          <c:extLst>
            <c:ext xmlns:c16="http://schemas.microsoft.com/office/drawing/2014/chart" uri="{C3380CC4-5D6E-409C-BE32-E72D297353CC}">
              <c16:uniqueId val="{00000014-787B-4571-9B54-733B0EE99BAE}"/>
            </c:ext>
          </c:extLst>
        </c:ser>
        <c:ser>
          <c:idx val="2"/>
          <c:order val="1"/>
          <c:tx>
            <c:strRef>
              <c:f>'Q21.OT系DXに取り組む際の課題（従業員別）実施・準備中'!$T$6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20人以下（n=8）</c:v>
                </c:pt>
                <c:pt idx="2">
                  <c:v>21人以上100人以下（n=20）</c:v>
                </c:pt>
                <c:pt idx="3">
                  <c:v>101人以上（n=36）</c:v>
                </c:pt>
                <c:pt idx="4">
                  <c:v>【 設備投資 】                     </c:v>
                </c:pt>
                <c:pt idx="5">
                  <c:v>20人以下（n=12）</c:v>
                </c:pt>
                <c:pt idx="6">
                  <c:v>21人以上100人以下（n=17）</c:v>
                </c:pt>
                <c:pt idx="7">
                  <c:v>101人以上（n=23）</c:v>
                </c:pt>
                <c:pt idx="8">
                  <c:v>【 自社内におけるOTのデジタル化についての理解 】   </c:v>
                </c:pt>
                <c:pt idx="9">
                  <c:v>20人以下（n=0）</c:v>
                </c:pt>
                <c:pt idx="10">
                  <c:v>21人以上100人以下（n=10）</c:v>
                </c:pt>
                <c:pt idx="11">
                  <c:v>101人以上（n=25）</c:v>
                </c:pt>
                <c:pt idx="12">
                  <c:v>【 運用コスト 】                    </c:v>
                </c:pt>
                <c:pt idx="13">
                  <c:v>20人以下（n=10）</c:v>
                </c:pt>
                <c:pt idx="14">
                  <c:v>21人以上100人以下（n=17）</c:v>
                </c:pt>
                <c:pt idx="15">
                  <c:v>101人以上（n=13）</c:v>
                </c:pt>
                <c:pt idx="16">
                  <c:v>【 導入効果の担保 】                  </c:v>
                </c:pt>
                <c:pt idx="17">
                  <c:v>20人以下（n=4）</c:v>
                </c:pt>
                <c:pt idx="18">
                  <c:v>21人以上100人以下（n=11）</c:v>
                </c:pt>
                <c:pt idx="19">
                  <c:v>101人以上（n=15）</c:v>
                </c:pt>
                <c:pt idx="20">
                  <c:v>【 適用対象業務の選定 】                </c:v>
                </c:pt>
                <c:pt idx="21">
                  <c:v>20人以下（n=2）</c:v>
                </c:pt>
                <c:pt idx="22">
                  <c:v>21人以上100人以下（n=1）</c:v>
                </c:pt>
                <c:pt idx="23">
                  <c:v>101人以上（n=8）</c:v>
                </c:pt>
                <c:pt idx="24">
                  <c:v>【 現場の抵抗 】                    </c:v>
                </c:pt>
                <c:pt idx="25">
                  <c:v>20人以下（n=4）</c:v>
                </c:pt>
                <c:pt idx="26">
                  <c:v>21人以上100人以下（n=7）</c:v>
                </c:pt>
                <c:pt idx="27">
                  <c:v>101人以上（n=9）</c:v>
                </c:pt>
                <c:pt idx="28">
                  <c:v>【 OTのデジタル化に対する信頼性 】          </c:v>
                </c:pt>
                <c:pt idx="29">
                  <c:v>20人以下（n=2）</c:v>
                </c:pt>
                <c:pt idx="30">
                  <c:v>21人以上100人以下（n=3）</c:v>
                </c:pt>
                <c:pt idx="31">
                  <c:v>101人以上（n=4）</c:v>
                </c:pt>
                <c:pt idx="32">
                  <c:v>【 OT系DX取り組み事例に関する情報の取得 】     </c:v>
                </c:pt>
                <c:pt idx="33">
                  <c:v>20人以下（n=0）</c:v>
                </c:pt>
                <c:pt idx="34">
                  <c:v>21人以上100人以下（n=1）</c:v>
                </c:pt>
                <c:pt idx="35">
                  <c:v>101人以上（n=6）</c:v>
                </c:pt>
                <c:pt idx="36">
                  <c:v>【 顧客・取引先におけるOTのデジタル化についての理解 】</c:v>
                </c:pt>
                <c:pt idx="37">
                  <c:v>20人以下（n=1）</c:v>
                </c:pt>
                <c:pt idx="38">
                  <c:v>21人以上100人以下（n=4）</c:v>
                </c:pt>
                <c:pt idx="39">
                  <c:v>101人以上（n=2）</c:v>
                </c:pt>
              </c:strCache>
            </c:strRef>
          </c:cat>
          <c:val>
            <c:numRef>
              <c:f>'Q21.OT系DXに取り組む際の課題（従業員別）実施・準備中'!$T$7:$T$46</c:f>
              <c:numCache>
                <c:formatCode>0.0%</c:formatCode>
                <c:ptCount val="40"/>
                <c:pt idx="0" formatCode="General">
                  <c:v>0</c:v>
                </c:pt>
                <c:pt idx="1">
                  <c:v>0.2</c:v>
                </c:pt>
                <c:pt idx="2">
                  <c:v>0.22580645161290322</c:v>
                </c:pt>
                <c:pt idx="3">
                  <c:v>0.18</c:v>
                </c:pt>
                <c:pt idx="4" formatCode="General">
                  <c:v>0</c:v>
                </c:pt>
                <c:pt idx="5">
                  <c:v>6.6666666666666666E-2</c:v>
                </c:pt>
                <c:pt idx="6">
                  <c:v>3.2258064516129031E-2</c:v>
                </c:pt>
                <c:pt idx="7">
                  <c:v>0.1</c:v>
                </c:pt>
                <c:pt idx="8" formatCode="General">
                  <c:v>0</c:v>
                </c:pt>
                <c:pt idx="9">
                  <c:v>0</c:v>
                </c:pt>
                <c:pt idx="10">
                  <c:v>0.16129032258064516</c:v>
                </c:pt>
                <c:pt idx="11">
                  <c:v>0.2</c:v>
                </c:pt>
                <c:pt idx="12" formatCode="General">
                  <c:v>0</c:v>
                </c:pt>
                <c:pt idx="13">
                  <c:v>0.46666666666666667</c:v>
                </c:pt>
                <c:pt idx="14">
                  <c:v>0.25806451612903225</c:v>
                </c:pt>
                <c:pt idx="15">
                  <c:v>0.12</c:v>
                </c:pt>
                <c:pt idx="16" formatCode="General">
                  <c:v>0</c:v>
                </c:pt>
                <c:pt idx="17">
                  <c:v>6.6666666666666666E-2</c:v>
                </c:pt>
                <c:pt idx="18">
                  <c:v>6.4516129032258063E-2</c:v>
                </c:pt>
                <c:pt idx="19">
                  <c:v>0.14000000000000001</c:v>
                </c:pt>
                <c:pt idx="20" formatCode="General">
                  <c:v>0</c:v>
                </c:pt>
                <c:pt idx="21">
                  <c:v>0</c:v>
                </c:pt>
                <c:pt idx="22">
                  <c:v>3.2258064516129031E-2</c:v>
                </c:pt>
                <c:pt idx="23">
                  <c:v>0</c:v>
                </c:pt>
                <c:pt idx="24" formatCode="General">
                  <c:v>0</c:v>
                </c:pt>
                <c:pt idx="25">
                  <c:v>0</c:v>
                </c:pt>
                <c:pt idx="26">
                  <c:v>9.6774193548387094E-2</c:v>
                </c:pt>
                <c:pt idx="27">
                  <c:v>0.08</c:v>
                </c:pt>
                <c:pt idx="28" formatCode="General">
                  <c:v>0</c:v>
                </c:pt>
                <c:pt idx="29">
                  <c:v>6.6666666666666666E-2</c:v>
                </c:pt>
                <c:pt idx="30">
                  <c:v>6.4516129032258063E-2</c:v>
                </c:pt>
                <c:pt idx="31">
                  <c:v>0.02</c:v>
                </c:pt>
                <c:pt idx="32" formatCode="General">
                  <c:v>0</c:v>
                </c:pt>
                <c:pt idx="33">
                  <c:v>0</c:v>
                </c:pt>
                <c:pt idx="34">
                  <c:v>3.2258064516129031E-2</c:v>
                </c:pt>
                <c:pt idx="35">
                  <c:v>0.06</c:v>
                </c:pt>
                <c:pt idx="36" formatCode="General">
                  <c:v>0</c:v>
                </c:pt>
                <c:pt idx="37">
                  <c:v>6.6666666666666666E-2</c:v>
                </c:pt>
                <c:pt idx="38">
                  <c:v>0</c:v>
                </c:pt>
                <c:pt idx="39">
                  <c:v>0.04</c:v>
                </c:pt>
              </c:numCache>
            </c:numRef>
          </c:val>
          <c:extLst>
            <c:ext xmlns:c16="http://schemas.microsoft.com/office/drawing/2014/chart" uri="{C3380CC4-5D6E-409C-BE32-E72D297353CC}">
              <c16:uniqueId val="{0000002D-787B-4571-9B54-733B0EE99BAE}"/>
            </c:ext>
          </c:extLst>
        </c:ser>
        <c:ser>
          <c:idx val="1"/>
          <c:order val="2"/>
          <c:tx>
            <c:strRef>
              <c:f>'Q21.OT系DXに取り組む際の課題（従業員別）実施・準備中'!$U$6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20人以下（n=8）</c:v>
                </c:pt>
                <c:pt idx="2">
                  <c:v>21人以上100人以下（n=20）</c:v>
                </c:pt>
                <c:pt idx="3">
                  <c:v>101人以上（n=36）</c:v>
                </c:pt>
                <c:pt idx="4">
                  <c:v>【 設備投資 】                     </c:v>
                </c:pt>
                <c:pt idx="5">
                  <c:v>20人以下（n=12）</c:v>
                </c:pt>
                <c:pt idx="6">
                  <c:v>21人以上100人以下（n=17）</c:v>
                </c:pt>
                <c:pt idx="7">
                  <c:v>101人以上（n=23）</c:v>
                </c:pt>
                <c:pt idx="8">
                  <c:v>【 自社内におけるOTのデジタル化についての理解 】   </c:v>
                </c:pt>
                <c:pt idx="9">
                  <c:v>20人以下（n=0）</c:v>
                </c:pt>
                <c:pt idx="10">
                  <c:v>21人以上100人以下（n=10）</c:v>
                </c:pt>
                <c:pt idx="11">
                  <c:v>101人以上（n=25）</c:v>
                </c:pt>
                <c:pt idx="12">
                  <c:v>【 運用コスト 】                    </c:v>
                </c:pt>
                <c:pt idx="13">
                  <c:v>20人以下（n=10）</c:v>
                </c:pt>
                <c:pt idx="14">
                  <c:v>21人以上100人以下（n=17）</c:v>
                </c:pt>
                <c:pt idx="15">
                  <c:v>101人以上（n=13）</c:v>
                </c:pt>
                <c:pt idx="16">
                  <c:v>【 導入効果の担保 】                  </c:v>
                </c:pt>
                <c:pt idx="17">
                  <c:v>20人以下（n=4）</c:v>
                </c:pt>
                <c:pt idx="18">
                  <c:v>21人以上100人以下（n=11）</c:v>
                </c:pt>
                <c:pt idx="19">
                  <c:v>101人以上（n=15）</c:v>
                </c:pt>
                <c:pt idx="20">
                  <c:v>【 適用対象業務の選定 】                </c:v>
                </c:pt>
                <c:pt idx="21">
                  <c:v>20人以下（n=2）</c:v>
                </c:pt>
                <c:pt idx="22">
                  <c:v>21人以上100人以下（n=1）</c:v>
                </c:pt>
                <c:pt idx="23">
                  <c:v>101人以上（n=8）</c:v>
                </c:pt>
                <c:pt idx="24">
                  <c:v>【 現場の抵抗 】                    </c:v>
                </c:pt>
                <c:pt idx="25">
                  <c:v>20人以下（n=4）</c:v>
                </c:pt>
                <c:pt idx="26">
                  <c:v>21人以上100人以下（n=7）</c:v>
                </c:pt>
                <c:pt idx="27">
                  <c:v>101人以上（n=9）</c:v>
                </c:pt>
                <c:pt idx="28">
                  <c:v>【 OTのデジタル化に対する信頼性 】          </c:v>
                </c:pt>
                <c:pt idx="29">
                  <c:v>20人以下（n=2）</c:v>
                </c:pt>
                <c:pt idx="30">
                  <c:v>21人以上100人以下（n=3）</c:v>
                </c:pt>
                <c:pt idx="31">
                  <c:v>101人以上（n=4）</c:v>
                </c:pt>
                <c:pt idx="32">
                  <c:v>【 OT系DX取り組み事例に関する情報の取得 】     </c:v>
                </c:pt>
                <c:pt idx="33">
                  <c:v>20人以下（n=0）</c:v>
                </c:pt>
                <c:pt idx="34">
                  <c:v>21人以上100人以下（n=1）</c:v>
                </c:pt>
                <c:pt idx="35">
                  <c:v>101人以上（n=6）</c:v>
                </c:pt>
                <c:pt idx="36">
                  <c:v>【 顧客・取引先におけるOTのデジタル化についての理解 】</c:v>
                </c:pt>
                <c:pt idx="37">
                  <c:v>20人以下（n=1）</c:v>
                </c:pt>
                <c:pt idx="38">
                  <c:v>21人以上100人以下（n=4）</c:v>
                </c:pt>
                <c:pt idx="39">
                  <c:v>101人以上（n=2）</c:v>
                </c:pt>
              </c:strCache>
            </c:strRef>
          </c:cat>
          <c:val>
            <c:numRef>
              <c:f>'Q21.OT系DXに取り組む際の課題（従業員別）実施・準備中'!$U$7:$U$46</c:f>
              <c:numCache>
                <c:formatCode>0.0%</c:formatCode>
                <c:ptCount val="40"/>
                <c:pt idx="0" formatCode="General">
                  <c:v>0</c:v>
                </c:pt>
                <c:pt idx="1">
                  <c:v>6.6666666666666666E-2</c:v>
                </c:pt>
                <c:pt idx="2">
                  <c:v>9.6774193548387094E-2</c:v>
                </c:pt>
                <c:pt idx="3">
                  <c:v>0.14000000000000001</c:v>
                </c:pt>
                <c:pt idx="4" formatCode="General">
                  <c:v>0</c:v>
                </c:pt>
                <c:pt idx="5">
                  <c:v>0.13333333333333333</c:v>
                </c:pt>
                <c:pt idx="6">
                  <c:v>0.25806451612903225</c:v>
                </c:pt>
                <c:pt idx="7">
                  <c:v>0.12</c:v>
                </c:pt>
                <c:pt idx="8" formatCode="General">
                  <c:v>0</c:v>
                </c:pt>
                <c:pt idx="9">
                  <c:v>0</c:v>
                </c:pt>
                <c:pt idx="10">
                  <c:v>9.6774193548387094E-2</c:v>
                </c:pt>
                <c:pt idx="11">
                  <c:v>0.12</c:v>
                </c:pt>
                <c:pt idx="12" formatCode="General">
                  <c:v>0</c:v>
                </c:pt>
                <c:pt idx="13">
                  <c:v>0.13333333333333333</c:v>
                </c:pt>
                <c:pt idx="14">
                  <c:v>6.4516129032258063E-2</c:v>
                </c:pt>
                <c:pt idx="15">
                  <c:v>0.1</c:v>
                </c:pt>
                <c:pt idx="16" formatCode="General">
                  <c:v>0</c:v>
                </c:pt>
                <c:pt idx="17">
                  <c:v>0.2</c:v>
                </c:pt>
                <c:pt idx="18">
                  <c:v>0.25806451612903225</c:v>
                </c:pt>
                <c:pt idx="19">
                  <c:v>0.1</c:v>
                </c:pt>
                <c:pt idx="20" formatCode="General">
                  <c:v>0</c:v>
                </c:pt>
                <c:pt idx="21">
                  <c:v>6.6666666666666666E-2</c:v>
                </c:pt>
                <c:pt idx="22">
                  <c:v>0</c:v>
                </c:pt>
                <c:pt idx="23">
                  <c:v>0.12</c:v>
                </c:pt>
                <c:pt idx="24" formatCode="General">
                  <c:v>0</c:v>
                </c:pt>
                <c:pt idx="25">
                  <c:v>0.26666666666666666</c:v>
                </c:pt>
                <c:pt idx="26">
                  <c:v>6.4516129032258063E-2</c:v>
                </c:pt>
                <c:pt idx="27">
                  <c:v>0.1</c:v>
                </c:pt>
                <c:pt idx="28" formatCode="General">
                  <c:v>0</c:v>
                </c:pt>
                <c:pt idx="29">
                  <c:v>6.6666666666666666E-2</c:v>
                </c:pt>
                <c:pt idx="30">
                  <c:v>3.2258064516129031E-2</c:v>
                </c:pt>
                <c:pt idx="31">
                  <c:v>0.04</c:v>
                </c:pt>
                <c:pt idx="32" formatCode="General">
                  <c:v>0</c:v>
                </c:pt>
                <c:pt idx="33">
                  <c:v>0</c:v>
                </c:pt>
                <c:pt idx="34">
                  <c:v>0</c:v>
                </c:pt>
                <c:pt idx="35">
                  <c:v>0.04</c:v>
                </c:pt>
                <c:pt idx="36" formatCode="General">
                  <c:v>0</c:v>
                </c:pt>
                <c:pt idx="37">
                  <c:v>0</c:v>
                </c:pt>
                <c:pt idx="38">
                  <c:v>9.6774193548387094E-2</c:v>
                </c:pt>
                <c:pt idx="39">
                  <c:v>0</c:v>
                </c:pt>
              </c:numCache>
            </c:numRef>
          </c:val>
          <c:extLst>
            <c:ext xmlns:c16="http://schemas.microsoft.com/office/drawing/2014/chart" uri="{C3380CC4-5D6E-409C-BE32-E72D297353CC}">
              <c16:uniqueId val="{00000040-787B-4571-9B54-733B0EE99BA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'Q21.OT系DXに取り組む際の課題（従業員別）実施・準備中'!$J$53</c:f>
          <c:strCache>
            <c:ptCount val="1"/>
            <c:pt idx="0">
              <c:v>20人以下 (N=38)
21人以上100人以下 (N=38)
101人以上 (N=35)</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'Q21.OT系DXに取り組む際の課題（従業員別）実施・準備中'!$S$6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'Q21.OT系DXに取り組む際の課題（従業員別）実施・準備中'!$R$7:$R$46</c:f>
              <c:strCache>
                <c:ptCount val="40"/>
                <c:pt idx="0">
                  <c:v>【 設備投資 】                     </c:v>
                </c:pt>
                <c:pt idx="1">
                  <c:v>20人以下（n=16）</c:v>
                </c:pt>
                <c:pt idx="2">
                  <c:v>21人以上100人以下（n=22）</c:v>
                </c:pt>
                <c:pt idx="3">
                  <c:v>101人以上（n=14）</c:v>
                </c:pt>
                <c:pt idx="4">
                  <c:v>【 OT系DX推進人材の育成・確保 】          </c:v>
                </c:pt>
                <c:pt idx="5">
                  <c:v>20人以下（n=19）</c:v>
                </c:pt>
                <c:pt idx="6">
                  <c:v>21人以上100人以下（n=25）</c:v>
                </c:pt>
                <c:pt idx="7">
                  <c:v>101人以上（n=20）</c:v>
                </c:pt>
                <c:pt idx="8">
                  <c:v>【 顧客・取引先におけるOTのデジタル化についての理解 】</c:v>
                </c:pt>
                <c:pt idx="9">
                  <c:v>20人以下（n=17）</c:v>
                </c:pt>
                <c:pt idx="10">
                  <c:v>21人以上100人以下（n=9）</c:v>
                </c:pt>
                <c:pt idx="11">
                  <c:v>101人以上（n=11）</c:v>
                </c:pt>
                <c:pt idx="12">
                  <c:v>【 運用コスト 】                    </c:v>
                </c:pt>
                <c:pt idx="13">
                  <c:v>20人以下（n=16）</c:v>
                </c:pt>
                <c:pt idx="14">
                  <c:v>21人以上100人以下（n=16）</c:v>
                </c:pt>
                <c:pt idx="15">
                  <c:v>101人以上（n=13）</c:v>
                </c:pt>
                <c:pt idx="16">
                  <c:v>【 自社内におけるOTのデジタル化についての理解 】   </c:v>
                </c:pt>
                <c:pt idx="17">
                  <c:v>20人以下（n=8）</c:v>
                </c:pt>
                <c:pt idx="18">
                  <c:v>21人以上100人以下（n=11）</c:v>
                </c:pt>
                <c:pt idx="19">
                  <c:v>101人以上（n=12）</c:v>
                </c:pt>
                <c:pt idx="20">
                  <c:v>【 導入効果の担保 】                  </c:v>
                </c:pt>
                <c:pt idx="21">
                  <c:v>20人以下（n=10）</c:v>
                </c:pt>
                <c:pt idx="22">
                  <c:v>21人以上100人以下（n=10）</c:v>
                </c:pt>
                <c:pt idx="23">
                  <c:v>101人以上（n=10）</c:v>
                </c:pt>
                <c:pt idx="24">
                  <c:v>【 現場の抵抗 】                    </c:v>
                </c:pt>
                <c:pt idx="25">
                  <c:v>20人以下（n=6）</c:v>
                </c:pt>
                <c:pt idx="26">
                  <c:v>21人以上100人以下（n=6）</c:v>
                </c:pt>
                <c:pt idx="27">
                  <c:v>101人以上（n=9）</c:v>
                </c:pt>
                <c:pt idx="28">
                  <c:v>【 OT系DX取り組み事例に関する情報の取得 】     </c:v>
                </c:pt>
                <c:pt idx="29">
                  <c:v>20人以下（n=6）</c:v>
                </c:pt>
                <c:pt idx="30">
                  <c:v>21人以上100人以下（n=3）</c:v>
                </c:pt>
                <c:pt idx="31">
                  <c:v>101人以上（n=4）</c:v>
                </c:pt>
                <c:pt idx="32">
                  <c:v>【 適用対象業務の選定 】                </c:v>
                </c:pt>
                <c:pt idx="33">
                  <c:v>20人以下（n=4）</c:v>
                </c:pt>
                <c:pt idx="34">
                  <c:v>21人以上100人以下（n=3）</c:v>
                </c:pt>
                <c:pt idx="35">
                  <c:v>101人以上（n=6）</c:v>
                </c:pt>
                <c:pt idx="36">
                  <c:v>【 OTのデジタル化に対する信頼性 】          </c:v>
                </c:pt>
                <c:pt idx="37">
                  <c:v>20人以下（n=3）</c:v>
                </c:pt>
                <c:pt idx="38">
                  <c:v>21人以上100人以下（n=5）</c:v>
                </c:pt>
                <c:pt idx="39">
                  <c:v>101人以上（n=2）</c:v>
                </c:pt>
              </c:strCache>
            </c:strRef>
          </c:cat>
          <c:val>
            <c:numRef>
              <c:f>'Q21.OT系DXに取り組む際の課題（従業員別）実施・準備中'!$S$7:$S$46</c:f>
              <c:numCache>
                <c:formatCode>0.0%</c:formatCode>
                <c:ptCount val="40"/>
                <c:pt idx="0" formatCode="General">
                  <c:v>0</c:v>
                </c:pt>
                <c:pt idx="1">
                  <c:v>0.23684210526315788</c:v>
                </c:pt>
                <c:pt idx="2">
                  <c:v>0.42105263157894735</c:v>
                </c:pt>
                <c:pt idx="3">
                  <c:v>0.2</c:v>
                </c:pt>
                <c:pt idx="4" formatCode="General">
                  <c:v>0</c:v>
                </c:pt>
                <c:pt idx="5">
                  <c:v>0.18421052631578946</c:v>
                </c:pt>
                <c:pt idx="6">
                  <c:v>0.23684210526315788</c:v>
                </c:pt>
                <c:pt idx="7">
                  <c:v>0.34285714285714286</c:v>
                </c:pt>
                <c:pt idx="8" formatCode="General">
                  <c:v>0</c:v>
                </c:pt>
                <c:pt idx="9">
                  <c:v>0.26315789473684209</c:v>
                </c:pt>
                <c:pt idx="10">
                  <c:v>0.10526315789473684</c:v>
                </c:pt>
                <c:pt idx="11">
                  <c:v>0.11428571428571428</c:v>
                </c:pt>
                <c:pt idx="12" formatCode="General">
                  <c:v>0</c:v>
                </c:pt>
                <c:pt idx="13">
                  <c:v>0.18421052631578946</c:v>
                </c:pt>
                <c:pt idx="14">
                  <c:v>2.6315789473684209E-2</c:v>
                </c:pt>
                <c:pt idx="15">
                  <c:v>5.7142857142857141E-2</c:v>
                </c:pt>
                <c:pt idx="16" formatCode="General">
                  <c:v>0</c:v>
                </c:pt>
                <c:pt idx="17">
                  <c:v>5.2631578947368418E-2</c:v>
                </c:pt>
                <c:pt idx="18">
                  <c:v>7.8947368421052627E-2</c:v>
                </c:pt>
                <c:pt idx="19">
                  <c:v>8.5714285714285715E-2</c:v>
                </c:pt>
                <c:pt idx="20" formatCode="General">
                  <c:v>0</c:v>
                </c:pt>
                <c:pt idx="21">
                  <c:v>5.2631578947368418E-2</c:v>
                </c:pt>
                <c:pt idx="22">
                  <c:v>5.2631578947368418E-2</c:v>
                </c:pt>
                <c:pt idx="23">
                  <c:v>5.7142857142857141E-2</c:v>
                </c:pt>
                <c:pt idx="24" formatCode="General">
                  <c:v>0</c:v>
                </c:pt>
                <c:pt idx="25">
                  <c:v>0</c:v>
                </c:pt>
                <c:pt idx="26">
                  <c:v>7.8947368421052627E-2</c:v>
                </c:pt>
                <c:pt idx="27">
                  <c:v>5.7142857142857141E-2</c:v>
                </c:pt>
                <c:pt idx="28" formatCode="General">
                  <c:v>0</c:v>
                </c:pt>
                <c:pt idx="29">
                  <c:v>0</c:v>
                </c:pt>
                <c:pt idx="30">
                  <c:v>0</c:v>
                </c:pt>
                <c:pt idx="31">
                  <c:v>5.7142857142857141E-2</c:v>
                </c:pt>
                <c:pt idx="32" formatCode="General">
                  <c:v>0</c:v>
                </c:pt>
                <c:pt idx="33">
                  <c:v>2.6315789473684209E-2</c:v>
                </c:pt>
                <c:pt idx="34">
                  <c:v>0</c:v>
                </c:pt>
                <c:pt idx="35">
                  <c:v>0</c:v>
                </c:pt>
                <c:pt idx="36" formatCode="General">
                  <c:v>0</c:v>
                </c:pt>
                <c:pt idx="37">
                  <c:v>0</c:v>
                </c:pt>
                <c:pt idx="38">
                  <c:v>0</c:v>
                </c:pt>
                <c:pt idx="39">
                  <c:v>2.8571428571428571E-2</c:v>
                </c:pt>
              </c:numCache>
            </c:numRef>
          </c:val>
          <c:extLst>
            <c:ext xmlns:c16="http://schemas.microsoft.com/office/drawing/2014/chart" uri="{C3380CC4-5D6E-409C-BE32-E72D297353CC}">
              <c16:uniqueId val="{00000014-5552-41E9-A96B-C705AC47FE93}"/>
            </c:ext>
          </c:extLst>
        </c:ser>
        <c:ser>
          <c:idx val="2"/>
          <c:order val="1"/>
          <c:tx>
            <c:strRef>
              <c:f>'Q21.OT系DXに取り組む際の課題（従業員別）実施・準備中'!$T$6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'Q21.OT系DXに取り組む際の課題（従業員別）実施・準備中'!$R$7:$R$46</c:f>
              <c:strCache>
                <c:ptCount val="40"/>
                <c:pt idx="0">
                  <c:v>【 設備投資 】                     </c:v>
                </c:pt>
                <c:pt idx="1">
                  <c:v>20人以下（n=16）</c:v>
                </c:pt>
                <c:pt idx="2">
                  <c:v>21人以上100人以下（n=22）</c:v>
                </c:pt>
                <c:pt idx="3">
                  <c:v>101人以上（n=14）</c:v>
                </c:pt>
                <c:pt idx="4">
                  <c:v>【 OT系DX推進人材の育成・確保 】          </c:v>
                </c:pt>
                <c:pt idx="5">
                  <c:v>20人以下（n=19）</c:v>
                </c:pt>
                <c:pt idx="6">
                  <c:v>21人以上100人以下（n=25）</c:v>
                </c:pt>
                <c:pt idx="7">
                  <c:v>101人以上（n=20）</c:v>
                </c:pt>
                <c:pt idx="8">
                  <c:v>【 顧客・取引先におけるOTのデジタル化についての理解 】</c:v>
                </c:pt>
                <c:pt idx="9">
                  <c:v>20人以下（n=17）</c:v>
                </c:pt>
                <c:pt idx="10">
                  <c:v>21人以上100人以下（n=9）</c:v>
                </c:pt>
                <c:pt idx="11">
                  <c:v>101人以上（n=11）</c:v>
                </c:pt>
                <c:pt idx="12">
                  <c:v>【 運用コスト 】                    </c:v>
                </c:pt>
                <c:pt idx="13">
                  <c:v>20人以下（n=16）</c:v>
                </c:pt>
                <c:pt idx="14">
                  <c:v>21人以上100人以下（n=16）</c:v>
                </c:pt>
                <c:pt idx="15">
                  <c:v>101人以上（n=13）</c:v>
                </c:pt>
                <c:pt idx="16">
                  <c:v>【 自社内におけるOTのデジタル化についての理解 】   </c:v>
                </c:pt>
                <c:pt idx="17">
                  <c:v>20人以下（n=8）</c:v>
                </c:pt>
                <c:pt idx="18">
                  <c:v>21人以上100人以下（n=11）</c:v>
                </c:pt>
                <c:pt idx="19">
                  <c:v>101人以上（n=12）</c:v>
                </c:pt>
                <c:pt idx="20">
                  <c:v>【 導入効果の担保 】                  </c:v>
                </c:pt>
                <c:pt idx="21">
                  <c:v>20人以下（n=10）</c:v>
                </c:pt>
                <c:pt idx="22">
                  <c:v>21人以上100人以下（n=10）</c:v>
                </c:pt>
                <c:pt idx="23">
                  <c:v>101人以上（n=10）</c:v>
                </c:pt>
                <c:pt idx="24">
                  <c:v>【 現場の抵抗 】                    </c:v>
                </c:pt>
                <c:pt idx="25">
                  <c:v>20人以下（n=6）</c:v>
                </c:pt>
                <c:pt idx="26">
                  <c:v>21人以上100人以下（n=6）</c:v>
                </c:pt>
                <c:pt idx="27">
                  <c:v>101人以上（n=9）</c:v>
                </c:pt>
                <c:pt idx="28">
                  <c:v>【 OT系DX取り組み事例に関する情報の取得 】     </c:v>
                </c:pt>
                <c:pt idx="29">
                  <c:v>20人以下（n=6）</c:v>
                </c:pt>
                <c:pt idx="30">
                  <c:v>21人以上100人以下（n=3）</c:v>
                </c:pt>
                <c:pt idx="31">
                  <c:v>101人以上（n=4）</c:v>
                </c:pt>
                <c:pt idx="32">
                  <c:v>【 適用対象業務の選定 】                </c:v>
                </c:pt>
                <c:pt idx="33">
                  <c:v>20人以下（n=4）</c:v>
                </c:pt>
                <c:pt idx="34">
                  <c:v>21人以上100人以下（n=3）</c:v>
                </c:pt>
                <c:pt idx="35">
                  <c:v>101人以上（n=6）</c:v>
                </c:pt>
                <c:pt idx="36">
                  <c:v>【 OTのデジタル化に対する信頼性 】          </c:v>
                </c:pt>
                <c:pt idx="37">
                  <c:v>20人以下（n=3）</c:v>
                </c:pt>
                <c:pt idx="38">
                  <c:v>21人以上100人以下（n=5）</c:v>
                </c:pt>
                <c:pt idx="39">
                  <c:v>101人以上（n=2）</c:v>
                </c:pt>
              </c:strCache>
            </c:strRef>
          </c:cat>
          <c:val>
            <c:numRef>
              <c:f>'Q21.OT系DXに取り組む際の課題（従業員別）実施・準備中'!$T$7:$T$46</c:f>
              <c:numCache>
                <c:formatCode>0.0%</c:formatCode>
                <c:ptCount val="40"/>
                <c:pt idx="0" formatCode="General">
                  <c:v>0</c:v>
                </c:pt>
                <c:pt idx="1">
                  <c:v>5.2631578947368418E-2</c:v>
                </c:pt>
                <c:pt idx="2">
                  <c:v>0.10526315789473684</c:v>
                </c:pt>
                <c:pt idx="3">
                  <c:v>0.2</c:v>
                </c:pt>
                <c:pt idx="4" formatCode="General">
                  <c:v>0</c:v>
                </c:pt>
                <c:pt idx="5">
                  <c:v>0.18421052631578946</c:v>
                </c:pt>
                <c:pt idx="6">
                  <c:v>0.23684210526315788</c:v>
                </c:pt>
                <c:pt idx="7">
                  <c:v>8.5714285714285715E-2</c:v>
                </c:pt>
                <c:pt idx="8" formatCode="General">
                  <c:v>0</c:v>
                </c:pt>
                <c:pt idx="9">
                  <c:v>0.10526315789473684</c:v>
                </c:pt>
                <c:pt idx="10">
                  <c:v>7.8947368421052627E-2</c:v>
                </c:pt>
                <c:pt idx="11">
                  <c:v>0.11428571428571428</c:v>
                </c:pt>
                <c:pt idx="12" formatCode="General">
                  <c:v>0</c:v>
                </c:pt>
                <c:pt idx="13">
                  <c:v>0.21052631578947367</c:v>
                </c:pt>
                <c:pt idx="14">
                  <c:v>0.31578947368421051</c:v>
                </c:pt>
                <c:pt idx="15">
                  <c:v>0.11428571428571428</c:v>
                </c:pt>
                <c:pt idx="16" formatCode="General">
                  <c:v>0</c:v>
                </c:pt>
                <c:pt idx="17">
                  <c:v>7.8947368421052627E-2</c:v>
                </c:pt>
                <c:pt idx="18">
                  <c:v>5.2631578947368418E-2</c:v>
                </c:pt>
                <c:pt idx="19">
                  <c:v>0.2</c:v>
                </c:pt>
                <c:pt idx="20" formatCode="General">
                  <c:v>0</c:v>
                </c:pt>
                <c:pt idx="21">
                  <c:v>0.13157894736842105</c:v>
                </c:pt>
                <c:pt idx="22">
                  <c:v>0.10526315789473684</c:v>
                </c:pt>
                <c:pt idx="23">
                  <c:v>5.7142857142857141E-2</c:v>
                </c:pt>
                <c:pt idx="24" formatCode="General">
                  <c:v>0</c:v>
                </c:pt>
                <c:pt idx="25">
                  <c:v>5.2631578947368418E-2</c:v>
                </c:pt>
                <c:pt idx="26">
                  <c:v>2.6315789473684209E-2</c:v>
                </c:pt>
                <c:pt idx="27">
                  <c:v>2.8571428571428571E-2</c:v>
                </c:pt>
                <c:pt idx="28" formatCode="General">
                  <c:v>0</c:v>
                </c:pt>
                <c:pt idx="29">
                  <c:v>5.2631578947368418E-2</c:v>
                </c:pt>
                <c:pt idx="30">
                  <c:v>0</c:v>
                </c:pt>
                <c:pt idx="31">
                  <c:v>5.7142857142857141E-2</c:v>
                </c:pt>
                <c:pt idx="32" formatCode="General">
                  <c:v>0</c:v>
                </c:pt>
                <c:pt idx="33">
                  <c:v>5.2631578947368418E-2</c:v>
                </c:pt>
                <c:pt idx="34">
                  <c:v>2.6315789473684209E-2</c:v>
                </c:pt>
                <c:pt idx="35">
                  <c:v>0.11428571428571428</c:v>
                </c:pt>
                <c:pt idx="36" formatCode="General">
                  <c:v>0</c:v>
                </c:pt>
                <c:pt idx="37">
                  <c:v>0</c:v>
                </c:pt>
                <c:pt idx="38">
                  <c:v>2.6315789473684209E-2</c:v>
                </c:pt>
                <c:pt idx="39">
                  <c:v>0</c:v>
                </c:pt>
              </c:numCache>
            </c:numRef>
          </c:val>
          <c:extLst>
            <c:ext xmlns:c16="http://schemas.microsoft.com/office/drawing/2014/chart" uri="{C3380CC4-5D6E-409C-BE32-E72D297353CC}">
              <c16:uniqueId val="{0000002D-5552-41E9-A96B-C705AC47FE93}"/>
            </c:ext>
          </c:extLst>
        </c:ser>
        <c:ser>
          <c:idx val="1"/>
          <c:order val="2"/>
          <c:tx>
            <c:strRef>
              <c:f>'Q21.OT系DXに取り組む際の課題（従業員別）実施・準備中'!$U$6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'Q21.OT系DXに取り組む際の課題（従業員別）実施・準備中'!$R$7:$R$46</c:f>
              <c:strCache>
                <c:ptCount val="40"/>
                <c:pt idx="0">
                  <c:v>【 設備投資 】                     </c:v>
                </c:pt>
                <c:pt idx="1">
                  <c:v>20人以下（n=16）</c:v>
                </c:pt>
                <c:pt idx="2">
                  <c:v>21人以上100人以下（n=22）</c:v>
                </c:pt>
                <c:pt idx="3">
                  <c:v>101人以上（n=14）</c:v>
                </c:pt>
                <c:pt idx="4">
                  <c:v>【 OT系DX推進人材の育成・確保 】          </c:v>
                </c:pt>
                <c:pt idx="5">
                  <c:v>20人以下（n=19）</c:v>
                </c:pt>
                <c:pt idx="6">
                  <c:v>21人以上100人以下（n=25）</c:v>
                </c:pt>
                <c:pt idx="7">
                  <c:v>101人以上（n=20）</c:v>
                </c:pt>
                <c:pt idx="8">
                  <c:v>【 顧客・取引先におけるOTのデジタル化についての理解 】</c:v>
                </c:pt>
                <c:pt idx="9">
                  <c:v>20人以下（n=17）</c:v>
                </c:pt>
                <c:pt idx="10">
                  <c:v>21人以上100人以下（n=9）</c:v>
                </c:pt>
                <c:pt idx="11">
                  <c:v>101人以上（n=11）</c:v>
                </c:pt>
                <c:pt idx="12">
                  <c:v>【 運用コスト 】                    </c:v>
                </c:pt>
                <c:pt idx="13">
                  <c:v>20人以下（n=16）</c:v>
                </c:pt>
                <c:pt idx="14">
                  <c:v>21人以上100人以下（n=16）</c:v>
                </c:pt>
                <c:pt idx="15">
                  <c:v>101人以上（n=13）</c:v>
                </c:pt>
                <c:pt idx="16">
                  <c:v>【 自社内におけるOTのデジタル化についての理解 】   </c:v>
                </c:pt>
                <c:pt idx="17">
                  <c:v>20人以下（n=8）</c:v>
                </c:pt>
                <c:pt idx="18">
                  <c:v>21人以上100人以下（n=11）</c:v>
                </c:pt>
                <c:pt idx="19">
                  <c:v>101人以上（n=12）</c:v>
                </c:pt>
                <c:pt idx="20">
                  <c:v>【 導入効果の担保 】                  </c:v>
                </c:pt>
                <c:pt idx="21">
                  <c:v>20人以下（n=10）</c:v>
                </c:pt>
                <c:pt idx="22">
                  <c:v>21人以上100人以下（n=10）</c:v>
                </c:pt>
                <c:pt idx="23">
                  <c:v>101人以上（n=10）</c:v>
                </c:pt>
                <c:pt idx="24">
                  <c:v>【 現場の抵抗 】                    </c:v>
                </c:pt>
                <c:pt idx="25">
                  <c:v>20人以下（n=6）</c:v>
                </c:pt>
                <c:pt idx="26">
                  <c:v>21人以上100人以下（n=6）</c:v>
                </c:pt>
                <c:pt idx="27">
                  <c:v>101人以上（n=9）</c:v>
                </c:pt>
                <c:pt idx="28">
                  <c:v>【 OT系DX取り組み事例に関する情報の取得 】     </c:v>
                </c:pt>
                <c:pt idx="29">
                  <c:v>20人以下（n=6）</c:v>
                </c:pt>
                <c:pt idx="30">
                  <c:v>21人以上100人以下（n=3）</c:v>
                </c:pt>
                <c:pt idx="31">
                  <c:v>101人以上（n=4）</c:v>
                </c:pt>
                <c:pt idx="32">
                  <c:v>【 適用対象業務の選定 】                </c:v>
                </c:pt>
                <c:pt idx="33">
                  <c:v>20人以下（n=4）</c:v>
                </c:pt>
                <c:pt idx="34">
                  <c:v>21人以上100人以下（n=3）</c:v>
                </c:pt>
                <c:pt idx="35">
                  <c:v>101人以上（n=6）</c:v>
                </c:pt>
                <c:pt idx="36">
                  <c:v>【 OTのデジタル化に対する信頼性 】          </c:v>
                </c:pt>
                <c:pt idx="37">
                  <c:v>20人以下（n=3）</c:v>
                </c:pt>
                <c:pt idx="38">
                  <c:v>21人以上100人以下（n=5）</c:v>
                </c:pt>
                <c:pt idx="39">
                  <c:v>101人以上（n=2）</c:v>
                </c:pt>
              </c:strCache>
            </c:strRef>
          </c:cat>
          <c:val>
            <c:numRef>
              <c:f>'Q21.OT系DXに取り組む際の課題（従業員別）実施・準備中'!$U$7:$U$46</c:f>
              <c:numCache>
                <c:formatCode>0.0%</c:formatCode>
                <c:ptCount val="40"/>
                <c:pt idx="0" formatCode="General">
                  <c:v>0</c:v>
                </c:pt>
                <c:pt idx="1">
                  <c:v>0.13157894736842105</c:v>
                </c:pt>
                <c:pt idx="2">
                  <c:v>5.2631578947368418E-2</c:v>
                </c:pt>
                <c:pt idx="3">
                  <c:v>0</c:v>
                </c:pt>
                <c:pt idx="4" formatCode="General">
                  <c:v>0</c:v>
                </c:pt>
                <c:pt idx="5">
                  <c:v>0.13157894736842105</c:v>
                </c:pt>
                <c:pt idx="6">
                  <c:v>0.18421052631578946</c:v>
                </c:pt>
                <c:pt idx="7">
                  <c:v>0.14285714285714285</c:v>
                </c:pt>
                <c:pt idx="8" formatCode="General">
                  <c:v>0</c:v>
                </c:pt>
                <c:pt idx="9">
                  <c:v>7.8947368421052627E-2</c:v>
                </c:pt>
                <c:pt idx="10">
                  <c:v>5.2631578947368418E-2</c:v>
                </c:pt>
                <c:pt idx="11">
                  <c:v>8.5714285714285715E-2</c:v>
                </c:pt>
                <c:pt idx="12" formatCode="General">
                  <c:v>0</c:v>
                </c:pt>
                <c:pt idx="13">
                  <c:v>2.6315789473684209E-2</c:v>
                </c:pt>
                <c:pt idx="14">
                  <c:v>7.8947368421052627E-2</c:v>
                </c:pt>
                <c:pt idx="15">
                  <c:v>0.2</c:v>
                </c:pt>
                <c:pt idx="16" formatCode="General">
                  <c:v>0</c:v>
                </c:pt>
                <c:pt idx="17">
                  <c:v>7.8947368421052627E-2</c:v>
                </c:pt>
                <c:pt idx="18">
                  <c:v>0.15789473684210525</c:v>
                </c:pt>
                <c:pt idx="19">
                  <c:v>5.7142857142857141E-2</c:v>
                </c:pt>
                <c:pt idx="20" formatCode="General">
                  <c:v>0</c:v>
                </c:pt>
                <c:pt idx="21">
                  <c:v>7.8947368421052627E-2</c:v>
                </c:pt>
                <c:pt idx="22">
                  <c:v>0.10526315789473684</c:v>
                </c:pt>
                <c:pt idx="23">
                  <c:v>0.17142857142857143</c:v>
                </c:pt>
                <c:pt idx="24" formatCode="General">
                  <c:v>0</c:v>
                </c:pt>
                <c:pt idx="25">
                  <c:v>0.10526315789473684</c:v>
                </c:pt>
                <c:pt idx="26">
                  <c:v>5.2631578947368418E-2</c:v>
                </c:pt>
                <c:pt idx="27">
                  <c:v>0.17142857142857143</c:v>
                </c:pt>
                <c:pt idx="28" formatCode="General">
                  <c:v>0</c:v>
                </c:pt>
                <c:pt idx="29">
                  <c:v>0.10526315789473684</c:v>
                </c:pt>
                <c:pt idx="30">
                  <c:v>7.8947368421052627E-2</c:v>
                </c:pt>
                <c:pt idx="31">
                  <c:v>0</c:v>
                </c:pt>
                <c:pt idx="32" formatCode="General">
                  <c:v>0</c:v>
                </c:pt>
                <c:pt idx="33">
                  <c:v>2.6315789473684209E-2</c:v>
                </c:pt>
                <c:pt idx="34">
                  <c:v>5.2631578947368418E-2</c:v>
                </c:pt>
                <c:pt idx="35">
                  <c:v>5.7142857142857141E-2</c:v>
                </c:pt>
                <c:pt idx="36" formatCode="General">
                  <c:v>0</c:v>
                </c:pt>
                <c:pt idx="37">
                  <c:v>7.8947368421052627E-2</c:v>
                </c:pt>
                <c:pt idx="38">
                  <c:v>0.10526315789473684</c:v>
                </c:pt>
                <c:pt idx="39">
                  <c:v>2.8571428571428571E-2</c:v>
                </c:pt>
              </c:numCache>
            </c:numRef>
          </c:val>
          <c:extLst>
            <c:ext xmlns:c16="http://schemas.microsoft.com/office/drawing/2014/chart" uri="{C3380CC4-5D6E-409C-BE32-E72D297353CC}">
              <c16:uniqueId val="{00000040-5552-41E9-A96B-C705AC47FE9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'Q21.OT系DXに取り組む際の課題（従業員別）実施・準備中'!$J$53</c:f>
          <c:strCache>
            <c:ptCount val="1"/>
            <c:pt idx="0">
              <c:v>20人以下 (N=18)
21人以上100人以下 (N=18)
101人以上 (N=8)</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'Q21.OT系DXに取り組む際の課題（従業員別）実施・準備中'!$S$6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20人以下（n=9）</c:v>
                </c:pt>
                <c:pt idx="2">
                  <c:v>21人以上100人以下（n=13）</c:v>
                </c:pt>
                <c:pt idx="3">
                  <c:v>101人以上（n=5）</c:v>
                </c:pt>
                <c:pt idx="4">
                  <c:v>【 設備投資 】                     </c:v>
                </c:pt>
                <c:pt idx="5">
                  <c:v>20人以下（n=7）</c:v>
                </c:pt>
                <c:pt idx="6">
                  <c:v>21人以上100人以下（n=9）</c:v>
                </c:pt>
                <c:pt idx="7">
                  <c:v>101人以上（n=1）</c:v>
                </c:pt>
                <c:pt idx="8">
                  <c:v>【 顧客・取引先におけるOTのデジタル化についての理解 】</c:v>
                </c:pt>
                <c:pt idx="9">
                  <c:v>20人以下（n=8）</c:v>
                </c:pt>
                <c:pt idx="10">
                  <c:v>21人以上100人以下（n=5）</c:v>
                </c:pt>
                <c:pt idx="11">
                  <c:v>101人以上（n=1）</c:v>
                </c:pt>
                <c:pt idx="12">
                  <c:v>【 導入効果の担保 】                  </c:v>
                </c:pt>
                <c:pt idx="13">
                  <c:v>20人以下（n=2）</c:v>
                </c:pt>
                <c:pt idx="14">
                  <c:v>21人以上100人以下（n=8）</c:v>
                </c:pt>
                <c:pt idx="15">
                  <c:v>101人以上（n=6）</c:v>
                </c:pt>
                <c:pt idx="16">
                  <c:v>【 自社内におけるOTのデジタル化についての理解 】   </c:v>
                </c:pt>
                <c:pt idx="17">
                  <c:v>20人以下（n=6）</c:v>
                </c:pt>
                <c:pt idx="18">
                  <c:v>21人以上100人以下（n=6）</c:v>
                </c:pt>
                <c:pt idx="19">
                  <c:v>101人以上（n=2）</c:v>
                </c:pt>
                <c:pt idx="20">
                  <c:v>【 現場の抵抗 】                    </c:v>
                </c:pt>
                <c:pt idx="21">
                  <c:v>20人以下（n=0）</c:v>
                </c:pt>
                <c:pt idx="22">
                  <c:v>21人以上100人以下（n=3）</c:v>
                </c:pt>
                <c:pt idx="23">
                  <c:v>101人以上（n=5）</c:v>
                </c:pt>
                <c:pt idx="24">
                  <c:v>【 運用コスト 】                    </c:v>
                </c:pt>
                <c:pt idx="25">
                  <c:v>20人以下（n=8）</c:v>
                </c:pt>
                <c:pt idx="26">
                  <c:v>21人以上100人以下（n=5）</c:v>
                </c:pt>
                <c:pt idx="27">
                  <c:v>101人以上（n=2）</c:v>
                </c:pt>
                <c:pt idx="28">
                  <c:v>【 適用対象業務の選定 】                </c:v>
                </c:pt>
                <c:pt idx="29">
                  <c:v>20人以下（n=3）</c:v>
                </c:pt>
                <c:pt idx="30">
                  <c:v>21人以上100人以下（n=1）</c:v>
                </c:pt>
                <c:pt idx="31">
                  <c:v>101人以上（n=1）</c:v>
                </c:pt>
                <c:pt idx="32">
                  <c:v>【 OT系DX取り組み事例に関する情報の取得 】     </c:v>
                </c:pt>
                <c:pt idx="33">
                  <c:v>20人以下（n=2）</c:v>
                </c:pt>
                <c:pt idx="34">
                  <c:v>21人以上100人以下（n=2）</c:v>
                </c:pt>
                <c:pt idx="35">
                  <c:v>101人以上（n=0）</c:v>
                </c:pt>
                <c:pt idx="36">
                  <c:v>【 OTのデジタル化に対する信頼性 】          </c:v>
                </c:pt>
                <c:pt idx="37">
                  <c:v>20人以下（n=3）</c:v>
                </c:pt>
                <c:pt idx="38">
                  <c:v>21人以上100人以下（n=1）</c:v>
                </c:pt>
                <c:pt idx="39">
                  <c:v>101人以上（n=0）</c:v>
                </c:pt>
              </c:strCache>
            </c:strRef>
          </c:cat>
          <c:val>
            <c:numRef>
              <c:f>'Q21.OT系DXに取り組む際の課題（従業員別）実施・準備中'!$S$7:$S$46</c:f>
              <c:numCache>
                <c:formatCode>0.0%</c:formatCode>
                <c:ptCount val="40"/>
                <c:pt idx="0" formatCode="General">
                  <c:v>0</c:v>
                </c:pt>
                <c:pt idx="1">
                  <c:v>0.3888888888888889</c:v>
                </c:pt>
                <c:pt idx="2">
                  <c:v>0.33333333333333331</c:v>
                </c:pt>
                <c:pt idx="3">
                  <c:v>0.375</c:v>
                </c:pt>
                <c:pt idx="4" formatCode="General">
                  <c:v>0</c:v>
                </c:pt>
                <c:pt idx="5">
                  <c:v>0.3888888888888889</c:v>
                </c:pt>
                <c:pt idx="6">
                  <c:v>0.3888888888888889</c:v>
                </c:pt>
                <c:pt idx="7">
                  <c:v>0</c:v>
                </c:pt>
                <c:pt idx="8" formatCode="General">
                  <c:v>0</c:v>
                </c:pt>
                <c:pt idx="9">
                  <c:v>0.22222222222222221</c:v>
                </c:pt>
                <c:pt idx="10">
                  <c:v>0.1111111111111111</c:v>
                </c:pt>
                <c:pt idx="11">
                  <c:v>0</c:v>
                </c:pt>
                <c:pt idx="12" formatCode="General">
                  <c:v>0</c:v>
                </c:pt>
                <c:pt idx="13">
                  <c:v>0</c:v>
                </c:pt>
                <c:pt idx="14">
                  <c:v>0</c:v>
                </c:pt>
                <c:pt idx="15">
                  <c:v>0.375</c:v>
                </c:pt>
                <c:pt idx="16" formatCode="General">
                  <c:v>0</c:v>
                </c:pt>
                <c:pt idx="17">
                  <c:v>0</c:v>
                </c:pt>
                <c:pt idx="18">
                  <c:v>0.1111111111111111</c:v>
                </c:pt>
                <c:pt idx="19">
                  <c:v>0</c:v>
                </c:pt>
                <c:pt idx="20" formatCode="General">
                  <c:v>0</c:v>
                </c:pt>
                <c:pt idx="21">
                  <c:v>0</c:v>
                </c:pt>
                <c:pt idx="22">
                  <c:v>5.5555555555555552E-2</c:v>
                </c:pt>
                <c:pt idx="23">
                  <c:v>0.125</c:v>
                </c:pt>
                <c:pt idx="24" formatCode="General">
                  <c:v>0</c:v>
                </c:pt>
                <c:pt idx="25">
                  <c:v>0</c:v>
                </c:pt>
                <c:pt idx="26">
                  <c:v>0</c:v>
                </c:pt>
                <c:pt idx="27">
                  <c:v>0.125</c:v>
                </c:pt>
                <c:pt idx="28" formatCode="General">
                  <c:v>0</c:v>
                </c:pt>
                <c:pt idx="29">
                  <c:v>0</c:v>
                </c:pt>
                <c:pt idx="30">
                  <c:v>0</c:v>
                </c:pt>
                <c:pt idx="31">
                  <c:v>0</c:v>
                </c:pt>
                <c:pt idx="32" formatCode="General">
                  <c:v>0</c:v>
                </c:pt>
                <c:pt idx="33">
                  <c:v>0</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14-1745-4403-B58E-5D3E8687183D}"/>
            </c:ext>
          </c:extLst>
        </c:ser>
        <c:ser>
          <c:idx val="2"/>
          <c:order val="1"/>
          <c:tx>
            <c:strRef>
              <c:f>'Q21.OT系DXに取り組む際の課題（従業員別）実施・準備中'!$T$6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20人以下（n=9）</c:v>
                </c:pt>
                <c:pt idx="2">
                  <c:v>21人以上100人以下（n=13）</c:v>
                </c:pt>
                <c:pt idx="3">
                  <c:v>101人以上（n=5）</c:v>
                </c:pt>
                <c:pt idx="4">
                  <c:v>【 設備投資 】                     </c:v>
                </c:pt>
                <c:pt idx="5">
                  <c:v>20人以下（n=7）</c:v>
                </c:pt>
                <c:pt idx="6">
                  <c:v>21人以上100人以下（n=9）</c:v>
                </c:pt>
                <c:pt idx="7">
                  <c:v>101人以上（n=1）</c:v>
                </c:pt>
                <c:pt idx="8">
                  <c:v>【 顧客・取引先におけるOTのデジタル化についての理解 】</c:v>
                </c:pt>
                <c:pt idx="9">
                  <c:v>20人以下（n=8）</c:v>
                </c:pt>
                <c:pt idx="10">
                  <c:v>21人以上100人以下（n=5）</c:v>
                </c:pt>
                <c:pt idx="11">
                  <c:v>101人以上（n=1）</c:v>
                </c:pt>
                <c:pt idx="12">
                  <c:v>【 導入効果の担保 】                  </c:v>
                </c:pt>
                <c:pt idx="13">
                  <c:v>20人以下（n=2）</c:v>
                </c:pt>
                <c:pt idx="14">
                  <c:v>21人以上100人以下（n=8）</c:v>
                </c:pt>
                <c:pt idx="15">
                  <c:v>101人以上（n=6）</c:v>
                </c:pt>
                <c:pt idx="16">
                  <c:v>【 自社内におけるOTのデジタル化についての理解 】   </c:v>
                </c:pt>
                <c:pt idx="17">
                  <c:v>20人以下（n=6）</c:v>
                </c:pt>
                <c:pt idx="18">
                  <c:v>21人以上100人以下（n=6）</c:v>
                </c:pt>
                <c:pt idx="19">
                  <c:v>101人以上（n=2）</c:v>
                </c:pt>
                <c:pt idx="20">
                  <c:v>【 現場の抵抗 】                    </c:v>
                </c:pt>
                <c:pt idx="21">
                  <c:v>20人以下（n=0）</c:v>
                </c:pt>
                <c:pt idx="22">
                  <c:v>21人以上100人以下（n=3）</c:v>
                </c:pt>
                <c:pt idx="23">
                  <c:v>101人以上（n=5）</c:v>
                </c:pt>
                <c:pt idx="24">
                  <c:v>【 運用コスト 】                    </c:v>
                </c:pt>
                <c:pt idx="25">
                  <c:v>20人以下（n=8）</c:v>
                </c:pt>
                <c:pt idx="26">
                  <c:v>21人以上100人以下（n=5）</c:v>
                </c:pt>
                <c:pt idx="27">
                  <c:v>101人以上（n=2）</c:v>
                </c:pt>
                <c:pt idx="28">
                  <c:v>【 適用対象業務の選定 】                </c:v>
                </c:pt>
                <c:pt idx="29">
                  <c:v>20人以下（n=3）</c:v>
                </c:pt>
                <c:pt idx="30">
                  <c:v>21人以上100人以下（n=1）</c:v>
                </c:pt>
                <c:pt idx="31">
                  <c:v>101人以上（n=1）</c:v>
                </c:pt>
                <c:pt idx="32">
                  <c:v>【 OT系DX取り組み事例に関する情報の取得 】     </c:v>
                </c:pt>
                <c:pt idx="33">
                  <c:v>20人以下（n=2）</c:v>
                </c:pt>
                <c:pt idx="34">
                  <c:v>21人以上100人以下（n=2）</c:v>
                </c:pt>
                <c:pt idx="35">
                  <c:v>101人以上（n=0）</c:v>
                </c:pt>
                <c:pt idx="36">
                  <c:v>【 OTのデジタル化に対する信頼性 】          </c:v>
                </c:pt>
                <c:pt idx="37">
                  <c:v>20人以下（n=3）</c:v>
                </c:pt>
                <c:pt idx="38">
                  <c:v>21人以上100人以下（n=1）</c:v>
                </c:pt>
                <c:pt idx="39">
                  <c:v>101人以上（n=0）</c:v>
                </c:pt>
              </c:strCache>
            </c:strRef>
          </c:cat>
          <c:val>
            <c:numRef>
              <c:f>'Q21.OT系DXに取り組む際の課題（従業員別）実施・準備中'!$T$7:$T$46</c:f>
              <c:numCache>
                <c:formatCode>0.0%</c:formatCode>
                <c:ptCount val="40"/>
                <c:pt idx="0" formatCode="General">
                  <c:v>0</c:v>
                </c:pt>
                <c:pt idx="1">
                  <c:v>5.5555555555555552E-2</c:v>
                </c:pt>
                <c:pt idx="2">
                  <c:v>0.22222222222222221</c:v>
                </c:pt>
                <c:pt idx="3">
                  <c:v>0.25</c:v>
                </c:pt>
                <c:pt idx="4" formatCode="General">
                  <c:v>0</c:v>
                </c:pt>
                <c:pt idx="5">
                  <c:v>0</c:v>
                </c:pt>
                <c:pt idx="6">
                  <c:v>5.5555555555555552E-2</c:v>
                </c:pt>
                <c:pt idx="7">
                  <c:v>0</c:v>
                </c:pt>
                <c:pt idx="8" formatCode="General">
                  <c:v>0</c:v>
                </c:pt>
                <c:pt idx="9">
                  <c:v>0.16666666666666666</c:v>
                </c:pt>
                <c:pt idx="10">
                  <c:v>5.5555555555555552E-2</c:v>
                </c:pt>
                <c:pt idx="11">
                  <c:v>0</c:v>
                </c:pt>
                <c:pt idx="12" formatCode="General">
                  <c:v>0</c:v>
                </c:pt>
                <c:pt idx="13">
                  <c:v>5.5555555555555552E-2</c:v>
                </c:pt>
                <c:pt idx="14">
                  <c:v>0.1111111111111111</c:v>
                </c:pt>
                <c:pt idx="15">
                  <c:v>0.375</c:v>
                </c:pt>
                <c:pt idx="16" formatCode="General">
                  <c:v>0</c:v>
                </c:pt>
                <c:pt idx="17">
                  <c:v>0.22222222222222221</c:v>
                </c:pt>
                <c:pt idx="18">
                  <c:v>0.16666666666666666</c:v>
                </c:pt>
                <c:pt idx="19">
                  <c:v>0.125</c:v>
                </c:pt>
                <c:pt idx="20" formatCode="General">
                  <c:v>0</c:v>
                </c:pt>
                <c:pt idx="21">
                  <c:v>0</c:v>
                </c:pt>
                <c:pt idx="22">
                  <c:v>5.5555555555555552E-2</c:v>
                </c:pt>
                <c:pt idx="23">
                  <c:v>0.25</c:v>
                </c:pt>
                <c:pt idx="24" formatCode="General">
                  <c:v>0</c:v>
                </c:pt>
                <c:pt idx="25">
                  <c:v>0.33333333333333331</c:v>
                </c:pt>
                <c:pt idx="26">
                  <c:v>0.22222222222222221</c:v>
                </c:pt>
                <c:pt idx="27">
                  <c:v>0</c:v>
                </c:pt>
                <c:pt idx="28" formatCode="General">
                  <c:v>0</c:v>
                </c:pt>
                <c:pt idx="29">
                  <c:v>5.5555555555555552E-2</c:v>
                </c:pt>
                <c:pt idx="30">
                  <c:v>5.5555555555555552E-2</c:v>
                </c:pt>
                <c:pt idx="31">
                  <c:v>0</c:v>
                </c:pt>
                <c:pt idx="32" formatCode="General">
                  <c:v>0</c:v>
                </c:pt>
                <c:pt idx="33">
                  <c:v>5.5555555555555552E-2</c:v>
                </c:pt>
                <c:pt idx="34">
                  <c:v>5.5555555555555552E-2</c:v>
                </c:pt>
                <c:pt idx="35">
                  <c:v>0</c:v>
                </c:pt>
                <c:pt idx="36" formatCode="General">
                  <c:v>0</c:v>
                </c:pt>
                <c:pt idx="37">
                  <c:v>0</c:v>
                </c:pt>
                <c:pt idx="38">
                  <c:v>0</c:v>
                </c:pt>
                <c:pt idx="39">
                  <c:v>0</c:v>
                </c:pt>
              </c:numCache>
            </c:numRef>
          </c:val>
          <c:extLst>
            <c:ext xmlns:c16="http://schemas.microsoft.com/office/drawing/2014/chart" uri="{C3380CC4-5D6E-409C-BE32-E72D297353CC}">
              <c16:uniqueId val="{0000002D-1745-4403-B58E-5D3E8687183D}"/>
            </c:ext>
          </c:extLst>
        </c:ser>
        <c:ser>
          <c:idx val="1"/>
          <c:order val="2"/>
          <c:tx>
            <c:strRef>
              <c:f>'Q21.OT系DXに取り組む際の課題（従業員別）実施・準備中'!$U$6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20人以下（n=9）</c:v>
                </c:pt>
                <c:pt idx="2">
                  <c:v>21人以上100人以下（n=13）</c:v>
                </c:pt>
                <c:pt idx="3">
                  <c:v>101人以上（n=5）</c:v>
                </c:pt>
                <c:pt idx="4">
                  <c:v>【 設備投資 】                     </c:v>
                </c:pt>
                <c:pt idx="5">
                  <c:v>20人以下（n=7）</c:v>
                </c:pt>
                <c:pt idx="6">
                  <c:v>21人以上100人以下（n=9）</c:v>
                </c:pt>
                <c:pt idx="7">
                  <c:v>101人以上（n=1）</c:v>
                </c:pt>
                <c:pt idx="8">
                  <c:v>【 顧客・取引先におけるOTのデジタル化についての理解 】</c:v>
                </c:pt>
                <c:pt idx="9">
                  <c:v>20人以下（n=8）</c:v>
                </c:pt>
                <c:pt idx="10">
                  <c:v>21人以上100人以下（n=5）</c:v>
                </c:pt>
                <c:pt idx="11">
                  <c:v>101人以上（n=1）</c:v>
                </c:pt>
                <c:pt idx="12">
                  <c:v>【 導入効果の担保 】                  </c:v>
                </c:pt>
                <c:pt idx="13">
                  <c:v>20人以下（n=2）</c:v>
                </c:pt>
                <c:pt idx="14">
                  <c:v>21人以上100人以下（n=8）</c:v>
                </c:pt>
                <c:pt idx="15">
                  <c:v>101人以上（n=6）</c:v>
                </c:pt>
                <c:pt idx="16">
                  <c:v>【 自社内におけるOTのデジタル化についての理解 】   </c:v>
                </c:pt>
                <c:pt idx="17">
                  <c:v>20人以下（n=6）</c:v>
                </c:pt>
                <c:pt idx="18">
                  <c:v>21人以上100人以下（n=6）</c:v>
                </c:pt>
                <c:pt idx="19">
                  <c:v>101人以上（n=2）</c:v>
                </c:pt>
                <c:pt idx="20">
                  <c:v>【 現場の抵抗 】                    </c:v>
                </c:pt>
                <c:pt idx="21">
                  <c:v>20人以下（n=0）</c:v>
                </c:pt>
                <c:pt idx="22">
                  <c:v>21人以上100人以下（n=3）</c:v>
                </c:pt>
                <c:pt idx="23">
                  <c:v>101人以上（n=5）</c:v>
                </c:pt>
                <c:pt idx="24">
                  <c:v>【 運用コスト 】                    </c:v>
                </c:pt>
                <c:pt idx="25">
                  <c:v>20人以下（n=8）</c:v>
                </c:pt>
                <c:pt idx="26">
                  <c:v>21人以上100人以下（n=5）</c:v>
                </c:pt>
                <c:pt idx="27">
                  <c:v>101人以上（n=2）</c:v>
                </c:pt>
                <c:pt idx="28">
                  <c:v>【 適用対象業務の選定 】                </c:v>
                </c:pt>
                <c:pt idx="29">
                  <c:v>20人以下（n=3）</c:v>
                </c:pt>
                <c:pt idx="30">
                  <c:v>21人以上100人以下（n=1）</c:v>
                </c:pt>
                <c:pt idx="31">
                  <c:v>101人以上（n=1）</c:v>
                </c:pt>
                <c:pt idx="32">
                  <c:v>【 OT系DX取り組み事例に関する情報の取得 】     </c:v>
                </c:pt>
                <c:pt idx="33">
                  <c:v>20人以下（n=2）</c:v>
                </c:pt>
                <c:pt idx="34">
                  <c:v>21人以上100人以下（n=2）</c:v>
                </c:pt>
                <c:pt idx="35">
                  <c:v>101人以上（n=0）</c:v>
                </c:pt>
                <c:pt idx="36">
                  <c:v>【 OTのデジタル化に対する信頼性 】          </c:v>
                </c:pt>
                <c:pt idx="37">
                  <c:v>20人以下（n=3）</c:v>
                </c:pt>
                <c:pt idx="38">
                  <c:v>21人以上100人以下（n=1）</c:v>
                </c:pt>
                <c:pt idx="39">
                  <c:v>101人以上（n=0）</c:v>
                </c:pt>
              </c:strCache>
            </c:strRef>
          </c:cat>
          <c:val>
            <c:numRef>
              <c:f>'Q21.OT系DXに取り組む際の課題（従業員別）実施・準備中'!$U$7:$U$46</c:f>
              <c:numCache>
                <c:formatCode>0.0%</c:formatCode>
                <c:ptCount val="40"/>
                <c:pt idx="0" formatCode="General">
                  <c:v>0</c:v>
                </c:pt>
                <c:pt idx="1">
                  <c:v>5.5555555555555552E-2</c:v>
                </c:pt>
                <c:pt idx="2">
                  <c:v>0.16666666666666666</c:v>
                </c:pt>
                <c:pt idx="3">
                  <c:v>0</c:v>
                </c:pt>
                <c:pt idx="4" formatCode="General">
                  <c:v>0</c:v>
                </c:pt>
                <c:pt idx="5">
                  <c:v>0</c:v>
                </c:pt>
                <c:pt idx="6">
                  <c:v>5.5555555555555552E-2</c:v>
                </c:pt>
                <c:pt idx="7">
                  <c:v>0.125</c:v>
                </c:pt>
                <c:pt idx="8" formatCode="General">
                  <c:v>0</c:v>
                </c:pt>
                <c:pt idx="9">
                  <c:v>5.5555555555555552E-2</c:v>
                </c:pt>
                <c:pt idx="10">
                  <c:v>0.1111111111111111</c:v>
                </c:pt>
                <c:pt idx="11">
                  <c:v>0.125</c:v>
                </c:pt>
                <c:pt idx="12" formatCode="General">
                  <c:v>0</c:v>
                </c:pt>
                <c:pt idx="13">
                  <c:v>5.5555555555555552E-2</c:v>
                </c:pt>
                <c:pt idx="14">
                  <c:v>0.33333333333333331</c:v>
                </c:pt>
                <c:pt idx="15">
                  <c:v>0</c:v>
                </c:pt>
                <c:pt idx="16" formatCode="General">
                  <c:v>0</c:v>
                </c:pt>
                <c:pt idx="17">
                  <c:v>0.1111111111111111</c:v>
                </c:pt>
                <c:pt idx="18">
                  <c:v>5.5555555555555552E-2</c:v>
                </c:pt>
                <c:pt idx="19">
                  <c:v>0.125</c:v>
                </c:pt>
                <c:pt idx="20" formatCode="General">
                  <c:v>0</c:v>
                </c:pt>
                <c:pt idx="21">
                  <c:v>0</c:v>
                </c:pt>
                <c:pt idx="22">
                  <c:v>5.5555555555555552E-2</c:v>
                </c:pt>
                <c:pt idx="23">
                  <c:v>0.25</c:v>
                </c:pt>
                <c:pt idx="24" formatCode="General">
                  <c:v>0</c:v>
                </c:pt>
                <c:pt idx="25">
                  <c:v>0.1111111111111111</c:v>
                </c:pt>
                <c:pt idx="26">
                  <c:v>5.5555555555555552E-2</c:v>
                </c:pt>
                <c:pt idx="27">
                  <c:v>0.125</c:v>
                </c:pt>
                <c:pt idx="28" formatCode="General">
                  <c:v>0</c:v>
                </c:pt>
                <c:pt idx="29">
                  <c:v>0.1111111111111111</c:v>
                </c:pt>
                <c:pt idx="30">
                  <c:v>0</c:v>
                </c:pt>
                <c:pt idx="31">
                  <c:v>0.125</c:v>
                </c:pt>
                <c:pt idx="32" formatCode="General">
                  <c:v>0</c:v>
                </c:pt>
                <c:pt idx="33">
                  <c:v>5.5555555555555552E-2</c:v>
                </c:pt>
                <c:pt idx="34">
                  <c:v>5.5555555555555552E-2</c:v>
                </c:pt>
                <c:pt idx="35">
                  <c:v>0</c:v>
                </c:pt>
                <c:pt idx="36" formatCode="General">
                  <c:v>0</c:v>
                </c:pt>
                <c:pt idx="37">
                  <c:v>0.16666666666666666</c:v>
                </c:pt>
                <c:pt idx="38">
                  <c:v>5.5555555555555552E-2</c:v>
                </c:pt>
                <c:pt idx="39">
                  <c:v>0</c:v>
                </c:pt>
              </c:numCache>
            </c:numRef>
          </c:val>
          <c:extLst>
            <c:ext xmlns:c16="http://schemas.microsoft.com/office/drawing/2014/chart" uri="{C3380CC4-5D6E-409C-BE32-E72D297353CC}">
              <c16:uniqueId val="{00000040-1745-4403-B58E-5D3E8687183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3715777777777772"/>
          <c:y val="4.409722222222222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814814814816"/>
          <c:y val="0.16271458333333333"/>
          <c:w val="0.50220740740740744"/>
          <c:h val="0.6376177083333332"/>
        </c:manualLayout>
      </c:layout>
      <c:barChart>
        <c:barDir val="bar"/>
        <c:grouping val="stacked"/>
        <c:varyColors val="0"/>
        <c:ser>
          <c:idx val="1"/>
          <c:order val="0"/>
          <c:tx>
            <c:strRef>
              <c:f>'[13]Q4.主な事業のカテゴリと適応分野（従業員数別）'!$M$6</c:f>
              <c:strCache>
                <c:ptCount val="1"/>
                <c:pt idx="0">
                  <c:v>20人以下 (N=95)</c:v>
                </c:pt>
              </c:strCache>
            </c:strRef>
          </c:tx>
          <c:spPr>
            <a:solidFill>
              <a:srgbClr val="99CCFF"/>
            </a:solidFill>
            <a:ln>
              <a:solidFill>
                <a:sysClr val="windowText" lastClr="000000"/>
              </a:solidFill>
            </a:ln>
            <a:effectLst/>
          </c:spPr>
          <c:invertIfNegative val="0"/>
          <c:cat>
            <c:strRef>
              <c:f>'[13]Q4.主な事業のカテゴリと適応分野（従業員数別）'!$L$18:$L$28</c:f>
              <c:strCache>
                <c:ptCount val="11"/>
                <c:pt idx="0">
                  <c:v>工場／プラント</c:v>
                </c:pt>
                <c:pt idx="1">
                  <c:v>移動／交通</c:v>
                </c:pt>
                <c:pt idx="2">
                  <c:v>オフィス／店舗</c:v>
                </c:pt>
                <c:pt idx="3">
                  <c:v>流通／物流</c:v>
                </c:pt>
                <c:pt idx="4">
                  <c:v>病院／医療</c:v>
                </c:pt>
                <c:pt idx="5">
                  <c:v>住宅／生活</c:v>
                </c:pt>
                <c:pt idx="6">
                  <c:v>防犯／防災</c:v>
                </c:pt>
                <c:pt idx="7">
                  <c:v>健康／介護／スポーツ</c:v>
                </c:pt>
                <c:pt idx="8">
                  <c:v>建築／土木</c:v>
                </c:pt>
                <c:pt idx="9">
                  <c:v>農林水産</c:v>
                </c:pt>
                <c:pt idx="10">
                  <c:v>その他</c:v>
                </c:pt>
              </c:strCache>
            </c:strRef>
          </c:cat>
          <c:val>
            <c:numRef>
              <c:f>'[13]Q4.主な事業のカテゴリと適応分野（従業員数別）'!$M$18:$M$28</c:f>
              <c:numCache>
                <c:formatCode>General</c:formatCode>
                <c:ptCount val="11"/>
                <c:pt idx="0">
                  <c:v>5.9259259259259262E-2</c:v>
                </c:pt>
                <c:pt idx="1">
                  <c:v>4.4444444444444446E-2</c:v>
                </c:pt>
                <c:pt idx="2">
                  <c:v>6.2962962962962957E-2</c:v>
                </c:pt>
                <c:pt idx="3">
                  <c:v>5.9259259259259262E-2</c:v>
                </c:pt>
                <c:pt idx="4">
                  <c:v>2.5925925925925925E-2</c:v>
                </c:pt>
                <c:pt idx="5">
                  <c:v>2.5925925925925925E-2</c:v>
                </c:pt>
                <c:pt idx="6">
                  <c:v>2.2222222222222223E-2</c:v>
                </c:pt>
                <c:pt idx="7">
                  <c:v>1.8518518518518517E-2</c:v>
                </c:pt>
                <c:pt idx="8">
                  <c:v>1.1111111111111112E-2</c:v>
                </c:pt>
                <c:pt idx="9">
                  <c:v>1.4814814814814815E-2</c:v>
                </c:pt>
                <c:pt idx="10">
                  <c:v>5.185185185185185E-2</c:v>
                </c:pt>
              </c:numCache>
            </c:numRef>
          </c:val>
          <c:extLst>
            <c:ext xmlns:c16="http://schemas.microsoft.com/office/drawing/2014/chart" uri="{C3380CC4-5D6E-409C-BE32-E72D297353CC}">
              <c16:uniqueId val="{00000000-6E6E-4BEF-B6E4-C79A65DEB3D7}"/>
            </c:ext>
          </c:extLst>
        </c:ser>
        <c:ser>
          <c:idx val="0"/>
          <c:order val="1"/>
          <c:tx>
            <c:strRef>
              <c:f>'[13]Q4.主な事業のカテゴリと適応分野（従業員数別）'!$N$6</c:f>
              <c:strCache>
                <c:ptCount val="1"/>
                <c:pt idx="0">
                  <c:v>21人以上100人以下 (N=107)</c:v>
                </c:pt>
              </c:strCache>
            </c:strRef>
          </c:tx>
          <c:spPr>
            <a:solidFill>
              <a:schemeClr val="accent6">
                <a:lumMod val="60000"/>
                <a:lumOff val="40000"/>
              </a:schemeClr>
            </a:solidFill>
            <a:ln>
              <a:solidFill>
                <a:sysClr val="windowText" lastClr="000000"/>
              </a:solidFill>
            </a:ln>
            <a:effectLst/>
          </c:spPr>
          <c:invertIfNegative val="0"/>
          <c:cat>
            <c:strRef>
              <c:f>'[13]Q4.主な事業のカテゴリと適応分野（従業員数別）'!$L$18:$L$28</c:f>
              <c:strCache>
                <c:ptCount val="11"/>
                <c:pt idx="0">
                  <c:v>工場／プラント</c:v>
                </c:pt>
                <c:pt idx="1">
                  <c:v>移動／交通</c:v>
                </c:pt>
                <c:pt idx="2">
                  <c:v>オフィス／店舗</c:v>
                </c:pt>
                <c:pt idx="3">
                  <c:v>流通／物流</c:v>
                </c:pt>
                <c:pt idx="4">
                  <c:v>病院／医療</c:v>
                </c:pt>
                <c:pt idx="5">
                  <c:v>住宅／生活</c:v>
                </c:pt>
                <c:pt idx="6">
                  <c:v>防犯／防災</c:v>
                </c:pt>
                <c:pt idx="7">
                  <c:v>健康／介護／スポーツ</c:v>
                </c:pt>
                <c:pt idx="8">
                  <c:v>建築／土木</c:v>
                </c:pt>
                <c:pt idx="9">
                  <c:v>農林水産</c:v>
                </c:pt>
                <c:pt idx="10">
                  <c:v>その他</c:v>
                </c:pt>
              </c:strCache>
            </c:strRef>
          </c:cat>
          <c:val>
            <c:numRef>
              <c:f>'[13]Q4.主な事業のカテゴリと適応分野（従業員数別）'!$N$18:$N$28</c:f>
              <c:numCache>
                <c:formatCode>General</c:formatCode>
                <c:ptCount val="11"/>
                <c:pt idx="0">
                  <c:v>8.5185185185185183E-2</c:v>
                </c:pt>
                <c:pt idx="1">
                  <c:v>7.407407407407407E-2</c:v>
                </c:pt>
                <c:pt idx="2">
                  <c:v>6.6666666666666666E-2</c:v>
                </c:pt>
                <c:pt idx="3">
                  <c:v>5.5555555555555552E-2</c:v>
                </c:pt>
                <c:pt idx="4">
                  <c:v>5.5555555555555552E-2</c:v>
                </c:pt>
                <c:pt idx="5">
                  <c:v>3.7037037037037035E-2</c:v>
                </c:pt>
                <c:pt idx="6">
                  <c:v>2.5925925925925925E-2</c:v>
                </c:pt>
                <c:pt idx="7">
                  <c:v>1.8518518518518517E-2</c:v>
                </c:pt>
                <c:pt idx="8">
                  <c:v>1.1111111111111112E-2</c:v>
                </c:pt>
                <c:pt idx="9">
                  <c:v>3.7037037037037038E-3</c:v>
                </c:pt>
                <c:pt idx="10">
                  <c:v>4.0740740740740744E-2</c:v>
                </c:pt>
              </c:numCache>
            </c:numRef>
          </c:val>
          <c:extLst>
            <c:ext xmlns:c16="http://schemas.microsoft.com/office/drawing/2014/chart" uri="{C3380CC4-5D6E-409C-BE32-E72D297353CC}">
              <c16:uniqueId val="{00000001-6E6E-4BEF-B6E4-C79A65DEB3D7}"/>
            </c:ext>
          </c:extLst>
        </c:ser>
        <c:ser>
          <c:idx val="2"/>
          <c:order val="2"/>
          <c:tx>
            <c:strRef>
              <c:f>'[13]Q4.主な事業のカテゴリと適応分野（従業員数別）'!$O$6</c:f>
              <c:strCache>
                <c:ptCount val="1"/>
                <c:pt idx="0">
                  <c:v>101人以上 (N=68)</c:v>
                </c:pt>
              </c:strCache>
            </c:strRef>
          </c:tx>
          <c:spPr>
            <a:solidFill>
              <a:srgbClr val="FFC000"/>
            </a:solidFill>
            <a:ln>
              <a:solidFill>
                <a:sysClr val="windowText" lastClr="000000"/>
              </a:solidFill>
            </a:ln>
            <a:effectLst/>
          </c:spPr>
          <c:invertIfNegative val="0"/>
          <c:cat>
            <c:strRef>
              <c:f>'[13]Q4.主な事業のカテゴリと適応分野（従業員数別）'!$L$18:$L$28</c:f>
              <c:strCache>
                <c:ptCount val="11"/>
                <c:pt idx="0">
                  <c:v>工場／プラント</c:v>
                </c:pt>
                <c:pt idx="1">
                  <c:v>移動／交通</c:v>
                </c:pt>
                <c:pt idx="2">
                  <c:v>オフィス／店舗</c:v>
                </c:pt>
                <c:pt idx="3">
                  <c:v>流通／物流</c:v>
                </c:pt>
                <c:pt idx="4">
                  <c:v>病院／医療</c:v>
                </c:pt>
                <c:pt idx="5">
                  <c:v>住宅／生活</c:v>
                </c:pt>
                <c:pt idx="6">
                  <c:v>防犯／防災</c:v>
                </c:pt>
                <c:pt idx="7">
                  <c:v>健康／介護／スポーツ</c:v>
                </c:pt>
                <c:pt idx="8">
                  <c:v>建築／土木</c:v>
                </c:pt>
                <c:pt idx="9">
                  <c:v>農林水産</c:v>
                </c:pt>
                <c:pt idx="10">
                  <c:v>その他</c:v>
                </c:pt>
              </c:strCache>
            </c:strRef>
          </c:cat>
          <c:val>
            <c:numRef>
              <c:f>'[13]Q4.主な事業のカテゴリと適応分野（従業員数別）'!$O$18:$O$28</c:f>
              <c:numCache>
                <c:formatCode>General</c:formatCode>
                <c:ptCount val="11"/>
                <c:pt idx="0">
                  <c:v>4.8148148148148148E-2</c:v>
                </c:pt>
                <c:pt idx="1">
                  <c:v>6.6666666666666666E-2</c:v>
                </c:pt>
                <c:pt idx="2">
                  <c:v>4.0740740740740744E-2</c:v>
                </c:pt>
                <c:pt idx="3">
                  <c:v>2.9629629629629631E-2</c:v>
                </c:pt>
                <c:pt idx="4">
                  <c:v>1.1111111111111112E-2</c:v>
                </c:pt>
                <c:pt idx="5">
                  <c:v>2.2222222222222223E-2</c:v>
                </c:pt>
                <c:pt idx="6">
                  <c:v>7.4074074074074077E-3</c:v>
                </c:pt>
                <c:pt idx="7">
                  <c:v>1.4814814814814815E-2</c:v>
                </c:pt>
                <c:pt idx="8">
                  <c:v>1.4814814814814815E-2</c:v>
                </c:pt>
                <c:pt idx="9">
                  <c:v>3.7037037037037038E-3</c:v>
                </c:pt>
                <c:pt idx="10">
                  <c:v>1.4814814814814815E-2</c:v>
                </c:pt>
              </c:numCache>
            </c:numRef>
          </c:val>
          <c:extLst>
            <c:ext xmlns:c16="http://schemas.microsoft.com/office/drawing/2014/chart" uri="{C3380CC4-5D6E-409C-BE32-E72D297353CC}">
              <c16:uniqueId val="{00000002-6E6E-4BEF-B6E4-C79A65DEB3D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8042555555555553"/>
          <c:y val="0.83607675428370531"/>
          <c:w val="0.72851888888888894"/>
          <c:h val="0.1633925315568610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'Q21.OT系DXに取り組む際の課題（従業員別）実施・準備中'!$J$53</c:f>
          <c:strCache>
            <c:ptCount val="1"/>
            <c:pt idx="0">
              <c:v>20人以下 (N=13)
21人以上100人以下 (N=7)
101人以上 (N=11)</c:v>
            </c:pt>
          </c:strCache>
        </c:strRef>
      </c:tx>
      <c:layout>
        <c:manualLayout>
          <c:xMode val="edge"/>
          <c:yMode val="edge"/>
          <c:x val="0.6687105855855856"/>
          <c:y val="0.7326006535947712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'Q21.OT系DXに取り組む際の課題（従業員別）実施・準備中'!$S$6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20人以下（n=4）</c:v>
                </c:pt>
                <c:pt idx="2">
                  <c:v>21人以上100人以下（n=3）</c:v>
                </c:pt>
                <c:pt idx="3">
                  <c:v>101人以上（n=8）</c:v>
                </c:pt>
                <c:pt idx="4">
                  <c:v>【 設備投資 】                     </c:v>
                </c:pt>
                <c:pt idx="5">
                  <c:v>20人以下（n=8）</c:v>
                </c:pt>
                <c:pt idx="6">
                  <c:v>21人以上100人以下（n=4）</c:v>
                </c:pt>
                <c:pt idx="7">
                  <c:v>101人以上（n=2）</c:v>
                </c:pt>
                <c:pt idx="8">
                  <c:v>【 運用コスト 】                    </c:v>
                </c:pt>
                <c:pt idx="9">
                  <c:v>20人以下（n=8）</c:v>
                </c:pt>
                <c:pt idx="10">
                  <c:v>21人以上100人以下（n=6）</c:v>
                </c:pt>
                <c:pt idx="11">
                  <c:v>101人以上（n=3）</c:v>
                </c:pt>
                <c:pt idx="12">
                  <c:v>【 顧客・取引先におけるOTのデジタル化についての理解 】</c:v>
                </c:pt>
                <c:pt idx="13">
                  <c:v>20人以下（n=4）</c:v>
                </c:pt>
                <c:pt idx="14">
                  <c:v>21人以上100人以下（n=1）</c:v>
                </c:pt>
                <c:pt idx="15">
                  <c:v>101人以上（n=1）</c:v>
                </c:pt>
                <c:pt idx="16">
                  <c:v>【 現場の抵抗 】                    </c:v>
                </c:pt>
                <c:pt idx="17">
                  <c:v>20人以下（n=1）</c:v>
                </c:pt>
                <c:pt idx="18">
                  <c:v>21人以上100人以下（n=4）</c:v>
                </c:pt>
                <c:pt idx="19">
                  <c:v>101人以上（n=1）</c:v>
                </c:pt>
                <c:pt idx="20">
                  <c:v>【 適用対象業務の選定 】                </c:v>
                </c:pt>
                <c:pt idx="21">
                  <c:v>20人以下（n=3）</c:v>
                </c:pt>
                <c:pt idx="22">
                  <c:v>21人以上100人以下（n=0）</c:v>
                </c:pt>
                <c:pt idx="23">
                  <c:v>101人以上（n=1）</c:v>
                </c:pt>
                <c:pt idx="24">
                  <c:v>【 自社内におけるOTのデジタル化についての理解 】   </c:v>
                </c:pt>
                <c:pt idx="25">
                  <c:v>20人以下（n=3）</c:v>
                </c:pt>
                <c:pt idx="26">
                  <c:v>21人以上100人以下（n=1）</c:v>
                </c:pt>
                <c:pt idx="27">
                  <c:v>101人以上（n=6）</c:v>
                </c:pt>
                <c:pt idx="28">
                  <c:v>【 OT系DX取り組み事例に関する情報の取得 】     </c:v>
                </c:pt>
                <c:pt idx="29">
                  <c:v>20人以下（n=3）</c:v>
                </c:pt>
                <c:pt idx="30">
                  <c:v>21人以上100人以下（n=0）</c:v>
                </c:pt>
                <c:pt idx="31">
                  <c:v>101人以上（n=3）</c:v>
                </c:pt>
                <c:pt idx="32">
                  <c:v>【 導入効果の担保 】                  </c:v>
                </c:pt>
                <c:pt idx="33">
                  <c:v>20人以下（n=3）</c:v>
                </c:pt>
                <c:pt idx="34">
                  <c:v>21人以上100人以下（n=0）</c:v>
                </c:pt>
                <c:pt idx="35">
                  <c:v>101人以上（n=5）</c:v>
                </c:pt>
                <c:pt idx="36">
                  <c:v>【 OTのデジタル化に対する信頼性 】          </c:v>
                </c:pt>
                <c:pt idx="37">
                  <c:v>20人以下（n=0）</c:v>
                </c:pt>
                <c:pt idx="38">
                  <c:v>21人以上100人以下（n=0）</c:v>
                </c:pt>
                <c:pt idx="39">
                  <c:v>101人以上（n=2）</c:v>
                </c:pt>
              </c:strCache>
            </c:strRef>
          </c:cat>
          <c:val>
            <c:numRef>
              <c:f>'Q21.OT系DXに取り組む際の課題（従業員別）実施・準備中'!$S$7:$S$46</c:f>
              <c:numCache>
                <c:formatCode>0.0%</c:formatCode>
                <c:ptCount val="40"/>
                <c:pt idx="0" formatCode="General">
                  <c:v>0</c:v>
                </c:pt>
                <c:pt idx="1">
                  <c:v>0.23076923076923078</c:v>
                </c:pt>
                <c:pt idx="2">
                  <c:v>0.2857142857142857</c:v>
                </c:pt>
                <c:pt idx="3">
                  <c:v>0.54545454545454541</c:v>
                </c:pt>
                <c:pt idx="4" formatCode="General">
                  <c:v>0</c:v>
                </c:pt>
                <c:pt idx="5">
                  <c:v>0.23076923076923078</c:v>
                </c:pt>
                <c:pt idx="6">
                  <c:v>0.42857142857142855</c:v>
                </c:pt>
                <c:pt idx="7">
                  <c:v>9.0909090909090912E-2</c:v>
                </c:pt>
                <c:pt idx="8" formatCode="General">
                  <c:v>0</c:v>
                </c:pt>
                <c:pt idx="9">
                  <c:v>0.15384615384615385</c:v>
                </c:pt>
                <c:pt idx="10">
                  <c:v>0.14285714285714285</c:v>
                </c:pt>
                <c:pt idx="11">
                  <c:v>9.0909090909090912E-2</c:v>
                </c:pt>
                <c:pt idx="12" formatCode="General">
                  <c:v>0</c:v>
                </c:pt>
                <c:pt idx="13">
                  <c:v>0.15384615384615385</c:v>
                </c:pt>
                <c:pt idx="14">
                  <c:v>0</c:v>
                </c:pt>
                <c:pt idx="15">
                  <c:v>0</c:v>
                </c:pt>
                <c:pt idx="16" formatCode="General">
                  <c:v>0</c:v>
                </c:pt>
                <c:pt idx="17">
                  <c:v>0</c:v>
                </c:pt>
                <c:pt idx="18">
                  <c:v>0.14285714285714285</c:v>
                </c:pt>
                <c:pt idx="19">
                  <c:v>9.0909090909090912E-2</c:v>
                </c:pt>
                <c:pt idx="20" formatCode="General">
                  <c:v>0</c:v>
                </c:pt>
                <c:pt idx="21">
                  <c:v>0.15384615384615385</c:v>
                </c:pt>
                <c:pt idx="22">
                  <c:v>0</c:v>
                </c:pt>
                <c:pt idx="23">
                  <c:v>0</c:v>
                </c:pt>
                <c:pt idx="24" formatCode="General">
                  <c:v>0</c:v>
                </c:pt>
                <c:pt idx="25">
                  <c:v>0</c:v>
                </c:pt>
                <c:pt idx="26">
                  <c:v>0</c:v>
                </c:pt>
                <c:pt idx="27">
                  <c:v>9.0909090909090912E-2</c:v>
                </c:pt>
                <c:pt idx="28" formatCode="General">
                  <c:v>0</c:v>
                </c:pt>
                <c:pt idx="29">
                  <c:v>0</c:v>
                </c:pt>
                <c:pt idx="30">
                  <c:v>0</c:v>
                </c:pt>
                <c:pt idx="31">
                  <c:v>9.0909090909090912E-2</c:v>
                </c:pt>
                <c:pt idx="32" formatCode="General">
                  <c:v>0</c:v>
                </c:pt>
                <c:pt idx="33">
                  <c:v>7.6923076923076927E-2</c:v>
                </c:pt>
                <c:pt idx="34">
                  <c:v>0</c:v>
                </c:pt>
                <c:pt idx="35">
                  <c:v>0</c:v>
                </c:pt>
                <c:pt idx="36" formatCode="General">
                  <c:v>0</c:v>
                </c:pt>
                <c:pt idx="37">
                  <c:v>0</c:v>
                </c:pt>
                <c:pt idx="38">
                  <c:v>0</c:v>
                </c:pt>
                <c:pt idx="39">
                  <c:v>0</c:v>
                </c:pt>
              </c:numCache>
            </c:numRef>
          </c:val>
          <c:extLst>
            <c:ext xmlns:c16="http://schemas.microsoft.com/office/drawing/2014/chart" uri="{C3380CC4-5D6E-409C-BE32-E72D297353CC}">
              <c16:uniqueId val="{00000014-B100-4A4E-9A2E-647E337D9561}"/>
            </c:ext>
          </c:extLst>
        </c:ser>
        <c:ser>
          <c:idx val="2"/>
          <c:order val="1"/>
          <c:tx>
            <c:strRef>
              <c:f>'Q21.OT系DXに取り組む際の課題（従業員別）実施・準備中'!$T$6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20人以下（n=4）</c:v>
                </c:pt>
                <c:pt idx="2">
                  <c:v>21人以上100人以下（n=3）</c:v>
                </c:pt>
                <c:pt idx="3">
                  <c:v>101人以上（n=8）</c:v>
                </c:pt>
                <c:pt idx="4">
                  <c:v>【 設備投資 】                     </c:v>
                </c:pt>
                <c:pt idx="5">
                  <c:v>20人以下（n=8）</c:v>
                </c:pt>
                <c:pt idx="6">
                  <c:v>21人以上100人以下（n=4）</c:v>
                </c:pt>
                <c:pt idx="7">
                  <c:v>101人以上（n=2）</c:v>
                </c:pt>
                <c:pt idx="8">
                  <c:v>【 運用コスト 】                    </c:v>
                </c:pt>
                <c:pt idx="9">
                  <c:v>20人以下（n=8）</c:v>
                </c:pt>
                <c:pt idx="10">
                  <c:v>21人以上100人以下（n=6）</c:v>
                </c:pt>
                <c:pt idx="11">
                  <c:v>101人以上（n=3）</c:v>
                </c:pt>
                <c:pt idx="12">
                  <c:v>【 顧客・取引先におけるOTのデジタル化についての理解 】</c:v>
                </c:pt>
                <c:pt idx="13">
                  <c:v>20人以下（n=4）</c:v>
                </c:pt>
                <c:pt idx="14">
                  <c:v>21人以上100人以下（n=1）</c:v>
                </c:pt>
                <c:pt idx="15">
                  <c:v>101人以上（n=1）</c:v>
                </c:pt>
                <c:pt idx="16">
                  <c:v>【 現場の抵抗 】                    </c:v>
                </c:pt>
                <c:pt idx="17">
                  <c:v>20人以下（n=1）</c:v>
                </c:pt>
                <c:pt idx="18">
                  <c:v>21人以上100人以下（n=4）</c:v>
                </c:pt>
                <c:pt idx="19">
                  <c:v>101人以上（n=1）</c:v>
                </c:pt>
                <c:pt idx="20">
                  <c:v>【 適用対象業務の選定 】                </c:v>
                </c:pt>
                <c:pt idx="21">
                  <c:v>20人以下（n=3）</c:v>
                </c:pt>
                <c:pt idx="22">
                  <c:v>21人以上100人以下（n=0）</c:v>
                </c:pt>
                <c:pt idx="23">
                  <c:v>101人以上（n=1）</c:v>
                </c:pt>
                <c:pt idx="24">
                  <c:v>【 自社内におけるOTのデジタル化についての理解 】   </c:v>
                </c:pt>
                <c:pt idx="25">
                  <c:v>20人以下（n=3）</c:v>
                </c:pt>
                <c:pt idx="26">
                  <c:v>21人以上100人以下（n=1）</c:v>
                </c:pt>
                <c:pt idx="27">
                  <c:v>101人以上（n=6）</c:v>
                </c:pt>
                <c:pt idx="28">
                  <c:v>【 OT系DX取り組み事例に関する情報の取得 】     </c:v>
                </c:pt>
                <c:pt idx="29">
                  <c:v>20人以下（n=3）</c:v>
                </c:pt>
                <c:pt idx="30">
                  <c:v>21人以上100人以下（n=0）</c:v>
                </c:pt>
                <c:pt idx="31">
                  <c:v>101人以上（n=3）</c:v>
                </c:pt>
                <c:pt idx="32">
                  <c:v>【 導入効果の担保 】                  </c:v>
                </c:pt>
                <c:pt idx="33">
                  <c:v>20人以下（n=3）</c:v>
                </c:pt>
                <c:pt idx="34">
                  <c:v>21人以上100人以下（n=0）</c:v>
                </c:pt>
                <c:pt idx="35">
                  <c:v>101人以上（n=5）</c:v>
                </c:pt>
                <c:pt idx="36">
                  <c:v>【 OTのデジタル化に対する信頼性 】          </c:v>
                </c:pt>
                <c:pt idx="37">
                  <c:v>20人以下（n=0）</c:v>
                </c:pt>
                <c:pt idx="38">
                  <c:v>21人以上100人以下（n=0）</c:v>
                </c:pt>
                <c:pt idx="39">
                  <c:v>101人以上（n=2）</c:v>
                </c:pt>
              </c:strCache>
            </c:strRef>
          </c:cat>
          <c:val>
            <c:numRef>
              <c:f>'Q21.OT系DXに取り組む際の課題（従業員別）実施・準備中'!$T$7:$T$46</c:f>
              <c:numCache>
                <c:formatCode>0.0%</c:formatCode>
                <c:ptCount val="40"/>
                <c:pt idx="0" formatCode="General">
                  <c:v>0</c:v>
                </c:pt>
                <c:pt idx="1">
                  <c:v>0</c:v>
                </c:pt>
                <c:pt idx="2">
                  <c:v>0</c:v>
                </c:pt>
                <c:pt idx="3">
                  <c:v>9.0909090909090912E-2</c:v>
                </c:pt>
                <c:pt idx="4" formatCode="General">
                  <c:v>0</c:v>
                </c:pt>
                <c:pt idx="5">
                  <c:v>7.6923076923076927E-2</c:v>
                </c:pt>
                <c:pt idx="6">
                  <c:v>0.14285714285714285</c:v>
                </c:pt>
                <c:pt idx="7">
                  <c:v>0</c:v>
                </c:pt>
                <c:pt idx="8" formatCode="General">
                  <c:v>0</c:v>
                </c:pt>
                <c:pt idx="9">
                  <c:v>0.30769230769230771</c:v>
                </c:pt>
                <c:pt idx="10">
                  <c:v>0.5714285714285714</c:v>
                </c:pt>
                <c:pt idx="11">
                  <c:v>9.0909090909090912E-2</c:v>
                </c:pt>
                <c:pt idx="12" formatCode="General">
                  <c:v>0</c:v>
                </c:pt>
                <c:pt idx="13">
                  <c:v>7.6923076923076927E-2</c:v>
                </c:pt>
                <c:pt idx="14">
                  <c:v>0.14285714285714285</c:v>
                </c:pt>
                <c:pt idx="15">
                  <c:v>9.0909090909090912E-2</c:v>
                </c:pt>
                <c:pt idx="16" formatCode="General">
                  <c:v>0</c:v>
                </c:pt>
                <c:pt idx="17">
                  <c:v>7.6923076923076927E-2</c:v>
                </c:pt>
                <c:pt idx="18">
                  <c:v>0</c:v>
                </c:pt>
                <c:pt idx="19">
                  <c:v>0</c:v>
                </c:pt>
                <c:pt idx="20" formatCode="General">
                  <c:v>0</c:v>
                </c:pt>
                <c:pt idx="21">
                  <c:v>0</c:v>
                </c:pt>
                <c:pt idx="22">
                  <c:v>0</c:v>
                </c:pt>
                <c:pt idx="23">
                  <c:v>0</c:v>
                </c:pt>
                <c:pt idx="24" formatCode="General">
                  <c:v>0</c:v>
                </c:pt>
                <c:pt idx="25">
                  <c:v>0.23076923076923078</c:v>
                </c:pt>
                <c:pt idx="26">
                  <c:v>0.14285714285714285</c:v>
                </c:pt>
                <c:pt idx="27">
                  <c:v>0.45454545454545453</c:v>
                </c:pt>
                <c:pt idx="28" formatCode="General">
                  <c:v>0</c:v>
                </c:pt>
                <c:pt idx="29">
                  <c:v>7.6923076923076927E-2</c:v>
                </c:pt>
                <c:pt idx="30">
                  <c:v>0</c:v>
                </c:pt>
                <c:pt idx="31">
                  <c:v>0.18181818181818182</c:v>
                </c:pt>
                <c:pt idx="32" formatCode="General">
                  <c:v>0</c:v>
                </c:pt>
                <c:pt idx="33">
                  <c:v>7.6923076923076927E-2</c:v>
                </c:pt>
                <c:pt idx="34">
                  <c:v>0</c:v>
                </c:pt>
                <c:pt idx="35">
                  <c:v>9.0909090909090912E-2</c:v>
                </c:pt>
                <c:pt idx="36" formatCode="General">
                  <c:v>0</c:v>
                </c:pt>
                <c:pt idx="37">
                  <c:v>0</c:v>
                </c:pt>
                <c:pt idx="38">
                  <c:v>0</c:v>
                </c:pt>
                <c:pt idx="39">
                  <c:v>0</c:v>
                </c:pt>
              </c:numCache>
            </c:numRef>
          </c:val>
          <c:extLst>
            <c:ext xmlns:c16="http://schemas.microsoft.com/office/drawing/2014/chart" uri="{C3380CC4-5D6E-409C-BE32-E72D297353CC}">
              <c16:uniqueId val="{0000002D-B100-4A4E-9A2E-647E337D9561}"/>
            </c:ext>
          </c:extLst>
        </c:ser>
        <c:ser>
          <c:idx val="1"/>
          <c:order val="2"/>
          <c:tx>
            <c:strRef>
              <c:f>'Q21.OT系DXに取り組む際の課題（従業員別）実施・準備中'!$U$6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'Q21.OT系DXに取り組む際の課題（従業員別）実施・準備中'!$R$7:$R$46</c:f>
              <c:strCache>
                <c:ptCount val="40"/>
                <c:pt idx="0">
                  <c:v>【 OT系DX推進人材の育成・確保 】          </c:v>
                </c:pt>
                <c:pt idx="1">
                  <c:v>20人以下（n=4）</c:v>
                </c:pt>
                <c:pt idx="2">
                  <c:v>21人以上100人以下（n=3）</c:v>
                </c:pt>
                <c:pt idx="3">
                  <c:v>101人以上（n=8）</c:v>
                </c:pt>
                <c:pt idx="4">
                  <c:v>【 設備投資 】                     </c:v>
                </c:pt>
                <c:pt idx="5">
                  <c:v>20人以下（n=8）</c:v>
                </c:pt>
                <c:pt idx="6">
                  <c:v>21人以上100人以下（n=4）</c:v>
                </c:pt>
                <c:pt idx="7">
                  <c:v>101人以上（n=2）</c:v>
                </c:pt>
                <c:pt idx="8">
                  <c:v>【 運用コスト 】                    </c:v>
                </c:pt>
                <c:pt idx="9">
                  <c:v>20人以下（n=8）</c:v>
                </c:pt>
                <c:pt idx="10">
                  <c:v>21人以上100人以下（n=6）</c:v>
                </c:pt>
                <c:pt idx="11">
                  <c:v>101人以上（n=3）</c:v>
                </c:pt>
                <c:pt idx="12">
                  <c:v>【 顧客・取引先におけるOTのデジタル化についての理解 】</c:v>
                </c:pt>
                <c:pt idx="13">
                  <c:v>20人以下（n=4）</c:v>
                </c:pt>
                <c:pt idx="14">
                  <c:v>21人以上100人以下（n=1）</c:v>
                </c:pt>
                <c:pt idx="15">
                  <c:v>101人以上（n=1）</c:v>
                </c:pt>
                <c:pt idx="16">
                  <c:v>【 現場の抵抗 】                    </c:v>
                </c:pt>
                <c:pt idx="17">
                  <c:v>20人以下（n=1）</c:v>
                </c:pt>
                <c:pt idx="18">
                  <c:v>21人以上100人以下（n=4）</c:v>
                </c:pt>
                <c:pt idx="19">
                  <c:v>101人以上（n=1）</c:v>
                </c:pt>
                <c:pt idx="20">
                  <c:v>【 適用対象業務の選定 】                </c:v>
                </c:pt>
                <c:pt idx="21">
                  <c:v>20人以下（n=3）</c:v>
                </c:pt>
                <c:pt idx="22">
                  <c:v>21人以上100人以下（n=0）</c:v>
                </c:pt>
                <c:pt idx="23">
                  <c:v>101人以上（n=1）</c:v>
                </c:pt>
                <c:pt idx="24">
                  <c:v>【 自社内におけるOTのデジタル化についての理解 】   </c:v>
                </c:pt>
                <c:pt idx="25">
                  <c:v>20人以下（n=3）</c:v>
                </c:pt>
                <c:pt idx="26">
                  <c:v>21人以上100人以下（n=1）</c:v>
                </c:pt>
                <c:pt idx="27">
                  <c:v>101人以上（n=6）</c:v>
                </c:pt>
                <c:pt idx="28">
                  <c:v>【 OT系DX取り組み事例に関する情報の取得 】     </c:v>
                </c:pt>
                <c:pt idx="29">
                  <c:v>20人以下（n=3）</c:v>
                </c:pt>
                <c:pt idx="30">
                  <c:v>21人以上100人以下（n=0）</c:v>
                </c:pt>
                <c:pt idx="31">
                  <c:v>101人以上（n=3）</c:v>
                </c:pt>
                <c:pt idx="32">
                  <c:v>【 導入効果の担保 】                  </c:v>
                </c:pt>
                <c:pt idx="33">
                  <c:v>20人以下（n=3）</c:v>
                </c:pt>
                <c:pt idx="34">
                  <c:v>21人以上100人以下（n=0）</c:v>
                </c:pt>
                <c:pt idx="35">
                  <c:v>101人以上（n=5）</c:v>
                </c:pt>
                <c:pt idx="36">
                  <c:v>【 OTのデジタル化に対する信頼性 】          </c:v>
                </c:pt>
                <c:pt idx="37">
                  <c:v>20人以下（n=0）</c:v>
                </c:pt>
                <c:pt idx="38">
                  <c:v>21人以上100人以下（n=0）</c:v>
                </c:pt>
                <c:pt idx="39">
                  <c:v>101人以上（n=2）</c:v>
                </c:pt>
              </c:strCache>
            </c:strRef>
          </c:cat>
          <c:val>
            <c:numRef>
              <c:f>'Q21.OT系DXに取り組む際の課題（従業員別）実施・準備中'!$U$7:$U$46</c:f>
              <c:numCache>
                <c:formatCode>0.0%</c:formatCode>
                <c:ptCount val="40"/>
                <c:pt idx="0" formatCode="General">
                  <c:v>0</c:v>
                </c:pt>
                <c:pt idx="1">
                  <c:v>7.6923076923076927E-2</c:v>
                </c:pt>
                <c:pt idx="2">
                  <c:v>0.14285714285714285</c:v>
                </c:pt>
                <c:pt idx="3">
                  <c:v>9.0909090909090912E-2</c:v>
                </c:pt>
                <c:pt idx="4" formatCode="General">
                  <c:v>0</c:v>
                </c:pt>
                <c:pt idx="5">
                  <c:v>0.30769230769230771</c:v>
                </c:pt>
                <c:pt idx="6">
                  <c:v>0</c:v>
                </c:pt>
                <c:pt idx="7">
                  <c:v>9.0909090909090912E-2</c:v>
                </c:pt>
                <c:pt idx="8" formatCode="General">
                  <c:v>0</c:v>
                </c:pt>
                <c:pt idx="9">
                  <c:v>0.15384615384615385</c:v>
                </c:pt>
                <c:pt idx="10">
                  <c:v>0.14285714285714285</c:v>
                </c:pt>
                <c:pt idx="11">
                  <c:v>9.0909090909090912E-2</c:v>
                </c:pt>
                <c:pt idx="12" formatCode="General">
                  <c:v>0</c:v>
                </c:pt>
                <c:pt idx="13">
                  <c:v>7.6923076923076927E-2</c:v>
                </c:pt>
                <c:pt idx="14">
                  <c:v>0</c:v>
                </c:pt>
                <c:pt idx="15">
                  <c:v>0</c:v>
                </c:pt>
                <c:pt idx="16" formatCode="General">
                  <c:v>0</c:v>
                </c:pt>
                <c:pt idx="17">
                  <c:v>0</c:v>
                </c:pt>
                <c:pt idx="18">
                  <c:v>0.42857142857142855</c:v>
                </c:pt>
                <c:pt idx="19">
                  <c:v>0</c:v>
                </c:pt>
                <c:pt idx="20" formatCode="General">
                  <c:v>0</c:v>
                </c:pt>
                <c:pt idx="21">
                  <c:v>7.6923076923076927E-2</c:v>
                </c:pt>
                <c:pt idx="22">
                  <c:v>0</c:v>
                </c:pt>
                <c:pt idx="23">
                  <c:v>9.0909090909090912E-2</c:v>
                </c:pt>
                <c:pt idx="24" formatCode="General">
                  <c:v>0</c:v>
                </c:pt>
                <c:pt idx="25">
                  <c:v>0</c:v>
                </c:pt>
                <c:pt idx="26">
                  <c:v>0</c:v>
                </c:pt>
                <c:pt idx="27">
                  <c:v>0</c:v>
                </c:pt>
                <c:pt idx="28" formatCode="General">
                  <c:v>0</c:v>
                </c:pt>
                <c:pt idx="29">
                  <c:v>0.15384615384615385</c:v>
                </c:pt>
                <c:pt idx="30">
                  <c:v>0</c:v>
                </c:pt>
                <c:pt idx="31">
                  <c:v>0</c:v>
                </c:pt>
                <c:pt idx="32" formatCode="General">
                  <c:v>0</c:v>
                </c:pt>
                <c:pt idx="33">
                  <c:v>7.6923076923076927E-2</c:v>
                </c:pt>
                <c:pt idx="34">
                  <c:v>0</c:v>
                </c:pt>
                <c:pt idx="35">
                  <c:v>0.36363636363636365</c:v>
                </c:pt>
                <c:pt idx="36" formatCode="General">
                  <c:v>0</c:v>
                </c:pt>
                <c:pt idx="37">
                  <c:v>0</c:v>
                </c:pt>
                <c:pt idx="38">
                  <c:v>0</c:v>
                </c:pt>
                <c:pt idx="39">
                  <c:v>0.18181818181818182</c:v>
                </c:pt>
              </c:numCache>
            </c:numRef>
          </c:val>
          <c:extLst>
            <c:ext xmlns:c16="http://schemas.microsoft.com/office/drawing/2014/chart" uri="{C3380CC4-5D6E-409C-BE32-E72D297353CC}">
              <c16:uniqueId val="{00000040-B100-4A4E-9A2E-647E337D956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707789039039044"/>
          <c:y val="0.53838611111111123"/>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'Q21.OT系DXに取り組む際の課題（OT系DX状況別）'!$J$53</c:f>
          <c:strCache>
            <c:ptCount val="1"/>
            <c:pt idx="0">
              <c:v>OT系DX 実施中 (N=157)
OT系DX 準備中 (N=146)
OT系DX 検討中 (N=356)</c:v>
            </c:pt>
          </c:strCache>
        </c:strRef>
      </c:tx>
      <c:layout>
        <c:manualLayout>
          <c:xMode val="edge"/>
          <c:yMode val="edge"/>
          <c:x val="0.65563588145160445"/>
          <c:y val="0.8550352670126016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4.681822366601919E-2"/>
          <c:w val="0.46489444444444444"/>
          <c:h val="0.93274501194737991"/>
        </c:manualLayout>
      </c:layout>
      <c:barChart>
        <c:barDir val="bar"/>
        <c:grouping val="stacked"/>
        <c:varyColors val="0"/>
        <c:ser>
          <c:idx val="0"/>
          <c:order val="0"/>
          <c:tx>
            <c:strRef>
              <c:f>'Q21.OT系DXに取り組む際の課題（OT系DX状況別）'!$S$6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  73）</c:v>
                </c:pt>
                <c:pt idx="2">
                  <c:v>OT系DX 準備中（n=  75）</c:v>
                </c:pt>
                <c:pt idx="3">
                  <c:v>OT系DX 検討中（n=174）</c:v>
                </c:pt>
                <c:pt idx="4">
                  <c:v>【 OT系DX推進人材の育成・確保 】            </c:v>
                </c:pt>
                <c:pt idx="5">
                  <c:v>OT系DX 実施中（n=105）</c:v>
                </c:pt>
                <c:pt idx="6">
                  <c:v>OT系DX 準備中（n=  78）</c:v>
                </c:pt>
                <c:pt idx="7">
                  <c:v>OT系DX 検討中（n=203）</c:v>
                </c:pt>
                <c:pt idx="8">
                  <c:v>【 運用コスト 】                      </c:v>
                </c:pt>
                <c:pt idx="9">
                  <c:v>OT系DX 実施中（n=  61）</c:v>
                </c:pt>
                <c:pt idx="10">
                  <c:v>OT系DX 準備中（n=  68）</c:v>
                </c:pt>
                <c:pt idx="11">
                  <c:v>OT系DX 検討中（n=170）</c:v>
                </c:pt>
                <c:pt idx="12">
                  <c:v>【 自社内におけるOTのデジタル化についての理解 】     </c:v>
                </c:pt>
                <c:pt idx="13">
                  <c:v>OT系DX 実施中（n=  51）</c:v>
                </c:pt>
                <c:pt idx="14">
                  <c:v>OT系DX 準備中（n=  47）</c:v>
                </c:pt>
                <c:pt idx="15">
                  <c:v>OT系DX 検討中（n=113）</c:v>
                </c:pt>
                <c:pt idx="16">
                  <c:v>【 顧客・取引先におけるOTのデジタル化についての理解 】  </c:v>
                </c:pt>
                <c:pt idx="17">
                  <c:v>OT系DX 実施中（n=  30）</c:v>
                </c:pt>
                <c:pt idx="18">
                  <c:v>OT系DX 準備中（n=  35）</c:v>
                </c:pt>
                <c:pt idx="19">
                  <c:v>OT系DX 検討中（n=  70）</c:v>
                </c:pt>
                <c:pt idx="20">
                  <c:v>【 導入効果の担保 】                    </c:v>
                </c:pt>
                <c:pt idx="21">
                  <c:v>OT系DX 実施中（n=  49）</c:v>
                </c:pt>
                <c:pt idx="22">
                  <c:v>OT系DX 準備中（n=  42）</c:v>
                </c:pt>
                <c:pt idx="23">
                  <c:v>OT系DX 検討中（n=111）</c:v>
                </c:pt>
                <c:pt idx="24">
                  <c:v>【 現場の抵抗 】                      </c:v>
                </c:pt>
                <c:pt idx="25">
                  <c:v>OT系DX 実施中（n=  27）</c:v>
                </c:pt>
                <c:pt idx="26">
                  <c:v>OT系DX 準備中（n=  29）</c:v>
                </c:pt>
                <c:pt idx="27">
                  <c:v>OT系DX 検討中（n=  52）</c:v>
                </c:pt>
                <c:pt idx="28">
                  <c:v>【 適用対象業務の選定 】                  </c:v>
                </c:pt>
                <c:pt idx="29">
                  <c:v>OT系DX 実施中（n=  18）</c:v>
                </c:pt>
                <c:pt idx="30">
                  <c:v>OT系DX 準備中（n=  16）</c:v>
                </c:pt>
                <c:pt idx="31">
                  <c:v>OT系DX 検討中（n=  45）</c:v>
                </c:pt>
                <c:pt idx="32">
                  <c:v>【 OT系DX取り組み事例に関する情報の取得 】       </c:v>
                </c:pt>
                <c:pt idx="33">
                  <c:v>OT系DX 実施中（n=  14）</c:v>
                </c:pt>
                <c:pt idx="34">
                  <c:v>OT系DX 準備中（n=  17）</c:v>
                </c:pt>
                <c:pt idx="35">
                  <c:v>OT系DX 検討中（n=  59）</c:v>
                </c:pt>
                <c:pt idx="36">
                  <c:v>【 OTのデジタル化に対する信頼性 】            </c:v>
                </c:pt>
                <c:pt idx="37">
                  <c:v>OT系DX 実施中（n=  15）</c:v>
                </c:pt>
                <c:pt idx="38">
                  <c:v>OT系DX 準備中（n=  13）</c:v>
                </c:pt>
                <c:pt idx="39">
                  <c:v>OT系DX 検討中（n=  19）</c:v>
                </c:pt>
              </c:strCache>
            </c:strRef>
          </c:cat>
          <c:val>
            <c:numRef>
              <c:f>'Q21.OT系DXに取り組む際の課題（OT系DX状況別）'!$S$7:$S$46</c:f>
              <c:numCache>
                <c:formatCode>0.0%</c:formatCode>
                <c:ptCount val="40"/>
                <c:pt idx="0" formatCode="General">
                  <c:v>0</c:v>
                </c:pt>
                <c:pt idx="1">
                  <c:v>0.28025477707006369</c:v>
                </c:pt>
                <c:pt idx="2">
                  <c:v>0.31506849315068491</c:v>
                </c:pt>
                <c:pt idx="3">
                  <c:v>0.31741573033707865</c:v>
                </c:pt>
                <c:pt idx="4" formatCode="General">
                  <c:v>0</c:v>
                </c:pt>
                <c:pt idx="5">
                  <c:v>0.33757961783439489</c:v>
                </c:pt>
                <c:pt idx="6">
                  <c:v>0.28767123287671231</c:v>
                </c:pt>
                <c:pt idx="7">
                  <c:v>0.25</c:v>
                </c:pt>
                <c:pt idx="8" formatCode="General">
                  <c:v>0</c:v>
                </c:pt>
                <c:pt idx="9">
                  <c:v>7.0063694267515922E-2</c:v>
                </c:pt>
                <c:pt idx="10">
                  <c:v>0.11643835616438356</c:v>
                </c:pt>
                <c:pt idx="11">
                  <c:v>0.12640449438202248</c:v>
                </c:pt>
                <c:pt idx="12" formatCode="General">
                  <c:v>0</c:v>
                </c:pt>
                <c:pt idx="13">
                  <c:v>4.4585987261146494E-2</c:v>
                </c:pt>
                <c:pt idx="14">
                  <c:v>0.10273972602739725</c:v>
                </c:pt>
                <c:pt idx="15">
                  <c:v>9.8314606741573038E-2</c:v>
                </c:pt>
                <c:pt idx="16" formatCode="General">
                  <c:v>0</c:v>
                </c:pt>
                <c:pt idx="17">
                  <c:v>0.10191082802547771</c:v>
                </c:pt>
                <c:pt idx="18">
                  <c:v>7.5342465753424653E-2</c:v>
                </c:pt>
                <c:pt idx="19">
                  <c:v>7.02247191011236E-2</c:v>
                </c:pt>
                <c:pt idx="20" formatCode="General">
                  <c:v>0</c:v>
                </c:pt>
                <c:pt idx="21">
                  <c:v>7.6433121019108277E-2</c:v>
                </c:pt>
                <c:pt idx="22">
                  <c:v>3.4246575342465752E-2</c:v>
                </c:pt>
                <c:pt idx="23">
                  <c:v>4.49438202247191E-2</c:v>
                </c:pt>
                <c:pt idx="24" formatCode="General">
                  <c:v>0</c:v>
                </c:pt>
                <c:pt idx="25">
                  <c:v>3.8216560509554139E-2</c:v>
                </c:pt>
                <c:pt idx="26">
                  <c:v>3.4246575342465752E-2</c:v>
                </c:pt>
                <c:pt idx="27">
                  <c:v>3.0898876404494381E-2</c:v>
                </c:pt>
                <c:pt idx="28" formatCode="General">
                  <c:v>0</c:v>
                </c:pt>
                <c:pt idx="29">
                  <c:v>3.8216560509554139E-2</c:v>
                </c:pt>
                <c:pt idx="30">
                  <c:v>6.8493150684931503E-3</c:v>
                </c:pt>
                <c:pt idx="31">
                  <c:v>3.3707865168539325E-2</c:v>
                </c:pt>
                <c:pt idx="32" formatCode="General">
                  <c:v>0</c:v>
                </c:pt>
                <c:pt idx="33">
                  <c:v>6.369426751592357E-3</c:v>
                </c:pt>
                <c:pt idx="34">
                  <c:v>2.0547945205479451E-2</c:v>
                </c:pt>
                <c:pt idx="35">
                  <c:v>1.4044943820224719E-2</c:v>
                </c:pt>
                <c:pt idx="36" formatCode="General">
                  <c:v>0</c:v>
                </c:pt>
                <c:pt idx="37">
                  <c:v>6.369426751592357E-3</c:v>
                </c:pt>
                <c:pt idx="38">
                  <c:v>6.8493150684931503E-3</c:v>
                </c:pt>
                <c:pt idx="39">
                  <c:v>8.4269662921348312E-3</c:v>
                </c:pt>
              </c:numCache>
            </c:numRef>
          </c:val>
          <c:extLst>
            <c:ext xmlns:c16="http://schemas.microsoft.com/office/drawing/2014/chart" uri="{C3380CC4-5D6E-409C-BE32-E72D297353CC}">
              <c16:uniqueId val="{00000014-001B-4316-BDA7-C8B84878BA72}"/>
            </c:ext>
          </c:extLst>
        </c:ser>
        <c:ser>
          <c:idx val="2"/>
          <c:order val="1"/>
          <c:tx>
            <c:strRef>
              <c:f>'Q21.OT系DXに取り組む際の課題（OT系DX状況別）'!$T$6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'Q21.OT系DXに取り組む際の課題（OT系DX状況別）'!$R$7:$R$46</c:f>
              <c:strCache>
                <c:ptCount val="40"/>
                <c:pt idx="0">
                  <c:v>【 設備投資 】                       </c:v>
                </c:pt>
                <c:pt idx="1">
                  <c:v>OT系DX 実施中（n=  73）</c:v>
                </c:pt>
                <c:pt idx="2">
                  <c:v>OT系DX 準備中（n=  75）</c:v>
                </c:pt>
                <c:pt idx="3">
                  <c:v>OT系DX 検討中（n=174）</c:v>
                </c:pt>
                <c:pt idx="4">
                  <c:v>【 OT系DX推進人材の育成・確保 】            </c:v>
                </c:pt>
                <c:pt idx="5">
                  <c:v>OT系DX 実施中（n=105）</c:v>
                </c:pt>
                <c:pt idx="6">
                  <c:v>OT系DX 準備中（n=  78）</c:v>
                </c:pt>
                <c:pt idx="7">
                  <c:v>OT系DX 検討中（n=203）</c:v>
                </c:pt>
                <c:pt idx="8">
                  <c:v>【 運用コスト 】                      </c:v>
                </c:pt>
                <c:pt idx="9">
                  <c:v>OT系DX 実施中（n=  61）</c:v>
                </c:pt>
                <c:pt idx="10">
                  <c:v>OT系DX 準備中（n=  68）</c:v>
                </c:pt>
                <c:pt idx="11">
                  <c:v>OT系DX 検討中（n=170）</c:v>
                </c:pt>
                <c:pt idx="12">
                  <c:v>【 自社内におけるOTのデジタル化についての理解 】     </c:v>
                </c:pt>
                <c:pt idx="13">
                  <c:v>OT系DX 実施中（n=  51）</c:v>
                </c:pt>
                <c:pt idx="14">
                  <c:v>OT系DX 準備中（n=  47）</c:v>
                </c:pt>
                <c:pt idx="15">
                  <c:v>OT系DX 検討中（n=113）</c:v>
                </c:pt>
                <c:pt idx="16">
                  <c:v>【 顧客・取引先におけるOTのデジタル化についての理解 】  </c:v>
                </c:pt>
                <c:pt idx="17">
                  <c:v>OT系DX 実施中（n=  30）</c:v>
                </c:pt>
                <c:pt idx="18">
                  <c:v>OT系DX 準備中（n=  35）</c:v>
                </c:pt>
                <c:pt idx="19">
                  <c:v>OT系DX 検討中（n=  70）</c:v>
                </c:pt>
                <c:pt idx="20">
                  <c:v>【 導入効果の担保 】                    </c:v>
                </c:pt>
                <c:pt idx="21">
                  <c:v>OT系DX 実施中（n=  49）</c:v>
                </c:pt>
                <c:pt idx="22">
                  <c:v>OT系DX 準備中（n=  42）</c:v>
                </c:pt>
                <c:pt idx="23">
                  <c:v>OT系DX 検討中（n=111）</c:v>
                </c:pt>
                <c:pt idx="24">
                  <c:v>【 現場の抵抗 】                      </c:v>
                </c:pt>
                <c:pt idx="25">
                  <c:v>OT系DX 実施中（n=  27）</c:v>
                </c:pt>
                <c:pt idx="26">
                  <c:v>OT系DX 準備中（n=  29）</c:v>
                </c:pt>
                <c:pt idx="27">
                  <c:v>OT系DX 検討中（n=  52）</c:v>
                </c:pt>
                <c:pt idx="28">
                  <c:v>【 適用対象業務の選定 】                  </c:v>
                </c:pt>
                <c:pt idx="29">
                  <c:v>OT系DX 実施中（n=  18）</c:v>
                </c:pt>
                <c:pt idx="30">
                  <c:v>OT系DX 準備中（n=  16）</c:v>
                </c:pt>
                <c:pt idx="31">
                  <c:v>OT系DX 検討中（n=  45）</c:v>
                </c:pt>
                <c:pt idx="32">
                  <c:v>【 OT系DX取り組み事例に関する情報の取得 】       </c:v>
                </c:pt>
                <c:pt idx="33">
                  <c:v>OT系DX 実施中（n=  14）</c:v>
                </c:pt>
                <c:pt idx="34">
                  <c:v>OT系DX 準備中（n=  17）</c:v>
                </c:pt>
                <c:pt idx="35">
                  <c:v>OT系DX 検討中（n=  59）</c:v>
                </c:pt>
                <c:pt idx="36">
                  <c:v>【 OTのデジタル化に対する信頼性 】            </c:v>
                </c:pt>
                <c:pt idx="37">
                  <c:v>OT系DX 実施中（n=  15）</c:v>
                </c:pt>
                <c:pt idx="38">
                  <c:v>OT系DX 準備中（n=  13）</c:v>
                </c:pt>
                <c:pt idx="39">
                  <c:v>OT系DX 検討中（n=  19）</c:v>
                </c:pt>
              </c:strCache>
            </c:strRef>
          </c:cat>
          <c:val>
            <c:numRef>
              <c:f>'Q21.OT系DXに取り組む際の課題（OT系DX状況別）'!$T$7:$T$46</c:f>
              <c:numCache>
                <c:formatCode>0.0%</c:formatCode>
                <c:ptCount val="40"/>
                <c:pt idx="0" formatCode="General">
                  <c:v>0</c:v>
                </c:pt>
                <c:pt idx="1">
                  <c:v>4.4585987261146494E-2</c:v>
                </c:pt>
                <c:pt idx="2">
                  <c:v>0.11643835616438356</c:v>
                </c:pt>
                <c:pt idx="3">
                  <c:v>8.7078651685393263E-2</c:v>
                </c:pt>
                <c:pt idx="4" formatCode="General">
                  <c:v>0</c:v>
                </c:pt>
                <c:pt idx="5">
                  <c:v>0.17197452229299362</c:v>
                </c:pt>
                <c:pt idx="6">
                  <c:v>0.15068493150684931</c:v>
                </c:pt>
                <c:pt idx="7">
                  <c:v>0.18258426966292135</c:v>
                </c:pt>
                <c:pt idx="8" formatCode="General">
                  <c:v>0</c:v>
                </c:pt>
                <c:pt idx="9">
                  <c:v>0.22292993630573249</c:v>
                </c:pt>
                <c:pt idx="10">
                  <c:v>0.25342465753424659</c:v>
                </c:pt>
                <c:pt idx="11">
                  <c:v>0.25</c:v>
                </c:pt>
                <c:pt idx="12" formatCode="General">
                  <c:v>0</c:v>
                </c:pt>
                <c:pt idx="13">
                  <c:v>0.16560509554140126</c:v>
                </c:pt>
                <c:pt idx="14">
                  <c:v>0.15068493150684931</c:v>
                </c:pt>
                <c:pt idx="15">
                  <c:v>0.12359550561797752</c:v>
                </c:pt>
                <c:pt idx="16" formatCode="General">
                  <c:v>0</c:v>
                </c:pt>
                <c:pt idx="17">
                  <c:v>4.4585987261146494E-2</c:v>
                </c:pt>
                <c:pt idx="18">
                  <c:v>9.5890410958904104E-2</c:v>
                </c:pt>
                <c:pt idx="19">
                  <c:v>6.4606741573033713E-2</c:v>
                </c:pt>
                <c:pt idx="20" formatCode="General">
                  <c:v>0</c:v>
                </c:pt>
                <c:pt idx="21">
                  <c:v>0.12738853503184713</c:v>
                </c:pt>
                <c:pt idx="22">
                  <c:v>6.8493150684931503E-2</c:v>
                </c:pt>
                <c:pt idx="23">
                  <c:v>9.269662921348315E-2</c:v>
                </c:pt>
                <c:pt idx="24" formatCode="General">
                  <c:v>0</c:v>
                </c:pt>
                <c:pt idx="25">
                  <c:v>6.3694267515923567E-2</c:v>
                </c:pt>
                <c:pt idx="26">
                  <c:v>4.1095890410958902E-2</c:v>
                </c:pt>
                <c:pt idx="27">
                  <c:v>3.3707865168539325E-2</c:v>
                </c:pt>
                <c:pt idx="28" formatCode="General">
                  <c:v>0</c:v>
                </c:pt>
                <c:pt idx="29">
                  <c:v>3.8216560509554139E-2</c:v>
                </c:pt>
                <c:pt idx="30">
                  <c:v>2.7397260273972601E-2</c:v>
                </c:pt>
                <c:pt idx="31">
                  <c:v>3.6516853932584269E-2</c:v>
                </c:pt>
                <c:pt idx="32" formatCode="General">
                  <c:v>0</c:v>
                </c:pt>
                <c:pt idx="33">
                  <c:v>3.8216560509554139E-2</c:v>
                </c:pt>
                <c:pt idx="34">
                  <c:v>5.4794520547945202E-2</c:v>
                </c:pt>
                <c:pt idx="35">
                  <c:v>8.1460674157303375E-2</c:v>
                </c:pt>
                <c:pt idx="36" formatCode="General">
                  <c:v>0</c:v>
                </c:pt>
                <c:pt idx="37">
                  <c:v>2.5477707006369428E-2</c:v>
                </c:pt>
                <c:pt idx="38">
                  <c:v>1.3698630136986301E-2</c:v>
                </c:pt>
                <c:pt idx="39">
                  <c:v>5.6179775280898875E-3</c:v>
                </c:pt>
              </c:numCache>
            </c:numRef>
          </c:val>
          <c:extLst>
            <c:ext xmlns:c16="http://schemas.microsoft.com/office/drawing/2014/chart" uri="{C3380CC4-5D6E-409C-BE32-E72D297353CC}">
              <c16:uniqueId val="{0000002D-001B-4316-BDA7-C8B84878BA72}"/>
            </c:ext>
          </c:extLst>
        </c:ser>
        <c:ser>
          <c:idx val="1"/>
          <c:order val="2"/>
          <c:tx>
            <c:strRef>
              <c:f>'Q21.OT系DXに取り組む際の課題（OT系DX状況別）'!$U$6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  73）</c:v>
                </c:pt>
                <c:pt idx="2">
                  <c:v>OT系DX 準備中（n=  75）</c:v>
                </c:pt>
                <c:pt idx="3">
                  <c:v>OT系DX 検討中（n=174）</c:v>
                </c:pt>
                <c:pt idx="4">
                  <c:v>【 OT系DX推進人材の育成・確保 】            </c:v>
                </c:pt>
                <c:pt idx="5">
                  <c:v>OT系DX 実施中（n=105）</c:v>
                </c:pt>
                <c:pt idx="6">
                  <c:v>OT系DX 準備中（n=  78）</c:v>
                </c:pt>
                <c:pt idx="7">
                  <c:v>OT系DX 検討中（n=203）</c:v>
                </c:pt>
                <c:pt idx="8">
                  <c:v>【 運用コスト 】                      </c:v>
                </c:pt>
                <c:pt idx="9">
                  <c:v>OT系DX 実施中（n=  61）</c:v>
                </c:pt>
                <c:pt idx="10">
                  <c:v>OT系DX 準備中（n=  68）</c:v>
                </c:pt>
                <c:pt idx="11">
                  <c:v>OT系DX 検討中（n=170）</c:v>
                </c:pt>
                <c:pt idx="12">
                  <c:v>【 自社内におけるOTのデジタル化についての理解 】     </c:v>
                </c:pt>
                <c:pt idx="13">
                  <c:v>OT系DX 実施中（n=  51）</c:v>
                </c:pt>
                <c:pt idx="14">
                  <c:v>OT系DX 準備中（n=  47）</c:v>
                </c:pt>
                <c:pt idx="15">
                  <c:v>OT系DX 検討中（n=113）</c:v>
                </c:pt>
                <c:pt idx="16">
                  <c:v>【 顧客・取引先におけるOTのデジタル化についての理解 】  </c:v>
                </c:pt>
                <c:pt idx="17">
                  <c:v>OT系DX 実施中（n=  30）</c:v>
                </c:pt>
                <c:pt idx="18">
                  <c:v>OT系DX 準備中（n=  35）</c:v>
                </c:pt>
                <c:pt idx="19">
                  <c:v>OT系DX 検討中（n=  70）</c:v>
                </c:pt>
                <c:pt idx="20">
                  <c:v>【 導入効果の担保 】                    </c:v>
                </c:pt>
                <c:pt idx="21">
                  <c:v>OT系DX 実施中（n=  49）</c:v>
                </c:pt>
                <c:pt idx="22">
                  <c:v>OT系DX 準備中（n=  42）</c:v>
                </c:pt>
                <c:pt idx="23">
                  <c:v>OT系DX 検討中（n=111）</c:v>
                </c:pt>
                <c:pt idx="24">
                  <c:v>【 現場の抵抗 】                      </c:v>
                </c:pt>
                <c:pt idx="25">
                  <c:v>OT系DX 実施中（n=  27）</c:v>
                </c:pt>
                <c:pt idx="26">
                  <c:v>OT系DX 準備中（n=  29）</c:v>
                </c:pt>
                <c:pt idx="27">
                  <c:v>OT系DX 検討中（n=  52）</c:v>
                </c:pt>
                <c:pt idx="28">
                  <c:v>【 適用対象業務の選定 】                  </c:v>
                </c:pt>
                <c:pt idx="29">
                  <c:v>OT系DX 実施中（n=  18）</c:v>
                </c:pt>
                <c:pt idx="30">
                  <c:v>OT系DX 準備中（n=  16）</c:v>
                </c:pt>
                <c:pt idx="31">
                  <c:v>OT系DX 検討中（n=  45）</c:v>
                </c:pt>
                <c:pt idx="32">
                  <c:v>【 OT系DX取り組み事例に関する情報の取得 】       </c:v>
                </c:pt>
                <c:pt idx="33">
                  <c:v>OT系DX 実施中（n=  14）</c:v>
                </c:pt>
                <c:pt idx="34">
                  <c:v>OT系DX 準備中（n=  17）</c:v>
                </c:pt>
                <c:pt idx="35">
                  <c:v>OT系DX 検討中（n=  59）</c:v>
                </c:pt>
                <c:pt idx="36">
                  <c:v>【 OTのデジタル化に対する信頼性 】            </c:v>
                </c:pt>
                <c:pt idx="37">
                  <c:v>OT系DX 実施中（n=  15）</c:v>
                </c:pt>
                <c:pt idx="38">
                  <c:v>OT系DX 準備中（n=  13）</c:v>
                </c:pt>
                <c:pt idx="39">
                  <c:v>OT系DX 検討中（n=  19）</c:v>
                </c:pt>
              </c:strCache>
            </c:strRef>
          </c:cat>
          <c:val>
            <c:numRef>
              <c:f>'Q21.OT系DXに取り組む際の課題（OT系DX状況別）'!$U$7:$U$46</c:f>
              <c:numCache>
                <c:formatCode>0.0%</c:formatCode>
                <c:ptCount val="40"/>
                <c:pt idx="0" formatCode="General">
                  <c:v>0</c:v>
                </c:pt>
                <c:pt idx="1">
                  <c:v>0.14012738853503184</c:v>
                </c:pt>
                <c:pt idx="2">
                  <c:v>8.2191780821917804E-2</c:v>
                </c:pt>
                <c:pt idx="3">
                  <c:v>8.4269662921348312E-2</c:v>
                </c:pt>
                <c:pt idx="4" formatCode="General">
                  <c:v>0</c:v>
                </c:pt>
                <c:pt idx="5">
                  <c:v>0.15923566878980891</c:v>
                </c:pt>
                <c:pt idx="6">
                  <c:v>9.5890410958904104E-2</c:v>
                </c:pt>
                <c:pt idx="7">
                  <c:v>0.13764044943820225</c:v>
                </c:pt>
                <c:pt idx="8" formatCode="General">
                  <c:v>0</c:v>
                </c:pt>
                <c:pt idx="9">
                  <c:v>9.5541401273885357E-2</c:v>
                </c:pt>
                <c:pt idx="10">
                  <c:v>9.5890410958904104E-2</c:v>
                </c:pt>
                <c:pt idx="11">
                  <c:v>0.10112359550561797</c:v>
                </c:pt>
                <c:pt idx="12" formatCode="General">
                  <c:v>0</c:v>
                </c:pt>
                <c:pt idx="13">
                  <c:v>0.11464968152866242</c:v>
                </c:pt>
                <c:pt idx="14">
                  <c:v>6.8493150684931503E-2</c:v>
                </c:pt>
                <c:pt idx="15">
                  <c:v>9.5505617977528087E-2</c:v>
                </c:pt>
                <c:pt idx="16" formatCode="General">
                  <c:v>0</c:v>
                </c:pt>
                <c:pt idx="17">
                  <c:v>4.4585987261146494E-2</c:v>
                </c:pt>
                <c:pt idx="18">
                  <c:v>6.8493150684931503E-2</c:v>
                </c:pt>
                <c:pt idx="19">
                  <c:v>6.1797752808988762E-2</c:v>
                </c:pt>
                <c:pt idx="20" formatCode="General">
                  <c:v>0</c:v>
                </c:pt>
                <c:pt idx="21">
                  <c:v>0.10828025477707007</c:v>
                </c:pt>
                <c:pt idx="22">
                  <c:v>0.18493150684931506</c:v>
                </c:pt>
                <c:pt idx="23">
                  <c:v>0.17415730337078653</c:v>
                </c:pt>
                <c:pt idx="24" formatCode="General">
                  <c:v>0</c:v>
                </c:pt>
                <c:pt idx="25">
                  <c:v>7.0063694267515922E-2</c:v>
                </c:pt>
                <c:pt idx="26">
                  <c:v>0.12328767123287671</c:v>
                </c:pt>
                <c:pt idx="27">
                  <c:v>8.1460674157303375E-2</c:v>
                </c:pt>
                <c:pt idx="28" formatCode="General">
                  <c:v>0</c:v>
                </c:pt>
                <c:pt idx="29">
                  <c:v>3.8216560509554139E-2</c:v>
                </c:pt>
                <c:pt idx="30">
                  <c:v>7.5342465753424653E-2</c:v>
                </c:pt>
                <c:pt idx="31">
                  <c:v>5.6179775280898875E-2</c:v>
                </c:pt>
                <c:pt idx="32" formatCode="General">
                  <c:v>0</c:v>
                </c:pt>
                <c:pt idx="33">
                  <c:v>4.4585987261146494E-2</c:v>
                </c:pt>
                <c:pt idx="34">
                  <c:v>4.1095890410958902E-2</c:v>
                </c:pt>
                <c:pt idx="35">
                  <c:v>7.02247191011236E-2</c:v>
                </c:pt>
                <c:pt idx="36" formatCode="General">
                  <c:v>0</c:v>
                </c:pt>
                <c:pt idx="37">
                  <c:v>6.3694267515923567E-2</c:v>
                </c:pt>
                <c:pt idx="38">
                  <c:v>6.8493150684931503E-2</c:v>
                </c:pt>
                <c:pt idx="39">
                  <c:v>3.9325842696629212E-2</c:v>
                </c:pt>
              </c:numCache>
            </c:numRef>
          </c:val>
          <c:extLst>
            <c:ext xmlns:c16="http://schemas.microsoft.com/office/drawing/2014/chart" uri="{C3380CC4-5D6E-409C-BE32-E72D297353CC}">
              <c16:uniqueId val="{00000040-001B-4316-BDA7-C8B84878BA7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231062091503266"/>
          <c:y val="0.77391708333333331"/>
          <c:w val="0.10978497447562523"/>
          <c:h val="6.2121388888888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'Q21.OT系DXに取り組む際の課題（OT系DX状況別）'!$J$53</c:f>
          <c:strCache>
            <c:ptCount val="1"/>
            <c:pt idx="0">
              <c:v>OT系DX 実施中 (N=50)
OT系DX 準備中 (N=46)
OT系DX 検討中 (N=98)</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2751911764705885"/>
        </c:manualLayout>
      </c:layout>
      <c:barChart>
        <c:barDir val="bar"/>
        <c:grouping val="stacked"/>
        <c:varyColors val="0"/>
        <c:ser>
          <c:idx val="0"/>
          <c:order val="0"/>
          <c:tx>
            <c:strRef>
              <c:f>'Q21.OT系DXに取り組む際の課題（OT系DX状況別）'!$S$6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実施中（n=28）</c:v>
                </c:pt>
                <c:pt idx="2">
                  <c:v>OT系DX 準備中（n=24）</c:v>
                </c:pt>
                <c:pt idx="3">
                  <c:v>OT系DX 検討中（n=55）</c:v>
                </c:pt>
                <c:pt idx="4">
                  <c:v>【 OT系DX推進人材の育成・確保 】            </c:v>
                </c:pt>
                <c:pt idx="5">
                  <c:v>OT系DX 実施中（n=40）</c:v>
                </c:pt>
                <c:pt idx="6">
                  <c:v>OT系DX 準備中（n=24）</c:v>
                </c:pt>
                <c:pt idx="7">
                  <c:v>OT系DX 検討中（n=62）</c:v>
                </c:pt>
                <c:pt idx="8">
                  <c:v>【 自社内におけるOTのデジタル化についての理解 】     </c:v>
                </c:pt>
                <c:pt idx="9">
                  <c:v>OT系DX 実施中（n=19）</c:v>
                </c:pt>
                <c:pt idx="10">
                  <c:v>OT系DX 準備中（n=16）</c:v>
                </c:pt>
                <c:pt idx="11">
                  <c:v>OT系DX 検討中（n=37）</c:v>
                </c:pt>
                <c:pt idx="12">
                  <c:v>【 運用コスト 】                      </c:v>
                </c:pt>
                <c:pt idx="13">
                  <c:v>OT系DX 実施中（n=20）</c:v>
                </c:pt>
                <c:pt idx="14">
                  <c:v>OT系DX 準備中（n=20）</c:v>
                </c:pt>
                <c:pt idx="15">
                  <c:v>OT系DX 検討中（n=44）</c:v>
                </c:pt>
                <c:pt idx="16">
                  <c:v>【 導入効果の担保 】                    </c:v>
                </c:pt>
                <c:pt idx="17">
                  <c:v>OT系DX 実施中（n=14）</c:v>
                </c:pt>
                <c:pt idx="18">
                  <c:v>OT系DX 準備中（n=16）</c:v>
                </c:pt>
                <c:pt idx="19">
                  <c:v>OT系DX 検討中（n=30）</c:v>
                </c:pt>
                <c:pt idx="20">
                  <c:v>【 現場の抵抗 】                      </c:v>
                </c:pt>
                <c:pt idx="21">
                  <c:v>OT系DX 実施中（n=  9）</c:v>
                </c:pt>
                <c:pt idx="22">
                  <c:v>OT系DX 準備中（n=11）</c:v>
                </c:pt>
                <c:pt idx="23">
                  <c:v>OT系DX 検討中（n=14）</c:v>
                </c:pt>
                <c:pt idx="24">
                  <c:v>【 適用対象業務の選定 】                  </c:v>
                </c:pt>
                <c:pt idx="25">
                  <c:v>OT系DX 実施中（n=  4）</c:v>
                </c:pt>
                <c:pt idx="26">
                  <c:v>OT系DX 準備中（n=  7）</c:v>
                </c:pt>
                <c:pt idx="27">
                  <c:v>OT系DX 検討中（n=13）</c:v>
                </c:pt>
                <c:pt idx="28">
                  <c:v>【 顧客・取引先におけるOTのデジタル化についての理解 】  </c:v>
                </c:pt>
                <c:pt idx="29">
                  <c:v>OT系DX 実施中（n=  2）</c:v>
                </c:pt>
                <c:pt idx="30">
                  <c:v>OT系DX 準備中（n=  5）</c:v>
                </c:pt>
                <c:pt idx="31">
                  <c:v>OT系DX 検討中（n=  9）</c:v>
                </c:pt>
                <c:pt idx="32">
                  <c:v>【 OT系DX取り組み事例に関する情報の取得 】       </c:v>
                </c:pt>
                <c:pt idx="33">
                  <c:v>OT系DX 実施中（n=  2）</c:v>
                </c:pt>
                <c:pt idx="34">
                  <c:v>OT系DX 準備中（n=  5）</c:v>
                </c:pt>
                <c:pt idx="35">
                  <c:v>OT系DX 検討中（n=10）</c:v>
                </c:pt>
                <c:pt idx="36">
                  <c:v>【 OTのデジタル化に対する信頼性 】            </c:v>
                </c:pt>
                <c:pt idx="37">
                  <c:v>OT系DX 実施中（n=  2）</c:v>
                </c:pt>
                <c:pt idx="38">
                  <c:v>OT系DX 準備中（n=  7）</c:v>
                </c:pt>
                <c:pt idx="39">
                  <c:v>OT系DX 検討中（n=  2）</c:v>
                </c:pt>
              </c:strCache>
            </c:strRef>
          </c:cat>
          <c:val>
            <c:numRef>
              <c:f>'Q21.OT系DXに取り組む際の課題（OT系DX状況別）'!$S$7:$S$46</c:f>
              <c:numCache>
                <c:formatCode>0.0%</c:formatCode>
                <c:ptCount val="40"/>
                <c:pt idx="0" formatCode="General">
                  <c:v>0</c:v>
                </c:pt>
                <c:pt idx="1">
                  <c:v>0.24</c:v>
                </c:pt>
                <c:pt idx="2">
                  <c:v>0.36956521739130432</c:v>
                </c:pt>
                <c:pt idx="3">
                  <c:v>0.37755102040816324</c:v>
                </c:pt>
                <c:pt idx="4" formatCode="General">
                  <c:v>0</c:v>
                </c:pt>
                <c:pt idx="5">
                  <c:v>0.48</c:v>
                </c:pt>
                <c:pt idx="6">
                  <c:v>0.21739130434782608</c:v>
                </c:pt>
                <c:pt idx="7">
                  <c:v>0.21428571428571427</c:v>
                </c:pt>
                <c:pt idx="8" formatCode="General">
                  <c:v>0</c:v>
                </c:pt>
                <c:pt idx="9">
                  <c:v>0.08</c:v>
                </c:pt>
                <c:pt idx="10">
                  <c:v>0.15217391304347827</c:v>
                </c:pt>
                <c:pt idx="11">
                  <c:v>0.15306122448979592</c:v>
                </c:pt>
                <c:pt idx="12" formatCode="General">
                  <c:v>0</c:v>
                </c:pt>
                <c:pt idx="13">
                  <c:v>0.1</c:v>
                </c:pt>
                <c:pt idx="14">
                  <c:v>0.10869565217391304</c:v>
                </c:pt>
                <c:pt idx="15">
                  <c:v>8.1632653061224483E-2</c:v>
                </c:pt>
                <c:pt idx="16" formatCode="General">
                  <c:v>0</c:v>
                </c:pt>
                <c:pt idx="17">
                  <c:v>0.04</c:v>
                </c:pt>
                <c:pt idx="18">
                  <c:v>4.3478260869565216E-2</c:v>
                </c:pt>
                <c:pt idx="19">
                  <c:v>4.0816326530612242E-2</c:v>
                </c:pt>
                <c:pt idx="20" formatCode="General">
                  <c:v>0</c:v>
                </c:pt>
                <c:pt idx="21">
                  <c:v>0.02</c:v>
                </c:pt>
                <c:pt idx="22">
                  <c:v>2.1739130434782608E-2</c:v>
                </c:pt>
                <c:pt idx="23">
                  <c:v>4.0816326530612242E-2</c:v>
                </c:pt>
                <c:pt idx="24" formatCode="General">
                  <c:v>0</c:v>
                </c:pt>
                <c:pt idx="25">
                  <c:v>0.04</c:v>
                </c:pt>
                <c:pt idx="26">
                  <c:v>2.1739130434782608E-2</c:v>
                </c:pt>
                <c:pt idx="27">
                  <c:v>3.0612244897959183E-2</c:v>
                </c:pt>
                <c:pt idx="28" formatCode="General">
                  <c:v>0</c:v>
                </c:pt>
                <c:pt idx="29">
                  <c:v>0</c:v>
                </c:pt>
                <c:pt idx="30">
                  <c:v>2.1739130434782608E-2</c:v>
                </c:pt>
                <c:pt idx="31">
                  <c:v>4.0816326530612242E-2</c:v>
                </c:pt>
                <c:pt idx="32" formatCode="General">
                  <c:v>0</c:v>
                </c:pt>
                <c:pt idx="33">
                  <c:v>0</c:v>
                </c:pt>
                <c:pt idx="34">
                  <c:v>2.1739130434782608E-2</c:v>
                </c:pt>
                <c:pt idx="35">
                  <c:v>1.020408163265306E-2</c:v>
                </c:pt>
                <c:pt idx="36" formatCode="General">
                  <c:v>0</c:v>
                </c:pt>
                <c:pt idx="37">
                  <c:v>0</c:v>
                </c:pt>
                <c:pt idx="38">
                  <c:v>2.1739130434782608E-2</c:v>
                </c:pt>
                <c:pt idx="39">
                  <c:v>0</c:v>
                </c:pt>
              </c:numCache>
            </c:numRef>
          </c:val>
          <c:extLst>
            <c:ext xmlns:c16="http://schemas.microsoft.com/office/drawing/2014/chart" uri="{C3380CC4-5D6E-409C-BE32-E72D297353CC}">
              <c16:uniqueId val="{00000014-8E76-4EEA-9D87-EA34403EEFD3}"/>
            </c:ext>
          </c:extLst>
        </c:ser>
        <c:ser>
          <c:idx val="2"/>
          <c:order val="1"/>
          <c:tx>
            <c:strRef>
              <c:f>'Q21.OT系DXに取り組む際の課題（OT系DX状況別）'!$T$6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'Q21.OT系DXに取り組む際の課題（OT系DX状況別）'!$R$7:$R$46</c:f>
              <c:strCache>
                <c:ptCount val="40"/>
                <c:pt idx="0">
                  <c:v>【 設備投資 】                       </c:v>
                </c:pt>
                <c:pt idx="1">
                  <c:v>OT系DX 実施中（n=28）</c:v>
                </c:pt>
                <c:pt idx="2">
                  <c:v>OT系DX 準備中（n=24）</c:v>
                </c:pt>
                <c:pt idx="3">
                  <c:v>OT系DX 検討中（n=55）</c:v>
                </c:pt>
                <c:pt idx="4">
                  <c:v>【 OT系DX推進人材の育成・確保 】            </c:v>
                </c:pt>
                <c:pt idx="5">
                  <c:v>OT系DX 実施中（n=40）</c:v>
                </c:pt>
                <c:pt idx="6">
                  <c:v>OT系DX 準備中（n=24）</c:v>
                </c:pt>
                <c:pt idx="7">
                  <c:v>OT系DX 検討中（n=62）</c:v>
                </c:pt>
                <c:pt idx="8">
                  <c:v>【 自社内におけるOTのデジタル化についての理解 】     </c:v>
                </c:pt>
                <c:pt idx="9">
                  <c:v>OT系DX 実施中（n=19）</c:v>
                </c:pt>
                <c:pt idx="10">
                  <c:v>OT系DX 準備中（n=16）</c:v>
                </c:pt>
                <c:pt idx="11">
                  <c:v>OT系DX 検討中（n=37）</c:v>
                </c:pt>
                <c:pt idx="12">
                  <c:v>【 運用コスト 】                      </c:v>
                </c:pt>
                <c:pt idx="13">
                  <c:v>OT系DX 実施中（n=20）</c:v>
                </c:pt>
                <c:pt idx="14">
                  <c:v>OT系DX 準備中（n=20）</c:v>
                </c:pt>
                <c:pt idx="15">
                  <c:v>OT系DX 検討中（n=44）</c:v>
                </c:pt>
                <c:pt idx="16">
                  <c:v>【 導入効果の担保 】                    </c:v>
                </c:pt>
                <c:pt idx="17">
                  <c:v>OT系DX 実施中（n=14）</c:v>
                </c:pt>
                <c:pt idx="18">
                  <c:v>OT系DX 準備中（n=16）</c:v>
                </c:pt>
                <c:pt idx="19">
                  <c:v>OT系DX 検討中（n=30）</c:v>
                </c:pt>
                <c:pt idx="20">
                  <c:v>【 現場の抵抗 】                      </c:v>
                </c:pt>
                <c:pt idx="21">
                  <c:v>OT系DX 実施中（n=  9）</c:v>
                </c:pt>
                <c:pt idx="22">
                  <c:v>OT系DX 準備中（n=11）</c:v>
                </c:pt>
                <c:pt idx="23">
                  <c:v>OT系DX 検討中（n=14）</c:v>
                </c:pt>
                <c:pt idx="24">
                  <c:v>【 適用対象業務の選定 】                  </c:v>
                </c:pt>
                <c:pt idx="25">
                  <c:v>OT系DX 実施中（n=  4）</c:v>
                </c:pt>
                <c:pt idx="26">
                  <c:v>OT系DX 準備中（n=  7）</c:v>
                </c:pt>
                <c:pt idx="27">
                  <c:v>OT系DX 検討中（n=13）</c:v>
                </c:pt>
                <c:pt idx="28">
                  <c:v>【 顧客・取引先におけるOTのデジタル化についての理解 】  </c:v>
                </c:pt>
                <c:pt idx="29">
                  <c:v>OT系DX 実施中（n=  2）</c:v>
                </c:pt>
                <c:pt idx="30">
                  <c:v>OT系DX 準備中（n=  5）</c:v>
                </c:pt>
                <c:pt idx="31">
                  <c:v>OT系DX 検討中（n=  9）</c:v>
                </c:pt>
                <c:pt idx="32">
                  <c:v>【 OT系DX取り組み事例に関する情報の取得 】       </c:v>
                </c:pt>
                <c:pt idx="33">
                  <c:v>OT系DX 実施中（n=  2）</c:v>
                </c:pt>
                <c:pt idx="34">
                  <c:v>OT系DX 準備中（n=  5）</c:v>
                </c:pt>
                <c:pt idx="35">
                  <c:v>OT系DX 検討中（n=10）</c:v>
                </c:pt>
                <c:pt idx="36">
                  <c:v>【 OTのデジタル化に対する信頼性 】            </c:v>
                </c:pt>
                <c:pt idx="37">
                  <c:v>OT系DX 実施中（n=  2）</c:v>
                </c:pt>
                <c:pt idx="38">
                  <c:v>OT系DX 準備中（n=  7）</c:v>
                </c:pt>
                <c:pt idx="39">
                  <c:v>OT系DX 検討中（n=  2）</c:v>
                </c:pt>
              </c:strCache>
            </c:strRef>
          </c:cat>
          <c:val>
            <c:numRef>
              <c:f>'Q21.OT系DXに取り組む際の課題（OT系DX状況別）'!$T$7:$T$46</c:f>
              <c:numCache>
                <c:formatCode>0.0%</c:formatCode>
                <c:ptCount val="40"/>
                <c:pt idx="0" formatCode="General">
                  <c:v>0</c:v>
                </c:pt>
                <c:pt idx="1">
                  <c:v>0.08</c:v>
                </c:pt>
                <c:pt idx="2">
                  <c:v>6.5217391304347824E-2</c:v>
                </c:pt>
                <c:pt idx="3">
                  <c:v>0.11224489795918367</c:v>
                </c:pt>
                <c:pt idx="4" formatCode="General">
                  <c:v>0</c:v>
                </c:pt>
                <c:pt idx="5">
                  <c:v>0.16</c:v>
                </c:pt>
                <c:pt idx="6">
                  <c:v>0.2391304347826087</c:v>
                </c:pt>
                <c:pt idx="7">
                  <c:v>0.24489795918367346</c:v>
                </c:pt>
                <c:pt idx="8" formatCode="General">
                  <c:v>0</c:v>
                </c:pt>
                <c:pt idx="9">
                  <c:v>0.2</c:v>
                </c:pt>
                <c:pt idx="10">
                  <c:v>0.10869565217391304</c:v>
                </c:pt>
                <c:pt idx="11">
                  <c:v>0.1326530612244898</c:v>
                </c:pt>
                <c:pt idx="12" formatCode="General">
                  <c:v>0</c:v>
                </c:pt>
                <c:pt idx="13">
                  <c:v>0.22</c:v>
                </c:pt>
                <c:pt idx="14">
                  <c:v>0.21739130434782608</c:v>
                </c:pt>
                <c:pt idx="15">
                  <c:v>0.24489795918367346</c:v>
                </c:pt>
                <c:pt idx="16" formatCode="General">
                  <c:v>0</c:v>
                </c:pt>
                <c:pt idx="17">
                  <c:v>0.1</c:v>
                </c:pt>
                <c:pt idx="18">
                  <c:v>0.10869565217391304</c:v>
                </c:pt>
                <c:pt idx="19">
                  <c:v>5.1020408163265307E-2</c:v>
                </c:pt>
                <c:pt idx="20" formatCode="General">
                  <c:v>0</c:v>
                </c:pt>
                <c:pt idx="21">
                  <c:v>0.08</c:v>
                </c:pt>
                <c:pt idx="22">
                  <c:v>6.5217391304347824E-2</c:v>
                </c:pt>
                <c:pt idx="23">
                  <c:v>3.0612244897959183E-2</c:v>
                </c:pt>
                <c:pt idx="24" formatCode="General">
                  <c:v>0</c:v>
                </c:pt>
                <c:pt idx="25">
                  <c:v>0</c:v>
                </c:pt>
                <c:pt idx="26">
                  <c:v>2.1739130434782608E-2</c:v>
                </c:pt>
                <c:pt idx="27">
                  <c:v>5.1020408163265307E-2</c:v>
                </c:pt>
                <c:pt idx="28" formatCode="General">
                  <c:v>0</c:v>
                </c:pt>
                <c:pt idx="29">
                  <c:v>0.04</c:v>
                </c:pt>
                <c:pt idx="30">
                  <c:v>2.1739130434782608E-2</c:v>
                </c:pt>
                <c:pt idx="31">
                  <c:v>2.0408163265306121E-2</c:v>
                </c:pt>
                <c:pt idx="32" formatCode="General">
                  <c:v>0</c:v>
                </c:pt>
                <c:pt idx="33">
                  <c:v>0</c:v>
                </c:pt>
                <c:pt idx="34">
                  <c:v>8.6956521739130432E-2</c:v>
                </c:pt>
                <c:pt idx="35">
                  <c:v>5.1020408163265307E-2</c:v>
                </c:pt>
                <c:pt idx="36" formatCode="General">
                  <c:v>0</c:v>
                </c:pt>
                <c:pt idx="37">
                  <c:v>0.04</c:v>
                </c:pt>
                <c:pt idx="38">
                  <c:v>4.3478260869565216E-2</c:v>
                </c:pt>
                <c:pt idx="39">
                  <c:v>0</c:v>
                </c:pt>
              </c:numCache>
            </c:numRef>
          </c:val>
          <c:extLst>
            <c:ext xmlns:c16="http://schemas.microsoft.com/office/drawing/2014/chart" uri="{C3380CC4-5D6E-409C-BE32-E72D297353CC}">
              <c16:uniqueId val="{0000002D-8E76-4EEA-9D87-EA34403EEFD3}"/>
            </c:ext>
          </c:extLst>
        </c:ser>
        <c:ser>
          <c:idx val="1"/>
          <c:order val="2"/>
          <c:tx>
            <c:strRef>
              <c:f>'Q21.OT系DXに取り組む際の課題（OT系DX状況別）'!$U$6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実施中（n=28）</c:v>
                </c:pt>
                <c:pt idx="2">
                  <c:v>OT系DX 準備中（n=24）</c:v>
                </c:pt>
                <c:pt idx="3">
                  <c:v>OT系DX 検討中（n=55）</c:v>
                </c:pt>
                <c:pt idx="4">
                  <c:v>【 OT系DX推進人材の育成・確保 】            </c:v>
                </c:pt>
                <c:pt idx="5">
                  <c:v>OT系DX 実施中（n=40）</c:v>
                </c:pt>
                <c:pt idx="6">
                  <c:v>OT系DX 準備中（n=24）</c:v>
                </c:pt>
                <c:pt idx="7">
                  <c:v>OT系DX 検討中（n=62）</c:v>
                </c:pt>
                <c:pt idx="8">
                  <c:v>【 自社内におけるOTのデジタル化についての理解 】     </c:v>
                </c:pt>
                <c:pt idx="9">
                  <c:v>OT系DX 実施中（n=19）</c:v>
                </c:pt>
                <c:pt idx="10">
                  <c:v>OT系DX 準備中（n=16）</c:v>
                </c:pt>
                <c:pt idx="11">
                  <c:v>OT系DX 検討中（n=37）</c:v>
                </c:pt>
                <c:pt idx="12">
                  <c:v>【 運用コスト 】                      </c:v>
                </c:pt>
                <c:pt idx="13">
                  <c:v>OT系DX 実施中（n=20）</c:v>
                </c:pt>
                <c:pt idx="14">
                  <c:v>OT系DX 準備中（n=20）</c:v>
                </c:pt>
                <c:pt idx="15">
                  <c:v>OT系DX 検討中（n=44）</c:v>
                </c:pt>
                <c:pt idx="16">
                  <c:v>【 導入効果の担保 】                    </c:v>
                </c:pt>
                <c:pt idx="17">
                  <c:v>OT系DX 実施中（n=14）</c:v>
                </c:pt>
                <c:pt idx="18">
                  <c:v>OT系DX 準備中（n=16）</c:v>
                </c:pt>
                <c:pt idx="19">
                  <c:v>OT系DX 検討中（n=30）</c:v>
                </c:pt>
                <c:pt idx="20">
                  <c:v>【 現場の抵抗 】                      </c:v>
                </c:pt>
                <c:pt idx="21">
                  <c:v>OT系DX 実施中（n=  9）</c:v>
                </c:pt>
                <c:pt idx="22">
                  <c:v>OT系DX 準備中（n=11）</c:v>
                </c:pt>
                <c:pt idx="23">
                  <c:v>OT系DX 検討中（n=14）</c:v>
                </c:pt>
                <c:pt idx="24">
                  <c:v>【 適用対象業務の選定 】                  </c:v>
                </c:pt>
                <c:pt idx="25">
                  <c:v>OT系DX 実施中（n=  4）</c:v>
                </c:pt>
                <c:pt idx="26">
                  <c:v>OT系DX 準備中（n=  7）</c:v>
                </c:pt>
                <c:pt idx="27">
                  <c:v>OT系DX 検討中（n=13）</c:v>
                </c:pt>
                <c:pt idx="28">
                  <c:v>【 顧客・取引先におけるOTのデジタル化についての理解 】  </c:v>
                </c:pt>
                <c:pt idx="29">
                  <c:v>OT系DX 実施中（n=  2）</c:v>
                </c:pt>
                <c:pt idx="30">
                  <c:v>OT系DX 準備中（n=  5）</c:v>
                </c:pt>
                <c:pt idx="31">
                  <c:v>OT系DX 検討中（n=  9）</c:v>
                </c:pt>
                <c:pt idx="32">
                  <c:v>【 OT系DX取り組み事例に関する情報の取得 】       </c:v>
                </c:pt>
                <c:pt idx="33">
                  <c:v>OT系DX 実施中（n=  2）</c:v>
                </c:pt>
                <c:pt idx="34">
                  <c:v>OT系DX 準備中（n=  5）</c:v>
                </c:pt>
                <c:pt idx="35">
                  <c:v>OT系DX 検討中（n=10）</c:v>
                </c:pt>
                <c:pt idx="36">
                  <c:v>【 OTのデジタル化に対する信頼性 】            </c:v>
                </c:pt>
                <c:pt idx="37">
                  <c:v>OT系DX 実施中（n=  2）</c:v>
                </c:pt>
                <c:pt idx="38">
                  <c:v>OT系DX 準備中（n=  7）</c:v>
                </c:pt>
                <c:pt idx="39">
                  <c:v>OT系DX 検討中（n=  2）</c:v>
                </c:pt>
              </c:strCache>
            </c:strRef>
          </c:cat>
          <c:val>
            <c:numRef>
              <c:f>'Q21.OT系DXに取り組む際の課題（OT系DX状況別）'!$U$7:$U$46</c:f>
              <c:numCache>
                <c:formatCode>0.0%</c:formatCode>
                <c:ptCount val="40"/>
                <c:pt idx="0" formatCode="General">
                  <c:v>0</c:v>
                </c:pt>
                <c:pt idx="1">
                  <c:v>0.24</c:v>
                </c:pt>
                <c:pt idx="2">
                  <c:v>8.6956521739130432E-2</c:v>
                </c:pt>
                <c:pt idx="3">
                  <c:v>7.1428571428571425E-2</c:v>
                </c:pt>
                <c:pt idx="4" formatCode="General">
                  <c:v>0</c:v>
                </c:pt>
                <c:pt idx="5">
                  <c:v>0.16</c:v>
                </c:pt>
                <c:pt idx="6">
                  <c:v>6.5217391304347824E-2</c:v>
                </c:pt>
                <c:pt idx="7">
                  <c:v>0.17346938775510204</c:v>
                </c:pt>
                <c:pt idx="8" formatCode="General">
                  <c:v>0</c:v>
                </c:pt>
                <c:pt idx="9">
                  <c:v>0.1</c:v>
                </c:pt>
                <c:pt idx="10">
                  <c:v>8.6956521739130432E-2</c:v>
                </c:pt>
                <c:pt idx="11">
                  <c:v>9.1836734693877556E-2</c:v>
                </c:pt>
                <c:pt idx="12" formatCode="General">
                  <c:v>0</c:v>
                </c:pt>
                <c:pt idx="13">
                  <c:v>0.08</c:v>
                </c:pt>
                <c:pt idx="14">
                  <c:v>0.10869565217391304</c:v>
                </c:pt>
                <c:pt idx="15">
                  <c:v>0.12244897959183673</c:v>
                </c:pt>
                <c:pt idx="16" formatCode="General">
                  <c:v>0</c:v>
                </c:pt>
                <c:pt idx="17">
                  <c:v>0.14000000000000001</c:v>
                </c:pt>
                <c:pt idx="18">
                  <c:v>0.19565217391304349</c:v>
                </c:pt>
                <c:pt idx="19">
                  <c:v>0.21428571428571427</c:v>
                </c:pt>
                <c:pt idx="20" formatCode="General">
                  <c:v>0</c:v>
                </c:pt>
                <c:pt idx="21">
                  <c:v>0.08</c:v>
                </c:pt>
                <c:pt idx="22">
                  <c:v>0.15217391304347827</c:v>
                </c:pt>
                <c:pt idx="23">
                  <c:v>7.1428571428571425E-2</c:v>
                </c:pt>
                <c:pt idx="24" formatCode="General">
                  <c:v>0</c:v>
                </c:pt>
                <c:pt idx="25">
                  <c:v>0.04</c:v>
                </c:pt>
                <c:pt idx="26">
                  <c:v>0.10869565217391304</c:v>
                </c:pt>
                <c:pt idx="27">
                  <c:v>5.1020408163265307E-2</c:v>
                </c:pt>
                <c:pt idx="28" formatCode="General">
                  <c:v>0</c:v>
                </c:pt>
                <c:pt idx="29">
                  <c:v>0</c:v>
                </c:pt>
                <c:pt idx="30">
                  <c:v>6.5217391304347824E-2</c:v>
                </c:pt>
                <c:pt idx="31">
                  <c:v>3.0612244897959183E-2</c:v>
                </c:pt>
                <c:pt idx="32" formatCode="General">
                  <c:v>0</c:v>
                </c:pt>
                <c:pt idx="33">
                  <c:v>0.04</c:v>
                </c:pt>
                <c:pt idx="34">
                  <c:v>0</c:v>
                </c:pt>
                <c:pt idx="35">
                  <c:v>4.0816326530612242E-2</c:v>
                </c:pt>
                <c:pt idx="36" formatCode="General">
                  <c:v>0</c:v>
                </c:pt>
                <c:pt idx="37">
                  <c:v>0</c:v>
                </c:pt>
                <c:pt idx="38">
                  <c:v>8.6956521739130432E-2</c:v>
                </c:pt>
                <c:pt idx="39">
                  <c:v>2.0408163265306121E-2</c:v>
                </c:pt>
              </c:numCache>
            </c:numRef>
          </c:val>
          <c:extLst>
            <c:ext xmlns:c16="http://schemas.microsoft.com/office/drawing/2014/chart" uri="{C3380CC4-5D6E-409C-BE32-E72D297353CC}">
              <c16:uniqueId val="{00000040-8E76-4EEA-9D87-EA34403EEFD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'Q21.OT系DXに取り組む際の課題（OT系DX状況別）'!$J$53</c:f>
          <c:strCache>
            <c:ptCount val="1"/>
            <c:pt idx="0">
              <c:v>OT系DX 実施中 (N=59)
OT系DX 準備中 (N=52)
OT系DX 検討中 (N=98)</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48476764264264266"/>
          <c:y val="4.3396732026143789E-2"/>
          <c:w val="0.46489444444444444"/>
          <c:h val="0.93482009803921573"/>
        </c:manualLayout>
      </c:layout>
      <c:barChart>
        <c:barDir val="bar"/>
        <c:grouping val="stacked"/>
        <c:varyColors val="0"/>
        <c:ser>
          <c:idx val="0"/>
          <c:order val="0"/>
          <c:tx>
            <c:strRef>
              <c:f>'Q21.OT系DXに取り組む際の課題（OT系DX状況別）'!$S$6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実施中（n=25）</c:v>
                </c:pt>
                <c:pt idx="2">
                  <c:v>OT系DX 準備中（n=27）</c:v>
                </c:pt>
                <c:pt idx="3">
                  <c:v>OT系DX 検討中（n=37）</c:v>
                </c:pt>
                <c:pt idx="4">
                  <c:v>【 OT系DX推進人材の育成・確保 】            </c:v>
                </c:pt>
                <c:pt idx="5">
                  <c:v>OT系DX 実施中（n=36）</c:v>
                </c:pt>
                <c:pt idx="6">
                  <c:v>OT系DX 準備中（n=28）</c:v>
                </c:pt>
                <c:pt idx="7">
                  <c:v>OT系DX 検討中（n=60）</c:v>
                </c:pt>
                <c:pt idx="8">
                  <c:v>【 顧客・取引先におけるOTのデジタル化についての理解 】  </c:v>
                </c:pt>
                <c:pt idx="9">
                  <c:v>OT系DX 実施中（n=19）</c:v>
                </c:pt>
                <c:pt idx="10">
                  <c:v>OT系DX 準備中（n=18）</c:v>
                </c:pt>
                <c:pt idx="11">
                  <c:v>OT系DX 検討中（n=20）</c:v>
                </c:pt>
                <c:pt idx="12">
                  <c:v>【 運用コスト 】                      </c:v>
                </c:pt>
                <c:pt idx="13">
                  <c:v>OT系DX 実施中（n=23）</c:v>
                </c:pt>
                <c:pt idx="14">
                  <c:v>OT系DX 準備中（n=22）</c:v>
                </c:pt>
                <c:pt idx="15">
                  <c:v>OT系DX 検討中（n=45）</c:v>
                </c:pt>
                <c:pt idx="16">
                  <c:v>【 自社内におけるOTのデジタル化についての理解 】     </c:v>
                </c:pt>
                <c:pt idx="17">
                  <c:v>OT系DX 実施中（n=16）</c:v>
                </c:pt>
                <c:pt idx="18">
                  <c:v>OT系DX 準備中（n=15）</c:v>
                </c:pt>
                <c:pt idx="19">
                  <c:v>OT系DX 検討中（n=35）</c:v>
                </c:pt>
                <c:pt idx="20">
                  <c:v>【 導入効果の担保 】                    </c:v>
                </c:pt>
                <c:pt idx="21">
                  <c:v>OT系DX 実施中（n=18）</c:v>
                </c:pt>
                <c:pt idx="22">
                  <c:v>OT系DX 準備中（n=12）</c:v>
                </c:pt>
                <c:pt idx="23">
                  <c:v>OT系DX 検討中（n=31）</c:v>
                </c:pt>
                <c:pt idx="24">
                  <c:v>【 現場の抵抗 】                      </c:v>
                </c:pt>
                <c:pt idx="25">
                  <c:v>OT系DX 実施中（n=  8）</c:v>
                </c:pt>
                <c:pt idx="26">
                  <c:v>OT系DX 準備中（n=13）</c:v>
                </c:pt>
                <c:pt idx="27">
                  <c:v>OT系DX 検討中（n=14）</c:v>
                </c:pt>
                <c:pt idx="28">
                  <c:v>【 OT系DX取り組み事例に関する情報の取得 】       </c:v>
                </c:pt>
                <c:pt idx="29">
                  <c:v>OT系DX 実施中（n=  7）</c:v>
                </c:pt>
                <c:pt idx="30">
                  <c:v>OT系DX 準備中（n=  6）</c:v>
                </c:pt>
                <c:pt idx="31">
                  <c:v>OT系DX 検討中（n=22）</c:v>
                </c:pt>
                <c:pt idx="32">
                  <c:v>【 OTのデジタル化に対する信頼性 】            </c:v>
                </c:pt>
                <c:pt idx="33">
                  <c:v>OT系DX 実施中（n=  7）</c:v>
                </c:pt>
                <c:pt idx="34">
                  <c:v>OT系DX 準備中（n=  3）</c:v>
                </c:pt>
                <c:pt idx="35">
                  <c:v>OT系DX 検討中（n=  5）</c:v>
                </c:pt>
                <c:pt idx="36">
                  <c:v>【 適用対象業務の選定 】                  </c:v>
                </c:pt>
                <c:pt idx="37">
                  <c:v>OT系DX 実施中（n=  8）</c:v>
                </c:pt>
                <c:pt idx="38">
                  <c:v>OT系DX 準備中（n=  5）</c:v>
                </c:pt>
                <c:pt idx="39">
                  <c:v>OT系DX 検討中（n=10）</c:v>
                </c:pt>
              </c:strCache>
            </c:strRef>
          </c:cat>
          <c:val>
            <c:numRef>
              <c:f>'Q21.OT系DXに取り組む際の課題（OT系DX状況別）'!$S$7:$S$46</c:f>
              <c:numCache>
                <c:formatCode>0.0%</c:formatCode>
                <c:ptCount val="40"/>
                <c:pt idx="0" formatCode="General">
                  <c:v>0</c:v>
                </c:pt>
                <c:pt idx="1">
                  <c:v>0.30508474576271188</c:v>
                </c:pt>
                <c:pt idx="2">
                  <c:v>0.26923076923076922</c:v>
                </c:pt>
                <c:pt idx="3">
                  <c:v>0.2857142857142857</c:v>
                </c:pt>
                <c:pt idx="4" formatCode="General">
                  <c:v>0</c:v>
                </c:pt>
                <c:pt idx="5">
                  <c:v>0.20338983050847459</c:v>
                </c:pt>
                <c:pt idx="6">
                  <c:v>0.30769230769230771</c:v>
                </c:pt>
                <c:pt idx="7">
                  <c:v>0.29591836734693877</c:v>
                </c:pt>
                <c:pt idx="8" formatCode="General">
                  <c:v>0</c:v>
                </c:pt>
                <c:pt idx="9">
                  <c:v>0.22033898305084745</c:v>
                </c:pt>
                <c:pt idx="10">
                  <c:v>9.6153846153846159E-2</c:v>
                </c:pt>
                <c:pt idx="11">
                  <c:v>9.1836734693877556E-2</c:v>
                </c:pt>
                <c:pt idx="12" formatCode="General">
                  <c:v>0</c:v>
                </c:pt>
                <c:pt idx="13">
                  <c:v>5.0847457627118647E-2</c:v>
                </c:pt>
                <c:pt idx="14">
                  <c:v>0.13461538461538461</c:v>
                </c:pt>
                <c:pt idx="15">
                  <c:v>0.14285714285714285</c:v>
                </c:pt>
                <c:pt idx="16" formatCode="General">
                  <c:v>0</c:v>
                </c:pt>
                <c:pt idx="17">
                  <c:v>5.0847457627118647E-2</c:v>
                </c:pt>
                <c:pt idx="18">
                  <c:v>9.6153846153846159E-2</c:v>
                </c:pt>
                <c:pt idx="19">
                  <c:v>0.10204081632653061</c:v>
                </c:pt>
                <c:pt idx="20" formatCode="General">
                  <c:v>0</c:v>
                </c:pt>
                <c:pt idx="21">
                  <c:v>8.4745762711864403E-2</c:v>
                </c:pt>
                <c:pt idx="22">
                  <c:v>1.9230769230769232E-2</c:v>
                </c:pt>
                <c:pt idx="23">
                  <c:v>4.0816326530612242E-2</c:v>
                </c:pt>
                <c:pt idx="24" formatCode="General">
                  <c:v>0</c:v>
                </c:pt>
                <c:pt idx="25">
                  <c:v>3.3898305084745763E-2</c:v>
                </c:pt>
                <c:pt idx="26">
                  <c:v>5.7692307692307696E-2</c:v>
                </c:pt>
                <c:pt idx="27">
                  <c:v>1.020408163265306E-2</c:v>
                </c:pt>
                <c:pt idx="28" formatCode="General">
                  <c:v>0</c:v>
                </c:pt>
                <c:pt idx="29">
                  <c:v>1.6949152542372881E-2</c:v>
                </c:pt>
                <c:pt idx="30">
                  <c:v>1.9230769230769232E-2</c:v>
                </c:pt>
                <c:pt idx="31">
                  <c:v>1.020408163265306E-2</c:v>
                </c:pt>
                <c:pt idx="32" formatCode="General">
                  <c:v>0</c:v>
                </c:pt>
                <c:pt idx="33">
                  <c:v>1.6949152542372881E-2</c:v>
                </c:pt>
                <c:pt idx="34">
                  <c:v>0</c:v>
                </c:pt>
                <c:pt idx="35">
                  <c:v>1.020408163265306E-2</c:v>
                </c:pt>
                <c:pt idx="36" formatCode="General">
                  <c:v>0</c:v>
                </c:pt>
                <c:pt idx="37">
                  <c:v>1.6949152542372881E-2</c:v>
                </c:pt>
                <c:pt idx="38">
                  <c:v>0</c:v>
                </c:pt>
                <c:pt idx="39">
                  <c:v>0</c:v>
                </c:pt>
              </c:numCache>
            </c:numRef>
          </c:val>
          <c:extLst>
            <c:ext xmlns:c16="http://schemas.microsoft.com/office/drawing/2014/chart" uri="{C3380CC4-5D6E-409C-BE32-E72D297353CC}">
              <c16:uniqueId val="{00000014-FF2A-41AE-B423-D8617FC5990E}"/>
            </c:ext>
          </c:extLst>
        </c:ser>
        <c:ser>
          <c:idx val="2"/>
          <c:order val="1"/>
          <c:tx>
            <c:strRef>
              <c:f>'Q21.OT系DXに取り組む際の課題（OT系DX状況別）'!$T$6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'Q21.OT系DXに取り組む際の課題（OT系DX状況別）'!$R$7:$R$46</c:f>
              <c:strCache>
                <c:ptCount val="40"/>
                <c:pt idx="0">
                  <c:v>【 設備投資 】                       </c:v>
                </c:pt>
                <c:pt idx="1">
                  <c:v>OT系DX 実施中（n=25）</c:v>
                </c:pt>
                <c:pt idx="2">
                  <c:v>OT系DX 準備中（n=27）</c:v>
                </c:pt>
                <c:pt idx="3">
                  <c:v>OT系DX 検討中（n=37）</c:v>
                </c:pt>
                <c:pt idx="4">
                  <c:v>【 OT系DX推進人材の育成・確保 】            </c:v>
                </c:pt>
                <c:pt idx="5">
                  <c:v>OT系DX 実施中（n=36）</c:v>
                </c:pt>
                <c:pt idx="6">
                  <c:v>OT系DX 準備中（n=28）</c:v>
                </c:pt>
                <c:pt idx="7">
                  <c:v>OT系DX 検討中（n=60）</c:v>
                </c:pt>
                <c:pt idx="8">
                  <c:v>【 顧客・取引先におけるOTのデジタル化についての理解 】  </c:v>
                </c:pt>
                <c:pt idx="9">
                  <c:v>OT系DX 実施中（n=19）</c:v>
                </c:pt>
                <c:pt idx="10">
                  <c:v>OT系DX 準備中（n=18）</c:v>
                </c:pt>
                <c:pt idx="11">
                  <c:v>OT系DX 検討中（n=20）</c:v>
                </c:pt>
                <c:pt idx="12">
                  <c:v>【 運用コスト 】                      </c:v>
                </c:pt>
                <c:pt idx="13">
                  <c:v>OT系DX 実施中（n=23）</c:v>
                </c:pt>
                <c:pt idx="14">
                  <c:v>OT系DX 準備中（n=22）</c:v>
                </c:pt>
                <c:pt idx="15">
                  <c:v>OT系DX 検討中（n=45）</c:v>
                </c:pt>
                <c:pt idx="16">
                  <c:v>【 自社内におけるOTのデジタル化についての理解 】     </c:v>
                </c:pt>
                <c:pt idx="17">
                  <c:v>OT系DX 実施中（n=16）</c:v>
                </c:pt>
                <c:pt idx="18">
                  <c:v>OT系DX 準備中（n=15）</c:v>
                </c:pt>
                <c:pt idx="19">
                  <c:v>OT系DX 検討中（n=35）</c:v>
                </c:pt>
                <c:pt idx="20">
                  <c:v>【 導入効果の担保 】                    </c:v>
                </c:pt>
                <c:pt idx="21">
                  <c:v>OT系DX 実施中（n=18）</c:v>
                </c:pt>
                <c:pt idx="22">
                  <c:v>OT系DX 準備中（n=12）</c:v>
                </c:pt>
                <c:pt idx="23">
                  <c:v>OT系DX 検討中（n=31）</c:v>
                </c:pt>
                <c:pt idx="24">
                  <c:v>【 現場の抵抗 】                      </c:v>
                </c:pt>
                <c:pt idx="25">
                  <c:v>OT系DX 実施中（n=  8）</c:v>
                </c:pt>
                <c:pt idx="26">
                  <c:v>OT系DX 準備中（n=13）</c:v>
                </c:pt>
                <c:pt idx="27">
                  <c:v>OT系DX 検討中（n=14）</c:v>
                </c:pt>
                <c:pt idx="28">
                  <c:v>【 OT系DX取り組み事例に関する情報の取得 】       </c:v>
                </c:pt>
                <c:pt idx="29">
                  <c:v>OT系DX 実施中（n=  7）</c:v>
                </c:pt>
                <c:pt idx="30">
                  <c:v>OT系DX 準備中（n=  6）</c:v>
                </c:pt>
                <c:pt idx="31">
                  <c:v>OT系DX 検討中（n=22）</c:v>
                </c:pt>
                <c:pt idx="32">
                  <c:v>【 OTのデジタル化に対する信頼性 】            </c:v>
                </c:pt>
                <c:pt idx="33">
                  <c:v>OT系DX 実施中（n=  7）</c:v>
                </c:pt>
                <c:pt idx="34">
                  <c:v>OT系DX 準備中（n=  3）</c:v>
                </c:pt>
                <c:pt idx="35">
                  <c:v>OT系DX 検討中（n=  5）</c:v>
                </c:pt>
                <c:pt idx="36">
                  <c:v>【 適用対象業務の選定 】                  </c:v>
                </c:pt>
                <c:pt idx="37">
                  <c:v>OT系DX 実施中（n=  8）</c:v>
                </c:pt>
                <c:pt idx="38">
                  <c:v>OT系DX 準備中（n=  5）</c:v>
                </c:pt>
                <c:pt idx="39">
                  <c:v>OT系DX 検討中（n=10）</c:v>
                </c:pt>
              </c:strCache>
            </c:strRef>
          </c:cat>
          <c:val>
            <c:numRef>
              <c:f>'Q21.OT系DXに取り組む際の課題（OT系DX状況別）'!$T$7:$T$46</c:f>
              <c:numCache>
                <c:formatCode>0.0%</c:formatCode>
                <c:ptCount val="40"/>
                <c:pt idx="0" formatCode="General">
                  <c:v>0</c:v>
                </c:pt>
                <c:pt idx="1">
                  <c:v>5.0847457627118647E-2</c:v>
                </c:pt>
                <c:pt idx="2">
                  <c:v>0.19230769230769232</c:v>
                </c:pt>
                <c:pt idx="3">
                  <c:v>4.0816326530612242E-2</c:v>
                </c:pt>
                <c:pt idx="4" formatCode="General">
                  <c:v>0</c:v>
                </c:pt>
                <c:pt idx="5">
                  <c:v>0.1864406779661017</c:v>
                </c:pt>
                <c:pt idx="6">
                  <c:v>0.15384615384615385</c:v>
                </c:pt>
                <c:pt idx="7">
                  <c:v>0.22448979591836735</c:v>
                </c:pt>
                <c:pt idx="8" formatCode="General">
                  <c:v>0</c:v>
                </c:pt>
                <c:pt idx="9">
                  <c:v>5.0847457627118647E-2</c:v>
                </c:pt>
                <c:pt idx="10">
                  <c:v>0.15384615384615385</c:v>
                </c:pt>
                <c:pt idx="11">
                  <c:v>4.0816326530612242E-2</c:v>
                </c:pt>
                <c:pt idx="12" formatCode="General">
                  <c:v>0</c:v>
                </c:pt>
                <c:pt idx="13">
                  <c:v>0.22033898305084745</c:v>
                </c:pt>
                <c:pt idx="14">
                  <c:v>0.21153846153846154</c:v>
                </c:pt>
                <c:pt idx="15">
                  <c:v>0.21428571428571427</c:v>
                </c:pt>
                <c:pt idx="16" formatCode="General">
                  <c:v>0</c:v>
                </c:pt>
                <c:pt idx="17">
                  <c:v>0.11864406779661017</c:v>
                </c:pt>
                <c:pt idx="18">
                  <c:v>9.6153846153846159E-2</c:v>
                </c:pt>
                <c:pt idx="19">
                  <c:v>0.14285714285714285</c:v>
                </c:pt>
                <c:pt idx="20" formatCode="General">
                  <c:v>0</c:v>
                </c:pt>
                <c:pt idx="21">
                  <c:v>0.13559322033898305</c:v>
                </c:pt>
                <c:pt idx="22">
                  <c:v>5.7692307692307696E-2</c:v>
                </c:pt>
                <c:pt idx="23">
                  <c:v>0.10204081632653061</c:v>
                </c:pt>
                <c:pt idx="24" formatCode="General">
                  <c:v>0</c:v>
                </c:pt>
                <c:pt idx="25">
                  <c:v>3.3898305084745763E-2</c:v>
                </c:pt>
                <c:pt idx="26">
                  <c:v>3.8461538461538464E-2</c:v>
                </c:pt>
                <c:pt idx="27">
                  <c:v>3.0612244897959183E-2</c:v>
                </c:pt>
                <c:pt idx="28" formatCode="General">
                  <c:v>0</c:v>
                </c:pt>
                <c:pt idx="29">
                  <c:v>5.0847457627118647E-2</c:v>
                </c:pt>
                <c:pt idx="30">
                  <c:v>1.9230769230769232E-2</c:v>
                </c:pt>
                <c:pt idx="31">
                  <c:v>0.11224489795918367</c:v>
                </c:pt>
                <c:pt idx="32" formatCode="General">
                  <c:v>0</c:v>
                </c:pt>
                <c:pt idx="33">
                  <c:v>1.6949152542372881E-2</c:v>
                </c:pt>
                <c:pt idx="34">
                  <c:v>0</c:v>
                </c:pt>
                <c:pt idx="35">
                  <c:v>1.020408163265306E-2</c:v>
                </c:pt>
                <c:pt idx="36" formatCode="General">
                  <c:v>0</c:v>
                </c:pt>
                <c:pt idx="37">
                  <c:v>8.4745762711864403E-2</c:v>
                </c:pt>
                <c:pt idx="38">
                  <c:v>3.8461538461538464E-2</c:v>
                </c:pt>
                <c:pt idx="39">
                  <c:v>5.1020408163265307E-2</c:v>
                </c:pt>
              </c:numCache>
            </c:numRef>
          </c:val>
          <c:extLst>
            <c:ext xmlns:c16="http://schemas.microsoft.com/office/drawing/2014/chart" uri="{C3380CC4-5D6E-409C-BE32-E72D297353CC}">
              <c16:uniqueId val="{0000002D-FF2A-41AE-B423-D8617FC5990E}"/>
            </c:ext>
          </c:extLst>
        </c:ser>
        <c:ser>
          <c:idx val="1"/>
          <c:order val="2"/>
          <c:tx>
            <c:strRef>
              <c:f>'Q21.OT系DXに取り組む際の課題（OT系DX状況別）'!$U$6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'Q21.OT系DXに取り組む際の課題（OT系DX状況別）'!$R$7:$R$46</c:f>
              <c:strCache>
                <c:ptCount val="40"/>
                <c:pt idx="0">
                  <c:v>【 設備投資 】                       </c:v>
                </c:pt>
                <c:pt idx="1">
                  <c:v>OT系DX 実施中（n=25）</c:v>
                </c:pt>
                <c:pt idx="2">
                  <c:v>OT系DX 準備中（n=27）</c:v>
                </c:pt>
                <c:pt idx="3">
                  <c:v>OT系DX 検討中（n=37）</c:v>
                </c:pt>
                <c:pt idx="4">
                  <c:v>【 OT系DX推進人材の育成・確保 】            </c:v>
                </c:pt>
                <c:pt idx="5">
                  <c:v>OT系DX 実施中（n=36）</c:v>
                </c:pt>
                <c:pt idx="6">
                  <c:v>OT系DX 準備中（n=28）</c:v>
                </c:pt>
                <c:pt idx="7">
                  <c:v>OT系DX 検討中（n=60）</c:v>
                </c:pt>
                <c:pt idx="8">
                  <c:v>【 顧客・取引先におけるOTのデジタル化についての理解 】  </c:v>
                </c:pt>
                <c:pt idx="9">
                  <c:v>OT系DX 実施中（n=19）</c:v>
                </c:pt>
                <c:pt idx="10">
                  <c:v>OT系DX 準備中（n=18）</c:v>
                </c:pt>
                <c:pt idx="11">
                  <c:v>OT系DX 検討中（n=20）</c:v>
                </c:pt>
                <c:pt idx="12">
                  <c:v>【 運用コスト 】                      </c:v>
                </c:pt>
                <c:pt idx="13">
                  <c:v>OT系DX 実施中（n=23）</c:v>
                </c:pt>
                <c:pt idx="14">
                  <c:v>OT系DX 準備中（n=22）</c:v>
                </c:pt>
                <c:pt idx="15">
                  <c:v>OT系DX 検討中（n=45）</c:v>
                </c:pt>
                <c:pt idx="16">
                  <c:v>【 自社内におけるOTのデジタル化についての理解 】     </c:v>
                </c:pt>
                <c:pt idx="17">
                  <c:v>OT系DX 実施中（n=16）</c:v>
                </c:pt>
                <c:pt idx="18">
                  <c:v>OT系DX 準備中（n=15）</c:v>
                </c:pt>
                <c:pt idx="19">
                  <c:v>OT系DX 検討中（n=35）</c:v>
                </c:pt>
                <c:pt idx="20">
                  <c:v>【 導入効果の担保 】                    </c:v>
                </c:pt>
                <c:pt idx="21">
                  <c:v>OT系DX 実施中（n=18）</c:v>
                </c:pt>
                <c:pt idx="22">
                  <c:v>OT系DX 準備中（n=12）</c:v>
                </c:pt>
                <c:pt idx="23">
                  <c:v>OT系DX 検討中（n=31）</c:v>
                </c:pt>
                <c:pt idx="24">
                  <c:v>【 現場の抵抗 】                      </c:v>
                </c:pt>
                <c:pt idx="25">
                  <c:v>OT系DX 実施中（n=  8）</c:v>
                </c:pt>
                <c:pt idx="26">
                  <c:v>OT系DX 準備中（n=13）</c:v>
                </c:pt>
                <c:pt idx="27">
                  <c:v>OT系DX 検討中（n=14）</c:v>
                </c:pt>
                <c:pt idx="28">
                  <c:v>【 OT系DX取り組み事例に関する情報の取得 】       </c:v>
                </c:pt>
                <c:pt idx="29">
                  <c:v>OT系DX 実施中（n=  7）</c:v>
                </c:pt>
                <c:pt idx="30">
                  <c:v>OT系DX 準備中（n=  6）</c:v>
                </c:pt>
                <c:pt idx="31">
                  <c:v>OT系DX 検討中（n=22）</c:v>
                </c:pt>
                <c:pt idx="32">
                  <c:v>【 OTのデジタル化に対する信頼性 】            </c:v>
                </c:pt>
                <c:pt idx="33">
                  <c:v>OT系DX 実施中（n=  7）</c:v>
                </c:pt>
                <c:pt idx="34">
                  <c:v>OT系DX 準備中（n=  3）</c:v>
                </c:pt>
                <c:pt idx="35">
                  <c:v>OT系DX 検討中（n=  5）</c:v>
                </c:pt>
                <c:pt idx="36">
                  <c:v>【 適用対象業務の選定 】                  </c:v>
                </c:pt>
                <c:pt idx="37">
                  <c:v>OT系DX 実施中（n=  8）</c:v>
                </c:pt>
                <c:pt idx="38">
                  <c:v>OT系DX 準備中（n=  5）</c:v>
                </c:pt>
                <c:pt idx="39">
                  <c:v>OT系DX 検討中（n=10）</c:v>
                </c:pt>
              </c:strCache>
            </c:strRef>
          </c:cat>
          <c:val>
            <c:numRef>
              <c:f>'Q21.OT系DXに取り組む際の課題（OT系DX状況別）'!$U$7:$U$46</c:f>
              <c:numCache>
                <c:formatCode>0.0%</c:formatCode>
                <c:ptCount val="40"/>
                <c:pt idx="0" formatCode="General">
                  <c:v>0</c:v>
                </c:pt>
                <c:pt idx="1">
                  <c:v>6.7796610169491525E-2</c:v>
                </c:pt>
                <c:pt idx="2">
                  <c:v>5.7692307692307696E-2</c:v>
                </c:pt>
                <c:pt idx="3">
                  <c:v>5.1020408163265307E-2</c:v>
                </c:pt>
                <c:pt idx="4" formatCode="General">
                  <c:v>0</c:v>
                </c:pt>
                <c:pt idx="5">
                  <c:v>0.22033898305084745</c:v>
                </c:pt>
                <c:pt idx="6">
                  <c:v>7.6923076923076927E-2</c:v>
                </c:pt>
                <c:pt idx="7">
                  <c:v>9.1836734693877556E-2</c:v>
                </c:pt>
                <c:pt idx="8" formatCode="General">
                  <c:v>0</c:v>
                </c:pt>
                <c:pt idx="9">
                  <c:v>5.0847457627118647E-2</c:v>
                </c:pt>
                <c:pt idx="10">
                  <c:v>9.6153846153846159E-2</c:v>
                </c:pt>
                <c:pt idx="11">
                  <c:v>7.1428571428571425E-2</c:v>
                </c:pt>
                <c:pt idx="12" formatCode="General">
                  <c:v>0</c:v>
                </c:pt>
                <c:pt idx="13">
                  <c:v>0.11864406779661017</c:v>
                </c:pt>
                <c:pt idx="14">
                  <c:v>7.6923076923076927E-2</c:v>
                </c:pt>
                <c:pt idx="15">
                  <c:v>0.10204081632653061</c:v>
                </c:pt>
                <c:pt idx="16" formatCode="General">
                  <c:v>0</c:v>
                </c:pt>
                <c:pt idx="17">
                  <c:v>0.10169491525423729</c:v>
                </c:pt>
                <c:pt idx="18">
                  <c:v>9.6153846153846159E-2</c:v>
                </c:pt>
                <c:pt idx="19">
                  <c:v>0.11224489795918367</c:v>
                </c:pt>
                <c:pt idx="20" formatCode="General">
                  <c:v>0</c:v>
                </c:pt>
                <c:pt idx="21">
                  <c:v>8.4745762711864403E-2</c:v>
                </c:pt>
                <c:pt idx="22">
                  <c:v>0.15384615384615385</c:v>
                </c:pt>
                <c:pt idx="23">
                  <c:v>0.17346938775510204</c:v>
                </c:pt>
                <c:pt idx="24" formatCode="General">
                  <c:v>0</c:v>
                </c:pt>
                <c:pt idx="25">
                  <c:v>6.7796610169491525E-2</c:v>
                </c:pt>
                <c:pt idx="26">
                  <c:v>0.15384615384615385</c:v>
                </c:pt>
                <c:pt idx="27">
                  <c:v>0.10204081632653061</c:v>
                </c:pt>
                <c:pt idx="28" formatCode="General">
                  <c:v>0</c:v>
                </c:pt>
                <c:pt idx="29">
                  <c:v>5.0847457627118647E-2</c:v>
                </c:pt>
                <c:pt idx="30">
                  <c:v>7.6923076923076927E-2</c:v>
                </c:pt>
                <c:pt idx="31">
                  <c:v>0.10204081632653061</c:v>
                </c:pt>
                <c:pt idx="32" formatCode="General">
                  <c:v>0</c:v>
                </c:pt>
                <c:pt idx="33">
                  <c:v>8.4745762711864403E-2</c:v>
                </c:pt>
                <c:pt idx="34">
                  <c:v>5.7692307692307696E-2</c:v>
                </c:pt>
                <c:pt idx="35">
                  <c:v>3.0612244897959183E-2</c:v>
                </c:pt>
                <c:pt idx="36" formatCode="General">
                  <c:v>0</c:v>
                </c:pt>
                <c:pt idx="37">
                  <c:v>3.3898305084745763E-2</c:v>
                </c:pt>
                <c:pt idx="38">
                  <c:v>5.7692307692307696E-2</c:v>
                </c:pt>
                <c:pt idx="39">
                  <c:v>5.1020408163265307E-2</c:v>
                </c:pt>
              </c:numCache>
            </c:numRef>
          </c:val>
          <c:extLst>
            <c:ext xmlns:c16="http://schemas.microsoft.com/office/drawing/2014/chart" uri="{C3380CC4-5D6E-409C-BE32-E72D297353CC}">
              <c16:uniqueId val="{00000040-FF2A-41AE-B423-D8617FC5990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'Q21.OT系DXに取り組む際の課題（OT系DX状況別）'!$J$53</c:f>
          <c:strCache>
            <c:ptCount val="1"/>
            <c:pt idx="0">
              <c:v>OT系DX 実施中 (N=13)
OT系DX 準備中 (N=18)
OT系DX 検討中 (N=55)</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4806238738738739"/>
          <c:y val="4.8622549019607851E-2"/>
          <c:w val="0.46489444444444444"/>
          <c:h val="0.92751911764705885"/>
        </c:manualLayout>
      </c:layout>
      <c:barChart>
        <c:barDir val="bar"/>
        <c:grouping val="stacked"/>
        <c:varyColors val="0"/>
        <c:ser>
          <c:idx val="0"/>
          <c:order val="0"/>
          <c:tx>
            <c:strRef>
              <c:f>'Q21.OT系DXに取り組む際の課題（OT系DX状況別）'!$S$6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  6）</c:v>
                </c:pt>
                <c:pt idx="2">
                  <c:v>OT系DX 準備中（n=  9）</c:v>
                </c:pt>
                <c:pt idx="3">
                  <c:v>OT系DX 検討中（n=24）</c:v>
                </c:pt>
                <c:pt idx="4">
                  <c:v>【 設備投資 】                       </c:v>
                </c:pt>
                <c:pt idx="5">
                  <c:v>OT系DX 実施中（n=  3）</c:v>
                </c:pt>
                <c:pt idx="6">
                  <c:v>OT系DX 準備中（n=11）</c:v>
                </c:pt>
                <c:pt idx="7">
                  <c:v>OT系DX 検討中（n=28）</c:v>
                </c:pt>
                <c:pt idx="8">
                  <c:v>【 運用コスト 】                      </c:v>
                </c:pt>
                <c:pt idx="9">
                  <c:v>OT系DX 実施中（n=  5）</c:v>
                </c:pt>
                <c:pt idx="10">
                  <c:v>OT系DX 準備中（n=12）</c:v>
                </c:pt>
                <c:pt idx="11">
                  <c:v>OT系DX 検討中（n=24）</c:v>
                </c:pt>
                <c:pt idx="12">
                  <c:v>【 導入効果の担保 】                    </c:v>
                </c:pt>
                <c:pt idx="13">
                  <c:v>OT系DX 実施中（n=  5）</c:v>
                </c:pt>
                <c:pt idx="14">
                  <c:v>OT系DX 準備中（n=  3）</c:v>
                </c:pt>
                <c:pt idx="15">
                  <c:v>OT系DX 検討中（n=22）</c:v>
                </c:pt>
                <c:pt idx="16">
                  <c:v>【 適用対象業務の選定 】                  </c:v>
                </c:pt>
                <c:pt idx="17">
                  <c:v>OT系DX 実施中（n=  3）</c:v>
                </c:pt>
                <c:pt idx="18">
                  <c:v>OT系DX 準備中（n=  1）</c:v>
                </c:pt>
                <c:pt idx="19">
                  <c:v>OT系DX 検討中（n=10）</c:v>
                </c:pt>
                <c:pt idx="20">
                  <c:v>【 自社内におけるOTのデジタル化についての理解 】     </c:v>
                </c:pt>
                <c:pt idx="21">
                  <c:v>OT系DX 実施中（n=  5）</c:v>
                </c:pt>
                <c:pt idx="22">
                  <c:v>OT系DX 準備中（n=  5）</c:v>
                </c:pt>
                <c:pt idx="23">
                  <c:v>OT系DX 検討中（n=16）</c:v>
                </c:pt>
                <c:pt idx="24">
                  <c:v>【 顧客・取引先におけるOTのデジタル化についての理解 】  </c:v>
                </c:pt>
                <c:pt idx="25">
                  <c:v>OT系DX 実施中（n=  3）</c:v>
                </c:pt>
                <c:pt idx="26">
                  <c:v>OT系DX 準備中（n=  3）</c:v>
                </c:pt>
                <c:pt idx="27">
                  <c:v>OT系DX 検討中（n=15）</c:v>
                </c:pt>
                <c:pt idx="28">
                  <c:v>【 現場の抵抗 】                      </c:v>
                </c:pt>
                <c:pt idx="29">
                  <c:v>OT系DX 実施中（n=  3）</c:v>
                </c:pt>
                <c:pt idx="30">
                  <c:v>OT系DX 準備中（n=  3）</c:v>
                </c:pt>
                <c:pt idx="31">
                  <c:v>OT系DX 検討中（n=  6）</c:v>
                </c:pt>
                <c:pt idx="32">
                  <c:v>【 OTのデジタル化に対する信頼性 】            </c:v>
                </c:pt>
                <c:pt idx="33">
                  <c:v>OT系DX 実施中（n=  2）</c:v>
                </c:pt>
                <c:pt idx="34">
                  <c:v>OT系DX 準備中（n=  0）</c:v>
                </c:pt>
                <c:pt idx="35">
                  <c:v>OT系DX 検討中（n=  8）</c:v>
                </c:pt>
                <c:pt idx="36">
                  <c:v>【 OT系DX取り組み事例に関する情報の取得 】       </c:v>
                </c:pt>
                <c:pt idx="37">
                  <c:v>OT系DX 実施中（n=  3）</c:v>
                </c:pt>
                <c:pt idx="38">
                  <c:v>OT系DX 準備中（n=  3）</c:v>
                </c:pt>
                <c:pt idx="39">
                  <c:v>OT系DX 検討中（n=  9）</c:v>
                </c:pt>
              </c:strCache>
            </c:strRef>
          </c:cat>
          <c:val>
            <c:numRef>
              <c:f>'Q21.OT系DXに取り組む際の課題（OT系DX状況別）'!$S$7:$S$46</c:f>
              <c:numCache>
                <c:formatCode>0.0%</c:formatCode>
                <c:ptCount val="40"/>
                <c:pt idx="0" formatCode="General">
                  <c:v>0</c:v>
                </c:pt>
                <c:pt idx="1">
                  <c:v>0.46153846153846156</c:v>
                </c:pt>
                <c:pt idx="2">
                  <c:v>0.27777777777777779</c:v>
                </c:pt>
                <c:pt idx="3">
                  <c:v>0.27272727272727271</c:v>
                </c:pt>
                <c:pt idx="4" formatCode="General">
                  <c:v>0</c:v>
                </c:pt>
                <c:pt idx="5">
                  <c:v>0.15384615384615385</c:v>
                </c:pt>
                <c:pt idx="6">
                  <c:v>0.27777777777777779</c:v>
                </c:pt>
                <c:pt idx="7">
                  <c:v>0.16363636363636364</c:v>
                </c:pt>
                <c:pt idx="8" formatCode="General">
                  <c:v>0</c:v>
                </c:pt>
                <c:pt idx="9">
                  <c:v>7.6923076923076927E-2</c:v>
                </c:pt>
                <c:pt idx="10">
                  <c:v>0.16666666666666666</c:v>
                </c:pt>
                <c:pt idx="11">
                  <c:v>0.12727272727272726</c:v>
                </c:pt>
                <c:pt idx="12" formatCode="General">
                  <c:v>0</c:v>
                </c:pt>
                <c:pt idx="13">
                  <c:v>0</c:v>
                </c:pt>
                <c:pt idx="14">
                  <c:v>5.5555555555555552E-2</c:v>
                </c:pt>
                <c:pt idx="15">
                  <c:v>0.10909090909090909</c:v>
                </c:pt>
                <c:pt idx="16" formatCode="General">
                  <c:v>0</c:v>
                </c:pt>
                <c:pt idx="17">
                  <c:v>0.15384615384615385</c:v>
                </c:pt>
                <c:pt idx="18">
                  <c:v>0</c:v>
                </c:pt>
                <c:pt idx="19">
                  <c:v>9.0909090909090912E-2</c:v>
                </c:pt>
                <c:pt idx="20" formatCode="General">
                  <c:v>0</c:v>
                </c:pt>
                <c:pt idx="21">
                  <c:v>0</c:v>
                </c:pt>
                <c:pt idx="22">
                  <c:v>5.5555555555555552E-2</c:v>
                </c:pt>
                <c:pt idx="23">
                  <c:v>9.0909090909090912E-2</c:v>
                </c:pt>
                <c:pt idx="24" formatCode="General">
                  <c:v>0</c:v>
                </c:pt>
                <c:pt idx="25">
                  <c:v>7.6923076923076927E-2</c:v>
                </c:pt>
                <c:pt idx="26">
                  <c:v>5.5555555555555552E-2</c:v>
                </c:pt>
                <c:pt idx="27">
                  <c:v>5.4545454545454543E-2</c:v>
                </c:pt>
                <c:pt idx="28" formatCode="General">
                  <c:v>0</c:v>
                </c:pt>
                <c:pt idx="29">
                  <c:v>7.6923076923076927E-2</c:v>
                </c:pt>
                <c:pt idx="30">
                  <c:v>5.5555555555555552E-2</c:v>
                </c:pt>
                <c:pt idx="31">
                  <c:v>5.4545454545454543E-2</c:v>
                </c:pt>
                <c:pt idx="32" formatCode="General">
                  <c:v>0</c:v>
                </c:pt>
                <c:pt idx="33">
                  <c:v>0</c:v>
                </c:pt>
                <c:pt idx="34">
                  <c:v>0</c:v>
                </c:pt>
                <c:pt idx="35">
                  <c:v>3.6363636363636362E-2</c:v>
                </c:pt>
                <c:pt idx="36" formatCode="General">
                  <c:v>0</c:v>
                </c:pt>
                <c:pt idx="37">
                  <c:v>0</c:v>
                </c:pt>
                <c:pt idx="38">
                  <c:v>5.5555555555555552E-2</c:v>
                </c:pt>
                <c:pt idx="39">
                  <c:v>0</c:v>
                </c:pt>
              </c:numCache>
            </c:numRef>
          </c:val>
          <c:extLst>
            <c:ext xmlns:c16="http://schemas.microsoft.com/office/drawing/2014/chart" uri="{C3380CC4-5D6E-409C-BE32-E72D297353CC}">
              <c16:uniqueId val="{00000014-D6A4-4338-B8B1-3271E17A50CA}"/>
            </c:ext>
          </c:extLst>
        </c:ser>
        <c:ser>
          <c:idx val="2"/>
          <c:order val="1"/>
          <c:tx>
            <c:strRef>
              <c:f>'Q21.OT系DXに取り組む際の課題（OT系DX状況別）'!$T$6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  6）</c:v>
                </c:pt>
                <c:pt idx="2">
                  <c:v>OT系DX 準備中（n=  9）</c:v>
                </c:pt>
                <c:pt idx="3">
                  <c:v>OT系DX 検討中（n=24）</c:v>
                </c:pt>
                <c:pt idx="4">
                  <c:v>【 設備投資 】                       </c:v>
                </c:pt>
                <c:pt idx="5">
                  <c:v>OT系DX 実施中（n=  3）</c:v>
                </c:pt>
                <c:pt idx="6">
                  <c:v>OT系DX 準備中（n=11）</c:v>
                </c:pt>
                <c:pt idx="7">
                  <c:v>OT系DX 検討中（n=28）</c:v>
                </c:pt>
                <c:pt idx="8">
                  <c:v>【 運用コスト 】                      </c:v>
                </c:pt>
                <c:pt idx="9">
                  <c:v>OT系DX 実施中（n=  5）</c:v>
                </c:pt>
                <c:pt idx="10">
                  <c:v>OT系DX 準備中（n=12）</c:v>
                </c:pt>
                <c:pt idx="11">
                  <c:v>OT系DX 検討中（n=24）</c:v>
                </c:pt>
                <c:pt idx="12">
                  <c:v>【 導入効果の担保 】                    </c:v>
                </c:pt>
                <c:pt idx="13">
                  <c:v>OT系DX 実施中（n=  5）</c:v>
                </c:pt>
                <c:pt idx="14">
                  <c:v>OT系DX 準備中（n=  3）</c:v>
                </c:pt>
                <c:pt idx="15">
                  <c:v>OT系DX 検討中（n=22）</c:v>
                </c:pt>
                <c:pt idx="16">
                  <c:v>【 適用対象業務の選定 】                  </c:v>
                </c:pt>
                <c:pt idx="17">
                  <c:v>OT系DX 実施中（n=  3）</c:v>
                </c:pt>
                <c:pt idx="18">
                  <c:v>OT系DX 準備中（n=  1）</c:v>
                </c:pt>
                <c:pt idx="19">
                  <c:v>OT系DX 検討中（n=10）</c:v>
                </c:pt>
                <c:pt idx="20">
                  <c:v>【 自社内におけるOTのデジタル化についての理解 】     </c:v>
                </c:pt>
                <c:pt idx="21">
                  <c:v>OT系DX 実施中（n=  5）</c:v>
                </c:pt>
                <c:pt idx="22">
                  <c:v>OT系DX 準備中（n=  5）</c:v>
                </c:pt>
                <c:pt idx="23">
                  <c:v>OT系DX 検討中（n=16）</c:v>
                </c:pt>
                <c:pt idx="24">
                  <c:v>【 顧客・取引先におけるOTのデジタル化についての理解 】  </c:v>
                </c:pt>
                <c:pt idx="25">
                  <c:v>OT系DX 実施中（n=  3）</c:v>
                </c:pt>
                <c:pt idx="26">
                  <c:v>OT系DX 準備中（n=  3）</c:v>
                </c:pt>
                <c:pt idx="27">
                  <c:v>OT系DX 検討中（n=15）</c:v>
                </c:pt>
                <c:pt idx="28">
                  <c:v>【 現場の抵抗 】                      </c:v>
                </c:pt>
                <c:pt idx="29">
                  <c:v>OT系DX 実施中（n=  3）</c:v>
                </c:pt>
                <c:pt idx="30">
                  <c:v>OT系DX 準備中（n=  3）</c:v>
                </c:pt>
                <c:pt idx="31">
                  <c:v>OT系DX 検討中（n=  6）</c:v>
                </c:pt>
                <c:pt idx="32">
                  <c:v>【 OTのデジタル化に対する信頼性 】            </c:v>
                </c:pt>
                <c:pt idx="33">
                  <c:v>OT系DX 実施中（n=  2）</c:v>
                </c:pt>
                <c:pt idx="34">
                  <c:v>OT系DX 準備中（n=  0）</c:v>
                </c:pt>
                <c:pt idx="35">
                  <c:v>OT系DX 検討中（n=  8）</c:v>
                </c:pt>
                <c:pt idx="36">
                  <c:v>【 OT系DX取り組み事例に関する情報の取得 】       </c:v>
                </c:pt>
                <c:pt idx="37">
                  <c:v>OT系DX 実施中（n=  3）</c:v>
                </c:pt>
                <c:pt idx="38">
                  <c:v>OT系DX 準備中（n=  3）</c:v>
                </c:pt>
                <c:pt idx="39">
                  <c:v>OT系DX 検討中（n=  9）</c:v>
                </c:pt>
              </c:strCache>
            </c:strRef>
          </c:cat>
          <c:val>
            <c:numRef>
              <c:f>'Q21.OT系DXに取り組む際の課題（OT系DX状況別）'!$T$7:$T$46</c:f>
              <c:numCache>
                <c:formatCode>0.0%</c:formatCode>
                <c:ptCount val="40"/>
                <c:pt idx="0" formatCode="General">
                  <c:v>0</c:v>
                </c:pt>
                <c:pt idx="1">
                  <c:v>0</c:v>
                </c:pt>
                <c:pt idx="2">
                  <c:v>5.5555555555555552E-2</c:v>
                </c:pt>
                <c:pt idx="3">
                  <c:v>5.4545454545454543E-2</c:v>
                </c:pt>
                <c:pt idx="4" formatCode="General">
                  <c:v>0</c:v>
                </c:pt>
                <c:pt idx="5">
                  <c:v>0</c:v>
                </c:pt>
                <c:pt idx="6">
                  <c:v>0.1111111111111111</c:v>
                </c:pt>
                <c:pt idx="7">
                  <c:v>0.16363636363636364</c:v>
                </c:pt>
                <c:pt idx="8" formatCode="General">
                  <c:v>0</c:v>
                </c:pt>
                <c:pt idx="9">
                  <c:v>0.15384615384615385</c:v>
                </c:pt>
                <c:pt idx="10">
                  <c:v>0.3888888888888889</c:v>
                </c:pt>
                <c:pt idx="11">
                  <c:v>0.2</c:v>
                </c:pt>
                <c:pt idx="12" formatCode="General">
                  <c:v>0</c:v>
                </c:pt>
                <c:pt idx="13">
                  <c:v>0.15384615384615385</c:v>
                </c:pt>
                <c:pt idx="14">
                  <c:v>0</c:v>
                </c:pt>
                <c:pt idx="15">
                  <c:v>0.14545454545454545</c:v>
                </c:pt>
                <c:pt idx="16" formatCode="General">
                  <c:v>0</c:v>
                </c:pt>
                <c:pt idx="17">
                  <c:v>0</c:v>
                </c:pt>
                <c:pt idx="18">
                  <c:v>0</c:v>
                </c:pt>
                <c:pt idx="19">
                  <c:v>1.8181818181818181E-2</c:v>
                </c:pt>
                <c:pt idx="20" formatCode="General">
                  <c:v>0</c:v>
                </c:pt>
                <c:pt idx="21">
                  <c:v>0.38461538461538464</c:v>
                </c:pt>
                <c:pt idx="22">
                  <c:v>0.22222222222222221</c:v>
                </c:pt>
                <c:pt idx="23">
                  <c:v>0.10909090909090909</c:v>
                </c:pt>
                <c:pt idx="24" formatCode="General">
                  <c:v>0</c:v>
                </c:pt>
                <c:pt idx="25">
                  <c:v>7.6923076923076927E-2</c:v>
                </c:pt>
                <c:pt idx="26">
                  <c:v>0.1111111111111111</c:v>
                </c:pt>
                <c:pt idx="27">
                  <c:v>0.14545454545454545</c:v>
                </c:pt>
                <c:pt idx="28" formatCode="General">
                  <c:v>0</c:v>
                </c:pt>
                <c:pt idx="29">
                  <c:v>7.6923076923076927E-2</c:v>
                </c:pt>
                <c:pt idx="30">
                  <c:v>0</c:v>
                </c:pt>
                <c:pt idx="31">
                  <c:v>3.6363636363636362E-2</c:v>
                </c:pt>
                <c:pt idx="32" formatCode="General">
                  <c:v>0</c:v>
                </c:pt>
                <c:pt idx="33">
                  <c:v>0</c:v>
                </c:pt>
                <c:pt idx="34">
                  <c:v>0</c:v>
                </c:pt>
                <c:pt idx="35">
                  <c:v>1.8181818181818181E-2</c:v>
                </c:pt>
                <c:pt idx="36" formatCode="General">
                  <c:v>0</c:v>
                </c:pt>
                <c:pt idx="37">
                  <c:v>0.15384615384615385</c:v>
                </c:pt>
                <c:pt idx="38">
                  <c:v>5.5555555555555552E-2</c:v>
                </c:pt>
                <c:pt idx="39">
                  <c:v>0.10909090909090909</c:v>
                </c:pt>
              </c:numCache>
            </c:numRef>
          </c:val>
          <c:extLst>
            <c:ext xmlns:c16="http://schemas.microsoft.com/office/drawing/2014/chart" uri="{C3380CC4-5D6E-409C-BE32-E72D297353CC}">
              <c16:uniqueId val="{0000002D-D6A4-4338-B8B1-3271E17A50CA}"/>
            </c:ext>
          </c:extLst>
        </c:ser>
        <c:ser>
          <c:idx val="1"/>
          <c:order val="2"/>
          <c:tx>
            <c:strRef>
              <c:f>'Q21.OT系DXに取り組む際の課題（OT系DX状況別）'!$U$6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  6）</c:v>
                </c:pt>
                <c:pt idx="2">
                  <c:v>OT系DX 準備中（n=  9）</c:v>
                </c:pt>
                <c:pt idx="3">
                  <c:v>OT系DX 検討中（n=24）</c:v>
                </c:pt>
                <c:pt idx="4">
                  <c:v>【 設備投資 】                       </c:v>
                </c:pt>
                <c:pt idx="5">
                  <c:v>OT系DX 実施中（n=  3）</c:v>
                </c:pt>
                <c:pt idx="6">
                  <c:v>OT系DX 準備中（n=11）</c:v>
                </c:pt>
                <c:pt idx="7">
                  <c:v>OT系DX 検討中（n=28）</c:v>
                </c:pt>
                <c:pt idx="8">
                  <c:v>【 運用コスト 】                      </c:v>
                </c:pt>
                <c:pt idx="9">
                  <c:v>OT系DX 実施中（n=  5）</c:v>
                </c:pt>
                <c:pt idx="10">
                  <c:v>OT系DX 準備中（n=12）</c:v>
                </c:pt>
                <c:pt idx="11">
                  <c:v>OT系DX 検討中（n=24）</c:v>
                </c:pt>
                <c:pt idx="12">
                  <c:v>【 導入効果の担保 】                    </c:v>
                </c:pt>
                <c:pt idx="13">
                  <c:v>OT系DX 実施中（n=  5）</c:v>
                </c:pt>
                <c:pt idx="14">
                  <c:v>OT系DX 準備中（n=  3）</c:v>
                </c:pt>
                <c:pt idx="15">
                  <c:v>OT系DX 検討中（n=22）</c:v>
                </c:pt>
                <c:pt idx="16">
                  <c:v>【 適用対象業務の選定 】                  </c:v>
                </c:pt>
                <c:pt idx="17">
                  <c:v>OT系DX 実施中（n=  3）</c:v>
                </c:pt>
                <c:pt idx="18">
                  <c:v>OT系DX 準備中（n=  1）</c:v>
                </c:pt>
                <c:pt idx="19">
                  <c:v>OT系DX 検討中（n=10）</c:v>
                </c:pt>
                <c:pt idx="20">
                  <c:v>【 自社内におけるOTのデジタル化についての理解 】     </c:v>
                </c:pt>
                <c:pt idx="21">
                  <c:v>OT系DX 実施中（n=  5）</c:v>
                </c:pt>
                <c:pt idx="22">
                  <c:v>OT系DX 準備中（n=  5）</c:v>
                </c:pt>
                <c:pt idx="23">
                  <c:v>OT系DX 検討中（n=16）</c:v>
                </c:pt>
                <c:pt idx="24">
                  <c:v>【 顧客・取引先におけるOTのデジタル化についての理解 】  </c:v>
                </c:pt>
                <c:pt idx="25">
                  <c:v>OT系DX 実施中（n=  3）</c:v>
                </c:pt>
                <c:pt idx="26">
                  <c:v>OT系DX 準備中（n=  3）</c:v>
                </c:pt>
                <c:pt idx="27">
                  <c:v>OT系DX 検討中（n=15）</c:v>
                </c:pt>
                <c:pt idx="28">
                  <c:v>【 現場の抵抗 】                      </c:v>
                </c:pt>
                <c:pt idx="29">
                  <c:v>OT系DX 実施中（n=  3）</c:v>
                </c:pt>
                <c:pt idx="30">
                  <c:v>OT系DX 準備中（n=  3）</c:v>
                </c:pt>
                <c:pt idx="31">
                  <c:v>OT系DX 検討中（n=  6）</c:v>
                </c:pt>
                <c:pt idx="32">
                  <c:v>【 OTのデジタル化に対する信頼性 】            </c:v>
                </c:pt>
                <c:pt idx="33">
                  <c:v>OT系DX 実施中（n=  2）</c:v>
                </c:pt>
                <c:pt idx="34">
                  <c:v>OT系DX 準備中（n=  0）</c:v>
                </c:pt>
                <c:pt idx="35">
                  <c:v>OT系DX 検討中（n=  8）</c:v>
                </c:pt>
                <c:pt idx="36">
                  <c:v>【 OT系DX取り組み事例に関する情報の取得 】       </c:v>
                </c:pt>
                <c:pt idx="37">
                  <c:v>OT系DX 実施中（n=  3）</c:v>
                </c:pt>
                <c:pt idx="38">
                  <c:v>OT系DX 準備中（n=  3）</c:v>
                </c:pt>
                <c:pt idx="39">
                  <c:v>OT系DX 検討中（n=  9）</c:v>
                </c:pt>
              </c:strCache>
            </c:strRef>
          </c:cat>
          <c:val>
            <c:numRef>
              <c:f>'Q21.OT系DXに取り組む際の課題（OT系DX状況別）'!$U$7:$U$46</c:f>
              <c:numCache>
                <c:formatCode>0.0%</c:formatCode>
                <c:ptCount val="40"/>
                <c:pt idx="0" formatCode="General">
                  <c:v>0</c:v>
                </c:pt>
                <c:pt idx="1">
                  <c:v>0</c:v>
                </c:pt>
                <c:pt idx="2">
                  <c:v>0.16666666666666666</c:v>
                </c:pt>
                <c:pt idx="3">
                  <c:v>0.10909090909090909</c:v>
                </c:pt>
                <c:pt idx="4" formatCode="General">
                  <c:v>0</c:v>
                </c:pt>
                <c:pt idx="5">
                  <c:v>7.6923076923076927E-2</c:v>
                </c:pt>
                <c:pt idx="6">
                  <c:v>0.22222222222222221</c:v>
                </c:pt>
                <c:pt idx="7">
                  <c:v>0.18181818181818182</c:v>
                </c:pt>
                <c:pt idx="8" formatCode="General">
                  <c:v>0</c:v>
                </c:pt>
                <c:pt idx="9">
                  <c:v>0.15384615384615385</c:v>
                </c:pt>
                <c:pt idx="10">
                  <c:v>0.1111111111111111</c:v>
                </c:pt>
                <c:pt idx="11">
                  <c:v>0.10909090909090909</c:v>
                </c:pt>
                <c:pt idx="12" formatCode="General">
                  <c:v>0</c:v>
                </c:pt>
                <c:pt idx="13">
                  <c:v>0.23076923076923078</c:v>
                </c:pt>
                <c:pt idx="14">
                  <c:v>0.1111111111111111</c:v>
                </c:pt>
                <c:pt idx="15">
                  <c:v>0.14545454545454545</c:v>
                </c:pt>
                <c:pt idx="16" formatCode="General">
                  <c:v>0</c:v>
                </c:pt>
                <c:pt idx="17">
                  <c:v>7.6923076923076927E-2</c:v>
                </c:pt>
                <c:pt idx="18">
                  <c:v>5.5555555555555552E-2</c:v>
                </c:pt>
                <c:pt idx="19">
                  <c:v>7.2727272727272724E-2</c:v>
                </c:pt>
                <c:pt idx="20" formatCode="General">
                  <c:v>0</c:v>
                </c:pt>
                <c:pt idx="21">
                  <c:v>0</c:v>
                </c:pt>
                <c:pt idx="22">
                  <c:v>0</c:v>
                </c:pt>
                <c:pt idx="23">
                  <c:v>9.0909090909090912E-2</c:v>
                </c:pt>
                <c:pt idx="24" formatCode="General">
                  <c:v>0</c:v>
                </c:pt>
                <c:pt idx="25">
                  <c:v>7.6923076923076927E-2</c:v>
                </c:pt>
                <c:pt idx="26">
                  <c:v>0</c:v>
                </c:pt>
                <c:pt idx="27">
                  <c:v>7.2727272727272724E-2</c:v>
                </c:pt>
                <c:pt idx="28" formatCode="General">
                  <c:v>0</c:v>
                </c:pt>
                <c:pt idx="29">
                  <c:v>7.6923076923076927E-2</c:v>
                </c:pt>
                <c:pt idx="30">
                  <c:v>0.1111111111111111</c:v>
                </c:pt>
                <c:pt idx="31">
                  <c:v>1.8181818181818181E-2</c:v>
                </c:pt>
                <c:pt idx="32" formatCode="General">
                  <c:v>0</c:v>
                </c:pt>
                <c:pt idx="33">
                  <c:v>0.15384615384615385</c:v>
                </c:pt>
                <c:pt idx="34">
                  <c:v>0</c:v>
                </c:pt>
                <c:pt idx="35">
                  <c:v>9.0909090909090912E-2</c:v>
                </c:pt>
                <c:pt idx="36" formatCode="General">
                  <c:v>0</c:v>
                </c:pt>
                <c:pt idx="37">
                  <c:v>7.6923076923076927E-2</c:v>
                </c:pt>
                <c:pt idx="38">
                  <c:v>5.5555555555555552E-2</c:v>
                </c:pt>
                <c:pt idx="39">
                  <c:v>5.4545454545454543E-2</c:v>
                </c:pt>
              </c:numCache>
            </c:numRef>
          </c:val>
          <c:extLst>
            <c:ext xmlns:c16="http://schemas.microsoft.com/office/drawing/2014/chart" uri="{C3380CC4-5D6E-409C-BE32-E72D297353CC}">
              <c16:uniqueId val="{00000040-D6A4-4338-B8B1-3271E17A50C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'Q21.OT系DXに取り組む際の課題（OT系DX状況別）'!$J$53</c:f>
          <c:strCache>
            <c:ptCount val="1"/>
            <c:pt idx="0">
              <c:v>OT系DX 実施中 (N=22)
OT系DX 準備中 (N=22)
OT系DX 検討中 (N=70)</c:v>
            </c:pt>
          </c:strCache>
        </c:strRef>
      </c:tx>
      <c:layout>
        <c:manualLayout>
          <c:xMode val="edge"/>
          <c:yMode val="edge"/>
          <c:x val="0.62103791291291299"/>
          <c:y val="0.79900588235294112"/>
        </c:manualLayout>
      </c:layout>
      <c:overlay val="0"/>
      <c:spPr>
        <a:solidFill>
          <a:schemeClr val="bg1"/>
        </a:solidFill>
      </c:spPr>
      <c:txPr>
        <a:bodyPr/>
        <a:lstStyle/>
        <a:p>
          <a:pPr algn="l">
            <a:defRPr sz="900" b="0" i="0"/>
          </a:pPr>
          <a:endParaRPr lang="ja-JP"/>
        </a:p>
      </c:txPr>
    </c:title>
    <c:autoTitleDeleted val="0"/>
    <c:plotArea>
      <c:layout>
        <c:manualLayout>
          <c:layoutTarget val="inner"/>
          <c:xMode val="edge"/>
          <c:yMode val="edge"/>
          <c:x val="0.50141535947712423"/>
          <c:y val="4.681822366601919E-2"/>
          <c:w val="0.46489444444444444"/>
          <c:h val="0.92590588235294113"/>
        </c:manualLayout>
      </c:layout>
      <c:barChart>
        <c:barDir val="bar"/>
        <c:grouping val="stacked"/>
        <c:varyColors val="0"/>
        <c:ser>
          <c:idx val="0"/>
          <c:order val="0"/>
          <c:tx>
            <c:strRef>
              <c:f>'Q21.OT系DXに取り組む際の課題（OT系DX状況別）'!$S$6</c:f>
              <c:strCache>
                <c:ptCount val="1"/>
                <c:pt idx="0">
                  <c:v>1番目</c:v>
                </c:pt>
              </c:strCache>
            </c:strRef>
          </c:tx>
          <c:spPr>
            <a:solidFill>
              <a:srgbClr val="FF9966"/>
            </a:solidFill>
            <a:ln>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実施中（n=15）</c:v>
                </c:pt>
                <c:pt idx="2">
                  <c:v>OT系DX 準備中（n=12）</c:v>
                </c:pt>
                <c:pt idx="3">
                  <c:v>OT系DX 検討中（n=42）</c:v>
                </c:pt>
                <c:pt idx="4">
                  <c:v>【 設備投資 】                       </c:v>
                </c:pt>
                <c:pt idx="5">
                  <c:v>OT系DX 実施中（n=  9）</c:v>
                </c:pt>
                <c:pt idx="6">
                  <c:v>OT系DX 準備中（n=  8）</c:v>
                </c:pt>
                <c:pt idx="7">
                  <c:v>OT系DX 検討中（n=28）</c:v>
                </c:pt>
                <c:pt idx="8">
                  <c:v>【 顧客・取引先におけるOTのデジタル化についての理解 】  </c:v>
                </c:pt>
                <c:pt idx="9">
                  <c:v>OT系DX 実施中（n=  5）</c:v>
                </c:pt>
                <c:pt idx="10">
                  <c:v>OT系DX 準備中（n=  9）</c:v>
                </c:pt>
                <c:pt idx="11">
                  <c:v>OT系DX 検討中（n=21）</c:v>
                </c:pt>
                <c:pt idx="12">
                  <c:v>【 運用コスト 】                      </c:v>
                </c:pt>
                <c:pt idx="13">
                  <c:v>OT系DX 実施中（n=  6）</c:v>
                </c:pt>
                <c:pt idx="14">
                  <c:v>OT系DX 準備中（n=  9）</c:v>
                </c:pt>
                <c:pt idx="15">
                  <c:v>OT系DX 検討中（n=36）</c:v>
                </c:pt>
                <c:pt idx="16">
                  <c:v>【 導入効果の担保 】                    </c:v>
                </c:pt>
                <c:pt idx="17">
                  <c:v>OT系DX 実施中（n=  9）</c:v>
                </c:pt>
                <c:pt idx="18">
                  <c:v>OT系DX 準備中（n=  7）</c:v>
                </c:pt>
                <c:pt idx="19">
                  <c:v>OT系DX 検討中（n=19）</c:v>
                </c:pt>
                <c:pt idx="20">
                  <c:v>【 自社内におけるOTのデジタル化についての理解 】     </c:v>
                </c:pt>
                <c:pt idx="21">
                  <c:v>OT系DX 実施中（n=  6）</c:v>
                </c:pt>
                <c:pt idx="22">
                  <c:v>OT系DX 準備中（n=  8）</c:v>
                </c:pt>
                <c:pt idx="23">
                  <c:v>OT系DX 検討中（n=15）</c:v>
                </c:pt>
                <c:pt idx="24">
                  <c:v>【 現場の抵抗 】                      </c:v>
                </c:pt>
                <c:pt idx="25">
                  <c:v>OT系DX 実施中（n=  6）</c:v>
                </c:pt>
                <c:pt idx="26">
                  <c:v>OT系DX 準備中（n=  2）</c:v>
                </c:pt>
                <c:pt idx="27">
                  <c:v>OT系DX 検討中（n=12）</c:v>
                </c:pt>
                <c:pt idx="28">
                  <c:v>【 OT系DX取り組み事例に関する情報の取得 】       </c:v>
                </c:pt>
                <c:pt idx="29">
                  <c:v>OT系DX 実施中（n=  2）</c:v>
                </c:pt>
                <c:pt idx="30">
                  <c:v>OT系DX 準備中（n=  2）</c:v>
                </c:pt>
                <c:pt idx="31">
                  <c:v>OT系DX 検討中（n=15）</c:v>
                </c:pt>
                <c:pt idx="32">
                  <c:v>【 適用対象業務の選定 】                  </c:v>
                </c:pt>
                <c:pt idx="33">
                  <c:v>OT系DX 実施中（n=  2）</c:v>
                </c:pt>
                <c:pt idx="34">
                  <c:v>OT系DX 準備中（n=  3）</c:v>
                </c:pt>
                <c:pt idx="35">
                  <c:v>OT系DX 検討中（n=  9）</c:v>
                </c:pt>
                <c:pt idx="36">
                  <c:v>【 OTのデジタル化に対する信頼性 】            </c:v>
                </c:pt>
                <c:pt idx="37">
                  <c:v>OT系DX 実施中（n=  1）</c:v>
                </c:pt>
                <c:pt idx="38">
                  <c:v>OT系DX 準備中（n=  3）</c:v>
                </c:pt>
                <c:pt idx="39">
                  <c:v>OT系DX 検討中（n=  4）</c:v>
                </c:pt>
              </c:strCache>
            </c:strRef>
          </c:cat>
          <c:val>
            <c:numRef>
              <c:f>'Q21.OT系DXに取り組む際の課題（OT系DX状況別）'!$S$7:$S$46</c:f>
              <c:numCache>
                <c:formatCode>0.0%</c:formatCode>
                <c:ptCount val="40"/>
                <c:pt idx="0" formatCode="General">
                  <c:v>0</c:v>
                </c:pt>
                <c:pt idx="1">
                  <c:v>0.36363636363636365</c:v>
                </c:pt>
                <c:pt idx="2">
                  <c:v>0.36363636363636365</c:v>
                </c:pt>
                <c:pt idx="3">
                  <c:v>0.25714285714285712</c:v>
                </c:pt>
                <c:pt idx="4" formatCode="General">
                  <c:v>0</c:v>
                </c:pt>
                <c:pt idx="5">
                  <c:v>0.31818181818181818</c:v>
                </c:pt>
                <c:pt idx="6">
                  <c:v>0.31818181818181818</c:v>
                </c:pt>
                <c:pt idx="7">
                  <c:v>0.2857142857142857</c:v>
                </c:pt>
                <c:pt idx="8" formatCode="General">
                  <c:v>0</c:v>
                </c:pt>
                <c:pt idx="9">
                  <c:v>9.0909090909090912E-2</c:v>
                </c:pt>
                <c:pt idx="10">
                  <c:v>0.18181818181818182</c:v>
                </c:pt>
                <c:pt idx="11">
                  <c:v>0.11428571428571428</c:v>
                </c:pt>
                <c:pt idx="12" formatCode="General">
                  <c:v>0</c:v>
                </c:pt>
                <c:pt idx="13">
                  <c:v>0</c:v>
                </c:pt>
                <c:pt idx="14">
                  <c:v>4.5454545454545456E-2</c:v>
                </c:pt>
                <c:pt idx="15">
                  <c:v>0.17142857142857143</c:v>
                </c:pt>
                <c:pt idx="16" formatCode="General">
                  <c:v>0</c:v>
                </c:pt>
                <c:pt idx="17">
                  <c:v>0.13636363636363635</c:v>
                </c:pt>
                <c:pt idx="18">
                  <c:v>0</c:v>
                </c:pt>
                <c:pt idx="19">
                  <c:v>2.8571428571428571E-2</c:v>
                </c:pt>
                <c:pt idx="20" formatCode="General">
                  <c:v>0</c:v>
                </c:pt>
                <c:pt idx="21">
                  <c:v>0</c:v>
                </c:pt>
                <c:pt idx="22">
                  <c:v>9.0909090909090912E-2</c:v>
                </c:pt>
                <c:pt idx="23">
                  <c:v>2.8571428571428571E-2</c:v>
                </c:pt>
                <c:pt idx="24" formatCode="General">
                  <c:v>0</c:v>
                </c:pt>
                <c:pt idx="25">
                  <c:v>9.0909090909090912E-2</c:v>
                </c:pt>
                <c:pt idx="26">
                  <c:v>0</c:v>
                </c:pt>
                <c:pt idx="27">
                  <c:v>2.8571428571428571E-2</c:v>
                </c:pt>
                <c:pt idx="28" formatCode="General">
                  <c:v>0</c:v>
                </c:pt>
                <c:pt idx="29">
                  <c:v>0</c:v>
                </c:pt>
                <c:pt idx="30">
                  <c:v>0</c:v>
                </c:pt>
                <c:pt idx="31">
                  <c:v>4.2857142857142858E-2</c:v>
                </c:pt>
                <c:pt idx="32" formatCode="General">
                  <c:v>0</c:v>
                </c:pt>
                <c:pt idx="33">
                  <c:v>0</c:v>
                </c:pt>
                <c:pt idx="34">
                  <c:v>0</c:v>
                </c:pt>
                <c:pt idx="35">
                  <c:v>4.2857142857142858E-2</c:v>
                </c:pt>
                <c:pt idx="36" formatCode="General">
                  <c:v>0</c:v>
                </c:pt>
                <c:pt idx="37">
                  <c:v>0</c:v>
                </c:pt>
                <c:pt idx="38">
                  <c:v>0</c:v>
                </c:pt>
                <c:pt idx="39">
                  <c:v>0</c:v>
                </c:pt>
              </c:numCache>
            </c:numRef>
          </c:val>
          <c:extLst>
            <c:ext xmlns:c16="http://schemas.microsoft.com/office/drawing/2014/chart" uri="{C3380CC4-5D6E-409C-BE32-E72D297353CC}">
              <c16:uniqueId val="{00000014-1156-47F1-AB6C-F45A7BEAC5CC}"/>
            </c:ext>
          </c:extLst>
        </c:ser>
        <c:ser>
          <c:idx val="2"/>
          <c:order val="1"/>
          <c:tx>
            <c:strRef>
              <c:f>'Q21.OT系DXに取り組む際の課題（OT系DX状況別）'!$T$6</c:f>
              <c:strCache>
                <c:ptCount val="1"/>
                <c:pt idx="0">
                  <c:v>2番目</c:v>
                </c:pt>
              </c:strCache>
            </c:strRef>
          </c:tx>
          <c:spPr>
            <a:solidFill>
              <a:srgbClr val="FFFF99"/>
            </a:solidFill>
            <a:ln w="9525">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実施中（n=15）</c:v>
                </c:pt>
                <c:pt idx="2">
                  <c:v>OT系DX 準備中（n=12）</c:v>
                </c:pt>
                <c:pt idx="3">
                  <c:v>OT系DX 検討中（n=42）</c:v>
                </c:pt>
                <c:pt idx="4">
                  <c:v>【 設備投資 】                       </c:v>
                </c:pt>
                <c:pt idx="5">
                  <c:v>OT系DX 実施中（n=  9）</c:v>
                </c:pt>
                <c:pt idx="6">
                  <c:v>OT系DX 準備中（n=  8）</c:v>
                </c:pt>
                <c:pt idx="7">
                  <c:v>OT系DX 検討中（n=28）</c:v>
                </c:pt>
                <c:pt idx="8">
                  <c:v>【 顧客・取引先におけるOTのデジタル化についての理解 】  </c:v>
                </c:pt>
                <c:pt idx="9">
                  <c:v>OT系DX 実施中（n=  5）</c:v>
                </c:pt>
                <c:pt idx="10">
                  <c:v>OT系DX 準備中（n=  9）</c:v>
                </c:pt>
                <c:pt idx="11">
                  <c:v>OT系DX 検討中（n=21）</c:v>
                </c:pt>
                <c:pt idx="12">
                  <c:v>【 運用コスト 】                      </c:v>
                </c:pt>
                <c:pt idx="13">
                  <c:v>OT系DX 実施中（n=  6）</c:v>
                </c:pt>
                <c:pt idx="14">
                  <c:v>OT系DX 準備中（n=  9）</c:v>
                </c:pt>
                <c:pt idx="15">
                  <c:v>OT系DX 検討中（n=36）</c:v>
                </c:pt>
                <c:pt idx="16">
                  <c:v>【 導入効果の担保 】                    </c:v>
                </c:pt>
                <c:pt idx="17">
                  <c:v>OT系DX 実施中（n=  9）</c:v>
                </c:pt>
                <c:pt idx="18">
                  <c:v>OT系DX 準備中（n=  7）</c:v>
                </c:pt>
                <c:pt idx="19">
                  <c:v>OT系DX 検討中（n=19）</c:v>
                </c:pt>
                <c:pt idx="20">
                  <c:v>【 自社内におけるOTのデジタル化についての理解 】     </c:v>
                </c:pt>
                <c:pt idx="21">
                  <c:v>OT系DX 実施中（n=  6）</c:v>
                </c:pt>
                <c:pt idx="22">
                  <c:v>OT系DX 準備中（n=  8）</c:v>
                </c:pt>
                <c:pt idx="23">
                  <c:v>OT系DX 検討中（n=15）</c:v>
                </c:pt>
                <c:pt idx="24">
                  <c:v>【 現場の抵抗 】                      </c:v>
                </c:pt>
                <c:pt idx="25">
                  <c:v>OT系DX 実施中（n=  6）</c:v>
                </c:pt>
                <c:pt idx="26">
                  <c:v>OT系DX 準備中（n=  2）</c:v>
                </c:pt>
                <c:pt idx="27">
                  <c:v>OT系DX 検討中（n=12）</c:v>
                </c:pt>
                <c:pt idx="28">
                  <c:v>【 OT系DX取り組み事例に関する情報の取得 】       </c:v>
                </c:pt>
                <c:pt idx="29">
                  <c:v>OT系DX 実施中（n=  2）</c:v>
                </c:pt>
                <c:pt idx="30">
                  <c:v>OT系DX 準備中（n=  2）</c:v>
                </c:pt>
                <c:pt idx="31">
                  <c:v>OT系DX 検討中（n=15）</c:v>
                </c:pt>
                <c:pt idx="32">
                  <c:v>【 適用対象業務の選定 】                  </c:v>
                </c:pt>
                <c:pt idx="33">
                  <c:v>OT系DX 実施中（n=  2）</c:v>
                </c:pt>
                <c:pt idx="34">
                  <c:v>OT系DX 準備中（n=  3）</c:v>
                </c:pt>
                <c:pt idx="35">
                  <c:v>OT系DX 検討中（n=  9）</c:v>
                </c:pt>
                <c:pt idx="36">
                  <c:v>【 OTのデジタル化に対する信頼性 】            </c:v>
                </c:pt>
                <c:pt idx="37">
                  <c:v>OT系DX 実施中（n=  1）</c:v>
                </c:pt>
                <c:pt idx="38">
                  <c:v>OT系DX 準備中（n=  3）</c:v>
                </c:pt>
                <c:pt idx="39">
                  <c:v>OT系DX 検討中（n=  4）</c:v>
                </c:pt>
              </c:strCache>
            </c:strRef>
          </c:cat>
          <c:val>
            <c:numRef>
              <c:f>'Q21.OT系DXに取り組む際の課題（OT系DX状況別）'!$T$7:$T$46</c:f>
              <c:numCache>
                <c:formatCode>0.0%</c:formatCode>
                <c:ptCount val="40"/>
                <c:pt idx="0" formatCode="General">
                  <c:v>0</c:v>
                </c:pt>
                <c:pt idx="1">
                  <c:v>0.22727272727272727</c:v>
                </c:pt>
                <c:pt idx="2">
                  <c:v>9.0909090909090912E-2</c:v>
                </c:pt>
                <c:pt idx="3">
                  <c:v>0.18571428571428572</c:v>
                </c:pt>
                <c:pt idx="4" formatCode="General">
                  <c:v>0</c:v>
                </c:pt>
                <c:pt idx="5">
                  <c:v>0</c:v>
                </c:pt>
                <c:pt idx="6">
                  <c:v>4.5454545454545456E-2</c:v>
                </c:pt>
                <c:pt idx="7">
                  <c:v>2.8571428571428571E-2</c:v>
                </c:pt>
                <c:pt idx="8" formatCode="General">
                  <c:v>0</c:v>
                </c:pt>
                <c:pt idx="9">
                  <c:v>4.5454545454545456E-2</c:v>
                </c:pt>
                <c:pt idx="10">
                  <c:v>0.13636363636363635</c:v>
                </c:pt>
                <c:pt idx="11">
                  <c:v>0.1</c:v>
                </c:pt>
                <c:pt idx="12" formatCode="General">
                  <c:v>0</c:v>
                </c:pt>
                <c:pt idx="13">
                  <c:v>0.18181818181818182</c:v>
                </c:pt>
                <c:pt idx="14">
                  <c:v>0.27272727272727271</c:v>
                </c:pt>
                <c:pt idx="15">
                  <c:v>0.2857142857142857</c:v>
                </c:pt>
                <c:pt idx="16" formatCode="General">
                  <c:v>0</c:v>
                </c:pt>
                <c:pt idx="17">
                  <c:v>0.18181818181818182</c:v>
                </c:pt>
                <c:pt idx="18">
                  <c:v>9.0909090909090912E-2</c:v>
                </c:pt>
                <c:pt idx="19">
                  <c:v>0.11428571428571428</c:v>
                </c:pt>
                <c:pt idx="20" formatCode="General">
                  <c:v>0</c:v>
                </c:pt>
                <c:pt idx="21">
                  <c:v>0.13636363636363635</c:v>
                </c:pt>
                <c:pt idx="22">
                  <c:v>0.22727272727272727</c:v>
                </c:pt>
                <c:pt idx="23">
                  <c:v>0.11428571428571428</c:v>
                </c:pt>
                <c:pt idx="24" formatCode="General">
                  <c:v>0</c:v>
                </c:pt>
                <c:pt idx="25">
                  <c:v>9.0909090909090912E-2</c:v>
                </c:pt>
                <c:pt idx="26">
                  <c:v>4.5454545454545456E-2</c:v>
                </c:pt>
                <c:pt idx="27">
                  <c:v>2.8571428571428571E-2</c:v>
                </c:pt>
                <c:pt idx="28" formatCode="General">
                  <c:v>0</c:v>
                </c:pt>
                <c:pt idx="29">
                  <c:v>4.5454545454545456E-2</c:v>
                </c:pt>
                <c:pt idx="30">
                  <c:v>4.5454545454545456E-2</c:v>
                </c:pt>
                <c:pt idx="31">
                  <c:v>7.1428571428571425E-2</c:v>
                </c:pt>
                <c:pt idx="32" formatCode="General">
                  <c:v>0</c:v>
                </c:pt>
                <c:pt idx="33">
                  <c:v>4.5454545454545456E-2</c:v>
                </c:pt>
                <c:pt idx="34">
                  <c:v>4.5454545454545456E-2</c:v>
                </c:pt>
                <c:pt idx="35">
                  <c:v>1.4285714285714285E-2</c:v>
                </c:pt>
                <c:pt idx="36" formatCode="General">
                  <c:v>0</c:v>
                </c:pt>
                <c:pt idx="37">
                  <c:v>0</c:v>
                </c:pt>
                <c:pt idx="38">
                  <c:v>0</c:v>
                </c:pt>
                <c:pt idx="39">
                  <c:v>0</c:v>
                </c:pt>
              </c:numCache>
            </c:numRef>
          </c:val>
          <c:extLst>
            <c:ext xmlns:c16="http://schemas.microsoft.com/office/drawing/2014/chart" uri="{C3380CC4-5D6E-409C-BE32-E72D297353CC}">
              <c16:uniqueId val="{0000002D-1156-47F1-AB6C-F45A7BEAC5CC}"/>
            </c:ext>
          </c:extLst>
        </c:ser>
        <c:ser>
          <c:idx val="1"/>
          <c:order val="2"/>
          <c:tx>
            <c:strRef>
              <c:f>'Q21.OT系DXに取り組む際の課題（OT系DX状況別）'!$U$6</c:f>
              <c:strCache>
                <c:ptCount val="1"/>
                <c:pt idx="0">
                  <c:v>3番目</c:v>
                </c:pt>
              </c:strCache>
            </c:strRef>
          </c:tx>
          <c:spPr>
            <a:solidFill>
              <a:srgbClr val="2E75B6"/>
            </a:solidFill>
            <a:ln>
              <a:solidFill>
                <a:sysClr val="windowText" lastClr="000000"/>
              </a:solidFill>
            </a:ln>
            <a:effectLst/>
          </c:spPr>
          <c:invertIfNegative val="0"/>
          <c:cat>
            <c:strRef>
              <c:f>'Q21.OT系DXに取り組む際の課題（OT系DX状況別）'!$R$7:$R$46</c:f>
              <c:strCache>
                <c:ptCount val="40"/>
                <c:pt idx="0">
                  <c:v>【 OT系DX推進人材の育成・確保 】            </c:v>
                </c:pt>
                <c:pt idx="1">
                  <c:v>OT系DX 実施中（n=15）</c:v>
                </c:pt>
                <c:pt idx="2">
                  <c:v>OT系DX 準備中（n=12）</c:v>
                </c:pt>
                <c:pt idx="3">
                  <c:v>OT系DX 検討中（n=42）</c:v>
                </c:pt>
                <c:pt idx="4">
                  <c:v>【 設備投資 】                       </c:v>
                </c:pt>
                <c:pt idx="5">
                  <c:v>OT系DX 実施中（n=  9）</c:v>
                </c:pt>
                <c:pt idx="6">
                  <c:v>OT系DX 準備中（n=  8）</c:v>
                </c:pt>
                <c:pt idx="7">
                  <c:v>OT系DX 検討中（n=28）</c:v>
                </c:pt>
                <c:pt idx="8">
                  <c:v>【 顧客・取引先におけるOTのデジタル化についての理解 】  </c:v>
                </c:pt>
                <c:pt idx="9">
                  <c:v>OT系DX 実施中（n=  5）</c:v>
                </c:pt>
                <c:pt idx="10">
                  <c:v>OT系DX 準備中（n=  9）</c:v>
                </c:pt>
                <c:pt idx="11">
                  <c:v>OT系DX 検討中（n=21）</c:v>
                </c:pt>
                <c:pt idx="12">
                  <c:v>【 運用コスト 】                      </c:v>
                </c:pt>
                <c:pt idx="13">
                  <c:v>OT系DX 実施中（n=  6）</c:v>
                </c:pt>
                <c:pt idx="14">
                  <c:v>OT系DX 準備中（n=  9）</c:v>
                </c:pt>
                <c:pt idx="15">
                  <c:v>OT系DX 検討中（n=36）</c:v>
                </c:pt>
                <c:pt idx="16">
                  <c:v>【 導入効果の担保 】                    </c:v>
                </c:pt>
                <c:pt idx="17">
                  <c:v>OT系DX 実施中（n=  9）</c:v>
                </c:pt>
                <c:pt idx="18">
                  <c:v>OT系DX 準備中（n=  7）</c:v>
                </c:pt>
                <c:pt idx="19">
                  <c:v>OT系DX 検討中（n=19）</c:v>
                </c:pt>
                <c:pt idx="20">
                  <c:v>【 自社内におけるOTのデジタル化についての理解 】     </c:v>
                </c:pt>
                <c:pt idx="21">
                  <c:v>OT系DX 実施中（n=  6）</c:v>
                </c:pt>
                <c:pt idx="22">
                  <c:v>OT系DX 準備中（n=  8）</c:v>
                </c:pt>
                <c:pt idx="23">
                  <c:v>OT系DX 検討中（n=15）</c:v>
                </c:pt>
                <c:pt idx="24">
                  <c:v>【 現場の抵抗 】                      </c:v>
                </c:pt>
                <c:pt idx="25">
                  <c:v>OT系DX 実施中（n=  6）</c:v>
                </c:pt>
                <c:pt idx="26">
                  <c:v>OT系DX 準備中（n=  2）</c:v>
                </c:pt>
                <c:pt idx="27">
                  <c:v>OT系DX 検討中（n=12）</c:v>
                </c:pt>
                <c:pt idx="28">
                  <c:v>【 OT系DX取り組み事例に関する情報の取得 】       </c:v>
                </c:pt>
                <c:pt idx="29">
                  <c:v>OT系DX 実施中（n=  2）</c:v>
                </c:pt>
                <c:pt idx="30">
                  <c:v>OT系DX 準備中（n=  2）</c:v>
                </c:pt>
                <c:pt idx="31">
                  <c:v>OT系DX 検討中（n=15）</c:v>
                </c:pt>
                <c:pt idx="32">
                  <c:v>【 適用対象業務の選定 】                  </c:v>
                </c:pt>
                <c:pt idx="33">
                  <c:v>OT系DX 実施中（n=  2）</c:v>
                </c:pt>
                <c:pt idx="34">
                  <c:v>OT系DX 準備中（n=  3）</c:v>
                </c:pt>
                <c:pt idx="35">
                  <c:v>OT系DX 検討中（n=  9）</c:v>
                </c:pt>
                <c:pt idx="36">
                  <c:v>【 OTのデジタル化に対する信頼性 】            </c:v>
                </c:pt>
                <c:pt idx="37">
                  <c:v>OT系DX 実施中（n=  1）</c:v>
                </c:pt>
                <c:pt idx="38">
                  <c:v>OT系DX 準備中（n=  3）</c:v>
                </c:pt>
                <c:pt idx="39">
                  <c:v>OT系DX 検討中（n=  4）</c:v>
                </c:pt>
              </c:strCache>
            </c:strRef>
          </c:cat>
          <c:val>
            <c:numRef>
              <c:f>'Q21.OT系DXに取り組む際の課題（OT系DX状況別）'!$U$7:$U$46</c:f>
              <c:numCache>
                <c:formatCode>0.0%</c:formatCode>
                <c:ptCount val="40"/>
                <c:pt idx="0" formatCode="General">
                  <c:v>0</c:v>
                </c:pt>
                <c:pt idx="1">
                  <c:v>9.0909090909090912E-2</c:v>
                </c:pt>
                <c:pt idx="2">
                  <c:v>9.0909090909090912E-2</c:v>
                </c:pt>
                <c:pt idx="3">
                  <c:v>0.15714285714285714</c:v>
                </c:pt>
                <c:pt idx="4" formatCode="General">
                  <c:v>0</c:v>
                </c:pt>
                <c:pt idx="5">
                  <c:v>9.0909090909090912E-2</c:v>
                </c:pt>
                <c:pt idx="6">
                  <c:v>0</c:v>
                </c:pt>
                <c:pt idx="7">
                  <c:v>8.5714285714285715E-2</c:v>
                </c:pt>
                <c:pt idx="8" formatCode="General">
                  <c:v>0</c:v>
                </c:pt>
                <c:pt idx="9">
                  <c:v>9.0909090909090912E-2</c:v>
                </c:pt>
                <c:pt idx="10">
                  <c:v>9.0909090909090912E-2</c:v>
                </c:pt>
                <c:pt idx="11">
                  <c:v>8.5714285714285715E-2</c:v>
                </c:pt>
                <c:pt idx="12" formatCode="General">
                  <c:v>0</c:v>
                </c:pt>
                <c:pt idx="13">
                  <c:v>9.0909090909090912E-2</c:v>
                </c:pt>
                <c:pt idx="14">
                  <c:v>9.0909090909090912E-2</c:v>
                </c:pt>
                <c:pt idx="15">
                  <c:v>5.7142857142857141E-2</c:v>
                </c:pt>
                <c:pt idx="16" formatCode="General">
                  <c:v>0</c:v>
                </c:pt>
                <c:pt idx="17">
                  <c:v>9.0909090909090912E-2</c:v>
                </c:pt>
                <c:pt idx="18">
                  <c:v>0.22727272727272727</c:v>
                </c:pt>
                <c:pt idx="19">
                  <c:v>0.12857142857142856</c:v>
                </c:pt>
                <c:pt idx="20" formatCode="General">
                  <c:v>0</c:v>
                </c:pt>
                <c:pt idx="21">
                  <c:v>0.13636363636363635</c:v>
                </c:pt>
                <c:pt idx="22">
                  <c:v>4.5454545454545456E-2</c:v>
                </c:pt>
                <c:pt idx="23">
                  <c:v>7.1428571428571425E-2</c:v>
                </c:pt>
                <c:pt idx="24" formatCode="General">
                  <c:v>0</c:v>
                </c:pt>
                <c:pt idx="25">
                  <c:v>9.0909090909090912E-2</c:v>
                </c:pt>
                <c:pt idx="26">
                  <c:v>4.5454545454545456E-2</c:v>
                </c:pt>
                <c:pt idx="27">
                  <c:v>0.11428571428571428</c:v>
                </c:pt>
                <c:pt idx="28" formatCode="General">
                  <c:v>0</c:v>
                </c:pt>
                <c:pt idx="29">
                  <c:v>4.5454545454545456E-2</c:v>
                </c:pt>
                <c:pt idx="30">
                  <c:v>4.5454545454545456E-2</c:v>
                </c:pt>
                <c:pt idx="31">
                  <c:v>0.1</c:v>
                </c:pt>
                <c:pt idx="32" formatCode="General">
                  <c:v>0</c:v>
                </c:pt>
                <c:pt idx="33">
                  <c:v>4.5454545454545456E-2</c:v>
                </c:pt>
                <c:pt idx="34">
                  <c:v>9.0909090909090912E-2</c:v>
                </c:pt>
                <c:pt idx="35">
                  <c:v>7.1428571428571425E-2</c:v>
                </c:pt>
                <c:pt idx="36" formatCode="General">
                  <c:v>0</c:v>
                </c:pt>
                <c:pt idx="37">
                  <c:v>4.5454545454545456E-2</c:v>
                </c:pt>
                <c:pt idx="38">
                  <c:v>0.13636363636363635</c:v>
                </c:pt>
                <c:pt idx="39">
                  <c:v>5.7142857142857141E-2</c:v>
                </c:pt>
              </c:numCache>
            </c:numRef>
          </c:val>
          <c:extLst>
            <c:ext xmlns:c16="http://schemas.microsoft.com/office/drawing/2014/chart" uri="{C3380CC4-5D6E-409C-BE32-E72D297353CC}">
              <c16:uniqueId val="{00000040-1156-47F1-AB6C-F45A7BEAC5C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62518768768772"/>
          <c:y val="0.65874558823529417"/>
          <c:w val="0.10978497447562523"/>
          <c:h val="7.976029411764706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t>自社の強みとなる技術</a:t>
            </a:r>
          </a:p>
        </c:rich>
      </c:tx>
      <c:layout>
        <c:manualLayout>
          <c:xMode val="edge"/>
          <c:yMode val="edge"/>
          <c:x val="0.41485420287603014"/>
          <c:y val="5.0068272228686638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009295228680066"/>
          <c:y val="0.10766349206349206"/>
          <c:w val="0.46845709219858161"/>
          <c:h val="0.85151130952380949"/>
        </c:manualLayout>
      </c:layout>
      <c:barChart>
        <c:barDir val="bar"/>
        <c:grouping val="stacked"/>
        <c:varyColors val="0"/>
        <c:ser>
          <c:idx val="0"/>
          <c:order val="0"/>
          <c:tx>
            <c:strRef>
              <c:f>'Q22A.自社の強みとなる技術'!$M$2</c:f>
              <c:strCache>
                <c:ptCount val="1"/>
                <c:pt idx="0">
                  <c:v>1番目　(N=1397)</c:v>
                </c:pt>
              </c:strCache>
            </c:strRef>
          </c:tx>
          <c:spPr>
            <a:solidFill>
              <a:srgbClr val="FF9966"/>
            </a:solidFill>
            <a:ln>
              <a:solidFill>
                <a:schemeClr val="tx1"/>
              </a:solid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0-8E0B-46B7-B76D-F93E0DFD0124}"/>
                </c:ext>
              </c:extLst>
            </c:dLbl>
            <c:dLbl>
              <c:idx val="16"/>
              <c:delete val="1"/>
              <c:extLst>
                <c:ext xmlns:c15="http://schemas.microsoft.com/office/drawing/2012/chart" uri="{CE6537A1-D6FC-4f65-9D91-7224C49458BB}"/>
                <c:ext xmlns:c16="http://schemas.microsoft.com/office/drawing/2014/chart" uri="{C3380CC4-5D6E-409C-BE32-E72D297353CC}">
                  <c16:uniqueId val="{00000001-8E0B-46B7-B76D-F93E0DFD0124}"/>
                </c:ext>
              </c:extLst>
            </c:dLbl>
            <c:dLbl>
              <c:idx val="17"/>
              <c:delete val="1"/>
              <c:extLst>
                <c:ext xmlns:c15="http://schemas.microsoft.com/office/drawing/2012/chart" uri="{CE6537A1-D6FC-4f65-9D91-7224C49458BB}"/>
                <c:ext xmlns:c16="http://schemas.microsoft.com/office/drawing/2014/chart" uri="{C3380CC4-5D6E-409C-BE32-E72D297353CC}">
                  <c16:uniqueId val="{00000002-8E0B-46B7-B76D-F93E0DFD0124}"/>
                </c:ext>
              </c:extLst>
            </c:dLbl>
            <c:dLbl>
              <c:idx val="18"/>
              <c:delete val="1"/>
              <c:extLst>
                <c:ext xmlns:c15="http://schemas.microsoft.com/office/drawing/2012/chart" uri="{CE6537A1-D6FC-4f65-9D91-7224C49458BB}"/>
                <c:ext xmlns:c16="http://schemas.microsoft.com/office/drawing/2014/chart" uri="{C3380CC4-5D6E-409C-BE32-E72D297353CC}">
                  <c16:uniqueId val="{00000003-8E0B-46B7-B76D-F93E0DFD0124}"/>
                </c:ext>
              </c:extLst>
            </c:dLbl>
            <c:dLbl>
              <c:idx val="19"/>
              <c:delete val="1"/>
              <c:extLst>
                <c:ext xmlns:c15="http://schemas.microsoft.com/office/drawing/2012/chart" uri="{CE6537A1-D6FC-4f65-9D91-7224C49458BB}"/>
                <c:ext xmlns:c16="http://schemas.microsoft.com/office/drawing/2014/chart" uri="{C3380CC4-5D6E-409C-BE32-E72D297353CC}">
                  <c16:uniqueId val="{00000004-8E0B-46B7-B76D-F93E0DFD012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'Q22A.自社の強みとなる技術'!$L$3:$L$23</c:f>
              <c:strCache>
                <c:ptCount val="21"/>
                <c:pt idx="0">
                  <c:v>システムズエンジニアリング技術（システム思考・デザイン思考を含む）（n=478）</c:v>
                </c:pt>
                <c:pt idx="1">
                  <c:v>デバイス技術（n=245）</c:v>
                </c:pt>
                <c:pt idx="2">
                  <c:v>無線通信・ネットワーク技術（n=294）</c:v>
                </c:pt>
                <c:pt idx="3">
                  <c:v>IoTシステム構築技術（n=335）</c:v>
                </c:pt>
                <c:pt idx="4">
                  <c:v>センサ技術（n=217）</c:v>
                </c:pt>
                <c:pt idx="5">
                  <c:v>サーバ／ストレージ技術（管理・運用を含む）（n=253）</c:v>
                </c:pt>
                <c:pt idx="6">
                  <c:v>リアルタイム制御技術（ロボット技術）（n=165）</c:v>
                </c:pt>
                <c:pt idx="7">
                  <c:v>モデリング技術（制御、システム、ユーザ、データ等）（n=179）</c:v>
                </c:pt>
                <c:pt idx="8">
                  <c:v>画像・音声認識技術／合成技術（n=161）</c:v>
                </c:pt>
                <c:pt idx="9">
                  <c:v>AI（機械学習、ディープラーニング等）技術（n=198）</c:v>
                </c:pt>
                <c:pt idx="10">
                  <c:v>ビッグデータの収集・分析・解析技術（n=146）</c:v>
                </c:pt>
                <c:pt idx="11">
                  <c:v>セーフティ及びセキュリティ技術（n=189）</c:v>
                </c:pt>
                <c:pt idx="12">
                  <c:v>アジャイル開発技術（n=166）</c:v>
                </c:pt>
                <c:pt idx="13">
                  <c:v>他の製品・システムとの接続を想定した検証技術（n=204）</c:v>
                </c:pt>
                <c:pt idx="14">
                  <c:v>ヒューマンインタフェース技術（n=151）</c:v>
                </c:pt>
                <c:pt idx="15">
                  <c:v>アクチュエータ技術（n=81）</c:v>
                </c:pt>
                <c:pt idx="16">
                  <c:v>現実融合技術 (VR、AR、MR、SR等）（n=61）</c:v>
                </c:pt>
                <c:pt idx="17">
                  <c:v>エッジコンピューティング／フォグコンピューティング（n=62）</c:v>
                </c:pt>
                <c:pt idx="18">
                  <c:v>低遅延データ処理技術（n=27）</c:v>
                </c:pt>
                <c:pt idx="19">
                  <c:v>ブロックチェーン技術（n=27）</c:v>
                </c:pt>
                <c:pt idx="20">
                  <c:v>その他（n=94）</c:v>
                </c:pt>
              </c:strCache>
            </c:strRef>
          </c:cat>
          <c:val>
            <c:numRef>
              <c:f>'Q22A.自社の強みとなる技術'!$M$3:$M$23</c:f>
              <c:numCache>
                <c:formatCode>0.0%</c:formatCode>
                <c:ptCount val="21"/>
                <c:pt idx="0">
                  <c:v>0.17394416607015031</c:v>
                </c:pt>
                <c:pt idx="1">
                  <c:v>0.10164638511095204</c:v>
                </c:pt>
                <c:pt idx="2">
                  <c:v>9.3056549749463133E-2</c:v>
                </c:pt>
                <c:pt idx="3">
                  <c:v>8.7329992841803872E-2</c:v>
                </c:pt>
                <c:pt idx="4">
                  <c:v>6.012884753042233E-2</c:v>
                </c:pt>
                <c:pt idx="5">
                  <c:v>5.4402290622763062E-2</c:v>
                </c:pt>
                <c:pt idx="6">
                  <c:v>4.8675733715103794E-2</c:v>
                </c:pt>
                <c:pt idx="7">
                  <c:v>4.5812455261274157E-2</c:v>
                </c:pt>
                <c:pt idx="8">
                  <c:v>4.5096635647816748E-2</c:v>
                </c:pt>
                <c:pt idx="9">
                  <c:v>3.7938439513242661E-2</c:v>
                </c:pt>
                <c:pt idx="10">
                  <c:v>3.579098067287044E-2</c:v>
                </c:pt>
                <c:pt idx="11">
                  <c:v>2.863278453829635E-2</c:v>
                </c:pt>
                <c:pt idx="12">
                  <c:v>2.7916964924838941E-2</c:v>
                </c:pt>
                <c:pt idx="13">
                  <c:v>2.7201145311381531E-2</c:v>
                </c:pt>
                <c:pt idx="14">
                  <c:v>2.0758768790264854E-2</c:v>
                </c:pt>
                <c:pt idx="15">
                  <c:v>1.9327129563350035E-2</c:v>
                </c:pt>
                <c:pt idx="16">
                  <c:v>1.3600572655690766E-2</c:v>
                </c:pt>
                <c:pt idx="17">
                  <c:v>1.0021474588403722E-2</c:v>
                </c:pt>
                <c:pt idx="18">
                  <c:v>5.7265569076592696E-3</c:v>
                </c:pt>
                <c:pt idx="19">
                  <c:v>5.0107372942018611E-3</c:v>
                </c:pt>
                <c:pt idx="20">
                  <c:v>5.7981388690050109E-2</c:v>
                </c:pt>
              </c:numCache>
            </c:numRef>
          </c:val>
          <c:extLst>
            <c:ext xmlns:c16="http://schemas.microsoft.com/office/drawing/2014/chart" uri="{C3380CC4-5D6E-409C-BE32-E72D297353CC}">
              <c16:uniqueId val="{00000005-8E0B-46B7-B76D-F93E0DFD0124}"/>
            </c:ext>
          </c:extLst>
        </c:ser>
        <c:ser>
          <c:idx val="1"/>
          <c:order val="1"/>
          <c:tx>
            <c:strRef>
              <c:f>'Q22A.自社の強みとなる技術'!$N$2</c:f>
              <c:strCache>
                <c:ptCount val="1"/>
                <c:pt idx="0">
                  <c:v>2番目</c:v>
                </c:pt>
              </c:strCache>
            </c:strRef>
          </c:tx>
          <c:spPr>
            <a:solidFill>
              <a:srgbClr val="FFFF99"/>
            </a:solidFill>
            <a:ln>
              <a:solidFill>
                <a:schemeClr val="tx1"/>
              </a:solid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6-8E0B-46B7-B76D-F93E0DFD0124}"/>
                </c:ext>
              </c:extLst>
            </c:dLbl>
            <c:dLbl>
              <c:idx val="16"/>
              <c:delete val="1"/>
              <c:extLst>
                <c:ext xmlns:c15="http://schemas.microsoft.com/office/drawing/2012/chart" uri="{CE6537A1-D6FC-4f65-9D91-7224C49458BB}"/>
                <c:ext xmlns:c16="http://schemas.microsoft.com/office/drawing/2014/chart" uri="{C3380CC4-5D6E-409C-BE32-E72D297353CC}">
                  <c16:uniqueId val="{00000007-8E0B-46B7-B76D-F93E0DFD0124}"/>
                </c:ext>
              </c:extLst>
            </c:dLbl>
            <c:dLbl>
              <c:idx val="17"/>
              <c:delete val="1"/>
              <c:extLst>
                <c:ext xmlns:c15="http://schemas.microsoft.com/office/drawing/2012/chart" uri="{CE6537A1-D6FC-4f65-9D91-7224C49458BB}"/>
                <c:ext xmlns:c16="http://schemas.microsoft.com/office/drawing/2014/chart" uri="{C3380CC4-5D6E-409C-BE32-E72D297353CC}">
                  <c16:uniqueId val="{00000008-8E0B-46B7-B76D-F93E0DFD0124}"/>
                </c:ext>
              </c:extLst>
            </c:dLbl>
            <c:dLbl>
              <c:idx val="18"/>
              <c:delete val="1"/>
              <c:extLst>
                <c:ext xmlns:c15="http://schemas.microsoft.com/office/drawing/2012/chart" uri="{CE6537A1-D6FC-4f65-9D91-7224C49458BB}"/>
                <c:ext xmlns:c16="http://schemas.microsoft.com/office/drawing/2014/chart" uri="{C3380CC4-5D6E-409C-BE32-E72D297353CC}">
                  <c16:uniqueId val="{00000009-8E0B-46B7-B76D-F93E0DFD0124}"/>
                </c:ext>
              </c:extLst>
            </c:dLbl>
            <c:dLbl>
              <c:idx val="19"/>
              <c:delete val="1"/>
              <c:extLst>
                <c:ext xmlns:c15="http://schemas.microsoft.com/office/drawing/2012/chart" uri="{CE6537A1-D6FC-4f65-9D91-7224C49458BB}"/>
                <c:ext xmlns:c16="http://schemas.microsoft.com/office/drawing/2014/chart" uri="{C3380CC4-5D6E-409C-BE32-E72D297353CC}">
                  <c16:uniqueId val="{0000000A-8E0B-46B7-B76D-F93E0DFD0124}"/>
                </c:ext>
              </c:extLst>
            </c:dLbl>
            <c:dLbl>
              <c:idx val="20"/>
              <c:delete val="1"/>
              <c:extLst>
                <c:ext xmlns:c15="http://schemas.microsoft.com/office/drawing/2012/chart" uri="{CE6537A1-D6FC-4f65-9D91-7224C49458BB}"/>
                <c:ext xmlns:c16="http://schemas.microsoft.com/office/drawing/2014/chart" uri="{C3380CC4-5D6E-409C-BE32-E72D297353CC}">
                  <c16:uniqueId val="{0000000B-8E0B-46B7-B76D-F93E0DFD012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'Q22A.自社の強みとなる技術'!$L$3:$L$23</c:f>
              <c:strCache>
                <c:ptCount val="21"/>
                <c:pt idx="0">
                  <c:v>システムズエンジニアリング技術（システム思考・デザイン思考を含む）（n=478）</c:v>
                </c:pt>
                <c:pt idx="1">
                  <c:v>デバイス技術（n=245）</c:v>
                </c:pt>
                <c:pt idx="2">
                  <c:v>無線通信・ネットワーク技術（n=294）</c:v>
                </c:pt>
                <c:pt idx="3">
                  <c:v>IoTシステム構築技術（n=335）</c:v>
                </c:pt>
                <c:pt idx="4">
                  <c:v>センサ技術（n=217）</c:v>
                </c:pt>
                <c:pt idx="5">
                  <c:v>サーバ／ストレージ技術（管理・運用を含む）（n=253）</c:v>
                </c:pt>
                <c:pt idx="6">
                  <c:v>リアルタイム制御技術（ロボット技術）（n=165）</c:v>
                </c:pt>
                <c:pt idx="7">
                  <c:v>モデリング技術（制御、システム、ユーザ、データ等）（n=179）</c:v>
                </c:pt>
                <c:pt idx="8">
                  <c:v>画像・音声認識技術／合成技術（n=161）</c:v>
                </c:pt>
                <c:pt idx="9">
                  <c:v>AI（機械学習、ディープラーニング等）技術（n=198）</c:v>
                </c:pt>
                <c:pt idx="10">
                  <c:v>ビッグデータの収集・分析・解析技術（n=146）</c:v>
                </c:pt>
                <c:pt idx="11">
                  <c:v>セーフティ及びセキュリティ技術（n=189）</c:v>
                </c:pt>
                <c:pt idx="12">
                  <c:v>アジャイル開発技術（n=166）</c:v>
                </c:pt>
                <c:pt idx="13">
                  <c:v>他の製品・システムとの接続を想定した検証技術（n=204）</c:v>
                </c:pt>
                <c:pt idx="14">
                  <c:v>ヒューマンインタフェース技術（n=151）</c:v>
                </c:pt>
                <c:pt idx="15">
                  <c:v>アクチュエータ技術（n=81）</c:v>
                </c:pt>
                <c:pt idx="16">
                  <c:v>現実融合技術 (VR、AR、MR、SR等）（n=61）</c:v>
                </c:pt>
                <c:pt idx="17">
                  <c:v>エッジコンピューティング／フォグコンピューティング（n=62）</c:v>
                </c:pt>
                <c:pt idx="18">
                  <c:v>低遅延データ処理技術（n=27）</c:v>
                </c:pt>
                <c:pt idx="19">
                  <c:v>ブロックチェーン技術（n=27）</c:v>
                </c:pt>
                <c:pt idx="20">
                  <c:v>その他（n=94）</c:v>
                </c:pt>
              </c:strCache>
            </c:strRef>
          </c:cat>
          <c:val>
            <c:numRef>
              <c:f>'Q22A.自社の強みとなる技術'!$N$3:$N$23</c:f>
              <c:numCache>
                <c:formatCode>0.0%</c:formatCode>
                <c:ptCount val="21"/>
                <c:pt idx="0">
                  <c:v>8.3035075161059416E-2</c:v>
                </c:pt>
                <c:pt idx="1">
                  <c:v>4.0085898353614889E-2</c:v>
                </c:pt>
                <c:pt idx="2">
                  <c:v>6.2992125984251968E-2</c:v>
                </c:pt>
                <c:pt idx="3">
                  <c:v>8.5898353614889053E-2</c:v>
                </c:pt>
                <c:pt idx="4">
                  <c:v>6.2992125984251968E-2</c:v>
                </c:pt>
                <c:pt idx="5">
                  <c:v>7.0866141732283464E-2</c:v>
                </c:pt>
                <c:pt idx="6">
                  <c:v>4.0085898353614889E-2</c:v>
                </c:pt>
                <c:pt idx="7">
                  <c:v>4.5812455261274157E-2</c:v>
                </c:pt>
                <c:pt idx="8">
                  <c:v>4.0801717967072298E-2</c:v>
                </c:pt>
                <c:pt idx="9">
                  <c:v>5.654974946313529E-2</c:v>
                </c:pt>
                <c:pt idx="10">
                  <c:v>3.4359341445955621E-2</c:v>
                </c:pt>
                <c:pt idx="11">
                  <c:v>5.3686471009305653E-2</c:v>
                </c:pt>
                <c:pt idx="12">
                  <c:v>4.2949176807444527E-2</c:v>
                </c:pt>
                <c:pt idx="13">
                  <c:v>4.8675733715103794E-2</c:v>
                </c:pt>
                <c:pt idx="14">
                  <c:v>3.579098067287044E-2</c:v>
                </c:pt>
                <c:pt idx="15">
                  <c:v>1.789549033643522E-2</c:v>
                </c:pt>
                <c:pt idx="16">
                  <c:v>1.6463851109520401E-2</c:v>
                </c:pt>
                <c:pt idx="17">
                  <c:v>2.2190408017179669E-2</c:v>
                </c:pt>
                <c:pt idx="18">
                  <c:v>6.442376521116679E-3</c:v>
                </c:pt>
                <c:pt idx="19">
                  <c:v>6.442376521116679E-3</c:v>
                </c:pt>
                <c:pt idx="20">
                  <c:v>1.4316392269148174E-3</c:v>
                </c:pt>
              </c:numCache>
            </c:numRef>
          </c:val>
          <c:extLst>
            <c:ext xmlns:c16="http://schemas.microsoft.com/office/drawing/2014/chart" uri="{C3380CC4-5D6E-409C-BE32-E72D297353CC}">
              <c16:uniqueId val="{0000000C-8E0B-46B7-B76D-F93E0DFD0124}"/>
            </c:ext>
          </c:extLst>
        </c:ser>
        <c:ser>
          <c:idx val="2"/>
          <c:order val="2"/>
          <c:tx>
            <c:strRef>
              <c:f>'Q22A.自社の強みとなる技術'!$O$2</c:f>
              <c:strCache>
                <c:ptCount val="1"/>
                <c:pt idx="0">
                  <c:v>3番目</c:v>
                </c:pt>
              </c:strCache>
            </c:strRef>
          </c:tx>
          <c:spPr>
            <a:solidFill>
              <a:srgbClr val="2E75B6"/>
            </a:solidFill>
            <a:ln>
              <a:solidFill>
                <a:schemeClr val="tx1"/>
              </a:solidFill>
            </a:ln>
            <a:effectLst/>
          </c:spPr>
          <c:invertIfNegative val="0"/>
          <c:dLbls>
            <c:dLbl>
              <c:idx val="1"/>
              <c:layout>
                <c:manualLayout>
                  <c:x val="-2.6810539732170214E-3"/>
                  <c:y val="-2.35148148148148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B-46B7-B76D-F93E0DFD0124}"/>
                </c:ext>
              </c:extLst>
            </c:dLbl>
            <c:dLbl>
              <c:idx val="4"/>
              <c:layout>
                <c:manualLayout>
                  <c:x val="-1.4398252819129357E-3"/>
                  <c:y val="1.851851851851851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0B-46B7-B76D-F93E0DFD0124}"/>
                </c:ext>
              </c:extLst>
            </c:dLbl>
            <c:dLbl>
              <c:idx val="6"/>
              <c:layout>
                <c:manualLayout>
                  <c:x val="3.1651252970499736E-3"/>
                  <c:y val="-1.1755555555555157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3659583942097367E-2"/>
                      <c:h val="3.3302222222222219E-2"/>
                    </c:manualLayout>
                  </c15:layout>
                </c:ext>
                <c:ext xmlns:c16="http://schemas.microsoft.com/office/drawing/2014/chart" uri="{C3380CC4-5D6E-409C-BE32-E72D297353CC}">
                  <c16:uniqueId val="{0000000F-8E0B-46B7-B76D-F93E0DFD0124}"/>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0B-46B7-B76D-F93E0DFD0124}"/>
                </c:ext>
              </c:extLst>
            </c:dLbl>
            <c:dLbl>
              <c:idx val="10"/>
              <c:layout>
                <c:manualLayout>
                  <c:x val="3.00377328323417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0B-46B7-B76D-F93E0DFD0124}"/>
                </c:ext>
              </c:extLst>
            </c:dLbl>
            <c:dLbl>
              <c:idx val="15"/>
              <c:delete val="1"/>
              <c:extLst>
                <c:ext xmlns:c15="http://schemas.microsoft.com/office/drawing/2012/chart" uri="{CE6537A1-D6FC-4f65-9D91-7224C49458BB}"/>
                <c:ext xmlns:c16="http://schemas.microsoft.com/office/drawing/2014/chart" uri="{C3380CC4-5D6E-409C-BE32-E72D297353CC}">
                  <c16:uniqueId val="{00000012-8E0B-46B7-B76D-F93E0DFD0124}"/>
                </c:ext>
              </c:extLst>
            </c:dLbl>
            <c:dLbl>
              <c:idx val="16"/>
              <c:delete val="1"/>
              <c:extLst>
                <c:ext xmlns:c15="http://schemas.microsoft.com/office/drawing/2012/chart" uri="{CE6537A1-D6FC-4f65-9D91-7224C49458BB}"/>
                <c:ext xmlns:c16="http://schemas.microsoft.com/office/drawing/2014/chart" uri="{C3380CC4-5D6E-409C-BE32-E72D297353CC}">
                  <c16:uniqueId val="{00000013-8E0B-46B7-B76D-F93E0DFD0124}"/>
                </c:ext>
              </c:extLst>
            </c:dLbl>
            <c:dLbl>
              <c:idx val="17"/>
              <c:delete val="1"/>
              <c:extLst>
                <c:ext xmlns:c15="http://schemas.microsoft.com/office/drawing/2012/chart" uri="{CE6537A1-D6FC-4f65-9D91-7224C49458BB}"/>
                <c:ext xmlns:c16="http://schemas.microsoft.com/office/drawing/2014/chart" uri="{C3380CC4-5D6E-409C-BE32-E72D297353CC}">
                  <c16:uniqueId val="{00000014-8E0B-46B7-B76D-F93E0DFD0124}"/>
                </c:ext>
              </c:extLst>
            </c:dLbl>
            <c:dLbl>
              <c:idx val="18"/>
              <c:delete val="1"/>
              <c:extLst>
                <c:ext xmlns:c15="http://schemas.microsoft.com/office/drawing/2012/chart" uri="{CE6537A1-D6FC-4f65-9D91-7224C49458BB}"/>
                <c:ext xmlns:c16="http://schemas.microsoft.com/office/drawing/2014/chart" uri="{C3380CC4-5D6E-409C-BE32-E72D297353CC}">
                  <c16:uniqueId val="{00000015-8E0B-46B7-B76D-F93E0DFD0124}"/>
                </c:ext>
              </c:extLst>
            </c:dLbl>
            <c:dLbl>
              <c:idx val="19"/>
              <c:delete val="1"/>
              <c:extLst>
                <c:ext xmlns:c15="http://schemas.microsoft.com/office/drawing/2012/chart" uri="{CE6537A1-D6FC-4f65-9D91-7224C49458BB}"/>
                <c:ext xmlns:c16="http://schemas.microsoft.com/office/drawing/2014/chart" uri="{C3380CC4-5D6E-409C-BE32-E72D297353CC}">
                  <c16:uniqueId val="{00000016-8E0B-46B7-B76D-F93E0DFD0124}"/>
                </c:ext>
              </c:extLst>
            </c:dLbl>
            <c:dLbl>
              <c:idx val="20"/>
              <c:delete val="1"/>
              <c:extLst>
                <c:ext xmlns:c15="http://schemas.microsoft.com/office/drawing/2012/chart" uri="{CE6537A1-D6FC-4f65-9D91-7224C49458BB}"/>
                <c:ext xmlns:c16="http://schemas.microsoft.com/office/drawing/2014/chart" uri="{C3380CC4-5D6E-409C-BE32-E72D297353CC}">
                  <c16:uniqueId val="{00000017-8E0B-46B7-B76D-F93E0DFD012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'Q22A.自社の強みとなる技術'!$L$3:$L$23</c:f>
              <c:strCache>
                <c:ptCount val="21"/>
                <c:pt idx="0">
                  <c:v>システムズエンジニアリング技術（システム思考・デザイン思考を含む）（n=478）</c:v>
                </c:pt>
                <c:pt idx="1">
                  <c:v>デバイス技術（n=245）</c:v>
                </c:pt>
                <c:pt idx="2">
                  <c:v>無線通信・ネットワーク技術（n=294）</c:v>
                </c:pt>
                <c:pt idx="3">
                  <c:v>IoTシステム構築技術（n=335）</c:v>
                </c:pt>
                <c:pt idx="4">
                  <c:v>センサ技術（n=217）</c:v>
                </c:pt>
                <c:pt idx="5">
                  <c:v>サーバ／ストレージ技術（管理・運用を含む）（n=253）</c:v>
                </c:pt>
                <c:pt idx="6">
                  <c:v>リアルタイム制御技術（ロボット技術）（n=165）</c:v>
                </c:pt>
                <c:pt idx="7">
                  <c:v>モデリング技術（制御、システム、ユーザ、データ等）（n=179）</c:v>
                </c:pt>
                <c:pt idx="8">
                  <c:v>画像・音声認識技術／合成技術（n=161）</c:v>
                </c:pt>
                <c:pt idx="9">
                  <c:v>AI（機械学習、ディープラーニング等）技術（n=198）</c:v>
                </c:pt>
                <c:pt idx="10">
                  <c:v>ビッグデータの収集・分析・解析技術（n=146）</c:v>
                </c:pt>
                <c:pt idx="11">
                  <c:v>セーフティ及びセキュリティ技術（n=189）</c:v>
                </c:pt>
                <c:pt idx="12">
                  <c:v>アジャイル開発技術（n=166）</c:v>
                </c:pt>
                <c:pt idx="13">
                  <c:v>他の製品・システムとの接続を想定した検証技術（n=204）</c:v>
                </c:pt>
                <c:pt idx="14">
                  <c:v>ヒューマンインタフェース技術（n=151）</c:v>
                </c:pt>
                <c:pt idx="15">
                  <c:v>アクチュエータ技術（n=81）</c:v>
                </c:pt>
                <c:pt idx="16">
                  <c:v>現実融合技術 (VR、AR、MR、SR等）（n=61）</c:v>
                </c:pt>
                <c:pt idx="17">
                  <c:v>エッジコンピューティング／フォグコンピューティング（n=62）</c:v>
                </c:pt>
                <c:pt idx="18">
                  <c:v>低遅延データ処理技術（n=27）</c:v>
                </c:pt>
                <c:pt idx="19">
                  <c:v>ブロックチェーン技術（n=27）</c:v>
                </c:pt>
                <c:pt idx="20">
                  <c:v>その他（n=94）</c:v>
                </c:pt>
              </c:strCache>
            </c:strRef>
          </c:cat>
          <c:val>
            <c:numRef>
              <c:f>'Q22A.自社の強みとなる技術'!$O$3:$O$23</c:f>
              <c:numCache>
                <c:formatCode>0.0%</c:formatCode>
                <c:ptCount val="21"/>
                <c:pt idx="0">
                  <c:v>8.5182534001431637E-2</c:v>
                </c:pt>
                <c:pt idx="1">
                  <c:v>3.3643521832498212E-2</c:v>
                </c:pt>
                <c:pt idx="2">
                  <c:v>5.4402290622763062E-2</c:v>
                </c:pt>
                <c:pt idx="3">
                  <c:v>6.6571224051539007E-2</c:v>
                </c:pt>
                <c:pt idx="4">
                  <c:v>3.2211882605583393E-2</c:v>
                </c:pt>
                <c:pt idx="5">
                  <c:v>5.5833929849677881E-2</c:v>
                </c:pt>
                <c:pt idx="6">
                  <c:v>2.9348604151753759E-2</c:v>
                </c:pt>
                <c:pt idx="7">
                  <c:v>3.6506800286327842E-2</c:v>
                </c:pt>
                <c:pt idx="8">
                  <c:v>2.9348604151753759E-2</c:v>
                </c:pt>
                <c:pt idx="9">
                  <c:v>4.7244094488188976E-2</c:v>
                </c:pt>
                <c:pt idx="10">
                  <c:v>3.4359341445955621E-2</c:v>
                </c:pt>
                <c:pt idx="11">
                  <c:v>5.2970651395848244E-2</c:v>
                </c:pt>
                <c:pt idx="12">
                  <c:v>4.7959914101646385E-2</c:v>
                </c:pt>
                <c:pt idx="13">
                  <c:v>7.0150322118826061E-2</c:v>
                </c:pt>
                <c:pt idx="14">
                  <c:v>5.1539012168933432E-2</c:v>
                </c:pt>
                <c:pt idx="15">
                  <c:v>2.0758768790264854E-2</c:v>
                </c:pt>
                <c:pt idx="16">
                  <c:v>1.3600572655690766E-2</c:v>
                </c:pt>
                <c:pt idx="17">
                  <c:v>1.2168933428775949E-2</c:v>
                </c:pt>
                <c:pt idx="18">
                  <c:v>7.1581961345740875E-3</c:v>
                </c:pt>
                <c:pt idx="19">
                  <c:v>7.874015748031496E-3</c:v>
                </c:pt>
                <c:pt idx="20">
                  <c:v>7.874015748031496E-3</c:v>
                </c:pt>
              </c:numCache>
            </c:numRef>
          </c:val>
          <c:extLst>
            <c:ext xmlns:c16="http://schemas.microsoft.com/office/drawing/2014/chart" uri="{C3380CC4-5D6E-409C-BE32-E72D297353CC}">
              <c16:uniqueId val="{00000018-8E0B-46B7-B76D-F93E0DFD0124}"/>
            </c:ext>
          </c:extLst>
        </c:ser>
        <c:dLbls>
          <c:dLblPos val="ctr"/>
          <c:showLegendKey val="0"/>
          <c:showVal val="1"/>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valAx>
      <c:spPr>
        <a:noFill/>
        <a:ln>
          <a:solidFill>
            <a:schemeClr val="bg1">
              <a:lumMod val="50000"/>
            </a:schemeClr>
          </a:solidFill>
        </a:ln>
        <a:effectLst/>
      </c:spPr>
    </c:plotArea>
    <c:legend>
      <c:legendPos val="r"/>
      <c:layout>
        <c:manualLayout>
          <c:xMode val="edge"/>
          <c:yMode val="edge"/>
          <c:x val="0.74276205673758866"/>
          <c:y val="0.7791394097222224"/>
          <c:w val="0.19238665223610196"/>
          <c:h val="0.1005135185185185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 【ABCD】'!$J$115</c:f>
          <c:strCache>
            <c:ptCount val="1"/>
            <c:pt idx="0">
              <c:v>A.ユーザー企業 (N=298)
B.メーカー企業 (N=407)
C.サブシステム提供企業 (N=266)
D.サービス提供企業 (N=250)</c:v>
            </c:pt>
          </c:strCache>
        </c:strRef>
      </c:tx>
      <c:layout>
        <c:manualLayout>
          <c:xMode val="edge"/>
          <c:yMode val="edge"/>
          <c:x val="0.62270996168582371"/>
          <c:y val="0.8054557057057056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613-4D27-9F8E-D4118D4AA03B}"/>
                </c:ext>
              </c:extLst>
            </c:dLbl>
            <c:dLbl>
              <c:idx val="5"/>
              <c:delete val="1"/>
              <c:extLst>
                <c:ext xmlns:c15="http://schemas.microsoft.com/office/drawing/2012/chart" uri="{CE6537A1-D6FC-4f65-9D91-7224C49458BB}"/>
                <c:ext xmlns:c16="http://schemas.microsoft.com/office/drawing/2014/chart" uri="{C3380CC4-5D6E-409C-BE32-E72D297353CC}">
                  <c16:uniqueId val="{00000001-2613-4D27-9F8E-D4118D4AA03B}"/>
                </c:ext>
              </c:extLst>
            </c:dLbl>
            <c:dLbl>
              <c:idx val="10"/>
              <c:delete val="1"/>
              <c:extLst>
                <c:ext xmlns:c15="http://schemas.microsoft.com/office/drawing/2012/chart" uri="{CE6537A1-D6FC-4f65-9D91-7224C49458BB}"/>
                <c:ext xmlns:c16="http://schemas.microsoft.com/office/drawing/2014/chart" uri="{C3380CC4-5D6E-409C-BE32-E72D297353CC}">
                  <c16:uniqueId val="{00000002-2613-4D27-9F8E-D4118D4AA03B}"/>
                </c:ext>
              </c:extLst>
            </c:dLbl>
            <c:dLbl>
              <c:idx val="15"/>
              <c:delete val="1"/>
              <c:extLst>
                <c:ext xmlns:c15="http://schemas.microsoft.com/office/drawing/2012/chart" uri="{CE6537A1-D6FC-4f65-9D91-7224C49458BB}"/>
                <c:ext xmlns:c16="http://schemas.microsoft.com/office/drawing/2014/chart" uri="{C3380CC4-5D6E-409C-BE32-E72D297353CC}">
                  <c16:uniqueId val="{00000003-2613-4D27-9F8E-D4118D4AA03B}"/>
                </c:ext>
              </c:extLst>
            </c:dLbl>
            <c:dLbl>
              <c:idx val="20"/>
              <c:delete val="1"/>
              <c:extLst>
                <c:ext xmlns:c15="http://schemas.microsoft.com/office/drawing/2012/chart" uri="{CE6537A1-D6FC-4f65-9D91-7224C49458BB}"/>
                <c:ext xmlns:c16="http://schemas.microsoft.com/office/drawing/2014/chart" uri="{C3380CC4-5D6E-409C-BE32-E72D297353CC}">
                  <c16:uniqueId val="{00000004-2613-4D27-9F8E-D4118D4AA03B}"/>
                </c:ext>
              </c:extLst>
            </c:dLbl>
            <c:dLbl>
              <c:idx val="25"/>
              <c:delete val="1"/>
              <c:extLst>
                <c:ext xmlns:c15="http://schemas.microsoft.com/office/drawing/2012/chart" uri="{CE6537A1-D6FC-4f65-9D91-7224C49458BB}"/>
                <c:ext xmlns:c16="http://schemas.microsoft.com/office/drawing/2014/chart" uri="{C3380CC4-5D6E-409C-BE32-E72D297353CC}">
                  <c16:uniqueId val="{00000005-2613-4D27-9F8E-D4118D4AA03B}"/>
                </c:ext>
              </c:extLst>
            </c:dLbl>
            <c:dLbl>
              <c:idx val="27"/>
              <c:delete val="1"/>
              <c:extLst>
                <c:ext xmlns:c15="http://schemas.microsoft.com/office/drawing/2012/chart" uri="{CE6537A1-D6FC-4f65-9D91-7224C49458BB}"/>
                <c:ext xmlns:c16="http://schemas.microsoft.com/office/drawing/2014/chart" uri="{C3380CC4-5D6E-409C-BE32-E72D297353CC}">
                  <c16:uniqueId val="{00000048-2613-4D27-9F8E-D4118D4AA03B}"/>
                </c:ext>
              </c:extLst>
            </c:dLbl>
            <c:dLbl>
              <c:idx val="28"/>
              <c:delete val="1"/>
              <c:extLst>
                <c:ext xmlns:c15="http://schemas.microsoft.com/office/drawing/2012/chart" uri="{CE6537A1-D6FC-4f65-9D91-7224C49458BB}"/>
                <c:ext xmlns:c16="http://schemas.microsoft.com/office/drawing/2014/chart" uri="{C3380CC4-5D6E-409C-BE32-E72D297353CC}">
                  <c16:uniqueId val="{00000049-2613-4D27-9F8E-D4118D4AA03B}"/>
                </c:ext>
              </c:extLst>
            </c:dLbl>
            <c:dLbl>
              <c:idx val="29"/>
              <c:delete val="1"/>
              <c:extLst>
                <c:ext xmlns:c15="http://schemas.microsoft.com/office/drawing/2012/chart" uri="{CE6537A1-D6FC-4f65-9D91-7224C49458BB}"/>
                <c:ext xmlns:c16="http://schemas.microsoft.com/office/drawing/2014/chart" uri="{C3380CC4-5D6E-409C-BE32-E72D297353CC}">
                  <c16:uniqueId val="{00000041-2613-4D27-9F8E-D4118D4AA03B}"/>
                </c:ext>
              </c:extLst>
            </c:dLbl>
            <c:dLbl>
              <c:idx val="30"/>
              <c:delete val="1"/>
              <c:extLst>
                <c:ext xmlns:c15="http://schemas.microsoft.com/office/drawing/2012/chart" uri="{CE6537A1-D6FC-4f65-9D91-7224C49458BB}"/>
                <c:ext xmlns:c16="http://schemas.microsoft.com/office/drawing/2014/chart" uri="{C3380CC4-5D6E-409C-BE32-E72D297353CC}">
                  <c16:uniqueId val="{00000006-2613-4D27-9F8E-D4118D4AA03B}"/>
                </c:ext>
              </c:extLst>
            </c:dLbl>
            <c:dLbl>
              <c:idx val="31"/>
              <c:delete val="1"/>
              <c:extLst>
                <c:ext xmlns:c15="http://schemas.microsoft.com/office/drawing/2012/chart" uri="{CE6537A1-D6FC-4f65-9D91-7224C49458BB}"/>
                <c:ext xmlns:c16="http://schemas.microsoft.com/office/drawing/2014/chart" uri="{C3380CC4-5D6E-409C-BE32-E72D297353CC}">
                  <c16:uniqueId val="{0000004B-2613-4D27-9F8E-D4118D4AA03B}"/>
                </c:ext>
              </c:extLst>
            </c:dLbl>
            <c:dLbl>
              <c:idx val="32"/>
              <c:delete val="1"/>
              <c:extLst>
                <c:ext xmlns:c15="http://schemas.microsoft.com/office/drawing/2012/chart" uri="{CE6537A1-D6FC-4f65-9D91-7224C49458BB}"/>
                <c:ext xmlns:c16="http://schemas.microsoft.com/office/drawing/2014/chart" uri="{C3380CC4-5D6E-409C-BE32-E72D297353CC}">
                  <c16:uniqueId val="{0000004F-2613-4D27-9F8E-D4118D4AA03B}"/>
                </c:ext>
              </c:extLst>
            </c:dLbl>
            <c:dLbl>
              <c:idx val="33"/>
              <c:delete val="1"/>
              <c:extLst>
                <c:ext xmlns:c15="http://schemas.microsoft.com/office/drawing/2012/chart" uri="{CE6537A1-D6FC-4f65-9D91-7224C49458BB}"/>
                <c:ext xmlns:c16="http://schemas.microsoft.com/office/drawing/2014/chart" uri="{C3380CC4-5D6E-409C-BE32-E72D297353CC}">
                  <c16:uniqueId val="{0000004E-2613-4D27-9F8E-D4118D4AA03B}"/>
                </c:ext>
              </c:extLst>
            </c:dLbl>
            <c:dLbl>
              <c:idx val="34"/>
              <c:delete val="1"/>
              <c:extLst>
                <c:ext xmlns:c15="http://schemas.microsoft.com/office/drawing/2012/chart" uri="{CE6537A1-D6FC-4f65-9D91-7224C49458BB}"/>
                <c:ext xmlns:c16="http://schemas.microsoft.com/office/drawing/2014/chart" uri="{C3380CC4-5D6E-409C-BE32-E72D297353CC}">
                  <c16:uniqueId val="{00000054-2613-4D27-9F8E-D4118D4AA03B}"/>
                </c:ext>
              </c:extLst>
            </c:dLbl>
            <c:dLbl>
              <c:idx val="35"/>
              <c:delete val="1"/>
              <c:extLst>
                <c:ext xmlns:c15="http://schemas.microsoft.com/office/drawing/2012/chart" uri="{CE6537A1-D6FC-4f65-9D91-7224C49458BB}"/>
                <c:ext xmlns:c16="http://schemas.microsoft.com/office/drawing/2014/chart" uri="{C3380CC4-5D6E-409C-BE32-E72D297353CC}">
                  <c16:uniqueId val="{00000007-2613-4D27-9F8E-D4118D4AA03B}"/>
                </c:ext>
              </c:extLst>
            </c:dLbl>
            <c:dLbl>
              <c:idx val="36"/>
              <c:delete val="1"/>
              <c:extLst>
                <c:ext xmlns:c15="http://schemas.microsoft.com/office/drawing/2012/chart" uri="{CE6537A1-D6FC-4f65-9D91-7224C49458BB}"/>
                <c:ext xmlns:c16="http://schemas.microsoft.com/office/drawing/2014/chart" uri="{C3380CC4-5D6E-409C-BE32-E72D297353CC}">
                  <c16:uniqueId val="{00000060-2613-4D27-9F8E-D4118D4AA03B}"/>
                </c:ext>
              </c:extLst>
            </c:dLbl>
            <c:dLbl>
              <c:idx val="37"/>
              <c:delete val="1"/>
              <c:extLst>
                <c:ext xmlns:c15="http://schemas.microsoft.com/office/drawing/2012/chart" uri="{CE6537A1-D6FC-4f65-9D91-7224C49458BB}"/>
                <c:ext xmlns:c16="http://schemas.microsoft.com/office/drawing/2014/chart" uri="{C3380CC4-5D6E-409C-BE32-E72D297353CC}">
                  <c16:uniqueId val="{00000059-2613-4D27-9F8E-D4118D4AA03B}"/>
                </c:ext>
              </c:extLst>
            </c:dLbl>
            <c:dLbl>
              <c:idx val="38"/>
              <c:delete val="1"/>
              <c:extLst>
                <c:ext xmlns:c15="http://schemas.microsoft.com/office/drawing/2012/chart" uri="{CE6537A1-D6FC-4f65-9D91-7224C49458BB}"/>
                <c:ext xmlns:c16="http://schemas.microsoft.com/office/drawing/2014/chart" uri="{C3380CC4-5D6E-409C-BE32-E72D297353CC}">
                  <c16:uniqueId val="{0000005E-2613-4D27-9F8E-D4118D4AA03B}"/>
                </c:ext>
              </c:extLst>
            </c:dLbl>
            <c:dLbl>
              <c:idx val="39"/>
              <c:delete val="1"/>
              <c:extLst>
                <c:ext xmlns:c15="http://schemas.microsoft.com/office/drawing/2012/chart" uri="{CE6537A1-D6FC-4f65-9D91-7224C49458BB}"/>
                <c:ext xmlns:c16="http://schemas.microsoft.com/office/drawing/2014/chart" uri="{C3380CC4-5D6E-409C-BE32-E72D297353CC}">
                  <c16:uniqueId val="{00000061-2613-4D27-9F8E-D4118D4AA03B}"/>
                </c:ext>
              </c:extLst>
            </c:dLbl>
            <c:dLbl>
              <c:idx val="40"/>
              <c:delete val="1"/>
              <c:extLst>
                <c:ext xmlns:c15="http://schemas.microsoft.com/office/drawing/2012/chart" uri="{CE6537A1-D6FC-4f65-9D91-7224C49458BB}"/>
                <c:ext xmlns:c16="http://schemas.microsoft.com/office/drawing/2014/chart" uri="{C3380CC4-5D6E-409C-BE32-E72D297353CC}">
                  <c16:uniqueId val="{00000008-2613-4D27-9F8E-D4118D4AA03B}"/>
                </c:ext>
              </c:extLst>
            </c:dLbl>
            <c:dLbl>
              <c:idx val="41"/>
              <c:delete val="1"/>
              <c:extLst>
                <c:ext xmlns:c15="http://schemas.microsoft.com/office/drawing/2012/chart" uri="{CE6537A1-D6FC-4f65-9D91-7224C49458BB}"/>
                <c:ext xmlns:c16="http://schemas.microsoft.com/office/drawing/2014/chart" uri="{C3380CC4-5D6E-409C-BE32-E72D297353CC}">
                  <c16:uniqueId val="{00000068-2613-4D27-9F8E-D4118D4AA03B}"/>
                </c:ext>
              </c:extLst>
            </c:dLbl>
            <c:dLbl>
              <c:idx val="42"/>
              <c:delete val="1"/>
              <c:extLst>
                <c:ext xmlns:c15="http://schemas.microsoft.com/office/drawing/2012/chart" uri="{CE6537A1-D6FC-4f65-9D91-7224C49458BB}"/>
                <c:ext xmlns:c16="http://schemas.microsoft.com/office/drawing/2014/chart" uri="{C3380CC4-5D6E-409C-BE32-E72D297353CC}">
                  <c16:uniqueId val="{00000069-2613-4D27-9F8E-D4118D4AA03B}"/>
                </c:ext>
              </c:extLst>
            </c:dLbl>
            <c:dLbl>
              <c:idx val="43"/>
              <c:delete val="1"/>
              <c:extLst>
                <c:ext xmlns:c15="http://schemas.microsoft.com/office/drawing/2012/chart" uri="{CE6537A1-D6FC-4f65-9D91-7224C49458BB}"/>
                <c:ext xmlns:c16="http://schemas.microsoft.com/office/drawing/2014/chart" uri="{C3380CC4-5D6E-409C-BE32-E72D297353CC}">
                  <c16:uniqueId val="{0000006B-2613-4D27-9F8E-D4118D4AA03B}"/>
                </c:ext>
              </c:extLst>
            </c:dLbl>
            <c:dLbl>
              <c:idx val="44"/>
              <c:delete val="1"/>
              <c:extLst>
                <c:ext xmlns:c15="http://schemas.microsoft.com/office/drawing/2012/chart" uri="{CE6537A1-D6FC-4f65-9D91-7224C49458BB}"/>
                <c:ext xmlns:c16="http://schemas.microsoft.com/office/drawing/2014/chart" uri="{C3380CC4-5D6E-409C-BE32-E72D297353CC}">
                  <c16:uniqueId val="{00000070-2613-4D27-9F8E-D4118D4AA03B}"/>
                </c:ext>
              </c:extLst>
            </c:dLbl>
            <c:dLbl>
              <c:idx val="45"/>
              <c:delete val="1"/>
              <c:extLst>
                <c:ext xmlns:c15="http://schemas.microsoft.com/office/drawing/2012/chart" uri="{CE6537A1-D6FC-4f65-9D91-7224C49458BB}"/>
                <c:ext xmlns:c16="http://schemas.microsoft.com/office/drawing/2014/chart" uri="{C3380CC4-5D6E-409C-BE32-E72D297353CC}">
                  <c16:uniqueId val="{00000009-2613-4D27-9F8E-D4118D4AA03B}"/>
                </c:ext>
              </c:extLst>
            </c:dLbl>
            <c:dLbl>
              <c:idx val="46"/>
              <c:delete val="1"/>
              <c:extLst>
                <c:ext xmlns:c15="http://schemas.microsoft.com/office/drawing/2012/chart" uri="{CE6537A1-D6FC-4f65-9D91-7224C49458BB}"/>
                <c:ext xmlns:c16="http://schemas.microsoft.com/office/drawing/2014/chart" uri="{C3380CC4-5D6E-409C-BE32-E72D297353CC}">
                  <c16:uniqueId val="{00000075-2613-4D27-9F8E-D4118D4AA03B}"/>
                </c:ext>
              </c:extLst>
            </c:dLbl>
            <c:dLbl>
              <c:idx val="47"/>
              <c:delete val="1"/>
              <c:extLst>
                <c:ext xmlns:c15="http://schemas.microsoft.com/office/drawing/2012/chart" uri="{CE6537A1-D6FC-4f65-9D91-7224C49458BB}"/>
                <c:ext xmlns:c16="http://schemas.microsoft.com/office/drawing/2014/chart" uri="{C3380CC4-5D6E-409C-BE32-E72D297353CC}">
                  <c16:uniqueId val="{00000076-2613-4D27-9F8E-D4118D4AA03B}"/>
                </c:ext>
              </c:extLst>
            </c:dLbl>
            <c:dLbl>
              <c:idx val="48"/>
              <c:delete val="1"/>
              <c:extLst>
                <c:ext xmlns:c15="http://schemas.microsoft.com/office/drawing/2012/chart" uri="{CE6537A1-D6FC-4f65-9D91-7224C49458BB}"/>
                <c:ext xmlns:c16="http://schemas.microsoft.com/office/drawing/2014/chart" uri="{C3380CC4-5D6E-409C-BE32-E72D297353CC}">
                  <c16:uniqueId val="{00000078-2613-4D27-9F8E-D4118D4AA03B}"/>
                </c:ext>
              </c:extLst>
            </c:dLbl>
            <c:dLbl>
              <c:idx val="49"/>
              <c:delete val="1"/>
              <c:extLst>
                <c:ext xmlns:c15="http://schemas.microsoft.com/office/drawing/2012/chart" uri="{CE6537A1-D6FC-4f65-9D91-7224C49458BB}"/>
                <c:ext xmlns:c16="http://schemas.microsoft.com/office/drawing/2014/chart" uri="{C3380CC4-5D6E-409C-BE32-E72D297353CC}">
                  <c16:uniqueId val="{0000007B-2613-4D27-9F8E-D4118D4AA03B}"/>
                </c:ext>
              </c:extLst>
            </c:dLbl>
            <c:dLbl>
              <c:idx val="50"/>
              <c:delete val="1"/>
              <c:extLst>
                <c:ext xmlns:c15="http://schemas.microsoft.com/office/drawing/2012/chart" uri="{CE6537A1-D6FC-4f65-9D91-7224C49458BB}"/>
                <c:ext xmlns:c16="http://schemas.microsoft.com/office/drawing/2014/chart" uri="{C3380CC4-5D6E-409C-BE32-E72D297353CC}">
                  <c16:uniqueId val="{0000000A-2613-4D27-9F8E-D4118D4AA03B}"/>
                </c:ext>
              </c:extLst>
            </c:dLbl>
            <c:dLbl>
              <c:idx val="55"/>
              <c:delete val="1"/>
              <c:extLst>
                <c:ext xmlns:c15="http://schemas.microsoft.com/office/drawing/2012/chart" uri="{CE6537A1-D6FC-4f65-9D91-7224C49458BB}"/>
                <c:ext xmlns:c16="http://schemas.microsoft.com/office/drawing/2014/chart" uri="{C3380CC4-5D6E-409C-BE32-E72D297353CC}">
                  <c16:uniqueId val="{0000000B-2613-4D27-9F8E-D4118D4AA03B}"/>
                </c:ext>
              </c:extLst>
            </c:dLbl>
            <c:dLbl>
              <c:idx val="60"/>
              <c:delete val="1"/>
              <c:extLst>
                <c:ext xmlns:c15="http://schemas.microsoft.com/office/drawing/2012/chart" uri="{CE6537A1-D6FC-4f65-9D91-7224C49458BB}"/>
                <c:ext xmlns:c16="http://schemas.microsoft.com/office/drawing/2014/chart" uri="{C3380CC4-5D6E-409C-BE32-E72D297353CC}">
                  <c16:uniqueId val="{0000000C-2613-4D27-9F8E-D4118D4AA03B}"/>
                </c:ext>
              </c:extLst>
            </c:dLbl>
            <c:dLbl>
              <c:idx val="65"/>
              <c:delete val="1"/>
              <c:extLst>
                <c:ext xmlns:c15="http://schemas.microsoft.com/office/drawing/2012/chart" uri="{CE6537A1-D6FC-4f65-9D91-7224C49458BB}"/>
                <c:ext xmlns:c16="http://schemas.microsoft.com/office/drawing/2014/chart" uri="{C3380CC4-5D6E-409C-BE32-E72D297353CC}">
                  <c16:uniqueId val="{0000000D-2613-4D27-9F8E-D4118D4AA03B}"/>
                </c:ext>
              </c:extLst>
            </c:dLbl>
            <c:dLbl>
              <c:idx val="70"/>
              <c:delete val="1"/>
              <c:extLst>
                <c:ext xmlns:c15="http://schemas.microsoft.com/office/drawing/2012/chart" uri="{CE6537A1-D6FC-4f65-9D91-7224C49458BB}"/>
                <c:ext xmlns:c16="http://schemas.microsoft.com/office/drawing/2014/chart" uri="{C3380CC4-5D6E-409C-BE32-E72D297353CC}">
                  <c16:uniqueId val="{0000000E-2613-4D27-9F8E-D4118D4AA03B}"/>
                </c:ext>
              </c:extLst>
            </c:dLbl>
            <c:dLbl>
              <c:idx val="75"/>
              <c:delete val="1"/>
              <c:extLst>
                <c:ext xmlns:c15="http://schemas.microsoft.com/office/drawing/2012/chart" uri="{CE6537A1-D6FC-4f65-9D91-7224C49458BB}"/>
                <c:ext xmlns:c16="http://schemas.microsoft.com/office/drawing/2014/chart" uri="{C3380CC4-5D6E-409C-BE32-E72D297353CC}">
                  <c16:uniqueId val="{0000000F-2613-4D27-9F8E-D4118D4AA03B}"/>
                </c:ext>
              </c:extLst>
            </c:dLbl>
            <c:dLbl>
              <c:idx val="80"/>
              <c:delete val="1"/>
              <c:extLst>
                <c:ext xmlns:c15="http://schemas.microsoft.com/office/drawing/2012/chart" uri="{CE6537A1-D6FC-4f65-9D91-7224C49458BB}"/>
                <c:ext xmlns:c16="http://schemas.microsoft.com/office/drawing/2014/chart" uri="{C3380CC4-5D6E-409C-BE32-E72D297353CC}">
                  <c16:uniqueId val="{00000010-2613-4D27-9F8E-D4118D4AA03B}"/>
                </c:ext>
              </c:extLst>
            </c:dLbl>
            <c:dLbl>
              <c:idx val="85"/>
              <c:delete val="1"/>
              <c:extLst>
                <c:ext xmlns:c15="http://schemas.microsoft.com/office/drawing/2012/chart" uri="{CE6537A1-D6FC-4f65-9D91-7224C49458BB}"/>
                <c:ext xmlns:c16="http://schemas.microsoft.com/office/drawing/2014/chart" uri="{C3380CC4-5D6E-409C-BE32-E72D297353CC}">
                  <c16:uniqueId val="{00000011-2613-4D27-9F8E-D4118D4AA03B}"/>
                </c:ext>
              </c:extLst>
            </c:dLbl>
            <c:dLbl>
              <c:idx val="90"/>
              <c:delete val="1"/>
              <c:extLst>
                <c:ext xmlns:c15="http://schemas.microsoft.com/office/drawing/2012/chart" uri="{CE6537A1-D6FC-4f65-9D91-7224C49458BB}"/>
                <c:ext xmlns:c16="http://schemas.microsoft.com/office/drawing/2014/chart" uri="{C3380CC4-5D6E-409C-BE32-E72D297353CC}">
                  <c16:uniqueId val="{00000012-2613-4D27-9F8E-D4118D4AA03B}"/>
                </c:ext>
              </c:extLst>
            </c:dLbl>
            <c:dLbl>
              <c:idx val="95"/>
              <c:delete val="1"/>
              <c:extLst>
                <c:ext xmlns:c15="http://schemas.microsoft.com/office/drawing/2012/chart" uri="{CE6537A1-D6FC-4f65-9D91-7224C49458BB}"/>
                <c:ext xmlns:c16="http://schemas.microsoft.com/office/drawing/2014/chart" uri="{C3380CC4-5D6E-409C-BE32-E72D297353CC}">
                  <c16:uniqueId val="{00000013-2613-4D27-9F8E-D4118D4AA03B}"/>
                </c:ext>
              </c:extLst>
            </c:dLbl>
            <c:numFmt formatCode="0%" sourceLinked="0"/>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【ABCD】'!$R$57:$R$106</c:f>
              <c:strCache>
                <c:ptCount val="50"/>
                <c:pt idx="0">
                  <c:v>【 ビッグデータの収集・分析・解析技術 】              </c:v>
                </c:pt>
                <c:pt idx="1">
                  <c:v>A.ユーザー企業（n=  48）</c:v>
                </c:pt>
                <c:pt idx="2">
                  <c:v>B.メーカー企業（n=  34）</c:v>
                </c:pt>
                <c:pt idx="3">
                  <c:v>C.サブシステム提供企業（n=  16）</c:v>
                </c:pt>
                <c:pt idx="4">
                  <c:v>D.サービス提供企業（n=  32）</c:v>
                </c:pt>
                <c:pt idx="5">
                  <c:v>【 セーフティ及びセキュリティ技術 】                </c:v>
                </c:pt>
                <c:pt idx="6">
                  <c:v>A.ユーザー企業（n=  45）</c:v>
                </c:pt>
                <c:pt idx="7">
                  <c:v>B.メーカー企業（n=  39）</c:v>
                </c:pt>
                <c:pt idx="8">
                  <c:v>C.サブシステム提供企業（n=  29）</c:v>
                </c:pt>
                <c:pt idx="9">
                  <c:v>D.サービス提供企業（n=  42）</c:v>
                </c:pt>
                <c:pt idx="10">
                  <c:v>【 アジャイル開発技術 】                      </c:v>
                </c:pt>
                <c:pt idx="11">
                  <c:v>A.ユーザー企業（n=  21）</c:v>
                </c:pt>
                <c:pt idx="12">
                  <c:v>B.メーカー企業（n=  37）</c:v>
                </c:pt>
                <c:pt idx="13">
                  <c:v>C.サブシステム提供企業（n=  41）</c:v>
                </c:pt>
                <c:pt idx="14">
                  <c:v>D.サービス提供企業（n=  46）</c:v>
                </c:pt>
                <c:pt idx="15">
                  <c:v>【 他の製品・システムとの接続を想定した検証技術 】         </c:v>
                </c:pt>
                <c:pt idx="16">
                  <c:v>A.ユーザー企業（n=  53）</c:v>
                </c:pt>
                <c:pt idx="17">
                  <c:v>B.メーカー企業（n=  54）</c:v>
                </c:pt>
                <c:pt idx="18">
                  <c:v>C.サブシステム提供企業（n=  33）</c:v>
                </c:pt>
                <c:pt idx="19">
                  <c:v>D.サービス提供企業（n=  35）</c:v>
                </c:pt>
                <c:pt idx="20">
                  <c:v>【 ヒューマンインタフェース技術 】                 </c:v>
                </c:pt>
                <c:pt idx="21">
                  <c:v>A.ユーザー企業（n=  28）</c:v>
                </c:pt>
                <c:pt idx="22">
                  <c:v>B.メーカー企業（n=  33）</c:v>
                </c:pt>
                <c:pt idx="23">
                  <c:v>C.サブシステム提供企業（n=  30）</c:v>
                </c:pt>
                <c:pt idx="24">
                  <c:v>D.サービス提供企業（n=  30）</c:v>
                </c:pt>
                <c:pt idx="25">
                  <c:v>【 アクチュエータ技術 】                      </c:v>
                </c:pt>
                <c:pt idx="26">
                  <c:v>A.ユーザー企業（n=  25）</c:v>
                </c:pt>
                <c:pt idx="27">
                  <c:v>B.メーカー企業（n=  33）</c:v>
                </c:pt>
                <c:pt idx="28">
                  <c:v>C.サブシステム提供企業（n=  14）</c:v>
                </c:pt>
                <c:pt idx="29">
                  <c:v>D.サービス提供企業（n=    1）</c:v>
                </c:pt>
                <c:pt idx="30">
                  <c:v>【 現実融合技術 (VR、AR、MR、SR等） 】          </c:v>
                </c:pt>
                <c:pt idx="31">
                  <c:v>A.ユーザー企業（n=  13）</c:v>
                </c:pt>
                <c:pt idx="32">
                  <c:v>B.メーカー企業（n=  12）</c:v>
                </c:pt>
                <c:pt idx="33">
                  <c:v>C.サブシステム提供企業（n=  12）</c:v>
                </c:pt>
                <c:pt idx="34">
                  <c:v>D.サービス提供企業（n=  14）</c:v>
                </c:pt>
                <c:pt idx="35">
                  <c:v>【 エッジコンピューティング／フォグコンピューティング 】      </c:v>
                </c:pt>
                <c:pt idx="36">
                  <c:v>A.ユーザー企業（n=    2）</c:v>
                </c:pt>
                <c:pt idx="37">
                  <c:v>B.メーカー企業（n=  28）</c:v>
                </c:pt>
                <c:pt idx="38">
                  <c:v>C.サブシステム提供企業（n=  15）</c:v>
                </c:pt>
                <c:pt idx="39">
                  <c:v>D.サービス提供企業（n=  12）</c:v>
                </c:pt>
                <c:pt idx="40">
                  <c:v>【 低遅延データ処理技術 】                     </c:v>
                </c:pt>
                <c:pt idx="41">
                  <c:v>A.ユーザー企業（n=    0）</c:v>
                </c:pt>
                <c:pt idx="42">
                  <c:v>B.メーカー企業（n=  10）</c:v>
                </c:pt>
                <c:pt idx="43">
                  <c:v>C.サブシステム提供企業（n=    9）</c:v>
                </c:pt>
                <c:pt idx="44">
                  <c:v>D.サービス提供企業（n=    6）</c:v>
                </c:pt>
                <c:pt idx="45">
                  <c:v>【 ブロックチェーン技術 】                     </c:v>
                </c:pt>
                <c:pt idx="46">
                  <c:v>A.ユーザー企業（n=    5）</c:v>
                </c:pt>
                <c:pt idx="47">
                  <c:v>B.メーカー企業（n=    5）</c:v>
                </c:pt>
                <c:pt idx="48">
                  <c:v>C.サブシステム提供企業（n=    5）</c:v>
                </c:pt>
                <c:pt idx="49">
                  <c:v>D.サービス提供企業（n=    6）</c:v>
                </c:pt>
              </c:strCache>
            </c:strRef>
          </c:cat>
          <c:val>
            <c:numRef>
              <c:f>'Q22A.自社の強みとなる技術 【ABCD】'!$S$57:$S$106</c:f>
              <c:numCache>
                <c:formatCode>0.0%</c:formatCode>
                <c:ptCount val="50"/>
                <c:pt idx="0">
                  <c:v>0</c:v>
                </c:pt>
                <c:pt idx="1">
                  <c:v>6.7114093959731544E-2</c:v>
                </c:pt>
                <c:pt idx="2">
                  <c:v>2.7027027027027029E-2</c:v>
                </c:pt>
                <c:pt idx="3">
                  <c:v>7.5187969924812026E-3</c:v>
                </c:pt>
                <c:pt idx="4">
                  <c:v>5.6000000000000001E-2</c:v>
                </c:pt>
                <c:pt idx="5">
                  <c:v>0</c:v>
                </c:pt>
                <c:pt idx="6">
                  <c:v>1.6778523489932886E-2</c:v>
                </c:pt>
                <c:pt idx="7">
                  <c:v>2.4570024570024569E-2</c:v>
                </c:pt>
                <c:pt idx="8">
                  <c:v>2.2556390977443608E-2</c:v>
                </c:pt>
                <c:pt idx="9">
                  <c:v>1.6E-2</c:v>
                </c:pt>
                <c:pt idx="10">
                  <c:v>0</c:v>
                </c:pt>
                <c:pt idx="11">
                  <c:v>2.3489932885906041E-2</c:v>
                </c:pt>
                <c:pt idx="12">
                  <c:v>1.9656019656019656E-2</c:v>
                </c:pt>
                <c:pt idx="13">
                  <c:v>4.1353383458646614E-2</c:v>
                </c:pt>
                <c:pt idx="14">
                  <c:v>3.2000000000000001E-2</c:v>
                </c:pt>
                <c:pt idx="15">
                  <c:v>0</c:v>
                </c:pt>
                <c:pt idx="16">
                  <c:v>4.6979865771812082E-2</c:v>
                </c:pt>
                <c:pt idx="17">
                  <c:v>1.7199017199017199E-2</c:v>
                </c:pt>
                <c:pt idx="18">
                  <c:v>1.5037593984962405E-2</c:v>
                </c:pt>
                <c:pt idx="19">
                  <c:v>3.5999999999999997E-2</c:v>
                </c:pt>
                <c:pt idx="20">
                  <c:v>0</c:v>
                </c:pt>
                <c:pt idx="21">
                  <c:v>1.6778523489932886E-2</c:v>
                </c:pt>
                <c:pt idx="22">
                  <c:v>1.4742014742014743E-2</c:v>
                </c:pt>
                <c:pt idx="23">
                  <c:v>1.5037593984962405E-2</c:v>
                </c:pt>
                <c:pt idx="24">
                  <c:v>3.2000000000000001E-2</c:v>
                </c:pt>
                <c:pt idx="25">
                  <c:v>0</c:v>
                </c:pt>
                <c:pt idx="26">
                  <c:v>4.0268456375838924E-2</c:v>
                </c:pt>
                <c:pt idx="27">
                  <c:v>2.2113022113022112E-2</c:v>
                </c:pt>
                <c:pt idx="28">
                  <c:v>1.1278195488721804E-2</c:v>
                </c:pt>
                <c:pt idx="29">
                  <c:v>4.0000000000000001E-3</c:v>
                </c:pt>
                <c:pt idx="30">
                  <c:v>0</c:v>
                </c:pt>
                <c:pt idx="31">
                  <c:v>1.3422818791946308E-2</c:v>
                </c:pt>
                <c:pt idx="32">
                  <c:v>4.9140049140049139E-3</c:v>
                </c:pt>
                <c:pt idx="33">
                  <c:v>1.5037593984962405E-2</c:v>
                </c:pt>
                <c:pt idx="34">
                  <c:v>0.02</c:v>
                </c:pt>
                <c:pt idx="35">
                  <c:v>0</c:v>
                </c:pt>
                <c:pt idx="36">
                  <c:v>0</c:v>
                </c:pt>
                <c:pt idx="37">
                  <c:v>7.3710073710073713E-3</c:v>
                </c:pt>
                <c:pt idx="38">
                  <c:v>1.8796992481203006E-2</c:v>
                </c:pt>
                <c:pt idx="39">
                  <c:v>0.02</c:v>
                </c:pt>
                <c:pt idx="40">
                  <c:v>0</c:v>
                </c:pt>
                <c:pt idx="41">
                  <c:v>0</c:v>
                </c:pt>
                <c:pt idx="42">
                  <c:v>7.3710073710073713E-3</c:v>
                </c:pt>
                <c:pt idx="43">
                  <c:v>1.1278195488721804E-2</c:v>
                </c:pt>
                <c:pt idx="44">
                  <c:v>4.0000000000000001E-3</c:v>
                </c:pt>
                <c:pt idx="45">
                  <c:v>0</c:v>
                </c:pt>
                <c:pt idx="46">
                  <c:v>0</c:v>
                </c:pt>
                <c:pt idx="47">
                  <c:v>2.4570024570024569E-3</c:v>
                </c:pt>
                <c:pt idx="48">
                  <c:v>7.5187969924812026E-3</c:v>
                </c:pt>
                <c:pt idx="49">
                  <c:v>8.0000000000000002E-3</c:v>
                </c:pt>
              </c:numCache>
            </c:numRef>
          </c:val>
          <c:extLst>
            <c:ext xmlns:c16="http://schemas.microsoft.com/office/drawing/2014/chart" uri="{C3380CC4-5D6E-409C-BE32-E72D297353CC}">
              <c16:uniqueId val="{00000014-2613-4D27-9F8E-D4118D4AA03B}"/>
            </c:ext>
          </c:extLst>
        </c:ser>
        <c:ser>
          <c:idx val="2"/>
          <c:order val="1"/>
          <c:tx>
            <c:strRef>
              <c:f>'Q22A.自社の強みとなる技術 【ABCD】'!$T$6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2613-4D27-9F8E-D4118D4AA03B}"/>
                </c:ext>
              </c:extLst>
            </c:dLbl>
            <c:dLbl>
              <c:idx val="5"/>
              <c:delete val="1"/>
              <c:extLst>
                <c:ext xmlns:c15="http://schemas.microsoft.com/office/drawing/2012/chart" uri="{CE6537A1-D6FC-4f65-9D91-7224C49458BB}"/>
                <c:ext xmlns:c16="http://schemas.microsoft.com/office/drawing/2014/chart" uri="{C3380CC4-5D6E-409C-BE32-E72D297353CC}">
                  <c16:uniqueId val="{00000016-2613-4D27-9F8E-D4118D4AA03B}"/>
                </c:ext>
              </c:extLst>
            </c:dLbl>
            <c:dLbl>
              <c:idx val="10"/>
              <c:delete val="1"/>
              <c:extLst>
                <c:ext xmlns:c15="http://schemas.microsoft.com/office/drawing/2012/chart" uri="{CE6537A1-D6FC-4f65-9D91-7224C49458BB}"/>
                <c:ext xmlns:c16="http://schemas.microsoft.com/office/drawing/2014/chart" uri="{C3380CC4-5D6E-409C-BE32-E72D297353CC}">
                  <c16:uniqueId val="{00000017-2613-4D27-9F8E-D4118D4AA03B}"/>
                </c:ext>
              </c:extLst>
            </c:dLbl>
            <c:dLbl>
              <c:idx val="15"/>
              <c:delete val="1"/>
              <c:extLst>
                <c:ext xmlns:c15="http://schemas.microsoft.com/office/drawing/2012/chart" uri="{CE6537A1-D6FC-4f65-9D91-7224C49458BB}"/>
                <c:ext xmlns:c16="http://schemas.microsoft.com/office/drawing/2014/chart" uri="{C3380CC4-5D6E-409C-BE32-E72D297353CC}">
                  <c16:uniqueId val="{00000018-2613-4D27-9F8E-D4118D4AA03B}"/>
                </c:ext>
              </c:extLst>
            </c:dLbl>
            <c:dLbl>
              <c:idx val="20"/>
              <c:delete val="1"/>
              <c:extLst>
                <c:ext xmlns:c15="http://schemas.microsoft.com/office/drawing/2012/chart" uri="{CE6537A1-D6FC-4f65-9D91-7224C49458BB}"/>
                <c:ext xmlns:c16="http://schemas.microsoft.com/office/drawing/2014/chart" uri="{C3380CC4-5D6E-409C-BE32-E72D297353CC}">
                  <c16:uniqueId val="{00000019-2613-4D27-9F8E-D4118D4AA03B}"/>
                </c:ext>
              </c:extLst>
            </c:dLbl>
            <c:dLbl>
              <c:idx val="25"/>
              <c:delete val="1"/>
              <c:extLst>
                <c:ext xmlns:c15="http://schemas.microsoft.com/office/drawing/2012/chart" uri="{CE6537A1-D6FC-4f65-9D91-7224C49458BB}"/>
                <c:ext xmlns:c16="http://schemas.microsoft.com/office/drawing/2014/chart" uri="{C3380CC4-5D6E-409C-BE32-E72D297353CC}">
                  <c16:uniqueId val="{0000001A-2613-4D27-9F8E-D4118D4AA03B}"/>
                </c:ext>
              </c:extLst>
            </c:dLbl>
            <c:dLbl>
              <c:idx val="26"/>
              <c:delete val="1"/>
              <c:extLst>
                <c:ext xmlns:c15="http://schemas.microsoft.com/office/drawing/2012/chart" uri="{CE6537A1-D6FC-4f65-9D91-7224C49458BB}"/>
                <c:ext xmlns:c16="http://schemas.microsoft.com/office/drawing/2014/chart" uri="{C3380CC4-5D6E-409C-BE32-E72D297353CC}">
                  <c16:uniqueId val="{00000047-2613-4D27-9F8E-D4118D4AA03B}"/>
                </c:ext>
              </c:extLst>
            </c:dLbl>
            <c:dLbl>
              <c:idx val="27"/>
              <c:delete val="1"/>
              <c:extLst>
                <c:ext xmlns:c15="http://schemas.microsoft.com/office/drawing/2012/chart" uri="{CE6537A1-D6FC-4f65-9D91-7224C49458BB}"/>
                <c:ext xmlns:c16="http://schemas.microsoft.com/office/drawing/2014/chart" uri="{C3380CC4-5D6E-409C-BE32-E72D297353CC}">
                  <c16:uniqueId val="{00000046-2613-4D27-9F8E-D4118D4AA03B}"/>
                </c:ext>
              </c:extLst>
            </c:dLbl>
            <c:dLbl>
              <c:idx val="28"/>
              <c:delete val="1"/>
              <c:extLst>
                <c:ext xmlns:c15="http://schemas.microsoft.com/office/drawing/2012/chart" uri="{CE6537A1-D6FC-4f65-9D91-7224C49458BB}"/>
                <c:ext xmlns:c16="http://schemas.microsoft.com/office/drawing/2014/chart" uri="{C3380CC4-5D6E-409C-BE32-E72D297353CC}">
                  <c16:uniqueId val="{0000004A-2613-4D27-9F8E-D4118D4AA03B}"/>
                </c:ext>
              </c:extLst>
            </c:dLbl>
            <c:dLbl>
              <c:idx val="29"/>
              <c:delete val="1"/>
              <c:extLst>
                <c:ext xmlns:c15="http://schemas.microsoft.com/office/drawing/2012/chart" uri="{CE6537A1-D6FC-4f65-9D91-7224C49458BB}"/>
                <c:ext xmlns:c16="http://schemas.microsoft.com/office/drawing/2014/chart" uri="{C3380CC4-5D6E-409C-BE32-E72D297353CC}">
                  <c16:uniqueId val="{00000040-2613-4D27-9F8E-D4118D4AA03B}"/>
                </c:ext>
              </c:extLst>
            </c:dLbl>
            <c:dLbl>
              <c:idx val="30"/>
              <c:delete val="1"/>
              <c:extLst>
                <c:ext xmlns:c15="http://schemas.microsoft.com/office/drawing/2012/chart" uri="{CE6537A1-D6FC-4f65-9D91-7224C49458BB}"/>
                <c:ext xmlns:c16="http://schemas.microsoft.com/office/drawing/2014/chart" uri="{C3380CC4-5D6E-409C-BE32-E72D297353CC}">
                  <c16:uniqueId val="{0000001B-2613-4D27-9F8E-D4118D4AA03B}"/>
                </c:ext>
              </c:extLst>
            </c:dLbl>
            <c:dLbl>
              <c:idx val="31"/>
              <c:delete val="1"/>
              <c:extLst>
                <c:ext xmlns:c15="http://schemas.microsoft.com/office/drawing/2012/chart" uri="{CE6537A1-D6FC-4f65-9D91-7224C49458BB}"/>
                <c:ext xmlns:c16="http://schemas.microsoft.com/office/drawing/2014/chart" uri="{C3380CC4-5D6E-409C-BE32-E72D297353CC}">
                  <c16:uniqueId val="{0000004D-2613-4D27-9F8E-D4118D4AA03B}"/>
                </c:ext>
              </c:extLst>
            </c:dLbl>
            <c:dLbl>
              <c:idx val="32"/>
              <c:delete val="1"/>
              <c:extLst>
                <c:ext xmlns:c15="http://schemas.microsoft.com/office/drawing/2012/chart" uri="{CE6537A1-D6FC-4f65-9D91-7224C49458BB}"/>
                <c:ext xmlns:c16="http://schemas.microsoft.com/office/drawing/2014/chart" uri="{C3380CC4-5D6E-409C-BE32-E72D297353CC}">
                  <c16:uniqueId val="{00000052-2613-4D27-9F8E-D4118D4AA03B}"/>
                </c:ext>
              </c:extLst>
            </c:dLbl>
            <c:dLbl>
              <c:idx val="33"/>
              <c:delete val="1"/>
              <c:extLst>
                <c:ext xmlns:c15="http://schemas.microsoft.com/office/drawing/2012/chart" uri="{CE6537A1-D6FC-4f65-9D91-7224C49458BB}"/>
                <c:ext xmlns:c16="http://schemas.microsoft.com/office/drawing/2014/chart" uri="{C3380CC4-5D6E-409C-BE32-E72D297353CC}">
                  <c16:uniqueId val="{00000051-2613-4D27-9F8E-D4118D4AA03B}"/>
                </c:ext>
              </c:extLst>
            </c:dLbl>
            <c:dLbl>
              <c:idx val="34"/>
              <c:delete val="1"/>
              <c:extLst>
                <c:ext xmlns:c15="http://schemas.microsoft.com/office/drawing/2012/chart" uri="{CE6537A1-D6FC-4f65-9D91-7224C49458BB}"/>
                <c:ext xmlns:c16="http://schemas.microsoft.com/office/drawing/2014/chart" uri="{C3380CC4-5D6E-409C-BE32-E72D297353CC}">
                  <c16:uniqueId val="{00000056-2613-4D27-9F8E-D4118D4AA03B}"/>
                </c:ext>
              </c:extLst>
            </c:dLbl>
            <c:dLbl>
              <c:idx val="35"/>
              <c:delete val="1"/>
              <c:extLst>
                <c:ext xmlns:c15="http://schemas.microsoft.com/office/drawing/2012/chart" uri="{CE6537A1-D6FC-4f65-9D91-7224C49458BB}"/>
                <c:ext xmlns:c16="http://schemas.microsoft.com/office/drawing/2014/chart" uri="{C3380CC4-5D6E-409C-BE32-E72D297353CC}">
                  <c16:uniqueId val="{0000001C-2613-4D27-9F8E-D4118D4AA03B}"/>
                </c:ext>
              </c:extLst>
            </c:dLbl>
            <c:dLbl>
              <c:idx val="36"/>
              <c:delete val="1"/>
              <c:extLst>
                <c:ext xmlns:c15="http://schemas.microsoft.com/office/drawing/2012/chart" uri="{CE6537A1-D6FC-4f65-9D91-7224C49458BB}"/>
                <c:ext xmlns:c16="http://schemas.microsoft.com/office/drawing/2014/chart" uri="{C3380CC4-5D6E-409C-BE32-E72D297353CC}">
                  <c16:uniqueId val="{00000058-2613-4D27-9F8E-D4118D4AA03B}"/>
                </c:ext>
              </c:extLst>
            </c:dLbl>
            <c:dLbl>
              <c:idx val="37"/>
              <c:delete val="1"/>
              <c:extLst>
                <c:ext xmlns:c15="http://schemas.microsoft.com/office/drawing/2012/chart" uri="{CE6537A1-D6FC-4f65-9D91-7224C49458BB}"/>
                <c:ext xmlns:c16="http://schemas.microsoft.com/office/drawing/2014/chart" uri="{C3380CC4-5D6E-409C-BE32-E72D297353CC}">
                  <c16:uniqueId val="{0000005A-2613-4D27-9F8E-D4118D4AA03B}"/>
                </c:ext>
              </c:extLst>
            </c:dLbl>
            <c:dLbl>
              <c:idx val="38"/>
              <c:delete val="1"/>
              <c:extLst>
                <c:ext xmlns:c15="http://schemas.microsoft.com/office/drawing/2012/chart" uri="{CE6537A1-D6FC-4f65-9D91-7224C49458BB}"/>
                <c:ext xmlns:c16="http://schemas.microsoft.com/office/drawing/2014/chart" uri="{C3380CC4-5D6E-409C-BE32-E72D297353CC}">
                  <c16:uniqueId val="{0000005F-2613-4D27-9F8E-D4118D4AA03B}"/>
                </c:ext>
              </c:extLst>
            </c:dLbl>
            <c:dLbl>
              <c:idx val="39"/>
              <c:delete val="1"/>
              <c:extLst>
                <c:ext xmlns:c15="http://schemas.microsoft.com/office/drawing/2012/chart" uri="{CE6537A1-D6FC-4f65-9D91-7224C49458BB}"/>
                <c:ext xmlns:c16="http://schemas.microsoft.com/office/drawing/2014/chart" uri="{C3380CC4-5D6E-409C-BE32-E72D297353CC}">
                  <c16:uniqueId val="{00000063-2613-4D27-9F8E-D4118D4AA03B}"/>
                </c:ext>
              </c:extLst>
            </c:dLbl>
            <c:dLbl>
              <c:idx val="40"/>
              <c:delete val="1"/>
              <c:extLst>
                <c:ext xmlns:c15="http://schemas.microsoft.com/office/drawing/2012/chart" uri="{CE6537A1-D6FC-4f65-9D91-7224C49458BB}"/>
                <c:ext xmlns:c16="http://schemas.microsoft.com/office/drawing/2014/chart" uri="{C3380CC4-5D6E-409C-BE32-E72D297353CC}">
                  <c16:uniqueId val="{0000001D-2613-4D27-9F8E-D4118D4AA03B}"/>
                </c:ext>
              </c:extLst>
            </c:dLbl>
            <c:dLbl>
              <c:idx val="41"/>
              <c:delete val="1"/>
              <c:extLst>
                <c:ext xmlns:c15="http://schemas.microsoft.com/office/drawing/2012/chart" uri="{CE6537A1-D6FC-4f65-9D91-7224C49458BB}"/>
                <c:ext xmlns:c16="http://schemas.microsoft.com/office/drawing/2014/chart" uri="{C3380CC4-5D6E-409C-BE32-E72D297353CC}">
                  <c16:uniqueId val="{00000067-2613-4D27-9F8E-D4118D4AA03B}"/>
                </c:ext>
              </c:extLst>
            </c:dLbl>
            <c:dLbl>
              <c:idx val="42"/>
              <c:delete val="1"/>
              <c:extLst>
                <c:ext xmlns:c15="http://schemas.microsoft.com/office/drawing/2012/chart" uri="{CE6537A1-D6FC-4f65-9D91-7224C49458BB}"/>
                <c:ext xmlns:c16="http://schemas.microsoft.com/office/drawing/2014/chart" uri="{C3380CC4-5D6E-409C-BE32-E72D297353CC}">
                  <c16:uniqueId val="{00000066-2613-4D27-9F8E-D4118D4AA03B}"/>
                </c:ext>
              </c:extLst>
            </c:dLbl>
            <c:dLbl>
              <c:idx val="43"/>
              <c:delete val="1"/>
              <c:extLst>
                <c:ext xmlns:c15="http://schemas.microsoft.com/office/drawing/2012/chart" uri="{CE6537A1-D6FC-4f65-9D91-7224C49458BB}"/>
                <c:ext xmlns:c16="http://schemas.microsoft.com/office/drawing/2014/chart" uri="{C3380CC4-5D6E-409C-BE32-E72D297353CC}">
                  <c16:uniqueId val="{0000006E-2613-4D27-9F8E-D4118D4AA03B}"/>
                </c:ext>
              </c:extLst>
            </c:dLbl>
            <c:dLbl>
              <c:idx val="44"/>
              <c:delete val="1"/>
              <c:extLst>
                <c:ext xmlns:c15="http://schemas.microsoft.com/office/drawing/2012/chart" uri="{CE6537A1-D6FC-4f65-9D91-7224C49458BB}"/>
                <c:ext xmlns:c16="http://schemas.microsoft.com/office/drawing/2014/chart" uri="{C3380CC4-5D6E-409C-BE32-E72D297353CC}">
                  <c16:uniqueId val="{0000006D-2613-4D27-9F8E-D4118D4AA03B}"/>
                </c:ext>
              </c:extLst>
            </c:dLbl>
            <c:dLbl>
              <c:idx val="45"/>
              <c:delete val="1"/>
              <c:extLst>
                <c:ext xmlns:c15="http://schemas.microsoft.com/office/drawing/2012/chart" uri="{CE6537A1-D6FC-4f65-9D91-7224C49458BB}"/>
                <c:ext xmlns:c16="http://schemas.microsoft.com/office/drawing/2014/chart" uri="{C3380CC4-5D6E-409C-BE32-E72D297353CC}">
                  <c16:uniqueId val="{0000001E-2613-4D27-9F8E-D4118D4AA03B}"/>
                </c:ext>
              </c:extLst>
            </c:dLbl>
            <c:dLbl>
              <c:idx val="46"/>
              <c:delete val="1"/>
              <c:extLst>
                <c:ext xmlns:c15="http://schemas.microsoft.com/office/drawing/2012/chart" uri="{CE6537A1-D6FC-4f65-9D91-7224C49458BB}"/>
                <c:ext xmlns:c16="http://schemas.microsoft.com/office/drawing/2014/chart" uri="{C3380CC4-5D6E-409C-BE32-E72D297353CC}">
                  <c16:uniqueId val="{00000074-2613-4D27-9F8E-D4118D4AA03B}"/>
                </c:ext>
              </c:extLst>
            </c:dLbl>
            <c:dLbl>
              <c:idx val="47"/>
              <c:delete val="1"/>
              <c:extLst>
                <c:ext xmlns:c15="http://schemas.microsoft.com/office/drawing/2012/chart" uri="{CE6537A1-D6FC-4f65-9D91-7224C49458BB}"/>
                <c:ext xmlns:c16="http://schemas.microsoft.com/office/drawing/2014/chart" uri="{C3380CC4-5D6E-409C-BE32-E72D297353CC}">
                  <c16:uniqueId val="{00000073-2613-4D27-9F8E-D4118D4AA03B}"/>
                </c:ext>
              </c:extLst>
            </c:dLbl>
            <c:dLbl>
              <c:idx val="48"/>
              <c:delete val="1"/>
              <c:extLst>
                <c:ext xmlns:c15="http://schemas.microsoft.com/office/drawing/2012/chart" uri="{CE6537A1-D6FC-4f65-9D91-7224C49458BB}"/>
                <c:ext xmlns:c16="http://schemas.microsoft.com/office/drawing/2014/chart" uri="{C3380CC4-5D6E-409C-BE32-E72D297353CC}">
                  <c16:uniqueId val="{00000077-2613-4D27-9F8E-D4118D4AA03B}"/>
                </c:ext>
              </c:extLst>
            </c:dLbl>
            <c:dLbl>
              <c:idx val="49"/>
              <c:delete val="1"/>
              <c:extLst>
                <c:ext xmlns:c15="http://schemas.microsoft.com/office/drawing/2012/chart" uri="{CE6537A1-D6FC-4f65-9D91-7224C49458BB}"/>
                <c:ext xmlns:c16="http://schemas.microsoft.com/office/drawing/2014/chart" uri="{C3380CC4-5D6E-409C-BE32-E72D297353CC}">
                  <c16:uniqueId val="{0000007A-2613-4D27-9F8E-D4118D4AA03B}"/>
                </c:ext>
              </c:extLst>
            </c:dLbl>
            <c:dLbl>
              <c:idx val="50"/>
              <c:delete val="1"/>
              <c:extLst>
                <c:ext xmlns:c15="http://schemas.microsoft.com/office/drawing/2012/chart" uri="{CE6537A1-D6FC-4f65-9D91-7224C49458BB}"/>
                <c:ext xmlns:c16="http://schemas.microsoft.com/office/drawing/2014/chart" uri="{C3380CC4-5D6E-409C-BE32-E72D297353CC}">
                  <c16:uniqueId val="{0000001F-2613-4D27-9F8E-D4118D4AA03B}"/>
                </c:ext>
              </c:extLst>
            </c:dLbl>
            <c:dLbl>
              <c:idx val="55"/>
              <c:delete val="1"/>
              <c:extLst>
                <c:ext xmlns:c15="http://schemas.microsoft.com/office/drawing/2012/chart" uri="{CE6537A1-D6FC-4f65-9D91-7224C49458BB}"/>
                <c:ext xmlns:c16="http://schemas.microsoft.com/office/drawing/2014/chart" uri="{C3380CC4-5D6E-409C-BE32-E72D297353CC}">
                  <c16:uniqueId val="{00000020-2613-4D27-9F8E-D4118D4AA03B}"/>
                </c:ext>
              </c:extLst>
            </c:dLbl>
            <c:dLbl>
              <c:idx val="60"/>
              <c:delete val="1"/>
              <c:extLst>
                <c:ext xmlns:c15="http://schemas.microsoft.com/office/drawing/2012/chart" uri="{CE6537A1-D6FC-4f65-9D91-7224C49458BB}"/>
                <c:ext xmlns:c16="http://schemas.microsoft.com/office/drawing/2014/chart" uri="{C3380CC4-5D6E-409C-BE32-E72D297353CC}">
                  <c16:uniqueId val="{00000021-2613-4D27-9F8E-D4118D4AA03B}"/>
                </c:ext>
              </c:extLst>
            </c:dLbl>
            <c:dLbl>
              <c:idx val="65"/>
              <c:delete val="1"/>
              <c:extLst>
                <c:ext xmlns:c15="http://schemas.microsoft.com/office/drawing/2012/chart" uri="{CE6537A1-D6FC-4f65-9D91-7224C49458BB}"/>
                <c:ext xmlns:c16="http://schemas.microsoft.com/office/drawing/2014/chart" uri="{C3380CC4-5D6E-409C-BE32-E72D297353CC}">
                  <c16:uniqueId val="{00000022-2613-4D27-9F8E-D4118D4AA03B}"/>
                </c:ext>
              </c:extLst>
            </c:dLbl>
            <c:dLbl>
              <c:idx val="70"/>
              <c:delete val="1"/>
              <c:extLst>
                <c:ext xmlns:c15="http://schemas.microsoft.com/office/drawing/2012/chart" uri="{CE6537A1-D6FC-4f65-9D91-7224C49458BB}"/>
                <c:ext xmlns:c16="http://schemas.microsoft.com/office/drawing/2014/chart" uri="{C3380CC4-5D6E-409C-BE32-E72D297353CC}">
                  <c16:uniqueId val="{00000023-2613-4D27-9F8E-D4118D4AA03B}"/>
                </c:ext>
              </c:extLst>
            </c:dLbl>
            <c:dLbl>
              <c:idx val="75"/>
              <c:delete val="1"/>
              <c:extLst>
                <c:ext xmlns:c15="http://schemas.microsoft.com/office/drawing/2012/chart" uri="{CE6537A1-D6FC-4f65-9D91-7224C49458BB}"/>
                <c:ext xmlns:c16="http://schemas.microsoft.com/office/drawing/2014/chart" uri="{C3380CC4-5D6E-409C-BE32-E72D297353CC}">
                  <c16:uniqueId val="{00000024-2613-4D27-9F8E-D4118D4AA03B}"/>
                </c:ext>
              </c:extLst>
            </c:dLbl>
            <c:dLbl>
              <c:idx val="80"/>
              <c:delete val="1"/>
              <c:extLst>
                <c:ext xmlns:c15="http://schemas.microsoft.com/office/drawing/2012/chart" uri="{CE6537A1-D6FC-4f65-9D91-7224C49458BB}"/>
                <c:ext xmlns:c16="http://schemas.microsoft.com/office/drawing/2014/chart" uri="{C3380CC4-5D6E-409C-BE32-E72D297353CC}">
                  <c16:uniqueId val="{00000025-2613-4D27-9F8E-D4118D4AA03B}"/>
                </c:ext>
              </c:extLst>
            </c:dLbl>
            <c:dLbl>
              <c:idx val="85"/>
              <c:delete val="1"/>
              <c:extLst>
                <c:ext xmlns:c15="http://schemas.microsoft.com/office/drawing/2012/chart" uri="{CE6537A1-D6FC-4f65-9D91-7224C49458BB}"/>
                <c:ext xmlns:c16="http://schemas.microsoft.com/office/drawing/2014/chart" uri="{C3380CC4-5D6E-409C-BE32-E72D297353CC}">
                  <c16:uniqueId val="{00000026-2613-4D27-9F8E-D4118D4AA03B}"/>
                </c:ext>
              </c:extLst>
            </c:dLbl>
            <c:dLbl>
              <c:idx val="90"/>
              <c:delete val="1"/>
              <c:extLst>
                <c:ext xmlns:c15="http://schemas.microsoft.com/office/drawing/2012/chart" uri="{CE6537A1-D6FC-4f65-9D91-7224C49458BB}"/>
                <c:ext xmlns:c16="http://schemas.microsoft.com/office/drawing/2014/chart" uri="{C3380CC4-5D6E-409C-BE32-E72D297353CC}">
                  <c16:uniqueId val="{00000027-2613-4D27-9F8E-D4118D4AA03B}"/>
                </c:ext>
              </c:extLst>
            </c:dLbl>
            <c:dLbl>
              <c:idx val="95"/>
              <c:delete val="1"/>
              <c:extLst>
                <c:ext xmlns:c15="http://schemas.microsoft.com/office/drawing/2012/chart" uri="{CE6537A1-D6FC-4f65-9D91-7224C49458BB}"/>
                <c:ext xmlns:c16="http://schemas.microsoft.com/office/drawing/2014/chart" uri="{C3380CC4-5D6E-409C-BE32-E72D297353CC}">
                  <c16:uniqueId val="{00000028-2613-4D27-9F8E-D4118D4AA03B}"/>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【ABCD】'!$R$57:$R$106</c:f>
              <c:strCache>
                <c:ptCount val="50"/>
                <c:pt idx="0">
                  <c:v>【 ビッグデータの収集・分析・解析技術 】              </c:v>
                </c:pt>
                <c:pt idx="1">
                  <c:v>A.ユーザー企業（n=  48）</c:v>
                </c:pt>
                <c:pt idx="2">
                  <c:v>B.メーカー企業（n=  34）</c:v>
                </c:pt>
                <c:pt idx="3">
                  <c:v>C.サブシステム提供企業（n=  16）</c:v>
                </c:pt>
                <c:pt idx="4">
                  <c:v>D.サービス提供企業（n=  32）</c:v>
                </c:pt>
                <c:pt idx="5">
                  <c:v>【 セーフティ及びセキュリティ技術 】                </c:v>
                </c:pt>
                <c:pt idx="6">
                  <c:v>A.ユーザー企業（n=  45）</c:v>
                </c:pt>
                <c:pt idx="7">
                  <c:v>B.メーカー企業（n=  39）</c:v>
                </c:pt>
                <c:pt idx="8">
                  <c:v>C.サブシステム提供企業（n=  29）</c:v>
                </c:pt>
                <c:pt idx="9">
                  <c:v>D.サービス提供企業（n=  42）</c:v>
                </c:pt>
                <c:pt idx="10">
                  <c:v>【 アジャイル開発技術 】                      </c:v>
                </c:pt>
                <c:pt idx="11">
                  <c:v>A.ユーザー企業（n=  21）</c:v>
                </c:pt>
                <c:pt idx="12">
                  <c:v>B.メーカー企業（n=  37）</c:v>
                </c:pt>
                <c:pt idx="13">
                  <c:v>C.サブシステム提供企業（n=  41）</c:v>
                </c:pt>
                <c:pt idx="14">
                  <c:v>D.サービス提供企業（n=  46）</c:v>
                </c:pt>
                <c:pt idx="15">
                  <c:v>【 他の製品・システムとの接続を想定した検証技術 】         </c:v>
                </c:pt>
                <c:pt idx="16">
                  <c:v>A.ユーザー企業（n=  53）</c:v>
                </c:pt>
                <c:pt idx="17">
                  <c:v>B.メーカー企業（n=  54）</c:v>
                </c:pt>
                <c:pt idx="18">
                  <c:v>C.サブシステム提供企業（n=  33）</c:v>
                </c:pt>
                <c:pt idx="19">
                  <c:v>D.サービス提供企業（n=  35）</c:v>
                </c:pt>
                <c:pt idx="20">
                  <c:v>【 ヒューマンインタフェース技術 】                 </c:v>
                </c:pt>
                <c:pt idx="21">
                  <c:v>A.ユーザー企業（n=  28）</c:v>
                </c:pt>
                <c:pt idx="22">
                  <c:v>B.メーカー企業（n=  33）</c:v>
                </c:pt>
                <c:pt idx="23">
                  <c:v>C.サブシステム提供企業（n=  30）</c:v>
                </c:pt>
                <c:pt idx="24">
                  <c:v>D.サービス提供企業（n=  30）</c:v>
                </c:pt>
                <c:pt idx="25">
                  <c:v>【 アクチュエータ技術 】                      </c:v>
                </c:pt>
                <c:pt idx="26">
                  <c:v>A.ユーザー企業（n=  25）</c:v>
                </c:pt>
                <c:pt idx="27">
                  <c:v>B.メーカー企業（n=  33）</c:v>
                </c:pt>
                <c:pt idx="28">
                  <c:v>C.サブシステム提供企業（n=  14）</c:v>
                </c:pt>
                <c:pt idx="29">
                  <c:v>D.サービス提供企業（n=    1）</c:v>
                </c:pt>
                <c:pt idx="30">
                  <c:v>【 現実融合技術 (VR、AR、MR、SR等） 】          </c:v>
                </c:pt>
                <c:pt idx="31">
                  <c:v>A.ユーザー企業（n=  13）</c:v>
                </c:pt>
                <c:pt idx="32">
                  <c:v>B.メーカー企業（n=  12）</c:v>
                </c:pt>
                <c:pt idx="33">
                  <c:v>C.サブシステム提供企業（n=  12）</c:v>
                </c:pt>
                <c:pt idx="34">
                  <c:v>D.サービス提供企業（n=  14）</c:v>
                </c:pt>
                <c:pt idx="35">
                  <c:v>【 エッジコンピューティング／フォグコンピューティング 】      </c:v>
                </c:pt>
                <c:pt idx="36">
                  <c:v>A.ユーザー企業（n=    2）</c:v>
                </c:pt>
                <c:pt idx="37">
                  <c:v>B.メーカー企業（n=  28）</c:v>
                </c:pt>
                <c:pt idx="38">
                  <c:v>C.サブシステム提供企業（n=  15）</c:v>
                </c:pt>
                <c:pt idx="39">
                  <c:v>D.サービス提供企業（n=  12）</c:v>
                </c:pt>
                <c:pt idx="40">
                  <c:v>【 低遅延データ処理技術 】                     </c:v>
                </c:pt>
                <c:pt idx="41">
                  <c:v>A.ユーザー企業（n=    0）</c:v>
                </c:pt>
                <c:pt idx="42">
                  <c:v>B.メーカー企業（n=  10）</c:v>
                </c:pt>
                <c:pt idx="43">
                  <c:v>C.サブシステム提供企業（n=    9）</c:v>
                </c:pt>
                <c:pt idx="44">
                  <c:v>D.サービス提供企業（n=    6）</c:v>
                </c:pt>
                <c:pt idx="45">
                  <c:v>【 ブロックチェーン技術 】                     </c:v>
                </c:pt>
                <c:pt idx="46">
                  <c:v>A.ユーザー企業（n=    5）</c:v>
                </c:pt>
                <c:pt idx="47">
                  <c:v>B.メーカー企業（n=    5）</c:v>
                </c:pt>
                <c:pt idx="48">
                  <c:v>C.サブシステム提供企業（n=    5）</c:v>
                </c:pt>
                <c:pt idx="49">
                  <c:v>D.サービス提供企業（n=    6）</c:v>
                </c:pt>
              </c:strCache>
            </c:strRef>
          </c:cat>
          <c:val>
            <c:numRef>
              <c:f>'Q22A.自社の強みとなる技術 【ABCD】'!$T$57:$T$106</c:f>
              <c:numCache>
                <c:formatCode>0.0%</c:formatCode>
                <c:ptCount val="50"/>
                <c:pt idx="0">
                  <c:v>0</c:v>
                </c:pt>
                <c:pt idx="1">
                  <c:v>4.6979865771812082E-2</c:v>
                </c:pt>
                <c:pt idx="2">
                  <c:v>1.9656019656019656E-2</c:v>
                </c:pt>
                <c:pt idx="3">
                  <c:v>4.1353383458646614E-2</c:v>
                </c:pt>
                <c:pt idx="4">
                  <c:v>3.2000000000000001E-2</c:v>
                </c:pt>
                <c:pt idx="5">
                  <c:v>0</c:v>
                </c:pt>
                <c:pt idx="6">
                  <c:v>7.0469798657718116E-2</c:v>
                </c:pt>
                <c:pt idx="7">
                  <c:v>2.4570024570024569E-2</c:v>
                </c:pt>
                <c:pt idx="8">
                  <c:v>5.2631578947368418E-2</c:v>
                </c:pt>
                <c:pt idx="9">
                  <c:v>6.8000000000000005E-2</c:v>
                </c:pt>
                <c:pt idx="10">
                  <c:v>0</c:v>
                </c:pt>
                <c:pt idx="11">
                  <c:v>1.3422818791946308E-2</c:v>
                </c:pt>
                <c:pt idx="12">
                  <c:v>4.1769041769041768E-2</c:v>
                </c:pt>
                <c:pt idx="13">
                  <c:v>4.8872180451127817E-2</c:v>
                </c:pt>
                <c:pt idx="14">
                  <c:v>7.1999999999999995E-2</c:v>
                </c:pt>
                <c:pt idx="15">
                  <c:v>0</c:v>
                </c:pt>
                <c:pt idx="16">
                  <c:v>4.3624161073825503E-2</c:v>
                </c:pt>
                <c:pt idx="17">
                  <c:v>4.6683046683046681E-2</c:v>
                </c:pt>
                <c:pt idx="18">
                  <c:v>3.7593984962406013E-2</c:v>
                </c:pt>
                <c:pt idx="19">
                  <c:v>3.2000000000000001E-2</c:v>
                </c:pt>
                <c:pt idx="20">
                  <c:v>0</c:v>
                </c:pt>
                <c:pt idx="21">
                  <c:v>3.3557046979865772E-2</c:v>
                </c:pt>
                <c:pt idx="22">
                  <c:v>3.4398034398034398E-2</c:v>
                </c:pt>
                <c:pt idx="23">
                  <c:v>4.5112781954887216E-2</c:v>
                </c:pt>
                <c:pt idx="24">
                  <c:v>3.2000000000000001E-2</c:v>
                </c:pt>
                <c:pt idx="25">
                  <c:v>0</c:v>
                </c:pt>
                <c:pt idx="26">
                  <c:v>2.3489932885906041E-2</c:v>
                </c:pt>
                <c:pt idx="27">
                  <c:v>2.7027027027027029E-2</c:v>
                </c:pt>
                <c:pt idx="28">
                  <c:v>1.5037593984962405E-2</c:v>
                </c:pt>
                <c:pt idx="29">
                  <c:v>0</c:v>
                </c:pt>
                <c:pt idx="30">
                  <c:v>0</c:v>
                </c:pt>
                <c:pt idx="31">
                  <c:v>1.3422818791946308E-2</c:v>
                </c:pt>
                <c:pt idx="32">
                  <c:v>1.4742014742014743E-2</c:v>
                </c:pt>
                <c:pt idx="33">
                  <c:v>1.8796992481203006E-2</c:v>
                </c:pt>
                <c:pt idx="34">
                  <c:v>2.4E-2</c:v>
                </c:pt>
                <c:pt idx="35">
                  <c:v>0</c:v>
                </c:pt>
                <c:pt idx="36">
                  <c:v>0</c:v>
                </c:pt>
                <c:pt idx="37">
                  <c:v>3.9312039312039311E-2</c:v>
                </c:pt>
                <c:pt idx="38">
                  <c:v>2.2556390977443608E-2</c:v>
                </c:pt>
                <c:pt idx="39">
                  <c:v>0.02</c:v>
                </c:pt>
                <c:pt idx="40">
                  <c:v>0</c:v>
                </c:pt>
                <c:pt idx="41">
                  <c:v>0</c:v>
                </c:pt>
                <c:pt idx="42">
                  <c:v>9.8280098280098278E-3</c:v>
                </c:pt>
                <c:pt idx="43">
                  <c:v>1.5037593984962405E-2</c:v>
                </c:pt>
                <c:pt idx="44">
                  <c:v>0</c:v>
                </c:pt>
                <c:pt idx="45">
                  <c:v>0</c:v>
                </c:pt>
                <c:pt idx="46">
                  <c:v>6.7114093959731542E-3</c:v>
                </c:pt>
                <c:pt idx="47">
                  <c:v>4.9140049140049139E-3</c:v>
                </c:pt>
                <c:pt idx="48">
                  <c:v>0</c:v>
                </c:pt>
                <c:pt idx="49">
                  <c:v>1.6E-2</c:v>
                </c:pt>
              </c:numCache>
            </c:numRef>
          </c:val>
          <c:extLst>
            <c:ext xmlns:c16="http://schemas.microsoft.com/office/drawing/2014/chart" uri="{C3380CC4-5D6E-409C-BE32-E72D297353CC}">
              <c16:uniqueId val="{00000029-2613-4D27-9F8E-D4118D4AA03B}"/>
            </c:ext>
          </c:extLst>
        </c:ser>
        <c:ser>
          <c:idx val="1"/>
          <c:order val="2"/>
          <c:tx>
            <c:strRef>
              <c:f>'Q22A.自社の強みとなる技術 【ABCD】'!$U$6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2613-4D27-9F8E-D4118D4AA03B}"/>
                </c:ext>
              </c:extLst>
            </c:dLbl>
            <c:dLbl>
              <c:idx val="3"/>
              <c:delete val="1"/>
              <c:extLst>
                <c:ext xmlns:c15="http://schemas.microsoft.com/office/drawing/2012/chart" uri="{CE6537A1-D6FC-4f65-9D91-7224C49458BB}"/>
                <c:ext xmlns:c16="http://schemas.microsoft.com/office/drawing/2014/chart" uri="{C3380CC4-5D6E-409C-BE32-E72D297353CC}">
                  <c16:uniqueId val="{00000042-2613-4D27-9F8E-D4118D4AA03B}"/>
                </c:ext>
              </c:extLst>
            </c:dLbl>
            <c:dLbl>
              <c:idx val="5"/>
              <c:delete val="1"/>
              <c:extLst>
                <c:ext xmlns:c15="http://schemas.microsoft.com/office/drawing/2012/chart" uri="{CE6537A1-D6FC-4f65-9D91-7224C49458BB}"/>
                <c:ext xmlns:c16="http://schemas.microsoft.com/office/drawing/2014/chart" uri="{C3380CC4-5D6E-409C-BE32-E72D297353CC}">
                  <c16:uniqueId val="{0000002B-2613-4D27-9F8E-D4118D4AA03B}"/>
                </c:ext>
              </c:extLst>
            </c:dLbl>
            <c:dLbl>
              <c:idx val="10"/>
              <c:delete val="1"/>
              <c:extLst>
                <c:ext xmlns:c15="http://schemas.microsoft.com/office/drawing/2012/chart" uri="{CE6537A1-D6FC-4f65-9D91-7224C49458BB}"/>
                <c:ext xmlns:c16="http://schemas.microsoft.com/office/drawing/2014/chart" uri="{C3380CC4-5D6E-409C-BE32-E72D297353CC}">
                  <c16:uniqueId val="{0000002C-2613-4D27-9F8E-D4118D4AA03B}"/>
                </c:ext>
              </c:extLst>
            </c:dLbl>
            <c:dLbl>
              <c:idx val="15"/>
              <c:delete val="1"/>
              <c:extLst>
                <c:ext xmlns:c15="http://schemas.microsoft.com/office/drawing/2012/chart" uri="{CE6537A1-D6FC-4f65-9D91-7224C49458BB}"/>
                <c:ext xmlns:c16="http://schemas.microsoft.com/office/drawing/2014/chart" uri="{C3380CC4-5D6E-409C-BE32-E72D297353CC}">
                  <c16:uniqueId val="{0000002D-2613-4D27-9F8E-D4118D4AA03B}"/>
                </c:ext>
              </c:extLst>
            </c:dLbl>
            <c:dLbl>
              <c:idx val="20"/>
              <c:delete val="1"/>
              <c:extLst>
                <c:ext xmlns:c15="http://schemas.microsoft.com/office/drawing/2012/chart" uri="{CE6537A1-D6FC-4f65-9D91-7224C49458BB}"/>
                <c:ext xmlns:c16="http://schemas.microsoft.com/office/drawing/2014/chart" uri="{C3380CC4-5D6E-409C-BE32-E72D297353CC}">
                  <c16:uniqueId val="{0000002E-2613-4D27-9F8E-D4118D4AA03B}"/>
                </c:ext>
              </c:extLst>
            </c:dLbl>
            <c:dLbl>
              <c:idx val="25"/>
              <c:delete val="1"/>
              <c:extLst>
                <c:ext xmlns:c15="http://schemas.microsoft.com/office/drawing/2012/chart" uri="{CE6537A1-D6FC-4f65-9D91-7224C49458BB}"/>
                <c:ext xmlns:c16="http://schemas.microsoft.com/office/drawing/2014/chart" uri="{C3380CC4-5D6E-409C-BE32-E72D297353CC}">
                  <c16:uniqueId val="{0000002F-2613-4D27-9F8E-D4118D4AA03B}"/>
                </c:ext>
              </c:extLst>
            </c:dLbl>
            <c:dLbl>
              <c:idx val="26"/>
              <c:delete val="1"/>
              <c:extLst>
                <c:ext xmlns:c15="http://schemas.microsoft.com/office/drawing/2012/chart" uri="{CE6537A1-D6FC-4f65-9D91-7224C49458BB}"/>
                <c:ext xmlns:c16="http://schemas.microsoft.com/office/drawing/2014/chart" uri="{C3380CC4-5D6E-409C-BE32-E72D297353CC}">
                  <c16:uniqueId val="{00000043-2613-4D27-9F8E-D4118D4AA03B}"/>
                </c:ext>
              </c:extLst>
            </c:dLbl>
            <c:dLbl>
              <c:idx val="27"/>
              <c:delete val="1"/>
              <c:extLst>
                <c:ext xmlns:c15="http://schemas.microsoft.com/office/drawing/2012/chart" uri="{CE6537A1-D6FC-4f65-9D91-7224C49458BB}"/>
                <c:ext xmlns:c16="http://schemas.microsoft.com/office/drawing/2014/chart" uri="{C3380CC4-5D6E-409C-BE32-E72D297353CC}">
                  <c16:uniqueId val="{00000044-2613-4D27-9F8E-D4118D4AA03B}"/>
                </c:ext>
              </c:extLst>
            </c:dLbl>
            <c:dLbl>
              <c:idx val="28"/>
              <c:delete val="1"/>
              <c:extLst>
                <c:ext xmlns:c15="http://schemas.microsoft.com/office/drawing/2012/chart" uri="{CE6537A1-D6FC-4f65-9D91-7224C49458BB}"/>
                <c:ext xmlns:c16="http://schemas.microsoft.com/office/drawing/2014/chart" uri="{C3380CC4-5D6E-409C-BE32-E72D297353CC}">
                  <c16:uniqueId val="{00000045-2613-4D27-9F8E-D4118D4AA03B}"/>
                </c:ext>
              </c:extLst>
            </c:dLbl>
            <c:dLbl>
              <c:idx val="29"/>
              <c:delete val="1"/>
              <c:extLst>
                <c:ext xmlns:c15="http://schemas.microsoft.com/office/drawing/2012/chart" uri="{CE6537A1-D6FC-4f65-9D91-7224C49458BB}"/>
                <c:ext xmlns:c16="http://schemas.microsoft.com/office/drawing/2014/chart" uri="{C3380CC4-5D6E-409C-BE32-E72D297353CC}">
                  <c16:uniqueId val="{0000003F-2613-4D27-9F8E-D4118D4AA03B}"/>
                </c:ext>
              </c:extLst>
            </c:dLbl>
            <c:dLbl>
              <c:idx val="30"/>
              <c:delete val="1"/>
              <c:extLst>
                <c:ext xmlns:c15="http://schemas.microsoft.com/office/drawing/2012/chart" uri="{CE6537A1-D6FC-4f65-9D91-7224C49458BB}"/>
                <c:ext xmlns:c16="http://schemas.microsoft.com/office/drawing/2014/chart" uri="{C3380CC4-5D6E-409C-BE32-E72D297353CC}">
                  <c16:uniqueId val="{00000030-2613-4D27-9F8E-D4118D4AA03B}"/>
                </c:ext>
              </c:extLst>
            </c:dLbl>
            <c:dLbl>
              <c:idx val="31"/>
              <c:delete val="1"/>
              <c:extLst>
                <c:ext xmlns:c15="http://schemas.microsoft.com/office/drawing/2012/chart" uri="{CE6537A1-D6FC-4f65-9D91-7224C49458BB}"/>
                <c:ext xmlns:c16="http://schemas.microsoft.com/office/drawing/2014/chart" uri="{C3380CC4-5D6E-409C-BE32-E72D297353CC}">
                  <c16:uniqueId val="{0000004C-2613-4D27-9F8E-D4118D4AA03B}"/>
                </c:ext>
              </c:extLst>
            </c:dLbl>
            <c:dLbl>
              <c:idx val="32"/>
              <c:delete val="1"/>
              <c:extLst>
                <c:ext xmlns:c15="http://schemas.microsoft.com/office/drawing/2012/chart" uri="{CE6537A1-D6FC-4f65-9D91-7224C49458BB}"/>
                <c:ext xmlns:c16="http://schemas.microsoft.com/office/drawing/2014/chart" uri="{C3380CC4-5D6E-409C-BE32-E72D297353CC}">
                  <c16:uniqueId val="{00000050-2613-4D27-9F8E-D4118D4AA03B}"/>
                </c:ext>
              </c:extLst>
            </c:dLbl>
            <c:dLbl>
              <c:idx val="33"/>
              <c:delete val="1"/>
              <c:extLst>
                <c:ext xmlns:c15="http://schemas.microsoft.com/office/drawing/2012/chart" uri="{CE6537A1-D6FC-4f65-9D91-7224C49458BB}"/>
                <c:ext xmlns:c16="http://schemas.microsoft.com/office/drawing/2014/chart" uri="{C3380CC4-5D6E-409C-BE32-E72D297353CC}">
                  <c16:uniqueId val="{00000053-2613-4D27-9F8E-D4118D4AA03B}"/>
                </c:ext>
              </c:extLst>
            </c:dLbl>
            <c:dLbl>
              <c:idx val="34"/>
              <c:delete val="1"/>
              <c:extLst>
                <c:ext xmlns:c15="http://schemas.microsoft.com/office/drawing/2012/chart" uri="{CE6537A1-D6FC-4f65-9D91-7224C49458BB}"/>
                <c:ext xmlns:c16="http://schemas.microsoft.com/office/drawing/2014/chart" uri="{C3380CC4-5D6E-409C-BE32-E72D297353CC}">
                  <c16:uniqueId val="{00000055-2613-4D27-9F8E-D4118D4AA03B}"/>
                </c:ext>
              </c:extLst>
            </c:dLbl>
            <c:dLbl>
              <c:idx val="35"/>
              <c:delete val="1"/>
              <c:extLst>
                <c:ext xmlns:c15="http://schemas.microsoft.com/office/drawing/2012/chart" uri="{CE6537A1-D6FC-4f65-9D91-7224C49458BB}"/>
                <c:ext xmlns:c16="http://schemas.microsoft.com/office/drawing/2014/chart" uri="{C3380CC4-5D6E-409C-BE32-E72D297353CC}">
                  <c16:uniqueId val="{00000031-2613-4D27-9F8E-D4118D4AA03B}"/>
                </c:ext>
              </c:extLst>
            </c:dLbl>
            <c:dLbl>
              <c:idx val="36"/>
              <c:delete val="1"/>
              <c:extLst>
                <c:ext xmlns:c15="http://schemas.microsoft.com/office/drawing/2012/chart" uri="{CE6537A1-D6FC-4f65-9D91-7224C49458BB}"/>
                <c:ext xmlns:c16="http://schemas.microsoft.com/office/drawing/2014/chart" uri="{C3380CC4-5D6E-409C-BE32-E72D297353CC}">
                  <c16:uniqueId val="{00000057-2613-4D27-9F8E-D4118D4AA03B}"/>
                </c:ext>
              </c:extLst>
            </c:dLbl>
            <c:dLbl>
              <c:idx val="37"/>
              <c:delete val="1"/>
              <c:extLst>
                <c:ext xmlns:c15="http://schemas.microsoft.com/office/drawing/2012/chart" uri="{CE6537A1-D6FC-4f65-9D91-7224C49458BB}"/>
                <c:ext xmlns:c16="http://schemas.microsoft.com/office/drawing/2014/chart" uri="{C3380CC4-5D6E-409C-BE32-E72D297353CC}">
                  <c16:uniqueId val="{0000005D-2613-4D27-9F8E-D4118D4AA03B}"/>
                </c:ext>
              </c:extLst>
            </c:dLbl>
            <c:dLbl>
              <c:idx val="38"/>
              <c:delete val="1"/>
              <c:extLst>
                <c:ext xmlns:c15="http://schemas.microsoft.com/office/drawing/2012/chart" uri="{CE6537A1-D6FC-4f65-9D91-7224C49458BB}"/>
                <c:ext xmlns:c16="http://schemas.microsoft.com/office/drawing/2014/chart" uri="{C3380CC4-5D6E-409C-BE32-E72D297353CC}">
                  <c16:uniqueId val="{0000005B-2613-4D27-9F8E-D4118D4AA03B}"/>
                </c:ext>
              </c:extLst>
            </c:dLbl>
            <c:dLbl>
              <c:idx val="39"/>
              <c:delete val="1"/>
              <c:extLst>
                <c:ext xmlns:c15="http://schemas.microsoft.com/office/drawing/2012/chart" uri="{CE6537A1-D6FC-4f65-9D91-7224C49458BB}"/>
                <c:ext xmlns:c16="http://schemas.microsoft.com/office/drawing/2014/chart" uri="{C3380CC4-5D6E-409C-BE32-E72D297353CC}">
                  <c16:uniqueId val="{00000062-2613-4D27-9F8E-D4118D4AA03B}"/>
                </c:ext>
              </c:extLst>
            </c:dLbl>
            <c:dLbl>
              <c:idx val="40"/>
              <c:delete val="1"/>
              <c:extLst>
                <c:ext xmlns:c15="http://schemas.microsoft.com/office/drawing/2012/chart" uri="{CE6537A1-D6FC-4f65-9D91-7224C49458BB}"/>
                <c:ext xmlns:c16="http://schemas.microsoft.com/office/drawing/2014/chart" uri="{C3380CC4-5D6E-409C-BE32-E72D297353CC}">
                  <c16:uniqueId val="{00000032-2613-4D27-9F8E-D4118D4AA03B}"/>
                </c:ext>
              </c:extLst>
            </c:dLbl>
            <c:dLbl>
              <c:idx val="41"/>
              <c:delete val="1"/>
              <c:extLst>
                <c:ext xmlns:c15="http://schemas.microsoft.com/office/drawing/2012/chart" uri="{CE6537A1-D6FC-4f65-9D91-7224C49458BB}"/>
                <c:ext xmlns:c16="http://schemas.microsoft.com/office/drawing/2014/chart" uri="{C3380CC4-5D6E-409C-BE32-E72D297353CC}">
                  <c16:uniqueId val="{00000065-2613-4D27-9F8E-D4118D4AA03B}"/>
                </c:ext>
              </c:extLst>
            </c:dLbl>
            <c:dLbl>
              <c:idx val="42"/>
              <c:delete val="1"/>
              <c:extLst>
                <c:ext xmlns:c15="http://schemas.microsoft.com/office/drawing/2012/chart" uri="{CE6537A1-D6FC-4f65-9D91-7224C49458BB}"/>
                <c:ext xmlns:c16="http://schemas.microsoft.com/office/drawing/2014/chart" uri="{C3380CC4-5D6E-409C-BE32-E72D297353CC}">
                  <c16:uniqueId val="{0000006A-2613-4D27-9F8E-D4118D4AA03B}"/>
                </c:ext>
              </c:extLst>
            </c:dLbl>
            <c:dLbl>
              <c:idx val="43"/>
              <c:delete val="1"/>
              <c:extLst>
                <c:ext xmlns:c15="http://schemas.microsoft.com/office/drawing/2012/chart" uri="{CE6537A1-D6FC-4f65-9D91-7224C49458BB}"/>
                <c:ext xmlns:c16="http://schemas.microsoft.com/office/drawing/2014/chart" uri="{C3380CC4-5D6E-409C-BE32-E72D297353CC}">
                  <c16:uniqueId val="{0000006C-2613-4D27-9F8E-D4118D4AA03B}"/>
                </c:ext>
              </c:extLst>
            </c:dLbl>
            <c:dLbl>
              <c:idx val="44"/>
              <c:delete val="1"/>
              <c:extLst>
                <c:ext xmlns:c15="http://schemas.microsoft.com/office/drawing/2012/chart" uri="{CE6537A1-D6FC-4f65-9D91-7224C49458BB}"/>
                <c:ext xmlns:c16="http://schemas.microsoft.com/office/drawing/2014/chart" uri="{C3380CC4-5D6E-409C-BE32-E72D297353CC}">
                  <c16:uniqueId val="{0000006F-2613-4D27-9F8E-D4118D4AA03B}"/>
                </c:ext>
              </c:extLst>
            </c:dLbl>
            <c:dLbl>
              <c:idx val="45"/>
              <c:delete val="1"/>
              <c:extLst>
                <c:ext xmlns:c15="http://schemas.microsoft.com/office/drawing/2012/chart" uri="{CE6537A1-D6FC-4f65-9D91-7224C49458BB}"/>
                <c:ext xmlns:c16="http://schemas.microsoft.com/office/drawing/2014/chart" uri="{C3380CC4-5D6E-409C-BE32-E72D297353CC}">
                  <c16:uniqueId val="{00000033-2613-4D27-9F8E-D4118D4AA03B}"/>
                </c:ext>
              </c:extLst>
            </c:dLbl>
            <c:dLbl>
              <c:idx val="46"/>
              <c:delete val="1"/>
              <c:extLst>
                <c:ext xmlns:c15="http://schemas.microsoft.com/office/drawing/2012/chart" uri="{CE6537A1-D6FC-4f65-9D91-7224C49458BB}"/>
                <c:ext xmlns:c16="http://schemas.microsoft.com/office/drawing/2014/chart" uri="{C3380CC4-5D6E-409C-BE32-E72D297353CC}">
                  <c16:uniqueId val="{00000072-2613-4D27-9F8E-D4118D4AA03B}"/>
                </c:ext>
              </c:extLst>
            </c:dLbl>
            <c:dLbl>
              <c:idx val="47"/>
              <c:delete val="1"/>
              <c:extLst>
                <c:ext xmlns:c15="http://schemas.microsoft.com/office/drawing/2012/chart" uri="{CE6537A1-D6FC-4f65-9D91-7224C49458BB}"/>
                <c:ext xmlns:c16="http://schemas.microsoft.com/office/drawing/2014/chart" uri="{C3380CC4-5D6E-409C-BE32-E72D297353CC}">
                  <c16:uniqueId val="{00000071-2613-4D27-9F8E-D4118D4AA03B}"/>
                </c:ext>
              </c:extLst>
            </c:dLbl>
            <c:dLbl>
              <c:idx val="48"/>
              <c:delete val="1"/>
              <c:extLst>
                <c:ext xmlns:c15="http://schemas.microsoft.com/office/drawing/2012/chart" uri="{CE6537A1-D6FC-4f65-9D91-7224C49458BB}"/>
                <c:ext xmlns:c16="http://schemas.microsoft.com/office/drawing/2014/chart" uri="{C3380CC4-5D6E-409C-BE32-E72D297353CC}">
                  <c16:uniqueId val="{0000005C-2613-4D27-9F8E-D4118D4AA03B}"/>
                </c:ext>
              </c:extLst>
            </c:dLbl>
            <c:dLbl>
              <c:idx val="49"/>
              <c:delete val="1"/>
              <c:extLst>
                <c:ext xmlns:c15="http://schemas.microsoft.com/office/drawing/2012/chart" uri="{CE6537A1-D6FC-4f65-9D91-7224C49458BB}"/>
                <c:ext xmlns:c16="http://schemas.microsoft.com/office/drawing/2014/chart" uri="{C3380CC4-5D6E-409C-BE32-E72D297353CC}">
                  <c16:uniqueId val="{00000079-2613-4D27-9F8E-D4118D4AA03B}"/>
                </c:ext>
              </c:extLst>
            </c:dLbl>
            <c:dLbl>
              <c:idx val="50"/>
              <c:delete val="1"/>
              <c:extLst>
                <c:ext xmlns:c15="http://schemas.microsoft.com/office/drawing/2012/chart" uri="{CE6537A1-D6FC-4f65-9D91-7224C49458BB}"/>
                <c:ext xmlns:c16="http://schemas.microsoft.com/office/drawing/2014/chart" uri="{C3380CC4-5D6E-409C-BE32-E72D297353CC}">
                  <c16:uniqueId val="{00000034-2613-4D27-9F8E-D4118D4AA03B}"/>
                </c:ext>
              </c:extLst>
            </c:dLbl>
            <c:dLbl>
              <c:idx val="55"/>
              <c:delete val="1"/>
              <c:extLst>
                <c:ext xmlns:c15="http://schemas.microsoft.com/office/drawing/2012/chart" uri="{CE6537A1-D6FC-4f65-9D91-7224C49458BB}"/>
                <c:ext xmlns:c16="http://schemas.microsoft.com/office/drawing/2014/chart" uri="{C3380CC4-5D6E-409C-BE32-E72D297353CC}">
                  <c16:uniqueId val="{00000035-2613-4D27-9F8E-D4118D4AA03B}"/>
                </c:ext>
              </c:extLst>
            </c:dLbl>
            <c:dLbl>
              <c:idx val="60"/>
              <c:delete val="1"/>
              <c:extLst>
                <c:ext xmlns:c15="http://schemas.microsoft.com/office/drawing/2012/chart" uri="{CE6537A1-D6FC-4f65-9D91-7224C49458BB}"/>
                <c:ext xmlns:c16="http://schemas.microsoft.com/office/drawing/2014/chart" uri="{C3380CC4-5D6E-409C-BE32-E72D297353CC}">
                  <c16:uniqueId val="{00000036-2613-4D27-9F8E-D4118D4AA03B}"/>
                </c:ext>
              </c:extLst>
            </c:dLbl>
            <c:dLbl>
              <c:idx val="65"/>
              <c:delete val="1"/>
              <c:extLst>
                <c:ext xmlns:c15="http://schemas.microsoft.com/office/drawing/2012/chart" uri="{CE6537A1-D6FC-4f65-9D91-7224C49458BB}"/>
                <c:ext xmlns:c16="http://schemas.microsoft.com/office/drawing/2014/chart" uri="{C3380CC4-5D6E-409C-BE32-E72D297353CC}">
                  <c16:uniqueId val="{00000037-2613-4D27-9F8E-D4118D4AA03B}"/>
                </c:ext>
              </c:extLst>
            </c:dLbl>
            <c:dLbl>
              <c:idx val="70"/>
              <c:delete val="1"/>
              <c:extLst>
                <c:ext xmlns:c15="http://schemas.microsoft.com/office/drawing/2012/chart" uri="{CE6537A1-D6FC-4f65-9D91-7224C49458BB}"/>
                <c:ext xmlns:c16="http://schemas.microsoft.com/office/drawing/2014/chart" uri="{C3380CC4-5D6E-409C-BE32-E72D297353CC}">
                  <c16:uniqueId val="{00000038-2613-4D27-9F8E-D4118D4AA03B}"/>
                </c:ext>
              </c:extLst>
            </c:dLbl>
            <c:dLbl>
              <c:idx val="75"/>
              <c:delete val="1"/>
              <c:extLst>
                <c:ext xmlns:c15="http://schemas.microsoft.com/office/drawing/2012/chart" uri="{CE6537A1-D6FC-4f65-9D91-7224C49458BB}"/>
                <c:ext xmlns:c16="http://schemas.microsoft.com/office/drawing/2014/chart" uri="{C3380CC4-5D6E-409C-BE32-E72D297353CC}">
                  <c16:uniqueId val="{00000039-2613-4D27-9F8E-D4118D4AA03B}"/>
                </c:ext>
              </c:extLst>
            </c:dLbl>
            <c:dLbl>
              <c:idx val="80"/>
              <c:delete val="1"/>
              <c:extLst>
                <c:ext xmlns:c15="http://schemas.microsoft.com/office/drawing/2012/chart" uri="{CE6537A1-D6FC-4f65-9D91-7224C49458BB}"/>
                <c:ext xmlns:c16="http://schemas.microsoft.com/office/drawing/2014/chart" uri="{C3380CC4-5D6E-409C-BE32-E72D297353CC}">
                  <c16:uniqueId val="{0000003A-2613-4D27-9F8E-D4118D4AA03B}"/>
                </c:ext>
              </c:extLst>
            </c:dLbl>
            <c:dLbl>
              <c:idx val="85"/>
              <c:delete val="1"/>
              <c:extLst>
                <c:ext xmlns:c15="http://schemas.microsoft.com/office/drawing/2012/chart" uri="{CE6537A1-D6FC-4f65-9D91-7224C49458BB}"/>
                <c:ext xmlns:c16="http://schemas.microsoft.com/office/drawing/2014/chart" uri="{C3380CC4-5D6E-409C-BE32-E72D297353CC}">
                  <c16:uniqueId val="{0000003B-2613-4D27-9F8E-D4118D4AA03B}"/>
                </c:ext>
              </c:extLst>
            </c:dLbl>
            <c:dLbl>
              <c:idx val="90"/>
              <c:delete val="1"/>
              <c:extLst>
                <c:ext xmlns:c15="http://schemas.microsoft.com/office/drawing/2012/chart" uri="{CE6537A1-D6FC-4f65-9D91-7224C49458BB}"/>
                <c:ext xmlns:c16="http://schemas.microsoft.com/office/drawing/2014/chart" uri="{C3380CC4-5D6E-409C-BE32-E72D297353CC}">
                  <c16:uniqueId val="{0000003C-2613-4D27-9F8E-D4118D4AA03B}"/>
                </c:ext>
              </c:extLst>
            </c:dLbl>
            <c:dLbl>
              <c:idx val="95"/>
              <c:delete val="1"/>
              <c:extLst>
                <c:ext xmlns:c15="http://schemas.microsoft.com/office/drawing/2012/chart" uri="{CE6537A1-D6FC-4f65-9D91-7224C49458BB}"/>
                <c:ext xmlns:c16="http://schemas.microsoft.com/office/drawing/2014/chart" uri="{C3380CC4-5D6E-409C-BE32-E72D297353CC}">
                  <c16:uniqueId val="{0000003D-2613-4D27-9F8E-D4118D4AA03B}"/>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【ABCD】'!$R$57:$R$106</c:f>
              <c:strCache>
                <c:ptCount val="50"/>
                <c:pt idx="0">
                  <c:v>【 ビッグデータの収集・分析・解析技術 】              </c:v>
                </c:pt>
                <c:pt idx="1">
                  <c:v>A.ユーザー企業（n=  48）</c:v>
                </c:pt>
                <c:pt idx="2">
                  <c:v>B.メーカー企業（n=  34）</c:v>
                </c:pt>
                <c:pt idx="3">
                  <c:v>C.サブシステム提供企業（n=  16）</c:v>
                </c:pt>
                <c:pt idx="4">
                  <c:v>D.サービス提供企業（n=  32）</c:v>
                </c:pt>
                <c:pt idx="5">
                  <c:v>【 セーフティ及びセキュリティ技術 】                </c:v>
                </c:pt>
                <c:pt idx="6">
                  <c:v>A.ユーザー企業（n=  45）</c:v>
                </c:pt>
                <c:pt idx="7">
                  <c:v>B.メーカー企業（n=  39）</c:v>
                </c:pt>
                <c:pt idx="8">
                  <c:v>C.サブシステム提供企業（n=  29）</c:v>
                </c:pt>
                <c:pt idx="9">
                  <c:v>D.サービス提供企業（n=  42）</c:v>
                </c:pt>
                <c:pt idx="10">
                  <c:v>【 アジャイル開発技術 】                      </c:v>
                </c:pt>
                <c:pt idx="11">
                  <c:v>A.ユーザー企業（n=  21）</c:v>
                </c:pt>
                <c:pt idx="12">
                  <c:v>B.メーカー企業（n=  37）</c:v>
                </c:pt>
                <c:pt idx="13">
                  <c:v>C.サブシステム提供企業（n=  41）</c:v>
                </c:pt>
                <c:pt idx="14">
                  <c:v>D.サービス提供企業（n=  46）</c:v>
                </c:pt>
                <c:pt idx="15">
                  <c:v>【 他の製品・システムとの接続を想定した検証技術 】         </c:v>
                </c:pt>
                <c:pt idx="16">
                  <c:v>A.ユーザー企業（n=  53）</c:v>
                </c:pt>
                <c:pt idx="17">
                  <c:v>B.メーカー企業（n=  54）</c:v>
                </c:pt>
                <c:pt idx="18">
                  <c:v>C.サブシステム提供企業（n=  33）</c:v>
                </c:pt>
                <c:pt idx="19">
                  <c:v>D.サービス提供企業（n=  35）</c:v>
                </c:pt>
                <c:pt idx="20">
                  <c:v>【 ヒューマンインタフェース技術 】                 </c:v>
                </c:pt>
                <c:pt idx="21">
                  <c:v>A.ユーザー企業（n=  28）</c:v>
                </c:pt>
                <c:pt idx="22">
                  <c:v>B.メーカー企業（n=  33）</c:v>
                </c:pt>
                <c:pt idx="23">
                  <c:v>C.サブシステム提供企業（n=  30）</c:v>
                </c:pt>
                <c:pt idx="24">
                  <c:v>D.サービス提供企業（n=  30）</c:v>
                </c:pt>
                <c:pt idx="25">
                  <c:v>【 アクチュエータ技術 】                      </c:v>
                </c:pt>
                <c:pt idx="26">
                  <c:v>A.ユーザー企業（n=  25）</c:v>
                </c:pt>
                <c:pt idx="27">
                  <c:v>B.メーカー企業（n=  33）</c:v>
                </c:pt>
                <c:pt idx="28">
                  <c:v>C.サブシステム提供企業（n=  14）</c:v>
                </c:pt>
                <c:pt idx="29">
                  <c:v>D.サービス提供企業（n=    1）</c:v>
                </c:pt>
                <c:pt idx="30">
                  <c:v>【 現実融合技術 (VR、AR、MR、SR等） 】          </c:v>
                </c:pt>
                <c:pt idx="31">
                  <c:v>A.ユーザー企業（n=  13）</c:v>
                </c:pt>
                <c:pt idx="32">
                  <c:v>B.メーカー企業（n=  12）</c:v>
                </c:pt>
                <c:pt idx="33">
                  <c:v>C.サブシステム提供企業（n=  12）</c:v>
                </c:pt>
                <c:pt idx="34">
                  <c:v>D.サービス提供企業（n=  14）</c:v>
                </c:pt>
                <c:pt idx="35">
                  <c:v>【 エッジコンピューティング／フォグコンピューティング 】      </c:v>
                </c:pt>
                <c:pt idx="36">
                  <c:v>A.ユーザー企業（n=    2）</c:v>
                </c:pt>
                <c:pt idx="37">
                  <c:v>B.メーカー企業（n=  28）</c:v>
                </c:pt>
                <c:pt idx="38">
                  <c:v>C.サブシステム提供企業（n=  15）</c:v>
                </c:pt>
                <c:pt idx="39">
                  <c:v>D.サービス提供企業（n=  12）</c:v>
                </c:pt>
                <c:pt idx="40">
                  <c:v>【 低遅延データ処理技術 】                     </c:v>
                </c:pt>
                <c:pt idx="41">
                  <c:v>A.ユーザー企業（n=    0）</c:v>
                </c:pt>
                <c:pt idx="42">
                  <c:v>B.メーカー企業（n=  10）</c:v>
                </c:pt>
                <c:pt idx="43">
                  <c:v>C.サブシステム提供企業（n=    9）</c:v>
                </c:pt>
                <c:pt idx="44">
                  <c:v>D.サービス提供企業（n=    6）</c:v>
                </c:pt>
                <c:pt idx="45">
                  <c:v>【 ブロックチェーン技術 】                     </c:v>
                </c:pt>
                <c:pt idx="46">
                  <c:v>A.ユーザー企業（n=    5）</c:v>
                </c:pt>
                <c:pt idx="47">
                  <c:v>B.メーカー企業（n=    5）</c:v>
                </c:pt>
                <c:pt idx="48">
                  <c:v>C.サブシステム提供企業（n=    5）</c:v>
                </c:pt>
                <c:pt idx="49">
                  <c:v>D.サービス提供企業（n=    6）</c:v>
                </c:pt>
              </c:strCache>
            </c:strRef>
          </c:cat>
          <c:val>
            <c:numRef>
              <c:f>'Q22A.自社の強みとなる技術 【ABCD】'!$U$57:$U$106</c:f>
              <c:numCache>
                <c:formatCode>0.0%</c:formatCode>
                <c:ptCount val="50"/>
                <c:pt idx="0">
                  <c:v>0</c:v>
                </c:pt>
                <c:pt idx="1">
                  <c:v>4.6979865771812082E-2</c:v>
                </c:pt>
                <c:pt idx="2">
                  <c:v>3.6855036855036855E-2</c:v>
                </c:pt>
                <c:pt idx="3">
                  <c:v>1.1278195488721804E-2</c:v>
                </c:pt>
                <c:pt idx="4">
                  <c:v>0.04</c:v>
                </c:pt>
                <c:pt idx="5">
                  <c:v>0</c:v>
                </c:pt>
                <c:pt idx="6">
                  <c:v>6.3758389261744972E-2</c:v>
                </c:pt>
                <c:pt idx="7">
                  <c:v>4.6683046683046681E-2</c:v>
                </c:pt>
                <c:pt idx="8">
                  <c:v>3.3834586466165412E-2</c:v>
                </c:pt>
                <c:pt idx="9">
                  <c:v>8.4000000000000005E-2</c:v>
                </c:pt>
                <c:pt idx="10">
                  <c:v>0</c:v>
                </c:pt>
                <c:pt idx="11">
                  <c:v>3.3557046979865772E-2</c:v>
                </c:pt>
                <c:pt idx="12">
                  <c:v>2.9484029484029485E-2</c:v>
                </c:pt>
                <c:pt idx="13">
                  <c:v>6.3909774436090222E-2</c:v>
                </c:pt>
                <c:pt idx="14">
                  <c:v>0.08</c:v>
                </c:pt>
                <c:pt idx="15">
                  <c:v>0</c:v>
                </c:pt>
                <c:pt idx="16">
                  <c:v>8.7248322147651006E-2</c:v>
                </c:pt>
                <c:pt idx="17">
                  <c:v>6.8796068796068796E-2</c:v>
                </c:pt>
                <c:pt idx="18">
                  <c:v>7.1428571428571425E-2</c:v>
                </c:pt>
                <c:pt idx="19">
                  <c:v>7.1999999999999995E-2</c:v>
                </c:pt>
                <c:pt idx="20">
                  <c:v>0</c:v>
                </c:pt>
                <c:pt idx="21">
                  <c:v>4.3624161073825503E-2</c:v>
                </c:pt>
                <c:pt idx="22">
                  <c:v>3.1941031941031942E-2</c:v>
                </c:pt>
                <c:pt idx="23">
                  <c:v>5.2631578947368418E-2</c:v>
                </c:pt>
                <c:pt idx="24">
                  <c:v>5.6000000000000001E-2</c:v>
                </c:pt>
                <c:pt idx="25">
                  <c:v>0</c:v>
                </c:pt>
                <c:pt idx="26">
                  <c:v>2.0134228187919462E-2</c:v>
                </c:pt>
                <c:pt idx="27">
                  <c:v>3.1941031941031942E-2</c:v>
                </c:pt>
                <c:pt idx="28">
                  <c:v>2.6315789473684209E-2</c:v>
                </c:pt>
                <c:pt idx="29">
                  <c:v>0</c:v>
                </c:pt>
                <c:pt idx="30">
                  <c:v>0</c:v>
                </c:pt>
                <c:pt idx="31">
                  <c:v>1.6778523489932886E-2</c:v>
                </c:pt>
                <c:pt idx="32">
                  <c:v>9.8280098280098278E-3</c:v>
                </c:pt>
                <c:pt idx="33">
                  <c:v>1.1278195488721804E-2</c:v>
                </c:pt>
                <c:pt idx="34">
                  <c:v>1.2E-2</c:v>
                </c:pt>
                <c:pt idx="35">
                  <c:v>0</c:v>
                </c:pt>
                <c:pt idx="36">
                  <c:v>6.7114093959731542E-3</c:v>
                </c:pt>
                <c:pt idx="37">
                  <c:v>2.2113022113022112E-2</c:v>
                </c:pt>
                <c:pt idx="38">
                  <c:v>1.5037593984962405E-2</c:v>
                </c:pt>
                <c:pt idx="39">
                  <c:v>8.0000000000000002E-3</c:v>
                </c:pt>
                <c:pt idx="40">
                  <c:v>0</c:v>
                </c:pt>
                <c:pt idx="41">
                  <c:v>0</c:v>
                </c:pt>
                <c:pt idx="42">
                  <c:v>7.3710073710073713E-3</c:v>
                </c:pt>
                <c:pt idx="43">
                  <c:v>7.5187969924812026E-3</c:v>
                </c:pt>
                <c:pt idx="44">
                  <c:v>0.02</c:v>
                </c:pt>
                <c:pt idx="45">
                  <c:v>0</c:v>
                </c:pt>
                <c:pt idx="46">
                  <c:v>1.0067114093959731E-2</c:v>
                </c:pt>
                <c:pt idx="47">
                  <c:v>4.9140049140049139E-3</c:v>
                </c:pt>
                <c:pt idx="48">
                  <c:v>1.1278195488721804E-2</c:v>
                </c:pt>
                <c:pt idx="49">
                  <c:v>0</c:v>
                </c:pt>
              </c:numCache>
            </c:numRef>
          </c:val>
          <c:extLst>
            <c:ext xmlns:c16="http://schemas.microsoft.com/office/drawing/2014/chart" uri="{C3380CC4-5D6E-409C-BE32-E72D297353CC}">
              <c16:uniqueId val="{0000003E-2613-4D27-9F8E-D4118D4AA03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3095038314176242"/>
          <c:y val="0.70886771771771773"/>
          <c:w val="0.10978497447562523"/>
          <c:h val="6.6173573573573577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C98-444E-9338-3B1F126DA587}"/>
                </c:ext>
              </c:extLst>
            </c:dLbl>
            <c:dLbl>
              <c:idx val="5"/>
              <c:delete val="1"/>
              <c:extLst>
                <c:ext xmlns:c15="http://schemas.microsoft.com/office/drawing/2012/chart" uri="{CE6537A1-D6FC-4f65-9D91-7224C49458BB}"/>
                <c:ext xmlns:c16="http://schemas.microsoft.com/office/drawing/2014/chart" uri="{C3380CC4-5D6E-409C-BE32-E72D297353CC}">
                  <c16:uniqueId val="{00000001-FC98-444E-9338-3B1F126DA587}"/>
                </c:ext>
              </c:extLst>
            </c:dLbl>
            <c:dLbl>
              <c:idx val="10"/>
              <c:delete val="1"/>
              <c:extLst>
                <c:ext xmlns:c15="http://schemas.microsoft.com/office/drawing/2012/chart" uri="{CE6537A1-D6FC-4f65-9D91-7224C49458BB}"/>
                <c:ext xmlns:c16="http://schemas.microsoft.com/office/drawing/2014/chart" uri="{C3380CC4-5D6E-409C-BE32-E72D297353CC}">
                  <c16:uniqueId val="{00000002-FC98-444E-9338-3B1F126DA587}"/>
                </c:ext>
              </c:extLst>
            </c:dLbl>
            <c:dLbl>
              <c:idx val="15"/>
              <c:delete val="1"/>
              <c:extLst>
                <c:ext xmlns:c15="http://schemas.microsoft.com/office/drawing/2012/chart" uri="{CE6537A1-D6FC-4f65-9D91-7224C49458BB}"/>
                <c:ext xmlns:c16="http://schemas.microsoft.com/office/drawing/2014/chart" uri="{C3380CC4-5D6E-409C-BE32-E72D297353CC}">
                  <c16:uniqueId val="{00000003-FC98-444E-9338-3B1F126DA587}"/>
                </c:ext>
              </c:extLst>
            </c:dLbl>
            <c:dLbl>
              <c:idx val="20"/>
              <c:delete val="1"/>
              <c:extLst>
                <c:ext xmlns:c15="http://schemas.microsoft.com/office/drawing/2012/chart" uri="{CE6537A1-D6FC-4f65-9D91-7224C49458BB}"/>
                <c:ext xmlns:c16="http://schemas.microsoft.com/office/drawing/2014/chart" uri="{C3380CC4-5D6E-409C-BE32-E72D297353CC}">
                  <c16:uniqueId val="{00000004-FC98-444E-9338-3B1F126DA587}"/>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FC98-444E-9338-3B1F126DA587}"/>
                </c:ext>
              </c:extLst>
            </c:dLbl>
            <c:dLbl>
              <c:idx val="25"/>
              <c:delete val="1"/>
              <c:extLst>
                <c:ext xmlns:c15="http://schemas.microsoft.com/office/drawing/2012/chart" uri="{CE6537A1-D6FC-4f65-9D91-7224C49458BB}"/>
                <c:ext xmlns:c16="http://schemas.microsoft.com/office/drawing/2014/chart" uri="{C3380CC4-5D6E-409C-BE32-E72D297353CC}">
                  <c16:uniqueId val="{00000005-FC98-444E-9338-3B1F126DA587}"/>
                </c:ext>
              </c:extLst>
            </c:dLbl>
            <c:dLbl>
              <c:idx val="2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FC98-444E-9338-3B1F126DA587}"/>
                </c:ext>
              </c:extLst>
            </c:dLbl>
            <c:dLbl>
              <c:idx val="2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FC98-444E-9338-3B1F126DA587}"/>
                </c:ext>
              </c:extLst>
            </c:dLbl>
            <c:dLbl>
              <c:idx val="30"/>
              <c:delete val="1"/>
              <c:extLst>
                <c:ext xmlns:c15="http://schemas.microsoft.com/office/drawing/2012/chart" uri="{CE6537A1-D6FC-4f65-9D91-7224C49458BB}"/>
                <c:ext xmlns:c16="http://schemas.microsoft.com/office/drawing/2014/chart" uri="{C3380CC4-5D6E-409C-BE32-E72D297353CC}">
                  <c16:uniqueId val="{00000006-FC98-444E-9338-3B1F126DA587}"/>
                </c:ext>
              </c:extLst>
            </c:dLbl>
            <c:dLbl>
              <c:idx val="35"/>
              <c:delete val="1"/>
              <c:extLst>
                <c:ext xmlns:c15="http://schemas.microsoft.com/office/drawing/2012/chart" uri="{CE6537A1-D6FC-4f65-9D91-7224C49458BB}"/>
                <c:ext xmlns:c16="http://schemas.microsoft.com/office/drawing/2014/chart" uri="{C3380CC4-5D6E-409C-BE32-E72D297353CC}">
                  <c16:uniqueId val="{00000007-FC98-444E-9338-3B1F126DA587}"/>
                </c:ext>
              </c:extLst>
            </c:dLbl>
            <c:dLbl>
              <c:idx val="40"/>
              <c:delete val="1"/>
              <c:extLst>
                <c:ext xmlns:c15="http://schemas.microsoft.com/office/drawing/2012/chart" uri="{CE6537A1-D6FC-4f65-9D91-7224C49458BB}"/>
                <c:ext xmlns:c16="http://schemas.microsoft.com/office/drawing/2014/chart" uri="{C3380CC4-5D6E-409C-BE32-E72D297353CC}">
                  <c16:uniqueId val="{00000008-FC98-444E-9338-3B1F126DA587}"/>
                </c:ext>
              </c:extLst>
            </c:dLbl>
            <c:dLbl>
              <c:idx val="4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FC98-444E-9338-3B1F126DA587}"/>
                </c:ext>
              </c:extLst>
            </c:dLbl>
            <c:dLbl>
              <c:idx val="45"/>
              <c:delete val="1"/>
              <c:extLst>
                <c:ext xmlns:c15="http://schemas.microsoft.com/office/drawing/2012/chart" uri="{CE6537A1-D6FC-4f65-9D91-7224C49458BB}"/>
                <c:ext xmlns:c16="http://schemas.microsoft.com/office/drawing/2014/chart" uri="{C3380CC4-5D6E-409C-BE32-E72D297353CC}">
                  <c16:uniqueId val="{00000009-FC98-444E-9338-3B1F126DA587}"/>
                </c:ext>
              </c:extLst>
            </c:dLbl>
            <c:dLbl>
              <c:idx val="50"/>
              <c:delete val="1"/>
              <c:extLst>
                <c:ext xmlns:c15="http://schemas.microsoft.com/office/drawing/2012/chart" uri="{CE6537A1-D6FC-4f65-9D91-7224C49458BB}"/>
                <c:ext xmlns:c16="http://schemas.microsoft.com/office/drawing/2014/chart" uri="{C3380CC4-5D6E-409C-BE32-E72D297353CC}">
                  <c16:uniqueId val="{0000000A-FC98-444E-9338-3B1F126DA587}"/>
                </c:ext>
              </c:extLst>
            </c:dLbl>
            <c:dLbl>
              <c:idx val="55"/>
              <c:delete val="1"/>
              <c:extLst>
                <c:ext xmlns:c15="http://schemas.microsoft.com/office/drawing/2012/chart" uri="{CE6537A1-D6FC-4f65-9D91-7224C49458BB}"/>
                <c:ext xmlns:c16="http://schemas.microsoft.com/office/drawing/2014/chart" uri="{C3380CC4-5D6E-409C-BE32-E72D297353CC}">
                  <c16:uniqueId val="{0000000B-FC98-444E-9338-3B1F126DA587}"/>
                </c:ext>
              </c:extLst>
            </c:dLbl>
            <c:dLbl>
              <c:idx val="60"/>
              <c:delete val="1"/>
              <c:extLst>
                <c:ext xmlns:c15="http://schemas.microsoft.com/office/drawing/2012/chart" uri="{CE6537A1-D6FC-4f65-9D91-7224C49458BB}"/>
                <c:ext xmlns:c16="http://schemas.microsoft.com/office/drawing/2014/chart" uri="{C3380CC4-5D6E-409C-BE32-E72D297353CC}">
                  <c16:uniqueId val="{0000000C-FC98-444E-9338-3B1F126DA587}"/>
                </c:ext>
              </c:extLst>
            </c:dLbl>
            <c:dLbl>
              <c:idx val="65"/>
              <c:delete val="1"/>
              <c:extLst>
                <c:ext xmlns:c15="http://schemas.microsoft.com/office/drawing/2012/chart" uri="{CE6537A1-D6FC-4f65-9D91-7224C49458BB}"/>
                <c:ext xmlns:c16="http://schemas.microsoft.com/office/drawing/2014/chart" uri="{C3380CC4-5D6E-409C-BE32-E72D297353CC}">
                  <c16:uniqueId val="{0000000D-FC98-444E-9338-3B1F126DA587}"/>
                </c:ext>
              </c:extLst>
            </c:dLbl>
            <c:dLbl>
              <c:idx val="70"/>
              <c:delete val="1"/>
              <c:extLst>
                <c:ext xmlns:c15="http://schemas.microsoft.com/office/drawing/2012/chart" uri="{CE6537A1-D6FC-4f65-9D91-7224C49458BB}"/>
                <c:ext xmlns:c16="http://schemas.microsoft.com/office/drawing/2014/chart" uri="{C3380CC4-5D6E-409C-BE32-E72D297353CC}">
                  <c16:uniqueId val="{0000000E-FC98-444E-9338-3B1F126DA587}"/>
                </c:ext>
              </c:extLst>
            </c:dLbl>
            <c:dLbl>
              <c:idx val="75"/>
              <c:delete val="1"/>
              <c:extLst>
                <c:ext xmlns:c15="http://schemas.microsoft.com/office/drawing/2012/chart" uri="{CE6537A1-D6FC-4f65-9D91-7224C49458BB}"/>
                <c:ext xmlns:c16="http://schemas.microsoft.com/office/drawing/2014/chart" uri="{C3380CC4-5D6E-409C-BE32-E72D297353CC}">
                  <c16:uniqueId val="{0000000F-FC98-444E-9338-3B1F126DA587}"/>
                </c:ext>
              </c:extLst>
            </c:dLbl>
            <c:dLbl>
              <c:idx val="80"/>
              <c:delete val="1"/>
              <c:extLst>
                <c:ext xmlns:c15="http://schemas.microsoft.com/office/drawing/2012/chart" uri="{CE6537A1-D6FC-4f65-9D91-7224C49458BB}"/>
                <c:ext xmlns:c16="http://schemas.microsoft.com/office/drawing/2014/chart" uri="{C3380CC4-5D6E-409C-BE32-E72D297353CC}">
                  <c16:uniqueId val="{00000010-FC98-444E-9338-3B1F126DA587}"/>
                </c:ext>
              </c:extLst>
            </c:dLbl>
            <c:dLbl>
              <c:idx val="85"/>
              <c:delete val="1"/>
              <c:extLst>
                <c:ext xmlns:c15="http://schemas.microsoft.com/office/drawing/2012/chart" uri="{CE6537A1-D6FC-4f65-9D91-7224C49458BB}"/>
                <c:ext xmlns:c16="http://schemas.microsoft.com/office/drawing/2014/chart" uri="{C3380CC4-5D6E-409C-BE32-E72D297353CC}">
                  <c16:uniqueId val="{00000011-FC98-444E-9338-3B1F126DA587}"/>
                </c:ext>
              </c:extLst>
            </c:dLbl>
            <c:dLbl>
              <c:idx val="90"/>
              <c:delete val="1"/>
              <c:extLst>
                <c:ext xmlns:c15="http://schemas.microsoft.com/office/drawing/2012/chart" uri="{CE6537A1-D6FC-4f65-9D91-7224C49458BB}"/>
                <c:ext xmlns:c16="http://schemas.microsoft.com/office/drawing/2014/chart" uri="{C3380CC4-5D6E-409C-BE32-E72D297353CC}">
                  <c16:uniqueId val="{00000012-FC98-444E-9338-3B1F126DA587}"/>
                </c:ext>
              </c:extLst>
            </c:dLbl>
            <c:dLbl>
              <c:idx val="95"/>
              <c:delete val="1"/>
              <c:extLst>
                <c:ext xmlns:c15="http://schemas.microsoft.com/office/drawing/2012/chart" uri="{CE6537A1-D6FC-4f65-9D91-7224C49458BB}"/>
                <c:ext xmlns:c16="http://schemas.microsoft.com/office/drawing/2014/chart" uri="{C3380CC4-5D6E-409C-BE32-E72D297353CC}">
                  <c16:uniqueId val="{00000013-FC98-444E-9338-3B1F126DA587}"/>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【ABCD】'!$R$7:$R$56</c:f>
              <c:strCache>
                <c:ptCount val="50"/>
                <c:pt idx="0">
                  <c:v>【 システムズエンジニアリング技術 】                </c:v>
                </c:pt>
                <c:pt idx="1">
                  <c:v>A.ユーザー企業（n=  77）</c:v>
                </c:pt>
                <c:pt idx="2">
                  <c:v>B.メーカー企業（n=132）</c:v>
                </c:pt>
                <c:pt idx="3">
                  <c:v>C.サブシステム提供企業（n=  95）</c:v>
                </c:pt>
                <c:pt idx="4">
                  <c:v>D.サービス提供企業（n=110）</c:v>
                </c:pt>
                <c:pt idx="5">
                  <c:v>【 デバイス技術 】                         </c:v>
                </c:pt>
                <c:pt idx="6">
                  <c:v>A.ユーザー企業（n=  44）</c:v>
                </c:pt>
                <c:pt idx="7">
                  <c:v>B.メーカー企業（n=  89）</c:v>
                </c:pt>
                <c:pt idx="8">
                  <c:v>C.サブシステム提供企業（n=  51）</c:v>
                </c:pt>
                <c:pt idx="9">
                  <c:v>D.サービス提供企業（n=  39）</c:v>
                </c:pt>
                <c:pt idx="10">
                  <c:v>【 無線通信・ネットワーク技術 】                  </c:v>
                </c:pt>
                <c:pt idx="11">
                  <c:v>A.ユーザー企業（n=  45）</c:v>
                </c:pt>
                <c:pt idx="12">
                  <c:v>B.メーカー企業（n=107）</c:v>
                </c:pt>
                <c:pt idx="13">
                  <c:v>C.サブシステム提供企業（n=  68）</c:v>
                </c:pt>
                <c:pt idx="14">
                  <c:v>D.サービス提供企業（n=  51）</c:v>
                </c:pt>
                <c:pt idx="15">
                  <c:v>【 IoTシステム構築技術 】                    </c:v>
                </c:pt>
                <c:pt idx="16">
                  <c:v>A.ユーザー企業（n=  59）</c:v>
                </c:pt>
                <c:pt idx="17">
                  <c:v>B.メーカー企業（n=129）</c:v>
                </c:pt>
                <c:pt idx="18">
                  <c:v>C.サブシステム提供企業（n=  59）</c:v>
                </c:pt>
                <c:pt idx="19">
                  <c:v>D.サービス提供企業（n=  60）</c:v>
                </c:pt>
                <c:pt idx="20">
                  <c:v>【 センサ技術 】                          </c:v>
                </c:pt>
                <c:pt idx="21">
                  <c:v>A.ユーザー企業（n=  47）</c:v>
                </c:pt>
                <c:pt idx="22">
                  <c:v>B.メーカー企業（n=  91）</c:v>
                </c:pt>
                <c:pt idx="23">
                  <c:v>C.サブシステム提供企業（n=  41）</c:v>
                </c:pt>
                <c:pt idx="24">
                  <c:v>D.サービス提供企業（n=  21）</c:v>
                </c:pt>
                <c:pt idx="25">
                  <c:v>【 サーバ／ストレージ技術（管理・運用を含む） 】          </c:v>
                </c:pt>
                <c:pt idx="26">
                  <c:v>A.ユーザー企業（n=  69）</c:v>
                </c:pt>
                <c:pt idx="27">
                  <c:v>B.メーカー企業（n=  42）</c:v>
                </c:pt>
                <c:pt idx="28">
                  <c:v>C.サブシステム提供企業（n=  41）</c:v>
                </c:pt>
                <c:pt idx="29">
                  <c:v>D.サービス提供企業（n=  60）</c:v>
                </c:pt>
                <c:pt idx="30">
                  <c:v>【 リアルタイム制御技術（ロボット技術） 】             </c:v>
                </c:pt>
                <c:pt idx="31">
                  <c:v>A.ユーザー企業（n=  40）</c:v>
                </c:pt>
                <c:pt idx="32">
                  <c:v>B.メーカー企業（n=  53）</c:v>
                </c:pt>
                <c:pt idx="33">
                  <c:v>C.サブシステム提供企業（n=  37）</c:v>
                </c:pt>
                <c:pt idx="34">
                  <c:v>D.サービス提供企業（n=  24）</c:v>
                </c:pt>
                <c:pt idx="35">
                  <c:v>【 モデリング技術（制御、システム、ユーザ、データ等） 】      </c:v>
                </c:pt>
                <c:pt idx="36">
                  <c:v>A.ユーザー企業（n=  41）</c:v>
                </c:pt>
                <c:pt idx="37">
                  <c:v>B.メーカー企業（n=  58）</c:v>
                </c:pt>
                <c:pt idx="38">
                  <c:v>C.サブシステム提供企業（n=  31）</c:v>
                </c:pt>
                <c:pt idx="39">
                  <c:v>D.サービス提供企業（n=  27）</c:v>
                </c:pt>
                <c:pt idx="40">
                  <c:v>【 画像・音声認識技術／合成技術 】                 </c:v>
                </c:pt>
                <c:pt idx="41">
                  <c:v>A.ユーザー企業（n=  27）</c:v>
                </c:pt>
                <c:pt idx="42">
                  <c:v>B.メーカー企業（n=  49）</c:v>
                </c:pt>
                <c:pt idx="43">
                  <c:v>C.サブシステム提供企業（n=  45）</c:v>
                </c:pt>
                <c:pt idx="44">
                  <c:v>D.サービス提供企業（n=  28）</c:v>
                </c:pt>
                <c:pt idx="45">
                  <c:v>【 AI（機械学習、ディープラーニング等）技術 】          </c:v>
                </c:pt>
                <c:pt idx="46">
                  <c:v>A.ユーザー企業（n=  42）</c:v>
                </c:pt>
                <c:pt idx="47">
                  <c:v>B.メーカー企業（n=  55）</c:v>
                </c:pt>
                <c:pt idx="48">
                  <c:v>C.サブシステム提供企業（n=  47）</c:v>
                </c:pt>
                <c:pt idx="49">
                  <c:v>D.サービス提供企業（n=  36）</c:v>
                </c:pt>
              </c:strCache>
            </c:strRef>
          </c:cat>
          <c:val>
            <c:numRef>
              <c:f>'Q22A.自社の強みとなる技術 【ABCD】'!$S$7:$S$56</c:f>
              <c:numCache>
                <c:formatCode>0.0%</c:formatCode>
                <c:ptCount val="50"/>
                <c:pt idx="0" formatCode="General">
                  <c:v>0</c:v>
                </c:pt>
                <c:pt idx="1">
                  <c:v>0.11073825503355705</c:v>
                </c:pt>
                <c:pt idx="2">
                  <c:v>0.14987714987714987</c:v>
                </c:pt>
                <c:pt idx="3">
                  <c:v>0.18421052631578946</c:v>
                </c:pt>
                <c:pt idx="4">
                  <c:v>0.23599999999999999</c:v>
                </c:pt>
                <c:pt idx="5" formatCode="General">
                  <c:v>0</c:v>
                </c:pt>
                <c:pt idx="6">
                  <c:v>0.1040268456375839</c:v>
                </c:pt>
                <c:pt idx="7">
                  <c:v>0.11056511056511056</c:v>
                </c:pt>
                <c:pt idx="8">
                  <c:v>0.11654135338345864</c:v>
                </c:pt>
                <c:pt idx="9">
                  <c:v>8.4000000000000005E-2</c:v>
                </c:pt>
                <c:pt idx="10" formatCode="General">
                  <c:v>0</c:v>
                </c:pt>
                <c:pt idx="11">
                  <c:v>7.3825503355704702E-2</c:v>
                </c:pt>
                <c:pt idx="12">
                  <c:v>9.8280098280098274E-2</c:v>
                </c:pt>
                <c:pt idx="13">
                  <c:v>0.13533834586466165</c:v>
                </c:pt>
                <c:pt idx="14">
                  <c:v>9.6000000000000002E-2</c:v>
                </c:pt>
                <c:pt idx="15" formatCode="General">
                  <c:v>0</c:v>
                </c:pt>
                <c:pt idx="16">
                  <c:v>6.0402684563758392E-2</c:v>
                </c:pt>
                <c:pt idx="17">
                  <c:v>0.12530712530712532</c:v>
                </c:pt>
                <c:pt idx="18">
                  <c:v>7.5187969924812026E-2</c:v>
                </c:pt>
                <c:pt idx="19">
                  <c:v>9.1999999999999998E-2</c:v>
                </c:pt>
                <c:pt idx="20" formatCode="General">
                  <c:v>0</c:v>
                </c:pt>
                <c:pt idx="21">
                  <c:v>6.7114093959731544E-2</c:v>
                </c:pt>
                <c:pt idx="22">
                  <c:v>9.3366093366093361E-2</c:v>
                </c:pt>
                <c:pt idx="23">
                  <c:v>4.5112781954887216E-2</c:v>
                </c:pt>
                <c:pt idx="24">
                  <c:v>2.8000000000000001E-2</c:v>
                </c:pt>
                <c:pt idx="25" formatCode="General">
                  <c:v>0</c:v>
                </c:pt>
                <c:pt idx="26">
                  <c:v>9.3959731543624164E-2</c:v>
                </c:pt>
                <c:pt idx="27">
                  <c:v>1.9656019656019656E-2</c:v>
                </c:pt>
                <c:pt idx="28">
                  <c:v>3.007518796992481E-2</c:v>
                </c:pt>
                <c:pt idx="29">
                  <c:v>0.08</c:v>
                </c:pt>
                <c:pt idx="30" formatCode="General">
                  <c:v>0</c:v>
                </c:pt>
                <c:pt idx="31">
                  <c:v>6.3758389261744972E-2</c:v>
                </c:pt>
                <c:pt idx="32">
                  <c:v>5.4054054054054057E-2</c:v>
                </c:pt>
                <c:pt idx="33">
                  <c:v>4.5112781954887216E-2</c:v>
                </c:pt>
                <c:pt idx="34">
                  <c:v>3.2000000000000001E-2</c:v>
                </c:pt>
                <c:pt idx="35" formatCode="General">
                  <c:v>0</c:v>
                </c:pt>
                <c:pt idx="36">
                  <c:v>5.7046979865771813E-2</c:v>
                </c:pt>
                <c:pt idx="37">
                  <c:v>5.1597051597051594E-2</c:v>
                </c:pt>
                <c:pt idx="38">
                  <c:v>4.1353383458646614E-2</c:v>
                </c:pt>
                <c:pt idx="39">
                  <c:v>4.3999999999999997E-2</c:v>
                </c:pt>
                <c:pt idx="40" formatCode="General">
                  <c:v>0</c:v>
                </c:pt>
                <c:pt idx="41">
                  <c:v>1.6778523489932886E-2</c:v>
                </c:pt>
                <c:pt idx="42">
                  <c:v>6.1425061425061427E-2</c:v>
                </c:pt>
                <c:pt idx="43">
                  <c:v>8.646616541353383E-2</c:v>
                </c:pt>
                <c:pt idx="44">
                  <c:v>2.8000000000000001E-2</c:v>
                </c:pt>
                <c:pt idx="45" formatCode="General">
                  <c:v>0</c:v>
                </c:pt>
                <c:pt idx="46">
                  <c:v>3.0201342281879196E-2</c:v>
                </c:pt>
                <c:pt idx="47">
                  <c:v>4.9140049140049137E-2</c:v>
                </c:pt>
                <c:pt idx="48">
                  <c:v>4.8872180451127817E-2</c:v>
                </c:pt>
                <c:pt idx="49">
                  <c:v>2.4E-2</c:v>
                </c:pt>
              </c:numCache>
            </c:numRef>
          </c:val>
          <c:extLst>
            <c:ext xmlns:c16="http://schemas.microsoft.com/office/drawing/2014/chart" uri="{C3380CC4-5D6E-409C-BE32-E72D297353CC}">
              <c16:uniqueId val="{00000014-FC98-444E-9338-3B1F126DA587}"/>
            </c:ext>
          </c:extLst>
        </c:ser>
        <c:ser>
          <c:idx val="2"/>
          <c:order val="1"/>
          <c:tx>
            <c:strRef>
              <c:f>'Q22A.自社の強みとなる技術 【ABCD】'!$T$6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FC98-444E-9338-3B1F126DA587}"/>
                </c:ext>
              </c:extLst>
            </c:dLbl>
            <c:dLbl>
              <c:idx val="5"/>
              <c:delete val="1"/>
              <c:extLst>
                <c:ext xmlns:c15="http://schemas.microsoft.com/office/drawing/2012/chart" uri="{CE6537A1-D6FC-4f65-9D91-7224C49458BB}"/>
                <c:ext xmlns:c16="http://schemas.microsoft.com/office/drawing/2014/chart" uri="{C3380CC4-5D6E-409C-BE32-E72D297353CC}">
                  <c16:uniqueId val="{00000016-FC98-444E-9338-3B1F126DA587}"/>
                </c:ext>
              </c:extLst>
            </c:dLbl>
            <c:dLbl>
              <c:idx val="10"/>
              <c:delete val="1"/>
              <c:extLst>
                <c:ext xmlns:c15="http://schemas.microsoft.com/office/drawing/2012/chart" uri="{CE6537A1-D6FC-4f65-9D91-7224C49458BB}"/>
                <c:ext xmlns:c16="http://schemas.microsoft.com/office/drawing/2014/chart" uri="{C3380CC4-5D6E-409C-BE32-E72D297353CC}">
                  <c16:uniqueId val="{00000017-FC98-444E-9338-3B1F126DA587}"/>
                </c:ext>
              </c:extLst>
            </c:dLbl>
            <c:dLbl>
              <c:idx val="15"/>
              <c:delete val="1"/>
              <c:extLst>
                <c:ext xmlns:c15="http://schemas.microsoft.com/office/drawing/2012/chart" uri="{CE6537A1-D6FC-4f65-9D91-7224C49458BB}"/>
                <c:ext xmlns:c16="http://schemas.microsoft.com/office/drawing/2014/chart" uri="{C3380CC4-5D6E-409C-BE32-E72D297353CC}">
                  <c16:uniqueId val="{00000018-FC98-444E-9338-3B1F126DA587}"/>
                </c:ext>
              </c:extLst>
            </c:dLbl>
            <c:dLbl>
              <c:idx val="20"/>
              <c:delete val="1"/>
              <c:extLst>
                <c:ext xmlns:c15="http://schemas.microsoft.com/office/drawing/2012/chart" uri="{CE6537A1-D6FC-4f65-9D91-7224C49458BB}"/>
                <c:ext xmlns:c16="http://schemas.microsoft.com/office/drawing/2014/chart" uri="{C3380CC4-5D6E-409C-BE32-E72D297353CC}">
                  <c16:uniqueId val="{00000019-FC98-444E-9338-3B1F126DA587}"/>
                </c:ext>
              </c:extLst>
            </c:dLbl>
            <c:dLbl>
              <c:idx val="25"/>
              <c:delete val="1"/>
              <c:extLst>
                <c:ext xmlns:c15="http://schemas.microsoft.com/office/drawing/2012/chart" uri="{CE6537A1-D6FC-4f65-9D91-7224C49458BB}"/>
                <c:ext xmlns:c16="http://schemas.microsoft.com/office/drawing/2014/chart" uri="{C3380CC4-5D6E-409C-BE32-E72D297353CC}">
                  <c16:uniqueId val="{0000001A-FC98-444E-9338-3B1F126DA587}"/>
                </c:ext>
              </c:extLst>
            </c:dLbl>
            <c:dLbl>
              <c:idx val="30"/>
              <c:delete val="1"/>
              <c:extLst>
                <c:ext xmlns:c15="http://schemas.microsoft.com/office/drawing/2012/chart" uri="{CE6537A1-D6FC-4f65-9D91-7224C49458BB}"/>
                <c:ext xmlns:c16="http://schemas.microsoft.com/office/drawing/2014/chart" uri="{C3380CC4-5D6E-409C-BE32-E72D297353CC}">
                  <c16:uniqueId val="{0000001B-FC98-444E-9338-3B1F126DA587}"/>
                </c:ext>
              </c:extLst>
            </c:dLbl>
            <c:dLbl>
              <c:idx val="35"/>
              <c:delete val="1"/>
              <c:extLst>
                <c:ext xmlns:c15="http://schemas.microsoft.com/office/drawing/2012/chart" uri="{CE6537A1-D6FC-4f65-9D91-7224C49458BB}"/>
                <c:ext xmlns:c16="http://schemas.microsoft.com/office/drawing/2014/chart" uri="{C3380CC4-5D6E-409C-BE32-E72D297353CC}">
                  <c16:uniqueId val="{0000001C-FC98-444E-9338-3B1F126DA587}"/>
                </c:ext>
              </c:extLst>
            </c:dLbl>
            <c:dLbl>
              <c:idx val="40"/>
              <c:delete val="1"/>
              <c:extLst>
                <c:ext xmlns:c15="http://schemas.microsoft.com/office/drawing/2012/chart" uri="{CE6537A1-D6FC-4f65-9D91-7224C49458BB}"/>
                <c:ext xmlns:c16="http://schemas.microsoft.com/office/drawing/2014/chart" uri="{C3380CC4-5D6E-409C-BE32-E72D297353CC}">
                  <c16:uniqueId val="{0000001D-FC98-444E-9338-3B1F126DA587}"/>
                </c:ext>
              </c:extLst>
            </c:dLbl>
            <c:dLbl>
              <c:idx val="45"/>
              <c:delete val="1"/>
              <c:extLst>
                <c:ext xmlns:c15="http://schemas.microsoft.com/office/drawing/2012/chart" uri="{CE6537A1-D6FC-4f65-9D91-7224C49458BB}"/>
                <c:ext xmlns:c16="http://schemas.microsoft.com/office/drawing/2014/chart" uri="{C3380CC4-5D6E-409C-BE32-E72D297353CC}">
                  <c16:uniqueId val="{0000001E-FC98-444E-9338-3B1F126DA587}"/>
                </c:ext>
              </c:extLst>
            </c:dLbl>
            <c:dLbl>
              <c:idx val="50"/>
              <c:delete val="1"/>
              <c:extLst>
                <c:ext xmlns:c15="http://schemas.microsoft.com/office/drawing/2012/chart" uri="{CE6537A1-D6FC-4f65-9D91-7224C49458BB}"/>
                <c:ext xmlns:c16="http://schemas.microsoft.com/office/drawing/2014/chart" uri="{C3380CC4-5D6E-409C-BE32-E72D297353CC}">
                  <c16:uniqueId val="{0000001F-FC98-444E-9338-3B1F126DA587}"/>
                </c:ext>
              </c:extLst>
            </c:dLbl>
            <c:dLbl>
              <c:idx val="55"/>
              <c:delete val="1"/>
              <c:extLst>
                <c:ext xmlns:c15="http://schemas.microsoft.com/office/drawing/2012/chart" uri="{CE6537A1-D6FC-4f65-9D91-7224C49458BB}"/>
                <c:ext xmlns:c16="http://schemas.microsoft.com/office/drawing/2014/chart" uri="{C3380CC4-5D6E-409C-BE32-E72D297353CC}">
                  <c16:uniqueId val="{00000020-FC98-444E-9338-3B1F126DA587}"/>
                </c:ext>
              </c:extLst>
            </c:dLbl>
            <c:dLbl>
              <c:idx val="60"/>
              <c:delete val="1"/>
              <c:extLst>
                <c:ext xmlns:c15="http://schemas.microsoft.com/office/drawing/2012/chart" uri="{CE6537A1-D6FC-4f65-9D91-7224C49458BB}"/>
                <c:ext xmlns:c16="http://schemas.microsoft.com/office/drawing/2014/chart" uri="{C3380CC4-5D6E-409C-BE32-E72D297353CC}">
                  <c16:uniqueId val="{00000021-FC98-444E-9338-3B1F126DA587}"/>
                </c:ext>
              </c:extLst>
            </c:dLbl>
            <c:dLbl>
              <c:idx val="65"/>
              <c:delete val="1"/>
              <c:extLst>
                <c:ext xmlns:c15="http://schemas.microsoft.com/office/drawing/2012/chart" uri="{CE6537A1-D6FC-4f65-9D91-7224C49458BB}"/>
                <c:ext xmlns:c16="http://schemas.microsoft.com/office/drawing/2014/chart" uri="{C3380CC4-5D6E-409C-BE32-E72D297353CC}">
                  <c16:uniqueId val="{00000022-FC98-444E-9338-3B1F126DA587}"/>
                </c:ext>
              </c:extLst>
            </c:dLbl>
            <c:dLbl>
              <c:idx val="70"/>
              <c:delete val="1"/>
              <c:extLst>
                <c:ext xmlns:c15="http://schemas.microsoft.com/office/drawing/2012/chart" uri="{CE6537A1-D6FC-4f65-9D91-7224C49458BB}"/>
                <c:ext xmlns:c16="http://schemas.microsoft.com/office/drawing/2014/chart" uri="{C3380CC4-5D6E-409C-BE32-E72D297353CC}">
                  <c16:uniqueId val="{00000023-FC98-444E-9338-3B1F126DA587}"/>
                </c:ext>
              </c:extLst>
            </c:dLbl>
            <c:dLbl>
              <c:idx val="75"/>
              <c:delete val="1"/>
              <c:extLst>
                <c:ext xmlns:c15="http://schemas.microsoft.com/office/drawing/2012/chart" uri="{CE6537A1-D6FC-4f65-9D91-7224C49458BB}"/>
                <c:ext xmlns:c16="http://schemas.microsoft.com/office/drawing/2014/chart" uri="{C3380CC4-5D6E-409C-BE32-E72D297353CC}">
                  <c16:uniqueId val="{00000024-FC98-444E-9338-3B1F126DA587}"/>
                </c:ext>
              </c:extLst>
            </c:dLbl>
            <c:dLbl>
              <c:idx val="80"/>
              <c:delete val="1"/>
              <c:extLst>
                <c:ext xmlns:c15="http://schemas.microsoft.com/office/drawing/2012/chart" uri="{CE6537A1-D6FC-4f65-9D91-7224C49458BB}"/>
                <c:ext xmlns:c16="http://schemas.microsoft.com/office/drawing/2014/chart" uri="{C3380CC4-5D6E-409C-BE32-E72D297353CC}">
                  <c16:uniqueId val="{00000025-FC98-444E-9338-3B1F126DA587}"/>
                </c:ext>
              </c:extLst>
            </c:dLbl>
            <c:dLbl>
              <c:idx val="85"/>
              <c:delete val="1"/>
              <c:extLst>
                <c:ext xmlns:c15="http://schemas.microsoft.com/office/drawing/2012/chart" uri="{CE6537A1-D6FC-4f65-9D91-7224C49458BB}"/>
                <c:ext xmlns:c16="http://schemas.microsoft.com/office/drawing/2014/chart" uri="{C3380CC4-5D6E-409C-BE32-E72D297353CC}">
                  <c16:uniqueId val="{00000026-FC98-444E-9338-3B1F126DA587}"/>
                </c:ext>
              </c:extLst>
            </c:dLbl>
            <c:dLbl>
              <c:idx val="90"/>
              <c:delete val="1"/>
              <c:extLst>
                <c:ext xmlns:c15="http://schemas.microsoft.com/office/drawing/2012/chart" uri="{CE6537A1-D6FC-4f65-9D91-7224C49458BB}"/>
                <c:ext xmlns:c16="http://schemas.microsoft.com/office/drawing/2014/chart" uri="{C3380CC4-5D6E-409C-BE32-E72D297353CC}">
                  <c16:uniqueId val="{00000027-FC98-444E-9338-3B1F126DA587}"/>
                </c:ext>
              </c:extLst>
            </c:dLbl>
            <c:dLbl>
              <c:idx val="95"/>
              <c:delete val="1"/>
              <c:extLst>
                <c:ext xmlns:c15="http://schemas.microsoft.com/office/drawing/2012/chart" uri="{CE6537A1-D6FC-4f65-9D91-7224C49458BB}"/>
                <c:ext xmlns:c16="http://schemas.microsoft.com/office/drawing/2014/chart" uri="{C3380CC4-5D6E-409C-BE32-E72D297353CC}">
                  <c16:uniqueId val="{00000028-FC98-444E-9338-3B1F126DA587}"/>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【ABCD】'!$R$7:$R$56</c:f>
              <c:strCache>
                <c:ptCount val="50"/>
                <c:pt idx="0">
                  <c:v>【 システムズエンジニアリング技術 】                </c:v>
                </c:pt>
                <c:pt idx="1">
                  <c:v>A.ユーザー企業（n=  77）</c:v>
                </c:pt>
                <c:pt idx="2">
                  <c:v>B.メーカー企業（n=132）</c:v>
                </c:pt>
                <c:pt idx="3">
                  <c:v>C.サブシステム提供企業（n=  95）</c:v>
                </c:pt>
                <c:pt idx="4">
                  <c:v>D.サービス提供企業（n=110）</c:v>
                </c:pt>
                <c:pt idx="5">
                  <c:v>【 デバイス技術 】                         </c:v>
                </c:pt>
                <c:pt idx="6">
                  <c:v>A.ユーザー企業（n=  44）</c:v>
                </c:pt>
                <c:pt idx="7">
                  <c:v>B.メーカー企業（n=  89）</c:v>
                </c:pt>
                <c:pt idx="8">
                  <c:v>C.サブシステム提供企業（n=  51）</c:v>
                </c:pt>
                <c:pt idx="9">
                  <c:v>D.サービス提供企業（n=  39）</c:v>
                </c:pt>
                <c:pt idx="10">
                  <c:v>【 無線通信・ネットワーク技術 】                  </c:v>
                </c:pt>
                <c:pt idx="11">
                  <c:v>A.ユーザー企業（n=  45）</c:v>
                </c:pt>
                <c:pt idx="12">
                  <c:v>B.メーカー企業（n=107）</c:v>
                </c:pt>
                <c:pt idx="13">
                  <c:v>C.サブシステム提供企業（n=  68）</c:v>
                </c:pt>
                <c:pt idx="14">
                  <c:v>D.サービス提供企業（n=  51）</c:v>
                </c:pt>
                <c:pt idx="15">
                  <c:v>【 IoTシステム構築技術 】                    </c:v>
                </c:pt>
                <c:pt idx="16">
                  <c:v>A.ユーザー企業（n=  59）</c:v>
                </c:pt>
                <c:pt idx="17">
                  <c:v>B.メーカー企業（n=129）</c:v>
                </c:pt>
                <c:pt idx="18">
                  <c:v>C.サブシステム提供企業（n=  59）</c:v>
                </c:pt>
                <c:pt idx="19">
                  <c:v>D.サービス提供企業（n=  60）</c:v>
                </c:pt>
                <c:pt idx="20">
                  <c:v>【 センサ技術 】                          </c:v>
                </c:pt>
                <c:pt idx="21">
                  <c:v>A.ユーザー企業（n=  47）</c:v>
                </c:pt>
                <c:pt idx="22">
                  <c:v>B.メーカー企業（n=  91）</c:v>
                </c:pt>
                <c:pt idx="23">
                  <c:v>C.サブシステム提供企業（n=  41）</c:v>
                </c:pt>
                <c:pt idx="24">
                  <c:v>D.サービス提供企業（n=  21）</c:v>
                </c:pt>
                <c:pt idx="25">
                  <c:v>【 サーバ／ストレージ技術（管理・運用を含む） 】          </c:v>
                </c:pt>
                <c:pt idx="26">
                  <c:v>A.ユーザー企業（n=  69）</c:v>
                </c:pt>
                <c:pt idx="27">
                  <c:v>B.メーカー企業（n=  42）</c:v>
                </c:pt>
                <c:pt idx="28">
                  <c:v>C.サブシステム提供企業（n=  41）</c:v>
                </c:pt>
                <c:pt idx="29">
                  <c:v>D.サービス提供企業（n=  60）</c:v>
                </c:pt>
                <c:pt idx="30">
                  <c:v>【 リアルタイム制御技術（ロボット技術） 】             </c:v>
                </c:pt>
                <c:pt idx="31">
                  <c:v>A.ユーザー企業（n=  40）</c:v>
                </c:pt>
                <c:pt idx="32">
                  <c:v>B.メーカー企業（n=  53）</c:v>
                </c:pt>
                <c:pt idx="33">
                  <c:v>C.サブシステム提供企業（n=  37）</c:v>
                </c:pt>
                <c:pt idx="34">
                  <c:v>D.サービス提供企業（n=  24）</c:v>
                </c:pt>
                <c:pt idx="35">
                  <c:v>【 モデリング技術（制御、システム、ユーザ、データ等） 】      </c:v>
                </c:pt>
                <c:pt idx="36">
                  <c:v>A.ユーザー企業（n=  41）</c:v>
                </c:pt>
                <c:pt idx="37">
                  <c:v>B.メーカー企業（n=  58）</c:v>
                </c:pt>
                <c:pt idx="38">
                  <c:v>C.サブシステム提供企業（n=  31）</c:v>
                </c:pt>
                <c:pt idx="39">
                  <c:v>D.サービス提供企業（n=  27）</c:v>
                </c:pt>
                <c:pt idx="40">
                  <c:v>【 画像・音声認識技術／合成技術 】                 </c:v>
                </c:pt>
                <c:pt idx="41">
                  <c:v>A.ユーザー企業（n=  27）</c:v>
                </c:pt>
                <c:pt idx="42">
                  <c:v>B.メーカー企業（n=  49）</c:v>
                </c:pt>
                <c:pt idx="43">
                  <c:v>C.サブシステム提供企業（n=  45）</c:v>
                </c:pt>
                <c:pt idx="44">
                  <c:v>D.サービス提供企業（n=  28）</c:v>
                </c:pt>
                <c:pt idx="45">
                  <c:v>【 AI（機械学習、ディープラーニング等）技術 】          </c:v>
                </c:pt>
                <c:pt idx="46">
                  <c:v>A.ユーザー企業（n=  42）</c:v>
                </c:pt>
                <c:pt idx="47">
                  <c:v>B.メーカー企業（n=  55）</c:v>
                </c:pt>
                <c:pt idx="48">
                  <c:v>C.サブシステム提供企業（n=  47）</c:v>
                </c:pt>
                <c:pt idx="49">
                  <c:v>D.サービス提供企業（n=  36）</c:v>
                </c:pt>
              </c:strCache>
            </c:strRef>
          </c:cat>
          <c:val>
            <c:numRef>
              <c:f>'Q22A.自社の強みとなる技術 【ABCD】'!$T$7:$T$56</c:f>
              <c:numCache>
                <c:formatCode>0.0%</c:formatCode>
                <c:ptCount val="50"/>
                <c:pt idx="0" formatCode="General">
                  <c:v>0</c:v>
                </c:pt>
                <c:pt idx="1">
                  <c:v>7.7181208053691275E-2</c:v>
                </c:pt>
                <c:pt idx="2">
                  <c:v>8.8452088452088448E-2</c:v>
                </c:pt>
                <c:pt idx="3">
                  <c:v>7.5187969924812026E-2</c:v>
                </c:pt>
                <c:pt idx="4">
                  <c:v>0.108</c:v>
                </c:pt>
                <c:pt idx="5" formatCode="General">
                  <c:v>0</c:v>
                </c:pt>
                <c:pt idx="6">
                  <c:v>3.0201342281879196E-2</c:v>
                </c:pt>
                <c:pt idx="7">
                  <c:v>5.896805896805897E-2</c:v>
                </c:pt>
                <c:pt idx="8">
                  <c:v>4.5112781954887216E-2</c:v>
                </c:pt>
                <c:pt idx="9">
                  <c:v>2.8000000000000001E-2</c:v>
                </c:pt>
                <c:pt idx="10" formatCode="General">
                  <c:v>0</c:v>
                </c:pt>
                <c:pt idx="11">
                  <c:v>4.6979865771812082E-2</c:v>
                </c:pt>
                <c:pt idx="12">
                  <c:v>9.0909090909090912E-2</c:v>
                </c:pt>
                <c:pt idx="13">
                  <c:v>6.0150375939849621E-2</c:v>
                </c:pt>
                <c:pt idx="14">
                  <c:v>5.1999999999999998E-2</c:v>
                </c:pt>
                <c:pt idx="15" formatCode="General">
                  <c:v>0</c:v>
                </c:pt>
                <c:pt idx="16">
                  <c:v>9.7315436241610737E-2</c:v>
                </c:pt>
                <c:pt idx="17">
                  <c:v>0.10073710073710074</c:v>
                </c:pt>
                <c:pt idx="18">
                  <c:v>7.5187969924812026E-2</c:v>
                </c:pt>
                <c:pt idx="19">
                  <c:v>7.5999999999999998E-2</c:v>
                </c:pt>
                <c:pt idx="20" formatCode="General">
                  <c:v>0</c:v>
                </c:pt>
                <c:pt idx="21">
                  <c:v>6.7114093959731544E-2</c:v>
                </c:pt>
                <c:pt idx="22">
                  <c:v>8.5995085995085999E-2</c:v>
                </c:pt>
                <c:pt idx="23">
                  <c:v>6.7669172932330823E-2</c:v>
                </c:pt>
                <c:pt idx="24">
                  <c:v>3.5999999999999997E-2</c:v>
                </c:pt>
                <c:pt idx="25" formatCode="General">
                  <c:v>0</c:v>
                </c:pt>
                <c:pt idx="26">
                  <c:v>7.3825503355704702E-2</c:v>
                </c:pt>
                <c:pt idx="27">
                  <c:v>3.9312039312039311E-2</c:v>
                </c:pt>
                <c:pt idx="28">
                  <c:v>8.2706766917293228E-2</c:v>
                </c:pt>
                <c:pt idx="29">
                  <c:v>0.1</c:v>
                </c:pt>
                <c:pt idx="30" formatCode="General">
                  <c:v>0</c:v>
                </c:pt>
                <c:pt idx="31">
                  <c:v>4.3624161073825503E-2</c:v>
                </c:pt>
                <c:pt idx="32">
                  <c:v>4.6683046683046681E-2</c:v>
                </c:pt>
                <c:pt idx="33">
                  <c:v>4.8872180451127817E-2</c:v>
                </c:pt>
                <c:pt idx="34">
                  <c:v>4.3999999999999997E-2</c:v>
                </c:pt>
                <c:pt idx="35" formatCode="General">
                  <c:v>0</c:v>
                </c:pt>
                <c:pt idx="36">
                  <c:v>4.6979865771812082E-2</c:v>
                </c:pt>
                <c:pt idx="37">
                  <c:v>4.4226044226044224E-2</c:v>
                </c:pt>
                <c:pt idx="38">
                  <c:v>4.5112781954887216E-2</c:v>
                </c:pt>
                <c:pt idx="39">
                  <c:v>0.04</c:v>
                </c:pt>
                <c:pt idx="40" formatCode="General">
                  <c:v>0</c:v>
                </c:pt>
                <c:pt idx="41">
                  <c:v>2.6845637583892617E-2</c:v>
                </c:pt>
                <c:pt idx="42">
                  <c:v>3.9312039312039311E-2</c:v>
                </c:pt>
                <c:pt idx="43">
                  <c:v>4.5112781954887216E-2</c:v>
                </c:pt>
                <c:pt idx="44">
                  <c:v>0.06</c:v>
                </c:pt>
                <c:pt idx="45" formatCode="General">
                  <c:v>0</c:v>
                </c:pt>
                <c:pt idx="46">
                  <c:v>6.7114093959731544E-2</c:v>
                </c:pt>
                <c:pt idx="47">
                  <c:v>4.4226044226044224E-2</c:v>
                </c:pt>
                <c:pt idx="48">
                  <c:v>6.7669172932330823E-2</c:v>
                </c:pt>
                <c:pt idx="49">
                  <c:v>0.06</c:v>
                </c:pt>
              </c:numCache>
            </c:numRef>
          </c:val>
          <c:extLst>
            <c:ext xmlns:c16="http://schemas.microsoft.com/office/drawing/2014/chart" uri="{C3380CC4-5D6E-409C-BE32-E72D297353CC}">
              <c16:uniqueId val="{00000029-FC98-444E-9338-3B1F126DA587}"/>
            </c:ext>
          </c:extLst>
        </c:ser>
        <c:ser>
          <c:idx val="1"/>
          <c:order val="2"/>
          <c:tx>
            <c:strRef>
              <c:f>'Q22A.自社の強みとなる技術 【ABCD】'!$U$6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FC98-444E-9338-3B1F126DA587}"/>
                </c:ext>
              </c:extLst>
            </c:dLbl>
            <c:dLbl>
              <c:idx val="5"/>
              <c:delete val="1"/>
              <c:extLst>
                <c:ext xmlns:c15="http://schemas.microsoft.com/office/drawing/2012/chart" uri="{CE6537A1-D6FC-4f65-9D91-7224C49458BB}"/>
                <c:ext xmlns:c16="http://schemas.microsoft.com/office/drawing/2014/chart" uri="{C3380CC4-5D6E-409C-BE32-E72D297353CC}">
                  <c16:uniqueId val="{0000002B-FC98-444E-9338-3B1F126DA587}"/>
                </c:ext>
              </c:extLst>
            </c:dLbl>
            <c:dLbl>
              <c:idx val="6"/>
              <c:delete val="1"/>
              <c:extLst>
                <c:ext xmlns:c15="http://schemas.microsoft.com/office/drawing/2012/chart" uri="{CE6537A1-D6FC-4f65-9D91-7224C49458BB}"/>
                <c:ext xmlns:c16="http://schemas.microsoft.com/office/drawing/2014/chart" uri="{C3380CC4-5D6E-409C-BE32-E72D297353CC}">
                  <c16:uniqueId val="{00000043-FC98-444E-9338-3B1F126DA587}"/>
                </c:ext>
              </c:extLst>
            </c:dLbl>
            <c:dLbl>
              <c:idx val="10"/>
              <c:delete val="1"/>
              <c:extLst>
                <c:ext xmlns:c15="http://schemas.microsoft.com/office/drawing/2012/chart" uri="{CE6537A1-D6FC-4f65-9D91-7224C49458BB}"/>
                <c:ext xmlns:c16="http://schemas.microsoft.com/office/drawing/2014/chart" uri="{C3380CC4-5D6E-409C-BE32-E72D297353CC}">
                  <c16:uniqueId val="{0000002C-FC98-444E-9338-3B1F126DA587}"/>
                </c:ext>
              </c:extLst>
            </c:dLbl>
            <c:dLbl>
              <c:idx val="15"/>
              <c:delete val="1"/>
              <c:extLst>
                <c:ext xmlns:c15="http://schemas.microsoft.com/office/drawing/2012/chart" uri="{CE6537A1-D6FC-4f65-9D91-7224C49458BB}"/>
                <c:ext xmlns:c16="http://schemas.microsoft.com/office/drawing/2014/chart" uri="{C3380CC4-5D6E-409C-BE32-E72D297353CC}">
                  <c16:uniqueId val="{0000002D-FC98-444E-9338-3B1F126DA587}"/>
                </c:ext>
              </c:extLst>
            </c:dLbl>
            <c:dLbl>
              <c:idx val="20"/>
              <c:delete val="1"/>
              <c:extLst>
                <c:ext xmlns:c15="http://schemas.microsoft.com/office/drawing/2012/chart" uri="{CE6537A1-D6FC-4f65-9D91-7224C49458BB}"/>
                <c:ext xmlns:c16="http://schemas.microsoft.com/office/drawing/2014/chart" uri="{C3380CC4-5D6E-409C-BE32-E72D297353CC}">
                  <c16:uniqueId val="{0000002E-FC98-444E-9338-3B1F126DA587}"/>
                </c:ext>
              </c:extLst>
            </c:dLbl>
            <c:dLbl>
              <c:idx val="21"/>
              <c:delete val="1"/>
              <c:extLst>
                <c:ext xmlns:c15="http://schemas.microsoft.com/office/drawing/2012/chart" uri="{CE6537A1-D6FC-4f65-9D91-7224C49458BB}"/>
                <c:ext xmlns:c16="http://schemas.microsoft.com/office/drawing/2014/chart" uri="{C3380CC4-5D6E-409C-BE32-E72D297353CC}">
                  <c16:uniqueId val="{00000045-FC98-444E-9338-3B1F126DA587}"/>
                </c:ext>
              </c:extLst>
            </c:dLbl>
            <c:dLbl>
              <c:idx val="24"/>
              <c:delete val="1"/>
              <c:extLst>
                <c:ext xmlns:c15="http://schemas.microsoft.com/office/drawing/2012/chart" uri="{CE6537A1-D6FC-4f65-9D91-7224C49458BB}"/>
                <c:ext xmlns:c16="http://schemas.microsoft.com/office/drawing/2014/chart" uri="{C3380CC4-5D6E-409C-BE32-E72D297353CC}">
                  <c16:uniqueId val="{00000044-FC98-444E-9338-3B1F126DA587}"/>
                </c:ext>
              </c:extLst>
            </c:dLbl>
            <c:dLbl>
              <c:idx val="25"/>
              <c:delete val="1"/>
              <c:extLst>
                <c:ext xmlns:c15="http://schemas.microsoft.com/office/drawing/2012/chart" uri="{CE6537A1-D6FC-4f65-9D91-7224C49458BB}"/>
                <c:ext xmlns:c16="http://schemas.microsoft.com/office/drawing/2014/chart" uri="{C3380CC4-5D6E-409C-BE32-E72D297353CC}">
                  <c16:uniqueId val="{0000002F-FC98-444E-9338-3B1F126DA587}"/>
                </c:ext>
              </c:extLst>
            </c:dLbl>
            <c:dLbl>
              <c:idx val="30"/>
              <c:delete val="1"/>
              <c:extLst>
                <c:ext xmlns:c15="http://schemas.microsoft.com/office/drawing/2012/chart" uri="{CE6537A1-D6FC-4f65-9D91-7224C49458BB}"/>
                <c:ext xmlns:c16="http://schemas.microsoft.com/office/drawing/2014/chart" uri="{C3380CC4-5D6E-409C-BE32-E72D297353CC}">
                  <c16:uniqueId val="{00000030-FC98-444E-9338-3B1F126DA587}"/>
                </c:ext>
              </c:extLst>
            </c:dLbl>
            <c:dLbl>
              <c:idx val="34"/>
              <c:delete val="1"/>
              <c:extLst>
                <c:ext xmlns:c15="http://schemas.microsoft.com/office/drawing/2012/chart" uri="{CE6537A1-D6FC-4f65-9D91-7224C49458BB}"/>
                <c:ext xmlns:c16="http://schemas.microsoft.com/office/drawing/2014/chart" uri="{C3380CC4-5D6E-409C-BE32-E72D297353CC}">
                  <c16:uniqueId val="{00000047-FC98-444E-9338-3B1F126DA587}"/>
                </c:ext>
              </c:extLst>
            </c:dLbl>
            <c:dLbl>
              <c:idx val="35"/>
              <c:delete val="1"/>
              <c:extLst>
                <c:ext xmlns:c15="http://schemas.microsoft.com/office/drawing/2012/chart" uri="{CE6537A1-D6FC-4f65-9D91-7224C49458BB}"/>
                <c:ext xmlns:c16="http://schemas.microsoft.com/office/drawing/2014/chart" uri="{C3380CC4-5D6E-409C-BE32-E72D297353CC}">
                  <c16:uniqueId val="{00000031-FC98-444E-9338-3B1F126DA587}"/>
                </c:ext>
              </c:extLst>
            </c:dLbl>
            <c:dLbl>
              <c:idx val="39"/>
              <c:delete val="1"/>
              <c:extLst>
                <c:ext xmlns:c15="http://schemas.microsoft.com/office/drawing/2012/chart" uri="{CE6537A1-D6FC-4f65-9D91-7224C49458BB}"/>
                <c:ext xmlns:c16="http://schemas.microsoft.com/office/drawing/2014/chart" uri="{C3380CC4-5D6E-409C-BE32-E72D297353CC}">
                  <c16:uniqueId val="{00000046-FC98-444E-9338-3B1F126DA587}"/>
                </c:ext>
              </c:extLst>
            </c:dLbl>
            <c:dLbl>
              <c:idx val="40"/>
              <c:delete val="1"/>
              <c:extLst>
                <c:ext xmlns:c15="http://schemas.microsoft.com/office/drawing/2012/chart" uri="{CE6537A1-D6FC-4f65-9D91-7224C49458BB}"/>
                <c:ext xmlns:c16="http://schemas.microsoft.com/office/drawing/2014/chart" uri="{C3380CC4-5D6E-409C-BE32-E72D297353CC}">
                  <c16:uniqueId val="{00000032-FC98-444E-9338-3B1F126DA587}"/>
                </c:ext>
              </c:extLst>
            </c:dLbl>
            <c:dLbl>
              <c:idx val="42"/>
              <c:delete val="1"/>
              <c:extLst>
                <c:ext xmlns:c15="http://schemas.microsoft.com/office/drawing/2012/chart" uri="{CE6537A1-D6FC-4f65-9D91-7224C49458BB}"/>
                <c:ext xmlns:c16="http://schemas.microsoft.com/office/drawing/2014/chart" uri="{C3380CC4-5D6E-409C-BE32-E72D297353CC}">
                  <c16:uniqueId val="{00000048-FC98-444E-9338-3B1F126DA587}"/>
                </c:ext>
              </c:extLst>
            </c:dLbl>
            <c:dLbl>
              <c:idx val="45"/>
              <c:delete val="1"/>
              <c:extLst>
                <c:ext xmlns:c15="http://schemas.microsoft.com/office/drawing/2012/chart" uri="{CE6537A1-D6FC-4f65-9D91-7224C49458BB}"/>
                <c:ext xmlns:c16="http://schemas.microsoft.com/office/drawing/2014/chart" uri="{C3380CC4-5D6E-409C-BE32-E72D297353CC}">
                  <c16:uniqueId val="{00000033-FC98-444E-9338-3B1F126DA587}"/>
                </c:ext>
              </c:extLst>
            </c:dLbl>
            <c:dLbl>
              <c:idx val="50"/>
              <c:delete val="1"/>
              <c:extLst>
                <c:ext xmlns:c15="http://schemas.microsoft.com/office/drawing/2012/chart" uri="{CE6537A1-D6FC-4f65-9D91-7224C49458BB}"/>
                <c:ext xmlns:c16="http://schemas.microsoft.com/office/drawing/2014/chart" uri="{C3380CC4-5D6E-409C-BE32-E72D297353CC}">
                  <c16:uniqueId val="{00000034-FC98-444E-9338-3B1F126DA587}"/>
                </c:ext>
              </c:extLst>
            </c:dLbl>
            <c:dLbl>
              <c:idx val="55"/>
              <c:delete val="1"/>
              <c:extLst>
                <c:ext xmlns:c15="http://schemas.microsoft.com/office/drawing/2012/chart" uri="{CE6537A1-D6FC-4f65-9D91-7224C49458BB}"/>
                <c:ext xmlns:c16="http://schemas.microsoft.com/office/drawing/2014/chart" uri="{C3380CC4-5D6E-409C-BE32-E72D297353CC}">
                  <c16:uniqueId val="{00000035-FC98-444E-9338-3B1F126DA587}"/>
                </c:ext>
              </c:extLst>
            </c:dLbl>
            <c:dLbl>
              <c:idx val="60"/>
              <c:delete val="1"/>
              <c:extLst>
                <c:ext xmlns:c15="http://schemas.microsoft.com/office/drawing/2012/chart" uri="{CE6537A1-D6FC-4f65-9D91-7224C49458BB}"/>
                <c:ext xmlns:c16="http://schemas.microsoft.com/office/drawing/2014/chart" uri="{C3380CC4-5D6E-409C-BE32-E72D297353CC}">
                  <c16:uniqueId val="{00000036-FC98-444E-9338-3B1F126DA587}"/>
                </c:ext>
              </c:extLst>
            </c:dLbl>
            <c:dLbl>
              <c:idx val="65"/>
              <c:delete val="1"/>
              <c:extLst>
                <c:ext xmlns:c15="http://schemas.microsoft.com/office/drawing/2012/chart" uri="{CE6537A1-D6FC-4f65-9D91-7224C49458BB}"/>
                <c:ext xmlns:c16="http://schemas.microsoft.com/office/drawing/2014/chart" uri="{C3380CC4-5D6E-409C-BE32-E72D297353CC}">
                  <c16:uniqueId val="{00000037-FC98-444E-9338-3B1F126DA587}"/>
                </c:ext>
              </c:extLst>
            </c:dLbl>
            <c:dLbl>
              <c:idx val="70"/>
              <c:delete val="1"/>
              <c:extLst>
                <c:ext xmlns:c15="http://schemas.microsoft.com/office/drawing/2012/chart" uri="{CE6537A1-D6FC-4f65-9D91-7224C49458BB}"/>
                <c:ext xmlns:c16="http://schemas.microsoft.com/office/drawing/2014/chart" uri="{C3380CC4-5D6E-409C-BE32-E72D297353CC}">
                  <c16:uniqueId val="{00000038-FC98-444E-9338-3B1F126DA587}"/>
                </c:ext>
              </c:extLst>
            </c:dLbl>
            <c:dLbl>
              <c:idx val="75"/>
              <c:delete val="1"/>
              <c:extLst>
                <c:ext xmlns:c15="http://schemas.microsoft.com/office/drawing/2012/chart" uri="{CE6537A1-D6FC-4f65-9D91-7224C49458BB}"/>
                <c:ext xmlns:c16="http://schemas.microsoft.com/office/drawing/2014/chart" uri="{C3380CC4-5D6E-409C-BE32-E72D297353CC}">
                  <c16:uniqueId val="{00000039-FC98-444E-9338-3B1F126DA587}"/>
                </c:ext>
              </c:extLst>
            </c:dLbl>
            <c:dLbl>
              <c:idx val="80"/>
              <c:delete val="1"/>
              <c:extLst>
                <c:ext xmlns:c15="http://schemas.microsoft.com/office/drawing/2012/chart" uri="{CE6537A1-D6FC-4f65-9D91-7224C49458BB}"/>
                <c:ext xmlns:c16="http://schemas.microsoft.com/office/drawing/2014/chart" uri="{C3380CC4-5D6E-409C-BE32-E72D297353CC}">
                  <c16:uniqueId val="{0000003A-FC98-444E-9338-3B1F126DA587}"/>
                </c:ext>
              </c:extLst>
            </c:dLbl>
            <c:dLbl>
              <c:idx val="85"/>
              <c:delete val="1"/>
              <c:extLst>
                <c:ext xmlns:c15="http://schemas.microsoft.com/office/drawing/2012/chart" uri="{CE6537A1-D6FC-4f65-9D91-7224C49458BB}"/>
                <c:ext xmlns:c16="http://schemas.microsoft.com/office/drawing/2014/chart" uri="{C3380CC4-5D6E-409C-BE32-E72D297353CC}">
                  <c16:uniqueId val="{0000003B-FC98-444E-9338-3B1F126DA587}"/>
                </c:ext>
              </c:extLst>
            </c:dLbl>
            <c:dLbl>
              <c:idx val="90"/>
              <c:delete val="1"/>
              <c:extLst>
                <c:ext xmlns:c15="http://schemas.microsoft.com/office/drawing/2012/chart" uri="{CE6537A1-D6FC-4f65-9D91-7224C49458BB}"/>
                <c:ext xmlns:c16="http://schemas.microsoft.com/office/drawing/2014/chart" uri="{C3380CC4-5D6E-409C-BE32-E72D297353CC}">
                  <c16:uniqueId val="{0000003C-FC98-444E-9338-3B1F126DA587}"/>
                </c:ext>
              </c:extLst>
            </c:dLbl>
            <c:dLbl>
              <c:idx val="95"/>
              <c:delete val="1"/>
              <c:extLst>
                <c:ext xmlns:c15="http://schemas.microsoft.com/office/drawing/2012/chart" uri="{CE6537A1-D6FC-4f65-9D91-7224C49458BB}"/>
                <c:ext xmlns:c16="http://schemas.microsoft.com/office/drawing/2014/chart" uri="{C3380CC4-5D6E-409C-BE32-E72D297353CC}">
                  <c16:uniqueId val="{0000003D-FC98-444E-9338-3B1F126DA587}"/>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 【ABCD】'!$R$7:$R$56</c:f>
              <c:strCache>
                <c:ptCount val="50"/>
                <c:pt idx="0">
                  <c:v>【 システムズエンジニアリング技術 】                </c:v>
                </c:pt>
                <c:pt idx="1">
                  <c:v>A.ユーザー企業（n=  77）</c:v>
                </c:pt>
                <c:pt idx="2">
                  <c:v>B.メーカー企業（n=132）</c:v>
                </c:pt>
                <c:pt idx="3">
                  <c:v>C.サブシステム提供企業（n=  95）</c:v>
                </c:pt>
                <c:pt idx="4">
                  <c:v>D.サービス提供企業（n=110）</c:v>
                </c:pt>
                <c:pt idx="5">
                  <c:v>【 デバイス技術 】                         </c:v>
                </c:pt>
                <c:pt idx="6">
                  <c:v>A.ユーザー企業（n=  44）</c:v>
                </c:pt>
                <c:pt idx="7">
                  <c:v>B.メーカー企業（n=  89）</c:v>
                </c:pt>
                <c:pt idx="8">
                  <c:v>C.サブシステム提供企業（n=  51）</c:v>
                </c:pt>
                <c:pt idx="9">
                  <c:v>D.サービス提供企業（n=  39）</c:v>
                </c:pt>
                <c:pt idx="10">
                  <c:v>【 無線通信・ネットワーク技術 】                  </c:v>
                </c:pt>
                <c:pt idx="11">
                  <c:v>A.ユーザー企業（n=  45）</c:v>
                </c:pt>
                <c:pt idx="12">
                  <c:v>B.メーカー企業（n=107）</c:v>
                </c:pt>
                <c:pt idx="13">
                  <c:v>C.サブシステム提供企業（n=  68）</c:v>
                </c:pt>
                <c:pt idx="14">
                  <c:v>D.サービス提供企業（n=  51）</c:v>
                </c:pt>
                <c:pt idx="15">
                  <c:v>【 IoTシステム構築技術 】                    </c:v>
                </c:pt>
                <c:pt idx="16">
                  <c:v>A.ユーザー企業（n=  59）</c:v>
                </c:pt>
                <c:pt idx="17">
                  <c:v>B.メーカー企業（n=129）</c:v>
                </c:pt>
                <c:pt idx="18">
                  <c:v>C.サブシステム提供企業（n=  59）</c:v>
                </c:pt>
                <c:pt idx="19">
                  <c:v>D.サービス提供企業（n=  60）</c:v>
                </c:pt>
                <c:pt idx="20">
                  <c:v>【 センサ技術 】                          </c:v>
                </c:pt>
                <c:pt idx="21">
                  <c:v>A.ユーザー企業（n=  47）</c:v>
                </c:pt>
                <c:pt idx="22">
                  <c:v>B.メーカー企業（n=  91）</c:v>
                </c:pt>
                <c:pt idx="23">
                  <c:v>C.サブシステム提供企業（n=  41）</c:v>
                </c:pt>
                <c:pt idx="24">
                  <c:v>D.サービス提供企業（n=  21）</c:v>
                </c:pt>
                <c:pt idx="25">
                  <c:v>【 サーバ／ストレージ技術（管理・運用を含む） 】          </c:v>
                </c:pt>
                <c:pt idx="26">
                  <c:v>A.ユーザー企業（n=  69）</c:v>
                </c:pt>
                <c:pt idx="27">
                  <c:v>B.メーカー企業（n=  42）</c:v>
                </c:pt>
                <c:pt idx="28">
                  <c:v>C.サブシステム提供企業（n=  41）</c:v>
                </c:pt>
                <c:pt idx="29">
                  <c:v>D.サービス提供企業（n=  60）</c:v>
                </c:pt>
                <c:pt idx="30">
                  <c:v>【 リアルタイム制御技術（ロボット技術） 】             </c:v>
                </c:pt>
                <c:pt idx="31">
                  <c:v>A.ユーザー企業（n=  40）</c:v>
                </c:pt>
                <c:pt idx="32">
                  <c:v>B.メーカー企業（n=  53）</c:v>
                </c:pt>
                <c:pt idx="33">
                  <c:v>C.サブシステム提供企業（n=  37）</c:v>
                </c:pt>
                <c:pt idx="34">
                  <c:v>D.サービス提供企業（n=  24）</c:v>
                </c:pt>
                <c:pt idx="35">
                  <c:v>【 モデリング技術（制御、システム、ユーザ、データ等） 】      </c:v>
                </c:pt>
                <c:pt idx="36">
                  <c:v>A.ユーザー企業（n=  41）</c:v>
                </c:pt>
                <c:pt idx="37">
                  <c:v>B.メーカー企業（n=  58）</c:v>
                </c:pt>
                <c:pt idx="38">
                  <c:v>C.サブシステム提供企業（n=  31）</c:v>
                </c:pt>
                <c:pt idx="39">
                  <c:v>D.サービス提供企業（n=  27）</c:v>
                </c:pt>
                <c:pt idx="40">
                  <c:v>【 画像・音声認識技術／合成技術 】                 </c:v>
                </c:pt>
                <c:pt idx="41">
                  <c:v>A.ユーザー企業（n=  27）</c:v>
                </c:pt>
                <c:pt idx="42">
                  <c:v>B.メーカー企業（n=  49）</c:v>
                </c:pt>
                <c:pt idx="43">
                  <c:v>C.サブシステム提供企業（n=  45）</c:v>
                </c:pt>
                <c:pt idx="44">
                  <c:v>D.サービス提供企業（n=  28）</c:v>
                </c:pt>
                <c:pt idx="45">
                  <c:v>【 AI（機械学習、ディープラーニング等）技術 】          </c:v>
                </c:pt>
                <c:pt idx="46">
                  <c:v>A.ユーザー企業（n=  42）</c:v>
                </c:pt>
                <c:pt idx="47">
                  <c:v>B.メーカー企業（n=  55）</c:v>
                </c:pt>
                <c:pt idx="48">
                  <c:v>C.サブシステム提供企業（n=  47）</c:v>
                </c:pt>
                <c:pt idx="49">
                  <c:v>D.サービス提供企業（n=  36）</c:v>
                </c:pt>
              </c:strCache>
            </c:strRef>
          </c:cat>
          <c:val>
            <c:numRef>
              <c:f>'Q22A.自社の強みとなる技術 【ABCD】'!$U$7:$U$56</c:f>
              <c:numCache>
                <c:formatCode>0.0%</c:formatCode>
                <c:ptCount val="50"/>
                <c:pt idx="0" formatCode="General">
                  <c:v>0</c:v>
                </c:pt>
                <c:pt idx="1">
                  <c:v>7.0469798657718116E-2</c:v>
                </c:pt>
                <c:pt idx="2">
                  <c:v>8.5995085995085999E-2</c:v>
                </c:pt>
                <c:pt idx="3">
                  <c:v>9.7744360902255634E-2</c:v>
                </c:pt>
                <c:pt idx="4">
                  <c:v>9.6000000000000002E-2</c:v>
                </c:pt>
                <c:pt idx="5" formatCode="General">
                  <c:v>0</c:v>
                </c:pt>
                <c:pt idx="6">
                  <c:v>1.3422818791946308E-2</c:v>
                </c:pt>
                <c:pt idx="7">
                  <c:v>4.9140049140049137E-2</c:v>
                </c:pt>
                <c:pt idx="8">
                  <c:v>3.007518796992481E-2</c:v>
                </c:pt>
                <c:pt idx="9">
                  <c:v>4.3999999999999997E-2</c:v>
                </c:pt>
                <c:pt idx="10" formatCode="General">
                  <c:v>0</c:v>
                </c:pt>
                <c:pt idx="11">
                  <c:v>3.0201342281879196E-2</c:v>
                </c:pt>
                <c:pt idx="12">
                  <c:v>7.3710073710073709E-2</c:v>
                </c:pt>
                <c:pt idx="13">
                  <c:v>6.0150375939849621E-2</c:v>
                </c:pt>
                <c:pt idx="14">
                  <c:v>5.6000000000000001E-2</c:v>
                </c:pt>
                <c:pt idx="15" formatCode="General">
                  <c:v>0</c:v>
                </c:pt>
                <c:pt idx="16">
                  <c:v>4.0268456375838924E-2</c:v>
                </c:pt>
                <c:pt idx="17">
                  <c:v>9.0909090909090912E-2</c:v>
                </c:pt>
                <c:pt idx="18">
                  <c:v>7.1428571428571425E-2</c:v>
                </c:pt>
                <c:pt idx="19">
                  <c:v>7.1999999999999995E-2</c:v>
                </c:pt>
                <c:pt idx="20" formatCode="General">
                  <c:v>0</c:v>
                </c:pt>
                <c:pt idx="21">
                  <c:v>2.3489932885906041E-2</c:v>
                </c:pt>
                <c:pt idx="22">
                  <c:v>4.4226044226044224E-2</c:v>
                </c:pt>
                <c:pt idx="23">
                  <c:v>4.1353383458646614E-2</c:v>
                </c:pt>
                <c:pt idx="24">
                  <c:v>0.02</c:v>
                </c:pt>
                <c:pt idx="25" formatCode="General">
                  <c:v>0</c:v>
                </c:pt>
                <c:pt idx="26">
                  <c:v>6.3758389261744972E-2</c:v>
                </c:pt>
                <c:pt idx="27">
                  <c:v>4.4226044226044224E-2</c:v>
                </c:pt>
                <c:pt idx="28">
                  <c:v>4.1353383458646614E-2</c:v>
                </c:pt>
                <c:pt idx="29">
                  <c:v>0.06</c:v>
                </c:pt>
                <c:pt idx="30" formatCode="General">
                  <c:v>0</c:v>
                </c:pt>
                <c:pt idx="31">
                  <c:v>2.6845637583892617E-2</c:v>
                </c:pt>
                <c:pt idx="32">
                  <c:v>2.9484029484029485E-2</c:v>
                </c:pt>
                <c:pt idx="33">
                  <c:v>4.5112781954887216E-2</c:v>
                </c:pt>
                <c:pt idx="34">
                  <c:v>0.02</c:v>
                </c:pt>
                <c:pt idx="35" formatCode="General">
                  <c:v>0</c:v>
                </c:pt>
                <c:pt idx="36">
                  <c:v>3.3557046979865772E-2</c:v>
                </c:pt>
                <c:pt idx="37">
                  <c:v>4.6683046683046681E-2</c:v>
                </c:pt>
                <c:pt idx="38">
                  <c:v>3.007518796992481E-2</c:v>
                </c:pt>
                <c:pt idx="39">
                  <c:v>2.4E-2</c:v>
                </c:pt>
                <c:pt idx="40" formatCode="General">
                  <c:v>0</c:v>
                </c:pt>
                <c:pt idx="41">
                  <c:v>4.6979865771812082E-2</c:v>
                </c:pt>
                <c:pt idx="42">
                  <c:v>1.9656019656019656E-2</c:v>
                </c:pt>
                <c:pt idx="43">
                  <c:v>3.7593984962406013E-2</c:v>
                </c:pt>
                <c:pt idx="44">
                  <c:v>2.4E-2</c:v>
                </c:pt>
                <c:pt idx="45" formatCode="General">
                  <c:v>0</c:v>
                </c:pt>
                <c:pt idx="46">
                  <c:v>4.3624161073825503E-2</c:v>
                </c:pt>
                <c:pt idx="47">
                  <c:v>4.1769041769041768E-2</c:v>
                </c:pt>
                <c:pt idx="48">
                  <c:v>6.0150375939849621E-2</c:v>
                </c:pt>
                <c:pt idx="49">
                  <c:v>0.06</c:v>
                </c:pt>
              </c:numCache>
            </c:numRef>
          </c:val>
          <c:extLst>
            <c:ext xmlns:c16="http://schemas.microsoft.com/office/drawing/2014/chart" uri="{C3380CC4-5D6E-409C-BE32-E72D297353CC}">
              <c16:uniqueId val="{0000003E-FC98-444E-9338-3B1F126DA587}"/>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'Q22A.自社の強みとなる技術（従業員別）'!$J$93</c:f>
          <c:strCache>
            <c:ptCount val="1"/>
            <c:pt idx="0">
              <c:v>20人以下 (N=559)
21人以上100人以下 (N=506)
101人以上 (N=321)</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'Q22A.自社の強みとなる技術（従業員別）'!$R$47:$R$86</c:f>
              <c:strCache>
                <c:ptCount val="40"/>
                <c:pt idx="0">
                  <c:v>【 ビッグデータの収集・分析・解析技術 】        </c:v>
                </c:pt>
                <c:pt idx="1">
                  <c:v>20人以下（n=47）</c:v>
                </c:pt>
                <c:pt idx="2">
                  <c:v>21人以上100人以下（n=55）</c:v>
                </c:pt>
                <c:pt idx="3">
                  <c:v>101人以上（n=44）</c:v>
                </c:pt>
                <c:pt idx="4">
                  <c:v>【 セーフティ及びセキュリティ技術 】          </c:v>
                </c:pt>
                <c:pt idx="5">
                  <c:v>20人以下（n=85）</c:v>
                </c:pt>
                <c:pt idx="6">
                  <c:v>21人以上100人以下（n=57）</c:v>
                </c:pt>
                <c:pt idx="7">
                  <c:v>101人以上（n=46）</c:v>
                </c:pt>
                <c:pt idx="8">
                  <c:v>【 アジャイル開発技術 】                </c:v>
                </c:pt>
                <c:pt idx="9">
                  <c:v>20人以下（n=68）</c:v>
                </c:pt>
                <c:pt idx="10">
                  <c:v>21人以上100人以下（n=73）</c:v>
                </c:pt>
                <c:pt idx="11">
                  <c:v>101人以上（n=24）</c:v>
                </c:pt>
                <c:pt idx="12">
                  <c:v>【 他の製品・システムとの接続を想定した検証技術 】   </c:v>
                </c:pt>
                <c:pt idx="13">
                  <c:v>20人以下（n=97）</c:v>
                </c:pt>
                <c:pt idx="14">
                  <c:v>21人以上100人以下（n=70）</c:v>
                </c:pt>
                <c:pt idx="15">
                  <c:v>101人以上（n=33）</c:v>
                </c:pt>
                <c:pt idx="16">
                  <c:v>【 ヒューマンインタフェース技術 】           </c:v>
                </c:pt>
                <c:pt idx="17">
                  <c:v>20人以下（n=71）</c:v>
                </c:pt>
                <c:pt idx="18">
                  <c:v>21人以上100人以下（n=59）</c:v>
                </c:pt>
                <c:pt idx="19">
                  <c:v>101人以上（n=19）</c:v>
                </c:pt>
                <c:pt idx="20">
                  <c:v>【 アクチュエータ技術 】                </c:v>
                </c:pt>
                <c:pt idx="21">
                  <c:v>20人以下（n=32）</c:v>
                </c:pt>
                <c:pt idx="22">
                  <c:v>21人以上100人以下（n=31）</c:v>
                </c:pt>
                <c:pt idx="23">
                  <c:v>101人以上（n=17）</c:v>
                </c:pt>
                <c:pt idx="24">
                  <c:v>【 現実融合技術 (VR、AR、MR、SR等） 】    </c:v>
                </c:pt>
                <c:pt idx="25">
                  <c:v>20人以下（n=24）</c:v>
                </c:pt>
                <c:pt idx="26">
                  <c:v>21人以上100人以下（n=22）</c:v>
                </c:pt>
                <c:pt idx="27">
                  <c:v>101人以上（n=14）</c:v>
                </c:pt>
                <c:pt idx="28">
                  <c:v>【 エッジコンピューティング／フォグコンピューティング 】</c:v>
                </c:pt>
                <c:pt idx="29">
                  <c:v>20人以下（n=21）</c:v>
                </c:pt>
                <c:pt idx="30">
                  <c:v>21人以上100人以下（n=23）</c:v>
                </c:pt>
                <c:pt idx="31">
                  <c:v>101人以上（n=18）</c:v>
                </c:pt>
                <c:pt idx="32">
                  <c:v>【 低遅延データ処理技術 】               </c:v>
                </c:pt>
                <c:pt idx="33">
                  <c:v>20人以下（n=15）</c:v>
                </c:pt>
                <c:pt idx="34">
                  <c:v>21人以上100人以下（n=8）</c:v>
                </c:pt>
                <c:pt idx="35">
                  <c:v>101人以上（n=4）</c:v>
                </c:pt>
                <c:pt idx="36">
                  <c:v>【 ブロックチェーン技術 】               </c:v>
                </c:pt>
                <c:pt idx="37">
                  <c:v>20人以下（n=16）</c:v>
                </c:pt>
                <c:pt idx="38">
                  <c:v>21人以上100人以下（n=6）</c:v>
                </c:pt>
                <c:pt idx="39">
                  <c:v>101人以上（n=5）</c:v>
                </c:pt>
              </c:strCache>
            </c:strRef>
          </c:cat>
          <c:val>
            <c:numRef>
              <c:f>'Q22A.自社の強みとなる技術（従業員別）'!$S$47:$S$86</c:f>
              <c:numCache>
                <c:formatCode>0.0%</c:formatCode>
                <c:ptCount val="40"/>
                <c:pt idx="0">
                  <c:v>0</c:v>
                </c:pt>
                <c:pt idx="1">
                  <c:v>2.5044722719141325E-2</c:v>
                </c:pt>
                <c:pt idx="2">
                  <c:v>4.5454545454545456E-2</c:v>
                </c:pt>
                <c:pt idx="3">
                  <c:v>4.0498442367601244E-2</c:v>
                </c:pt>
                <c:pt idx="4">
                  <c:v>0</c:v>
                </c:pt>
                <c:pt idx="5">
                  <c:v>3.5778175313059032E-2</c:v>
                </c:pt>
                <c:pt idx="6">
                  <c:v>2.3715415019762844E-2</c:v>
                </c:pt>
                <c:pt idx="7">
                  <c:v>2.1806853582554516E-2</c:v>
                </c:pt>
                <c:pt idx="8">
                  <c:v>0</c:v>
                </c:pt>
                <c:pt idx="9">
                  <c:v>2.8622540250447227E-2</c:v>
                </c:pt>
                <c:pt idx="10">
                  <c:v>3.1620553359683792E-2</c:v>
                </c:pt>
                <c:pt idx="11">
                  <c:v>2.1806853582554516E-2</c:v>
                </c:pt>
                <c:pt idx="12">
                  <c:v>0</c:v>
                </c:pt>
                <c:pt idx="13">
                  <c:v>3.3989266547406083E-2</c:v>
                </c:pt>
                <c:pt idx="14">
                  <c:v>2.3715415019762844E-2</c:v>
                </c:pt>
                <c:pt idx="15">
                  <c:v>1.8691588785046728E-2</c:v>
                </c:pt>
                <c:pt idx="16">
                  <c:v>0</c:v>
                </c:pt>
                <c:pt idx="17">
                  <c:v>2.5044722719141325E-2</c:v>
                </c:pt>
                <c:pt idx="18">
                  <c:v>2.1739130434782608E-2</c:v>
                </c:pt>
                <c:pt idx="19">
                  <c:v>1.2461059190031152E-2</c:v>
                </c:pt>
                <c:pt idx="20">
                  <c:v>0</c:v>
                </c:pt>
                <c:pt idx="21">
                  <c:v>1.0733452593917709E-2</c:v>
                </c:pt>
                <c:pt idx="22">
                  <c:v>2.5691699604743084E-2</c:v>
                </c:pt>
                <c:pt idx="23">
                  <c:v>2.1806853582554516E-2</c:v>
                </c:pt>
                <c:pt idx="24">
                  <c:v>0</c:v>
                </c:pt>
                <c:pt idx="25">
                  <c:v>1.0733452593917709E-2</c:v>
                </c:pt>
                <c:pt idx="26">
                  <c:v>1.7786561264822136E-2</c:v>
                </c:pt>
                <c:pt idx="27">
                  <c:v>1.2461059190031152E-2</c:v>
                </c:pt>
                <c:pt idx="28">
                  <c:v>0</c:v>
                </c:pt>
                <c:pt idx="29">
                  <c:v>8.9445438282647581E-3</c:v>
                </c:pt>
                <c:pt idx="30">
                  <c:v>1.5810276679841896E-2</c:v>
                </c:pt>
                <c:pt idx="31">
                  <c:v>3.1152647975077881E-3</c:v>
                </c:pt>
                <c:pt idx="32">
                  <c:v>0</c:v>
                </c:pt>
                <c:pt idx="33">
                  <c:v>1.0733452593917709E-2</c:v>
                </c:pt>
                <c:pt idx="34">
                  <c:v>3.952569169960474E-3</c:v>
                </c:pt>
                <c:pt idx="35">
                  <c:v>0</c:v>
                </c:pt>
                <c:pt idx="36">
                  <c:v>0</c:v>
                </c:pt>
                <c:pt idx="37">
                  <c:v>8.9445438282647581E-3</c:v>
                </c:pt>
                <c:pt idx="38">
                  <c:v>1.976284584980237E-3</c:v>
                </c:pt>
                <c:pt idx="39">
                  <c:v>3.1152647975077881E-3</c:v>
                </c:pt>
              </c:numCache>
            </c:numRef>
          </c:val>
          <c:extLst>
            <c:ext xmlns:c16="http://schemas.microsoft.com/office/drawing/2014/chart" uri="{C3380CC4-5D6E-409C-BE32-E72D297353CC}">
              <c16:uniqueId val="{00000015-7577-401B-B174-CC52E43806B2}"/>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'Q22A.自社の強みとなる技術（従業員別）'!$R$47:$R$86</c:f>
              <c:strCache>
                <c:ptCount val="40"/>
                <c:pt idx="0">
                  <c:v>【 ビッグデータの収集・分析・解析技術 】        </c:v>
                </c:pt>
                <c:pt idx="1">
                  <c:v>20人以下（n=47）</c:v>
                </c:pt>
                <c:pt idx="2">
                  <c:v>21人以上100人以下（n=55）</c:v>
                </c:pt>
                <c:pt idx="3">
                  <c:v>101人以上（n=44）</c:v>
                </c:pt>
                <c:pt idx="4">
                  <c:v>【 セーフティ及びセキュリティ技術 】          </c:v>
                </c:pt>
                <c:pt idx="5">
                  <c:v>20人以下（n=85）</c:v>
                </c:pt>
                <c:pt idx="6">
                  <c:v>21人以上100人以下（n=57）</c:v>
                </c:pt>
                <c:pt idx="7">
                  <c:v>101人以上（n=46）</c:v>
                </c:pt>
                <c:pt idx="8">
                  <c:v>【 アジャイル開発技術 】                </c:v>
                </c:pt>
                <c:pt idx="9">
                  <c:v>20人以下（n=68）</c:v>
                </c:pt>
                <c:pt idx="10">
                  <c:v>21人以上100人以下（n=73）</c:v>
                </c:pt>
                <c:pt idx="11">
                  <c:v>101人以上（n=24）</c:v>
                </c:pt>
                <c:pt idx="12">
                  <c:v>【 他の製品・システムとの接続を想定した検証技術 】   </c:v>
                </c:pt>
                <c:pt idx="13">
                  <c:v>20人以下（n=97）</c:v>
                </c:pt>
                <c:pt idx="14">
                  <c:v>21人以上100人以下（n=70）</c:v>
                </c:pt>
                <c:pt idx="15">
                  <c:v>101人以上（n=33）</c:v>
                </c:pt>
                <c:pt idx="16">
                  <c:v>【 ヒューマンインタフェース技術 】           </c:v>
                </c:pt>
                <c:pt idx="17">
                  <c:v>20人以下（n=71）</c:v>
                </c:pt>
                <c:pt idx="18">
                  <c:v>21人以上100人以下（n=59）</c:v>
                </c:pt>
                <c:pt idx="19">
                  <c:v>101人以上（n=19）</c:v>
                </c:pt>
                <c:pt idx="20">
                  <c:v>【 アクチュエータ技術 】                </c:v>
                </c:pt>
                <c:pt idx="21">
                  <c:v>20人以下（n=32）</c:v>
                </c:pt>
                <c:pt idx="22">
                  <c:v>21人以上100人以下（n=31）</c:v>
                </c:pt>
                <c:pt idx="23">
                  <c:v>101人以上（n=17）</c:v>
                </c:pt>
                <c:pt idx="24">
                  <c:v>【 現実融合技術 (VR、AR、MR、SR等） 】    </c:v>
                </c:pt>
                <c:pt idx="25">
                  <c:v>20人以下（n=24）</c:v>
                </c:pt>
                <c:pt idx="26">
                  <c:v>21人以上100人以下（n=22）</c:v>
                </c:pt>
                <c:pt idx="27">
                  <c:v>101人以上（n=14）</c:v>
                </c:pt>
                <c:pt idx="28">
                  <c:v>【 エッジコンピューティング／フォグコンピューティング 】</c:v>
                </c:pt>
                <c:pt idx="29">
                  <c:v>20人以下（n=21）</c:v>
                </c:pt>
                <c:pt idx="30">
                  <c:v>21人以上100人以下（n=23）</c:v>
                </c:pt>
                <c:pt idx="31">
                  <c:v>101人以上（n=18）</c:v>
                </c:pt>
                <c:pt idx="32">
                  <c:v>【 低遅延データ処理技術 】               </c:v>
                </c:pt>
                <c:pt idx="33">
                  <c:v>20人以下（n=15）</c:v>
                </c:pt>
                <c:pt idx="34">
                  <c:v>21人以上100人以下（n=8）</c:v>
                </c:pt>
                <c:pt idx="35">
                  <c:v>101人以上（n=4）</c:v>
                </c:pt>
                <c:pt idx="36">
                  <c:v>【 ブロックチェーン技術 】               </c:v>
                </c:pt>
                <c:pt idx="37">
                  <c:v>20人以下（n=16）</c:v>
                </c:pt>
                <c:pt idx="38">
                  <c:v>21人以上100人以下（n=6）</c:v>
                </c:pt>
                <c:pt idx="39">
                  <c:v>101人以上（n=5）</c:v>
                </c:pt>
              </c:strCache>
            </c:strRef>
          </c:cat>
          <c:val>
            <c:numRef>
              <c:f>'Q22A.自社の強みとなる技術（従業員別）'!$T$47:$T$86</c:f>
              <c:numCache>
                <c:formatCode>0.0%</c:formatCode>
                <c:ptCount val="40"/>
                <c:pt idx="0">
                  <c:v>0</c:v>
                </c:pt>
                <c:pt idx="1">
                  <c:v>2.5044722719141325E-2</c:v>
                </c:pt>
                <c:pt idx="2">
                  <c:v>3.1620553359683792E-2</c:v>
                </c:pt>
                <c:pt idx="3">
                  <c:v>5.6074766355140186E-2</c:v>
                </c:pt>
                <c:pt idx="4">
                  <c:v>0</c:v>
                </c:pt>
                <c:pt idx="5">
                  <c:v>6.2611806797853303E-2</c:v>
                </c:pt>
                <c:pt idx="6">
                  <c:v>3.9525691699604744E-2</c:v>
                </c:pt>
                <c:pt idx="7">
                  <c:v>6.2305295950155763E-2</c:v>
                </c:pt>
                <c:pt idx="8">
                  <c:v>0</c:v>
                </c:pt>
                <c:pt idx="9">
                  <c:v>3.9355992844364938E-2</c:v>
                </c:pt>
                <c:pt idx="10">
                  <c:v>5.533596837944664E-2</c:v>
                </c:pt>
                <c:pt idx="11">
                  <c:v>2.8037383177570093E-2</c:v>
                </c:pt>
                <c:pt idx="12">
                  <c:v>0</c:v>
                </c:pt>
                <c:pt idx="13">
                  <c:v>6.0822898032200361E-2</c:v>
                </c:pt>
                <c:pt idx="14">
                  <c:v>4.9407114624505928E-2</c:v>
                </c:pt>
                <c:pt idx="15">
                  <c:v>2.1806853582554516E-2</c:v>
                </c:pt>
                <c:pt idx="16">
                  <c:v>0</c:v>
                </c:pt>
                <c:pt idx="17">
                  <c:v>3.5778175313059032E-2</c:v>
                </c:pt>
                <c:pt idx="18">
                  <c:v>4.5454545454545456E-2</c:v>
                </c:pt>
                <c:pt idx="19">
                  <c:v>1.8691588785046728E-2</c:v>
                </c:pt>
                <c:pt idx="20">
                  <c:v>0</c:v>
                </c:pt>
                <c:pt idx="21">
                  <c:v>1.7889087656529516E-2</c:v>
                </c:pt>
                <c:pt idx="22">
                  <c:v>1.7786561264822136E-2</c:v>
                </c:pt>
                <c:pt idx="23">
                  <c:v>1.8691588785046728E-2</c:v>
                </c:pt>
                <c:pt idx="24">
                  <c:v>0</c:v>
                </c:pt>
                <c:pt idx="25">
                  <c:v>1.9677996422182469E-2</c:v>
                </c:pt>
                <c:pt idx="26">
                  <c:v>1.383399209486166E-2</c:v>
                </c:pt>
                <c:pt idx="27">
                  <c:v>1.5576323987538941E-2</c:v>
                </c:pt>
                <c:pt idx="28">
                  <c:v>0</c:v>
                </c:pt>
                <c:pt idx="29">
                  <c:v>1.7889087656529516E-2</c:v>
                </c:pt>
                <c:pt idx="30">
                  <c:v>1.9762845849802372E-2</c:v>
                </c:pt>
                <c:pt idx="31">
                  <c:v>3.4267912772585667E-2</c:v>
                </c:pt>
                <c:pt idx="32">
                  <c:v>0</c:v>
                </c:pt>
                <c:pt idx="33">
                  <c:v>8.9445438282647581E-3</c:v>
                </c:pt>
                <c:pt idx="34">
                  <c:v>5.9288537549407111E-3</c:v>
                </c:pt>
                <c:pt idx="35">
                  <c:v>3.1152647975077881E-3</c:v>
                </c:pt>
                <c:pt idx="36">
                  <c:v>0</c:v>
                </c:pt>
                <c:pt idx="37">
                  <c:v>7.1556350626118068E-3</c:v>
                </c:pt>
                <c:pt idx="38">
                  <c:v>5.9288537549407111E-3</c:v>
                </c:pt>
                <c:pt idx="39">
                  <c:v>6.2305295950155761E-3</c:v>
                </c:pt>
              </c:numCache>
            </c:numRef>
          </c:val>
          <c:extLst>
            <c:ext xmlns:c16="http://schemas.microsoft.com/office/drawing/2014/chart" uri="{C3380CC4-5D6E-409C-BE32-E72D297353CC}">
              <c16:uniqueId val="{00000031-7577-401B-B174-CC52E43806B2}"/>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'Q22A.自社の強みとなる技術（従業員別）'!$R$47:$R$86</c:f>
              <c:strCache>
                <c:ptCount val="40"/>
                <c:pt idx="0">
                  <c:v>【 ビッグデータの収集・分析・解析技術 】        </c:v>
                </c:pt>
                <c:pt idx="1">
                  <c:v>20人以下（n=47）</c:v>
                </c:pt>
                <c:pt idx="2">
                  <c:v>21人以上100人以下（n=55）</c:v>
                </c:pt>
                <c:pt idx="3">
                  <c:v>101人以上（n=44）</c:v>
                </c:pt>
                <c:pt idx="4">
                  <c:v>【 セーフティ及びセキュリティ技術 】          </c:v>
                </c:pt>
                <c:pt idx="5">
                  <c:v>20人以下（n=85）</c:v>
                </c:pt>
                <c:pt idx="6">
                  <c:v>21人以上100人以下（n=57）</c:v>
                </c:pt>
                <c:pt idx="7">
                  <c:v>101人以上（n=46）</c:v>
                </c:pt>
                <c:pt idx="8">
                  <c:v>【 アジャイル開発技術 】                </c:v>
                </c:pt>
                <c:pt idx="9">
                  <c:v>20人以下（n=68）</c:v>
                </c:pt>
                <c:pt idx="10">
                  <c:v>21人以上100人以下（n=73）</c:v>
                </c:pt>
                <c:pt idx="11">
                  <c:v>101人以上（n=24）</c:v>
                </c:pt>
                <c:pt idx="12">
                  <c:v>【 他の製品・システムとの接続を想定した検証技術 】   </c:v>
                </c:pt>
                <c:pt idx="13">
                  <c:v>20人以下（n=97）</c:v>
                </c:pt>
                <c:pt idx="14">
                  <c:v>21人以上100人以下（n=70）</c:v>
                </c:pt>
                <c:pt idx="15">
                  <c:v>101人以上（n=33）</c:v>
                </c:pt>
                <c:pt idx="16">
                  <c:v>【 ヒューマンインタフェース技術 】           </c:v>
                </c:pt>
                <c:pt idx="17">
                  <c:v>20人以下（n=71）</c:v>
                </c:pt>
                <c:pt idx="18">
                  <c:v>21人以上100人以下（n=59）</c:v>
                </c:pt>
                <c:pt idx="19">
                  <c:v>101人以上（n=19）</c:v>
                </c:pt>
                <c:pt idx="20">
                  <c:v>【 アクチュエータ技術 】                </c:v>
                </c:pt>
                <c:pt idx="21">
                  <c:v>20人以下（n=32）</c:v>
                </c:pt>
                <c:pt idx="22">
                  <c:v>21人以上100人以下（n=31）</c:v>
                </c:pt>
                <c:pt idx="23">
                  <c:v>101人以上（n=17）</c:v>
                </c:pt>
                <c:pt idx="24">
                  <c:v>【 現実融合技術 (VR、AR、MR、SR等） 】    </c:v>
                </c:pt>
                <c:pt idx="25">
                  <c:v>20人以下（n=24）</c:v>
                </c:pt>
                <c:pt idx="26">
                  <c:v>21人以上100人以下（n=22）</c:v>
                </c:pt>
                <c:pt idx="27">
                  <c:v>101人以上（n=14）</c:v>
                </c:pt>
                <c:pt idx="28">
                  <c:v>【 エッジコンピューティング／フォグコンピューティング 】</c:v>
                </c:pt>
                <c:pt idx="29">
                  <c:v>20人以下（n=21）</c:v>
                </c:pt>
                <c:pt idx="30">
                  <c:v>21人以上100人以下（n=23）</c:v>
                </c:pt>
                <c:pt idx="31">
                  <c:v>101人以上（n=18）</c:v>
                </c:pt>
                <c:pt idx="32">
                  <c:v>【 低遅延データ処理技術 】               </c:v>
                </c:pt>
                <c:pt idx="33">
                  <c:v>20人以下（n=15）</c:v>
                </c:pt>
                <c:pt idx="34">
                  <c:v>21人以上100人以下（n=8）</c:v>
                </c:pt>
                <c:pt idx="35">
                  <c:v>101人以上（n=4）</c:v>
                </c:pt>
                <c:pt idx="36">
                  <c:v>【 ブロックチェーン技術 】               </c:v>
                </c:pt>
                <c:pt idx="37">
                  <c:v>20人以下（n=16）</c:v>
                </c:pt>
                <c:pt idx="38">
                  <c:v>21人以上100人以下（n=6）</c:v>
                </c:pt>
                <c:pt idx="39">
                  <c:v>101人以上（n=5）</c:v>
                </c:pt>
              </c:strCache>
            </c:strRef>
          </c:cat>
          <c:val>
            <c:numRef>
              <c:f>'Q22A.自社の強みとなる技術（従業員別）'!$U$47:$U$86</c:f>
              <c:numCache>
                <c:formatCode>0.0%</c:formatCode>
                <c:ptCount val="40"/>
                <c:pt idx="0">
                  <c:v>0</c:v>
                </c:pt>
                <c:pt idx="1">
                  <c:v>3.3989266547406083E-2</c:v>
                </c:pt>
                <c:pt idx="2">
                  <c:v>3.1620553359683792E-2</c:v>
                </c:pt>
                <c:pt idx="3">
                  <c:v>4.0498442367601244E-2</c:v>
                </c:pt>
                <c:pt idx="4">
                  <c:v>0</c:v>
                </c:pt>
                <c:pt idx="5">
                  <c:v>5.3667262969588549E-2</c:v>
                </c:pt>
                <c:pt idx="6">
                  <c:v>4.9407114624505928E-2</c:v>
                </c:pt>
                <c:pt idx="7">
                  <c:v>5.9190031152647975E-2</c:v>
                </c:pt>
                <c:pt idx="8">
                  <c:v>0</c:v>
                </c:pt>
                <c:pt idx="9">
                  <c:v>5.3667262969588549E-2</c:v>
                </c:pt>
                <c:pt idx="10">
                  <c:v>5.731225296442688E-2</c:v>
                </c:pt>
                <c:pt idx="11">
                  <c:v>2.4922118380062305E-2</c:v>
                </c:pt>
                <c:pt idx="12">
                  <c:v>0</c:v>
                </c:pt>
                <c:pt idx="13">
                  <c:v>7.8711985688729877E-2</c:v>
                </c:pt>
                <c:pt idx="14">
                  <c:v>6.5217391304347824E-2</c:v>
                </c:pt>
                <c:pt idx="15">
                  <c:v>6.2305295950155763E-2</c:v>
                </c:pt>
                <c:pt idx="16">
                  <c:v>0</c:v>
                </c:pt>
                <c:pt idx="17">
                  <c:v>6.6189624329159216E-2</c:v>
                </c:pt>
                <c:pt idx="18">
                  <c:v>4.9407114624505928E-2</c:v>
                </c:pt>
                <c:pt idx="19">
                  <c:v>2.8037383177570093E-2</c:v>
                </c:pt>
                <c:pt idx="20">
                  <c:v>0</c:v>
                </c:pt>
                <c:pt idx="21">
                  <c:v>2.8622540250447227E-2</c:v>
                </c:pt>
                <c:pt idx="22">
                  <c:v>1.7786561264822136E-2</c:v>
                </c:pt>
                <c:pt idx="23">
                  <c:v>1.2461059190031152E-2</c:v>
                </c:pt>
                <c:pt idx="24">
                  <c:v>0</c:v>
                </c:pt>
                <c:pt idx="25">
                  <c:v>1.2522361359570662E-2</c:v>
                </c:pt>
                <c:pt idx="26">
                  <c:v>1.1857707509881422E-2</c:v>
                </c:pt>
                <c:pt idx="27">
                  <c:v>1.5576323987538941E-2</c:v>
                </c:pt>
                <c:pt idx="28">
                  <c:v>0</c:v>
                </c:pt>
                <c:pt idx="29">
                  <c:v>1.0733452593917709E-2</c:v>
                </c:pt>
                <c:pt idx="30">
                  <c:v>9.881422924901186E-3</c:v>
                </c:pt>
                <c:pt idx="31">
                  <c:v>1.8691588785046728E-2</c:v>
                </c:pt>
                <c:pt idx="32">
                  <c:v>0</c:v>
                </c:pt>
                <c:pt idx="33">
                  <c:v>7.1556350626118068E-3</c:v>
                </c:pt>
                <c:pt idx="34">
                  <c:v>5.9288537549407111E-3</c:v>
                </c:pt>
                <c:pt idx="35">
                  <c:v>9.3457943925233638E-3</c:v>
                </c:pt>
                <c:pt idx="36">
                  <c:v>0</c:v>
                </c:pt>
                <c:pt idx="37">
                  <c:v>1.2522361359570662E-2</c:v>
                </c:pt>
                <c:pt idx="38">
                  <c:v>3.952569169960474E-3</c:v>
                </c:pt>
                <c:pt idx="39">
                  <c:v>6.2305295950155761E-3</c:v>
                </c:pt>
              </c:numCache>
            </c:numRef>
          </c:val>
          <c:extLst>
            <c:ext xmlns:c16="http://schemas.microsoft.com/office/drawing/2014/chart" uri="{C3380CC4-5D6E-409C-BE32-E72D297353CC}">
              <c16:uniqueId val="{00000046-7577-401B-B174-CC52E43806B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29518888888888889"/>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989481481481484"/>
          <c:y val="0.23443838383838386"/>
          <c:w val="0.49374074074074065"/>
          <c:h val="0.7186136363636364"/>
        </c:manualLayout>
      </c:layout>
      <c:barChart>
        <c:barDir val="bar"/>
        <c:grouping val="stacked"/>
        <c:varyColors val="0"/>
        <c:ser>
          <c:idx val="1"/>
          <c:order val="0"/>
          <c:tx>
            <c:strRef>
              <c:f>'[11]Q4.主な事業のカテゴリと適応分野（従業員数別）'!$M$6</c:f>
              <c:strCache>
                <c:ptCount val="1"/>
                <c:pt idx="0">
                  <c:v>20人以下 (N=186)</c:v>
                </c:pt>
              </c:strCache>
            </c:strRef>
          </c:tx>
          <c:spPr>
            <a:solidFill>
              <a:srgbClr val="99CCFF"/>
            </a:solidFill>
            <a:ln>
              <a:solidFill>
                <a:sysClr val="windowText" lastClr="000000"/>
              </a:solidFill>
            </a:ln>
            <a:effectLst/>
          </c:spPr>
          <c:invertIfNegative val="0"/>
          <c:cat>
            <c:strRef>
              <c:f>'[11]Q4.主な事業のカテゴリと適応分野（従業員数別）'!$L$9:$L$16</c:f>
              <c:strCache>
                <c:ptCount val="8"/>
                <c:pt idx="0">
                  <c:v>工業制御／FA機器／産業機器</c:v>
                </c:pt>
                <c:pt idx="1">
                  <c:v>設備機器</c:v>
                </c:pt>
                <c:pt idx="2">
                  <c:v>業務用端末機器</c:v>
                </c:pt>
                <c:pt idx="3">
                  <c:v>医療機器</c:v>
                </c:pt>
                <c:pt idx="4">
                  <c:v>運輸機器／建設機器</c:v>
                </c:pt>
                <c:pt idx="5">
                  <c:v>個人用情報機器</c:v>
                </c:pt>
                <c:pt idx="6">
                  <c:v>AV機器／家電機器</c:v>
                </c:pt>
                <c:pt idx="7">
                  <c:v>その他</c:v>
                </c:pt>
              </c:strCache>
            </c:strRef>
          </c:cat>
          <c:val>
            <c:numRef>
              <c:f>'[11]Q4.主な事業のカテゴリと適応分野（従業員数別）'!$M$9:$M$16</c:f>
              <c:numCache>
                <c:formatCode>General</c:formatCode>
                <c:ptCount val="8"/>
                <c:pt idx="0">
                  <c:v>0.12619047619047619</c:v>
                </c:pt>
                <c:pt idx="1">
                  <c:v>6.1904761904761907E-2</c:v>
                </c:pt>
                <c:pt idx="2">
                  <c:v>5.9523809523809521E-2</c:v>
                </c:pt>
                <c:pt idx="3">
                  <c:v>2.8571428571428571E-2</c:v>
                </c:pt>
                <c:pt idx="4">
                  <c:v>2.3809523809523808E-2</c:v>
                </c:pt>
                <c:pt idx="5">
                  <c:v>4.2857142857142858E-2</c:v>
                </c:pt>
                <c:pt idx="6">
                  <c:v>2.1428571428571429E-2</c:v>
                </c:pt>
                <c:pt idx="7">
                  <c:v>0.14761904761904762</c:v>
                </c:pt>
              </c:numCache>
            </c:numRef>
          </c:val>
          <c:extLst>
            <c:ext xmlns:c16="http://schemas.microsoft.com/office/drawing/2014/chart" uri="{C3380CC4-5D6E-409C-BE32-E72D297353CC}">
              <c16:uniqueId val="{00000000-445F-4CCC-9DEC-CB9B0F7C7CE7}"/>
            </c:ext>
          </c:extLst>
        </c:ser>
        <c:ser>
          <c:idx val="0"/>
          <c:order val="1"/>
          <c:tx>
            <c:strRef>
              <c:f>'[11]Q4.主な事業のカテゴリと適応分野（従業員数別）'!$N$6</c:f>
              <c:strCache>
                <c:ptCount val="1"/>
                <c:pt idx="0">
                  <c:v>21人以上100人以下 (N=145)</c:v>
                </c:pt>
              </c:strCache>
            </c:strRef>
          </c:tx>
          <c:spPr>
            <a:solidFill>
              <a:schemeClr val="accent6">
                <a:lumMod val="60000"/>
                <a:lumOff val="40000"/>
              </a:schemeClr>
            </a:solidFill>
            <a:ln>
              <a:solidFill>
                <a:sysClr val="windowText" lastClr="000000"/>
              </a:solidFill>
            </a:ln>
            <a:effectLst/>
          </c:spPr>
          <c:invertIfNegative val="0"/>
          <c:cat>
            <c:strRef>
              <c:f>'[11]Q4.主な事業のカテゴリと適応分野（従業員数別）'!$L$9:$L$16</c:f>
              <c:strCache>
                <c:ptCount val="8"/>
                <c:pt idx="0">
                  <c:v>工業制御／FA機器／産業機器</c:v>
                </c:pt>
                <c:pt idx="1">
                  <c:v>設備機器</c:v>
                </c:pt>
                <c:pt idx="2">
                  <c:v>業務用端末機器</c:v>
                </c:pt>
                <c:pt idx="3">
                  <c:v>医療機器</c:v>
                </c:pt>
                <c:pt idx="4">
                  <c:v>運輸機器／建設機器</c:v>
                </c:pt>
                <c:pt idx="5">
                  <c:v>個人用情報機器</c:v>
                </c:pt>
                <c:pt idx="6">
                  <c:v>AV機器／家電機器</c:v>
                </c:pt>
                <c:pt idx="7">
                  <c:v>その他</c:v>
                </c:pt>
              </c:strCache>
            </c:strRef>
          </c:cat>
          <c:val>
            <c:numRef>
              <c:f>'[11]Q4.主な事業のカテゴリと適応分野（従業員数別）'!$N$9:$N$16</c:f>
              <c:numCache>
                <c:formatCode>General</c:formatCode>
                <c:ptCount val="8"/>
                <c:pt idx="0">
                  <c:v>0.10714285714285714</c:v>
                </c:pt>
                <c:pt idx="1">
                  <c:v>5.2380952380952382E-2</c:v>
                </c:pt>
                <c:pt idx="2">
                  <c:v>4.0476190476190478E-2</c:v>
                </c:pt>
                <c:pt idx="3">
                  <c:v>3.8095238095238099E-2</c:v>
                </c:pt>
                <c:pt idx="4">
                  <c:v>3.5714285714285712E-2</c:v>
                </c:pt>
                <c:pt idx="5">
                  <c:v>2.1428571428571429E-2</c:v>
                </c:pt>
                <c:pt idx="6">
                  <c:v>2.6190476190476191E-2</c:v>
                </c:pt>
                <c:pt idx="7">
                  <c:v>9.5238095238095233E-2</c:v>
                </c:pt>
              </c:numCache>
            </c:numRef>
          </c:val>
          <c:extLst>
            <c:ext xmlns:c16="http://schemas.microsoft.com/office/drawing/2014/chart" uri="{C3380CC4-5D6E-409C-BE32-E72D297353CC}">
              <c16:uniqueId val="{00000001-445F-4CCC-9DEC-CB9B0F7C7CE7}"/>
            </c:ext>
          </c:extLst>
        </c:ser>
        <c:ser>
          <c:idx val="2"/>
          <c:order val="2"/>
          <c:tx>
            <c:strRef>
              <c:f>'[11]Q4.主な事業のカテゴリと適応分野（従業員数別）'!$O$6</c:f>
              <c:strCache>
                <c:ptCount val="1"/>
                <c:pt idx="0">
                  <c:v>101人以上 (N=89)</c:v>
                </c:pt>
              </c:strCache>
            </c:strRef>
          </c:tx>
          <c:spPr>
            <a:solidFill>
              <a:srgbClr val="FFC000"/>
            </a:solidFill>
            <a:ln>
              <a:solidFill>
                <a:sysClr val="windowText" lastClr="000000"/>
              </a:solidFill>
            </a:ln>
            <a:effectLst/>
          </c:spPr>
          <c:invertIfNegative val="0"/>
          <c:cat>
            <c:strRef>
              <c:f>'[11]Q4.主な事業のカテゴリと適応分野（従業員数別）'!$L$9:$L$16</c:f>
              <c:strCache>
                <c:ptCount val="8"/>
                <c:pt idx="0">
                  <c:v>工業制御／FA機器／産業機器</c:v>
                </c:pt>
                <c:pt idx="1">
                  <c:v>設備機器</c:v>
                </c:pt>
                <c:pt idx="2">
                  <c:v>業務用端末機器</c:v>
                </c:pt>
                <c:pt idx="3">
                  <c:v>医療機器</c:v>
                </c:pt>
                <c:pt idx="4">
                  <c:v>運輸機器／建設機器</c:v>
                </c:pt>
                <c:pt idx="5">
                  <c:v>個人用情報機器</c:v>
                </c:pt>
                <c:pt idx="6">
                  <c:v>AV機器／家電機器</c:v>
                </c:pt>
                <c:pt idx="7">
                  <c:v>その他</c:v>
                </c:pt>
              </c:strCache>
            </c:strRef>
          </c:cat>
          <c:val>
            <c:numRef>
              <c:f>'[11]Q4.主な事業のカテゴリと適応分野（従業員数別）'!$O$9:$O$16</c:f>
              <c:numCache>
                <c:formatCode>General</c:formatCode>
                <c:ptCount val="8"/>
                <c:pt idx="0">
                  <c:v>6.6666666666666666E-2</c:v>
                </c:pt>
                <c:pt idx="1">
                  <c:v>2.8571428571428571E-2</c:v>
                </c:pt>
                <c:pt idx="2">
                  <c:v>2.8571428571428571E-2</c:v>
                </c:pt>
                <c:pt idx="3">
                  <c:v>2.1428571428571429E-2</c:v>
                </c:pt>
                <c:pt idx="4">
                  <c:v>2.6190476190476191E-2</c:v>
                </c:pt>
                <c:pt idx="5">
                  <c:v>1.4285714285714285E-2</c:v>
                </c:pt>
                <c:pt idx="6">
                  <c:v>9.5238095238095247E-3</c:v>
                </c:pt>
                <c:pt idx="7">
                  <c:v>4.2857142857142858E-2</c:v>
                </c:pt>
              </c:numCache>
            </c:numRef>
          </c:val>
          <c:extLst>
            <c:ext xmlns:c16="http://schemas.microsoft.com/office/drawing/2014/chart" uri="{C3380CC4-5D6E-409C-BE32-E72D297353CC}">
              <c16:uniqueId val="{00000002-445F-4CCC-9DEC-CB9B0F7C7CE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20人以下（n=213）</c:v>
                </c:pt>
                <c:pt idx="2">
                  <c:v>21人以上100人以下（n=165）</c:v>
                </c:pt>
                <c:pt idx="3">
                  <c:v>101人以上（n=95）</c:v>
                </c:pt>
                <c:pt idx="4">
                  <c:v>【 デバイス技術 】                   </c:v>
                </c:pt>
                <c:pt idx="5">
                  <c:v>20人以下（n=98）</c:v>
                </c:pt>
                <c:pt idx="6">
                  <c:v>21人以上100人以下（n=88）</c:v>
                </c:pt>
                <c:pt idx="7">
                  <c:v>101人以上（n=58）</c:v>
                </c:pt>
                <c:pt idx="8">
                  <c:v>【 無線通信・ネットワーク技術 】            </c:v>
                </c:pt>
                <c:pt idx="9">
                  <c:v>20人以下（n=132）</c:v>
                </c:pt>
                <c:pt idx="10">
                  <c:v>21人以上100人以下（n=88）</c:v>
                </c:pt>
                <c:pt idx="11">
                  <c:v>101人以上（n=74）</c:v>
                </c:pt>
                <c:pt idx="12">
                  <c:v>【 IoTシステム構築技術 】              </c:v>
                </c:pt>
                <c:pt idx="13">
                  <c:v>20人以下（n=115）</c:v>
                </c:pt>
                <c:pt idx="14">
                  <c:v>21人以上100人以下（n=129）</c:v>
                </c:pt>
                <c:pt idx="15">
                  <c:v>101人以上（n=89）</c:v>
                </c:pt>
                <c:pt idx="16">
                  <c:v>【 センサ技術 】                    </c:v>
                </c:pt>
                <c:pt idx="17">
                  <c:v>20人以下（n=85）</c:v>
                </c:pt>
                <c:pt idx="18">
                  <c:v>21人以上100人以下（n=75）</c:v>
                </c:pt>
                <c:pt idx="19">
                  <c:v>101人以上（n=56）</c:v>
                </c:pt>
                <c:pt idx="20">
                  <c:v>【 サーバ／ストレージ技術（管理・運用を含む） 】    </c:v>
                </c:pt>
                <c:pt idx="21">
                  <c:v>20人以下（n=93）</c:v>
                </c:pt>
                <c:pt idx="22">
                  <c:v>21人以上100人以下（n=94）</c:v>
                </c:pt>
                <c:pt idx="23">
                  <c:v>101人以上（n=65）</c:v>
                </c:pt>
                <c:pt idx="24">
                  <c:v>【 リアルタイム制御技術（ロボット技術） 】       </c:v>
                </c:pt>
                <c:pt idx="25">
                  <c:v>20人以下（n=53）</c:v>
                </c:pt>
                <c:pt idx="26">
                  <c:v>21人以上100人以下（n=66）</c:v>
                </c:pt>
                <c:pt idx="27">
                  <c:v>101人以上（n=45）</c:v>
                </c:pt>
                <c:pt idx="28">
                  <c:v>【 モデリング技術（制御、システム、ユーザ、データ等） 】</c:v>
                </c:pt>
                <c:pt idx="29">
                  <c:v>20人以下（n=67）</c:v>
                </c:pt>
                <c:pt idx="30">
                  <c:v>21人以上100人以下（n=71）</c:v>
                </c:pt>
                <c:pt idx="31">
                  <c:v>101人以上（n=39）</c:v>
                </c:pt>
                <c:pt idx="32">
                  <c:v>【 画像・音声認識技術／合成技術 】           </c:v>
                </c:pt>
                <c:pt idx="33">
                  <c:v>20人以下（n=60）</c:v>
                </c:pt>
                <c:pt idx="34">
                  <c:v>21人以上100人以下（n=62）</c:v>
                </c:pt>
                <c:pt idx="35">
                  <c:v>101人以上（n=39）</c:v>
                </c:pt>
                <c:pt idx="36">
                  <c:v>【 AI（機械学習、ディープラーニング等）技術 】    </c:v>
                </c:pt>
                <c:pt idx="37">
                  <c:v>20人以下（n=69）</c:v>
                </c:pt>
                <c:pt idx="38">
                  <c:v>21人以上100人以下（n=80）</c:v>
                </c:pt>
                <c:pt idx="39">
                  <c:v>101人以上（n=48）</c:v>
                </c:pt>
              </c:strCache>
            </c:strRef>
          </c:cat>
          <c:val>
            <c:numRef>
              <c:f>'Q22A.自社の強みとなる技術（従業員別）'!$S$7:$S$46</c:f>
              <c:numCache>
                <c:formatCode>0.0%</c:formatCode>
                <c:ptCount val="40"/>
                <c:pt idx="0" formatCode="General">
                  <c:v>0</c:v>
                </c:pt>
                <c:pt idx="1">
                  <c:v>0.2003577817531306</c:v>
                </c:pt>
                <c:pt idx="2">
                  <c:v>0.16798418972332016</c:v>
                </c:pt>
                <c:pt idx="3">
                  <c:v>0.13084112149532709</c:v>
                </c:pt>
                <c:pt idx="4" formatCode="General">
                  <c:v>0</c:v>
                </c:pt>
                <c:pt idx="5">
                  <c:v>9.838998211091235E-2</c:v>
                </c:pt>
                <c:pt idx="6">
                  <c:v>0.10474308300395258</c:v>
                </c:pt>
                <c:pt idx="7">
                  <c:v>0.1059190031152648</c:v>
                </c:pt>
                <c:pt idx="8" formatCode="General">
                  <c:v>0</c:v>
                </c:pt>
                <c:pt idx="9">
                  <c:v>9.3023255813953487E-2</c:v>
                </c:pt>
                <c:pt idx="10">
                  <c:v>8.4980237154150193E-2</c:v>
                </c:pt>
                <c:pt idx="11">
                  <c:v>0.10903426791277258</c:v>
                </c:pt>
                <c:pt idx="12" formatCode="General">
                  <c:v>0</c:v>
                </c:pt>
                <c:pt idx="13">
                  <c:v>7.5134168157423978E-2</c:v>
                </c:pt>
                <c:pt idx="14">
                  <c:v>8.6956521739130432E-2</c:v>
                </c:pt>
                <c:pt idx="15">
                  <c:v>0.11214953271028037</c:v>
                </c:pt>
                <c:pt idx="16" formatCode="General">
                  <c:v>0</c:v>
                </c:pt>
                <c:pt idx="17">
                  <c:v>5.7245080500894455E-2</c:v>
                </c:pt>
                <c:pt idx="18">
                  <c:v>5.731225296442688E-2</c:v>
                </c:pt>
                <c:pt idx="19">
                  <c:v>6.8535825545171333E-2</c:v>
                </c:pt>
                <c:pt idx="20" formatCode="General">
                  <c:v>0</c:v>
                </c:pt>
                <c:pt idx="21">
                  <c:v>5.008944543828265E-2</c:v>
                </c:pt>
                <c:pt idx="22">
                  <c:v>4.7430830039525688E-2</c:v>
                </c:pt>
                <c:pt idx="23">
                  <c:v>7.476635514018691E-2</c:v>
                </c:pt>
                <c:pt idx="24" formatCode="General">
                  <c:v>0</c:v>
                </c:pt>
                <c:pt idx="25">
                  <c:v>4.2933810375670838E-2</c:v>
                </c:pt>
                <c:pt idx="26">
                  <c:v>4.7430830039525688E-2</c:v>
                </c:pt>
                <c:pt idx="27">
                  <c:v>5.9190031152647975E-2</c:v>
                </c:pt>
                <c:pt idx="28" formatCode="General">
                  <c:v>0</c:v>
                </c:pt>
                <c:pt idx="29">
                  <c:v>4.1144901610017888E-2</c:v>
                </c:pt>
                <c:pt idx="30">
                  <c:v>4.5454545454545456E-2</c:v>
                </c:pt>
                <c:pt idx="31">
                  <c:v>4.9844236760124609E-2</c:v>
                </c:pt>
                <c:pt idx="32" formatCode="General">
                  <c:v>0</c:v>
                </c:pt>
                <c:pt idx="33">
                  <c:v>5.7245080500894455E-2</c:v>
                </c:pt>
                <c:pt idx="34">
                  <c:v>3.3596837944664032E-2</c:v>
                </c:pt>
                <c:pt idx="35">
                  <c:v>4.3613707165109032E-2</c:v>
                </c:pt>
                <c:pt idx="36" formatCode="General">
                  <c:v>0</c:v>
                </c:pt>
                <c:pt idx="37">
                  <c:v>3.7567084078711989E-2</c:v>
                </c:pt>
                <c:pt idx="38">
                  <c:v>4.3478260869565216E-2</c:v>
                </c:pt>
                <c:pt idx="39">
                  <c:v>3.1152647975077882E-2</c:v>
                </c:pt>
              </c:numCache>
            </c:numRef>
          </c:val>
          <c:extLst>
            <c:ext xmlns:c16="http://schemas.microsoft.com/office/drawing/2014/chart" uri="{C3380CC4-5D6E-409C-BE32-E72D297353CC}">
              <c16:uniqueId val="{00000015-23CB-4081-A7F2-7AA01C426350}"/>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20人以下（n=213）</c:v>
                </c:pt>
                <c:pt idx="2">
                  <c:v>21人以上100人以下（n=165）</c:v>
                </c:pt>
                <c:pt idx="3">
                  <c:v>101人以上（n=95）</c:v>
                </c:pt>
                <c:pt idx="4">
                  <c:v>【 デバイス技術 】                   </c:v>
                </c:pt>
                <c:pt idx="5">
                  <c:v>20人以下（n=98）</c:v>
                </c:pt>
                <c:pt idx="6">
                  <c:v>21人以上100人以下（n=88）</c:v>
                </c:pt>
                <c:pt idx="7">
                  <c:v>101人以上（n=58）</c:v>
                </c:pt>
                <c:pt idx="8">
                  <c:v>【 無線通信・ネットワーク技術 】            </c:v>
                </c:pt>
                <c:pt idx="9">
                  <c:v>20人以下（n=132）</c:v>
                </c:pt>
                <c:pt idx="10">
                  <c:v>21人以上100人以下（n=88）</c:v>
                </c:pt>
                <c:pt idx="11">
                  <c:v>101人以上（n=74）</c:v>
                </c:pt>
                <c:pt idx="12">
                  <c:v>【 IoTシステム構築技術 】              </c:v>
                </c:pt>
                <c:pt idx="13">
                  <c:v>20人以下（n=115）</c:v>
                </c:pt>
                <c:pt idx="14">
                  <c:v>21人以上100人以下（n=129）</c:v>
                </c:pt>
                <c:pt idx="15">
                  <c:v>101人以上（n=89）</c:v>
                </c:pt>
                <c:pt idx="16">
                  <c:v>【 センサ技術 】                    </c:v>
                </c:pt>
                <c:pt idx="17">
                  <c:v>20人以下（n=85）</c:v>
                </c:pt>
                <c:pt idx="18">
                  <c:v>21人以上100人以下（n=75）</c:v>
                </c:pt>
                <c:pt idx="19">
                  <c:v>101人以上（n=56）</c:v>
                </c:pt>
                <c:pt idx="20">
                  <c:v>【 サーバ／ストレージ技術（管理・運用を含む） 】    </c:v>
                </c:pt>
                <c:pt idx="21">
                  <c:v>20人以下（n=93）</c:v>
                </c:pt>
                <c:pt idx="22">
                  <c:v>21人以上100人以下（n=94）</c:v>
                </c:pt>
                <c:pt idx="23">
                  <c:v>101人以上（n=65）</c:v>
                </c:pt>
                <c:pt idx="24">
                  <c:v>【 リアルタイム制御技術（ロボット技術） 】       </c:v>
                </c:pt>
                <c:pt idx="25">
                  <c:v>20人以下（n=53）</c:v>
                </c:pt>
                <c:pt idx="26">
                  <c:v>21人以上100人以下（n=66）</c:v>
                </c:pt>
                <c:pt idx="27">
                  <c:v>101人以上（n=45）</c:v>
                </c:pt>
                <c:pt idx="28">
                  <c:v>【 モデリング技術（制御、システム、ユーザ、データ等） 】</c:v>
                </c:pt>
                <c:pt idx="29">
                  <c:v>20人以下（n=67）</c:v>
                </c:pt>
                <c:pt idx="30">
                  <c:v>21人以上100人以下（n=71）</c:v>
                </c:pt>
                <c:pt idx="31">
                  <c:v>101人以上（n=39）</c:v>
                </c:pt>
                <c:pt idx="32">
                  <c:v>【 画像・音声認識技術／合成技術 】           </c:v>
                </c:pt>
                <c:pt idx="33">
                  <c:v>20人以下（n=60）</c:v>
                </c:pt>
                <c:pt idx="34">
                  <c:v>21人以上100人以下（n=62）</c:v>
                </c:pt>
                <c:pt idx="35">
                  <c:v>101人以上（n=39）</c:v>
                </c:pt>
                <c:pt idx="36">
                  <c:v>【 AI（機械学習、ディープラーニング等）技術 】    </c:v>
                </c:pt>
                <c:pt idx="37">
                  <c:v>20人以下（n=69）</c:v>
                </c:pt>
                <c:pt idx="38">
                  <c:v>21人以上100人以下（n=80）</c:v>
                </c:pt>
                <c:pt idx="39">
                  <c:v>101人以上（n=48）</c:v>
                </c:pt>
              </c:strCache>
            </c:strRef>
          </c:cat>
          <c:val>
            <c:numRef>
              <c:f>'Q22A.自社の強みとなる技術（従業員別）'!$T$7:$T$46</c:f>
              <c:numCache>
                <c:formatCode>0.0%</c:formatCode>
                <c:ptCount val="40"/>
                <c:pt idx="0" formatCode="General">
                  <c:v>0</c:v>
                </c:pt>
                <c:pt idx="1">
                  <c:v>0.11091234347048301</c:v>
                </c:pt>
                <c:pt idx="2">
                  <c:v>6.3241106719367585E-2</c:v>
                </c:pt>
                <c:pt idx="3">
                  <c:v>6.8535825545171333E-2</c:v>
                </c:pt>
                <c:pt idx="4" formatCode="General">
                  <c:v>0</c:v>
                </c:pt>
                <c:pt idx="5">
                  <c:v>3.7567084078711989E-2</c:v>
                </c:pt>
                <c:pt idx="6">
                  <c:v>4.1501976284584984E-2</c:v>
                </c:pt>
                <c:pt idx="7">
                  <c:v>4.0498442367601244E-2</c:v>
                </c:pt>
                <c:pt idx="8" formatCode="General">
                  <c:v>0</c:v>
                </c:pt>
                <c:pt idx="9">
                  <c:v>7.3345259391771014E-2</c:v>
                </c:pt>
                <c:pt idx="10">
                  <c:v>5.33596837944664E-2</c:v>
                </c:pt>
                <c:pt idx="11">
                  <c:v>6.2305295950155763E-2</c:v>
                </c:pt>
                <c:pt idx="12" formatCode="General">
                  <c:v>0</c:v>
                </c:pt>
                <c:pt idx="13">
                  <c:v>6.9767441860465115E-2</c:v>
                </c:pt>
                <c:pt idx="14">
                  <c:v>9.8814229249011856E-2</c:v>
                </c:pt>
                <c:pt idx="15">
                  <c:v>9.3457943925233641E-2</c:v>
                </c:pt>
                <c:pt idx="16" formatCode="General">
                  <c:v>0</c:v>
                </c:pt>
                <c:pt idx="17">
                  <c:v>6.4400715563506267E-2</c:v>
                </c:pt>
                <c:pt idx="18">
                  <c:v>5.731225296442688E-2</c:v>
                </c:pt>
                <c:pt idx="19">
                  <c:v>7.1651090342679122E-2</c:v>
                </c:pt>
                <c:pt idx="20" formatCode="General">
                  <c:v>0</c:v>
                </c:pt>
                <c:pt idx="21">
                  <c:v>7.3345259391771014E-2</c:v>
                </c:pt>
                <c:pt idx="22">
                  <c:v>7.3122529644268769E-2</c:v>
                </c:pt>
                <c:pt idx="23">
                  <c:v>6.5420560747663545E-2</c:v>
                </c:pt>
                <c:pt idx="24" formatCode="General">
                  <c:v>0</c:v>
                </c:pt>
                <c:pt idx="25">
                  <c:v>3.041144901610018E-2</c:v>
                </c:pt>
                <c:pt idx="26">
                  <c:v>4.7430830039525688E-2</c:v>
                </c:pt>
                <c:pt idx="27">
                  <c:v>4.6728971962616821E-2</c:v>
                </c:pt>
                <c:pt idx="28" formatCode="General">
                  <c:v>0</c:v>
                </c:pt>
                <c:pt idx="29">
                  <c:v>3.9355992844364938E-2</c:v>
                </c:pt>
                <c:pt idx="30">
                  <c:v>5.33596837944664E-2</c:v>
                </c:pt>
                <c:pt idx="31">
                  <c:v>4.6728971962616821E-2</c:v>
                </c:pt>
                <c:pt idx="32" formatCode="General">
                  <c:v>0</c:v>
                </c:pt>
                <c:pt idx="33">
                  <c:v>3.041144901610018E-2</c:v>
                </c:pt>
                <c:pt idx="34">
                  <c:v>5.1383399209486168E-2</c:v>
                </c:pt>
                <c:pt idx="35">
                  <c:v>4.3613707165109032E-2</c:v>
                </c:pt>
                <c:pt idx="36" formatCode="General">
                  <c:v>0</c:v>
                </c:pt>
                <c:pt idx="37">
                  <c:v>5.008944543828265E-2</c:v>
                </c:pt>
                <c:pt idx="38">
                  <c:v>5.9288537549407112E-2</c:v>
                </c:pt>
                <c:pt idx="39">
                  <c:v>6.2305295950155763E-2</c:v>
                </c:pt>
              </c:numCache>
            </c:numRef>
          </c:val>
          <c:extLst>
            <c:ext xmlns:c16="http://schemas.microsoft.com/office/drawing/2014/chart" uri="{C3380CC4-5D6E-409C-BE32-E72D297353CC}">
              <c16:uniqueId val="{00000031-23CB-4081-A7F2-7AA01C426350}"/>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20人以下（n=213）</c:v>
                </c:pt>
                <c:pt idx="2">
                  <c:v>21人以上100人以下（n=165）</c:v>
                </c:pt>
                <c:pt idx="3">
                  <c:v>101人以上（n=95）</c:v>
                </c:pt>
                <c:pt idx="4">
                  <c:v>【 デバイス技術 】                   </c:v>
                </c:pt>
                <c:pt idx="5">
                  <c:v>20人以下（n=98）</c:v>
                </c:pt>
                <c:pt idx="6">
                  <c:v>21人以上100人以下（n=88）</c:v>
                </c:pt>
                <c:pt idx="7">
                  <c:v>101人以上（n=58）</c:v>
                </c:pt>
                <c:pt idx="8">
                  <c:v>【 無線通信・ネットワーク技術 】            </c:v>
                </c:pt>
                <c:pt idx="9">
                  <c:v>20人以下（n=132）</c:v>
                </c:pt>
                <c:pt idx="10">
                  <c:v>21人以上100人以下（n=88）</c:v>
                </c:pt>
                <c:pt idx="11">
                  <c:v>101人以上（n=74）</c:v>
                </c:pt>
                <c:pt idx="12">
                  <c:v>【 IoTシステム構築技術 】              </c:v>
                </c:pt>
                <c:pt idx="13">
                  <c:v>20人以下（n=115）</c:v>
                </c:pt>
                <c:pt idx="14">
                  <c:v>21人以上100人以下（n=129）</c:v>
                </c:pt>
                <c:pt idx="15">
                  <c:v>101人以上（n=89）</c:v>
                </c:pt>
                <c:pt idx="16">
                  <c:v>【 センサ技術 】                    </c:v>
                </c:pt>
                <c:pt idx="17">
                  <c:v>20人以下（n=85）</c:v>
                </c:pt>
                <c:pt idx="18">
                  <c:v>21人以上100人以下（n=75）</c:v>
                </c:pt>
                <c:pt idx="19">
                  <c:v>101人以上（n=56）</c:v>
                </c:pt>
                <c:pt idx="20">
                  <c:v>【 サーバ／ストレージ技術（管理・運用を含む） 】    </c:v>
                </c:pt>
                <c:pt idx="21">
                  <c:v>20人以下（n=93）</c:v>
                </c:pt>
                <c:pt idx="22">
                  <c:v>21人以上100人以下（n=94）</c:v>
                </c:pt>
                <c:pt idx="23">
                  <c:v>101人以上（n=65）</c:v>
                </c:pt>
                <c:pt idx="24">
                  <c:v>【 リアルタイム制御技術（ロボット技術） 】       </c:v>
                </c:pt>
                <c:pt idx="25">
                  <c:v>20人以下（n=53）</c:v>
                </c:pt>
                <c:pt idx="26">
                  <c:v>21人以上100人以下（n=66）</c:v>
                </c:pt>
                <c:pt idx="27">
                  <c:v>101人以上（n=45）</c:v>
                </c:pt>
                <c:pt idx="28">
                  <c:v>【 モデリング技術（制御、システム、ユーザ、データ等） 】</c:v>
                </c:pt>
                <c:pt idx="29">
                  <c:v>20人以下（n=67）</c:v>
                </c:pt>
                <c:pt idx="30">
                  <c:v>21人以上100人以下（n=71）</c:v>
                </c:pt>
                <c:pt idx="31">
                  <c:v>101人以上（n=39）</c:v>
                </c:pt>
                <c:pt idx="32">
                  <c:v>【 画像・音声認識技術／合成技術 】           </c:v>
                </c:pt>
                <c:pt idx="33">
                  <c:v>20人以下（n=60）</c:v>
                </c:pt>
                <c:pt idx="34">
                  <c:v>21人以上100人以下（n=62）</c:v>
                </c:pt>
                <c:pt idx="35">
                  <c:v>101人以上（n=39）</c:v>
                </c:pt>
                <c:pt idx="36">
                  <c:v>【 AI（機械学習、ディープラーニング等）技術 】    </c:v>
                </c:pt>
                <c:pt idx="37">
                  <c:v>20人以下（n=69）</c:v>
                </c:pt>
                <c:pt idx="38">
                  <c:v>21人以上100人以下（n=80）</c:v>
                </c:pt>
                <c:pt idx="39">
                  <c:v>101人以上（n=48）</c:v>
                </c:pt>
              </c:strCache>
            </c:strRef>
          </c:cat>
          <c:val>
            <c:numRef>
              <c:f>'Q22A.自社の強みとなる技術（従業員別）'!$U$7:$U$46</c:f>
              <c:numCache>
                <c:formatCode>0.0%</c:formatCode>
                <c:ptCount val="40"/>
                <c:pt idx="0" formatCode="General">
                  <c:v>0</c:v>
                </c:pt>
                <c:pt idx="1">
                  <c:v>6.9767441860465115E-2</c:v>
                </c:pt>
                <c:pt idx="2">
                  <c:v>9.4861660079051377E-2</c:v>
                </c:pt>
                <c:pt idx="3">
                  <c:v>9.657320872274143E-2</c:v>
                </c:pt>
                <c:pt idx="4" formatCode="General">
                  <c:v>0</c:v>
                </c:pt>
                <c:pt idx="5">
                  <c:v>3.9355992844364938E-2</c:v>
                </c:pt>
                <c:pt idx="6">
                  <c:v>2.766798418972332E-2</c:v>
                </c:pt>
                <c:pt idx="7">
                  <c:v>3.4267912772585667E-2</c:v>
                </c:pt>
                <c:pt idx="8" formatCode="General">
                  <c:v>0</c:v>
                </c:pt>
                <c:pt idx="9">
                  <c:v>6.9767441860465115E-2</c:v>
                </c:pt>
                <c:pt idx="10">
                  <c:v>3.5573122529644272E-2</c:v>
                </c:pt>
                <c:pt idx="11">
                  <c:v>5.9190031152647975E-2</c:v>
                </c:pt>
                <c:pt idx="12" formatCode="General">
                  <c:v>0</c:v>
                </c:pt>
                <c:pt idx="13">
                  <c:v>6.0822898032200361E-2</c:v>
                </c:pt>
                <c:pt idx="14">
                  <c:v>6.9169960474308304E-2</c:v>
                </c:pt>
                <c:pt idx="15">
                  <c:v>7.1651090342679122E-2</c:v>
                </c:pt>
                <c:pt idx="16" formatCode="General">
                  <c:v>0</c:v>
                </c:pt>
                <c:pt idx="17">
                  <c:v>3.041144901610018E-2</c:v>
                </c:pt>
                <c:pt idx="18">
                  <c:v>3.3596837944664032E-2</c:v>
                </c:pt>
                <c:pt idx="19">
                  <c:v>3.4267912772585667E-2</c:v>
                </c:pt>
                <c:pt idx="20" formatCode="General">
                  <c:v>0</c:v>
                </c:pt>
                <c:pt idx="21">
                  <c:v>4.2933810375670838E-2</c:v>
                </c:pt>
                <c:pt idx="22">
                  <c:v>6.5217391304347824E-2</c:v>
                </c:pt>
                <c:pt idx="23">
                  <c:v>6.2305295950155763E-2</c:v>
                </c:pt>
                <c:pt idx="24" formatCode="General">
                  <c:v>0</c:v>
                </c:pt>
                <c:pt idx="25">
                  <c:v>2.1466905187835419E-2</c:v>
                </c:pt>
                <c:pt idx="26">
                  <c:v>3.5573122529644272E-2</c:v>
                </c:pt>
                <c:pt idx="27">
                  <c:v>3.4267912772585667E-2</c:v>
                </c:pt>
                <c:pt idx="28" formatCode="General">
                  <c:v>0</c:v>
                </c:pt>
                <c:pt idx="29">
                  <c:v>3.9355992844364938E-2</c:v>
                </c:pt>
                <c:pt idx="30">
                  <c:v>4.1501976284584984E-2</c:v>
                </c:pt>
                <c:pt idx="31">
                  <c:v>2.4922118380062305E-2</c:v>
                </c:pt>
                <c:pt idx="32" formatCode="General">
                  <c:v>0</c:v>
                </c:pt>
                <c:pt idx="33">
                  <c:v>1.9677996422182469E-2</c:v>
                </c:pt>
                <c:pt idx="34">
                  <c:v>3.7549407114624504E-2</c:v>
                </c:pt>
                <c:pt idx="35">
                  <c:v>3.4267912772585667E-2</c:v>
                </c:pt>
                <c:pt idx="36" formatCode="General">
                  <c:v>0</c:v>
                </c:pt>
                <c:pt idx="37">
                  <c:v>3.5778175313059032E-2</c:v>
                </c:pt>
                <c:pt idx="38">
                  <c:v>5.533596837944664E-2</c:v>
                </c:pt>
                <c:pt idx="39">
                  <c:v>5.6074766355140186E-2</c:v>
                </c:pt>
              </c:numCache>
            </c:numRef>
          </c:val>
          <c:extLst>
            <c:ext xmlns:c16="http://schemas.microsoft.com/office/drawing/2014/chart" uri="{C3380CC4-5D6E-409C-BE32-E72D297353CC}">
              <c16:uniqueId val="{00000046-23CB-4081-A7F2-7AA01C42635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20人以下（n=30）</c:v>
                </c:pt>
                <c:pt idx="2">
                  <c:v>21人以上100人以下（n=21）</c:v>
                </c:pt>
                <c:pt idx="3">
                  <c:v>101人以上（n=26）</c:v>
                </c:pt>
                <c:pt idx="4">
                  <c:v>【 デバイス技術 】                   </c:v>
                </c:pt>
                <c:pt idx="5">
                  <c:v>20人以下（n=12）</c:v>
                </c:pt>
                <c:pt idx="6">
                  <c:v>21人以上100人以下（n=16）</c:v>
                </c:pt>
                <c:pt idx="7">
                  <c:v>101人以上（n=16）</c:v>
                </c:pt>
                <c:pt idx="8">
                  <c:v>【 サーバ／ストレージ技術（管理・運用を含む） 】    </c:v>
                </c:pt>
                <c:pt idx="9">
                  <c:v>20人以下（n=23）</c:v>
                </c:pt>
                <c:pt idx="10">
                  <c:v>21人以上100人以下（n=22）</c:v>
                </c:pt>
                <c:pt idx="11">
                  <c:v>101人以上（n=24）</c:v>
                </c:pt>
                <c:pt idx="12">
                  <c:v>【 無線通信・ネットワーク技術 】            </c:v>
                </c:pt>
                <c:pt idx="13">
                  <c:v>20人以下（n=16）</c:v>
                </c:pt>
                <c:pt idx="14">
                  <c:v>21人以上100人以下（n=13）</c:v>
                </c:pt>
                <c:pt idx="15">
                  <c:v>101人以上（n=16）</c:v>
                </c:pt>
                <c:pt idx="16">
                  <c:v>【 センサ技術 】                    </c:v>
                </c:pt>
                <c:pt idx="17">
                  <c:v>20人以下（n=7）</c:v>
                </c:pt>
                <c:pt idx="18">
                  <c:v>21人以上100人以下（n=18）</c:v>
                </c:pt>
                <c:pt idx="19">
                  <c:v>101人以上（n=22）</c:v>
                </c:pt>
                <c:pt idx="20">
                  <c:v>【 ビッグデータの収集・分析・解析技術 】        </c:v>
                </c:pt>
                <c:pt idx="21">
                  <c:v>20人以下（n=11）</c:v>
                </c:pt>
                <c:pt idx="22">
                  <c:v>21人以上100人以下（n=14）</c:v>
                </c:pt>
                <c:pt idx="23">
                  <c:v>101人以上（n=23）</c:v>
                </c:pt>
                <c:pt idx="24">
                  <c:v>【 リアルタイム制御技術（ロボット技術） 】       </c:v>
                </c:pt>
                <c:pt idx="25">
                  <c:v>20人以下（n=6）</c:v>
                </c:pt>
                <c:pt idx="26">
                  <c:v>21人以上100人以下（n=20）</c:v>
                </c:pt>
                <c:pt idx="27">
                  <c:v>101人以上（n=14）</c:v>
                </c:pt>
                <c:pt idx="28">
                  <c:v>【 IoTシステム構築技術 】              </c:v>
                </c:pt>
                <c:pt idx="29">
                  <c:v>20人以下（n=8）</c:v>
                </c:pt>
                <c:pt idx="30">
                  <c:v>21人以上100人以下（n=22）</c:v>
                </c:pt>
                <c:pt idx="31">
                  <c:v>101人以上（n=29）</c:v>
                </c:pt>
                <c:pt idx="32">
                  <c:v>【 モデリング技術（制御、システム、ユーザ、データ等） 】</c:v>
                </c:pt>
                <c:pt idx="33">
                  <c:v>20人以下（n=7）</c:v>
                </c:pt>
                <c:pt idx="34">
                  <c:v>21人以上100人以下（n=19）</c:v>
                </c:pt>
                <c:pt idx="35">
                  <c:v>101人以上（n=15）</c:v>
                </c:pt>
                <c:pt idx="36">
                  <c:v>【 他の製品・システムとの接続を想定した検証技術 】   </c:v>
                </c:pt>
                <c:pt idx="37">
                  <c:v>20人以下（n=19）</c:v>
                </c:pt>
                <c:pt idx="38">
                  <c:v>21人以上100人以下（n=17）</c:v>
                </c:pt>
                <c:pt idx="39">
                  <c:v>101人以上（n=17）</c:v>
                </c:pt>
              </c:strCache>
            </c:strRef>
          </c:cat>
          <c:val>
            <c:numRef>
              <c:f>'Q22A.自社の強みとなる技術（従業員別）'!$S$7:$S$46</c:f>
              <c:numCache>
                <c:formatCode>0.0%</c:formatCode>
                <c:ptCount val="40"/>
                <c:pt idx="0" formatCode="General">
                  <c:v>0</c:v>
                </c:pt>
                <c:pt idx="1">
                  <c:v>0.20779220779220781</c:v>
                </c:pt>
                <c:pt idx="2">
                  <c:v>0.10091743119266056</c:v>
                </c:pt>
                <c:pt idx="3">
                  <c:v>5.3571428571428568E-2</c:v>
                </c:pt>
                <c:pt idx="4" formatCode="General">
                  <c:v>0</c:v>
                </c:pt>
                <c:pt idx="5">
                  <c:v>9.0909090909090912E-2</c:v>
                </c:pt>
                <c:pt idx="6">
                  <c:v>0.13761467889908258</c:v>
                </c:pt>
                <c:pt idx="7">
                  <c:v>8.0357142857142863E-2</c:v>
                </c:pt>
                <c:pt idx="8" formatCode="General">
                  <c:v>0</c:v>
                </c:pt>
                <c:pt idx="9">
                  <c:v>0.11688311688311688</c:v>
                </c:pt>
                <c:pt idx="10">
                  <c:v>5.5045871559633031E-2</c:v>
                </c:pt>
                <c:pt idx="11">
                  <c:v>0.11607142857142858</c:v>
                </c:pt>
                <c:pt idx="12" formatCode="General">
                  <c:v>0</c:v>
                </c:pt>
                <c:pt idx="13">
                  <c:v>7.792207792207792E-2</c:v>
                </c:pt>
                <c:pt idx="14">
                  <c:v>6.4220183486238536E-2</c:v>
                </c:pt>
                <c:pt idx="15">
                  <c:v>8.0357142857142863E-2</c:v>
                </c:pt>
                <c:pt idx="16" formatCode="General">
                  <c:v>0</c:v>
                </c:pt>
                <c:pt idx="17">
                  <c:v>3.896103896103896E-2</c:v>
                </c:pt>
                <c:pt idx="18">
                  <c:v>5.5045871559633031E-2</c:v>
                </c:pt>
                <c:pt idx="19">
                  <c:v>9.8214285714285712E-2</c:v>
                </c:pt>
                <c:pt idx="20" formatCode="General">
                  <c:v>0</c:v>
                </c:pt>
                <c:pt idx="21">
                  <c:v>5.1948051948051951E-2</c:v>
                </c:pt>
                <c:pt idx="22">
                  <c:v>7.3394495412844041E-2</c:v>
                </c:pt>
                <c:pt idx="23">
                  <c:v>7.1428571428571425E-2</c:v>
                </c:pt>
                <c:pt idx="24" formatCode="General">
                  <c:v>0</c:v>
                </c:pt>
                <c:pt idx="25">
                  <c:v>2.5974025974025976E-2</c:v>
                </c:pt>
                <c:pt idx="26">
                  <c:v>7.3394495412844041E-2</c:v>
                </c:pt>
                <c:pt idx="27">
                  <c:v>8.0357142857142863E-2</c:v>
                </c:pt>
                <c:pt idx="28" formatCode="General">
                  <c:v>0</c:v>
                </c:pt>
                <c:pt idx="29">
                  <c:v>1.2987012987012988E-2</c:v>
                </c:pt>
                <c:pt idx="30">
                  <c:v>4.5871559633027525E-2</c:v>
                </c:pt>
                <c:pt idx="31">
                  <c:v>0.10714285714285714</c:v>
                </c:pt>
                <c:pt idx="32" formatCode="General">
                  <c:v>0</c:v>
                </c:pt>
                <c:pt idx="33">
                  <c:v>5.1948051948051951E-2</c:v>
                </c:pt>
                <c:pt idx="34">
                  <c:v>7.3394495412844041E-2</c:v>
                </c:pt>
                <c:pt idx="35">
                  <c:v>4.4642857142857144E-2</c:v>
                </c:pt>
                <c:pt idx="36" formatCode="General">
                  <c:v>0</c:v>
                </c:pt>
                <c:pt idx="37">
                  <c:v>9.0909090909090912E-2</c:v>
                </c:pt>
                <c:pt idx="38">
                  <c:v>1.834862385321101E-2</c:v>
                </c:pt>
                <c:pt idx="39">
                  <c:v>4.4642857142857144E-2</c:v>
                </c:pt>
              </c:numCache>
            </c:numRef>
          </c:val>
          <c:extLst>
            <c:ext xmlns:c16="http://schemas.microsoft.com/office/drawing/2014/chart" uri="{C3380CC4-5D6E-409C-BE32-E72D297353CC}">
              <c16:uniqueId val="{00000015-C52B-4F5F-894D-40A61BEFA274}"/>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20人以下（n=30）</c:v>
                </c:pt>
                <c:pt idx="2">
                  <c:v>21人以上100人以下（n=21）</c:v>
                </c:pt>
                <c:pt idx="3">
                  <c:v>101人以上（n=26）</c:v>
                </c:pt>
                <c:pt idx="4">
                  <c:v>【 デバイス技術 】                   </c:v>
                </c:pt>
                <c:pt idx="5">
                  <c:v>20人以下（n=12）</c:v>
                </c:pt>
                <c:pt idx="6">
                  <c:v>21人以上100人以下（n=16）</c:v>
                </c:pt>
                <c:pt idx="7">
                  <c:v>101人以上（n=16）</c:v>
                </c:pt>
                <c:pt idx="8">
                  <c:v>【 サーバ／ストレージ技術（管理・運用を含む） 】    </c:v>
                </c:pt>
                <c:pt idx="9">
                  <c:v>20人以下（n=23）</c:v>
                </c:pt>
                <c:pt idx="10">
                  <c:v>21人以上100人以下（n=22）</c:v>
                </c:pt>
                <c:pt idx="11">
                  <c:v>101人以上（n=24）</c:v>
                </c:pt>
                <c:pt idx="12">
                  <c:v>【 無線通信・ネットワーク技術 】            </c:v>
                </c:pt>
                <c:pt idx="13">
                  <c:v>20人以下（n=16）</c:v>
                </c:pt>
                <c:pt idx="14">
                  <c:v>21人以上100人以下（n=13）</c:v>
                </c:pt>
                <c:pt idx="15">
                  <c:v>101人以上（n=16）</c:v>
                </c:pt>
                <c:pt idx="16">
                  <c:v>【 センサ技術 】                    </c:v>
                </c:pt>
                <c:pt idx="17">
                  <c:v>20人以下（n=7）</c:v>
                </c:pt>
                <c:pt idx="18">
                  <c:v>21人以上100人以下（n=18）</c:v>
                </c:pt>
                <c:pt idx="19">
                  <c:v>101人以上（n=22）</c:v>
                </c:pt>
                <c:pt idx="20">
                  <c:v>【 ビッグデータの収集・分析・解析技術 】        </c:v>
                </c:pt>
                <c:pt idx="21">
                  <c:v>20人以下（n=11）</c:v>
                </c:pt>
                <c:pt idx="22">
                  <c:v>21人以上100人以下（n=14）</c:v>
                </c:pt>
                <c:pt idx="23">
                  <c:v>101人以上（n=23）</c:v>
                </c:pt>
                <c:pt idx="24">
                  <c:v>【 リアルタイム制御技術（ロボット技術） 】       </c:v>
                </c:pt>
                <c:pt idx="25">
                  <c:v>20人以下（n=6）</c:v>
                </c:pt>
                <c:pt idx="26">
                  <c:v>21人以上100人以下（n=20）</c:v>
                </c:pt>
                <c:pt idx="27">
                  <c:v>101人以上（n=14）</c:v>
                </c:pt>
                <c:pt idx="28">
                  <c:v>【 IoTシステム構築技術 】              </c:v>
                </c:pt>
                <c:pt idx="29">
                  <c:v>20人以下（n=8）</c:v>
                </c:pt>
                <c:pt idx="30">
                  <c:v>21人以上100人以下（n=22）</c:v>
                </c:pt>
                <c:pt idx="31">
                  <c:v>101人以上（n=29）</c:v>
                </c:pt>
                <c:pt idx="32">
                  <c:v>【 モデリング技術（制御、システム、ユーザ、データ等） 】</c:v>
                </c:pt>
                <c:pt idx="33">
                  <c:v>20人以下（n=7）</c:v>
                </c:pt>
                <c:pt idx="34">
                  <c:v>21人以上100人以下（n=19）</c:v>
                </c:pt>
                <c:pt idx="35">
                  <c:v>101人以上（n=15）</c:v>
                </c:pt>
                <c:pt idx="36">
                  <c:v>【 他の製品・システムとの接続を想定した検証技術 】   </c:v>
                </c:pt>
                <c:pt idx="37">
                  <c:v>20人以下（n=19）</c:v>
                </c:pt>
                <c:pt idx="38">
                  <c:v>21人以上100人以下（n=17）</c:v>
                </c:pt>
                <c:pt idx="39">
                  <c:v>101人以上（n=17）</c:v>
                </c:pt>
              </c:strCache>
            </c:strRef>
          </c:cat>
          <c:val>
            <c:numRef>
              <c:f>'Q22A.自社の強みとなる技術（従業員別）'!$T$7:$T$46</c:f>
              <c:numCache>
                <c:formatCode>0.0%</c:formatCode>
                <c:ptCount val="40"/>
                <c:pt idx="0" formatCode="General">
                  <c:v>0</c:v>
                </c:pt>
                <c:pt idx="1">
                  <c:v>0.11688311688311688</c:v>
                </c:pt>
                <c:pt idx="2">
                  <c:v>3.669724770642202E-2</c:v>
                </c:pt>
                <c:pt idx="3">
                  <c:v>8.9285714285714288E-2</c:v>
                </c:pt>
                <c:pt idx="4" formatCode="General">
                  <c:v>0</c:v>
                </c:pt>
                <c:pt idx="5">
                  <c:v>3.896103896103896E-2</c:v>
                </c:pt>
                <c:pt idx="6">
                  <c:v>0</c:v>
                </c:pt>
                <c:pt idx="7">
                  <c:v>5.3571428571428568E-2</c:v>
                </c:pt>
                <c:pt idx="8" formatCode="General">
                  <c:v>0</c:v>
                </c:pt>
                <c:pt idx="9">
                  <c:v>0.11688311688311688</c:v>
                </c:pt>
                <c:pt idx="10">
                  <c:v>5.5045871559633031E-2</c:v>
                </c:pt>
                <c:pt idx="11">
                  <c:v>6.25E-2</c:v>
                </c:pt>
                <c:pt idx="12" formatCode="General">
                  <c:v>0</c:v>
                </c:pt>
                <c:pt idx="13">
                  <c:v>0.1038961038961039</c:v>
                </c:pt>
                <c:pt idx="14">
                  <c:v>2.7522935779816515E-2</c:v>
                </c:pt>
                <c:pt idx="15">
                  <c:v>2.6785714285714284E-2</c:v>
                </c:pt>
                <c:pt idx="16" formatCode="General">
                  <c:v>0</c:v>
                </c:pt>
                <c:pt idx="17">
                  <c:v>2.5974025974025976E-2</c:v>
                </c:pt>
                <c:pt idx="18">
                  <c:v>9.1743119266055051E-2</c:v>
                </c:pt>
                <c:pt idx="19">
                  <c:v>7.1428571428571425E-2</c:v>
                </c:pt>
                <c:pt idx="20" formatCode="General">
                  <c:v>0</c:v>
                </c:pt>
                <c:pt idx="21">
                  <c:v>5.1948051948051951E-2</c:v>
                </c:pt>
                <c:pt idx="22">
                  <c:v>9.1743119266055051E-3</c:v>
                </c:pt>
                <c:pt idx="23">
                  <c:v>8.0357142857142863E-2</c:v>
                </c:pt>
                <c:pt idx="24" formatCode="General">
                  <c:v>0</c:v>
                </c:pt>
                <c:pt idx="25">
                  <c:v>3.896103896103896E-2</c:v>
                </c:pt>
                <c:pt idx="26">
                  <c:v>7.3394495412844041E-2</c:v>
                </c:pt>
                <c:pt idx="27">
                  <c:v>1.7857142857142856E-2</c:v>
                </c:pt>
                <c:pt idx="28" formatCode="General">
                  <c:v>0</c:v>
                </c:pt>
                <c:pt idx="29">
                  <c:v>3.896103896103896E-2</c:v>
                </c:pt>
                <c:pt idx="30">
                  <c:v>0.13761467889908258</c:v>
                </c:pt>
                <c:pt idx="31">
                  <c:v>9.8214285714285712E-2</c:v>
                </c:pt>
                <c:pt idx="32" formatCode="General">
                  <c:v>0</c:v>
                </c:pt>
                <c:pt idx="33">
                  <c:v>2.5974025974025976E-2</c:v>
                </c:pt>
                <c:pt idx="34">
                  <c:v>5.5045871559633031E-2</c:v>
                </c:pt>
                <c:pt idx="35">
                  <c:v>5.3571428571428568E-2</c:v>
                </c:pt>
                <c:pt idx="36" formatCode="General">
                  <c:v>0</c:v>
                </c:pt>
                <c:pt idx="37">
                  <c:v>3.896103896103896E-2</c:v>
                </c:pt>
                <c:pt idx="38">
                  <c:v>5.5045871559633031E-2</c:v>
                </c:pt>
                <c:pt idx="39">
                  <c:v>3.5714285714285712E-2</c:v>
                </c:pt>
              </c:numCache>
            </c:numRef>
          </c:val>
          <c:extLst>
            <c:ext xmlns:c16="http://schemas.microsoft.com/office/drawing/2014/chart" uri="{C3380CC4-5D6E-409C-BE32-E72D297353CC}">
              <c16:uniqueId val="{00000031-C52B-4F5F-894D-40A61BEFA274}"/>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20人以下（n=30）</c:v>
                </c:pt>
                <c:pt idx="2">
                  <c:v>21人以上100人以下（n=21）</c:v>
                </c:pt>
                <c:pt idx="3">
                  <c:v>101人以上（n=26）</c:v>
                </c:pt>
                <c:pt idx="4">
                  <c:v>【 デバイス技術 】                   </c:v>
                </c:pt>
                <c:pt idx="5">
                  <c:v>20人以下（n=12）</c:v>
                </c:pt>
                <c:pt idx="6">
                  <c:v>21人以上100人以下（n=16）</c:v>
                </c:pt>
                <c:pt idx="7">
                  <c:v>101人以上（n=16）</c:v>
                </c:pt>
                <c:pt idx="8">
                  <c:v>【 サーバ／ストレージ技術（管理・運用を含む） 】    </c:v>
                </c:pt>
                <c:pt idx="9">
                  <c:v>20人以下（n=23）</c:v>
                </c:pt>
                <c:pt idx="10">
                  <c:v>21人以上100人以下（n=22）</c:v>
                </c:pt>
                <c:pt idx="11">
                  <c:v>101人以上（n=24）</c:v>
                </c:pt>
                <c:pt idx="12">
                  <c:v>【 無線通信・ネットワーク技術 】            </c:v>
                </c:pt>
                <c:pt idx="13">
                  <c:v>20人以下（n=16）</c:v>
                </c:pt>
                <c:pt idx="14">
                  <c:v>21人以上100人以下（n=13）</c:v>
                </c:pt>
                <c:pt idx="15">
                  <c:v>101人以上（n=16）</c:v>
                </c:pt>
                <c:pt idx="16">
                  <c:v>【 センサ技術 】                    </c:v>
                </c:pt>
                <c:pt idx="17">
                  <c:v>20人以下（n=7）</c:v>
                </c:pt>
                <c:pt idx="18">
                  <c:v>21人以上100人以下（n=18）</c:v>
                </c:pt>
                <c:pt idx="19">
                  <c:v>101人以上（n=22）</c:v>
                </c:pt>
                <c:pt idx="20">
                  <c:v>【 ビッグデータの収集・分析・解析技術 】        </c:v>
                </c:pt>
                <c:pt idx="21">
                  <c:v>20人以下（n=11）</c:v>
                </c:pt>
                <c:pt idx="22">
                  <c:v>21人以上100人以下（n=14）</c:v>
                </c:pt>
                <c:pt idx="23">
                  <c:v>101人以上（n=23）</c:v>
                </c:pt>
                <c:pt idx="24">
                  <c:v>【 リアルタイム制御技術（ロボット技術） 】       </c:v>
                </c:pt>
                <c:pt idx="25">
                  <c:v>20人以下（n=6）</c:v>
                </c:pt>
                <c:pt idx="26">
                  <c:v>21人以上100人以下（n=20）</c:v>
                </c:pt>
                <c:pt idx="27">
                  <c:v>101人以上（n=14）</c:v>
                </c:pt>
                <c:pt idx="28">
                  <c:v>【 IoTシステム構築技術 】              </c:v>
                </c:pt>
                <c:pt idx="29">
                  <c:v>20人以下（n=8）</c:v>
                </c:pt>
                <c:pt idx="30">
                  <c:v>21人以上100人以下（n=22）</c:v>
                </c:pt>
                <c:pt idx="31">
                  <c:v>101人以上（n=29）</c:v>
                </c:pt>
                <c:pt idx="32">
                  <c:v>【 モデリング技術（制御、システム、ユーザ、データ等） 】</c:v>
                </c:pt>
                <c:pt idx="33">
                  <c:v>20人以下（n=7）</c:v>
                </c:pt>
                <c:pt idx="34">
                  <c:v>21人以上100人以下（n=19）</c:v>
                </c:pt>
                <c:pt idx="35">
                  <c:v>101人以上（n=15）</c:v>
                </c:pt>
                <c:pt idx="36">
                  <c:v>【 他の製品・システムとの接続を想定した検証技術 】   </c:v>
                </c:pt>
                <c:pt idx="37">
                  <c:v>20人以下（n=19）</c:v>
                </c:pt>
                <c:pt idx="38">
                  <c:v>21人以上100人以下（n=17）</c:v>
                </c:pt>
                <c:pt idx="39">
                  <c:v>101人以上（n=17）</c:v>
                </c:pt>
              </c:strCache>
            </c:strRef>
          </c:cat>
          <c:val>
            <c:numRef>
              <c:f>'Q22A.自社の強みとなる技術（従業員別）'!$U$7:$U$46</c:f>
              <c:numCache>
                <c:formatCode>0.0%</c:formatCode>
                <c:ptCount val="40"/>
                <c:pt idx="0" formatCode="General">
                  <c:v>0</c:v>
                </c:pt>
                <c:pt idx="1">
                  <c:v>6.4935064935064929E-2</c:v>
                </c:pt>
                <c:pt idx="2">
                  <c:v>5.5045871559633031E-2</c:v>
                </c:pt>
                <c:pt idx="3">
                  <c:v>8.9285714285714288E-2</c:v>
                </c:pt>
                <c:pt idx="4" formatCode="General">
                  <c:v>0</c:v>
                </c:pt>
                <c:pt idx="5">
                  <c:v>2.5974025974025976E-2</c:v>
                </c:pt>
                <c:pt idx="6">
                  <c:v>9.1743119266055051E-3</c:v>
                </c:pt>
                <c:pt idx="7">
                  <c:v>8.9285714285714281E-3</c:v>
                </c:pt>
                <c:pt idx="8" formatCode="General">
                  <c:v>0</c:v>
                </c:pt>
                <c:pt idx="9">
                  <c:v>6.4935064935064929E-2</c:v>
                </c:pt>
                <c:pt idx="10">
                  <c:v>9.1743119266055051E-2</c:v>
                </c:pt>
                <c:pt idx="11">
                  <c:v>3.5714285714285712E-2</c:v>
                </c:pt>
                <c:pt idx="12" formatCode="General">
                  <c:v>0</c:v>
                </c:pt>
                <c:pt idx="13">
                  <c:v>2.5974025974025976E-2</c:v>
                </c:pt>
                <c:pt idx="14">
                  <c:v>2.7522935779816515E-2</c:v>
                </c:pt>
                <c:pt idx="15">
                  <c:v>3.5714285714285712E-2</c:v>
                </c:pt>
                <c:pt idx="16" formatCode="General">
                  <c:v>0</c:v>
                </c:pt>
                <c:pt idx="17">
                  <c:v>2.5974025974025976E-2</c:v>
                </c:pt>
                <c:pt idx="18">
                  <c:v>1.834862385321101E-2</c:v>
                </c:pt>
                <c:pt idx="19">
                  <c:v>2.6785714285714284E-2</c:v>
                </c:pt>
                <c:pt idx="20" formatCode="General">
                  <c:v>0</c:v>
                </c:pt>
                <c:pt idx="21">
                  <c:v>3.896103896103896E-2</c:v>
                </c:pt>
                <c:pt idx="22">
                  <c:v>4.5871559633027525E-2</c:v>
                </c:pt>
                <c:pt idx="23">
                  <c:v>5.3571428571428568E-2</c:v>
                </c:pt>
                <c:pt idx="24" formatCode="General">
                  <c:v>0</c:v>
                </c:pt>
                <c:pt idx="25">
                  <c:v>1.2987012987012988E-2</c:v>
                </c:pt>
                <c:pt idx="26">
                  <c:v>3.669724770642202E-2</c:v>
                </c:pt>
                <c:pt idx="27">
                  <c:v>2.6785714285714284E-2</c:v>
                </c:pt>
                <c:pt idx="28" formatCode="General">
                  <c:v>0</c:v>
                </c:pt>
                <c:pt idx="29">
                  <c:v>5.1948051948051951E-2</c:v>
                </c:pt>
                <c:pt idx="30">
                  <c:v>1.834862385321101E-2</c:v>
                </c:pt>
                <c:pt idx="31">
                  <c:v>5.3571428571428568E-2</c:v>
                </c:pt>
                <c:pt idx="32" formatCode="General">
                  <c:v>0</c:v>
                </c:pt>
                <c:pt idx="33">
                  <c:v>1.2987012987012988E-2</c:v>
                </c:pt>
                <c:pt idx="34">
                  <c:v>4.5871559633027525E-2</c:v>
                </c:pt>
                <c:pt idx="35">
                  <c:v>3.5714285714285712E-2</c:v>
                </c:pt>
                <c:pt idx="36" formatCode="General">
                  <c:v>0</c:v>
                </c:pt>
                <c:pt idx="37">
                  <c:v>0.11688311688311688</c:v>
                </c:pt>
                <c:pt idx="38">
                  <c:v>8.2568807339449546E-2</c:v>
                </c:pt>
                <c:pt idx="39">
                  <c:v>7.1428571428571425E-2</c:v>
                </c:pt>
              </c:numCache>
            </c:numRef>
          </c:val>
          <c:extLst>
            <c:ext xmlns:c16="http://schemas.microsoft.com/office/drawing/2014/chart" uri="{C3380CC4-5D6E-409C-BE32-E72D297353CC}">
              <c16:uniqueId val="{00000046-C52B-4F5F-894D-40A61BEFA27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'Q22A.自社の強みとなる技術（従業員別）'!$J$93</c:f>
          <c:strCache>
            <c:ptCount val="1"/>
            <c:pt idx="0">
              <c:v>20人以下 (N=77)
21人以上100人以下 (N=109)
101人以上 (N=112)</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'Q22A.自社の強みとなる技術（従業員別）'!$R$47:$R$86</c:f>
              <c:strCache>
                <c:ptCount val="40"/>
                <c:pt idx="0">
                  <c:v>【 アクチュエータ技術 】                </c:v>
                </c:pt>
                <c:pt idx="1">
                  <c:v>20人以下（n=6）</c:v>
                </c:pt>
                <c:pt idx="2">
                  <c:v>21人以上100人以下（n=14）</c:v>
                </c:pt>
                <c:pt idx="3">
                  <c:v>101人以上（n=5）</c:v>
                </c:pt>
                <c:pt idx="4">
                  <c:v>【 AI（機械学習、ディープラーニング等）技術 】    </c:v>
                </c:pt>
                <c:pt idx="5">
                  <c:v>20人以下（n=5）</c:v>
                </c:pt>
                <c:pt idx="6">
                  <c:v>21人以上100人以下（n=19）</c:v>
                </c:pt>
                <c:pt idx="7">
                  <c:v>101人以上（n=18）</c:v>
                </c:pt>
                <c:pt idx="8">
                  <c:v>【 アジャイル開発技術 】                </c:v>
                </c:pt>
                <c:pt idx="9">
                  <c:v>20人以下（n=1）</c:v>
                </c:pt>
                <c:pt idx="10">
                  <c:v>21人以上100人以下（n=14）</c:v>
                </c:pt>
                <c:pt idx="11">
                  <c:v>101人以上（n=6）</c:v>
                </c:pt>
                <c:pt idx="12">
                  <c:v>【 セーフティ及びセキュリティ技術 】          </c:v>
                </c:pt>
                <c:pt idx="13">
                  <c:v>20人以下（n=17）</c:v>
                </c:pt>
                <c:pt idx="14">
                  <c:v>21人以上100人以下（n=9）</c:v>
                </c:pt>
                <c:pt idx="15">
                  <c:v>101人以上（n=19）</c:v>
                </c:pt>
                <c:pt idx="16">
                  <c:v>【 ヒューマンインタフェース技術 】           </c:v>
                </c:pt>
                <c:pt idx="17">
                  <c:v>20人以下（n=11）</c:v>
                </c:pt>
                <c:pt idx="18">
                  <c:v>21人以上100人以下（n=13）</c:v>
                </c:pt>
                <c:pt idx="19">
                  <c:v>101人以上（n=4）</c:v>
                </c:pt>
                <c:pt idx="20">
                  <c:v>【 画像・音声認識技術／合成技術 】           </c:v>
                </c:pt>
                <c:pt idx="21">
                  <c:v>20人以下（n=6）</c:v>
                </c:pt>
                <c:pt idx="22">
                  <c:v>21人以上100人以下（n=10）</c:v>
                </c:pt>
                <c:pt idx="23">
                  <c:v>101人以上（n=11）</c:v>
                </c:pt>
                <c:pt idx="24">
                  <c:v>【 現実融合技術 (VR、AR、MR、SR等） 】    </c:v>
                </c:pt>
                <c:pt idx="25">
                  <c:v>20人以下（n=3）</c:v>
                </c:pt>
                <c:pt idx="26">
                  <c:v>21人以上100人以下（n=5）</c:v>
                </c:pt>
                <c:pt idx="27">
                  <c:v>101人以上（n=5）</c:v>
                </c:pt>
                <c:pt idx="28">
                  <c:v>【 ブロックチェーン技術 】               </c:v>
                </c:pt>
                <c:pt idx="29">
                  <c:v>20人以下（n=1）</c:v>
                </c:pt>
                <c:pt idx="30">
                  <c:v>21人以上100人以下（n=1）</c:v>
                </c:pt>
                <c:pt idx="31">
                  <c:v>101人以上（n=3）</c:v>
                </c:pt>
                <c:pt idx="32">
                  <c:v>【 エッジコンピューティング／フォグコンピューティング 】</c:v>
                </c:pt>
                <c:pt idx="33">
                  <c:v>20人以下（n=0）</c:v>
                </c:pt>
                <c:pt idx="34">
                  <c:v>21人以上100人以下（n=0）</c:v>
                </c:pt>
                <c:pt idx="35">
                  <c:v>101人以上（n=2）</c:v>
                </c:pt>
                <c:pt idx="36">
                  <c:v>【 低遅延データ処理技術 】               </c:v>
                </c:pt>
                <c:pt idx="37">
                  <c:v>20人以下（n=0）</c:v>
                </c:pt>
                <c:pt idx="38">
                  <c:v>21人以上100人以下（n=0）</c:v>
                </c:pt>
                <c:pt idx="39">
                  <c:v>101人以上（n=0）</c:v>
                </c:pt>
              </c:strCache>
            </c:strRef>
          </c:cat>
          <c:val>
            <c:numRef>
              <c:f>'Q22A.自社の強みとなる技術（従業員別）'!$S$47:$S$86</c:f>
              <c:numCache>
                <c:formatCode>0.0%</c:formatCode>
                <c:ptCount val="40"/>
                <c:pt idx="0">
                  <c:v>0</c:v>
                </c:pt>
                <c:pt idx="1">
                  <c:v>3.896103896103896E-2</c:v>
                </c:pt>
                <c:pt idx="2">
                  <c:v>6.4220183486238536E-2</c:v>
                </c:pt>
                <c:pt idx="3">
                  <c:v>1.7857142857142856E-2</c:v>
                </c:pt>
                <c:pt idx="4">
                  <c:v>0</c:v>
                </c:pt>
                <c:pt idx="5">
                  <c:v>2.5974025974025976E-2</c:v>
                </c:pt>
                <c:pt idx="6">
                  <c:v>2.7522935779816515E-2</c:v>
                </c:pt>
                <c:pt idx="7">
                  <c:v>3.5714285714285712E-2</c:v>
                </c:pt>
                <c:pt idx="8">
                  <c:v>0</c:v>
                </c:pt>
                <c:pt idx="9">
                  <c:v>1.2987012987012988E-2</c:v>
                </c:pt>
                <c:pt idx="10">
                  <c:v>1.834862385321101E-2</c:v>
                </c:pt>
                <c:pt idx="11">
                  <c:v>3.5714285714285712E-2</c:v>
                </c:pt>
                <c:pt idx="12">
                  <c:v>0</c:v>
                </c:pt>
                <c:pt idx="13">
                  <c:v>2.5974025974025976E-2</c:v>
                </c:pt>
                <c:pt idx="14">
                  <c:v>9.1743119266055051E-3</c:v>
                </c:pt>
                <c:pt idx="15">
                  <c:v>1.7857142857142856E-2</c:v>
                </c:pt>
                <c:pt idx="16">
                  <c:v>0</c:v>
                </c:pt>
                <c:pt idx="17">
                  <c:v>2.5974025974025976E-2</c:v>
                </c:pt>
                <c:pt idx="18">
                  <c:v>2.7522935779816515E-2</c:v>
                </c:pt>
                <c:pt idx="19">
                  <c:v>0</c:v>
                </c:pt>
                <c:pt idx="20">
                  <c:v>0</c:v>
                </c:pt>
                <c:pt idx="21">
                  <c:v>1.2987012987012988E-2</c:v>
                </c:pt>
                <c:pt idx="22">
                  <c:v>1.834862385321101E-2</c:v>
                </c:pt>
                <c:pt idx="23">
                  <c:v>1.7857142857142856E-2</c:v>
                </c:pt>
                <c:pt idx="24">
                  <c:v>0</c:v>
                </c:pt>
                <c:pt idx="25">
                  <c:v>1.2987012987012988E-2</c:v>
                </c:pt>
                <c:pt idx="26">
                  <c:v>1.834862385321101E-2</c:v>
                </c:pt>
                <c:pt idx="27">
                  <c:v>8.9285714285714281E-3</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5-1964-4195-A8D4-4070AD6745C8}"/>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'Q22A.自社の強みとなる技術（従業員別）'!$R$47:$R$86</c:f>
              <c:strCache>
                <c:ptCount val="40"/>
                <c:pt idx="0">
                  <c:v>【 アクチュエータ技術 】                </c:v>
                </c:pt>
                <c:pt idx="1">
                  <c:v>20人以下（n=6）</c:v>
                </c:pt>
                <c:pt idx="2">
                  <c:v>21人以上100人以下（n=14）</c:v>
                </c:pt>
                <c:pt idx="3">
                  <c:v>101人以上（n=5）</c:v>
                </c:pt>
                <c:pt idx="4">
                  <c:v>【 AI（機械学習、ディープラーニング等）技術 】    </c:v>
                </c:pt>
                <c:pt idx="5">
                  <c:v>20人以下（n=5）</c:v>
                </c:pt>
                <c:pt idx="6">
                  <c:v>21人以上100人以下（n=19）</c:v>
                </c:pt>
                <c:pt idx="7">
                  <c:v>101人以上（n=18）</c:v>
                </c:pt>
                <c:pt idx="8">
                  <c:v>【 アジャイル開発技術 】                </c:v>
                </c:pt>
                <c:pt idx="9">
                  <c:v>20人以下（n=1）</c:v>
                </c:pt>
                <c:pt idx="10">
                  <c:v>21人以上100人以下（n=14）</c:v>
                </c:pt>
                <c:pt idx="11">
                  <c:v>101人以上（n=6）</c:v>
                </c:pt>
                <c:pt idx="12">
                  <c:v>【 セーフティ及びセキュリティ技術 】          </c:v>
                </c:pt>
                <c:pt idx="13">
                  <c:v>20人以下（n=17）</c:v>
                </c:pt>
                <c:pt idx="14">
                  <c:v>21人以上100人以下（n=9）</c:v>
                </c:pt>
                <c:pt idx="15">
                  <c:v>101人以上（n=19）</c:v>
                </c:pt>
                <c:pt idx="16">
                  <c:v>【 ヒューマンインタフェース技術 】           </c:v>
                </c:pt>
                <c:pt idx="17">
                  <c:v>20人以下（n=11）</c:v>
                </c:pt>
                <c:pt idx="18">
                  <c:v>21人以上100人以下（n=13）</c:v>
                </c:pt>
                <c:pt idx="19">
                  <c:v>101人以上（n=4）</c:v>
                </c:pt>
                <c:pt idx="20">
                  <c:v>【 画像・音声認識技術／合成技術 】           </c:v>
                </c:pt>
                <c:pt idx="21">
                  <c:v>20人以下（n=6）</c:v>
                </c:pt>
                <c:pt idx="22">
                  <c:v>21人以上100人以下（n=10）</c:v>
                </c:pt>
                <c:pt idx="23">
                  <c:v>101人以上（n=11）</c:v>
                </c:pt>
                <c:pt idx="24">
                  <c:v>【 現実融合技術 (VR、AR、MR、SR等） 】    </c:v>
                </c:pt>
                <c:pt idx="25">
                  <c:v>20人以下（n=3）</c:v>
                </c:pt>
                <c:pt idx="26">
                  <c:v>21人以上100人以下（n=5）</c:v>
                </c:pt>
                <c:pt idx="27">
                  <c:v>101人以上（n=5）</c:v>
                </c:pt>
                <c:pt idx="28">
                  <c:v>【 ブロックチェーン技術 】               </c:v>
                </c:pt>
                <c:pt idx="29">
                  <c:v>20人以下（n=1）</c:v>
                </c:pt>
                <c:pt idx="30">
                  <c:v>21人以上100人以下（n=1）</c:v>
                </c:pt>
                <c:pt idx="31">
                  <c:v>101人以上（n=3）</c:v>
                </c:pt>
                <c:pt idx="32">
                  <c:v>【 エッジコンピューティング／フォグコンピューティング 】</c:v>
                </c:pt>
                <c:pt idx="33">
                  <c:v>20人以下（n=0）</c:v>
                </c:pt>
                <c:pt idx="34">
                  <c:v>21人以上100人以下（n=0）</c:v>
                </c:pt>
                <c:pt idx="35">
                  <c:v>101人以上（n=2）</c:v>
                </c:pt>
                <c:pt idx="36">
                  <c:v>【 低遅延データ処理技術 】               </c:v>
                </c:pt>
                <c:pt idx="37">
                  <c:v>20人以下（n=0）</c:v>
                </c:pt>
                <c:pt idx="38">
                  <c:v>21人以上100人以下（n=0）</c:v>
                </c:pt>
                <c:pt idx="39">
                  <c:v>101人以上（n=0）</c:v>
                </c:pt>
              </c:strCache>
            </c:strRef>
          </c:cat>
          <c:val>
            <c:numRef>
              <c:f>'Q22A.自社の強みとなる技術（従業員別）'!$T$47:$T$86</c:f>
              <c:numCache>
                <c:formatCode>0.0%</c:formatCode>
                <c:ptCount val="40"/>
                <c:pt idx="0">
                  <c:v>0</c:v>
                </c:pt>
                <c:pt idx="1">
                  <c:v>1.2987012987012988E-2</c:v>
                </c:pt>
                <c:pt idx="2">
                  <c:v>3.669724770642202E-2</c:v>
                </c:pt>
                <c:pt idx="3">
                  <c:v>1.7857142857142856E-2</c:v>
                </c:pt>
                <c:pt idx="4">
                  <c:v>0</c:v>
                </c:pt>
                <c:pt idx="5">
                  <c:v>3.896103896103896E-2</c:v>
                </c:pt>
                <c:pt idx="6">
                  <c:v>7.3394495412844041E-2</c:v>
                </c:pt>
                <c:pt idx="7">
                  <c:v>8.0357142857142863E-2</c:v>
                </c:pt>
                <c:pt idx="8">
                  <c:v>0</c:v>
                </c:pt>
                <c:pt idx="9">
                  <c:v>0</c:v>
                </c:pt>
                <c:pt idx="10">
                  <c:v>3.669724770642202E-2</c:v>
                </c:pt>
                <c:pt idx="11">
                  <c:v>0</c:v>
                </c:pt>
                <c:pt idx="12">
                  <c:v>0</c:v>
                </c:pt>
                <c:pt idx="13">
                  <c:v>0.1038961038961039</c:v>
                </c:pt>
                <c:pt idx="14">
                  <c:v>3.669724770642202E-2</c:v>
                </c:pt>
                <c:pt idx="15">
                  <c:v>8.0357142857142863E-2</c:v>
                </c:pt>
                <c:pt idx="16">
                  <c:v>0</c:v>
                </c:pt>
                <c:pt idx="17">
                  <c:v>2.5974025974025976E-2</c:v>
                </c:pt>
                <c:pt idx="18">
                  <c:v>6.4220183486238536E-2</c:v>
                </c:pt>
                <c:pt idx="19">
                  <c:v>8.9285714285714281E-3</c:v>
                </c:pt>
                <c:pt idx="20">
                  <c:v>0</c:v>
                </c:pt>
                <c:pt idx="21">
                  <c:v>1.2987012987012988E-2</c:v>
                </c:pt>
                <c:pt idx="22">
                  <c:v>2.7522935779816515E-2</c:v>
                </c:pt>
                <c:pt idx="23">
                  <c:v>3.5714285714285712E-2</c:v>
                </c:pt>
                <c:pt idx="24">
                  <c:v>0</c:v>
                </c:pt>
                <c:pt idx="25">
                  <c:v>2.5974025974025976E-2</c:v>
                </c:pt>
                <c:pt idx="26">
                  <c:v>9.1743119266055051E-3</c:v>
                </c:pt>
                <c:pt idx="27">
                  <c:v>8.9285714285714281E-3</c:v>
                </c:pt>
                <c:pt idx="28">
                  <c:v>0</c:v>
                </c:pt>
                <c:pt idx="29">
                  <c:v>0</c:v>
                </c:pt>
                <c:pt idx="30">
                  <c:v>9.1743119266055051E-3</c:v>
                </c:pt>
                <c:pt idx="31">
                  <c:v>8.9285714285714281E-3</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31-1964-4195-A8D4-4070AD6745C8}"/>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'Q22A.自社の強みとなる技術（従業員別）'!$R$47:$R$86</c:f>
              <c:strCache>
                <c:ptCount val="40"/>
                <c:pt idx="0">
                  <c:v>【 アクチュエータ技術 】                </c:v>
                </c:pt>
                <c:pt idx="1">
                  <c:v>20人以下（n=6）</c:v>
                </c:pt>
                <c:pt idx="2">
                  <c:v>21人以上100人以下（n=14）</c:v>
                </c:pt>
                <c:pt idx="3">
                  <c:v>101人以上（n=5）</c:v>
                </c:pt>
                <c:pt idx="4">
                  <c:v>【 AI（機械学習、ディープラーニング等）技術 】    </c:v>
                </c:pt>
                <c:pt idx="5">
                  <c:v>20人以下（n=5）</c:v>
                </c:pt>
                <c:pt idx="6">
                  <c:v>21人以上100人以下（n=19）</c:v>
                </c:pt>
                <c:pt idx="7">
                  <c:v>101人以上（n=18）</c:v>
                </c:pt>
                <c:pt idx="8">
                  <c:v>【 アジャイル開発技術 】                </c:v>
                </c:pt>
                <c:pt idx="9">
                  <c:v>20人以下（n=1）</c:v>
                </c:pt>
                <c:pt idx="10">
                  <c:v>21人以上100人以下（n=14）</c:v>
                </c:pt>
                <c:pt idx="11">
                  <c:v>101人以上（n=6）</c:v>
                </c:pt>
                <c:pt idx="12">
                  <c:v>【 セーフティ及びセキュリティ技術 】          </c:v>
                </c:pt>
                <c:pt idx="13">
                  <c:v>20人以下（n=17）</c:v>
                </c:pt>
                <c:pt idx="14">
                  <c:v>21人以上100人以下（n=9）</c:v>
                </c:pt>
                <c:pt idx="15">
                  <c:v>101人以上（n=19）</c:v>
                </c:pt>
                <c:pt idx="16">
                  <c:v>【 ヒューマンインタフェース技術 】           </c:v>
                </c:pt>
                <c:pt idx="17">
                  <c:v>20人以下（n=11）</c:v>
                </c:pt>
                <c:pt idx="18">
                  <c:v>21人以上100人以下（n=13）</c:v>
                </c:pt>
                <c:pt idx="19">
                  <c:v>101人以上（n=4）</c:v>
                </c:pt>
                <c:pt idx="20">
                  <c:v>【 画像・音声認識技術／合成技術 】           </c:v>
                </c:pt>
                <c:pt idx="21">
                  <c:v>20人以下（n=6）</c:v>
                </c:pt>
                <c:pt idx="22">
                  <c:v>21人以上100人以下（n=10）</c:v>
                </c:pt>
                <c:pt idx="23">
                  <c:v>101人以上（n=11）</c:v>
                </c:pt>
                <c:pt idx="24">
                  <c:v>【 現実融合技術 (VR、AR、MR、SR等） 】    </c:v>
                </c:pt>
                <c:pt idx="25">
                  <c:v>20人以下（n=3）</c:v>
                </c:pt>
                <c:pt idx="26">
                  <c:v>21人以上100人以下（n=5）</c:v>
                </c:pt>
                <c:pt idx="27">
                  <c:v>101人以上（n=5）</c:v>
                </c:pt>
                <c:pt idx="28">
                  <c:v>【 ブロックチェーン技術 】               </c:v>
                </c:pt>
                <c:pt idx="29">
                  <c:v>20人以下（n=1）</c:v>
                </c:pt>
                <c:pt idx="30">
                  <c:v>21人以上100人以下（n=1）</c:v>
                </c:pt>
                <c:pt idx="31">
                  <c:v>101人以上（n=3）</c:v>
                </c:pt>
                <c:pt idx="32">
                  <c:v>【 エッジコンピューティング／フォグコンピューティング 】</c:v>
                </c:pt>
                <c:pt idx="33">
                  <c:v>20人以下（n=0）</c:v>
                </c:pt>
                <c:pt idx="34">
                  <c:v>21人以上100人以下（n=0）</c:v>
                </c:pt>
                <c:pt idx="35">
                  <c:v>101人以上（n=2）</c:v>
                </c:pt>
                <c:pt idx="36">
                  <c:v>【 低遅延データ処理技術 】               </c:v>
                </c:pt>
                <c:pt idx="37">
                  <c:v>20人以下（n=0）</c:v>
                </c:pt>
                <c:pt idx="38">
                  <c:v>21人以上100人以下（n=0）</c:v>
                </c:pt>
                <c:pt idx="39">
                  <c:v>101人以上（n=0）</c:v>
                </c:pt>
              </c:strCache>
            </c:strRef>
          </c:cat>
          <c:val>
            <c:numRef>
              <c:f>'Q22A.自社の強みとなる技術（従業員別）'!$U$47:$U$86</c:f>
              <c:numCache>
                <c:formatCode>0.0%</c:formatCode>
                <c:ptCount val="40"/>
                <c:pt idx="0">
                  <c:v>0</c:v>
                </c:pt>
                <c:pt idx="1">
                  <c:v>2.5974025974025976E-2</c:v>
                </c:pt>
                <c:pt idx="2">
                  <c:v>2.7522935779816515E-2</c:v>
                </c:pt>
                <c:pt idx="3">
                  <c:v>8.9285714285714281E-3</c:v>
                </c:pt>
                <c:pt idx="4">
                  <c:v>0</c:v>
                </c:pt>
                <c:pt idx="5">
                  <c:v>0</c:v>
                </c:pt>
                <c:pt idx="6">
                  <c:v>7.3394495412844041E-2</c:v>
                </c:pt>
                <c:pt idx="7">
                  <c:v>4.4642857142857144E-2</c:v>
                </c:pt>
                <c:pt idx="8">
                  <c:v>0</c:v>
                </c:pt>
                <c:pt idx="9">
                  <c:v>0</c:v>
                </c:pt>
                <c:pt idx="10">
                  <c:v>7.3394495412844041E-2</c:v>
                </c:pt>
                <c:pt idx="11">
                  <c:v>1.7857142857142856E-2</c:v>
                </c:pt>
                <c:pt idx="12">
                  <c:v>0</c:v>
                </c:pt>
                <c:pt idx="13">
                  <c:v>9.0909090909090912E-2</c:v>
                </c:pt>
                <c:pt idx="14">
                  <c:v>3.669724770642202E-2</c:v>
                </c:pt>
                <c:pt idx="15">
                  <c:v>7.1428571428571425E-2</c:v>
                </c:pt>
                <c:pt idx="16">
                  <c:v>0</c:v>
                </c:pt>
                <c:pt idx="17">
                  <c:v>9.0909090909090912E-2</c:v>
                </c:pt>
                <c:pt idx="18">
                  <c:v>2.7522935779816515E-2</c:v>
                </c:pt>
                <c:pt idx="19">
                  <c:v>2.6785714285714284E-2</c:v>
                </c:pt>
                <c:pt idx="20">
                  <c:v>0</c:v>
                </c:pt>
                <c:pt idx="21">
                  <c:v>5.1948051948051951E-2</c:v>
                </c:pt>
                <c:pt idx="22">
                  <c:v>4.5871559633027525E-2</c:v>
                </c:pt>
                <c:pt idx="23">
                  <c:v>4.4642857142857144E-2</c:v>
                </c:pt>
                <c:pt idx="24">
                  <c:v>0</c:v>
                </c:pt>
                <c:pt idx="25">
                  <c:v>0</c:v>
                </c:pt>
                <c:pt idx="26">
                  <c:v>1.834862385321101E-2</c:v>
                </c:pt>
                <c:pt idx="27">
                  <c:v>2.6785714285714284E-2</c:v>
                </c:pt>
                <c:pt idx="28">
                  <c:v>0</c:v>
                </c:pt>
                <c:pt idx="29">
                  <c:v>1.2987012987012988E-2</c:v>
                </c:pt>
                <c:pt idx="30">
                  <c:v>0</c:v>
                </c:pt>
                <c:pt idx="31">
                  <c:v>1.7857142857142856E-2</c:v>
                </c:pt>
                <c:pt idx="32">
                  <c:v>0</c:v>
                </c:pt>
                <c:pt idx="33">
                  <c:v>0</c:v>
                </c:pt>
                <c:pt idx="34">
                  <c:v>0</c:v>
                </c:pt>
                <c:pt idx="35">
                  <c:v>1.7857142857142856E-2</c:v>
                </c:pt>
                <c:pt idx="36">
                  <c:v>0</c:v>
                </c:pt>
                <c:pt idx="37">
                  <c:v>0</c:v>
                </c:pt>
                <c:pt idx="38">
                  <c:v>0</c:v>
                </c:pt>
                <c:pt idx="39">
                  <c:v>0</c:v>
                </c:pt>
              </c:numCache>
            </c:numRef>
          </c:val>
          <c:extLst>
            <c:ext xmlns:c16="http://schemas.microsoft.com/office/drawing/2014/chart" uri="{C3380CC4-5D6E-409C-BE32-E72D297353CC}">
              <c16:uniqueId val="{00000047-1964-4195-A8D4-4070AD6745C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20人以下（n=61）</c:v>
                </c:pt>
                <c:pt idx="2">
                  <c:v>21人以上100人以下（n=48）</c:v>
                </c:pt>
                <c:pt idx="3">
                  <c:v>101人以上（n=23）</c:v>
                </c:pt>
                <c:pt idx="4">
                  <c:v>【 IoTシステム構築技術 】              </c:v>
                </c:pt>
                <c:pt idx="5">
                  <c:v>20人以下（n=52）</c:v>
                </c:pt>
                <c:pt idx="6">
                  <c:v>21人以上100人以下（n=51）</c:v>
                </c:pt>
                <c:pt idx="7">
                  <c:v>101人以上（n=26）</c:v>
                </c:pt>
                <c:pt idx="8">
                  <c:v>【 デバイス技術 】                   </c:v>
                </c:pt>
                <c:pt idx="9">
                  <c:v>20人以下（n=32）</c:v>
                </c:pt>
                <c:pt idx="10">
                  <c:v>21人以上100人以下（n=39）</c:v>
                </c:pt>
                <c:pt idx="11">
                  <c:v>101人以上（n=18）</c:v>
                </c:pt>
                <c:pt idx="12">
                  <c:v>【 無線通信・ネットワーク技術 】            </c:v>
                </c:pt>
                <c:pt idx="13">
                  <c:v>20人以下（n=56）</c:v>
                </c:pt>
                <c:pt idx="14">
                  <c:v>21人以上100人以下（n=25）</c:v>
                </c:pt>
                <c:pt idx="15">
                  <c:v>101人以上（n=26）</c:v>
                </c:pt>
                <c:pt idx="16">
                  <c:v>【 センサ技術 】                    </c:v>
                </c:pt>
                <c:pt idx="17">
                  <c:v>20人以下（n=48）</c:v>
                </c:pt>
                <c:pt idx="18">
                  <c:v>21人以上100人以下（n=28）</c:v>
                </c:pt>
                <c:pt idx="19">
                  <c:v>101人以上（n=15）</c:v>
                </c:pt>
                <c:pt idx="20">
                  <c:v>【 画像・音声認識技術／合成技術 】           </c:v>
                </c:pt>
                <c:pt idx="21">
                  <c:v>20人以下（n=24）</c:v>
                </c:pt>
                <c:pt idx="22">
                  <c:v>21人以上100人以下（n=16）</c:v>
                </c:pt>
                <c:pt idx="23">
                  <c:v>101人以上（n=9）</c:v>
                </c:pt>
                <c:pt idx="24">
                  <c:v>【 リアルタイム制御技術（ロボット技術） 】       </c:v>
                </c:pt>
                <c:pt idx="25">
                  <c:v>20人以下（n=17）</c:v>
                </c:pt>
                <c:pt idx="26">
                  <c:v>21人以上100人以下（n=18）</c:v>
                </c:pt>
                <c:pt idx="27">
                  <c:v>101人以上（n=18）</c:v>
                </c:pt>
                <c:pt idx="28">
                  <c:v>【 モデリング技術（制御、システム、ユーザ、データ等） 】</c:v>
                </c:pt>
                <c:pt idx="29">
                  <c:v>20人以下（n=22）</c:v>
                </c:pt>
                <c:pt idx="30">
                  <c:v>21人以上100人以下（n=27）</c:v>
                </c:pt>
                <c:pt idx="31">
                  <c:v>101人以上（n=9）</c:v>
                </c:pt>
                <c:pt idx="32">
                  <c:v>【 AI（機械学習、ディープラーニング等）技術 】    </c:v>
                </c:pt>
                <c:pt idx="33">
                  <c:v>20人以下（n=21）</c:v>
                </c:pt>
                <c:pt idx="34">
                  <c:v>21人以上100人以下（n=24）</c:v>
                </c:pt>
                <c:pt idx="35">
                  <c:v>101人以上（n=10）</c:v>
                </c:pt>
                <c:pt idx="36">
                  <c:v>【 ビッグデータの収集・分析・解析技術 】        </c:v>
                </c:pt>
                <c:pt idx="37">
                  <c:v>20人以下（n=9）</c:v>
                </c:pt>
                <c:pt idx="38">
                  <c:v>21人以上100人以下（n=18）</c:v>
                </c:pt>
                <c:pt idx="39">
                  <c:v>101人以上（n=7）</c:v>
                </c:pt>
              </c:strCache>
            </c:strRef>
          </c:cat>
          <c:val>
            <c:numRef>
              <c:f>'Q22A.自社の強みとなる技術（従業員別）'!$S$7:$S$46</c:f>
              <c:numCache>
                <c:formatCode>0.0%</c:formatCode>
                <c:ptCount val="40"/>
                <c:pt idx="0" formatCode="General">
                  <c:v>0</c:v>
                </c:pt>
                <c:pt idx="1">
                  <c:v>0.17582417582417584</c:v>
                </c:pt>
                <c:pt idx="2">
                  <c:v>0.13475177304964539</c:v>
                </c:pt>
                <c:pt idx="3">
                  <c:v>0.11904761904761904</c:v>
                </c:pt>
                <c:pt idx="4" formatCode="General">
                  <c:v>0</c:v>
                </c:pt>
                <c:pt idx="5">
                  <c:v>0.11538461538461539</c:v>
                </c:pt>
                <c:pt idx="6">
                  <c:v>0.1276595744680851</c:v>
                </c:pt>
                <c:pt idx="7">
                  <c:v>0.14285714285714285</c:v>
                </c:pt>
                <c:pt idx="8" formatCode="General">
                  <c:v>0</c:v>
                </c:pt>
                <c:pt idx="9">
                  <c:v>7.1428571428571425E-2</c:v>
                </c:pt>
                <c:pt idx="10">
                  <c:v>0.14893617021276595</c:v>
                </c:pt>
                <c:pt idx="11">
                  <c:v>0.13095238095238096</c:v>
                </c:pt>
                <c:pt idx="12" formatCode="General">
                  <c:v>0</c:v>
                </c:pt>
                <c:pt idx="13">
                  <c:v>0.12637362637362637</c:v>
                </c:pt>
                <c:pt idx="14">
                  <c:v>4.9645390070921988E-2</c:v>
                </c:pt>
                <c:pt idx="15">
                  <c:v>0.11904761904761904</c:v>
                </c:pt>
                <c:pt idx="16" formatCode="General">
                  <c:v>0</c:v>
                </c:pt>
                <c:pt idx="17">
                  <c:v>0.12087912087912088</c:v>
                </c:pt>
                <c:pt idx="18">
                  <c:v>7.8014184397163122E-2</c:v>
                </c:pt>
                <c:pt idx="19">
                  <c:v>5.9523809523809521E-2</c:v>
                </c:pt>
                <c:pt idx="20" formatCode="General">
                  <c:v>0</c:v>
                </c:pt>
                <c:pt idx="21">
                  <c:v>7.1428571428571425E-2</c:v>
                </c:pt>
                <c:pt idx="22">
                  <c:v>5.6737588652482268E-2</c:v>
                </c:pt>
                <c:pt idx="23">
                  <c:v>4.7619047619047616E-2</c:v>
                </c:pt>
                <c:pt idx="24" formatCode="General">
                  <c:v>0</c:v>
                </c:pt>
                <c:pt idx="25">
                  <c:v>3.8461538461538464E-2</c:v>
                </c:pt>
                <c:pt idx="26">
                  <c:v>5.6737588652482268E-2</c:v>
                </c:pt>
                <c:pt idx="27">
                  <c:v>8.3333333333333329E-2</c:v>
                </c:pt>
                <c:pt idx="28" formatCode="General">
                  <c:v>0</c:v>
                </c:pt>
                <c:pt idx="29">
                  <c:v>3.8461538461538464E-2</c:v>
                </c:pt>
                <c:pt idx="30">
                  <c:v>5.6737588652482268E-2</c:v>
                </c:pt>
                <c:pt idx="31">
                  <c:v>7.1428571428571425E-2</c:v>
                </c:pt>
                <c:pt idx="32" formatCode="General">
                  <c:v>0</c:v>
                </c:pt>
                <c:pt idx="33">
                  <c:v>3.2967032967032968E-2</c:v>
                </c:pt>
                <c:pt idx="34">
                  <c:v>7.8014184397163122E-2</c:v>
                </c:pt>
                <c:pt idx="35">
                  <c:v>3.5714285714285712E-2</c:v>
                </c:pt>
                <c:pt idx="36" formatCode="General">
                  <c:v>0</c:v>
                </c:pt>
                <c:pt idx="37">
                  <c:v>2.197802197802198E-2</c:v>
                </c:pt>
                <c:pt idx="38">
                  <c:v>3.5460992907801421E-2</c:v>
                </c:pt>
                <c:pt idx="39">
                  <c:v>2.3809523809523808E-2</c:v>
                </c:pt>
              </c:numCache>
            </c:numRef>
          </c:val>
          <c:extLst>
            <c:ext xmlns:c16="http://schemas.microsoft.com/office/drawing/2014/chart" uri="{C3380CC4-5D6E-409C-BE32-E72D297353CC}">
              <c16:uniqueId val="{00000015-56F4-45F5-B897-EFC8C00FAB53}"/>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20人以下（n=61）</c:v>
                </c:pt>
                <c:pt idx="2">
                  <c:v>21人以上100人以下（n=48）</c:v>
                </c:pt>
                <c:pt idx="3">
                  <c:v>101人以上（n=23）</c:v>
                </c:pt>
                <c:pt idx="4">
                  <c:v>【 IoTシステム構築技術 】              </c:v>
                </c:pt>
                <c:pt idx="5">
                  <c:v>20人以下（n=52）</c:v>
                </c:pt>
                <c:pt idx="6">
                  <c:v>21人以上100人以下（n=51）</c:v>
                </c:pt>
                <c:pt idx="7">
                  <c:v>101人以上（n=26）</c:v>
                </c:pt>
                <c:pt idx="8">
                  <c:v>【 デバイス技術 】                   </c:v>
                </c:pt>
                <c:pt idx="9">
                  <c:v>20人以下（n=32）</c:v>
                </c:pt>
                <c:pt idx="10">
                  <c:v>21人以上100人以下（n=39）</c:v>
                </c:pt>
                <c:pt idx="11">
                  <c:v>101人以上（n=18）</c:v>
                </c:pt>
                <c:pt idx="12">
                  <c:v>【 無線通信・ネットワーク技術 】            </c:v>
                </c:pt>
                <c:pt idx="13">
                  <c:v>20人以下（n=56）</c:v>
                </c:pt>
                <c:pt idx="14">
                  <c:v>21人以上100人以下（n=25）</c:v>
                </c:pt>
                <c:pt idx="15">
                  <c:v>101人以上（n=26）</c:v>
                </c:pt>
                <c:pt idx="16">
                  <c:v>【 センサ技術 】                    </c:v>
                </c:pt>
                <c:pt idx="17">
                  <c:v>20人以下（n=48）</c:v>
                </c:pt>
                <c:pt idx="18">
                  <c:v>21人以上100人以下（n=28）</c:v>
                </c:pt>
                <c:pt idx="19">
                  <c:v>101人以上（n=15）</c:v>
                </c:pt>
                <c:pt idx="20">
                  <c:v>【 画像・音声認識技術／合成技術 】           </c:v>
                </c:pt>
                <c:pt idx="21">
                  <c:v>20人以下（n=24）</c:v>
                </c:pt>
                <c:pt idx="22">
                  <c:v>21人以上100人以下（n=16）</c:v>
                </c:pt>
                <c:pt idx="23">
                  <c:v>101人以上（n=9）</c:v>
                </c:pt>
                <c:pt idx="24">
                  <c:v>【 リアルタイム制御技術（ロボット技術） 】       </c:v>
                </c:pt>
                <c:pt idx="25">
                  <c:v>20人以下（n=17）</c:v>
                </c:pt>
                <c:pt idx="26">
                  <c:v>21人以上100人以下（n=18）</c:v>
                </c:pt>
                <c:pt idx="27">
                  <c:v>101人以上（n=18）</c:v>
                </c:pt>
                <c:pt idx="28">
                  <c:v>【 モデリング技術（制御、システム、ユーザ、データ等） 】</c:v>
                </c:pt>
                <c:pt idx="29">
                  <c:v>20人以下（n=22）</c:v>
                </c:pt>
                <c:pt idx="30">
                  <c:v>21人以上100人以下（n=27）</c:v>
                </c:pt>
                <c:pt idx="31">
                  <c:v>101人以上（n=9）</c:v>
                </c:pt>
                <c:pt idx="32">
                  <c:v>【 AI（機械学習、ディープラーニング等）技術 】    </c:v>
                </c:pt>
                <c:pt idx="33">
                  <c:v>20人以下（n=21）</c:v>
                </c:pt>
                <c:pt idx="34">
                  <c:v>21人以上100人以下（n=24）</c:v>
                </c:pt>
                <c:pt idx="35">
                  <c:v>101人以上（n=10）</c:v>
                </c:pt>
                <c:pt idx="36">
                  <c:v>【 ビッグデータの収集・分析・解析技術 】        </c:v>
                </c:pt>
                <c:pt idx="37">
                  <c:v>20人以下（n=9）</c:v>
                </c:pt>
                <c:pt idx="38">
                  <c:v>21人以上100人以下（n=18）</c:v>
                </c:pt>
                <c:pt idx="39">
                  <c:v>101人以上（n=7）</c:v>
                </c:pt>
              </c:strCache>
            </c:strRef>
          </c:cat>
          <c:val>
            <c:numRef>
              <c:f>'Q22A.自社の強みとなる技術（従業員別）'!$T$7:$T$46</c:f>
              <c:numCache>
                <c:formatCode>0.0%</c:formatCode>
                <c:ptCount val="40"/>
                <c:pt idx="0" formatCode="General">
                  <c:v>0</c:v>
                </c:pt>
                <c:pt idx="1">
                  <c:v>9.3406593406593408E-2</c:v>
                </c:pt>
                <c:pt idx="2">
                  <c:v>9.2198581560283682E-2</c:v>
                </c:pt>
                <c:pt idx="3">
                  <c:v>7.1428571428571425E-2</c:v>
                </c:pt>
                <c:pt idx="4" formatCode="General">
                  <c:v>0</c:v>
                </c:pt>
                <c:pt idx="5">
                  <c:v>9.3406593406593408E-2</c:v>
                </c:pt>
                <c:pt idx="6">
                  <c:v>0.1276595744680851</c:v>
                </c:pt>
                <c:pt idx="7">
                  <c:v>7.1428571428571425E-2</c:v>
                </c:pt>
                <c:pt idx="8" formatCode="General">
                  <c:v>0</c:v>
                </c:pt>
                <c:pt idx="9">
                  <c:v>5.4945054945054944E-2</c:v>
                </c:pt>
                <c:pt idx="10">
                  <c:v>7.8014184397163122E-2</c:v>
                </c:pt>
                <c:pt idx="11">
                  <c:v>3.5714285714285712E-2</c:v>
                </c:pt>
                <c:pt idx="12" formatCode="General">
                  <c:v>0</c:v>
                </c:pt>
                <c:pt idx="13">
                  <c:v>8.2417582417582416E-2</c:v>
                </c:pt>
                <c:pt idx="14">
                  <c:v>8.5106382978723402E-2</c:v>
                </c:pt>
                <c:pt idx="15">
                  <c:v>0.11904761904761904</c:v>
                </c:pt>
                <c:pt idx="16" formatCode="General">
                  <c:v>0</c:v>
                </c:pt>
                <c:pt idx="17">
                  <c:v>0.10989010989010989</c:v>
                </c:pt>
                <c:pt idx="18">
                  <c:v>5.6737588652482268E-2</c:v>
                </c:pt>
                <c:pt idx="19">
                  <c:v>8.3333333333333329E-2</c:v>
                </c:pt>
                <c:pt idx="20" formatCode="General">
                  <c:v>0</c:v>
                </c:pt>
                <c:pt idx="21">
                  <c:v>4.3956043956043959E-2</c:v>
                </c:pt>
                <c:pt idx="22">
                  <c:v>3.5460992907801421E-2</c:v>
                </c:pt>
                <c:pt idx="23">
                  <c:v>3.5714285714285712E-2</c:v>
                </c:pt>
                <c:pt idx="24" formatCode="General">
                  <c:v>0</c:v>
                </c:pt>
                <c:pt idx="25">
                  <c:v>3.2967032967032968E-2</c:v>
                </c:pt>
                <c:pt idx="26">
                  <c:v>4.9645390070921988E-2</c:v>
                </c:pt>
                <c:pt idx="27">
                  <c:v>7.1428571428571425E-2</c:v>
                </c:pt>
                <c:pt idx="28" formatCode="General">
                  <c:v>0</c:v>
                </c:pt>
                <c:pt idx="29">
                  <c:v>3.8461538461538464E-2</c:v>
                </c:pt>
                <c:pt idx="30">
                  <c:v>6.3829787234042548E-2</c:v>
                </c:pt>
                <c:pt idx="31">
                  <c:v>2.3809523809523808E-2</c:v>
                </c:pt>
                <c:pt idx="32" formatCode="General">
                  <c:v>0</c:v>
                </c:pt>
                <c:pt idx="33">
                  <c:v>4.3956043956043959E-2</c:v>
                </c:pt>
                <c:pt idx="34">
                  <c:v>4.2553191489361701E-2</c:v>
                </c:pt>
                <c:pt idx="35">
                  <c:v>4.7619047619047616E-2</c:v>
                </c:pt>
                <c:pt idx="36" formatCode="General">
                  <c:v>0</c:v>
                </c:pt>
                <c:pt idx="37">
                  <c:v>0</c:v>
                </c:pt>
                <c:pt idx="38">
                  <c:v>4.9645390070921988E-2</c:v>
                </c:pt>
                <c:pt idx="39">
                  <c:v>1.1904761904761904E-2</c:v>
                </c:pt>
              </c:numCache>
            </c:numRef>
          </c:val>
          <c:extLst>
            <c:ext xmlns:c16="http://schemas.microsoft.com/office/drawing/2014/chart" uri="{C3380CC4-5D6E-409C-BE32-E72D297353CC}">
              <c16:uniqueId val="{00000031-56F4-45F5-B897-EFC8C00FAB53}"/>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20人以下（n=61）</c:v>
                </c:pt>
                <c:pt idx="2">
                  <c:v>21人以上100人以下（n=48）</c:v>
                </c:pt>
                <c:pt idx="3">
                  <c:v>101人以上（n=23）</c:v>
                </c:pt>
                <c:pt idx="4">
                  <c:v>【 IoTシステム構築技術 】              </c:v>
                </c:pt>
                <c:pt idx="5">
                  <c:v>20人以下（n=52）</c:v>
                </c:pt>
                <c:pt idx="6">
                  <c:v>21人以上100人以下（n=51）</c:v>
                </c:pt>
                <c:pt idx="7">
                  <c:v>101人以上（n=26）</c:v>
                </c:pt>
                <c:pt idx="8">
                  <c:v>【 デバイス技術 】                   </c:v>
                </c:pt>
                <c:pt idx="9">
                  <c:v>20人以下（n=32）</c:v>
                </c:pt>
                <c:pt idx="10">
                  <c:v>21人以上100人以下（n=39）</c:v>
                </c:pt>
                <c:pt idx="11">
                  <c:v>101人以上（n=18）</c:v>
                </c:pt>
                <c:pt idx="12">
                  <c:v>【 無線通信・ネットワーク技術 】            </c:v>
                </c:pt>
                <c:pt idx="13">
                  <c:v>20人以下（n=56）</c:v>
                </c:pt>
                <c:pt idx="14">
                  <c:v>21人以上100人以下（n=25）</c:v>
                </c:pt>
                <c:pt idx="15">
                  <c:v>101人以上（n=26）</c:v>
                </c:pt>
                <c:pt idx="16">
                  <c:v>【 センサ技術 】                    </c:v>
                </c:pt>
                <c:pt idx="17">
                  <c:v>20人以下（n=48）</c:v>
                </c:pt>
                <c:pt idx="18">
                  <c:v>21人以上100人以下（n=28）</c:v>
                </c:pt>
                <c:pt idx="19">
                  <c:v>101人以上（n=15）</c:v>
                </c:pt>
                <c:pt idx="20">
                  <c:v>【 画像・音声認識技術／合成技術 】           </c:v>
                </c:pt>
                <c:pt idx="21">
                  <c:v>20人以下（n=24）</c:v>
                </c:pt>
                <c:pt idx="22">
                  <c:v>21人以上100人以下（n=16）</c:v>
                </c:pt>
                <c:pt idx="23">
                  <c:v>101人以上（n=9）</c:v>
                </c:pt>
                <c:pt idx="24">
                  <c:v>【 リアルタイム制御技術（ロボット技術） 】       </c:v>
                </c:pt>
                <c:pt idx="25">
                  <c:v>20人以下（n=17）</c:v>
                </c:pt>
                <c:pt idx="26">
                  <c:v>21人以上100人以下（n=18）</c:v>
                </c:pt>
                <c:pt idx="27">
                  <c:v>101人以上（n=18）</c:v>
                </c:pt>
                <c:pt idx="28">
                  <c:v>【 モデリング技術（制御、システム、ユーザ、データ等） 】</c:v>
                </c:pt>
                <c:pt idx="29">
                  <c:v>20人以下（n=22）</c:v>
                </c:pt>
                <c:pt idx="30">
                  <c:v>21人以上100人以下（n=27）</c:v>
                </c:pt>
                <c:pt idx="31">
                  <c:v>101人以上（n=9）</c:v>
                </c:pt>
                <c:pt idx="32">
                  <c:v>【 AI（機械学習、ディープラーニング等）技術 】    </c:v>
                </c:pt>
                <c:pt idx="33">
                  <c:v>20人以下（n=21）</c:v>
                </c:pt>
                <c:pt idx="34">
                  <c:v>21人以上100人以下（n=24）</c:v>
                </c:pt>
                <c:pt idx="35">
                  <c:v>101人以上（n=10）</c:v>
                </c:pt>
                <c:pt idx="36">
                  <c:v>【 ビッグデータの収集・分析・解析技術 】        </c:v>
                </c:pt>
                <c:pt idx="37">
                  <c:v>20人以下（n=9）</c:v>
                </c:pt>
                <c:pt idx="38">
                  <c:v>21人以上100人以下（n=18）</c:v>
                </c:pt>
                <c:pt idx="39">
                  <c:v>101人以上（n=7）</c:v>
                </c:pt>
              </c:strCache>
            </c:strRef>
          </c:cat>
          <c:val>
            <c:numRef>
              <c:f>'Q22A.自社の強みとなる技術（従業員別）'!$U$7:$U$46</c:f>
              <c:numCache>
                <c:formatCode>0.0%</c:formatCode>
                <c:ptCount val="40"/>
                <c:pt idx="0" formatCode="General">
                  <c:v>0</c:v>
                </c:pt>
                <c:pt idx="1">
                  <c:v>6.5934065934065936E-2</c:v>
                </c:pt>
                <c:pt idx="2">
                  <c:v>0.11347517730496454</c:v>
                </c:pt>
                <c:pt idx="3">
                  <c:v>8.3333333333333329E-2</c:v>
                </c:pt>
                <c:pt idx="4" formatCode="General">
                  <c:v>0</c:v>
                </c:pt>
                <c:pt idx="5">
                  <c:v>7.6923076923076927E-2</c:v>
                </c:pt>
                <c:pt idx="6">
                  <c:v>0.10638297872340426</c:v>
                </c:pt>
                <c:pt idx="7">
                  <c:v>9.5238095238095233E-2</c:v>
                </c:pt>
                <c:pt idx="8" formatCode="General">
                  <c:v>0</c:v>
                </c:pt>
                <c:pt idx="9">
                  <c:v>4.9450549450549448E-2</c:v>
                </c:pt>
                <c:pt idx="10">
                  <c:v>4.9645390070921988E-2</c:v>
                </c:pt>
                <c:pt idx="11">
                  <c:v>4.7619047619047616E-2</c:v>
                </c:pt>
                <c:pt idx="12" formatCode="General">
                  <c:v>0</c:v>
                </c:pt>
                <c:pt idx="13">
                  <c:v>9.8901098901098897E-2</c:v>
                </c:pt>
                <c:pt idx="14">
                  <c:v>4.2553191489361701E-2</c:v>
                </c:pt>
                <c:pt idx="15">
                  <c:v>7.1428571428571425E-2</c:v>
                </c:pt>
                <c:pt idx="16" formatCode="General">
                  <c:v>0</c:v>
                </c:pt>
                <c:pt idx="17">
                  <c:v>3.2967032967032968E-2</c:v>
                </c:pt>
                <c:pt idx="18">
                  <c:v>6.3829787234042548E-2</c:v>
                </c:pt>
                <c:pt idx="19">
                  <c:v>3.5714285714285712E-2</c:v>
                </c:pt>
                <c:pt idx="20" formatCode="General">
                  <c:v>0</c:v>
                </c:pt>
                <c:pt idx="21">
                  <c:v>1.6483516483516484E-2</c:v>
                </c:pt>
                <c:pt idx="22">
                  <c:v>2.1276595744680851E-2</c:v>
                </c:pt>
                <c:pt idx="23">
                  <c:v>2.3809523809523808E-2</c:v>
                </c:pt>
                <c:pt idx="24" formatCode="General">
                  <c:v>0</c:v>
                </c:pt>
                <c:pt idx="25">
                  <c:v>2.197802197802198E-2</c:v>
                </c:pt>
                <c:pt idx="26">
                  <c:v>2.1276595744680851E-2</c:v>
                </c:pt>
                <c:pt idx="27">
                  <c:v>5.9523809523809521E-2</c:v>
                </c:pt>
                <c:pt idx="28" formatCode="General">
                  <c:v>0</c:v>
                </c:pt>
                <c:pt idx="29">
                  <c:v>4.3956043956043959E-2</c:v>
                </c:pt>
                <c:pt idx="30">
                  <c:v>7.0921985815602842E-2</c:v>
                </c:pt>
                <c:pt idx="31">
                  <c:v>1.1904761904761904E-2</c:v>
                </c:pt>
                <c:pt idx="32" formatCode="General">
                  <c:v>0</c:v>
                </c:pt>
                <c:pt idx="33">
                  <c:v>3.8461538461538464E-2</c:v>
                </c:pt>
                <c:pt idx="34">
                  <c:v>4.9645390070921988E-2</c:v>
                </c:pt>
                <c:pt idx="35">
                  <c:v>3.5714285714285712E-2</c:v>
                </c:pt>
                <c:pt idx="36" formatCode="General">
                  <c:v>0</c:v>
                </c:pt>
                <c:pt idx="37">
                  <c:v>2.7472527472527472E-2</c:v>
                </c:pt>
                <c:pt idx="38">
                  <c:v>4.2553191489361701E-2</c:v>
                </c:pt>
                <c:pt idx="39">
                  <c:v>4.7619047619047616E-2</c:v>
                </c:pt>
              </c:numCache>
            </c:numRef>
          </c:val>
          <c:extLst>
            <c:ext xmlns:c16="http://schemas.microsoft.com/office/drawing/2014/chart" uri="{C3380CC4-5D6E-409C-BE32-E72D297353CC}">
              <c16:uniqueId val="{00000046-56F4-45F5-B897-EFC8C00FAB5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'Q22A.自社の強みとなる技術（従業員別）'!$J$93</c:f>
          <c:strCache>
            <c:ptCount val="1"/>
            <c:pt idx="0">
              <c:v>20人以下 (N=182)
21人以上100人以下 (N=141)
101人以上 (N=84)</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'Q22A.自社の強みとなる技術（従業員別）'!$R$47:$R$86</c:f>
              <c:strCache>
                <c:ptCount val="40"/>
                <c:pt idx="0">
                  <c:v>【 セーフティ及びセキュリティ技術 】          </c:v>
                </c:pt>
                <c:pt idx="1">
                  <c:v>20人以下（n=21）</c:v>
                </c:pt>
                <c:pt idx="2">
                  <c:v>21人以上100人以下（n=9）</c:v>
                </c:pt>
                <c:pt idx="3">
                  <c:v>101人以上（n=9）</c:v>
                </c:pt>
                <c:pt idx="4">
                  <c:v>【 アクチュエータ技術 】                </c:v>
                </c:pt>
                <c:pt idx="5">
                  <c:v>20人以下（n=16）</c:v>
                </c:pt>
                <c:pt idx="6">
                  <c:v>21人以上100人以下（n=10）</c:v>
                </c:pt>
                <c:pt idx="7">
                  <c:v>101人以上（n=7）</c:v>
                </c:pt>
                <c:pt idx="8">
                  <c:v>【 アジャイル開発技術 】                </c:v>
                </c:pt>
                <c:pt idx="9">
                  <c:v>20人以下（n=18）</c:v>
                </c:pt>
                <c:pt idx="10">
                  <c:v>21人以上100人以下（n=13）</c:v>
                </c:pt>
                <c:pt idx="11">
                  <c:v>101人以上（n=6）</c:v>
                </c:pt>
                <c:pt idx="12">
                  <c:v>【 サーバ／ストレージ技術（管理・運用を含む） 】    </c:v>
                </c:pt>
                <c:pt idx="13">
                  <c:v>20人以下（n=20）</c:v>
                </c:pt>
                <c:pt idx="14">
                  <c:v>21人以上100人以下（n=11）</c:v>
                </c:pt>
                <c:pt idx="15">
                  <c:v>101人以上（n=11）</c:v>
                </c:pt>
                <c:pt idx="16">
                  <c:v>【 他の製品・システムとの接続を想定した検証技術 】   </c:v>
                </c:pt>
                <c:pt idx="17">
                  <c:v>20人以下（n=30）</c:v>
                </c:pt>
                <c:pt idx="18">
                  <c:v>21人以上100人以下（n=21）</c:v>
                </c:pt>
                <c:pt idx="19">
                  <c:v>101人以上（n=3）</c:v>
                </c:pt>
                <c:pt idx="20">
                  <c:v>【 ヒューマンインタフェース技術 】           </c:v>
                </c:pt>
                <c:pt idx="21">
                  <c:v>20人以下（n=14）</c:v>
                </c:pt>
                <c:pt idx="22">
                  <c:v>21人以上100人以下（n=12）</c:v>
                </c:pt>
                <c:pt idx="23">
                  <c:v>101人以上（n=7）</c:v>
                </c:pt>
                <c:pt idx="24">
                  <c:v>【 エッジコンピューティング／フォグコンピューティング 】</c:v>
                </c:pt>
                <c:pt idx="25">
                  <c:v>20人以下（n=12）</c:v>
                </c:pt>
                <c:pt idx="26">
                  <c:v>21人以上100人以下（n=9）</c:v>
                </c:pt>
                <c:pt idx="27">
                  <c:v>101人以上（n=7）</c:v>
                </c:pt>
                <c:pt idx="28">
                  <c:v>【 低遅延データ処理技術 】               </c:v>
                </c:pt>
                <c:pt idx="29">
                  <c:v>20人以下（n=4）</c:v>
                </c:pt>
                <c:pt idx="30">
                  <c:v>21人以上100人以下（n=3）</c:v>
                </c:pt>
                <c:pt idx="31">
                  <c:v>101人以上（n=3）</c:v>
                </c:pt>
                <c:pt idx="32">
                  <c:v>【 現実融合技術 (VR、AR、MR、SR等） 】    </c:v>
                </c:pt>
                <c:pt idx="33">
                  <c:v>20人以下（n=6）</c:v>
                </c:pt>
                <c:pt idx="34">
                  <c:v>21人以上100人以下（n=3）</c:v>
                </c:pt>
                <c:pt idx="35">
                  <c:v>101人以上（n=3）</c:v>
                </c:pt>
                <c:pt idx="36">
                  <c:v>【 ブロックチェーン技術 】               </c:v>
                </c:pt>
                <c:pt idx="37">
                  <c:v>20人以下（n=5）</c:v>
                </c:pt>
                <c:pt idx="38">
                  <c:v>21人以上100人以下（n=0）</c:v>
                </c:pt>
                <c:pt idx="39">
                  <c:v>101人以上（n=0）</c:v>
                </c:pt>
              </c:strCache>
            </c:strRef>
          </c:cat>
          <c:val>
            <c:numRef>
              <c:f>'Q22A.自社の強みとなる技術（従業員別）'!$S$47:$S$86</c:f>
              <c:numCache>
                <c:formatCode>0.0%</c:formatCode>
                <c:ptCount val="40"/>
                <c:pt idx="0">
                  <c:v>0</c:v>
                </c:pt>
                <c:pt idx="1">
                  <c:v>2.197802197802198E-2</c:v>
                </c:pt>
                <c:pt idx="2">
                  <c:v>2.8368794326241134E-2</c:v>
                </c:pt>
                <c:pt idx="3">
                  <c:v>2.3809523809523808E-2</c:v>
                </c:pt>
                <c:pt idx="4">
                  <c:v>0</c:v>
                </c:pt>
                <c:pt idx="5">
                  <c:v>1.098901098901099E-2</c:v>
                </c:pt>
                <c:pt idx="6">
                  <c:v>2.1276595744680851E-2</c:v>
                </c:pt>
                <c:pt idx="7">
                  <c:v>4.7619047619047616E-2</c:v>
                </c:pt>
                <c:pt idx="8">
                  <c:v>0</c:v>
                </c:pt>
                <c:pt idx="9">
                  <c:v>1.098901098901099E-2</c:v>
                </c:pt>
                <c:pt idx="10">
                  <c:v>4.2553191489361701E-2</c:v>
                </c:pt>
                <c:pt idx="11">
                  <c:v>0</c:v>
                </c:pt>
                <c:pt idx="12">
                  <c:v>0</c:v>
                </c:pt>
                <c:pt idx="13">
                  <c:v>1.6483516483516484E-2</c:v>
                </c:pt>
                <c:pt idx="14">
                  <c:v>2.1276595744680851E-2</c:v>
                </c:pt>
                <c:pt idx="15">
                  <c:v>2.3809523809523808E-2</c:v>
                </c:pt>
                <c:pt idx="16">
                  <c:v>0</c:v>
                </c:pt>
                <c:pt idx="17">
                  <c:v>2.197802197802198E-2</c:v>
                </c:pt>
                <c:pt idx="18">
                  <c:v>2.1276595744680851E-2</c:v>
                </c:pt>
                <c:pt idx="19">
                  <c:v>0</c:v>
                </c:pt>
                <c:pt idx="20">
                  <c:v>0</c:v>
                </c:pt>
                <c:pt idx="21">
                  <c:v>1.6483516483516484E-2</c:v>
                </c:pt>
                <c:pt idx="22">
                  <c:v>7.0921985815602835E-3</c:v>
                </c:pt>
                <c:pt idx="23">
                  <c:v>2.3809523809523808E-2</c:v>
                </c:pt>
                <c:pt idx="24">
                  <c:v>0</c:v>
                </c:pt>
                <c:pt idx="25">
                  <c:v>5.4945054945054949E-3</c:v>
                </c:pt>
                <c:pt idx="26">
                  <c:v>1.4184397163120567E-2</c:v>
                </c:pt>
                <c:pt idx="27">
                  <c:v>0</c:v>
                </c:pt>
                <c:pt idx="28">
                  <c:v>0</c:v>
                </c:pt>
                <c:pt idx="29">
                  <c:v>1.6483516483516484E-2</c:v>
                </c:pt>
                <c:pt idx="30">
                  <c:v>0</c:v>
                </c:pt>
                <c:pt idx="31">
                  <c:v>0</c:v>
                </c:pt>
                <c:pt idx="32">
                  <c:v>0</c:v>
                </c:pt>
                <c:pt idx="33">
                  <c:v>5.4945054945054949E-3</c:v>
                </c:pt>
                <c:pt idx="34">
                  <c:v>7.0921985815602835E-3</c:v>
                </c:pt>
                <c:pt idx="35">
                  <c:v>0</c:v>
                </c:pt>
                <c:pt idx="36">
                  <c:v>0</c:v>
                </c:pt>
                <c:pt idx="37">
                  <c:v>5.4945054945054949E-3</c:v>
                </c:pt>
                <c:pt idx="38">
                  <c:v>0</c:v>
                </c:pt>
                <c:pt idx="39">
                  <c:v>0</c:v>
                </c:pt>
              </c:numCache>
            </c:numRef>
          </c:val>
          <c:extLst>
            <c:ext xmlns:c16="http://schemas.microsoft.com/office/drawing/2014/chart" uri="{C3380CC4-5D6E-409C-BE32-E72D297353CC}">
              <c16:uniqueId val="{00000015-D1B6-4022-92BE-245D53FE8251}"/>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'Q22A.自社の強みとなる技術（従業員別）'!$R$47:$R$86</c:f>
              <c:strCache>
                <c:ptCount val="40"/>
                <c:pt idx="0">
                  <c:v>【 セーフティ及びセキュリティ技術 】          </c:v>
                </c:pt>
                <c:pt idx="1">
                  <c:v>20人以下（n=21）</c:v>
                </c:pt>
                <c:pt idx="2">
                  <c:v>21人以上100人以下（n=9）</c:v>
                </c:pt>
                <c:pt idx="3">
                  <c:v>101人以上（n=9）</c:v>
                </c:pt>
                <c:pt idx="4">
                  <c:v>【 アクチュエータ技術 】                </c:v>
                </c:pt>
                <c:pt idx="5">
                  <c:v>20人以下（n=16）</c:v>
                </c:pt>
                <c:pt idx="6">
                  <c:v>21人以上100人以下（n=10）</c:v>
                </c:pt>
                <c:pt idx="7">
                  <c:v>101人以上（n=7）</c:v>
                </c:pt>
                <c:pt idx="8">
                  <c:v>【 アジャイル開発技術 】                </c:v>
                </c:pt>
                <c:pt idx="9">
                  <c:v>20人以下（n=18）</c:v>
                </c:pt>
                <c:pt idx="10">
                  <c:v>21人以上100人以下（n=13）</c:v>
                </c:pt>
                <c:pt idx="11">
                  <c:v>101人以上（n=6）</c:v>
                </c:pt>
                <c:pt idx="12">
                  <c:v>【 サーバ／ストレージ技術（管理・運用を含む） 】    </c:v>
                </c:pt>
                <c:pt idx="13">
                  <c:v>20人以下（n=20）</c:v>
                </c:pt>
                <c:pt idx="14">
                  <c:v>21人以上100人以下（n=11）</c:v>
                </c:pt>
                <c:pt idx="15">
                  <c:v>101人以上（n=11）</c:v>
                </c:pt>
                <c:pt idx="16">
                  <c:v>【 他の製品・システムとの接続を想定した検証技術 】   </c:v>
                </c:pt>
                <c:pt idx="17">
                  <c:v>20人以下（n=30）</c:v>
                </c:pt>
                <c:pt idx="18">
                  <c:v>21人以上100人以下（n=21）</c:v>
                </c:pt>
                <c:pt idx="19">
                  <c:v>101人以上（n=3）</c:v>
                </c:pt>
                <c:pt idx="20">
                  <c:v>【 ヒューマンインタフェース技術 】           </c:v>
                </c:pt>
                <c:pt idx="21">
                  <c:v>20人以下（n=14）</c:v>
                </c:pt>
                <c:pt idx="22">
                  <c:v>21人以上100人以下（n=12）</c:v>
                </c:pt>
                <c:pt idx="23">
                  <c:v>101人以上（n=7）</c:v>
                </c:pt>
                <c:pt idx="24">
                  <c:v>【 エッジコンピューティング／フォグコンピューティング 】</c:v>
                </c:pt>
                <c:pt idx="25">
                  <c:v>20人以下（n=12）</c:v>
                </c:pt>
                <c:pt idx="26">
                  <c:v>21人以上100人以下（n=9）</c:v>
                </c:pt>
                <c:pt idx="27">
                  <c:v>101人以上（n=7）</c:v>
                </c:pt>
                <c:pt idx="28">
                  <c:v>【 低遅延データ処理技術 】               </c:v>
                </c:pt>
                <c:pt idx="29">
                  <c:v>20人以下（n=4）</c:v>
                </c:pt>
                <c:pt idx="30">
                  <c:v>21人以上100人以下（n=3）</c:v>
                </c:pt>
                <c:pt idx="31">
                  <c:v>101人以上（n=3）</c:v>
                </c:pt>
                <c:pt idx="32">
                  <c:v>【 現実融合技術 (VR、AR、MR、SR等） 】    </c:v>
                </c:pt>
                <c:pt idx="33">
                  <c:v>20人以下（n=6）</c:v>
                </c:pt>
                <c:pt idx="34">
                  <c:v>21人以上100人以下（n=3）</c:v>
                </c:pt>
                <c:pt idx="35">
                  <c:v>101人以上（n=3）</c:v>
                </c:pt>
                <c:pt idx="36">
                  <c:v>【 ブロックチェーン技術 】               </c:v>
                </c:pt>
                <c:pt idx="37">
                  <c:v>20人以下（n=5）</c:v>
                </c:pt>
                <c:pt idx="38">
                  <c:v>21人以上100人以下（n=0）</c:v>
                </c:pt>
                <c:pt idx="39">
                  <c:v>101人以上（n=0）</c:v>
                </c:pt>
              </c:strCache>
            </c:strRef>
          </c:cat>
          <c:val>
            <c:numRef>
              <c:f>'Q22A.自社の強みとなる技術（従業員別）'!$T$47:$T$86</c:f>
              <c:numCache>
                <c:formatCode>0.0%</c:formatCode>
                <c:ptCount val="40"/>
                <c:pt idx="0">
                  <c:v>0</c:v>
                </c:pt>
                <c:pt idx="1">
                  <c:v>3.2967032967032968E-2</c:v>
                </c:pt>
                <c:pt idx="2">
                  <c:v>7.0921985815602835E-3</c:v>
                </c:pt>
                <c:pt idx="3">
                  <c:v>3.5714285714285712E-2</c:v>
                </c:pt>
                <c:pt idx="4">
                  <c:v>0</c:v>
                </c:pt>
                <c:pt idx="5">
                  <c:v>2.7472527472527472E-2</c:v>
                </c:pt>
                <c:pt idx="6">
                  <c:v>2.1276595744680851E-2</c:v>
                </c:pt>
                <c:pt idx="7">
                  <c:v>3.5714285714285712E-2</c:v>
                </c:pt>
                <c:pt idx="8">
                  <c:v>0</c:v>
                </c:pt>
                <c:pt idx="9">
                  <c:v>4.3956043956043959E-2</c:v>
                </c:pt>
                <c:pt idx="10">
                  <c:v>4.2553191489361701E-2</c:v>
                </c:pt>
                <c:pt idx="11">
                  <c:v>3.5714285714285712E-2</c:v>
                </c:pt>
                <c:pt idx="12">
                  <c:v>0</c:v>
                </c:pt>
                <c:pt idx="13">
                  <c:v>4.9450549450549448E-2</c:v>
                </c:pt>
                <c:pt idx="14">
                  <c:v>2.8368794326241134E-2</c:v>
                </c:pt>
                <c:pt idx="15">
                  <c:v>3.5714285714285712E-2</c:v>
                </c:pt>
                <c:pt idx="16">
                  <c:v>0</c:v>
                </c:pt>
                <c:pt idx="17">
                  <c:v>7.1428571428571425E-2</c:v>
                </c:pt>
                <c:pt idx="18">
                  <c:v>3.5460992907801421E-2</c:v>
                </c:pt>
                <c:pt idx="19">
                  <c:v>1.1904761904761904E-2</c:v>
                </c:pt>
                <c:pt idx="20">
                  <c:v>0</c:v>
                </c:pt>
                <c:pt idx="21">
                  <c:v>2.7472527472527472E-2</c:v>
                </c:pt>
                <c:pt idx="22">
                  <c:v>3.5460992907801421E-2</c:v>
                </c:pt>
                <c:pt idx="23">
                  <c:v>4.7619047619047616E-2</c:v>
                </c:pt>
                <c:pt idx="24">
                  <c:v>0</c:v>
                </c:pt>
                <c:pt idx="25">
                  <c:v>3.2967032967032968E-2</c:v>
                </c:pt>
                <c:pt idx="26">
                  <c:v>3.5460992907801421E-2</c:v>
                </c:pt>
                <c:pt idx="27">
                  <c:v>5.9523809523809521E-2</c:v>
                </c:pt>
                <c:pt idx="28">
                  <c:v>0</c:v>
                </c:pt>
                <c:pt idx="29">
                  <c:v>5.4945054945054949E-3</c:v>
                </c:pt>
                <c:pt idx="30">
                  <c:v>1.4184397163120567E-2</c:v>
                </c:pt>
                <c:pt idx="31">
                  <c:v>1.1904761904761904E-2</c:v>
                </c:pt>
                <c:pt idx="32">
                  <c:v>0</c:v>
                </c:pt>
                <c:pt idx="33">
                  <c:v>1.6483516483516484E-2</c:v>
                </c:pt>
                <c:pt idx="34">
                  <c:v>7.0921985815602835E-3</c:v>
                </c:pt>
                <c:pt idx="35">
                  <c:v>2.3809523809523808E-2</c:v>
                </c:pt>
                <c:pt idx="36">
                  <c:v>0</c:v>
                </c:pt>
                <c:pt idx="37">
                  <c:v>1.098901098901099E-2</c:v>
                </c:pt>
                <c:pt idx="38">
                  <c:v>0</c:v>
                </c:pt>
                <c:pt idx="39">
                  <c:v>0</c:v>
                </c:pt>
              </c:numCache>
            </c:numRef>
          </c:val>
          <c:extLst>
            <c:ext xmlns:c16="http://schemas.microsoft.com/office/drawing/2014/chart" uri="{C3380CC4-5D6E-409C-BE32-E72D297353CC}">
              <c16:uniqueId val="{00000031-D1B6-4022-92BE-245D53FE8251}"/>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'Q22A.自社の強みとなる技術（従業員別）'!$R$47:$R$86</c:f>
              <c:strCache>
                <c:ptCount val="40"/>
                <c:pt idx="0">
                  <c:v>【 セーフティ及びセキュリティ技術 】          </c:v>
                </c:pt>
                <c:pt idx="1">
                  <c:v>20人以下（n=21）</c:v>
                </c:pt>
                <c:pt idx="2">
                  <c:v>21人以上100人以下（n=9）</c:v>
                </c:pt>
                <c:pt idx="3">
                  <c:v>101人以上（n=9）</c:v>
                </c:pt>
                <c:pt idx="4">
                  <c:v>【 アクチュエータ技術 】                </c:v>
                </c:pt>
                <c:pt idx="5">
                  <c:v>20人以下（n=16）</c:v>
                </c:pt>
                <c:pt idx="6">
                  <c:v>21人以上100人以下（n=10）</c:v>
                </c:pt>
                <c:pt idx="7">
                  <c:v>101人以上（n=7）</c:v>
                </c:pt>
                <c:pt idx="8">
                  <c:v>【 アジャイル開発技術 】                </c:v>
                </c:pt>
                <c:pt idx="9">
                  <c:v>20人以下（n=18）</c:v>
                </c:pt>
                <c:pt idx="10">
                  <c:v>21人以上100人以下（n=13）</c:v>
                </c:pt>
                <c:pt idx="11">
                  <c:v>101人以上（n=6）</c:v>
                </c:pt>
                <c:pt idx="12">
                  <c:v>【 サーバ／ストレージ技術（管理・運用を含む） 】    </c:v>
                </c:pt>
                <c:pt idx="13">
                  <c:v>20人以下（n=20）</c:v>
                </c:pt>
                <c:pt idx="14">
                  <c:v>21人以上100人以下（n=11）</c:v>
                </c:pt>
                <c:pt idx="15">
                  <c:v>101人以上（n=11）</c:v>
                </c:pt>
                <c:pt idx="16">
                  <c:v>【 他の製品・システムとの接続を想定した検証技術 】   </c:v>
                </c:pt>
                <c:pt idx="17">
                  <c:v>20人以下（n=30）</c:v>
                </c:pt>
                <c:pt idx="18">
                  <c:v>21人以上100人以下（n=21）</c:v>
                </c:pt>
                <c:pt idx="19">
                  <c:v>101人以上（n=3）</c:v>
                </c:pt>
                <c:pt idx="20">
                  <c:v>【 ヒューマンインタフェース技術 】           </c:v>
                </c:pt>
                <c:pt idx="21">
                  <c:v>20人以下（n=14）</c:v>
                </c:pt>
                <c:pt idx="22">
                  <c:v>21人以上100人以下（n=12）</c:v>
                </c:pt>
                <c:pt idx="23">
                  <c:v>101人以上（n=7）</c:v>
                </c:pt>
                <c:pt idx="24">
                  <c:v>【 エッジコンピューティング／フォグコンピューティング 】</c:v>
                </c:pt>
                <c:pt idx="25">
                  <c:v>20人以下（n=12）</c:v>
                </c:pt>
                <c:pt idx="26">
                  <c:v>21人以上100人以下（n=9）</c:v>
                </c:pt>
                <c:pt idx="27">
                  <c:v>101人以上（n=7）</c:v>
                </c:pt>
                <c:pt idx="28">
                  <c:v>【 低遅延データ処理技術 】               </c:v>
                </c:pt>
                <c:pt idx="29">
                  <c:v>20人以下（n=4）</c:v>
                </c:pt>
                <c:pt idx="30">
                  <c:v>21人以上100人以下（n=3）</c:v>
                </c:pt>
                <c:pt idx="31">
                  <c:v>101人以上（n=3）</c:v>
                </c:pt>
                <c:pt idx="32">
                  <c:v>【 現実融合技術 (VR、AR、MR、SR等） 】    </c:v>
                </c:pt>
                <c:pt idx="33">
                  <c:v>20人以下（n=6）</c:v>
                </c:pt>
                <c:pt idx="34">
                  <c:v>21人以上100人以下（n=3）</c:v>
                </c:pt>
                <c:pt idx="35">
                  <c:v>101人以上（n=3）</c:v>
                </c:pt>
                <c:pt idx="36">
                  <c:v>【 ブロックチェーン技術 】               </c:v>
                </c:pt>
                <c:pt idx="37">
                  <c:v>20人以下（n=5）</c:v>
                </c:pt>
                <c:pt idx="38">
                  <c:v>21人以上100人以下（n=0）</c:v>
                </c:pt>
                <c:pt idx="39">
                  <c:v>101人以上（n=0）</c:v>
                </c:pt>
              </c:strCache>
            </c:strRef>
          </c:cat>
          <c:val>
            <c:numRef>
              <c:f>'Q22A.自社の強みとなる技術（従業員別）'!$U$47:$U$86</c:f>
              <c:numCache>
                <c:formatCode>0.0%</c:formatCode>
                <c:ptCount val="40"/>
                <c:pt idx="0">
                  <c:v>0</c:v>
                </c:pt>
                <c:pt idx="1">
                  <c:v>6.043956043956044E-2</c:v>
                </c:pt>
                <c:pt idx="2">
                  <c:v>2.8368794326241134E-2</c:v>
                </c:pt>
                <c:pt idx="3">
                  <c:v>4.7619047619047616E-2</c:v>
                </c:pt>
                <c:pt idx="4">
                  <c:v>0</c:v>
                </c:pt>
                <c:pt idx="5">
                  <c:v>4.9450549450549448E-2</c:v>
                </c:pt>
                <c:pt idx="6">
                  <c:v>2.8368794326241134E-2</c:v>
                </c:pt>
                <c:pt idx="7">
                  <c:v>0</c:v>
                </c:pt>
                <c:pt idx="8">
                  <c:v>0</c:v>
                </c:pt>
                <c:pt idx="9">
                  <c:v>4.3956043956043959E-2</c:v>
                </c:pt>
                <c:pt idx="10">
                  <c:v>7.0921985815602835E-3</c:v>
                </c:pt>
                <c:pt idx="11">
                  <c:v>3.5714285714285712E-2</c:v>
                </c:pt>
                <c:pt idx="12">
                  <c:v>0</c:v>
                </c:pt>
                <c:pt idx="13">
                  <c:v>4.3956043956043959E-2</c:v>
                </c:pt>
                <c:pt idx="14">
                  <c:v>2.8368794326241134E-2</c:v>
                </c:pt>
                <c:pt idx="15">
                  <c:v>7.1428571428571425E-2</c:v>
                </c:pt>
                <c:pt idx="16">
                  <c:v>0</c:v>
                </c:pt>
                <c:pt idx="17">
                  <c:v>7.1428571428571425E-2</c:v>
                </c:pt>
                <c:pt idx="18">
                  <c:v>9.2198581560283682E-2</c:v>
                </c:pt>
                <c:pt idx="19">
                  <c:v>2.3809523809523808E-2</c:v>
                </c:pt>
                <c:pt idx="20">
                  <c:v>0</c:v>
                </c:pt>
                <c:pt idx="21">
                  <c:v>3.2967032967032968E-2</c:v>
                </c:pt>
                <c:pt idx="22">
                  <c:v>4.2553191489361701E-2</c:v>
                </c:pt>
                <c:pt idx="23">
                  <c:v>1.1904761904761904E-2</c:v>
                </c:pt>
                <c:pt idx="24">
                  <c:v>0</c:v>
                </c:pt>
                <c:pt idx="25">
                  <c:v>2.7472527472527472E-2</c:v>
                </c:pt>
                <c:pt idx="26">
                  <c:v>1.4184397163120567E-2</c:v>
                </c:pt>
                <c:pt idx="27">
                  <c:v>2.3809523809523808E-2</c:v>
                </c:pt>
                <c:pt idx="28">
                  <c:v>0</c:v>
                </c:pt>
                <c:pt idx="29">
                  <c:v>0</c:v>
                </c:pt>
                <c:pt idx="30">
                  <c:v>7.0921985815602835E-3</c:v>
                </c:pt>
                <c:pt idx="31">
                  <c:v>2.3809523809523808E-2</c:v>
                </c:pt>
                <c:pt idx="32">
                  <c:v>0</c:v>
                </c:pt>
                <c:pt idx="33">
                  <c:v>1.098901098901099E-2</c:v>
                </c:pt>
                <c:pt idx="34">
                  <c:v>7.0921985815602835E-3</c:v>
                </c:pt>
                <c:pt idx="35">
                  <c:v>1.1904761904761904E-2</c:v>
                </c:pt>
                <c:pt idx="36">
                  <c:v>0</c:v>
                </c:pt>
                <c:pt idx="37">
                  <c:v>1.098901098901099E-2</c:v>
                </c:pt>
                <c:pt idx="38">
                  <c:v>0</c:v>
                </c:pt>
                <c:pt idx="39">
                  <c:v>0</c:v>
                </c:pt>
              </c:numCache>
            </c:numRef>
          </c:val>
          <c:extLst>
            <c:ext xmlns:c16="http://schemas.microsoft.com/office/drawing/2014/chart" uri="{C3380CC4-5D6E-409C-BE32-E72D297353CC}">
              <c16:uniqueId val="{00000047-D1B6-4022-92BE-245D53FE825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20人以下（n=40）</c:v>
                </c:pt>
                <c:pt idx="2">
                  <c:v>21人以上100人以下（n=40）</c:v>
                </c:pt>
                <c:pt idx="3">
                  <c:v>101人以上（n=15）</c:v>
                </c:pt>
                <c:pt idx="4">
                  <c:v>【 無線通信・ネットワーク技術 】            </c:v>
                </c:pt>
                <c:pt idx="5">
                  <c:v>20人以下（n=35）</c:v>
                </c:pt>
                <c:pt idx="6">
                  <c:v>21人以上100人以下（n=24）</c:v>
                </c:pt>
                <c:pt idx="7">
                  <c:v>101人以上（n=9）</c:v>
                </c:pt>
                <c:pt idx="8">
                  <c:v>【 デバイス技術 】                   </c:v>
                </c:pt>
                <c:pt idx="9">
                  <c:v>20人以下（n=26）</c:v>
                </c:pt>
                <c:pt idx="10">
                  <c:v>21人以上100人以下（n=13）</c:v>
                </c:pt>
                <c:pt idx="11">
                  <c:v>101人以上（n=12）</c:v>
                </c:pt>
                <c:pt idx="12">
                  <c:v>【 画像・音声認識技術／合成技術 】           </c:v>
                </c:pt>
                <c:pt idx="13">
                  <c:v>20人以下（n=17）</c:v>
                </c:pt>
                <c:pt idx="14">
                  <c:v>21人以上100人以下（n=17）</c:v>
                </c:pt>
                <c:pt idx="15">
                  <c:v>101人以上（n=11）</c:v>
                </c:pt>
                <c:pt idx="16">
                  <c:v>【 IoTシステム構築技術 】              </c:v>
                </c:pt>
                <c:pt idx="17">
                  <c:v>20人以下（n=23）</c:v>
                </c:pt>
                <c:pt idx="18">
                  <c:v>21人以上100人以下（n=26）</c:v>
                </c:pt>
                <c:pt idx="19">
                  <c:v>101人以上（n=10）</c:v>
                </c:pt>
                <c:pt idx="20">
                  <c:v>【 AI（機械学習、ディープラーニング等）技術 】    </c:v>
                </c:pt>
                <c:pt idx="21">
                  <c:v>20人以下（n=23）</c:v>
                </c:pt>
                <c:pt idx="22">
                  <c:v>21人以上100人以下（n=19）</c:v>
                </c:pt>
                <c:pt idx="23">
                  <c:v>101人以上（n=5）</c:v>
                </c:pt>
                <c:pt idx="24">
                  <c:v>【 センサ技術 】                    </c:v>
                </c:pt>
                <c:pt idx="25">
                  <c:v>20人以下（n=13）</c:v>
                </c:pt>
                <c:pt idx="26">
                  <c:v>21人以上100人以下（n=17）</c:v>
                </c:pt>
                <c:pt idx="27">
                  <c:v>101人以上（n=11）</c:v>
                </c:pt>
                <c:pt idx="28">
                  <c:v>【 リアルタイム制御技術（ロボット技術） 】       </c:v>
                </c:pt>
                <c:pt idx="29">
                  <c:v>20人以下（n=18）</c:v>
                </c:pt>
                <c:pt idx="30">
                  <c:v>21人以上100人以下（n=13）</c:v>
                </c:pt>
                <c:pt idx="31">
                  <c:v>101人以上（n=6）</c:v>
                </c:pt>
                <c:pt idx="32">
                  <c:v>【 アジャイル開発技術 】                </c:v>
                </c:pt>
                <c:pt idx="33">
                  <c:v>20人以下（n=20）</c:v>
                </c:pt>
                <c:pt idx="34">
                  <c:v>21人以上100人以下（n=20）</c:v>
                </c:pt>
                <c:pt idx="35">
                  <c:v>101人以上（n=1）</c:v>
                </c:pt>
                <c:pt idx="36">
                  <c:v>【 モデリング技術（制御、システム、ユーザ、データ等） 】</c:v>
                </c:pt>
                <c:pt idx="37">
                  <c:v>20人以下（n=16）</c:v>
                </c:pt>
                <c:pt idx="38">
                  <c:v>21人以上100人以下（n=9）</c:v>
                </c:pt>
                <c:pt idx="39">
                  <c:v>101人以上（n=6）</c:v>
                </c:pt>
              </c:strCache>
            </c:strRef>
          </c:cat>
          <c:val>
            <c:numRef>
              <c:f>'Q22A.自社の強みとなる技術（従業員別）'!$S$7:$S$46</c:f>
              <c:numCache>
                <c:formatCode>0.0%</c:formatCode>
                <c:ptCount val="40"/>
                <c:pt idx="0" formatCode="General">
                  <c:v>0</c:v>
                </c:pt>
                <c:pt idx="1">
                  <c:v>0.15447154471544716</c:v>
                </c:pt>
                <c:pt idx="2">
                  <c:v>0.19607843137254902</c:v>
                </c:pt>
                <c:pt idx="3">
                  <c:v>0.24390243902439024</c:v>
                </c:pt>
                <c:pt idx="4" formatCode="General">
                  <c:v>0</c:v>
                </c:pt>
                <c:pt idx="5">
                  <c:v>9.7560975609756101E-2</c:v>
                </c:pt>
                <c:pt idx="6">
                  <c:v>0.16666666666666666</c:v>
                </c:pt>
                <c:pt idx="7">
                  <c:v>0.17073170731707318</c:v>
                </c:pt>
                <c:pt idx="8" formatCode="General">
                  <c:v>0</c:v>
                </c:pt>
                <c:pt idx="9">
                  <c:v>0.14634146341463414</c:v>
                </c:pt>
                <c:pt idx="10">
                  <c:v>5.8823529411764705E-2</c:v>
                </c:pt>
                <c:pt idx="11">
                  <c:v>0.17073170731707318</c:v>
                </c:pt>
                <c:pt idx="12" formatCode="General">
                  <c:v>0</c:v>
                </c:pt>
                <c:pt idx="13">
                  <c:v>0.11382113821138211</c:v>
                </c:pt>
                <c:pt idx="14">
                  <c:v>4.9019607843137254E-2</c:v>
                </c:pt>
                <c:pt idx="15">
                  <c:v>9.7560975609756101E-2</c:v>
                </c:pt>
                <c:pt idx="16" formatCode="General">
                  <c:v>0</c:v>
                </c:pt>
                <c:pt idx="17">
                  <c:v>6.5040650406504072E-2</c:v>
                </c:pt>
                <c:pt idx="18">
                  <c:v>9.8039215686274508E-2</c:v>
                </c:pt>
                <c:pt idx="19">
                  <c:v>4.878048780487805E-2</c:v>
                </c:pt>
                <c:pt idx="20" formatCode="General">
                  <c:v>0</c:v>
                </c:pt>
                <c:pt idx="21">
                  <c:v>5.6910569105691054E-2</c:v>
                </c:pt>
                <c:pt idx="22">
                  <c:v>4.9019607843137254E-2</c:v>
                </c:pt>
                <c:pt idx="23">
                  <c:v>2.4390243902439025E-2</c:v>
                </c:pt>
                <c:pt idx="24" formatCode="General">
                  <c:v>0</c:v>
                </c:pt>
                <c:pt idx="25">
                  <c:v>2.4390243902439025E-2</c:v>
                </c:pt>
                <c:pt idx="26">
                  <c:v>6.8627450980392163E-2</c:v>
                </c:pt>
                <c:pt idx="27">
                  <c:v>4.878048780487805E-2</c:v>
                </c:pt>
                <c:pt idx="28" formatCode="General">
                  <c:v>0</c:v>
                </c:pt>
                <c:pt idx="29">
                  <c:v>7.3170731707317069E-2</c:v>
                </c:pt>
                <c:pt idx="30">
                  <c:v>9.8039215686274508E-3</c:v>
                </c:pt>
                <c:pt idx="31">
                  <c:v>4.878048780487805E-2</c:v>
                </c:pt>
                <c:pt idx="32" formatCode="General">
                  <c:v>0</c:v>
                </c:pt>
                <c:pt idx="33">
                  <c:v>4.878048780487805E-2</c:v>
                </c:pt>
                <c:pt idx="34">
                  <c:v>3.9215686274509803E-2</c:v>
                </c:pt>
                <c:pt idx="35">
                  <c:v>2.4390243902439025E-2</c:v>
                </c:pt>
                <c:pt idx="36" formatCode="General">
                  <c:v>0</c:v>
                </c:pt>
                <c:pt idx="37">
                  <c:v>4.065040650406504E-2</c:v>
                </c:pt>
                <c:pt idx="38">
                  <c:v>3.9215686274509803E-2</c:v>
                </c:pt>
                <c:pt idx="39">
                  <c:v>4.878048780487805E-2</c:v>
                </c:pt>
              </c:numCache>
            </c:numRef>
          </c:val>
          <c:extLst>
            <c:ext xmlns:c16="http://schemas.microsoft.com/office/drawing/2014/chart" uri="{C3380CC4-5D6E-409C-BE32-E72D297353CC}">
              <c16:uniqueId val="{00000015-988E-41BD-8FC0-C52C3A6DBBDF}"/>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20人以下（n=40）</c:v>
                </c:pt>
                <c:pt idx="2">
                  <c:v>21人以上100人以下（n=40）</c:v>
                </c:pt>
                <c:pt idx="3">
                  <c:v>101人以上（n=15）</c:v>
                </c:pt>
                <c:pt idx="4">
                  <c:v>【 無線通信・ネットワーク技術 】            </c:v>
                </c:pt>
                <c:pt idx="5">
                  <c:v>20人以下（n=35）</c:v>
                </c:pt>
                <c:pt idx="6">
                  <c:v>21人以上100人以下（n=24）</c:v>
                </c:pt>
                <c:pt idx="7">
                  <c:v>101人以上（n=9）</c:v>
                </c:pt>
                <c:pt idx="8">
                  <c:v>【 デバイス技術 】                   </c:v>
                </c:pt>
                <c:pt idx="9">
                  <c:v>20人以下（n=26）</c:v>
                </c:pt>
                <c:pt idx="10">
                  <c:v>21人以上100人以下（n=13）</c:v>
                </c:pt>
                <c:pt idx="11">
                  <c:v>101人以上（n=12）</c:v>
                </c:pt>
                <c:pt idx="12">
                  <c:v>【 画像・音声認識技術／合成技術 】           </c:v>
                </c:pt>
                <c:pt idx="13">
                  <c:v>20人以下（n=17）</c:v>
                </c:pt>
                <c:pt idx="14">
                  <c:v>21人以上100人以下（n=17）</c:v>
                </c:pt>
                <c:pt idx="15">
                  <c:v>101人以上（n=11）</c:v>
                </c:pt>
                <c:pt idx="16">
                  <c:v>【 IoTシステム構築技術 】              </c:v>
                </c:pt>
                <c:pt idx="17">
                  <c:v>20人以下（n=23）</c:v>
                </c:pt>
                <c:pt idx="18">
                  <c:v>21人以上100人以下（n=26）</c:v>
                </c:pt>
                <c:pt idx="19">
                  <c:v>101人以上（n=10）</c:v>
                </c:pt>
                <c:pt idx="20">
                  <c:v>【 AI（機械学習、ディープラーニング等）技術 】    </c:v>
                </c:pt>
                <c:pt idx="21">
                  <c:v>20人以下（n=23）</c:v>
                </c:pt>
                <c:pt idx="22">
                  <c:v>21人以上100人以下（n=19）</c:v>
                </c:pt>
                <c:pt idx="23">
                  <c:v>101人以上（n=5）</c:v>
                </c:pt>
                <c:pt idx="24">
                  <c:v>【 センサ技術 】                    </c:v>
                </c:pt>
                <c:pt idx="25">
                  <c:v>20人以下（n=13）</c:v>
                </c:pt>
                <c:pt idx="26">
                  <c:v>21人以上100人以下（n=17）</c:v>
                </c:pt>
                <c:pt idx="27">
                  <c:v>101人以上（n=11）</c:v>
                </c:pt>
                <c:pt idx="28">
                  <c:v>【 リアルタイム制御技術（ロボット技術） 】       </c:v>
                </c:pt>
                <c:pt idx="29">
                  <c:v>20人以下（n=18）</c:v>
                </c:pt>
                <c:pt idx="30">
                  <c:v>21人以上100人以下（n=13）</c:v>
                </c:pt>
                <c:pt idx="31">
                  <c:v>101人以上（n=6）</c:v>
                </c:pt>
                <c:pt idx="32">
                  <c:v>【 アジャイル開発技術 】                </c:v>
                </c:pt>
                <c:pt idx="33">
                  <c:v>20人以下（n=20）</c:v>
                </c:pt>
                <c:pt idx="34">
                  <c:v>21人以上100人以下（n=20）</c:v>
                </c:pt>
                <c:pt idx="35">
                  <c:v>101人以上（n=1）</c:v>
                </c:pt>
                <c:pt idx="36">
                  <c:v>【 モデリング技術（制御、システム、ユーザ、データ等） 】</c:v>
                </c:pt>
                <c:pt idx="37">
                  <c:v>20人以下（n=16）</c:v>
                </c:pt>
                <c:pt idx="38">
                  <c:v>21人以上100人以下（n=9）</c:v>
                </c:pt>
                <c:pt idx="39">
                  <c:v>101人以上（n=6）</c:v>
                </c:pt>
              </c:strCache>
            </c:strRef>
          </c:cat>
          <c:val>
            <c:numRef>
              <c:f>'Q22A.自社の強みとなる技術（従業員別）'!$T$7:$T$46</c:f>
              <c:numCache>
                <c:formatCode>0.0%</c:formatCode>
                <c:ptCount val="40"/>
                <c:pt idx="0" formatCode="General">
                  <c:v>0</c:v>
                </c:pt>
                <c:pt idx="1">
                  <c:v>9.7560975609756101E-2</c:v>
                </c:pt>
                <c:pt idx="2">
                  <c:v>6.8627450980392163E-2</c:v>
                </c:pt>
                <c:pt idx="3">
                  <c:v>2.4390243902439025E-2</c:v>
                </c:pt>
                <c:pt idx="4" formatCode="General">
                  <c:v>0</c:v>
                </c:pt>
                <c:pt idx="5">
                  <c:v>8.943089430894309E-2</c:v>
                </c:pt>
                <c:pt idx="6">
                  <c:v>3.9215686274509803E-2</c:v>
                </c:pt>
                <c:pt idx="7">
                  <c:v>2.4390243902439025E-2</c:v>
                </c:pt>
                <c:pt idx="8" formatCode="General">
                  <c:v>0</c:v>
                </c:pt>
                <c:pt idx="9">
                  <c:v>2.4390243902439025E-2</c:v>
                </c:pt>
                <c:pt idx="10">
                  <c:v>5.8823529411764705E-2</c:v>
                </c:pt>
                <c:pt idx="11">
                  <c:v>7.3170731707317069E-2</c:v>
                </c:pt>
                <c:pt idx="12" formatCode="General">
                  <c:v>0</c:v>
                </c:pt>
                <c:pt idx="13">
                  <c:v>1.6260162601626018E-2</c:v>
                </c:pt>
                <c:pt idx="14">
                  <c:v>6.8627450980392163E-2</c:v>
                </c:pt>
                <c:pt idx="15">
                  <c:v>7.3170731707317069E-2</c:v>
                </c:pt>
                <c:pt idx="16" formatCode="General">
                  <c:v>0</c:v>
                </c:pt>
                <c:pt idx="17">
                  <c:v>6.5040650406504072E-2</c:v>
                </c:pt>
                <c:pt idx="18">
                  <c:v>7.8431372549019607E-2</c:v>
                </c:pt>
                <c:pt idx="19">
                  <c:v>9.7560975609756101E-2</c:v>
                </c:pt>
                <c:pt idx="20" formatCode="General">
                  <c:v>0</c:v>
                </c:pt>
                <c:pt idx="21">
                  <c:v>8.1300813008130079E-2</c:v>
                </c:pt>
                <c:pt idx="22">
                  <c:v>4.9019607843137254E-2</c:v>
                </c:pt>
                <c:pt idx="23">
                  <c:v>7.3170731707317069E-2</c:v>
                </c:pt>
                <c:pt idx="24" formatCode="General">
                  <c:v>0</c:v>
                </c:pt>
                <c:pt idx="25">
                  <c:v>5.6910569105691054E-2</c:v>
                </c:pt>
                <c:pt idx="26">
                  <c:v>5.8823529411764705E-2</c:v>
                </c:pt>
                <c:pt idx="27">
                  <c:v>0.12195121951219512</c:v>
                </c:pt>
                <c:pt idx="28" formatCode="General">
                  <c:v>0</c:v>
                </c:pt>
                <c:pt idx="29">
                  <c:v>4.065040650406504E-2</c:v>
                </c:pt>
                <c:pt idx="30">
                  <c:v>4.9019607843137254E-2</c:v>
                </c:pt>
                <c:pt idx="31">
                  <c:v>7.3170731707317069E-2</c:v>
                </c:pt>
                <c:pt idx="32" formatCode="General">
                  <c:v>0</c:v>
                </c:pt>
                <c:pt idx="33">
                  <c:v>4.065040650406504E-2</c:v>
                </c:pt>
                <c:pt idx="34">
                  <c:v>7.8431372549019607E-2</c:v>
                </c:pt>
                <c:pt idx="35">
                  <c:v>0</c:v>
                </c:pt>
                <c:pt idx="36" formatCode="General">
                  <c:v>0</c:v>
                </c:pt>
                <c:pt idx="37">
                  <c:v>4.878048780487805E-2</c:v>
                </c:pt>
                <c:pt idx="38">
                  <c:v>3.9215686274509803E-2</c:v>
                </c:pt>
                <c:pt idx="39">
                  <c:v>4.878048780487805E-2</c:v>
                </c:pt>
              </c:numCache>
            </c:numRef>
          </c:val>
          <c:extLst>
            <c:ext xmlns:c16="http://schemas.microsoft.com/office/drawing/2014/chart" uri="{C3380CC4-5D6E-409C-BE32-E72D297353CC}">
              <c16:uniqueId val="{00000031-988E-41BD-8FC0-C52C3A6DBBDF}"/>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20人以下（n=40）</c:v>
                </c:pt>
                <c:pt idx="2">
                  <c:v>21人以上100人以下（n=40）</c:v>
                </c:pt>
                <c:pt idx="3">
                  <c:v>101人以上（n=15）</c:v>
                </c:pt>
                <c:pt idx="4">
                  <c:v>【 無線通信・ネットワーク技術 】            </c:v>
                </c:pt>
                <c:pt idx="5">
                  <c:v>20人以下（n=35）</c:v>
                </c:pt>
                <c:pt idx="6">
                  <c:v>21人以上100人以下（n=24）</c:v>
                </c:pt>
                <c:pt idx="7">
                  <c:v>101人以上（n=9）</c:v>
                </c:pt>
                <c:pt idx="8">
                  <c:v>【 デバイス技術 】                   </c:v>
                </c:pt>
                <c:pt idx="9">
                  <c:v>20人以下（n=26）</c:v>
                </c:pt>
                <c:pt idx="10">
                  <c:v>21人以上100人以下（n=13）</c:v>
                </c:pt>
                <c:pt idx="11">
                  <c:v>101人以上（n=12）</c:v>
                </c:pt>
                <c:pt idx="12">
                  <c:v>【 画像・音声認識技術／合成技術 】           </c:v>
                </c:pt>
                <c:pt idx="13">
                  <c:v>20人以下（n=17）</c:v>
                </c:pt>
                <c:pt idx="14">
                  <c:v>21人以上100人以下（n=17）</c:v>
                </c:pt>
                <c:pt idx="15">
                  <c:v>101人以上（n=11）</c:v>
                </c:pt>
                <c:pt idx="16">
                  <c:v>【 IoTシステム構築技術 】              </c:v>
                </c:pt>
                <c:pt idx="17">
                  <c:v>20人以下（n=23）</c:v>
                </c:pt>
                <c:pt idx="18">
                  <c:v>21人以上100人以下（n=26）</c:v>
                </c:pt>
                <c:pt idx="19">
                  <c:v>101人以上（n=10）</c:v>
                </c:pt>
                <c:pt idx="20">
                  <c:v>【 AI（機械学習、ディープラーニング等）技術 】    </c:v>
                </c:pt>
                <c:pt idx="21">
                  <c:v>20人以下（n=23）</c:v>
                </c:pt>
                <c:pt idx="22">
                  <c:v>21人以上100人以下（n=19）</c:v>
                </c:pt>
                <c:pt idx="23">
                  <c:v>101人以上（n=5）</c:v>
                </c:pt>
                <c:pt idx="24">
                  <c:v>【 センサ技術 】                    </c:v>
                </c:pt>
                <c:pt idx="25">
                  <c:v>20人以下（n=13）</c:v>
                </c:pt>
                <c:pt idx="26">
                  <c:v>21人以上100人以下（n=17）</c:v>
                </c:pt>
                <c:pt idx="27">
                  <c:v>101人以上（n=11）</c:v>
                </c:pt>
                <c:pt idx="28">
                  <c:v>【 リアルタイム制御技術（ロボット技術） 】       </c:v>
                </c:pt>
                <c:pt idx="29">
                  <c:v>20人以下（n=18）</c:v>
                </c:pt>
                <c:pt idx="30">
                  <c:v>21人以上100人以下（n=13）</c:v>
                </c:pt>
                <c:pt idx="31">
                  <c:v>101人以上（n=6）</c:v>
                </c:pt>
                <c:pt idx="32">
                  <c:v>【 アジャイル開発技術 】                </c:v>
                </c:pt>
                <c:pt idx="33">
                  <c:v>20人以下（n=20）</c:v>
                </c:pt>
                <c:pt idx="34">
                  <c:v>21人以上100人以下（n=20）</c:v>
                </c:pt>
                <c:pt idx="35">
                  <c:v>101人以上（n=1）</c:v>
                </c:pt>
                <c:pt idx="36">
                  <c:v>【 モデリング技術（制御、システム、ユーザ、データ等） 】</c:v>
                </c:pt>
                <c:pt idx="37">
                  <c:v>20人以下（n=16）</c:v>
                </c:pt>
                <c:pt idx="38">
                  <c:v>21人以上100人以下（n=9）</c:v>
                </c:pt>
                <c:pt idx="39">
                  <c:v>101人以上（n=6）</c:v>
                </c:pt>
              </c:strCache>
            </c:strRef>
          </c:cat>
          <c:val>
            <c:numRef>
              <c:f>'Q22A.自社の強みとなる技術（従業員別）'!$U$7:$U$46</c:f>
              <c:numCache>
                <c:formatCode>0.0%</c:formatCode>
                <c:ptCount val="40"/>
                <c:pt idx="0" formatCode="General">
                  <c:v>0</c:v>
                </c:pt>
                <c:pt idx="1">
                  <c:v>7.3170731707317069E-2</c:v>
                </c:pt>
                <c:pt idx="2">
                  <c:v>0.12745098039215685</c:v>
                </c:pt>
                <c:pt idx="3">
                  <c:v>9.7560975609756101E-2</c:v>
                </c:pt>
                <c:pt idx="4" formatCode="General">
                  <c:v>0</c:v>
                </c:pt>
                <c:pt idx="5">
                  <c:v>9.7560975609756101E-2</c:v>
                </c:pt>
                <c:pt idx="6">
                  <c:v>2.9411764705882353E-2</c:v>
                </c:pt>
                <c:pt idx="7">
                  <c:v>2.4390243902439025E-2</c:v>
                </c:pt>
                <c:pt idx="8" formatCode="General">
                  <c:v>0</c:v>
                </c:pt>
                <c:pt idx="9">
                  <c:v>4.065040650406504E-2</c:v>
                </c:pt>
                <c:pt idx="10">
                  <c:v>9.8039215686274508E-3</c:v>
                </c:pt>
                <c:pt idx="11">
                  <c:v>4.878048780487805E-2</c:v>
                </c:pt>
                <c:pt idx="12" formatCode="General">
                  <c:v>0</c:v>
                </c:pt>
                <c:pt idx="13">
                  <c:v>8.130081300813009E-3</c:v>
                </c:pt>
                <c:pt idx="14">
                  <c:v>4.9019607843137254E-2</c:v>
                </c:pt>
                <c:pt idx="15">
                  <c:v>9.7560975609756101E-2</c:v>
                </c:pt>
                <c:pt idx="16" formatCode="General">
                  <c:v>0</c:v>
                </c:pt>
                <c:pt idx="17">
                  <c:v>5.6910569105691054E-2</c:v>
                </c:pt>
                <c:pt idx="18">
                  <c:v>7.8431372549019607E-2</c:v>
                </c:pt>
                <c:pt idx="19">
                  <c:v>9.7560975609756101E-2</c:v>
                </c:pt>
                <c:pt idx="20" formatCode="General">
                  <c:v>0</c:v>
                </c:pt>
                <c:pt idx="21">
                  <c:v>4.878048780487805E-2</c:v>
                </c:pt>
                <c:pt idx="22">
                  <c:v>8.8235294117647065E-2</c:v>
                </c:pt>
                <c:pt idx="23">
                  <c:v>2.4390243902439025E-2</c:v>
                </c:pt>
                <c:pt idx="24" formatCode="General">
                  <c:v>0</c:v>
                </c:pt>
                <c:pt idx="25">
                  <c:v>2.4390243902439025E-2</c:v>
                </c:pt>
                <c:pt idx="26">
                  <c:v>3.9215686274509803E-2</c:v>
                </c:pt>
                <c:pt idx="27">
                  <c:v>9.7560975609756101E-2</c:v>
                </c:pt>
                <c:pt idx="28" formatCode="General">
                  <c:v>0</c:v>
                </c:pt>
                <c:pt idx="29">
                  <c:v>3.2520325203252036E-2</c:v>
                </c:pt>
                <c:pt idx="30">
                  <c:v>6.8627450980392163E-2</c:v>
                </c:pt>
                <c:pt idx="31">
                  <c:v>2.4390243902439025E-2</c:v>
                </c:pt>
                <c:pt idx="32" formatCode="General">
                  <c:v>0</c:v>
                </c:pt>
                <c:pt idx="33">
                  <c:v>7.3170731707317069E-2</c:v>
                </c:pt>
                <c:pt idx="34">
                  <c:v>7.8431372549019607E-2</c:v>
                </c:pt>
                <c:pt idx="35">
                  <c:v>0</c:v>
                </c:pt>
                <c:pt idx="36" formatCode="General">
                  <c:v>0</c:v>
                </c:pt>
                <c:pt idx="37">
                  <c:v>4.065040650406504E-2</c:v>
                </c:pt>
                <c:pt idx="38">
                  <c:v>9.8039215686274508E-3</c:v>
                </c:pt>
                <c:pt idx="39">
                  <c:v>4.878048780487805E-2</c:v>
                </c:pt>
              </c:numCache>
            </c:numRef>
          </c:val>
          <c:extLst>
            <c:ext xmlns:c16="http://schemas.microsoft.com/office/drawing/2014/chart" uri="{C3380CC4-5D6E-409C-BE32-E72D297353CC}">
              <c16:uniqueId val="{00000046-988E-41BD-8FC0-C52C3A6DBBD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'Q22A.自社の強みとなる技術（従業員別）'!$J$93</c:f>
          <c:strCache>
            <c:ptCount val="1"/>
            <c:pt idx="0">
              <c:v>20人以下 (N=123)
21人以上100人以下 (N=102)
101人以上 (N=41)</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'Q22A.自社の強みとなる技術（従業員別）'!$R$47:$R$86</c:f>
              <c:strCache>
                <c:ptCount val="40"/>
                <c:pt idx="0">
                  <c:v>【 サーバ／ストレージ技術（管理・運用を含む） 】    </c:v>
                </c:pt>
                <c:pt idx="1">
                  <c:v>20人以下（n=18）</c:v>
                </c:pt>
                <c:pt idx="2">
                  <c:v>21人以上100人以下（n=17）</c:v>
                </c:pt>
                <c:pt idx="3">
                  <c:v>101人以上（n=6）</c:v>
                </c:pt>
                <c:pt idx="4">
                  <c:v>【 セーフティ及びセキュリティ技術 】          </c:v>
                </c:pt>
                <c:pt idx="5">
                  <c:v>20人以下（n=14）</c:v>
                </c:pt>
                <c:pt idx="6">
                  <c:v>21人以上100人以下（n=12）</c:v>
                </c:pt>
                <c:pt idx="7">
                  <c:v>101人以上（n=3）</c:v>
                </c:pt>
                <c:pt idx="8">
                  <c:v>【 エッジコンピューティング／フォグコンピューティング 】</c:v>
                </c:pt>
                <c:pt idx="9">
                  <c:v>20人以下（n=4）</c:v>
                </c:pt>
                <c:pt idx="10">
                  <c:v>21人以上100人以下（n=6）</c:v>
                </c:pt>
                <c:pt idx="11">
                  <c:v>101人以上（n=5）</c:v>
                </c:pt>
                <c:pt idx="12">
                  <c:v>【 ヒューマンインタフェース技術 】           </c:v>
                </c:pt>
                <c:pt idx="13">
                  <c:v>20人以下（n=16）</c:v>
                </c:pt>
                <c:pt idx="14">
                  <c:v>21人以上100人以下（n=12）</c:v>
                </c:pt>
                <c:pt idx="15">
                  <c:v>101人以上（n=2）</c:v>
                </c:pt>
                <c:pt idx="16">
                  <c:v>【 他の製品・システムとの接続を想定した検証技術 】   </c:v>
                </c:pt>
                <c:pt idx="17">
                  <c:v>20人以下（n=20）</c:v>
                </c:pt>
                <c:pt idx="18">
                  <c:v>21人以上100人以下（n=11）</c:v>
                </c:pt>
                <c:pt idx="19">
                  <c:v>101人以上（n=2）</c:v>
                </c:pt>
                <c:pt idx="20">
                  <c:v>【 現実融合技術 (VR、AR、MR、SR等） 】    </c:v>
                </c:pt>
                <c:pt idx="21">
                  <c:v>20人以下（n=5）</c:v>
                </c:pt>
                <c:pt idx="22">
                  <c:v>21人以上100人以下（n=7）</c:v>
                </c:pt>
                <c:pt idx="23">
                  <c:v>101人以上（n=0）</c:v>
                </c:pt>
                <c:pt idx="24">
                  <c:v>【 アクチュエータ技術 】                </c:v>
                </c:pt>
                <c:pt idx="25">
                  <c:v>20人以下（n=5）</c:v>
                </c:pt>
                <c:pt idx="26">
                  <c:v>21人以上100人以下（n=5）</c:v>
                </c:pt>
                <c:pt idx="27">
                  <c:v>101人以上（n=4）</c:v>
                </c:pt>
                <c:pt idx="28">
                  <c:v>【 低遅延データ処理技術 】               </c:v>
                </c:pt>
                <c:pt idx="29">
                  <c:v>20人以下（n=6）</c:v>
                </c:pt>
                <c:pt idx="30">
                  <c:v>21人以上100人以下（n=2）</c:v>
                </c:pt>
                <c:pt idx="31">
                  <c:v>101人以上（n=1）</c:v>
                </c:pt>
                <c:pt idx="32">
                  <c:v>【 ビッグデータの収集・分析・解析技術 】        </c:v>
                </c:pt>
                <c:pt idx="33">
                  <c:v>20人以下（n=6）</c:v>
                </c:pt>
                <c:pt idx="34">
                  <c:v>21人以上100人以下（n=8）</c:v>
                </c:pt>
                <c:pt idx="35">
                  <c:v>101人以上（n=2）</c:v>
                </c:pt>
                <c:pt idx="36">
                  <c:v>【 ブロックチェーン技術 】               </c:v>
                </c:pt>
                <c:pt idx="37">
                  <c:v>20人以下（n=2）</c:v>
                </c:pt>
                <c:pt idx="38">
                  <c:v>21人以上100人以下（n=3）</c:v>
                </c:pt>
                <c:pt idx="39">
                  <c:v>101人以上（n=0）</c:v>
                </c:pt>
              </c:strCache>
            </c:strRef>
          </c:cat>
          <c:val>
            <c:numRef>
              <c:f>'Q22A.自社の強みとなる技術（従業員別）'!$S$47:$S$86</c:f>
              <c:numCache>
                <c:formatCode>0.0%</c:formatCode>
                <c:ptCount val="40"/>
                <c:pt idx="0">
                  <c:v>0</c:v>
                </c:pt>
                <c:pt idx="1">
                  <c:v>1.6260162601626018E-2</c:v>
                </c:pt>
                <c:pt idx="2">
                  <c:v>4.9019607843137254E-2</c:v>
                </c:pt>
                <c:pt idx="3">
                  <c:v>2.4390243902439025E-2</c:v>
                </c:pt>
                <c:pt idx="4">
                  <c:v>0</c:v>
                </c:pt>
                <c:pt idx="5">
                  <c:v>4.878048780487805E-2</c:v>
                </c:pt>
                <c:pt idx="6">
                  <c:v>0</c:v>
                </c:pt>
                <c:pt idx="7">
                  <c:v>0</c:v>
                </c:pt>
                <c:pt idx="8">
                  <c:v>0</c:v>
                </c:pt>
                <c:pt idx="9">
                  <c:v>1.6260162601626018E-2</c:v>
                </c:pt>
                <c:pt idx="10">
                  <c:v>1.9607843137254902E-2</c:v>
                </c:pt>
                <c:pt idx="11">
                  <c:v>2.4390243902439025E-2</c:v>
                </c:pt>
                <c:pt idx="12">
                  <c:v>0</c:v>
                </c:pt>
                <c:pt idx="13">
                  <c:v>2.4390243902439025E-2</c:v>
                </c:pt>
                <c:pt idx="14">
                  <c:v>9.8039215686274508E-3</c:v>
                </c:pt>
                <c:pt idx="15">
                  <c:v>0</c:v>
                </c:pt>
                <c:pt idx="16">
                  <c:v>0</c:v>
                </c:pt>
                <c:pt idx="17">
                  <c:v>1.6260162601626018E-2</c:v>
                </c:pt>
                <c:pt idx="18">
                  <c:v>1.9607843137254902E-2</c:v>
                </c:pt>
                <c:pt idx="19">
                  <c:v>0</c:v>
                </c:pt>
                <c:pt idx="20">
                  <c:v>0</c:v>
                </c:pt>
                <c:pt idx="21">
                  <c:v>0</c:v>
                </c:pt>
                <c:pt idx="22">
                  <c:v>3.9215686274509803E-2</c:v>
                </c:pt>
                <c:pt idx="23">
                  <c:v>0</c:v>
                </c:pt>
                <c:pt idx="24">
                  <c:v>0</c:v>
                </c:pt>
                <c:pt idx="25">
                  <c:v>0</c:v>
                </c:pt>
                <c:pt idx="26">
                  <c:v>1.9607843137254902E-2</c:v>
                </c:pt>
                <c:pt idx="27">
                  <c:v>2.4390243902439025E-2</c:v>
                </c:pt>
                <c:pt idx="28">
                  <c:v>0</c:v>
                </c:pt>
                <c:pt idx="29">
                  <c:v>1.6260162601626018E-2</c:v>
                </c:pt>
                <c:pt idx="30">
                  <c:v>9.8039215686274508E-3</c:v>
                </c:pt>
                <c:pt idx="31">
                  <c:v>0</c:v>
                </c:pt>
                <c:pt idx="32">
                  <c:v>0</c:v>
                </c:pt>
                <c:pt idx="33">
                  <c:v>8.130081300813009E-3</c:v>
                </c:pt>
                <c:pt idx="34">
                  <c:v>9.8039215686274508E-3</c:v>
                </c:pt>
                <c:pt idx="35">
                  <c:v>0</c:v>
                </c:pt>
                <c:pt idx="36">
                  <c:v>0</c:v>
                </c:pt>
                <c:pt idx="37">
                  <c:v>8.130081300813009E-3</c:v>
                </c:pt>
                <c:pt idx="38">
                  <c:v>9.8039215686274508E-3</c:v>
                </c:pt>
                <c:pt idx="39">
                  <c:v>0</c:v>
                </c:pt>
              </c:numCache>
            </c:numRef>
          </c:val>
          <c:extLst>
            <c:ext xmlns:c16="http://schemas.microsoft.com/office/drawing/2014/chart" uri="{C3380CC4-5D6E-409C-BE32-E72D297353CC}">
              <c16:uniqueId val="{00000015-CE20-4160-8970-4A3EABD43D18}"/>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'Q22A.自社の強みとなる技術（従業員別）'!$R$47:$R$86</c:f>
              <c:strCache>
                <c:ptCount val="40"/>
                <c:pt idx="0">
                  <c:v>【 サーバ／ストレージ技術（管理・運用を含む） 】    </c:v>
                </c:pt>
                <c:pt idx="1">
                  <c:v>20人以下（n=18）</c:v>
                </c:pt>
                <c:pt idx="2">
                  <c:v>21人以上100人以下（n=17）</c:v>
                </c:pt>
                <c:pt idx="3">
                  <c:v>101人以上（n=6）</c:v>
                </c:pt>
                <c:pt idx="4">
                  <c:v>【 セーフティ及びセキュリティ技術 】          </c:v>
                </c:pt>
                <c:pt idx="5">
                  <c:v>20人以下（n=14）</c:v>
                </c:pt>
                <c:pt idx="6">
                  <c:v>21人以上100人以下（n=12）</c:v>
                </c:pt>
                <c:pt idx="7">
                  <c:v>101人以上（n=3）</c:v>
                </c:pt>
                <c:pt idx="8">
                  <c:v>【 エッジコンピューティング／フォグコンピューティング 】</c:v>
                </c:pt>
                <c:pt idx="9">
                  <c:v>20人以下（n=4）</c:v>
                </c:pt>
                <c:pt idx="10">
                  <c:v>21人以上100人以下（n=6）</c:v>
                </c:pt>
                <c:pt idx="11">
                  <c:v>101人以上（n=5）</c:v>
                </c:pt>
                <c:pt idx="12">
                  <c:v>【 ヒューマンインタフェース技術 】           </c:v>
                </c:pt>
                <c:pt idx="13">
                  <c:v>20人以下（n=16）</c:v>
                </c:pt>
                <c:pt idx="14">
                  <c:v>21人以上100人以下（n=12）</c:v>
                </c:pt>
                <c:pt idx="15">
                  <c:v>101人以上（n=2）</c:v>
                </c:pt>
                <c:pt idx="16">
                  <c:v>【 他の製品・システムとの接続を想定した検証技術 】   </c:v>
                </c:pt>
                <c:pt idx="17">
                  <c:v>20人以下（n=20）</c:v>
                </c:pt>
                <c:pt idx="18">
                  <c:v>21人以上100人以下（n=11）</c:v>
                </c:pt>
                <c:pt idx="19">
                  <c:v>101人以上（n=2）</c:v>
                </c:pt>
                <c:pt idx="20">
                  <c:v>【 現実融合技術 (VR、AR、MR、SR等） 】    </c:v>
                </c:pt>
                <c:pt idx="21">
                  <c:v>20人以下（n=5）</c:v>
                </c:pt>
                <c:pt idx="22">
                  <c:v>21人以上100人以下（n=7）</c:v>
                </c:pt>
                <c:pt idx="23">
                  <c:v>101人以上（n=0）</c:v>
                </c:pt>
                <c:pt idx="24">
                  <c:v>【 アクチュエータ技術 】                </c:v>
                </c:pt>
                <c:pt idx="25">
                  <c:v>20人以下（n=5）</c:v>
                </c:pt>
                <c:pt idx="26">
                  <c:v>21人以上100人以下（n=5）</c:v>
                </c:pt>
                <c:pt idx="27">
                  <c:v>101人以上（n=4）</c:v>
                </c:pt>
                <c:pt idx="28">
                  <c:v>【 低遅延データ処理技術 】               </c:v>
                </c:pt>
                <c:pt idx="29">
                  <c:v>20人以下（n=6）</c:v>
                </c:pt>
                <c:pt idx="30">
                  <c:v>21人以上100人以下（n=2）</c:v>
                </c:pt>
                <c:pt idx="31">
                  <c:v>101人以上（n=1）</c:v>
                </c:pt>
                <c:pt idx="32">
                  <c:v>【 ビッグデータの収集・分析・解析技術 】        </c:v>
                </c:pt>
                <c:pt idx="33">
                  <c:v>20人以下（n=6）</c:v>
                </c:pt>
                <c:pt idx="34">
                  <c:v>21人以上100人以下（n=8）</c:v>
                </c:pt>
                <c:pt idx="35">
                  <c:v>101人以上（n=2）</c:v>
                </c:pt>
                <c:pt idx="36">
                  <c:v>【 ブロックチェーン技術 】               </c:v>
                </c:pt>
                <c:pt idx="37">
                  <c:v>20人以下（n=2）</c:v>
                </c:pt>
                <c:pt idx="38">
                  <c:v>21人以上100人以下（n=3）</c:v>
                </c:pt>
                <c:pt idx="39">
                  <c:v>101人以上（n=0）</c:v>
                </c:pt>
              </c:strCache>
            </c:strRef>
          </c:cat>
          <c:val>
            <c:numRef>
              <c:f>'Q22A.自社の強みとなる技術（従業員別）'!$T$47:$T$86</c:f>
              <c:numCache>
                <c:formatCode>0.0%</c:formatCode>
                <c:ptCount val="40"/>
                <c:pt idx="0">
                  <c:v>0</c:v>
                </c:pt>
                <c:pt idx="1">
                  <c:v>8.943089430894309E-2</c:v>
                </c:pt>
                <c:pt idx="2">
                  <c:v>6.8627450980392163E-2</c:v>
                </c:pt>
                <c:pt idx="3">
                  <c:v>9.7560975609756101E-2</c:v>
                </c:pt>
                <c:pt idx="4">
                  <c:v>0</c:v>
                </c:pt>
                <c:pt idx="5">
                  <c:v>4.878048780487805E-2</c:v>
                </c:pt>
                <c:pt idx="6">
                  <c:v>6.8627450980392163E-2</c:v>
                </c:pt>
                <c:pt idx="7">
                  <c:v>2.4390243902439025E-2</c:v>
                </c:pt>
                <c:pt idx="8">
                  <c:v>0</c:v>
                </c:pt>
                <c:pt idx="9">
                  <c:v>8.130081300813009E-3</c:v>
                </c:pt>
                <c:pt idx="10">
                  <c:v>1.9607843137254902E-2</c:v>
                </c:pt>
                <c:pt idx="11">
                  <c:v>7.3170731707317069E-2</c:v>
                </c:pt>
                <c:pt idx="12">
                  <c:v>0</c:v>
                </c:pt>
                <c:pt idx="13">
                  <c:v>4.878048780487805E-2</c:v>
                </c:pt>
                <c:pt idx="14">
                  <c:v>4.9019607843137254E-2</c:v>
                </c:pt>
                <c:pt idx="15">
                  <c:v>2.4390243902439025E-2</c:v>
                </c:pt>
                <c:pt idx="16">
                  <c:v>0</c:v>
                </c:pt>
                <c:pt idx="17">
                  <c:v>4.065040650406504E-2</c:v>
                </c:pt>
                <c:pt idx="18">
                  <c:v>4.9019607843137254E-2</c:v>
                </c:pt>
                <c:pt idx="19">
                  <c:v>0</c:v>
                </c:pt>
                <c:pt idx="20">
                  <c:v>0</c:v>
                </c:pt>
                <c:pt idx="21">
                  <c:v>2.4390243902439025E-2</c:v>
                </c:pt>
                <c:pt idx="22">
                  <c:v>1.9607843137254902E-2</c:v>
                </c:pt>
                <c:pt idx="23">
                  <c:v>0</c:v>
                </c:pt>
                <c:pt idx="24">
                  <c:v>0</c:v>
                </c:pt>
                <c:pt idx="25">
                  <c:v>1.6260162601626018E-2</c:v>
                </c:pt>
                <c:pt idx="26">
                  <c:v>1.9607843137254902E-2</c:v>
                </c:pt>
                <c:pt idx="27">
                  <c:v>0</c:v>
                </c:pt>
                <c:pt idx="28">
                  <c:v>0</c:v>
                </c:pt>
                <c:pt idx="29">
                  <c:v>2.4390243902439025E-2</c:v>
                </c:pt>
                <c:pt idx="30">
                  <c:v>9.8039215686274508E-3</c:v>
                </c:pt>
                <c:pt idx="31">
                  <c:v>0</c:v>
                </c:pt>
                <c:pt idx="32">
                  <c:v>0</c:v>
                </c:pt>
                <c:pt idx="33">
                  <c:v>3.2520325203252036E-2</c:v>
                </c:pt>
                <c:pt idx="34">
                  <c:v>4.9019607843137254E-2</c:v>
                </c:pt>
                <c:pt idx="35">
                  <c:v>4.878048780487805E-2</c:v>
                </c:pt>
                <c:pt idx="36">
                  <c:v>0</c:v>
                </c:pt>
                <c:pt idx="37">
                  <c:v>0</c:v>
                </c:pt>
                <c:pt idx="38">
                  <c:v>0</c:v>
                </c:pt>
                <c:pt idx="39">
                  <c:v>0</c:v>
                </c:pt>
              </c:numCache>
            </c:numRef>
          </c:val>
          <c:extLst>
            <c:ext xmlns:c16="http://schemas.microsoft.com/office/drawing/2014/chart" uri="{C3380CC4-5D6E-409C-BE32-E72D297353CC}">
              <c16:uniqueId val="{00000031-CE20-4160-8970-4A3EABD43D18}"/>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'Q22A.自社の強みとなる技術（従業員別）'!$R$47:$R$86</c:f>
              <c:strCache>
                <c:ptCount val="40"/>
                <c:pt idx="0">
                  <c:v>【 サーバ／ストレージ技術（管理・運用を含む） 】    </c:v>
                </c:pt>
                <c:pt idx="1">
                  <c:v>20人以下（n=18）</c:v>
                </c:pt>
                <c:pt idx="2">
                  <c:v>21人以上100人以下（n=17）</c:v>
                </c:pt>
                <c:pt idx="3">
                  <c:v>101人以上（n=6）</c:v>
                </c:pt>
                <c:pt idx="4">
                  <c:v>【 セーフティ及びセキュリティ技術 】          </c:v>
                </c:pt>
                <c:pt idx="5">
                  <c:v>20人以下（n=14）</c:v>
                </c:pt>
                <c:pt idx="6">
                  <c:v>21人以上100人以下（n=12）</c:v>
                </c:pt>
                <c:pt idx="7">
                  <c:v>101人以上（n=3）</c:v>
                </c:pt>
                <c:pt idx="8">
                  <c:v>【 エッジコンピューティング／フォグコンピューティング 】</c:v>
                </c:pt>
                <c:pt idx="9">
                  <c:v>20人以下（n=4）</c:v>
                </c:pt>
                <c:pt idx="10">
                  <c:v>21人以上100人以下（n=6）</c:v>
                </c:pt>
                <c:pt idx="11">
                  <c:v>101人以上（n=5）</c:v>
                </c:pt>
                <c:pt idx="12">
                  <c:v>【 ヒューマンインタフェース技術 】           </c:v>
                </c:pt>
                <c:pt idx="13">
                  <c:v>20人以下（n=16）</c:v>
                </c:pt>
                <c:pt idx="14">
                  <c:v>21人以上100人以下（n=12）</c:v>
                </c:pt>
                <c:pt idx="15">
                  <c:v>101人以上（n=2）</c:v>
                </c:pt>
                <c:pt idx="16">
                  <c:v>【 他の製品・システムとの接続を想定した検証技術 】   </c:v>
                </c:pt>
                <c:pt idx="17">
                  <c:v>20人以下（n=20）</c:v>
                </c:pt>
                <c:pt idx="18">
                  <c:v>21人以上100人以下（n=11）</c:v>
                </c:pt>
                <c:pt idx="19">
                  <c:v>101人以上（n=2）</c:v>
                </c:pt>
                <c:pt idx="20">
                  <c:v>【 現実融合技術 (VR、AR、MR、SR等） 】    </c:v>
                </c:pt>
                <c:pt idx="21">
                  <c:v>20人以下（n=5）</c:v>
                </c:pt>
                <c:pt idx="22">
                  <c:v>21人以上100人以下（n=7）</c:v>
                </c:pt>
                <c:pt idx="23">
                  <c:v>101人以上（n=0）</c:v>
                </c:pt>
                <c:pt idx="24">
                  <c:v>【 アクチュエータ技術 】                </c:v>
                </c:pt>
                <c:pt idx="25">
                  <c:v>20人以下（n=5）</c:v>
                </c:pt>
                <c:pt idx="26">
                  <c:v>21人以上100人以下（n=5）</c:v>
                </c:pt>
                <c:pt idx="27">
                  <c:v>101人以上（n=4）</c:v>
                </c:pt>
                <c:pt idx="28">
                  <c:v>【 低遅延データ処理技術 】               </c:v>
                </c:pt>
                <c:pt idx="29">
                  <c:v>20人以下（n=6）</c:v>
                </c:pt>
                <c:pt idx="30">
                  <c:v>21人以上100人以下（n=2）</c:v>
                </c:pt>
                <c:pt idx="31">
                  <c:v>101人以上（n=1）</c:v>
                </c:pt>
                <c:pt idx="32">
                  <c:v>【 ビッグデータの収集・分析・解析技術 】        </c:v>
                </c:pt>
                <c:pt idx="33">
                  <c:v>20人以下（n=6）</c:v>
                </c:pt>
                <c:pt idx="34">
                  <c:v>21人以上100人以下（n=8）</c:v>
                </c:pt>
                <c:pt idx="35">
                  <c:v>101人以上（n=2）</c:v>
                </c:pt>
                <c:pt idx="36">
                  <c:v>【 ブロックチェーン技術 】               </c:v>
                </c:pt>
                <c:pt idx="37">
                  <c:v>20人以下（n=2）</c:v>
                </c:pt>
                <c:pt idx="38">
                  <c:v>21人以上100人以下（n=3）</c:v>
                </c:pt>
                <c:pt idx="39">
                  <c:v>101人以上（n=0）</c:v>
                </c:pt>
              </c:strCache>
            </c:strRef>
          </c:cat>
          <c:val>
            <c:numRef>
              <c:f>'Q22A.自社の強みとなる技術（従業員別）'!$U$47:$U$86</c:f>
              <c:numCache>
                <c:formatCode>0.0%</c:formatCode>
                <c:ptCount val="40"/>
                <c:pt idx="0">
                  <c:v>0</c:v>
                </c:pt>
                <c:pt idx="1">
                  <c:v>4.065040650406504E-2</c:v>
                </c:pt>
                <c:pt idx="2">
                  <c:v>4.9019607843137254E-2</c:v>
                </c:pt>
                <c:pt idx="3">
                  <c:v>2.4390243902439025E-2</c:v>
                </c:pt>
                <c:pt idx="4">
                  <c:v>0</c:v>
                </c:pt>
                <c:pt idx="5">
                  <c:v>1.6260162601626018E-2</c:v>
                </c:pt>
                <c:pt idx="6">
                  <c:v>4.9019607843137254E-2</c:v>
                </c:pt>
                <c:pt idx="7">
                  <c:v>4.878048780487805E-2</c:v>
                </c:pt>
                <c:pt idx="8">
                  <c:v>0</c:v>
                </c:pt>
                <c:pt idx="9">
                  <c:v>8.130081300813009E-3</c:v>
                </c:pt>
                <c:pt idx="10">
                  <c:v>1.9607843137254902E-2</c:v>
                </c:pt>
                <c:pt idx="11">
                  <c:v>2.4390243902439025E-2</c:v>
                </c:pt>
                <c:pt idx="12">
                  <c:v>0</c:v>
                </c:pt>
                <c:pt idx="13">
                  <c:v>5.6910569105691054E-2</c:v>
                </c:pt>
                <c:pt idx="14">
                  <c:v>5.8823529411764705E-2</c:v>
                </c:pt>
                <c:pt idx="15">
                  <c:v>2.4390243902439025E-2</c:v>
                </c:pt>
                <c:pt idx="16">
                  <c:v>0</c:v>
                </c:pt>
                <c:pt idx="17">
                  <c:v>0.10569105691056911</c:v>
                </c:pt>
                <c:pt idx="18">
                  <c:v>3.9215686274509803E-2</c:v>
                </c:pt>
                <c:pt idx="19">
                  <c:v>4.878048780487805E-2</c:v>
                </c:pt>
                <c:pt idx="20">
                  <c:v>0</c:v>
                </c:pt>
                <c:pt idx="21">
                  <c:v>1.6260162601626018E-2</c:v>
                </c:pt>
                <c:pt idx="22">
                  <c:v>9.8039215686274508E-3</c:v>
                </c:pt>
                <c:pt idx="23">
                  <c:v>0</c:v>
                </c:pt>
                <c:pt idx="24">
                  <c:v>0</c:v>
                </c:pt>
                <c:pt idx="25">
                  <c:v>2.4390243902439025E-2</c:v>
                </c:pt>
                <c:pt idx="26">
                  <c:v>9.8039215686274508E-3</c:v>
                </c:pt>
                <c:pt idx="27">
                  <c:v>7.3170731707317069E-2</c:v>
                </c:pt>
                <c:pt idx="28">
                  <c:v>0</c:v>
                </c:pt>
                <c:pt idx="29">
                  <c:v>8.130081300813009E-3</c:v>
                </c:pt>
                <c:pt idx="30">
                  <c:v>0</c:v>
                </c:pt>
                <c:pt idx="31">
                  <c:v>2.4390243902439025E-2</c:v>
                </c:pt>
                <c:pt idx="32">
                  <c:v>0</c:v>
                </c:pt>
                <c:pt idx="33">
                  <c:v>8.130081300813009E-3</c:v>
                </c:pt>
                <c:pt idx="34">
                  <c:v>1.9607843137254902E-2</c:v>
                </c:pt>
                <c:pt idx="35">
                  <c:v>0</c:v>
                </c:pt>
                <c:pt idx="36">
                  <c:v>0</c:v>
                </c:pt>
                <c:pt idx="37">
                  <c:v>8.130081300813009E-3</c:v>
                </c:pt>
                <c:pt idx="38">
                  <c:v>1.9607843137254902E-2</c:v>
                </c:pt>
                <c:pt idx="39">
                  <c:v>0</c:v>
                </c:pt>
              </c:numCache>
            </c:numRef>
          </c:val>
          <c:extLst>
            <c:ext xmlns:c16="http://schemas.microsoft.com/office/drawing/2014/chart" uri="{C3380CC4-5D6E-409C-BE32-E72D297353CC}">
              <c16:uniqueId val="{00000047-CE20-4160-8970-4A3EABD43D1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20人以下（n=44）</c:v>
                </c:pt>
                <c:pt idx="2">
                  <c:v>21人以上100人以下（n=42）</c:v>
                </c:pt>
                <c:pt idx="3">
                  <c:v>101人以上（n=24）</c:v>
                </c:pt>
                <c:pt idx="4">
                  <c:v>【 無線通信・ネットワーク技術 】            </c:v>
                </c:pt>
                <c:pt idx="5">
                  <c:v>20人以下（n=13）</c:v>
                </c:pt>
                <c:pt idx="6">
                  <c:v>21人以上100人以下（n=21）</c:v>
                </c:pt>
                <c:pt idx="7">
                  <c:v>101人以上（n=17）</c:v>
                </c:pt>
                <c:pt idx="8">
                  <c:v>【 IoTシステム構築技術 】              </c:v>
                </c:pt>
                <c:pt idx="9">
                  <c:v>20人以下（n=20）</c:v>
                </c:pt>
                <c:pt idx="10">
                  <c:v>21人以上100人以下（n=22）</c:v>
                </c:pt>
                <c:pt idx="11">
                  <c:v>101人以上（n=18）</c:v>
                </c:pt>
                <c:pt idx="12">
                  <c:v>【 デバイス技術 】                   </c:v>
                </c:pt>
                <c:pt idx="13">
                  <c:v>20人以下（n=13）</c:v>
                </c:pt>
                <c:pt idx="14">
                  <c:v>21人以上100人以下（n=16）</c:v>
                </c:pt>
                <c:pt idx="15">
                  <c:v>101人以上（n=10）</c:v>
                </c:pt>
                <c:pt idx="16">
                  <c:v>【 サーバ／ストレージ技術（管理・運用を含む） 】    </c:v>
                </c:pt>
                <c:pt idx="17">
                  <c:v>20人以下（n=17）</c:v>
                </c:pt>
                <c:pt idx="18">
                  <c:v>21人以上100人以下（n=26）</c:v>
                </c:pt>
                <c:pt idx="19">
                  <c:v>101人以上（n=17）</c:v>
                </c:pt>
                <c:pt idx="20">
                  <c:v>【 ビッグデータの収集・分析・解析技術 】        </c:v>
                </c:pt>
                <c:pt idx="21">
                  <c:v>20人以下（n=12）</c:v>
                </c:pt>
                <c:pt idx="22">
                  <c:v>21人以上100人以下（n=10）</c:v>
                </c:pt>
                <c:pt idx="23">
                  <c:v>101人以上（n=10）</c:v>
                </c:pt>
                <c:pt idx="24">
                  <c:v>【 モデリング技術（制御、システム、ユーザ、データ等） 】</c:v>
                </c:pt>
                <c:pt idx="25">
                  <c:v>20人以下（n=13）</c:v>
                </c:pt>
                <c:pt idx="26">
                  <c:v>21人以上100人以下（n=8）</c:v>
                </c:pt>
                <c:pt idx="27">
                  <c:v>101人以上（n=6）</c:v>
                </c:pt>
                <c:pt idx="28">
                  <c:v>【 他の製品・システムとの接続を想定した検証技術 】   </c:v>
                </c:pt>
                <c:pt idx="29">
                  <c:v>20人以下（n=14）</c:v>
                </c:pt>
                <c:pt idx="30">
                  <c:v>21人以上100人以下（n=14）</c:v>
                </c:pt>
                <c:pt idx="31">
                  <c:v>101人以上（n=7）</c:v>
                </c:pt>
                <c:pt idx="32">
                  <c:v>【 アジャイル開発技術 】                </c:v>
                </c:pt>
                <c:pt idx="33">
                  <c:v>20人以下（n=20）</c:v>
                </c:pt>
                <c:pt idx="34">
                  <c:v>21人以上100人以下（n=18）</c:v>
                </c:pt>
                <c:pt idx="35">
                  <c:v>101人以上（n=8）</c:v>
                </c:pt>
                <c:pt idx="36">
                  <c:v>【 リアルタイム制御技術（ロボット技術） 】       </c:v>
                </c:pt>
                <c:pt idx="37">
                  <c:v>20人以下（n=8）</c:v>
                </c:pt>
                <c:pt idx="38">
                  <c:v>21人以上100人以下（n=11）</c:v>
                </c:pt>
                <c:pt idx="39">
                  <c:v>101人以上（n=5）</c:v>
                </c:pt>
              </c:strCache>
            </c:strRef>
          </c:cat>
          <c:val>
            <c:numRef>
              <c:f>'Q22A.自社の強みとなる技術（従業員別）'!$S$7:$S$46</c:f>
              <c:numCache>
                <c:formatCode>0.0%</c:formatCode>
                <c:ptCount val="40"/>
                <c:pt idx="0" formatCode="General">
                  <c:v>0</c:v>
                </c:pt>
                <c:pt idx="1">
                  <c:v>0.21978021978021978</c:v>
                </c:pt>
                <c:pt idx="2">
                  <c:v>0.25510204081632654</c:v>
                </c:pt>
                <c:pt idx="3">
                  <c:v>0.22950819672131148</c:v>
                </c:pt>
                <c:pt idx="4" formatCode="General">
                  <c:v>0</c:v>
                </c:pt>
                <c:pt idx="5">
                  <c:v>6.5934065934065936E-2</c:v>
                </c:pt>
                <c:pt idx="6">
                  <c:v>0.11224489795918367</c:v>
                </c:pt>
                <c:pt idx="7">
                  <c:v>0.11475409836065574</c:v>
                </c:pt>
                <c:pt idx="8" formatCode="General">
                  <c:v>0</c:v>
                </c:pt>
                <c:pt idx="9">
                  <c:v>9.8901098901098897E-2</c:v>
                </c:pt>
                <c:pt idx="10">
                  <c:v>7.1428571428571425E-2</c:v>
                </c:pt>
                <c:pt idx="11">
                  <c:v>0.11475409836065574</c:v>
                </c:pt>
                <c:pt idx="12" formatCode="General">
                  <c:v>0</c:v>
                </c:pt>
                <c:pt idx="13">
                  <c:v>7.6923076923076927E-2</c:v>
                </c:pt>
                <c:pt idx="14">
                  <c:v>8.1632653061224483E-2</c:v>
                </c:pt>
                <c:pt idx="15">
                  <c:v>9.8360655737704916E-2</c:v>
                </c:pt>
                <c:pt idx="16" formatCode="General">
                  <c:v>0</c:v>
                </c:pt>
                <c:pt idx="17">
                  <c:v>0.10989010989010989</c:v>
                </c:pt>
                <c:pt idx="18">
                  <c:v>4.0816326530612242E-2</c:v>
                </c:pt>
                <c:pt idx="19">
                  <c:v>9.8360655737704916E-2</c:v>
                </c:pt>
                <c:pt idx="20" formatCode="General">
                  <c:v>0</c:v>
                </c:pt>
                <c:pt idx="21">
                  <c:v>5.4945054945054944E-2</c:v>
                </c:pt>
                <c:pt idx="22">
                  <c:v>6.1224489795918366E-2</c:v>
                </c:pt>
                <c:pt idx="23">
                  <c:v>4.9180327868852458E-2</c:v>
                </c:pt>
                <c:pt idx="24" formatCode="General">
                  <c:v>0</c:v>
                </c:pt>
                <c:pt idx="25">
                  <c:v>5.4945054945054944E-2</c:v>
                </c:pt>
                <c:pt idx="26">
                  <c:v>3.0612244897959183E-2</c:v>
                </c:pt>
                <c:pt idx="27">
                  <c:v>4.9180327868852458E-2</c:v>
                </c:pt>
                <c:pt idx="28" formatCode="General">
                  <c:v>0</c:v>
                </c:pt>
                <c:pt idx="29">
                  <c:v>3.2967032967032968E-2</c:v>
                </c:pt>
                <c:pt idx="30">
                  <c:v>5.1020408163265307E-2</c:v>
                </c:pt>
                <c:pt idx="31">
                  <c:v>1.6393442622950821E-2</c:v>
                </c:pt>
                <c:pt idx="32" formatCode="General">
                  <c:v>0</c:v>
                </c:pt>
                <c:pt idx="33">
                  <c:v>5.4945054945054944E-2</c:v>
                </c:pt>
                <c:pt idx="34">
                  <c:v>3.0612244897959183E-2</c:v>
                </c:pt>
                <c:pt idx="35">
                  <c:v>0</c:v>
                </c:pt>
                <c:pt idx="36" formatCode="General">
                  <c:v>0</c:v>
                </c:pt>
                <c:pt idx="37">
                  <c:v>3.2967032967032968E-2</c:v>
                </c:pt>
                <c:pt idx="38">
                  <c:v>4.0816326530612242E-2</c:v>
                </c:pt>
                <c:pt idx="39">
                  <c:v>1.6393442622950821E-2</c:v>
                </c:pt>
              </c:numCache>
            </c:numRef>
          </c:val>
          <c:extLst>
            <c:ext xmlns:c16="http://schemas.microsoft.com/office/drawing/2014/chart" uri="{C3380CC4-5D6E-409C-BE32-E72D297353CC}">
              <c16:uniqueId val="{00000015-12C6-4576-9459-4C31785C4242}"/>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20人以下（n=44）</c:v>
                </c:pt>
                <c:pt idx="2">
                  <c:v>21人以上100人以下（n=42）</c:v>
                </c:pt>
                <c:pt idx="3">
                  <c:v>101人以上（n=24）</c:v>
                </c:pt>
                <c:pt idx="4">
                  <c:v>【 無線通信・ネットワーク技術 】            </c:v>
                </c:pt>
                <c:pt idx="5">
                  <c:v>20人以下（n=13）</c:v>
                </c:pt>
                <c:pt idx="6">
                  <c:v>21人以上100人以下（n=21）</c:v>
                </c:pt>
                <c:pt idx="7">
                  <c:v>101人以上（n=17）</c:v>
                </c:pt>
                <c:pt idx="8">
                  <c:v>【 IoTシステム構築技術 】              </c:v>
                </c:pt>
                <c:pt idx="9">
                  <c:v>20人以下（n=20）</c:v>
                </c:pt>
                <c:pt idx="10">
                  <c:v>21人以上100人以下（n=22）</c:v>
                </c:pt>
                <c:pt idx="11">
                  <c:v>101人以上（n=18）</c:v>
                </c:pt>
                <c:pt idx="12">
                  <c:v>【 デバイス技術 】                   </c:v>
                </c:pt>
                <c:pt idx="13">
                  <c:v>20人以下（n=13）</c:v>
                </c:pt>
                <c:pt idx="14">
                  <c:v>21人以上100人以下（n=16）</c:v>
                </c:pt>
                <c:pt idx="15">
                  <c:v>101人以上（n=10）</c:v>
                </c:pt>
                <c:pt idx="16">
                  <c:v>【 サーバ／ストレージ技術（管理・運用を含む） 】    </c:v>
                </c:pt>
                <c:pt idx="17">
                  <c:v>20人以下（n=17）</c:v>
                </c:pt>
                <c:pt idx="18">
                  <c:v>21人以上100人以下（n=26）</c:v>
                </c:pt>
                <c:pt idx="19">
                  <c:v>101人以上（n=17）</c:v>
                </c:pt>
                <c:pt idx="20">
                  <c:v>【 ビッグデータの収集・分析・解析技術 】        </c:v>
                </c:pt>
                <c:pt idx="21">
                  <c:v>20人以下（n=12）</c:v>
                </c:pt>
                <c:pt idx="22">
                  <c:v>21人以上100人以下（n=10）</c:v>
                </c:pt>
                <c:pt idx="23">
                  <c:v>101人以上（n=10）</c:v>
                </c:pt>
                <c:pt idx="24">
                  <c:v>【 モデリング技術（制御、システム、ユーザ、データ等） 】</c:v>
                </c:pt>
                <c:pt idx="25">
                  <c:v>20人以下（n=13）</c:v>
                </c:pt>
                <c:pt idx="26">
                  <c:v>21人以上100人以下（n=8）</c:v>
                </c:pt>
                <c:pt idx="27">
                  <c:v>101人以上（n=6）</c:v>
                </c:pt>
                <c:pt idx="28">
                  <c:v>【 他の製品・システムとの接続を想定した検証技術 】   </c:v>
                </c:pt>
                <c:pt idx="29">
                  <c:v>20人以下（n=14）</c:v>
                </c:pt>
                <c:pt idx="30">
                  <c:v>21人以上100人以下（n=14）</c:v>
                </c:pt>
                <c:pt idx="31">
                  <c:v>101人以上（n=7）</c:v>
                </c:pt>
                <c:pt idx="32">
                  <c:v>【 アジャイル開発技術 】                </c:v>
                </c:pt>
                <c:pt idx="33">
                  <c:v>20人以下（n=20）</c:v>
                </c:pt>
                <c:pt idx="34">
                  <c:v>21人以上100人以下（n=18）</c:v>
                </c:pt>
                <c:pt idx="35">
                  <c:v>101人以上（n=8）</c:v>
                </c:pt>
                <c:pt idx="36">
                  <c:v>【 リアルタイム制御技術（ロボット技術） 】       </c:v>
                </c:pt>
                <c:pt idx="37">
                  <c:v>20人以下（n=8）</c:v>
                </c:pt>
                <c:pt idx="38">
                  <c:v>21人以上100人以下（n=11）</c:v>
                </c:pt>
                <c:pt idx="39">
                  <c:v>101人以上（n=5）</c:v>
                </c:pt>
              </c:strCache>
            </c:strRef>
          </c:cat>
          <c:val>
            <c:numRef>
              <c:f>'Q22A.自社の強みとなる技術（従業員別）'!$T$7:$T$46</c:f>
              <c:numCache>
                <c:formatCode>0.0%</c:formatCode>
                <c:ptCount val="40"/>
                <c:pt idx="0" formatCode="General">
                  <c:v>0</c:v>
                </c:pt>
                <c:pt idx="1">
                  <c:v>0.19780219780219779</c:v>
                </c:pt>
                <c:pt idx="2">
                  <c:v>6.1224489795918366E-2</c:v>
                </c:pt>
                <c:pt idx="3">
                  <c:v>4.9180327868852458E-2</c:v>
                </c:pt>
                <c:pt idx="4" formatCode="General">
                  <c:v>0</c:v>
                </c:pt>
                <c:pt idx="5">
                  <c:v>3.2967032967032968E-2</c:v>
                </c:pt>
                <c:pt idx="6">
                  <c:v>5.1020408163265307E-2</c:v>
                </c:pt>
                <c:pt idx="7">
                  <c:v>8.1967213114754092E-2</c:v>
                </c:pt>
                <c:pt idx="8" formatCode="General">
                  <c:v>0</c:v>
                </c:pt>
                <c:pt idx="9">
                  <c:v>5.4945054945054944E-2</c:v>
                </c:pt>
                <c:pt idx="10">
                  <c:v>6.1224489795918366E-2</c:v>
                </c:pt>
                <c:pt idx="11">
                  <c:v>0.13114754098360656</c:v>
                </c:pt>
                <c:pt idx="12" formatCode="General">
                  <c:v>0</c:v>
                </c:pt>
                <c:pt idx="13">
                  <c:v>3.2967032967032968E-2</c:v>
                </c:pt>
                <c:pt idx="14">
                  <c:v>3.0612244897959183E-2</c:v>
                </c:pt>
                <c:pt idx="15">
                  <c:v>1.6393442622950821E-2</c:v>
                </c:pt>
                <c:pt idx="16" formatCode="General">
                  <c:v>0</c:v>
                </c:pt>
                <c:pt idx="17">
                  <c:v>5.4945054945054944E-2</c:v>
                </c:pt>
                <c:pt idx="18">
                  <c:v>0.14285714285714285</c:v>
                </c:pt>
                <c:pt idx="19">
                  <c:v>9.8360655737704916E-2</c:v>
                </c:pt>
                <c:pt idx="20" formatCode="General">
                  <c:v>0</c:v>
                </c:pt>
                <c:pt idx="21">
                  <c:v>3.2967032967032968E-2</c:v>
                </c:pt>
                <c:pt idx="22">
                  <c:v>1.020408163265306E-2</c:v>
                </c:pt>
                <c:pt idx="23">
                  <c:v>6.5573770491803282E-2</c:v>
                </c:pt>
                <c:pt idx="24" formatCode="General">
                  <c:v>0</c:v>
                </c:pt>
                <c:pt idx="25">
                  <c:v>4.3956043956043959E-2</c:v>
                </c:pt>
                <c:pt idx="26">
                  <c:v>3.0612244897959183E-2</c:v>
                </c:pt>
                <c:pt idx="27">
                  <c:v>4.9180327868852458E-2</c:v>
                </c:pt>
                <c:pt idx="28" formatCode="General">
                  <c:v>0</c:v>
                </c:pt>
                <c:pt idx="29">
                  <c:v>3.2967032967032968E-2</c:v>
                </c:pt>
                <c:pt idx="30">
                  <c:v>5.1020408163265307E-2</c:v>
                </c:pt>
                <c:pt idx="31">
                  <c:v>0</c:v>
                </c:pt>
                <c:pt idx="32" formatCode="General">
                  <c:v>0</c:v>
                </c:pt>
                <c:pt idx="33">
                  <c:v>6.5934065934065936E-2</c:v>
                </c:pt>
                <c:pt idx="34">
                  <c:v>7.1428571428571425E-2</c:v>
                </c:pt>
                <c:pt idx="35">
                  <c:v>8.1967213114754092E-2</c:v>
                </c:pt>
                <c:pt idx="36" formatCode="General">
                  <c:v>0</c:v>
                </c:pt>
                <c:pt idx="37">
                  <c:v>3.2967032967032968E-2</c:v>
                </c:pt>
                <c:pt idx="38">
                  <c:v>4.0816326530612242E-2</c:v>
                </c:pt>
                <c:pt idx="39">
                  <c:v>6.5573770491803282E-2</c:v>
                </c:pt>
              </c:numCache>
            </c:numRef>
          </c:val>
          <c:extLst>
            <c:ext xmlns:c16="http://schemas.microsoft.com/office/drawing/2014/chart" uri="{C3380CC4-5D6E-409C-BE32-E72D297353CC}">
              <c16:uniqueId val="{00000031-12C6-4576-9459-4C31785C4242}"/>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'Q22A.自社の強みとなる技術（従業員別）'!$R$7:$R$46</c:f>
              <c:strCache>
                <c:ptCount val="40"/>
                <c:pt idx="0">
                  <c:v>【 システムズエンジニアリング技術 】          </c:v>
                </c:pt>
                <c:pt idx="1">
                  <c:v>20人以下（n=44）</c:v>
                </c:pt>
                <c:pt idx="2">
                  <c:v>21人以上100人以下（n=42）</c:v>
                </c:pt>
                <c:pt idx="3">
                  <c:v>101人以上（n=24）</c:v>
                </c:pt>
                <c:pt idx="4">
                  <c:v>【 無線通信・ネットワーク技術 】            </c:v>
                </c:pt>
                <c:pt idx="5">
                  <c:v>20人以下（n=13）</c:v>
                </c:pt>
                <c:pt idx="6">
                  <c:v>21人以上100人以下（n=21）</c:v>
                </c:pt>
                <c:pt idx="7">
                  <c:v>101人以上（n=17）</c:v>
                </c:pt>
                <c:pt idx="8">
                  <c:v>【 IoTシステム構築技術 】              </c:v>
                </c:pt>
                <c:pt idx="9">
                  <c:v>20人以下（n=20）</c:v>
                </c:pt>
                <c:pt idx="10">
                  <c:v>21人以上100人以下（n=22）</c:v>
                </c:pt>
                <c:pt idx="11">
                  <c:v>101人以上（n=18）</c:v>
                </c:pt>
                <c:pt idx="12">
                  <c:v>【 デバイス技術 】                   </c:v>
                </c:pt>
                <c:pt idx="13">
                  <c:v>20人以下（n=13）</c:v>
                </c:pt>
                <c:pt idx="14">
                  <c:v>21人以上100人以下（n=16）</c:v>
                </c:pt>
                <c:pt idx="15">
                  <c:v>101人以上（n=10）</c:v>
                </c:pt>
                <c:pt idx="16">
                  <c:v>【 サーバ／ストレージ技術（管理・運用を含む） 】    </c:v>
                </c:pt>
                <c:pt idx="17">
                  <c:v>20人以下（n=17）</c:v>
                </c:pt>
                <c:pt idx="18">
                  <c:v>21人以上100人以下（n=26）</c:v>
                </c:pt>
                <c:pt idx="19">
                  <c:v>101人以上（n=17）</c:v>
                </c:pt>
                <c:pt idx="20">
                  <c:v>【 ビッグデータの収集・分析・解析技術 】        </c:v>
                </c:pt>
                <c:pt idx="21">
                  <c:v>20人以下（n=12）</c:v>
                </c:pt>
                <c:pt idx="22">
                  <c:v>21人以上100人以下（n=10）</c:v>
                </c:pt>
                <c:pt idx="23">
                  <c:v>101人以上（n=10）</c:v>
                </c:pt>
                <c:pt idx="24">
                  <c:v>【 モデリング技術（制御、システム、ユーザ、データ等） 】</c:v>
                </c:pt>
                <c:pt idx="25">
                  <c:v>20人以下（n=13）</c:v>
                </c:pt>
                <c:pt idx="26">
                  <c:v>21人以上100人以下（n=8）</c:v>
                </c:pt>
                <c:pt idx="27">
                  <c:v>101人以上（n=6）</c:v>
                </c:pt>
                <c:pt idx="28">
                  <c:v>【 他の製品・システムとの接続を想定した検証技術 】   </c:v>
                </c:pt>
                <c:pt idx="29">
                  <c:v>20人以下（n=14）</c:v>
                </c:pt>
                <c:pt idx="30">
                  <c:v>21人以上100人以下（n=14）</c:v>
                </c:pt>
                <c:pt idx="31">
                  <c:v>101人以上（n=7）</c:v>
                </c:pt>
                <c:pt idx="32">
                  <c:v>【 アジャイル開発技術 】                </c:v>
                </c:pt>
                <c:pt idx="33">
                  <c:v>20人以下（n=20）</c:v>
                </c:pt>
                <c:pt idx="34">
                  <c:v>21人以上100人以下（n=18）</c:v>
                </c:pt>
                <c:pt idx="35">
                  <c:v>101人以上（n=8）</c:v>
                </c:pt>
                <c:pt idx="36">
                  <c:v>【 リアルタイム制御技術（ロボット技術） 】       </c:v>
                </c:pt>
                <c:pt idx="37">
                  <c:v>20人以下（n=8）</c:v>
                </c:pt>
                <c:pt idx="38">
                  <c:v>21人以上100人以下（n=11）</c:v>
                </c:pt>
                <c:pt idx="39">
                  <c:v>101人以上（n=5）</c:v>
                </c:pt>
              </c:strCache>
            </c:strRef>
          </c:cat>
          <c:val>
            <c:numRef>
              <c:f>'Q22A.自社の強みとなる技術（従業員別）'!$U$7:$U$46</c:f>
              <c:numCache>
                <c:formatCode>0.0%</c:formatCode>
                <c:ptCount val="40"/>
                <c:pt idx="0" formatCode="General">
                  <c:v>0</c:v>
                </c:pt>
                <c:pt idx="1">
                  <c:v>6.5934065934065936E-2</c:v>
                </c:pt>
                <c:pt idx="2">
                  <c:v>0.11224489795918367</c:v>
                </c:pt>
                <c:pt idx="3">
                  <c:v>0.11475409836065574</c:v>
                </c:pt>
                <c:pt idx="4" formatCode="General">
                  <c:v>0</c:v>
                </c:pt>
                <c:pt idx="5">
                  <c:v>4.3956043956043959E-2</c:v>
                </c:pt>
                <c:pt idx="6">
                  <c:v>5.1020408163265307E-2</c:v>
                </c:pt>
                <c:pt idx="7">
                  <c:v>8.1967213114754092E-2</c:v>
                </c:pt>
                <c:pt idx="8" formatCode="General">
                  <c:v>0</c:v>
                </c:pt>
                <c:pt idx="9">
                  <c:v>6.5934065934065936E-2</c:v>
                </c:pt>
                <c:pt idx="10">
                  <c:v>9.1836734693877556E-2</c:v>
                </c:pt>
                <c:pt idx="11">
                  <c:v>4.9180327868852458E-2</c:v>
                </c:pt>
                <c:pt idx="12" formatCode="General">
                  <c:v>0</c:v>
                </c:pt>
                <c:pt idx="13">
                  <c:v>3.2967032967032968E-2</c:v>
                </c:pt>
                <c:pt idx="14">
                  <c:v>5.1020408163265307E-2</c:v>
                </c:pt>
                <c:pt idx="15">
                  <c:v>4.9180327868852458E-2</c:v>
                </c:pt>
                <c:pt idx="16" formatCode="General">
                  <c:v>0</c:v>
                </c:pt>
                <c:pt idx="17">
                  <c:v>2.197802197802198E-2</c:v>
                </c:pt>
                <c:pt idx="18">
                  <c:v>8.1632653061224483E-2</c:v>
                </c:pt>
                <c:pt idx="19">
                  <c:v>8.1967213114754092E-2</c:v>
                </c:pt>
                <c:pt idx="20" formatCode="General">
                  <c:v>0</c:v>
                </c:pt>
                <c:pt idx="21">
                  <c:v>4.3956043956043959E-2</c:v>
                </c:pt>
                <c:pt idx="22">
                  <c:v>3.0612244897959183E-2</c:v>
                </c:pt>
                <c:pt idx="23">
                  <c:v>4.9180327868852458E-2</c:v>
                </c:pt>
                <c:pt idx="24" formatCode="General">
                  <c:v>0</c:v>
                </c:pt>
                <c:pt idx="25">
                  <c:v>4.3956043956043959E-2</c:v>
                </c:pt>
                <c:pt idx="26">
                  <c:v>2.0408163265306121E-2</c:v>
                </c:pt>
                <c:pt idx="27">
                  <c:v>0</c:v>
                </c:pt>
                <c:pt idx="28" formatCode="General">
                  <c:v>0</c:v>
                </c:pt>
                <c:pt idx="29">
                  <c:v>8.7912087912087919E-2</c:v>
                </c:pt>
                <c:pt idx="30">
                  <c:v>4.0816326530612242E-2</c:v>
                </c:pt>
                <c:pt idx="31">
                  <c:v>9.8360655737704916E-2</c:v>
                </c:pt>
                <c:pt idx="32" formatCode="General">
                  <c:v>0</c:v>
                </c:pt>
                <c:pt idx="33">
                  <c:v>9.8901098901098897E-2</c:v>
                </c:pt>
                <c:pt idx="34">
                  <c:v>8.1632653061224483E-2</c:v>
                </c:pt>
                <c:pt idx="35">
                  <c:v>4.9180327868852458E-2</c:v>
                </c:pt>
                <c:pt idx="36" formatCode="General">
                  <c:v>0</c:v>
                </c:pt>
                <c:pt idx="37">
                  <c:v>2.197802197802198E-2</c:v>
                </c:pt>
                <c:pt idx="38">
                  <c:v>3.0612244897959183E-2</c:v>
                </c:pt>
                <c:pt idx="39">
                  <c:v>0</c:v>
                </c:pt>
              </c:numCache>
            </c:numRef>
          </c:val>
          <c:extLst>
            <c:ext xmlns:c16="http://schemas.microsoft.com/office/drawing/2014/chart" uri="{C3380CC4-5D6E-409C-BE32-E72D297353CC}">
              <c16:uniqueId val="{00000046-12C6-4576-9459-4C31785C424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'Q22A.自社の強みとなる技術（従業員別）'!$J$93</c:f>
          <c:strCache>
            <c:ptCount val="1"/>
            <c:pt idx="0">
              <c:v>20人以下 (N=91)
21人以上100人以下 (N=98)
101人以上 (N=61)</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'Q22A.自社の強みとなる技術（従業員別）'!$S$6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'Q22A.自社の強みとなる技術（従業員別）'!$R$47:$R$86</c:f>
              <c:strCache>
                <c:ptCount val="40"/>
                <c:pt idx="0">
                  <c:v>【 ヒューマンインタフェース技術 】           </c:v>
                </c:pt>
                <c:pt idx="1">
                  <c:v>20人以下（n=14）</c:v>
                </c:pt>
                <c:pt idx="2">
                  <c:v>21人以上100人以下（n=10）</c:v>
                </c:pt>
                <c:pt idx="3">
                  <c:v>101人以上（n=6）</c:v>
                </c:pt>
                <c:pt idx="4">
                  <c:v>【 画像・音声認識技術／合成技術 】           </c:v>
                </c:pt>
                <c:pt idx="5">
                  <c:v>20人以下（n=6）</c:v>
                </c:pt>
                <c:pt idx="6">
                  <c:v>21人以上100人以下（n=18）</c:v>
                </c:pt>
                <c:pt idx="7">
                  <c:v>101人以上（n=4）</c:v>
                </c:pt>
                <c:pt idx="8">
                  <c:v>【 センサ技術 】                    </c:v>
                </c:pt>
                <c:pt idx="9">
                  <c:v>20人以下（n=5）</c:v>
                </c:pt>
                <c:pt idx="10">
                  <c:v>21人以上100人以下（n=9）</c:v>
                </c:pt>
                <c:pt idx="11">
                  <c:v>101人以上（n=7）</c:v>
                </c:pt>
                <c:pt idx="12">
                  <c:v>【 AI（機械学習、ディープラーニング等）技術 】    </c:v>
                </c:pt>
                <c:pt idx="13">
                  <c:v>20人以下（n=11）</c:v>
                </c:pt>
                <c:pt idx="14">
                  <c:v>21人以上100人以下（n=13）</c:v>
                </c:pt>
                <c:pt idx="15">
                  <c:v>101人以上（n=12）</c:v>
                </c:pt>
                <c:pt idx="16">
                  <c:v>【 現実融合技術 (VR、AR、MR、SR等） 】    </c:v>
                </c:pt>
                <c:pt idx="17">
                  <c:v>20人以下（n=5）</c:v>
                </c:pt>
                <c:pt idx="18">
                  <c:v>21人以上100人以下（n=6）</c:v>
                </c:pt>
                <c:pt idx="19">
                  <c:v>101人以上（n=3）</c:v>
                </c:pt>
                <c:pt idx="20">
                  <c:v>【 エッジコンピューティング／フォグコンピューティング 】</c:v>
                </c:pt>
                <c:pt idx="21">
                  <c:v>20人以下（n=3）</c:v>
                </c:pt>
                <c:pt idx="22">
                  <c:v>21人以上100人以下（n=5）</c:v>
                </c:pt>
                <c:pt idx="23">
                  <c:v>101人以上（n=4）</c:v>
                </c:pt>
                <c:pt idx="24">
                  <c:v>【 セーフティ及びセキュリティ技術 】          </c:v>
                </c:pt>
                <c:pt idx="25">
                  <c:v>20人以下（n=16）</c:v>
                </c:pt>
                <c:pt idx="26">
                  <c:v>21人以上100人以下（n=16）</c:v>
                </c:pt>
                <c:pt idx="27">
                  <c:v>101人以上（n=10）</c:v>
                </c:pt>
                <c:pt idx="28">
                  <c:v>【 ブロックチェーン技術 】               </c:v>
                </c:pt>
                <c:pt idx="29">
                  <c:v>20人以下（n=3）</c:v>
                </c:pt>
                <c:pt idx="30">
                  <c:v>21人以上100人以下（n=1）</c:v>
                </c:pt>
                <c:pt idx="31">
                  <c:v>101人以上（n=2）</c:v>
                </c:pt>
                <c:pt idx="32">
                  <c:v>【 低遅延データ処理技術 】               </c:v>
                </c:pt>
                <c:pt idx="33">
                  <c:v>20人以下（n=4）</c:v>
                </c:pt>
                <c:pt idx="34">
                  <c:v>21人以上100人以下（n=2）</c:v>
                </c:pt>
                <c:pt idx="35">
                  <c:v>101人以上（n=0）</c:v>
                </c:pt>
                <c:pt idx="36">
                  <c:v>【 アクチュエータ技術 】                </c:v>
                </c:pt>
                <c:pt idx="37">
                  <c:v>20人以下（n=0）</c:v>
                </c:pt>
                <c:pt idx="38">
                  <c:v>21人以上100人以下（n=1）</c:v>
                </c:pt>
                <c:pt idx="39">
                  <c:v>101人以上（n=0）</c:v>
                </c:pt>
              </c:strCache>
            </c:strRef>
          </c:cat>
          <c:val>
            <c:numRef>
              <c:f>'Q22A.自社の強みとなる技術（従業員別）'!$S$47:$S$86</c:f>
              <c:numCache>
                <c:formatCode>0.0%</c:formatCode>
                <c:ptCount val="40"/>
                <c:pt idx="0">
                  <c:v>0</c:v>
                </c:pt>
                <c:pt idx="1">
                  <c:v>3.2967032967032968E-2</c:v>
                </c:pt>
                <c:pt idx="2">
                  <c:v>3.0612244897959183E-2</c:v>
                </c:pt>
                <c:pt idx="3">
                  <c:v>3.2786885245901641E-2</c:v>
                </c:pt>
                <c:pt idx="4">
                  <c:v>0</c:v>
                </c:pt>
                <c:pt idx="5">
                  <c:v>3.2967032967032968E-2</c:v>
                </c:pt>
                <c:pt idx="6">
                  <c:v>2.0408163265306121E-2</c:v>
                </c:pt>
                <c:pt idx="7">
                  <c:v>3.2786885245901641E-2</c:v>
                </c:pt>
                <c:pt idx="8">
                  <c:v>0</c:v>
                </c:pt>
                <c:pt idx="9">
                  <c:v>0</c:v>
                </c:pt>
                <c:pt idx="10">
                  <c:v>4.0816326530612242E-2</c:v>
                </c:pt>
                <c:pt idx="11">
                  <c:v>4.9180327868852458E-2</c:v>
                </c:pt>
                <c:pt idx="12">
                  <c:v>0</c:v>
                </c:pt>
                <c:pt idx="13">
                  <c:v>3.2967032967032968E-2</c:v>
                </c:pt>
                <c:pt idx="14">
                  <c:v>2.0408163265306121E-2</c:v>
                </c:pt>
                <c:pt idx="15">
                  <c:v>1.6393442622950821E-2</c:v>
                </c:pt>
                <c:pt idx="16">
                  <c:v>0</c:v>
                </c:pt>
                <c:pt idx="17">
                  <c:v>2.197802197802198E-2</c:v>
                </c:pt>
                <c:pt idx="18">
                  <c:v>2.0408163265306121E-2</c:v>
                </c:pt>
                <c:pt idx="19">
                  <c:v>1.6393442622950821E-2</c:v>
                </c:pt>
                <c:pt idx="20">
                  <c:v>0</c:v>
                </c:pt>
                <c:pt idx="21">
                  <c:v>2.197802197802198E-2</c:v>
                </c:pt>
                <c:pt idx="22">
                  <c:v>3.0612244897959183E-2</c:v>
                </c:pt>
                <c:pt idx="23">
                  <c:v>0</c:v>
                </c:pt>
                <c:pt idx="24">
                  <c:v>0</c:v>
                </c:pt>
                <c:pt idx="25">
                  <c:v>2.197802197802198E-2</c:v>
                </c:pt>
                <c:pt idx="26">
                  <c:v>2.0408163265306121E-2</c:v>
                </c:pt>
                <c:pt idx="27">
                  <c:v>0</c:v>
                </c:pt>
                <c:pt idx="28">
                  <c:v>0</c:v>
                </c:pt>
                <c:pt idx="29">
                  <c:v>1.098901098901099E-2</c:v>
                </c:pt>
                <c:pt idx="30">
                  <c:v>0</c:v>
                </c:pt>
                <c:pt idx="31">
                  <c:v>1.6393442622950821E-2</c:v>
                </c:pt>
                <c:pt idx="32">
                  <c:v>0</c:v>
                </c:pt>
                <c:pt idx="33">
                  <c:v>1.098901098901099E-2</c:v>
                </c:pt>
                <c:pt idx="34">
                  <c:v>0</c:v>
                </c:pt>
                <c:pt idx="35">
                  <c:v>0</c:v>
                </c:pt>
                <c:pt idx="36">
                  <c:v>0</c:v>
                </c:pt>
                <c:pt idx="37">
                  <c:v>0</c:v>
                </c:pt>
                <c:pt idx="38">
                  <c:v>1.020408163265306E-2</c:v>
                </c:pt>
                <c:pt idx="39">
                  <c:v>0</c:v>
                </c:pt>
              </c:numCache>
            </c:numRef>
          </c:val>
          <c:extLst>
            <c:ext xmlns:c16="http://schemas.microsoft.com/office/drawing/2014/chart" uri="{C3380CC4-5D6E-409C-BE32-E72D297353CC}">
              <c16:uniqueId val="{00000015-210B-4F67-857B-4AB0BC49AF42}"/>
            </c:ext>
          </c:extLst>
        </c:ser>
        <c:ser>
          <c:idx val="2"/>
          <c:order val="1"/>
          <c:tx>
            <c:strRef>
              <c:f>'Q22A.自社の強みとなる技術（従業員別）'!$T$6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'Q22A.自社の強みとなる技術（従業員別）'!$R$47:$R$86</c:f>
              <c:strCache>
                <c:ptCount val="40"/>
                <c:pt idx="0">
                  <c:v>【 ヒューマンインタフェース技術 】           </c:v>
                </c:pt>
                <c:pt idx="1">
                  <c:v>20人以下（n=14）</c:v>
                </c:pt>
                <c:pt idx="2">
                  <c:v>21人以上100人以下（n=10）</c:v>
                </c:pt>
                <c:pt idx="3">
                  <c:v>101人以上（n=6）</c:v>
                </c:pt>
                <c:pt idx="4">
                  <c:v>【 画像・音声認識技術／合成技術 】           </c:v>
                </c:pt>
                <c:pt idx="5">
                  <c:v>20人以下（n=6）</c:v>
                </c:pt>
                <c:pt idx="6">
                  <c:v>21人以上100人以下（n=18）</c:v>
                </c:pt>
                <c:pt idx="7">
                  <c:v>101人以上（n=4）</c:v>
                </c:pt>
                <c:pt idx="8">
                  <c:v>【 センサ技術 】                    </c:v>
                </c:pt>
                <c:pt idx="9">
                  <c:v>20人以下（n=5）</c:v>
                </c:pt>
                <c:pt idx="10">
                  <c:v>21人以上100人以下（n=9）</c:v>
                </c:pt>
                <c:pt idx="11">
                  <c:v>101人以上（n=7）</c:v>
                </c:pt>
                <c:pt idx="12">
                  <c:v>【 AI（機械学習、ディープラーニング等）技術 】    </c:v>
                </c:pt>
                <c:pt idx="13">
                  <c:v>20人以下（n=11）</c:v>
                </c:pt>
                <c:pt idx="14">
                  <c:v>21人以上100人以下（n=13）</c:v>
                </c:pt>
                <c:pt idx="15">
                  <c:v>101人以上（n=12）</c:v>
                </c:pt>
                <c:pt idx="16">
                  <c:v>【 現実融合技術 (VR、AR、MR、SR等） 】    </c:v>
                </c:pt>
                <c:pt idx="17">
                  <c:v>20人以下（n=5）</c:v>
                </c:pt>
                <c:pt idx="18">
                  <c:v>21人以上100人以下（n=6）</c:v>
                </c:pt>
                <c:pt idx="19">
                  <c:v>101人以上（n=3）</c:v>
                </c:pt>
                <c:pt idx="20">
                  <c:v>【 エッジコンピューティング／フォグコンピューティング 】</c:v>
                </c:pt>
                <c:pt idx="21">
                  <c:v>20人以下（n=3）</c:v>
                </c:pt>
                <c:pt idx="22">
                  <c:v>21人以上100人以下（n=5）</c:v>
                </c:pt>
                <c:pt idx="23">
                  <c:v>101人以上（n=4）</c:v>
                </c:pt>
                <c:pt idx="24">
                  <c:v>【 セーフティ及びセキュリティ技術 】          </c:v>
                </c:pt>
                <c:pt idx="25">
                  <c:v>20人以下（n=16）</c:v>
                </c:pt>
                <c:pt idx="26">
                  <c:v>21人以上100人以下（n=16）</c:v>
                </c:pt>
                <c:pt idx="27">
                  <c:v>101人以上（n=10）</c:v>
                </c:pt>
                <c:pt idx="28">
                  <c:v>【 ブロックチェーン技術 】               </c:v>
                </c:pt>
                <c:pt idx="29">
                  <c:v>20人以下（n=3）</c:v>
                </c:pt>
                <c:pt idx="30">
                  <c:v>21人以上100人以下（n=1）</c:v>
                </c:pt>
                <c:pt idx="31">
                  <c:v>101人以上（n=2）</c:v>
                </c:pt>
                <c:pt idx="32">
                  <c:v>【 低遅延データ処理技術 】               </c:v>
                </c:pt>
                <c:pt idx="33">
                  <c:v>20人以下（n=4）</c:v>
                </c:pt>
                <c:pt idx="34">
                  <c:v>21人以上100人以下（n=2）</c:v>
                </c:pt>
                <c:pt idx="35">
                  <c:v>101人以上（n=0）</c:v>
                </c:pt>
                <c:pt idx="36">
                  <c:v>【 アクチュエータ技術 】                </c:v>
                </c:pt>
                <c:pt idx="37">
                  <c:v>20人以下（n=0）</c:v>
                </c:pt>
                <c:pt idx="38">
                  <c:v>21人以上100人以下（n=1）</c:v>
                </c:pt>
                <c:pt idx="39">
                  <c:v>101人以上（n=0）</c:v>
                </c:pt>
              </c:strCache>
            </c:strRef>
          </c:cat>
          <c:val>
            <c:numRef>
              <c:f>'Q22A.自社の強みとなる技術（従業員別）'!$T$47:$T$86</c:f>
              <c:numCache>
                <c:formatCode>0.0%</c:formatCode>
                <c:ptCount val="40"/>
                <c:pt idx="0">
                  <c:v>0</c:v>
                </c:pt>
                <c:pt idx="1">
                  <c:v>5.4945054945054944E-2</c:v>
                </c:pt>
                <c:pt idx="2">
                  <c:v>3.0612244897959183E-2</c:v>
                </c:pt>
                <c:pt idx="3">
                  <c:v>0</c:v>
                </c:pt>
                <c:pt idx="4">
                  <c:v>0</c:v>
                </c:pt>
                <c:pt idx="5">
                  <c:v>2.197802197802198E-2</c:v>
                </c:pt>
                <c:pt idx="6">
                  <c:v>0.11224489795918367</c:v>
                </c:pt>
                <c:pt idx="7">
                  <c:v>3.2786885245901641E-2</c:v>
                </c:pt>
                <c:pt idx="8">
                  <c:v>0</c:v>
                </c:pt>
                <c:pt idx="9">
                  <c:v>2.197802197802198E-2</c:v>
                </c:pt>
                <c:pt idx="10">
                  <c:v>4.0816326530612242E-2</c:v>
                </c:pt>
                <c:pt idx="11">
                  <c:v>4.9180327868852458E-2</c:v>
                </c:pt>
                <c:pt idx="12">
                  <c:v>0</c:v>
                </c:pt>
                <c:pt idx="13">
                  <c:v>4.3956043956043959E-2</c:v>
                </c:pt>
                <c:pt idx="14">
                  <c:v>8.1632653061224483E-2</c:v>
                </c:pt>
                <c:pt idx="15">
                  <c:v>4.9180327868852458E-2</c:v>
                </c:pt>
                <c:pt idx="16">
                  <c:v>0</c:v>
                </c:pt>
                <c:pt idx="17">
                  <c:v>2.197802197802198E-2</c:v>
                </c:pt>
                <c:pt idx="18">
                  <c:v>3.0612244897959183E-2</c:v>
                </c:pt>
                <c:pt idx="19">
                  <c:v>1.6393442622950821E-2</c:v>
                </c:pt>
                <c:pt idx="20">
                  <c:v>0</c:v>
                </c:pt>
                <c:pt idx="21">
                  <c:v>1.098901098901099E-2</c:v>
                </c:pt>
                <c:pt idx="22">
                  <c:v>1.020408163265306E-2</c:v>
                </c:pt>
                <c:pt idx="23">
                  <c:v>4.9180327868852458E-2</c:v>
                </c:pt>
                <c:pt idx="24">
                  <c:v>0</c:v>
                </c:pt>
                <c:pt idx="25">
                  <c:v>6.5934065934065936E-2</c:v>
                </c:pt>
                <c:pt idx="26">
                  <c:v>6.1224489795918366E-2</c:v>
                </c:pt>
                <c:pt idx="27">
                  <c:v>8.1967213114754092E-2</c:v>
                </c:pt>
                <c:pt idx="28">
                  <c:v>0</c:v>
                </c:pt>
                <c:pt idx="29">
                  <c:v>2.197802197802198E-2</c:v>
                </c:pt>
                <c:pt idx="30">
                  <c:v>1.020408163265306E-2</c:v>
                </c:pt>
                <c:pt idx="31">
                  <c:v>1.6393442622950821E-2</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31-210B-4F67-857B-4AB0BC49AF42}"/>
            </c:ext>
          </c:extLst>
        </c:ser>
        <c:ser>
          <c:idx val="1"/>
          <c:order val="2"/>
          <c:tx>
            <c:strRef>
              <c:f>'Q22A.自社の強みとなる技術（従業員別）'!$U$6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'Q22A.自社の強みとなる技術（従業員別）'!$R$47:$R$86</c:f>
              <c:strCache>
                <c:ptCount val="40"/>
                <c:pt idx="0">
                  <c:v>【 ヒューマンインタフェース技術 】           </c:v>
                </c:pt>
                <c:pt idx="1">
                  <c:v>20人以下（n=14）</c:v>
                </c:pt>
                <c:pt idx="2">
                  <c:v>21人以上100人以下（n=10）</c:v>
                </c:pt>
                <c:pt idx="3">
                  <c:v>101人以上（n=6）</c:v>
                </c:pt>
                <c:pt idx="4">
                  <c:v>【 画像・音声認識技術／合成技術 】           </c:v>
                </c:pt>
                <c:pt idx="5">
                  <c:v>20人以下（n=6）</c:v>
                </c:pt>
                <c:pt idx="6">
                  <c:v>21人以上100人以下（n=18）</c:v>
                </c:pt>
                <c:pt idx="7">
                  <c:v>101人以上（n=4）</c:v>
                </c:pt>
                <c:pt idx="8">
                  <c:v>【 センサ技術 】                    </c:v>
                </c:pt>
                <c:pt idx="9">
                  <c:v>20人以下（n=5）</c:v>
                </c:pt>
                <c:pt idx="10">
                  <c:v>21人以上100人以下（n=9）</c:v>
                </c:pt>
                <c:pt idx="11">
                  <c:v>101人以上（n=7）</c:v>
                </c:pt>
                <c:pt idx="12">
                  <c:v>【 AI（機械学習、ディープラーニング等）技術 】    </c:v>
                </c:pt>
                <c:pt idx="13">
                  <c:v>20人以下（n=11）</c:v>
                </c:pt>
                <c:pt idx="14">
                  <c:v>21人以上100人以下（n=13）</c:v>
                </c:pt>
                <c:pt idx="15">
                  <c:v>101人以上（n=12）</c:v>
                </c:pt>
                <c:pt idx="16">
                  <c:v>【 現実融合技術 (VR、AR、MR、SR等） 】    </c:v>
                </c:pt>
                <c:pt idx="17">
                  <c:v>20人以下（n=5）</c:v>
                </c:pt>
                <c:pt idx="18">
                  <c:v>21人以上100人以下（n=6）</c:v>
                </c:pt>
                <c:pt idx="19">
                  <c:v>101人以上（n=3）</c:v>
                </c:pt>
                <c:pt idx="20">
                  <c:v>【 エッジコンピューティング／フォグコンピューティング 】</c:v>
                </c:pt>
                <c:pt idx="21">
                  <c:v>20人以下（n=3）</c:v>
                </c:pt>
                <c:pt idx="22">
                  <c:v>21人以上100人以下（n=5）</c:v>
                </c:pt>
                <c:pt idx="23">
                  <c:v>101人以上（n=4）</c:v>
                </c:pt>
                <c:pt idx="24">
                  <c:v>【 セーフティ及びセキュリティ技術 】          </c:v>
                </c:pt>
                <c:pt idx="25">
                  <c:v>20人以下（n=16）</c:v>
                </c:pt>
                <c:pt idx="26">
                  <c:v>21人以上100人以下（n=16）</c:v>
                </c:pt>
                <c:pt idx="27">
                  <c:v>101人以上（n=10）</c:v>
                </c:pt>
                <c:pt idx="28">
                  <c:v>【 ブロックチェーン技術 】               </c:v>
                </c:pt>
                <c:pt idx="29">
                  <c:v>20人以下（n=3）</c:v>
                </c:pt>
                <c:pt idx="30">
                  <c:v>21人以上100人以下（n=1）</c:v>
                </c:pt>
                <c:pt idx="31">
                  <c:v>101人以上（n=2）</c:v>
                </c:pt>
                <c:pt idx="32">
                  <c:v>【 低遅延データ処理技術 】               </c:v>
                </c:pt>
                <c:pt idx="33">
                  <c:v>20人以下（n=4）</c:v>
                </c:pt>
                <c:pt idx="34">
                  <c:v>21人以上100人以下（n=2）</c:v>
                </c:pt>
                <c:pt idx="35">
                  <c:v>101人以上（n=0）</c:v>
                </c:pt>
                <c:pt idx="36">
                  <c:v>【 アクチュエータ技術 】                </c:v>
                </c:pt>
                <c:pt idx="37">
                  <c:v>20人以下（n=0）</c:v>
                </c:pt>
                <c:pt idx="38">
                  <c:v>21人以上100人以下（n=1）</c:v>
                </c:pt>
                <c:pt idx="39">
                  <c:v>101人以上（n=0）</c:v>
                </c:pt>
              </c:strCache>
            </c:strRef>
          </c:cat>
          <c:val>
            <c:numRef>
              <c:f>'Q22A.自社の強みとなる技術（従業員別）'!$U$47:$U$86</c:f>
              <c:numCache>
                <c:formatCode>0.0%</c:formatCode>
                <c:ptCount val="40"/>
                <c:pt idx="0">
                  <c:v>0</c:v>
                </c:pt>
                <c:pt idx="1">
                  <c:v>6.5934065934065936E-2</c:v>
                </c:pt>
                <c:pt idx="2">
                  <c:v>4.0816326530612242E-2</c:v>
                </c:pt>
                <c:pt idx="3">
                  <c:v>6.5573770491803282E-2</c:v>
                </c:pt>
                <c:pt idx="4">
                  <c:v>0</c:v>
                </c:pt>
                <c:pt idx="5">
                  <c:v>1.098901098901099E-2</c:v>
                </c:pt>
                <c:pt idx="6">
                  <c:v>5.1020408163265307E-2</c:v>
                </c:pt>
                <c:pt idx="7">
                  <c:v>0</c:v>
                </c:pt>
                <c:pt idx="8">
                  <c:v>0</c:v>
                </c:pt>
                <c:pt idx="9">
                  <c:v>3.2967032967032968E-2</c:v>
                </c:pt>
                <c:pt idx="10">
                  <c:v>1.020408163265306E-2</c:v>
                </c:pt>
                <c:pt idx="11">
                  <c:v>1.6393442622950821E-2</c:v>
                </c:pt>
                <c:pt idx="12">
                  <c:v>0</c:v>
                </c:pt>
                <c:pt idx="13">
                  <c:v>4.3956043956043959E-2</c:v>
                </c:pt>
                <c:pt idx="14">
                  <c:v>3.0612244897959183E-2</c:v>
                </c:pt>
                <c:pt idx="15">
                  <c:v>0.13114754098360656</c:v>
                </c:pt>
                <c:pt idx="16">
                  <c:v>0</c:v>
                </c:pt>
                <c:pt idx="17">
                  <c:v>1.098901098901099E-2</c:v>
                </c:pt>
                <c:pt idx="18">
                  <c:v>1.020408163265306E-2</c:v>
                </c:pt>
                <c:pt idx="19">
                  <c:v>1.6393442622950821E-2</c:v>
                </c:pt>
                <c:pt idx="20">
                  <c:v>0</c:v>
                </c:pt>
                <c:pt idx="21">
                  <c:v>0</c:v>
                </c:pt>
                <c:pt idx="22">
                  <c:v>1.020408163265306E-2</c:v>
                </c:pt>
                <c:pt idx="23">
                  <c:v>1.6393442622950821E-2</c:v>
                </c:pt>
                <c:pt idx="24">
                  <c:v>0</c:v>
                </c:pt>
                <c:pt idx="25">
                  <c:v>8.7912087912087919E-2</c:v>
                </c:pt>
                <c:pt idx="26">
                  <c:v>8.1632653061224483E-2</c:v>
                </c:pt>
                <c:pt idx="27">
                  <c:v>8.1967213114754092E-2</c:v>
                </c:pt>
                <c:pt idx="28">
                  <c:v>0</c:v>
                </c:pt>
                <c:pt idx="29">
                  <c:v>0</c:v>
                </c:pt>
                <c:pt idx="30">
                  <c:v>0</c:v>
                </c:pt>
                <c:pt idx="31">
                  <c:v>0</c:v>
                </c:pt>
                <c:pt idx="32">
                  <c:v>0</c:v>
                </c:pt>
                <c:pt idx="33">
                  <c:v>3.2967032967032968E-2</c:v>
                </c:pt>
                <c:pt idx="34">
                  <c:v>2.0408163265306121E-2</c:v>
                </c:pt>
                <c:pt idx="35">
                  <c:v>0</c:v>
                </c:pt>
                <c:pt idx="36">
                  <c:v>0</c:v>
                </c:pt>
                <c:pt idx="37">
                  <c:v>0</c:v>
                </c:pt>
                <c:pt idx="38">
                  <c:v>0</c:v>
                </c:pt>
                <c:pt idx="39">
                  <c:v>0</c:v>
                </c:pt>
              </c:numCache>
            </c:numRef>
          </c:val>
          <c:extLst>
            <c:ext xmlns:c16="http://schemas.microsoft.com/office/drawing/2014/chart" uri="{C3380CC4-5D6E-409C-BE32-E72D297353CC}">
              <c16:uniqueId val="{00000047-210B-4F67-857B-4AB0BC49AF4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a:t>現在事業を推進するための重要な技術</a:t>
            </a:r>
          </a:p>
        </c:rich>
      </c:tx>
      <c:layout>
        <c:manualLayout>
          <c:xMode val="edge"/>
          <c:yMode val="edge"/>
          <c:x val="0.3435000000000000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009295228680066"/>
          <c:y val="0.10766349206349206"/>
          <c:w val="0.46845709219858161"/>
          <c:h val="0.85151130952380949"/>
        </c:manualLayout>
      </c:layout>
      <c:barChart>
        <c:barDir val="bar"/>
        <c:grouping val="stacked"/>
        <c:varyColors val="0"/>
        <c:ser>
          <c:idx val="0"/>
          <c:order val="0"/>
          <c:tx>
            <c:strRef>
              <c:f>'Q22B.C.重要な技術(現在、将来)'!$H$77</c:f>
              <c:strCache>
                <c:ptCount val="1"/>
                <c:pt idx="0">
                  <c:v>1番目　(N=1406)</c:v>
                </c:pt>
              </c:strCache>
            </c:strRef>
          </c:tx>
          <c:spPr>
            <a:solidFill>
              <a:srgbClr val="FF9966"/>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22-4187-A994-493789048712}"/>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22-4187-A994-493789048712}"/>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22-4187-A994-493789048712}"/>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22-4187-A994-493789048712}"/>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22-4187-A994-493789048712}"/>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22-4187-A994-493789048712}"/>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22-4187-A994-493789048712}"/>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22-4187-A994-493789048712}"/>
                </c:ext>
              </c:extLst>
            </c:dLbl>
            <c:dLbl>
              <c:idx val="15"/>
              <c:layout>
                <c:manualLayout>
                  <c:x val="-1.2164750957854496E-2"/>
                  <c:y val="-1.411074074074064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6785632183908049E-2"/>
                      <c:h val="5.2234629629629638E-2"/>
                    </c:manualLayout>
                  </c15:layout>
                </c:ext>
                <c:ext xmlns:c16="http://schemas.microsoft.com/office/drawing/2014/chart" uri="{C3380CC4-5D6E-409C-BE32-E72D297353CC}">
                  <c16:uniqueId val="{0000000D-9922-4187-A994-493789048712}"/>
                </c:ext>
              </c:extLst>
            </c:dLbl>
            <c:dLbl>
              <c:idx val="16"/>
              <c:delete val="1"/>
              <c:extLst>
                <c:ext xmlns:c15="http://schemas.microsoft.com/office/drawing/2012/chart" uri="{CE6537A1-D6FC-4f65-9D91-7224C49458BB}"/>
                <c:ext xmlns:c16="http://schemas.microsoft.com/office/drawing/2014/chart" uri="{C3380CC4-5D6E-409C-BE32-E72D297353CC}">
                  <c16:uniqueId val="{00000003-D7FD-4744-B386-0B4119DE4981}"/>
                </c:ext>
              </c:extLst>
            </c:dLbl>
            <c:dLbl>
              <c:idx val="17"/>
              <c:delete val="1"/>
              <c:extLst>
                <c:ext xmlns:c15="http://schemas.microsoft.com/office/drawing/2012/chart" uri="{CE6537A1-D6FC-4f65-9D91-7224C49458BB}"/>
                <c:ext xmlns:c16="http://schemas.microsoft.com/office/drawing/2014/chart" uri="{C3380CC4-5D6E-409C-BE32-E72D297353CC}">
                  <c16:uniqueId val="{00000004-D7FD-4744-B386-0B4119DE4981}"/>
                </c:ext>
              </c:extLst>
            </c:dLbl>
            <c:dLbl>
              <c:idx val="18"/>
              <c:delete val="1"/>
              <c:extLst>
                <c:ext xmlns:c15="http://schemas.microsoft.com/office/drawing/2012/chart" uri="{CE6537A1-D6FC-4f65-9D91-7224C49458BB}"/>
                <c:ext xmlns:c16="http://schemas.microsoft.com/office/drawing/2014/chart" uri="{C3380CC4-5D6E-409C-BE32-E72D297353CC}">
                  <c16:uniqueId val="{00000005-D7FD-4744-B386-0B4119DE4981}"/>
                </c:ext>
              </c:extLst>
            </c:dLbl>
            <c:dLbl>
              <c:idx val="19"/>
              <c:delete val="1"/>
              <c:extLst>
                <c:ext xmlns:c15="http://schemas.microsoft.com/office/drawing/2012/chart" uri="{CE6537A1-D6FC-4f65-9D91-7224C49458BB}"/>
                <c:ext xmlns:c16="http://schemas.microsoft.com/office/drawing/2014/chart" uri="{C3380CC4-5D6E-409C-BE32-E72D297353CC}">
                  <c16:uniqueId val="{00000006-D7FD-4744-B386-0B4119DE498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22-4187-A994-4937890487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'Q22B.C.重要な技術(現在、将来)'!$G$78:$G$98</c:f>
              <c:strCache>
                <c:ptCount val="21"/>
                <c:pt idx="0">
                  <c:v>システムズエンジニアリング技術（システム思考・デザイン思考を含む）（n=441）</c:v>
                </c:pt>
                <c:pt idx="1">
                  <c:v>IoTシステム構築技術（n=389）</c:v>
                </c:pt>
                <c:pt idx="2">
                  <c:v>デバイス技術（n=216）</c:v>
                </c:pt>
                <c:pt idx="3">
                  <c:v>AI（機械学習、ディープラーニング等）技術（n=356）</c:v>
                </c:pt>
                <c:pt idx="4">
                  <c:v>無線通信・ネットワーク技術（n=284）</c:v>
                </c:pt>
                <c:pt idx="5">
                  <c:v>センサ技術（n=218）</c:v>
                </c:pt>
                <c:pt idx="6">
                  <c:v>画像・音声認識技術／合成技術（n=157）</c:v>
                </c:pt>
                <c:pt idx="7">
                  <c:v>ビッグデータの収集・分析・解析技術（n=226）</c:v>
                </c:pt>
                <c:pt idx="8">
                  <c:v>サーバ／ストレージ技術（管理・運用を含む）（n=233）</c:v>
                </c:pt>
                <c:pt idx="9">
                  <c:v>リアルタイム制御技術（ロボット技術）（n=138）</c:v>
                </c:pt>
                <c:pt idx="10">
                  <c:v>モデリング技術（制御、システム、ユーザ、データ等）（n=167）</c:v>
                </c:pt>
                <c:pt idx="11">
                  <c:v>セーフティ及びセキュリティ技術（n=236）</c:v>
                </c:pt>
                <c:pt idx="12">
                  <c:v>アジャイル開発技術（n=149）</c:v>
                </c:pt>
                <c:pt idx="13">
                  <c:v>ヒューマンインタフェース技術（n=136）</c:v>
                </c:pt>
                <c:pt idx="14">
                  <c:v>現実融合技術 (VR、AR、MR、SR等）（n=74）</c:v>
                </c:pt>
                <c:pt idx="15">
                  <c:v>他の製品・システムとの接続を想定した検証技術（n=176）</c:v>
                </c:pt>
                <c:pt idx="16">
                  <c:v>アクチュエータ技術（n=66）</c:v>
                </c:pt>
                <c:pt idx="17">
                  <c:v>エッジコンピューティング／フォグコンピューティング（n=61）</c:v>
                </c:pt>
                <c:pt idx="18">
                  <c:v>ブロックチェーン技術（n=30）</c:v>
                </c:pt>
                <c:pt idx="19">
                  <c:v>低遅延データ処理技術（n=22）</c:v>
                </c:pt>
                <c:pt idx="20">
                  <c:v>その他（n=71）</c:v>
                </c:pt>
              </c:strCache>
            </c:strRef>
          </c:cat>
          <c:val>
            <c:numRef>
              <c:f>'Q22B.C.重要な技術(現在、将来)'!$H$78:$H$98</c:f>
              <c:numCache>
                <c:formatCode>0.0%</c:formatCode>
                <c:ptCount val="21"/>
                <c:pt idx="0">
                  <c:v>0.15433854907539118</c:v>
                </c:pt>
                <c:pt idx="1">
                  <c:v>0.11024182076813656</c:v>
                </c:pt>
                <c:pt idx="2">
                  <c:v>9.0327169274537697E-2</c:v>
                </c:pt>
                <c:pt idx="3">
                  <c:v>8.6770981507823614E-2</c:v>
                </c:pt>
                <c:pt idx="4">
                  <c:v>8.4637268847795169E-2</c:v>
                </c:pt>
                <c:pt idx="5">
                  <c:v>6.2588904694167849E-2</c:v>
                </c:pt>
                <c:pt idx="6">
                  <c:v>4.8364153627311522E-2</c:v>
                </c:pt>
                <c:pt idx="7">
                  <c:v>4.6230440967283071E-2</c:v>
                </c:pt>
                <c:pt idx="8">
                  <c:v>4.1251778093883355E-2</c:v>
                </c:pt>
                <c:pt idx="9">
                  <c:v>3.7695590327169272E-2</c:v>
                </c:pt>
                <c:pt idx="10">
                  <c:v>3.5561877667140827E-2</c:v>
                </c:pt>
                <c:pt idx="11">
                  <c:v>3.2005689900426744E-2</c:v>
                </c:pt>
                <c:pt idx="12">
                  <c:v>2.6315789473684209E-2</c:v>
                </c:pt>
                <c:pt idx="13">
                  <c:v>2.2048364153627313E-2</c:v>
                </c:pt>
                <c:pt idx="14">
                  <c:v>2.1337126600284494E-2</c:v>
                </c:pt>
                <c:pt idx="15">
                  <c:v>1.7780938833570414E-2</c:v>
                </c:pt>
                <c:pt idx="16">
                  <c:v>1.6358463726884778E-2</c:v>
                </c:pt>
                <c:pt idx="17">
                  <c:v>1.2091038406827881E-2</c:v>
                </c:pt>
                <c:pt idx="18">
                  <c:v>5.6899004267425323E-3</c:v>
                </c:pt>
                <c:pt idx="19">
                  <c:v>5.6899004267425323E-3</c:v>
                </c:pt>
                <c:pt idx="20">
                  <c:v>4.2674253200568987E-2</c:v>
                </c:pt>
              </c:numCache>
            </c:numRef>
          </c:val>
          <c:extLst>
            <c:ext xmlns:c16="http://schemas.microsoft.com/office/drawing/2014/chart" uri="{C3380CC4-5D6E-409C-BE32-E72D297353CC}">
              <c16:uniqueId val="{00000007-D7FD-4744-B386-0B4119DE4981}"/>
            </c:ext>
          </c:extLst>
        </c:ser>
        <c:ser>
          <c:idx val="1"/>
          <c:order val="1"/>
          <c:tx>
            <c:strRef>
              <c:f>'Q22B.C.重要な技術(現在、将来)'!$I$77</c:f>
              <c:strCache>
                <c:ptCount val="1"/>
                <c:pt idx="0">
                  <c:v>2番目</c:v>
                </c:pt>
              </c:strCache>
            </c:strRef>
          </c:tx>
          <c:spPr>
            <a:solidFill>
              <a:srgbClr val="FFFF99"/>
            </a:solidFill>
            <a:ln>
              <a:solidFill>
                <a:schemeClr val="tx1"/>
              </a:solid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8-D7FD-4744-B386-0B4119DE4981}"/>
                </c:ext>
              </c:extLst>
            </c:dLbl>
            <c:dLbl>
              <c:idx val="17"/>
              <c:delete val="1"/>
              <c:extLst>
                <c:ext xmlns:c15="http://schemas.microsoft.com/office/drawing/2012/chart" uri="{CE6537A1-D6FC-4f65-9D91-7224C49458BB}"/>
                <c:ext xmlns:c16="http://schemas.microsoft.com/office/drawing/2014/chart" uri="{C3380CC4-5D6E-409C-BE32-E72D297353CC}">
                  <c16:uniqueId val="{00000009-D7FD-4744-B386-0B4119DE4981}"/>
                </c:ext>
              </c:extLst>
            </c:dLbl>
            <c:dLbl>
              <c:idx val="18"/>
              <c:delete val="1"/>
              <c:extLst>
                <c:ext xmlns:c15="http://schemas.microsoft.com/office/drawing/2012/chart" uri="{CE6537A1-D6FC-4f65-9D91-7224C49458BB}"/>
                <c:ext xmlns:c16="http://schemas.microsoft.com/office/drawing/2014/chart" uri="{C3380CC4-5D6E-409C-BE32-E72D297353CC}">
                  <c16:uniqueId val="{0000000A-D7FD-4744-B386-0B4119DE4981}"/>
                </c:ext>
              </c:extLst>
            </c:dLbl>
            <c:dLbl>
              <c:idx val="19"/>
              <c:delete val="1"/>
              <c:extLst>
                <c:ext xmlns:c15="http://schemas.microsoft.com/office/drawing/2012/chart" uri="{CE6537A1-D6FC-4f65-9D91-7224C49458BB}"/>
                <c:ext xmlns:c16="http://schemas.microsoft.com/office/drawing/2014/chart" uri="{C3380CC4-5D6E-409C-BE32-E72D297353CC}">
                  <c16:uniqueId val="{0000000B-D7FD-4744-B386-0B4119DE4981}"/>
                </c:ext>
              </c:extLst>
            </c:dLbl>
            <c:dLbl>
              <c:idx val="20"/>
              <c:delete val="1"/>
              <c:extLst>
                <c:ext xmlns:c15="http://schemas.microsoft.com/office/drawing/2012/chart" uri="{CE6537A1-D6FC-4f65-9D91-7224C49458BB}"/>
                <c:ext xmlns:c16="http://schemas.microsoft.com/office/drawing/2014/chart" uri="{C3380CC4-5D6E-409C-BE32-E72D297353CC}">
                  <c16:uniqueId val="{0000000C-D7FD-4744-B386-0B4119DE49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'Q22B.C.重要な技術(現在、将来)'!$G$78:$G$98</c:f>
              <c:strCache>
                <c:ptCount val="21"/>
                <c:pt idx="0">
                  <c:v>システムズエンジニアリング技術（システム思考・デザイン思考を含む）（n=441）</c:v>
                </c:pt>
                <c:pt idx="1">
                  <c:v>IoTシステム構築技術（n=389）</c:v>
                </c:pt>
                <c:pt idx="2">
                  <c:v>デバイス技術（n=216）</c:v>
                </c:pt>
                <c:pt idx="3">
                  <c:v>AI（機械学習、ディープラーニング等）技術（n=356）</c:v>
                </c:pt>
                <c:pt idx="4">
                  <c:v>無線通信・ネットワーク技術（n=284）</c:v>
                </c:pt>
                <c:pt idx="5">
                  <c:v>センサ技術（n=218）</c:v>
                </c:pt>
                <c:pt idx="6">
                  <c:v>画像・音声認識技術／合成技術（n=157）</c:v>
                </c:pt>
                <c:pt idx="7">
                  <c:v>ビッグデータの収集・分析・解析技術（n=226）</c:v>
                </c:pt>
                <c:pt idx="8">
                  <c:v>サーバ／ストレージ技術（管理・運用を含む）（n=233）</c:v>
                </c:pt>
                <c:pt idx="9">
                  <c:v>リアルタイム制御技術（ロボット技術）（n=138）</c:v>
                </c:pt>
                <c:pt idx="10">
                  <c:v>モデリング技術（制御、システム、ユーザ、データ等）（n=167）</c:v>
                </c:pt>
                <c:pt idx="11">
                  <c:v>セーフティ及びセキュリティ技術（n=236）</c:v>
                </c:pt>
                <c:pt idx="12">
                  <c:v>アジャイル開発技術（n=149）</c:v>
                </c:pt>
                <c:pt idx="13">
                  <c:v>ヒューマンインタフェース技術（n=136）</c:v>
                </c:pt>
                <c:pt idx="14">
                  <c:v>現実融合技術 (VR、AR、MR、SR等）（n=74）</c:v>
                </c:pt>
                <c:pt idx="15">
                  <c:v>他の製品・システムとの接続を想定した検証技術（n=176）</c:v>
                </c:pt>
                <c:pt idx="16">
                  <c:v>アクチュエータ技術（n=66）</c:v>
                </c:pt>
                <c:pt idx="17">
                  <c:v>エッジコンピューティング／フォグコンピューティング（n=61）</c:v>
                </c:pt>
                <c:pt idx="18">
                  <c:v>ブロックチェーン技術（n=30）</c:v>
                </c:pt>
                <c:pt idx="19">
                  <c:v>低遅延データ処理技術（n=22）</c:v>
                </c:pt>
                <c:pt idx="20">
                  <c:v>その他（n=71）</c:v>
                </c:pt>
              </c:strCache>
            </c:strRef>
          </c:cat>
          <c:val>
            <c:numRef>
              <c:f>'Q22B.C.重要な技術(現在、将来)'!$I$78:$I$98</c:f>
              <c:numCache>
                <c:formatCode>0.0%</c:formatCode>
                <c:ptCount val="21"/>
                <c:pt idx="0">
                  <c:v>7.7524893314367002E-2</c:v>
                </c:pt>
                <c:pt idx="1">
                  <c:v>9.2460881934566141E-2</c:v>
                </c:pt>
                <c:pt idx="2">
                  <c:v>3.2005689900426744E-2</c:v>
                </c:pt>
                <c:pt idx="3">
                  <c:v>9.1038406827880516E-2</c:v>
                </c:pt>
                <c:pt idx="4">
                  <c:v>6.5433854907539113E-2</c:v>
                </c:pt>
                <c:pt idx="5">
                  <c:v>6.0455192034139404E-2</c:v>
                </c:pt>
                <c:pt idx="6">
                  <c:v>3.4850640113798008E-2</c:v>
                </c:pt>
                <c:pt idx="7">
                  <c:v>5.9032716927453772E-2</c:v>
                </c:pt>
                <c:pt idx="8">
                  <c:v>6.7567567567567571E-2</c:v>
                </c:pt>
                <c:pt idx="9">
                  <c:v>3.627311522048364E-2</c:v>
                </c:pt>
                <c:pt idx="10">
                  <c:v>5.3342816500711238E-2</c:v>
                </c:pt>
                <c:pt idx="11">
                  <c:v>7.4679943100995738E-2</c:v>
                </c:pt>
                <c:pt idx="12">
                  <c:v>3.627311522048364E-2</c:v>
                </c:pt>
                <c:pt idx="13">
                  <c:v>2.4182076813655761E-2</c:v>
                </c:pt>
                <c:pt idx="14">
                  <c:v>1.7069701280227598E-2</c:v>
                </c:pt>
                <c:pt idx="15">
                  <c:v>3.8406827880512091E-2</c:v>
                </c:pt>
                <c:pt idx="16">
                  <c:v>1.0668563300142247E-2</c:v>
                </c:pt>
                <c:pt idx="17">
                  <c:v>1.6358463726884778E-2</c:v>
                </c:pt>
                <c:pt idx="18">
                  <c:v>7.1123755334281651E-3</c:v>
                </c:pt>
                <c:pt idx="19">
                  <c:v>4.2674253200568994E-3</c:v>
                </c:pt>
                <c:pt idx="20">
                  <c:v>1.4224751066856331E-3</c:v>
                </c:pt>
              </c:numCache>
            </c:numRef>
          </c:val>
          <c:extLst>
            <c:ext xmlns:c16="http://schemas.microsoft.com/office/drawing/2014/chart" uri="{C3380CC4-5D6E-409C-BE32-E72D297353CC}">
              <c16:uniqueId val="{0000000D-D7FD-4744-B386-0B4119DE4981}"/>
            </c:ext>
          </c:extLst>
        </c:ser>
        <c:ser>
          <c:idx val="2"/>
          <c:order val="2"/>
          <c:tx>
            <c:strRef>
              <c:f>'Q22B.C.重要な技術(現在、将来)'!$J$77</c:f>
              <c:strCache>
                <c:ptCount val="1"/>
                <c:pt idx="0">
                  <c:v>3番目</c:v>
                </c:pt>
              </c:strCache>
            </c:strRef>
          </c:tx>
          <c:spPr>
            <a:solidFill>
              <a:srgbClr val="2E75B6"/>
            </a:solidFill>
            <a:ln>
              <a:solidFill>
                <a:schemeClr val="tx1"/>
              </a:solid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5229310344827587E-2"/>
                      <c:h val="4.0934999999999999E-2"/>
                    </c:manualLayout>
                  </c15:layout>
                </c:ext>
                <c:ext xmlns:c16="http://schemas.microsoft.com/office/drawing/2014/chart" uri="{C3380CC4-5D6E-409C-BE32-E72D297353CC}">
                  <c16:uniqueId val="{0000000E-D7FD-4744-B386-0B4119DE4981}"/>
                </c:ext>
              </c:extLst>
            </c:dLbl>
            <c:dLbl>
              <c:idx val="4"/>
              <c:layout>
                <c:manualLayout>
                  <c:x val="9.7318965517241372E-3"/>
                  <c:y val="2.3519444444444443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8.3754406130268189E-2"/>
                      <c:h val="4.5584074074074069E-2"/>
                    </c:manualLayout>
                  </c15:layout>
                </c:ext>
                <c:ext xmlns:c16="http://schemas.microsoft.com/office/drawing/2014/chart" uri="{C3380CC4-5D6E-409C-BE32-E72D297353CC}">
                  <c16:uniqueId val="{0000000F-D7FD-4744-B386-0B4119DE4981}"/>
                </c:ext>
              </c:extLst>
            </c:dLbl>
            <c:dLbl>
              <c:idx val="5"/>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435950033274601E-2"/>
                      <c:h val="5.5100627790324923E-2"/>
                    </c:manualLayout>
                  </c15:layout>
                </c:ext>
                <c:ext xmlns:c16="http://schemas.microsoft.com/office/drawing/2014/chart" uri="{C3380CC4-5D6E-409C-BE32-E72D297353CC}">
                  <c16:uniqueId val="{00000010-D7FD-4744-B386-0B4119DE4981}"/>
                </c:ext>
              </c:extLst>
            </c:dLbl>
            <c:dLbl>
              <c:idx val="9"/>
              <c:layout>
                <c:manualLayout>
                  <c:x val="7.2988505747126438E-3"/>
                  <c:y val="3.703703703703703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22-4187-A994-493789048712}"/>
                </c:ext>
              </c:extLst>
            </c:dLbl>
            <c:dLbl>
              <c:idx val="14"/>
              <c:layout>
                <c:manualLayout>
                  <c:x val="3.649425287356322E-2"/>
                  <c:y val="-2.3518518518517682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517432950191571E-2"/>
                      <c:h val="2.4012407407407406E-2"/>
                    </c:manualLayout>
                  </c15:layout>
                </c:ext>
                <c:ext xmlns:c16="http://schemas.microsoft.com/office/drawing/2014/chart" uri="{C3380CC4-5D6E-409C-BE32-E72D297353CC}">
                  <c16:uniqueId val="{0000000C-9922-4187-A994-493789048712}"/>
                </c:ext>
              </c:extLst>
            </c:dLbl>
            <c:dLbl>
              <c:idx val="16"/>
              <c:delete val="1"/>
              <c:extLst>
                <c:ext xmlns:c15="http://schemas.microsoft.com/office/drawing/2012/chart" uri="{CE6537A1-D6FC-4f65-9D91-7224C49458BB}"/>
                <c:ext xmlns:c16="http://schemas.microsoft.com/office/drawing/2014/chart" uri="{C3380CC4-5D6E-409C-BE32-E72D297353CC}">
                  <c16:uniqueId val="{00000011-D7FD-4744-B386-0B4119DE4981}"/>
                </c:ext>
              </c:extLst>
            </c:dLbl>
            <c:dLbl>
              <c:idx val="17"/>
              <c:delete val="1"/>
              <c:extLst>
                <c:ext xmlns:c15="http://schemas.microsoft.com/office/drawing/2012/chart" uri="{CE6537A1-D6FC-4f65-9D91-7224C49458BB}"/>
                <c:ext xmlns:c16="http://schemas.microsoft.com/office/drawing/2014/chart" uri="{C3380CC4-5D6E-409C-BE32-E72D297353CC}">
                  <c16:uniqueId val="{00000012-D7FD-4744-B386-0B4119DE4981}"/>
                </c:ext>
              </c:extLst>
            </c:dLbl>
            <c:dLbl>
              <c:idx val="18"/>
              <c:delete val="1"/>
              <c:extLst>
                <c:ext xmlns:c15="http://schemas.microsoft.com/office/drawing/2012/chart" uri="{CE6537A1-D6FC-4f65-9D91-7224C49458BB}"/>
                <c:ext xmlns:c16="http://schemas.microsoft.com/office/drawing/2014/chart" uri="{C3380CC4-5D6E-409C-BE32-E72D297353CC}">
                  <c16:uniqueId val="{00000013-D7FD-4744-B386-0B4119DE4981}"/>
                </c:ext>
              </c:extLst>
            </c:dLbl>
            <c:dLbl>
              <c:idx val="19"/>
              <c:delete val="1"/>
              <c:extLst>
                <c:ext xmlns:c15="http://schemas.microsoft.com/office/drawing/2012/chart" uri="{CE6537A1-D6FC-4f65-9D91-7224C49458BB}"/>
                <c:ext xmlns:c16="http://schemas.microsoft.com/office/drawing/2014/chart" uri="{C3380CC4-5D6E-409C-BE32-E72D297353CC}">
                  <c16:uniqueId val="{00000014-D7FD-4744-B386-0B4119DE4981}"/>
                </c:ext>
              </c:extLst>
            </c:dLbl>
            <c:dLbl>
              <c:idx val="20"/>
              <c:delete val="1"/>
              <c:extLst>
                <c:ext xmlns:c15="http://schemas.microsoft.com/office/drawing/2012/chart" uri="{CE6537A1-D6FC-4f65-9D91-7224C49458BB}"/>
                <c:ext xmlns:c16="http://schemas.microsoft.com/office/drawing/2014/chart" uri="{C3380CC4-5D6E-409C-BE32-E72D297353CC}">
                  <c16:uniqueId val="{00000015-D7FD-4744-B386-0B4119DE49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'Q22B.C.重要な技術(現在、将来)'!$G$78:$G$98</c:f>
              <c:strCache>
                <c:ptCount val="21"/>
                <c:pt idx="0">
                  <c:v>システムズエンジニアリング技術（システム思考・デザイン思考を含む）（n=441）</c:v>
                </c:pt>
                <c:pt idx="1">
                  <c:v>IoTシステム構築技術（n=389）</c:v>
                </c:pt>
                <c:pt idx="2">
                  <c:v>デバイス技術（n=216）</c:v>
                </c:pt>
                <c:pt idx="3">
                  <c:v>AI（機械学習、ディープラーニング等）技術（n=356）</c:v>
                </c:pt>
                <c:pt idx="4">
                  <c:v>無線通信・ネットワーク技術（n=284）</c:v>
                </c:pt>
                <c:pt idx="5">
                  <c:v>センサ技術（n=218）</c:v>
                </c:pt>
                <c:pt idx="6">
                  <c:v>画像・音声認識技術／合成技術（n=157）</c:v>
                </c:pt>
                <c:pt idx="7">
                  <c:v>ビッグデータの収集・分析・解析技術（n=226）</c:v>
                </c:pt>
                <c:pt idx="8">
                  <c:v>サーバ／ストレージ技術（管理・運用を含む）（n=233）</c:v>
                </c:pt>
                <c:pt idx="9">
                  <c:v>リアルタイム制御技術（ロボット技術）（n=138）</c:v>
                </c:pt>
                <c:pt idx="10">
                  <c:v>モデリング技術（制御、システム、ユーザ、データ等）（n=167）</c:v>
                </c:pt>
                <c:pt idx="11">
                  <c:v>セーフティ及びセキュリティ技術（n=236）</c:v>
                </c:pt>
                <c:pt idx="12">
                  <c:v>アジャイル開発技術（n=149）</c:v>
                </c:pt>
                <c:pt idx="13">
                  <c:v>ヒューマンインタフェース技術（n=136）</c:v>
                </c:pt>
                <c:pt idx="14">
                  <c:v>現実融合技術 (VR、AR、MR、SR等）（n=74）</c:v>
                </c:pt>
                <c:pt idx="15">
                  <c:v>他の製品・システムとの接続を想定した検証技術（n=176）</c:v>
                </c:pt>
                <c:pt idx="16">
                  <c:v>アクチュエータ技術（n=66）</c:v>
                </c:pt>
                <c:pt idx="17">
                  <c:v>エッジコンピューティング／フォグコンピューティング（n=61）</c:v>
                </c:pt>
                <c:pt idx="18">
                  <c:v>ブロックチェーン技術（n=30）</c:v>
                </c:pt>
                <c:pt idx="19">
                  <c:v>低遅延データ処理技術（n=22）</c:v>
                </c:pt>
                <c:pt idx="20">
                  <c:v>その他（n=71）</c:v>
                </c:pt>
              </c:strCache>
            </c:strRef>
          </c:cat>
          <c:val>
            <c:numRef>
              <c:f>'Q22B.C.重要な技術(現在、将来)'!$J$78:$J$98</c:f>
              <c:numCache>
                <c:formatCode>0.0%</c:formatCode>
                <c:ptCount val="21"/>
                <c:pt idx="0">
                  <c:v>8.1792318634423891E-2</c:v>
                </c:pt>
                <c:pt idx="1">
                  <c:v>7.3968705547652919E-2</c:v>
                </c:pt>
                <c:pt idx="2">
                  <c:v>3.1294452347083924E-2</c:v>
                </c:pt>
                <c:pt idx="3">
                  <c:v>7.5391180654338544E-2</c:v>
                </c:pt>
                <c:pt idx="4">
                  <c:v>5.1920341394025606E-2</c:v>
                </c:pt>
                <c:pt idx="5">
                  <c:v>3.2005689900426744E-2</c:v>
                </c:pt>
                <c:pt idx="6">
                  <c:v>2.8449502133712661E-2</c:v>
                </c:pt>
                <c:pt idx="7">
                  <c:v>5.5476529160739689E-2</c:v>
                </c:pt>
                <c:pt idx="8">
                  <c:v>5.6899004267425321E-2</c:v>
                </c:pt>
                <c:pt idx="9">
                  <c:v>2.4182076813655761E-2</c:v>
                </c:pt>
                <c:pt idx="10">
                  <c:v>2.9871977240398292E-2</c:v>
                </c:pt>
                <c:pt idx="11">
                  <c:v>6.1166429587482217E-2</c:v>
                </c:pt>
                <c:pt idx="12">
                  <c:v>4.3385490753911807E-2</c:v>
                </c:pt>
                <c:pt idx="13">
                  <c:v>5.0497866287339974E-2</c:v>
                </c:pt>
                <c:pt idx="14">
                  <c:v>1.422475106685633E-2</c:v>
                </c:pt>
                <c:pt idx="15">
                  <c:v>6.8990042674253196E-2</c:v>
                </c:pt>
                <c:pt idx="16">
                  <c:v>1.9914651493598862E-2</c:v>
                </c:pt>
                <c:pt idx="17">
                  <c:v>1.4935988620199146E-2</c:v>
                </c:pt>
                <c:pt idx="18">
                  <c:v>8.5348506401137988E-3</c:v>
                </c:pt>
                <c:pt idx="19">
                  <c:v>5.6899004267425323E-3</c:v>
                </c:pt>
                <c:pt idx="20">
                  <c:v>6.4011379800853483E-3</c:v>
                </c:pt>
              </c:numCache>
            </c:numRef>
          </c:val>
          <c:extLst>
            <c:ext xmlns:c16="http://schemas.microsoft.com/office/drawing/2014/chart" uri="{C3380CC4-5D6E-409C-BE32-E72D297353CC}">
              <c16:uniqueId val="{00000016-D7FD-4744-B386-0B4119DE4981}"/>
            </c:ext>
          </c:extLst>
        </c:ser>
        <c:dLbls>
          <c:dLblPos val="ctr"/>
          <c:showLegendKey val="0"/>
          <c:showVal val="1"/>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valAx>
      <c:spPr>
        <a:noFill/>
        <a:ln>
          <a:solidFill>
            <a:schemeClr val="bg1">
              <a:lumMod val="50000"/>
            </a:schemeClr>
          </a:solidFill>
        </a:ln>
        <a:effectLst/>
      </c:spPr>
    </c:plotArea>
    <c:legend>
      <c:legendPos val="r"/>
      <c:layout>
        <c:manualLayout>
          <c:xMode val="edge"/>
          <c:yMode val="edge"/>
          <c:x val="0.60362024238828793"/>
          <c:y val="0.77208388888888901"/>
          <c:w val="0.30576149989064244"/>
          <c:h val="9.580981481481482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主な事業のカテゴリ</a:t>
            </a:r>
          </a:p>
        </c:rich>
      </c:tx>
      <c:layout>
        <c:manualLayout>
          <c:xMode val="edge"/>
          <c:yMode val="edge"/>
          <c:x val="0.29518888888888889"/>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989481481481484"/>
          <c:y val="0.23443838383838386"/>
          <c:w val="0.49374074074074065"/>
          <c:h val="0.7186136363636364"/>
        </c:manualLayout>
      </c:layout>
      <c:barChart>
        <c:barDir val="bar"/>
        <c:grouping val="stacked"/>
        <c:varyColors val="0"/>
        <c:ser>
          <c:idx val="1"/>
          <c:order val="0"/>
          <c:tx>
            <c:strRef>
              <c:f>'[12]Q4.主な事業のカテゴリと適応分野（従業員数別）'!$M$6</c:f>
              <c:strCache>
                <c:ptCount val="1"/>
                <c:pt idx="0">
                  <c:v>20人以下 (N=128)</c:v>
                </c:pt>
              </c:strCache>
            </c:strRef>
          </c:tx>
          <c:spPr>
            <a:solidFill>
              <a:srgbClr val="99CCFF"/>
            </a:solidFill>
            <a:ln>
              <a:solidFill>
                <a:sysClr val="windowText" lastClr="000000"/>
              </a:solidFill>
            </a:ln>
            <a:effectLst/>
          </c:spPr>
          <c:invertIfNegative val="0"/>
          <c:cat>
            <c:strRef>
              <c:f>'[12]Q4.主な事業のカテゴリと適応分野（従業員数別）'!$L$9:$L$16</c:f>
              <c:strCache>
                <c:ptCount val="8"/>
                <c:pt idx="0">
                  <c:v>工業制御／FA機器／産業機器</c:v>
                </c:pt>
                <c:pt idx="1">
                  <c:v>業務用端末機器</c:v>
                </c:pt>
                <c:pt idx="2">
                  <c:v>運輸機器／建設機器</c:v>
                </c:pt>
                <c:pt idx="3">
                  <c:v>設備機器</c:v>
                </c:pt>
                <c:pt idx="4">
                  <c:v>個人用情報機器</c:v>
                </c:pt>
                <c:pt idx="5">
                  <c:v>医療機器</c:v>
                </c:pt>
                <c:pt idx="6">
                  <c:v>AV機器／家電機器</c:v>
                </c:pt>
                <c:pt idx="7">
                  <c:v>その他</c:v>
                </c:pt>
              </c:strCache>
            </c:strRef>
          </c:cat>
          <c:val>
            <c:numRef>
              <c:f>'[12]Q4.主な事業のカテゴリと適応分野（従業員数別）'!$M$9:$M$16</c:f>
              <c:numCache>
                <c:formatCode>General</c:formatCode>
                <c:ptCount val="8"/>
                <c:pt idx="0">
                  <c:v>0.14285714285714285</c:v>
                </c:pt>
                <c:pt idx="1">
                  <c:v>6.95970695970696E-2</c:v>
                </c:pt>
                <c:pt idx="2">
                  <c:v>6.2271062271062272E-2</c:v>
                </c:pt>
                <c:pt idx="3">
                  <c:v>5.8608058608058608E-2</c:v>
                </c:pt>
                <c:pt idx="4">
                  <c:v>6.5934065934065936E-2</c:v>
                </c:pt>
                <c:pt idx="5">
                  <c:v>5.128205128205128E-2</c:v>
                </c:pt>
                <c:pt idx="6">
                  <c:v>2.9304029304029304E-2</c:v>
                </c:pt>
                <c:pt idx="7">
                  <c:v>0.11721611721611722</c:v>
                </c:pt>
              </c:numCache>
            </c:numRef>
          </c:val>
          <c:extLst>
            <c:ext xmlns:c16="http://schemas.microsoft.com/office/drawing/2014/chart" uri="{C3380CC4-5D6E-409C-BE32-E72D297353CC}">
              <c16:uniqueId val="{00000000-C65C-4AFF-A0B1-578FCE4EB80C}"/>
            </c:ext>
          </c:extLst>
        </c:ser>
        <c:ser>
          <c:idx val="0"/>
          <c:order val="1"/>
          <c:tx>
            <c:strRef>
              <c:f>'[12]Q4.主な事業のカテゴリと適応分野（従業員数別）'!$N$6</c:f>
              <c:strCache>
                <c:ptCount val="1"/>
                <c:pt idx="0">
                  <c:v>21人以上100人以下 (N=104)</c:v>
                </c:pt>
              </c:strCache>
            </c:strRef>
          </c:tx>
          <c:spPr>
            <a:solidFill>
              <a:schemeClr val="accent6">
                <a:lumMod val="60000"/>
                <a:lumOff val="40000"/>
              </a:schemeClr>
            </a:solidFill>
            <a:ln>
              <a:solidFill>
                <a:sysClr val="windowText" lastClr="000000"/>
              </a:solidFill>
            </a:ln>
            <a:effectLst/>
          </c:spPr>
          <c:invertIfNegative val="0"/>
          <c:cat>
            <c:strRef>
              <c:f>'[12]Q4.主な事業のカテゴリと適応分野（従業員数別）'!$L$9:$L$16</c:f>
              <c:strCache>
                <c:ptCount val="8"/>
                <c:pt idx="0">
                  <c:v>工業制御／FA機器／産業機器</c:v>
                </c:pt>
                <c:pt idx="1">
                  <c:v>業務用端末機器</c:v>
                </c:pt>
                <c:pt idx="2">
                  <c:v>運輸機器／建設機器</c:v>
                </c:pt>
                <c:pt idx="3">
                  <c:v>設備機器</c:v>
                </c:pt>
                <c:pt idx="4">
                  <c:v>個人用情報機器</c:v>
                </c:pt>
                <c:pt idx="5">
                  <c:v>医療機器</c:v>
                </c:pt>
                <c:pt idx="6">
                  <c:v>AV機器／家電機器</c:v>
                </c:pt>
                <c:pt idx="7">
                  <c:v>その他</c:v>
                </c:pt>
              </c:strCache>
            </c:strRef>
          </c:cat>
          <c:val>
            <c:numRef>
              <c:f>'[12]Q4.主な事業のカテゴリと適応分野（従業員数別）'!$N$9:$N$16</c:f>
              <c:numCache>
                <c:formatCode>General</c:formatCode>
                <c:ptCount val="8"/>
                <c:pt idx="0">
                  <c:v>0.12087912087912088</c:v>
                </c:pt>
                <c:pt idx="1">
                  <c:v>8.7912087912087919E-2</c:v>
                </c:pt>
                <c:pt idx="2">
                  <c:v>8.7912087912087919E-2</c:v>
                </c:pt>
                <c:pt idx="3">
                  <c:v>5.4945054945054944E-2</c:v>
                </c:pt>
                <c:pt idx="4">
                  <c:v>4.0293040293040296E-2</c:v>
                </c:pt>
                <c:pt idx="5">
                  <c:v>4.7619047619047616E-2</c:v>
                </c:pt>
                <c:pt idx="6">
                  <c:v>3.6630036630036632E-2</c:v>
                </c:pt>
                <c:pt idx="7">
                  <c:v>7.3260073260073263E-2</c:v>
                </c:pt>
              </c:numCache>
            </c:numRef>
          </c:val>
          <c:extLst>
            <c:ext xmlns:c16="http://schemas.microsoft.com/office/drawing/2014/chart" uri="{C3380CC4-5D6E-409C-BE32-E72D297353CC}">
              <c16:uniqueId val="{00000001-C65C-4AFF-A0B1-578FCE4EB80C}"/>
            </c:ext>
          </c:extLst>
        </c:ser>
        <c:ser>
          <c:idx val="2"/>
          <c:order val="2"/>
          <c:tx>
            <c:strRef>
              <c:f>'[12]Q4.主な事業のカテゴリと適応分野（従業員数別）'!$O$6</c:f>
              <c:strCache>
                <c:ptCount val="1"/>
                <c:pt idx="0">
                  <c:v>101人以上 (N=41)</c:v>
                </c:pt>
              </c:strCache>
            </c:strRef>
          </c:tx>
          <c:spPr>
            <a:solidFill>
              <a:srgbClr val="FFC000"/>
            </a:solidFill>
            <a:ln>
              <a:solidFill>
                <a:sysClr val="windowText" lastClr="000000"/>
              </a:solidFill>
            </a:ln>
            <a:effectLst/>
          </c:spPr>
          <c:invertIfNegative val="0"/>
          <c:cat>
            <c:strRef>
              <c:f>'[12]Q4.主な事業のカテゴリと適応分野（従業員数別）'!$L$9:$L$16</c:f>
              <c:strCache>
                <c:ptCount val="8"/>
                <c:pt idx="0">
                  <c:v>工業制御／FA機器／産業機器</c:v>
                </c:pt>
                <c:pt idx="1">
                  <c:v>業務用端末機器</c:v>
                </c:pt>
                <c:pt idx="2">
                  <c:v>運輸機器／建設機器</c:v>
                </c:pt>
                <c:pt idx="3">
                  <c:v>設備機器</c:v>
                </c:pt>
                <c:pt idx="4">
                  <c:v>個人用情報機器</c:v>
                </c:pt>
                <c:pt idx="5">
                  <c:v>医療機器</c:v>
                </c:pt>
                <c:pt idx="6">
                  <c:v>AV機器／家電機器</c:v>
                </c:pt>
                <c:pt idx="7">
                  <c:v>その他</c:v>
                </c:pt>
              </c:strCache>
            </c:strRef>
          </c:cat>
          <c:val>
            <c:numRef>
              <c:f>'[12]Q4.主な事業のカテゴリと適応分野（従業員数別）'!$O$9:$O$16</c:f>
              <c:numCache>
                <c:formatCode>General</c:formatCode>
                <c:ptCount val="8"/>
                <c:pt idx="0">
                  <c:v>5.4945054945054944E-2</c:v>
                </c:pt>
                <c:pt idx="1">
                  <c:v>3.6630036630036632E-2</c:v>
                </c:pt>
                <c:pt idx="2">
                  <c:v>2.564102564102564E-2</c:v>
                </c:pt>
                <c:pt idx="3">
                  <c:v>2.9304029304029304E-2</c:v>
                </c:pt>
                <c:pt idx="4">
                  <c:v>2.9304029304029304E-2</c:v>
                </c:pt>
                <c:pt idx="5">
                  <c:v>2.197802197802198E-2</c:v>
                </c:pt>
                <c:pt idx="6">
                  <c:v>1.4652014652014652E-2</c:v>
                </c:pt>
                <c:pt idx="7">
                  <c:v>2.9304029304029304E-2</c:v>
                </c:pt>
              </c:numCache>
            </c:numRef>
          </c:val>
          <c:extLst>
            <c:ext xmlns:c16="http://schemas.microsoft.com/office/drawing/2014/chart" uri="{C3380CC4-5D6E-409C-BE32-E72D297353CC}">
              <c16:uniqueId val="{00000002-C65C-4AFF-A0B1-578FCE4EB80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'Q22B.C.重要な技術(現在、将来)'!$K$2</c:f>
          <c:strCache>
            <c:ptCount val="1"/>
            <c:pt idx="0">
              <c:v>将来、強化／新たに獲得したい技術</c:v>
            </c:pt>
          </c:strCache>
        </c:strRef>
      </c:tx>
      <c:layout>
        <c:manualLayout>
          <c:xMode val="edge"/>
          <c:yMode val="edge"/>
          <c:x val="0.3410670819503280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73917624521073"/>
          <c:y val="0.10766351851851852"/>
          <c:w val="0.46845709219858161"/>
          <c:h val="0.85151130952380949"/>
        </c:manualLayout>
      </c:layout>
      <c:barChart>
        <c:barDir val="bar"/>
        <c:grouping val="stacked"/>
        <c:varyColors val="0"/>
        <c:ser>
          <c:idx val="0"/>
          <c:order val="0"/>
          <c:tx>
            <c:strRef>
              <c:f>'Q22B.C.重要な技術(現在、将来)'!$Q$77</c:f>
              <c:strCache>
                <c:ptCount val="1"/>
                <c:pt idx="0">
                  <c:v>1番目　(N=1409)</c:v>
                </c:pt>
              </c:strCache>
            </c:strRef>
          </c:tx>
          <c:spPr>
            <a:solidFill>
              <a:srgbClr val="FF9966"/>
            </a:solidFill>
            <a:ln>
              <a:solidFill>
                <a:schemeClr val="tx1"/>
              </a:solidFill>
            </a:ln>
            <a:effectLst/>
          </c:spPr>
          <c:invertIfNegative val="0"/>
          <c:dLbls>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31-4F49-B07F-86F261CE2018}"/>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31-4F49-B07F-86F261CE2018}"/>
                </c:ext>
              </c:extLst>
            </c:dLbl>
            <c:dLbl>
              <c:idx val="14"/>
              <c:layout>
                <c:manualLayout>
                  <c:x val="-1.8929501915708812E-2"/>
                  <c:y val="-1.64629629629629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31-4F49-B07F-86F261CE2018}"/>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31-4F49-B07F-86F261CE2018}"/>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AC-4D53-8E36-BF1573E2EFA8}"/>
                </c:ext>
              </c:extLst>
            </c:dLbl>
            <c:dLbl>
              <c:idx val="17"/>
              <c:delete val="1"/>
              <c:extLst>
                <c:ext xmlns:c15="http://schemas.microsoft.com/office/drawing/2012/chart" uri="{CE6537A1-D6FC-4f65-9D91-7224C49458BB}"/>
                <c:ext xmlns:c16="http://schemas.microsoft.com/office/drawing/2014/chart" uri="{C3380CC4-5D6E-409C-BE32-E72D297353CC}">
                  <c16:uniqueId val="{00000004-F7AC-4D53-8E36-BF1573E2EFA8}"/>
                </c:ext>
              </c:extLst>
            </c:dLbl>
            <c:dLbl>
              <c:idx val="18"/>
              <c:delete val="1"/>
              <c:extLst>
                <c:ext xmlns:c15="http://schemas.microsoft.com/office/drawing/2012/chart" uri="{CE6537A1-D6FC-4f65-9D91-7224C49458BB}"/>
                <c:ext xmlns:c16="http://schemas.microsoft.com/office/drawing/2014/chart" uri="{C3380CC4-5D6E-409C-BE32-E72D297353CC}">
                  <c16:uniqueId val="{00000005-F7AC-4D53-8E36-BF1573E2EFA8}"/>
                </c:ext>
              </c:extLst>
            </c:dLbl>
            <c:dLbl>
              <c:idx val="19"/>
              <c:delete val="1"/>
              <c:extLst>
                <c:ext xmlns:c15="http://schemas.microsoft.com/office/drawing/2012/chart" uri="{CE6537A1-D6FC-4f65-9D91-7224C49458BB}"/>
                <c:ext xmlns:c16="http://schemas.microsoft.com/office/drawing/2014/chart" uri="{C3380CC4-5D6E-409C-BE32-E72D297353CC}">
                  <c16:uniqueId val="{00000006-F7AC-4D53-8E36-BF1573E2EFA8}"/>
                </c:ext>
              </c:extLst>
            </c:dLbl>
            <c:dLbl>
              <c:idx val="20"/>
              <c:delete val="1"/>
              <c:extLst>
                <c:ext xmlns:c15="http://schemas.microsoft.com/office/drawing/2012/chart" uri="{CE6537A1-D6FC-4f65-9D91-7224C49458BB}"/>
                <c:ext xmlns:c16="http://schemas.microsoft.com/office/drawing/2014/chart" uri="{C3380CC4-5D6E-409C-BE32-E72D297353CC}">
                  <c16:uniqueId val="{00000007-F7AC-4D53-8E36-BF1573E2EFA8}"/>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'Q22B.C.重要な技術(現在、将来)'!$P$78:$P$98</c:f>
              <c:strCache>
                <c:ptCount val="21"/>
                <c:pt idx="0">
                  <c:v>AI（機械学習、ディープラーニング等）技術（n=646）</c:v>
                </c:pt>
                <c:pt idx="1">
                  <c:v>IoTシステム構築技術（n=383）</c:v>
                </c:pt>
                <c:pt idx="2">
                  <c:v>システムズエンジニアリング技術（システム思考・デザイン思考を含む）（n=282）</c:v>
                </c:pt>
                <c:pt idx="3">
                  <c:v>ビッグデータの収集・分析・解析技術（n=377）</c:v>
                </c:pt>
                <c:pt idx="4">
                  <c:v>デバイス技術（n=140）</c:v>
                </c:pt>
                <c:pt idx="5">
                  <c:v>画像・音声認識技術／合成技術（n=196）</c:v>
                </c:pt>
                <c:pt idx="6">
                  <c:v>無線通信・ネットワーク技術（n=201）</c:v>
                </c:pt>
                <c:pt idx="7">
                  <c:v>センサ技術（n=174）</c:v>
                </c:pt>
                <c:pt idx="8">
                  <c:v>現実融合技術 (VR、AR、MR、SR等）（n=173）</c:v>
                </c:pt>
                <c:pt idx="9">
                  <c:v>リアルタイム制御技術（ロボット技術）（n=186）</c:v>
                </c:pt>
                <c:pt idx="10">
                  <c:v>セーフティ及びセキュリティ技術（n=223）</c:v>
                </c:pt>
                <c:pt idx="11">
                  <c:v>モデリング技術（制御、システム、ユーザ、データ等）（n=141）</c:v>
                </c:pt>
                <c:pt idx="12">
                  <c:v>エッジコンピューティング／フォグコンピューティング（n=98）</c:v>
                </c:pt>
                <c:pt idx="13">
                  <c:v>サーバ／ストレージ技術（管理・運用を含む）（n=123）</c:v>
                </c:pt>
                <c:pt idx="14">
                  <c:v>他の製品・システムとの接続を想定した検証技術（n=129）</c:v>
                </c:pt>
                <c:pt idx="15">
                  <c:v>アジャイル開発技術（n=112）</c:v>
                </c:pt>
                <c:pt idx="16">
                  <c:v>ヒューマンインタフェース技術（n=110）</c:v>
                </c:pt>
                <c:pt idx="17">
                  <c:v>ブロックチェーン技術（n=92）</c:v>
                </c:pt>
                <c:pt idx="18">
                  <c:v>アクチュエータ技術（n=54）</c:v>
                </c:pt>
                <c:pt idx="19">
                  <c:v>低遅延データ処理技術（n=45）</c:v>
                </c:pt>
                <c:pt idx="20">
                  <c:v>その他（n=42）</c:v>
                </c:pt>
              </c:strCache>
            </c:strRef>
          </c:cat>
          <c:val>
            <c:numRef>
              <c:f>'Q22B.C.重要な技術(現在、将来)'!$Q$78:$Q$98</c:f>
              <c:numCache>
                <c:formatCode>0.0%</c:formatCode>
                <c:ptCount val="21"/>
                <c:pt idx="0">
                  <c:v>0.22048364153627312</c:v>
                </c:pt>
                <c:pt idx="1">
                  <c:v>0.11450924608819346</c:v>
                </c:pt>
                <c:pt idx="2">
                  <c:v>8.321479374110953E-2</c:v>
                </c:pt>
                <c:pt idx="3">
                  <c:v>7.254623044096728E-2</c:v>
                </c:pt>
                <c:pt idx="4">
                  <c:v>5.8321479374110953E-2</c:v>
                </c:pt>
                <c:pt idx="5">
                  <c:v>5.2631578947368418E-2</c:v>
                </c:pt>
                <c:pt idx="6">
                  <c:v>5.1209103840682786E-2</c:v>
                </c:pt>
                <c:pt idx="7">
                  <c:v>4.7652916073968703E-2</c:v>
                </c:pt>
                <c:pt idx="8">
                  <c:v>4.4096728307254626E-2</c:v>
                </c:pt>
                <c:pt idx="9">
                  <c:v>4.2674253200568987E-2</c:v>
                </c:pt>
                <c:pt idx="10">
                  <c:v>3.4139402560455195E-2</c:v>
                </c:pt>
                <c:pt idx="11">
                  <c:v>3.4139402560455195E-2</c:v>
                </c:pt>
                <c:pt idx="12">
                  <c:v>2.0625889046941678E-2</c:v>
                </c:pt>
                <c:pt idx="13">
                  <c:v>1.9914651493598862E-2</c:v>
                </c:pt>
                <c:pt idx="14">
                  <c:v>1.9914651493598862E-2</c:v>
                </c:pt>
                <c:pt idx="15">
                  <c:v>1.5647226173541962E-2</c:v>
                </c:pt>
                <c:pt idx="16">
                  <c:v>1.2802275960170697E-2</c:v>
                </c:pt>
                <c:pt idx="17">
                  <c:v>1.2091038406827881E-2</c:v>
                </c:pt>
                <c:pt idx="18">
                  <c:v>1.0668563300142247E-2</c:v>
                </c:pt>
                <c:pt idx="19">
                  <c:v>9.2460881934566148E-3</c:v>
                </c:pt>
                <c:pt idx="20">
                  <c:v>2.5604551920341393E-2</c:v>
                </c:pt>
              </c:numCache>
            </c:numRef>
          </c:val>
          <c:extLst>
            <c:ext xmlns:c16="http://schemas.microsoft.com/office/drawing/2014/chart" uri="{C3380CC4-5D6E-409C-BE32-E72D297353CC}">
              <c16:uniqueId val="{00000008-F7AC-4D53-8E36-BF1573E2EFA8}"/>
            </c:ext>
          </c:extLst>
        </c:ser>
        <c:ser>
          <c:idx val="1"/>
          <c:order val="1"/>
          <c:tx>
            <c:strRef>
              <c:f>'Q22B.C.重要な技術(現在、将来)'!$R$77</c:f>
              <c:strCache>
                <c:ptCount val="1"/>
                <c:pt idx="0">
                  <c:v>2番目</c:v>
                </c:pt>
              </c:strCache>
            </c:strRef>
          </c:tx>
          <c:spPr>
            <a:solidFill>
              <a:srgbClr val="FFFF99"/>
            </a:solidFill>
            <a:ln>
              <a:solidFill>
                <a:schemeClr val="tx1"/>
              </a:solidFill>
            </a:ln>
            <a:effectLst/>
          </c:spPr>
          <c:invertIfNegative val="0"/>
          <c:dLbls>
            <c:dLbl>
              <c:idx val="4"/>
              <c:layout>
                <c:manualLayout>
                  <c:x val="0"/>
                  <c:y val="-1.528685185185185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785632183908049E-2"/>
                      <c:h val="2.6364259259259264E-2"/>
                    </c:manualLayout>
                  </c15:layout>
                </c:ext>
                <c:ext xmlns:c16="http://schemas.microsoft.com/office/drawing/2014/chart" uri="{C3380CC4-5D6E-409C-BE32-E72D297353CC}">
                  <c16:uniqueId val="{00000007-8B1D-4979-A1E3-E9B688DEA6D1}"/>
                </c:ext>
              </c:extLst>
            </c:dLbl>
            <c:dLbl>
              <c:idx val="16"/>
              <c:layout>
                <c:manualLayout>
                  <c:x val="4.7337164750957854E-3"/>
                  <c:y val="-1.4110925925925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AC-4D53-8E36-BF1573E2EFA8}"/>
                </c:ext>
              </c:extLst>
            </c:dLbl>
            <c:dLbl>
              <c:idx val="17"/>
              <c:delete val="1"/>
              <c:extLst>
                <c:ext xmlns:c15="http://schemas.microsoft.com/office/drawing/2012/chart" uri="{CE6537A1-D6FC-4f65-9D91-7224C49458BB}"/>
                <c:ext xmlns:c16="http://schemas.microsoft.com/office/drawing/2014/chart" uri="{C3380CC4-5D6E-409C-BE32-E72D297353CC}">
                  <c16:uniqueId val="{0000000A-F7AC-4D53-8E36-BF1573E2EFA8}"/>
                </c:ext>
              </c:extLst>
            </c:dLbl>
            <c:dLbl>
              <c:idx val="18"/>
              <c:delete val="1"/>
              <c:extLst>
                <c:ext xmlns:c15="http://schemas.microsoft.com/office/drawing/2012/chart" uri="{CE6537A1-D6FC-4f65-9D91-7224C49458BB}"/>
                <c:ext xmlns:c16="http://schemas.microsoft.com/office/drawing/2014/chart" uri="{C3380CC4-5D6E-409C-BE32-E72D297353CC}">
                  <c16:uniqueId val="{0000000B-F7AC-4D53-8E36-BF1573E2EFA8}"/>
                </c:ext>
              </c:extLst>
            </c:dLbl>
            <c:dLbl>
              <c:idx val="19"/>
              <c:delete val="1"/>
              <c:extLst>
                <c:ext xmlns:c15="http://schemas.microsoft.com/office/drawing/2012/chart" uri="{CE6537A1-D6FC-4f65-9D91-7224C49458BB}"/>
                <c:ext xmlns:c16="http://schemas.microsoft.com/office/drawing/2014/chart" uri="{C3380CC4-5D6E-409C-BE32-E72D297353CC}">
                  <c16:uniqueId val="{0000000C-F7AC-4D53-8E36-BF1573E2EFA8}"/>
                </c:ext>
              </c:extLst>
            </c:dLbl>
            <c:dLbl>
              <c:idx val="20"/>
              <c:delete val="1"/>
              <c:extLst>
                <c:ext xmlns:c15="http://schemas.microsoft.com/office/drawing/2012/chart" uri="{CE6537A1-D6FC-4f65-9D91-7224C49458BB}"/>
                <c:ext xmlns:c16="http://schemas.microsoft.com/office/drawing/2014/chart" uri="{C3380CC4-5D6E-409C-BE32-E72D297353CC}">
                  <c16:uniqueId val="{0000000D-F7AC-4D53-8E36-BF1573E2EFA8}"/>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'Q22B.C.重要な技術(現在、将来)'!$P$78:$P$98</c:f>
              <c:strCache>
                <c:ptCount val="21"/>
                <c:pt idx="0">
                  <c:v>AI（機械学習、ディープラーニング等）技術（n=646）</c:v>
                </c:pt>
                <c:pt idx="1">
                  <c:v>IoTシステム構築技術（n=383）</c:v>
                </c:pt>
                <c:pt idx="2">
                  <c:v>システムズエンジニアリング技術（システム思考・デザイン思考を含む）（n=282）</c:v>
                </c:pt>
                <c:pt idx="3">
                  <c:v>ビッグデータの収集・分析・解析技術（n=377）</c:v>
                </c:pt>
                <c:pt idx="4">
                  <c:v>デバイス技術（n=140）</c:v>
                </c:pt>
                <c:pt idx="5">
                  <c:v>画像・音声認識技術／合成技術（n=196）</c:v>
                </c:pt>
                <c:pt idx="6">
                  <c:v>無線通信・ネットワーク技術（n=201）</c:v>
                </c:pt>
                <c:pt idx="7">
                  <c:v>センサ技術（n=174）</c:v>
                </c:pt>
                <c:pt idx="8">
                  <c:v>現実融合技術 (VR、AR、MR、SR等）（n=173）</c:v>
                </c:pt>
                <c:pt idx="9">
                  <c:v>リアルタイム制御技術（ロボット技術）（n=186）</c:v>
                </c:pt>
                <c:pt idx="10">
                  <c:v>セーフティ及びセキュリティ技術（n=223）</c:v>
                </c:pt>
                <c:pt idx="11">
                  <c:v>モデリング技術（制御、システム、ユーザ、データ等）（n=141）</c:v>
                </c:pt>
                <c:pt idx="12">
                  <c:v>エッジコンピューティング／フォグコンピューティング（n=98）</c:v>
                </c:pt>
                <c:pt idx="13">
                  <c:v>サーバ／ストレージ技術（管理・運用を含む）（n=123）</c:v>
                </c:pt>
                <c:pt idx="14">
                  <c:v>他の製品・システムとの接続を想定した検証技術（n=129）</c:v>
                </c:pt>
                <c:pt idx="15">
                  <c:v>アジャイル開発技術（n=112）</c:v>
                </c:pt>
                <c:pt idx="16">
                  <c:v>ヒューマンインタフェース技術（n=110）</c:v>
                </c:pt>
                <c:pt idx="17">
                  <c:v>ブロックチェーン技術（n=92）</c:v>
                </c:pt>
                <c:pt idx="18">
                  <c:v>アクチュエータ技術（n=54）</c:v>
                </c:pt>
                <c:pt idx="19">
                  <c:v>低遅延データ処理技術（n=45）</c:v>
                </c:pt>
                <c:pt idx="20">
                  <c:v>その他（n=42）</c:v>
                </c:pt>
              </c:strCache>
            </c:strRef>
          </c:cat>
          <c:val>
            <c:numRef>
              <c:f>'Q22B.C.重要な技術(現在、将来)'!$R$78:$R$98</c:f>
              <c:numCache>
                <c:formatCode>0.0%</c:formatCode>
                <c:ptCount val="21"/>
                <c:pt idx="0">
                  <c:v>0.14082503556187767</c:v>
                </c:pt>
                <c:pt idx="1">
                  <c:v>9.2460881934566141E-2</c:v>
                </c:pt>
                <c:pt idx="2">
                  <c:v>5.1209103840682786E-2</c:v>
                </c:pt>
                <c:pt idx="3">
                  <c:v>0.11450924608819346</c:v>
                </c:pt>
                <c:pt idx="4">
                  <c:v>1.5647226173541962E-2</c:v>
                </c:pt>
                <c:pt idx="5">
                  <c:v>4.7652916073968703E-2</c:v>
                </c:pt>
                <c:pt idx="6">
                  <c:v>4.6230440967283071E-2</c:v>
                </c:pt>
                <c:pt idx="7">
                  <c:v>4.6230440967283071E-2</c:v>
                </c:pt>
                <c:pt idx="8">
                  <c:v>3.627311522048364E-2</c:v>
                </c:pt>
                <c:pt idx="9">
                  <c:v>5.0497866287339974E-2</c:v>
                </c:pt>
                <c:pt idx="10">
                  <c:v>5.7610241820768134E-2</c:v>
                </c:pt>
                <c:pt idx="11">
                  <c:v>4.3385490753911807E-2</c:v>
                </c:pt>
                <c:pt idx="12">
                  <c:v>2.6315789473684209E-2</c:v>
                </c:pt>
                <c:pt idx="13">
                  <c:v>3.6984352773826459E-2</c:v>
                </c:pt>
                <c:pt idx="14">
                  <c:v>2.5604551920341393E-2</c:v>
                </c:pt>
                <c:pt idx="15">
                  <c:v>2.7027027027027029E-2</c:v>
                </c:pt>
                <c:pt idx="16">
                  <c:v>1.849217638691323E-2</c:v>
                </c:pt>
                <c:pt idx="17">
                  <c:v>2.3470839260312945E-2</c:v>
                </c:pt>
                <c:pt idx="18">
                  <c:v>1.0668563300142247E-2</c:v>
                </c:pt>
                <c:pt idx="19">
                  <c:v>1.2091038406827881E-2</c:v>
                </c:pt>
                <c:pt idx="20">
                  <c:v>1.4224751066856331E-3</c:v>
                </c:pt>
              </c:numCache>
            </c:numRef>
          </c:val>
          <c:extLst>
            <c:ext xmlns:c16="http://schemas.microsoft.com/office/drawing/2014/chart" uri="{C3380CC4-5D6E-409C-BE32-E72D297353CC}">
              <c16:uniqueId val="{0000000E-F7AC-4D53-8E36-BF1573E2EFA8}"/>
            </c:ext>
          </c:extLst>
        </c:ser>
        <c:ser>
          <c:idx val="2"/>
          <c:order val="2"/>
          <c:tx>
            <c:strRef>
              <c:f>'Q22B.C.重要な技術(現在、将来)'!$S$77</c:f>
              <c:strCache>
                <c:ptCount val="1"/>
                <c:pt idx="0">
                  <c:v>3番目</c:v>
                </c:pt>
              </c:strCache>
            </c:strRef>
          </c:tx>
          <c:spPr>
            <a:solidFill>
              <a:srgbClr val="2E75B6"/>
            </a:solidFill>
            <a:ln>
              <a:solidFill>
                <a:schemeClr val="tx1"/>
              </a:solid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7.7125862068965517E-2"/>
                      <c:h val="5.0342407407407405E-2"/>
                    </c:manualLayout>
                  </c15:layout>
                </c:ext>
                <c:ext xmlns:c16="http://schemas.microsoft.com/office/drawing/2014/chart" uri="{C3380CC4-5D6E-409C-BE32-E72D297353CC}">
                  <c16:uniqueId val="{0000000F-F7AC-4D53-8E36-BF1573E2EFA8}"/>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3.7528352490421447E-2"/>
                      <c:h val="3.3824814814814815E-2"/>
                    </c:manualLayout>
                  </c15:layout>
                </c:ext>
                <c:ext xmlns:c16="http://schemas.microsoft.com/office/drawing/2014/chart" uri="{C3380CC4-5D6E-409C-BE32-E72D297353CC}">
                  <c16:uniqueId val="{00000010-F7AC-4D53-8E36-BF1573E2EFA8}"/>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6.1435950033274601E-2"/>
                      <c:h val="5.5100627790324923E-2"/>
                    </c:manualLayout>
                  </c15:layout>
                </c:ext>
                <c:ext xmlns:c16="http://schemas.microsoft.com/office/drawing/2014/chart" uri="{C3380CC4-5D6E-409C-BE32-E72D297353CC}">
                  <c16:uniqueId val="{00000011-F7AC-4D53-8E36-BF1573E2EFA8}"/>
                </c:ext>
              </c:extLst>
            </c:dLbl>
            <c:dLbl>
              <c:idx val="11"/>
              <c:dLblPos val="ctr"/>
              <c:showLegendKey val="0"/>
              <c:showVal val="1"/>
              <c:showCatName val="0"/>
              <c:showSerName val="0"/>
              <c:showPercent val="0"/>
              <c:showBubbleSize val="0"/>
              <c:extLst>
                <c:ext xmlns:c15="http://schemas.microsoft.com/office/drawing/2012/chart" uri="{CE6537A1-D6FC-4f65-9D91-7224C49458BB}">
                  <c15:layout>
                    <c:manualLayout>
                      <c:w val="4.1919731800766281E-2"/>
                      <c:h val="3.8123518518518522E-2"/>
                    </c:manualLayout>
                  </c15:layout>
                </c:ext>
                <c:ext xmlns:c16="http://schemas.microsoft.com/office/drawing/2014/chart" uri="{C3380CC4-5D6E-409C-BE32-E72D297353CC}">
                  <c16:uniqueId val="{00000000-D831-4F49-B07F-86F261CE2018}"/>
                </c:ext>
              </c:extLst>
            </c:dLbl>
            <c:dLbl>
              <c:idx val="12"/>
              <c:dLblPos val="ctr"/>
              <c:showLegendKey val="0"/>
              <c:showVal val="1"/>
              <c:showCatName val="0"/>
              <c:showSerName val="0"/>
              <c:showPercent val="0"/>
              <c:showBubbleSize val="0"/>
              <c:extLst>
                <c:ext xmlns:c15="http://schemas.microsoft.com/office/drawing/2012/chart" uri="{CE6537A1-D6FC-4f65-9D91-7224C49458BB}">
                  <c15:layout>
                    <c:manualLayout>
                      <c:w val="4.1919731800766281E-2"/>
                      <c:h val="3.8123518518518522E-2"/>
                    </c:manualLayout>
                  </c15:layout>
                </c:ext>
                <c:ext xmlns:c16="http://schemas.microsoft.com/office/drawing/2014/chart" uri="{C3380CC4-5D6E-409C-BE32-E72D297353CC}">
                  <c16:uniqueId val="{00000001-D831-4F49-B07F-86F261CE2018}"/>
                </c:ext>
              </c:extLst>
            </c:dLbl>
            <c:dLbl>
              <c:idx val="13"/>
              <c:layout>
                <c:manualLayout>
                  <c:x val="3.6494252873563188E-3"/>
                  <c:y val="-2.351851851851851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4352681992337162E-2"/>
                      <c:h val="3.8123518518518522E-2"/>
                    </c:manualLayout>
                  </c15:layout>
                </c:ext>
                <c:ext xmlns:c16="http://schemas.microsoft.com/office/drawing/2014/chart" uri="{C3380CC4-5D6E-409C-BE32-E72D297353CC}">
                  <c16:uniqueId val="{00000006-D831-4F49-B07F-86F261CE2018}"/>
                </c:ext>
              </c:extLst>
            </c:dLbl>
            <c:dLbl>
              <c:idx val="17"/>
              <c:delete val="1"/>
              <c:extLst>
                <c:ext xmlns:c15="http://schemas.microsoft.com/office/drawing/2012/chart" uri="{CE6537A1-D6FC-4f65-9D91-7224C49458BB}"/>
                <c:ext xmlns:c16="http://schemas.microsoft.com/office/drawing/2014/chart" uri="{C3380CC4-5D6E-409C-BE32-E72D297353CC}">
                  <c16:uniqueId val="{00000013-F7AC-4D53-8E36-BF1573E2EFA8}"/>
                </c:ext>
              </c:extLst>
            </c:dLbl>
            <c:dLbl>
              <c:idx val="18"/>
              <c:delete val="1"/>
              <c:extLst>
                <c:ext xmlns:c15="http://schemas.microsoft.com/office/drawing/2012/chart" uri="{CE6537A1-D6FC-4f65-9D91-7224C49458BB}"/>
                <c:ext xmlns:c16="http://schemas.microsoft.com/office/drawing/2014/chart" uri="{C3380CC4-5D6E-409C-BE32-E72D297353CC}">
                  <c16:uniqueId val="{00000014-F7AC-4D53-8E36-BF1573E2EFA8}"/>
                </c:ext>
              </c:extLst>
            </c:dLbl>
            <c:dLbl>
              <c:idx val="19"/>
              <c:delete val="1"/>
              <c:extLst>
                <c:ext xmlns:c15="http://schemas.microsoft.com/office/drawing/2012/chart" uri="{CE6537A1-D6FC-4f65-9D91-7224C49458BB}"/>
                <c:ext xmlns:c16="http://schemas.microsoft.com/office/drawing/2014/chart" uri="{C3380CC4-5D6E-409C-BE32-E72D297353CC}">
                  <c16:uniqueId val="{00000015-F7AC-4D53-8E36-BF1573E2EFA8}"/>
                </c:ext>
              </c:extLst>
            </c:dLbl>
            <c:dLbl>
              <c:idx val="20"/>
              <c:delete val="1"/>
              <c:extLst>
                <c:ext xmlns:c15="http://schemas.microsoft.com/office/drawing/2012/chart" uri="{CE6537A1-D6FC-4f65-9D91-7224C49458BB}"/>
                <c:ext xmlns:c16="http://schemas.microsoft.com/office/drawing/2014/chart" uri="{C3380CC4-5D6E-409C-BE32-E72D297353CC}">
                  <c16:uniqueId val="{00000016-F7AC-4D53-8E36-BF1573E2EFA8}"/>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'Q22B.C.重要な技術(現在、将来)'!$P$78:$P$98</c:f>
              <c:strCache>
                <c:ptCount val="21"/>
                <c:pt idx="0">
                  <c:v>AI（機械学習、ディープラーニング等）技術（n=646）</c:v>
                </c:pt>
                <c:pt idx="1">
                  <c:v>IoTシステム構築技術（n=383）</c:v>
                </c:pt>
                <c:pt idx="2">
                  <c:v>システムズエンジニアリング技術（システム思考・デザイン思考を含む）（n=282）</c:v>
                </c:pt>
                <c:pt idx="3">
                  <c:v>ビッグデータの収集・分析・解析技術（n=377）</c:v>
                </c:pt>
                <c:pt idx="4">
                  <c:v>デバイス技術（n=140）</c:v>
                </c:pt>
                <c:pt idx="5">
                  <c:v>画像・音声認識技術／合成技術（n=196）</c:v>
                </c:pt>
                <c:pt idx="6">
                  <c:v>無線通信・ネットワーク技術（n=201）</c:v>
                </c:pt>
                <c:pt idx="7">
                  <c:v>センサ技術（n=174）</c:v>
                </c:pt>
                <c:pt idx="8">
                  <c:v>現実融合技術 (VR、AR、MR、SR等）（n=173）</c:v>
                </c:pt>
                <c:pt idx="9">
                  <c:v>リアルタイム制御技術（ロボット技術）（n=186）</c:v>
                </c:pt>
                <c:pt idx="10">
                  <c:v>セーフティ及びセキュリティ技術（n=223）</c:v>
                </c:pt>
                <c:pt idx="11">
                  <c:v>モデリング技術（制御、システム、ユーザ、データ等）（n=141）</c:v>
                </c:pt>
                <c:pt idx="12">
                  <c:v>エッジコンピューティング／フォグコンピューティング（n=98）</c:v>
                </c:pt>
                <c:pt idx="13">
                  <c:v>サーバ／ストレージ技術（管理・運用を含む）（n=123）</c:v>
                </c:pt>
                <c:pt idx="14">
                  <c:v>他の製品・システムとの接続を想定した検証技術（n=129）</c:v>
                </c:pt>
                <c:pt idx="15">
                  <c:v>アジャイル開発技術（n=112）</c:v>
                </c:pt>
                <c:pt idx="16">
                  <c:v>ヒューマンインタフェース技術（n=110）</c:v>
                </c:pt>
                <c:pt idx="17">
                  <c:v>ブロックチェーン技術（n=92）</c:v>
                </c:pt>
                <c:pt idx="18">
                  <c:v>アクチュエータ技術（n=54）</c:v>
                </c:pt>
                <c:pt idx="19">
                  <c:v>低遅延データ処理技術（n=45）</c:v>
                </c:pt>
                <c:pt idx="20">
                  <c:v>その他（n=42）</c:v>
                </c:pt>
              </c:strCache>
            </c:strRef>
          </c:cat>
          <c:val>
            <c:numRef>
              <c:f>'Q22B.C.重要な技術(現在、将来)'!$S$78:$S$98</c:f>
              <c:numCache>
                <c:formatCode>0.0%</c:formatCode>
                <c:ptCount val="21"/>
                <c:pt idx="0">
                  <c:v>9.8150782361308683E-2</c:v>
                </c:pt>
                <c:pt idx="1">
                  <c:v>6.5433854907539113E-2</c:v>
                </c:pt>
                <c:pt idx="2">
                  <c:v>6.6145092460881932E-2</c:v>
                </c:pt>
                <c:pt idx="3">
                  <c:v>8.1081081081081086E-2</c:v>
                </c:pt>
                <c:pt idx="4">
                  <c:v>2.5604551920341393E-2</c:v>
                </c:pt>
                <c:pt idx="5">
                  <c:v>3.9118065433854911E-2</c:v>
                </c:pt>
                <c:pt idx="6">
                  <c:v>4.5519203413940258E-2</c:v>
                </c:pt>
                <c:pt idx="7">
                  <c:v>2.9871977240398292E-2</c:v>
                </c:pt>
                <c:pt idx="8">
                  <c:v>4.2674253200568987E-2</c:v>
                </c:pt>
                <c:pt idx="9">
                  <c:v>3.9118065433854911E-2</c:v>
                </c:pt>
                <c:pt idx="10">
                  <c:v>6.6856330014224752E-2</c:v>
                </c:pt>
                <c:pt idx="11">
                  <c:v>2.2759601706970129E-2</c:v>
                </c:pt>
                <c:pt idx="12">
                  <c:v>2.2759601706970129E-2</c:v>
                </c:pt>
                <c:pt idx="13">
                  <c:v>3.0583214793741108E-2</c:v>
                </c:pt>
                <c:pt idx="14">
                  <c:v>4.6230440967283071E-2</c:v>
                </c:pt>
                <c:pt idx="15">
                  <c:v>3.6984352773826459E-2</c:v>
                </c:pt>
                <c:pt idx="16">
                  <c:v>4.694167852062589E-2</c:v>
                </c:pt>
                <c:pt idx="17">
                  <c:v>2.9871977240398292E-2</c:v>
                </c:pt>
                <c:pt idx="18">
                  <c:v>1.7069701280227598E-2</c:v>
                </c:pt>
                <c:pt idx="19">
                  <c:v>1.0668563300142247E-2</c:v>
                </c:pt>
                <c:pt idx="20">
                  <c:v>2.8449502133712661E-3</c:v>
                </c:pt>
              </c:numCache>
            </c:numRef>
          </c:val>
          <c:extLst>
            <c:ext xmlns:c16="http://schemas.microsoft.com/office/drawing/2014/chart" uri="{C3380CC4-5D6E-409C-BE32-E72D297353CC}">
              <c16:uniqueId val="{00000017-F7AC-4D53-8E36-BF1573E2EFA8}"/>
            </c:ext>
          </c:extLst>
        </c:ser>
        <c:dLbls>
          <c:dLblPos val="ctr"/>
          <c:showLegendKey val="0"/>
          <c:showVal val="1"/>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majorUnit val="0.1"/>
      </c:valAx>
      <c:spPr>
        <a:noFill/>
        <a:ln>
          <a:solidFill>
            <a:schemeClr val="bg1">
              <a:lumMod val="50000"/>
            </a:schemeClr>
          </a:solidFill>
        </a:ln>
        <a:effectLst/>
      </c:spPr>
    </c:plotArea>
    <c:legend>
      <c:legendPos val="r"/>
      <c:layout>
        <c:manualLayout>
          <c:xMode val="edge"/>
          <c:yMode val="edge"/>
          <c:x val="0.6397403774686905"/>
          <c:y val="0.7791394097222224"/>
          <c:w val="0.29540833967923374"/>
          <c:h val="0.10051351851851852"/>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5048852657004834"/>
        </c:manualLayout>
      </c:layout>
      <c:barChart>
        <c:barDir val="bar"/>
        <c:grouping val="stacked"/>
        <c:varyColors val="0"/>
        <c:ser>
          <c:idx val="0"/>
          <c:order val="0"/>
          <c:tx>
            <c:strRef>
              <c:f>'Q22B.現在重要な技術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2A8-4BD3-9CE0-BB3C83D836C6}"/>
                </c:ext>
              </c:extLst>
            </c:dLbl>
            <c:dLbl>
              <c:idx val="5"/>
              <c:delete val="1"/>
              <c:extLst>
                <c:ext xmlns:c15="http://schemas.microsoft.com/office/drawing/2012/chart" uri="{CE6537A1-D6FC-4f65-9D91-7224C49458BB}"/>
                <c:ext xmlns:c16="http://schemas.microsoft.com/office/drawing/2014/chart" uri="{C3380CC4-5D6E-409C-BE32-E72D297353CC}">
                  <c16:uniqueId val="{00000001-42A8-4BD3-9CE0-BB3C83D836C6}"/>
                </c:ext>
              </c:extLst>
            </c:dLbl>
            <c:dLbl>
              <c:idx val="10"/>
              <c:delete val="1"/>
              <c:extLst>
                <c:ext xmlns:c15="http://schemas.microsoft.com/office/drawing/2012/chart" uri="{CE6537A1-D6FC-4f65-9D91-7224C49458BB}"/>
                <c:ext xmlns:c16="http://schemas.microsoft.com/office/drawing/2014/chart" uri="{C3380CC4-5D6E-409C-BE32-E72D297353CC}">
                  <c16:uniqueId val="{00000002-42A8-4BD3-9CE0-BB3C83D836C6}"/>
                </c:ext>
              </c:extLst>
            </c:dLbl>
            <c:dLbl>
              <c:idx val="15"/>
              <c:delete val="1"/>
              <c:extLst>
                <c:ext xmlns:c15="http://schemas.microsoft.com/office/drawing/2012/chart" uri="{CE6537A1-D6FC-4f65-9D91-7224C49458BB}"/>
                <c:ext xmlns:c16="http://schemas.microsoft.com/office/drawing/2014/chart" uri="{C3380CC4-5D6E-409C-BE32-E72D297353CC}">
                  <c16:uniqueId val="{00000003-42A8-4BD3-9CE0-BB3C83D836C6}"/>
                </c:ext>
              </c:extLst>
            </c:dLbl>
            <c:dLbl>
              <c:idx val="20"/>
              <c:delete val="1"/>
              <c:extLst>
                <c:ext xmlns:c15="http://schemas.microsoft.com/office/drawing/2012/chart" uri="{CE6537A1-D6FC-4f65-9D91-7224C49458BB}"/>
                <c:ext xmlns:c16="http://schemas.microsoft.com/office/drawing/2014/chart" uri="{C3380CC4-5D6E-409C-BE32-E72D297353CC}">
                  <c16:uniqueId val="{00000004-42A8-4BD3-9CE0-BB3C83D836C6}"/>
                </c:ext>
              </c:extLst>
            </c:dLbl>
            <c:dLbl>
              <c:idx val="25"/>
              <c:delete val="1"/>
              <c:extLst>
                <c:ext xmlns:c15="http://schemas.microsoft.com/office/drawing/2012/chart" uri="{CE6537A1-D6FC-4f65-9D91-7224C49458BB}"/>
                <c:ext xmlns:c16="http://schemas.microsoft.com/office/drawing/2014/chart" uri="{C3380CC4-5D6E-409C-BE32-E72D297353CC}">
                  <c16:uniqueId val="{00000005-42A8-4BD3-9CE0-BB3C83D836C6}"/>
                </c:ext>
              </c:extLst>
            </c:dLbl>
            <c:dLbl>
              <c:idx val="29"/>
              <c:delete val="1"/>
              <c:extLst>
                <c:ext xmlns:c15="http://schemas.microsoft.com/office/drawing/2012/chart" uri="{CE6537A1-D6FC-4f65-9D91-7224C49458BB}"/>
                <c:ext xmlns:c16="http://schemas.microsoft.com/office/drawing/2014/chart" uri="{C3380CC4-5D6E-409C-BE32-E72D297353CC}">
                  <c16:uniqueId val="{0000004E-42A8-4BD3-9CE0-BB3C83D836C6}"/>
                </c:ext>
              </c:extLst>
            </c:dLbl>
            <c:dLbl>
              <c:idx val="30"/>
              <c:delete val="1"/>
              <c:extLst>
                <c:ext xmlns:c15="http://schemas.microsoft.com/office/drawing/2012/chart" uri="{CE6537A1-D6FC-4f65-9D91-7224C49458BB}"/>
                <c:ext xmlns:c16="http://schemas.microsoft.com/office/drawing/2014/chart" uri="{C3380CC4-5D6E-409C-BE32-E72D297353CC}">
                  <c16:uniqueId val="{00000006-42A8-4BD3-9CE0-BB3C83D836C6}"/>
                </c:ext>
              </c:extLst>
            </c:dLbl>
            <c:dLbl>
              <c:idx val="35"/>
              <c:delete val="1"/>
              <c:extLst>
                <c:ext xmlns:c15="http://schemas.microsoft.com/office/drawing/2012/chart" uri="{CE6537A1-D6FC-4f65-9D91-7224C49458BB}"/>
                <c:ext xmlns:c16="http://schemas.microsoft.com/office/drawing/2014/chart" uri="{C3380CC4-5D6E-409C-BE32-E72D297353CC}">
                  <c16:uniqueId val="{00000007-42A8-4BD3-9CE0-BB3C83D836C6}"/>
                </c:ext>
              </c:extLst>
            </c:dLbl>
            <c:dLbl>
              <c:idx val="3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42A8-4BD3-9CE0-BB3C83D836C6}"/>
                </c:ext>
              </c:extLst>
            </c:dLbl>
            <c:dLbl>
              <c:idx val="40"/>
              <c:delete val="1"/>
              <c:extLst>
                <c:ext xmlns:c15="http://schemas.microsoft.com/office/drawing/2012/chart" uri="{CE6537A1-D6FC-4f65-9D91-7224C49458BB}"/>
                <c:ext xmlns:c16="http://schemas.microsoft.com/office/drawing/2014/chart" uri="{C3380CC4-5D6E-409C-BE32-E72D297353CC}">
                  <c16:uniqueId val="{00000008-42A8-4BD3-9CE0-BB3C83D836C6}"/>
                </c:ext>
              </c:extLst>
            </c:dLbl>
            <c:dLbl>
              <c:idx val="42"/>
              <c:delete val="1"/>
              <c:extLst>
                <c:ext xmlns:c15="http://schemas.microsoft.com/office/drawing/2012/chart" uri="{CE6537A1-D6FC-4f65-9D91-7224C49458BB}"/>
                <c:ext xmlns:c16="http://schemas.microsoft.com/office/drawing/2014/chart" uri="{C3380CC4-5D6E-409C-BE32-E72D297353CC}">
                  <c16:uniqueId val="{0000003F-42A8-4BD3-9CE0-BB3C83D836C6}"/>
                </c:ext>
              </c:extLst>
            </c:dLbl>
            <c:dLbl>
              <c:idx val="45"/>
              <c:delete val="1"/>
              <c:extLst>
                <c:ext xmlns:c15="http://schemas.microsoft.com/office/drawing/2012/chart" uri="{CE6537A1-D6FC-4f65-9D91-7224C49458BB}"/>
                <c:ext xmlns:c16="http://schemas.microsoft.com/office/drawing/2014/chart" uri="{C3380CC4-5D6E-409C-BE32-E72D297353CC}">
                  <c16:uniqueId val="{00000009-42A8-4BD3-9CE0-BB3C83D836C6}"/>
                </c:ext>
              </c:extLst>
            </c:dLbl>
            <c:dLbl>
              <c:idx val="4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42A8-4BD3-9CE0-BB3C83D836C6}"/>
                </c:ext>
              </c:extLst>
            </c:dLbl>
            <c:dLbl>
              <c:idx val="50"/>
              <c:delete val="1"/>
              <c:extLst>
                <c:ext xmlns:c15="http://schemas.microsoft.com/office/drawing/2012/chart" uri="{CE6537A1-D6FC-4f65-9D91-7224C49458BB}"/>
                <c:ext xmlns:c16="http://schemas.microsoft.com/office/drawing/2014/chart" uri="{C3380CC4-5D6E-409C-BE32-E72D297353CC}">
                  <c16:uniqueId val="{0000000A-42A8-4BD3-9CE0-BB3C83D836C6}"/>
                </c:ext>
              </c:extLst>
            </c:dLbl>
            <c:dLbl>
              <c:idx val="55"/>
              <c:delete val="1"/>
              <c:extLst>
                <c:ext xmlns:c15="http://schemas.microsoft.com/office/drawing/2012/chart" uri="{CE6537A1-D6FC-4f65-9D91-7224C49458BB}"/>
                <c:ext xmlns:c16="http://schemas.microsoft.com/office/drawing/2014/chart" uri="{C3380CC4-5D6E-409C-BE32-E72D297353CC}">
                  <c16:uniqueId val="{0000000B-42A8-4BD3-9CE0-BB3C83D836C6}"/>
                </c:ext>
              </c:extLst>
            </c:dLbl>
            <c:dLbl>
              <c:idx val="60"/>
              <c:delete val="1"/>
              <c:extLst>
                <c:ext xmlns:c15="http://schemas.microsoft.com/office/drawing/2012/chart" uri="{CE6537A1-D6FC-4f65-9D91-7224C49458BB}"/>
                <c:ext xmlns:c16="http://schemas.microsoft.com/office/drawing/2014/chart" uri="{C3380CC4-5D6E-409C-BE32-E72D297353CC}">
                  <c16:uniqueId val="{0000000C-42A8-4BD3-9CE0-BB3C83D836C6}"/>
                </c:ext>
              </c:extLst>
            </c:dLbl>
            <c:dLbl>
              <c:idx val="65"/>
              <c:delete val="1"/>
              <c:extLst>
                <c:ext xmlns:c15="http://schemas.microsoft.com/office/drawing/2012/chart" uri="{CE6537A1-D6FC-4f65-9D91-7224C49458BB}"/>
                <c:ext xmlns:c16="http://schemas.microsoft.com/office/drawing/2014/chart" uri="{C3380CC4-5D6E-409C-BE32-E72D297353CC}">
                  <c16:uniqueId val="{0000000D-42A8-4BD3-9CE0-BB3C83D836C6}"/>
                </c:ext>
              </c:extLst>
            </c:dLbl>
            <c:dLbl>
              <c:idx val="70"/>
              <c:delete val="1"/>
              <c:extLst>
                <c:ext xmlns:c15="http://schemas.microsoft.com/office/drawing/2012/chart" uri="{CE6537A1-D6FC-4f65-9D91-7224C49458BB}"/>
                <c:ext xmlns:c16="http://schemas.microsoft.com/office/drawing/2014/chart" uri="{C3380CC4-5D6E-409C-BE32-E72D297353CC}">
                  <c16:uniqueId val="{0000000E-42A8-4BD3-9CE0-BB3C83D836C6}"/>
                </c:ext>
              </c:extLst>
            </c:dLbl>
            <c:dLbl>
              <c:idx val="75"/>
              <c:delete val="1"/>
              <c:extLst>
                <c:ext xmlns:c15="http://schemas.microsoft.com/office/drawing/2012/chart" uri="{CE6537A1-D6FC-4f65-9D91-7224C49458BB}"/>
                <c:ext xmlns:c16="http://schemas.microsoft.com/office/drawing/2014/chart" uri="{C3380CC4-5D6E-409C-BE32-E72D297353CC}">
                  <c16:uniqueId val="{0000000F-42A8-4BD3-9CE0-BB3C83D836C6}"/>
                </c:ext>
              </c:extLst>
            </c:dLbl>
            <c:dLbl>
              <c:idx val="80"/>
              <c:delete val="1"/>
              <c:extLst>
                <c:ext xmlns:c15="http://schemas.microsoft.com/office/drawing/2012/chart" uri="{CE6537A1-D6FC-4f65-9D91-7224C49458BB}"/>
                <c:ext xmlns:c16="http://schemas.microsoft.com/office/drawing/2014/chart" uri="{C3380CC4-5D6E-409C-BE32-E72D297353CC}">
                  <c16:uniqueId val="{00000010-42A8-4BD3-9CE0-BB3C83D836C6}"/>
                </c:ext>
              </c:extLst>
            </c:dLbl>
            <c:dLbl>
              <c:idx val="85"/>
              <c:delete val="1"/>
              <c:extLst>
                <c:ext xmlns:c15="http://schemas.microsoft.com/office/drawing/2012/chart" uri="{CE6537A1-D6FC-4f65-9D91-7224C49458BB}"/>
                <c:ext xmlns:c16="http://schemas.microsoft.com/office/drawing/2014/chart" uri="{C3380CC4-5D6E-409C-BE32-E72D297353CC}">
                  <c16:uniqueId val="{00000011-42A8-4BD3-9CE0-BB3C83D836C6}"/>
                </c:ext>
              </c:extLst>
            </c:dLbl>
            <c:dLbl>
              <c:idx val="90"/>
              <c:delete val="1"/>
              <c:extLst>
                <c:ext xmlns:c15="http://schemas.microsoft.com/office/drawing/2012/chart" uri="{CE6537A1-D6FC-4f65-9D91-7224C49458BB}"/>
                <c:ext xmlns:c16="http://schemas.microsoft.com/office/drawing/2014/chart" uri="{C3380CC4-5D6E-409C-BE32-E72D297353CC}">
                  <c16:uniqueId val="{00000012-42A8-4BD3-9CE0-BB3C83D836C6}"/>
                </c:ext>
              </c:extLst>
            </c:dLbl>
            <c:dLbl>
              <c:idx val="95"/>
              <c:delete val="1"/>
              <c:extLst>
                <c:ext xmlns:c15="http://schemas.microsoft.com/office/drawing/2012/chart" uri="{CE6537A1-D6FC-4f65-9D91-7224C49458BB}"/>
                <c:ext xmlns:c16="http://schemas.microsoft.com/office/drawing/2014/chart" uri="{C3380CC4-5D6E-409C-BE32-E72D297353CC}">
                  <c16:uniqueId val="{00000013-42A8-4BD3-9CE0-BB3C83D836C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【ABCD】'!$R$7:$R$56</c:f>
              <c:strCache>
                <c:ptCount val="50"/>
                <c:pt idx="0">
                  <c:v>【 システムズエンジニアリング技術 】                </c:v>
                </c:pt>
                <c:pt idx="1">
                  <c:v>A.ユーザー企業（n=  69）</c:v>
                </c:pt>
                <c:pt idx="2">
                  <c:v>B.メーカー企業（n=125）</c:v>
                </c:pt>
                <c:pt idx="3">
                  <c:v>C.サブシステム提供企業（n=  80）</c:v>
                </c:pt>
                <c:pt idx="4">
                  <c:v>D.サービス提供企業（n=106）</c:v>
                </c:pt>
                <c:pt idx="5">
                  <c:v>【 IoTシステム構築技術 】                    </c:v>
                </c:pt>
                <c:pt idx="6">
                  <c:v>A.ユーザー企業（n=  87）</c:v>
                </c:pt>
                <c:pt idx="7">
                  <c:v>B.メーカー企業（n=132）</c:v>
                </c:pt>
                <c:pt idx="8">
                  <c:v>C.サブシステム提供企業（n=  73）</c:v>
                </c:pt>
                <c:pt idx="9">
                  <c:v>D.サービス提供企業（n=  64）</c:v>
                </c:pt>
                <c:pt idx="10">
                  <c:v>【 デバイス技術 】                         </c:v>
                </c:pt>
                <c:pt idx="11">
                  <c:v>A.ユーザー企業（n=  44）</c:v>
                </c:pt>
                <c:pt idx="12">
                  <c:v>B.メーカー企業（n=  79）</c:v>
                </c:pt>
                <c:pt idx="13">
                  <c:v>C.サブシステム提供企業（n=  44）</c:v>
                </c:pt>
                <c:pt idx="14">
                  <c:v>D.サービス提供企業（n=  27）</c:v>
                </c:pt>
                <c:pt idx="15">
                  <c:v>【 AI（機械学習、ディープラーニング等）技術 】          </c:v>
                </c:pt>
                <c:pt idx="16">
                  <c:v>A.ユーザー企業（n=  77）</c:v>
                </c:pt>
                <c:pt idx="17">
                  <c:v>B.メーカー企業（n=105）</c:v>
                </c:pt>
                <c:pt idx="18">
                  <c:v>C.サブシステム提供企業（n=  68）</c:v>
                </c:pt>
                <c:pt idx="19">
                  <c:v>D.サービス提供企業（n=  80）</c:v>
                </c:pt>
                <c:pt idx="20">
                  <c:v>【 無線通信・ネットワーク技術 】                  </c:v>
                </c:pt>
                <c:pt idx="21">
                  <c:v>A.ユーザー企業（n=  52）</c:v>
                </c:pt>
                <c:pt idx="22">
                  <c:v>B.メーカー企業（n=  99）</c:v>
                </c:pt>
                <c:pt idx="23">
                  <c:v>C.サブシステム提供企業（n=  66）</c:v>
                </c:pt>
                <c:pt idx="24">
                  <c:v>D.サービス提供企業（n=  42）</c:v>
                </c:pt>
                <c:pt idx="25">
                  <c:v>【 センサ技術 】                          </c:v>
                </c:pt>
                <c:pt idx="26">
                  <c:v>A.ユーザー企業（n=  48）</c:v>
                </c:pt>
                <c:pt idx="27">
                  <c:v>B.メーカー企業（n=104）</c:v>
                </c:pt>
                <c:pt idx="28">
                  <c:v>C.サブシステム提供企業（n=  33）</c:v>
                </c:pt>
                <c:pt idx="29">
                  <c:v>D.サービス提供企業（n=  19）</c:v>
                </c:pt>
                <c:pt idx="30">
                  <c:v>【 画像・音声認識技術／合成技術 】                 </c:v>
                </c:pt>
                <c:pt idx="31">
                  <c:v>A.ユーザー企業（n=  30）</c:v>
                </c:pt>
                <c:pt idx="32">
                  <c:v>B.メーカー企業（n=  44）</c:v>
                </c:pt>
                <c:pt idx="33">
                  <c:v>C.サブシステム提供企業（n=  39）</c:v>
                </c:pt>
                <c:pt idx="34">
                  <c:v>D.サービス提供企業（n=  28）</c:v>
                </c:pt>
                <c:pt idx="35">
                  <c:v>【 ビッグデータの収集・分析・解析技術 】              </c:v>
                </c:pt>
                <c:pt idx="36">
                  <c:v>A.ユーザー企業（n=  73）</c:v>
                </c:pt>
                <c:pt idx="37">
                  <c:v>B.メーカー企業（n=  60）</c:v>
                </c:pt>
                <c:pt idx="38">
                  <c:v>C.サブシステム提供企業（n=  29）</c:v>
                </c:pt>
                <c:pt idx="39">
                  <c:v>D.サービス提供企業（n=  46）</c:v>
                </c:pt>
                <c:pt idx="40">
                  <c:v>【 サーバ／ストレージ技術（管理・運用を含む） 】          </c:v>
                </c:pt>
                <c:pt idx="41">
                  <c:v>A.ユーザー企業（n=  57）</c:v>
                </c:pt>
                <c:pt idx="42">
                  <c:v>B.メーカー企業（n=  43）</c:v>
                </c:pt>
                <c:pt idx="43">
                  <c:v>C.サブシステム提供企業（n=  35）</c:v>
                </c:pt>
                <c:pt idx="44">
                  <c:v>D.サービス提供企業（n=  57）</c:v>
                </c:pt>
                <c:pt idx="45">
                  <c:v>【 リアルタイム制御技術（ロボット技術） 】             </c:v>
                </c:pt>
                <c:pt idx="46">
                  <c:v>A.ユーザー企業（n=  32）</c:v>
                </c:pt>
                <c:pt idx="47">
                  <c:v>B.メーカー企業（n=  45）</c:v>
                </c:pt>
                <c:pt idx="48">
                  <c:v>C.サブシステム提供企業（n=  32）</c:v>
                </c:pt>
                <c:pt idx="49">
                  <c:v>D.サービス提供企業（n=  22）</c:v>
                </c:pt>
              </c:strCache>
            </c:strRef>
          </c:cat>
          <c:val>
            <c:numRef>
              <c:f>'Q22B.現在重要な技術 【ABCD】'!$S$7:$S$56</c:f>
              <c:numCache>
                <c:formatCode>0.0%</c:formatCode>
                <c:ptCount val="50"/>
                <c:pt idx="0" formatCode="General">
                  <c:v>0</c:v>
                </c:pt>
                <c:pt idx="1">
                  <c:v>9.7719869706840393E-2</c:v>
                </c:pt>
                <c:pt idx="2">
                  <c:v>0.14987714987714987</c:v>
                </c:pt>
                <c:pt idx="3">
                  <c:v>0.14339622641509434</c:v>
                </c:pt>
                <c:pt idx="4">
                  <c:v>0.22800000000000001</c:v>
                </c:pt>
                <c:pt idx="5" formatCode="General">
                  <c:v>0</c:v>
                </c:pt>
                <c:pt idx="6">
                  <c:v>0.15309446254071662</c:v>
                </c:pt>
                <c:pt idx="7">
                  <c:v>0.10810810810810811</c:v>
                </c:pt>
                <c:pt idx="8">
                  <c:v>9.056603773584905E-2</c:v>
                </c:pt>
                <c:pt idx="9">
                  <c:v>0.11600000000000001</c:v>
                </c:pt>
                <c:pt idx="10" formatCode="General">
                  <c:v>0</c:v>
                </c:pt>
                <c:pt idx="11">
                  <c:v>9.4462540716612378E-2</c:v>
                </c:pt>
                <c:pt idx="12">
                  <c:v>9.8280098280098274E-2</c:v>
                </c:pt>
                <c:pt idx="13">
                  <c:v>0.10566037735849057</c:v>
                </c:pt>
                <c:pt idx="14">
                  <c:v>6.8000000000000005E-2</c:v>
                </c:pt>
                <c:pt idx="15" formatCode="General">
                  <c:v>0</c:v>
                </c:pt>
                <c:pt idx="16">
                  <c:v>6.1889250814332247E-2</c:v>
                </c:pt>
                <c:pt idx="17">
                  <c:v>0.10073710073710074</c:v>
                </c:pt>
                <c:pt idx="18">
                  <c:v>0.10943396226415095</c:v>
                </c:pt>
                <c:pt idx="19">
                  <c:v>0.104</c:v>
                </c:pt>
                <c:pt idx="20" formatCode="General">
                  <c:v>0</c:v>
                </c:pt>
                <c:pt idx="21">
                  <c:v>7.4918566775244305E-2</c:v>
                </c:pt>
                <c:pt idx="22">
                  <c:v>9.8280098280098274E-2</c:v>
                </c:pt>
                <c:pt idx="23">
                  <c:v>0.10943396226415095</c:v>
                </c:pt>
                <c:pt idx="24">
                  <c:v>7.1999999999999995E-2</c:v>
                </c:pt>
                <c:pt idx="25" formatCode="General">
                  <c:v>0</c:v>
                </c:pt>
                <c:pt idx="26">
                  <c:v>6.5146579804560262E-2</c:v>
                </c:pt>
                <c:pt idx="27">
                  <c:v>9.8280098280098274E-2</c:v>
                </c:pt>
                <c:pt idx="28">
                  <c:v>5.2830188679245285E-2</c:v>
                </c:pt>
                <c:pt idx="29">
                  <c:v>2.8000000000000001E-2</c:v>
                </c:pt>
                <c:pt idx="30" formatCode="General">
                  <c:v>0</c:v>
                </c:pt>
                <c:pt idx="31">
                  <c:v>4.2345276872964167E-2</c:v>
                </c:pt>
                <c:pt idx="32">
                  <c:v>5.4054054054054057E-2</c:v>
                </c:pt>
                <c:pt idx="33">
                  <c:v>6.7924528301886791E-2</c:v>
                </c:pt>
                <c:pt idx="34">
                  <c:v>4.3999999999999997E-2</c:v>
                </c:pt>
                <c:pt idx="35" formatCode="General">
                  <c:v>0</c:v>
                </c:pt>
                <c:pt idx="36">
                  <c:v>6.5146579804560262E-2</c:v>
                </c:pt>
                <c:pt idx="37">
                  <c:v>4.4226044226044224E-2</c:v>
                </c:pt>
                <c:pt idx="38">
                  <c:v>2.2641509433962263E-2</c:v>
                </c:pt>
                <c:pt idx="39">
                  <c:v>5.1999999999999998E-2</c:v>
                </c:pt>
                <c:pt idx="40" formatCode="General">
                  <c:v>0</c:v>
                </c:pt>
                <c:pt idx="41">
                  <c:v>7.1661237785016291E-2</c:v>
                </c:pt>
                <c:pt idx="42">
                  <c:v>2.4570024570024569E-3</c:v>
                </c:pt>
                <c:pt idx="43">
                  <c:v>3.7735849056603772E-2</c:v>
                </c:pt>
                <c:pt idx="44">
                  <c:v>0.06</c:v>
                </c:pt>
                <c:pt idx="45" formatCode="General">
                  <c:v>0</c:v>
                </c:pt>
                <c:pt idx="46">
                  <c:v>3.9087947882736153E-2</c:v>
                </c:pt>
                <c:pt idx="47">
                  <c:v>4.1769041769041768E-2</c:v>
                </c:pt>
                <c:pt idx="48">
                  <c:v>4.9056603773584909E-2</c:v>
                </c:pt>
                <c:pt idx="49">
                  <c:v>2.4E-2</c:v>
                </c:pt>
              </c:numCache>
            </c:numRef>
          </c:val>
          <c:extLst>
            <c:ext xmlns:c16="http://schemas.microsoft.com/office/drawing/2014/chart" uri="{C3380CC4-5D6E-409C-BE32-E72D297353CC}">
              <c16:uniqueId val="{00000014-42A8-4BD3-9CE0-BB3C83D836C6}"/>
            </c:ext>
          </c:extLst>
        </c:ser>
        <c:ser>
          <c:idx val="2"/>
          <c:order val="1"/>
          <c:tx>
            <c:strRef>
              <c:f>'Q22B.現在重要な技術 【ABCD】'!$T$6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42A8-4BD3-9CE0-BB3C83D836C6}"/>
                </c:ext>
              </c:extLst>
            </c:dLbl>
            <c:dLbl>
              <c:idx val="5"/>
              <c:delete val="1"/>
              <c:extLst>
                <c:ext xmlns:c15="http://schemas.microsoft.com/office/drawing/2012/chart" uri="{CE6537A1-D6FC-4f65-9D91-7224C49458BB}"/>
                <c:ext xmlns:c16="http://schemas.microsoft.com/office/drawing/2014/chart" uri="{C3380CC4-5D6E-409C-BE32-E72D297353CC}">
                  <c16:uniqueId val="{00000016-42A8-4BD3-9CE0-BB3C83D836C6}"/>
                </c:ext>
              </c:extLst>
            </c:dLbl>
            <c:dLbl>
              <c:idx val="10"/>
              <c:delete val="1"/>
              <c:extLst>
                <c:ext xmlns:c15="http://schemas.microsoft.com/office/drawing/2012/chart" uri="{CE6537A1-D6FC-4f65-9D91-7224C49458BB}"/>
                <c:ext xmlns:c16="http://schemas.microsoft.com/office/drawing/2014/chart" uri="{C3380CC4-5D6E-409C-BE32-E72D297353CC}">
                  <c16:uniqueId val="{00000017-42A8-4BD3-9CE0-BB3C83D836C6}"/>
                </c:ext>
              </c:extLst>
            </c:dLbl>
            <c:dLbl>
              <c:idx val="11"/>
              <c:delete val="1"/>
              <c:extLst>
                <c:ext xmlns:c15="http://schemas.microsoft.com/office/drawing/2012/chart" uri="{CE6537A1-D6FC-4f65-9D91-7224C49458BB}"/>
                <c:ext xmlns:c16="http://schemas.microsoft.com/office/drawing/2014/chart" uri="{C3380CC4-5D6E-409C-BE32-E72D297353CC}">
                  <c16:uniqueId val="{00000043-42A8-4BD3-9CE0-BB3C83D836C6}"/>
                </c:ext>
              </c:extLst>
            </c:dLbl>
            <c:dLbl>
              <c:idx val="14"/>
              <c:delete val="1"/>
              <c:extLst>
                <c:ext xmlns:c15="http://schemas.microsoft.com/office/drawing/2012/chart" uri="{CE6537A1-D6FC-4f65-9D91-7224C49458BB}"/>
                <c:ext xmlns:c16="http://schemas.microsoft.com/office/drawing/2014/chart" uri="{C3380CC4-5D6E-409C-BE32-E72D297353CC}">
                  <c16:uniqueId val="{00000042-42A8-4BD3-9CE0-BB3C83D836C6}"/>
                </c:ext>
              </c:extLst>
            </c:dLbl>
            <c:dLbl>
              <c:idx val="15"/>
              <c:delete val="1"/>
              <c:extLst>
                <c:ext xmlns:c15="http://schemas.microsoft.com/office/drawing/2012/chart" uri="{CE6537A1-D6FC-4f65-9D91-7224C49458BB}"/>
                <c:ext xmlns:c16="http://schemas.microsoft.com/office/drawing/2014/chart" uri="{C3380CC4-5D6E-409C-BE32-E72D297353CC}">
                  <c16:uniqueId val="{00000018-42A8-4BD3-9CE0-BB3C83D836C6}"/>
                </c:ext>
              </c:extLst>
            </c:dLbl>
            <c:dLbl>
              <c:idx val="20"/>
              <c:delete val="1"/>
              <c:extLst>
                <c:ext xmlns:c15="http://schemas.microsoft.com/office/drawing/2012/chart" uri="{CE6537A1-D6FC-4f65-9D91-7224C49458BB}"/>
                <c:ext xmlns:c16="http://schemas.microsoft.com/office/drawing/2014/chart" uri="{C3380CC4-5D6E-409C-BE32-E72D297353CC}">
                  <c16:uniqueId val="{00000019-42A8-4BD3-9CE0-BB3C83D836C6}"/>
                </c:ext>
              </c:extLst>
            </c:dLbl>
            <c:dLbl>
              <c:idx val="25"/>
              <c:delete val="1"/>
              <c:extLst>
                <c:ext xmlns:c15="http://schemas.microsoft.com/office/drawing/2012/chart" uri="{CE6537A1-D6FC-4f65-9D91-7224C49458BB}"/>
                <c:ext xmlns:c16="http://schemas.microsoft.com/office/drawing/2014/chart" uri="{C3380CC4-5D6E-409C-BE32-E72D297353CC}">
                  <c16:uniqueId val="{0000001A-42A8-4BD3-9CE0-BB3C83D836C6}"/>
                </c:ext>
              </c:extLst>
            </c:dLbl>
            <c:dLbl>
              <c:idx val="29"/>
              <c:delete val="1"/>
              <c:extLst>
                <c:ext xmlns:c15="http://schemas.microsoft.com/office/drawing/2012/chart" uri="{CE6537A1-D6FC-4f65-9D91-7224C49458BB}"/>
                <c:ext xmlns:c16="http://schemas.microsoft.com/office/drawing/2014/chart" uri="{C3380CC4-5D6E-409C-BE32-E72D297353CC}">
                  <c16:uniqueId val="{00000040-42A8-4BD3-9CE0-BB3C83D836C6}"/>
                </c:ext>
              </c:extLst>
            </c:dLbl>
            <c:dLbl>
              <c:idx val="30"/>
              <c:delete val="1"/>
              <c:extLst>
                <c:ext xmlns:c15="http://schemas.microsoft.com/office/drawing/2012/chart" uri="{CE6537A1-D6FC-4f65-9D91-7224C49458BB}"/>
                <c:ext xmlns:c16="http://schemas.microsoft.com/office/drawing/2014/chart" uri="{C3380CC4-5D6E-409C-BE32-E72D297353CC}">
                  <c16:uniqueId val="{0000001B-42A8-4BD3-9CE0-BB3C83D836C6}"/>
                </c:ext>
              </c:extLst>
            </c:dLbl>
            <c:dLbl>
              <c:idx val="31"/>
              <c:delete val="1"/>
              <c:extLst>
                <c:ext xmlns:c15="http://schemas.microsoft.com/office/drawing/2012/chart" uri="{CE6537A1-D6FC-4f65-9D91-7224C49458BB}"/>
                <c:ext xmlns:c16="http://schemas.microsoft.com/office/drawing/2014/chart" uri="{C3380CC4-5D6E-409C-BE32-E72D297353CC}">
                  <c16:uniqueId val="{00000050-42A8-4BD3-9CE0-BB3C83D836C6}"/>
                </c:ext>
              </c:extLst>
            </c:dLbl>
            <c:dLbl>
              <c:idx val="32"/>
              <c:delete val="1"/>
              <c:extLst>
                <c:ext xmlns:c15="http://schemas.microsoft.com/office/drawing/2012/chart" uri="{CE6537A1-D6FC-4f65-9D91-7224C49458BB}"/>
                <c:ext xmlns:c16="http://schemas.microsoft.com/office/drawing/2014/chart" uri="{C3380CC4-5D6E-409C-BE32-E72D297353CC}">
                  <c16:uniqueId val="{00000051-42A8-4BD3-9CE0-BB3C83D836C6}"/>
                </c:ext>
              </c:extLst>
            </c:dLbl>
            <c:dLbl>
              <c:idx val="33"/>
              <c:delete val="1"/>
              <c:extLst>
                <c:ext xmlns:c15="http://schemas.microsoft.com/office/drawing/2012/chart" uri="{CE6537A1-D6FC-4f65-9D91-7224C49458BB}"/>
                <c:ext xmlns:c16="http://schemas.microsoft.com/office/drawing/2014/chart" uri="{C3380CC4-5D6E-409C-BE32-E72D297353CC}">
                  <c16:uniqueId val="{00000052-42A8-4BD3-9CE0-BB3C83D836C6}"/>
                </c:ext>
              </c:extLst>
            </c:dLbl>
            <c:dLbl>
              <c:idx val="34"/>
              <c:delete val="1"/>
              <c:extLst>
                <c:ext xmlns:c15="http://schemas.microsoft.com/office/drawing/2012/chart" uri="{CE6537A1-D6FC-4f65-9D91-7224C49458BB}">
                  <c15:layout>
                    <c:manualLayout>
                      <c:w val="4.2759003831417619E-2"/>
                      <c:h val="2.776456456456456E-2"/>
                    </c:manualLayout>
                  </c15:layout>
                </c:ext>
                <c:ext xmlns:c16="http://schemas.microsoft.com/office/drawing/2014/chart" uri="{C3380CC4-5D6E-409C-BE32-E72D297353CC}">
                  <c16:uniqueId val="{00000056-42A8-4BD3-9CE0-BB3C83D836C6}"/>
                </c:ext>
              </c:extLst>
            </c:dLbl>
            <c:dLbl>
              <c:idx val="35"/>
              <c:delete val="1"/>
              <c:extLst>
                <c:ext xmlns:c15="http://schemas.microsoft.com/office/drawing/2012/chart" uri="{CE6537A1-D6FC-4f65-9D91-7224C49458BB}"/>
                <c:ext xmlns:c16="http://schemas.microsoft.com/office/drawing/2014/chart" uri="{C3380CC4-5D6E-409C-BE32-E72D297353CC}">
                  <c16:uniqueId val="{0000001C-42A8-4BD3-9CE0-BB3C83D836C6}"/>
                </c:ext>
              </c:extLst>
            </c:dLbl>
            <c:dLbl>
              <c:idx val="40"/>
              <c:delete val="1"/>
              <c:extLst>
                <c:ext xmlns:c15="http://schemas.microsoft.com/office/drawing/2012/chart" uri="{CE6537A1-D6FC-4f65-9D91-7224C49458BB}"/>
                <c:ext xmlns:c16="http://schemas.microsoft.com/office/drawing/2014/chart" uri="{C3380CC4-5D6E-409C-BE32-E72D297353CC}">
                  <c16:uniqueId val="{0000001D-42A8-4BD3-9CE0-BB3C83D836C6}"/>
                </c:ext>
              </c:extLst>
            </c:dLbl>
            <c:dLbl>
              <c:idx val="45"/>
              <c:delete val="1"/>
              <c:extLst>
                <c:ext xmlns:c15="http://schemas.microsoft.com/office/drawing/2012/chart" uri="{CE6537A1-D6FC-4f65-9D91-7224C49458BB}"/>
                <c:ext xmlns:c16="http://schemas.microsoft.com/office/drawing/2014/chart" uri="{C3380CC4-5D6E-409C-BE32-E72D297353CC}">
                  <c16:uniqueId val="{0000001E-42A8-4BD3-9CE0-BB3C83D836C6}"/>
                </c:ext>
              </c:extLst>
            </c:dLbl>
            <c:dLbl>
              <c:idx val="50"/>
              <c:delete val="1"/>
              <c:extLst>
                <c:ext xmlns:c15="http://schemas.microsoft.com/office/drawing/2012/chart" uri="{CE6537A1-D6FC-4f65-9D91-7224C49458BB}"/>
                <c:ext xmlns:c16="http://schemas.microsoft.com/office/drawing/2014/chart" uri="{C3380CC4-5D6E-409C-BE32-E72D297353CC}">
                  <c16:uniqueId val="{0000001F-42A8-4BD3-9CE0-BB3C83D836C6}"/>
                </c:ext>
              </c:extLst>
            </c:dLbl>
            <c:dLbl>
              <c:idx val="55"/>
              <c:delete val="1"/>
              <c:extLst>
                <c:ext xmlns:c15="http://schemas.microsoft.com/office/drawing/2012/chart" uri="{CE6537A1-D6FC-4f65-9D91-7224C49458BB}"/>
                <c:ext xmlns:c16="http://schemas.microsoft.com/office/drawing/2014/chart" uri="{C3380CC4-5D6E-409C-BE32-E72D297353CC}">
                  <c16:uniqueId val="{00000020-42A8-4BD3-9CE0-BB3C83D836C6}"/>
                </c:ext>
              </c:extLst>
            </c:dLbl>
            <c:dLbl>
              <c:idx val="60"/>
              <c:delete val="1"/>
              <c:extLst>
                <c:ext xmlns:c15="http://schemas.microsoft.com/office/drawing/2012/chart" uri="{CE6537A1-D6FC-4f65-9D91-7224C49458BB}"/>
                <c:ext xmlns:c16="http://schemas.microsoft.com/office/drawing/2014/chart" uri="{C3380CC4-5D6E-409C-BE32-E72D297353CC}">
                  <c16:uniqueId val="{00000021-42A8-4BD3-9CE0-BB3C83D836C6}"/>
                </c:ext>
              </c:extLst>
            </c:dLbl>
            <c:dLbl>
              <c:idx val="65"/>
              <c:delete val="1"/>
              <c:extLst>
                <c:ext xmlns:c15="http://schemas.microsoft.com/office/drawing/2012/chart" uri="{CE6537A1-D6FC-4f65-9D91-7224C49458BB}"/>
                <c:ext xmlns:c16="http://schemas.microsoft.com/office/drawing/2014/chart" uri="{C3380CC4-5D6E-409C-BE32-E72D297353CC}">
                  <c16:uniqueId val="{00000022-42A8-4BD3-9CE0-BB3C83D836C6}"/>
                </c:ext>
              </c:extLst>
            </c:dLbl>
            <c:dLbl>
              <c:idx val="70"/>
              <c:delete val="1"/>
              <c:extLst>
                <c:ext xmlns:c15="http://schemas.microsoft.com/office/drawing/2012/chart" uri="{CE6537A1-D6FC-4f65-9D91-7224C49458BB}"/>
                <c:ext xmlns:c16="http://schemas.microsoft.com/office/drawing/2014/chart" uri="{C3380CC4-5D6E-409C-BE32-E72D297353CC}">
                  <c16:uniqueId val="{00000023-42A8-4BD3-9CE0-BB3C83D836C6}"/>
                </c:ext>
              </c:extLst>
            </c:dLbl>
            <c:dLbl>
              <c:idx val="75"/>
              <c:delete val="1"/>
              <c:extLst>
                <c:ext xmlns:c15="http://schemas.microsoft.com/office/drawing/2012/chart" uri="{CE6537A1-D6FC-4f65-9D91-7224C49458BB}"/>
                <c:ext xmlns:c16="http://schemas.microsoft.com/office/drawing/2014/chart" uri="{C3380CC4-5D6E-409C-BE32-E72D297353CC}">
                  <c16:uniqueId val="{00000024-42A8-4BD3-9CE0-BB3C83D836C6}"/>
                </c:ext>
              </c:extLst>
            </c:dLbl>
            <c:dLbl>
              <c:idx val="80"/>
              <c:delete val="1"/>
              <c:extLst>
                <c:ext xmlns:c15="http://schemas.microsoft.com/office/drawing/2012/chart" uri="{CE6537A1-D6FC-4f65-9D91-7224C49458BB}"/>
                <c:ext xmlns:c16="http://schemas.microsoft.com/office/drawing/2014/chart" uri="{C3380CC4-5D6E-409C-BE32-E72D297353CC}">
                  <c16:uniqueId val="{00000025-42A8-4BD3-9CE0-BB3C83D836C6}"/>
                </c:ext>
              </c:extLst>
            </c:dLbl>
            <c:dLbl>
              <c:idx val="85"/>
              <c:delete val="1"/>
              <c:extLst>
                <c:ext xmlns:c15="http://schemas.microsoft.com/office/drawing/2012/chart" uri="{CE6537A1-D6FC-4f65-9D91-7224C49458BB}"/>
                <c:ext xmlns:c16="http://schemas.microsoft.com/office/drawing/2014/chart" uri="{C3380CC4-5D6E-409C-BE32-E72D297353CC}">
                  <c16:uniqueId val="{00000026-42A8-4BD3-9CE0-BB3C83D836C6}"/>
                </c:ext>
              </c:extLst>
            </c:dLbl>
            <c:dLbl>
              <c:idx val="90"/>
              <c:delete val="1"/>
              <c:extLst>
                <c:ext xmlns:c15="http://schemas.microsoft.com/office/drawing/2012/chart" uri="{CE6537A1-D6FC-4f65-9D91-7224C49458BB}"/>
                <c:ext xmlns:c16="http://schemas.microsoft.com/office/drawing/2014/chart" uri="{C3380CC4-5D6E-409C-BE32-E72D297353CC}">
                  <c16:uniqueId val="{00000027-42A8-4BD3-9CE0-BB3C83D836C6}"/>
                </c:ext>
              </c:extLst>
            </c:dLbl>
            <c:dLbl>
              <c:idx val="95"/>
              <c:delete val="1"/>
              <c:extLst>
                <c:ext xmlns:c15="http://schemas.microsoft.com/office/drawing/2012/chart" uri="{CE6537A1-D6FC-4f65-9D91-7224C49458BB}"/>
                <c:ext xmlns:c16="http://schemas.microsoft.com/office/drawing/2014/chart" uri="{C3380CC4-5D6E-409C-BE32-E72D297353CC}">
                  <c16:uniqueId val="{00000028-42A8-4BD3-9CE0-BB3C83D836C6}"/>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【ABCD】'!$R$7:$R$56</c:f>
              <c:strCache>
                <c:ptCount val="50"/>
                <c:pt idx="0">
                  <c:v>【 システムズエンジニアリング技術 】                </c:v>
                </c:pt>
                <c:pt idx="1">
                  <c:v>A.ユーザー企業（n=  69）</c:v>
                </c:pt>
                <c:pt idx="2">
                  <c:v>B.メーカー企業（n=125）</c:v>
                </c:pt>
                <c:pt idx="3">
                  <c:v>C.サブシステム提供企業（n=  80）</c:v>
                </c:pt>
                <c:pt idx="4">
                  <c:v>D.サービス提供企業（n=106）</c:v>
                </c:pt>
                <c:pt idx="5">
                  <c:v>【 IoTシステム構築技術 】                    </c:v>
                </c:pt>
                <c:pt idx="6">
                  <c:v>A.ユーザー企業（n=  87）</c:v>
                </c:pt>
                <c:pt idx="7">
                  <c:v>B.メーカー企業（n=132）</c:v>
                </c:pt>
                <c:pt idx="8">
                  <c:v>C.サブシステム提供企業（n=  73）</c:v>
                </c:pt>
                <c:pt idx="9">
                  <c:v>D.サービス提供企業（n=  64）</c:v>
                </c:pt>
                <c:pt idx="10">
                  <c:v>【 デバイス技術 】                         </c:v>
                </c:pt>
                <c:pt idx="11">
                  <c:v>A.ユーザー企業（n=  44）</c:v>
                </c:pt>
                <c:pt idx="12">
                  <c:v>B.メーカー企業（n=  79）</c:v>
                </c:pt>
                <c:pt idx="13">
                  <c:v>C.サブシステム提供企業（n=  44）</c:v>
                </c:pt>
                <c:pt idx="14">
                  <c:v>D.サービス提供企業（n=  27）</c:v>
                </c:pt>
                <c:pt idx="15">
                  <c:v>【 AI（機械学習、ディープラーニング等）技術 】          </c:v>
                </c:pt>
                <c:pt idx="16">
                  <c:v>A.ユーザー企業（n=  77）</c:v>
                </c:pt>
                <c:pt idx="17">
                  <c:v>B.メーカー企業（n=105）</c:v>
                </c:pt>
                <c:pt idx="18">
                  <c:v>C.サブシステム提供企業（n=  68）</c:v>
                </c:pt>
                <c:pt idx="19">
                  <c:v>D.サービス提供企業（n=  80）</c:v>
                </c:pt>
                <c:pt idx="20">
                  <c:v>【 無線通信・ネットワーク技術 】                  </c:v>
                </c:pt>
                <c:pt idx="21">
                  <c:v>A.ユーザー企業（n=  52）</c:v>
                </c:pt>
                <c:pt idx="22">
                  <c:v>B.メーカー企業（n=  99）</c:v>
                </c:pt>
                <c:pt idx="23">
                  <c:v>C.サブシステム提供企業（n=  66）</c:v>
                </c:pt>
                <c:pt idx="24">
                  <c:v>D.サービス提供企業（n=  42）</c:v>
                </c:pt>
                <c:pt idx="25">
                  <c:v>【 センサ技術 】                          </c:v>
                </c:pt>
                <c:pt idx="26">
                  <c:v>A.ユーザー企業（n=  48）</c:v>
                </c:pt>
                <c:pt idx="27">
                  <c:v>B.メーカー企業（n=104）</c:v>
                </c:pt>
                <c:pt idx="28">
                  <c:v>C.サブシステム提供企業（n=  33）</c:v>
                </c:pt>
                <c:pt idx="29">
                  <c:v>D.サービス提供企業（n=  19）</c:v>
                </c:pt>
                <c:pt idx="30">
                  <c:v>【 画像・音声認識技術／合成技術 】                 </c:v>
                </c:pt>
                <c:pt idx="31">
                  <c:v>A.ユーザー企業（n=  30）</c:v>
                </c:pt>
                <c:pt idx="32">
                  <c:v>B.メーカー企業（n=  44）</c:v>
                </c:pt>
                <c:pt idx="33">
                  <c:v>C.サブシステム提供企業（n=  39）</c:v>
                </c:pt>
                <c:pt idx="34">
                  <c:v>D.サービス提供企業（n=  28）</c:v>
                </c:pt>
                <c:pt idx="35">
                  <c:v>【 ビッグデータの収集・分析・解析技術 】              </c:v>
                </c:pt>
                <c:pt idx="36">
                  <c:v>A.ユーザー企業（n=  73）</c:v>
                </c:pt>
                <c:pt idx="37">
                  <c:v>B.メーカー企業（n=  60）</c:v>
                </c:pt>
                <c:pt idx="38">
                  <c:v>C.サブシステム提供企業（n=  29）</c:v>
                </c:pt>
                <c:pt idx="39">
                  <c:v>D.サービス提供企業（n=  46）</c:v>
                </c:pt>
                <c:pt idx="40">
                  <c:v>【 サーバ／ストレージ技術（管理・運用を含む） 】          </c:v>
                </c:pt>
                <c:pt idx="41">
                  <c:v>A.ユーザー企業（n=  57）</c:v>
                </c:pt>
                <c:pt idx="42">
                  <c:v>B.メーカー企業（n=  43）</c:v>
                </c:pt>
                <c:pt idx="43">
                  <c:v>C.サブシステム提供企業（n=  35）</c:v>
                </c:pt>
                <c:pt idx="44">
                  <c:v>D.サービス提供企業（n=  57）</c:v>
                </c:pt>
                <c:pt idx="45">
                  <c:v>【 リアルタイム制御技術（ロボット技術） 】             </c:v>
                </c:pt>
                <c:pt idx="46">
                  <c:v>A.ユーザー企業（n=  32）</c:v>
                </c:pt>
                <c:pt idx="47">
                  <c:v>B.メーカー企業（n=  45）</c:v>
                </c:pt>
                <c:pt idx="48">
                  <c:v>C.サブシステム提供企業（n=  32）</c:v>
                </c:pt>
                <c:pt idx="49">
                  <c:v>D.サービス提供企業（n=  22）</c:v>
                </c:pt>
              </c:strCache>
            </c:strRef>
          </c:cat>
          <c:val>
            <c:numRef>
              <c:f>'Q22B.現在重要な技術 【ABCD】'!$T$7:$T$56</c:f>
              <c:numCache>
                <c:formatCode>0.0%</c:formatCode>
                <c:ptCount val="50"/>
                <c:pt idx="0" formatCode="General">
                  <c:v>0</c:v>
                </c:pt>
                <c:pt idx="1">
                  <c:v>6.5146579804560262E-2</c:v>
                </c:pt>
                <c:pt idx="2">
                  <c:v>8.1081081081081086E-2</c:v>
                </c:pt>
                <c:pt idx="3">
                  <c:v>7.1698113207547168E-2</c:v>
                </c:pt>
                <c:pt idx="4">
                  <c:v>8.4000000000000005E-2</c:v>
                </c:pt>
                <c:pt idx="5" formatCode="General">
                  <c:v>0</c:v>
                </c:pt>
                <c:pt idx="6">
                  <c:v>8.143322475570032E-2</c:v>
                </c:pt>
                <c:pt idx="7">
                  <c:v>0.10810810810810811</c:v>
                </c:pt>
                <c:pt idx="8">
                  <c:v>0.10566037735849057</c:v>
                </c:pt>
                <c:pt idx="9">
                  <c:v>0.08</c:v>
                </c:pt>
                <c:pt idx="10" formatCode="General">
                  <c:v>0</c:v>
                </c:pt>
                <c:pt idx="11">
                  <c:v>2.6058631921824105E-2</c:v>
                </c:pt>
                <c:pt idx="12">
                  <c:v>4.9140049140049137E-2</c:v>
                </c:pt>
                <c:pt idx="13">
                  <c:v>3.3962264150943396E-2</c:v>
                </c:pt>
                <c:pt idx="14">
                  <c:v>0.02</c:v>
                </c:pt>
                <c:pt idx="15" formatCode="General">
                  <c:v>0</c:v>
                </c:pt>
                <c:pt idx="16">
                  <c:v>0.11400651465798045</c:v>
                </c:pt>
                <c:pt idx="17">
                  <c:v>7.6167076167076173E-2</c:v>
                </c:pt>
                <c:pt idx="18">
                  <c:v>8.3018867924528297E-2</c:v>
                </c:pt>
                <c:pt idx="19">
                  <c:v>0.128</c:v>
                </c:pt>
                <c:pt idx="20" formatCode="General">
                  <c:v>0</c:v>
                </c:pt>
                <c:pt idx="21">
                  <c:v>3.9087947882736153E-2</c:v>
                </c:pt>
                <c:pt idx="22">
                  <c:v>8.3538083538083535E-2</c:v>
                </c:pt>
                <c:pt idx="23">
                  <c:v>8.3018867924528297E-2</c:v>
                </c:pt>
                <c:pt idx="24">
                  <c:v>5.1999999999999998E-2</c:v>
                </c:pt>
                <c:pt idx="25" formatCode="General">
                  <c:v>0</c:v>
                </c:pt>
                <c:pt idx="26">
                  <c:v>6.8403908794788276E-2</c:v>
                </c:pt>
                <c:pt idx="27">
                  <c:v>0.10319410319410319</c:v>
                </c:pt>
                <c:pt idx="28">
                  <c:v>5.2830188679245285E-2</c:v>
                </c:pt>
                <c:pt idx="29">
                  <c:v>0.02</c:v>
                </c:pt>
                <c:pt idx="30" formatCode="General">
                  <c:v>0</c:v>
                </c:pt>
                <c:pt idx="31">
                  <c:v>2.9315960912052116E-2</c:v>
                </c:pt>
                <c:pt idx="32">
                  <c:v>2.9484029484029485E-2</c:v>
                </c:pt>
                <c:pt idx="33">
                  <c:v>4.1509433962264149E-2</c:v>
                </c:pt>
                <c:pt idx="34">
                  <c:v>0.04</c:v>
                </c:pt>
                <c:pt idx="35" formatCode="General">
                  <c:v>0</c:v>
                </c:pt>
                <c:pt idx="36">
                  <c:v>9.7719869706840393E-2</c:v>
                </c:pt>
                <c:pt idx="37">
                  <c:v>4.9140049140049137E-2</c:v>
                </c:pt>
                <c:pt idx="38">
                  <c:v>3.7735849056603772E-2</c:v>
                </c:pt>
                <c:pt idx="39">
                  <c:v>7.5999999999999998E-2</c:v>
                </c:pt>
                <c:pt idx="40" formatCode="General">
                  <c:v>0</c:v>
                </c:pt>
                <c:pt idx="41">
                  <c:v>6.1889250814332247E-2</c:v>
                </c:pt>
                <c:pt idx="42">
                  <c:v>4.6683046683046681E-2</c:v>
                </c:pt>
                <c:pt idx="43">
                  <c:v>6.7924528301886791E-2</c:v>
                </c:pt>
                <c:pt idx="44">
                  <c:v>0.104</c:v>
                </c:pt>
                <c:pt idx="45" formatCode="General">
                  <c:v>0</c:v>
                </c:pt>
                <c:pt idx="46">
                  <c:v>3.9087947882736153E-2</c:v>
                </c:pt>
                <c:pt idx="47">
                  <c:v>3.9312039312039311E-2</c:v>
                </c:pt>
                <c:pt idx="48">
                  <c:v>4.9056603773584909E-2</c:v>
                </c:pt>
                <c:pt idx="49">
                  <c:v>0.04</c:v>
                </c:pt>
              </c:numCache>
            </c:numRef>
          </c:val>
          <c:extLst>
            <c:ext xmlns:c16="http://schemas.microsoft.com/office/drawing/2014/chart" uri="{C3380CC4-5D6E-409C-BE32-E72D297353CC}">
              <c16:uniqueId val="{00000029-42A8-4BD3-9CE0-BB3C83D836C6}"/>
            </c:ext>
          </c:extLst>
        </c:ser>
        <c:ser>
          <c:idx val="1"/>
          <c:order val="2"/>
          <c:tx>
            <c:strRef>
              <c:f>'Q22B.現在重要な技術 【ABCD】'!$U$6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42A8-4BD3-9CE0-BB3C83D836C6}"/>
                </c:ext>
              </c:extLst>
            </c:dLbl>
            <c:dLbl>
              <c:idx val="5"/>
              <c:delete val="1"/>
              <c:extLst>
                <c:ext xmlns:c15="http://schemas.microsoft.com/office/drawing/2012/chart" uri="{CE6537A1-D6FC-4f65-9D91-7224C49458BB}"/>
                <c:ext xmlns:c16="http://schemas.microsoft.com/office/drawing/2014/chart" uri="{C3380CC4-5D6E-409C-BE32-E72D297353CC}">
                  <c16:uniqueId val="{0000002B-42A8-4BD3-9CE0-BB3C83D836C6}"/>
                </c:ext>
              </c:extLst>
            </c:dLbl>
            <c:dLbl>
              <c:idx val="10"/>
              <c:delete val="1"/>
              <c:extLst>
                <c:ext xmlns:c15="http://schemas.microsoft.com/office/drawing/2012/chart" uri="{CE6537A1-D6FC-4f65-9D91-7224C49458BB}"/>
                <c:ext xmlns:c16="http://schemas.microsoft.com/office/drawing/2014/chart" uri="{C3380CC4-5D6E-409C-BE32-E72D297353CC}">
                  <c16:uniqueId val="{0000002C-42A8-4BD3-9CE0-BB3C83D836C6}"/>
                </c:ext>
              </c:extLst>
            </c:dLbl>
            <c:dLbl>
              <c:idx val="11"/>
              <c:delete val="1"/>
              <c:extLst>
                <c:ext xmlns:c15="http://schemas.microsoft.com/office/drawing/2012/chart" uri="{CE6537A1-D6FC-4f65-9D91-7224C49458BB}"/>
                <c:ext xmlns:c16="http://schemas.microsoft.com/office/drawing/2014/chart" uri="{C3380CC4-5D6E-409C-BE32-E72D297353CC}">
                  <c16:uniqueId val="{00000044-42A8-4BD3-9CE0-BB3C83D836C6}"/>
                </c:ext>
              </c:extLst>
            </c:dLbl>
            <c:dLbl>
              <c:idx val="14"/>
              <c:delete val="1"/>
              <c:extLst>
                <c:ext xmlns:c15="http://schemas.microsoft.com/office/drawing/2012/chart" uri="{CE6537A1-D6FC-4f65-9D91-7224C49458BB}"/>
                <c:ext xmlns:c16="http://schemas.microsoft.com/office/drawing/2014/chart" uri="{C3380CC4-5D6E-409C-BE32-E72D297353CC}">
                  <c16:uniqueId val="{00000041-42A8-4BD3-9CE0-BB3C83D836C6}"/>
                </c:ext>
              </c:extLst>
            </c:dLbl>
            <c:dLbl>
              <c:idx val="15"/>
              <c:delete val="1"/>
              <c:extLst>
                <c:ext xmlns:c15="http://schemas.microsoft.com/office/drawing/2012/chart" uri="{CE6537A1-D6FC-4f65-9D91-7224C49458BB}"/>
                <c:ext xmlns:c16="http://schemas.microsoft.com/office/drawing/2014/chart" uri="{C3380CC4-5D6E-409C-BE32-E72D297353CC}">
                  <c16:uniqueId val="{0000002D-42A8-4BD3-9CE0-BB3C83D836C6}"/>
                </c:ext>
              </c:extLst>
            </c:dLbl>
            <c:dLbl>
              <c:idx val="20"/>
              <c:delete val="1"/>
              <c:extLst>
                <c:ext xmlns:c15="http://schemas.microsoft.com/office/drawing/2012/chart" uri="{CE6537A1-D6FC-4f65-9D91-7224C49458BB}"/>
                <c:ext xmlns:c16="http://schemas.microsoft.com/office/drawing/2014/chart" uri="{C3380CC4-5D6E-409C-BE32-E72D297353CC}">
                  <c16:uniqueId val="{0000002E-42A8-4BD3-9CE0-BB3C83D836C6}"/>
                </c:ext>
              </c:extLst>
            </c:dLbl>
            <c:dLbl>
              <c:idx val="25"/>
              <c:delete val="1"/>
              <c:extLst>
                <c:ext xmlns:c15="http://schemas.microsoft.com/office/drawing/2012/chart" uri="{CE6537A1-D6FC-4f65-9D91-7224C49458BB}"/>
                <c:ext xmlns:c16="http://schemas.microsoft.com/office/drawing/2014/chart" uri="{C3380CC4-5D6E-409C-BE32-E72D297353CC}">
                  <c16:uniqueId val="{0000002F-42A8-4BD3-9CE0-BB3C83D836C6}"/>
                </c:ext>
              </c:extLst>
            </c:dLbl>
            <c:dLbl>
              <c:idx val="26"/>
              <c:delete val="1"/>
              <c:extLst>
                <c:ext xmlns:c15="http://schemas.microsoft.com/office/drawing/2012/chart" uri="{CE6537A1-D6FC-4f65-9D91-7224C49458BB}"/>
                <c:ext xmlns:c16="http://schemas.microsoft.com/office/drawing/2014/chart" uri="{C3380CC4-5D6E-409C-BE32-E72D297353CC}">
                  <c16:uniqueId val="{00000045-42A8-4BD3-9CE0-BB3C83D836C6}"/>
                </c:ext>
              </c:extLst>
            </c:dLbl>
            <c:dLbl>
              <c:idx val="28"/>
              <c:delete val="1"/>
              <c:extLst>
                <c:ext xmlns:c15="http://schemas.microsoft.com/office/drawing/2012/chart" uri="{CE6537A1-D6FC-4f65-9D91-7224C49458BB}"/>
                <c:ext xmlns:c16="http://schemas.microsoft.com/office/drawing/2014/chart" uri="{C3380CC4-5D6E-409C-BE32-E72D297353CC}">
                  <c16:uniqueId val="{00000047-42A8-4BD3-9CE0-BB3C83D836C6}"/>
                </c:ext>
              </c:extLst>
            </c:dLbl>
            <c:dLbl>
              <c:idx val="29"/>
              <c:delete val="1"/>
              <c:extLst>
                <c:ext xmlns:c15="http://schemas.microsoft.com/office/drawing/2012/chart" uri="{CE6537A1-D6FC-4f65-9D91-7224C49458BB}"/>
                <c:ext xmlns:c16="http://schemas.microsoft.com/office/drawing/2014/chart" uri="{C3380CC4-5D6E-409C-BE32-E72D297353CC}">
                  <c16:uniqueId val="{00000054-42A8-4BD3-9CE0-BB3C83D836C6}"/>
                </c:ext>
              </c:extLst>
            </c:dLbl>
            <c:dLbl>
              <c:idx val="30"/>
              <c:delete val="1"/>
              <c:extLst>
                <c:ext xmlns:c15="http://schemas.microsoft.com/office/drawing/2012/chart" uri="{CE6537A1-D6FC-4f65-9D91-7224C49458BB}"/>
                <c:ext xmlns:c16="http://schemas.microsoft.com/office/drawing/2014/chart" uri="{C3380CC4-5D6E-409C-BE32-E72D297353CC}">
                  <c16:uniqueId val="{00000030-42A8-4BD3-9CE0-BB3C83D836C6}"/>
                </c:ext>
              </c:extLst>
            </c:dLbl>
            <c:dLbl>
              <c:idx val="31"/>
              <c:delete val="1"/>
              <c:extLst>
                <c:ext xmlns:c15="http://schemas.microsoft.com/office/drawing/2012/chart" uri="{CE6537A1-D6FC-4f65-9D91-7224C49458BB}"/>
                <c:ext xmlns:c16="http://schemas.microsoft.com/office/drawing/2014/chart" uri="{C3380CC4-5D6E-409C-BE32-E72D297353CC}">
                  <c16:uniqueId val="{00000048-42A8-4BD3-9CE0-BB3C83D836C6}"/>
                </c:ext>
              </c:extLst>
            </c:dLbl>
            <c:dLbl>
              <c:idx val="32"/>
              <c:delete val="1"/>
              <c:extLst>
                <c:ext xmlns:c15="http://schemas.microsoft.com/office/drawing/2012/chart" uri="{CE6537A1-D6FC-4f65-9D91-7224C49458BB}"/>
                <c:ext xmlns:c16="http://schemas.microsoft.com/office/drawing/2014/chart" uri="{C3380CC4-5D6E-409C-BE32-E72D297353CC}">
                  <c16:uniqueId val="{00000046-42A8-4BD3-9CE0-BB3C83D836C6}"/>
                </c:ext>
              </c:extLst>
            </c:dLbl>
            <c:dLbl>
              <c:idx val="33"/>
              <c:delete val="1"/>
              <c:extLst>
                <c:ext xmlns:c15="http://schemas.microsoft.com/office/drawing/2012/chart" uri="{CE6537A1-D6FC-4f65-9D91-7224C49458BB}"/>
                <c:ext xmlns:c16="http://schemas.microsoft.com/office/drawing/2014/chart" uri="{C3380CC4-5D6E-409C-BE32-E72D297353CC}">
                  <c16:uniqueId val="{00000053-42A8-4BD3-9CE0-BB3C83D836C6}"/>
                </c:ext>
              </c:extLst>
            </c:dLbl>
            <c:dLbl>
              <c:idx val="34"/>
              <c:delete val="1"/>
              <c:extLst>
                <c:ext xmlns:c15="http://schemas.microsoft.com/office/drawing/2012/chart" uri="{CE6537A1-D6FC-4f65-9D91-7224C49458BB}"/>
                <c:ext xmlns:c16="http://schemas.microsoft.com/office/drawing/2014/chart" uri="{C3380CC4-5D6E-409C-BE32-E72D297353CC}">
                  <c16:uniqueId val="{00000055-42A8-4BD3-9CE0-BB3C83D836C6}"/>
                </c:ext>
              </c:extLst>
            </c:dLbl>
            <c:dLbl>
              <c:idx val="35"/>
              <c:delete val="1"/>
              <c:extLst>
                <c:ext xmlns:c15="http://schemas.microsoft.com/office/drawing/2012/chart" uri="{CE6537A1-D6FC-4f65-9D91-7224C49458BB}"/>
                <c:ext xmlns:c16="http://schemas.microsoft.com/office/drawing/2014/chart" uri="{C3380CC4-5D6E-409C-BE32-E72D297353CC}">
                  <c16:uniqueId val="{00000031-42A8-4BD3-9CE0-BB3C83D836C6}"/>
                </c:ext>
              </c:extLst>
            </c:dLbl>
            <c:dLbl>
              <c:idx val="40"/>
              <c:delete val="1"/>
              <c:extLst>
                <c:ext xmlns:c15="http://schemas.microsoft.com/office/drawing/2012/chart" uri="{CE6537A1-D6FC-4f65-9D91-7224C49458BB}"/>
                <c:ext xmlns:c16="http://schemas.microsoft.com/office/drawing/2014/chart" uri="{C3380CC4-5D6E-409C-BE32-E72D297353CC}">
                  <c16:uniqueId val="{00000032-42A8-4BD3-9CE0-BB3C83D836C6}"/>
                </c:ext>
              </c:extLst>
            </c:dLbl>
            <c:dLbl>
              <c:idx val="43"/>
              <c:delete val="1"/>
              <c:extLst>
                <c:ext xmlns:c15="http://schemas.microsoft.com/office/drawing/2012/chart" uri="{CE6537A1-D6FC-4f65-9D91-7224C49458BB}"/>
                <c:ext xmlns:c16="http://schemas.microsoft.com/office/drawing/2014/chart" uri="{C3380CC4-5D6E-409C-BE32-E72D297353CC}">
                  <c16:uniqueId val="{00000057-42A8-4BD3-9CE0-BB3C83D836C6}"/>
                </c:ext>
              </c:extLst>
            </c:dLbl>
            <c:dLbl>
              <c:idx val="45"/>
              <c:delete val="1"/>
              <c:extLst>
                <c:ext xmlns:c15="http://schemas.microsoft.com/office/drawing/2012/chart" uri="{CE6537A1-D6FC-4f65-9D91-7224C49458BB}"/>
                <c:ext xmlns:c16="http://schemas.microsoft.com/office/drawing/2014/chart" uri="{C3380CC4-5D6E-409C-BE32-E72D297353CC}">
                  <c16:uniqueId val="{00000033-42A8-4BD3-9CE0-BB3C83D836C6}"/>
                </c:ext>
              </c:extLst>
            </c:dLbl>
            <c:dLbl>
              <c:idx val="46"/>
              <c:delete val="1"/>
              <c:extLst>
                <c:ext xmlns:c15="http://schemas.microsoft.com/office/drawing/2012/chart" uri="{CE6537A1-D6FC-4f65-9D91-7224C49458BB}"/>
                <c:ext xmlns:c16="http://schemas.microsoft.com/office/drawing/2014/chart" uri="{C3380CC4-5D6E-409C-BE32-E72D297353CC}">
                  <c16:uniqueId val="{00000049-42A8-4BD3-9CE0-BB3C83D836C6}"/>
                </c:ext>
              </c:extLst>
            </c:dLbl>
            <c:dLbl>
              <c:idx val="47"/>
              <c:delete val="1"/>
              <c:extLst>
                <c:ext xmlns:c15="http://schemas.microsoft.com/office/drawing/2012/chart" uri="{CE6537A1-D6FC-4f65-9D91-7224C49458BB}"/>
                <c:ext xmlns:c16="http://schemas.microsoft.com/office/drawing/2014/chart" uri="{C3380CC4-5D6E-409C-BE32-E72D297353CC}">
                  <c16:uniqueId val="{0000004A-42A8-4BD3-9CE0-BB3C83D836C6}"/>
                </c:ext>
              </c:extLst>
            </c:dLbl>
            <c:dLbl>
              <c:idx val="48"/>
              <c:delete val="1"/>
              <c:extLst>
                <c:ext xmlns:c15="http://schemas.microsoft.com/office/drawing/2012/chart" uri="{CE6537A1-D6FC-4f65-9D91-7224C49458BB}"/>
                <c:ext xmlns:c16="http://schemas.microsoft.com/office/drawing/2014/chart" uri="{C3380CC4-5D6E-409C-BE32-E72D297353CC}">
                  <c16:uniqueId val="{0000004B-42A8-4BD3-9CE0-BB3C83D836C6}"/>
                </c:ext>
              </c:extLst>
            </c:dLbl>
            <c:dLbl>
              <c:idx val="49"/>
              <c:delete val="1"/>
              <c:extLst>
                <c:ext xmlns:c15="http://schemas.microsoft.com/office/drawing/2012/chart" uri="{CE6537A1-D6FC-4f65-9D91-7224C49458BB}"/>
                <c:ext xmlns:c16="http://schemas.microsoft.com/office/drawing/2014/chart" uri="{C3380CC4-5D6E-409C-BE32-E72D297353CC}">
                  <c16:uniqueId val="{0000004C-42A8-4BD3-9CE0-BB3C83D836C6}"/>
                </c:ext>
              </c:extLst>
            </c:dLbl>
            <c:dLbl>
              <c:idx val="50"/>
              <c:delete val="1"/>
              <c:extLst>
                <c:ext xmlns:c15="http://schemas.microsoft.com/office/drawing/2012/chart" uri="{CE6537A1-D6FC-4f65-9D91-7224C49458BB}"/>
                <c:ext xmlns:c16="http://schemas.microsoft.com/office/drawing/2014/chart" uri="{C3380CC4-5D6E-409C-BE32-E72D297353CC}">
                  <c16:uniqueId val="{00000034-42A8-4BD3-9CE0-BB3C83D836C6}"/>
                </c:ext>
              </c:extLst>
            </c:dLbl>
            <c:dLbl>
              <c:idx val="55"/>
              <c:delete val="1"/>
              <c:extLst>
                <c:ext xmlns:c15="http://schemas.microsoft.com/office/drawing/2012/chart" uri="{CE6537A1-D6FC-4f65-9D91-7224C49458BB}"/>
                <c:ext xmlns:c16="http://schemas.microsoft.com/office/drawing/2014/chart" uri="{C3380CC4-5D6E-409C-BE32-E72D297353CC}">
                  <c16:uniqueId val="{00000035-42A8-4BD3-9CE0-BB3C83D836C6}"/>
                </c:ext>
              </c:extLst>
            </c:dLbl>
            <c:dLbl>
              <c:idx val="60"/>
              <c:delete val="1"/>
              <c:extLst>
                <c:ext xmlns:c15="http://schemas.microsoft.com/office/drawing/2012/chart" uri="{CE6537A1-D6FC-4f65-9D91-7224C49458BB}"/>
                <c:ext xmlns:c16="http://schemas.microsoft.com/office/drawing/2014/chart" uri="{C3380CC4-5D6E-409C-BE32-E72D297353CC}">
                  <c16:uniqueId val="{00000036-42A8-4BD3-9CE0-BB3C83D836C6}"/>
                </c:ext>
              </c:extLst>
            </c:dLbl>
            <c:dLbl>
              <c:idx val="65"/>
              <c:delete val="1"/>
              <c:extLst>
                <c:ext xmlns:c15="http://schemas.microsoft.com/office/drawing/2012/chart" uri="{CE6537A1-D6FC-4f65-9D91-7224C49458BB}"/>
                <c:ext xmlns:c16="http://schemas.microsoft.com/office/drawing/2014/chart" uri="{C3380CC4-5D6E-409C-BE32-E72D297353CC}">
                  <c16:uniqueId val="{00000037-42A8-4BD3-9CE0-BB3C83D836C6}"/>
                </c:ext>
              </c:extLst>
            </c:dLbl>
            <c:dLbl>
              <c:idx val="70"/>
              <c:delete val="1"/>
              <c:extLst>
                <c:ext xmlns:c15="http://schemas.microsoft.com/office/drawing/2012/chart" uri="{CE6537A1-D6FC-4f65-9D91-7224C49458BB}"/>
                <c:ext xmlns:c16="http://schemas.microsoft.com/office/drawing/2014/chart" uri="{C3380CC4-5D6E-409C-BE32-E72D297353CC}">
                  <c16:uniqueId val="{00000038-42A8-4BD3-9CE0-BB3C83D836C6}"/>
                </c:ext>
              </c:extLst>
            </c:dLbl>
            <c:dLbl>
              <c:idx val="75"/>
              <c:delete val="1"/>
              <c:extLst>
                <c:ext xmlns:c15="http://schemas.microsoft.com/office/drawing/2012/chart" uri="{CE6537A1-D6FC-4f65-9D91-7224C49458BB}"/>
                <c:ext xmlns:c16="http://schemas.microsoft.com/office/drawing/2014/chart" uri="{C3380CC4-5D6E-409C-BE32-E72D297353CC}">
                  <c16:uniqueId val="{00000039-42A8-4BD3-9CE0-BB3C83D836C6}"/>
                </c:ext>
              </c:extLst>
            </c:dLbl>
            <c:dLbl>
              <c:idx val="80"/>
              <c:delete val="1"/>
              <c:extLst>
                <c:ext xmlns:c15="http://schemas.microsoft.com/office/drawing/2012/chart" uri="{CE6537A1-D6FC-4f65-9D91-7224C49458BB}"/>
                <c:ext xmlns:c16="http://schemas.microsoft.com/office/drawing/2014/chart" uri="{C3380CC4-5D6E-409C-BE32-E72D297353CC}">
                  <c16:uniqueId val="{0000003A-42A8-4BD3-9CE0-BB3C83D836C6}"/>
                </c:ext>
              </c:extLst>
            </c:dLbl>
            <c:dLbl>
              <c:idx val="85"/>
              <c:delete val="1"/>
              <c:extLst>
                <c:ext xmlns:c15="http://schemas.microsoft.com/office/drawing/2012/chart" uri="{CE6537A1-D6FC-4f65-9D91-7224C49458BB}"/>
                <c:ext xmlns:c16="http://schemas.microsoft.com/office/drawing/2014/chart" uri="{C3380CC4-5D6E-409C-BE32-E72D297353CC}">
                  <c16:uniqueId val="{0000003B-42A8-4BD3-9CE0-BB3C83D836C6}"/>
                </c:ext>
              </c:extLst>
            </c:dLbl>
            <c:dLbl>
              <c:idx val="90"/>
              <c:delete val="1"/>
              <c:extLst>
                <c:ext xmlns:c15="http://schemas.microsoft.com/office/drawing/2012/chart" uri="{CE6537A1-D6FC-4f65-9D91-7224C49458BB}"/>
                <c:ext xmlns:c16="http://schemas.microsoft.com/office/drawing/2014/chart" uri="{C3380CC4-5D6E-409C-BE32-E72D297353CC}">
                  <c16:uniqueId val="{0000003C-42A8-4BD3-9CE0-BB3C83D836C6}"/>
                </c:ext>
              </c:extLst>
            </c:dLbl>
            <c:dLbl>
              <c:idx val="95"/>
              <c:delete val="1"/>
              <c:extLst>
                <c:ext xmlns:c15="http://schemas.microsoft.com/office/drawing/2012/chart" uri="{CE6537A1-D6FC-4f65-9D91-7224C49458BB}"/>
                <c:ext xmlns:c16="http://schemas.microsoft.com/office/drawing/2014/chart" uri="{C3380CC4-5D6E-409C-BE32-E72D297353CC}">
                  <c16:uniqueId val="{0000003D-42A8-4BD3-9CE0-BB3C83D836C6}"/>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【ABCD】'!$R$7:$R$56</c:f>
              <c:strCache>
                <c:ptCount val="50"/>
                <c:pt idx="0">
                  <c:v>【 システムズエンジニアリング技術 】                </c:v>
                </c:pt>
                <c:pt idx="1">
                  <c:v>A.ユーザー企業（n=  69）</c:v>
                </c:pt>
                <c:pt idx="2">
                  <c:v>B.メーカー企業（n=125）</c:v>
                </c:pt>
                <c:pt idx="3">
                  <c:v>C.サブシステム提供企業（n=  80）</c:v>
                </c:pt>
                <c:pt idx="4">
                  <c:v>D.サービス提供企業（n=106）</c:v>
                </c:pt>
                <c:pt idx="5">
                  <c:v>【 IoTシステム構築技術 】                    </c:v>
                </c:pt>
                <c:pt idx="6">
                  <c:v>A.ユーザー企業（n=  87）</c:v>
                </c:pt>
                <c:pt idx="7">
                  <c:v>B.メーカー企業（n=132）</c:v>
                </c:pt>
                <c:pt idx="8">
                  <c:v>C.サブシステム提供企業（n=  73）</c:v>
                </c:pt>
                <c:pt idx="9">
                  <c:v>D.サービス提供企業（n=  64）</c:v>
                </c:pt>
                <c:pt idx="10">
                  <c:v>【 デバイス技術 】                         </c:v>
                </c:pt>
                <c:pt idx="11">
                  <c:v>A.ユーザー企業（n=  44）</c:v>
                </c:pt>
                <c:pt idx="12">
                  <c:v>B.メーカー企業（n=  79）</c:v>
                </c:pt>
                <c:pt idx="13">
                  <c:v>C.サブシステム提供企業（n=  44）</c:v>
                </c:pt>
                <c:pt idx="14">
                  <c:v>D.サービス提供企業（n=  27）</c:v>
                </c:pt>
                <c:pt idx="15">
                  <c:v>【 AI（機械学習、ディープラーニング等）技術 】          </c:v>
                </c:pt>
                <c:pt idx="16">
                  <c:v>A.ユーザー企業（n=  77）</c:v>
                </c:pt>
                <c:pt idx="17">
                  <c:v>B.メーカー企業（n=105）</c:v>
                </c:pt>
                <c:pt idx="18">
                  <c:v>C.サブシステム提供企業（n=  68）</c:v>
                </c:pt>
                <c:pt idx="19">
                  <c:v>D.サービス提供企業（n=  80）</c:v>
                </c:pt>
                <c:pt idx="20">
                  <c:v>【 無線通信・ネットワーク技術 】                  </c:v>
                </c:pt>
                <c:pt idx="21">
                  <c:v>A.ユーザー企業（n=  52）</c:v>
                </c:pt>
                <c:pt idx="22">
                  <c:v>B.メーカー企業（n=  99）</c:v>
                </c:pt>
                <c:pt idx="23">
                  <c:v>C.サブシステム提供企業（n=  66）</c:v>
                </c:pt>
                <c:pt idx="24">
                  <c:v>D.サービス提供企業（n=  42）</c:v>
                </c:pt>
                <c:pt idx="25">
                  <c:v>【 センサ技術 】                          </c:v>
                </c:pt>
                <c:pt idx="26">
                  <c:v>A.ユーザー企業（n=  48）</c:v>
                </c:pt>
                <c:pt idx="27">
                  <c:v>B.メーカー企業（n=104）</c:v>
                </c:pt>
                <c:pt idx="28">
                  <c:v>C.サブシステム提供企業（n=  33）</c:v>
                </c:pt>
                <c:pt idx="29">
                  <c:v>D.サービス提供企業（n=  19）</c:v>
                </c:pt>
                <c:pt idx="30">
                  <c:v>【 画像・音声認識技術／合成技術 】                 </c:v>
                </c:pt>
                <c:pt idx="31">
                  <c:v>A.ユーザー企業（n=  30）</c:v>
                </c:pt>
                <c:pt idx="32">
                  <c:v>B.メーカー企業（n=  44）</c:v>
                </c:pt>
                <c:pt idx="33">
                  <c:v>C.サブシステム提供企業（n=  39）</c:v>
                </c:pt>
                <c:pt idx="34">
                  <c:v>D.サービス提供企業（n=  28）</c:v>
                </c:pt>
                <c:pt idx="35">
                  <c:v>【 ビッグデータの収集・分析・解析技術 】              </c:v>
                </c:pt>
                <c:pt idx="36">
                  <c:v>A.ユーザー企業（n=  73）</c:v>
                </c:pt>
                <c:pt idx="37">
                  <c:v>B.メーカー企業（n=  60）</c:v>
                </c:pt>
                <c:pt idx="38">
                  <c:v>C.サブシステム提供企業（n=  29）</c:v>
                </c:pt>
                <c:pt idx="39">
                  <c:v>D.サービス提供企業（n=  46）</c:v>
                </c:pt>
                <c:pt idx="40">
                  <c:v>【 サーバ／ストレージ技術（管理・運用を含む） 】          </c:v>
                </c:pt>
                <c:pt idx="41">
                  <c:v>A.ユーザー企業（n=  57）</c:v>
                </c:pt>
                <c:pt idx="42">
                  <c:v>B.メーカー企業（n=  43）</c:v>
                </c:pt>
                <c:pt idx="43">
                  <c:v>C.サブシステム提供企業（n=  35）</c:v>
                </c:pt>
                <c:pt idx="44">
                  <c:v>D.サービス提供企業（n=  57）</c:v>
                </c:pt>
                <c:pt idx="45">
                  <c:v>【 リアルタイム制御技術（ロボット技術） 】             </c:v>
                </c:pt>
                <c:pt idx="46">
                  <c:v>A.ユーザー企業（n=  32）</c:v>
                </c:pt>
                <c:pt idx="47">
                  <c:v>B.メーカー企業（n=  45）</c:v>
                </c:pt>
                <c:pt idx="48">
                  <c:v>C.サブシステム提供企業（n=  32）</c:v>
                </c:pt>
                <c:pt idx="49">
                  <c:v>D.サービス提供企業（n=  22）</c:v>
                </c:pt>
              </c:strCache>
            </c:strRef>
          </c:cat>
          <c:val>
            <c:numRef>
              <c:f>'Q22B.現在重要な技術 【ABCD】'!$U$7:$U$56</c:f>
              <c:numCache>
                <c:formatCode>0.0%</c:formatCode>
                <c:ptCount val="50"/>
                <c:pt idx="0" formatCode="General">
                  <c:v>0</c:v>
                </c:pt>
                <c:pt idx="1">
                  <c:v>6.1889250814332247E-2</c:v>
                </c:pt>
                <c:pt idx="2">
                  <c:v>7.6167076167076173E-2</c:v>
                </c:pt>
                <c:pt idx="3">
                  <c:v>8.6792452830188674E-2</c:v>
                </c:pt>
                <c:pt idx="4">
                  <c:v>0.112</c:v>
                </c:pt>
                <c:pt idx="5" formatCode="General">
                  <c:v>0</c:v>
                </c:pt>
                <c:pt idx="6">
                  <c:v>4.8859934853420196E-2</c:v>
                </c:pt>
                <c:pt idx="7">
                  <c:v>0.10810810810810811</c:v>
                </c:pt>
                <c:pt idx="8">
                  <c:v>7.9245283018867921E-2</c:v>
                </c:pt>
                <c:pt idx="9">
                  <c:v>0.06</c:v>
                </c:pt>
                <c:pt idx="10" formatCode="General">
                  <c:v>0</c:v>
                </c:pt>
                <c:pt idx="11">
                  <c:v>2.2801302931596091E-2</c:v>
                </c:pt>
                <c:pt idx="12">
                  <c:v>4.6683046683046681E-2</c:v>
                </c:pt>
                <c:pt idx="13">
                  <c:v>2.6415094339622643E-2</c:v>
                </c:pt>
                <c:pt idx="14">
                  <c:v>0.02</c:v>
                </c:pt>
                <c:pt idx="15" formatCode="General">
                  <c:v>0</c:v>
                </c:pt>
                <c:pt idx="16">
                  <c:v>7.4918566775244305E-2</c:v>
                </c:pt>
                <c:pt idx="17">
                  <c:v>8.1081081081081086E-2</c:v>
                </c:pt>
                <c:pt idx="18">
                  <c:v>6.4150943396226415E-2</c:v>
                </c:pt>
                <c:pt idx="19">
                  <c:v>8.7999999999999995E-2</c:v>
                </c:pt>
                <c:pt idx="20" formatCode="General">
                  <c:v>0</c:v>
                </c:pt>
                <c:pt idx="21">
                  <c:v>5.5374592833876218E-2</c:v>
                </c:pt>
                <c:pt idx="22">
                  <c:v>6.1425061425061427E-2</c:v>
                </c:pt>
                <c:pt idx="23">
                  <c:v>5.6603773584905662E-2</c:v>
                </c:pt>
                <c:pt idx="24">
                  <c:v>4.3999999999999997E-2</c:v>
                </c:pt>
                <c:pt idx="25" formatCode="General">
                  <c:v>0</c:v>
                </c:pt>
                <c:pt idx="26">
                  <c:v>2.2801302931596091E-2</c:v>
                </c:pt>
                <c:pt idx="27">
                  <c:v>5.4054054054054057E-2</c:v>
                </c:pt>
                <c:pt idx="28">
                  <c:v>1.8867924528301886E-2</c:v>
                </c:pt>
                <c:pt idx="29">
                  <c:v>2.8000000000000001E-2</c:v>
                </c:pt>
                <c:pt idx="30" formatCode="General">
                  <c:v>0</c:v>
                </c:pt>
                <c:pt idx="31">
                  <c:v>2.6058631921824105E-2</c:v>
                </c:pt>
                <c:pt idx="32">
                  <c:v>2.4570024570024569E-2</c:v>
                </c:pt>
                <c:pt idx="33">
                  <c:v>3.7735849056603772E-2</c:v>
                </c:pt>
                <c:pt idx="34">
                  <c:v>2.8000000000000001E-2</c:v>
                </c:pt>
                <c:pt idx="35" formatCode="General">
                  <c:v>0</c:v>
                </c:pt>
                <c:pt idx="36">
                  <c:v>7.4918566775244305E-2</c:v>
                </c:pt>
                <c:pt idx="37">
                  <c:v>5.4054054054054057E-2</c:v>
                </c:pt>
                <c:pt idx="38">
                  <c:v>4.9056603773584909E-2</c:v>
                </c:pt>
                <c:pt idx="39">
                  <c:v>5.6000000000000001E-2</c:v>
                </c:pt>
                <c:pt idx="40" formatCode="General">
                  <c:v>0</c:v>
                </c:pt>
                <c:pt idx="41">
                  <c:v>5.2117263843648211E-2</c:v>
                </c:pt>
                <c:pt idx="42">
                  <c:v>5.6511056511056514E-2</c:v>
                </c:pt>
                <c:pt idx="43">
                  <c:v>2.6415094339622643E-2</c:v>
                </c:pt>
                <c:pt idx="44">
                  <c:v>6.4000000000000001E-2</c:v>
                </c:pt>
                <c:pt idx="45" formatCode="General">
                  <c:v>0</c:v>
                </c:pt>
                <c:pt idx="46">
                  <c:v>2.6058631921824105E-2</c:v>
                </c:pt>
                <c:pt idx="47">
                  <c:v>2.9484029484029485E-2</c:v>
                </c:pt>
                <c:pt idx="48">
                  <c:v>2.2641509433962263E-2</c:v>
                </c:pt>
                <c:pt idx="49">
                  <c:v>2.4E-2</c:v>
                </c:pt>
              </c:numCache>
            </c:numRef>
          </c:val>
          <c:extLst>
            <c:ext xmlns:c16="http://schemas.microsoft.com/office/drawing/2014/chart" uri="{C3380CC4-5D6E-409C-BE32-E72D297353CC}">
              <c16:uniqueId val="{0000003E-42A8-4BD3-9CE0-BB3C83D836C6}"/>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 【ABCD】'!$J$115</c:f>
          <c:strCache>
            <c:ptCount val="1"/>
            <c:pt idx="0">
              <c:v>A.ユーザー企業 (N=307)
B.メーカー企業 (N=407)
C.サブシステム提供企業 (N=265)
D.サービス提供企業 (N=250)</c:v>
            </c:pt>
          </c:strCache>
        </c:strRef>
      </c:tx>
      <c:layout>
        <c:manualLayout>
          <c:xMode val="edge"/>
          <c:yMode val="edge"/>
          <c:x val="0.61541111111111113"/>
          <c:y val="0.8054557057057056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589-47DE-96A6-0F474316204E}"/>
                </c:ext>
              </c:extLst>
            </c:dLbl>
            <c:dLbl>
              <c:idx val="5"/>
              <c:delete val="1"/>
              <c:extLst>
                <c:ext xmlns:c15="http://schemas.microsoft.com/office/drawing/2012/chart" uri="{CE6537A1-D6FC-4f65-9D91-7224C49458BB}"/>
                <c:ext xmlns:c16="http://schemas.microsoft.com/office/drawing/2014/chart" uri="{C3380CC4-5D6E-409C-BE32-E72D297353CC}">
                  <c16:uniqueId val="{00000001-F589-47DE-96A6-0F474316204E}"/>
                </c:ext>
              </c:extLst>
            </c:dLbl>
            <c:dLbl>
              <c:idx val="10"/>
              <c:delete val="1"/>
              <c:extLst>
                <c:ext xmlns:c15="http://schemas.microsoft.com/office/drawing/2012/chart" uri="{CE6537A1-D6FC-4f65-9D91-7224C49458BB}"/>
                <c:ext xmlns:c16="http://schemas.microsoft.com/office/drawing/2014/chart" uri="{C3380CC4-5D6E-409C-BE32-E72D297353CC}">
                  <c16:uniqueId val="{00000002-F589-47DE-96A6-0F474316204E}"/>
                </c:ext>
              </c:extLst>
            </c:dLbl>
            <c:dLbl>
              <c:idx val="15"/>
              <c:delete val="1"/>
              <c:extLst>
                <c:ext xmlns:c15="http://schemas.microsoft.com/office/drawing/2012/chart" uri="{CE6537A1-D6FC-4f65-9D91-7224C49458BB}"/>
                <c:ext xmlns:c16="http://schemas.microsoft.com/office/drawing/2014/chart" uri="{C3380CC4-5D6E-409C-BE32-E72D297353CC}">
                  <c16:uniqueId val="{00000003-F589-47DE-96A6-0F474316204E}"/>
                </c:ext>
              </c:extLst>
            </c:dLbl>
            <c:dLbl>
              <c:idx val="20"/>
              <c:delete val="1"/>
              <c:extLst>
                <c:ext xmlns:c15="http://schemas.microsoft.com/office/drawing/2012/chart" uri="{CE6537A1-D6FC-4f65-9D91-7224C49458BB}"/>
                <c:ext xmlns:c16="http://schemas.microsoft.com/office/drawing/2014/chart" uri="{C3380CC4-5D6E-409C-BE32-E72D297353CC}">
                  <c16:uniqueId val="{00000004-F589-47DE-96A6-0F474316204E}"/>
                </c:ext>
              </c:extLst>
            </c:dLbl>
            <c:dLbl>
              <c:idx val="21"/>
              <c:delete val="1"/>
              <c:extLst>
                <c:ext xmlns:c15="http://schemas.microsoft.com/office/drawing/2012/chart" uri="{CE6537A1-D6FC-4f65-9D91-7224C49458BB}"/>
                <c:ext xmlns:c16="http://schemas.microsoft.com/office/drawing/2014/chart" uri="{C3380CC4-5D6E-409C-BE32-E72D297353CC}">
                  <c16:uniqueId val="{0000007C-F589-47DE-96A6-0F474316204E}"/>
                </c:ext>
              </c:extLst>
            </c:dLbl>
            <c:dLbl>
              <c:idx val="22"/>
              <c:delete val="1"/>
              <c:extLst>
                <c:ext xmlns:c15="http://schemas.microsoft.com/office/drawing/2012/chart" uri="{CE6537A1-D6FC-4f65-9D91-7224C49458BB}"/>
                <c:ext xmlns:c16="http://schemas.microsoft.com/office/drawing/2014/chart" uri="{C3380CC4-5D6E-409C-BE32-E72D297353CC}">
                  <c16:uniqueId val="{0000007D-F589-47DE-96A6-0F474316204E}"/>
                </c:ext>
              </c:extLst>
            </c:dLbl>
            <c:dLbl>
              <c:idx val="23"/>
              <c:delete val="1"/>
              <c:extLst>
                <c:ext xmlns:c15="http://schemas.microsoft.com/office/drawing/2012/chart" uri="{CE6537A1-D6FC-4f65-9D91-7224C49458BB}"/>
                <c:ext xmlns:c16="http://schemas.microsoft.com/office/drawing/2014/chart" uri="{C3380CC4-5D6E-409C-BE32-E72D297353CC}">
                  <c16:uniqueId val="{0000007F-F589-47DE-96A6-0F474316204E}"/>
                </c:ext>
              </c:extLst>
            </c:dLbl>
            <c:dLbl>
              <c:idx val="24"/>
              <c:delete val="1"/>
              <c:extLst>
                <c:ext xmlns:c15="http://schemas.microsoft.com/office/drawing/2012/chart" uri="{CE6537A1-D6FC-4f65-9D91-7224C49458BB}"/>
                <c:ext xmlns:c16="http://schemas.microsoft.com/office/drawing/2014/chart" uri="{C3380CC4-5D6E-409C-BE32-E72D297353CC}">
                  <c16:uniqueId val="{0000007E-F589-47DE-96A6-0F474316204E}"/>
                </c:ext>
              </c:extLst>
            </c:dLbl>
            <c:dLbl>
              <c:idx val="25"/>
              <c:delete val="1"/>
              <c:extLst>
                <c:ext xmlns:c15="http://schemas.microsoft.com/office/drawing/2012/chart" uri="{CE6537A1-D6FC-4f65-9D91-7224C49458BB}"/>
                <c:ext xmlns:c16="http://schemas.microsoft.com/office/drawing/2014/chart" uri="{C3380CC4-5D6E-409C-BE32-E72D297353CC}">
                  <c16:uniqueId val="{00000005-F589-47DE-96A6-0F474316204E}"/>
                </c:ext>
              </c:extLst>
            </c:dLbl>
            <c:dLbl>
              <c:idx val="30"/>
              <c:delete val="1"/>
              <c:extLst>
                <c:ext xmlns:c15="http://schemas.microsoft.com/office/drawing/2012/chart" uri="{CE6537A1-D6FC-4f65-9D91-7224C49458BB}"/>
                <c:ext xmlns:c16="http://schemas.microsoft.com/office/drawing/2014/chart" uri="{C3380CC4-5D6E-409C-BE32-E72D297353CC}">
                  <c16:uniqueId val="{00000006-F589-47DE-96A6-0F474316204E}"/>
                </c:ext>
              </c:extLst>
            </c:dLbl>
            <c:dLbl>
              <c:idx val="31"/>
              <c:delete val="1"/>
              <c:extLst>
                <c:ext xmlns:c15="http://schemas.microsoft.com/office/drawing/2012/chart" uri="{CE6537A1-D6FC-4f65-9D91-7224C49458BB}"/>
                <c:ext xmlns:c16="http://schemas.microsoft.com/office/drawing/2014/chart" uri="{C3380CC4-5D6E-409C-BE32-E72D297353CC}">
                  <c16:uniqueId val="{0000007A-F589-47DE-96A6-0F474316204E}"/>
                </c:ext>
              </c:extLst>
            </c:dLbl>
            <c:dLbl>
              <c:idx val="32"/>
              <c:delete val="1"/>
              <c:extLst>
                <c:ext xmlns:c15="http://schemas.microsoft.com/office/drawing/2012/chart" uri="{CE6537A1-D6FC-4f65-9D91-7224C49458BB}"/>
                <c:ext xmlns:c16="http://schemas.microsoft.com/office/drawing/2014/chart" uri="{C3380CC4-5D6E-409C-BE32-E72D297353CC}">
                  <c16:uniqueId val="{0000007B-F589-47DE-96A6-0F474316204E}"/>
                </c:ext>
              </c:extLst>
            </c:dLbl>
            <c:dLbl>
              <c:idx val="33"/>
              <c:delete val="1"/>
              <c:extLst>
                <c:ext xmlns:c15="http://schemas.microsoft.com/office/drawing/2012/chart" uri="{CE6537A1-D6FC-4f65-9D91-7224C49458BB}"/>
                <c:ext xmlns:c16="http://schemas.microsoft.com/office/drawing/2014/chart" uri="{C3380CC4-5D6E-409C-BE32-E72D297353CC}">
                  <c16:uniqueId val="{00000079-F589-47DE-96A6-0F474316204E}"/>
                </c:ext>
              </c:extLst>
            </c:dLbl>
            <c:dLbl>
              <c:idx val="34"/>
              <c:delete val="1"/>
              <c:extLst>
                <c:ext xmlns:c15="http://schemas.microsoft.com/office/drawing/2012/chart" uri="{CE6537A1-D6FC-4f65-9D91-7224C49458BB}"/>
                <c:ext xmlns:c16="http://schemas.microsoft.com/office/drawing/2014/chart" uri="{C3380CC4-5D6E-409C-BE32-E72D297353CC}">
                  <c16:uniqueId val="{00000053-F589-47DE-96A6-0F474316204E}"/>
                </c:ext>
              </c:extLst>
            </c:dLbl>
            <c:dLbl>
              <c:idx val="35"/>
              <c:delete val="1"/>
              <c:extLst>
                <c:ext xmlns:c15="http://schemas.microsoft.com/office/drawing/2012/chart" uri="{CE6537A1-D6FC-4f65-9D91-7224C49458BB}"/>
                <c:ext xmlns:c16="http://schemas.microsoft.com/office/drawing/2014/chart" uri="{C3380CC4-5D6E-409C-BE32-E72D297353CC}">
                  <c16:uniqueId val="{00000007-F589-47DE-96A6-0F474316204E}"/>
                </c:ext>
              </c:extLst>
            </c:dLbl>
            <c:dLbl>
              <c:idx val="36"/>
              <c:delete val="1"/>
              <c:extLst>
                <c:ext xmlns:c15="http://schemas.microsoft.com/office/drawing/2012/chart" uri="{CE6537A1-D6FC-4f65-9D91-7224C49458BB}"/>
                <c:ext xmlns:c16="http://schemas.microsoft.com/office/drawing/2014/chart" uri="{C3380CC4-5D6E-409C-BE32-E72D297353CC}">
                  <c16:uniqueId val="{00000057-F589-47DE-96A6-0F474316204E}"/>
                </c:ext>
              </c:extLst>
            </c:dLbl>
            <c:dLbl>
              <c:idx val="37"/>
              <c:delete val="1"/>
              <c:extLst>
                <c:ext xmlns:c15="http://schemas.microsoft.com/office/drawing/2012/chart" uri="{CE6537A1-D6FC-4f65-9D91-7224C49458BB}"/>
                <c:ext xmlns:c16="http://schemas.microsoft.com/office/drawing/2014/chart" uri="{C3380CC4-5D6E-409C-BE32-E72D297353CC}">
                  <c16:uniqueId val="{00000058-F589-47DE-96A6-0F474316204E}"/>
                </c:ext>
              </c:extLst>
            </c:dLbl>
            <c:dLbl>
              <c:idx val="38"/>
              <c:delete val="1"/>
              <c:extLst>
                <c:ext xmlns:c15="http://schemas.microsoft.com/office/drawing/2012/chart" uri="{CE6537A1-D6FC-4f65-9D91-7224C49458BB}"/>
                <c:ext xmlns:c16="http://schemas.microsoft.com/office/drawing/2014/chart" uri="{C3380CC4-5D6E-409C-BE32-E72D297353CC}">
                  <c16:uniqueId val="{0000005D-F589-47DE-96A6-0F474316204E}"/>
                </c:ext>
              </c:extLst>
            </c:dLbl>
            <c:dLbl>
              <c:idx val="39"/>
              <c:delete val="1"/>
              <c:extLst>
                <c:ext xmlns:c15="http://schemas.microsoft.com/office/drawing/2012/chart" uri="{CE6537A1-D6FC-4f65-9D91-7224C49458BB}"/>
                <c:ext xmlns:c16="http://schemas.microsoft.com/office/drawing/2014/chart" uri="{C3380CC4-5D6E-409C-BE32-E72D297353CC}">
                  <c16:uniqueId val="{0000005E-F589-47DE-96A6-0F474316204E}"/>
                </c:ext>
              </c:extLst>
            </c:dLbl>
            <c:dLbl>
              <c:idx val="40"/>
              <c:delete val="1"/>
              <c:extLst>
                <c:ext xmlns:c15="http://schemas.microsoft.com/office/drawing/2012/chart" uri="{CE6537A1-D6FC-4f65-9D91-7224C49458BB}"/>
                <c:ext xmlns:c16="http://schemas.microsoft.com/office/drawing/2014/chart" uri="{C3380CC4-5D6E-409C-BE32-E72D297353CC}">
                  <c16:uniqueId val="{00000008-F589-47DE-96A6-0F474316204E}"/>
                </c:ext>
              </c:extLst>
            </c:dLbl>
            <c:dLbl>
              <c:idx val="41"/>
              <c:delete val="1"/>
              <c:extLst>
                <c:ext xmlns:c15="http://schemas.microsoft.com/office/drawing/2012/chart" uri="{CE6537A1-D6FC-4f65-9D91-7224C49458BB}"/>
                <c:ext xmlns:c16="http://schemas.microsoft.com/office/drawing/2014/chart" uri="{C3380CC4-5D6E-409C-BE32-E72D297353CC}">
                  <c16:uniqueId val="{00000066-F589-47DE-96A6-0F474316204E}"/>
                </c:ext>
              </c:extLst>
            </c:dLbl>
            <c:dLbl>
              <c:idx val="42"/>
              <c:delete val="1"/>
              <c:extLst>
                <c:ext xmlns:c15="http://schemas.microsoft.com/office/drawing/2012/chart" uri="{CE6537A1-D6FC-4f65-9D91-7224C49458BB}"/>
                <c:ext xmlns:c16="http://schemas.microsoft.com/office/drawing/2014/chart" uri="{C3380CC4-5D6E-409C-BE32-E72D297353CC}">
                  <c16:uniqueId val="{00000065-F589-47DE-96A6-0F474316204E}"/>
                </c:ext>
              </c:extLst>
            </c:dLbl>
            <c:dLbl>
              <c:idx val="43"/>
              <c:delete val="1"/>
              <c:extLst>
                <c:ext xmlns:c15="http://schemas.microsoft.com/office/drawing/2012/chart" uri="{CE6537A1-D6FC-4f65-9D91-7224C49458BB}"/>
                <c:ext xmlns:c16="http://schemas.microsoft.com/office/drawing/2014/chart" uri="{C3380CC4-5D6E-409C-BE32-E72D297353CC}">
                  <c16:uniqueId val="{00000069-F589-47DE-96A6-0F474316204E}"/>
                </c:ext>
              </c:extLst>
            </c:dLbl>
            <c:dLbl>
              <c:idx val="44"/>
              <c:delete val="1"/>
              <c:extLst>
                <c:ext xmlns:c15="http://schemas.microsoft.com/office/drawing/2012/chart" uri="{CE6537A1-D6FC-4f65-9D91-7224C49458BB}"/>
                <c:ext xmlns:c16="http://schemas.microsoft.com/office/drawing/2014/chart" uri="{C3380CC4-5D6E-409C-BE32-E72D297353CC}">
                  <c16:uniqueId val="{00000067-F589-47DE-96A6-0F474316204E}"/>
                </c:ext>
              </c:extLst>
            </c:dLbl>
            <c:dLbl>
              <c:idx val="45"/>
              <c:delete val="1"/>
              <c:extLst>
                <c:ext xmlns:c15="http://schemas.microsoft.com/office/drawing/2012/chart" uri="{CE6537A1-D6FC-4f65-9D91-7224C49458BB}"/>
                <c:ext xmlns:c16="http://schemas.microsoft.com/office/drawing/2014/chart" uri="{C3380CC4-5D6E-409C-BE32-E72D297353CC}">
                  <c16:uniqueId val="{00000009-F589-47DE-96A6-0F474316204E}"/>
                </c:ext>
              </c:extLst>
            </c:dLbl>
            <c:dLbl>
              <c:idx val="46"/>
              <c:delete val="1"/>
              <c:extLst>
                <c:ext xmlns:c15="http://schemas.microsoft.com/office/drawing/2012/chart" uri="{CE6537A1-D6FC-4f65-9D91-7224C49458BB}"/>
                <c:ext xmlns:c16="http://schemas.microsoft.com/office/drawing/2014/chart" uri="{C3380CC4-5D6E-409C-BE32-E72D297353CC}">
                  <c16:uniqueId val="{00000072-F589-47DE-96A6-0F474316204E}"/>
                </c:ext>
              </c:extLst>
            </c:dLbl>
            <c:dLbl>
              <c:idx val="47"/>
              <c:delete val="1"/>
              <c:extLst>
                <c:ext xmlns:c15="http://schemas.microsoft.com/office/drawing/2012/chart" uri="{CE6537A1-D6FC-4f65-9D91-7224C49458BB}"/>
                <c:ext xmlns:c16="http://schemas.microsoft.com/office/drawing/2014/chart" uri="{C3380CC4-5D6E-409C-BE32-E72D297353CC}">
                  <c16:uniqueId val="{00000071-F589-47DE-96A6-0F474316204E}"/>
                </c:ext>
              </c:extLst>
            </c:dLbl>
            <c:dLbl>
              <c:idx val="48"/>
              <c:delete val="1"/>
              <c:extLst>
                <c:ext xmlns:c15="http://schemas.microsoft.com/office/drawing/2012/chart" uri="{CE6537A1-D6FC-4f65-9D91-7224C49458BB}"/>
                <c:ext xmlns:c16="http://schemas.microsoft.com/office/drawing/2014/chart" uri="{C3380CC4-5D6E-409C-BE32-E72D297353CC}">
                  <c16:uniqueId val="{00000073-F589-47DE-96A6-0F474316204E}"/>
                </c:ext>
              </c:extLst>
            </c:dLbl>
            <c:dLbl>
              <c:idx val="49"/>
              <c:delete val="1"/>
              <c:extLst>
                <c:ext xmlns:c15="http://schemas.microsoft.com/office/drawing/2012/chart" uri="{CE6537A1-D6FC-4f65-9D91-7224C49458BB}"/>
                <c:ext xmlns:c16="http://schemas.microsoft.com/office/drawing/2014/chart" uri="{C3380CC4-5D6E-409C-BE32-E72D297353CC}">
                  <c16:uniqueId val="{00000078-F589-47DE-96A6-0F474316204E}"/>
                </c:ext>
              </c:extLst>
            </c:dLbl>
            <c:dLbl>
              <c:idx val="50"/>
              <c:delete val="1"/>
              <c:extLst>
                <c:ext xmlns:c15="http://schemas.microsoft.com/office/drawing/2012/chart" uri="{CE6537A1-D6FC-4f65-9D91-7224C49458BB}"/>
                <c:ext xmlns:c16="http://schemas.microsoft.com/office/drawing/2014/chart" uri="{C3380CC4-5D6E-409C-BE32-E72D297353CC}">
                  <c16:uniqueId val="{0000000A-F589-47DE-96A6-0F474316204E}"/>
                </c:ext>
              </c:extLst>
            </c:dLbl>
            <c:dLbl>
              <c:idx val="55"/>
              <c:delete val="1"/>
              <c:extLst>
                <c:ext xmlns:c15="http://schemas.microsoft.com/office/drawing/2012/chart" uri="{CE6537A1-D6FC-4f65-9D91-7224C49458BB}"/>
                <c:ext xmlns:c16="http://schemas.microsoft.com/office/drawing/2014/chart" uri="{C3380CC4-5D6E-409C-BE32-E72D297353CC}">
                  <c16:uniqueId val="{0000000B-F589-47DE-96A6-0F474316204E}"/>
                </c:ext>
              </c:extLst>
            </c:dLbl>
            <c:dLbl>
              <c:idx val="60"/>
              <c:delete val="1"/>
              <c:extLst>
                <c:ext xmlns:c15="http://schemas.microsoft.com/office/drawing/2012/chart" uri="{CE6537A1-D6FC-4f65-9D91-7224C49458BB}"/>
                <c:ext xmlns:c16="http://schemas.microsoft.com/office/drawing/2014/chart" uri="{C3380CC4-5D6E-409C-BE32-E72D297353CC}">
                  <c16:uniqueId val="{0000000C-F589-47DE-96A6-0F474316204E}"/>
                </c:ext>
              </c:extLst>
            </c:dLbl>
            <c:dLbl>
              <c:idx val="65"/>
              <c:delete val="1"/>
              <c:extLst>
                <c:ext xmlns:c15="http://schemas.microsoft.com/office/drawing/2012/chart" uri="{CE6537A1-D6FC-4f65-9D91-7224C49458BB}"/>
                <c:ext xmlns:c16="http://schemas.microsoft.com/office/drawing/2014/chart" uri="{C3380CC4-5D6E-409C-BE32-E72D297353CC}">
                  <c16:uniqueId val="{0000000D-F589-47DE-96A6-0F474316204E}"/>
                </c:ext>
              </c:extLst>
            </c:dLbl>
            <c:dLbl>
              <c:idx val="70"/>
              <c:delete val="1"/>
              <c:extLst>
                <c:ext xmlns:c15="http://schemas.microsoft.com/office/drawing/2012/chart" uri="{CE6537A1-D6FC-4f65-9D91-7224C49458BB}"/>
                <c:ext xmlns:c16="http://schemas.microsoft.com/office/drawing/2014/chart" uri="{C3380CC4-5D6E-409C-BE32-E72D297353CC}">
                  <c16:uniqueId val="{0000000E-F589-47DE-96A6-0F474316204E}"/>
                </c:ext>
              </c:extLst>
            </c:dLbl>
            <c:dLbl>
              <c:idx val="75"/>
              <c:delete val="1"/>
              <c:extLst>
                <c:ext xmlns:c15="http://schemas.microsoft.com/office/drawing/2012/chart" uri="{CE6537A1-D6FC-4f65-9D91-7224C49458BB}"/>
                <c:ext xmlns:c16="http://schemas.microsoft.com/office/drawing/2014/chart" uri="{C3380CC4-5D6E-409C-BE32-E72D297353CC}">
                  <c16:uniqueId val="{0000000F-F589-47DE-96A6-0F474316204E}"/>
                </c:ext>
              </c:extLst>
            </c:dLbl>
            <c:dLbl>
              <c:idx val="80"/>
              <c:delete val="1"/>
              <c:extLst>
                <c:ext xmlns:c15="http://schemas.microsoft.com/office/drawing/2012/chart" uri="{CE6537A1-D6FC-4f65-9D91-7224C49458BB}"/>
                <c:ext xmlns:c16="http://schemas.microsoft.com/office/drawing/2014/chart" uri="{C3380CC4-5D6E-409C-BE32-E72D297353CC}">
                  <c16:uniqueId val="{00000010-F589-47DE-96A6-0F474316204E}"/>
                </c:ext>
              </c:extLst>
            </c:dLbl>
            <c:dLbl>
              <c:idx val="85"/>
              <c:delete val="1"/>
              <c:extLst>
                <c:ext xmlns:c15="http://schemas.microsoft.com/office/drawing/2012/chart" uri="{CE6537A1-D6FC-4f65-9D91-7224C49458BB}"/>
                <c:ext xmlns:c16="http://schemas.microsoft.com/office/drawing/2014/chart" uri="{C3380CC4-5D6E-409C-BE32-E72D297353CC}">
                  <c16:uniqueId val="{00000011-F589-47DE-96A6-0F474316204E}"/>
                </c:ext>
              </c:extLst>
            </c:dLbl>
            <c:dLbl>
              <c:idx val="90"/>
              <c:delete val="1"/>
              <c:extLst>
                <c:ext xmlns:c15="http://schemas.microsoft.com/office/drawing/2012/chart" uri="{CE6537A1-D6FC-4f65-9D91-7224C49458BB}"/>
                <c:ext xmlns:c16="http://schemas.microsoft.com/office/drawing/2014/chart" uri="{C3380CC4-5D6E-409C-BE32-E72D297353CC}">
                  <c16:uniqueId val="{00000012-F589-47DE-96A6-0F474316204E}"/>
                </c:ext>
              </c:extLst>
            </c:dLbl>
            <c:dLbl>
              <c:idx val="95"/>
              <c:delete val="1"/>
              <c:extLst>
                <c:ext xmlns:c15="http://schemas.microsoft.com/office/drawing/2012/chart" uri="{CE6537A1-D6FC-4f65-9D91-7224C49458BB}"/>
                <c:ext xmlns:c16="http://schemas.microsoft.com/office/drawing/2014/chart" uri="{C3380CC4-5D6E-409C-BE32-E72D297353CC}">
                  <c16:uniqueId val="{00000013-F589-47DE-96A6-0F474316204E}"/>
                </c:ext>
              </c:extLst>
            </c:dLbl>
            <c:numFmt formatCode="0%" sourceLinked="0"/>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【ABCD】'!$R$57:$R$106</c:f>
              <c:strCache>
                <c:ptCount val="50"/>
                <c:pt idx="0">
                  <c:v>【 モデリング技術（制御、システム、ユーザ、データ等） 】      </c:v>
                </c:pt>
                <c:pt idx="1">
                  <c:v>A.ユーザー企業（n=  28）</c:v>
                </c:pt>
                <c:pt idx="2">
                  <c:v>B.メーカー企業（n=  49）</c:v>
                </c:pt>
                <c:pt idx="3">
                  <c:v>C.サブシステム提供企業（n=  40）</c:v>
                </c:pt>
                <c:pt idx="4">
                  <c:v>D.サービス提供企業（n=  25）</c:v>
                </c:pt>
                <c:pt idx="5">
                  <c:v>【 セーフティ及びセキュリティ技術 】                </c:v>
                </c:pt>
                <c:pt idx="6">
                  <c:v>A.ユーザー企業（n=  54）</c:v>
                </c:pt>
                <c:pt idx="7">
                  <c:v>B.メーカー企業（n=  57）</c:v>
                </c:pt>
                <c:pt idx="8">
                  <c:v>C.サブシステム提供企業（n=  39）</c:v>
                </c:pt>
                <c:pt idx="9">
                  <c:v>D.サービス提供企業（n=  47）</c:v>
                </c:pt>
                <c:pt idx="10">
                  <c:v>【 アジャイル開発技術 】                      </c:v>
                </c:pt>
                <c:pt idx="11">
                  <c:v>A.ユーザー企業（n=  20）</c:v>
                </c:pt>
                <c:pt idx="12">
                  <c:v>B.メーカー企業（n=  34）</c:v>
                </c:pt>
                <c:pt idx="13">
                  <c:v>C.サブシステム提供企業（n=  38）</c:v>
                </c:pt>
                <c:pt idx="14">
                  <c:v>D.サービス提供企業（n=  35）</c:v>
                </c:pt>
                <c:pt idx="15">
                  <c:v>【 ヒューマンインタフェース技術 】                 </c:v>
                </c:pt>
                <c:pt idx="16">
                  <c:v>A.ユーザー企業（n=  24）</c:v>
                </c:pt>
                <c:pt idx="17">
                  <c:v>B.メーカー企業（n=  32）</c:v>
                </c:pt>
                <c:pt idx="18">
                  <c:v>C.サブシステム提供企業（n=  21）</c:v>
                </c:pt>
                <c:pt idx="19">
                  <c:v>D.サービス提供企業（n=  31）</c:v>
                </c:pt>
                <c:pt idx="20">
                  <c:v>【 現実融合技術 (VR、AR、MR、SR等） 】          </c:v>
                </c:pt>
                <c:pt idx="21">
                  <c:v>A.ユーザー企業（n=  12）</c:v>
                </c:pt>
                <c:pt idx="22">
                  <c:v>B.メーカー企業（n=  21）</c:v>
                </c:pt>
                <c:pt idx="23">
                  <c:v>C.サブシステム提供企業（n=  15）</c:v>
                </c:pt>
                <c:pt idx="24">
                  <c:v>D.サービス提供企業（n=  17）</c:v>
                </c:pt>
                <c:pt idx="25">
                  <c:v>【 他の製品・システムとの接続を想定した検証技術 】         </c:v>
                </c:pt>
                <c:pt idx="26">
                  <c:v>A.ユーザー企業（n=  42）</c:v>
                </c:pt>
                <c:pt idx="27">
                  <c:v>B.メーカー企業（n=  42）</c:v>
                </c:pt>
                <c:pt idx="28">
                  <c:v>C.サブシステム提供企業（n=  35）</c:v>
                </c:pt>
                <c:pt idx="29">
                  <c:v>D.サービス提供企業（n=  27）</c:v>
                </c:pt>
                <c:pt idx="30">
                  <c:v>【 アクチュエータ技術 】                      </c:v>
                </c:pt>
                <c:pt idx="31">
                  <c:v>A.ユーザー企業（n=  22）</c:v>
                </c:pt>
                <c:pt idx="32">
                  <c:v>B.メーカー企業（n=  25）</c:v>
                </c:pt>
                <c:pt idx="33">
                  <c:v>C.サブシステム提供企業（n=  11）</c:v>
                </c:pt>
                <c:pt idx="34">
                  <c:v>D.サービス提供企業（n=    2）</c:v>
                </c:pt>
                <c:pt idx="35">
                  <c:v>【 エッジコンピューティング／フォグコンピューティング 】      </c:v>
                </c:pt>
                <c:pt idx="36">
                  <c:v>A.ユーザー企業（n=    5）</c:v>
                </c:pt>
                <c:pt idx="37">
                  <c:v>B.メーカー企業（n=  22）</c:v>
                </c:pt>
                <c:pt idx="38">
                  <c:v>C.サブシステム提供企業（n=  19）</c:v>
                </c:pt>
                <c:pt idx="39">
                  <c:v>D.サービス提供企業（n=    9）</c:v>
                </c:pt>
                <c:pt idx="40">
                  <c:v>【 ブロックチェーン技術 】                     </c:v>
                </c:pt>
                <c:pt idx="41">
                  <c:v>A.ユーザー企業（n=    7）</c:v>
                </c:pt>
                <c:pt idx="42">
                  <c:v>B.メーカー企業（n=    6）</c:v>
                </c:pt>
                <c:pt idx="43">
                  <c:v>C.サブシステム提供企業（n=    5）</c:v>
                </c:pt>
                <c:pt idx="44">
                  <c:v>D.サービス提供企業（n=    4）</c:v>
                </c:pt>
                <c:pt idx="45">
                  <c:v>【 低遅延データ処理技術 】                     </c:v>
                </c:pt>
                <c:pt idx="46">
                  <c:v>A.ユーザー企業（n=    2）</c:v>
                </c:pt>
                <c:pt idx="47">
                  <c:v>B.メーカー企業（n=    8）</c:v>
                </c:pt>
                <c:pt idx="48">
                  <c:v>C.サブシステム提供企業（n=    7）</c:v>
                </c:pt>
                <c:pt idx="49">
                  <c:v>D.サービス提供企業（n=    4）</c:v>
                </c:pt>
              </c:strCache>
            </c:strRef>
          </c:cat>
          <c:val>
            <c:numRef>
              <c:f>'Q22B.現在重要な技術 【ABCD】'!$S$57:$S$106</c:f>
              <c:numCache>
                <c:formatCode>0.0%</c:formatCode>
                <c:ptCount val="50"/>
                <c:pt idx="0">
                  <c:v>0</c:v>
                </c:pt>
                <c:pt idx="1">
                  <c:v>2.9315960912052116E-2</c:v>
                </c:pt>
                <c:pt idx="2">
                  <c:v>4.6683046683046681E-2</c:v>
                </c:pt>
                <c:pt idx="3">
                  <c:v>2.6415094339622643E-2</c:v>
                </c:pt>
                <c:pt idx="4">
                  <c:v>3.2000000000000001E-2</c:v>
                </c:pt>
                <c:pt idx="5">
                  <c:v>0</c:v>
                </c:pt>
                <c:pt idx="6">
                  <c:v>2.6058631921824105E-2</c:v>
                </c:pt>
                <c:pt idx="7">
                  <c:v>2.7027027027027029E-2</c:v>
                </c:pt>
                <c:pt idx="8">
                  <c:v>2.6415094339622643E-2</c:v>
                </c:pt>
                <c:pt idx="9">
                  <c:v>1.6E-2</c:v>
                </c:pt>
                <c:pt idx="10">
                  <c:v>0</c:v>
                </c:pt>
                <c:pt idx="11">
                  <c:v>1.9543973941368076E-2</c:v>
                </c:pt>
                <c:pt idx="12">
                  <c:v>1.9656019656019656E-2</c:v>
                </c:pt>
                <c:pt idx="13">
                  <c:v>2.6415094339622643E-2</c:v>
                </c:pt>
                <c:pt idx="14">
                  <c:v>3.5999999999999997E-2</c:v>
                </c:pt>
                <c:pt idx="15">
                  <c:v>0</c:v>
                </c:pt>
                <c:pt idx="16">
                  <c:v>9.7719869706840382E-3</c:v>
                </c:pt>
                <c:pt idx="17">
                  <c:v>1.4742014742014743E-2</c:v>
                </c:pt>
                <c:pt idx="18">
                  <c:v>3.0188679245283019E-2</c:v>
                </c:pt>
                <c:pt idx="19">
                  <c:v>3.5999999999999997E-2</c:v>
                </c:pt>
                <c:pt idx="20">
                  <c:v>0</c:v>
                </c:pt>
                <c:pt idx="21">
                  <c:v>1.9543973941368076E-2</c:v>
                </c:pt>
                <c:pt idx="22">
                  <c:v>9.8280098280098278E-3</c:v>
                </c:pt>
                <c:pt idx="23">
                  <c:v>3.0188679245283019E-2</c:v>
                </c:pt>
                <c:pt idx="24">
                  <c:v>2.8000000000000001E-2</c:v>
                </c:pt>
                <c:pt idx="25">
                  <c:v>0</c:v>
                </c:pt>
                <c:pt idx="26">
                  <c:v>2.6058631921824105E-2</c:v>
                </c:pt>
                <c:pt idx="27">
                  <c:v>1.4742014742014743E-2</c:v>
                </c:pt>
                <c:pt idx="28">
                  <c:v>1.509433962264151E-2</c:v>
                </c:pt>
                <c:pt idx="29">
                  <c:v>8.0000000000000002E-3</c:v>
                </c:pt>
                <c:pt idx="30">
                  <c:v>0</c:v>
                </c:pt>
                <c:pt idx="31">
                  <c:v>2.9315960912052116E-2</c:v>
                </c:pt>
                <c:pt idx="32">
                  <c:v>2.2113022113022112E-2</c:v>
                </c:pt>
                <c:pt idx="33">
                  <c:v>1.1320754716981131E-2</c:v>
                </c:pt>
                <c:pt idx="34">
                  <c:v>4.0000000000000001E-3</c:v>
                </c:pt>
                <c:pt idx="35">
                  <c:v>0</c:v>
                </c:pt>
                <c:pt idx="36">
                  <c:v>3.2573289902280132E-3</c:v>
                </c:pt>
                <c:pt idx="37">
                  <c:v>9.8280098280098278E-3</c:v>
                </c:pt>
                <c:pt idx="38">
                  <c:v>2.6415094339622643E-2</c:v>
                </c:pt>
                <c:pt idx="39">
                  <c:v>1.2E-2</c:v>
                </c:pt>
                <c:pt idx="40">
                  <c:v>0</c:v>
                </c:pt>
                <c:pt idx="41">
                  <c:v>3.2573289902280132E-3</c:v>
                </c:pt>
                <c:pt idx="42">
                  <c:v>4.9140049140049139E-3</c:v>
                </c:pt>
                <c:pt idx="43">
                  <c:v>3.7735849056603774E-3</c:v>
                </c:pt>
                <c:pt idx="44">
                  <c:v>4.0000000000000001E-3</c:v>
                </c:pt>
                <c:pt idx="45">
                  <c:v>0</c:v>
                </c:pt>
                <c:pt idx="46">
                  <c:v>3.2573289902280132E-3</c:v>
                </c:pt>
                <c:pt idx="47">
                  <c:v>9.8280098280098278E-3</c:v>
                </c:pt>
                <c:pt idx="48">
                  <c:v>7.5471698113207548E-3</c:v>
                </c:pt>
                <c:pt idx="49">
                  <c:v>4.0000000000000001E-3</c:v>
                </c:pt>
              </c:numCache>
            </c:numRef>
          </c:val>
          <c:extLst>
            <c:ext xmlns:c16="http://schemas.microsoft.com/office/drawing/2014/chart" uri="{C3380CC4-5D6E-409C-BE32-E72D297353CC}">
              <c16:uniqueId val="{00000014-F589-47DE-96A6-0F474316204E}"/>
            </c:ext>
          </c:extLst>
        </c:ser>
        <c:ser>
          <c:idx val="2"/>
          <c:order val="1"/>
          <c:tx>
            <c:strRef>
              <c:f>'Q22B.現在重要な技術 【ABCD】'!$T$6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F589-47DE-96A6-0F474316204E}"/>
                </c:ext>
              </c:extLst>
            </c:dLbl>
            <c:dLbl>
              <c:idx val="5"/>
              <c:delete val="1"/>
              <c:extLst>
                <c:ext xmlns:c15="http://schemas.microsoft.com/office/drawing/2012/chart" uri="{CE6537A1-D6FC-4f65-9D91-7224C49458BB}"/>
                <c:ext xmlns:c16="http://schemas.microsoft.com/office/drawing/2014/chart" uri="{C3380CC4-5D6E-409C-BE32-E72D297353CC}">
                  <c16:uniqueId val="{00000016-F589-47DE-96A6-0F474316204E}"/>
                </c:ext>
              </c:extLst>
            </c:dLbl>
            <c:dLbl>
              <c:idx val="10"/>
              <c:delete val="1"/>
              <c:extLst>
                <c:ext xmlns:c15="http://schemas.microsoft.com/office/drawing/2012/chart" uri="{CE6537A1-D6FC-4f65-9D91-7224C49458BB}"/>
                <c:ext xmlns:c16="http://schemas.microsoft.com/office/drawing/2014/chart" uri="{C3380CC4-5D6E-409C-BE32-E72D297353CC}">
                  <c16:uniqueId val="{00000017-F589-47DE-96A6-0F474316204E}"/>
                </c:ext>
              </c:extLst>
            </c:dLbl>
            <c:dLbl>
              <c:idx val="11"/>
              <c:delete val="1"/>
              <c:extLst>
                <c:ext xmlns:c15="http://schemas.microsoft.com/office/drawing/2012/chart" uri="{CE6537A1-D6FC-4f65-9D91-7224C49458BB}"/>
                <c:ext xmlns:c16="http://schemas.microsoft.com/office/drawing/2014/chart" uri="{C3380CC4-5D6E-409C-BE32-E72D297353CC}">
                  <c16:uniqueId val="{00000080-F589-47DE-96A6-0F474316204E}"/>
                </c:ext>
              </c:extLst>
            </c:dLbl>
            <c:dLbl>
              <c:idx val="12"/>
              <c:delete val="1"/>
              <c:extLst>
                <c:ext xmlns:c15="http://schemas.microsoft.com/office/drawing/2012/chart" uri="{CE6537A1-D6FC-4f65-9D91-7224C49458BB}"/>
                <c:ext xmlns:c16="http://schemas.microsoft.com/office/drawing/2014/chart" uri="{C3380CC4-5D6E-409C-BE32-E72D297353CC}">
                  <c16:uniqueId val="{00000081-F589-47DE-96A6-0F474316204E}"/>
                </c:ext>
              </c:extLst>
            </c:dLbl>
            <c:dLbl>
              <c:idx val="15"/>
              <c:delete val="1"/>
              <c:extLst>
                <c:ext xmlns:c15="http://schemas.microsoft.com/office/drawing/2012/chart" uri="{CE6537A1-D6FC-4f65-9D91-7224C49458BB}"/>
                <c:ext xmlns:c16="http://schemas.microsoft.com/office/drawing/2014/chart" uri="{C3380CC4-5D6E-409C-BE32-E72D297353CC}">
                  <c16:uniqueId val="{00000018-F589-47DE-96A6-0F474316204E}"/>
                </c:ext>
              </c:extLst>
            </c:dLbl>
            <c:dLbl>
              <c:idx val="16"/>
              <c:delete val="1"/>
              <c:extLst>
                <c:ext xmlns:c15="http://schemas.microsoft.com/office/drawing/2012/chart" uri="{CE6537A1-D6FC-4f65-9D91-7224C49458BB}"/>
                <c:ext xmlns:c16="http://schemas.microsoft.com/office/drawing/2014/chart" uri="{C3380CC4-5D6E-409C-BE32-E72D297353CC}">
                  <c16:uniqueId val="{00000082-F589-47DE-96A6-0F474316204E}"/>
                </c:ext>
              </c:extLst>
            </c:dLbl>
            <c:dLbl>
              <c:idx val="17"/>
              <c:delete val="1"/>
              <c:extLst>
                <c:ext xmlns:c15="http://schemas.microsoft.com/office/drawing/2012/chart" uri="{CE6537A1-D6FC-4f65-9D91-7224C49458BB}"/>
                <c:ext xmlns:c16="http://schemas.microsoft.com/office/drawing/2014/chart" uri="{C3380CC4-5D6E-409C-BE32-E72D297353CC}">
                  <c16:uniqueId val="{0000004A-F589-47DE-96A6-0F474316204E}"/>
                </c:ext>
              </c:extLst>
            </c:dLbl>
            <c:dLbl>
              <c:idx val="18"/>
              <c:delete val="1"/>
              <c:extLst>
                <c:ext xmlns:c15="http://schemas.microsoft.com/office/drawing/2012/chart" uri="{CE6537A1-D6FC-4f65-9D91-7224C49458BB}"/>
                <c:ext xmlns:c16="http://schemas.microsoft.com/office/drawing/2014/chart" uri="{C3380CC4-5D6E-409C-BE32-E72D297353CC}">
                  <c16:uniqueId val="{0000004B-F589-47DE-96A6-0F474316204E}"/>
                </c:ext>
              </c:extLst>
            </c:dLbl>
            <c:dLbl>
              <c:idx val="19"/>
              <c:delete val="1"/>
              <c:extLst>
                <c:ext xmlns:c15="http://schemas.microsoft.com/office/drawing/2012/chart" uri="{CE6537A1-D6FC-4f65-9D91-7224C49458BB}"/>
                <c:ext xmlns:c16="http://schemas.microsoft.com/office/drawing/2014/chart" uri="{C3380CC4-5D6E-409C-BE32-E72D297353CC}">
                  <c16:uniqueId val="{00000083-F589-47DE-96A6-0F474316204E}"/>
                </c:ext>
              </c:extLst>
            </c:dLbl>
            <c:dLbl>
              <c:idx val="20"/>
              <c:delete val="1"/>
              <c:extLst>
                <c:ext xmlns:c15="http://schemas.microsoft.com/office/drawing/2012/chart" uri="{CE6537A1-D6FC-4f65-9D91-7224C49458BB}"/>
                <c:ext xmlns:c16="http://schemas.microsoft.com/office/drawing/2014/chart" uri="{C3380CC4-5D6E-409C-BE32-E72D297353CC}">
                  <c16:uniqueId val="{00000019-F589-47DE-96A6-0F474316204E}"/>
                </c:ext>
              </c:extLst>
            </c:dLbl>
            <c:dLbl>
              <c:idx val="21"/>
              <c:delete val="1"/>
              <c:extLst>
                <c:ext xmlns:c15="http://schemas.microsoft.com/office/drawing/2012/chart" uri="{CE6537A1-D6FC-4f65-9D91-7224C49458BB}"/>
                <c:ext xmlns:c16="http://schemas.microsoft.com/office/drawing/2014/chart" uri="{C3380CC4-5D6E-409C-BE32-E72D297353CC}">
                  <c16:uniqueId val="{00000045-F589-47DE-96A6-0F474316204E}"/>
                </c:ext>
              </c:extLst>
            </c:dLbl>
            <c:dLbl>
              <c:idx val="22"/>
              <c:delete val="1"/>
              <c:extLst>
                <c:ext xmlns:c15="http://schemas.microsoft.com/office/drawing/2012/chart" uri="{CE6537A1-D6FC-4f65-9D91-7224C49458BB}"/>
                <c:ext xmlns:c16="http://schemas.microsoft.com/office/drawing/2014/chart" uri="{C3380CC4-5D6E-409C-BE32-E72D297353CC}">
                  <c16:uniqueId val="{00000044-F589-47DE-96A6-0F474316204E}"/>
                </c:ext>
              </c:extLst>
            </c:dLbl>
            <c:dLbl>
              <c:idx val="23"/>
              <c:delete val="1"/>
              <c:extLst>
                <c:ext xmlns:c15="http://schemas.microsoft.com/office/drawing/2012/chart" uri="{CE6537A1-D6FC-4f65-9D91-7224C49458BB}"/>
                <c:ext xmlns:c16="http://schemas.microsoft.com/office/drawing/2014/chart" uri="{C3380CC4-5D6E-409C-BE32-E72D297353CC}">
                  <c16:uniqueId val="{00000047-F589-47DE-96A6-0F474316204E}"/>
                </c:ext>
              </c:extLst>
            </c:dLbl>
            <c:dLbl>
              <c:idx val="24"/>
              <c:delete val="1"/>
              <c:extLst>
                <c:ext xmlns:c15="http://schemas.microsoft.com/office/drawing/2012/chart" uri="{CE6537A1-D6FC-4f65-9D91-7224C49458BB}"/>
                <c:ext xmlns:c16="http://schemas.microsoft.com/office/drawing/2014/chart" uri="{C3380CC4-5D6E-409C-BE32-E72D297353CC}">
                  <c16:uniqueId val="{00000049-F589-47DE-96A6-0F474316204E}"/>
                </c:ext>
              </c:extLst>
            </c:dLbl>
            <c:dLbl>
              <c:idx val="25"/>
              <c:delete val="1"/>
              <c:extLst>
                <c:ext xmlns:c15="http://schemas.microsoft.com/office/drawing/2012/chart" uri="{CE6537A1-D6FC-4f65-9D91-7224C49458BB}"/>
                <c:ext xmlns:c16="http://schemas.microsoft.com/office/drawing/2014/chart" uri="{C3380CC4-5D6E-409C-BE32-E72D297353CC}">
                  <c16:uniqueId val="{0000001A-F589-47DE-96A6-0F474316204E}"/>
                </c:ext>
              </c:extLst>
            </c:dLbl>
            <c:dLbl>
              <c:idx val="30"/>
              <c:delete val="1"/>
              <c:extLst>
                <c:ext xmlns:c15="http://schemas.microsoft.com/office/drawing/2012/chart" uri="{CE6537A1-D6FC-4f65-9D91-7224C49458BB}"/>
                <c:ext xmlns:c16="http://schemas.microsoft.com/office/drawing/2014/chart" uri="{C3380CC4-5D6E-409C-BE32-E72D297353CC}">
                  <c16:uniqueId val="{0000001B-F589-47DE-96A6-0F474316204E}"/>
                </c:ext>
              </c:extLst>
            </c:dLbl>
            <c:dLbl>
              <c:idx val="31"/>
              <c:delete val="1"/>
              <c:extLst>
                <c:ext xmlns:c15="http://schemas.microsoft.com/office/drawing/2012/chart" uri="{CE6537A1-D6FC-4f65-9D91-7224C49458BB}"/>
                <c:ext xmlns:c16="http://schemas.microsoft.com/office/drawing/2014/chart" uri="{C3380CC4-5D6E-409C-BE32-E72D297353CC}">
                  <c16:uniqueId val="{0000004E-F589-47DE-96A6-0F474316204E}"/>
                </c:ext>
              </c:extLst>
            </c:dLbl>
            <c:dLbl>
              <c:idx val="32"/>
              <c:delete val="1"/>
              <c:extLst>
                <c:ext xmlns:c15="http://schemas.microsoft.com/office/drawing/2012/chart" uri="{CE6537A1-D6FC-4f65-9D91-7224C49458BB}"/>
                <c:ext xmlns:c16="http://schemas.microsoft.com/office/drawing/2014/chart" uri="{C3380CC4-5D6E-409C-BE32-E72D297353CC}">
                  <c16:uniqueId val="{0000004F-F589-47DE-96A6-0F474316204E}"/>
                </c:ext>
              </c:extLst>
            </c:dLbl>
            <c:dLbl>
              <c:idx val="33"/>
              <c:delete val="1"/>
              <c:extLst>
                <c:ext xmlns:c15="http://schemas.microsoft.com/office/drawing/2012/chart" uri="{CE6537A1-D6FC-4f65-9D91-7224C49458BB}"/>
                <c:ext xmlns:c16="http://schemas.microsoft.com/office/drawing/2014/chart" uri="{C3380CC4-5D6E-409C-BE32-E72D297353CC}">
                  <c16:uniqueId val="{00000054-F589-47DE-96A6-0F474316204E}"/>
                </c:ext>
              </c:extLst>
            </c:dLbl>
            <c:dLbl>
              <c:idx val="34"/>
              <c:delete val="1"/>
              <c:extLst>
                <c:ext xmlns:c15="http://schemas.microsoft.com/office/drawing/2012/chart" uri="{CE6537A1-D6FC-4f65-9D91-7224C49458BB}"/>
                <c:ext xmlns:c16="http://schemas.microsoft.com/office/drawing/2014/chart" uri="{C3380CC4-5D6E-409C-BE32-E72D297353CC}">
                  <c16:uniqueId val="{00000051-F589-47DE-96A6-0F474316204E}"/>
                </c:ext>
              </c:extLst>
            </c:dLbl>
            <c:dLbl>
              <c:idx val="35"/>
              <c:delete val="1"/>
              <c:extLst>
                <c:ext xmlns:c15="http://schemas.microsoft.com/office/drawing/2012/chart" uri="{CE6537A1-D6FC-4f65-9D91-7224C49458BB}"/>
                <c:ext xmlns:c16="http://schemas.microsoft.com/office/drawing/2014/chart" uri="{C3380CC4-5D6E-409C-BE32-E72D297353CC}">
                  <c16:uniqueId val="{0000001C-F589-47DE-96A6-0F474316204E}"/>
                </c:ext>
              </c:extLst>
            </c:dLbl>
            <c:dLbl>
              <c:idx val="36"/>
              <c:delete val="1"/>
              <c:extLst>
                <c:ext xmlns:c15="http://schemas.microsoft.com/office/drawing/2012/chart" uri="{CE6537A1-D6FC-4f65-9D91-7224C49458BB}"/>
                <c:ext xmlns:c16="http://schemas.microsoft.com/office/drawing/2014/chart" uri="{C3380CC4-5D6E-409C-BE32-E72D297353CC}">
                  <c16:uniqueId val="{00000056-F589-47DE-96A6-0F474316204E}"/>
                </c:ext>
              </c:extLst>
            </c:dLbl>
            <c:dLbl>
              <c:idx val="37"/>
              <c:delete val="1"/>
              <c:extLst>
                <c:ext xmlns:c15="http://schemas.microsoft.com/office/drawing/2012/chart" uri="{CE6537A1-D6FC-4f65-9D91-7224C49458BB}"/>
                <c:ext xmlns:c16="http://schemas.microsoft.com/office/drawing/2014/chart" uri="{C3380CC4-5D6E-409C-BE32-E72D297353CC}">
                  <c16:uniqueId val="{0000005B-F589-47DE-96A6-0F474316204E}"/>
                </c:ext>
              </c:extLst>
            </c:dLbl>
            <c:dLbl>
              <c:idx val="38"/>
              <c:delete val="1"/>
              <c:extLst>
                <c:ext xmlns:c15="http://schemas.microsoft.com/office/drawing/2012/chart" uri="{CE6537A1-D6FC-4f65-9D91-7224C49458BB}"/>
                <c:ext xmlns:c16="http://schemas.microsoft.com/office/drawing/2014/chart" uri="{C3380CC4-5D6E-409C-BE32-E72D297353CC}">
                  <c16:uniqueId val="{0000005A-F589-47DE-96A6-0F474316204E}"/>
                </c:ext>
              </c:extLst>
            </c:dLbl>
            <c:dLbl>
              <c:idx val="39"/>
              <c:delete val="1"/>
              <c:extLst>
                <c:ext xmlns:c15="http://schemas.microsoft.com/office/drawing/2012/chart" uri="{CE6537A1-D6FC-4f65-9D91-7224C49458BB}"/>
                <c:ext xmlns:c16="http://schemas.microsoft.com/office/drawing/2014/chart" uri="{C3380CC4-5D6E-409C-BE32-E72D297353CC}">
                  <c16:uniqueId val="{00000060-F589-47DE-96A6-0F474316204E}"/>
                </c:ext>
              </c:extLst>
            </c:dLbl>
            <c:dLbl>
              <c:idx val="40"/>
              <c:delete val="1"/>
              <c:extLst>
                <c:ext xmlns:c15="http://schemas.microsoft.com/office/drawing/2012/chart" uri="{CE6537A1-D6FC-4f65-9D91-7224C49458BB}"/>
                <c:ext xmlns:c16="http://schemas.microsoft.com/office/drawing/2014/chart" uri="{C3380CC4-5D6E-409C-BE32-E72D297353CC}">
                  <c16:uniqueId val="{0000001D-F589-47DE-96A6-0F474316204E}"/>
                </c:ext>
              </c:extLst>
            </c:dLbl>
            <c:dLbl>
              <c:idx val="41"/>
              <c:delete val="1"/>
              <c:extLst>
                <c:ext xmlns:c15="http://schemas.microsoft.com/office/drawing/2012/chart" uri="{CE6537A1-D6FC-4f65-9D91-7224C49458BB}"/>
                <c:ext xmlns:c16="http://schemas.microsoft.com/office/drawing/2014/chart" uri="{C3380CC4-5D6E-409C-BE32-E72D297353CC}">
                  <c16:uniqueId val="{00000064-F589-47DE-96A6-0F474316204E}"/>
                </c:ext>
              </c:extLst>
            </c:dLbl>
            <c:dLbl>
              <c:idx val="42"/>
              <c:delete val="1"/>
              <c:extLst>
                <c:ext xmlns:c15="http://schemas.microsoft.com/office/drawing/2012/chart" uri="{CE6537A1-D6FC-4f65-9D91-7224C49458BB}"/>
                <c:ext xmlns:c16="http://schemas.microsoft.com/office/drawing/2014/chart" uri="{C3380CC4-5D6E-409C-BE32-E72D297353CC}">
                  <c16:uniqueId val="{00000063-F589-47DE-96A6-0F474316204E}"/>
                </c:ext>
              </c:extLst>
            </c:dLbl>
            <c:dLbl>
              <c:idx val="43"/>
              <c:delete val="1"/>
              <c:extLst>
                <c:ext xmlns:c15="http://schemas.microsoft.com/office/drawing/2012/chart" uri="{CE6537A1-D6FC-4f65-9D91-7224C49458BB}"/>
                <c:ext xmlns:c16="http://schemas.microsoft.com/office/drawing/2014/chart" uri="{C3380CC4-5D6E-409C-BE32-E72D297353CC}">
                  <c16:uniqueId val="{00000068-F589-47DE-96A6-0F474316204E}"/>
                </c:ext>
              </c:extLst>
            </c:dLbl>
            <c:dLbl>
              <c:idx val="44"/>
              <c:delete val="1"/>
              <c:extLst>
                <c:ext xmlns:c15="http://schemas.microsoft.com/office/drawing/2012/chart" uri="{CE6537A1-D6FC-4f65-9D91-7224C49458BB}"/>
                <c:ext xmlns:c16="http://schemas.microsoft.com/office/drawing/2014/chart" uri="{C3380CC4-5D6E-409C-BE32-E72D297353CC}">
                  <c16:uniqueId val="{0000006C-F589-47DE-96A6-0F474316204E}"/>
                </c:ext>
              </c:extLst>
            </c:dLbl>
            <c:dLbl>
              <c:idx val="45"/>
              <c:delete val="1"/>
              <c:extLst>
                <c:ext xmlns:c15="http://schemas.microsoft.com/office/drawing/2012/chart" uri="{CE6537A1-D6FC-4f65-9D91-7224C49458BB}"/>
                <c:ext xmlns:c16="http://schemas.microsoft.com/office/drawing/2014/chart" uri="{C3380CC4-5D6E-409C-BE32-E72D297353CC}">
                  <c16:uniqueId val="{0000001E-F589-47DE-96A6-0F474316204E}"/>
                </c:ext>
              </c:extLst>
            </c:dLbl>
            <c:dLbl>
              <c:idx val="46"/>
              <c:delete val="1"/>
              <c:extLst>
                <c:ext xmlns:c15="http://schemas.microsoft.com/office/drawing/2012/chart" uri="{CE6537A1-D6FC-4f65-9D91-7224C49458BB}"/>
                <c:ext xmlns:c16="http://schemas.microsoft.com/office/drawing/2014/chart" uri="{C3380CC4-5D6E-409C-BE32-E72D297353CC}">
                  <c16:uniqueId val="{00000070-F589-47DE-96A6-0F474316204E}"/>
                </c:ext>
              </c:extLst>
            </c:dLbl>
            <c:dLbl>
              <c:idx val="47"/>
              <c:delete val="1"/>
              <c:extLst>
                <c:ext xmlns:c15="http://schemas.microsoft.com/office/drawing/2012/chart" uri="{CE6537A1-D6FC-4f65-9D91-7224C49458BB}"/>
                <c:ext xmlns:c16="http://schemas.microsoft.com/office/drawing/2014/chart" uri="{C3380CC4-5D6E-409C-BE32-E72D297353CC}">
                  <c16:uniqueId val="{0000006F-F589-47DE-96A6-0F474316204E}"/>
                </c:ext>
              </c:extLst>
            </c:dLbl>
            <c:dLbl>
              <c:idx val="48"/>
              <c:delete val="1"/>
              <c:extLst>
                <c:ext xmlns:c15="http://schemas.microsoft.com/office/drawing/2012/chart" uri="{CE6537A1-D6FC-4f65-9D91-7224C49458BB}"/>
                <c:ext xmlns:c16="http://schemas.microsoft.com/office/drawing/2014/chart" uri="{C3380CC4-5D6E-409C-BE32-E72D297353CC}">
                  <c16:uniqueId val="{00000075-F589-47DE-96A6-0F474316204E}"/>
                </c:ext>
              </c:extLst>
            </c:dLbl>
            <c:dLbl>
              <c:idx val="49"/>
              <c:delete val="1"/>
              <c:extLst>
                <c:ext xmlns:c15="http://schemas.microsoft.com/office/drawing/2012/chart" uri="{CE6537A1-D6FC-4f65-9D91-7224C49458BB}"/>
                <c:ext xmlns:c16="http://schemas.microsoft.com/office/drawing/2014/chart" uri="{C3380CC4-5D6E-409C-BE32-E72D297353CC}">
                  <c16:uniqueId val="{00000077-F589-47DE-96A6-0F474316204E}"/>
                </c:ext>
              </c:extLst>
            </c:dLbl>
            <c:dLbl>
              <c:idx val="50"/>
              <c:delete val="1"/>
              <c:extLst>
                <c:ext xmlns:c15="http://schemas.microsoft.com/office/drawing/2012/chart" uri="{CE6537A1-D6FC-4f65-9D91-7224C49458BB}"/>
                <c:ext xmlns:c16="http://schemas.microsoft.com/office/drawing/2014/chart" uri="{C3380CC4-5D6E-409C-BE32-E72D297353CC}">
                  <c16:uniqueId val="{0000001F-F589-47DE-96A6-0F474316204E}"/>
                </c:ext>
              </c:extLst>
            </c:dLbl>
            <c:dLbl>
              <c:idx val="55"/>
              <c:delete val="1"/>
              <c:extLst>
                <c:ext xmlns:c15="http://schemas.microsoft.com/office/drawing/2012/chart" uri="{CE6537A1-D6FC-4f65-9D91-7224C49458BB}"/>
                <c:ext xmlns:c16="http://schemas.microsoft.com/office/drawing/2014/chart" uri="{C3380CC4-5D6E-409C-BE32-E72D297353CC}">
                  <c16:uniqueId val="{00000020-F589-47DE-96A6-0F474316204E}"/>
                </c:ext>
              </c:extLst>
            </c:dLbl>
            <c:dLbl>
              <c:idx val="60"/>
              <c:delete val="1"/>
              <c:extLst>
                <c:ext xmlns:c15="http://schemas.microsoft.com/office/drawing/2012/chart" uri="{CE6537A1-D6FC-4f65-9D91-7224C49458BB}"/>
                <c:ext xmlns:c16="http://schemas.microsoft.com/office/drawing/2014/chart" uri="{C3380CC4-5D6E-409C-BE32-E72D297353CC}">
                  <c16:uniqueId val="{00000021-F589-47DE-96A6-0F474316204E}"/>
                </c:ext>
              </c:extLst>
            </c:dLbl>
            <c:dLbl>
              <c:idx val="65"/>
              <c:delete val="1"/>
              <c:extLst>
                <c:ext xmlns:c15="http://schemas.microsoft.com/office/drawing/2012/chart" uri="{CE6537A1-D6FC-4f65-9D91-7224C49458BB}"/>
                <c:ext xmlns:c16="http://schemas.microsoft.com/office/drawing/2014/chart" uri="{C3380CC4-5D6E-409C-BE32-E72D297353CC}">
                  <c16:uniqueId val="{00000022-F589-47DE-96A6-0F474316204E}"/>
                </c:ext>
              </c:extLst>
            </c:dLbl>
            <c:dLbl>
              <c:idx val="70"/>
              <c:delete val="1"/>
              <c:extLst>
                <c:ext xmlns:c15="http://schemas.microsoft.com/office/drawing/2012/chart" uri="{CE6537A1-D6FC-4f65-9D91-7224C49458BB}"/>
                <c:ext xmlns:c16="http://schemas.microsoft.com/office/drawing/2014/chart" uri="{C3380CC4-5D6E-409C-BE32-E72D297353CC}">
                  <c16:uniqueId val="{00000023-F589-47DE-96A6-0F474316204E}"/>
                </c:ext>
              </c:extLst>
            </c:dLbl>
            <c:dLbl>
              <c:idx val="75"/>
              <c:delete val="1"/>
              <c:extLst>
                <c:ext xmlns:c15="http://schemas.microsoft.com/office/drawing/2012/chart" uri="{CE6537A1-D6FC-4f65-9D91-7224C49458BB}"/>
                <c:ext xmlns:c16="http://schemas.microsoft.com/office/drawing/2014/chart" uri="{C3380CC4-5D6E-409C-BE32-E72D297353CC}">
                  <c16:uniqueId val="{00000024-F589-47DE-96A6-0F474316204E}"/>
                </c:ext>
              </c:extLst>
            </c:dLbl>
            <c:dLbl>
              <c:idx val="80"/>
              <c:delete val="1"/>
              <c:extLst>
                <c:ext xmlns:c15="http://schemas.microsoft.com/office/drawing/2012/chart" uri="{CE6537A1-D6FC-4f65-9D91-7224C49458BB}"/>
                <c:ext xmlns:c16="http://schemas.microsoft.com/office/drawing/2014/chart" uri="{C3380CC4-5D6E-409C-BE32-E72D297353CC}">
                  <c16:uniqueId val="{00000025-F589-47DE-96A6-0F474316204E}"/>
                </c:ext>
              </c:extLst>
            </c:dLbl>
            <c:dLbl>
              <c:idx val="85"/>
              <c:delete val="1"/>
              <c:extLst>
                <c:ext xmlns:c15="http://schemas.microsoft.com/office/drawing/2012/chart" uri="{CE6537A1-D6FC-4f65-9D91-7224C49458BB}"/>
                <c:ext xmlns:c16="http://schemas.microsoft.com/office/drawing/2014/chart" uri="{C3380CC4-5D6E-409C-BE32-E72D297353CC}">
                  <c16:uniqueId val="{00000026-F589-47DE-96A6-0F474316204E}"/>
                </c:ext>
              </c:extLst>
            </c:dLbl>
            <c:dLbl>
              <c:idx val="90"/>
              <c:delete val="1"/>
              <c:extLst>
                <c:ext xmlns:c15="http://schemas.microsoft.com/office/drawing/2012/chart" uri="{CE6537A1-D6FC-4f65-9D91-7224C49458BB}"/>
                <c:ext xmlns:c16="http://schemas.microsoft.com/office/drawing/2014/chart" uri="{C3380CC4-5D6E-409C-BE32-E72D297353CC}">
                  <c16:uniqueId val="{00000027-F589-47DE-96A6-0F474316204E}"/>
                </c:ext>
              </c:extLst>
            </c:dLbl>
            <c:dLbl>
              <c:idx val="95"/>
              <c:delete val="1"/>
              <c:extLst>
                <c:ext xmlns:c15="http://schemas.microsoft.com/office/drawing/2012/chart" uri="{CE6537A1-D6FC-4f65-9D91-7224C49458BB}"/>
                <c:ext xmlns:c16="http://schemas.microsoft.com/office/drawing/2014/chart" uri="{C3380CC4-5D6E-409C-BE32-E72D297353CC}">
                  <c16:uniqueId val="{00000028-F589-47DE-96A6-0F474316204E}"/>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【ABCD】'!$R$57:$R$106</c:f>
              <c:strCache>
                <c:ptCount val="50"/>
                <c:pt idx="0">
                  <c:v>【 モデリング技術（制御、システム、ユーザ、データ等） 】      </c:v>
                </c:pt>
                <c:pt idx="1">
                  <c:v>A.ユーザー企業（n=  28）</c:v>
                </c:pt>
                <c:pt idx="2">
                  <c:v>B.メーカー企業（n=  49）</c:v>
                </c:pt>
                <c:pt idx="3">
                  <c:v>C.サブシステム提供企業（n=  40）</c:v>
                </c:pt>
                <c:pt idx="4">
                  <c:v>D.サービス提供企業（n=  25）</c:v>
                </c:pt>
                <c:pt idx="5">
                  <c:v>【 セーフティ及びセキュリティ技術 】                </c:v>
                </c:pt>
                <c:pt idx="6">
                  <c:v>A.ユーザー企業（n=  54）</c:v>
                </c:pt>
                <c:pt idx="7">
                  <c:v>B.メーカー企業（n=  57）</c:v>
                </c:pt>
                <c:pt idx="8">
                  <c:v>C.サブシステム提供企業（n=  39）</c:v>
                </c:pt>
                <c:pt idx="9">
                  <c:v>D.サービス提供企業（n=  47）</c:v>
                </c:pt>
                <c:pt idx="10">
                  <c:v>【 アジャイル開発技術 】                      </c:v>
                </c:pt>
                <c:pt idx="11">
                  <c:v>A.ユーザー企業（n=  20）</c:v>
                </c:pt>
                <c:pt idx="12">
                  <c:v>B.メーカー企業（n=  34）</c:v>
                </c:pt>
                <c:pt idx="13">
                  <c:v>C.サブシステム提供企業（n=  38）</c:v>
                </c:pt>
                <c:pt idx="14">
                  <c:v>D.サービス提供企業（n=  35）</c:v>
                </c:pt>
                <c:pt idx="15">
                  <c:v>【 ヒューマンインタフェース技術 】                 </c:v>
                </c:pt>
                <c:pt idx="16">
                  <c:v>A.ユーザー企業（n=  24）</c:v>
                </c:pt>
                <c:pt idx="17">
                  <c:v>B.メーカー企業（n=  32）</c:v>
                </c:pt>
                <c:pt idx="18">
                  <c:v>C.サブシステム提供企業（n=  21）</c:v>
                </c:pt>
                <c:pt idx="19">
                  <c:v>D.サービス提供企業（n=  31）</c:v>
                </c:pt>
                <c:pt idx="20">
                  <c:v>【 現実融合技術 (VR、AR、MR、SR等） 】          </c:v>
                </c:pt>
                <c:pt idx="21">
                  <c:v>A.ユーザー企業（n=  12）</c:v>
                </c:pt>
                <c:pt idx="22">
                  <c:v>B.メーカー企業（n=  21）</c:v>
                </c:pt>
                <c:pt idx="23">
                  <c:v>C.サブシステム提供企業（n=  15）</c:v>
                </c:pt>
                <c:pt idx="24">
                  <c:v>D.サービス提供企業（n=  17）</c:v>
                </c:pt>
                <c:pt idx="25">
                  <c:v>【 他の製品・システムとの接続を想定した検証技術 】         </c:v>
                </c:pt>
                <c:pt idx="26">
                  <c:v>A.ユーザー企業（n=  42）</c:v>
                </c:pt>
                <c:pt idx="27">
                  <c:v>B.メーカー企業（n=  42）</c:v>
                </c:pt>
                <c:pt idx="28">
                  <c:v>C.サブシステム提供企業（n=  35）</c:v>
                </c:pt>
                <c:pt idx="29">
                  <c:v>D.サービス提供企業（n=  27）</c:v>
                </c:pt>
                <c:pt idx="30">
                  <c:v>【 アクチュエータ技術 】                      </c:v>
                </c:pt>
                <c:pt idx="31">
                  <c:v>A.ユーザー企業（n=  22）</c:v>
                </c:pt>
                <c:pt idx="32">
                  <c:v>B.メーカー企業（n=  25）</c:v>
                </c:pt>
                <c:pt idx="33">
                  <c:v>C.サブシステム提供企業（n=  11）</c:v>
                </c:pt>
                <c:pt idx="34">
                  <c:v>D.サービス提供企業（n=    2）</c:v>
                </c:pt>
                <c:pt idx="35">
                  <c:v>【 エッジコンピューティング／フォグコンピューティング 】      </c:v>
                </c:pt>
                <c:pt idx="36">
                  <c:v>A.ユーザー企業（n=    5）</c:v>
                </c:pt>
                <c:pt idx="37">
                  <c:v>B.メーカー企業（n=  22）</c:v>
                </c:pt>
                <c:pt idx="38">
                  <c:v>C.サブシステム提供企業（n=  19）</c:v>
                </c:pt>
                <c:pt idx="39">
                  <c:v>D.サービス提供企業（n=    9）</c:v>
                </c:pt>
                <c:pt idx="40">
                  <c:v>【 ブロックチェーン技術 】                     </c:v>
                </c:pt>
                <c:pt idx="41">
                  <c:v>A.ユーザー企業（n=    7）</c:v>
                </c:pt>
                <c:pt idx="42">
                  <c:v>B.メーカー企業（n=    6）</c:v>
                </c:pt>
                <c:pt idx="43">
                  <c:v>C.サブシステム提供企業（n=    5）</c:v>
                </c:pt>
                <c:pt idx="44">
                  <c:v>D.サービス提供企業（n=    4）</c:v>
                </c:pt>
                <c:pt idx="45">
                  <c:v>【 低遅延データ処理技術 】                     </c:v>
                </c:pt>
                <c:pt idx="46">
                  <c:v>A.ユーザー企業（n=    2）</c:v>
                </c:pt>
                <c:pt idx="47">
                  <c:v>B.メーカー企業（n=    8）</c:v>
                </c:pt>
                <c:pt idx="48">
                  <c:v>C.サブシステム提供企業（n=    7）</c:v>
                </c:pt>
                <c:pt idx="49">
                  <c:v>D.サービス提供企業（n=    4）</c:v>
                </c:pt>
              </c:strCache>
            </c:strRef>
          </c:cat>
          <c:val>
            <c:numRef>
              <c:f>'Q22B.現在重要な技術 【ABCD】'!$T$57:$T$106</c:f>
              <c:numCache>
                <c:formatCode>0.0%</c:formatCode>
                <c:ptCount val="50"/>
                <c:pt idx="0">
                  <c:v>0</c:v>
                </c:pt>
                <c:pt idx="1">
                  <c:v>3.9087947882736153E-2</c:v>
                </c:pt>
                <c:pt idx="2">
                  <c:v>4.6683046683046681E-2</c:v>
                </c:pt>
                <c:pt idx="3">
                  <c:v>7.9245283018867921E-2</c:v>
                </c:pt>
                <c:pt idx="4">
                  <c:v>0.04</c:v>
                </c:pt>
                <c:pt idx="5">
                  <c:v>0</c:v>
                </c:pt>
                <c:pt idx="6">
                  <c:v>9.1205211726384364E-2</c:v>
                </c:pt>
                <c:pt idx="7">
                  <c:v>5.896805896805897E-2</c:v>
                </c:pt>
                <c:pt idx="8">
                  <c:v>7.1698113207547168E-2</c:v>
                </c:pt>
                <c:pt idx="9">
                  <c:v>0.08</c:v>
                </c:pt>
                <c:pt idx="10">
                  <c:v>0</c:v>
                </c:pt>
                <c:pt idx="11">
                  <c:v>1.6286644951140065E-2</c:v>
                </c:pt>
                <c:pt idx="12">
                  <c:v>2.9484029484029485E-2</c:v>
                </c:pt>
                <c:pt idx="13">
                  <c:v>4.9056603773584909E-2</c:v>
                </c:pt>
                <c:pt idx="14">
                  <c:v>4.8000000000000001E-2</c:v>
                </c:pt>
                <c:pt idx="15">
                  <c:v>0</c:v>
                </c:pt>
                <c:pt idx="16">
                  <c:v>2.6058631921824105E-2</c:v>
                </c:pt>
                <c:pt idx="17">
                  <c:v>2.9484029484029485E-2</c:v>
                </c:pt>
                <c:pt idx="18">
                  <c:v>7.5471698113207548E-3</c:v>
                </c:pt>
                <c:pt idx="19">
                  <c:v>2.8000000000000001E-2</c:v>
                </c:pt>
                <c:pt idx="20">
                  <c:v>0</c:v>
                </c:pt>
                <c:pt idx="21">
                  <c:v>6.5146579804560263E-3</c:v>
                </c:pt>
                <c:pt idx="22">
                  <c:v>2.7027027027027029E-2</c:v>
                </c:pt>
                <c:pt idx="23">
                  <c:v>1.509433962264151E-2</c:v>
                </c:pt>
                <c:pt idx="24">
                  <c:v>1.6E-2</c:v>
                </c:pt>
                <c:pt idx="25">
                  <c:v>0</c:v>
                </c:pt>
                <c:pt idx="26">
                  <c:v>2.9315960912052116E-2</c:v>
                </c:pt>
                <c:pt idx="27">
                  <c:v>2.9484029484029485E-2</c:v>
                </c:pt>
                <c:pt idx="28">
                  <c:v>3.0188679245283019E-2</c:v>
                </c:pt>
                <c:pt idx="29">
                  <c:v>3.2000000000000001E-2</c:v>
                </c:pt>
                <c:pt idx="30">
                  <c:v>0</c:v>
                </c:pt>
                <c:pt idx="31">
                  <c:v>1.3029315960912053E-2</c:v>
                </c:pt>
                <c:pt idx="32">
                  <c:v>1.2285012285012284E-2</c:v>
                </c:pt>
                <c:pt idx="33">
                  <c:v>1.1320754716981131E-2</c:v>
                </c:pt>
                <c:pt idx="34">
                  <c:v>0</c:v>
                </c:pt>
                <c:pt idx="35">
                  <c:v>0</c:v>
                </c:pt>
                <c:pt idx="36">
                  <c:v>0</c:v>
                </c:pt>
                <c:pt idx="37">
                  <c:v>2.9484029484029485E-2</c:v>
                </c:pt>
                <c:pt idx="38">
                  <c:v>1.509433962264151E-2</c:v>
                </c:pt>
                <c:pt idx="39">
                  <c:v>0.02</c:v>
                </c:pt>
                <c:pt idx="40">
                  <c:v>0</c:v>
                </c:pt>
                <c:pt idx="41">
                  <c:v>3.2573289902280132E-3</c:v>
                </c:pt>
                <c:pt idx="42">
                  <c:v>4.9140049140049139E-3</c:v>
                </c:pt>
                <c:pt idx="43">
                  <c:v>3.7735849056603774E-3</c:v>
                </c:pt>
                <c:pt idx="44">
                  <c:v>1.2E-2</c:v>
                </c:pt>
                <c:pt idx="45">
                  <c:v>0</c:v>
                </c:pt>
                <c:pt idx="46">
                  <c:v>3.2573289902280132E-3</c:v>
                </c:pt>
                <c:pt idx="47">
                  <c:v>2.4570024570024569E-3</c:v>
                </c:pt>
                <c:pt idx="48">
                  <c:v>1.1320754716981131E-2</c:v>
                </c:pt>
                <c:pt idx="49">
                  <c:v>0</c:v>
                </c:pt>
              </c:numCache>
            </c:numRef>
          </c:val>
          <c:extLst>
            <c:ext xmlns:c16="http://schemas.microsoft.com/office/drawing/2014/chart" uri="{C3380CC4-5D6E-409C-BE32-E72D297353CC}">
              <c16:uniqueId val="{00000029-F589-47DE-96A6-0F474316204E}"/>
            </c:ext>
          </c:extLst>
        </c:ser>
        <c:ser>
          <c:idx val="1"/>
          <c:order val="2"/>
          <c:tx>
            <c:strRef>
              <c:f>'Q22B.現在重要な技術 【ABCD】'!$U$6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F589-47DE-96A6-0F474316204E}"/>
                </c:ext>
              </c:extLst>
            </c:dLbl>
            <c:dLbl>
              <c:idx val="1"/>
              <c:delete val="1"/>
              <c:extLst>
                <c:ext xmlns:c15="http://schemas.microsoft.com/office/drawing/2012/chart" uri="{CE6537A1-D6FC-4f65-9D91-7224C49458BB}"/>
                <c:ext xmlns:c16="http://schemas.microsoft.com/office/drawing/2014/chart" uri="{C3380CC4-5D6E-409C-BE32-E72D297353CC}">
                  <c16:uniqueId val="{0000003F-F589-47DE-96A6-0F474316204E}"/>
                </c:ext>
              </c:extLst>
            </c:dLbl>
            <c:dLbl>
              <c:idx val="2"/>
              <c:delete val="1"/>
              <c:extLst>
                <c:ext xmlns:c15="http://schemas.microsoft.com/office/drawing/2012/chart" uri="{CE6537A1-D6FC-4f65-9D91-7224C49458BB}"/>
                <c:ext xmlns:c16="http://schemas.microsoft.com/office/drawing/2014/chart" uri="{C3380CC4-5D6E-409C-BE32-E72D297353CC}">
                  <c16:uniqueId val="{00000040-F589-47DE-96A6-0F474316204E}"/>
                </c:ext>
              </c:extLst>
            </c:dLbl>
            <c:dLbl>
              <c:idx val="4"/>
              <c:delete val="1"/>
              <c:extLst>
                <c:ext xmlns:c15="http://schemas.microsoft.com/office/drawing/2012/chart" uri="{CE6537A1-D6FC-4f65-9D91-7224C49458BB}"/>
                <c:ext xmlns:c16="http://schemas.microsoft.com/office/drawing/2014/chart" uri="{C3380CC4-5D6E-409C-BE32-E72D297353CC}">
                  <c16:uniqueId val="{00000041-F589-47DE-96A6-0F474316204E}"/>
                </c:ext>
              </c:extLst>
            </c:dLbl>
            <c:dLbl>
              <c:idx val="5"/>
              <c:delete val="1"/>
              <c:extLst>
                <c:ext xmlns:c15="http://schemas.microsoft.com/office/drawing/2012/chart" uri="{CE6537A1-D6FC-4f65-9D91-7224C49458BB}"/>
                <c:ext xmlns:c16="http://schemas.microsoft.com/office/drawing/2014/chart" uri="{C3380CC4-5D6E-409C-BE32-E72D297353CC}">
                  <c16:uniqueId val="{0000002B-F589-47DE-96A6-0F474316204E}"/>
                </c:ext>
              </c:extLst>
            </c:dLbl>
            <c:dLbl>
              <c:idx val="10"/>
              <c:delete val="1"/>
              <c:extLst>
                <c:ext xmlns:c15="http://schemas.microsoft.com/office/drawing/2012/chart" uri="{CE6537A1-D6FC-4f65-9D91-7224C49458BB}"/>
                <c:ext xmlns:c16="http://schemas.microsoft.com/office/drawing/2014/chart" uri="{C3380CC4-5D6E-409C-BE32-E72D297353CC}">
                  <c16:uniqueId val="{0000002C-F589-47DE-96A6-0F474316204E}"/>
                </c:ext>
              </c:extLst>
            </c:dLbl>
            <c:dLbl>
              <c:idx val="15"/>
              <c:delete val="1"/>
              <c:extLst>
                <c:ext xmlns:c15="http://schemas.microsoft.com/office/drawing/2012/chart" uri="{CE6537A1-D6FC-4f65-9D91-7224C49458BB}"/>
                <c:ext xmlns:c16="http://schemas.microsoft.com/office/drawing/2014/chart" uri="{C3380CC4-5D6E-409C-BE32-E72D297353CC}">
                  <c16:uniqueId val="{0000002D-F589-47DE-96A6-0F474316204E}"/>
                </c:ext>
              </c:extLst>
            </c:dLbl>
            <c:dLbl>
              <c:idx val="20"/>
              <c:delete val="1"/>
              <c:extLst>
                <c:ext xmlns:c15="http://schemas.microsoft.com/office/drawing/2012/chart" uri="{CE6537A1-D6FC-4f65-9D91-7224C49458BB}"/>
                <c:ext xmlns:c16="http://schemas.microsoft.com/office/drawing/2014/chart" uri="{C3380CC4-5D6E-409C-BE32-E72D297353CC}">
                  <c16:uniqueId val="{0000002E-F589-47DE-96A6-0F474316204E}"/>
                </c:ext>
              </c:extLst>
            </c:dLbl>
            <c:dLbl>
              <c:idx val="21"/>
              <c:delete val="1"/>
              <c:extLst>
                <c:ext xmlns:c15="http://schemas.microsoft.com/office/drawing/2012/chart" uri="{CE6537A1-D6FC-4f65-9D91-7224C49458BB}"/>
                <c:ext xmlns:c16="http://schemas.microsoft.com/office/drawing/2014/chart" uri="{C3380CC4-5D6E-409C-BE32-E72D297353CC}">
                  <c16:uniqueId val="{00000042-F589-47DE-96A6-0F474316204E}"/>
                </c:ext>
              </c:extLst>
            </c:dLbl>
            <c:dLbl>
              <c:idx val="22"/>
              <c:delete val="1"/>
              <c:extLst>
                <c:ext xmlns:c15="http://schemas.microsoft.com/office/drawing/2012/chart" uri="{CE6537A1-D6FC-4f65-9D91-7224C49458BB}"/>
                <c:ext xmlns:c16="http://schemas.microsoft.com/office/drawing/2014/chart" uri="{C3380CC4-5D6E-409C-BE32-E72D297353CC}">
                  <c16:uniqueId val="{00000043-F589-47DE-96A6-0F474316204E}"/>
                </c:ext>
              </c:extLst>
            </c:dLbl>
            <c:dLbl>
              <c:idx val="23"/>
              <c:delete val="1"/>
              <c:extLst>
                <c:ext xmlns:c15="http://schemas.microsoft.com/office/drawing/2012/chart" uri="{CE6537A1-D6FC-4f65-9D91-7224C49458BB}"/>
                <c:ext xmlns:c16="http://schemas.microsoft.com/office/drawing/2014/chart" uri="{C3380CC4-5D6E-409C-BE32-E72D297353CC}">
                  <c16:uniqueId val="{00000046-F589-47DE-96A6-0F474316204E}"/>
                </c:ext>
              </c:extLst>
            </c:dLbl>
            <c:dLbl>
              <c:idx val="24"/>
              <c:delete val="1"/>
              <c:extLst>
                <c:ext xmlns:c15="http://schemas.microsoft.com/office/drawing/2012/chart" uri="{CE6537A1-D6FC-4f65-9D91-7224C49458BB}"/>
                <c:ext xmlns:c16="http://schemas.microsoft.com/office/drawing/2014/chart" uri="{C3380CC4-5D6E-409C-BE32-E72D297353CC}">
                  <c16:uniqueId val="{00000048-F589-47DE-96A6-0F474316204E}"/>
                </c:ext>
              </c:extLst>
            </c:dLbl>
            <c:dLbl>
              <c:idx val="25"/>
              <c:delete val="1"/>
              <c:extLst>
                <c:ext xmlns:c15="http://schemas.microsoft.com/office/drawing/2012/chart" uri="{CE6537A1-D6FC-4f65-9D91-7224C49458BB}"/>
                <c:ext xmlns:c16="http://schemas.microsoft.com/office/drawing/2014/chart" uri="{C3380CC4-5D6E-409C-BE32-E72D297353CC}">
                  <c16:uniqueId val="{0000002F-F589-47DE-96A6-0F474316204E}"/>
                </c:ext>
              </c:extLst>
            </c:dLbl>
            <c:dLbl>
              <c:idx val="30"/>
              <c:delete val="1"/>
              <c:extLst>
                <c:ext xmlns:c15="http://schemas.microsoft.com/office/drawing/2012/chart" uri="{CE6537A1-D6FC-4f65-9D91-7224C49458BB}"/>
                <c:ext xmlns:c16="http://schemas.microsoft.com/office/drawing/2014/chart" uri="{C3380CC4-5D6E-409C-BE32-E72D297353CC}">
                  <c16:uniqueId val="{00000030-F589-47DE-96A6-0F474316204E}"/>
                </c:ext>
              </c:extLst>
            </c:dLbl>
            <c:dLbl>
              <c:idx val="31"/>
              <c:delete val="1"/>
              <c:extLst>
                <c:ext xmlns:c15="http://schemas.microsoft.com/office/drawing/2012/chart" uri="{CE6537A1-D6FC-4f65-9D91-7224C49458BB}"/>
                <c:ext xmlns:c16="http://schemas.microsoft.com/office/drawing/2014/chart" uri="{C3380CC4-5D6E-409C-BE32-E72D297353CC}">
                  <c16:uniqueId val="{0000004D-F589-47DE-96A6-0F474316204E}"/>
                </c:ext>
              </c:extLst>
            </c:dLbl>
            <c:dLbl>
              <c:idx val="32"/>
              <c:delete val="1"/>
              <c:extLst>
                <c:ext xmlns:c15="http://schemas.microsoft.com/office/drawing/2012/chart" uri="{CE6537A1-D6FC-4f65-9D91-7224C49458BB}"/>
                <c:ext xmlns:c16="http://schemas.microsoft.com/office/drawing/2014/chart" uri="{C3380CC4-5D6E-409C-BE32-E72D297353CC}">
                  <c16:uniqueId val="{0000004C-F589-47DE-96A6-0F474316204E}"/>
                </c:ext>
              </c:extLst>
            </c:dLbl>
            <c:dLbl>
              <c:idx val="33"/>
              <c:delete val="1"/>
              <c:extLst>
                <c:ext xmlns:c15="http://schemas.microsoft.com/office/drawing/2012/chart" uri="{CE6537A1-D6FC-4f65-9D91-7224C49458BB}"/>
                <c:ext xmlns:c16="http://schemas.microsoft.com/office/drawing/2014/chart" uri="{C3380CC4-5D6E-409C-BE32-E72D297353CC}">
                  <c16:uniqueId val="{00000050-F589-47DE-96A6-0F474316204E}"/>
                </c:ext>
              </c:extLst>
            </c:dLbl>
            <c:dLbl>
              <c:idx val="34"/>
              <c:delete val="1"/>
              <c:extLst>
                <c:ext xmlns:c15="http://schemas.microsoft.com/office/drawing/2012/chart" uri="{CE6537A1-D6FC-4f65-9D91-7224C49458BB}"/>
                <c:ext xmlns:c16="http://schemas.microsoft.com/office/drawing/2014/chart" uri="{C3380CC4-5D6E-409C-BE32-E72D297353CC}">
                  <c16:uniqueId val="{00000052-F589-47DE-96A6-0F474316204E}"/>
                </c:ext>
              </c:extLst>
            </c:dLbl>
            <c:dLbl>
              <c:idx val="35"/>
              <c:delete val="1"/>
              <c:extLst>
                <c:ext xmlns:c15="http://schemas.microsoft.com/office/drawing/2012/chart" uri="{CE6537A1-D6FC-4f65-9D91-7224C49458BB}"/>
                <c:ext xmlns:c16="http://schemas.microsoft.com/office/drawing/2014/chart" uri="{C3380CC4-5D6E-409C-BE32-E72D297353CC}">
                  <c16:uniqueId val="{00000031-F589-47DE-96A6-0F474316204E}"/>
                </c:ext>
              </c:extLst>
            </c:dLbl>
            <c:dLbl>
              <c:idx val="36"/>
              <c:delete val="1"/>
              <c:extLst>
                <c:ext xmlns:c15="http://schemas.microsoft.com/office/drawing/2012/chart" uri="{CE6537A1-D6FC-4f65-9D91-7224C49458BB}"/>
                <c:ext xmlns:c16="http://schemas.microsoft.com/office/drawing/2014/chart" uri="{C3380CC4-5D6E-409C-BE32-E72D297353CC}">
                  <c16:uniqueId val="{00000055-F589-47DE-96A6-0F474316204E}"/>
                </c:ext>
              </c:extLst>
            </c:dLbl>
            <c:dLbl>
              <c:idx val="37"/>
              <c:delete val="1"/>
              <c:extLst>
                <c:ext xmlns:c15="http://schemas.microsoft.com/office/drawing/2012/chart" uri="{CE6537A1-D6FC-4f65-9D91-7224C49458BB}"/>
                <c:ext xmlns:c16="http://schemas.microsoft.com/office/drawing/2014/chart" uri="{C3380CC4-5D6E-409C-BE32-E72D297353CC}">
                  <c16:uniqueId val="{00000059-F589-47DE-96A6-0F474316204E}"/>
                </c:ext>
              </c:extLst>
            </c:dLbl>
            <c:dLbl>
              <c:idx val="38"/>
              <c:delete val="1"/>
              <c:extLst>
                <c:ext xmlns:c15="http://schemas.microsoft.com/office/drawing/2012/chart" uri="{CE6537A1-D6FC-4f65-9D91-7224C49458BB}"/>
                <c:ext xmlns:c16="http://schemas.microsoft.com/office/drawing/2014/chart" uri="{C3380CC4-5D6E-409C-BE32-E72D297353CC}">
                  <c16:uniqueId val="{0000005C-F589-47DE-96A6-0F474316204E}"/>
                </c:ext>
              </c:extLst>
            </c:dLbl>
            <c:dLbl>
              <c:idx val="39"/>
              <c:delete val="1"/>
              <c:extLst>
                <c:ext xmlns:c15="http://schemas.microsoft.com/office/drawing/2012/chart" uri="{CE6537A1-D6FC-4f65-9D91-7224C49458BB}"/>
                <c:ext xmlns:c16="http://schemas.microsoft.com/office/drawing/2014/chart" uri="{C3380CC4-5D6E-409C-BE32-E72D297353CC}">
                  <c16:uniqueId val="{0000005F-F589-47DE-96A6-0F474316204E}"/>
                </c:ext>
              </c:extLst>
            </c:dLbl>
            <c:dLbl>
              <c:idx val="40"/>
              <c:delete val="1"/>
              <c:extLst>
                <c:ext xmlns:c15="http://schemas.microsoft.com/office/drawing/2012/chart" uri="{CE6537A1-D6FC-4f65-9D91-7224C49458BB}"/>
                <c:ext xmlns:c16="http://schemas.microsoft.com/office/drawing/2014/chart" uri="{C3380CC4-5D6E-409C-BE32-E72D297353CC}">
                  <c16:uniqueId val="{00000032-F589-47DE-96A6-0F474316204E}"/>
                </c:ext>
              </c:extLst>
            </c:dLbl>
            <c:dLbl>
              <c:idx val="41"/>
              <c:delete val="1"/>
              <c:extLst>
                <c:ext xmlns:c15="http://schemas.microsoft.com/office/drawing/2012/chart" uri="{CE6537A1-D6FC-4f65-9D91-7224C49458BB}"/>
                <c:ext xmlns:c16="http://schemas.microsoft.com/office/drawing/2014/chart" uri="{C3380CC4-5D6E-409C-BE32-E72D297353CC}">
                  <c16:uniqueId val="{00000062-F589-47DE-96A6-0F474316204E}"/>
                </c:ext>
              </c:extLst>
            </c:dLbl>
            <c:dLbl>
              <c:idx val="42"/>
              <c:delete val="1"/>
              <c:extLst>
                <c:ext xmlns:c15="http://schemas.microsoft.com/office/drawing/2012/chart" uri="{CE6537A1-D6FC-4f65-9D91-7224C49458BB}"/>
                <c:ext xmlns:c16="http://schemas.microsoft.com/office/drawing/2014/chart" uri="{C3380CC4-5D6E-409C-BE32-E72D297353CC}">
                  <c16:uniqueId val="{00000061-F589-47DE-96A6-0F474316204E}"/>
                </c:ext>
              </c:extLst>
            </c:dLbl>
            <c:dLbl>
              <c:idx val="43"/>
              <c:delete val="1"/>
              <c:extLst>
                <c:ext xmlns:c15="http://schemas.microsoft.com/office/drawing/2012/chart" uri="{CE6537A1-D6FC-4f65-9D91-7224C49458BB}"/>
                <c:ext xmlns:c16="http://schemas.microsoft.com/office/drawing/2014/chart" uri="{C3380CC4-5D6E-409C-BE32-E72D297353CC}">
                  <c16:uniqueId val="{0000006B-F589-47DE-96A6-0F474316204E}"/>
                </c:ext>
              </c:extLst>
            </c:dLbl>
            <c:dLbl>
              <c:idx val="44"/>
              <c:delete val="1"/>
              <c:extLst>
                <c:ext xmlns:c15="http://schemas.microsoft.com/office/drawing/2012/chart" uri="{CE6537A1-D6FC-4f65-9D91-7224C49458BB}"/>
                <c:ext xmlns:c16="http://schemas.microsoft.com/office/drawing/2014/chart" uri="{C3380CC4-5D6E-409C-BE32-E72D297353CC}">
                  <c16:uniqueId val="{0000006A-F589-47DE-96A6-0F474316204E}"/>
                </c:ext>
              </c:extLst>
            </c:dLbl>
            <c:dLbl>
              <c:idx val="45"/>
              <c:delete val="1"/>
              <c:extLst>
                <c:ext xmlns:c15="http://schemas.microsoft.com/office/drawing/2012/chart" uri="{CE6537A1-D6FC-4f65-9D91-7224C49458BB}"/>
                <c:ext xmlns:c16="http://schemas.microsoft.com/office/drawing/2014/chart" uri="{C3380CC4-5D6E-409C-BE32-E72D297353CC}">
                  <c16:uniqueId val="{00000033-F589-47DE-96A6-0F474316204E}"/>
                </c:ext>
              </c:extLst>
            </c:dLbl>
            <c:dLbl>
              <c:idx val="46"/>
              <c:delete val="1"/>
              <c:extLst>
                <c:ext xmlns:c15="http://schemas.microsoft.com/office/drawing/2012/chart" uri="{CE6537A1-D6FC-4f65-9D91-7224C49458BB}"/>
                <c:ext xmlns:c16="http://schemas.microsoft.com/office/drawing/2014/chart" uri="{C3380CC4-5D6E-409C-BE32-E72D297353CC}">
                  <c16:uniqueId val="{0000006E-F589-47DE-96A6-0F474316204E}"/>
                </c:ext>
              </c:extLst>
            </c:dLbl>
            <c:dLbl>
              <c:idx val="47"/>
              <c:delete val="1"/>
              <c:extLst>
                <c:ext xmlns:c15="http://schemas.microsoft.com/office/drawing/2012/chart" uri="{CE6537A1-D6FC-4f65-9D91-7224C49458BB}"/>
                <c:ext xmlns:c16="http://schemas.microsoft.com/office/drawing/2014/chart" uri="{C3380CC4-5D6E-409C-BE32-E72D297353CC}">
                  <c16:uniqueId val="{0000006D-F589-47DE-96A6-0F474316204E}"/>
                </c:ext>
              </c:extLst>
            </c:dLbl>
            <c:dLbl>
              <c:idx val="48"/>
              <c:delete val="1"/>
              <c:extLst>
                <c:ext xmlns:c15="http://schemas.microsoft.com/office/drawing/2012/chart" uri="{CE6537A1-D6FC-4f65-9D91-7224C49458BB}"/>
                <c:ext xmlns:c16="http://schemas.microsoft.com/office/drawing/2014/chart" uri="{C3380CC4-5D6E-409C-BE32-E72D297353CC}">
                  <c16:uniqueId val="{00000074-F589-47DE-96A6-0F474316204E}"/>
                </c:ext>
              </c:extLst>
            </c:dLbl>
            <c:dLbl>
              <c:idx val="49"/>
              <c:delete val="1"/>
              <c:extLst>
                <c:ext xmlns:c15="http://schemas.microsoft.com/office/drawing/2012/chart" uri="{CE6537A1-D6FC-4f65-9D91-7224C49458BB}"/>
                <c:ext xmlns:c16="http://schemas.microsoft.com/office/drawing/2014/chart" uri="{C3380CC4-5D6E-409C-BE32-E72D297353CC}">
                  <c16:uniqueId val="{00000076-F589-47DE-96A6-0F474316204E}"/>
                </c:ext>
              </c:extLst>
            </c:dLbl>
            <c:dLbl>
              <c:idx val="50"/>
              <c:delete val="1"/>
              <c:extLst>
                <c:ext xmlns:c15="http://schemas.microsoft.com/office/drawing/2012/chart" uri="{CE6537A1-D6FC-4f65-9D91-7224C49458BB}"/>
                <c:ext xmlns:c16="http://schemas.microsoft.com/office/drawing/2014/chart" uri="{C3380CC4-5D6E-409C-BE32-E72D297353CC}">
                  <c16:uniqueId val="{00000034-F589-47DE-96A6-0F474316204E}"/>
                </c:ext>
              </c:extLst>
            </c:dLbl>
            <c:dLbl>
              <c:idx val="55"/>
              <c:delete val="1"/>
              <c:extLst>
                <c:ext xmlns:c15="http://schemas.microsoft.com/office/drawing/2012/chart" uri="{CE6537A1-D6FC-4f65-9D91-7224C49458BB}"/>
                <c:ext xmlns:c16="http://schemas.microsoft.com/office/drawing/2014/chart" uri="{C3380CC4-5D6E-409C-BE32-E72D297353CC}">
                  <c16:uniqueId val="{00000035-F589-47DE-96A6-0F474316204E}"/>
                </c:ext>
              </c:extLst>
            </c:dLbl>
            <c:dLbl>
              <c:idx val="60"/>
              <c:delete val="1"/>
              <c:extLst>
                <c:ext xmlns:c15="http://schemas.microsoft.com/office/drawing/2012/chart" uri="{CE6537A1-D6FC-4f65-9D91-7224C49458BB}"/>
                <c:ext xmlns:c16="http://schemas.microsoft.com/office/drawing/2014/chart" uri="{C3380CC4-5D6E-409C-BE32-E72D297353CC}">
                  <c16:uniqueId val="{00000036-F589-47DE-96A6-0F474316204E}"/>
                </c:ext>
              </c:extLst>
            </c:dLbl>
            <c:dLbl>
              <c:idx val="65"/>
              <c:delete val="1"/>
              <c:extLst>
                <c:ext xmlns:c15="http://schemas.microsoft.com/office/drawing/2012/chart" uri="{CE6537A1-D6FC-4f65-9D91-7224C49458BB}"/>
                <c:ext xmlns:c16="http://schemas.microsoft.com/office/drawing/2014/chart" uri="{C3380CC4-5D6E-409C-BE32-E72D297353CC}">
                  <c16:uniqueId val="{00000037-F589-47DE-96A6-0F474316204E}"/>
                </c:ext>
              </c:extLst>
            </c:dLbl>
            <c:dLbl>
              <c:idx val="70"/>
              <c:delete val="1"/>
              <c:extLst>
                <c:ext xmlns:c15="http://schemas.microsoft.com/office/drawing/2012/chart" uri="{CE6537A1-D6FC-4f65-9D91-7224C49458BB}"/>
                <c:ext xmlns:c16="http://schemas.microsoft.com/office/drawing/2014/chart" uri="{C3380CC4-5D6E-409C-BE32-E72D297353CC}">
                  <c16:uniqueId val="{00000038-F589-47DE-96A6-0F474316204E}"/>
                </c:ext>
              </c:extLst>
            </c:dLbl>
            <c:dLbl>
              <c:idx val="75"/>
              <c:delete val="1"/>
              <c:extLst>
                <c:ext xmlns:c15="http://schemas.microsoft.com/office/drawing/2012/chart" uri="{CE6537A1-D6FC-4f65-9D91-7224C49458BB}"/>
                <c:ext xmlns:c16="http://schemas.microsoft.com/office/drawing/2014/chart" uri="{C3380CC4-5D6E-409C-BE32-E72D297353CC}">
                  <c16:uniqueId val="{00000039-F589-47DE-96A6-0F474316204E}"/>
                </c:ext>
              </c:extLst>
            </c:dLbl>
            <c:dLbl>
              <c:idx val="80"/>
              <c:delete val="1"/>
              <c:extLst>
                <c:ext xmlns:c15="http://schemas.microsoft.com/office/drawing/2012/chart" uri="{CE6537A1-D6FC-4f65-9D91-7224C49458BB}"/>
                <c:ext xmlns:c16="http://schemas.microsoft.com/office/drawing/2014/chart" uri="{C3380CC4-5D6E-409C-BE32-E72D297353CC}">
                  <c16:uniqueId val="{0000003A-F589-47DE-96A6-0F474316204E}"/>
                </c:ext>
              </c:extLst>
            </c:dLbl>
            <c:dLbl>
              <c:idx val="85"/>
              <c:delete val="1"/>
              <c:extLst>
                <c:ext xmlns:c15="http://schemas.microsoft.com/office/drawing/2012/chart" uri="{CE6537A1-D6FC-4f65-9D91-7224C49458BB}"/>
                <c:ext xmlns:c16="http://schemas.microsoft.com/office/drawing/2014/chart" uri="{C3380CC4-5D6E-409C-BE32-E72D297353CC}">
                  <c16:uniqueId val="{0000003B-F589-47DE-96A6-0F474316204E}"/>
                </c:ext>
              </c:extLst>
            </c:dLbl>
            <c:dLbl>
              <c:idx val="90"/>
              <c:delete val="1"/>
              <c:extLst>
                <c:ext xmlns:c15="http://schemas.microsoft.com/office/drawing/2012/chart" uri="{CE6537A1-D6FC-4f65-9D91-7224C49458BB}"/>
                <c:ext xmlns:c16="http://schemas.microsoft.com/office/drawing/2014/chart" uri="{C3380CC4-5D6E-409C-BE32-E72D297353CC}">
                  <c16:uniqueId val="{0000003C-F589-47DE-96A6-0F474316204E}"/>
                </c:ext>
              </c:extLst>
            </c:dLbl>
            <c:dLbl>
              <c:idx val="95"/>
              <c:delete val="1"/>
              <c:extLst>
                <c:ext xmlns:c15="http://schemas.microsoft.com/office/drawing/2012/chart" uri="{CE6537A1-D6FC-4f65-9D91-7224C49458BB}"/>
                <c:ext xmlns:c16="http://schemas.microsoft.com/office/drawing/2014/chart" uri="{C3380CC4-5D6E-409C-BE32-E72D297353CC}">
                  <c16:uniqueId val="{0000003D-F589-47DE-96A6-0F474316204E}"/>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 【ABCD】'!$R$57:$R$106</c:f>
              <c:strCache>
                <c:ptCount val="50"/>
                <c:pt idx="0">
                  <c:v>【 モデリング技術（制御、システム、ユーザ、データ等） 】      </c:v>
                </c:pt>
                <c:pt idx="1">
                  <c:v>A.ユーザー企業（n=  28）</c:v>
                </c:pt>
                <c:pt idx="2">
                  <c:v>B.メーカー企業（n=  49）</c:v>
                </c:pt>
                <c:pt idx="3">
                  <c:v>C.サブシステム提供企業（n=  40）</c:v>
                </c:pt>
                <c:pt idx="4">
                  <c:v>D.サービス提供企業（n=  25）</c:v>
                </c:pt>
                <c:pt idx="5">
                  <c:v>【 セーフティ及びセキュリティ技術 】                </c:v>
                </c:pt>
                <c:pt idx="6">
                  <c:v>A.ユーザー企業（n=  54）</c:v>
                </c:pt>
                <c:pt idx="7">
                  <c:v>B.メーカー企業（n=  57）</c:v>
                </c:pt>
                <c:pt idx="8">
                  <c:v>C.サブシステム提供企業（n=  39）</c:v>
                </c:pt>
                <c:pt idx="9">
                  <c:v>D.サービス提供企業（n=  47）</c:v>
                </c:pt>
                <c:pt idx="10">
                  <c:v>【 アジャイル開発技術 】                      </c:v>
                </c:pt>
                <c:pt idx="11">
                  <c:v>A.ユーザー企業（n=  20）</c:v>
                </c:pt>
                <c:pt idx="12">
                  <c:v>B.メーカー企業（n=  34）</c:v>
                </c:pt>
                <c:pt idx="13">
                  <c:v>C.サブシステム提供企業（n=  38）</c:v>
                </c:pt>
                <c:pt idx="14">
                  <c:v>D.サービス提供企業（n=  35）</c:v>
                </c:pt>
                <c:pt idx="15">
                  <c:v>【 ヒューマンインタフェース技術 】                 </c:v>
                </c:pt>
                <c:pt idx="16">
                  <c:v>A.ユーザー企業（n=  24）</c:v>
                </c:pt>
                <c:pt idx="17">
                  <c:v>B.メーカー企業（n=  32）</c:v>
                </c:pt>
                <c:pt idx="18">
                  <c:v>C.サブシステム提供企業（n=  21）</c:v>
                </c:pt>
                <c:pt idx="19">
                  <c:v>D.サービス提供企業（n=  31）</c:v>
                </c:pt>
                <c:pt idx="20">
                  <c:v>【 現実融合技術 (VR、AR、MR、SR等） 】          </c:v>
                </c:pt>
                <c:pt idx="21">
                  <c:v>A.ユーザー企業（n=  12）</c:v>
                </c:pt>
                <c:pt idx="22">
                  <c:v>B.メーカー企業（n=  21）</c:v>
                </c:pt>
                <c:pt idx="23">
                  <c:v>C.サブシステム提供企業（n=  15）</c:v>
                </c:pt>
                <c:pt idx="24">
                  <c:v>D.サービス提供企業（n=  17）</c:v>
                </c:pt>
                <c:pt idx="25">
                  <c:v>【 他の製品・システムとの接続を想定した検証技術 】         </c:v>
                </c:pt>
                <c:pt idx="26">
                  <c:v>A.ユーザー企業（n=  42）</c:v>
                </c:pt>
                <c:pt idx="27">
                  <c:v>B.メーカー企業（n=  42）</c:v>
                </c:pt>
                <c:pt idx="28">
                  <c:v>C.サブシステム提供企業（n=  35）</c:v>
                </c:pt>
                <c:pt idx="29">
                  <c:v>D.サービス提供企業（n=  27）</c:v>
                </c:pt>
                <c:pt idx="30">
                  <c:v>【 アクチュエータ技術 】                      </c:v>
                </c:pt>
                <c:pt idx="31">
                  <c:v>A.ユーザー企業（n=  22）</c:v>
                </c:pt>
                <c:pt idx="32">
                  <c:v>B.メーカー企業（n=  25）</c:v>
                </c:pt>
                <c:pt idx="33">
                  <c:v>C.サブシステム提供企業（n=  11）</c:v>
                </c:pt>
                <c:pt idx="34">
                  <c:v>D.サービス提供企業（n=    2）</c:v>
                </c:pt>
                <c:pt idx="35">
                  <c:v>【 エッジコンピューティング／フォグコンピューティング 】      </c:v>
                </c:pt>
                <c:pt idx="36">
                  <c:v>A.ユーザー企業（n=    5）</c:v>
                </c:pt>
                <c:pt idx="37">
                  <c:v>B.メーカー企業（n=  22）</c:v>
                </c:pt>
                <c:pt idx="38">
                  <c:v>C.サブシステム提供企業（n=  19）</c:v>
                </c:pt>
                <c:pt idx="39">
                  <c:v>D.サービス提供企業（n=    9）</c:v>
                </c:pt>
                <c:pt idx="40">
                  <c:v>【 ブロックチェーン技術 】                     </c:v>
                </c:pt>
                <c:pt idx="41">
                  <c:v>A.ユーザー企業（n=    7）</c:v>
                </c:pt>
                <c:pt idx="42">
                  <c:v>B.メーカー企業（n=    6）</c:v>
                </c:pt>
                <c:pt idx="43">
                  <c:v>C.サブシステム提供企業（n=    5）</c:v>
                </c:pt>
                <c:pt idx="44">
                  <c:v>D.サービス提供企業（n=    4）</c:v>
                </c:pt>
                <c:pt idx="45">
                  <c:v>【 低遅延データ処理技術 】                     </c:v>
                </c:pt>
                <c:pt idx="46">
                  <c:v>A.ユーザー企業（n=    2）</c:v>
                </c:pt>
                <c:pt idx="47">
                  <c:v>B.メーカー企業（n=    8）</c:v>
                </c:pt>
                <c:pt idx="48">
                  <c:v>C.サブシステム提供企業（n=    7）</c:v>
                </c:pt>
                <c:pt idx="49">
                  <c:v>D.サービス提供企業（n=    4）</c:v>
                </c:pt>
              </c:strCache>
            </c:strRef>
          </c:cat>
          <c:val>
            <c:numRef>
              <c:f>'Q22B.現在重要な技術 【ABCD】'!$U$57:$U$106</c:f>
              <c:numCache>
                <c:formatCode>0.0%</c:formatCode>
                <c:ptCount val="50"/>
                <c:pt idx="0">
                  <c:v>0</c:v>
                </c:pt>
                <c:pt idx="1">
                  <c:v>2.2801302931596091E-2</c:v>
                </c:pt>
                <c:pt idx="2">
                  <c:v>2.7027027027027029E-2</c:v>
                </c:pt>
                <c:pt idx="3">
                  <c:v>4.5283018867924525E-2</c:v>
                </c:pt>
                <c:pt idx="4">
                  <c:v>2.8000000000000001E-2</c:v>
                </c:pt>
                <c:pt idx="5">
                  <c:v>0</c:v>
                </c:pt>
                <c:pt idx="6">
                  <c:v>5.8631921824104233E-2</c:v>
                </c:pt>
                <c:pt idx="7">
                  <c:v>5.4054054054054057E-2</c:v>
                </c:pt>
                <c:pt idx="8">
                  <c:v>4.9056603773584909E-2</c:v>
                </c:pt>
                <c:pt idx="9">
                  <c:v>9.1999999999999998E-2</c:v>
                </c:pt>
                <c:pt idx="10">
                  <c:v>0</c:v>
                </c:pt>
                <c:pt idx="11">
                  <c:v>2.9315960912052116E-2</c:v>
                </c:pt>
                <c:pt idx="12">
                  <c:v>3.4398034398034398E-2</c:v>
                </c:pt>
                <c:pt idx="13">
                  <c:v>6.7924528301886791E-2</c:v>
                </c:pt>
                <c:pt idx="14">
                  <c:v>5.6000000000000001E-2</c:v>
                </c:pt>
                <c:pt idx="15">
                  <c:v>0</c:v>
                </c:pt>
                <c:pt idx="16">
                  <c:v>4.2345276872964167E-2</c:v>
                </c:pt>
                <c:pt idx="17">
                  <c:v>3.4398034398034398E-2</c:v>
                </c:pt>
                <c:pt idx="18">
                  <c:v>4.1509433962264149E-2</c:v>
                </c:pt>
                <c:pt idx="19">
                  <c:v>0.06</c:v>
                </c:pt>
                <c:pt idx="20">
                  <c:v>0</c:v>
                </c:pt>
                <c:pt idx="21">
                  <c:v>1.3029315960912053E-2</c:v>
                </c:pt>
                <c:pt idx="22">
                  <c:v>1.4742014742014743E-2</c:v>
                </c:pt>
                <c:pt idx="23">
                  <c:v>1.1320754716981131E-2</c:v>
                </c:pt>
                <c:pt idx="24">
                  <c:v>2.4E-2</c:v>
                </c:pt>
                <c:pt idx="25">
                  <c:v>0</c:v>
                </c:pt>
                <c:pt idx="26">
                  <c:v>8.143322475570032E-2</c:v>
                </c:pt>
                <c:pt idx="27">
                  <c:v>5.896805896805897E-2</c:v>
                </c:pt>
                <c:pt idx="28">
                  <c:v>8.6792452830188674E-2</c:v>
                </c:pt>
                <c:pt idx="29">
                  <c:v>6.8000000000000005E-2</c:v>
                </c:pt>
                <c:pt idx="30">
                  <c:v>0</c:v>
                </c:pt>
                <c:pt idx="31">
                  <c:v>2.9315960912052116E-2</c:v>
                </c:pt>
                <c:pt idx="32">
                  <c:v>2.7027027027027029E-2</c:v>
                </c:pt>
                <c:pt idx="33">
                  <c:v>1.8867924528301886E-2</c:v>
                </c:pt>
                <c:pt idx="34">
                  <c:v>4.0000000000000001E-3</c:v>
                </c:pt>
                <c:pt idx="35">
                  <c:v>0</c:v>
                </c:pt>
                <c:pt idx="36">
                  <c:v>1.3029315960912053E-2</c:v>
                </c:pt>
                <c:pt idx="37">
                  <c:v>1.4742014742014743E-2</c:v>
                </c:pt>
                <c:pt idx="38">
                  <c:v>3.0188679245283019E-2</c:v>
                </c:pt>
                <c:pt idx="39">
                  <c:v>4.0000000000000001E-3</c:v>
                </c:pt>
                <c:pt idx="40">
                  <c:v>0</c:v>
                </c:pt>
                <c:pt idx="41">
                  <c:v>1.6286644951140065E-2</c:v>
                </c:pt>
                <c:pt idx="42">
                  <c:v>4.9140049140049139E-3</c:v>
                </c:pt>
                <c:pt idx="43">
                  <c:v>1.1320754716981131E-2</c:v>
                </c:pt>
                <c:pt idx="44">
                  <c:v>0</c:v>
                </c:pt>
                <c:pt idx="45">
                  <c:v>0</c:v>
                </c:pt>
                <c:pt idx="46">
                  <c:v>0</c:v>
                </c:pt>
                <c:pt idx="47">
                  <c:v>7.3710073710073713E-3</c:v>
                </c:pt>
                <c:pt idx="48">
                  <c:v>7.5471698113207548E-3</c:v>
                </c:pt>
                <c:pt idx="49">
                  <c:v>1.2E-2</c:v>
                </c:pt>
              </c:numCache>
            </c:numRef>
          </c:val>
          <c:extLst>
            <c:ext xmlns:c16="http://schemas.microsoft.com/office/drawing/2014/chart" uri="{C3380CC4-5D6E-409C-BE32-E72D297353CC}">
              <c16:uniqueId val="{0000003E-F589-47DE-96A6-0F474316204E}"/>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1635268199233715"/>
          <c:y val="0.70886771771771773"/>
          <c:w val="0.10978497447562523"/>
          <c:h val="6.6173573573573577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'Q22B.現在重要な技術（従業員別）'!$J$93</c:f>
          <c:strCache>
            <c:ptCount val="1"/>
            <c:pt idx="0">
              <c:v>20人以下 (N=560)
21人以上100人以下 (N=508)
101人以上 (N=328)</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20人以下（n=73）</c:v>
                </c:pt>
                <c:pt idx="2">
                  <c:v>21人以上100人以下（n=55）</c:v>
                </c:pt>
                <c:pt idx="3">
                  <c:v>101人以上（n=36）</c:v>
                </c:pt>
                <c:pt idx="4">
                  <c:v>【 セーフティ及びセキュリティ技術 】          </c:v>
                </c:pt>
                <c:pt idx="5">
                  <c:v>20人以下（n=101）</c:v>
                </c:pt>
                <c:pt idx="6">
                  <c:v>21人以上100人以下（n=85）</c:v>
                </c:pt>
                <c:pt idx="7">
                  <c:v>101人以上（n=49）</c:v>
                </c:pt>
                <c:pt idx="8">
                  <c:v>【 アジャイル開発技術 】                </c:v>
                </c:pt>
                <c:pt idx="9">
                  <c:v>20人以下（n=56）</c:v>
                </c:pt>
                <c:pt idx="10">
                  <c:v>21人以上100人以下（n=52）</c:v>
                </c:pt>
                <c:pt idx="11">
                  <c:v>101人以上（n=41）</c:v>
                </c:pt>
                <c:pt idx="12">
                  <c:v>【 ヒューマンインタフェース技術 】           </c:v>
                </c:pt>
                <c:pt idx="13">
                  <c:v>20人以下（n=67）</c:v>
                </c:pt>
                <c:pt idx="14">
                  <c:v>21人以上100人以下（n=52）</c:v>
                </c:pt>
                <c:pt idx="15">
                  <c:v>101人以上（n=15）</c:v>
                </c:pt>
                <c:pt idx="16">
                  <c:v>【 現実融合技術 (VR、AR、MR、SR等） 】    </c:v>
                </c:pt>
                <c:pt idx="17">
                  <c:v>20人以下（n=22）</c:v>
                </c:pt>
                <c:pt idx="18">
                  <c:v>21人以上100人以下（n=24）</c:v>
                </c:pt>
                <c:pt idx="19">
                  <c:v>101人以上（n=27）</c:v>
                </c:pt>
                <c:pt idx="20">
                  <c:v>【 他の製品・システムとの接続を想定した検証技術 】   </c:v>
                </c:pt>
                <c:pt idx="21">
                  <c:v>20人以下（n=91）</c:v>
                </c:pt>
                <c:pt idx="22">
                  <c:v>21人以上100人以下（n=61）</c:v>
                </c:pt>
                <c:pt idx="23">
                  <c:v>101人以上（n=23）</c:v>
                </c:pt>
                <c:pt idx="24">
                  <c:v>【 アクチュエータ技術 】                </c:v>
                </c:pt>
                <c:pt idx="25">
                  <c:v>20人以下（n=31）</c:v>
                </c:pt>
                <c:pt idx="26">
                  <c:v>21人以上100人以下（n=24）</c:v>
                </c:pt>
                <c:pt idx="27">
                  <c:v>101人以上（n=11）</c:v>
                </c:pt>
                <c:pt idx="28">
                  <c:v>【 エッジコンピューティング／フォグコンピューティング 】</c:v>
                </c:pt>
                <c:pt idx="29">
                  <c:v>20人以下（n=17）</c:v>
                </c:pt>
                <c:pt idx="30">
                  <c:v>21人以上100人以下（n=27）</c:v>
                </c:pt>
                <c:pt idx="31">
                  <c:v>101人以上（n=16）</c:v>
                </c:pt>
                <c:pt idx="32">
                  <c:v>【 ブロックチェーン技術 】               </c:v>
                </c:pt>
                <c:pt idx="33">
                  <c:v>20人以下（n=13）</c:v>
                </c:pt>
                <c:pt idx="34">
                  <c:v>21人以上100人以下（n=12）</c:v>
                </c:pt>
                <c:pt idx="35">
                  <c:v>101人以上（n=5）</c:v>
                </c:pt>
                <c:pt idx="36">
                  <c:v>【 低遅延データ処理技術 】               </c:v>
                </c:pt>
                <c:pt idx="37">
                  <c:v>20人以下（n=14）</c:v>
                </c:pt>
                <c:pt idx="38">
                  <c:v>21人以上100人以下（n=8）</c:v>
                </c:pt>
                <c:pt idx="39">
                  <c:v>101人以上（n=0）</c:v>
                </c:pt>
              </c:strCache>
            </c:strRef>
          </c:cat>
          <c:val>
            <c:numRef>
              <c:f>'Q22B.現在重要な技術（従業員別）'!$S$47:$S$86</c:f>
              <c:numCache>
                <c:formatCode>0.0%</c:formatCode>
                <c:ptCount val="40"/>
                <c:pt idx="0">
                  <c:v>0</c:v>
                </c:pt>
                <c:pt idx="1">
                  <c:v>4.2857142857142858E-2</c:v>
                </c:pt>
                <c:pt idx="2">
                  <c:v>2.3622047244094488E-2</c:v>
                </c:pt>
                <c:pt idx="3">
                  <c:v>4.2682926829268296E-2</c:v>
                </c:pt>
                <c:pt idx="4">
                  <c:v>0</c:v>
                </c:pt>
                <c:pt idx="5">
                  <c:v>3.3928571428571426E-2</c:v>
                </c:pt>
                <c:pt idx="6">
                  <c:v>3.3464566929133861E-2</c:v>
                </c:pt>
                <c:pt idx="7">
                  <c:v>2.4390243902439025E-2</c:v>
                </c:pt>
                <c:pt idx="8">
                  <c:v>0</c:v>
                </c:pt>
                <c:pt idx="9">
                  <c:v>2.5000000000000001E-2</c:v>
                </c:pt>
                <c:pt idx="10">
                  <c:v>1.7716535433070866E-2</c:v>
                </c:pt>
                <c:pt idx="11">
                  <c:v>4.2682926829268296E-2</c:v>
                </c:pt>
                <c:pt idx="12">
                  <c:v>0</c:v>
                </c:pt>
                <c:pt idx="13">
                  <c:v>2.6785714285714284E-2</c:v>
                </c:pt>
                <c:pt idx="14">
                  <c:v>2.3622047244094488E-2</c:v>
                </c:pt>
                <c:pt idx="15">
                  <c:v>9.1463414634146336E-3</c:v>
                </c:pt>
                <c:pt idx="16">
                  <c:v>0</c:v>
                </c:pt>
                <c:pt idx="17">
                  <c:v>1.4285714285714285E-2</c:v>
                </c:pt>
                <c:pt idx="18">
                  <c:v>1.968503937007874E-2</c:v>
                </c:pt>
                <c:pt idx="19">
                  <c:v>3.3536585365853661E-2</c:v>
                </c:pt>
                <c:pt idx="20">
                  <c:v>0</c:v>
                </c:pt>
                <c:pt idx="21">
                  <c:v>2.3214285714285715E-2</c:v>
                </c:pt>
                <c:pt idx="22">
                  <c:v>1.968503937007874E-2</c:v>
                </c:pt>
                <c:pt idx="23">
                  <c:v>6.0975609756097563E-3</c:v>
                </c:pt>
                <c:pt idx="24">
                  <c:v>0</c:v>
                </c:pt>
                <c:pt idx="25">
                  <c:v>2.1428571428571429E-2</c:v>
                </c:pt>
                <c:pt idx="26">
                  <c:v>1.3779527559055118E-2</c:v>
                </c:pt>
                <c:pt idx="27">
                  <c:v>1.2195121951219513E-2</c:v>
                </c:pt>
                <c:pt idx="28">
                  <c:v>0</c:v>
                </c:pt>
                <c:pt idx="29">
                  <c:v>1.0714285714285714E-2</c:v>
                </c:pt>
                <c:pt idx="30">
                  <c:v>1.1811023622047244E-2</c:v>
                </c:pt>
                <c:pt idx="31">
                  <c:v>1.524390243902439E-2</c:v>
                </c:pt>
                <c:pt idx="32">
                  <c:v>0</c:v>
                </c:pt>
                <c:pt idx="33">
                  <c:v>7.1428571428571426E-3</c:v>
                </c:pt>
                <c:pt idx="34">
                  <c:v>5.905511811023622E-3</c:v>
                </c:pt>
                <c:pt idx="35">
                  <c:v>3.0487804878048782E-3</c:v>
                </c:pt>
                <c:pt idx="36">
                  <c:v>0</c:v>
                </c:pt>
                <c:pt idx="37">
                  <c:v>1.0714285714285714E-2</c:v>
                </c:pt>
                <c:pt idx="38">
                  <c:v>3.937007874015748E-3</c:v>
                </c:pt>
                <c:pt idx="39">
                  <c:v>0</c:v>
                </c:pt>
              </c:numCache>
            </c:numRef>
          </c:val>
          <c:extLst>
            <c:ext xmlns:c16="http://schemas.microsoft.com/office/drawing/2014/chart" uri="{C3380CC4-5D6E-409C-BE32-E72D297353CC}">
              <c16:uniqueId val="{00000015-87C6-4AA9-AEF9-324A83DEE80B}"/>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20人以下（n=73）</c:v>
                </c:pt>
                <c:pt idx="2">
                  <c:v>21人以上100人以下（n=55）</c:v>
                </c:pt>
                <c:pt idx="3">
                  <c:v>101人以上（n=36）</c:v>
                </c:pt>
                <c:pt idx="4">
                  <c:v>【 セーフティ及びセキュリティ技術 】          </c:v>
                </c:pt>
                <c:pt idx="5">
                  <c:v>20人以下（n=101）</c:v>
                </c:pt>
                <c:pt idx="6">
                  <c:v>21人以上100人以下（n=85）</c:v>
                </c:pt>
                <c:pt idx="7">
                  <c:v>101人以上（n=49）</c:v>
                </c:pt>
                <c:pt idx="8">
                  <c:v>【 アジャイル開発技術 】                </c:v>
                </c:pt>
                <c:pt idx="9">
                  <c:v>20人以下（n=56）</c:v>
                </c:pt>
                <c:pt idx="10">
                  <c:v>21人以上100人以下（n=52）</c:v>
                </c:pt>
                <c:pt idx="11">
                  <c:v>101人以上（n=41）</c:v>
                </c:pt>
                <c:pt idx="12">
                  <c:v>【 ヒューマンインタフェース技術 】           </c:v>
                </c:pt>
                <c:pt idx="13">
                  <c:v>20人以下（n=67）</c:v>
                </c:pt>
                <c:pt idx="14">
                  <c:v>21人以上100人以下（n=52）</c:v>
                </c:pt>
                <c:pt idx="15">
                  <c:v>101人以上（n=15）</c:v>
                </c:pt>
                <c:pt idx="16">
                  <c:v>【 現実融合技術 (VR、AR、MR、SR等） 】    </c:v>
                </c:pt>
                <c:pt idx="17">
                  <c:v>20人以下（n=22）</c:v>
                </c:pt>
                <c:pt idx="18">
                  <c:v>21人以上100人以下（n=24）</c:v>
                </c:pt>
                <c:pt idx="19">
                  <c:v>101人以上（n=27）</c:v>
                </c:pt>
                <c:pt idx="20">
                  <c:v>【 他の製品・システムとの接続を想定した検証技術 】   </c:v>
                </c:pt>
                <c:pt idx="21">
                  <c:v>20人以下（n=91）</c:v>
                </c:pt>
                <c:pt idx="22">
                  <c:v>21人以上100人以下（n=61）</c:v>
                </c:pt>
                <c:pt idx="23">
                  <c:v>101人以上（n=23）</c:v>
                </c:pt>
                <c:pt idx="24">
                  <c:v>【 アクチュエータ技術 】                </c:v>
                </c:pt>
                <c:pt idx="25">
                  <c:v>20人以下（n=31）</c:v>
                </c:pt>
                <c:pt idx="26">
                  <c:v>21人以上100人以下（n=24）</c:v>
                </c:pt>
                <c:pt idx="27">
                  <c:v>101人以上（n=11）</c:v>
                </c:pt>
                <c:pt idx="28">
                  <c:v>【 エッジコンピューティング／フォグコンピューティング 】</c:v>
                </c:pt>
                <c:pt idx="29">
                  <c:v>20人以下（n=17）</c:v>
                </c:pt>
                <c:pt idx="30">
                  <c:v>21人以上100人以下（n=27）</c:v>
                </c:pt>
                <c:pt idx="31">
                  <c:v>101人以上（n=16）</c:v>
                </c:pt>
                <c:pt idx="32">
                  <c:v>【 ブロックチェーン技術 】               </c:v>
                </c:pt>
                <c:pt idx="33">
                  <c:v>20人以下（n=13）</c:v>
                </c:pt>
                <c:pt idx="34">
                  <c:v>21人以上100人以下（n=12）</c:v>
                </c:pt>
                <c:pt idx="35">
                  <c:v>101人以上（n=5）</c:v>
                </c:pt>
                <c:pt idx="36">
                  <c:v>【 低遅延データ処理技術 】               </c:v>
                </c:pt>
                <c:pt idx="37">
                  <c:v>20人以下（n=14）</c:v>
                </c:pt>
                <c:pt idx="38">
                  <c:v>21人以上100人以下（n=8）</c:v>
                </c:pt>
                <c:pt idx="39">
                  <c:v>101人以上（n=0）</c:v>
                </c:pt>
              </c:strCache>
            </c:strRef>
          </c:cat>
          <c:val>
            <c:numRef>
              <c:f>'Q22B.現在重要な技術（従業員別）'!$T$47:$T$86</c:f>
              <c:numCache>
                <c:formatCode>0.0%</c:formatCode>
                <c:ptCount val="40"/>
                <c:pt idx="0">
                  <c:v>0</c:v>
                </c:pt>
                <c:pt idx="1">
                  <c:v>5.3571428571428568E-2</c:v>
                </c:pt>
                <c:pt idx="2">
                  <c:v>5.3149606299212601E-2</c:v>
                </c:pt>
                <c:pt idx="3">
                  <c:v>4.878048780487805E-2</c:v>
                </c:pt>
                <c:pt idx="4">
                  <c:v>0</c:v>
                </c:pt>
                <c:pt idx="5">
                  <c:v>8.7499999999999994E-2</c:v>
                </c:pt>
                <c:pt idx="6">
                  <c:v>6.1023622047244097E-2</c:v>
                </c:pt>
                <c:pt idx="7">
                  <c:v>7.621951219512195E-2</c:v>
                </c:pt>
                <c:pt idx="8">
                  <c:v>0</c:v>
                </c:pt>
                <c:pt idx="9">
                  <c:v>4.1071428571428571E-2</c:v>
                </c:pt>
                <c:pt idx="10">
                  <c:v>3.7401574803149609E-2</c:v>
                </c:pt>
                <c:pt idx="11">
                  <c:v>2.7439024390243903E-2</c:v>
                </c:pt>
                <c:pt idx="12">
                  <c:v>0</c:v>
                </c:pt>
                <c:pt idx="13">
                  <c:v>2.3214285714285715E-2</c:v>
                </c:pt>
                <c:pt idx="14">
                  <c:v>2.7559055118110236E-2</c:v>
                </c:pt>
                <c:pt idx="15">
                  <c:v>1.8292682926829267E-2</c:v>
                </c:pt>
                <c:pt idx="16">
                  <c:v>0</c:v>
                </c:pt>
                <c:pt idx="17">
                  <c:v>2.5000000000000001E-2</c:v>
                </c:pt>
                <c:pt idx="18">
                  <c:v>7.874015748031496E-3</c:v>
                </c:pt>
                <c:pt idx="19">
                  <c:v>1.8292682926829267E-2</c:v>
                </c:pt>
                <c:pt idx="20">
                  <c:v>0</c:v>
                </c:pt>
                <c:pt idx="21">
                  <c:v>4.8214285714285716E-2</c:v>
                </c:pt>
                <c:pt idx="22">
                  <c:v>3.1496062992125984E-2</c:v>
                </c:pt>
                <c:pt idx="23">
                  <c:v>3.048780487804878E-2</c:v>
                </c:pt>
                <c:pt idx="24">
                  <c:v>0</c:v>
                </c:pt>
                <c:pt idx="25">
                  <c:v>1.2500000000000001E-2</c:v>
                </c:pt>
                <c:pt idx="26">
                  <c:v>9.8425196850393699E-3</c:v>
                </c:pt>
                <c:pt idx="27">
                  <c:v>9.1463414634146336E-3</c:v>
                </c:pt>
                <c:pt idx="28">
                  <c:v>0</c:v>
                </c:pt>
                <c:pt idx="29">
                  <c:v>1.2500000000000001E-2</c:v>
                </c:pt>
                <c:pt idx="30">
                  <c:v>1.7716535433070866E-2</c:v>
                </c:pt>
                <c:pt idx="31">
                  <c:v>1.8292682926829267E-2</c:v>
                </c:pt>
                <c:pt idx="32">
                  <c:v>0</c:v>
                </c:pt>
                <c:pt idx="33">
                  <c:v>8.9285714285714281E-3</c:v>
                </c:pt>
                <c:pt idx="34">
                  <c:v>7.874015748031496E-3</c:v>
                </c:pt>
                <c:pt idx="35">
                  <c:v>3.0487804878048782E-3</c:v>
                </c:pt>
                <c:pt idx="36">
                  <c:v>0</c:v>
                </c:pt>
                <c:pt idx="37">
                  <c:v>5.3571428571428572E-3</c:v>
                </c:pt>
                <c:pt idx="38">
                  <c:v>5.905511811023622E-3</c:v>
                </c:pt>
                <c:pt idx="39">
                  <c:v>0</c:v>
                </c:pt>
              </c:numCache>
            </c:numRef>
          </c:val>
          <c:extLst>
            <c:ext xmlns:c16="http://schemas.microsoft.com/office/drawing/2014/chart" uri="{C3380CC4-5D6E-409C-BE32-E72D297353CC}">
              <c16:uniqueId val="{00000031-87C6-4AA9-AEF9-324A83DEE80B}"/>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20人以下（n=73）</c:v>
                </c:pt>
                <c:pt idx="2">
                  <c:v>21人以上100人以下（n=55）</c:v>
                </c:pt>
                <c:pt idx="3">
                  <c:v>101人以上（n=36）</c:v>
                </c:pt>
                <c:pt idx="4">
                  <c:v>【 セーフティ及びセキュリティ技術 】          </c:v>
                </c:pt>
                <c:pt idx="5">
                  <c:v>20人以下（n=101）</c:v>
                </c:pt>
                <c:pt idx="6">
                  <c:v>21人以上100人以下（n=85）</c:v>
                </c:pt>
                <c:pt idx="7">
                  <c:v>101人以上（n=49）</c:v>
                </c:pt>
                <c:pt idx="8">
                  <c:v>【 アジャイル開発技術 】                </c:v>
                </c:pt>
                <c:pt idx="9">
                  <c:v>20人以下（n=56）</c:v>
                </c:pt>
                <c:pt idx="10">
                  <c:v>21人以上100人以下（n=52）</c:v>
                </c:pt>
                <c:pt idx="11">
                  <c:v>101人以上（n=41）</c:v>
                </c:pt>
                <c:pt idx="12">
                  <c:v>【 ヒューマンインタフェース技術 】           </c:v>
                </c:pt>
                <c:pt idx="13">
                  <c:v>20人以下（n=67）</c:v>
                </c:pt>
                <c:pt idx="14">
                  <c:v>21人以上100人以下（n=52）</c:v>
                </c:pt>
                <c:pt idx="15">
                  <c:v>101人以上（n=15）</c:v>
                </c:pt>
                <c:pt idx="16">
                  <c:v>【 現実融合技術 (VR、AR、MR、SR等） 】    </c:v>
                </c:pt>
                <c:pt idx="17">
                  <c:v>20人以下（n=22）</c:v>
                </c:pt>
                <c:pt idx="18">
                  <c:v>21人以上100人以下（n=24）</c:v>
                </c:pt>
                <c:pt idx="19">
                  <c:v>101人以上（n=27）</c:v>
                </c:pt>
                <c:pt idx="20">
                  <c:v>【 他の製品・システムとの接続を想定した検証技術 】   </c:v>
                </c:pt>
                <c:pt idx="21">
                  <c:v>20人以下（n=91）</c:v>
                </c:pt>
                <c:pt idx="22">
                  <c:v>21人以上100人以下（n=61）</c:v>
                </c:pt>
                <c:pt idx="23">
                  <c:v>101人以上（n=23）</c:v>
                </c:pt>
                <c:pt idx="24">
                  <c:v>【 アクチュエータ技術 】                </c:v>
                </c:pt>
                <c:pt idx="25">
                  <c:v>20人以下（n=31）</c:v>
                </c:pt>
                <c:pt idx="26">
                  <c:v>21人以上100人以下（n=24）</c:v>
                </c:pt>
                <c:pt idx="27">
                  <c:v>101人以上（n=11）</c:v>
                </c:pt>
                <c:pt idx="28">
                  <c:v>【 エッジコンピューティング／フォグコンピューティング 】</c:v>
                </c:pt>
                <c:pt idx="29">
                  <c:v>20人以下（n=17）</c:v>
                </c:pt>
                <c:pt idx="30">
                  <c:v>21人以上100人以下（n=27）</c:v>
                </c:pt>
                <c:pt idx="31">
                  <c:v>101人以上（n=16）</c:v>
                </c:pt>
                <c:pt idx="32">
                  <c:v>【 ブロックチェーン技術 】               </c:v>
                </c:pt>
                <c:pt idx="33">
                  <c:v>20人以下（n=13）</c:v>
                </c:pt>
                <c:pt idx="34">
                  <c:v>21人以上100人以下（n=12）</c:v>
                </c:pt>
                <c:pt idx="35">
                  <c:v>101人以上（n=5）</c:v>
                </c:pt>
                <c:pt idx="36">
                  <c:v>【 低遅延データ処理技術 】               </c:v>
                </c:pt>
                <c:pt idx="37">
                  <c:v>20人以下（n=14）</c:v>
                </c:pt>
                <c:pt idx="38">
                  <c:v>21人以上100人以下（n=8）</c:v>
                </c:pt>
                <c:pt idx="39">
                  <c:v>101人以上（n=0）</c:v>
                </c:pt>
              </c:strCache>
            </c:strRef>
          </c:cat>
          <c:val>
            <c:numRef>
              <c:f>'Q22B.現在重要な技術（従業員別）'!$U$47:$U$86</c:f>
              <c:numCache>
                <c:formatCode>0.0%</c:formatCode>
                <c:ptCount val="40"/>
                <c:pt idx="0">
                  <c:v>0</c:v>
                </c:pt>
                <c:pt idx="1">
                  <c:v>3.3928571428571426E-2</c:v>
                </c:pt>
                <c:pt idx="2">
                  <c:v>3.1496062992125984E-2</c:v>
                </c:pt>
                <c:pt idx="3">
                  <c:v>1.8292682926829267E-2</c:v>
                </c:pt>
                <c:pt idx="4">
                  <c:v>0</c:v>
                </c:pt>
                <c:pt idx="5">
                  <c:v>5.8928571428571427E-2</c:v>
                </c:pt>
                <c:pt idx="6">
                  <c:v>7.2834645669291334E-2</c:v>
                </c:pt>
                <c:pt idx="7">
                  <c:v>4.878048780487805E-2</c:v>
                </c:pt>
                <c:pt idx="8">
                  <c:v>0</c:v>
                </c:pt>
                <c:pt idx="9">
                  <c:v>3.3928571428571426E-2</c:v>
                </c:pt>
                <c:pt idx="10">
                  <c:v>4.7244094488188976E-2</c:v>
                </c:pt>
                <c:pt idx="11">
                  <c:v>5.4878048780487805E-2</c:v>
                </c:pt>
                <c:pt idx="12">
                  <c:v>0</c:v>
                </c:pt>
                <c:pt idx="13">
                  <c:v>6.9642857142857145E-2</c:v>
                </c:pt>
                <c:pt idx="14">
                  <c:v>5.1181102362204724E-2</c:v>
                </c:pt>
                <c:pt idx="15">
                  <c:v>1.8292682926829267E-2</c:v>
                </c:pt>
                <c:pt idx="16">
                  <c:v>0</c:v>
                </c:pt>
                <c:pt idx="17">
                  <c:v>0</c:v>
                </c:pt>
                <c:pt idx="18">
                  <c:v>1.968503937007874E-2</c:v>
                </c:pt>
                <c:pt idx="19">
                  <c:v>3.048780487804878E-2</c:v>
                </c:pt>
                <c:pt idx="20">
                  <c:v>0</c:v>
                </c:pt>
                <c:pt idx="21">
                  <c:v>9.1071428571428567E-2</c:v>
                </c:pt>
                <c:pt idx="22">
                  <c:v>6.8897637795275593E-2</c:v>
                </c:pt>
                <c:pt idx="23">
                  <c:v>3.3536585365853661E-2</c:v>
                </c:pt>
                <c:pt idx="24">
                  <c:v>0</c:v>
                </c:pt>
                <c:pt idx="25">
                  <c:v>2.1428571428571429E-2</c:v>
                </c:pt>
                <c:pt idx="26">
                  <c:v>2.3622047244094488E-2</c:v>
                </c:pt>
                <c:pt idx="27">
                  <c:v>1.2195121951219513E-2</c:v>
                </c:pt>
                <c:pt idx="28">
                  <c:v>0</c:v>
                </c:pt>
                <c:pt idx="29">
                  <c:v>7.1428571428571426E-3</c:v>
                </c:pt>
                <c:pt idx="30">
                  <c:v>2.3622047244094488E-2</c:v>
                </c:pt>
                <c:pt idx="31">
                  <c:v>1.524390243902439E-2</c:v>
                </c:pt>
                <c:pt idx="32">
                  <c:v>0</c:v>
                </c:pt>
                <c:pt idx="33">
                  <c:v>7.1428571428571426E-3</c:v>
                </c:pt>
                <c:pt idx="34">
                  <c:v>9.8425196850393699E-3</c:v>
                </c:pt>
                <c:pt idx="35">
                  <c:v>9.1463414634146336E-3</c:v>
                </c:pt>
                <c:pt idx="36">
                  <c:v>0</c:v>
                </c:pt>
                <c:pt idx="37">
                  <c:v>8.9285714285714281E-3</c:v>
                </c:pt>
                <c:pt idx="38">
                  <c:v>5.905511811023622E-3</c:v>
                </c:pt>
                <c:pt idx="39">
                  <c:v>0</c:v>
                </c:pt>
              </c:numCache>
            </c:numRef>
          </c:val>
          <c:extLst>
            <c:ext xmlns:c16="http://schemas.microsoft.com/office/drawing/2014/chart" uri="{C3380CC4-5D6E-409C-BE32-E72D297353CC}">
              <c16:uniqueId val="{00000046-87C6-4AA9-AEF9-324A83DEE80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6547571428571426"/>
          <c:w val="0.10978497447562523"/>
          <c:h val="8.202809523809523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20人以下（n=196）</c:v>
                </c:pt>
                <c:pt idx="2">
                  <c:v>21人以上100人以下（n=150）</c:v>
                </c:pt>
                <c:pt idx="3">
                  <c:v>101人以上（n=93）</c:v>
                </c:pt>
                <c:pt idx="4">
                  <c:v>【 IoTシステム構築技術 】              </c:v>
                </c:pt>
                <c:pt idx="5">
                  <c:v>20人以下（n=126）</c:v>
                </c:pt>
                <c:pt idx="6">
                  <c:v>21人以上100人以下（n=150）</c:v>
                </c:pt>
                <c:pt idx="7">
                  <c:v>101人以上（n=111）</c:v>
                </c:pt>
                <c:pt idx="8">
                  <c:v>【 デバイス技術 】                   </c:v>
                </c:pt>
                <c:pt idx="9">
                  <c:v>20人以下（n=91）</c:v>
                </c:pt>
                <c:pt idx="10">
                  <c:v>21人以上100人以下（n=74）</c:v>
                </c:pt>
                <c:pt idx="11">
                  <c:v>101人以上（n=49）</c:v>
                </c:pt>
                <c:pt idx="12">
                  <c:v>【 AI（機械学習、ディープラーニング等）技術 】    </c:v>
                </c:pt>
                <c:pt idx="13">
                  <c:v>20人以下（n=131）</c:v>
                </c:pt>
                <c:pt idx="14">
                  <c:v>21人以上100人以下（n=135）</c:v>
                </c:pt>
                <c:pt idx="15">
                  <c:v>101人以上（n=87）</c:v>
                </c:pt>
                <c:pt idx="16">
                  <c:v>【 無線通信・ネットワーク技術 】            </c:v>
                </c:pt>
                <c:pt idx="17">
                  <c:v>20人以下（n=124）</c:v>
                </c:pt>
                <c:pt idx="18">
                  <c:v>21人以上100人以下（n=85）</c:v>
                </c:pt>
                <c:pt idx="19">
                  <c:v>101人以上（n=72）</c:v>
                </c:pt>
                <c:pt idx="20">
                  <c:v>【 センサ技術 】                    </c:v>
                </c:pt>
                <c:pt idx="21">
                  <c:v>20人以下（n=89）</c:v>
                </c:pt>
                <c:pt idx="22">
                  <c:v>21人以上100人以下（n=77）</c:v>
                </c:pt>
                <c:pt idx="23">
                  <c:v>101人以上（n=51）</c:v>
                </c:pt>
                <c:pt idx="24">
                  <c:v>【 画像・音声認識技術／合成技術 】           </c:v>
                </c:pt>
                <c:pt idx="25">
                  <c:v>20人以下（n=61）</c:v>
                </c:pt>
                <c:pt idx="26">
                  <c:v>21人以上100人以下（n=56）</c:v>
                </c:pt>
                <c:pt idx="27">
                  <c:v>101人以上（n=38）</c:v>
                </c:pt>
                <c:pt idx="28">
                  <c:v>【 ビッグデータの収集・分析・解析技術 】        </c:v>
                </c:pt>
                <c:pt idx="29">
                  <c:v>20人以下（n=73）</c:v>
                </c:pt>
                <c:pt idx="30">
                  <c:v>21人以上100人以下（n=76）</c:v>
                </c:pt>
                <c:pt idx="31">
                  <c:v>101人以上（n=77）</c:v>
                </c:pt>
                <c:pt idx="32">
                  <c:v>【 サーバ／ストレージ技術（管理・運用を含む） 】    </c:v>
                </c:pt>
                <c:pt idx="33">
                  <c:v>20人以下（n=87）</c:v>
                </c:pt>
                <c:pt idx="34">
                  <c:v>21人以上100人以下（n=91）</c:v>
                </c:pt>
                <c:pt idx="35">
                  <c:v>101人以上（n=55）</c:v>
                </c:pt>
                <c:pt idx="36">
                  <c:v>【 リアルタイム制御技術（ロボット技術） 】       </c:v>
                </c:pt>
                <c:pt idx="37">
                  <c:v>20人以下（n=47）</c:v>
                </c:pt>
                <c:pt idx="38">
                  <c:v>21人以上100人以下（n=60）</c:v>
                </c:pt>
                <c:pt idx="39">
                  <c:v>101人以上（n=31）</c:v>
                </c:pt>
              </c:strCache>
            </c:strRef>
          </c:cat>
          <c:val>
            <c:numRef>
              <c:f>'Q22B.現在重要な技術（従業員別）'!$S$7:$S$46</c:f>
              <c:numCache>
                <c:formatCode>0.0%</c:formatCode>
                <c:ptCount val="40"/>
                <c:pt idx="0" formatCode="General">
                  <c:v>0</c:v>
                </c:pt>
                <c:pt idx="1">
                  <c:v>0.18571428571428572</c:v>
                </c:pt>
                <c:pt idx="2">
                  <c:v>0.13779527559055119</c:v>
                </c:pt>
                <c:pt idx="3">
                  <c:v>0.12804878048780488</c:v>
                </c:pt>
                <c:pt idx="4" formatCode="General">
                  <c:v>0</c:v>
                </c:pt>
                <c:pt idx="5">
                  <c:v>8.9285714285714288E-2</c:v>
                </c:pt>
                <c:pt idx="6">
                  <c:v>0.12007874015748031</c:v>
                </c:pt>
                <c:pt idx="7">
                  <c:v>0.13414634146341464</c:v>
                </c:pt>
                <c:pt idx="8" formatCode="General">
                  <c:v>0</c:v>
                </c:pt>
                <c:pt idx="9">
                  <c:v>8.9285714285714288E-2</c:v>
                </c:pt>
                <c:pt idx="10">
                  <c:v>9.2519685039370081E-2</c:v>
                </c:pt>
                <c:pt idx="11">
                  <c:v>8.8414634146341459E-2</c:v>
                </c:pt>
                <c:pt idx="12" formatCode="General">
                  <c:v>0</c:v>
                </c:pt>
                <c:pt idx="13">
                  <c:v>7.3214285714285718E-2</c:v>
                </c:pt>
                <c:pt idx="14">
                  <c:v>0.1062992125984252</c:v>
                </c:pt>
                <c:pt idx="15">
                  <c:v>8.2317073170731711E-2</c:v>
                </c:pt>
                <c:pt idx="16" formatCode="General">
                  <c:v>0</c:v>
                </c:pt>
                <c:pt idx="17">
                  <c:v>0.10178571428571428</c:v>
                </c:pt>
                <c:pt idx="18">
                  <c:v>7.4803149606299218E-2</c:v>
                </c:pt>
                <c:pt idx="19">
                  <c:v>6.7073170731707321E-2</c:v>
                </c:pt>
                <c:pt idx="20" formatCode="General">
                  <c:v>0</c:v>
                </c:pt>
                <c:pt idx="21">
                  <c:v>6.0714285714285714E-2</c:v>
                </c:pt>
                <c:pt idx="22">
                  <c:v>6.1023622047244097E-2</c:v>
                </c:pt>
                <c:pt idx="23">
                  <c:v>6.7073170731707321E-2</c:v>
                </c:pt>
                <c:pt idx="24" formatCode="General">
                  <c:v>0</c:v>
                </c:pt>
                <c:pt idx="25">
                  <c:v>5.7142857142857141E-2</c:v>
                </c:pt>
                <c:pt idx="26">
                  <c:v>3.5433070866141732E-2</c:v>
                </c:pt>
                <c:pt idx="27">
                  <c:v>4.878048780487805E-2</c:v>
                </c:pt>
                <c:pt idx="28" formatCode="General">
                  <c:v>0</c:v>
                </c:pt>
                <c:pt idx="29">
                  <c:v>3.0357142857142857E-2</c:v>
                </c:pt>
                <c:pt idx="30">
                  <c:v>5.5118110236220472E-2</c:v>
                </c:pt>
                <c:pt idx="31">
                  <c:v>6.097560975609756E-2</c:v>
                </c:pt>
                <c:pt idx="32" formatCode="General">
                  <c:v>0</c:v>
                </c:pt>
                <c:pt idx="33">
                  <c:v>3.5714285714285712E-2</c:v>
                </c:pt>
                <c:pt idx="34">
                  <c:v>3.7401574803149609E-2</c:v>
                </c:pt>
                <c:pt idx="35">
                  <c:v>5.7926829268292686E-2</c:v>
                </c:pt>
                <c:pt idx="36" formatCode="General">
                  <c:v>0</c:v>
                </c:pt>
                <c:pt idx="37">
                  <c:v>2.6785714285714284E-2</c:v>
                </c:pt>
                <c:pt idx="38">
                  <c:v>4.7244094488188976E-2</c:v>
                </c:pt>
                <c:pt idx="39">
                  <c:v>4.2682926829268296E-2</c:v>
                </c:pt>
              </c:numCache>
            </c:numRef>
          </c:val>
          <c:extLst>
            <c:ext xmlns:c16="http://schemas.microsoft.com/office/drawing/2014/chart" uri="{C3380CC4-5D6E-409C-BE32-E72D297353CC}">
              <c16:uniqueId val="{00000015-4122-47BE-A28C-F0CB1B3F6AA3}"/>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'Q22B.現在重要な技術（従業員別）'!$R$7:$R$46</c:f>
              <c:strCache>
                <c:ptCount val="40"/>
                <c:pt idx="0">
                  <c:v>【 システムズエンジニアリング技術 】          </c:v>
                </c:pt>
                <c:pt idx="1">
                  <c:v>20人以下（n=196）</c:v>
                </c:pt>
                <c:pt idx="2">
                  <c:v>21人以上100人以下（n=150）</c:v>
                </c:pt>
                <c:pt idx="3">
                  <c:v>101人以上（n=93）</c:v>
                </c:pt>
                <c:pt idx="4">
                  <c:v>【 IoTシステム構築技術 】              </c:v>
                </c:pt>
                <c:pt idx="5">
                  <c:v>20人以下（n=126）</c:v>
                </c:pt>
                <c:pt idx="6">
                  <c:v>21人以上100人以下（n=150）</c:v>
                </c:pt>
                <c:pt idx="7">
                  <c:v>101人以上（n=111）</c:v>
                </c:pt>
                <c:pt idx="8">
                  <c:v>【 デバイス技術 】                   </c:v>
                </c:pt>
                <c:pt idx="9">
                  <c:v>20人以下（n=91）</c:v>
                </c:pt>
                <c:pt idx="10">
                  <c:v>21人以上100人以下（n=74）</c:v>
                </c:pt>
                <c:pt idx="11">
                  <c:v>101人以上（n=49）</c:v>
                </c:pt>
                <c:pt idx="12">
                  <c:v>【 AI（機械学習、ディープラーニング等）技術 】    </c:v>
                </c:pt>
                <c:pt idx="13">
                  <c:v>20人以下（n=131）</c:v>
                </c:pt>
                <c:pt idx="14">
                  <c:v>21人以上100人以下（n=135）</c:v>
                </c:pt>
                <c:pt idx="15">
                  <c:v>101人以上（n=87）</c:v>
                </c:pt>
                <c:pt idx="16">
                  <c:v>【 無線通信・ネットワーク技術 】            </c:v>
                </c:pt>
                <c:pt idx="17">
                  <c:v>20人以下（n=124）</c:v>
                </c:pt>
                <c:pt idx="18">
                  <c:v>21人以上100人以下（n=85）</c:v>
                </c:pt>
                <c:pt idx="19">
                  <c:v>101人以上（n=72）</c:v>
                </c:pt>
                <c:pt idx="20">
                  <c:v>【 センサ技術 】                    </c:v>
                </c:pt>
                <c:pt idx="21">
                  <c:v>20人以下（n=89）</c:v>
                </c:pt>
                <c:pt idx="22">
                  <c:v>21人以上100人以下（n=77）</c:v>
                </c:pt>
                <c:pt idx="23">
                  <c:v>101人以上（n=51）</c:v>
                </c:pt>
                <c:pt idx="24">
                  <c:v>【 画像・音声認識技術／合成技術 】           </c:v>
                </c:pt>
                <c:pt idx="25">
                  <c:v>20人以下（n=61）</c:v>
                </c:pt>
                <c:pt idx="26">
                  <c:v>21人以上100人以下（n=56）</c:v>
                </c:pt>
                <c:pt idx="27">
                  <c:v>101人以上（n=38）</c:v>
                </c:pt>
                <c:pt idx="28">
                  <c:v>【 ビッグデータの収集・分析・解析技術 】        </c:v>
                </c:pt>
                <c:pt idx="29">
                  <c:v>20人以下（n=73）</c:v>
                </c:pt>
                <c:pt idx="30">
                  <c:v>21人以上100人以下（n=76）</c:v>
                </c:pt>
                <c:pt idx="31">
                  <c:v>101人以上（n=77）</c:v>
                </c:pt>
                <c:pt idx="32">
                  <c:v>【 サーバ／ストレージ技術（管理・運用を含む） 】    </c:v>
                </c:pt>
                <c:pt idx="33">
                  <c:v>20人以下（n=87）</c:v>
                </c:pt>
                <c:pt idx="34">
                  <c:v>21人以上100人以下（n=91）</c:v>
                </c:pt>
                <c:pt idx="35">
                  <c:v>101人以上（n=55）</c:v>
                </c:pt>
                <c:pt idx="36">
                  <c:v>【 リアルタイム制御技術（ロボット技術） 】       </c:v>
                </c:pt>
                <c:pt idx="37">
                  <c:v>20人以下（n=47）</c:v>
                </c:pt>
                <c:pt idx="38">
                  <c:v>21人以上100人以下（n=60）</c:v>
                </c:pt>
                <c:pt idx="39">
                  <c:v>101人以上（n=31）</c:v>
                </c:pt>
              </c:strCache>
            </c:strRef>
          </c:cat>
          <c:val>
            <c:numRef>
              <c:f>'Q22B.現在重要な技術（従業員別）'!$T$7:$T$46</c:f>
              <c:numCache>
                <c:formatCode>0.0%</c:formatCode>
                <c:ptCount val="40"/>
                <c:pt idx="0" formatCode="General">
                  <c:v>0</c:v>
                </c:pt>
                <c:pt idx="1">
                  <c:v>8.7499999999999994E-2</c:v>
                </c:pt>
                <c:pt idx="2">
                  <c:v>8.070866141732283E-2</c:v>
                </c:pt>
                <c:pt idx="3">
                  <c:v>5.7926829268292686E-2</c:v>
                </c:pt>
                <c:pt idx="4" formatCode="General">
                  <c:v>0</c:v>
                </c:pt>
                <c:pt idx="5">
                  <c:v>7.857142857142857E-2</c:v>
                </c:pt>
                <c:pt idx="6">
                  <c:v>0.10039370078740158</c:v>
                </c:pt>
                <c:pt idx="7">
                  <c:v>0.10365853658536585</c:v>
                </c:pt>
                <c:pt idx="8" formatCode="General">
                  <c:v>0</c:v>
                </c:pt>
                <c:pt idx="9">
                  <c:v>3.3928571428571426E-2</c:v>
                </c:pt>
                <c:pt idx="10">
                  <c:v>2.952755905511811E-2</c:v>
                </c:pt>
                <c:pt idx="11">
                  <c:v>3.3536585365853661E-2</c:v>
                </c:pt>
                <c:pt idx="12" formatCode="General">
                  <c:v>0</c:v>
                </c:pt>
                <c:pt idx="13">
                  <c:v>8.5714285714285715E-2</c:v>
                </c:pt>
                <c:pt idx="14">
                  <c:v>9.055118110236221E-2</c:v>
                </c:pt>
                <c:pt idx="15">
                  <c:v>0.10365853658536585</c:v>
                </c:pt>
                <c:pt idx="16" formatCode="General">
                  <c:v>0</c:v>
                </c:pt>
                <c:pt idx="17">
                  <c:v>5.8928571428571427E-2</c:v>
                </c:pt>
                <c:pt idx="18">
                  <c:v>5.5118110236220472E-2</c:v>
                </c:pt>
                <c:pt idx="19">
                  <c:v>9.1463414634146339E-2</c:v>
                </c:pt>
                <c:pt idx="20" formatCode="General">
                  <c:v>0</c:v>
                </c:pt>
                <c:pt idx="21">
                  <c:v>6.0714285714285714E-2</c:v>
                </c:pt>
                <c:pt idx="22">
                  <c:v>6.1023622047244097E-2</c:v>
                </c:pt>
                <c:pt idx="23">
                  <c:v>6.097560975609756E-2</c:v>
                </c:pt>
                <c:pt idx="24" formatCode="General">
                  <c:v>0</c:v>
                </c:pt>
                <c:pt idx="25">
                  <c:v>2.5000000000000001E-2</c:v>
                </c:pt>
                <c:pt idx="26">
                  <c:v>4.1338582677165357E-2</c:v>
                </c:pt>
                <c:pt idx="27">
                  <c:v>4.2682926829268296E-2</c:v>
                </c:pt>
                <c:pt idx="28" formatCode="General">
                  <c:v>0</c:v>
                </c:pt>
                <c:pt idx="29">
                  <c:v>4.8214285714285716E-2</c:v>
                </c:pt>
                <c:pt idx="30">
                  <c:v>5.5118110236220472E-2</c:v>
                </c:pt>
                <c:pt idx="31">
                  <c:v>8.5365853658536592E-2</c:v>
                </c:pt>
                <c:pt idx="32" formatCode="General">
                  <c:v>0</c:v>
                </c:pt>
                <c:pt idx="33">
                  <c:v>6.25E-2</c:v>
                </c:pt>
                <c:pt idx="34">
                  <c:v>8.4645669291338585E-2</c:v>
                </c:pt>
                <c:pt idx="35">
                  <c:v>5.1829268292682924E-2</c:v>
                </c:pt>
                <c:pt idx="36" formatCode="General">
                  <c:v>0</c:v>
                </c:pt>
                <c:pt idx="37">
                  <c:v>3.9285714285714285E-2</c:v>
                </c:pt>
                <c:pt idx="38">
                  <c:v>3.937007874015748E-2</c:v>
                </c:pt>
                <c:pt idx="39">
                  <c:v>2.7439024390243903E-2</c:v>
                </c:pt>
              </c:numCache>
            </c:numRef>
          </c:val>
          <c:extLst>
            <c:ext xmlns:c16="http://schemas.microsoft.com/office/drawing/2014/chart" uri="{C3380CC4-5D6E-409C-BE32-E72D297353CC}">
              <c16:uniqueId val="{00000031-4122-47BE-A28C-F0CB1B3F6AA3}"/>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20人以下（n=196）</c:v>
                </c:pt>
                <c:pt idx="2">
                  <c:v>21人以上100人以下（n=150）</c:v>
                </c:pt>
                <c:pt idx="3">
                  <c:v>101人以上（n=93）</c:v>
                </c:pt>
                <c:pt idx="4">
                  <c:v>【 IoTシステム構築技術 】              </c:v>
                </c:pt>
                <c:pt idx="5">
                  <c:v>20人以下（n=126）</c:v>
                </c:pt>
                <c:pt idx="6">
                  <c:v>21人以上100人以下（n=150）</c:v>
                </c:pt>
                <c:pt idx="7">
                  <c:v>101人以上（n=111）</c:v>
                </c:pt>
                <c:pt idx="8">
                  <c:v>【 デバイス技術 】                   </c:v>
                </c:pt>
                <c:pt idx="9">
                  <c:v>20人以下（n=91）</c:v>
                </c:pt>
                <c:pt idx="10">
                  <c:v>21人以上100人以下（n=74）</c:v>
                </c:pt>
                <c:pt idx="11">
                  <c:v>101人以上（n=49）</c:v>
                </c:pt>
                <c:pt idx="12">
                  <c:v>【 AI（機械学習、ディープラーニング等）技術 】    </c:v>
                </c:pt>
                <c:pt idx="13">
                  <c:v>20人以下（n=131）</c:v>
                </c:pt>
                <c:pt idx="14">
                  <c:v>21人以上100人以下（n=135）</c:v>
                </c:pt>
                <c:pt idx="15">
                  <c:v>101人以上（n=87）</c:v>
                </c:pt>
                <c:pt idx="16">
                  <c:v>【 無線通信・ネットワーク技術 】            </c:v>
                </c:pt>
                <c:pt idx="17">
                  <c:v>20人以下（n=124）</c:v>
                </c:pt>
                <c:pt idx="18">
                  <c:v>21人以上100人以下（n=85）</c:v>
                </c:pt>
                <c:pt idx="19">
                  <c:v>101人以上（n=72）</c:v>
                </c:pt>
                <c:pt idx="20">
                  <c:v>【 センサ技術 】                    </c:v>
                </c:pt>
                <c:pt idx="21">
                  <c:v>20人以下（n=89）</c:v>
                </c:pt>
                <c:pt idx="22">
                  <c:v>21人以上100人以下（n=77）</c:v>
                </c:pt>
                <c:pt idx="23">
                  <c:v>101人以上（n=51）</c:v>
                </c:pt>
                <c:pt idx="24">
                  <c:v>【 画像・音声認識技術／合成技術 】           </c:v>
                </c:pt>
                <c:pt idx="25">
                  <c:v>20人以下（n=61）</c:v>
                </c:pt>
                <c:pt idx="26">
                  <c:v>21人以上100人以下（n=56）</c:v>
                </c:pt>
                <c:pt idx="27">
                  <c:v>101人以上（n=38）</c:v>
                </c:pt>
                <c:pt idx="28">
                  <c:v>【 ビッグデータの収集・分析・解析技術 】        </c:v>
                </c:pt>
                <c:pt idx="29">
                  <c:v>20人以下（n=73）</c:v>
                </c:pt>
                <c:pt idx="30">
                  <c:v>21人以上100人以下（n=76）</c:v>
                </c:pt>
                <c:pt idx="31">
                  <c:v>101人以上（n=77）</c:v>
                </c:pt>
                <c:pt idx="32">
                  <c:v>【 サーバ／ストレージ技術（管理・運用を含む） 】    </c:v>
                </c:pt>
                <c:pt idx="33">
                  <c:v>20人以下（n=87）</c:v>
                </c:pt>
                <c:pt idx="34">
                  <c:v>21人以上100人以下（n=91）</c:v>
                </c:pt>
                <c:pt idx="35">
                  <c:v>101人以上（n=55）</c:v>
                </c:pt>
                <c:pt idx="36">
                  <c:v>【 リアルタイム制御技術（ロボット技術） 】       </c:v>
                </c:pt>
                <c:pt idx="37">
                  <c:v>20人以下（n=47）</c:v>
                </c:pt>
                <c:pt idx="38">
                  <c:v>21人以上100人以下（n=60）</c:v>
                </c:pt>
                <c:pt idx="39">
                  <c:v>101人以上（n=31）</c:v>
                </c:pt>
              </c:strCache>
            </c:strRef>
          </c:cat>
          <c:val>
            <c:numRef>
              <c:f>'Q22B.現在重要な技術（従業員別）'!$U$7:$U$46</c:f>
              <c:numCache>
                <c:formatCode>0.0%</c:formatCode>
                <c:ptCount val="40"/>
                <c:pt idx="0" formatCode="General">
                  <c:v>0</c:v>
                </c:pt>
                <c:pt idx="1">
                  <c:v>7.678571428571429E-2</c:v>
                </c:pt>
                <c:pt idx="2">
                  <c:v>7.6771653543307089E-2</c:v>
                </c:pt>
                <c:pt idx="3">
                  <c:v>9.7560975609756101E-2</c:v>
                </c:pt>
                <c:pt idx="4" formatCode="General">
                  <c:v>0</c:v>
                </c:pt>
                <c:pt idx="5">
                  <c:v>5.7142857142857141E-2</c:v>
                </c:pt>
                <c:pt idx="6">
                  <c:v>7.4803149606299218E-2</c:v>
                </c:pt>
                <c:pt idx="7">
                  <c:v>0.10060975609756098</c:v>
                </c:pt>
                <c:pt idx="8" formatCode="General">
                  <c:v>0</c:v>
                </c:pt>
                <c:pt idx="9">
                  <c:v>3.9285714285714285E-2</c:v>
                </c:pt>
                <c:pt idx="10">
                  <c:v>2.3622047244094488E-2</c:v>
                </c:pt>
                <c:pt idx="11">
                  <c:v>2.7439024390243903E-2</c:v>
                </c:pt>
                <c:pt idx="12" formatCode="General">
                  <c:v>0</c:v>
                </c:pt>
                <c:pt idx="13">
                  <c:v>7.4999999999999997E-2</c:v>
                </c:pt>
                <c:pt idx="14">
                  <c:v>6.8897637795275593E-2</c:v>
                </c:pt>
                <c:pt idx="15">
                  <c:v>7.926829268292683E-2</c:v>
                </c:pt>
                <c:pt idx="16" formatCode="General">
                  <c:v>0</c:v>
                </c:pt>
                <c:pt idx="17">
                  <c:v>6.0714285714285714E-2</c:v>
                </c:pt>
                <c:pt idx="18">
                  <c:v>3.7401574803149609E-2</c:v>
                </c:pt>
                <c:pt idx="19">
                  <c:v>6.097560975609756E-2</c:v>
                </c:pt>
                <c:pt idx="20" formatCode="General">
                  <c:v>0</c:v>
                </c:pt>
                <c:pt idx="21">
                  <c:v>3.7499999999999999E-2</c:v>
                </c:pt>
                <c:pt idx="22">
                  <c:v>2.952755905511811E-2</c:v>
                </c:pt>
                <c:pt idx="23">
                  <c:v>2.7439024390243903E-2</c:v>
                </c:pt>
                <c:pt idx="24" formatCode="General">
                  <c:v>0</c:v>
                </c:pt>
                <c:pt idx="25">
                  <c:v>2.6785714285714284E-2</c:v>
                </c:pt>
                <c:pt idx="26">
                  <c:v>3.3464566929133861E-2</c:v>
                </c:pt>
                <c:pt idx="27">
                  <c:v>2.4390243902439025E-2</c:v>
                </c:pt>
                <c:pt idx="28" formatCode="General">
                  <c:v>0</c:v>
                </c:pt>
                <c:pt idx="29">
                  <c:v>5.1785714285714289E-2</c:v>
                </c:pt>
                <c:pt idx="30">
                  <c:v>3.937007874015748E-2</c:v>
                </c:pt>
                <c:pt idx="31">
                  <c:v>8.8414634146341459E-2</c:v>
                </c:pt>
                <c:pt idx="32" formatCode="General">
                  <c:v>0</c:v>
                </c:pt>
                <c:pt idx="33">
                  <c:v>5.7142857142857141E-2</c:v>
                </c:pt>
                <c:pt idx="34">
                  <c:v>5.7086614173228349E-2</c:v>
                </c:pt>
                <c:pt idx="35">
                  <c:v>5.7926829268292686E-2</c:v>
                </c:pt>
                <c:pt idx="36" formatCode="General">
                  <c:v>0</c:v>
                </c:pt>
                <c:pt idx="37">
                  <c:v>1.7857142857142856E-2</c:v>
                </c:pt>
                <c:pt idx="38">
                  <c:v>3.1496062992125984E-2</c:v>
                </c:pt>
                <c:pt idx="39">
                  <c:v>2.4390243902439025E-2</c:v>
                </c:pt>
              </c:numCache>
            </c:numRef>
          </c:val>
          <c:extLst>
            <c:ext xmlns:c16="http://schemas.microsoft.com/office/drawing/2014/chart" uri="{C3380CC4-5D6E-409C-BE32-E72D297353CC}">
              <c16:uniqueId val="{00000046-4122-47BE-A28C-F0CB1B3F6AA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'Q22B.現在重要な技術（従業員別）'!$S$7:$S$46</c:f>
              <c:numCache>
                <c:formatCode>0.0%</c:formatCode>
                <c:ptCount val="40"/>
                <c:pt idx="0" formatCode="General">
                  <c:v>0</c:v>
                </c:pt>
                <c:pt idx="1">
                  <c:v>9.2105263157894732E-2</c:v>
                </c:pt>
                <c:pt idx="2">
                  <c:v>0.1415929203539823</c:v>
                </c:pt>
                <c:pt idx="3">
                  <c:v>0.20338983050847459</c:v>
                </c:pt>
                <c:pt idx="4" formatCode="General">
                  <c:v>0</c:v>
                </c:pt>
                <c:pt idx="5">
                  <c:v>0.15789473684210525</c:v>
                </c:pt>
                <c:pt idx="6">
                  <c:v>7.0796460176991149E-2</c:v>
                </c:pt>
                <c:pt idx="7">
                  <c:v>8.4745762711864403E-2</c:v>
                </c:pt>
                <c:pt idx="8" formatCode="General">
                  <c:v>0</c:v>
                </c:pt>
                <c:pt idx="9">
                  <c:v>0.10526315789473684</c:v>
                </c:pt>
                <c:pt idx="10">
                  <c:v>9.7345132743362831E-2</c:v>
                </c:pt>
                <c:pt idx="11">
                  <c:v>8.4745762711864403E-2</c:v>
                </c:pt>
                <c:pt idx="12" formatCode="General">
                  <c:v>0</c:v>
                </c:pt>
                <c:pt idx="13">
                  <c:v>0.10526315789473684</c:v>
                </c:pt>
                <c:pt idx="14">
                  <c:v>7.0796460176991149E-2</c:v>
                </c:pt>
                <c:pt idx="15">
                  <c:v>5.9322033898305086E-2</c:v>
                </c:pt>
                <c:pt idx="16" formatCode="General">
                  <c:v>0</c:v>
                </c:pt>
                <c:pt idx="17">
                  <c:v>9.2105263157894732E-2</c:v>
                </c:pt>
                <c:pt idx="18">
                  <c:v>3.5398230088495575E-2</c:v>
                </c:pt>
                <c:pt idx="19">
                  <c:v>9.3220338983050849E-2</c:v>
                </c:pt>
                <c:pt idx="20" formatCode="General">
                  <c:v>0</c:v>
                </c:pt>
                <c:pt idx="21">
                  <c:v>5.2631578947368418E-2</c:v>
                </c:pt>
                <c:pt idx="22">
                  <c:v>6.1946902654867256E-2</c:v>
                </c:pt>
                <c:pt idx="23">
                  <c:v>7.6271186440677971E-2</c:v>
                </c:pt>
                <c:pt idx="24" formatCode="General">
                  <c:v>0</c:v>
                </c:pt>
                <c:pt idx="25">
                  <c:v>2.6315789473684209E-2</c:v>
                </c:pt>
                <c:pt idx="26">
                  <c:v>6.1946902654867256E-2</c:v>
                </c:pt>
                <c:pt idx="27">
                  <c:v>9.3220338983050849E-2</c:v>
                </c:pt>
                <c:pt idx="28" formatCode="General">
                  <c:v>0</c:v>
                </c:pt>
                <c:pt idx="29">
                  <c:v>5.2631578947368418E-2</c:v>
                </c:pt>
                <c:pt idx="30">
                  <c:v>9.7345132743362831E-2</c:v>
                </c:pt>
                <c:pt idx="31">
                  <c:v>3.3898305084745763E-2</c:v>
                </c:pt>
                <c:pt idx="32" formatCode="General">
                  <c:v>0</c:v>
                </c:pt>
                <c:pt idx="33">
                  <c:v>2.6315789473684209E-2</c:v>
                </c:pt>
                <c:pt idx="34">
                  <c:v>4.4247787610619468E-2</c:v>
                </c:pt>
                <c:pt idx="35">
                  <c:v>5.0847457627118647E-2</c:v>
                </c:pt>
                <c:pt idx="36" formatCode="General">
                  <c:v>0</c:v>
                </c:pt>
                <c:pt idx="37">
                  <c:v>1.3157894736842105E-2</c:v>
                </c:pt>
                <c:pt idx="38">
                  <c:v>4.4247787610619468E-2</c:v>
                </c:pt>
                <c:pt idx="39">
                  <c:v>5.0847457627118647E-2</c:v>
                </c:pt>
              </c:numCache>
            </c:numRef>
          </c:val>
          <c:extLst>
            <c:ext xmlns:c16="http://schemas.microsoft.com/office/drawing/2014/chart" uri="{C3380CC4-5D6E-409C-BE32-E72D297353CC}">
              <c16:uniqueId val="{00000015-4DBD-4898-AD6D-92782ECD5DFD}"/>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'Q22B.現在重要な技術（従業員別）'!$T$7:$T$46</c:f>
              <c:numCache>
                <c:formatCode>0.0%</c:formatCode>
                <c:ptCount val="40"/>
                <c:pt idx="0" formatCode="General">
                  <c:v>0</c:v>
                </c:pt>
                <c:pt idx="1">
                  <c:v>5.2631578947368418E-2</c:v>
                </c:pt>
                <c:pt idx="2">
                  <c:v>8.8495575221238937E-2</c:v>
                </c:pt>
                <c:pt idx="3">
                  <c:v>9.3220338983050849E-2</c:v>
                </c:pt>
                <c:pt idx="4" formatCode="General">
                  <c:v>0</c:v>
                </c:pt>
                <c:pt idx="5">
                  <c:v>0.10526315789473684</c:v>
                </c:pt>
                <c:pt idx="6">
                  <c:v>7.0796460176991149E-2</c:v>
                </c:pt>
                <c:pt idx="7">
                  <c:v>3.3898305084745763E-2</c:v>
                </c:pt>
                <c:pt idx="8" formatCode="General">
                  <c:v>0</c:v>
                </c:pt>
                <c:pt idx="9">
                  <c:v>3.9473684210526314E-2</c:v>
                </c:pt>
                <c:pt idx="10">
                  <c:v>1.7699115044247787E-2</c:v>
                </c:pt>
                <c:pt idx="11">
                  <c:v>2.5423728813559324E-2</c:v>
                </c:pt>
                <c:pt idx="12" formatCode="General">
                  <c:v>0</c:v>
                </c:pt>
                <c:pt idx="13">
                  <c:v>2.6315789473684209E-2</c:v>
                </c:pt>
                <c:pt idx="14">
                  <c:v>8.8495575221238937E-3</c:v>
                </c:pt>
                <c:pt idx="15">
                  <c:v>7.6271186440677971E-2</c:v>
                </c:pt>
                <c:pt idx="16" formatCode="General">
                  <c:v>0</c:v>
                </c:pt>
                <c:pt idx="17">
                  <c:v>7.8947368421052627E-2</c:v>
                </c:pt>
                <c:pt idx="18">
                  <c:v>7.9646017699115043E-2</c:v>
                </c:pt>
                <c:pt idx="19">
                  <c:v>3.3898305084745763E-2</c:v>
                </c:pt>
                <c:pt idx="20" formatCode="General">
                  <c:v>0</c:v>
                </c:pt>
                <c:pt idx="21">
                  <c:v>0.10526315789473684</c:v>
                </c:pt>
                <c:pt idx="22">
                  <c:v>5.3097345132743362E-2</c:v>
                </c:pt>
                <c:pt idx="23">
                  <c:v>0.13559322033898305</c:v>
                </c:pt>
                <c:pt idx="24" formatCode="General">
                  <c:v>0</c:v>
                </c:pt>
                <c:pt idx="25">
                  <c:v>3.9473684210526314E-2</c:v>
                </c:pt>
                <c:pt idx="26">
                  <c:v>0.10619469026548672</c:v>
                </c:pt>
                <c:pt idx="27">
                  <c:v>5.0847457627118647E-2</c:v>
                </c:pt>
                <c:pt idx="28" formatCode="General">
                  <c:v>0</c:v>
                </c:pt>
                <c:pt idx="29">
                  <c:v>0.10526315789473684</c:v>
                </c:pt>
                <c:pt idx="30">
                  <c:v>0.10619469026548672</c:v>
                </c:pt>
                <c:pt idx="31">
                  <c:v>0.1271186440677966</c:v>
                </c:pt>
                <c:pt idx="32" formatCode="General">
                  <c:v>0</c:v>
                </c:pt>
                <c:pt idx="33">
                  <c:v>2.6315789473684209E-2</c:v>
                </c:pt>
                <c:pt idx="34">
                  <c:v>1.7699115044247787E-2</c:v>
                </c:pt>
                <c:pt idx="35">
                  <c:v>4.2372881355932202E-2</c:v>
                </c:pt>
                <c:pt idx="36" formatCode="General">
                  <c:v>0</c:v>
                </c:pt>
                <c:pt idx="37">
                  <c:v>5.2631578947368418E-2</c:v>
                </c:pt>
                <c:pt idx="38">
                  <c:v>4.4247787610619468E-2</c:v>
                </c:pt>
                <c:pt idx="39">
                  <c:v>2.5423728813559324E-2</c:v>
                </c:pt>
              </c:numCache>
            </c:numRef>
          </c:val>
          <c:extLst>
            <c:ext xmlns:c16="http://schemas.microsoft.com/office/drawing/2014/chart" uri="{C3380CC4-5D6E-409C-BE32-E72D297353CC}">
              <c16:uniqueId val="{00000031-4DBD-4898-AD6D-92782ECD5DFD}"/>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'Q22B.現在重要な技術（従業員別）'!$U$7:$U$46</c:f>
              <c:numCache>
                <c:formatCode>0.0%</c:formatCode>
                <c:ptCount val="40"/>
                <c:pt idx="0" formatCode="General">
                  <c:v>0</c:v>
                </c:pt>
                <c:pt idx="1">
                  <c:v>2.6315789473684209E-2</c:v>
                </c:pt>
                <c:pt idx="2">
                  <c:v>5.3097345132743362E-2</c:v>
                </c:pt>
                <c:pt idx="3">
                  <c:v>5.9322033898305086E-2</c:v>
                </c:pt>
                <c:pt idx="4" formatCode="General">
                  <c:v>0</c:v>
                </c:pt>
                <c:pt idx="5">
                  <c:v>1.3157894736842105E-2</c:v>
                </c:pt>
                <c:pt idx="6">
                  <c:v>2.6548672566371681E-2</c:v>
                </c:pt>
                <c:pt idx="7">
                  <c:v>0.1271186440677966</c:v>
                </c:pt>
                <c:pt idx="8" formatCode="General">
                  <c:v>0</c:v>
                </c:pt>
                <c:pt idx="9">
                  <c:v>2.6315789473684209E-2</c:v>
                </c:pt>
                <c:pt idx="10">
                  <c:v>1.7699115044247787E-2</c:v>
                </c:pt>
                <c:pt idx="11">
                  <c:v>2.5423728813559324E-2</c:v>
                </c:pt>
                <c:pt idx="12" formatCode="General">
                  <c:v>0</c:v>
                </c:pt>
                <c:pt idx="13">
                  <c:v>9.2105263157894732E-2</c:v>
                </c:pt>
                <c:pt idx="14">
                  <c:v>3.5398230088495575E-2</c:v>
                </c:pt>
                <c:pt idx="15">
                  <c:v>5.0847457627118647E-2</c:v>
                </c:pt>
                <c:pt idx="16" formatCode="General">
                  <c:v>0</c:v>
                </c:pt>
                <c:pt idx="17">
                  <c:v>5.2631578947368418E-2</c:v>
                </c:pt>
                <c:pt idx="18">
                  <c:v>8.8495575221238937E-2</c:v>
                </c:pt>
                <c:pt idx="19">
                  <c:v>1.6949152542372881E-2</c:v>
                </c:pt>
                <c:pt idx="20" formatCode="General">
                  <c:v>0</c:v>
                </c:pt>
                <c:pt idx="21">
                  <c:v>3.9473684210526314E-2</c:v>
                </c:pt>
                <c:pt idx="22">
                  <c:v>6.1946902654867256E-2</c:v>
                </c:pt>
                <c:pt idx="23">
                  <c:v>0.11016949152542373</c:v>
                </c:pt>
                <c:pt idx="24" formatCode="General">
                  <c:v>0</c:v>
                </c:pt>
                <c:pt idx="25">
                  <c:v>1.3157894736842105E-2</c:v>
                </c:pt>
                <c:pt idx="26">
                  <c:v>8.8495575221238937E-3</c:v>
                </c:pt>
                <c:pt idx="27">
                  <c:v>4.2372881355932202E-2</c:v>
                </c:pt>
                <c:pt idx="28" formatCode="General">
                  <c:v>0</c:v>
                </c:pt>
                <c:pt idx="29">
                  <c:v>0.10526315789473684</c:v>
                </c:pt>
                <c:pt idx="30">
                  <c:v>3.5398230088495575E-2</c:v>
                </c:pt>
                <c:pt idx="31">
                  <c:v>9.3220338983050849E-2</c:v>
                </c:pt>
                <c:pt idx="32" formatCode="General">
                  <c:v>0</c:v>
                </c:pt>
                <c:pt idx="33">
                  <c:v>2.6315789473684209E-2</c:v>
                </c:pt>
                <c:pt idx="34">
                  <c:v>3.5398230088495575E-2</c:v>
                </c:pt>
                <c:pt idx="35">
                  <c:v>1.6949152542372881E-2</c:v>
                </c:pt>
                <c:pt idx="36" formatCode="General">
                  <c:v>0</c:v>
                </c:pt>
                <c:pt idx="37">
                  <c:v>1.3157894736842105E-2</c:v>
                </c:pt>
                <c:pt idx="38">
                  <c:v>2.6548672566371681E-2</c:v>
                </c:pt>
                <c:pt idx="39">
                  <c:v>3.3898305084745763E-2</c:v>
                </c:pt>
              </c:numCache>
            </c:numRef>
          </c:val>
          <c:extLst>
            <c:ext xmlns:c16="http://schemas.microsoft.com/office/drawing/2014/chart" uri="{C3380CC4-5D6E-409C-BE32-E72D297353CC}">
              <c16:uniqueId val="{00000046-4DBD-4898-AD6D-92782ECD5DF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'Q22B.現在重要な技術（従業員別）'!$J$93</c:f>
          <c:strCache>
            <c:ptCount val="1"/>
            <c:pt idx="0">
              <c:v>20人以下 (N=76)
21人以上100人以下 (N=113)
101人以上 (N=118)</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'Q22B.現在重要な技術（従業員別）'!$S$47:$S$86</c:f>
              <c:numCache>
                <c:formatCode>0.0%</c:formatCode>
                <c:ptCount val="40"/>
                <c:pt idx="0">
                  <c:v>0</c:v>
                </c:pt>
                <c:pt idx="1">
                  <c:v>1.3157894736842105E-2</c:v>
                </c:pt>
                <c:pt idx="2">
                  <c:v>3.5398230088495575E-2</c:v>
                </c:pt>
                <c:pt idx="3">
                  <c:v>3.3898305084745763E-2</c:v>
                </c:pt>
                <c:pt idx="4">
                  <c:v>0</c:v>
                </c:pt>
                <c:pt idx="5">
                  <c:v>5.2631578947368418E-2</c:v>
                </c:pt>
                <c:pt idx="6">
                  <c:v>4.4247787610619468E-2</c:v>
                </c:pt>
                <c:pt idx="7">
                  <c:v>0</c:v>
                </c:pt>
                <c:pt idx="8">
                  <c:v>0</c:v>
                </c:pt>
                <c:pt idx="9">
                  <c:v>2.6315789473684209E-2</c:v>
                </c:pt>
                <c:pt idx="10">
                  <c:v>3.5398230088495575E-2</c:v>
                </c:pt>
                <c:pt idx="11">
                  <c:v>1.6949152542372881E-2</c:v>
                </c:pt>
                <c:pt idx="12">
                  <c:v>0</c:v>
                </c:pt>
                <c:pt idx="13">
                  <c:v>9.2105263157894732E-2</c:v>
                </c:pt>
                <c:pt idx="14">
                  <c:v>0</c:v>
                </c:pt>
                <c:pt idx="15">
                  <c:v>8.4745762711864406E-3</c:v>
                </c:pt>
                <c:pt idx="16">
                  <c:v>0</c:v>
                </c:pt>
                <c:pt idx="17">
                  <c:v>1.3157894736842105E-2</c:v>
                </c:pt>
                <c:pt idx="18">
                  <c:v>8.8495575221238937E-3</c:v>
                </c:pt>
                <c:pt idx="19">
                  <c:v>3.3898305084745763E-2</c:v>
                </c:pt>
                <c:pt idx="20">
                  <c:v>0</c:v>
                </c:pt>
                <c:pt idx="21">
                  <c:v>1.3157894736842105E-2</c:v>
                </c:pt>
                <c:pt idx="22">
                  <c:v>1.7699115044247787E-2</c:v>
                </c:pt>
                <c:pt idx="23">
                  <c:v>2.5423728813559324E-2</c:v>
                </c:pt>
                <c:pt idx="24">
                  <c:v>0</c:v>
                </c:pt>
                <c:pt idx="25">
                  <c:v>1.3157894736842105E-2</c:v>
                </c:pt>
                <c:pt idx="26">
                  <c:v>1.7699115044247787E-2</c:v>
                </c:pt>
                <c:pt idx="27">
                  <c:v>0</c:v>
                </c:pt>
                <c:pt idx="28">
                  <c:v>0</c:v>
                </c:pt>
                <c:pt idx="29">
                  <c:v>0</c:v>
                </c:pt>
                <c:pt idx="30">
                  <c:v>8.8495575221238937E-3</c:v>
                </c:pt>
                <c:pt idx="31">
                  <c:v>0</c:v>
                </c:pt>
                <c:pt idx="32">
                  <c:v>0</c:v>
                </c:pt>
                <c:pt idx="33">
                  <c:v>0</c:v>
                </c:pt>
                <c:pt idx="34">
                  <c:v>8.8495575221238937E-3</c:v>
                </c:pt>
                <c:pt idx="35">
                  <c:v>0</c:v>
                </c:pt>
                <c:pt idx="36">
                  <c:v>0</c:v>
                </c:pt>
                <c:pt idx="37">
                  <c:v>0</c:v>
                </c:pt>
                <c:pt idx="38">
                  <c:v>8.8495575221238937E-3</c:v>
                </c:pt>
                <c:pt idx="39">
                  <c:v>0</c:v>
                </c:pt>
              </c:numCache>
            </c:numRef>
          </c:val>
          <c:extLst>
            <c:ext xmlns:c16="http://schemas.microsoft.com/office/drawing/2014/chart" uri="{C3380CC4-5D6E-409C-BE32-E72D297353CC}">
              <c16:uniqueId val="{00000015-92B7-4AA5-A034-C8612A0E3653}"/>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'Q22B.現在重要な技術（従業員別）'!$T$47:$T$86</c:f>
              <c:numCache>
                <c:formatCode>0.0%</c:formatCode>
                <c:ptCount val="40"/>
                <c:pt idx="0">
                  <c:v>0</c:v>
                </c:pt>
                <c:pt idx="1">
                  <c:v>7.8947368421052627E-2</c:v>
                </c:pt>
                <c:pt idx="2">
                  <c:v>1.7699115044247787E-2</c:v>
                </c:pt>
                <c:pt idx="3">
                  <c:v>3.3898305084745763E-2</c:v>
                </c:pt>
                <c:pt idx="4">
                  <c:v>0</c:v>
                </c:pt>
                <c:pt idx="5">
                  <c:v>1.3157894736842105E-2</c:v>
                </c:pt>
                <c:pt idx="6">
                  <c:v>8.8495575221238937E-3</c:v>
                </c:pt>
                <c:pt idx="7">
                  <c:v>1.6949152542372881E-2</c:v>
                </c:pt>
                <c:pt idx="8">
                  <c:v>0</c:v>
                </c:pt>
                <c:pt idx="9">
                  <c:v>9.2105263157894732E-2</c:v>
                </c:pt>
                <c:pt idx="10">
                  <c:v>7.9646017699115043E-2</c:v>
                </c:pt>
                <c:pt idx="11">
                  <c:v>0.10169491525423729</c:v>
                </c:pt>
                <c:pt idx="12">
                  <c:v>0</c:v>
                </c:pt>
                <c:pt idx="13">
                  <c:v>2.6315789473684209E-2</c:v>
                </c:pt>
                <c:pt idx="14">
                  <c:v>3.5398230088495575E-2</c:v>
                </c:pt>
                <c:pt idx="15">
                  <c:v>2.5423728813559324E-2</c:v>
                </c:pt>
                <c:pt idx="16">
                  <c:v>0</c:v>
                </c:pt>
                <c:pt idx="17">
                  <c:v>0</c:v>
                </c:pt>
                <c:pt idx="18">
                  <c:v>1.7699115044247787E-2</c:v>
                </c:pt>
                <c:pt idx="19">
                  <c:v>2.5423728813559324E-2</c:v>
                </c:pt>
                <c:pt idx="20">
                  <c:v>0</c:v>
                </c:pt>
                <c:pt idx="21">
                  <c:v>0</c:v>
                </c:pt>
                <c:pt idx="22">
                  <c:v>8.8495575221238937E-3</c:v>
                </c:pt>
                <c:pt idx="23">
                  <c:v>8.4745762711864406E-3</c:v>
                </c:pt>
                <c:pt idx="24">
                  <c:v>0</c:v>
                </c:pt>
                <c:pt idx="25">
                  <c:v>1.3157894736842105E-2</c:v>
                </c:pt>
                <c:pt idx="26">
                  <c:v>5.3097345132743362E-2</c:v>
                </c:pt>
                <c:pt idx="27">
                  <c:v>8.4745762711864406E-3</c:v>
                </c:pt>
                <c:pt idx="28">
                  <c:v>0</c:v>
                </c:pt>
                <c:pt idx="29">
                  <c:v>0</c:v>
                </c:pt>
                <c:pt idx="30">
                  <c:v>8.8495575221238937E-3</c:v>
                </c:pt>
                <c:pt idx="31">
                  <c:v>0</c:v>
                </c:pt>
                <c:pt idx="32">
                  <c:v>0</c:v>
                </c:pt>
                <c:pt idx="33">
                  <c:v>0</c:v>
                </c:pt>
                <c:pt idx="34">
                  <c:v>8.8495575221238937E-3</c:v>
                </c:pt>
                <c:pt idx="35">
                  <c:v>0</c:v>
                </c:pt>
                <c:pt idx="36">
                  <c:v>0</c:v>
                </c:pt>
                <c:pt idx="37">
                  <c:v>0</c:v>
                </c:pt>
                <c:pt idx="38">
                  <c:v>0</c:v>
                </c:pt>
                <c:pt idx="39">
                  <c:v>0</c:v>
                </c:pt>
              </c:numCache>
            </c:numRef>
          </c:val>
          <c:extLst>
            <c:ext xmlns:c16="http://schemas.microsoft.com/office/drawing/2014/chart" uri="{C3380CC4-5D6E-409C-BE32-E72D297353CC}">
              <c16:uniqueId val="{00000031-92B7-4AA5-A034-C8612A0E3653}"/>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'Q22B.現在重要な技術（従業員別）'!$U$47:$U$86</c:f>
              <c:numCache>
                <c:formatCode>0.0%</c:formatCode>
                <c:ptCount val="40"/>
                <c:pt idx="0">
                  <c:v>0</c:v>
                </c:pt>
                <c:pt idx="1">
                  <c:v>0</c:v>
                </c:pt>
                <c:pt idx="2">
                  <c:v>4.4247787610619468E-2</c:v>
                </c:pt>
                <c:pt idx="3">
                  <c:v>1.6949152542372881E-2</c:v>
                </c:pt>
                <c:pt idx="4">
                  <c:v>0</c:v>
                </c:pt>
                <c:pt idx="5">
                  <c:v>1.3157894736842105E-2</c:v>
                </c:pt>
                <c:pt idx="6">
                  <c:v>6.1946902654867256E-2</c:v>
                </c:pt>
                <c:pt idx="7">
                  <c:v>8.4745762711864406E-3</c:v>
                </c:pt>
                <c:pt idx="8">
                  <c:v>0</c:v>
                </c:pt>
                <c:pt idx="9">
                  <c:v>0.11842105263157894</c:v>
                </c:pt>
                <c:pt idx="10">
                  <c:v>4.4247787610619468E-2</c:v>
                </c:pt>
                <c:pt idx="11">
                  <c:v>3.3898305084745763E-2</c:v>
                </c:pt>
                <c:pt idx="12">
                  <c:v>0</c:v>
                </c:pt>
                <c:pt idx="13">
                  <c:v>0.14473684210526316</c:v>
                </c:pt>
                <c:pt idx="14">
                  <c:v>8.8495575221238937E-2</c:v>
                </c:pt>
                <c:pt idx="15">
                  <c:v>3.3898305084745763E-2</c:v>
                </c:pt>
                <c:pt idx="16">
                  <c:v>0</c:v>
                </c:pt>
                <c:pt idx="17">
                  <c:v>2.6315789473684209E-2</c:v>
                </c:pt>
                <c:pt idx="18">
                  <c:v>4.4247787610619468E-2</c:v>
                </c:pt>
                <c:pt idx="19">
                  <c:v>1.6949152542372881E-2</c:v>
                </c:pt>
                <c:pt idx="20">
                  <c:v>0</c:v>
                </c:pt>
                <c:pt idx="21">
                  <c:v>0</c:v>
                </c:pt>
                <c:pt idx="22">
                  <c:v>8.8495575221238937E-3</c:v>
                </c:pt>
                <c:pt idx="23">
                  <c:v>2.5423728813559324E-2</c:v>
                </c:pt>
                <c:pt idx="24">
                  <c:v>0</c:v>
                </c:pt>
                <c:pt idx="25">
                  <c:v>7.8947368421052627E-2</c:v>
                </c:pt>
                <c:pt idx="26">
                  <c:v>4.4247787610619468E-2</c:v>
                </c:pt>
                <c:pt idx="27">
                  <c:v>1.6949152542372881E-2</c:v>
                </c:pt>
                <c:pt idx="28">
                  <c:v>0</c:v>
                </c:pt>
                <c:pt idx="29">
                  <c:v>1.3157894736842105E-2</c:v>
                </c:pt>
                <c:pt idx="30">
                  <c:v>8.8495575221238937E-3</c:v>
                </c:pt>
                <c:pt idx="31">
                  <c:v>2.5423728813559324E-2</c:v>
                </c:pt>
                <c:pt idx="32">
                  <c:v>0</c:v>
                </c:pt>
                <c:pt idx="33">
                  <c:v>0</c:v>
                </c:pt>
                <c:pt idx="34">
                  <c:v>0</c:v>
                </c:pt>
                <c:pt idx="35">
                  <c:v>0</c:v>
                </c:pt>
                <c:pt idx="36">
                  <c:v>0</c:v>
                </c:pt>
                <c:pt idx="37">
                  <c:v>0</c:v>
                </c:pt>
                <c:pt idx="38">
                  <c:v>1.7699115044247787E-2</c:v>
                </c:pt>
                <c:pt idx="39">
                  <c:v>1.6949152542372881E-2</c:v>
                </c:pt>
              </c:numCache>
            </c:numRef>
          </c:val>
          <c:extLst>
            <c:ext xmlns:c16="http://schemas.microsoft.com/office/drawing/2014/chart" uri="{C3380CC4-5D6E-409C-BE32-E72D297353CC}">
              <c16:uniqueId val="{00000047-92B7-4AA5-A034-C8612A0E365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20人以下（n=58）</c:v>
                </c:pt>
                <c:pt idx="2">
                  <c:v>21人以上100人以下（n=41）</c:v>
                </c:pt>
                <c:pt idx="3">
                  <c:v>101人以上（n=26）</c:v>
                </c:pt>
                <c:pt idx="4">
                  <c:v>【 IoTシステム構築技術 】              </c:v>
                </c:pt>
                <c:pt idx="5">
                  <c:v>20人以下（n=52）</c:v>
                </c:pt>
                <c:pt idx="6">
                  <c:v>21人以上100人以下（n=50）</c:v>
                </c:pt>
                <c:pt idx="7">
                  <c:v>101人以上（n=30）</c:v>
                </c:pt>
                <c:pt idx="8">
                  <c:v>【 AI（機械学習、ディープラーニング等）技術 】    </c:v>
                </c:pt>
                <c:pt idx="9">
                  <c:v>20人以下（n=43）</c:v>
                </c:pt>
                <c:pt idx="10">
                  <c:v>21人以上100人以下（n=42）</c:v>
                </c:pt>
                <c:pt idx="11">
                  <c:v>101人以上（n=20）</c:v>
                </c:pt>
                <c:pt idx="12">
                  <c:v>【 センサ技術 】                    </c:v>
                </c:pt>
                <c:pt idx="13">
                  <c:v>20人以下（n=53）</c:v>
                </c:pt>
                <c:pt idx="14">
                  <c:v>21人以上100人以下（n=34）</c:v>
                </c:pt>
                <c:pt idx="15">
                  <c:v>101人以上（n=17）</c:v>
                </c:pt>
                <c:pt idx="16">
                  <c:v>【 無線通信・ネットワーク技術 】            </c:v>
                </c:pt>
                <c:pt idx="17">
                  <c:v>20人以下（n=51）</c:v>
                </c:pt>
                <c:pt idx="18">
                  <c:v>21人以上100人以下（n=28）</c:v>
                </c:pt>
                <c:pt idx="19">
                  <c:v>101人以上（n=20）</c:v>
                </c:pt>
                <c:pt idx="20">
                  <c:v>【 デバイス技術 】                   </c:v>
                </c:pt>
                <c:pt idx="21">
                  <c:v>20人以下（n=36）</c:v>
                </c:pt>
                <c:pt idx="22">
                  <c:v>21人以上100人以下（n=30）</c:v>
                </c:pt>
                <c:pt idx="23">
                  <c:v>101人以上（n=13）</c:v>
                </c:pt>
                <c:pt idx="24">
                  <c:v>【 画像・音声認識技術／合成技術 】           </c:v>
                </c:pt>
                <c:pt idx="25">
                  <c:v>20人以下（n=25）</c:v>
                </c:pt>
                <c:pt idx="26">
                  <c:v>21人以上100人以下（n=10）</c:v>
                </c:pt>
                <c:pt idx="27">
                  <c:v>101人以上（n=9）</c:v>
                </c:pt>
                <c:pt idx="28">
                  <c:v>【 モデリング技術（制御、システム、ユーザ、データ等） 】</c:v>
                </c:pt>
                <c:pt idx="29">
                  <c:v>20人以下（n=21）</c:v>
                </c:pt>
                <c:pt idx="30">
                  <c:v>21人以上100人以下（n=20）</c:v>
                </c:pt>
                <c:pt idx="31">
                  <c:v>101人以上（n=8）</c:v>
                </c:pt>
                <c:pt idx="32">
                  <c:v>【 ビッグデータの収集・分析・解析技術 】        </c:v>
                </c:pt>
                <c:pt idx="33">
                  <c:v>20人以下（n=13）</c:v>
                </c:pt>
                <c:pt idx="34">
                  <c:v>21人以上100人以下（n=26）</c:v>
                </c:pt>
                <c:pt idx="35">
                  <c:v>101人以上（n=21）</c:v>
                </c:pt>
                <c:pt idx="36">
                  <c:v>【 リアルタイム制御技術（ロボット技術） 】       </c:v>
                </c:pt>
                <c:pt idx="37">
                  <c:v>20人以下（n=16）</c:v>
                </c:pt>
                <c:pt idx="38">
                  <c:v>21人以上100人以下（n=19）</c:v>
                </c:pt>
                <c:pt idx="39">
                  <c:v>101人以上（n=10）</c:v>
                </c:pt>
              </c:strCache>
            </c:strRef>
          </c:cat>
          <c:val>
            <c:numRef>
              <c:f>'Q22B.現在重要な技術（従業員別）'!$S$7:$S$46</c:f>
              <c:numCache>
                <c:formatCode>0.0%</c:formatCode>
                <c:ptCount val="40"/>
                <c:pt idx="0" formatCode="General">
                  <c:v>0</c:v>
                </c:pt>
                <c:pt idx="1">
                  <c:v>0.17777777777777778</c:v>
                </c:pt>
                <c:pt idx="2">
                  <c:v>0.12056737588652482</c:v>
                </c:pt>
                <c:pt idx="3">
                  <c:v>0.13953488372093023</c:v>
                </c:pt>
                <c:pt idx="4" formatCode="General">
                  <c:v>0</c:v>
                </c:pt>
                <c:pt idx="5">
                  <c:v>0.11666666666666667</c:v>
                </c:pt>
                <c:pt idx="6">
                  <c:v>0.12056737588652482</c:v>
                </c:pt>
                <c:pt idx="7">
                  <c:v>6.9767441860465115E-2</c:v>
                </c:pt>
                <c:pt idx="8" formatCode="General">
                  <c:v>0</c:v>
                </c:pt>
                <c:pt idx="9">
                  <c:v>7.2222222222222215E-2</c:v>
                </c:pt>
                <c:pt idx="10">
                  <c:v>0.1276595744680851</c:v>
                </c:pt>
                <c:pt idx="11">
                  <c:v>0.11627906976744186</c:v>
                </c:pt>
                <c:pt idx="12" formatCode="General">
                  <c:v>0</c:v>
                </c:pt>
                <c:pt idx="13">
                  <c:v>0.11666666666666667</c:v>
                </c:pt>
                <c:pt idx="14">
                  <c:v>8.5106382978723402E-2</c:v>
                </c:pt>
                <c:pt idx="15">
                  <c:v>8.1395348837209308E-2</c:v>
                </c:pt>
                <c:pt idx="16" formatCode="General">
                  <c:v>0</c:v>
                </c:pt>
                <c:pt idx="17">
                  <c:v>0.12777777777777777</c:v>
                </c:pt>
                <c:pt idx="18">
                  <c:v>7.8014184397163122E-2</c:v>
                </c:pt>
                <c:pt idx="19">
                  <c:v>6.9767441860465115E-2</c:v>
                </c:pt>
                <c:pt idx="20" formatCode="General">
                  <c:v>0</c:v>
                </c:pt>
                <c:pt idx="21">
                  <c:v>7.2222222222222215E-2</c:v>
                </c:pt>
                <c:pt idx="22">
                  <c:v>0.14184397163120568</c:v>
                </c:pt>
                <c:pt idx="23">
                  <c:v>8.1395348837209308E-2</c:v>
                </c:pt>
                <c:pt idx="24" formatCode="General">
                  <c:v>0</c:v>
                </c:pt>
                <c:pt idx="25">
                  <c:v>8.3333333333333329E-2</c:v>
                </c:pt>
                <c:pt idx="26">
                  <c:v>2.1276595744680851E-2</c:v>
                </c:pt>
                <c:pt idx="27">
                  <c:v>4.6511627906976744E-2</c:v>
                </c:pt>
                <c:pt idx="28" formatCode="General">
                  <c:v>0</c:v>
                </c:pt>
                <c:pt idx="29">
                  <c:v>5.5555555555555552E-2</c:v>
                </c:pt>
                <c:pt idx="30">
                  <c:v>2.8368794326241134E-2</c:v>
                </c:pt>
                <c:pt idx="31">
                  <c:v>5.8139534883720929E-2</c:v>
                </c:pt>
                <c:pt idx="32" formatCode="General">
                  <c:v>0</c:v>
                </c:pt>
                <c:pt idx="33">
                  <c:v>1.6666666666666666E-2</c:v>
                </c:pt>
                <c:pt idx="34">
                  <c:v>6.3829787234042548E-2</c:v>
                </c:pt>
                <c:pt idx="35">
                  <c:v>6.9767441860465115E-2</c:v>
                </c:pt>
                <c:pt idx="36" formatCode="General">
                  <c:v>0</c:v>
                </c:pt>
                <c:pt idx="37">
                  <c:v>1.6666666666666666E-2</c:v>
                </c:pt>
                <c:pt idx="38">
                  <c:v>7.0921985815602842E-2</c:v>
                </c:pt>
                <c:pt idx="39">
                  <c:v>4.6511627906976744E-2</c:v>
                </c:pt>
              </c:numCache>
            </c:numRef>
          </c:val>
          <c:extLst>
            <c:ext xmlns:c16="http://schemas.microsoft.com/office/drawing/2014/chart" uri="{C3380CC4-5D6E-409C-BE32-E72D297353CC}">
              <c16:uniqueId val="{00000015-94DC-486A-BD3C-43DF1A01C80C}"/>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'Q22B.現在重要な技術（従業員別）'!$R$7:$R$46</c:f>
              <c:strCache>
                <c:ptCount val="40"/>
                <c:pt idx="0">
                  <c:v>【 システムズエンジニアリング技術 】          </c:v>
                </c:pt>
                <c:pt idx="1">
                  <c:v>20人以下（n=58）</c:v>
                </c:pt>
                <c:pt idx="2">
                  <c:v>21人以上100人以下（n=41）</c:v>
                </c:pt>
                <c:pt idx="3">
                  <c:v>101人以上（n=26）</c:v>
                </c:pt>
                <c:pt idx="4">
                  <c:v>【 IoTシステム構築技術 】              </c:v>
                </c:pt>
                <c:pt idx="5">
                  <c:v>20人以下（n=52）</c:v>
                </c:pt>
                <c:pt idx="6">
                  <c:v>21人以上100人以下（n=50）</c:v>
                </c:pt>
                <c:pt idx="7">
                  <c:v>101人以上（n=30）</c:v>
                </c:pt>
                <c:pt idx="8">
                  <c:v>【 AI（機械学習、ディープラーニング等）技術 】    </c:v>
                </c:pt>
                <c:pt idx="9">
                  <c:v>20人以下（n=43）</c:v>
                </c:pt>
                <c:pt idx="10">
                  <c:v>21人以上100人以下（n=42）</c:v>
                </c:pt>
                <c:pt idx="11">
                  <c:v>101人以上（n=20）</c:v>
                </c:pt>
                <c:pt idx="12">
                  <c:v>【 センサ技術 】                    </c:v>
                </c:pt>
                <c:pt idx="13">
                  <c:v>20人以下（n=53）</c:v>
                </c:pt>
                <c:pt idx="14">
                  <c:v>21人以上100人以下（n=34）</c:v>
                </c:pt>
                <c:pt idx="15">
                  <c:v>101人以上（n=17）</c:v>
                </c:pt>
                <c:pt idx="16">
                  <c:v>【 無線通信・ネットワーク技術 】            </c:v>
                </c:pt>
                <c:pt idx="17">
                  <c:v>20人以下（n=51）</c:v>
                </c:pt>
                <c:pt idx="18">
                  <c:v>21人以上100人以下（n=28）</c:v>
                </c:pt>
                <c:pt idx="19">
                  <c:v>101人以上（n=20）</c:v>
                </c:pt>
                <c:pt idx="20">
                  <c:v>【 デバイス技術 】                   </c:v>
                </c:pt>
                <c:pt idx="21">
                  <c:v>20人以下（n=36）</c:v>
                </c:pt>
                <c:pt idx="22">
                  <c:v>21人以上100人以下（n=30）</c:v>
                </c:pt>
                <c:pt idx="23">
                  <c:v>101人以上（n=13）</c:v>
                </c:pt>
                <c:pt idx="24">
                  <c:v>【 画像・音声認識技術／合成技術 】           </c:v>
                </c:pt>
                <c:pt idx="25">
                  <c:v>20人以下（n=25）</c:v>
                </c:pt>
                <c:pt idx="26">
                  <c:v>21人以上100人以下（n=10）</c:v>
                </c:pt>
                <c:pt idx="27">
                  <c:v>101人以上（n=9）</c:v>
                </c:pt>
                <c:pt idx="28">
                  <c:v>【 モデリング技術（制御、システム、ユーザ、データ等） 】</c:v>
                </c:pt>
                <c:pt idx="29">
                  <c:v>20人以下（n=21）</c:v>
                </c:pt>
                <c:pt idx="30">
                  <c:v>21人以上100人以下（n=20）</c:v>
                </c:pt>
                <c:pt idx="31">
                  <c:v>101人以上（n=8）</c:v>
                </c:pt>
                <c:pt idx="32">
                  <c:v>【 ビッグデータの収集・分析・解析技術 】        </c:v>
                </c:pt>
                <c:pt idx="33">
                  <c:v>20人以下（n=13）</c:v>
                </c:pt>
                <c:pt idx="34">
                  <c:v>21人以上100人以下（n=26）</c:v>
                </c:pt>
                <c:pt idx="35">
                  <c:v>101人以上（n=21）</c:v>
                </c:pt>
                <c:pt idx="36">
                  <c:v>【 リアルタイム制御技術（ロボット技術） 】       </c:v>
                </c:pt>
                <c:pt idx="37">
                  <c:v>20人以下（n=16）</c:v>
                </c:pt>
                <c:pt idx="38">
                  <c:v>21人以上100人以下（n=19）</c:v>
                </c:pt>
                <c:pt idx="39">
                  <c:v>101人以上（n=10）</c:v>
                </c:pt>
              </c:strCache>
            </c:strRef>
          </c:cat>
          <c:val>
            <c:numRef>
              <c:f>'Q22B.現在重要な技術（従業員別）'!$T$7:$T$46</c:f>
              <c:numCache>
                <c:formatCode>0.0%</c:formatCode>
                <c:ptCount val="40"/>
                <c:pt idx="0" formatCode="General">
                  <c:v>0</c:v>
                </c:pt>
                <c:pt idx="1">
                  <c:v>6.6666666666666666E-2</c:v>
                </c:pt>
                <c:pt idx="2">
                  <c:v>8.5106382978723402E-2</c:v>
                </c:pt>
                <c:pt idx="3">
                  <c:v>0.10465116279069768</c:v>
                </c:pt>
                <c:pt idx="4" formatCode="General">
                  <c:v>0</c:v>
                </c:pt>
                <c:pt idx="5">
                  <c:v>8.3333333333333329E-2</c:v>
                </c:pt>
                <c:pt idx="6">
                  <c:v>0.14184397163120568</c:v>
                </c:pt>
                <c:pt idx="7">
                  <c:v>0.10465116279069768</c:v>
                </c:pt>
                <c:pt idx="8" formatCode="General">
                  <c:v>0</c:v>
                </c:pt>
                <c:pt idx="9">
                  <c:v>0.1</c:v>
                </c:pt>
                <c:pt idx="10">
                  <c:v>6.3829787234042548E-2</c:v>
                </c:pt>
                <c:pt idx="11">
                  <c:v>4.6511627906976744E-2</c:v>
                </c:pt>
                <c:pt idx="12" formatCode="General">
                  <c:v>0</c:v>
                </c:pt>
                <c:pt idx="13">
                  <c:v>0.1111111111111111</c:v>
                </c:pt>
                <c:pt idx="14">
                  <c:v>0.10638297872340426</c:v>
                </c:pt>
                <c:pt idx="15">
                  <c:v>8.1395348837209308E-2</c:v>
                </c:pt>
                <c:pt idx="16" formatCode="General">
                  <c:v>0</c:v>
                </c:pt>
                <c:pt idx="17">
                  <c:v>7.2222222222222215E-2</c:v>
                </c:pt>
                <c:pt idx="18">
                  <c:v>7.8014184397163122E-2</c:v>
                </c:pt>
                <c:pt idx="19">
                  <c:v>0.11627906976744186</c:v>
                </c:pt>
                <c:pt idx="20" formatCode="General">
                  <c:v>0</c:v>
                </c:pt>
                <c:pt idx="21">
                  <c:v>5.5555555555555552E-2</c:v>
                </c:pt>
                <c:pt idx="22">
                  <c:v>4.2553191489361701E-2</c:v>
                </c:pt>
                <c:pt idx="23">
                  <c:v>4.6511627906976744E-2</c:v>
                </c:pt>
                <c:pt idx="24" formatCode="General">
                  <c:v>0</c:v>
                </c:pt>
                <c:pt idx="25">
                  <c:v>2.7777777777777776E-2</c:v>
                </c:pt>
                <c:pt idx="26">
                  <c:v>2.8368794326241134E-2</c:v>
                </c:pt>
                <c:pt idx="27">
                  <c:v>3.4883720930232558E-2</c:v>
                </c:pt>
                <c:pt idx="28" formatCode="General">
                  <c:v>0</c:v>
                </c:pt>
                <c:pt idx="29">
                  <c:v>2.7777777777777776E-2</c:v>
                </c:pt>
                <c:pt idx="30">
                  <c:v>7.8014184397163122E-2</c:v>
                </c:pt>
                <c:pt idx="31">
                  <c:v>3.4883720930232558E-2</c:v>
                </c:pt>
                <c:pt idx="32" formatCode="General">
                  <c:v>0</c:v>
                </c:pt>
                <c:pt idx="33">
                  <c:v>2.2222222222222223E-2</c:v>
                </c:pt>
                <c:pt idx="34">
                  <c:v>7.0921985815602842E-2</c:v>
                </c:pt>
                <c:pt idx="35">
                  <c:v>6.9767441860465115E-2</c:v>
                </c:pt>
                <c:pt idx="36" formatCode="General">
                  <c:v>0</c:v>
                </c:pt>
                <c:pt idx="37">
                  <c:v>4.4444444444444446E-2</c:v>
                </c:pt>
                <c:pt idx="38">
                  <c:v>3.5460992907801421E-2</c:v>
                </c:pt>
                <c:pt idx="39">
                  <c:v>3.4883720930232558E-2</c:v>
                </c:pt>
              </c:numCache>
            </c:numRef>
          </c:val>
          <c:extLst>
            <c:ext xmlns:c16="http://schemas.microsoft.com/office/drawing/2014/chart" uri="{C3380CC4-5D6E-409C-BE32-E72D297353CC}">
              <c16:uniqueId val="{00000031-94DC-486A-BD3C-43DF1A01C80C}"/>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20人以下（n=58）</c:v>
                </c:pt>
                <c:pt idx="2">
                  <c:v>21人以上100人以下（n=41）</c:v>
                </c:pt>
                <c:pt idx="3">
                  <c:v>101人以上（n=26）</c:v>
                </c:pt>
                <c:pt idx="4">
                  <c:v>【 IoTシステム構築技術 】              </c:v>
                </c:pt>
                <c:pt idx="5">
                  <c:v>20人以下（n=52）</c:v>
                </c:pt>
                <c:pt idx="6">
                  <c:v>21人以上100人以下（n=50）</c:v>
                </c:pt>
                <c:pt idx="7">
                  <c:v>101人以上（n=30）</c:v>
                </c:pt>
                <c:pt idx="8">
                  <c:v>【 AI（機械学習、ディープラーニング等）技術 】    </c:v>
                </c:pt>
                <c:pt idx="9">
                  <c:v>20人以下（n=43）</c:v>
                </c:pt>
                <c:pt idx="10">
                  <c:v>21人以上100人以下（n=42）</c:v>
                </c:pt>
                <c:pt idx="11">
                  <c:v>101人以上（n=20）</c:v>
                </c:pt>
                <c:pt idx="12">
                  <c:v>【 センサ技術 】                    </c:v>
                </c:pt>
                <c:pt idx="13">
                  <c:v>20人以下（n=53）</c:v>
                </c:pt>
                <c:pt idx="14">
                  <c:v>21人以上100人以下（n=34）</c:v>
                </c:pt>
                <c:pt idx="15">
                  <c:v>101人以上（n=17）</c:v>
                </c:pt>
                <c:pt idx="16">
                  <c:v>【 無線通信・ネットワーク技術 】            </c:v>
                </c:pt>
                <c:pt idx="17">
                  <c:v>20人以下（n=51）</c:v>
                </c:pt>
                <c:pt idx="18">
                  <c:v>21人以上100人以下（n=28）</c:v>
                </c:pt>
                <c:pt idx="19">
                  <c:v>101人以上（n=20）</c:v>
                </c:pt>
                <c:pt idx="20">
                  <c:v>【 デバイス技術 】                   </c:v>
                </c:pt>
                <c:pt idx="21">
                  <c:v>20人以下（n=36）</c:v>
                </c:pt>
                <c:pt idx="22">
                  <c:v>21人以上100人以下（n=30）</c:v>
                </c:pt>
                <c:pt idx="23">
                  <c:v>101人以上（n=13）</c:v>
                </c:pt>
                <c:pt idx="24">
                  <c:v>【 画像・音声認識技術／合成技術 】           </c:v>
                </c:pt>
                <c:pt idx="25">
                  <c:v>20人以下（n=25）</c:v>
                </c:pt>
                <c:pt idx="26">
                  <c:v>21人以上100人以下（n=10）</c:v>
                </c:pt>
                <c:pt idx="27">
                  <c:v>101人以上（n=9）</c:v>
                </c:pt>
                <c:pt idx="28">
                  <c:v>【 モデリング技術（制御、システム、ユーザ、データ等） 】</c:v>
                </c:pt>
                <c:pt idx="29">
                  <c:v>20人以下（n=21）</c:v>
                </c:pt>
                <c:pt idx="30">
                  <c:v>21人以上100人以下（n=20）</c:v>
                </c:pt>
                <c:pt idx="31">
                  <c:v>101人以上（n=8）</c:v>
                </c:pt>
                <c:pt idx="32">
                  <c:v>【 ビッグデータの収集・分析・解析技術 】        </c:v>
                </c:pt>
                <c:pt idx="33">
                  <c:v>20人以下（n=13）</c:v>
                </c:pt>
                <c:pt idx="34">
                  <c:v>21人以上100人以下（n=26）</c:v>
                </c:pt>
                <c:pt idx="35">
                  <c:v>101人以上（n=21）</c:v>
                </c:pt>
                <c:pt idx="36">
                  <c:v>【 リアルタイム制御技術（ロボット技術） 】       </c:v>
                </c:pt>
                <c:pt idx="37">
                  <c:v>20人以下（n=16）</c:v>
                </c:pt>
                <c:pt idx="38">
                  <c:v>21人以上100人以下（n=19）</c:v>
                </c:pt>
                <c:pt idx="39">
                  <c:v>101人以上（n=10）</c:v>
                </c:pt>
              </c:strCache>
            </c:strRef>
          </c:cat>
          <c:val>
            <c:numRef>
              <c:f>'Q22B.現在重要な技術（従業員別）'!$U$7:$U$46</c:f>
              <c:numCache>
                <c:formatCode>0.0%</c:formatCode>
                <c:ptCount val="40"/>
                <c:pt idx="0" formatCode="General">
                  <c:v>0</c:v>
                </c:pt>
                <c:pt idx="1">
                  <c:v>7.7777777777777779E-2</c:v>
                </c:pt>
                <c:pt idx="2">
                  <c:v>8.5106382978723402E-2</c:v>
                </c:pt>
                <c:pt idx="3">
                  <c:v>5.8139534883720929E-2</c:v>
                </c:pt>
                <c:pt idx="4" formatCode="General">
                  <c:v>0</c:v>
                </c:pt>
                <c:pt idx="5">
                  <c:v>8.8888888888888892E-2</c:v>
                </c:pt>
                <c:pt idx="6">
                  <c:v>9.2198581560283682E-2</c:v>
                </c:pt>
                <c:pt idx="7">
                  <c:v>0.1744186046511628</c:v>
                </c:pt>
                <c:pt idx="8" formatCode="General">
                  <c:v>0</c:v>
                </c:pt>
                <c:pt idx="9">
                  <c:v>6.6666666666666666E-2</c:v>
                </c:pt>
                <c:pt idx="10">
                  <c:v>0.10638297872340426</c:v>
                </c:pt>
                <c:pt idx="11">
                  <c:v>6.9767441860465115E-2</c:v>
                </c:pt>
                <c:pt idx="12" formatCode="General">
                  <c:v>0</c:v>
                </c:pt>
                <c:pt idx="13">
                  <c:v>6.6666666666666666E-2</c:v>
                </c:pt>
                <c:pt idx="14">
                  <c:v>4.9645390070921988E-2</c:v>
                </c:pt>
                <c:pt idx="15">
                  <c:v>3.4883720930232558E-2</c:v>
                </c:pt>
                <c:pt idx="16" formatCode="General">
                  <c:v>0</c:v>
                </c:pt>
                <c:pt idx="17">
                  <c:v>8.3333333333333329E-2</c:v>
                </c:pt>
                <c:pt idx="18">
                  <c:v>4.2553191489361701E-2</c:v>
                </c:pt>
                <c:pt idx="19">
                  <c:v>4.6511627906976744E-2</c:v>
                </c:pt>
                <c:pt idx="20" formatCode="General">
                  <c:v>0</c:v>
                </c:pt>
                <c:pt idx="21">
                  <c:v>7.2222222222222215E-2</c:v>
                </c:pt>
                <c:pt idx="22">
                  <c:v>2.8368794326241134E-2</c:v>
                </c:pt>
                <c:pt idx="23">
                  <c:v>2.3255813953488372E-2</c:v>
                </c:pt>
                <c:pt idx="24" formatCode="General">
                  <c:v>0</c:v>
                </c:pt>
                <c:pt idx="25">
                  <c:v>2.7777777777777776E-2</c:v>
                </c:pt>
                <c:pt idx="26">
                  <c:v>2.1276595744680851E-2</c:v>
                </c:pt>
                <c:pt idx="27">
                  <c:v>2.3255813953488372E-2</c:v>
                </c:pt>
                <c:pt idx="28" formatCode="General">
                  <c:v>0</c:v>
                </c:pt>
                <c:pt idx="29">
                  <c:v>3.3333333333333333E-2</c:v>
                </c:pt>
                <c:pt idx="30">
                  <c:v>3.5460992907801421E-2</c:v>
                </c:pt>
                <c:pt idx="31">
                  <c:v>0</c:v>
                </c:pt>
                <c:pt idx="32" formatCode="General">
                  <c:v>0</c:v>
                </c:pt>
                <c:pt idx="33">
                  <c:v>3.3333333333333333E-2</c:v>
                </c:pt>
                <c:pt idx="34">
                  <c:v>4.9645390070921988E-2</c:v>
                </c:pt>
                <c:pt idx="35">
                  <c:v>0.10465116279069768</c:v>
                </c:pt>
                <c:pt idx="36" formatCode="General">
                  <c:v>0</c:v>
                </c:pt>
                <c:pt idx="37">
                  <c:v>2.7777777777777776E-2</c:v>
                </c:pt>
                <c:pt idx="38">
                  <c:v>2.8368794326241134E-2</c:v>
                </c:pt>
                <c:pt idx="39">
                  <c:v>3.4883720930232558E-2</c:v>
                </c:pt>
              </c:numCache>
            </c:numRef>
          </c:val>
          <c:extLst>
            <c:ext xmlns:c16="http://schemas.microsoft.com/office/drawing/2014/chart" uri="{C3380CC4-5D6E-409C-BE32-E72D297353CC}">
              <c16:uniqueId val="{00000046-94DC-486A-BD3C-43DF1A01C80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'Q22B.現在重要な技術（従業員別）'!$J$93</c:f>
          <c:strCache>
            <c:ptCount val="1"/>
            <c:pt idx="0">
              <c:v>20人以下 (N=180)
21人以上100人以下 (N=141)
101人以上 (N=86)</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'Q22B.現在重要な技術（従業員別）'!$R$47:$R$86</c:f>
              <c:strCache>
                <c:ptCount val="40"/>
                <c:pt idx="0">
                  <c:v>【 セーフティ及びセキュリティ技術 】          </c:v>
                </c:pt>
                <c:pt idx="1">
                  <c:v>20人以下（n=30）</c:v>
                </c:pt>
                <c:pt idx="2">
                  <c:v>21人以上100人以下（n=15）</c:v>
                </c:pt>
                <c:pt idx="3">
                  <c:v>101人以上（n=12）</c:v>
                </c:pt>
                <c:pt idx="4">
                  <c:v>【 アクチュエータ技術 】                </c:v>
                </c:pt>
                <c:pt idx="5">
                  <c:v>20人以下（n=12）</c:v>
                </c:pt>
                <c:pt idx="6">
                  <c:v>21人以上100人以下（n=8）</c:v>
                </c:pt>
                <c:pt idx="7">
                  <c:v>101人以上（n=5）</c:v>
                </c:pt>
                <c:pt idx="8">
                  <c:v>【 アジャイル開発技術 】                </c:v>
                </c:pt>
                <c:pt idx="9">
                  <c:v>20人以下（n=10）</c:v>
                </c:pt>
                <c:pt idx="10">
                  <c:v>21人以上100人以下（n=12）</c:v>
                </c:pt>
                <c:pt idx="11">
                  <c:v>101人以上（n=12）</c:v>
                </c:pt>
                <c:pt idx="12">
                  <c:v>【 他の製品・システムとの接続を想定した検証技術 】   </c:v>
                </c:pt>
                <c:pt idx="13">
                  <c:v>20人以下（n=20）</c:v>
                </c:pt>
                <c:pt idx="14">
                  <c:v>21人以上100人以下（n=17）</c:v>
                </c:pt>
                <c:pt idx="15">
                  <c:v>101人以上（n=5）</c:v>
                </c:pt>
                <c:pt idx="16">
                  <c:v>【 ヒューマンインタフェース技術 】           </c:v>
                </c:pt>
                <c:pt idx="17">
                  <c:v>20人以下（n=15）</c:v>
                </c:pt>
                <c:pt idx="18">
                  <c:v>21人以上100人以下（n=10）</c:v>
                </c:pt>
                <c:pt idx="19">
                  <c:v>101人以上（n=7）</c:v>
                </c:pt>
                <c:pt idx="20">
                  <c:v>【 エッジコンピューティング／フォグコンピューティング 】</c:v>
                </c:pt>
                <c:pt idx="21">
                  <c:v>20人以下（n=7）</c:v>
                </c:pt>
                <c:pt idx="22">
                  <c:v>21人以上100人以下（n=8）</c:v>
                </c:pt>
                <c:pt idx="23">
                  <c:v>101人以上（n=7）</c:v>
                </c:pt>
                <c:pt idx="24">
                  <c:v>【 現実融合技術 (VR、AR、MR、SR等） 】    </c:v>
                </c:pt>
                <c:pt idx="25">
                  <c:v>20人以下（n=9）</c:v>
                </c:pt>
                <c:pt idx="26">
                  <c:v>21人以上100人以下（n=3）</c:v>
                </c:pt>
                <c:pt idx="27">
                  <c:v>101人以上（n=9）</c:v>
                </c:pt>
                <c:pt idx="28">
                  <c:v>【 低遅延データ処理技術 】               </c:v>
                </c:pt>
                <c:pt idx="29">
                  <c:v>20人以下（n=5）</c:v>
                </c:pt>
                <c:pt idx="30">
                  <c:v>21人以上100人以下（n=3）</c:v>
                </c:pt>
                <c:pt idx="31">
                  <c:v>101人以上（n=0）</c:v>
                </c:pt>
                <c:pt idx="32">
                  <c:v>【 ブロックチェーン技術 】               </c:v>
                </c:pt>
                <c:pt idx="33">
                  <c:v>20人以下（n=2）</c:v>
                </c:pt>
                <c:pt idx="34">
                  <c:v>21人以上100人以下（n=3）</c:v>
                </c:pt>
                <c:pt idx="35">
                  <c:v>101人以上（n=1）</c:v>
                </c:pt>
                <c:pt idx="36">
                  <c:v>【 サーバ／ストレージ技術（管理・運用を含む） 】    </c:v>
                </c:pt>
                <c:pt idx="37">
                  <c:v>20人以下（n=23）</c:v>
                </c:pt>
                <c:pt idx="38">
                  <c:v>21人以上100人以下（n=12）</c:v>
                </c:pt>
                <c:pt idx="39">
                  <c:v>101人以上（n=8）</c:v>
                </c:pt>
              </c:strCache>
            </c:strRef>
          </c:cat>
          <c:val>
            <c:numRef>
              <c:f>'Q22B.現在重要な技術（従業員別）'!$S$47:$S$86</c:f>
              <c:numCache>
                <c:formatCode>0.0%</c:formatCode>
                <c:ptCount val="40"/>
                <c:pt idx="0">
                  <c:v>0</c:v>
                </c:pt>
                <c:pt idx="1">
                  <c:v>3.3333333333333333E-2</c:v>
                </c:pt>
                <c:pt idx="2">
                  <c:v>2.8368794326241134E-2</c:v>
                </c:pt>
                <c:pt idx="3">
                  <c:v>1.1627906976744186E-2</c:v>
                </c:pt>
                <c:pt idx="4">
                  <c:v>0</c:v>
                </c:pt>
                <c:pt idx="5">
                  <c:v>2.7777777777777776E-2</c:v>
                </c:pt>
                <c:pt idx="6">
                  <c:v>7.0921985815602835E-3</c:v>
                </c:pt>
                <c:pt idx="7">
                  <c:v>3.4883720930232558E-2</c:v>
                </c:pt>
                <c:pt idx="8">
                  <c:v>0</c:v>
                </c:pt>
                <c:pt idx="9">
                  <c:v>5.5555555555555558E-3</c:v>
                </c:pt>
                <c:pt idx="10">
                  <c:v>2.1276595744680851E-2</c:v>
                </c:pt>
                <c:pt idx="11">
                  <c:v>4.6511627906976744E-2</c:v>
                </c:pt>
                <c:pt idx="12">
                  <c:v>0</c:v>
                </c:pt>
                <c:pt idx="13">
                  <c:v>5.5555555555555558E-3</c:v>
                </c:pt>
                <c:pt idx="14">
                  <c:v>2.8368794326241134E-2</c:v>
                </c:pt>
                <c:pt idx="15">
                  <c:v>1.1627906976744186E-2</c:v>
                </c:pt>
                <c:pt idx="16">
                  <c:v>0</c:v>
                </c:pt>
                <c:pt idx="17">
                  <c:v>1.1111111111111112E-2</c:v>
                </c:pt>
                <c:pt idx="18">
                  <c:v>1.4184397163120567E-2</c:v>
                </c:pt>
                <c:pt idx="19">
                  <c:v>2.3255813953488372E-2</c:v>
                </c:pt>
                <c:pt idx="20">
                  <c:v>0</c:v>
                </c:pt>
                <c:pt idx="21">
                  <c:v>5.5555555555555558E-3</c:v>
                </c:pt>
                <c:pt idx="22">
                  <c:v>7.0921985815602835E-3</c:v>
                </c:pt>
                <c:pt idx="23">
                  <c:v>2.3255813953488372E-2</c:v>
                </c:pt>
                <c:pt idx="24">
                  <c:v>0</c:v>
                </c:pt>
                <c:pt idx="25">
                  <c:v>5.5555555555555558E-3</c:v>
                </c:pt>
                <c:pt idx="26">
                  <c:v>0</c:v>
                </c:pt>
                <c:pt idx="27">
                  <c:v>3.4883720930232558E-2</c:v>
                </c:pt>
                <c:pt idx="28">
                  <c:v>0</c:v>
                </c:pt>
                <c:pt idx="29">
                  <c:v>1.6666666666666666E-2</c:v>
                </c:pt>
                <c:pt idx="30">
                  <c:v>7.0921985815602835E-3</c:v>
                </c:pt>
                <c:pt idx="31">
                  <c:v>0</c:v>
                </c:pt>
                <c:pt idx="32">
                  <c:v>0</c:v>
                </c:pt>
                <c:pt idx="33">
                  <c:v>5.5555555555555558E-3</c:v>
                </c:pt>
                <c:pt idx="34">
                  <c:v>7.0921985815602835E-3</c:v>
                </c:pt>
                <c:pt idx="35">
                  <c:v>0</c:v>
                </c:pt>
                <c:pt idx="36">
                  <c:v>0</c:v>
                </c:pt>
                <c:pt idx="37">
                  <c:v>0</c:v>
                </c:pt>
                <c:pt idx="38">
                  <c:v>0</c:v>
                </c:pt>
                <c:pt idx="39">
                  <c:v>1.1627906976744186E-2</c:v>
                </c:pt>
              </c:numCache>
            </c:numRef>
          </c:val>
          <c:extLst>
            <c:ext xmlns:c16="http://schemas.microsoft.com/office/drawing/2014/chart" uri="{C3380CC4-5D6E-409C-BE32-E72D297353CC}">
              <c16:uniqueId val="{00000015-FD4A-41C8-9956-F260B0637378}"/>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'Q22B.現在重要な技術（従業員別）'!$R$47:$R$86</c:f>
              <c:strCache>
                <c:ptCount val="40"/>
                <c:pt idx="0">
                  <c:v>【 セーフティ及びセキュリティ技術 】          </c:v>
                </c:pt>
                <c:pt idx="1">
                  <c:v>20人以下（n=30）</c:v>
                </c:pt>
                <c:pt idx="2">
                  <c:v>21人以上100人以下（n=15）</c:v>
                </c:pt>
                <c:pt idx="3">
                  <c:v>101人以上（n=12）</c:v>
                </c:pt>
                <c:pt idx="4">
                  <c:v>【 アクチュエータ技術 】                </c:v>
                </c:pt>
                <c:pt idx="5">
                  <c:v>20人以下（n=12）</c:v>
                </c:pt>
                <c:pt idx="6">
                  <c:v>21人以上100人以下（n=8）</c:v>
                </c:pt>
                <c:pt idx="7">
                  <c:v>101人以上（n=5）</c:v>
                </c:pt>
                <c:pt idx="8">
                  <c:v>【 アジャイル開発技術 】                </c:v>
                </c:pt>
                <c:pt idx="9">
                  <c:v>20人以下（n=10）</c:v>
                </c:pt>
                <c:pt idx="10">
                  <c:v>21人以上100人以下（n=12）</c:v>
                </c:pt>
                <c:pt idx="11">
                  <c:v>101人以上（n=12）</c:v>
                </c:pt>
                <c:pt idx="12">
                  <c:v>【 他の製品・システムとの接続を想定した検証技術 】   </c:v>
                </c:pt>
                <c:pt idx="13">
                  <c:v>20人以下（n=20）</c:v>
                </c:pt>
                <c:pt idx="14">
                  <c:v>21人以上100人以下（n=17）</c:v>
                </c:pt>
                <c:pt idx="15">
                  <c:v>101人以上（n=5）</c:v>
                </c:pt>
                <c:pt idx="16">
                  <c:v>【 ヒューマンインタフェース技術 】           </c:v>
                </c:pt>
                <c:pt idx="17">
                  <c:v>20人以下（n=15）</c:v>
                </c:pt>
                <c:pt idx="18">
                  <c:v>21人以上100人以下（n=10）</c:v>
                </c:pt>
                <c:pt idx="19">
                  <c:v>101人以上（n=7）</c:v>
                </c:pt>
                <c:pt idx="20">
                  <c:v>【 エッジコンピューティング／フォグコンピューティング 】</c:v>
                </c:pt>
                <c:pt idx="21">
                  <c:v>20人以下（n=7）</c:v>
                </c:pt>
                <c:pt idx="22">
                  <c:v>21人以上100人以下（n=8）</c:v>
                </c:pt>
                <c:pt idx="23">
                  <c:v>101人以上（n=7）</c:v>
                </c:pt>
                <c:pt idx="24">
                  <c:v>【 現実融合技術 (VR、AR、MR、SR等） 】    </c:v>
                </c:pt>
                <c:pt idx="25">
                  <c:v>20人以下（n=9）</c:v>
                </c:pt>
                <c:pt idx="26">
                  <c:v>21人以上100人以下（n=3）</c:v>
                </c:pt>
                <c:pt idx="27">
                  <c:v>101人以上（n=9）</c:v>
                </c:pt>
                <c:pt idx="28">
                  <c:v>【 低遅延データ処理技術 】               </c:v>
                </c:pt>
                <c:pt idx="29">
                  <c:v>20人以下（n=5）</c:v>
                </c:pt>
                <c:pt idx="30">
                  <c:v>21人以上100人以下（n=3）</c:v>
                </c:pt>
                <c:pt idx="31">
                  <c:v>101人以上（n=0）</c:v>
                </c:pt>
                <c:pt idx="32">
                  <c:v>【 ブロックチェーン技術 】               </c:v>
                </c:pt>
                <c:pt idx="33">
                  <c:v>20人以下（n=2）</c:v>
                </c:pt>
                <c:pt idx="34">
                  <c:v>21人以上100人以下（n=3）</c:v>
                </c:pt>
                <c:pt idx="35">
                  <c:v>101人以上（n=1）</c:v>
                </c:pt>
                <c:pt idx="36">
                  <c:v>【 サーバ／ストレージ技術（管理・運用を含む） 】    </c:v>
                </c:pt>
                <c:pt idx="37">
                  <c:v>20人以下（n=23）</c:v>
                </c:pt>
                <c:pt idx="38">
                  <c:v>21人以上100人以下（n=12）</c:v>
                </c:pt>
                <c:pt idx="39">
                  <c:v>101人以上（n=8）</c:v>
                </c:pt>
              </c:strCache>
            </c:strRef>
          </c:cat>
          <c:val>
            <c:numRef>
              <c:f>'Q22B.現在重要な技術（従業員別）'!$T$47:$T$86</c:f>
              <c:numCache>
                <c:formatCode>0.0%</c:formatCode>
                <c:ptCount val="40"/>
                <c:pt idx="0">
                  <c:v>0</c:v>
                </c:pt>
                <c:pt idx="1">
                  <c:v>8.3333333333333329E-2</c:v>
                </c:pt>
                <c:pt idx="2">
                  <c:v>1.4184397163120567E-2</c:v>
                </c:pt>
                <c:pt idx="3">
                  <c:v>8.1395348837209308E-2</c:v>
                </c:pt>
                <c:pt idx="4">
                  <c:v>0</c:v>
                </c:pt>
                <c:pt idx="5">
                  <c:v>5.5555555555555558E-3</c:v>
                </c:pt>
                <c:pt idx="6">
                  <c:v>2.1276595744680851E-2</c:v>
                </c:pt>
                <c:pt idx="7">
                  <c:v>1.1627906976744186E-2</c:v>
                </c:pt>
                <c:pt idx="8">
                  <c:v>0</c:v>
                </c:pt>
                <c:pt idx="9">
                  <c:v>2.7777777777777776E-2</c:v>
                </c:pt>
                <c:pt idx="10">
                  <c:v>3.5460992907801421E-2</c:v>
                </c:pt>
                <c:pt idx="11">
                  <c:v>2.3255813953488372E-2</c:v>
                </c:pt>
                <c:pt idx="12">
                  <c:v>0</c:v>
                </c:pt>
                <c:pt idx="13">
                  <c:v>3.888888888888889E-2</c:v>
                </c:pt>
                <c:pt idx="14">
                  <c:v>2.1276595744680851E-2</c:v>
                </c:pt>
                <c:pt idx="15">
                  <c:v>2.3255813953488372E-2</c:v>
                </c:pt>
                <c:pt idx="16">
                  <c:v>0</c:v>
                </c:pt>
                <c:pt idx="17">
                  <c:v>3.3333333333333333E-2</c:v>
                </c:pt>
                <c:pt idx="18">
                  <c:v>1.4184397163120567E-2</c:v>
                </c:pt>
                <c:pt idx="19">
                  <c:v>4.6511627906976744E-2</c:v>
                </c:pt>
                <c:pt idx="20">
                  <c:v>0</c:v>
                </c:pt>
                <c:pt idx="21">
                  <c:v>2.7777777777777776E-2</c:v>
                </c:pt>
                <c:pt idx="22">
                  <c:v>2.8368794326241134E-2</c:v>
                </c:pt>
                <c:pt idx="23">
                  <c:v>3.4883720930232558E-2</c:v>
                </c:pt>
                <c:pt idx="24">
                  <c:v>0</c:v>
                </c:pt>
                <c:pt idx="25">
                  <c:v>4.4444444444444446E-2</c:v>
                </c:pt>
                <c:pt idx="26">
                  <c:v>7.0921985815602835E-3</c:v>
                </c:pt>
                <c:pt idx="27">
                  <c:v>2.3255813953488372E-2</c:v>
                </c:pt>
                <c:pt idx="28">
                  <c:v>0</c:v>
                </c:pt>
                <c:pt idx="29">
                  <c:v>0</c:v>
                </c:pt>
                <c:pt idx="30">
                  <c:v>7.0921985815602835E-3</c:v>
                </c:pt>
                <c:pt idx="31">
                  <c:v>0</c:v>
                </c:pt>
                <c:pt idx="32">
                  <c:v>0</c:v>
                </c:pt>
                <c:pt idx="33">
                  <c:v>0</c:v>
                </c:pt>
                <c:pt idx="34">
                  <c:v>7.0921985815602835E-3</c:v>
                </c:pt>
                <c:pt idx="35">
                  <c:v>1.1627906976744186E-2</c:v>
                </c:pt>
                <c:pt idx="36">
                  <c:v>0</c:v>
                </c:pt>
                <c:pt idx="37">
                  <c:v>5.5555555555555552E-2</c:v>
                </c:pt>
                <c:pt idx="38">
                  <c:v>4.9645390070921988E-2</c:v>
                </c:pt>
                <c:pt idx="39">
                  <c:v>2.3255813953488372E-2</c:v>
                </c:pt>
              </c:numCache>
            </c:numRef>
          </c:val>
          <c:extLst>
            <c:ext xmlns:c16="http://schemas.microsoft.com/office/drawing/2014/chart" uri="{C3380CC4-5D6E-409C-BE32-E72D297353CC}">
              <c16:uniqueId val="{00000031-FD4A-41C8-9956-F260B0637378}"/>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'Q22B.現在重要な技術（従業員別）'!$R$47:$R$86</c:f>
              <c:strCache>
                <c:ptCount val="40"/>
                <c:pt idx="0">
                  <c:v>【 セーフティ及びセキュリティ技術 】          </c:v>
                </c:pt>
                <c:pt idx="1">
                  <c:v>20人以下（n=30）</c:v>
                </c:pt>
                <c:pt idx="2">
                  <c:v>21人以上100人以下（n=15）</c:v>
                </c:pt>
                <c:pt idx="3">
                  <c:v>101人以上（n=12）</c:v>
                </c:pt>
                <c:pt idx="4">
                  <c:v>【 アクチュエータ技術 】                </c:v>
                </c:pt>
                <c:pt idx="5">
                  <c:v>20人以下（n=12）</c:v>
                </c:pt>
                <c:pt idx="6">
                  <c:v>21人以上100人以下（n=8）</c:v>
                </c:pt>
                <c:pt idx="7">
                  <c:v>101人以上（n=5）</c:v>
                </c:pt>
                <c:pt idx="8">
                  <c:v>【 アジャイル開発技術 】                </c:v>
                </c:pt>
                <c:pt idx="9">
                  <c:v>20人以下（n=10）</c:v>
                </c:pt>
                <c:pt idx="10">
                  <c:v>21人以上100人以下（n=12）</c:v>
                </c:pt>
                <c:pt idx="11">
                  <c:v>101人以上（n=12）</c:v>
                </c:pt>
                <c:pt idx="12">
                  <c:v>【 他の製品・システムとの接続を想定した検証技術 】   </c:v>
                </c:pt>
                <c:pt idx="13">
                  <c:v>20人以下（n=20）</c:v>
                </c:pt>
                <c:pt idx="14">
                  <c:v>21人以上100人以下（n=17）</c:v>
                </c:pt>
                <c:pt idx="15">
                  <c:v>101人以上（n=5）</c:v>
                </c:pt>
                <c:pt idx="16">
                  <c:v>【 ヒューマンインタフェース技術 】           </c:v>
                </c:pt>
                <c:pt idx="17">
                  <c:v>20人以下（n=15）</c:v>
                </c:pt>
                <c:pt idx="18">
                  <c:v>21人以上100人以下（n=10）</c:v>
                </c:pt>
                <c:pt idx="19">
                  <c:v>101人以上（n=7）</c:v>
                </c:pt>
                <c:pt idx="20">
                  <c:v>【 エッジコンピューティング／フォグコンピューティング 】</c:v>
                </c:pt>
                <c:pt idx="21">
                  <c:v>20人以下（n=7）</c:v>
                </c:pt>
                <c:pt idx="22">
                  <c:v>21人以上100人以下（n=8）</c:v>
                </c:pt>
                <c:pt idx="23">
                  <c:v>101人以上（n=7）</c:v>
                </c:pt>
                <c:pt idx="24">
                  <c:v>【 現実融合技術 (VR、AR、MR、SR等） 】    </c:v>
                </c:pt>
                <c:pt idx="25">
                  <c:v>20人以下（n=9）</c:v>
                </c:pt>
                <c:pt idx="26">
                  <c:v>21人以上100人以下（n=3）</c:v>
                </c:pt>
                <c:pt idx="27">
                  <c:v>101人以上（n=9）</c:v>
                </c:pt>
                <c:pt idx="28">
                  <c:v>【 低遅延データ処理技術 】               </c:v>
                </c:pt>
                <c:pt idx="29">
                  <c:v>20人以下（n=5）</c:v>
                </c:pt>
                <c:pt idx="30">
                  <c:v>21人以上100人以下（n=3）</c:v>
                </c:pt>
                <c:pt idx="31">
                  <c:v>101人以上（n=0）</c:v>
                </c:pt>
                <c:pt idx="32">
                  <c:v>【 ブロックチェーン技術 】               </c:v>
                </c:pt>
                <c:pt idx="33">
                  <c:v>20人以下（n=2）</c:v>
                </c:pt>
                <c:pt idx="34">
                  <c:v>21人以上100人以下（n=3）</c:v>
                </c:pt>
                <c:pt idx="35">
                  <c:v>101人以上（n=1）</c:v>
                </c:pt>
                <c:pt idx="36">
                  <c:v>【 サーバ／ストレージ技術（管理・運用を含む） 】    </c:v>
                </c:pt>
                <c:pt idx="37">
                  <c:v>20人以下（n=23）</c:v>
                </c:pt>
                <c:pt idx="38">
                  <c:v>21人以上100人以下（n=12）</c:v>
                </c:pt>
                <c:pt idx="39">
                  <c:v>101人以上（n=8）</c:v>
                </c:pt>
              </c:strCache>
            </c:strRef>
          </c:cat>
          <c:val>
            <c:numRef>
              <c:f>'Q22B.現在重要な技術（従業員別）'!$U$47:$U$86</c:f>
              <c:numCache>
                <c:formatCode>0.0%</c:formatCode>
                <c:ptCount val="40"/>
                <c:pt idx="0">
                  <c:v>0</c:v>
                </c:pt>
                <c:pt idx="1">
                  <c:v>0.05</c:v>
                </c:pt>
                <c:pt idx="2">
                  <c:v>6.3829787234042548E-2</c:v>
                </c:pt>
                <c:pt idx="3">
                  <c:v>4.6511627906976744E-2</c:v>
                </c:pt>
                <c:pt idx="4">
                  <c:v>0</c:v>
                </c:pt>
                <c:pt idx="5">
                  <c:v>3.3333333333333333E-2</c:v>
                </c:pt>
                <c:pt idx="6">
                  <c:v>2.8368794326241134E-2</c:v>
                </c:pt>
                <c:pt idx="7">
                  <c:v>1.1627906976744186E-2</c:v>
                </c:pt>
                <c:pt idx="8">
                  <c:v>0</c:v>
                </c:pt>
                <c:pt idx="9">
                  <c:v>2.2222222222222223E-2</c:v>
                </c:pt>
                <c:pt idx="10">
                  <c:v>2.8368794326241134E-2</c:v>
                </c:pt>
                <c:pt idx="11">
                  <c:v>6.9767441860465115E-2</c:v>
                </c:pt>
                <c:pt idx="12">
                  <c:v>0</c:v>
                </c:pt>
                <c:pt idx="13">
                  <c:v>6.6666666666666666E-2</c:v>
                </c:pt>
                <c:pt idx="14">
                  <c:v>7.0921985815602842E-2</c:v>
                </c:pt>
                <c:pt idx="15">
                  <c:v>2.3255813953488372E-2</c:v>
                </c:pt>
                <c:pt idx="16">
                  <c:v>0</c:v>
                </c:pt>
                <c:pt idx="17">
                  <c:v>3.888888888888889E-2</c:v>
                </c:pt>
                <c:pt idx="18">
                  <c:v>4.2553191489361701E-2</c:v>
                </c:pt>
                <c:pt idx="19">
                  <c:v>1.1627906976744186E-2</c:v>
                </c:pt>
                <c:pt idx="20">
                  <c:v>0</c:v>
                </c:pt>
                <c:pt idx="21">
                  <c:v>5.5555555555555558E-3</c:v>
                </c:pt>
                <c:pt idx="22">
                  <c:v>2.1276595744680851E-2</c:v>
                </c:pt>
                <c:pt idx="23">
                  <c:v>2.3255813953488372E-2</c:v>
                </c:pt>
                <c:pt idx="24">
                  <c:v>0</c:v>
                </c:pt>
                <c:pt idx="25">
                  <c:v>0</c:v>
                </c:pt>
                <c:pt idx="26">
                  <c:v>1.4184397163120567E-2</c:v>
                </c:pt>
                <c:pt idx="27">
                  <c:v>4.6511627906976744E-2</c:v>
                </c:pt>
                <c:pt idx="28">
                  <c:v>0</c:v>
                </c:pt>
                <c:pt idx="29">
                  <c:v>1.1111111111111112E-2</c:v>
                </c:pt>
                <c:pt idx="30">
                  <c:v>7.0921985815602835E-3</c:v>
                </c:pt>
                <c:pt idx="31">
                  <c:v>0</c:v>
                </c:pt>
                <c:pt idx="32">
                  <c:v>0</c:v>
                </c:pt>
                <c:pt idx="33">
                  <c:v>5.5555555555555558E-3</c:v>
                </c:pt>
                <c:pt idx="34">
                  <c:v>7.0921985815602835E-3</c:v>
                </c:pt>
                <c:pt idx="35">
                  <c:v>0</c:v>
                </c:pt>
                <c:pt idx="36">
                  <c:v>0</c:v>
                </c:pt>
                <c:pt idx="37">
                  <c:v>7.2222222222222215E-2</c:v>
                </c:pt>
                <c:pt idx="38">
                  <c:v>3.5460992907801421E-2</c:v>
                </c:pt>
                <c:pt idx="39">
                  <c:v>5.8139534883720929E-2</c:v>
                </c:pt>
              </c:numCache>
            </c:numRef>
          </c:val>
          <c:extLst>
            <c:ext xmlns:c16="http://schemas.microsoft.com/office/drawing/2014/chart" uri="{C3380CC4-5D6E-409C-BE32-E72D297353CC}">
              <c16:uniqueId val="{00000047-FD4A-41C8-9956-F260B063737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20人以下（n=40）</c:v>
                </c:pt>
                <c:pt idx="2">
                  <c:v>21人以上100人以下（n=30）</c:v>
                </c:pt>
                <c:pt idx="3">
                  <c:v>101人以上（n=10）</c:v>
                </c:pt>
                <c:pt idx="4">
                  <c:v>【 AI（機械学習、ディープラーニング等）技術 】    </c:v>
                </c:pt>
                <c:pt idx="5">
                  <c:v>20人以下（n=31）</c:v>
                </c:pt>
                <c:pt idx="6">
                  <c:v>21人以上100人以下（n=24）</c:v>
                </c:pt>
                <c:pt idx="7">
                  <c:v>101人以上（n=13）</c:v>
                </c:pt>
                <c:pt idx="8">
                  <c:v>【 無線通信・ネットワーク技術 】            </c:v>
                </c:pt>
                <c:pt idx="9">
                  <c:v>20人以下（n=30）</c:v>
                </c:pt>
                <c:pt idx="10">
                  <c:v>21人以上100人以下（n=27）</c:v>
                </c:pt>
                <c:pt idx="11">
                  <c:v>101人以上（n=9）</c:v>
                </c:pt>
                <c:pt idx="12">
                  <c:v>【 デバイス技術 】                   </c:v>
                </c:pt>
                <c:pt idx="13">
                  <c:v>20人以下（n=22）</c:v>
                </c:pt>
                <c:pt idx="14">
                  <c:v>21人以上100人以下（n=15）</c:v>
                </c:pt>
                <c:pt idx="15">
                  <c:v>101人以上（n=7）</c:v>
                </c:pt>
                <c:pt idx="16">
                  <c:v>【 IoTシステム構築技術 】              </c:v>
                </c:pt>
                <c:pt idx="17">
                  <c:v>20人以下（n=26）</c:v>
                </c:pt>
                <c:pt idx="18">
                  <c:v>21人以上100人以下（n=33）</c:v>
                </c:pt>
                <c:pt idx="19">
                  <c:v>101人以上（n=14）</c:v>
                </c:pt>
                <c:pt idx="20">
                  <c:v>【 画像・音声認識技術／合成技術 】           </c:v>
                </c:pt>
                <c:pt idx="21">
                  <c:v>20人以下（n=14）</c:v>
                </c:pt>
                <c:pt idx="22">
                  <c:v>21人以上100人以下（n=18）</c:v>
                </c:pt>
                <c:pt idx="23">
                  <c:v>101人以上（n=7）</c:v>
                </c:pt>
                <c:pt idx="24">
                  <c:v>【 センサ技術 】                    </c:v>
                </c:pt>
                <c:pt idx="25">
                  <c:v>20人以下（n=13）</c:v>
                </c:pt>
                <c:pt idx="26">
                  <c:v>21人以上100人以下（n=13）</c:v>
                </c:pt>
                <c:pt idx="27">
                  <c:v>101人以上（n=7）</c:v>
                </c:pt>
                <c:pt idx="28">
                  <c:v>【 リアルタイム制御技術（ロボット技術） 】       </c:v>
                </c:pt>
                <c:pt idx="29">
                  <c:v>20人以下（n=17）</c:v>
                </c:pt>
                <c:pt idx="30">
                  <c:v>21人以上100人以下（n=11）</c:v>
                </c:pt>
                <c:pt idx="31">
                  <c:v>101人以上（n=4）</c:v>
                </c:pt>
                <c:pt idx="32">
                  <c:v>【 サーバ／ストレージ技術（管理・運用を含む） 】    </c:v>
                </c:pt>
                <c:pt idx="33">
                  <c:v>20人以下（n=16）</c:v>
                </c:pt>
                <c:pt idx="34">
                  <c:v>21人以上100人以下（n=13）</c:v>
                </c:pt>
                <c:pt idx="35">
                  <c:v>101人以上（n=6）</c:v>
                </c:pt>
                <c:pt idx="36">
                  <c:v>【 現実融合技術 (VR、AR、MR、SR等） 】    </c:v>
                </c:pt>
                <c:pt idx="37">
                  <c:v>20人以下（n=6）</c:v>
                </c:pt>
                <c:pt idx="38">
                  <c:v>21人以上100人以下（n=8）</c:v>
                </c:pt>
                <c:pt idx="39">
                  <c:v>101人以上（n=1）</c:v>
                </c:pt>
              </c:strCache>
            </c:strRef>
          </c:cat>
          <c:val>
            <c:numRef>
              <c:f>'Q22B.現在重要な技術（従業員別）'!$S$7:$S$46</c:f>
              <c:numCache>
                <c:formatCode>0.0%</c:formatCode>
                <c:ptCount val="40"/>
                <c:pt idx="0" formatCode="General">
                  <c:v>0</c:v>
                </c:pt>
                <c:pt idx="1">
                  <c:v>0.14399999999999999</c:v>
                </c:pt>
                <c:pt idx="2">
                  <c:v>0.14000000000000001</c:v>
                </c:pt>
                <c:pt idx="3">
                  <c:v>0.15</c:v>
                </c:pt>
                <c:pt idx="4" formatCode="General">
                  <c:v>0</c:v>
                </c:pt>
                <c:pt idx="5">
                  <c:v>0.104</c:v>
                </c:pt>
                <c:pt idx="6">
                  <c:v>0.12</c:v>
                </c:pt>
                <c:pt idx="7">
                  <c:v>0.1</c:v>
                </c:pt>
                <c:pt idx="8" formatCode="General">
                  <c:v>0</c:v>
                </c:pt>
                <c:pt idx="9">
                  <c:v>0.112</c:v>
                </c:pt>
                <c:pt idx="10">
                  <c:v>0.11</c:v>
                </c:pt>
                <c:pt idx="11">
                  <c:v>0.1</c:v>
                </c:pt>
                <c:pt idx="12" formatCode="General">
                  <c:v>0</c:v>
                </c:pt>
                <c:pt idx="13">
                  <c:v>0.12</c:v>
                </c:pt>
                <c:pt idx="14">
                  <c:v>0.08</c:v>
                </c:pt>
                <c:pt idx="15">
                  <c:v>0.125</c:v>
                </c:pt>
                <c:pt idx="16" formatCode="General">
                  <c:v>0</c:v>
                </c:pt>
                <c:pt idx="17">
                  <c:v>4.8000000000000001E-2</c:v>
                </c:pt>
                <c:pt idx="18">
                  <c:v>0.15</c:v>
                </c:pt>
                <c:pt idx="19">
                  <c:v>7.4999999999999997E-2</c:v>
                </c:pt>
                <c:pt idx="20" formatCode="General">
                  <c:v>0</c:v>
                </c:pt>
                <c:pt idx="21">
                  <c:v>0.08</c:v>
                </c:pt>
                <c:pt idx="22">
                  <c:v>0.05</c:v>
                </c:pt>
                <c:pt idx="23">
                  <c:v>7.4999999999999997E-2</c:v>
                </c:pt>
                <c:pt idx="24" formatCode="General">
                  <c:v>0</c:v>
                </c:pt>
                <c:pt idx="25">
                  <c:v>0.04</c:v>
                </c:pt>
                <c:pt idx="26">
                  <c:v>7.0000000000000007E-2</c:v>
                </c:pt>
                <c:pt idx="27">
                  <c:v>0.05</c:v>
                </c:pt>
                <c:pt idx="28" formatCode="General">
                  <c:v>0</c:v>
                </c:pt>
                <c:pt idx="29">
                  <c:v>6.4000000000000001E-2</c:v>
                </c:pt>
                <c:pt idx="30">
                  <c:v>0.02</c:v>
                </c:pt>
                <c:pt idx="31">
                  <c:v>7.4999999999999997E-2</c:v>
                </c:pt>
                <c:pt idx="32" formatCode="General">
                  <c:v>0</c:v>
                </c:pt>
                <c:pt idx="33">
                  <c:v>1.6E-2</c:v>
                </c:pt>
                <c:pt idx="34">
                  <c:v>0.06</c:v>
                </c:pt>
                <c:pt idx="35">
                  <c:v>0.05</c:v>
                </c:pt>
                <c:pt idx="36" formatCode="General">
                  <c:v>0</c:v>
                </c:pt>
                <c:pt idx="37">
                  <c:v>3.2000000000000001E-2</c:v>
                </c:pt>
                <c:pt idx="38">
                  <c:v>0.04</c:v>
                </c:pt>
                <c:pt idx="39">
                  <c:v>0</c:v>
                </c:pt>
              </c:numCache>
            </c:numRef>
          </c:val>
          <c:extLst>
            <c:ext xmlns:c16="http://schemas.microsoft.com/office/drawing/2014/chart" uri="{C3380CC4-5D6E-409C-BE32-E72D297353CC}">
              <c16:uniqueId val="{00000015-A172-48DF-8362-3B098EA1224E}"/>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'Q22B.現在重要な技術（従業員別）'!$R$7:$R$46</c:f>
              <c:strCache>
                <c:ptCount val="40"/>
                <c:pt idx="0">
                  <c:v>【 システムズエンジニアリング技術 】          </c:v>
                </c:pt>
                <c:pt idx="1">
                  <c:v>20人以下（n=40）</c:v>
                </c:pt>
                <c:pt idx="2">
                  <c:v>21人以上100人以下（n=30）</c:v>
                </c:pt>
                <c:pt idx="3">
                  <c:v>101人以上（n=10）</c:v>
                </c:pt>
                <c:pt idx="4">
                  <c:v>【 AI（機械学習、ディープラーニング等）技術 】    </c:v>
                </c:pt>
                <c:pt idx="5">
                  <c:v>20人以下（n=31）</c:v>
                </c:pt>
                <c:pt idx="6">
                  <c:v>21人以上100人以下（n=24）</c:v>
                </c:pt>
                <c:pt idx="7">
                  <c:v>101人以上（n=13）</c:v>
                </c:pt>
                <c:pt idx="8">
                  <c:v>【 無線通信・ネットワーク技術 】            </c:v>
                </c:pt>
                <c:pt idx="9">
                  <c:v>20人以下（n=30）</c:v>
                </c:pt>
                <c:pt idx="10">
                  <c:v>21人以上100人以下（n=27）</c:v>
                </c:pt>
                <c:pt idx="11">
                  <c:v>101人以上（n=9）</c:v>
                </c:pt>
                <c:pt idx="12">
                  <c:v>【 デバイス技術 】                   </c:v>
                </c:pt>
                <c:pt idx="13">
                  <c:v>20人以下（n=22）</c:v>
                </c:pt>
                <c:pt idx="14">
                  <c:v>21人以上100人以下（n=15）</c:v>
                </c:pt>
                <c:pt idx="15">
                  <c:v>101人以上（n=7）</c:v>
                </c:pt>
                <c:pt idx="16">
                  <c:v>【 IoTシステム構築技術 】              </c:v>
                </c:pt>
                <c:pt idx="17">
                  <c:v>20人以下（n=26）</c:v>
                </c:pt>
                <c:pt idx="18">
                  <c:v>21人以上100人以下（n=33）</c:v>
                </c:pt>
                <c:pt idx="19">
                  <c:v>101人以上（n=14）</c:v>
                </c:pt>
                <c:pt idx="20">
                  <c:v>【 画像・音声認識技術／合成技術 】           </c:v>
                </c:pt>
                <c:pt idx="21">
                  <c:v>20人以下（n=14）</c:v>
                </c:pt>
                <c:pt idx="22">
                  <c:v>21人以上100人以下（n=18）</c:v>
                </c:pt>
                <c:pt idx="23">
                  <c:v>101人以上（n=7）</c:v>
                </c:pt>
                <c:pt idx="24">
                  <c:v>【 センサ技術 】                    </c:v>
                </c:pt>
                <c:pt idx="25">
                  <c:v>20人以下（n=13）</c:v>
                </c:pt>
                <c:pt idx="26">
                  <c:v>21人以上100人以下（n=13）</c:v>
                </c:pt>
                <c:pt idx="27">
                  <c:v>101人以上（n=7）</c:v>
                </c:pt>
                <c:pt idx="28">
                  <c:v>【 リアルタイム制御技術（ロボット技術） 】       </c:v>
                </c:pt>
                <c:pt idx="29">
                  <c:v>20人以下（n=17）</c:v>
                </c:pt>
                <c:pt idx="30">
                  <c:v>21人以上100人以下（n=11）</c:v>
                </c:pt>
                <c:pt idx="31">
                  <c:v>101人以上（n=4）</c:v>
                </c:pt>
                <c:pt idx="32">
                  <c:v>【 サーバ／ストレージ技術（管理・運用を含む） 】    </c:v>
                </c:pt>
                <c:pt idx="33">
                  <c:v>20人以下（n=16）</c:v>
                </c:pt>
                <c:pt idx="34">
                  <c:v>21人以上100人以下（n=13）</c:v>
                </c:pt>
                <c:pt idx="35">
                  <c:v>101人以上（n=6）</c:v>
                </c:pt>
                <c:pt idx="36">
                  <c:v>【 現実融合技術 (VR、AR、MR、SR等） 】    </c:v>
                </c:pt>
                <c:pt idx="37">
                  <c:v>20人以下（n=6）</c:v>
                </c:pt>
                <c:pt idx="38">
                  <c:v>21人以上100人以下（n=8）</c:v>
                </c:pt>
                <c:pt idx="39">
                  <c:v>101人以上（n=1）</c:v>
                </c:pt>
              </c:strCache>
            </c:strRef>
          </c:cat>
          <c:val>
            <c:numRef>
              <c:f>'Q22B.現在重要な技術（従業員別）'!$T$7:$T$46</c:f>
              <c:numCache>
                <c:formatCode>0.0%</c:formatCode>
                <c:ptCount val="40"/>
                <c:pt idx="0" formatCode="General">
                  <c:v>0</c:v>
                </c:pt>
                <c:pt idx="1">
                  <c:v>0.08</c:v>
                </c:pt>
                <c:pt idx="2">
                  <c:v>0.08</c:v>
                </c:pt>
                <c:pt idx="3">
                  <c:v>2.5000000000000001E-2</c:v>
                </c:pt>
                <c:pt idx="4" formatCode="General">
                  <c:v>0</c:v>
                </c:pt>
                <c:pt idx="5">
                  <c:v>7.1999999999999995E-2</c:v>
                </c:pt>
                <c:pt idx="6">
                  <c:v>0.08</c:v>
                </c:pt>
                <c:pt idx="7">
                  <c:v>0.125</c:v>
                </c:pt>
                <c:pt idx="8" formatCode="General">
                  <c:v>0</c:v>
                </c:pt>
                <c:pt idx="9">
                  <c:v>0.08</c:v>
                </c:pt>
                <c:pt idx="10">
                  <c:v>0.1</c:v>
                </c:pt>
                <c:pt idx="11">
                  <c:v>0.05</c:v>
                </c:pt>
                <c:pt idx="12" formatCode="General">
                  <c:v>0</c:v>
                </c:pt>
                <c:pt idx="13">
                  <c:v>3.2000000000000001E-2</c:v>
                </c:pt>
                <c:pt idx="14">
                  <c:v>0.04</c:v>
                </c:pt>
                <c:pt idx="15">
                  <c:v>2.5000000000000001E-2</c:v>
                </c:pt>
                <c:pt idx="16" formatCode="General">
                  <c:v>0</c:v>
                </c:pt>
                <c:pt idx="17">
                  <c:v>9.6000000000000002E-2</c:v>
                </c:pt>
                <c:pt idx="18">
                  <c:v>0.1</c:v>
                </c:pt>
                <c:pt idx="19">
                  <c:v>0.15</c:v>
                </c:pt>
                <c:pt idx="20" formatCode="General">
                  <c:v>0</c:v>
                </c:pt>
                <c:pt idx="21">
                  <c:v>1.6E-2</c:v>
                </c:pt>
                <c:pt idx="22">
                  <c:v>0.08</c:v>
                </c:pt>
                <c:pt idx="23">
                  <c:v>2.5000000000000001E-2</c:v>
                </c:pt>
                <c:pt idx="24" formatCode="General">
                  <c:v>0</c:v>
                </c:pt>
                <c:pt idx="25">
                  <c:v>4.8000000000000001E-2</c:v>
                </c:pt>
                <c:pt idx="26">
                  <c:v>0.03</c:v>
                </c:pt>
                <c:pt idx="27">
                  <c:v>0.125</c:v>
                </c:pt>
                <c:pt idx="28" formatCode="General">
                  <c:v>0</c:v>
                </c:pt>
                <c:pt idx="29">
                  <c:v>4.8000000000000001E-2</c:v>
                </c:pt>
                <c:pt idx="30">
                  <c:v>0.06</c:v>
                </c:pt>
                <c:pt idx="31">
                  <c:v>2.5000000000000001E-2</c:v>
                </c:pt>
                <c:pt idx="32" formatCode="General">
                  <c:v>0</c:v>
                </c:pt>
                <c:pt idx="33">
                  <c:v>0.08</c:v>
                </c:pt>
                <c:pt idx="34">
                  <c:v>0.05</c:v>
                </c:pt>
                <c:pt idx="35">
                  <c:v>7.4999999999999997E-2</c:v>
                </c:pt>
                <c:pt idx="36" formatCode="General">
                  <c:v>0</c:v>
                </c:pt>
                <c:pt idx="37">
                  <c:v>1.6E-2</c:v>
                </c:pt>
                <c:pt idx="38">
                  <c:v>0.01</c:v>
                </c:pt>
                <c:pt idx="39">
                  <c:v>2.5000000000000001E-2</c:v>
                </c:pt>
              </c:numCache>
            </c:numRef>
          </c:val>
          <c:extLst>
            <c:ext xmlns:c16="http://schemas.microsoft.com/office/drawing/2014/chart" uri="{C3380CC4-5D6E-409C-BE32-E72D297353CC}">
              <c16:uniqueId val="{00000031-A172-48DF-8362-3B098EA1224E}"/>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'Q22B.現在重要な技術（従業員別）'!$R$7:$R$46</c:f>
              <c:strCache>
                <c:ptCount val="40"/>
                <c:pt idx="0">
                  <c:v>【 システムズエンジニアリング技術 】          </c:v>
                </c:pt>
                <c:pt idx="1">
                  <c:v>20人以下（n=40）</c:v>
                </c:pt>
                <c:pt idx="2">
                  <c:v>21人以上100人以下（n=30）</c:v>
                </c:pt>
                <c:pt idx="3">
                  <c:v>101人以上（n=10）</c:v>
                </c:pt>
                <c:pt idx="4">
                  <c:v>【 AI（機械学習、ディープラーニング等）技術 】    </c:v>
                </c:pt>
                <c:pt idx="5">
                  <c:v>20人以下（n=31）</c:v>
                </c:pt>
                <c:pt idx="6">
                  <c:v>21人以上100人以下（n=24）</c:v>
                </c:pt>
                <c:pt idx="7">
                  <c:v>101人以上（n=13）</c:v>
                </c:pt>
                <c:pt idx="8">
                  <c:v>【 無線通信・ネットワーク技術 】            </c:v>
                </c:pt>
                <c:pt idx="9">
                  <c:v>20人以下（n=30）</c:v>
                </c:pt>
                <c:pt idx="10">
                  <c:v>21人以上100人以下（n=27）</c:v>
                </c:pt>
                <c:pt idx="11">
                  <c:v>101人以上（n=9）</c:v>
                </c:pt>
                <c:pt idx="12">
                  <c:v>【 デバイス技術 】                   </c:v>
                </c:pt>
                <c:pt idx="13">
                  <c:v>20人以下（n=22）</c:v>
                </c:pt>
                <c:pt idx="14">
                  <c:v>21人以上100人以下（n=15）</c:v>
                </c:pt>
                <c:pt idx="15">
                  <c:v>101人以上（n=7）</c:v>
                </c:pt>
                <c:pt idx="16">
                  <c:v>【 IoTシステム構築技術 】              </c:v>
                </c:pt>
                <c:pt idx="17">
                  <c:v>20人以下（n=26）</c:v>
                </c:pt>
                <c:pt idx="18">
                  <c:v>21人以上100人以下（n=33）</c:v>
                </c:pt>
                <c:pt idx="19">
                  <c:v>101人以上（n=14）</c:v>
                </c:pt>
                <c:pt idx="20">
                  <c:v>【 画像・音声認識技術／合成技術 】           </c:v>
                </c:pt>
                <c:pt idx="21">
                  <c:v>20人以下（n=14）</c:v>
                </c:pt>
                <c:pt idx="22">
                  <c:v>21人以上100人以下（n=18）</c:v>
                </c:pt>
                <c:pt idx="23">
                  <c:v>101人以上（n=7）</c:v>
                </c:pt>
                <c:pt idx="24">
                  <c:v>【 センサ技術 】                    </c:v>
                </c:pt>
                <c:pt idx="25">
                  <c:v>20人以下（n=13）</c:v>
                </c:pt>
                <c:pt idx="26">
                  <c:v>21人以上100人以下（n=13）</c:v>
                </c:pt>
                <c:pt idx="27">
                  <c:v>101人以上（n=7）</c:v>
                </c:pt>
                <c:pt idx="28">
                  <c:v>【 リアルタイム制御技術（ロボット技術） 】       </c:v>
                </c:pt>
                <c:pt idx="29">
                  <c:v>20人以下（n=17）</c:v>
                </c:pt>
                <c:pt idx="30">
                  <c:v>21人以上100人以下（n=11）</c:v>
                </c:pt>
                <c:pt idx="31">
                  <c:v>101人以上（n=4）</c:v>
                </c:pt>
                <c:pt idx="32">
                  <c:v>【 サーバ／ストレージ技術（管理・運用を含む） 】    </c:v>
                </c:pt>
                <c:pt idx="33">
                  <c:v>20人以下（n=16）</c:v>
                </c:pt>
                <c:pt idx="34">
                  <c:v>21人以上100人以下（n=13）</c:v>
                </c:pt>
                <c:pt idx="35">
                  <c:v>101人以上（n=6）</c:v>
                </c:pt>
                <c:pt idx="36">
                  <c:v>【 現実融合技術 (VR、AR、MR、SR等） 】    </c:v>
                </c:pt>
                <c:pt idx="37">
                  <c:v>20人以下（n=6）</c:v>
                </c:pt>
                <c:pt idx="38">
                  <c:v>21人以上100人以下（n=8）</c:v>
                </c:pt>
                <c:pt idx="39">
                  <c:v>101人以上（n=1）</c:v>
                </c:pt>
              </c:strCache>
            </c:strRef>
          </c:cat>
          <c:val>
            <c:numRef>
              <c:f>'Q22B.現在重要な技術（従業員別）'!$U$7:$U$46</c:f>
              <c:numCache>
                <c:formatCode>0.0%</c:formatCode>
                <c:ptCount val="40"/>
                <c:pt idx="0" formatCode="General">
                  <c:v>0</c:v>
                </c:pt>
                <c:pt idx="1">
                  <c:v>9.6000000000000002E-2</c:v>
                </c:pt>
                <c:pt idx="2">
                  <c:v>0.08</c:v>
                </c:pt>
                <c:pt idx="3">
                  <c:v>7.4999999999999997E-2</c:v>
                </c:pt>
                <c:pt idx="4" formatCode="General">
                  <c:v>0</c:v>
                </c:pt>
                <c:pt idx="5">
                  <c:v>7.1999999999999995E-2</c:v>
                </c:pt>
                <c:pt idx="6">
                  <c:v>0.04</c:v>
                </c:pt>
                <c:pt idx="7">
                  <c:v>0.1</c:v>
                </c:pt>
                <c:pt idx="8" formatCode="General">
                  <c:v>0</c:v>
                </c:pt>
                <c:pt idx="9">
                  <c:v>4.8000000000000001E-2</c:v>
                </c:pt>
                <c:pt idx="10">
                  <c:v>0.06</c:v>
                </c:pt>
                <c:pt idx="11">
                  <c:v>7.4999999999999997E-2</c:v>
                </c:pt>
                <c:pt idx="12" formatCode="General">
                  <c:v>0</c:v>
                </c:pt>
                <c:pt idx="13">
                  <c:v>2.4E-2</c:v>
                </c:pt>
                <c:pt idx="14">
                  <c:v>0.03</c:v>
                </c:pt>
                <c:pt idx="15">
                  <c:v>2.5000000000000001E-2</c:v>
                </c:pt>
                <c:pt idx="16" formatCode="General">
                  <c:v>0</c:v>
                </c:pt>
                <c:pt idx="17">
                  <c:v>6.4000000000000001E-2</c:v>
                </c:pt>
                <c:pt idx="18">
                  <c:v>0.08</c:v>
                </c:pt>
                <c:pt idx="19">
                  <c:v>0.125</c:v>
                </c:pt>
                <c:pt idx="20" formatCode="General">
                  <c:v>0</c:v>
                </c:pt>
                <c:pt idx="21">
                  <c:v>1.6E-2</c:v>
                </c:pt>
                <c:pt idx="22">
                  <c:v>0.05</c:v>
                </c:pt>
                <c:pt idx="23">
                  <c:v>7.4999999999999997E-2</c:v>
                </c:pt>
                <c:pt idx="24" formatCode="General">
                  <c:v>0</c:v>
                </c:pt>
                <c:pt idx="25">
                  <c:v>1.6E-2</c:v>
                </c:pt>
                <c:pt idx="26">
                  <c:v>0.03</c:v>
                </c:pt>
                <c:pt idx="27">
                  <c:v>0</c:v>
                </c:pt>
                <c:pt idx="28" formatCode="General">
                  <c:v>0</c:v>
                </c:pt>
                <c:pt idx="29">
                  <c:v>2.4E-2</c:v>
                </c:pt>
                <c:pt idx="30">
                  <c:v>0.03</c:v>
                </c:pt>
                <c:pt idx="31">
                  <c:v>0</c:v>
                </c:pt>
                <c:pt idx="32" formatCode="General">
                  <c:v>0</c:v>
                </c:pt>
                <c:pt idx="33">
                  <c:v>3.2000000000000001E-2</c:v>
                </c:pt>
                <c:pt idx="34">
                  <c:v>0.02</c:v>
                </c:pt>
                <c:pt idx="35">
                  <c:v>2.5000000000000001E-2</c:v>
                </c:pt>
                <c:pt idx="36" formatCode="General">
                  <c:v>0</c:v>
                </c:pt>
                <c:pt idx="37">
                  <c:v>0</c:v>
                </c:pt>
                <c:pt idx="38">
                  <c:v>0.03</c:v>
                </c:pt>
                <c:pt idx="39">
                  <c:v>0</c:v>
                </c:pt>
              </c:numCache>
            </c:numRef>
          </c:val>
          <c:extLst>
            <c:ext xmlns:c16="http://schemas.microsoft.com/office/drawing/2014/chart" uri="{C3380CC4-5D6E-409C-BE32-E72D297353CC}">
              <c16:uniqueId val="{00000046-A172-48DF-8362-3B098EA1224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'Q2ｰ1.立場(位置づけ別)'!$H$5</c:f>
              <c:strCache>
                <c:ptCount val="1"/>
                <c:pt idx="0">
                  <c:v>会社全体</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'Q2ｰ1.立場(位置づけ別)'!$G$6:$G$10</c:f>
              <c:strCache>
                <c:ptCount val="5"/>
                <c:pt idx="0">
                  <c:v>A.ユーザー企業（N=376）</c:v>
                </c:pt>
                <c:pt idx="1">
                  <c:v>B.メーカー企業（N=418）</c:v>
                </c:pt>
                <c:pt idx="2">
                  <c:v>C.サブシステム提供企業（N=271）</c:v>
                </c:pt>
                <c:pt idx="3">
                  <c:v>D.サービス提供企業（N=269）</c:v>
                </c:pt>
                <c:pt idx="4">
                  <c:v>E.その他（N=195）</c:v>
                </c:pt>
              </c:strCache>
            </c:strRef>
          </c:cat>
          <c:val>
            <c:numRef>
              <c:f>'Q2ｰ1.立場(位置づけ別)'!$H$6:$H$10</c:f>
              <c:numCache>
                <c:formatCode>0.0%</c:formatCode>
                <c:ptCount val="5"/>
                <c:pt idx="0">
                  <c:v>0.92021276595744683</c:v>
                </c:pt>
                <c:pt idx="1">
                  <c:v>0.88516746411483249</c:v>
                </c:pt>
                <c:pt idx="2">
                  <c:v>0.90405904059040587</c:v>
                </c:pt>
                <c:pt idx="3">
                  <c:v>0.89219330855018586</c:v>
                </c:pt>
                <c:pt idx="4">
                  <c:v>0.91794871794871791</c:v>
                </c:pt>
              </c:numCache>
            </c:numRef>
          </c:val>
          <c:extLst>
            <c:ext xmlns:c16="http://schemas.microsoft.com/office/drawing/2014/chart" uri="{C3380CC4-5D6E-409C-BE32-E72D297353CC}">
              <c16:uniqueId val="{00000000-D4FA-45D3-A6C4-80E15AD9E5B7}"/>
            </c:ext>
          </c:extLst>
        </c:ser>
        <c:ser>
          <c:idx val="2"/>
          <c:order val="1"/>
          <c:tx>
            <c:strRef>
              <c:f>'Q2ｰ1.立場(位置づけ別)'!$I$5</c:f>
              <c:strCache>
                <c:ptCount val="1"/>
                <c:pt idx="0">
                  <c:v>事業部門全体</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'Q2ｰ1.立場(位置づけ別)'!$G$6:$G$10</c:f>
              <c:strCache>
                <c:ptCount val="5"/>
                <c:pt idx="0">
                  <c:v>A.ユーザー企業（N=376）</c:v>
                </c:pt>
                <c:pt idx="1">
                  <c:v>B.メーカー企業（N=418）</c:v>
                </c:pt>
                <c:pt idx="2">
                  <c:v>C.サブシステム提供企業（N=271）</c:v>
                </c:pt>
                <c:pt idx="3">
                  <c:v>D.サービス提供企業（N=269）</c:v>
                </c:pt>
                <c:pt idx="4">
                  <c:v>E.その他（N=195）</c:v>
                </c:pt>
              </c:strCache>
            </c:strRef>
          </c:cat>
          <c:val>
            <c:numRef>
              <c:f>'Q2ｰ1.立場(位置づけ別)'!$I$6:$I$10</c:f>
              <c:numCache>
                <c:formatCode>0.0%</c:formatCode>
                <c:ptCount val="5"/>
                <c:pt idx="0">
                  <c:v>7.9787234042553196E-2</c:v>
                </c:pt>
                <c:pt idx="1">
                  <c:v>0.11483253588516747</c:v>
                </c:pt>
                <c:pt idx="2">
                  <c:v>9.5940959409594101E-2</c:v>
                </c:pt>
                <c:pt idx="3">
                  <c:v>0.10780669144981413</c:v>
                </c:pt>
                <c:pt idx="4">
                  <c:v>8.2051282051282051E-2</c:v>
                </c:pt>
              </c:numCache>
            </c:numRef>
          </c:val>
          <c:extLst>
            <c:ext xmlns:c16="http://schemas.microsoft.com/office/drawing/2014/chart" uri="{C3380CC4-5D6E-409C-BE32-E72D297353CC}">
              <c16:uniqueId val="{00000001-D4FA-45D3-A6C4-80E15AD9E5B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0.50258835978835981"/>
          <c:y val="0.92670396825396828"/>
          <c:w val="0.29720410052910051"/>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'[10]Q4.主な事業のカテゴリと適応分野（従業員数別）'!$C$8</c:f>
          <c:strCache>
            <c:ptCount val="1"/>
            <c:pt idx="0">
              <c:v>主な事業のカテゴリ</c:v>
            </c:pt>
          </c:strCache>
        </c:strRef>
      </c:tx>
      <c:layout>
        <c:manualLayout>
          <c:xMode val="edge"/>
          <c:yMode val="edge"/>
          <c:x val="0.29518888888888889"/>
          <c:y val="1.92424242424242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989481481481484"/>
          <c:y val="0.23443838383838386"/>
          <c:w val="0.49374074074074065"/>
          <c:h val="0.7186136363636364"/>
        </c:manualLayout>
      </c:layout>
      <c:barChart>
        <c:barDir val="bar"/>
        <c:grouping val="stacked"/>
        <c:varyColors val="0"/>
        <c:ser>
          <c:idx val="1"/>
          <c:order val="0"/>
          <c:tx>
            <c:strRef>
              <c:f>'[10]Q4.主な事業のカテゴリと適応分野（従業員数別）'!$M$6</c:f>
              <c:strCache>
                <c:ptCount val="1"/>
                <c:pt idx="0">
                  <c:v>20人以下 (N=96)</c:v>
                </c:pt>
              </c:strCache>
            </c:strRef>
          </c:tx>
          <c:spPr>
            <a:solidFill>
              <a:srgbClr val="99CCFF"/>
            </a:solidFill>
            <a:ln>
              <a:solidFill>
                <a:sysClr val="windowText" lastClr="000000"/>
              </a:solidFill>
            </a:ln>
            <a:effectLst/>
          </c:spPr>
          <c:invertIfNegative val="0"/>
          <c:cat>
            <c:strRef>
              <c:f>'[10]Q4.主な事業のカテゴリと適応分野（従業員数別）'!$L$9:$L$16</c:f>
              <c:strCache>
                <c:ptCount val="8"/>
                <c:pt idx="0">
                  <c:v>運輸機器／建設機器</c:v>
                </c:pt>
                <c:pt idx="1">
                  <c:v>工業制御／FA機器／産業機器</c:v>
                </c:pt>
                <c:pt idx="2">
                  <c:v>業務用端末機器</c:v>
                </c:pt>
                <c:pt idx="3">
                  <c:v>設備機器</c:v>
                </c:pt>
                <c:pt idx="4">
                  <c:v>AV機器／家電機器</c:v>
                </c:pt>
                <c:pt idx="5">
                  <c:v>個人用情報機器</c:v>
                </c:pt>
                <c:pt idx="6">
                  <c:v>医療機器</c:v>
                </c:pt>
                <c:pt idx="7">
                  <c:v>その他</c:v>
                </c:pt>
              </c:strCache>
            </c:strRef>
          </c:cat>
          <c:val>
            <c:numRef>
              <c:f>'[10]Q4.主な事業のカテゴリと適応分野（従業員数別）'!$M$9:$M$16</c:f>
              <c:numCache>
                <c:formatCode>General</c:formatCode>
                <c:ptCount val="8"/>
                <c:pt idx="0">
                  <c:v>2.9490616621983913E-2</c:v>
                </c:pt>
                <c:pt idx="1">
                  <c:v>3.7533512064343161E-2</c:v>
                </c:pt>
                <c:pt idx="2">
                  <c:v>4.8257372654155493E-2</c:v>
                </c:pt>
                <c:pt idx="3">
                  <c:v>2.9490616621983913E-2</c:v>
                </c:pt>
                <c:pt idx="4">
                  <c:v>1.6085790884718499E-2</c:v>
                </c:pt>
                <c:pt idx="5">
                  <c:v>1.6085790884718499E-2</c:v>
                </c:pt>
                <c:pt idx="6">
                  <c:v>1.0723860589812333E-2</c:v>
                </c:pt>
                <c:pt idx="7">
                  <c:v>8.8471849865951746E-2</c:v>
                </c:pt>
              </c:numCache>
            </c:numRef>
          </c:val>
          <c:extLst>
            <c:ext xmlns:c16="http://schemas.microsoft.com/office/drawing/2014/chart" uri="{C3380CC4-5D6E-409C-BE32-E72D297353CC}">
              <c16:uniqueId val="{00000000-A8D8-4EBA-A71F-54E2FA9913CF}"/>
            </c:ext>
          </c:extLst>
        </c:ser>
        <c:ser>
          <c:idx val="0"/>
          <c:order val="1"/>
          <c:tx>
            <c:strRef>
              <c:f>'[10]Q4.主な事業のカテゴリと適応分野（従業員数別）'!$N$6</c:f>
              <c:strCache>
                <c:ptCount val="1"/>
                <c:pt idx="0">
                  <c:v>21人以上100人以下 (N=136)</c:v>
                </c:pt>
              </c:strCache>
            </c:strRef>
          </c:tx>
          <c:spPr>
            <a:solidFill>
              <a:schemeClr val="accent6">
                <a:lumMod val="60000"/>
                <a:lumOff val="40000"/>
              </a:schemeClr>
            </a:solidFill>
            <a:ln>
              <a:solidFill>
                <a:sysClr val="windowText" lastClr="000000"/>
              </a:solidFill>
            </a:ln>
            <a:effectLst/>
          </c:spPr>
          <c:invertIfNegative val="0"/>
          <c:cat>
            <c:strRef>
              <c:f>'[10]Q4.主な事業のカテゴリと適応分野（従業員数別）'!$L$9:$L$16</c:f>
              <c:strCache>
                <c:ptCount val="8"/>
                <c:pt idx="0">
                  <c:v>運輸機器／建設機器</c:v>
                </c:pt>
                <c:pt idx="1">
                  <c:v>工業制御／FA機器／産業機器</c:v>
                </c:pt>
                <c:pt idx="2">
                  <c:v>業務用端末機器</c:v>
                </c:pt>
                <c:pt idx="3">
                  <c:v>設備機器</c:v>
                </c:pt>
                <c:pt idx="4">
                  <c:v>AV機器／家電機器</c:v>
                </c:pt>
                <c:pt idx="5">
                  <c:v>個人用情報機器</c:v>
                </c:pt>
                <c:pt idx="6">
                  <c:v>医療機器</c:v>
                </c:pt>
                <c:pt idx="7">
                  <c:v>その他</c:v>
                </c:pt>
              </c:strCache>
            </c:strRef>
          </c:cat>
          <c:val>
            <c:numRef>
              <c:f>'[10]Q4.主な事業のカテゴリと適応分野（従業員数別）'!$N$9:$N$16</c:f>
              <c:numCache>
                <c:formatCode>General</c:formatCode>
                <c:ptCount val="8"/>
                <c:pt idx="0">
                  <c:v>6.7024128686327081E-2</c:v>
                </c:pt>
                <c:pt idx="1">
                  <c:v>8.8471849865951746E-2</c:v>
                </c:pt>
                <c:pt idx="2">
                  <c:v>3.2171581769436998E-2</c:v>
                </c:pt>
                <c:pt idx="3">
                  <c:v>3.2171581769436998E-2</c:v>
                </c:pt>
                <c:pt idx="4">
                  <c:v>2.4128686327077747E-2</c:v>
                </c:pt>
                <c:pt idx="5">
                  <c:v>2.6809651474530832E-2</c:v>
                </c:pt>
                <c:pt idx="6">
                  <c:v>1.6085790884718499E-2</c:v>
                </c:pt>
                <c:pt idx="7">
                  <c:v>0.11528150134048257</c:v>
                </c:pt>
              </c:numCache>
            </c:numRef>
          </c:val>
          <c:extLst>
            <c:ext xmlns:c16="http://schemas.microsoft.com/office/drawing/2014/chart" uri="{C3380CC4-5D6E-409C-BE32-E72D297353CC}">
              <c16:uniqueId val="{00000001-A8D8-4EBA-A71F-54E2FA9913CF}"/>
            </c:ext>
          </c:extLst>
        </c:ser>
        <c:ser>
          <c:idx val="2"/>
          <c:order val="2"/>
          <c:tx>
            <c:strRef>
              <c:f>'[10]Q4.主な事業のカテゴリと適応分野（従業員数別）'!$O$6</c:f>
              <c:strCache>
                <c:ptCount val="1"/>
                <c:pt idx="0">
                  <c:v>101人以上 (N=141)</c:v>
                </c:pt>
              </c:strCache>
            </c:strRef>
          </c:tx>
          <c:spPr>
            <a:solidFill>
              <a:srgbClr val="FFC000"/>
            </a:solidFill>
            <a:ln>
              <a:solidFill>
                <a:sysClr val="windowText" lastClr="000000"/>
              </a:solidFill>
            </a:ln>
            <a:effectLst/>
          </c:spPr>
          <c:invertIfNegative val="0"/>
          <c:cat>
            <c:strRef>
              <c:f>'[10]Q4.主な事業のカテゴリと適応分野（従業員数別）'!$L$9:$L$16</c:f>
              <c:strCache>
                <c:ptCount val="8"/>
                <c:pt idx="0">
                  <c:v>運輸機器／建設機器</c:v>
                </c:pt>
                <c:pt idx="1">
                  <c:v>工業制御／FA機器／産業機器</c:v>
                </c:pt>
                <c:pt idx="2">
                  <c:v>業務用端末機器</c:v>
                </c:pt>
                <c:pt idx="3">
                  <c:v>設備機器</c:v>
                </c:pt>
                <c:pt idx="4">
                  <c:v>AV機器／家電機器</c:v>
                </c:pt>
                <c:pt idx="5">
                  <c:v>個人用情報機器</c:v>
                </c:pt>
                <c:pt idx="6">
                  <c:v>医療機器</c:v>
                </c:pt>
                <c:pt idx="7">
                  <c:v>その他</c:v>
                </c:pt>
              </c:strCache>
            </c:strRef>
          </c:cat>
          <c:val>
            <c:numRef>
              <c:f>'[10]Q4.主な事業のカテゴリと適応分野（従業員数別）'!$O$9:$O$16</c:f>
              <c:numCache>
                <c:formatCode>General</c:formatCode>
                <c:ptCount val="8"/>
                <c:pt idx="0">
                  <c:v>9.6514745308310987E-2</c:v>
                </c:pt>
                <c:pt idx="1">
                  <c:v>5.8981233243967826E-2</c:v>
                </c:pt>
                <c:pt idx="2">
                  <c:v>2.1447721179624665E-2</c:v>
                </c:pt>
                <c:pt idx="3">
                  <c:v>4.0214477211796246E-2</c:v>
                </c:pt>
                <c:pt idx="4">
                  <c:v>3.2171581769436998E-2</c:v>
                </c:pt>
                <c:pt idx="5">
                  <c:v>1.3404825737265416E-2</c:v>
                </c:pt>
                <c:pt idx="6">
                  <c:v>2.6809651474530832E-2</c:v>
                </c:pt>
                <c:pt idx="7">
                  <c:v>0.12600536193029491</c:v>
                </c:pt>
              </c:numCache>
            </c:numRef>
          </c:val>
          <c:extLst>
            <c:ext xmlns:c16="http://schemas.microsoft.com/office/drawing/2014/chart" uri="{C3380CC4-5D6E-409C-BE32-E72D297353CC}">
              <c16:uniqueId val="{00000002-A8D8-4EBA-A71F-54E2FA9913C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'Q22B.現在重要な技術（従業員別）'!$J$93</c:f>
          <c:strCache>
            <c:ptCount val="1"/>
            <c:pt idx="0">
              <c:v>20人以下 (N=125)
21人以上100人以下 (N=100)
101人以上 (N=40)</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'Q22B.現在重要な技術（従業員別）'!$R$47:$R$86</c:f>
              <c:strCache>
                <c:ptCount val="40"/>
                <c:pt idx="0">
                  <c:v>【 ヒューマンインタフェース技術 】           </c:v>
                </c:pt>
                <c:pt idx="1">
                  <c:v>20人以下（n=13）</c:v>
                </c:pt>
                <c:pt idx="2">
                  <c:v>21人以上100人以下（n=8）</c:v>
                </c:pt>
                <c:pt idx="3">
                  <c:v>101人以上（n=0）</c:v>
                </c:pt>
                <c:pt idx="4">
                  <c:v>【 モデリング技術（制御、システム、ユーザ、データ等） 】</c:v>
                </c:pt>
                <c:pt idx="5">
                  <c:v>20人以下（n=22）</c:v>
                </c:pt>
                <c:pt idx="6">
                  <c:v>21人以上100人以下（n=10）</c:v>
                </c:pt>
                <c:pt idx="7">
                  <c:v>101人以上（n=8）</c:v>
                </c:pt>
                <c:pt idx="8">
                  <c:v>【 セーフティ及びセキュリティ技術 】          </c:v>
                </c:pt>
                <c:pt idx="9">
                  <c:v>20人以下（n=20）</c:v>
                </c:pt>
                <c:pt idx="10">
                  <c:v>21人以上100人以下（n=14）</c:v>
                </c:pt>
                <c:pt idx="11">
                  <c:v>101人以上（n=5）</c:v>
                </c:pt>
                <c:pt idx="12">
                  <c:v>【 アジャイル開発技術 】                </c:v>
                </c:pt>
                <c:pt idx="13">
                  <c:v>20人以下（n=17）</c:v>
                </c:pt>
                <c:pt idx="14">
                  <c:v>21人以上100人以下（n=15）</c:v>
                </c:pt>
                <c:pt idx="15">
                  <c:v>101人以上（n=6）</c:v>
                </c:pt>
                <c:pt idx="16">
                  <c:v>【 エッジコンピューティング／フォグコンピューティング 】</c:v>
                </c:pt>
                <c:pt idx="17">
                  <c:v>20人以下（n=5）</c:v>
                </c:pt>
                <c:pt idx="18">
                  <c:v>21人以上100人以下（n=10）</c:v>
                </c:pt>
                <c:pt idx="19">
                  <c:v>101人以上（n=4）</c:v>
                </c:pt>
                <c:pt idx="20">
                  <c:v>【 ビッグデータの収集・分析・解析技術 】        </c:v>
                </c:pt>
                <c:pt idx="21">
                  <c:v>20人以下（n=14）</c:v>
                </c:pt>
                <c:pt idx="22">
                  <c:v>21人以上100人以下（n=10）</c:v>
                </c:pt>
                <c:pt idx="23">
                  <c:v>101人以上（n=5）</c:v>
                </c:pt>
                <c:pt idx="24">
                  <c:v>【 他の製品・システムとの接続を想定した検証技術 】   </c:v>
                </c:pt>
                <c:pt idx="25">
                  <c:v>20人以下（n=19）</c:v>
                </c:pt>
                <c:pt idx="26">
                  <c:v>21人以上100人以下（n=13）</c:v>
                </c:pt>
                <c:pt idx="27">
                  <c:v>101人以上（n=3）</c:v>
                </c:pt>
                <c:pt idx="28">
                  <c:v>【 アクチュエータ技術 】                </c:v>
                </c:pt>
                <c:pt idx="29">
                  <c:v>20人以下（n=7）</c:v>
                </c:pt>
                <c:pt idx="30">
                  <c:v>21人以上100人以下（n=1）</c:v>
                </c:pt>
                <c:pt idx="31">
                  <c:v>101人以上（n=3）</c:v>
                </c:pt>
                <c:pt idx="32">
                  <c:v>【 低遅延データ処理技術 】               </c:v>
                </c:pt>
                <c:pt idx="33">
                  <c:v>20人以下（n=5）</c:v>
                </c:pt>
                <c:pt idx="34">
                  <c:v>21人以上100人以下（n=2）</c:v>
                </c:pt>
                <c:pt idx="35">
                  <c:v>101人以上（n=0）</c:v>
                </c:pt>
                <c:pt idx="36">
                  <c:v>【 ブロックチェーン技術 】               </c:v>
                </c:pt>
                <c:pt idx="37">
                  <c:v>20人以下（n=0）</c:v>
                </c:pt>
                <c:pt idx="38">
                  <c:v>21人以上100人以下（n=5）</c:v>
                </c:pt>
                <c:pt idx="39">
                  <c:v>101人以上（n=0）</c:v>
                </c:pt>
              </c:strCache>
            </c:strRef>
          </c:cat>
          <c:val>
            <c:numRef>
              <c:f>'Q22B.現在重要な技術（従業員別）'!$S$47:$S$86</c:f>
              <c:numCache>
                <c:formatCode>0.0%</c:formatCode>
                <c:ptCount val="40"/>
                <c:pt idx="0">
                  <c:v>0</c:v>
                </c:pt>
                <c:pt idx="1">
                  <c:v>4.8000000000000001E-2</c:v>
                </c:pt>
                <c:pt idx="2">
                  <c:v>0.02</c:v>
                </c:pt>
                <c:pt idx="3">
                  <c:v>0</c:v>
                </c:pt>
                <c:pt idx="4">
                  <c:v>0</c:v>
                </c:pt>
                <c:pt idx="5">
                  <c:v>2.4E-2</c:v>
                </c:pt>
                <c:pt idx="6">
                  <c:v>0.02</c:v>
                </c:pt>
                <c:pt idx="7">
                  <c:v>0.05</c:v>
                </c:pt>
                <c:pt idx="8">
                  <c:v>0</c:v>
                </c:pt>
                <c:pt idx="9">
                  <c:v>3.2000000000000001E-2</c:v>
                </c:pt>
                <c:pt idx="10">
                  <c:v>0.02</c:v>
                </c:pt>
                <c:pt idx="11">
                  <c:v>2.5000000000000001E-2</c:v>
                </c:pt>
                <c:pt idx="12">
                  <c:v>0</c:v>
                </c:pt>
                <c:pt idx="13">
                  <c:v>3.2000000000000001E-2</c:v>
                </c:pt>
                <c:pt idx="14">
                  <c:v>0.02</c:v>
                </c:pt>
                <c:pt idx="15">
                  <c:v>2.5000000000000001E-2</c:v>
                </c:pt>
                <c:pt idx="16">
                  <c:v>0</c:v>
                </c:pt>
                <c:pt idx="17">
                  <c:v>2.4E-2</c:v>
                </c:pt>
                <c:pt idx="18">
                  <c:v>0.02</c:v>
                </c:pt>
                <c:pt idx="19">
                  <c:v>0.05</c:v>
                </c:pt>
                <c:pt idx="20">
                  <c:v>0</c:v>
                </c:pt>
                <c:pt idx="21">
                  <c:v>2.4E-2</c:v>
                </c:pt>
                <c:pt idx="22">
                  <c:v>0.02</c:v>
                </c:pt>
                <c:pt idx="23">
                  <c:v>2.5000000000000001E-2</c:v>
                </c:pt>
                <c:pt idx="24">
                  <c:v>0</c:v>
                </c:pt>
                <c:pt idx="25">
                  <c:v>1.6E-2</c:v>
                </c:pt>
                <c:pt idx="26">
                  <c:v>0.02</c:v>
                </c:pt>
                <c:pt idx="27">
                  <c:v>0</c:v>
                </c:pt>
                <c:pt idx="28">
                  <c:v>0</c:v>
                </c:pt>
                <c:pt idx="29">
                  <c:v>1.6E-2</c:v>
                </c:pt>
                <c:pt idx="30">
                  <c:v>0</c:v>
                </c:pt>
                <c:pt idx="31">
                  <c:v>2.5000000000000001E-2</c:v>
                </c:pt>
                <c:pt idx="32">
                  <c:v>0</c:v>
                </c:pt>
                <c:pt idx="33">
                  <c:v>1.6E-2</c:v>
                </c:pt>
                <c:pt idx="34">
                  <c:v>0</c:v>
                </c:pt>
                <c:pt idx="35">
                  <c:v>0</c:v>
                </c:pt>
                <c:pt idx="36">
                  <c:v>0</c:v>
                </c:pt>
                <c:pt idx="37">
                  <c:v>0</c:v>
                </c:pt>
                <c:pt idx="38">
                  <c:v>0.01</c:v>
                </c:pt>
                <c:pt idx="39">
                  <c:v>0</c:v>
                </c:pt>
              </c:numCache>
            </c:numRef>
          </c:val>
          <c:extLst>
            <c:ext xmlns:c16="http://schemas.microsoft.com/office/drawing/2014/chart" uri="{C3380CC4-5D6E-409C-BE32-E72D297353CC}">
              <c16:uniqueId val="{00000015-6A91-4BE4-987A-6729C5886B2E}"/>
            </c:ext>
          </c:extLst>
        </c:ser>
        <c:ser>
          <c:idx val="2"/>
          <c:order val="1"/>
          <c:tx>
            <c:strRef>
              <c:f>'Q22B.現在重要な技術（従業員別）'!$T$6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'Q22B.現在重要な技術（従業員別）'!$R$47:$R$86</c:f>
              <c:strCache>
                <c:ptCount val="40"/>
                <c:pt idx="0">
                  <c:v>【 ヒューマンインタフェース技術 】           </c:v>
                </c:pt>
                <c:pt idx="1">
                  <c:v>20人以下（n=13）</c:v>
                </c:pt>
                <c:pt idx="2">
                  <c:v>21人以上100人以下（n=8）</c:v>
                </c:pt>
                <c:pt idx="3">
                  <c:v>101人以上（n=0）</c:v>
                </c:pt>
                <c:pt idx="4">
                  <c:v>【 モデリング技術（制御、システム、ユーザ、データ等） 】</c:v>
                </c:pt>
                <c:pt idx="5">
                  <c:v>20人以下（n=22）</c:v>
                </c:pt>
                <c:pt idx="6">
                  <c:v>21人以上100人以下（n=10）</c:v>
                </c:pt>
                <c:pt idx="7">
                  <c:v>101人以上（n=8）</c:v>
                </c:pt>
                <c:pt idx="8">
                  <c:v>【 セーフティ及びセキュリティ技術 】          </c:v>
                </c:pt>
                <c:pt idx="9">
                  <c:v>20人以下（n=20）</c:v>
                </c:pt>
                <c:pt idx="10">
                  <c:v>21人以上100人以下（n=14）</c:v>
                </c:pt>
                <c:pt idx="11">
                  <c:v>101人以上（n=5）</c:v>
                </c:pt>
                <c:pt idx="12">
                  <c:v>【 アジャイル開発技術 】                </c:v>
                </c:pt>
                <c:pt idx="13">
                  <c:v>20人以下（n=17）</c:v>
                </c:pt>
                <c:pt idx="14">
                  <c:v>21人以上100人以下（n=15）</c:v>
                </c:pt>
                <c:pt idx="15">
                  <c:v>101人以上（n=6）</c:v>
                </c:pt>
                <c:pt idx="16">
                  <c:v>【 エッジコンピューティング／フォグコンピューティング 】</c:v>
                </c:pt>
                <c:pt idx="17">
                  <c:v>20人以下（n=5）</c:v>
                </c:pt>
                <c:pt idx="18">
                  <c:v>21人以上100人以下（n=10）</c:v>
                </c:pt>
                <c:pt idx="19">
                  <c:v>101人以上（n=4）</c:v>
                </c:pt>
                <c:pt idx="20">
                  <c:v>【 ビッグデータの収集・分析・解析技術 】        </c:v>
                </c:pt>
                <c:pt idx="21">
                  <c:v>20人以下（n=14）</c:v>
                </c:pt>
                <c:pt idx="22">
                  <c:v>21人以上100人以下（n=10）</c:v>
                </c:pt>
                <c:pt idx="23">
                  <c:v>101人以上（n=5）</c:v>
                </c:pt>
                <c:pt idx="24">
                  <c:v>【 他の製品・システムとの接続を想定した検証技術 】   </c:v>
                </c:pt>
                <c:pt idx="25">
                  <c:v>20人以下（n=19）</c:v>
                </c:pt>
                <c:pt idx="26">
                  <c:v>21人以上100人以下（n=13）</c:v>
                </c:pt>
                <c:pt idx="27">
                  <c:v>101人以上（n=3）</c:v>
                </c:pt>
                <c:pt idx="28">
                  <c:v>【 アクチュエータ技術 】                </c:v>
                </c:pt>
                <c:pt idx="29">
                  <c:v>20人以下（n=7）</c:v>
                </c:pt>
                <c:pt idx="30">
                  <c:v>21人以上100人以下（n=1）</c:v>
                </c:pt>
                <c:pt idx="31">
                  <c:v>101人以上（n=3）</c:v>
                </c:pt>
                <c:pt idx="32">
                  <c:v>【 低遅延データ処理技術 】               </c:v>
                </c:pt>
                <c:pt idx="33">
                  <c:v>20人以下（n=5）</c:v>
                </c:pt>
                <c:pt idx="34">
                  <c:v>21人以上100人以下（n=2）</c:v>
                </c:pt>
                <c:pt idx="35">
                  <c:v>101人以上（n=0）</c:v>
                </c:pt>
                <c:pt idx="36">
                  <c:v>【 ブロックチェーン技術 】               </c:v>
                </c:pt>
                <c:pt idx="37">
                  <c:v>20人以下（n=0）</c:v>
                </c:pt>
                <c:pt idx="38">
                  <c:v>21人以上100人以下（n=5）</c:v>
                </c:pt>
                <c:pt idx="39">
                  <c:v>101人以上（n=0）</c:v>
                </c:pt>
              </c:strCache>
            </c:strRef>
          </c:cat>
          <c:val>
            <c:numRef>
              <c:f>'Q22B.現在重要な技術（従業員別）'!$T$47:$T$86</c:f>
              <c:numCache>
                <c:formatCode>0.0%</c:formatCode>
                <c:ptCount val="40"/>
                <c:pt idx="0">
                  <c:v>0</c:v>
                </c:pt>
                <c:pt idx="1">
                  <c:v>1.6E-2</c:v>
                </c:pt>
                <c:pt idx="2">
                  <c:v>0</c:v>
                </c:pt>
                <c:pt idx="3">
                  <c:v>0</c:v>
                </c:pt>
                <c:pt idx="4">
                  <c:v>0</c:v>
                </c:pt>
                <c:pt idx="5">
                  <c:v>9.6000000000000002E-2</c:v>
                </c:pt>
                <c:pt idx="6">
                  <c:v>0.05</c:v>
                </c:pt>
                <c:pt idx="7">
                  <c:v>0.1</c:v>
                </c:pt>
                <c:pt idx="8">
                  <c:v>0</c:v>
                </c:pt>
                <c:pt idx="9">
                  <c:v>8.7999999999999995E-2</c:v>
                </c:pt>
                <c:pt idx="10">
                  <c:v>7.0000000000000007E-2</c:v>
                </c:pt>
                <c:pt idx="11">
                  <c:v>2.5000000000000001E-2</c:v>
                </c:pt>
                <c:pt idx="12">
                  <c:v>0</c:v>
                </c:pt>
                <c:pt idx="13">
                  <c:v>4.8000000000000001E-2</c:v>
                </c:pt>
                <c:pt idx="14">
                  <c:v>0.05</c:v>
                </c:pt>
                <c:pt idx="15">
                  <c:v>0.05</c:v>
                </c:pt>
                <c:pt idx="16">
                  <c:v>0</c:v>
                </c:pt>
                <c:pt idx="17">
                  <c:v>8.0000000000000002E-3</c:v>
                </c:pt>
                <c:pt idx="18">
                  <c:v>0.02</c:v>
                </c:pt>
                <c:pt idx="19">
                  <c:v>2.5000000000000001E-2</c:v>
                </c:pt>
                <c:pt idx="20">
                  <c:v>0</c:v>
                </c:pt>
                <c:pt idx="21">
                  <c:v>2.4E-2</c:v>
                </c:pt>
                <c:pt idx="22">
                  <c:v>0.05</c:v>
                </c:pt>
                <c:pt idx="23">
                  <c:v>0.05</c:v>
                </c:pt>
                <c:pt idx="24">
                  <c:v>0</c:v>
                </c:pt>
                <c:pt idx="25">
                  <c:v>2.4E-2</c:v>
                </c:pt>
                <c:pt idx="26">
                  <c:v>0.04</c:v>
                </c:pt>
                <c:pt idx="27">
                  <c:v>2.5000000000000001E-2</c:v>
                </c:pt>
                <c:pt idx="28">
                  <c:v>0</c:v>
                </c:pt>
                <c:pt idx="29">
                  <c:v>1.6E-2</c:v>
                </c:pt>
                <c:pt idx="30">
                  <c:v>0.01</c:v>
                </c:pt>
                <c:pt idx="31">
                  <c:v>0</c:v>
                </c:pt>
                <c:pt idx="32">
                  <c:v>0</c:v>
                </c:pt>
                <c:pt idx="33">
                  <c:v>1.6E-2</c:v>
                </c:pt>
                <c:pt idx="34">
                  <c:v>0.01</c:v>
                </c:pt>
                <c:pt idx="35">
                  <c:v>0</c:v>
                </c:pt>
                <c:pt idx="36">
                  <c:v>0</c:v>
                </c:pt>
                <c:pt idx="37">
                  <c:v>0</c:v>
                </c:pt>
                <c:pt idx="38">
                  <c:v>0.01</c:v>
                </c:pt>
                <c:pt idx="39">
                  <c:v>0</c:v>
                </c:pt>
              </c:numCache>
            </c:numRef>
          </c:val>
          <c:extLst>
            <c:ext xmlns:c16="http://schemas.microsoft.com/office/drawing/2014/chart" uri="{C3380CC4-5D6E-409C-BE32-E72D297353CC}">
              <c16:uniqueId val="{00000031-6A91-4BE4-987A-6729C5886B2E}"/>
            </c:ext>
          </c:extLst>
        </c:ser>
        <c:ser>
          <c:idx val="1"/>
          <c:order val="2"/>
          <c:tx>
            <c:strRef>
              <c:f>'Q22B.現在重要な技術（従業員別）'!$U$6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'Q22B.現在重要な技術（従業員別）'!$R$47:$R$86</c:f>
              <c:strCache>
                <c:ptCount val="40"/>
                <c:pt idx="0">
                  <c:v>【 ヒューマンインタフェース技術 】           </c:v>
                </c:pt>
                <c:pt idx="1">
                  <c:v>20人以下（n=13）</c:v>
                </c:pt>
                <c:pt idx="2">
                  <c:v>21人以上100人以下（n=8）</c:v>
                </c:pt>
                <c:pt idx="3">
                  <c:v>101人以上（n=0）</c:v>
                </c:pt>
                <c:pt idx="4">
                  <c:v>【 モデリング技術（制御、システム、ユーザ、データ等） 】</c:v>
                </c:pt>
                <c:pt idx="5">
                  <c:v>20人以下（n=22）</c:v>
                </c:pt>
                <c:pt idx="6">
                  <c:v>21人以上100人以下（n=10）</c:v>
                </c:pt>
                <c:pt idx="7">
                  <c:v>101人以上（n=8）</c:v>
                </c:pt>
                <c:pt idx="8">
                  <c:v>【 セーフティ及びセキュリティ技術 】          </c:v>
                </c:pt>
                <c:pt idx="9">
                  <c:v>20人以下（n=20）</c:v>
                </c:pt>
                <c:pt idx="10">
                  <c:v>21人以上100人以下（n=14）</c:v>
                </c:pt>
                <c:pt idx="11">
                  <c:v>101人以上（n=5）</c:v>
                </c:pt>
                <c:pt idx="12">
                  <c:v>【 アジャイル開発技術 】                </c:v>
                </c:pt>
                <c:pt idx="13">
                  <c:v>20人以下（n=17）</c:v>
                </c:pt>
                <c:pt idx="14">
                  <c:v>21人以上100人以下（n=15）</c:v>
                </c:pt>
                <c:pt idx="15">
                  <c:v>101人以上（n=6）</c:v>
                </c:pt>
                <c:pt idx="16">
                  <c:v>【 エッジコンピューティング／フォグコンピューティング 】</c:v>
                </c:pt>
                <c:pt idx="17">
                  <c:v>20人以下（n=5）</c:v>
                </c:pt>
                <c:pt idx="18">
                  <c:v>21人以上100人以下（n=10）</c:v>
                </c:pt>
                <c:pt idx="19">
                  <c:v>101人以上（n=4）</c:v>
                </c:pt>
                <c:pt idx="20">
                  <c:v>【 ビッグデータの収集・分析・解析技術 】        </c:v>
                </c:pt>
                <c:pt idx="21">
                  <c:v>20人以下（n=14）</c:v>
                </c:pt>
                <c:pt idx="22">
                  <c:v>21人以上100人以下（n=10）</c:v>
                </c:pt>
                <c:pt idx="23">
                  <c:v>101人以上（n=5）</c:v>
                </c:pt>
                <c:pt idx="24">
                  <c:v>【 他の製品・システムとの接続を想定した検証技術 】   </c:v>
                </c:pt>
                <c:pt idx="25">
                  <c:v>20人以下（n=19）</c:v>
                </c:pt>
                <c:pt idx="26">
                  <c:v>21人以上100人以下（n=13）</c:v>
                </c:pt>
                <c:pt idx="27">
                  <c:v>101人以上（n=3）</c:v>
                </c:pt>
                <c:pt idx="28">
                  <c:v>【 アクチュエータ技術 】                </c:v>
                </c:pt>
                <c:pt idx="29">
                  <c:v>20人以下（n=7）</c:v>
                </c:pt>
                <c:pt idx="30">
                  <c:v>21人以上100人以下（n=1）</c:v>
                </c:pt>
                <c:pt idx="31">
                  <c:v>101人以上（n=3）</c:v>
                </c:pt>
                <c:pt idx="32">
                  <c:v>【 低遅延データ処理技術 】               </c:v>
                </c:pt>
                <c:pt idx="33">
                  <c:v>20人以下（n=5）</c:v>
                </c:pt>
                <c:pt idx="34">
                  <c:v>21人以上100人以下（n=2）</c:v>
                </c:pt>
                <c:pt idx="35">
                  <c:v>101人以上（n=0）</c:v>
                </c:pt>
                <c:pt idx="36">
                  <c:v>【 ブロックチェーン技術 】               </c:v>
                </c:pt>
                <c:pt idx="37">
                  <c:v>20人以下（n=0）</c:v>
                </c:pt>
                <c:pt idx="38">
                  <c:v>21人以上100人以下（n=5）</c:v>
                </c:pt>
                <c:pt idx="39">
                  <c:v>101人以上（n=0）</c:v>
                </c:pt>
              </c:strCache>
            </c:strRef>
          </c:cat>
          <c:val>
            <c:numRef>
              <c:f>'Q22B.現在重要な技術（従業員別）'!$U$47:$U$86</c:f>
              <c:numCache>
                <c:formatCode>0.0%</c:formatCode>
                <c:ptCount val="40"/>
                <c:pt idx="0">
                  <c:v>0</c:v>
                </c:pt>
                <c:pt idx="1">
                  <c:v>0.04</c:v>
                </c:pt>
                <c:pt idx="2">
                  <c:v>0.06</c:v>
                </c:pt>
                <c:pt idx="3">
                  <c:v>0</c:v>
                </c:pt>
                <c:pt idx="4">
                  <c:v>0</c:v>
                </c:pt>
                <c:pt idx="5">
                  <c:v>5.6000000000000001E-2</c:v>
                </c:pt>
                <c:pt idx="6">
                  <c:v>0.03</c:v>
                </c:pt>
                <c:pt idx="7">
                  <c:v>0.05</c:v>
                </c:pt>
                <c:pt idx="8">
                  <c:v>0</c:v>
                </c:pt>
                <c:pt idx="9">
                  <c:v>0.04</c:v>
                </c:pt>
                <c:pt idx="10">
                  <c:v>0.05</c:v>
                </c:pt>
                <c:pt idx="11">
                  <c:v>7.4999999999999997E-2</c:v>
                </c:pt>
                <c:pt idx="12">
                  <c:v>0</c:v>
                </c:pt>
                <c:pt idx="13">
                  <c:v>5.6000000000000001E-2</c:v>
                </c:pt>
                <c:pt idx="14">
                  <c:v>0.08</c:v>
                </c:pt>
                <c:pt idx="15">
                  <c:v>7.4999999999999997E-2</c:v>
                </c:pt>
                <c:pt idx="16">
                  <c:v>0</c:v>
                </c:pt>
                <c:pt idx="17">
                  <c:v>8.0000000000000002E-3</c:v>
                </c:pt>
                <c:pt idx="18">
                  <c:v>0.06</c:v>
                </c:pt>
                <c:pt idx="19">
                  <c:v>2.5000000000000001E-2</c:v>
                </c:pt>
                <c:pt idx="20">
                  <c:v>0</c:v>
                </c:pt>
                <c:pt idx="21">
                  <c:v>6.4000000000000001E-2</c:v>
                </c:pt>
                <c:pt idx="22">
                  <c:v>0.03</c:v>
                </c:pt>
                <c:pt idx="23">
                  <c:v>0.05</c:v>
                </c:pt>
                <c:pt idx="24">
                  <c:v>0</c:v>
                </c:pt>
                <c:pt idx="25">
                  <c:v>0.112</c:v>
                </c:pt>
                <c:pt idx="26">
                  <c:v>7.0000000000000007E-2</c:v>
                </c:pt>
                <c:pt idx="27">
                  <c:v>0.05</c:v>
                </c:pt>
                <c:pt idx="28">
                  <c:v>0</c:v>
                </c:pt>
                <c:pt idx="29">
                  <c:v>2.4E-2</c:v>
                </c:pt>
                <c:pt idx="30">
                  <c:v>0</c:v>
                </c:pt>
                <c:pt idx="31">
                  <c:v>0.05</c:v>
                </c:pt>
                <c:pt idx="32">
                  <c:v>0</c:v>
                </c:pt>
                <c:pt idx="33">
                  <c:v>8.0000000000000002E-3</c:v>
                </c:pt>
                <c:pt idx="34">
                  <c:v>0.01</c:v>
                </c:pt>
                <c:pt idx="35">
                  <c:v>0</c:v>
                </c:pt>
                <c:pt idx="36">
                  <c:v>0</c:v>
                </c:pt>
                <c:pt idx="37">
                  <c:v>0</c:v>
                </c:pt>
                <c:pt idx="38">
                  <c:v>0.03</c:v>
                </c:pt>
                <c:pt idx="39">
                  <c:v>0</c:v>
                </c:pt>
              </c:numCache>
            </c:numRef>
          </c:val>
          <c:extLst>
            <c:ext xmlns:c16="http://schemas.microsoft.com/office/drawing/2014/chart" uri="{C3380CC4-5D6E-409C-BE32-E72D297353CC}">
              <c16:uniqueId val="{00000047-6A91-4BE4-987A-6729C5886B2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'[2]Q22B.現在重要な技術（従業員別）'!$S$6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'[2]Q22B.現在重要な技術（従業員別）'!$R$7:$R$46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'[2]Q22B.現在重要な技術（従業員別）'!$S$7:$S$46</c:f>
              <c:numCache>
                <c:formatCode>0.0%</c:formatCode>
                <c:ptCount val="40"/>
                <c:pt idx="0" formatCode="General">
                  <c:v>0</c:v>
                </c:pt>
                <c:pt idx="1">
                  <c:v>9.2105263157894732E-2</c:v>
                </c:pt>
                <c:pt idx="2">
                  <c:v>0.1415929203539823</c:v>
                </c:pt>
                <c:pt idx="3">
                  <c:v>0.20338983050847459</c:v>
                </c:pt>
                <c:pt idx="4" formatCode="General">
                  <c:v>0</c:v>
                </c:pt>
                <c:pt idx="5">
                  <c:v>0.15789473684210525</c:v>
                </c:pt>
                <c:pt idx="6">
                  <c:v>7.0796460176991149E-2</c:v>
                </c:pt>
                <c:pt idx="7">
                  <c:v>8.4745762711864403E-2</c:v>
                </c:pt>
                <c:pt idx="8" formatCode="General">
                  <c:v>0</c:v>
                </c:pt>
                <c:pt idx="9">
                  <c:v>0.10526315789473684</c:v>
                </c:pt>
                <c:pt idx="10">
                  <c:v>9.7345132743362831E-2</c:v>
                </c:pt>
                <c:pt idx="11">
                  <c:v>8.4745762711864403E-2</c:v>
                </c:pt>
                <c:pt idx="12" formatCode="General">
                  <c:v>0</c:v>
                </c:pt>
                <c:pt idx="13">
                  <c:v>0.10526315789473684</c:v>
                </c:pt>
                <c:pt idx="14">
                  <c:v>7.0796460176991149E-2</c:v>
                </c:pt>
                <c:pt idx="15">
                  <c:v>5.9322033898305086E-2</c:v>
                </c:pt>
                <c:pt idx="16" formatCode="General">
                  <c:v>0</c:v>
                </c:pt>
                <c:pt idx="17">
                  <c:v>9.2105263157894732E-2</c:v>
                </c:pt>
                <c:pt idx="18">
                  <c:v>3.5398230088495575E-2</c:v>
                </c:pt>
                <c:pt idx="19">
                  <c:v>9.3220338983050849E-2</c:v>
                </c:pt>
                <c:pt idx="20" formatCode="General">
                  <c:v>0</c:v>
                </c:pt>
                <c:pt idx="21">
                  <c:v>5.2631578947368418E-2</c:v>
                </c:pt>
                <c:pt idx="22">
                  <c:v>6.1946902654867256E-2</c:v>
                </c:pt>
                <c:pt idx="23">
                  <c:v>7.6271186440677971E-2</c:v>
                </c:pt>
                <c:pt idx="24" formatCode="General">
                  <c:v>0</c:v>
                </c:pt>
                <c:pt idx="25">
                  <c:v>2.6315789473684209E-2</c:v>
                </c:pt>
                <c:pt idx="26">
                  <c:v>6.1946902654867256E-2</c:v>
                </c:pt>
                <c:pt idx="27">
                  <c:v>9.3220338983050849E-2</c:v>
                </c:pt>
                <c:pt idx="28" formatCode="General">
                  <c:v>0</c:v>
                </c:pt>
                <c:pt idx="29">
                  <c:v>5.2631578947368418E-2</c:v>
                </c:pt>
                <c:pt idx="30">
                  <c:v>9.7345132743362831E-2</c:v>
                </c:pt>
                <c:pt idx="31">
                  <c:v>3.3898305084745763E-2</c:v>
                </c:pt>
                <c:pt idx="32" formatCode="General">
                  <c:v>0</c:v>
                </c:pt>
                <c:pt idx="33">
                  <c:v>2.6315789473684209E-2</c:v>
                </c:pt>
                <c:pt idx="34">
                  <c:v>4.4247787610619468E-2</c:v>
                </c:pt>
                <c:pt idx="35">
                  <c:v>5.0847457627118647E-2</c:v>
                </c:pt>
                <c:pt idx="36" formatCode="General">
                  <c:v>0</c:v>
                </c:pt>
                <c:pt idx="37">
                  <c:v>1.3157894736842105E-2</c:v>
                </c:pt>
                <c:pt idx="38">
                  <c:v>4.4247787610619468E-2</c:v>
                </c:pt>
                <c:pt idx="39">
                  <c:v>5.0847457627118647E-2</c:v>
                </c:pt>
              </c:numCache>
            </c:numRef>
          </c:val>
          <c:extLst>
            <c:ext xmlns:c16="http://schemas.microsoft.com/office/drawing/2014/chart" uri="{C3380CC4-5D6E-409C-BE32-E72D297353CC}">
              <c16:uniqueId val="{00000015-ACAF-44DE-849E-EA2F59D12445}"/>
            </c:ext>
          </c:extLst>
        </c:ser>
        <c:ser>
          <c:idx val="2"/>
          <c:order val="1"/>
          <c:tx>
            <c:strRef>
              <c:f>'[2]Q22B.現在重要な技術（従業員別）'!$T$6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'[2]Q22B.現在重要な技術（従業員別）'!$R$7:$R$46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'[2]Q22B.現在重要な技術（従業員別）'!$T$7:$T$46</c:f>
              <c:numCache>
                <c:formatCode>0.0%</c:formatCode>
                <c:ptCount val="40"/>
                <c:pt idx="0" formatCode="General">
                  <c:v>0</c:v>
                </c:pt>
                <c:pt idx="1">
                  <c:v>5.2631578947368418E-2</c:v>
                </c:pt>
                <c:pt idx="2">
                  <c:v>8.8495575221238937E-2</c:v>
                </c:pt>
                <c:pt idx="3">
                  <c:v>9.3220338983050849E-2</c:v>
                </c:pt>
                <c:pt idx="4" formatCode="General">
                  <c:v>0</c:v>
                </c:pt>
                <c:pt idx="5">
                  <c:v>0.10526315789473684</c:v>
                </c:pt>
                <c:pt idx="6">
                  <c:v>7.0796460176991149E-2</c:v>
                </c:pt>
                <c:pt idx="7">
                  <c:v>3.3898305084745763E-2</c:v>
                </c:pt>
                <c:pt idx="8" formatCode="General">
                  <c:v>0</c:v>
                </c:pt>
                <c:pt idx="9">
                  <c:v>3.9473684210526314E-2</c:v>
                </c:pt>
                <c:pt idx="10">
                  <c:v>1.7699115044247787E-2</c:v>
                </c:pt>
                <c:pt idx="11">
                  <c:v>2.5423728813559324E-2</c:v>
                </c:pt>
                <c:pt idx="12" formatCode="General">
                  <c:v>0</c:v>
                </c:pt>
                <c:pt idx="13">
                  <c:v>2.6315789473684209E-2</c:v>
                </c:pt>
                <c:pt idx="14">
                  <c:v>8.8495575221238937E-3</c:v>
                </c:pt>
                <c:pt idx="15">
                  <c:v>7.6271186440677971E-2</c:v>
                </c:pt>
                <c:pt idx="16" formatCode="General">
                  <c:v>0</c:v>
                </c:pt>
                <c:pt idx="17">
                  <c:v>7.8947368421052627E-2</c:v>
                </c:pt>
                <c:pt idx="18">
                  <c:v>7.9646017699115043E-2</c:v>
                </c:pt>
                <c:pt idx="19">
                  <c:v>3.3898305084745763E-2</c:v>
                </c:pt>
                <c:pt idx="20" formatCode="General">
                  <c:v>0</c:v>
                </c:pt>
                <c:pt idx="21">
                  <c:v>0.10526315789473684</c:v>
                </c:pt>
                <c:pt idx="22">
                  <c:v>5.3097345132743362E-2</c:v>
                </c:pt>
                <c:pt idx="23">
                  <c:v>0.13559322033898305</c:v>
                </c:pt>
                <c:pt idx="24" formatCode="General">
                  <c:v>0</c:v>
                </c:pt>
                <c:pt idx="25">
                  <c:v>3.9473684210526314E-2</c:v>
                </c:pt>
                <c:pt idx="26">
                  <c:v>0.10619469026548672</c:v>
                </c:pt>
                <c:pt idx="27">
                  <c:v>5.0847457627118647E-2</c:v>
                </c:pt>
                <c:pt idx="28" formatCode="General">
                  <c:v>0</c:v>
                </c:pt>
                <c:pt idx="29">
                  <c:v>0.10526315789473684</c:v>
                </c:pt>
                <c:pt idx="30">
                  <c:v>0.10619469026548672</c:v>
                </c:pt>
                <c:pt idx="31">
                  <c:v>0.1271186440677966</c:v>
                </c:pt>
                <c:pt idx="32" formatCode="General">
                  <c:v>0</c:v>
                </c:pt>
                <c:pt idx="33">
                  <c:v>2.6315789473684209E-2</c:v>
                </c:pt>
                <c:pt idx="34">
                  <c:v>1.7699115044247787E-2</c:v>
                </c:pt>
                <c:pt idx="35">
                  <c:v>4.2372881355932202E-2</c:v>
                </c:pt>
                <c:pt idx="36" formatCode="General">
                  <c:v>0</c:v>
                </c:pt>
                <c:pt idx="37">
                  <c:v>5.2631578947368418E-2</c:v>
                </c:pt>
                <c:pt idx="38">
                  <c:v>4.4247787610619468E-2</c:v>
                </c:pt>
                <c:pt idx="39">
                  <c:v>2.5423728813559324E-2</c:v>
                </c:pt>
              </c:numCache>
            </c:numRef>
          </c:val>
          <c:extLst>
            <c:ext xmlns:c16="http://schemas.microsoft.com/office/drawing/2014/chart" uri="{C3380CC4-5D6E-409C-BE32-E72D297353CC}">
              <c16:uniqueId val="{00000031-ACAF-44DE-849E-EA2F59D12445}"/>
            </c:ext>
          </c:extLst>
        </c:ser>
        <c:ser>
          <c:idx val="1"/>
          <c:order val="2"/>
          <c:tx>
            <c:strRef>
              <c:f>'[2]Q22B.現在重要な技術（従業員別）'!$U$6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'[2]Q22B.現在重要な技術（従業員別）'!$R$7:$R$46</c:f>
              <c:strCache>
                <c:ptCount val="40"/>
                <c:pt idx="0">
                  <c:v>【 IoTシステム構築技術 】              </c:v>
                </c:pt>
                <c:pt idx="1">
                  <c:v>20人以下（n=13）</c:v>
                </c:pt>
                <c:pt idx="2">
                  <c:v>21人以上100人以下（n=32）</c:v>
                </c:pt>
                <c:pt idx="3">
                  <c:v>101人以上（n=42）</c:v>
                </c:pt>
                <c:pt idx="4">
                  <c:v>【 システムズエンジニアリング技術 】          </c:v>
                </c:pt>
                <c:pt idx="5">
                  <c:v>20人以下（n=21）</c:v>
                </c:pt>
                <c:pt idx="6">
                  <c:v>21人以上100人以下（n=19）</c:v>
                </c:pt>
                <c:pt idx="7">
                  <c:v>101人以上（n=29）</c:v>
                </c:pt>
                <c:pt idx="8">
                  <c:v>【 デバイス技術 】                   </c:v>
                </c:pt>
                <c:pt idx="9">
                  <c:v>20人以下（n=13）</c:v>
                </c:pt>
                <c:pt idx="10">
                  <c:v>21人以上100人以下（n=15）</c:v>
                </c:pt>
                <c:pt idx="11">
                  <c:v>101人以上（n=16）</c:v>
                </c:pt>
                <c:pt idx="12">
                  <c:v>【 無線通信・ネットワーク技術 】            </c:v>
                </c:pt>
                <c:pt idx="13">
                  <c:v>20人以下（n=17）</c:v>
                </c:pt>
                <c:pt idx="14">
                  <c:v>21人以上100人以下（n=13）</c:v>
                </c:pt>
                <c:pt idx="15">
                  <c:v>101人以上（n=22）</c:v>
                </c:pt>
                <c:pt idx="16">
                  <c:v>【 サーバ／ストレージ技術（管理・運用を含む） 】    </c:v>
                </c:pt>
                <c:pt idx="17">
                  <c:v>20人以下（n=17）</c:v>
                </c:pt>
                <c:pt idx="18">
                  <c:v>21人以上100人以下（n=23）</c:v>
                </c:pt>
                <c:pt idx="19">
                  <c:v>101人以上（n=17）</c:v>
                </c:pt>
                <c:pt idx="20">
                  <c:v>【 ビッグデータの収集・分析・解析技術 】        </c:v>
                </c:pt>
                <c:pt idx="21">
                  <c:v>20人以下（n=15）</c:v>
                </c:pt>
                <c:pt idx="22">
                  <c:v>21人以上100人以下（n=20）</c:v>
                </c:pt>
                <c:pt idx="23">
                  <c:v>101人以上（n=38）</c:v>
                </c:pt>
                <c:pt idx="24">
                  <c:v>【 センサ技術 】                    </c:v>
                </c:pt>
                <c:pt idx="25">
                  <c:v>20人以下（n=6）</c:v>
                </c:pt>
                <c:pt idx="26">
                  <c:v>21人以上100人以下（n=20）</c:v>
                </c:pt>
                <c:pt idx="27">
                  <c:v>101人以上（n=22）</c:v>
                </c:pt>
                <c:pt idx="28">
                  <c:v>【 AI（機械学習、ディープラーニング等）技術 】    </c:v>
                </c:pt>
                <c:pt idx="29">
                  <c:v>20人以下（n=20）</c:v>
                </c:pt>
                <c:pt idx="30">
                  <c:v>21人以上100人以下（n=27）</c:v>
                </c:pt>
                <c:pt idx="31">
                  <c:v>101人以上（n=30）</c:v>
                </c:pt>
                <c:pt idx="32">
                  <c:v>【 画像・音声認識技術／合成技術 】           </c:v>
                </c:pt>
                <c:pt idx="33">
                  <c:v>20人以下（n=6）</c:v>
                </c:pt>
                <c:pt idx="34">
                  <c:v>21人以上100人以下（n=11）</c:v>
                </c:pt>
                <c:pt idx="35">
                  <c:v>101人以上（n=13）</c:v>
                </c:pt>
                <c:pt idx="36">
                  <c:v>【 リアルタイム制御技術（ロボット技術） 】       </c:v>
                </c:pt>
                <c:pt idx="37">
                  <c:v>20人以下（n=6）</c:v>
                </c:pt>
                <c:pt idx="38">
                  <c:v>21人以上100人以下（n=13）</c:v>
                </c:pt>
                <c:pt idx="39">
                  <c:v>101人以上（n=13）</c:v>
                </c:pt>
              </c:strCache>
            </c:strRef>
          </c:cat>
          <c:val>
            <c:numRef>
              <c:f>'[2]Q22B.現在重要な技術（従業員別）'!$U$7:$U$46</c:f>
              <c:numCache>
                <c:formatCode>0.0%</c:formatCode>
                <c:ptCount val="40"/>
                <c:pt idx="0" formatCode="General">
                  <c:v>0</c:v>
                </c:pt>
                <c:pt idx="1">
                  <c:v>2.6315789473684209E-2</c:v>
                </c:pt>
                <c:pt idx="2">
                  <c:v>5.3097345132743362E-2</c:v>
                </c:pt>
                <c:pt idx="3">
                  <c:v>5.9322033898305086E-2</c:v>
                </c:pt>
                <c:pt idx="4" formatCode="General">
                  <c:v>0</c:v>
                </c:pt>
                <c:pt idx="5">
                  <c:v>1.3157894736842105E-2</c:v>
                </c:pt>
                <c:pt idx="6">
                  <c:v>2.6548672566371681E-2</c:v>
                </c:pt>
                <c:pt idx="7">
                  <c:v>0.1271186440677966</c:v>
                </c:pt>
                <c:pt idx="8" formatCode="General">
                  <c:v>0</c:v>
                </c:pt>
                <c:pt idx="9">
                  <c:v>2.6315789473684209E-2</c:v>
                </c:pt>
                <c:pt idx="10">
                  <c:v>1.7699115044247787E-2</c:v>
                </c:pt>
                <c:pt idx="11">
                  <c:v>2.5423728813559324E-2</c:v>
                </c:pt>
                <c:pt idx="12" formatCode="General">
                  <c:v>0</c:v>
                </c:pt>
                <c:pt idx="13">
                  <c:v>9.2105263157894732E-2</c:v>
                </c:pt>
                <c:pt idx="14">
                  <c:v>3.5398230088495575E-2</c:v>
                </c:pt>
                <c:pt idx="15">
                  <c:v>5.0847457627118647E-2</c:v>
                </c:pt>
                <c:pt idx="16" formatCode="General">
                  <c:v>0</c:v>
                </c:pt>
                <c:pt idx="17">
                  <c:v>5.2631578947368418E-2</c:v>
                </c:pt>
                <c:pt idx="18">
                  <c:v>8.8495575221238937E-2</c:v>
                </c:pt>
                <c:pt idx="19">
                  <c:v>1.6949152542372881E-2</c:v>
                </c:pt>
                <c:pt idx="20" formatCode="General">
                  <c:v>0</c:v>
                </c:pt>
                <c:pt idx="21">
                  <c:v>3.9473684210526314E-2</c:v>
                </c:pt>
                <c:pt idx="22">
                  <c:v>6.1946902654867256E-2</c:v>
                </c:pt>
                <c:pt idx="23">
                  <c:v>0.11016949152542373</c:v>
                </c:pt>
                <c:pt idx="24" formatCode="General">
                  <c:v>0</c:v>
                </c:pt>
                <c:pt idx="25">
                  <c:v>1.3157894736842105E-2</c:v>
                </c:pt>
                <c:pt idx="26">
                  <c:v>8.8495575221238937E-3</c:v>
                </c:pt>
                <c:pt idx="27">
                  <c:v>4.2372881355932202E-2</c:v>
                </c:pt>
                <c:pt idx="28" formatCode="General">
                  <c:v>0</c:v>
                </c:pt>
                <c:pt idx="29">
                  <c:v>0.10526315789473684</c:v>
                </c:pt>
                <c:pt idx="30">
                  <c:v>3.5398230088495575E-2</c:v>
                </c:pt>
                <c:pt idx="31">
                  <c:v>9.3220338983050849E-2</c:v>
                </c:pt>
                <c:pt idx="32" formatCode="General">
                  <c:v>0</c:v>
                </c:pt>
                <c:pt idx="33">
                  <c:v>2.6315789473684209E-2</c:v>
                </c:pt>
                <c:pt idx="34">
                  <c:v>3.5398230088495575E-2</c:v>
                </c:pt>
                <c:pt idx="35">
                  <c:v>1.6949152542372881E-2</c:v>
                </c:pt>
                <c:pt idx="36" formatCode="General">
                  <c:v>0</c:v>
                </c:pt>
                <c:pt idx="37">
                  <c:v>1.3157894736842105E-2</c:v>
                </c:pt>
                <c:pt idx="38">
                  <c:v>2.6548672566371681E-2</c:v>
                </c:pt>
                <c:pt idx="39">
                  <c:v>3.3898305084745763E-2</c:v>
                </c:pt>
              </c:numCache>
            </c:numRef>
          </c:val>
          <c:extLst>
            <c:ext xmlns:c16="http://schemas.microsoft.com/office/drawing/2014/chart" uri="{C3380CC4-5D6E-409C-BE32-E72D297353CC}">
              <c16:uniqueId val="{00000046-ACAF-44DE-849E-EA2F59D1244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'[2]Q22B.現在重要な技術（従業員別）'!$J$93</c:f>
          <c:strCache>
            <c:ptCount val="1"/>
            <c:pt idx="0">
              <c:v>20人以下 (N=76)
21人以上100人以下 (N=113)
101人以上 (N=118)</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'[2]Q22B.現在重要な技術（従業員別）'!$S$6</c:f>
              <c:strCache>
                <c:ptCount val="1"/>
                <c:pt idx="0">
                  <c:v>1番目</c:v>
                </c:pt>
              </c:strCache>
            </c:strRef>
          </c:tx>
          <c:spPr>
            <a:solidFill>
              <a:srgbClr val="FF9966"/>
            </a:solidFill>
            <a:ln>
              <a:solidFill>
                <a:sysClr val="windowText" lastClr="000000"/>
              </a:solidFill>
            </a:ln>
            <a:effectLst/>
          </c:spPr>
          <c:invertIfNegative val="0"/>
          <c:cat>
            <c:strRef>
              <c:f>'[2]Q22B.現在重要な技術（従業員別）'!$R$47:$R$86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'[2]Q22B.現在重要な技術（従業員別）'!$S$47:$S$86</c:f>
              <c:numCache>
                <c:formatCode>0.0%</c:formatCode>
                <c:ptCount val="40"/>
                <c:pt idx="0">
                  <c:v>0</c:v>
                </c:pt>
                <c:pt idx="1">
                  <c:v>1.3157894736842105E-2</c:v>
                </c:pt>
                <c:pt idx="2">
                  <c:v>3.5398230088495575E-2</c:v>
                </c:pt>
                <c:pt idx="3">
                  <c:v>3.3898305084745763E-2</c:v>
                </c:pt>
                <c:pt idx="4">
                  <c:v>0</c:v>
                </c:pt>
                <c:pt idx="5">
                  <c:v>5.2631578947368418E-2</c:v>
                </c:pt>
                <c:pt idx="6">
                  <c:v>4.4247787610619468E-2</c:v>
                </c:pt>
                <c:pt idx="7">
                  <c:v>0</c:v>
                </c:pt>
                <c:pt idx="8">
                  <c:v>0</c:v>
                </c:pt>
                <c:pt idx="9">
                  <c:v>2.6315789473684209E-2</c:v>
                </c:pt>
                <c:pt idx="10">
                  <c:v>3.5398230088495575E-2</c:v>
                </c:pt>
                <c:pt idx="11">
                  <c:v>1.6949152542372881E-2</c:v>
                </c:pt>
                <c:pt idx="12">
                  <c:v>0</c:v>
                </c:pt>
                <c:pt idx="13">
                  <c:v>9.2105263157894732E-2</c:v>
                </c:pt>
                <c:pt idx="14">
                  <c:v>0</c:v>
                </c:pt>
                <c:pt idx="15">
                  <c:v>8.4745762711864406E-3</c:v>
                </c:pt>
                <c:pt idx="16">
                  <c:v>0</c:v>
                </c:pt>
                <c:pt idx="17">
                  <c:v>1.3157894736842105E-2</c:v>
                </c:pt>
                <c:pt idx="18">
                  <c:v>8.8495575221238937E-3</c:v>
                </c:pt>
                <c:pt idx="19">
                  <c:v>3.3898305084745763E-2</c:v>
                </c:pt>
                <c:pt idx="20">
                  <c:v>0</c:v>
                </c:pt>
                <c:pt idx="21">
                  <c:v>1.3157894736842105E-2</c:v>
                </c:pt>
                <c:pt idx="22">
                  <c:v>1.7699115044247787E-2</c:v>
                </c:pt>
                <c:pt idx="23">
                  <c:v>2.5423728813559324E-2</c:v>
                </c:pt>
                <c:pt idx="24">
                  <c:v>0</c:v>
                </c:pt>
                <c:pt idx="25">
                  <c:v>1.3157894736842105E-2</c:v>
                </c:pt>
                <c:pt idx="26">
                  <c:v>1.7699115044247787E-2</c:v>
                </c:pt>
                <c:pt idx="27">
                  <c:v>0</c:v>
                </c:pt>
                <c:pt idx="28">
                  <c:v>0</c:v>
                </c:pt>
                <c:pt idx="29">
                  <c:v>0</c:v>
                </c:pt>
                <c:pt idx="30">
                  <c:v>8.8495575221238937E-3</c:v>
                </c:pt>
                <c:pt idx="31">
                  <c:v>0</c:v>
                </c:pt>
                <c:pt idx="32">
                  <c:v>0</c:v>
                </c:pt>
                <c:pt idx="33">
                  <c:v>0</c:v>
                </c:pt>
                <c:pt idx="34">
                  <c:v>8.8495575221238937E-3</c:v>
                </c:pt>
                <c:pt idx="35">
                  <c:v>0</c:v>
                </c:pt>
                <c:pt idx="36">
                  <c:v>0</c:v>
                </c:pt>
                <c:pt idx="37">
                  <c:v>0</c:v>
                </c:pt>
                <c:pt idx="38">
                  <c:v>8.8495575221238937E-3</c:v>
                </c:pt>
                <c:pt idx="39">
                  <c:v>0</c:v>
                </c:pt>
              </c:numCache>
            </c:numRef>
          </c:val>
          <c:extLst>
            <c:ext xmlns:c16="http://schemas.microsoft.com/office/drawing/2014/chart" uri="{C3380CC4-5D6E-409C-BE32-E72D297353CC}">
              <c16:uniqueId val="{00000015-EBB1-4528-B419-98477FA31BAA}"/>
            </c:ext>
          </c:extLst>
        </c:ser>
        <c:ser>
          <c:idx val="2"/>
          <c:order val="1"/>
          <c:tx>
            <c:strRef>
              <c:f>'[2]Q22B.現在重要な技術（従業員別）'!$T$6</c:f>
              <c:strCache>
                <c:ptCount val="1"/>
                <c:pt idx="0">
                  <c:v>2番目</c:v>
                </c:pt>
              </c:strCache>
            </c:strRef>
          </c:tx>
          <c:spPr>
            <a:solidFill>
              <a:srgbClr val="FFFF99"/>
            </a:solidFill>
            <a:ln w="9525">
              <a:solidFill>
                <a:sysClr val="windowText" lastClr="000000"/>
              </a:solidFill>
            </a:ln>
            <a:effectLst/>
          </c:spPr>
          <c:invertIfNegative val="0"/>
          <c:cat>
            <c:strRef>
              <c:f>'[2]Q22B.現在重要な技術（従業員別）'!$R$47:$R$86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'[2]Q22B.現在重要な技術（従業員別）'!$T$47:$T$86</c:f>
              <c:numCache>
                <c:formatCode>0.0%</c:formatCode>
                <c:ptCount val="40"/>
                <c:pt idx="0">
                  <c:v>0</c:v>
                </c:pt>
                <c:pt idx="1">
                  <c:v>7.8947368421052627E-2</c:v>
                </c:pt>
                <c:pt idx="2">
                  <c:v>1.7699115044247787E-2</c:v>
                </c:pt>
                <c:pt idx="3">
                  <c:v>3.3898305084745763E-2</c:v>
                </c:pt>
                <c:pt idx="4">
                  <c:v>0</c:v>
                </c:pt>
                <c:pt idx="5">
                  <c:v>1.3157894736842105E-2</c:v>
                </c:pt>
                <c:pt idx="6">
                  <c:v>8.8495575221238937E-3</c:v>
                </c:pt>
                <c:pt idx="7">
                  <c:v>1.6949152542372881E-2</c:v>
                </c:pt>
                <c:pt idx="8">
                  <c:v>0</c:v>
                </c:pt>
                <c:pt idx="9">
                  <c:v>9.2105263157894732E-2</c:v>
                </c:pt>
                <c:pt idx="10">
                  <c:v>7.9646017699115043E-2</c:v>
                </c:pt>
                <c:pt idx="11">
                  <c:v>0.10169491525423729</c:v>
                </c:pt>
                <c:pt idx="12">
                  <c:v>0</c:v>
                </c:pt>
                <c:pt idx="13">
                  <c:v>2.6315789473684209E-2</c:v>
                </c:pt>
                <c:pt idx="14">
                  <c:v>3.5398230088495575E-2</c:v>
                </c:pt>
                <c:pt idx="15">
                  <c:v>2.5423728813559324E-2</c:v>
                </c:pt>
                <c:pt idx="16">
                  <c:v>0</c:v>
                </c:pt>
                <c:pt idx="17">
                  <c:v>0</c:v>
                </c:pt>
                <c:pt idx="18">
                  <c:v>1.7699115044247787E-2</c:v>
                </c:pt>
                <c:pt idx="19">
                  <c:v>2.5423728813559324E-2</c:v>
                </c:pt>
                <c:pt idx="20">
                  <c:v>0</c:v>
                </c:pt>
                <c:pt idx="21">
                  <c:v>0</c:v>
                </c:pt>
                <c:pt idx="22">
                  <c:v>8.8495575221238937E-3</c:v>
                </c:pt>
                <c:pt idx="23">
                  <c:v>8.4745762711864406E-3</c:v>
                </c:pt>
                <c:pt idx="24">
                  <c:v>0</c:v>
                </c:pt>
                <c:pt idx="25">
                  <c:v>1.3157894736842105E-2</c:v>
                </c:pt>
                <c:pt idx="26">
                  <c:v>5.3097345132743362E-2</c:v>
                </c:pt>
                <c:pt idx="27">
                  <c:v>8.4745762711864406E-3</c:v>
                </c:pt>
                <c:pt idx="28">
                  <c:v>0</c:v>
                </c:pt>
                <c:pt idx="29">
                  <c:v>0</c:v>
                </c:pt>
                <c:pt idx="30">
                  <c:v>8.8495575221238937E-3</c:v>
                </c:pt>
                <c:pt idx="31">
                  <c:v>0</c:v>
                </c:pt>
                <c:pt idx="32">
                  <c:v>0</c:v>
                </c:pt>
                <c:pt idx="33">
                  <c:v>0</c:v>
                </c:pt>
                <c:pt idx="34">
                  <c:v>8.8495575221238937E-3</c:v>
                </c:pt>
                <c:pt idx="35">
                  <c:v>0</c:v>
                </c:pt>
                <c:pt idx="36">
                  <c:v>0</c:v>
                </c:pt>
                <c:pt idx="37">
                  <c:v>0</c:v>
                </c:pt>
                <c:pt idx="38">
                  <c:v>0</c:v>
                </c:pt>
                <c:pt idx="39">
                  <c:v>0</c:v>
                </c:pt>
              </c:numCache>
            </c:numRef>
          </c:val>
          <c:extLst>
            <c:ext xmlns:c16="http://schemas.microsoft.com/office/drawing/2014/chart" uri="{C3380CC4-5D6E-409C-BE32-E72D297353CC}">
              <c16:uniqueId val="{00000031-EBB1-4528-B419-98477FA31BAA}"/>
            </c:ext>
          </c:extLst>
        </c:ser>
        <c:ser>
          <c:idx val="1"/>
          <c:order val="2"/>
          <c:tx>
            <c:strRef>
              <c:f>'[2]Q22B.現在重要な技術（従業員別）'!$U$6</c:f>
              <c:strCache>
                <c:ptCount val="1"/>
                <c:pt idx="0">
                  <c:v>3番目</c:v>
                </c:pt>
              </c:strCache>
            </c:strRef>
          </c:tx>
          <c:spPr>
            <a:solidFill>
              <a:srgbClr val="2E75B6"/>
            </a:solidFill>
            <a:ln>
              <a:solidFill>
                <a:sysClr val="windowText" lastClr="000000"/>
              </a:solidFill>
            </a:ln>
            <a:effectLst/>
          </c:spPr>
          <c:invertIfNegative val="0"/>
          <c:cat>
            <c:strRef>
              <c:f>'[2]Q22B.現在重要な技術（従業員別）'!$R$47:$R$86</c:f>
              <c:strCache>
                <c:ptCount val="40"/>
                <c:pt idx="0">
                  <c:v>【 モデリング技術（制御、システム、ユーザ、データ等） 】</c:v>
                </c:pt>
                <c:pt idx="1">
                  <c:v>20人以下（n=7）</c:v>
                </c:pt>
                <c:pt idx="2">
                  <c:v>21人以上100人以下（n=11）</c:v>
                </c:pt>
                <c:pt idx="3">
                  <c:v>101人以上（n=10）</c:v>
                </c:pt>
                <c:pt idx="4">
                  <c:v>【 アクチュエータ技術 】                </c:v>
                </c:pt>
                <c:pt idx="5">
                  <c:v>20人以下（n=6）</c:v>
                </c:pt>
                <c:pt idx="6">
                  <c:v>21人以上100人以下（n=13）</c:v>
                </c:pt>
                <c:pt idx="7">
                  <c:v>101人以上（n=3）</c:v>
                </c:pt>
                <c:pt idx="8">
                  <c:v>【 セーフティ及びセキュリティ技術 】          </c:v>
                </c:pt>
                <c:pt idx="9">
                  <c:v>20人以下（n=18）</c:v>
                </c:pt>
                <c:pt idx="10">
                  <c:v>21人以上100人以下（n=18）</c:v>
                </c:pt>
                <c:pt idx="11">
                  <c:v>101人以上（n=18）</c:v>
                </c:pt>
                <c:pt idx="12">
                  <c:v>【 他の製品・システムとの接続を想定した検証技術 】   </c:v>
                </c:pt>
                <c:pt idx="13">
                  <c:v>20人以下（n=20）</c:v>
                </c:pt>
                <c:pt idx="14">
                  <c:v>21人以上100人以下（n=14）</c:v>
                </c:pt>
                <c:pt idx="15">
                  <c:v>101人以上（n=8）</c:v>
                </c:pt>
                <c:pt idx="16">
                  <c:v>【 アジャイル開発技術 】                </c:v>
                </c:pt>
                <c:pt idx="17">
                  <c:v>20人以下（n=3）</c:v>
                </c:pt>
                <c:pt idx="18">
                  <c:v>21人以上100人以下（n=8）</c:v>
                </c:pt>
                <c:pt idx="19">
                  <c:v>101人以上（n=9）</c:v>
                </c:pt>
                <c:pt idx="20">
                  <c:v>【 現実融合技術 (VR、AR、MR、SR等） 】    </c:v>
                </c:pt>
                <c:pt idx="21">
                  <c:v>20人以下（n=1）</c:v>
                </c:pt>
                <c:pt idx="22">
                  <c:v>21人以上100人以下（n=4）</c:v>
                </c:pt>
                <c:pt idx="23">
                  <c:v>101人以上（n=7）</c:v>
                </c:pt>
                <c:pt idx="24">
                  <c:v>【 ヒューマンインタフェース技術 】           </c:v>
                </c:pt>
                <c:pt idx="25">
                  <c:v>20人以下（n=8）</c:v>
                </c:pt>
                <c:pt idx="26">
                  <c:v>21人以上100人以下（n=13）</c:v>
                </c:pt>
                <c:pt idx="27">
                  <c:v>101人以上（n=3）</c:v>
                </c:pt>
                <c:pt idx="28">
                  <c:v>【 ブロックチェーン技術 】               </c:v>
                </c:pt>
                <c:pt idx="29">
                  <c:v>20人以下（n=1）</c:v>
                </c:pt>
                <c:pt idx="30">
                  <c:v>21人以上100人以下（n=3）</c:v>
                </c:pt>
                <c:pt idx="31">
                  <c:v>101人以上（n=3）</c:v>
                </c:pt>
                <c:pt idx="32">
                  <c:v>【 低遅延データ処理技術 】               </c:v>
                </c:pt>
                <c:pt idx="33">
                  <c:v>20人以下（n=0）</c:v>
                </c:pt>
                <c:pt idx="34">
                  <c:v>21人以上100人以下（n=2）</c:v>
                </c:pt>
                <c:pt idx="35">
                  <c:v>101人以上（n=0）</c:v>
                </c:pt>
                <c:pt idx="36">
                  <c:v>【 エッジコンピューティング／フォグコンピューティング 】</c:v>
                </c:pt>
                <c:pt idx="37">
                  <c:v>20人以下（n=0）</c:v>
                </c:pt>
                <c:pt idx="38">
                  <c:v>21人以上100人以下（n=3）</c:v>
                </c:pt>
                <c:pt idx="39">
                  <c:v>101人以上（n=2）</c:v>
                </c:pt>
              </c:strCache>
            </c:strRef>
          </c:cat>
          <c:val>
            <c:numRef>
              <c:f>'[2]Q22B.現在重要な技術（従業員別）'!$U$47:$U$86</c:f>
              <c:numCache>
                <c:formatCode>0.0%</c:formatCode>
                <c:ptCount val="40"/>
                <c:pt idx="0">
                  <c:v>0</c:v>
                </c:pt>
                <c:pt idx="1">
                  <c:v>0</c:v>
                </c:pt>
                <c:pt idx="2">
                  <c:v>4.4247787610619468E-2</c:v>
                </c:pt>
                <c:pt idx="3">
                  <c:v>1.6949152542372881E-2</c:v>
                </c:pt>
                <c:pt idx="4">
                  <c:v>0</c:v>
                </c:pt>
                <c:pt idx="5">
                  <c:v>1.3157894736842105E-2</c:v>
                </c:pt>
                <c:pt idx="6">
                  <c:v>6.1946902654867256E-2</c:v>
                </c:pt>
                <c:pt idx="7">
                  <c:v>8.4745762711864406E-3</c:v>
                </c:pt>
                <c:pt idx="8">
                  <c:v>0</c:v>
                </c:pt>
                <c:pt idx="9">
                  <c:v>0.11842105263157894</c:v>
                </c:pt>
                <c:pt idx="10">
                  <c:v>4.4247787610619468E-2</c:v>
                </c:pt>
                <c:pt idx="11">
                  <c:v>3.3898305084745763E-2</c:v>
                </c:pt>
                <c:pt idx="12">
                  <c:v>0</c:v>
                </c:pt>
                <c:pt idx="13">
                  <c:v>0.14473684210526316</c:v>
                </c:pt>
                <c:pt idx="14">
                  <c:v>8.8495575221238937E-2</c:v>
                </c:pt>
                <c:pt idx="15">
                  <c:v>3.3898305084745763E-2</c:v>
                </c:pt>
                <c:pt idx="16">
                  <c:v>0</c:v>
                </c:pt>
                <c:pt idx="17">
                  <c:v>2.6315789473684209E-2</c:v>
                </c:pt>
                <c:pt idx="18">
                  <c:v>4.4247787610619468E-2</c:v>
                </c:pt>
                <c:pt idx="19">
                  <c:v>1.6949152542372881E-2</c:v>
                </c:pt>
                <c:pt idx="20">
                  <c:v>0</c:v>
                </c:pt>
                <c:pt idx="21">
                  <c:v>0</c:v>
                </c:pt>
                <c:pt idx="22">
                  <c:v>8.8495575221238937E-3</c:v>
                </c:pt>
                <c:pt idx="23">
                  <c:v>2.5423728813559324E-2</c:v>
                </c:pt>
                <c:pt idx="24">
                  <c:v>0</c:v>
                </c:pt>
                <c:pt idx="25">
                  <c:v>7.8947368421052627E-2</c:v>
                </c:pt>
                <c:pt idx="26">
                  <c:v>4.4247787610619468E-2</c:v>
                </c:pt>
                <c:pt idx="27">
                  <c:v>1.6949152542372881E-2</c:v>
                </c:pt>
                <c:pt idx="28">
                  <c:v>0</c:v>
                </c:pt>
                <c:pt idx="29">
                  <c:v>1.3157894736842105E-2</c:v>
                </c:pt>
                <c:pt idx="30">
                  <c:v>8.8495575221238937E-3</c:v>
                </c:pt>
                <c:pt idx="31">
                  <c:v>2.5423728813559324E-2</c:v>
                </c:pt>
                <c:pt idx="32">
                  <c:v>0</c:v>
                </c:pt>
                <c:pt idx="33">
                  <c:v>0</c:v>
                </c:pt>
                <c:pt idx="34">
                  <c:v>0</c:v>
                </c:pt>
                <c:pt idx="35">
                  <c:v>0</c:v>
                </c:pt>
                <c:pt idx="36">
                  <c:v>0</c:v>
                </c:pt>
                <c:pt idx="37">
                  <c:v>0</c:v>
                </c:pt>
                <c:pt idx="38">
                  <c:v>1.7699115044247787E-2</c:v>
                </c:pt>
                <c:pt idx="39">
                  <c:v>1.6949152542372881E-2</c:v>
                </c:pt>
              </c:numCache>
            </c:numRef>
          </c:val>
          <c:extLst>
            <c:ext xmlns:c16="http://schemas.microsoft.com/office/drawing/2014/chart" uri="{C3380CC4-5D6E-409C-BE32-E72D297353CC}">
              <c16:uniqueId val="{00000047-EBB1-4528-B419-98477FA31BA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'Q22C.将来重要な技術 【ABCD】 '!$S$6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4F8-48B2-9F4C-25CF9D6CA4E0}"/>
                </c:ext>
              </c:extLst>
            </c:dLbl>
            <c:dLbl>
              <c:idx val="5"/>
              <c:delete val="1"/>
              <c:extLst>
                <c:ext xmlns:c15="http://schemas.microsoft.com/office/drawing/2012/chart" uri="{CE6537A1-D6FC-4f65-9D91-7224C49458BB}"/>
                <c:ext xmlns:c16="http://schemas.microsoft.com/office/drawing/2014/chart" uri="{C3380CC4-5D6E-409C-BE32-E72D297353CC}">
                  <c16:uniqueId val="{00000001-D4F8-48B2-9F4C-25CF9D6CA4E0}"/>
                </c:ext>
              </c:extLst>
            </c:dLbl>
            <c:dLbl>
              <c:idx val="10"/>
              <c:delete val="1"/>
              <c:extLst>
                <c:ext xmlns:c15="http://schemas.microsoft.com/office/drawing/2012/chart" uri="{CE6537A1-D6FC-4f65-9D91-7224C49458BB}"/>
                <c:ext xmlns:c16="http://schemas.microsoft.com/office/drawing/2014/chart" uri="{C3380CC4-5D6E-409C-BE32-E72D297353CC}">
                  <c16:uniqueId val="{00000002-D4F8-48B2-9F4C-25CF9D6CA4E0}"/>
                </c:ext>
              </c:extLst>
            </c:dLbl>
            <c:dLbl>
              <c:idx val="15"/>
              <c:delete val="1"/>
              <c:extLst>
                <c:ext xmlns:c15="http://schemas.microsoft.com/office/drawing/2012/chart" uri="{CE6537A1-D6FC-4f65-9D91-7224C49458BB}"/>
                <c:ext xmlns:c16="http://schemas.microsoft.com/office/drawing/2014/chart" uri="{C3380CC4-5D6E-409C-BE32-E72D297353CC}">
                  <c16:uniqueId val="{00000003-D4F8-48B2-9F4C-25CF9D6CA4E0}"/>
                </c:ext>
              </c:extLst>
            </c:dLbl>
            <c:dLbl>
              <c:idx val="20"/>
              <c:delete val="1"/>
              <c:extLst>
                <c:ext xmlns:c15="http://schemas.microsoft.com/office/drawing/2012/chart" uri="{CE6537A1-D6FC-4f65-9D91-7224C49458BB}"/>
                <c:ext xmlns:c16="http://schemas.microsoft.com/office/drawing/2014/chart" uri="{C3380CC4-5D6E-409C-BE32-E72D297353CC}">
                  <c16:uniqueId val="{00000004-D4F8-48B2-9F4C-25CF9D6CA4E0}"/>
                </c:ext>
              </c:extLst>
            </c:dLbl>
            <c:dLbl>
              <c:idx val="25"/>
              <c:delete val="1"/>
              <c:extLst>
                <c:ext xmlns:c15="http://schemas.microsoft.com/office/drawing/2012/chart" uri="{CE6537A1-D6FC-4f65-9D91-7224C49458BB}"/>
                <c:ext xmlns:c16="http://schemas.microsoft.com/office/drawing/2014/chart" uri="{C3380CC4-5D6E-409C-BE32-E72D297353CC}">
                  <c16:uniqueId val="{00000005-D4F8-48B2-9F4C-25CF9D6CA4E0}"/>
                </c:ext>
              </c:extLst>
            </c:dLbl>
            <c:dLbl>
              <c:idx val="30"/>
              <c:delete val="1"/>
              <c:extLst>
                <c:ext xmlns:c15="http://schemas.microsoft.com/office/drawing/2012/chart" uri="{CE6537A1-D6FC-4f65-9D91-7224C49458BB}"/>
                <c:ext xmlns:c16="http://schemas.microsoft.com/office/drawing/2014/chart" uri="{C3380CC4-5D6E-409C-BE32-E72D297353CC}">
                  <c16:uniqueId val="{00000006-D4F8-48B2-9F4C-25CF9D6CA4E0}"/>
                </c:ext>
              </c:extLst>
            </c:dLbl>
            <c:dLbl>
              <c:idx val="35"/>
              <c:delete val="1"/>
              <c:extLst>
                <c:ext xmlns:c15="http://schemas.microsoft.com/office/drawing/2012/chart" uri="{CE6537A1-D6FC-4f65-9D91-7224C49458BB}"/>
                <c:ext xmlns:c16="http://schemas.microsoft.com/office/drawing/2014/chart" uri="{C3380CC4-5D6E-409C-BE32-E72D297353CC}">
                  <c16:uniqueId val="{00000007-D4F8-48B2-9F4C-25CF9D6CA4E0}"/>
                </c:ext>
              </c:extLst>
            </c:dLbl>
            <c:dLbl>
              <c:idx val="39"/>
              <c:delete val="1"/>
              <c:extLst>
                <c:ext xmlns:c15="http://schemas.microsoft.com/office/drawing/2012/chart" uri="{CE6537A1-D6FC-4f65-9D91-7224C49458BB}"/>
                <c:ext xmlns:c16="http://schemas.microsoft.com/office/drawing/2014/chart" uri="{C3380CC4-5D6E-409C-BE32-E72D297353CC}">
                  <c16:uniqueId val="{0000004F-D4F8-48B2-9F4C-25CF9D6CA4E0}"/>
                </c:ext>
              </c:extLst>
            </c:dLbl>
            <c:dLbl>
              <c:idx val="40"/>
              <c:delete val="1"/>
              <c:extLst>
                <c:ext xmlns:c15="http://schemas.microsoft.com/office/drawing/2012/chart" uri="{CE6537A1-D6FC-4f65-9D91-7224C49458BB}"/>
                <c:ext xmlns:c16="http://schemas.microsoft.com/office/drawing/2014/chart" uri="{C3380CC4-5D6E-409C-BE32-E72D297353CC}">
                  <c16:uniqueId val="{00000008-D4F8-48B2-9F4C-25CF9D6CA4E0}"/>
                </c:ext>
              </c:extLst>
            </c:dLbl>
            <c:dLbl>
              <c:idx val="4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D4F8-48B2-9F4C-25CF9D6CA4E0}"/>
                </c:ext>
              </c:extLst>
            </c:dLbl>
            <c:dLbl>
              <c:idx val="4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D4F8-48B2-9F4C-25CF9D6CA4E0}"/>
                </c:ext>
              </c:extLst>
            </c:dLbl>
            <c:dLbl>
              <c:idx val="45"/>
              <c:delete val="1"/>
              <c:extLst>
                <c:ext xmlns:c15="http://schemas.microsoft.com/office/drawing/2012/chart" uri="{CE6537A1-D6FC-4f65-9D91-7224C49458BB}"/>
                <c:ext xmlns:c16="http://schemas.microsoft.com/office/drawing/2014/chart" uri="{C3380CC4-5D6E-409C-BE32-E72D297353CC}">
                  <c16:uniqueId val="{00000009-D4F8-48B2-9F4C-25CF9D6CA4E0}"/>
                </c:ext>
              </c:extLst>
            </c:dLbl>
            <c:dLbl>
              <c:idx val="50"/>
              <c:delete val="1"/>
              <c:extLst>
                <c:ext xmlns:c15="http://schemas.microsoft.com/office/drawing/2012/chart" uri="{CE6537A1-D6FC-4f65-9D91-7224C49458BB}"/>
                <c:ext xmlns:c16="http://schemas.microsoft.com/office/drawing/2014/chart" uri="{C3380CC4-5D6E-409C-BE32-E72D297353CC}">
                  <c16:uniqueId val="{0000000A-D4F8-48B2-9F4C-25CF9D6CA4E0}"/>
                </c:ext>
              </c:extLst>
            </c:dLbl>
            <c:dLbl>
              <c:idx val="55"/>
              <c:delete val="1"/>
              <c:extLst>
                <c:ext xmlns:c15="http://schemas.microsoft.com/office/drawing/2012/chart" uri="{CE6537A1-D6FC-4f65-9D91-7224C49458BB}"/>
                <c:ext xmlns:c16="http://schemas.microsoft.com/office/drawing/2014/chart" uri="{C3380CC4-5D6E-409C-BE32-E72D297353CC}">
                  <c16:uniqueId val="{0000000B-D4F8-48B2-9F4C-25CF9D6CA4E0}"/>
                </c:ext>
              </c:extLst>
            </c:dLbl>
            <c:dLbl>
              <c:idx val="60"/>
              <c:delete val="1"/>
              <c:extLst>
                <c:ext xmlns:c15="http://schemas.microsoft.com/office/drawing/2012/chart" uri="{CE6537A1-D6FC-4f65-9D91-7224C49458BB}"/>
                <c:ext xmlns:c16="http://schemas.microsoft.com/office/drawing/2014/chart" uri="{C3380CC4-5D6E-409C-BE32-E72D297353CC}">
                  <c16:uniqueId val="{0000000C-D4F8-48B2-9F4C-25CF9D6CA4E0}"/>
                </c:ext>
              </c:extLst>
            </c:dLbl>
            <c:dLbl>
              <c:idx val="65"/>
              <c:delete val="1"/>
              <c:extLst>
                <c:ext xmlns:c15="http://schemas.microsoft.com/office/drawing/2012/chart" uri="{CE6537A1-D6FC-4f65-9D91-7224C49458BB}"/>
                <c:ext xmlns:c16="http://schemas.microsoft.com/office/drawing/2014/chart" uri="{C3380CC4-5D6E-409C-BE32-E72D297353CC}">
                  <c16:uniqueId val="{0000000D-D4F8-48B2-9F4C-25CF9D6CA4E0}"/>
                </c:ext>
              </c:extLst>
            </c:dLbl>
            <c:dLbl>
              <c:idx val="70"/>
              <c:delete val="1"/>
              <c:extLst>
                <c:ext xmlns:c15="http://schemas.microsoft.com/office/drawing/2012/chart" uri="{CE6537A1-D6FC-4f65-9D91-7224C49458BB}"/>
                <c:ext xmlns:c16="http://schemas.microsoft.com/office/drawing/2014/chart" uri="{C3380CC4-5D6E-409C-BE32-E72D297353CC}">
                  <c16:uniqueId val="{0000000E-D4F8-48B2-9F4C-25CF9D6CA4E0}"/>
                </c:ext>
              </c:extLst>
            </c:dLbl>
            <c:dLbl>
              <c:idx val="75"/>
              <c:delete val="1"/>
              <c:extLst>
                <c:ext xmlns:c15="http://schemas.microsoft.com/office/drawing/2012/chart" uri="{CE6537A1-D6FC-4f65-9D91-7224C49458BB}"/>
                <c:ext xmlns:c16="http://schemas.microsoft.com/office/drawing/2014/chart" uri="{C3380CC4-5D6E-409C-BE32-E72D297353CC}">
                  <c16:uniqueId val="{0000000F-D4F8-48B2-9F4C-25CF9D6CA4E0}"/>
                </c:ext>
              </c:extLst>
            </c:dLbl>
            <c:dLbl>
              <c:idx val="80"/>
              <c:delete val="1"/>
              <c:extLst>
                <c:ext xmlns:c15="http://schemas.microsoft.com/office/drawing/2012/chart" uri="{CE6537A1-D6FC-4f65-9D91-7224C49458BB}"/>
                <c:ext xmlns:c16="http://schemas.microsoft.com/office/drawing/2014/chart" uri="{C3380CC4-5D6E-409C-BE32-E72D297353CC}">
                  <c16:uniqueId val="{00000010-D4F8-48B2-9F4C-25CF9D6CA4E0}"/>
                </c:ext>
              </c:extLst>
            </c:dLbl>
            <c:dLbl>
              <c:idx val="85"/>
              <c:delete val="1"/>
              <c:extLst>
                <c:ext xmlns:c15="http://schemas.microsoft.com/office/drawing/2012/chart" uri="{CE6537A1-D6FC-4f65-9D91-7224C49458BB}"/>
                <c:ext xmlns:c16="http://schemas.microsoft.com/office/drawing/2014/chart" uri="{C3380CC4-5D6E-409C-BE32-E72D297353CC}">
                  <c16:uniqueId val="{00000011-D4F8-48B2-9F4C-25CF9D6CA4E0}"/>
                </c:ext>
              </c:extLst>
            </c:dLbl>
            <c:dLbl>
              <c:idx val="90"/>
              <c:delete val="1"/>
              <c:extLst>
                <c:ext xmlns:c15="http://schemas.microsoft.com/office/drawing/2012/chart" uri="{CE6537A1-D6FC-4f65-9D91-7224C49458BB}"/>
                <c:ext xmlns:c16="http://schemas.microsoft.com/office/drawing/2014/chart" uri="{C3380CC4-5D6E-409C-BE32-E72D297353CC}">
                  <c16:uniqueId val="{00000012-D4F8-48B2-9F4C-25CF9D6CA4E0}"/>
                </c:ext>
              </c:extLst>
            </c:dLbl>
            <c:dLbl>
              <c:idx val="95"/>
              <c:delete val="1"/>
              <c:extLst>
                <c:ext xmlns:c15="http://schemas.microsoft.com/office/drawing/2012/chart" uri="{CE6537A1-D6FC-4f65-9D91-7224C49458BB}"/>
                <c:ext xmlns:c16="http://schemas.microsoft.com/office/drawing/2014/chart" uri="{C3380CC4-5D6E-409C-BE32-E72D297353CC}">
                  <c16:uniqueId val="{00000013-D4F8-48B2-9F4C-25CF9D6CA4E0}"/>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'Q22C.将来重要な技術 【ABCD】 '!$R$7:$R$56</c:f>
              <c:strCache>
                <c:ptCount val="50"/>
                <c:pt idx="0">
                  <c:v>【 AI（機械学習、ディープラーニング等）技術 】          </c:v>
                </c:pt>
                <c:pt idx="1">
                  <c:v>A.ユーザー企業（n=132）</c:v>
                </c:pt>
                <c:pt idx="2">
                  <c:v>B.メーカー企業（n=194）</c:v>
                </c:pt>
                <c:pt idx="3">
                  <c:v>C.サブシステム提供企業（n=122）</c:v>
                </c:pt>
                <c:pt idx="4">
                  <c:v>D.サービス提供企業（n=132）</c:v>
                </c:pt>
                <c:pt idx="5">
                  <c:v>【 IoTシステム構築技術 】                    </c:v>
                </c:pt>
                <c:pt idx="6">
                  <c:v>A.ユーザー企業（n=  96）</c:v>
                </c:pt>
                <c:pt idx="7">
                  <c:v>B.メーカー企業（n=108）</c:v>
                </c:pt>
                <c:pt idx="8">
                  <c:v>C.サブシステム提供企業（n=  69）</c:v>
                </c:pt>
                <c:pt idx="9">
                  <c:v>D.サービス提供企業（n=  65）</c:v>
                </c:pt>
                <c:pt idx="10">
                  <c:v>【 システムズエンジニアリング技術 】                </c:v>
                </c:pt>
                <c:pt idx="11">
                  <c:v>A.ユーザー企業（n=  51）</c:v>
                </c:pt>
                <c:pt idx="12">
                  <c:v>B.メーカー企業（n=  77）</c:v>
                </c:pt>
                <c:pt idx="13">
                  <c:v>C.サブシステム提供企業（n=  52）</c:v>
                </c:pt>
                <c:pt idx="14">
                  <c:v>D.サービス提供企業（n=  58）</c:v>
                </c:pt>
                <c:pt idx="15">
                  <c:v>【 ビッグデータの収集・分析・解析技術 】              </c:v>
                </c:pt>
                <c:pt idx="16">
                  <c:v>A.ユーザー企業（n=  96）</c:v>
                </c:pt>
                <c:pt idx="17">
                  <c:v>B.メーカー企業（n=107）</c:v>
                </c:pt>
                <c:pt idx="18">
                  <c:v>C.サブシステム提供企業（n=  67）</c:v>
                </c:pt>
                <c:pt idx="19">
                  <c:v>D.サービス提供企業（n=  76）</c:v>
                </c:pt>
                <c:pt idx="20">
                  <c:v>【 デバイス技術 】                         </c:v>
                </c:pt>
                <c:pt idx="21">
                  <c:v>A.ユーザー企業（n=  28）</c:v>
                </c:pt>
                <c:pt idx="22">
                  <c:v>B.メーカー企業（n=  37）</c:v>
                </c:pt>
                <c:pt idx="23">
                  <c:v>C.サブシステム提供企業（n=  32）</c:v>
                </c:pt>
                <c:pt idx="24">
                  <c:v>D.サービス提供企業（n=  22）</c:v>
                </c:pt>
                <c:pt idx="25">
                  <c:v>【 画像・音声認識技術／合成技術 】                 </c:v>
                </c:pt>
                <c:pt idx="26">
                  <c:v>A.ユーザー企業（n=  35）</c:v>
                </c:pt>
                <c:pt idx="27">
                  <c:v>B.メーカー企業（n=  63）</c:v>
                </c:pt>
                <c:pt idx="28">
                  <c:v>C.サブシステム提供企業（n=  45）</c:v>
                </c:pt>
                <c:pt idx="29">
                  <c:v>D.サービス提供企業（n=  37）</c:v>
                </c:pt>
                <c:pt idx="30">
                  <c:v>【 無線通信・ネットワーク技術 】                  </c:v>
                </c:pt>
                <c:pt idx="31">
                  <c:v>A.ユーザー企業（n=  29）</c:v>
                </c:pt>
                <c:pt idx="32">
                  <c:v>B.メーカー企業（n=  79）</c:v>
                </c:pt>
                <c:pt idx="33">
                  <c:v>C.サブシステム提供企業（n=  32）</c:v>
                </c:pt>
                <c:pt idx="34">
                  <c:v>D.サービス提供企業（n=  38）</c:v>
                </c:pt>
                <c:pt idx="35">
                  <c:v>【 センサ技術 】                          </c:v>
                </c:pt>
                <c:pt idx="36">
                  <c:v>A.ユーザー企業（n=  42）</c:v>
                </c:pt>
                <c:pt idx="37">
                  <c:v>B.メーカー企業（n=  62）</c:v>
                </c:pt>
                <c:pt idx="38">
                  <c:v>C.サブシステム提供企業（n=  31）</c:v>
                </c:pt>
                <c:pt idx="39">
                  <c:v>D.サービス提供企業（n=  20）</c:v>
                </c:pt>
                <c:pt idx="40">
                  <c:v>【 現実融合技術 (VR、AR、MR、SR等） 】          </c:v>
                </c:pt>
                <c:pt idx="41">
                  <c:v>A.ユーザー企業（n=  32）</c:v>
                </c:pt>
                <c:pt idx="42">
                  <c:v>B.メーカー企業（n=  47）</c:v>
                </c:pt>
                <c:pt idx="43">
                  <c:v>C.サブシステム提供企業（n=  34）</c:v>
                </c:pt>
                <c:pt idx="44">
                  <c:v>D.サービス提供企業（n=  38）</c:v>
                </c:pt>
                <c:pt idx="45">
                  <c:v>【 リアルタイム制御技術（ロボット技術） 】             </c:v>
                </c:pt>
                <c:pt idx="46">
                  <c:v>A.ユーザー企業（n=  41）</c:v>
                </c:pt>
                <c:pt idx="47">
                  <c:v>B.メーカー企業（n=  64）</c:v>
                </c:pt>
                <c:pt idx="48">
                  <c:v>C.サブシステム提供企業（n=  35）</c:v>
                </c:pt>
                <c:pt idx="49">
                  <c:v>D.サービス提供企業（n=  31）</c:v>
                </c:pt>
              </c:strCache>
            </c:strRef>
          </c:cat>
          <c:val>
            <c:numRef>
              <c:f>'Q22C.将来重要な技術 【ABCD】 '!$S$7:$S$56</c:f>
              <c:numCache>
                <c:formatCode>0.0%</c:formatCode>
                <c:ptCount val="50"/>
                <c:pt idx="0" formatCode="General">
                  <c:v>0</c:v>
                </c:pt>
                <c:pt idx="1">
                  <c:v>0.17041800643086816</c:v>
                </c:pt>
                <c:pt idx="2">
                  <c:v>0.23399014778325122</c:v>
                </c:pt>
                <c:pt idx="3">
                  <c:v>0.26893939393939392</c:v>
                </c:pt>
                <c:pt idx="4">
                  <c:v>0.26</c:v>
                </c:pt>
                <c:pt idx="5" formatCode="General">
                  <c:v>0</c:v>
                </c:pt>
                <c:pt idx="6">
                  <c:v>0.16077170418006431</c:v>
                </c:pt>
                <c:pt idx="7">
                  <c:v>9.3596059113300489E-2</c:v>
                </c:pt>
                <c:pt idx="8">
                  <c:v>8.3333333333333329E-2</c:v>
                </c:pt>
                <c:pt idx="9">
                  <c:v>0.11600000000000001</c:v>
                </c:pt>
                <c:pt idx="10" formatCode="General">
                  <c:v>0</c:v>
                </c:pt>
                <c:pt idx="11">
                  <c:v>6.1093247588424437E-2</c:v>
                </c:pt>
                <c:pt idx="12">
                  <c:v>6.8965517241379309E-2</c:v>
                </c:pt>
                <c:pt idx="13">
                  <c:v>7.9545454545454544E-2</c:v>
                </c:pt>
                <c:pt idx="14">
                  <c:v>0.124</c:v>
                </c:pt>
                <c:pt idx="15" formatCode="General">
                  <c:v>0</c:v>
                </c:pt>
                <c:pt idx="16">
                  <c:v>9.0032154340836015E-2</c:v>
                </c:pt>
                <c:pt idx="17">
                  <c:v>7.3891625615763554E-2</c:v>
                </c:pt>
                <c:pt idx="18">
                  <c:v>5.6818181818181816E-2</c:v>
                </c:pt>
                <c:pt idx="19">
                  <c:v>0.08</c:v>
                </c:pt>
                <c:pt idx="20" formatCode="General">
                  <c:v>0</c:v>
                </c:pt>
                <c:pt idx="21">
                  <c:v>6.1093247588424437E-2</c:v>
                </c:pt>
                <c:pt idx="22">
                  <c:v>4.9261083743842367E-2</c:v>
                </c:pt>
                <c:pt idx="23">
                  <c:v>7.1969696969696975E-2</c:v>
                </c:pt>
                <c:pt idx="24">
                  <c:v>0.04</c:v>
                </c:pt>
                <c:pt idx="25" formatCode="General">
                  <c:v>0</c:v>
                </c:pt>
                <c:pt idx="26">
                  <c:v>4.8231511254019289E-2</c:v>
                </c:pt>
                <c:pt idx="27">
                  <c:v>7.3891625615763554E-2</c:v>
                </c:pt>
                <c:pt idx="28">
                  <c:v>5.3030303030303032E-2</c:v>
                </c:pt>
                <c:pt idx="29">
                  <c:v>5.1999999999999998E-2</c:v>
                </c:pt>
                <c:pt idx="30" formatCode="General">
                  <c:v>0</c:v>
                </c:pt>
                <c:pt idx="31">
                  <c:v>3.5369774919614148E-2</c:v>
                </c:pt>
                <c:pt idx="32">
                  <c:v>7.3891625615763554E-2</c:v>
                </c:pt>
                <c:pt idx="33">
                  <c:v>4.924242424242424E-2</c:v>
                </c:pt>
                <c:pt idx="34">
                  <c:v>4.3999999999999997E-2</c:v>
                </c:pt>
                <c:pt idx="35" formatCode="General">
                  <c:v>0</c:v>
                </c:pt>
                <c:pt idx="36">
                  <c:v>4.8231511254019289E-2</c:v>
                </c:pt>
                <c:pt idx="37">
                  <c:v>5.6650246305418719E-2</c:v>
                </c:pt>
                <c:pt idx="38">
                  <c:v>5.3030303030303032E-2</c:v>
                </c:pt>
                <c:pt idx="39">
                  <c:v>2.4E-2</c:v>
                </c:pt>
                <c:pt idx="40" formatCode="General">
                  <c:v>0</c:v>
                </c:pt>
                <c:pt idx="41">
                  <c:v>3.5369774919614148E-2</c:v>
                </c:pt>
                <c:pt idx="42">
                  <c:v>4.1871921182266007E-2</c:v>
                </c:pt>
                <c:pt idx="43">
                  <c:v>4.1666666666666664E-2</c:v>
                </c:pt>
                <c:pt idx="44">
                  <c:v>5.1999999999999998E-2</c:v>
                </c:pt>
                <c:pt idx="45" formatCode="General">
                  <c:v>0</c:v>
                </c:pt>
                <c:pt idx="46">
                  <c:v>5.7877813504823149E-2</c:v>
                </c:pt>
                <c:pt idx="47">
                  <c:v>4.6798029556650245E-2</c:v>
                </c:pt>
                <c:pt idx="48">
                  <c:v>3.787878787878788E-2</c:v>
                </c:pt>
                <c:pt idx="49">
                  <c:v>3.2000000000000001E-2</c:v>
                </c:pt>
              </c:numCache>
            </c:numRef>
          </c:val>
          <c:extLst>
            <c:ext xmlns:c16="http://schemas.microsoft.com/office/drawing/2014/chart" uri="{C3380CC4-5D6E-409C-BE32-E72D297353CC}">
              <c16:uniqueId val="{00000014-D4F8-48B2-9F4C-25CF9D6CA4E0}"/>
            </c:ext>
          </c:extLst>
        </c:ser>
        <c:ser>
          <c:idx val="2"/>
          <c:order val="1"/>
          <c:tx>
            <c:strRef>
              <c:f>'Q22C.将来重要な技術 【ABCD】 '!$T$6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D4F8-48B2-9F4C-25CF9D6CA4E0}"/>
                </c:ext>
              </c:extLst>
            </c:dLbl>
            <c:dLbl>
              <c:idx val="5"/>
              <c:delete val="1"/>
              <c:extLst>
                <c:ext xmlns:c15="http://schemas.microsoft.com/office/drawing/2012/chart" uri="{CE6537A1-D6FC-4f65-9D91-7224C49458BB}"/>
                <c:ext xmlns:c16="http://schemas.microsoft.com/office/drawing/2014/chart" uri="{C3380CC4-5D6E-409C-BE32-E72D297353CC}">
                  <c16:uniqueId val="{00000016-D4F8-48B2-9F4C-25CF9D6CA4E0}"/>
                </c:ext>
              </c:extLst>
            </c:dLbl>
            <c:dLbl>
              <c:idx val="10"/>
              <c:delete val="1"/>
              <c:extLst>
                <c:ext xmlns:c15="http://schemas.microsoft.com/office/drawing/2012/chart" uri="{CE6537A1-D6FC-4f65-9D91-7224C49458BB}"/>
                <c:ext xmlns:c16="http://schemas.microsoft.com/office/drawing/2014/chart" uri="{C3380CC4-5D6E-409C-BE32-E72D297353CC}">
                  <c16:uniqueId val="{00000017-D4F8-48B2-9F4C-25CF9D6CA4E0}"/>
                </c:ext>
              </c:extLst>
            </c:dLbl>
            <c:dLbl>
              <c:idx val="15"/>
              <c:delete val="1"/>
              <c:extLst>
                <c:ext xmlns:c15="http://schemas.microsoft.com/office/drawing/2012/chart" uri="{CE6537A1-D6FC-4f65-9D91-7224C49458BB}"/>
                <c:ext xmlns:c16="http://schemas.microsoft.com/office/drawing/2014/chart" uri="{C3380CC4-5D6E-409C-BE32-E72D297353CC}">
                  <c16:uniqueId val="{00000018-D4F8-48B2-9F4C-25CF9D6CA4E0}"/>
                </c:ext>
              </c:extLst>
            </c:dLbl>
            <c:dLbl>
              <c:idx val="20"/>
              <c:delete val="1"/>
              <c:extLst>
                <c:ext xmlns:c15="http://schemas.microsoft.com/office/drawing/2012/chart" uri="{CE6537A1-D6FC-4f65-9D91-7224C49458BB}"/>
                <c:ext xmlns:c16="http://schemas.microsoft.com/office/drawing/2014/chart" uri="{C3380CC4-5D6E-409C-BE32-E72D297353CC}">
                  <c16:uniqueId val="{00000019-D4F8-48B2-9F4C-25CF9D6CA4E0}"/>
                </c:ext>
              </c:extLst>
            </c:dLbl>
            <c:dLbl>
              <c:idx val="21"/>
              <c:delete val="1"/>
              <c:extLst>
                <c:ext xmlns:c15="http://schemas.microsoft.com/office/drawing/2012/chart" uri="{CE6537A1-D6FC-4f65-9D91-7224C49458BB}"/>
                <c:ext xmlns:c16="http://schemas.microsoft.com/office/drawing/2014/chart" uri="{C3380CC4-5D6E-409C-BE32-E72D297353CC}">
                  <c16:uniqueId val="{00000041-D4F8-48B2-9F4C-25CF9D6CA4E0}"/>
                </c:ext>
              </c:extLst>
            </c:dLbl>
            <c:dLbl>
              <c:idx val="22"/>
              <c:delete val="1"/>
              <c:extLst>
                <c:ext xmlns:c15="http://schemas.microsoft.com/office/drawing/2012/chart" uri="{CE6537A1-D6FC-4f65-9D91-7224C49458BB}"/>
                <c:ext xmlns:c16="http://schemas.microsoft.com/office/drawing/2014/chart" uri="{C3380CC4-5D6E-409C-BE32-E72D297353CC}">
                  <c16:uniqueId val="{00000042-D4F8-48B2-9F4C-25CF9D6CA4E0}"/>
                </c:ext>
              </c:extLst>
            </c:dLbl>
            <c:dLbl>
              <c:idx val="23"/>
              <c:delete val="1"/>
              <c:extLst>
                <c:ext xmlns:c15="http://schemas.microsoft.com/office/drawing/2012/chart" uri="{CE6537A1-D6FC-4f65-9D91-7224C49458BB}"/>
                <c:ext xmlns:c16="http://schemas.microsoft.com/office/drawing/2014/chart" uri="{C3380CC4-5D6E-409C-BE32-E72D297353CC}">
                  <c16:uniqueId val="{00000044-D4F8-48B2-9F4C-25CF9D6CA4E0}"/>
                </c:ext>
              </c:extLst>
            </c:dLbl>
            <c:dLbl>
              <c:idx val="24"/>
              <c:delete val="1"/>
              <c:extLst>
                <c:ext xmlns:c15="http://schemas.microsoft.com/office/drawing/2012/chart" uri="{CE6537A1-D6FC-4f65-9D91-7224C49458BB}"/>
                <c:ext xmlns:c16="http://schemas.microsoft.com/office/drawing/2014/chart" uri="{C3380CC4-5D6E-409C-BE32-E72D297353CC}">
                  <c16:uniqueId val="{00000046-D4F8-48B2-9F4C-25CF9D6CA4E0}"/>
                </c:ext>
              </c:extLst>
            </c:dLbl>
            <c:dLbl>
              <c:idx val="25"/>
              <c:delete val="1"/>
              <c:extLst>
                <c:ext xmlns:c15="http://schemas.microsoft.com/office/drawing/2012/chart" uri="{CE6537A1-D6FC-4f65-9D91-7224C49458BB}"/>
                <c:ext xmlns:c16="http://schemas.microsoft.com/office/drawing/2014/chart" uri="{C3380CC4-5D6E-409C-BE32-E72D297353CC}">
                  <c16:uniqueId val="{0000001A-D4F8-48B2-9F4C-25CF9D6CA4E0}"/>
                </c:ext>
              </c:extLst>
            </c:dLbl>
            <c:dLbl>
              <c:idx val="26"/>
              <c:delete val="1"/>
              <c:extLst>
                <c:ext xmlns:c15="http://schemas.microsoft.com/office/drawing/2012/chart" uri="{CE6537A1-D6FC-4f65-9D91-7224C49458BB}"/>
                <c:ext xmlns:c16="http://schemas.microsoft.com/office/drawing/2014/chart" uri="{C3380CC4-5D6E-409C-BE32-E72D297353CC}">
                  <c16:uniqueId val="{00000048-D4F8-48B2-9F4C-25CF9D6CA4E0}"/>
                </c:ext>
              </c:extLst>
            </c:dLbl>
            <c:dLbl>
              <c:idx val="30"/>
              <c:delete val="1"/>
              <c:extLst>
                <c:ext xmlns:c15="http://schemas.microsoft.com/office/drawing/2012/chart" uri="{CE6537A1-D6FC-4f65-9D91-7224C49458BB}"/>
                <c:ext xmlns:c16="http://schemas.microsoft.com/office/drawing/2014/chart" uri="{C3380CC4-5D6E-409C-BE32-E72D297353CC}">
                  <c16:uniqueId val="{0000001B-D4F8-48B2-9F4C-25CF9D6CA4E0}"/>
                </c:ext>
              </c:extLst>
            </c:dLbl>
            <c:dLbl>
              <c:idx val="31"/>
              <c:delete val="1"/>
              <c:extLst>
                <c:ext xmlns:c15="http://schemas.microsoft.com/office/drawing/2012/chart" uri="{CE6537A1-D6FC-4f65-9D91-7224C49458BB}"/>
                <c:ext xmlns:c16="http://schemas.microsoft.com/office/drawing/2014/chart" uri="{C3380CC4-5D6E-409C-BE32-E72D297353CC}">
                  <c16:uniqueId val="{0000004C-D4F8-48B2-9F4C-25CF9D6CA4E0}"/>
                </c:ext>
              </c:extLst>
            </c:dLbl>
            <c:dLbl>
              <c:idx val="35"/>
              <c:delete val="1"/>
              <c:extLst>
                <c:ext xmlns:c15="http://schemas.microsoft.com/office/drawing/2012/chart" uri="{CE6537A1-D6FC-4f65-9D91-7224C49458BB}"/>
                <c:ext xmlns:c16="http://schemas.microsoft.com/office/drawing/2014/chart" uri="{C3380CC4-5D6E-409C-BE32-E72D297353CC}">
                  <c16:uniqueId val="{0000001C-D4F8-48B2-9F4C-25CF9D6CA4E0}"/>
                </c:ext>
              </c:extLst>
            </c:dLbl>
            <c:dLbl>
              <c:idx val="39"/>
              <c:delete val="1"/>
              <c:extLst>
                <c:ext xmlns:c15="http://schemas.microsoft.com/office/drawing/2012/chart" uri="{CE6537A1-D6FC-4f65-9D91-7224C49458BB}"/>
                <c:ext xmlns:c16="http://schemas.microsoft.com/office/drawing/2014/chart" uri="{C3380CC4-5D6E-409C-BE32-E72D297353CC}">
                  <c16:uniqueId val="{0000004E-D4F8-48B2-9F4C-25CF9D6CA4E0}"/>
                </c:ext>
              </c:extLst>
            </c:dLbl>
            <c:dLbl>
              <c:idx val="40"/>
              <c:delete val="1"/>
              <c:extLst>
                <c:ext xmlns:c15="http://schemas.microsoft.com/office/drawing/2012/chart" uri="{CE6537A1-D6FC-4f65-9D91-7224C49458BB}"/>
                <c:ext xmlns:c16="http://schemas.microsoft.com/office/drawing/2014/chart" uri="{C3380CC4-5D6E-409C-BE32-E72D297353CC}">
                  <c16:uniqueId val="{0000001D-D4F8-48B2-9F4C-25CF9D6CA4E0}"/>
                </c:ext>
              </c:extLst>
            </c:dLbl>
            <c:dLbl>
              <c:idx val="45"/>
              <c:delete val="1"/>
              <c:extLst>
                <c:ext xmlns:c15="http://schemas.microsoft.com/office/drawing/2012/chart" uri="{CE6537A1-D6FC-4f65-9D91-7224C49458BB}"/>
                <c:ext xmlns:c16="http://schemas.microsoft.com/office/drawing/2014/chart" uri="{C3380CC4-5D6E-409C-BE32-E72D297353CC}">
                  <c16:uniqueId val="{0000001E-D4F8-48B2-9F4C-25CF9D6CA4E0}"/>
                </c:ext>
              </c:extLst>
            </c:dLbl>
            <c:dLbl>
              <c:idx val="50"/>
              <c:delete val="1"/>
              <c:extLst>
                <c:ext xmlns:c15="http://schemas.microsoft.com/office/drawing/2012/chart" uri="{CE6537A1-D6FC-4f65-9D91-7224C49458BB}"/>
                <c:ext xmlns:c16="http://schemas.microsoft.com/office/drawing/2014/chart" uri="{C3380CC4-5D6E-409C-BE32-E72D297353CC}">
                  <c16:uniqueId val="{0000001F-D4F8-48B2-9F4C-25CF9D6CA4E0}"/>
                </c:ext>
              </c:extLst>
            </c:dLbl>
            <c:dLbl>
              <c:idx val="55"/>
              <c:delete val="1"/>
              <c:extLst>
                <c:ext xmlns:c15="http://schemas.microsoft.com/office/drawing/2012/chart" uri="{CE6537A1-D6FC-4f65-9D91-7224C49458BB}"/>
                <c:ext xmlns:c16="http://schemas.microsoft.com/office/drawing/2014/chart" uri="{C3380CC4-5D6E-409C-BE32-E72D297353CC}">
                  <c16:uniqueId val="{00000020-D4F8-48B2-9F4C-25CF9D6CA4E0}"/>
                </c:ext>
              </c:extLst>
            </c:dLbl>
            <c:dLbl>
              <c:idx val="60"/>
              <c:delete val="1"/>
              <c:extLst>
                <c:ext xmlns:c15="http://schemas.microsoft.com/office/drawing/2012/chart" uri="{CE6537A1-D6FC-4f65-9D91-7224C49458BB}"/>
                <c:ext xmlns:c16="http://schemas.microsoft.com/office/drawing/2014/chart" uri="{C3380CC4-5D6E-409C-BE32-E72D297353CC}">
                  <c16:uniqueId val="{00000021-D4F8-48B2-9F4C-25CF9D6CA4E0}"/>
                </c:ext>
              </c:extLst>
            </c:dLbl>
            <c:dLbl>
              <c:idx val="65"/>
              <c:delete val="1"/>
              <c:extLst>
                <c:ext xmlns:c15="http://schemas.microsoft.com/office/drawing/2012/chart" uri="{CE6537A1-D6FC-4f65-9D91-7224C49458BB}"/>
                <c:ext xmlns:c16="http://schemas.microsoft.com/office/drawing/2014/chart" uri="{C3380CC4-5D6E-409C-BE32-E72D297353CC}">
                  <c16:uniqueId val="{00000022-D4F8-48B2-9F4C-25CF9D6CA4E0}"/>
                </c:ext>
              </c:extLst>
            </c:dLbl>
            <c:dLbl>
              <c:idx val="70"/>
              <c:delete val="1"/>
              <c:extLst>
                <c:ext xmlns:c15="http://schemas.microsoft.com/office/drawing/2012/chart" uri="{CE6537A1-D6FC-4f65-9D91-7224C49458BB}"/>
                <c:ext xmlns:c16="http://schemas.microsoft.com/office/drawing/2014/chart" uri="{C3380CC4-5D6E-409C-BE32-E72D297353CC}">
                  <c16:uniqueId val="{00000023-D4F8-48B2-9F4C-25CF9D6CA4E0}"/>
                </c:ext>
              </c:extLst>
            </c:dLbl>
            <c:dLbl>
              <c:idx val="75"/>
              <c:delete val="1"/>
              <c:extLst>
                <c:ext xmlns:c15="http://schemas.microsoft.com/office/drawing/2012/chart" uri="{CE6537A1-D6FC-4f65-9D91-7224C49458BB}"/>
                <c:ext xmlns:c16="http://schemas.microsoft.com/office/drawing/2014/chart" uri="{C3380CC4-5D6E-409C-BE32-E72D297353CC}">
                  <c16:uniqueId val="{00000024-D4F8-48B2-9F4C-25CF9D6CA4E0}"/>
                </c:ext>
              </c:extLst>
            </c:dLbl>
            <c:dLbl>
              <c:idx val="80"/>
              <c:delete val="1"/>
              <c:extLst>
                <c:ext xmlns:c15="http://schemas.microsoft.com/office/drawing/2012/chart" uri="{CE6537A1-D6FC-4f65-9D91-7224C49458BB}"/>
                <c:ext xmlns:c16="http://schemas.microsoft.com/office/drawing/2014/chart" uri="{C3380CC4-5D6E-409C-BE32-E72D297353CC}">
                  <c16:uniqueId val="{00000025-D4F8-48B2-9F4C-25CF9D6CA4E0}"/>
                </c:ext>
              </c:extLst>
            </c:dLbl>
            <c:dLbl>
              <c:idx val="85"/>
              <c:delete val="1"/>
              <c:extLst>
                <c:ext xmlns:c15="http://schemas.microsoft.com/office/drawing/2012/chart" uri="{CE6537A1-D6FC-4f65-9D91-7224C49458BB}"/>
                <c:ext xmlns:c16="http://schemas.microsoft.com/office/drawing/2014/chart" uri="{C3380CC4-5D6E-409C-BE32-E72D297353CC}">
                  <c16:uniqueId val="{00000026-D4F8-48B2-9F4C-25CF9D6CA4E0}"/>
                </c:ext>
              </c:extLst>
            </c:dLbl>
            <c:dLbl>
              <c:idx val="90"/>
              <c:delete val="1"/>
              <c:extLst>
                <c:ext xmlns:c15="http://schemas.microsoft.com/office/drawing/2012/chart" uri="{CE6537A1-D6FC-4f65-9D91-7224C49458BB}"/>
                <c:ext xmlns:c16="http://schemas.microsoft.com/office/drawing/2014/chart" uri="{C3380CC4-5D6E-409C-BE32-E72D297353CC}">
                  <c16:uniqueId val="{00000027-D4F8-48B2-9F4C-25CF9D6CA4E0}"/>
                </c:ext>
              </c:extLst>
            </c:dLbl>
            <c:dLbl>
              <c:idx val="95"/>
              <c:delete val="1"/>
              <c:extLst>
                <c:ext xmlns:c15="http://schemas.microsoft.com/office/drawing/2012/chart" uri="{CE6537A1-D6FC-4f65-9D91-7224C49458BB}"/>
                <c:ext xmlns:c16="http://schemas.microsoft.com/office/drawing/2014/chart" uri="{C3380CC4-5D6E-409C-BE32-E72D297353CC}">
                  <c16:uniqueId val="{00000028-D4F8-48B2-9F4C-25CF9D6CA4E0}"/>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'Q22C.将来重要な技術 【ABCD】 '!$R$7:$R$56</c:f>
              <c:strCache>
                <c:ptCount val="50"/>
                <c:pt idx="0">
                  <c:v>【 AI（機械学習、ディープラーニング等）技術 】          </c:v>
                </c:pt>
                <c:pt idx="1">
                  <c:v>A.ユーザー企業（n=132）</c:v>
                </c:pt>
                <c:pt idx="2">
                  <c:v>B.メーカー企業（n=194）</c:v>
                </c:pt>
                <c:pt idx="3">
                  <c:v>C.サブシステム提供企業（n=122）</c:v>
                </c:pt>
                <c:pt idx="4">
                  <c:v>D.サービス提供企業（n=132）</c:v>
                </c:pt>
                <c:pt idx="5">
                  <c:v>【 IoTシステム構築技術 】                    </c:v>
                </c:pt>
                <c:pt idx="6">
                  <c:v>A.ユーザー企業（n=  96）</c:v>
                </c:pt>
                <c:pt idx="7">
                  <c:v>B.メーカー企業（n=108）</c:v>
                </c:pt>
                <c:pt idx="8">
                  <c:v>C.サブシステム提供企業（n=  69）</c:v>
                </c:pt>
                <c:pt idx="9">
                  <c:v>D.サービス提供企業（n=  65）</c:v>
                </c:pt>
                <c:pt idx="10">
                  <c:v>【 システムズエンジニアリング技術 】                </c:v>
                </c:pt>
                <c:pt idx="11">
                  <c:v>A.ユーザー企業（n=  51）</c:v>
                </c:pt>
                <c:pt idx="12">
                  <c:v>B.メーカー企業（n=  77）</c:v>
                </c:pt>
                <c:pt idx="13">
                  <c:v>C.サブシステム提供企業（n=  52）</c:v>
                </c:pt>
                <c:pt idx="14">
                  <c:v>D.サービス提供企業（n=  58）</c:v>
                </c:pt>
                <c:pt idx="15">
                  <c:v>【 ビッグデータの収集・分析・解析技術 】              </c:v>
                </c:pt>
                <c:pt idx="16">
                  <c:v>A.ユーザー企業（n=  96）</c:v>
                </c:pt>
                <c:pt idx="17">
                  <c:v>B.メーカー企業（n=107）</c:v>
                </c:pt>
                <c:pt idx="18">
                  <c:v>C.サブシステム提供企業（n=  67）</c:v>
                </c:pt>
                <c:pt idx="19">
                  <c:v>D.サービス提供企業（n=  76）</c:v>
                </c:pt>
                <c:pt idx="20">
                  <c:v>【 デバイス技術 】                         </c:v>
                </c:pt>
                <c:pt idx="21">
                  <c:v>A.ユーザー企業（n=  28）</c:v>
                </c:pt>
                <c:pt idx="22">
                  <c:v>B.メーカー企業（n=  37）</c:v>
                </c:pt>
                <c:pt idx="23">
                  <c:v>C.サブシステム提供企業（n=  32）</c:v>
                </c:pt>
                <c:pt idx="24">
                  <c:v>D.サービス提供企業（n=  22）</c:v>
                </c:pt>
                <c:pt idx="25">
                  <c:v>【 画像・音声認識技術／合成技術 】                 </c:v>
                </c:pt>
                <c:pt idx="26">
                  <c:v>A.ユーザー企業（n=  35）</c:v>
                </c:pt>
                <c:pt idx="27">
                  <c:v>B.メーカー企業（n=  63）</c:v>
                </c:pt>
                <c:pt idx="28">
                  <c:v>C.サブシステム提供企業（n=  45）</c:v>
                </c:pt>
                <c:pt idx="29">
                  <c:v>D.サービス提供企業（n=  37）</c:v>
                </c:pt>
                <c:pt idx="30">
                  <c:v>【 無線通信・ネットワーク技術 】                  </c:v>
                </c:pt>
                <c:pt idx="31">
                  <c:v>A.ユーザー企業（n=  29）</c:v>
                </c:pt>
                <c:pt idx="32">
                  <c:v>B.メーカー企業（n=  79）</c:v>
                </c:pt>
                <c:pt idx="33">
                  <c:v>C.サブシステム提供企業（n=  32）</c:v>
                </c:pt>
                <c:pt idx="34">
                  <c:v>D.サービス提供企業（n=  38）</c:v>
                </c:pt>
                <c:pt idx="35">
                  <c:v>【 センサ技術 】                          </c:v>
                </c:pt>
                <c:pt idx="36">
                  <c:v>A.ユーザー企業（n=  42）</c:v>
                </c:pt>
                <c:pt idx="37">
                  <c:v>B.メーカー企業（n=  62）</c:v>
                </c:pt>
                <c:pt idx="38">
                  <c:v>C.サブシステム提供企業（n=  31）</c:v>
                </c:pt>
                <c:pt idx="39">
                  <c:v>D.サービス提供企業（n=  20）</c:v>
                </c:pt>
                <c:pt idx="40">
                  <c:v>【 現実融合技術 (VR、AR、MR、SR等） 】          </c:v>
                </c:pt>
                <c:pt idx="41">
                  <c:v>A.ユーザー企業（n=  32）</c:v>
                </c:pt>
                <c:pt idx="42">
                  <c:v>B.メーカー企業（n=  47）</c:v>
                </c:pt>
                <c:pt idx="43">
                  <c:v>C.サブシステム提供企業（n=  34）</c:v>
                </c:pt>
                <c:pt idx="44">
                  <c:v>D.サービス提供企業（n=  38）</c:v>
                </c:pt>
                <c:pt idx="45">
                  <c:v>【 リアルタイム制御技術（ロボット技術） 】             </c:v>
                </c:pt>
                <c:pt idx="46">
                  <c:v>A.ユーザー企業（n=  41）</c:v>
                </c:pt>
                <c:pt idx="47">
                  <c:v>B.メーカー企業（n=  64）</c:v>
                </c:pt>
                <c:pt idx="48">
                  <c:v>C.サブシステム提供企業（n=  35）</c:v>
                </c:pt>
                <c:pt idx="49">
                  <c:v>D.サービス提供企業（n=  31）</c:v>
                </c:pt>
              </c:strCache>
            </c:strRef>
          </c:cat>
          <c:val>
            <c:numRef>
              <c:f>'Q22C.将来重要な技術 【ABCD】 '!$T$7:$T$56</c:f>
              <c:numCache>
                <c:formatCode>0.0%</c:formatCode>
                <c:ptCount val="50"/>
                <c:pt idx="0" formatCode="General">
                  <c:v>0</c:v>
                </c:pt>
                <c:pt idx="1">
                  <c:v>0.15112540192926044</c:v>
                </c:pt>
                <c:pt idx="2">
                  <c:v>0.15763546798029557</c:v>
                </c:pt>
                <c:pt idx="3">
                  <c:v>0.14015151515151514</c:v>
                </c:pt>
                <c:pt idx="4">
                  <c:v>0.13600000000000001</c:v>
                </c:pt>
                <c:pt idx="5" formatCode="General">
                  <c:v>0</c:v>
                </c:pt>
                <c:pt idx="6">
                  <c:v>8.0385852090032156E-2</c:v>
                </c:pt>
                <c:pt idx="7">
                  <c:v>0.10837438423645321</c:v>
                </c:pt>
                <c:pt idx="8">
                  <c:v>8.7121212121212127E-2</c:v>
                </c:pt>
                <c:pt idx="9">
                  <c:v>8.7999999999999995E-2</c:v>
                </c:pt>
                <c:pt idx="10" formatCode="General">
                  <c:v>0</c:v>
                </c:pt>
                <c:pt idx="11">
                  <c:v>4.1800643086816719E-2</c:v>
                </c:pt>
                <c:pt idx="12">
                  <c:v>4.9261083743842367E-2</c:v>
                </c:pt>
                <c:pt idx="13">
                  <c:v>5.6818181818181816E-2</c:v>
                </c:pt>
                <c:pt idx="14">
                  <c:v>4.8000000000000001E-2</c:v>
                </c:pt>
                <c:pt idx="15" formatCode="General">
                  <c:v>0</c:v>
                </c:pt>
                <c:pt idx="16">
                  <c:v>0.13183279742765272</c:v>
                </c:pt>
                <c:pt idx="17">
                  <c:v>0.11083743842364532</c:v>
                </c:pt>
                <c:pt idx="18">
                  <c:v>0.10227272727272728</c:v>
                </c:pt>
                <c:pt idx="19">
                  <c:v>0.14000000000000001</c:v>
                </c:pt>
                <c:pt idx="20" formatCode="General">
                  <c:v>0</c:v>
                </c:pt>
                <c:pt idx="21">
                  <c:v>1.607717041800643E-2</c:v>
                </c:pt>
                <c:pt idx="22">
                  <c:v>9.852216748768473E-3</c:v>
                </c:pt>
                <c:pt idx="23">
                  <c:v>2.2727272727272728E-2</c:v>
                </c:pt>
                <c:pt idx="24">
                  <c:v>0.02</c:v>
                </c:pt>
                <c:pt idx="25" formatCode="General">
                  <c:v>0</c:v>
                </c:pt>
                <c:pt idx="26">
                  <c:v>2.8938906752411574E-2</c:v>
                </c:pt>
                <c:pt idx="27">
                  <c:v>3.9408866995073892E-2</c:v>
                </c:pt>
                <c:pt idx="28">
                  <c:v>6.4393939393939392E-2</c:v>
                </c:pt>
                <c:pt idx="29">
                  <c:v>6.8000000000000005E-2</c:v>
                </c:pt>
                <c:pt idx="30" formatCode="General">
                  <c:v>0</c:v>
                </c:pt>
                <c:pt idx="31">
                  <c:v>3.215434083601286E-2</c:v>
                </c:pt>
                <c:pt idx="32">
                  <c:v>6.1576354679802957E-2</c:v>
                </c:pt>
                <c:pt idx="33">
                  <c:v>3.787878787878788E-2</c:v>
                </c:pt>
                <c:pt idx="34">
                  <c:v>4.8000000000000001E-2</c:v>
                </c:pt>
                <c:pt idx="35" formatCode="General">
                  <c:v>0</c:v>
                </c:pt>
                <c:pt idx="36">
                  <c:v>5.7877813504823149E-2</c:v>
                </c:pt>
                <c:pt idx="37">
                  <c:v>5.4187192118226604E-2</c:v>
                </c:pt>
                <c:pt idx="38">
                  <c:v>4.924242424242424E-2</c:v>
                </c:pt>
                <c:pt idx="39">
                  <c:v>2.8000000000000001E-2</c:v>
                </c:pt>
                <c:pt idx="40" formatCode="General">
                  <c:v>0</c:v>
                </c:pt>
                <c:pt idx="41">
                  <c:v>2.5723472668810289E-2</c:v>
                </c:pt>
                <c:pt idx="42">
                  <c:v>2.9556650246305417E-2</c:v>
                </c:pt>
                <c:pt idx="43">
                  <c:v>3.787878787878788E-2</c:v>
                </c:pt>
                <c:pt idx="44">
                  <c:v>5.1999999999999998E-2</c:v>
                </c:pt>
                <c:pt idx="45" formatCode="General">
                  <c:v>0</c:v>
                </c:pt>
                <c:pt idx="46">
                  <c:v>5.1446945337620578E-2</c:v>
                </c:pt>
                <c:pt idx="47">
                  <c:v>3.9408866995073892E-2</c:v>
                </c:pt>
                <c:pt idx="48">
                  <c:v>5.6818181818181816E-2</c:v>
                </c:pt>
                <c:pt idx="49">
                  <c:v>0.06</c:v>
                </c:pt>
              </c:numCache>
            </c:numRef>
          </c:val>
          <c:extLst>
            <c:ext xmlns:c16="http://schemas.microsoft.com/office/drawing/2014/chart" uri="{C3380CC4-5D6E-409C-BE32-E72D297353CC}">
              <c16:uniqueId val="{00000029-D4F8-48B2-9F4C-25CF9D6CA4E0}"/>
            </c:ext>
          </c:extLst>
        </c:ser>
        <c:ser>
          <c:idx val="1"/>
          <c:order val="2"/>
          <c:tx>
            <c:strRef>
              <c:f>'Q22C.将来重要な技術 【ABCD】 '!$U$6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D4F8-48B2-9F4C-25CF9D6CA4E0}"/>
                </c:ext>
              </c:extLst>
            </c:dLbl>
            <c:dLbl>
              <c:idx val="5"/>
              <c:delete val="1"/>
              <c:extLst>
                <c:ext xmlns:c15="http://schemas.microsoft.com/office/drawing/2012/chart" uri="{CE6537A1-D6FC-4f65-9D91-7224C49458BB}"/>
                <c:ext xmlns:c16="http://schemas.microsoft.com/office/drawing/2014/chart" uri="{C3380CC4-5D6E-409C-BE32-E72D297353CC}">
                  <c16:uniqueId val="{0000002B-D4F8-48B2-9F4C-25CF9D6CA4E0}"/>
                </c:ext>
              </c:extLst>
            </c:dLbl>
            <c:dLbl>
              <c:idx val="10"/>
              <c:delete val="1"/>
              <c:extLst>
                <c:ext xmlns:c15="http://schemas.microsoft.com/office/drawing/2012/chart" uri="{CE6537A1-D6FC-4f65-9D91-7224C49458BB}"/>
                <c:ext xmlns:c16="http://schemas.microsoft.com/office/drawing/2014/chart" uri="{C3380CC4-5D6E-409C-BE32-E72D297353CC}">
                  <c16:uniqueId val="{0000002C-D4F8-48B2-9F4C-25CF9D6CA4E0}"/>
                </c:ext>
              </c:extLst>
            </c:dLbl>
            <c:dLbl>
              <c:idx val="15"/>
              <c:delete val="1"/>
              <c:extLst>
                <c:ext xmlns:c15="http://schemas.microsoft.com/office/drawing/2012/chart" uri="{CE6537A1-D6FC-4f65-9D91-7224C49458BB}"/>
                <c:ext xmlns:c16="http://schemas.microsoft.com/office/drawing/2014/chart" uri="{C3380CC4-5D6E-409C-BE32-E72D297353CC}">
                  <c16:uniqueId val="{0000002D-D4F8-48B2-9F4C-25CF9D6CA4E0}"/>
                </c:ext>
              </c:extLst>
            </c:dLbl>
            <c:dLbl>
              <c:idx val="20"/>
              <c:delete val="1"/>
              <c:extLst>
                <c:ext xmlns:c15="http://schemas.microsoft.com/office/drawing/2012/chart" uri="{CE6537A1-D6FC-4f65-9D91-7224C49458BB}"/>
                <c:ext xmlns:c16="http://schemas.microsoft.com/office/drawing/2014/chart" uri="{C3380CC4-5D6E-409C-BE32-E72D297353CC}">
                  <c16:uniqueId val="{0000002E-D4F8-48B2-9F4C-25CF9D6CA4E0}"/>
                </c:ext>
              </c:extLst>
            </c:dLbl>
            <c:dLbl>
              <c:idx val="21"/>
              <c:delete val="1"/>
              <c:extLst>
                <c:ext xmlns:c15="http://schemas.microsoft.com/office/drawing/2012/chart" uri="{CE6537A1-D6FC-4f65-9D91-7224C49458BB}"/>
                <c:ext xmlns:c16="http://schemas.microsoft.com/office/drawing/2014/chart" uri="{C3380CC4-5D6E-409C-BE32-E72D297353CC}">
                  <c16:uniqueId val="{00000040-D4F8-48B2-9F4C-25CF9D6CA4E0}"/>
                </c:ext>
              </c:extLst>
            </c:dLbl>
            <c:dLbl>
              <c:idx val="22"/>
              <c:delete val="1"/>
              <c:extLst>
                <c:ext xmlns:c15="http://schemas.microsoft.com/office/drawing/2012/chart" uri="{CE6537A1-D6FC-4f65-9D91-7224C49458BB}"/>
                <c:ext xmlns:c16="http://schemas.microsoft.com/office/drawing/2014/chart" uri="{C3380CC4-5D6E-409C-BE32-E72D297353CC}">
                  <c16:uniqueId val="{0000003F-D4F8-48B2-9F4C-25CF9D6CA4E0}"/>
                </c:ext>
              </c:extLst>
            </c:dLbl>
            <c:dLbl>
              <c:idx val="23"/>
              <c:delete val="1"/>
              <c:extLst>
                <c:ext xmlns:c15="http://schemas.microsoft.com/office/drawing/2012/chart" uri="{CE6537A1-D6FC-4f65-9D91-7224C49458BB}"/>
                <c:ext xmlns:c16="http://schemas.microsoft.com/office/drawing/2014/chart" uri="{C3380CC4-5D6E-409C-BE32-E72D297353CC}">
                  <c16:uniqueId val="{00000043-D4F8-48B2-9F4C-25CF9D6CA4E0}"/>
                </c:ext>
              </c:extLst>
            </c:dLbl>
            <c:dLbl>
              <c:idx val="24"/>
              <c:delete val="1"/>
              <c:extLst>
                <c:ext xmlns:c15="http://schemas.microsoft.com/office/drawing/2012/chart" uri="{CE6537A1-D6FC-4f65-9D91-7224C49458BB}"/>
                <c:ext xmlns:c16="http://schemas.microsoft.com/office/drawing/2014/chart" uri="{C3380CC4-5D6E-409C-BE32-E72D297353CC}">
                  <c16:uniqueId val="{00000045-D4F8-48B2-9F4C-25CF9D6CA4E0}"/>
                </c:ext>
              </c:extLst>
            </c:dLbl>
            <c:dLbl>
              <c:idx val="25"/>
              <c:delete val="1"/>
              <c:extLst>
                <c:ext xmlns:c15="http://schemas.microsoft.com/office/drawing/2012/chart" uri="{CE6537A1-D6FC-4f65-9D91-7224C49458BB}"/>
                <c:ext xmlns:c16="http://schemas.microsoft.com/office/drawing/2014/chart" uri="{C3380CC4-5D6E-409C-BE32-E72D297353CC}">
                  <c16:uniqueId val="{0000002F-D4F8-48B2-9F4C-25CF9D6CA4E0}"/>
                </c:ext>
              </c:extLst>
            </c:dLbl>
            <c:dLbl>
              <c:idx val="26"/>
              <c:delete val="1"/>
              <c:extLst>
                <c:ext xmlns:c15="http://schemas.microsoft.com/office/drawing/2012/chart" uri="{CE6537A1-D6FC-4f65-9D91-7224C49458BB}"/>
                <c:ext xmlns:c16="http://schemas.microsoft.com/office/drawing/2014/chart" uri="{C3380CC4-5D6E-409C-BE32-E72D297353CC}">
                  <c16:uniqueId val="{0000004A-D4F8-48B2-9F4C-25CF9D6CA4E0}"/>
                </c:ext>
              </c:extLst>
            </c:dLbl>
            <c:dLbl>
              <c:idx val="27"/>
              <c:delete val="1"/>
              <c:extLst>
                <c:ext xmlns:c15="http://schemas.microsoft.com/office/drawing/2012/chart" uri="{CE6537A1-D6FC-4f65-9D91-7224C49458BB}"/>
                <c:ext xmlns:c16="http://schemas.microsoft.com/office/drawing/2014/chart" uri="{C3380CC4-5D6E-409C-BE32-E72D297353CC}">
                  <c16:uniqueId val="{0000004B-D4F8-48B2-9F4C-25CF9D6CA4E0}"/>
                </c:ext>
              </c:extLst>
            </c:dLbl>
            <c:dLbl>
              <c:idx val="29"/>
              <c:delete val="1"/>
              <c:extLst>
                <c:ext xmlns:c15="http://schemas.microsoft.com/office/drawing/2012/chart" uri="{CE6537A1-D6FC-4f65-9D91-7224C49458BB}"/>
                <c:ext xmlns:c16="http://schemas.microsoft.com/office/drawing/2014/chart" uri="{C3380CC4-5D6E-409C-BE32-E72D297353CC}">
                  <c16:uniqueId val="{00000047-D4F8-48B2-9F4C-25CF9D6CA4E0}"/>
                </c:ext>
              </c:extLst>
            </c:dLbl>
            <c:dLbl>
              <c:idx val="30"/>
              <c:delete val="1"/>
              <c:extLst>
                <c:ext xmlns:c15="http://schemas.microsoft.com/office/drawing/2012/chart" uri="{CE6537A1-D6FC-4f65-9D91-7224C49458BB}"/>
                <c:ext xmlns:c16="http://schemas.microsoft.com/office/drawing/2014/chart" uri="{C3380CC4-5D6E-409C-BE32-E72D297353CC}">
                  <c16:uniqueId val="{00000030-D4F8-48B2-9F4C-25CF9D6CA4E0}"/>
                </c:ext>
              </c:extLst>
            </c:dLbl>
            <c:dLbl>
              <c:idx val="31"/>
              <c:delete val="1"/>
              <c:extLst>
                <c:ext xmlns:c15="http://schemas.microsoft.com/office/drawing/2012/chart" uri="{CE6537A1-D6FC-4f65-9D91-7224C49458BB}"/>
                <c:ext xmlns:c16="http://schemas.microsoft.com/office/drawing/2014/chart" uri="{C3380CC4-5D6E-409C-BE32-E72D297353CC}">
                  <c16:uniqueId val="{00000049-D4F8-48B2-9F4C-25CF9D6CA4E0}"/>
                </c:ext>
              </c:extLst>
            </c:dLbl>
            <c:dLbl>
              <c:idx val="33"/>
              <c:delete val="1"/>
              <c:extLst>
                <c:ext xmlns:c15="http://schemas.microsoft.com/office/drawing/2012/chart" uri="{CE6537A1-D6FC-4f65-9D91-7224C49458BB}"/>
                <c:ext xmlns:c16="http://schemas.microsoft.com/office/drawing/2014/chart" uri="{C3380CC4-5D6E-409C-BE32-E72D297353CC}">
                  <c16:uniqueId val="{0000004D-D4F8-48B2-9F4C-25CF9D6CA4E0}"/>
                </c:ext>
              </c:extLst>
            </c:dLbl>
            <c:dLbl>
              <c:idx val="35"/>
              <c:delete val="1"/>
              <c:extLst>
                <c:ext xmlns:c15="http://schemas.microsoft.com/office/drawing/2012/chart" uri="{CE6537A1-D6FC-4f65-9D91-7224C49458BB}"/>
                <c:ext xmlns:c16="http://schemas.microsoft.com/office/drawing/2014/chart" uri="{C3380CC4-5D6E-409C-BE32-E72D297353CC}">
                  <c16:uniqueId val="{00000031-D4F8-48B2-9F4C-25CF9D6CA4E0}"/>
                </c:ext>
              </c:extLst>
            </c:dLbl>
            <c:dLbl>
              <c:idx val="36"/>
              <c:delete val="1"/>
              <c:extLst>
                <c:ext xmlns:c15="http://schemas.microsoft.com/office/drawing/2012/chart" uri="{CE6537A1-D6FC-4f65-9D91-7224C49458BB}"/>
                <c:ext xmlns:c16="http://schemas.microsoft.com/office/drawing/2014/chart" uri="{C3380CC4-5D6E-409C-BE32-E72D297353CC}">
                  <c16:uniqueId val="{00000052-D4F8-48B2-9F4C-25CF9D6CA4E0}"/>
                </c:ext>
              </c:extLst>
            </c:dLbl>
            <c:dLbl>
              <c:idx val="38"/>
              <c:delete val="1"/>
              <c:extLst>
                <c:ext xmlns:c15="http://schemas.microsoft.com/office/drawing/2012/chart" uri="{CE6537A1-D6FC-4f65-9D91-7224C49458BB}"/>
                <c:ext xmlns:c16="http://schemas.microsoft.com/office/drawing/2014/chart" uri="{C3380CC4-5D6E-409C-BE32-E72D297353CC}">
                  <c16:uniqueId val="{00000051-D4F8-48B2-9F4C-25CF9D6CA4E0}"/>
                </c:ext>
              </c:extLst>
            </c:dLbl>
            <c:dLbl>
              <c:idx val="39"/>
              <c:delete val="1"/>
              <c:extLst>
                <c:ext xmlns:c15="http://schemas.microsoft.com/office/drawing/2012/chart" uri="{CE6537A1-D6FC-4f65-9D91-7224C49458BB}"/>
                <c:ext xmlns:c16="http://schemas.microsoft.com/office/drawing/2014/chart" uri="{C3380CC4-5D6E-409C-BE32-E72D297353CC}">
                  <c16:uniqueId val="{00000050-D4F8-48B2-9F4C-25CF9D6CA4E0}"/>
                </c:ext>
              </c:extLst>
            </c:dLbl>
            <c:dLbl>
              <c:idx val="40"/>
              <c:delete val="1"/>
              <c:extLst>
                <c:ext xmlns:c15="http://schemas.microsoft.com/office/drawing/2012/chart" uri="{CE6537A1-D6FC-4f65-9D91-7224C49458BB}"/>
                <c:ext xmlns:c16="http://schemas.microsoft.com/office/drawing/2014/chart" uri="{C3380CC4-5D6E-409C-BE32-E72D297353CC}">
                  <c16:uniqueId val="{00000032-D4F8-48B2-9F4C-25CF9D6CA4E0}"/>
                </c:ext>
              </c:extLst>
            </c:dLbl>
            <c:dLbl>
              <c:idx val="45"/>
              <c:delete val="1"/>
              <c:extLst>
                <c:ext xmlns:c15="http://schemas.microsoft.com/office/drawing/2012/chart" uri="{CE6537A1-D6FC-4f65-9D91-7224C49458BB}"/>
                <c:ext xmlns:c16="http://schemas.microsoft.com/office/drawing/2014/chart" uri="{C3380CC4-5D6E-409C-BE32-E72D297353CC}">
                  <c16:uniqueId val="{00000033-D4F8-48B2-9F4C-25CF9D6CA4E0}"/>
                </c:ext>
              </c:extLst>
            </c:dLbl>
            <c:dLbl>
              <c:idx val="46"/>
              <c:delete val="1"/>
              <c:extLst>
                <c:ext xmlns:c15="http://schemas.microsoft.com/office/drawing/2012/chart" uri="{CE6537A1-D6FC-4f65-9D91-7224C49458BB}"/>
                <c:ext xmlns:c16="http://schemas.microsoft.com/office/drawing/2014/chart" uri="{C3380CC4-5D6E-409C-BE32-E72D297353CC}">
                  <c16:uniqueId val="{00000055-D4F8-48B2-9F4C-25CF9D6CA4E0}"/>
                </c:ext>
              </c:extLst>
            </c:dLbl>
            <c:dLbl>
              <c:idx val="50"/>
              <c:delete val="1"/>
              <c:extLst>
                <c:ext xmlns:c15="http://schemas.microsoft.com/office/drawing/2012/chart" uri="{CE6537A1-D6FC-4f65-9D91-7224C49458BB}"/>
                <c:ext xmlns:c16="http://schemas.microsoft.com/office/drawing/2014/chart" uri="{C3380CC4-5D6E-409C-BE32-E72D297353CC}">
                  <c16:uniqueId val="{00000034-D4F8-48B2-9F4C-25CF9D6CA4E0}"/>
                </c:ext>
              </c:extLst>
            </c:dLbl>
            <c:dLbl>
              <c:idx val="55"/>
              <c:delete val="1"/>
              <c:extLst>
                <c:ext xmlns:c15="http://schemas.microsoft.com/office/drawing/2012/chart" uri="{CE6537A1-D6FC-4f65-9D91-7224C49458BB}"/>
                <c:ext xmlns:c16="http://schemas.microsoft.com/office/drawing/2014/chart" uri="{C3380CC4-5D6E-409C-BE32-E72D297353CC}">
                  <c16:uniqueId val="{00000035-D4F8-48B2-9F4C-25CF9D6CA4E0}"/>
                </c:ext>
              </c:extLst>
            </c:dLbl>
            <c:dLbl>
              <c:idx val="60"/>
              <c:delete val="1"/>
              <c:extLst>
                <c:ext xmlns:c15="http://schemas.microsoft.com/office/drawing/2012/chart" uri="{CE6537A1-D6FC-4f65-9D91-7224C49458BB}"/>
                <c:ext xmlns:c16="http://schemas.microsoft.com/office/drawing/2014/chart" uri="{C3380CC4-5D6E-409C-BE32-E72D297353CC}">
                  <c16:uniqueId val="{00000036-D4F8-48B2-9F4C-25CF9D6CA4E0}"/>
                </c:ext>
              </c:extLst>
            </c:dLbl>
            <c:dLbl>
              <c:idx val="65"/>
              <c:delete val="1"/>
              <c:extLst>
                <c:ext xmlns:c15="http://schemas.microsoft.com/office/drawing/2012/chart" uri="{CE6537A1-D6FC-4f65-9D91-7224C49458BB}"/>
                <c:ext xmlns:c16="http://schemas.microsoft.com/office/drawing/2014/chart" uri="{C3380CC4-5D6E-409C-BE32-E72D297353CC}">
                  <c16:uniqueId val="{00000037-D4F8-48B2-9F4C-25CF9D6CA4E0}"/>
                </c:ext>
              </c:extLst>
            </c:dLbl>
            <c:dLbl>
              <c:idx val="70"/>
              <c:delete val="1"/>
              <c:extLst>
                <c:ext xmlns:c15="http://schemas.microsoft.com/office/drawing/2012/chart" uri="{CE6537A1-D6FC-4f65-9D91-7224C49458BB}"/>
                <c:ext xmlns:c16="http://schemas.microsoft.com/office/drawing/2014/chart" uri="{C3380CC4-5D6E-409C-BE32-E72D297353CC}">
                  <c16:uniqueId val="{00000038-D4F8-48B2-9F4C-25CF9D6CA4E0}"/>
                </c:ext>
              </c:extLst>
            </c:dLbl>
            <c:dLbl>
              <c:idx val="75"/>
              <c:delete val="1"/>
              <c:extLst>
                <c:ext xmlns:c15="http://schemas.microsoft.com/office/drawing/2012/chart" uri="{CE6537A1-D6FC-4f65-9D91-7224C49458BB}"/>
                <c:ext xmlns:c16="http://schemas.microsoft.com/office/drawing/2014/chart" uri="{C3380CC4-5D6E-409C-BE32-E72D297353CC}">
                  <c16:uniqueId val="{00000039-D4F8-48B2-9F4C-25CF9D6CA4E0}"/>
                </c:ext>
              </c:extLst>
            </c:dLbl>
            <c:dLbl>
              <c:idx val="80"/>
              <c:delete val="1"/>
              <c:extLst>
                <c:ext xmlns:c15="http://schemas.microsoft.com/office/drawing/2012/chart" uri="{CE6537A1-D6FC-4f65-9D91-7224C49458BB}"/>
                <c:ext xmlns:c16="http://schemas.microsoft.com/office/drawing/2014/chart" uri="{C3380CC4-5D6E-409C-BE32-E72D297353CC}">
                  <c16:uniqueId val="{0000003A-D4F8-48B2-9F4C-25CF9D6CA4E0}"/>
                </c:ext>
              </c:extLst>
            </c:dLbl>
            <c:dLbl>
              <c:idx val="85"/>
              <c:delete val="1"/>
              <c:extLst>
                <c:ext xmlns:c15="http://schemas.microsoft.com/office/drawing/2012/chart" uri="{CE6537A1-D6FC-4f65-9D91-7224C49458BB}"/>
                <c:ext xmlns:c16="http://schemas.microsoft.com/office/drawing/2014/chart" uri="{C3380CC4-5D6E-409C-BE32-E72D297353CC}">
                  <c16:uniqueId val="{0000003B-D4F8-48B2-9F4C-25CF9D6CA4E0}"/>
                </c:ext>
              </c:extLst>
            </c:dLbl>
            <c:dLbl>
              <c:idx val="90"/>
              <c:delete val="1"/>
              <c:extLst>
                <c:ext xmlns:c15="http://schemas.microsoft.com/office/drawing/2012/chart" uri="{CE6537A1-D6FC-4f65-9D91-7224C49458BB}"/>
                <c:ext xmlns:c16="http://schemas.microsoft.com/office/drawing/2014/chart" uri="{C3380CC4-5D6E-409C-BE32-E72D297353CC}">
                  <c16:uniqueId val="{0000003C-D4F8-48B2-9F4C-25CF9D6CA4E0}"/>
                </c:ext>
              </c:extLst>
            </c:dLbl>
            <c:dLbl>
              <c:idx val="95"/>
              <c:delete val="1"/>
              <c:extLst>
                <c:ext xmlns:c15="http://schemas.microsoft.com/office/drawing/2012/chart" uri="{CE6537A1-D6FC-4f65-9D91-7224C49458BB}"/>
                <c:ext xmlns:c16="http://schemas.microsoft.com/office/drawing/2014/chart" uri="{C3380CC4-5D6E-409C-BE32-E72D297353CC}">
                  <c16:uniqueId val="{0000003D-D4F8-48B2-9F4C-25CF9D6CA4E0}"/>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'Q22C.将来重要な技術 【ABCD】 '!$R$7:$R$56</c:f>
              <c:strCache>
                <c:ptCount val="50"/>
                <c:pt idx="0">
                  <c:v>【 AI（機械学習、ディープラーニング等）技術 】          </c:v>
                </c:pt>
                <c:pt idx="1">
                  <c:v>A.ユーザー企業（n=132）</c:v>
                </c:pt>
                <c:pt idx="2">
                  <c:v>B.メーカー企業（n=194）</c:v>
                </c:pt>
                <c:pt idx="3">
                  <c:v>C.サブシステム提供企業（n=122）</c:v>
                </c:pt>
                <c:pt idx="4">
                  <c:v>D.サービス提供企業（n=132）</c:v>
                </c:pt>
                <c:pt idx="5">
                  <c:v>【 IoTシステム構築技術 】                    </c:v>
                </c:pt>
                <c:pt idx="6">
                  <c:v>A.ユーザー企業（n=  96）</c:v>
                </c:pt>
                <c:pt idx="7">
                  <c:v>B.メーカー企業（n=108）</c:v>
                </c:pt>
                <c:pt idx="8">
                  <c:v>C.サブシステム提供企業（n=  69）</c:v>
                </c:pt>
                <c:pt idx="9">
                  <c:v>D.サービス提供企業（n=  65）</c:v>
                </c:pt>
                <c:pt idx="10">
                  <c:v>【 システムズエンジニアリング技術 】                </c:v>
                </c:pt>
                <c:pt idx="11">
                  <c:v>A.ユーザー企業（n=  51）</c:v>
                </c:pt>
                <c:pt idx="12">
                  <c:v>B.メーカー企業（n=  77）</c:v>
                </c:pt>
                <c:pt idx="13">
                  <c:v>C.サブシステム提供企業（n=  52）</c:v>
                </c:pt>
                <c:pt idx="14">
                  <c:v>D.サービス提供企業（n=  58）</c:v>
                </c:pt>
                <c:pt idx="15">
                  <c:v>【 ビッグデータの収集・分析・解析技術 】              </c:v>
                </c:pt>
                <c:pt idx="16">
                  <c:v>A.ユーザー企業（n=  96）</c:v>
                </c:pt>
                <c:pt idx="17">
                  <c:v>B.メーカー企業（n=107）</c:v>
                </c:pt>
                <c:pt idx="18">
                  <c:v>C.サブシステム提供企業（n=  67）</c:v>
                </c:pt>
                <c:pt idx="19">
                  <c:v>D.サービス提供企業（n=  76）</c:v>
                </c:pt>
                <c:pt idx="20">
                  <c:v>【 デバイス技術 】                         </c:v>
                </c:pt>
                <c:pt idx="21">
                  <c:v>A.ユーザー企業（n=  28）</c:v>
                </c:pt>
                <c:pt idx="22">
                  <c:v>B.メーカー企業（n=  37）</c:v>
                </c:pt>
                <c:pt idx="23">
                  <c:v>C.サブシステム提供企業（n=  32）</c:v>
                </c:pt>
                <c:pt idx="24">
                  <c:v>D.サービス提供企業（n=  22）</c:v>
                </c:pt>
                <c:pt idx="25">
                  <c:v>【 画像・音声認識技術／合成技術 】                 </c:v>
                </c:pt>
                <c:pt idx="26">
                  <c:v>A.ユーザー企業（n=  35）</c:v>
                </c:pt>
                <c:pt idx="27">
                  <c:v>B.メーカー企業（n=  63）</c:v>
                </c:pt>
                <c:pt idx="28">
                  <c:v>C.サブシステム提供企業（n=  45）</c:v>
                </c:pt>
                <c:pt idx="29">
                  <c:v>D.サービス提供企業（n=  37）</c:v>
                </c:pt>
                <c:pt idx="30">
                  <c:v>【 無線通信・ネットワーク技術 】                  </c:v>
                </c:pt>
                <c:pt idx="31">
                  <c:v>A.ユーザー企業（n=  29）</c:v>
                </c:pt>
                <c:pt idx="32">
                  <c:v>B.メーカー企業（n=  79）</c:v>
                </c:pt>
                <c:pt idx="33">
                  <c:v>C.サブシステム提供企業（n=  32）</c:v>
                </c:pt>
                <c:pt idx="34">
                  <c:v>D.サービス提供企業（n=  38）</c:v>
                </c:pt>
                <c:pt idx="35">
                  <c:v>【 センサ技術 】                          </c:v>
                </c:pt>
                <c:pt idx="36">
                  <c:v>A.ユーザー企業（n=  42）</c:v>
                </c:pt>
                <c:pt idx="37">
                  <c:v>B.メーカー企業（n=  62）</c:v>
                </c:pt>
                <c:pt idx="38">
                  <c:v>C.サブシステム提供企業（n=  31）</c:v>
                </c:pt>
                <c:pt idx="39">
                  <c:v>D.サービス提供企業（n=  20）</c:v>
                </c:pt>
                <c:pt idx="40">
                  <c:v>【 現実融合技術 (VR、AR、MR、SR等） 】          </c:v>
                </c:pt>
                <c:pt idx="41">
                  <c:v>A.ユーザー企業（n=  32）</c:v>
                </c:pt>
                <c:pt idx="42">
                  <c:v>B.メーカー企業（n=  47）</c:v>
                </c:pt>
                <c:pt idx="43">
                  <c:v>C.サブシステム提供企業（n=  34）</c:v>
                </c:pt>
                <c:pt idx="44">
                  <c:v>D.サービス提供企業（n=  38）</c:v>
                </c:pt>
                <c:pt idx="45">
                  <c:v>【 リアルタイム制御技術（ロボット技術） 】             </c:v>
                </c:pt>
                <c:pt idx="46">
                  <c:v>A.ユーザー企業（n=  41）</c:v>
                </c:pt>
                <c:pt idx="47">
                  <c:v>B.メーカー企業（n=  64）</c:v>
                </c:pt>
                <c:pt idx="48">
                  <c:v>C.サブシステム提供企業（n=  35）</c:v>
                </c:pt>
                <c:pt idx="49">
                  <c:v>D.サービス提供企業（n=  31）</c:v>
                </c:pt>
              </c:strCache>
            </c:strRef>
          </c:cat>
          <c:val>
            <c:numRef>
              <c:f>'Q22C.将来重要な技術 【ABCD】 '!$U$7:$U$56</c:f>
              <c:numCache>
                <c:formatCode>0.0%</c:formatCode>
                <c:ptCount val="50"/>
                <c:pt idx="0" formatCode="General">
                  <c:v>0</c:v>
                </c:pt>
                <c:pt idx="1">
                  <c:v>0.10289389067524116</c:v>
                </c:pt>
                <c:pt idx="2">
                  <c:v>8.6206896551724144E-2</c:v>
                </c:pt>
                <c:pt idx="3">
                  <c:v>5.3030303030303032E-2</c:v>
                </c:pt>
                <c:pt idx="4">
                  <c:v>0.13200000000000001</c:v>
                </c:pt>
                <c:pt idx="5" formatCode="General">
                  <c:v>0</c:v>
                </c:pt>
                <c:pt idx="6">
                  <c:v>6.7524115755627015E-2</c:v>
                </c:pt>
                <c:pt idx="7">
                  <c:v>6.4039408866995079E-2</c:v>
                </c:pt>
                <c:pt idx="8">
                  <c:v>9.0909090909090912E-2</c:v>
                </c:pt>
                <c:pt idx="9">
                  <c:v>5.6000000000000001E-2</c:v>
                </c:pt>
                <c:pt idx="10" formatCode="General">
                  <c:v>0</c:v>
                </c:pt>
                <c:pt idx="11">
                  <c:v>6.1093247588424437E-2</c:v>
                </c:pt>
                <c:pt idx="12">
                  <c:v>7.1428571428571425E-2</c:v>
                </c:pt>
                <c:pt idx="13">
                  <c:v>6.0606060606060608E-2</c:v>
                </c:pt>
                <c:pt idx="14">
                  <c:v>0.06</c:v>
                </c:pt>
                <c:pt idx="15" formatCode="General">
                  <c:v>0</c:v>
                </c:pt>
                <c:pt idx="16">
                  <c:v>8.6816720257234734E-2</c:v>
                </c:pt>
                <c:pt idx="17">
                  <c:v>7.8817733990147784E-2</c:v>
                </c:pt>
                <c:pt idx="18">
                  <c:v>9.4696969696969696E-2</c:v>
                </c:pt>
                <c:pt idx="19">
                  <c:v>8.4000000000000005E-2</c:v>
                </c:pt>
                <c:pt idx="20" formatCode="General">
                  <c:v>0</c:v>
                </c:pt>
                <c:pt idx="21">
                  <c:v>1.2861736334405145E-2</c:v>
                </c:pt>
                <c:pt idx="22">
                  <c:v>3.2019704433497539E-2</c:v>
                </c:pt>
                <c:pt idx="23">
                  <c:v>2.6515151515151516E-2</c:v>
                </c:pt>
                <c:pt idx="24">
                  <c:v>2.8000000000000001E-2</c:v>
                </c:pt>
                <c:pt idx="25" formatCode="General">
                  <c:v>0</c:v>
                </c:pt>
                <c:pt idx="26">
                  <c:v>3.5369774919614148E-2</c:v>
                </c:pt>
                <c:pt idx="27">
                  <c:v>4.1871921182266007E-2</c:v>
                </c:pt>
                <c:pt idx="28">
                  <c:v>5.3030303030303032E-2</c:v>
                </c:pt>
                <c:pt idx="29">
                  <c:v>2.8000000000000001E-2</c:v>
                </c:pt>
                <c:pt idx="30" formatCode="General">
                  <c:v>0</c:v>
                </c:pt>
                <c:pt idx="31">
                  <c:v>2.5723472668810289E-2</c:v>
                </c:pt>
                <c:pt idx="32">
                  <c:v>5.9113300492610835E-2</c:v>
                </c:pt>
                <c:pt idx="33">
                  <c:v>3.4090909090909088E-2</c:v>
                </c:pt>
                <c:pt idx="34">
                  <c:v>0.06</c:v>
                </c:pt>
                <c:pt idx="35" formatCode="General">
                  <c:v>0</c:v>
                </c:pt>
                <c:pt idx="36">
                  <c:v>2.8938906752411574E-2</c:v>
                </c:pt>
                <c:pt idx="37">
                  <c:v>4.1871921182266007E-2</c:v>
                </c:pt>
                <c:pt idx="38">
                  <c:v>1.5151515151515152E-2</c:v>
                </c:pt>
                <c:pt idx="39">
                  <c:v>2.8000000000000001E-2</c:v>
                </c:pt>
                <c:pt idx="40" formatCode="General">
                  <c:v>0</c:v>
                </c:pt>
                <c:pt idx="41">
                  <c:v>4.1800643086816719E-2</c:v>
                </c:pt>
                <c:pt idx="42">
                  <c:v>4.4334975369458129E-2</c:v>
                </c:pt>
                <c:pt idx="43">
                  <c:v>4.924242424242424E-2</c:v>
                </c:pt>
                <c:pt idx="44">
                  <c:v>4.8000000000000001E-2</c:v>
                </c:pt>
                <c:pt idx="45" formatCode="General">
                  <c:v>0</c:v>
                </c:pt>
                <c:pt idx="46">
                  <c:v>2.2508038585209004E-2</c:v>
                </c:pt>
                <c:pt idx="47">
                  <c:v>7.1428571428571425E-2</c:v>
                </c:pt>
                <c:pt idx="48">
                  <c:v>3.787878787878788E-2</c:v>
                </c:pt>
                <c:pt idx="49">
                  <c:v>3.2000000000000001E-2</c:v>
                </c:pt>
              </c:numCache>
            </c:numRef>
          </c:val>
          <c:extLst>
            <c:ext xmlns:c16="http://schemas.microsoft.com/office/drawing/2014/chart" uri="{C3380CC4-5D6E-409C-BE32-E72D297353CC}">
              <c16:uniqueId val="{0000003E-D4F8-48B2-9F4C-25CF9D6CA4E0}"/>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 【ABCD】 '!$J$115</c:f>
          <c:strCache>
            <c:ptCount val="1"/>
            <c:pt idx="0">
              <c:v>A.ユーザー企業 (N=311)
B.メーカー企業 (N=406)
C.サブシステム提供企業 (N=264)
D.サービス提供企業 (N=250)</c:v>
            </c:pt>
          </c:strCache>
        </c:strRef>
      </c:tx>
      <c:layout>
        <c:manualLayout>
          <c:xMode val="edge"/>
          <c:yMode val="edge"/>
          <c:x val="0.61541111111111113"/>
          <c:y val="0.7844797297297296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'Q22C.将来重要な技術 【ABCD】 '!$S$6</c:f>
              <c:strCache>
                <c:ptCount val="1"/>
                <c:pt idx="0">
                  <c:v>1番目</c:v>
                </c:pt>
              </c:strCache>
            </c:strRef>
          </c:tx>
          <c:spPr>
            <a:solidFill>
              <a:srgbClr val="FF9966"/>
            </a:solidFill>
            <a:ln>
              <a:solidFill>
                <a:sysClr val="windowText" lastClr="000000"/>
              </a:solidFill>
            </a:ln>
            <a:effectLst/>
          </c:spPr>
          <c:invertIfNegative val="0"/>
          <c:dLbls>
            <c:delete val="1"/>
          </c:dLbls>
          <c:cat>
            <c:strRef>
              <c:f>'Q22C.将来重要な技術 【ABCD】 '!$R$57:$R$106</c:f>
              <c:strCache>
                <c:ptCount val="50"/>
                <c:pt idx="0">
                  <c:v>【 セーフティ及びセキュリティ技術 】                </c:v>
                </c:pt>
                <c:pt idx="1">
                  <c:v>A.ユーザー企業（n=  58）</c:v>
                </c:pt>
                <c:pt idx="2">
                  <c:v>B.メーカー企業（n=  54）</c:v>
                </c:pt>
                <c:pt idx="3">
                  <c:v>C.サブシステム提供企業（n=  44）</c:v>
                </c:pt>
                <c:pt idx="4">
                  <c:v>D.サービス提供企業（n=  39）</c:v>
                </c:pt>
                <c:pt idx="5">
                  <c:v>【 モデリング技術（制御、システム、ユーザ、データ等） 】      </c:v>
                </c:pt>
                <c:pt idx="6">
                  <c:v>A.ユーザー企業（n=  21）</c:v>
                </c:pt>
                <c:pt idx="7">
                  <c:v>B.メーカー企業（n=  48）</c:v>
                </c:pt>
                <c:pt idx="8">
                  <c:v>C.サブシステム提供企業（n=  31）</c:v>
                </c:pt>
                <c:pt idx="9">
                  <c:v>D.サービス提供企業（n=  23）</c:v>
                </c:pt>
                <c:pt idx="10">
                  <c:v>【 エッジコンピューティング／フォグコンピューティング 】      </c:v>
                </c:pt>
                <c:pt idx="11">
                  <c:v>A.ユーザー企業（n=  11）</c:v>
                </c:pt>
                <c:pt idx="12">
                  <c:v>B.メーカー企業（n=  33）</c:v>
                </c:pt>
                <c:pt idx="13">
                  <c:v>C.サブシステム提供企業（n=  28）</c:v>
                </c:pt>
                <c:pt idx="14">
                  <c:v>D.サービス提供企業（n=  20）</c:v>
                </c:pt>
                <c:pt idx="15">
                  <c:v>【 サーバ／ストレージ技術（管理・運用を含む） 】          </c:v>
                </c:pt>
                <c:pt idx="16">
                  <c:v>A.ユーザー企業（n=  40）</c:v>
                </c:pt>
                <c:pt idx="17">
                  <c:v>B.メーカー企業（n=  23）</c:v>
                </c:pt>
                <c:pt idx="18">
                  <c:v>C.サブシステム提供企業（n=  12）</c:v>
                </c:pt>
                <c:pt idx="19">
                  <c:v>D.サービス提供企業（n=  22）</c:v>
                </c:pt>
                <c:pt idx="20">
                  <c:v>【 他の製品・システムとの接続を想定した検証技術 】         </c:v>
                </c:pt>
                <c:pt idx="21">
                  <c:v>A.ユーザー企業（n=  35）</c:v>
                </c:pt>
                <c:pt idx="22">
                  <c:v>B.メーカー企業（n=  32）</c:v>
                </c:pt>
                <c:pt idx="23">
                  <c:v>C.サブシステム提供企業（n=  24）</c:v>
                </c:pt>
                <c:pt idx="24">
                  <c:v>D.サービス提供企業（n=  15）</c:v>
                </c:pt>
                <c:pt idx="25">
                  <c:v>【 アジャイル開発技術 】                      </c:v>
                </c:pt>
                <c:pt idx="26">
                  <c:v>A.ユーザー企業（n=  23）</c:v>
                </c:pt>
                <c:pt idx="27">
                  <c:v>B.メーカー企業（n=  26）</c:v>
                </c:pt>
                <c:pt idx="28">
                  <c:v>C.サブシステム提供企業（n=  23）</c:v>
                </c:pt>
                <c:pt idx="29">
                  <c:v>D.サービス提供企業（n=  28）</c:v>
                </c:pt>
                <c:pt idx="30">
                  <c:v>【 ヒューマンインタフェース技術 】                 </c:v>
                </c:pt>
                <c:pt idx="31">
                  <c:v>A.ユーザー企業（n=  22）</c:v>
                </c:pt>
                <c:pt idx="32">
                  <c:v>B.メーカー企業（n=  31）</c:v>
                </c:pt>
                <c:pt idx="33">
                  <c:v>C.サブシステム提供企業（n=  15）</c:v>
                </c:pt>
                <c:pt idx="34">
                  <c:v>D.サービス提供企業（n=  18）</c:v>
                </c:pt>
                <c:pt idx="35">
                  <c:v>【 ブロックチェーン技術 】                     </c:v>
                </c:pt>
                <c:pt idx="36">
                  <c:v>A.ユーザー企業（n=  19）</c:v>
                </c:pt>
                <c:pt idx="37">
                  <c:v>B.メーカー企業（n=  25）</c:v>
                </c:pt>
                <c:pt idx="38">
                  <c:v>C.サブシステム提供企業（n=  21）</c:v>
                </c:pt>
                <c:pt idx="39">
                  <c:v>D.サービス提供企業（n=  16）</c:v>
                </c:pt>
                <c:pt idx="40">
                  <c:v>【 アクチュエータ技術 】                      </c:v>
                </c:pt>
                <c:pt idx="41">
                  <c:v>A.ユーザー企業（n=  17）</c:v>
                </c:pt>
                <c:pt idx="42">
                  <c:v>B.メーカー企業（n=  16）</c:v>
                </c:pt>
                <c:pt idx="43">
                  <c:v>C.サブシステム提供企業（n=  11）</c:v>
                </c:pt>
                <c:pt idx="44">
                  <c:v>D.サービス提供企業（n=    2）</c:v>
                </c:pt>
                <c:pt idx="45">
                  <c:v>【 低遅延データ処理技術 】                     </c:v>
                </c:pt>
                <c:pt idx="46">
                  <c:v>A.ユーザー企業（n=    7）</c:v>
                </c:pt>
                <c:pt idx="47">
                  <c:v>B.メーカー企業（n=  21）</c:v>
                </c:pt>
                <c:pt idx="48">
                  <c:v>C.サブシステム提供企業（n=    9）</c:v>
                </c:pt>
                <c:pt idx="49">
                  <c:v>D.サービス提供企業（n=    5）</c:v>
                </c:pt>
              </c:strCache>
            </c:strRef>
          </c:cat>
          <c:val>
            <c:numRef>
              <c:f>'Q22C.将来重要な技術 【ABCD】 '!$S$57:$S$106</c:f>
              <c:numCache>
                <c:formatCode>0.0%</c:formatCode>
                <c:ptCount val="50"/>
                <c:pt idx="0">
                  <c:v>0</c:v>
                </c:pt>
                <c:pt idx="1">
                  <c:v>2.5723472668810289E-2</c:v>
                </c:pt>
                <c:pt idx="2">
                  <c:v>3.2019704433497539E-2</c:v>
                </c:pt>
                <c:pt idx="3">
                  <c:v>5.3030303030303032E-2</c:v>
                </c:pt>
                <c:pt idx="4">
                  <c:v>0.02</c:v>
                </c:pt>
                <c:pt idx="5">
                  <c:v>0</c:v>
                </c:pt>
                <c:pt idx="6">
                  <c:v>2.8938906752411574E-2</c:v>
                </c:pt>
                <c:pt idx="7">
                  <c:v>4.1871921182266007E-2</c:v>
                </c:pt>
                <c:pt idx="8">
                  <c:v>3.0303030303030304E-2</c:v>
                </c:pt>
                <c:pt idx="9">
                  <c:v>3.2000000000000001E-2</c:v>
                </c:pt>
                <c:pt idx="10">
                  <c:v>0</c:v>
                </c:pt>
                <c:pt idx="11">
                  <c:v>6.4308681672025723E-3</c:v>
                </c:pt>
                <c:pt idx="12">
                  <c:v>2.7093596059113302E-2</c:v>
                </c:pt>
                <c:pt idx="13">
                  <c:v>3.787878787878788E-2</c:v>
                </c:pt>
                <c:pt idx="14">
                  <c:v>1.6E-2</c:v>
                </c:pt>
                <c:pt idx="15">
                  <c:v>0</c:v>
                </c:pt>
                <c:pt idx="16">
                  <c:v>3.215434083601286E-2</c:v>
                </c:pt>
                <c:pt idx="17">
                  <c:v>4.9261083743842365E-3</c:v>
                </c:pt>
                <c:pt idx="18">
                  <c:v>3.787878787878788E-3</c:v>
                </c:pt>
                <c:pt idx="19">
                  <c:v>2.4E-2</c:v>
                </c:pt>
                <c:pt idx="20">
                  <c:v>0</c:v>
                </c:pt>
                <c:pt idx="21">
                  <c:v>3.8585209003215437E-2</c:v>
                </c:pt>
                <c:pt idx="22">
                  <c:v>9.852216748768473E-3</c:v>
                </c:pt>
                <c:pt idx="23">
                  <c:v>1.5151515151515152E-2</c:v>
                </c:pt>
                <c:pt idx="24">
                  <c:v>4.0000000000000001E-3</c:v>
                </c:pt>
                <c:pt idx="25">
                  <c:v>0</c:v>
                </c:pt>
                <c:pt idx="26">
                  <c:v>6.4308681672025723E-3</c:v>
                </c:pt>
                <c:pt idx="27">
                  <c:v>4.9261083743842365E-3</c:v>
                </c:pt>
                <c:pt idx="28">
                  <c:v>2.2727272727272728E-2</c:v>
                </c:pt>
                <c:pt idx="29">
                  <c:v>4.8000000000000001E-2</c:v>
                </c:pt>
                <c:pt idx="30">
                  <c:v>0</c:v>
                </c:pt>
                <c:pt idx="31">
                  <c:v>1.9292604501607719E-2</c:v>
                </c:pt>
                <c:pt idx="32">
                  <c:v>9.852216748768473E-3</c:v>
                </c:pt>
                <c:pt idx="33">
                  <c:v>7.575757575757576E-3</c:v>
                </c:pt>
                <c:pt idx="34">
                  <c:v>1.6E-2</c:v>
                </c:pt>
                <c:pt idx="35">
                  <c:v>0</c:v>
                </c:pt>
                <c:pt idx="36">
                  <c:v>9.6463022508038593E-3</c:v>
                </c:pt>
                <c:pt idx="37">
                  <c:v>9.852216748768473E-3</c:v>
                </c:pt>
                <c:pt idx="38">
                  <c:v>1.5151515151515152E-2</c:v>
                </c:pt>
                <c:pt idx="39">
                  <c:v>8.0000000000000002E-3</c:v>
                </c:pt>
                <c:pt idx="40">
                  <c:v>0</c:v>
                </c:pt>
                <c:pt idx="41">
                  <c:v>2.2508038585209004E-2</c:v>
                </c:pt>
                <c:pt idx="42">
                  <c:v>1.4778325123152709E-2</c:v>
                </c:pt>
                <c:pt idx="43">
                  <c:v>3.787878787878788E-3</c:v>
                </c:pt>
                <c:pt idx="44">
                  <c:v>0</c:v>
                </c:pt>
                <c:pt idx="45">
                  <c:v>0</c:v>
                </c:pt>
                <c:pt idx="46">
                  <c:v>3.2154340836012861E-3</c:v>
                </c:pt>
                <c:pt idx="47">
                  <c:v>1.7241379310344827E-2</c:v>
                </c:pt>
                <c:pt idx="48">
                  <c:v>7.575757575757576E-3</c:v>
                </c:pt>
                <c:pt idx="49">
                  <c:v>4.0000000000000001E-3</c:v>
                </c:pt>
              </c:numCache>
            </c:numRef>
          </c:val>
          <c:extLst>
            <c:ext xmlns:c16="http://schemas.microsoft.com/office/drawing/2014/chart" uri="{C3380CC4-5D6E-409C-BE32-E72D297353CC}">
              <c16:uniqueId val="{00000014-526D-4E80-8290-66F3B57B25A3}"/>
            </c:ext>
          </c:extLst>
        </c:ser>
        <c:ser>
          <c:idx val="2"/>
          <c:order val="1"/>
          <c:tx>
            <c:strRef>
              <c:f>'Q22C.将来重要な技術 【ABCD】 '!$T$6</c:f>
              <c:strCache>
                <c:ptCount val="1"/>
                <c:pt idx="0">
                  <c:v>2番目</c:v>
                </c:pt>
              </c:strCache>
            </c:strRef>
          </c:tx>
          <c:spPr>
            <a:solidFill>
              <a:srgbClr val="FFFF99"/>
            </a:solidFill>
            <a:ln w="9525">
              <a:solidFill>
                <a:sysClr val="windowText" lastClr="000000"/>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526D-4E80-8290-66F3B57B25A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526D-4E80-8290-66F3B57B25A3}"/>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526D-4E80-8290-66F3B57B25A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526D-4E80-8290-66F3B57B25A3}"/>
                </c:ext>
              </c:extLst>
            </c:dLbl>
            <c:numFmt formatCode="0%" sourceLinked="0"/>
            <c:spPr>
              <a:noFill/>
              <a:ln>
                <a:noFill/>
              </a:ln>
              <a:effectLst/>
            </c:spPr>
            <c:txPr>
              <a:bodyPr wrap="square" lIns="38100" tIns="19050" rIns="38100" bIns="19050" anchor="ctr">
                <a:spAutoFit/>
              </a:bodyPr>
              <a:lstStyle/>
              <a:p>
                <a:pPr>
                  <a:defRPr sz="700"/>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'Q22C.将来重要な技術 【ABCD】 '!$R$57:$R$106</c:f>
              <c:strCache>
                <c:ptCount val="50"/>
                <c:pt idx="0">
                  <c:v>【 セーフティ及びセキュリティ技術 】                </c:v>
                </c:pt>
                <c:pt idx="1">
                  <c:v>A.ユーザー企業（n=  58）</c:v>
                </c:pt>
                <c:pt idx="2">
                  <c:v>B.メーカー企業（n=  54）</c:v>
                </c:pt>
                <c:pt idx="3">
                  <c:v>C.サブシステム提供企業（n=  44）</c:v>
                </c:pt>
                <c:pt idx="4">
                  <c:v>D.サービス提供企業（n=  39）</c:v>
                </c:pt>
                <c:pt idx="5">
                  <c:v>【 モデリング技術（制御、システム、ユーザ、データ等） 】      </c:v>
                </c:pt>
                <c:pt idx="6">
                  <c:v>A.ユーザー企業（n=  21）</c:v>
                </c:pt>
                <c:pt idx="7">
                  <c:v>B.メーカー企業（n=  48）</c:v>
                </c:pt>
                <c:pt idx="8">
                  <c:v>C.サブシステム提供企業（n=  31）</c:v>
                </c:pt>
                <c:pt idx="9">
                  <c:v>D.サービス提供企業（n=  23）</c:v>
                </c:pt>
                <c:pt idx="10">
                  <c:v>【 エッジコンピューティング／フォグコンピューティング 】      </c:v>
                </c:pt>
                <c:pt idx="11">
                  <c:v>A.ユーザー企業（n=  11）</c:v>
                </c:pt>
                <c:pt idx="12">
                  <c:v>B.メーカー企業（n=  33）</c:v>
                </c:pt>
                <c:pt idx="13">
                  <c:v>C.サブシステム提供企業（n=  28）</c:v>
                </c:pt>
                <c:pt idx="14">
                  <c:v>D.サービス提供企業（n=  20）</c:v>
                </c:pt>
                <c:pt idx="15">
                  <c:v>【 サーバ／ストレージ技術（管理・運用を含む） 】          </c:v>
                </c:pt>
                <c:pt idx="16">
                  <c:v>A.ユーザー企業（n=  40）</c:v>
                </c:pt>
                <c:pt idx="17">
                  <c:v>B.メーカー企業（n=  23）</c:v>
                </c:pt>
                <c:pt idx="18">
                  <c:v>C.サブシステム提供企業（n=  12）</c:v>
                </c:pt>
                <c:pt idx="19">
                  <c:v>D.サービス提供企業（n=  22）</c:v>
                </c:pt>
                <c:pt idx="20">
                  <c:v>【 他の製品・システムとの接続を想定した検証技術 】         </c:v>
                </c:pt>
                <c:pt idx="21">
                  <c:v>A.ユーザー企業（n=  35）</c:v>
                </c:pt>
                <c:pt idx="22">
                  <c:v>B.メーカー企業（n=  32）</c:v>
                </c:pt>
                <c:pt idx="23">
                  <c:v>C.サブシステム提供企業（n=  24）</c:v>
                </c:pt>
                <c:pt idx="24">
                  <c:v>D.サービス提供企業（n=  15）</c:v>
                </c:pt>
                <c:pt idx="25">
                  <c:v>【 アジャイル開発技術 】                      </c:v>
                </c:pt>
                <c:pt idx="26">
                  <c:v>A.ユーザー企業（n=  23）</c:v>
                </c:pt>
                <c:pt idx="27">
                  <c:v>B.メーカー企業（n=  26）</c:v>
                </c:pt>
                <c:pt idx="28">
                  <c:v>C.サブシステム提供企業（n=  23）</c:v>
                </c:pt>
                <c:pt idx="29">
                  <c:v>D.サービス提供企業（n=  28）</c:v>
                </c:pt>
                <c:pt idx="30">
                  <c:v>【 ヒューマンインタフェース技術 】                 </c:v>
                </c:pt>
                <c:pt idx="31">
                  <c:v>A.ユーザー企業（n=  22）</c:v>
                </c:pt>
                <c:pt idx="32">
                  <c:v>B.メーカー企業（n=  31）</c:v>
                </c:pt>
                <c:pt idx="33">
                  <c:v>C.サブシステム提供企業（n=  15）</c:v>
                </c:pt>
                <c:pt idx="34">
                  <c:v>D.サービス提供企業（n=  18）</c:v>
                </c:pt>
                <c:pt idx="35">
                  <c:v>【 ブロックチェーン技術 】                     </c:v>
                </c:pt>
                <c:pt idx="36">
                  <c:v>A.ユーザー企業（n=  19）</c:v>
                </c:pt>
                <c:pt idx="37">
                  <c:v>B.メーカー企業（n=  25）</c:v>
                </c:pt>
                <c:pt idx="38">
                  <c:v>C.サブシステム提供企業（n=  21）</c:v>
                </c:pt>
                <c:pt idx="39">
                  <c:v>D.サービス提供企業（n=  16）</c:v>
                </c:pt>
                <c:pt idx="40">
                  <c:v>【 アクチュエータ技術 】                      </c:v>
                </c:pt>
                <c:pt idx="41">
                  <c:v>A.ユーザー企業（n=  17）</c:v>
                </c:pt>
                <c:pt idx="42">
                  <c:v>B.メーカー企業（n=  16）</c:v>
                </c:pt>
                <c:pt idx="43">
                  <c:v>C.サブシステム提供企業（n=  11）</c:v>
                </c:pt>
                <c:pt idx="44">
                  <c:v>D.サービス提供企業（n=    2）</c:v>
                </c:pt>
                <c:pt idx="45">
                  <c:v>【 低遅延データ処理技術 】                     </c:v>
                </c:pt>
                <c:pt idx="46">
                  <c:v>A.ユーザー企業（n=    7）</c:v>
                </c:pt>
                <c:pt idx="47">
                  <c:v>B.メーカー企業（n=  21）</c:v>
                </c:pt>
                <c:pt idx="48">
                  <c:v>C.サブシステム提供企業（n=    9）</c:v>
                </c:pt>
                <c:pt idx="49">
                  <c:v>D.サービス提供企業（n=    5）</c:v>
                </c:pt>
              </c:strCache>
            </c:strRef>
          </c:cat>
          <c:val>
            <c:numRef>
              <c:f>'Q22C.将来重要な技術 【ABCD】 '!$T$57:$T$106</c:f>
              <c:numCache>
                <c:formatCode>0.0%</c:formatCode>
                <c:ptCount val="50"/>
                <c:pt idx="0">
                  <c:v>0</c:v>
                </c:pt>
                <c:pt idx="1">
                  <c:v>7.7170418006430874E-2</c:v>
                </c:pt>
                <c:pt idx="2">
                  <c:v>4.6798029556650245E-2</c:v>
                </c:pt>
                <c:pt idx="3">
                  <c:v>3.787878787878788E-2</c:v>
                </c:pt>
                <c:pt idx="4">
                  <c:v>6.4000000000000001E-2</c:v>
                </c:pt>
                <c:pt idx="5">
                  <c:v>0</c:v>
                </c:pt>
                <c:pt idx="6">
                  <c:v>2.2508038585209004E-2</c:v>
                </c:pt>
                <c:pt idx="7">
                  <c:v>5.4187192118226604E-2</c:v>
                </c:pt>
                <c:pt idx="8">
                  <c:v>6.4393939393939392E-2</c:v>
                </c:pt>
                <c:pt idx="9">
                  <c:v>3.2000000000000001E-2</c:v>
                </c:pt>
                <c:pt idx="10">
                  <c:v>0</c:v>
                </c:pt>
                <c:pt idx="11">
                  <c:v>9.6463022508038593E-3</c:v>
                </c:pt>
                <c:pt idx="12">
                  <c:v>2.9556650246305417E-2</c:v>
                </c:pt>
                <c:pt idx="13">
                  <c:v>3.4090909090909088E-2</c:v>
                </c:pt>
                <c:pt idx="14">
                  <c:v>0.04</c:v>
                </c:pt>
                <c:pt idx="15">
                  <c:v>0</c:v>
                </c:pt>
                <c:pt idx="16">
                  <c:v>4.5016077170418008E-2</c:v>
                </c:pt>
                <c:pt idx="17">
                  <c:v>2.4630541871921183E-2</c:v>
                </c:pt>
                <c:pt idx="18">
                  <c:v>2.6515151515151516E-2</c:v>
                </c:pt>
                <c:pt idx="19">
                  <c:v>0.04</c:v>
                </c:pt>
                <c:pt idx="20">
                  <c:v>0</c:v>
                </c:pt>
                <c:pt idx="21">
                  <c:v>2.2508038585209004E-2</c:v>
                </c:pt>
                <c:pt idx="22">
                  <c:v>2.4630541871921183E-2</c:v>
                </c:pt>
                <c:pt idx="23">
                  <c:v>2.6515151515151516E-2</c:v>
                </c:pt>
                <c:pt idx="24">
                  <c:v>1.6E-2</c:v>
                </c:pt>
                <c:pt idx="25">
                  <c:v>0</c:v>
                </c:pt>
                <c:pt idx="26">
                  <c:v>2.2508038585209004E-2</c:v>
                </c:pt>
                <c:pt idx="27">
                  <c:v>2.9556650246305417E-2</c:v>
                </c:pt>
                <c:pt idx="28">
                  <c:v>2.6515151515151516E-2</c:v>
                </c:pt>
                <c:pt idx="29">
                  <c:v>2.4E-2</c:v>
                </c:pt>
                <c:pt idx="30">
                  <c:v>0</c:v>
                </c:pt>
                <c:pt idx="31">
                  <c:v>2.5723472668810289E-2</c:v>
                </c:pt>
                <c:pt idx="32">
                  <c:v>1.9704433497536946E-2</c:v>
                </c:pt>
                <c:pt idx="33">
                  <c:v>1.1363636363636364E-2</c:v>
                </c:pt>
                <c:pt idx="34">
                  <c:v>8.0000000000000002E-3</c:v>
                </c:pt>
                <c:pt idx="35">
                  <c:v>0</c:v>
                </c:pt>
                <c:pt idx="36">
                  <c:v>1.9292604501607719E-2</c:v>
                </c:pt>
                <c:pt idx="37">
                  <c:v>3.2019704433497539E-2</c:v>
                </c:pt>
                <c:pt idx="38">
                  <c:v>2.6515151515151516E-2</c:v>
                </c:pt>
                <c:pt idx="39">
                  <c:v>1.6E-2</c:v>
                </c:pt>
                <c:pt idx="40">
                  <c:v>0</c:v>
                </c:pt>
                <c:pt idx="41">
                  <c:v>9.6463022508038593E-3</c:v>
                </c:pt>
                <c:pt idx="42">
                  <c:v>1.2315270935960592E-2</c:v>
                </c:pt>
                <c:pt idx="43">
                  <c:v>1.5151515151515152E-2</c:v>
                </c:pt>
                <c:pt idx="44">
                  <c:v>4.0000000000000001E-3</c:v>
                </c:pt>
                <c:pt idx="45">
                  <c:v>0</c:v>
                </c:pt>
                <c:pt idx="46">
                  <c:v>6.4308681672025723E-3</c:v>
                </c:pt>
                <c:pt idx="47">
                  <c:v>2.2167487684729065E-2</c:v>
                </c:pt>
                <c:pt idx="48">
                  <c:v>1.5151515151515152E-2</c:v>
                </c:pt>
                <c:pt idx="49">
                  <c:v>4.0000000000000001E-3</c:v>
                </c:pt>
              </c:numCache>
            </c:numRef>
          </c:val>
          <c:extLst>
            <c:ext xmlns:c16="http://schemas.microsoft.com/office/drawing/2014/chart" uri="{C3380CC4-5D6E-409C-BE32-E72D297353CC}">
              <c16:uniqueId val="{00000029-526D-4E80-8290-66F3B57B25A3}"/>
            </c:ext>
          </c:extLst>
        </c:ser>
        <c:ser>
          <c:idx val="1"/>
          <c:order val="2"/>
          <c:tx>
            <c:strRef>
              <c:f>'Q22C.将来重要な技術 【ABCD】 '!$U$6</c:f>
              <c:strCache>
                <c:ptCount val="1"/>
                <c:pt idx="0">
                  <c:v>3番目</c:v>
                </c:pt>
              </c:strCache>
            </c:strRef>
          </c:tx>
          <c:spPr>
            <a:solidFill>
              <a:srgbClr val="2E75B6"/>
            </a:solidFill>
            <a:ln>
              <a:solidFill>
                <a:sysClr val="windowText" lastClr="000000"/>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526D-4E80-8290-66F3B57B25A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526D-4E80-8290-66F3B57B25A3}"/>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526D-4E80-8290-66F3B57B25A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526D-4E80-8290-66F3B57B25A3}"/>
                </c:ext>
              </c:extLst>
            </c:dLbl>
            <c:numFmt formatCode="0%" sourceLinked="0"/>
            <c:spPr>
              <a:noFill/>
              <a:ln>
                <a:noFill/>
              </a:ln>
              <a:effectLst/>
            </c:spPr>
            <c:txPr>
              <a:bodyPr wrap="square" lIns="38100" tIns="19050" rIns="38100" bIns="19050" anchor="ctr">
                <a:spAutoFit/>
              </a:bodyPr>
              <a:lstStyle/>
              <a:p>
                <a:pPr>
                  <a:defRPr sz="700">
                    <a:solidFill>
                      <a:schemeClr val="bg1"/>
                    </a:solidFill>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'Q22C.将来重要な技術 【ABCD】 '!$R$57:$R$106</c:f>
              <c:strCache>
                <c:ptCount val="50"/>
                <c:pt idx="0">
                  <c:v>【 セーフティ及びセキュリティ技術 】                </c:v>
                </c:pt>
                <c:pt idx="1">
                  <c:v>A.ユーザー企業（n=  58）</c:v>
                </c:pt>
                <c:pt idx="2">
                  <c:v>B.メーカー企業（n=  54）</c:v>
                </c:pt>
                <c:pt idx="3">
                  <c:v>C.サブシステム提供企業（n=  44）</c:v>
                </c:pt>
                <c:pt idx="4">
                  <c:v>D.サービス提供企業（n=  39）</c:v>
                </c:pt>
                <c:pt idx="5">
                  <c:v>【 モデリング技術（制御、システム、ユーザ、データ等） 】      </c:v>
                </c:pt>
                <c:pt idx="6">
                  <c:v>A.ユーザー企業（n=  21）</c:v>
                </c:pt>
                <c:pt idx="7">
                  <c:v>B.メーカー企業（n=  48）</c:v>
                </c:pt>
                <c:pt idx="8">
                  <c:v>C.サブシステム提供企業（n=  31）</c:v>
                </c:pt>
                <c:pt idx="9">
                  <c:v>D.サービス提供企業（n=  23）</c:v>
                </c:pt>
                <c:pt idx="10">
                  <c:v>【 エッジコンピューティング／フォグコンピューティング 】      </c:v>
                </c:pt>
                <c:pt idx="11">
                  <c:v>A.ユーザー企業（n=  11）</c:v>
                </c:pt>
                <c:pt idx="12">
                  <c:v>B.メーカー企業（n=  33）</c:v>
                </c:pt>
                <c:pt idx="13">
                  <c:v>C.サブシステム提供企業（n=  28）</c:v>
                </c:pt>
                <c:pt idx="14">
                  <c:v>D.サービス提供企業（n=  20）</c:v>
                </c:pt>
                <c:pt idx="15">
                  <c:v>【 サーバ／ストレージ技術（管理・運用を含む） 】          </c:v>
                </c:pt>
                <c:pt idx="16">
                  <c:v>A.ユーザー企業（n=  40）</c:v>
                </c:pt>
                <c:pt idx="17">
                  <c:v>B.メーカー企業（n=  23）</c:v>
                </c:pt>
                <c:pt idx="18">
                  <c:v>C.サブシステム提供企業（n=  12）</c:v>
                </c:pt>
                <c:pt idx="19">
                  <c:v>D.サービス提供企業（n=  22）</c:v>
                </c:pt>
                <c:pt idx="20">
                  <c:v>【 他の製品・システムとの接続を想定した検証技術 】         </c:v>
                </c:pt>
                <c:pt idx="21">
                  <c:v>A.ユーザー企業（n=  35）</c:v>
                </c:pt>
                <c:pt idx="22">
                  <c:v>B.メーカー企業（n=  32）</c:v>
                </c:pt>
                <c:pt idx="23">
                  <c:v>C.サブシステム提供企業（n=  24）</c:v>
                </c:pt>
                <c:pt idx="24">
                  <c:v>D.サービス提供企業（n=  15）</c:v>
                </c:pt>
                <c:pt idx="25">
                  <c:v>【 アジャイル開発技術 】                      </c:v>
                </c:pt>
                <c:pt idx="26">
                  <c:v>A.ユーザー企業（n=  23）</c:v>
                </c:pt>
                <c:pt idx="27">
                  <c:v>B.メーカー企業（n=  26）</c:v>
                </c:pt>
                <c:pt idx="28">
                  <c:v>C.サブシステム提供企業（n=  23）</c:v>
                </c:pt>
                <c:pt idx="29">
                  <c:v>D.サービス提供企業（n=  28）</c:v>
                </c:pt>
                <c:pt idx="30">
                  <c:v>【 ヒューマンインタフェース技術 】                 </c:v>
                </c:pt>
                <c:pt idx="31">
                  <c:v>A.ユーザー企業（n=  22）</c:v>
                </c:pt>
                <c:pt idx="32">
                  <c:v>B.メーカー企業（n=  31）</c:v>
                </c:pt>
                <c:pt idx="33">
                  <c:v>C.サブシステム提供企業（n=  15）</c:v>
                </c:pt>
                <c:pt idx="34">
                  <c:v>D.サービス提供企業（n=  18）</c:v>
                </c:pt>
                <c:pt idx="35">
                  <c:v>【 ブロックチェーン技術 】                     </c:v>
                </c:pt>
                <c:pt idx="36">
                  <c:v>A.ユーザー企業（n=  19）</c:v>
                </c:pt>
                <c:pt idx="37">
                  <c:v>B.メーカー企業（n=  25）</c:v>
                </c:pt>
                <c:pt idx="38">
                  <c:v>C.サブシステム提供企業（n=  21）</c:v>
                </c:pt>
                <c:pt idx="39">
                  <c:v>D.サービス提供企業（n=  16）</c:v>
                </c:pt>
                <c:pt idx="40">
                  <c:v>【 アクチュエータ技術 】                      </c:v>
                </c:pt>
                <c:pt idx="41">
                  <c:v>A.ユーザー企業（n=  17）</c:v>
                </c:pt>
                <c:pt idx="42">
                  <c:v>B.メーカー企業（n=  16）</c:v>
                </c:pt>
                <c:pt idx="43">
                  <c:v>C.サブシステム提供企業（n=  11）</c:v>
                </c:pt>
                <c:pt idx="44">
                  <c:v>D.サービス提供企業（n=    2）</c:v>
                </c:pt>
                <c:pt idx="45">
                  <c:v>【 低遅延データ処理技術 】                     </c:v>
                </c:pt>
                <c:pt idx="46">
                  <c:v>A.ユーザー企業（n=    7）</c:v>
                </c:pt>
                <c:pt idx="47">
                  <c:v>B.メーカー企業（n=  21）</c:v>
                </c:pt>
                <c:pt idx="48">
                  <c:v>C.サブシステム提供企業（n=    9）</c:v>
                </c:pt>
                <c:pt idx="49">
                  <c:v>D.サービス提供企業（n=    5）</c:v>
                </c:pt>
              </c:strCache>
            </c:strRef>
          </c:cat>
          <c:val>
            <c:numRef>
              <c:f>'Q22C.将来重要な技術 【ABCD】 '!$U$57:$U$106</c:f>
              <c:numCache>
                <c:formatCode>0.0%</c:formatCode>
                <c:ptCount val="50"/>
                <c:pt idx="0">
                  <c:v>0</c:v>
                </c:pt>
                <c:pt idx="1">
                  <c:v>8.3601286173633438E-2</c:v>
                </c:pt>
                <c:pt idx="2">
                  <c:v>5.4187192118226604E-2</c:v>
                </c:pt>
                <c:pt idx="3">
                  <c:v>7.575757575757576E-2</c:v>
                </c:pt>
                <c:pt idx="4">
                  <c:v>7.1999999999999995E-2</c:v>
                </c:pt>
                <c:pt idx="5">
                  <c:v>0</c:v>
                </c:pt>
                <c:pt idx="6">
                  <c:v>1.607717041800643E-2</c:v>
                </c:pt>
                <c:pt idx="7">
                  <c:v>2.2167487684729065E-2</c:v>
                </c:pt>
                <c:pt idx="8">
                  <c:v>2.2727272727272728E-2</c:v>
                </c:pt>
                <c:pt idx="9">
                  <c:v>2.8000000000000001E-2</c:v>
                </c:pt>
                <c:pt idx="10">
                  <c:v>0</c:v>
                </c:pt>
                <c:pt idx="11">
                  <c:v>1.9292604501607719E-2</c:v>
                </c:pt>
                <c:pt idx="12">
                  <c:v>2.4630541871921183E-2</c:v>
                </c:pt>
                <c:pt idx="13">
                  <c:v>3.4090909090909088E-2</c:v>
                </c:pt>
                <c:pt idx="14">
                  <c:v>2.4E-2</c:v>
                </c:pt>
                <c:pt idx="15">
                  <c:v>0</c:v>
                </c:pt>
                <c:pt idx="16">
                  <c:v>5.1446945337620578E-2</c:v>
                </c:pt>
                <c:pt idx="17">
                  <c:v>2.7093596059113302E-2</c:v>
                </c:pt>
                <c:pt idx="18">
                  <c:v>1.5151515151515152E-2</c:v>
                </c:pt>
                <c:pt idx="19">
                  <c:v>2.4E-2</c:v>
                </c:pt>
                <c:pt idx="20">
                  <c:v>0</c:v>
                </c:pt>
                <c:pt idx="21">
                  <c:v>5.1446945337620578E-2</c:v>
                </c:pt>
                <c:pt idx="22">
                  <c:v>4.4334975369458129E-2</c:v>
                </c:pt>
                <c:pt idx="23">
                  <c:v>4.924242424242424E-2</c:v>
                </c:pt>
                <c:pt idx="24">
                  <c:v>0.04</c:v>
                </c:pt>
                <c:pt idx="25">
                  <c:v>0</c:v>
                </c:pt>
                <c:pt idx="26">
                  <c:v>4.5016077170418008E-2</c:v>
                </c:pt>
                <c:pt idx="27">
                  <c:v>2.9556650246305417E-2</c:v>
                </c:pt>
                <c:pt idx="28">
                  <c:v>3.787878787878788E-2</c:v>
                </c:pt>
                <c:pt idx="29">
                  <c:v>0.04</c:v>
                </c:pt>
                <c:pt idx="30">
                  <c:v>0</c:v>
                </c:pt>
                <c:pt idx="31">
                  <c:v>2.5723472668810289E-2</c:v>
                </c:pt>
                <c:pt idx="32">
                  <c:v>4.6798029556650245E-2</c:v>
                </c:pt>
                <c:pt idx="33">
                  <c:v>3.787878787878788E-2</c:v>
                </c:pt>
                <c:pt idx="34">
                  <c:v>4.8000000000000001E-2</c:v>
                </c:pt>
                <c:pt idx="35">
                  <c:v>0</c:v>
                </c:pt>
                <c:pt idx="36">
                  <c:v>3.215434083601286E-2</c:v>
                </c:pt>
                <c:pt idx="37">
                  <c:v>1.9704433497536946E-2</c:v>
                </c:pt>
                <c:pt idx="38">
                  <c:v>3.787878787878788E-2</c:v>
                </c:pt>
                <c:pt idx="39">
                  <c:v>0.04</c:v>
                </c:pt>
                <c:pt idx="40">
                  <c:v>0</c:v>
                </c:pt>
                <c:pt idx="41">
                  <c:v>2.2508038585209004E-2</c:v>
                </c:pt>
                <c:pt idx="42">
                  <c:v>1.2315270935960592E-2</c:v>
                </c:pt>
                <c:pt idx="43">
                  <c:v>2.2727272727272728E-2</c:v>
                </c:pt>
                <c:pt idx="44">
                  <c:v>4.0000000000000001E-3</c:v>
                </c:pt>
                <c:pt idx="45">
                  <c:v>0</c:v>
                </c:pt>
                <c:pt idx="46">
                  <c:v>1.2861736334405145E-2</c:v>
                </c:pt>
                <c:pt idx="47">
                  <c:v>1.2315270935960592E-2</c:v>
                </c:pt>
                <c:pt idx="48">
                  <c:v>1.1363636363636364E-2</c:v>
                </c:pt>
                <c:pt idx="49">
                  <c:v>1.2E-2</c:v>
                </c:pt>
              </c:numCache>
            </c:numRef>
          </c:val>
          <c:extLst>
            <c:ext xmlns:c16="http://schemas.microsoft.com/office/drawing/2014/chart" uri="{C3380CC4-5D6E-409C-BE32-E72D297353CC}">
              <c16:uniqueId val="{0000003E-526D-4E80-8290-66F3B57B25A3}"/>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3095038314176242"/>
          <c:y val="0.69742627627627629"/>
          <c:w val="0.10978497447562523"/>
          <c:h val="6.6173573573573577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'Q22C.将来重要な技術（従業員別）'!$J$93</c:f>
          <c:strCache>
            <c:ptCount val="1"/>
            <c:pt idx="0">
              <c:v>20人以下 (N=555)
21人以上100人以下 (N=515)
101人以上 (N=329)</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'Q22C.将来重要な技術（従業員別）'!$R$47:$R$86</c:f>
              <c:strCache>
                <c:ptCount val="40"/>
                <c:pt idx="0">
                  <c:v>【 セーフティ及びセキュリティ技術 】          </c:v>
                </c:pt>
                <c:pt idx="1">
                  <c:v>20人以下（n=84）</c:v>
                </c:pt>
                <c:pt idx="2">
                  <c:v>21人以上100人以下（n=89）</c:v>
                </c:pt>
                <c:pt idx="3">
                  <c:v>101人以上（n=48）</c:v>
                </c:pt>
                <c:pt idx="4">
                  <c:v>【 モデリング技術（制御、システム、ユーザ、データ等） 】</c:v>
                </c:pt>
                <c:pt idx="5">
                  <c:v>20人以下（n=51）</c:v>
                </c:pt>
                <c:pt idx="6">
                  <c:v>21人以上100人以下（n=55）</c:v>
                </c:pt>
                <c:pt idx="7">
                  <c:v>101人以上（n=34）</c:v>
                </c:pt>
                <c:pt idx="8">
                  <c:v>【 エッジコンピューティング／フォグコンピューティング 】</c:v>
                </c:pt>
                <c:pt idx="9">
                  <c:v>20人以下（n=36）</c:v>
                </c:pt>
                <c:pt idx="10">
                  <c:v>21人以上100人以下（n=33）</c:v>
                </c:pt>
                <c:pt idx="11">
                  <c:v>101人以上（n=29）</c:v>
                </c:pt>
                <c:pt idx="12">
                  <c:v>【 サーバ／ストレージ技術（管理・運用を含む） 】    </c:v>
                </c:pt>
                <c:pt idx="13">
                  <c:v>20人以下（n=51）</c:v>
                </c:pt>
                <c:pt idx="14">
                  <c:v>21人以上100人以下（n=54）</c:v>
                </c:pt>
                <c:pt idx="15">
                  <c:v>101人以上（n=17）</c:v>
                </c:pt>
                <c:pt idx="16">
                  <c:v>【 他の製品・システムとの接続を想定した検証技術 】   </c:v>
                </c:pt>
                <c:pt idx="17">
                  <c:v>20人以下（n=76）</c:v>
                </c:pt>
                <c:pt idx="18">
                  <c:v>21人以上100人以下（n=40）</c:v>
                </c:pt>
                <c:pt idx="19">
                  <c:v>101人以上（n=13）</c:v>
                </c:pt>
                <c:pt idx="20">
                  <c:v>【 アジャイル開発技術 】                </c:v>
                </c:pt>
                <c:pt idx="21">
                  <c:v>20人以下（n=33）</c:v>
                </c:pt>
                <c:pt idx="22">
                  <c:v>21人以上100人以下（n=35）</c:v>
                </c:pt>
                <c:pt idx="23">
                  <c:v>101人以上（n=44）</c:v>
                </c:pt>
                <c:pt idx="24">
                  <c:v>【 ヒューマンインタフェース技術 】           </c:v>
                </c:pt>
                <c:pt idx="25">
                  <c:v>20人以下（n=56）</c:v>
                </c:pt>
                <c:pt idx="26">
                  <c:v>21人以上100人以下（n=39）</c:v>
                </c:pt>
                <c:pt idx="27">
                  <c:v>101人以上（n=15）</c:v>
                </c:pt>
                <c:pt idx="28">
                  <c:v>【 ブロックチェーン技術 】               </c:v>
                </c:pt>
                <c:pt idx="29">
                  <c:v>20人以下（n=34）</c:v>
                </c:pt>
                <c:pt idx="30">
                  <c:v>21人以上100人以下（n=39）</c:v>
                </c:pt>
                <c:pt idx="31">
                  <c:v>101人以上（n=19）</c:v>
                </c:pt>
                <c:pt idx="32">
                  <c:v>【 アクチュエータ技術 】                </c:v>
                </c:pt>
                <c:pt idx="33">
                  <c:v>20人以下（n=22）</c:v>
                </c:pt>
                <c:pt idx="34">
                  <c:v>21人以上100人以下（n=25）</c:v>
                </c:pt>
                <c:pt idx="35">
                  <c:v>101人以上（n=6）</c:v>
                </c:pt>
                <c:pt idx="36">
                  <c:v>【 低遅延データ処理技術 】               </c:v>
                </c:pt>
                <c:pt idx="37">
                  <c:v>20人以下（n=26）</c:v>
                </c:pt>
                <c:pt idx="38">
                  <c:v>21人以上100人以下（n=10）</c:v>
                </c:pt>
                <c:pt idx="39">
                  <c:v>101人以上（n=9）</c:v>
                </c:pt>
              </c:strCache>
            </c:strRef>
          </c:cat>
          <c:val>
            <c:numRef>
              <c:f>'Q22C.将来重要な技術（従業員別）'!$S$47:$S$86</c:f>
              <c:numCache>
                <c:formatCode>0.0%</c:formatCode>
                <c:ptCount val="40"/>
                <c:pt idx="0">
                  <c:v>0</c:v>
                </c:pt>
                <c:pt idx="1">
                  <c:v>3.6036036036036036E-2</c:v>
                </c:pt>
                <c:pt idx="2">
                  <c:v>3.6893203883495145E-2</c:v>
                </c:pt>
                <c:pt idx="3">
                  <c:v>2.7355623100303952E-2</c:v>
                </c:pt>
                <c:pt idx="4">
                  <c:v>0</c:v>
                </c:pt>
                <c:pt idx="5">
                  <c:v>2.8828828828828829E-2</c:v>
                </c:pt>
                <c:pt idx="6">
                  <c:v>3.8834951456310676E-2</c:v>
                </c:pt>
                <c:pt idx="7">
                  <c:v>3.3434650455927049E-2</c:v>
                </c:pt>
                <c:pt idx="8">
                  <c:v>0</c:v>
                </c:pt>
                <c:pt idx="9">
                  <c:v>2.1621621621621623E-2</c:v>
                </c:pt>
                <c:pt idx="10">
                  <c:v>1.5533980582524271E-2</c:v>
                </c:pt>
                <c:pt idx="11">
                  <c:v>2.7355623100303952E-2</c:v>
                </c:pt>
                <c:pt idx="12">
                  <c:v>0</c:v>
                </c:pt>
                <c:pt idx="13">
                  <c:v>2.5225225225225224E-2</c:v>
                </c:pt>
                <c:pt idx="14">
                  <c:v>1.9417475728155338E-2</c:v>
                </c:pt>
                <c:pt idx="15">
                  <c:v>1.2158054711246201E-2</c:v>
                </c:pt>
                <c:pt idx="16">
                  <c:v>0</c:v>
                </c:pt>
                <c:pt idx="17">
                  <c:v>3.6036036036036036E-2</c:v>
                </c:pt>
                <c:pt idx="18">
                  <c:v>1.1650485436893204E-2</c:v>
                </c:pt>
                <c:pt idx="19">
                  <c:v>6.0790273556231003E-3</c:v>
                </c:pt>
                <c:pt idx="20">
                  <c:v>0</c:v>
                </c:pt>
                <c:pt idx="21">
                  <c:v>1.0810810810810811E-2</c:v>
                </c:pt>
                <c:pt idx="22">
                  <c:v>7.7669902912621356E-3</c:v>
                </c:pt>
                <c:pt idx="23">
                  <c:v>3.64741641337386E-2</c:v>
                </c:pt>
                <c:pt idx="24">
                  <c:v>0</c:v>
                </c:pt>
                <c:pt idx="25">
                  <c:v>1.2612612612612612E-2</c:v>
                </c:pt>
                <c:pt idx="26">
                  <c:v>1.5533980582524271E-2</c:v>
                </c:pt>
                <c:pt idx="27">
                  <c:v>9.11854103343465E-3</c:v>
                </c:pt>
                <c:pt idx="28">
                  <c:v>0</c:v>
                </c:pt>
                <c:pt idx="29">
                  <c:v>1.4414414414414415E-2</c:v>
                </c:pt>
                <c:pt idx="30">
                  <c:v>1.3592233009708738E-2</c:v>
                </c:pt>
                <c:pt idx="31">
                  <c:v>6.0790273556231003E-3</c:v>
                </c:pt>
                <c:pt idx="32">
                  <c:v>0</c:v>
                </c:pt>
                <c:pt idx="33">
                  <c:v>9.0090090090090089E-3</c:v>
                </c:pt>
                <c:pt idx="34">
                  <c:v>1.7475728155339806E-2</c:v>
                </c:pt>
                <c:pt idx="35">
                  <c:v>0</c:v>
                </c:pt>
                <c:pt idx="36">
                  <c:v>0</c:v>
                </c:pt>
                <c:pt idx="37">
                  <c:v>1.4414414414414415E-2</c:v>
                </c:pt>
                <c:pt idx="38">
                  <c:v>5.8252427184466021E-3</c:v>
                </c:pt>
                <c:pt idx="39">
                  <c:v>6.0790273556231003E-3</c:v>
                </c:pt>
              </c:numCache>
            </c:numRef>
          </c:val>
          <c:extLst>
            <c:ext xmlns:c16="http://schemas.microsoft.com/office/drawing/2014/chart" uri="{C3380CC4-5D6E-409C-BE32-E72D297353CC}">
              <c16:uniqueId val="{00000015-0369-4019-A05A-EA1C8D0C625A}"/>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'Q22C.将来重要な技術（従業員別）'!$R$47:$R$86</c:f>
              <c:strCache>
                <c:ptCount val="40"/>
                <c:pt idx="0">
                  <c:v>【 セーフティ及びセキュリティ技術 】          </c:v>
                </c:pt>
                <c:pt idx="1">
                  <c:v>20人以下（n=84）</c:v>
                </c:pt>
                <c:pt idx="2">
                  <c:v>21人以上100人以下（n=89）</c:v>
                </c:pt>
                <c:pt idx="3">
                  <c:v>101人以上（n=48）</c:v>
                </c:pt>
                <c:pt idx="4">
                  <c:v>【 モデリング技術（制御、システム、ユーザ、データ等） 】</c:v>
                </c:pt>
                <c:pt idx="5">
                  <c:v>20人以下（n=51）</c:v>
                </c:pt>
                <c:pt idx="6">
                  <c:v>21人以上100人以下（n=55）</c:v>
                </c:pt>
                <c:pt idx="7">
                  <c:v>101人以上（n=34）</c:v>
                </c:pt>
                <c:pt idx="8">
                  <c:v>【 エッジコンピューティング／フォグコンピューティング 】</c:v>
                </c:pt>
                <c:pt idx="9">
                  <c:v>20人以下（n=36）</c:v>
                </c:pt>
                <c:pt idx="10">
                  <c:v>21人以上100人以下（n=33）</c:v>
                </c:pt>
                <c:pt idx="11">
                  <c:v>101人以上（n=29）</c:v>
                </c:pt>
                <c:pt idx="12">
                  <c:v>【 サーバ／ストレージ技術（管理・運用を含む） 】    </c:v>
                </c:pt>
                <c:pt idx="13">
                  <c:v>20人以下（n=51）</c:v>
                </c:pt>
                <c:pt idx="14">
                  <c:v>21人以上100人以下（n=54）</c:v>
                </c:pt>
                <c:pt idx="15">
                  <c:v>101人以上（n=17）</c:v>
                </c:pt>
                <c:pt idx="16">
                  <c:v>【 他の製品・システムとの接続を想定した検証技術 】   </c:v>
                </c:pt>
                <c:pt idx="17">
                  <c:v>20人以下（n=76）</c:v>
                </c:pt>
                <c:pt idx="18">
                  <c:v>21人以上100人以下（n=40）</c:v>
                </c:pt>
                <c:pt idx="19">
                  <c:v>101人以上（n=13）</c:v>
                </c:pt>
                <c:pt idx="20">
                  <c:v>【 アジャイル開発技術 】                </c:v>
                </c:pt>
                <c:pt idx="21">
                  <c:v>20人以下（n=33）</c:v>
                </c:pt>
                <c:pt idx="22">
                  <c:v>21人以上100人以下（n=35）</c:v>
                </c:pt>
                <c:pt idx="23">
                  <c:v>101人以上（n=44）</c:v>
                </c:pt>
                <c:pt idx="24">
                  <c:v>【 ヒューマンインタフェース技術 】           </c:v>
                </c:pt>
                <c:pt idx="25">
                  <c:v>20人以下（n=56）</c:v>
                </c:pt>
                <c:pt idx="26">
                  <c:v>21人以上100人以下（n=39）</c:v>
                </c:pt>
                <c:pt idx="27">
                  <c:v>101人以上（n=15）</c:v>
                </c:pt>
                <c:pt idx="28">
                  <c:v>【 ブロックチェーン技術 】               </c:v>
                </c:pt>
                <c:pt idx="29">
                  <c:v>20人以下（n=34）</c:v>
                </c:pt>
                <c:pt idx="30">
                  <c:v>21人以上100人以下（n=39）</c:v>
                </c:pt>
                <c:pt idx="31">
                  <c:v>101人以上（n=19）</c:v>
                </c:pt>
                <c:pt idx="32">
                  <c:v>【 アクチュエータ技術 】                </c:v>
                </c:pt>
                <c:pt idx="33">
                  <c:v>20人以下（n=22）</c:v>
                </c:pt>
                <c:pt idx="34">
                  <c:v>21人以上100人以下（n=25）</c:v>
                </c:pt>
                <c:pt idx="35">
                  <c:v>101人以上（n=6）</c:v>
                </c:pt>
                <c:pt idx="36">
                  <c:v>【 低遅延データ処理技術 】               </c:v>
                </c:pt>
                <c:pt idx="37">
                  <c:v>20人以下（n=26）</c:v>
                </c:pt>
                <c:pt idx="38">
                  <c:v>21人以上100人以下（n=10）</c:v>
                </c:pt>
                <c:pt idx="39">
                  <c:v>101人以上（n=9）</c:v>
                </c:pt>
              </c:strCache>
            </c:strRef>
          </c:cat>
          <c:val>
            <c:numRef>
              <c:f>'Q22C.将来重要な技術（従業員別）'!$T$47:$T$86</c:f>
              <c:numCache>
                <c:formatCode>0.0%</c:formatCode>
                <c:ptCount val="40"/>
                <c:pt idx="0">
                  <c:v>0</c:v>
                </c:pt>
                <c:pt idx="1">
                  <c:v>5.9459459459459463E-2</c:v>
                </c:pt>
                <c:pt idx="2">
                  <c:v>6.0194174757281553E-2</c:v>
                </c:pt>
                <c:pt idx="3">
                  <c:v>4.5592705167173252E-2</c:v>
                </c:pt>
                <c:pt idx="4">
                  <c:v>0</c:v>
                </c:pt>
                <c:pt idx="5">
                  <c:v>3.6036036036036036E-2</c:v>
                </c:pt>
                <c:pt idx="6">
                  <c:v>4.6601941747572817E-2</c:v>
                </c:pt>
                <c:pt idx="7">
                  <c:v>5.1671732522796353E-2</c:v>
                </c:pt>
                <c:pt idx="8">
                  <c:v>0</c:v>
                </c:pt>
                <c:pt idx="9">
                  <c:v>1.9819819819819819E-2</c:v>
                </c:pt>
                <c:pt idx="10">
                  <c:v>2.9126213592233011E-2</c:v>
                </c:pt>
                <c:pt idx="11">
                  <c:v>3.3434650455927049E-2</c:v>
                </c:pt>
                <c:pt idx="12">
                  <c:v>0</c:v>
                </c:pt>
                <c:pt idx="13">
                  <c:v>3.9639639639639637E-2</c:v>
                </c:pt>
                <c:pt idx="14">
                  <c:v>4.6601941747572817E-2</c:v>
                </c:pt>
                <c:pt idx="15">
                  <c:v>1.5197568389057751E-2</c:v>
                </c:pt>
                <c:pt idx="16">
                  <c:v>0</c:v>
                </c:pt>
                <c:pt idx="17">
                  <c:v>4.1441441441441441E-2</c:v>
                </c:pt>
                <c:pt idx="18">
                  <c:v>1.5533980582524271E-2</c:v>
                </c:pt>
                <c:pt idx="19">
                  <c:v>1.5197568389057751E-2</c:v>
                </c:pt>
                <c:pt idx="20">
                  <c:v>0</c:v>
                </c:pt>
                <c:pt idx="21">
                  <c:v>2.1621621621621623E-2</c:v>
                </c:pt>
                <c:pt idx="22">
                  <c:v>2.9126213592233011E-2</c:v>
                </c:pt>
                <c:pt idx="23">
                  <c:v>3.3434650455927049E-2</c:v>
                </c:pt>
                <c:pt idx="24">
                  <c:v>0</c:v>
                </c:pt>
                <c:pt idx="25">
                  <c:v>2.1621621621621623E-2</c:v>
                </c:pt>
                <c:pt idx="26">
                  <c:v>1.9417475728155338E-2</c:v>
                </c:pt>
                <c:pt idx="27">
                  <c:v>1.2158054711246201E-2</c:v>
                </c:pt>
                <c:pt idx="28">
                  <c:v>0</c:v>
                </c:pt>
                <c:pt idx="29">
                  <c:v>2.1621621621621623E-2</c:v>
                </c:pt>
                <c:pt idx="30">
                  <c:v>2.9126213592233011E-2</c:v>
                </c:pt>
                <c:pt idx="31">
                  <c:v>1.82370820668693E-2</c:v>
                </c:pt>
                <c:pt idx="32">
                  <c:v>0</c:v>
                </c:pt>
                <c:pt idx="33">
                  <c:v>1.2612612612612612E-2</c:v>
                </c:pt>
                <c:pt idx="34">
                  <c:v>1.1650485436893204E-2</c:v>
                </c:pt>
                <c:pt idx="35">
                  <c:v>6.0790273556231003E-3</c:v>
                </c:pt>
                <c:pt idx="36">
                  <c:v>0</c:v>
                </c:pt>
                <c:pt idx="37">
                  <c:v>1.8018018018018018E-2</c:v>
                </c:pt>
                <c:pt idx="38">
                  <c:v>5.8252427184466021E-3</c:v>
                </c:pt>
                <c:pt idx="39">
                  <c:v>1.2158054711246201E-2</c:v>
                </c:pt>
              </c:numCache>
            </c:numRef>
          </c:val>
          <c:extLst>
            <c:ext xmlns:c16="http://schemas.microsoft.com/office/drawing/2014/chart" uri="{C3380CC4-5D6E-409C-BE32-E72D297353CC}">
              <c16:uniqueId val="{00000031-0369-4019-A05A-EA1C8D0C625A}"/>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'Q22C.将来重要な技術（従業員別）'!$R$47:$R$86</c:f>
              <c:strCache>
                <c:ptCount val="40"/>
                <c:pt idx="0">
                  <c:v>【 セーフティ及びセキュリティ技術 】          </c:v>
                </c:pt>
                <c:pt idx="1">
                  <c:v>20人以下（n=84）</c:v>
                </c:pt>
                <c:pt idx="2">
                  <c:v>21人以上100人以下（n=89）</c:v>
                </c:pt>
                <c:pt idx="3">
                  <c:v>101人以上（n=48）</c:v>
                </c:pt>
                <c:pt idx="4">
                  <c:v>【 モデリング技術（制御、システム、ユーザ、データ等） 】</c:v>
                </c:pt>
                <c:pt idx="5">
                  <c:v>20人以下（n=51）</c:v>
                </c:pt>
                <c:pt idx="6">
                  <c:v>21人以上100人以下（n=55）</c:v>
                </c:pt>
                <c:pt idx="7">
                  <c:v>101人以上（n=34）</c:v>
                </c:pt>
                <c:pt idx="8">
                  <c:v>【 エッジコンピューティング／フォグコンピューティング 】</c:v>
                </c:pt>
                <c:pt idx="9">
                  <c:v>20人以下（n=36）</c:v>
                </c:pt>
                <c:pt idx="10">
                  <c:v>21人以上100人以下（n=33）</c:v>
                </c:pt>
                <c:pt idx="11">
                  <c:v>101人以上（n=29）</c:v>
                </c:pt>
                <c:pt idx="12">
                  <c:v>【 サーバ／ストレージ技術（管理・運用を含む） 】    </c:v>
                </c:pt>
                <c:pt idx="13">
                  <c:v>20人以下（n=51）</c:v>
                </c:pt>
                <c:pt idx="14">
                  <c:v>21人以上100人以下（n=54）</c:v>
                </c:pt>
                <c:pt idx="15">
                  <c:v>101人以上（n=17）</c:v>
                </c:pt>
                <c:pt idx="16">
                  <c:v>【 他の製品・システムとの接続を想定した検証技術 】   </c:v>
                </c:pt>
                <c:pt idx="17">
                  <c:v>20人以下（n=76）</c:v>
                </c:pt>
                <c:pt idx="18">
                  <c:v>21人以上100人以下（n=40）</c:v>
                </c:pt>
                <c:pt idx="19">
                  <c:v>101人以上（n=13）</c:v>
                </c:pt>
                <c:pt idx="20">
                  <c:v>【 アジャイル開発技術 】                </c:v>
                </c:pt>
                <c:pt idx="21">
                  <c:v>20人以下（n=33）</c:v>
                </c:pt>
                <c:pt idx="22">
                  <c:v>21人以上100人以下（n=35）</c:v>
                </c:pt>
                <c:pt idx="23">
                  <c:v>101人以上（n=44）</c:v>
                </c:pt>
                <c:pt idx="24">
                  <c:v>【 ヒューマンインタフェース技術 】           </c:v>
                </c:pt>
                <c:pt idx="25">
                  <c:v>20人以下（n=56）</c:v>
                </c:pt>
                <c:pt idx="26">
                  <c:v>21人以上100人以下（n=39）</c:v>
                </c:pt>
                <c:pt idx="27">
                  <c:v>101人以上（n=15）</c:v>
                </c:pt>
                <c:pt idx="28">
                  <c:v>【 ブロックチェーン技術 】               </c:v>
                </c:pt>
                <c:pt idx="29">
                  <c:v>20人以下（n=34）</c:v>
                </c:pt>
                <c:pt idx="30">
                  <c:v>21人以上100人以下（n=39）</c:v>
                </c:pt>
                <c:pt idx="31">
                  <c:v>101人以上（n=19）</c:v>
                </c:pt>
                <c:pt idx="32">
                  <c:v>【 アクチュエータ技術 】                </c:v>
                </c:pt>
                <c:pt idx="33">
                  <c:v>20人以下（n=22）</c:v>
                </c:pt>
                <c:pt idx="34">
                  <c:v>21人以上100人以下（n=25）</c:v>
                </c:pt>
                <c:pt idx="35">
                  <c:v>101人以上（n=6）</c:v>
                </c:pt>
                <c:pt idx="36">
                  <c:v>【 低遅延データ処理技術 】               </c:v>
                </c:pt>
                <c:pt idx="37">
                  <c:v>20人以下（n=26）</c:v>
                </c:pt>
                <c:pt idx="38">
                  <c:v>21人以上100人以下（n=10）</c:v>
                </c:pt>
                <c:pt idx="39">
                  <c:v>101人以上（n=9）</c:v>
                </c:pt>
              </c:strCache>
            </c:strRef>
          </c:cat>
          <c:val>
            <c:numRef>
              <c:f>'Q22C.将来重要な技術（従業員別）'!$U$47:$U$86</c:f>
              <c:numCache>
                <c:formatCode>0.0%</c:formatCode>
                <c:ptCount val="40"/>
                <c:pt idx="0">
                  <c:v>0</c:v>
                </c:pt>
                <c:pt idx="1">
                  <c:v>5.5855855855855854E-2</c:v>
                </c:pt>
                <c:pt idx="2">
                  <c:v>7.5728155339805828E-2</c:v>
                </c:pt>
                <c:pt idx="3">
                  <c:v>7.29483282674772E-2</c:v>
                </c:pt>
                <c:pt idx="4">
                  <c:v>0</c:v>
                </c:pt>
                <c:pt idx="5">
                  <c:v>2.7027027027027029E-2</c:v>
                </c:pt>
                <c:pt idx="6">
                  <c:v>2.1359223300970873E-2</c:v>
                </c:pt>
                <c:pt idx="7">
                  <c:v>1.82370820668693E-2</c:v>
                </c:pt>
                <c:pt idx="8">
                  <c:v>0</c:v>
                </c:pt>
                <c:pt idx="9">
                  <c:v>2.3423423423423424E-2</c:v>
                </c:pt>
                <c:pt idx="10">
                  <c:v>1.9417475728155338E-2</c:v>
                </c:pt>
                <c:pt idx="11">
                  <c:v>2.7355623100303952E-2</c:v>
                </c:pt>
                <c:pt idx="12">
                  <c:v>0</c:v>
                </c:pt>
                <c:pt idx="13">
                  <c:v>2.7027027027027029E-2</c:v>
                </c:pt>
                <c:pt idx="14">
                  <c:v>3.8834951456310676E-2</c:v>
                </c:pt>
                <c:pt idx="15">
                  <c:v>2.4316109422492401E-2</c:v>
                </c:pt>
                <c:pt idx="16">
                  <c:v>0</c:v>
                </c:pt>
                <c:pt idx="17">
                  <c:v>5.9459459459459463E-2</c:v>
                </c:pt>
                <c:pt idx="18">
                  <c:v>5.0485436893203881E-2</c:v>
                </c:pt>
                <c:pt idx="19">
                  <c:v>1.82370820668693E-2</c:v>
                </c:pt>
                <c:pt idx="20">
                  <c:v>0</c:v>
                </c:pt>
                <c:pt idx="21">
                  <c:v>2.7027027027027029E-2</c:v>
                </c:pt>
                <c:pt idx="22">
                  <c:v>3.1067961165048542E-2</c:v>
                </c:pt>
                <c:pt idx="23">
                  <c:v>6.3829787234042548E-2</c:v>
                </c:pt>
                <c:pt idx="24">
                  <c:v>0</c:v>
                </c:pt>
                <c:pt idx="25">
                  <c:v>6.6666666666666666E-2</c:v>
                </c:pt>
                <c:pt idx="26">
                  <c:v>4.0776699029126215E-2</c:v>
                </c:pt>
                <c:pt idx="27">
                  <c:v>2.4316109422492401E-2</c:v>
                </c:pt>
                <c:pt idx="28">
                  <c:v>0</c:v>
                </c:pt>
                <c:pt idx="29">
                  <c:v>2.5225225225225224E-2</c:v>
                </c:pt>
                <c:pt idx="30">
                  <c:v>3.3009708737864081E-2</c:v>
                </c:pt>
                <c:pt idx="31">
                  <c:v>3.3434650455927049E-2</c:v>
                </c:pt>
                <c:pt idx="32">
                  <c:v>0</c:v>
                </c:pt>
                <c:pt idx="33">
                  <c:v>1.8018018018018018E-2</c:v>
                </c:pt>
                <c:pt idx="34">
                  <c:v>1.9417475728155338E-2</c:v>
                </c:pt>
                <c:pt idx="35">
                  <c:v>1.2158054711246201E-2</c:v>
                </c:pt>
                <c:pt idx="36">
                  <c:v>0</c:v>
                </c:pt>
                <c:pt idx="37">
                  <c:v>1.4414414414414415E-2</c:v>
                </c:pt>
                <c:pt idx="38">
                  <c:v>7.7669902912621356E-3</c:v>
                </c:pt>
                <c:pt idx="39">
                  <c:v>9.11854103343465E-3</c:v>
                </c:pt>
              </c:numCache>
            </c:numRef>
          </c:val>
          <c:extLst>
            <c:ext xmlns:c16="http://schemas.microsoft.com/office/drawing/2014/chart" uri="{C3380CC4-5D6E-409C-BE32-E72D297353CC}">
              <c16:uniqueId val="{00000046-0369-4019-A05A-EA1C8D0C625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8229137931034478"/>
          <c:y val="0.72578819444444442"/>
          <c:w val="0.10978497447562523"/>
          <c:h val="8.202809523809523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20人以下（n=231）</c:v>
                </c:pt>
                <c:pt idx="2">
                  <c:v>21人以上100人以下（n=225）</c:v>
                </c:pt>
                <c:pt idx="3">
                  <c:v>101人以上（n=184）</c:v>
                </c:pt>
                <c:pt idx="4">
                  <c:v>【 IoTシステム構築技術 】              </c:v>
                </c:pt>
                <c:pt idx="5">
                  <c:v>20人以下（n=128）</c:v>
                </c:pt>
                <c:pt idx="6">
                  <c:v>21人以上100人以下（n=143）</c:v>
                </c:pt>
                <c:pt idx="7">
                  <c:v>101人以上（n=109）</c:v>
                </c:pt>
                <c:pt idx="8">
                  <c:v>【 システムズエンジニアリング技術 】          </c:v>
                </c:pt>
                <c:pt idx="9">
                  <c:v>20人以下（n=123）</c:v>
                </c:pt>
                <c:pt idx="10">
                  <c:v>21人以上100人以下（n=101）</c:v>
                </c:pt>
                <c:pt idx="11">
                  <c:v>101人以上（n=54）</c:v>
                </c:pt>
                <c:pt idx="12">
                  <c:v>【 ビッグデータの収集・分析・解析技術 】        </c:v>
                </c:pt>
                <c:pt idx="13">
                  <c:v>20人以下（n=138）</c:v>
                </c:pt>
                <c:pt idx="14">
                  <c:v>21人以上100人以下（n=124）</c:v>
                </c:pt>
                <c:pt idx="15">
                  <c:v>101人以上（n=115）</c:v>
                </c:pt>
                <c:pt idx="16">
                  <c:v>【 デバイス技術 】                   </c:v>
                </c:pt>
                <c:pt idx="17">
                  <c:v>20人以下（n=64）</c:v>
                </c:pt>
                <c:pt idx="18">
                  <c:v>21人以上100人以下（n=49）</c:v>
                </c:pt>
                <c:pt idx="19">
                  <c:v>101人以上（n=27）</c:v>
                </c:pt>
                <c:pt idx="20">
                  <c:v>【 画像・音声認識技術／合成技術 】           </c:v>
                </c:pt>
                <c:pt idx="21">
                  <c:v>20人以下（n=80）</c:v>
                </c:pt>
                <c:pt idx="22">
                  <c:v>21人以上100人以下（n=81）</c:v>
                </c:pt>
                <c:pt idx="23">
                  <c:v>101人以上（n=34）</c:v>
                </c:pt>
                <c:pt idx="24">
                  <c:v>【 無線通信・ネットワーク技術 】            </c:v>
                </c:pt>
                <c:pt idx="25">
                  <c:v>20人以下（n=90）</c:v>
                </c:pt>
                <c:pt idx="26">
                  <c:v>21人以上100人以下（n=63）</c:v>
                </c:pt>
                <c:pt idx="27">
                  <c:v>101人以上（n=48）</c:v>
                </c:pt>
                <c:pt idx="28">
                  <c:v>【 センサ技術 】                    </c:v>
                </c:pt>
                <c:pt idx="29">
                  <c:v>20人以下（n=61）</c:v>
                </c:pt>
                <c:pt idx="30">
                  <c:v>21人以上100人以下（n=77）</c:v>
                </c:pt>
                <c:pt idx="31">
                  <c:v>101人以上（n=33）</c:v>
                </c:pt>
                <c:pt idx="32">
                  <c:v>【 現実融合技術 (VR、AR、MR、SR等） 】    </c:v>
                </c:pt>
                <c:pt idx="33">
                  <c:v>20人以下（n=68）</c:v>
                </c:pt>
                <c:pt idx="34">
                  <c:v>21人以上100人以下（n=59）</c:v>
                </c:pt>
                <c:pt idx="35">
                  <c:v>101人以上（n=44）</c:v>
                </c:pt>
                <c:pt idx="36">
                  <c:v>【 リアルタイム制御技術（ロボット技術） 】       </c:v>
                </c:pt>
                <c:pt idx="37">
                  <c:v>20人以下（n=68）</c:v>
                </c:pt>
                <c:pt idx="38">
                  <c:v>21人以上100人以下（n=78）</c:v>
                </c:pt>
                <c:pt idx="39">
                  <c:v>101人以上（n=40）</c:v>
                </c:pt>
              </c:strCache>
            </c:strRef>
          </c:cat>
          <c:val>
            <c:numRef>
              <c:f>'Q22C.将来重要な技術（従業員別）'!$S$7:$S$46</c:f>
              <c:numCache>
                <c:formatCode>0.0%</c:formatCode>
                <c:ptCount val="40"/>
                <c:pt idx="0" formatCode="General">
                  <c:v>0</c:v>
                </c:pt>
                <c:pt idx="1">
                  <c:v>0.20540540540540542</c:v>
                </c:pt>
                <c:pt idx="2">
                  <c:v>0.21359223300970873</c:v>
                </c:pt>
                <c:pt idx="3">
                  <c:v>0.25227963525835867</c:v>
                </c:pt>
                <c:pt idx="4" formatCode="General">
                  <c:v>0</c:v>
                </c:pt>
                <c:pt idx="5">
                  <c:v>9.1891891891891897E-2</c:v>
                </c:pt>
                <c:pt idx="6">
                  <c:v>0.11067961165048544</c:v>
                </c:pt>
                <c:pt idx="7">
                  <c:v>0.1519756838905775</c:v>
                </c:pt>
                <c:pt idx="8" formatCode="General">
                  <c:v>0</c:v>
                </c:pt>
                <c:pt idx="9">
                  <c:v>9.7297297297297303E-2</c:v>
                </c:pt>
                <c:pt idx="10">
                  <c:v>7.9611650485436891E-2</c:v>
                </c:pt>
                <c:pt idx="11">
                  <c:v>6.6869300911854099E-2</c:v>
                </c:pt>
                <c:pt idx="12" formatCode="General">
                  <c:v>0</c:v>
                </c:pt>
                <c:pt idx="13">
                  <c:v>6.126126126126126E-2</c:v>
                </c:pt>
                <c:pt idx="14">
                  <c:v>7.3786407766990289E-2</c:v>
                </c:pt>
                <c:pt idx="15">
                  <c:v>9.1185410334346503E-2</c:v>
                </c:pt>
                <c:pt idx="16" formatCode="General">
                  <c:v>0</c:v>
                </c:pt>
                <c:pt idx="17">
                  <c:v>6.6666666666666666E-2</c:v>
                </c:pt>
                <c:pt idx="18">
                  <c:v>5.6310679611650483E-2</c:v>
                </c:pt>
                <c:pt idx="19">
                  <c:v>4.8632218844984802E-2</c:v>
                </c:pt>
                <c:pt idx="20" formatCode="General">
                  <c:v>0</c:v>
                </c:pt>
                <c:pt idx="21">
                  <c:v>6.8468468468468463E-2</c:v>
                </c:pt>
                <c:pt idx="22">
                  <c:v>5.0485436893203881E-2</c:v>
                </c:pt>
                <c:pt idx="23">
                  <c:v>3.0395136778115502E-2</c:v>
                </c:pt>
                <c:pt idx="24" formatCode="General">
                  <c:v>0</c:v>
                </c:pt>
                <c:pt idx="25">
                  <c:v>5.2252252252252253E-2</c:v>
                </c:pt>
                <c:pt idx="26">
                  <c:v>4.6601941747572817E-2</c:v>
                </c:pt>
                <c:pt idx="27">
                  <c:v>5.7750759878419454E-2</c:v>
                </c:pt>
                <c:pt idx="28" formatCode="General">
                  <c:v>0</c:v>
                </c:pt>
                <c:pt idx="29">
                  <c:v>4.6846846846846847E-2</c:v>
                </c:pt>
                <c:pt idx="30">
                  <c:v>5.6310679611650483E-2</c:v>
                </c:pt>
                <c:pt idx="31">
                  <c:v>3.3434650455927049E-2</c:v>
                </c:pt>
                <c:pt idx="32" formatCode="General">
                  <c:v>0</c:v>
                </c:pt>
                <c:pt idx="33">
                  <c:v>4.3243243243243246E-2</c:v>
                </c:pt>
                <c:pt idx="34">
                  <c:v>4.0776699029126215E-2</c:v>
                </c:pt>
                <c:pt idx="35">
                  <c:v>4.8632218844984802E-2</c:v>
                </c:pt>
                <c:pt idx="36" formatCode="General">
                  <c:v>0</c:v>
                </c:pt>
                <c:pt idx="37">
                  <c:v>3.4234234234234232E-2</c:v>
                </c:pt>
                <c:pt idx="38">
                  <c:v>5.4368932038834951E-2</c:v>
                </c:pt>
                <c:pt idx="39">
                  <c:v>3.9513677811550151E-2</c:v>
                </c:pt>
              </c:numCache>
            </c:numRef>
          </c:val>
          <c:extLst>
            <c:ext xmlns:c16="http://schemas.microsoft.com/office/drawing/2014/chart" uri="{C3380CC4-5D6E-409C-BE32-E72D297353CC}">
              <c16:uniqueId val="{00000015-16BE-4BF3-8EEF-3FB59FCE0A30}"/>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20人以下（n=231）</c:v>
                </c:pt>
                <c:pt idx="2">
                  <c:v>21人以上100人以下（n=225）</c:v>
                </c:pt>
                <c:pt idx="3">
                  <c:v>101人以上（n=184）</c:v>
                </c:pt>
                <c:pt idx="4">
                  <c:v>【 IoTシステム構築技術 】              </c:v>
                </c:pt>
                <c:pt idx="5">
                  <c:v>20人以下（n=128）</c:v>
                </c:pt>
                <c:pt idx="6">
                  <c:v>21人以上100人以下（n=143）</c:v>
                </c:pt>
                <c:pt idx="7">
                  <c:v>101人以上（n=109）</c:v>
                </c:pt>
                <c:pt idx="8">
                  <c:v>【 システムズエンジニアリング技術 】          </c:v>
                </c:pt>
                <c:pt idx="9">
                  <c:v>20人以下（n=123）</c:v>
                </c:pt>
                <c:pt idx="10">
                  <c:v>21人以上100人以下（n=101）</c:v>
                </c:pt>
                <c:pt idx="11">
                  <c:v>101人以上（n=54）</c:v>
                </c:pt>
                <c:pt idx="12">
                  <c:v>【 ビッグデータの収集・分析・解析技術 】        </c:v>
                </c:pt>
                <c:pt idx="13">
                  <c:v>20人以下（n=138）</c:v>
                </c:pt>
                <c:pt idx="14">
                  <c:v>21人以上100人以下（n=124）</c:v>
                </c:pt>
                <c:pt idx="15">
                  <c:v>101人以上（n=115）</c:v>
                </c:pt>
                <c:pt idx="16">
                  <c:v>【 デバイス技術 】                   </c:v>
                </c:pt>
                <c:pt idx="17">
                  <c:v>20人以下（n=64）</c:v>
                </c:pt>
                <c:pt idx="18">
                  <c:v>21人以上100人以下（n=49）</c:v>
                </c:pt>
                <c:pt idx="19">
                  <c:v>101人以上（n=27）</c:v>
                </c:pt>
                <c:pt idx="20">
                  <c:v>【 画像・音声認識技術／合成技術 】           </c:v>
                </c:pt>
                <c:pt idx="21">
                  <c:v>20人以下（n=80）</c:v>
                </c:pt>
                <c:pt idx="22">
                  <c:v>21人以上100人以下（n=81）</c:v>
                </c:pt>
                <c:pt idx="23">
                  <c:v>101人以上（n=34）</c:v>
                </c:pt>
                <c:pt idx="24">
                  <c:v>【 無線通信・ネットワーク技術 】            </c:v>
                </c:pt>
                <c:pt idx="25">
                  <c:v>20人以下（n=90）</c:v>
                </c:pt>
                <c:pt idx="26">
                  <c:v>21人以上100人以下（n=63）</c:v>
                </c:pt>
                <c:pt idx="27">
                  <c:v>101人以上（n=48）</c:v>
                </c:pt>
                <c:pt idx="28">
                  <c:v>【 センサ技術 】                    </c:v>
                </c:pt>
                <c:pt idx="29">
                  <c:v>20人以下（n=61）</c:v>
                </c:pt>
                <c:pt idx="30">
                  <c:v>21人以上100人以下（n=77）</c:v>
                </c:pt>
                <c:pt idx="31">
                  <c:v>101人以上（n=33）</c:v>
                </c:pt>
                <c:pt idx="32">
                  <c:v>【 現実融合技術 (VR、AR、MR、SR等） 】    </c:v>
                </c:pt>
                <c:pt idx="33">
                  <c:v>20人以下（n=68）</c:v>
                </c:pt>
                <c:pt idx="34">
                  <c:v>21人以上100人以下（n=59）</c:v>
                </c:pt>
                <c:pt idx="35">
                  <c:v>101人以上（n=44）</c:v>
                </c:pt>
                <c:pt idx="36">
                  <c:v>【 リアルタイム制御技術（ロボット技術） 】       </c:v>
                </c:pt>
                <c:pt idx="37">
                  <c:v>20人以下（n=68）</c:v>
                </c:pt>
                <c:pt idx="38">
                  <c:v>21人以上100人以下（n=78）</c:v>
                </c:pt>
                <c:pt idx="39">
                  <c:v>101人以上（n=40）</c:v>
                </c:pt>
              </c:strCache>
            </c:strRef>
          </c:cat>
          <c:val>
            <c:numRef>
              <c:f>'Q22C.将来重要な技術（従業員別）'!$T$7:$T$46</c:f>
              <c:numCache>
                <c:formatCode>0.0%</c:formatCode>
                <c:ptCount val="40"/>
                <c:pt idx="0" formatCode="General">
                  <c:v>0</c:v>
                </c:pt>
                <c:pt idx="1">
                  <c:v>0.12972972972972974</c:v>
                </c:pt>
                <c:pt idx="2">
                  <c:v>0.12815533980582525</c:v>
                </c:pt>
                <c:pt idx="3">
                  <c:v>0.17629179331306991</c:v>
                </c:pt>
                <c:pt idx="4" formatCode="General">
                  <c:v>0</c:v>
                </c:pt>
                <c:pt idx="5">
                  <c:v>7.7477477477477477E-2</c:v>
                </c:pt>
                <c:pt idx="6">
                  <c:v>0.1029126213592233</c:v>
                </c:pt>
                <c:pt idx="7">
                  <c:v>0.10334346504559271</c:v>
                </c:pt>
                <c:pt idx="8" formatCode="General">
                  <c:v>0</c:v>
                </c:pt>
                <c:pt idx="9">
                  <c:v>5.9459459459459463E-2</c:v>
                </c:pt>
                <c:pt idx="10">
                  <c:v>5.2427184466019419E-2</c:v>
                </c:pt>
                <c:pt idx="11">
                  <c:v>3.64741641337386E-2</c:v>
                </c:pt>
                <c:pt idx="12" formatCode="General">
                  <c:v>0</c:v>
                </c:pt>
                <c:pt idx="13">
                  <c:v>0.11531531531531532</c:v>
                </c:pt>
                <c:pt idx="14">
                  <c:v>9.3203883495145634E-2</c:v>
                </c:pt>
                <c:pt idx="15">
                  <c:v>0.14893617021276595</c:v>
                </c:pt>
                <c:pt idx="16" formatCode="General">
                  <c:v>0</c:v>
                </c:pt>
                <c:pt idx="17">
                  <c:v>1.9819819819819819E-2</c:v>
                </c:pt>
                <c:pt idx="18">
                  <c:v>1.5533980582524271E-2</c:v>
                </c:pt>
                <c:pt idx="19">
                  <c:v>9.11854103343465E-3</c:v>
                </c:pt>
                <c:pt idx="20" formatCode="General">
                  <c:v>0</c:v>
                </c:pt>
                <c:pt idx="21">
                  <c:v>4.3243243243243246E-2</c:v>
                </c:pt>
                <c:pt idx="22">
                  <c:v>5.8252427184466021E-2</c:v>
                </c:pt>
                <c:pt idx="23">
                  <c:v>3.64741641337386E-2</c:v>
                </c:pt>
                <c:pt idx="24" formatCode="General">
                  <c:v>0</c:v>
                </c:pt>
                <c:pt idx="25">
                  <c:v>5.5855855855855854E-2</c:v>
                </c:pt>
                <c:pt idx="26">
                  <c:v>3.1067961165048542E-2</c:v>
                </c:pt>
                <c:pt idx="27">
                  <c:v>5.4711246200607903E-2</c:v>
                </c:pt>
                <c:pt idx="28" formatCode="General">
                  <c:v>0</c:v>
                </c:pt>
                <c:pt idx="29">
                  <c:v>3.6036036036036036E-2</c:v>
                </c:pt>
                <c:pt idx="30">
                  <c:v>6.0194174757281553E-2</c:v>
                </c:pt>
                <c:pt idx="31">
                  <c:v>4.2553191489361701E-2</c:v>
                </c:pt>
                <c:pt idx="32" formatCode="General">
                  <c:v>0</c:v>
                </c:pt>
                <c:pt idx="33">
                  <c:v>3.6036036036036036E-2</c:v>
                </c:pt>
                <c:pt idx="34">
                  <c:v>2.9126213592233011E-2</c:v>
                </c:pt>
                <c:pt idx="35">
                  <c:v>4.5592705167173252E-2</c:v>
                </c:pt>
                <c:pt idx="36" formatCode="General">
                  <c:v>0</c:v>
                </c:pt>
                <c:pt idx="37">
                  <c:v>4.8648648648648651E-2</c:v>
                </c:pt>
                <c:pt idx="38">
                  <c:v>6.0194174757281553E-2</c:v>
                </c:pt>
                <c:pt idx="39">
                  <c:v>3.9513677811550151E-2</c:v>
                </c:pt>
              </c:numCache>
            </c:numRef>
          </c:val>
          <c:extLst>
            <c:ext xmlns:c16="http://schemas.microsoft.com/office/drawing/2014/chart" uri="{C3380CC4-5D6E-409C-BE32-E72D297353CC}">
              <c16:uniqueId val="{00000031-16BE-4BF3-8EEF-3FB59FCE0A30}"/>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20人以下（n=231）</c:v>
                </c:pt>
                <c:pt idx="2">
                  <c:v>21人以上100人以下（n=225）</c:v>
                </c:pt>
                <c:pt idx="3">
                  <c:v>101人以上（n=184）</c:v>
                </c:pt>
                <c:pt idx="4">
                  <c:v>【 IoTシステム構築技術 】              </c:v>
                </c:pt>
                <c:pt idx="5">
                  <c:v>20人以下（n=128）</c:v>
                </c:pt>
                <c:pt idx="6">
                  <c:v>21人以上100人以下（n=143）</c:v>
                </c:pt>
                <c:pt idx="7">
                  <c:v>101人以上（n=109）</c:v>
                </c:pt>
                <c:pt idx="8">
                  <c:v>【 システムズエンジニアリング技術 】          </c:v>
                </c:pt>
                <c:pt idx="9">
                  <c:v>20人以下（n=123）</c:v>
                </c:pt>
                <c:pt idx="10">
                  <c:v>21人以上100人以下（n=101）</c:v>
                </c:pt>
                <c:pt idx="11">
                  <c:v>101人以上（n=54）</c:v>
                </c:pt>
                <c:pt idx="12">
                  <c:v>【 ビッグデータの収集・分析・解析技術 】        </c:v>
                </c:pt>
                <c:pt idx="13">
                  <c:v>20人以下（n=138）</c:v>
                </c:pt>
                <c:pt idx="14">
                  <c:v>21人以上100人以下（n=124）</c:v>
                </c:pt>
                <c:pt idx="15">
                  <c:v>101人以上（n=115）</c:v>
                </c:pt>
                <c:pt idx="16">
                  <c:v>【 デバイス技術 】                   </c:v>
                </c:pt>
                <c:pt idx="17">
                  <c:v>20人以下（n=64）</c:v>
                </c:pt>
                <c:pt idx="18">
                  <c:v>21人以上100人以下（n=49）</c:v>
                </c:pt>
                <c:pt idx="19">
                  <c:v>101人以上（n=27）</c:v>
                </c:pt>
                <c:pt idx="20">
                  <c:v>【 画像・音声認識技術／合成技術 】           </c:v>
                </c:pt>
                <c:pt idx="21">
                  <c:v>20人以下（n=80）</c:v>
                </c:pt>
                <c:pt idx="22">
                  <c:v>21人以上100人以下（n=81）</c:v>
                </c:pt>
                <c:pt idx="23">
                  <c:v>101人以上（n=34）</c:v>
                </c:pt>
                <c:pt idx="24">
                  <c:v>【 無線通信・ネットワーク技術 】            </c:v>
                </c:pt>
                <c:pt idx="25">
                  <c:v>20人以下（n=90）</c:v>
                </c:pt>
                <c:pt idx="26">
                  <c:v>21人以上100人以下（n=63）</c:v>
                </c:pt>
                <c:pt idx="27">
                  <c:v>101人以上（n=48）</c:v>
                </c:pt>
                <c:pt idx="28">
                  <c:v>【 センサ技術 】                    </c:v>
                </c:pt>
                <c:pt idx="29">
                  <c:v>20人以下（n=61）</c:v>
                </c:pt>
                <c:pt idx="30">
                  <c:v>21人以上100人以下（n=77）</c:v>
                </c:pt>
                <c:pt idx="31">
                  <c:v>101人以上（n=33）</c:v>
                </c:pt>
                <c:pt idx="32">
                  <c:v>【 現実融合技術 (VR、AR、MR、SR等） 】    </c:v>
                </c:pt>
                <c:pt idx="33">
                  <c:v>20人以下（n=68）</c:v>
                </c:pt>
                <c:pt idx="34">
                  <c:v>21人以上100人以下（n=59）</c:v>
                </c:pt>
                <c:pt idx="35">
                  <c:v>101人以上（n=44）</c:v>
                </c:pt>
                <c:pt idx="36">
                  <c:v>【 リアルタイム制御技術（ロボット技術） 】       </c:v>
                </c:pt>
                <c:pt idx="37">
                  <c:v>20人以下（n=68）</c:v>
                </c:pt>
                <c:pt idx="38">
                  <c:v>21人以上100人以下（n=78）</c:v>
                </c:pt>
                <c:pt idx="39">
                  <c:v>101人以上（n=40）</c:v>
                </c:pt>
              </c:strCache>
            </c:strRef>
          </c:cat>
          <c:val>
            <c:numRef>
              <c:f>'Q22C.将来重要な技術（従業員別）'!$U$7:$U$46</c:f>
              <c:numCache>
                <c:formatCode>0.0%</c:formatCode>
                <c:ptCount val="40"/>
                <c:pt idx="0" formatCode="General">
                  <c:v>0</c:v>
                </c:pt>
                <c:pt idx="1">
                  <c:v>8.1081081081081086E-2</c:v>
                </c:pt>
                <c:pt idx="2">
                  <c:v>9.5145631067961159E-2</c:v>
                </c:pt>
                <c:pt idx="3">
                  <c:v>0.13069908814589665</c:v>
                </c:pt>
                <c:pt idx="4" formatCode="General">
                  <c:v>0</c:v>
                </c:pt>
                <c:pt idx="5">
                  <c:v>6.126126126126126E-2</c:v>
                </c:pt>
                <c:pt idx="6">
                  <c:v>6.4077669902912623E-2</c:v>
                </c:pt>
                <c:pt idx="7">
                  <c:v>7.598784194528875E-2</c:v>
                </c:pt>
                <c:pt idx="8" formatCode="General">
                  <c:v>0</c:v>
                </c:pt>
                <c:pt idx="9">
                  <c:v>6.4864864864864868E-2</c:v>
                </c:pt>
                <c:pt idx="10">
                  <c:v>6.4077669902912623E-2</c:v>
                </c:pt>
                <c:pt idx="11">
                  <c:v>6.0790273556231005E-2</c:v>
                </c:pt>
                <c:pt idx="12" formatCode="General">
                  <c:v>0</c:v>
                </c:pt>
                <c:pt idx="13">
                  <c:v>7.2072072072072071E-2</c:v>
                </c:pt>
                <c:pt idx="14">
                  <c:v>7.3786407766990289E-2</c:v>
                </c:pt>
                <c:pt idx="15">
                  <c:v>0.10942249240121581</c:v>
                </c:pt>
                <c:pt idx="16" formatCode="General">
                  <c:v>0</c:v>
                </c:pt>
                <c:pt idx="17">
                  <c:v>2.8828828828828829E-2</c:v>
                </c:pt>
                <c:pt idx="18">
                  <c:v>2.3300970873786409E-2</c:v>
                </c:pt>
                <c:pt idx="19">
                  <c:v>2.4316109422492401E-2</c:v>
                </c:pt>
                <c:pt idx="20" formatCode="General">
                  <c:v>0</c:v>
                </c:pt>
                <c:pt idx="21">
                  <c:v>3.2432432432432434E-2</c:v>
                </c:pt>
                <c:pt idx="22">
                  <c:v>4.8543689320388349E-2</c:v>
                </c:pt>
                <c:pt idx="23">
                  <c:v>3.64741641337386E-2</c:v>
                </c:pt>
                <c:pt idx="24" formatCode="General">
                  <c:v>0</c:v>
                </c:pt>
                <c:pt idx="25">
                  <c:v>5.4054054054054057E-2</c:v>
                </c:pt>
                <c:pt idx="26">
                  <c:v>4.4660194174757278E-2</c:v>
                </c:pt>
                <c:pt idx="27">
                  <c:v>3.3434650455927049E-2</c:v>
                </c:pt>
                <c:pt idx="28" formatCode="General">
                  <c:v>0</c:v>
                </c:pt>
                <c:pt idx="29">
                  <c:v>2.7027027027027029E-2</c:v>
                </c:pt>
                <c:pt idx="30">
                  <c:v>3.3009708737864081E-2</c:v>
                </c:pt>
                <c:pt idx="31">
                  <c:v>2.4316109422492401E-2</c:v>
                </c:pt>
                <c:pt idx="32" formatCode="General">
                  <c:v>0</c:v>
                </c:pt>
                <c:pt idx="33">
                  <c:v>4.3243243243243246E-2</c:v>
                </c:pt>
                <c:pt idx="34">
                  <c:v>4.4660194174757278E-2</c:v>
                </c:pt>
                <c:pt idx="35">
                  <c:v>3.9513677811550151E-2</c:v>
                </c:pt>
                <c:pt idx="36" formatCode="General">
                  <c:v>0</c:v>
                </c:pt>
                <c:pt idx="37">
                  <c:v>3.9639639639639637E-2</c:v>
                </c:pt>
                <c:pt idx="38">
                  <c:v>3.6893203883495145E-2</c:v>
                </c:pt>
                <c:pt idx="39">
                  <c:v>4.2553191489361701E-2</c:v>
                </c:pt>
              </c:numCache>
            </c:numRef>
          </c:val>
          <c:extLst>
            <c:ext xmlns:c16="http://schemas.microsoft.com/office/drawing/2014/chart" uri="{C3380CC4-5D6E-409C-BE32-E72D297353CC}">
              <c16:uniqueId val="{00000046-16BE-4BF3-8EEF-3FB59FCE0A3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w="9525">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20人以下（n=22）</c:v>
                </c:pt>
                <c:pt idx="2">
                  <c:v>21人以上100人以下（n=48）</c:v>
                </c:pt>
                <c:pt idx="3">
                  <c:v>101人以上（n=62）</c:v>
                </c:pt>
                <c:pt idx="4">
                  <c:v>【 IoTシステム構築技術 】              </c:v>
                </c:pt>
                <c:pt idx="5">
                  <c:v>20人以下（n=16）</c:v>
                </c:pt>
                <c:pt idx="6">
                  <c:v>21人以上100人以下（n=34）</c:v>
                </c:pt>
                <c:pt idx="7">
                  <c:v>101人以上（n=46）</c:v>
                </c:pt>
                <c:pt idx="8">
                  <c:v>【 ビッグデータの収集・分析・解析技術 】        </c:v>
                </c:pt>
                <c:pt idx="9">
                  <c:v>20人以下（n=20）</c:v>
                </c:pt>
                <c:pt idx="10">
                  <c:v>21人以上100人以下（n=31）</c:v>
                </c:pt>
                <c:pt idx="11">
                  <c:v>101人以上（n=45）</c:v>
                </c:pt>
                <c:pt idx="12">
                  <c:v>【 システムズエンジニアリング技術 】          </c:v>
                </c:pt>
                <c:pt idx="13">
                  <c:v>20人以下（n=16）</c:v>
                </c:pt>
                <c:pt idx="14">
                  <c:v>21人以上100人以下（n=15）</c:v>
                </c:pt>
                <c:pt idx="15">
                  <c:v>101人以上（n=20）</c:v>
                </c:pt>
                <c:pt idx="16">
                  <c:v>【 デバイス技術 】                   </c:v>
                </c:pt>
                <c:pt idx="17">
                  <c:v>20人以下（n=8）</c:v>
                </c:pt>
                <c:pt idx="18">
                  <c:v>21人以上100人以下（n=11）</c:v>
                </c:pt>
                <c:pt idx="19">
                  <c:v>101人以上（n=9）</c:v>
                </c:pt>
                <c:pt idx="20">
                  <c:v>【 リアルタイム制御技術（ロボット技術） 】       </c:v>
                </c:pt>
                <c:pt idx="21">
                  <c:v>20人以下（n=11）</c:v>
                </c:pt>
                <c:pt idx="22">
                  <c:v>21人以上100人以下（n=18）</c:v>
                </c:pt>
                <c:pt idx="23">
                  <c:v>101人以上（n=12）</c:v>
                </c:pt>
                <c:pt idx="24">
                  <c:v>【 センサ技術 】                    </c:v>
                </c:pt>
                <c:pt idx="25">
                  <c:v>20人以下（n=9）</c:v>
                </c:pt>
                <c:pt idx="26">
                  <c:v>21人以上100人以下（n=20）</c:v>
                </c:pt>
                <c:pt idx="27">
                  <c:v>101人以上（n=13）</c:v>
                </c:pt>
                <c:pt idx="28">
                  <c:v>【 画像・音声認識技術／合成技術 】           </c:v>
                </c:pt>
                <c:pt idx="29">
                  <c:v>20人以下（n=9）</c:v>
                </c:pt>
                <c:pt idx="30">
                  <c:v>21人以上100人以下（n=11）</c:v>
                </c:pt>
                <c:pt idx="31">
                  <c:v>101人以上（n=15）</c:v>
                </c:pt>
                <c:pt idx="32">
                  <c:v>【 他の製品・システムとの接続を想定した検証技術 】   </c:v>
                </c:pt>
                <c:pt idx="33">
                  <c:v>20人以下（n=20）</c:v>
                </c:pt>
                <c:pt idx="34">
                  <c:v>21人以上100人以下（n=9）</c:v>
                </c:pt>
                <c:pt idx="35">
                  <c:v>101人以上（n=6）</c:v>
                </c:pt>
                <c:pt idx="36">
                  <c:v>【 無線通信・ネットワーク技術 】            </c:v>
                </c:pt>
                <c:pt idx="37">
                  <c:v>20人以下（n=7）</c:v>
                </c:pt>
                <c:pt idx="38">
                  <c:v>21人以上100人以下（n=8）</c:v>
                </c:pt>
                <c:pt idx="39">
                  <c:v>101人以上（n=14）</c:v>
                </c:pt>
              </c:strCache>
            </c:strRef>
          </c:cat>
          <c:val>
            <c:numRef>
              <c:f>'Q22C.将来重要な技術（従業員別）'!$S$7:$S$46</c:f>
              <c:numCache>
                <c:formatCode>0.0%</c:formatCode>
                <c:ptCount val="40"/>
                <c:pt idx="0" formatCode="General">
                  <c:v>0</c:v>
                </c:pt>
                <c:pt idx="1">
                  <c:v>0.12987012987012986</c:v>
                </c:pt>
                <c:pt idx="2">
                  <c:v>0.14782608695652175</c:v>
                </c:pt>
                <c:pt idx="3">
                  <c:v>0.21848739495798319</c:v>
                </c:pt>
                <c:pt idx="4" formatCode="General">
                  <c:v>0</c:v>
                </c:pt>
                <c:pt idx="5">
                  <c:v>9.0909090909090912E-2</c:v>
                </c:pt>
                <c:pt idx="6">
                  <c:v>0.13043478260869565</c:v>
                </c:pt>
                <c:pt idx="7">
                  <c:v>0.23529411764705882</c:v>
                </c:pt>
                <c:pt idx="8" formatCode="General">
                  <c:v>0</c:v>
                </c:pt>
                <c:pt idx="9">
                  <c:v>7.792207792207792E-2</c:v>
                </c:pt>
                <c:pt idx="10">
                  <c:v>9.5652173913043481E-2</c:v>
                </c:pt>
                <c:pt idx="11">
                  <c:v>9.2436974789915971E-2</c:v>
                </c:pt>
                <c:pt idx="12" formatCode="General">
                  <c:v>0</c:v>
                </c:pt>
                <c:pt idx="13">
                  <c:v>9.0909090909090912E-2</c:v>
                </c:pt>
                <c:pt idx="14">
                  <c:v>5.2173913043478258E-2</c:v>
                </c:pt>
                <c:pt idx="15">
                  <c:v>5.0420168067226892E-2</c:v>
                </c:pt>
                <c:pt idx="16" formatCode="General">
                  <c:v>0</c:v>
                </c:pt>
                <c:pt idx="17">
                  <c:v>6.4935064935064929E-2</c:v>
                </c:pt>
                <c:pt idx="18">
                  <c:v>7.8260869565217397E-2</c:v>
                </c:pt>
                <c:pt idx="19">
                  <c:v>4.2016806722689079E-2</c:v>
                </c:pt>
                <c:pt idx="20" formatCode="General">
                  <c:v>0</c:v>
                </c:pt>
                <c:pt idx="21">
                  <c:v>3.896103896103896E-2</c:v>
                </c:pt>
                <c:pt idx="22">
                  <c:v>7.8260869565217397E-2</c:v>
                </c:pt>
                <c:pt idx="23">
                  <c:v>5.0420168067226892E-2</c:v>
                </c:pt>
                <c:pt idx="24" formatCode="General">
                  <c:v>0</c:v>
                </c:pt>
                <c:pt idx="25">
                  <c:v>3.896103896103896E-2</c:v>
                </c:pt>
                <c:pt idx="26">
                  <c:v>6.9565217391304349E-2</c:v>
                </c:pt>
                <c:pt idx="27">
                  <c:v>3.3613445378151259E-2</c:v>
                </c:pt>
                <c:pt idx="28" formatCode="General">
                  <c:v>0</c:v>
                </c:pt>
                <c:pt idx="29">
                  <c:v>0.1038961038961039</c:v>
                </c:pt>
                <c:pt idx="30">
                  <c:v>2.6086956521739129E-2</c:v>
                </c:pt>
                <c:pt idx="31">
                  <c:v>3.3613445378151259E-2</c:v>
                </c:pt>
                <c:pt idx="32" formatCode="General">
                  <c:v>0</c:v>
                </c:pt>
                <c:pt idx="33">
                  <c:v>0.12987012987012986</c:v>
                </c:pt>
                <c:pt idx="34">
                  <c:v>8.6956521739130436E-3</c:v>
                </c:pt>
                <c:pt idx="35">
                  <c:v>8.4033613445378148E-3</c:v>
                </c:pt>
                <c:pt idx="36" formatCode="General">
                  <c:v>0</c:v>
                </c:pt>
                <c:pt idx="37">
                  <c:v>3.896103896103896E-2</c:v>
                </c:pt>
                <c:pt idx="38">
                  <c:v>1.7391304347826087E-2</c:v>
                </c:pt>
                <c:pt idx="39">
                  <c:v>5.0420168067226892E-2</c:v>
                </c:pt>
              </c:numCache>
            </c:numRef>
          </c:val>
          <c:extLst>
            <c:ext xmlns:c16="http://schemas.microsoft.com/office/drawing/2014/chart" uri="{C3380CC4-5D6E-409C-BE32-E72D297353CC}">
              <c16:uniqueId val="{00000015-BDC4-4C44-AF7F-A70205D52E0F}"/>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20人以下（n=22）</c:v>
                </c:pt>
                <c:pt idx="2">
                  <c:v>21人以上100人以下（n=48）</c:v>
                </c:pt>
                <c:pt idx="3">
                  <c:v>101人以上（n=62）</c:v>
                </c:pt>
                <c:pt idx="4">
                  <c:v>【 IoTシステム構築技術 】              </c:v>
                </c:pt>
                <c:pt idx="5">
                  <c:v>20人以下（n=16）</c:v>
                </c:pt>
                <c:pt idx="6">
                  <c:v>21人以上100人以下（n=34）</c:v>
                </c:pt>
                <c:pt idx="7">
                  <c:v>101人以上（n=46）</c:v>
                </c:pt>
                <c:pt idx="8">
                  <c:v>【 ビッグデータの収集・分析・解析技術 】        </c:v>
                </c:pt>
                <c:pt idx="9">
                  <c:v>20人以下（n=20）</c:v>
                </c:pt>
                <c:pt idx="10">
                  <c:v>21人以上100人以下（n=31）</c:v>
                </c:pt>
                <c:pt idx="11">
                  <c:v>101人以上（n=45）</c:v>
                </c:pt>
                <c:pt idx="12">
                  <c:v>【 システムズエンジニアリング技術 】          </c:v>
                </c:pt>
                <c:pt idx="13">
                  <c:v>20人以下（n=16）</c:v>
                </c:pt>
                <c:pt idx="14">
                  <c:v>21人以上100人以下（n=15）</c:v>
                </c:pt>
                <c:pt idx="15">
                  <c:v>101人以上（n=20）</c:v>
                </c:pt>
                <c:pt idx="16">
                  <c:v>【 デバイス技術 】                   </c:v>
                </c:pt>
                <c:pt idx="17">
                  <c:v>20人以下（n=8）</c:v>
                </c:pt>
                <c:pt idx="18">
                  <c:v>21人以上100人以下（n=11）</c:v>
                </c:pt>
                <c:pt idx="19">
                  <c:v>101人以上（n=9）</c:v>
                </c:pt>
                <c:pt idx="20">
                  <c:v>【 リアルタイム制御技術（ロボット技術） 】       </c:v>
                </c:pt>
                <c:pt idx="21">
                  <c:v>20人以下（n=11）</c:v>
                </c:pt>
                <c:pt idx="22">
                  <c:v>21人以上100人以下（n=18）</c:v>
                </c:pt>
                <c:pt idx="23">
                  <c:v>101人以上（n=12）</c:v>
                </c:pt>
                <c:pt idx="24">
                  <c:v>【 センサ技術 】                    </c:v>
                </c:pt>
                <c:pt idx="25">
                  <c:v>20人以下（n=9）</c:v>
                </c:pt>
                <c:pt idx="26">
                  <c:v>21人以上100人以下（n=20）</c:v>
                </c:pt>
                <c:pt idx="27">
                  <c:v>101人以上（n=13）</c:v>
                </c:pt>
                <c:pt idx="28">
                  <c:v>【 画像・音声認識技術／合成技術 】           </c:v>
                </c:pt>
                <c:pt idx="29">
                  <c:v>20人以下（n=9）</c:v>
                </c:pt>
                <c:pt idx="30">
                  <c:v>21人以上100人以下（n=11）</c:v>
                </c:pt>
                <c:pt idx="31">
                  <c:v>101人以上（n=15）</c:v>
                </c:pt>
                <c:pt idx="32">
                  <c:v>【 他の製品・システムとの接続を想定した検証技術 】   </c:v>
                </c:pt>
                <c:pt idx="33">
                  <c:v>20人以下（n=20）</c:v>
                </c:pt>
                <c:pt idx="34">
                  <c:v>21人以上100人以下（n=9）</c:v>
                </c:pt>
                <c:pt idx="35">
                  <c:v>101人以上（n=6）</c:v>
                </c:pt>
                <c:pt idx="36">
                  <c:v>【 無線通信・ネットワーク技術 】            </c:v>
                </c:pt>
                <c:pt idx="37">
                  <c:v>20人以下（n=7）</c:v>
                </c:pt>
                <c:pt idx="38">
                  <c:v>21人以上100人以下（n=8）</c:v>
                </c:pt>
                <c:pt idx="39">
                  <c:v>101人以上（n=14）</c:v>
                </c:pt>
              </c:strCache>
            </c:strRef>
          </c:cat>
          <c:val>
            <c:numRef>
              <c:f>'Q22C.将来重要な技術（従業員別）'!$T$7:$T$46</c:f>
              <c:numCache>
                <c:formatCode>0.0%</c:formatCode>
                <c:ptCount val="40"/>
                <c:pt idx="0" formatCode="General">
                  <c:v>0</c:v>
                </c:pt>
                <c:pt idx="1">
                  <c:v>0.1038961038961039</c:v>
                </c:pt>
                <c:pt idx="2">
                  <c:v>0.14782608695652175</c:v>
                </c:pt>
                <c:pt idx="3">
                  <c:v>0.18487394957983194</c:v>
                </c:pt>
                <c:pt idx="4" formatCode="General">
                  <c:v>0</c:v>
                </c:pt>
                <c:pt idx="5">
                  <c:v>5.1948051948051951E-2</c:v>
                </c:pt>
                <c:pt idx="6">
                  <c:v>0.10434782608695652</c:v>
                </c:pt>
                <c:pt idx="7">
                  <c:v>7.5630252100840331E-2</c:v>
                </c:pt>
                <c:pt idx="8" formatCode="General">
                  <c:v>0</c:v>
                </c:pt>
                <c:pt idx="9">
                  <c:v>0.11688311688311688</c:v>
                </c:pt>
                <c:pt idx="10">
                  <c:v>7.8260869565217397E-2</c:v>
                </c:pt>
                <c:pt idx="11">
                  <c:v>0.19327731092436976</c:v>
                </c:pt>
                <c:pt idx="12" formatCode="General">
                  <c:v>0</c:v>
                </c:pt>
                <c:pt idx="13">
                  <c:v>6.4935064935064929E-2</c:v>
                </c:pt>
                <c:pt idx="14">
                  <c:v>1.7391304347826087E-2</c:v>
                </c:pt>
                <c:pt idx="15">
                  <c:v>5.0420168067226892E-2</c:v>
                </c:pt>
                <c:pt idx="16" formatCode="General">
                  <c:v>0</c:v>
                </c:pt>
                <c:pt idx="17">
                  <c:v>2.5974025974025976E-2</c:v>
                </c:pt>
                <c:pt idx="18">
                  <c:v>8.6956521739130436E-3</c:v>
                </c:pt>
                <c:pt idx="19">
                  <c:v>1.680672268907563E-2</c:v>
                </c:pt>
                <c:pt idx="20" formatCode="General">
                  <c:v>0</c:v>
                </c:pt>
                <c:pt idx="21">
                  <c:v>6.4935064935064929E-2</c:v>
                </c:pt>
                <c:pt idx="22">
                  <c:v>6.0869565217391307E-2</c:v>
                </c:pt>
                <c:pt idx="23">
                  <c:v>3.3613445378151259E-2</c:v>
                </c:pt>
                <c:pt idx="24" formatCode="General">
                  <c:v>0</c:v>
                </c:pt>
                <c:pt idx="25">
                  <c:v>3.896103896103896E-2</c:v>
                </c:pt>
                <c:pt idx="26">
                  <c:v>8.6956521739130432E-2</c:v>
                </c:pt>
                <c:pt idx="27">
                  <c:v>4.2016806722689079E-2</c:v>
                </c:pt>
                <c:pt idx="28" formatCode="General">
                  <c:v>0</c:v>
                </c:pt>
                <c:pt idx="29">
                  <c:v>1.2987012987012988E-2</c:v>
                </c:pt>
                <c:pt idx="30">
                  <c:v>2.6086956521739129E-2</c:v>
                </c:pt>
                <c:pt idx="31">
                  <c:v>4.2016806722689079E-2</c:v>
                </c:pt>
                <c:pt idx="32" formatCode="General">
                  <c:v>0</c:v>
                </c:pt>
                <c:pt idx="33">
                  <c:v>2.5974025974025976E-2</c:v>
                </c:pt>
                <c:pt idx="34">
                  <c:v>2.6086956521739129E-2</c:v>
                </c:pt>
                <c:pt idx="35">
                  <c:v>1.680672268907563E-2</c:v>
                </c:pt>
                <c:pt idx="36" formatCode="General">
                  <c:v>0</c:v>
                </c:pt>
                <c:pt idx="37">
                  <c:v>2.5974025974025976E-2</c:v>
                </c:pt>
                <c:pt idx="38">
                  <c:v>2.6086956521739129E-2</c:v>
                </c:pt>
                <c:pt idx="39">
                  <c:v>4.2016806722689079E-2</c:v>
                </c:pt>
              </c:numCache>
            </c:numRef>
          </c:val>
          <c:extLst>
            <c:ext xmlns:c16="http://schemas.microsoft.com/office/drawing/2014/chart" uri="{C3380CC4-5D6E-409C-BE32-E72D297353CC}">
              <c16:uniqueId val="{00000031-BDC4-4C44-AF7F-A70205D52E0F}"/>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20人以下（n=22）</c:v>
                </c:pt>
                <c:pt idx="2">
                  <c:v>21人以上100人以下（n=48）</c:v>
                </c:pt>
                <c:pt idx="3">
                  <c:v>101人以上（n=62）</c:v>
                </c:pt>
                <c:pt idx="4">
                  <c:v>【 IoTシステム構築技術 】              </c:v>
                </c:pt>
                <c:pt idx="5">
                  <c:v>20人以下（n=16）</c:v>
                </c:pt>
                <c:pt idx="6">
                  <c:v>21人以上100人以下（n=34）</c:v>
                </c:pt>
                <c:pt idx="7">
                  <c:v>101人以上（n=46）</c:v>
                </c:pt>
                <c:pt idx="8">
                  <c:v>【 ビッグデータの収集・分析・解析技術 】        </c:v>
                </c:pt>
                <c:pt idx="9">
                  <c:v>20人以下（n=20）</c:v>
                </c:pt>
                <c:pt idx="10">
                  <c:v>21人以上100人以下（n=31）</c:v>
                </c:pt>
                <c:pt idx="11">
                  <c:v>101人以上（n=45）</c:v>
                </c:pt>
                <c:pt idx="12">
                  <c:v>【 システムズエンジニアリング技術 】          </c:v>
                </c:pt>
                <c:pt idx="13">
                  <c:v>20人以下（n=16）</c:v>
                </c:pt>
                <c:pt idx="14">
                  <c:v>21人以上100人以下（n=15）</c:v>
                </c:pt>
                <c:pt idx="15">
                  <c:v>101人以上（n=20）</c:v>
                </c:pt>
                <c:pt idx="16">
                  <c:v>【 デバイス技術 】                   </c:v>
                </c:pt>
                <c:pt idx="17">
                  <c:v>20人以下（n=8）</c:v>
                </c:pt>
                <c:pt idx="18">
                  <c:v>21人以上100人以下（n=11）</c:v>
                </c:pt>
                <c:pt idx="19">
                  <c:v>101人以上（n=9）</c:v>
                </c:pt>
                <c:pt idx="20">
                  <c:v>【 リアルタイム制御技術（ロボット技術） 】       </c:v>
                </c:pt>
                <c:pt idx="21">
                  <c:v>20人以下（n=11）</c:v>
                </c:pt>
                <c:pt idx="22">
                  <c:v>21人以上100人以下（n=18）</c:v>
                </c:pt>
                <c:pt idx="23">
                  <c:v>101人以上（n=12）</c:v>
                </c:pt>
                <c:pt idx="24">
                  <c:v>【 センサ技術 】                    </c:v>
                </c:pt>
                <c:pt idx="25">
                  <c:v>20人以下（n=9）</c:v>
                </c:pt>
                <c:pt idx="26">
                  <c:v>21人以上100人以下（n=20）</c:v>
                </c:pt>
                <c:pt idx="27">
                  <c:v>101人以上（n=13）</c:v>
                </c:pt>
                <c:pt idx="28">
                  <c:v>【 画像・音声認識技術／合成技術 】           </c:v>
                </c:pt>
                <c:pt idx="29">
                  <c:v>20人以下（n=9）</c:v>
                </c:pt>
                <c:pt idx="30">
                  <c:v>21人以上100人以下（n=11）</c:v>
                </c:pt>
                <c:pt idx="31">
                  <c:v>101人以上（n=15）</c:v>
                </c:pt>
                <c:pt idx="32">
                  <c:v>【 他の製品・システムとの接続を想定した検証技術 】   </c:v>
                </c:pt>
                <c:pt idx="33">
                  <c:v>20人以下（n=20）</c:v>
                </c:pt>
                <c:pt idx="34">
                  <c:v>21人以上100人以下（n=9）</c:v>
                </c:pt>
                <c:pt idx="35">
                  <c:v>101人以上（n=6）</c:v>
                </c:pt>
                <c:pt idx="36">
                  <c:v>【 無線通信・ネットワーク技術 】            </c:v>
                </c:pt>
                <c:pt idx="37">
                  <c:v>20人以下（n=7）</c:v>
                </c:pt>
                <c:pt idx="38">
                  <c:v>21人以上100人以下（n=8）</c:v>
                </c:pt>
                <c:pt idx="39">
                  <c:v>101人以上（n=14）</c:v>
                </c:pt>
              </c:strCache>
            </c:strRef>
          </c:cat>
          <c:val>
            <c:numRef>
              <c:f>'Q22C.将来重要な技術（従業員別）'!$U$7:$U$46</c:f>
              <c:numCache>
                <c:formatCode>0.0%</c:formatCode>
                <c:ptCount val="40"/>
                <c:pt idx="0" formatCode="General">
                  <c:v>0</c:v>
                </c:pt>
                <c:pt idx="1">
                  <c:v>5.1948051948051951E-2</c:v>
                </c:pt>
                <c:pt idx="2">
                  <c:v>0.12173913043478261</c:v>
                </c:pt>
                <c:pt idx="3">
                  <c:v>0.11764705882352941</c:v>
                </c:pt>
                <c:pt idx="4" formatCode="General">
                  <c:v>0</c:v>
                </c:pt>
                <c:pt idx="5">
                  <c:v>6.4935064935064929E-2</c:v>
                </c:pt>
                <c:pt idx="6">
                  <c:v>6.0869565217391307E-2</c:v>
                </c:pt>
                <c:pt idx="7">
                  <c:v>7.5630252100840331E-2</c:v>
                </c:pt>
                <c:pt idx="8" formatCode="General">
                  <c:v>0</c:v>
                </c:pt>
                <c:pt idx="9">
                  <c:v>6.4935064935064929E-2</c:v>
                </c:pt>
                <c:pt idx="10">
                  <c:v>9.5652173913043481E-2</c:v>
                </c:pt>
                <c:pt idx="11">
                  <c:v>9.2436974789915971E-2</c:v>
                </c:pt>
                <c:pt idx="12" formatCode="General">
                  <c:v>0</c:v>
                </c:pt>
                <c:pt idx="13">
                  <c:v>5.1948051948051951E-2</c:v>
                </c:pt>
                <c:pt idx="14">
                  <c:v>6.0869565217391307E-2</c:v>
                </c:pt>
                <c:pt idx="15">
                  <c:v>6.7226890756302518E-2</c:v>
                </c:pt>
                <c:pt idx="16" formatCode="General">
                  <c:v>0</c:v>
                </c:pt>
                <c:pt idx="17">
                  <c:v>1.2987012987012988E-2</c:v>
                </c:pt>
                <c:pt idx="18">
                  <c:v>8.6956521739130436E-3</c:v>
                </c:pt>
                <c:pt idx="19">
                  <c:v>1.680672268907563E-2</c:v>
                </c:pt>
                <c:pt idx="20" formatCode="General">
                  <c:v>0</c:v>
                </c:pt>
                <c:pt idx="21">
                  <c:v>3.896103896103896E-2</c:v>
                </c:pt>
                <c:pt idx="22">
                  <c:v>1.7391304347826087E-2</c:v>
                </c:pt>
                <c:pt idx="23">
                  <c:v>1.680672268907563E-2</c:v>
                </c:pt>
                <c:pt idx="24" formatCode="General">
                  <c:v>0</c:v>
                </c:pt>
                <c:pt idx="25">
                  <c:v>3.896103896103896E-2</c:v>
                </c:pt>
                <c:pt idx="26">
                  <c:v>1.7391304347826087E-2</c:v>
                </c:pt>
                <c:pt idx="27">
                  <c:v>3.3613445378151259E-2</c:v>
                </c:pt>
                <c:pt idx="28" formatCode="General">
                  <c:v>0</c:v>
                </c:pt>
                <c:pt idx="29">
                  <c:v>0</c:v>
                </c:pt>
                <c:pt idx="30">
                  <c:v>4.3478260869565216E-2</c:v>
                </c:pt>
                <c:pt idx="31">
                  <c:v>5.0420168067226892E-2</c:v>
                </c:pt>
                <c:pt idx="32" formatCode="General">
                  <c:v>0</c:v>
                </c:pt>
                <c:pt idx="33">
                  <c:v>0.1038961038961039</c:v>
                </c:pt>
                <c:pt idx="34">
                  <c:v>4.3478260869565216E-2</c:v>
                </c:pt>
                <c:pt idx="35">
                  <c:v>2.5210084033613446E-2</c:v>
                </c:pt>
                <c:pt idx="36" formatCode="General">
                  <c:v>0</c:v>
                </c:pt>
                <c:pt idx="37">
                  <c:v>2.5974025974025976E-2</c:v>
                </c:pt>
                <c:pt idx="38">
                  <c:v>2.6086956521739129E-2</c:v>
                </c:pt>
                <c:pt idx="39">
                  <c:v>2.5210084033613446E-2</c:v>
                </c:pt>
              </c:numCache>
            </c:numRef>
          </c:val>
          <c:extLst>
            <c:ext xmlns:c16="http://schemas.microsoft.com/office/drawing/2014/chart" uri="{C3380CC4-5D6E-409C-BE32-E72D297353CC}">
              <c16:uniqueId val="{00000046-BDC4-4C44-AF7F-A70205D52E0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'Q22C.将来重要な技術（従業員別）'!$J$93</c:f>
          <c:strCache>
            <c:ptCount val="1"/>
            <c:pt idx="0">
              <c:v>20人以下 (N=77)
21人以上100人以下 (N=115)
101人以上 (N=119)</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'Q22C.将来重要な技術（従業員別）'!$R$47:$R$86</c:f>
              <c:strCache>
                <c:ptCount val="40"/>
                <c:pt idx="0">
                  <c:v>【 現実融合技術 (VR、AR、MR、SR等） 】    </c:v>
                </c:pt>
                <c:pt idx="1">
                  <c:v>20人以下（n=4）</c:v>
                </c:pt>
                <c:pt idx="2">
                  <c:v>21人以上100人以下（n=14）</c:v>
                </c:pt>
                <c:pt idx="3">
                  <c:v>101人以上（n=14）</c:v>
                </c:pt>
                <c:pt idx="4">
                  <c:v>【 サーバ／ストレージ技術（管理・運用を含む） 】    </c:v>
                </c:pt>
                <c:pt idx="5">
                  <c:v>20人以下（n=15）</c:v>
                </c:pt>
                <c:pt idx="6">
                  <c:v>21人以上100人以下（n=16）</c:v>
                </c:pt>
                <c:pt idx="7">
                  <c:v>101人以上（n=9）</c:v>
                </c:pt>
                <c:pt idx="8">
                  <c:v>【 モデリング技術（制御、システム、ユーザ、データ等） 】</c:v>
                </c:pt>
                <c:pt idx="9">
                  <c:v>20人以下（n=8）</c:v>
                </c:pt>
                <c:pt idx="10">
                  <c:v>21人以上100人以下（n=7）</c:v>
                </c:pt>
                <c:pt idx="11">
                  <c:v>101人以上（n=6）</c:v>
                </c:pt>
                <c:pt idx="12">
                  <c:v>【 セーフティ及びセキュリティ技術 】          </c:v>
                </c:pt>
                <c:pt idx="13">
                  <c:v>20人以下（n=16）</c:v>
                </c:pt>
                <c:pt idx="14">
                  <c:v>21人以上100人以下（n=19）</c:v>
                </c:pt>
                <c:pt idx="15">
                  <c:v>101人以上（n=23）</c:v>
                </c:pt>
                <c:pt idx="16">
                  <c:v>【 アクチュエータ技術 】                </c:v>
                </c:pt>
                <c:pt idx="17">
                  <c:v>20人以下（n=4）</c:v>
                </c:pt>
                <c:pt idx="18">
                  <c:v>21人以上100人以下（n=11）</c:v>
                </c:pt>
                <c:pt idx="19">
                  <c:v>101人以上（n=2）</c:v>
                </c:pt>
                <c:pt idx="20">
                  <c:v>【 ヒューマンインタフェース技術 】           </c:v>
                </c:pt>
                <c:pt idx="21">
                  <c:v>20人以下（n=8）</c:v>
                </c:pt>
                <c:pt idx="22">
                  <c:v>21人以上100人以下（n=10）</c:v>
                </c:pt>
                <c:pt idx="23">
                  <c:v>101人以上（n=4）</c:v>
                </c:pt>
                <c:pt idx="24">
                  <c:v>【 ブロックチェーン技術 】               </c:v>
                </c:pt>
                <c:pt idx="25">
                  <c:v>20人以下（n=2）</c:v>
                </c:pt>
                <c:pt idx="26">
                  <c:v>21人以上100人以下（n=8）</c:v>
                </c:pt>
                <c:pt idx="27">
                  <c:v>101人以上（n=9）</c:v>
                </c:pt>
                <c:pt idx="28">
                  <c:v>【 アジャイル開発技術 】                </c:v>
                </c:pt>
                <c:pt idx="29">
                  <c:v>20人以下（n=3）</c:v>
                </c:pt>
                <c:pt idx="30">
                  <c:v>21人以上100人以下（n=7）</c:v>
                </c:pt>
                <c:pt idx="31">
                  <c:v>101人以上（n=13）</c:v>
                </c:pt>
                <c:pt idx="32">
                  <c:v>【 エッジコンピューティング／フォグコンピューティング 】</c:v>
                </c:pt>
                <c:pt idx="33">
                  <c:v>20人以下（n=3）</c:v>
                </c:pt>
                <c:pt idx="34">
                  <c:v>21人以上100人以下（n=3）</c:v>
                </c:pt>
                <c:pt idx="35">
                  <c:v>101人以上（n=5）</c:v>
                </c:pt>
                <c:pt idx="36">
                  <c:v>【 低遅延データ処理技術 】               </c:v>
                </c:pt>
                <c:pt idx="37">
                  <c:v>20人以下（n=1）</c:v>
                </c:pt>
                <c:pt idx="38">
                  <c:v>21人以上100人以下（n=3）</c:v>
                </c:pt>
                <c:pt idx="39">
                  <c:v>101人以上（n=3）</c:v>
                </c:pt>
              </c:strCache>
            </c:strRef>
          </c:cat>
          <c:val>
            <c:numRef>
              <c:f>'Q22C.将来重要な技術（従業員別）'!$S$47:$S$86</c:f>
              <c:numCache>
                <c:formatCode>0.0%</c:formatCode>
                <c:ptCount val="40"/>
                <c:pt idx="0">
                  <c:v>0</c:v>
                </c:pt>
                <c:pt idx="1">
                  <c:v>2.5974025974025976E-2</c:v>
                </c:pt>
                <c:pt idx="2">
                  <c:v>3.4782608695652174E-2</c:v>
                </c:pt>
                <c:pt idx="3">
                  <c:v>4.2016806722689079E-2</c:v>
                </c:pt>
                <c:pt idx="4">
                  <c:v>0</c:v>
                </c:pt>
                <c:pt idx="5">
                  <c:v>6.4935064935064929E-2</c:v>
                </c:pt>
                <c:pt idx="6">
                  <c:v>3.4782608695652174E-2</c:v>
                </c:pt>
                <c:pt idx="7">
                  <c:v>8.4033613445378148E-3</c:v>
                </c:pt>
                <c:pt idx="8">
                  <c:v>0</c:v>
                </c:pt>
                <c:pt idx="9">
                  <c:v>2.5974025974025976E-2</c:v>
                </c:pt>
                <c:pt idx="10">
                  <c:v>4.3478260869565216E-2</c:v>
                </c:pt>
                <c:pt idx="11">
                  <c:v>1.680672268907563E-2</c:v>
                </c:pt>
                <c:pt idx="12">
                  <c:v>0</c:v>
                </c:pt>
                <c:pt idx="13">
                  <c:v>1.2987012987012988E-2</c:v>
                </c:pt>
                <c:pt idx="14">
                  <c:v>3.4782608695652174E-2</c:v>
                </c:pt>
                <c:pt idx="15">
                  <c:v>2.5210084033613446E-2</c:v>
                </c:pt>
                <c:pt idx="16">
                  <c:v>0</c:v>
                </c:pt>
                <c:pt idx="17">
                  <c:v>1.2987012987012988E-2</c:v>
                </c:pt>
                <c:pt idx="18">
                  <c:v>5.2173913043478258E-2</c:v>
                </c:pt>
                <c:pt idx="19">
                  <c:v>0</c:v>
                </c:pt>
                <c:pt idx="20">
                  <c:v>0</c:v>
                </c:pt>
                <c:pt idx="21">
                  <c:v>2.5974025974025976E-2</c:v>
                </c:pt>
                <c:pt idx="22">
                  <c:v>1.7391304347826087E-2</c:v>
                </c:pt>
                <c:pt idx="23">
                  <c:v>1.680672268907563E-2</c:v>
                </c:pt>
                <c:pt idx="24">
                  <c:v>0</c:v>
                </c:pt>
                <c:pt idx="25">
                  <c:v>0</c:v>
                </c:pt>
                <c:pt idx="26">
                  <c:v>1.7391304347826087E-2</c:v>
                </c:pt>
                <c:pt idx="27">
                  <c:v>8.4033613445378148E-3</c:v>
                </c:pt>
                <c:pt idx="28">
                  <c:v>0</c:v>
                </c:pt>
                <c:pt idx="29">
                  <c:v>0</c:v>
                </c:pt>
                <c:pt idx="30">
                  <c:v>0</c:v>
                </c:pt>
                <c:pt idx="31">
                  <c:v>1.680672268907563E-2</c:v>
                </c:pt>
                <c:pt idx="32">
                  <c:v>0</c:v>
                </c:pt>
                <c:pt idx="33">
                  <c:v>0</c:v>
                </c:pt>
                <c:pt idx="34">
                  <c:v>0</c:v>
                </c:pt>
                <c:pt idx="35">
                  <c:v>1.680672268907563E-2</c:v>
                </c:pt>
                <c:pt idx="36">
                  <c:v>0</c:v>
                </c:pt>
                <c:pt idx="37">
                  <c:v>0</c:v>
                </c:pt>
                <c:pt idx="38">
                  <c:v>8.6956521739130436E-3</c:v>
                </c:pt>
                <c:pt idx="39">
                  <c:v>0</c:v>
                </c:pt>
              </c:numCache>
            </c:numRef>
          </c:val>
          <c:extLst>
            <c:ext xmlns:c16="http://schemas.microsoft.com/office/drawing/2014/chart" uri="{C3380CC4-5D6E-409C-BE32-E72D297353CC}">
              <c16:uniqueId val="{00000015-8396-4205-A283-301CB7EB9158}"/>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'Q22C.将来重要な技術（従業員別）'!$R$47:$R$86</c:f>
              <c:strCache>
                <c:ptCount val="40"/>
                <c:pt idx="0">
                  <c:v>【 現実融合技術 (VR、AR、MR、SR等） 】    </c:v>
                </c:pt>
                <c:pt idx="1">
                  <c:v>20人以下（n=4）</c:v>
                </c:pt>
                <c:pt idx="2">
                  <c:v>21人以上100人以下（n=14）</c:v>
                </c:pt>
                <c:pt idx="3">
                  <c:v>101人以上（n=14）</c:v>
                </c:pt>
                <c:pt idx="4">
                  <c:v>【 サーバ／ストレージ技術（管理・運用を含む） 】    </c:v>
                </c:pt>
                <c:pt idx="5">
                  <c:v>20人以下（n=15）</c:v>
                </c:pt>
                <c:pt idx="6">
                  <c:v>21人以上100人以下（n=16）</c:v>
                </c:pt>
                <c:pt idx="7">
                  <c:v>101人以上（n=9）</c:v>
                </c:pt>
                <c:pt idx="8">
                  <c:v>【 モデリング技術（制御、システム、ユーザ、データ等） 】</c:v>
                </c:pt>
                <c:pt idx="9">
                  <c:v>20人以下（n=8）</c:v>
                </c:pt>
                <c:pt idx="10">
                  <c:v>21人以上100人以下（n=7）</c:v>
                </c:pt>
                <c:pt idx="11">
                  <c:v>101人以上（n=6）</c:v>
                </c:pt>
                <c:pt idx="12">
                  <c:v>【 セーフティ及びセキュリティ技術 】          </c:v>
                </c:pt>
                <c:pt idx="13">
                  <c:v>20人以下（n=16）</c:v>
                </c:pt>
                <c:pt idx="14">
                  <c:v>21人以上100人以下（n=19）</c:v>
                </c:pt>
                <c:pt idx="15">
                  <c:v>101人以上（n=23）</c:v>
                </c:pt>
                <c:pt idx="16">
                  <c:v>【 アクチュエータ技術 】                </c:v>
                </c:pt>
                <c:pt idx="17">
                  <c:v>20人以下（n=4）</c:v>
                </c:pt>
                <c:pt idx="18">
                  <c:v>21人以上100人以下（n=11）</c:v>
                </c:pt>
                <c:pt idx="19">
                  <c:v>101人以上（n=2）</c:v>
                </c:pt>
                <c:pt idx="20">
                  <c:v>【 ヒューマンインタフェース技術 】           </c:v>
                </c:pt>
                <c:pt idx="21">
                  <c:v>20人以下（n=8）</c:v>
                </c:pt>
                <c:pt idx="22">
                  <c:v>21人以上100人以下（n=10）</c:v>
                </c:pt>
                <c:pt idx="23">
                  <c:v>101人以上（n=4）</c:v>
                </c:pt>
                <c:pt idx="24">
                  <c:v>【 ブロックチェーン技術 】               </c:v>
                </c:pt>
                <c:pt idx="25">
                  <c:v>20人以下（n=2）</c:v>
                </c:pt>
                <c:pt idx="26">
                  <c:v>21人以上100人以下（n=8）</c:v>
                </c:pt>
                <c:pt idx="27">
                  <c:v>101人以上（n=9）</c:v>
                </c:pt>
                <c:pt idx="28">
                  <c:v>【 アジャイル開発技術 】                </c:v>
                </c:pt>
                <c:pt idx="29">
                  <c:v>20人以下（n=3）</c:v>
                </c:pt>
                <c:pt idx="30">
                  <c:v>21人以上100人以下（n=7）</c:v>
                </c:pt>
                <c:pt idx="31">
                  <c:v>101人以上（n=13）</c:v>
                </c:pt>
                <c:pt idx="32">
                  <c:v>【 エッジコンピューティング／フォグコンピューティング 】</c:v>
                </c:pt>
                <c:pt idx="33">
                  <c:v>20人以下（n=3）</c:v>
                </c:pt>
                <c:pt idx="34">
                  <c:v>21人以上100人以下（n=3）</c:v>
                </c:pt>
                <c:pt idx="35">
                  <c:v>101人以上（n=5）</c:v>
                </c:pt>
                <c:pt idx="36">
                  <c:v>【 低遅延データ処理技術 】               </c:v>
                </c:pt>
                <c:pt idx="37">
                  <c:v>20人以下（n=1）</c:v>
                </c:pt>
                <c:pt idx="38">
                  <c:v>21人以上100人以下（n=3）</c:v>
                </c:pt>
                <c:pt idx="39">
                  <c:v>101人以上（n=3）</c:v>
                </c:pt>
              </c:strCache>
            </c:strRef>
          </c:cat>
          <c:val>
            <c:numRef>
              <c:f>'Q22C.将来重要な技術（従業員別）'!$T$47:$T$86</c:f>
              <c:numCache>
                <c:formatCode>0.0%</c:formatCode>
                <c:ptCount val="40"/>
                <c:pt idx="0">
                  <c:v>0</c:v>
                </c:pt>
                <c:pt idx="1">
                  <c:v>2.5974025974025976E-2</c:v>
                </c:pt>
                <c:pt idx="2">
                  <c:v>2.6086956521739129E-2</c:v>
                </c:pt>
                <c:pt idx="3">
                  <c:v>2.5210084033613446E-2</c:v>
                </c:pt>
                <c:pt idx="4">
                  <c:v>0</c:v>
                </c:pt>
                <c:pt idx="5">
                  <c:v>6.4935064935064929E-2</c:v>
                </c:pt>
                <c:pt idx="6">
                  <c:v>5.2173913043478258E-2</c:v>
                </c:pt>
                <c:pt idx="7">
                  <c:v>2.5210084033613446E-2</c:v>
                </c:pt>
                <c:pt idx="8">
                  <c:v>0</c:v>
                </c:pt>
                <c:pt idx="9">
                  <c:v>3.896103896103896E-2</c:v>
                </c:pt>
                <c:pt idx="10">
                  <c:v>1.7391304347826087E-2</c:v>
                </c:pt>
                <c:pt idx="11">
                  <c:v>1.680672268907563E-2</c:v>
                </c:pt>
                <c:pt idx="12">
                  <c:v>0</c:v>
                </c:pt>
                <c:pt idx="13">
                  <c:v>0.11688311688311688</c:v>
                </c:pt>
                <c:pt idx="14">
                  <c:v>6.0869565217391307E-2</c:v>
                </c:pt>
                <c:pt idx="15">
                  <c:v>6.7226890756302518E-2</c:v>
                </c:pt>
                <c:pt idx="16">
                  <c:v>0</c:v>
                </c:pt>
                <c:pt idx="17">
                  <c:v>2.5974025974025976E-2</c:v>
                </c:pt>
                <c:pt idx="18">
                  <c:v>8.6956521739130436E-3</c:v>
                </c:pt>
                <c:pt idx="19">
                  <c:v>0</c:v>
                </c:pt>
                <c:pt idx="20">
                  <c:v>0</c:v>
                </c:pt>
                <c:pt idx="21">
                  <c:v>2.5974025974025976E-2</c:v>
                </c:pt>
                <c:pt idx="22">
                  <c:v>4.3478260869565216E-2</c:v>
                </c:pt>
                <c:pt idx="23">
                  <c:v>8.4033613445378148E-3</c:v>
                </c:pt>
                <c:pt idx="24">
                  <c:v>0</c:v>
                </c:pt>
                <c:pt idx="25">
                  <c:v>0</c:v>
                </c:pt>
                <c:pt idx="26">
                  <c:v>2.6086956521739129E-2</c:v>
                </c:pt>
                <c:pt idx="27">
                  <c:v>2.5210084033613446E-2</c:v>
                </c:pt>
                <c:pt idx="28">
                  <c:v>0</c:v>
                </c:pt>
                <c:pt idx="29">
                  <c:v>2.5974025974025976E-2</c:v>
                </c:pt>
                <c:pt idx="30">
                  <c:v>1.7391304347826087E-2</c:v>
                </c:pt>
                <c:pt idx="31">
                  <c:v>2.5210084033613446E-2</c:v>
                </c:pt>
                <c:pt idx="32">
                  <c:v>0</c:v>
                </c:pt>
                <c:pt idx="33">
                  <c:v>0</c:v>
                </c:pt>
                <c:pt idx="34">
                  <c:v>8.6956521739130436E-3</c:v>
                </c:pt>
                <c:pt idx="35">
                  <c:v>1.680672268907563E-2</c:v>
                </c:pt>
                <c:pt idx="36">
                  <c:v>0</c:v>
                </c:pt>
                <c:pt idx="37">
                  <c:v>0</c:v>
                </c:pt>
                <c:pt idx="38">
                  <c:v>8.6956521739130436E-3</c:v>
                </c:pt>
                <c:pt idx="39">
                  <c:v>8.4033613445378148E-3</c:v>
                </c:pt>
              </c:numCache>
            </c:numRef>
          </c:val>
          <c:extLst>
            <c:ext xmlns:c16="http://schemas.microsoft.com/office/drawing/2014/chart" uri="{C3380CC4-5D6E-409C-BE32-E72D297353CC}">
              <c16:uniqueId val="{00000031-8396-4205-A283-301CB7EB9158}"/>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'Q22C.将来重要な技術（従業員別）'!$R$47:$R$86</c:f>
              <c:strCache>
                <c:ptCount val="40"/>
                <c:pt idx="0">
                  <c:v>【 現実融合技術 (VR、AR、MR、SR等） 】    </c:v>
                </c:pt>
                <c:pt idx="1">
                  <c:v>20人以下（n=4）</c:v>
                </c:pt>
                <c:pt idx="2">
                  <c:v>21人以上100人以下（n=14）</c:v>
                </c:pt>
                <c:pt idx="3">
                  <c:v>101人以上（n=14）</c:v>
                </c:pt>
                <c:pt idx="4">
                  <c:v>【 サーバ／ストレージ技術（管理・運用を含む） 】    </c:v>
                </c:pt>
                <c:pt idx="5">
                  <c:v>20人以下（n=15）</c:v>
                </c:pt>
                <c:pt idx="6">
                  <c:v>21人以上100人以下（n=16）</c:v>
                </c:pt>
                <c:pt idx="7">
                  <c:v>101人以上（n=9）</c:v>
                </c:pt>
                <c:pt idx="8">
                  <c:v>【 モデリング技術（制御、システム、ユーザ、データ等） 】</c:v>
                </c:pt>
                <c:pt idx="9">
                  <c:v>20人以下（n=8）</c:v>
                </c:pt>
                <c:pt idx="10">
                  <c:v>21人以上100人以下（n=7）</c:v>
                </c:pt>
                <c:pt idx="11">
                  <c:v>101人以上（n=6）</c:v>
                </c:pt>
                <c:pt idx="12">
                  <c:v>【 セーフティ及びセキュリティ技術 】          </c:v>
                </c:pt>
                <c:pt idx="13">
                  <c:v>20人以下（n=16）</c:v>
                </c:pt>
                <c:pt idx="14">
                  <c:v>21人以上100人以下（n=19）</c:v>
                </c:pt>
                <c:pt idx="15">
                  <c:v>101人以上（n=23）</c:v>
                </c:pt>
                <c:pt idx="16">
                  <c:v>【 アクチュエータ技術 】                </c:v>
                </c:pt>
                <c:pt idx="17">
                  <c:v>20人以下（n=4）</c:v>
                </c:pt>
                <c:pt idx="18">
                  <c:v>21人以上100人以下（n=11）</c:v>
                </c:pt>
                <c:pt idx="19">
                  <c:v>101人以上（n=2）</c:v>
                </c:pt>
                <c:pt idx="20">
                  <c:v>【 ヒューマンインタフェース技術 】           </c:v>
                </c:pt>
                <c:pt idx="21">
                  <c:v>20人以下（n=8）</c:v>
                </c:pt>
                <c:pt idx="22">
                  <c:v>21人以上100人以下（n=10）</c:v>
                </c:pt>
                <c:pt idx="23">
                  <c:v>101人以上（n=4）</c:v>
                </c:pt>
                <c:pt idx="24">
                  <c:v>【 ブロックチェーン技術 】               </c:v>
                </c:pt>
                <c:pt idx="25">
                  <c:v>20人以下（n=2）</c:v>
                </c:pt>
                <c:pt idx="26">
                  <c:v>21人以上100人以下（n=8）</c:v>
                </c:pt>
                <c:pt idx="27">
                  <c:v>101人以上（n=9）</c:v>
                </c:pt>
                <c:pt idx="28">
                  <c:v>【 アジャイル開発技術 】                </c:v>
                </c:pt>
                <c:pt idx="29">
                  <c:v>20人以下（n=3）</c:v>
                </c:pt>
                <c:pt idx="30">
                  <c:v>21人以上100人以下（n=7）</c:v>
                </c:pt>
                <c:pt idx="31">
                  <c:v>101人以上（n=13）</c:v>
                </c:pt>
                <c:pt idx="32">
                  <c:v>【 エッジコンピューティング／フォグコンピューティング 】</c:v>
                </c:pt>
                <c:pt idx="33">
                  <c:v>20人以下（n=3）</c:v>
                </c:pt>
                <c:pt idx="34">
                  <c:v>21人以上100人以下（n=3）</c:v>
                </c:pt>
                <c:pt idx="35">
                  <c:v>101人以上（n=5）</c:v>
                </c:pt>
                <c:pt idx="36">
                  <c:v>【 低遅延データ処理技術 】               </c:v>
                </c:pt>
                <c:pt idx="37">
                  <c:v>20人以下（n=1）</c:v>
                </c:pt>
                <c:pt idx="38">
                  <c:v>21人以上100人以下（n=3）</c:v>
                </c:pt>
                <c:pt idx="39">
                  <c:v>101人以上（n=3）</c:v>
                </c:pt>
              </c:strCache>
            </c:strRef>
          </c:cat>
          <c:val>
            <c:numRef>
              <c:f>'Q22C.将来重要な技術（従業員別）'!$U$47:$U$86</c:f>
              <c:numCache>
                <c:formatCode>0.0%</c:formatCode>
                <c:ptCount val="40"/>
                <c:pt idx="0">
                  <c:v>0</c:v>
                </c:pt>
                <c:pt idx="1">
                  <c:v>0</c:v>
                </c:pt>
                <c:pt idx="2">
                  <c:v>6.0869565217391307E-2</c:v>
                </c:pt>
                <c:pt idx="3">
                  <c:v>5.0420168067226892E-2</c:v>
                </c:pt>
                <c:pt idx="4">
                  <c:v>0</c:v>
                </c:pt>
                <c:pt idx="5">
                  <c:v>6.4935064935064929E-2</c:v>
                </c:pt>
                <c:pt idx="6">
                  <c:v>5.2173913043478258E-2</c:v>
                </c:pt>
                <c:pt idx="7">
                  <c:v>4.2016806722689079E-2</c:v>
                </c:pt>
                <c:pt idx="8">
                  <c:v>0</c:v>
                </c:pt>
                <c:pt idx="9">
                  <c:v>3.896103896103896E-2</c:v>
                </c:pt>
                <c:pt idx="10">
                  <c:v>0</c:v>
                </c:pt>
                <c:pt idx="11">
                  <c:v>1.680672268907563E-2</c:v>
                </c:pt>
                <c:pt idx="12">
                  <c:v>0</c:v>
                </c:pt>
                <c:pt idx="13">
                  <c:v>7.792207792207792E-2</c:v>
                </c:pt>
                <c:pt idx="14">
                  <c:v>6.9565217391304349E-2</c:v>
                </c:pt>
                <c:pt idx="15">
                  <c:v>0.10084033613445378</c:v>
                </c:pt>
                <c:pt idx="16">
                  <c:v>0</c:v>
                </c:pt>
                <c:pt idx="17">
                  <c:v>1.2987012987012988E-2</c:v>
                </c:pt>
                <c:pt idx="18">
                  <c:v>3.4782608695652174E-2</c:v>
                </c:pt>
                <c:pt idx="19">
                  <c:v>1.680672268907563E-2</c:v>
                </c:pt>
                <c:pt idx="20">
                  <c:v>0</c:v>
                </c:pt>
                <c:pt idx="21">
                  <c:v>5.1948051948051951E-2</c:v>
                </c:pt>
                <c:pt idx="22">
                  <c:v>2.6086956521739129E-2</c:v>
                </c:pt>
                <c:pt idx="23">
                  <c:v>8.4033613445378148E-3</c:v>
                </c:pt>
                <c:pt idx="24">
                  <c:v>0</c:v>
                </c:pt>
                <c:pt idx="25">
                  <c:v>2.5974025974025976E-2</c:v>
                </c:pt>
                <c:pt idx="26">
                  <c:v>2.6086956521739129E-2</c:v>
                </c:pt>
                <c:pt idx="27">
                  <c:v>4.2016806722689079E-2</c:v>
                </c:pt>
                <c:pt idx="28">
                  <c:v>0</c:v>
                </c:pt>
                <c:pt idx="29">
                  <c:v>1.2987012987012988E-2</c:v>
                </c:pt>
                <c:pt idx="30">
                  <c:v>4.3478260869565216E-2</c:v>
                </c:pt>
                <c:pt idx="31">
                  <c:v>6.7226890756302518E-2</c:v>
                </c:pt>
                <c:pt idx="32">
                  <c:v>0</c:v>
                </c:pt>
                <c:pt idx="33">
                  <c:v>3.896103896103896E-2</c:v>
                </c:pt>
                <c:pt idx="34">
                  <c:v>1.7391304347826087E-2</c:v>
                </c:pt>
                <c:pt idx="35">
                  <c:v>8.4033613445378148E-3</c:v>
                </c:pt>
                <c:pt idx="36">
                  <c:v>0</c:v>
                </c:pt>
                <c:pt idx="37">
                  <c:v>1.2987012987012988E-2</c:v>
                </c:pt>
                <c:pt idx="38">
                  <c:v>8.6956521739130436E-3</c:v>
                </c:pt>
                <c:pt idx="39">
                  <c:v>1.680672268907563E-2</c:v>
                </c:pt>
              </c:numCache>
            </c:numRef>
          </c:val>
          <c:extLst>
            <c:ext xmlns:c16="http://schemas.microsoft.com/office/drawing/2014/chart" uri="{C3380CC4-5D6E-409C-BE32-E72D297353CC}">
              <c16:uniqueId val="{00000047-8396-4205-A283-301CB7EB915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20人以下（n=90）</c:v>
                </c:pt>
                <c:pt idx="2">
                  <c:v>21人以上100人以下（n=56）</c:v>
                </c:pt>
                <c:pt idx="3">
                  <c:v>101人以上（n=48）</c:v>
                </c:pt>
                <c:pt idx="4">
                  <c:v>【 IoTシステム構築技術 】              </c:v>
                </c:pt>
                <c:pt idx="5">
                  <c:v>20人以下（n=44）</c:v>
                </c:pt>
                <c:pt idx="6">
                  <c:v>21人以上100人以下（n=39）</c:v>
                </c:pt>
                <c:pt idx="7">
                  <c:v>101人以上（n=25）</c:v>
                </c:pt>
                <c:pt idx="8">
                  <c:v>【 ビッグデータの収集・分析・解析技術 】        </c:v>
                </c:pt>
                <c:pt idx="9">
                  <c:v>20人以下（n=46）</c:v>
                </c:pt>
                <c:pt idx="10">
                  <c:v>21人以上100人以下（n=32）</c:v>
                </c:pt>
                <c:pt idx="11">
                  <c:v>101人以上（n=29）</c:v>
                </c:pt>
                <c:pt idx="12">
                  <c:v>【 無線通信・ネットワーク技術 】            </c:v>
                </c:pt>
                <c:pt idx="13">
                  <c:v>20人以下（n=36）</c:v>
                </c:pt>
                <c:pt idx="14">
                  <c:v>21人以上100人以下（n=29）</c:v>
                </c:pt>
                <c:pt idx="15">
                  <c:v>101人以上（n=14）</c:v>
                </c:pt>
                <c:pt idx="16">
                  <c:v>【 画像・音声認識技術／合成技術 】           </c:v>
                </c:pt>
                <c:pt idx="17">
                  <c:v>20人以下（n=39）</c:v>
                </c:pt>
                <c:pt idx="18">
                  <c:v>21人以上100人以下（n=19）</c:v>
                </c:pt>
                <c:pt idx="19">
                  <c:v>101人以上（n=5）</c:v>
                </c:pt>
                <c:pt idx="20">
                  <c:v>【 システムズエンジニアリング技術 】          </c:v>
                </c:pt>
                <c:pt idx="21">
                  <c:v>20人以下（n=34）</c:v>
                </c:pt>
                <c:pt idx="22">
                  <c:v>21人以上100人以下（n=31）</c:v>
                </c:pt>
                <c:pt idx="23">
                  <c:v>101人以上（n=12）</c:v>
                </c:pt>
                <c:pt idx="24">
                  <c:v>【 センサ技術 】                    </c:v>
                </c:pt>
                <c:pt idx="25">
                  <c:v>20人以下（n=27）</c:v>
                </c:pt>
                <c:pt idx="26">
                  <c:v>21人以上100人以下（n=26）</c:v>
                </c:pt>
                <c:pt idx="27">
                  <c:v>101人以上（n=9）</c:v>
                </c:pt>
                <c:pt idx="28">
                  <c:v>【 デバイス技術 】                   </c:v>
                </c:pt>
                <c:pt idx="29">
                  <c:v>20人以下（n=14）</c:v>
                </c:pt>
                <c:pt idx="30">
                  <c:v>21人以上100人以下（n=18）</c:v>
                </c:pt>
                <c:pt idx="31">
                  <c:v>101人以上（n=5）</c:v>
                </c:pt>
                <c:pt idx="32">
                  <c:v>【 リアルタイム制御技術（ロボット技術） 】       </c:v>
                </c:pt>
                <c:pt idx="33">
                  <c:v>20人以下（n=26）</c:v>
                </c:pt>
                <c:pt idx="34">
                  <c:v>21人以上100人以下（n=24）</c:v>
                </c:pt>
                <c:pt idx="35">
                  <c:v>101人以上（n=14）</c:v>
                </c:pt>
                <c:pt idx="36">
                  <c:v>【 モデリング技術（制御、システム、ユーザ、データ等） 】</c:v>
                </c:pt>
                <c:pt idx="37">
                  <c:v>20人以下（n=18）</c:v>
                </c:pt>
                <c:pt idx="38">
                  <c:v>21人以上100人以下（n=20）</c:v>
                </c:pt>
                <c:pt idx="39">
                  <c:v>101人以上（n=10）</c:v>
                </c:pt>
              </c:strCache>
            </c:strRef>
          </c:cat>
          <c:val>
            <c:numRef>
              <c:f>'Q22C.将来重要な技術（従業員別）'!$S$7:$S$46</c:f>
              <c:numCache>
                <c:formatCode>0.0%</c:formatCode>
                <c:ptCount val="40"/>
                <c:pt idx="0" formatCode="General">
                  <c:v>0</c:v>
                </c:pt>
                <c:pt idx="1">
                  <c:v>0.2388888888888889</c:v>
                </c:pt>
                <c:pt idx="2">
                  <c:v>0.19858156028368795</c:v>
                </c:pt>
                <c:pt idx="3">
                  <c:v>0.28235294117647058</c:v>
                </c:pt>
                <c:pt idx="4" formatCode="General">
                  <c:v>0</c:v>
                </c:pt>
                <c:pt idx="5">
                  <c:v>8.3333333333333329E-2</c:v>
                </c:pt>
                <c:pt idx="6">
                  <c:v>0.10638297872340426</c:v>
                </c:pt>
                <c:pt idx="7">
                  <c:v>9.4117647058823528E-2</c:v>
                </c:pt>
                <c:pt idx="8" formatCode="General">
                  <c:v>0</c:v>
                </c:pt>
                <c:pt idx="9">
                  <c:v>0.05</c:v>
                </c:pt>
                <c:pt idx="10">
                  <c:v>7.8014184397163122E-2</c:v>
                </c:pt>
                <c:pt idx="11">
                  <c:v>0.11764705882352941</c:v>
                </c:pt>
                <c:pt idx="12" formatCode="General">
                  <c:v>0</c:v>
                </c:pt>
                <c:pt idx="13">
                  <c:v>6.6666666666666666E-2</c:v>
                </c:pt>
                <c:pt idx="14">
                  <c:v>8.5106382978723402E-2</c:v>
                </c:pt>
                <c:pt idx="15">
                  <c:v>7.0588235294117646E-2</c:v>
                </c:pt>
                <c:pt idx="16" formatCode="General">
                  <c:v>0</c:v>
                </c:pt>
                <c:pt idx="17">
                  <c:v>0.10555555555555556</c:v>
                </c:pt>
                <c:pt idx="18">
                  <c:v>6.3829787234042548E-2</c:v>
                </c:pt>
                <c:pt idx="19">
                  <c:v>2.3529411764705882E-2</c:v>
                </c:pt>
                <c:pt idx="20" formatCode="General">
                  <c:v>0</c:v>
                </c:pt>
                <c:pt idx="21">
                  <c:v>7.7777777777777779E-2</c:v>
                </c:pt>
                <c:pt idx="22">
                  <c:v>6.3829787234042548E-2</c:v>
                </c:pt>
                <c:pt idx="23">
                  <c:v>5.8823529411764705E-2</c:v>
                </c:pt>
                <c:pt idx="24" formatCode="General">
                  <c:v>0</c:v>
                </c:pt>
                <c:pt idx="25">
                  <c:v>6.6666666666666666E-2</c:v>
                </c:pt>
                <c:pt idx="26">
                  <c:v>4.9645390070921988E-2</c:v>
                </c:pt>
                <c:pt idx="27">
                  <c:v>4.7058823529411764E-2</c:v>
                </c:pt>
                <c:pt idx="28" formatCode="General">
                  <c:v>0</c:v>
                </c:pt>
                <c:pt idx="29">
                  <c:v>3.3333333333333333E-2</c:v>
                </c:pt>
                <c:pt idx="30">
                  <c:v>7.8014184397163122E-2</c:v>
                </c:pt>
                <c:pt idx="31">
                  <c:v>3.5294117647058823E-2</c:v>
                </c:pt>
                <c:pt idx="32" formatCode="General">
                  <c:v>0</c:v>
                </c:pt>
                <c:pt idx="33">
                  <c:v>3.3333333333333333E-2</c:v>
                </c:pt>
                <c:pt idx="34">
                  <c:v>7.0921985815602842E-2</c:v>
                </c:pt>
                <c:pt idx="35">
                  <c:v>3.5294117647058823E-2</c:v>
                </c:pt>
                <c:pt idx="36" formatCode="General">
                  <c:v>0</c:v>
                </c:pt>
                <c:pt idx="37">
                  <c:v>2.7777777777777776E-2</c:v>
                </c:pt>
                <c:pt idx="38">
                  <c:v>6.3829787234042548E-2</c:v>
                </c:pt>
                <c:pt idx="39">
                  <c:v>3.5294117647058823E-2</c:v>
                </c:pt>
              </c:numCache>
            </c:numRef>
          </c:val>
          <c:extLst>
            <c:ext xmlns:c16="http://schemas.microsoft.com/office/drawing/2014/chart" uri="{C3380CC4-5D6E-409C-BE32-E72D297353CC}">
              <c16:uniqueId val="{00000015-6060-4ECB-A5A2-8E928D95898F}"/>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20人以下（n=90）</c:v>
                </c:pt>
                <c:pt idx="2">
                  <c:v>21人以上100人以下（n=56）</c:v>
                </c:pt>
                <c:pt idx="3">
                  <c:v>101人以上（n=48）</c:v>
                </c:pt>
                <c:pt idx="4">
                  <c:v>【 IoTシステム構築技術 】              </c:v>
                </c:pt>
                <c:pt idx="5">
                  <c:v>20人以下（n=44）</c:v>
                </c:pt>
                <c:pt idx="6">
                  <c:v>21人以上100人以下（n=39）</c:v>
                </c:pt>
                <c:pt idx="7">
                  <c:v>101人以上（n=25）</c:v>
                </c:pt>
                <c:pt idx="8">
                  <c:v>【 ビッグデータの収集・分析・解析技術 】        </c:v>
                </c:pt>
                <c:pt idx="9">
                  <c:v>20人以下（n=46）</c:v>
                </c:pt>
                <c:pt idx="10">
                  <c:v>21人以上100人以下（n=32）</c:v>
                </c:pt>
                <c:pt idx="11">
                  <c:v>101人以上（n=29）</c:v>
                </c:pt>
                <c:pt idx="12">
                  <c:v>【 無線通信・ネットワーク技術 】            </c:v>
                </c:pt>
                <c:pt idx="13">
                  <c:v>20人以下（n=36）</c:v>
                </c:pt>
                <c:pt idx="14">
                  <c:v>21人以上100人以下（n=29）</c:v>
                </c:pt>
                <c:pt idx="15">
                  <c:v>101人以上（n=14）</c:v>
                </c:pt>
                <c:pt idx="16">
                  <c:v>【 画像・音声認識技術／合成技術 】           </c:v>
                </c:pt>
                <c:pt idx="17">
                  <c:v>20人以下（n=39）</c:v>
                </c:pt>
                <c:pt idx="18">
                  <c:v>21人以上100人以下（n=19）</c:v>
                </c:pt>
                <c:pt idx="19">
                  <c:v>101人以上（n=5）</c:v>
                </c:pt>
                <c:pt idx="20">
                  <c:v>【 システムズエンジニアリング技術 】          </c:v>
                </c:pt>
                <c:pt idx="21">
                  <c:v>20人以下（n=34）</c:v>
                </c:pt>
                <c:pt idx="22">
                  <c:v>21人以上100人以下（n=31）</c:v>
                </c:pt>
                <c:pt idx="23">
                  <c:v>101人以上（n=12）</c:v>
                </c:pt>
                <c:pt idx="24">
                  <c:v>【 センサ技術 】                    </c:v>
                </c:pt>
                <c:pt idx="25">
                  <c:v>20人以下（n=27）</c:v>
                </c:pt>
                <c:pt idx="26">
                  <c:v>21人以上100人以下（n=26）</c:v>
                </c:pt>
                <c:pt idx="27">
                  <c:v>101人以上（n=9）</c:v>
                </c:pt>
                <c:pt idx="28">
                  <c:v>【 デバイス技術 】                   </c:v>
                </c:pt>
                <c:pt idx="29">
                  <c:v>20人以下（n=14）</c:v>
                </c:pt>
                <c:pt idx="30">
                  <c:v>21人以上100人以下（n=18）</c:v>
                </c:pt>
                <c:pt idx="31">
                  <c:v>101人以上（n=5）</c:v>
                </c:pt>
                <c:pt idx="32">
                  <c:v>【 リアルタイム制御技術（ロボット技術） 】       </c:v>
                </c:pt>
                <c:pt idx="33">
                  <c:v>20人以下（n=26）</c:v>
                </c:pt>
                <c:pt idx="34">
                  <c:v>21人以上100人以下（n=24）</c:v>
                </c:pt>
                <c:pt idx="35">
                  <c:v>101人以上（n=14）</c:v>
                </c:pt>
                <c:pt idx="36">
                  <c:v>【 モデリング技術（制御、システム、ユーザ、データ等） 】</c:v>
                </c:pt>
                <c:pt idx="37">
                  <c:v>20人以下（n=18）</c:v>
                </c:pt>
                <c:pt idx="38">
                  <c:v>21人以上100人以下（n=20）</c:v>
                </c:pt>
                <c:pt idx="39">
                  <c:v>101人以上（n=10）</c:v>
                </c:pt>
              </c:strCache>
            </c:strRef>
          </c:cat>
          <c:val>
            <c:numRef>
              <c:f>'Q22C.将来重要な技術（従業員別）'!$T$7:$T$46</c:f>
              <c:numCache>
                <c:formatCode>0.0%</c:formatCode>
                <c:ptCount val="40"/>
                <c:pt idx="0" formatCode="General">
                  <c:v>0</c:v>
                </c:pt>
                <c:pt idx="1">
                  <c:v>0.17777777777777778</c:v>
                </c:pt>
                <c:pt idx="2">
                  <c:v>0.11347517730496454</c:v>
                </c:pt>
                <c:pt idx="3">
                  <c:v>0.18823529411764706</c:v>
                </c:pt>
                <c:pt idx="4" formatCode="General">
                  <c:v>0</c:v>
                </c:pt>
                <c:pt idx="5">
                  <c:v>9.4444444444444442E-2</c:v>
                </c:pt>
                <c:pt idx="6">
                  <c:v>0.11347517730496454</c:v>
                </c:pt>
                <c:pt idx="7">
                  <c:v>0.12941176470588237</c:v>
                </c:pt>
                <c:pt idx="8" formatCode="General">
                  <c:v>0</c:v>
                </c:pt>
                <c:pt idx="9">
                  <c:v>0.12222222222222222</c:v>
                </c:pt>
                <c:pt idx="10">
                  <c:v>8.5106382978723402E-2</c:v>
                </c:pt>
                <c:pt idx="11">
                  <c:v>0.12941176470588237</c:v>
                </c:pt>
                <c:pt idx="12" formatCode="General">
                  <c:v>0</c:v>
                </c:pt>
                <c:pt idx="13">
                  <c:v>6.6666666666666666E-2</c:v>
                </c:pt>
                <c:pt idx="14">
                  <c:v>6.3829787234042548E-2</c:v>
                </c:pt>
                <c:pt idx="15">
                  <c:v>4.7058823529411764E-2</c:v>
                </c:pt>
                <c:pt idx="16" formatCode="General">
                  <c:v>0</c:v>
                </c:pt>
                <c:pt idx="17">
                  <c:v>6.1111111111111109E-2</c:v>
                </c:pt>
                <c:pt idx="18">
                  <c:v>2.1276595744680851E-2</c:v>
                </c:pt>
                <c:pt idx="19">
                  <c:v>2.3529411764705882E-2</c:v>
                </c:pt>
                <c:pt idx="20" formatCode="General">
                  <c:v>0</c:v>
                </c:pt>
                <c:pt idx="21">
                  <c:v>2.7777777777777776E-2</c:v>
                </c:pt>
                <c:pt idx="22">
                  <c:v>8.5106382978723402E-2</c:v>
                </c:pt>
                <c:pt idx="23">
                  <c:v>3.5294117647058823E-2</c:v>
                </c:pt>
                <c:pt idx="24" formatCode="General">
                  <c:v>0</c:v>
                </c:pt>
                <c:pt idx="25">
                  <c:v>3.3333333333333333E-2</c:v>
                </c:pt>
                <c:pt idx="26">
                  <c:v>8.5106382978723402E-2</c:v>
                </c:pt>
                <c:pt idx="27">
                  <c:v>4.7058823529411764E-2</c:v>
                </c:pt>
                <c:pt idx="28" formatCode="General">
                  <c:v>0</c:v>
                </c:pt>
                <c:pt idx="29">
                  <c:v>1.1111111111111112E-2</c:v>
                </c:pt>
                <c:pt idx="30">
                  <c:v>1.4184397163120567E-2</c:v>
                </c:pt>
                <c:pt idx="31">
                  <c:v>0</c:v>
                </c:pt>
                <c:pt idx="32" formatCode="General">
                  <c:v>0</c:v>
                </c:pt>
                <c:pt idx="33">
                  <c:v>3.888888888888889E-2</c:v>
                </c:pt>
                <c:pt idx="34">
                  <c:v>4.9645390070921988E-2</c:v>
                </c:pt>
                <c:pt idx="35">
                  <c:v>2.3529411764705882E-2</c:v>
                </c:pt>
                <c:pt idx="36" formatCode="General">
                  <c:v>0</c:v>
                </c:pt>
                <c:pt idx="37">
                  <c:v>4.4444444444444446E-2</c:v>
                </c:pt>
                <c:pt idx="38">
                  <c:v>6.3829787234042548E-2</c:v>
                </c:pt>
                <c:pt idx="39">
                  <c:v>5.8823529411764705E-2</c:v>
                </c:pt>
              </c:numCache>
            </c:numRef>
          </c:val>
          <c:extLst>
            <c:ext xmlns:c16="http://schemas.microsoft.com/office/drawing/2014/chart" uri="{C3380CC4-5D6E-409C-BE32-E72D297353CC}">
              <c16:uniqueId val="{00000031-6060-4ECB-A5A2-8E928D95898F}"/>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20人以下（n=90）</c:v>
                </c:pt>
                <c:pt idx="2">
                  <c:v>21人以上100人以下（n=56）</c:v>
                </c:pt>
                <c:pt idx="3">
                  <c:v>101人以上（n=48）</c:v>
                </c:pt>
                <c:pt idx="4">
                  <c:v>【 IoTシステム構築技術 】              </c:v>
                </c:pt>
                <c:pt idx="5">
                  <c:v>20人以下（n=44）</c:v>
                </c:pt>
                <c:pt idx="6">
                  <c:v>21人以上100人以下（n=39）</c:v>
                </c:pt>
                <c:pt idx="7">
                  <c:v>101人以上（n=25）</c:v>
                </c:pt>
                <c:pt idx="8">
                  <c:v>【 ビッグデータの収集・分析・解析技術 】        </c:v>
                </c:pt>
                <c:pt idx="9">
                  <c:v>20人以下（n=46）</c:v>
                </c:pt>
                <c:pt idx="10">
                  <c:v>21人以上100人以下（n=32）</c:v>
                </c:pt>
                <c:pt idx="11">
                  <c:v>101人以上（n=29）</c:v>
                </c:pt>
                <c:pt idx="12">
                  <c:v>【 無線通信・ネットワーク技術 】            </c:v>
                </c:pt>
                <c:pt idx="13">
                  <c:v>20人以下（n=36）</c:v>
                </c:pt>
                <c:pt idx="14">
                  <c:v>21人以上100人以下（n=29）</c:v>
                </c:pt>
                <c:pt idx="15">
                  <c:v>101人以上（n=14）</c:v>
                </c:pt>
                <c:pt idx="16">
                  <c:v>【 画像・音声認識技術／合成技術 】           </c:v>
                </c:pt>
                <c:pt idx="17">
                  <c:v>20人以下（n=39）</c:v>
                </c:pt>
                <c:pt idx="18">
                  <c:v>21人以上100人以下（n=19）</c:v>
                </c:pt>
                <c:pt idx="19">
                  <c:v>101人以上（n=5）</c:v>
                </c:pt>
                <c:pt idx="20">
                  <c:v>【 システムズエンジニアリング技術 】          </c:v>
                </c:pt>
                <c:pt idx="21">
                  <c:v>20人以下（n=34）</c:v>
                </c:pt>
                <c:pt idx="22">
                  <c:v>21人以上100人以下（n=31）</c:v>
                </c:pt>
                <c:pt idx="23">
                  <c:v>101人以上（n=12）</c:v>
                </c:pt>
                <c:pt idx="24">
                  <c:v>【 センサ技術 】                    </c:v>
                </c:pt>
                <c:pt idx="25">
                  <c:v>20人以下（n=27）</c:v>
                </c:pt>
                <c:pt idx="26">
                  <c:v>21人以上100人以下（n=26）</c:v>
                </c:pt>
                <c:pt idx="27">
                  <c:v>101人以上（n=9）</c:v>
                </c:pt>
                <c:pt idx="28">
                  <c:v>【 デバイス技術 】                   </c:v>
                </c:pt>
                <c:pt idx="29">
                  <c:v>20人以下（n=14）</c:v>
                </c:pt>
                <c:pt idx="30">
                  <c:v>21人以上100人以下（n=18）</c:v>
                </c:pt>
                <c:pt idx="31">
                  <c:v>101人以上（n=5）</c:v>
                </c:pt>
                <c:pt idx="32">
                  <c:v>【 リアルタイム制御技術（ロボット技術） 】       </c:v>
                </c:pt>
                <c:pt idx="33">
                  <c:v>20人以下（n=26）</c:v>
                </c:pt>
                <c:pt idx="34">
                  <c:v>21人以上100人以下（n=24）</c:v>
                </c:pt>
                <c:pt idx="35">
                  <c:v>101人以上（n=14）</c:v>
                </c:pt>
                <c:pt idx="36">
                  <c:v>【 モデリング技術（制御、システム、ユーザ、データ等） 】</c:v>
                </c:pt>
                <c:pt idx="37">
                  <c:v>20人以下（n=18）</c:v>
                </c:pt>
                <c:pt idx="38">
                  <c:v>21人以上100人以下（n=20）</c:v>
                </c:pt>
                <c:pt idx="39">
                  <c:v>101人以上（n=10）</c:v>
                </c:pt>
              </c:strCache>
            </c:strRef>
          </c:cat>
          <c:val>
            <c:numRef>
              <c:f>'Q22C.将来重要な技術（従業員別）'!$U$7:$U$46</c:f>
              <c:numCache>
                <c:formatCode>0.0%</c:formatCode>
                <c:ptCount val="40"/>
                <c:pt idx="0" formatCode="General">
                  <c:v>0</c:v>
                </c:pt>
                <c:pt idx="1">
                  <c:v>8.3333333333333329E-2</c:v>
                </c:pt>
                <c:pt idx="2">
                  <c:v>8.5106382978723402E-2</c:v>
                </c:pt>
                <c:pt idx="3">
                  <c:v>9.4117647058823528E-2</c:v>
                </c:pt>
                <c:pt idx="4" formatCode="General">
                  <c:v>0</c:v>
                </c:pt>
                <c:pt idx="5">
                  <c:v>6.6666666666666666E-2</c:v>
                </c:pt>
                <c:pt idx="6">
                  <c:v>5.6737588652482268E-2</c:v>
                </c:pt>
                <c:pt idx="7">
                  <c:v>7.0588235294117646E-2</c:v>
                </c:pt>
                <c:pt idx="8" formatCode="General">
                  <c:v>0</c:v>
                </c:pt>
                <c:pt idx="9">
                  <c:v>8.3333333333333329E-2</c:v>
                </c:pt>
                <c:pt idx="10">
                  <c:v>6.3829787234042548E-2</c:v>
                </c:pt>
                <c:pt idx="11">
                  <c:v>9.4117647058823528E-2</c:v>
                </c:pt>
                <c:pt idx="12" formatCode="General">
                  <c:v>0</c:v>
                </c:pt>
                <c:pt idx="13">
                  <c:v>6.6666666666666666E-2</c:v>
                </c:pt>
                <c:pt idx="14">
                  <c:v>5.6737588652482268E-2</c:v>
                </c:pt>
                <c:pt idx="15">
                  <c:v>4.7058823529411764E-2</c:v>
                </c:pt>
                <c:pt idx="16" formatCode="General">
                  <c:v>0</c:v>
                </c:pt>
                <c:pt idx="17">
                  <c:v>0.05</c:v>
                </c:pt>
                <c:pt idx="18">
                  <c:v>4.9645390070921988E-2</c:v>
                </c:pt>
                <c:pt idx="19">
                  <c:v>1.1764705882352941E-2</c:v>
                </c:pt>
                <c:pt idx="20" formatCode="General">
                  <c:v>0</c:v>
                </c:pt>
                <c:pt idx="21">
                  <c:v>8.3333333333333329E-2</c:v>
                </c:pt>
                <c:pt idx="22">
                  <c:v>7.0921985815602842E-2</c:v>
                </c:pt>
                <c:pt idx="23">
                  <c:v>4.7058823529411764E-2</c:v>
                </c:pt>
                <c:pt idx="24" formatCode="General">
                  <c:v>0</c:v>
                </c:pt>
                <c:pt idx="25">
                  <c:v>0.05</c:v>
                </c:pt>
                <c:pt idx="26">
                  <c:v>4.9645390070921988E-2</c:v>
                </c:pt>
                <c:pt idx="27">
                  <c:v>1.1764705882352941E-2</c:v>
                </c:pt>
                <c:pt idx="28" formatCode="General">
                  <c:v>0</c:v>
                </c:pt>
                <c:pt idx="29">
                  <c:v>3.3333333333333333E-2</c:v>
                </c:pt>
                <c:pt idx="30">
                  <c:v>3.5460992907801421E-2</c:v>
                </c:pt>
                <c:pt idx="31">
                  <c:v>2.3529411764705882E-2</c:v>
                </c:pt>
                <c:pt idx="32" formatCode="General">
                  <c:v>0</c:v>
                </c:pt>
                <c:pt idx="33">
                  <c:v>7.2222222222222215E-2</c:v>
                </c:pt>
                <c:pt idx="34">
                  <c:v>4.9645390070921988E-2</c:v>
                </c:pt>
                <c:pt idx="35">
                  <c:v>0.10588235294117647</c:v>
                </c:pt>
                <c:pt idx="36" formatCode="General">
                  <c:v>0</c:v>
                </c:pt>
                <c:pt idx="37">
                  <c:v>2.7777777777777776E-2</c:v>
                </c:pt>
                <c:pt idx="38">
                  <c:v>1.4184397163120567E-2</c:v>
                </c:pt>
                <c:pt idx="39">
                  <c:v>2.3529411764705882E-2</c:v>
                </c:pt>
              </c:numCache>
            </c:numRef>
          </c:val>
          <c:extLst>
            <c:ext xmlns:c16="http://schemas.microsoft.com/office/drawing/2014/chart" uri="{C3380CC4-5D6E-409C-BE32-E72D297353CC}">
              <c16:uniqueId val="{00000046-6060-4ECB-A5A2-8E928D95898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'[10]Q4.主な事業のカテゴリと適応分野（従業員数別）'!$C$29</c:f>
          <c:strCache>
            <c:ptCount val="1"/>
            <c:pt idx="0">
              <c:v>特定の分野に特化していない事業</c:v>
            </c:pt>
          </c:strCache>
        </c:strRef>
      </c:tx>
      <c:layout>
        <c:manualLayout>
          <c:xMode val="edge"/>
          <c:yMode val="edge"/>
          <c:x val="0.14051925925925926"/>
          <c:y val="1.102430555555555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444444444443"/>
          <c:y val="0.39999305555555553"/>
          <c:w val="0.50221111111111116"/>
          <c:h val="0.55360677083333332"/>
        </c:manualLayout>
      </c:layout>
      <c:barChart>
        <c:barDir val="bar"/>
        <c:grouping val="stacked"/>
        <c:varyColors val="0"/>
        <c:ser>
          <c:idx val="1"/>
          <c:order val="0"/>
          <c:tx>
            <c:strRef>
              <c:f>'[10]Q4.主な事業のカテゴリと適応分野（従業員数別）'!$M$6</c:f>
              <c:strCache>
                <c:ptCount val="1"/>
                <c:pt idx="0">
                  <c:v>20人以下 (N=96)</c:v>
                </c:pt>
              </c:strCache>
            </c:strRef>
          </c:tx>
          <c:spPr>
            <a:solidFill>
              <a:srgbClr val="99CCFF"/>
            </a:solidFill>
            <a:ln>
              <a:solidFill>
                <a:sysClr val="windowText" lastClr="000000"/>
              </a:solidFill>
            </a:ln>
            <a:effectLst/>
          </c:spPr>
          <c:invertIfNegative val="0"/>
          <c:cat>
            <c:strRef>
              <c:f>'[10]Q4.主な事業のカテゴリと適応分野（従業員数別）'!$L$30:$L$33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'[10]Q4.主な事業のカテゴリと適応分野（従業員数別）'!$M$30:$M$33</c:f>
              <c:numCache>
                <c:formatCode>General</c:formatCode>
                <c:ptCount val="4"/>
                <c:pt idx="0">
                  <c:v>5.6300268096514748E-2</c:v>
                </c:pt>
                <c:pt idx="1">
                  <c:v>2.4128686327077747E-2</c:v>
                </c:pt>
                <c:pt idx="2">
                  <c:v>8.0428954423592495E-3</c:v>
                </c:pt>
                <c:pt idx="3">
                  <c:v>4.0214477211796246E-2</c:v>
                </c:pt>
              </c:numCache>
            </c:numRef>
          </c:val>
          <c:extLst>
            <c:ext xmlns:c16="http://schemas.microsoft.com/office/drawing/2014/chart" uri="{C3380CC4-5D6E-409C-BE32-E72D297353CC}">
              <c16:uniqueId val="{00000000-B7E6-4903-8ADD-2E3759F7B6AB}"/>
            </c:ext>
          </c:extLst>
        </c:ser>
        <c:ser>
          <c:idx val="0"/>
          <c:order val="1"/>
          <c:tx>
            <c:strRef>
              <c:f>'[10]Q4.主な事業のカテゴリと適応分野（従業員数別）'!$N$6</c:f>
              <c:strCache>
                <c:ptCount val="1"/>
                <c:pt idx="0">
                  <c:v>21人以上100人以下 (N=136)</c:v>
                </c:pt>
              </c:strCache>
            </c:strRef>
          </c:tx>
          <c:spPr>
            <a:solidFill>
              <a:schemeClr val="accent6">
                <a:lumMod val="60000"/>
                <a:lumOff val="40000"/>
              </a:schemeClr>
            </a:solidFill>
            <a:ln>
              <a:solidFill>
                <a:sysClr val="windowText" lastClr="000000"/>
              </a:solidFill>
            </a:ln>
            <a:effectLst/>
          </c:spPr>
          <c:invertIfNegative val="0"/>
          <c:cat>
            <c:strRef>
              <c:f>'[10]Q4.主な事業のカテゴリと適応分野（従業員数別）'!$L$30:$L$33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'[10]Q4.主な事業のカテゴリと適応分野（従業員数別）'!$N$30:$N$33</c:f>
              <c:numCache>
                <c:formatCode>General</c:formatCode>
                <c:ptCount val="4"/>
                <c:pt idx="0">
                  <c:v>4.8257372654155493E-2</c:v>
                </c:pt>
                <c:pt idx="1">
                  <c:v>2.6809651474530832E-2</c:v>
                </c:pt>
                <c:pt idx="2">
                  <c:v>2.1447721179624665E-2</c:v>
                </c:pt>
                <c:pt idx="3">
                  <c:v>3.4852546916890083E-2</c:v>
                </c:pt>
              </c:numCache>
            </c:numRef>
          </c:val>
          <c:extLst>
            <c:ext xmlns:c16="http://schemas.microsoft.com/office/drawing/2014/chart" uri="{C3380CC4-5D6E-409C-BE32-E72D297353CC}">
              <c16:uniqueId val="{00000001-B7E6-4903-8ADD-2E3759F7B6AB}"/>
            </c:ext>
          </c:extLst>
        </c:ser>
        <c:ser>
          <c:idx val="2"/>
          <c:order val="2"/>
          <c:tx>
            <c:strRef>
              <c:f>'[10]Q4.主な事業のカテゴリと適応分野（従業員数別）'!$O$6</c:f>
              <c:strCache>
                <c:ptCount val="1"/>
                <c:pt idx="0">
                  <c:v>101人以上 (N=141)</c:v>
                </c:pt>
              </c:strCache>
            </c:strRef>
          </c:tx>
          <c:spPr>
            <a:solidFill>
              <a:srgbClr val="FFC000"/>
            </a:solidFill>
            <a:ln>
              <a:solidFill>
                <a:sysClr val="windowText" lastClr="000000"/>
              </a:solidFill>
            </a:ln>
            <a:effectLst/>
          </c:spPr>
          <c:invertIfNegative val="0"/>
          <c:cat>
            <c:strRef>
              <c:f>'[10]Q4.主な事業のカテゴリと適応分野（従業員数別）'!$L$30:$L$33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'[10]Q4.主な事業のカテゴリと適応分野（従業員数別）'!$O$30:$O$33</c:f>
              <c:numCache>
                <c:formatCode>General</c:formatCode>
                <c:ptCount val="4"/>
                <c:pt idx="0">
                  <c:v>2.1447721179624665E-2</c:v>
                </c:pt>
                <c:pt idx="1">
                  <c:v>1.3404825737265416E-2</c:v>
                </c:pt>
                <c:pt idx="2">
                  <c:v>8.0428954423592495E-3</c:v>
                </c:pt>
                <c:pt idx="3">
                  <c:v>3.4852546916890083E-2</c:v>
                </c:pt>
              </c:numCache>
            </c:numRef>
          </c:val>
          <c:extLst>
            <c:ext xmlns:c16="http://schemas.microsoft.com/office/drawing/2014/chart" uri="{C3380CC4-5D6E-409C-BE32-E72D297353CC}">
              <c16:uniqueId val="{00000002-B7E6-4903-8ADD-2E3759F7B6A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'Q22C.将来重要な技術（従業員別）'!$J$93</c:f>
          <c:strCache>
            <c:ptCount val="1"/>
            <c:pt idx="0">
              <c:v>20人以下 (N=180)
21人以上100人以下 (N=141)
101人以上 (N=85)</c:v>
            </c:pt>
          </c:strCache>
        </c:strRef>
      </c:tx>
      <c:layout>
        <c:manualLayout>
          <c:xMode val="edge"/>
          <c:yMode val="edge"/>
          <c:x val="0.61541111111111113"/>
          <c:y val="0.7271532986111111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'Q22C.将来重要な技術（従業員別）'!$R$47:$R$86</c:f>
              <c:strCache>
                <c:ptCount val="40"/>
                <c:pt idx="0">
                  <c:v>【 現実融合技術 (VR、AR、MR、SR等） 】    </c:v>
                </c:pt>
                <c:pt idx="1">
                  <c:v>20人以下（n=24）</c:v>
                </c:pt>
                <c:pt idx="2">
                  <c:v>21人以上100人以下（n=14）</c:v>
                </c:pt>
                <c:pt idx="3">
                  <c:v>101人以上（n=9）</c:v>
                </c:pt>
                <c:pt idx="4">
                  <c:v>【 セーフティ及びセキュリティ技術 】          </c:v>
                </c:pt>
                <c:pt idx="5">
                  <c:v>20人以下（n=23）</c:v>
                </c:pt>
                <c:pt idx="6">
                  <c:v>21人以上100人以下（n=22）</c:v>
                </c:pt>
                <c:pt idx="7">
                  <c:v>101人以上（n=9）</c:v>
                </c:pt>
                <c:pt idx="8">
                  <c:v>【 エッジコンピューティング／フォグコンピューティング 】</c:v>
                </c:pt>
                <c:pt idx="9">
                  <c:v>20人以下（n=12）</c:v>
                </c:pt>
                <c:pt idx="10">
                  <c:v>21人以上100人以下（n=11）</c:v>
                </c:pt>
                <c:pt idx="11">
                  <c:v>101人以上（n=10）</c:v>
                </c:pt>
                <c:pt idx="12">
                  <c:v>【 低遅延データ処理技術 】               </c:v>
                </c:pt>
                <c:pt idx="13">
                  <c:v>20人以下（n=11）</c:v>
                </c:pt>
                <c:pt idx="14">
                  <c:v>21人以上100人以下（n=4）</c:v>
                </c:pt>
                <c:pt idx="15">
                  <c:v>101人以上（n=6）</c:v>
                </c:pt>
                <c:pt idx="16">
                  <c:v>【 アクチュエータ技術 】                </c:v>
                </c:pt>
                <c:pt idx="17">
                  <c:v>20人以下（n=8）</c:v>
                </c:pt>
                <c:pt idx="18">
                  <c:v>21人以上100人以下（n=6）</c:v>
                </c:pt>
                <c:pt idx="19">
                  <c:v>101人以上（n=2）</c:v>
                </c:pt>
                <c:pt idx="20">
                  <c:v>【 ブロックチェーン技術 】               </c:v>
                </c:pt>
                <c:pt idx="21">
                  <c:v>20人以下（n=10）</c:v>
                </c:pt>
                <c:pt idx="22">
                  <c:v>21人以上100人以下（n=11）</c:v>
                </c:pt>
                <c:pt idx="23">
                  <c:v>101人以上（n=4）</c:v>
                </c:pt>
                <c:pt idx="24">
                  <c:v>【 他の製品・システムとの接続を想定した検証技術 】   </c:v>
                </c:pt>
                <c:pt idx="25">
                  <c:v>20人以下（n=16）</c:v>
                </c:pt>
                <c:pt idx="26">
                  <c:v>21人以上100人以下（n=14）</c:v>
                </c:pt>
                <c:pt idx="27">
                  <c:v>101人以上（n=2）</c:v>
                </c:pt>
                <c:pt idx="28">
                  <c:v>【 ヒューマンインタフェース技術 】           </c:v>
                </c:pt>
                <c:pt idx="29">
                  <c:v>20人以下（n=14）</c:v>
                </c:pt>
                <c:pt idx="30">
                  <c:v>21人以上100人以下（n=10）</c:v>
                </c:pt>
                <c:pt idx="31">
                  <c:v>101人以上（n=7）</c:v>
                </c:pt>
                <c:pt idx="32">
                  <c:v>【 アジャイル開発技術 】                </c:v>
                </c:pt>
                <c:pt idx="33">
                  <c:v>20人以下（n=7）</c:v>
                </c:pt>
                <c:pt idx="34">
                  <c:v>21人以上100人以下（n=6）</c:v>
                </c:pt>
                <c:pt idx="35">
                  <c:v>101人以上（n=13）</c:v>
                </c:pt>
                <c:pt idx="36">
                  <c:v>【 サーバ／ストレージ技術（管理・運用を含む） 】    </c:v>
                </c:pt>
                <c:pt idx="37">
                  <c:v>20人以下（n=12）</c:v>
                </c:pt>
                <c:pt idx="38">
                  <c:v>21人以上100人以下（n=9）</c:v>
                </c:pt>
                <c:pt idx="39">
                  <c:v>101人以上（n=2）</c:v>
                </c:pt>
              </c:strCache>
            </c:strRef>
          </c:cat>
          <c:val>
            <c:numRef>
              <c:f>'Q22C.将来重要な技術（従業員別）'!$S$47:$S$86</c:f>
              <c:numCache>
                <c:formatCode>0.0%</c:formatCode>
                <c:ptCount val="40"/>
                <c:pt idx="0">
                  <c:v>0</c:v>
                </c:pt>
                <c:pt idx="1">
                  <c:v>5.5555555555555552E-2</c:v>
                </c:pt>
                <c:pt idx="2">
                  <c:v>2.1276595744680851E-2</c:v>
                </c:pt>
                <c:pt idx="3">
                  <c:v>4.7058823529411764E-2</c:v>
                </c:pt>
                <c:pt idx="4">
                  <c:v>0</c:v>
                </c:pt>
                <c:pt idx="5">
                  <c:v>3.888888888888889E-2</c:v>
                </c:pt>
                <c:pt idx="6">
                  <c:v>2.8368794326241134E-2</c:v>
                </c:pt>
                <c:pt idx="7">
                  <c:v>2.3529411764705882E-2</c:v>
                </c:pt>
                <c:pt idx="8">
                  <c:v>0</c:v>
                </c:pt>
                <c:pt idx="9">
                  <c:v>3.3333333333333333E-2</c:v>
                </c:pt>
                <c:pt idx="10">
                  <c:v>1.4184397163120567E-2</c:v>
                </c:pt>
                <c:pt idx="11">
                  <c:v>3.5294117647058823E-2</c:v>
                </c:pt>
                <c:pt idx="12">
                  <c:v>0</c:v>
                </c:pt>
                <c:pt idx="13">
                  <c:v>1.6666666666666666E-2</c:v>
                </c:pt>
                <c:pt idx="14">
                  <c:v>1.4184397163120567E-2</c:v>
                </c:pt>
                <c:pt idx="15">
                  <c:v>2.3529411764705882E-2</c:v>
                </c:pt>
                <c:pt idx="16">
                  <c:v>0</c:v>
                </c:pt>
                <c:pt idx="17">
                  <c:v>2.2222222222222223E-2</c:v>
                </c:pt>
                <c:pt idx="18">
                  <c:v>1.4184397163120567E-2</c:v>
                </c:pt>
                <c:pt idx="19">
                  <c:v>0</c:v>
                </c:pt>
                <c:pt idx="20">
                  <c:v>0</c:v>
                </c:pt>
                <c:pt idx="21">
                  <c:v>5.5555555555555558E-3</c:v>
                </c:pt>
                <c:pt idx="22">
                  <c:v>1.4184397163120567E-2</c:v>
                </c:pt>
                <c:pt idx="23">
                  <c:v>1.1764705882352941E-2</c:v>
                </c:pt>
                <c:pt idx="24">
                  <c:v>0</c:v>
                </c:pt>
                <c:pt idx="25">
                  <c:v>1.1111111111111112E-2</c:v>
                </c:pt>
                <c:pt idx="26">
                  <c:v>7.0921985815602835E-3</c:v>
                </c:pt>
                <c:pt idx="27">
                  <c:v>1.1764705882352941E-2</c:v>
                </c:pt>
                <c:pt idx="28">
                  <c:v>0</c:v>
                </c:pt>
                <c:pt idx="29">
                  <c:v>0</c:v>
                </c:pt>
                <c:pt idx="30">
                  <c:v>2.1276595744680851E-2</c:v>
                </c:pt>
                <c:pt idx="31">
                  <c:v>1.1764705882352941E-2</c:v>
                </c:pt>
                <c:pt idx="32">
                  <c:v>0</c:v>
                </c:pt>
                <c:pt idx="33">
                  <c:v>0</c:v>
                </c:pt>
                <c:pt idx="34">
                  <c:v>0</c:v>
                </c:pt>
                <c:pt idx="35">
                  <c:v>2.3529411764705882E-2</c:v>
                </c:pt>
                <c:pt idx="36">
                  <c:v>0</c:v>
                </c:pt>
                <c:pt idx="37">
                  <c:v>1.1111111111111112E-2</c:v>
                </c:pt>
                <c:pt idx="38">
                  <c:v>0</c:v>
                </c:pt>
                <c:pt idx="39">
                  <c:v>0</c:v>
                </c:pt>
              </c:numCache>
            </c:numRef>
          </c:val>
          <c:extLst>
            <c:ext xmlns:c16="http://schemas.microsoft.com/office/drawing/2014/chart" uri="{C3380CC4-5D6E-409C-BE32-E72D297353CC}">
              <c16:uniqueId val="{00000015-A47B-4D0E-9AC7-2E240B51C8F3}"/>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'Q22C.将来重要な技術（従業員別）'!$R$47:$R$86</c:f>
              <c:strCache>
                <c:ptCount val="40"/>
                <c:pt idx="0">
                  <c:v>【 現実融合技術 (VR、AR、MR、SR等） 】    </c:v>
                </c:pt>
                <c:pt idx="1">
                  <c:v>20人以下（n=24）</c:v>
                </c:pt>
                <c:pt idx="2">
                  <c:v>21人以上100人以下（n=14）</c:v>
                </c:pt>
                <c:pt idx="3">
                  <c:v>101人以上（n=9）</c:v>
                </c:pt>
                <c:pt idx="4">
                  <c:v>【 セーフティ及びセキュリティ技術 】          </c:v>
                </c:pt>
                <c:pt idx="5">
                  <c:v>20人以下（n=23）</c:v>
                </c:pt>
                <c:pt idx="6">
                  <c:v>21人以上100人以下（n=22）</c:v>
                </c:pt>
                <c:pt idx="7">
                  <c:v>101人以上（n=9）</c:v>
                </c:pt>
                <c:pt idx="8">
                  <c:v>【 エッジコンピューティング／フォグコンピューティング 】</c:v>
                </c:pt>
                <c:pt idx="9">
                  <c:v>20人以下（n=12）</c:v>
                </c:pt>
                <c:pt idx="10">
                  <c:v>21人以上100人以下（n=11）</c:v>
                </c:pt>
                <c:pt idx="11">
                  <c:v>101人以上（n=10）</c:v>
                </c:pt>
                <c:pt idx="12">
                  <c:v>【 低遅延データ処理技術 】               </c:v>
                </c:pt>
                <c:pt idx="13">
                  <c:v>20人以下（n=11）</c:v>
                </c:pt>
                <c:pt idx="14">
                  <c:v>21人以上100人以下（n=4）</c:v>
                </c:pt>
                <c:pt idx="15">
                  <c:v>101人以上（n=6）</c:v>
                </c:pt>
                <c:pt idx="16">
                  <c:v>【 アクチュエータ技術 】                </c:v>
                </c:pt>
                <c:pt idx="17">
                  <c:v>20人以下（n=8）</c:v>
                </c:pt>
                <c:pt idx="18">
                  <c:v>21人以上100人以下（n=6）</c:v>
                </c:pt>
                <c:pt idx="19">
                  <c:v>101人以上（n=2）</c:v>
                </c:pt>
                <c:pt idx="20">
                  <c:v>【 ブロックチェーン技術 】               </c:v>
                </c:pt>
                <c:pt idx="21">
                  <c:v>20人以下（n=10）</c:v>
                </c:pt>
                <c:pt idx="22">
                  <c:v>21人以上100人以下（n=11）</c:v>
                </c:pt>
                <c:pt idx="23">
                  <c:v>101人以上（n=4）</c:v>
                </c:pt>
                <c:pt idx="24">
                  <c:v>【 他の製品・システムとの接続を想定した検証技術 】   </c:v>
                </c:pt>
                <c:pt idx="25">
                  <c:v>20人以下（n=16）</c:v>
                </c:pt>
                <c:pt idx="26">
                  <c:v>21人以上100人以下（n=14）</c:v>
                </c:pt>
                <c:pt idx="27">
                  <c:v>101人以上（n=2）</c:v>
                </c:pt>
                <c:pt idx="28">
                  <c:v>【 ヒューマンインタフェース技術 】           </c:v>
                </c:pt>
                <c:pt idx="29">
                  <c:v>20人以下（n=14）</c:v>
                </c:pt>
                <c:pt idx="30">
                  <c:v>21人以上100人以下（n=10）</c:v>
                </c:pt>
                <c:pt idx="31">
                  <c:v>101人以上（n=7）</c:v>
                </c:pt>
                <c:pt idx="32">
                  <c:v>【 アジャイル開発技術 】                </c:v>
                </c:pt>
                <c:pt idx="33">
                  <c:v>20人以下（n=7）</c:v>
                </c:pt>
                <c:pt idx="34">
                  <c:v>21人以上100人以下（n=6）</c:v>
                </c:pt>
                <c:pt idx="35">
                  <c:v>101人以上（n=13）</c:v>
                </c:pt>
                <c:pt idx="36">
                  <c:v>【 サーバ／ストレージ技術（管理・運用を含む） 】    </c:v>
                </c:pt>
                <c:pt idx="37">
                  <c:v>20人以下（n=12）</c:v>
                </c:pt>
                <c:pt idx="38">
                  <c:v>21人以上100人以下（n=9）</c:v>
                </c:pt>
                <c:pt idx="39">
                  <c:v>101人以上（n=2）</c:v>
                </c:pt>
              </c:strCache>
            </c:strRef>
          </c:cat>
          <c:val>
            <c:numRef>
              <c:f>'Q22C.将来重要な技術（従業員別）'!$T$47:$T$86</c:f>
              <c:numCache>
                <c:formatCode>0.0%</c:formatCode>
                <c:ptCount val="40"/>
                <c:pt idx="0">
                  <c:v>0</c:v>
                </c:pt>
                <c:pt idx="1">
                  <c:v>3.3333333333333333E-2</c:v>
                </c:pt>
                <c:pt idx="2">
                  <c:v>2.1276595744680851E-2</c:v>
                </c:pt>
                <c:pt idx="3">
                  <c:v>3.5294117647058823E-2</c:v>
                </c:pt>
                <c:pt idx="4">
                  <c:v>0</c:v>
                </c:pt>
                <c:pt idx="5">
                  <c:v>4.4444444444444446E-2</c:v>
                </c:pt>
                <c:pt idx="6">
                  <c:v>5.6737588652482268E-2</c:v>
                </c:pt>
                <c:pt idx="7">
                  <c:v>3.5294117647058823E-2</c:v>
                </c:pt>
                <c:pt idx="8">
                  <c:v>0</c:v>
                </c:pt>
                <c:pt idx="9">
                  <c:v>2.2222222222222223E-2</c:v>
                </c:pt>
                <c:pt idx="10">
                  <c:v>4.2553191489361701E-2</c:v>
                </c:pt>
                <c:pt idx="11">
                  <c:v>2.3529411764705882E-2</c:v>
                </c:pt>
                <c:pt idx="12">
                  <c:v>0</c:v>
                </c:pt>
                <c:pt idx="13">
                  <c:v>2.7777777777777776E-2</c:v>
                </c:pt>
                <c:pt idx="14">
                  <c:v>7.0921985815602835E-3</c:v>
                </c:pt>
                <c:pt idx="15">
                  <c:v>3.5294117647058823E-2</c:v>
                </c:pt>
                <c:pt idx="16">
                  <c:v>0</c:v>
                </c:pt>
                <c:pt idx="17">
                  <c:v>1.1111111111111112E-2</c:v>
                </c:pt>
                <c:pt idx="18">
                  <c:v>7.0921985815602835E-3</c:v>
                </c:pt>
                <c:pt idx="19">
                  <c:v>2.3529411764705882E-2</c:v>
                </c:pt>
                <c:pt idx="20">
                  <c:v>0</c:v>
                </c:pt>
                <c:pt idx="21">
                  <c:v>2.7777777777777776E-2</c:v>
                </c:pt>
                <c:pt idx="22">
                  <c:v>4.2553191489361701E-2</c:v>
                </c:pt>
                <c:pt idx="23">
                  <c:v>2.3529411764705882E-2</c:v>
                </c:pt>
                <c:pt idx="24">
                  <c:v>0</c:v>
                </c:pt>
                <c:pt idx="25">
                  <c:v>3.888888888888889E-2</c:v>
                </c:pt>
                <c:pt idx="26">
                  <c:v>1.4184397163120567E-2</c:v>
                </c:pt>
                <c:pt idx="27">
                  <c:v>1.1764705882352941E-2</c:v>
                </c:pt>
                <c:pt idx="28">
                  <c:v>0</c:v>
                </c:pt>
                <c:pt idx="29">
                  <c:v>2.2222222222222223E-2</c:v>
                </c:pt>
                <c:pt idx="30">
                  <c:v>7.0921985815602835E-3</c:v>
                </c:pt>
                <c:pt idx="31">
                  <c:v>3.5294117647058823E-2</c:v>
                </c:pt>
                <c:pt idx="32">
                  <c:v>0</c:v>
                </c:pt>
                <c:pt idx="33">
                  <c:v>2.7777777777777776E-2</c:v>
                </c:pt>
                <c:pt idx="34">
                  <c:v>2.8368794326241134E-2</c:v>
                </c:pt>
                <c:pt idx="35">
                  <c:v>3.5294117647058823E-2</c:v>
                </c:pt>
                <c:pt idx="36">
                  <c:v>0</c:v>
                </c:pt>
                <c:pt idx="37">
                  <c:v>2.7777777777777776E-2</c:v>
                </c:pt>
                <c:pt idx="38">
                  <c:v>3.5460992907801421E-2</c:v>
                </c:pt>
                <c:pt idx="39">
                  <c:v>0</c:v>
                </c:pt>
              </c:numCache>
            </c:numRef>
          </c:val>
          <c:extLst>
            <c:ext xmlns:c16="http://schemas.microsoft.com/office/drawing/2014/chart" uri="{C3380CC4-5D6E-409C-BE32-E72D297353CC}">
              <c16:uniqueId val="{00000031-A47B-4D0E-9AC7-2E240B51C8F3}"/>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'Q22C.将来重要な技術（従業員別）'!$R$47:$R$86</c:f>
              <c:strCache>
                <c:ptCount val="40"/>
                <c:pt idx="0">
                  <c:v>【 現実融合技術 (VR、AR、MR、SR等） 】    </c:v>
                </c:pt>
                <c:pt idx="1">
                  <c:v>20人以下（n=24）</c:v>
                </c:pt>
                <c:pt idx="2">
                  <c:v>21人以上100人以下（n=14）</c:v>
                </c:pt>
                <c:pt idx="3">
                  <c:v>101人以上（n=9）</c:v>
                </c:pt>
                <c:pt idx="4">
                  <c:v>【 セーフティ及びセキュリティ技術 】          </c:v>
                </c:pt>
                <c:pt idx="5">
                  <c:v>20人以下（n=23）</c:v>
                </c:pt>
                <c:pt idx="6">
                  <c:v>21人以上100人以下（n=22）</c:v>
                </c:pt>
                <c:pt idx="7">
                  <c:v>101人以上（n=9）</c:v>
                </c:pt>
                <c:pt idx="8">
                  <c:v>【 エッジコンピューティング／フォグコンピューティング 】</c:v>
                </c:pt>
                <c:pt idx="9">
                  <c:v>20人以下（n=12）</c:v>
                </c:pt>
                <c:pt idx="10">
                  <c:v>21人以上100人以下（n=11）</c:v>
                </c:pt>
                <c:pt idx="11">
                  <c:v>101人以上（n=10）</c:v>
                </c:pt>
                <c:pt idx="12">
                  <c:v>【 低遅延データ処理技術 】               </c:v>
                </c:pt>
                <c:pt idx="13">
                  <c:v>20人以下（n=11）</c:v>
                </c:pt>
                <c:pt idx="14">
                  <c:v>21人以上100人以下（n=4）</c:v>
                </c:pt>
                <c:pt idx="15">
                  <c:v>101人以上（n=6）</c:v>
                </c:pt>
                <c:pt idx="16">
                  <c:v>【 アクチュエータ技術 】                </c:v>
                </c:pt>
                <c:pt idx="17">
                  <c:v>20人以下（n=8）</c:v>
                </c:pt>
                <c:pt idx="18">
                  <c:v>21人以上100人以下（n=6）</c:v>
                </c:pt>
                <c:pt idx="19">
                  <c:v>101人以上（n=2）</c:v>
                </c:pt>
                <c:pt idx="20">
                  <c:v>【 ブロックチェーン技術 】               </c:v>
                </c:pt>
                <c:pt idx="21">
                  <c:v>20人以下（n=10）</c:v>
                </c:pt>
                <c:pt idx="22">
                  <c:v>21人以上100人以下（n=11）</c:v>
                </c:pt>
                <c:pt idx="23">
                  <c:v>101人以上（n=4）</c:v>
                </c:pt>
                <c:pt idx="24">
                  <c:v>【 他の製品・システムとの接続を想定した検証技術 】   </c:v>
                </c:pt>
                <c:pt idx="25">
                  <c:v>20人以下（n=16）</c:v>
                </c:pt>
                <c:pt idx="26">
                  <c:v>21人以上100人以下（n=14）</c:v>
                </c:pt>
                <c:pt idx="27">
                  <c:v>101人以上（n=2）</c:v>
                </c:pt>
                <c:pt idx="28">
                  <c:v>【 ヒューマンインタフェース技術 】           </c:v>
                </c:pt>
                <c:pt idx="29">
                  <c:v>20人以下（n=14）</c:v>
                </c:pt>
                <c:pt idx="30">
                  <c:v>21人以上100人以下（n=10）</c:v>
                </c:pt>
                <c:pt idx="31">
                  <c:v>101人以上（n=7）</c:v>
                </c:pt>
                <c:pt idx="32">
                  <c:v>【 アジャイル開発技術 】                </c:v>
                </c:pt>
                <c:pt idx="33">
                  <c:v>20人以下（n=7）</c:v>
                </c:pt>
                <c:pt idx="34">
                  <c:v>21人以上100人以下（n=6）</c:v>
                </c:pt>
                <c:pt idx="35">
                  <c:v>101人以上（n=13）</c:v>
                </c:pt>
                <c:pt idx="36">
                  <c:v>【 サーバ／ストレージ技術（管理・運用を含む） 】    </c:v>
                </c:pt>
                <c:pt idx="37">
                  <c:v>20人以下（n=12）</c:v>
                </c:pt>
                <c:pt idx="38">
                  <c:v>21人以上100人以下（n=9）</c:v>
                </c:pt>
                <c:pt idx="39">
                  <c:v>101人以上（n=2）</c:v>
                </c:pt>
              </c:strCache>
            </c:strRef>
          </c:cat>
          <c:val>
            <c:numRef>
              <c:f>'Q22C.将来重要な技術（従業員別）'!$U$47:$U$86</c:f>
              <c:numCache>
                <c:formatCode>0.0%</c:formatCode>
                <c:ptCount val="40"/>
                <c:pt idx="0">
                  <c:v>0</c:v>
                </c:pt>
                <c:pt idx="1">
                  <c:v>4.4444444444444446E-2</c:v>
                </c:pt>
                <c:pt idx="2">
                  <c:v>5.6737588652482268E-2</c:v>
                </c:pt>
                <c:pt idx="3">
                  <c:v>2.3529411764705882E-2</c:v>
                </c:pt>
                <c:pt idx="4">
                  <c:v>0</c:v>
                </c:pt>
                <c:pt idx="5">
                  <c:v>4.4444444444444446E-2</c:v>
                </c:pt>
                <c:pt idx="6">
                  <c:v>7.0921985815602842E-2</c:v>
                </c:pt>
                <c:pt idx="7">
                  <c:v>4.7058823529411764E-2</c:v>
                </c:pt>
                <c:pt idx="8">
                  <c:v>0</c:v>
                </c:pt>
                <c:pt idx="9">
                  <c:v>1.1111111111111112E-2</c:v>
                </c:pt>
                <c:pt idx="10">
                  <c:v>2.1276595744680851E-2</c:v>
                </c:pt>
                <c:pt idx="11">
                  <c:v>5.8823529411764705E-2</c:v>
                </c:pt>
                <c:pt idx="12">
                  <c:v>0</c:v>
                </c:pt>
                <c:pt idx="13">
                  <c:v>1.6666666666666666E-2</c:v>
                </c:pt>
                <c:pt idx="14">
                  <c:v>7.0921985815602835E-3</c:v>
                </c:pt>
                <c:pt idx="15">
                  <c:v>1.1764705882352941E-2</c:v>
                </c:pt>
                <c:pt idx="16">
                  <c:v>0</c:v>
                </c:pt>
                <c:pt idx="17">
                  <c:v>1.1111111111111112E-2</c:v>
                </c:pt>
                <c:pt idx="18">
                  <c:v>2.1276595744680851E-2</c:v>
                </c:pt>
                <c:pt idx="19">
                  <c:v>0</c:v>
                </c:pt>
                <c:pt idx="20">
                  <c:v>0</c:v>
                </c:pt>
                <c:pt idx="21">
                  <c:v>2.2222222222222223E-2</c:v>
                </c:pt>
                <c:pt idx="22">
                  <c:v>2.1276595744680851E-2</c:v>
                </c:pt>
                <c:pt idx="23">
                  <c:v>1.1764705882352941E-2</c:v>
                </c:pt>
                <c:pt idx="24">
                  <c:v>0</c:v>
                </c:pt>
                <c:pt idx="25">
                  <c:v>3.888888888888889E-2</c:v>
                </c:pt>
                <c:pt idx="26">
                  <c:v>7.8014184397163122E-2</c:v>
                </c:pt>
                <c:pt idx="27">
                  <c:v>0</c:v>
                </c:pt>
                <c:pt idx="28">
                  <c:v>0</c:v>
                </c:pt>
                <c:pt idx="29">
                  <c:v>5.5555555555555552E-2</c:v>
                </c:pt>
                <c:pt idx="30">
                  <c:v>4.2553191489361701E-2</c:v>
                </c:pt>
                <c:pt idx="31">
                  <c:v>3.5294117647058823E-2</c:v>
                </c:pt>
                <c:pt idx="32">
                  <c:v>0</c:v>
                </c:pt>
                <c:pt idx="33">
                  <c:v>1.1111111111111112E-2</c:v>
                </c:pt>
                <c:pt idx="34">
                  <c:v>1.4184397163120567E-2</c:v>
                </c:pt>
                <c:pt idx="35">
                  <c:v>9.4117647058823528E-2</c:v>
                </c:pt>
                <c:pt idx="36">
                  <c:v>0</c:v>
                </c:pt>
                <c:pt idx="37">
                  <c:v>2.7777777777777776E-2</c:v>
                </c:pt>
                <c:pt idx="38">
                  <c:v>2.8368794326241134E-2</c:v>
                </c:pt>
                <c:pt idx="39">
                  <c:v>2.3529411764705882E-2</c:v>
                </c:pt>
              </c:numCache>
            </c:numRef>
          </c:val>
          <c:extLst>
            <c:ext xmlns:c16="http://schemas.microsoft.com/office/drawing/2014/chart" uri="{C3380CC4-5D6E-409C-BE32-E72D297353CC}">
              <c16:uniqueId val="{00000047-A47B-4D0E-9AC7-2E240B51C8F3}"/>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688908045977016"/>
          <c:y val="0.58851979166666657"/>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20人以下（n=50）</c:v>
                </c:pt>
                <c:pt idx="2">
                  <c:v>21人以上100人以下（n=45）</c:v>
                </c:pt>
                <c:pt idx="3">
                  <c:v>101人以上（n=27）</c:v>
                </c:pt>
                <c:pt idx="4">
                  <c:v>【 IoTシステム構築技術 】              </c:v>
                </c:pt>
                <c:pt idx="5">
                  <c:v>20人以下（n=24）</c:v>
                </c:pt>
                <c:pt idx="6">
                  <c:v>21人以上100人以下（n=30）</c:v>
                </c:pt>
                <c:pt idx="7">
                  <c:v>101人以上（n=15）</c:v>
                </c:pt>
                <c:pt idx="8">
                  <c:v>【 システムズエンジニアリング技術 】          </c:v>
                </c:pt>
                <c:pt idx="9">
                  <c:v>20人以下（n=23）</c:v>
                </c:pt>
                <c:pt idx="10">
                  <c:v>21人以上100人以下（n=25）</c:v>
                </c:pt>
                <c:pt idx="11">
                  <c:v>101人以上（n=4）</c:v>
                </c:pt>
                <c:pt idx="12">
                  <c:v>【 デバイス技術 】                   </c:v>
                </c:pt>
                <c:pt idx="13">
                  <c:v>20人以下（n=20）</c:v>
                </c:pt>
                <c:pt idx="14">
                  <c:v>21人以上100人以下（n=8）</c:v>
                </c:pt>
                <c:pt idx="15">
                  <c:v>101人以上（n=4）</c:v>
                </c:pt>
                <c:pt idx="16">
                  <c:v>【 ビッグデータの収集・分析・解析技術 】        </c:v>
                </c:pt>
                <c:pt idx="17">
                  <c:v>20人以下（n=28）</c:v>
                </c:pt>
                <c:pt idx="18">
                  <c:v>21人以上100人以下（n=28）</c:v>
                </c:pt>
                <c:pt idx="19">
                  <c:v>101人以上（n=11）</c:v>
                </c:pt>
                <c:pt idx="20">
                  <c:v>【 画像・音声認識技術／合成技術 】           </c:v>
                </c:pt>
                <c:pt idx="21">
                  <c:v>20人以下（n=20）</c:v>
                </c:pt>
                <c:pt idx="22">
                  <c:v>21人以上100人以下（n=19）</c:v>
                </c:pt>
                <c:pt idx="23">
                  <c:v>101人以上（n=6）</c:v>
                </c:pt>
                <c:pt idx="24">
                  <c:v>【 センサ技術 】                    </c:v>
                </c:pt>
                <c:pt idx="25">
                  <c:v>20人以下（n=11）</c:v>
                </c:pt>
                <c:pt idx="26">
                  <c:v>21人以上100人以下（n=16）</c:v>
                </c:pt>
                <c:pt idx="27">
                  <c:v>101人以上（n=4）</c:v>
                </c:pt>
                <c:pt idx="28">
                  <c:v>【 セーフティ及びセキュリティ技術 】          </c:v>
                </c:pt>
                <c:pt idx="29">
                  <c:v>20人以下（n=21）</c:v>
                </c:pt>
                <c:pt idx="30">
                  <c:v>21人以上100人以下（n=17）</c:v>
                </c:pt>
                <c:pt idx="31">
                  <c:v>101人以上（n=6）</c:v>
                </c:pt>
                <c:pt idx="32">
                  <c:v>【 無線通信・ネットワーク技術 】            </c:v>
                </c:pt>
                <c:pt idx="33">
                  <c:v>20人以下（n=20）</c:v>
                </c:pt>
                <c:pt idx="34">
                  <c:v>21人以上100人以下（n=9）</c:v>
                </c:pt>
                <c:pt idx="35">
                  <c:v>101人以上（n=3）</c:v>
                </c:pt>
                <c:pt idx="36">
                  <c:v>【 現実融合技術 (VR、AR、MR、SR等） 】    </c:v>
                </c:pt>
                <c:pt idx="37">
                  <c:v>20人以下（n=20）</c:v>
                </c:pt>
                <c:pt idx="38">
                  <c:v>21人以上100人以下（n=10）</c:v>
                </c:pt>
                <c:pt idx="39">
                  <c:v>101人以上（n=4）</c:v>
                </c:pt>
              </c:strCache>
            </c:strRef>
          </c:cat>
          <c:val>
            <c:numRef>
              <c:f>'Q22C.将来重要な技術（従業員別）'!$S$7:$S$46</c:f>
              <c:numCache>
                <c:formatCode>0.0%</c:formatCode>
                <c:ptCount val="40"/>
                <c:pt idx="0" formatCode="General">
                  <c:v>0</c:v>
                </c:pt>
                <c:pt idx="1">
                  <c:v>0.23577235772357724</c:v>
                </c:pt>
                <c:pt idx="2">
                  <c:v>0.28712871287128711</c:v>
                </c:pt>
                <c:pt idx="3">
                  <c:v>0.32500000000000001</c:v>
                </c:pt>
                <c:pt idx="4" formatCode="General">
                  <c:v>0</c:v>
                </c:pt>
                <c:pt idx="5">
                  <c:v>5.6910569105691054E-2</c:v>
                </c:pt>
                <c:pt idx="6">
                  <c:v>9.9009900990099015E-2</c:v>
                </c:pt>
                <c:pt idx="7">
                  <c:v>0.125</c:v>
                </c:pt>
                <c:pt idx="8" formatCode="General">
                  <c:v>0</c:v>
                </c:pt>
                <c:pt idx="9">
                  <c:v>8.1300813008130079E-2</c:v>
                </c:pt>
                <c:pt idx="10">
                  <c:v>8.9108910891089105E-2</c:v>
                </c:pt>
                <c:pt idx="11">
                  <c:v>0.05</c:v>
                </c:pt>
                <c:pt idx="12" formatCode="General">
                  <c:v>0</c:v>
                </c:pt>
                <c:pt idx="13">
                  <c:v>8.943089430894309E-2</c:v>
                </c:pt>
                <c:pt idx="14">
                  <c:v>3.9603960396039604E-2</c:v>
                </c:pt>
                <c:pt idx="15">
                  <c:v>0.1</c:v>
                </c:pt>
                <c:pt idx="16" formatCode="General">
                  <c:v>0</c:v>
                </c:pt>
                <c:pt idx="17">
                  <c:v>5.6910569105691054E-2</c:v>
                </c:pt>
                <c:pt idx="18">
                  <c:v>6.9306930693069313E-2</c:v>
                </c:pt>
                <c:pt idx="19">
                  <c:v>2.5000000000000001E-2</c:v>
                </c:pt>
                <c:pt idx="20" formatCode="General">
                  <c:v>0</c:v>
                </c:pt>
                <c:pt idx="21">
                  <c:v>7.3170731707317069E-2</c:v>
                </c:pt>
                <c:pt idx="22">
                  <c:v>3.9603960396039604E-2</c:v>
                </c:pt>
                <c:pt idx="23">
                  <c:v>2.5000000000000001E-2</c:v>
                </c:pt>
                <c:pt idx="24" formatCode="General">
                  <c:v>0</c:v>
                </c:pt>
                <c:pt idx="25">
                  <c:v>4.878048780487805E-2</c:v>
                </c:pt>
                <c:pt idx="26">
                  <c:v>6.9306930693069313E-2</c:v>
                </c:pt>
                <c:pt idx="27">
                  <c:v>2.5000000000000001E-2</c:v>
                </c:pt>
                <c:pt idx="28" formatCode="General">
                  <c:v>0</c:v>
                </c:pt>
                <c:pt idx="29">
                  <c:v>7.3170731707317069E-2</c:v>
                </c:pt>
                <c:pt idx="30">
                  <c:v>2.9702970297029702E-2</c:v>
                </c:pt>
                <c:pt idx="31">
                  <c:v>0.05</c:v>
                </c:pt>
                <c:pt idx="32" formatCode="General">
                  <c:v>0</c:v>
                </c:pt>
                <c:pt idx="33">
                  <c:v>4.878048780487805E-2</c:v>
                </c:pt>
                <c:pt idx="34">
                  <c:v>4.9504950495049507E-2</c:v>
                </c:pt>
                <c:pt idx="35">
                  <c:v>0.05</c:v>
                </c:pt>
                <c:pt idx="36" formatCode="General">
                  <c:v>0</c:v>
                </c:pt>
                <c:pt idx="37">
                  <c:v>4.065040650406504E-2</c:v>
                </c:pt>
                <c:pt idx="38">
                  <c:v>4.9504950495049507E-2</c:v>
                </c:pt>
                <c:pt idx="39">
                  <c:v>2.5000000000000001E-2</c:v>
                </c:pt>
              </c:numCache>
            </c:numRef>
          </c:val>
          <c:extLst>
            <c:ext xmlns:c16="http://schemas.microsoft.com/office/drawing/2014/chart" uri="{C3380CC4-5D6E-409C-BE32-E72D297353CC}">
              <c16:uniqueId val="{00000015-E515-4C37-9C1D-61B4EA30410E}"/>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20人以下（n=50）</c:v>
                </c:pt>
                <c:pt idx="2">
                  <c:v>21人以上100人以下（n=45）</c:v>
                </c:pt>
                <c:pt idx="3">
                  <c:v>101人以上（n=27）</c:v>
                </c:pt>
                <c:pt idx="4">
                  <c:v>【 IoTシステム構築技術 】              </c:v>
                </c:pt>
                <c:pt idx="5">
                  <c:v>20人以下（n=24）</c:v>
                </c:pt>
                <c:pt idx="6">
                  <c:v>21人以上100人以下（n=30）</c:v>
                </c:pt>
                <c:pt idx="7">
                  <c:v>101人以上（n=15）</c:v>
                </c:pt>
                <c:pt idx="8">
                  <c:v>【 システムズエンジニアリング技術 】          </c:v>
                </c:pt>
                <c:pt idx="9">
                  <c:v>20人以下（n=23）</c:v>
                </c:pt>
                <c:pt idx="10">
                  <c:v>21人以上100人以下（n=25）</c:v>
                </c:pt>
                <c:pt idx="11">
                  <c:v>101人以上（n=4）</c:v>
                </c:pt>
                <c:pt idx="12">
                  <c:v>【 デバイス技術 】                   </c:v>
                </c:pt>
                <c:pt idx="13">
                  <c:v>20人以下（n=20）</c:v>
                </c:pt>
                <c:pt idx="14">
                  <c:v>21人以上100人以下（n=8）</c:v>
                </c:pt>
                <c:pt idx="15">
                  <c:v>101人以上（n=4）</c:v>
                </c:pt>
                <c:pt idx="16">
                  <c:v>【 ビッグデータの収集・分析・解析技術 】        </c:v>
                </c:pt>
                <c:pt idx="17">
                  <c:v>20人以下（n=28）</c:v>
                </c:pt>
                <c:pt idx="18">
                  <c:v>21人以上100人以下（n=28）</c:v>
                </c:pt>
                <c:pt idx="19">
                  <c:v>101人以上（n=11）</c:v>
                </c:pt>
                <c:pt idx="20">
                  <c:v>【 画像・音声認識技術／合成技術 】           </c:v>
                </c:pt>
                <c:pt idx="21">
                  <c:v>20人以下（n=20）</c:v>
                </c:pt>
                <c:pt idx="22">
                  <c:v>21人以上100人以下（n=19）</c:v>
                </c:pt>
                <c:pt idx="23">
                  <c:v>101人以上（n=6）</c:v>
                </c:pt>
                <c:pt idx="24">
                  <c:v>【 センサ技術 】                    </c:v>
                </c:pt>
                <c:pt idx="25">
                  <c:v>20人以下（n=11）</c:v>
                </c:pt>
                <c:pt idx="26">
                  <c:v>21人以上100人以下（n=16）</c:v>
                </c:pt>
                <c:pt idx="27">
                  <c:v>101人以上（n=4）</c:v>
                </c:pt>
                <c:pt idx="28">
                  <c:v>【 セーフティ及びセキュリティ技術 】          </c:v>
                </c:pt>
                <c:pt idx="29">
                  <c:v>20人以下（n=21）</c:v>
                </c:pt>
                <c:pt idx="30">
                  <c:v>21人以上100人以下（n=17）</c:v>
                </c:pt>
                <c:pt idx="31">
                  <c:v>101人以上（n=6）</c:v>
                </c:pt>
                <c:pt idx="32">
                  <c:v>【 無線通信・ネットワーク技術 】            </c:v>
                </c:pt>
                <c:pt idx="33">
                  <c:v>20人以下（n=20）</c:v>
                </c:pt>
                <c:pt idx="34">
                  <c:v>21人以上100人以下（n=9）</c:v>
                </c:pt>
                <c:pt idx="35">
                  <c:v>101人以上（n=3）</c:v>
                </c:pt>
                <c:pt idx="36">
                  <c:v>【 現実融合技術 (VR、AR、MR、SR等） 】    </c:v>
                </c:pt>
                <c:pt idx="37">
                  <c:v>20人以下（n=20）</c:v>
                </c:pt>
                <c:pt idx="38">
                  <c:v>21人以上100人以下（n=10）</c:v>
                </c:pt>
                <c:pt idx="39">
                  <c:v>101人以上（n=4）</c:v>
                </c:pt>
              </c:strCache>
            </c:strRef>
          </c:cat>
          <c:val>
            <c:numRef>
              <c:f>'Q22C.将来重要な技術（従業員別）'!$T$7:$T$46</c:f>
              <c:numCache>
                <c:formatCode>0.0%</c:formatCode>
                <c:ptCount val="40"/>
                <c:pt idx="0" formatCode="General">
                  <c:v>0</c:v>
                </c:pt>
                <c:pt idx="1">
                  <c:v>0.11382113821138211</c:v>
                </c:pt>
                <c:pt idx="2">
                  <c:v>0.13861386138613863</c:v>
                </c:pt>
                <c:pt idx="3">
                  <c:v>0.22500000000000001</c:v>
                </c:pt>
                <c:pt idx="4" formatCode="General">
                  <c:v>0</c:v>
                </c:pt>
                <c:pt idx="5">
                  <c:v>7.3170731707317069E-2</c:v>
                </c:pt>
                <c:pt idx="6">
                  <c:v>9.9009900990099015E-2</c:v>
                </c:pt>
                <c:pt idx="7">
                  <c:v>0.1</c:v>
                </c:pt>
                <c:pt idx="8" formatCode="General">
                  <c:v>0</c:v>
                </c:pt>
                <c:pt idx="9">
                  <c:v>5.6910569105691054E-2</c:v>
                </c:pt>
                <c:pt idx="10">
                  <c:v>6.9306930693069313E-2</c:v>
                </c:pt>
                <c:pt idx="11">
                  <c:v>2.5000000000000001E-2</c:v>
                </c:pt>
                <c:pt idx="12" formatCode="General">
                  <c:v>0</c:v>
                </c:pt>
                <c:pt idx="13">
                  <c:v>4.065040650406504E-2</c:v>
                </c:pt>
                <c:pt idx="14">
                  <c:v>9.9009900990099011E-3</c:v>
                </c:pt>
                <c:pt idx="15">
                  <c:v>0</c:v>
                </c:pt>
                <c:pt idx="16" formatCode="General">
                  <c:v>0</c:v>
                </c:pt>
                <c:pt idx="17">
                  <c:v>0.10569105691056911</c:v>
                </c:pt>
                <c:pt idx="18">
                  <c:v>0.10891089108910891</c:v>
                </c:pt>
                <c:pt idx="19">
                  <c:v>7.4999999999999997E-2</c:v>
                </c:pt>
                <c:pt idx="20" formatCode="General">
                  <c:v>0</c:v>
                </c:pt>
                <c:pt idx="21">
                  <c:v>4.065040650406504E-2</c:v>
                </c:pt>
                <c:pt idx="22">
                  <c:v>8.9108910891089105E-2</c:v>
                </c:pt>
                <c:pt idx="23">
                  <c:v>7.4999999999999997E-2</c:v>
                </c:pt>
                <c:pt idx="24" formatCode="General">
                  <c:v>0</c:v>
                </c:pt>
                <c:pt idx="25">
                  <c:v>4.065040650406504E-2</c:v>
                </c:pt>
                <c:pt idx="26">
                  <c:v>5.9405940594059403E-2</c:v>
                </c:pt>
                <c:pt idx="27">
                  <c:v>0.05</c:v>
                </c:pt>
                <c:pt idx="28" formatCode="General">
                  <c:v>0</c:v>
                </c:pt>
                <c:pt idx="29">
                  <c:v>3.2520325203252036E-2</c:v>
                </c:pt>
                <c:pt idx="30">
                  <c:v>5.9405940594059403E-2</c:v>
                </c:pt>
                <c:pt idx="31">
                  <c:v>0</c:v>
                </c:pt>
                <c:pt idx="32" formatCode="General">
                  <c:v>0</c:v>
                </c:pt>
                <c:pt idx="33">
                  <c:v>7.3170731707317069E-2</c:v>
                </c:pt>
                <c:pt idx="34">
                  <c:v>0</c:v>
                </c:pt>
                <c:pt idx="35">
                  <c:v>2.5000000000000001E-2</c:v>
                </c:pt>
                <c:pt idx="36" formatCode="General">
                  <c:v>0</c:v>
                </c:pt>
                <c:pt idx="37">
                  <c:v>4.878048780487805E-2</c:v>
                </c:pt>
                <c:pt idx="38">
                  <c:v>1.9801980198019802E-2</c:v>
                </c:pt>
                <c:pt idx="39">
                  <c:v>0.05</c:v>
                </c:pt>
              </c:numCache>
            </c:numRef>
          </c:val>
          <c:extLst>
            <c:ext xmlns:c16="http://schemas.microsoft.com/office/drawing/2014/chart" uri="{C3380CC4-5D6E-409C-BE32-E72D297353CC}">
              <c16:uniqueId val="{00000031-E515-4C37-9C1D-61B4EA30410E}"/>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20人以下（n=50）</c:v>
                </c:pt>
                <c:pt idx="2">
                  <c:v>21人以上100人以下（n=45）</c:v>
                </c:pt>
                <c:pt idx="3">
                  <c:v>101人以上（n=27）</c:v>
                </c:pt>
                <c:pt idx="4">
                  <c:v>【 IoTシステム構築技術 】              </c:v>
                </c:pt>
                <c:pt idx="5">
                  <c:v>20人以下（n=24）</c:v>
                </c:pt>
                <c:pt idx="6">
                  <c:v>21人以上100人以下（n=30）</c:v>
                </c:pt>
                <c:pt idx="7">
                  <c:v>101人以上（n=15）</c:v>
                </c:pt>
                <c:pt idx="8">
                  <c:v>【 システムズエンジニアリング技術 】          </c:v>
                </c:pt>
                <c:pt idx="9">
                  <c:v>20人以下（n=23）</c:v>
                </c:pt>
                <c:pt idx="10">
                  <c:v>21人以上100人以下（n=25）</c:v>
                </c:pt>
                <c:pt idx="11">
                  <c:v>101人以上（n=4）</c:v>
                </c:pt>
                <c:pt idx="12">
                  <c:v>【 デバイス技術 】                   </c:v>
                </c:pt>
                <c:pt idx="13">
                  <c:v>20人以下（n=20）</c:v>
                </c:pt>
                <c:pt idx="14">
                  <c:v>21人以上100人以下（n=8）</c:v>
                </c:pt>
                <c:pt idx="15">
                  <c:v>101人以上（n=4）</c:v>
                </c:pt>
                <c:pt idx="16">
                  <c:v>【 ビッグデータの収集・分析・解析技術 】        </c:v>
                </c:pt>
                <c:pt idx="17">
                  <c:v>20人以下（n=28）</c:v>
                </c:pt>
                <c:pt idx="18">
                  <c:v>21人以上100人以下（n=28）</c:v>
                </c:pt>
                <c:pt idx="19">
                  <c:v>101人以上（n=11）</c:v>
                </c:pt>
                <c:pt idx="20">
                  <c:v>【 画像・音声認識技術／合成技術 】           </c:v>
                </c:pt>
                <c:pt idx="21">
                  <c:v>20人以下（n=20）</c:v>
                </c:pt>
                <c:pt idx="22">
                  <c:v>21人以上100人以下（n=19）</c:v>
                </c:pt>
                <c:pt idx="23">
                  <c:v>101人以上（n=6）</c:v>
                </c:pt>
                <c:pt idx="24">
                  <c:v>【 センサ技術 】                    </c:v>
                </c:pt>
                <c:pt idx="25">
                  <c:v>20人以下（n=11）</c:v>
                </c:pt>
                <c:pt idx="26">
                  <c:v>21人以上100人以下（n=16）</c:v>
                </c:pt>
                <c:pt idx="27">
                  <c:v>101人以上（n=4）</c:v>
                </c:pt>
                <c:pt idx="28">
                  <c:v>【 セーフティ及びセキュリティ技術 】          </c:v>
                </c:pt>
                <c:pt idx="29">
                  <c:v>20人以下（n=21）</c:v>
                </c:pt>
                <c:pt idx="30">
                  <c:v>21人以上100人以下（n=17）</c:v>
                </c:pt>
                <c:pt idx="31">
                  <c:v>101人以上（n=6）</c:v>
                </c:pt>
                <c:pt idx="32">
                  <c:v>【 無線通信・ネットワーク技術 】            </c:v>
                </c:pt>
                <c:pt idx="33">
                  <c:v>20人以下（n=20）</c:v>
                </c:pt>
                <c:pt idx="34">
                  <c:v>21人以上100人以下（n=9）</c:v>
                </c:pt>
                <c:pt idx="35">
                  <c:v>101人以上（n=3）</c:v>
                </c:pt>
                <c:pt idx="36">
                  <c:v>【 現実融合技術 (VR、AR、MR、SR等） 】    </c:v>
                </c:pt>
                <c:pt idx="37">
                  <c:v>20人以下（n=20）</c:v>
                </c:pt>
                <c:pt idx="38">
                  <c:v>21人以上100人以下（n=10）</c:v>
                </c:pt>
                <c:pt idx="39">
                  <c:v>101人以上（n=4）</c:v>
                </c:pt>
              </c:strCache>
            </c:strRef>
          </c:cat>
          <c:val>
            <c:numRef>
              <c:f>'Q22C.将来重要な技術（従業員別）'!$U$7:$U$46</c:f>
              <c:numCache>
                <c:formatCode>0.0%</c:formatCode>
                <c:ptCount val="40"/>
                <c:pt idx="0" formatCode="General">
                  <c:v>0</c:v>
                </c:pt>
                <c:pt idx="1">
                  <c:v>5.6910569105691054E-2</c:v>
                </c:pt>
                <c:pt idx="2">
                  <c:v>1.9801980198019802E-2</c:v>
                </c:pt>
                <c:pt idx="3">
                  <c:v>0.125</c:v>
                </c:pt>
                <c:pt idx="4" formatCode="General">
                  <c:v>0</c:v>
                </c:pt>
                <c:pt idx="5">
                  <c:v>6.5040650406504072E-2</c:v>
                </c:pt>
                <c:pt idx="6">
                  <c:v>9.9009900990099015E-2</c:v>
                </c:pt>
                <c:pt idx="7">
                  <c:v>0.15</c:v>
                </c:pt>
                <c:pt idx="8" formatCode="General">
                  <c:v>0</c:v>
                </c:pt>
                <c:pt idx="9">
                  <c:v>4.878048780487805E-2</c:v>
                </c:pt>
                <c:pt idx="10">
                  <c:v>8.9108910891089105E-2</c:v>
                </c:pt>
                <c:pt idx="11">
                  <c:v>2.5000000000000001E-2</c:v>
                </c:pt>
                <c:pt idx="12" formatCode="General">
                  <c:v>0</c:v>
                </c:pt>
                <c:pt idx="13">
                  <c:v>3.2520325203252036E-2</c:v>
                </c:pt>
                <c:pt idx="14">
                  <c:v>2.9702970297029702E-2</c:v>
                </c:pt>
                <c:pt idx="15">
                  <c:v>0</c:v>
                </c:pt>
                <c:pt idx="16" formatCode="General">
                  <c:v>0</c:v>
                </c:pt>
                <c:pt idx="17">
                  <c:v>6.5040650406504072E-2</c:v>
                </c:pt>
                <c:pt idx="18">
                  <c:v>9.9009900990099015E-2</c:v>
                </c:pt>
                <c:pt idx="19">
                  <c:v>0.17499999999999999</c:v>
                </c:pt>
                <c:pt idx="20" formatCode="General">
                  <c:v>0</c:v>
                </c:pt>
                <c:pt idx="21">
                  <c:v>4.878048780487805E-2</c:v>
                </c:pt>
                <c:pt idx="22">
                  <c:v>5.9405940594059403E-2</c:v>
                </c:pt>
                <c:pt idx="23">
                  <c:v>0.05</c:v>
                </c:pt>
                <c:pt idx="24" formatCode="General">
                  <c:v>0</c:v>
                </c:pt>
                <c:pt idx="25">
                  <c:v>0</c:v>
                </c:pt>
                <c:pt idx="26">
                  <c:v>2.9702970297029702E-2</c:v>
                </c:pt>
                <c:pt idx="27">
                  <c:v>2.5000000000000001E-2</c:v>
                </c:pt>
                <c:pt idx="28" formatCode="General">
                  <c:v>0</c:v>
                </c:pt>
                <c:pt idx="29">
                  <c:v>6.5040650406504072E-2</c:v>
                </c:pt>
                <c:pt idx="30">
                  <c:v>7.9207920792079209E-2</c:v>
                </c:pt>
                <c:pt idx="31">
                  <c:v>0.1</c:v>
                </c:pt>
                <c:pt idx="32" formatCode="General">
                  <c:v>0</c:v>
                </c:pt>
                <c:pt idx="33">
                  <c:v>4.065040650406504E-2</c:v>
                </c:pt>
                <c:pt idx="34">
                  <c:v>3.9603960396039604E-2</c:v>
                </c:pt>
                <c:pt idx="35">
                  <c:v>0</c:v>
                </c:pt>
                <c:pt idx="36" formatCode="General">
                  <c:v>0</c:v>
                </c:pt>
                <c:pt idx="37">
                  <c:v>7.3170731707317069E-2</c:v>
                </c:pt>
                <c:pt idx="38">
                  <c:v>2.9702970297029702E-2</c:v>
                </c:pt>
                <c:pt idx="39">
                  <c:v>2.5000000000000001E-2</c:v>
                </c:pt>
              </c:numCache>
            </c:numRef>
          </c:val>
          <c:extLst>
            <c:ext xmlns:c16="http://schemas.microsoft.com/office/drawing/2014/chart" uri="{C3380CC4-5D6E-409C-BE32-E72D297353CC}">
              <c16:uniqueId val="{00000046-E515-4C37-9C1D-61B4EA30410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'Q22C.将来重要な技術（従業員別）'!$J$93</c:f>
          <c:strCache>
            <c:ptCount val="1"/>
            <c:pt idx="0">
              <c:v>20人以下 (N=123)
21人以上100人以下 (N=101)
101人以上 (N=40)</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'Q22C.将来重要な技術（従業員別）'!$R$47:$R$86</c:f>
              <c:strCache>
                <c:ptCount val="40"/>
                <c:pt idx="0">
                  <c:v>【 リアルタイム制御技術（ロボット技術） 】       </c:v>
                </c:pt>
                <c:pt idx="1">
                  <c:v>20人以下（n=15）</c:v>
                </c:pt>
                <c:pt idx="2">
                  <c:v>21人以上100人以下（n=15）</c:v>
                </c:pt>
                <c:pt idx="3">
                  <c:v>101人以上（n=5）</c:v>
                </c:pt>
                <c:pt idx="4">
                  <c:v>【 エッジコンピューティング／フォグコンピューティング 】</c:v>
                </c:pt>
                <c:pt idx="5">
                  <c:v>20人以下（n=12）</c:v>
                </c:pt>
                <c:pt idx="6">
                  <c:v>21人以上100人以下（n=10）</c:v>
                </c:pt>
                <c:pt idx="7">
                  <c:v>101人以上（n=6）</c:v>
                </c:pt>
                <c:pt idx="8">
                  <c:v>【 モデリング技術（制御、システム、ユーザ、データ等） 】</c:v>
                </c:pt>
                <c:pt idx="9">
                  <c:v>20人以下（n=10）</c:v>
                </c:pt>
                <c:pt idx="10">
                  <c:v>21人以上100人以下（n=11）</c:v>
                </c:pt>
                <c:pt idx="11">
                  <c:v>101人以上（n=10）</c:v>
                </c:pt>
                <c:pt idx="12">
                  <c:v>【 アジャイル開発技術 】                </c:v>
                </c:pt>
                <c:pt idx="13">
                  <c:v>20人以下（n=10）</c:v>
                </c:pt>
                <c:pt idx="14">
                  <c:v>21人以上100人以下（n=10）</c:v>
                </c:pt>
                <c:pt idx="15">
                  <c:v>101人以上（n=3）</c:v>
                </c:pt>
                <c:pt idx="16">
                  <c:v>【 他の製品・システムとの接続を想定した検証技術 】   </c:v>
                </c:pt>
                <c:pt idx="17">
                  <c:v>20人以下（n=11）</c:v>
                </c:pt>
                <c:pt idx="18">
                  <c:v>21人以上100人以下（n=12）</c:v>
                </c:pt>
                <c:pt idx="19">
                  <c:v>101人以上（n=1）</c:v>
                </c:pt>
                <c:pt idx="20">
                  <c:v>【 ブロックチェーン技術 】               </c:v>
                </c:pt>
                <c:pt idx="21">
                  <c:v>20人以下（n=9）</c:v>
                </c:pt>
                <c:pt idx="22">
                  <c:v>21人以上100人以下（n=11）</c:v>
                </c:pt>
                <c:pt idx="23">
                  <c:v>101人以上（n=1）</c:v>
                </c:pt>
                <c:pt idx="24">
                  <c:v>【 低遅延データ処理技術 】               </c:v>
                </c:pt>
                <c:pt idx="25">
                  <c:v>20人以下（n=8）</c:v>
                </c:pt>
                <c:pt idx="26">
                  <c:v>21人以上100人以下（n=1）</c:v>
                </c:pt>
                <c:pt idx="27">
                  <c:v>101人以上（n=0）</c:v>
                </c:pt>
                <c:pt idx="28">
                  <c:v>【 ヒューマンインタフェース技術 】           </c:v>
                </c:pt>
                <c:pt idx="29">
                  <c:v>20人以下（n=9）</c:v>
                </c:pt>
                <c:pt idx="30">
                  <c:v>21人以上100人以下（n=6）</c:v>
                </c:pt>
                <c:pt idx="31">
                  <c:v>101人以上（n=0）</c:v>
                </c:pt>
                <c:pt idx="32">
                  <c:v>【 サーバ／ストレージ技術（管理・運用を含む） 】    </c:v>
                </c:pt>
                <c:pt idx="33">
                  <c:v>20人以下（n=7）</c:v>
                </c:pt>
                <c:pt idx="34">
                  <c:v>21人以上100人以下（n=4）</c:v>
                </c:pt>
                <c:pt idx="35">
                  <c:v>101人以上（n=1）</c:v>
                </c:pt>
                <c:pt idx="36">
                  <c:v>【 アクチュエータ技術 】                </c:v>
                </c:pt>
                <c:pt idx="37">
                  <c:v>20人以下（n=5）</c:v>
                </c:pt>
                <c:pt idx="38">
                  <c:v>21人以上100人以下（n=4）</c:v>
                </c:pt>
                <c:pt idx="39">
                  <c:v>101人以上（n=2）</c:v>
                </c:pt>
              </c:strCache>
            </c:strRef>
          </c:cat>
          <c:val>
            <c:numRef>
              <c:f>'Q22C.将来重要な技術（従業員別）'!$S$47:$S$86</c:f>
              <c:numCache>
                <c:formatCode>0.0%</c:formatCode>
                <c:ptCount val="40"/>
                <c:pt idx="0">
                  <c:v>0</c:v>
                </c:pt>
                <c:pt idx="1">
                  <c:v>3.2520325203252036E-2</c:v>
                </c:pt>
                <c:pt idx="2">
                  <c:v>3.9603960396039604E-2</c:v>
                </c:pt>
                <c:pt idx="3">
                  <c:v>0.05</c:v>
                </c:pt>
                <c:pt idx="4">
                  <c:v>0</c:v>
                </c:pt>
                <c:pt idx="5">
                  <c:v>4.065040650406504E-2</c:v>
                </c:pt>
                <c:pt idx="6">
                  <c:v>3.9603960396039604E-2</c:v>
                </c:pt>
                <c:pt idx="7">
                  <c:v>2.5000000000000001E-2</c:v>
                </c:pt>
                <c:pt idx="8">
                  <c:v>0</c:v>
                </c:pt>
                <c:pt idx="9">
                  <c:v>2.4390243902439025E-2</c:v>
                </c:pt>
                <c:pt idx="10">
                  <c:v>1.9801980198019802E-2</c:v>
                </c:pt>
                <c:pt idx="11">
                  <c:v>7.4999999999999997E-2</c:v>
                </c:pt>
                <c:pt idx="12">
                  <c:v>0</c:v>
                </c:pt>
                <c:pt idx="13">
                  <c:v>2.4390243902439025E-2</c:v>
                </c:pt>
                <c:pt idx="14">
                  <c:v>1.9801980198019802E-2</c:v>
                </c:pt>
                <c:pt idx="15">
                  <c:v>2.5000000000000001E-2</c:v>
                </c:pt>
                <c:pt idx="16">
                  <c:v>0</c:v>
                </c:pt>
                <c:pt idx="17">
                  <c:v>1.6260162601626018E-2</c:v>
                </c:pt>
                <c:pt idx="18">
                  <c:v>1.9801980198019802E-2</c:v>
                </c:pt>
                <c:pt idx="19">
                  <c:v>0</c:v>
                </c:pt>
                <c:pt idx="20">
                  <c:v>0</c:v>
                </c:pt>
                <c:pt idx="21">
                  <c:v>1.6260162601626018E-2</c:v>
                </c:pt>
                <c:pt idx="22">
                  <c:v>1.9801980198019802E-2</c:v>
                </c:pt>
                <c:pt idx="23">
                  <c:v>0</c:v>
                </c:pt>
                <c:pt idx="24">
                  <c:v>0</c:v>
                </c:pt>
                <c:pt idx="25">
                  <c:v>1.6260162601626018E-2</c:v>
                </c:pt>
                <c:pt idx="26">
                  <c:v>0</c:v>
                </c:pt>
                <c:pt idx="27">
                  <c:v>0</c:v>
                </c:pt>
                <c:pt idx="28">
                  <c:v>0</c:v>
                </c:pt>
                <c:pt idx="29">
                  <c:v>8.130081300813009E-3</c:v>
                </c:pt>
                <c:pt idx="30">
                  <c:v>9.9009900990099011E-3</c:v>
                </c:pt>
                <c:pt idx="31">
                  <c:v>0</c:v>
                </c:pt>
                <c:pt idx="32">
                  <c:v>0</c:v>
                </c:pt>
                <c:pt idx="33">
                  <c:v>0</c:v>
                </c:pt>
                <c:pt idx="34">
                  <c:v>0</c:v>
                </c:pt>
                <c:pt idx="35">
                  <c:v>2.5000000000000001E-2</c:v>
                </c:pt>
                <c:pt idx="36">
                  <c:v>0</c:v>
                </c:pt>
                <c:pt idx="37">
                  <c:v>0</c:v>
                </c:pt>
                <c:pt idx="38">
                  <c:v>9.9009900990099011E-3</c:v>
                </c:pt>
                <c:pt idx="39">
                  <c:v>0</c:v>
                </c:pt>
              </c:numCache>
            </c:numRef>
          </c:val>
          <c:extLst>
            <c:ext xmlns:c16="http://schemas.microsoft.com/office/drawing/2014/chart" uri="{C3380CC4-5D6E-409C-BE32-E72D297353CC}">
              <c16:uniqueId val="{00000015-BF31-47F9-BAE5-9C6586AD575D}"/>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'Q22C.将来重要な技術（従業員別）'!$R$47:$R$86</c:f>
              <c:strCache>
                <c:ptCount val="40"/>
                <c:pt idx="0">
                  <c:v>【 リアルタイム制御技術（ロボット技術） 】       </c:v>
                </c:pt>
                <c:pt idx="1">
                  <c:v>20人以下（n=15）</c:v>
                </c:pt>
                <c:pt idx="2">
                  <c:v>21人以上100人以下（n=15）</c:v>
                </c:pt>
                <c:pt idx="3">
                  <c:v>101人以上（n=5）</c:v>
                </c:pt>
                <c:pt idx="4">
                  <c:v>【 エッジコンピューティング／フォグコンピューティング 】</c:v>
                </c:pt>
                <c:pt idx="5">
                  <c:v>20人以下（n=12）</c:v>
                </c:pt>
                <c:pt idx="6">
                  <c:v>21人以上100人以下（n=10）</c:v>
                </c:pt>
                <c:pt idx="7">
                  <c:v>101人以上（n=6）</c:v>
                </c:pt>
                <c:pt idx="8">
                  <c:v>【 モデリング技術（制御、システム、ユーザ、データ等） 】</c:v>
                </c:pt>
                <c:pt idx="9">
                  <c:v>20人以下（n=10）</c:v>
                </c:pt>
                <c:pt idx="10">
                  <c:v>21人以上100人以下（n=11）</c:v>
                </c:pt>
                <c:pt idx="11">
                  <c:v>101人以上（n=10）</c:v>
                </c:pt>
                <c:pt idx="12">
                  <c:v>【 アジャイル開発技術 】                </c:v>
                </c:pt>
                <c:pt idx="13">
                  <c:v>20人以下（n=10）</c:v>
                </c:pt>
                <c:pt idx="14">
                  <c:v>21人以上100人以下（n=10）</c:v>
                </c:pt>
                <c:pt idx="15">
                  <c:v>101人以上（n=3）</c:v>
                </c:pt>
                <c:pt idx="16">
                  <c:v>【 他の製品・システムとの接続を想定した検証技術 】   </c:v>
                </c:pt>
                <c:pt idx="17">
                  <c:v>20人以下（n=11）</c:v>
                </c:pt>
                <c:pt idx="18">
                  <c:v>21人以上100人以下（n=12）</c:v>
                </c:pt>
                <c:pt idx="19">
                  <c:v>101人以上（n=1）</c:v>
                </c:pt>
                <c:pt idx="20">
                  <c:v>【 ブロックチェーン技術 】               </c:v>
                </c:pt>
                <c:pt idx="21">
                  <c:v>20人以下（n=9）</c:v>
                </c:pt>
                <c:pt idx="22">
                  <c:v>21人以上100人以下（n=11）</c:v>
                </c:pt>
                <c:pt idx="23">
                  <c:v>101人以上（n=1）</c:v>
                </c:pt>
                <c:pt idx="24">
                  <c:v>【 低遅延データ処理技術 】               </c:v>
                </c:pt>
                <c:pt idx="25">
                  <c:v>20人以下（n=8）</c:v>
                </c:pt>
                <c:pt idx="26">
                  <c:v>21人以上100人以下（n=1）</c:v>
                </c:pt>
                <c:pt idx="27">
                  <c:v>101人以上（n=0）</c:v>
                </c:pt>
                <c:pt idx="28">
                  <c:v>【 ヒューマンインタフェース技術 】           </c:v>
                </c:pt>
                <c:pt idx="29">
                  <c:v>20人以下（n=9）</c:v>
                </c:pt>
                <c:pt idx="30">
                  <c:v>21人以上100人以下（n=6）</c:v>
                </c:pt>
                <c:pt idx="31">
                  <c:v>101人以上（n=0）</c:v>
                </c:pt>
                <c:pt idx="32">
                  <c:v>【 サーバ／ストレージ技術（管理・運用を含む） 】    </c:v>
                </c:pt>
                <c:pt idx="33">
                  <c:v>20人以下（n=7）</c:v>
                </c:pt>
                <c:pt idx="34">
                  <c:v>21人以上100人以下（n=4）</c:v>
                </c:pt>
                <c:pt idx="35">
                  <c:v>101人以上（n=1）</c:v>
                </c:pt>
                <c:pt idx="36">
                  <c:v>【 アクチュエータ技術 】                </c:v>
                </c:pt>
                <c:pt idx="37">
                  <c:v>20人以下（n=5）</c:v>
                </c:pt>
                <c:pt idx="38">
                  <c:v>21人以上100人以下（n=4）</c:v>
                </c:pt>
                <c:pt idx="39">
                  <c:v>101人以上（n=2）</c:v>
                </c:pt>
              </c:strCache>
            </c:strRef>
          </c:cat>
          <c:val>
            <c:numRef>
              <c:f>'Q22C.将来重要な技術（従業員別）'!$T$47:$T$86</c:f>
              <c:numCache>
                <c:formatCode>0.0%</c:formatCode>
                <c:ptCount val="40"/>
                <c:pt idx="0">
                  <c:v>0</c:v>
                </c:pt>
                <c:pt idx="1">
                  <c:v>5.6910569105691054E-2</c:v>
                </c:pt>
                <c:pt idx="2">
                  <c:v>5.9405940594059403E-2</c:v>
                </c:pt>
                <c:pt idx="3">
                  <c:v>0.05</c:v>
                </c:pt>
                <c:pt idx="4">
                  <c:v>0</c:v>
                </c:pt>
                <c:pt idx="5">
                  <c:v>2.4390243902439025E-2</c:v>
                </c:pt>
                <c:pt idx="6">
                  <c:v>2.9702970297029702E-2</c:v>
                </c:pt>
                <c:pt idx="7">
                  <c:v>7.4999999999999997E-2</c:v>
                </c:pt>
                <c:pt idx="8">
                  <c:v>0</c:v>
                </c:pt>
                <c:pt idx="9">
                  <c:v>4.065040650406504E-2</c:v>
                </c:pt>
                <c:pt idx="10">
                  <c:v>5.9405940594059403E-2</c:v>
                </c:pt>
                <c:pt idx="11">
                  <c:v>0.15</c:v>
                </c:pt>
                <c:pt idx="12">
                  <c:v>0</c:v>
                </c:pt>
                <c:pt idx="13">
                  <c:v>8.130081300813009E-3</c:v>
                </c:pt>
                <c:pt idx="14">
                  <c:v>4.9504950495049507E-2</c:v>
                </c:pt>
                <c:pt idx="15">
                  <c:v>2.5000000000000001E-2</c:v>
                </c:pt>
                <c:pt idx="16">
                  <c:v>0</c:v>
                </c:pt>
                <c:pt idx="17">
                  <c:v>3.2520325203252036E-2</c:v>
                </c:pt>
                <c:pt idx="18">
                  <c:v>2.9702970297029702E-2</c:v>
                </c:pt>
                <c:pt idx="19">
                  <c:v>0</c:v>
                </c:pt>
                <c:pt idx="20">
                  <c:v>0</c:v>
                </c:pt>
                <c:pt idx="21">
                  <c:v>2.4390243902439025E-2</c:v>
                </c:pt>
                <c:pt idx="22">
                  <c:v>3.9603960396039604E-2</c:v>
                </c:pt>
                <c:pt idx="23">
                  <c:v>0</c:v>
                </c:pt>
                <c:pt idx="24">
                  <c:v>0</c:v>
                </c:pt>
                <c:pt idx="25">
                  <c:v>2.4390243902439025E-2</c:v>
                </c:pt>
                <c:pt idx="26">
                  <c:v>9.9009900990099011E-3</c:v>
                </c:pt>
                <c:pt idx="27">
                  <c:v>0</c:v>
                </c:pt>
                <c:pt idx="28">
                  <c:v>0</c:v>
                </c:pt>
                <c:pt idx="29">
                  <c:v>1.6260162601626018E-2</c:v>
                </c:pt>
                <c:pt idx="30">
                  <c:v>9.9009900990099011E-3</c:v>
                </c:pt>
                <c:pt idx="31">
                  <c:v>0</c:v>
                </c:pt>
                <c:pt idx="32">
                  <c:v>0</c:v>
                </c:pt>
                <c:pt idx="33">
                  <c:v>4.065040650406504E-2</c:v>
                </c:pt>
                <c:pt idx="34">
                  <c:v>1.9801980198019802E-2</c:v>
                </c:pt>
                <c:pt idx="35">
                  <c:v>0</c:v>
                </c:pt>
                <c:pt idx="36">
                  <c:v>0</c:v>
                </c:pt>
                <c:pt idx="37">
                  <c:v>8.130081300813009E-3</c:v>
                </c:pt>
                <c:pt idx="38">
                  <c:v>2.9702970297029702E-2</c:v>
                </c:pt>
                <c:pt idx="39">
                  <c:v>0</c:v>
                </c:pt>
              </c:numCache>
            </c:numRef>
          </c:val>
          <c:extLst>
            <c:ext xmlns:c16="http://schemas.microsoft.com/office/drawing/2014/chart" uri="{C3380CC4-5D6E-409C-BE32-E72D297353CC}">
              <c16:uniqueId val="{00000031-BF31-47F9-BAE5-9C6586AD575D}"/>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'Q22C.将来重要な技術（従業員別）'!$R$47:$R$86</c:f>
              <c:strCache>
                <c:ptCount val="40"/>
                <c:pt idx="0">
                  <c:v>【 リアルタイム制御技術（ロボット技術） 】       </c:v>
                </c:pt>
                <c:pt idx="1">
                  <c:v>20人以下（n=15）</c:v>
                </c:pt>
                <c:pt idx="2">
                  <c:v>21人以上100人以下（n=15）</c:v>
                </c:pt>
                <c:pt idx="3">
                  <c:v>101人以上（n=5）</c:v>
                </c:pt>
                <c:pt idx="4">
                  <c:v>【 エッジコンピューティング／フォグコンピューティング 】</c:v>
                </c:pt>
                <c:pt idx="5">
                  <c:v>20人以下（n=12）</c:v>
                </c:pt>
                <c:pt idx="6">
                  <c:v>21人以上100人以下（n=10）</c:v>
                </c:pt>
                <c:pt idx="7">
                  <c:v>101人以上（n=6）</c:v>
                </c:pt>
                <c:pt idx="8">
                  <c:v>【 モデリング技術（制御、システム、ユーザ、データ等） 】</c:v>
                </c:pt>
                <c:pt idx="9">
                  <c:v>20人以下（n=10）</c:v>
                </c:pt>
                <c:pt idx="10">
                  <c:v>21人以上100人以下（n=11）</c:v>
                </c:pt>
                <c:pt idx="11">
                  <c:v>101人以上（n=10）</c:v>
                </c:pt>
                <c:pt idx="12">
                  <c:v>【 アジャイル開発技術 】                </c:v>
                </c:pt>
                <c:pt idx="13">
                  <c:v>20人以下（n=10）</c:v>
                </c:pt>
                <c:pt idx="14">
                  <c:v>21人以上100人以下（n=10）</c:v>
                </c:pt>
                <c:pt idx="15">
                  <c:v>101人以上（n=3）</c:v>
                </c:pt>
                <c:pt idx="16">
                  <c:v>【 他の製品・システムとの接続を想定した検証技術 】   </c:v>
                </c:pt>
                <c:pt idx="17">
                  <c:v>20人以下（n=11）</c:v>
                </c:pt>
                <c:pt idx="18">
                  <c:v>21人以上100人以下（n=12）</c:v>
                </c:pt>
                <c:pt idx="19">
                  <c:v>101人以上（n=1）</c:v>
                </c:pt>
                <c:pt idx="20">
                  <c:v>【 ブロックチェーン技術 】               </c:v>
                </c:pt>
                <c:pt idx="21">
                  <c:v>20人以下（n=9）</c:v>
                </c:pt>
                <c:pt idx="22">
                  <c:v>21人以上100人以下（n=11）</c:v>
                </c:pt>
                <c:pt idx="23">
                  <c:v>101人以上（n=1）</c:v>
                </c:pt>
                <c:pt idx="24">
                  <c:v>【 低遅延データ処理技術 】               </c:v>
                </c:pt>
                <c:pt idx="25">
                  <c:v>20人以下（n=8）</c:v>
                </c:pt>
                <c:pt idx="26">
                  <c:v>21人以上100人以下（n=1）</c:v>
                </c:pt>
                <c:pt idx="27">
                  <c:v>101人以上（n=0）</c:v>
                </c:pt>
                <c:pt idx="28">
                  <c:v>【 ヒューマンインタフェース技術 】           </c:v>
                </c:pt>
                <c:pt idx="29">
                  <c:v>20人以下（n=9）</c:v>
                </c:pt>
                <c:pt idx="30">
                  <c:v>21人以上100人以下（n=6）</c:v>
                </c:pt>
                <c:pt idx="31">
                  <c:v>101人以上（n=0）</c:v>
                </c:pt>
                <c:pt idx="32">
                  <c:v>【 サーバ／ストレージ技術（管理・運用を含む） 】    </c:v>
                </c:pt>
                <c:pt idx="33">
                  <c:v>20人以下（n=7）</c:v>
                </c:pt>
                <c:pt idx="34">
                  <c:v>21人以上100人以下（n=4）</c:v>
                </c:pt>
                <c:pt idx="35">
                  <c:v>101人以上（n=1）</c:v>
                </c:pt>
                <c:pt idx="36">
                  <c:v>【 アクチュエータ技術 】                </c:v>
                </c:pt>
                <c:pt idx="37">
                  <c:v>20人以下（n=5）</c:v>
                </c:pt>
                <c:pt idx="38">
                  <c:v>21人以上100人以下（n=4）</c:v>
                </c:pt>
                <c:pt idx="39">
                  <c:v>101人以上（n=2）</c:v>
                </c:pt>
              </c:strCache>
            </c:strRef>
          </c:cat>
          <c:val>
            <c:numRef>
              <c:f>'Q22C.将来重要な技術（従業員別）'!$U$47:$U$86</c:f>
              <c:numCache>
                <c:formatCode>0.0%</c:formatCode>
                <c:ptCount val="40"/>
                <c:pt idx="0">
                  <c:v>0</c:v>
                </c:pt>
                <c:pt idx="1">
                  <c:v>3.2520325203252036E-2</c:v>
                </c:pt>
                <c:pt idx="2">
                  <c:v>4.9504950495049507E-2</c:v>
                </c:pt>
                <c:pt idx="3">
                  <c:v>2.5000000000000001E-2</c:v>
                </c:pt>
                <c:pt idx="4">
                  <c:v>0</c:v>
                </c:pt>
                <c:pt idx="5">
                  <c:v>3.2520325203252036E-2</c:v>
                </c:pt>
                <c:pt idx="6">
                  <c:v>2.9702970297029702E-2</c:v>
                </c:pt>
                <c:pt idx="7">
                  <c:v>0.05</c:v>
                </c:pt>
                <c:pt idx="8">
                  <c:v>0</c:v>
                </c:pt>
                <c:pt idx="9">
                  <c:v>1.6260162601626018E-2</c:v>
                </c:pt>
                <c:pt idx="10">
                  <c:v>2.9702970297029702E-2</c:v>
                </c:pt>
                <c:pt idx="11">
                  <c:v>2.5000000000000001E-2</c:v>
                </c:pt>
                <c:pt idx="12">
                  <c:v>0</c:v>
                </c:pt>
                <c:pt idx="13">
                  <c:v>4.878048780487805E-2</c:v>
                </c:pt>
                <c:pt idx="14">
                  <c:v>2.9702970297029702E-2</c:v>
                </c:pt>
                <c:pt idx="15">
                  <c:v>2.5000000000000001E-2</c:v>
                </c:pt>
                <c:pt idx="16">
                  <c:v>0</c:v>
                </c:pt>
                <c:pt idx="17">
                  <c:v>4.065040650406504E-2</c:v>
                </c:pt>
                <c:pt idx="18">
                  <c:v>6.9306930693069313E-2</c:v>
                </c:pt>
                <c:pt idx="19">
                  <c:v>2.5000000000000001E-2</c:v>
                </c:pt>
                <c:pt idx="20">
                  <c:v>0</c:v>
                </c:pt>
                <c:pt idx="21">
                  <c:v>3.2520325203252036E-2</c:v>
                </c:pt>
                <c:pt idx="22">
                  <c:v>4.9504950495049507E-2</c:v>
                </c:pt>
                <c:pt idx="23">
                  <c:v>2.5000000000000001E-2</c:v>
                </c:pt>
                <c:pt idx="24">
                  <c:v>0</c:v>
                </c:pt>
                <c:pt idx="25">
                  <c:v>2.4390243902439025E-2</c:v>
                </c:pt>
                <c:pt idx="26">
                  <c:v>0</c:v>
                </c:pt>
                <c:pt idx="27">
                  <c:v>0</c:v>
                </c:pt>
                <c:pt idx="28">
                  <c:v>0</c:v>
                </c:pt>
                <c:pt idx="29">
                  <c:v>4.878048780487805E-2</c:v>
                </c:pt>
                <c:pt idx="30">
                  <c:v>3.9603960396039604E-2</c:v>
                </c:pt>
                <c:pt idx="31">
                  <c:v>0</c:v>
                </c:pt>
                <c:pt idx="32">
                  <c:v>0</c:v>
                </c:pt>
                <c:pt idx="33">
                  <c:v>1.6260162601626018E-2</c:v>
                </c:pt>
                <c:pt idx="34">
                  <c:v>1.9801980198019802E-2</c:v>
                </c:pt>
                <c:pt idx="35">
                  <c:v>0</c:v>
                </c:pt>
                <c:pt idx="36">
                  <c:v>0</c:v>
                </c:pt>
                <c:pt idx="37">
                  <c:v>3.2520325203252036E-2</c:v>
                </c:pt>
                <c:pt idx="38">
                  <c:v>0</c:v>
                </c:pt>
                <c:pt idx="39">
                  <c:v>0.05</c:v>
                </c:pt>
              </c:numCache>
            </c:numRef>
          </c:val>
          <c:extLst>
            <c:ext xmlns:c16="http://schemas.microsoft.com/office/drawing/2014/chart" uri="{C3380CC4-5D6E-409C-BE32-E72D297353CC}">
              <c16:uniqueId val="{00000047-BF31-47F9-BAE5-9C6586AD575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20人以下（n=39）</c:v>
                </c:pt>
                <c:pt idx="2">
                  <c:v>21人以上100人以下（n=57）</c:v>
                </c:pt>
                <c:pt idx="3">
                  <c:v>101人以上（n=36）</c:v>
                </c:pt>
                <c:pt idx="4">
                  <c:v>【 システムズエンジニアリング技術 】          </c:v>
                </c:pt>
                <c:pt idx="5">
                  <c:v>20人以下（n=24）</c:v>
                </c:pt>
                <c:pt idx="6">
                  <c:v>21人以上100人以下（n=21）</c:v>
                </c:pt>
                <c:pt idx="7">
                  <c:v>101人以上（n=13）</c:v>
                </c:pt>
                <c:pt idx="8">
                  <c:v>【 IoTシステム構築技術 】              </c:v>
                </c:pt>
                <c:pt idx="9">
                  <c:v>20人以下（n=26）</c:v>
                </c:pt>
                <c:pt idx="10">
                  <c:v>21人以上100人以下（n=23）</c:v>
                </c:pt>
                <c:pt idx="11">
                  <c:v>101人以上（n=16）</c:v>
                </c:pt>
                <c:pt idx="12">
                  <c:v>【 ビッグデータの収集・分析・解析技術 】        </c:v>
                </c:pt>
                <c:pt idx="13">
                  <c:v>20人以下（n=28）</c:v>
                </c:pt>
                <c:pt idx="14">
                  <c:v>21人以上100人以下（n=24）</c:v>
                </c:pt>
                <c:pt idx="15">
                  <c:v>101人以上（n=24）</c:v>
                </c:pt>
                <c:pt idx="16">
                  <c:v>【 画像・音声認識技術／合成技術 】           </c:v>
                </c:pt>
                <c:pt idx="17">
                  <c:v>20人以下（n=6）</c:v>
                </c:pt>
                <c:pt idx="18">
                  <c:v>21人以上100人以下（n=27）</c:v>
                </c:pt>
                <c:pt idx="19">
                  <c:v>101人以上（n=4）</c:v>
                </c:pt>
                <c:pt idx="20">
                  <c:v>【 現実融合技術 (VR、AR、MR、SR等） 】    </c:v>
                </c:pt>
                <c:pt idx="21">
                  <c:v>20人以下（n=9）</c:v>
                </c:pt>
                <c:pt idx="22">
                  <c:v>21人以上100人以下（n=19）</c:v>
                </c:pt>
                <c:pt idx="23">
                  <c:v>101人以上（n=10）</c:v>
                </c:pt>
                <c:pt idx="24">
                  <c:v>【 アジャイル開発技術 】                </c:v>
                </c:pt>
                <c:pt idx="25">
                  <c:v>20人以下（n=7）</c:v>
                </c:pt>
                <c:pt idx="26">
                  <c:v>21人以上100人以下（n=9）</c:v>
                </c:pt>
                <c:pt idx="27">
                  <c:v>101人以上（n=12）</c:v>
                </c:pt>
                <c:pt idx="28">
                  <c:v>【 無線通信・ネットワーク技術 】            </c:v>
                </c:pt>
                <c:pt idx="29">
                  <c:v>20人以下（n=14）</c:v>
                </c:pt>
                <c:pt idx="30">
                  <c:v>21人以上100人以下（n=11）</c:v>
                </c:pt>
                <c:pt idx="31">
                  <c:v>101人以上（n=13）</c:v>
                </c:pt>
                <c:pt idx="32">
                  <c:v>【 デバイス技術 】                   </c:v>
                </c:pt>
                <c:pt idx="33">
                  <c:v>20人以下（n=7）</c:v>
                </c:pt>
                <c:pt idx="34">
                  <c:v>21人以上100人以下（n=8）</c:v>
                </c:pt>
                <c:pt idx="35">
                  <c:v>101人以上（n=7）</c:v>
                </c:pt>
                <c:pt idx="36">
                  <c:v>【 リアルタイム制御技術（ロボット技術） 】       </c:v>
                </c:pt>
                <c:pt idx="37">
                  <c:v>20人以下（n=11）</c:v>
                </c:pt>
                <c:pt idx="38">
                  <c:v>21人以上100人以下（n=15）</c:v>
                </c:pt>
                <c:pt idx="39">
                  <c:v>101人以上（n=5）</c:v>
                </c:pt>
              </c:strCache>
            </c:strRef>
          </c:cat>
          <c:val>
            <c:numRef>
              <c:f>'Q22C.将来重要な技術（従業員別）'!$S$7:$S$46</c:f>
              <c:numCache>
                <c:formatCode>0.0%</c:formatCode>
                <c:ptCount val="40"/>
                <c:pt idx="0" formatCode="General">
                  <c:v>0</c:v>
                </c:pt>
                <c:pt idx="1">
                  <c:v>0.21839080459770116</c:v>
                </c:pt>
                <c:pt idx="2">
                  <c:v>0.29702970297029702</c:v>
                </c:pt>
                <c:pt idx="3">
                  <c:v>0.25806451612903225</c:v>
                </c:pt>
                <c:pt idx="4" formatCode="General">
                  <c:v>0</c:v>
                </c:pt>
                <c:pt idx="5">
                  <c:v>0.14942528735632185</c:v>
                </c:pt>
                <c:pt idx="6">
                  <c:v>0.11881188118811881</c:v>
                </c:pt>
                <c:pt idx="7">
                  <c:v>9.6774193548387094E-2</c:v>
                </c:pt>
                <c:pt idx="8" formatCode="General">
                  <c:v>0</c:v>
                </c:pt>
                <c:pt idx="9">
                  <c:v>0.16091954022988506</c:v>
                </c:pt>
                <c:pt idx="10">
                  <c:v>8.9108910891089105E-2</c:v>
                </c:pt>
                <c:pt idx="11">
                  <c:v>9.6774193548387094E-2</c:v>
                </c:pt>
                <c:pt idx="12" formatCode="General">
                  <c:v>0</c:v>
                </c:pt>
                <c:pt idx="13">
                  <c:v>9.1954022988505746E-2</c:v>
                </c:pt>
                <c:pt idx="14">
                  <c:v>4.9504950495049507E-2</c:v>
                </c:pt>
                <c:pt idx="15">
                  <c:v>0.11290322580645161</c:v>
                </c:pt>
                <c:pt idx="16" formatCode="General">
                  <c:v>0</c:v>
                </c:pt>
                <c:pt idx="17">
                  <c:v>2.2988505747126436E-2</c:v>
                </c:pt>
                <c:pt idx="18">
                  <c:v>8.9108910891089105E-2</c:v>
                </c:pt>
                <c:pt idx="19">
                  <c:v>3.2258064516129031E-2</c:v>
                </c:pt>
                <c:pt idx="20" formatCode="General">
                  <c:v>0</c:v>
                </c:pt>
                <c:pt idx="21">
                  <c:v>3.4482758620689655E-2</c:v>
                </c:pt>
                <c:pt idx="22">
                  <c:v>7.9207920792079209E-2</c:v>
                </c:pt>
                <c:pt idx="23">
                  <c:v>3.2258064516129031E-2</c:v>
                </c:pt>
                <c:pt idx="24" formatCode="General">
                  <c:v>0</c:v>
                </c:pt>
                <c:pt idx="25">
                  <c:v>3.4482758620689655E-2</c:v>
                </c:pt>
                <c:pt idx="26">
                  <c:v>1.9801980198019802E-2</c:v>
                </c:pt>
                <c:pt idx="27">
                  <c:v>0.11290322580645161</c:v>
                </c:pt>
                <c:pt idx="28" formatCode="General">
                  <c:v>0</c:v>
                </c:pt>
                <c:pt idx="29">
                  <c:v>4.5977011494252873E-2</c:v>
                </c:pt>
                <c:pt idx="30">
                  <c:v>2.9702970297029702E-2</c:v>
                </c:pt>
                <c:pt idx="31">
                  <c:v>6.4516129032258063E-2</c:v>
                </c:pt>
                <c:pt idx="32" formatCode="General">
                  <c:v>0</c:v>
                </c:pt>
                <c:pt idx="33">
                  <c:v>3.4482758620689655E-2</c:v>
                </c:pt>
                <c:pt idx="34">
                  <c:v>3.9603960396039604E-2</c:v>
                </c:pt>
                <c:pt idx="35">
                  <c:v>4.8387096774193547E-2</c:v>
                </c:pt>
                <c:pt idx="36" formatCode="General">
                  <c:v>0</c:v>
                </c:pt>
                <c:pt idx="37">
                  <c:v>4.5977011494252873E-2</c:v>
                </c:pt>
                <c:pt idx="38">
                  <c:v>1.9801980198019802E-2</c:v>
                </c:pt>
                <c:pt idx="39">
                  <c:v>3.2258064516129031E-2</c:v>
                </c:pt>
              </c:numCache>
            </c:numRef>
          </c:val>
          <c:extLst>
            <c:ext xmlns:c16="http://schemas.microsoft.com/office/drawing/2014/chart" uri="{C3380CC4-5D6E-409C-BE32-E72D297353CC}">
              <c16:uniqueId val="{00000015-856D-4C72-A59D-DF7AF9F7B32F}"/>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20人以下（n=39）</c:v>
                </c:pt>
                <c:pt idx="2">
                  <c:v>21人以上100人以下（n=57）</c:v>
                </c:pt>
                <c:pt idx="3">
                  <c:v>101人以上（n=36）</c:v>
                </c:pt>
                <c:pt idx="4">
                  <c:v>【 システムズエンジニアリング技術 】          </c:v>
                </c:pt>
                <c:pt idx="5">
                  <c:v>20人以下（n=24）</c:v>
                </c:pt>
                <c:pt idx="6">
                  <c:v>21人以上100人以下（n=21）</c:v>
                </c:pt>
                <c:pt idx="7">
                  <c:v>101人以上（n=13）</c:v>
                </c:pt>
                <c:pt idx="8">
                  <c:v>【 IoTシステム構築技術 】              </c:v>
                </c:pt>
                <c:pt idx="9">
                  <c:v>20人以下（n=26）</c:v>
                </c:pt>
                <c:pt idx="10">
                  <c:v>21人以上100人以下（n=23）</c:v>
                </c:pt>
                <c:pt idx="11">
                  <c:v>101人以上（n=16）</c:v>
                </c:pt>
                <c:pt idx="12">
                  <c:v>【 ビッグデータの収集・分析・解析技術 】        </c:v>
                </c:pt>
                <c:pt idx="13">
                  <c:v>20人以下（n=28）</c:v>
                </c:pt>
                <c:pt idx="14">
                  <c:v>21人以上100人以下（n=24）</c:v>
                </c:pt>
                <c:pt idx="15">
                  <c:v>101人以上（n=24）</c:v>
                </c:pt>
                <c:pt idx="16">
                  <c:v>【 画像・音声認識技術／合成技術 】           </c:v>
                </c:pt>
                <c:pt idx="17">
                  <c:v>20人以下（n=6）</c:v>
                </c:pt>
                <c:pt idx="18">
                  <c:v>21人以上100人以下（n=27）</c:v>
                </c:pt>
                <c:pt idx="19">
                  <c:v>101人以上（n=4）</c:v>
                </c:pt>
                <c:pt idx="20">
                  <c:v>【 現実融合技術 (VR、AR、MR、SR等） 】    </c:v>
                </c:pt>
                <c:pt idx="21">
                  <c:v>20人以下（n=9）</c:v>
                </c:pt>
                <c:pt idx="22">
                  <c:v>21人以上100人以下（n=19）</c:v>
                </c:pt>
                <c:pt idx="23">
                  <c:v>101人以上（n=10）</c:v>
                </c:pt>
                <c:pt idx="24">
                  <c:v>【 アジャイル開発技術 】                </c:v>
                </c:pt>
                <c:pt idx="25">
                  <c:v>20人以下（n=7）</c:v>
                </c:pt>
                <c:pt idx="26">
                  <c:v>21人以上100人以下（n=9）</c:v>
                </c:pt>
                <c:pt idx="27">
                  <c:v>101人以上（n=12）</c:v>
                </c:pt>
                <c:pt idx="28">
                  <c:v>【 無線通信・ネットワーク技術 】            </c:v>
                </c:pt>
                <c:pt idx="29">
                  <c:v>20人以下（n=14）</c:v>
                </c:pt>
                <c:pt idx="30">
                  <c:v>21人以上100人以下（n=11）</c:v>
                </c:pt>
                <c:pt idx="31">
                  <c:v>101人以上（n=13）</c:v>
                </c:pt>
                <c:pt idx="32">
                  <c:v>【 デバイス技術 】                   </c:v>
                </c:pt>
                <c:pt idx="33">
                  <c:v>20人以下（n=7）</c:v>
                </c:pt>
                <c:pt idx="34">
                  <c:v>21人以上100人以下（n=8）</c:v>
                </c:pt>
                <c:pt idx="35">
                  <c:v>101人以上（n=7）</c:v>
                </c:pt>
                <c:pt idx="36">
                  <c:v>【 リアルタイム制御技術（ロボット技術） 】       </c:v>
                </c:pt>
                <c:pt idx="37">
                  <c:v>20人以下（n=11）</c:v>
                </c:pt>
                <c:pt idx="38">
                  <c:v>21人以上100人以下（n=15）</c:v>
                </c:pt>
                <c:pt idx="39">
                  <c:v>101人以上（n=5）</c:v>
                </c:pt>
              </c:strCache>
            </c:strRef>
          </c:cat>
          <c:val>
            <c:numRef>
              <c:f>'Q22C.将来重要な技術（従業員別）'!$T$7:$T$46</c:f>
              <c:numCache>
                <c:formatCode>0.0%</c:formatCode>
                <c:ptCount val="40"/>
                <c:pt idx="0" formatCode="General">
                  <c:v>0</c:v>
                </c:pt>
                <c:pt idx="1">
                  <c:v>0.12643678160919541</c:v>
                </c:pt>
                <c:pt idx="2">
                  <c:v>0.12871287128712872</c:v>
                </c:pt>
                <c:pt idx="3">
                  <c:v>0.16129032258064516</c:v>
                </c:pt>
                <c:pt idx="4" formatCode="General">
                  <c:v>0</c:v>
                </c:pt>
                <c:pt idx="5">
                  <c:v>6.8965517241379309E-2</c:v>
                </c:pt>
                <c:pt idx="6">
                  <c:v>3.9603960396039604E-2</c:v>
                </c:pt>
                <c:pt idx="7">
                  <c:v>3.2258064516129031E-2</c:v>
                </c:pt>
                <c:pt idx="8" formatCode="General">
                  <c:v>0</c:v>
                </c:pt>
                <c:pt idx="9">
                  <c:v>6.8965517241379309E-2</c:v>
                </c:pt>
                <c:pt idx="10">
                  <c:v>8.9108910891089105E-2</c:v>
                </c:pt>
                <c:pt idx="11">
                  <c:v>0.11290322580645161</c:v>
                </c:pt>
                <c:pt idx="12" formatCode="General">
                  <c:v>0</c:v>
                </c:pt>
                <c:pt idx="13">
                  <c:v>0.14942528735632185</c:v>
                </c:pt>
                <c:pt idx="14">
                  <c:v>0.11881188118811881</c:v>
                </c:pt>
                <c:pt idx="15">
                  <c:v>0.16129032258064516</c:v>
                </c:pt>
                <c:pt idx="16" formatCode="General">
                  <c:v>0</c:v>
                </c:pt>
                <c:pt idx="17">
                  <c:v>4.5977011494252873E-2</c:v>
                </c:pt>
                <c:pt idx="18">
                  <c:v>0.12871287128712872</c:v>
                </c:pt>
                <c:pt idx="19">
                  <c:v>0</c:v>
                </c:pt>
                <c:pt idx="20" formatCode="General">
                  <c:v>0</c:v>
                </c:pt>
                <c:pt idx="21">
                  <c:v>2.2988505747126436E-2</c:v>
                </c:pt>
                <c:pt idx="22">
                  <c:v>5.9405940594059403E-2</c:v>
                </c:pt>
                <c:pt idx="23">
                  <c:v>8.0645161290322578E-2</c:v>
                </c:pt>
                <c:pt idx="24" formatCode="General">
                  <c:v>0</c:v>
                </c:pt>
                <c:pt idx="25">
                  <c:v>2.2988505747126436E-2</c:v>
                </c:pt>
                <c:pt idx="26">
                  <c:v>1.9801980198019802E-2</c:v>
                </c:pt>
                <c:pt idx="27">
                  <c:v>3.2258064516129031E-2</c:v>
                </c:pt>
                <c:pt idx="28" formatCode="General">
                  <c:v>0</c:v>
                </c:pt>
                <c:pt idx="29">
                  <c:v>4.5977011494252873E-2</c:v>
                </c:pt>
                <c:pt idx="30">
                  <c:v>1.9801980198019802E-2</c:v>
                </c:pt>
                <c:pt idx="31">
                  <c:v>9.6774193548387094E-2</c:v>
                </c:pt>
                <c:pt idx="32" formatCode="General">
                  <c:v>0</c:v>
                </c:pt>
                <c:pt idx="33">
                  <c:v>2.2988505747126436E-2</c:v>
                </c:pt>
                <c:pt idx="34">
                  <c:v>1.9801980198019802E-2</c:v>
                </c:pt>
                <c:pt idx="35">
                  <c:v>1.6129032258064516E-2</c:v>
                </c:pt>
                <c:pt idx="36" formatCode="General">
                  <c:v>0</c:v>
                </c:pt>
                <c:pt idx="37">
                  <c:v>5.7471264367816091E-2</c:v>
                </c:pt>
                <c:pt idx="38">
                  <c:v>7.9207920792079209E-2</c:v>
                </c:pt>
                <c:pt idx="39">
                  <c:v>3.2258064516129031E-2</c:v>
                </c:pt>
              </c:numCache>
            </c:numRef>
          </c:val>
          <c:extLst>
            <c:ext xmlns:c16="http://schemas.microsoft.com/office/drawing/2014/chart" uri="{C3380CC4-5D6E-409C-BE32-E72D297353CC}">
              <c16:uniqueId val="{00000031-856D-4C72-A59D-DF7AF9F7B32F}"/>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'Q22C.将来重要な技術（従業員別）'!$R$7:$R$46</c:f>
              <c:strCache>
                <c:ptCount val="40"/>
                <c:pt idx="0">
                  <c:v>【 AI（機械学習、ディープラーニング等）技術 】    </c:v>
                </c:pt>
                <c:pt idx="1">
                  <c:v>20人以下（n=39）</c:v>
                </c:pt>
                <c:pt idx="2">
                  <c:v>21人以上100人以下（n=57）</c:v>
                </c:pt>
                <c:pt idx="3">
                  <c:v>101人以上（n=36）</c:v>
                </c:pt>
                <c:pt idx="4">
                  <c:v>【 システムズエンジニアリング技術 】          </c:v>
                </c:pt>
                <c:pt idx="5">
                  <c:v>20人以下（n=24）</c:v>
                </c:pt>
                <c:pt idx="6">
                  <c:v>21人以上100人以下（n=21）</c:v>
                </c:pt>
                <c:pt idx="7">
                  <c:v>101人以上（n=13）</c:v>
                </c:pt>
                <c:pt idx="8">
                  <c:v>【 IoTシステム構築技術 】              </c:v>
                </c:pt>
                <c:pt idx="9">
                  <c:v>20人以下（n=26）</c:v>
                </c:pt>
                <c:pt idx="10">
                  <c:v>21人以上100人以下（n=23）</c:v>
                </c:pt>
                <c:pt idx="11">
                  <c:v>101人以上（n=16）</c:v>
                </c:pt>
                <c:pt idx="12">
                  <c:v>【 ビッグデータの収集・分析・解析技術 】        </c:v>
                </c:pt>
                <c:pt idx="13">
                  <c:v>20人以下（n=28）</c:v>
                </c:pt>
                <c:pt idx="14">
                  <c:v>21人以上100人以下（n=24）</c:v>
                </c:pt>
                <c:pt idx="15">
                  <c:v>101人以上（n=24）</c:v>
                </c:pt>
                <c:pt idx="16">
                  <c:v>【 画像・音声認識技術／合成技術 】           </c:v>
                </c:pt>
                <c:pt idx="17">
                  <c:v>20人以下（n=6）</c:v>
                </c:pt>
                <c:pt idx="18">
                  <c:v>21人以上100人以下（n=27）</c:v>
                </c:pt>
                <c:pt idx="19">
                  <c:v>101人以上（n=4）</c:v>
                </c:pt>
                <c:pt idx="20">
                  <c:v>【 現実融合技術 (VR、AR、MR、SR等） 】    </c:v>
                </c:pt>
                <c:pt idx="21">
                  <c:v>20人以下（n=9）</c:v>
                </c:pt>
                <c:pt idx="22">
                  <c:v>21人以上100人以下（n=19）</c:v>
                </c:pt>
                <c:pt idx="23">
                  <c:v>101人以上（n=10）</c:v>
                </c:pt>
                <c:pt idx="24">
                  <c:v>【 アジャイル開発技術 】                </c:v>
                </c:pt>
                <c:pt idx="25">
                  <c:v>20人以下（n=7）</c:v>
                </c:pt>
                <c:pt idx="26">
                  <c:v>21人以上100人以下（n=9）</c:v>
                </c:pt>
                <c:pt idx="27">
                  <c:v>101人以上（n=12）</c:v>
                </c:pt>
                <c:pt idx="28">
                  <c:v>【 無線通信・ネットワーク技術 】            </c:v>
                </c:pt>
                <c:pt idx="29">
                  <c:v>20人以下（n=14）</c:v>
                </c:pt>
                <c:pt idx="30">
                  <c:v>21人以上100人以下（n=11）</c:v>
                </c:pt>
                <c:pt idx="31">
                  <c:v>101人以上（n=13）</c:v>
                </c:pt>
                <c:pt idx="32">
                  <c:v>【 デバイス技術 】                   </c:v>
                </c:pt>
                <c:pt idx="33">
                  <c:v>20人以下（n=7）</c:v>
                </c:pt>
                <c:pt idx="34">
                  <c:v>21人以上100人以下（n=8）</c:v>
                </c:pt>
                <c:pt idx="35">
                  <c:v>101人以上（n=7）</c:v>
                </c:pt>
                <c:pt idx="36">
                  <c:v>【 リアルタイム制御技術（ロボット技術） 】       </c:v>
                </c:pt>
                <c:pt idx="37">
                  <c:v>20人以下（n=11）</c:v>
                </c:pt>
                <c:pt idx="38">
                  <c:v>21人以上100人以下（n=15）</c:v>
                </c:pt>
                <c:pt idx="39">
                  <c:v>101人以上（n=5）</c:v>
                </c:pt>
              </c:strCache>
            </c:strRef>
          </c:cat>
          <c:val>
            <c:numRef>
              <c:f>'Q22C.将来重要な技術（従業員別）'!$U$7:$U$46</c:f>
              <c:numCache>
                <c:formatCode>0.0%</c:formatCode>
                <c:ptCount val="40"/>
                <c:pt idx="0" formatCode="General">
                  <c:v>0</c:v>
                </c:pt>
                <c:pt idx="1">
                  <c:v>0.10344827586206896</c:v>
                </c:pt>
                <c:pt idx="2">
                  <c:v>0.13861386138613863</c:v>
                </c:pt>
                <c:pt idx="3">
                  <c:v>0.16129032258064516</c:v>
                </c:pt>
                <c:pt idx="4" formatCode="General">
                  <c:v>0</c:v>
                </c:pt>
                <c:pt idx="5">
                  <c:v>5.7471264367816091E-2</c:v>
                </c:pt>
                <c:pt idx="6">
                  <c:v>4.9504950495049507E-2</c:v>
                </c:pt>
                <c:pt idx="7">
                  <c:v>8.0645161290322578E-2</c:v>
                </c:pt>
                <c:pt idx="8" formatCode="General">
                  <c:v>0</c:v>
                </c:pt>
                <c:pt idx="9">
                  <c:v>6.8965517241379309E-2</c:v>
                </c:pt>
                <c:pt idx="10">
                  <c:v>4.9504950495049507E-2</c:v>
                </c:pt>
                <c:pt idx="11">
                  <c:v>4.8387096774193547E-2</c:v>
                </c:pt>
                <c:pt idx="12" formatCode="General">
                  <c:v>0</c:v>
                </c:pt>
                <c:pt idx="13">
                  <c:v>8.0459770114942528E-2</c:v>
                </c:pt>
                <c:pt idx="14">
                  <c:v>6.9306930693069313E-2</c:v>
                </c:pt>
                <c:pt idx="15">
                  <c:v>0.11290322580645161</c:v>
                </c:pt>
                <c:pt idx="16" formatCode="General">
                  <c:v>0</c:v>
                </c:pt>
                <c:pt idx="17">
                  <c:v>0</c:v>
                </c:pt>
                <c:pt idx="18">
                  <c:v>4.9504950495049507E-2</c:v>
                </c:pt>
                <c:pt idx="19">
                  <c:v>3.2258064516129031E-2</c:v>
                </c:pt>
                <c:pt idx="20" formatCode="General">
                  <c:v>0</c:v>
                </c:pt>
                <c:pt idx="21">
                  <c:v>4.5977011494252873E-2</c:v>
                </c:pt>
                <c:pt idx="22">
                  <c:v>4.9504950495049507E-2</c:v>
                </c:pt>
                <c:pt idx="23">
                  <c:v>4.8387096774193547E-2</c:v>
                </c:pt>
                <c:pt idx="24" formatCode="General">
                  <c:v>0</c:v>
                </c:pt>
                <c:pt idx="25">
                  <c:v>2.2988505747126436E-2</c:v>
                </c:pt>
                <c:pt idx="26">
                  <c:v>4.9504950495049507E-2</c:v>
                </c:pt>
                <c:pt idx="27">
                  <c:v>4.8387096774193547E-2</c:v>
                </c:pt>
                <c:pt idx="28" formatCode="General">
                  <c:v>0</c:v>
                </c:pt>
                <c:pt idx="29">
                  <c:v>6.8965517241379309E-2</c:v>
                </c:pt>
                <c:pt idx="30">
                  <c:v>5.9405940594059403E-2</c:v>
                </c:pt>
                <c:pt idx="31">
                  <c:v>4.8387096774193547E-2</c:v>
                </c:pt>
                <c:pt idx="32" formatCode="General">
                  <c:v>0</c:v>
                </c:pt>
                <c:pt idx="33">
                  <c:v>2.2988505747126436E-2</c:v>
                </c:pt>
                <c:pt idx="34">
                  <c:v>1.9801980198019802E-2</c:v>
                </c:pt>
                <c:pt idx="35">
                  <c:v>4.8387096774193547E-2</c:v>
                </c:pt>
                <c:pt idx="36" formatCode="General">
                  <c:v>0</c:v>
                </c:pt>
                <c:pt idx="37">
                  <c:v>2.2988505747126436E-2</c:v>
                </c:pt>
                <c:pt idx="38">
                  <c:v>4.9504950495049507E-2</c:v>
                </c:pt>
                <c:pt idx="39">
                  <c:v>1.6129032258064516E-2</c:v>
                </c:pt>
              </c:numCache>
            </c:numRef>
          </c:val>
          <c:extLst>
            <c:ext xmlns:c16="http://schemas.microsoft.com/office/drawing/2014/chart" uri="{C3380CC4-5D6E-409C-BE32-E72D297353CC}">
              <c16:uniqueId val="{00000046-856D-4C72-A59D-DF7AF9F7B32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'Q22C.将来重要な技術（従業員別）'!$J$93</c:f>
          <c:strCache>
            <c:ptCount val="1"/>
            <c:pt idx="0">
              <c:v>20人以下 (N=87)
21人以上100人以下 (N=101)
101人以上 (N=62)</c:v>
            </c:pt>
          </c:strCache>
        </c:strRef>
      </c:tx>
      <c:layout>
        <c:manualLayout>
          <c:xMode val="edge"/>
          <c:yMode val="edge"/>
          <c:x val="0.62270999999999999"/>
          <c:y val="0.8550352777777777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'Q22C.将来重要な技術（従業員別）'!$S$6</c:f>
              <c:strCache>
                <c:ptCount val="1"/>
                <c:pt idx="0">
                  <c:v>1番目</c:v>
                </c:pt>
              </c:strCache>
            </c:strRef>
          </c:tx>
          <c:spPr>
            <a:solidFill>
              <a:srgbClr val="FF9966"/>
            </a:solidFill>
            <a:ln>
              <a:solidFill>
                <a:sysClr val="windowText" lastClr="000000"/>
              </a:solidFill>
            </a:ln>
            <a:effectLst/>
          </c:spPr>
          <c:invertIfNegative val="0"/>
          <c:cat>
            <c:strRef>
              <c:f>'Q22C.将来重要な技術（従業員別）'!$R$47:$R$86</c:f>
              <c:strCache>
                <c:ptCount val="40"/>
                <c:pt idx="0">
                  <c:v>【 モデリング技術（制御、システム、ユーザ、データ等） 】</c:v>
                </c:pt>
                <c:pt idx="1">
                  <c:v>20人以下（n=6）</c:v>
                </c:pt>
                <c:pt idx="2">
                  <c:v>21人以上100人以下（n=12）</c:v>
                </c:pt>
                <c:pt idx="3">
                  <c:v>101人以上（n=5）</c:v>
                </c:pt>
                <c:pt idx="4">
                  <c:v>【 サーバ／ストレージ技術（管理・運用を含む） 】    </c:v>
                </c:pt>
                <c:pt idx="5">
                  <c:v>20人以下（n=7）</c:v>
                </c:pt>
                <c:pt idx="6">
                  <c:v>21人以上100人以下（n=12）</c:v>
                </c:pt>
                <c:pt idx="7">
                  <c:v>101人以上（n=3）</c:v>
                </c:pt>
                <c:pt idx="8">
                  <c:v>【 センサ技術 】                    </c:v>
                </c:pt>
                <c:pt idx="9">
                  <c:v>20人以下（n=5）</c:v>
                </c:pt>
                <c:pt idx="10">
                  <c:v>21人以上100人以下（n=10）</c:v>
                </c:pt>
                <c:pt idx="11">
                  <c:v>101人以上（n=5）</c:v>
                </c:pt>
                <c:pt idx="12">
                  <c:v>【 セーフティ及びセキュリティ技術 】          </c:v>
                </c:pt>
                <c:pt idx="13">
                  <c:v>20人以下（n=12）</c:v>
                </c:pt>
                <c:pt idx="14">
                  <c:v>21人以上100人以下（n=20）</c:v>
                </c:pt>
                <c:pt idx="15">
                  <c:v>101人以上（n=7）</c:v>
                </c:pt>
                <c:pt idx="16">
                  <c:v>【 エッジコンピューティング／フォグコンピューティング 】</c:v>
                </c:pt>
                <c:pt idx="17">
                  <c:v>20人以下（n=6）</c:v>
                </c:pt>
                <c:pt idx="18">
                  <c:v>21人以上100人以下（n=7）</c:v>
                </c:pt>
                <c:pt idx="19">
                  <c:v>101人以上（n=7）</c:v>
                </c:pt>
                <c:pt idx="20">
                  <c:v>【 ヒューマンインタフェース技術 】           </c:v>
                </c:pt>
                <c:pt idx="21">
                  <c:v>20人以下（n=12）</c:v>
                </c:pt>
                <c:pt idx="22">
                  <c:v>21人以上100人以下（n=4）</c:v>
                </c:pt>
                <c:pt idx="23">
                  <c:v>101人以上（n=2）</c:v>
                </c:pt>
                <c:pt idx="24">
                  <c:v>【 ブロックチェーン技術 】               </c:v>
                </c:pt>
                <c:pt idx="25">
                  <c:v>20人以下（n=5）</c:v>
                </c:pt>
                <c:pt idx="26">
                  <c:v>21人以上100人以下（n=7）</c:v>
                </c:pt>
                <c:pt idx="27">
                  <c:v>101人以上（n=4）</c:v>
                </c:pt>
                <c:pt idx="28">
                  <c:v>【 他の製品・システムとの接続を想定した検証技術 】   </c:v>
                </c:pt>
                <c:pt idx="29">
                  <c:v>20人以下（n=12）</c:v>
                </c:pt>
                <c:pt idx="30">
                  <c:v>21人以上100人以下（n=1）</c:v>
                </c:pt>
                <c:pt idx="31">
                  <c:v>101人以上（n=2）</c:v>
                </c:pt>
                <c:pt idx="32">
                  <c:v>【 低遅延データ処理技術 】               </c:v>
                </c:pt>
                <c:pt idx="33">
                  <c:v>20人以下（n=3）</c:v>
                </c:pt>
                <c:pt idx="34">
                  <c:v>21人以上100人以下（n=2）</c:v>
                </c:pt>
                <c:pt idx="35">
                  <c:v>101人以上（n=0）</c:v>
                </c:pt>
                <c:pt idx="36">
                  <c:v>【 アクチュエータ技術 】                </c:v>
                </c:pt>
                <c:pt idx="37">
                  <c:v>20人以下（n=0）</c:v>
                </c:pt>
                <c:pt idx="38">
                  <c:v>21人以上100人以下（n=2）</c:v>
                </c:pt>
                <c:pt idx="39">
                  <c:v>101人以上（n=0）</c:v>
                </c:pt>
              </c:strCache>
            </c:strRef>
          </c:cat>
          <c:val>
            <c:numRef>
              <c:f>'Q22C.将来重要な技術（従業員別）'!$S$47:$S$86</c:f>
              <c:numCache>
                <c:formatCode>0.0%</c:formatCode>
                <c:ptCount val="40"/>
                <c:pt idx="0">
                  <c:v>0</c:v>
                </c:pt>
                <c:pt idx="1">
                  <c:v>2.2988505747126436E-2</c:v>
                </c:pt>
                <c:pt idx="2">
                  <c:v>2.9702970297029702E-2</c:v>
                </c:pt>
                <c:pt idx="3">
                  <c:v>4.8387096774193547E-2</c:v>
                </c:pt>
                <c:pt idx="4">
                  <c:v>0</c:v>
                </c:pt>
                <c:pt idx="5">
                  <c:v>3.4482758620689655E-2</c:v>
                </c:pt>
                <c:pt idx="6">
                  <c:v>1.9801980198019802E-2</c:v>
                </c:pt>
                <c:pt idx="7">
                  <c:v>1.6129032258064516E-2</c:v>
                </c:pt>
                <c:pt idx="8">
                  <c:v>0</c:v>
                </c:pt>
                <c:pt idx="9">
                  <c:v>2.2988505747126436E-2</c:v>
                </c:pt>
                <c:pt idx="10">
                  <c:v>3.9603960396039604E-2</c:v>
                </c:pt>
                <c:pt idx="11">
                  <c:v>0</c:v>
                </c:pt>
                <c:pt idx="12">
                  <c:v>0</c:v>
                </c:pt>
                <c:pt idx="13">
                  <c:v>1.1494252873563218E-2</c:v>
                </c:pt>
                <c:pt idx="14">
                  <c:v>3.9603960396039604E-2</c:v>
                </c:pt>
                <c:pt idx="15">
                  <c:v>0</c:v>
                </c:pt>
                <c:pt idx="16">
                  <c:v>0</c:v>
                </c:pt>
                <c:pt idx="17">
                  <c:v>0</c:v>
                </c:pt>
                <c:pt idx="18">
                  <c:v>9.9009900990099011E-3</c:v>
                </c:pt>
                <c:pt idx="19">
                  <c:v>4.8387096774193547E-2</c:v>
                </c:pt>
                <c:pt idx="20">
                  <c:v>0</c:v>
                </c:pt>
                <c:pt idx="21">
                  <c:v>3.4482758620689655E-2</c:v>
                </c:pt>
                <c:pt idx="22">
                  <c:v>9.9009900990099011E-3</c:v>
                </c:pt>
                <c:pt idx="23">
                  <c:v>0</c:v>
                </c:pt>
                <c:pt idx="24">
                  <c:v>0</c:v>
                </c:pt>
                <c:pt idx="25">
                  <c:v>1.1494252873563218E-2</c:v>
                </c:pt>
                <c:pt idx="26">
                  <c:v>9.9009900990099011E-3</c:v>
                </c:pt>
                <c:pt idx="27">
                  <c:v>0</c:v>
                </c:pt>
                <c:pt idx="28">
                  <c:v>0</c:v>
                </c:pt>
                <c:pt idx="29">
                  <c:v>1.1494252873563218E-2</c:v>
                </c:pt>
                <c:pt idx="30">
                  <c:v>0</c:v>
                </c:pt>
                <c:pt idx="31">
                  <c:v>0</c:v>
                </c:pt>
                <c:pt idx="32">
                  <c:v>0</c:v>
                </c:pt>
                <c:pt idx="33">
                  <c:v>1.1494252873563218E-2</c:v>
                </c:pt>
                <c:pt idx="34">
                  <c:v>0</c:v>
                </c:pt>
                <c:pt idx="35">
                  <c:v>0</c:v>
                </c:pt>
                <c:pt idx="36">
                  <c:v>0</c:v>
                </c:pt>
                <c:pt idx="37">
                  <c:v>0</c:v>
                </c:pt>
                <c:pt idx="38">
                  <c:v>0</c:v>
                </c:pt>
                <c:pt idx="39">
                  <c:v>0</c:v>
                </c:pt>
              </c:numCache>
            </c:numRef>
          </c:val>
          <c:extLst>
            <c:ext xmlns:c16="http://schemas.microsoft.com/office/drawing/2014/chart" uri="{C3380CC4-5D6E-409C-BE32-E72D297353CC}">
              <c16:uniqueId val="{00000015-850B-46A8-9FEC-FE67C60889F4}"/>
            </c:ext>
          </c:extLst>
        </c:ser>
        <c:ser>
          <c:idx val="2"/>
          <c:order val="1"/>
          <c:tx>
            <c:strRef>
              <c:f>'Q22C.将来重要な技術（従業員別）'!$T$6</c:f>
              <c:strCache>
                <c:ptCount val="1"/>
                <c:pt idx="0">
                  <c:v>2番目</c:v>
                </c:pt>
              </c:strCache>
            </c:strRef>
          </c:tx>
          <c:spPr>
            <a:solidFill>
              <a:srgbClr val="FFFF99"/>
            </a:solidFill>
            <a:ln w="9525">
              <a:solidFill>
                <a:sysClr val="windowText" lastClr="000000"/>
              </a:solidFill>
            </a:ln>
            <a:effectLst/>
          </c:spPr>
          <c:invertIfNegative val="0"/>
          <c:cat>
            <c:strRef>
              <c:f>'Q22C.将来重要な技術（従業員別）'!$R$47:$R$86</c:f>
              <c:strCache>
                <c:ptCount val="40"/>
                <c:pt idx="0">
                  <c:v>【 モデリング技術（制御、システム、ユーザ、データ等） 】</c:v>
                </c:pt>
                <c:pt idx="1">
                  <c:v>20人以下（n=6）</c:v>
                </c:pt>
                <c:pt idx="2">
                  <c:v>21人以上100人以下（n=12）</c:v>
                </c:pt>
                <c:pt idx="3">
                  <c:v>101人以上（n=5）</c:v>
                </c:pt>
                <c:pt idx="4">
                  <c:v>【 サーバ／ストレージ技術（管理・運用を含む） 】    </c:v>
                </c:pt>
                <c:pt idx="5">
                  <c:v>20人以下（n=7）</c:v>
                </c:pt>
                <c:pt idx="6">
                  <c:v>21人以上100人以下（n=12）</c:v>
                </c:pt>
                <c:pt idx="7">
                  <c:v>101人以上（n=3）</c:v>
                </c:pt>
                <c:pt idx="8">
                  <c:v>【 センサ技術 】                    </c:v>
                </c:pt>
                <c:pt idx="9">
                  <c:v>20人以下（n=5）</c:v>
                </c:pt>
                <c:pt idx="10">
                  <c:v>21人以上100人以下（n=10）</c:v>
                </c:pt>
                <c:pt idx="11">
                  <c:v>101人以上（n=5）</c:v>
                </c:pt>
                <c:pt idx="12">
                  <c:v>【 セーフティ及びセキュリティ技術 】          </c:v>
                </c:pt>
                <c:pt idx="13">
                  <c:v>20人以下（n=12）</c:v>
                </c:pt>
                <c:pt idx="14">
                  <c:v>21人以上100人以下（n=20）</c:v>
                </c:pt>
                <c:pt idx="15">
                  <c:v>101人以上（n=7）</c:v>
                </c:pt>
                <c:pt idx="16">
                  <c:v>【 エッジコンピューティング／フォグコンピューティング 】</c:v>
                </c:pt>
                <c:pt idx="17">
                  <c:v>20人以下（n=6）</c:v>
                </c:pt>
                <c:pt idx="18">
                  <c:v>21人以上100人以下（n=7）</c:v>
                </c:pt>
                <c:pt idx="19">
                  <c:v>101人以上（n=7）</c:v>
                </c:pt>
                <c:pt idx="20">
                  <c:v>【 ヒューマンインタフェース技術 】           </c:v>
                </c:pt>
                <c:pt idx="21">
                  <c:v>20人以下（n=12）</c:v>
                </c:pt>
                <c:pt idx="22">
                  <c:v>21人以上100人以下（n=4）</c:v>
                </c:pt>
                <c:pt idx="23">
                  <c:v>101人以上（n=2）</c:v>
                </c:pt>
                <c:pt idx="24">
                  <c:v>【 ブロックチェーン技術 】               </c:v>
                </c:pt>
                <c:pt idx="25">
                  <c:v>20人以下（n=5）</c:v>
                </c:pt>
                <c:pt idx="26">
                  <c:v>21人以上100人以下（n=7）</c:v>
                </c:pt>
                <c:pt idx="27">
                  <c:v>101人以上（n=4）</c:v>
                </c:pt>
                <c:pt idx="28">
                  <c:v>【 他の製品・システムとの接続を想定した検証技術 】   </c:v>
                </c:pt>
                <c:pt idx="29">
                  <c:v>20人以下（n=12）</c:v>
                </c:pt>
                <c:pt idx="30">
                  <c:v>21人以上100人以下（n=1）</c:v>
                </c:pt>
                <c:pt idx="31">
                  <c:v>101人以上（n=2）</c:v>
                </c:pt>
                <c:pt idx="32">
                  <c:v>【 低遅延データ処理技術 】               </c:v>
                </c:pt>
                <c:pt idx="33">
                  <c:v>20人以下（n=3）</c:v>
                </c:pt>
                <c:pt idx="34">
                  <c:v>21人以上100人以下（n=2）</c:v>
                </c:pt>
                <c:pt idx="35">
                  <c:v>101人以上（n=0）</c:v>
                </c:pt>
                <c:pt idx="36">
                  <c:v>【 アクチュエータ技術 】                </c:v>
                </c:pt>
                <c:pt idx="37">
                  <c:v>20人以下（n=0）</c:v>
                </c:pt>
                <c:pt idx="38">
                  <c:v>21人以上100人以下（n=2）</c:v>
                </c:pt>
                <c:pt idx="39">
                  <c:v>101人以上（n=0）</c:v>
                </c:pt>
              </c:strCache>
            </c:strRef>
          </c:cat>
          <c:val>
            <c:numRef>
              <c:f>'Q22C.将来重要な技術（従業員別）'!$T$47:$T$86</c:f>
              <c:numCache>
                <c:formatCode>0.0%</c:formatCode>
                <c:ptCount val="40"/>
                <c:pt idx="0">
                  <c:v>0</c:v>
                </c:pt>
                <c:pt idx="1">
                  <c:v>2.2988505747126436E-2</c:v>
                </c:pt>
                <c:pt idx="2">
                  <c:v>3.9603960396039604E-2</c:v>
                </c:pt>
                <c:pt idx="3">
                  <c:v>3.2258064516129031E-2</c:v>
                </c:pt>
                <c:pt idx="4">
                  <c:v>0</c:v>
                </c:pt>
                <c:pt idx="5">
                  <c:v>3.4482758620689655E-2</c:v>
                </c:pt>
                <c:pt idx="6">
                  <c:v>5.9405940594059403E-2</c:v>
                </c:pt>
                <c:pt idx="7">
                  <c:v>1.6129032258064516E-2</c:v>
                </c:pt>
                <c:pt idx="8">
                  <c:v>0</c:v>
                </c:pt>
                <c:pt idx="9">
                  <c:v>2.2988505747126436E-2</c:v>
                </c:pt>
                <c:pt idx="10">
                  <c:v>1.9801980198019802E-2</c:v>
                </c:pt>
                <c:pt idx="11">
                  <c:v>4.8387096774193547E-2</c:v>
                </c:pt>
                <c:pt idx="12">
                  <c:v>0</c:v>
                </c:pt>
                <c:pt idx="13">
                  <c:v>6.8965517241379309E-2</c:v>
                </c:pt>
                <c:pt idx="14">
                  <c:v>6.9306930693069313E-2</c:v>
                </c:pt>
                <c:pt idx="15">
                  <c:v>4.8387096774193547E-2</c:v>
                </c:pt>
                <c:pt idx="16">
                  <c:v>0</c:v>
                </c:pt>
                <c:pt idx="17">
                  <c:v>3.4482758620689655E-2</c:v>
                </c:pt>
                <c:pt idx="18">
                  <c:v>3.9603960396039604E-2</c:v>
                </c:pt>
                <c:pt idx="19">
                  <c:v>4.8387096774193547E-2</c:v>
                </c:pt>
                <c:pt idx="20">
                  <c:v>0</c:v>
                </c:pt>
                <c:pt idx="21">
                  <c:v>1.1494252873563218E-2</c:v>
                </c:pt>
                <c:pt idx="22">
                  <c:v>9.9009900990099011E-3</c:v>
                </c:pt>
                <c:pt idx="23">
                  <c:v>0</c:v>
                </c:pt>
                <c:pt idx="24">
                  <c:v>0</c:v>
                </c:pt>
                <c:pt idx="25">
                  <c:v>2.2988505747126436E-2</c:v>
                </c:pt>
                <c:pt idx="26">
                  <c:v>9.9009900990099011E-3</c:v>
                </c:pt>
                <c:pt idx="27">
                  <c:v>1.6129032258064516E-2</c:v>
                </c:pt>
                <c:pt idx="28">
                  <c:v>0</c:v>
                </c:pt>
                <c:pt idx="29">
                  <c:v>3.4482758620689655E-2</c:v>
                </c:pt>
                <c:pt idx="30">
                  <c:v>0</c:v>
                </c:pt>
                <c:pt idx="31">
                  <c:v>1.6129032258064516E-2</c:v>
                </c:pt>
                <c:pt idx="32">
                  <c:v>0</c:v>
                </c:pt>
                <c:pt idx="33">
                  <c:v>1.1494252873563218E-2</c:v>
                </c:pt>
                <c:pt idx="34">
                  <c:v>0</c:v>
                </c:pt>
                <c:pt idx="35">
                  <c:v>0</c:v>
                </c:pt>
                <c:pt idx="36">
                  <c:v>0</c:v>
                </c:pt>
                <c:pt idx="37">
                  <c:v>0</c:v>
                </c:pt>
                <c:pt idx="38">
                  <c:v>9.9009900990099011E-3</c:v>
                </c:pt>
                <c:pt idx="39">
                  <c:v>0</c:v>
                </c:pt>
              </c:numCache>
            </c:numRef>
          </c:val>
          <c:extLst>
            <c:ext xmlns:c16="http://schemas.microsoft.com/office/drawing/2014/chart" uri="{C3380CC4-5D6E-409C-BE32-E72D297353CC}">
              <c16:uniqueId val="{00000031-850B-46A8-9FEC-FE67C60889F4}"/>
            </c:ext>
          </c:extLst>
        </c:ser>
        <c:ser>
          <c:idx val="1"/>
          <c:order val="2"/>
          <c:tx>
            <c:strRef>
              <c:f>'Q22C.将来重要な技術（従業員別）'!$U$6</c:f>
              <c:strCache>
                <c:ptCount val="1"/>
                <c:pt idx="0">
                  <c:v>3番目</c:v>
                </c:pt>
              </c:strCache>
            </c:strRef>
          </c:tx>
          <c:spPr>
            <a:solidFill>
              <a:srgbClr val="2E75B6"/>
            </a:solidFill>
            <a:ln>
              <a:solidFill>
                <a:sysClr val="windowText" lastClr="000000"/>
              </a:solidFill>
            </a:ln>
            <a:effectLst/>
          </c:spPr>
          <c:invertIfNegative val="0"/>
          <c:cat>
            <c:strRef>
              <c:f>'Q22C.将来重要な技術（従業員別）'!$R$47:$R$86</c:f>
              <c:strCache>
                <c:ptCount val="40"/>
                <c:pt idx="0">
                  <c:v>【 モデリング技術（制御、システム、ユーザ、データ等） 】</c:v>
                </c:pt>
                <c:pt idx="1">
                  <c:v>20人以下（n=6）</c:v>
                </c:pt>
                <c:pt idx="2">
                  <c:v>21人以上100人以下（n=12）</c:v>
                </c:pt>
                <c:pt idx="3">
                  <c:v>101人以上（n=5）</c:v>
                </c:pt>
                <c:pt idx="4">
                  <c:v>【 サーバ／ストレージ技術（管理・運用を含む） 】    </c:v>
                </c:pt>
                <c:pt idx="5">
                  <c:v>20人以下（n=7）</c:v>
                </c:pt>
                <c:pt idx="6">
                  <c:v>21人以上100人以下（n=12）</c:v>
                </c:pt>
                <c:pt idx="7">
                  <c:v>101人以上（n=3）</c:v>
                </c:pt>
                <c:pt idx="8">
                  <c:v>【 センサ技術 】                    </c:v>
                </c:pt>
                <c:pt idx="9">
                  <c:v>20人以下（n=5）</c:v>
                </c:pt>
                <c:pt idx="10">
                  <c:v>21人以上100人以下（n=10）</c:v>
                </c:pt>
                <c:pt idx="11">
                  <c:v>101人以上（n=5）</c:v>
                </c:pt>
                <c:pt idx="12">
                  <c:v>【 セーフティ及びセキュリティ技術 】          </c:v>
                </c:pt>
                <c:pt idx="13">
                  <c:v>20人以下（n=12）</c:v>
                </c:pt>
                <c:pt idx="14">
                  <c:v>21人以上100人以下（n=20）</c:v>
                </c:pt>
                <c:pt idx="15">
                  <c:v>101人以上（n=7）</c:v>
                </c:pt>
                <c:pt idx="16">
                  <c:v>【 エッジコンピューティング／フォグコンピューティング 】</c:v>
                </c:pt>
                <c:pt idx="17">
                  <c:v>20人以下（n=6）</c:v>
                </c:pt>
                <c:pt idx="18">
                  <c:v>21人以上100人以下（n=7）</c:v>
                </c:pt>
                <c:pt idx="19">
                  <c:v>101人以上（n=7）</c:v>
                </c:pt>
                <c:pt idx="20">
                  <c:v>【 ヒューマンインタフェース技術 】           </c:v>
                </c:pt>
                <c:pt idx="21">
                  <c:v>20人以下（n=12）</c:v>
                </c:pt>
                <c:pt idx="22">
                  <c:v>21人以上100人以下（n=4）</c:v>
                </c:pt>
                <c:pt idx="23">
                  <c:v>101人以上（n=2）</c:v>
                </c:pt>
                <c:pt idx="24">
                  <c:v>【 ブロックチェーン技術 】               </c:v>
                </c:pt>
                <c:pt idx="25">
                  <c:v>20人以下（n=5）</c:v>
                </c:pt>
                <c:pt idx="26">
                  <c:v>21人以上100人以下（n=7）</c:v>
                </c:pt>
                <c:pt idx="27">
                  <c:v>101人以上（n=4）</c:v>
                </c:pt>
                <c:pt idx="28">
                  <c:v>【 他の製品・システムとの接続を想定した検証技術 】   </c:v>
                </c:pt>
                <c:pt idx="29">
                  <c:v>20人以下（n=12）</c:v>
                </c:pt>
                <c:pt idx="30">
                  <c:v>21人以上100人以下（n=1）</c:v>
                </c:pt>
                <c:pt idx="31">
                  <c:v>101人以上（n=2）</c:v>
                </c:pt>
                <c:pt idx="32">
                  <c:v>【 低遅延データ処理技術 】               </c:v>
                </c:pt>
                <c:pt idx="33">
                  <c:v>20人以下（n=3）</c:v>
                </c:pt>
                <c:pt idx="34">
                  <c:v>21人以上100人以下（n=2）</c:v>
                </c:pt>
                <c:pt idx="35">
                  <c:v>101人以上（n=0）</c:v>
                </c:pt>
                <c:pt idx="36">
                  <c:v>【 アクチュエータ技術 】                </c:v>
                </c:pt>
                <c:pt idx="37">
                  <c:v>20人以下（n=0）</c:v>
                </c:pt>
                <c:pt idx="38">
                  <c:v>21人以上100人以下（n=2）</c:v>
                </c:pt>
                <c:pt idx="39">
                  <c:v>101人以上（n=0）</c:v>
                </c:pt>
              </c:strCache>
            </c:strRef>
          </c:cat>
          <c:val>
            <c:numRef>
              <c:f>'Q22C.将来重要な技術（従業員別）'!$U$47:$U$86</c:f>
              <c:numCache>
                <c:formatCode>0.0%</c:formatCode>
                <c:ptCount val="40"/>
                <c:pt idx="0">
                  <c:v>0</c:v>
                </c:pt>
                <c:pt idx="1">
                  <c:v>2.2988505747126436E-2</c:v>
                </c:pt>
                <c:pt idx="2">
                  <c:v>4.9504950495049507E-2</c:v>
                </c:pt>
                <c:pt idx="3">
                  <c:v>0</c:v>
                </c:pt>
                <c:pt idx="4">
                  <c:v>0</c:v>
                </c:pt>
                <c:pt idx="5">
                  <c:v>1.1494252873563218E-2</c:v>
                </c:pt>
                <c:pt idx="6">
                  <c:v>3.9603960396039604E-2</c:v>
                </c:pt>
                <c:pt idx="7">
                  <c:v>1.6129032258064516E-2</c:v>
                </c:pt>
                <c:pt idx="8">
                  <c:v>0</c:v>
                </c:pt>
                <c:pt idx="9">
                  <c:v>1.1494252873563218E-2</c:v>
                </c:pt>
                <c:pt idx="10">
                  <c:v>3.9603960396039604E-2</c:v>
                </c:pt>
                <c:pt idx="11">
                  <c:v>3.2258064516129031E-2</c:v>
                </c:pt>
                <c:pt idx="12">
                  <c:v>0</c:v>
                </c:pt>
                <c:pt idx="13">
                  <c:v>5.7471264367816091E-2</c:v>
                </c:pt>
                <c:pt idx="14">
                  <c:v>8.9108910891089105E-2</c:v>
                </c:pt>
                <c:pt idx="15">
                  <c:v>6.4516129032258063E-2</c:v>
                </c:pt>
                <c:pt idx="16">
                  <c:v>0</c:v>
                </c:pt>
                <c:pt idx="17">
                  <c:v>3.4482758620689655E-2</c:v>
                </c:pt>
                <c:pt idx="18">
                  <c:v>1.9801980198019802E-2</c:v>
                </c:pt>
                <c:pt idx="19">
                  <c:v>1.6129032258064516E-2</c:v>
                </c:pt>
                <c:pt idx="20">
                  <c:v>0</c:v>
                </c:pt>
                <c:pt idx="21">
                  <c:v>9.1954022988505746E-2</c:v>
                </c:pt>
                <c:pt idx="22">
                  <c:v>1.9801980198019802E-2</c:v>
                </c:pt>
                <c:pt idx="23">
                  <c:v>3.2258064516129031E-2</c:v>
                </c:pt>
                <c:pt idx="24">
                  <c:v>0</c:v>
                </c:pt>
                <c:pt idx="25">
                  <c:v>2.2988505747126436E-2</c:v>
                </c:pt>
                <c:pt idx="26">
                  <c:v>4.9504950495049507E-2</c:v>
                </c:pt>
                <c:pt idx="27">
                  <c:v>4.8387096774193547E-2</c:v>
                </c:pt>
                <c:pt idx="28">
                  <c:v>0</c:v>
                </c:pt>
                <c:pt idx="29">
                  <c:v>9.1954022988505746E-2</c:v>
                </c:pt>
                <c:pt idx="30">
                  <c:v>9.9009900990099011E-3</c:v>
                </c:pt>
                <c:pt idx="31">
                  <c:v>1.6129032258064516E-2</c:v>
                </c:pt>
                <c:pt idx="32">
                  <c:v>0</c:v>
                </c:pt>
                <c:pt idx="33">
                  <c:v>1.1494252873563218E-2</c:v>
                </c:pt>
                <c:pt idx="34">
                  <c:v>1.9801980198019802E-2</c:v>
                </c:pt>
                <c:pt idx="35">
                  <c:v>0</c:v>
                </c:pt>
                <c:pt idx="36">
                  <c:v>0</c:v>
                </c:pt>
                <c:pt idx="37">
                  <c:v>0</c:v>
                </c:pt>
                <c:pt idx="38">
                  <c:v>9.9009900990099011E-3</c:v>
                </c:pt>
                <c:pt idx="39">
                  <c:v>0</c:v>
                </c:pt>
              </c:numCache>
            </c:numRef>
          </c:val>
          <c:extLst>
            <c:ext xmlns:c16="http://schemas.microsoft.com/office/drawing/2014/chart" uri="{C3380CC4-5D6E-409C-BE32-E72D297353CC}">
              <c16:uniqueId val="{00000047-850B-46A8-9FEC-FE67C60889F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75500000000013"/>
          <c:y val="0.77152333333333323"/>
          <c:w val="0.10978497447562523"/>
          <c:h val="7.5980476190476195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183908045977"/>
          <c:y val="2.3671211149263464E-2"/>
          <c:w val="0.78626002462515798"/>
          <c:h val="0.84206676546384085"/>
        </c:manualLayout>
      </c:layout>
      <c:scatterChart>
        <c:scatterStyle val="lineMarker"/>
        <c:varyColors val="0"/>
        <c:ser>
          <c:idx val="1"/>
          <c:order val="0"/>
          <c:tx>
            <c:strRef>
              <c:f>'Q22A,B 強みとなる技術 重要な技術(DP指標）'!$C$5:$C$24</c:f>
              <c:str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strCache>
            </c:strRef>
          </c:tx>
          <c:spPr>
            <a:ln w="19050" cap="rnd">
              <a:noFill/>
              <a:round/>
            </a:ln>
            <a:effectLst/>
          </c:spPr>
          <c:marker>
            <c:symbol val="circle"/>
            <c:size val="7"/>
            <c:spPr>
              <a:solidFill>
                <a:schemeClr val="accent1"/>
              </a:solidFill>
              <a:ln w="22225">
                <a:solidFill>
                  <a:schemeClr val="accent1">
                    <a:lumMod val="75000"/>
                  </a:schemeClr>
                </a:solidFill>
              </a:ln>
              <a:effectLst/>
            </c:spPr>
          </c:marker>
          <c:dLbls>
            <c:dLbl>
              <c:idx val="0"/>
              <c:layout>
                <c:manualLayout>
                  <c:x val="5.853225433507498E-2"/>
                  <c:y val="1.913525224468649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746F03E-94C2-45D7-B3C0-B6B7D686CCED}"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686877394636016"/>
                      <c:h val="4.5593011750616669E-2"/>
                    </c:manualLayout>
                  </c15:layout>
                  <c15:dlblFieldTable/>
                  <c15:showDataLabelsRange val="1"/>
                </c:ext>
                <c:ext xmlns:c16="http://schemas.microsoft.com/office/drawing/2014/chart" uri="{C3380CC4-5D6E-409C-BE32-E72D297353CC}">
                  <c16:uniqueId val="{00000000-9C35-48CF-BD3E-20062494E0EB}"/>
                </c:ext>
              </c:extLst>
            </c:dLbl>
            <c:dLbl>
              <c:idx val="1"/>
              <c:layout>
                <c:manualLayout>
                  <c:x val="-2.1431860320068351E-2"/>
                  <c:y val="-5.9646262455021505E-2"/>
                </c:manualLayout>
              </c:layout>
              <c:tx>
                <c:rich>
                  <a:bodyPr/>
                  <a:lstStyle/>
                  <a:p>
                    <a:fld id="{921FFF4D-F74A-4619-A085-100C5FC402B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C35-48CF-BD3E-20062494E0EB}"/>
                </c:ext>
              </c:extLst>
            </c:dLbl>
            <c:dLbl>
              <c:idx val="2"/>
              <c:layout>
                <c:manualLayout>
                  <c:x val="-9.6200191570881225E-3"/>
                  <c:y val="4.703742286956685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30093DE-6BEC-41AC-BACB-6D0F69354F68}"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620804597701148"/>
                      <c:h val="3.5024234512806771E-2"/>
                    </c:manualLayout>
                  </c15:layout>
                  <c15:dlblFieldTable/>
                  <c15:showDataLabelsRange val="1"/>
                </c:ext>
                <c:ext xmlns:c16="http://schemas.microsoft.com/office/drawing/2014/chart" uri="{C3380CC4-5D6E-409C-BE32-E72D297353CC}">
                  <c16:uniqueId val="{00000002-9C35-48CF-BD3E-20062494E0EB}"/>
                </c:ext>
              </c:extLst>
            </c:dLbl>
            <c:dLbl>
              <c:idx val="3"/>
              <c:layout>
                <c:manualLayout>
                  <c:x val="-0.11640321620462868"/>
                  <c:y val="-3.2906524726713141E-2"/>
                </c:manualLayout>
              </c:layout>
              <c:tx>
                <c:rich>
                  <a:bodyPr/>
                  <a:lstStyle/>
                  <a:p>
                    <a:fld id="{653AD5A4-1151-4771-B107-2333A5DED9B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C35-48CF-BD3E-20062494E0EB}"/>
                </c:ext>
              </c:extLst>
            </c:dLbl>
            <c:dLbl>
              <c:idx val="4"/>
              <c:layout>
                <c:manualLayout>
                  <c:x val="-0.14607068965517242"/>
                  <c:y val="-5.8187113280470326E-2"/>
                </c:manualLayout>
              </c:layout>
              <c:tx>
                <c:rich>
                  <a:bodyPr/>
                  <a:lstStyle/>
                  <a:p>
                    <a:fld id="{16C9C544-594A-43D0-8A1E-70C4CE004B4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C35-48CF-BD3E-20062494E0EB}"/>
                </c:ext>
              </c:extLst>
            </c:dLbl>
            <c:dLbl>
              <c:idx val="5"/>
              <c:layout>
                <c:manualLayout>
                  <c:x val="2.5093869731800736E-3"/>
                  <c:y val="-4.873920227305966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BF4D2C-27ED-4739-A985-63E883A20E5E}" type="CELLRANGE">
                      <a:rPr lang="en-US" altLang="ja-JP" sz="1000"/>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813764367816092"/>
                      <c:h val="5.1968647232803956E-2"/>
                    </c:manualLayout>
                  </c15:layout>
                  <c15:dlblFieldTable/>
                  <c15:showDataLabelsRange val="1"/>
                </c:ext>
                <c:ext xmlns:c16="http://schemas.microsoft.com/office/drawing/2014/chart" uri="{C3380CC4-5D6E-409C-BE32-E72D297353CC}">
                  <c16:uniqueId val="{00000005-9C35-48CF-BD3E-20062494E0EB}"/>
                </c:ext>
              </c:extLst>
            </c:dLbl>
            <c:dLbl>
              <c:idx val="6"/>
              <c:layout>
                <c:manualLayout>
                  <c:x val="4.6508238318283303E-2"/>
                  <c:y val="0.10313425554478692"/>
                </c:manualLayout>
              </c:layout>
              <c:tx>
                <c:rich>
                  <a:bodyPr/>
                  <a:lstStyle/>
                  <a:p>
                    <a:fld id="{F2E46283-2DA6-4B78-89FC-435DACA9FA5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C35-48CF-BD3E-20062494E0EB}"/>
                </c:ext>
              </c:extLst>
            </c:dLbl>
            <c:dLbl>
              <c:idx val="7"/>
              <c:layout>
                <c:manualLayout>
                  <c:x val="-0.10047356321839081"/>
                  <c:y val="0.1047942548034073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DE5D732-3ECB-4A1F-8487-1D690E6EAB16}"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414022988505748"/>
                      <c:h val="4.9172685713431814E-2"/>
                    </c:manualLayout>
                  </c15:layout>
                  <c15:dlblFieldTable/>
                  <c15:showDataLabelsRange val="1"/>
                </c:ext>
                <c:ext xmlns:c16="http://schemas.microsoft.com/office/drawing/2014/chart" uri="{C3380CC4-5D6E-409C-BE32-E72D297353CC}">
                  <c16:uniqueId val="{00000007-9C35-48CF-BD3E-20062494E0EB}"/>
                </c:ext>
              </c:extLst>
            </c:dLbl>
            <c:dLbl>
              <c:idx val="8"/>
              <c:layout>
                <c:manualLayout>
                  <c:x val="-5.1181417624521088E-2"/>
                  <c:y val="7.546174191764842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CE9313F-C539-4525-A265-3ADD87E1C0FB}"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9.6636781609195407E-2"/>
                      <c:h val="5.5357529776803388E-2"/>
                    </c:manualLayout>
                  </c15:layout>
                  <c15:dlblFieldTable/>
                  <c15:showDataLabelsRange val="1"/>
                </c:ext>
                <c:ext xmlns:c16="http://schemas.microsoft.com/office/drawing/2014/chart" uri="{C3380CC4-5D6E-409C-BE32-E72D297353CC}">
                  <c16:uniqueId val="{00000008-9C35-48CF-BD3E-20062494E0EB}"/>
                </c:ext>
              </c:extLst>
            </c:dLbl>
            <c:dLbl>
              <c:idx val="9"/>
              <c:layout>
                <c:manualLayout>
                  <c:x val="-0.123505938697318"/>
                  <c:y val="-6.405761847480005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2748BAF-2E45-4FDA-9E4F-1255D4F8550E}"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927515325670498"/>
                      <c:h val="5.6345108855176775E-2"/>
                    </c:manualLayout>
                  </c15:layout>
                  <c15:dlblFieldTable/>
                  <c15:showDataLabelsRange val="1"/>
                </c:ext>
                <c:ext xmlns:c16="http://schemas.microsoft.com/office/drawing/2014/chart" uri="{C3380CC4-5D6E-409C-BE32-E72D297353CC}">
                  <c16:uniqueId val="{00000009-9C35-48CF-BD3E-20062494E0EB}"/>
                </c:ext>
              </c:extLst>
            </c:dLbl>
            <c:dLbl>
              <c:idx val="10"/>
              <c:layout>
                <c:manualLayout>
                  <c:x val="2.6421156042995039E-2"/>
                  <c:y val="5.4509590662669111E-2"/>
                </c:manualLayout>
              </c:layout>
              <c:tx>
                <c:rich>
                  <a:bodyPr/>
                  <a:lstStyle/>
                  <a:p>
                    <a:fld id="{46622C62-EBAC-4532-95F2-F21F4446444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C35-48CF-BD3E-20062494E0EB}"/>
                </c:ext>
              </c:extLst>
            </c:dLbl>
            <c:dLbl>
              <c:idx val="11"/>
              <c:layout>
                <c:manualLayout>
                  <c:x val="-3.9857471264367818E-2"/>
                  <c:y val="-3.62951988873791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9B27364-FCFF-4622-8F7C-2D50FA7FE257}"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5.6305555555555553E-2"/>
                      <c:h val="2.9937174920774863E-2"/>
                    </c:manualLayout>
                  </c15:layout>
                  <c15:dlblFieldTable/>
                  <c15:showDataLabelsRange val="1"/>
                </c:ext>
                <c:ext xmlns:c16="http://schemas.microsoft.com/office/drawing/2014/chart" uri="{C3380CC4-5D6E-409C-BE32-E72D297353CC}">
                  <c16:uniqueId val="{0000000B-9C35-48CF-BD3E-20062494E0EB}"/>
                </c:ext>
              </c:extLst>
            </c:dLbl>
            <c:dLbl>
              <c:idx val="12"/>
              <c:layout>
                <c:manualLayout>
                  <c:x val="-0.1773521072796935"/>
                  <c:y val="-3.6101739057111538E-2"/>
                </c:manualLayout>
              </c:layout>
              <c:tx>
                <c:rich>
                  <a:bodyPr/>
                  <a:lstStyle/>
                  <a:p>
                    <a:fld id="{4916C6EF-717C-4427-9F9D-30B45674ED3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C35-48CF-BD3E-20062494E0EB}"/>
                </c:ext>
              </c:extLst>
            </c:dLbl>
            <c:dLbl>
              <c:idx val="13"/>
              <c:layout>
                <c:manualLayout>
                  <c:x val="-0.20155977011494253"/>
                  <c:y val="-3.1366642935594151E-2"/>
                </c:manualLayout>
              </c:layout>
              <c:tx>
                <c:rich>
                  <a:bodyPr/>
                  <a:lstStyle/>
                  <a:p>
                    <a:fld id="{63258F11-EF3F-4712-8239-C8A495B01D9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C35-48CF-BD3E-20062494E0EB}"/>
                </c:ext>
              </c:extLst>
            </c:dLbl>
            <c:dLbl>
              <c:idx val="14"/>
              <c:layout>
                <c:manualLayout>
                  <c:x val="4.7427011494252783E-2"/>
                  <c:y val="-2.944578695189494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D65DFC8E-8577-4712-8CDF-A455E0B484B8}"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0799291187739463"/>
                      <c:h val="5.64926720084706E-2"/>
                    </c:manualLayout>
                  </c15:layout>
                  <c15:dlblFieldTable/>
                  <c15:showDataLabelsRange val="1"/>
                </c:ext>
                <c:ext xmlns:c16="http://schemas.microsoft.com/office/drawing/2014/chart" uri="{C3380CC4-5D6E-409C-BE32-E72D297353CC}">
                  <c16:uniqueId val="{0000000E-9C35-48CF-BD3E-20062494E0EB}"/>
                </c:ext>
              </c:extLst>
            </c:dLbl>
            <c:dLbl>
              <c:idx val="15"/>
              <c:layout>
                <c:manualLayout>
                  <c:x val="-0.19734693486590038"/>
                  <c:y val="-9.63133761061899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FDB8C97-0D83-43DE-906E-2768D7EC56C8}"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8146800766283525"/>
                      <c:h val="5.9881554552470052E-2"/>
                    </c:manualLayout>
                  </c15:layout>
                  <c15:dlblFieldTable/>
                  <c15:showDataLabelsRange val="1"/>
                </c:ext>
                <c:ext xmlns:c16="http://schemas.microsoft.com/office/drawing/2014/chart" uri="{C3380CC4-5D6E-409C-BE32-E72D297353CC}">
                  <c16:uniqueId val="{0000000F-9C35-48CF-BD3E-20062494E0EB}"/>
                </c:ext>
              </c:extLst>
            </c:dLbl>
            <c:dLbl>
              <c:idx val="16"/>
              <c:layout>
                <c:manualLayout>
                  <c:x val="-1.166264367816092E-2"/>
                  <c:y val="1.1306059321988672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838995B-080A-4A8F-8670-40FFC95E264E}"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6302624521072798"/>
                      <c:h val="7.0048202184468347E-2"/>
                    </c:manualLayout>
                  </c15:layout>
                  <c15:dlblFieldTable/>
                  <c15:showDataLabelsRange val="1"/>
                </c:ext>
                <c:ext xmlns:c16="http://schemas.microsoft.com/office/drawing/2014/chart" uri="{C3380CC4-5D6E-409C-BE32-E72D297353CC}">
                  <c16:uniqueId val="{00000010-9C35-48CF-BD3E-20062494E0EB}"/>
                </c:ext>
              </c:extLst>
            </c:dLbl>
            <c:dLbl>
              <c:idx val="17"/>
              <c:layout>
                <c:manualLayout>
                  <c:x val="3.8543323928838802E-2"/>
                  <c:y val="7.6236421481738592E-2"/>
                </c:manualLayout>
              </c:layout>
              <c:tx>
                <c:rich>
                  <a:bodyPr/>
                  <a:lstStyle/>
                  <a:p>
                    <a:fld id="{9C5A3BC3-D034-4341-99AA-861175CA290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C35-48CF-BD3E-20062494E0EB}"/>
                </c:ext>
              </c:extLst>
            </c:dLbl>
            <c:dLbl>
              <c:idx val="18"/>
              <c:layout>
                <c:manualLayout>
                  <c:x val="3.7604980842911868E-2"/>
                  <c:y val="2.273166347702538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04D092A-90B0-48C5-A66D-8C31103A630E}"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2074003831417621"/>
                      <c:h val="4.05779992677879E-2"/>
                    </c:manualLayout>
                  </c15:layout>
                  <c15:dlblFieldTable/>
                  <c15:showDataLabelsRange val="1"/>
                </c:ext>
                <c:ext xmlns:c16="http://schemas.microsoft.com/office/drawing/2014/chart" uri="{C3380CC4-5D6E-409C-BE32-E72D297353CC}">
                  <c16:uniqueId val="{00000012-9C35-48CF-BD3E-20062494E0EB}"/>
                </c:ext>
              </c:extLst>
            </c:dLbl>
            <c:dLbl>
              <c:idx val="19"/>
              <c:layout>
                <c:manualLayout>
                  <c:x val="-0.11788946360153257"/>
                  <c:y val="2.529600688236681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sz="1000" baseline="0"/>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5015134099616859"/>
                      <c:h val="5.6015560040858718E-2"/>
                    </c:manualLayout>
                  </c15:layout>
                  <c15:dlblFieldTable/>
                  <c15:showDataLabelsRange val="1"/>
                </c:ext>
                <c:ext xmlns:c16="http://schemas.microsoft.com/office/drawing/2014/chart" uri="{C3380CC4-5D6E-409C-BE32-E72D297353CC}">
                  <c16:uniqueId val="{00000013-9C35-48CF-BD3E-20062494E0EB}"/>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9C35-48CF-BD3E-20062494E0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'Q22A,B 強みとなる技術 重要な技術(DP指標）'!$D$5:$D$24</c:f>
              <c:numCache>
                <c:formatCode>0.00</c:formatCode>
                <c:ptCount val="20"/>
                <c:pt idx="0">
                  <c:v>1.3782480578623091</c:v>
                </c:pt>
                <c:pt idx="1">
                  <c:v>1.2207339941066166</c:v>
                </c:pt>
                <c:pt idx="2">
                  <c:v>0.45566568443611039</c:v>
                </c:pt>
                <c:pt idx="3">
                  <c:v>0.90570586659523178</c:v>
                </c:pt>
                <c:pt idx="4">
                  <c:v>0.34315563889633005</c:v>
                </c:pt>
                <c:pt idx="5">
                  <c:v>1.6538976694347709</c:v>
                </c:pt>
                <c:pt idx="6">
                  <c:v>0.92820787570318775</c:v>
                </c:pt>
                <c:pt idx="7">
                  <c:v>0.15188856147870347</c:v>
                </c:pt>
                <c:pt idx="8">
                  <c:v>0.34878114117331904</c:v>
                </c:pt>
                <c:pt idx="9">
                  <c:v>1.8845432627913208</c:v>
                </c:pt>
                <c:pt idx="10">
                  <c:v>1.0069649075810341</c:v>
                </c:pt>
                <c:pt idx="11">
                  <c:v>1.1138494508438253</c:v>
                </c:pt>
                <c:pt idx="12">
                  <c:v>0.82132333244039646</c:v>
                </c:pt>
                <c:pt idx="13">
                  <c:v>0.15188856147870347</c:v>
                </c:pt>
                <c:pt idx="14">
                  <c:v>1.4232520760782212</c:v>
                </c:pt>
                <c:pt idx="15">
                  <c:v>1.0632199303509242</c:v>
                </c:pt>
                <c:pt idx="16">
                  <c:v>2.6889900884007503</c:v>
                </c:pt>
                <c:pt idx="17">
                  <c:v>0.93383337798017685</c:v>
                </c:pt>
                <c:pt idx="18">
                  <c:v>1.1476024645057594</c:v>
                </c:pt>
                <c:pt idx="19">
                  <c:v>0.84945084382534153</c:v>
                </c:pt>
              </c:numCache>
            </c:numRef>
          </c:xVal>
          <c:yVal>
            <c:numRef>
              <c:f>'Q22A,B 強みとなる技術 重要な技術(DP指標）'!$E$5:$E$24</c:f>
              <c:numCache>
                <c:formatCode>0.00</c:formatCode>
                <c:ptCount val="20"/>
                <c:pt idx="0">
                  <c:v>1.1794071762870515</c:v>
                </c:pt>
                <c:pt idx="1">
                  <c:v>1.1903276131045242</c:v>
                </c:pt>
                <c:pt idx="2">
                  <c:v>0.36037441497659906</c:v>
                </c:pt>
                <c:pt idx="3">
                  <c:v>0.85725429017160693</c:v>
                </c:pt>
                <c:pt idx="4">
                  <c:v>0.40405616224648988</c:v>
                </c:pt>
                <c:pt idx="5">
                  <c:v>1.5507020280811232</c:v>
                </c:pt>
                <c:pt idx="6">
                  <c:v>0.75351014040561626</c:v>
                </c:pt>
                <c:pt idx="7">
                  <c:v>0.12012480499219969</c:v>
                </c:pt>
                <c:pt idx="8">
                  <c:v>0.3330733229329173</c:v>
                </c:pt>
                <c:pt idx="9">
                  <c:v>2.1240249609984398</c:v>
                </c:pt>
                <c:pt idx="10">
                  <c:v>0.91185647425897043</c:v>
                </c:pt>
                <c:pt idx="11">
                  <c:v>1.9438377535101405</c:v>
                </c:pt>
                <c:pt idx="12">
                  <c:v>1.2340093603744151</c:v>
                </c:pt>
                <c:pt idx="13">
                  <c:v>0.16380655226209048</c:v>
                </c:pt>
                <c:pt idx="14">
                  <c:v>1.2722308892355694</c:v>
                </c:pt>
                <c:pt idx="15">
                  <c:v>1.2886115444617785</c:v>
                </c:pt>
                <c:pt idx="16">
                  <c:v>2.4079563182527304</c:v>
                </c:pt>
                <c:pt idx="17">
                  <c:v>0.8135725429017161</c:v>
                </c:pt>
                <c:pt idx="18">
                  <c:v>0.96099843993759748</c:v>
                </c:pt>
                <c:pt idx="19">
                  <c:v>0.74258970358814358</c:v>
                </c:pt>
              </c:numCache>
            </c:numRef>
          </c:yVal>
          <c:smooth val="0"/>
          <c:extLst>
            <c:ext xmlns:c15="http://schemas.microsoft.com/office/drawing/2012/chart" uri="{02D57815-91ED-43cb-92C2-25804820EDAC}">
              <c15:datalabelsRange>
                <c15:f>'Q22A,B 強みとなる技術 重要な技術(DP)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9C35-48CF-BD3E-20062494E0EB}"/>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'Q22A,B 強みとなる技術 重要な技術(DP指標）'!$F$5:$F$25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xVal>
          <c:yVal>
            <c:numRef>
              <c:f>'Q22A,B 強みとなる技術 重要な技術(DP指標）'!$G$5:$G$25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yVal>
          <c:smooth val="0"/>
          <c:extLst>
            <c:ext xmlns:c16="http://schemas.microsoft.com/office/drawing/2014/chart" uri="{C3380CC4-5D6E-409C-BE32-E72D297353CC}">
              <c16:uniqueId val="{00000017-9C35-48CF-BD3E-20062494E0EB}"/>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'Q22A,B 強みとなる技術 重要な技術(DP指標）'!$D$4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'Q22A,B 強みとなる技術 重要な技術(DP指標）'!$E$4</c:f>
              <c:strCache>
                <c:ptCount val="1"/>
                <c:pt idx="0">
                  <c:v>現時点での重要な技術</c:v>
                </c:pt>
              </c:strCache>
            </c:strRef>
          </c:tx>
          <c:layout>
            <c:manualLayout>
              <c:xMode val="edge"/>
              <c:yMode val="edge"/>
              <c:x val="2.8980268199233723E-2"/>
              <c:y val="0.17507634325164081"/>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5613026819922"/>
          <c:y val="2.367120483281206E-2"/>
          <c:w val="0.78626002462515798"/>
          <c:h val="0.84206676546384085"/>
        </c:manualLayout>
      </c:layout>
      <c:scatterChart>
        <c:scatterStyle val="lineMarker"/>
        <c:varyColors val="0"/>
        <c:ser>
          <c:idx val="1"/>
          <c:order val="0"/>
          <c:tx>
            <c:strRef>
              <c:f>'Q22A,C 強みとなる技術  獲得したい技術(DP指標）'!$C$5:$C$24</c:f>
              <c:str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strCache>
            </c:strRef>
          </c:tx>
          <c:spPr>
            <a:ln w="19050" cap="rnd">
              <a:noFill/>
              <a:round/>
            </a:ln>
            <a:effectLst/>
          </c:spPr>
          <c:marker>
            <c:symbol val="circle"/>
            <c:size val="7"/>
            <c:spPr>
              <a:solidFill>
                <a:schemeClr val="accent6"/>
              </a:solidFill>
              <a:ln w="22225">
                <a:solidFill>
                  <a:schemeClr val="accent6">
                    <a:lumMod val="75000"/>
                  </a:schemeClr>
                </a:solidFill>
              </a:ln>
              <a:effectLst/>
            </c:spPr>
          </c:marker>
          <c:dLbls>
            <c:dLbl>
              <c:idx val="0"/>
              <c:layout>
                <c:manualLayout>
                  <c:x val="3.7520498084291184E-2"/>
                  <c:y val="-2.947286346355991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3D069FB-2EA9-4595-ACBF-0ADF5843F68A}"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3726934865900384"/>
                      <c:h val="3.411162869384763E-2"/>
                    </c:manualLayout>
                  </c15:layout>
                  <c15:dlblFieldTable/>
                  <c15:showDataLabelsRange val="1"/>
                </c:ext>
                <c:ext xmlns:c16="http://schemas.microsoft.com/office/drawing/2014/chart" uri="{C3380CC4-5D6E-409C-BE32-E72D297353CC}">
                  <c16:uniqueId val="{00000000-C102-4D97-AA05-1F03214DE833}"/>
                </c:ext>
              </c:extLst>
            </c:dLbl>
            <c:dLbl>
              <c:idx val="1"/>
              <c:layout>
                <c:manualLayout>
                  <c:x val="-2.9363793103448322E-2"/>
                  <c:y val="-6.440529530100873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55162ED-F604-4C2F-82D0-AF6E3D0368DC}"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505249042145594"/>
                      <c:h val="3.6714129688497736E-2"/>
                    </c:manualLayout>
                  </c15:layout>
                  <c15:dlblFieldTable/>
                  <c15:showDataLabelsRange val="1"/>
                </c:ext>
                <c:ext xmlns:c16="http://schemas.microsoft.com/office/drawing/2014/chart" uri="{C3380CC4-5D6E-409C-BE32-E72D297353CC}">
                  <c16:uniqueId val="{00000001-C102-4D97-AA05-1F03214DE833}"/>
                </c:ext>
              </c:extLst>
            </c:dLbl>
            <c:dLbl>
              <c:idx val="2"/>
              <c:layout>
                <c:manualLayout>
                  <c:x val="-0.11506427203065134"/>
                  <c:y val="4.589079422310421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EA28560-4100-48EB-8329-2224DB75E0D2}"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9025651340996166"/>
                      <c:h val="4.2388771968024964E-2"/>
                    </c:manualLayout>
                  </c15:layout>
                  <c15:dlblFieldTable/>
                  <c15:showDataLabelsRange val="1"/>
                </c:ext>
                <c:ext xmlns:c16="http://schemas.microsoft.com/office/drawing/2014/chart" uri="{C3380CC4-5D6E-409C-BE32-E72D297353CC}">
                  <c16:uniqueId val="{00000002-C102-4D97-AA05-1F03214DE833}"/>
                </c:ext>
              </c:extLst>
            </c:dLbl>
            <c:dLbl>
              <c:idx val="3"/>
              <c:layout>
                <c:manualLayout>
                  <c:x val="-0.134005938697318"/>
                  <c:y val="-2.105576204607331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2191209-E1F5-410B-8711-374200D7E7F0}"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2408045977011495"/>
                      <c:h val="3.2228264393607653E-2"/>
                    </c:manualLayout>
                  </c15:layout>
                  <c15:dlblFieldTable/>
                  <c15:showDataLabelsRange val="1"/>
                </c:ext>
                <c:ext xmlns:c16="http://schemas.microsoft.com/office/drawing/2014/chart" uri="{C3380CC4-5D6E-409C-BE32-E72D297353CC}">
                  <c16:uniqueId val="{00000003-C102-4D97-AA05-1F03214DE833}"/>
                </c:ext>
              </c:extLst>
            </c:dLbl>
            <c:dLbl>
              <c:idx val="4"/>
              <c:layout>
                <c:manualLayout>
                  <c:x val="-0.1685238650485005"/>
                  <c:y val="-4.5106721033953544E-2"/>
                </c:manualLayout>
              </c:layout>
              <c:tx>
                <c:rich>
                  <a:bodyPr/>
                  <a:lstStyle/>
                  <a:p>
                    <a:fld id="{F05E0585-A53C-4CEC-A373-B446563C52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102-4D97-AA05-1F03214DE833}"/>
                </c:ext>
              </c:extLst>
            </c:dLbl>
            <c:dLbl>
              <c:idx val="5"/>
              <c:layout>
                <c:manualLayout>
                  <c:x val="8.5916966610415819E-3"/>
                  <c:y val="-1.993352744336083E-2"/>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102-4D97-AA05-1F03214DE833}"/>
                </c:ext>
              </c:extLst>
            </c:dLbl>
            <c:dLbl>
              <c:idx val="6"/>
              <c:layout>
                <c:manualLayout>
                  <c:x val="-0.10649329501915709"/>
                  <c:y val="1.952529506618859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D4DEC99-8B11-4BAE-8BB9-A2817A32D635}"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1334578544061302"/>
                      <c:h val="3.9865255931276683E-2"/>
                    </c:manualLayout>
                  </c15:layout>
                  <c15:dlblFieldTable/>
                  <c15:showDataLabelsRange val="1"/>
                </c:ext>
                <c:ext xmlns:c16="http://schemas.microsoft.com/office/drawing/2014/chart" uri="{C3380CC4-5D6E-409C-BE32-E72D297353CC}">
                  <c16:uniqueId val="{00000006-C102-4D97-AA05-1F03214DE833}"/>
                </c:ext>
              </c:extLst>
            </c:dLbl>
            <c:dLbl>
              <c:idx val="7"/>
              <c:layout>
                <c:manualLayout>
                  <c:x val="-0.17832796934865899"/>
                  <c:y val="4.8223518891947776E-3"/>
                </c:manualLayout>
              </c:layout>
              <c:tx>
                <c:rich>
                  <a:bodyPr/>
                  <a:lstStyle/>
                  <a:p>
                    <a:fld id="{8E7F4660-029D-4C84-810C-C8AC1375D3A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102-4D97-AA05-1F03214DE833}"/>
                </c:ext>
              </c:extLst>
            </c:dLbl>
            <c:dLbl>
              <c:idx val="8"/>
              <c:layout>
                <c:manualLayout>
                  <c:x val="-4.8751914879341295E-2"/>
                  <c:y val="-4.344896375090792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B25D67D-6836-4EC4-A2EA-DA59AD3DD6F5}"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7.0897944065905452E-2"/>
                      <c:h val="3.5611111111111114E-2"/>
                    </c:manualLayout>
                  </c15:layout>
                  <c15:dlblFieldTable/>
                  <c15:showDataLabelsRange val="1"/>
                </c:ext>
                <c:ext xmlns:c16="http://schemas.microsoft.com/office/drawing/2014/chart" uri="{C3380CC4-5D6E-409C-BE32-E72D297353CC}">
                  <c16:uniqueId val="{00000008-C102-4D97-AA05-1F03214DE833}"/>
                </c:ext>
              </c:extLst>
            </c:dLbl>
            <c:dLbl>
              <c:idx val="9"/>
              <c:layout>
                <c:manualLayout>
                  <c:x val="-9.2155747126436871E-2"/>
                  <c:y val="-4.304440048682485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AA8659D-ABE2-4C56-BDAF-310AB204F1B1}"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9207298850574714"/>
                      <c:h val="5.3993423434890379E-2"/>
                    </c:manualLayout>
                  </c15:layout>
                  <c15:dlblFieldTable/>
                  <c15:showDataLabelsRange val="1"/>
                </c:ext>
                <c:ext xmlns:c16="http://schemas.microsoft.com/office/drawing/2014/chart" uri="{C3380CC4-5D6E-409C-BE32-E72D297353CC}">
                  <c16:uniqueId val="{00000009-C102-4D97-AA05-1F03214DE833}"/>
                </c:ext>
              </c:extLst>
            </c:dLbl>
            <c:dLbl>
              <c:idx val="10"/>
              <c:layout>
                <c:manualLayout>
                  <c:x val="1.1396363952992039E-2"/>
                  <c:y val="6.9769920910634886E-2"/>
                </c:manualLayout>
              </c:layout>
              <c:tx>
                <c:rich>
                  <a:bodyPr/>
                  <a:lstStyle/>
                  <a:p>
                    <a:fld id="{C18ACF26-88AF-45C8-8CF6-3439A93C2C6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102-4D97-AA05-1F03214DE833}"/>
                </c:ext>
              </c:extLst>
            </c:dLbl>
            <c:dLbl>
              <c:idx val="11"/>
              <c:layout>
                <c:manualLayout>
                  <c:x val="-1.4311398467432903E-2"/>
                  <c:y val="-7.1193198541234771E-4"/>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DFD0835-34DF-4F2E-B0F8-4BC7E168F2A3}"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5.3872605363984673E-2"/>
                      <c:h val="4.0103811851426092E-2"/>
                    </c:manualLayout>
                  </c15:layout>
                  <c15:dlblFieldTable/>
                  <c15:showDataLabelsRange val="1"/>
                </c:ext>
                <c:ext xmlns:c16="http://schemas.microsoft.com/office/drawing/2014/chart" uri="{C3380CC4-5D6E-409C-BE32-E72D297353CC}">
                  <c16:uniqueId val="{0000000B-C102-4D97-AA05-1F03214DE833}"/>
                </c:ext>
              </c:extLst>
            </c:dLbl>
            <c:dLbl>
              <c:idx val="12"/>
              <c:layout>
                <c:manualLayout>
                  <c:x val="-0.10436350721710565"/>
                  <c:y val="-3.9490610519637502E-2"/>
                </c:manualLayout>
              </c:layout>
              <c:tx>
                <c:rich>
                  <a:bodyPr/>
                  <a:lstStyle/>
                  <a:p>
                    <a:fld id="{526CFCCB-86D8-436C-A76A-5AD15A8474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102-4D97-AA05-1F03214DE833}"/>
                </c:ext>
              </c:extLst>
            </c:dLbl>
            <c:dLbl>
              <c:idx val="13"/>
              <c:layout>
                <c:manualLayout>
                  <c:x val="-0.1529007523173814"/>
                  <c:y val="-3.8144510326583357E-2"/>
                </c:manualLayout>
              </c:layout>
              <c:tx>
                <c:rich>
                  <a:bodyPr/>
                  <a:lstStyle/>
                  <a:p>
                    <a:fld id="{37596EF3-F960-419E-A46B-6E141723524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102-4D97-AA05-1F03214DE833}"/>
                </c:ext>
              </c:extLst>
            </c:dLbl>
            <c:dLbl>
              <c:idx val="14"/>
              <c:layout>
                <c:manualLayout>
                  <c:x val="4.5298563218390812E-2"/>
                  <c:y val="7.3896298620777278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36C43D6-0296-45AF-9F38-9AA37364C78E}"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2002049808429119"/>
                      <c:h val="5.2621326632420279E-2"/>
                    </c:manualLayout>
                  </c15:layout>
                  <c15:dlblFieldTable/>
                  <c15:showDataLabelsRange val="1"/>
                </c:ext>
                <c:ext xmlns:c16="http://schemas.microsoft.com/office/drawing/2014/chart" uri="{C3380CC4-5D6E-409C-BE32-E72D297353CC}">
                  <c16:uniqueId val="{0000000E-C102-4D97-AA05-1F03214DE833}"/>
                </c:ext>
              </c:extLst>
            </c:dLbl>
            <c:dLbl>
              <c:idx val="15"/>
              <c:layout>
                <c:manualLayout>
                  <c:x val="-0.13530670498084291"/>
                  <c:y val="-8.275782384699979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1A811A5-DCEA-412D-AB53-46438988CC66}"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9363275862068966"/>
                      <c:h val="3.9548248735373451E-2"/>
                    </c:manualLayout>
                  </c15:layout>
                  <c15:dlblFieldTable/>
                  <c15:showDataLabelsRange val="1"/>
                </c:ext>
                <c:ext xmlns:c16="http://schemas.microsoft.com/office/drawing/2014/chart" uri="{C3380CC4-5D6E-409C-BE32-E72D297353CC}">
                  <c16:uniqueId val="{0000000F-C102-4D97-AA05-1F03214DE833}"/>
                </c:ext>
              </c:extLst>
            </c:dLbl>
            <c:dLbl>
              <c:idx val="16"/>
              <c:layout>
                <c:manualLayout>
                  <c:x val="-2.6057471264367905E-2"/>
                  <c:y val="-3.9525834085158678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C713D8C-63D1-46A7-B670-BEEDC5C758A5}"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8248984674329503"/>
                      <c:h val="5.3103775294198949E-2"/>
                    </c:manualLayout>
                  </c15:layout>
                  <c15:dlblFieldTable/>
                  <c15:showDataLabelsRange val="1"/>
                </c:ext>
                <c:ext xmlns:c16="http://schemas.microsoft.com/office/drawing/2014/chart" uri="{C3380CC4-5D6E-409C-BE32-E72D297353CC}">
                  <c16:uniqueId val="{00000010-C102-4D97-AA05-1F03214DE833}"/>
                </c:ext>
              </c:extLst>
            </c:dLbl>
            <c:dLbl>
              <c:idx val="17"/>
              <c:layout>
                <c:manualLayout>
                  <c:x val="4.9240074433394468E-2"/>
                  <c:y val="7.953929649152019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B853BAB-BB7E-4468-B9BF-AA7651764E23}"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3622873563218391"/>
                      <c:h val="4.2216926316373707E-2"/>
                    </c:manualLayout>
                  </c15:layout>
                  <c15:dlblFieldTable/>
                  <c15:showDataLabelsRange val="1"/>
                </c:ext>
                <c:ext xmlns:c16="http://schemas.microsoft.com/office/drawing/2014/chart" uri="{C3380CC4-5D6E-409C-BE32-E72D297353CC}">
                  <c16:uniqueId val="{00000011-C102-4D97-AA05-1F03214DE833}"/>
                </c:ext>
              </c:extLst>
            </c:dLbl>
            <c:dLbl>
              <c:idx val="18"/>
              <c:layout>
                <c:manualLayout>
                  <c:x val="0.10660446904250963"/>
                  <c:y val="5.94456249441252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81197C1-7574-4D26-854B-D5161975E6B7}"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2064827586206898"/>
                      <c:h val="4.4244651637643691E-2"/>
                    </c:manualLayout>
                  </c15:layout>
                  <c15:dlblFieldTable/>
                  <c15:showDataLabelsRange val="1"/>
                </c:ext>
                <c:ext xmlns:c16="http://schemas.microsoft.com/office/drawing/2014/chart" uri="{C3380CC4-5D6E-409C-BE32-E72D297353CC}">
                  <c16:uniqueId val="{00000012-C102-4D97-AA05-1F03214DE833}"/>
                </c:ext>
              </c:extLst>
            </c:dLbl>
            <c:dLbl>
              <c:idx val="19"/>
              <c:layout>
                <c:manualLayout>
                  <c:x val="-9.4925574712643679E-2"/>
                  <c:y val="6.895253404291712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sz="1000" baseline="0"/>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6496302681992334"/>
                      <c:h val="4.1013473072666964E-2"/>
                    </c:manualLayout>
                  </c15:layout>
                  <c15:dlblFieldTable/>
                  <c15:showDataLabelsRange val="1"/>
                </c:ext>
                <c:ext xmlns:c16="http://schemas.microsoft.com/office/drawing/2014/chart" uri="{C3380CC4-5D6E-409C-BE32-E72D297353CC}">
                  <c16:uniqueId val="{00000013-C102-4D97-AA05-1F03214DE833}"/>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C102-4D97-AA05-1F03214DE83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'Q22A,C 強みとなる技術  獲得したい技術(DP指標）'!$D$5:$D$24</c:f>
              <c:numCache>
                <c:formatCode>0.00</c:formatCode>
                <c:ptCount val="20"/>
                <c:pt idx="0">
                  <c:v>1.3782480578623091</c:v>
                </c:pt>
                <c:pt idx="1">
                  <c:v>1.2207339941066166</c:v>
                </c:pt>
                <c:pt idx="2">
                  <c:v>0.45566568443611039</c:v>
                </c:pt>
                <c:pt idx="3">
                  <c:v>0.90570586659523178</c:v>
                </c:pt>
                <c:pt idx="4">
                  <c:v>0.34315563889633005</c:v>
                </c:pt>
                <c:pt idx="5">
                  <c:v>1.6538976694347709</c:v>
                </c:pt>
                <c:pt idx="6">
                  <c:v>0.92820787570318775</c:v>
                </c:pt>
                <c:pt idx="7">
                  <c:v>0.15188856147870347</c:v>
                </c:pt>
                <c:pt idx="8">
                  <c:v>0.34878114117331904</c:v>
                </c:pt>
                <c:pt idx="9">
                  <c:v>1.8845432627913208</c:v>
                </c:pt>
                <c:pt idx="10">
                  <c:v>1.0069649075810341</c:v>
                </c:pt>
                <c:pt idx="11">
                  <c:v>1.1138494508438253</c:v>
                </c:pt>
                <c:pt idx="12">
                  <c:v>0.82132333244039646</c:v>
                </c:pt>
                <c:pt idx="13">
                  <c:v>0.15188856147870347</c:v>
                </c:pt>
                <c:pt idx="14">
                  <c:v>1.4232520760782212</c:v>
                </c:pt>
                <c:pt idx="15">
                  <c:v>1.0632199303509242</c:v>
                </c:pt>
                <c:pt idx="16">
                  <c:v>2.6889900884007503</c:v>
                </c:pt>
                <c:pt idx="17">
                  <c:v>0.93383337798017685</c:v>
                </c:pt>
                <c:pt idx="18">
                  <c:v>1.1476024645057594</c:v>
                </c:pt>
                <c:pt idx="19">
                  <c:v>0.84945084382534153</c:v>
                </c:pt>
              </c:numCache>
            </c:numRef>
          </c:xVal>
          <c:yVal>
            <c:numRef>
              <c:f>'Q22A,C 強みとなる技術  獲得したい技術(DP指標）'!$E$5:$E$24</c:f>
              <c:numCache>
                <c:formatCode>0.00</c:formatCode>
                <c:ptCount val="20"/>
                <c:pt idx="0">
                  <c:v>0.74866310160427807</c:v>
                </c:pt>
                <c:pt idx="1">
                  <c:v>0.93048128342245995</c:v>
                </c:pt>
                <c:pt idx="2">
                  <c:v>0.28877005347593582</c:v>
                </c:pt>
                <c:pt idx="3">
                  <c:v>1.0481283422459893</c:v>
                </c:pt>
                <c:pt idx="4">
                  <c:v>0.92513368983957223</c:v>
                </c:pt>
                <c:pt idx="5">
                  <c:v>1.0748663101604279</c:v>
                </c:pt>
                <c:pt idx="6">
                  <c:v>0.99465240641711228</c:v>
                </c:pt>
                <c:pt idx="7">
                  <c:v>0.24064171122994651</c:v>
                </c:pt>
                <c:pt idx="8">
                  <c:v>0.52406417112299464</c:v>
                </c:pt>
                <c:pt idx="9">
                  <c:v>2.0481283422459895</c:v>
                </c:pt>
                <c:pt idx="10">
                  <c:v>0.75401069518716579</c:v>
                </c:pt>
                <c:pt idx="11">
                  <c:v>3.4545454545454546</c:v>
                </c:pt>
                <c:pt idx="12">
                  <c:v>2.0160427807486632</c:v>
                </c:pt>
                <c:pt idx="13">
                  <c:v>0.49197860962566847</c:v>
                </c:pt>
                <c:pt idx="14">
                  <c:v>0.65775401069518713</c:v>
                </c:pt>
                <c:pt idx="15">
                  <c:v>1.1925133689839573</c:v>
                </c:pt>
                <c:pt idx="16">
                  <c:v>1.5080213903743316</c:v>
                </c:pt>
                <c:pt idx="17">
                  <c:v>0.59893048128342241</c:v>
                </c:pt>
                <c:pt idx="18">
                  <c:v>0.68983957219251335</c:v>
                </c:pt>
                <c:pt idx="19">
                  <c:v>0.58823529411764708</c:v>
                </c:pt>
              </c:numCache>
            </c:numRef>
          </c:yVal>
          <c:smooth val="0"/>
          <c:extLst>
            <c:ext xmlns:c15="http://schemas.microsoft.com/office/drawing/2012/chart" uri="{02D57815-91ED-43cb-92C2-25804820EDAC}">
              <c15:datalabelsRange>
                <c15:f>'Q22A,C 強みとなる技術  獲得したい技術(DP）'!$C$5:$C$24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C102-4D97-AA05-1F03214DE833}"/>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'Q22A,C 強みとなる技術  獲得したい技術(DP指標）'!$F$5:$F$25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xVal>
          <c:yVal>
            <c:numRef>
              <c:f>'Q22A,C 強みとなる技術  獲得したい技術(DP指標）'!$G$5:$G$25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yVal>
          <c:smooth val="0"/>
          <c:extLst>
            <c:ext xmlns:c16="http://schemas.microsoft.com/office/drawing/2014/chart" uri="{C3380CC4-5D6E-409C-BE32-E72D297353CC}">
              <c16:uniqueId val="{00000017-C102-4D97-AA05-1F03214DE833}"/>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'Q22A,C 強みとなる技術  獲得したい技術(DP指標）'!$D$4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'Q22A,C 強みとなる技術  獲得したい技術(DP指標）'!$E$4</c:f>
              <c:strCache>
                <c:ptCount val="1"/>
                <c:pt idx="0">
                  <c:v>将来強化・獲得したい技術</c:v>
                </c:pt>
              </c:strCache>
            </c:strRef>
          </c:tx>
          <c:layout>
            <c:manualLayout>
              <c:xMode val="edge"/>
              <c:yMode val="edge"/>
              <c:x val="1.2882950191570881E-2"/>
              <c:y val="0.11869117655299505"/>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'Q22B,C重要な技術 獲得したい技術(DP指標）'!$C$5:$C$24</c:f>
              <c:str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strCache>
            </c:strRef>
          </c:tx>
          <c:spPr>
            <a:ln w="19050" cap="rnd">
              <a:noFill/>
              <a:round/>
            </a:ln>
            <a:effectLst/>
          </c:spPr>
          <c:marker>
            <c:symbol val="circle"/>
            <c:size val="10"/>
            <c:spPr>
              <a:solidFill>
                <a:schemeClr val="accent2"/>
              </a:solidFill>
              <a:ln w="22225">
                <a:solidFill>
                  <a:schemeClr val="accent2">
                    <a:lumMod val="75000"/>
                  </a:schemeClr>
                </a:solidFill>
              </a:ln>
              <a:effectLst/>
            </c:spPr>
          </c:marker>
          <c:dLbls>
            <c:dLbl>
              <c:idx val="0"/>
              <c:layout>
                <c:manualLayout>
                  <c:x val="7.6989148042639496E-2"/>
                  <c:y val="-1.74399229045128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546A2A6-0395-4AA7-BAA1-1811F8B2EA9B}"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7.7673390109281204E-2"/>
                      <c:h val="4.220412040002771E-2"/>
                    </c:manualLayout>
                  </c15:layout>
                  <c15:dlblFieldTable/>
                  <c15:showDataLabelsRange val="1"/>
                </c:ext>
                <c:ext xmlns:c16="http://schemas.microsoft.com/office/drawing/2014/chart" uri="{C3380CC4-5D6E-409C-BE32-E72D297353CC}">
                  <c16:uniqueId val="{00000000-7A6B-4E83-A035-AC04BD5CD1DC}"/>
                </c:ext>
              </c:extLst>
            </c:dLbl>
            <c:dLbl>
              <c:idx val="1"/>
              <c:layout>
                <c:manualLayout>
                  <c:x val="-1.0914521365844383E-2"/>
                  <c:y val="-5.1451207675122981E-3"/>
                </c:manualLayout>
              </c:layout>
              <c:tx>
                <c:rich>
                  <a:bodyPr/>
                  <a:lstStyle/>
                  <a:p>
                    <a:fld id="{57C9141C-1979-446F-B434-1A6853987AA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A6B-4E83-A035-AC04BD5CD1DC}"/>
                </c:ext>
              </c:extLst>
            </c:dLbl>
            <c:dLbl>
              <c:idx val="2"/>
              <c:layout>
                <c:manualLayout>
                  <c:x val="-5.927058411955239E-2"/>
                  <c:y val="0.11850381487459684"/>
                </c:manualLayout>
              </c:layout>
              <c:tx>
                <c:rich>
                  <a:bodyPr/>
                  <a:lstStyle/>
                  <a:p>
                    <a:fld id="{B8727B06-8B2E-4554-A307-0D07255ADD4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A6B-4E83-A035-AC04BD5CD1DC}"/>
                </c:ext>
              </c:extLst>
            </c:dLbl>
            <c:dLbl>
              <c:idx val="3"/>
              <c:layout>
                <c:manualLayout>
                  <c:x val="-0.11940821064395989"/>
                  <c:y val="-0.10702818512583966"/>
                </c:manualLayout>
              </c:layout>
              <c:tx>
                <c:rich>
                  <a:bodyPr/>
                  <a:lstStyle/>
                  <a:p>
                    <a:fld id="{A8FF19D1-DB45-413D-A710-DFCD72D9BF8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A6B-4E83-A035-AC04BD5CD1DC}"/>
                </c:ext>
              </c:extLst>
            </c:dLbl>
            <c:dLbl>
              <c:idx val="4"/>
              <c:layout>
                <c:manualLayout>
                  <c:x val="-0.13457551743630866"/>
                  <c:y val="-4.9466851851851852E-2"/>
                </c:manualLayout>
              </c:layout>
              <c:tx>
                <c:rich>
                  <a:bodyPr/>
                  <a:lstStyle/>
                  <a:p>
                    <a:fld id="{0D611157-4605-4617-91CE-451E1BF8A8C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A6B-4E83-A035-AC04BD5CD1DC}"/>
                </c:ext>
              </c:extLst>
            </c:dLbl>
            <c:dLbl>
              <c:idx val="5"/>
              <c:layout>
                <c:manualLayout>
                  <c:x val="1.9109075939781901E-2"/>
                  <c:y val="-3.3013875732828261E-2"/>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6B-4E83-A035-AC04BD5CD1DC}"/>
                </c:ext>
              </c:extLst>
            </c:dLbl>
            <c:dLbl>
              <c:idx val="6"/>
              <c:layout>
                <c:manualLayout>
                  <c:x val="-0.10824715694173508"/>
                  <c:y val="-6.0369233632225024E-2"/>
                </c:manualLayout>
              </c:layout>
              <c:tx>
                <c:rich>
                  <a:bodyPr/>
                  <a:lstStyle/>
                  <a:p>
                    <a:fld id="{06BE7995-A5AA-484B-A7E2-20BB1A1ACA5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A6B-4E83-A035-AC04BD5CD1DC}"/>
                </c:ext>
              </c:extLst>
            </c:dLbl>
            <c:dLbl>
              <c:idx val="7"/>
              <c:layout>
                <c:manualLayout>
                  <c:x val="-0.14669958313922526"/>
                  <c:y val="-1.9555118512455589E-3"/>
                </c:manualLayout>
              </c:layout>
              <c:tx>
                <c:rich>
                  <a:bodyPr/>
                  <a:lstStyle/>
                  <a:p>
                    <a:fld id="{8B8861DE-EA82-452B-85BC-C880B79FFB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A6B-4E83-A035-AC04BD5CD1DC}"/>
                </c:ext>
              </c:extLst>
            </c:dLbl>
            <c:dLbl>
              <c:idx val="8"/>
              <c:layout>
                <c:manualLayout>
                  <c:x val="-6.26253212326537E-2"/>
                  <c:y val="-4.1269049042775764E-2"/>
                </c:manualLayout>
              </c:layout>
              <c:tx>
                <c:rich>
                  <a:bodyPr/>
                  <a:lstStyle/>
                  <a:p>
                    <a:fld id="{6B83F284-D7FA-420D-AC8F-2B8C0EC05C7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A6B-4E83-A035-AC04BD5CD1DC}"/>
                </c:ext>
              </c:extLst>
            </c:dLbl>
            <c:dLbl>
              <c:idx val="9"/>
              <c:layout>
                <c:manualLayout>
                  <c:x val="2.1440105028799283E-2"/>
                  <c:y val="-1.948370370370370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1D03974-EC77-4CAE-9AE1-A6A277851921}"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5489653729945629"/>
                      <c:h val="3.2345185185185185E-2"/>
                    </c:manualLayout>
                  </c15:layout>
                  <c15:dlblFieldTable/>
                  <c15:showDataLabelsRange val="1"/>
                </c:ext>
                <c:ext xmlns:c16="http://schemas.microsoft.com/office/drawing/2014/chart" uri="{C3380CC4-5D6E-409C-BE32-E72D297353CC}">
                  <c16:uniqueId val="{00000009-7A6B-4E83-A035-AC04BD5CD1DC}"/>
                </c:ext>
              </c:extLst>
            </c:dLbl>
            <c:dLbl>
              <c:idx val="10"/>
              <c:layout>
                <c:manualLayout>
                  <c:x val="5.3465732487903206E-2"/>
                  <c:y val="5.8869682975644544E-2"/>
                </c:manualLayout>
              </c:layout>
              <c:tx>
                <c:rich>
                  <a:bodyPr/>
                  <a:lstStyle/>
                  <a:p>
                    <a:fld id="{C8F95A0C-E8B5-4159-B5A4-E85A1ECD4FE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A6B-4E83-A035-AC04BD5CD1DC}"/>
                </c:ext>
              </c:extLst>
            </c:dLbl>
            <c:dLbl>
              <c:idx val="11"/>
              <c:layout>
                <c:manualLayout>
                  <c:x val="1.0018106401737267E-2"/>
                  <c:y val="-3.2906347420841593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BD611E6-068C-4808-806E-0671B0FC22F7}"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3.9274915533044179E-2"/>
                      <c:h val="2.9937192336603347E-2"/>
                    </c:manualLayout>
                  </c15:layout>
                  <c15:dlblFieldTable/>
                  <c15:showDataLabelsRange val="1"/>
                </c:ext>
                <c:ext xmlns:c16="http://schemas.microsoft.com/office/drawing/2014/chart" uri="{C3380CC4-5D6E-409C-BE32-E72D297353CC}">
                  <c16:uniqueId val="{0000000B-7A6B-4E83-A035-AC04BD5CD1DC}"/>
                </c:ext>
              </c:extLst>
            </c:dLbl>
            <c:dLbl>
              <c:idx val="12"/>
              <c:layout>
                <c:manualLayout>
                  <c:x val="1.2829878771299702E-2"/>
                  <c:y val="-4.603077008571764E-2"/>
                </c:manualLayout>
              </c:layout>
              <c:tx>
                <c:rich>
                  <a:bodyPr/>
                  <a:lstStyle/>
                  <a:p>
                    <a:fld id="{72E62762-8035-47CD-A180-29909101545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A6B-4E83-A035-AC04BD5CD1DC}"/>
                </c:ext>
              </c:extLst>
            </c:dLbl>
            <c:dLbl>
              <c:idx val="13"/>
              <c:layout>
                <c:manualLayout>
                  <c:x val="-0.1529007523173814"/>
                  <c:y val="-3.8144510326583357E-2"/>
                </c:manualLayout>
              </c:layout>
              <c:tx>
                <c:rich>
                  <a:bodyPr/>
                  <a:lstStyle/>
                  <a:p>
                    <a:fld id="{7B278CA9-9EFE-4D18-8899-2C39EECAAD4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A6B-4E83-A035-AC04BD5CD1DC}"/>
                </c:ext>
              </c:extLst>
            </c:dLbl>
            <c:dLbl>
              <c:idx val="14"/>
              <c:layout>
                <c:manualLayout>
                  <c:x val="8.9210240012791972E-2"/>
                  <c:y val="3.4822071632862562E-3"/>
                </c:manualLayout>
              </c:layout>
              <c:tx>
                <c:rich>
                  <a:bodyPr/>
                  <a:lstStyle/>
                  <a:p>
                    <a:fld id="{9FE874B5-DA61-4144-9AA1-A97C6F8E338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A6B-4E83-A035-AC04BD5CD1DC}"/>
                </c:ext>
              </c:extLst>
            </c:dLbl>
            <c:dLbl>
              <c:idx val="15"/>
              <c:layout>
                <c:manualLayout>
                  <c:x val="-7.5569693562907977E-2"/>
                  <c:y val="-7.8160085165658505E-2"/>
                </c:manualLayout>
              </c:layout>
              <c:tx>
                <c:rich>
                  <a:bodyPr/>
                  <a:lstStyle/>
                  <a:p>
                    <a:fld id="{137B0484-8258-454F-98EC-211AA829C78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A6B-4E83-A035-AC04BD5CD1DC}"/>
                </c:ext>
              </c:extLst>
            </c:dLbl>
            <c:dLbl>
              <c:idx val="16"/>
              <c:layout>
                <c:manualLayout>
                  <c:x val="1.0436861320347216E-2"/>
                  <c:y val="-2.7674921720012298E-2"/>
                </c:manualLayout>
              </c:layout>
              <c:tx>
                <c:rich>
                  <a:bodyPr/>
                  <a:lstStyle/>
                  <a:p>
                    <a:fld id="{33FCD5A3-3BE7-4B10-8EA0-346D536458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A6B-4E83-A035-AC04BD5CD1DC}"/>
                </c:ext>
              </c:extLst>
            </c:dLbl>
            <c:dLbl>
              <c:idx val="17"/>
              <c:layout>
                <c:manualLayout>
                  <c:x val="-2.0235730291658254E-3"/>
                  <c:y val="6.9696326392582136E-2"/>
                </c:manualLayout>
              </c:layout>
              <c:tx>
                <c:rich>
                  <a:bodyPr/>
                  <a:lstStyle/>
                  <a:p>
                    <a:fld id="{5500193A-5D25-4E8D-8FDA-AAFFF0DA6B3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A6B-4E83-A035-AC04BD5CD1DC}"/>
                </c:ext>
              </c:extLst>
            </c:dLbl>
            <c:dLbl>
              <c:idx val="18"/>
              <c:layout>
                <c:manualLayout>
                  <c:x val="6.4549380457026725E-2"/>
                  <c:y val="8.2078333333333336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10B1552-6F26-4C1C-8BB9-8585153B12E3}" type="CELLRANGE">
                      <a:rPr lang="ja-JP" altLang="en-US"/>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7810892575450993"/>
                      <c:h val="3.7189074074074076E-2"/>
                    </c:manualLayout>
                  </c15:layout>
                  <c15:dlblFieldTable/>
                  <c15:showDataLabelsRange val="1"/>
                </c:ext>
                <c:ext xmlns:c16="http://schemas.microsoft.com/office/drawing/2014/chart" uri="{C3380CC4-5D6E-409C-BE32-E72D297353CC}">
                  <c16:uniqueId val="{00000012-7A6B-4E83-A035-AC04BD5CD1DC}"/>
                </c:ext>
              </c:extLst>
            </c:dLbl>
            <c:dLbl>
              <c:idx val="19"/>
              <c:layout>
                <c:manualLayout>
                  <c:x val="-7.2199866516421213E-2"/>
                  <c:y val="4.3406018518518517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24CF6C5-9F80-4107-8E9B-B541A26584E1}" type="CELLRANGE">
                      <a:rPr lang="en-US" altLang="ja-JP" baseline="0"/>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659515656010515"/>
                      <c:h val="2.9941481481481475E-2"/>
                    </c:manualLayout>
                  </c15:layout>
                  <c15:dlblFieldTable/>
                  <c15:showDataLabelsRange val="1"/>
                </c:ext>
                <c:ext xmlns:c16="http://schemas.microsoft.com/office/drawing/2014/chart" uri="{C3380CC4-5D6E-409C-BE32-E72D297353CC}">
                  <c16:uniqueId val="{00000013-7A6B-4E83-A035-AC04BD5CD1DC}"/>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7A6B-4E83-A035-AC04BD5CD1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'Q22B,C重要な技術 獲得したい技術(DP指標）'!$D$5:$D$24</c:f>
              <c:numCache>
                <c:formatCode>0.00</c:formatCode>
                <c:ptCount val="20"/>
                <c:pt idx="0">
                  <c:v>1.1794071762870515</c:v>
                </c:pt>
                <c:pt idx="1">
                  <c:v>1.1903276131045242</c:v>
                </c:pt>
                <c:pt idx="2">
                  <c:v>0.36037441497659906</c:v>
                </c:pt>
                <c:pt idx="3">
                  <c:v>0.85725429017160693</c:v>
                </c:pt>
                <c:pt idx="4">
                  <c:v>0.40405616224648988</c:v>
                </c:pt>
                <c:pt idx="5">
                  <c:v>1.5507020280811232</c:v>
                </c:pt>
                <c:pt idx="6">
                  <c:v>0.75351014040561626</c:v>
                </c:pt>
                <c:pt idx="7">
                  <c:v>0.12012480499219969</c:v>
                </c:pt>
                <c:pt idx="8">
                  <c:v>0.3330733229329173</c:v>
                </c:pt>
                <c:pt idx="9">
                  <c:v>2.1240249609984398</c:v>
                </c:pt>
                <c:pt idx="10">
                  <c:v>0.91185647425897043</c:v>
                </c:pt>
                <c:pt idx="11">
                  <c:v>1.9438377535101405</c:v>
                </c:pt>
                <c:pt idx="12">
                  <c:v>1.2340093603744151</c:v>
                </c:pt>
                <c:pt idx="13">
                  <c:v>0.16380655226209048</c:v>
                </c:pt>
                <c:pt idx="14">
                  <c:v>1.2722308892355694</c:v>
                </c:pt>
                <c:pt idx="15">
                  <c:v>1.2886115444617785</c:v>
                </c:pt>
                <c:pt idx="16">
                  <c:v>2.4079563182527304</c:v>
                </c:pt>
                <c:pt idx="17">
                  <c:v>0.8135725429017161</c:v>
                </c:pt>
                <c:pt idx="18">
                  <c:v>0.96099843993759748</c:v>
                </c:pt>
                <c:pt idx="19">
                  <c:v>0.74258970358814358</c:v>
                </c:pt>
              </c:numCache>
            </c:numRef>
          </c:xVal>
          <c:yVal>
            <c:numRef>
              <c:f>'Q22B,C重要な技術 獲得したい技術(DP指標）'!$E$5:$E$24</c:f>
              <c:numCache>
                <c:formatCode>0.00</c:formatCode>
                <c:ptCount val="20"/>
                <c:pt idx="0">
                  <c:v>0.74866310160427807</c:v>
                </c:pt>
                <c:pt idx="1">
                  <c:v>0.93048128342245995</c:v>
                </c:pt>
                <c:pt idx="2">
                  <c:v>0.28877005347593582</c:v>
                </c:pt>
                <c:pt idx="3">
                  <c:v>1.0481283422459893</c:v>
                </c:pt>
                <c:pt idx="4">
                  <c:v>0.92513368983957223</c:v>
                </c:pt>
                <c:pt idx="5">
                  <c:v>1.0748663101604279</c:v>
                </c:pt>
                <c:pt idx="6">
                  <c:v>0.99465240641711228</c:v>
                </c:pt>
                <c:pt idx="7">
                  <c:v>0.24064171122994651</c:v>
                </c:pt>
                <c:pt idx="8">
                  <c:v>0.52406417112299464</c:v>
                </c:pt>
                <c:pt idx="9">
                  <c:v>2.0481283422459895</c:v>
                </c:pt>
                <c:pt idx="10">
                  <c:v>0.75401069518716579</c:v>
                </c:pt>
                <c:pt idx="11">
                  <c:v>3.4545454545454546</c:v>
                </c:pt>
                <c:pt idx="12">
                  <c:v>2.0160427807486632</c:v>
                </c:pt>
                <c:pt idx="13">
                  <c:v>0.49197860962566847</c:v>
                </c:pt>
                <c:pt idx="14">
                  <c:v>0.65775401069518713</c:v>
                </c:pt>
                <c:pt idx="15">
                  <c:v>1.1925133689839573</c:v>
                </c:pt>
                <c:pt idx="16">
                  <c:v>1.5080213903743316</c:v>
                </c:pt>
                <c:pt idx="17">
                  <c:v>0.59893048128342241</c:v>
                </c:pt>
                <c:pt idx="18">
                  <c:v>0.68983957219251335</c:v>
                </c:pt>
                <c:pt idx="19">
                  <c:v>0.58823529411764708</c:v>
                </c:pt>
              </c:numCache>
            </c:numRef>
          </c:yVal>
          <c:smooth val="0"/>
          <c:extLst>
            <c:ext xmlns:c15="http://schemas.microsoft.com/office/drawing/2012/chart" uri="{02D57815-91ED-43cb-92C2-25804820EDAC}">
              <c15:datalabelsRange>
                <c15:f>'Q22B,C 重要な技術 獲得したい技術(DP)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7A6B-4E83-A035-AC04BD5CD1DC}"/>
            </c:ext>
          </c:extLst>
        </c:ser>
        <c:ser>
          <c:idx val="2"/>
          <c:order val="1"/>
          <c:tx>
            <c:v>斜線</c:v>
          </c:tx>
          <c:spPr>
            <a:ln w="25400" cap="rnd">
              <a:noFill/>
              <a:round/>
            </a:ln>
            <a:effectLst/>
          </c:spPr>
          <c:marker>
            <c:symbol val="circle"/>
            <c:size val="5"/>
            <c:spPr>
              <a:noFill/>
              <a:ln w="9525">
                <a:noFill/>
              </a:ln>
              <a:effectLst/>
            </c:spPr>
          </c:marker>
          <c:dLbls>
            <c:delete val="1"/>
          </c:dLbls>
          <c:trendline>
            <c:spPr>
              <a:ln w="12700" cap="rnd" cmpd="sng">
                <a:solidFill>
                  <a:schemeClr val="bg1">
                    <a:lumMod val="50000"/>
                  </a:schemeClr>
                </a:solidFill>
                <a:prstDash val="sysDash"/>
              </a:ln>
              <a:effectLst/>
            </c:spPr>
            <c:trendlineType val="linear"/>
            <c:dispRSqr val="0"/>
            <c:dispEq val="0"/>
          </c:trendline>
          <c:xVal>
            <c:numRef>
              <c:f>'Q22B,C重要な技術 獲得したい技術(DP指標）'!$F$5:$F$25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xVal>
          <c:yVal>
            <c:numRef>
              <c:f>'Q22B,C重要な技術 獲得したい技術(DP指標）'!$G$5:$G$25</c:f>
              <c:numCache>
                <c:formatCode>0</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formatCode="General">
                  <c:v>0</c:v>
                </c:pt>
              </c:numCache>
            </c:numRef>
          </c:yVal>
          <c:smooth val="0"/>
          <c:extLst>
            <c:ext xmlns:c16="http://schemas.microsoft.com/office/drawing/2014/chart" uri="{C3380CC4-5D6E-409C-BE32-E72D297353CC}">
              <c16:uniqueId val="{00000017-7A6B-4E83-A035-AC04BD5CD1DC}"/>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'Q22B,C重要な技術 獲得したい技術(DP指標）'!$D$4</c:f>
              <c:strCache>
                <c:ptCount val="1"/>
                <c:pt idx="0">
                  <c:v>現時点での重要な技術</c:v>
                </c:pt>
              </c:strCache>
            </c:strRef>
          </c:tx>
          <c:layout>
            <c:manualLayout>
              <c:xMode val="edge"/>
              <c:yMode val="edge"/>
              <c:x val="0.44410488246632557"/>
              <c:y val="0.9463542592592593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a:t>将来強化・獲得したい技術</a:t>
                </a:r>
              </a:p>
            </c:rich>
          </c:tx>
          <c:layout>
            <c:manualLayout>
              <c:xMode val="edge"/>
              <c:yMode val="edge"/>
              <c:x val="6.084970434663723E-2"/>
              <c:y val="0.25979844097825744"/>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4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1849921561944"/>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'\\sys-fs2\home\★組込み動向調査用\【2020年度版】公開資料用グラフ\クロス集計_A.ユーザー\[クロス集計_A_Q22(DP指標).xlsx]Q22A,B 強みとなる技術 重要な技術(DP指標）'!$C$5:$C$24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2251311607805571E-2"/>
                  <c:y val="5.2219067114868033E-2"/>
                </c:manualLayout>
              </c:layout>
              <c:tx>
                <c:rich>
                  <a:bodyPr/>
                  <a:lstStyle/>
                  <a:p>
                    <a:fld id="{B58A2D1B-429B-41E6-94E9-8C7A4FC92A4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071569459252216"/>
                      <c:h val="3.8112579986481793E-2"/>
                    </c:manualLayout>
                  </c15:layout>
                  <c15:dlblFieldTable/>
                  <c15:showDataLabelsRange val="1"/>
                </c:ext>
                <c:ext xmlns:c16="http://schemas.microsoft.com/office/drawing/2014/chart" uri="{C3380CC4-5D6E-409C-BE32-E72D297353CC}">
                  <c16:uniqueId val="{00000000-0F56-41A9-9703-BEF478A1C12D}"/>
                </c:ext>
              </c:extLst>
            </c:dLbl>
            <c:dLbl>
              <c:idx val="1"/>
              <c:layout>
                <c:manualLayout>
                  <c:x val="1.6103525221674892E-3"/>
                  <c:y val="-1.054771241830073E-2"/>
                </c:manualLayout>
              </c:layout>
              <c:tx>
                <c:rich>
                  <a:bodyPr/>
                  <a:lstStyle/>
                  <a:p>
                    <a:fld id="{0263BEA6-3635-410E-AB18-5D222E73A78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2093580747708857E-2"/>
                      <c:h val="3.3591583917586619E-2"/>
                    </c:manualLayout>
                  </c15:layout>
                  <c15:dlblFieldTable/>
                  <c15:showDataLabelsRange val="1"/>
                </c:ext>
                <c:ext xmlns:c16="http://schemas.microsoft.com/office/drawing/2014/chart" uri="{C3380CC4-5D6E-409C-BE32-E72D297353CC}">
                  <c16:uniqueId val="{00000001-0F56-41A9-9703-BEF478A1C12D}"/>
                </c:ext>
              </c:extLst>
            </c:dLbl>
            <c:dLbl>
              <c:idx val="2"/>
              <c:layout>
                <c:manualLayout>
                  <c:x val="1.2723837413021574E-2"/>
                  <c:y val="9.2809609138256199E-2"/>
                </c:manualLayout>
              </c:layout>
              <c:tx>
                <c:rich>
                  <a:bodyPr/>
                  <a:lstStyle/>
                  <a:p>
                    <a:fld id="{53337E57-B362-4016-9FE7-88B0FAB320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597834387132784"/>
                      <c:h val="3.7683128852737238E-2"/>
                    </c:manualLayout>
                  </c15:layout>
                  <c15:dlblFieldTable/>
                  <c15:showDataLabelsRange val="1"/>
                </c:ext>
                <c:ext xmlns:c16="http://schemas.microsoft.com/office/drawing/2014/chart" uri="{C3380CC4-5D6E-409C-BE32-E72D297353CC}">
                  <c16:uniqueId val="{00000002-0F56-41A9-9703-BEF478A1C12D}"/>
                </c:ext>
              </c:extLst>
            </c:dLbl>
            <c:dLbl>
              <c:idx val="3"/>
              <c:layout>
                <c:manualLayout>
                  <c:x val="-0.16248786934292944"/>
                  <c:y val="-5.1318605060242509E-2"/>
                </c:manualLayout>
              </c:layout>
              <c:tx>
                <c:rich>
                  <a:bodyPr/>
                  <a:lstStyle/>
                  <a:p>
                    <a:fld id="{4CCBA38B-77BF-43D4-8373-D97849BDF76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097204919711436"/>
                      <c:h val="4.5866218723038497E-2"/>
                    </c:manualLayout>
                  </c15:layout>
                  <c15:dlblFieldTable/>
                  <c15:showDataLabelsRange val="1"/>
                </c:ext>
                <c:ext xmlns:c16="http://schemas.microsoft.com/office/drawing/2014/chart" uri="{C3380CC4-5D6E-409C-BE32-E72D297353CC}">
                  <c16:uniqueId val="{00000003-0F56-41A9-9703-BEF478A1C12D}"/>
                </c:ext>
              </c:extLst>
            </c:dLbl>
            <c:dLbl>
              <c:idx val="4"/>
              <c:layout>
                <c:manualLayout>
                  <c:x val="-7.7751643521180205E-2"/>
                  <c:y val="-8.4781965758601432E-2"/>
                </c:manualLayout>
              </c:layout>
              <c:tx>
                <c:rich>
                  <a:bodyPr/>
                  <a:lstStyle/>
                  <a:p>
                    <a:fld id="{196AAFFA-9F0A-46F6-A7DD-6095889C90E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945090165453204"/>
                      <c:h val="5.4049308593339736E-2"/>
                    </c:manualLayout>
                  </c15:layout>
                  <c15:dlblFieldTable/>
                  <c15:showDataLabelsRange val="1"/>
                </c:ext>
                <c:ext xmlns:c16="http://schemas.microsoft.com/office/drawing/2014/chart" uri="{C3380CC4-5D6E-409C-BE32-E72D297353CC}">
                  <c16:uniqueId val="{00000004-0F56-41A9-9703-BEF478A1C12D}"/>
                </c:ext>
              </c:extLst>
            </c:dLbl>
            <c:dLbl>
              <c:idx val="5"/>
              <c:layout>
                <c:manualLayout>
                  <c:x val="-0.19878900946026828"/>
                  <c:y val="-3.5673761470017998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112324838301376"/>
                      <c:h val="4.1774673787887871E-2"/>
                    </c:manualLayout>
                  </c15:layout>
                  <c15:dlblFieldTable/>
                  <c15:showDataLabelsRange val="1"/>
                </c:ext>
                <c:ext xmlns:c16="http://schemas.microsoft.com/office/drawing/2014/chart" uri="{C3380CC4-5D6E-409C-BE32-E72D297353CC}">
                  <c16:uniqueId val="{00000005-0F56-41A9-9703-BEF478A1C12D}"/>
                </c:ext>
              </c:extLst>
            </c:dLbl>
            <c:dLbl>
              <c:idx val="6"/>
              <c:layout>
                <c:manualLayout>
                  <c:x val="2.922640710519148E-2"/>
                  <c:y val="3.3578052824100292E-2"/>
                </c:manualLayout>
              </c:layout>
              <c:tx>
                <c:rich>
                  <a:bodyPr/>
                  <a:lstStyle/>
                  <a:p>
                    <a:fld id="{B661C53D-9D97-4232-BEC5-DC2D4E8E506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37388232962139E-2"/>
                      <c:h val="4.9957763658189117E-2"/>
                    </c:manualLayout>
                  </c15:layout>
                  <c15:dlblFieldTable/>
                  <c15:showDataLabelsRange val="1"/>
                </c:ext>
                <c:ext xmlns:c16="http://schemas.microsoft.com/office/drawing/2014/chart" uri="{C3380CC4-5D6E-409C-BE32-E72D297353CC}">
                  <c16:uniqueId val="{00000006-0F56-41A9-9703-BEF478A1C12D}"/>
                </c:ext>
              </c:extLst>
            </c:dLbl>
            <c:dLbl>
              <c:idx val="7"/>
              <c:layout>
                <c:manualLayout>
                  <c:x val="8.8360171030074496E-3"/>
                  <c:y val="9.635898692810442E-2"/>
                </c:manualLayout>
              </c:layout>
              <c:tx>
                <c:rich>
                  <a:bodyPr/>
                  <a:lstStyle/>
                  <a:p>
                    <a:fld id="{692D9DEB-3766-437B-A985-135ECBC2F9C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99531397735187"/>
                      <c:h val="4.9957763658189117E-2"/>
                    </c:manualLayout>
                  </c15:layout>
                  <c15:dlblFieldTable/>
                  <c15:showDataLabelsRange val="1"/>
                </c:ext>
                <c:ext xmlns:c16="http://schemas.microsoft.com/office/drawing/2014/chart" uri="{C3380CC4-5D6E-409C-BE32-E72D297353CC}">
                  <c16:uniqueId val="{00000007-0F56-41A9-9703-BEF478A1C12D}"/>
                </c:ext>
              </c:extLst>
            </c:dLbl>
            <c:dLbl>
              <c:idx val="8"/>
              <c:layout>
                <c:manualLayout>
                  <c:x val="-0.16056147904319137"/>
                  <c:y val="-3.0029362472865324E-2"/>
                </c:manualLayout>
              </c:layout>
              <c:tx>
                <c:rich>
                  <a:bodyPr/>
                  <a:lstStyle/>
                  <a:p>
                    <a:fld id="{2740AE0D-A9FE-40EA-9A7F-1BBB49030FA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7139487304398476E-2"/>
                      <c:h val="4.5866218723038497E-2"/>
                    </c:manualLayout>
                  </c15:layout>
                  <c15:dlblFieldTable/>
                  <c15:showDataLabelsRange val="1"/>
                </c:ext>
                <c:ext xmlns:c16="http://schemas.microsoft.com/office/drawing/2014/chart" uri="{C3380CC4-5D6E-409C-BE32-E72D297353CC}">
                  <c16:uniqueId val="{00000008-0F56-41A9-9703-BEF478A1C12D}"/>
                </c:ext>
              </c:extLst>
            </c:dLbl>
            <c:dLbl>
              <c:idx val="9"/>
              <c:layout>
                <c:manualLayout>
                  <c:x val="-1.216320204441413E-2"/>
                  <c:y val="-1.6173856209150402E-2"/>
                </c:manualLayout>
              </c:layout>
              <c:tx>
                <c:rich>
                  <a:bodyPr/>
                  <a:lstStyle/>
                  <a:p>
                    <a:fld id="{CC87B660-2BA7-49B5-9167-C0201B4534D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84942653941694"/>
                      <c:h val="3.5368023191005557E-2"/>
                    </c:manualLayout>
                  </c15:layout>
                  <c15:dlblFieldTable/>
                  <c15:showDataLabelsRange val="1"/>
                </c:ext>
                <c:ext xmlns:c16="http://schemas.microsoft.com/office/drawing/2014/chart" uri="{C3380CC4-5D6E-409C-BE32-E72D297353CC}">
                  <c16:uniqueId val="{00000009-0F56-41A9-9703-BEF478A1C12D}"/>
                </c:ext>
              </c:extLst>
            </c:dLbl>
            <c:dLbl>
              <c:idx val="10"/>
              <c:layout>
                <c:manualLayout>
                  <c:x val="4.0822510145073418E-2"/>
                  <c:y val="5.0418304090062808E-2"/>
                </c:manualLayout>
              </c:layout>
              <c:tx>
                <c:rich>
                  <a:bodyPr/>
                  <a:lstStyle/>
                  <a:p>
                    <a:fld id="{6EF6AB20-6A90-4AB0-BBD9-58D773D7BA5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34114095194162"/>
                      <c:h val="3.3591583917586612E-2"/>
                    </c:manualLayout>
                  </c15:layout>
                  <c15:dlblFieldTable/>
                  <c15:showDataLabelsRange val="1"/>
                </c:ext>
                <c:ext xmlns:c16="http://schemas.microsoft.com/office/drawing/2014/chart" uri="{C3380CC4-5D6E-409C-BE32-E72D297353CC}">
                  <c16:uniqueId val="{0000000A-0F56-41A9-9703-BEF478A1C12D}"/>
                </c:ext>
              </c:extLst>
            </c:dLbl>
            <c:dLbl>
              <c:idx val="11"/>
              <c:layout>
                <c:manualLayout>
                  <c:x val="-8.2150998246200174E-2"/>
                  <c:y val="-1.6422222222222223E-2"/>
                </c:manualLayout>
              </c:layout>
              <c:tx>
                <c:rich>
                  <a:bodyPr/>
                  <a:lstStyle/>
                  <a:p>
                    <a:fld id="{10E3F62C-7FAC-420C-B5A0-38493FEC810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2317161316250286E-2"/>
                      <c:h val="4.6303401910203795E-2"/>
                    </c:manualLayout>
                  </c15:layout>
                  <c15:dlblFieldTable/>
                  <c15:showDataLabelsRange val="1"/>
                </c:ext>
                <c:ext xmlns:c16="http://schemas.microsoft.com/office/drawing/2014/chart" uri="{C3380CC4-5D6E-409C-BE32-E72D297353CC}">
                  <c16:uniqueId val="{0000000B-0F56-41A9-9703-BEF478A1C12D}"/>
                </c:ext>
              </c:extLst>
            </c:dLbl>
            <c:dLbl>
              <c:idx val="12"/>
              <c:layout>
                <c:manualLayout>
                  <c:x val="-1.2194272855700121E-2"/>
                  <c:y val="-1.0795751633987688E-3"/>
                </c:manualLayout>
              </c:layout>
              <c:tx>
                <c:rich>
                  <a:bodyPr/>
                  <a:lstStyle/>
                  <a:p>
                    <a:fld id="{CEE82B2C-E9F9-4FDE-8F8D-9770BD462F3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816365608648843"/>
                      <c:h val="4.1774673787887871E-2"/>
                    </c:manualLayout>
                  </c15:layout>
                  <c15:dlblFieldTable/>
                  <c15:showDataLabelsRange val="1"/>
                </c:ext>
                <c:ext xmlns:c16="http://schemas.microsoft.com/office/drawing/2014/chart" uri="{C3380CC4-5D6E-409C-BE32-E72D297353CC}">
                  <c16:uniqueId val="{0000000C-0F56-41A9-9703-BEF478A1C12D}"/>
                </c:ext>
              </c:extLst>
            </c:dLbl>
            <c:dLbl>
              <c:idx val="13"/>
              <c:layout>
                <c:manualLayout>
                  <c:x val="-0.19610512638902969"/>
                  <c:y val="-9.3380331331375979E-2"/>
                </c:manualLayout>
              </c:layout>
              <c:tx>
                <c:rich>
                  <a:bodyPr/>
                  <a:lstStyle/>
                  <a:p>
                    <a:fld id="{4B353C24-CC36-4363-B6A3-3FD5CC1F92F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840666838576702"/>
                      <c:h val="3.7683128852737245E-2"/>
                    </c:manualLayout>
                  </c15:layout>
                  <c15:dlblFieldTable/>
                  <c15:showDataLabelsRange val="1"/>
                </c:ext>
                <c:ext xmlns:c16="http://schemas.microsoft.com/office/drawing/2014/chart" uri="{C3380CC4-5D6E-409C-BE32-E72D297353CC}">
                  <c16:uniqueId val="{0000000D-0F56-41A9-9703-BEF478A1C12D}"/>
                </c:ext>
              </c:extLst>
            </c:dLbl>
            <c:dLbl>
              <c:idx val="14"/>
              <c:layout>
                <c:manualLayout>
                  <c:x val="-1.7603202153275366E-2"/>
                  <c:y val="7.1377450980392157E-3"/>
                </c:manualLayout>
              </c:layout>
              <c:tx>
                <c:rich>
                  <a:bodyPr/>
                  <a:lstStyle/>
                  <a:p>
                    <a:fld id="{F2243FA9-1E85-4D8E-B45B-FD2673A7881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767408896185612"/>
                      <c:h val="5.1983239485534939E-2"/>
                    </c:manualLayout>
                  </c15:layout>
                  <c15:dlblFieldTable/>
                  <c15:showDataLabelsRange val="1"/>
                </c:ext>
                <c:ext xmlns:c16="http://schemas.microsoft.com/office/drawing/2014/chart" uri="{C3380CC4-5D6E-409C-BE32-E72D297353CC}">
                  <c16:uniqueId val="{0000000E-0F56-41A9-9703-BEF478A1C12D}"/>
                </c:ext>
              </c:extLst>
            </c:dLbl>
            <c:dLbl>
              <c:idx val="15"/>
              <c:layout>
                <c:manualLayout>
                  <c:x val="-0.25500733339184622"/>
                  <c:y val="-6.3705032471402676E-2"/>
                </c:manualLayout>
              </c:layout>
              <c:tx>
                <c:rich>
                  <a:bodyPr/>
                  <a:lstStyle/>
                  <a:p>
                    <a:fld id="{8B384B39-5176-4294-B496-DA4DBDBE9A1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933384634191089"/>
                      <c:h val="4.6725443159420121E-2"/>
                    </c:manualLayout>
                  </c15:layout>
                  <c15:dlblFieldTable/>
                  <c15:showDataLabelsRange val="1"/>
                </c:ext>
                <c:ext xmlns:c16="http://schemas.microsoft.com/office/drawing/2014/chart" uri="{C3380CC4-5D6E-409C-BE32-E72D297353CC}">
                  <c16:uniqueId val="{0000000F-0F56-41A9-9703-BEF478A1C12D}"/>
                </c:ext>
              </c:extLst>
            </c:dLbl>
            <c:dLbl>
              <c:idx val="16"/>
              <c:layout>
                <c:manualLayout>
                  <c:x val="-9.7251639325486704E-3"/>
                  <c:y val="1.4947712418300653E-3"/>
                </c:manualLayout>
              </c:layout>
              <c:tx>
                <c:rich>
                  <a:bodyPr/>
                  <a:lstStyle/>
                  <a:p>
                    <a:fld id="{EA6FF002-FDD6-42B6-9DA7-9EF9ED28A85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3760938002845361"/>
                      <c:h val="4.7631704254111361E-2"/>
                    </c:manualLayout>
                  </c15:layout>
                  <c15:dlblFieldTable/>
                  <c15:showDataLabelsRange val="1"/>
                </c:ext>
                <c:ext xmlns:c16="http://schemas.microsoft.com/office/drawing/2014/chart" uri="{C3380CC4-5D6E-409C-BE32-E72D297353CC}">
                  <c16:uniqueId val="{00000010-0F56-41A9-9703-BEF478A1C12D}"/>
                </c:ext>
              </c:extLst>
            </c:dLbl>
            <c:dLbl>
              <c:idx val="17"/>
              <c:layout>
                <c:manualLayout>
                  <c:x val="-7.6668134025418638E-2"/>
                  <c:y val="9.2602776709250947E-2"/>
                </c:manualLayout>
              </c:layout>
              <c:tx>
                <c:rich>
                  <a:bodyPr/>
                  <a:lstStyle/>
                  <a:p>
                    <a:fld id="{3DF40B7D-CC9C-42F9-B950-7B6EF7EFF6B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448252017391488"/>
                      <c:h val="3.3591583917586612E-2"/>
                    </c:manualLayout>
                  </c15:layout>
                  <c15:dlblFieldTable/>
                  <c15:showDataLabelsRange val="1"/>
                </c:ext>
                <c:ext xmlns:c16="http://schemas.microsoft.com/office/drawing/2014/chart" uri="{C3380CC4-5D6E-409C-BE32-E72D297353CC}">
                  <c16:uniqueId val="{00000011-0F56-41A9-9703-BEF478A1C12D}"/>
                </c:ext>
              </c:extLst>
            </c:dLbl>
            <c:dLbl>
              <c:idx val="18"/>
              <c:layout>
                <c:manualLayout>
                  <c:x val="5.8339984074508258E-2"/>
                  <c:y val="5.7925966877164325E-4"/>
                </c:manualLayout>
              </c:layout>
              <c:tx>
                <c:rich>
                  <a:bodyPr/>
                  <a:lstStyle/>
                  <a:p>
                    <a:fld id="{D9F66EDA-DE86-49E5-A16D-8C9D463CA7C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447969204970511"/>
                      <c:h val="3.7188921771593851E-2"/>
                    </c:manualLayout>
                  </c15:layout>
                  <c15:dlblFieldTable/>
                  <c15:showDataLabelsRange val="1"/>
                </c:ext>
                <c:ext xmlns:c16="http://schemas.microsoft.com/office/drawing/2014/chart" uri="{C3380CC4-5D6E-409C-BE32-E72D297353CC}">
                  <c16:uniqueId val="{00000012-0F56-41A9-9703-BEF478A1C12D}"/>
                </c:ext>
              </c:extLst>
            </c:dLbl>
            <c:dLbl>
              <c:idx val="19"/>
              <c:layout>
                <c:manualLayout>
                  <c:x val="4.314987266637229E-3"/>
                  <c:y val="5.3398688514872283E-2"/>
                </c:manualLayout>
              </c:layout>
              <c:tx>
                <c:rich>
                  <a:bodyPr/>
                  <a:lstStyle/>
                  <a:p>
                    <a:fld id="{E2633800-4248-43AD-B17E-842CAAF32E5D}"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97921680236902"/>
                      <c:h val="3.2293243280684489E-2"/>
                    </c:manualLayout>
                  </c15:layout>
                  <c15:dlblFieldTable/>
                  <c15:showDataLabelsRange val="1"/>
                </c:ext>
                <c:ext xmlns:c16="http://schemas.microsoft.com/office/drawing/2014/chart" uri="{C3380CC4-5D6E-409C-BE32-E72D297353CC}">
                  <c16:uniqueId val="{00000013-0F56-41A9-9703-BEF478A1C12D}"/>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0F56-41A9-9703-BEF478A1C12D}"/>
                </c:ext>
              </c:extLst>
            </c:dLbl>
            <c:spPr>
              <a:noFill/>
              <a:ln>
                <a:noFill/>
              </a:ln>
              <a:effectLst/>
            </c:spPr>
            <c:txPr>
              <a:bodyPr rot="0" spcFirstLastPara="1" vertOverflow="ellipsis"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'[1]Q22A,B 強みとなる技術 重要な技術(DP指標）'!$D$5:$D$24</c:f>
              <c:numCache>
                <c:formatCode>General</c:formatCode>
                <c:ptCount val="20"/>
                <c:pt idx="0">
                  <c:v>1.2110091743119265</c:v>
                </c:pt>
                <c:pt idx="1">
                  <c:v>1.2935779816513762</c:v>
                </c:pt>
                <c:pt idx="2">
                  <c:v>0.68807339449541283</c:v>
                </c:pt>
                <c:pt idx="3">
                  <c:v>0.74311926605504586</c:v>
                </c:pt>
                <c:pt idx="4">
                  <c:v>0.35779816513761464</c:v>
                </c:pt>
                <c:pt idx="5">
                  <c:v>1.238532110091743</c:v>
                </c:pt>
                <c:pt idx="6">
                  <c:v>1.1009174311926604</c:v>
                </c:pt>
                <c:pt idx="7">
                  <c:v>0</c:v>
                </c:pt>
                <c:pt idx="8">
                  <c:v>5.5045871559633024E-2</c:v>
                </c:pt>
                <c:pt idx="9">
                  <c:v>1.6238532110091741</c:v>
                </c:pt>
                <c:pt idx="10">
                  <c:v>1.128440366972477</c:v>
                </c:pt>
                <c:pt idx="11">
                  <c:v>1.1559633027522935</c:v>
                </c:pt>
                <c:pt idx="12">
                  <c:v>1.3211009174311925</c:v>
                </c:pt>
                <c:pt idx="13">
                  <c:v>0.13761467889908255</c:v>
                </c:pt>
                <c:pt idx="14">
                  <c:v>1.8990825688073394</c:v>
                </c:pt>
                <c:pt idx="15">
                  <c:v>1.238532110091743</c:v>
                </c:pt>
                <c:pt idx="16">
                  <c:v>2.1192660550458715</c:v>
                </c:pt>
                <c:pt idx="17">
                  <c:v>0.57798165137614677</c:v>
                </c:pt>
                <c:pt idx="18">
                  <c:v>1.4587155963302751</c:v>
                </c:pt>
                <c:pt idx="19">
                  <c:v>0.77064220183486232</c:v>
                </c:pt>
              </c:numCache>
            </c:numRef>
          </c:xVal>
          <c:yVal>
            <c:numRef>
              <c:f>'[1]Q22A,B 強みとなる技術 重要な技術(DP指標）'!$E$5:$E$24</c:f>
              <c:numCache>
                <c:formatCode>General</c:formatCode>
                <c:ptCount val="20"/>
                <c:pt idx="0">
                  <c:v>1.1449814126394051</c:v>
                </c:pt>
                <c:pt idx="1">
                  <c:v>1.2490706319702602</c:v>
                </c:pt>
                <c:pt idx="2">
                  <c:v>0.57249070631970256</c:v>
                </c:pt>
                <c:pt idx="3">
                  <c:v>0.7806691449814126</c:v>
                </c:pt>
                <c:pt idx="4">
                  <c:v>0.31226765799256506</c:v>
                </c:pt>
                <c:pt idx="5">
                  <c:v>1.3531598513011152</c:v>
                </c:pt>
                <c:pt idx="6">
                  <c:v>0.83271375464684005</c:v>
                </c:pt>
                <c:pt idx="7">
                  <c:v>5.2044609665427503E-2</c:v>
                </c:pt>
                <c:pt idx="8">
                  <c:v>0.13011152416356878</c:v>
                </c:pt>
                <c:pt idx="9">
                  <c:v>2.2639405204460967</c:v>
                </c:pt>
                <c:pt idx="10">
                  <c:v>0.72862453531598514</c:v>
                </c:pt>
                <c:pt idx="11">
                  <c:v>2.003717472118959</c:v>
                </c:pt>
                <c:pt idx="12">
                  <c:v>1.8996282527881041</c:v>
                </c:pt>
                <c:pt idx="13">
                  <c:v>0.18215613382899629</c:v>
                </c:pt>
                <c:pt idx="14">
                  <c:v>1.483271375464684</c:v>
                </c:pt>
                <c:pt idx="15">
                  <c:v>1.4052044609665426</c:v>
                </c:pt>
                <c:pt idx="16">
                  <c:v>1.795539033457249</c:v>
                </c:pt>
                <c:pt idx="17">
                  <c:v>0.5204460966542751</c:v>
                </c:pt>
                <c:pt idx="18">
                  <c:v>1.0929368029739777</c:v>
                </c:pt>
                <c:pt idx="19">
                  <c:v>0.62453531598513012</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'\\sys-fs2\home\★組込み動向調査用\【2020年度版】公開資料用グラフ\クロス集計_A.ユーザー\[クロス集計_A_Q22(DP指標).xlsx]Q22A,B 強みとなる技術 重要な技術(DP)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0F56-41A9-9703-BEF478A1C12D}"/>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'[1]Q22A,B 強みとなる技術 重要な技術(DP指標）'!$F$5:$F$25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'[1]Q22A,B 強みとなる技術 重要な技術(DP指標）'!$G$5:$G$25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0F56-41A9-9703-BEF478A1C12D}"/>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重要な技術(DP指標）'!$E$4</c:f>
              <c:strCache>
                <c:ptCount val="1"/>
                <c:pt idx="0">
                  <c:v>現時点での重要な技術</c:v>
                </c:pt>
              </c:strCache>
            </c:strRef>
          </c:tx>
          <c:layout>
            <c:manualLayout>
              <c:xMode val="edge"/>
              <c:yMode val="edge"/>
              <c:x val="2.1854273996005672E-3"/>
              <c:y val="0.2557936105756511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1849921561944"/>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'\\sys-fs2\home\★組込み動向調査用\【2020年度版】公開資料用グラフ\クロス集計_B.メーカー\[クロス集計_B_Q22(DP指標).xlsx]Q22A,B 強みとなる技術 重要な技術(DP指標）'!$C$5:$C$24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0790983477359017E-2"/>
                  <c:y val="-1.7352941176470588E-3"/>
                </c:manualLayout>
              </c:layout>
              <c:tx>
                <c:rich>
                  <a:bodyPr/>
                  <a:lstStyle/>
                  <a:p>
                    <a:fld id="{9C95455F-7D23-4E0B-9E13-BEACA15C54A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071569459252216"/>
                      <c:h val="3.8112579986481793E-2"/>
                    </c:manualLayout>
                  </c15:layout>
                  <c15:dlblFieldTable/>
                  <c15:showDataLabelsRange val="1"/>
                </c:ext>
                <c:ext xmlns:c16="http://schemas.microsoft.com/office/drawing/2014/chart" uri="{C3380CC4-5D6E-409C-BE32-E72D297353CC}">
                  <c16:uniqueId val="{00000000-0D26-4385-A537-036A088FD8B4}"/>
                </c:ext>
              </c:extLst>
            </c:dLbl>
            <c:dLbl>
              <c:idx val="1"/>
              <c:layout>
                <c:manualLayout>
                  <c:x val="-8.1917967161554389E-2"/>
                  <c:y val="-3.1299346405228759E-2"/>
                </c:manualLayout>
              </c:layout>
              <c:tx>
                <c:rich>
                  <a:bodyPr/>
                  <a:lstStyle/>
                  <a:p>
                    <a:fld id="{BFDFC875-16CC-42C1-B9B7-F6DB981B7E2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2093580747708857E-2"/>
                      <c:h val="3.3591583917586619E-2"/>
                    </c:manualLayout>
                  </c15:layout>
                  <c15:dlblFieldTable/>
                  <c15:showDataLabelsRange val="1"/>
                </c:ext>
                <c:ext xmlns:c16="http://schemas.microsoft.com/office/drawing/2014/chart" uri="{C3380CC4-5D6E-409C-BE32-E72D297353CC}">
                  <c16:uniqueId val="{00000001-0D26-4385-A537-036A088FD8B4}"/>
                </c:ext>
              </c:extLst>
            </c:dLbl>
            <c:dLbl>
              <c:idx val="2"/>
              <c:layout>
                <c:manualLayout>
                  <c:x val="1.2723837413021574E-2"/>
                  <c:y val="6.3757189542483508E-2"/>
                </c:manualLayout>
              </c:layout>
              <c:tx>
                <c:rich>
                  <a:bodyPr/>
                  <a:lstStyle/>
                  <a:p>
                    <a:fld id="{321F6567-63B2-4C2A-B1B9-87C0D52C90E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597834387132784"/>
                      <c:h val="3.7683128852737238E-2"/>
                    </c:manualLayout>
                  </c15:layout>
                  <c15:dlblFieldTable/>
                  <c15:showDataLabelsRange val="1"/>
                </c:ext>
                <c:ext xmlns:c16="http://schemas.microsoft.com/office/drawing/2014/chart" uri="{C3380CC4-5D6E-409C-BE32-E72D297353CC}">
                  <c16:uniqueId val="{00000002-0D26-4385-A537-036A088FD8B4}"/>
                </c:ext>
              </c:extLst>
            </c:dLbl>
            <c:dLbl>
              <c:idx val="3"/>
              <c:layout>
                <c:manualLayout>
                  <c:x val="7.4490569101597166E-3"/>
                  <c:y val="-8.8671405228758174E-2"/>
                </c:manualLayout>
              </c:layout>
              <c:tx>
                <c:rich>
                  <a:bodyPr/>
                  <a:lstStyle/>
                  <a:p>
                    <a:fld id="{25AE7FD0-EEE2-4AE0-A9D8-DF2ED515036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097204919711436"/>
                      <c:h val="4.5866218723038497E-2"/>
                    </c:manualLayout>
                  </c15:layout>
                  <c15:dlblFieldTable/>
                  <c15:showDataLabelsRange val="1"/>
                </c:ext>
                <c:ext xmlns:c16="http://schemas.microsoft.com/office/drawing/2014/chart" uri="{C3380CC4-5D6E-409C-BE32-E72D297353CC}">
                  <c16:uniqueId val="{00000003-0D26-4385-A537-036A088FD8B4}"/>
                </c:ext>
              </c:extLst>
            </c:dLbl>
            <c:dLbl>
              <c:idx val="4"/>
              <c:layout>
                <c:manualLayout>
                  <c:x val="-0.20448426648958573"/>
                  <c:y val="-7.2330882352941259E-2"/>
                </c:manualLayout>
              </c:layout>
              <c:tx>
                <c:rich>
                  <a:bodyPr/>
                  <a:lstStyle/>
                  <a:p>
                    <a:fld id="{D95DC674-9BE6-47C3-ADE9-A7274F93D46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945090165453204"/>
                      <c:h val="5.4049308593339736E-2"/>
                    </c:manualLayout>
                  </c15:layout>
                  <c15:dlblFieldTable/>
                  <c15:showDataLabelsRange val="1"/>
                </c:ext>
                <c:ext xmlns:c16="http://schemas.microsoft.com/office/drawing/2014/chart" uri="{C3380CC4-5D6E-409C-BE32-E72D297353CC}">
                  <c16:uniqueId val="{00000004-0D26-4385-A537-036A088FD8B4}"/>
                </c:ext>
              </c:extLst>
            </c:dLbl>
            <c:dLbl>
              <c:idx val="5"/>
              <c:layout>
                <c:manualLayout>
                  <c:x val="-5.8097881220143957E-3"/>
                  <c:y val="-3.567483660130719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112324838301376"/>
                      <c:h val="4.1774673787887871E-2"/>
                    </c:manualLayout>
                  </c15:layout>
                  <c15:dlblFieldTable/>
                  <c15:showDataLabelsRange val="1"/>
                </c:ext>
                <c:ext xmlns:c16="http://schemas.microsoft.com/office/drawing/2014/chart" uri="{C3380CC4-5D6E-409C-BE32-E72D297353CC}">
                  <c16:uniqueId val="{00000005-0D26-4385-A537-036A088FD8B4}"/>
                </c:ext>
              </c:extLst>
            </c:dLbl>
            <c:dLbl>
              <c:idx val="6"/>
              <c:layout>
                <c:manualLayout>
                  <c:x val="3.7867267762128169E-2"/>
                  <c:y val="3.7532679738554484E-4"/>
                </c:manualLayout>
              </c:layout>
              <c:tx>
                <c:rich>
                  <a:bodyPr/>
                  <a:lstStyle/>
                  <a:p>
                    <a:fld id="{1CB78E8F-E248-4289-8E27-46D612702E1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37388232962139E-2"/>
                      <c:h val="4.9957763658189117E-2"/>
                    </c:manualLayout>
                  </c15:layout>
                  <c15:dlblFieldTable/>
                  <c15:showDataLabelsRange val="1"/>
                </c:ext>
                <c:ext xmlns:c16="http://schemas.microsoft.com/office/drawing/2014/chart" uri="{C3380CC4-5D6E-409C-BE32-E72D297353CC}">
                  <c16:uniqueId val="{00000006-0D26-4385-A537-036A088FD8B4}"/>
                </c:ext>
              </c:extLst>
            </c:dLbl>
            <c:dLbl>
              <c:idx val="7"/>
              <c:layout>
                <c:manualLayout>
                  <c:x val="1.9515644607071036E-4"/>
                  <c:y val="0.1212609477124183"/>
                </c:manualLayout>
              </c:layout>
              <c:tx>
                <c:rich>
                  <a:bodyPr/>
                  <a:lstStyle/>
                  <a:p>
                    <a:fld id="{1E1B18BD-72E0-4981-A676-543E56AC183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99531397735187"/>
                      <c:h val="4.9957763658189117E-2"/>
                    </c:manualLayout>
                  </c15:layout>
                  <c15:dlblFieldTable/>
                  <c15:showDataLabelsRange val="1"/>
                </c:ext>
                <c:ext xmlns:c16="http://schemas.microsoft.com/office/drawing/2014/chart" uri="{C3380CC4-5D6E-409C-BE32-E72D297353CC}">
                  <c16:uniqueId val="{00000007-0D26-4385-A537-036A088FD8B4}"/>
                </c:ext>
              </c:extLst>
            </c:dLbl>
            <c:dLbl>
              <c:idx val="8"/>
              <c:layout>
                <c:manualLayout>
                  <c:x val="-6.2631724931241653E-2"/>
                  <c:y val="5.2977287581699194E-2"/>
                </c:manualLayout>
              </c:layout>
              <c:tx>
                <c:rich>
                  <a:bodyPr/>
                  <a:lstStyle/>
                  <a:p>
                    <a:fld id="{B14A8F47-9CF5-493B-9872-77A39DB2C3B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7139487304398476E-2"/>
                      <c:h val="4.5866218723038497E-2"/>
                    </c:manualLayout>
                  </c15:layout>
                  <c15:dlblFieldTable/>
                  <c15:showDataLabelsRange val="1"/>
                </c:ext>
                <c:ext xmlns:c16="http://schemas.microsoft.com/office/drawing/2014/chart" uri="{C3380CC4-5D6E-409C-BE32-E72D297353CC}">
                  <c16:uniqueId val="{00000008-0D26-4385-A537-036A088FD8B4}"/>
                </c:ext>
              </c:extLst>
            </c:dLbl>
            <c:dLbl>
              <c:idx val="9"/>
              <c:layout>
                <c:manualLayout>
                  <c:x val="-1.5043488930059603E-2"/>
                  <c:y val="-7.8732026143790851E-3"/>
                </c:manualLayout>
              </c:layout>
              <c:tx>
                <c:rich>
                  <a:bodyPr/>
                  <a:lstStyle/>
                  <a:p>
                    <a:fld id="{B764879E-5FF7-4034-829E-615BC44EA15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84942653941694"/>
                      <c:h val="3.5368023191005557E-2"/>
                    </c:manualLayout>
                  </c15:layout>
                  <c15:dlblFieldTable/>
                  <c15:showDataLabelsRange val="1"/>
                </c:ext>
                <c:ext xmlns:c16="http://schemas.microsoft.com/office/drawing/2014/chart" uri="{C3380CC4-5D6E-409C-BE32-E72D297353CC}">
                  <c16:uniqueId val="{00000009-0D26-4385-A537-036A088FD8B4}"/>
                </c:ext>
              </c:extLst>
            </c:dLbl>
            <c:dLbl>
              <c:idx val="10"/>
              <c:layout>
                <c:manualLayout>
                  <c:x val="2.6421075716845519E-2"/>
                  <c:y val="-2.013725490196086E-2"/>
                </c:manualLayout>
              </c:layout>
              <c:tx>
                <c:rich>
                  <a:bodyPr/>
                  <a:lstStyle/>
                  <a:p>
                    <a:fld id="{A7BC0911-EB9F-4C5A-8E44-F99CE708D87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34114095194162"/>
                      <c:h val="3.3591583917586612E-2"/>
                    </c:manualLayout>
                  </c15:layout>
                  <c15:dlblFieldTable/>
                  <c15:showDataLabelsRange val="1"/>
                </c:ext>
                <c:ext xmlns:c16="http://schemas.microsoft.com/office/drawing/2014/chart" uri="{C3380CC4-5D6E-409C-BE32-E72D297353CC}">
                  <c16:uniqueId val="{0000000A-0D26-4385-A537-036A088FD8B4}"/>
                </c:ext>
              </c:extLst>
            </c:dLbl>
            <c:dLbl>
              <c:idx val="11"/>
              <c:layout>
                <c:manualLayout>
                  <c:x val="-8.2150998246200119E-2"/>
                  <c:y val="-3.0948366013071972E-2"/>
                </c:manualLayout>
              </c:layout>
              <c:tx>
                <c:rich>
                  <a:bodyPr/>
                  <a:lstStyle/>
                  <a:p>
                    <a:fld id="{32BAED11-9043-41F4-B020-E946955DE4B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2317161316250286E-2"/>
                      <c:h val="5.0453594771241832E-2"/>
                    </c:manualLayout>
                  </c15:layout>
                  <c15:dlblFieldTable/>
                  <c15:showDataLabelsRange val="1"/>
                </c:ext>
                <c:ext xmlns:c16="http://schemas.microsoft.com/office/drawing/2014/chart" uri="{C3380CC4-5D6E-409C-BE32-E72D297353CC}">
                  <c16:uniqueId val="{0000000B-0D26-4385-A537-036A088FD8B4}"/>
                </c:ext>
              </c:extLst>
            </c:dLbl>
            <c:dLbl>
              <c:idx val="12"/>
              <c:layout>
                <c:manualLayout>
                  <c:x val="-0.17061005156620704"/>
                  <c:y val="-4.258284313725498E-2"/>
                </c:manualLayout>
              </c:layout>
              <c:tx>
                <c:rich>
                  <a:bodyPr/>
                  <a:lstStyle/>
                  <a:p>
                    <a:fld id="{93DBBCB2-43E2-4086-8EEB-C7D794482E5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816365608648843"/>
                      <c:h val="4.1774673787887871E-2"/>
                    </c:manualLayout>
                  </c15:layout>
                  <c15:dlblFieldTable/>
                  <c15:showDataLabelsRange val="1"/>
                </c:ext>
                <c:ext xmlns:c16="http://schemas.microsoft.com/office/drawing/2014/chart" uri="{C3380CC4-5D6E-409C-BE32-E72D297353CC}">
                  <c16:uniqueId val="{0000000C-0D26-4385-A537-036A088FD8B4}"/>
                </c:ext>
              </c:extLst>
            </c:dLbl>
            <c:dLbl>
              <c:idx val="13"/>
              <c:layout>
                <c:manualLayout>
                  <c:x val="-0.19128756307998376"/>
                  <c:y val="-3.112549019607843E-2"/>
                </c:manualLayout>
              </c:layout>
              <c:tx>
                <c:rich>
                  <a:bodyPr/>
                  <a:lstStyle/>
                  <a:p>
                    <a:fld id="{7247E946-89DF-4160-A71F-37BCA5600C4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840666838576702"/>
                      <c:h val="3.7683128852737245E-2"/>
                    </c:manualLayout>
                  </c15:layout>
                  <c15:dlblFieldTable/>
                  <c15:showDataLabelsRange val="1"/>
                </c:ext>
                <c:ext xmlns:c16="http://schemas.microsoft.com/office/drawing/2014/chart" uri="{C3380CC4-5D6E-409C-BE32-E72D297353CC}">
                  <c16:uniqueId val="{0000000D-0D26-4385-A537-036A088FD8B4}"/>
                </c:ext>
              </c:extLst>
            </c:dLbl>
            <c:dLbl>
              <c:idx val="14"/>
              <c:layout>
                <c:manualLayout>
                  <c:x val="-0.25090643989056727"/>
                  <c:y val="-3.0215196078431296E-2"/>
                </c:manualLayout>
              </c:layout>
              <c:tx>
                <c:rich>
                  <a:bodyPr/>
                  <a:lstStyle/>
                  <a:p>
                    <a:fld id="{274DDB7F-17A2-418D-9642-05730A0DD74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767408896185612"/>
                      <c:h val="3.5382026143790844E-2"/>
                    </c:manualLayout>
                  </c15:layout>
                  <c15:dlblFieldTable/>
                  <c15:showDataLabelsRange val="1"/>
                </c:ext>
                <c:ext xmlns:c16="http://schemas.microsoft.com/office/drawing/2014/chart" uri="{C3380CC4-5D6E-409C-BE32-E72D297353CC}">
                  <c16:uniqueId val="{0000000E-0D26-4385-A537-036A088FD8B4}"/>
                </c:ext>
              </c:extLst>
            </c:dLbl>
            <c:dLbl>
              <c:idx val="15"/>
              <c:layout>
                <c:manualLayout>
                  <c:x val="-0.15995786616554214"/>
                  <c:y val="-0.12595996732026143"/>
                </c:manualLayout>
              </c:layout>
              <c:tx>
                <c:rich>
                  <a:bodyPr/>
                  <a:lstStyle/>
                  <a:p>
                    <a:fld id="{3C215833-2711-4AA5-A280-457D24755D6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933384634191089"/>
                      <c:h val="4.6725443159420121E-2"/>
                    </c:manualLayout>
                  </c15:layout>
                  <c15:dlblFieldTable/>
                  <c15:showDataLabelsRange val="1"/>
                </c:ext>
                <c:ext xmlns:c16="http://schemas.microsoft.com/office/drawing/2014/chart" uri="{C3380CC4-5D6E-409C-BE32-E72D297353CC}">
                  <c16:uniqueId val="{0000000F-0D26-4385-A537-036A088FD8B4}"/>
                </c:ext>
              </c:extLst>
            </c:dLbl>
            <c:dLbl>
              <c:idx val="16"/>
              <c:layout>
                <c:manualLayout>
                  <c:x val="-6.8448770469030909E-3"/>
                  <c:y val="9.7954248366013078E-3"/>
                </c:manualLayout>
              </c:layout>
              <c:tx>
                <c:rich>
                  <a:bodyPr/>
                  <a:lstStyle/>
                  <a:p>
                    <a:fld id="{08EDC010-C77F-4AE2-914E-98A96865512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3760938002845361"/>
                      <c:h val="4.7631704254111361E-2"/>
                    </c:manualLayout>
                  </c15:layout>
                  <c15:dlblFieldTable/>
                  <c15:showDataLabelsRange val="1"/>
                </c:ext>
                <c:ext xmlns:c16="http://schemas.microsoft.com/office/drawing/2014/chart" uri="{C3380CC4-5D6E-409C-BE32-E72D297353CC}">
                  <c16:uniqueId val="{00000010-0D26-4385-A537-036A088FD8B4}"/>
                </c:ext>
              </c:extLst>
            </c:dLbl>
            <c:dLbl>
              <c:idx val="17"/>
              <c:layout>
                <c:manualLayout>
                  <c:x val="3.979898772657595E-3"/>
                  <c:y val="3.8648366013071894E-2"/>
                </c:manualLayout>
              </c:layout>
              <c:tx>
                <c:rich>
                  <a:bodyPr/>
                  <a:lstStyle/>
                  <a:p>
                    <a:fld id="{65AF918D-C0D7-4972-865F-DEB1BA5F21F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448252017391488"/>
                      <c:h val="3.3591583917586612E-2"/>
                    </c:manualLayout>
                  </c15:layout>
                  <c15:dlblFieldTable/>
                  <c15:showDataLabelsRange val="1"/>
                </c:ext>
                <c:ext xmlns:c16="http://schemas.microsoft.com/office/drawing/2014/chart" uri="{C3380CC4-5D6E-409C-BE32-E72D297353CC}">
                  <c16:uniqueId val="{00000011-0D26-4385-A537-036A088FD8B4}"/>
                </c:ext>
              </c:extLst>
            </c:dLbl>
            <c:dLbl>
              <c:idx val="18"/>
              <c:layout>
                <c:manualLayout>
                  <c:x val="3.5297688989343566E-2"/>
                  <c:y val="3.3782026143790694E-2"/>
                </c:manualLayout>
              </c:layout>
              <c:tx>
                <c:rich>
                  <a:bodyPr/>
                  <a:lstStyle/>
                  <a:p>
                    <a:fld id="{EC9C438A-0385-40B6-89D1-3A75F16F887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447969204970511"/>
                      <c:h val="3.7188921771593851E-2"/>
                    </c:manualLayout>
                  </c15:layout>
                  <c15:dlblFieldTable/>
                  <c15:showDataLabelsRange val="1"/>
                </c:ext>
                <c:ext xmlns:c16="http://schemas.microsoft.com/office/drawing/2014/chart" uri="{C3380CC4-5D6E-409C-BE32-E72D297353CC}">
                  <c16:uniqueId val="{00000012-0D26-4385-A537-036A088FD8B4}"/>
                </c:ext>
              </c:extLst>
            </c:dLbl>
            <c:dLbl>
              <c:idx val="19"/>
              <c:layout>
                <c:manualLayout>
                  <c:x val="-0.14257964390128738"/>
                  <c:y val="-3.7908496732026294E-2"/>
                </c:manualLayout>
              </c:layout>
              <c:tx>
                <c:rich>
                  <a:bodyPr/>
                  <a:lstStyle/>
                  <a:p>
                    <a:fld id="{E2633800-4248-43AD-B17E-842CAAF32E5D}"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97921680236902"/>
                      <c:h val="3.2293243280684489E-2"/>
                    </c:manualLayout>
                  </c15:layout>
                  <c15:dlblFieldTable/>
                  <c15:showDataLabelsRange val="1"/>
                </c:ext>
                <c:ext xmlns:c16="http://schemas.microsoft.com/office/drawing/2014/chart" uri="{C3380CC4-5D6E-409C-BE32-E72D297353CC}">
                  <c16:uniqueId val="{00000013-0D26-4385-A537-036A088FD8B4}"/>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0D26-4385-A537-036A088FD8B4}"/>
                </c:ext>
              </c:extLst>
            </c:dLbl>
            <c:spPr>
              <a:noFill/>
              <a:ln>
                <a:noFill/>
              </a:ln>
              <a:effectLst/>
            </c:spPr>
            <c:txPr>
              <a:bodyPr rot="0" spcFirstLastPara="1" vertOverflow="ellipsis"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'[3]Q22A,B 強みとなる技術 重要な技術(DP指標）'!$D$5:$D$24</c:f>
              <c:numCache>
                <c:formatCode>General</c:formatCode>
                <c:ptCount val="20"/>
                <c:pt idx="0">
                  <c:v>1.6868231046931408</c:v>
                </c:pt>
                <c:pt idx="1">
                  <c:v>1.7247292418772564</c:v>
                </c:pt>
                <c:pt idx="2">
                  <c:v>0.62545126353790614</c:v>
                </c:pt>
                <c:pt idx="3">
                  <c:v>0.92870036101083042</c:v>
                </c:pt>
                <c:pt idx="4">
                  <c:v>0.22743682310469315</c:v>
                </c:pt>
                <c:pt idx="5">
                  <c:v>2.0279783393501805</c:v>
                </c:pt>
                <c:pt idx="6">
                  <c:v>1.0045126353790614</c:v>
                </c:pt>
                <c:pt idx="7">
                  <c:v>0.18953068592057762</c:v>
                </c:pt>
                <c:pt idx="8">
                  <c:v>0.53068592057761732</c:v>
                </c:pt>
                <c:pt idx="9">
                  <c:v>2.4449458483754514</c:v>
                </c:pt>
                <c:pt idx="10">
                  <c:v>1.0992779783393503</c:v>
                </c:pt>
                <c:pt idx="11">
                  <c:v>1.0424187725631771</c:v>
                </c:pt>
                <c:pt idx="12">
                  <c:v>0.64440433212996395</c:v>
                </c:pt>
                <c:pt idx="13">
                  <c:v>9.4765342960288809E-2</c:v>
                </c:pt>
                <c:pt idx="14">
                  <c:v>0.79602888086642598</c:v>
                </c:pt>
                <c:pt idx="15">
                  <c:v>0.73916967509025278</c:v>
                </c:pt>
                <c:pt idx="16">
                  <c:v>2.5018050541516246</c:v>
                </c:pt>
                <c:pt idx="17">
                  <c:v>0.70126353790613727</c:v>
                </c:pt>
                <c:pt idx="18">
                  <c:v>1.0234657039711192</c:v>
                </c:pt>
                <c:pt idx="19">
                  <c:v>0.62545126353790614</c:v>
                </c:pt>
              </c:numCache>
            </c:numRef>
          </c:xVal>
          <c:yVal>
            <c:numRef>
              <c:f>'[3]Q22A,B 強みとなる技術 重要な技術(DP指標）'!$E$5:$E$24</c:f>
              <c:numCache>
                <c:formatCode>General</c:formatCode>
                <c:ptCount val="20"/>
                <c:pt idx="0">
                  <c:v>1.4476439790575917</c:v>
                </c:pt>
                <c:pt idx="1">
                  <c:v>1.9057591623036649</c:v>
                </c:pt>
                <c:pt idx="2">
                  <c:v>0.45811518324607331</c:v>
                </c:pt>
                <c:pt idx="3">
                  <c:v>0.80628272251308908</c:v>
                </c:pt>
                <c:pt idx="4">
                  <c:v>0.38481675392670156</c:v>
                </c:pt>
                <c:pt idx="5">
                  <c:v>1.8141361256544504</c:v>
                </c:pt>
                <c:pt idx="6">
                  <c:v>0.82460732984293195</c:v>
                </c:pt>
                <c:pt idx="7">
                  <c:v>0.14659685863874347</c:v>
                </c:pt>
                <c:pt idx="8">
                  <c:v>0.40314136125654454</c:v>
                </c:pt>
                <c:pt idx="9">
                  <c:v>2.418848167539267</c:v>
                </c:pt>
                <c:pt idx="10">
                  <c:v>0.89790575916230375</c:v>
                </c:pt>
                <c:pt idx="11">
                  <c:v>1.924083769633508</c:v>
                </c:pt>
                <c:pt idx="12">
                  <c:v>1.0994764397905759</c:v>
                </c:pt>
                <c:pt idx="13">
                  <c:v>0.1099476439790576</c:v>
                </c:pt>
                <c:pt idx="14">
                  <c:v>0.7879581151832461</c:v>
                </c:pt>
                <c:pt idx="15">
                  <c:v>1.0445026178010473</c:v>
                </c:pt>
                <c:pt idx="16">
                  <c:v>2.2905759162303667</c:v>
                </c:pt>
                <c:pt idx="17">
                  <c:v>0.62303664921465973</c:v>
                </c:pt>
                <c:pt idx="18">
                  <c:v>0.76963350785340312</c:v>
                </c:pt>
                <c:pt idx="19">
                  <c:v>0.58638743455497389</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'\\sys-fs2\home\★組込み動向調査用\【2020年度版】公開資料用グラフ\クロス集計_A.ユーザー\[クロス集計_A_Q22(DP指標).xlsx]Q22A,B 強みとなる技術 重要な技術(DP)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0D26-4385-A537-036A088FD8B4}"/>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'[3]Q22A,B 強みとなる技術 重要な技術(DP指標）'!$F$5:$F$25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'[3]Q22A,B 強みとなる技術 重要な技術(DP指標）'!$G$5:$G$25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0D26-4385-A537-036A088FD8B4}"/>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重要な技術(DP指標）'!$E$4</c:f>
              <c:strCache>
                <c:ptCount val="1"/>
                <c:pt idx="0">
                  <c:v>現時点での重要な技術</c:v>
                </c:pt>
              </c:strCache>
            </c:strRef>
          </c:tx>
          <c:layout>
            <c:manualLayout>
              <c:xMode val="edge"/>
              <c:yMode val="edge"/>
              <c:x val="2.1854273996005672E-3"/>
              <c:y val="0.2557936105756511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'[10]Q4.主な事業のカテゴリと適応分野（従業員数別）'!$C$17</c:f>
          <c:strCache>
            <c:ptCount val="1"/>
            <c:pt idx="0">
              <c:v>主な適応分野</c:v>
            </c:pt>
          </c:strCache>
        </c:strRef>
      </c:tx>
      <c:layout>
        <c:manualLayout>
          <c:xMode val="edge"/>
          <c:yMode val="edge"/>
          <c:x val="0.33715777777777772"/>
          <c:y val="4.409722222222222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814814814816"/>
          <c:y val="0.16271458333333333"/>
          <c:w val="0.50220740740740744"/>
          <c:h val="0.6376177083333332"/>
        </c:manualLayout>
      </c:layout>
      <c:barChart>
        <c:barDir val="bar"/>
        <c:grouping val="stacked"/>
        <c:varyColors val="0"/>
        <c:ser>
          <c:idx val="1"/>
          <c:order val="0"/>
          <c:tx>
            <c:strRef>
              <c:f>'[10]Q4.主な事業のカテゴリと適応分野（従業員数別）'!$M$6</c:f>
              <c:strCache>
                <c:ptCount val="1"/>
                <c:pt idx="0">
                  <c:v>20人以下 (N=96)</c:v>
                </c:pt>
              </c:strCache>
            </c:strRef>
          </c:tx>
          <c:spPr>
            <a:solidFill>
              <a:srgbClr val="99CCFF"/>
            </a:solidFill>
            <a:ln>
              <a:solidFill>
                <a:sysClr val="windowText" lastClr="000000"/>
              </a:solidFill>
            </a:ln>
            <a:effectLst/>
          </c:spPr>
          <c:invertIfNegative val="0"/>
          <c:cat>
            <c:strRef>
              <c:f>'[10]Q4.主な事業のカテゴリと適応分野（従業員数別）'!$L$18:$L$28</c:f>
              <c:strCache>
                <c:ptCount val="11"/>
                <c:pt idx="0">
                  <c:v>工場／プラント</c:v>
                </c:pt>
                <c:pt idx="1">
                  <c:v>オフィス／店舗</c:v>
                </c:pt>
                <c:pt idx="2">
                  <c:v>住宅／生活</c:v>
                </c:pt>
                <c:pt idx="3">
                  <c:v>流通／物流</c:v>
                </c:pt>
                <c:pt idx="4">
                  <c:v>建築／土木</c:v>
                </c:pt>
                <c:pt idx="5">
                  <c:v>病院／医療</c:v>
                </c:pt>
                <c:pt idx="6">
                  <c:v>健康／介護／スポーツ</c:v>
                </c:pt>
                <c:pt idx="7">
                  <c:v>農林水産</c:v>
                </c:pt>
                <c:pt idx="8">
                  <c:v>移動／交通</c:v>
                </c:pt>
                <c:pt idx="9">
                  <c:v>防犯／防災</c:v>
                </c:pt>
                <c:pt idx="10">
                  <c:v>その他</c:v>
                </c:pt>
              </c:strCache>
            </c:strRef>
          </c:cat>
          <c:val>
            <c:numRef>
              <c:f>'[10]Q4.主な事業のカテゴリと適応分野（従業員数別）'!$M$18:$M$28</c:f>
              <c:numCache>
                <c:formatCode>General</c:formatCode>
                <c:ptCount val="11"/>
                <c:pt idx="0">
                  <c:v>6.4343163538873996E-2</c:v>
                </c:pt>
                <c:pt idx="1">
                  <c:v>5.3619302949061663E-2</c:v>
                </c:pt>
                <c:pt idx="2">
                  <c:v>2.4128686327077747E-2</c:v>
                </c:pt>
                <c:pt idx="3">
                  <c:v>1.6085790884718499E-2</c:v>
                </c:pt>
                <c:pt idx="4">
                  <c:v>1.3404825737265416E-2</c:v>
                </c:pt>
                <c:pt idx="5">
                  <c:v>1.6085790884718499E-2</c:v>
                </c:pt>
                <c:pt idx="6">
                  <c:v>1.0723860589812333E-2</c:v>
                </c:pt>
                <c:pt idx="7">
                  <c:v>5.3619302949061663E-3</c:v>
                </c:pt>
                <c:pt idx="8">
                  <c:v>5.3619302949061663E-3</c:v>
                </c:pt>
                <c:pt idx="9">
                  <c:v>2.6809651474530832E-3</c:v>
                </c:pt>
                <c:pt idx="10">
                  <c:v>4.5576407506702415E-2</c:v>
                </c:pt>
              </c:numCache>
            </c:numRef>
          </c:val>
          <c:extLst>
            <c:ext xmlns:c16="http://schemas.microsoft.com/office/drawing/2014/chart" uri="{C3380CC4-5D6E-409C-BE32-E72D297353CC}">
              <c16:uniqueId val="{00000000-784F-482F-95CA-8360140A976C}"/>
            </c:ext>
          </c:extLst>
        </c:ser>
        <c:ser>
          <c:idx val="0"/>
          <c:order val="1"/>
          <c:tx>
            <c:strRef>
              <c:f>'[10]Q4.主な事業のカテゴリと適応分野（従業員数別）'!$N$6</c:f>
              <c:strCache>
                <c:ptCount val="1"/>
                <c:pt idx="0">
                  <c:v>21人以上100人以下 (N=136)</c:v>
                </c:pt>
              </c:strCache>
            </c:strRef>
          </c:tx>
          <c:spPr>
            <a:solidFill>
              <a:schemeClr val="accent6">
                <a:lumMod val="60000"/>
                <a:lumOff val="40000"/>
              </a:schemeClr>
            </a:solidFill>
            <a:ln>
              <a:solidFill>
                <a:sysClr val="windowText" lastClr="000000"/>
              </a:solidFill>
            </a:ln>
            <a:effectLst/>
          </c:spPr>
          <c:invertIfNegative val="0"/>
          <c:cat>
            <c:strRef>
              <c:f>'[10]Q4.主な事業のカテゴリと適応分野（従業員数別）'!$L$18:$L$28</c:f>
              <c:strCache>
                <c:ptCount val="11"/>
                <c:pt idx="0">
                  <c:v>工場／プラント</c:v>
                </c:pt>
                <c:pt idx="1">
                  <c:v>オフィス／店舗</c:v>
                </c:pt>
                <c:pt idx="2">
                  <c:v>住宅／生活</c:v>
                </c:pt>
                <c:pt idx="3">
                  <c:v>流通／物流</c:v>
                </c:pt>
                <c:pt idx="4">
                  <c:v>建築／土木</c:v>
                </c:pt>
                <c:pt idx="5">
                  <c:v>病院／医療</c:v>
                </c:pt>
                <c:pt idx="6">
                  <c:v>健康／介護／スポーツ</c:v>
                </c:pt>
                <c:pt idx="7">
                  <c:v>農林水産</c:v>
                </c:pt>
                <c:pt idx="8">
                  <c:v>移動／交通</c:v>
                </c:pt>
                <c:pt idx="9">
                  <c:v>防犯／防災</c:v>
                </c:pt>
                <c:pt idx="10">
                  <c:v>その他</c:v>
                </c:pt>
              </c:strCache>
            </c:strRef>
          </c:cat>
          <c:val>
            <c:numRef>
              <c:f>'[10]Q4.主な事業のカテゴリと適応分野（従業員数別）'!$N$18:$N$28</c:f>
              <c:numCache>
                <c:formatCode>General</c:formatCode>
                <c:ptCount val="11"/>
                <c:pt idx="0">
                  <c:v>0.15549597855227881</c:v>
                </c:pt>
                <c:pt idx="1">
                  <c:v>5.0938337801608578E-2</c:v>
                </c:pt>
                <c:pt idx="2">
                  <c:v>2.9490616621983913E-2</c:v>
                </c:pt>
                <c:pt idx="3">
                  <c:v>2.6809651474530832E-2</c:v>
                </c:pt>
                <c:pt idx="4">
                  <c:v>2.4128686327077747E-2</c:v>
                </c:pt>
                <c:pt idx="5">
                  <c:v>5.3619302949061663E-3</c:v>
                </c:pt>
                <c:pt idx="6">
                  <c:v>1.0723860589812333E-2</c:v>
                </c:pt>
                <c:pt idx="7">
                  <c:v>1.3404825737265416E-2</c:v>
                </c:pt>
                <c:pt idx="8">
                  <c:v>5.3619302949061663E-3</c:v>
                </c:pt>
                <c:pt idx="9">
                  <c:v>1.0723860589812333E-2</c:v>
                </c:pt>
                <c:pt idx="10">
                  <c:v>4.2895442359249331E-2</c:v>
                </c:pt>
              </c:numCache>
            </c:numRef>
          </c:val>
          <c:extLst>
            <c:ext xmlns:c16="http://schemas.microsoft.com/office/drawing/2014/chart" uri="{C3380CC4-5D6E-409C-BE32-E72D297353CC}">
              <c16:uniqueId val="{00000001-784F-482F-95CA-8360140A976C}"/>
            </c:ext>
          </c:extLst>
        </c:ser>
        <c:ser>
          <c:idx val="2"/>
          <c:order val="2"/>
          <c:tx>
            <c:strRef>
              <c:f>'[10]Q4.主な事業のカテゴリと適応分野（従業員数別）'!$O$6</c:f>
              <c:strCache>
                <c:ptCount val="1"/>
                <c:pt idx="0">
                  <c:v>101人以上 (N=141)</c:v>
                </c:pt>
              </c:strCache>
            </c:strRef>
          </c:tx>
          <c:spPr>
            <a:solidFill>
              <a:srgbClr val="FFC000"/>
            </a:solidFill>
            <a:ln>
              <a:solidFill>
                <a:sysClr val="windowText" lastClr="000000"/>
              </a:solidFill>
            </a:ln>
            <a:effectLst/>
          </c:spPr>
          <c:invertIfNegative val="0"/>
          <c:cat>
            <c:strRef>
              <c:f>'[10]Q4.主な事業のカテゴリと適応分野（従業員数別）'!$L$18:$L$28</c:f>
              <c:strCache>
                <c:ptCount val="11"/>
                <c:pt idx="0">
                  <c:v>工場／プラント</c:v>
                </c:pt>
                <c:pt idx="1">
                  <c:v>オフィス／店舗</c:v>
                </c:pt>
                <c:pt idx="2">
                  <c:v>住宅／生活</c:v>
                </c:pt>
                <c:pt idx="3">
                  <c:v>流通／物流</c:v>
                </c:pt>
                <c:pt idx="4">
                  <c:v>建築／土木</c:v>
                </c:pt>
                <c:pt idx="5">
                  <c:v>病院／医療</c:v>
                </c:pt>
                <c:pt idx="6">
                  <c:v>健康／介護／スポーツ</c:v>
                </c:pt>
                <c:pt idx="7">
                  <c:v>農林水産</c:v>
                </c:pt>
                <c:pt idx="8">
                  <c:v>移動／交通</c:v>
                </c:pt>
                <c:pt idx="9">
                  <c:v>防犯／防災</c:v>
                </c:pt>
                <c:pt idx="10">
                  <c:v>その他</c:v>
                </c:pt>
              </c:strCache>
            </c:strRef>
          </c:cat>
          <c:val>
            <c:numRef>
              <c:f>'[10]Q4.主な事業のカテゴリと適応分野（従業員数別）'!$O$18:$O$28</c:f>
              <c:numCache>
                <c:formatCode>General</c:formatCode>
                <c:ptCount val="11"/>
                <c:pt idx="0">
                  <c:v>0.13672922252010725</c:v>
                </c:pt>
                <c:pt idx="1">
                  <c:v>4.8257372654155493E-2</c:v>
                </c:pt>
                <c:pt idx="2">
                  <c:v>2.9490616621983913E-2</c:v>
                </c:pt>
                <c:pt idx="3">
                  <c:v>2.6809651474530832E-2</c:v>
                </c:pt>
                <c:pt idx="4">
                  <c:v>2.1447721179624665E-2</c:v>
                </c:pt>
                <c:pt idx="5">
                  <c:v>1.876675603217158E-2</c:v>
                </c:pt>
                <c:pt idx="6">
                  <c:v>1.0723860589812333E-2</c:v>
                </c:pt>
                <c:pt idx="7">
                  <c:v>1.0723860589812333E-2</c:v>
                </c:pt>
                <c:pt idx="8">
                  <c:v>1.6085790884718499E-2</c:v>
                </c:pt>
                <c:pt idx="9">
                  <c:v>0</c:v>
                </c:pt>
                <c:pt idx="10">
                  <c:v>4.0214477211796246E-2</c:v>
                </c:pt>
              </c:numCache>
            </c:numRef>
          </c:val>
          <c:extLst>
            <c:ext xmlns:c16="http://schemas.microsoft.com/office/drawing/2014/chart" uri="{C3380CC4-5D6E-409C-BE32-E72D297353CC}">
              <c16:uniqueId val="{00000002-784F-482F-95CA-8360140A976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8042555555555553"/>
          <c:y val="0.83607675428370531"/>
          <c:w val="0.72851888888888894"/>
          <c:h val="0.1633925315568610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1849921561944"/>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'\\sys-fs2\home\★組込み動向調査用\【2020年度版】公開資料用グラフ\クロス集計_C.サブシステム提供\[クロス集計_C_Q22(DP指標).xlsx]Q22A,B 強みとなる技術 重要な技術(DP指標）'!$C$5:$C$24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2251341336917484E-2"/>
                  <c:y val="-3.3703548465976216E-2"/>
                </c:manualLayout>
              </c:layout>
              <c:tx>
                <c:rich>
                  <a:bodyPr/>
                  <a:lstStyle/>
                  <a:p>
                    <a:fld id="{94C7CADE-DAC5-444D-91FF-637D0E07F6C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071569459252216"/>
                      <c:h val="3.8112579986481793E-2"/>
                    </c:manualLayout>
                  </c15:layout>
                  <c15:dlblFieldTable/>
                  <c15:showDataLabelsRange val="1"/>
                </c:ext>
                <c:ext xmlns:c16="http://schemas.microsoft.com/office/drawing/2014/chart" uri="{C3380CC4-5D6E-409C-BE32-E72D297353CC}">
                  <c16:uniqueId val="{00000000-B0C8-4FDA-96A7-ADBB4F4C3577}"/>
                </c:ext>
              </c:extLst>
            </c:dLbl>
            <c:dLbl>
              <c:idx val="1"/>
              <c:layout>
                <c:manualLayout>
                  <c:x val="9.1406655186015762E-2"/>
                  <c:y val="5.9008634451270491E-2"/>
                </c:manualLayout>
              </c:layout>
              <c:tx>
                <c:rich>
                  <a:bodyPr/>
                  <a:lstStyle/>
                  <a:p>
                    <a:fld id="{962765F7-163B-4070-80D9-B993851BD77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2093580747708857E-2"/>
                      <c:h val="3.3591583917586619E-2"/>
                    </c:manualLayout>
                  </c15:layout>
                  <c15:dlblFieldTable/>
                  <c15:showDataLabelsRange val="1"/>
                </c:ext>
                <c:ext xmlns:c16="http://schemas.microsoft.com/office/drawing/2014/chart" uri="{C3380CC4-5D6E-409C-BE32-E72D297353CC}">
                  <c16:uniqueId val="{00000001-B0C8-4FDA-96A7-ADBB4F4C3577}"/>
                </c:ext>
              </c:extLst>
            </c:dLbl>
            <c:dLbl>
              <c:idx val="2"/>
              <c:layout>
                <c:manualLayout>
                  <c:x val="-1.7715189156811326E-3"/>
                  <c:y val="3.9619537745480694E-2"/>
                </c:manualLayout>
              </c:layout>
              <c:tx>
                <c:rich>
                  <a:bodyPr/>
                  <a:lstStyle/>
                  <a:p>
                    <a:fld id="{0F98F263-A591-45FA-83A8-5ED51C608D0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597834387132784"/>
                      <c:h val="3.7683128852737238E-2"/>
                    </c:manualLayout>
                  </c15:layout>
                  <c15:dlblFieldTable/>
                  <c15:showDataLabelsRange val="1"/>
                </c:ext>
                <c:ext xmlns:c16="http://schemas.microsoft.com/office/drawing/2014/chart" uri="{C3380CC4-5D6E-409C-BE32-E72D297353CC}">
                  <c16:uniqueId val="{00000002-B0C8-4FDA-96A7-ADBB4F4C3577}"/>
                </c:ext>
              </c:extLst>
            </c:dLbl>
            <c:dLbl>
              <c:idx val="3"/>
              <c:layout>
                <c:manualLayout>
                  <c:x val="0.18830055625762435"/>
                  <c:y val="-3.6998048622389264E-2"/>
                </c:manualLayout>
              </c:layout>
              <c:tx>
                <c:rich>
                  <a:bodyPr/>
                  <a:lstStyle/>
                  <a:p>
                    <a:fld id="{8117812E-C668-4F86-96C0-3556BAAD7EE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097210859259151"/>
                      <c:h val="3.359159473975349E-2"/>
                    </c:manualLayout>
                  </c15:layout>
                  <c15:dlblFieldTable/>
                  <c15:showDataLabelsRange val="1"/>
                </c:ext>
                <c:ext xmlns:c16="http://schemas.microsoft.com/office/drawing/2014/chart" uri="{C3380CC4-5D6E-409C-BE32-E72D297353CC}">
                  <c16:uniqueId val="{00000003-B0C8-4FDA-96A7-ADBB4F4C3577}"/>
                </c:ext>
              </c:extLst>
            </c:dLbl>
            <c:dLbl>
              <c:idx val="4"/>
              <c:layout>
                <c:manualLayout>
                  <c:x val="-0.14153147530625215"/>
                  <c:y val="-5.2049300877169524E-2"/>
                </c:manualLayout>
              </c:layout>
              <c:tx>
                <c:rich>
                  <a:bodyPr/>
                  <a:lstStyle/>
                  <a:p>
                    <a:fld id="{66F2FC5E-07B3-4630-9361-D7C7919F2F2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945090104238953"/>
                      <c:h val="4.5866233499712139E-2"/>
                    </c:manualLayout>
                  </c15:layout>
                  <c15:dlblFieldTable/>
                  <c15:showDataLabelsRange val="1"/>
                </c:ext>
                <c:ext xmlns:c16="http://schemas.microsoft.com/office/drawing/2014/chart" uri="{C3380CC4-5D6E-409C-BE32-E72D297353CC}">
                  <c16:uniqueId val="{00000004-B0C8-4FDA-96A7-ADBB4F4C3577}"/>
                </c:ext>
              </c:extLst>
            </c:dLbl>
            <c:dLbl>
              <c:idx val="5"/>
              <c:layout>
                <c:manualLayout>
                  <c:x val="-1.6517893014456125E-3"/>
                  <c:y val="4.6746732026143791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112324838301376"/>
                      <c:h val="4.1774673787887871E-2"/>
                    </c:manualLayout>
                  </c15:layout>
                  <c15:dlblFieldTable/>
                  <c15:showDataLabelsRange val="1"/>
                </c:ext>
                <c:ext xmlns:c16="http://schemas.microsoft.com/office/drawing/2014/chart" uri="{C3380CC4-5D6E-409C-BE32-E72D297353CC}">
                  <c16:uniqueId val="{00000005-B0C8-4FDA-96A7-ADBB4F4C3577}"/>
                </c:ext>
              </c:extLst>
            </c:dLbl>
            <c:dLbl>
              <c:idx val="6"/>
              <c:layout>
                <c:manualLayout>
                  <c:x val="-2.6634988348905181E-3"/>
                  <c:y val="5.8127341161825163E-2"/>
                </c:manualLayout>
              </c:layout>
              <c:tx>
                <c:rich>
                  <a:bodyPr/>
                  <a:lstStyle/>
                  <a:p>
                    <a:fld id="{49CC805B-9838-410B-95DA-29663F39249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3738814583226818E-2"/>
                      <c:h val="4.1774687246392592E-2"/>
                    </c:manualLayout>
                  </c15:layout>
                  <c15:dlblFieldTable/>
                  <c15:showDataLabelsRange val="1"/>
                </c:ext>
                <c:ext xmlns:c16="http://schemas.microsoft.com/office/drawing/2014/chart" uri="{C3380CC4-5D6E-409C-BE32-E72D297353CC}">
                  <c16:uniqueId val="{00000006-B0C8-4FDA-96A7-ADBB4F4C3577}"/>
                </c:ext>
              </c:extLst>
            </c:dLbl>
            <c:dLbl>
              <c:idx val="7"/>
              <c:layout>
                <c:manualLayout>
                  <c:x val="-1.8019934695428215E-3"/>
                  <c:y val="0.14124839197399711"/>
                </c:manualLayout>
              </c:layout>
              <c:tx>
                <c:rich>
                  <a:bodyPr/>
                  <a:lstStyle/>
                  <a:p>
                    <a:fld id="{E6301571-10B8-4256-88E3-F9477FBF2EB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99531397735187"/>
                      <c:h val="4.9957763658189117E-2"/>
                    </c:manualLayout>
                  </c15:layout>
                  <c15:dlblFieldTable/>
                  <c15:showDataLabelsRange val="1"/>
                </c:ext>
                <c:ext xmlns:c16="http://schemas.microsoft.com/office/drawing/2014/chart" uri="{C3380CC4-5D6E-409C-BE32-E72D297353CC}">
                  <c16:uniqueId val="{00000007-B0C8-4FDA-96A7-ADBB4F4C3577}"/>
                </c:ext>
              </c:extLst>
            </c:dLbl>
            <c:dLbl>
              <c:idx val="8"/>
              <c:layout>
                <c:manualLayout>
                  <c:x val="-9.9680781901721763E-2"/>
                  <c:y val="-8.7310858609370337E-2"/>
                </c:manualLayout>
              </c:layout>
              <c:tx>
                <c:rich>
                  <a:bodyPr/>
                  <a:lstStyle/>
                  <a:p>
                    <a:fld id="{E2396A51-F622-42A0-86F5-9303E609E95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7139487304398476E-2"/>
                      <c:h val="4.5866218723038497E-2"/>
                    </c:manualLayout>
                  </c15:layout>
                  <c15:dlblFieldTable/>
                  <c15:showDataLabelsRange val="1"/>
                </c:ext>
                <c:ext xmlns:c16="http://schemas.microsoft.com/office/drawing/2014/chart" uri="{C3380CC4-5D6E-409C-BE32-E72D297353CC}">
                  <c16:uniqueId val="{00000008-B0C8-4FDA-96A7-ADBB4F4C3577}"/>
                </c:ext>
              </c:extLst>
            </c:dLbl>
            <c:dLbl>
              <c:idx val="9"/>
              <c:layout>
                <c:manualLayout>
                  <c:x val="-5.2900629670482244E-2"/>
                  <c:y val="-3.5984967320261435E-2"/>
                </c:manualLayout>
              </c:layout>
              <c:tx>
                <c:rich>
                  <a:bodyPr/>
                  <a:lstStyle/>
                  <a:p>
                    <a:fld id="{6B70A5E4-C90B-4BBD-874C-E4DAF14CAFE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84942653941694"/>
                      <c:h val="3.5368023191005557E-2"/>
                    </c:manualLayout>
                  </c15:layout>
                  <c15:dlblFieldTable/>
                  <c15:showDataLabelsRange val="1"/>
                </c:ext>
                <c:ext xmlns:c16="http://schemas.microsoft.com/office/drawing/2014/chart" uri="{C3380CC4-5D6E-409C-BE32-E72D297353CC}">
                  <c16:uniqueId val="{00000009-B0C8-4FDA-96A7-ADBB4F4C3577}"/>
                </c:ext>
              </c:extLst>
            </c:dLbl>
            <c:dLbl>
              <c:idx val="10"/>
              <c:layout>
                <c:manualLayout>
                  <c:x val="-2.6634988348904652E-3"/>
                  <c:y val="-9.2785637448408731E-2"/>
                </c:manualLayout>
              </c:layout>
              <c:tx>
                <c:rich>
                  <a:bodyPr/>
                  <a:lstStyle/>
                  <a:p>
                    <a:fld id="{ACF2FF8F-7B93-426A-9F68-FF4595BC045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18151420410966"/>
                      <c:h val="4.1774687246392592E-2"/>
                    </c:manualLayout>
                  </c15:layout>
                  <c15:dlblFieldTable/>
                  <c15:showDataLabelsRange val="1"/>
                </c:ext>
                <c:ext xmlns:c16="http://schemas.microsoft.com/office/drawing/2014/chart" uri="{C3380CC4-5D6E-409C-BE32-E72D297353CC}">
                  <c16:uniqueId val="{0000000A-B0C8-4FDA-96A7-ADBB4F4C3577}"/>
                </c:ext>
              </c:extLst>
            </c:dLbl>
            <c:dLbl>
              <c:idx val="11"/>
              <c:layout>
                <c:manualLayout>
                  <c:x val="-7.0347939509266086E-2"/>
                  <c:y val="-3.086013071895425E-2"/>
                </c:manualLayout>
              </c:layout>
              <c:tx>
                <c:rich>
                  <a:bodyPr/>
                  <a:lstStyle/>
                  <a:p>
                    <a:fld id="{A745BC96-D4B0-4B66-A2BE-1D340543880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5.6518997859704732E-2"/>
                      <c:h val="3.4028778067765664E-2"/>
                    </c:manualLayout>
                  </c15:layout>
                  <c15:dlblFieldTable/>
                  <c15:showDataLabelsRange val="1"/>
                </c:ext>
                <c:ext xmlns:c16="http://schemas.microsoft.com/office/drawing/2014/chart" uri="{C3380CC4-5D6E-409C-BE32-E72D297353CC}">
                  <c16:uniqueId val="{0000000B-B0C8-4FDA-96A7-ADBB4F4C3577}"/>
                </c:ext>
              </c:extLst>
            </c:dLbl>
            <c:dLbl>
              <c:idx val="12"/>
              <c:layout>
                <c:manualLayout>
                  <c:x val="-8.0738621007034481E-2"/>
                  <c:y val="-9.6771995524428306E-2"/>
                </c:manualLayout>
              </c:layout>
              <c:tx>
                <c:rich>
                  <a:bodyPr/>
                  <a:lstStyle/>
                  <a:p>
                    <a:fld id="{A314FE2C-1BA1-4844-ADAD-CB9C61F7CA0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816365608648843"/>
                      <c:h val="4.1774673787887871E-2"/>
                    </c:manualLayout>
                  </c15:layout>
                  <c15:dlblFieldTable/>
                  <c15:showDataLabelsRange val="1"/>
                </c:ext>
                <c:ext xmlns:c16="http://schemas.microsoft.com/office/drawing/2014/chart" uri="{C3380CC4-5D6E-409C-BE32-E72D297353CC}">
                  <c16:uniqueId val="{0000000C-B0C8-4FDA-96A7-ADBB4F4C3577}"/>
                </c:ext>
              </c:extLst>
            </c:dLbl>
            <c:dLbl>
              <c:idx val="13"/>
              <c:layout>
                <c:manualLayout>
                  <c:x val="-0.18160973669985464"/>
                  <c:y val="-1.9732367771373566E-2"/>
                </c:manualLayout>
              </c:layout>
              <c:tx>
                <c:rich>
                  <a:bodyPr/>
                  <a:lstStyle/>
                  <a:p>
                    <a:fld id="{94B1C824-577E-42A8-A181-CDD2A1984E4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840666838576702"/>
                      <c:h val="3.7683128852737245E-2"/>
                    </c:manualLayout>
                  </c15:layout>
                  <c15:dlblFieldTable/>
                  <c15:showDataLabelsRange val="1"/>
                </c:ext>
                <c:ext xmlns:c16="http://schemas.microsoft.com/office/drawing/2014/chart" uri="{C3380CC4-5D6E-409C-BE32-E72D297353CC}">
                  <c16:uniqueId val="{0000000D-B0C8-4FDA-96A7-ADBB4F4C3577}"/>
                </c:ext>
              </c:extLst>
            </c:dLbl>
            <c:dLbl>
              <c:idx val="14"/>
              <c:layout>
                <c:manualLayout>
                  <c:x val="8.8025235213335468E-2"/>
                  <c:y val="3.1452070435163328E-2"/>
                </c:manualLayout>
              </c:layout>
              <c:tx>
                <c:rich>
                  <a:bodyPr/>
                  <a:lstStyle/>
                  <a:p>
                    <a:fld id="{D93A3FD7-FFA2-45D7-B670-232E6A9E6EB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897693156168505"/>
                      <c:h val="3.5617071219644837E-2"/>
                    </c:manualLayout>
                  </c15:layout>
                  <c15:dlblFieldTable/>
                  <c15:showDataLabelsRange val="1"/>
                </c:ext>
                <c:ext xmlns:c16="http://schemas.microsoft.com/office/drawing/2014/chart" uri="{C3380CC4-5D6E-409C-BE32-E72D297353CC}">
                  <c16:uniqueId val="{0000000E-B0C8-4FDA-96A7-ADBB4F4C3577}"/>
                </c:ext>
              </c:extLst>
            </c:dLbl>
            <c:dLbl>
              <c:idx val="15"/>
              <c:layout>
                <c:manualLayout>
                  <c:x val="-0.2492091453793728"/>
                  <c:y val="-0.12098653945716464"/>
                </c:manualLayout>
              </c:layout>
              <c:tx>
                <c:rich>
                  <a:bodyPr/>
                  <a:lstStyle/>
                  <a:p>
                    <a:fld id="{B6D33161-E4A8-4F1B-B47B-81A42A29D96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933384634191089"/>
                      <c:h val="4.6725443159420121E-2"/>
                    </c:manualLayout>
                  </c15:layout>
                  <c15:dlblFieldTable/>
                  <c15:showDataLabelsRange val="1"/>
                </c:ext>
                <c:ext xmlns:c16="http://schemas.microsoft.com/office/drawing/2014/chart" uri="{C3380CC4-5D6E-409C-BE32-E72D297353CC}">
                  <c16:uniqueId val="{0000000F-B0C8-4FDA-96A7-ADBB4F4C3577}"/>
                </c:ext>
              </c:extLst>
            </c:dLbl>
            <c:dLbl>
              <c:idx val="16"/>
              <c:layout>
                <c:manualLayout>
                  <c:x val="-1.5617352827308122E-2"/>
                  <c:y val="-5.8055555555555551E-4"/>
                </c:manualLayout>
              </c:layout>
              <c:tx>
                <c:rich>
                  <a:bodyPr/>
                  <a:lstStyle/>
                  <a:p>
                    <a:fld id="{1948A13A-DE02-49F5-A112-AF8418C0E77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492056071352915"/>
                      <c:h val="4.3481372549019598E-2"/>
                    </c:manualLayout>
                  </c15:layout>
                  <c15:dlblFieldTable/>
                  <c15:showDataLabelsRange val="1"/>
                </c:ext>
                <c:ext xmlns:c16="http://schemas.microsoft.com/office/drawing/2014/chart" uri="{C3380CC4-5D6E-409C-BE32-E72D297353CC}">
                  <c16:uniqueId val="{00000010-B0C8-4FDA-96A7-ADBB4F4C3577}"/>
                </c:ext>
              </c:extLst>
            </c:dLbl>
            <c:dLbl>
              <c:idx val="17"/>
              <c:layout>
                <c:manualLayout>
                  <c:x val="9.1478333162888892E-2"/>
                  <c:y val="1.0771881476603604E-2"/>
                </c:manualLayout>
              </c:layout>
              <c:tx>
                <c:rich>
                  <a:bodyPr/>
                  <a:lstStyle/>
                  <a:p>
                    <a:fld id="{0E1F41DF-F8E6-4E94-BCE4-4BC9F0ED2D1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448252017391488"/>
                      <c:h val="3.3591583917586612E-2"/>
                    </c:manualLayout>
                  </c15:layout>
                  <c15:dlblFieldTable/>
                  <c15:showDataLabelsRange val="1"/>
                </c:ext>
                <c:ext xmlns:c16="http://schemas.microsoft.com/office/drawing/2014/chart" uri="{C3380CC4-5D6E-409C-BE32-E72D297353CC}">
                  <c16:uniqueId val="{00000011-B0C8-4FDA-96A7-ADBB4F4C3577}"/>
                </c:ext>
              </c:extLst>
            </c:dLbl>
            <c:dLbl>
              <c:idx val="18"/>
              <c:layout>
                <c:manualLayout>
                  <c:x val="6.1566588383966973E-3"/>
                  <c:y val="0.11105084761052088"/>
                </c:manualLayout>
              </c:layout>
              <c:tx>
                <c:rich>
                  <a:bodyPr/>
                  <a:lstStyle/>
                  <a:p>
                    <a:fld id="{D7856DFB-29D1-4669-8171-15B176A885C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447969204970511"/>
                      <c:h val="3.7188921771593851E-2"/>
                    </c:manualLayout>
                  </c15:layout>
                  <c15:dlblFieldTable/>
                  <c15:showDataLabelsRange val="1"/>
                </c:ext>
                <c:ext xmlns:c16="http://schemas.microsoft.com/office/drawing/2014/chart" uri="{C3380CC4-5D6E-409C-BE32-E72D297353CC}">
                  <c16:uniqueId val="{00000012-B0C8-4FDA-96A7-ADBB4F4C3577}"/>
                </c:ext>
              </c:extLst>
            </c:dLbl>
            <c:dLbl>
              <c:idx val="19"/>
              <c:layout>
                <c:manualLayout>
                  <c:x val="1.011314768550841E-2"/>
                  <c:y val="6.5673349680173548E-2"/>
                </c:manualLayout>
              </c:layout>
              <c:tx>
                <c:rich>
                  <a:bodyPr/>
                  <a:lstStyle/>
                  <a:p>
                    <a:fld id="{E2633800-4248-43AD-B17E-842CAAF32E5D}"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97931108789821"/>
                      <c:h val="3.2293253684566266E-2"/>
                    </c:manualLayout>
                  </c15:layout>
                  <c15:dlblFieldTable/>
                  <c15:showDataLabelsRange val="1"/>
                </c:ext>
                <c:ext xmlns:c16="http://schemas.microsoft.com/office/drawing/2014/chart" uri="{C3380CC4-5D6E-409C-BE32-E72D297353CC}">
                  <c16:uniqueId val="{00000013-B0C8-4FDA-96A7-ADBB4F4C3577}"/>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B0C8-4FDA-96A7-ADBB4F4C3577}"/>
                </c:ext>
              </c:extLst>
            </c:dLbl>
            <c:spPr>
              <a:noFill/>
              <a:ln>
                <a:noFill/>
              </a:ln>
              <a:effectLst/>
            </c:spPr>
            <c:txPr>
              <a:bodyPr rot="0" spcFirstLastPara="1" vertOverflow="ellipsis"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'[6]Q22A,B 強みとなる技術 重要な技術(DP指標）'!$D$5:$D$24</c:f>
              <c:numCache>
                <c:formatCode>General</c:formatCode>
                <c:ptCount val="20"/>
                <c:pt idx="0">
                  <c:v>1.4731774415405776</c:v>
                </c:pt>
                <c:pt idx="1">
                  <c:v>1.1843191196698761</c:v>
                </c:pt>
                <c:pt idx="2">
                  <c:v>0.40440165061898209</c:v>
                </c:pt>
                <c:pt idx="3">
                  <c:v>1.2998624484181567</c:v>
                </c:pt>
                <c:pt idx="4">
                  <c:v>0.34662998624484181</c:v>
                </c:pt>
                <c:pt idx="5">
                  <c:v>1.9642365887207702</c:v>
                </c:pt>
                <c:pt idx="6">
                  <c:v>1.0687757909215956</c:v>
                </c:pt>
                <c:pt idx="7">
                  <c:v>0.25997248968363135</c:v>
                </c:pt>
                <c:pt idx="8">
                  <c:v>0.43328748280605223</c:v>
                </c:pt>
                <c:pt idx="9">
                  <c:v>1.7042640990371389</c:v>
                </c:pt>
                <c:pt idx="10">
                  <c:v>0.89546079779917465</c:v>
                </c:pt>
                <c:pt idx="11">
                  <c:v>1.3576341127922971</c:v>
                </c:pt>
                <c:pt idx="12">
                  <c:v>0.46217331499312242</c:v>
                </c:pt>
                <c:pt idx="13">
                  <c:v>0.14442916093535074</c:v>
                </c:pt>
                <c:pt idx="14">
                  <c:v>1.1843191196698761</c:v>
                </c:pt>
                <c:pt idx="15">
                  <c:v>0.83768913342503437</c:v>
                </c:pt>
                <c:pt idx="16">
                  <c:v>2.7441540577716643</c:v>
                </c:pt>
                <c:pt idx="17">
                  <c:v>1.1843191196698761</c:v>
                </c:pt>
                <c:pt idx="18">
                  <c:v>0.95323246217331492</c:v>
                </c:pt>
                <c:pt idx="19">
                  <c:v>0.86657496561210445</c:v>
                </c:pt>
              </c:numCache>
            </c:numRef>
          </c:xVal>
          <c:yVal>
            <c:numRef>
              <c:f>'[6]Q22A,B 強みとなる技術 重要な技術(DP指標）'!$E$5:$E$24</c:f>
              <c:numCache>
                <c:formatCode>General</c:formatCode>
                <c:ptCount val="20"/>
                <c:pt idx="0">
                  <c:v>1.2640218878248974</c:v>
                </c:pt>
                <c:pt idx="1">
                  <c:v>0.94801641586867302</c:v>
                </c:pt>
                <c:pt idx="2">
                  <c:v>0.31600547195622436</c:v>
                </c:pt>
                <c:pt idx="3">
                  <c:v>1.1203830369357044</c:v>
                </c:pt>
                <c:pt idx="4">
                  <c:v>0.43091655266757867</c:v>
                </c:pt>
                <c:pt idx="5">
                  <c:v>1.896032831737346</c:v>
                </c:pt>
                <c:pt idx="6">
                  <c:v>0.91928864569083446</c:v>
                </c:pt>
                <c:pt idx="7">
                  <c:v>0.20109439124487002</c:v>
                </c:pt>
                <c:pt idx="8">
                  <c:v>0.54582763337893292</c:v>
                </c:pt>
                <c:pt idx="9">
                  <c:v>2.0971272229822162</c:v>
                </c:pt>
                <c:pt idx="10">
                  <c:v>1.149110807113543</c:v>
                </c:pt>
                <c:pt idx="11">
                  <c:v>1.9534883720930232</c:v>
                </c:pt>
                <c:pt idx="12">
                  <c:v>0.83310533515731877</c:v>
                </c:pt>
                <c:pt idx="13">
                  <c:v>0.14363885088919287</c:v>
                </c:pt>
                <c:pt idx="14">
                  <c:v>1.0054719562243501</c:v>
                </c:pt>
                <c:pt idx="15">
                  <c:v>1.1203830369357044</c:v>
                </c:pt>
                <c:pt idx="16">
                  <c:v>2.2982216142270859</c:v>
                </c:pt>
                <c:pt idx="17">
                  <c:v>1.0916552667578658</c:v>
                </c:pt>
                <c:pt idx="18">
                  <c:v>1.0054719562243501</c:v>
                </c:pt>
                <c:pt idx="19">
                  <c:v>0.60328317373461016</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'\\sys-fs2\home\★組込み動向調査用\【2020年度版】公開資料用グラフ\クロス集計_A.ユーザー\[クロス集計_A_Q22(DP指標).xlsx]Q22A,B 強みとなる技術 重要な技術(DP)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B0C8-4FDA-96A7-ADBB4F4C3577}"/>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'[6]Q22A,B 強みとなる技術 重要な技術(DP指標）'!$F$5:$F$25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'[6]Q22A,B 強みとなる技術 重要な技術(DP指標）'!$G$5:$G$25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B0C8-4FDA-96A7-ADBB4F4C3577}"/>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重要な技術(DP指標）'!$E$4</c:f>
              <c:strCache>
                <c:ptCount val="1"/>
                <c:pt idx="0">
                  <c:v>現時点での重要な技術</c:v>
                </c:pt>
              </c:strCache>
            </c:strRef>
          </c:tx>
          <c:layout>
            <c:manualLayout>
              <c:xMode val="edge"/>
              <c:yMode val="edge"/>
              <c:x val="2.1854273996005672E-3"/>
              <c:y val="0.2557936105756511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1849921561944"/>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'\\sys-fs2\home\★組込み動向調査用\【2020年度版】公開資料用グラフ\クロス集計_D.サービス提供\[クロス集計_D_Q22(DP指標).xlsx]Q22A,B 強みとなる技術 重要な技術(DP指標）'!$C$5:$C$24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5.0505943936916264E-3"/>
                  <c:y val="5.1663020250576576E-3"/>
                </c:manualLayout>
              </c:layout>
              <c:tx>
                <c:rich>
                  <a:bodyPr/>
                  <a:lstStyle/>
                  <a:p>
                    <a:fld id="{CC6C8587-F4BF-4395-B52B-BF52BA56189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2074833935585451E-2"/>
                      <c:h val="2.5837953505214784E-2"/>
                    </c:manualLayout>
                  </c15:layout>
                  <c15:dlblFieldTable/>
                  <c15:showDataLabelsRange val="1"/>
                </c:ext>
                <c:ext xmlns:c16="http://schemas.microsoft.com/office/drawing/2014/chart" uri="{C3380CC4-5D6E-409C-BE32-E72D297353CC}">
                  <c16:uniqueId val="{00000000-8742-46CE-856A-17166C8294D2}"/>
                </c:ext>
              </c:extLst>
            </c:dLbl>
            <c:dLbl>
              <c:idx val="1"/>
              <c:layout>
                <c:manualLayout>
                  <c:x val="1.9399412557551874E-2"/>
                  <c:y val="8.7649458224507329E-2"/>
                </c:manualLayout>
              </c:layout>
              <c:tx>
                <c:rich>
                  <a:bodyPr/>
                  <a:lstStyle/>
                  <a:p>
                    <a:fld id="{59325F33-EF47-4A0F-B75D-21CEC29016F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2093580747708857E-2"/>
                      <c:h val="3.3591583917586619E-2"/>
                    </c:manualLayout>
                  </c15:layout>
                  <c15:dlblFieldTable/>
                  <c15:showDataLabelsRange val="1"/>
                </c:ext>
                <c:ext xmlns:c16="http://schemas.microsoft.com/office/drawing/2014/chart" uri="{C3380CC4-5D6E-409C-BE32-E72D297353CC}">
                  <c16:uniqueId val="{00000001-8742-46CE-856A-17166C8294D2}"/>
                </c:ext>
              </c:extLst>
            </c:dLbl>
            <c:dLbl>
              <c:idx val="2"/>
              <c:layout>
                <c:manualLayout>
                  <c:x val="-0.1774689898561739"/>
                  <c:y val="5.1894176505439343E-2"/>
                </c:manualLayout>
              </c:layout>
              <c:tx>
                <c:rich>
                  <a:bodyPr/>
                  <a:lstStyle/>
                  <a:p>
                    <a:fld id="{8A9BB55B-E481-4B1D-87FD-C1AB675B929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597834387132784"/>
                      <c:h val="3.7683128852737238E-2"/>
                    </c:manualLayout>
                  </c15:layout>
                  <c15:dlblFieldTable/>
                  <c15:showDataLabelsRange val="1"/>
                </c:ext>
                <c:ext xmlns:c16="http://schemas.microsoft.com/office/drawing/2014/chart" uri="{C3380CC4-5D6E-409C-BE32-E72D297353CC}">
                  <c16:uniqueId val="{00000002-8742-46CE-856A-17166C8294D2}"/>
                </c:ext>
              </c:extLst>
            </c:dLbl>
            <c:dLbl>
              <c:idx val="3"/>
              <c:layout>
                <c:manualLayout>
                  <c:x val="-0.16309454394285874"/>
                  <c:y val="-6.1547326142306631E-2"/>
                </c:manualLayout>
              </c:layout>
              <c:tx>
                <c:rich>
                  <a:bodyPr/>
                  <a:lstStyle/>
                  <a:p>
                    <a:fld id="{205336F1-E1BC-445E-8291-06834E5009E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097210859259151"/>
                      <c:h val="3.359159473975349E-2"/>
                    </c:manualLayout>
                  </c15:layout>
                  <c15:dlblFieldTable/>
                  <c15:showDataLabelsRange val="1"/>
                </c:ext>
                <c:ext xmlns:c16="http://schemas.microsoft.com/office/drawing/2014/chart" uri="{C3380CC4-5D6E-409C-BE32-E72D297353CC}">
                  <c16:uniqueId val="{00000003-8742-46CE-856A-17166C8294D2}"/>
                </c:ext>
              </c:extLst>
            </c:dLbl>
            <c:dLbl>
              <c:idx val="4"/>
              <c:layout>
                <c:manualLayout>
                  <c:x val="-0.14873211812442069"/>
                  <c:y val="-4.5911820412692192E-2"/>
                </c:manualLayout>
              </c:layout>
              <c:tx>
                <c:rich>
                  <a:bodyPr/>
                  <a:lstStyle/>
                  <a:p>
                    <a:fld id="{1C119B66-FEAD-48C4-AA05-774066B3591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809176231146878"/>
                      <c:h val="3.359159473975349E-2"/>
                    </c:manualLayout>
                  </c15:layout>
                  <c15:dlblFieldTable/>
                  <c15:showDataLabelsRange val="1"/>
                </c:ext>
                <c:ext xmlns:c16="http://schemas.microsoft.com/office/drawing/2014/chart" uri="{C3380CC4-5D6E-409C-BE32-E72D297353CC}">
                  <c16:uniqueId val="{00000004-8742-46CE-856A-17166C8294D2}"/>
                </c:ext>
              </c:extLst>
            </c:dLbl>
            <c:dLbl>
              <c:idx val="5"/>
              <c:layout>
                <c:manualLayout>
                  <c:x val="-4.4569604627327768E-3"/>
                  <c:y val="-7.4236928104575162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112324838301376"/>
                      <c:h val="4.1774673787887871E-2"/>
                    </c:manualLayout>
                  </c15:layout>
                  <c15:dlblFieldTable/>
                  <c15:showDataLabelsRange val="1"/>
                </c:ext>
                <c:ext xmlns:c16="http://schemas.microsoft.com/office/drawing/2014/chart" uri="{C3380CC4-5D6E-409C-BE32-E72D297353CC}">
                  <c16:uniqueId val="{00000005-8742-46CE-856A-17166C8294D2}"/>
                </c:ext>
              </c:extLst>
            </c:dLbl>
            <c:dLbl>
              <c:idx val="6"/>
              <c:layout>
                <c:manualLayout>
                  <c:x val="3.0969887847978384E-3"/>
                  <c:y val="5.403595599300378E-2"/>
                </c:manualLayout>
              </c:layout>
              <c:tx>
                <c:rich>
                  <a:bodyPr/>
                  <a:lstStyle/>
                  <a:p>
                    <a:fld id="{59E1F8E1-08F8-40A5-B75E-F49D963E058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949939706750506E-2"/>
                      <c:h val="3.359159473975349E-2"/>
                    </c:manualLayout>
                  </c15:layout>
                  <c15:dlblFieldTable/>
                  <c15:showDataLabelsRange val="1"/>
                </c:ext>
                <c:ext xmlns:c16="http://schemas.microsoft.com/office/drawing/2014/chart" uri="{C3380CC4-5D6E-409C-BE32-E72D297353CC}">
                  <c16:uniqueId val="{00000006-8742-46CE-856A-17166C8294D2}"/>
                </c:ext>
              </c:extLst>
            </c:dLbl>
            <c:dLbl>
              <c:idx val="7"/>
              <c:layout>
                <c:manualLayout>
                  <c:x val="-1.8019936574722012E-3"/>
                  <c:y val="0.11874488758073957"/>
                </c:manualLayout>
              </c:layout>
              <c:tx>
                <c:rich>
                  <a:bodyPr/>
                  <a:lstStyle/>
                  <a:p>
                    <a:fld id="{CE072F84-A0BF-4FA4-B447-0F4D7C67B9A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99531397735187"/>
                      <c:h val="3.7683140993073037E-2"/>
                    </c:manualLayout>
                  </c15:layout>
                  <c15:dlblFieldTable/>
                  <c15:showDataLabelsRange val="1"/>
                </c:ext>
                <c:ext xmlns:c16="http://schemas.microsoft.com/office/drawing/2014/chart" uri="{C3380CC4-5D6E-409C-BE32-E72D297353CC}">
                  <c16:uniqueId val="{00000007-8742-46CE-856A-17166C8294D2}"/>
                </c:ext>
              </c:extLst>
            </c:dLbl>
            <c:dLbl>
              <c:idx val="8"/>
              <c:layout>
                <c:manualLayout>
                  <c:x val="-1.615251277815466E-2"/>
                  <c:y val="2.7252436483576802E-2"/>
                </c:manualLayout>
              </c:layout>
              <c:tx>
                <c:rich>
                  <a:bodyPr/>
                  <a:lstStyle/>
                  <a:p>
                    <a:fld id="{49A1F0B8-75ED-4D99-9E1A-8FB900760D7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7139487304398476E-2"/>
                      <c:h val="4.5866218723038497E-2"/>
                    </c:manualLayout>
                  </c15:layout>
                  <c15:dlblFieldTable/>
                  <c15:showDataLabelsRange val="1"/>
                </c:ext>
                <c:ext xmlns:c16="http://schemas.microsoft.com/office/drawing/2014/chart" uri="{C3380CC4-5D6E-409C-BE32-E72D297353CC}">
                  <c16:uniqueId val="{00000008-8742-46CE-856A-17166C8294D2}"/>
                </c:ext>
              </c:extLst>
            </c:dLbl>
            <c:dLbl>
              <c:idx val="9"/>
              <c:layout>
                <c:manualLayout>
                  <c:x val="-5.5893667972774709E-2"/>
                  <c:y val="-2.7978104575163476E-2"/>
                </c:manualLayout>
              </c:layout>
              <c:tx>
                <c:rich>
                  <a:bodyPr/>
                  <a:lstStyle/>
                  <a:p>
                    <a:fld id="{37E3718D-BDAF-4972-85C6-2A215F6F04B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84942653941694"/>
                      <c:h val="3.5368023191005557E-2"/>
                    </c:manualLayout>
                  </c15:layout>
                  <c15:dlblFieldTable/>
                  <c15:showDataLabelsRange val="1"/>
                </c:ext>
                <c:ext xmlns:c16="http://schemas.microsoft.com/office/drawing/2014/chart" uri="{C3380CC4-5D6E-409C-BE32-E72D297353CC}">
                  <c16:uniqueId val="{00000009-8742-46CE-856A-17166C8294D2}"/>
                </c:ext>
              </c:extLst>
            </c:dLbl>
            <c:dLbl>
              <c:idx val="10"/>
              <c:layout>
                <c:manualLayout>
                  <c:x val="-0.13803706861183557"/>
                  <c:y val="-3.5503989901934901E-2"/>
                </c:manualLayout>
              </c:layout>
              <c:tx>
                <c:rich>
                  <a:bodyPr/>
                  <a:lstStyle/>
                  <a:p>
                    <a:fld id="{2EB1FB56-6CEB-4C77-A0CC-C82BB84F2CD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18151420410966"/>
                      <c:h val="4.1774687246392592E-2"/>
                    </c:manualLayout>
                  </c15:layout>
                  <c15:dlblFieldTable/>
                  <c15:showDataLabelsRange val="1"/>
                </c:ext>
                <c:ext xmlns:c16="http://schemas.microsoft.com/office/drawing/2014/chart" uri="{C3380CC4-5D6E-409C-BE32-E72D297353CC}">
                  <c16:uniqueId val="{0000000A-8742-46CE-856A-17166C8294D2}"/>
                </c:ext>
              </c:extLst>
            </c:dLbl>
            <c:dLbl>
              <c:idx val="11"/>
              <c:layout>
                <c:manualLayout>
                  <c:x val="-7.0517133964864587E-2"/>
                  <c:y val="-2.2559477124183006E-2"/>
                </c:manualLayout>
              </c:layout>
              <c:tx>
                <c:rich>
                  <a:bodyPr/>
                  <a:lstStyle/>
                  <a:p>
                    <a:fld id="{D83093D8-A788-44F4-ABEC-27EDCB1464B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5.6518997859704732E-2"/>
                      <c:h val="3.4028778067765664E-2"/>
                    </c:manualLayout>
                  </c15:layout>
                  <c15:dlblFieldTable/>
                  <c15:showDataLabelsRange val="1"/>
                </c:ext>
                <c:ext xmlns:c16="http://schemas.microsoft.com/office/drawing/2014/chart" uri="{C3380CC4-5D6E-409C-BE32-E72D297353CC}">
                  <c16:uniqueId val="{0000000B-8742-46CE-856A-17166C8294D2}"/>
                </c:ext>
              </c:extLst>
            </c:dLbl>
            <c:dLbl>
              <c:idx val="12"/>
              <c:layout>
                <c:manualLayout>
                  <c:x val="-0.17290770404167755"/>
                  <c:y val="-6.8131209150326791E-2"/>
                </c:manualLayout>
              </c:layout>
              <c:tx>
                <c:rich>
                  <a:bodyPr/>
                  <a:lstStyle/>
                  <a:p>
                    <a:fld id="{07C86922-AE75-4223-B934-19F57D90F06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816365608648843"/>
                      <c:h val="4.1774673787887871E-2"/>
                    </c:manualLayout>
                  </c15:layout>
                  <c15:dlblFieldTable/>
                  <c15:showDataLabelsRange val="1"/>
                </c:ext>
                <c:ext xmlns:c16="http://schemas.microsoft.com/office/drawing/2014/chart" uri="{C3380CC4-5D6E-409C-BE32-E72D297353CC}">
                  <c16:uniqueId val="{0000000C-8742-46CE-856A-17166C8294D2}"/>
                </c:ext>
              </c:extLst>
            </c:dLbl>
            <c:dLbl>
              <c:idx val="13"/>
              <c:layout>
                <c:manualLayout>
                  <c:x val="-0.19889152045808808"/>
                  <c:y val="-1.1549275264734319E-2"/>
                </c:manualLayout>
              </c:layout>
              <c:tx>
                <c:rich>
                  <a:bodyPr/>
                  <a:lstStyle/>
                  <a:p>
                    <a:fld id="{72BA1CC4-6792-4492-B5C4-1BC836AD2AC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840666838576702"/>
                      <c:h val="3.7683128852737245E-2"/>
                    </c:manualLayout>
                  </c15:layout>
                  <c15:dlblFieldTable/>
                  <c15:showDataLabelsRange val="1"/>
                </c:ext>
                <c:ext xmlns:c16="http://schemas.microsoft.com/office/drawing/2014/chart" uri="{C3380CC4-5D6E-409C-BE32-E72D297353CC}">
                  <c16:uniqueId val="{0000000D-8742-46CE-856A-17166C8294D2}"/>
                </c:ext>
              </c:extLst>
            </c:dLbl>
            <c:dLbl>
              <c:idx val="14"/>
              <c:layout>
                <c:manualLayout>
                  <c:x val="-1.2784731667257465E-2"/>
                  <c:y val="6.9029411764705883E-3"/>
                </c:manualLayout>
              </c:layout>
              <c:tx>
                <c:rich>
                  <a:bodyPr/>
                  <a:lstStyle/>
                  <a:p>
                    <a:fld id="{4785AF47-220F-497E-99A2-FDBF5FCF97F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897693156168505"/>
                      <c:h val="3.5617071219644837E-2"/>
                    </c:manualLayout>
                  </c15:layout>
                  <c15:dlblFieldTable/>
                  <c15:showDataLabelsRange val="1"/>
                </c:ext>
                <c:ext xmlns:c16="http://schemas.microsoft.com/office/drawing/2014/chart" uri="{C3380CC4-5D6E-409C-BE32-E72D297353CC}">
                  <c16:uniqueId val="{0000000E-8742-46CE-856A-17166C8294D2}"/>
                </c:ext>
              </c:extLst>
            </c:dLbl>
            <c:dLbl>
              <c:idx val="15"/>
              <c:layout>
                <c:manualLayout>
                  <c:x val="-0.1916033740633114"/>
                  <c:y val="-0.13758774509803923"/>
                </c:manualLayout>
              </c:layout>
              <c:tx>
                <c:rich>
                  <a:bodyPr/>
                  <a:lstStyle/>
                  <a:p>
                    <a:fld id="{B91B36A4-BD8A-4F56-BE64-22559FE3E9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933384634191089"/>
                      <c:h val="4.6725443159420121E-2"/>
                    </c:manualLayout>
                  </c15:layout>
                  <c15:dlblFieldTable/>
                  <c15:showDataLabelsRange val="1"/>
                </c:ext>
                <c:ext xmlns:c16="http://schemas.microsoft.com/office/drawing/2014/chart" uri="{C3380CC4-5D6E-409C-BE32-E72D297353CC}">
                  <c16:uniqueId val="{0000000F-8742-46CE-856A-17166C8294D2}"/>
                </c:ext>
              </c:extLst>
            </c:dLbl>
            <c:dLbl>
              <c:idx val="16"/>
              <c:layout>
                <c:manualLayout>
                  <c:x val="1.917161627478612E-2"/>
                  <c:y val="-4.0008486605443899E-2"/>
                </c:manualLayout>
              </c:layout>
              <c:tx>
                <c:rich>
                  <a:bodyPr/>
                  <a:lstStyle/>
                  <a:p>
                    <a:fld id="{F1874F2E-8B03-4301-8E99-E61A3B06234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6660007158666738"/>
                      <c:h val="4.7631719599569709E-2"/>
                    </c:manualLayout>
                  </c15:layout>
                  <c15:dlblFieldTable/>
                  <c15:showDataLabelsRange val="1"/>
                </c:ext>
                <c:ext xmlns:c16="http://schemas.microsoft.com/office/drawing/2014/chart" uri="{C3380CC4-5D6E-409C-BE32-E72D297353CC}">
                  <c16:uniqueId val="{00000010-8742-46CE-856A-17166C8294D2}"/>
                </c:ext>
              </c:extLst>
            </c:dLbl>
            <c:dLbl>
              <c:idx val="17"/>
              <c:layout>
                <c:manualLayout>
                  <c:x val="-9.3316759210057502E-3"/>
                  <c:y val="-1.3261437908497493E-3"/>
                </c:manualLayout>
              </c:layout>
              <c:tx>
                <c:rich>
                  <a:bodyPr/>
                  <a:lstStyle/>
                  <a:p>
                    <a:fld id="{C0EEC5AB-992F-430A-91A2-BDD5E317B37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600366771649721"/>
                      <c:h val="2.5408502233114399E-2"/>
                    </c:manualLayout>
                  </c15:layout>
                  <c15:dlblFieldTable/>
                  <c15:showDataLabelsRange val="1"/>
                </c:ext>
                <c:ext xmlns:c16="http://schemas.microsoft.com/office/drawing/2014/chart" uri="{C3380CC4-5D6E-409C-BE32-E72D297353CC}">
                  <c16:uniqueId val="{00000011-8742-46CE-856A-17166C8294D2}"/>
                </c:ext>
              </c:extLst>
            </c:dLbl>
            <c:dLbl>
              <c:idx val="18"/>
              <c:layout>
                <c:manualLayout>
                  <c:x val="-1.0439339003643524E-3"/>
                  <c:y val="4.7632041768566037E-2"/>
                </c:manualLayout>
              </c:layout>
              <c:tx>
                <c:rich>
                  <a:bodyPr/>
                  <a:lstStyle/>
                  <a:p>
                    <a:fld id="{B9B84983-C178-491B-AC76-4130D23E65B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583883139276838"/>
                      <c:h val="3.3097387499391909E-2"/>
                    </c:manualLayout>
                  </c15:layout>
                  <c15:dlblFieldTable/>
                  <c15:showDataLabelsRange val="1"/>
                </c:ext>
                <c:ext xmlns:c16="http://schemas.microsoft.com/office/drawing/2014/chart" uri="{C3380CC4-5D6E-409C-BE32-E72D297353CC}">
                  <c16:uniqueId val="{00000012-8742-46CE-856A-17166C8294D2}"/>
                </c:ext>
              </c:extLst>
            </c:dLbl>
            <c:dLbl>
              <c:idx val="19"/>
              <c:layout>
                <c:manualLayout>
                  <c:x val="-0.1828660124559934"/>
                  <c:y val="-8.9805413147910046E-2"/>
                </c:manualLayout>
              </c:layout>
              <c:tx>
                <c:rich>
                  <a:bodyPr/>
                  <a:lstStyle/>
                  <a:p>
                    <a:fld id="{E2633800-4248-43AD-B17E-842CAAF32E5D}"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97931108789821"/>
                      <c:h val="3.2293253684566266E-2"/>
                    </c:manualLayout>
                  </c15:layout>
                  <c15:dlblFieldTable/>
                  <c15:showDataLabelsRange val="1"/>
                </c:ext>
                <c:ext xmlns:c16="http://schemas.microsoft.com/office/drawing/2014/chart" uri="{C3380CC4-5D6E-409C-BE32-E72D297353CC}">
                  <c16:uniqueId val="{00000013-8742-46CE-856A-17166C8294D2}"/>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8742-46CE-856A-17166C8294D2}"/>
                </c:ext>
              </c:extLst>
            </c:dLbl>
            <c:spPr>
              <a:noFill/>
              <a:ln>
                <a:noFill/>
              </a:ln>
              <a:effectLst/>
            </c:spPr>
            <c:txPr>
              <a:bodyPr rot="0" spcFirstLastPara="1" vertOverflow="ellipsis"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'[5]Q22A,B 強みとなる技術 重要な技術(DP指標）'!$D$5:$D$24</c:f>
              <c:numCache>
                <c:formatCode>General</c:formatCode>
                <c:ptCount val="20"/>
                <c:pt idx="0">
                  <c:v>1.1886792452830188</c:v>
                </c:pt>
                <c:pt idx="1">
                  <c:v>0.64005805515239478</c:v>
                </c:pt>
                <c:pt idx="2">
                  <c:v>3.0478955007256895E-2</c:v>
                </c:pt>
                <c:pt idx="3">
                  <c:v>0.85341074020319296</c:v>
                </c:pt>
                <c:pt idx="4">
                  <c:v>0.42670537010159648</c:v>
                </c:pt>
                <c:pt idx="5">
                  <c:v>1.5544267053701015</c:v>
                </c:pt>
                <c:pt idx="6">
                  <c:v>0.7314949201741654</c:v>
                </c:pt>
                <c:pt idx="7">
                  <c:v>0.18287373004354135</c:v>
                </c:pt>
                <c:pt idx="8">
                  <c:v>0.3657474600870827</c:v>
                </c:pt>
                <c:pt idx="9">
                  <c:v>1.8287373004354137</c:v>
                </c:pt>
                <c:pt idx="10">
                  <c:v>0.82293178519593613</c:v>
                </c:pt>
                <c:pt idx="11">
                  <c:v>1.0972423802612481</c:v>
                </c:pt>
                <c:pt idx="12">
                  <c:v>0.97532656023222064</c:v>
                </c:pt>
                <c:pt idx="13">
                  <c:v>0.18287373004354135</c:v>
                </c:pt>
                <c:pt idx="14">
                  <c:v>1.8287373004354137</c:v>
                </c:pt>
                <c:pt idx="15">
                  <c:v>1.2801161103047896</c:v>
                </c:pt>
                <c:pt idx="16">
                  <c:v>3.3526850507982582</c:v>
                </c:pt>
                <c:pt idx="17">
                  <c:v>1.4020319303338171</c:v>
                </c:pt>
                <c:pt idx="18">
                  <c:v>1.0667634252539913</c:v>
                </c:pt>
                <c:pt idx="19">
                  <c:v>0.91436865021770686</c:v>
                </c:pt>
              </c:numCache>
            </c:numRef>
          </c:xVal>
          <c:yVal>
            <c:numRef>
              <c:f>'[5]Q22A,B 強みとなる技術 重要な技術(DP指標）'!$E$5:$E$24</c:f>
              <c:numCache>
                <c:formatCode>General</c:formatCode>
                <c:ptCount val="20"/>
                <c:pt idx="0">
                  <c:v>0.8076923076923076</c:v>
                </c:pt>
                <c:pt idx="1">
                  <c:v>0.56837606837606836</c:v>
                </c:pt>
                <c:pt idx="2">
                  <c:v>5.9829059829059825E-2</c:v>
                </c:pt>
                <c:pt idx="3">
                  <c:v>0.83760683760683752</c:v>
                </c:pt>
                <c:pt idx="4">
                  <c:v>0.50854700854700852</c:v>
                </c:pt>
                <c:pt idx="5">
                  <c:v>1.2564102564102564</c:v>
                </c:pt>
                <c:pt idx="6">
                  <c:v>0.65811965811965811</c:v>
                </c:pt>
                <c:pt idx="7">
                  <c:v>0.11965811965811965</c:v>
                </c:pt>
                <c:pt idx="8">
                  <c:v>0.26923076923076922</c:v>
                </c:pt>
                <c:pt idx="9">
                  <c:v>1.9145299145299144</c:v>
                </c:pt>
                <c:pt idx="10">
                  <c:v>0.74786324786324787</c:v>
                </c:pt>
                <c:pt idx="11">
                  <c:v>2.3931623931623931</c:v>
                </c:pt>
                <c:pt idx="12">
                  <c:v>1.3760683760683761</c:v>
                </c:pt>
                <c:pt idx="13">
                  <c:v>0.11965811965811965</c:v>
                </c:pt>
                <c:pt idx="14">
                  <c:v>1.7051282051282051</c:v>
                </c:pt>
                <c:pt idx="15">
                  <c:v>1.4059829059829059</c:v>
                </c:pt>
                <c:pt idx="16">
                  <c:v>3.1709401709401708</c:v>
                </c:pt>
                <c:pt idx="17">
                  <c:v>1.0470085470085468</c:v>
                </c:pt>
                <c:pt idx="18">
                  <c:v>0.8076923076923076</c:v>
                </c:pt>
                <c:pt idx="19">
                  <c:v>0.92735042735042728</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'\\sys-fs2\home\★組込み動向調査用\【2020年度版】公開資料用グラフ\クロス集計_A.ユーザー\[クロス集計_A_Q22(DP指標).xlsx]Q22A,B 強みとなる技術 重要な技術(DP)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8742-46CE-856A-17166C8294D2}"/>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'[5]Q22A,B 強みとなる技術 重要な技術(DP指標）'!$F$5:$F$25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'[5]Q22A,B 強みとなる技術 重要な技術(DP指標）'!$G$5:$G$25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8742-46CE-856A-17166C8294D2}"/>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'\\sys-fs2\home\★組込み動向調査用\【2020年度版】公開資料用グラフ\クロス集計_A.ユーザー\[クロス集計_A_Q22(DP指標).xlsx]Q22A,B 強みとなる技術 重要な技術(DP指標）'!$E$4</c:f>
              <c:strCache>
                <c:ptCount val="1"/>
                <c:pt idx="0">
                  <c:v>現時点での重要な技術</c:v>
                </c:pt>
              </c:strCache>
            </c:strRef>
          </c:tx>
          <c:layout>
            <c:manualLayout>
              <c:xMode val="edge"/>
              <c:yMode val="edge"/>
              <c:x val="2.1854273996005672E-3"/>
              <c:y val="0.2557936105756511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204343395982"/>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'\\sys-fs2\home\★組込み動向調査用\【2020年度版】公開資料用グラフ\クロス集計_A.ユーザー\[クロス集計_A_Q22(DP指標).xlsx]Q22A,C 強みとなる技術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6"/>
              </a:solidFill>
              <a:ln w="22225">
                <a:solidFill>
                  <a:schemeClr val="accent6">
                    <a:lumMod val="75000"/>
                  </a:schemeClr>
                </a:solidFill>
              </a:ln>
              <a:effectLst/>
            </c:spPr>
          </c:marker>
          <c:dLbls>
            <c:dLbl>
              <c:idx val="0"/>
              <c:layout>
                <c:manualLayout>
                  <c:x val="8.6747227969072915E-2"/>
                  <c:y val="8.8768483634786621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AB61EF2-7631-41D2-8009-568AD75DC194}"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8.5828653123187632E-2"/>
                      <c:h val="4.8519279553035768E-2"/>
                    </c:manualLayout>
                  </c15:layout>
                  <c15:dlblFieldTable/>
                  <c15:showDataLabelsRange val="1"/>
                </c:ext>
                <c:ext xmlns:c16="http://schemas.microsoft.com/office/drawing/2014/chart" uri="{C3380CC4-5D6E-409C-BE32-E72D297353CC}">
                  <c16:uniqueId val="{00000000-0C3E-451D-BB54-8630C4B1BA3D}"/>
                </c:ext>
              </c:extLst>
            </c:dLbl>
            <c:dLbl>
              <c:idx val="1"/>
              <c:layout>
                <c:manualLayout>
                  <c:x val="-1.9074274664160236E-2"/>
                  <c:y val="-2.1919727110061345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631CA51-F282-405E-9193-6CA8C1BAED00}"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8943635610678136E-2"/>
                      <c:h val="4.8519279553035768E-2"/>
                    </c:manualLayout>
                  </c15:layout>
                  <c15:dlblFieldTable/>
                  <c15:showDataLabelsRange val="1"/>
                </c:ext>
                <c:ext xmlns:c16="http://schemas.microsoft.com/office/drawing/2014/chart" uri="{C3380CC4-5D6E-409C-BE32-E72D297353CC}">
                  <c16:uniqueId val="{00000001-0C3E-451D-BB54-8630C4B1BA3D}"/>
                </c:ext>
              </c:extLst>
            </c:dLbl>
            <c:dLbl>
              <c:idx val="2"/>
              <c:layout>
                <c:manualLayout>
                  <c:x val="1.0883823995355055E-3"/>
                  <c:y val="6.7896610847684349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129DCD8-E8E4-4D29-BC04-29A2F27450F1}"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950855084951313"/>
                      <c:h val="3.624464474758389E-2"/>
                    </c:manualLayout>
                  </c15:layout>
                  <c15:dlblFieldTable/>
                  <c15:showDataLabelsRange val="1"/>
                </c:ext>
                <c:ext xmlns:c16="http://schemas.microsoft.com/office/drawing/2014/chart" uri="{C3380CC4-5D6E-409C-BE32-E72D297353CC}">
                  <c16:uniqueId val="{00000002-0C3E-451D-BB54-8630C4B1BA3D}"/>
                </c:ext>
              </c:extLst>
            </c:dLbl>
            <c:dLbl>
              <c:idx val="3"/>
              <c:layout>
                <c:manualLayout>
                  <c:x val="-8.9923933733486602E-2"/>
                  <c:y val="-3.3846580596025341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2107803-1B0B-4E5E-9715-61E4C4888E3E}"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0683658919418135"/>
                      <c:h val="3.624464474758389E-2"/>
                    </c:manualLayout>
                  </c15:layout>
                  <c15:dlblFieldTable/>
                  <c15:showDataLabelsRange val="1"/>
                </c:ext>
                <c:ext xmlns:c16="http://schemas.microsoft.com/office/drawing/2014/chart" uri="{C3380CC4-5D6E-409C-BE32-E72D297353CC}">
                  <c16:uniqueId val="{00000003-0C3E-451D-BB54-8630C4B1BA3D}"/>
                </c:ext>
              </c:extLst>
            </c:dLbl>
            <c:dLbl>
              <c:idx val="4"/>
              <c:layout>
                <c:manualLayout>
                  <c:x val="-0.1685238650485005"/>
                  <c:y val="-4.5106721033953544E-2"/>
                </c:manualLayout>
              </c:layout>
              <c:tx>
                <c:rich>
                  <a:bodyPr/>
                  <a:lstStyle/>
                  <a:p>
                    <a:fld id="{E9DEC3E8-F184-4C41-A1C5-F0F8160B511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3E-451D-BB54-8630C4B1BA3D}"/>
                </c:ext>
              </c:extLst>
            </c:dLbl>
            <c:dLbl>
              <c:idx val="5"/>
              <c:layout>
                <c:manualLayout>
                  <c:x val="6.194393830148668E-2"/>
                  <c:y val="4.5531163074805536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BF4D2C-27ED-4739-A985-63E883A20E5E}"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329797002587134"/>
                      <c:h val="4.0336189682734516E-2"/>
                    </c:manualLayout>
                  </c15:layout>
                  <c15:dlblFieldTable/>
                  <c15:showDataLabelsRange val="1"/>
                </c:ext>
                <c:ext xmlns:c16="http://schemas.microsoft.com/office/drawing/2014/chart" uri="{C3380CC4-5D6E-409C-BE32-E72D297353CC}">
                  <c16:uniqueId val="{00000005-0C3E-451D-BB54-8630C4B1BA3D}"/>
                </c:ext>
              </c:extLst>
            </c:dLbl>
            <c:dLbl>
              <c:idx val="6"/>
              <c:layout>
                <c:manualLayout>
                  <c:x val="-0.11940809685752107"/>
                  <c:y val="-5.3935905143168712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E0758A0-722B-4A24-85B3-EA3997B08C37}"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8.9458068478875871E-2"/>
                      <c:h val="4.4427734617885142E-2"/>
                    </c:manualLayout>
                  </c15:layout>
                  <c15:dlblFieldTable/>
                  <c15:showDataLabelsRange val="1"/>
                </c:ext>
                <c:ext xmlns:c16="http://schemas.microsoft.com/office/drawing/2014/chart" uri="{C3380CC4-5D6E-409C-BE32-E72D297353CC}">
                  <c16:uniqueId val="{00000006-0C3E-451D-BB54-8630C4B1BA3D}"/>
                </c:ext>
              </c:extLst>
            </c:dLbl>
            <c:dLbl>
              <c:idx val="7"/>
              <c:layout>
                <c:manualLayout>
                  <c:x val="-0.16175009678809454"/>
                  <c:y val="9.052945880121417E-5"/>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3BC382A-6DC2-4D20-89E8-00F5EA741056}"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640307802723421"/>
                      <c:h val="4.4427734617885142E-2"/>
                    </c:manualLayout>
                  </c15:layout>
                  <c15:dlblFieldTable/>
                  <c15:showDataLabelsRange val="1"/>
                </c:ext>
                <c:ext xmlns:c16="http://schemas.microsoft.com/office/drawing/2014/chart" uri="{C3380CC4-5D6E-409C-BE32-E72D297353CC}">
                  <c16:uniqueId val="{00000007-0C3E-451D-BB54-8630C4B1BA3D}"/>
                </c:ext>
              </c:extLst>
            </c:dLbl>
            <c:dLbl>
              <c:idx val="8"/>
              <c:layout>
                <c:manualLayout>
                  <c:x val="-0.15264858879531049"/>
                  <c:y val="-2.7082805781771812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6E87DD3-D910-42C7-9F26-1F0383B62B58}"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4250933112406636E-2"/>
                      <c:h val="4.8519279553035768E-2"/>
                    </c:manualLayout>
                  </c15:layout>
                  <c15:dlblFieldTable/>
                  <c15:showDataLabelsRange val="1"/>
                </c:ext>
                <c:ext xmlns:c16="http://schemas.microsoft.com/office/drawing/2014/chart" uri="{C3380CC4-5D6E-409C-BE32-E72D297353CC}">
                  <c16:uniqueId val="{00000008-0C3E-451D-BB54-8630C4B1BA3D}"/>
                </c:ext>
              </c:extLst>
            </c:dLbl>
            <c:dLbl>
              <c:idx val="9"/>
              <c:layout>
                <c:manualLayout>
                  <c:x val="-1.1828820719705436E-2"/>
                  <c:y val="-1.8399065452476919E-3"/>
                </c:manualLayout>
              </c:layout>
              <c:tx>
                <c:rich>
                  <a:bodyPr/>
                  <a:lstStyle/>
                  <a:p>
                    <a:fld id="{F8B5A681-0BD2-4A83-A42C-75680FE7BA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C3E-451D-BB54-8630C4B1BA3D}"/>
                </c:ext>
              </c:extLst>
            </c:dLbl>
            <c:dLbl>
              <c:idx val="10"/>
              <c:layout>
                <c:manualLayout>
                  <c:x val="0.10686887031766183"/>
                  <c:y val="9.4319131484212754E-2"/>
                </c:manualLayout>
              </c:layout>
              <c:tx>
                <c:rich>
                  <a:bodyPr/>
                  <a:lstStyle/>
                  <a:p>
                    <a:fld id="{B1188F3D-419B-4F69-8827-DFEF729ACF3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C3E-451D-BB54-8630C4B1BA3D}"/>
                </c:ext>
              </c:extLst>
            </c:dLbl>
            <c:dLbl>
              <c:idx val="11"/>
              <c:layout>
                <c:manualLayout>
                  <c:x val="-1.5254157465993769E-2"/>
                  <c:y val="-1.2243062253983803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760E383-9477-4F91-8157-1A3F5DE65BD4}"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1849896313473587E-2"/>
                      <c:h val="6.0793914358487626E-2"/>
                    </c:manualLayout>
                  </c15:layout>
                  <c15:dlblFieldTable/>
                  <c15:showDataLabelsRange val="1"/>
                </c:ext>
                <c:ext xmlns:c16="http://schemas.microsoft.com/office/drawing/2014/chart" uri="{C3380CC4-5D6E-409C-BE32-E72D297353CC}">
                  <c16:uniqueId val="{0000000B-0C3E-451D-BB54-8630C4B1BA3D}"/>
                </c:ext>
              </c:extLst>
            </c:dLbl>
            <c:dLbl>
              <c:idx val="12"/>
              <c:layout>
                <c:manualLayout>
                  <c:x val="-0.12963568541116532"/>
                  <c:y val="-6.964163865408146E-3"/>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4FD1A84-C8DA-484B-9F24-9526111BC31D}"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26093827075328"/>
                      <c:h val="3.624464474758389E-2"/>
                    </c:manualLayout>
                  </c15:layout>
                  <c15:dlblFieldTable/>
                  <c15:showDataLabelsRange val="1"/>
                </c:ext>
                <c:ext xmlns:c16="http://schemas.microsoft.com/office/drawing/2014/chart" uri="{C3380CC4-5D6E-409C-BE32-E72D297353CC}">
                  <c16:uniqueId val="{0000000C-0C3E-451D-BB54-8630C4B1BA3D}"/>
                </c:ext>
              </c:extLst>
            </c:dLbl>
            <c:dLbl>
              <c:idx val="13"/>
              <c:layout>
                <c:manualLayout>
                  <c:x val="-9.9548462257728523E-2"/>
                  <c:y val="-2.996138483654117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CFF63A7-293A-4116-9C2F-5F250DABED90}"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12615330393982"/>
                      <c:h val="4.8519279553035768E-2"/>
                    </c:manualLayout>
                  </c15:layout>
                  <c15:dlblFieldTable/>
                  <c15:showDataLabelsRange val="1"/>
                </c:ext>
                <c:ext xmlns:c16="http://schemas.microsoft.com/office/drawing/2014/chart" uri="{C3380CC4-5D6E-409C-BE32-E72D297353CC}">
                  <c16:uniqueId val="{0000000D-0C3E-451D-BB54-8630C4B1BA3D}"/>
                </c:ext>
              </c:extLst>
            </c:dLbl>
            <c:dLbl>
              <c:idx val="14"/>
              <c:layout>
                <c:manualLayout>
                  <c:x val="-5.9043501467132839E-3"/>
                  <c:y val="2.6063463405809508E-4"/>
                </c:manualLayout>
              </c:layout>
              <c:tx>
                <c:rich>
                  <a:bodyPr/>
                  <a:lstStyle/>
                  <a:p>
                    <a:fld id="{6A462CD9-CC16-4D6D-BED6-4D76B173343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C3E-451D-BB54-8630C4B1BA3D}"/>
                </c:ext>
              </c:extLst>
            </c:dLbl>
            <c:dLbl>
              <c:idx val="15"/>
              <c:layout>
                <c:manualLayout>
                  <c:x val="-8.7094028942901497E-2"/>
                  <c:y val="-3.1090586804864234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031A582-CCDF-49E5-B380-75AD201D117A}"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33129431606805"/>
                      <c:h val="4.0336189682734516E-2"/>
                    </c:manualLayout>
                  </c15:layout>
                  <c15:dlblFieldTable/>
                  <c15:showDataLabelsRange val="1"/>
                </c:ext>
                <c:ext xmlns:c16="http://schemas.microsoft.com/office/drawing/2014/chart" uri="{C3380CC4-5D6E-409C-BE32-E72D297353CC}">
                  <c16:uniqueId val="{0000000F-0C3E-451D-BB54-8630C4B1BA3D}"/>
                </c:ext>
              </c:extLst>
            </c:dLbl>
            <c:dLbl>
              <c:idx val="16"/>
              <c:layout>
                <c:manualLayout>
                  <c:x val="-1.2027371739468442E-2"/>
                  <c:y val="-7.6875941135877311E-3"/>
                </c:manualLayout>
              </c:layout>
              <c:tx>
                <c:rich>
                  <a:bodyPr/>
                  <a:lstStyle/>
                  <a:p>
                    <a:fld id="{E8B6FBA5-C9D7-47C3-BB07-D1CF01D1E95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C3E-451D-BB54-8630C4B1BA3D}"/>
                </c:ext>
              </c:extLst>
            </c:dLbl>
            <c:dLbl>
              <c:idx val="17"/>
              <c:layout>
                <c:manualLayout>
                  <c:x val="-9.2559709576018404E-2"/>
                  <c:y val="8.4333506660197372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496199B-DBCD-4A01-829D-025E4F983C8B}" type="CELLRANGE">
                      <a:rPr lang="en-US" altLang="ja-J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9651607080355892E-2"/>
                      <c:h val="4.0336189682734516E-2"/>
                    </c:manualLayout>
                  </c15:layout>
                  <c15:dlblFieldTable/>
                  <c15:showDataLabelsRange val="1"/>
                </c:ext>
                <c:ext xmlns:c16="http://schemas.microsoft.com/office/drawing/2014/chart" uri="{C3380CC4-5D6E-409C-BE32-E72D297353CC}">
                  <c16:uniqueId val="{00000011-0C3E-451D-BB54-8630C4B1BA3D}"/>
                </c:ext>
              </c:extLst>
            </c:dLbl>
            <c:dLbl>
              <c:idx val="18"/>
              <c:layout>
                <c:manualLayout>
                  <c:x val="-6.9227532614437133E-3"/>
                  <c:y val="1.6484254639715232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A05A9D9-4307-456F-B0FE-F236F05F1694}" type="CELLRANGE">
                      <a:rPr lang="ja-JP" altLang="en-US"/>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03194814148065"/>
                      <c:h val="6.0793914358487626E-2"/>
                    </c:manualLayout>
                  </c15:layout>
                  <c15:dlblFieldTable/>
                  <c15:showDataLabelsRange val="1"/>
                </c:ext>
                <c:ext xmlns:c16="http://schemas.microsoft.com/office/drawing/2014/chart" uri="{C3380CC4-5D6E-409C-BE32-E72D297353CC}">
                  <c16:uniqueId val="{00000012-0C3E-451D-BB54-8630C4B1BA3D}"/>
                </c:ext>
              </c:extLst>
            </c:dLbl>
            <c:dLbl>
              <c:idx val="19"/>
              <c:layout>
                <c:manualLayout>
                  <c:x val="-2.042687584834682E-2"/>
                  <c:y val="5.2523999971649138E-2"/>
                </c:manualLayout>
              </c:layout>
              <c:tx>
                <c:rich>
                  <a:bodyPr rot="0" spcFirstLastPara="1" vertOverflow="overflow" horzOverflow="overflow" vert="horz" wrap="none"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baseline="0"/>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t>[CELLRANGE]</a:t>
                    </a:fld>
                    <a:endParaRPr lang="ja-JP" alt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752893748450893"/>
                      <c:h val="3.624464474758389E-2"/>
                    </c:manualLayout>
                  </c15:layout>
                  <c15:dlblFieldTable/>
                  <c15:showDataLabelsRange val="1"/>
                </c:ext>
                <c:ext xmlns:c16="http://schemas.microsoft.com/office/drawing/2014/chart" uri="{C3380CC4-5D6E-409C-BE32-E72D297353CC}">
                  <c16:uniqueId val="{00000013-0C3E-451D-BB54-8630C4B1BA3D}"/>
                </c:ext>
              </c:extLst>
            </c:dLbl>
            <c:dLbl>
              <c:idx val="23"/>
              <c:delete val="1"/>
              <c:extLst>
                <c:ext xmlns:c15="http://schemas.microsoft.com/office/drawing/2012/chart" uri="{CE6537A1-D6FC-4f65-9D91-7224C49458BB}"/>
                <c:ext xmlns:c16="http://schemas.microsoft.com/office/drawing/2014/chart" uri="{C3380CC4-5D6E-409C-BE32-E72D297353CC}">
                  <c16:uniqueId val="{00000014-0C3E-451D-BB54-8630C4B1BA3D}"/>
                </c:ext>
              </c:extLst>
            </c:dLbl>
            <c:spPr>
              <a:noFill/>
              <a:ln>
                <a:noFill/>
              </a:ln>
              <a:effectLst/>
            </c:spPr>
            <c:txPr>
              <a:bodyPr rot="0" spcFirstLastPara="1" vertOverflow="overflow" horzOverflow="overflow" vert="horz" wrap="none" anchor="ctr" anchorCtr="1">
                <a:sp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'[4]Q22A,C 強みとなる技術  獲得したい技術(DP指標）'!$D$5:$D$24</c:f>
              <c:numCache>
                <c:formatCode>General</c:formatCode>
                <c:ptCount val="20"/>
                <c:pt idx="0">
                  <c:v>1.2110091743119265</c:v>
                </c:pt>
                <c:pt idx="1">
                  <c:v>1.2935779816513762</c:v>
                </c:pt>
                <c:pt idx="2">
                  <c:v>0.68807339449541283</c:v>
                </c:pt>
                <c:pt idx="3">
                  <c:v>0.74311926605504586</c:v>
                </c:pt>
                <c:pt idx="4">
                  <c:v>0.35779816513761464</c:v>
                </c:pt>
                <c:pt idx="5">
                  <c:v>1.238532110091743</c:v>
                </c:pt>
                <c:pt idx="6">
                  <c:v>1.1009174311926604</c:v>
                </c:pt>
                <c:pt idx="7">
                  <c:v>0</c:v>
                </c:pt>
                <c:pt idx="8">
                  <c:v>5.5045871559633024E-2</c:v>
                </c:pt>
                <c:pt idx="9">
                  <c:v>1.6238532110091741</c:v>
                </c:pt>
                <c:pt idx="10">
                  <c:v>1.128440366972477</c:v>
                </c:pt>
                <c:pt idx="11">
                  <c:v>1.1559633027522935</c:v>
                </c:pt>
                <c:pt idx="12">
                  <c:v>1.3211009174311925</c:v>
                </c:pt>
                <c:pt idx="13">
                  <c:v>0.13761467889908255</c:v>
                </c:pt>
                <c:pt idx="14">
                  <c:v>1.8990825688073394</c:v>
                </c:pt>
                <c:pt idx="15">
                  <c:v>1.238532110091743</c:v>
                </c:pt>
                <c:pt idx="16">
                  <c:v>2.1192660550458715</c:v>
                </c:pt>
                <c:pt idx="17">
                  <c:v>0.57798165137614677</c:v>
                </c:pt>
                <c:pt idx="18">
                  <c:v>1.4587155963302751</c:v>
                </c:pt>
                <c:pt idx="19">
                  <c:v>0.77064220183486232</c:v>
                </c:pt>
              </c:numCache>
            </c:numRef>
          </c:xVal>
          <c:yVal>
            <c:numRef>
              <c:f>'[4]Q22A,C 強みとなる技術  獲得したい技術(DP指標）'!$E$5:$E$24</c:f>
              <c:numCache>
                <c:formatCode>General</c:formatCode>
                <c:ptCount val="20"/>
                <c:pt idx="0">
                  <c:v>0.69421487603305776</c:v>
                </c:pt>
                <c:pt idx="1">
                  <c:v>1.0413223140495866</c:v>
                </c:pt>
                <c:pt idx="2">
                  <c:v>0.42148760330578511</c:v>
                </c:pt>
                <c:pt idx="3">
                  <c:v>0.86776859504132231</c:v>
                </c:pt>
                <c:pt idx="4">
                  <c:v>0.79338842975206603</c:v>
                </c:pt>
                <c:pt idx="5">
                  <c:v>0.71900826446280985</c:v>
                </c:pt>
                <c:pt idx="6">
                  <c:v>1.0165289256198347</c:v>
                </c:pt>
                <c:pt idx="7">
                  <c:v>0.17355371900826444</c:v>
                </c:pt>
                <c:pt idx="8">
                  <c:v>0.27272727272727271</c:v>
                </c:pt>
                <c:pt idx="9">
                  <c:v>2.3801652892561984</c:v>
                </c:pt>
                <c:pt idx="10">
                  <c:v>0.52066115702479332</c:v>
                </c:pt>
                <c:pt idx="11">
                  <c:v>3.2727272727272725</c:v>
                </c:pt>
                <c:pt idx="12">
                  <c:v>2.3801652892561984</c:v>
                </c:pt>
                <c:pt idx="13">
                  <c:v>0.47107438016528924</c:v>
                </c:pt>
                <c:pt idx="14">
                  <c:v>0.99173553719008256</c:v>
                </c:pt>
                <c:pt idx="15">
                  <c:v>1.4380165289256197</c:v>
                </c:pt>
                <c:pt idx="16">
                  <c:v>1.2644628099173554</c:v>
                </c:pt>
                <c:pt idx="17">
                  <c:v>0.57024793388429751</c:v>
                </c:pt>
                <c:pt idx="18">
                  <c:v>0.86776859504132231</c:v>
                </c:pt>
                <c:pt idx="19">
                  <c:v>0.54545454545454541</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'\\sys-fs2\home\★組込み動向調査用\【2020年度版】公開資料用グラフ\クロス集計_A.ユーザー\[クロス集計_A_Q22(DP指標).xlsx]Q22A,C 強みとなる技術  獲得したい技術(DP）'!$C$5:$C$24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0C3E-451D-BB54-8630C4B1BA3D}"/>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'[4]Q22A,C 強みとなる技術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'[4]Q22A,C 強みとなる技術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0C3E-451D-BB54-8630C4B1BA3D}"/>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獲得したい技術(DP指標）'!$E$4</c:f>
              <c:strCache>
                <c:ptCount val="1"/>
                <c:pt idx="0">
                  <c:v>将来強化・獲得したい技術</c:v>
                </c:pt>
              </c:strCache>
            </c:strRef>
          </c:tx>
          <c:layout>
            <c:manualLayout>
              <c:xMode val="edge"/>
              <c:yMode val="edge"/>
              <c:x val="9.6623200149251014E-4"/>
              <c:y val="0.257635494853855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204343395982"/>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'\\sys-fs2\home\★組込み動向調査用\【2020年度版】公開資料用グラフ\クロス集計_B.メーカー\[クロス集計_B_Q22(DP指標).xlsx]Q22A,C 強みとなる技術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6"/>
              </a:solidFill>
              <a:ln w="22225">
                <a:solidFill>
                  <a:schemeClr val="accent6">
                    <a:lumMod val="75000"/>
                  </a:schemeClr>
                </a:solidFill>
              </a:ln>
              <a:effectLst/>
            </c:spPr>
          </c:marker>
          <c:dLbls>
            <c:dLbl>
              <c:idx val="0"/>
              <c:layout>
                <c:manualLayout>
                  <c:x val="-1.4062947209999269E-2"/>
                  <c:y val="-9.4285948088282008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1B1FB35-B183-4E36-8019-3D1CDF20B447}"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5828653123187632E-2"/>
                      <c:h val="4.8519279553035768E-2"/>
                    </c:manualLayout>
                  </c15:layout>
                  <c15:dlblFieldTable/>
                  <c15:showDataLabelsRange val="1"/>
                </c:ext>
                <c:ext xmlns:c16="http://schemas.microsoft.com/office/drawing/2014/chart" uri="{C3380CC4-5D6E-409C-BE32-E72D297353CC}">
                  <c16:uniqueId val="{00000000-0B49-46F9-969B-33B13092183F}"/>
                </c:ext>
              </c:extLst>
            </c:dLbl>
            <c:dLbl>
              <c:idx val="1"/>
              <c:layout>
                <c:manualLayout>
                  <c:x val="-8.7094678906905927E-3"/>
                  <c:y val="-1.4620024343081519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8D4ED72-4CD6-4E9B-A208-0F8836267D9F}"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8943635610678136E-2"/>
                      <c:h val="4.8519279553035768E-2"/>
                    </c:manualLayout>
                  </c15:layout>
                  <c15:dlblFieldTable/>
                  <c15:showDataLabelsRange val="1"/>
                </c:ext>
                <c:ext xmlns:c16="http://schemas.microsoft.com/office/drawing/2014/chart" uri="{C3380CC4-5D6E-409C-BE32-E72D297353CC}">
                  <c16:uniqueId val="{00000001-0B49-46F9-969B-33B13092183F}"/>
                </c:ext>
              </c:extLst>
            </c:dLbl>
            <c:dLbl>
              <c:idx val="2"/>
              <c:layout>
                <c:manualLayout>
                  <c:x val="-0.13428524190559826"/>
                  <c:y val="2.6981161496178109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8D84BB4-E911-4F77-9C57-3A0C6F262B65}"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2950855084951313"/>
                      <c:h val="3.624464474758389E-2"/>
                    </c:manualLayout>
                  </c15:layout>
                  <c15:dlblFieldTable/>
                  <c15:showDataLabelsRange val="1"/>
                </c:ext>
                <c:ext xmlns:c16="http://schemas.microsoft.com/office/drawing/2014/chart" uri="{C3380CC4-5D6E-409C-BE32-E72D297353CC}">
                  <c16:uniqueId val="{00000002-0B49-46F9-969B-33B13092183F}"/>
                </c:ext>
              </c:extLst>
            </c:dLbl>
            <c:dLbl>
              <c:idx val="3"/>
              <c:layout>
                <c:manualLayout>
                  <c:x val="-0.14039598737390807"/>
                  <c:y val="-9.1128209688134065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DAFDF68-9765-42EA-B2A6-66E4C9FC364A}"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683658919418135"/>
                      <c:h val="3.624464474758389E-2"/>
                    </c:manualLayout>
                  </c15:layout>
                  <c15:dlblFieldTable/>
                  <c15:showDataLabelsRange val="1"/>
                </c:ext>
                <c:ext xmlns:c16="http://schemas.microsoft.com/office/drawing/2014/chart" uri="{C3380CC4-5D6E-409C-BE32-E72D297353CC}">
                  <c16:uniqueId val="{00000003-0B49-46F9-969B-33B13092183F}"/>
                </c:ext>
              </c:extLst>
            </c:dLbl>
            <c:dLbl>
              <c:idx val="4"/>
              <c:layout>
                <c:manualLayout>
                  <c:x val="-0.13972070736233247"/>
                  <c:y val="1.8311918767046763E-2"/>
                </c:manualLayout>
              </c:layout>
              <c:tx>
                <c:rich>
                  <a:bodyPr/>
                  <a:lstStyle/>
                  <a:p>
                    <a:fld id="{0709680D-79E3-4348-BD71-9A76A492B95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633159775219639"/>
                      <c:h val="5.2115006562580335E-2"/>
                    </c:manualLayout>
                  </c15:layout>
                  <c15:dlblFieldTable/>
                  <c15:showDataLabelsRange val="1"/>
                </c:ext>
                <c:ext xmlns:c16="http://schemas.microsoft.com/office/drawing/2014/chart" uri="{C3380CC4-5D6E-409C-BE32-E72D297353CC}">
                  <c16:uniqueId val="{00000004-0B49-46F9-969B-33B13092183F}"/>
                </c:ext>
              </c:extLst>
            </c:dLbl>
            <c:dLbl>
              <c:idx val="5"/>
              <c:layout>
                <c:manualLayout>
                  <c:x val="-9.3591541661431493E-2"/>
                  <c:y val="-3.6299735628206792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BF4D2C-27ED-4739-A985-63E883A20E5E}"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5329797002587134"/>
                      <c:h val="4.0336189682734516E-2"/>
                    </c:manualLayout>
                  </c15:layout>
                  <c15:dlblFieldTable/>
                  <c15:showDataLabelsRange val="1"/>
                </c:ext>
                <c:ext xmlns:c16="http://schemas.microsoft.com/office/drawing/2014/chart" uri="{C3380CC4-5D6E-409C-BE32-E72D297353CC}">
                  <c16:uniqueId val="{00000005-0B49-46F9-969B-33B13092183F}"/>
                </c:ext>
              </c:extLst>
            </c:dLbl>
            <c:dLbl>
              <c:idx val="6"/>
              <c:layout>
                <c:manualLayout>
                  <c:x val="-1.2440801019304804E-3"/>
                  <c:y val="-8.2576719689223074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7D0269C-26ED-4862-B1F9-DDB56C677BEF}"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9458068478875871E-2"/>
                      <c:h val="4.4427734617885142E-2"/>
                    </c:manualLayout>
                  </c15:layout>
                  <c15:dlblFieldTable/>
                  <c15:showDataLabelsRange val="1"/>
                </c:ext>
                <c:ext xmlns:c16="http://schemas.microsoft.com/office/drawing/2014/chart" uri="{C3380CC4-5D6E-409C-BE32-E72D297353CC}">
                  <c16:uniqueId val="{00000006-0B49-46F9-969B-33B13092183F}"/>
                </c:ext>
              </c:extLst>
            </c:dLbl>
            <c:dLbl>
              <c:idx val="7"/>
              <c:layout>
                <c:manualLayout>
                  <c:x val="-0.20495434404059437"/>
                  <c:y val="6.9646793356361966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D1F195A7-1F51-4886-B8D7-79418ED4CE4F}"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640307802723421"/>
                      <c:h val="4.4427734617885142E-2"/>
                    </c:manualLayout>
                  </c15:layout>
                  <c15:dlblFieldTable/>
                  <c15:showDataLabelsRange val="1"/>
                </c:ext>
                <c:ext xmlns:c16="http://schemas.microsoft.com/office/drawing/2014/chart" uri="{C3380CC4-5D6E-409C-BE32-E72D297353CC}">
                  <c16:uniqueId val="{00000007-0B49-46F9-969B-33B13092183F}"/>
                </c:ext>
              </c:extLst>
            </c:dLbl>
            <c:dLbl>
              <c:idx val="8"/>
              <c:layout>
                <c:manualLayout>
                  <c:x val="-4.6078136984661018E-2"/>
                  <c:y val="-4.1403374139245261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1A7DCB5-1A9B-4517-8722-52A70C6B1A6F}"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4250823603480098E-2"/>
                      <c:h val="3.624464474758389E-2"/>
                    </c:manualLayout>
                  </c15:layout>
                  <c15:dlblFieldTable/>
                  <c15:showDataLabelsRange val="1"/>
                </c:ext>
                <c:ext xmlns:c16="http://schemas.microsoft.com/office/drawing/2014/chart" uri="{C3380CC4-5D6E-409C-BE32-E72D297353CC}">
                  <c16:uniqueId val="{00000008-0B49-46F9-969B-33B13092183F}"/>
                </c:ext>
              </c:extLst>
            </c:dLbl>
            <c:dLbl>
              <c:idx val="9"/>
              <c:layout>
                <c:manualLayout>
                  <c:x val="-9.2375584052006646E-3"/>
                  <c:y val="-1.4114541350699525E-2"/>
                </c:manualLayout>
              </c:layout>
              <c:tx>
                <c:rich>
                  <a:bodyPr/>
                  <a:lstStyle/>
                  <a:p>
                    <a:fld id="{3AC76B70-38FC-4408-B07C-F9886CE170B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B49-46F9-969B-33B13092183F}"/>
                </c:ext>
              </c:extLst>
            </c:dLbl>
            <c:dLbl>
              <c:idx val="10"/>
              <c:layout>
                <c:manualLayout>
                  <c:x val="-1.1222915658377085E-2"/>
                  <c:y val="2.1359797574833943E-4"/>
                </c:manualLayout>
              </c:layout>
              <c:tx>
                <c:rich>
                  <a:bodyPr/>
                  <a:lstStyle/>
                  <a:p>
                    <a:fld id="{1434FB4F-F1CC-45F5-9BB9-5B9BB84A792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B49-46F9-969B-33B13092183F}"/>
                </c:ext>
              </c:extLst>
            </c:dLbl>
            <c:dLbl>
              <c:idx val="11"/>
              <c:layout>
                <c:manualLayout>
                  <c:x val="-1.2735180013435347E-2"/>
                  <c:y val="2.0773450190434031E-3"/>
                </c:manualLayout>
              </c:layout>
              <c:tx>
                <c:rich>
                  <a:bodyPr/>
                  <a:lstStyle/>
                  <a:p>
                    <a:fld id="{54CF39E4-AF73-4359-B1E0-CF9D66985A7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B49-46F9-969B-33B13092183F}"/>
                </c:ext>
              </c:extLst>
            </c:dLbl>
            <c:dLbl>
              <c:idx val="12"/>
              <c:layout>
                <c:manualLayout>
                  <c:x val="-6.433700543535259E-3"/>
                  <c:y val="-8.2668537823594491E-4"/>
                </c:manualLayout>
              </c:layout>
              <c:tx>
                <c:rich>
                  <a:bodyPr/>
                  <a:lstStyle/>
                  <a:p>
                    <a:fld id="{31B6E4D7-7143-4BE8-B27B-556F17FD370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B49-46F9-969B-33B13092183F}"/>
                </c:ext>
              </c:extLst>
            </c:dLbl>
            <c:dLbl>
              <c:idx val="13"/>
              <c:layout>
                <c:manualLayout>
                  <c:x val="-0.17781670575844322"/>
                  <c:y val="3.34575616582935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E87813C-B95D-4B73-8346-58E47B044116}"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2686011010409404"/>
                      <c:h val="4.4427734617885142E-2"/>
                    </c:manualLayout>
                  </c15:layout>
                  <c15:dlblFieldTable/>
                  <c15:showDataLabelsRange val="1"/>
                </c:ext>
                <c:ext xmlns:c16="http://schemas.microsoft.com/office/drawing/2014/chart" uri="{C3380CC4-5D6E-409C-BE32-E72D297353CC}">
                  <c16:uniqueId val="{0000000D-0B49-46F9-969B-33B13092183F}"/>
                </c:ext>
              </c:extLst>
            </c:dLbl>
            <c:dLbl>
              <c:idx val="14"/>
              <c:layout>
                <c:manualLayout>
                  <c:x val="5.3276247697470929E-3"/>
                  <c:y val="2.276413177738645E-2"/>
                </c:manualLayout>
              </c:layout>
              <c:tx>
                <c:rich>
                  <a:bodyPr/>
                  <a:lstStyle/>
                  <a:p>
                    <a:fld id="{8FC95344-A4E7-45CB-9A99-DF96EF75B62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145607380067774"/>
                      <c:h val="2.7565736951676599E-2"/>
                    </c:manualLayout>
                  </c15:layout>
                  <c15:dlblFieldTable/>
                  <c15:showDataLabelsRange val="1"/>
                </c:ext>
                <c:ext xmlns:c16="http://schemas.microsoft.com/office/drawing/2014/chart" uri="{C3380CC4-5D6E-409C-BE32-E72D297353CC}">
                  <c16:uniqueId val="{0000000E-0B49-46F9-969B-33B13092183F}"/>
                </c:ext>
              </c:extLst>
            </c:dLbl>
            <c:dLbl>
              <c:idx val="15"/>
              <c:layout>
                <c:manualLayout>
                  <c:x val="-0.19740175384563746"/>
                  <c:y val="-5.5639856415768053E-2"/>
                </c:manualLayout>
              </c:layout>
              <c:tx>
                <c:rich>
                  <a:bodyPr/>
                  <a:lstStyle/>
                  <a:p>
                    <a:fld id="{F5264A7C-EBAD-4E80-B4B1-A90B291631A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48183536457863"/>
                      <c:h val="4.8023461627429716E-2"/>
                    </c:manualLayout>
                  </c15:layout>
                  <c15:dlblFieldTable/>
                  <c15:showDataLabelsRange val="1"/>
                </c:ext>
                <c:ext xmlns:c16="http://schemas.microsoft.com/office/drawing/2014/chart" uri="{C3380CC4-5D6E-409C-BE32-E72D297353CC}">
                  <c16:uniqueId val="{0000000F-0B49-46F9-969B-33B13092183F}"/>
                </c:ext>
              </c:extLst>
            </c:dLbl>
            <c:dLbl>
              <c:idx val="16"/>
              <c:layout>
                <c:manualLayout>
                  <c:x val="-1.0303264794585603E-2"/>
                  <c:y val="-7.6875941135877311E-3"/>
                </c:manualLayout>
              </c:layout>
              <c:tx>
                <c:rich>
                  <a:bodyPr/>
                  <a:lstStyle/>
                  <a:p>
                    <a:fld id="{25D50477-9D7D-41C0-9F48-D8AEAB64339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B49-46F9-969B-33B13092183F}"/>
                </c:ext>
              </c:extLst>
            </c:dLbl>
            <c:dLbl>
              <c:idx val="17"/>
              <c:layout>
                <c:manualLayout>
                  <c:x val="1.401089791943445E-2"/>
                  <c:y val="8.0241961725046898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A4F9BC0-4081-4E4F-B901-D8F2D4692D9F}"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9.9651607080355892E-2"/>
                      <c:h val="4.0336189682734516E-2"/>
                    </c:manualLayout>
                  </c15:layout>
                  <c15:dlblFieldTable/>
                  <c15:showDataLabelsRange val="1"/>
                </c:ext>
                <c:ext xmlns:c16="http://schemas.microsoft.com/office/drawing/2014/chart" uri="{C3380CC4-5D6E-409C-BE32-E72D297353CC}">
                  <c16:uniqueId val="{00000011-0B49-46F9-969B-33B13092183F}"/>
                </c:ext>
              </c:extLst>
            </c:dLbl>
            <c:dLbl>
              <c:idx val="18"/>
              <c:layout>
                <c:manualLayout>
                  <c:x val="-1.4200951538141637E-2"/>
                  <c:y val="1.4438321087693728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64E3F31-75B5-4F27-A6F9-373ADE422DD0}"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031938079714566"/>
                      <c:h val="4.0336189682734516E-2"/>
                    </c:manualLayout>
                  </c15:layout>
                  <c15:dlblFieldTable/>
                  <c15:showDataLabelsRange val="1"/>
                </c:ext>
                <c:ext xmlns:c16="http://schemas.microsoft.com/office/drawing/2014/chart" uri="{C3380CC4-5D6E-409C-BE32-E72D297353CC}">
                  <c16:uniqueId val="{00000012-0B49-46F9-969B-33B13092183F}"/>
                </c:ext>
              </c:extLst>
            </c:dLbl>
            <c:dLbl>
              <c:idx val="19"/>
              <c:layout>
                <c:manualLayout>
                  <c:x val="-1.754662096912836E-2"/>
                  <c:y val="0.21618579737767407"/>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baseline="0"/>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752893748450893"/>
                      <c:h val="3.624464474758389E-2"/>
                    </c:manualLayout>
                  </c15:layout>
                  <c15:dlblFieldTable/>
                  <c15:showDataLabelsRange val="1"/>
                </c:ext>
                <c:ext xmlns:c16="http://schemas.microsoft.com/office/drawing/2014/chart" uri="{C3380CC4-5D6E-409C-BE32-E72D297353CC}">
                  <c16:uniqueId val="{00000013-0B49-46F9-969B-33B13092183F}"/>
                </c:ext>
              </c:extLst>
            </c:dLbl>
            <c:dLbl>
              <c:idx val="23"/>
              <c:delete val="1"/>
              <c:extLst>
                <c:ext xmlns:c15="http://schemas.microsoft.com/office/drawing/2012/chart" uri="{CE6537A1-D6FC-4f65-9D91-7224C49458BB}"/>
                <c:ext xmlns:c16="http://schemas.microsoft.com/office/drawing/2014/chart" uri="{C3380CC4-5D6E-409C-BE32-E72D297353CC}">
                  <c16:uniqueId val="{00000014-0B49-46F9-969B-33B13092183F}"/>
                </c:ext>
              </c:extLst>
            </c:dLbl>
            <c:spPr>
              <a:noFill/>
              <a:ln>
                <a:noFill/>
              </a:ln>
              <a:effectLst/>
            </c:spPr>
            <c:txPr>
              <a:bodyPr rot="0" spcFirstLastPara="1" vertOverflow="overflow" horzOverflow="overflow" vert="horz" wrap="none" lIns="36576" tIns="18288" rIns="36576" bIns="18288" anchor="ctr" anchorCtr="1">
                <a:sp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'[3]Q22A,C 強みとなる技術  獲得したい技術(DP指標）'!$D$5:$D$24</c:f>
              <c:numCache>
                <c:formatCode>General</c:formatCode>
                <c:ptCount val="20"/>
                <c:pt idx="0">
                  <c:v>1.6868231046931408</c:v>
                </c:pt>
                <c:pt idx="1">
                  <c:v>1.7247292418772564</c:v>
                </c:pt>
                <c:pt idx="2">
                  <c:v>0.62545126353790614</c:v>
                </c:pt>
                <c:pt idx="3">
                  <c:v>0.92870036101083042</c:v>
                </c:pt>
                <c:pt idx="4">
                  <c:v>0.22743682310469315</c:v>
                </c:pt>
                <c:pt idx="5">
                  <c:v>2.0279783393501805</c:v>
                </c:pt>
                <c:pt idx="6">
                  <c:v>1.0045126353790614</c:v>
                </c:pt>
                <c:pt idx="7">
                  <c:v>0.18953068592057762</c:v>
                </c:pt>
                <c:pt idx="8">
                  <c:v>0.53068592057761732</c:v>
                </c:pt>
                <c:pt idx="9">
                  <c:v>2.4449458483754514</c:v>
                </c:pt>
                <c:pt idx="10">
                  <c:v>1.0992779783393503</c:v>
                </c:pt>
                <c:pt idx="11">
                  <c:v>1.0424187725631771</c:v>
                </c:pt>
                <c:pt idx="12">
                  <c:v>0.64440433212996395</c:v>
                </c:pt>
                <c:pt idx="13">
                  <c:v>9.4765342960288809E-2</c:v>
                </c:pt>
                <c:pt idx="14">
                  <c:v>0.79602888086642598</c:v>
                </c:pt>
                <c:pt idx="15">
                  <c:v>0.73916967509025278</c:v>
                </c:pt>
                <c:pt idx="16">
                  <c:v>2.5018050541516246</c:v>
                </c:pt>
                <c:pt idx="17">
                  <c:v>0.70126353790613727</c:v>
                </c:pt>
                <c:pt idx="18">
                  <c:v>1.0234657039711192</c:v>
                </c:pt>
                <c:pt idx="19">
                  <c:v>0.62545126353790614</c:v>
                </c:pt>
              </c:numCache>
            </c:numRef>
          </c:xVal>
          <c:yVal>
            <c:numRef>
              <c:f>'[3]Q22A,C 強みとなる技術  獲得したい技術(DP指標）'!$E$5:$E$24</c:f>
              <c:numCache>
                <c:formatCode>General</c:formatCode>
                <c:ptCount val="20"/>
                <c:pt idx="0">
                  <c:v>0.67272727272727273</c:v>
                </c:pt>
                <c:pt idx="1">
                  <c:v>1.1272727272727272</c:v>
                </c:pt>
                <c:pt idx="2">
                  <c:v>0.29090909090909089</c:v>
                </c:pt>
                <c:pt idx="3">
                  <c:v>1.1454545454545455</c:v>
                </c:pt>
                <c:pt idx="4">
                  <c:v>0.8545454545454545</c:v>
                </c:pt>
                <c:pt idx="5">
                  <c:v>1.4363636363636363</c:v>
                </c:pt>
                <c:pt idx="6">
                  <c:v>1.1636363636363636</c:v>
                </c:pt>
                <c:pt idx="7">
                  <c:v>0.38181818181818183</c:v>
                </c:pt>
                <c:pt idx="8">
                  <c:v>0.6</c:v>
                </c:pt>
                <c:pt idx="9">
                  <c:v>1.9636363636363636</c:v>
                </c:pt>
                <c:pt idx="10">
                  <c:v>0.87272727272727268</c:v>
                </c:pt>
                <c:pt idx="11">
                  <c:v>3.5272727272727273</c:v>
                </c:pt>
                <c:pt idx="12">
                  <c:v>1.9454545454545455</c:v>
                </c:pt>
                <c:pt idx="13">
                  <c:v>0.45454545454545453</c:v>
                </c:pt>
                <c:pt idx="14">
                  <c:v>0.41818181818181815</c:v>
                </c:pt>
                <c:pt idx="15">
                  <c:v>0.98181818181818181</c:v>
                </c:pt>
                <c:pt idx="16">
                  <c:v>1.4</c:v>
                </c:pt>
                <c:pt idx="17">
                  <c:v>0.47272727272727272</c:v>
                </c:pt>
                <c:pt idx="18">
                  <c:v>0.58181818181818179</c:v>
                </c:pt>
                <c:pt idx="19">
                  <c:v>0.5636363636363636</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'\\sys-fs2\home\★組込み動向調査用\【2020年度版】公開資料用グラフ\クロス集計_A.ユーザー\[クロス集計_A_Q22(DP指標).xlsx]Q22A,C 強みとなる技術  獲得したい技術(DP）'!$C$5:$C$24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0B49-46F9-969B-33B13092183F}"/>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'[3]Q22A,C 強みとなる技術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'[3]Q22A,C 強みとなる技術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0B49-46F9-969B-33B13092183F}"/>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獲得したい技術(DP指標）'!$E$4</c:f>
              <c:strCache>
                <c:ptCount val="1"/>
                <c:pt idx="0">
                  <c:v>将来強化・獲得したい技術</c:v>
                </c:pt>
              </c:strCache>
            </c:strRef>
          </c:tx>
          <c:layout>
            <c:manualLayout>
              <c:xMode val="edge"/>
              <c:yMode val="edge"/>
              <c:x val="9.6623200149251014E-4"/>
              <c:y val="0.257635494853855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204343395982"/>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'\\sys-fs2\home\★組込み動向調査用\【2020年度版】公開資料用グラフ\クロス集計_C.サブシステム提供\[クロス集計_C_Q22(DP指標).xlsx]Q22A,C 強みとなる技術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6"/>
              </a:solidFill>
              <a:ln w="22225">
                <a:solidFill>
                  <a:schemeClr val="accent6">
                    <a:lumMod val="75000"/>
                  </a:schemeClr>
                </a:solidFill>
              </a:ln>
              <a:effectLst/>
            </c:spPr>
          </c:marker>
          <c:dLbls>
            <c:dLbl>
              <c:idx val="0"/>
              <c:layout>
                <c:manualLayout>
                  <c:x val="-1.1182659671121111E-2"/>
                  <c:y val="-1.2456664242882667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BF28C28-2E1D-4998-A224-3FE69393386B}"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5828653123187632E-2"/>
                      <c:h val="4.8519279553035768E-2"/>
                    </c:manualLayout>
                  </c15:layout>
                  <c15:dlblFieldTable/>
                  <c15:showDataLabelsRange val="1"/>
                </c:ext>
                <c:ext xmlns:c16="http://schemas.microsoft.com/office/drawing/2014/chart" uri="{C3380CC4-5D6E-409C-BE32-E72D297353CC}">
                  <c16:uniqueId val="{00000000-256E-49E4-A342-E338EE0462AF}"/>
                </c:ext>
              </c:extLst>
            </c:dLbl>
            <c:dLbl>
              <c:idx val="1"/>
              <c:layout>
                <c:manualLayout>
                  <c:x val="-2.0230610279941563E-2"/>
                  <c:y val="-3.8285750284994063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98B1BC1-856F-4691-9CF2-6669F307085C}"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8943651143202E-2"/>
                      <c:h val="3.2153110171165164E-2"/>
                    </c:manualLayout>
                  </c15:layout>
                  <c15:dlblFieldTable/>
                  <c15:showDataLabelsRange val="1"/>
                </c:ext>
                <c:ext xmlns:c16="http://schemas.microsoft.com/office/drawing/2014/chart" uri="{C3380CC4-5D6E-409C-BE32-E72D297353CC}">
                  <c16:uniqueId val="{00000001-256E-49E4-A342-E338EE0462AF}"/>
                </c:ext>
              </c:extLst>
            </c:dLbl>
            <c:dLbl>
              <c:idx val="2"/>
              <c:layout>
                <c:manualLayout>
                  <c:x val="-0.20341214283867531"/>
                  <c:y val="0.1579106502948972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8A9024E-3C09-442F-A8E7-57AE31F9D16D}"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2950855084951313"/>
                      <c:h val="3.624464474758389E-2"/>
                    </c:manualLayout>
                  </c15:layout>
                  <c15:dlblFieldTable/>
                  <c15:showDataLabelsRange val="1"/>
                </c:ext>
                <c:ext xmlns:c16="http://schemas.microsoft.com/office/drawing/2014/chart" uri="{C3380CC4-5D6E-409C-BE32-E72D297353CC}">
                  <c16:uniqueId val="{00000002-256E-49E4-A342-E338EE0462AF}"/>
                </c:ext>
              </c:extLst>
            </c:dLbl>
            <c:dLbl>
              <c:idx val="3"/>
              <c:layout>
                <c:manualLayout>
                  <c:x val="-5.0224730466321352E-3"/>
                  <c:y val="-1.7480406487066041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AFA2413-538E-4458-A0A0-F551C0DC258C}"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683658919418135"/>
                      <c:h val="3.624464474758389E-2"/>
                    </c:manualLayout>
                  </c15:layout>
                  <c15:dlblFieldTable/>
                  <c15:showDataLabelsRange val="1"/>
                </c:ext>
                <c:ext xmlns:c16="http://schemas.microsoft.com/office/drawing/2014/chart" uri="{C3380CC4-5D6E-409C-BE32-E72D297353CC}">
                  <c16:uniqueId val="{00000003-256E-49E4-A342-E338EE0462AF}"/>
                </c:ext>
              </c:extLst>
            </c:dLbl>
            <c:dLbl>
              <c:idx val="4"/>
              <c:layout>
                <c:manualLayout>
                  <c:x val="-8.7875531662524653E-2"/>
                  <c:y val="-6.1473066188653863E-2"/>
                </c:manualLayout>
              </c:layout>
              <c:tx>
                <c:rich>
                  <a:bodyPr/>
                  <a:lstStyle/>
                  <a:p>
                    <a:fld id="{54B6D5EE-7E1C-48FE-A7ED-1B081F4AD3F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633159775219639"/>
                      <c:h val="5.6206569605739248E-2"/>
                    </c:manualLayout>
                  </c15:layout>
                  <c15:dlblFieldTable/>
                  <c15:showDataLabelsRange val="1"/>
                </c:ext>
                <c:ext xmlns:c16="http://schemas.microsoft.com/office/drawing/2014/chart" uri="{C3380CC4-5D6E-409C-BE32-E72D297353CC}">
                  <c16:uniqueId val="{00000004-256E-49E4-A342-E338EE0462AF}"/>
                </c:ext>
              </c:extLst>
            </c:dLbl>
            <c:dLbl>
              <c:idx val="5"/>
              <c:layout>
                <c:manualLayout>
                  <c:x val="-1.0063203033963459E-2"/>
                  <c:y val="-3.5675383807979547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BF4D2C-27ED-4739-A985-63E883A20E5E}"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5329797002587134"/>
                      <c:h val="4.0336189682734516E-2"/>
                    </c:manualLayout>
                  </c15:layout>
                  <c15:dlblFieldTable/>
                  <c15:showDataLabelsRange val="1"/>
                </c:ext>
                <c:ext xmlns:c16="http://schemas.microsoft.com/office/drawing/2014/chart" uri="{C3380CC4-5D6E-409C-BE32-E72D297353CC}">
                  <c16:uniqueId val="{00000005-256E-49E4-A342-E338EE0462AF}"/>
                </c:ext>
              </c:extLst>
            </c:dLbl>
            <c:dLbl>
              <c:idx val="6"/>
              <c:layout>
                <c:manualLayout>
                  <c:x val="-5.8849830879494663E-2"/>
                  <c:y val="-0.10303431647498149"/>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D63D27C-A25A-4ED1-8C9B-DBF3D9EC272C}"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9458068478875871E-2"/>
                      <c:h val="4.4427734617885142E-2"/>
                    </c:manualLayout>
                  </c15:layout>
                  <c15:dlblFieldTable/>
                  <c15:showDataLabelsRange val="1"/>
                </c:ext>
                <c:ext xmlns:c16="http://schemas.microsoft.com/office/drawing/2014/chart" uri="{C3380CC4-5D6E-409C-BE32-E72D297353CC}">
                  <c16:uniqueId val="{00000006-256E-49E4-A342-E338EE0462AF}"/>
                </c:ext>
              </c:extLst>
            </c:dLbl>
            <c:dLbl>
              <c:idx val="7"/>
              <c:layout>
                <c:manualLayout>
                  <c:x val="-0.1415880181852737"/>
                  <c:y val="9.0368403468986885E-5"/>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3948D86-49AC-4440-9F7A-5BD07A282B94}"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640307802723421"/>
                      <c:h val="4.4427734617885142E-2"/>
                    </c:manualLayout>
                  </c15:layout>
                  <c15:dlblFieldTable/>
                  <c15:showDataLabelsRange val="1"/>
                </c:ext>
                <c:ext xmlns:c16="http://schemas.microsoft.com/office/drawing/2014/chart" uri="{C3380CC4-5D6E-409C-BE32-E72D297353CC}">
                  <c16:uniqueId val="{00000007-256E-49E4-A342-E338EE0462AF}"/>
                </c:ext>
              </c:extLst>
            </c:dLbl>
            <c:dLbl>
              <c:idx val="8"/>
              <c:layout>
                <c:manualLayout>
                  <c:x val="-5.1838712062417448E-2"/>
                  <c:y val="3.0257951050287037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46C9BDD-19A9-4C5C-A818-DC10C9DAB682}"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4250823603480098E-2"/>
                      <c:h val="4.0336202677804259E-2"/>
                    </c:manualLayout>
                  </c15:layout>
                  <c15:dlblFieldTable/>
                  <c15:showDataLabelsRange val="1"/>
                </c:ext>
                <c:ext xmlns:c16="http://schemas.microsoft.com/office/drawing/2014/chart" uri="{C3380CC4-5D6E-409C-BE32-E72D297353CC}">
                  <c16:uniqueId val="{00000008-256E-49E4-A342-E338EE0462AF}"/>
                </c:ext>
              </c:extLst>
            </c:dLbl>
            <c:dLbl>
              <c:idx val="9"/>
              <c:layout>
                <c:manualLayout>
                  <c:x val="-8.9885609493790652E-2"/>
                  <c:y val="-3.0480730911245341E-2"/>
                </c:manualLayout>
              </c:layout>
              <c:tx>
                <c:rich>
                  <a:bodyPr/>
                  <a:lstStyle/>
                  <a:p>
                    <a:fld id="{B901841A-31A7-4FC7-B757-904A3DB7582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56E-49E4-A342-E338EE0462AF}"/>
                </c:ext>
              </c:extLst>
            </c:dLbl>
            <c:dLbl>
              <c:idx val="10"/>
              <c:layout>
                <c:manualLayout>
                  <c:x val="-0.10627229104421085"/>
                  <c:y val="-3.0472998855333708E-2"/>
                </c:manualLayout>
              </c:layout>
              <c:tx>
                <c:rich>
                  <a:bodyPr/>
                  <a:lstStyle/>
                  <a:p>
                    <a:fld id="{A959877C-A8D2-4208-8D01-347CE8368F4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8973483664687348E-2"/>
                      <c:h val="3.5748838339141505E-2"/>
                    </c:manualLayout>
                  </c15:layout>
                  <c15:dlblFieldTable/>
                  <c15:showDataLabelsRange val="1"/>
                </c:ext>
                <c:ext xmlns:c16="http://schemas.microsoft.com/office/drawing/2014/chart" uri="{C3380CC4-5D6E-409C-BE32-E72D297353CC}">
                  <c16:uniqueId val="{0000000A-256E-49E4-A342-E338EE0462AF}"/>
                </c:ext>
              </c:extLst>
            </c:dLbl>
            <c:dLbl>
              <c:idx val="11"/>
              <c:layout>
                <c:manualLayout>
                  <c:x val="-1.214029857922499E-3"/>
                  <c:y val="-2.0142005650199859E-3"/>
                </c:manualLayout>
              </c:layout>
              <c:tx>
                <c:rich>
                  <a:bodyPr/>
                  <a:lstStyle/>
                  <a:p>
                    <a:fld id="{064F226F-636E-432E-A90F-DA95E614945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56E-49E4-A342-E338EE0462AF}"/>
                </c:ext>
              </c:extLst>
            </c:dLbl>
            <c:dLbl>
              <c:idx val="12"/>
              <c:layout>
                <c:manualLayout>
                  <c:x val="-6.9800026398855894E-2"/>
                  <c:y val="-4.1742148177763831E-2"/>
                </c:manualLayout>
              </c:layout>
              <c:tx>
                <c:rich>
                  <a:bodyPr/>
                  <a:lstStyle/>
                  <a:p>
                    <a:fld id="{4CCC6F3B-AFEA-4ED8-9786-828D10825A9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56E-49E4-A342-E338EE0462AF}"/>
                </c:ext>
              </c:extLst>
            </c:dLbl>
            <c:dLbl>
              <c:idx val="13"/>
              <c:layout>
                <c:manualLayout>
                  <c:x val="-0.1360526642208188"/>
                  <c:y val="-4.6327564577143661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CA16D77-14B6-4FE6-B5F5-71EE1C5688EE}"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12615330393982"/>
                      <c:h val="4.8519279553035768E-2"/>
                    </c:manualLayout>
                  </c15:layout>
                  <c15:dlblFieldTable/>
                  <c15:showDataLabelsRange val="1"/>
                </c:ext>
                <c:ext xmlns:c16="http://schemas.microsoft.com/office/drawing/2014/chart" uri="{C3380CC4-5D6E-409C-BE32-E72D297353CC}">
                  <c16:uniqueId val="{0000000D-256E-49E4-A342-E338EE0462AF}"/>
                </c:ext>
              </c:extLst>
            </c:dLbl>
            <c:dLbl>
              <c:idx val="14"/>
              <c:layout>
                <c:manualLayout>
                  <c:x val="-1.1954100463522179E-2"/>
                  <c:y val="2.3064078446861929E-3"/>
                </c:manualLayout>
              </c:layout>
              <c:tx>
                <c:rich>
                  <a:bodyPr/>
                  <a:lstStyle/>
                  <a:p>
                    <a:fld id="{C3244924-C145-4015-BB8E-B05172294A2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145607380067774"/>
                      <c:h val="4.3931930845780599E-2"/>
                    </c:manualLayout>
                  </c15:layout>
                  <c15:dlblFieldTable/>
                  <c15:showDataLabelsRange val="1"/>
                </c:ext>
                <c:ext xmlns:c16="http://schemas.microsoft.com/office/drawing/2014/chart" uri="{C3380CC4-5D6E-409C-BE32-E72D297353CC}">
                  <c16:uniqueId val="{0000000E-256E-49E4-A342-E338EE0462AF}"/>
                </c:ext>
              </c:extLst>
            </c:dLbl>
            <c:dLbl>
              <c:idx val="15"/>
              <c:layout>
                <c:manualLayout>
                  <c:x val="-0.15995801584022074"/>
                  <c:y val="-8.6326471241101294E-2"/>
                </c:manualLayout>
              </c:layout>
              <c:tx>
                <c:rich>
                  <a:bodyPr/>
                  <a:lstStyle/>
                  <a:p>
                    <a:fld id="{A47437D9-F140-4904-B8B1-34A5CE88D52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376356059784789"/>
                      <c:h val="3.5748838339141505E-2"/>
                    </c:manualLayout>
                  </c15:layout>
                  <c15:dlblFieldTable/>
                  <c15:showDataLabelsRange val="1"/>
                </c:ext>
                <c:ext xmlns:c16="http://schemas.microsoft.com/office/drawing/2014/chart" uri="{C3380CC4-5D6E-409C-BE32-E72D297353CC}">
                  <c16:uniqueId val="{0000000F-256E-49E4-A342-E338EE0462AF}"/>
                </c:ext>
              </c:extLst>
            </c:dLbl>
            <c:dLbl>
              <c:idx val="16"/>
              <c:layout>
                <c:manualLayout>
                  <c:x val="-5.3507577877758783E-2"/>
                  <c:y val="-3.6327937110034562E-2"/>
                </c:manualLayout>
              </c:layout>
              <c:tx>
                <c:rich>
                  <a:bodyPr/>
                  <a:lstStyle/>
                  <a:p>
                    <a:fld id="{7F7E3997-2B3E-4188-8840-19139552D87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3875202357209177"/>
                      <c:h val="7.2572754619017438E-2"/>
                    </c:manualLayout>
                  </c15:layout>
                  <c15:dlblFieldTable/>
                  <c15:showDataLabelsRange val="1"/>
                </c:ext>
                <c:ext xmlns:c16="http://schemas.microsoft.com/office/drawing/2014/chart" uri="{C3380CC4-5D6E-409C-BE32-E72D297353CC}">
                  <c16:uniqueId val="{00000010-256E-49E4-A342-E338EE0462AF}"/>
                </c:ext>
              </c:extLst>
            </c:dLbl>
            <c:dLbl>
              <c:idx val="17"/>
              <c:layout>
                <c:manualLayout>
                  <c:x val="-9.0314023915911926E-3"/>
                  <c:y val="2.5024476789495746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6E781C3-7CD8-4020-A25F-A2C2AE027E81}"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9.9651607080355892E-2"/>
                      <c:h val="4.0336189682734516E-2"/>
                    </c:manualLayout>
                  </c15:layout>
                  <c15:dlblFieldTable/>
                  <c15:showDataLabelsRange val="1"/>
                </c:ext>
                <c:ext xmlns:c16="http://schemas.microsoft.com/office/drawing/2014/chart" uri="{C3380CC4-5D6E-409C-BE32-E72D297353CC}">
                  <c16:uniqueId val="{00000011-256E-49E4-A342-E338EE0462AF}"/>
                </c:ext>
              </c:extLst>
            </c:dLbl>
            <c:dLbl>
              <c:idx val="18"/>
              <c:layout>
                <c:manualLayout>
                  <c:x val="8.8413487728840577E-3"/>
                  <c:y val="0.12286446253673934"/>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545A51C-6FF2-47CE-9708-8BDE72D330AD}"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03194814148065"/>
                      <c:h val="6.0793914358487626E-2"/>
                    </c:manualLayout>
                  </c15:layout>
                  <c15:dlblFieldTable/>
                  <c15:showDataLabelsRange val="1"/>
                </c:ext>
                <c:ext xmlns:c16="http://schemas.microsoft.com/office/drawing/2014/chart" uri="{C3380CC4-5D6E-409C-BE32-E72D297353CC}">
                  <c16:uniqueId val="{00000012-256E-49E4-A342-E338EE0462AF}"/>
                </c:ext>
              </c:extLst>
            </c:dLbl>
            <c:dLbl>
              <c:idx val="19"/>
              <c:layout>
                <c:manualLayout>
                  <c:x val="-0.10395524713547472"/>
                  <c:y val="6.4798655653212134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baseline="0"/>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752893748450893"/>
                      <c:h val="3.624464474758389E-2"/>
                    </c:manualLayout>
                  </c15:layout>
                  <c15:dlblFieldTable/>
                  <c15:showDataLabelsRange val="1"/>
                </c:ext>
                <c:ext xmlns:c16="http://schemas.microsoft.com/office/drawing/2014/chart" uri="{C3380CC4-5D6E-409C-BE32-E72D297353CC}">
                  <c16:uniqueId val="{00000013-256E-49E4-A342-E338EE0462AF}"/>
                </c:ext>
              </c:extLst>
            </c:dLbl>
            <c:dLbl>
              <c:idx val="23"/>
              <c:delete val="1"/>
              <c:extLst>
                <c:ext xmlns:c15="http://schemas.microsoft.com/office/drawing/2012/chart" uri="{CE6537A1-D6FC-4f65-9D91-7224C49458BB}"/>
                <c:ext xmlns:c16="http://schemas.microsoft.com/office/drawing/2014/chart" uri="{C3380CC4-5D6E-409C-BE32-E72D297353CC}">
                  <c16:uniqueId val="{00000014-256E-49E4-A342-E338EE0462AF}"/>
                </c:ext>
              </c:extLst>
            </c:dLbl>
            <c:spPr>
              <a:noFill/>
              <a:ln>
                <a:noFill/>
              </a:ln>
              <a:effectLst/>
            </c:spPr>
            <c:txPr>
              <a:bodyPr rot="0" spcFirstLastPara="1" vertOverflow="overflow" horzOverflow="overflow" vert="horz" wrap="none" lIns="36576" tIns="18288" rIns="36576" bIns="18288" anchor="ctr" anchorCtr="1">
                <a:sp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'[6]Q22A,C 強みとなる技術  獲得したい技術(DP指標）'!$D$5:$D$24</c:f>
              <c:numCache>
                <c:formatCode>General</c:formatCode>
                <c:ptCount val="20"/>
                <c:pt idx="0">
                  <c:v>1.4731774415405776</c:v>
                </c:pt>
                <c:pt idx="1">
                  <c:v>1.1843191196698761</c:v>
                </c:pt>
                <c:pt idx="2">
                  <c:v>0.40440165061898209</c:v>
                </c:pt>
                <c:pt idx="3">
                  <c:v>1.2998624484181567</c:v>
                </c:pt>
                <c:pt idx="4">
                  <c:v>0.34662998624484181</c:v>
                </c:pt>
                <c:pt idx="5">
                  <c:v>1.9642365887207702</c:v>
                </c:pt>
                <c:pt idx="6">
                  <c:v>1.0687757909215956</c:v>
                </c:pt>
                <c:pt idx="7">
                  <c:v>0.25997248968363135</c:v>
                </c:pt>
                <c:pt idx="8">
                  <c:v>0.43328748280605223</c:v>
                </c:pt>
                <c:pt idx="9">
                  <c:v>1.7042640990371389</c:v>
                </c:pt>
                <c:pt idx="10">
                  <c:v>0.89546079779917465</c:v>
                </c:pt>
                <c:pt idx="11">
                  <c:v>1.3576341127922971</c:v>
                </c:pt>
                <c:pt idx="12">
                  <c:v>0.46217331499312242</c:v>
                </c:pt>
                <c:pt idx="13">
                  <c:v>0.14442916093535074</c:v>
                </c:pt>
                <c:pt idx="14">
                  <c:v>1.1843191196698761</c:v>
                </c:pt>
                <c:pt idx="15">
                  <c:v>0.83768913342503437</c:v>
                </c:pt>
                <c:pt idx="16">
                  <c:v>2.7441540577716643</c:v>
                </c:pt>
                <c:pt idx="17">
                  <c:v>1.1843191196698761</c:v>
                </c:pt>
                <c:pt idx="18">
                  <c:v>0.95323246217331492</c:v>
                </c:pt>
                <c:pt idx="19">
                  <c:v>0.86657496561210445</c:v>
                </c:pt>
              </c:numCache>
            </c:numRef>
          </c:xVal>
          <c:yVal>
            <c:numRef>
              <c:f>'[6]Q22A,C 強みとなる技術  獲得したい技術(DP指標）'!$E$5:$E$24</c:f>
              <c:numCache>
                <c:formatCode>General</c:formatCode>
                <c:ptCount val="20"/>
                <c:pt idx="0">
                  <c:v>0.90933694181326119</c:v>
                </c:pt>
                <c:pt idx="1">
                  <c:v>0.88092016238159676</c:v>
                </c:pt>
                <c:pt idx="2">
                  <c:v>0.31258457374830856</c:v>
                </c:pt>
                <c:pt idx="3">
                  <c:v>1.2787550744248986</c:v>
                </c:pt>
                <c:pt idx="4">
                  <c:v>0.96617050067659005</c:v>
                </c:pt>
                <c:pt idx="5">
                  <c:v>0.90933694181326119</c:v>
                </c:pt>
                <c:pt idx="6">
                  <c:v>0.99458728010825437</c:v>
                </c:pt>
                <c:pt idx="7">
                  <c:v>0.2557510148849797</c:v>
                </c:pt>
                <c:pt idx="8">
                  <c:v>0.79566982408660358</c:v>
                </c:pt>
                <c:pt idx="9">
                  <c:v>1.9607577807848444</c:v>
                </c:pt>
                <c:pt idx="10">
                  <c:v>0.88092016238159676</c:v>
                </c:pt>
                <c:pt idx="11">
                  <c:v>3.4668470906630584</c:v>
                </c:pt>
                <c:pt idx="12">
                  <c:v>1.9039242219215156</c:v>
                </c:pt>
                <c:pt idx="13">
                  <c:v>0.59675236806495269</c:v>
                </c:pt>
                <c:pt idx="14">
                  <c:v>0.34100135317997293</c:v>
                </c:pt>
                <c:pt idx="15">
                  <c:v>1.2503382949932342</c:v>
                </c:pt>
                <c:pt idx="16">
                  <c:v>1.4776725304465494</c:v>
                </c:pt>
                <c:pt idx="17">
                  <c:v>0.65358592692828144</c:v>
                </c:pt>
                <c:pt idx="18">
                  <c:v>0.68200270635994586</c:v>
                </c:pt>
                <c:pt idx="19">
                  <c:v>0.42625169147496617</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'\\sys-fs2\home\★組込み動向調査用\【2020年度版】公開資料用グラフ\クロス集計_A.ユーザー\[クロス集計_A_Q22(DP指標).xlsx]Q22A,C 強みとなる技術  獲得したい技術(DP）'!$C$5:$C$24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256E-49E4-A342-E338EE0462AF}"/>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'[6]Q22A,C 強みとなる技術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'[6]Q22A,C 強みとなる技術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256E-49E4-A342-E338EE0462AF}"/>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獲得したい技術(DP指標）'!$E$4</c:f>
              <c:strCache>
                <c:ptCount val="1"/>
                <c:pt idx="0">
                  <c:v>将来強化・獲得したい技術</c:v>
                </c:pt>
              </c:strCache>
            </c:strRef>
          </c:tx>
          <c:layout>
            <c:manualLayout>
              <c:xMode val="edge"/>
              <c:yMode val="edge"/>
              <c:x val="9.6623200149251014E-4"/>
              <c:y val="0.257635494853855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204343395982"/>
          <c:y val="2.3153945388020784E-2"/>
          <c:w val="0.78626002462515798"/>
          <c:h val="0.84206676546384085"/>
        </c:manualLayout>
      </c:layout>
      <c:scatterChart>
        <c:scatterStyle val="lineMarker"/>
        <c:varyColors val="0"/>
        <c:ser>
          <c:idx val="1"/>
          <c:order val="0"/>
          <c:tx>
            <c:strRef>
              <c:f>'\\sys-fs2\home\★組込み動向調査用\【2020年度版】公開資料用グラフ\クロス集計_D.サービス提供\[クロス集計_D_Q22(DP指標).xlsx]Q22A,C 強みとなる技術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6"/>
              </a:solidFill>
              <a:ln w="22225">
                <a:solidFill>
                  <a:schemeClr val="accent6">
                    <a:lumMod val="75000"/>
                  </a:schemeClr>
                </a:solidFill>
              </a:ln>
              <a:effectLst/>
            </c:spPr>
          </c:marker>
          <c:dLbls>
            <c:dLbl>
              <c:idx val="0"/>
              <c:layout>
                <c:manualLayout>
                  <c:x val="-8.3023721322428457E-3"/>
                  <c:y val="6.9374260823507556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776DE13-F238-4BF8-A456-F8AE53C70159}"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5828653123187632E-2"/>
                      <c:h val="4.8519279553035768E-2"/>
                    </c:manualLayout>
                  </c15:layout>
                  <c15:dlblFieldTable/>
                  <c15:showDataLabelsRange val="1"/>
                </c:ext>
                <c:ext xmlns:c16="http://schemas.microsoft.com/office/drawing/2014/chart" uri="{C3380CC4-5D6E-409C-BE32-E72D297353CC}">
                  <c16:uniqueId val="{00000000-9426-4F1B-8B9D-1D23CADFB54B}"/>
                </c:ext>
              </c:extLst>
            </c:dLbl>
            <c:dLbl>
              <c:idx val="1"/>
              <c:layout>
                <c:manualLayout>
                  <c:x val="-5.4793955115594782E-2"/>
                  <c:y val="4.7636713219012736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B0B9B7E-A73A-4A3A-9890-76D266F1F969}"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8943651143202E-2"/>
                      <c:h val="4.0336202677804259E-2"/>
                    </c:manualLayout>
                  </c15:layout>
                  <c15:dlblFieldTable/>
                  <c15:showDataLabelsRange val="1"/>
                </c:ext>
                <c:ext xmlns:c16="http://schemas.microsoft.com/office/drawing/2014/chart" uri="{C3380CC4-5D6E-409C-BE32-E72D297353CC}">
                  <c16:uniqueId val="{00000001-9426-4F1B-8B9D-1D23CADFB54B}"/>
                </c:ext>
              </c:extLst>
            </c:dLbl>
            <c:dLbl>
              <c:idx val="2"/>
              <c:layout>
                <c:manualLayout>
                  <c:x val="-0.16308811729438036"/>
                  <c:y val="6.3805086468547767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BBA67BB-30B9-4230-8A8D-E6D9AF4EF064}"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2950855084951313"/>
                      <c:h val="3.624464474758389E-2"/>
                    </c:manualLayout>
                  </c15:layout>
                  <c15:dlblFieldTable/>
                  <c15:showDataLabelsRange val="1"/>
                </c:ext>
                <c:ext xmlns:c16="http://schemas.microsoft.com/office/drawing/2014/chart" uri="{C3380CC4-5D6E-409C-BE32-E72D297353CC}">
                  <c16:uniqueId val="{00000002-9426-4F1B-8B9D-1D23CADFB54B}"/>
                </c:ext>
              </c:extLst>
            </c:dLbl>
            <c:dLbl>
              <c:idx val="3"/>
              <c:layout>
                <c:manualLayout>
                  <c:x val="-5.1107073668683528E-2"/>
                  <c:y val="-5.021277651362243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14DF4F9-5D8A-47F7-821C-84B22A92A6F0}"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683658919418135"/>
                      <c:h val="3.624464474758389E-2"/>
                    </c:manualLayout>
                  </c15:layout>
                  <c15:dlblFieldTable/>
                  <c15:showDataLabelsRange val="1"/>
                </c:ext>
                <c:ext xmlns:c16="http://schemas.microsoft.com/office/drawing/2014/chart" uri="{C3380CC4-5D6E-409C-BE32-E72D297353CC}">
                  <c16:uniqueId val="{00000003-9426-4F1B-8B9D-1D23CADFB54B}"/>
                </c:ext>
              </c:extLst>
            </c:dLbl>
            <c:dLbl>
              <c:idx val="4"/>
              <c:layout>
                <c:manualLayout>
                  <c:x val="-0.10515748369008834"/>
                  <c:y val="-4.510688117537559E-2"/>
                </c:manualLayout>
              </c:layout>
              <c:tx>
                <c:rich>
                  <a:bodyPr/>
                  <a:lstStyle/>
                  <a:p>
                    <a:fld id="{6A319424-4127-4C00-8C6A-C066EF398E2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426-4F1B-8B9D-1D23CADFB54B}"/>
                </c:ext>
              </c:extLst>
            </c:dLbl>
            <c:dLbl>
              <c:idx val="5"/>
              <c:layout>
                <c:manualLayout>
                  <c:x val="-1.4223404173287699E-3"/>
                  <c:y val="-3.5675383807980297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4BF4D2C-27ED-4739-A985-63E883A20E5E}"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5329797002587134"/>
                      <c:h val="4.0336189682734516E-2"/>
                    </c:manualLayout>
                  </c15:layout>
                  <c15:dlblFieldTable/>
                  <c15:showDataLabelsRange val="1"/>
                </c:ext>
                <c:ext xmlns:c16="http://schemas.microsoft.com/office/drawing/2014/chart" uri="{C3380CC4-5D6E-409C-BE32-E72D297353CC}">
                  <c16:uniqueId val="{00000005-9426-4F1B-8B9D-1D23CADFB54B}"/>
                </c:ext>
              </c:extLst>
            </c:dLbl>
            <c:dLbl>
              <c:idx val="6"/>
              <c:layout>
                <c:manualLayout>
                  <c:x val="-0.12221615673481533"/>
                  <c:y val="-7.4566014199268843E-4"/>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3E9F606-2D63-40D6-80DD-F0AE1D586984}"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8.9458068478875871E-2"/>
                      <c:h val="4.4427734617885142E-2"/>
                    </c:manualLayout>
                  </c15:layout>
                  <c15:dlblFieldTable/>
                  <c15:showDataLabelsRange val="1"/>
                </c:ext>
                <c:ext xmlns:c16="http://schemas.microsoft.com/office/drawing/2014/chart" uri="{C3380CC4-5D6E-409C-BE32-E72D297353CC}">
                  <c16:uniqueId val="{00000006-9426-4F1B-8B9D-1D23CADFB54B}"/>
                </c:ext>
              </c:extLst>
            </c:dLbl>
            <c:dLbl>
              <c:idx val="7"/>
              <c:layout>
                <c:manualLayout>
                  <c:x val="5.3066462975150793E-3"/>
                  <c:y val="0.13101984850969456"/>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3C4C91C-DBEA-497D-B85F-4594559A642B}"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640307802723421"/>
                      <c:h val="4.4427734617885142E-2"/>
                    </c:manualLayout>
                  </c15:layout>
                  <c15:dlblFieldTable/>
                  <c15:showDataLabelsRange val="1"/>
                </c:ext>
                <c:ext xmlns:c16="http://schemas.microsoft.com/office/drawing/2014/chart" uri="{C3380CC4-5D6E-409C-BE32-E72D297353CC}">
                  <c16:uniqueId val="{00000007-9426-4F1B-8B9D-1D23CADFB54B}"/>
                </c:ext>
              </c:extLst>
            </c:dLbl>
            <c:dLbl>
              <c:idx val="8"/>
              <c:layout>
                <c:manualLayout>
                  <c:x val="-9.7923199287321613E-2"/>
                  <c:y val="-2.2991107169194457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03B8572-3141-4457-B450-855A4B8B7BB8}"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4250933112406636E-2"/>
                      <c:h val="4.8519279553035768E-2"/>
                    </c:manualLayout>
                  </c15:layout>
                  <c15:dlblFieldTable/>
                  <c15:showDataLabelsRange val="1"/>
                </c:ext>
                <c:ext xmlns:c16="http://schemas.microsoft.com/office/drawing/2014/chart" uri="{C3380CC4-5D6E-409C-BE32-E72D297353CC}">
                  <c16:uniqueId val="{00000008-9426-4F1B-8B9D-1D23CADFB54B}"/>
                </c:ext>
              </c:extLst>
            </c:dLbl>
            <c:dLbl>
              <c:idx val="9"/>
              <c:layout>
                <c:manualLayout>
                  <c:x val="-9.8526472110425228E-2"/>
                  <c:y val="-3.4572277164564888E-2"/>
                </c:manualLayout>
              </c:layout>
              <c:tx>
                <c:rich>
                  <a:bodyPr/>
                  <a:lstStyle/>
                  <a:p>
                    <a:fld id="{4C3EBE9A-2683-4107-8D14-4F2FEE8F4B4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426-4F1B-8B9D-1D23CADFB54B}"/>
                </c:ext>
              </c:extLst>
            </c:dLbl>
            <c:dLbl>
              <c:idx val="10"/>
              <c:layout>
                <c:manualLayout>
                  <c:x val="-2.274417921103708E-2"/>
                  <c:y val="-2.228990634869461E-2"/>
                </c:manualLayout>
              </c:layout>
              <c:tx>
                <c:rich>
                  <a:bodyPr/>
                  <a:lstStyle/>
                  <a:p>
                    <a:fld id="{A26638F7-61C0-445A-AF65-73BC6A670F7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8973483664687348E-2"/>
                      <c:h val="4.3931930845780599E-2"/>
                    </c:manualLayout>
                  </c15:layout>
                  <c15:dlblFieldTable/>
                  <c15:showDataLabelsRange val="1"/>
                </c:ext>
                <c:ext xmlns:c16="http://schemas.microsoft.com/office/drawing/2014/chart" uri="{C3380CC4-5D6E-409C-BE32-E72D297353CC}">
                  <c16:uniqueId val="{0000000A-9426-4F1B-8B9D-1D23CADFB54B}"/>
                </c:ext>
              </c:extLst>
            </c:dLbl>
            <c:dLbl>
              <c:idx val="11"/>
              <c:layout>
                <c:manualLayout>
                  <c:x val="-4.0943173968006584E-3"/>
                  <c:y val="8.732712814368479E-3"/>
                </c:manualLayout>
              </c:layout>
              <c:tx>
                <c:rich>
                  <a:bodyPr/>
                  <a:lstStyle/>
                  <a:p>
                    <a:fld id="{2466E3AB-685D-4FDA-B1F3-517CF0F187C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426-4F1B-8B9D-1D23CADFB54B}"/>
                </c:ext>
              </c:extLst>
            </c:dLbl>
            <c:dLbl>
              <c:idx val="12"/>
              <c:layout>
                <c:manualLayout>
                  <c:x val="-7.2680313937734081E-2"/>
                  <c:y val="-3.3559055671124771E-2"/>
                </c:manualLayout>
              </c:layout>
              <c:tx>
                <c:rich>
                  <a:bodyPr/>
                  <a:lstStyle/>
                  <a:p>
                    <a:fld id="{9920AE5B-0109-4D32-A1D2-A44A19BA2B0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426-4F1B-8B9D-1D23CADFB54B}"/>
                </c:ext>
              </c:extLst>
            </c:dLbl>
            <c:dLbl>
              <c:idx val="13"/>
              <c:layout>
                <c:manualLayout>
                  <c:x val="-0.19365840061942058"/>
                  <c:y val="3.1411960395120946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31D1C4E-63C3-4143-8278-207C4A690671}"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12615330393982"/>
                      <c:h val="4.8519279553035768E-2"/>
                    </c:manualLayout>
                  </c15:layout>
                  <c15:dlblFieldTable/>
                  <c15:showDataLabelsRange val="1"/>
                </c:ext>
                <c:ext xmlns:c16="http://schemas.microsoft.com/office/drawing/2014/chart" uri="{C3380CC4-5D6E-409C-BE32-E72D297353CC}">
                  <c16:uniqueId val="{0000000D-9426-4F1B-8B9D-1D23CADFB54B}"/>
                </c:ext>
              </c:extLst>
            </c:dLbl>
            <c:dLbl>
              <c:idx val="14"/>
              <c:layout>
                <c:manualLayout>
                  <c:x val="-6.1935253857658603E-3"/>
                  <c:y val="2.6063471802641853E-4"/>
                </c:manualLayout>
              </c:layout>
              <c:tx>
                <c:rich>
                  <a:bodyPr/>
                  <a:lstStyle/>
                  <a:p>
                    <a:fld id="{FDD971F1-FD04-40CE-868D-9D3FFA514A5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426-4F1B-8B9D-1D23CADFB54B}"/>
                </c:ext>
              </c:extLst>
            </c:dLbl>
            <c:dLbl>
              <c:idx val="15"/>
              <c:layout>
                <c:manualLayout>
                  <c:x val="1.3380863369591165E-3"/>
                  <c:y val="-5.1548328087885127E-2"/>
                </c:manualLayout>
              </c:layout>
              <c:tx>
                <c:rich>
                  <a:bodyPr/>
                  <a:lstStyle/>
                  <a:p>
                    <a:fld id="{B61224F0-F2A0-407A-A936-CFB01D2C9AF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376356059784789"/>
                      <c:h val="4.8023477099100147E-2"/>
                    </c:manualLayout>
                  </c15:layout>
                  <c15:dlblFieldTable/>
                  <c15:showDataLabelsRange val="1"/>
                </c:ext>
                <c:ext xmlns:c16="http://schemas.microsoft.com/office/drawing/2014/chart" uri="{C3380CC4-5D6E-409C-BE32-E72D297353CC}">
                  <c16:uniqueId val="{0000000F-9426-4F1B-8B9D-1D23CADFB54B}"/>
                </c:ext>
              </c:extLst>
            </c:dLbl>
            <c:dLbl>
              <c:idx val="16"/>
              <c:layout>
                <c:manualLayout>
                  <c:x val="-5.4725463238686024E-2"/>
                  <c:y val="-3.6328098194532726E-2"/>
                </c:manualLayout>
              </c:layout>
              <c:tx>
                <c:rich>
                  <a:bodyPr/>
                  <a:lstStyle/>
                  <a:p>
                    <a:fld id="{035F3AA3-71F6-4C6A-8CFB-09D14F762CC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426-4F1B-8B9D-1D23CADFB54B}"/>
                </c:ext>
              </c:extLst>
            </c:dLbl>
            <c:dLbl>
              <c:idx val="17"/>
              <c:layout>
                <c:manualLayout>
                  <c:x val="-9.0314023915912464E-3"/>
                  <c:y val="-5.6806448276895231E-3"/>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5E546C7-8BE8-408B-8AD4-4DF441E409BB}" type="CELLRANGE">
                      <a:rPr lang="ja-JP" altLang="en-US"/>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9.9651607080355892E-2"/>
                      <c:h val="4.0336189682734516E-2"/>
                    </c:manualLayout>
                  </c15:layout>
                  <c15:dlblFieldTable/>
                  <c15:showDataLabelsRange val="1"/>
                </c:ext>
                <c:ext xmlns:c16="http://schemas.microsoft.com/office/drawing/2014/chart" uri="{C3380CC4-5D6E-409C-BE32-E72D297353CC}">
                  <c16:uniqueId val="{00000011-9426-4F1B-8B9D-1D23CADFB54B}"/>
                </c:ext>
              </c:extLst>
            </c:dLbl>
            <c:dLbl>
              <c:idx val="18"/>
              <c:layout>
                <c:manualLayout>
                  <c:x val="8.8413487728841115E-3"/>
                  <c:y val="2.6713286668228111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5512595-3BB3-4D81-9420-2D8487865A4F}" type="CELLRANGE">
                      <a:rPr lang="en-US" altLang="ja-JP"/>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031938079714566"/>
                      <c:h val="3.2153110171165164E-2"/>
                    </c:manualLayout>
                  </c15:layout>
                  <c15:dlblFieldTable/>
                  <c15:showDataLabelsRange val="1"/>
                </c:ext>
                <c:ext xmlns:c16="http://schemas.microsoft.com/office/drawing/2014/chart" uri="{C3380CC4-5D6E-409C-BE32-E72D297353CC}">
                  <c16:uniqueId val="{00000012-9426-4F1B-8B9D-1D23CADFB54B}"/>
                </c:ext>
              </c:extLst>
            </c:dLbl>
            <c:dLbl>
              <c:idx val="19"/>
              <c:layout>
                <c:manualLayout>
                  <c:x val="5.4956793418973887E-3"/>
                  <c:y val="8.5256386919809884E-2"/>
                </c:manualLayout>
              </c:layout>
              <c:tx>
                <c:rich>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2633800-4248-43AD-B17E-842CAAF32E5D}" type="CELLRANGE">
                      <a:rPr lang="en-US" altLang="ja-JP" baseline="0"/>
                      <a:pPr>
                        <a:defRPr sz="770"/>
                      </a:pPr>
                      <a:t>[CELLRANGE]</a:t>
                    </a:fld>
                    <a:endParaRPr lang="ja-JP" altLang="en-US"/>
                  </a:p>
                </c:rich>
              </c:tx>
              <c:spPr>
                <a:noFill/>
                <a:ln>
                  <a:noFill/>
                </a:ln>
                <a:effectLst/>
              </c:spPr>
              <c:txPr>
                <a:bodyPr rot="0" spcFirstLastPara="1" vertOverflow="overflow" horzOverflow="overflow" vert="horz" wrap="none" lIns="36576" tIns="18288" rIns="36576" bIns="18288" anchor="ctr" anchorCtr="1">
                  <a:no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752893748450893"/>
                      <c:h val="3.624464474758389E-2"/>
                    </c:manualLayout>
                  </c15:layout>
                  <c15:dlblFieldTable/>
                  <c15:showDataLabelsRange val="1"/>
                </c:ext>
                <c:ext xmlns:c16="http://schemas.microsoft.com/office/drawing/2014/chart" uri="{C3380CC4-5D6E-409C-BE32-E72D297353CC}">
                  <c16:uniqueId val="{00000013-9426-4F1B-8B9D-1D23CADFB54B}"/>
                </c:ext>
              </c:extLst>
            </c:dLbl>
            <c:dLbl>
              <c:idx val="23"/>
              <c:delete val="1"/>
              <c:extLst>
                <c:ext xmlns:c15="http://schemas.microsoft.com/office/drawing/2012/chart" uri="{CE6537A1-D6FC-4f65-9D91-7224C49458BB}"/>
                <c:ext xmlns:c16="http://schemas.microsoft.com/office/drawing/2014/chart" uri="{C3380CC4-5D6E-409C-BE32-E72D297353CC}">
                  <c16:uniqueId val="{00000014-9426-4F1B-8B9D-1D23CADFB54B}"/>
                </c:ext>
              </c:extLst>
            </c:dLbl>
            <c:spPr>
              <a:noFill/>
              <a:ln>
                <a:noFill/>
              </a:ln>
              <a:effectLst/>
            </c:spPr>
            <c:txPr>
              <a:bodyPr rot="0" spcFirstLastPara="1" vertOverflow="overflow" horzOverflow="overflow" vert="horz" wrap="none" lIns="36576" tIns="18288" rIns="36576" bIns="18288" anchor="ctr" anchorCtr="1">
                <a:spAutoFit/>
              </a:bodyPr>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'[5]Q22A,C 強みとなる技術  獲得したい技術(DP指標）'!$D$5:$D$24</c:f>
              <c:numCache>
                <c:formatCode>General</c:formatCode>
                <c:ptCount val="20"/>
                <c:pt idx="0">
                  <c:v>1.1886792452830188</c:v>
                </c:pt>
                <c:pt idx="1">
                  <c:v>0.64005805515239478</c:v>
                </c:pt>
                <c:pt idx="2">
                  <c:v>3.0478955007256895E-2</c:v>
                </c:pt>
                <c:pt idx="3">
                  <c:v>0.85341074020319296</c:v>
                </c:pt>
                <c:pt idx="4">
                  <c:v>0.42670537010159648</c:v>
                </c:pt>
                <c:pt idx="5">
                  <c:v>1.5544267053701015</c:v>
                </c:pt>
                <c:pt idx="6">
                  <c:v>0.7314949201741654</c:v>
                </c:pt>
                <c:pt idx="7">
                  <c:v>0.18287373004354135</c:v>
                </c:pt>
                <c:pt idx="8">
                  <c:v>0.3657474600870827</c:v>
                </c:pt>
                <c:pt idx="9">
                  <c:v>1.8287373004354137</c:v>
                </c:pt>
                <c:pt idx="10">
                  <c:v>0.82293178519593613</c:v>
                </c:pt>
                <c:pt idx="11">
                  <c:v>1.0972423802612481</c:v>
                </c:pt>
                <c:pt idx="12">
                  <c:v>0.97532656023222064</c:v>
                </c:pt>
                <c:pt idx="13">
                  <c:v>0.18287373004354135</c:v>
                </c:pt>
                <c:pt idx="14">
                  <c:v>1.8287373004354137</c:v>
                </c:pt>
                <c:pt idx="15">
                  <c:v>1.2801161103047896</c:v>
                </c:pt>
                <c:pt idx="16">
                  <c:v>3.3526850507982582</c:v>
                </c:pt>
                <c:pt idx="17">
                  <c:v>1.4020319303338171</c:v>
                </c:pt>
                <c:pt idx="18">
                  <c:v>1.0667634252539913</c:v>
                </c:pt>
                <c:pt idx="19">
                  <c:v>0.91436865021770686</c:v>
                </c:pt>
              </c:numCache>
            </c:numRef>
          </c:xVal>
          <c:yVal>
            <c:numRef>
              <c:f>'[5]Q22A,C 強みとなる技術  獲得したい技術(DP指標）'!$E$5:$E$24</c:f>
              <c:numCache>
                <c:formatCode>General</c:formatCode>
                <c:ptCount val="20"/>
                <c:pt idx="0">
                  <c:v>0.65346534653465349</c:v>
                </c:pt>
                <c:pt idx="1">
                  <c:v>0.59405940594059414</c:v>
                </c:pt>
                <c:pt idx="2">
                  <c:v>5.940594059405941E-2</c:v>
                </c:pt>
                <c:pt idx="3">
                  <c:v>1.0990099009900991</c:v>
                </c:pt>
                <c:pt idx="4">
                  <c:v>1.1287128712871288</c:v>
                </c:pt>
                <c:pt idx="5">
                  <c:v>1.1287128712871288</c:v>
                </c:pt>
                <c:pt idx="6">
                  <c:v>0.92079207920792083</c:v>
                </c:pt>
                <c:pt idx="7">
                  <c:v>0.14851485148514854</c:v>
                </c:pt>
                <c:pt idx="8">
                  <c:v>0.59405940594059414</c:v>
                </c:pt>
                <c:pt idx="9">
                  <c:v>1.9306930693069309</c:v>
                </c:pt>
                <c:pt idx="10">
                  <c:v>0.68316831683168322</c:v>
                </c:pt>
                <c:pt idx="11">
                  <c:v>3.9207920792079212</c:v>
                </c:pt>
                <c:pt idx="12">
                  <c:v>2.2574257425742577</c:v>
                </c:pt>
                <c:pt idx="13">
                  <c:v>0.47524752475247528</c:v>
                </c:pt>
                <c:pt idx="14">
                  <c:v>0.65346534653465349</c:v>
                </c:pt>
                <c:pt idx="15">
                  <c:v>1.1584158415841586</c:v>
                </c:pt>
                <c:pt idx="16">
                  <c:v>1.722772277227723</c:v>
                </c:pt>
                <c:pt idx="17">
                  <c:v>0.83168316831683176</c:v>
                </c:pt>
                <c:pt idx="18">
                  <c:v>0.44554455445544555</c:v>
                </c:pt>
                <c:pt idx="19">
                  <c:v>0.53465346534653468</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'\\sys-fs2\home\★組込み動向調査用\【2020年度版】公開資料用グラフ\クロス集計_A.ユーザー\[クロス集計_A_Q22(DP指標).xlsx]Q22A,C 強みとなる技術  獲得したい技術(DP）'!$C$5:$C$24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9426-4F1B-8B9D-1D23CADFB54B}"/>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'[5]Q22A,C 強みとなる技術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'[5]Q22A,C 強みとなる技術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9426-4F1B-8B9D-1D23CADFB54B}"/>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獲得したい技術(DP指標）'!$D$4</c:f>
              <c:strCache>
                <c:ptCount val="1"/>
                <c:pt idx="0">
                  <c:v>自社の強みとなる技術</c:v>
                </c:pt>
              </c:strCache>
            </c:strRef>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strRef>
              <c:f>'\\sys-fs2\home\★組込み動向調査用\【2020年度版】公開資料用グラフ\クロス集計_A.ユーザー\[クロス集計_A_Q22(DP指標).xlsx]Q22A,C 強みとなる技術  獲得したい技術(DP指標）'!$E$4</c:f>
              <c:strCache>
                <c:ptCount val="1"/>
                <c:pt idx="0">
                  <c:v>将来強化・獲得したい技術</c:v>
                </c:pt>
              </c:strCache>
            </c:strRef>
          </c:tx>
          <c:layout>
            <c:manualLayout>
              <c:xMode val="edge"/>
              <c:yMode val="edge"/>
              <c:x val="9.6623200149251014E-4"/>
              <c:y val="0.2576354948538554"/>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4540133738"/>
          <c:y val="2.7158735724682834E-2"/>
          <c:w val="0.78626002462515798"/>
          <c:h val="0.84206676546384085"/>
        </c:manualLayout>
      </c:layout>
      <c:scatterChart>
        <c:scatterStyle val="lineMarker"/>
        <c:varyColors val="0"/>
        <c:ser>
          <c:idx val="1"/>
          <c:order val="0"/>
          <c:tx>
            <c:strRef>
              <c:f>'\\sys-fs2\home\★組込み動向調査用\【2020年度版】公開資料用グラフ\クロス集計_A.ユーザー\[クロス集計_A_Q22(DP指標).xlsx]Q22B,C重要な技術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7.1340295144931481E-2"/>
                  <c:y val="0.10326092909642565"/>
                </c:manualLayout>
              </c:layout>
              <c:tx>
                <c:rich>
                  <a:bodyPr/>
                  <a:lstStyle/>
                  <a:p>
                    <a:fld id="{0FFABCCD-CDB0-49E2-8F54-CEC7B99090F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4620071234211109E-2"/>
                      <c:h val="4.6295669856783038E-2"/>
                    </c:manualLayout>
                  </c15:layout>
                  <c15:dlblFieldTable/>
                  <c15:showDataLabelsRange val="1"/>
                </c:ext>
                <c:ext xmlns:c16="http://schemas.microsoft.com/office/drawing/2014/chart" uri="{C3380CC4-5D6E-409C-BE32-E72D297353CC}">
                  <c16:uniqueId val="{00000000-3826-42E8-8D40-C043907927A2}"/>
                </c:ext>
              </c:extLst>
            </c:dLbl>
            <c:dLbl>
              <c:idx val="1"/>
              <c:layout>
                <c:manualLayout>
                  <c:x val="-1.6563344071470004E-2"/>
                  <c:y val="-2.1511216954331346E-2"/>
                </c:manualLayout>
              </c:layout>
              <c:tx>
                <c:rich>
                  <a:bodyPr/>
                  <a:lstStyle/>
                  <a:p>
                    <a:fld id="{A187DC73-50FD-4466-8C87-BF4ADAC0E26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826-42E8-8D40-C043907927A2}"/>
                </c:ext>
              </c:extLst>
            </c:dLbl>
            <c:dLbl>
              <c:idx val="2"/>
              <c:layout>
                <c:manualLayout>
                  <c:x val="-8.9176417233560096E-2"/>
                  <c:y val="6.315016339869281E-2"/>
                </c:manualLayout>
              </c:layout>
              <c:tx>
                <c:rich>
                  <a:bodyPr/>
                  <a:lstStyle/>
                  <a:p>
                    <a:fld id="{0EFCE15E-F42E-48D8-98E2-5E67A4C5E0C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492539682539683"/>
                      <c:h val="2.7198692810457517E-2"/>
                    </c:manualLayout>
                  </c15:layout>
                  <c15:dlblFieldTable/>
                  <c15:showDataLabelsRange val="1"/>
                </c:ext>
                <c:ext xmlns:c16="http://schemas.microsoft.com/office/drawing/2014/chart" uri="{C3380CC4-5D6E-409C-BE32-E72D297353CC}">
                  <c16:uniqueId val="{00000002-3826-42E8-8D40-C043907927A2}"/>
                </c:ext>
              </c:extLst>
            </c:dLbl>
            <c:dLbl>
              <c:idx val="3"/>
              <c:layout>
                <c:manualLayout>
                  <c:x val="-0.11940821064395989"/>
                  <c:y val="-0.10702818512583966"/>
                </c:manualLayout>
              </c:layout>
              <c:tx>
                <c:rich>
                  <a:bodyPr/>
                  <a:lstStyle/>
                  <a:p>
                    <a:fld id="{A0311C6B-2F44-4DD5-BFA9-00449EBEB66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826-42E8-8D40-C043907927A2}"/>
                </c:ext>
              </c:extLst>
            </c:dLbl>
            <c:dLbl>
              <c:idx val="4"/>
              <c:layout>
                <c:manualLayout>
                  <c:x val="-6.6788355663987137E-2"/>
                  <c:y val="-3.3100437440922281E-2"/>
                </c:manualLayout>
              </c:layout>
              <c:tx>
                <c:rich>
                  <a:bodyPr/>
                  <a:lstStyle/>
                  <a:p>
                    <a:fld id="{4716ECAB-ED70-4C38-BB2F-CB1938509AF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394012145177234"/>
                      <c:h val="3.9708604680083061E-2"/>
                    </c:manualLayout>
                  </c15:layout>
                  <c15:dlblFieldTable/>
                  <c15:showDataLabelsRange val="1"/>
                </c:ext>
                <c:ext xmlns:c16="http://schemas.microsoft.com/office/drawing/2014/chart" uri="{C3380CC4-5D6E-409C-BE32-E72D297353CC}">
                  <c16:uniqueId val="{00000004-3826-42E8-8D40-C043907927A2}"/>
                </c:ext>
              </c:extLst>
            </c:dLbl>
            <c:dLbl>
              <c:idx val="5"/>
              <c:layout>
                <c:manualLayout>
                  <c:x val="-1.1960030557541645E-2"/>
                  <c:y val="-2.3271869952016166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270453147882709"/>
                      <c:h val="5.1983239485534932E-2"/>
                    </c:manualLayout>
                  </c15:layout>
                  <c15:dlblFieldTable/>
                  <c15:showDataLabelsRange val="1"/>
                </c:ext>
                <c:ext xmlns:c16="http://schemas.microsoft.com/office/drawing/2014/chart" uri="{C3380CC4-5D6E-409C-BE32-E72D297353CC}">
                  <c16:uniqueId val="{00000005-3826-42E8-8D40-C043907927A2}"/>
                </c:ext>
              </c:extLst>
            </c:dLbl>
            <c:dLbl>
              <c:idx val="6"/>
              <c:layout>
                <c:manualLayout>
                  <c:x val="-5.4582352463674003E-2"/>
                  <c:y val="-3.9911571082377945E-2"/>
                </c:manualLayout>
              </c:layout>
              <c:tx>
                <c:rich>
                  <a:bodyPr/>
                  <a:lstStyle/>
                  <a:p>
                    <a:fld id="{68B3E740-92BF-46EC-95F4-B6D088819B2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826-42E8-8D40-C043907927A2}"/>
                </c:ext>
              </c:extLst>
            </c:dLbl>
            <c:dLbl>
              <c:idx val="7"/>
              <c:layout>
                <c:manualLayout>
                  <c:x val="-0.16364642210996044"/>
                  <c:y val="7.578378859019537E-2"/>
                </c:manualLayout>
              </c:layout>
              <c:tx>
                <c:rich>
                  <a:bodyPr/>
                  <a:lstStyle/>
                  <a:p>
                    <a:fld id="{C88B503C-AC8F-42A0-9557-4E7B7BDE558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73537813845857"/>
                      <c:h val="5.6074784420685565E-2"/>
                    </c:manualLayout>
                  </c15:layout>
                  <c15:dlblFieldTable/>
                  <c15:showDataLabelsRange val="1"/>
                </c:ext>
                <c:ext xmlns:c16="http://schemas.microsoft.com/office/drawing/2014/chart" uri="{C3380CC4-5D6E-409C-BE32-E72D297353CC}">
                  <c16:uniqueId val="{00000007-3826-42E8-8D40-C043907927A2}"/>
                </c:ext>
              </c:extLst>
            </c:dLbl>
            <c:dLbl>
              <c:idx val="8"/>
              <c:layout>
                <c:manualLayout>
                  <c:x val="-0.12022234010724853"/>
                  <c:y val="2.0221654066641132E-2"/>
                </c:manualLayout>
              </c:layout>
              <c:tx>
                <c:rich>
                  <a:bodyPr/>
                  <a:lstStyle/>
                  <a:p>
                    <a:fld id="{9916BA0D-20AD-4939-9F4C-08D82E90FF4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5680272108843542E-2"/>
                      <c:h val="5.6309803921568626E-2"/>
                    </c:manualLayout>
                  </c15:layout>
                  <c15:dlblFieldTable/>
                  <c15:showDataLabelsRange val="1"/>
                </c:ext>
                <c:ext xmlns:c16="http://schemas.microsoft.com/office/drawing/2014/chart" uri="{C3380CC4-5D6E-409C-BE32-E72D297353CC}">
                  <c16:uniqueId val="{00000008-3826-42E8-8D40-C043907927A2}"/>
                </c:ext>
              </c:extLst>
            </c:dLbl>
            <c:dLbl>
              <c:idx val="9"/>
              <c:layout>
                <c:manualLayout>
                  <c:x val="1.7203406698862441E-2"/>
                  <c:y val="5.2420100503807717E-3"/>
                </c:manualLayout>
              </c:layout>
              <c:tx>
                <c:rich>
                  <a:bodyPr/>
                  <a:lstStyle/>
                  <a:p>
                    <a:fld id="{10D9DED6-F892-41BF-BAC3-84F3B3E179D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031662861800515"/>
                      <c:h val="5.6894382083285816E-2"/>
                    </c:manualLayout>
                  </c15:layout>
                  <c15:dlblFieldTable/>
                  <c15:showDataLabelsRange val="1"/>
                </c:ext>
                <c:ext xmlns:c16="http://schemas.microsoft.com/office/drawing/2014/chart" uri="{C3380CC4-5D6E-409C-BE32-E72D297353CC}">
                  <c16:uniqueId val="{00000009-3826-42E8-8D40-C043907927A2}"/>
                </c:ext>
              </c:extLst>
            </c:dLbl>
            <c:dLbl>
              <c:idx val="10"/>
              <c:layout>
                <c:manualLayout>
                  <c:x val="-1.1496774667041779E-2"/>
                  <c:y val="1.5879704712878362E-3"/>
                </c:manualLayout>
              </c:layout>
              <c:tx>
                <c:rich>
                  <a:bodyPr/>
                  <a:lstStyle/>
                  <a:p>
                    <a:fld id="{59E5DDCF-0630-436A-B60F-5568BDB84A6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6794238101962984E-2"/>
                      <c:h val="4.7891694550384313E-2"/>
                    </c:manualLayout>
                  </c15:layout>
                  <c15:dlblFieldTable/>
                  <c15:showDataLabelsRange val="1"/>
                </c:ext>
                <c:ext xmlns:c16="http://schemas.microsoft.com/office/drawing/2014/chart" uri="{C3380CC4-5D6E-409C-BE32-E72D297353CC}">
                  <c16:uniqueId val="{0000000A-3826-42E8-8D40-C043907927A2}"/>
                </c:ext>
              </c:extLst>
            </c:dLbl>
            <c:dLbl>
              <c:idx val="11"/>
              <c:layout>
                <c:manualLayout>
                  <c:x val="-2.1050899212376028E-2"/>
                  <c:y val="-1.2154626892983871E-2"/>
                </c:manualLayout>
              </c:layout>
              <c:tx>
                <c:rich>
                  <a:bodyPr/>
                  <a:lstStyle/>
                  <a:p>
                    <a:fld id="{240945F3-95F0-4512-96FC-6679754CD0C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1870570796642231E-2"/>
                      <c:h val="4.6538562091503269E-2"/>
                    </c:manualLayout>
                  </c15:layout>
                  <c15:dlblFieldTable/>
                  <c15:showDataLabelsRange val="1"/>
                </c:ext>
                <c:ext xmlns:c16="http://schemas.microsoft.com/office/drawing/2014/chart" uri="{C3380CC4-5D6E-409C-BE32-E72D297353CC}">
                  <c16:uniqueId val="{0000000B-3826-42E8-8D40-C043907927A2}"/>
                </c:ext>
              </c:extLst>
            </c:dLbl>
            <c:dLbl>
              <c:idx val="12"/>
              <c:layout>
                <c:manualLayout>
                  <c:x val="-6.6254933074758118E-2"/>
                  <c:y val="-4.6030718954248366E-2"/>
                </c:manualLayout>
              </c:layout>
              <c:tx>
                <c:rich>
                  <a:bodyPr/>
                  <a:lstStyle/>
                  <a:p>
                    <a:fld id="{5F21C544-9993-4CFF-9BEF-8CE085758090}"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826-42E8-8D40-C043907927A2}"/>
                </c:ext>
              </c:extLst>
            </c:dLbl>
            <c:dLbl>
              <c:idx val="13"/>
              <c:layout>
                <c:manualLayout>
                  <c:x val="-0.14583945578231292"/>
                  <c:y val="-5.8954738562091505E-2"/>
                </c:manualLayout>
              </c:layout>
              <c:tx>
                <c:rich>
                  <a:bodyPr/>
                  <a:lstStyle/>
                  <a:p>
                    <a:fld id="{437F8CDB-8620-4B2E-8A66-C37C9B9B150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353904815703997"/>
                      <c:h val="4.7891694550384313E-2"/>
                    </c:manualLayout>
                  </c15:layout>
                  <c15:dlblFieldTable/>
                  <c15:showDataLabelsRange val="1"/>
                </c:ext>
                <c:ext xmlns:c16="http://schemas.microsoft.com/office/drawing/2014/chart" uri="{C3380CC4-5D6E-409C-BE32-E72D297353CC}">
                  <c16:uniqueId val="{0000000D-3826-42E8-8D40-C043907927A2}"/>
                </c:ext>
              </c:extLst>
            </c:dLbl>
            <c:dLbl>
              <c:idx val="14"/>
              <c:layout>
                <c:manualLayout>
                  <c:x val="-9.6458638899484216E-3"/>
                  <c:y val="-2.6551549277987296E-3"/>
                </c:manualLayout>
              </c:layout>
              <c:tx>
                <c:rich>
                  <a:bodyPr/>
                  <a:lstStyle/>
                  <a:p>
                    <a:fld id="{0953FA5C-5012-47D4-B204-E327EDBCE3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689591865555712"/>
                      <c:h val="5.1983239485534932E-2"/>
                    </c:manualLayout>
                  </c15:layout>
                  <c15:dlblFieldTable/>
                  <c15:showDataLabelsRange val="1"/>
                </c:ext>
                <c:ext xmlns:c16="http://schemas.microsoft.com/office/drawing/2014/chart" uri="{C3380CC4-5D6E-409C-BE32-E72D297353CC}">
                  <c16:uniqueId val="{0000000E-3826-42E8-8D40-C043907927A2}"/>
                </c:ext>
              </c:extLst>
            </c:dLbl>
            <c:dLbl>
              <c:idx val="15"/>
              <c:layout>
                <c:manualLayout>
                  <c:x val="9.6624716553287988E-3"/>
                  <c:y val="-4.0807189542483663E-2"/>
                </c:manualLayout>
              </c:layout>
              <c:tx>
                <c:rich>
                  <a:bodyPr/>
                  <a:lstStyle/>
                  <a:p>
                    <a:fld id="{3B434191-EF6E-47D8-8760-9F48DEF3E69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475555555555554"/>
                      <c:h val="6.8106862745098043E-2"/>
                    </c:manualLayout>
                  </c15:layout>
                  <c15:dlblFieldTable/>
                  <c15:showDataLabelsRange val="1"/>
                </c:ext>
                <c:ext xmlns:c16="http://schemas.microsoft.com/office/drawing/2014/chart" uri="{C3380CC4-5D6E-409C-BE32-E72D297353CC}">
                  <c16:uniqueId val="{0000000F-3826-42E8-8D40-C043907927A2}"/>
                </c:ext>
              </c:extLst>
            </c:dLbl>
            <c:dLbl>
              <c:idx val="16"/>
              <c:layout>
                <c:manualLayout>
                  <c:x val="-1.6478458049886763E-2"/>
                  <c:y val="-2.8021241830065383E-3"/>
                </c:manualLayout>
              </c:layout>
              <c:tx>
                <c:rich>
                  <a:bodyPr/>
                  <a:lstStyle/>
                  <a:p>
                    <a:fld id="{825920B3-55EC-4D5F-9E83-449D89B51AB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5938820861677997"/>
                      <c:h val="4.3146078431372539E-2"/>
                    </c:manualLayout>
                  </c15:layout>
                  <c15:dlblFieldTable/>
                  <c15:showDataLabelsRange val="1"/>
                </c:ext>
                <c:ext xmlns:c16="http://schemas.microsoft.com/office/drawing/2014/chart" uri="{C3380CC4-5D6E-409C-BE32-E72D297353CC}">
                  <c16:uniqueId val="{00000010-3826-42E8-8D40-C043907927A2}"/>
                </c:ext>
              </c:extLst>
            </c:dLbl>
            <c:dLbl>
              <c:idx val="17"/>
              <c:layout>
                <c:manualLayout>
                  <c:x val="-3.0268201363969509E-2"/>
                  <c:y val="-2.4408965058206254E-2"/>
                </c:manualLayout>
              </c:layout>
              <c:tx>
                <c:rich>
                  <a:bodyPr/>
                  <a:lstStyle/>
                  <a:p>
                    <a:fld id="{C75AF819-05CF-453F-96B1-BF7EC56E39E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926575164547026E-2"/>
                      <c:h val="3.1525514809781816E-2"/>
                    </c:manualLayout>
                  </c15:layout>
                  <c15:dlblFieldTable/>
                  <c15:showDataLabelsRange val="1"/>
                </c:ext>
                <c:ext xmlns:c16="http://schemas.microsoft.com/office/drawing/2014/chart" uri="{C3380CC4-5D6E-409C-BE32-E72D297353CC}">
                  <c16:uniqueId val="{00000011-3826-42E8-8D40-C043907927A2}"/>
                </c:ext>
              </c:extLst>
            </c:dLbl>
            <c:dLbl>
              <c:idx val="18"/>
              <c:layout>
                <c:manualLayout>
                  <c:x val="6.4549380457026725E-2"/>
                  <c:y val="8.2078333333333336E-2"/>
                </c:manualLayout>
              </c:layout>
              <c:tx>
                <c:rich>
                  <a:bodyPr/>
                  <a:lstStyle/>
                  <a:p>
                    <a:fld id="{C7D9FACE-1FFF-42C8-92D7-82F6C43BFD9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810892575450993"/>
                      <c:h val="3.7189074074074076E-2"/>
                    </c:manualLayout>
                  </c15:layout>
                  <c15:dlblFieldTable/>
                  <c15:showDataLabelsRange val="1"/>
                </c:ext>
                <c:ext xmlns:c16="http://schemas.microsoft.com/office/drawing/2014/chart" uri="{C3380CC4-5D6E-409C-BE32-E72D297353CC}">
                  <c16:uniqueId val="{00000012-3826-42E8-8D40-C043907927A2}"/>
                </c:ext>
              </c:extLst>
            </c:dLbl>
            <c:dLbl>
              <c:idx val="19"/>
              <c:layout>
                <c:manualLayout>
                  <c:x val="6.8850100134884634E-3"/>
                  <c:y val="6.3863861735420732E-2"/>
                </c:manualLayout>
              </c:layout>
              <c:tx>
                <c:rich>
                  <a:bodyPr/>
                  <a:lstStyle/>
                  <a:p>
                    <a:fld id="{724CF6C5-9F80-4107-8E9B-B541A26584E1}"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659515656010515"/>
                      <c:h val="2.9941481481481475E-2"/>
                    </c:manualLayout>
                  </c15:layout>
                  <c15:dlblFieldTable/>
                  <c15:showDataLabelsRange val="1"/>
                </c:ext>
                <c:ext xmlns:c16="http://schemas.microsoft.com/office/drawing/2014/chart" uri="{C3380CC4-5D6E-409C-BE32-E72D297353CC}">
                  <c16:uniqueId val="{00000013-3826-42E8-8D40-C043907927A2}"/>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3826-42E8-8D40-C043907927A2}"/>
                </c:ext>
              </c:extLst>
            </c:dLbl>
            <c:spPr>
              <a:noFill/>
              <a:ln>
                <a:noFill/>
              </a:ln>
              <a:effectLst/>
            </c:spPr>
            <c:txPr>
              <a:bodyPr rot="0" spcFirstLastPara="1" vertOverflow="clip" horzOverflow="clip"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'[4]Q22B,C重要な技術 獲得したい技術(DP指標）'!$D$5:$D$24</c:f>
              <c:numCache>
                <c:formatCode>General</c:formatCode>
                <c:ptCount val="20"/>
                <c:pt idx="0">
                  <c:v>1.1449814126394051</c:v>
                </c:pt>
                <c:pt idx="1">
                  <c:v>1.2490706319702602</c:v>
                </c:pt>
                <c:pt idx="2">
                  <c:v>0.57249070631970256</c:v>
                </c:pt>
                <c:pt idx="3">
                  <c:v>0.7806691449814126</c:v>
                </c:pt>
                <c:pt idx="4">
                  <c:v>0.31226765799256506</c:v>
                </c:pt>
                <c:pt idx="5">
                  <c:v>1.3531598513011152</c:v>
                </c:pt>
                <c:pt idx="6">
                  <c:v>0.83271375464684005</c:v>
                </c:pt>
                <c:pt idx="7">
                  <c:v>5.2044609665427503E-2</c:v>
                </c:pt>
                <c:pt idx="8">
                  <c:v>0.13011152416356878</c:v>
                </c:pt>
                <c:pt idx="9">
                  <c:v>2.2639405204460967</c:v>
                </c:pt>
                <c:pt idx="10">
                  <c:v>0.72862453531598514</c:v>
                </c:pt>
                <c:pt idx="11">
                  <c:v>2.003717472118959</c:v>
                </c:pt>
                <c:pt idx="12">
                  <c:v>1.8996282527881041</c:v>
                </c:pt>
                <c:pt idx="13">
                  <c:v>0.18215613382899629</c:v>
                </c:pt>
                <c:pt idx="14">
                  <c:v>1.483271375464684</c:v>
                </c:pt>
                <c:pt idx="15">
                  <c:v>1.4052044609665426</c:v>
                </c:pt>
                <c:pt idx="16">
                  <c:v>1.795539033457249</c:v>
                </c:pt>
                <c:pt idx="17">
                  <c:v>0.5204460966542751</c:v>
                </c:pt>
                <c:pt idx="18">
                  <c:v>1.0929368029739777</c:v>
                </c:pt>
                <c:pt idx="19">
                  <c:v>0.62453531598513012</c:v>
                </c:pt>
              </c:numCache>
            </c:numRef>
          </c:xVal>
          <c:yVal>
            <c:numRef>
              <c:f>'[4]Q22B,C重要な技術 獲得したい技術(DP指標）'!$E$5:$E$24</c:f>
              <c:numCache>
                <c:formatCode>General</c:formatCode>
                <c:ptCount val="20"/>
                <c:pt idx="0">
                  <c:v>0.69421487603305776</c:v>
                </c:pt>
                <c:pt idx="1">
                  <c:v>1.0413223140495866</c:v>
                </c:pt>
                <c:pt idx="2">
                  <c:v>0.42148760330578511</c:v>
                </c:pt>
                <c:pt idx="3">
                  <c:v>0.86776859504132231</c:v>
                </c:pt>
                <c:pt idx="4">
                  <c:v>0.79338842975206603</c:v>
                </c:pt>
                <c:pt idx="5">
                  <c:v>0.71900826446280985</c:v>
                </c:pt>
                <c:pt idx="6">
                  <c:v>1.0165289256198347</c:v>
                </c:pt>
                <c:pt idx="7">
                  <c:v>0.17355371900826444</c:v>
                </c:pt>
                <c:pt idx="8">
                  <c:v>0.27272727272727271</c:v>
                </c:pt>
                <c:pt idx="9">
                  <c:v>2.3801652892561984</c:v>
                </c:pt>
                <c:pt idx="10">
                  <c:v>0.52066115702479332</c:v>
                </c:pt>
                <c:pt idx="11">
                  <c:v>3.2727272727272725</c:v>
                </c:pt>
                <c:pt idx="12">
                  <c:v>2.3801652892561984</c:v>
                </c:pt>
                <c:pt idx="13">
                  <c:v>0.47107438016528924</c:v>
                </c:pt>
                <c:pt idx="14">
                  <c:v>0.99173553719008256</c:v>
                </c:pt>
                <c:pt idx="15">
                  <c:v>1.4380165289256197</c:v>
                </c:pt>
                <c:pt idx="16">
                  <c:v>1.2644628099173554</c:v>
                </c:pt>
                <c:pt idx="17">
                  <c:v>0.57024793388429751</c:v>
                </c:pt>
                <c:pt idx="18">
                  <c:v>0.86776859504132231</c:v>
                </c:pt>
                <c:pt idx="19">
                  <c:v>0.54545454545454541</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'\\sys-fs2\home\★組込み動向調査用\【2020年度版】公開資料用グラフ\クロス集計_A.ユーザー\[クロス集計_A_Q22(DP指標).xlsx]Q22B,C 重要な技術 獲得したい技術(DP)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3826-42E8-8D40-C043907927A2}"/>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'[4]Q22B,C重要な技術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'[4]Q22B,C重要な技術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3826-42E8-8D40-C043907927A2}"/>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900" b="1" dirty="0"/>
                  <a:t>現在</a:t>
                </a:r>
                <a:r>
                  <a:rPr lang="ja-JP" sz="900" b="1" dirty="0"/>
                  <a:t>の重要な技術</a:t>
                </a:r>
              </a:p>
            </c:rich>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sz="900" b="1"/>
                  <a:t>将来強化・獲得したい技術</a:t>
                </a:r>
              </a:p>
            </c:rich>
          </c:tx>
          <c:layout>
            <c:manualLayout>
              <c:xMode val="edge"/>
              <c:yMode val="edge"/>
              <c:x val="8.8618495566813015E-3"/>
              <c:y val="0.25979847427226471"/>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4540133738"/>
          <c:y val="2.7158735724682834E-2"/>
          <c:w val="0.78626002462515798"/>
          <c:h val="0.84206676546384085"/>
        </c:manualLayout>
      </c:layout>
      <c:scatterChart>
        <c:scatterStyle val="lineMarker"/>
        <c:varyColors val="0"/>
        <c:ser>
          <c:idx val="1"/>
          <c:order val="0"/>
          <c:tx>
            <c:strRef>
              <c:f>'\\sys-fs2\home\★組込み動向調査用\【2020年度版】公開資料用グラフ\クロス集計_B.メーカー\[クロス集計_B_Q22(DP指標).xlsx]Q22B,C重要な技術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1.2677222654387647E-2"/>
                  <c:y val="9.7230571766005326E-4"/>
                </c:manualLayout>
              </c:layout>
              <c:tx>
                <c:rich>
                  <a:bodyPr/>
                  <a:lstStyle/>
                  <a:p>
                    <a:fld id="{7B3A189B-DAB4-460D-AFD0-4D4DD352836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4620071234211109E-2"/>
                      <c:h val="4.6295669856783038E-2"/>
                    </c:manualLayout>
                  </c15:layout>
                  <c15:dlblFieldTable/>
                  <c15:showDataLabelsRange val="1"/>
                </c:ext>
                <c:ext xmlns:c16="http://schemas.microsoft.com/office/drawing/2014/chart" uri="{C3380CC4-5D6E-409C-BE32-E72D297353CC}">
                  <c16:uniqueId val="{00000000-7CB2-4E51-BCB8-12C970C4E97D}"/>
                </c:ext>
              </c:extLst>
            </c:dLbl>
            <c:dLbl>
              <c:idx val="1"/>
              <c:layout>
                <c:manualLayout>
                  <c:x val="-1.6563344071470004E-2"/>
                  <c:y val="-2.1511216954331346E-2"/>
                </c:manualLayout>
              </c:layout>
              <c:tx>
                <c:rich>
                  <a:bodyPr/>
                  <a:lstStyle/>
                  <a:p>
                    <a:fld id="{009066EA-30A9-4BD1-8118-473C7AA5679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CB2-4E51-BCB8-12C970C4E97D}"/>
                </c:ext>
              </c:extLst>
            </c:dLbl>
            <c:dLbl>
              <c:idx val="2"/>
              <c:layout>
                <c:manualLayout>
                  <c:x val="-8.9127454312769609E-4"/>
                  <c:y val="0.15737322170825546"/>
                </c:manualLayout>
              </c:layout>
              <c:tx>
                <c:rich>
                  <a:bodyPr/>
                  <a:lstStyle/>
                  <a:p>
                    <a:fld id="{08EFB364-7FBB-41D6-94B5-0798C04A775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218438684098265"/>
                      <c:h val="3.5617059744932442E-2"/>
                    </c:manualLayout>
                  </c15:layout>
                  <c15:dlblFieldTable/>
                  <c15:showDataLabelsRange val="1"/>
                </c:ext>
                <c:ext xmlns:c16="http://schemas.microsoft.com/office/drawing/2014/chart" uri="{C3380CC4-5D6E-409C-BE32-E72D297353CC}">
                  <c16:uniqueId val="{00000002-7CB2-4E51-BCB8-12C970C4E97D}"/>
                </c:ext>
              </c:extLst>
            </c:dLbl>
            <c:dLbl>
              <c:idx val="3"/>
              <c:layout>
                <c:manualLayout>
                  <c:x val="-0.11940821064395989"/>
                  <c:y val="-0.10702818512583966"/>
                </c:manualLayout>
              </c:layout>
              <c:tx>
                <c:rich>
                  <a:bodyPr/>
                  <a:lstStyle/>
                  <a:p>
                    <a:fld id="{235AB46A-E20A-400C-8E17-4BCECD47AFB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CB2-4E51-BCB8-12C970C4E97D}"/>
                </c:ext>
              </c:extLst>
            </c:dLbl>
            <c:dLbl>
              <c:idx val="4"/>
              <c:layout>
                <c:manualLayout>
                  <c:x val="-7.6928490445089745E-2"/>
                  <c:y val="-3.310027635647609E-2"/>
                </c:manualLayout>
              </c:layout>
              <c:tx>
                <c:rich>
                  <a:bodyPr/>
                  <a:lstStyle/>
                  <a:p>
                    <a:fld id="{D432D46E-F705-444E-919D-B33658D250C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001453140220046"/>
                      <c:h val="4.7891694550384313E-2"/>
                    </c:manualLayout>
                  </c15:layout>
                  <c15:dlblFieldTable/>
                  <c15:showDataLabelsRange val="1"/>
                </c:ext>
                <c:ext xmlns:c16="http://schemas.microsoft.com/office/drawing/2014/chart" uri="{C3380CC4-5D6E-409C-BE32-E72D297353CC}">
                  <c16:uniqueId val="{00000004-7CB2-4E51-BCB8-12C970C4E97D}"/>
                </c:ext>
              </c:extLst>
            </c:dLbl>
            <c:dLbl>
              <c:idx val="5"/>
              <c:layout>
                <c:manualLayout>
                  <c:x val="-6.2521428571428631E-2"/>
                  <c:y val="-3.9209640522875816E-2"/>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877890597019352"/>
                      <c:h val="6.0166329355836184E-2"/>
                    </c:manualLayout>
                  </c15:layout>
                  <c15:dlblFieldTable/>
                  <c15:showDataLabelsRange val="1"/>
                </c:ext>
                <c:ext xmlns:c16="http://schemas.microsoft.com/office/drawing/2014/chart" uri="{C3380CC4-5D6E-409C-BE32-E72D297353CC}">
                  <c16:uniqueId val="{00000005-7CB2-4E51-BCB8-12C970C4E97D}"/>
                </c:ext>
              </c:extLst>
            </c:dLbl>
            <c:dLbl>
              <c:idx val="6"/>
              <c:layout>
                <c:manualLayout>
                  <c:x val="-5.4582352463674003E-2"/>
                  <c:y val="-3.9911571082377945E-2"/>
                </c:manualLayout>
              </c:layout>
              <c:tx>
                <c:rich>
                  <a:bodyPr/>
                  <a:lstStyle/>
                  <a:p>
                    <a:fld id="{B37C20AF-B8FD-46B8-8BA2-B3D5470E035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CB2-4E51-BCB8-12C970C4E97D}"/>
                </c:ext>
              </c:extLst>
            </c:dLbl>
            <c:dLbl>
              <c:idx val="7"/>
              <c:layout>
                <c:manualLayout>
                  <c:x val="-0.17523502318865045"/>
                  <c:y val="0.12897387274715347"/>
                </c:manualLayout>
              </c:layout>
              <c:tx>
                <c:rich>
                  <a:bodyPr/>
                  <a:lstStyle/>
                  <a:p>
                    <a:fld id="{49FBBC60-5647-40DF-B561-5F32CD05B82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273537813845857"/>
                      <c:h val="5.6074784420685565E-2"/>
                    </c:manualLayout>
                  </c15:layout>
                  <c15:dlblFieldTable/>
                  <c15:showDataLabelsRange val="1"/>
                </c:ext>
                <c:ext xmlns:c16="http://schemas.microsoft.com/office/drawing/2014/chart" uri="{C3380CC4-5D6E-409C-BE32-E72D297353CC}">
                  <c16:uniqueId val="{00000007-7CB2-4E51-BCB8-12C970C4E97D}"/>
                </c:ext>
              </c:extLst>
            </c:dLbl>
            <c:dLbl>
              <c:idx val="8"/>
              <c:layout>
                <c:manualLayout>
                  <c:x val="-9.2604040961673142E-2"/>
                  <c:y val="-4.4451252947039941E-3"/>
                </c:manualLayout>
              </c:layout>
              <c:tx>
                <c:rich>
                  <a:bodyPr/>
                  <a:lstStyle/>
                  <a:p>
                    <a:fld id="{5ECDDE05-B9A1-4673-9405-8638C3DE4C4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5590894262947655E-2"/>
                      <c:h val="3.9708604680083061E-2"/>
                    </c:manualLayout>
                  </c15:layout>
                  <c15:dlblFieldTable/>
                  <c15:showDataLabelsRange val="1"/>
                </c:ext>
                <c:ext xmlns:c16="http://schemas.microsoft.com/office/drawing/2014/chart" uri="{C3380CC4-5D6E-409C-BE32-E72D297353CC}">
                  <c16:uniqueId val="{00000008-7CB2-4E51-BCB8-12C970C4E97D}"/>
                </c:ext>
              </c:extLst>
            </c:dLbl>
            <c:dLbl>
              <c:idx val="9"/>
              <c:layout>
                <c:manualLayout>
                  <c:x val="-2.0459507118562099E-2"/>
                  <c:y val="-2.9410798199204758E-3"/>
                </c:manualLayout>
              </c:layout>
              <c:tx>
                <c:rich>
                  <a:bodyPr/>
                  <a:lstStyle/>
                  <a:p>
                    <a:fld id="{711A67D9-6F98-4902-B277-791DDCB722E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031662861800515"/>
                      <c:h val="5.6894382083285816E-2"/>
                    </c:manualLayout>
                  </c15:layout>
                  <c15:dlblFieldTable/>
                  <c15:showDataLabelsRange val="1"/>
                </c:ext>
                <c:ext xmlns:c16="http://schemas.microsoft.com/office/drawing/2014/chart" uri="{C3380CC4-5D6E-409C-BE32-E72D297353CC}">
                  <c16:uniqueId val="{00000009-7CB2-4E51-BCB8-12C970C4E97D}"/>
                </c:ext>
              </c:extLst>
            </c:dLbl>
            <c:dLbl>
              <c:idx val="10"/>
              <c:layout>
                <c:manualLayout>
                  <c:x val="-1.8739577654034004E-2"/>
                  <c:y val="2.0000083763911908E-2"/>
                </c:manualLayout>
              </c:layout>
              <c:tx>
                <c:rich>
                  <a:bodyPr/>
                  <a:lstStyle/>
                  <a:p>
                    <a:fld id="{1B698B8A-9938-4638-A70C-4EC4F423811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548566136129811"/>
                      <c:h val="3.5617059744932442E-2"/>
                    </c:manualLayout>
                  </c15:layout>
                  <c15:dlblFieldTable/>
                  <c15:showDataLabelsRange val="1"/>
                </c:ext>
                <c:ext xmlns:c16="http://schemas.microsoft.com/office/drawing/2014/chart" uri="{C3380CC4-5D6E-409C-BE32-E72D297353CC}">
                  <c16:uniqueId val="{0000000A-7CB2-4E51-BCB8-12C970C4E97D}"/>
                </c:ext>
              </c:extLst>
            </c:dLbl>
            <c:dLbl>
              <c:idx val="11"/>
              <c:layout>
                <c:manualLayout>
                  <c:x val="-2.1050899212376028E-2"/>
                  <c:y val="-1.2154626892983871E-2"/>
                </c:manualLayout>
              </c:layout>
              <c:tx>
                <c:rich>
                  <a:bodyPr/>
                  <a:lstStyle/>
                  <a:p>
                    <a:fld id="{9C8F54FB-76CA-4D78-9FD5-4F9A4936A85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1870570796642231E-2"/>
                      <c:h val="4.6538562091503269E-2"/>
                    </c:manualLayout>
                  </c15:layout>
                  <c15:dlblFieldTable/>
                  <c15:showDataLabelsRange val="1"/>
                </c:ext>
                <c:ext xmlns:c16="http://schemas.microsoft.com/office/drawing/2014/chart" uri="{C3380CC4-5D6E-409C-BE32-E72D297353CC}">
                  <c16:uniqueId val="{0000000B-7CB2-4E51-BCB8-12C970C4E97D}"/>
                </c:ext>
              </c:extLst>
            </c:dLbl>
            <c:dLbl>
              <c:idx val="12"/>
              <c:layout>
                <c:manualLayout>
                  <c:x val="-6.3357826083981064E-2"/>
                  <c:y val="-3.7847757156820865E-2"/>
                </c:manualLayout>
              </c:layout>
              <c:tx>
                <c:rich>
                  <a:bodyPr/>
                  <a:lstStyle/>
                  <a:p>
                    <a:fld id="{1F60579F-BEB5-4F79-A31F-B98980F9FE0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CB2-4E51-BCB8-12C970C4E97D}"/>
                </c:ext>
              </c:extLst>
            </c:dLbl>
            <c:dLbl>
              <c:idx val="13"/>
              <c:layout>
                <c:manualLayout>
                  <c:x val="-0.18946826930315425"/>
                  <c:y val="5.1869674950917571E-2"/>
                </c:manualLayout>
              </c:layout>
              <c:tx>
                <c:rich>
                  <a:bodyPr/>
                  <a:lstStyle/>
                  <a:p>
                    <a:fld id="{64516D75-5E66-4B29-88F8-724F9C0E248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512762312340742"/>
                      <c:h val="3.9708604680083061E-2"/>
                    </c:manualLayout>
                  </c15:layout>
                  <c15:dlblFieldTable/>
                  <c15:showDataLabelsRange val="1"/>
                </c:ext>
                <c:ext xmlns:c16="http://schemas.microsoft.com/office/drawing/2014/chart" uri="{C3380CC4-5D6E-409C-BE32-E72D297353CC}">
                  <c16:uniqueId val="{0000000D-7CB2-4E51-BCB8-12C970C4E97D}"/>
                </c:ext>
              </c:extLst>
            </c:dLbl>
            <c:dLbl>
              <c:idx val="14"/>
              <c:layout>
                <c:manualLayout>
                  <c:x val="2.3671357625336197E-2"/>
                  <c:y val="3.0077526722298641E-2"/>
                </c:manualLayout>
              </c:layout>
              <c:tx>
                <c:rich>
                  <a:bodyPr/>
                  <a:lstStyle/>
                  <a:p>
                    <a:fld id="{5DE096EB-47D0-4026-9D89-C220BC526E8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717607177645821"/>
                      <c:h val="3.5617059744932442E-2"/>
                    </c:manualLayout>
                  </c15:layout>
                  <c15:dlblFieldTable/>
                  <c15:showDataLabelsRange val="1"/>
                </c:ext>
                <c:ext xmlns:c16="http://schemas.microsoft.com/office/drawing/2014/chart" uri="{C3380CC4-5D6E-409C-BE32-E72D297353CC}">
                  <c16:uniqueId val="{0000000E-7CB2-4E51-BCB8-12C970C4E97D}"/>
                </c:ext>
              </c:extLst>
            </c:dLbl>
            <c:dLbl>
              <c:idx val="15"/>
              <c:layout>
                <c:manualLayout>
                  <c:x val="-2.2050205196173931E-2"/>
                  <c:y val="-1.7612973354700324E-3"/>
                </c:manualLayout>
              </c:layout>
              <c:tx>
                <c:rich>
                  <a:bodyPr/>
                  <a:lstStyle/>
                  <a:p>
                    <a:fld id="{CC3C595F-261A-4883-9459-BCA8FC35078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610839011682149"/>
                      <c:h val="3.8501437839767366E-2"/>
                    </c:manualLayout>
                  </c15:layout>
                  <c15:dlblFieldTable/>
                  <c15:showDataLabelsRange val="1"/>
                </c:ext>
                <c:ext xmlns:c16="http://schemas.microsoft.com/office/drawing/2014/chart" uri="{C3380CC4-5D6E-409C-BE32-E72D297353CC}">
                  <c16:uniqueId val="{0000000F-7CB2-4E51-BCB8-12C970C4E97D}"/>
                </c:ext>
              </c:extLst>
            </c:dLbl>
            <c:dLbl>
              <c:idx val="16"/>
              <c:layout>
                <c:manualLayout>
                  <c:x val="-1.3633446712018141E-2"/>
                  <c:y val="3.4232026143790851E-3"/>
                </c:manualLayout>
              </c:layout>
              <c:tx>
                <c:rich>
                  <a:bodyPr/>
                  <a:lstStyle/>
                  <a:p>
                    <a:fld id="{2C01427B-A2CD-4E51-AF4F-67F7A55496D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5938820861677997"/>
                      <c:h val="3.8995751633986928E-2"/>
                    </c:manualLayout>
                  </c15:layout>
                  <c15:dlblFieldTable/>
                  <c15:showDataLabelsRange val="1"/>
                </c:ext>
                <c:ext xmlns:c16="http://schemas.microsoft.com/office/drawing/2014/chart" uri="{C3380CC4-5D6E-409C-BE32-E72D297353CC}">
                  <c16:uniqueId val="{00000010-7CB2-4E51-BCB8-12C970C4E97D}"/>
                </c:ext>
              </c:extLst>
            </c:dLbl>
            <c:dLbl>
              <c:idx val="17"/>
              <c:layout>
                <c:manualLayout>
                  <c:x val="8.843396196285656E-3"/>
                  <c:y val="7.583388585298402E-2"/>
                </c:manualLayout>
              </c:layout>
              <c:tx>
                <c:rich>
                  <a:bodyPr/>
                  <a:lstStyle/>
                  <a:p>
                    <a:fld id="{1344C5EA-EA7B-4DFB-B5B1-A700124398C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534007359231319"/>
                      <c:h val="3.5617059744932442E-2"/>
                    </c:manualLayout>
                  </c15:layout>
                  <c15:dlblFieldTable/>
                  <c15:showDataLabelsRange val="1"/>
                </c:ext>
                <c:ext xmlns:c16="http://schemas.microsoft.com/office/drawing/2014/chart" uri="{C3380CC4-5D6E-409C-BE32-E72D297353CC}">
                  <c16:uniqueId val="{00000011-7CB2-4E51-BCB8-12C970C4E97D}"/>
                </c:ext>
              </c:extLst>
            </c:dLbl>
            <c:dLbl>
              <c:idx val="18"/>
              <c:layout>
                <c:manualLayout>
                  <c:x val="1.6746243393002572E-2"/>
                  <c:y val="3.0934012723093905E-2"/>
                </c:manualLayout>
              </c:layout>
              <c:tx>
                <c:rich>
                  <a:bodyPr/>
                  <a:lstStyle/>
                  <a:p>
                    <a:fld id="{7C5EE741-29AD-4C88-B134-F2765E5E602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680037685834278"/>
                      <c:h val="3.3097376836443232E-2"/>
                    </c:manualLayout>
                  </c15:layout>
                  <c15:dlblFieldTable/>
                  <c15:showDataLabelsRange val="1"/>
                </c:ext>
                <c:ext xmlns:c16="http://schemas.microsoft.com/office/drawing/2014/chart" uri="{C3380CC4-5D6E-409C-BE32-E72D297353CC}">
                  <c16:uniqueId val="{00000012-7CB2-4E51-BCB8-12C970C4E97D}"/>
                </c:ext>
              </c:extLst>
            </c:dLbl>
            <c:dLbl>
              <c:idx val="19"/>
              <c:layout>
                <c:manualLayout>
                  <c:x val="-0.21764436161063599"/>
                  <c:y val="-5.4790941383947356E-2"/>
                </c:manualLayout>
              </c:layout>
              <c:tx>
                <c:rich>
                  <a:bodyPr/>
                  <a:lstStyle/>
                  <a:p>
                    <a:fld id="{724CF6C5-9F80-4107-8E9B-B541A26584E1}"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687533790642871"/>
                      <c:h val="2.9941410365204212E-2"/>
                    </c:manualLayout>
                  </c15:layout>
                  <c15:dlblFieldTable/>
                  <c15:showDataLabelsRange val="1"/>
                </c:ext>
                <c:ext xmlns:c16="http://schemas.microsoft.com/office/drawing/2014/chart" uri="{C3380CC4-5D6E-409C-BE32-E72D297353CC}">
                  <c16:uniqueId val="{00000013-7CB2-4E51-BCB8-12C970C4E97D}"/>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7CB2-4E51-BCB8-12C970C4E97D}"/>
                </c:ext>
              </c:extLst>
            </c:dLbl>
            <c:spPr>
              <a:noFill/>
              <a:ln>
                <a:noFill/>
              </a:ln>
              <a:effectLst/>
            </c:spPr>
            <c:txPr>
              <a:bodyPr rot="0" spcFirstLastPara="1" vertOverflow="clip" horzOverflow="clip"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'[3]Q22B,C重要な技術 獲得したい技術(DP指標）'!$D$5:$D$24</c:f>
              <c:numCache>
                <c:formatCode>General</c:formatCode>
                <c:ptCount val="20"/>
                <c:pt idx="0">
                  <c:v>1.4476439790575917</c:v>
                </c:pt>
                <c:pt idx="1">
                  <c:v>1.9057591623036649</c:v>
                </c:pt>
                <c:pt idx="2">
                  <c:v>0.45811518324607331</c:v>
                </c:pt>
                <c:pt idx="3">
                  <c:v>0.80628272251308908</c:v>
                </c:pt>
                <c:pt idx="4">
                  <c:v>0.38481675392670156</c:v>
                </c:pt>
                <c:pt idx="5">
                  <c:v>1.8141361256544504</c:v>
                </c:pt>
                <c:pt idx="6">
                  <c:v>0.82460732984293195</c:v>
                </c:pt>
                <c:pt idx="7">
                  <c:v>0.14659685863874347</c:v>
                </c:pt>
                <c:pt idx="8">
                  <c:v>0.40314136125654454</c:v>
                </c:pt>
                <c:pt idx="9">
                  <c:v>2.418848167539267</c:v>
                </c:pt>
                <c:pt idx="10">
                  <c:v>0.89790575916230375</c:v>
                </c:pt>
                <c:pt idx="11">
                  <c:v>1.924083769633508</c:v>
                </c:pt>
                <c:pt idx="12">
                  <c:v>1.0994764397905759</c:v>
                </c:pt>
                <c:pt idx="13">
                  <c:v>0.1099476439790576</c:v>
                </c:pt>
                <c:pt idx="14">
                  <c:v>0.7879581151832461</c:v>
                </c:pt>
                <c:pt idx="15">
                  <c:v>1.0445026178010473</c:v>
                </c:pt>
                <c:pt idx="16">
                  <c:v>2.2905759162303667</c:v>
                </c:pt>
                <c:pt idx="17">
                  <c:v>0.62303664921465973</c:v>
                </c:pt>
                <c:pt idx="18">
                  <c:v>0.76963350785340312</c:v>
                </c:pt>
                <c:pt idx="19">
                  <c:v>0.58638743455497389</c:v>
                </c:pt>
              </c:numCache>
            </c:numRef>
          </c:xVal>
          <c:yVal>
            <c:numRef>
              <c:f>'[3]Q22B,C重要な技術 獲得したい技術(DP指標）'!$E$5:$E$24</c:f>
              <c:numCache>
                <c:formatCode>General</c:formatCode>
                <c:ptCount val="20"/>
                <c:pt idx="0">
                  <c:v>0.67272727272727273</c:v>
                </c:pt>
                <c:pt idx="1">
                  <c:v>1.1272727272727272</c:v>
                </c:pt>
                <c:pt idx="2">
                  <c:v>0.29090909090909089</c:v>
                </c:pt>
                <c:pt idx="3">
                  <c:v>1.1454545454545455</c:v>
                </c:pt>
                <c:pt idx="4">
                  <c:v>0.8545454545454545</c:v>
                </c:pt>
                <c:pt idx="5">
                  <c:v>1.4363636363636363</c:v>
                </c:pt>
                <c:pt idx="6">
                  <c:v>1.1636363636363636</c:v>
                </c:pt>
                <c:pt idx="7">
                  <c:v>0.38181818181818183</c:v>
                </c:pt>
                <c:pt idx="8">
                  <c:v>0.6</c:v>
                </c:pt>
                <c:pt idx="9">
                  <c:v>1.9636363636363636</c:v>
                </c:pt>
                <c:pt idx="10">
                  <c:v>0.87272727272727268</c:v>
                </c:pt>
                <c:pt idx="11">
                  <c:v>3.5272727272727273</c:v>
                </c:pt>
                <c:pt idx="12">
                  <c:v>1.9454545454545455</c:v>
                </c:pt>
                <c:pt idx="13">
                  <c:v>0.45454545454545453</c:v>
                </c:pt>
                <c:pt idx="14">
                  <c:v>0.41818181818181815</c:v>
                </c:pt>
                <c:pt idx="15">
                  <c:v>0.98181818181818181</c:v>
                </c:pt>
                <c:pt idx="16">
                  <c:v>1.4</c:v>
                </c:pt>
                <c:pt idx="17">
                  <c:v>0.47272727272727272</c:v>
                </c:pt>
                <c:pt idx="18">
                  <c:v>0.58181818181818179</c:v>
                </c:pt>
                <c:pt idx="19">
                  <c:v>0.5636363636363636</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'\\sys-fs2\home\★組込み動向調査用\【2020年度版】公開資料用グラフ\クロス集計_A.ユーザー\[クロス集計_A_Q22(DP指標).xlsx]Q22B,C 重要な技術 獲得したい技術(DP)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7CB2-4E51-BCB8-12C970C4E97D}"/>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'[3]Q22B,C重要な技術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'[3]Q22B,C重要な技術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7CB2-4E51-BCB8-12C970C4E97D}"/>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900" b="1" dirty="0"/>
                  <a:t>現在</a:t>
                </a:r>
                <a:r>
                  <a:rPr lang="ja-JP" sz="900" b="1" dirty="0"/>
                  <a:t>の重要な技術</a:t>
                </a:r>
              </a:p>
            </c:rich>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sz="900" b="1"/>
                  <a:t>将来強化・獲得したい技術</a:t>
                </a:r>
              </a:p>
            </c:rich>
          </c:tx>
          <c:layout>
            <c:manualLayout>
              <c:xMode val="edge"/>
              <c:yMode val="edge"/>
              <c:x val="8.8618495566813015E-3"/>
              <c:y val="0.25979847427226471"/>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4540133738"/>
          <c:y val="2.7158735724682834E-2"/>
          <c:w val="0.78626002462515798"/>
          <c:h val="0.84206676546384085"/>
        </c:manualLayout>
      </c:layout>
      <c:scatterChart>
        <c:scatterStyle val="lineMarker"/>
        <c:varyColors val="0"/>
        <c:ser>
          <c:idx val="1"/>
          <c:order val="0"/>
          <c:tx>
            <c:strRef>
              <c:f>'\\sys-fs2\home\★組込み動向調査用\【2020年度版】公開資料用グラフ\クロス集計_C.サブシステム提供\[クロス集計_C_Q22(DP指標).xlsx]Q22B,C重要な技術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2.5372342045711892E-3"/>
                  <c:y val="-2.1531351989333973E-2"/>
                </c:manualLayout>
              </c:layout>
              <c:tx>
                <c:rich>
                  <a:bodyPr/>
                  <a:lstStyle/>
                  <a:p>
                    <a:fld id="{65F8D571-0CBA-4091-BBC9-F0D0ED18D8E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331142597083226"/>
                      <c:h val="4.220413851849298E-2"/>
                    </c:manualLayout>
                  </c15:layout>
                  <c15:dlblFieldTable/>
                  <c15:showDataLabelsRange val="1"/>
                </c:ext>
                <c:ext xmlns:c16="http://schemas.microsoft.com/office/drawing/2014/chart" uri="{C3380CC4-5D6E-409C-BE32-E72D297353CC}">
                  <c16:uniqueId val="{00000000-985C-4D79-B342-815990F52524}"/>
                </c:ext>
              </c:extLst>
            </c:dLbl>
            <c:dLbl>
              <c:idx val="1"/>
              <c:layout>
                <c:manualLayout>
                  <c:x val="-0.1121694220060635"/>
                  <c:y val="-6.0380913291114238E-2"/>
                </c:manualLayout>
              </c:layout>
              <c:tx>
                <c:rich>
                  <a:bodyPr/>
                  <a:lstStyle/>
                  <a:p>
                    <a:fld id="{EC8912F7-E614-4C57-AF0F-9F9BE7264A7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0444451034649525E-2"/>
                      <c:h val="3.5617071219644837E-2"/>
                    </c:manualLayout>
                  </c15:layout>
                  <c15:dlblFieldTable/>
                  <c15:showDataLabelsRange val="1"/>
                </c:ext>
                <c:ext xmlns:c16="http://schemas.microsoft.com/office/drawing/2014/chart" uri="{C3380CC4-5D6E-409C-BE32-E72D297353CC}">
                  <c16:uniqueId val="{00000001-985C-4D79-B342-815990F52524}"/>
                </c:ext>
              </c:extLst>
            </c:dLbl>
            <c:dLbl>
              <c:idx val="2"/>
              <c:layout>
                <c:manualLayout>
                  <c:x val="-2.1171223596347322E-2"/>
                  <c:y val="0.15532750633789352"/>
                </c:manualLayout>
              </c:layout>
              <c:tx>
                <c:rich>
                  <a:bodyPr/>
                  <a:lstStyle/>
                  <a:p>
                    <a:fld id="{2BB9816D-383C-43C8-9C6C-3A76239F3F2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77300900399441"/>
                      <c:h val="3.9708617472964378E-2"/>
                    </c:manualLayout>
                  </c15:layout>
                  <c15:dlblFieldTable/>
                  <c15:showDataLabelsRange val="1"/>
                </c:ext>
                <c:ext xmlns:c16="http://schemas.microsoft.com/office/drawing/2014/chart" uri="{C3380CC4-5D6E-409C-BE32-E72D297353CC}">
                  <c16:uniqueId val="{00000002-985C-4D79-B342-815990F52524}"/>
                </c:ext>
              </c:extLst>
            </c:dLbl>
            <c:dLbl>
              <c:idx val="3"/>
              <c:layout>
                <c:manualLayout>
                  <c:x val="1.0963794680639877E-2"/>
                  <c:y val="-2.3151225160367599E-2"/>
                </c:manualLayout>
              </c:layout>
              <c:tx>
                <c:rich>
                  <a:bodyPr/>
                  <a:lstStyle/>
                  <a:p>
                    <a:fld id="{915B8F33-E2EA-4929-BDD6-3D093E37CA7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776937273160705"/>
                      <c:h val="4.3800163726283925E-2"/>
                    </c:manualLayout>
                  </c15:layout>
                  <c15:dlblFieldTable/>
                  <c15:showDataLabelsRange val="1"/>
                </c:ext>
                <c:ext xmlns:c16="http://schemas.microsoft.com/office/drawing/2014/chart" uri="{C3380CC4-5D6E-409C-BE32-E72D297353CC}">
                  <c16:uniqueId val="{00000003-985C-4D79-B342-815990F52524}"/>
                </c:ext>
              </c:extLst>
            </c:dLbl>
            <c:dLbl>
              <c:idx val="4"/>
              <c:layout>
                <c:manualLayout>
                  <c:x val="-0.14790880119353683"/>
                  <c:y val="-4.3329474822654097E-2"/>
                </c:manualLayout>
              </c:layout>
              <c:tx>
                <c:rich>
                  <a:bodyPr/>
                  <a:lstStyle/>
                  <a:p>
                    <a:fld id="{E0A05D15-D8DE-4EC2-ABC1-FAD214D61D6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552875369843575"/>
                      <c:h val="3.5617071219644837E-2"/>
                    </c:manualLayout>
                  </c15:layout>
                  <c15:dlblFieldTable/>
                  <c15:showDataLabelsRange val="1"/>
                </c:ext>
                <c:ext xmlns:c16="http://schemas.microsoft.com/office/drawing/2014/chart" uri="{C3380CC4-5D6E-409C-BE32-E72D297353CC}">
                  <c16:uniqueId val="{00000004-985C-4D79-B342-815990F52524}"/>
                </c:ext>
              </c:extLst>
            </c:dLbl>
            <c:dLbl>
              <c:idx val="5"/>
              <c:layout>
                <c:manualLayout>
                  <c:x val="-2.0651472188447529E-2"/>
                  <c:y val="1.764519592868521E-3"/>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588175042944057"/>
                      <c:h val="4.3800163726283932E-2"/>
                    </c:manualLayout>
                  </c15:layout>
                  <c15:dlblFieldTable/>
                  <c15:showDataLabelsRange val="1"/>
                </c:ext>
                <c:ext xmlns:c16="http://schemas.microsoft.com/office/drawing/2014/chart" uri="{C3380CC4-5D6E-409C-BE32-E72D297353CC}">
                  <c16:uniqueId val="{00000005-985C-4D79-B342-815990F52524}"/>
                </c:ext>
              </c:extLst>
            </c:dLbl>
            <c:dLbl>
              <c:idx val="6"/>
              <c:layout>
                <c:manualLayout>
                  <c:x val="-0.12121687376386135"/>
                  <c:y val="-9.3101524149304712E-2"/>
                </c:manualLayout>
              </c:layout>
              <c:tx>
                <c:rich>
                  <a:bodyPr/>
                  <a:lstStyle/>
                  <a:p>
                    <a:fld id="{19EC44A7-FA0F-4486-94D4-5D43D6EEBA7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1405257310755272E-2"/>
                      <c:h val="3.9708617472964378E-2"/>
                    </c:manualLayout>
                  </c15:layout>
                  <c15:dlblFieldTable/>
                  <c15:showDataLabelsRange val="1"/>
                </c:ext>
                <c:ext xmlns:c16="http://schemas.microsoft.com/office/drawing/2014/chart" uri="{C3380CC4-5D6E-409C-BE32-E72D297353CC}">
                  <c16:uniqueId val="{00000006-985C-4D79-B342-815990F52524}"/>
                </c:ext>
              </c:extLst>
            </c:dLbl>
            <c:dLbl>
              <c:idx val="7"/>
              <c:layout>
                <c:manualLayout>
                  <c:x val="-0.17841299750662126"/>
                  <c:y val="0.13511123367851594"/>
                </c:manualLayout>
              </c:layout>
              <c:tx>
                <c:rich>
                  <a:bodyPr/>
                  <a:lstStyle/>
                  <a:p>
                    <a:fld id="{54E7C9E9-2792-4BFD-946C-3E365F6D64C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852965934469536"/>
                      <c:h val="5.1983256232923027E-2"/>
                    </c:manualLayout>
                  </c15:layout>
                  <c15:dlblFieldTable/>
                  <c15:showDataLabelsRange val="1"/>
                </c:ext>
                <c:ext xmlns:c16="http://schemas.microsoft.com/office/drawing/2014/chart" uri="{C3380CC4-5D6E-409C-BE32-E72D297353CC}">
                  <c16:uniqueId val="{00000007-985C-4D79-B342-815990F52524}"/>
                </c:ext>
              </c:extLst>
            </c:dLbl>
            <c:dLbl>
              <c:idx val="8"/>
              <c:layout>
                <c:manualLayout>
                  <c:x val="-9.6949546150319033E-2"/>
                  <c:y val="1.6923537376919361E-3"/>
                </c:manualLayout>
              </c:layout>
              <c:tx>
                <c:rich>
                  <a:bodyPr/>
                  <a:lstStyle/>
                  <a:p>
                    <a:fld id="{7E4684F2-7D59-4E27-8FE6-3B2C103461B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8488049803700596E-2"/>
                      <c:h val="4.3800163726283932E-2"/>
                    </c:manualLayout>
                  </c15:layout>
                  <c15:dlblFieldTable/>
                  <c15:showDataLabelsRange val="1"/>
                </c:ext>
                <c:ext xmlns:c16="http://schemas.microsoft.com/office/drawing/2014/chart" uri="{C3380CC4-5D6E-409C-BE32-E72D297353CC}">
                  <c16:uniqueId val="{00000008-985C-4D79-B342-815990F52524}"/>
                </c:ext>
              </c:extLst>
            </c:dLbl>
            <c:dLbl>
              <c:idx val="9"/>
              <c:layout>
                <c:manualLayout>
                  <c:x val="-1.4665196037056216E-2"/>
                  <c:y val="-2.9412418519433716E-3"/>
                </c:manualLayout>
              </c:layout>
              <c:tx>
                <c:rich>
                  <a:bodyPr/>
                  <a:lstStyle/>
                  <a:p>
                    <a:fld id="{6EC9457B-908E-443E-B790-A9086F92CAD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031662861800515"/>
                      <c:h val="5.6894382083285816E-2"/>
                    </c:manualLayout>
                  </c15:layout>
                  <c15:dlblFieldTable/>
                  <c15:showDataLabelsRange val="1"/>
                </c:ext>
                <c:ext xmlns:c16="http://schemas.microsoft.com/office/drawing/2014/chart" uri="{C3380CC4-5D6E-409C-BE32-E72D297353CC}">
                  <c16:uniqueId val="{00000009-985C-4D79-B342-815990F52524}"/>
                </c:ext>
              </c:extLst>
            </c:dLbl>
            <c:dLbl>
              <c:idx val="10"/>
              <c:layout>
                <c:manualLayout>
                  <c:x val="1.3129133294248295E-2"/>
                  <c:y val="1.3862609742841486E-2"/>
                </c:manualLayout>
              </c:layout>
              <c:tx>
                <c:rich>
                  <a:bodyPr/>
                  <a:lstStyle/>
                  <a:p>
                    <a:fld id="{A4A20AB4-3201-414A-8AEE-AC870511EE4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127997244280401"/>
                      <c:h val="4.7891709979603479E-2"/>
                    </c:manualLayout>
                  </c15:layout>
                  <c15:dlblFieldTable/>
                  <c15:showDataLabelsRange val="1"/>
                </c:ext>
                <c:ext xmlns:c16="http://schemas.microsoft.com/office/drawing/2014/chart" uri="{C3380CC4-5D6E-409C-BE32-E72D297353CC}">
                  <c16:uniqueId val="{0000000A-985C-4D79-B342-815990F52524}"/>
                </c:ext>
              </c:extLst>
            </c:dLbl>
            <c:dLbl>
              <c:idx val="11"/>
              <c:layout>
                <c:manualLayout>
                  <c:x val="-2.1050899212376028E-2"/>
                  <c:y val="-1.2154626892983871E-2"/>
                </c:manualLayout>
              </c:layout>
              <c:tx>
                <c:rich>
                  <a:bodyPr/>
                  <a:lstStyle/>
                  <a:p>
                    <a:fld id="{960023F5-82A4-4F2C-B843-7BF09096E0F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1870570796642231E-2"/>
                      <c:h val="4.6538562091503269E-2"/>
                    </c:manualLayout>
                  </c15:layout>
                  <c15:dlblFieldTable/>
                  <c15:showDataLabelsRange val="1"/>
                </c:ext>
                <c:ext xmlns:c16="http://schemas.microsoft.com/office/drawing/2014/chart" uri="{C3380CC4-5D6E-409C-BE32-E72D297353CC}">
                  <c16:uniqueId val="{0000000B-985C-4D79-B342-815990F52524}"/>
                </c:ext>
              </c:extLst>
            </c:dLbl>
            <c:dLbl>
              <c:idx val="12"/>
              <c:layout>
                <c:manualLayout>
                  <c:x val="-7.2049292706239887E-2"/>
                  <c:y val="-4.1939315603514347E-2"/>
                </c:manualLayout>
              </c:layout>
              <c:tx>
                <c:rich>
                  <a:bodyPr/>
                  <a:lstStyle/>
                  <a:p>
                    <a:fld id="{7F1D40E0-9A52-4B19-A884-3650A9FA6A8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85C-4D79-B342-815990F52524}"/>
                </c:ext>
              </c:extLst>
            </c:dLbl>
            <c:dLbl>
              <c:idx val="13"/>
              <c:layout>
                <c:manualLayout>
                  <c:x val="-0.19320639837941789"/>
                  <c:y val="5.5961076830539927E-2"/>
                </c:manualLayout>
              </c:layout>
              <c:tx>
                <c:rich>
                  <a:bodyPr/>
                  <a:lstStyle/>
                  <a:p>
                    <a:fld id="{E6E11D10-76FA-49E7-BB93-A15CACF1BDF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81908974566622"/>
                      <c:h val="4.7891709979603479E-2"/>
                    </c:manualLayout>
                  </c15:layout>
                  <c15:dlblFieldTable/>
                  <c15:showDataLabelsRange val="1"/>
                </c:ext>
                <c:ext xmlns:c16="http://schemas.microsoft.com/office/drawing/2014/chart" uri="{C3380CC4-5D6E-409C-BE32-E72D297353CC}">
                  <c16:uniqueId val="{0000000D-985C-4D79-B342-815990F52524}"/>
                </c:ext>
              </c:extLst>
            </c:dLbl>
            <c:dLbl>
              <c:idx val="14"/>
              <c:layout>
                <c:manualLayout>
                  <c:x val="4.1054404931095606E-2"/>
                  <c:y val="3.0077375327847225E-2"/>
                </c:manualLayout>
              </c:layout>
              <c:tx>
                <c:rich>
                  <a:bodyPr/>
                  <a:lstStyle/>
                  <a:p>
                    <a:fld id="{29CF8ACE-4AD0-402B-BB95-406109A0D97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13817606949523"/>
                      <c:h val="4.3800163726283932E-2"/>
                    </c:manualLayout>
                  </c15:layout>
                  <c15:dlblFieldTable/>
                  <c15:showDataLabelsRange val="1"/>
                </c:ext>
                <c:ext xmlns:c16="http://schemas.microsoft.com/office/drawing/2014/chart" uri="{C3380CC4-5D6E-409C-BE32-E72D297353CC}">
                  <c16:uniqueId val="{0000000E-985C-4D79-B342-815990F52524}"/>
                </c:ext>
              </c:extLst>
            </c:dLbl>
            <c:dLbl>
              <c:idx val="15"/>
              <c:layout>
                <c:manualLayout>
                  <c:x val="-1.7701164109033491E-3"/>
                  <c:y val="-7.1317584209337689E-2"/>
                </c:manualLayout>
              </c:layout>
              <c:tx>
                <c:rich>
                  <a:bodyPr/>
                  <a:lstStyle/>
                  <a:p>
                    <a:fld id="{B3192627-3C16-41E9-956C-F063EFBF265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451976795380973"/>
                      <c:h val="4.6684542750376049E-2"/>
                    </c:manualLayout>
                  </c15:layout>
                  <c15:dlblFieldTable/>
                  <c15:showDataLabelsRange val="1"/>
                </c:ext>
                <c:ext xmlns:c16="http://schemas.microsoft.com/office/drawing/2014/chart" uri="{C3380CC4-5D6E-409C-BE32-E72D297353CC}">
                  <c16:uniqueId val="{0000000F-985C-4D79-B342-815990F52524}"/>
                </c:ext>
              </c:extLst>
            </c:dLbl>
            <c:dLbl>
              <c:idx val="16"/>
              <c:layout>
                <c:manualLayout>
                  <c:x val="-2.2298744641973168E-2"/>
                  <c:y val="1.3481161651194176E-3"/>
                </c:manualLayout>
              </c:layout>
              <c:tx>
                <c:rich>
                  <a:bodyPr/>
                  <a:lstStyle/>
                  <a:p>
                    <a:fld id="{827232D2-C9A3-4615-9C02-7F6E2D52502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5954430252691274"/>
                      <c:h val="3.4845476473447955E-2"/>
                    </c:manualLayout>
                  </c15:layout>
                  <c15:dlblFieldTable/>
                  <c15:showDataLabelsRange val="1"/>
                </c:ext>
                <c:ext xmlns:c16="http://schemas.microsoft.com/office/drawing/2014/chart" uri="{C3380CC4-5D6E-409C-BE32-E72D297353CC}">
                  <c16:uniqueId val="{00000010-985C-4D79-B342-815990F52524}"/>
                </c:ext>
              </c:extLst>
            </c:dLbl>
            <c:dLbl>
              <c:idx val="17"/>
              <c:layout>
                <c:manualLayout>
                  <c:x val="-1.1436806650226693E-2"/>
                  <c:y val="4.2318508512188139E-3"/>
                </c:manualLayout>
              </c:layout>
              <c:tx>
                <c:rich>
                  <a:bodyPr/>
                  <a:lstStyle/>
                  <a:p>
                    <a:fld id="{85D59E5E-F299-4614-819D-B92C6267BAF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795714034779552"/>
                      <c:h val="3.9708617472964378E-2"/>
                    </c:manualLayout>
                  </c15:layout>
                  <c15:dlblFieldTable/>
                  <c15:showDataLabelsRange val="1"/>
                </c:ext>
                <c:ext xmlns:c16="http://schemas.microsoft.com/office/drawing/2014/chart" uri="{C3380CC4-5D6E-409C-BE32-E72D297353CC}">
                  <c16:uniqueId val="{00000011-985C-4D79-B342-815990F52524}"/>
                </c:ext>
              </c:extLst>
            </c:dLbl>
            <c:dLbl>
              <c:idx val="18"/>
              <c:layout>
                <c:manualLayout>
                  <c:x val="8.118879188613419E-4"/>
                  <c:y val="4.7300046617853614E-2"/>
                </c:manualLayout>
              </c:layout>
              <c:tx>
                <c:rich>
                  <a:bodyPr/>
                  <a:lstStyle/>
                  <a:p>
                    <a:fld id="{9C049716-560E-4178-8B0D-EA4EB3FB0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549184348060161"/>
                      <c:h val="4.1280480006031003E-2"/>
                    </c:manualLayout>
                  </c15:layout>
                  <c15:dlblFieldTable/>
                  <c15:showDataLabelsRange val="1"/>
                </c:ext>
                <c:ext xmlns:c16="http://schemas.microsoft.com/office/drawing/2014/chart" uri="{C3380CC4-5D6E-409C-BE32-E72D297353CC}">
                  <c16:uniqueId val="{00000012-985C-4D79-B342-815990F52524}"/>
                </c:ext>
              </c:extLst>
            </c:dLbl>
            <c:dLbl>
              <c:idx val="19"/>
              <c:layout>
                <c:manualLayout>
                  <c:x val="2.5394594865875385E-3"/>
                  <c:y val="6.5909655437036585E-2"/>
                </c:manualLayout>
              </c:layout>
              <c:tx>
                <c:rich>
                  <a:bodyPr/>
                  <a:lstStyle/>
                  <a:p>
                    <a:fld id="{724CF6C5-9F80-4107-8E9B-B541A26584E1}"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108102682492283"/>
                      <c:h val="3.4032966264717891E-2"/>
                    </c:manualLayout>
                  </c15:layout>
                  <c15:dlblFieldTable/>
                  <c15:showDataLabelsRange val="1"/>
                </c:ext>
                <c:ext xmlns:c16="http://schemas.microsoft.com/office/drawing/2014/chart" uri="{C3380CC4-5D6E-409C-BE32-E72D297353CC}">
                  <c16:uniqueId val="{00000013-985C-4D79-B342-815990F52524}"/>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985C-4D79-B342-815990F52524}"/>
                </c:ext>
              </c:extLst>
            </c:dLbl>
            <c:spPr>
              <a:noFill/>
              <a:ln>
                <a:noFill/>
              </a:ln>
              <a:effectLst/>
            </c:spPr>
            <c:txPr>
              <a:bodyPr rot="0" spcFirstLastPara="1" vertOverflow="clip" horzOverflow="clip"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'[6]Q22B,C重要な技術 獲得したい技術(DP指標）'!$D$5:$D$24</c:f>
              <c:numCache>
                <c:formatCode>General</c:formatCode>
                <c:ptCount val="20"/>
                <c:pt idx="0">
                  <c:v>1.2640218878248974</c:v>
                </c:pt>
                <c:pt idx="1">
                  <c:v>0.94801641586867302</c:v>
                </c:pt>
                <c:pt idx="2">
                  <c:v>0.31600547195622436</c:v>
                </c:pt>
                <c:pt idx="3">
                  <c:v>1.1203830369357044</c:v>
                </c:pt>
                <c:pt idx="4">
                  <c:v>0.43091655266757867</c:v>
                </c:pt>
                <c:pt idx="5">
                  <c:v>1.896032831737346</c:v>
                </c:pt>
                <c:pt idx="6">
                  <c:v>0.91928864569083446</c:v>
                </c:pt>
                <c:pt idx="7">
                  <c:v>0.20109439124487002</c:v>
                </c:pt>
                <c:pt idx="8">
                  <c:v>0.54582763337893292</c:v>
                </c:pt>
                <c:pt idx="9">
                  <c:v>2.0971272229822162</c:v>
                </c:pt>
                <c:pt idx="10">
                  <c:v>1.149110807113543</c:v>
                </c:pt>
                <c:pt idx="11">
                  <c:v>1.9534883720930232</c:v>
                </c:pt>
                <c:pt idx="12">
                  <c:v>0.83310533515731877</c:v>
                </c:pt>
                <c:pt idx="13">
                  <c:v>0.14363885088919287</c:v>
                </c:pt>
                <c:pt idx="14">
                  <c:v>1.0054719562243501</c:v>
                </c:pt>
                <c:pt idx="15">
                  <c:v>1.1203830369357044</c:v>
                </c:pt>
                <c:pt idx="16">
                  <c:v>2.2982216142270859</c:v>
                </c:pt>
                <c:pt idx="17">
                  <c:v>1.0916552667578658</c:v>
                </c:pt>
                <c:pt idx="18">
                  <c:v>1.0054719562243501</c:v>
                </c:pt>
                <c:pt idx="19">
                  <c:v>0.60328317373461016</c:v>
                </c:pt>
              </c:numCache>
            </c:numRef>
          </c:xVal>
          <c:yVal>
            <c:numRef>
              <c:f>'[6]Q22B,C重要な技術 獲得したい技術(DP指標）'!$E$5:$E$24</c:f>
              <c:numCache>
                <c:formatCode>General</c:formatCode>
                <c:ptCount val="20"/>
                <c:pt idx="0">
                  <c:v>0.90933694181326119</c:v>
                </c:pt>
                <c:pt idx="1">
                  <c:v>0.88092016238159676</c:v>
                </c:pt>
                <c:pt idx="2">
                  <c:v>0.31258457374830856</c:v>
                </c:pt>
                <c:pt idx="3">
                  <c:v>1.2787550744248986</c:v>
                </c:pt>
                <c:pt idx="4">
                  <c:v>0.96617050067659005</c:v>
                </c:pt>
                <c:pt idx="5">
                  <c:v>0.90933694181326119</c:v>
                </c:pt>
                <c:pt idx="6">
                  <c:v>0.99458728010825437</c:v>
                </c:pt>
                <c:pt idx="7">
                  <c:v>0.2557510148849797</c:v>
                </c:pt>
                <c:pt idx="8">
                  <c:v>0.79566982408660358</c:v>
                </c:pt>
                <c:pt idx="9">
                  <c:v>1.9607577807848444</c:v>
                </c:pt>
                <c:pt idx="10">
                  <c:v>0.88092016238159676</c:v>
                </c:pt>
                <c:pt idx="11">
                  <c:v>3.4668470906630584</c:v>
                </c:pt>
                <c:pt idx="12">
                  <c:v>1.9039242219215156</c:v>
                </c:pt>
                <c:pt idx="13">
                  <c:v>0.59675236806495269</c:v>
                </c:pt>
                <c:pt idx="14">
                  <c:v>0.34100135317997293</c:v>
                </c:pt>
                <c:pt idx="15">
                  <c:v>1.2503382949932342</c:v>
                </c:pt>
                <c:pt idx="16">
                  <c:v>1.4776725304465494</c:v>
                </c:pt>
                <c:pt idx="17">
                  <c:v>0.65358592692828144</c:v>
                </c:pt>
                <c:pt idx="18">
                  <c:v>0.68200270635994586</c:v>
                </c:pt>
                <c:pt idx="19">
                  <c:v>0.42625169147496617</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'\\sys-fs2\home\★組込み動向調査用\【2020年度版】公開資料用グラフ\クロス集計_A.ユーザー\[クロス集計_A_Q22(DP指標).xlsx]Q22B,C 重要な技術 獲得したい技術(DP)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985C-4D79-B342-815990F52524}"/>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'[6]Q22B,C重要な技術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'[6]Q22B,C重要な技術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985C-4D79-B342-815990F52524}"/>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900" b="1" dirty="0"/>
                  <a:t>現在</a:t>
                </a:r>
                <a:r>
                  <a:rPr lang="ja-JP" sz="900" b="1" dirty="0"/>
                  <a:t>の重要な技術</a:t>
                </a:r>
              </a:p>
            </c:rich>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sz="900" b="1"/>
                  <a:t>将来強化・獲得したい技術</a:t>
                </a:r>
              </a:p>
            </c:rich>
          </c:tx>
          <c:layout>
            <c:manualLayout>
              <c:xMode val="edge"/>
              <c:yMode val="edge"/>
              <c:x val="8.8618495566813015E-3"/>
              <c:y val="0.25979847427226471"/>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4540133738"/>
          <c:y val="2.7158735724682834E-2"/>
          <c:w val="0.78626002462515798"/>
          <c:h val="0.84206676546384085"/>
        </c:manualLayout>
      </c:layout>
      <c:scatterChart>
        <c:scatterStyle val="lineMarker"/>
        <c:varyColors val="0"/>
        <c:ser>
          <c:idx val="1"/>
          <c:order val="0"/>
          <c:tx>
            <c:strRef>
              <c:f>'\\sys-fs2\home\★組込み動向調査用\【2020年度版】公開資料用グラフ\クロス集計_D.サービス提供\[クロス集計_D_Q22(DP指標).xlsx]Q22B,C重要な技術 獲得したい技術(DP指標）'!$C$5:$C$24</c:f>
              <c:strCache>
                <c:ptCount val="1"/>
                <c:pt idx="0">
                  <c:v>デバイス センサ アクチュエータ 画像・音声 現実融合 無線通信・NW RT制御 低遅延データ エッジ IoTシステム構築 モデリング AI ビッグデータ ブロックチェーン サーバ／ストレージ セーフティ・セキュリティ システムズエンジニアリング アジャイル 他の製品・システム ヒューマンIF</c:v>
                </c:pt>
              </c:strCache>
            </c:strRef>
          </c:tx>
          <c:spPr>
            <a:ln w="19050" cap="rnd">
              <a:noFill/>
              <a:round/>
            </a:ln>
            <a:effectLst/>
          </c:spPr>
          <c:marker>
            <c:symbol val="circle"/>
            <c:size val="5"/>
            <c:spPr>
              <a:solidFill>
                <a:schemeClr val="accent2"/>
              </a:solidFill>
              <a:ln w="22225">
                <a:solidFill>
                  <a:schemeClr val="accent2">
                    <a:lumMod val="75000"/>
                  </a:schemeClr>
                </a:solidFill>
              </a:ln>
              <a:effectLst/>
            </c:spPr>
          </c:marker>
          <c:dLbls>
            <c:dLbl>
              <c:idx val="0"/>
              <c:layout>
                <c:manualLayout>
                  <c:x val="0.29442126466542418"/>
                  <c:y val="9.0986162519438724E-2"/>
                </c:manualLayout>
              </c:layout>
              <c:tx>
                <c:rich>
                  <a:bodyPr/>
                  <a:lstStyle/>
                  <a:p>
                    <a:fld id="{0F789131-87DC-4D55-8822-DCF0D3E56AD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4620071234211109E-2"/>
                      <c:h val="4.6295669856783038E-2"/>
                    </c:manualLayout>
                  </c15:layout>
                  <c15:dlblFieldTable/>
                  <c15:showDataLabelsRange val="1"/>
                </c:ext>
                <c:ext xmlns:c16="http://schemas.microsoft.com/office/drawing/2014/chart" uri="{C3380CC4-5D6E-409C-BE32-E72D297353CC}">
                  <c16:uniqueId val="{00000000-D0C2-45AF-9F45-F3C3897D731A}"/>
                </c:ext>
              </c:extLst>
            </c:dLbl>
            <c:dLbl>
              <c:idx val="1"/>
              <c:layout>
                <c:manualLayout>
                  <c:x val="-5.1329155650251757E-2"/>
                  <c:y val="2.9633265366414075E-2"/>
                </c:manualLayout>
              </c:layout>
              <c:tx>
                <c:rich>
                  <a:bodyPr/>
                  <a:lstStyle/>
                  <a:p>
                    <a:fld id="{CEE2C360-0A9D-431A-AB50-1DF536D3063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0444451034649525E-2"/>
                      <c:h val="6.0166348739562121E-2"/>
                    </c:manualLayout>
                  </c15:layout>
                  <c15:dlblFieldTable/>
                  <c15:showDataLabelsRange val="1"/>
                </c:ext>
                <c:ext xmlns:c16="http://schemas.microsoft.com/office/drawing/2014/chart" uri="{C3380CC4-5D6E-409C-BE32-E72D297353CC}">
                  <c16:uniqueId val="{00000001-D0C2-45AF-9F45-F3C3897D731A}"/>
                </c:ext>
              </c:extLst>
            </c:dLbl>
            <c:dLbl>
              <c:idx val="2"/>
              <c:layout>
                <c:manualLayout>
                  <c:x val="-0.16802817768916486"/>
                  <c:y val="0.10009178594705281"/>
                </c:manualLayout>
              </c:layout>
              <c:tx>
                <c:rich>
                  <a:bodyPr/>
                  <a:lstStyle/>
                  <a:p>
                    <a:fld id="{98DD5B0F-16DB-4FDC-9278-060E9390364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4801453596465"/>
                      <c:h val="4.3800163726283932E-2"/>
                    </c:manualLayout>
                  </c15:layout>
                  <c15:dlblFieldTable/>
                  <c15:showDataLabelsRange val="1"/>
                </c:ext>
                <c:ext xmlns:c16="http://schemas.microsoft.com/office/drawing/2014/chart" uri="{C3380CC4-5D6E-409C-BE32-E72D297353CC}">
                  <c16:uniqueId val="{00000002-D0C2-45AF-9F45-F3C3897D731A}"/>
                </c:ext>
              </c:extLst>
            </c:dLbl>
            <c:dLbl>
              <c:idx val="3"/>
              <c:layout>
                <c:manualLayout>
                  <c:x val="-6.2482748237183507E-4"/>
                  <c:y val="-7.8387582833676139E-2"/>
                </c:manualLayout>
              </c:layout>
              <c:tx>
                <c:rich>
                  <a:bodyPr/>
                  <a:lstStyle/>
                  <a:p>
                    <a:fld id="{61F6A8CB-0AEE-4063-A7D6-33DE0492844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776937273160705"/>
                      <c:h val="4.7891709979603479E-2"/>
                    </c:manualLayout>
                  </c15:layout>
                  <c15:dlblFieldTable/>
                  <c15:showDataLabelsRange val="1"/>
                </c:ext>
                <c:ext xmlns:c16="http://schemas.microsoft.com/office/drawing/2014/chart" uri="{C3380CC4-5D6E-409C-BE32-E72D297353CC}">
                  <c16:uniqueId val="{00000003-D0C2-45AF-9F45-F3C3897D731A}"/>
                </c:ext>
              </c:extLst>
            </c:dLbl>
            <c:dLbl>
              <c:idx val="4"/>
              <c:layout>
                <c:manualLayout>
                  <c:x val="-9.141415408761272E-2"/>
                  <c:y val="-4.332915265365777E-2"/>
                </c:manualLayout>
              </c:layout>
              <c:tx>
                <c:rich>
                  <a:bodyPr/>
                  <a:lstStyle/>
                  <a:p>
                    <a:fld id="{FC7EB750-576E-48C2-BCDD-098EB56D4A3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422022032069459"/>
                      <c:h val="5.1983256232923027E-2"/>
                    </c:manualLayout>
                  </c15:layout>
                  <c15:dlblFieldTable/>
                  <c15:showDataLabelsRange val="1"/>
                </c:ext>
                <c:ext xmlns:c16="http://schemas.microsoft.com/office/drawing/2014/chart" uri="{C3380CC4-5D6E-409C-BE32-E72D297353CC}">
                  <c16:uniqueId val="{00000004-D0C2-45AF-9F45-F3C3897D731A}"/>
                </c:ext>
              </c:extLst>
            </c:dLbl>
            <c:dLbl>
              <c:idx val="5"/>
              <c:layout>
                <c:manualLayout>
                  <c:x val="1.9908591320852008E-2"/>
                  <c:y val="4.0634208999404162E-2"/>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429312826642881"/>
                      <c:h val="5.6074802486242581E-2"/>
                    </c:manualLayout>
                  </c15:layout>
                  <c15:dlblFieldTable/>
                  <c15:showDataLabelsRange val="1"/>
                </c:ext>
                <c:ext xmlns:c16="http://schemas.microsoft.com/office/drawing/2014/chart" uri="{C3380CC4-5D6E-409C-BE32-E72D297353CC}">
                  <c16:uniqueId val="{00000005-D0C2-45AF-9F45-F3C3897D731A}"/>
                </c:ext>
              </c:extLst>
            </c:dLbl>
            <c:dLbl>
              <c:idx val="6"/>
              <c:layout>
                <c:manualLayout>
                  <c:x val="-0.13280549592687305"/>
                  <c:y val="-7.1790528295941859E-3"/>
                </c:manualLayout>
              </c:layout>
              <c:tx>
                <c:rich>
                  <a:bodyPr/>
                  <a:lstStyle/>
                  <a:p>
                    <a:fld id="{E8F874ED-DD2B-47BF-A92A-DA4702590DC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9.1405257310755272E-2"/>
                      <c:h val="3.9708617472964378E-2"/>
                    </c:manualLayout>
                  </c15:layout>
                  <c15:dlblFieldTable/>
                  <c15:showDataLabelsRange val="1"/>
                </c:ext>
                <c:ext xmlns:c16="http://schemas.microsoft.com/office/drawing/2014/chart" uri="{C3380CC4-5D6E-409C-BE32-E72D297353CC}">
                  <c16:uniqueId val="{00000006-D0C2-45AF-9F45-F3C3897D731A}"/>
                </c:ext>
              </c:extLst>
            </c:dLbl>
            <c:dLbl>
              <c:idx val="7"/>
              <c:layout>
                <c:manualLayout>
                  <c:x val="-7.2000018249798944E-3"/>
                  <c:y val="4.1817535722902237E-3"/>
                </c:manualLayout>
              </c:layout>
              <c:tx>
                <c:rich>
                  <a:bodyPr/>
                  <a:lstStyle/>
                  <a:p>
                    <a:fld id="{D671A8FE-8669-4147-9D59-B3211E462BA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3852965934469536"/>
                      <c:h val="3.5617071219644837E-2"/>
                    </c:manualLayout>
                  </c15:layout>
                  <c15:dlblFieldTable/>
                  <c15:showDataLabelsRange val="1"/>
                </c:ext>
                <c:ext xmlns:c16="http://schemas.microsoft.com/office/drawing/2014/chart" uri="{C3380CC4-5D6E-409C-BE32-E72D297353CC}">
                  <c16:uniqueId val="{00000007-D0C2-45AF-9F45-F3C3897D731A}"/>
                </c:ext>
              </c:extLst>
            </c:dLbl>
            <c:dLbl>
              <c:idx val="8"/>
              <c:layout>
                <c:manualLayout>
                  <c:x val="-4.7697901957519058E-2"/>
                  <c:y val="-3.5131562542184004E-2"/>
                </c:manualLayout>
              </c:layout>
              <c:tx>
                <c:rich>
                  <a:bodyPr/>
                  <a:lstStyle/>
                  <a:p>
                    <a:fld id="{C682CA1C-C3F5-496D-9EE8-A6CC43C67CB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7.8488049803700596E-2"/>
                      <c:h val="4.3800163726283932E-2"/>
                    </c:manualLayout>
                  </c15:layout>
                  <c15:dlblFieldTable/>
                  <c15:showDataLabelsRange val="1"/>
                </c:ext>
                <c:ext xmlns:c16="http://schemas.microsoft.com/office/drawing/2014/chart" uri="{C3380CC4-5D6E-409C-BE32-E72D297353CC}">
                  <c16:uniqueId val="{00000008-D0C2-45AF-9F45-F3C3897D731A}"/>
                </c:ext>
              </c:extLst>
            </c:dLbl>
            <c:dLbl>
              <c:idx val="9"/>
              <c:layout>
                <c:manualLayout>
                  <c:x val="9.9606260593437836E-3"/>
                  <c:y val="-2.9410807674452094E-3"/>
                </c:manualLayout>
              </c:layout>
              <c:tx>
                <c:rich>
                  <a:bodyPr/>
                  <a:lstStyle/>
                  <a:p>
                    <a:fld id="{A8EB911B-6ECF-48B5-AB6F-DB6C891B7A7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162521300936898"/>
                      <c:h val="4.0528215399613592E-2"/>
                    </c:manualLayout>
                  </c15:layout>
                  <c15:dlblFieldTable/>
                  <c15:showDataLabelsRange val="1"/>
                </c:ext>
                <c:ext xmlns:c16="http://schemas.microsoft.com/office/drawing/2014/chart" uri="{C3380CC4-5D6E-409C-BE32-E72D297353CC}">
                  <c16:uniqueId val="{00000009-D0C2-45AF-9F45-F3C3897D731A}"/>
                </c:ext>
              </c:extLst>
            </c:dLbl>
            <c:dLbl>
              <c:idx val="10"/>
              <c:layout>
                <c:manualLayout>
                  <c:x val="0.19420135459130716"/>
                  <c:y val="7.7281576669294486E-2"/>
                </c:manualLayout>
              </c:layout>
              <c:tx>
                <c:rich>
                  <a:bodyPr/>
                  <a:lstStyle/>
                  <a:p>
                    <a:fld id="{A110728B-31E5-4C87-B76F-F8599E7DEB8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0258850582054517"/>
                      <c:h val="4.3800163726283932E-2"/>
                    </c:manualLayout>
                  </c15:layout>
                  <c15:dlblFieldTable/>
                  <c15:showDataLabelsRange val="1"/>
                </c:ext>
                <c:ext xmlns:c16="http://schemas.microsoft.com/office/drawing/2014/chart" uri="{C3380CC4-5D6E-409C-BE32-E72D297353CC}">
                  <c16:uniqueId val="{0000000A-D0C2-45AF-9F45-F3C3897D731A}"/>
                </c:ext>
              </c:extLst>
            </c:dLbl>
            <c:dLbl>
              <c:idx val="11"/>
              <c:layout>
                <c:manualLayout>
                  <c:x val="-2.1050899212376028E-2"/>
                  <c:y val="-1.2154626892983871E-2"/>
                </c:manualLayout>
              </c:layout>
              <c:tx>
                <c:rich>
                  <a:bodyPr/>
                  <a:lstStyle/>
                  <a:p>
                    <a:fld id="{F5779F81-8CF8-4373-9AB8-B5162FBD72E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6.1870570796642231E-2"/>
                      <c:h val="4.6538562091503269E-2"/>
                    </c:manualLayout>
                  </c15:layout>
                  <c15:dlblFieldTable/>
                  <c15:showDataLabelsRange val="1"/>
                </c:ext>
                <c:ext xmlns:c16="http://schemas.microsoft.com/office/drawing/2014/chart" uri="{C3380CC4-5D6E-409C-BE32-E72D297353CC}">
                  <c16:uniqueId val="{0000000B-D0C2-45AF-9F45-F3C3897D731A}"/>
                </c:ext>
              </c:extLst>
            </c:dLbl>
            <c:dLbl>
              <c:idx val="12"/>
              <c:layout>
                <c:manualLayout>
                  <c:x val="-7.4946448246992772E-2"/>
                  <c:y val="-4.1939315603514389E-2"/>
                </c:manualLayout>
              </c:layout>
              <c:tx>
                <c:rich>
                  <a:bodyPr/>
                  <a:lstStyle/>
                  <a:p>
                    <a:fld id="{C46BF5FE-88CF-4D6E-88FA-D15225CD84D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0C2-45AF-9F45-F3C3897D731A}"/>
                </c:ext>
              </c:extLst>
            </c:dLbl>
            <c:dLbl>
              <c:idx val="13"/>
              <c:layout>
                <c:manualLayout>
                  <c:x val="-0.1859636235887773"/>
                  <c:y val="3.7549118690602103E-2"/>
                </c:manualLayout>
              </c:layout>
              <c:tx>
                <c:rich>
                  <a:bodyPr/>
                  <a:lstStyle/>
                  <a:p>
                    <a:fld id="{F9B3CEFC-AD28-4499-AEF4-89B11CB9DF7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671624528641918"/>
                      <c:h val="3.5617071219644837E-2"/>
                    </c:manualLayout>
                  </c15:layout>
                  <c15:dlblFieldTable/>
                  <c15:showDataLabelsRange val="1"/>
                </c:ext>
                <c:ext xmlns:c16="http://schemas.microsoft.com/office/drawing/2014/chart" uri="{C3380CC4-5D6E-409C-BE32-E72D297353CC}">
                  <c16:uniqueId val="{0000000D-D0C2-45AF-9F45-F3C3897D731A}"/>
                </c:ext>
              </c:extLst>
            </c:dLbl>
            <c:dLbl>
              <c:idx val="14"/>
              <c:layout>
                <c:manualLayout>
                  <c:x val="-1.5440242174828509E-2"/>
                  <c:y val="-2.6549946987091655E-3"/>
                </c:manualLayout>
              </c:layout>
              <c:tx>
                <c:rich>
                  <a:bodyPr/>
                  <a:lstStyle/>
                  <a:p>
                    <a:fld id="{B5CF0CB9-2B33-484B-9EE3-7E27EE3434E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884846051541994"/>
                      <c:h val="5.1983256232923027E-2"/>
                    </c:manualLayout>
                  </c15:layout>
                  <c15:dlblFieldTable/>
                  <c15:showDataLabelsRange val="1"/>
                </c:ext>
                <c:ext xmlns:c16="http://schemas.microsoft.com/office/drawing/2014/chart" uri="{C3380CC4-5D6E-409C-BE32-E72D297353CC}">
                  <c16:uniqueId val="{0000000E-D0C2-45AF-9F45-F3C3897D731A}"/>
                </c:ext>
              </c:extLst>
            </c:dLbl>
            <c:dLbl>
              <c:idx val="15"/>
              <c:layout>
                <c:manualLayout>
                  <c:x val="-1.7704471885044464E-2"/>
                  <c:y val="-3.8070710295651268E-3"/>
                </c:manualLayout>
              </c:layout>
              <c:tx>
                <c:rich>
                  <a:bodyPr/>
                  <a:lstStyle/>
                  <a:p>
                    <a:fld id="{8ABA30A6-0E40-4723-9835-537AF9BA67B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116226124130568"/>
                      <c:h val="6.7142274016973799E-2"/>
                    </c:manualLayout>
                  </c15:layout>
                  <c15:dlblFieldTable/>
                  <c15:showDataLabelsRange val="1"/>
                </c:ext>
                <c:ext xmlns:c16="http://schemas.microsoft.com/office/drawing/2014/chart" uri="{C3380CC4-5D6E-409C-BE32-E72D297353CC}">
                  <c16:uniqueId val="{0000000F-D0C2-45AF-9F45-F3C3897D731A}"/>
                </c:ext>
              </c:extLst>
            </c:dLbl>
            <c:dLbl>
              <c:idx val="16"/>
              <c:layout>
                <c:manualLayout>
                  <c:x val="-5.5616120537505268E-2"/>
                  <c:y val="3.4080491804740015E-2"/>
                </c:manualLayout>
              </c:layout>
              <c:tx>
                <c:rich>
                  <a:bodyPr/>
                  <a:lstStyle/>
                  <a:p>
                    <a:fld id="{3C2F78A2-4BB6-409D-9BFB-CD807D8297D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5664714698615981"/>
                      <c:h val="3.4845476473447955E-2"/>
                    </c:manualLayout>
                  </c15:layout>
                  <c15:dlblFieldTable/>
                  <c15:showDataLabelsRange val="1"/>
                </c:ext>
                <c:ext xmlns:c16="http://schemas.microsoft.com/office/drawing/2014/chart" uri="{C3380CC4-5D6E-409C-BE32-E72D297353CC}">
                  <c16:uniqueId val="{00000010-D0C2-45AF-9F45-F3C3897D731A}"/>
                </c:ext>
              </c:extLst>
            </c:dLbl>
            <c:dLbl>
              <c:idx val="17"/>
              <c:layout>
                <c:manualLayout>
                  <c:x val="-1.7231117731732522E-2"/>
                  <c:y val="2.1862388090572015E-3"/>
                </c:manualLayout>
              </c:layout>
              <c:tx>
                <c:rich>
                  <a:bodyPr/>
                  <a:lstStyle/>
                  <a:p>
                    <a:fld id="{9ED4332C-F2C8-4791-990E-346E3F730FB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954576251080729"/>
                      <c:h val="3.5617071219644837E-2"/>
                    </c:manualLayout>
                  </c15:layout>
                  <c15:dlblFieldTable/>
                  <c15:showDataLabelsRange val="1"/>
                </c:ext>
                <c:ext xmlns:c16="http://schemas.microsoft.com/office/drawing/2014/chart" uri="{C3380CC4-5D6E-409C-BE32-E72D297353CC}">
                  <c16:uniqueId val="{00000011-D0C2-45AF-9F45-F3C3897D731A}"/>
                </c:ext>
              </c:extLst>
            </c:dLbl>
            <c:dLbl>
              <c:idx val="18"/>
              <c:layout>
                <c:manualLayout>
                  <c:x val="-0.11797148925200919"/>
                  <c:y val="0.1925500996951959"/>
                </c:manualLayout>
              </c:layout>
              <c:tx>
                <c:rich>
                  <a:bodyPr/>
                  <a:lstStyle/>
                  <a:p>
                    <a:fld id="{0F45905B-F56A-41B7-ABBE-9EBACD8D91C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549184348060161"/>
                      <c:h val="3.7188933752711456E-2"/>
                    </c:manualLayout>
                  </c15:layout>
                  <c15:dlblFieldTable/>
                  <c15:showDataLabelsRange val="1"/>
                </c:ext>
                <c:ext xmlns:c16="http://schemas.microsoft.com/office/drawing/2014/chart" uri="{C3380CC4-5D6E-409C-BE32-E72D297353CC}">
                  <c16:uniqueId val="{00000012-D0C2-45AF-9F45-F3C3897D731A}"/>
                </c:ext>
              </c:extLst>
            </c:dLbl>
            <c:dLbl>
              <c:idx val="19"/>
              <c:layout>
                <c:manualLayout>
                  <c:x val="1.090653593727491E-3"/>
                  <c:y val="5.7726562930397643E-2"/>
                </c:manualLayout>
              </c:layout>
              <c:tx>
                <c:rich>
                  <a:bodyPr/>
                  <a:lstStyle/>
                  <a:p>
                    <a:fld id="{724CF6C5-9F80-4107-8E9B-B541A26584E1}" type="CELLRANGE">
                      <a:rPr lang="en-US" altLang="ja-JP" baseline="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4136111561019343"/>
                      <c:h val="3.4032966264717891E-2"/>
                    </c:manualLayout>
                  </c15:layout>
                  <c15:dlblFieldTable/>
                  <c15:showDataLabelsRange val="1"/>
                </c:ext>
                <c:ext xmlns:c16="http://schemas.microsoft.com/office/drawing/2014/chart" uri="{C3380CC4-5D6E-409C-BE32-E72D297353CC}">
                  <c16:uniqueId val="{00000013-D0C2-45AF-9F45-F3C3897D731A}"/>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4-D0C2-45AF-9F45-F3C3897D731A}"/>
                </c:ext>
              </c:extLst>
            </c:dLbl>
            <c:spPr>
              <a:noFill/>
              <a:ln>
                <a:noFill/>
              </a:ln>
              <a:effectLst/>
            </c:spPr>
            <c:txPr>
              <a:bodyPr rot="0" spcFirstLastPara="1" vertOverflow="clip" horzOverflow="clip" vert="horz" wrap="square" anchor="ctr" anchorCtr="1"/>
              <a:lstStyle/>
              <a:p>
                <a:pPr>
                  <a:defRPr sz="77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'[5]Q22B,C重要な技術 獲得したい技術(DP指標）'!$D$5:$D$24</c:f>
              <c:numCache>
                <c:formatCode>General</c:formatCode>
                <c:ptCount val="20"/>
                <c:pt idx="0">
                  <c:v>0.8076923076923076</c:v>
                </c:pt>
                <c:pt idx="1">
                  <c:v>0.56837606837606836</c:v>
                </c:pt>
                <c:pt idx="2">
                  <c:v>5.9829059829059825E-2</c:v>
                </c:pt>
                <c:pt idx="3">
                  <c:v>0.83760683760683752</c:v>
                </c:pt>
                <c:pt idx="4">
                  <c:v>0.50854700854700852</c:v>
                </c:pt>
                <c:pt idx="5">
                  <c:v>1.2564102564102564</c:v>
                </c:pt>
                <c:pt idx="6">
                  <c:v>0.65811965811965811</c:v>
                </c:pt>
                <c:pt idx="7">
                  <c:v>0.11965811965811965</c:v>
                </c:pt>
                <c:pt idx="8">
                  <c:v>0.26923076923076922</c:v>
                </c:pt>
                <c:pt idx="9">
                  <c:v>1.9145299145299144</c:v>
                </c:pt>
                <c:pt idx="10">
                  <c:v>0.74786324786324787</c:v>
                </c:pt>
                <c:pt idx="11">
                  <c:v>2.3931623931623931</c:v>
                </c:pt>
                <c:pt idx="12">
                  <c:v>1.3760683760683761</c:v>
                </c:pt>
                <c:pt idx="13">
                  <c:v>0.11965811965811965</c:v>
                </c:pt>
                <c:pt idx="14">
                  <c:v>1.7051282051282051</c:v>
                </c:pt>
                <c:pt idx="15">
                  <c:v>1.4059829059829059</c:v>
                </c:pt>
                <c:pt idx="16">
                  <c:v>3.1709401709401708</c:v>
                </c:pt>
                <c:pt idx="17">
                  <c:v>1.0470085470085468</c:v>
                </c:pt>
                <c:pt idx="18">
                  <c:v>0.8076923076923076</c:v>
                </c:pt>
                <c:pt idx="19">
                  <c:v>0.92735042735042728</c:v>
                </c:pt>
              </c:numCache>
            </c:numRef>
          </c:xVal>
          <c:yVal>
            <c:numRef>
              <c:f>'[5]Q22B,C重要な技術 獲得したい技術(DP指標）'!$E$5:$E$24</c:f>
              <c:numCache>
                <c:formatCode>General</c:formatCode>
                <c:ptCount val="20"/>
                <c:pt idx="0">
                  <c:v>0.65346534653465349</c:v>
                </c:pt>
                <c:pt idx="1">
                  <c:v>0.59405940594059414</c:v>
                </c:pt>
                <c:pt idx="2">
                  <c:v>5.940594059405941E-2</c:v>
                </c:pt>
                <c:pt idx="3">
                  <c:v>1.0990099009900991</c:v>
                </c:pt>
                <c:pt idx="4">
                  <c:v>1.1287128712871288</c:v>
                </c:pt>
                <c:pt idx="5">
                  <c:v>1.1287128712871288</c:v>
                </c:pt>
                <c:pt idx="6">
                  <c:v>0.92079207920792083</c:v>
                </c:pt>
                <c:pt idx="7">
                  <c:v>0.14851485148514854</c:v>
                </c:pt>
                <c:pt idx="8">
                  <c:v>0.59405940594059414</c:v>
                </c:pt>
                <c:pt idx="9">
                  <c:v>1.9306930693069309</c:v>
                </c:pt>
                <c:pt idx="10">
                  <c:v>0.68316831683168322</c:v>
                </c:pt>
                <c:pt idx="11">
                  <c:v>3.9207920792079212</c:v>
                </c:pt>
                <c:pt idx="12">
                  <c:v>2.2574257425742577</c:v>
                </c:pt>
                <c:pt idx="13">
                  <c:v>0.47524752475247528</c:v>
                </c:pt>
                <c:pt idx="14">
                  <c:v>0.65346534653465349</c:v>
                </c:pt>
                <c:pt idx="15">
                  <c:v>1.1584158415841586</c:v>
                </c:pt>
                <c:pt idx="16">
                  <c:v>1.722772277227723</c:v>
                </c:pt>
                <c:pt idx="17">
                  <c:v>0.83168316831683176</c:v>
                </c:pt>
                <c:pt idx="18">
                  <c:v>0.44554455445544555</c:v>
                </c:pt>
                <c:pt idx="19">
                  <c:v>0.53465346534653468</c:v>
                </c:pt>
              </c:numCache>
            </c:numRef>
          </c:yVal>
          <c:smooth val="0"/>
          <c:extLst>
            <c:ext xmlns:c15="http://schemas.microsoft.com/office/drawing/2012/chart" uri="{02D57815-91ED-43cb-92C2-25804820EDAC}">
              <c15:datalabelsRange>
                <c15:f>'\\sys-fs2\home\★組込み動向調査用\【2020年度版】公開資料用グラフ\クロス集計_A.ユーザー\[クロス集計_A_Q22(DP指標).xlsx]Q22B,C 重要な技術 獲得したい技術(DP) '!$C$5:$C$24</c15:f>
                <c15:dlblRangeCache>
                  <c:ptCount val="20"/>
                  <c:pt idx="0">
                    <c:v>デバイス</c:v>
                  </c:pt>
                  <c:pt idx="1">
                    <c:v>センサ</c:v>
                  </c:pt>
                  <c:pt idx="2">
                    <c:v>アクチュエータ</c:v>
                  </c:pt>
                  <c:pt idx="3">
                    <c:v>画像・音声</c:v>
                  </c:pt>
                  <c:pt idx="4">
                    <c:v>現実融合</c:v>
                  </c:pt>
                  <c:pt idx="5">
                    <c:v>無線通信・NW</c:v>
                  </c:pt>
                  <c:pt idx="6">
                    <c:v>RT制御</c:v>
                  </c:pt>
                  <c:pt idx="7">
                    <c:v>低遅延データ</c:v>
                  </c:pt>
                  <c:pt idx="8">
                    <c:v>エッジ</c:v>
                  </c:pt>
                  <c:pt idx="9">
                    <c:v>IoTシステム構築</c:v>
                  </c:pt>
                  <c:pt idx="10">
                    <c:v>モデリング</c:v>
                  </c:pt>
                  <c:pt idx="11">
                    <c:v>AI</c:v>
                  </c:pt>
                  <c:pt idx="12">
                    <c:v>ビッグデータ</c:v>
                  </c:pt>
                  <c:pt idx="13">
                    <c:v>ブロックチェーン</c:v>
                  </c:pt>
                  <c:pt idx="14">
                    <c:v>サーバ／ストレージ</c:v>
                  </c:pt>
                  <c:pt idx="15">
                    <c:v>セーフティ・セキュリティ</c:v>
                  </c:pt>
                  <c:pt idx="16">
                    <c:v>システムズエンジニアリング</c:v>
                  </c:pt>
                  <c:pt idx="17">
                    <c:v>アジャイル</c:v>
                  </c:pt>
                  <c:pt idx="18">
                    <c:v>他の製品・システム</c:v>
                  </c:pt>
                  <c:pt idx="19">
                    <c:v>ヒューマンIF</c:v>
                  </c:pt>
                </c15:dlblRangeCache>
              </c15:datalabelsRange>
            </c:ext>
            <c:ext xmlns:c16="http://schemas.microsoft.com/office/drawing/2014/chart" uri="{C3380CC4-5D6E-409C-BE32-E72D297353CC}">
              <c16:uniqueId val="{00000015-D0C2-45AF-9F45-F3C3897D731A}"/>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'[5]Q22B,C重要な技術 獲得したい技術(DP指標）'!$F$5:$F$25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xVal>
          <c:yVal>
            <c:numRef>
              <c:f>'[5]Q22B,C重要な技術 獲得したい技術(DP指標）'!$G$5:$G$25</c:f>
              <c:numCache>
                <c:formatCode>General</c:formatCode>
                <c:ptCount val="21"/>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0</c:v>
                </c:pt>
              </c:numCache>
            </c:numRef>
          </c:yVal>
          <c:smooth val="0"/>
          <c:extLst>
            <c:ext xmlns:c16="http://schemas.microsoft.com/office/drawing/2014/chart" uri="{C3380CC4-5D6E-409C-BE32-E72D297353CC}">
              <c16:uniqueId val="{00000017-D0C2-45AF-9F45-F3C3897D731A}"/>
            </c:ext>
          </c:extLst>
        </c:ser>
        <c:dLbls>
          <c:dLblPos val="t"/>
          <c:showLegendKey val="0"/>
          <c:showVal val="1"/>
          <c:showCatName val="0"/>
          <c:showSerName val="0"/>
          <c:showPercent val="0"/>
          <c:showBubbleSize val="0"/>
        </c:dLbls>
        <c:axId val="88857600"/>
        <c:axId val="88580864"/>
      </c:scatterChart>
      <c:valAx>
        <c:axId val="88857600"/>
        <c:scaling>
          <c:orientation val="minMax"/>
          <c:max val="4"/>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900" b="1" dirty="0"/>
                  <a:t>現在</a:t>
                </a:r>
                <a:r>
                  <a:rPr lang="ja-JP" sz="900" b="1" dirty="0"/>
                  <a:t>の重要な技術</a:t>
                </a:r>
              </a:p>
            </c:rich>
          </c:tx>
          <c:layout>
            <c:manualLayout>
              <c:xMode val="edge"/>
              <c:yMode val="edge"/>
              <c:x val="0.42932934342920054"/>
              <c:y val="0.9509195666564050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sz="900" b="1"/>
                  <a:t>将来強化・獲得したい技術</a:t>
                </a:r>
              </a:p>
            </c:rich>
          </c:tx>
          <c:layout>
            <c:manualLayout>
              <c:xMode val="edge"/>
              <c:yMode val="edge"/>
              <c:x val="8.8618495566813015E-3"/>
              <c:y val="0.25979847427226471"/>
            </c:manualLayout>
          </c:layout>
          <c:overlay val="0"/>
          <c:spPr>
            <a:noFill/>
            <a:ln>
              <a:noFill/>
            </a:ln>
            <a:effectLst/>
          </c:spPr>
          <c:txPr>
            <a:bodyPr rot="0" spcFirstLastPara="1" vertOverflow="ellipsis" vert="eaVert"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102430555555555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444444444443"/>
          <c:y val="0.39999305555555553"/>
          <c:w val="0.50221111111111116"/>
          <c:h val="0.55360677083333332"/>
        </c:manualLayout>
      </c:layout>
      <c:barChart>
        <c:barDir val="bar"/>
        <c:grouping val="stacked"/>
        <c:varyColors val="0"/>
        <c:ser>
          <c:idx val="1"/>
          <c:order val="0"/>
          <c:tx>
            <c:strRef>
              <c:f>'[11]Q4.主な事業のカテゴリと適応分野（従業員数別）'!$M$6</c:f>
              <c:strCache>
                <c:ptCount val="1"/>
                <c:pt idx="0">
                  <c:v>20人以下 (N=186)</c:v>
                </c:pt>
              </c:strCache>
            </c:strRef>
          </c:tx>
          <c:spPr>
            <a:solidFill>
              <a:srgbClr val="99CCFF"/>
            </a:solidFill>
            <a:ln>
              <a:solidFill>
                <a:sysClr val="windowText" lastClr="000000"/>
              </a:solidFill>
            </a:ln>
            <a:effectLst/>
          </c:spPr>
          <c:invertIfNegative val="0"/>
          <c:cat>
            <c:strRef>
              <c:f>'[11]Q4.主な事業のカテゴリと適応分野（従業員数別）'!$L$30:$L$33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'[11]Q4.主な事業のカテゴリと適応分野（従業員数別）'!$M$30:$M$33</c:f>
              <c:numCache>
                <c:formatCode>General</c:formatCode>
                <c:ptCount val="4"/>
                <c:pt idx="0">
                  <c:v>0.24761904761904763</c:v>
                </c:pt>
                <c:pt idx="1">
                  <c:v>0.14523809523809525</c:v>
                </c:pt>
                <c:pt idx="2">
                  <c:v>0.11428571428571428</c:v>
                </c:pt>
                <c:pt idx="3">
                  <c:v>6.4285714285714279E-2</c:v>
                </c:pt>
              </c:numCache>
            </c:numRef>
          </c:val>
          <c:extLst>
            <c:ext xmlns:c16="http://schemas.microsoft.com/office/drawing/2014/chart" uri="{C3380CC4-5D6E-409C-BE32-E72D297353CC}">
              <c16:uniqueId val="{00000000-CC5D-4BBE-BC47-D03A5E8E8C7C}"/>
            </c:ext>
          </c:extLst>
        </c:ser>
        <c:ser>
          <c:idx val="0"/>
          <c:order val="1"/>
          <c:tx>
            <c:strRef>
              <c:f>'[11]Q4.主な事業のカテゴリと適応分野（従業員数別）'!$N$6</c:f>
              <c:strCache>
                <c:ptCount val="1"/>
                <c:pt idx="0">
                  <c:v>21人以上100人以下 (N=145)</c:v>
                </c:pt>
              </c:strCache>
            </c:strRef>
          </c:tx>
          <c:spPr>
            <a:solidFill>
              <a:schemeClr val="accent6">
                <a:lumMod val="60000"/>
                <a:lumOff val="40000"/>
              </a:schemeClr>
            </a:solidFill>
            <a:ln>
              <a:solidFill>
                <a:sysClr val="windowText" lastClr="000000"/>
              </a:solidFill>
            </a:ln>
            <a:effectLst/>
          </c:spPr>
          <c:invertIfNegative val="0"/>
          <c:cat>
            <c:strRef>
              <c:f>'[11]Q4.主な事業のカテゴリと適応分野（従業員数別）'!$L$30:$L$33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'[11]Q4.主な事業のカテゴリと適応分野（従業員数別）'!$N$30:$N$33</c:f>
              <c:numCache>
                <c:formatCode>General</c:formatCode>
                <c:ptCount val="4"/>
                <c:pt idx="0">
                  <c:v>0.15</c:v>
                </c:pt>
                <c:pt idx="1">
                  <c:v>9.7619047619047619E-2</c:v>
                </c:pt>
                <c:pt idx="2">
                  <c:v>5.4761904761904762E-2</c:v>
                </c:pt>
                <c:pt idx="3">
                  <c:v>4.5238095238095237E-2</c:v>
                </c:pt>
              </c:numCache>
            </c:numRef>
          </c:val>
          <c:extLst>
            <c:ext xmlns:c16="http://schemas.microsoft.com/office/drawing/2014/chart" uri="{C3380CC4-5D6E-409C-BE32-E72D297353CC}">
              <c16:uniqueId val="{00000001-CC5D-4BBE-BC47-D03A5E8E8C7C}"/>
            </c:ext>
          </c:extLst>
        </c:ser>
        <c:ser>
          <c:idx val="2"/>
          <c:order val="2"/>
          <c:tx>
            <c:strRef>
              <c:f>'[11]Q4.主な事業のカテゴリと適応分野（従業員数別）'!$O$6</c:f>
              <c:strCache>
                <c:ptCount val="1"/>
                <c:pt idx="0">
                  <c:v>101人以上 (N=89)</c:v>
                </c:pt>
              </c:strCache>
            </c:strRef>
          </c:tx>
          <c:spPr>
            <a:solidFill>
              <a:srgbClr val="FFC000"/>
            </a:solidFill>
            <a:ln>
              <a:solidFill>
                <a:sysClr val="windowText" lastClr="000000"/>
              </a:solidFill>
            </a:ln>
            <a:effectLst/>
          </c:spPr>
          <c:invertIfNegative val="0"/>
          <c:cat>
            <c:strRef>
              <c:f>'[11]Q4.主な事業のカテゴリと適応分野（従業員数別）'!$L$30:$L$33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'[11]Q4.主な事業のカテゴリと適応分野（従業員数別）'!$O$30:$O$33</c:f>
              <c:numCache>
                <c:formatCode>General</c:formatCode>
                <c:ptCount val="4"/>
                <c:pt idx="0">
                  <c:v>8.8095238095238101E-2</c:v>
                </c:pt>
                <c:pt idx="1">
                  <c:v>4.2857142857142858E-2</c:v>
                </c:pt>
                <c:pt idx="2">
                  <c:v>3.5714285714285712E-2</c:v>
                </c:pt>
                <c:pt idx="3">
                  <c:v>2.6190476190476191E-2</c:v>
                </c:pt>
              </c:numCache>
            </c:numRef>
          </c:val>
          <c:extLst>
            <c:ext xmlns:c16="http://schemas.microsoft.com/office/drawing/2014/chart" uri="{C3380CC4-5D6E-409C-BE32-E72D297353CC}">
              <c16:uniqueId val="{00000002-CC5D-4BBE-BC47-D03A5E8E8C7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'Q22A.自社の強みとなる技術（OT系DX状況別）'!$J$115</c:f>
          <c:strCache>
            <c:ptCount val="1"/>
            <c:pt idx="0">
              <c:v>OT系DX 実施中 (N=153)
OT系DX 準備中 (N=141)
OT系DX 検討中 (N=347)
　　　　　していない (N=437)</c:v>
            </c:pt>
          </c:strCache>
        </c:strRef>
      </c:tx>
      <c:layout>
        <c:manualLayout>
          <c:xMode val="edge"/>
          <c:yMode val="edge"/>
          <c:x val="0.57856052631578947"/>
          <c:y val="0.65290315315315306"/>
        </c:manualLayout>
      </c:layout>
      <c:overlay val="0"/>
      <c:spPr>
        <a:no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'Q22A.自社の強みとなる技術（OT系DX状況別）'!$S$6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'Q22A.自社の強みとなる技術（OT系DX状況別）'!$R$7:$R$56</c:f>
              <c:strCache>
                <c:ptCount val="50"/>
                <c:pt idx="0">
                  <c:v>【 システムズエンジニアリング 】       </c:v>
                </c:pt>
                <c:pt idx="1">
                  <c:v>OT系DX 実施中（n=  32）</c:v>
                </c:pt>
                <c:pt idx="2">
                  <c:v>OT系DX 準備中（n=  38）</c:v>
                </c:pt>
                <c:pt idx="3">
                  <c:v>OT系DX 検討中（n=128）</c:v>
                </c:pt>
                <c:pt idx="4">
                  <c:v>　　　　　していない（n=171）</c:v>
                </c:pt>
                <c:pt idx="5">
                  <c:v>【 デバイス 】                </c:v>
                </c:pt>
                <c:pt idx="6">
                  <c:v>OT系DX 実施中（n=  30）</c:v>
                </c:pt>
                <c:pt idx="7">
                  <c:v>OT系DX 準備中（n=  25）</c:v>
                </c:pt>
                <c:pt idx="8">
                  <c:v>OT系DX 検討中（n=  65）</c:v>
                </c:pt>
                <c:pt idx="9">
                  <c:v>　　　　　していない（n=  57）</c:v>
                </c:pt>
                <c:pt idx="10">
                  <c:v>【 無線通信・ネットワーク 】         </c:v>
                </c:pt>
                <c:pt idx="11">
                  <c:v>OT系DX 実施中（n=  31）</c:v>
                </c:pt>
                <c:pt idx="12">
                  <c:v>OT系DX 準備中（n=  32）</c:v>
                </c:pt>
                <c:pt idx="13">
                  <c:v>OT系DX 検討中（n=  79）</c:v>
                </c:pt>
                <c:pt idx="14">
                  <c:v>　　　　　していない（n=  87）</c:v>
                </c:pt>
                <c:pt idx="15">
                  <c:v>【 IoTシステム構築 】           </c:v>
                </c:pt>
                <c:pt idx="16">
                  <c:v>OT系DX 実施中（n=  49）</c:v>
                </c:pt>
                <c:pt idx="17">
                  <c:v>OT系DX 準備中（n=  50）</c:v>
                </c:pt>
                <c:pt idx="18">
                  <c:v>OT系DX 検討中（n=  86）</c:v>
                </c:pt>
                <c:pt idx="19">
                  <c:v>　　　　　していない（n=  97）</c:v>
                </c:pt>
                <c:pt idx="20">
                  <c:v>【 センサ 】                 </c:v>
                </c:pt>
                <c:pt idx="21">
                  <c:v>OT系DX 実施中（n=  31）</c:v>
                </c:pt>
                <c:pt idx="22">
                  <c:v>OT系DX 準備中（n=  28）</c:v>
                </c:pt>
                <c:pt idx="23">
                  <c:v>OT系DX 検討中（n=  64）</c:v>
                </c:pt>
                <c:pt idx="24">
                  <c:v>　　　　　していない（n=  50）</c:v>
                </c:pt>
                <c:pt idx="25">
                  <c:v>【 サーバ／ストレージ 】           </c:v>
                </c:pt>
                <c:pt idx="26">
                  <c:v>OT系DX 実施中（n=  25）</c:v>
                </c:pt>
                <c:pt idx="27">
                  <c:v>OT系DX 準備中（n=  15）</c:v>
                </c:pt>
                <c:pt idx="28">
                  <c:v>OT系DX 検討中（n=  62）</c:v>
                </c:pt>
                <c:pt idx="29">
                  <c:v>　　　　　していない（n=105）</c:v>
                </c:pt>
                <c:pt idx="30">
                  <c:v>【 リアルタイム制御(ロボット) 】      </c:v>
                </c:pt>
                <c:pt idx="31">
                  <c:v>OT系DX 実施中（n=  25）</c:v>
                </c:pt>
                <c:pt idx="32">
                  <c:v>OT系DX 準備中（n=  20）</c:v>
                </c:pt>
                <c:pt idx="33">
                  <c:v>OT系DX 検討中（n=  33）</c:v>
                </c:pt>
                <c:pt idx="34">
                  <c:v>　　　　　していない（n=  41）</c:v>
                </c:pt>
                <c:pt idx="35">
                  <c:v>【 モデリング 】               </c:v>
                </c:pt>
                <c:pt idx="36">
                  <c:v>OT系DX 実施中（n=  15）</c:v>
                </c:pt>
                <c:pt idx="37">
                  <c:v>OT系DX 準備中（n=  21）</c:v>
                </c:pt>
                <c:pt idx="38">
                  <c:v>OT系DX 検討中（n=  49）</c:v>
                </c:pt>
                <c:pt idx="39">
                  <c:v>　　　　　していない（n=  58）</c:v>
                </c:pt>
                <c:pt idx="40">
                  <c:v>【 画像・音声認識／合成 】          </c:v>
                </c:pt>
                <c:pt idx="41">
                  <c:v>OT系DX 実施中（n=  25）</c:v>
                </c:pt>
                <c:pt idx="42">
                  <c:v>OT系DX 準備中（n=  24）</c:v>
                </c:pt>
                <c:pt idx="43">
                  <c:v>OT系DX 検討中（n=  39）</c:v>
                </c:pt>
                <c:pt idx="44">
                  <c:v>　　　　　していない（n=  46）</c:v>
                </c:pt>
                <c:pt idx="45">
                  <c:v>【 AI 】                  </c:v>
                </c:pt>
                <c:pt idx="46">
                  <c:v>OT系DX 実施中（n=  25）</c:v>
                </c:pt>
                <c:pt idx="47">
                  <c:v>OT系DX 準備中（n=  25）</c:v>
                </c:pt>
                <c:pt idx="48">
                  <c:v>OT系DX 検討中（n=  46）</c:v>
                </c:pt>
                <c:pt idx="49">
                  <c:v>　　　　　していない（n=  68）</c:v>
                </c:pt>
              </c:strCache>
            </c:strRef>
          </c:cat>
          <c:val>
            <c:numRef>
              <c:f>'Q22A.自社の強みとなる技術（OT系DX状況別）'!$S$7:$S$56</c:f>
              <c:numCache>
                <c:formatCode>0.0%</c:formatCode>
                <c:ptCount val="50"/>
                <c:pt idx="0" formatCode="General">
                  <c:v>0</c:v>
                </c:pt>
                <c:pt idx="1">
                  <c:v>5.8823529411764705E-2</c:v>
                </c:pt>
                <c:pt idx="2">
                  <c:v>0.12056737588652482</c:v>
                </c:pt>
                <c:pt idx="3">
                  <c:v>0.16138328530259366</c:v>
                </c:pt>
                <c:pt idx="4">
                  <c:v>0.25400457665903892</c:v>
                </c:pt>
                <c:pt idx="5" formatCode="General">
                  <c:v>0</c:v>
                </c:pt>
                <c:pt idx="6">
                  <c:v>0.15032679738562091</c:v>
                </c:pt>
                <c:pt idx="7">
                  <c:v>0.11347517730496454</c:v>
                </c:pt>
                <c:pt idx="8">
                  <c:v>0.12103746397694524</c:v>
                </c:pt>
                <c:pt idx="9">
                  <c:v>6.8649885583524028E-2</c:v>
                </c:pt>
                <c:pt idx="10" formatCode="General">
                  <c:v>0</c:v>
                </c:pt>
                <c:pt idx="11">
                  <c:v>9.1503267973856203E-2</c:v>
                </c:pt>
                <c:pt idx="12">
                  <c:v>4.9645390070921988E-2</c:v>
                </c:pt>
                <c:pt idx="13">
                  <c:v>0.1037463976945245</c:v>
                </c:pt>
                <c:pt idx="14">
                  <c:v>9.3821510297482841E-2</c:v>
                </c:pt>
                <c:pt idx="15" formatCode="General">
                  <c:v>0</c:v>
                </c:pt>
                <c:pt idx="16">
                  <c:v>0.12418300653594772</c:v>
                </c:pt>
                <c:pt idx="17">
                  <c:v>0.15602836879432624</c:v>
                </c:pt>
                <c:pt idx="18">
                  <c:v>7.492795389048991E-2</c:v>
                </c:pt>
                <c:pt idx="19">
                  <c:v>7.5514874141876437E-2</c:v>
                </c:pt>
                <c:pt idx="20" formatCode="General">
                  <c:v>0</c:v>
                </c:pt>
                <c:pt idx="21">
                  <c:v>5.2287581699346407E-2</c:v>
                </c:pt>
                <c:pt idx="22">
                  <c:v>0.11347517730496454</c:v>
                </c:pt>
                <c:pt idx="23">
                  <c:v>6.9164265129683003E-2</c:v>
                </c:pt>
                <c:pt idx="24">
                  <c:v>3.8901601830663615E-2</c:v>
                </c:pt>
                <c:pt idx="25" formatCode="General">
                  <c:v>0</c:v>
                </c:pt>
                <c:pt idx="26">
                  <c:v>4.5751633986928102E-2</c:v>
                </c:pt>
                <c:pt idx="27">
                  <c:v>4.9645390070921988E-2</c:v>
                </c:pt>
                <c:pt idx="28">
                  <c:v>6.6282420749279536E-2</c:v>
                </c:pt>
                <c:pt idx="29">
                  <c:v>5.9496567505720827E-2</c:v>
                </c:pt>
                <c:pt idx="30" formatCode="General">
                  <c:v>0</c:v>
                </c:pt>
                <c:pt idx="31">
                  <c:v>5.8823529411764705E-2</c:v>
                </c:pt>
                <c:pt idx="32">
                  <c:v>4.9645390070921988E-2</c:v>
                </c:pt>
                <c:pt idx="33">
                  <c:v>5.4755043227665709E-2</c:v>
                </c:pt>
                <c:pt idx="34">
                  <c:v>3.4324942791762014E-2</c:v>
                </c:pt>
                <c:pt idx="35" formatCode="General">
                  <c:v>0</c:v>
                </c:pt>
                <c:pt idx="36">
                  <c:v>4.5751633986928102E-2</c:v>
                </c:pt>
                <c:pt idx="37">
                  <c:v>6.3829787234042548E-2</c:v>
                </c:pt>
                <c:pt idx="38">
                  <c:v>4.3227665706051875E-2</c:v>
                </c:pt>
                <c:pt idx="39">
                  <c:v>4.1189931350114416E-2</c:v>
                </c:pt>
                <c:pt idx="40" formatCode="General">
                  <c:v>0</c:v>
                </c:pt>
                <c:pt idx="41">
                  <c:v>4.5751633986928102E-2</c:v>
                </c:pt>
                <c:pt idx="42">
                  <c:v>4.2553191489361701E-2</c:v>
                </c:pt>
                <c:pt idx="43">
                  <c:v>5.4755043227665709E-2</c:v>
                </c:pt>
                <c:pt idx="44">
                  <c:v>3.6613272311212815E-2</c:v>
                </c:pt>
                <c:pt idx="45" formatCode="General">
                  <c:v>0</c:v>
                </c:pt>
                <c:pt idx="46">
                  <c:v>5.8823529411764705E-2</c:v>
                </c:pt>
                <c:pt idx="47">
                  <c:v>2.1276595744680851E-2</c:v>
                </c:pt>
                <c:pt idx="48">
                  <c:v>4.0345821325648415E-2</c:v>
                </c:pt>
                <c:pt idx="49">
                  <c:v>4.1189931350114416E-2</c:v>
                </c:pt>
              </c:numCache>
            </c:numRef>
          </c:val>
          <c:extLst>
            <c:ext xmlns:c16="http://schemas.microsoft.com/office/drawing/2014/chart" uri="{C3380CC4-5D6E-409C-BE32-E72D297353CC}">
              <c16:uniqueId val="{00000014-C000-491E-88FD-01B43B5E7728}"/>
            </c:ext>
          </c:extLst>
        </c:ser>
        <c:ser>
          <c:idx val="2"/>
          <c:order val="1"/>
          <c:tx>
            <c:strRef>
              <c:f>'Q22A.自社の強みとなる技術（OT系DX状況別）'!$T$6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'Q22A.自社の強みとなる技術（OT系DX状況別）'!$R$7:$R$56</c:f>
              <c:strCache>
                <c:ptCount val="50"/>
                <c:pt idx="0">
                  <c:v>【 システムズエンジニアリング 】       </c:v>
                </c:pt>
                <c:pt idx="1">
                  <c:v>OT系DX 実施中（n=  32）</c:v>
                </c:pt>
                <c:pt idx="2">
                  <c:v>OT系DX 準備中（n=  38）</c:v>
                </c:pt>
                <c:pt idx="3">
                  <c:v>OT系DX 検討中（n=128）</c:v>
                </c:pt>
                <c:pt idx="4">
                  <c:v>　　　　　していない（n=171）</c:v>
                </c:pt>
                <c:pt idx="5">
                  <c:v>【 デバイス 】                </c:v>
                </c:pt>
                <c:pt idx="6">
                  <c:v>OT系DX 実施中（n=  30）</c:v>
                </c:pt>
                <c:pt idx="7">
                  <c:v>OT系DX 準備中（n=  25）</c:v>
                </c:pt>
                <c:pt idx="8">
                  <c:v>OT系DX 検討中（n=  65）</c:v>
                </c:pt>
                <c:pt idx="9">
                  <c:v>　　　　　していない（n=  57）</c:v>
                </c:pt>
                <c:pt idx="10">
                  <c:v>【 無線通信・ネットワーク 】         </c:v>
                </c:pt>
                <c:pt idx="11">
                  <c:v>OT系DX 実施中（n=  31）</c:v>
                </c:pt>
                <c:pt idx="12">
                  <c:v>OT系DX 準備中（n=  32）</c:v>
                </c:pt>
                <c:pt idx="13">
                  <c:v>OT系DX 検討中（n=  79）</c:v>
                </c:pt>
                <c:pt idx="14">
                  <c:v>　　　　　していない（n=  87）</c:v>
                </c:pt>
                <c:pt idx="15">
                  <c:v>【 IoTシステム構築 】           </c:v>
                </c:pt>
                <c:pt idx="16">
                  <c:v>OT系DX 実施中（n=  49）</c:v>
                </c:pt>
                <c:pt idx="17">
                  <c:v>OT系DX 準備中（n=  50）</c:v>
                </c:pt>
                <c:pt idx="18">
                  <c:v>OT系DX 検討中（n=  86）</c:v>
                </c:pt>
                <c:pt idx="19">
                  <c:v>　　　　　していない（n=  97）</c:v>
                </c:pt>
                <c:pt idx="20">
                  <c:v>【 センサ 】                 </c:v>
                </c:pt>
                <c:pt idx="21">
                  <c:v>OT系DX 実施中（n=  31）</c:v>
                </c:pt>
                <c:pt idx="22">
                  <c:v>OT系DX 準備中（n=  28）</c:v>
                </c:pt>
                <c:pt idx="23">
                  <c:v>OT系DX 検討中（n=  64）</c:v>
                </c:pt>
                <c:pt idx="24">
                  <c:v>　　　　　していない（n=  50）</c:v>
                </c:pt>
                <c:pt idx="25">
                  <c:v>【 サーバ／ストレージ 】           </c:v>
                </c:pt>
                <c:pt idx="26">
                  <c:v>OT系DX 実施中（n=  25）</c:v>
                </c:pt>
                <c:pt idx="27">
                  <c:v>OT系DX 準備中（n=  15）</c:v>
                </c:pt>
                <c:pt idx="28">
                  <c:v>OT系DX 検討中（n=  62）</c:v>
                </c:pt>
                <c:pt idx="29">
                  <c:v>　　　　　していない（n=105）</c:v>
                </c:pt>
                <c:pt idx="30">
                  <c:v>【 リアルタイム制御(ロボット) 】      </c:v>
                </c:pt>
                <c:pt idx="31">
                  <c:v>OT系DX 実施中（n=  25）</c:v>
                </c:pt>
                <c:pt idx="32">
                  <c:v>OT系DX 準備中（n=  20）</c:v>
                </c:pt>
                <c:pt idx="33">
                  <c:v>OT系DX 検討中（n=  33）</c:v>
                </c:pt>
                <c:pt idx="34">
                  <c:v>　　　　　していない（n=  41）</c:v>
                </c:pt>
                <c:pt idx="35">
                  <c:v>【 モデリング 】               </c:v>
                </c:pt>
                <c:pt idx="36">
                  <c:v>OT系DX 実施中（n=  15）</c:v>
                </c:pt>
                <c:pt idx="37">
                  <c:v>OT系DX 準備中（n=  21）</c:v>
                </c:pt>
                <c:pt idx="38">
                  <c:v>OT系DX 検討中（n=  49）</c:v>
                </c:pt>
                <c:pt idx="39">
                  <c:v>　　　　　していない（n=  58）</c:v>
                </c:pt>
                <c:pt idx="40">
                  <c:v>【 画像・音声認識／合成 】          </c:v>
                </c:pt>
                <c:pt idx="41">
                  <c:v>OT系DX 実施中（n=  25）</c:v>
                </c:pt>
                <c:pt idx="42">
                  <c:v>OT系DX 準備中（n=  24）</c:v>
                </c:pt>
                <c:pt idx="43">
                  <c:v>OT系DX 検討中（n=  39）</c:v>
                </c:pt>
                <c:pt idx="44">
                  <c:v>　　　　　していない（n=  46）</c:v>
                </c:pt>
                <c:pt idx="45">
                  <c:v>【 AI 】                  </c:v>
                </c:pt>
                <c:pt idx="46">
                  <c:v>OT系DX 実施中（n=  25）</c:v>
                </c:pt>
                <c:pt idx="47">
                  <c:v>OT系DX 準備中（n=  25）</c:v>
                </c:pt>
                <c:pt idx="48">
                  <c:v>OT系DX 検討中（n=  46）</c:v>
                </c:pt>
                <c:pt idx="49">
                  <c:v>　　　　　していない（n=  68）</c:v>
                </c:pt>
              </c:strCache>
            </c:strRef>
          </c:cat>
          <c:val>
            <c:numRef>
              <c:f>'Q22A.自社の強みとなる技術（OT系DX状況別）'!$T$7:$T$56</c:f>
              <c:numCache>
                <c:formatCode>0.0%</c:formatCode>
                <c:ptCount val="50"/>
                <c:pt idx="0" formatCode="General">
                  <c:v>0</c:v>
                </c:pt>
                <c:pt idx="1">
                  <c:v>7.1895424836601302E-2</c:v>
                </c:pt>
                <c:pt idx="2">
                  <c:v>6.3829787234042548E-2</c:v>
                </c:pt>
                <c:pt idx="3">
                  <c:v>0.10662824207492795</c:v>
                </c:pt>
                <c:pt idx="4">
                  <c:v>7.3226544622425629E-2</c:v>
                </c:pt>
                <c:pt idx="5" formatCode="General">
                  <c:v>0</c:v>
                </c:pt>
                <c:pt idx="6">
                  <c:v>2.6143790849673203E-2</c:v>
                </c:pt>
                <c:pt idx="7">
                  <c:v>2.8368794326241134E-2</c:v>
                </c:pt>
                <c:pt idx="8">
                  <c:v>4.3227665706051875E-2</c:v>
                </c:pt>
                <c:pt idx="9">
                  <c:v>2.9748283752860413E-2</c:v>
                </c:pt>
                <c:pt idx="10" formatCode="General">
                  <c:v>0</c:v>
                </c:pt>
                <c:pt idx="11">
                  <c:v>6.535947712418301E-2</c:v>
                </c:pt>
                <c:pt idx="12">
                  <c:v>9.2198581560283682E-2</c:v>
                </c:pt>
                <c:pt idx="13">
                  <c:v>5.7636887608069162E-2</c:v>
                </c:pt>
                <c:pt idx="14">
                  <c:v>5.7208237986270026E-2</c:v>
                </c:pt>
                <c:pt idx="15" formatCode="General">
                  <c:v>0</c:v>
                </c:pt>
                <c:pt idx="16">
                  <c:v>0.12418300653594772</c:v>
                </c:pt>
                <c:pt idx="17">
                  <c:v>0.10638297872340426</c:v>
                </c:pt>
                <c:pt idx="18">
                  <c:v>9.7982708933717577E-2</c:v>
                </c:pt>
                <c:pt idx="19">
                  <c:v>7.780320366132723E-2</c:v>
                </c:pt>
                <c:pt idx="20" formatCode="General">
                  <c:v>0</c:v>
                </c:pt>
                <c:pt idx="21">
                  <c:v>9.8039215686274508E-2</c:v>
                </c:pt>
                <c:pt idx="22">
                  <c:v>6.3829787234042548E-2</c:v>
                </c:pt>
                <c:pt idx="23">
                  <c:v>8.069164265129683E-2</c:v>
                </c:pt>
                <c:pt idx="24">
                  <c:v>4.3478260869565216E-2</c:v>
                </c:pt>
                <c:pt idx="25" formatCode="General">
                  <c:v>0</c:v>
                </c:pt>
                <c:pt idx="26">
                  <c:v>2.6143790849673203E-2</c:v>
                </c:pt>
                <c:pt idx="27">
                  <c:v>3.5460992907801421E-2</c:v>
                </c:pt>
                <c:pt idx="28">
                  <c:v>6.6282420749279536E-2</c:v>
                </c:pt>
                <c:pt idx="29">
                  <c:v>0.10983981693363844</c:v>
                </c:pt>
                <c:pt idx="30" formatCode="General">
                  <c:v>0</c:v>
                </c:pt>
                <c:pt idx="31">
                  <c:v>7.8431372549019607E-2</c:v>
                </c:pt>
                <c:pt idx="32">
                  <c:v>6.3829787234042548E-2</c:v>
                </c:pt>
                <c:pt idx="33">
                  <c:v>2.8818443804034581E-2</c:v>
                </c:pt>
                <c:pt idx="34">
                  <c:v>2.5171624713958809E-2</c:v>
                </c:pt>
                <c:pt idx="35" formatCode="General">
                  <c:v>0</c:v>
                </c:pt>
                <c:pt idx="36">
                  <c:v>1.9607843137254902E-2</c:v>
                </c:pt>
                <c:pt idx="37">
                  <c:v>4.9645390070921988E-2</c:v>
                </c:pt>
                <c:pt idx="38">
                  <c:v>5.1873198847262249E-2</c:v>
                </c:pt>
                <c:pt idx="39">
                  <c:v>5.7208237986270026E-2</c:v>
                </c:pt>
                <c:pt idx="40" formatCode="General">
                  <c:v>0</c:v>
                </c:pt>
                <c:pt idx="41">
                  <c:v>6.535947712418301E-2</c:v>
                </c:pt>
                <c:pt idx="42">
                  <c:v>6.3829787234042548E-2</c:v>
                </c:pt>
                <c:pt idx="43">
                  <c:v>3.4582132564841501E-2</c:v>
                </c:pt>
                <c:pt idx="44">
                  <c:v>4.3478260869565216E-2</c:v>
                </c:pt>
                <c:pt idx="45" formatCode="General">
                  <c:v>0</c:v>
                </c:pt>
                <c:pt idx="46">
                  <c:v>7.1895424836601302E-2</c:v>
                </c:pt>
                <c:pt idx="47">
                  <c:v>6.3829787234042548E-2</c:v>
                </c:pt>
                <c:pt idx="48">
                  <c:v>5.1873198847262249E-2</c:v>
                </c:pt>
                <c:pt idx="49">
                  <c:v>5.7208237986270026E-2</c:v>
                </c:pt>
              </c:numCache>
            </c:numRef>
          </c:val>
          <c:extLst>
            <c:ext xmlns:c16="http://schemas.microsoft.com/office/drawing/2014/chart" uri="{C3380CC4-5D6E-409C-BE32-E72D297353CC}">
              <c16:uniqueId val="{00000029-C000-491E-88FD-01B43B5E7728}"/>
            </c:ext>
          </c:extLst>
        </c:ser>
        <c:ser>
          <c:idx val="1"/>
          <c:order val="2"/>
          <c:tx>
            <c:strRef>
              <c:f>'Q22A.自社の強みとなる技術（OT系DX状況別）'!$U$6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'Q22A.自社の強みとなる技術（OT系DX状況別）'!$R$7:$R$56</c:f>
              <c:strCache>
                <c:ptCount val="50"/>
                <c:pt idx="0">
                  <c:v>【 システムズエンジニアリング 】       </c:v>
                </c:pt>
                <c:pt idx="1">
                  <c:v>OT系DX 実施中（n=  32）</c:v>
                </c:pt>
                <c:pt idx="2">
                  <c:v>OT系DX 準備中（n=  38）</c:v>
                </c:pt>
                <c:pt idx="3">
                  <c:v>OT系DX 検討中（n=128）</c:v>
                </c:pt>
                <c:pt idx="4">
                  <c:v>　　　　　していない（n=171）</c:v>
                </c:pt>
                <c:pt idx="5">
                  <c:v>【 デバイス 】                </c:v>
                </c:pt>
                <c:pt idx="6">
                  <c:v>OT系DX 実施中（n=  30）</c:v>
                </c:pt>
                <c:pt idx="7">
                  <c:v>OT系DX 準備中（n=  25）</c:v>
                </c:pt>
                <c:pt idx="8">
                  <c:v>OT系DX 検討中（n=  65）</c:v>
                </c:pt>
                <c:pt idx="9">
                  <c:v>　　　　　していない（n=  57）</c:v>
                </c:pt>
                <c:pt idx="10">
                  <c:v>【 無線通信・ネットワーク 】         </c:v>
                </c:pt>
                <c:pt idx="11">
                  <c:v>OT系DX 実施中（n=  31）</c:v>
                </c:pt>
                <c:pt idx="12">
                  <c:v>OT系DX 準備中（n=  32）</c:v>
                </c:pt>
                <c:pt idx="13">
                  <c:v>OT系DX 検討中（n=  79）</c:v>
                </c:pt>
                <c:pt idx="14">
                  <c:v>　　　　　していない（n=  87）</c:v>
                </c:pt>
                <c:pt idx="15">
                  <c:v>【 IoTシステム構築 】           </c:v>
                </c:pt>
                <c:pt idx="16">
                  <c:v>OT系DX 実施中（n=  49）</c:v>
                </c:pt>
                <c:pt idx="17">
                  <c:v>OT系DX 準備中（n=  50）</c:v>
                </c:pt>
                <c:pt idx="18">
                  <c:v>OT系DX 検討中（n=  86）</c:v>
                </c:pt>
                <c:pt idx="19">
                  <c:v>　　　　　していない（n=  97）</c:v>
                </c:pt>
                <c:pt idx="20">
                  <c:v>【 センサ 】                 </c:v>
                </c:pt>
                <c:pt idx="21">
                  <c:v>OT系DX 実施中（n=  31）</c:v>
                </c:pt>
                <c:pt idx="22">
                  <c:v>OT系DX 準備中（n=  28）</c:v>
                </c:pt>
                <c:pt idx="23">
                  <c:v>OT系DX 検討中（n=  64）</c:v>
                </c:pt>
                <c:pt idx="24">
                  <c:v>　　　　　していない（n=  50）</c:v>
                </c:pt>
                <c:pt idx="25">
                  <c:v>【 サーバ／ストレージ 】           </c:v>
                </c:pt>
                <c:pt idx="26">
                  <c:v>OT系DX 実施中（n=  25）</c:v>
                </c:pt>
                <c:pt idx="27">
                  <c:v>OT系DX 準備中（n=  15）</c:v>
                </c:pt>
                <c:pt idx="28">
                  <c:v>OT系DX 検討中（n=  62）</c:v>
                </c:pt>
                <c:pt idx="29">
                  <c:v>　　　　　していない（n=105）</c:v>
                </c:pt>
                <c:pt idx="30">
                  <c:v>【 リアルタイム制御(ロボット) 】      </c:v>
                </c:pt>
                <c:pt idx="31">
                  <c:v>OT系DX 実施中（n=  25）</c:v>
                </c:pt>
                <c:pt idx="32">
                  <c:v>OT系DX 準備中（n=  20）</c:v>
                </c:pt>
                <c:pt idx="33">
                  <c:v>OT系DX 検討中（n=  33）</c:v>
                </c:pt>
                <c:pt idx="34">
                  <c:v>　　　　　していない（n=  41）</c:v>
                </c:pt>
                <c:pt idx="35">
                  <c:v>【 モデリング 】               </c:v>
                </c:pt>
                <c:pt idx="36">
                  <c:v>OT系DX 実施中（n=  15）</c:v>
                </c:pt>
                <c:pt idx="37">
                  <c:v>OT系DX 準備中（n=  21）</c:v>
                </c:pt>
                <c:pt idx="38">
                  <c:v>OT系DX 検討中（n=  49）</c:v>
                </c:pt>
                <c:pt idx="39">
                  <c:v>　　　　　していない（n=  58）</c:v>
                </c:pt>
                <c:pt idx="40">
                  <c:v>【 画像・音声認識／合成 】          </c:v>
                </c:pt>
                <c:pt idx="41">
                  <c:v>OT系DX 実施中（n=  25）</c:v>
                </c:pt>
                <c:pt idx="42">
                  <c:v>OT系DX 準備中（n=  24）</c:v>
                </c:pt>
                <c:pt idx="43">
                  <c:v>OT系DX 検討中（n=  39）</c:v>
                </c:pt>
                <c:pt idx="44">
                  <c:v>　　　　　していない（n=  46）</c:v>
                </c:pt>
                <c:pt idx="45">
                  <c:v>【 AI 】                  </c:v>
                </c:pt>
                <c:pt idx="46">
                  <c:v>OT系DX 実施中（n=  25）</c:v>
                </c:pt>
                <c:pt idx="47">
                  <c:v>OT系DX 準備中（n=  25）</c:v>
                </c:pt>
                <c:pt idx="48">
                  <c:v>OT系DX 検討中（n=  46）</c:v>
                </c:pt>
                <c:pt idx="49">
                  <c:v>　　　　　していない（n=  68）</c:v>
                </c:pt>
              </c:strCache>
            </c:strRef>
          </c:cat>
          <c:val>
            <c:numRef>
              <c:f>'Q22A.自社の強みとなる技術（OT系DX状況別）'!$U$7:$U$56</c:f>
              <c:numCache>
                <c:formatCode>0.0%</c:formatCode>
                <c:ptCount val="50"/>
                <c:pt idx="0" formatCode="General">
                  <c:v>0</c:v>
                </c:pt>
                <c:pt idx="1">
                  <c:v>7.8431372549019607E-2</c:v>
                </c:pt>
                <c:pt idx="2">
                  <c:v>8.5106382978723402E-2</c:v>
                </c:pt>
                <c:pt idx="3">
                  <c:v>0.10086455331412104</c:v>
                </c:pt>
                <c:pt idx="4">
                  <c:v>6.4073226544622428E-2</c:v>
                </c:pt>
                <c:pt idx="5" formatCode="General">
                  <c:v>0</c:v>
                </c:pt>
                <c:pt idx="6">
                  <c:v>1.9607843137254902E-2</c:v>
                </c:pt>
                <c:pt idx="7">
                  <c:v>3.5460992907801421E-2</c:v>
                </c:pt>
                <c:pt idx="8">
                  <c:v>2.3054755043227664E-2</c:v>
                </c:pt>
                <c:pt idx="9">
                  <c:v>3.2036613272311214E-2</c:v>
                </c:pt>
                <c:pt idx="10" formatCode="General">
                  <c:v>0</c:v>
                </c:pt>
                <c:pt idx="11">
                  <c:v>4.5751633986928102E-2</c:v>
                </c:pt>
                <c:pt idx="12">
                  <c:v>8.5106382978723402E-2</c:v>
                </c:pt>
                <c:pt idx="13">
                  <c:v>6.6282420749279536E-2</c:v>
                </c:pt>
                <c:pt idx="14">
                  <c:v>4.8054919908466817E-2</c:v>
                </c:pt>
                <c:pt idx="15" formatCode="General">
                  <c:v>0</c:v>
                </c:pt>
                <c:pt idx="16">
                  <c:v>7.1895424836601302E-2</c:v>
                </c:pt>
                <c:pt idx="17">
                  <c:v>9.2198581560283682E-2</c:v>
                </c:pt>
                <c:pt idx="18">
                  <c:v>7.492795389048991E-2</c:v>
                </c:pt>
                <c:pt idx="19">
                  <c:v>6.8649885583524028E-2</c:v>
                </c:pt>
                <c:pt idx="20" formatCode="General">
                  <c:v>0</c:v>
                </c:pt>
                <c:pt idx="21">
                  <c:v>5.2287581699346407E-2</c:v>
                </c:pt>
                <c:pt idx="22">
                  <c:v>2.1276595744680851E-2</c:v>
                </c:pt>
                <c:pt idx="23">
                  <c:v>3.4582132564841501E-2</c:v>
                </c:pt>
                <c:pt idx="24">
                  <c:v>3.2036613272311214E-2</c:v>
                </c:pt>
                <c:pt idx="25" formatCode="General">
                  <c:v>0</c:v>
                </c:pt>
                <c:pt idx="26">
                  <c:v>9.1503267973856203E-2</c:v>
                </c:pt>
                <c:pt idx="27">
                  <c:v>2.1276595744680851E-2</c:v>
                </c:pt>
                <c:pt idx="28">
                  <c:v>4.6109510086455328E-2</c:v>
                </c:pt>
                <c:pt idx="29">
                  <c:v>7.0938215102974822E-2</c:v>
                </c:pt>
                <c:pt idx="30" formatCode="General">
                  <c:v>0</c:v>
                </c:pt>
                <c:pt idx="31">
                  <c:v>2.6143790849673203E-2</c:v>
                </c:pt>
                <c:pt idx="32">
                  <c:v>2.8368794326241134E-2</c:v>
                </c:pt>
                <c:pt idx="33">
                  <c:v>1.1527377521613832E-2</c:v>
                </c:pt>
                <c:pt idx="34">
                  <c:v>3.4324942791762014E-2</c:v>
                </c:pt>
                <c:pt idx="35" formatCode="General">
                  <c:v>0</c:v>
                </c:pt>
                <c:pt idx="36">
                  <c:v>3.2679738562091505E-2</c:v>
                </c:pt>
                <c:pt idx="37">
                  <c:v>3.5460992907801421E-2</c:v>
                </c:pt>
                <c:pt idx="38">
                  <c:v>4.6109510086455328E-2</c:v>
                </c:pt>
                <c:pt idx="39">
                  <c:v>3.4324942791762014E-2</c:v>
                </c:pt>
                <c:pt idx="40" formatCode="General">
                  <c:v>0</c:v>
                </c:pt>
                <c:pt idx="41">
                  <c:v>5.2287581699346407E-2</c:v>
                </c:pt>
                <c:pt idx="42">
                  <c:v>6.3829787234042548E-2</c:v>
                </c:pt>
                <c:pt idx="43">
                  <c:v>2.3054755043227664E-2</c:v>
                </c:pt>
                <c:pt idx="44">
                  <c:v>2.5171624713958809E-2</c:v>
                </c:pt>
                <c:pt idx="45" formatCode="General">
                  <c:v>0</c:v>
                </c:pt>
                <c:pt idx="46">
                  <c:v>3.2679738562091505E-2</c:v>
                </c:pt>
                <c:pt idx="47">
                  <c:v>9.2198581560283682E-2</c:v>
                </c:pt>
                <c:pt idx="48">
                  <c:v>4.0345821325648415E-2</c:v>
                </c:pt>
                <c:pt idx="49">
                  <c:v>5.7208237986270026E-2</c:v>
                </c:pt>
              </c:numCache>
            </c:numRef>
          </c:val>
          <c:extLst>
            <c:ext xmlns:c16="http://schemas.microsoft.com/office/drawing/2014/chart" uri="{C3380CC4-5D6E-409C-BE32-E72D297353CC}">
              <c16:uniqueId val="{0000003E-C000-491E-88FD-01B43B5E772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4631637426900588"/>
          <c:y val="0.82709594594594593"/>
          <c:w val="0.15063304093567254"/>
          <c:h val="6.42666666666666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'Q22A.自社の強みとなる技術（DX有無）'!$J$71</c:f>
          <c:strCache>
            <c:ptCount val="1"/>
            <c:pt idx="0">
              <c:v>DX取り組み 有り (N=369)
DX取り組み 無し (N=1027)</c:v>
            </c:pt>
          </c:strCache>
        </c:strRef>
      </c:tx>
      <c:layout>
        <c:manualLayout>
          <c:xMode val="edge"/>
          <c:yMode val="edge"/>
          <c:x val="0.59122339181286554"/>
          <c:y val="0.61156141141141129"/>
        </c:manualLayout>
      </c:layout>
      <c:overlay val="0"/>
      <c:spPr>
        <a:noFill/>
      </c:spPr>
      <c:txPr>
        <a:bodyPr/>
        <a:lstStyle/>
        <a:p>
          <a:pPr algn="l">
            <a:defRPr sz="85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'Q22A.自社の強みとなる技術（DX有無）'!$S$6</c:f>
              <c:strCache>
                <c:ptCount val="1"/>
                <c:pt idx="0">
                  <c:v>1番目</c:v>
                </c:pt>
              </c:strCache>
            </c:strRef>
          </c:tx>
          <c:spPr>
            <a:solidFill>
              <a:srgbClr val="FF9966"/>
            </a:solidFill>
            <a:ln>
              <a:solidFill>
                <a:sysClr val="windowText" lastClr="000000"/>
              </a:solidFill>
            </a:ln>
            <a:effectLst/>
          </c:spPr>
          <c:invertIfNegative val="0"/>
          <c:cat>
            <c:strRef>
              <c:f>'Q22A.自社の強みとなる技術（DX有無）'!$R$7:$R$36</c:f>
              <c:strCache>
                <c:ptCount val="30"/>
                <c:pt idx="0">
                  <c:v>【 システムズエンジニアリング 】       </c:v>
                </c:pt>
                <c:pt idx="1">
                  <c:v>DX取り組み 有り（n=109）</c:v>
                </c:pt>
                <c:pt idx="2">
                  <c:v>DX取り組み 無し（n=368）</c:v>
                </c:pt>
                <c:pt idx="3">
                  <c:v>【 デバイス 】                </c:v>
                </c:pt>
                <c:pt idx="4">
                  <c:v>DX取り組み 有り（n=  56）</c:v>
                </c:pt>
                <c:pt idx="5">
                  <c:v>DX取り組み 無し（n=189）</c:v>
                </c:pt>
                <c:pt idx="6">
                  <c:v>【 無線通信・ネットワーク 】         </c:v>
                </c:pt>
                <c:pt idx="7">
                  <c:v>DX取り組み 有り（n=  74）</c:v>
                </c:pt>
                <c:pt idx="8">
                  <c:v>DX取り組み 無し（n=220）</c:v>
                </c:pt>
                <c:pt idx="9">
                  <c:v>【 IoTシステム構築 】           </c:v>
                </c:pt>
                <c:pt idx="10">
                  <c:v>DX取り組み 有り（n=116）</c:v>
                </c:pt>
                <c:pt idx="11">
                  <c:v>DX取り組み 無し（n=219）</c:v>
                </c:pt>
                <c:pt idx="12">
                  <c:v>【 センサ 】                 </c:v>
                </c:pt>
                <c:pt idx="13">
                  <c:v>DX取り組み 有り（n=  47）</c:v>
                </c:pt>
                <c:pt idx="14">
                  <c:v>DX取り組み 無し（n=170）</c:v>
                </c:pt>
                <c:pt idx="15">
                  <c:v>【 サーバ／ストレージ 】           </c:v>
                </c:pt>
                <c:pt idx="16">
                  <c:v>DX取り組み 有り（n=  59）</c:v>
                </c:pt>
                <c:pt idx="17">
                  <c:v>DX取り組み 無し（n=194）</c:v>
                </c:pt>
                <c:pt idx="18">
                  <c:v>【 リアルタイム制御 】            </c:v>
                </c:pt>
                <c:pt idx="19">
                  <c:v>DX取り組み 有り（n=  36）</c:v>
                </c:pt>
                <c:pt idx="20">
                  <c:v>DX取り組み 無し（n=129）</c:v>
                </c:pt>
                <c:pt idx="21">
                  <c:v>【 モデリング 】               </c:v>
                </c:pt>
                <c:pt idx="22">
                  <c:v>DX取り組み 有り（n=  47）</c:v>
                </c:pt>
                <c:pt idx="23">
                  <c:v>DX取り組み 無し（n=132）</c:v>
                </c:pt>
                <c:pt idx="24">
                  <c:v>【 画像・音声認識／合成 】          </c:v>
                </c:pt>
                <c:pt idx="25">
                  <c:v>DX取り組み 有り（n=  63）</c:v>
                </c:pt>
                <c:pt idx="26">
                  <c:v>DX取り組み 無し（n=  98）</c:v>
                </c:pt>
                <c:pt idx="27">
                  <c:v>【 AI 】                  </c:v>
                </c:pt>
                <c:pt idx="28">
                  <c:v>DX取り組み 有り（n=  82）</c:v>
                </c:pt>
                <c:pt idx="29">
                  <c:v>DX取り組み 無し（n=116）</c:v>
                </c:pt>
              </c:strCache>
            </c:strRef>
          </c:cat>
          <c:val>
            <c:numRef>
              <c:f>'Q22A.自社の強みとなる技術（DX有無）'!$S$7:$S$36</c:f>
              <c:numCache>
                <c:formatCode>0.0%</c:formatCode>
                <c:ptCount val="30"/>
                <c:pt idx="0" formatCode="General">
                  <c:v>0</c:v>
                </c:pt>
                <c:pt idx="1">
                  <c:v>0.14905149051490515</c:v>
                </c:pt>
                <c:pt idx="2">
                  <c:v>0.18208373904576436</c:v>
                </c:pt>
                <c:pt idx="3" formatCode="General">
                  <c:v>0</c:v>
                </c:pt>
                <c:pt idx="4">
                  <c:v>0.10840108401084012</c:v>
                </c:pt>
                <c:pt idx="5">
                  <c:v>9.9318403115871465E-2</c:v>
                </c:pt>
                <c:pt idx="6" formatCode="General">
                  <c:v>0</c:v>
                </c:pt>
                <c:pt idx="7">
                  <c:v>7.3170731707317069E-2</c:v>
                </c:pt>
                <c:pt idx="8">
                  <c:v>0.10029211295034079</c:v>
                </c:pt>
                <c:pt idx="9" formatCode="General">
                  <c:v>0</c:v>
                </c:pt>
                <c:pt idx="10">
                  <c:v>0.11653116531165311</c:v>
                </c:pt>
                <c:pt idx="11">
                  <c:v>7.6923076923076927E-2</c:v>
                </c:pt>
                <c:pt idx="12" formatCode="General">
                  <c:v>0</c:v>
                </c:pt>
                <c:pt idx="13">
                  <c:v>4.3360433604336043E-2</c:v>
                </c:pt>
                <c:pt idx="14">
                  <c:v>6.621226874391431E-2</c:v>
                </c:pt>
                <c:pt idx="15" formatCode="General">
                  <c:v>0</c:v>
                </c:pt>
                <c:pt idx="16">
                  <c:v>4.878048780487805E-2</c:v>
                </c:pt>
                <c:pt idx="17">
                  <c:v>5.6475170399221029E-2</c:v>
                </c:pt>
                <c:pt idx="18" formatCode="General">
                  <c:v>0</c:v>
                </c:pt>
                <c:pt idx="19">
                  <c:v>4.065040650406504E-2</c:v>
                </c:pt>
                <c:pt idx="20">
                  <c:v>5.1606621226874393E-2</c:v>
                </c:pt>
                <c:pt idx="21" formatCode="General">
                  <c:v>0</c:v>
                </c:pt>
                <c:pt idx="22">
                  <c:v>5.1490514905149054E-2</c:v>
                </c:pt>
                <c:pt idx="23">
                  <c:v>4.3816942551119765E-2</c:v>
                </c:pt>
                <c:pt idx="24" formatCode="General">
                  <c:v>0</c:v>
                </c:pt>
                <c:pt idx="25">
                  <c:v>5.6910569105691054E-2</c:v>
                </c:pt>
                <c:pt idx="26">
                  <c:v>4.0895813047711782E-2</c:v>
                </c:pt>
                <c:pt idx="27" formatCode="General">
                  <c:v>0</c:v>
                </c:pt>
                <c:pt idx="28">
                  <c:v>6.2330623306233061E-2</c:v>
                </c:pt>
                <c:pt idx="29">
                  <c:v>2.9211295034079845E-2</c:v>
                </c:pt>
              </c:numCache>
            </c:numRef>
          </c:val>
          <c:extLst>
            <c:ext xmlns:c16="http://schemas.microsoft.com/office/drawing/2014/chart" uri="{C3380CC4-5D6E-409C-BE32-E72D297353CC}">
              <c16:uniqueId val="{00000014-1EFB-4C1C-BA23-3AD50092088C}"/>
            </c:ext>
          </c:extLst>
        </c:ser>
        <c:ser>
          <c:idx val="2"/>
          <c:order val="1"/>
          <c:tx>
            <c:strRef>
              <c:f>'Q22A.自社の強みとなる技術（DX有無）'!$T$6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'Q22A.自社の強みとなる技術（DX有無）'!$R$7:$R$36</c:f>
              <c:strCache>
                <c:ptCount val="30"/>
                <c:pt idx="0">
                  <c:v>【 システムズエンジニアリング 】       </c:v>
                </c:pt>
                <c:pt idx="1">
                  <c:v>DX取り組み 有り（n=109）</c:v>
                </c:pt>
                <c:pt idx="2">
                  <c:v>DX取り組み 無し（n=368）</c:v>
                </c:pt>
                <c:pt idx="3">
                  <c:v>【 デバイス 】                </c:v>
                </c:pt>
                <c:pt idx="4">
                  <c:v>DX取り組み 有り（n=  56）</c:v>
                </c:pt>
                <c:pt idx="5">
                  <c:v>DX取り組み 無し（n=189）</c:v>
                </c:pt>
                <c:pt idx="6">
                  <c:v>【 無線通信・ネットワーク 】         </c:v>
                </c:pt>
                <c:pt idx="7">
                  <c:v>DX取り組み 有り（n=  74）</c:v>
                </c:pt>
                <c:pt idx="8">
                  <c:v>DX取り組み 無し（n=220）</c:v>
                </c:pt>
                <c:pt idx="9">
                  <c:v>【 IoTシステム構築 】           </c:v>
                </c:pt>
                <c:pt idx="10">
                  <c:v>DX取り組み 有り（n=116）</c:v>
                </c:pt>
                <c:pt idx="11">
                  <c:v>DX取り組み 無し（n=219）</c:v>
                </c:pt>
                <c:pt idx="12">
                  <c:v>【 センサ 】                 </c:v>
                </c:pt>
                <c:pt idx="13">
                  <c:v>DX取り組み 有り（n=  47）</c:v>
                </c:pt>
                <c:pt idx="14">
                  <c:v>DX取り組み 無し（n=170）</c:v>
                </c:pt>
                <c:pt idx="15">
                  <c:v>【 サーバ／ストレージ 】           </c:v>
                </c:pt>
                <c:pt idx="16">
                  <c:v>DX取り組み 有り（n=  59）</c:v>
                </c:pt>
                <c:pt idx="17">
                  <c:v>DX取り組み 無し（n=194）</c:v>
                </c:pt>
                <c:pt idx="18">
                  <c:v>【 リアルタイム制御 】            </c:v>
                </c:pt>
                <c:pt idx="19">
                  <c:v>DX取り組み 有り（n=  36）</c:v>
                </c:pt>
                <c:pt idx="20">
                  <c:v>DX取り組み 無し（n=129）</c:v>
                </c:pt>
                <c:pt idx="21">
                  <c:v>【 モデリング 】               </c:v>
                </c:pt>
                <c:pt idx="22">
                  <c:v>DX取り組み 有り（n=  47）</c:v>
                </c:pt>
                <c:pt idx="23">
                  <c:v>DX取り組み 無し（n=132）</c:v>
                </c:pt>
                <c:pt idx="24">
                  <c:v>【 画像・音声認識／合成 】          </c:v>
                </c:pt>
                <c:pt idx="25">
                  <c:v>DX取り組み 有り（n=  63）</c:v>
                </c:pt>
                <c:pt idx="26">
                  <c:v>DX取り組み 無し（n=  98）</c:v>
                </c:pt>
                <c:pt idx="27">
                  <c:v>【 AI 】                  </c:v>
                </c:pt>
                <c:pt idx="28">
                  <c:v>DX取り組み 有り（n=  82）</c:v>
                </c:pt>
                <c:pt idx="29">
                  <c:v>DX取り組み 無し（n=116）</c:v>
                </c:pt>
              </c:strCache>
            </c:strRef>
          </c:cat>
          <c:val>
            <c:numRef>
              <c:f>'Q22A.自社の強みとなる技術（DX有無）'!$T$7:$T$36</c:f>
              <c:numCache>
                <c:formatCode>0.0%</c:formatCode>
                <c:ptCount val="30"/>
                <c:pt idx="0" formatCode="General">
                  <c:v>0</c:v>
                </c:pt>
                <c:pt idx="1">
                  <c:v>6.2330623306233061E-2</c:v>
                </c:pt>
                <c:pt idx="2">
                  <c:v>9.0555014605647521E-2</c:v>
                </c:pt>
                <c:pt idx="3" formatCode="General">
                  <c:v>0</c:v>
                </c:pt>
                <c:pt idx="4">
                  <c:v>2.1680216802168022E-2</c:v>
                </c:pt>
                <c:pt idx="5">
                  <c:v>4.6738072054527749E-2</c:v>
                </c:pt>
                <c:pt idx="6" formatCode="General">
                  <c:v>0</c:v>
                </c:pt>
                <c:pt idx="7">
                  <c:v>5.6910569105691054E-2</c:v>
                </c:pt>
                <c:pt idx="8">
                  <c:v>6.523855890944498E-2</c:v>
                </c:pt>
                <c:pt idx="9" formatCode="General">
                  <c:v>0</c:v>
                </c:pt>
                <c:pt idx="10">
                  <c:v>0.11653116531165311</c:v>
                </c:pt>
                <c:pt idx="11">
                  <c:v>7.4975657254138267E-2</c:v>
                </c:pt>
                <c:pt idx="12" formatCode="General">
                  <c:v>0</c:v>
                </c:pt>
                <c:pt idx="13">
                  <c:v>5.9620596205962058E-2</c:v>
                </c:pt>
                <c:pt idx="14">
                  <c:v>6.4264849074975663E-2</c:v>
                </c:pt>
                <c:pt idx="15" formatCode="General">
                  <c:v>0</c:v>
                </c:pt>
                <c:pt idx="16">
                  <c:v>4.6070460704607047E-2</c:v>
                </c:pt>
                <c:pt idx="17">
                  <c:v>7.9844206426484904E-2</c:v>
                </c:pt>
                <c:pt idx="18" formatCode="General">
                  <c:v>0</c:v>
                </c:pt>
                <c:pt idx="19">
                  <c:v>4.6070460704607047E-2</c:v>
                </c:pt>
                <c:pt idx="20">
                  <c:v>3.7974683544303799E-2</c:v>
                </c:pt>
                <c:pt idx="21" formatCode="General">
                  <c:v>0</c:v>
                </c:pt>
                <c:pt idx="22">
                  <c:v>4.6070460704607047E-2</c:v>
                </c:pt>
                <c:pt idx="23">
                  <c:v>4.5764362220058426E-2</c:v>
                </c:pt>
                <c:pt idx="24" formatCode="General">
                  <c:v>0</c:v>
                </c:pt>
                <c:pt idx="25">
                  <c:v>6.2330623306233061E-2</c:v>
                </c:pt>
                <c:pt idx="26">
                  <c:v>3.3106134371957155E-2</c:v>
                </c:pt>
                <c:pt idx="27" formatCode="General">
                  <c:v>0</c:v>
                </c:pt>
                <c:pt idx="28">
                  <c:v>8.943089430894309E-2</c:v>
                </c:pt>
                <c:pt idx="29">
                  <c:v>4.4790652385589096E-2</c:v>
                </c:pt>
              </c:numCache>
            </c:numRef>
          </c:val>
          <c:extLst>
            <c:ext xmlns:c16="http://schemas.microsoft.com/office/drawing/2014/chart" uri="{C3380CC4-5D6E-409C-BE32-E72D297353CC}">
              <c16:uniqueId val="{00000029-1EFB-4C1C-BA23-3AD50092088C}"/>
            </c:ext>
          </c:extLst>
        </c:ser>
        <c:ser>
          <c:idx val="1"/>
          <c:order val="2"/>
          <c:tx>
            <c:strRef>
              <c:f>'Q22A.自社の強みとなる技術（DX有無）'!$U$6</c:f>
              <c:strCache>
                <c:ptCount val="1"/>
                <c:pt idx="0">
                  <c:v>3番目</c:v>
                </c:pt>
              </c:strCache>
            </c:strRef>
          </c:tx>
          <c:spPr>
            <a:solidFill>
              <a:srgbClr val="2E75B6"/>
            </a:solidFill>
            <a:ln>
              <a:solidFill>
                <a:sysClr val="windowText" lastClr="000000"/>
              </a:solidFill>
            </a:ln>
            <a:effectLst/>
          </c:spPr>
          <c:invertIfNegative val="0"/>
          <c:cat>
            <c:strRef>
              <c:f>'Q22A.自社の強みとなる技術（DX有無）'!$R$7:$R$36</c:f>
              <c:strCache>
                <c:ptCount val="30"/>
                <c:pt idx="0">
                  <c:v>【 システムズエンジニアリング 】       </c:v>
                </c:pt>
                <c:pt idx="1">
                  <c:v>DX取り組み 有り（n=109）</c:v>
                </c:pt>
                <c:pt idx="2">
                  <c:v>DX取り組み 無し（n=368）</c:v>
                </c:pt>
                <c:pt idx="3">
                  <c:v>【 デバイス 】                </c:v>
                </c:pt>
                <c:pt idx="4">
                  <c:v>DX取り組み 有り（n=  56）</c:v>
                </c:pt>
                <c:pt idx="5">
                  <c:v>DX取り組み 無し（n=189）</c:v>
                </c:pt>
                <c:pt idx="6">
                  <c:v>【 無線通信・ネットワーク 】         </c:v>
                </c:pt>
                <c:pt idx="7">
                  <c:v>DX取り組み 有り（n=  74）</c:v>
                </c:pt>
                <c:pt idx="8">
                  <c:v>DX取り組み 無し（n=220）</c:v>
                </c:pt>
                <c:pt idx="9">
                  <c:v>【 IoTシステム構築 】           </c:v>
                </c:pt>
                <c:pt idx="10">
                  <c:v>DX取り組み 有り（n=116）</c:v>
                </c:pt>
                <c:pt idx="11">
                  <c:v>DX取り組み 無し（n=219）</c:v>
                </c:pt>
                <c:pt idx="12">
                  <c:v>【 センサ 】                 </c:v>
                </c:pt>
                <c:pt idx="13">
                  <c:v>DX取り組み 有り（n=  47）</c:v>
                </c:pt>
                <c:pt idx="14">
                  <c:v>DX取り組み 無し（n=170）</c:v>
                </c:pt>
                <c:pt idx="15">
                  <c:v>【 サーバ／ストレージ 】           </c:v>
                </c:pt>
                <c:pt idx="16">
                  <c:v>DX取り組み 有り（n=  59）</c:v>
                </c:pt>
                <c:pt idx="17">
                  <c:v>DX取り組み 無し（n=194）</c:v>
                </c:pt>
                <c:pt idx="18">
                  <c:v>【 リアルタイム制御 】            </c:v>
                </c:pt>
                <c:pt idx="19">
                  <c:v>DX取り組み 有り（n=  36）</c:v>
                </c:pt>
                <c:pt idx="20">
                  <c:v>DX取り組み 無し（n=129）</c:v>
                </c:pt>
                <c:pt idx="21">
                  <c:v>【 モデリング 】               </c:v>
                </c:pt>
                <c:pt idx="22">
                  <c:v>DX取り組み 有り（n=  47）</c:v>
                </c:pt>
                <c:pt idx="23">
                  <c:v>DX取り組み 無し（n=132）</c:v>
                </c:pt>
                <c:pt idx="24">
                  <c:v>【 画像・音声認識／合成 】          </c:v>
                </c:pt>
                <c:pt idx="25">
                  <c:v>DX取り組み 有り（n=  63）</c:v>
                </c:pt>
                <c:pt idx="26">
                  <c:v>DX取り組み 無し（n=  98）</c:v>
                </c:pt>
                <c:pt idx="27">
                  <c:v>【 AI 】                  </c:v>
                </c:pt>
                <c:pt idx="28">
                  <c:v>DX取り組み 有り（n=  82）</c:v>
                </c:pt>
                <c:pt idx="29">
                  <c:v>DX取り組み 無し（n=116）</c:v>
                </c:pt>
              </c:strCache>
            </c:strRef>
          </c:cat>
          <c:val>
            <c:numRef>
              <c:f>'Q22A.自社の強みとなる技術（DX有無）'!$U$7:$U$36</c:f>
              <c:numCache>
                <c:formatCode>0.0%</c:formatCode>
                <c:ptCount val="30"/>
                <c:pt idx="0" formatCode="General">
                  <c:v>0</c:v>
                </c:pt>
                <c:pt idx="1">
                  <c:v>8.4010840108401083E-2</c:v>
                </c:pt>
                <c:pt idx="2">
                  <c:v>8.5686465433300871E-2</c:v>
                </c:pt>
                <c:pt idx="3" formatCode="General">
                  <c:v>0</c:v>
                </c:pt>
                <c:pt idx="4">
                  <c:v>2.1680216802168022E-2</c:v>
                </c:pt>
                <c:pt idx="5">
                  <c:v>3.7974683544303799E-2</c:v>
                </c:pt>
                <c:pt idx="6" formatCode="General">
                  <c:v>0</c:v>
                </c:pt>
                <c:pt idx="7">
                  <c:v>7.0460704607046065E-2</c:v>
                </c:pt>
                <c:pt idx="8">
                  <c:v>4.8685491723466409E-2</c:v>
                </c:pt>
                <c:pt idx="9" formatCode="General">
                  <c:v>0</c:v>
                </c:pt>
                <c:pt idx="10">
                  <c:v>8.1300813008130079E-2</c:v>
                </c:pt>
                <c:pt idx="11">
                  <c:v>6.1343719571567673E-2</c:v>
                </c:pt>
                <c:pt idx="12" formatCode="General">
                  <c:v>0</c:v>
                </c:pt>
                <c:pt idx="13">
                  <c:v>2.4390243902439025E-2</c:v>
                </c:pt>
                <c:pt idx="14">
                  <c:v>3.5053554040895815E-2</c:v>
                </c:pt>
                <c:pt idx="15" formatCode="General">
                  <c:v>0</c:v>
                </c:pt>
                <c:pt idx="16">
                  <c:v>6.5040650406504072E-2</c:v>
                </c:pt>
                <c:pt idx="17">
                  <c:v>5.2580331061343723E-2</c:v>
                </c:pt>
                <c:pt idx="18" formatCode="General">
                  <c:v>0</c:v>
                </c:pt>
                <c:pt idx="19">
                  <c:v>1.0840108401084011E-2</c:v>
                </c:pt>
                <c:pt idx="20">
                  <c:v>3.6027263875365138E-2</c:v>
                </c:pt>
                <c:pt idx="21" formatCode="General">
                  <c:v>0</c:v>
                </c:pt>
                <c:pt idx="22">
                  <c:v>2.9810298102981029E-2</c:v>
                </c:pt>
                <c:pt idx="23">
                  <c:v>3.8948393378773129E-2</c:v>
                </c:pt>
                <c:pt idx="24" formatCode="General">
                  <c:v>0</c:v>
                </c:pt>
                <c:pt idx="25">
                  <c:v>5.1490514905149054E-2</c:v>
                </c:pt>
                <c:pt idx="26">
                  <c:v>2.1421616358325218E-2</c:v>
                </c:pt>
                <c:pt idx="27" formatCode="General">
                  <c:v>0</c:v>
                </c:pt>
                <c:pt idx="28">
                  <c:v>7.0460704607046065E-2</c:v>
                </c:pt>
                <c:pt idx="29">
                  <c:v>3.8948393378773129E-2</c:v>
                </c:pt>
              </c:numCache>
            </c:numRef>
          </c:val>
          <c:extLst>
            <c:ext xmlns:c16="http://schemas.microsoft.com/office/drawing/2014/chart" uri="{C3380CC4-5D6E-409C-BE32-E72D297353CC}">
              <c16:uniqueId val="{0000003E-1EFB-4C1C-BA23-3AD50092088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4025087719298244"/>
          <c:y val="0.79864281045751639"/>
          <c:w val="0.13949269005847956"/>
          <c:h val="6.496437908496731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'Q22A.自社の強みとなる技術（AI状況別）'!$J$115</c:f>
          <c:strCache>
            <c:ptCount val="1"/>
            <c:pt idx="0">
              <c:v>AI 提供中・実施中 (N=301)
AI 開発中・準備中 (N=215)
AI 調査中・検討中 (N=363)
　　　　していない (N=518)</c:v>
            </c:pt>
          </c:strCache>
        </c:strRef>
      </c:tx>
      <c:layout>
        <c:manualLayout>
          <c:xMode val="edge"/>
          <c:yMode val="edge"/>
          <c:x val="0.6049444444444444"/>
          <c:y val="0.66625150150150148"/>
        </c:manualLayout>
      </c:layout>
      <c:overlay val="0"/>
      <c:spPr>
        <a:no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'Q22A.自社の強みとなる技術（AI状況別）'!$S$6</c:f>
              <c:strCache>
                <c:ptCount val="1"/>
                <c:pt idx="0">
                  <c:v>1番目</c:v>
                </c:pt>
              </c:strCache>
            </c:strRef>
          </c:tx>
          <c:spPr>
            <a:solidFill>
              <a:srgbClr val="FF9966"/>
            </a:solidFill>
            <a:ln>
              <a:solidFill>
                <a:sysClr val="windowText" lastClr="000000"/>
              </a:solidFill>
            </a:ln>
            <a:effectLst/>
          </c:spPr>
          <c:invertIfNegative val="0"/>
          <c:cat>
            <c:strRef>
              <c:f>'Q22A.自社の強みとなる技術（AI状況別）'!$R$7:$R$56</c:f>
              <c:strCache>
                <c:ptCount val="50"/>
                <c:pt idx="0">
                  <c:v>【 システムズエンジニアリング 】       </c:v>
                </c:pt>
                <c:pt idx="1">
                  <c:v>AI 提供中・実施中（n=102）</c:v>
                </c:pt>
                <c:pt idx="2">
                  <c:v>AI 開発中・準備中（n=  66）</c:v>
                </c:pt>
                <c:pt idx="3">
                  <c:v>AI 調査中・検討中（n=126）</c:v>
                </c:pt>
                <c:pt idx="4">
                  <c:v>　　　　していない（n=184）</c:v>
                </c:pt>
                <c:pt idx="5">
                  <c:v>【 デバイス 】                </c:v>
                </c:pt>
                <c:pt idx="6">
                  <c:v>AI 提供中・実施中（n=  32）</c:v>
                </c:pt>
                <c:pt idx="7">
                  <c:v>AI 開発中・準備中（n=  46）</c:v>
                </c:pt>
                <c:pt idx="8">
                  <c:v>AI 調査中・検討中（n=  63）</c:v>
                </c:pt>
                <c:pt idx="9">
                  <c:v>　　　　していない（n=104）</c:v>
                </c:pt>
                <c:pt idx="10">
                  <c:v>【 無線通信・ネットワーク 】         </c:v>
                </c:pt>
                <c:pt idx="11">
                  <c:v>AI 提供中・実施中（n=  58）</c:v>
                </c:pt>
                <c:pt idx="12">
                  <c:v>AI 開発中・準備中（n=  53）</c:v>
                </c:pt>
                <c:pt idx="13">
                  <c:v>AI 調査中・検討中（n=  76）</c:v>
                </c:pt>
                <c:pt idx="14">
                  <c:v>　　　　していない（n=107）</c:v>
                </c:pt>
                <c:pt idx="15">
                  <c:v>【 IoTシステム構築 】           </c:v>
                </c:pt>
                <c:pt idx="16">
                  <c:v>AI 提供中・実施中（n=  89）</c:v>
                </c:pt>
                <c:pt idx="17">
                  <c:v>AI 開発中・準備中（n=  65）</c:v>
                </c:pt>
                <c:pt idx="18">
                  <c:v>AI 調査中・検討中（n=  87）</c:v>
                </c:pt>
                <c:pt idx="19">
                  <c:v>　　　　していない（n=  94）</c:v>
                </c:pt>
                <c:pt idx="20">
                  <c:v>【 センサ 】                 </c:v>
                </c:pt>
                <c:pt idx="21">
                  <c:v>AI 提供中・実施中（n=  30）</c:v>
                </c:pt>
                <c:pt idx="22">
                  <c:v>AI 開発中・準備中（n=  43）</c:v>
                </c:pt>
                <c:pt idx="23">
                  <c:v>AI 調査中・検討中（n=  67）</c:v>
                </c:pt>
                <c:pt idx="24">
                  <c:v>　　　　していない（n=  77）</c:v>
                </c:pt>
                <c:pt idx="25">
                  <c:v>【 サーバ／ストレージ 】           </c:v>
                </c:pt>
                <c:pt idx="26">
                  <c:v>AI 提供中・実施中（n=  54）</c:v>
                </c:pt>
                <c:pt idx="27">
                  <c:v>AI 開発中・準備中（n=  31）</c:v>
                </c:pt>
                <c:pt idx="28">
                  <c:v>AI 調査中・検討中（n=  70）</c:v>
                </c:pt>
                <c:pt idx="29">
                  <c:v>　　　　していない（n=  98）</c:v>
                </c:pt>
                <c:pt idx="30">
                  <c:v>【 リアルタイム制御(ロボット) 】      </c:v>
                </c:pt>
                <c:pt idx="31">
                  <c:v>AI 提供中・実施中（n=  34）</c:v>
                </c:pt>
                <c:pt idx="32">
                  <c:v>AI 開発中・準備中（n=  29）</c:v>
                </c:pt>
                <c:pt idx="33">
                  <c:v>AI 調査中・検討中（n=  48）</c:v>
                </c:pt>
                <c:pt idx="34">
                  <c:v>　　　　していない（n=  54）</c:v>
                </c:pt>
                <c:pt idx="35">
                  <c:v>【 モデリング 】               </c:v>
                </c:pt>
                <c:pt idx="36">
                  <c:v>AI 提供中・実施中（n=  38）</c:v>
                </c:pt>
                <c:pt idx="37">
                  <c:v>AI 開発中・準備中（n=  28）</c:v>
                </c:pt>
                <c:pt idx="38">
                  <c:v>AI 調査中・検討中（n=  44）</c:v>
                </c:pt>
                <c:pt idx="39">
                  <c:v>　　　　していない（n=  69）</c:v>
                </c:pt>
                <c:pt idx="40">
                  <c:v>【 画像・音声認識／合成 】          </c:v>
                </c:pt>
                <c:pt idx="41">
                  <c:v>AI 提供中・実施中（n=  56）</c:v>
                </c:pt>
                <c:pt idx="42">
                  <c:v>AI 開発中・準備中（n=  34）</c:v>
                </c:pt>
                <c:pt idx="43">
                  <c:v>AI 調査中・検討中（n=  34）</c:v>
                </c:pt>
                <c:pt idx="44">
                  <c:v>　　　　していない（n=  37）</c:v>
                </c:pt>
                <c:pt idx="45">
                  <c:v>【 AI 】                  </c:v>
                </c:pt>
                <c:pt idx="46">
                  <c:v>AI 提供中・実施中（n=  82）</c:v>
                </c:pt>
                <c:pt idx="47">
                  <c:v>AI 開発中・準備中（n=  45）</c:v>
                </c:pt>
                <c:pt idx="48">
                  <c:v>AI 調査中・検討中（n=  43）</c:v>
                </c:pt>
                <c:pt idx="49">
                  <c:v>　　　　していない（n=  28）</c:v>
                </c:pt>
              </c:strCache>
            </c:strRef>
          </c:cat>
          <c:val>
            <c:numRef>
              <c:f>'Q22A.自社の強みとなる技術（AI状況別）'!$S$7:$S$56</c:f>
              <c:numCache>
                <c:formatCode>0.0%</c:formatCode>
                <c:ptCount val="50"/>
                <c:pt idx="0" formatCode="General">
                  <c:v>0</c:v>
                </c:pt>
                <c:pt idx="1">
                  <c:v>0.17275747508305647</c:v>
                </c:pt>
                <c:pt idx="2">
                  <c:v>0.14418604651162792</c:v>
                </c:pt>
                <c:pt idx="3">
                  <c:v>0.15977961432506887</c:v>
                </c:pt>
                <c:pt idx="4">
                  <c:v>0.19691119691119691</c:v>
                </c:pt>
                <c:pt idx="5" formatCode="General">
                  <c:v>0</c:v>
                </c:pt>
                <c:pt idx="6">
                  <c:v>6.3122923588039864E-2</c:v>
                </c:pt>
                <c:pt idx="7">
                  <c:v>0.13488372093023257</c:v>
                </c:pt>
                <c:pt idx="8">
                  <c:v>0.10743801652892562</c:v>
                </c:pt>
                <c:pt idx="9">
                  <c:v>0.10617760617760617</c:v>
                </c:pt>
                <c:pt idx="10" formatCode="General">
                  <c:v>0</c:v>
                </c:pt>
                <c:pt idx="11">
                  <c:v>9.3023255813953487E-2</c:v>
                </c:pt>
                <c:pt idx="12">
                  <c:v>8.3720930232558138E-2</c:v>
                </c:pt>
                <c:pt idx="13">
                  <c:v>0.1046831955922865</c:v>
                </c:pt>
                <c:pt idx="14">
                  <c:v>8.8803088803088806E-2</c:v>
                </c:pt>
                <c:pt idx="15" formatCode="General">
                  <c:v>0</c:v>
                </c:pt>
                <c:pt idx="16">
                  <c:v>0.10299003322259136</c:v>
                </c:pt>
                <c:pt idx="17">
                  <c:v>0.11627906976744186</c:v>
                </c:pt>
                <c:pt idx="18">
                  <c:v>7.43801652892562E-2</c:v>
                </c:pt>
                <c:pt idx="19">
                  <c:v>7.5289575289575292E-2</c:v>
                </c:pt>
                <c:pt idx="20" formatCode="General">
                  <c:v>0</c:v>
                </c:pt>
                <c:pt idx="21">
                  <c:v>3.3222591362126248E-2</c:v>
                </c:pt>
                <c:pt idx="22">
                  <c:v>7.441860465116279E-2</c:v>
                </c:pt>
                <c:pt idx="23">
                  <c:v>6.6115702479338845E-2</c:v>
                </c:pt>
                <c:pt idx="24">
                  <c:v>6.5637065637065631E-2</c:v>
                </c:pt>
                <c:pt idx="25" formatCode="General">
                  <c:v>0</c:v>
                </c:pt>
                <c:pt idx="26">
                  <c:v>4.3189368770764118E-2</c:v>
                </c:pt>
                <c:pt idx="27">
                  <c:v>4.6511627906976744E-2</c:v>
                </c:pt>
                <c:pt idx="28">
                  <c:v>5.5096418732782371E-2</c:v>
                </c:pt>
                <c:pt idx="29">
                  <c:v>6.3706563706563704E-2</c:v>
                </c:pt>
                <c:pt idx="30" formatCode="General">
                  <c:v>0</c:v>
                </c:pt>
                <c:pt idx="31">
                  <c:v>4.9833887043189369E-2</c:v>
                </c:pt>
                <c:pt idx="32">
                  <c:v>3.7209302325581395E-2</c:v>
                </c:pt>
                <c:pt idx="33">
                  <c:v>4.9586776859504134E-2</c:v>
                </c:pt>
                <c:pt idx="34">
                  <c:v>5.2123552123552123E-2</c:v>
                </c:pt>
                <c:pt idx="35" formatCode="General">
                  <c:v>0</c:v>
                </c:pt>
                <c:pt idx="36">
                  <c:v>5.9800664451827246E-2</c:v>
                </c:pt>
                <c:pt idx="37">
                  <c:v>4.1860465116279069E-2</c:v>
                </c:pt>
                <c:pt idx="38">
                  <c:v>3.5812672176308541E-2</c:v>
                </c:pt>
                <c:pt idx="39">
                  <c:v>4.633204633204633E-2</c:v>
                </c:pt>
                <c:pt idx="40" formatCode="General">
                  <c:v>0</c:v>
                </c:pt>
                <c:pt idx="41">
                  <c:v>6.6445182724252497E-2</c:v>
                </c:pt>
                <c:pt idx="42">
                  <c:v>9.3023255813953487E-2</c:v>
                </c:pt>
                <c:pt idx="43">
                  <c:v>3.3057851239669422E-2</c:v>
                </c:pt>
                <c:pt idx="44">
                  <c:v>2.1235521235521235E-2</c:v>
                </c:pt>
                <c:pt idx="45" formatCode="General">
                  <c:v>0</c:v>
                </c:pt>
                <c:pt idx="46">
                  <c:v>8.6378737541528236E-2</c:v>
                </c:pt>
                <c:pt idx="47">
                  <c:v>4.1860465116279069E-2</c:v>
                </c:pt>
                <c:pt idx="48">
                  <c:v>3.5812672176308541E-2</c:v>
                </c:pt>
                <c:pt idx="49">
                  <c:v>9.6525096525096523E-3</c:v>
                </c:pt>
              </c:numCache>
            </c:numRef>
          </c:val>
          <c:extLst>
            <c:ext xmlns:c16="http://schemas.microsoft.com/office/drawing/2014/chart" uri="{C3380CC4-5D6E-409C-BE32-E72D297353CC}">
              <c16:uniqueId val="{00000014-AF5E-45D2-922B-C8A947FCCEA0}"/>
            </c:ext>
          </c:extLst>
        </c:ser>
        <c:ser>
          <c:idx val="2"/>
          <c:order val="1"/>
          <c:tx>
            <c:strRef>
              <c:f>'Q22A.自社の強みとなる技術（AI状況別）'!$T$6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'Q22A.自社の強みとなる技術（AI状況別）'!$R$7:$R$56</c:f>
              <c:strCache>
                <c:ptCount val="50"/>
                <c:pt idx="0">
                  <c:v>【 システムズエンジニアリング 】       </c:v>
                </c:pt>
                <c:pt idx="1">
                  <c:v>AI 提供中・実施中（n=102）</c:v>
                </c:pt>
                <c:pt idx="2">
                  <c:v>AI 開発中・準備中（n=  66）</c:v>
                </c:pt>
                <c:pt idx="3">
                  <c:v>AI 調査中・検討中（n=126）</c:v>
                </c:pt>
                <c:pt idx="4">
                  <c:v>　　　　していない（n=184）</c:v>
                </c:pt>
                <c:pt idx="5">
                  <c:v>【 デバイス 】                </c:v>
                </c:pt>
                <c:pt idx="6">
                  <c:v>AI 提供中・実施中（n=  32）</c:v>
                </c:pt>
                <c:pt idx="7">
                  <c:v>AI 開発中・準備中（n=  46）</c:v>
                </c:pt>
                <c:pt idx="8">
                  <c:v>AI 調査中・検討中（n=  63）</c:v>
                </c:pt>
                <c:pt idx="9">
                  <c:v>　　　　していない（n=104）</c:v>
                </c:pt>
                <c:pt idx="10">
                  <c:v>【 無線通信・ネットワーク 】         </c:v>
                </c:pt>
                <c:pt idx="11">
                  <c:v>AI 提供中・実施中（n=  58）</c:v>
                </c:pt>
                <c:pt idx="12">
                  <c:v>AI 開発中・準備中（n=  53）</c:v>
                </c:pt>
                <c:pt idx="13">
                  <c:v>AI 調査中・検討中（n=  76）</c:v>
                </c:pt>
                <c:pt idx="14">
                  <c:v>　　　　していない（n=107）</c:v>
                </c:pt>
                <c:pt idx="15">
                  <c:v>【 IoTシステム構築 】           </c:v>
                </c:pt>
                <c:pt idx="16">
                  <c:v>AI 提供中・実施中（n=  89）</c:v>
                </c:pt>
                <c:pt idx="17">
                  <c:v>AI 開発中・準備中（n=  65）</c:v>
                </c:pt>
                <c:pt idx="18">
                  <c:v>AI 調査中・検討中（n=  87）</c:v>
                </c:pt>
                <c:pt idx="19">
                  <c:v>　　　　していない（n=  94）</c:v>
                </c:pt>
                <c:pt idx="20">
                  <c:v>【 センサ 】                 </c:v>
                </c:pt>
                <c:pt idx="21">
                  <c:v>AI 提供中・実施中（n=  30）</c:v>
                </c:pt>
                <c:pt idx="22">
                  <c:v>AI 開発中・準備中（n=  43）</c:v>
                </c:pt>
                <c:pt idx="23">
                  <c:v>AI 調査中・検討中（n=  67）</c:v>
                </c:pt>
                <c:pt idx="24">
                  <c:v>　　　　していない（n=  77）</c:v>
                </c:pt>
                <c:pt idx="25">
                  <c:v>【 サーバ／ストレージ 】           </c:v>
                </c:pt>
                <c:pt idx="26">
                  <c:v>AI 提供中・実施中（n=  54）</c:v>
                </c:pt>
                <c:pt idx="27">
                  <c:v>AI 開発中・準備中（n=  31）</c:v>
                </c:pt>
                <c:pt idx="28">
                  <c:v>AI 調査中・検討中（n=  70）</c:v>
                </c:pt>
                <c:pt idx="29">
                  <c:v>　　　　していない（n=  98）</c:v>
                </c:pt>
                <c:pt idx="30">
                  <c:v>【 リアルタイム制御(ロボット) 】      </c:v>
                </c:pt>
                <c:pt idx="31">
                  <c:v>AI 提供中・実施中（n=  34）</c:v>
                </c:pt>
                <c:pt idx="32">
                  <c:v>AI 開発中・準備中（n=  29）</c:v>
                </c:pt>
                <c:pt idx="33">
                  <c:v>AI 調査中・検討中（n=  48）</c:v>
                </c:pt>
                <c:pt idx="34">
                  <c:v>　　　　していない（n=  54）</c:v>
                </c:pt>
                <c:pt idx="35">
                  <c:v>【 モデリング 】               </c:v>
                </c:pt>
                <c:pt idx="36">
                  <c:v>AI 提供中・実施中（n=  38）</c:v>
                </c:pt>
                <c:pt idx="37">
                  <c:v>AI 開発中・準備中（n=  28）</c:v>
                </c:pt>
                <c:pt idx="38">
                  <c:v>AI 調査中・検討中（n=  44）</c:v>
                </c:pt>
                <c:pt idx="39">
                  <c:v>　　　　していない（n=  69）</c:v>
                </c:pt>
                <c:pt idx="40">
                  <c:v>【 画像・音声認識／合成 】          </c:v>
                </c:pt>
                <c:pt idx="41">
                  <c:v>AI 提供中・実施中（n=  56）</c:v>
                </c:pt>
                <c:pt idx="42">
                  <c:v>AI 開発中・準備中（n=  34）</c:v>
                </c:pt>
                <c:pt idx="43">
                  <c:v>AI 調査中・検討中（n=  34）</c:v>
                </c:pt>
                <c:pt idx="44">
                  <c:v>　　　　していない（n=  37）</c:v>
                </c:pt>
                <c:pt idx="45">
                  <c:v>【 AI 】                  </c:v>
                </c:pt>
                <c:pt idx="46">
                  <c:v>AI 提供中・実施中（n=  82）</c:v>
                </c:pt>
                <c:pt idx="47">
                  <c:v>AI 開発中・準備中（n=  45）</c:v>
                </c:pt>
                <c:pt idx="48">
                  <c:v>AI 調査中・検討中（n=  43）</c:v>
                </c:pt>
                <c:pt idx="49">
                  <c:v>　　　　していない（n=  28）</c:v>
                </c:pt>
              </c:strCache>
            </c:strRef>
          </c:cat>
          <c:val>
            <c:numRef>
              <c:f>'Q22A.自社の強みとなる技術（AI状況別）'!$T$7:$T$56</c:f>
              <c:numCache>
                <c:formatCode>0.0%</c:formatCode>
                <c:ptCount val="50"/>
                <c:pt idx="0" formatCode="General">
                  <c:v>0</c:v>
                </c:pt>
                <c:pt idx="1">
                  <c:v>7.6411960132890366E-2</c:v>
                </c:pt>
                <c:pt idx="2">
                  <c:v>7.9069767441860464E-2</c:v>
                </c:pt>
                <c:pt idx="3">
                  <c:v>0.10192837465564739</c:v>
                </c:pt>
                <c:pt idx="4">
                  <c:v>7.5289575289575292E-2</c:v>
                </c:pt>
                <c:pt idx="5" formatCode="General">
                  <c:v>0</c:v>
                </c:pt>
                <c:pt idx="6">
                  <c:v>1.6611295681063124E-2</c:v>
                </c:pt>
                <c:pt idx="7">
                  <c:v>4.6511627906976744E-2</c:v>
                </c:pt>
                <c:pt idx="8">
                  <c:v>4.1322314049586778E-2</c:v>
                </c:pt>
                <c:pt idx="9">
                  <c:v>5.019305019305019E-2</c:v>
                </c:pt>
                <c:pt idx="10" formatCode="General">
                  <c:v>0</c:v>
                </c:pt>
                <c:pt idx="11">
                  <c:v>3.6544850498338874E-2</c:v>
                </c:pt>
                <c:pt idx="12">
                  <c:v>0.13023255813953488</c:v>
                </c:pt>
                <c:pt idx="13">
                  <c:v>4.4077134986225897E-2</c:v>
                </c:pt>
                <c:pt idx="14">
                  <c:v>6.3706563706563704E-2</c:v>
                </c:pt>
                <c:pt idx="15" formatCode="General">
                  <c:v>0</c:v>
                </c:pt>
                <c:pt idx="16">
                  <c:v>0.10631229235880399</c:v>
                </c:pt>
                <c:pt idx="17">
                  <c:v>9.3023255813953487E-2</c:v>
                </c:pt>
                <c:pt idx="18">
                  <c:v>9.9173553719008267E-2</c:v>
                </c:pt>
                <c:pt idx="19">
                  <c:v>6.1776061776061778E-2</c:v>
                </c:pt>
                <c:pt idx="20" formatCode="General">
                  <c:v>0</c:v>
                </c:pt>
                <c:pt idx="21">
                  <c:v>4.6511627906976744E-2</c:v>
                </c:pt>
                <c:pt idx="22">
                  <c:v>7.441860465116279E-2</c:v>
                </c:pt>
                <c:pt idx="23">
                  <c:v>8.2644628099173556E-2</c:v>
                </c:pt>
                <c:pt idx="24">
                  <c:v>5.4054054054054057E-2</c:v>
                </c:pt>
                <c:pt idx="25" formatCode="General">
                  <c:v>0</c:v>
                </c:pt>
                <c:pt idx="26">
                  <c:v>7.6411960132890366E-2</c:v>
                </c:pt>
                <c:pt idx="27">
                  <c:v>2.3255813953488372E-2</c:v>
                </c:pt>
                <c:pt idx="28">
                  <c:v>9.0909090909090912E-2</c:v>
                </c:pt>
                <c:pt idx="29">
                  <c:v>7.3359073359073365E-2</c:v>
                </c:pt>
                <c:pt idx="30" formatCode="General">
                  <c:v>0</c:v>
                </c:pt>
                <c:pt idx="31">
                  <c:v>3.6544850498338874E-2</c:v>
                </c:pt>
                <c:pt idx="32">
                  <c:v>6.0465116279069767E-2</c:v>
                </c:pt>
                <c:pt idx="33">
                  <c:v>3.8567493112947659E-2</c:v>
                </c:pt>
                <c:pt idx="34">
                  <c:v>3.4749034749034749E-2</c:v>
                </c:pt>
                <c:pt idx="35" formatCode="General">
                  <c:v>0</c:v>
                </c:pt>
                <c:pt idx="36">
                  <c:v>3.9867109634551492E-2</c:v>
                </c:pt>
                <c:pt idx="37">
                  <c:v>4.6511627906976744E-2</c:v>
                </c:pt>
                <c:pt idx="38">
                  <c:v>4.6831955922865015E-2</c:v>
                </c:pt>
                <c:pt idx="39">
                  <c:v>4.8262548262548263E-2</c:v>
                </c:pt>
                <c:pt idx="40" formatCode="General">
                  <c:v>0</c:v>
                </c:pt>
                <c:pt idx="41">
                  <c:v>6.6445182724252497E-2</c:v>
                </c:pt>
                <c:pt idx="42">
                  <c:v>2.7906976744186046E-2</c:v>
                </c:pt>
                <c:pt idx="43">
                  <c:v>4.1322314049586778E-2</c:v>
                </c:pt>
                <c:pt idx="44">
                  <c:v>3.0888030888030889E-2</c:v>
                </c:pt>
                <c:pt idx="45" formatCode="General">
                  <c:v>0</c:v>
                </c:pt>
                <c:pt idx="46">
                  <c:v>0.10963455149501661</c:v>
                </c:pt>
                <c:pt idx="47">
                  <c:v>9.3023255813953487E-2</c:v>
                </c:pt>
                <c:pt idx="48">
                  <c:v>4.1322314049586778E-2</c:v>
                </c:pt>
                <c:pt idx="49">
                  <c:v>2.1235521235521235E-2</c:v>
                </c:pt>
              </c:numCache>
            </c:numRef>
          </c:val>
          <c:extLst>
            <c:ext xmlns:c16="http://schemas.microsoft.com/office/drawing/2014/chart" uri="{C3380CC4-5D6E-409C-BE32-E72D297353CC}">
              <c16:uniqueId val="{00000029-AF5E-45D2-922B-C8A947FCCEA0}"/>
            </c:ext>
          </c:extLst>
        </c:ser>
        <c:ser>
          <c:idx val="1"/>
          <c:order val="2"/>
          <c:tx>
            <c:strRef>
              <c:f>'Q22A.自社の強みとなる技術（AI状況別）'!$U$6</c:f>
              <c:strCache>
                <c:ptCount val="1"/>
                <c:pt idx="0">
                  <c:v>3番目</c:v>
                </c:pt>
              </c:strCache>
            </c:strRef>
          </c:tx>
          <c:spPr>
            <a:solidFill>
              <a:srgbClr val="2E75B6"/>
            </a:solidFill>
            <a:ln>
              <a:solidFill>
                <a:sysClr val="windowText" lastClr="000000"/>
              </a:solidFill>
            </a:ln>
            <a:effectLst/>
          </c:spPr>
          <c:invertIfNegative val="0"/>
          <c:cat>
            <c:strRef>
              <c:f>'Q22A.自社の強みとなる技術（AI状況別）'!$R$7:$R$56</c:f>
              <c:strCache>
                <c:ptCount val="50"/>
                <c:pt idx="0">
                  <c:v>【 システムズエンジニアリング 】       </c:v>
                </c:pt>
                <c:pt idx="1">
                  <c:v>AI 提供中・実施中（n=102）</c:v>
                </c:pt>
                <c:pt idx="2">
                  <c:v>AI 開発中・準備中（n=  66）</c:v>
                </c:pt>
                <c:pt idx="3">
                  <c:v>AI 調査中・検討中（n=126）</c:v>
                </c:pt>
                <c:pt idx="4">
                  <c:v>　　　　していない（n=184）</c:v>
                </c:pt>
                <c:pt idx="5">
                  <c:v>【 デバイス 】                </c:v>
                </c:pt>
                <c:pt idx="6">
                  <c:v>AI 提供中・実施中（n=  32）</c:v>
                </c:pt>
                <c:pt idx="7">
                  <c:v>AI 開発中・準備中（n=  46）</c:v>
                </c:pt>
                <c:pt idx="8">
                  <c:v>AI 調査中・検討中（n=  63）</c:v>
                </c:pt>
                <c:pt idx="9">
                  <c:v>　　　　していない（n=104）</c:v>
                </c:pt>
                <c:pt idx="10">
                  <c:v>【 無線通信・ネットワーク 】         </c:v>
                </c:pt>
                <c:pt idx="11">
                  <c:v>AI 提供中・実施中（n=  58）</c:v>
                </c:pt>
                <c:pt idx="12">
                  <c:v>AI 開発中・準備中（n=  53）</c:v>
                </c:pt>
                <c:pt idx="13">
                  <c:v>AI 調査中・検討中（n=  76）</c:v>
                </c:pt>
                <c:pt idx="14">
                  <c:v>　　　　していない（n=107）</c:v>
                </c:pt>
                <c:pt idx="15">
                  <c:v>【 IoTシステム構築 】           </c:v>
                </c:pt>
                <c:pt idx="16">
                  <c:v>AI 提供中・実施中（n=  89）</c:v>
                </c:pt>
                <c:pt idx="17">
                  <c:v>AI 開発中・準備中（n=  65）</c:v>
                </c:pt>
                <c:pt idx="18">
                  <c:v>AI 調査中・検討中（n=  87）</c:v>
                </c:pt>
                <c:pt idx="19">
                  <c:v>　　　　していない（n=  94）</c:v>
                </c:pt>
                <c:pt idx="20">
                  <c:v>【 センサ 】                 </c:v>
                </c:pt>
                <c:pt idx="21">
                  <c:v>AI 提供中・実施中（n=  30）</c:v>
                </c:pt>
                <c:pt idx="22">
                  <c:v>AI 開発中・準備中（n=  43）</c:v>
                </c:pt>
                <c:pt idx="23">
                  <c:v>AI 調査中・検討中（n=  67）</c:v>
                </c:pt>
                <c:pt idx="24">
                  <c:v>　　　　していない（n=  77）</c:v>
                </c:pt>
                <c:pt idx="25">
                  <c:v>【 サーバ／ストレージ 】           </c:v>
                </c:pt>
                <c:pt idx="26">
                  <c:v>AI 提供中・実施中（n=  54）</c:v>
                </c:pt>
                <c:pt idx="27">
                  <c:v>AI 開発中・準備中（n=  31）</c:v>
                </c:pt>
                <c:pt idx="28">
                  <c:v>AI 調査中・検討中（n=  70）</c:v>
                </c:pt>
                <c:pt idx="29">
                  <c:v>　　　　していない（n=  98）</c:v>
                </c:pt>
                <c:pt idx="30">
                  <c:v>【 リアルタイム制御(ロボット) 】      </c:v>
                </c:pt>
                <c:pt idx="31">
                  <c:v>AI 提供中・実施中（n=  34）</c:v>
                </c:pt>
                <c:pt idx="32">
                  <c:v>AI 開発中・準備中（n=  29）</c:v>
                </c:pt>
                <c:pt idx="33">
                  <c:v>AI 調査中・検討中（n=  48）</c:v>
                </c:pt>
                <c:pt idx="34">
                  <c:v>　　　　していない（n=  54）</c:v>
                </c:pt>
                <c:pt idx="35">
                  <c:v>【 モデリング 】               </c:v>
                </c:pt>
                <c:pt idx="36">
                  <c:v>AI 提供中・実施中（n=  38）</c:v>
                </c:pt>
                <c:pt idx="37">
                  <c:v>AI 開発中・準備中（n=  28）</c:v>
                </c:pt>
                <c:pt idx="38">
                  <c:v>AI 調査中・検討中（n=  44）</c:v>
                </c:pt>
                <c:pt idx="39">
                  <c:v>　　　　していない（n=  69）</c:v>
                </c:pt>
                <c:pt idx="40">
                  <c:v>【 画像・音声認識／合成 】          </c:v>
                </c:pt>
                <c:pt idx="41">
                  <c:v>AI 提供中・実施中（n=  56）</c:v>
                </c:pt>
                <c:pt idx="42">
                  <c:v>AI 開発中・準備中（n=  34）</c:v>
                </c:pt>
                <c:pt idx="43">
                  <c:v>AI 調査中・検討中（n=  34）</c:v>
                </c:pt>
                <c:pt idx="44">
                  <c:v>　　　　していない（n=  37）</c:v>
                </c:pt>
                <c:pt idx="45">
                  <c:v>【 AI 】                  </c:v>
                </c:pt>
                <c:pt idx="46">
                  <c:v>AI 提供中・実施中（n=  82）</c:v>
                </c:pt>
                <c:pt idx="47">
                  <c:v>AI 開発中・準備中（n=  45）</c:v>
                </c:pt>
                <c:pt idx="48">
                  <c:v>AI 調査中・検討中（n=  43）</c:v>
                </c:pt>
                <c:pt idx="49">
                  <c:v>　　　　していない（n=  28）</c:v>
                </c:pt>
              </c:strCache>
            </c:strRef>
          </c:cat>
          <c:val>
            <c:numRef>
              <c:f>'Q22A.自社の強みとなる技術（AI状況別）'!$U$7:$U$56</c:f>
              <c:numCache>
                <c:formatCode>0.0%</c:formatCode>
                <c:ptCount val="50"/>
                <c:pt idx="0" formatCode="General">
                  <c:v>0</c:v>
                </c:pt>
                <c:pt idx="1">
                  <c:v>8.9700996677740868E-2</c:v>
                </c:pt>
                <c:pt idx="2">
                  <c:v>8.3720930232558138E-2</c:v>
                </c:pt>
                <c:pt idx="3">
                  <c:v>8.5399449035812675E-2</c:v>
                </c:pt>
                <c:pt idx="4">
                  <c:v>8.3011583011583012E-2</c:v>
                </c:pt>
                <c:pt idx="5" formatCode="General">
                  <c:v>0</c:v>
                </c:pt>
                <c:pt idx="6">
                  <c:v>2.6578073089700997E-2</c:v>
                </c:pt>
                <c:pt idx="7">
                  <c:v>3.255813953488372E-2</c:v>
                </c:pt>
                <c:pt idx="8">
                  <c:v>2.4793388429752067E-2</c:v>
                </c:pt>
                <c:pt idx="9">
                  <c:v>4.4401544401544403E-2</c:v>
                </c:pt>
                <c:pt idx="10" formatCode="General">
                  <c:v>0</c:v>
                </c:pt>
                <c:pt idx="11">
                  <c:v>6.3122923588039864E-2</c:v>
                </c:pt>
                <c:pt idx="12">
                  <c:v>3.255813953488372E-2</c:v>
                </c:pt>
                <c:pt idx="13">
                  <c:v>6.0606060606060608E-2</c:v>
                </c:pt>
                <c:pt idx="14">
                  <c:v>5.4054054054054057E-2</c:v>
                </c:pt>
                <c:pt idx="15" formatCode="General">
                  <c:v>0</c:v>
                </c:pt>
                <c:pt idx="16">
                  <c:v>8.6378737541528236E-2</c:v>
                </c:pt>
                <c:pt idx="17">
                  <c:v>9.3023255813953487E-2</c:v>
                </c:pt>
                <c:pt idx="18">
                  <c:v>6.6115702479338845E-2</c:v>
                </c:pt>
                <c:pt idx="19">
                  <c:v>4.4401544401544403E-2</c:v>
                </c:pt>
                <c:pt idx="20" formatCode="General">
                  <c:v>0</c:v>
                </c:pt>
                <c:pt idx="21">
                  <c:v>1.9933554817275746E-2</c:v>
                </c:pt>
                <c:pt idx="22">
                  <c:v>5.1162790697674418E-2</c:v>
                </c:pt>
                <c:pt idx="23">
                  <c:v>3.5812672176308541E-2</c:v>
                </c:pt>
                <c:pt idx="24">
                  <c:v>2.8957528957528959E-2</c:v>
                </c:pt>
                <c:pt idx="25" formatCode="General">
                  <c:v>0</c:v>
                </c:pt>
                <c:pt idx="26">
                  <c:v>5.9800664451827246E-2</c:v>
                </c:pt>
                <c:pt idx="27">
                  <c:v>7.441860465116279E-2</c:v>
                </c:pt>
                <c:pt idx="28">
                  <c:v>4.6831955922865015E-2</c:v>
                </c:pt>
                <c:pt idx="29">
                  <c:v>5.2123552123552123E-2</c:v>
                </c:pt>
                <c:pt idx="30" formatCode="General">
                  <c:v>0</c:v>
                </c:pt>
                <c:pt idx="31">
                  <c:v>2.6578073089700997E-2</c:v>
                </c:pt>
                <c:pt idx="32">
                  <c:v>3.7209302325581395E-2</c:v>
                </c:pt>
                <c:pt idx="33">
                  <c:v>4.4077134986225897E-2</c:v>
                </c:pt>
                <c:pt idx="34">
                  <c:v>1.7374517374517374E-2</c:v>
                </c:pt>
                <c:pt idx="35" formatCode="General">
                  <c:v>0</c:v>
                </c:pt>
                <c:pt idx="36">
                  <c:v>2.6578073089700997E-2</c:v>
                </c:pt>
                <c:pt idx="37">
                  <c:v>4.1860465116279069E-2</c:v>
                </c:pt>
                <c:pt idx="38">
                  <c:v>3.8567493112947659E-2</c:v>
                </c:pt>
                <c:pt idx="39">
                  <c:v>3.8610038610038609E-2</c:v>
                </c:pt>
                <c:pt idx="40" formatCode="General">
                  <c:v>0</c:v>
                </c:pt>
                <c:pt idx="41">
                  <c:v>5.3156146179401995E-2</c:v>
                </c:pt>
                <c:pt idx="42">
                  <c:v>3.7209302325581395E-2</c:v>
                </c:pt>
                <c:pt idx="43">
                  <c:v>1.928374655647383E-2</c:v>
                </c:pt>
                <c:pt idx="44">
                  <c:v>1.9305019305019305E-2</c:v>
                </c:pt>
                <c:pt idx="45" formatCode="General">
                  <c:v>0</c:v>
                </c:pt>
                <c:pt idx="46">
                  <c:v>7.6411960132890366E-2</c:v>
                </c:pt>
                <c:pt idx="47">
                  <c:v>7.441860465116279E-2</c:v>
                </c:pt>
                <c:pt idx="48">
                  <c:v>4.1322314049586778E-2</c:v>
                </c:pt>
                <c:pt idx="49">
                  <c:v>2.3166023166023165E-2</c:v>
                </c:pt>
              </c:numCache>
            </c:numRef>
          </c:val>
          <c:extLst>
            <c:ext xmlns:c16="http://schemas.microsoft.com/office/drawing/2014/chart" uri="{C3380CC4-5D6E-409C-BE32-E72D297353CC}">
              <c16:uniqueId val="{0000003E-AF5E-45D2-922B-C8A947FCCEA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9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4260292397660821"/>
          <c:y val="0.8156545045045045"/>
          <c:w val="0.16920029239766082"/>
          <c:h val="7.189429429429428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'Q22B.現在重要な技術（DX有無）技術開発力優位'!$J$71</c:f>
          <c:strCache>
            <c:ptCount val="1"/>
            <c:pt idx="0">
              <c:v>DX取り組み 有り (N=34)
DX取り組み 無し (N=66)</c:v>
            </c:pt>
          </c:strCache>
        </c:strRef>
      </c:tx>
      <c:layout>
        <c:manualLayout>
          <c:xMode val="edge"/>
          <c:yMode val="edge"/>
          <c:x val="0.73073295019157092"/>
          <c:y val="0.8700594771241829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71A-4413-A5DC-09CC48501CCA}"/>
                </c:ext>
              </c:extLst>
            </c:dLbl>
            <c:dLbl>
              <c:idx val="3"/>
              <c:delete val="1"/>
              <c:extLst>
                <c:ext xmlns:c15="http://schemas.microsoft.com/office/drawing/2012/chart" uri="{CE6537A1-D6FC-4f65-9D91-7224C49458BB}"/>
                <c:ext xmlns:c16="http://schemas.microsoft.com/office/drawing/2014/chart" uri="{C3380CC4-5D6E-409C-BE32-E72D297353CC}">
                  <c16:uniqueId val="{00000001-071A-4413-A5DC-09CC48501CCA}"/>
                </c:ext>
              </c:extLst>
            </c:dLbl>
            <c:dLbl>
              <c:idx val="6"/>
              <c:delete val="1"/>
              <c:extLst>
                <c:ext xmlns:c15="http://schemas.microsoft.com/office/drawing/2012/chart" uri="{CE6537A1-D6FC-4f65-9D91-7224C49458BB}"/>
                <c:ext xmlns:c16="http://schemas.microsoft.com/office/drawing/2014/chart" uri="{C3380CC4-5D6E-409C-BE32-E72D297353CC}">
                  <c16:uniqueId val="{00000002-071A-4413-A5DC-09CC48501CCA}"/>
                </c:ext>
              </c:extLst>
            </c:dLbl>
            <c:dLbl>
              <c:idx val="9"/>
              <c:delete val="1"/>
              <c:extLst>
                <c:ext xmlns:c15="http://schemas.microsoft.com/office/drawing/2012/chart" uri="{CE6537A1-D6FC-4f65-9D91-7224C49458BB}"/>
                <c:ext xmlns:c16="http://schemas.microsoft.com/office/drawing/2014/chart" uri="{C3380CC4-5D6E-409C-BE32-E72D297353CC}">
                  <c16:uniqueId val="{00000003-071A-4413-A5DC-09CC48501CCA}"/>
                </c:ext>
              </c:extLst>
            </c:dLbl>
            <c:dLbl>
              <c:idx val="12"/>
              <c:delete val="1"/>
              <c:extLst>
                <c:ext xmlns:c15="http://schemas.microsoft.com/office/drawing/2012/chart" uri="{CE6537A1-D6FC-4f65-9D91-7224C49458BB}"/>
                <c:ext xmlns:c16="http://schemas.microsoft.com/office/drawing/2014/chart" uri="{C3380CC4-5D6E-409C-BE32-E72D297353CC}">
                  <c16:uniqueId val="{00000004-071A-4413-A5DC-09CC48501CCA}"/>
                </c:ext>
              </c:extLst>
            </c:dLbl>
            <c:dLbl>
              <c:idx val="15"/>
              <c:delete val="1"/>
              <c:extLst>
                <c:ext xmlns:c15="http://schemas.microsoft.com/office/drawing/2012/chart" uri="{CE6537A1-D6FC-4f65-9D91-7224C49458BB}"/>
                <c:ext xmlns:c16="http://schemas.microsoft.com/office/drawing/2014/chart" uri="{C3380CC4-5D6E-409C-BE32-E72D297353CC}">
                  <c16:uniqueId val="{00000005-071A-4413-A5DC-09CC48501CCA}"/>
                </c:ext>
              </c:extLst>
            </c:dLbl>
            <c:dLbl>
              <c:idx val="18"/>
              <c:delete val="1"/>
              <c:extLst>
                <c:ext xmlns:c15="http://schemas.microsoft.com/office/drawing/2012/chart" uri="{CE6537A1-D6FC-4f65-9D91-7224C49458BB}"/>
                <c:ext xmlns:c16="http://schemas.microsoft.com/office/drawing/2014/chart" uri="{C3380CC4-5D6E-409C-BE32-E72D297353CC}">
                  <c16:uniqueId val="{00000006-071A-4413-A5DC-09CC48501CCA}"/>
                </c:ext>
              </c:extLst>
            </c:dLbl>
            <c:dLbl>
              <c:idx val="21"/>
              <c:delete val="1"/>
              <c:extLst>
                <c:ext xmlns:c15="http://schemas.microsoft.com/office/drawing/2012/chart" uri="{CE6537A1-D6FC-4f65-9D91-7224C49458BB}"/>
                <c:ext xmlns:c16="http://schemas.microsoft.com/office/drawing/2014/chart" uri="{C3380CC4-5D6E-409C-BE32-E72D297353CC}">
                  <c16:uniqueId val="{00000007-071A-4413-A5DC-09CC48501CCA}"/>
                </c:ext>
              </c:extLst>
            </c:dLbl>
            <c:dLbl>
              <c:idx val="24"/>
              <c:delete val="1"/>
              <c:extLst>
                <c:ext xmlns:c15="http://schemas.microsoft.com/office/drawing/2012/chart" uri="{CE6537A1-D6FC-4f65-9D91-7224C49458BB}"/>
                <c:ext xmlns:c16="http://schemas.microsoft.com/office/drawing/2014/chart" uri="{C3380CC4-5D6E-409C-BE32-E72D297353CC}">
                  <c16:uniqueId val="{00000008-071A-4413-A5DC-09CC48501CCA}"/>
                </c:ext>
              </c:extLst>
            </c:dLbl>
            <c:dLbl>
              <c:idx val="25"/>
              <c:delete val="1"/>
              <c:extLst>
                <c:ext xmlns:c15="http://schemas.microsoft.com/office/drawing/2012/chart" uri="{CE6537A1-D6FC-4f65-9D91-7224C49458BB}"/>
                <c:ext xmlns:c16="http://schemas.microsoft.com/office/drawing/2014/chart" uri="{C3380CC4-5D6E-409C-BE32-E72D297353CC}">
                  <c16:uniqueId val="{00000043-071A-4413-A5DC-09CC48501CCA}"/>
                </c:ext>
              </c:extLst>
            </c:dLbl>
            <c:dLbl>
              <c:idx val="27"/>
              <c:delete val="1"/>
              <c:extLst>
                <c:ext xmlns:c15="http://schemas.microsoft.com/office/drawing/2012/chart" uri="{CE6537A1-D6FC-4f65-9D91-7224C49458BB}"/>
                <c:ext xmlns:c16="http://schemas.microsoft.com/office/drawing/2014/chart" uri="{C3380CC4-5D6E-409C-BE32-E72D297353CC}">
                  <c16:uniqueId val="{00000009-071A-4413-A5DC-09CC48501CCA}"/>
                </c:ext>
              </c:extLst>
            </c:dLbl>
            <c:dLbl>
              <c:idx val="30"/>
              <c:delete val="1"/>
              <c:extLst>
                <c:ext xmlns:c15="http://schemas.microsoft.com/office/drawing/2012/chart" uri="{CE6537A1-D6FC-4f65-9D91-7224C49458BB}"/>
                <c:ext xmlns:c16="http://schemas.microsoft.com/office/drawing/2014/chart" uri="{C3380CC4-5D6E-409C-BE32-E72D297353CC}">
                  <c16:uniqueId val="{0000000A-071A-4413-A5DC-09CC48501CCA}"/>
                </c:ext>
              </c:extLst>
            </c:dLbl>
            <c:dLbl>
              <c:idx val="33"/>
              <c:delete val="1"/>
              <c:extLst>
                <c:ext xmlns:c15="http://schemas.microsoft.com/office/drawing/2012/chart" uri="{CE6537A1-D6FC-4f65-9D91-7224C49458BB}"/>
                <c:ext xmlns:c16="http://schemas.microsoft.com/office/drawing/2014/chart" uri="{C3380CC4-5D6E-409C-BE32-E72D297353CC}">
                  <c16:uniqueId val="{0000000B-071A-4413-A5DC-09CC48501CCA}"/>
                </c:ext>
              </c:extLst>
            </c:dLbl>
            <c:dLbl>
              <c:idx val="36"/>
              <c:delete val="1"/>
              <c:extLst>
                <c:ext xmlns:c15="http://schemas.microsoft.com/office/drawing/2012/chart" uri="{CE6537A1-D6FC-4f65-9D91-7224C49458BB}"/>
                <c:ext xmlns:c16="http://schemas.microsoft.com/office/drawing/2014/chart" uri="{C3380CC4-5D6E-409C-BE32-E72D297353CC}">
                  <c16:uniqueId val="{0000000C-071A-4413-A5DC-09CC48501CCA}"/>
                </c:ext>
              </c:extLst>
            </c:dLbl>
            <c:dLbl>
              <c:idx val="39"/>
              <c:delete val="1"/>
              <c:extLst>
                <c:ext xmlns:c15="http://schemas.microsoft.com/office/drawing/2012/chart" uri="{CE6537A1-D6FC-4f65-9D91-7224C49458BB}"/>
                <c:ext xmlns:c16="http://schemas.microsoft.com/office/drawing/2014/chart" uri="{C3380CC4-5D6E-409C-BE32-E72D297353CC}">
                  <c16:uniqueId val="{0000000D-071A-4413-A5DC-09CC48501CCA}"/>
                </c:ext>
              </c:extLst>
            </c:dLbl>
            <c:dLbl>
              <c:idx val="42"/>
              <c:delete val="1"/>
              <c:extLst>
                <c:ext xmlns:c15="http://schemas.microsoft.com/office/drawing/2012/chart" uri="{CE6537A1-D6FC-4f65-9D91-7224C49458BB}"/>
                <c:ext xmlns:c16="http://schemas.microsoft.com/office/drawing/2014/chart" uri="{C3380CC4-5D6E-409C-BE32-E72D297353CC}">
                  <c16:uniqueId val="{0000000E-071A-4413-A5DC-09CC48501CCA}"/>
                </c:ext>
              </c:extLst>
            </c:dLbl>
            <c:dLbl>
              <c:idx val="45"/>
              <c:delete val="1"/>
              <c:extLst>
                <c:ext xmlns:c15="http://schemas.microsoft.com/office/drawing/2012/chart" uri="{CE6537A1-D6FC-4f65-9D91-7224C49458BB}"/>
                <c:ext xmlns:c16="http://schemas.microsoft.com/office/drawing/2014/chart" uri="{C3380CC4-5D6E-409C-BE32-E72D297353CC}">
                  <c16:uniqueId val="{0000000F-071A-4413-A5DC-09CC48501CCA}"/>
                </c:ext>
              </c:extLst>
            </c:dLbl>
            <c:dLbl>
              <c:idx val="48"/>
              <c:delete val="1"/>
              <c:extLst>
                <c:ext xmlns:c15="http://schemas.microsoft.com/office/drawing/2012/chart" uri="{CE6537A1-D6FC-4f65-9D91-7224C49458BB}"/>
                <c:ext xmlns:c16="http://schemas.microsoft.com/office/drawing/2014/chart" uri="{C3380CC4-5D6E-409C-BE32-E72D297353CC}">
                  <c16:uniqueId val="{00000010-071A-4413-A5DC-09CC48501CCA}"/>
                </c:ext>
              </c:extLst>
            </c:dLbl>
            <c:dLbl>
              <c:idx val="51"/>
              <c:delete val="1"/>
              <c:extLst>
                <c:ext xmlns:c15="http://schemas.microsoft.com/office/drawing/2012/chart" uri="{CE6537A1-D6FC-4f65-9D91-7224C49458BB}"/>
                <c:ext xmlns:c16="http://schemas.microsoft.com/office/drawing/2014/chart" uri="{C3380CC4-5D6E-409C-BE32-E72D297353CC}">
                  <c16:uniqueId val="{00000011-071A-4413-A5DC-09CC48501CCA}"/>
                </c:ext>
              </c:extLst>
            </c:dLbl>
            <c:dLbl>
              <c:idx val="54"/>
              <c:delete val="1"/>
              <c:extLst>
                <c:ext xmlns:c15="http://schemas.microsoft.com/office/drawing/2012/chart" uri="{CE6537A1-D6FC-4f65-9D91-7224C49458BB}"/>
                <c:ext xmlns:c16="http://schemas.microsoft.com/office/drawing/2014/chart" uri="{C3380CC4-5D6E-409C-BE32-E72D297353CC}">
                  <c16:uniqueId val="{00000012-071A-4413-A5DC-09CC48501CCA}"/>
                </c:ext>
              </c:extLst>
            </c:dLbl>
            <c:dLbl>
              <c:idx val="57"/>
              <c:delete val="1"/>
              <c:extLst>
                <c:ext xmlns:c15="http://schemas.microsoft.com/office/drawing/2012/chart" uri="{CE6537A1-D6FC-4f65-9D91-7224C49458BB}"/>
                <c:ext xmlns:c16="http://schemas.microsoft.com/office/drawing/2014/chart" uri="{C3380CC4-5D6E-409C-BE32-E72D297353CC}">
                  <c16:uniqueId val="{00000013-071A-4413-A5DC-09CC48501CC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14）</c:v>
                </c:pt>
                <c:pt idx="3">
                  <c:v>【 デバイス技術 】                   </c:v>
                </c:pt>
                <c:pt idx="4">
                  <c:v>DX取り組み 有り（n=  10）</c:v>
                </c:pt>
                <c:pt idx="5">
                  <c:v>DX取り組み 無し（n=  10）</c:v>
                </c:pt>
                <c:pt idx="6">
                  <c:v>【 ビッグデータの収集・分析・解析技術 】        </c:v>
                </c:pt>
                <c:pt idx="7">
                  <c:v>DX取り組み 有り（n=    8）</c:v>
                </c:pt>
                <c:pt idx="8">
                  <c:v>DX取り組み 無し（n=  17）</c:v>
                </c:pt>
                <c:pt idx="9">
                  <c:v>【 AI（機械学習、ディープラーニング等）技術 】    </c:v>
                </c:pt>
                <c:pt idx="10">
                  <c:v>DX取り組み 有り（n=    8）</c:v>
                </c:pt>
                <c:pt idx="11">
                  <c:v>DX取り組み 無し（n=  18）</c:v>
                </c:pt>
                <c:pt idx="12">
                  <c:v>【 システムズエンジニアリング技術 】          </c:v>
                </c:pt>
                <c:pt idx="13">
                  <c:v>DX取り組み 有り（n=    6）</c:v>
                </c:pt>
                <c:pt idx="14">
                  <c:v>DX取り組み 無し（n=  15）</c:v>
                </c:pt>
                <c:pt idx="15">
                  <c:v>【 画像・音声認識技術／合成技術 】           </c:v>
                </c:pt>
                <c:pt idx="16">
                  <c:v>DX取り組み 有り（n=    2）</c:v>
                </c:pt>
                <c:pt idx="17">
                  <c:v>DX取り組み 無し（n=    9）</c:v>
                </c:pt>
                <c:pt idx="18">
                  <c:v>【 センサ技術 】                    </c:v>
                </c:pt>
                <c:pt idx="19">
                  <c:v>DX取り組み 有り（n=    9）</c:v>
                </c:pt>
                <c:pt idx="20">
                  <c:v>DX取り組み 無し（n=  11）</c:v>
                </c:pt>
                <c:pt idx="21">
                  <c:v>【 無線通信・ネットワーク技術 】            </c:v>
                </c:pt>
                <c:pt idx="22">
                  <c:v>DX取り組み 有り（n=    5）</c:v>
                </c:pt>
                <c:pt idx="23">
                  <c:v>DX取り組み 無し（n=  12）</c:v>
                </c:pt>
                <c:pt idx="24">
                  <c:v>【 モデリング技術（制御、システム、ユーザ、データ等） 】</c:v>
                </c:pt>
                <c:pt idx="25">
                  <c:v>DX取り組み 有り（n=    2）</c:v>
                </c:pt>
                <c:pt idx="26">
                  <c:v>DX取り組み 無し（n=  11）</c:v>
                </c:pt>
                <c:pt idx="27">
                  <c:v>【 リアルタイム制御技術（ロボット技術） 】       </c:v>
                </c:pt>
                <c:pt idx="28">
                  <c:v>DX取り組み 有り（n=    4）</c:v>
                </c:pt>
                <c:pt idx="29">
                  <c:v>DX取り組み 無し（n=    7）</c:v>
                </c:pt>
              </c:strCache>
            </c:strRef>
          </c:cat>
          <c:val>
            <c:numRef>
              <c:f>'Q22B.現在重要な技術（DX有無）技術開発力優位'!$S$7:$S$36</c:f>
              <c:numCache>
                <c:formatCode>0.0%</c:formatCode>
                <c:ptCount val="30"/>
                <c:pt idx="0" formatCode="General">
                  <c:v>0</c:v>
                </c:pt>
                <c:pt idx="1">
                  <c:v>0.20588235294117646</c:v>
                </c:pt>
                <c:pt idx="2">
                  <c:v>0.12121212121212122</c:v>
                </c:pt>
                <c:pt idx="3" formatCode="General">
                  <c:v>0</c:v>
                </c:pt>
                <c:pt idx="4">
                  <c:v>0.29411764705882354</c:v>
                </c:pt>
                <c:pt idx="5">
                  <c:v>7.575757575757576E-2</c:v>
                </c:pt>
                <c:pt idx="6" formatCode="General">
                  <c:v>0</c:v>
                </c:pt>
                <c:pt idx="7">
                  <c:v>8.8235294117647065E-2</c:v>
                </c:pt>
                <c:pt idx="8">
                  <c:v>7.575757575757576E-2</c:v>
                </c:pt>
                <c:pt idx="9" formatCode="General">
                  <c:v>0</c:v>
                </c:pt>
                <c:pt idx="10">
                  <c:v>5.8823529411764705E-2</c:v>
                </c:pt>
                <c:pt idx="11">
                  <c:v>7.575757575757576E-2</c:v>
                </c:pt>
                <c:pt idx="12" formatCode="General">
                  <c:v>0</c:v>
                </c:pt>
                <c:pt idx="13">
                  <c:v>5.8823529411764705E-2</c:v>
                </c:pt>
                <c:pt idx="14">
                  <c:v>7.575757575757576E-2</c:v>
                </c:pt>
                <c:pt idx="15" formatCode="General">
                  <c:v>0</c:v>
                </c:pt>
                <c:pt idx="16">
                  <c:v>2.9411764705882353E-2</c:v>
                </c:pt>
                <c:pt idx="17">
                  <c:v>9.0909090909090912E-2</c:v>
                </c:pt>
                <c:pt idx="18" formatCode="General">
                  <c:v>0</c:v>
                </c:pt>
                <c:pt idx="19">
                  <c:v>5.8823529411764705E-2</c:v>
                </c:pt>
                <c:pt idx="20">
                  <c:v>6.0606060606060608E-2</c:v>
                </c:pt>
                <c:pt idx="21" formatCode="General">
                  <c:v>0</c:v>
                </c:pt>
                <c:pt idx="22">
                  <c:v>2.9411764705882353E-2</c:v>
                </c:pt>
                <c:pt idx="23">
                  <c:v>7.575757575757576E-2</c:v>
                </c:pt>
                <c:pt idx="24" formatCode="General">
                  <c:v>0</c:v>
                </c:pt>
                <c:pt idx="25">
                  <c:v>0</c:v>
                </c:pt>
                <c:pt idx="26">
                  <c:v>6.0606060606060608E-2</c:v>
                </c:pt>
                <c:pt idx="27" formatCode="General">
                  <c:v>0</c:v>
                </c:pt>
                <c:pt idx="28">
                  <c:v>2.9411764705882353E-2</c:v>
                </c:pt>
                <c:pt idx="29">
                  <c:v>4.5454545454545456E-2</c:v>
                </c:pt>
              </c:numCache>
            </c:numRef>
          </c:val>
          <c:extLst>
            <c:ext xmlns:c16="http://schemas.microsoft.com/office/drawing/2014/chart" uri="{C3380CC4-5D6E-409C-BE32-E72D297353CC}">
              <c16:uniqueId val="{00000014-071A-4413-A5DC-09CC48501CCA}"/>
            </c:ext>
          </c:extLst>
        </c:ser>
        <c:ser>
          <c:idx val="2"/>
          <c:order val="1"/>
          <c:tx>
            <c:strRef>
              <c:f>'Q22B.現在重要な技術（DX有無）技術開発力優位'!$T$6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071A-4413-A5DC-09CC48501CCA}"/>
                </c:ext>
              </c:extLst>
            </c:dLbl>
            <c:dLbl>
              <c:idx val="3"/>
              <c:delete val="1"/>
              <c:extLst>
                <c:ext xmlns:c15="http://schemas.microsoft.com/office/drawing/2012/chart" uri="{CE6537A1-D6FC-4f65-9D91-7224C49458BB}"/>
                <c:ext xmlns:c16="http://schemas.microsoft.com/office/drawing/2014/chart" uri="{C3380CC4-5D6E-409C-BE32-E72D297353CC}">
                  <c16:uniqueId val="{00000016-071A-4413-A5DC-09CC48501CCA}"/>
                </c:ext>
              </c:extLst>
            </c:dLbl>
            <c:dLbl>
              <c:idx val="4"/>
              <c:delete val="1"/>
              <c:extLst>
                <c:ext xmlns:c15="http://schemas.microsoft.com/office/drawing/2012/chart" uri="{CE6537A1-D6FC-4f65-9D91-7224C49458BB}"/>
                <c:ext xmlns:c16="http://schemas.microsoft.com/office/drawing/2014/chart" uri="{C3380CC4-5D6E-409C-BE32-E72D297353CC}">
                  <c16:uniqueId val="{00000041-071A-4413-A5DC-09CC48501CCA}"/>
                </c:ext>
              </c:extLst>
            </c:dLbl>
            <c:dLbl>
              <c:idx val="6"/>
              <c:delete val="1"/>
              <c:extLst>
                <c:ext xmlns:c15="http://schemas.microsoft.com/office/drawing/2012/chart" uri="{CE6537A1-D6FC-4f65-9D91-7224C49458BB}"/>
                <c:ext xmlns:c16="http://schemas.microsoft.com/office/drawing/2014/chart" uri="{C3380CC4-5D6E-409C-BE32-E72D297353CC}">
                  <c16:uniqueId val="{00000017-071A-4413-A5DC-09CC48501CCA}"/>
                </c:ext>
              </c:extLst>
            </c:dLbl>
            <c:dLbl>
              <c:idx val="9"/>
              <c:delete val="1"/>
              <c:extLst>
                <c:ext xmlns:c15="http://schemas.microsoft.com/office/drawing/2012/chart" uri="{CE6537A1-D6FC-4f65-9D91-7224C49458BB}"/>
                <c:ext xmlns:c16="http://schemas.microsoft.com/office/drawing/2014/chart" uri="{C3380CC4-5D6E-409C-BE32-E72D297353CC}">
                  <c16:uniqueId val="{00000018-071A-4413-A5DC-09CC48501CCA}"/>
                </c:ext>
              </c:extLst>
            </c:dLbl>
            <c:dLbl>
              <c:idx val="12"/>
              <c:delete val="1"/>
              <c:extLst>
                <c:ext xmlns:c15="http://schemas.microsoft.com/office/drawing/2012/chart" uri="{CE6537A1-D6FC-4f65-9D91-7224C49458BB}"/>
                <c:ext xmlns:c16="http://schemas.microsoft.com/office/drawing/2014/chart" uri="{C3380CC4-5D6E-409C-BE32-E72D297353CC}">
                  <c16:uniqueId val="{00000019-071A-4413-A5DC-09CC48501CCA}"/>
                </c:ext>
              </c:extLst>
            </c:dLbl>
            <c:dLbl>
              <c:idx val="15"/>
              <c:delete val="1"/>
              <c:extLst>
                <c:ext xmlns:c15="http://schemas.microsoft.com/office/drawing/2012/chart" uri="{CE6537A1-D6FC-4f65-9D91-7224C49458BB}"/>
                <c:ext xmlns:c16="http://schemas.microsoft.com/office/drawing/2014/chart" uri="{C3380CC4-5D6E-409C-BE32-E72D297353CC}">
                  <c16:uniqueId val="{0000001A-071A-4413-A5DC-09CC48501CCA}"/>
                </c:ext>
              </c:extLst>
            </c:dLbl>
            <c:dLbl>
              <c:idx val="16"/>
              <c:delete val="1"/>
              <c:extLst>
                <c:ext xmlns:c15="http://schemas.microsoft.com/office/drawing/2012/chart" uri="{CE6537A1-D6FC-4f65-9D91-7224C49458BB}"/>
                <c:ext xmlns:c16="http://schemas.microsoft.com/office/drawing/2014/chart" uri="{C3380CC4-5D6E-409C-BE32-E72D297353CC}">
                  <c16:uniqueId val="{00000042-071A-4413-A5DC-09CC48501CCA}"/>
                </c:ext>
              </c:extLst>
            </c:dLbl>
            <c:dLbl>
              <c:idx val="18"/>
              <c:delete val="1"/>
              <c:extLst>
                <c:ext xmlns:c15="http://schemas.microsoft.com/office/drawing/2012/chart" uri="{CE6537A1-D6FC-4f65-9D91-7224C49458BB}"/>
                <c:ext xmlns:c16="http://schemas.microsoft.com/office/drawing/2014/chart" uri="{C3380CC4-5D6E-409C-BE32-E72D297353CC}">
                  <c16:uniqueId val="{0000001B-071A-4413-A5DC-09CC48501CCA}"/>
                </c:ext>
              </c:extLst>
            </c:dLbl>
            <c:dLbl>
              <c:idx val="21"/>
              <c:delete val="1"/>
              <c:extLst>
                <c:ext xmlns:c15="http://schemas.microsoft.com/office/drawing/2012/chart" uri="{CE6537A1-D6FC-4f65-9D91-7224C49458BB}"/>
                <c:ext xmlns:c16="http://schemas.microsoft.com/office/drawing/2014/chart" uri="{C3380CC4-5D6E-409C-BE32-E72D297353CC}">
                  <c16:uniqueId val="{0000001C-071A-4413-A5DC-09CC48501CCA}"/>
                </c:ext>
              </c:extLst>
            </c:dLbl>
            <c:dLbl>
              <c:idx val="24"/>
              <c:delete val="1"/>
              <c:extLst>
                <c:ext xmlns:c15="http://schemas.microsoft.com/office/drawing/2012/chart" uri="{CE6537A1-D6FC-4f65-9D91-7224C49458BB}"/>
                <c:ext xmlns:c16="http://schemas.microsoft.com/office/drawing/2014/chart" uri="{C3380CC4-5D6E-409C-BE32-E72D297353CC}">
                  <c16:uniqueId val="{0000001D-071A-4413-A5DC-09CC48501CCA}"/>
                </c:ext>
              </c:extLst>
            </c:dLbl>
            <c:dLbl>
              <c:idx val="27"/>
              <c:delete val="1"/>
              <c:extLst>
                <c:ext xmlns:c15="http://schemas.microsoft.com/office/drawing/2012/chart" uri="{CE6537A1-D6FC-4f65-9D91-7224C49458BB}"/>
                <c:ext xmlns:c16="http://schemas.microsoft.com/office/drawing/2014/chart" uri="{C3380CC4-5D6E-409C-BE32-E72D297353CC}">
                  <c16:uniqueId val="{0000001E-071A-4413-A5DC-09CC48501CCA}"/>
                </c:ext>
              </c:extLst>
            </c:dLbl>
            <c:dLbl>
              <c:idx val="30"/>
              <c:delete val="1"/>
              <c:extLst>
                <c:ext xmlns:c15="http://schemas.microsoft.com/office/drawing/2012/chart" uri="{CE6537A1-D6FC-4f65-9D91-7224C49458BB}"/>
                <c:ext xmlns:c16="http://schemas.microsoft.com/office/drawing/2014/chart" uri="{C3380CC4-5D6E-409C-BE32-E72D297353CC}">
                  <c16:uniqueId val="{0000001F-071A-4413-A5DC-09CC48501CCA}"/>
                </c:ext>
              </c:extLst>
            </c:dLbl>
            <c:dLbl>
              <c:idx val="33"/>
              <c:delete val="1"/>
              <c:extLst>
                <c:ext xmlns:c15="http://schemas.microsoft.com/office/drawing/2012/chart" uri="{CE6537A1-D6FC-4f65-9D91-7224C49458BB}"/>
                <c:ext xmlns:c16="http://schemas.microsoft.com/office/drawing/2014/chart" uri="{C3380CC4-5D6E-409C-BE32-E72D297353CC}">
                  <c16:uniqueId val="{00000020-071A-4413-A5DC-09CC48501CCA}"/>
                </c:ext>
              </c:extLst>
            </c:dLbl>
            <c:dLbl>
              <c:idx val="36"/>
              <c:delete val="1"/>
              <c:extLst>
                <c:ext xmlns:c15="http://schemas.microsoft.com/office/drawing/2012/chart" uri="{CE6537A1-D6FC-4f65-9D91-7224C49458BB}"/>
                <c:ext xmlns:c16="http://schemas.microsoft.com/office/drawing/2014/chart" uri="{C3380CC4-5D6E-409C-BE32-E72D297353CC}">
                  <c16:uniqueId val="{00000021-071A-4413-A5DC-09CC48501CCA}"/>
                </c:ext>
              </c:extLst>
            </c:dLbl>
            <c:dLbl>
              <c:idx val="39"/>
              <c:delete val="1"/>
              <c:extLst>
                <c:ext xmlns:c15="http://schemas.microsoft.com/office/drawing/2012/chart" uri="{CE6537A1-D6FC-4f65-9D91-7224C49458BB}"/>
                <c:ext xmlns:c16="http://schemas.microsoft.com/office/drawing/2014/chart" uri="{C3380CC4-5D6E-409C-BE32-E72D297353CC}">
                  <c16:uniqueId val="{00000022-071A-4413-A5DC-09CC48501CCA}"/>
                </c:ext>
              </c:extLst>
            </c:dLbl>
            <c:dLbl>
              <c:idx val="42"/>
              <c:delete val="1"/>
              <c:extLst>
                <c:ext xmlns:c15="http://schemas.microsoft.com/office/drawing/2012/chart" uri="{CE6537A1-D6FC-4f65-9D91-7224C49458BB}"/>
                <c:ext xmlns:c16="http://schemas.microsoft.com/office/drawing/2014/chart" uri="{C3380CC4-5D6E-409C-BE32-E72D297353CC}">
                  <c16:uniqueId val="{00000023-071A-4413-A5DC-09CC48501CCA}"/>
                </c:ext>
              </c:extLst>
            </c:dLbl>
            <c:dLbl>
              <c:idx val="45"/>
              <c:delete val="1"/>
              <c:extLst>
                <c:ext xmlns:c15="http://schemas.microsoft.com/office/drawing/2012/chart" uri="{CE6537A1-D6FC-4f65-9D91-7224C49458BB}"/>
                <c:ext xmlns:c16="http://schemas.microsoft.com/office/drawing/2014/chart" uri="{C3380CC4-5D6E-409C-BE32-E72D297353CC}">
                  <c16:uniqueId val="{00000024-071A-4413-A5DC-09CC48501CCA}"/>
                </c:ext>
              </c:extLst>
            </c:dLbl>
            <c:dLbl>
              <c:idx val="48"/>
              <c:delete val="1"/>
              <c:extLst>
                <c:ext xmlns:c15="http://schemas.microsoft.com/office/drawing/2012/chart" uri="{CE6537A1-D6FC-4f65-9D91-7224C49458BB}"/>
                <c:ext xmlns:c16="http://schemas.microsoft.com/office/drawing/2014/chart" uri="{C3380CC4-5D6E-409C-BE32-E72D297353CC}">
                  <c16:uniqueId val="{00000025-071A-4413-A5DC-09CC48501CCA}"/>
                </c:ext>
              </c:extLst>
            </c:dLbl>
            <c:dLbl>
              <c:idx val="51"/>
              <c:delete val="1"/>
              <c:extLst>
                <c:ext xmlns:c15="http://schemas.microsoft.com/office/drawing/2012/chart" uri="{CE6537A1-D6FC-4f65-9D91-7224C49458BB}"/>
                <c:ext xmlns:c16="http://schemas.microsoft.com/office/drawing/2014/chart" uri="{C3380CC4-5D6E-409C-BE32-E72D297353CC}">
                  <c16:uniqueId val="{00000026-071A-4413-A5DC-09CC48501CCA}"/>
                </c:ext>
              </c:extLst>
            </c:dLbl>
            <c:dLbl>
              <c:idx val="54"/>
              <c:delete val="1"/>
              <c:extLst>
                <c:ext xmlns:c15="http://schemas.microsoft.com/office/drawing/2012/chart" uri="{CE6537A1-D6FC-4f65-9D91-7224C49458BB}"/>
                <c:ext xmlns:c16="http://schemas.microsoft.com/office/drawing/2014/chart" uri="{C3380CC4-5D6E-409C-BE32-E72D297353CC}">
                  <c16:uniqueId val="{00000027-071A-4413-A5DC-09CC48501CCA}"/>
                </c:ext>
              </c:extLst>
            </c:dLbl>
            <c:dLbl>
              <c:idx val="57"/>
              <c:delete val="1"/>
              <c:extLst>
                <c:ext xmlns:c15="http://schemas.microsoft.com/office/drawing/2012/chart" uri="{CE6537A1-D6FC-4f65-9D91-7224C49458BB}"/>
                <c:ext xmlns:c16="http://schemas.microsoft.com/office/drawing/2014/chart" uri="{C3380CC4-5D6E-409C-BE32-E72D297353CC}">
                  <c16:uniqueId val="{00000028-071A-4413-A5DC-09CC48501CC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14）</c:v>
                </c:pt>
                <c:pt idx="3">
                  <c:v>【 デバイス技術 】                   </c:v>
                </c:pt>
                <c:pt idx="4">
                  <c:v>DX取り組み 有り（n=  10）</c:v>
                </c:pt>
                <c:pt idx="5">
                  <c:v>DX取り組み 無し（n=  10）</c:v>
                </c:pt>
                <c:pt idx="6">
                  <c:v>【 ビッグデータの収集・分析・解析技術 】        </c:v>
                </c:pt>
                <c:pt idx="7">
                  <c:v>DX取り組み 有り（n=    8）</c:v>
                </c:pt>
                <c:pt idx="8">
                  <c:v>DX取り組み 無し（n=  17）</c:v>
                </c:pt>
                <c:pt idx="9">
                  <c:v>【 AI（機械学習、ディープラーニング等）技術 】    </c:v>
                </c:pt>
                <c:pt idx="10">
                  <c:v>DX取り組み 有り（n=    8）</c:v>
                </c:pt>
                <c:pt idx="11">
                  <c:v>DX取り組み 無し（n=  18）</c:v>
                </c:pt>
                <c:pt idx="12">
                  <c:v>【 システムズエンジニアリング技術 】          </c:v>
                </c:pt>
                <c:pt idx="13">
                  <c:v>DX取り組み 有り（n=    6）</c:v>
                </c:pt>
                <c:pt idx="14">
                  <c:v>DX取り組み 無し（n=  15）</c:v>
                </c:pt>
                <c:pt idx="15">
                  <c:v>【 画像・音声認識技術／合成技術 】           </c:v>
                </c:pt>
                <c:pt idx="16">
                  <c:v>DX取り組み 有り（n=    2）</c:v>
                </c:pt>
                <c:pt idx="17">
                  <c:v>DX取り組み 無し（n=    9）</c:v>
                </c:pt>
                <c:pt idx="18">
                  <c:v>【 センサ技術 】                    </c:v>
                </c:pt>
                <c:pt idx="19">
                  <c:v>DX取り組み 有り（n=    9）</c:v>
                </c:pt>
                <c:pt idx="20">
                  <c:v>DX取り組み 無し（n=  11）</c:v>
                </c:pt>
                <c:pt idx="21">
                  <c:v>【 無線通信・ネットワーク技術 】            </c:v>
                </c:pt>
                <c:pt idx="22">
                  <c:v>DX取り組み 有り（n=    5）</c:v>
                </c:pt>
                <c:pt idx="23">
                  <c:v>DX取り組み 無し（n=  12）</c:v>
                </c:pt>
                <c:pt idx="24">
                  <c:v>【 モデリング技術（制御、システム、ユーザ、データ等） 】</c:v>
                </c:pt>
                <c:pt idx="25">
                  <c:v>DX取り組み 有り（n=    2）</c:v>
                </c:pt>
                <c:pt idx="26">
                  <c:v>DX取り組み 無し（n=  11）</c:v>
                </c:pt>
                <c:pt idx="27">
                  <c:v>【 リアルタイム制御技術（ロボット技術） 】       </c:v>
                </c:pt>
                <c:pt idx="28">
                  <c:v>DX取り組み 有り（n=    4）</c:v>
                </c:pt>
                <c:pt idx="29">
                  <c:v>DX取り組み 無し（n=    7）</c:v>
                </c:pt>
              </c:strCache>
            </c:strRef>
          </c:cat>
          <c:val>
            <c:numRef>
              <c:f>'Q22B.現在重要な技術（DX有無）技術開発力優位'!$T$7:$T$36</c:f>
              <c:numCache>
                <c:formatCode>0.0%</c:formatCode>
                <c:ptCount val="30"/>
                <c:pt idx="0" formatCode="General">
                  <c:v>0</c:v>
                </c:pt>
                <c:pt idx="1">
                  <c:v>2.9411764705882353E-2</c:v>
                </c:pt>
                <c:pt idx="2">
                  <c:v>7.575757575757576E-2</c:v>
                </c:pt>
                <c:pt idx="3" formatCode="General">
                  <c:v>0</c:v>
                </c:pt>
                <c:pt idx="4">
                  <c:v>0</c:v>
                </c:pt>
                <c:pt idx="5">
                  <c:v>4.5454545454545456E-2</c:v>
                </c:pt>
                <c:pt idx="6" formatCode="General">
                  <c:v>0</c:v>
                </c:pt>
                <c:pt idx="7">
                  <c:v>2.9411764705882353E-2</c:v>
                </c:pt>
                <c:pt idx="8">
                  <c:v>0.12121212121212122</c:v>
                </c:pt>
                <c:pt idx="9" formatCode="General">
                  <c:v>0</c:v>
                </c:pt>
                <c:pt idx="10">
                  <c:v>0.14705882352941177</c:v>
                </c:pt>
                <c:pt idx="11">
                  <c:v>9.0909090909090912E-2</c:v>
                </c:pt>
                <c:pt idx="12" formatCode="General">
                  <c:v>0</c:v>
                </c:pt>
                <c:pt idx="13">
                  <c:v>0.11764705882352941</c:v>
                </c:pt>
                <c:pt idx="14">
                  <c:v>6.0606060606060608E-2</c:v>
                </c:pt>
                <c:pt idx="15" formatCode="General">
                  <c:v>0</c:v>
                </c:pt>
                <c:pt idx="16">
                  <c:v>0</c:v>
                </c:pt>
                <c:pt idx="17">
                  <c:v>1.5151515151515152E-2</c:v>
                </c:pt>
                <c:pt idx="18" formatCode="General">
                  <c:v>0</c:v>
                </c:pt>
                <c:pt idx="19">
                  <c:v>0.17647058823529413</c:v>
                </c:pt>
                <c:pt idx="20">
                  <c:v>7.575757575757576E-2</c:v>
                </c:pt>
                <c:pt idx="21" formatCode="General">
                  <c:v>0</c:v>
                </c:pt>
                <c:pt idx="22">
                  <c:v>5.8823529411764705E-2</c:v>
                </c:pt>
                <c:pt idx="23">
                  <c:v>4.5454545454545456E-2</c:v>
                </c:pt>
                <c:pt idx="24" formatCode="General">
                  <c:v>0</c:v>
                </c:pt>
                <c:pt idx="25">
                  <c:v>5.8823529411764705E-2</c:v>
                </c:pt>
                <c:pt idx="26">
                  <c:v>7.575757575757576E-2</c:v>
                </c:pt>
                <c:pt idx="27" formatCode="General">
                  <c:v>0</c:v>
                </c:pt>
                <c:pt idx="28">
                  <c:v>2.9411764705882353E-2</c:v>
                </c:pt>
                <c:pt idx="29">
                  <c:v>4.5454545454545456E-2</c:v>
                </c:pt>
              </c:numCache>
            </c:numRef>
          </c:val>
          <c:extLst>
            <c:ext xmlns:c16="http://schemas.microsoft.com/office/drawing/2014/chart" uri="{C3380CC4-5D6E-409C-BE32-E72D297353CC}">
              <c16:uniqueId val="{00000029-071A-4413-A5DC-09CC48501CCA}"/>
            </c:ext>
          </c:extLst>
        </c:ser>
        <c:ser>
          <c:idx val="1"/>
          <c:order val="2"/>
          <c:tx>
            <c:strRef>
              <c:f>'Q22B.現在重要な技術（DX有無）技術開発力優位'!$U$6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071A-4413-A5DC-09CC48501CCA}"/>
                </c:ext>
              </c:extLst>
            </c:dLbl>
            <c:dLbl>
              <c:idx val="2"/>
              <c:layout>
                <c:manualLayout>
                  <c:x val="3.649425287356322E-2"/>
                  <c:y val="-2.0751633986928106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071A-4413-A5DC-09CC48501CCA}"/>
                </c:ext>
              </c:extLst>
            </c:dLbl>
            <c:dLbl>
              <c:idx val="3"/>
              <c:delete val="1"/>
              <c:extLst>
                <c:ext xmlns:c15="http://schemas.microsoft.com/office/drawing/2012/chart" uri="{CE6537A1-D6FC-4f65-9D91-7224C49458BB}"/>
                <c:ext xmlns:c16="http://schemas.microsoft.com/office/drawing/2014/chart" uri="{C3380CC4-5D6E-409C-BE32-E72D297353CC}">
                  <c16:uniqueId val="{0000002B-071A-4413-A5DC-09CC48501CCA}"/>
                </c:ext>
              </c:extLst>
            </c:dLbl>
            <c:dLbl>
              <c:idx val="4"/>
              <c:delete val="1"/>
              <c:extLst>
                <c:ext xmlns:c15="http://schemas.microsoft.com/office/drawing/2012/chart" uri="{CE6537A1-D6FC-4f65-9D91-7224C49458BB}"/>
                <c:ext xmlns:c16="http://schemas.microsoft.com/office/drawing/2014/chart" uri="{C3380CC4-5D6E-409C-BE32-E72D297353CC}">
                  <c16:uniqueId val="{00000040-071A-4413-A5DC-09CC48501CCA}"/>
                </c:ext>
              </c:extLst>
            </c:dLbl>
            <c:dLbl>
              <c:idx val="6"/>
              <c:delete val="1"/>
              <c:extLst>
                <c:ext xmlns:c15="http://schemas.microsoft.com/office/drawing/2012/chart" uri="{CE6537A1-D6FC-4f65-9D91-7224C49458BB}"/>
                <c:ext xmlns:c16="http://schemas.microsoft.com/office/drawing/2014/chart" uri="{C3380CC4-5D6E-409C-BE32-E72D297353CC}">
                  <c16:uniqueId val="{0000002C-071A-4413-A5DC-09CC48501CCA}"/>
                </c:ext>
              </c:extLst>
            </c:dLbl>
            <c:dLbl>
              <c:idx val="9"/>
              <c:delete val="1"/>
              <c:extLst>
                <c:ext xmlns:c15="http://schemas.microsoft.com/office/drawing/2012/chart" uri="{CE6537A1-D6FC-4f65-9D91-7224C49458BB}"/>
                <c:ext xmlns:c16="http://schemas.microsoft.com/office/drawing/2014/chart" uri="{C3380CC4-5D6E-409C-BE32-E72D297353CC}">
                  <c16:uniqueId val="{0000002D-071A-4413-A5DC-09CC48501CCA}"/>
                </c:ext>
              </c:extLst>
            </c:dLbl>
            <c:dLbl>
              <c:idx val="12"/>
              <c:delete val="1"/>
              <c:extLst>
                <c:ext xmlns:c15="http://schemas.microsoft.com/office/drawing/2012/chart" uri="{CE6537A1-D6FC-4f65-9D91-7224C49458BB}"/>
                <c:ext xmlns:c16="http://schemas.microsoft.com/office/drawing/2014/chart" uri="{C3380CC4-5D6E-409C-BE32-E72D297353CC}">
                  <c16:uniqueId val="{0000002E-071A-4413-A5DC-09CC48501CCA}"/>
                </c:ext>
              </c:extLst>
            </c:dLbl>
            <c:dLbl>
              <c:idx val="15"/>
              <c:delete val="1"/>
              <c:extLst>
                <c:ext xmlns:c15="http://schemas.microsoft.com/office/drawing/2012/chart" uri="{CE6537A1-D6FC-4f65-9D91-7224C49458BB}"/>
                <c:ext xmlns:c16="http://schemas.microsoft.com/office/drawing/2014/chart" uri="{C3380CC4-5D6E-409C-BE32-E72D297353CC}">
                  <c16:uniqueId val="{0000002F-071A-4413-A5DC-09CC48501CCA}"/>
                </c:ext>
              </c:extLst>
            </c:dLbl>
            <c:dLbl>
              <c:idx val="18"/>
              <c:delete val="1"/>
              <c:extLst>
                <c:ext xmlns:c15="http://schemas.microsoft.com/office/drawing/2012/chart" uri="{CE6537A1-D6FC-4f65-9D91-7224C49458BB}"/>
                <c:ext xmlns:c16="http://schemas.microsoft.com/office/drawing/2014/chart" uri="{C3380CC4-5D6E-409C-BE32-E72D297353CC}">
                  <c16:uniqueId val="{00000030-071A-4413-A5DC-09CC48501CCA}"/>
                </c:ext>
              </c:extLst>
            </c:dLbl>
            <c:dLbl>
              <c:idx val="21"/>
              <c:delete val="1"/>
              <c:extLst>
                <c:ext xmlns:c15="http://schemas.microsoft.com/office/drawing/2012/chart" uri="{CE6537A1-D6FC-4f65-9D91-7224C49458BB}"/>
                <c:ext xmlns:c16="http://schemas.microsoft.com/office/drawing/2014/chart" uri="{C3380CC4-5D6E-409C-BE32-E72D297353CC}">
                  <c16:uniqueId val="{00000031-071A-4413-A5DC-09CC48501CCA}"/>
                </c:ext>
              </c:extLst>
            </c:dLbl>
            <c:dLbl>
              <c:idx val="24"/>
              <c:delete val="1"/>
              <c:extLst>
                <c:ext xmlns:c15="http://schemas.microsoft.com/office/drawing/2012/chart" uri="{CE6537A1-D6FC-4f65-9D91-7224C49458BB}"/>
                <c:ext xmlns:c16="http://schemas.microsoft.com/office/drawing/2014/chart" uri="{C3380CC4-5D6E-409C-BE32-E72D297353CC}">
                  <c16:uniqueId val="{00000032-071A-4413-A5DC-09CC48501CCA}"/>
                </c:ext>
              </c:extLst>
            </c:dLbl>
            <c:dLbl>
              <c:idx val="25"/>
              <c:delete val="1"/>
              <c:extLst>
                <c:ext xmlns:c15="http://schemas.microsoft.com/office/drawing/2012/chart" uri="{CE6537A1-D6FC-4f65-9D91-7224C49458BB}"/>
                <c:ext xmlns:c16="http://schemas.microsoft.com/office/drawing/2014/chart" uri="{C3380CC4-5D6E-409C-BE32-E72D297353CC}">
                  <c16:uniqueId val="{00000044-071A-4413-A5DC-09CC48501CCA}"/>
                </c:ext>
              </c:extLst>
            </c:dLbl>
            <c:dLbl>
              <c:idx val="27"/>
              <c:delete val="1"/>
              <c:extLst>
                <c:ext xmlns:c15="http://schemas.microsoft.com/office/drawing/2012/chart" uri="{CE6537A1-D6FC-4f65-9D91-7224C49458BB}"/>
                <c:ext xmlns:c16="http://schemas.microsoft.com/office/drawing/2014/chart" uri="{C3380CC4-5D6E-409C-BE32-E72D297353CC}">
                  <c16:uniqueId val="{00000033-071A-4413-A5DC-09CC48501CCA}"/>
                </c:ext>
              </c:extLst>
            </c:dLbl>
            <c:dLbl>
              <c:idx val="29"/>
              <c:layout>
                <c:manualLayout>
                  <c:x val="3.4061302681992339E-2"/>
                  <c:y val="-2.0751633986928106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071A-4413-A5DC-09CC48501CCA}"/>
                </c:ext>
              </c:extLst>
            </c:dLbl>
            <c:dLbl>
              <c:idx val="30"/>
              <c:delete val="1"/>
              <c:extLst>
                <c:ext xmlns:c15="http://schemas.microsoft.com/office/drawing/2012/chart" uri="{CE6537A1-D6FC-4f65-9D91-7224C49458BB}"/>
                <c:ext xmlns:c16="http://schemas.microsoft.com/office/drawing/2014/chart" uri="{C3380CC4-5D6E-409C-BE32-E72D297353CC}">
                  <c16:uniqueId val="{00000034-071A-4413-A5DC-09CC48501CCA}"/>
                </c:ext>
              </c:extLst>
            </c:dLbl>
            <c:dLbl>
              <c:idx val="33"/>
              <c:delete val="1"/>
              <c:extLst>
                <c:ext xmlns:c15="http://schemas.microsoft.com/office/drawing/2012/chart" uri="{CE6537A1-D6FC-4f65-9D91-7224C49458BB}"/>
                <c:ext xmlns:c16="http://schemas.microsoft.com/office/drawing/2014/chart" uri="{C3380CC4-5D6E-409C-BE32-E72D297353CC}">
                  <c16:uniqueId val="{00000035-071A-4413-A5DC-09CC48501CCA}"/>
                </c:ext>
              </c:extLst>
            </c:dLbl>
            <c:dLbl>
              <c:idx val="36"/>
              <c:delete val="1"/>
              <c:extLst>
                <c:ext xmlns:c15="http://schemas.microsoft.com/office/drawing/2012/chart" uri="{CE6537A1-D6FC-4f65-9D91-7224C49458BB}"/>
                <c:ext xmlns:c16="http://schemas.microsoft.com/office/drawing/2014/chart" uri="{C3380CC4-5D6E-409C-BE32-E72D297353CC}">
                  <c16:uniqueId val="{00000036-071A-4413-A5DC-09CC48501CCA}"/>
                </c:ext>
              </c:extLst>
            </c:dLbl>
            <c:dLbl>
              <c:idx val="39"/>
              <c:delete val="1"/>
              <c:extLst>
                <c:ext xmlns:c15="http://schemas.microsoft.com/office/drawing/2012/chart" uri="{CE6537A1-D6FC-4f65-9D91-7224C49458BB}"/>
                <c:ext xmlns:c16="http://schemas.microsoft.com/office/drawing/2014/chart" uri="{C3380CC4-5D6E-409C-BE32-E72D297353CC}">
                  <c16:uniqueId val="{00000037-071A-4413-A5DC-09CC48501CCA}"/>
                </c:ext>
              </c:extLst>
            </c:dLbl>
            <c:dLbl>
              <c:idx val="42"/>
              <c:delete val="1"/>
              <c:extLst>
                <c:ext xmlns:c15="http://schemas.microsoft.com/office/drawing/2012/chart" uri="{CE6537A1-D6FC-4f65-9D91-7224C49458BB}"/>
                <c:ext xmlns:c16="http://schemas.microsoft.com/office/drawing/2014/chart" uri="{C3380CC4-5D6E-409C-BE32-E72D297353CC}">
                  <c16:uniqueId val="{00000038-071A-4413-A5DC-09CC48501CCA}"/>
                </c:ext>
              </c:extLst>
            </c:dLbl>
            <c:dLbl>
              <c:idx val="45"/>
              <c:delete val="1"/>
              <c:extLst>
                <c:ext xmlns:c15="http://schemas.microsoft.com/office/drawing/2012/chart" uri="{CE6537A1-D6FC-4f65-9D91-7224C49458BB}"/>
                <c:ext xmlns:c16="http://schemas.microsoft.com/office/drawing/2014/chart" uri="{C3380CC4-5D6E-409C-BE32-E72D297353CC}">
                  <c16:uniqueId val="{00000039-071A-4413-A5DC-09CC48501CCA}"/>
                </c:ext>
              </c:extLst>
            </c:dLbl>
            <c:dLbl>
              <c:idx val="48"/>
              <c:delete val="1"/>
              <c:extLst>
                <c:ext xmlns:c15="http://schemas.microsoft.com/office/drawing/2012/chart" uri="{CE6537A1-D6FC-4f65-9D91-7224C49458BB}"/>
                <c:ext xmlns:c16="http://schemas.microsoft.com/office/drawing/2014/chart" uri="{C3380CC4-5D6E-409C-BE32-E72D297353CC}">
                  <c16:uniqueId val="{0000003A-071A-4413-A5DC-09CC48501CCA}"/>
                </c:ext>
              </c:extLst>
            </c:dLbl>
            <c:dLbl>
              <c:idx val="51"/>
              <c:delete val="1"/>
              <c:extLst>
                <c:ext xmlns:c15="http://schemas.microsoft.com/office/drawing/2012/chart" uri="{CE6537A1-D6FC-4f65-9D91-7224C49458BB}"/>
                <c:ext xmlns:c16="http://schemas.microsoft.com/office/drawing/2014/chart" uri="{C3380CC4-5D6E-409C-BE32-E72D297353CC}">
                  <c16:uniqueId val="{0000003B-071A-4413-A5DC-09CC48501CCA}"/>
                </c:ext>
              </c:extLst>
            </c:dLbl>
            <c:dLbl>
              <c:idx val="54"/>
              <c:delete val="1"/>
              <c:extLst>
                <c:ext xmlns:c15="http://schemas.microsoft.com/office/drawing/2012/chart" uri="{CE6537A1-D6FC-4f65-9D91-7224C49458BB}"/>
                <c:ext xmlns:c16="http://schemas.microsoft.com/office/drawing/2014/chart" uri="{C3380CC4-5D6E-409C-BE32-E72D297353CC}">
                  <c16:uniqueId val="{0000003C-071A-4413-A5DC-09CC48501CCA}"/>
                </c:ext>
              </c:extLst>
            </c:dLbl>
            <c:dLbl>
              <c:idx val="57"/>
              <c:delete val="1"/>
              <c:extLst>
                <c:ext xmlns:c15="http://schemas.microsoft.com/office/drawing/2012/chart" uri="{CE6537A1-D6FC-4f65-9D91-7224C49458BB}"/>
                <c:ext xmlns:c16="http://schemas.microsoft.com/office/drawing/2014/chart" uri="{C3380CC4-5D6E-409C-BE32-E72D297353CC}">
                  <c16:uniqueId val="{0000003D-071A-4413-A5DC-09CC48501CCA}"/>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14）</c:v>
                </c:pt>
                <c:pt idx="3">
                  <c:v>【 デバイス技術 】                   </c:v>
                </c:pt>
                <c:pt idx="4">
                  <c:v>DX取り組み 有り（n=  10）</c:v>
                </c:pt>
                <c:pt idx="5">
                  <c:v>DX取り組み 無し（n=  10）</c:v>
                </c:pt>
                <c:pt idx="6">
                  <c:v>【 ビッグデータの収集・分析・解析技術 】        </c:v>
                </c:pt>
                <c:pt idx="7">
                  <c:v>DX取り組み 有り（n=    8）</c:v>
                </c:pt>
                <c:pt idx="8">
                  <c:v>DX取り組み 無し（n=  17）</c:v>
                </c:pt>
                <c:pt idx="9">
                  <c:v>【 AI（機械学習、ディープラーニング等）技術 】    </c:v>
                </c:pt>
                <c:pt idx="10">
                  <c:v>DX取り組み 有り（n=    8）</c:v>
                </c:pt>
                <c:pt idx="11">
                  <c:v>DX取り組み 無し（n=  18）</c:v>
                </c:pt>
                <c:pt idx="12">
                  <c:v>【 システムズエンジニアリング技術 】          </c:v>
                </c:pt>
                <c:pt idx="13">
                  <c:v>DX取り組み 有り（n=    6）</c:v>
                </c:pt>
                <c:pt idx="14">
                  <c:v>DX取り組み 無し（n=  15）</c:v>
                </c:pt>
                <c:pt idx="15">
                  <c:v>【 画像・音声認識技術／合成技術 】           </c:v>
                </c:pt>
                <c:pt idx="16">
                  <c:v>DX取り組み 有り（n=    2）</c:v>
                </c:pt>
                <c:pt idx="17">
                  <c:v>DX取り組み 無し（n=    9）</c:v>
                </c:pt>
                <c:pt idx="18">
                  <c:v>【 センサ技術 】                    </c:v>
                </c:pt>
                <c:pt idx="19">
                  <c:v>DX取り組み 有り（n=    9）</c:v>
                </c:pt>
                <c:pt idx="20">
                  <c:v>DX取り組み 無し（n=  11）</c:v>
                </c:pt>
                <c:pt idx="21">
                  <c:v>【 無線通信・ネットワーク技術 】            </c:v>
                </c:pt>
                <c:pt idx="22">
                  <c:v>DX取り組み 有り（n=    5）</c:v>
                </c:pt>
                <c:pt idx="23">
                  <c:v>DX取り組み 無し（n=  12）</c:v>
                </c:pt>
                <c:pt idx="24">
                  <c:v>【 モデリング技術（制御、システム、ユーザ、データ等） 】</c:v>
                </c:pt>
                <c:pt idx="25">
                  <c:v>DX取り組み 有り（n=    2）</c:v>
                </c:pt>
                <c:pt idx="26">
                  <c:v>DX取り組み 無し（n=  11）</c:v>
                </c:pt>
                <c:pt idx="27">
                  <c:v>【 リアルタイム制御技術（ロボット技術） 】       </c:v>
                </c:pt>
                <c:pt idx="28">
                  <c:v>DX取り組み 有り（n=    4）</c:v>
                </c:pt>
                <c:pt idx="29">
                  <c:v>DX取り組み 無し（n=    7）</c:v>
                </c:pt>
              </c:strCache>
            </c:strRef>
          </c:cat>
          <c:val>
            <c:numRef>
              <c:f>'Q22B.現在重要な技術（DX有無）技術開発力優位'!$U$7:$U$36</c:f>
              <c:numCache>
                <c:formatCode>0.0%</c:formatCode>
                <c:ptCount val="30"/>
                <c:pt idx="0" formatCode="General">
                  <c:v>0</c:v>
                </c:pt>
                <c:pt idx="1">
                  <c:v>2.9411764705882353E-2</c:v>
                </c:pt>
                <c:pt idx="2">
                  <c:v>1.5151515151515152E-2</c:v>
                </c:pt>
                <c:pt idx="3" formatCode="General">
                  <c:v>0</c:v>
                </c:pt>
                <c:pt idx="4">
                  <c:v>0</c:v>
                </c:pt>
                <c:pt idx="5">
                  <c:v>3.0303030303030304E-2</c:v>
                </c:pt>
                <c:pt idx="6" formatCode="General">
                  <c:v>0</c:v>
                </c:pt>
                <c:pt idx="7">
                  <c:v>0.11764705882352941</c:v>
                </c:pt>
                <c:pt idx="8">
                  <c:v>6.0606060606060608E-2</c:v>
                </c:pt>
                <c:pt idx="9" formatCode="General">
                  <c:v>0</c:v>
                </c:pt>
                <c:pt idx="10">
                  <c:v>2.9411764705882353E-2</c:v>
                </c:pt>
                <c:pt idx="11">
                  <c:v>0.10606060606060606</c:v>
                </c:pt>
                <c:pt idx="12" formatCode="General">
                  <c:v>0</c:v>
                </c:pt>
                <c:pt idx="13">
                  <c:v>0</c:v>
                </c:pt>
                <c:pt idx="14">
                  <c:v>9.0909090909090912E-2</c:v>
                </c:pt>
                <c:pt idx="15" formatCode="General">
                  <c:v>0</c:v>
                </c:pt>
                <c:pt idx="16">
                  <c:v>2.9411764705882353E-2</c:v>
                </c:pt>
                <c:pt idx="17">
                  <c:v>3.0303030303030304E-2</c:v>
                </c:pt>
                <c:pt idx="18" formatCode="General">
                  <c:v>0</c:v>
                </c:pt>
                <c:pt idx="19">
                  <c:v>2.9411764705882353E-2</c:v>
                </c:pt>
                <c:pt idx="20">
                  <c:v>3.0303030303030304E-2</c:v>
                </c:pt>
                <c:pt idx="21" formatCode="General">
                  <c:v>0</c:v>
                </c:pt>
                <c:pt idx="22">
                  <c:v>5.8823529411764705E-2</c:v>
                </c:pt>
                <c:pt idx="23">
                  <c:v>6.0606060606060608E-2</c:v>
                </c:pt>
                <c:pt idx="24" formatCode="General">
                  <c:v>0</c:v>
                </c:pt>
                <c:pt idx="25">
                  <c:v>0</c:v>
                </c:pt>
                <c:pt idx="26">
                  <c:v>3.0303030303030304E-2</c:v>
                </c:pt>
                <c:pt idx="27" formatCode="General">
                  <c:v>0</c:v>
                </c:pt>
                <c:pt idx="28">
                  <c:v>5.8823529411764705E-2</c:v>
                </c:pt>
                <c:pt idx="29">
                  <c:v>1.5151515151515152E-2</c:v>
                </c:pt>
              </c:numCache>
            </c:numRef>
          </c:val>
          <c:extLst>
            <c:ext xmlns:c16="http://schemas.microsoft.com/office/drawing/2014/chart" uri="{C3380CC4-5D6E-409C-BE32-E72D297353CC}">
              <c16:uniqueId val="{0000003E-071A-4413-A5DC-09CC48501CCA}"/>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w="3175">
          <a:solidFill>
            <a:schemeClr val="tx1">
              <a:lumMod val="50000"/>
              <a:lumOff val="50000"/>
            </a:schemeClr>
          </a:solidFill>
        </a:ln>
        <a:effectLst/>
      </c:spPr>
    </c:plotArea>
    <c:legend>
      <c:legendPos val="b"/>
      <c:layout>
        <c:manualLayout>
          <c:xMode val="edge"/>
          <c:yMode val="edge"/>
          <c:x val="0.78455632183908042"/>
          <c:y val="0.73327517361111128"/>
          <c:w val="0.10978497447562523"/>
          <c:h val="8.260329861111109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'Q22A.自社の強みとなる技術（DX有無）技術開発力優位'!$J$71</c:f>
          <c:strCache>
            <c:ptCount val="1"/>
            <c:pt idx="0">
              <c:v>DX取り組み 有り (N=34)
DX取り組み 無し (N=64)</c:v>
            </c:pt>
          </c:strCache>
        </c:strRef>
      </c:tx>
      <c:layout>
        <c:manualLayout>
          <c:xMode val="edge"/>
          <c:yMode val="edge"/>
          <c:x val="0.66747624521072801"/>
          <c:y val="0.9074124183006535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8CF-446E-A71C-803363F3B194}"/>
                </c:ext>
              </c:extLst>
            </c:dLbl>
            <c:dLbl>
              <c:idx val="3"/>
              <c:delete val="1"/>
              <c:extLst>
                <c:ext xmlns:c15="http://schemas.microsoft.com/office/drawing/2012/chart" uri="{CE6537A1-D6FC-4f65-9D91-7224C49458BB}"/>
                <c:ext xmlns:c16="http://schemas.microsoft.com/office/drawing/2014/chart" uri="{C3380CC4-5D6E-409C-BE32-E72D297353CC}">
                  <c16:uniqueId val="{00000001-08CF-446E-A71C-803363F3B194}"/>
                </c:ext>
              </c:extLst>
            </c:dLbl>
            <c:dLbl>
              <c:idx val="6"/>
              <c:delete val="1"/>
              <c:extLst>
                <c:ext xmlns:c15="http://schemas.microsoft.com/office/drawing/2012/chart" uri="{CE6537A1-D6FC-4f65-9D91-7224C49458BB}"/>
                <c:ext xmlns:c16="http://schemas.microsoft.com/office/drawing/2014/chart" uri="{C3380CC4-5D6E-409C-BE32-E72D297353CC}">
                  <c16:uniqueId val="{00000002-08CF-446E-A71C-803363F3B194}"/>
                </c:ext>
              </c:extLst>
            </c:dLbl>
            <c:dLbl>
              <c:idx val="9"/>
              <c:delete val="1"/>
              <c:extLst>
                <c:ext xmlns:c15="http://schemas.microsoft.com/office/drawing/2012/chart" uri="{CE6537A1-D6FC-4f65-9D91-7224C49458BB}"/>
                <c:ext xmlns:c16="http://schemas.microsoft.com/office/drawing/2014/chart" uri="{C3380CC4-5D6E-409C-BE32-E72D297353CC}">
                  <c16:uniqueId val="{00000003-08CF-446E-A71C-803363F3B194}"/>
                </c:ext>
              </c:extLst>
            </c:dLbl>
            <c:dLbl>
              <c:idx val="12"/>
              <c:delete val="1"/>
              <c:extLst>
                <c:ext xmlns:c15="http://schemas.microsoft.com/office/drawing/2012/chart" uri="{CE6537A1-D6FC-4f65-9D91-7224C49458BB}"/>
                <c:ext xmlns:c16="http://schemas.microsoft.com/office/drawing/2014/chart" uri="{C3380CC4-5D6E-409C-BE32-E72D297353CC}">
                  <c16:uniqueId val="{00000004-08CF-446E-A71C-803363F3B194}"/>
                </c:ext>
              </c:extLst>
            </c:dLbl>
            <c:dLbl>
              <c:idx val="15"/>
              <c:delete val="1"/>
              <c:extLst>
                <c:ext xmlns:c15="http://schemas.microsoft.com/office/drawing/2012/chart" uri="{CE6537A1-D6FC-4f65-9D91-7224C49458BB}"/>
                <c:ext xmlns:c16="http://schemas.microsoft.com/office/drawing/2014/chart" uri="{C3380CC4-5D6E-409C-BE32-E72D297353CC}">
                  <c16:uniqueId val="{00000005-08CF-446E-A71C-803363F3B194}"/>
                </c:ext>
              </c:extLst>
            </c:dLbl>
            <c:dLbl>
              <c:idx val="18"/>
              <c:delete val="1"/>
              <c:extLst>
                <c:ext xmlns:c15="http://schemas.microsoft.com/office/drawing/2012/chart" uri="{CE6537A1-D6FC-4f65-9D91-7224C49458BB}"/>
                <c:ext xmlns:c16="http://schemas.microsoft.com/office/drawing/2014/chart" uri="{C3380CC4-5D6E-409C-BE32-E72D297353CC}">
                  <c16:uniqueId val="{00000006-08CF-446E-A71C-803363F3B194}"/>
                </c:ext>
              </c:extLst>
            </c:dLbl>
            <c:dLbl>
              <c:idx val="21"/>
              <c:delete val="1"/>
              <c:extLst>
                <c:ext xmlns:c15="http://schemas.microsoft.com/office/drawing/2012/chart" uri="{CE6537A1-D6FC-4f65-9D91-7224C49458BB}"/>
                <c:ext xmlns:c16="http://schemas.microsoft.com/office/drawing/2014/chart" uri="{C3380CC4-5D6E-409C-BE32-E72D297353CC}">
                  <c16:uniqueId val="{00000007-08CF-446E-A71C-803363F3B194}"/>
                </c:ext>
              </c:extLst>
            </c:dLbl>
            <c:dLbl>
              <c:idx val="24"/>
              <c:delete val="1"/>
              <c:extLst>
                <c:ext xmlns:c15="http://schemas.microsoft.com/office/drawing/2012/chart" uri="{CE6537A1-D6FC-4f65-9D91-7224C49458BB}"/>
                <c:ext xmlns:c16="http://schemas.microsoft.com/office/drawing/2014/chart" uri="{C3380CC4-5D6E-409C-BE32-E72D297353CC}">
                  <c16:uniqueId val="{00000008-08CF-446E-A71C-803363F3B194}"/>
                </c:ext>
              </c:extLst>
            </c:dLbl>
            <c:dLbl>
              <c:idx val="27"/>
              <c:delete val="1"/>
              <c:extLst>
                <c:ext xmlns:c15="http://schemas.microsoft.com/office/drawing/2012/chart" uri="{CE6537A1-D6FC-4f65-9D91-7224C49458BB}"/>
                <c:ext xmlns:c16="http://schemas.microsoft.com/office/drawing/2014/chart" uri="{C3380CC4-5D6E-409C-BE32-E72D297353CC}">
                  <c16:uniqueId val="{00000009-08CF-446E-A71C-803363F3B194}"/>
                </c:ext>
              </c:extLst>
            </c:dLbl>
            <c:dLbl>
              <c:idx val="30"/>
              <c:delete val="1"/>
              <c:extLst>
                <c:ext xmlns:c15="http://schemas.microsoft.com/office/drawing/2012/chart" uri="{CE6537A1-D6FC-4f65-9D91-7224C49458BB}"/>
                <c:ext xmlns:c16="http://schemas.microsoft.com/office/drawing/2014/chart" uri="{C3380CC4-5D6E-409C-BE32-E72D297353CC}">
                  <c16:uniqueId val="{0000000A-08CF-446E-A71C-803363F3B194}"/>
                </c:ext>
              </c:extLst>
            </c:dLbl>
            <c:dLbl>
              <c:idx val="33"/>
              <c:delete val="1"/>
              <c:extLst>
                <c:ext xmlns:c15="http://schemas.microsoft.com/office/drawing/2012/chart" uri="{CE6537A1-D6FC-4f65-9D91-7224C49458BB}"/>
                <c:ext xmlns:c16="http://schemas.microsoft.com/office/drawing/2014/chart" uri="{C3380CC4-5D6E-409C-BE32-E72D297353CC}">
                  <c16:uniqueId val="{0000000B-08CF-446E-A71C-803363F3B194}"/>
                </c:ext>
              </c:extLst>
            </c:dLbl>
            <c:dLbl>
              <c:idx val="36"/>
              <c:delete val="1"/>
              <c:extLst>
                <c:ext xmlns:c15="http://schemas.microsoft.com/office/drawing/2012/chart" uri="{CE6537A1-D6FC-4f65-9D91-7224C49458BB}"/>
                <c:ext xmlns:c16="http://schemas.microsoft.com/office/drawing/2014/chart" uri="{C3380CC4-5D6E-409C-BE32-E72D297353CC}">
                  <c16:uniqueId val="{0000000C-08CF-446E-A71C-803363F3B194}"/>
                </c:ext>
              </c:extLst>
            </c:dLbl>
            <c:dLbl>
              <c:idx val="39"/>
              <c:delete val="1"/>
              <c:extLst>
                <c:ext xmlns:c15="http://schemas.microsoft.com/office/drawing/2012/chart" uri="{CE6537A1-D6FC-4f65-9D91-7224C49458BB}"/>
                <c:ext xmlns:c16="http://schemas.microsoft.com/office/drawing/2014/chart" uri="{C3380CC4-5D6E-409C-BE32-E72D297353CC}">
                  <c16:uniqueId val="{0000000D-08CF-446E-A71C-803363F3B194}"/>
                </c:ext>
              </c:extLst>
            </c:dLbl>
            <c:dLbl>
              <c:idx val="42"/>
              <c:delete val="1"/>
              <c:extLst>
                <c:ext xmlns:c15="http://schemas.microsoft.com/office/drawing/2012/chart" uri="{CE6537A1-D6FC-4f65-9D91-7224C49458BB}"/>
                <c:ext xmlns:c16="http://schemas.microsoft.com/office/drawing/2014/chart" uri="{C3380CC4-5D6E-409C-BE32-E72D297353CC}">
                  <c16:uniqueId val="{0000000E-08CF-446E-A71C-803363F3B194}"/>
                </c:ext>
              </c:extLst>
            </c:dLbl>
            <c:dLbl>
              <c:idx val="45"/>
              <c:delete val="1"/>
              <c:extLst>
                <c:ext xmlns:c15="http://schemas.microsoft.com/office/drawing/2012/chart" uri="{CE6537A1-D6FC-4f65-9D91-7224C49458BB}"/>
                <c:ext xmlns:c16="http://schemas.microsoft.com/office/drawing/2014/chart" uri="{C3380CC4-5D6E-409C-BE32-E72D297353CC}">
                  <c16:uniqueId val="{0000000F-08CF-446E-A71C-803363F3B194}"/>
                </c:ext>
              </c:extLst>
            </c:dLbl>
            <c:dLbl>
              <c:idx val="48"/>
              <c:delete val="1"/>
              <c:extLst>
                <c:ext xmlns:c15="http://schemas.microsoft.com/office/drawing/2012/chart" uri="{CE6537A1-D6FC-4f65-9D91-7224C49458BB}"/>
                <c:ext xmlns:c16="http://schemas.microsoft.com/office/drawing/2014/chart" uri="{C3380CC4-5D6E-409C-BE32-E72D297353CC}">
                  <c16:uniqueId val="{00000010-08CF-446E-A71C-803363F3B194}"/>
                </c:ext>
              </c:extLst>
            </c:dLbl>
            <c:dLbl>
              <c:idx val="51"/>
              <c:delete val="1"/>
              <c:extLst>
                <c:ext xmlns:c15="http://schemas.microsoft.com/office/drawing/2012/chart" uri="{CE6537A1-D6FC-4f65-9D91-7224C49458BB}"/>
                <c:ext xmlns:c16="http://schemas.microsoft.com/office/drawing/2014/chart" uri="{C3380CC4-5D6E-409C-BE32-E72D297353CC}">
                  <c16:uniqueId val="{00000011-08CF-446E-A71C-803363F3B194}"/>
                </c:ext>
              </c:extLst>
            </c:dLbl>
            <c:dLbl>
              <c:idx val="54"/>
              <c:delete val="1"/>
              <c:extLst>
                <c:ext xmlns:c15="http://schemas.microsoft.com/office/drawing/2012/chart" uri="{CE6537A1-D6FC-4f65-9D91-7224C49458BB}"/>
                <c:ext xmlns:c16="http://schemas.microsoft.com/office/drawing/2014/chart" uri="{C3380CC4-5D6E-409C-BE32-E72D297353CC}">
                  <c16:uniqueId val="{00000012-08CF-446E-A71C-803363F3B194}"/>
                </c:ext>
              </c:extLst>
            </c:dLbl>
            <c:dLbl>
              <c:idx val="57"/>
              <c:delete val="1"/>
              <c:extLst>
                <c:ext xmlns:c15="http://schemas.microsoft.com/office/drawing/2012/chart" uri="{CE6537A1-D6FC-4f65-9D91-7224C49458BB}"/>
                <c:ext xmlns:c16="http://schemas.microsoft.com/office/drawing/2014/chart" uri="{C3380CC4-5D6E-409C-BE32-E72D297353CC}">
                  <c16:uniqueId val="{00000013-08CF-446E-A71C-803363F3B194}"/>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デバイス技術 】                   </c:v>
                </c:pt>
                <c:pt idx="1">
                  <c:v>DX取り組み 有り（n=  13）</c:v>
                </c:pt>
                <c:pt idx="2">
                  <c:v>DX取り組み 無し（n=    9）</c:v>
                </c:pt>
                <c:pt idx="3">
                  <c:v>【 システムズエンジニアリング技術 】          </c:v>
                </c:pt>
                <c:pt idx="4">
                  <c:v>DX取り組み 有り（n=    4）</c:v>
                </c:pt>
                <c:pt idx="5">
                  <c:v>DX取り組み 無し（n=  18）</c:v>
                </c:pt>
                <c:pt idx="6">
                  <c:v>【 サーバ／ストレージ技術（管理・運用を含む） 】    </c:v>
                </c:pt>
                <c:pt idx="7">
                  <c:v>DX取り組み 有り（n=    7）</c:v>
                </c:pt>
                <c:pt idx="8">
                  <c:v>DX取り組み 無し（n=  11）</c:v>
                </c:pt>
                <c:pt idx="9">
                  <c:v>【 モデリング技術（制御、システム、ユーザ、データ等） 】</c:v>
                </c:pt>
                <c:pt idx="10">
                  <c:v>DX取り組み 有り（n=    7）</c:v>
                </c:pt>
                <c:pt idx="11">
                  <c:v>DX取り組み 無し（n=  12）</c:v>
                </c:pt>
                <c:pt idx="12">
                  <c:v>【 ビッグデータの収集・分析・解析技術 】        </c:v>
                </c:pt>
                <c:pt idx="13">
                  <c:v>DX取り組み 有り（n=    7）</c:v>
                </c:pt>
                <c:pt idx="14">
                  <c:v>DX取り組み 無し（n=    9）</c:v>
                </c:pt>
                <c:pt idx="15">
                  <c:v>【 無線通信・ネットワーク技術 】            </c:v>
                </c:pt>
                <c:pt idx="16">
                  <c:v>DX取り組み 有り（n=    6）</c:v>
                </c:pt>
                <c:pt idx="17">
                  <c:v>DX取り組み 無し（n=    8）</c:v>
                </c:pt>
                <c:pt idx="18">
                  <c:v>【 センサ技術 】                    </c:v>
                </c:pt>
                <c:pt idx="19">
                  <c:v>DX取り組み 有り（n=    9）</c:v>
                </c:pt>
                <c:pt idx="20">
                  <c:v>DX取り組み 無し（n=  10）</c:v>
                </c:pt>
                <c:pt idx="21">
                  <c:v>【 リアルタイム制御技術（ロボット技術） 】       </c:v>
                </c:pt>
                <c:pt idx="22">
                  <c:v>DX取り組み 有り（n=    4）</c:v>
                </c:pt>
                <c:pt idx="23">
                  <c:v>DX取り組み 無し（n=  10）</c:v>
                </c:pt>
                <c:pt idx="24">
                  <c:v>【 AI（機械学習、ディープラーニング等）技術 】    </c:v>
                </c:pt>
                <c:pt idx="25">
                  <c:v>DX取り組み 有り（n=    7）</c:v>
                </c:pt>
                <c:pt idx="26">
                  <c:v>DX取り組み 無し（n=  13）</c:v>
                </c:pt>
                <c:pt idx="27">
                  <c:v>【 アジャイル開発技術 】                </c:v>
                </c:pt>
                <c:pt idx="28">
                  <c:v>DX取り組み 有り（n=    3）</c:v>
                </c:pt>
                <c:pt idx="29">
                  <c:v>DX取り組み 無し（n=    5）</c:v>
                </c:pt>
              </c:strCache>
            </c:strRef>
          </c:cat>
          <c:val>
            <c:numRef>
              <c:f>'Q22A.自社の強みとなる技術（DX有無）技術開発力優位'!$S$7:$S$36</c:f>
              <c:numCache>
                <c:formatCode>0.0%</c:formatCode>
                <c:ptCount val="30"/>
                <c:pt idx="0" formatCode="General">
                  <c:v>0</c:v>
                </c:pt>
                <c:pt idx="1">
                  <c:v>0.38235294117647056</c:v>
                </c:pt>
                <c:pt idx="2">
                  <c:v>0.109375</c:v>
                </c:pt>
                <c:pt idx="3" formatCode="General">
                  <c:v>0</c:v>
                </c:pt>
                <c:pt idx="4">
                  <c:v>8.8235294117647065E-2</c:v>
                </c:pt>
                <c:pt idx="5">
                  <c:v>7.8125E-2</c:v>
                </c:pt>
                <c:pt idx="6" formatCode="General">
                  <c:v>0</c:v>
                </c:pt>
                <c:pt idx="7">
                  <c:v>0.11764705882352941</c:v>
                </c:pt>
                <c:pt idx="8">
                  <c:v>6.25E-2</c:v>
                </c:pt>
                <c:pt idx="9" formatCode="General">
                  <c:v>0</c:v>
                </c:pt>
                <c:pt idx="10">
                  <c:v>5.8823529411764705E-2</c:v>
                </c:pt>
                <c:pt idx="11">
                  <c:v>7.8125E-2</c:v>
                </c:pt>
                <c:pt idx="12" formatCode="General">
                  <c:v>0</c:v>
                </c:pt>
                <c:pt idx="13">
                  <c:v>5.8823529411764705E-2</c:v>
                </c:pt>
                <c:pt idx="14">
                  <c:v>7.8125E-2</c:v>
                </c:pt>
                <c:pt idx="15" formatCode="General">
                  <c:v>0</c:v>
                </c:pt>
                <c:pt idx="16">
                  <c:v>2.9411764705882353E-2</c:v>
                </c:pt>
                <c:pt idx="17">
                  <c:v>9.375E-2</c:v>
                </c:pt>
                <c:pt idx="18" formatCode="General">
                  <c:v>0</c:v>
                </c:pt>
                <c:pt idx="19">
                  <c:v>5.8823529411764705E-2</c:v>
                </c:pt>
                <c:pt idx="20">
                  <c:v>6.25E-2</c:v>
                </c:pt>
                <c:pt idx="21" formatCode="General">
                  <c:v>0</c:v>
                </c:pt>
                <c:pt idx="22">
                  <c:v>2.9411764705882353E-2</c:v>
                </c:pt>
                <c:pt idx="23">
                  <c:v>7.8125E-2</c:v>
                </c:pt>
                <c:pt idx="24" formatCode="General">
                  <c:v>0</c:v>
                </c:pt>
                <c:pt idx="25">
                  <c:v>5.8823529411764705E-2</c:v>
                </c:pt>
                <c:pt idx="26">
                  <c:v>4.6875E-2</c:v>
                </c:pt>
                <c:pt idx="27" formatCode="General">
                  <c:v>0</c:v>
                </c:pt>
                <c:pt idx="28">
                  <c:v>2.9411764705882353E-2</c:v>
                </c:pt>
                <c:pt idx="29">
                  <c:v>4.6875E-2</c:v>
                </c:pt>
              </c:numCache>
            </c:numRef>
          </c:val>
          <c:extLst>
            <c:ext xmlns:c16="http://schemas.microsoft.com/office/drawing/2014/chart" uri="{C3380CC4-5D6E-409C-BE32-E72D297353CC}">
              <c16:uniqueId val="{00000014-08CF-446E-A71C-803363F3B194}"/>
            </c:ext>
          </c:extLst>
        </c:ser>
        <c:ser>
          <c:idx val="2"/>
          <c:order val="1"/>
          <c:tx>
            <c:strRef>
              <c:f>'Q22A.自社の強みとなる技術（DX有無）技術開発力優位'!$T$6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08CF-446E-A71C-803363F3B194}"/>
                </c:ext>
              </c:extLst>
            </c:dLbl>
            <c:dLbl>
              <c:idx val="1"/>
              <c:delete val="1"/>
              <c:extLst>
                <c:ext xmlns:c15="http://schemas.microsoft.com/office/drawing/2012/chart" uri="{CE6537A1-D6FC-4f65-9D91-7224C49458BB}"/>
                <c:ext xmlns:c16="http://schemas.microsoft.com/office/drawing/2014/chart" uri="{C3380CC4-5D6E-409C-BE32-E72D297353CC}">
                  <c16:uniqueId val="{00000040-08CF-446E-A71C-803363F3B194}"/>
                </c:ext>
              </c:extLst>
            </c:dLbl>
            <c:dLbl>
              <c:idx val="3"/>
              <c:delete val="1"/>
              <c:extLst>
                <c:ext xmlns:c15="http://schemas.microsoft.com/office/drawing/2012/chart" uri="{CE6537A1-D6FC-4f65-9D91-7224C49458BB}"/>
                <c:ext xmlns:c16="http://schemas.microsoft.com/office/drawing/2014/chart" uri="{C3380CC4-5D6E-409C-BE32-E72D297353CC}">
                  <c16:uniqueId val="{00000016-08CF-446E-A71C-803363F3B194}"/>
                </c:ext>
              </c:extLst>
            </c:dLbl>
            <c:dLbl>
              <c:idx val="6"/>
              <c:delete val="1"/>
              <c:extLst>
                <c:ext xmlns:c15="http://schemas.microsoft.com/office/drawing/2012/chart" uri="{CE6537A1-D6FC-4f65-9D91-7224C49458BB}"/>
                <c:ext xmlns:c16="http://schemas.microsoft.com/office/drawing/2014/chart" uri="{C3380CC4-5D6E-409C-BE32-E72D297353CC}">
                  <c16:uniqueId val="{00000017-08CF-446E-A71C-803363F3B194}"/>
                </c:ext>
              </c:extLst>
            </c:dLbl>
            <c:dLbl>
              <c:idx val="9"/>
              <c:delete val="1"/>
              <c:extLst>
                <c:ext xmlns:c15="http://schemas.microsoft.com/office/drawing/2012/chart" uri="{CE6537A1-D6FC-4f65-9D91-7224C49458BB}"/>
                <c:ext xmlns:c16="http://schemas.microsoft.com/office/drawing/2014/chart" uri="{C3380CC4-5D6E-409C-BE32-E72D297353CC}">
                  <c16:uniqueId val="{00000018-08CF-446E-A71C-803363F3B194}"/>
                </c:ext>
              </c:extLst>
            </c:dLbl>
            <c:dLbl>
              <c:idx val="12"/>
              <c:delete val="1"/>
              <c:extLst>
                <c:ext xmlns:c15="http://schemas.microsoft.com/office/drawing/2012/chart" uri="{CE6537A1-D6FC-4f65-9D91-7224C49458BB}"/>
                <c:ext xmlns:c16="http://schemas.microsoft.com/office/drawing/2014/chart" uri="{C3380CC4-5D6E-409C-BE32-E72D297353CC}">
                  <c16:uniqueId val="{00000019-08CF-446E-A71C-803363F3B194}"/>
                </c:ext>
              </c:extLst>
            </c:dLbl>
            <c:dLbl>
              <c:idx val="13"/>
              <c:delete val="1"/>
              <c:extLst>
                <c:ext xmlns:c15="http://schemas.microsoft.com/office/drawing/2012/chart" uri="{CE6537A1-D6FC-4f65-9D91-7224C49458BB}"/>
                <c:ext xmlns:c16="http://schemas.microsoft.com/office/drawing/2014/chart" uri="{C3380CC4-5D6E-409C-BE32-E72D297353CC}">
                  <c16:uniqueId val="{00000043-08CF-446E-A71C-803363F3B194}"/>
                </c:ext>
              </c:extLst>
            </c:dLbl>
            <c:dLbl>
              <c:idx val="15"/>
              <c:delete val="1"/>
              <c:extLst>
                <c:ext xmlns:c15="http://schemas.microsoft.com/office/drawing/2012/chart" uri="{CE6537A1-D6FC-4f65-9D91-7224C49458BB}"/>
                <c:ext xmlns:c16="http://schemas.microsoft.com/office/drawing/2014/chart" uri="{C3380CC4-5D6E-409C-BE32-E72D297353CC}">
                  <c16:uniqueId val="{0000001A-08CF-446E-A71C-803363F3B194}"/>
                </c:ext>
              </c:extLst>
            </c:dLbl>
            <c:dLbl>
              <c:idx val="18"/>
              <c:delete val="1"/>
              <c:extLst>
                <c:ext xmlns:c15="http://schemas.microsoft.com/office/drawing/2012/chart" uri="{CE6537A1-D6FC-4f65-9D91-7224C49458BB}"/>
                <c:ext xmlns:c16="http://schemas.microsoft.com/office/drawing/2014/chart" uri="{C3380CC4-5D6E-409C-BE32-E72D297353CC}">
                  <c16:uniqueId val="{0000001B-08CF-446E-A71C-803363F3B194}"/>
                </c:ext>
              </c:extLst>
            </c:dLbl>
            <c:dLbl>
              <c:idx val="21"/>
              <c:delete val="1"/>
              <c:extLst>
                <c:ext xmlns:c15="http://schemas.microsoft.com/office/drawing/2012/chart" uri="{CE6537A1-D6FC-4f65-9D91-7224C49458BB}"/>
                <c:ext xmlns:c16="http://schemas.microsoft.com/office/drawing/2014/chart" uri="{C3380CC4-5D6E-409C-BE32-E72D297353CC}">
                  <c16:uniqueId val="{0000001C-08CF-446E-A71C-803363F3B194}"/>
                </c:ext>
              </c:extLst>
            </c:dLbl>
            <c:dLbl>
              <c:idx val="24"/>
              <c:delete val="1"/>
              <c:extLst>
                <c:ext xmlns:c15="http://schemas.microsoft.com/office/drawing/2012/chart" uri="{CE6537A1-D6FC-4f65-9D91-7224C49458BB}"/>
                <c:ext xmlns:c16="http://schemas.microsoft.com/office/drawing/2014/chart" uri="{C3380CC4-5D6E-409C-BE32-E72D297353CC}">
                  <c16:uniqueId val="{0000001D-08CF-446E-A71C-803363F3B194}"/>
                </c:ext>
              </c:extLst>
            </c:dLbl>
            <c:dLbl>
              <c:idx val="27"/>
              <c:delete val="1"/>
              <c:extLst>
                <c:ext xmlns:c15="http://schemas.microsoft.com/office/drawing/2012/chart" uri="{CE6537A1-D6FC-4f65-9D91-7224C49458BB}"/>
                <c:ext xmlns:c16="http://schemas.microsoft.com/office/drawing/2014/chart" uri="{C3380CC4-5D6E-409C-BE32-E72D297353CC}">
                  <c16:uniqueId val="{0000001E-08CF-446E-A71C-803363F3B194}"/>
                </c:ext>
              </c:extLst>
            </c:dLbl>
            <c:dLbl>
              <c:idx val="28"/>
              <c:delete val="1"/>
              <c:extLst>
                <c:ext xmlns:c15="http://schemas.microsoft.com/office/drawing/2012/chart" uri="{CE6537A1-D6FC-4f65-9D91-7224C49458BB}"/>
                <c:ext xmlns:c16="http://schemas.microsoft.com/office/drawing/2014/chart" uri="{C3380CC4-5D6E-409C-BE32-E72D297353CC}">
                  <c16:uniqueId val="{00000046-08CF-446E-A71C-803363F3B194}"/>
                </c:ext>
              </c:extLst>
            </c:dLbl>
            <c:dLbl>
              <c:idx val="30"/>
              <c:delete val="1"/>
              <c:extLst>
                <c:ext xmlns:c15="http://schemas.microsoft.com/office/drawing/2012/chart" uri="{CE6537A1-D6FC-4f65-9D91-7224C49458BB}"/>
                <c:ext xmlns:c16="http://schemas.microsoft.com/office/drawing/2014/chart" uri="{C3380CC4-5D6E-409C-BE32-E72D297353CC}">
                  <c16:uniqueId val="{0000001F-08CF-446E-A71C-803363F3B194}"/>
                </c:ext>
              </c:extLst>
            </c:dLbl>
            <c:dLbl>
              <c:idx val="33"/>
              <c:delete val="1"/>
              <c:extLst>
                <c:ext xmlns:c15="http://schemas.microsoft.com/office/drawing/2012/chart" uri="{CE6537A1-D6FC-4f65-9D91-7224C49458BB}"/>
                <c:ext xmlns:c16="http://schemas.microsoft.com/office/drawing/2014/chart" uri="{C3380CC4-5D6E-409C-BE32-E72D297353CC}">
                  <c16:uniqueId val="{00000020-08CF-446E-A71C-803363F3B194}"/>
                </c:ext>
              </c:extLst>
            </c:dLbl>
            <c:dLbl>
              <c:idx val="36"/>
              <c:delete val="1"/>
              <c:extLst>
                <c:ext xmlns:c15="http://schemas.microsoft.com/office/drawing/2012/chart" uri="{CE6537A1-D6FC-4f65-9D91-7224C49458BB}"/>
                <c:ext xmlns:c16="http://schemas.microsoft.com/office/drawing/2014/chart" uri="{C3380CC4-5D6E-409C-BE32-E72D297353CC}">
                  <c16:uniqueId val="{00000021-08CF-446E-A71C-803363F3B194}"/>
                </c:ext>
              </c:extLst>
            </c:dLbl>
            <c:dLbl>
              <c:idx val="39"/>
              <c:delete val="1"/>
              <c:extLst>
                <c:ext xmlns:c15="http://schemas.microsoft.com/office/drawing/2012/chart" uri="{CE6537A1-D6FC-4f65-9D91-7224C49458BB}"/>
                <c:ext xmlns:c16="http://schemas.microsoft.com/office/drawing/2014/chart" uri="{C3380CC4-5D6E-409C-BE32-E72D297353CC}">
                  <c16:uniqueId val="{00000022-08CF-446E-A71C-803363F3B194}"/>
                </c:ext>
              </c:extLst>
            </c:dLbl>
            <c:dLbl>
              <c:idx val="42"/>
              <c:delete val="1"/>
              <c:extLst>
                <c:ext xmlns:c15="http://schemas.microsoft.com/office/drawing/2012/chart" uri="{CE6537A1-D6FC-4f65-9D91-7224C49458BB}"/>
                <c:ext xmlns:c16="http://schemas.microsoft.com/office/drawing/2014/chart" uri="{C3380CC4-5D6E-409C-BE32-E72D297353CC}">
                  <c16:uniqueId val="{00000023-08CF-446E-A71C-803363F3B194}"/>
                </c:ext>
              </c:extLst>
            </c:dLbl>
            <c:dLbl>
              <c:idx val="45"/>
              <c:delete val="1"/>
              <c:extLst>
                <c:ext xmlns:c15="http://schemas.microsoft.com/office/drawing/2012/chart" uri="{CE6537A1-D6FC-4f65-9D91-7224C49458BB}"/>
                <c:ext xmlns:c16="http://schemas.microsoft.com/office/drawing/2014/chart" uri="{C3380CC4-5D6E-409C-BE32-E72D297353CC}">
                  <c16:uniqueId val="{00000024-08CF-446E-A71C-803363F3B194}"/>
                </c:ext>
              </c:extLst>
            </c:dLbl>
            <c:dLbl>
              <c:idx val="48"/>
              <c:delete val="1"/>
              <c:extLst>
                <c:ext xmlns:c15="http://schemas.microsoft.com/office/drawing/2012/chart" uri="{CE6537A1-D6FC-4f65-9D91-7224C49458BB}"/>
                <c:ext xmlns:c16="http://schemas.microsoft.com/office/drawing/2014/chart" uri="{C3380CC4-5D6E-409C-BE32-E72D297353CC}">
                  <c16:uniqueId val="{00000025-08CF-446E-A71C-803363F3B194}"/>
                </c:ext>
              </c:extLst>
            </c:dLbl>
            <c:dLbl>
              <c:idx val="51"/>
              <c:delete val="1"/>
              <c:extLst>
                <c:ext xmlns:c15="http://schemas.microsoft.com/office/drawing/2012/chart" uri="{CE6537A1-D6FC-4f65-9D91-7224C49458BB}"/>
                <c:ext xmlns:c16="http://schemas.microsoft.com/office/drawing/2014/chart" uri="{C3380CC4-5D6E-409C-BE32-E72D297353CC}">
                  <c16:uniqueId val="{00000026-08CF-446E-A71C-803363F3B194}"/>
                </c:ext>
              </c:extLst>
            </c:dLbl>
            <c:dLbl>
              <c:idx val="54"/>
              <c:delete val="1"/>
              <c:extLst>
                <c:ext xmlns:c15="http://schemas.microsoft.com/office/drawing/2012/chart" uri="{CE6537A1-D6FC-4f65-9D91-7224C49458BB}"/>
                <c:ext xmlns:c16="http://schemas.microsoft.com/office/drawing/2014/chart" uri="{C3380CC4-5D6E-409C-BE32-E72D297353CC}">
                  <c16:uniqueId val="{00000027-08CF-446E-A71C-803363F3B194}"/>
                </c:ext>
              </c:extLst>
            </c:dLbl>
            <c:dLbl>
              <c:idx val="57"/>
              <c:delete val="1"/>
              <c:extLst>
                <c:ext xmlns:c15="http://schemas.microsoft.com/office/drawing/2012/chart" uri="{CE6537A1-D6FC-4f65-9D91-7224C49458BB}"/>
                <c:ext xmlns:c16="http://schemas.microsoft.com/office/drawing/2014/chart" uri="{C3380CC4-5D6E-409C-BE32-E72D297353CC}">
                  <c16:uniqueId val="{00000028-08CF-446E-A71C-803363F3B194}"/>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デバイス技術 】                   </c:v>
                </c:pt>
                <c:pt idx="1">
                  <c:v>DX取り組み 有り（n=  13）</c:v>
                </c:pt>
                <c:pt idx="2">
                  <c:v>DX取り組み 無し（n=    9）</c:v>
                </c:pt>
                <c:pt idx="3">
                  <c:v>【 システムズエンジニアリング技術 】          </c:v>
                </c:pt>
                <c:pt idx="4">
                  <c:v>DX取り組み 有り（n=    4）</c:v>
                </c:pt>
                <c:pt idx="5">
                  <c:v>DX取り組み 無し（n=  18）</c:v>
                </c:pt>
                <c:pt idx="6">
                  <c:v>【 サーバ／ストレージ技術（管理・運用を含む） 】    </c:v>
                </c:pt>
                <c:pt idx="7">
                  <c:v>DX取り組み 有り（n=    7）</c:v>
                </c:pt>
                <c:pt idx="8">
                  <c:v>DX取り組み 無し（n=  11）</c:v>
                </c:pt>
                <c:pt idx="9">
                  <c:v>【 モデリング技術（制御、システム、ユーザ、データ等） 】</c:v>
                </c:pt>
                <c:pt idx="10">
                  <c:v>DX取り組み 有り（n=    7）</c:v>
                </c:pt>
                <c:pt idx="11">
                  <c:v>DX取り組み 無し（n=  12）</c:v>
                </c:pt>
                <c:pt idx="12">
                  <c:v>【 ビッグデータの収集・分析・解析技術 】        </c:v>
                </c:pt>
                <c:pt idx="13">
                  <c:v>DX取り組み 有り（n=    7）</c:v>
                </c:pt>
                <c:pt idx="14">
                  <c:v>DX取り組み 無し（n=    9）</c:v>
                </c:pt>
                <c:pt idx="15">
                  <c:v>【 無線通信・ネットワーク技術 】            </c:v>
                </c:pt>
                <c:pt idx="16">
                  <c:v>DX取り組み 有り（n=    6）</c:v>
                </c:pt>
                <c:pt idx="17">
                  <c:v>DX取り組み 無し（n=    8）</c:v>
                </c:pt>
                <c:pt idx="18">
                  <c:v>【 センサ技術 】                    </c:v>
                </c:pt>
                <c:pt idx="19">
                  <c:v>DX取り組み 有り（n=    9）</c:v>
                </c:pt>
                <c:pt idx="20">
                  <c:v>DX取り組み 無し（n=  10）</c:v>
                </c:pt>
                <c:pt idx="21">
                  <c:v>【 リアルタイム制御技術（ロボット技術） 】       </c:v>
                </c:pt>
                <c:pt idx="22">
                  <c:v>DX取り組み 有り（n=    4）</c:v>
                </c:pt>
                <c:pt idx="23">
                  <c:v>DX取り組み 無し（n=  10）</c:v>
                </c:pt>
                <c:pt idx="24">
                  <c:v>【 AI（機械学習、ディープラーニング等）技術 】    </c:v>
                </c:pt>
                <c:pt idx="25">
                  <c:v>DX取り組み 有り（n=    7）</c:v>
                </c:pt>
                <c:pt idx="26">
                  <c:v>DX取り組み 無し（n=  13）</c:v>
                </c:pt>
                <c:pt idx="27">
                  <c:v>【 アジャイル開発技術 】                </c:v>
                </c:pt>
                <c:pt idx="28">
                  <c:v>DX取り組み 有り（n=    3）</c:v>
                </c:pt>
                <c:pt idx="29">
                  <c:v>DX取り組み 無し（n=    5）</c:v>
                </c:pt>
              </c:strCache>
            </c:strRef>
          </c:cat>
          <c:val>
            <c:numRef>
              <c:f>'Q22A.自社の強みとなる技術（DX有無）技術開発力優位'!$T$7:$T$36</c:f>
              <c:numCache>
                <c:formatCode>0.0%</c:formatCode>
                <c:ptCount val="30"/>
                <c:pt idx="0" formatCode="General">
                  <c:v>0</c:v>
                </c:pt>
                <c:pt idx="1">
                  <c:v>0</c:v>
                </c:pt>
                <c:pt idx="2">
                  <c:v>1.5625E-2</c:v>
                </c:pt>
                <c:pt idx="3" formatCode="General">
                  <c:v>0</c:v>
                </c:pt>
                <c:pt idx="4">
                  <c:v>2.9411764705882353E-2</c:v>
                </c:pt>
                <c:pt idx="5">
                  <c:v>9.375E-2</c:v>
                </c:pt>
                <c:pt idx="6" formatCode="General">
                  <c:v>0</c:v>
                </c:pt>
                <c:pt idx="7">
                  <c:v>5.8823529411764705E-2</c:v>
                </c:pt>
                <c:pt idx="8">
                  <c:v>4.6875E-2</c:v>
                </c:pt>
                <c:pt idx="9" formatCode="General">
                  <c:v>0</c:v>
                </c:pt>
                <c:pt idx="10">
                  <c:v>8.8235294117647065E-2</c:v>
                </c:pt>
                <c:pt idx="11">
                  <c:v>7.8125E-2</c:v>
                </c:pt>
                <c:pt idx="12" formatCode="General">
                  <c:v>0</c:v>
                </c:pt>
                <c:pt idx="13">
                  <c:v>0</c:v>
                </c:pt>
                <c:pt idx="14">
                  <c:v>4.6875E-2</c:v>
                </c:pt>
                <c:pt idx="15" formatCode="General">
                  <c:v>0</c:v>
                </c:pt>
                <c:pt idx="16">
                  <c:v>2.9411764705882353E-2</c:v>
                </c:pt>
                <c:pt idx="17">
                  <c:v>1.5625E-2</c:v>
                </c:pt>
                <c:pt idx="18" formatCode="General">
                  <c:v>0</c:v>
                </c:pt>
                <c:pt idx="19">
                  <c:v>0.14705882352941177</c:v>
                </c:pt>
                <c:pt idx="20">
                  <c:v>7.8125E-2</c:v>
                </c:pt>
                <c:pt idx="21" formatCode="General">
                  <c:v>0</c:v>
                </c:pt>
                <c:pt idx="22">
                  <c:v>5.8823529411764705E-2</c:v>
                </c:pt>
                <c:pt idx="23">
                  <c:v>6.25E-2</c:v>
                </c:pt>
                <c:pt idx="24" formatCode="General">
                  <c:v>0</c:v>
                </c:pt>
                <c:pt idx="25">
                  <c:v>8.8235294117647065E-2</c:v>
                </c:pt>
                <c:pt idx="26">
                  <c:v>9.375E-2</c:v>
                </c:pt>
                <c:pt idx="27" formatCode="General">
                  <c:v>0</c:v>
                </c:pt>
                <c:pt idx="28">
                  <c:v>0</c:v>
                </c:pt>
                <c:pt idx="29">
                  <c:v>1.5625E-2</c:v>
                </c:pt>
              </c:numCache>
            </c:numRef>
          </c:val>
          <c:extLst>
            <c:ext xmlns:c16="http://schemas.microsoft.com/office/drawing/2014/chart" uri="{C3380CC4-5D6E-409C-BE32-E72D297353CC}">
              <c16:uniqueId val="{00000029-08CF-446E-A71C-803363F3B194}"/>
            </c:ext>
          </c:extLst>
        </c:ser>
        <c:ser>
          <c:idx val="1"/>
          <c:order val="2"/>
          <c:tx>
            <c:strRef>
              <c:f>'Q22A.自社の強みとなる技術（DX有無）技術開発力優位'!$U$6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08CF-446E-A71C-803363F3B194}"/>
                </c:ext>
              </c:extLst>
            </c:dLbl>
            <c:dLbl>
              <c:idx val="1"/>
              <c:delete val="1"/>
              <c:extLst>
                <c:ext xmlns:c15="http://schemas.microsoft.com/office/drawing/2012/chart" uri="{CE6537A1-D6FC-4f65-9D91-7224C49458BB}"/>
                <c:ext xmlns:c16="http://schemas.microsoft.com/office/drawing/2014/chart" uri="{C3380CC4-5D6E-409C-BE32-E72D297353CC}">
                  <c16:uniqueId val="{0000003F-08CF-446E-A71C-803363F3B194}"/>
                </c:ext>
              </c:extLst>
            </c:dLbl>
            <c:dLbl>
              <c:idx val="2"/>
              <c:layout>
                <c:manualLayout>
                  <c:x val="2.9195402298850575E-2"/>
                  <c:y val="-2.0751633986928106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08CF-446E-A71C-803363F3B194}"/>
                </c:ext>
              </c:extLst>
            </c:dLbl>
            <c:dLbl>
              <c:idx val="3"/>
              <c:delete val="1"/>
              <c:extLst>
                <c:ext xmlns:c15="http://schemas.microsoft.com/office/drawing/2012/chart" uri="{CE6537A1-D6FC-4f65-9D91-7224C49458BB}"/>
                <c:ext xmlns:c16="http://schemas.microsoft.com/office/drawing/2014/chart" uri="{C3380CC4-5D6E-409C-BE32-E72D297353CC}">
                  <c16:uniqueId val="{0000002B-08CF-446E-A71C-803363F3B194}"/>
                </c:ext>
              </c:extLst>
            </c:dLbl>
            <c:dLbl>
              <c:idx val="4"/>
              <c:delete val="1"/>
              <c:extLst>
                <c:ext xmlns:c15="http://schemas.microsoft.com/office/drawing/2012/chart" uri="{CE6537A1-D6FC-4f65-9D91-7224C49458BB}"/>
                <c:ext xmlns:c16="http://schemas.microsoft.com/office/drawing/2014/chart" uri="{C3380CC4-5D6E-409C-BE32-E72D297353CC}">
                  <c16:uniqueId val="{00000042-08CF-446E-A71C-803363F3B194}"/>
                </c:ext>
              </c:extLst>
            </c:dLbl>
            <c:dLbl>
              <c:idx val="6"/>
              <c:delete val="1"/>
              <c:extLst>
                <c:ext xmlns:c15="http://schemas.microsoft.com/office/drawing/2012/chart" uri="{CE6537A1-D6FC-4f65-9D91-7224C49458BB}"/>
                <c:ext xmlns:c16="http://schemas.microsoft.com/office/drawing/2014/chart" uri="{C3380CC4-5D6E-409C-BE32-E72D297353CC}">
                  <c16:uniqueId val="{0000002C-08CF-446E-A71C-803363F3B194}"/>
                </c:ext>
              </c:extLst>
            </c:dLbl>
            <c:dLbl>
              <c:idx val="9"/>
              <c:delete val="1"/>
              <c:extLst>
                <c:ext xmlns:c15="http://schemas.microsoft.com/office/drawing/2012/chart" uri="{CE6537A1-D6FC-4f65-9D91-7224C49458BB}"/>
                <c:ext xmlns:c16="http://schemas.microsoft.com/office/drawing/2014/chart" uri="{C3380CC4-5D6E-409C-BE32-E72D297353CC}">
                  <c16:uniqueId val="{0000002D-08CF-446E-A71C-803363F3B194}"/>
                </c:ext>
              </c:extLst>
            </c:dLbl>
            <c:dLbl>
              <c:idx val="12"/>
              <c:delete val="1"/>
              <c:extLst>
                <c:ext xmlns:c15="http://schemas.microsoft.com/office/drawing/2012/chart" uri="{CE6537A1-D6FC-4f65-9D91-7224C49458BB}"/>
                <c:ext xmlns:c16="http://schemas.microsoft.com/office/drawing/2014/chart" uri="{C3380CC4-5D6E-409C-BE32-E72D297353CC}">
                  <c16:uniqueId val="{0000002E-08CF-446E-A71C-803363F3B194}"/>
                </c:ext>
              </c:extLst>
            </c:dLbl>
            <c:dLbl>
              <c:idx val="14"/>
              <c:layout>
                <c:manualLayout>
                  <c:x val="3.1628352490421459E-2"/>
                  <c:y val="-2.0751633986928106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08CF-446E-A71C-803363F3B194}"/>
                </c:ext>
              </c:extLst>
            </c:dLbl>
            <c:dLbl>
              <c:idx val="15"/>
              <c:delete val="1"/>
              <c:extLst>
                <c:ext xmlns:c15="http://schemas.microsoft.com/office/drawing/2012/chart" uri="{CE6537A1-D6FC-4f65-9D91-7224C49458BB}"/>
                <c:ext xmlns:c16="http://schemas.microsoft.com/office/drawing/2014/chart" uri="{C3380CC4-5D6E-409C-BE32-E72D297353CC}">
                  <c16:uniqueId val="{0000002F-08CF-446E-A71C-803363F3B194}"/>
                </c:ext>
              </c:extLst>
            </c:dLbl>
            <c:dLbl>
              <c:idx val="17"/>
              <c:layout>
                <c:manualLayout>
                  <c:x val="2.6762452107279695E-2"/>
                  <c:y val="4.9019607850746098E-7"/>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08CF-446E-A71C-803363F3B194}"/>
                </c:ext>
              </c:extLst>
            </c:dLbl>
            <c:dLbl>
              <c:idx val="18"/>
              <c:delete val="1"/>
              <c:extLst>
                <c:ext xmlns:c15="http://schemas.microsoft.com/office/drawing/2012/chart" uri="{CE6537A1-D6FC-4f65-9D91-7224C49458BB}"/>
                <c:ext xmlns:c16="http://schemas.microsoft.com/office/drawing/2014/chart" uri="{C3380CC4-5D6E-409C-BE32-E72D297353CC}">
                  <c16:uniqueId val="{00000030-08CF-446E-A71C-803363F3B194}"/>
                </c:ext>
              </c:extLst>
            </c:dLbl>
            <c:dLbl>
              <c:idx val="20"/>
              <c:layout>
                <c:manualLayout>
                  <c:x val="3.89272030651341E-2"/>
                  <c:y val="1.6339869288654596E-7"/>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08CF-446E-A71C-803363F3B194}"/>
                </c:ext>
              </c:extLst>
            </c:dLbl>
            <c:dLbl>
              <c:idx val="21"/>
              <c:delete val="1"/>
              <c:extLst>
                <c:ext xmlns:c15="http://schemas.microsoft.com/office/drawing/2012/chart" uri="{CE6537A1-D6FC-4f65-9D91-7224C49458BB}"/>
                <c:ext xmlns:c16="http://schemas.microsoft.com/office/drawing/2014/chart" uri="{C3380CC4-5D6E-409C-BE32-E72D297353CC}">
                  <c16:uniqueId val="{00000031-08CF-446E-A71C-803363F3B194}"/>
                </c:ext>
              </c:extLst>
            </c:dLbl>
            <c:dLbl>
              <c:idx val="23"/>
              <c:layout>
                <c:manualLayout>
                  <c:x val="3.89272030651341E-2"/>
                  <c:y val="0"/>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08CF-446E-A71C-803363F3B194}"/>
                </c:ext>
              </c:extLst>
            </c:dLbl>
            <c:dLbl>
              <c:idx val="24"/>
              <c:delete val="1"/>
              <c:extLst>
                <c:ext xmlns:c15="http://schemas.microsoft.com/office/drawing/2012/chart" uri="{CE6537A1-D6FC-4f65-9D91-7224C49458BB}"/>
                <c:ext xmlns:c16="http://schemas.microsoft.com/office/drawing/2014/chart" uri="{C3380CC4-5D6E-409C-BE32-E72D297353CC}">
                  <c16:uniqueId val="{00000032-08CF-446E-A71C-803363F3B194}"/>
                </c:ext>
              </c:extLst>
            </c:dLbl>
            <c:dLbl>
              <c:idx val="27"/>
              <c:delete val="1"/>
              <c:extLst>
                <c:ext xmlns:c15="http://schemas.microsoft.com/office/drawing/2012/chart" uri="{CE6537A1-D6FC-4f65-9D91-7224C49458BB}"/>
                <c:ext xmlns:c16="http://schemas.microsoft.com/office/drawing/2014/chart" uri="{C3380CC4-5D6E-409C-BE32-E72D297353CC}">
                  <c16:uniqueId val="{00000033-08CF-446E-A71C-803363F3B194}"/>
                </c:ext>
              </c:extLst>
            </c:dLbl>
            <c:dLbl>
              <c:idx val="29"/>
              <c:layout>
                <c:manualLayout>
                  <c:x val="3.4061302681992339E-2"/>
                  <c:y val="-2.0751633986928106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08CF-446E-A71C-803363F3B194}"/>
                </c:ext>
              </c:extLst>
            </c:dLbl>
            <c:dLbl>
              <c:idx val="30"/>
              <c:delete val="1"/>
              <c:extLst>
                <c:ext xmlns:c15="http://schemas.microsoft.com/office/drawing/2012/chart" uri="{CE6537A1-D6FC-4f65-9D91-7224C49458BB}"/>
                <c:ext xmlns:c16="http://schemas.microsoft.com/office/drawing/2014/chart" uri="{C3380CC4-5D6E-409C-BE32-E72D297353CC}">
                  <c16:uniqueId val="{00000034-08CF-446E-A71C-803363F3B194}"/>
                </c:ext>
              </c:extLst>
            </c:dLbl>
            <c:dLbl>
              <c:idx val="33"/>
              <c:delete val="1"/>
              <c:extLst>
                <c:ext xmlns:c15="http://schemas.microsoft.com/office/drawing/2012/chart" uri="{CE6537A1-D6FC-4f65-9D91-7224C49458BB}"/>
                <c:ext xmlns:c16="http://schemas.microsoft.com/office/drawing/2014/chart" uri="{C3380CC4-5D6E-409C-BE32-E72D297353CC}">
                  <c16:uniqueId val="{00000035-08CF-446E-A71C-803363F3B194}"/>
                </c:ext>
              </c:extLst>
            </c:dLbl>
            <c:dLbl>
              <c:idx val="36"/>
              <c:delete val="1"/>
              <c:extLst>
                <c:ext xmlns:c15="http://schemas.microsoft.com/office/drawing/2012/chart" uri="{CE6537A1-D6FC-4f65-9D91-7224C49458BB}"/>
                <c:ext xmlns:c16="http://schemas.microsoft.com/office/drawing/2014/chart" uri="{C3380CC4-5D6E-409C-BE32-E72D297353CC}">
                  <c16:uniqueId val="{00000036-08CF-446E-A71C-803363F3B194}"/>
                </c:ext>
              </c:extLst>
            </c:dLbl>
            <c:dLbl>
              <c:idx val="39"/>
              <c:delete val="1"/>
              <c:extLst>
                <c:ext xmlns:c15="http://schemas.microsoft.com/office/drawing/2012/chart" uri="{CE6537A1-D6FC-4f65-9D91-7224C49458BB}"/>
                <c:ext xmlns:c16="http://schemas.microsoft.com/office/drawing/2014/chart" uri="{C3380CC4-5D6E-409C-BE32-E72D297353CC}">
                  <c16:uniqueId val="{00000037-08CF-446E-A71C-803363F3B194}"/>
                </c:ext>
              </c:extLst>
            </c:dLbl>
            <c:dLbl>
              <c:idx val="42"/>
              <c:delete val="1"/>
              <c:extLst>
                <c:ext xmlns:c15="http://schemas.microsoft.com/office/drawing/2012/chart" uri="{CE6537A1-D6FC-4f65-9D91-7224C49458BB}"/>
                <c:ext xmlns:c16="http://schemas.microsoft.com/office/drawing/2014/chart" uri="{C3380CC4-5D6E-409C-BE32-E72D297353CC}">
                  <c16:uniqueId val="{00000038-08CF-446E-A71C-803363F3B194}"/>
                </c:ext>
              </c:extLst>
            </c:dLbl>
            <c:dLbl>
              <c:idx val="45"/>
              <c:delete val="1"/>
              <c:extLst>
                <c:ext xmlns:c15="http://schemas.microsoft.com/office/drawing/2012/chart" uri="{CE6537A1-D6FC-4f65-9D91-7224C49458BB}"/>
                <c:ext xmlns:c16="http://schemas.microsoft.com/office/drawing/2014/chart" uri="{C3380CC4-5D6E-409C-BE32-E72D297353CC}">
                  <c16:uniqueId val="{00000039-08CF-446E-A71C-803363F3B194}"/>
                </c:ext>
              </c:extLst>
            </c:dLbl>
            <c:dLbl>
              <c:idx val="48"/>
              <c:delete val="1"/>
              <c:extLst>
                <c:ext xmlns:c15="http://schemas.microsoft.com/office/drawing/2012/chart" uri="{CE6537A1-D6FC-4f65-9D91-7224C49458BB}"/>
                <c:ext xmlns:c16="http://schemas.microsoft.com/office/drawing/2014/chart" uri="{C3380CC4-5D6E-409C-BE32-E72D297353CC}">
                  <c16:uniqueId val="{0000003A-08CF-446E-A71C-803363F3B194}"/>
                </c:ext>
              </c:extLst>
            </c:dLbl>
            <c:dLbl>
              <c:idx val="51"/>
              <c:delete val="1"/>
              <c:extLst>
                <c:ext xmlns:c15="http://schemas.microsoft.com/office/drawing/2012/chart" uri="{CE6537A1-D6FC-4f65-9D91-7224C49458BB}"/>
                <c:ext xmlns:c16="http://schemas.microsoft.com/office/drawing/2014/chart" uri="{C3380CC4-5D6E-409C-BE32-E72D297353CC}">
                  <c16:uniqueId val="{0000003B-08CF-446E-A71C-803363F3B194}"/>
                </c:ext>
              </c:extLst>
            </c:dLbl>
            <c:dLbl>
              <c:idx val="54"/>
              <c:delete val="1"/>
              <c:extLst>
                <c:ext xmlns:c15="http://schemas.microsoft.com/office/drawing/2012/chart" uri="{CE6537A1-D6FC-4f65-9D91-7224C49458BB}"/>
                <c:ext xmlns:c16="http://schemas.microsoft.com/office/drawing/2014/chart" uri="{C3380CC4-5D6E-409C-BE32-E72D297353CC}">
                  <c16:uniqueId val="{0000003C-08CF-446E-A71C-803363F3B194}"/>
                </c:ext>
              </c:extLst>
            </c:dLbl>
            <c:dLbl>
              <c:idx val="57"/>
              <c:delete val="1"/>
              <c:extLst>
                <c:ext xmlns:c15="http://schemas.microsoft.com/office/drawing/2012/chart" uri="{CE6537A1-D6FC-4f65-9D91-7224C49458BB}"/>
                <c:ext xmlns:c16="http://schemas.microsoft.com/office/drawing/2014/chart" uri="{C3380CC4-5D6E-409C-BE32-E72D297353CC}">
                  <c16:uniqueId val="{0000003D-08CF-446E-A71C-803363F3B194}"/>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デバイス技術 】                   </c:v>
                </c:pt>
                <c:pt idx="1">
                  <c:v>DX取り組み 有り（n=  13）</c:v>
                </c:pt>
                <c:pt idx="2">
                  <c:v>DX取り組み 無し（n=    9）</c:v>
                </c:pt>
                <c:pt idx="3">
                  <c:v>【 システムズエンジニアリング技術 】          </c:v>
                </c:pt>
                <c:pt idx="4">
                  <c:v>DX取り組み 有り（n=    4）</c:v>
                </c:pt>
                <c:pt idx="5">
                  <c:v>DX取り組み 無し（n=  18）</c:v>
                </c:pt>
                <c:pt idx="6">
                  <c:v>【 サーバ／ストレージ技術（管理・運用を含む） 】    </c:v>
                </c:pt>
                <c:pt idx="7">
                  <c:v>DX取り組み 有り（n=    7）</c:v>
                </c:pt>
                <c:pt idx="8">
                  <c:v>DX取り組み 無し（n=  11）</c:v>
                </c:pt>
                <c:pt idx="9">
                  <c:v>【 モデリング技術（制御、システム、ユーザ、データ等） 】</c:v>
                </c:pt>
                <c:pt idx="10">
                  <c:v>DX取り組み 有り（n=    7）</c:v>
                </c:pt>
                <c:pt idx="11">
                  <c:v>DX取り組み 無し（n=  12）</c:v>
                </c:pt>
                <c:pt idx="12">
                  <c:v>【 ビッグデータの収集・分析・解析技術 】        </c:v>
                </c:pt>
                <c:pt idx="13">
                  <c:v>DX取り組み 有り（n=    7）</c:v>
                </c:pt>
                <c:pt idx="14">
                  <c:v>DX取り組み 無し（n=    9）</c:v>
                </c:pt>
                <c:pt idx="15">
                  <c:v>【 無線通信・ネットワーク技術 】            </c:v>
                </c:pt>
                <c:pt idx="16">
                  <c:v>DX取り組み 有り（n=    6）</c:v>
                </c:pt>
                <c:pt idx="17">
                  <c:v>DX取り組み 無し（n=    8）</c:v>
                </c:pt>
                <c:pt idx="18">
                  <c:v>【 センサ技術 】                    </c:v>
                </c:pt>
                <c:pt idx="19">
                  <c:v>DX取り組み 有り（n=    9）</c:v>
                </c:pt>
                <c:pt idx="20">
                  <c:v>DX取り組み 無し（n=  10）</c:v>
                </c:pt>
                <c:pt idx="21">
                  <c:v>【 リアルタイム制御技術（ロボット技術） 】       </c:v>
                </c:pt>
                <c:pt idx="22">
                  <c:v>DX取り組み 有り（n=    4）</c:v>
                </c:pt>
                <c:pt idx="23">
                  <c:v>DX取り組み 無し（n=  10）</c:v>
                </c:pt>
                <c:pt idx="24">
                  <c:v>【 AI（機械学習、ディープラーニング等）技術 】    </c:v>
                </c:pt>
                <c:pt idx="25">
                  <c:v>DX取り組み 有り（n=    7）</c:v>
                </c:pt>
                <c:pt idx="26">
                  <c:v>DX取り組み 無し（n=  13）</c:v>
                </c:pt>
                <c:pt idx="27">
                  <c:v>【 アジャイル開発技術 】                </c:v>
                </c:pt>
                <c:pt idx="28">
                  <c:v>DX取り組み 有り（n=    3）</c:v>
                </c:pt>
                <c:pt idx="29">
                  <c:v>DX取り組み 無し（n=    5）</c:v>
                </c:pt>
              </c:strCache>
            </c:strRef>
          </c:cat>
          <c:val>
            <c:numRef>
              <c:f>'Q22A.自社の強みとなる技術（DX有無）技術開発力優位'!$U$7:$U$36</c:f>
              <c:numCache>
                <c:formatCode>0.0%</c:formatCode>
                <c:ptCount val="30"/>
                <c:pt idx="0" formatCode="General">
                  <c:v>0</c:v>
                </c:pt>
                <c:pt idx="1">
                  <c:v>0</c:v>
                </c:pt>
                <c:pt idx="2">
                  <c:v>1.5625E-2</c:v>
                </c:pt>
                <c:pt idx="3" formatCode="General">
                  <c:v>0</c:v>
                </c:pt>
                <c:pt idx="4">
                  <c:v>0</c:v>
                </c:pt>
                <c:pt idx="5">
                  <c:v>0.109375</c:v>
                </c:pt>
                <c:pt idx="6" formatCode="General">
                  <c:v>0</c:v>
                </c:pt>
                <c:pt idx="7">
                  <c:v>2.9411764705882353E-2</c:v>
                </c:pt>
                <c:pt idx="8">
                  <c:v>6.25E-2</c:v>
                </c:pt>
                <c:pt idx="9" formatCode="General">
                  <c:v>0</c:v>
                </c:pt>
                <c:pt idx="10">
                  <c:v>5.8823529411764705E-2</c:v>
                </c:pt>
                <c:pt idx="11">
                  <c:v>3.125E-2</c:v>
                </c:pt>
                <c:pt idx="12" formatCode="General">
                  <c:v>0</c:v>
                </c:pt>
                <c:pt idx="13">
                  <c:v>0.14705882352941177</c:v>
                </c:pt>
                <c:pt idx="14">
                  <c:v>1.5625E-2</c:v>
                </c:pt>
                <c:pt idx="15" formatCode="General">
                  <c:v>0</c:v>
                </c:pt>
                <c:pt idx="16">
                  <c:v>0.11764705882352941</c:v>
                </c:pt>
                <c:pt idx="17">
                  <c:v>1.5625E-2</c:v>
                </c:pt>
                <c:pt idx="18" formatCode="General">
                  <c:v>0</c:v>
                </c:pt>
                <c:pt idx="19">
                  <c:v>5.8823529411764705E-2</c:v>
                </c:pt>
                <c:pt idx="20">
                  <c:v>1.5625E-2</c:v>
                </c:pt>
                <c:pt idx="21" formatCode="General">
                  <c:v>0</c:v>
                </c:pt>
                <c:pt idx="22">
                  <c:v>2.9411764705882353E-2</c:v>
                </c:pt>
                <c:pt idx="23">
                  <c:v>1.5625E-2</c:v>
                </c:pt>
                <c:pt idx="24" formatCode="General">
                  <c:v>0</c:v>
                </c:pt>
                <c:pt idx="25">
                  <c:v>5.8823529411764705E-2</c:v>
                </c:pt>
                <c:pt idx="26">
                  <c:v>6.25E-2</c:v>
                </c:pt>
                <c:pt idx="27" formatCode="General">
                  <c:v>0</c:v>
                </c:pt>
                <c:pt idx="28">
                  <c:v>5.8823529411764705E-2</c:v>
                </c:pt>
                <c:pt idx="29">
                  <c:v>1.5625E-2</c:v>
                </c:pt>
              </c:numCache>
            </c:numRef>
          </c:val>
          <c:extLst>
            <c:ext xmlns:c16="http://schemas.microsoft.com/office/drawing/2014/chart" uri="{C3380CC4-5D6E-409C-BE32-E72D297353CC}">
              <c16:uniqueId val="{0000003E-08CF-446E-A71C-803363F3B194}"/>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95862068965526"/>
          <c:y val="0.77218454861111108"/>
          <c:w val="0.10978497447562523"/>
          <c:h val="9.142274305555553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'Q22B.現在重要な技術（DX有無）技術開発力優位'!$J$71</c:f>
          <c:strCache>
            <c:ptCount val="1"/>
            <c:pt idx="0">
              <c:v>DX取り組み 有り (N=85)
DX取り組み 無し (N=120)</c:v>
            </c:pt>
          </c:strCache>
        </c:strRef>
      </c:tx>
      <c:layout>
        <c:manualLayout>
          <c:xMode val="edge"/>
          <c:yMode val="edge"/>
          <c:x val="0.66504333333333332"/>
          <c:y val="0.8804353333333334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DA3-4531-BF94-1E7EA099075B}"/>
                </c:ext>
              </c:extLst>
            </c:dLbl>
            <c:dLbl>
              <c:idx val="3"/>
              <c:delete val="1"/>
              <c:extLst>
                <c:ext xmlns:c15="http://schemas.microsoft.com/office/drawing/2012/chart" uri="{CE6537A1-D6FC-4f65-9D91-7224C49458BB}"/>
                <c:ext xmlns:c16="http://schemas.microsoft.com/office/drawing/2014/chart" uri="{C3380CC4-5D6E-409C-BE32-E72D297353CC}">
                  <c16:uniqueId val="{00000001-ADA3-4531-BF94-1E7EA099075B}"/>
                </c:ext>
              </c:extLst>
            </c:dLbl>
            <c:dLbl>
              <c:idx val="6"/>
              <c:delete val="1"/>
              <c:extLst>
                <c:ext xmlns:c15="http://schemas.microsoft.com/office/drawing/2012/chart" uri="{CE6537A1-D6FC-4f65-9D91-7224C49458BB}"/>
                <c:ext xmlns:c16="http://schemas.microsoft.com/office/drawing/2014/chart" uri="{C3380CC4-5D6E-409C-BE32-E72D297353CC}">
                  <c16:uniqueId val="{00000002-ADA3-4531-BF94-1E7EA099075B}"/>
                </c:ext>
              </c:extLst>
            </c:dLbl>
            <c:dLbl>
              <c:idx val="9"/>
              <c:delete val="1"/>
              <c:extLst>
                <c:ext xmlns:c15="http://schemas.microsoft.com/office/drawing/2012/chart" uri="{CE6537A1-D6FC-4f65-9D91-7224C49458BB}"/>
                <c:ext xmlns:c16="http://schemas.microsoft.com/office/drawing/2014/chart" uri="{C3380CC4-5D6E-409C-BE32-E72D297353CC}">
                  <c16:uniqueId val="{00000003-ADA3-4531-BF94-1E7EA099075B}"/>
                </c:ext>
              </c:extLst>
            </c:dLbl>
            <c:dLbl>
              <c:idx val="12"/>
              <c:delete val="1"/>
              <c:extLst>
                <c:ext xmlns:c15="http://schemas.microsoft.com/office/drawing/2012/chart" uri="{CE6537A1-D6FC-4f65-9D91-7224C49458BB}"/>
                <c:ext xmlns:c16="http://schemas.microsoft.com/office/drawing/2014/chart" uri="{C3380CC4-5D6E-409C-BE32-E72D297353CC}">
                  <c16:uniqueId val="{00000004-ADA3-4531-BF94-1E7EA099075B}"/>
                </c:ext>
              </c:extLst>
            </c:dLbl>
            <c:dLbl>
              <c:idx val="15"/>
              <c:delete val="1"/>
              <c:extLst>
                <c:ext xmlns:c15="http://schemas.microsoft.com/office/drawing/2012/chart" uri="{CE6537A1-D6FC-4f65-9D91-7224C49458BB}"/>
                <c:ext xmlns:c16="http://schemas.microsoft.com/office/drawing/2014/chart" uri="{C3380CC4-5D6E-409C-BE32-E72D297353CC}">
                  <c16:uniqueId val="{00000005-ADA3-4531-BF94-1E7EA099075B}"/>
                </c:ext>
              </c:extLst>
            </c:dLbl>
            <c:dLbl>
              <c:idx val="18"/>
              <c:delete val="1"/>
              <c:extLst>
                <c:ext xmlns:c15="http://schemas.microsoft.com/office/drawing/2012/chart" uri="{CE6537A1-D6FC-4f65-9D91-7224C49458BB}"/>
                <c:ext xmlns:c16="http://schemas.microsoft.com/office/drawing/2014/chart" uri="{C3380CC4-5D6E-409C-BE32-E72D297353CC}">
                  <c16:uniqueId val="{00000006-ADA3-4531-BF94-1E7EA099075B}"/>
                </c:ext>
              </c:extLst>
            </c:dLbl>
            <c:dLbl>
              <c:idx val="21"/>
              <c:delete val="1"/>
              <c:extLst>
                <c:ext xmlns:c15="http://schemas.microsoft.com/office/drawing/2012/chart" uri="{CE6537A1-D6FC-4f65-9D91-7224C49458BB}"/>
                <c:ext xmlns:c16="http://schemas.microsoft.com/office/drawing/2014/chart" uri="{C3380CC4-5D6E-409C-BE32-E72D297353CC}">
                  <c16:uniqueId val="{00000007-ADA3-4531-BF94-1E7EA099075B}"/>
                </c:ext>
              </c:extLst>
            </c:dLbl>
            <c:dLbl>
              <c:idx val="24"/>
              <c:delete val="1"/>
              <c:extLst>
                <c:ext xmlns:c15="http://schemas.microsoft.com/office/drawing/2012/chart" uri="{CE6537A1-D6FC-4f65-9D91-7224C49458BB}"/>
                <c:ext xmlns:c16="http://schemas.microsoft.com/office/drawing/2014/chart" uri="{C3380CC4-5D6E-409C-BE32-E72D297353CC}">
                  <c16:uniqueId val="{00000008-ADA3-4531-BF94-1E7EA099075B}"/>
                </c:ext>
              </c:extLst>
            </c:dLbl>
            <c:dLbl>
              <c:idx val="27"/>
              <c:delete val="1"/>
              <c:extLst>
                <c:ext xmlns:c15="http://schemas.microsoft.com/office/drawing/2012/chart" uri="{CE6537A1-D6FC-4f65-9D91-7224C49458BB}"/>
                <c:ext xmlns:c16="http://schemas.microsoft.com/office/drawing/2014/chart" uri="{C3380CC4-5D6E-409C-BE32-E72D297353CC}">
                  <c16:uniqueId val="{00000009-ADA3-4531-BF94-1E7EA099075B}"/>
                </c:ext>
              </c:extLst>
            </c:dLbl>
            <c:dLbl>
              <c:idx val="30"/>
              <c:delete val="1"/>
              <c:extLst>
                <c:ext xmlns:c15="http://schemas.microsoft.com/office/drawing/2012/chart" uri="{CE6537A1-D6FC-4f65-9D91-7224C49458BB}"/>
                <c:ext xmlns:c16="http://schemas.microsoft.com/office/drawing/2014/chart" uri="{C3380CC4-5D6E-409C-BE32-E72D297353CC}">
                  <c16:uniqueId val="{0000000A-ADA3-4531-BF94-1E7EA099075B}"/>
                </c:ext>
              </c:extLst>
            </c:dLbl>
            <c:dLbl>
              <c:idx val="33"/>
              <c:delete val="1"/>
              <c:extLst>
                <c:ext xmlns:c15="http://schemas.microsoft.com/office/drawing/2012/chart" uri="{CE6537A1-D6FC-4f65-9D91-7224C49458BB}"/>
                <c:ext xmlns:c16="http://schemas.microsoft.com/office/drawing/2014/chart" uri="{C3380CC4-5D6E-409C-BE32-E72D297353CC}">
                  <c16:uniqueId val="{0000000B-ADA3-4531-BF94-1E7EA099075B}"/>
                </c:ext>
              </c:extLst>
            </c:dLbl>
            <c:dLbl>
              <c:idx val="36"/>
              <c:delete val="1"/>
              <c:extLst>
                <c:ext xmlns:c15="http://schemas.microsoft.com/office/drawing/2012/chart" uri="{CE6537A1-D6FC-4f65-9D91-7224C49458BB}"/>
                <c:ext xmlns:c16="http://schemas.microsoft.com/office/drawing/2014/chart" uri="{C3380CC4-5D6E-409C-BE32-E72D297353CC}">
                  <c16:uniqueId val="{0000000C-ADA3-4531-BF94-1E7EA099075B}"/>
                </c:ext>
              </c:extLst>
            </c:dLbl>
            <c:dLbl>
              <c:idx val="39"/>
              <c:delete val="1"/>
              <c:extLst>
                <c:ext xmlns:c15="http://schemas.microsoft.com/office/drawing/2012/chart" uri="{CE6537A1-D6FC-4f65-9D91-7224C49458BB}"/>
                <c:ext xmlns:c16="http://schemas.microsoft.com/office/drawing/2014/chart" uri="{C3380CC4-5D6E-409C-BE32-E72D297353CC}">
                  <c16:uniqueId val="{0000000D-ADA3-4531-BF94-1E7EA099075B}"/>
                </c:ext>
              </c:extLst>
            </c:dLbl>
            <c:dLbl>
              <c:idx val="42"/>
              <c:delete val="1"/>
              <c:extLst>
                <c:ext xmlns:c15="http://schemas.microsoft.com/office/drawing/2012/chart" uri="{CE6537A1-D6FC-4f65-9D91-7224C49458BB}"/>
                <c:ext xmlns:c16="http://schemas.microsoft.com/office/drawing/2014/chart" uri="{C3380CC4-5D6E-409C-BE32-E72D297353CC}">
                  <c16:uniqueId val="{0000000E-ADA3-4531-BF94-1E7EA099075B}"/>
                </c:ext>
              </c:extLst>
            </c:dLbl>
            <c:dLbl>
              <c:idx val="45"/>
              <c:delete val="1"/>
              <c:extLst>
                <c:ext xmlns:c15="http://schemas.microsoft.com/office/drawing/2012/chart" uri="{CE6537A1-D6FC-4f65-9D91-7224C49458BB}"/>
                <c:ext xmlns:c16="http://schemas.microsoft.com/office/drawing/2014/chart" uri="{C3380CC4-5D6E-409C-BE32-E72D297353CC}">
                  <c16:uniqueId val="{0000000F-ADA3-4531-BF94-1E7EA099075B}"/>
                </c:ext>
              </c:extLst>
            </c:dLbl>
            <c:dLbl>
              <c:idx val="48"/>
              <c:delete val="1"/>
              <c:extLst>
                <c:ext xmlns:c15="http://schemas.microsoft.com/office/drawing/2012/chart" uri="{CE6537A1-D6FC-4f65-9D91-7224C49458BB}"/>
                <c:ext xmlns:c16="http://schemas.microsoft.com/office/drawing/2014/chart" uri="{C3380CC4-5D6E-409C-BE32-E72D297353CC}">
                  <c16:uniqueId val="{00000010-ADA3-4531-BF94-1E7EA099075B}"/>
                </c:ext>
              </c:extLst>
            </c:dLbl>
            <c:dLbl>
              <c:idx val="51"/>
              <c:delete val="1"/>
              <c:extLst>
                <c:ext xmlns:c15="http://schemas.microsoft.com/office/drawing/2012/chart" uri="{CE6537A1-D6FC-4f65-9D91-7224C49458BB}"/>
                <c:ext xmlns:c16="http://schemas.microsoft.com/office/drawing/2014/chart" uri="{C3380CC4-5D6E-409C-BE32-E72D297353CC}">
                  <c16:uniqueId val="{00000011-ADA3-4531-BF94-1E7EA099075B}"/>
                </c:ext>
              </c:extLst>
            </c:dLbl>
            <c:dLbl>
              <c:idx val="54"/>
              <c:delete val="1"/>
              <c:extLst>
                <c:ext xmlns:c15="http://schemas.microsoft.com/office/drawing/2012/chart" uri="{CE6537A1-D6FC-4f65-9D91-7224C49458BB}"/>
                <c:ext xmlns:c16="http://schemas.microsoft.com/office/drawing/2014/chart" uri="{C3380CC4-5D6E-409C-BE32-E72D297353CC}">
                  <c16:uniqueId val="{00000012-ADA3-4531-BF94-1E7EA099075B}"/>
                </c:ext>
              </c:extLst>
            </c:dLbl>
            <c:dLbl>
              <c:idx val="57"/>
              <c:delete val="1"/>
              <c:extLst>
                <c:ext xmlns:c15="http://schemas.microsoft.com/office/drawing/2012/chart" uri="{CE6537A1-D6FC-4f65-9D91-7224C49458BB}"/>
                <c:ext xmlns:c16="http://schemas.microsoft.com/office/drawing/2014/chart" uri="{C3380CC4-5D6E-409C-BE32-E72D297353CC}">
                  <c16:uniqueId val="{00000013-ADA3-4531-BF94-1E7EA099075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AI（機械学習、ディープラーニング等）技術 】    </c:v>
                </c:pt>
                <c:pt idx="1">
                  <c:v>DX取り組み 有り（n=  32）</c:v>
                </c:pt>
                <c:pt idx="2">
                  <c:v>DX取り組み 無し（n=  27）</c:v>
                </c:pt>
                <c:pt idx="3">
                  <c:v>【 IoTシステム構築技術 】              </c:v>
                </c:pt>
                <c:pt idx="4">
                  <c:v>DX取り組み 有り（n=  34）</c:v>
                </c:pt>
                <c:pt idx="5">
                  <c:v>DX取り組み 無し（n=  34）</c:v>
                </c:pt>
                <c:pt idx="6">
                  <c:v>【 システムズエンジニアリング技術 】          </c:v>
                </c:pt>
                <c:pt idx="7">
                  <c:v>DX取り組み 有り（n=  21）</c:v>
                </c:pt>
                <c:pt idx="8">
                  <c:v>DX取り組み 無し（n=  34）</c:v>
                </c:pt>
                <c:pt idx="9">
                  <c:v>【 センサ技術 】                    </c:v>
                </c:pt>
                <c:pt idx="10">
                  <c:v>DX取り組み 有り（n=  16）</c:v>
                </c:pt>
                <c:pt idx="11">
                  <c:v>DX取り組み 無し（n=  38）</c:v>
                </c:pt>
                <c:pt idx="12">
                  <c:v>【 無線通信・ネットワーク技術 】            </c:v>
                </c:pt>
                <c:pt idx="13">
                  <c:v>DX取り組み 有り（n=  17）</c:v>
                </c:pt>
                <c:pt idx="14">
                  <c:v>DX取り組み 無し（n=  34）</c:v>
                </c:pt>
                <c:pt idx="15">
                  <c:v>【 デバイス技術 】                   </c:v>
                </c:pt>
                <c:pt idx="16">
                  <c:v>DX取り組み 有り（n=  14）</c:v>
                </c:pt>
                <c:pt idx="17">
                  <c:v>DX取り組み 無し（n=  23）</c:v>
                </c:pt>
                <c:pt idx="18">
                  <c:v>【 モデリング技術（制御、システム、ユーザ、データ等） 】</c:v>
                </c:pt>
                <c:pt idx="19">
                  <c:v>DX取り組み 有り（n=    9）</c:v>
                </c:pt>
                <c:pt idx="20">
                  <c:v>DX取り組み 無し（n=  15）</c:v>
                </c:pt>
                <c:pt idx="21">
                  <c:v>【 画像・音声認識技術／合成技術 】           </c:v>
                </c:pt>
                <c:pt idx="22">
                  <c:v>DX取り組み 有り（n=  10）</c:v>
                </c:pt>
                <c:pt idx="23">
                  <c:v>DX取り組み 無し（n=  11）</c:v>
                </c:pt>
                <c:pt idx="24">
                  <c:v>【 ビッグデータの収集・分析・解析技術 】        </c:v>
                </c:pt>
                <c:pt idx="25">
                  <c:v>DX取り組み 有り（n=  19）</c:v>
                </c:pt>
                <c:pt idx="26">
                  <c:v>DX取り組み 無し（n=  14）</c:v>
                </c:pt>
                <c:pt idx="27">
                  <c:v>【 リアルタイム制御技術（ロボット技術） 】       </c:v>
                </c:pt>
                <c:pt idx="28">
                  <c:v>DX取り組み 有り（n=    7）</c:v>
                </c:pt>
                <c:pt idx="29">
                  <c:v>DX取り組み 無し（n=  16）</c:v>
                </c:pt>
              </c:strCache>
            </c:strRef>
          </c:cat>
          <c:val>
            <c:numRef>
              <c:f>'Q22B.現在重要な技術（DX有無）技術開発力優位'!$S$7:$S$36</c:f>
              <c:numCache>
                <c:formatCode>0.0%</c:formatCode>
                <c:ptCount val="30"/>
                <c:pt idx="0" formatCode="General">
                  <c:v>0</c:v>
                </c:pt>
                <c:pt idx="1">
                  <c:v>0.16470588235294117</c:v>
                </c:pt>
                <c:pt idx="2">
                  <c:v>0.11666666666666667</c:v>
                </c:pt>
                <c:pt idx="3" formatCode="General">
                  <c:v>0</c:v>
                </c:pt>
                <c:pt idx="4">
                  <c:v>0.12941176470588237</c:v>
                </c:pt>
                <c:pt idx="5">
                  <c:v>0.10833333333333334</c:v>
                </c:pt>
                <c:pt idx="6" formatCode="General">
                  <c:v>0</c:v>
                </c:pt>
                <c:pt idx="7">
                  <c:v>8.2352941176470587E-2</c:v>
                </c:pt>
                <c:pt idx="8">
                  <c:v>0.14166666666666666</c:v>
                </c:pt>
                <c:pt idx="9" formatCode="General">
                  <c:v>0</c:v>
                </c:pt>
                <c:pt idx="10">
                  <c:v>0.10588235294117647</c:v>
                </c:pt>
                <c:pt idx="11">
                  <c:v>0.11666666666666667</c:v>
                </c:pt>
                <c:pt idx="12" formatCode="General">
                  <c:v>0</c:v>
                </c:pt>
                <c:pt idx="13">
                  <c:v>0.11764705882352941</c:v>
                </c:pt>
                <c:pt idx="14">
                  <c:v>8.3333333333333329E-2</c:v>
                </c:pt>
                <c:pt idx="15" formatCode="General">
                  <c:v>0</c:v>
                </c:pt>
                <c:pt idx="16">
                  <c:v>7.0588235294117646E-2</c:v>
                </c:pt>
                <c:pt idx="17">
                  <c:v>7.4999999999999997E-2</c:v>
                </c:pt>
                <c:pt idx="18" formatCode="General">
                  <c:v>0</c:v>
                </c:pt>
                <c:pt idx="19">
                  <c:v>3.5294117647058823E-2</c:v>
                </c:pt>
                <c:pt idx="20">
                  <c:v>7.4999999999999997E-2</c:v>
                </c:pt>
                <c:pt idx="21" formatCode="General">
                  <c:v>0</c:v>
                </c:pt>
                <c:pt idx="22">
                  <c:v>4.7058823529411764E-2</c:v>
                </c:pt>
                <c:pt idx="23">
                  <c:v>5.8333333333333334E-2</c:v>
                </c:pt>
                <c:pt idx="24" formatCode="General">
                  <c:v>0</c:v>
                </c:pt>
                <c:pt idx="25">
                  <c:v>5.8823529411764705E-2</c:v>
                </c:pt>
                <c:pt idx="26">
                  <c:v>1.6666666666666666E-2</c:v>
                </c:pt>
                <c:pt idx="27" formatCode="General">
                  <c:v>0</c:v>
                </c:pt>
                <c:pt idx="28">
                  <c:v>3.5294117647058823E-2</c:v>
                </c:pt>
                <c:pt idx="29">
                  <c:v>3.3333333333333333E-2</c:v>
                </c:pt>
              </c:numCache>
            </c:numRef>
          </c:val>
          <c:extLst>
            <c:ext xmlns:c16="http://schemas.microsoft.com/office/drawing/2014/chart" uri="{C3380CC4-5D6E-409C-BE32-E72D297353CC}">
              <c16:uniqueId val="{00000014-ADA3-4531-BF94-1E7EA099075B}"/>
            </c:ext>
          </c:extLst>
        </c:ser>
        <c:ser>
          <c:idx val="2"/>
          <c:order val="1"/>
          <c:tx>
            <c:strRef>
              <c:f>'Q22B.現在重要な技術（DX有無）技術開発力優位'!$T$6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ADA3-4531-BF94-1E7EA099075B}"/>
                </c:ext>
              </c:extLst>
            </c:dLbl>
            <c:dLbl>
              <c:idx val="3"/>
              <c:delete val="1"/>
              <c:extLst>
                <c:ext xmlns:c15="http://schemas.microsoft.com/office/drawing/2012/chart" uri="{CE6537A1-D6FC-4f65-9D91-7224C49458BB}"/>
                <c:ext xmlns:c16="http://schemas.microsoft.com/office/drawing/2014/chart" uri="{C3380CC4-5D6E-409C-BE32-E72D297353CC}">
                  <c16:uniqueId val="{00000016-ADA3-4531-BF94-1E7EA099075B}"/>
                </c:ext>
              </c:extLst>
            </c:dLbl>
            <c:dLbl>
              <c:idx val="6"/>
              <c:delete val="1"/>
              <c:extLst>
                <c:ext xmlns:c15="http://schemas.microsoft.com/office/drawing/2012/chart" uri="{CE6537A1-D6FC-4f65-9D91-7224C49458BB}"/>
                <c:ext xmlns:c16="http://schemas.microsoft.com/office/drawing/2014/chart" uri="{C3380CC4-5D6E-409C-BE32-E72D297353CC}">
                  <c16:uniqueId val="{00000017-ADA3-4531-BF94-1E7EA099075B}"/>
                </c:ext>
              </c:extLst>
            </c:dLbl>
            <c:dLbl>
              <c:idx val="9"/>
              <c:delete val="1"/>
              <c:extLst>
                <c:ext xmlns:c15="http://schemas.microsoft.com/office/drawing/2012/chart" uri="{CE6537A1-D6FC-4f65-9D91-7224C49458BB}"/>
                <c:ext xmlns:c16="http://schemas.microsoft.com/office/drawing/2014/chart" uri="{C3380CC4-5D6E-409C-BE32-E72D297353CC}">
                  <c16:uniqueId val="{00000018-ADA3-4531-BF94-1E7EA099075B}"/>
                </c:ext>
              </c:extLst>
            </c:dLbl>
            <c:dLbl>
              <c:idx val="12"/>
              <c:delete val="1"/>
              <c:extLst>
                <c:ext xmlns:c15="http://schemas.microsoft.com/office/drawing/2012/chart" uri="{CE6537A1-D6FC-4f65-9D91-7224C49458BB}"/>
                <c:ext xmlns:c16="http://schemas.microsoft.com/office/drawing/2014/chart" uri="{C3380CC4-5D6E-409C-BE32-E72D297353CC}">
                  <c16:uniqueId val="{00000019-ADA3-4531-BF94-1E7EA099075B}"/>
                </c:ext>
              </c:extLst>
            </c:dLbl>
            <c:dLbl>
              <c:idx val="15"/>
              <c:delete val="1"/>
              <c:extLst>
                <c:ext xmlns:c15="http://schemas.microsoft.com/office/drawing/2012/chart" uri="{CE6537A1-D6FC-4f65-9D91-7224C49458BB}"/>
                <c:ext xmlns:c16="http://schemas.microsoft.com/office/drawing/2014/chart" uri="{C3380CC4-5D6E-409C-BE32-E72D297353CC}">
                  <c16:uniqueId val="{0000001A-ADA3-4531-BF94-1E7EA099075B}"/>
                </c:ext>
              </c:extLst>
            </c:dLbl>
            <c:dLbl>
              <c:idx val="18"/>
              <c:delete val="1"/>
              <c:extLst>
                <c:ext xmlns:c15="http://schemas.microsoft.com/office/drawing/2012/chart" uri="{CE6537A1-D6FC-4f65-9D91-7224C49458BB}"/>
                <c:ext xmlns:c16="http://schemas.microsoft.com/office/drawing/2014/chart" uri="{C3380CC4-5D6E-409C-BE32-E72D297353CC}">
                  <c16:uniqueId val="{0000001B-ADA3-4531-BF94-1E7EA099075B}"/>
                </c:ext>
              </c:extLst>
            </c:dLbl>
            <c:dLbl>
              <c:idx val="21"/>
              <c:delete val="1"/>
              <c:extLst>
                <c:ext xmlns:c15="http://schemas.microsoft.com/office/drawing/2012/chart" uri="{CE6537A1-D6FC-4f65-9D91-7224C49458BB}"/>
                <c:ext xmlns:c16="http://schemas.microsoft.com/office/drawing/2014/chart" uri="{C3380CC4-5D6E-409C-BE32-E72D297353CC}">
                  <c16:uniqueId val="{0000001C-ADA3-4531-BF94-1E7EA099075B}"/>
                </c:ext>
              </c:extLst>
            </c:dLbl>
            <c:dLbl>
              <c:idx val="24"/>
              <c:delete val="1"/>
              <c:extLst>
                <c:ext xmlns:c15="http://schemas.microsoft.com/office/drawing/2012/chart" uri="{CE6537A1-D6FC-4f65-9D91-7224C49458BB}"/>
                <c:ext xmlns:c16="http://schemas.microsoft.com/office/drawing/2014/chart" uri="{C3380CC4-5D6E-409C-BE32-E72D297353CC}">
                  <c16:uniqueId val="{0000001D-ADA3-4531-BF94-1E7EA099075B}"/>
                </c:ext>
              </c:extLst>
            </c:dLbl>
            <c:dLbl>
              <c:idx val="27"/>
              <c:delete val="1"/>
              <c:extLst>
                <c:ext xmlns:c15="http://schemas.microsoft.com/office/drawing/2012/chart" uri="{CE6537A1-D6FC-4f65-9D91-7224C49458BB}"/>
                <c:ext xmlns:c16="http://schemas.microsoft.com/office/drawing/2014/chart" uri="{C3380CC4-5D6E-409C-BE32-E72D297353CC}">
                  <c16:uniqueId val="{0000001E-ADA3-4531-BF94-1E7EA099075B}"/>
                </c:ext>
              </c:extLst>
            </c:dLbl>
            <c:dLbl>
              <c:idx val="28"/>
              <c:delete val="1"/>
              <c:extLst>
                <c:ext xmlns:c15="http://schemas.microsoft.com/office/drawing/2012/chart" uri="{CE6537A1-D6FC-4f65-9D91-7224C49458BB}"/>
                <c:ext xmlns:c16="http://schemas.microsoft.com/office/drawing/2014/chart" uri="{C3380CC4-5D6E-409C-BE32-E72D297353CC}">
                  <c16:uniqueId val="{00000041-ADA3-4531-BF94-1E7EA099075B}"/>
                </c:ext>
              </c:extLst>
            </c:dLbl>
            <c:dLbl>
              <c:idx val="30"/>
              <c:delete val="1"/>
              <c:extLst>
                <c:ext xmlns:c15="http://schemas.microsoft.com/office/drawing/2012/chart" uri="{CE6537A1-D6FC-4f65-9D91-7224C49458BB}"/>
                <c:ext xmlns:c16="http://schemas.microsoft.com/office/drawing/2014/chart" uri="{C3380CC4-5D6E-409C-BE32-E72D297353CC}">
                  <c16:uniqueId val="{0000001F-ADA3-4531-BF94-1E7EA099075B}"/>
                </c:ext>
              </c:extLst>
            </c:dLbl>
            <c:dLbl>
              <c:idx val="33"/>
              <c:delete val="1"/>
              <c:extLst>
                <c:ext xmlns:c15="http://schemas.microsoft.com/office/drawing/2012/chart" uri="{CE6537A1-D6FC-4f65-9D91-7224C49458BB}"/>
                <c:ext xmlns:c16="http://schemas.microsoft.com/office/drawing/2014/chart" uri="{C3380CC4-5D6E-409C-BE32-E72D297353CC}">
                  <c16:uniqueId val="{00000020-ADA3-4531-BF94-1E7EA099075B}"/>
                </c:ext>
              </c:extLst>
            </c:dLbl>
            <c:dLbl>
              <c:idx val="36"/>
              <c:delete val="1"/>
              <c:extLst>
                <c:ext xmlns:c15="http://schemas.microsoft.com/office/drawing/2012/chart" uri="{CE6537A1-D6FC-4f65-9D91-7224C49458BB}"/>
                <c:ext xmlns:c16="http://schemas.microsoft.com/office/drawing/2014/chart" uri="{C3380CC4-5D6E-409C-BE32-E72D297353CC}">
                  <c16:uniqueId val="{00000021-ADA3-4531-BF94-1E7EA099075B}"/>
                </c:ext>
              </c:extLst>
            </c:dLbl>
            <c:dLbl>
              <c:idx val="39"/>
              <c:delete val="1"/>
              <c:extLst>
                <c:ext xmlns:c15="http://schemas.microsoft.com/office/drawing/2012/chart" uri="{CE6537A1-D6FC-4f65-9D91-7224C49458BB}"/>
                <c:ext xmlns:c16="http://schemas.microsoft.com/office/drawing/2014/chart" uri="{C3380CC4-5D6E-409C-BE32-E72D297353CC}">
                  <c16:uniqueId val="{00000022-ADA3-4531-BF94-1E7EA099075B}"/>
                </c:ext>
              </c:extLst>
            </c:dLbl>
            <c:dLbl>
              <c:idx val="42"/>
              <c:delete val="1"/>
              <c:extLst>
                <c:ext xmlns:c15="http://schemas.microsoft.com/office/drawing/2012/chart" uri="{CE6537A1-D6FC-4f65-9D91-7224C49458BB}"/>
                <c:ext xmlns:c16="http://schemas.microsoft.com/office/drawing/2014/chart" uri="{C3380CC4-5D6E-409C-BE32-E72D297353CC}">
                  <c16:uniqueId val="{00000023-ADA3-4531-BF94-1E7EA099075B}"/>
                </c:ext>
              </c:extLst>
            </c:dLbl>
            <c:dLbl>
              <c:idx val="45"/>
              <c:delete val="1"/>
              <c:extLst>
                <c:ext xmlns:c15="http://schemas.microsoft.com/office/drawing/2012/chart" uri="{CE6537A1-D6FC-4f65-9D91-7224C49458BB}"/>
                <c:ext xmlns:c16="http://schemas.microsoft.com/office/drawing/2014/chart" uri="{C3380CC4-5D6E-409C-BE32-E72D297353CC}">
                  <c16:uniqueId val="{00000024-ADA3-4531-BF94-1E7EA099075B}"/>
                </c:ext>
              </c:extLst>
            </c:dLbl>
            <c:dLbl>
              <c:idx val="48"/>
              <c:delete val="1"/>
              <c:extLst>
                <c:ext xmlns:c15="http://schemas.microsoft.com/office/drawing/2012/chart" uri="{CE6537A1-D6FC-4f65-9D91-7224C49458BB}"/>
                <c:ext xmlns:c16="http://schemas.microsoft.com/office/drawing/2014/chart" uri="{C3380CC4-5D6E-409C-BE32-E72D297353CC}">
                  <c16:uniqueId val="{00000025-ADA3-4531-BF94-1E7EA099075B}"/>
                </c:ext>
              </c:extLst>
            </c:dLbl>
            <c:dLbl>
              <c:idx val="51"/>
              <c:delete val="1"/>
              <c:extLst>
                <c:ext xmlns:c15="http://schemas.microsoft.com/office/drawing/2012/chart" uri="{CE6537A1-D6FC-4f65-9D91-7224C49458BB}"/>
                <c:ext xmlns:c16="http://schemas.microsoft.com/office/drawing/2014/chart" uri="{C3380CC4-5D6E-409C-BE32-E72D297353CC}">
                  <c16:uniqueId val="{00000026-ADA3-4531-BF94-1E7EA099075B}"/>
                </c:ext>
              </c:extLst>
            </c:dLbl>
            <c:dLbl>
              <c:idx val="54"/>
              <c:delete val="1"/>
              <c:extLst>
                <c:ext xmlns:c15="http://schemas.microsoft.com/office/drawing/2012/chart" uri="{CE6537A1-D6FC-4f65-9D91-7224C49458BB}"/>
                <c:ext xmlns:c16="http://schemas.microsoft.com/office/drawing/2014/chart" uri="{C3380CC4-5D6E-409C-BE32-E72D297353CC}">
                  <c16:uniqueId val="{00000027-ADA3-4531-BF94-1E7EA099075B}"/>
                </c:ext>
              </c:extLst>
            </c:dLbl>
            <c:dLbl>
              <c:idx val="57"/>
              <c:delete val="1"/>
              <c:extLst>
                <c:ext xmlns:c15="http://schemas.microsoft.com/office/drawing/2012/chart" uri="{CE6537A1-D6FC-4f65-9D91-7224C49458BB}"/>
                <c:ext xmlns:c16="http://schemas.microsoft.com/office/drawing/2014/chart" uri="{C3380CC4-5D6E-409C-BE32-E72D297353CC}">
                  <c16:uniqueId val="{00000028-ADA3-4531-BF94-1E7EA099075B}"/>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AI（機械学習、ディープラーニング等）技術 】    </c:v>
                </c:pt>
                <c:pt idx="1">
                  <c:v>DX取り組み 有り（n=  32）</c:v>
                </c:pt>
                <c:pt idx="2">
                  <c:v>DX取り組み 無し（n=  27）</c:v>
                </c:pt>
                <c:pt idx="3">
                  <c:v>【 IoTシステム構築技術 】              </c:v>
                </c:pt>
                <c:pt idx="4">
                  <c:v>DX取り組み 有り（n=  34）</c:v>
                </c:pt>
                <c:pt idx="5">
                  <c:v>DX取り組み 無し（n=  34）</c:v>
                </c:pt>
                <c:pt idx="6">
                  <c:v>【 システムズエンジニアリング技術 】          </c:v>
                </c:pt>
                <c:pt idx="7">
                  <c:v>DX取り組み 有り（n=  21）</c:v>
                </c:pt>
                <c:pt idx="8">
                  <c:v>DX取り組み 無し（n=  34）</c:v>
                </c:pt>
                <c:pt idx="9">
                  <c:v>【 センサ技術 】                    </c:v>
                </c:pt>
                <c:pt idx="10">
                  <c:v>DX取り組み 有り（n=  16）</c:v>
                </c:pt>
                <c:pt idx="11">
                  <c:v>DX取り組み 無し（n=  38）</c:v>
                </c:pt>
                <c:pt idx="12">
                  <c:v>【 無線通信・ネットワーク技術 】            </c:v>
                </c:pt>
                <c:pt idx="13">
                  <c:v>DX取り組み 有り（n=  17）</c:v>
                </c:pt>
                <c:pt idx="14">
                  <c:v>DX取り組み 無し（n=  34）</c:v>
                </c:pt>
                <c:pt idx="15">
                  <c:v>【 デバイス技術 】                   </c:v>
                </c:pt>
                <c:pt idx="16">
                  <c:v>DX取り組み 有り（n=  14）</c:v>
                </c:pt>
                <c:pt idx="17">
                  <c:v>DX取り組み 無し（n=  23）</c:v>
                </c:pt>
                <c:pt idx="18">
                  <c:v>【 モデリング技術（制御、システム、ユーザ、データ等） 】</c:v>
                </c:pt>
                <c:pt idx="19">
                  <c:v>DX取り組み 有り（n=    9）</c:v>
                </c:pt>
                <c:pt idx="20">
                  <c:v>DX取り組み 無し（n=  15）</c:v>
                </c:pt>
                <c:pt idx="21">
                  <c:v>【 画像・音声認識技術／合成技術 】           </c:v>
                </c:pt>
                <c:pt idx="22">
                  <c:v>DX取り組み 有り（n=  10）</c:v>
                </c:pt>
                <c:pt idx="23">
                  <c:v>DX取り組み 無し（n=  11）</c:v>
                </c:pt>
                <c:pt idx="24">
                  <c:v>【 ビッグデータの収集・分析・解析技術 】        </c:v>
                </c:pt>
                <c:pt idx="25">
                  <c:v>DX取り組み 有り（n=  19）</c:v>
                </c:pt>
                <c:pt idx="26">
                  <c:v>DX取り組み 無し（n=  14）</c:v>
                </c:pt>
                <c:pt idx="27">
                  <c:v>【 リアルタイム制御技術（ロボット技術） 】       </c:v>
                </c:pt>
                <c:pt idx="28">
                  <c:v>DX取り組み 有り（n=    7）</c:v>
                </c:pt>
                <c:pt idx="29">
                  <c:v>DX取り組み 無し（n=  16）</c:v>
                </c:pt>
              </c:strCache>
            </c:strRef>
          </c:cat>
          <c:val>
            <c:numRef>
              <c:f>'Q22B.現在重要な技術（DX有無）技術開発力優位'!$T$7:$T$36</c:f>
              <c:numCache>
                <c:formatCode>0.0%</c:formatCode>
                <c:ptCount val="30"/>
                <c:pt idx="0" formatCode="General">
                  <c:v>0</c:v>
                </c:pt>
                <c:pt idx="1">
                  <c:v>0.11764705882352941</c:v>
                </c:pt>
                <c:pt idx="2">
                  <c:v>4.1666666666666664E-2</c:v>
                </c:pt>
                <c:pt idx="3" formatCode="General">
                  <c:v>0</c:v>
                </c:pt>
                <c:pt idx="4">
                  <c:v>0.15294117647058825</c:v>
                </c:pt>
                <c:pt idx="5">
                  <c:v>0.1</c:v>
                </c:pt>
                <c:pt idx="6" formatCode="General">
                  <c:v>0</c:v>
                </c:pt>
                <c:pt idx="7">
                  <c:v>0.10588235294117647</c:v>
                </c:pt>
                <c:pt idx="8">
                  <c:v>7.4999999999999997E-2</c:v>
                </c:pt>
                <c:pt idx="9" formatCode="General">
                  <c:v>0</c:v>
                </c:pt>
                <c:pt idx="10">
                  <c:v>5.8823529411764705E-2</c:v>
                </c:pt>
                <c:pt idx="11">
                  <c:v>0.13333333333333333</c:v>
                </c:pt>
                <c:pt idx="12" formatCode="General">
                  <c:v>0</c:v>
                </c:pt>
                <c:pt idx="13">
                  <c:v>3.5294117647058823E-2</c:v>
                </c:pt>
                <c:pt idx="14">
                  <c:v>0.1</c:v>
                </c:pt>
                <c:pt idx="15" formatCode="General">
                  <c:v>0</c:v>
                </c:pt>
                <c:pt idx="16">
                  <c:v>5.8823529411764705E-2</c:v>
                </c:pt>
                <c:pt idx="17">
                  <c:v>4.1666666666666664E-2</c:v>
                </c:pt>
                <c:pt idx="18" formatCode="General">
                  <c:v>0</c:v>
                </c:pt>
                <c:pt idx="19">
                  <c:v>3.5294117647058823E-2</c:v>
                </c:pt>
                <c:pt idx="20">
                  <c:v>2.5000000000000001E-2</c:v>
                </c:pt>
                <c:pt idx="21" formatCode="General">
                  <c:v>0</c:v>
                </c:pt>
                <c:pt idx="22">
                  <c:v>3.5294117647058823E-2</c:v>
                </c:pt>
                <c:pt idx="23">
                  <c:v>2.5000000000000001E-2</c:v>
                </c:pt>
                <c:pt idx="24" formatCode="General">
                  <c:v>0</c:v>
                </c:pt>
                <c:pt idx="25">
                  <c:v>9.4117647058823528E-2</c:v>
                </c:pt>
                <c:pt idx="26">
                  <c:v>0.05</c:v>
                </c:pt>
                <c:pt idx="27" formatCode="General">
                  <c:v>0</c:v>
                </c:pt>
                <c:pt idx="28">
                  <c:v>2.3529411764705882E-2</c:v>
                </c:pt>
                <c:pt idx="29">
                  <c:v>5.8333333333333334E-2</c:v>
                </c:pt>
              </c:numCache>
            </c:numRef>
          </c:val>
          <c:extLst>
            <c:ext xmlns:c16="http://schemas.microsoft.com/office/drawing/2014/chart" uri="{C3380CC4-5D6E-409C-BE32-E72D297353CC}">
              <c16:uniqueId val="{00000029-ADA3-4531-BF94-1E7EA099075B}"/>
            </c:ext>
          </c:extLst>
        </c:ser>
        <c:ser>
          <c:idx val="1"/>
          <c:order val="2"/>
          <c:tx>
            <c:strRef>
              <c:f>'Q22B.現在重要な技術（DX有無）技術開発力優位'!$U$6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ADA3-4531-BF94-1E7EA099075B}"/>
                </c:ext>
              </c:extLst>
            </c:dLbl>
            <c:dLbl>
              <c:idx val="3"/>
              <c:delete val="1"/>
              <c:extLst>
                <c:ext xmlns:c15="http://schemas.microsoft.com/office/drawing/2012/chart" uri="{CE6537A1-D6FC-4f65-9D91-7224C49458BB}"/>
                <c:ext xmlns:c16="http://schemas.microsoft.com/office/drawing/2014/chart" uri="{C3380CC4-5D6E-409C-BE32-E72D297353CC}">
                  <c16:uniqueId val="{0000002B-ADA3-4531-BF94-1E7EA099075B}"/>
                </c:ext>
              </c:extLst>
            </c:dLbl>
            <c:dLbl>
              <c:idx val="6"/>
              <c:delete val="1"/>
              <c:extLst>
                <c:ext xmlns:c15="http://schemas.microsoft.com/office/drawing/2012/chart" uri="{CE6537A1-D6FC-4f65-9D91-7224C49458BB}"/>
                <c:ext xmlns:c16="http://schemas.microsoft.com/office/drawing/2014/chart" uri="{C3380CC4-5D6E-409C-BE32-E72D297353CC}">
                  <c16:uniqueId val="{0000002C-ADA3-4531-BF94-1E7EA099075B}"/>
                </c:ext>
              </c:extLst>
            </c:dLbl>
            <c:dLbl>
              <c:idx val="9"/>
              <c:delete val="1"/>
              <c:extLst>
                <c:ext xmlns:c15="http://schemas.microsoft.com/office/drawing/2012/chart" uri="{CE6537A1-D6FC-4f65-9D91-7224C49458BB}"/>
                <c:ext xmlns:c16="http://schemas.microsoft.com/office/drawing/2014/chart" uri="{C3380CC4-5D6E-409C-BE32-E72D297353CC}">
                  <c16:uniqueId val="{0000002D-ADA3-4531-BF94-1E7EA099075B}"/>
                </c:ext>
              </c:extLst>
            </c:dLbl>
            <c:dLbl>
              <c:idx val="12"/>
              <c:delete val="1"/>
              <c:extLst>
                <c:ext xmlns:c15="http://schemas.microsoft.com/office/drawing/2012/chart" uri="{CE6537A1-D6FC-4f65-9D91-7224C49458BB}"/>
                <c:ext xmlns:c16="http://schemas.microsoft.com/office/drawing/2014/chart" uri="{C3380CC4-5D6E-409C-BE32-E72D297353CC}">
                  <c16:uniqueId val="{0000002E-ADA3-4531-BF94-1E7EA099075B}"/>
                </c:ext>
              </c:extLst>
            </c:dLbl>
            <c:dLbl>
              <c:idx val="15"/>
              <c:delete val="1"/>
              <c:extLst>
                <c:ext xmlns:c15="http://schemas.microsoft.com/office/drawing/2012/chart" uri="{CE6537A1-D6FC-4f65-9D91-7224C49458BB}"/>
                <c:ext xmlns:c16="http://schemas.microsoft.com/office/drawing/2014/chart" uri="{C3380CC4-5D6E-409C-BE32-E72D297353CC}">
                  <c16:uniqueId val="{0000002F-ADA3-4531-BF94-1E7EA099075B}"/>
                </c:ext>
              </c:extLst>
            </c:dLbl>
            <c:dLbl>
              <c:idx val="18"/>
              <c:delete val="1"/>
              <c:extLst>
                <c:ext xmlns:c15="http://schemas.microsoft.com/office/drawing/2012/chart" uri="{CE6537A1-D6FC-4f65-9D91-7224C49458BB}"/>
                <c:ext xmlns:c16="http://schemas.microsoft.com/office/drawing/2014/chart" uri="{C3380CC4-5D6E-409C-BE32-E72D297353CC}">
                  <c16:uniqueId val="{00000030-ADA3-4531-BF94-1E7EA099075B}"/>
                </c:ext>
              </c:extLst>
            </c:dLbl>
            <c:dLbl>
              <c:idx val="21"/>
              <c:delete val="1"/>
              <c:extLst>
                <c:ext xmlns:c15="http://schemas.microsoft.com/office/drawing/2012/chart" uri="{CE6537A1-D6FC-4f65-9D91-7224C49458BB}"/>
                <c:ext xmlns:c16="http://schemas.microsoft.com/office/drawing/2014/chart" uri="{C3380CC4-5D6E-409C-BE32-E72D297353CC}">
                  <c16:uniqueId val="{00000031-ADA3-4531-BF94-1E7EA099075B}"/>
                </c:ext>
              </c:extLst>
            </c:dLbl>
            <c:dLbl>
              <c:idx val="23"/>
              <c:delete val="1"/>
              <c:extLst>
                <c:ext xmlns:c15="http://schemas.microsoft.com/office/drawing/2012/chart" uri="{CE6537A1-D6FC-4f65-9D91-7224C49458BB}"/>
                <c:ext xmlns:c16="http://schemas.microsoft.com/office/drawing/2014/chart" uri="{C3380CC4-5D6E-409C-BE32-E72D297353CC}">
                  <c16:uniqueId val="{0000003F-ADA3-4531-BF94-1E7EA099075B}"/>
                </c:ext>
              </c:extLst>
            </c:dLbl>
            <c:dLbl>
              <c:idx val="24"/>
              <c:delete val="1"/>
              <c:extLst>
                <c:ext xmlns:c15="http://schemas.microsoft.com/office/drawing/2012/chart" uri="{CE6537A1-D6FC-4f65-9D91-7224C49458BB}"/>
                <c:ext xmlns:c16="http://schemas.microsoft.com/office/drawing/2014/chart" uri="{C3380CC4-5D6E-409C-BE32-E72D297353CC}">
                  <c16:uniqueId val="{00000032-ADA3-4531-BF94-1E7EA099075B}"/>
                </c:ext>
              </c:extLst>
            </c:dLbl>
            <c:dLbl>
              <c:idx val="27"/>
              <c:delete val="1"/>
              <c:extLst>
                <c:ext xmlns:c15="http://schemas.microsoft.com/office/drawing/2012/chart" uri="{CE6537A1-D6FC-4f65-9D91-7224C49458BB}"/>
                <c:ext xmlns:c16="http://schemas.microsoft.com/office/drawing/2014/chart" uri="{C3380CC4-5D6E-409C-BE32-E72D297353CC}">
                  <c16:uniqueId val="{00000033-ADA3-4531-BF94-1E7EA099075B}"/>
                </c:ext>
              </c:extLst>
            </c:dLbl>
            <c:dLbl>
              <c:idx val="28"/>
              <c:delete val="1"/>
              <c:extLst>
                <c:ext xmlns:c15="http://schemas.microsoft.com/office/drawing/2012/chart" uri="{CE6537A1-D6FC-4f65-9D91-7224C49458BB}"/>
                <c:ext xmlns:c16="http://schemas.microsoft.com/office/drawing/2014/chart" uri="{C3380CC4-5D6E-409C-BE32-E72D297353CC}">
                  <c16:uniqueId val="{00000040-ADA3-4531-BF94-1E7EA099075B}"/>
                </c:ext>
              </c:extLst>
            </c:dLbl>
            <c:dLbl>
              <c:idx val="30"/>
              <c:delete val="1"/>
              <c:extLst>
                <c:ext xmlns:c15="http://schemas.microsoft.com/office/drawing/2012/chart" uri="{CE6537A1-D6FC-4f65-9D91-7224C49458BB}"/>
                <c:ext xmlns:c16="http://schemas.microsoft.com/office/drawing/2014/chart" uri="{C3380CC4-5D6E-409C-BE32-E72D297353CC}">
                  <c16:uniqueId val="{00000034-ADA3-4531-BF94-1E7EA099075B}"/>
                </c:ext>
              </c:extLst>
            </c:dLbl>
            <c:dLbl>
              <c:idx val="33"/>
              <c:delete val="1"/>
              <c:extLst>
                <c:ext xmlns:c15="http://schemas.microsoft.com/office/drawing/2012/chart" uri="{CE6537A1-D6FC-4f65-9D91-7224C49458BB}"/>
                <c:ext xmlns:c16="http://schemas.microsoft.com/office/drawing/2014/chart" uri="{C3380CC4-5D6E-409C-BE32-E72D297353CC}">
                  <c16:uniqueId val="{00000035-ADA3-4531-BF94-1E7EA099075B}"/>
                </c:ext>
              </c:extLst>
            </c:dLbl>
            <c:dLbl>
              <c:idx val="36"/>
              <c:delete val="1"/>
              <c:extLst>
                <c:ext xmlns:c15="http://schemas.microsoft.com/office/drawing/2012/chart" uri="{CE6537A1-D6FC-4f65-9D91-7224C49458BB}"/>
                <c:ext xmlns:c16="http://schemas.microsoft.com/office/drawing/2014/chart" uri="{C3380CC4-5D6E-409C-BE32-E72D297353CC}">
                  <c16:uniqueId val="{00000036-ADA3-4531-BF94-1E7EA099075B}"/>
                </c:ext>
              </c:extLst>
            </c:dLbl>
            <c:dLbl>
              <c:idx val="39"/>
              <c:delete val="1"/>
              <c:extLst>
                <c:ext xmlns:c15="http://schemas.microsoft.com/office/drawing/2012/chart" uri="{CE6537A1-D6FC-4f65-9D91-7224C49458BB}"/>
                <c:ext xmlns:c16="http://schemas.microsoft.com/office/drawing/2014/chart" uri="{C3380CC4-5D6E-409C-BE32-E72D297353CC}">
                  <c16:uniqueId val="{00000037-ADA3-4531-BF94-1E7EA099075B}"/>
                </c:ext>
              </c:extLst>
            </c:dLbl>
            <c:dLbl>
              <c:idx val="42"/>
              <c:delete val="1"/>
              <c:extLst>
                <c:ext xmlns:c15="http://schemas.microsoft.com/office/drawing/2012/chart" uri="{CE6537A1-D6FC-4f65-9D91-7224C49458BB}"/>
                <c:ext xmlns:c16="http://schemas.microsoft.com/office/drawing/2014/chart" uri="{C3380CC4-5D6E-409C-BE32-E72D297353CC}">
                  <c16:uniqueId val="{00000038-ADA3-4531-BF94-1E7EA099075B}"/>
                </c:ext>
              </c:extLst>
            </c:dLbl>
            <c:dLbl>
              <c:idx val="45"/>
              <c:delete val="1"/>
              <c:extLst>
                <c:ext xmlns:c15="http://schemas.microsoft.com/office/drawing/2012/chart" uri="{CE6537A1-D6FC-4f65-9D91-7224C49458BB}"/>
                <c:ext xmlns:c16="http://schemas.microsoft.com/office/drawing/2014/chart" uri="{C3380CC4-5D6E-409C-BE32-E72D297353CC}">
                  <c16:uniqueId val="{00000039-ADA3-4531-BF94-1E7EA099075B}"/>
                </c:ext>
              </c:extLst>
            </c:dLbl>
            <c:dLbl>
              <c:idx val="48"/>
              <c:delete val="1"/>
              <c:extLst>
                <c:ext xmlns:c15="http://schemas.microsoft.com/office/drawing/2012/chart" uri="{CE6537A1-D6FC-4f65-9D91-7224C49458BB}"/>
                <c:ext xmlns:c16="http://schemas.microsoft.com/office/drawing/2014/chart" uri="{C3380CC4-5D6E-409C-BE32-E72D297353CC}">
                  <c16:uniqueId val="{0000003A-ADA3-4531-BF94-1E7EA099075B}"/>
                </c:ext>
              </c:extLst>
            </c:dLbl>
            <c:dLbl>
              <c:idx val="51"/>
              <c:delete val="1"/>
              <c:extLst>
                <c:ext xmlns:c15="http://schemas.microsoft.com/office/drawing/2012/chart" uri="{CE6537A1-D6FC-4f65-9D91-7224C49458BB}"/>
                <c:ext xmlns:c16="http://schemas.microsoft.com/office/drawing/2014/chart" uri="{C3380CC4-5D6E-409C-BE32-E72D297353CC}">
                  <c16:uniqueId val="{0000003B-ADA3-4531-BF94-1E7EA099075B}"/>
                </c:ext>
              </c:extLst>
            </c:dLbl>
            <c:dLbl>
              <c:idx val="54"/>
              <c:delete val="1"/>
              <c:extLst>
                <c:ext xmlns:c15="http://schemas.microsoft.com/office/drawing/2012/chart" uri="{CE6537A1-D6FC-4f65-9D91-7224C49458BB}"/>
                <c:ext xmlns:c16="http://schemas.microsoft.com/office/drawing/2014/chart" uri="{C3380CC4-5D6E-409C-BE32-E72D297353CC}">
                  <c16:uniqueId val="{0000003C-ADA3-4531-BF94-1E7EA099075B}"/>
                </c:ext>
              </c:extLst>
            </c:dLbl>
            <c:dLbl>
              <c:idx val="57"/>
              <c:delete val="1"/>
              <c:extLst>
                <c:ext xmlns:c15="http://schemas.microsoft.com/office/drawing/2012/chart" uri="{CE6537A1-D6FC-4f65-9D91-7224C49458BB}"/>
                <c:ext xmlns:c16="http://schemas.microsoft.com/office/drawing/2014/chart" uri="{C3380CC4-5D6E-409C-BE32-E72D297353CC}">
                  <c16:uniqueId val="{0000003D-ADA3-4531-BF94-1E7EA099075B}"/>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AI（機械学習、ディープラーニング等）技術 】    </c:v>
                </c:pt>
                <c:pt idx="1">
                  <c:v>DX取り組み 有り（n=  32）</c:v>
                </c:pt>
                <c:pt idx="2">
                  <c:v>DX取り組み 無し（n=  27）</c:v>
                </c:pt>
                <c:pt idx="3">
                  <c:v>【 IoTシステム構築技術 】              </c:v>
                </c:pt>
                <c:pt idx="4">
                  <c:v>DX取り組み 有り（n=  34）</c:v>
                </c:pt>
                <c:pt idx="5">
                  <c:v>DX取り組み 無し（n=  34）</c:v>
                </c:pt>
                <c:pt idx="6">
                  <c:v>【 システムズエンジニアリング技術 】          </c:v>
                </c:pt>
                <c:pt idx="7">
                  <c:v>DX取り組み 有り（n=  21）</c:v>
                </c:pt>
                <c:pt idx="8">
                  <c:v>DX取り組み 無し（n=  34）</c:v>
                </c:pt>
                <c:pt idx="9">
                  <c:v>【 センサ技術 】                    </c:v>
                </c:pt>
                <c:pt idx="10">
                  <c:v>DX取り組み 有り（n=  16）</c:v>
                </c:pt>
                <c:pt idx="11">
                  <c:v>DX取り組み 無し（n=  38）</c:v>
                </c:pt>
                <c:pt idx="12">
                  <c:v>【 無線通信・ネットワーク技術 】            </c:v>
                </c:pt>
                <c:pt idx="13">
                  <c:v>DX取り組み 有り（n=  17）</c:v>
                </c:pt>
                <c:pt idx="14">
                  <c:v>DX取り組み 無し（n=  34）</c:v>
                </c:pt>
                <c:pt idx="15">
                  <c:v>【 デバイス技術 】                   </c:v>
                </c:pt>
                <c:pt idx="16">
                  <c:v>DX取り組み 有り（n=  14）</c:v>
                </c:pt>
                <c:pt idx="17">
                  <c:v>DX取り組み 無し（n=  23）</c:v>
                </c:pt>
                <c:pt idx="18">
                  <c:v>【 モデリング技術（制御、システム、ユーザ、データ等） 】</c:v>
                </c:pt>
                <c:pt idx="19">
                  <c:v>DX取り組み 有り（n=    9）</c:v>
                </c:pt>
                <c:pt idx="20">
                  <c:v>DX取り組み 無し（n=  15）</c:v>
                </c:pt>
                <c:pt idx="21">
                  <c:v>【 画像・音声認識技術／合成技術 】           </c:v>
                </c:pt>
                <c:pt idx="22">
                  <c:v>DX取り組み 有り（n=  10）</c:v>
                </c:pt>
                <c:pt idx="23">
                  <c:v>DX取り組み 無し（n=  11）</c:v>
                </c:pt>
                <c:pt idx="24">
                  <c:v>【 ビッグデータの収集・分析・解析技術 】        </c:v>
                </c:pt>
                <c:pt idx="25">
                  <c:v>DX取り組み 有り（n=  19）</c:v>
                </c:pt>
                <c:pt idx="26">
                  <c:v>DX取り組み 無し（n=  14）</c:v>
                </c:pt>
                <c:pt idx="27">
                  <c:v>【 リアルタイム制御技術（ロボット技術） 】       </c:v>
                </c:pt>
                <c:pt idx="28">
                  <c:v>DX取り組み 有り（n=    7）</c:v>
                </c:pt>
                <c:pt idx="29">
                  <c:v>DX取り組み 無し（n=  16）</c:v>
                </c:pt>
              </c:strCache>
            </c:strRef>
          </c:cat>
          <c:val>
            <c:numRef>
              <c:f>'Q22B.現在重要な技術（DX有無）技術開発力優位'!$U$7:$U$36</c:f>
              <c:numCache>
                <c:formatCode>0.0%</c:formatCode>
                <c:ptCount val="30"/>
                <c:pt idx="0" formatCode="General">
                  <c:v>0</c:v>
                </c:pt>
                <c:pt idx="1">
                  <c:v>9.4117647058823528E-2</c:v>
                </c:pt>
                <c:pt idx="2">
                  <c:v>6.6666666666666666E-2</c:v>
                </c:pt>
                <c:pt idx="3" formatCode="General">
                  <c:v>0</c:v>
                </c:pt>
                <c:pt idx="4">
                  <c:v>0.11764705882352941</c:v>
                </c:pt>
                <c:pt idx="5">
                  <c:v>7.4999999999999997E-2</c:v>
                </c:pt>
                <c:pt idx="6" formatCode="General">
                  <c:v>0</c:v>
                </c:pt>
                <c:pt idx="7">
                  <c:v>5.8823529411764705E-2</c:v>
                </c:pt>
                <c:pt idx="8">
                  <c:v>6.6666666666666666E-2</c:v>
                </c:pt>
                <c:pt idx="9" formatCode="General">
                  <c:v>0</c:v>
                </c:pt>
                <c:pt idx="10">
                  <c:v>2.3529411764705882E-2</c:v>
                </c:pt>
                <c:pt idx="11">
                  <c:v>6.6666666666666666E-2</c:v>
                </c:pt>
                <c:pt idx="12" formatCode="General">
                  <c:v>0</c:v>
                </c:pt>
                <c:pt idx="13">
                  <c:v>4.7058823529411764E-2</c:v>
                </c:pt>
                <c:pt idx="14">
                  <c:v>0.1</c:v>
                </c:pt>
                <c:pt idx="15" formatCode="General">
                  <c:v>0</c:v>
                </c:pt>
                <c:pt idx="16">
                  <c:v>3.5294117647058823E-2</c:v>
                </c:pt>
                <c:pt idx="17">
                  <c:v>7.4999999999999997E-2</c:v>
                </c:pt>
                <c:pt idx="18" formatCode="General">
                  <c:v>0</c:v>
                </c:pt>
                <c:pt idx="19">
                  <c:v>3.5294117647058823E-2</c:v>
                </c:pt>
                <c:pt idx="20">
                  <c:v>2.5000000000000001E-2</c:v>
                </c:pt>
                <c:pt idx="21" formatCode="General">
                  <c:v>0</c:v>
                </c:pt>
                <c:pt idx="22">
                  <c:v>3.5294117647058823E-2</c:v>
                </c:pt>
                <c:pt idx="23">
                  <c:v>8.3333333333333332E-3</c:v>
                </c:pt>
                <c:pt idx="24" formatCode="General">
                  <c:v>0</c:v>
                </c:pt>
                <c:pt idx="25">
                  <c:v>7.0588235294117646E-2</c:v>
                </c:pt>
                <c:pt idx="26">
                  <c:v>0.05</c:v>
                </c:pt>
                <c:pt idx="27" formatCode="General">
                  <c:v>0</c:v>
                </c:pt>
                <c:pt idx="28">
                  <c:v>2.3529411764705882E-2</c:v>
                </c:pt>
                <c:pt idx="29">
                  <c:v>4.1666666666666664E-2</c:v>
                </c:pt>
              </c:numCache>
            </c:numRef>
          </c:val>
          <c:extLst>
            <c:ext xmlns:c16="http://schemas.microsoft.com/office/drawing/2014/chart" uri="{C3380CC4-5D6E-409C-BE32-E72D297353CC}">
              <c16:uniqueId val="{0000003E-ADA3-4531-BF94-1E7EA099075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95862068965526"/>
          <c:y val="0.79202829861111113"/>
          <c:w val="0.10978497447562523"/>
          <c:h val="7.15789930555555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'Q22A.自社の強みとなる技術（DX有無）技術開発力優位'!$J$71</c:f>
          <c:strCache>
            <c:ptCount val="1"/>
            <c:pt idx="0">
              <c:v>DX取り組み 有り (N=85)
DX取り組み 無し (N=120)</c:v>
            </c:pt>
          </c:strCache>
        </c:strRef>
      </c:tx>
      <c:layout>
        <c:manualLayout>
          <c:xMode val="edge"/>
          <c:yMode val="edge"/>
          <c:x val="0.70153754789272027"/>
          <c:y val="0.8782305555555555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D88-4A3C-9416-C95B4E736B2A}"/>
                </c:ext>
              </c:extLst>
            </c:dLbl>
            <c:dLbl>
              <c:idx val="3"/>
              <c:delete val="1"/>
              <c:extLst>
                <c:ext xmlns:c15="http://schemas.microsoft.com/office/drawing/2012/chart" uri="{CE6537A1-D6FC-4f65-9D91-7224C49458BB}"/>
                <c:ext xmlns:c16="http://schemas.microsoft.com/office/drawing/2014/chart" uri="{C3380CC4-5D6E-409C-BE32-E72D297353CC}">
                  <c16:uniqueId val="{00000001-6D88-4A3C-9416-C95B4E736B2A}"/>
                </c:ext>
              </c:extLst>
            </c:dLbl>
            <c:dLbl>
              <c:idx val="6"/>
              <c:delete val="1"/>
              <c:extLst>
                <c:ext xmlns:c15="http://schemas.microsoft.com/office/drawing/2012/chart" uri="{CE6537A1-D6FC-4f65-9D91-7224C49458BB}"/>
                <c:ext xmlns:c16="http://schemas.microsoft.com/office/drawing/2014/chart" uri="{C3380CC4-5D6E-409C-BE32-E72D297353CC}">
                  <c16:uniqueId val="{00000002-6D88-4A3C-9416-C95B4E736B2A}"/>
                </c:ext>
              </c:extLst>
            </c:dLbl>
            <c:dLbl>
              <c:idx val="9"/>
              <c:delete val="1"/>
              <c:extLst>
                <c:ext xmlns:c15="http://schemas.microsoft.com/office/drawing/2012/chart" uri="{CE6537A1-D6FC-4f65-9D91-7224C49458BB}"/>
                <c:ext xmlns:c16="http://schemas.microsoft.com/office/drawing/2014/chart" uri="{C3380CC4-5D6E-409C-BE32-E72D297353CC}">
                  <c16:uniqueId val="{00000003-6D88-4A3C-9416-C95B4E736B2A}"/>
                </c:ext>
              </c:extLst>
            </c:dLbl>
            <c:dLbl>
              <c:idx val="12"/>
              <c:delete val="1"/>
              <c:extLst>
                <c:ext xmlns:c15="http://schemas.microsoft.com/office/drawing/2012/chart" uri="{CE6537A1-D6FC-4f65-9D91-7224C49458BB}"/>
                <c:ext xmlns:c16="http://schemas.microsoft.com/office/drawing/2014/chart" uri="{C3380CC4-5D6E-409C-BE32-E72D297353CC}">
                  <c16:uniqueId val="{00000004-6D88-4A3C-9416-C95B4E736B2A}"/>
                </c:ext>
              </c:extLst>
            </c:dLbl>
            <c:dLbl>
              <c:idx val="15"/>
              <c:delete val="1"/>
              <c:extLst>
                <c:ext xmlns:c15="http://schemas.microsoft.com/office/drawing/2012/chart" uri="{CE6537A1-D6FC-4f65-9D91-7224C49458BB}"/>
                <c:ext xmlns:c16="http://schemas.microsoft.com/office/drawing/2014/chart" uri="{C3380CC4-5D6E-409C-BE32-E72D297353CC}">
                  <c16:uniqueId val="{00000005-6D88-4A3C-9416-C95B4E736B2A}"/>
                </c:ext>
              </c:extLst>
            </c:dLbl>
            <c:dLbl>
              <c:idx val="18"/>
              <c:delete val="1"/>
              <c:extLst>
                <c:ext xmlns:c15="http://schemas.microsoft.com/office/drawing/2012/chart" uri="{CE6537A1-D6FC-4f65-9D91-7224C49458BB}"/>
                <c:ext xmlns:c16="http://schemas.microsoft.com/office/drawing/2014/chart" uri="{C3380CC4-5D6E-409C-BE32-E72D297353CC}">
                  <c16:uniqueId val="{00000006-6D88-4A3C-9416-C95B4E736B2A}"/>
                </c:ext>
              </c:extLst>
            </c:dLbl>
            <c:dLbl>
              <c:idx val="21"/>
              <c:delete val="1"/>
              <c:extLst>
                <c:ext xmlns:c15="http://schemas.microsoft.com/office/drawing/2012/chart" uri="{CE6537A1-D6FC-4f65-9D91-7224C49458BB}"/>
                <c:ext xmlns:c16="http://schemas.microsoft.com/office/drawing/2014/chart" uri="{C3380CC4-5D6E-409C-BE32-E72D297353CC}">
                  <c16:uniqueId val="{00000007-6D88-4A3C-9416-C95B4E736B2A}"/>
                </c:ext>
              </c:extLst>
            </c:dLbl>
            <c:dLbl>
              <c:idx val="24"/>
              <c:delete val="1"/>
              <c:extLst>
                <c:ext xmlns:c15="http://schemas.microsoft.com/office/drawing/2012/chart" uri="{CE6537A1-D6FC-4f65-9D91-7224C49458BB}"/>
                <c:ext xmlns:c16="http://schemas.microsoft.com/office/drawing/2014/chart" uri="{C3380CC4-5D6E-409C-BE32-E72D297353CC}">
                  <c16:uniqueId val="{00000008-6D88-4A3C-9416-C95B4E736B2A}"/>
                </c:ext>
              </c:extLst>
            </c:dLbl>
            <c:dLbl>
              <c:idx val="2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6D88-4A3C-9416-C95B4E736B2A}"/>
                </c:ext>
              </c:extLst>
            </c:dLbl>
            <c:dLbl>
              <c:idx val="27"/>
              <c:delete val="1"/>
              <c:extLst>
                <c:ext xmlns:c15="http://schemas.microsoft.com/office/drawing/2012/chart" uri="{CE6537A1-D6FC-4f65-9D91-7224C49458BB}"/>
                <c:ext xmlns:c16="http://schemas.microsoft.com/office/drawing/2014/chart" uri="{C3380CC4-5D6E-409C-BE32-E72D297353CC}">
                  <c16:uniqueId val="{00000009-6D88-4A3C-9416-C95B4E736B2A}"/>
                </c:ext>
              </c:extLst>
            </c:dLbl>
            <c:dLbl>
              <c:idx val="2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6D88-4A3C-9416-C95B4E736B2A}"/>
                </c:ext>
              </c:extLst>
            </c:dLbl>
            <c:dLbl>
              <c:idx val="30"/>
              <c:delete val="1"/>
              <c:extLst>
                <c:ext xmlns:c15="http://schemas.microsoft.com/office/drawing/2012/chart" uri="{CE6537A1-D6FC-4f65-9D91-7224C49458BB}"/>
                <c:ext xmlns:c16="http://schemas.microsoft.com/office/drawing/2014/chart" uri="{C3380CC4-5D6E-409C-BE32-E72D297353CC}">
                  <c16:uniqueId val="{0000000A-6D88-4A3C-9416-C95B4E736B2A}"/>
                </c:ext>
              </c:extLst>
            </c:dLbl>
            <c:dLbl>
              <c:idx val="33"/>
              <c:delete val="1"/>
              <c:extLst>
                <c:ext xmlns:c15="http://schemas.microsoft.com/office/drawing/2012/chart" uri="{CE6537A1-D6FC-4f65-9D91-7224C49458BB}"/>
                <c:ext xmlns:c16="http://schemas.microsoft.com/office/drawing/2014/chart" uri="{C3380CC4-5D6E-409C-BE32-E72D297353CC}">
                  <c16:uniqueId val="{0000000B-6D88-4A3C-9416-C95B4E736B2A}"/>
                </c:ext>
              </c:extLst>
            </c:dLbl>
            <c:dLbl>
              <c:idx val="36"/>
              <c:delete val="1"/>
              <c:extLst>
                <c:ext xmlns:c15="http://schemas.microsoft.com/office/drawing/2012/chart" uri="{CE6537A1-D6FC-4f65-9D91-7224C49458BB}"/>
                <c:ext xmlns:c16="http://schemas.microsoft.com/office/drawing/2014/chart" uri="{C3380CC4-5D6E-409C-BE32-E72D297353CC}">
                  <c16:uniqueId val="{0000000C-6D88-4A3C-9416-C95B4E736B2A}"/>
                </c:ext>
              </c:extLst>
            </c:dLbl>
            <c:dLbl>
              <c:idx val="39"/>
              <c:delete val="1"/>
              <c:extLst>
                <c:ext xmlns:c15="http://schemas.microsoft.com/office/drawing/2012/chart" uri="{CE6537A1-D6FC-4f65-9D91-7224C49458BB}"/>
                <c:ext xmlns:c16="http://schemas.microsoft.com/office/drawing/2014/chart" uri="{C3380CC4-5D6E-409C-BE32-E72D297353CC}">
                  <c16:uniqueId val="{0000000D-6D88-4A3C-9416-C95B4E736B2A}"/>
                </c:ext>
              </c:extLst>
            </c:dLbl>
            <c:dLbl>
              <c:idx val="42"/>
              <c:delete val="1"/>
              <c:extLst>
                <c:ext xmlns:c15="http://schemas.microsoft.com/office/drawing/2012/chart" uri="{CE6537A1-D6FC-4f65-9D91-7224C49458BB}"/>
                <c:ext xmlns:c16="http://schemas.microsoft.com/office/drawing/2014/chart" uri="{C3380CC4-5D6E-409C-BE32-E72D297353CC}">
                  <c16:uniqueId val="{0000000E-6D88-4A3C-9416-C95B4E736B2A}"/>
                </c:ext>
              </c:extLst>
            </c:dLbl>
            <c:dLbl>
              <c:idx val="45"/>
              <c:delete val="1"/>
              <c:extLst>
                <c:ext xmlns:c15="http://schemas.microsoft.com/office/drawing/2012/chart" uri="{CE6537A1-D6FC-4f65-9D91-7224C49458BB}"/>
                <c:ext xmlns:c16="http://schemas.microsoft.com/office/drawing/2014/chart" uri="{C3380CC4-5D6E-409C-BE32-E72D297353CC}">
                  <c16:uniqueId val="{0000000F-6D88-4A3C-9416-C95B4E736B2A}"/>
                </c:ext>
              </c:extLst>
            </c:dLbl>
            <c:dLbl>
              <c:idx val="48"/>
              <c:delete val="1"/>
              <c:extLst>
                <c:ext xmlns:c15="http://schemas.microsoft.com/office/drawing/2012/chart" uri="{CE6537A1-D6FC-4f65-9D91-7224C49458BB}"/>
                <c:ext xmlns:c16="http://schemas.microsoft.com/office/drawing/2014/chart" uri="{C3380CC4-5D6E-409C-BE32-E72D297353CC}">
                  <c16:uniqueId val="{00000010-6D88-4A3C-9416-C95B4E736B2A}"/>
                </c:ext>
              </c:extLst>
            </c:dLbl>
            <c:dLbl>
              <c:idx val="51"/>
              <c:delete val="1"/>
              <c:extLst>
                <c:ext xmlns:c15="http://schemas.microsoft.com/office/drawing/2012/chart" uri="{CE6537A1-D6FC-4f65-9D91-7224C49458BB}"/>
                <c:ext xmlns:c16="http://schemas.microsoft.com/office/drawing/2014/chart" uri="{C3380CC4-5D6E-409C-BE32-E72D297353CC}">
                  <c16:uniqueId val="{00000011-6D88-4A3C-9416-C95B4E736B2A}"/>
                </c:ext>
              </c:extLst>
            </c:dLbl>
            <c:dLbl>
              <c:idx val="54"/>
              <c:delete val="1"/>
              <c:extLst>
                <c:ext xmlns:c15="http://schemas.microsoft.com/office/drawing/2012/chart" uri="{CE6537A1-D6FC-4f65-9D91-7224C49458BB}"/>
                <c:ext xmlns:c16="http://schemas.microsoft.com/office/drawing/2014/chart" uri="{C3380CC4-5D6E-409C-BE32-E72D297353CC}">
                  <c16:uniqueId val="{00000012-6D88-4A3C-9416-C95B4E736B2A}"/>
                </c:ext>
              </c:extLst>
            </c:dLbl>
            <c:dLbl>
              <c:idx val="57"/>
              <c:delete val="1"/>
              <c:extLst>
                <c:ext xmlns:c15="http://schemas.microsoft.com/office/drawing/2012/chart" uri="{CE6537A1-D6FC-4f65-9D91-7224C49458BB}"/>
                <c:ext xmlns:c16="http://schemas.microsoft.com/office/drawing/2014/chart" uri="{C3380CC4-5D6E-409C-BE32-E72D297353CC}">
                  <c16:uniqueId val="{00000013-6D88-4A3C-9416-C95B4E736B2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26）</c:v>
                </c:pt>
                <c:pt idx="2">
                  <c:v>DX取り組み 無し（n=  40）</c:v>
                </c:pt>
                <c:pt idx="3">
                  <c:v>【 センサ技術 】                    </c:v>
                </c:pt>
                <c:pt idx="4">
                  <c:v>DX取り組み 有り（n=  12）</c:v>
                </c:pt>
                <c:pt idx="5">
                  <c:v>DX取り組み 無し（n=  36）</c:v>
                </c:pt>
                <c:pt idx="6">
                  <c:v>【 IoTシステム構築技術 】              </c:v>
                </c:pt>
                <c:pt idx="7">
                  <c:v>DX取り組み 有り（n=  32）</c:v>
                </c:pt>
                <c:pt idx="8">
                  <c:v>DX取り組み 無し（n=  30）</c:v>
                </c:pt>
                <c:pt idx="9">
                  <c:v>【 デバイス技術 】                   </c:v>
                </c:pt>
                <c:pt idx="10">
                  <c:v>DX取り組み 有り（n=  17）</c:v>
                </c:pt>
                <c:pt idx="11">
                  <c:v>DX取り組み 無し（n=  26）</c:v>
                </c:pt>
                <c:pt idx="12">
                  <c:v>【 無線通信・ネットワーク技術 】            </c:v>
                </c:pt>
                <c:pt idx="13">
                  <c:v>DX取り組み 有り（n=  23）</c:v>
                </c:pt>
                <c:pt idx="14">
                  <c:v>DX取り組み 無し（n=  32）</c:v>
                </c:pt>
                <c:pt idx="15">
                  <c:v>【 AI（機械学習、ディープラーニング等）技術 】    </c:v>
                </c:pt>
                <c:pt idx="16">
                  <c:v>DX取り組み 有り（n=  19）</c:v>
                </c:pt>
                <c:pt idx="17">
                  <c:v>DX取り組み 無し（n=  14）</c:v>
                </c:pt>
                <c:pt idx="18">
                  <c:v>【 画像・音声認識技術／合成技術 】           </c:v>
                </c:pt>
                <c:pt idx="19">
                  <c:v>DX取り組み 有り（n=  18）</c:v>
                </c:pt>
                <c:pt idx="20">
                  <c:v>DX取り組み 無し（n=  11）</c:v>
                </c:pt>
                <c:pt idx="21">
                  <c:v>【 リアルタイム制御技術（ロボット技術） 】       </c:v>
                </c:pt>
                <c:pt idx="22">
                  <c:v>DX取り組み 有り（n=  12）</c:v>
                </c:pt>
                <c:pt idx="23">
                  <c:v>DX取り組み 無し（n=  17）</c:v>
                </c:pt>
                <c:pt idx="24">
                  <c:v>【 モデリング技術（制御、システム、ユーザ、データ等） 】</c:v>
                </c:pt>
                <c:pt idx="25">
                  <c:v>DX取り組み 有り（n=    7）</c:v>
                </c:pt>
                <c:pt idx="26">
                  <c:v>DX取り組み 無し（n=  20）</c:v>
                </c:pt>
                <c:pt idx="27">
                  <c:v>【 ビッグデータの収集・分析・解析技術 】        </c:v>
                </c:pt>
                <c:pt idx="28">
                  <c:v>DX取り組み 有り（n=  12）</c:v>
                </c:pt>
                <c:pt idx="29">
                  <c:v>DX取り組み 無し（n=    7）</c:v>
                </c:pt>
              </c:strCache>
            </c:strRef>
          </c:cat>
          <c:val>
            <c:numRef>
              <c:f>'Q22A.自社の強みとなる技術（DX有無）技術開発力優位'!$S$7:$S$36</c:f>
              <c:numCache>
                <c:formatCode>0.0%</c:formatCode>
                <c:ptCount val="30"/>
                <c:pt idx="0" formatCode="General">
                  <c:v>0</c:v>
                </c:pt>
                <c:pt idx="1">
                  <c:v>0.11764705882352941</c:v>
                </c:pt>
                <c:pt idx="2">
                  <c:v>0.16666666666666666</c:v>
                </c:pt>
                <c:pt idx="3" formatCode="General">
                  <c:v>0</c:v>
                </c:pt>
                <c:pt idx="4">
                  <c:v>5.8823529411764705E-2</c:v>
                </c:pt>
                <c:pt idx="5">
                  <c:v>0.14166666666666666</c:v>
                </c:pt>
                <c:pt idx="6" formatCode="General">
                  <c:v>0</c:v>
                </c:pt>
                <c:pt idx="7">
                  <c:v>0.14117647058823529</c:v>
                </c:pt>
                <c:pt idx="8">
                  <c:v>7.4999999999999997E-2</c:v>
                </c:pt>
                <c:pt idx="9" formatCode="General">
                  <c:v>0</c:v>
                </c:pt>
                <c:pt idx="10">
                  <c:v>9.4117647058823528E-2</c:v>
                </c:pt>
                <c:pt idx="11">
                  <c:v>9.166666666666666E-2</c:v>
                </c:pt>
                <c:pt idx="12" formatCode="General">
                  <c:v>0</c:v>
                </c:pt>
                <c:pt idx="13">
                  <c:v>0.11764705882352941</c:v>
                </c:pt>
                <c:pt idx="14">
                  <c:v>6.6666666666666666E-2</c:v>
                </c:pt>
                <c:pt idx="15" formatCode="General">
                  <c:v>0</c:v>
                </c:pt>
                <c:pt idx="16">
                  <c:v>9.4117647058823528E-2</c:v>
                </c:pt>
                <c:pt idx="17">
                  <c:v>0.05</c:v>
                </c:pt>
                <c:pt idx="18" formatCode="General">
                  <c:v>0</c:v>
                </c:pt>
                <c:pt idx="19">
                  <c:v>5.8823529411764705E-2</c:v>
                </c:pt>
                <c:pt idx="20">
                  <c:v>6.6666666666666666E-2</c:v>
                </c:pt>
                <c:pt idx="21" formatCode="General">
                  <c:v>0</c:v>
                </c:pt>
                <c:pt idx="22">
                  <c:v>7.0588235294117646E-2</c:v>
                </c:pt>
                <c:pt idx="23">
                  <c:v>4.1666666666666664E-2</c:v>
                </c:pt>
                <c:pt idx="24" formatCode="General">
                  <c:v>0</c:v>
                </c:pt>
                <c:pt idx="25">
                  <c:v>2.3529411764705882E-2</c:v>
                </c:pt>
                <c:pt idx="26">
                  <c:v>6.6666666666666666E-2</c:v>
                </c:pt>
                <c:pt idx="27" formatCode="General">
                  <c:v>0</c:v>
                </c:pt>
                <c:pt idx="28">
                  <c:v>5.8823529411764705E-2</c:v>
                </c:pt>
                <c:pt idx="29">
                  <c:v>1.6666666666666666E-2</c:v>
                </c:pt>
              </c:numCache>
            </c:numRef>
          </c:val>
          <c:extLst>
            <c:ext xmlns:c16="http://schemas.microsoft.com/office/drawing/2014/chart" uri="{C3380CC4-5D6E-409C-BE32-E72D297353CC}">
              <c16:uniqueId val="{00000014-6D88-4A3C-9416-C95B4E736B2A}"/>
            </c:ext>
          </c:extLst>
        </c:ser>
        <c:ser>
          <c:idx val="2"/>
          <c:order val="1"/>
          <c:tx>
            <c:strRef>
              <c:f>'Q22A.自社の強みとなる技術（DX有無）技術開発力優位'!$T$6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6D88-4A3C-9416-C95B4E736B2A}"/>
                </c:ext>
              </c:extLst>
            </c:dLbl>
            <c:dLbl>
              <c:idx val="3"/>
              <c:delete val="1"/>
              <c:extLst>
                <c:ext xmlns:c15="http://schemas.microsoft.com/office/drawing/2012/chart" uri="{CE6537A1-D6FC-4f65-9D91-7224C49458BB}"/>
                <c:ext xmlns:c16="http://schemas.microsoft.com/office/drawing/2014/chart" uri="{C3380CC4-5D6E-409C-BE32-E72D297353CC}">
                  <c16:uniqueId val="{00000016-6D88-4A3C-9416-C95B4E736B2A}"/>
                </c:ext>
              </c:extLst>
            </c:dLbl>
            <c:dLbl>
              <c:idx val="6"/>
              <c:delete val="1"/>
              <c:extLst>
                <c:ext xmlns:c15="http://schemas.microsoft.com/office/drawing/2012/chart" uri="{CE6537A1-D6FC-4f65-9D91-7224C49458BB}"/>
                <c:ext xmlns:c16="http://schemas.microsoft.com/office/drawing/2014/chart" uri="{C3380CC4-5D6E-409C-BE32-E72D297353CC}">
                  <c16:uniqueId val="{00000017-6D88-4A3C-9416-C95B4E736B2A}"/>
                </c:ext>
              </c:extLst>
            </c:dLbl>
            <c:dLbl>
              <c:idx val="9"/>
              <c:delete val="1"/>
              <c:extLst>
                <c:ext xmlns:c15="http://schemas.microsoft.com/office/drawing/2012/chart" uri="{CE6537A1-D6FC-4f65-9D91-7224C49458BB}"/>
                <c:ext xmlns:c16="http://schemas.microsoft.com/office/drawing/2014/chart" uri="{C3380CC4-5D6E-409C-BE32-E72D297353CC}">
                  <c16:uniqueId val="{00000018-6D88-4A3C-9416-C95B4E736B2A}"/>
                </c:ext>
              </c:extLst>
            </c:dLbl>
            <c:dLbl>
              <c:idx val="12"/>
              <c:delete val="1"/>
              <c:extLst>
                <c:ext xmlns:c15="http://schemas.microsoft.com/office/drawing/2012/chart" uri="{CE6537A1-D6FC-4f65-9D91-7224C49458BB}"/>
                <c:ext xmlns:c16="http://schemas.microsoft.com/office/drawing/2014/chart" uri="{C3380CC4-5D6E-409C-BE32-E72D297353CC}">
                  <c16:uniqueId val="{00000019-6D88-4A3C-9416-C95B4E736B2A}"/>
                </c:ext>
              </c:extLst>
            </c:dLbl>
            <c:dLbl>
              <c:idx val="15"/>
              <c:delete val="1"/>
              <c:extLst>
                <c:ext xmlns:c15="http://schemas.microsoft.com/office/drawing/2012/chart" uri="{CE6537A1-D6FC-4f65-9D91-7224C49458BB}"/>
                <c:ext xmlns:c16="http://schemas.microsoft.com/office/drawing/2014/chart" uri="{C3380CC4-5D6E-409C-BE32-E72D297353CC}">
                  <c16:uniqueId val="{0000001A-6D88-4A3C-9416-C95B4E736B2A}"/>
                </c:ext>
              </c:extLst>
            </c:dLbl>
            <c:dLbl>
              <c:idx val="18"/>
              <c:delete val="1"/>
              <c:extLst>
                <c:ext xmlns:c15="http://schemas.microsoft.com/office/drawing/2012/chart" uri="{CE6537A1-D6FC-4f65-9D91-7224C49458BB}"/>
                <c:ext xmlns:c16="http://schemas.microsoft.com/office/drawing/2014/chart" uri="{C3380CC4-5D6E-409C-BE32-E72D297353CC}">
                  <c16:uniqueId val="{0000001B-6D88-4A3C-9416-C95B4E736B2A}"/>
                </c:ext>
              </c:extLst>
            </c:dLbl>
            <c:dLbl>
              <c:idx val="21"/>
              <c:delete val="1"/>
              <c:extLst>
                <c:ext xmlns:c15="http://schemas.microsoft.com/office/drawing/2012/chart" uri="{CE6537A1-D6FC-4f65-9D91-7224C49458BB}"/>
                <c:ext xmlns:c16="http://schemas.microsoft.com/office/drawing/2014/chart" uri="{C3380CC4-5D6E-409C-BE32-E72D297353CC}">
                  <c16:uniqueId val="{0000001C-6D88-4A3C-9416-C95B4E736B2A}"/>
                </c:ext>
              </c:extLst>
            </c:dLbl>
            <c:dLbl>
              <c:idx val="24"/>
              <c:delete val="1"/>
              <c:extLst>
                <c:ext xmlns:c15="http://schemas.microsoft.com/office/drawing/2012/chart" uri="{CE6537A1-D6FC-4f65-9D91-7224C49458BB}"/>
                <c:ext xmlns:c16="http://schemas.microsoft.com/office/drawing/2014/chart" uri="{C3380CC4-5D6E-409C-BE32-E72D297353CC}">
                  <c16:uniqueId val="{0000001D-6D88-4A3C-9416-C95B4E736B2A}"/>
                </c:ext>
              </c:extLst>
            </c:dLbl>
            <c:dLbl>
              <c:idx val="27"/>
              <c:delete val="1"/>
              <c:extLst>
                <c:ext xmlns:c15="http://schemas.microsoft.com/office/drawing/2012/chart" uri="{CE6537A1-D6FC-4f65-9D91-7224C49458BB}"/>
                <c:ext xmlns:c16="http://schemas.microsoft.com/office/drawing/2014/chart" uri="{C3380CC4-5D6E-409C-BE32-E72D297353CC}">
                  <c16:uniqueId val="{0000001E-6D88-4A3C-9416-C95B4E736B2A}"/>
                </c:ext>
              </c:extLst>
            </c:dLbl>
            <c:dLbl>
              <c:idx val="29"/>
              <c:delete val="1"/>
              <c:extLst>
                <c:ext xmlns:c15="http://schemas.microsoft.com/office/drawing/2012/chart" uri="{CE6537A1-D6FC-4f65-9D91-7224C49458BB}"/>
                <c:ext xmlns:c16="http://schemas.microsoft.com/office/drawing/2014/chart" uri="{C3380CC4-5D6E-409C-BE32-E72D297353CC}">
                  <c16:uniqueId val="{00000043-6D88-4A3C-9416-C95B4E736B2A}"/>
                </c:ext>
              </c:extLst>
            </c:dLbl>
            <c:dLbl>
              <c:idx val="30"/>
              <c:delete val="1"/>
              <c:extLst>
                <c:ext xmlns:c15="http://schemas.microsoft.com/office/drawing/2012/chart" uri="{CE6537A1-D6FC-4f65-9D91-7224C49458BB}"/>
                <c:ext xmlns:c16="http://schemas.microsoft.com/office/drawing/2014/chart" uri="{C3380CC4-5D6E-409C-BE32-E72D297353CC}">
                  <c16:uniqueId val="{0000001F-6D88-4A3C-9416-C95B4E736B2A}"/>
                </c:ext>
              </c:extLst>
            </c:dLbl>
            <c:dLbl>
              <c:idx val="33"/>
              <c:delete val="1"/>
              <c:extLst>
                <c:ext xmlns:c15="http://schemas.microsoft.com/office/drawing/2012/chart" uri="{CE6537A1-D6FC-4f65-9D91-7224C49458BB}"/>
                <c:ext xmlns:c16="http://schemas.microsoft.com/office/drawing/2014/chart" uri="{C3380CC4-5D6E-409C-BE32-E72D297353CC}">
                  <c16:uniqueId val="{00000020-6D88-4A3C-9416-C95B4E736B2A}"/>
                </c:ext>
              </c:extLst>
            </c:dLbl>
            <c:dLbl>
              <c:idx val="36"/>
              <c:delete val="1"/>
              <c:extLst>
                <c:ext xmlns:c15="http://schemas.microsoft.com/office/drawing/2012/chart" uri="{CE6537A1-D6FC-4f65-9D91-7224C49458BB}"/>
                <c:ext xmlns:c16="http://schemas.microsoft.com/office/drawing/2014/chart" uri="{C3380CC4-5D6E-409C-BE32-E72D297353CC}">
                  <c16:uniqueId val="{00000021-6D88-4A3C-9416-C95B4E736B2A}"/>
                </c:ext>
              </c:extLst>
            </c:dLbl>
            <c:dLbl>
              <c:idx val="39"/>
              <c:delete val="1"/>
              <c:extLst>
                <c:ext xmlns:c15="http://schemas.microsoft.com/office/drawing/2012/chart" uri="{CE6537A1-D6FC-4f65-9D91-7224C49458BB}"/>
                <c:ext xmlns:c16="http://schemas.microsoft.com/office/drawing/2014/chart" uri="{C3380CC4-5D6E-409C-BE32-E72D297353CC}">
                  <c16:uniqueId val="{00000022-6D88-4A3C-9416-C95B4E736B2A}"/>
                </c:ext>
              </c:extLst>
            </c:dLbl>
            <c:dLbl>
              <c:idx val="42"/>
              <c:delete val="1"/>
              <c:extLst>
                <c:ext xmlns:c15="http://schemas.microsoft.com/office/drawing/2012/chart" uri="{CE6537A1-D6FC-4f65-9D91-7224C49458BB}"/>
                <c:ext xmlns:c16="http://schemas.microsoft.com/office/drawing/2014/chart" uri="{C3380CC4-5D6E-409C-BE32-E72D297353CC}">
                  <c16:uniqueId val="{00000023-6D88-4A3C-9416-C95B4E736B2A}"/>
                </c:ext>
              </c:extLst>
            </c:dLbl>
            <c:dLbl>
              <c:idx val="45"/>
              <c:delete val="1"/>
              <c:extLst>
                <c:ext xmlns:c15="http://schemas.microsoft.com/office/drawing/2012/chart" uri="{CE6537A1-D6FC-4f65-9D91-7224C49458BB}"/>
                <c:ext xmlns:c16="http://schemas.microsoft.com/office/drawing/2014/chart" uri="{C3380CC4-5D6E-409C-BE32-E72D297353CC}">
                  <c16:uniqueId val="{00000024-6D88-4A3C-9416-C95B4E736B2A}"/>
                </c:ext>
              </c:extLst>
            </c:dLbl>
            <c:dLbl>
              <c:idx val="48"/>
              <c:delete val="1"/>
              <c:extLst>
                <c:ext xmlns:c15="http://schemas.microsoft.com/office/drawing/2012/chart" uri="{CE6537A1-D6FC-4f65-9D91-7224C49458BB}"/>
                <c:ext xmlns:c16="http://schemas.microsoft.com/office/drawing/2014/chart" uri="{C3380CC4-5D6E-409C-BE32-E72D297353CC}">
                  <c16:uniqueId val="{00000025-6D88-4A3C-9416-C95B4E736B2A}"/>
                </c:ext>
              </c:extLst>
            </c:dLbl>
            <c:dLbl>
              <c:idx val="51"/>
              <c:delete val="1"/>
              <c:extLst>
                <c:ext xmlns:c15="http://schemas.microsoft.com/office/drawing/2012/chart" uri="{CE6537A1-D6FC-4f65-9D91-7224C49458BB}"/>
                <c:ext xmlns:c16="http://schemas.microsoft.com/office/drawing/2014/chart" uri="{C3380CC4-5D6E-409C-BE32-E72D297353CC}">
                  <c16:uniqueId val="{00000026-6D88-4A3C-9416-C95B4E736B2A}"/>
                </c:ext>
              </c:extLst>
            </c:dLbl>
            <c:dLbl>
              <c:idx val="54"/>
              <c:delete val="1"/>
              <c:extLst>
                <c:ext xmlns:c15="http://schemas.microsoft.com/office/drawing/2012/chart" uri="{CE6537A1-D6FC-4f65-9D91-7224C49458BB}"/>
                <c:ext xmlns:c16="http://schemas.microsoft.com/office/drawing/2014/chart" uri="{C3380CC4-5D6E-409C-BE32-E72D297353CC}">
                  <c16:uniqueId val="{00000027-6D88-4A3C-9416-C95B4E736B2A}"/>
                </c:ext>
              </c:extLst>
            </c:dLbl>
            <c:dLbl>
              <c:idx val="57"/>
              <c:delete val="1"/>
              <c:extLst>
                <c:ext xmlns:c15="http://schemas.microsoft.com/office/drawing/2012/chart" uri="{CE6537A1-D6FC-4f65-9D91-7224C49458BB}"/>
                <c:ext xmlns:c16="http://schemas.microsoft.com/office/drawing/2014/chart" uri="{C3380CC4-5D6E-409C-BE32-E72D297353CC}">
                  <c16:uniqueId val="{00000028-6D88-4A3C-9416-C95B4E736B2A}"/>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26）</c:v>
                </c:pt>
                <c:pt idx="2">
                  <c:v>DX取り組み 無し（n=  40）</c:v>
                </c:pt>
                <c:pt idx="3">
                  <c:v>【 センサ技術 】                    </c:v>
                </c:pt>
                <c:pt idx="4">
                  <c:v>DX取り組み 有り（n=  12）</c:v>
                </c:pt>
                <c:pt idx="5">
                  <c:v>DX取り組み 無し（n=  36）</c:v>
                </c:pt>
                <c:pt idx="6">
                  <c:v>【 IoTシステム構築技術 】              </c:v>
                </c:pt>
                <c:pt idx="7">
                  <c:v>DX取り組み 有り（n=  32）</c:v>
                </c:pt>
                <c:pt idx="8">
                  <c:v>DX取り組み 無し（n=  30）</c:v>
                </c:pt>
                <c:pt idx="9">
                  <c:v>【 デバイス技術 】                   </c:v>
                </c:pt>
                <c:pt idx="10">
                  <c:v>DX取り組み 有り（n=  17）</c:v>
                </c:pt>
                <c:pt idx="11">
                  <c:v>DX取り組み 無し（n=  26）</c:v>
                </c:pt>
                <c:pt idx="12">
                  <c:v>【 無線通信・ネットワーク技術 】            </c:v>
                </c:pt>
                <c:pt idx="13">
                  <c:v>DX取り組み 有り（n=  23）</c:v>
                </c:pt>
                <c:pt idx="14">
                  <c:v>DX取り組み 無し（n=  32）</c:v>
                </c:pt>
                <c:pt idx="15">
                  <c:v>【 AI（機械学習、ディープラーニング等）技術 】    </c:v>
                </c:pt>
                <c:pt idx="16">
                  <c:v>DX取り組み 有り（n=  19）</c:v>
                </c:pt>
                <c:pt idx="17">
                  <c:v>DX取り組み 無し（n=  14）</c:v>
                </c:pt>
                <c:pt idx="18">
                  <c:v>【 画像・音声認識技術／合成技術 】           </c:v>
                </c:pt>
                <c:pt idx="19">
                  <c:v>DX取り組み 有り（n=  18）</c:v>
                </c:pt>
                <c:pt idx="20">
                  <c:v>DX取り組み 無し（n=  11）</c:v>
                </c:pt>
                <c:pt idx="21">
                  <c:v>【 リアルタイム制御技術（ロボット技術） 】       </c:v>
                </c:pt>
                <c:pt idx="22">
                  <c:v>DX取り組み 有り（n=  12）</c:v>
                </c:pt>
                <c:pt idx="23">
                  <c:v>DX取り組み 無し（n=  17）</c:v>
                </c:pt>
                <c:pt idx="24">
                  <c:v>【 モデリング技術（制御、システム、ユーザ、データ等） 】</c:v>
                </c:pt>
                <c:pt idx="25">
                  <c:v>DX取り組み 有り（n=    7）</c:v>
                </c:pt>
                <c:pt idx="26">
                  <c:v>DX取り組み 無し（n=  20）</c:v>
                </c:pt>
                <c:pt idx="27">
                  <c:v>【 ビッグデータの収集・分析・解析技術 】        </c:v>
                </c:pt>
                <c:pt idx="28">
                  <c:v>DX取り組み 有り（n=  12）</c:v>
                </c:pt>
                <c:pt idx="29">
                  <c:v>DX取り組み 無し（n=    7）</c:v>
                </c:pt>
              </c:strCache>
            </c:strRef>
          </c:cat>
          <c:val>
            <c:numRef>
              <c:f>'Q22A.自社の強みとなる技術（DX有無）技術開発力優位'!$T$7:$T$36</c:f>
              <c:numCache>
                <c:formatCode>0.0%</c:formatCode>
                <c:ptCount val="30"/>
                <c:pt idx="0" formatCode="General">
                  <c:v>0</c:v>
                </c:pt>
                <c:pt idx="1">
                  <c:v>0.11764705882352941</c:v>
                </c:pt>
                <c:pt idx="2">
                  <c:v>0.05</c:v>
                </c:pt>
                <c:pt idx="3" formatCode="General">
                  <c:v>0</c:v>
                </c:pt>
                <c:pt idx="4">
                  <c:v>4.7058823529411764E-2</c:v>
                </c:pt>
                <c:pt idx="5">
                  <c:v>0.1</c:v>
                </c:pt>
                <c:pt idx="6" formatCode="General">
                  <c:v>0</c:v>
                </c:pt>
                <c:pt idx="7">
                  <c:v>0.16470588235294117</c:v>
                </c:pt>
                <c:pt idx="8">
                  <c:v>0.11666666666666667</c:v>
                </c:pt>
                <c:pt idx="9" formatCode="General">
                  <c:v>0</c:v>
                </c:pt>
                <c:pt idx="10">
                  <c:v>5.8823529411764705E-2</c:v>
                </c:pt>
                <c:pt idx="11">
                  <c:v>0.05</c:v>
                </c:pt>
                <c:pt idx="12" formatCode="General">
                  <c:v>0</c:v>
                </c:pt>
                <c:pt idx="13">
                  <c:v>7.0588235294117646E-2</c:v>
                </c:pt>
                <c:pt idx="14">
                  <c:v>0.13333333333333333</c:v>
                </c:pt>
                <c:pt idx="15" formatCode="General">
                  <c:v>0</c:v>
                </c:pt>
                <c:pt idx="16">
                  <c:v>4.7058823529411764E-2</c:v>
                </c:pt>
                <c:pt idx="17">
                  <c:v>2.5000000000000001E-2</c:v>
                </c:pt>
                <c:pt idx="18" formatCode="General">
                  <c:v>0</c:v>
                </c:pt>
                <c:pt idx="19">
                  <c:v>8.2352941176470587E-2</c:v>
                </c:pt>
                <c:pt idx="20">
                  <c:v>2.5000000000000001E-2</c:v>
                </c:pt>
                <c:pt idx="21" formatCode="General">
                  <c:v>0</c:v>
                </c:pt>
                <c:pt idx="22">
                  <c:v>5.8823529411764705E-2</c:v>
                </c:pt>
                <c:pt idx="23">
                  <c:v>6.6666666666666666E-2</c:v>
                </c:pt>
                <c:pt idx="24" formatCode="General">
                  <c:v>0</c:v>
                </c:pt>
                <c:pt idx="25">
                  <c:v>4.7058823529411764E-2</c:v>
                </c:pt>
                <c:pt idx="26">
                  <c:v>3.3333333333333333E-2</c:v>
                </c:pt>
                <c:pt idx="27" formatCode="General">
                  <c:v>0</c:v>
                </c:pt>
                <c:pt idx="28">
                  <c:v>2.3529411764705882E-2</c:v>
                </c:pt>
                <c:pt idx="29">
                  <c:v>1.6666666666666666E-2</c:v>
                </c:pt>
              </c:numCache>
            </c:numRef>
          </c:val>
          <c:extLst>
            <c:ext xmlns:c16="http://schemas.microsoft.com/office/drawing/2014/chart" uri="{C3380CC4-5D6E-409C-BE32-E72D297353CC}">
              <c16:uniqueId val="{00000029-6D88-4A3C-9416-C95B4E736B2A}"/>
            </c:ext>
          </c:extLst>
        </c:ser>
        <c:ser>
          <c:idx val="1"/>
          <c:order val="2"/>
          <c:tx>
            <c:strRef>
              <c:f>'Q22A.自社の強みとなる技術（DX有無）技術開発力優位'!$U$6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6D88-4A3C-9416-C95B4E736B2A}"/>
                </c:ext>
              </c:extLst>
            </c:dLbl>
            <c:dLbl>
              <c:idx val="3"/>
              <c:delete val="1"/>
              <c:extLst>
                <c:ext xmlns:c15="http://schemas.microsoft.com/office/drawing/2012/chart" uri="{CE6537A1-D6FC-4f65-9D91-7224C49458BB}"/>
                <c:ext xmlns:c16="http://schemas.microsoft.com/office/drawing/2014/chart" uri="{C3380CC4-5D6E-409C-BE32-E72D297353CC}">
                  <c16:uniqueId val="{0000002B-6D88-4A3C-9416-C95B4E736B2A}"/>
                </c:ext>
              </c:extLst>
            </c:dLbl>
            <c:dLbl>
              <c:idx val="6"/>
              <c:delete val="1"/>
              <c:extLst>
                <c:ext xmlns:c15="http://schemas.microsoft.com/office/drawing/2012/chart" uri="{CE6537A1-D6FC-4f65-9D91-7224C49458BB}"/>
                <c:ext xmlns:c16="http://schemas.microsoft.com/office/drawing/2014/chart" uri="{C3380CC4-5D6E-409C-BE32-E72D297353CC}">
                  <c16:uniqueId val="{0000002C-6D88-4A3C-9416-C95B4E736B2A}"/>
                </c:ext>
              </c:extLst>
            </c:dLbl>
            <c:dLbl>
              <c:idx val="9"/>
              <c:delete val="1"/>
              <c:extLst>
                <c:ext xmlns:c15="http://schemas.microsoft.com/office/drawing/2012/chart" uri="{CE6537A1-D6FC-4f65-9D91-7224C49458BB}"/>
                <c:ext xmlns:c16="http://schemas.microsoft.com/office/drawing/2014/chart" uri="{C3380CC4-5D6E-409C-BE32-E72D297353CC}">
                  <c16:uniqueId val="{0000002D-6D88-4A3C-9416-C95B4E736B2A}"/>
                </c:ext>
              </c:extLst>
            </c:dLbl>
            <c:dLbl>
              <c:idx val="12"/>
              <c:delete val="1"/>
              <c:extLst>
                <c:ext xmlns:c15="http://schemas.microsoft.com/office/drawing/2012/chart" uri="{CE6537A1-D6FC-4f65-9D91-7224C49458BB}"/>
                <c:ext xmlns:c16="http://schemas.microsoft.com/office/drawing/2014/chart" uri="{C3380CC4-5D6E-409C-BE32-E72D297353CC}">
                  <c16:uniqueId val="{0000002E-6D88-4A3C-9416-C95B4E736B2A}"/>
                </c:ext>
              </c:extLst>
            </c:dLbl>
            <c:dLbl>
              <c:idx val="15"/>
              <c:delete val="1"/>
              <c:extLst>
                <c:ext xmlns:c15="http://schemas.microsoft.com/office/drawing/2012/chart" uri="{CE6537A1-D6FC-4f65-9D91-7224C49458BB}"/>
                <c:ext xmlns:c16="http://schemas.microsoft.com/office/drawing/2014/chart" uri="{C3380CC4-5D6E-409C-BE32-E72D297353CC}">
                  <c16:uniqueId val="{0000002F-6D88-4A3C-9416-C95B4E736B2A}"/>
                </c:ext>
              </c:extLst>
            </c:dLbl>
            <c:dLbl>
              <c:idx val="18"/>
              <c:delete val="1"/>
              <c:extLst>
                <c:ext xmlns:c15="http://schemas.microsoft.com/office/drawing/2012/chart" uri="{CE6537A1-D6FC-4f65-9D91-7224C49458BB}"/>
                <c:ext xmlns:c16="http://schemas.microsoft.com/office/drawing/2014/chart" uri="{C3380CC4-5D6E-409C-BE32-E72D297353CC}">
                  <c16:uniqueId val="{00000030-6D88-4A3C-9416-C95B4E736B2A}"/>
                </c:ext>
              </c:extLst>
            </c:dLbl>
            <c:dLbl>
              <c:idx val="20"/>
              <c:delete val="1"/>
              <c:extLst>
                <c:ext xmlns:c15="http://schemas.microsoft.com/office/drawing/2012/chart" uri="{CE6537A1-D6FC-4f65-9D91-7224C49458BB}"/>
                <c:ext xmlns:c16="http://schemas.microsoft.com/office/drawing/2014/chart" uri="{C3380CC4-5D6E-409C-BE32-E72D297353CC}">
                  <c16:uniqueId val="{0000003F-6D88-4A3C-9416-C95B4E736B2A}"/>
                </c:ext>
              </c:extLst>
            </c:dLbl>
            <c:dLbl>
              <c:idx val="21"/>
              <c:delete val="1"/>
              <c:extLst>
                <c:ext xmlns:c15="http://schemas.microsoft.com/office/drawing/2012/chart" uri="{CE6537A1-D6FC-4f65-9D91-7224C49458BB}"/>
                <c:ext xmlns:c16="http://schemas.microsoft.com/office/drawing/2014/chart" uri="{C3380CC4-5D6E-409C-BE32-E72D297353CC}">
                  <c16:uniqueId val="{00000031-6D88-4A3C-9416-C95B4E736B2A}"/>
                </c:ext>
              </c:extLst>
            </c:dLbl>
            <c:dLbl>
              <c:idx val="22"/>
              <c:delete val="1"/>
              <c:extLst>
                <c:ext xmlns:c15="http://schemas.microsoft.com/office/drawing/2012/chart" uri="{CE6537A1-D6FC-4f65-9D91-7224C49458BB}"/>
                <c:ext xmlns:c16="http://schemas.microsoft.com/office/drawing/2014/chart" uri="{C3380CC4-5D6E-409C-BE32-E72D297353CC}">
                  <c16:uniqueId val="{00000041-6D88-4A3C-9416-C95B4E736B2A}"/>
                </c:ext>
              </c:extLst>
            </c:dLbl>
            <c:dLbl>
              <c:idx val="24"/>
              <c:delete val="1"/>
              <c:extLst>
                <c:ext xmlns:c15="http://schemas.microsoft.com/office/drawing/2012/chart" uri="{CE6537A1-D6FC-4f65-9D91-7224C49458BB}"/>
                <c:ext xmlns:c16="http://schemas.microsoft.com/office/drawing/2014/chart" uri="{C3380CC4-5D6E-409C-BE32-E72D297353CC}">
                  <c16:uniqueId val="{00000032-6D88-4A3C-9416-C95B4E736B2A}"/>
                </c:ext>
              </c:extLst>
            </c:dLbl>
            <c:dLbl>
              <c:idx val="25"/>
              <c:delete val="1"/>
              <c:extLst>
                <c:ext xmlns:c15="http://schemas.microsoft.com/office/drawing/2012/chart" uri="{CE6537A1-D6FC-4f65-9D91-7224C49458BB}"/>
                <c:ext xmlns:c16="http://schemas.microsoft.com/office/drawing/2014/chart" uri="{C3380CC4-5D6E-409C-BE32-E72D297353CC}">
                  <c16:uniqueId val="{00000040-6D88-4A3C-9416-C95B4E736B2A}"/>
                </c:ext>
              </c:extLst>
            </c:dLbl>
            <c:dLbl>
              <c:idx val="27"/>
              <c:delete val="1"/>
              <c:extLst>
                <c:ext xmlns:c15="http://schemas.microsoft.com/office/drawing/2012/chart" uri="{CE6537A1-D6FC-4f65-9D91-7224C49458BB}"/>
                <c:ext xmlns:c16="http://schemas.microsoft.com/office/drawing/2014/chart" uri="{C3380CC4-5D6E-409C-BE32-E72D297353CC}">
                  <c16:uniqueId val="{00000033-6D88-4A3C-9416-C95B4E736B2A}"/>
                </c:ext>
              </c:extLst>
            </c:dLbl>
            <c:dLbl>
              <c:idx val="29"/>
              <c:delete val="1"/>
              <c:extLst>
                <c:ext xmlns:c15="http://schemas.microsoft.com/office/drawing/2012/chart" uri="{CE6537A1-D6FC-4f65-9D91-7224C49458BB}"/>
                <c:ext xmlns:c16="http://schemas.microsoft.com/office/drawing/2014/chart" uri="{C3380CC4-5D6E-409C-BE32-E72D297353CC}">
                  <c16:uniqueId val="{00000042-6D88-4A3C-9416-C95B4E736B2A}"/>
                </c:ext>
              </c:extLst>
            </c:dLbl>
            <c:dLbl>
              <c:idx val="30"/>
              <c:delete val="1"/>
              <c:extLst>
                <c:ext xmlns:c15="http://schemas.microsoft.com/office/drawing/2012/chart" uri="{CE6537A1-D6FC-4f65-9D91-7224C49458BB}"/>
                <c:ext xmlns:c16="http://schemas.microsoft.com/office/drawing/2014/chart" uri="{C3380CC4-5D6E-409C-BE32-E72D297353CC}">
                  <c16:uniqueId val="{00000034-6D88-4A3C-9416-C95B4E736B2A}"/>
                </c:ext>
              </c:extLst>
            </c:dLbl>
            <c:dLbl>
              <c:idx val="33"/>
              <c:delete val="1"/>
              <c:extLst>
                <c:ext xmlns:c15="http://schemas.microsoft.com/office/drawing/2012/chart" uri="{CE6537A1-D6FC-4f65-9D91-7224C49458BB}"/>
                <c:ext xmlns:c16="http://schemas.microsoft.com/office/drawing/2014/chart" uri="{C3380CC4-5D6E-409C-BE32-E72D297353CC}">
                  <c16:uniqueId val="{00000035-6D88-4A3C-9416-C95B4E736B2A}"/>
                </c:ext>
              </c:extLst>
            </c:dLbl>
            <c:dLbl>
              <c:idx val="36"/>
              <c:delete val="1"/>
              <c:extLst>
                <c:ext xmlns:c15="http://schemas.microsoft.com/office/drawing/2012/chart" uri="{CE6537A1-D6FC-4f65-9D91-7224C49458BB}"/>
                <c:ext xmlns:c16="http://schemas.microsoft.com/office/drawing/2014/chart" uri="{C3380CC4-5D6E-409C-BE32-E72D297353CC}">
                  <c16:uniqueId val="{00000036-6D88-4A3C-9416-C95B4E736B2A}"/>
                </c:ext>
              </c:extLst>
            </c:dLbl>
            <c:dLbl>
              <c:idx val="39"/>
              <c:delete val="1"/>
              <c:extLst>
                <c:ext xmlns:c15="http://schemas.microsoft.com/office/drawing/2012/chart" uri="{CE6537A1-D6FC-4f65-9D91-7224C49458BB}"/>
                <c:ext xmlns:c16="http://schemas.microsoft.com/office/drawing/2014/chart" uri="{C3380CC4-5D6E-409C-BE32-E72D297353CC}">
                  <c16:uniqueId val="{00000037-6D88-4A3C-9416-C95B4E736B2A}"/>
                </c:ext>
              </c:extLst>
            </c:dLbl>
            <c:dLbl>
              <c:idx val="42"/>
              <c:delete val="1"/>
              <c:extLst>
                <c:ext xmlns:c15="http://schemas.microsoft.com/office/drawing/2012/chart" uri="{CE6537A1-D6FC-4f65-9D91-7224C49458BB}"/>
                <c:ext xmlns:c16="http://schemas.microsoft.com/office/drawing/2014/chart" uri="{C3380CC4-5D6E-409C-BE32-E72D297353CC}">
                  <c16:uniqueId val="{00000038-6D88-4A3C-9416-C95B4E736B2A}"/>
                </c:ext>
              </c:extLst>
            </c:dLbl>
            <c:dLbl>
              <c:idx val="45"/>
              <c:delete val="1"/>
              <c:extLst>
                <c:ext xmlns:c15="http://schemas.microsoft.com/office/drawing/2012/chart" uri="{CE6537A1-D6FC-4f65-9D91-7224C49458BB}"/>
                <c:ext xmlns:c16="http://schemas.microsoft.com/office/drawing/2014/chart" uri="{C3380CC4-5D6E-409C-BE32-E72D297353CC}">
                  <c16:uniqueId val="{00000039-6D88-4A3C-9416-C95B4E736B2A}"/>
                </c:ext>
              </c:extLst>
            </c:dLbl>
            <c:dLbl>
              <c:idx val="48"/>
              <c:delete val="1"/>
              <c:extLst>
                <c:ext xmlns:c15="http://schemas.microsoft.com/office/drawing/2012/chart" uri="{CE6537A1-D6FC-4f65-9D91-7224C49458BB}"/>
                <c:ext xmlns:c16="http://schemas.microsoft.com/office/drawing/2014/chart" uri="{C3380CC4-5D6E-409C-BE32-E72D297353CC}">
                  <c16:uniqueId val="{0000003A-6D88-4A3C-9416-C95B4E736B2A}"/>
                </c:ext>
              </c:extLst>
            </c:dLbl>
            <c:dLbl>
              <c:idx val="51"/>
              <c:delete val="1"/>
              <c:extLst>
                <c:ext xmlns:c15="http://schemas.microsoft.com/office/drawing/2012/chart" uri="{CE6537A1-D6FC-4f65-9D91-7224C49458BB}"/>
                <c:ext xmlns:c16="http://schemas.microsoft.com/office/drawing/2014/chart" uri="{C3380CC4-5D6E-409C-BE32-E72D297353CC}">
                  <c16:uniqueId val="{0000003B-6D88-4A3C-9416-C95B4E736B2A}"/>
                </c:ext>
              </c:extLst>
            </c:dLbl>
            <c:dLbl>
              <c:idx val="54"/>
              <c:delete val="1"/>
              <c:extLst>
                <c:ext xmlns:c15="http://schemas.microsoft.com/office/drawing/2012/chart" uri="{CE6537A1-D6FC-4f65-9D91-7224C49458BB}"/>
                <c:ext xmlns:c16="http://schemas.microsoft.com/office/drawing/2014/chart" uri="{C3380CC4-5D6E-409C-BE32-E72D297353CC}">
                  <c16:uniqueId val="{0000003C-6D88-4A3C-9416-C95B4E736B2A}"/>
                </c:ext>
              </c:extLst>
            </c:dLbl>
            <c:dLbl>
              <c:idx val="57"/>
              <c:delete val="1"/>
              <c:extLst>
                <c:ext xmlns:c15="http://schemas.microsoft.com/office/drawing/2012/chart" uri="{CE6537A1-D6FC-4f65-9D91-7224C49458BB}"/>
                <c:ext xmlns:c16="http://schemas.microsoft.com/office/drawing/2014/chart" uri="{C3380CC4-5D6E-409C-BE32-E72D297353CC}">
                  <c16:uniqueId val="{0000003D-6D88-4A3C-9416-C95B4E736B2A}"/>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26）</c:v>
                </c:pt>
                <c:pt idx="2">
                  <c:v>DX取り組み 無し（n=  40）</c:v>
                </c:pt>
                <c:pt idx="3">
                  <c:v>【 センサ技術 】                    </c:v>
                </c:pt>
                <c:pt idx="4">
                  <c:v>DX取り組み 有り（n=  12）</c:v>
                </c:pt>
                <c:pt idx="5">
                  <c:v>DX取り組み 無し（n=  36）</c:v>
                </c:pt>
                <c:pt idx="6">
                  <c:v>【 IoTシステム構築技術 】              </c:v>
                </c:pt>
                <c:pt idx="7">
                  <c:v>DX取り組み 有り（n=  32）</c:v>
                </c:pt>
                <c:pt idx="8">
                  <c:v>DX取り組み 無し（n=  30）</c:v>
                </c:pt>
                <c:pt idx="9">
                  <c:v>【 デバイス技術 】                   </c:v>
                </c:pt>
                <c:pt idx="10">
                  <c:v>DX取り組み 有り（n=  17）</c:v>
                </c:pt>
                <c:pt idx="11">
                  <c:v>DX取り組み 無し（n=  26）</c:v>
                </c:pt>
                <c:pt idx="12">
                  <c:v>【 無線通信・ネットワーク技術 】            </c:v>
                </c:pt>
                <c:pt idx="13">
                  <c:v>DX取り組み 有り（n=  23）</c:v>
                </c:pt>
                <c:pt idx="14">
                  <c:v>DX取り組み 無し（n=  32）</c:v>
                </c:pt>
                <c:pt idx="15">
                  <c:v>【 AI（機械学習、ディープラーニング等）技術 】    </c:v>
                </c:pt>
                <c:pt idx="16">
                  <c:v>DX取り組み 有り（n=  19）</c:v>
                </c:pt>
                <c:pt idx="17">
                  <c:v>DX取り組み 無し（n=  14）</c:v>
                </c:pt>
                <c:pt idx="18">
                  <c:v>【 画像・音声認識技術／合成技術 】           </c:v>
                </c:pt>
                <c:pt idx="19">
                  <c:v>DX取り組み 有り（n=  18）</c:v>
                </c:pt>
                <c:pt idx="20">
                  <c:v>DX取り組み 無し（n=  11）</c:v>
                </c:pt>
                <c:pt idx="21">
                  <c:v>【 リアルタイム制御技術（ロボット技術） 】       </c:v>
                </c:pt>
                <c:pt idx="22">
                  <c:v>DX取り組み 有り（n=  12）</c:v>
                </c:pt>
                <c:pt idx="23">
                  <c:v>DX取り組み 無し（n=  17）</c:v>
                </c:pt>
                <c:pt idx="24">
                  <c:v>【 モデリング技術（制御、システム、ユーザ、データ等） 】</c:v>
                </c:pt>
                <c:pt idx="25">
                  <c:v>DX取り組み 有り（n=    7）</c:v>
                </c:pt>
                <c:pt idx="26">
                  <c:v>DX取り組み 無し（n=  20）</c:v>
                </c:pt>
                <c:pt idx="27">
                  <c:v>【 ビッグデータの収集・分析・解析技術 】        </c:v>
                </c:pt>
                <c:pt idx="28">
                  <c:v>DX取り組み 有り（n=  12）</c:v>
                </c:pt>
                <c:pt idx="29">
                  <c:v>DX取り組み 無し（n=    7）</c:v>
                </c:pt>
              </c:strCache>
            </c:strRef>
          </c:cat>
          <c:val>
            <c:numRef>
              <c:f>'Q22A.自社の強みとなる技術（DX有無）技術開発力優位'!$U$7:$U$36</c:f>
              <c:numCache>
                <c:formatCode>0.0%</c:formatCode>
                <c:ptCount val="30"/>
                <c:pt idx="0" formatCode="General">
                  <c:v>0</c:v>
                </c:pt>
                <c:pt idx="1">
                  <c:v>7.0588235294117646E-2</c:v>
                </c:pt>
                <c:pt idx="2">
                  <c:v>0.11666666666666667</c:v>
                </c:pt>
                <c:pt idx="3" formatCode="General">
                  <c:v>0</c:v>
                </c:pt>
                <c:pt idx="4">
                  <c:v>3.5294117647058823E-2</c:v>
                </c:pt>
                <c:pt idx="5">
                  <c:v>5.8333333333333334E-2</c:v>
                </c:pt>
                <c:pt idx="6" formatCode="General">
                  <c:v>0</c:v>
                </c:pt>
                <c:pt idx="7">
                  <c:v>7.0588235294117646E-2</c:v>
                </c:pt>
                <c:pt idx="8">
                  <c:v>5.8333333333333334E-2</c:v>
                </c:pt>
                <c:pt idx="9" formatCode="General">
                  <c:v>0</c:v>
                </c:pt>
                <c:pt idx="10">
                  <c:v>4.7058823529411764E-2</c:v>
                </c:pt>
                <c:pt idx="11">
                  <c:v>7.4999999999999997E-2</c:v>
                </c:pt>
                <c:pt idx="12" formatCode="General">
                  <c:v>0</c:v>
                </c:pt>
                <c:pt idx="13">
                  <c:v>8.2352941176470587E-2</c:v>
                </c:pt>
                <c:pt idx="14">
                  <c:v>6.6666666666666666E-2</c:v>
                </c:pt>
                <c:pt idx="15" formatCode="General">
                  <c:v>0</c:v>
                </c:pt>
                <c:pt idx="16">
                  <c:v>8.2352941176470587E-2</c:v>
                </c:pt>
                <c:pt idx="17">
                  <c:v>4.1666666666666664E-2</c:v>
                </c:pt>
                <c:pt idx="18" formatCode="General">
                  <c:v>0</c:v>
                </c:pt>
                <c:pt idx="19">
                  <c:v>7.0588235294117646E-2</c:v>
                </c:pt>
                <c:pt idx="20">
                  <c:v>0</c:v>
                </c:pt>
                <c:pt idx="21" formatCode="General">
                  <c:v>0</c:v>
                </c:pt>
                <c:pt idx="22">
                  <c:v>1.1764705882352941E-2</c:v>
                </c:pt>
                <c:pt idx="23">
                  <c:v>3.3333333333333333E-2</c:v>
                </c:pt>
                <c:pt idx="24" formatCode="General">
                  <c:v>0</c:v>
                </c:pt>
                <c:pt idx="25">
                  <c:v>1.1764705882352941E-2</c:v>
                </c:pt>
                <c:pt idx="26">
                  <c:v>6.6666666666666666E-2</c:v>
                </c:pt>
                <c:pt idx="27" formatCode="General">
                  <c:v>0</c:v>
                </c:pt>
                <c:pt idx="28">
                  <c:v>5.8823529411764705E-2</c:v>
                </c:pt>
                <c:pt idx="29">
                  <c:v>2.5000000000000001E-2</c:v>
                </c:pt>
              </c:numCache>
            </c:numRef>
          </c:val>
          <c:extLst>
            <c:ext xmlns:c16="http://schemas.microsoft.com/office/drawing/2014/chart" uri="{C3380CC4-5D6E-409C-BE32-E72D297353CC}">
              <c16:uniqueId val="{0000003E-6D88-4A3C-9416-C95B4E736B2A}"/>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95862068965526"/>
          <c:y val="0.79202829861111113"/>
          <c:w val="0.10978497447562523"/>
          <c:h val="7.15789930555555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'Q22B.現在重要な技術（DX有無）技術開発力優位'!$J$71</c:f>
          <c:strCache>
            <c:ptCount val="1"/>
            <c:pt idx="0">
              <c:v>DX取り組み 有り (N=44)
DX取り組み 無し (N=80)</c:v>
            </c:pt>
          </c:strCache>
        </c:strRef>
      </c:tx>
      <c:layout>
        <c:manualLayout>
          <c:xMode val="edge"/>
          <c:yMode val="edge"/>
          <c:x val="0.66504333333333332"/>
          <c:y val="0.8804353333333334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BF8-4C20-932F-C294A6B43891}"/>
                </c:ext>
              </c:extLst>
            </c:dLbl>
            <c:dLbl>
              <c:idx val="3"/>
              <c:delete val="1"/>
              <c:extLst>
                <c:ext xmlns:c15="http://schemas.microsoft.com/office/drawing/2012/chart" uri="{CE6537A1-D6FC-4f65-9D91-7224C49458BB}"/>
                <c:ext xmlns:c16="http://schemas.microsoft.com/office/drawing/2014/chart" uri="{C3380CC4-5D6E-409C-BE32-E72D297353CC}">
                  <c16:uniqueId val="{00000001-1BF8-4C20-932F-C294A6B43891}"/>
                </c:ext>
              </c:extLst>
            </c:dLbl>
            <c:dLbl>
              <c:idx val="6"/>
              <c:delete val="1"/>
              <c:extLst>
                <c:ext xmlns:c15="http://schemas.microsoft.com/office/drawing/2012/chart" uri="{CE6537A1-D6FC-4f65-9D91-7224C49458BB}"/>
                <c:ext xmlns:c16="http://schemas.microsoft.com/office/drawing/2014/chart" uri="{C3380CC4-5D6E-409C-BE32-E72D297353CC}">
                  <c16:uniqueId val="{00000002-1BF8-4C20-932F-C294A6B43891}"/>
                </c:ext>
              </c:extLst>
            </c:dLbl>
            <c:dLbl>
              <c:idx val="9"/>
              <c:delete val="1"/>
              <c:extLst>
                <c:ext xmlns:c15="http://schemas.microsoft.com/office/drawing/2012/chart" uri="{CE6537A1-D6FC-4f65-9D91-7224C49458BB}"/>
                <c:ext xmlns:c16="http://schemas.microsoft.com/office/drawing/2014/chart" uri="{C3380CC4-5D6E-409C-BE32-E72D297353CC}">
                  <c16:uniqueId val="{00000003-1BF8-4C20-932F-C294A6B43891}"/>
                </c:ext>
              </c:extLst>
            </c:dLbl>
            <c:dLbl>
              <c:idx val="12"/>
              <c:delete val="1"/>
              <c:extLst>
                <c:ext xmlns:c15="http://schemas.microsoft.com/office/drawing/2012/chart" uri="{CE6537A1-D6FC-4f65-9D91-7224C49458BB}"/>
                <c:ext xmlns:c16="http://schemas.microsoft.com/office/drawing/2014/chart" uri="{C3380CC4-5D6E-409C-BE32-E72D297353CC}">
                  <c16:uniqueId val="{00000004-1BF8-4C20-932F-C294A6B43891}"/>
                </c:ext>
              </c:extLst>
            </c:dLbl>
            <c:dLbl>
              <c:idx val="15"/>
              <c:delete val="1"/>
              <c:extLst>
                <c:ext xmlns:c15="http://schemas.microsoft.com/office/drawing/2012/chart" uri="{CE6537A1-D6FC-4f65-9D91-7224C49458BB}"/>
                <c:ext xmlns:c16="http://schemas.microsoft.com/office/drawing/2014/chart" uri="{C3380CC4-5D6E-409C-BE32-E72D297353CC}">
                  <c16:uniqueId val="{00000005-1BF8-4C20-932F-C294A6B43891}"/>
                </c:ext>
              </c:extLst>
            </c:dLbl>
            <c:dLbl>
              <c:idx val="18"/>
              <c:delete val="1"/>
              <c:extLst>
                <c:ext xmlns:c15="http://schemas.microsoft.com/office/drawing/2012/chart" uri="{CE6537A1-D6FC-4f65-9D91-7224C49458BB}"/>
                <c:ext xmlns:c16="http://schemas.microsoft.com/office/drawing/2014/chart" uri="{C3380CC4-5D6E-409C-BE32-E72D297353CC}">
                  <c16:uniqueId val="{00000006-1BF8-4C20-932F-C294A6B43891}"/>
                </c:ext>
              </c:extLst>
            </c:dLbl>
            <c:dLbl>
              <c:idx val="21"/>
              <c:delete val="1"/>
              <c:extLst>
                <c:ext xmlns:c15="http://schemas.microsoft.com/office/drawing/2012/chart" uri="{CE6537A1-D6FC-4f65-9D91-7224C49458BB}"/>
                <c:ext xmlns:c16="http://schemas.microsoft.com/office/drawing/2014/chart" uri="{C3380CC4-5D6E-409C-BE32-E72D297353CC}">
                  <c16:uniqueId val="{00000007-1BF8-4C20-932F-C294A6B43891}"/>
                </c:ext>
              </c:extLst>
            </c:dLbl>
            <c:dLbl>
              <c:idx val="22"/>
              <c:delete val="1"/>
              <c:extLst>
                <c:ext xmlns:c15="http://schemas.microsoft.com/office/drawing/2012/chart" uri="{CE6537A1-D6FC-4f65-9D91-7224C49458BB}"/>
                <c:ext xmlns:c16="http://schemas.microsoft.com/office/drawing/2014/chart" uri="{C3380CC4-5D6E-409C-BE32-E72D297353CC}">
                  <c16:uniqueId val="{00000045-1BF8-4C20-932F-C294A6B43891}"/>
                </c:ext>
              </c:extLst>
            </c:dLbl>
            <c:dLbl>
              <c:idx val="24"/>
              <c:delete val="1"/>
              <c:extLst>
                <c:ext xmlns:c15="http://schemas.microsoft.com/office/drawing/2012/chart" uri="{CE6537A1-D6FC-4f65-9D91-7224C49458BB}"/>
                <c:ext xmlns:c16="http://schemas.microsoft.com/office/drawing/2014/chart" uri="{C3380CC4-5D6E-409C-BE32-E72D297353CC}">
                  <c16:uniqueId val="{00000008-1BF8-4C20-932F-C294A6B43891}"/>
                </c:ext>
              </c:extLst>
            </c:dLbl>
            <c:dLbl>
              <c:idx val="25"/>
              <c:delete val="1"/>
              <c:extLst>
                <c:ext xmlns:c15="http://schemas.microsoft.com/office/drawing/2012/chart" uri="{CE6537A1-D6FC-4f65-9D91-7224C49458BB}"/>
                <c:ext xmlns:c16="http://schemas.microsoft.com/office/drawing/2014/chart" uri="{C3380CC4-5D6E-409C-BE32-E72D297353CC}">
                  <c16:uniqueId val="{00000049-1BF8-4C20-932F-C294A6B43891}"/>
                </c:ext>
              </c:extLst>
            </c:dLbl>
            <c:dLbl>
              <c:idx val="27"/>
              <c:delete val="1"/>
              <c:extLst>
                <c:ext xmlns:c15="http://schemas.microsoft.com/office/drawing/2012/chart" uri="{CE6537A1-D6FC-4f65-9D91-7224C49458BB}"/>
                <c:ext xmlns:c16="http://schemas.microsoft.com/office/drawing/2014/chart" uri="{C3380CC4-5D6E-409C-BE32-E72D297353CC}">
                  <c16:uniqueId val="{00000009-1BF8-4C20-932F-C294A6B43891}"/>
                </c:ext>
              </c:extLst>
            </c:dLbl>
            <c:dLbl>
              <c:idx val="28"/>
              <c:delete val="1"/>
              <c:extLst>
                <c:ext xmlns:c15="http://schemas.microsoft.com/office/drawing/2012/chart" uri="{CE6537A1-D6FC-4f65-9D91-7224C49458BB}"/>
                <c:ext xmlns:c16="http://schemas.microsoft.com/office/drawing/2014/chart" uri="{C3380CC4-5D6E-409C-BE32-E72D297353CC}">
                  <c16:uniqueId val="{0000004E-1BF8-4C20-932F-C294A6B43891}"/>
                </c:ext>
              </c:extLst>
            </c:dLbl>
            <c:dLbl>
              <c:idx val="30"/>
              <c:delete val="1"/>
              <c:extLst>
                <c:ext xmlns:c15="http://schemas.microsoft.com/office/drawing/2012/chart" uri="{CE6537A1-D6FC-4f65-9D91-7224C49458BB}"/>
                <c:ext xmlns:c16="http://schemas.microsoft.com/office/drawing/2014/chart" uri="{C3380CC4-5D6E-409C-BE32-E72D297353CC}">
                  <c16:uniqueId val="{0000000A-1BF8-4C20-932F-C294A6B43891}"/>
                </c:ext>
              </c:extLst>
            </c:dLbl>
            <c:dLbl>
              <c:idx val="33"/>
              <c:delete val="1"/>
              <c:extLst>
                <c:ext xmlns:c15="http://schemas.microsoft.com/office/drawing/2012/chart" uri="{CE6537A1-D6FC-4f65-9D91-7224C49458BB}"/>
                <c:ext xmlns:c16="http://schemas.microsoft.com/office/drawing/2014/chart" uri="{C3380CC4-5D6E-409C-BE32-E72D297353CC}">
                  <c16:uniqueId val="{0000000B-1BF8-4C20-932F-C294A6B43891}"/>
                </c:ext>
              </c:extLst>
            </c:dLbl>
            <c:dLbl>
              <c:idx val="36"/>
              <c:delete val="1"/>
              <c:extLst>
                <c:ext xmlns:c15="http://schemas.microsoft.com/office/drawing/2012/chart" uri="{CE6537A1-D6FC-4f65-9D91-7224C49458BB}"/>
                <c:ext xmlns:c16="http://schemas.microsoft.com/office/drawing/2014/chart" uri="{C3380CC4-5D6E-409C-BE32-E72D297353CC}">
                  <c16:uniqueId val="{0000000C-1BF8-4C20-932F-C294A6B43891}"/>
                </c:ext>
              </c:extLst>
            </c:dLbl>
            <c:dLbl>
              <c:idx val="39"/>
              <c:delete val="1"/>
              <c:extLst>
                <c:ext xmlns:c15="http://schemas.microsoft.com/office/drawing/2012/chart" uri="{CE6537A1-D6FC-4f65-9D91-7224C49458BB}"/>
                <c:ext xmlns:c16="http://schemas.microsoft.com/office/drawing/2014/chart" uri="{C3380CC4-5D6E-409C-BE32-E72D297353CC}">
                  <c16:uniqueId val="{0000000D-1BF8-4C20-932F-C294A6B43891}"/>
                </c:ext>
              </c:extLst>
            </c:dLbl>
            <c:dLbl>
              <c:idx val="42"/>
              <c:delete val="1"/>
              <c:extLst>
                <c:ext xmlns:c15="http://schemas.microsoft.com/office/drawing/2012/chart" uri="{CE6537A1-D6FC-4f65-9D91-7224C49458BB}"/>
                <c:ext xmlns:c16="http://schemas.microsoft.com/office/drawing/2014/chart" uri="{C3380CC4-5D6E-409C-BE32-E72D297353CC}">
                  <c16:uniqueId val="{0000000E-1BF8-4C20-932F-C294A6B43891}"/>
                </c:ext>
              </c:extLst>
            </c:dLbl>
            <c:dLbl>
              <c:idx val="45"/>
              <c:delete val="1"/>
              <c:extLst>
                <c:ext xmlns:c15="http://schemas.microsoft.com/office/drawing/2012/chart" uri="{CE6537A1-D6FC-4f65-9D91-7224C49458BB}"/>
                <c:ext xmlns:c16="http://schemas.microsoft.com/office/drawing/2014/chart" uri="{C3380CC4-5D6E-409C-BE32-E72D297353CC}">
                  <c16:uniqueId val="{0000000F-1BF8-4C20-932F-C294A6B43891}"/>
                </c:ext>
              </c:extLst>
            </c:dLbl>
            <c:dLbl>
              <c:idx val="48"/>
              <c:delete val="1"/>
              <c:extLst>
                <c:ext xmlns:c15="http://schemas.microsoft.com/office/drawing/2012/chart" uri="{CE6537A1-D6FC-4f65-9D91-7224C49458BB}"/>
                <c:ext xmlns:c16="http://schemas.microsoft.com/office/drawing/2014/chart" uri="{C3380CC4-5D6E-409C-BE32-E72D297353CC}">
                  <c16:uniqueId val="{00000010-1BF8-4C20-932F-C294A6B43891}"/>
                </c:ext>
              </c:extLst>
            </c:dLbl>
            <c:dLbl>
              <c:idx val="51"/>
              <c:delete val="1"/>
              <c:extLst>
                <c:ext xmlns:c15="http://schemas.microsoft.com/office/drawing/2012/chart" uri="{CE6537A1-D6FC-4f65-9D91-7224C49458BB}"/>
                <c:ext xmlns:c16="http://schemas.microsoft.com/office/drawing/2014/chart" uri="{C3380CC4-5D6E-409C-BE32-E72D297353CC}">
                  <c16:uniqueId val="{00000011-1BF8-4C20-932F-C294A6B43891}"/>
                </c:ext>
              </c:extLst>
            </c:dLbl>
            <c:dLbl>
              <c:idx val="54"/>
              <c:delete val="1"/>
              <c:extLst>
                <c:ext xmlns:c15="http://schemas.microsoft.com/office/drawing/2012/chart" uri="{CE6537A1-D6FC-4f65-9D91-7224C49458BB}"/>
                <c:ext xmlns:c16="http://schemas.microsoft.com/office/drawing/2014/chart" uri="{C3380CC4-5D6E-409C-BE32-E72D297353CC}">
                  <c16:uniqueId val="{00000012-1BF8-4C20-932F-C294A6B43891}"/>
                </c:ext>
              </c:extLst>
            </c:dLbl>
            <c:dLbl>
              <c:idx val="57"/>
              <c:delete val="1"/>
              <c:extLst>
                <c:ext xmlns:c15="http://schemas.microsoft.com/office/drawing/2012/chart" uri="{CE6537A1-D6FC-4f65-9D91-7224C49458BB}"/>
                <c:ext xmlns:c16="http://schemas.microsoft.com/office/drawing/2014/chart" uri="{C3380CC4-5D6E-409C-BE32-E72D297353CC}">
                  <c16:uniqueId val="{00000013-1BF8-4C20-932F-C294A6B4389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システムズエンジニアリング技術 】          </c:v>
                </c:pt>
                <c:pt idx="1">
                  <c:v>DX取り組み 有り（n=  17）</c:v>
                </c:pt>
                <c:pt idx="2">
                  <c:v>DX取り組み 無し（n=  24）</c:v>
                </c:pt>
                <c:pt idx="3">
                  <c:v>【 無線通信・ネットワーク技術 】            </c:v>
                </c:pt>
                <c:pt idx="4">
                  <c:v>DX取り組み 有り（n=  10）</c:v>
                </c:pt>
                <c:pt idx="5">
                  <c:v>DX取り組み 無し（n=  24）</c:v>
                </c:pt>
                <c:pt idx="6">
                  <c:v>【 デバイス技術 】                   </c:v>
                </c:pt>
                <c:pt idx="7">
                  <c:v>DX取り組み 有り（n=    5）</c:v>
                </c:pt>
                <c:pt idx="8">
                  <c:v>DX取り組み 無し（n=  15）</c:v>
                </c:pt>
                <c:pt idx="9">
                  <c:v>【 AI（機械学習、ディープラーニング等）技術 】    </c:v>
                </c:pt>
                <c:pt idx="10">
                  <c:v>DX取り組み 有り（n=  19）</c:v>
                </c:pt>
                <c:pt idx="11">
                  <c:v>DX取り組み 無し（n=  17）</c:v>
                </c:pt>
                <c:pt idx="12">
                  <c:v>【 画像・音声認識技術／合成技術 】           </c:v>
                </c:pt>
                <c:pt idx="13">
                  <c:v>DX取り組み 有り（n=  11）</c:v>
                </c:pt>
                <c:pt idx="14">
                  <c:v>DX取り組み 無し（n=  11）</c:v>
                </c:pt>
                <c:pt idx="15">
                  <c:v>【 IoTシステム構築技術 】              </c:v>
                </c:pt>
                <c:pt idx="16">
                  <c:v>DX取り組み 有り（n=  12）</c:v>
                </c:pt>
                <c:pt idx="17">
                  <c:v>DX取り組み 無し（n=  23）</c:v>
                </c:pt>
                <c:pt idx="18">
                  <c:v>【 センサ技術 】                    </c:v>
                </c:pt>
                <c:pt idx="19">
                  <c:v>DX取り組み 有り（n=    5）</c:v>
                </c:pt>
                <c:pt idx="20">
                  <c:v>DX取り組み 無し（n=  11）</c:v>
                </c:pt>
                <c:pt idx="21">
                  <c:v>【 セーフティ及びセキュリティ技術 】          </c:v>
                </c:pt>
                <c:pt idx="22">
                  <c:v>DX取り組み 有り（n=    4）</c:v>
                </c:pt>
                <c:pt idx="23">
                  <c:v>DX取り組み 無し（n=  14）</c:v>
                </c:pt>
                <c:pt idx="24">
                  <c:v>【 現実融合技術 (VR、AR、MR、SR等） 】    </c:v>
                </c:pt>
                <c:pt idx="25">
                  <c:v>DX取り組み 有り（n=    3）</c:v>
                </c:pt>
                <c:pt idx="26">
                  <c:v>DX取り組み 無し（n=    6）</c:v>
                </c:pt>
                <c:pt idx="27">
                  <c:v>【 ヒューマンインタフェース技術 】           </c:v>
                </c:pt>
                <c:pt idx="28">
                  <c:v>DX取り組み 有り（n=    2）</c:v>
                </c:pt>
                <c:pt idx="29">
                  <c:v>DX取り組み 無し（n=    7）</c:v>
                </c:pt>
              </c:strCache>
            </c:strRef>
          </c:cat>
          <c:val>
            <c:numRef>
              <c:f>'Q22B.現在重要な技術（DX有無）技術開発力優位'!$S$7:$S$36</c:f>
              <c:numCache>
                <c:formatCode>0.0%</c:formatCode>
                <c:ptCount val="30"/>
                <c:pt idx="0" formatCode="General">
                  <c:v>0</c:v>
                </c:pt>
                <c:pt idx="1">
                  <c:v>0.15909090909090909</c:v>
                </c:pt>
                <c:pt idx="2">
                  <c:v>0.13750000000000001</c:v>
                </c:pt>
                <c:pt idx="3" formatCode="General">
                  <c:v>0</c:v>
                </c:pt>
                <c:pt idx="4">
                  <c:v>6.8181818181818177E-2</c:v>
                </c:pt>
                <c:pt idx="5">
                  <c:v>0.16250000000000001</c:v>
                </c:pt>
                <c:pt idx="6" formatCode="General">
                  <c:v>0</c:v>
                </c:pt>
                <c:pt idx="7">
                  <c:v>0.11363636363636363</c:v>
                </c:pt>
                <c:pt idx="8">
                  <c:v>0.1125</c:v>
                </c:pt>
                <c:pt idx="9" formatCode="General">
                  <c:v>0</c:v>
                </c:pt>
                <c:pt idx="10">
                  <c:v>0.15909090909090909</c:v>
                </c:pt>
                <c:pt idx="11">
                  <c:v>6.25E-2</c:v>
                </c:pt>
                <c:pt idx="12" formatCode="General">
                  <c:v>0</c:v>
                </c:pt>
                <c:pt idx="13">
                  <c:v>9.0909090909090912E-2</c:v>
                </c:pt>
                <c:pt idx="14">
                  <c:v>8.7499999999999994E-2</c:v>
                </c:pt>
                <c:pt idx="15" formatCode="General">
                  <c:v>0</c:v>
                </c:pt>
                <c:pt idx="16">
                  <c:v>6.8181818181818177E-2</c:v>
                </c:pt>
                <c:pt idx="17">
                  <c:v>8.7499999999999994E-2</c:v>
                </c:pt>
                <c:pt idx="18" formatCode="General">
                  <c:v>0</c:v>
                </c:pt>
                <c:pt idx="19">
                  <c:v>9.0909090909090912E-2</c:v>
                </c:pt>
                <c:pt idx="20">
                  <c:v>3.7499999999999999E-2</c:v>
                </c:pt>
                <c:pt idx="21" formatCode="General">
                  <c:v>0</c:v>
                </c:pt>
                <c:pt idx="22">
                  <c:v>0</c:v>
                </c:pt>
                <c:pt idx="23">
                  <c:v>6.25E-2</c:v>
                </c:pt>
                <c:pt idx="24" formatCode="General">
                  <c:v>0</c:v>
                </c:pt>
                <c:pt idx="25">
                  <c:v>2.2727272727272728E-2</c:v>
                </c:pt>
                <c:pt idx="26">
                  <c:v>0.05</c:v>
                </c:pt>
                <c:pt idx="27" formatCode="General">
                  <c:v>0</c:v>
                </c:pt>
                <c:pt idx="28">
                  <c:v>0</c:v>
                </c:pt>
                <c:pt idx="29">
                  <c:v>6.25E-2</c:v>
                </c:pt>
              </c:numCache>
            </c:numRef>
          </c:val>
          <c:extLst>
            <c:ext xmlns:c16="http://schemas.microsoft.com/office/drawing/2014/chart" uri="{C3380CC4-5D6E-409C-BE32-E72D297353CC}">
              <c16:uniqueId val="{00000014-1BF8-4C20-932F-C294A6B43891}"/>
            </c:ext>
          </c:extLst>
        </c:ser>
        <c:ser>
          <c:idx val="2"/>
          <c:order val="1"/>
          <c:tx>
            <c:strRef>
              <c:f>'Q22B.現在重要な技術（DX有無）技術開発力優位'!$T$6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1BF8-4C20-932F-C294A6B43891}"/>
                </c:ext>
              </c:extLst>
            </c:dLbl>
            <c:dLbl>
              <c:idx val="3"/>
              <c:delete val="1"/>
              <c:extLst>
                <c:ext xmlns:c15="http://schemas.microsoft.com/office/drawing/2012/chart" uri="{CE6537A1-D6FC-4f65-9D91-7224C49458BB}"/>
                <c:ext xmlns:c16="http://schemas.microsoft.com/office/drawing/2014/chart" uri="{C3380CC4-5D6E-409C-BE32-E72D297353CC}">
                  <c16:uniqueId val="{00000016-1BF8-4C20-932F-C294A6B43891}"/>
                </c:ext>
              </c:extLst>
            </c:dLbl>
            <c:dLbl>
              <c:idx val="6"/>
              <c:delete val="1"/>
              <c:extLst>
                <c:ext xmlns:c15="http://schemas.microsoft.com/office/drawing/2012/chart" uri="{CE6537A1-D6FC-4f65-9D91-7224C49458BB}"/>
                <c:ext xmlns:c16="http://schemas.microsoft.com/office/drawing/2014/chart" uri="{C3380CC4-5D6E-409C-BE32-E72D297353CC}">
                  <c16:uniqueId val="{00000017-1BF8-4C20-932F-C294A6B43891}"/>
                </c:ext>
              </c:extLst>
            </c:dLbl>
            <c:dLbl>
              <c:idx val="7"/>
              <c:delete val="1"/>
              <c:extLst>
                <c:ext xmlns:c15="http://schemas.microsoft.com/office/drawing/2012/chart" uri="{CE6537A1-D6FC-4f65-9D91-7224C49458BB}"/>
                <c:ext xmlns:c16="http://schemas.microsoft.com/office/drawing/2014/chart" uri="{C3380CC4-5D6E-409C-BE32-E72D297353CC}">
                  <c16:uniqueId val="{00000041-1BF8-4C20-932F-C294A6B43891}"/>
                </c:ext>
              </c:extLst>
            </c:dLbl>
            <c:dLbl>
              <c:idx val="9"/>
              <c:delete val="1"/>
              <c:extLst>
                <c:ext xmlns:c15="http://schemas.microsoft.com/office/drawing/2012/chart" uri="{CE6537A1-D6FC-4f65-9D91-7224C49458BB}"/>
                <c:ext xmlns:c16="http://schemas.microsoft.com/office/drawing/2014/chart" uri="{C3380CC4-5D6E-409C-BE32-E72D297353CC}">
                  <c16:uniqueId val="{00000018-1BF8-4C20-932F-C294A6B43891}"/>
                </c:ext>
              </c:extLst>
            </c:dLbl>
            <c:dLbl>
              <c:idx val="12"/>
              <c:delete val="1"/>
              <c:extLst>
                <c:ext xmlns:c15="http://schemas.microsoft.com/office/drawing/2012/chart" uri="{CE6537A1-D6FC-4f65-9D91-7224C49458BB}"/>
                <c:ext xmlns:c16="http://schemas.microsoft.com/office/drawing/2014/chart" uri="{C3380CC4-5D6E-409C-BE32-E72D297353CC}">
                  <c16:uniqueId val="{00000019-1BF8-4C20-932F-C294A6B43891}"/>
                </c:ext>
              </c:extLst>
            </c:dLbl>
            <c:dLbl>
              <c:idx val="15"/>
              <c:delete val="1"/>
              <c:extLst>
                <c:ext xmlns:c15="http://schemas.microsoft.com/office/drawing/2012/chart" uri="{CE6537A1-D6FC-4f65-9D91-7224C49458BB}"/>
                <c:ext xmlns:c16="http://schemas.microsoft.com/office/drawing/2014/chart" uri="{C3380CC4-5D6E-409C-BE32-E72D297353CC}">
                  <c16:uniqueId val="{0000001A-1BF8-4C20-932F-C294A6B43891}"/>
                </c:ext>
              </c:extLst>
            </c:dLbl>
            <c:dLbl>
              <c:idx val="18"/>
              <c:delete val="1"/>
              <c:extLst>
                <c:ext xmlns:c15="http://schemas.microsoft.com/office/drawing/2012/chart" uri="{CE6537A1-D6FC-4f65-9D91-7224C49458BB}"/>
                <c:ext xmlns:c16="http://schemas.microsoft.com/office/drawing/2014/chart" uri="{C3380CC4-5D6E-409C-BE32-E72D297353CC}">
                  <c16:uniqueId val="{0000001B-1BF8-4C20-932F-C294A6B43891}"/>
                </c:ext>
              </c:extLst>
            </c:dLbl>
            <c:dLbl>
              <c:idx val="19"/>
              <c:layout>
                <c:manualLayout>
                  <c:x val="2.4329501915707919E-3"/>
                  <c:y val="8.08439734909269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1BF8-4C20-932F-C294A6B43891}"/>
                </c:ext>
              </c:extLst>
            </c:dLbl>
            <c:dLbl>
              <c:idx val="21"/>
              <c:delete val="1"/>
              <c:extLst>
                <c:ext xmlns:c15="http://schemas.microsoft.com/office/drawing/2012/chart" uri="{CE6537A1-D6FC-4f65-9D91-7224C49458BB}"/>
                <c:ext xmlns:c16="http://schemas.microsoft.com/office/drawing/2014/chart" uri="{C3380CC4-5D6E-409C-BE32-E72D297353CC}">
                  <c16:uniqueId val="{0000001C-1BF8-4C20-932F-C294A6B43891}"/>
                </c:ext>
              </c:extLst>
            </c:dLbl>
            <c:dLbl>
              <c:idx val="24"/>
              <c:delete val="1"/>
              <c:extLst>
                <c:ext xmlns:c15="http://schemas.microsoft.com/office/drawing/2012/chart" uri="{CE6537A1-D6FC-4f65-9D91-7224C49458BB}"/>
                <c:ext xmlns:c16="http://schemas.microsoft.com/office/drawing/2014/chart" uri="{C3380CC4-5D6E-409C-BE32-E72D297353CC}">
                  <c16:uniqueId val="{0000001D-1BF8-4C20-932F-C294A6B43891}"/>
                </c:ext>
              </c:extLst>
            </c:dLbl>
            <c:dLbl>
              <c:idx val="25"/>
              <c:delete val="1"/>
              <c:extLst>
                <c:ext xmlns:c15="http://schemas.microsoft.com/office/drawing/2012/chart" uri="{CE6537A1-D6FC-4f65-9D91-7224C49458BB}"/>
                <c:ext xmlns:c16="http://schemas.microsoft.com/office/drawing/2014/chart" uri="{C3380CC4-5D6E-409C-BE32-E72D297353CC}">
                  <c16:uniqueId val="{00000048-1BF8-4C20-932F-C294A6B43891}"/>
                </c:ext>
              </c:extLst>
            </c:dLbl>
            <c:dLbl>
              <c:idx val="26"/>
              <c:delete val="1"/>
              <c:extLst>
                <c:ext xmlns:c15="http://schemas.microsoft.com/office/drawing/2012/chart" uri="{CE6537A1-D6FC-4f65-9D91-7224C49458BB}"/>
                <c:ext xmlns:c16="http://schemas.microsoft.com/office/drawing/2014/chart" uri="{C3380CC4-5D6E-409C-BE32-E72D297353CC}">
                  <c16:uniqueId val="{0000004B-1BF8-4C20-932F-C294A6B43891}"/>
                </c:ext>
              </c:extLst>
            </c:dLbl>
            <c:dLbl>
              <c:idx val="27"/>
              <c:delete val="1"/>
              <c:extLst>
                <c:ext xmlns:c15="http://schemas.microsoft.com/office/drawing/2012/chart" uri="{CE6537A1-D6FC-4f65-9D91-7224C49458BB}"/>
                <c:ext xmlns:c16="http://schemas.microsoft.com/office/drawing/2014/chart" uri="{C3380CC4-5D6E-409C-BE32-E72D297353CC}">
                  <c16:uniqueId val="{0000001E-1BF8-4C20-932F-C294A6B43891}"/>
                </c:ext>
              </c:extLst>
            </c:dLbl>
            <c:dLbl>
              <c:idx val="28"/>
              <c:delete val="1"/>
              <c:extLst>
                <c:ext xmlns:c15="http://schemas.microsoft.com/office/drawing/2012/chart" uri="{CE6537A1-D6FC-4f65-9D91-7224C49458BB}"/>
                <c:ext xmlns:c16="http://schemas.microsoft.com/office/drawing/2014/chart" uri="{C3380CC4-5D6E-409C-BE32-E72D297353CC}">
                  <c16:uniqueId val="{0000004C-1BF8-4C20-932F-C294A6B43891}"/>
                </c:ext>
              </c:extLst>
            </c:dLbl>
            <c:dLbl>
              <c:idx val="29"/>
              <c:delete val="1"/>
              <c:extLst>
                <c:ext xmlns:c15="http://schemas.microsoft.com/office/drawing/2012/chart" uri="{CE6537A1-D6FC-4f65-9D91-7224C49458BB}"/>
                <c:ext xmlns:c16="http://schemas.microsoft.com/office/drawing/2014/chart" uri="{C3380CC4-5D6E-409C-BE32-E72D297353CC}">
                  <c16:uniqueId val="{00000050-1BF8-4C20-932F-C294A6B43891}"/>
                </c:ext>
              </c:extLst>
            </c:dLbl>
            <c:dLbl>
              <c:idx val="30"/>
              <c:delete val="1"/>
              <c:extLst>
                <c:ext xmlns:c15="http://schemas.microsoft.com/office/drawing/2012/chart" uri="{CE6537A1-D6FC-4f65-9D91-7224C49458BB}"/>
                <c:ext xmlns:c16="http://schemas.microsoft.com/office/drawing/2014/chart" uri="{C3380CC4-5D6E-409C-BE32-E72D297353CC}">
                  <c16:uniqueId val="{0000001F-1BF8-4C20-932F-C294A6B43891}"/>
                </c:ext>
              </c:extLst>
            </c:dLbl>
            <c:dLbl>
              <c:idx val="33"/>
              <c:delete val="1"/>
              <c:extLst>
                <c:ext xmlns:c15="http://schemas.microsoft.com/office/drawing/2012/chart" uri="{CE6537A1-D6FC-4f65-9D91-7224C49458BB}"/>
                <c:ext xmlns:c16="http://schemas.microsoft.com/office/drawing/2014/chart" uri="{C3380CC4-5D6E-409C-BE32-E72D297353CC}">
                  <c16:uniqueId val="{00000020-1BF8-4C20-932F-C294A6B43891}"/>
                </c:ext>
              </c:extLst>
            </c:dLbl>
            <c:dLbl>
              <c:idx val="36"/>
              <c:delete val="1"/>
              <c:extLst>
                <c:ext xmlns:c15="http://schemas.microsoft.com/office/drawing/2012/chart" uri="{CE6537A1-D6FC-4f65-9D91-7224C49458BB}"/>
                <c:ext xmlns:c16="http://schemas.microsoft.com/office/drawing/2014/chart" uri="{C3380CC4-5D6E-409C-BE32-E72D297353CC}">
                  <c16:uniqueId val="{00000021-1BF8-4C20-932F-C294A6B43891}"/>
                </c:ext>
              </c:extLst>
            </c:dLbl>
            <c:dLbl>
              <c:idx val="39"/>
              <c:delete val="1"/>
              <c:extLst>
                <c:ext xmlns:c15="http://schemas.microsoft.com/office/drawing/2012/chart" uri="{CE6537A1-D6FC-4f65-9D91-7224C49458BB}"/>
                <c:ext xmlns:c16="http://schemas.microsoft.com/office/drawing/2014/chart" uri="{C3380CC4-5D6E-409C-BE32-E72D297353CC}">
                  <c16:uniqueId val="{00000022-1BF8-4C20-932F-C294A6B43891}"/>
                </c:ext>
              </c:extLst>
            </c:dLbl>
            <c:dLbl>
              <c:idx val="42"/>
              <c:delete val="1"/>
              <c:extLst>
                <c:ext xmlns:c15="http://schemas.microsoft.com/office/drawing/2012/chart" uri="{CE6537A1-D6FC-4f65-9D91-7224C49458BB}"/>
                <c:ext xmlns:c16="http://schemas.microsoft.com/office/drawing/2014/chart" uri="{C3380CC4-5D6E-409C-BE32-E72D297353CC}">
                  <c16:uniqueId val="{00000023-1BF8-4C20-932F-C294A6B43891}"/>
                </c:ext>
              </c:extLst>
            </c:dLbl>
            <c:dLbl>
              <c:idx val="45"/>
              <c:delete val="1"/>
              <c:extLst>
                <c:ext xmlns:c15="http://schemas.microsoft.com/office/drawing/2012/chart" uri="{CE6537A1-D6FC-4f65-9D91-7224C49458BB}"/>
                <c:ext xmlns:c16="http://schemas.microsoft.com/office/drawing/2014/chart" uri="{C3380CC4-5D6E-409C-BE32-E72D297353CC}">
                  <c16:uniqueId val="{00000024-1BF8-4C20-932F-C294A6B43891}"/>
                </c:ext>
              </c:extLst>
            </c:dLbl>
            <c:dLbl>
              <c:idx val="48"/>
              <c:delete val="1"/>
              <c:extLst>
                <c:ext xmlns:c15="http://schemas.microsoft.com/office/drawing/2012/chart" uri="{CE6537A1-D6FC-4f65-9D91-7224C49458BB}"/>
                <c:ext xmlns:c16="http://schemas.microsoft.com/office/drawing/2014/chart" uri="{C3380CC4-5D6E-409C-BE32-E72D297353CC}">
                  <c16:uniqueId val="{00000025-1BF8-4C20-932F-C294A6B43891}"/>
                </c:ext>
              </c:extLst>
            </c:dLbl>
            <c:dLbl>
              <c:idx val="51"/>
              <c:delete val="1"/>
              <c:extLst>
                <c:ext xmlns:c15="http://schemas.microsoft.com/office/drawing/2012/chart" uri="{CE6537A1-D6FC-4f65-9D91-7224C49458BB}"/>
                <c:ext xmlns:c16="http://schemas.microsoft.com/office/drawing/2014/chart" uri="{C3380CC4-5D6E-409C-BE32-E72D297353CC}">
                  <c16:uniqueId val="{00000026-1BF8-4C20-932F-C294A6B43891}"/>
                </c:ext>
              </c:extLst>
            </c:dLbl>
            <c:dLbl>
              <c:idx val="54"/>
              <c:delete val="1"/>
              <c:extLst>
                <c:ext xmlns:c15="http://schemas.microsoft.com/office/drawing/2012/chart" uri="{CE6537A1-D6FC-4f65-9D91-7224C49458BB}"/>
                <c:ext xmlns:c16="http://schemas.microsoft.com/office/drawing/2014/chart" uri="{C3380CC4-5D6E-409C-BE32-E72D297353CC}">
                  <c16:uniqueId val="{00000027-1BF8-4C20-932F-C294A6B43891}"/>
                </c:ext>
              </c:extLst>
            </c:dLbl>
            <c:dLbl>
              <c:idx val="57"/>
              <c:delete val="1"/>
              <c:extLst>
                <c:ext xmlns:c15="http://schemas.microsoft.com/office/drawing/2012/chart" uri="{CE6537A1-D6FC-4f65-9D91-7224C49458BB}"/>
                <c:ext xmlns:c16="http://schemas.microsoft.com/office/drawing/2014/chart" uri="{C3380CC4-5D6E-409C-BE32-E72D297353CC}">
                  <c16:uniqueId val="{00000028-1BF8-4C20-932F-C294A6B4389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システムズエンジニアリング技術 】          </c:v>
                </c:pt>
                <c:pt idx="1">
                  <c:v>DX取り組み 有り（n=  17）</c:v>
                </c:pt>
                <c:pt idx="2">
                  <c:v>DX取り組み 無し（n=  24）</c:v>
                </c:pt>
                <c:pt idx="3">
                  <c:v>【 無線通信・ネットワーク技術 】            </c:v>
                </c:pt>
                <c:pt idx="4">
                  <c:v>DX取り組み 有り（n=  10）</c:v>
                </c:pt>
                <c:pt idx="5">
                  <c:v>DX取り組み 無し（n=  24）</c:v>
                </c:pt>
                <c:pt idx="6">
                  <c:v>【 デバイス技術 】                   </c:v>
                </c:pt>
                <c:pt idx="7">
                  <c:v>DX取り組み 有り（n=    5）</c:v>
                </c:pt>
                <c:pt idx="8">
                  <c:v>DX取り組み 無し（n=  15）</c:v>
                </c:pt>
                <c:pt idx="9">
                  <c:v>【 AI（機械学習、ディープラーニング等）技術 】    </c:v>
                </c:pt>
                <c:pt idx="10">
                  <c:v>DX取り組み 有り（n=  19）</c:v>
                </c:pt>
                <c:pt idx="11">
                  <c:v>DX取り組み 無し（n=  17）</c:v>
                </c:pt>
                <c:pt idx="12">
                  <c:v>【 画像・音声認識技術／合成技術 】           </c:v>
                </c:pt>
                <c:pt idx="13">
                  <c:v>DX取り組み 有り（n=  11）</c:v>
                </c:pt>
                <c:pt idx="14">
                  <c:v>DX取り組み 無し（n=  11）</c:v>
                </c:pt>
                <c:pt idx="15">
                  <c:v>【 IoTシステム構築技術 】              </c:v>
                </c:pt>
                <c:pt idx="16">
                  <c:v>DX取り組み 有り（n=  12）</c:v>
                </c:pt>
                <c:pt idx="17">
                  <c:v>DX取り組み 無し（n=  23）</c:v>
                </c:pt>
                <c:pt idx="18">
                  <c:v>【 センサ技術 】                    </c:v>
                </c:pt>
                <c:pt idx="19">
                  <c:v>DX取り組み 有り（n=    5）</c:v>
                </c:pt>
                <c:pt idx="20">
                  <c:v>DX取り組み 無し（n=  11）</c:v>
                </c:pt>
                <c:pt idx="21">
                  <c:v>【 セーフティ及びセキュリティ技術 】          </c:v>
                </c:pt>
                <c:pt idx="22">
                  <c:v>DX取り組み 有り（n=    4）</c:v>
                </c:pt>
                <c:pt idx="23">
                  <c:v>DX取り組み 無し（n=  14）</c:v>
                </c:pt>
                <c:pt idx="24">
                  <c:v>【 現実融合技術 (VR、AR、MR、SR等） 】    </c:v>
                </c:pt>
                <c:pt idx="25">
                  <c:v>DX取り組み 有り（n=    3）</c:v>
                </c:pt>
                <c:pt idx="26">
                  <c:v>DX取り組み 無し（n=    6）</c:v>
                </c:pt>
                <c:pt idx="27">
                  <c:v>【 ヒューマンインタフェース技術 】           </c:v>
                </c:pt>
                <c:pt idx="28">
                  <c:v>DX取り組み 有り（n=    2）</c:v>
                </c:pt>
                <c:pt idx="29">
                  <c:v>DX取り組み 無し（n=    7）</c:v>
                </c:pt>
              </c:strCache>
            </c:strRef>
          </c:cat>
          <c:val>
            <c:numRef>
              <c:f>'Q22B.現在重要な技術（DX有無）技術開発力優位'!$T$7:$T$36</c:f>
              <c:numCache>
                <c:formatCode>0.0%</c:formatCode>
                <c:ptCount val="30"/>
                <c:pt idx="0" formatCode="General">
                  <c:v>0</c:v>
                </c:pt>
                <c:pt idx="1">
                  <c:v>9.0909090909090912E-2</c:v>
                </c:pt>
                <c:pt idx="2">
                  <c:v>7.4999999999999997E-2</c:v>
                </c:pt>
                <c:pt idx="3" formatCode="General">
                  <c:v>0</c:v>
                </c:pt>
                <c:pt idx="4">
                  <c:v>0.13636363636363635</c:v>
                </c:pt>
                <c:pt idx="5">
                  <c:v>0.05</c:v>
                </c:pt>
                <c:pt idx="6" formatCode="General">
                  <c:v>0</c:v>
                </c:pt>
                <c:pt idx="7">
                  <c:v>0</c:v>
                </c:pt>
                <c:pt idx="8">
                  <c:v>3.7499999999999999E-2</c:v>
                </c:pt>
                <c:pt idx="9" formatCode="General">
                  <c:v>0</c:v>
                </c:pt>
                <c:pt idx="10">
                  <c:v>0.15909090909090909</c:v>
                </c:pt>
                <c:pt idx="11">
                  <c:v>0.1</c:v>
                </c:pt>
                <c:pt idx="12" formatCode="General">
                  <c:v>0</c:v>
                </c:pt>
                <c:pt idx="13">
                  <c:v>9.0909090909090912E-2</c:v>
                </c:pt>
                <c:pt idx="14">
                  <c:v>2.5000000000000001E-2</c:v>
                </c:pt>
                <c:pt idx="15" formatCode="General">
                  <c:v>0</c:v>
                </c:pt>
                <c:pt idx="16">
                  <c:v>9.0909090909090912E-2</c:v>
                </c:pt>
                <c:pt idx="17">
                  <c:v>8.7499999999999994E-2</c:v>
                </c:pt>
                <c:pt idx="18" formatCode="General">
                  <c:v>0</c:v>
                </c:pt>
                <c:pt idx="19">
                  <c:v>2.2727272727272728E-2</c:v>
                </c:pt>
                <c:pt idx="20">
                  <c:v>6.25E-2</c:v>
                </c:pt>
                <c:pt idx="21" formatCode="General">
                  <c:v>0</c:v>
                </c:pt>
                <c:pt idx="22">
                  <c:v>6.8181818181818177E-2</c:v>
                </c:pt>
                <c:pt idx="23">
                  <c:v>8.7499999999999994E-2</c:v>
                </c:pt>
                <c:pt idx="24" formatCode="General">
                  <c:v>0</c:v>
                </c:pt>
                <c:pt idx="25">
                  <c:v>2.2727272727272728E-2</c:v>
                </c:pt>
                <c:pt idx="26">
                  <c:v>1.2500000000000001E-2</c:v>
                </c:pt>
                <c:pt idx="27" formatCode="General">
                  <c:v>0</c:v>
                </c:pt>
                <c:pt idx="28">
                  <c:v>2.2727272727272728E-2</c:v>
                </c:pt>
                <c:pt idx="29">
                  <c:v>0</c:v>
                </c:pt>
              </c:numCache>
            </c:numRef>
          </c:val>
          <c:extLst>
            <c:ext xmlns:c16="http://schemas.microsoft.com/office/drawing/2014/chart" uri="{C3380CC4-5D6E-409C-BE32-E72D297353CC}">
              <c16:uniqueId val="{00000029-1BF8-4C20-932F-C294A6B43891}"/>
            </c:ext>
          </c:extLst>
        </c:ser>
        <c:ser>
          <c:idx val="1"/>
          <c:order val="2"/>
          <c:tx>
            <c:strRef>
              <c:f>'Q22B.現在重要な技術（DX有無）技術開発力優位'!$U$6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1BF8-4C20-932F-C294A6B43891}"/>
                </c:ext>
              </c:extLst>
            </c:dLbl>
            <c:dLbl>
              <c:idx val="3"/>
              <c:delete val="1"/>
              <c:extLst>
                <c:ext xmlns:c15="http://schemas.microsoft.com/office/drawing/2012/chart" uri="{CE6537A1-D6FC-4f65-9D91-7224C49458BB}"/>
                <c:ext xmlns:c16="http://schemas.microsoft.com/office/drawing/2014/chart" uri="{C3380CC4-5D6E-409C-BE32-E72D297353CC}">
                  <c16:uniqueId val="{0000002B-1BF8-4C20-932F-C294A6B43891}"/>
                </c:ext>
              </c:extLst>
            </c:dLbl>
            <c:dLbl>
              <c:idx val="4"/>
              <c:layout>
                <c:manualLayout>
                  <c:x val="3.649425287356322E-2"/>
                  <c:y val="2.021099337273174E-17"/>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BF8-4C20-932F-C294A6B43891}"/>
                </c:ext>
              </c:extLst>
            </c:dLbl>
            <c:dLbl>
              <c:idx val="6"/>
              <c:delete val="1"/>
              <c:extLst>
                <c:ext xmlns:c15="http://schemas.microsoft.com/office/drawing/2012/chart" uri="{CE6537A1-D6FC-4f65-9D91-7224C49458BB}"/>
                <c:ext xmlns:c16="http://schemas.microsoft.com/office/drawing/2014/chart" uri="{C3380CC4-5D6E-409C-BE32-E72D297353CC}">
                  <c16:uniqueId val="{0000002C-1BF8-4C20-932F-C294A6B43891}"/>
                </c:ext>
              </c:extLst>
            </c:dLbl>
            <c:dLbl>
              <c:idx val="7"/>
              <c:delete val="1"/>
              <c:extLst>
                <c:ext xmlns:c15="http://schemas.microsoft.com/office/drawing/2012/chart" uri="{CE6537A1-D6FC-4f65-9D91-7224C49458BB}"/>
                <c:ext xmlns:c16="http://schemas.microsoft.com/office/drawing/2014/chart" uri="{C3380CC4-5D6E-409C-BE32-E72D297353CC}">
                  <c16:uniqueId val="{00000040-1BF8-4C20-932F-C294A6B43891}"/>
                </c:ext>
              </c:extLst>
            </c:dLbl>
            <c:dLbl>
              <c:idx val="9"/>
              <c:delete val="1"/>
              <c:extLst>
                <c:ext xmlns:c15="http://schemas.microsoft.com/office/drawing/2012/chart" uri="{CE6537A1-D6FC-4f65-9D91-7224C49458BB}"/>
                <c:ext xmlns:c16="http://schemas.microsoft.com/office/drawing/2014/chart" uri="{C3380CC4-5D6E-409C-BE32-E72D297353CC}">
                  <c16:uniqueId val="{0000002D-1BF8-4C20-932F-C294A6B43891}"/>
                </c:ext>
              </c:extLst>
            </c:dLbl>
            <c:dLbl>
              <c:idx val="12"/>
              <c:delete val="1"/>
              <c:extLst>
                <c:ext xmlns:c15="http://schemas.microsoft.com/office/drawing/2012/chart" uri="{CE6537A1-D6FC-4f65-9D91-7224C49458BB}"/>
                <c:ext xmlns:c16="http://schemas.microsoft.com/office/drawing/2014/chart" uri="{C3380CC4-5D6E-409C-BE32-E72D297353CC}">
                  <c16:uniqueId val="{0000002E-1BF8-4C20-932F-C294A6B43891}"/>
                </c:ext>
              </c:extLst>
            </c:dLbl>
            <c:dLbl>
              <c:idx val="14"/>
              <c:layout>
                <c:manualLayout>
                  <c:x val="4.6226053639846651E-2"/>
                  <c:y val="1.7361111111111112E-7"/>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1BF8-4C20-932F-C294A6B43891}"/>
                </c:ext>
              </c:extLst>
            </c:dLbl>
            <c:dLbl>
              <c:idx val="15"/>
              <c:delete val="1"/>
              <c:extLst>
                <c:ext xmlns:c15="http://schemas.microsoft.com/office/drawing/2012/chart" uri="{CE6537A1-D6FC-4f65-9D91-7224C49458BB}"/>
                <c:ext xmlns:c16="http://schemas.microsoft.com/office/drawing/2014/chart" uri="{C3380CC4-5D6E-409C-BE32-E72D297353CC}">
                  <c16:uniqueId val="{0000002F-1BF8-4C20-932F-C294A6B43891}"/>
                </c:ext>
              </c:extLst>
            </c:dLbl>
            <c:dLbl>
              <c:idx val="18"/>
              <c:delete val="1"/>
              <c:extLst>
                <c:ext xmlns:c15="http://schemas.microsoft.com/office/drawing/2012/chart" uri="{CE6537A1-D6FC-4f65-9D91-7224C49458BB}"/>
                <c:ext xmlns:c16="http://schemas.microsoft.com/office/drawing/2014/chart" uri="{C3380CC4-5D6E-409C-BE32-E72D297353CC}">
                  <c16:uniqueId val="{00000030-1BF8-4C20-932F-C294A6B43891}"/>
                </c:ext>
              </c:extLst>
            </c:dLbl>
            <c:dLbl>
              <c:idx val="19"/>
              <c:delete val="1"/>
              <c:extLst>
                <c:ext xmlns:c15="http://schemas.microsoft.com/office/drawing/2012/chart" uri="{CE6537A1-D6FC-4f65-9D91-7224C49458BB}"/>
                <c:ext xmlns:c16="http://schemas.microsoft.com/office/drawing/2014/chart" uri="{C3380CC4-5D6E-409C-BE32-E72D297353CC}">
                  <c16:uniqueId val="{00000042-1BF8-4C20-932F-C294A6B43891}"/>
                </c:ext>
              </c:extLst>
            </c:dLbl>
            <c:dLbl>
              <c:idx val="21"/>
              <c:delete val="1"/>
              <c:extLst>
                <c:ext xmlns:c15="http://schemas.microsoft.com/office/drawing/2012/chart" uri="{CE6537A1-D6FC-4f65-9D91-7224C49458BB}"/>
                <c:ext xmlns:c16="http://schemas.microsoft.com/office/drawing/2014/chart" uri="{C3380CC4-5D6E-409C-BE32-E72D297353CC}">
                  <c16:uniqueId val="{00000031-1BF8-4C20-932F-C294A6B43891}"/>
                </c:ext>
              </c:extLst>
            </c:dLbl>
            <c:dLbl>
              <c:idx val="22"/>
              <c:delete val="1"/>
              <c:extLst>
                <c:ext xmlns:c15="http://schemas.microsoft.com/office/drawing/2012/chart" uri="{CE6537A1-D6FC-4f65-9D91-7224C49458BB}"/>
                <c:ext xmlns:c16="http://schemas.microsoft.com/office/drawing/2014/chart" uri="{C3380CC4-5D6E-409C-BE32-E72D297353CC}">
                  <c16:uniqueId val="{00000046-1BF8-4C20-932F-C294A6B43891}"/>
                </c:ext>
              </c:extLst>
            </c:dLbl>
            <c:dLbl>
              <c:idx val="24"/>
              <c:delete val="1"/>
              <c:extLst>
                <c:ext xmlns:c15="http://schemas.microsoft.com/office/drawing/2012/chart" uri="{CE6537A1-D6FC-4f65-9D91-7224C49458BB}"/>
                <c:ext xmlns:c16="http://schemas.microsoft.com/office/drawing/2014/chart" uri="{C3380CC4-5D6E-409C-BE32-E72D297353CC}">
                  <c16:uniqueId val="{00000032-1BF8-4C20-932F-C294A6B43891}"/>
                </c:ext>
              </c:extLst>
            </c:dLbl>
            <c:dLbl>
              <c:idx val="25"/>
              <c:delete val="1"/>
              <c:extLst>
                <c:ext xmlns:c15="http://schemas.microsoft.com/office/drawing/2012/chart" uri="{CE6537A1-D6FC-4f65-9D91-7224C49458BB}"/>
                <c:ext xmlns:c16="http://schemas.microsoft.com/office/drawing/2014/chart" uri="{C3380CC4-5D6E-409C-BE32-E72D297353CC}">
                  <c16:uniqueId val="{00000047-1BF8-4C20-932F-C294A6B43891}"/>
                </c:ext>
              </c:extLst>
            </c:dLbl>
            <c:dLbl>
              <c:idx val="26"/>
              <c:delete val="1"/>
              <c:extLst>
                <c:ext xmlns:c15="http://schemas.microsoft.com/office/drawing/2012/chart" uri="{CE6537A1-D6FC-4f65-9D91-7224C49458BB}"/>
                <c:ext xmlns:c16="http://schemas.microsoft.com/office/drawing/2014/chart" uri="{C3380CC4-5D6E-409C-BE32-E72D297353CC}">
                  <c16:uniqueId val="{0000004A-1BF8-4C20-932F-C294A6B43891}"/>
                </c:ext>
              </c:extLst>
            </c:dLbl>
            <c:dLbl>
              <c:idx val="27"/>
              <c:delete val="1"/>
              <c:extLst>
                <c:ext xmlns:c15="http://schemas.microsoft.com/office/drawing/2012/chart" uri="{CE6537A1-D6FC-4f65-9D91-7224C49458BB}"/>
                <c:ext xmlns:c16="http://schemas.microsoft.com/office/drawing/2014/chart" uri="{C3380CC4-5D6E-409C-BE32-E72D297353CC}">
                  <c16:uniqueId val="{00000033-1BF8-4C20-932F-C294A6B43891}"/>
                </c:ext>
              </c:extLst>
            </c:dLbl>
            <c:dLbl>
              <c:idx val="28"/>
              <c:delete val="1"/>
              <c:extLst>
                <c:ext xmlns:c15="http://schemas.microsoft.com/office/drawing/2012/chart" uri="{CE6537A1-D6FC-4f65-9D91-7224C49458BB}"/>
                <c:ext xmlns:c16="http://schemas.microsoft.com/office/drawing/2014/chart" uri="{C3380CC4-5D6E-409C-BE32-E72D297353CC}">
                  <c16:uniqueId val="{0000004D-1BF8-4C20-932F-C294A6B43891}"/>
                </c:ext>
              </c:extLst>
            </c:dLbl>
            <c:dLbl>
              <c:idx val="29"/>
              <c:delete val="1"/>
              <c:extLst>
                <c:ext xmlns:c15="http://schemas.microsoft.com/office/drawing/2012/chart" uri="{CE6537A1-D6FC-4f65-9D91-7224C49458BB}"/>
                <c:ext xmlns:c16="http://schemas.microsoft.com/office/drawing/2014/chart" uri="{C3380CC4-5D6E-409C-BE32-E72D297353CC}">
                  <c16:uniqueId val="{0000004F-1BF8-4C20-932F-C294A6B43891}"/>
                </c:ext>
              </c:extLst>
            </c:dLbl>
            <c:dLbl>
              <c:idx val="30"/>
              <c:delete val="1"/>
              <c:extLst>
                <c:ext xmlns:c15="http://schemas.microsoft.com/office/drawing/2012/chart" uri="{CE6537A1-D6FC-4f65-9D91-7224C49458BB}"/>
                <c:ext xmlns:c16="http://schemas.microsoft.com/office/drawing/2014/chart" uri="{C3380CC4-5D6E-409C-BE32-E72D297353CC}">
                  <c16:uniqueId val="{00000034-1BF8-4C20-932F-C294A6B43891}"/>
                </c:ext>
              </c:extLst>
            </c:dLbl>
            <c:dLbl>
              <c:idx val="33"/>
              <c:delete val="1"/>
              <c:extLst>
                <c:ext xmlns:c15="http://schemas.microsoft.com/office/drawing/2012/chart" uri="{CE6537A1-D6FC-4f65-9D91-7224C49458BB}"/>
                <c:ext xmlns:c16="http://schemas.microsoft.com/office/drawing/2014/chart" uri="{C3380CC4-5D6E-409C-BE32-E72D297353CC}">
                  <c16:uniqueId val="{00000035-1BF8-4C20-932F-C294A6B43891}"/>
                </c:ext>
              </c:extLst>
            </c:dLbl>
            <c:dLbl>
              <c:idx val="36"/>
              <c:delete val="1"/>
              <c:extLst>
                <c:ext xmlns:c15="http://schemas.microsoft.com/office/drawing/2012/chart" uri="{CE6537A1-D6FC-4f65-9D91-7224C49458BB}"/>
                <c:ext xmlns:c16="http://schemas.microsoft.com/office/drawing/2014/chart" uri="{C3380CC4-5D6E-409C-BE32-E72D297353CC}">
                  <c16:uniqueId val="{00000036-1BF8-4C20-932F-C294A6B43891}"/>
                </c:ext>
              </c:extLst>
            </c:dLbl>
            <c:dLbl>
              <c:idx val="39"/>
              <c:delete val="1"/>
              <c:extLst>
                <c:ext xmlns:c15="http://schemas.microsoft.com/office/drawing/2012/chart" uri="{CE6537A1-D6FC-4f65-9D91-7224C49458BB}"/>
                <c:ext xmlns:c16="http://schemas.microsoft.com/office/drawing/2014/chart" uri="{C3380CC4-5D6E-409C-BE32-E72D297353CC}">
                  <c16:uniqueId val="{00000037-1BF8-4C20-932F-C294A6B43891}"/>
                </c:ext>
              </c:extLst>
            </c:dLbl>
            <c:dLbl>
              <c:idx val="42"/>
              <c:delete val="1"/>
              <c:extLst>
                <c:ext xmlns:c15="http://schemas.microsoft.com/office/drawing/2012/chart" uri="{CE6537A1-D6FC-4f65-9D91-7224C49458BB}"/>
                <c:ext xmlns:c16="http://schemas.microsoft.com/office/drawing/2014/chart" uri="{C3380CC4-5D6E-409C-BE32-E72D297353CC}">
                  <c16:uniqueId val="{00000038-1BF8-4C20-932F-C294A6B43891}"/>
                </c:ext>
              </c:extLst>
            </c:dLbl>
            <c:dLbl>
              <c:idx val="45"/>
              <c:delete val="1"/>
              <c:extLst>
                <c:ext xmlns:c15="http://schemas.microsoft.com/office/drawing/2012/chart" uri="{CE6537A1-D6FC-4f65-9D91-7224C49458BB}"/>
                <c:ext xmlns:c16="http://schemas.microsoft.com/office/drawing/2014/chart" uri="{C3380CC4-5D6E-409C-BE32-E72D297353CC}">
                  <c16:uniqueId val="{00000039-1BF8-4C20-932F-C294A6B43891}"/>
                </c:ext>
              </c:extLst>
            </c:dLbl>
            <c:dLbl>
              <c:idx val="48"/>
              <c:delete val="1"/>
              <c:extLst>
                <c:ext xmlns:c15="http://schemas.microsoft.com/office/drawing/2012/chart" uri="{CE6537A1-D6FC-4f65-9D91-7224C49458BB}"/>
                <c:ext xmlns:c16="http://schemas.microsoft.com/office/drawing/2014/chart" uri="{C3380CC4-5D6E-409C-BE32-E72D297353CC}">
                  <c16:uniqueId val="{0000003A-1BF8-4C20-932F-C294A6B43891}"/>
                </c:ext>
              </c:extLst>
            </c:dLbl>
            <c:dLbl>
              <c:idx val="51"/>
              <c:delete val="1"/>
              <c:extLst>
                <c:ext xmlns:c15="http://schemas.microsoft.com/office/drawing/2012/chart" uri="{CE6537A1-D6FC-4f65-9D91-7224C49458BB}"/>
                <c:ext xmlns:c16="http://schemas.microsoft.com/office/drawing/2014/chart" uri="{C3380CC4-5D6E-409C-BE32-E72D297353CC}">
                  <c16:uniqueId val="{0000003B-1BF8-4C20-932F-C294A6B43891}"/>
                </c:ext>
              </c:extLst>
            </c:dLbl>
            <c:dLbl>
              <c:idx val="54"/>
              <c:delete val="1"/>
              <c:extLst>
                <c:ext xmlns:c15="http://schemas.microsoft.com/office/drawing/2012/chart" uri="{CE6537A1-D6FC-4f65-9D91-7224C49458BB}"/>
                <c:ext xmlns:c16="http://schemas.microsoft.com/office/drawing/2014/chart" uri="{C3380CC4-5D6E-409C-BE32-E72D297353CC}">
                  <c16:uniqueId val="{0000003C-1BF8-4C20-932F-C294A6B43891}"/>
                </c:ext>
              </c:extLst>
            </c:dLbl>
            <c:dLbl>
              <c:idx val="57"/>
              <c:delete val="1"/>
              <c:extLst>
                <c:ext xmlns:c15="http://schemas.microsoft.com/office/drawing/2012/chart" uri="{CE6537A1-D6FC-4f65-9D91-7224C49458BB}"/>
                <c:ext xmlns:c16="http://schemas.microsoft.com/office/drawing/2014/chart" uri="{C3380CC4-5D6E-409C-BE32-E72D297353CC}">
                  <c16:uniqueId val="{0000003D-1BF8-4C20-932F-C294A6B43891}"/>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システムズエンジニアリング技術 】          </c:v>
                </c:pt>
                <c:pt idx="1">
                  <c:v>DX取り組み 有り（n=  17）</c:v>
                </c:pt>
                <c:pt idx="2">
                  <c:v>DX取り組み 無し（n=  24）</c:v>
                </c:pt>
                <c:pt idx="3">
                  <c:v>【 無線通信・ネットワーク技術 】            </c:v>
                </c:pt>
                <c:pt idx="4">
                  <c:v>DX取り組み 有り（n=  10）</c:v>
                </c:pt>
                <c:pt idx="5">
                  <c:v>DX取り組み 無し（n=  24）</c:v>
                </c:pt>
                <c:pt idx="6">
                  <c:v>【 デバイス技術 】                   </c:v>
                </c:pt>
                <c:pt idx="7">
                  <c:v>DX取り組み 有り（n=    5）</c:v>
                </c:pt>
                <c:pt idx="8">
                  <c:v>DX取り組み 無し（n=  15）</c:v>
                </c:pt>
                <c:pt idx="9">
                  <c:v>【 AI（機械学習、ディープラーニング等）技術 】    </c:v>
                </c:pt>
                <c:pt idx="10">
                  <c:v>DX取り組み 有り（n=  19）</c:v>
                </c:pt>
                <c:pt idx="11">
                  <c:v>DX取り組み 無し（n=  17）</c:v>
                </c:pt>
                <c:pt idx="12">
                  <c:v>【 画像・音声認識技術／合成技術 】           </c:v>
                </c:pt>
                <c:pt idx="13">
                  <c:v>DX取り組み 有り（n=  11）</c:v>
                </c:pt>
                <c:pt idx="14">
                  <c:v>DX取り組み 無し（n=  11）</c:v>
                </c:pt>
                <c:pt idx="15">
                  <c:v>【 IoTシステム構築技術 】              </c:v>
                </c:pt>
                <c:pt idx="16">
                  <c:v>DX取り組み 有り（n=  12）</c:v>
                </c:pt>
                <c:pt idx="17">
                  <c:v>DX取り組み 無し（n=  23）</c:v>
                </c:pt>
                <c:pt idx="18">
                  <c:v>【 センサ技術 】                    </c:v>
                </c:pt>
                <c:pt idx="19">
                  <c:v>DX取り組み 有り（n=    5）</c:v>
                </c:pt>
                <c:pt idx="20">
                  <c:v>DX取り組み 無し（n=  11）</c:v>
                </c:pt>
                <c:pt idx="21">
                  <c:v>【 セーフティ及びセキュリティ技術 】          </c:v>
                </c:pt>
                <c:pt idx="22">
                  <c:v>DX取り組み 有り（n=    4）</c:v>
                </c:pt>
                <c:pt idx="23">
                  <c:v>DX取り組み 無し（n=  14）</c:v>
                </c:pt>
                <c:pt idx="24">
                  <c:v>【 現実融合技術 (VR、AR、MR、SR等） 】    </c:v>
                </c:pt>
                <c:pt idx="25">
                  <c:v>DX取り組み 有り（n=    3）</c:v>
                </c:pt>
                <c:pt idx="26">
                  <c:v>DX取り組み 無し（n=    6）</c:v>
                </c:pt>
                <c:pt idx="27">
                  <c:v>【 ヒューマンインタフェース技術 】           </c:v>
                </c:pt>
                <c:pt idx="28">
                  <c:v>DX取り組み 有り（n=    2）</c:v>
                </c:pt>
                <c:pt idx="29">
                  <c:v>DX取り組み 無し（n=    7）</c:v>
                </c:pt>
              </c:strCache>
            </c:strRef>
          </c:cat>
          <c:val>
            <c:numRef>
              <c:f>'Q22B.現在重要な技術（DX有無）技術開発力優位'!$U$7:$U$36</c:f>
              <c:numCache>
                <c:formatCode>0.0%</c:formatCode>
                <c:ptCount val="30"/>
                <c:pt idx="0" formatCode="General">
                  <c:v>0</c:v>
                </c:pt>
                <c:pt idx="1">
                  <c:v>0.13636363636363635</c:v>
                </c:pt>
                <c:pt idx="2">
                  <c:v>8.7499999999999994E-2</c:v>
                </c:pt>
                <c:pt idx="3" formatCode="General">
                  <c:v>0</c:v>
                </c:pt>
                <c:pt idx="4">
                  <c:v>2.2727272727272728E-2</c:v>
                </c:pt>
                <c:pt idx="5">
                  <c:v>8.7499999999999994E-2</c:v>
                </c:pt>
                <c:pt idx="6" formatCode="General">
                  <c:v>0</c:v>
                </c:pt>
                <c:pt idx="7">
                  <c:v>0</c:v>
                </c:pt>
                <c:pt idx="8">
                  <c:v>3.7499999999999999E-2</c:v>
                </c:pt>
                <c:pt idx="9" formatCode="General">
                  <c:v>0</c:v>
                </c:pt>
                <c:pt idx="10">
                  <c:v>0.11363636363636363</c:v>
                </c:pt>
                <c:pt idx="11">
                  <c:v>0.05</c:v>
                </c:pt>
                <c:pt idx="12" formatCode="General">
                  <c:v>0</c:v>
                </c:pt>
                <c:pt idx="13">
                  <c:v>6.8181818181818177E-2</c:v>
                </c:pt>
                <c:pt idx="14">
                  <c:v>2.5000000000000001E-2</c:v>
                </c:pt>
                <c:pt idx="15" formatCode="General">
                  <c:v>0</c:v>
                </c:pt>
                <c:pt idx="16">
                  <c:v>0.11363636363636363</c:v>
                </c:pt>
                <c:pt idx="17">
                  <c:v>0.1125</c:v>
                </c:pt>
                <c:pt idx="18" formatCode="General">
                  <c:v>0</c:v>
                </c:pt>
                <c:pt idx="19">
                  <c:v>0</c:v>
                </c:pt>
                <c:pt idx="20">
                  <c:v>3.7499999999999999E-2</c:v>
                </c:pt>
                <c:pt idx="21" formatCode="General">
                  <c:v>0</c:v>
                </c:pt>
                <c:pt idx="22">
                  <c:v>2.2727272727272728E-2</c:v>
                </c:pt>
                <c:pt idx="23">
                  <c:v>2.5000000000000001E-2</c:v>
                </c:pt>
                <c:pt idx="24" formatCode="General">
                  <c:v>0</c:v>
                </c:pt>
                <c:pt idx="25">
                  <c:v>2.2727272727272728E-2</c:v>
                </c:pt>
                <c:pt idx="26">
                  <c:v>1.2500000000000001E-2</c:v>
                </c:pt>
                <c:pt idx="27" formatCode="General">
                  <c:v>0</c:v>
                </c:pt>
                <c:pt idx="28">
                  <c:v>2.2727272727272728E-2</c:v>
                </c:pt>
                <c:pt idx="29">
                  <c:v>2.5000000000000001E-2</c:v>
                </c:pt>
              </c:numCache>
            </c:numRef>
          </c:val>
          <c:extLst>
            <c:ext xmlns:c16="http://schemas.microsoft.com/office/drawing/2014/chart" uri="{C3380CC4-5D6E-409C-BE32-E72D297353CC}">
              <c16:uniqueId val="{0000003E-1BF8-4C20-932F-C294A6B43891}"/>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95862068965526"/>
          <c:y val="0.79202829861111113"/>
          <c:w val="0.10978497447562523"/>
          <c:h val="7.15789930555555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'Q22A.自社の強みとなる技術（DX有無）技術開発力優位'!$J$71</c:f>
          <c:strCache>
            <c:ptCount val="1"/>
            <c:pt idx="0">
              <c:v>DX取り組み 有り (N=43)
DX取り組み 無し (N=81)</c:v>
            </c:pt>
          </c:strCache>
        </c:strRef>
      </c:tx>
      <c:layout>
        <c:manualLayout>
          <c:xMode val="edge"/>
          <c:yMode val="edge"/>
          <c:x val="0.71613524904214554"/>
          <c:y val="0.825313888888888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F4E-4130-B983-638FD4427612}"/>
                </c:ext>
              </c:extLst>
            </c:dLbl>
            <c:dLbl>
              <c:idx val="3"/>
              <c:delete val="1"/>
              <c:extLst>
                <c:ext xmlns:c15="http://schemas.microsoft.com/office/drawing/2012/chart" uri="{CE6537A1-D6FC-4f65-9D91-7224C49458BB}"/>
                <c:ext xmlns:c16="http://schemas.microsoft.com/office/drawing/2014/chart" uri="{C3380CC4-5D6E-409C-BE32-E72D297353CC}">
                  <c16:uniqueId val="{00000001-2F4E-4130-B983-638FD4427612}"/>
                </c:ext>
              </c:extLst>
            </c:dLbl>
            <c:dLbl>
              <c:idx val="6"/>
              <c:delete val="1"/>
              <c:extLst>
                <c:ext xmlns:c15="http://schemas.microsoft.com/office/drawing/2012/chart" uri="{CE6537A1-D6FC-4f65-9D91-7224C49458BB}"/>
                <c:ext xmlns:c16="http://schemas.microsoft.com/office/drawing/2014/chart" uri="{C3380CC4-5D6E-409C-BE32-E72D297353CC}">
                  <c16:uniqueId val="{00000002-2F4E-4130-B983-638FD4427612}"/>
                </c:ext>
              </c:extLst>
            </c:dLbl>
            <c:dLbl>
              <c:idx val="9"/>
              <c:delete val="1"/>
              <c:extLst>
                <c:ext xmlns:c15="http://schemas.microsoft.com/office/drawing/2012/chart" uri="{CE6537A1-D6FC-4f65-9D91-7224C49458BB}"/>
                <c:ext xmlns:c16="http://schemas.microsoft.com/office/drawing/2014/chart" uri="{C3380CC4-5D6E-409C-BE32-E72D297353CC}">
                  <c16:uniqueId val="{00000003-2F4E-4130-B983-638FD4427612}"/>
                </c:ext>
              </c:extLst>
            </c:dLbl>
            <c:dLbl>
              <c:idx val="12"/>
              <c:delete val="1"/>
              <c:extLst>
                <c:ext xmlns:c15="http://schemas.microsoft.com/office/drawing/2012/chart" uri="{CE6537A1-D6FC-4f65-9D91-7224C49458BB}"/>
                <c:ext xmlns:c16="http://schemas.microsoft.com/office/drawing/2014/chart" uri="{C3380CC4-5D6E-409C-BE32-E72D297353CC}">
                  <c16:uniqueId val="{00000004-2F4E-4130-B983-638FD4427612}"/>
                </c:ext>
              </c:extLst>
            </c:dLbl>
            <c:dLbl>
              <c:idx val="15"/>
              <c:delete val="1"/>
              <c:extLst>
                <c:ext xmlns:c15="http://schemas.microsoft.com/office/drawing/2012/chart" uri="{CE6537A1-D6FC-4f65-9D91-7224C49458BB}"/>
                <c:ext xmlns:c16="http://schemas.microsoft.com/office/drawing/2014/chart" uri="{C3380CC4-5D6E-409C-BE32-E72D297353CC}">
                  <c16:uniqueId val="{00000005-2F4E-4130-B983-638FD4427612}"/>
                </c:ext>
              </c:extLst>
            </c:dLbl>
            <c:dLbl>
              <c:idx val="18"/>
              <c:delete val="1"/>
              <c:extLst>
                <c:ext xmlns:c15="http://schemas.microsoft.com/office/drawing/2012/chart" uri="{CE6537A1-D6FC-4f65-9D91-7224C49458BB}"/>
                <c:ext xmlns:c16="http://schemas.microsoft.com/office/drawing/2014/chart" uri="{C3380CC4-5D6E-409C-BE32-E72D297353CC}">
                  <c16:uniqueId val="{00000006-2F4E-4130-B983-638FD4427612}"/>
                </c:ext>
              </c:extLst>
            </c:dLbl>
            <c:dLbl>
              <c:idx val="21"/>
              <c:delete val="1"/>
              <c:extLst>
                <c:ext xmlns:c15="http://schemas.microsoft.com/office/drawing/2012/chart" uri="{CE6537A1-D6FC-4f65-9D91-7224C49458BB}"/>
                <c:ext xmlns:c16="http://schemas.microsoft.com/office/drawing/2014/chart" uri="{C3380CC4-5D6E-409C-BE32-E72D297353CC}">
                  <c16:uniqueId val="{00000007-2F4E-4130-B983-638FD4427612}"/>
                </c:ext>
              </c:extLst>
            </c:dLbl>
            <c:dLbl>
              <c:idx val="24"/>
              <c:delete val="1"/>
              <c:extLst>
                <c:ext xmlns:c15="http://schemas.microsoft.com/office/drawing/2012/chart" uri="{CE6537A1-D6FC-4f65-9D91-7224C49458BB}"/>
                <c:ext xmlns:c16="http://schemas.microsoft.com/office/drawing/2014/chart" uri="{C3380CC4-5D6E-409C-BE32-E72D297353CC}">
                  <c16:uniqueId val="{00000008-2F4E-4130-B983-638FD4427612}"/>
                </c:ext>
              </c:extLst>
            </c:dLbl>
            <c:dLbl>
              <c:idx val="27"/>
              <c:delete val="1"/>
              <c:extLst>
                <c:ext xmlns:c15="http://schemas.microsoft.com/office/drawing/2012/chart" uri="{CE6537A1-D6FC-4f65-9D91-7224C49458BB}"/>
                <c:ext xmlns:c16="http://schemas.microsoft.com/office/drawing/2014/chart" uri="{C3380CC4-5D6E-409C-BE32-E72D297353CC}">
                  <c16:uniqueId val="{00000009-2F4E-4130-B983-638FD4427612}"/>
                </c:ext>
              </c:extLst>
            </c:dLbl>
            <c:dLbl>
              <c:idx val="30"/>
              <c:delete val="1"/>
              <c:extLst>
                <c:ext xmlns:c15="http://schemas.microsoft.com/office/drawing/2012/chart" uri="{CE6537A1-D6FC-4f65-9D91-7224C49458BB}"/>
                <c:ext xmlns:c16="http://schemas.microsoft.com/office/drawing/2014/chart" uri="{C3380CC4-5D6E-409C-BE32-E72D297353CC}">
                  <c16:uniqueId val="{0000000A-2F4E-4130-B983-638FD4427612}"/>
                </c:ext>
              </c:extLst>
            </c:dLbl>
            <c:dLbl>
              <c:idx val="33"/>
              <c:delete val="1"/>
              <c:extLst>
                <c:ext xmlns:c15="http://schemas.microsoft.com/office/drawing/2012/chart" uri="{CE6537A1-D6FC-4f65-9D91-7224C49458BB}"/>
                <c:ext xmlns:c16="http://schemas.microsoft.com/office/drawing/2014/chart" uri="{C3380CC4-5D6E-409C-BE32-E72D297353CC}">
                  <c16:uniqueId val="{0000000B-2F4E-4130-B983-638FD4427612}"/>
                </c:ext>
              </c:extLst>
            </c:dLbl>
            <c:dLbl>
              <c:idx val="36"/>
              <c:delete val="1"/>
              <c:extLst>
                <c:ext xmlns:c15="http://schemas.microsoft.com/office/drawing/2012/chart" uri="{CE6537A1-D6FC-4f65-9D91-7224C49458BB}"/>
                <c:ext xmlns:c16="http://schemas.microsoft.com/office/drawing/2014/chart" uri="{C3380CC4-5D6E-409C-BE32-E72D297353CC}">
                  <c16:uniqueId val="{0000000C-2F4E-4130-B983-638FD4427612}"/>
                </c:ext>
              </c:extLst>
            </c:dLbl>
            <c:dLbl>
              <c:idx val="39"/>
              <c:delete val="1"/>
              <c:extLst>
                <c:ext xmlns:c15="http://schemas.microsoft.com/office/drawing/2012/chart" uri="{CE6537A1-D6FC-4f65-9D91-7224C49458BB}"/>
                <c:ext xmlns:c16="http://schemas.microsoft.com/office/drawing/2014/chart" uri="{C3380CC4-5D6E-409C-BE32-E72D297353CC}">
                  <c16:uniqueId val="{0000000D-2F4E-4130-B983-638FD4427612}"/>
                </c:ext>
              </c:extLst>
            </c:dLbl>
            <c:dLbl>
              <c:idx val="42"/>
              <c:delete val="1"/>
              <c:extLst>
                <c:ext xmlns:c15="http://schemas.microsoft.com/office/drawing/2012/chart" uri="{CE6537A1-D6FC-4f65-9D91-7224C49458BB}"/>
                <c:ext xmlns:c16="http://schemas.microsoft.com/office/drawing/2014/chart" uri="{C3380CC4-5D6E-409C-BE32-E72D297353CC}">
                  <c16:uniqueId val="{0000000E-2F4E-4130-B983-638FD4427612}"/>
                </c:ext>
              </c:extLst>
            </c:dLbl>
            <c:dLbl>
              <c:idx val="45"/>
              <c:delete val="1"/>
              <c:extLst>
                <c:ext xmlns:c15="http://schemas.microsoft.com/office/drawing/2012/chart" uri="{CE6537A1-D6FC-4f65-9D91-7224C49458BB}"/>
                <c:ext xmlns:c16="http://schemas.microsoft.com/office/drawing/2014/chart" uri="{C3380CC4-5D6E-409C-BE32-E72D297353CC}">
                  <c16:uniqueId val="{0000000F-2F4E-4130-B983-638FD4427612}"/>
                </c:ext>
              </c:extLst>
            </c:dLbl>
            <c:dLbl>
              <c:idx val="48"/>
              <c:delete val="1"/>
              <c:extLst>
                <c:ext xmlns:c15="http://schemas.microsoft.com/office/drawing/2012/chart" uri="{CE6537A1-D6FC-4f65-9D91-7224C49458BB}"/>
                <c:ext xmlns:c16="http://schemas.microsoft.com/office/drawing/2014/chart" uri="{C3380CC4-5D6E-409C-BE32-E72D297353CC}">
                  <c16:uniqueId val="{00000010-2F4E-4130-B983-638FD4427612}"/>
                </c:ext>
              </c:extLst>
            </c:dLbl>
            <c:dLbl>
              <c:idx val="51"/>
              <c:delete val="1"/>
              <c:extLst>
                <c:ext xmlns:c15="http://schemas.microsoft.com/office/drawing/2012/chart" uri="{CE6537A1-D6FC-4f65-9D91-7224C49458BB}"/>
                <c:ext xmlns:c16="http://schemas.microsoft.com/office/drawing/2014/chart" uri="{C3380CC4-5D6E-409C-BE32-E72D297353CC}">
                  <c16:uniqueId val="{00000011-2F4E-4130-B983-638FD4427612}"/>
                </c:ext>
              </c:extLst>
            </c:dLbl>
            <c:dLbl>
              <c:idx val="54"/>
              <c:delete val="1"/>
              <c:extLst>
                <c:ext xmlns:c15="http://schemas.microsoft.com/office/drawing/2012/chart" uri="{CE6537A1-D6FC-4f65-9D91-7224C49458BB}"/>
                <c:ext xmlns:c16="http://schemas.microsoft.com/office/drawing/2014/chart" uri="{C3380CC4-5D6E-409C-BE32-E72D297353CC}">
                  <c16:uniqueId val="{00000012-2F4E-4130-B983-638FD4427612}"/>
                </c:ext>
              </c:extLst>
            </c:dLbl>
            <c:dLbl>
              <c:idx val="57"/>
              <c:delete val="1"/>
              <c:extLst>
                <c:ext xmlns:c15="http://schemas.microsoft.com/office/drawing/2012/chart" uri="{CE6537A1-D6FC-4f65-9D91-7224C49458BB}"/>
                <c:ext xmlns:c16="http://schemas.microsoft.com/office/drawing/2014/chart" uri="{C3380CC4-5D6E-409C-BE32-E72D297353CC}">
                  <c16:uniqueId val="{00000013-2F4E-4130-B983-638FD442761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14）</c:v>
                </c:pt>
                <c:pt idx="2">
                  <c:v>DX取り組み 無し（n=  22）</c:v>
                </c:pt>
                <c:pt idx="3">
                  <c:v>【 無線通信・ネットワーク技術 】            </c:v>
                </c:pt>
                <c:pt idx="4">
                  <c:v>DX取り組み 有り（n=  11）</c:v>
                </c:pt>
                <c:pt idx="5">
                  <c:v>DX取り組み 無し（n=  24）</c:v>
                </c:pt>
                <c:pt idx="6">
                  <c:v>【 デバイス技術 】                   </c:v>
                </c:pt>
                <c:pt idx="7">
                  <c:v>DX取り組み 有り（n=    5）</c:v>
                </c:pt>
                <c:pt idx="8">
                  <c:v>DX取り組み 無し（n=  15）</c:v>
                </c:pt>
                <c:pt idx="9">
                  <c:v>【 画像・音声認識技術／合成技術 】           </c:v>
                </c:pt>
                <c:pt idx="10">
                  <c:v>DX取り組み 有り（n=  10）</c:v>
                </c:pt>
                <c:pt idx="11">
                  <c:v>DX取り組み 無し（n=  14）</c:v>
                </c:pt>
                <c:pt idx="12">
                  <c:v>【 IoTシステム構築技術 】              </c:v>
                </c:pt>
                <c:pt idx="13">
                  <c:v>DX取り組み 有り（n=  11）</c:v>
                </c:pt>
                <c:pt idx="14">
                  <c:v>DX取り組み 無し（n=  19）</c:v>
                </c:pt>
                <c:pt idx="15">
                  <c:v>【 AI（機械学習、ディープラーニング等）技術 】    </c:v>
                </c:pt>
                <c:pt idx="16">
                  <c:v>DX取り組み 有り（n=  11）</c:v>
                </c:pt>
                <c:pt idx="17">
                  <c:v>DX取り組み 無し（n=  15）</c:v>
                </c:pt>
                <c:pt idx="18">
                  <c:v>【 モデリング技術（制御、システム、ユーザ、データ等） 】</c:v>
                </c:pt>
                <c:pt idx="19">
                  <c:v>DX取り組み 有り（n=    6）</c:v>
                </c:pt>
                <c:pt idx="20">
                  <c:v>DX取り組み 無し（n=  12）</c:v>
                </c:pt>
                <c:pt idx="21">
                  <c:v>【 センサ技術 】                    </c:v>
                </c:pt>
                <c:pt idx="22">
                  <c:v>DX取り組み 有り（n=    5）</c:v>
                </c:pt>
                <c:pt idx="23">
                  <c:v>DX取り組み 無し（n=  15）</c:v>
                </c:pt>
                <c:pt idx="24">
                  <c:v>【 リアルタイム制御技術（ロボット技術） 】       </c:v>
                </c:pt>
                <c:pt idx="25">
                  <c:v>DX取り組み 有り（n=    4）</c:v>
                </c:pt>
                <c:pt idx="26">
                  <c:v>DX取り組み 無し（n=  12）</c:v>
                </c:pt>
                <c:pt idx="27">
                  <c:v>【 アジャイル開発技術 】                </c:v>
                </c:pt>
                <c:pt idx="28">
                  <c:v>DX取り組み 有り（n=    9）</c:v>
                </c:pt>
                <c:pt idx="29">
                  <c:v>DX取り組み 無し（n=  11）</c:v>
                </c:pt>
              </c:strCache>
            </c:strRef>
          </c:cat>
          <c:val>
            <c:numRef>
              <c:f>'Q22A.自社の強みとなる技術（DX有無）技術開発力優位'!$S$7:$S$36</c:f>
              <c:numCache>
                <c:formatCode>0.0%</c:formatCode>
                <c:ptCount val="30"/>
                <c:pt idx="0" formatCode="General">
                  <c:v>0</c:v>
                </c:pt>
                <c:pt idx="1">
                  <c:v>0.18604651162790697</c:v>
                </c:pt>
                <c:pt idx="2">
                  <c:v>0.12345679012345678</c:v>
                </c:pt>
                <c:pt idx="3" formatCode="General">
                  <c:v>0</c:v>
                </c:pt>
                <c:pt idx="4">
                  <c:v>9.3023255813953487E-2</c:v>
                </c:pt>
                <c:pt idx="5">
                  <c:v>0.13580246913580246</c:v>
                </c:pt>
                <c:pt idx="6" formatCode="General">
                  <c:v>0</c:v>
                </c:pt>
                <c:pt idx="7">
                  <c:v>0.11627906976744186</c:v>
                </c:pt>
                <c:pt idx="8">
                  <c:v>0.1111111111111111</c:v>
                </c:pt>
                <c:pt idx="9" formatCode="General">
                  <c:v>0</c:v>
                </c:pt>
                <c:pt idx="10">
                  <c:v>9.3023255813953487E-2</c:v>
                </c:pt>
                <c:pt idx="11">
                  <c:v>8.6419753086419748E-2</c:v>
                </c:pt>
                <c:pt idx="12" formatCode="General">
                  <c:v>0</c:v>
                </c:pt>
                <c:pt idx="13">
                  <c:v>6.9767441860465115E-2</c:v>
                </c:pt>
                <c:pt idx="14">
                  <c:v>7.407407407407407E-2</c:v>
                </c:pt>
                <c:pt idx="15" formatCode="General">
                  <c:v>0</c:v>
                </c:pt>
                <c:pt idx="16">
                  <c:v>9.3023255813953487E-2</c:v>
                </c:pt>
                <c:pt idx="17">
                  <c:v>6.1728395061728392E-2</c:v>
                </c:pt>
                <c:pt idx="18" formatCode="General">
                  <c:v>0</c:v>
                </c:pt>
                <c:pt idx="19">
                  <c:v>4.6511627906976744E-2</c:v>
                </c:pt>
                <c:pt idx="20">
                  <c:v>6.1728395061728392E-2</c:v>
                </c:pt>
                <c:pt idx="21" formatCode="General">
                  <c:v>0</c:v>
                </c:pt>
                <c:pt idx="22">
                  <c:v>4.6511627906976744E-2</c:v>
                </c:pt>
                <c:pt idx="23">
                  <c:v>4.9382716049382713E-2</c:v>
                </c:pt>
                <c:pt idx="24" formatCode="General">
                  <c:v>0</c:v>
                </c:pt>
                <c:pt idx="25">
                  <c:v>4.6511627906976744E-2</c:v>
                </c:pt>
                <c:pt idx="26">
                  <c:v>4.9382716049382713E-2</c:v>
                </c:pt>
                <c:pt idx="27" formatCode="General">
                  <c:v>0</c:v>
                </c:pt>
                <c:pt idx="28">
                  <c:v>4.6511627906976744E-2</c:v>
                </c:pt>
                <c:pt idx="29">
                  <c:v>4.9382716049382713E-2</c:v>
                </c:pt>
              </c:numCache>
            </c:numRef>
          </c:val>
          <c:extLst>
            <c:ext xmlns:c16="http://schemas.microsoft.com/office/drawing/2014/chart" uri="{C3380CC4-5D6E-409C-BE32-E72D297353CC}">
              <c16:uniqueId val="{00000014-2F4E-4130-B983-638FD4427612}"/>
            </c:ext>
          </c:extLst>
        </c:ser>
        <c:ser>
          <c:idx val="2"/>
          <c:order val="1"/>
          <c:tx>
            <c:strRef>
              <c:f>'Q22A.自社の強みとなる技術（DX有無）技術開発力優位'!$T$6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2F4E-4130-B983-638FD4427612}"/>
                </c:ext>
              </c:extLst>
            </c:dLbl>
            <c:dLbl>
              <c:idx val="3"/>
              <c:delete val="1"/>
              <c:extLst>
                <c:ext xmlns:c15="http://schemas.microsoft.com/office/drawing/2012/chart" uri="{CE6537A1-D6FC-4f65-9D91-7224C49458BB}"/>
                <c:ext xmlns:c16="http://schemas.microsoft.com/office/drawing/2014/chart" uri="{C3380CC4-5D6E-409C-BE32-E72D297353CC}">
                  <c16:uniqueId val="{00000016-2F4E-4130-B983-638FD4427612}"/>
                </c:ext>
              </c:extLst>
            </c:dLbl>
            <c:dLbl>
              <c:idx val="6"/>
              <c:delete val="1"/>
              <c:extLst>
                <c:ext xmlns:c15="http://schemas.microsoft.com/office/drawing/2012/chart" uri="{CE6537A1-D6FC-4f65-9D91-7224C49458BB}"/>
                <c:ext xmlns:c16="http://schemas.microsoft.com/office/drawing/2014/chart" uri="{C3380CC4-5D6E-409C-BE32-E72D297353CC}">
                  <c16:uniqueId val="{00000017-2F4E-4130-B983-638FD4427612}"/>
                </c:ext>
              </c:extLst>
            </c:dLbl>
            <c:dLbl>
              <c:idx val="7"/>
              <c:delete val="1"/>
              <c:extLst>
                <c:ext xmlns:c15="http://schemas.microsoft.com/office/drawing/2012/chart" uri="{CE6537A1-D6FC-4f65-9D91-7224C49458BB}"/>
                <c:ext xmlns:c16="http://schemas.microsoft.com/office/drawing/2014/chart" uri="{C3380CC4-5D6E-409C-BE32-E72D297353CC}">
                  <c16:uniqueId val="{00000040-2F4E-4130-B983-638FD4427612}"/>
                </c:ext>
              </c:extLst>
            </c:dLbl>
            <c:dLbl>
              <c:idx val="9"/>
              <c:delete val="1"/>
              <c:extLst>
                <c:ext xmlns:c15="http://schemas.microsoft.com/office/drawing/2012/chart" uri="{CE6537A1-D6FC-4f65-9D91-7224C49458BB}"/>
                <c:ext xmlns:c16="http://schemas.microsoft.com/office/drawing/2014/chart" uri="{C3380CC4-5D6E-409C-BE32-E72D297353CC}">
                  <c16:uniqueId val="{00000018-2F4E-4130-B983-638FD4427612}"/>
                </c:ext>
              </c:extLst>
            </c:dLbl>
            <c:dLbl>
              <c:idx val="12"/>
              <c:delete val="1"/>
              <c:extLst>
                <c:ext xmlns:c15="http://schemas.microsoft.com/office/drawing/2012/chart" uri="{CE6537A1-D6FC-4f65-9D91-7224C49458BB}"/>
                <c:ext xmlns:c16="http://schemas.microsoft.com/office/drawing/2014/chart" uri="{C3380CC4-5D6E-409C-BE32-E72D297353CC}">
                  <c16:uniqueId val="{00000019-2F4E-4130-B983-638FD4427612}"/>
                </c:ext>
              </c:extLst>
            </c:dLbl>
            <c:dLbl>
              <c:idx val="15"/>
              <c:delete val="1"/>
              <c:extLst>
                <c:ext xmlns:c15="http://schemas.microsoft.com/office/drawing/2012/chart" uri="{CE6537A1-D6FC-4f65-9D91-7224C49458BB}"/>
                <c:ext xmlns:c16="http://schemas.microsoft.com/office/drawing/2014/chart" uri="{C3380CC4-5D6E-409C-BE32-E72D297353CC}">
                  <c16:uniqueId val="{0000001A-2F4E-4130-B983-638FD4427612}"/>
                </c:ext>
              </c:extLst>
            </c:dLbl>
            <c:dLbl>
              <c:idx val="18"/>
              <c:delete val="1"/>
              <c:extLst>
                <c:ext xmlns:c15="http://schemas.microsoft.com/office/drawing/2012/chart" uri="{CE6537A1-D6FC-4f65-9D91-7224C49458BB}"/>
                <c:ext xmlns:c16="http://schemas.microsoft.com/office/drawing/2014/chart" uri="{C3380CC4-5D6E-409C-BE32-E72D297353CC}">
                  <c16:uniqueId val="{0000001B-2F4E-4130-B983-638FD4427612}"/>
                </c:ext>
              </c:extLst>
            </c:dLbl>
            <c:dLbl>
              <c:idx val="21"/>
              <c:delete val="1"/>
              <c:extLst>
                <c:ext xmlns:c15="http://schemas.microsoft.com/office/drawing/2012/chart" uri="{CE6537A1-D6FC-4f65-9D91-7224C49458BB}"/>
                <c:ext xmlns:c16="http://schemas.microsoft.com/office/drawing/2014/chart" uri="{C3380CC4-5D6E-409C-BE32-E72D297353CC}">
                  <c16:uniqueId val="{0000001C-2F4E-4130-B983-638FD4427612}"/>
                </c:ext>
              </c:extLst>
            </c:dLbl>
            <c:dLbl>
              <c:idx val="24"/>
              <c:delete val="1"/>
              <c:extLst>
                <c:ext xmlns:c15="http://schemas.microsoft.com/office/drawing/2012/chart" uri="{CE6537A1-D6FC-4f65-9D91-7224C49458BB}"/>
                <c:ext xmlns:c16="http://schemas.microsoft.com/office/drawing/2014/chart" uri="{C3380CC4-5D6E-409C-BE32-E72D297353CC}">
                  <c16:uniqueId val="{0000001D-2F4E-4130-B983-638FD4427612}"/>
                </c:ext>
              </c:extLst>
            </c:dLbl>
            <c:dLbl>
              <c:idx val="27"/>
              <c:delete val="1"/>
              <c:extLst>
                <c:ext xmlns:c15="http://schemas.microsoft.com/office/drawing/2012/chart" uri="{CE6537A1-D6FC-4f65-9D91-7224C49458BB}"/>
                <c:ext xmlns:c16="http://schemas.microsoft.com/office/drawing/2014/chart" uri="{C3380CC4-5D6E-409C-BE32-E72D297353CC}">
                  <c16:uniqueId val="{0000001E-2F4E-4130-B983-638FD4427612}"/>
                </c:ext>
              </c:extLst>
            </c:dLbl>
            <c:dLbl>
              <c:idx val="30"/>
              <c:delete val="1"/>
              <c:extLst>
                <c:ext xmlns:c15="http://schemas.microsoft.com/office/drawing/2012/chart" uri="{CE6537A1-D6FC-4f65-9D91-7224C49458BB}"/>
                <c:ext xmlns:c16="http://schemas.microsoft.com/office/drawing/2014/chart" uri="{C3380CC4-5D6E-409C-BE32-E72D297353CC}">
                  <c16:uniqueId val="{0000001F-2F4E-4130-B983-638FD4427612}"/>
                </c:ext>
              </c:extLst>
            </c:dLbl>
            <c:dLbl>
              <c:idx val="33"/>
              <c:delete val="1"/>
              <c:extLst>
                <c:ext xmlns:c15="http://schemas.microsoft.com/office/drawing/2012/chart" uri="{CE6537A1-D6FC-4f65-9D91-7224C49458BB}"/>
                <c:ext xmlns:c16="http://schemas.microsoft.com/office/drawing/2014/chart" uri="{C3380CC4-5D6E-409C-BE32-E72D297353CC}">
                  <c16:uniqueId val="{00000020-2F4E-4130-B983-638FD4427612}"/>
                </c:ext>
              </c:extLst>
            </c:dLbl>
            <c:dLbl>
              <c:idx val="36"/>
              <c:delete val="1"/>
              <c:extLst>
                <c:ext xmlns:c15="http://schemas.microsoft.com/office/drawing/2012/chart" uri="{CE6537A1-D6FC-4f65-9D91-7224C49458BB}"/>
                <c:ext xmlns:c16="http://schemas.microsoft.com/office/drawing/2014/chart" uri="{C3380CC4-5D6E-409C-BE32-E72D297353CC}">
                  <c16:uniqueId val="{00000021-2F4E-4130-B983-638FD4427612}"/>
                </c:ext>
              </c:extLst>
            </c:dLbl>
            <c:dLbl>
              <c:idx val="39"/>
              <c:delete val="1"/>
              <c:extLst>
                <c:ext xmlns:c15="http://schemas.microsoft.com/office/drawing/2012/chart" uri="{CE6537A1-D6FC-4f65-9D91-7224C49458BB}"/>
                <c:ext xmlns:c16="http://schemas.microsoft.com/office/drawing/2014/chart" uri="{C3380CC4-5D6E-409C-BE32-E72D297353CC}">
                  <c16:uniqueId val="{00000022-2F4E-4130-B983-638FD4427612}"/>
                </c:ext>
              </c:extLst>
            </c:dLbl>
            <c:dLbl>
              <c:idx val="42"/>
              <c:delete val="1"/>
              <c:extLst>
                <c:ext xmlns:c15="http://schemas.microsoft.com/office/drawing/2012/chart" uri="{CE6537A1-D6FC-4f65-9D91-7224C49458BB}"/>
                <c:ext xmlns:c16="http://schemas.microsoft.com/office/drawing/2014/chart" uri="{C3380CC4-5D6E-409C-BE32-E72D297353CC}">
                  <c16:uniqueId val="{00000023-2F4E-4130-B983-638FD4427612}"/>
                </c:ext>
              </c:extLst>
            </c:dLbl>
            <c:dLbl>
              <c:idx val="45"/>
              <c:delete val="1"/>
              <c:extLst>
                <c:ext xmlns:c15="http://schemas.microsoft.com/office/drawing/2012/chart" uri="{CE6537A1-D6FC-4f65-9D91-7224C49458BB}"/>
                <c:ext xmlns:c16="http://schemas.microsoft.com/office/drawing/2014/chart" uri="{C3380CC4-5D6E-409C-BE32-E72D297353CC}">
                  <c16:uniqueId val="{00000024-2F4E-4130-B983-638FD4427612}"/>
                </c:ext>
              </c:extLst>
            </c:dLbl>
            <c:dLbl>
              <c:idx val="48"/>
              <c:delete val="1"/>
              <c:extLst>
                <c:ext xmlns:c15="http://schemas.microsoft.com/office/drawing/2012/chart" uri="{CE6537A1-D6FC-4f65-9D91-7224C49458BB}"/>
                <c:ext xmlns:c16="http://schemas.microsoft.com/office/drawing/2014/chart" uri="{C3380CC4-5D6E-409C-BE32-E72D297353CC}">
                  <c16:uniqueId val="{00000025-2F4E-4130-B983-638FD4427612}"/>
                </c:ext>
              </c:extLst>
            </c:dLbl>
            <c:dLbl>
              <c:idx val="51"/>
              <c:delete val="1"/>
              <c:extLst>
                <c:ext xmlns:c15="http://schemas.microsoft.com/office/drawing/2012/chart" uri="{CE6537A1-D6FC-4f65-9D91-7224C49458BB}"/>
                <c:ext xmlns:c16="http://schemas.microsoft.com/office/drawing/2014/chart" uri="{C3380CC4-5D6E-409C-BE32-E72D297353CC}">
                  <c16:uniqueId val="{00000026-2F4E-4130-B983-638FD4427612}"/>
                </c:ext>
              </c:extLst>
            </c:dLbl>
            <c:dLbl>
              <c:idx val="54"/>
              <c:delete val="1"/>
              <c:extLst>
                <c:ext xmlns:c15="http://schemas.microsoft.com/office/drawing/2012/chart" uri="{CE6537A1-D6FC-4f65-9D91-7224C49458BB}"/>
                <c:ext xmlns:c16="http://schemas.microsoft.com/office/drawing/2014/chart" uri="{C3380CC4-5D6E-409C-BE32-E72D297353CC}">
                  <c16:uniqueId val="{00000027-2F4E-4130-B983-638FD4427612}"/>
                </c:ext>
              </c:extLst>
            </c:dLbl>
            <c:dLbl>
              <c:idx val="57"/>
              <c:delete val="1"/>
              <c:extLst>
                <c:ext xmlns:c15="http://schemas.microsoft.com/office/drawing/2012/chart" uri="{CE6537A1-D6FC-4f65-9D91-7224C49458BB}"/>
                <c:ext xmlns:c16="http://schemas.microsoft.com/office/drawing/2014/chart" uri="{C3380CC4-5D6E-409C-BE32-E72D297353CC}">
                  <c16:uniqueId val="{00000028-2F4E-4130-B983-638FD442761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14）</c:v>
                </c:pt>
                <c:pt idx="2">
                  <c:v>DX取り組み 無し（n=  22）</c:v>
                </c:pt>
                <c:pt idx="3">
                  <c:v>【 無線通信・ネットワーク技術 】            </c:v>
                </c:pt>
                <c:pt idx="4">
                  <c:v>DX取り組み 有り（n=  11）</c:v>
                </c:pt>
                <c:pt idx="5">
                  <c:v>DX取り組み 無し（n=  24）</c:v>
                </c:pt>
                <c:pt idx="6">
                  <c:v>【 デバイス技術 】                   </c:v>
                </c:pt>
                <c:pt idx="7">
                  <c:v>DX取り組み 有り（n=    5）</c:v>
                </c:pt>
                <c:pt idx="8">
                  <c:v>DX取り組み 無し（n=  15）</c:v>
                </c:pt>
                <c:pt idx="9">
                  <c:v>【 画像・音声認識技術／合成技術 】           </c:v>
                </c:pt>
                <c:pt idx="10">
                  <c:v>DX取り組み 有り（n=  10）</c:v>
                </c:pt>
                <c:pt idx="11">
                  <c:v>DX取り組み 無し（n=  14）</c:v>
                </c:pt>
                <c:pt idx="12">
                  <c:v>【 IoTシステム構築技術 】              </c:v>
                </c:pt>
                <c:pt idx="13">
                  <c:v>DX取り組み 有り（n=  11）</c:v>
                </c:pt>
                <c:pt idx="14">
                  <c:v>DX取り組み 無し（n=  19）</c:v>
                </c:pt>
                <c:pt idx="15">
                  <c:v>【 AI（機械学習、ディープラーニング等）技術 】    </c:v>
                </c:pt>
                <c:pt idx="16">
                  <c:v>DX取り組み 有り（n=  11）</c:v>
                </c:pt>
                <c:pt idx="17">
                  <c:v>DX取り組み 無し（n=  15）</c:v>
                </c:pt>
                <c:pt idx="18">
                  <c:v>【 モデリング技術（制御、システム、ユーザ、データ等） 】</c:v>
                </c:pt>
                <c:pt idx="19">
                  <c:v>DX取り組み 有り（n=    6）</c:v>
                </c:pt>
                <c:pt idx="20">
                  <c:v>DX取り組み 無し（n=  12）</c:v>
                </c:pt>
                <c:pt idx="21">
                  <c:v>【 センサ技術 】                    </c:v>
                </c:pt>
                <c:pt idx="22">
                  <c:v>DX取り組み 有り（n=    5）</c:v>
                </c:pt>
                <c:pt idx="23">
                  <c:v>DX取り組み 無し（n=  15）</c:v>
                </c:pt>
                <c:pt idx="24">
                  <c:v>【 リアルタイム制御技術（ロボット技術） 】       </c:v>
                </c:pt>
                <c:pt idx="25">
                  <c:v>DX取り組み 有り（n=    4）</c:v>
                </c:pt>
                <c:pt idx="26">
                  <c:v>DX取り組み 無し（n=  12）</c:v>
                </c:pt>
                <c:pt idx="27">
                  <c:v>【 アジャイル開発技術 】                </c:v>
                </c:pt>
                <c:pt idx="28">
                  <c:v>DX取り組み 有り（n=    9）</c:v>
                </c:pt>
                <c:pt idx="29">
                  <c:v>DX取り組み 無し（n=  11）</c:v>
                </c:pt>
              </c:strCache>
            </c:strRef>
          </c:cat>
          <c:val>
            <c:numRef>
              <c:f>'Q22A.自社の強みとなる技術（DX有無）技術開発力優位'!$T$7:$T$36</c:f>
              <c:numCache>
                <c:formatCode>0.0%</c:formatCode>
                <c:ptCount val="30"/>
                <c:pt idx="0" formatCode="General">
                  <c:v>0</c:v>
                </c:pt>
                <c:pt idx="1">
                  <c:v>2.3255813953488372E-2</c:v>
                </c:pt>
                <c:pt idx="2">
                  <c:v>8.6419753086419748E-2</c:v>
                </c:pt>
                <c:pt idx="3" formatCode="General">
                  <c:v>0</c:v>
                </c:pt>
                <c:pt idx="4">
                  <c:v>0.11627906976744186</c:v>
                </c:pt>
                <c:pt idx="5">
                  <c:v>3.7037037037037035E-2</c:v>
                </c:pt>
                <c:pt idx="6" formatCode="General">
                  <c:v>0</c:v>
                </c:pt>
                <c:pt idx="7">
                  <c:v>0</c:v>
                </c:pt>
                <c:pt idx="8">
                  <c:v>3.7037037037037035E-2</c:v>
                </c:pt>
                <c:pt idx="9" formatCode="General">
                  <c:v>0</c:v>
                </c:pt>
                <c:pt idx="10">
                  <c:v>9.3023255813953487E-2</c:v>
                </c:pt>
                <c:pt idx="11">
                  <c:v>4.9382716049382713E-2</c:v>
                </c:pt>
                <c:pt idx="12" formatCode="General">
                  <c:v>0</c:v>
                </c:pt>
                <c:pt idx="13">
                  <c:v>6.9767441860465115E-2</c:v>
                </c:pt>
                <c:pt idx="14">
                  <c:v>9.8765432098765427E-2</c:v>
                </c:pt>
                <c:pt idx="15" formatCode="General">
                  <c:v>0</c:v>
                </c:pt>
                <c:pt idx="16">
                  <c:v>6.9767441860465115E-2</c:v>
                </c:pt>
                <c:pt idx="17">
                  <c:v>4.9382716049382713E-2</c:v>
                </c:pt>
                <c:pt idx="18" formatCode="General">
                  <c:v>0</c:v>
                </c:pt>
                <c:pt idx="19">
                  <c:v>4.6511627906976744E-2</c:v>
                </c:pt>
                <c:pt idx="20">
                  <c:v>6.1728395061728392E-2</c:v>
                </c:pt>
                <c:pt idx="21" formatCode="General">
                  <c:v>0</c:v>
                </c:pt>
                <c:pt idx="22">
                  <c:v>6.9767441860465115E-2</c:v>
                </c:pt>
                <c:pt idx="23">
                  <c:v>7.407407407407407E-2</c:v>
                </c:pt>
                <c:pt idx="24" formatCode="General">
                  <c:v>0</c:v>
                </c:pt>
                <c:pt idx="25">
                  <c:v>4.6511627906976744E-2</c:v>
                </c:pt>
                <c:pt idx="26">
                  <c:v>6.1728395061728392E-2</c:v>
                </c:pt>
                <c:pt idx="27" formatCode="General">
                  <c:v>0</c:v>
                </c:pt>
                <c:pt idx="28">
                  <c:v>6.9767441860465115E-2</c:v>
                </c:pt>
                <c:pt idx="29">
                  <c:v>3.7037037037037035E-2</c:v>
                </c:pt>
              </c:numCache>
            </c:numRef>
          </c:val>
          <c:extLst>
            <c:ext xmlns:c16="http://schemas.microsoft.com/office/drawing/2014/chart" uri="{C3380CC4-5D6E-409C-BE32-E72D297353CC}">
              <c16:uniqueId val="{00000029-2F4E-4130-B983-638FD4427612}"/>
            </c:ext>
          </c:extLst>
        </c:ser>
        <c:ser>
          <c:idx val="1"/>
          <c:order val="2"/>
          <c:tx>
            <c:strRef>
              <c:f>'Q22A.自社の強みとなる技術（DX有無）技術開発力優位'!$U$6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2F4E-4130-B983-638FD4427612}"/>
                </c:ext>
              </c:extLst>
            </c:dLbl>
            <c:dLbl>
              <c:idx val="3"/>
              <c:delete val="1"/>
              <c:extLst>
                <c:ext xmlns:c15="http://schemas.microsoft.com/office/drawing/2012/chart" uri="{CE6537A1-D6FC-4f65-9D91-7224C49458BB}"/>
                <c:ext xmlns:c16="http://schemas.microsoft.com/office/drawing/2014/chart" uri="{C3380CC4-5D6E-409C-BE32-E72D297353CC}">
                  <c16:uniqueId val="{0000002B-2F4E-4130-B983-638FD4427612}"/>
                </c:ext>
              </c:extLst>
            </c:dLbl>
            <c:dLbl>
              <c:idx val="6"/>
              <c:delete val="1"/>
              <c:extLst>
                <c:ext xmlns:c15="http://schemas.microsoft.com/office/drawing/2012/chart" uri="{CE6537A1-D6FC-4f65-9D91-7224C49458BB}"/>
                <c:ext xmlns:c16="http://schemas.microsoft.com/office/drawing/2014/chart" uri="{C3380CC4-5D6E-409C-BE32-E72D297353CC}">
                  <c16:uniqueId val="{0000002C-2F4E-4130-B983-638FD4427612}"/>
                </c:ext>
              </c:extLst>
            </c:dLbl>
            <c:dLbl>
              <c:idx val="7"/>
              <c:delete val="1"/>
              <c:extLst>
                <c:ext xmlns:c15="http://schemas.microsoft.com/office/drawing/2012/chart" uri="{CE6537A1-D6FC-4f65-9D91-7224C49458BB}"/>
                <c:ext xmlns:c16="http://schemas.microsoft.com/office/drawing/2014/chart" uri="{C3380CC4-5D6E-409C-BE32-E72D297353CC}">
                  <c16:uniqueId val="{0000003F-2F4E-4130-B983-638FD4427612}"/>
                </c:ext>
              </c:extLst>
            </c:dLbl>
            <c:dLbl>
              <c:idx val="9"/>
              <c:delete val="1"/>
              <c:extLst>
                <c:ext xmlns:c15="http://schemas.microsoft.com/office/drawing/2012/chart" uri="{CE6537A1-D6FC-4f65-9D91-7224C49458BB}"/>
                <c:ext xmlns:c16="http://schemas.microsoft.com/office/drawing/2014/chart" uri="{C3380CC4-5D6E-409C-BE32-E72D297353CC}">
                  <c16:uniqueId val="{0000002D-2F4E-4130-B983-638FD4427612}"/>
                </c:ext>
              </c:extLst>
            </c:dLbl>
            <c:dLbl>
              <c:idx val="12"/>
              <c:delete val="1"/>
              <c:extLst>
                <c:ext xmlns:c15="http://schemas.microsoft.com/office/drawing/2012/chart" uri="{CE6537A1-D6FC-4f65-9D91-7224C49458BB}"/>
                <c:ext xmlns:c16="http://schemas.microsoft.com/office/drawing/2014/chart" uri="{C3380CC4-5D6E-409C-BE32-E72D297353CC}">
                  <c16:uniqueId val="{0000002E-2F4E-4130-B983-638FD4427612}"/>
                </c:ext>
              </c:extLst>
            </c:dLbl>
            <c:dLbl>
              <c:idx val="15"/>
              <c:delete val="1"/>
              <c:extLst>
                <c:ext xmlns:c15="http://schemas.microsoft.com/office/drawing/2012/chart" uri="{CE6537A1-D6FC-4f65-9D91-7224C49458BB}"/>
                <c:ext xmlns:c16="http://schemas.microsoft.com/office/drawing/2014/chart" uri="{C3380CC4-5D6E-409C-BE32-E72D297353CC}">
                  <c16:uniqueId val="{0000002F-2F4E-4130-B983-638FD4427612}"/>
                </c:ext>
              </c:extLst>
            </c:dLbl>
            <c:dLbl>
              <c:idx val="18"/>
              <c:delete val="1"/>
              <c:extLst>
                <c:ext xmlns:c15="http://schemas.microsoft.com/office/drawing/2012/chart" uri="{CE6537A1-D6FC-4f65-9D91-7224C49458BB}"/>
                <c:ext xmlns:c16="http://schemas.microsoft.com/office/drawing/2014/chart" uri="{C3380CC4-5D6E-409C-BE32-E72D297353CC}">
                  <c16:uniqueId val="{00000030-2F4E-4130-B983-638FD4427612}"/>
                </c:ext>
              </c:extLst>
            </c:dLbl>
            <c:dLbl>
              <c:idx val="20"/>
              <c:layout>
                <c:manualLayout>
                  <c:x val="3.89272030651341E-2"/>
                  <c:y val="4.4100694444445254E-3"/>
                </c:manualLayout>
              </c:layout>
              <c:numFmt formatCode="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2F4E-4130-B983-638FD4427612}"/>
                </c:ext>
              </c:extLst>
            </c:dLbl>
            <c:dLbl>
              <c:idx val="21"/>
              <c:delete val="1"/>
              <c:extLst>
                <c:ext xmlns:c15="http://schemas.microsoft.com/office/drawing/2012/chart" uri="{CE6537A1-D6FC-4f65-9D91-7224C49458BB}"/>
                <c:ext xmlns:c16="http://schemas.microsoft.com/office/drawing/2014/chart" uri="{C3380CC4-5D6E-409C-BE32-E72D297353CC}">
                  <c16:uniqueId val="{00000031-2F4E-4130-B983-638FD4427612}"/>
                </c:ext>
              </c:extLst>
            </c:dLbl>
            <c:dLbl>
              <c:idx val="22"/>
              <c:delete val="1"/>
              <c:extLst>
                <c:ext xmlns:c15="http://schemas.microsoft.com/office/drawing/2012/chart" uri="{CE6537A1-D6FC-4f65-9D91-7224C49458BB}"/>
                <c:ext xmlns:c16="http://schemas.microsoft.com/office/drawing/2014/chart" uri="{C3380CC4-5D6E-409C-BE32-E72D297353CC}">
                  <c16:uniqueId val="{00000041-2F4E-4130-B983-638FD4427612}"/>
                </c:ext>
              </c:extLst>
            </c:dLbl>
            <c:dLbl>
              <c:idx val="24"/>
              <c:delete val="1"/>
              <c:extLst>
                <c:ext xmlns:c15="http://schemas.microsoft.com/office/drawing/2012/chart" uri="{CE6537A1-D6FC-4f65-9D91-7224C49458BB}"/>
                <c:ext xmlns:c16="http://schemas.microsoft.com/office/drawing/2014/chart" uri="{C3380CC4-5D6E-409C-BE32-E72D297353CC}">
                  <c16:uniqueId val="{00000032-2F4E-4130-B983-638FD4427612}"/>
                </c:ext>
              </c:extLst>
            </c:dLbl>
            <c:dLbl>
              <c:idx val="25"/>
              <c:delete val="1"/>
              <c:extLst>
                <c:ext xmlns:c15="http://schemas.microsoft.com/office/drawing/2012/chart" uri="{CE6537A1-D6FC-4f65-9D91-7224C49458BB}"/>
                <c:ext xmlns:c16="http://schemas.microsoft.com/office/drawing/2014/chart" uri="{C3380CC4-5D6E-409C-BE32-E72D297353CC}">
                  <c16:uniqueId val="{00000043-2F4E-4130-B983-638FD4427612}"/>
                </c:ext>
              </c:extLst>
            </c:dLbl>
            <c:dLbl>
              <c:idx val="27"/>
              <c:delete val="1"/>
              <c:extLst>
                <c:ext xmlns:c15="http://schemas.microsoft.com/office/drawing/2012/chart" uri="{CE6537A1-D6FC-4f65-9D91-7224C49458BB}"/>
                <c:ext xmlns:c16="http://schemas.microsoft.com/office/drawing/2014/chart" uri="{C3380CC4-5D6E-409C-BE32-E72D297353CC}">
                  <c16:uniqueId val="{00000033-2F4E-4130-B983-638FD4427612}"/>
                </c:ext>
              </c:extLst>
            </c:dLbl>
            <c:dLbl>
              <c:idx val="30"/>
              <c:delete val="1"/>
              <c:extLst>
                <c:ext xmlns:c15="http://schemas.microsoft.com/office/drawing/2012/chart" uri="{CE6537A1-D6FC-4f65-9D91-7224C49458BB}"/>
                <c:ext xmlns:c16="http://schemas.microsoft.com/office/drawing/2014/chart" uri="{C3380CC4-5D6E-409C-BE32-E72D297353CC}">
                  <c16:uniqueId val="{00000034-2F4E-4130-B983-638FD4427612}"/>
                </c:ext>
              </c:extLst>
            </c:dLbl>
            <c:dLbl>
              <c:idx val="33"/>
              <c:delete val="1"/>
              <c:extLst>
                <c:ext xmlns:c15="http://schemas.microsoft.com/office/drawing/2012/chart" uri="{CE6537A1-D6FC-4f65-9D91-7224C49458BB}"/>
                <c:ext xmlns:c16="http://schemas.microsoft.com/office/drawing/2014/chart" uri="{C3380CC4-5D6E-409C-BE32-E72D297353CC}">
                  <c16:uniqueId val="{00000035-2F4E-4130-B983-638FD4427612}"/>
                </c:ext>
              </c:extLst>
            </c:dLbl>
            <c:dLbl>
              <c:idx val="36"/>
              <c:delete val="1"/>
              <c:extLst>
                <c:ext xmlns:c15="http://schemas.microsoft.com/office/drawing/2012/chart" uri="{CE6537A1-D6FC-4f65-9D91-7224C49458BB}"/>
                <c:ext xmlns:c16="http://schemas.microsoft.com/office/drawing/2014/chart" uri="{C3380CC4-5D6E-409C-BE32-E72D297353CC}">
                  <c16:uniqueId val="{00000036-2F4E-4130-B983-638FD4427612}"/>
                </c:ext>
              </c:extLst>
            </c:dLbl>
            <c:dLbl>
              <c:idx val="39"/>
              <c:delete val="1"/>
              <c:extLst>
                <c:ext xmlns:c15="http://schemas.microsoft.com/office/drawing/2012/chart" uri="{CE6537A1-D6FC-4f65-9D91-7224C49458BB}"/>
                <c:ext xmlns:c16="http://schemas.microsoft.com/office/drawing/2014/chart" uri="{C3380CC4-5D6E-409C-BE32-E72D297353CC}">
                  <c16:uniqueId val="{00000037-2F4E-4130-B983-638FD4427612}"/>
                </c:ext>
              </c:extLst>
            </c:dLbl>
            <c:dLbl>
              <c:idx val="42"/>
              <c:delete val="1"/>
              <c:extLst>
                <c:ext xmlns:c15="http://schemas.microsoft.com/office/drawing/2012/chart" uri="{CE6537A1-D6FC-4f65-9D91-7224C49458BB}"/>
                <c:ext xmlns:c16="http://schemas.microsoft.com/office/drawing/2014/chart" uri="{C3380CC4-5D6E-409C-BE32-E72D297353CC}">
                  <c16:uniqueId val="{00000038-2F4E-4130-B983-638FD4427612}"/>
                </c:ext>
              </c:extLst>
            </c:dLbl>
            <c:dLbl>
              <c:idx val="45"/>
              <c:delete val="1"/>
              <c:extLst>
                <c:ext xmlns:c15="http://schemas.microsoft.com/office/drawing/2012/chart" uri="{CE6537A1-D6FC-4f65-9D91-7224C49458BB}"/>
                <c:ext xmlns:c16="http://schemas.microsoft.com/office/drawing/2014/chart" uri="{C3380CC4-5D6E-409C-BE32-E72D297353CC}">
                  <c16:uniqueId val="{00000039-2F4E-4130-B983-638FD4427612}"/>
                </c:ext>
              </c:extLst>
            </c:dLbl>
            <c:dLbl>
              <c:idx val="48"/>
              <c:delete val="1"/>
              <c:extLst>
                <c:ext xmlns:c15="http://schemas.microsoft.com/office/drawing/2012/chart" uri="{CE6537A1-D6FC-4f65-9D91-7224C49458BB}"/>
                <c:ext xmlns:c16="http://schemas.microsoft.com/office/drawing/2014/chart" uri="{C3380CC4-5D6E-409C-BE32-E72D297353CC}">
                  <c16:uniqueId val="{0000003A-2F4E-4130-B983-638FD4427612}"/>
                </c:ext>
              </c:extLst>
            </c:dLbl>
            <c:dLbl>
              <c:idx val="51"/>
              <c:delete val="1"/>
              <c:extLst>
                <c:ext xmlns:c15="http://schemas.microsoft.com/office/drawing/2012/chart" uri="{CE6537A1-D6FC-4f65-9D91-7224C49458BB}"/>
                <c:ext xmlns:c16="http://schemas.microsoft.com/office/drawing/2014/chart" uri="{C3380CC4-5D6E-409C-BE32-E72D297353CC}">
                  <c16:uniqueId val="{0000003B-2F4E-4130-B983-638FD4427612}"/>
                </c:ext>
              </c:extLst>
            </c:dLbl>
            <c:dLbl>
              <c:idx val="54"/>
              <c:delete val="1"/>
              <c:extLst>
                <c:ext xmlns:c15="http://schemas.microsoft.com/office/drawing/2012/chart" uri="{CE6537A1-D6FC-4f65-9D91-7224C49458BB}"/>
                <c:ext xmlns:c16="http://schemas.microsoft.com/office/drawing/2014/chart" uri="{C3380CC4-5D6E-409C-BE32-E72D297353CC}">
                  <c16:uniqueId val="{0000003C-2F4E-4130-B983-638FD4427612}"/>
                </c:ext>
              </c:extLst>
            </c:dLbl>
            <c:dLbl>
              <c:idx val="57"/>
              <c:delete val="1"/>
              <c:extLst>
                <c:ext xmlns:c15="http://schemas.microsoft.com/office/drawing/2012/chart" uri="{CE6537A1-D6FC-4f65-9D91-7224C49458BB}"/>
                <c:ext xmlns:c16="http://schemas.microsoft.com/office/drawing/2014/chart" uri="{C3380CC4-5D6E-409C-BE32-E72D297353CC}">
                  <c16:uniqueId val="{0000003D-2F4E-4130-B983-638FD4427612}"/>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14）</c:v>
                </c:pt>
                <c:pt idx="2">
                  <c:v>DX取り組み 無し（n=  22）</c:v>
                </c:pt>
                <c:pt idx="3">
                  <c:v>【 無線通信・ネットワーク技術 】            </c:v>
                </c:pt>
                <c:pt idx="4">
                  <c:v>DX取り組み 有り（n=  11）</c:v>
                </c:pt>
                <c:pt idx="5">
                  <c:v>DX取り組み 無し（n=  24）</c:v>
                </c:pt>
                <c:pt idx="6">
                  <c:v>【 デバイス技術 】                   </c:v>
                </c:pt>
                <c:pt idx="7">
                  <c:v>DX取り組み 有り（n=    5）</c:v>
                </c:pt>
                <c:pt idx="8">
                  <c:v>DX取り組み 無し（n=  15）</c:v>
                </c:pt>
                <c:pt idx="9">
                  <c:v>【 画像・音声認識技術／合成技術 】           </c:v>
                </c:pt>
                <c:pt idx="10">
                  <c:v>DX取り組み 有り（n=  10）</c:v>
                </c:pt>
                <c:pt idx="11">
                  <c:v>DX取り組み 無し（n=  14）</c:v>
                </c:pt>
                <c:pt idx="12">
                  <c:v>【 IoTシステム構築技術 】              </c:v>
                </c:pt>
                <c:pt idx="13">
                  <c:v>DX取り組み 有り（n=  11）</c:v>
                </c:pt>
                <c:pt idx="14">
                  <c:v>DX取り組み 無し（n=  19）</c:v>
                </c:pt>
                <c:pt idx="15">
                  <c:v>【 AI（機械学習、ディープラーニング等）技術 】    </c:v>
                </c:pt>
                <c:pt idx="16">
                  <c:v>DX取り組み 有り（n=  11）</c:v>
                </c:pt>
                <c:pt idx="17">
                  <c:v>DX取り組み 無し（n=  15）</c:v>
                </c:pt>
                <c:pt idx="18">
                  <c:v>【 モデリング技術（制御、システム、ユーザ、データ等） 】</c:v>
                </c:pt>
                <c:pt idx="19">
                  <c:v>DX取り組み 有り（n=    6）</c:v>
                </c:pt>
                <c:pt idx="20">
                  <c:v>DX取り組み 無し（n=  12）</c:v>
                </c:pt>
                <c:pt idx="21">
                  <c:v>【 センサ技術 】                    </c:v>
                </c:pt>
                <c:pt idx="22">
                  <c:v>DX取り組み 有り（n=    5）</c:v>
                </c:pt>
                <c:pt idx="23">
                  <c:v>DX取り組み 無し（n=  15）</c:v>
                </c:pt>
                <c:pt idx="24">
                  <c:v>【 リアルタイム制御技術（ロボット技術） 】       </c:v>
                </c:pt>
                <c:pt idx="25">
                  <c:v>DX取り組み 有り（n=    4）</c:v>
                </c:pt>
                <c:pt idx="26">
                  <c:v>DX取り組み 無し（n=  12）</c:v>
                </c:pt>
                <c:pt idx="27">
                  <c:v>【 アジャイル開発技術 】                </c:v>
                </c:pt>
                <c:pt idx="28">
                  <c:v>DX取り組み 有り（n=    9）</c:v>
                </c:pt>
                <c:pt idx="29">
                  <c:v>DX取り組み 無し（n=  11）</c:v>
                </c:pt>
              </c:strCache>
            </c:strRef>
          </c:cat>
          <c:val>
            <c:numRef>
              <c:f>'Q22A.自社の強みとなる技術（DX有無）技術開発力優位'!$U$7:$U$36</c:f>
              <c:numCache>
                <c:formatCode>0.0%</c:formatCode>
                <c:ptCount val="30"/>
                <c:pt idx="0" formatCode="General">
                  <c:v>0</c:v>
                </c:pt>
                <c:pt idx="1">
                  <c:v>0.11627906976744186</c:v>
                </c:pt>
                <c:pt idx="2">
                  <c:v>6.1728395061728392E-2</c:v>
                </c:pt>
                <c:pt idx="3" formatCode="General">
                  <c:v>0</c:v>
                </c:pt>
                <c:pt idx="4">
                  <c:v>4.6511627906976744E-2</c:v>
                </c:pt>
                <c:pt idx="5">
                  <c:v>0.12345679012345678</c:v>
                </c:pt>
                <c:pt idx="6" formatCode="General">
                  <c:v>0</c:v>
                </c:pt>
                <c:pt idx="7">
                  <c:v>0</c:v>
                </c:pt>
                <c:pt idx="8">
                  <c:v>3.7037037037037035E-2</c:v>
                </c:pt>
                <c:pt idx="9" formatCode="General">
                  <c:v>0</c:v>
                </c:pt>
                <c:pt idx="10">
                  <c:v>4.6511627906976744E-2</c:v>
                </c:pt>
                <c:pt idx="11">
                  <c:v>3.7037037037037035E-2</c:v>
                </c:pt>
                <c:pt idx="12" formatCode="General">
                  <c:v>0</c:v>
                </c:pt>
                <c:pt idx="13">
                  <c:v>0.11627906976744186</c:v>
                </c:pt>
                <c:pt idx="14">
                  <c:v>6.1728395061728392E-2</c:v>
                </c:pt>
                <c:pt idx="15" formatCode="General">
                  <c:v>0</c:v>
                </c:pt>
                <c:pt idx="16">
                  <c:v>9.3023255813953487E-2</c:v>
                </c:pt>
                <c:pt idx="17">
                  <c:v>7.407407407407407E-2</c:v>
                </c:pt>
                <c:pt idx="18" formatCode="General">
                  <c:v>0</c:v>
                </c:pt>
                <c:pt idx="19">
                  <c:v>4.6511627906976744E-2</c:v>
                </c:pt>
                <c:pt idx="20">
                  <c:v>2.4691358024691357E-2</c:v>
                </c:pt>
                <c:pt idx="21" formatCode="General">
                  <c:v>0</c:v>
                </c:pt>
                <c:pt idx="22">
                  <c:v>0</c:v>
                </c:pt>
                <c:pt idx="23">
                  <c:v>6.1728395061728392E-2</c:v>
                </c:pt>
                <c:pt idx="24" formatCode="General">
                  <c:v>0</c:v>
                </c:pt>
                <c:pt idx="25">
                  <c:v>0</c:v>
                </c:pt>
                <c:pt idx="26">
                  <c:v>3.7037037037037035E-2</c:v>
                </c:pt>
                <c:pt idx="27" formatCode="General">
                  <c:v>0</c:v>
                </c:pt>
                <c:pt idx="28">
                  <c:v>9.3023255813953487E-2</c:v>
                </c:pt>
                <c:pt idx="29">
                  <c:v>4.9382716049382713E-2</c:v>
                </c:pt>
              </c:numCache>
            </c:numRef>
          </c:val>
          <c:extLst>
            <c:ext xmlns:c16="http://schemas.microsoft.com/office/drawing/2014/chart" uri="{C3380CC4-5D6E-409C-BE32-E72D297353CC}">
              <c16:uniqueId val="{0000003E-2F4E-4130-B983-638FD4427612}"/>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942222222222225"/>
          <c:y val="0.75013593749999996"/>
          <c:w val="0.10978497447562523"/>
          <c:h val="7.157899305555554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'Q22B.現在重要な技術（DX有無）技術開発力優位'!$J$71</c:f>
          <c:strCache>
            <c:ptCount val="1"/>
            <c:pt idx="0">
              <c:v>DX取り組み 有り (N=24)
DX取り組み 無し (N=69)</c:v>
            </c:pt>
          </c:strCache>
        </c:strRef>
      </c:tx>
      <c:layout>
        <c:manualLayout>
          <c:xMode val="edge"/>
          <c:yMode val="edge"/>
          <c:x val="0.69667164750957855"/>
          <c:y val="0.7701923611111111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745-432E-90A0-04A1AEC628CF}"/>
                </c:ext>
              </c:extLst>
            </c:dLbl>
            <c:dLbl>
              <c:idx val="3"/>
              <c:delete val="1"/>
              <c:extLst>
                <c:ext xmlns:c15="http://schemas.microsoft.com/office/drawing/2012/chart" uri="{CE6537A1-D6FC-4f65-9D91-7224C49458BB}"/>
                <c:ext xmlns:c16="http://schemas.microsoft.com/office/drawing/2014/chart" uri="{C3380CC4-5D6E-409C-BE32-E72D297353CC}">
                  <c16:uniqueId val="{00000001-4745-432E-90A0-04A1AEC628CF}"/>
                </c:ext>
              </c:extLst>
            </c:dLbl>
            <c:dLbl>
              <c:idx val="6"/>
              <c:delete val="1"/>
              <c:extLst>
                <c:ext xmlns:c15="http://schemas.microsoft.com/office/drawing/2012/chart" uri="{CE6537A1-D6FC-4f65-9D91-7224C49458BB}"/>
                <c:ext xmlns:c16="http://schemas.microsoft.com/office/drawing/2014/chart" uri="{C3380CC4-5D6E-409C-BE32-E72D297353CC}">
                  <c16:uniqueId val="{00000002-4745-432E-90A0-04A1AEC628CF}"/>
                </c:ext>
              </c:extLst>
            </c:dLbl>
            <c:dLbl>
              <c:idx val="9"/>
              <c:delete val="1"/>
              <c:extLst>
                <c:ext xmlns:c15="http://schemas.microsoft.com/office/drawing/2012/chart" uri="{CE6537A1-D6FC-4f65-9D91-7224C49458BB}"/>
                <c:ext xmlns:c16="http://schemas.microsoft.com/office/drawing/2014/chart" uri="{C3380CC4-5D6E-409C-BE32-E72D297353CC}">
                  <c16:uniqueId val="{00000003-4745-432E-90A0-04A1AEC628CF}"/>
                </c:ext>
              </c:extLst>
            </c:dLbl>
            <c:dLbl>
              <c:idx val="12"/>
              <c:delete val="1"/>
              <c:extLst>
                <c:ext xmlns:c15="http://schemas.microsoft.com/office/drawing/2012/chart" uri="{CE6537A1-D6FC-4f65-9D91-7224C49458BB}"/>
                <c:ext xmlns:c16="http://schemas.microsoft.com/office/drawing/2014/chart" uri="{C3380CC4-5D6E-409C-BE32-E72D297353CC}">
                  <c16:uniqueId val="{00000004-4745-432E-90A0-04A1AEC628CF}"/>
                </c:ext>
              </c:extLst>
            </c:dLbl>
            <c:dLbl>
              <c:idx val="15"/>
              <c:delete val="1"/>
              <c:extLst>
                <c:ext xmlns:c15="http://schemas.microsoft.com/office/drawing/2012/chart" uri="{CE6537A1-D6FC-4f65-9D91-7224C49458BB}"/>
                <c:ext xmlns:c16="http://schemas.microsoft.com/office/drawing/2014/chart" uri="{C3380CC4-5D6E-409C-BE32-E72D297353CC}">
                  <c16:uniqueId val="{00000005-4745-432E-90A0-04A1AEC628CF}"/>
                </c:ext>
              </c:extLst>
            </c:dLbl>
            <c:dLbl>
              <c:idx val="18"/>
              <c:delete val="1"/>
              <c:extLst>
                <c:ext xmlns:c15="http://schemas.microsoft.com/office/drawing/2012/chart" uri="{CE6537A1-D6FC-4f65-9D91-7224C49458BB}"/>
                <c:ext xmlns:c16="http://schemas.microsoft.com/office/drawing/2014/chart" uri="{C3380CC4-5D6E-409C-BE32-E72D297353CC}">
                  <c16:uniqueId val="{00000006-4745-432E-90A0-04A1AEC628CF}"/>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4745-432E-90A0-04A1AEC628CF}"/>
                </c:ext>
              </c:extLst>
            </c:dLbl>
            <c:dLbl>
              <c:idx val="21"/>
              <c:delete val="1"/>
              <c:extLst>
                <c:ext xmlns:c15="http://schemas.microsoft.com/office/drawing/2012/chart" uri="{CE6537A1-D6FC-4f65-9D91-7224C49458BB}"/>
                <c:ext xmlns:c16="http://schemas.microsoft.com/office/drawing/2014/chart" uri="{C3380CC4-5D6E-409C-BE32-E72D297353CC}">
                  <c16:uniqueId val="{00000007-4745-432E-90A0-04A1AEC628CF}"/>
                </c:ext>
              </c:extLst>
            </c:dLbl>
            <c:dLbl>
              <c:idx val="24"/>
              <c:delete val="1"/>
              <c:extLst>
                <c:ext xmlns:c15="http://schemas.microsoft.com/office/drawing/2012/chart" uri="{CE6537A1-D6FC-4f65-9D91-7224C49458BB}"/>
                <c:ext xmlns:c16="http://schemas.microsoft.com/office/drawing/2014/chart" uri="{C3380CC4-5D6E-409C-BE32-E72D297353CC}">
                  <c16:uniqueId val="{00000008-4745-432E-90A0-04A1AEC628CF}"/>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4745-432E-90A0-04A1AEC628CF}"/>
                </c:ext>
              </c:extLst>
            </c:dLbl>
            <c:dLbl>
              <c:idx val="27"/>
              <c:delete val="1"/>
              <c:extLst>
                <c:ext xmlns:c15="http://schemas.microsoft.com/office/drawing/2012/chart" uri="{CE6537A1-D6FC-4f65-9D91-7224C49458BB}"/>
                <c:ext xmlns:c16="http://schemas.microsoft.com/office/drawing/2014/chart" uri="{C3380CC4-5D6E-409C-BE32-E72D297353CC}">
                  <c16:uniqueId val="{00000009-4745-432E-90A0-04A1AEC628CF}"/>
                </c:ext>
              </c:extLst>
            </c:dLbl>
            <c:dLbl>
              <c:idx val="30"/>
              <c:delete val="1"/>
              <c:extLst>
                <c:ext xmlns:c15="http://schemas.microsoft.com/office/drawing/2012/chart" uri="{CE6537A1-D6FC-4f65-9D91-7224C49458BB}"/>
                <c:ext xmlns:c16="http://schemas.microsoft.com/office/drawing/2014/chart" uri="{C3380CC4-5D6E-409C-BE32-E72D297353CC}">
                  <c16:uniqueId val="{0000000A-4745-432E-90A0-04A1AEC628CF}"/>
                </c:ext>
              </c:extLst>
            </c:dLbl>
            <c:dLbl>
              <c:idx val="33"/>
              <c:delete val="1"/>
              <c:extLst>
                <c:ext xmlns:c15="http://schemas.microsoft.com/office/drawing/2012/chart" uri="{CE6537A1-D6FC-4f65-9D91-7224C49458BB}"/>
                <c:ext xmlns:c16="http://schemas.microsoft.com/office/drawing/2014/chart" uri="{C3380CC4-5D6E-409C-BE32-E72D297353CC}">
                  <c16:uniqueId val="{0000000B-4745-432E-90A0-04A1AEC628CF}"/>
                </c:ext>
              </c:extLst>
            </c:dLbl>
            <c:dLbl>
              <c:idx val="36"/>
              <c:delete val="1"/>
              <c:extLst>
                <c:ext xmlns:c15="http://schemas.microsoft.com/office/drawing/2012/chart" uri="{CE6537A1-D6FC-4f65-9D91-7224C49458BB}"/>
                <c:ext xmlns:c16="http://schemas.microsoft.com/office/drawing/2014/chart" uri="{C3380CC4-5D6E-409C-BE32-E72D297353CC}">
                  <c16:uniqueId val="{0000000C-4745-432E-90A0-04A1AEC628CF}"/>
                </c:ext>
              </c:extLst>
            </c:dLbl>
            <c:dLbl>
              <c:idx val="39"/>
              <c:delete val="1"/>
              <c:extLst>
                <c:ext xmlns:c15="http://schemas.microsoft.com/office/drawing/2012/chart" uri="{CE6537A1-D6FC-4f65-9D91-7224C49458BB}"/>
                <c:ext xmlns:c16="http://schemas.microsoft.com/office/drawing/2014/chart" uri="{C3380CC4-5D6E-409C-BE32-E72D297353CC}">
                  <c16:uniqueId val="{0000000D-4745-432E-90A0-04A1AEC628CF}"/>
                </c:ext>
              </c:extLst>
            </c:dLbl>
            <c:dLbl>
              <c:idx val="42"/>
              <c:delete val="1"/>
              <c:extLst>
                <c:ext xmlns:c15="http://schemas.microsoft.com/office/drawing/2012/chart" uri="{CE6537A1-D6FC-4f65-9D91-7224C49458BB}"/>
                <c:ext xmlns:c16="http://schemas.microsoft.com/office/drawing/2014/chart" uri="{C3380CC4-5D6E-409C-BE32-E72D297353CC}">
                  <c16:uniqueId val="{0000000E-4745-432E-90A0-04A1AEC628CF}"/>
                </c:ext>
              </c:extLst>
            </c:dLbl>
            <c:dLbl>
              <c:idx val="45"/>
              <c:delete val="1"/>
              <c:extLst>
                <c:ext xmlns:c15="http://schemas.microsoft.com/office/drawing/2012/chart" uri="{CE6537A1-D6FC-4f65-9D91-7224C49458BB}"/>
                <c:ext xmlns:c16="http://schemas.microsoft.com/office/drawing/2014/chart" uri="{C3380CC4-5D6E-409C-BE32-E72D297353CC}">
                  <c16:uniqueId val="{0000000F-4745-432E-90A0-04A1AEC628CF}"/>
                </c:ext>
              </c:extLst>
            </c:dLbl>
            <c:dLbl>
              <c:idx val="48"/>
              <c:delete val="1"/>
              <c:extLst>
                <c:ext xmlns:c15="http://schemas.microsoft.com/office/drawing/2012/chart" uri="{CE6537A1-D6FC-4f65-9D91-7224C49458BB}"/>
                <c:ext xmlns:c16="http://schemas.microsoft.com/office/drawing/2014/chart" uri="{C3380CC4-5D6E-409C-BE32-E72D297353CC}">
                  <c16:uniqueId val="{00000010-4745-432E-90A0-04A1AEC628CF}"/>
                </c:ext>
              </c:extLst>
            </c:dLbl>
            <c:dLbl>
              <c:idx val="51"/>
              <c:delete val="1"/>
              <c:extLst>
                <c:ext xmlns:c15="http://schemas.microsoft.com/office/drawing/2012/chart" uri="{CE6537A1-D6FC-4f65-9D91-7224C49458BB}"/>
                <c:ext xmlns:c16="http://schemas.microsoft.com/office/drawing/2014/chart" uri="{C3380CC4-5D6E-409C-BE32-E72D297353CC}">
                  <c16:uniqueId val="{00000011-4745-432E-90A0-04A1AEC628CF}"/>
                </c:ext>
              </c:extLst>
            </c:dLbl>
            <c:dLbl>
              <c:idx val="54"/>
              <c:delete val="1"/>
              <c:extLst>
                <c:ext xmlns:c15="http://schemas.microsoft.com/office/drawing/2012/chart" uri="{CE6537A1-D6FC-4f65-9D91-7224C49458BB}"/>
                <c:ext xmlns:c16="http://schemas.microsoft.com/office/drawing/2014/chart" uri="{C3380CC4-5D6E-409C-BE32-E72D297353CC}">
                  <c16:uniqueId val="{00000012-4745-432E-90A0-04A1AEC628CF}"/>
                </c:ext>
              </c:extLst>
            </c:dLbl>
            <c:dLbl>
              <c:idx val="57"/>
              <c:delete val="1"/>
              <c:extLst>
                <c:ext xmlns:c15="http://schemas.microsoft.com/office/drawing/2012/chart" uri="{CE6537A1-D6FC-4f65-9D91-7224C49458BB}"/>
                <c:ext xmlns:c16="http://schemas.microsoft.com/office/drawing/2014/chart" uri="{C3380CC4-5D6E-409C-BE32-E72D297353CC}">
                  <c16:uniqueId val="{00000013-4745-432E-90A0-04A1AEC628CF}"/>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20）</c:v>
                </c:pt>
                <c:pt idx="3">
                  <c:v>【 システムズエンジニアリング技術 】          </c:v>
                </c:pt>
                <c:pt idx="4">
                  <c:v>DX取り組み 有り（n=    8）</c:v>
                </c:pt>
                <c:pt idx="5">
                  <c:v>DX取り組み 無し（n=  26）</c:v>
                </c:pt>
                <c:pt idx="6">
                  <c:v>【 AI（機械学習、ディープラーニング等）技術 】    </c:v>
                </c:pt>
                <c:pt idx="7">
                  <c:v>DX取り組み 有り（n=    8）</c:v>
                </c:pt>
                <c:pt idx="8">
                  <c:v>DX取り組み 無し（n=  24）</c:v>
                </c:pt>
                <c:pt idx="9">
                  <c:v>【 デバイス技術 】                   </c:v>
                </c:pt>
                <c:pt idx="10">
                  <c:v>DX取り組み 有り（n=    2）</c:v>
                </c:pt>
                <c:pt idx="11">
                  <c:v>DX取り組み 無し（n=  10）</c:v>
                </c:pt>
                <c:pt idx="12">
                  <c:v>【 ヒューマンインタフェース技術 】           </c:v>
                </c:pt>
                <c:pt idx="13">
                  <c:v>DX取り組み 有り（n=    3）</c:v>
                </c:pt>
                <c:pt idx="14">
                  <c:v>DX取り組み 無し（n=  10）</c:v>
                </c:pt>
                <c:pt idx="15">
                  <c:v>【 ビッグデータの収集・分析・解析技術 】        </c:v>
                </c:pt>
                <c:pt idx="16">
                  <c:v>DX取り組み 有り（n=    6）</c:v>
                </c:pt>
                <c:pt idx="17">
                  <c:v>DX取り組み 無し（n=  14）</c:v>
                </c:pt>
                <c:pt idx="18">
                  <c:v>【 画像・音声認識技術／合成技術 】           </c:v>
                </c:pt>
                <c:pt idx="19">
                  <c:v>DX取り組み 有り（n=    8）</c:v>
                </c:pt>
                <c:pt idx="20">
                  <c:v>DX取り組み 無し（n=    7）</c:v>
                </c:pt>
                <c:pt idx="21">
                  <c:v>【 無線通信・ネットワーク技術 】            </c:v>
                </c:pt>
                <c:pt idx="22">
                  <c:v>DX取り組み 有り（n=    4）</c:v>
                </c:pt>
                <c:pt idx="23">
                  <c:v>DX取り組み 無し（n=    8）</c:v>
                </c:pt>
                <c:pt idx="24">
                  <c:v>【 サーバ／ストレージ技術（管理・運用を含む） 】    </c:v>
                </c:pt>
                <c:pt idx="25">
                  <c:v>DX取り組み 有り（n=    3）</c:v>
                </c:pt>
                <c:pt idx="26">
                  <c:v>DX取り組み 無し（n=  15）</c:v>
                </c:pt>
                <c:pt idx="27">
                  <c:v>【 モデリング技術（制御、システム、ユーザ、データ等） 】</c:v>
                </c:pt>
                <c:pt idx="28">
                  <c:v>DX取り組み 有り（n=    3）</c:v>
                </c:pt>
                <c:pt idx="29">
                  <c:v>DX取り組み 無し（n=    9）</c:v>
                </c:pt>
              </c:strCache>
            </c:strRef>
          </c:cat>
          <c:val>
            <c:numRef>
              <c:f>'Q22B.現在重要な技術（DX有無）技術開発力優位'!$S$7:$S$36</c:f>
              <c:numCache>
                <c:formatCode>0.0%</c:formatCode>
                <c:ptCount val="30"/>
                <c:pt idx="0" formatCode="General">
                  <c:v>0</c:v>
                </c:pt>
                <c:pt idx="1">
                  <c:v>0.16666666666666666</c:v>
                </c:pt>
                <c:pt idx="2">
                  <c:v>0.17391304347826086</c:v>
                </c:pt>
                <c:pt idx="3" formatCode="General">
                  <c:v>0</c:v>
                </c:pt>
                <c:pt idx="4">
                  <c:v>0.16666666666666666</c:v>
                </c:pt>
                <c:pt idx="5">
                  <c:v>0.15942028985507245</c:v>
                </c:pt>
                <c:pt idx="6" formatCode="General">
                  <c:v>0</c:v>
                </c:pt>
                <c:pt idx="7">
                  <c:v>8.3333333333333329E-2</c:v>
                </c:pt>
                <c:pt idx="8">
                  <c:v>0.13043478260869565</c:v>
                </c:pt>
                <c:pt idx="9" formatCode="General">
                  <c:v>0</c:v>
                </c:pt>
                <c:pt idx="10">
                  <c:v>8.3333333333333329E-2</c:v>
                </c:pt>
                <c:pt idx="11">
                  <c:v>8.6956521739130432E-2</c:v>
                </c:pt>
                <c:pt idx="12" formatCode="General">
                  <c:v>0</c:v>
                </c:pt>
                <c:pt idx="13">
                  <c:v>4.1666666666666664E-2</c:v>
                </c:pt>
                <c:pt idx="14">
                  <c:v>8.6956521739130432E-2</c:v>
                </c:pt>
                <c:pt idx="15" formatCode="General">
                  <c:v>0</c:v>
                </c:pt>
                <c:pt idx="16">
                  <c:v>4.1666666666666664E-2</c:v>
                </c:pt>
                <c:pt idx="17">
                  <c:v>7.2463768115942032E-2</c:v>
                </c:pt>
                <c:pt idx="18" formatCode="General">
                  <c:v>0</c:v>
                </c:pt>
                <c:pt idx="19">
                  <c:v>0.125</c:v>
                </c:pt>
                <c:pt idx="20">
                  <c:v>2.8985507246376812E-2</c:v>
                </c:pt>
                <c:pt idx="21" formatCode="General">
                  <c:v>0</c:v>
                </c:pt>
                <c:pt idx="22">
                  <c:v>4.1666666666666664E-2</c:v>
                </c:pt>
                <c:pt idx="23">
                  <c:v>5.7971014492753624E-2</c:v>
                </c:pt>
                <c:pt idx="24" formatCode="General">
                  <c:v>0</c:v>
                </c:pt>
                <c:pt idx="25">
                  <c:v>8.3333333333333329E-2</c:v>
                </c:pt>
                <c:pt idx="26">
                  <c:v>2.8985507246376812E-2</c:v>
                </c:pt>
                <c:pt idx="27" formatCode="General">
                  <c:v>0</c:v>
                </c:pt>
                <c:pt idx="28">
                  <c:v>4.1666666666666664E-2</c:v>
                </c:pt>
                <c:pt idx="29">
                  <c:v>4.3478260869565216E-2</c:v>
                </c:pt>
              </c:numCache>
            </c:numRef>
          </c:val>
          <c:extLst>
            <c:ext xmlns:c16="http://schemas.microsoft.com/office/drawing/2014/chart" uri="{C3380CC4-5D6E-409C-BE32-E72D297353CC}">
              <c16:uniqueId val="{00000014-4745-432E-90A0-04A1AEC628CF}"/>
            </c:ext>
          </c:extLst>
        </c:ser>
        <c:ser>
          <c:idx val="2"/>
          <c:order val="1"/>
          <c:tx>
            <c:strRef>
              <c:f>'Q22B.現在重要な技術（DX有無）技術開発力優位'!$T$6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4745-432E-90A0-04A1AEC628CF}"/>
                </c:ext>
              </c:extLst>
            </c:dLbl>
            <c:dLbl>
              <c:idx val="3"/>
              <c:delete val="1"/>
              <c:extLst>
                <c:ext xmlns:c15="http://schemas.microsoft.com/office/drawing/2012/chart" uri="{CE6537A1-D6FC-4f65-9D91-7224C49458BB}"/>
                <c:ext xmlns:c16="http://schemas.microsoft.com/office/drawing/2014/chart" uri="{C3380CC4-5D6E-409C-BE32-E72D297353CC}">
                  <c16:uniqueId val="{00000016-4745-432E-90A0-04A1AEC628CF}"/>
                </c:ext>
              </c:extLst>
            </c:dLbl>
            <c:dLbl>
              <c:idx val="6"/>
              <c:delete val="1"/>
              <c:extLst>
                <c:ext xmlns:c15="http://schemas.microsoft.com/office/drawing/2012/chart" uri="{CE6537A1-D6FC-4f65-9D91-7224C49458BB}"/>
                <c:ext xmlns:c16="http://schemas.microsoft.com/office/drawing/2014/chart" uri="{C3380CC4-5D6E-409C-BE32-E72D297353CC}">
                  <c16:uniqueId val="{00000017-4745-432E-90A0-04A1AEC628CF}"/>
                </c:ext>
              </c:extLst>
            </c:dLbl>
            <c:dLbl>
              <c:idx val="9"/>
              <c:delete val="1"/>
              <c:extLst>
                <c:ext xmlns:c15="http://schemas.microsoft.com/office/drawing/2012/chart" uri="{CE6537A1-D6FC-4f65-9D91-7224C49458BB}"/>
                <c:ext xmlns:c16="http://schemas.microsoft.com/office/drawing/2014/chart" uri="{C3380CC4-5D6E-409C-BE32-E72D297353CC}">
                  <c16:uniqueId val="{00000018-4745-432E-90A0-04A1AEC628CF}"/>
                </c:ext>
              </c:extLst>
            </c:dLbl>
            <c:dLbl>
              <c:idx val="10"/>
              <c:delete val="1"/>
              <c:extLst>
                <c:ext xmlns:c15="http://schemas.microsoft.com/office/drawing/2012/chart" uri="{CE6537A1-D6FC-4f65-9D91-7224C49458BB}"/>
                <c:ext xmlns:c16="http://schemas.microsoft.com/office/drawing/2014/chart" uri="{C3380CC4-5D6E-409C-BE32-E72D297353CC}">
                  <c16:uniqueId val="{00000041-4745-432E-90A0-04A1AEC628CF}"/>
                </c:ext>
              </c:extLst>
            </c:dLbl>
            <c:dLbl>
              <c:idx val="12"/>
              <c:delete val="1"/>
              <c:extLst>
                <c:ext xmlns:c15="http://schemas.microsoft.com/office/drawing/2012/chart" uri="{CE6537A1-D6FC-4f65-9D91-7224C49458BB}"/>
                <c:ext xmlns:c16="http://schemas.microsoft.com/office/drawing/2014/chart" uri="{C3380CC4-5D6E-409C-BE32-E72D297353CC}">
                  <c16:uniqueId val="{00000019-4745-432E-90A0-04A1AEC628CF}"/>
                </c:ext>
              </c:extLst>
            </c:dLbl>
            <c:dLbl>
              <c:idx val="13"/>
              <c:delete val="1"/>
              <c:extLst>
                <c:ext xmlns:c15="http://schemas.microsoft.com/office/drawing/2012/chart" uri="{CE6537A1-D6FC-4f65-9D91-7224C49458BB}"/>
                <c:ext xmlns:c16="http://schemas.microsoft.com/office/drawing/2014/chart" uri="{C3380CC4-5D6E-409C-BE32-E72D297353CC}">
                  <c16:uniqueId val="{00000042-4745-432E-90A0-04A1AEC628CF}"/>
                </c:ext>
              </c:extLst>
            </c:dLbl>
            <c:dLbl>
              <c:idx val="15"/>
              <c:delete val="1"/>
              <c:extLst>
                <c:ext xmlns:c15="http://schemas.microsoft.com/office/drawing/2012/chart" uri="{CE6537A1-D6FC-4f65-9D91-7224C49458BB}"/>
                <c:ext xmlns:c16="http://schemas.microsoft.com/office/drawing/2014/chart" uri="{C3380CC4-5D6E-409C-BE32-E72D297353CC}">
                  <c16:uniqueId val="{0000001A-4745-432E-90A0-04A1AEC628CF}"/>
                </c:ext>
              </c:extLst>
            </c:dLbl>
            <c:dLbl>
              <c:idx val="18"/>
              <c:delete val="1"/>
              <c:extLst>
                <c:ext xmlns:c15="http://schemas.microsoft.com/office/drawing/2012/chart" uri="{CE6537A1-D6FC-4f65-9D91-7224C49458BB}"/>
                <c:ext xmlns:c16="http://schemas.microsoft.com/office/drawing/2014/chart" uri="{C3380CC4-5D6E-409C-BE32-E72D297353CC}">
                  <c16:uniqueId val="{0000001B-4745-432E-90A0-04A1AEC628CF}"/>
                </c:ext>
              </c:extLst>
            </c:dLbl>
            <c:dLbl>
              <c:idx val="20"/>
              <c:layout>
                <c:manualLayout>
                  <c:x val="0"/>
                  <c:y val="4.4097222222222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4745-432E-90A0-04A1AEC628CF}"/>
                </c:ext>
              </c:extLst>
            </c:dLbl>
            <c:dLbl>
              <c:idx val="21"/>
              <c:delete val="1"/>
              <c:extLst>
                <c:ext xmlns:c15="http://schemas.microsoft.com/office/drawing/2012/chart" uri="{CE6537A1-D6FC-4f65-9D91-7224C49458BB}"/>
                <c:ext xmlns:c16="http://schemas.microsoft.com/office/drawing/2014/chart" uri="{C3380CC4-5D6E-409C-BE32-E72D297353CC}">
                  <c16:uniqueId val="{0000001C-4745-432E-90A0-04A1AEC628CF}"/>
                </c:ext>
              </c:extLst>
            </c:dLbl>
            <c:dLbl>
              <c:idx val="24"/>
              <c:delete val="1"/>
              <c:extLst>
                <c:ext xmlns:c15="http://schemas.microsoft.com/office/drawing/2012/chart" uri="{CE6537A1-D6FC-4f65-9D91-7224C49458BB}"/>
                <c:ext xmlns:c16="http://schemas.microsoft.com/office/drawing/2014/chart" uri="{C3380CC4-5D6E-409C-BE32-E72D297353CC}">
                  <c16:uniqueId val="{0000001D-4745-432E-90A0-04A1AEC628CF}"/>
                </c:ext>
              </c:extLst>
            </c:dLbl>
            <c:dLbl>
              <c:idx val="25"/>
              <c:delete val="1"/>
              <c:extLst>
                <c:ext xmlns:c15="http://schemas.microsoft.com/office/drawing/2012/chart" uri="{CE6537A1-D6FC-4f65-9D91-7224C49458BB}"/>
                <c:ext xmlns:c16="http://schemas.microsoft.com/office/drawing/2014/chart" uri="{C3380CC4-5D6E-409C-BE32-E72D297353CC}">
                  <c16:uniqueId val="{00000044-4745-432E-90A0-04A1AEC628CF}"/>
                </c:ext>
              </c:extLst>
            </c:dLbl>
            <c:dLbl>
              <c:idx val="27"/>
              <c:delete val="1"/>
              <c:extLst>
                <c:ext xmlns:c15="http://schemas.microsoft.com/office/drawing/2012/chart" uri="{CE6537A1-D6FC-4f65-9D91-7224C49458BB}"/>
                <c:ext xmlns:c16="http://schemas.microsoft.com/office/drawing/2014/chart" uri="{C3380CC4-5D6E-409C-BE32-E72D297353CC}">
                  <c16:uniqueId val="{0000001E-4745-432E-90A0-04A1AEC628CF}"/>
                </c:ext>
              </c:extLst>
            </c:dLbl>
            <c:dLbl>
              <c:idx val="28"/>
              <c:delete val="1"/>
              <c:extLst>
                <c:ext xmlns:c15="http://schemas.microsoft.com/office/drawing/2012/chart" uri="{CE6537A1-D6FC-4f65-9D91-7224C49458BB}"/>
                <c:ext xmlns:c16="http://schemas.microsoft.com/office/drawing/2014/chart" uri="{C3380CC4-5D6E-409C-BE32-E72D297353CC}">
                  <c16:uniqueId val="{00000045-4745-432E-90A0-04A1AEC628CF}"/>
                </c:ext>
              </c:extLst>
            </c:dLbl>
            <c:dLbl>
              <c:idx val="30"/>
              <c:delete val="1"/>
              <c:extLst>
                <c:ext xmlns:c15="http://schemas.microsoft.com/office/drawing/2012/chart" uri="{CE6537A1-D6FC-4f65-9D91-7224C49458BB}"/>
                <c:ext xmlns:c16="http://schemas.microsoft.com/office/drawing/2014/chart" uri="{C3380CC4-5D6E-409C-BE32-E72D297353CC}">
                  <c16:uniqueId val="{0000001F-4745-432E-90A0-04A1AEC628CF}"/>
                </c:ext>
              </c:extLst>
            </c:dLbl>
            <c:dLbl>
              <c:idx val="33"/>
              <c:delete val="1"/>
              <c:extLst>
                <c:ext xmlns:c15="http://schemas.microsoft.com/office/drawing/2012/chart" uri="{CE6537A1-D6FC-4f65-9D91-7224C49458BB}"/>
                <c:ext xmlns:c16="http://schemas.microsoft.com/office/drawing/2014/chart" uri="{C3380CC4-5D6E-409C-BE32-E72D297353CC}">
                  <c16:uniqueId val="{00000020-4745-432E-90A0-04A1AEC628CF}"/>
                </c:ext>
              </c:extLst>
            </c:dLbl>
            <c:dLbl>
              <c:idx val="36"/>
              <c:delete val="1"/>
              <c:extLst>
                <c:ext xmlns:c15="http://schemas.microsoft.com/office/drawing/2012/chart" uri="{CE6537A1-D6FC-4f65-9D91-7224C49458BB}"/>
                <c:ext xmlns:c16="http://schemas.microsoft.com/office/drawing/2014/chart" uri="{C3380CC4-5D6E-409C-BE32-E72D297353CC}">
                  <c16:uniqueId val="{00000021-4745-432E-90A0-04A1AEC628CF}"/>
                </c:ext>
              </c:extLst>
            </c:dLbl>
            <c:dLbl>
              <c:idx val="39"/>
              <c:delete val="1"/>
              <c:extLst>
                <c:ext xmlns:c15="http://schemas.microsoft.com/office/drawing/2012/chart" uri="{CE6537A1-D6FC-4f65-9D91-7224C49458BB}"/>
                <c:ext xmlns:c16="http://schemas.microsoft.com/office/drawing/2014/chart" uri="{C3380CC4-5D6E-409C-BE32-E72D297353CC}">
                  <c16:uniqueId val="{00000022-4745-432E-90A0-04A1AEC628CF}"/>
                </c:ext>
              </c:extLst>
            </c:dLbl>
            <c:dLbl>
              <c:idx val="42"/>
              <c:delete val="1"/>
              <c:extLst>
                <c:ext xmlns:c15="http://schemas.microsoft.com/office/drawing/2012/chart" uri="{CE6537A1-D6FC-4f65-9D91-7224C49458BB}"/>
                <c:ext xmlns:c16="http://schemas.microsoft.com/office/drawing/2014/chart" uri="{C3380CC4-5D6E-409C-BE32-E72D297353CC}">
                  <c16:uniqueId val="{00000023-4745-432E-90A0-04A1AEC628CF}"/>
                </c:ext>
              </c:extLst>
            </c:dLbl>
            <c:dLbl>
              <c:idx val="45"/>
              <c:delete val="1"/>
              <c:extLst>
                <c:ext xmlns:c15="http://schemas.microsoft.com/office/drawing/2012/chart" uri="{CE6537A1-D6FC-4f65-9D91-7224C49458BB}"/>
                <c:ext xmlns:c16="http://schemas.microsoft.com/office/drawing/2014/chart" uri="{C3380CC4-5D6E-409C-BE32-E72D297353CC}">
                  <c16:uniqueId val="{00000024-4745-432E-90A0-04A1AEC628CF}"/>
                </c:ext>
              </c:extLst>
            </c:dLbl>
            <c:dLbl>
              <c:idx val="48"/>
              <c:delete val="1"/>
              <c:extLst>
                <c:ext xmlns:c15="http://schemas.microsoft.com/office/drawing/2012/chart" uri="{CE6537A1-D6FC-4f65-9D91-7224C49458BB}"/>
                <c:ext xmlns:c16="http://schemas.microsoft.com/office/drawing/2014/chart" uri="{C3380CC4-5D6E-409C-BE32-E72D297353CC}">
                  <c16:uniqueId val="{00000025-4745-432E-90A0-04A1AEC628CF}"/>
                </c:ext>
              </c:extLst>
            </c:dLbl>
            <c:dLbl>
              <c:idx val="51"/>
              <c:delete val="1"/>
              <c:extLst>
                <c:ext xmlns:c15="http://schemas.microsoft.com/office/drawing/2012/chart" uri="{CE6537A1-D6FC-4f65-9D91-7224C49458BB}"/>
                <c:ext xmlns:c16="http://schemas.microsoft.com/office/drawing/2014/chart" uri="{C3380CC4-5D6E-409C-BE32-E72D297353CC}">
                  <c16:uniqueId val="{00000026-4745-432E-90A0-04A1AEC628CF}"/>
                </c:ext>
              </c:extLst>
            </c:dLbl>
            <c:dLbl>
              <c:idx val="54"/>
              <c:delete val="1"/>
              <c:extLst>
                <c:ext xmlns:c15="http://schemas.microsoft.com/office/drawing/2012/chart" uri="{CE6537A1-D6FC-4f65-9D91-7224C49458BB}"/>
                <c:ext xmlns:c16="http://schemas.microsoft.com/office/drawing/2014/chart" uri="{C3380CC4-5D6E-409C-BE32-E72D297353CC}">
                  <c16:uniqueId val="{00000027-4745-432E-90A0-04A1AEC628CF}"/>
                </c:ext>
              </c:extLst>
            </c:dLbl>
            <c:dLbl>
              <c:idx val="57"/>
              <c:delete val="1"/>
              <c:extLst>
                <c:ext xmlns:c15="http://schemas.microsoft.com/office/drawing/2012/chart" uri="{CE6537A1-D6FC-4f65-9D91-7224C49458BB}"/>
                <c:ext xmlns:c16="http://schemas.microsoft.com/office/drawing/2014/chart" uri="{C3380CC4-5D6E-409C-BE32-E72D297353CC}">
                  <c16:uniqueId val="{00000028-4745-432E-90A0-04A1AEC628CF}"/>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20）</c:v>
                </c:pt>
                <c:pt idx="3">
                  <c:v>【 システムズエンジニアリング技術 】          </c:v>
                </c:pt>
                <c:pt idx="4">
                  <c:v>DX取り組み 有り（n=    8）</c:v>
                </c:pt>
                <c:pt idx="5">
                  <c:v>DX取り組み 無し（n=  26）</c:v>
                </c:pt>
                <c:pt idx="6">
                  <c:v>【 AI（機械学習、ディープラーニング等）技術 】    </c:v>
                </c:pt>
                <c:pt idx="7">
                  <c:v>DX取り組み 有り（n=    8）</c:v>
                </c:pt>
                <c:pt idx="8">
                  <c:v>DX取り組み 無し（n=  24）</c:v>
                </c:pt>
                <c:pt idx="9">
                  <c:v>【 デバイス技術 】                   </c:v>
                </c:pt>
                <c:pt idx="10">
                  <c:v>DX取り組み 有り（n=    2）</c:v>
                </c:pt>
                <c:pt idx="11">
                  <c:v>DX取り組み 無し（n=  10）</c:v>
                </c:pt>
                <c:pt idx="12">
                  <c:v>【 ヒューマンインタフェース技術 】           </c:v>
                </c:pt>
                <c:pt idx="13">
                  <c:v>DX取り組み 有り（n=    3）</c:v>
                </c:pt>
                <c:pt idx="14">
                  <c:v>DX取り組み 無し（n=  10）</c:v>
                </c:pt>
                <c:pt idx="15">
                  <c:v>【 ビッグデータの収集・分析・解析技術 】        </c:v>
                </c:pt>
                <c:pt idx="16">
                  <c:v>DX取り組み 有り（n=    6）</c:v>
                </c:pt>
                <c:pt idx="17">
                  <c:v>DX取り組み 無し（n=  14）</c:v>
                </c:pt>
                <c:pt idx="18">
                  <c:v>【 画像・音声認識技術／合成技術 】           </c:v>
                </c:pt>
                <c:pt idx="19">
                  <c:v>DX取り組み 有り（n=    8）</c:v>
                </c:pt>
                <c:pt idx="20">
                  <c:v>DX取り組み 無し（n=    7）</c:v>
                </c:pt>
                <c:pt idx="21">
                  <c:v>【 無線通信・ネットワーク技術 】            </c:v>
                </c:pt>
                <c:pt idx="22">
                  <c:v>DX取り組み 有り（n=    4）</c:v>
                </c:pt>
                <c:pt idx="23">
                  <c:v>DX取り組み 無し（n=    8）</c:v>
                </c:pt>
                <c:pt idx="24">
                  <c:v>【 サーバ／ストレージ技術（管理・運用を含む） 】    </c:v>
                </c:pt>
                <c:pt idx="25">
                  <c:v>DX取り組み 有り（n=    3）</c:v>
                </c:pt>
                <c:pt idx="26">
                  <c:v>DX取り組み 無し（n=  15）</c:v>
                </c:pt>
                <c:pt idx="27">
                  <c:v>【 モデリング技術（制御、システム、ユーザ、データ等） 】</c:v>
                </c:pt>
                <c:pt idx="28">
                  <c:v>DX取り組み 有り（n=    3）</c:v>
                </c:pt>
                <c:pt idx="29">
                  <c:v>DX取り組み 無し（n=    9）</c:v>
                </c:pt>
              </c:strCache>
            </c:strRef>
          </c:cat>
          <c:val>
            <c:numRef>
              <c:f>'Q22B.現在重要な技術（DX有無）技術開発力優位'!$T$7:$T$36</c:f>
              <c:numCache>
                <c:formatCode>0.0%</c:formatCode>
                <c:ptCount val="30"/>
                <c:pt idx="0" formatCode="General">
                  <c:v>0</c:v>
                </c:pt>
                <c:pt idx="1">
                  <c:v>8.3333333333333329E-2</c:v>
                </c:pt>
                <c:pt idx="2">
                  <c:v>5.7971014492753624E-2</c:v>
                </c:pt>
                <c:pt idx="3" formatCode="General">
                  <c:v>0</c:v>
                </c:pt>
                <c:pt idx="4">
                  <c:v>4.1666666666666664E-2</c:v>
                </c:pt>
                <c:pt idx="5">
                  <c:v>8.6956521739130432E-2</c:v>
                </c:pt>
                <c:pt idx="6" formatCode="General">
                  <c:v>0</c:v>
                </c:pt>
                <c:pt idx="7">
                  <c:v>0.16666666666666666</c:v>
                </c:pt>
                <c:pt idx="8">
                  <c:v>0.13043478260869565</c:v>
                </c:pt>
                <c:pt idx="9" formatCode="General">
                  <c:v>0</c:v>
                </c:pt>
                <c:pt idx="10">
                  <c:v>0</c:v>
                </c:pt>
                <c:pt idx="11">
                  <c:v>2.8985507246376812E-2</c:v>
                </c:pt>
                <c:pt idx="12" formatCode="General">
                  <c:v>0</c:v>
                </c:pt>
                <c:pt idx="13">
                  <c:v>0</c:v>
                </c:pt>
                <c:pt idx="14">
                  <c:v>4.3478260869565216E-2</c:v>
                </c:pt>
                <c:pt idx="15" formatCode="General">
                  <c:v>0</c:v>
                </c:pt>
                <c:pt idx="16">
                  <c:v>0.125</c:v>
                </c:pt>
                <c:pt idx="17">
                  <c:v>7.2463768115942032E-2</c:v>
                </c:pt>
                <c:pt idx="18" formatCode="General">
                  <c:v>0</c:v>
                </c:pt>
                <c:pt idx="19">
                  <c:v>0.16666666666666666</c:v>
                </c:pt>
                <c:pt idx="20">
                  <c:v>1.4492753623188406E-2</c:v>
                </c:pt>
                <c:pt idx="21" formatCode="General">
                  <c:v>0</c:v>
                </c:pt>
                <c:pt idx="22">
                  <c:v>4.1666666666666664E-2</c:v>
                </c:pt>
                <c:pt idx="23">
                  <c:v>5.7971014492753624E-2</c:v>
                </c:pt>
                <c:pt idx="24" formatCode="General">
                  <c:v>0</c:v>
                </c:pt>
                <c:pt idx="25">
                  <c:v>0</c:v>
                </c:pt>
                <c:pt idx="26">
                  <c:v>8.6956521739130432E-2</c:v>
                </c:pt>
                <c:pt idx="27" formatCode="General">
                  <c:v>0</c:v>
                </c:pt>
                <c:pt idx="28">
                  <c:v>0</c:v>
                </c:pt>
                <c:pt idx="29">
                  <c:v>4.3478260869565216E-2</c:v>
                </c:pt>
              </c:numCache>
            </c:numRef>
          </c:val>
          <c:extLst>
            <c:ext xmlns:c16="http://schemas.microsoft.com/office/drawing/2014/chart" uri="{C3380CC4-5D6E-409C-BE32-E72D297353CC}">
              <c16:uniqueId val="{00000029-4745-432E-90A0-04A1AEC628CF}"/>
            </c:ext>
          </c:extLst>
        </c:ser>
        <c:ser>
          <c:idx val="1"/>
          <c:order val="2"/>
          <c:tx>
            <c:strRef>
              <c:f>'Q22B.現在重要な技術（DX有無）技術開発力優位'!$U$6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4745-432E-90A0-04A1AEC628CF}"/>
                </c:ext>
              </c:extLst>
            </c:dLbl>
            <c:dLbl>
              <c:idx val="3"/>
              <c:delete val="1"/>
              <c:extLst>
                <c:ext xmlns:c15="http://schemas.microsoft.com/office/drawing/2012/chart" uri="{CE6537A1-D6FC-4f65-9D91-7224C49458BB}"/>
                <c:ext xmlns:c16="http://schemas.microsoft.com/office/drawing/2014/chart" uri="{C3380CC4-5D6E-409C-BE32-E72D297353CC}">
                  <c16:uniqueId val="{0000002B-4745-432E-90A0-04A1AEC628CF}"/>
                </c:ext>
              </c:extLst>
            </c:dLbl>
            <c:dLbl>
              <c:idx val="6"/>
              <c:delete val="1"/>
              <c:extLst>
                <c:ext xmlns:c15="http://schemas.microsoft.com/office/drawing/2012/chart" uri="{CE6537A1-D6FC-4f65-9D91-7224C49458BB}"/>
                <c:ext xmlns:c16="http://schemas.microsoft.com/office/drawing/2014/chart" uri="{C3380CC4-5D6E-409C-BE32-E72D297353CC}">
                  <c16:uniqueId val="{0000002C-4745-432E-90A0-04A1AEC628CF}"/>
                </c:ext>
              </c:extLst>
            </c:dLbl>
            <c:dLbl>
              <c:idx val="9"/>
              <c:delete val="1"/>
              <c:extLst>
                <c:ext xmlns:c15="http://schemas.microsoft.com/office/drawing/2012/chart" uri="{CE6537A1-D6FC-4f65-9D91-7224C49458BB}"/>
                <c:ext xmlns:c16="http://schemas.microsoft.com/office/drawing/2014/chart" uri="{C3380CC4-5D6E-409C-BE32-E72D297353CC}">
                  <c16:uniqueId val="{0000002D-4745-432E-90A0-04A1AEC628CF}"/>
                </c:ext>
              </c:extLst>
            </c:dLbl>
            <c:dLbl>
              <c:idx val="10"/>
              <c:delete val="1"/>
              <c:extLst>
                <c:ext xmlns:c15="http://schemas.microsoft.com/office/drawing/2012/chart" uri="{CE6537A1-D6FC-4f65-9D91-7224C49458BB}"/>
                <c:ext xmlns:c16="http://schemas.microsoft.com/office/drawing/2014/chart" uri="{C3380CC4-5D6E-409C-BE32-E72D297353CC}">
                  <c16:uniqueId val="{0000003F-4745-432E-90A0-04A1AEC628CF}"/>
                </c:ext>
              </c:extLst>
            </c:dLbl>
            <c:dLbl>
              <c:idx val="12"/>
              <c:delete val="1"/>
              <c:extLst>
                <c:ext xmlns:c15="http://schemas.microsoft.com/office/drawing/2012/chart" uri="{CE6537A1-D6FC-4f65-9D91-7224C49458BB}"/>
                <c:ext xmlns:c16="http://schemas.microsoft.com/office/drawing/2014/chart" uri="{C3380CC4-5D6E-409C-BE32-E72D297353CC}">
                  <c16:uniqueId val="{0000002E-4745-432E-90A0-04A1AEC628CF}"/>
                </c:ext>
              </c:extLst>
            </c:dLbl>
            <c:dLbl>
              <c:idx val="14"/>
              <c:delete val="1"/>
              <c:extLst>
                <c:ext xmlns:c15="http://schemas.microsoft.com/office/drawing/2012/chart" uri="{CE6537A1-D6FC-4f65-9D91-7224C49458BB}"/>
                <c:ext xmlns:c16="http://schemas.microsoft.com/office/drawing/2014/chart" uri="{C3380CC4-5D6E-409C-BE32-E72D297353CC}">
                  <c16:uniqueId val="{00000043-4745-432E-90A0-04A1AEC628CF}"/>
                </c:ext>
              </c:extLst>
            </c:dLbl>
            <c:dLbl>
              <c:idx val="15"/>
              <c:delete val="1"/>
              <c:extLst>
                <c:ext xmlns:c15="http://schemas.microsoft.com/office/drawing/2012/chart" uri="{CE6537A1-D6FC-4f65-9D91-7224C49458BB}"/>
                <c:ext xmlns:c16="http://schemas.microsoft.com/office/drawing/2014/chart" uri="{C3380CC4-5D6E-409C-BE32-E72D297353CC}">
                  <c16:uniqueId val="{0000002F-4745-432E-90A0-04A1AEC628CF}"/>
                </c:ext>
              </c:extLst>
            </c:dLbl>
            <c:dLbl>
              <c:idx val="18"/>
              <c:delete val="1"/>
              <c:extLst>
                <c:ext xmlns:c15="http://schemas.microsoft.com/office/drawing/2012/chart" uri="{CE6537A1-D6FC-4f65-9D91-7224C49458BB}"/>
                <c:ext xmlns:c16="http://schemas.microsoft.com/office/drawing/2014/chart" uri="{C3380CC4-5D6E-409C-BE32-E72D297353CC}">
                  <c16:uniqueId val="{00000030-4745-432E-90A0-04A1AEC628CF}"/>
                </c:ext>
              </c:extLst>
            </c:dLbl>
            <c:dLbl>
              <c:idx val="21"/>
              <c:delete val="1"/>
              <c:extLst>
                <c:ext xmlns:c15="http://schemas.microsoft.com/office/drawing/2012/chart" uri="{CE6537A1-D6FC-4f65-9D91-7224C49458BB}"/>
                <c:ext xmlns:c16="http://schemas.microsoft.com/office/drawing/2014/chart" uri="{C3380CC4-5D6E-409C-BE32-E72D297353CC}">
                  <c16:uniqueId val="{00000031-4745-432E-90A0-04A1AEC628CF}"/>
                </c:ext>
              </c:extLst>
            </c:dLbl>
            <c:dLbl>
              <c:idx val="23"/>
              <c:delete val="1"/>
              <c:extLst>
                <c:ext xmlns:c15="http://schemas.microsoft.com/office/drawing/2012/chart" uri="{CE6537A1-D6FC-4f65-9D91-7224C49458BB}"/>
                <c:ext xmlns:c16="http://schemas.microsoft.com/office/drawing/2014/chart" uri="{C3380CC4-5D6E-409C-BE32-E72D297353CC}">
                  <c16:uniqueId val="{00000040-4745-432E-90A0-04A1AEC628CF}"/>
                </c:ext>
              </c:extLst>
            </c:dLbl>
            <c:dLbl>
              <c:idx val="24"/>
              <c:delete val="1"/>
              <c:extLst>
                <c:ext xmlns:c15="http://schemas.microsoft.com/office/drawing/2012/chart" uri="{CE6537A1-D6FC-4f65-9D91-7224C49458BB}"/>
                <c:ext xmlns:c16="http://schemas.microsoft.com/office/drawing/2014/chart" uri="{C3380CC4-5D6E-409C-BE32-E72D297353CC}">
                  <c16:uniqueId val="{00000032-4745-432E-90A0-04A1AEC628CF}"/>
                </c:ext>
              </c:extLst>
            </c:dLbl>
            <c:dLbl>
              <c:idx val="27"/>
              <c:delete val="1"/>
              <c:extLst>
                <c:ext xmlns:c15="http://schemas.microsoft.com/office/drawing/2012/chart" uri="{CE6537A1-D6FC-4f65-9D91-7224C49458BB}"/>
                <c:ext xmlns:c16="http://schemas.microsoft.com/office/drawing/2014/chart" uri="{C3380CC4-5D6E-409C-BE32-E72D297353CC}">
                  <c16:uniqueId val="{00000033-4745-432E-90A0-04A1AEC628CF}"/>
                </c:ext>
              </c:extLst>
            </c:dLbl>
            <c:dLbl>
              <c:idx val="30"/>
              <c:delete val="1"/>
              <c:extLst>
                <c:ext xmlns:c15="http://schemas.microsoft.com/office/drawing/2012/chart" uri="{CE6537A1-D6FC-4f65-9D91-7224C49458BB}"/>
                <c:ext xmlns:c16="http://schemas.microsoft.com/office/drawing/2014/chart" uri="{C3380CC4-5D6E-409C-BE32-E72D297353CC}">
                  <c16:uniqueId val="{00000034-4745-432E-90A0-04A1AEC628CF}"/>
                </c:ext>
              </c:extLst>
            </c:dLbl>
            <c:dLbl>
              <c:idx val="33"/>
              <c:delete val="1"/>
              <c:extLst>
                <c:ext xmlns:c15="http://schemas.microsoft.com/office/drawing/2012/chart" uri="{CE6537A1-D6FC-4f65-9D91-7224C49458BB}"/>
                <c:ext xmlns:c16="http://schemas.microsoft.com/office/drawing/2014/chart" uri="{C3380CC4-5D6E-409C-BE32-E72D297353CC}">
                  <c16:uniqueId val="{00000035-4745-432E-90A0-04A1AEC628CF}"/>
                </c:ext>
              </c:extLst>
            </c:dLbl>
            <c:dLbl>
              <c:idx val="36"/>
              <c:delete val="1"/>
              <c:extLst>
                <c:ext xmlns:c15="http://schemas.microsoft.com/office/drawing/2012/chart" uri="{CE6537A1-D6FC-4f65-9D91-7224C49458BB}"/>
                <c:ext xmlns:c16="http://schemas.microsoft.com/office/drawing/2014/chart" uri="{C3380CC4-5D6E-409C-BE32-E72D297353CC}">
                  <c16:uniqueId val="{00000036-4745-432E-90A0-04A1AEC628CF}"/>
                </c:ext>
              </c:extLst>
            </c:dLbl>
            <c:dLbl>
              <c:idx val="39"/>
              <c:delete val="1"/>
              <c:extLst>
                <c:ext xmlns:c15="http://schemas.microsoft.com/office/drawing/2012/chart" uri="{CE6537A1-D6FC-4f65-9D91-7224C49458BB}"/>
                <c:ext xmlns:c16="http://schemas.microsoft.com/office/drawing/2014/chart" uri="{C3380CC4-5D6E-409C-BE32-E72D297353CC}">
                  <c16:uniqueId val="{00000037-4745-432E-90A0-04A1AEC628CF}"/>
                </c:ext>
              </c:extLst>
            </c:dLbl>
            <c:dLbl>
              <c:idx val="42"/>
              <c:delete val="1"/>
              <c:extLst>
                <c:ext xmlns:c15="http://schemas.microsoft.com/office/drawing/2012/chart" uri="{CE6537A1-D6FC-4f65-9D91-7224C49458BB}"/>
                <c:ext xmlns:c16="http://schemas.microsoft.com/office/drawing/2014/chart" uri="{C3380CC4-5D6E-409C-BE32-E72D297353CC}">
                  <c16:uniqueId val="{00000038-4745-432E-90A0-04A1AEC628CF}"/>
                </c:ext>
              </c:extLst>
            </c:dLbl>
            <c:dLbl>
              <c:idx val="45"/>
              <c:delete val="1"/>
              <c:extLst>
                <c:ext xmlns:c15="http://schemas.microsoft.com/office/drawing/2012/chart" uri="{CE6537A1-D6FC-4f65-9D91-7224C49458BB}"/>
                <c:ext xmlns:c16="http://schemas.microsoft.com/office/drawing/2014/chart" uri="{C3380CC4-5D6E-409C-BE32-E72D297353CC}">
                  <c16:uniqueId val="{00000039-4745-432E-90A0-04A1AEC628CF}"/>
                </c:ext>
              </c:extLst>
            </c:dLbl>
            <c:dLbl>
              <c:idx val="48"/>
              <c:delete val="1"/>
              <c:extLst>
                <c:ext xmlns:c15="http://schemas.microsoft.com/office/drawing/2012/chart" uri="{CE6537A1-D6FC-4f65-9D91-7224C49458BB}"/>
                <c:ext xmlns:c16="http://schemas.microsoft.com/office/drawing/2014/chart" uri="{C3380CC4-5D6E-409C-BE32-E72D297353CC}">
                  <c16:uniqueId val="{0000003A-4745-432E-90A0-04A1AEC628CF}"/>
                </c:ext>
              </c:extLst>
            </c:dLbl>
            <c:dLbl>
              <c:idx val="51"/>
              <c:delete val="1"/>
              <c:extLst>
                <c:ext xmlns:c15="http://schemas.microsoft.com/office/drawing/2012/chart" uri="{CE6537A1-D6FC-4f65-9D91-7224C49458BB}"/>
                <c:ext xmlns:c16="http://schemas.microsoft.com/office/drawing/2014/chart" uri="{C3380CC4-5D6E-409C-BE32-E72D297353CC}">
                  <c16:uniqueId val="{0000003B-4745-432E-90A0-04A1AEC628CF}"/>
                </c:ext>
              </c:extLst>
            </c:dLbl>
            <c:dLbl>
              <c:idx val="54"/>
              <c:delete val="1"/>
              <c:extLst>
                <c:ext xmlns:c15="http://schemas.microsoft.com/office/drawing/2012/chart" uri="{CE6537A1-D6FC-4f65-9D91-7224C49458BB}"/>
                <c:ext xmlns:c16="http://schemas.microsoft.com/office/drawing/2014/chart" uri="{C3380CC4-5D6E-409C-BE32-E72D297353CC}">
                  <c16:uniqueId val="{0000003C-4745-432E-90A0-04A1AEC628CF}"/>
                </c:ext>
              </c:extLst>
            </c:dLbl>
            <c:dLbl>
              <c:idx val="57"/>
              <c:delete val="1"/>
              <c:extLst>
                <c:ext xmlns:c15="http://schemas.microsoft.com/office/drawing/2012/chart" uri="{CE6537A1-D6FC-4f65-9D91-7224C49458BB}"/>
                <c:ext xmlns:c16="http://schemas.microsoft.com/office/drawing/2014/chart" uri="{C3380CC4-5D6E-409C-BE32-E72D297353CC}">
                  <c16:uniqueId val="{0000003D-4745-432E-90A0-04A1AEC628CF}"/>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'Q22B.現在重要な技術（DX有無）技術開発力優位'!$R$7:$R$36</c:f>
              <c:strCache>
                <c:ptCount val="30"/>
                <c:pt idx="0">
                  <c:v>【 IoTシステム構築技術 】              </c:v>
                </c:pt>
                <c:pt idx="1">
                  <c:v>DX取り組み 有り（n=    9）</c:v>
                </c:pt>
                <c:pt idx="2">
                  <c:v>DX取り組み 無し（n=  20）</c:v>
                </c:pt>
                <c:pt idx="3">
                  <c:v>【 システムズエンジニアリング技術 】          </c:v>
                </c:pt>
                <c:pt idx="4">
                  <c:v>DX取り組み 有り（n=    8）</c:v>
                </c:pt>
                <c:pt idx="5">
                  <c:v>DX取り組み 無し（n=  26）</c:v>
                </c:pt>
                <c:pt idx="6">
                  <c:v>【 AI（機械学習、ディープラーニング等）技術 】    </c:v>
                </c:pt>
                <c:pt idx="7">
                  <c:v>DX取り組み 有り（n=    8）</c:v>
                </c:pt>
                <c:pt idx="8">
                  <c:v>DX取り組み 無し（n=  24）</c:v>
                </c:pt>
                <c:pt idx="9">
                  <c:v>【 デバイス技術 】                   </c:v>
                </c:pt>
                <c:pt idx="10">
                  <c:v>DX取り組み 有り（n=    2）</c:v>
                </c:pt>
                <c:pt idx="11">
                  <c:v>DX取り組み 無し（n=  10）</c:v>
                </c:pt>
                <c:pt idx="12">
                  <c:v>【 ヒューマンインタフェース技術 】           </c:v>
                </c:pt>
                <c:pt idx="13">
                  <c:v>DX取り組み 有り（n=    3）</c:v>
                </c:pt>
                <c:pt idx="14">
                  <c:v>DX取り組み 無し（n=  10）</c:v>
                </c:pt>
                <c:pt idx="15">
                  <c:v>【 ビッグデータの収集・分析・解析技術 】        </c:v>
                </c:pt>
                <c:pt idx="16">
                  <c:v>DX取り組み 有り（n=    6）</c:v>
                </c:pt>
                <c:pt idx="17">
                  <c:v>DX取り組み 無し（n=  14）</c:v>
                </c:pt>
                <c:pt idx="18">
                  <c:v>【 画像・音声認識技術／合成技術 】           </c:v>
                </c:pt>
                <c:pt idx="19">
                  <c:v>DX取り組み 有り（n=    8）</c:v>
                </c:pt>
                <c:pt idx="20">
                  <c:v>DX取り組み 無し（n=    7）</c:v>
                </c:pt>
                <c:pt idx="21">
                  <c:v>【 無線通信・ネットワーク技術 】            </c:v>
                </c:pt>
                <c:pt idx="22">
                  <c:v>DX取り組み 有り（n=    4）</c:v>
                </c:pt>
                <c:pt idx="23">
                  <c:v>DX取り組み 無し（n=    8）</c:v>
                </c:pt>
                <c:pt idx="24">
                  <c:v>【 サーバ／ストレージ技術（管理・運用を含む） 】    </c:v>
                </c:pt>
                <c:pt idx="25">
                  <c:v>DX取り組み 有り（n=    3）</c:v>
                </c:pt>
                <c:pt idx="26">
                  <c:v>DX取り組み 無し（n=  15）</c:v>
                </c:pt>
                <c:pt idx="27">
                  <c:v>【 モデリング技術（制御、システム、ユーザ、データ等） 】</c:v>
                </c:pt>
                <c:pt idx="28">
                  <c:v>DX取り組み 有り（n=    3）</c:v>
                </c:pt>
                <c:pt idx="29">
                  <c:v>DX取り組み 無し（n=    9）</c:v>
                </c:pt>
              </c:strCache>
            </c:strRef>
          </c:cat>
          <c:val>
            <c:numRef>
              <c:f>'Q22B.現在重要な技術（DX有無）技術開発力優位'!$U$7:$U$36</c:f>
              <c:numCache>
                <c:formatCode>0.0%</c:formatCode>
                <c:ptCount val="30"/>
                <c:pt idx="0" formatCode="General">
                  <c:v>0</c:v>
                </c:pt>
                <c:pt idx="1">
                  <c:v>0.125</c:v>
                </c:pt>
                <c:pt idx="2">
                  <c:v>5.7971014492753624E-2</c:v>
                </c:pt>
                <c:pt idx="3" formatCode="General">
                  <c:v>0</c:v>
                </c:pt>
                <c:pt idx="4">
                  <c:v>0.125</c:v>
                </c:pt>
                <c:pt idx="5">
                  <c:v>0.13043478260869565</c:v>
                </c:pt>
                <c:pt idx="6" formatCode="General">
                  <c:v>0</c:v>
                </c:pt>
                <c:pt idx="7">
                  <c:v>8.3333333333333329E-2</c:v>
                </c:pt>
                <c:pt idx="8">
                  <c:v>8.6956521739130432E-2</c:v>
                </c:pt>
                <c:pt idx="9" formatCode="General">
                  <c:v>0</c:v>
                </c:pt>
                <c:pt idx="10">
                  <c:v>0</c:v>
                </c:pt>
                <c:pt idx="11">
                  <c:v>2.8985507246376812E-2</c:v>
                </c:pt>
                <c:pt idx="12" formatCode="General">
                  <c:v>0</c:v>
                </c:pt>
                <c:pt idx="13">
                  <c:v>8.3333333333333329E-2</c:v>
                </c:pt>
                <c:pt idx="14">
                  <c:v>1.4492753623188406E-2</c:v>
                </c:pt>
                <c:pt idx="15" formatCode="General">
                  <c:v>0</c:v>
                </c:pt>
                <c:pt idx="16">
                  <c:v>8.3333333333333329E-2</c:v>
                </c:pt>
                <c:pt idx="17">
                  <c:v>5.7971014492753624E-2</c:v>
                </c:pt>
                <c:pt idx="18" formatCode="General">
                  <c:v>0</c:v>
                </c:pt>
                <c:pt idx="19">
                  <c:v>4.1666666666666664E-2</c:v>
                </c:pt>
                <c:pt idx="20">
                  <c:v>5.7971014492753624E-2</c:v>
                </c:pt>
                <c:pt idx="21" formatCode="General">
                  <c:v>0</c:v>
                </c:pt>
                <c:pt idx="22">
                  <c:v>8.3333333333333329E-2</c:v>
                </c:pt>
                <c:pt idx="23">
                  <c:v>0</c:v>
                </c:pt>
                <c:pt idx="24" formatCode="General">
                  <c:v>0</c:v>
                </c:pt>
                <c:pt idx="25">
                  <c:v>4.1666666666666664E-2</c:v>
                </c:pt>
                <c:pt idx="26">
                  <c:v>0.10144927536231885</c:v>
                </c:pt>
                <c:pt idx="27" formatCode="General">
                  <c:v>0</c:v>
                </c:pt>
                <c:pt idx="28">
                  <c:v>8.3333333333333329E-2</c:v>
                </c:pt>
                <c:pt idx="29">
                  <c:v>4.3478260869565216E-2</c:v>
                </c:pt>
              </c:numCache>
            </c:numRef>
          </c:val>
          <c:extLst>
            <c:ext xmlns:c16="http://schemas.microsoft.com/office/drawing/2014/chart" uri="{C3380CC4-5D6E-409C-BE32-E72D297353CC}">
              <c16:uniqueId val="{0000003E-4745-432E-90A0-04A1AEC628CF}"/>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995862068965526"/>
          <c:y val="0.67517065972222212"/>
          <c:w val="0.10978497447562523"/>
          <c:h val="7.598871527777777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3715777777777772"/>
          <c:y val="4.409722222222222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814814814816"/>
          <c:y val="0.16271458333333333"/>
          <c:w val="0.50220740740740744"/>
          <c:h val="0.6376177083333332"/>
        </c:manualLayout>
      </c:layout>
      <c:barChart>
        <c:barDir val="bar"/>
        <c:grouping val="stacked"/>
        <c:varyColors val="0"/>
        <c:ser>
          <c:idx val="1"/>
          <c:order val="0"/>
          <c:tx>
            <c:strRef>
              <c:f>'[11]Q4.主な事業のカテゴリと適応分野（従業員数別）'!$M$6</c:f>
              <c:strCache>
                <c:ptCount val="1"/>
                <c:pt idx="0">
                  <c:v>20人以下 (N=186)</c:v>
                </c:pt>
              </c:strCache>
            </c:strRef>
          </c:tx>
          <c:spPr>
            <a:solidFill>
              <a:srgbClr val="99CCFF"/>
            </a:solidFill>
            <a:ln>
              <a:solidFill>
                <a:sysClr val="windowText" lastClr="000000"/>
              </a:solidFill>
            </a:ln>
            <a:effectLst/>
          </c:spPr>
          <c:invertIfNegative val="0"/>
          <c:cat>
            <c:strRef>
              <c:f>'[11]Q4.主な事業のカテゴリと適応分野（従業員数別）'!$L$18:$L$28</c:f>
              <c:strCache>
                <c:ptCount val="11"/>
                <c:pt idx="0">
                  <c:v>工場／プラント</c:v>
                </c:pt>
                <c:pt idx="1">
                  <c:v>オフィス／店舗</c:v>
                </c:pt>
                <c:pt idx="2">
                  <c:v>住宅／生活</c:v>
                </c:pt>
                <c:pt idx="3">
                  <c:v>移動／交通</c:v>
                </c:pt>
                <c:pt idx="4">
                  <c:v>建築／土木</c:v>
                </c:pt>
                <c:pt idx="5">
                  <c:v>病院／医療</c:v>
                </c:pt>
                <c:pt idx="6">
                  <c:v>流通／物流</c:v>
                </c:pt>
                <c:pt idx="7">
                  <c:v>健康／介護／スポーツ</c:v>
                </c:pt>
                <c:pt idx="8">
                  <c:v>防犯／防災</c:v>
                </c:pt>
                <c:pt idx="9">
                  <c:v>農林水産</c:v>
                </c:pt>
                <c:pt idx="10">
                  <c:v>その他</c:v>
                </c:pt>
              </c:strCache>
            </c:strRef>
          </c:cat>
          <c:val>
            <c:numRef>
              <c:f>'[11]Q4.主な事業のカテゴリと適応分野（従業員数別）'!$M$18:$M$28</c:f>
              <c:numCache>
                <c:formatCode>General</c:formatCode>
                <c:ptCount val="11"/>
                <c:pt idx="0">
                  <c:v>0.16428571428571428</c:v>
                </c:pt>
                <c:pt idx="1">
                  <c:v>8.8095238095238101E-2</c:v>
                </c:pt>
                <c:pt idx="2">
                  <c:v>5.4761904761904762E-2</c:v>
                </c:pt>
                <c:pt idx="3">
                  <c:v>4.0476190476190478E-2</c:v>
                </c:pt>
                <c:pt idx="4">
                  <c:v>4.7619047619047616E-2</c:v>
                </c:pt>
                <c:pt idx="5">
                  <c:v>4.5238095238095237E-2</c:v>
                </c:pt>
                <c:pt idx="6">
                  <c:v>3.5714285714285712E-2</c:v>
                </c:pt>
                <c:pt idx="7">
                  <c:v>4.5238095238095237E-2</c:v>
                </c:pt>
                <c:pt idx="8">
                  <c:v>4.0476190476190478E-2</c:v>
                </c:pt>
                <c:pt idx="9">
                  <c:v>4.0476190476190478E-2</c:v>
                </c:pt>
                <c:pt idx="10">
                  <c:v>6.9047619047619052E-2</c:v>
                </c:pt>
              </c:numCache>
            </c:numRef>
          </c:val>
          <c:extLst>
            <c:ext xmlns:c16="http://schemas.microsoft.com/office/drawing/2014/chart" uri="{C3380CC4-5D6E-409C-BE32-E72D297353CC}">
              <c16:uniqueId val="{00000000-1944-4EB1-BBFF-77E37557C363}"/>
            </c:ext>
          </c:extLst>
        </c:ser>
        <c:ser>
          <c:idx val="0"/>
          <c:order val="1"/>
          <c:tx>
            <c:strRef>
              <c:f>'[11]Q4.主な事業のカテゴリと適応分野（従業員数別）'!$N$6</c:f>
              <c:strCache>
                <c:ptCount val="1"/>
                <c:pt idx="0">
                  <c:v>21人以上100人以下 (N=145)</c:v>
                </c:pt>
              </c:strCache>
            </c:strRef>
          </c:tx>
          <c:spPr>
            <a:solidFill>
              <a:schemeClr val="accent6">
                <a:lumMod val="60000"/>
                <a:lumOff val="40000"/>
              </a:schemeClr>
            </a:solidFill>
            <a:ln>
              <a:solidFill>
                <a:sysClr val="windowText" lastClr="000000"/>
              </a:solidFill>
            </a:ln>
            <a:effectLst/>
          </c:spPr>
          <c:invertIfNegative val="0"/>
          <c:cat>
            <c:strRef>
              <c:f>'[11]Q4.主な事業のカテゴリと適応分野（従業員数別）'!$L$18:$L$28</c:f>
              <c:strCache>
                <c:ptCount val="11"/>
                <c:pt idx="0">
                  <c:v>工場／プラント</c:v>
                </c:pt>
                <c:pt idx="1">
                  <c:v>オフィス／店舗</c:v>
                </c:pt>
                <c:pt idx="2">
                  <c:v>住宅／生活</c:v>
                </c:pt>
                <c:pt idx="3">
                  <c:v>移動／交通</c:v>
                </c:pt>
                <c:pt idx="4">
                  <c:v>建築／土木</c:v>
                </c:pt>
                <c:pt idx="5">
                  <c:v>病院／医療</c:v>
                </c:pt>
                <c:pt idx="6">
                  <c:v>流通／物流</c:v>
                </c:pt>
                <c:pt idx="7">
                  <c:v>健康／介護／スポーツ</c:v>
                </c:pt>
                <c:pt idx="8">
                  <c:v>防犯／防災</c:v>
                </c:pt>
                <c:pt idx="9">
                  <c:v>農林水産</c:v>
                </c:pt>
                <c:pt idx="10">
                  <c:v>その他</c:v>
                </c:pt>
              </c:strCache>
            </c:strRef>
          </c:cat>
          <c:val>
            <c:numRef>
              <c:f>'[11]Q4.主な事業のカテゴリと適応分野（従業員数別）'!$N$18:$N$28</c:f>
              <c:numCache>
                <c:formatCode>General</c:formatCode>
                <c:ptCount val="11"/>
                <c:pt idx="0">
                  <c:v>0.13095238095238096</c:v>
                </c:pt>
                <c:pt idx="1">
                  <c:v>4.2857142857142858E-2</c:v>
                </c:pt>
                <c:pt idx="2">
                  <c:v>3.3333333333333333E-2</c:v>
                </c:pt>
                <c:pt idx="3">
                  <c:v>4.2857142857142858E-2</c:v>
                </c:pt>
                <c:pt idx="4">
                  <c:v>4.0476190476190478E-2</c:v>
                </c:pt>
                <c:pt idx="5">
                  <c:v>3.5714285714285712E-2</c:v>
                </c:pt>
                <c:pt idx="6">
                  <c:v>3.0952380952380953E-2</c:v>
                </c:pt>
                <c:pt idx="7">
                  <c:v>2.1428571428571429E-2</c:v>
                </c:pt>
                <c:pt idx="8">
                  <c:v>3.0952380952380953E-2</c:v>
                </c:pt>
                <c:pt idx="9">
                  <c:v>1.9047619047619049E-2</c:v>
                </c:pt>
                <c:pt idx="10">
                  <c:v>4.5238095238095237E-2</c:v>
                </c:pt>
              </c:numCache>
            </c:numRef>
          </c:val>
          <c:extLst>
            <c:ext xmlns:c16="http://schemas.microsoft.com/office/drawing/2014/chart" uri="{C3380CC4-5D6E-409C-BE32-E72D297353CC}">
              <c16:uniqueId val="{00000001-1944-4EB1-BBFF-77E37557C363}"/>
            </c:ext>
          </c:extLst>
        </c:ser>
        <c:ser>
          <c:idx val="2"/>
          <c:order val="2"/>
          <c:tx>
            <c:strRef>
              <c:f>'[11]Q4.主な事業のカテゴリと適応分野（従業員数別）'!$O$6</c:f>
              <c:strCache>
                <c:ptCount val="1"/>
                <c:pt idx="0">
                  <c:v>101人以上 (N=89)</c:v>
                </c:pt>
              </c:strCache>
            </c:strRef>
          </c:tx>
          <c:spPr>
            <a:solidFill>
              <a:srgbClr val="FFC000"/>
            </a:solidFill>
            <a:ln>
              <a:solidFill>
                <a:sysClr val="windowText" lastClr="000000"/>
              </a:solidFill>
            </a:ln>
            <a:effectLst/>
          </c:spPr>
          <c:invertIfNegative val="0"/>
          <c:cat>
            <c:strRef>
              <c:f>'[11]Q4.主な事業のカテゴリと適応分野（従業員数別）'!$L$18:$L$28</c:f>
              <c:strCache>
                <c:ptCount val="11"/>
                <c:pt idx="0">
                  <c:v>工場／プラント</c:v>
                </c:pt>
                <c:pt idx="1">
                  <c:v>オフィス／店舗</c:v>
                </c:pt>
                <c:pt idx="2">
                  <c:v>住宅／生活</c:v>
                </c:pt>
                <c:pt idx="3">
                  <c:v>移動／交通</c:v>
                </c:pt>
                <c:pt idx="4">
                  <c:v>建築／土木</c:v>
                </c:pt>
                <c:pt idx="5">
                  <c:v>病院／医療</c:v>
                </c:pt>
                <c:pt idx="6">
                  <c:v>流通／物流</c:v>
                </c:pt>
                <c:pt idx="7">
                  <c:v>健康／介護／スポーツ</c:v>
                </c:pt>
                <c:pt idx="8">
                  <c:v>防犯／防災</c:v>
                </c:pt>
                <c:pt idx="9">
                  <c:v>農林水産</c:v>
                </c:pt>
                <c:pt idx="10">
                  <c:v>その他</c:v>
                </c:pt>
              </c:strCache>
            </c:strRef>
          </c:cat>
          <c:val>
            <c:numRef>
              <c:f>'[11]Q4.主な事業のカテゴリと適応分野（従業員数別）'!$O$18:$O$28</c:f>
              <c:numCache>
                <c:formatCode>General</c:formatCode>
                <c:ptCount val="11"/>
                <c:pt idx="0">
                  <c:v>9.285714285714286E-2</c:v>
                </c:pt>
                <c:pt idx="1">
                  <c:v>3.8095238095238099E-2</c:v>
                </c:pt>
                <c:pt idx="2">
                  <c:v>2.6190476190476191E-2</c:v>
                </c:pt>
                <c:pt idx="3">
                  <c:v>2.8571428571428571E-2</c:v>
                </c:pt>
                <c:pt idx="4">
                  <c:v>1.6666666666666666E-2</c:v>
                </c:pt>
                <c:pt idx="5">
                  <c:v>2.1428571428571429E-2</c:v>
                </c:pt>
                <c:pt idx="6">
                  <c:v>3.3333333333333333E-2</c:v>
                </c:pt>
                <c:pt idx="7">
                  <c:v>1.9047619047619049E-2</c:v>
                </c:pt>
                <c:pt idx="8">
                  <c:v>1.4285714285714285E-2</c:v>
                </c:pt>
                <c:pt idx="9">
                  <c:v>4.7619047619047623E-3</c:v>
                </c:pt>
                <c:pt idx="10">
                  <c:v>9.5238095238095247E-3</c:v>
                </c:pt>
              </c:numCache>
            </c:numRef>
          </c:val>
          <c:extLst>
            <c:ext xmlns:c16="http://schemas.microsoft.com/office/drawing/2014/chart" uri="{C3380CC4-5D6E-409C-BE32-E72D297353CC}">
              <c16:uniqueId val="{00000002-1944-4EB1-BBFF-77E37557C36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8042555555555553"/>
          <c:y val="0.83607675428370531"/>
          <c:w val="0.72851888888888894"/>
          <c:h val="0.1633925315568610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'Q22A.自社の強みとなる技術（DX有無）技術開発力優位'!$J$71</c:f>
          <c:strCache>
            <c:ptCount val="1"/>
            <c:pt idx="0">
              <c:v>DX取り組み 有り (N=25)
DX取り組み 無し (N=69)</c:v>
            </c:pt>
          </c:strCache>
        </c:strRef>
      </c:tx>
      <c:layout>
        <c:manualLayout>
          <c:xMode val="edge"/>
          <c:yMode val="edge"/>
          <c:x val="0.70883639846743307"/>
          <c:y val="0.763577777777777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'Q22A.自社の強みとなる技術（DX有無）技術開発力優位'!$S$6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949-49EB-A606-A761272A6118}"/>
                </c:ext>
              </c:extLst>
            </c:dLbl>
            <c:dLbl>
              <c:idx val="3"/>
              <c:delete val="1"/>
              <c:extLst>
                <c:ext xmlns:c15="http://schemas.microsoft.com/office/drawing/2012/chart" uri="{CE6537A1-D6FC-4f65-9D91-7224C49458BB}"/>
                <c:ext xmlns:c16="http://schemas.microsoft.com/office/drawing/2014/chart" uri="{C3380CC4-5D6E-409C-BE32-E72D297353CC}">
                  <c16:uniqueId val="{00000001-B949-49EB-A606-A761272A6118}"/>
                </c:ext>
              </c:extLst>
            </c:dLbl>
            <c:dLbl>
              <c:idx val="6"/>
              <c:delete val="1"/>
              <c:extLst>
                <c:ext xmlns:c15="http://schemas.microsoft.com/office/drawing/2012/chart" uri="{CE6537A1-D6FC-4f65-9D91-7224C49458BB}"/>
                <c:ext xmlns:c16="http://schemas.microsoft.com/office/drawing/2014/chart" uri="{C3380CC4-5D6E-409C-BE32-E72D297353CC}">
                  <c16:uniqueId val="{00000002-B949-49EB-A606-A761272A6118}"/>
                </c:ext>
              </c:extLst>
            </c:dLbl>
            <c:dLbl>
              <c:idx val="9"/>
              <c:delete val="1"/>
              <c:extLst>
                <c:ext xmlns:c15="http://schemas.microsoft.com/office/drawing/2012/chart" uri="{CE6537A1-D6FC-4f65-9D91-7224C49458BB}"/>
                <c:ext xmlns:c16="http://schemas.microsoft.com/office/drawing/2014/chart" uri="{C3380CC4-5D6E-409C-BE32-E72D297353CC}">
                  <c16:uniqueId val="{00000003-B949-49EB-A606-A761272A6118}"/>
                </c:ext>
              </c:extLst>
            </c:dLbl>
            <c:dLbl>
              <c:idx val="12"/>
              <c:delete val="1"/>
              <c:extLst>
                <c:ext xmlns:c15="http://schemas.microsoft.com/office/drawing/2012/chart" uri="{CE6537A1-D6FC-4f65-9D91-7224C49458BB}"/>
                <c:ext xmlns:c16="http://schemas.microsoft.com/office/drawing/2014/chart" uri="{C3380CC4-5D6E-409C-BE32-E72D297353CC}">
                  <c16:uniqueId val="{00000004-B949-49EB-A606-A761272A6118}"/>
                </c:ext>
              </c:extLst>
            </c:dLbl>
            <c:dLbl>
              <c:idx val="15"/>
              <c:delete val="1"/>
              <c:extLst>
                <c:ext xmlns:c15="http://schemas.microsoft.com/office/drawing/2012/chart" uri="{CE6537A1-D6FC-4f65-9D91-7224C49458BB}"/>
                <c:ext xmlns:c16="http://schemas.microsoft.com/office/drawing/2014/chart" uri="{C3380CC4-5D6E-409C-BE32-E72D297353CC}">
                  <c16:uniqueId val="{00000005-B949-49EB-A606-A761272A6118}"/>
                </c:ext>
              </c:extLst>
            </c:dLbl>
            <c:dLbl>
              <c:idx val="18"/>
              <c:delete val="1"/>
              <c:extLst>
                <c:ext xmlns:c15="http://schemas.microsoft.com/office/drawing/2012/chart" uri="{CE6537A1-D6FC-4f65-9D91-7224C49458BB}"/>
                <c:ext xmlns:c16="http://schemas.microsoft.com/office/drawing/2014/chart" uri="{C3380CC4-5D6E-409C-BE32-E72D297353CC}">
                  <c16:uniqueId val="{00000006-B949-49EB-A606-A761272A6118}"/>
                </c:ext>
              </c:extLst>
            </c:dLbl>
            <c:dLbl>
              <c:idx val="21"/>
              <c:delete val="1"/>
              <c:extLst>
                <c:ext xmlns:c15="http://schemas.microsoft.com/office/drawing/2012/chart" uri="{CE6537A1-D6FC-4f65-9D91-7224C49458BB}"/>
                <c:ext xmlns:c16="http://schemas.microsoft.com/office/drawing/2014/chart" uri="{C3380CC4-5D6E-409C-BE32-E72D297353CC}">
                  <c16:uniqueId val="{00000007-B949-49EB-A606-A761272A6118}"/>
                </c:ext>
              </c:extLst>
            </c:dLbl>
            <c:dLbl>
              <c:idx val="22"/>
              <c:delete val="1"/>
              <c:extLst>
                <c:ext xmlns:c15="http://schemas.microsoft.com/office/drawing/2012/chart" uri="{CE6537A1-D6FC-4f65-9D91-7224C49458BB}"/>
                <c:ext xmlns:c16="http://schemas.microsoft.com/office/drawing/2014/chart" uri="{C3380CC4-5D6E-409C-BE32-E72D297353CC}">
                  <c16:uniqueId val="{0000003F-B949-49EB-A606-A761272A6118}"/>
                </c:ext>
              </c:extLst>
            </c:dLbl>
            <c:dLbl>
              <c:idx val="24"/>
              <c:delete val="1"/>
              <c:extLst>
                <c:ext xmlns:c15="http://schemas.microsoft.com/office/drawing/2012/chart" uri="{CE6537A1-D6FC-4f65-9D91-7224C49458BB}"/>
                <c:ext xmlns:c16="http://schemas.microsoft.com/office/drawing/2014/chart" uri="{C3380CC4-5D6E-409C-BE32-E72D297353CC}">
                  <c16:uniqueId val="{00000008-B949-49EB-A606-A761272A6118}"/>
                </c:ext>
              </c:extLst>
            </c:dLbl>
            <c:dLbl>
              <c:idx val="27"/>
              <c:delete val="1"/>
              <c:extLst>
                <c:ext xmlns:c15="http://schemas.microsoft.com/office/drawing/2012/chart" uri="{CE6537A1-D6FC-4f65-9D91-7224C49458BB}"/>
                <c:ext xmlns:c16="http://schemas.microsoft.com/office/drawing/2014/chart" uri="{C3380CC4-5D6E-409C-BE32-E72D297353CC}">
                  <c16:uniqueId val="{00000009-B949-49EB-A606-A761272A6118}"/>
                </c:ext>
              </c:extLst>
            </c:dLbl>
            <c:dLbl>
              <c:idx val="30"/>
              <c:delete val="1"/>
              <c:extLst>
                <c:ext xmlns:c15="http://schemas.microsoft.com/office/drawing/2012/chart" uri="{CE6537A1-D6FC-4f65-9D91-7224C49458BB}"/>
                <c:ext xmlns:c16="http://schemas.microsoft.com/office/drawing/2014/chart" uri="{C3380CC4-5D6E-409C-BE32-E72D297353CC}">
                  <c16:uniqueId val="{0000000A-B949-49EB-A606-A761272A6118}"/>
                </c:ext>
              </c:extLst>
            </c:dLbl>
            <c:dLbl>
              <c:idx val="33"/>
              <c:delete val="1"/>
              <c:extLst>
                <c:ext xmlns:c15="http://schemas.microsoft.com/office/drawing/2012/chart" uri="{CE6537A1-D6FC-4f65-9D91-7224C49458BB}"/>
                <c:ext xmlns:c16="http://schemas.microsoft.com/office/drawing/2014/chart" uri="{C3380CC4-5D6E-409C-BE32-E72D297353CC}">
                  <c16:uniqueId val="{0000000B-B949-49EB-A606-A761272A6118}"/>
                </c:ext>
              </c:extLst>
            </c:dLbl>
            <c:dLbl>
              <c:idx val="36"/>
              <c:delete val="1"/>
              <c:extLst>
                <c:ext xmlns:c15="http://schemas.microsoft.com/office/drawing/2012/chart" uri="{CE6537A1-D6FC-4f65-9D91-7224C49458BB}"/>
                <c:ext xmlns:c16="http://schemas.microsoft.com/office/drawing/2014/chart" uri="{C3380CC4-5D6E-409C-BE32-E72D297353CC}">
                  <c16:uniqueId val="{0000000C-B949-49EB-A606-A761272A6118}"/>
                </c:ext>
              </c:extLst>
            </c:dLbl>
            <c:dLbl>
              <c:idx val="39"/>
              <c:delete val="1"/>
              <c:extLst>
                <c:ext xmlns:c15="http://schemas.microsoft.com/office/drawing/2012/chart" uri="{CE6537A1-D6FC-4f65-9D91-7224C49458BB}"/>
                <c:ext xmlns:c16="http://schemas.microsoft.com/office/drawing/2014/chart" uri="{C3380CC4-5D6E-409C-BE32-E72D297353CC}">
                  <c16:uniqueId val="{0000000D-B949-49EB-A606-A761272A6118}"/>
                </c:ext>
              </c:extLst>
            </c:dLbl>
            <c:dLbl>
              <c:idx val="42"/>
              <c:delete val="1"/>
              <c:extLst>
                <c:ext xmlns:c15="http://schemas.microsoft.com/office/drawing/2012/chart" uri="{CE6537A1-D6FC-4f65-9D91-7224C49458BB}"/>
                <c:ext xmlns:c16="http://schemas.microsoft.com/office/drawing/2014/chart" uri="{C3380CC4-5D6E-409C-BE32-E72D297353CC}">
                  <c16:uniqueId val="{0000000E-B949-49EB-A606-A761272A6118}"/>
                </c:ext>
              </c:extLst>
            </c:dLbl>
            <c:dLbl>
              <c:idx val="45"/>
              <c:delete val="1"/>
              <c:extLst>
                <c:ext xmlns:c15="http://schemas.microsoft.com/office/drawing/2012/chart" uri="{CE6537A1-D6FC-4f65-9D91-7224C49458BB}"/>
                <c:ext xmlns:c16="http://schemas.microsoft.com/office/drawing/2014/chart" uri="{C3380CC4-5D6E-409C-BE32-E72D297353CC}">
                  <c16:uniqueId val="{0000000F-B949-49EB-A606-A761272A6118}"/>
                </c:ext>
              </c:extLst>
            </c:dLbl>
            <c:dLbl>
              <c:idx val="48"/>
              <c:delete val="1"/>
              <c:extLst>
                <c:ext xmlns:c15="http://schemas.microsoft.com/office/drawing/2012/chart" uri="{CE6537A1-D6FC-4f65-9D91-7224C49458BB}"/>
                <c:ext xmlns:c16="http://schemas.microsoft.com/office/drawing/2014/chart" uri="{C3380CC4-5D6E-409C-BE32-E72D297353CC}">
                  <c16:uniqueId val="{00000010-B949-49EB-A606-A761272A6118}"/>
                </c:ext>
              </c:extLst>
            </c:dLbl>
            <c:dLbl>
              <c:idx val="51"/>
              <c:delete val="1"/>
              <c:extLst>
                <c:ext xmlns:c15="http://schemas.microsoft.com/office/drawing/2012/chart" uri="{CE6537A1-D6FC-4f65-9D91-7224C49458BB}"/>
                <c:ext xmlns:c16="http://schemas.microsoft.com/office/drawing/2014/chart" uri="{C3380CC4-5D6E-409C-BE32-E72D297353CC}">
                  <c16:uniqueId val="{00000011-B949-49EB-A606-A761272A6118}"/>
                </c:ext>
              </c:extLst>
            </c:dLbl>
            <c:dLbl>
              <c:idx val="54"/>
              <c:delete val="1"/>
              <c:extLst>
                <c:ext xmlns:c15="http://schemas.microsoft.com/office/drawing/2012/chart" uri="{CE6537A1-D6FC-4f65-9D91-7224C49458BB}"/>
                <c:ext xmlns:c16="http://schemas.microsoft.com/office/drawing/2014/chart" uri="{C3380CC4-5D6E-409C-BE32-E72D297353CC}">
                  <c16:uniqueId val="{00000012-B949-49EB-A606-A761272A6118}"/>
                </c:ext>
              </c:extLst>
            </c:dLbl>
            <c:dLbl>
              <c:idx val="57"/>
              <c:delete val="1"/>
              <c:extLst>
                <c:ext xmlns:c15="http://schemas.microsoft.com/office/drawing/2012/chart" uri="{CE6537A1-D6FC-4f65-9D91-7224C49458BB}"/>
                <c:ext xmlns:c16="http://schemas.microsoft.com/office/drawing/2014/chart" uri="{C3380CC4-5D6E-409C-BE32-E72D297353CC}">
                  <c16:uniqueId val="{00000013-B949-49EB-A606-A761272A6118}"/>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9）</c:v>
                </c:pt>
                <c:pt idx="2">
                  <c:v>DX取り組み 無し（n=  29）</c:v>
                </c:pt>
                <c:pt idx="3">
                  <c:v>【 デバイス技術 】                   </c:v>
                </c:pt>
                <c:pt idx="4">
                  <c:v>DX取り組み 有り（n=    5）</c:v>
                </c:pt>
                <c:pt idx="5">
                  <c:v>DX取り組み 無し（n=  18）</c:v>
                </c:pt>
                <c:pt idx="6">
                  <c:v>【 IoTシステム構築技術 】              </c:v>
                </c:pt>
                <c:pt idx="7">
                  <c:v>DX取り組み 有り（n=    9）</c:v>
                </c:pt>
                <c:pt idx="8">
                  <c:v>DX取り組み 無し（n=  19）</c:v>
                </c:pt>
                <c:pt idx="9">
                  <c:v>【 無線通信・ネットワーク技術 】            </c:v>
                </c:pt>
                <c:pt idx="10">
                  <c:v>DX取り組み 有り（n=    4）</c:v>
                </c:pt>
                <c:pt idx="11">
                  <c:v>DX取り組み 無し（n=  12）</c:v>
                </c:pt>
                <c:pt idx="12">
                  <c:v>【 モデリング技術（制御、システム、ユーザ、データ等） 】</c:v>
                </c:pt>
                <c:pt idx="13">
                  <c:v>DX取り組み 有り（n=    3）</c:v>
                </c:pt>
                <c:pt idx="14">
                  <c:v>DX取り組み 無し（n=  11）</c:v>
                </c:pt>
                <c:pt idx="15">
                  <c:v>【 サーバ／ストレージ技術（管理・運用を含む） 】    </c:v>
                </c:pt>
                <c:pt idx="16">
                  <c:v>DX取り組み 有り（n=    1）</c:v>
                </c:pt>
                <c:pt idx="17">
                  <c:v>DX取り組み 無し（n=  14）</c:v>
                </c:pt>
                <c:pt idx="18">
                  <c:v>【 画像・音声認識技術／合成技術 】           </c:v>
                </c:pt>
                <c:pt idx="19">
                  <c:v>DX取り組み 有り（n=    6）</c:v>
                </c:pt>
                <c:pt idx="20">
                  <c:v>DX取り組み 無し（n=    8）</c:v>
                </c:pt>
                <c:pt idx="21">
                  <c:v>【 リアルタイム制御技術（ロボット技術） 】       </c:v>
                </c:pt>
                <c:pt idx="22">
                  <c:v>DX取り組み 有り（n=    2）</c:v>
                </c:pt>
                <c:pt idx="23">
                  <c:v>DX取り組み 無し（n=  10）</c:v>
                </c:pt>
                <c:pt idx="24">
                  <c:v>【 ビッグデータの収集・分析・解析技術 】        </c:v>
                </c:pt>
                <c:pt idx="25">
                  <c:v>DX取り組み 有り（n=    4）</c:v>
                </c:pt>
                <c:pt idx="26">
                  <c:v>DX取り組み 無し（n=  10）</c:v>
                </c:pt>
                <c:pt idx="27">
                  <c:v>【 AI（機械学習、ディープラーニング等）技術 】    </c:v>
                </c:pt>
                <c:pt idx="28">
                  <c:v>DX取り組み 有り（n=    8）</c:v>
                </c:pt>
                <c:pt idx="29">
                  <c:v>DX取り組み 無し（n=    9）</c:v>
                </c:pt>
              </c:strCache>
            </c:strRef>
          </c:cat>
          <c:val>
            <c:numRef>
              <c:f>'Q22A.自社の強みとなる技術（DX有無）技術開発力優位'!$S$7:$S$36</c:f>
              <c:numCache>
                <c:formatCode>0.0%</c:formatCode>
                <c:ptCount val="30"/>
                <c:pt idx="0" formatCode="General">
                  <c:v>0</c:v>
                </c:pt>
                <c:pt idx="1">
                  <c:v>0.12</c:v>
                </c:pt>
                <c:pt idx="2">
                  <c:v>0.17391304347826086</c:v>
                </c:pt>
                <c:pt idx="3" formatCode="General">
                  <c:v>0</c:v>
                </c:pt>
                <c:pt idx="4">
                  <c:v>0.16</c:v>
                </c:pt>
                <c:pt idx="5">
                  <c:v>0.11594202898550725</c:v>
                </c:pt>
                <c:pt idx="6" formatCode="General">
                  <c:v>0</c:v>
                </c:pt>
                <c:pt idx="7">
                  <c:v>0.2</c:v>
                </c:pt>
                <c:pt idx="8">
                  <c:v>8.6956521739130432E-2</c:v>
                </c:pt>
                <c:pt idx="9" formatCode="General">
                  <c:v>0</c:v>
                </c:pt>
                <c:pt idx="10">
                  <c:v>0.04</c:v>
                </c:pt>
                <c:pt idx="11">
                  <c:v>0.10144927536231885</c:v>
                </c:pt>
                <c:pt idx="12" formatCode="General">
                  <c:v>0</c:v>
                </c:pt>
                <c:pt idx="13">
                  <c:v>0.08</c:v>
                </c:pt>
                <c:pt idx="14">
                  <c:v>7.2463768115942032E-2</c:v>
                </c:pt>
                <c:pt idx="15" formatCode="General">
                  <c:v>0</c:v>
                </c:pt>
                <c:pt idx="16">
                  <c:v>0.04</c:v>
                </c:pt>
                <c:pt idx="17">
                  <c:v>7.2463768115942032E-2</c:v>
                </c:pt>
                <c:pt idx="18" formatCode="General">
                  <c:v>0</c:v>
                </c:pt>
                <c:pt idx="19">
                  <c:v>0.16</c:v>
                </c:pt>
                <c:pt idx="20">
                  <c:v>2.8985507246376812E-2</c:v>
                </c:pt>
                <c:pt idx="21" formatCode="General">
                  <c:v>0</c:v>
                </c:pt>
                <c:pt idx="22">
                  <c:v>0</c:v>
                </c:pt>
                <c:pt idx="23">
                  <c:v>8.6956521739130432E-2</c:v>
                </c:pt>
                <c:pt idx="24" formatCode="General">
                  <c:v>0</c:v>
                </c:pt>
                <c:pt idx="25">
                  <c:v>0.04</c:v>
                </c:pt>
                <c:pt idx="26">
                  <c:v>5.7971014492753624E-2</c:v>
                </c:pt>
                <c:pt idx="27" formatCode="General">
                  <c:v>0</c:v>
                </c:pt>
                <c:pt idx="28">
                  <c:v>0.04</c:v>
                </c:pt>
                <c:pt idx="29">
                  <c:v>4.3478260869565216E-2</c:v>
                </c:pt>
              </c:numCache>
            </c:numRef>
          </c:val>
          <c:extLst>
            <c:ext xmlns:c16="http://schemas.microsoft.com/office/drawing/2014/chart" uri="{C3380CC4-5D6E-409C-BE32-E72D297353CC}">
              <c16:uniqueId val="{00000014-B949-49EB-A606-A761272A6118}"/>
            </c:ext>
          </c:extLst>
        </c:ser>
        <c:ser>
          <c:idx val="2"/>
          <c:order val="1"/>
          <c:tx>
            <c:strRef>
              <c:f>'Q22A.自社の強みとなる技術（DX有無）技術開発力優位'!$T$6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B949-49EB-A606-A761272A6118}"/>
                </c:ext>
              </c:extLst>
            </c:dLbl>
            <c:dLbl>
              <c:idx val="3"/>
              <c:delete val="1"/>
              <c:extLst>
                <c:ext xmlns:c15="http://schemas.microsoft.com/office/drawing/2012/chart" uri="{CE6537A1-D6FC-4f65-9D91-7224C49458BB}"/>
                <c:ext xmlns:c16="http://schemas.microsoft.com/office/drawing/2014/chart" uri="{C3380CC4-5D6E-409C-BE32-E72D297353CC}">
                  <c16:uniqueId val="{00000016-B949-49EB-A606-A761272A6118}"/>
                </c:ext>
              </c:extLst>
            </c:dLbl>
            <c:dLbl>
              <c:idx val="4"/>
              <c:delete val="1"/>
              <c:extLst>
                <c:ext xmlns:c15="http://schemas.microsoft.com/office/drawing/2012/chart" uri="{CE6537A1-D6FC-4f65-9D91-7224C49458BB}"/>
                <c:ext xmlns:c16="http://schemas.microsoft.com/office/drawing/2014/chart" uri="{C3380CC4-5D6E-409C-BE32-E72D297353CC}">
                  <c16:uniqueId val="{00000041-B949-49EB-A606-A761272A6118}"/>
                </c:ext>
              </c:extLst>
            </c:dLbl>
            <c:dLbl>
              <c:idx val="6"/>
              <c:delete val="1"/>
              <c:extLst>
                <c:ext xmlns:c15="http://schemas.microsoft.com/office/drawing/2012/chart" uri="{CE6537A1-D6FC-4f65-9D91-7224C49458BB}"/>
                <c:ext xmlns:c16="http://schemas.microsoft.com/office/drawing/2014/chart" uri="{C3380CC4-5D6E-409C-BE32-E72D297353CC}">
                  <c16:uniqueId val="{00000017-B949-49EB-A606-A761272A6118}"/>
                </c:ext>
              </c:extLst>
            </c:dLbl>
            <c:dLbl>
              <c:idx val="9"/>
              <c:delete val="1"/>
              <c:extLst>
                <c:ext xmlns:c15="http://schemas.microsoft.com/office/drawing/2012/chart" uri="{CE6537A1-D6FC-4f65-9D91-7224C49458BB}"/>
                <c:ext xmlns:c16="http://schemas.microsoft.com/office/drawing/2014/chart" uri="{C3380CC4-5D6E-409C-BE32-E72D297353CC}">
                  <c16:uniqueId val="{00000018-B949-49EB-A606-A761272A6118}"/>
                </c:ext>
              </c:extLst>
            </c:dLbl>
            <c:dLbl>
              <c:idx val="10"/>
              <c:delete val="1"/>
              <c:extLst>
                <c:ext xmlns:c15="http://schemas.microsoft.com/office/drawing/2012/chart" uri="{CE6537A1-D6FC-4f65-9D91-7224C49458BB}"/>
                <c:ext xmlns:c16="http://schemas.microsoft.com/office/drawing/2014/chart" uri="{C3380CC4-5D6E-409C-BE32-E72D297353CC}">
                  <c16:uniqueId val="{00000040-B949-49EB-A606-A761272A6118}"/>
                </c:ext>
              </c:extLst>
            </c:dLbl>
            <c:dLbl>
              <c:idx val="12"/>
              <c:delete val="1"/>
              <c:extLst>
                <c:ext xmlns:c15="http://schemas.microsoft.com/office/drawing/2012/chart" uri="{CE6537A1-D6FC-4f65-9D91-7224C49458BB}"/>
                <c:ext xmlns:c16="http://schemas.microsoft.com/office/drawing/2014/chart" uri="{C3380CC4-5D6E-409C-BE32-E72D297353CC}">
                  <c16:uniqueId val="{00000019-B949-49EB-A606-A761272A6118}"/>
                </c:ext>
              </c:extLst>
            </c:dLbl>
            <c:dLbl>
              <c:idx val="15"/>
              <c:delete val="1"/>
              <c:extLst>
                <c:ext xmlns:c15="http://schemas.microsoft.com/office/drawing/2012/chart" uri="{CE6537A1-D6FC-4f65-9D91-7224C49458BB}"/>
                <c:ext xmlns:c16="http://schemas.microsoft.com/office/drawing/2014/chart" uri="{C3380CC4-5D6E-409C-BE32-E72D297353CC}">
                  <c16:uniqueId val="{0000001A-B949-49EB-A606-A761272A6118}"/>
                </c:ext>
              </c:extLst>
            </c:dLbl>
            <c:dLbl>
              <c:idx val="16"/>
              <c:delete val="1"/>
              <c:extLst>
                <c:ext xmlns:c15="http://schemas.microsoft.com/office/drawing/2012/chart" uri="{CE6537A1-D6FC-4f65-9D91-7224C49458BB}"/>
                <c:ext xmlns:c16="http://schemas.microsoft.com/office/drawing/2014/chart" uri="{C3380CC4-5D6E-409C-BE32-E72D297353CC}">
                  <c16:uniqueId val="{00000043-B949-49EB-A606-A761272A6118}"/>
                </c:ext>
              </c:extLst>
            </c:dLbl>
            <c:dLbl>
              <c:idx val="18"/>
              <c:delete val="1"/>
              <c:extLst>
                <c:ext xmlns:c15="http://schemas.microsoft.com/office/drawing/2012/chart" uri="{CE6537A1-D6FC-4f65-9D91-7224C49458BB}"/>
                <c:ext xmlns:c16="http://schemas.microsoft.com/office/drawing/2014/chart" uri="{C3380CC4-5D6E-409C-BE32-E72D297353CC}">
                  <c16:uniqueId val="{0000001B-B949-49EB-A606-A761272A6118}"/>
                </c:ext>
              </c:extLst>
            </c:dLbl>
            <c:dLbl>
              <c:idx val="21"/>
              <c:delete val="1"/>
              <c:extLst>
                <c:ext xmlns:c15="http://schemas.microsoft.com/office/drawing/2012/chart" uri="{CE6537A1-D6FC-4f65-9D91-7224C49458BB}"/>
                <c:ext xmlns:c16="http://schemas.microsoft.com/office/drawing/2014/chart" uri="{C3380CC4-5D6E-409C-BE32-E72D297353CC}">
                  <c16:uniqueId val="{0000001C-B949-49EB-A606-A761272A6118}"/>
                </c:ext>
              </c:extLst>
            </c:dLbl>
            <c:dLbl>
              <c:idx val="24"/>
              <c:delete val="1"/>
              <c:extLst>
                <c:ext xmlns:c15="http://schemas.microsoft.com/office/drawing/2012/chart" uri="{CE6537A1-D6FC-4f65-9D91-7224C49458BB}"/>
                <c:ext xmlns:c16="http://schemas.microsoft.com/office/drawing/2014/chart" uri="{C3380CC4-5D6E-409C-BE32-E72D297353CC}">
                  <c16:uniqueId val="{0000001D-B949-49EB-A606-A761272A6118}"/>
                </c:ext>
              </c:extLst>
            </c:dLbl>
            <c:dLbl>
              <c:idx val="27"/>
              <c:delete val="1"/>
              <c:extLst>
                <c:ext xmlns:c15="http://schemas.microsoft.com/office/drawing/2012/chart" uri="{CE6537A1-D6FC-4f65-9D91-7224C49458BB}"/>
                <c:ext xmlns:c16="http://schemas.microsoft.com/office/drawing/2014/chart" uri="{C3380CC4-5D6E-409C-BE32-E72D297353CC}">
                  <c16:uniqueId val="{0000001E-B949-49EB-A606-A761272A6118}"/>
                </c:ext>
              </c:extLst>
            </c:dLbl>
            <c:dLbl>
              <c:idx val="30"/>
              <c:delete val="1"/>
              <c:extLst>
                <c:ext xmlns:c15="http://schemas.microsoft.com/office/drawing/2012/chart" uri="{CE6537A1-D6FC-4f65-9D91-7224C49458BB}"/>
                <c:ext xmlns:c16="http://schemas.microsoft.com/office/drawing/2014/chart" uri="{C3380CC4-5D6E-409C-BE32-E72D297353CC}">
                  <c16:uniqueId val="{0000001F-B949-49EB-A606-A761272A6118}"/>
                </c:ext>
              </c:extLst>
            </c:dLbl>
            <c:dLbl>
              <c:idx val="33"/>
              <c:delete val="1"/>
              <c:extLst>
                <c:ext xmlns:c15="http://schemas.microsoft.com/office/drawing/2012/chart" uri="{CE6537A1-D6FC-4f65-9D91-7224C49458BB}"/>
                <c:ext xmlns:c16="http://schemas.microsoft.com/office/drawing/2014/chart" uri="{C3380CC4-5D6E-409C-BE32-E72D297353CC}">
                  <c16:uniqueId val="{00000020-B949-49EB-A606-A761272A6118}"/>
                </c:ext>
              </c:extLst>
            </c:dLbl>
            <c:dLbl>
              <c:idx val="36"/>
              <c:delete val="1"/>
              <c:extLst>
                <c:ext xmlns:c15="http://schemas.microsoft.com/office/drawing/2012/chart" uri="{CE6537A1-D6FC-4f65-9D91-7224C49458BB}"/>
                <c:ext xmlns:c16="http://schemas.microsoft.com/office/drawing/2014/chart" uri="{C3380CC4-5D6E-409C-BE32-E72D297353CC}">
                  <c16:uniqueId val="{00000021-B949-49EB-A606-A761272A6118}"/>
                </c:ext>
              </c:extLst>
            </c:dLbl>
            <c:dLbl>
              <c:idx val="39"/>
              <c:delete val="1"/>
              <c:extLst>
                <c:ext xmlns:c15="http://schemas.microsoft.com/office/drawing/2012/chart" uri="{CE6537A1-D6FC-4f65-9D91-7224C49458BB}"/>
                <c:ext xmlns:c16="http://schemas.microsoft.com/office/drawing/2014/chart" uri="{C3380CC4-5D6E-409C-BE32-E72D297353CC}">
                  <c16:uniqueId val="{00000022-B949-49EB-A606-A761272A6118}"/>
                </c:ext>
              </c:extLst>
            </c:dLbl>
            <c:dLbl>
              <c:idx val="42"/>
              <c:delete val="1"/>
              <c:extLst>
                <c:ext xmlns:c15="http://schemas.microsoft.com/office/drawing/2012/chart" uri="{CE6537A1-D6FC-4f65-9D91-7224C49458BB}"/>
                <c:ext xmlns:c16="http://schemas.microsoft.com/office/drawing/2014/chart" uri="{C3380CC4-5D6E-409C-BE32-E72D297353CC}">
                  <c16:uniqueId val="{00000023-B949-49EB-A606-A761272A6118}"/>
                </c:ext>
              </c:extLst>
            </c:dLbl>
            <c:dLbl>
              <c:idx val="45"/>
              <c:delete val="1"/>
              <c:extLst>
                <c:ext xmlns:c15="http://schemas.microsoft.com/office/drawing/2012/chart" uri="{CE6537A1-D6FC-4f65-9D91-7224C49458BB}"/>
                <c:ext xmlns:c16="http://schemas.microsoft.com/office/drawing/2014/chart" uri="{C3380CC4-5D6E-409C-BE32-E72D297353CC}">
                  <c16:uniqueId val="{00000024-B949-49EB-A606-A761272A6118}"/>
                </c:ext>
              </c:extLst>
            </c:dLbl>
            <c:dLbl>
              <c:idx val="48"/>
              <c:delete val="1"/>
              <c:extLst>
                <c:ext xmlns:c15="http://schemas.microsoft.com/office/drawing/2012/chart" uri="{CE6537A1-D6FC-4f65-9D91-7224C49458BB}"/>
                <c:ext xmlns:c16="http://schemas.microsoft.com/office/drawing/2014/chart" uri="{C3380CC4-5D6E-409C-BE32-E72D297353CC}">
                  <c16:uniqueId val="{00000025-B949-49EB-A606-A761272A6118}"/>
                </c:ext>
              </c:extLst>
            </c:dLbl>
            <c:dLbl>
              <c:idx val="51"/>
              <c:delete val="1"/>
              <c:extLst>
                <c:ext xmlns:c15="http://schemas.microsoft.com/office/drawing/2012/chart" uri="{CE6537A1-D6FC-4f65-9D91-7224C49458BB}"/>
                <c:ext xmlns:c16="http://schemas.microsoft.com/office/drawing/2014/chart" uri="{C3380CC4-5D6E-409C-BE32-E72D297353CC}">
                  <c16:uniqueId val="{00000026-B949-49EB-A606-A761272A6118}"/>
                </c:ext>
              </c:extLst>
            </c:dLbl>
            <c:dLbl>
              <c:idx val="54"/>
              <c:delete val="1"/>
              <c:extLst>
                <c:ext xmlns:c15="http://schemas.microsoft.com/office/drawing/2012/chart" uri="{CE6537A1-D6FC-4f65-9D91-7224C49458BB}"/>
                <c:ext xmlns:c16="http://schemas.microsoft.com/office/drawing/2014/chart" uri="{C3380CC4-5D6E-409C-BE32-E72D297353CC}">
                  <c16:uniqueId val="{00000027-B949-49EB-A606-A761272A6118}"/>
                </c:ext>
              </c:extLst>
            </c:dLbl>
            <c:dLbl>
              <c:idx val="57"/>
              <c:delete val="1"/>
              <c:extLst>
                <c:ext xmlns:c15="http://schemas.microsoft.com/office/drawing/2012/chart" uri="{CE6537A1-D6FC-4f65-9D91-7224C49458BB}"/>
                <c:ext xmlns:c16="http://schemas.microsoft.com/office/drawing/2014/chart" uri="{C3380CC4-5D6E-409C-BE32-E72D297353CC}">
                  <c16:uniqueId val="{00000028-B949-49EB-A606-A761272A6118}"/>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9）</c:v>
                </c:pt>
                <c:pt idx="2">
                  <c:v>DX取り組み 無し（n=  29）</c:v>
                </c:pt>
                <c:pt idx="3">
                  <c:v>【 デバイス技術 】                   </c:v>
                </c:pt>
                <c:pt idx="4">
                  <c:v>DX取り組み 有り（n=    5）</c:v>
                </c:pt>
                <c:pt idx="5">
                  <c:v>DX取り組み 無し（n=  18）</c:v>
                </c:pt>
                <c:pt idx="6">
                  <c:v>【 IoTシステム構築技術 】              </c:v>
                </c:pt>
                <c:pt idx="7">
                  <c:v>DX取り組み 有り（n=    9）</c:v>
                </c:pt>
                <c:pt idx="8">
                  <c:v>DX取り組み 無し（n=  19）</c:v>
                </c:pt>
                <c:pt idx="9">
                  <c:v>【 無線通信・ネットワーク技術 】            </c:v>
                </c:pt>
                <c:pt idx="10">
                  <c:v>DX取り組み 有り（n=    4）</c:v>
                </c:pt>
                <c:pt idx="11">
                  <c:v>DX取り組み 無し（n=  12）</c:v>
                </c:pt>
                <c:pt idx="12">
                  <c:v>【 モデリング技術（制御、システム、ユーザ、データ等） 】</c:v>
                </c:pt>
                <c:pt idx="13">
                  <c:v>DX取り組み 有り（n=    3）</c:v>
                </c:pt>
                <c:pt idx="14">
                  <c:v>DX取り組み 無し（n=  11）</c:v>
                </c:pt>
                <c:pt idx="15">
                  <c:v>【 サーバ／ストレージ技術（管理・運用を含む） 】    </c:v>
                </c:pt>
                <c:pt idx="16">
                  <c:v>DX取り組み 有り（n=    1）</c:v>
                </c:pt>
                <c:pt idx="17">
                  <c:v>DX取り組み 無し（n=  14）</c:v>
                </c:pt>
                <c:pt idx="18">
                  <c:v>【 画像・音声認識技術／合成技術 】           </c:v>
                </c:pt>
                <c:pt idx="19">
                  <c:v>DX取り組み 有り（n=    6）</c:v>
                </c:pt>
                <c:pt idx="20">
                  <c:v>DX取り組み 無し（n=    8）</c:v>
                </c:pt>
                <c:pt idx="21">
                  <c:v>【 リアルタイム制御技術（ロボット技術） 】       </c:v>
                </c:pt>
                <c:pt idx="22">
                  <c:v>DX取り組み 有り（n=    2）</c:v>
                </c:pt>
                <c:pt idx="23">
                  <c:v>DX取り組み 無し（n=  10）</c:v>
                </c:pt>
                <c:pt idx="24">
                  <c:v>【 ビッグデータの収集・分析・解析技術 】        </c:v>
                </c:pt>
                <c:pt idx="25">
                  <c:v>DX取り組み 有り（n=    4）</c:v>
                </c:pt>
                <c:pt idx="26">
                  <c:v>DX取り組み 無し（n=  10）</c:v>
                </c:pt>
                <c:pt idx="27">
                  <c:v>【 AI（機械学習、ディープラーニング等）技術 】    </c:v>
                </c:pt>
                <c:pt idx="28">
                  <c:v>DX取り組み 有り（n=    8）</c:v>
                </c:pt>
                <c:pt idx="29">
                  <c:v>DX取り組み 無し（n=    9）</c:v>
                </c:pt>
              </c:strCache>
            </c:strRef>
          </c:cat>
          <c:val>
            <c:numRef>
              <c:f>'Q22A.自社の強みとなる技術（DX有無）技術開発力優位'!$T$7:$T$36</c:f>
              <c:numCache>
                <c:formatCode>0.0%</c:formatCode>
                <c:ptCount val="30"/>
                <c:pt idx="0" formatCode="General">
                  <c:v>0</c:v>
                </c:pt>
                <c:pt idx="1">
                  <c:v>0.12</c:v>
                </c:pt>
                <c:pt idx="2">
                  <c:v>0.11594202898550725</c:v>
                </c:pt>
                <c:pt idx="3" formatCode="General">
                  <c:v>0</c:v>
                </c:pt>
                <c:pt idx="4">
                  <c:v>0</c:v>
                </c:pt>
                <c:pt idx="5">
                  <c:v>5.7971014492753624E-2</c:v>
                </c:pt>
                <c:pt idx="6" formatCode="General">
                  <c:v>0</c:v>
                </c:pt>
                <c:pt idx="7">
                  <c:v>0.12</c:v>
                </c:pt>
                <c:pt idx="8">
                  <c:v>5.7971014492753624E-2</c:v>
                </c:pt>
                <c:pt idx="9" formatCode="General">
                  <c:v>0</c:v>
                </c:pt>
                <c:pt idx="10">
                  <c:v>0</c:v>
                </c:pt>
                <c:pt idx="11">
                  <c:v>5.7971014492753624E-2</c:v>
                </c:pt>
                <c:pt idx="12" formatCode="General">
                  <c:v>0</c:v>
                </c:pt>
                <c:pt idx="13">
                  <c:v>0.04</c:v>
                </c:pt>
                <c:pt idx="14">
                  <c:v>4.3478260869565216E-2</c:v>
                </c:pt>
                <c:pt idx="15" formatCode="General">
                  <c:v>0</c:v>
                </c:pt>
                <c:pt idx="16">
                  <c:v>0</c:v>
                </c:pt>
                <c:pt idx="17">
                  <c:v>8.6956521739130432E-2</c:v>
                </c:pt>
                <c:pt idx="18" formatCode="General">
                  <c:v>0</c:v>
                </c:pt>
                <c:pt idx="19">
                  <c:v>0.08</c:v>
                </c:pt>
                <c:pt idx="20">
                  <c:v>4.3478260869565216E-2</c:v>
                </c:pt>
                <c:pt idx="21" formatCode="General">
                  <c:v>0</c:v>
                </c:pt>
                <c:pt idx="22">
                  <c:v>0.04</c:v>
                </c:pt>
                <c:pt idx="23">
                  <c:v>4.3478260869565216E-2</c:v>
                </c:pt>
                <c:pt idx="24" formatCode="General">
                  <c:v>0</c:v>
                </c:pt>
                <c:pt idx="25">
                  <c:v>0.04</c:v>
                </c:pt>
                <c:pt idx="26">
                  <c:v>5.7971014492753624E-2</c:v>
                </c:pt>
                <c:pt idx="27" formatCode="General">
                  <c:v>0</c:v>
                </c:pt>
                <c:pt idx="28">
                  <c:v>0.16</c:v>
                </c:pt>
                <c:pt idx="29">
                  <c:v>4.3478260869565216E-2</c:v>
                </c:pt>
              </c:numCache>
            </c:numRef>
          </c:val>
          <c:extLst>
            <c:ext xmlns:c16="http://schemas.microsoft.com/office/drawing/2014/chart" uri="{C3380CC4-5D6E-409C-BE32-E72D297353CC}">
              <c16:uniqueId val="{00000029-B949-49EB-A606-A761272A6118}"/>
            </c:ext>
          </c:extLst>
        </c:ser>
        <c:ser>
          <c:idx val="1"/>
          <c:order val="2"/>
          <c:tx>
            <c:strRef>
              <c:f>'Q22A.自社の強みとなる技術（DX有無）技術開発力優位'!$U$6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A-B949-49EB-A606-A761272A6118}"/>
                </c:ext>
              </c:extLst>
            </c:dLbl>
            <c:dLbl>
              <c:idx val="3"/>
              <c:delete val="1"/>
              <c:extLst>
                <c:ext xmlns:c15="http://schemas.microsoft.com/office/drawing/2012/chart" uri="{CE6537A1-D6FC-4f65-9D91-7224C49458BB}"/>
                <c:ext xmlns:c16="http://schemas.microsoft.com/office/drawing/2014/chart" uri="{C3380CC4-5D6E-409C-BE32-E72D297353CC}">
                  <c16:uniqueId val="{0000002B-B949-49EB-A606-A761272A6118}"/>
                </c:ext>
              </c:extLst>
            </c:dLbl>
            <c:dLbl>
              <c:idx val="6"/>
              <c:delete val="1"/>
              <c:extLst>
                <c:ext xmlns:c15="http://schemas.microsoft.com/office/drawing/2012/chart" uri="{CE6537A1-D6FC-4f65-9D91-7224C49458BB}"/>
                <c:ext xmlns:c16="http://schemas.microsoft.com/office/drawing/2014/chart" uri="{C3380CC4-5D6E-409C-BE32-E72D297353CC}">
                  <c16:uniqueId val="{0000002C-B949-49EB-A606-A761272A6118}"/>
                </c:ext>
              </c:extLst>
            </c:dLbl>
            <c:dLbl>
              <c:idx val="9"/>
              <c:delete val="1"/>
              <c:extLst>
                <c:ext xmlns:c15="http://schemas.microsoft.com/office/drawing/2012/chart" uri="{CE6537A1-D6FC-4f65-9D91-7224C49458BB}"/>
                <c:ext xmlns:c16="http://schemas.microsoft.com/office/drawing/2014/chart" uri="{C3380CC4-5D6E-409C-BE32-E72D297353CC}">
                  <c16:uniqueId val="{0000002D-B949-49EB-A606-A761272A6118}"/>
                </c:ext>
              </c:extLst>
            </c:dLbl>
            <c:dLbl>
              <c:idx val="11"/>
              <c:delete val="1"/>
              <c:extLst>
                <c:ext xmlns:c15="http://schemas.microsoft.com/office/drawing/2012/chart" uri="{CE6537A1-D6FC-4f65-9D91-7224C49458BB}"/>
                <c:ext xmlns:c16="http://schemas.microsoft.com/office/drawing/2014/chart" uri="{C3380CC4-5D6E-409C-BE32-E72D297353CC}">
                  <c16:uniqueId val="{00000045-B949-49EB-A606-A761272A6118}"/>
                </c:ext>
              </c:extLst>
            </c:dLbl>
            <c:dLbl>
              <c:idx val="12"/>
              <c:delete val="1"/>
              <c:extLst>
                <c:ext xmlns:c15="http://schemas.microsoft.com/office/drawing/2012/chart" uri="{CE6537A1-D6FC-4f65-9D91-7224C49458BB}"/>
                <c:ext xmlns:c16="http://schemas.microsoft.com/office/drawing/2014/chart" uri="{C3380CC4-5D6E-409C-BE32-E72D297353CC}">
                  <c16:uniqueId val="{0000002E-B949-49EB-A606-A761272A6118}"/>
                </c:ext>
              </c:extLst>
            </c:dLbl>
            <c:dLbl>
              <c:idx val="13"/>
              <c:delete val="1"/>
              <c:extLst>
                <c:ext xmlns:c15="http://schemas.microsoft.com/office/drawing/2012/chart" uri="{CE6537A1-D6FC-4f65-9D91-7224C49458BB}"/>
                <c:ext xmlns:c16="http://schemas.microsoft.com/office/drawing/2014/chart" uri="{C3380CC4-5D6E-409C-BE32-E72D297353CC}">
                  <c16:uniqueId val="{00000046-B949-49EB-A606-A761272A6118}"/>
                </c:ext>
              </c:extLst>
            </c:dLbl>
            <c:dLbl>
              <c:idx val="15"/>
              <c:delete val="1"/>
              <c:extLst>
                <c:ext xmlns:c15="http://schemas.microsoft.com/office/drawing/2012/chart" uri="{CE6537A1-D6FC-4f65-9D91-7224C49458BB}"/>
                <c:ext xmlns:c16="http://schemas.microsoft.com/office/drawing/2014/chart" uri="{C3380CC4-5D6E-409C-BE32-E72D297353CC}">
                  <c16:uniqueId val="{0000002F-B949-49EB-A606-A761272A6118}"/>
                </c:ext>
              </c:extLst>
            </c:dLbl>
            <c:dLbl>
              <c:idx val="16"/>
              <c:delete val="1"/>
              <c:extLst>
                <c:ext xmlns:c15="http://schemas.microsoft.com/office/drawing/2012/chart" uri="{CE6537A1-D6FC-4f65-9D91-7224C49458BB}"/>
                <c:ext xmlns:c16="http://schemas.microsoft.com/office/drawing/2014/chart" uri="{C3380CC4-5D6E-409C-BE32-E72D297353CC}">
                  <c16:uniqueId val="{00000042-B949-49EB-A606-A761272A6118}"/>
                </c:ext>
              </c:extLst>
            </c:dLbl>
            <c:dLbl>
              <c:idx val="18"/>
              <c:delete val="1"/>
              <c:extLst>
                <c:ext xmlns:c15="http://schemas.microsoft.com/office/drawing/2012/chart" uri="{CE6537A1-D6FC-4f65-9D91-7224C49458BB}"/>
                <c:ext xmlns:c16="http://schemas.microsoft.com/office/drawing/2014/chart" uri="{C3380CC4-5D6E-409C-BE32-E72D297353CC}">
                  <c16:uniqueId val="{00000030-B949-49EB-A606-A761272A6118}"/>
                </c:ext>
              </c:extLst>
            </c:dLbl>
            <c:dLbl>
              <c:idx val="19"/>
              <c:delete val="1"/>
              <c:extLst>
                <c:ext xmlns:c15="http://schemas.microsoft.com/office/drawing/2012/chart" uri="{CE6537A1-D6FC-4f65-9D91-7224C49458BB}"/>
                <c:ext xmlns:c16="http://schemas.microsoft.com/office/drawing/2014/chart" uri="{C3380CC4-5D6E-409C-BE32-E72D297353CC}">
                  <c16:uniqueId val="{00000000-FBDD-4774-A98F-78F53255DD5F}"/>
                </c:ext>
              </c:extLst>
            </c:dLbl>
            <c:dLbl>
              <c:idx val="21"/>
              <c:delete val="1"/>
              <c:extLst>
                <c:ext xmlns:c15="http://schemas.microsoft.com/office/drawing/2012/chart" uri="{CE6537A1-D6FC-4f65-9D91-7224C49458BB}"/>
                <c:ext xmlns:c16="http://schemas.microsoft.com/office/drawing/2014/chart" uri="{C3380CC4-5D6E-409C-BE32-E72D297353CC}">
                  <c16:uniqueId val="{00000031-B949-49EB-A606-A761272A6118}"/>
                </c:ext>
              </c:extLst>
            </c:dLbl>
            <c:dLbl>
              <c:idx val="23"/>
              <c:delete val="1"/>
              <c:extLst>
                <c:ext xmlns:c15="http://schemas.microsoft.com/office/drawing/2012/chart" uri="{CE6537A1-D6FC-4f65-9D91-7224C49458BB}"/>
                <c:ext xmlns:c16="http://schemas.microsoft.com/office/drawing/2014/chart" uri="{C3380CC4-5D6E-409C-BE32-E72D297353CC}">
                  <c16:uniqueId val="{00000044-B949-49EB-A606-A761272A6118}"/>
                </c:ext>
              </c:extLst>
            </c:dLbl>
            <c:dLbl>
              <c:idx val="24"/>
              <c:delete val="1"/>
              <c:extLst>
                <c:ext xmlns:c15="http://schemas.microsoft.com/office/drawing/2012/chart" uri="{CE6537A1-D6FC-4f65-9D91-7224C49458BB}"/>
                <c:ext xmlns:c16="http://schemas.microsoft.com/office/drawing/2014/chart" uri="{C3380CC4-5D6E-409C-BE32-E72D297353CC}">
                  <c16:uniqueId val="{00000032-B949-49EB-A606-A761272A6118}"/>
                </c:ext>
              </c:extLst>
            </c:dLbl>
            <c:dLbl>
              <c:idx val="27"/>
              <c:delete val="1"/>
              <c:extLst>
                <c:ext xmlns:c15="http://schemas.microsoft.com/office/drawing/2012/chart" uri="{CE6537A1-D6FC-4f65-9D91-7224C49458BB}"/>
                <c:ext xmlns:c16="http://schemas.microsoft.com/office/drawing/2014/chart" uri="{C3380CC4-5D6E-409C-BE32-E72D297353CC}">
                  <c16:uniqueId val="{00000033-B949-49EB-A606-A761272A6118}"/>
                </c:ext>
              </c:extLst>
            </c:dLbl>
            <c:dLbl>
              <c:idx val="30"/>
              <c:delete val="1"/>
              <c:extLst>
                <c:ext xmlns:c15="http://schemas.microsoft.com/office/drawing/2012/chart" uri="{CE6537A1-D6FC-4f65-9D91-7224C49458BB}"/>
                <c:ext xmlns:c16="http://schemas.microsoft.com/office/drawing/2014/chart" uri="{C3380CC4-5D6E-409C-BE32-E72D297353CC}">
                  <c16:uniqueId val="{00000034-B949-49EB-A606-A761272A6118}"/>
                </c:ext>
              </c:extLst>
            </c:dLbl>
            <c:dLbl>
              <c:idx val="33"/>
              <c:delete val="1"/>
              <c:extLst>
                <c:ext xmlns:c15="http://schemas.microsoft.com/office/drawing/2012/chart" uri="{CE6537A1-D6FC-4f65-9D91-7224C49458BB}"/>
                <c:ext xmlns:c16="http://schemas.microsoft.com/office/drawing/2014/chart" uri="{C3380CC4-5D6E-409C-BE32-E72D297353CC}">
                  <c16:uniqueId val="{00000035-B949-49EB-A606-A761272A6118}"/>
                </c:ext>
              </c:extLst>
            </c:dLbl>
            <c:dLbl>
              <c:idx val="36"/>
              <c:delete val="1"/>
              <c:extLst>
                <c:ext xmlns:c15="http://schemas.microsoft.com/office/drawing/2012/chart" uri="{CE6537A1-D6FC-4f65-9D91-7224C49458BB}"/>
                <c:ext xmlns:c16="http://schemas.microsoft.com/office/drawing/2014/chart" uri="{C3380CC4-5D6E-409C-BE32-E72D297353CC}">
                  <c16:uniqueId val="{00000036-B949-49EB-A606-A761272A6118}"/>
                </c:ext>
              </c:extLst>
            </c:dLbl>
            <c:dLbl>
              <c:idx val="39"/>
              <c:delete val="1"/>
              <c:extLst>
                <c:ext xmlns:c15="http://schemas.microsoft.com/office/drawing/2012/chart" uri="{CE6537A1-D6FC-4f65-9D91-7224C49458BB}"/>
                <c:ext xmlns:c16="http://schemas.microsoft.com/office/drawing/2014/chart" uri="{C3380CC4-5D6E-409C-BE32-E72D297353CC}">
                  <c16:uniqueId val="{00000037-B949-49EB-A606-A761272A6118}"/>
                </c:ext>
              </c:extLst>
            </c:dLbl>
            <c:dLbl>
              <c:idx val="42"/>
              <c:delete val="1"/>
              <c:extLst>
                <c:ext xmlns:c15="http://schemas.microsoft.com/office/drawing/2012/chart" uri="{CE6537A1-D6FC-4f65-9D91-7224C49458BB}"/>
                <c:ext xmlns:c16="http://schemas.microsoft.com/office/drawing/2014/chart" uri="{C3380CC4-5D6E-409C-BE32-E72D297353CC}">
                  <c16:uniqueId val="{00000038-B949-49EB-A606-A761272A6118}"/>
                </c:ext>
              </c:extLst>
            </c:dLbl>
            <c:dLbl>
              <c:idx val="45"/>
              <c:delete val="1"/>
              <c:extLst>
                <c:ext xmlns:c15="http://schemas.microsoft.com/office/drawing/2012/chart" uri="{CE6537A1-D6FC-4f65-9D91-7224C49458BB}"/>
                <c:ext xmlns:c16="http://schemas.microsoft.com/office/drawing/2014/chart" uri="{C3380CC4-5D6E-409C-BE32-E72D297353CC}">
                  <c16:uniqueId val="{00000039-B949-49EB-A606-A761272A6118}"/>
                </c:ext>
              </c:extLst>
            </c:dLbl>
            <c:dLbl>
              <c:idx val="48"/>
              <c:delete val="1"/>
              <c:extLst>
                <c:ext xmlns:c15="http://schemas.microsoft.com/office/drawing/2012/chart" uri="{CE6537A1-D6FC-4f65-9D91-7224C49458BB}"/>
                <c:ext xmlns:c16="http://schemas.microsoft.com/office/drawing/2014/chart" uri="{C3380CC4-5D6E-409C-BE32-E72D297353CC}">
                  <c16:uniqueId val="{0000003A-B949-49EB-A606-A761272A6118}"/>
                </c:ext>
              </c:extLst>
            </c:dLbl>
            <c:dLbl>
              <c:idx val="51"/>
              <c:delete val="1"/>
              <c:extLst>
                <c:ext xmlns:c15="http://schemas.microsoft.com/office/drawing/2012/chart" uri="{CE6537A1-D6FC-4f65-9D91-7224C49458BB}"/>
                <c:ext xmlns:c16="http://schemas.microsoft.com/office/drawing/2014/chart" uri="{C3380CC4-5D6E-409C-BE32-E72D297353CC}">
                  <c16:uniqueId val="{0000003B-B949-49EB-A606-A761272A6118}"/>
                </c:ext>
              </c:extLst>
            </c:dLbl>
            <c:dLbl>
              <c:idx val="54"/>
              <c:delete val="1"/>
              <c:extLst>
                <c:ext xmlns:c15="http://schemas.microsoft.com/office/drawing/2012/chart" uri="{CE6537A1-D6FC-4f65-9D91-7224C49458BB}"/>
                <c:ext xmlns:c16="http://schemas.microsoft.com/office/drawing/2014/chart" uri="{C3380CC4-5D6E-409C-BE32-E72D297353CC}">
                  <c16:uniqueId val="{0000003C-B949-49EB-A606-A761272A6118}"/>
                </c:ext>
              </c:extLst>
            </c:dLbl>
            <c:dLbl>
              <c:idx val="57"/>
              <c:delete val="1"/>
              <c:extLst>
                <c:ext xmlns:c15="http://schemas.microsoft.com/office/drawing/2012/chart" uri="{CE6537A1-D6FC-4f65-9D91-7224C49458BB}"/>
                <c:ext xmlns:c16="http://schemas.microsoft.com/office/drawing/2014/chart" uri="{C3380CC4-5D6E-409C-BE32-E72D297353CC}">
                  <c16:uniqueId val="{0000003D-B949-49EB-A606-A761272A6118}"/>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'Q22A.自社の強みとなる技術（DX有無）技術開発力優位'!$R$7:$R$36</c:f>
              <c:strCache>
                <c:ptCount val="30"/>
                <c:pt idx="0">
                  <c:v>【 システムズエンジニアリング技術 】          </c:v>
                </c:pt>
                <c:pt idx="1">
                  <c:v>DX取り組み 有り（n=    9）</c:v>
                </c:pt>
                <c:pt idx="2">
                  <c:v>DX取り組み 無し（n=  29）</c:v>
                </c:pt>
                <c:pt idx="3">
                  <c:v>【 デバイス技術 】                   </c:v>
                </c:pt>
                <c:pt idx="4">
                  <c:v>DX取り組み 有り（n=    5）</c:v>
                </c:pt>
                <c:pt idx="5">
                  <c:v>DX取り組み 無し（n=  18）</c:v>
                </c:pt>
                <c:pt idx="6">
                  <c:v>【 IoTシステム構築技術 】              </c:v>
                </c:pt>
                <c:pt idx="7">
                  <c:v>DX取り組み 有り（n=    9）</c:v>
                </c:pt>
                <c:pt idx="8">
                  <c:v>DX取り組み 無し（n=  19）</c:v>
                </c:pt>
                <c:pt idx="9">
                  <c:v>【 無線通信・ネットワーク技術 】            </c:v>
                </c:pt>
                <c:pt idx="10">
                  <c:v>DX取り組み 有り（n=    4）</c:v>
                </c:pt>
                <c:pt idx="11">
                  <c:v>DX取り組み 無し（n=  12）</c:v>
                </c:pt>
                <c:pt idx="12">
                  <c:v>【 モデリング技術（制御、システム、ユーザ、データ等） 】</c:v>
                </c:pt>
                <c:pt idx="13">
                  <c:v>DX取り組み 有り（n=    3）</c:v>
                </c:pt>
                <c:pt idx="14">
                  <c:v>DX取り組み 無し（n=  11）</c:v>
                </c:pt>
                <c:pt idx="15">
                  <c:v>【 サーバ／ストレージ技術（管理・運用を含む） 】    </c:v>
                </c:pt>
                <c:pt idx="16">
                  <c:v>DX取り組み 有り（n=    1）</c:v>
                </c:pt>
                <c:pt idx="17">
                  <c:v>DX取り組み 無し（n=  14）</c:v>
                </c:pt>
                <c:pt idx="18">
                  <c:v>【 画像・音声認識技術／合成技術 】           </c:v>
                </c:pt>
                <c:pt idx="19">
                  <c:v>DX取り組み 有り（n=    6）</c:v>
                </c:pt>
                <c:pt idx="20">
                  <c:v>DX取り組み 無し（n=    8）</c:v>
                </c:pt>
                <c:pt idx="21">
                  <c:v>【 リアルタイム制御技術（ロボット技術） 】       </c:v>
                </c:pt>
                <c:pt idx="22">
                  <c:v>DX取り組み 有り（n=    2）</c:v>
                </c:pt>
                <c:pt idx="23">
                  <c:v>DX取り組み 無し（n=  10）</c:v>
                </c:pt>
                <c:pt idx="24">
                  <c:v>【 ビッグデータの収集・分析・解析技術 】        </c:v>
                </c:pt>
                <c:pt idx="25">
                  <c:v>DX取り組み 有り（n=    4）</c:v>
                </c:pt>
                <c:pt idx="26">
                  <c:v>DX取り組み 無し（n=  10）</c:v>
                </c:pt>
                <c:pt idx="27">
                  <c:v>【 AI（機械学習、ディープラーニング等）技術 】    </c:v>
                </c:pt>
                <c:pt idx="28">
                  <c:v>DX取り組み 有り（n=    8）</c:v>
                </c:pt>
                <c:pt idx="29">
                  <c:v>DX取り組み 無し（n=    9）</c:v>
                </c:pt>
              </c:strCache>
            </c:strRef>
          </c:cat>
          <c:val>
            <c:numRef>
              <c:f>'Q22A.自社の強みとなる技術（DX有無）技術開発力優位'!$U$7:$U$36</c:f>
              <c:numCache>
                <c:formatCode>0.0%</c:formatCode>
                <c:ptCount val="30"/>
                <c:pt idx="0" formatCode="General">
                  <c:v>0</c:v>
                </c:pt>
                <c:pt idx="1">
                  <c:v>0.12</c:v>
                </c:pt>
                <c:pt idx="2">
                  <c:v>0.13043478260869565</c:v>
                </c:pt>
                <c:pt idx="3" formatCode="General">
                  <c:v>0</c:v>
                </c:pt>
                <c:pt idx="4">
                  <c:v>0.04</c:v>
                </c:pt>
                <c:pt idx="5">
                  <c:v>8.6956521739130432E-2</c:v>
                </c:pt>
                <c:pt idx="6" formatCode="General">
                  <c:v>0</c:v>
                </c:pt>
                <c:pt idx="7">
                  <c:v>0.04</c:v>
                </c:pt>
                <c:pt idx="8">
                  <c:v>0.13043478260869565</c:v>
                </c:pt>
                <c:pt idx="9" formatCode="General">
                  <c:v>0</c:v>
                </c:pt>
                <c:pt idx="10">
                  <c:v>0.12</c:v>
                </c:pt>
                <c:pt idx="11">
                  <c:v>1.4492753623188406E-2</c:v>
                </c:pt>
                <c:pt idx="12" formatCode="General">
                  <c:v>0</c:v>
                </c:pt>
                <c:pt idx="13">
                  <c:v>0</c:v>
                </c:pt>
                <c:pt idx="14">
                  <c:v>4.3478260869565216E-2</c:v>
                </c:pt>
                <c:pt idx="15" formatCode="General">
                  <c:v>0</c:v>
                </c:pt>
                <c:pt idx="16">
                  <c:v>0</c:v>
                </c:pt>
                <c:pt idx="17">
                  <c:v>4.3478260869565216E-2</c:v>
                </c:pt>
                <c:pt idx="18" formatCode="General">
                  <c:v>0</c:v>
                </c:pt>
                <c:pt idx="19">
                  <c:v>0</c:v>
                </c:pt>
                <c:pt idx="20">
                  <c:v>4.3478260869565216E-2</c:v>
                </c:pt>
                <c:pt idx="21" formatCode="General">
                  <c:v>0</c:v>
                </c:pt>
                <c:pt idx="22">
                  <c:v>0.04</c:v>
                </c:pt>
                <c:pt idx="23">
                  <c:v>1.4492753623188406E-2</c:v>
                </c:pt>
                <c:pt idx="24" formatCode="General">
                  <c:v>0</c:v>
                </c:pt>
                <c:pt idx="25">
                  <c:v>0.08</c:v>
                </c:pt>
                <c:pt idx="26">
                  <c:v>2.8985507246376812E-2</c:v>
                </c:pt>
                <c:pt idx="27" formatCode="General">
                  <c:v>0</c:v>
                </c:pt>
                <c:pt idx="28">
                  <c:v>0.12</c:v>
                </c:pt>
                <c:pt idx="29">
                  <c:v>4.3478260869565216E-2</c:v>
                </c:pt>
              </c:numCache>
            </c:numRef>
          </c:val>
          <c:extLst>
            <c:ext xmlns:c16="http://schemas.microsoft.com/office/drawing/2014/chart" uri="{C3380CC4-5D6E-409C-BE32-E72D297353CC}">
              <c16:uniqueId val="{0000003E-B949-49EB-A606-A761272A6118}"/>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40"/>
            </a:pPr>
            <a:endParaRPr lang="ja-JP"/>
          </a:p>
        </c:txPr>
        <c:crossAx val="403628032"/>
        <c:crosses val="autoZero"/>
        <c:auto val="1"/>
        <c:lblAlgn val="ctr"/>
        <c:lblOffset val="100"/>
        <c:noMultiLvlLbl val="0"/>
      </c:catAx>
      <c:valAx>
        <c:axId val="403628032"/>
        <c:scaling>
          <c:orientation val="minMax"/>
          <c:max val="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942222222222225"/>
          <c:y val="0.67517065972222212"/>
          <c:w val="0.10978497447562523"/>
          <c:h val="7.5988715277777771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'Q22B.現在重要な技術（OT系DX）技術開発力優位'!$J$115</c:f>
          <c:strCache>
            <c:ptCount val="1"/>
            <c:pt idx="0">
              <c:v>OT系DX 実施中 (N=22)
OT系DX 準備中 (N=17)
OT系DX 検討中 (N=22)
　　　　　していない (N=15)</c:v>
            </c:pt>
          </c:strCache>
        </c:strRef>
      </c:tx>
      <c:layout>
        <c:manualLayout>
          <c:xMode val="edge"/>
          <c:yMode val="edge"/>
          <c:x val="0.72246091954022984"/>
          <c:y val="0.80463841269841274"/>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8863601532567053"/>
          <c:y val="3.4901269841269844E-2"/>
          <c:w val="0.46489444444444444"/>
          <c:h val="0.97093305555555554"/>
        </c:manualLayout>
      </c:layout>
      <c:barChart>
        <c:barDir val="bar"/>
        <c:grouping val="stacked"/>
        <c:varyColors val="0"/>
        <c:ser>
          <c:idx val="0"/>
          <c:order val="0"/>
          <c:tx>
            <c:strRef>
              <c:f>'Q22B.現在重要な技術（OT系DX）技術開発力優位'!$S$6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4）</c:v>
                </c:pt>
                <c:pt idx="2">
                  <c:v>OT系DX 準備中（n=    7）</c:v>
                </c:pt>
                <c:pt idx="3">
                  <c:v>OT系DX 検討中（n=    7）</c:v>
                </c:pt>
                <c:pt idx="4">
                  <c:v>　　　　していない（n=    1）</c:v>
                </c:pt>
                <c:pt idx="5">
                  <c:v>【 デバイス技術 】                   </c:v>
                </c:pt>
                <c:pt idx="6">
                  <c:v>OT系DX 実施中（n=  11）</c:v>
                </c:pt>
                <c:pt idx="7">
                  <c:v>OT系DX 準備中（n=    2）</c:v>
                </c:pt>
                <c:pt idx="8">
                  <c:v>OT系DX 検討中（n=    4）</c:v>
                </c:pt>
                <c:pt idx="9">
                  <c:v>　　　　していない（n=    1）</c:v>
                </c:pt>
                <c:pt idx="10">
                  <c:v>【 ビッグデータの収集・分析・解析技術 】        </c:v>
                </c:pt>
                <c:pt idx="11">
                  <c:v>OT系DX 実施中（n=    4）</c:v>
                </c:pt>
                <c:pt idx="12">
                  <c:v>OT系DX 準備中（n=    5）</c:v>
                </c:pt>
                <c:pt idx="13">
                  <c:v>OT系DX 検討中（n=    6）</c:v>
                </c:pt>
                <c:pt idx="14">
                  <c:v>　　　　していない（n=    4）</c:v>
                </c:pt>
                <c:pt idx="15">
                  <c:v>【 AI（機械学習、ディープラーニング等）技術 】    </c:v>
                </c:pt>
                <c:pt idx="16">
                  <c:v>OT系DX 実施中（n=    3）</c:v>
                </c:pt>
                <c:pt idx="17">
                  <c:v>OT系DX 準備中（n=    7）</c:v>
                </c:pt>
                <c:pt idx="18">
                  <c:v>OT系DX 検討中（n=    5）</c:v>
                </c:pt>
                <c:pt idx="19">
                  <c:v>　　　　していない（n=    3）</c:v>
                </c:pt>
                <c:pt idx="20">
                  <c:v>【 システムズエンジニアリング技術 】          </c:v>
                </c:pt>
                <c:pt idx="21">
                  <c:v>OT系DX 実施中（n=    4）</c:v>
                </c:pt>
                <c:pt idx="22">
                  <c:v>OT系DX 準備中（n=    2）</c:v>
                </c:pt>
                <c:pt idx="23">
                  <c:v>OT系DX 検討中（n=    6）</c:v>
                </c:pt>
                <c:pt idx="24">
                  <c:v>　　　　していない（n=    3）</c:v>
                </c:pt>
                <c:pt idx="25">
                  <c:v>【 画像・音声認識技術／合成技術 】           </c:v>
                </c:pt>
                <c:pt idx="26">
                  <c:v>OT系DX 実施中（n=    1）</c:v>
                </c:pt>
                <c:pt idx="27">
                  <c:v>OT系DX 準備中（n=    2）</c:v>
                </c:pt>
                <c:pt idx="28">
                  <c:v>OT系DX 検討中（n=    1）</c:v>
                </c:pt>
                <c:pt idx="29">
                  <c:v>　　　　していない（n=    4）</c:v>
                </c:pt>
                <c:pt idx="30">
                  <c:v>【 センサ技術 】                    </c:v>
                </c:pt>
                <c:pt idx="31">
                  <c:v>OT系DX 実施中（n=    9）</c:v>
                </c:pt>
                <c:pt idx="32">
                  <c:v>OT系DX 準備中（n=    1）</c:v>
                </c:pt>
                <c:pt idx="33">
                  <c:v>OT系DX 検討中（n=    6）</c:v>
                </c:pt>
                <c:pt idx="34">
                  <c:v>　　　　していない（n=    0）</c:v>
                </c:pt>
                <c:pt idx="35">
                  <c:v>【 無線通信・ネットワーク技術 】            </c:v>
                </c:pt>
                <c:pt idx="36">
                  <c:v>OT系DX 実施中（n=    5）</c:v>
                </c:pt>
                <c:pt idx="37">
                  <c:v>OT系DX 準備中（n=    2）</c:v>
                </c:pt>
                <c:pt idx="38">
                  <c:v>OT系DX 検討中（n=    2）</c:v>
                </c:pt>
                <c:pt idx="39">
                  <c:v>　　　　していない（n=    5）</c:v>
                </c:pt>
                <c:pt idx="40">
                  <c:v>【 モデリング技術（制御、システム、ユーザ、データ等） 】</c:v>
                </c:pt>
                <c:pt idx="41">
                  <c:v>OT系DX 実施中（n=    1）</c:v>
                </c:pt>
                <c:pt idx="42">
                  <c:v>OT系DX 準備中（n=    4）</c:v>
                </c:pt>
                <c:pt idx="43">
                  <c:v>OT系DX 検討中（n=    3）</c:v>
                </c:pt>
                <c:pt idx="44">
                  <c:v>　　　　していない（n=    1）</c:v>
                </c:pt>
                <c:pt idx="45">
                  <c:v>【 リアルタイム制御技術（ロボット技術） 】       </c:v>
                </c:pt>
                <c:pt idx="46">
                  <c:v>OT系DX 実施中（n=    1）</c:v>
                </c:pt>
                <c:pt idx="47">
                  <c:v>OT系DX 準備中（n=    2）</c:v>
                </c:pt>
                <c:pt idx="48">
                  <c:v>OT系DX 検討中（n=    4）</c:v>
                </c:pt>
                <c:pt idx="49">
                  <c:v>　　　　していない（n=    1）</c:v>
                </c:pt>
              </c:strCache>
            </c:strRef>
          </c:cat>
          <c:val>
            <c:numRef>
              <c:f>'Q22B.現在重要な技術（OT系DX）技術開発力優位'!$S$7:$S$56</c:f>
              <c:numCache>
                <c:formatCode>0.0%</c:formatCode>
                <c:ptCount val="50"/>
                <c:pt idx="0" formatCode="General">
                  <c:v>0</c:v>
                </c:pt>
                <c:pt idx="1">
                  <c:v>0.13636363636363635</c:v>
                </c:pt>
                <c:pt idx="2">
                  <c:v>0.23529411764705882</c:v>
                </c:pt>
                <c:pt idx="3">
                  <c:v>0.27272727272727271</c:v>
                </c:pt>
                <c:pt idx="4">
                  <c:v>6.6666666666666666E-2</c:v>
                </c:pt>
                <c:pt idx="5" formatCode="General">
                  <c:v>0</c:v>
                </c:pt>
                <c:pt idx="6">
                  <c:v>0.40909090909090912</c:v>
                </c:pt>
                <c:pt idx="7">
                  <c:v>5.8823529411764705E-2</c:v>
                </c:pt>
                <c:pt idx="8">
                  <c:v>0.13636363636363635</c:v>
                </c:pt>
                <c:pt idx="9">
                  <c:v>6.6666666666666666E-2</c:v>
                </c:pt>
                <c:pt idx="10" formatCode="General">
                  <c:v>0</c:v>
                </c:pt>
                <c:pt idx="11">
                  <c:v>9.0909090909090912E-2</c:v>
                </c:pt>
                <c:pt idx="12">
                  <c:v>0.11764705882352941</c:v>
                </c:pt>
                <c:pt idx="13">
                  <c:v>4.5454545454545456E-2</c:v>
                </c:pt>
                <c:pt idx="14">
                  <c:v>0</c:v>
                </c:pt>
                <c:pt idx="15" formatCode="General">
                  <c:v>0</c:v>
                </c:pt>
                <c:pt idx="16">
                  <c:v>4.5454545454545456E-2</c:v>
                </c:pt>
                <c:pt idx="17">
                  <c:v>0.11764705882352941</c:v>
                </c:pt>
                <c:pt idx="18">
                  <c:v>4.5454545454545456E-2</c:v>
                </c:pt>
                <c:pt idx="19">
                  <c:v>6.6666666666666666E-2</c:v>
                </c:pt>
                <c:pt idx="20" formatCode="General">
                  <c:v>0</c:v>
                </c:pt>
                <c:pt idx="21">
                  <c:v>4.5454545454545456E-2</c:v>
                </c:pt>
                <c:pt idx="22">
                  <c:v>5.8823529411764705E-2</c:v>
                </c:pt>
                <c:pt idx="23">
                  <c:v>4.5454545454545456E-2</c:v>
                </c:pt>
                <c:pt idx="24">
                  <c:v>0.2</c:v>
                </c:pt>
                <c:pt idx="25" formatCode="General">
                  <c:v>0</c:v>
                </c:pt>
                <c:pt idx="26">
                  <c:v>0</c:v>
                </c:pt>
                <c:pt idx="27">
                  <c:v>0.11764705882352941</c:v>
                </c:pt>
                <c:pt idx="28">
                  <c:v>0</c:v>
                </c:pt>
                <c:pt idx="29">
                  <c:v>0.2</c:v>
                </c:pt>
                <c:pt idx="30" formatCode="General">
                  <c:v>0</c:v>
                </c:pt>
                <c:pt idx="31">
                  <c:v>4.5454545454545456E-2</c:v>
                </c:pt>
                <c:pt idx="32">
                  <c:v>5.8823529411764705E-2</c:v>
                </c:pt>
                <c:pt idx="33">
                  <c:v>9.0909090909090912E-2</c:v>
                </c:pt>
                <c:pt idx="34">
                  <c:v>0</c:v>
                </c:pt>
                <c:pt idx="35" formatCode="General">
                  <c:v>0</c:v>
                </c:pt>
                <c:pt idx="36">
                  <c:v>9.0909090909090912E-2</c:v>
                </c:pt>
                <c:pt idx="37">
                  <c:v>0</c:v>
                </c:pt>
                <c:pt idx="38">
                  <c:v>9.0909090909090912E-2</c:v>
                </c:pt>
                <c:pt idx="39">
                  <c:v>6.6666666666666666E-2</c:v>
                </c:pt>
                <c:pt idx="40" formatCode="General">
                  <c:v>0</c:v>
                </c:pt>
                <c:pt idx="41">
                  <c:v>0</c:v>
                </c:pt>
                <c:pt idx="42">
                  <c:v>0.11764705882352941</c:v>
                </c:pt>
                <c:pt idx="43">
                  <c:v>0</c:v>
                </c:pt>
                <c:pt idx="44">
                  <c:v>0</c:v>
                </c:pt>
                <c:pt idx="45" formatCode="General">
                  <c:v>0</c:v>
                </c:pt>
                <c:pt idx="46">
                  <c:v>0</c:v>
                </c:pt>
                <c:pt idx="47">
                  <c:v>5.8823529411764705E-2</c:v>
                </c:pt>
                <c:pt idx="48">
                  <c:v>4.5454545454545456E-2</c:v>
                </c:pt>
                <c:pt idx="49">
                  <c:v>6.6666666666666666E-2</c:v>
                </c:pt>
              </c:numCache>
            </c:numRef>
          </c:val>
          <c:extLst>
            <c:ext xmlns:c16="http://schemas.microsoft.com/office/drawing/2014/chart" uri="{C3380CC4-5D6E-409C-BE32-E72D297353CC}">
              <c16:uniqueId val="{00000000-47B9-4299-A24B-A905807D2497}"/>
            </c:ext>
          </c:extLst>
        </c:ser>
        <c:ser>
          <c:idx val="2"/>
          <c:order val="1"/>
          <c:tx>
            <c:strRef>
              <c:f>'Q22B.現在重要な技術（OT系DX）技術開発力優位'!$T$6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4）</c:v>
                </c:pt>
                <c:pt idx="2">
                  <c:v>OT系DX 準備中（n=    7）</c:v>
                </c:pt>
                <c:pt idx="3">
                  <c:v>OT系DX 検討中（n=    7）</c:v>
                </c:pt>
                <c:pt idx="4">
                  <c:v>　　　　していない（n=    1）</c:v>
                </c:pt>
                <c:pt idx="5">
                  <c:v>【 デバイス技術 】                   </c:v>
                </c:pt>
                <c:pt idx="6">
                  <c:v>OT系DX 実施中（n=  11）</c:v>
                </c:pt>
                <c:pt idx="7">
                  <c:v>OT系DX 準備中（n=    2）</c:v>
                </c:pt>
                <c:pt idx="8">
                  <c:v>OT系DX 検討中（n=    4）</c:v>
                </c:pt>
                <c:pt idx="9">
                  <c:v>　　　　していない（n=    1）</c:v>
                </c:pt>
                <c:pt idx="10">
                  <c:v>【 ビッグデータの収集・分析・解析技術 】        </c:v>
                </c:pt>
                <c:pt idx="11">
                  <c:v>OT系DX 実施中（n=    4）</c:v>
                </c:pt>
                <c:pt idx="12">
                  <c:v>OT系DX 準備中（n=    5）</c:v>
                </c:pt>
                <c:pt idx="13">
                  <c:v>OT系DX 検討中（n=    6）</c:v>
                </c:pt>
                <c:pt idx="14">
                  <c:v>　　　　していない（n=    4）</c:v>
                </c:pt>
                <c:pt idx="15">
                  <c:v>【 AI（機械学習、ディープラーニング等）技術 】    </c:v>
                </c:pt>
                <c:pt idx="16">
                  <c:v>OT系DX 実施中（n=    3）</c:v>
                </c:pt>
                <c:pt idx="17">
                  <c:v>OT系DX 準備中（n=    7）</c:v>
                </c:pt>
                <c:pt idx="18">
                  <c:v>OT系DX 検討中（n=    5）</c:v>
                </c:pt>
                <c:pt idx="19">
                  <c:v>　　　　していない（n=    3）</c:v>
                </c:pt>
                <c:pt idx="20">
                  <c:v>【 システムズエンジニアリング技術 】          </c:v>
                </c:pt>
                <c:pt idx="21">
                  <c:v>OT系DX 実施中（n=    4）</c:v>
                </c:pt>
                <c:pt idx="22">
                  <c:v>OT系DX 準備中（n=    2）</c:v>
                </c:pt>
                <c:pt idx="23">
                  <c:v>OT系DX 検討中（n=    6）</c:v>
                </c:pt>
                <c:pt idx="24">
                  <c:v>　　　　していない（n=    3）</c:v>
                </c:pt>
                <c:pt idx="25">
                  <c:v>【 画像・音声認識技術／合成技術 】           </c:v>
                </c:pt>
                <c:pt idx="26">
                  <c:v>OT系DX 実施中（n=    1）</c:v>
                </c:pt>
                <c:pt idx="27">
                  <c:v>OT系DX 準備中（n=    2）</c:v>
                </c:pt>
                <c:pt idx="28">
                  <c:v>OT系DX 検討中（n=    1）</c:v>
                </c:pt>
                <c:pt idx="29">
                  <c:v>　　　　していない（n=    4）</c:v>
                </c:pt>
                <c:pt idx="30">
                  <c:v>【 センサ技術 】                    </c:v>
                </c:pt>
                <c:pt idx="31">
                  <c:v>OT系DX 実施中（n=    9）</c:v>
                </c:pt>
                <c:pt idx="32">
                  <c:v>OT系DX 準備中（n=    1）</c:v>
                </c:pt>
                <c:pt idx="33">
                  <c:v>OT系DX 検討中（n=    6）</c:v>
                </c:pt>
                <c:pt idx="34">
                  <c:v>　　　　していない（n=    0）</c:v>
                </c:pt>
                <c:pt idx="35">
                  <c:v>【 無線通信・ネットワーク技術 】            </c:v>
                </c:pt>
                <c:pt idx="36">
                  <c:v>OT系DX 実施中（n=    5）</c:v>
                </c:pt>
                <c:pt idx="37">
                  <c:v>OT系DX 準備中（n=    2）</c:v>
                </c:pt>
                <c:pt idx="38">
                  <c:v>OT系DX 検討中（n=    2）</c:v>
                </c:pt>
                <c:pt idx="39">
                  <c:v>　　　　していない（n=    5）</c:v>
                </c:pt>
                <c:pt idx="40">
                  <c:v>【 モデリング技術（制御、システム、ユーザ、データ等） 】</c:v>
                </c:pt>
                <c:pt idx="41">
                  <c:v>OT系DX 実施中（n=    1）</c:v>
                </c:pt>
                <c:pt idx="42">
                  <c:v>OT系DX 準備中（n=    4）</c:v>
                </c:pt>
                <c:pt idx="43">
                  <c:v>OT系DX 検討中（n=    3）</c:v>
                </c:pt>
                <c:pt idx="44">
                  <c:v>　　　　していない（n=    1）</c:v>
                </c:pt>
                <c:pt idx="45">
                  <c:v>【 リアルタイム制御技術（ロボット技術） 】       </c:v>
                </c:pt>
                <c:pt idx="46">
                  <c:v>OT系DX 実施中（n=    1）</c:v>
                </c:pt>
                <c:pt idx="47">
                  <c:v>OT系DX 準備中（n=    2）</c:v>
                </c:pt>
                <c:pt idx="48">
                  <c:v>OT系DX 検討中（n=    4）</c:v>
                </c:pt>
                <c:pt idx="49">
                  <c:v>　　　　していない（n=    1）</c:v>
                </c:pt>
              </c:strCache>
            </c:strRef>
          </c:cat>
          <c:val>
            <c:numRef>
              <c:f>'Q22B.現在重要な技術（OT系DX）技術開発力優位'!$T$7:$T$56</c:f>
              <c:numCache>
                <c:formatCode>0.0%</c:formatCode>
                <c:ptCount val="50"/>
                <c:pt idx="0" formatCode="General">
                  <c:v>0</c:v>
                </c:pt>
                <c:pt idx="1">
                  <c:v>0</c:v>
                </c:pt>
                <c:pt idx="2">
                  <c:v>0.17647058823529413</c:v>
                </c:pt>
                <c:pt idx="3">
                  <c:v>0</c:v>
                </c:pt>
                <c:pt idx="4">
                  <c:v>0</c:v>
                </c:pt>
                <c:pt idx="5" formatCode="General">
                  <c:v>0</c:v>
                </c:pt>
                <c:pt idx="6">
                  <c:v>4.5454545454545456E-2</c:v>
                </c:pt>
                <c:pt idx="7">
                  <c:v>0</c:v>
                </c:pt>
                <c:pt idx="8">
                  <c:v>4.5454545454545456E-2</c:v>
                </c:pt>
                <c:pt idx="9">
                  <c:v>0</c:v>
                </c:pt>
                <c:pt idx="10" formatCode="General">
                  <c:v>0</c:v>
                </c:pt>
                <c:pt idx="11">
                  <c:v>4.5454545454545456E-2</c:v>
                </c:pt>
                <c:pt idx="12">
                  <c:v>0.11764705882352941</c:v>
                </c:pt>
                <c:pt idx="13">
                  <c:v>0.13636363636363635</c:v>
                </c:pt>
                <c:pt idx="14">
                  <c:v>0.13333333333333333</c:v>
                </c:pt>
                <c:pt idx="15" formatCode="General">
                  <c:v>0</c:v>
                </c:pt>
                <c:pt idx="16">
                  <c:v>9.0909090909090912E-2</c:v>
                </c:pt>
                <c:pt idx="17">
                  <c:v>0.17647058823529413</c:v>
                </c:pt>
                <c:pt idx="18">
                  <c:v>4.5454545454545456E-2</c:v>
                </c:pt>
                <c:pt idx="19">
                  <c:v>0</c:v>
                </c:pt>
                <c:pt idx="20" formatCode="General">
                  <c:v>0</c:v>
                </c:pt>
                <c:pt idx="21">
                  <c:v>0.13636363636363635</c:v>
                </c:pt>
                <c:pt idx="22">
                  <c:v>0</c:v>
                </c:pt>
                <c:pt idx="23">
                  <c:v>4.5454545454545456E-2</c:v>
                </c:pt>
                <c:pt idx="24">
                  <c:v>0</c:v>
                </c:pt>
                <c:pt idx="25" formatCode="General">
                  <c:v>0</c:v>
                </c:pt>
                <c:pt idx="26">
                  <c:v>0</c:v>
                </c:pt>
                <c:pt idx="27">
                  <c:v>0</c:v>
                </c:pt>
                <c:pt idx="28">
                  <c:v>4.5454545454545456E-2</c:v>
                </c:pt>
                <c:pt idx="29">
                  <c:v>0</c:v>
                </c:pt>
                <c:pt idx="30" formatCode="General">
                  <c:v>0</c:v>
                </c:pt>
                <c:pt idx="31">
                  <c:v>0.27272727272727271</c:v>
                </c:pt>
                <c:pt idx="32">
                  <c:v>0</c:v>
                </c:pt>
                <c:pt idx="33">
                  <c:v>0.13636363636363635</c:v>
                </c:pt>
                <c:pt idx="34">
                  <c:v>0</c:v>
                </c:pt>
                <c:pt idx="35" formatCode="General">
                  <c:v>0</c:v>
                </c:pt>
                <c:pt idx="36">
                  <c:v>4.5454545454545456E-2</c:v>
                </c:pt>
                <c:pt idx="37">
                  <c:v>0.11764705882352941</c:v>
                </c:pt>
                <c:pt idx="38">
                  <c:v>0</c:v>
                </c:pt>
                <c:pt idx="39">
                  <c:v>0.13333333333333333</c:v>
                </c:pt>
                <c:pt idx="40" formatCode="General">
                  <c:v>0</c:v>
                </c:pt>
                <c:pt idx="41">
                  <c:v>4.5454545454545456E-2</c:v>
                </c:pt>
                <c:pt idx="42">
                  <c:v>5.8823529411764705E-2</c:v>
                </c:pt>
                <c:pt idx="43">
                  <c:v>0.13636363636363635</c:v>
                </c:pt>
                <c:pt idx="44">
                  <c:v>6.6666666666666666E-2</c:v>
                </c:pt>
                <c:pt idx="45" formatCode="General">
                  <c:v>0</c:v>
                </c:pt>
                <c:pt idx="46">
                  <c:v>0</c:v>
                </c:pt>
                <c:pt idx="47">
                  <c:v>5.8823529411764705E-2</c:v>
                </c:pt>
                <c:pt idx="48">
                  <c:v>9.0909090909090912E-2</c:v>
                </c:pt>
                <c:pt idx="49">
                  <c:v>0</c:v>
                </c:pt>
              </c:numCache>
            </c:numRef>
          </c:val>
          <c:extLst>
            <c:ext xmlns:c16="http://schemas.microsoft.com/office/drawing/2014/chart" uri="{C3380CC4-5D6E-409C-BE32-E72D297353CC}">
              <c16:uniqueId val="{00000001-47B9-4299-A24B-A905807D2497}"/>
            </c:ext>
          </c:extLst>
        </c:ser>
        <c:ser>
          <c:idx val="1"/>
          <c:order val="2"/>
          <c:tx>
            <c:strRef>
              <c:f>'Q22B.現在重要な技術（OT系DX）技術開発力優位'!$U$6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4）</c:v>
                </c:pt>
                <c:pt idx="2">
                  <c:v>OT系DX 準備中（n=    7）</c:v>
                </c:pt>
                <c:pt idx="3">
                  <c:v>OT系DX 検討中（n=    7）</c:v>
                </c:pt>
                <c:pt idx="4">
                  <c:v>　　　　していない（n=    1）</c:v>
                </c:pt>
                <c:pt idx="5">
                  <c:v>【 デバイス技術 】                   </c:v>
                </c:pt>
                <c:pt idx="6">
                  <c:v>OT系DX 実施中（n=  11）</c:v>
                </c:pt>
                <c:pt idx="7">
                  <c:v>OT系DX 準備中（n=    2）</c:v>
                </c:pt>
                <c:pt idx="8">
                  <c:v>OT系DX 検討中（n=    4）</c:v>
                </c:pt>
                <c:pt idx="9">
                  <c:v>　　　　していない（n=    1）</c:v>
                </c:pt>
                <c:pt idx="10">
                  <c:v>【 ビッグデータの収集・分析・解析技術 】        </c:v>
                </c:pt>
                <c:pt idx="11">
                  <c:v>OT系DX 実施中（n=    4）</c:v>
                </c:pt>
                <c:pt idx="12">
                  <c:v>OT系DX 準備中（n=    5）</c:v>
                </c:pt>
                <c:pt idx="13">
                  <c:v>OT系DX 検討中（n=    6）</c:v>
                </c:pt>
                <c:pt idx="14">
                  <c:v>　　　　していない（n=    4）</c:v>
                </c:pt>
                <c:pt idx="15">
                  <c:v>【 AI（機械学習、ディープラーニング等）技術 】    </c:v>
                </c:pt>
                <c:pt idx="16">
                  <c:v>OT系DX 実施中（n=    3）</c:v>
                </c:pt>
                <c:pt idx="17">
                  <c:v>OT系DX 準備中（n=    7）</c:v>
                </c:pt>
                <c:pt idx="18">
                  <c:v>OT系DX 検討中（n=    5）</c:v>
                </c:pt>
                <c:pt idx="19">
                  <c:v>　　　　していない（n=    3）</c:v>
                </c:pt>
                <c:pt idx="20">
                  <c:v>【 システムズエンジニアリング技術 】          </c:v>
                </c:pt>
                <c:pt idx="21">
                  <c:v>OT系DX 実施中（n=    4）</c:v>
                </c:pt>
                <c:pt idx="22">
                  <c:v>OT系DX 準備中（n=    2）</c:v>
                </c:pt>
                <c:pt idx="23">
                  <c:v>OT系DX 検討中（n=    6）</c:v>
                </c:pt>
                <c:pt idx="24">
                  <c:v>　　　　していない（n=    3）</c:v>
                </c:pt>
                <c:pt idx="25">
                  <c:v>【 画像・音声認識技術／合成技術 】           </c:v>
                </c:pt>
                <c:pt idx="26">
                  <c:v>OT系DX 実施中（n=    1）</c:v>
                </c:pt>
                <c:pt idx="27">
                  <c:v>OT系DX 準備中（n=    2）</c:v>
                </c:pt>
                <c:pt idx="28">
                  <c:v>OT系DX 検討中（n=    1）</c:v>
                </c:pt>
                <c:pt idx="29">
                  <c:v>　　　　していない（n=    4）</c:v>
                </c:pt>
                <c:pt idx="30">
                  <c:v>【 センサ技術 】                    </c:v>
                </c:pt>
                <c:pt idx="31">
                  <c:v>OT系DX 実施中（n=    9）</c:v>
                </c:pt>
                <c:pt idx="32">
                  <c:v>OT系DX 準備中（n=    1）</c:v>
                </c:pt>
                <c:pt idx="33">
                  <c:v>OT系DX 検討中（n=    6）</c:v>
                </c:pt>
                <c:pt idx="34">
                  <c:v>　　　　していない（n=    0）</c:v>
                </c:pt>
                <c:pt idx="35">
                  <c:v>【 無線通信・ネットワーク技術 】            </c:v>
                </c:pt>
                <c:pt idx="36">
                  <c:v>OT系DX 実施中（n=    5）</c:v>
                </c:pt>
                <c:pt idx="37">
                  <c:v>OT系DX 準備中（n=    2）</c:v>
                </c:pt>
                <c:pt idx="38">
                  <c:v>OT系DX 検討中（n=    2）</c:v>
                </c:pt>
                <c:pt idx="39">
                  <c:v>　　　　していない（n=    5）</c:v>
                </c:pt>
                <c:pt idx="40">
                  <c:v>【 モデリング技術（制御、システム、ユーザ、データ等） 】</c:v>
                </c:pt>
                <c:pt idx="41">
                  <c:v>OT系DX 実施中（n=    1）</c:v>
                </c:pt>
                <c:pt idx="42">
                  <c:v>OT系DX 準備中（n=    4）</c:v>
                </c:pt>
                <c:pt idx="43">
                  <c:v>OT系DX 検討中（n=    3）</c:v>
                </c:pt>
                <c:pt idx="44">
                  <c:v>　　　　していない（n=    1）</c:v>
                </c:pt>
                <c:pt idx="45">
                  <c:v>【 リアルタイム制御技術（ロボット技術） 】       </c:v>
                </c:pt>
                <c:pt idx="46">
                  <c:v>OT系DX 実施中（n=    1）</c:v>
                </c:pt>
                <c:pt idx="47">
                  <c:v>OT系DX 準備中（n=    2）</c:v>
                </c:pt>
                <c:pt idx="48">
                  <c:v>OT系DX 検討中（n=    4）</c:v>
                </c:pt>
                <c:pt idx="49">
                  <c:v>　　　　していない（n=    1）</c:v>
                </c:pt>
              </c:strCache>
            </c:strRef>
          </c:cat>
          <c:val>
            <c:numRef>
              <c:f>'Q22B.現在重要な技術（OT系DX）技術開発力優位'!$U$7:$U$56</c:f>
              <c:numCache>
                <c:formatCode>0.0%</c:formatCode>
                <c:ptCount val="50"/>
                <c:pt idx="0" formatCode="General">
                  <c:v>0</c:v>
                </c:pt>
                <c:pt idx="1">
                  <c:v>4.5454545454545456E-2</c:v>
                </c:pt>
                <c:pt idx="2">
                  <c:v>0</c:v>
                </c:pt>
                <c:pt idx="3">
                  <c:v>4.5454545454545456E-2</c:v>
                </c:pt>
                <c:pt idx="4">
                  <c:v>0</c:v>
                </c:pt>
                <c:pt idx="5" formatCode="General">
                  <c:v>0</c:v>
                </c:pt>
                <c:pt idx="6">
                  <c:v>4.5454545454545456E-2</c:v>
                </c:pt>
                <c:pt idx="7">
                  <c:v>5.8823529411764705E-2</c:v>
                </c:pt>
                <c:pt idx="8">
                  <c:v>0</c:v>
                </c:pt>
                <c:pt idx="9">
                  <c:v>0</c:v>
                </c:pt>
                <c:pt idx="10" formatCode="General">
                  <c:v>0</c:v>
                </c:pt>
                <c:pt idx="11">
                  <c:v>4.5454545454545456E-2</c:v>
                </c:pt>
                <c:pt idx="12">
                  <c:v>5.8823529411764705E-2</c:v>
                </c:pt>
                <c:pt idx="13">
                  <c:v>9.0909090909090912E-2</c:v>
                </c:pt>
                <c:pt idx="14">
                  <c:v>0.13333333333333333</c:v>
                </c:pt>
                <c:pt idx="15" formatCode="General">
                  <c:v>0</c:v>
                </c:pt>
                <c:pt idx="16">
                  <c:v>0</c:v>
                </c:pt>
                <c:pt idx="17">
                  <c:v>0.11764705882352941</c:v>
                </c:pt>
                <c:pt idx="18">
                  <c:v>0.13636363636363635</c:v>
                </c:pt>
                <c:pt idx="19">
                  <c:v>0.13333333333333333</c:v>
                </c:pt>
                <c:pt idx="20" formatCode="General">
                  <c:v>0</c:v>
                </c:pt>
                <c:pt idx="21">
                  <c:v>0</c:v>
                </c:pt>
                <c:pt idx="22">
                  <c:v>5.8823529411764705E-2</c:v>
                </c:pt>
                <c:pt idx="23">
                  <c:v>0.18181818181818182</c:v>
                </c:pt>
                <c:pt idx="24">
                  <c:v>0</c:v>
                </c:pt>
                <c:pt idx="25" formatCode="General">
                  <c:v>0</c:v>
                </c:pt>
                <c:pt idx="26">
                  <c:v>4.5454545454545456E-2</c:v>
                </c:pt>
                <c:pt idx="27">
                  <c:v>0</c:v>
                </c:pt>
                <c:pt idx="28">
                  <c:v>0</c:v>
                </c:pt>
                <c:pt idx="29">
                  <c:v>6.6666666666666666E-2</c:v>
                </c:pt>
                <c:pt idx="30" formatCode="General">
                  <c:v>0</c:v>
                </c:pt>
                <c:pt idx="31">
                  <c:v>9.0909090909090912E-2</c:v>
                </c:pt>
                <c:pt idx="32">
                  <c:v>0</c:v>
                </c:pt>
                <c:pt idx="33">
                  <c:v>4.5454545454545456E-2</c:v>
                </c:pt>
                <c:pt idx="34">
                  <c:v>0</c:v>
                </c:pt>
                <c:pt idx="35" formatCode="General">
                  <c:v>0</c:v>
                </c:pt>
                <c:pt idx="36">
                  <c:v>9.0909090909090912E-2</c:v>
                </c:pt>
                <c:pt idx="37">
                  <c:v>0</c:v>
                </c:pt>
                <c:pt idx="38">
                  <c:v>0</c:v>
                </c:pt>
                <c:pt idx="39">
                  <c:v>0.13333333333333333</c:v>
                </c:pt>
                <c:pt idx="40" formatCode="General">
                  <c:v>0</c:v>
                </c:pt>
                <c:pt idx="41">
                  <c:v>0</c:v>
                </c:pt>
                <c:pt idx="42">
                  <c:v>5.8823529411764705E-2</c:v>
                </c:pt>
                <c:pt idx="43">
                  <c:v>0</c:v>
                </c:pt>
                <c:pt idx="44">
                  <c:v>0</c:v>
                </c:pt>
                <c:pt idx="45" formatCode="General">
                  <c:v>0</c:v>
                </c:pt>
                <c:pt idx="46">
                  <c:v>4.5454545454545456E-2</c:v>
                </c:pt>
                <c:pt idx="47">
                  <c:v>0</c:v>
                </c:pt>
                <c:pt idx="48">
                  <c:v>4.5454545454545456E-2</c:v>
                </c:pt>
                <c:pt idx="49">
                  <c:v>0</c:v>
                </c:pt>
              </c:numCache>
            </c:numRef>
          </c:val>
          <c:extLst>
            <c:ext xmlns:c16="http://schemas.microsoft.com/office/drawing/2014/chart" uri="{C3380CC4-5D6E-409C-BE32-E72D297353CC}">
              <c16:uniqueId val="{00000002-47B9-4299-A24B-A905807D249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9907298850574726"/>
          <c:y val="0.66462746031746023"/>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'Q22A.自社の強みとなる技術（OT系DX）技術開発力優位'!$J$115</c:f>
          <c:strCache>
            <c:ptCount val="1"/>
            <c:pt idx="0">
              <c:v>OT系DX 実施中 (N=21)
OT系DX 準備中 (N=17)
OT系DX 検討中 (N=22)
　　　　　していない (N=15)</c:v>
            </c:pt>
          </c:strCache>
        </c:strRef>
      </c:tx>
      <c:layout>
        <c:manualLayout>
          <c:xMode val="edge"/>
          <c:yMode val="edge"/>
          <c:x val="0.68110076628352501"/>
          <c:y val="0.848987619047619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'Q22A.自社の強みとなる技術（OT系DX）技術開発力優位'!$R$7:$R$56</c:f>
              <c:strCache>
                <c:ptCount val="50"/>
                <c:pt idx="0">
                  <c:v>【 デバイス技術 】                   </c:v>
                </c:pt>
                <c:pt idx="1">
                  <c:v>OT系DX 実施中（n=  11）</c:v>
                </c:pt>
                <c:pt idx="2">
                  <c:v>OT系DX 準備中（n=    3）</c:v>
                </c:pt>
                <c:pt idx="3">
                  <c:v>OT系DX 検討中（n=    5）</c:v>
                </c:pt>
                <c:pt idx="4">
                  <c:v>　　　　していない（n=    1）</c:v>
                </c:pt>
                <c:pt idx="5">
                  <c:v>【 システムズエンジニアリング技術 】          </c:v>
                </c:pt>
                <c:pt idx="6">
                  <c:v>OT系DX 実施中（n=    2）</c:v>
                </c:pt>
                <c:pt idx="7">
                  <c:v>OT系DX 準備中（n=    3）</c:v>
                </c:pt>
                <c:pt idx="8">
                  <c:v>OT系DX 検討中（n=    6）</c:v>
                </c:pt>
                <c:pt idx="9">
                  <c:v>　　　　していない（n=    3）</c:v>
                </c:pt>
                <c:pt idx="10">
                  <c:v>【 サーバ／ストレージ技術（管理・運用を含む） 】    </c:v>
                </c:pt>
                <c:pt idx="11">
                  <c:v>OT系DX 実施中（n=    2）</c:v>
                </c:pt>
                <c:pt idx="12">
                  <c:v>OT系DX 準備中（n=    2）</c:v>
                </c:pt>
                <c:pt idx="13">
                  <c:v>OT系DX 検討中（n=    5）</c:v>
                </c:pt>
                <c:pt idx="14">
                  <c:v>　　　　していない（n=    5）</c:v>
                </c:pt>
                <c:pt idx="15">
                  <c:v>【 モデリング技術（制御、システム、ユーザ、データ等） 】</c:v>
                </c:pt>
                <c:pt idx="16">
                  <c:v>OT系DX 実施中（n=    4）</c:v>
                </c:pt>
                <c:pt idx="17">
                  <c:v>OT系DX 準備中（n=    5）</c:v>
                </c:pt>
                <c:pt idx="18">
                  <c:v>OT系DX 検討中（n=    5）</c:v>
                </c:pt>
                <c:pt idx="19">
                  <c:v>　　　　していない（n=    3）</c:v>
                </c:pt>
                <c:pt idx="20">
                  <c:v>【 ビッグデータの収集・分析・解析技術 】        </c:v>
                </c:pt>
                <c:pt idx="21">
                  <c:v>OT系DX 実施中（n=    3）</c:v>
                </c:pt>
                <c:pt idx="22">
                  <c:v>OT系DX 準備中（n=    3）</c:v>
                </c:pt>
                <c:pt idx="23">
                  <c:v>OT系DX 検討中（n=    4）</c:v>
                </c:pt>
                <c:pt idx="24">
                  <c:v>　　　　していない（n=    3）</c:v>
                </c:pt>
                <c:pt idx="25">
                  <c:v>【 無線通信・ネットワーク技術 】            </c:v>
                </c:pt>
                <c:pt idx="26">
                  <c:v>OT系DX 実施中（n=    3）</c:v>
                </c:pt>
                <c:pt idx="27">
                  <c:v>OT系DX 準備中（n=    2）</c:v>
                </c:pt>
                <c:pt idx="28">
                  <c:v>OT系DX 検討中（n=    4）</c:v>
                </c:pt>
                <c:pt idx="29">
                  <c:v>　　　　していない（n=    1）</c:v>
                </c:pt>
                <c:pt idx="30">
                  <c:v>【 センサ技術 】                    </c:v>
                </c:pt>
                <c:pt idx="31">
                  <c:v>OT系DX 実施中（n=    9）</c:v>
                </c:pt>
                <c:pt idx="32">
                  <c:v>OT系DX 準備中（n=    4）</c:v>
                </c:pt>
                <c:pt idx="33">
                  <c:v>OT系DX 検討中（n=    2）</c:v>
                </c:pt>
                <c:pt idx="34">
                  <c:v>　　　　していない（n=    0）</c:v>
                </c:pt>
                <c:pt idx="35">
                  <c:v>【 リアルタイム制御技術（ロボット技術） 】       </c:v>
                </c:pt>
                <c:pt idx="36">
                  <c:v>OT系DX 実施中（n=    4）</c:v>
                </c:pt>
                <c:pt idx="37">
                  <c:v>OT系DX 準備中（n=    2）</c:v>
                </c:pt>
                <c:pt idx="38">
                  <c:v>OT系DX 検討中（n=    3）</c:v>
                </c:pt>
                <c:pt idx="39">
                  <c:v>　　　　していない（n=    0）</c:v>
                </c:pt>
                <c:pt idx="40">
                  <c:v>【 AI（機械学習、ディープラーニング等）技術 】    </c:v>
                </c:pt>
                <c:pt idx="41">
                  <c:v>OT系DX 実施中（n=    2）</c:v>
                </c:pt>
                <c:pt idx="42">
                  <c:v>OT系DX 準備中（n=    5）</c:v>
                </c:pt>
                <c:pt idx="43">
                  <c:v>OT系DX 検討中（n=    4）</c:v>
                </c:pt>
                <c:pt idx="44">
                  <c:v>　　　　していない（n=    3）</c:v>
                </c:pt>
                <c:pt idx="45">
                  <c:v>【 アジャイル開発技術 】                </c:v>
                </c:pt>
                <c:pt idx="46">
                  <c:v>OT系DX 実施中（n=    2）</c:v>
                </c:pt>
                <c:pt idx="47">
                  <c:v>OT系DX 準備中（n=    1）</c:v>
                </c:pt>
                <c:pt idx="48">
                  <c:v>OT系DX 検討中（n=    2）</c:v>
                </c:pt>
                <c:pt idx="49">
                  <c:v>　　　　していない（n=    2）</c:v>
                </c:pt>
              </c:strCache>
            </c:strRef>
          </c:cat>
          <c:val>
            <c:numRef>
              <c:f>'Q22A.自社の強みとなる技術（OT系DX）技術開発力優位'!$S$7:$S$56</c:f>
              <c:numCache>
                <c:formatCode>0.0%</c:formatCode>
                <c:ptCount val="50"/>
                <c:pt idx="0" formatCode="General">
                  <c:v>0</c:v>
                </c:pt>
                <c:pt idx="1">
                  <c:v>0.52380952380952384</c:v>
                </c:pt>
                <c:pt idx="2">
                  <c:v>0.11764705882352941</c:v>
                </c:pt>
                <c:pt idx="3">
                  <c:v>0.18181818181818182</c:v>
                </c:pt>
                <c:pt idx="4">
                  <c:v>6.6666666666666666E-2</c:v>
                </c:pt>
                <c:pt idx="5" formatCode="General">
                  <c:v>0</c:v>
                </c:pt>
                <c:pt idx="6">
                  <c:v>0</c:v>
                </c:pt>
                <c:pt idx="7">
                  <c:v>0.11764705882352941</c:v>
                </c:pt>
                <c:pt idx="8">
                  <c:v>4.5454545454545456E-2</c:v>
                </c:pt>
                <c:pt idx="9">
                  <c:v>0.13333333333333333</c:v>
                </c:pt>
                <c:pt idx="10" formatCode="General">
                  <c:v>0</c:v>
                </c:pt>
                <c:pt idx="11">
                  <c:v>9.5238095238095233E-2</c:v>
                </c:pt>
                <c:pt idx="12">
                  <c:v>5.8823529411764705E-2</c:v>
                </c:pt>
                <c:pt idx="13">
                  <c:v>9.0909090909090912E-2</c:v>
                </c:pt>
                <c:pt idx="14">
                  <c:v>0.2</c:v>
                </c:pt>
                <c:pt idx="15" formatCode="General">
                  <c:v>0</c:v>
                </c:pt>
                <c:pt idx="16">
                  <c:v>9.5238095238095233E-2</c:v>
                </c:pt>
                <c:pt idx="17">
                  <c:v>0.11764705882352941</c:v>
                </c:pt>
                <c:pt idx="18">
                  <c:v>4.5454545454545456E-2</c:v>
                </c:pt>
                <c:pt idx="19">
                  <c:v>6.6666666666666666E-2</c:v>
                </c:pt>
                <c:pt idx="20" formatCode="General">
                  <c:v>0</c:v>
                </c:pt>
                <c:pt idx="21">
                  <c:v>4.7619047619047616E-2</c:v>
                </c:pt>
                <c:pt idx="22">
                  <c:v>0</c:v>
                </c:pt>
                <c:pt idx="23">
                  <c:v>0.13636363636363635</c:v>
                </c:pt>
                <c:pt idx="24">
                  <c:v>0</c:v>
                </c:pt>
                <c:pt idx="25" formatCode="General">
                  <c:v>0</c:v>
                </c:pt>
                <c:pt idx="26">
                  <c:v>0</c:v>
                </c:pt>
                <c:pt idx="27">
                  <c:v>0.11764705882352941</c:v>
                </c:pt>
                <c:pt idx="28">
                  <c:v>9.0909090909090912E-2</c:v>
                </c:pt>
                <c:pt idx="29">
                  <c:v>6.6666666666666666E-2</c:v>
                </c:pt>
                <c:pt idx="30" formatCode="General">
                  <c:v>0</c:v>
                </c:pt>
                <c:pt idx="31">
                  <c:v>4.7619047619047616E-2</c:v>
                </c:pt>
                <c:pt idx="32">
                  <c:v>0.23529411764705882</c:v>
                </c:pt>
                <c:pt idx="33">
                  <c:v>0</c:v>
                </c:pt>
                <c:pt idx="34">
                  <c:v>0</c:v>
                </c:pt>
                <c:pt idx="35" formatCode="General">
                  <c:v>0</c:v>
                </c:pt>
                <c:pt idx="36">
                  <c:v>4.7619047619047616E-2</c:v>
                </c:pt>
                <c:pt idx="37">
                  <c:v>0</c:v>
                </c:pt>
                <c:pt idx="38">
                  <c:v>9.0909090909090912E-2</c:v>
                </c:pt>
                <c:pt idx="39">
                  <c:v>0</c:v>
                </c:pt>
                <c:pt idx="40" formatCode="General">
                  <c:v>0</c:v>
                </c:pt>
                <c:pt idx="41">
                  <c:v>0</c:v>
                </c:pt>
                <c:pt idx="42">
                  <c:v>5.8823529411764705E-2</c:v>
                </c:pt>
                <c:pt idx="43">
                  <c:v>9.0909090909090912E-2</c:v>
                </c:pt>
                <c:pt idx="44">
                  <c:v>0</c:v>
                </c:pt>
                <c:pt idx="45" formatCode="General">
                  <c:v>0</c:v>
                </c:pt>
                <c:pt idx="46">
                  <c:v>4.7619047619047616E-2</c:v>
                </c:pt>
                <c:pt idx="47">
                  <c:v>0</c:v>
                </c:pt>
                <c:pt idx="48">
                  <c:v>4.5454545454545456E-2</c:v>
                </c:pt>
                <c:pt idx="49">
                  <c:v>6.6666666666666666E-2</c:v>
                </c:pt>
              </c:numCache>
            </c:numRef>
          </c:val>
          <c:extLst>
            <c:ext xmlns:c16="http://schemas.microsoft.com/office/drawing/2014/chart" uri="{C3380CC4-5D6E-409C-BE32-E72D297353CC}">
              <c16:uniqueId val="{00000000-CA85-4E11-8D7A-61411DE03EC7}"/>
            </c:ext>
          </c:extLst>
        </c:ser>
        <c:ser>
          <c:idx val="2"/>
          <c:order val="1"/>
          <c:tx>
            <c:strRef>
              <c:f>'Q22A.自社の強みとなる技術（OT系DX）技術開発力優位'!$T$6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'Q22A.自社の強みとなる技術（OT系DX）技術開発力優位'!$R$7:$R$56</c:f>
              <c:strCache>
                <c:ptCount val="50"/>
                <c:pt idx="0">
                  <c:v>【 デバイス技術 】                   </c:v>
                </c:pt>
                <c:pt idx="1">
                  <c:v>OT系DX 実施中（n=  11）</c:v>
                </c:pt>
                <c:pt idx="2">
                  <c:v>OT系DX 準備中（n=    3）</c:v>
                </c:pt>
                <c:pt idx="3">
                  <c:v>OT系DX 検討中（n=    5）</c:v>
                </c:pt>
                <c:pt idx="4">
                  <c:v>　　　　していない（n=    1）</c:v>
                </c:pt>
                <c:pt idx="5">
                  <c:v>【 システムズエンジニアリング技術 】          </c:v>
                </c:pt>
                <c:pt idx="6">
                  <c:v>OT系DX 実施中（n=    2）</c:v>
                </c:pt>
                <c:pt idx="7">
                  <c:v>OT系DX 準備中（n=    3）</c:v>
                </c:pt>
                <c:pt idx="8">
                  <c:v>OT系DX 検討中（n=    6）</c:v>
                </c:pt>
                <c:pt idx="9">
                  <c:v>　　　　していない（n=    3）</c:v>
                </c:pt>
                <c:pt idx="10">
                  <c:v>【 サーバ／ストレージ技術（管理・運用を含む） 】    </c:v>
                </c:pt>
                <c:pt idx="11">
                  <c:v>OT系DX 実施中（n=    2）</c:v>
                </c:pt>
                <c:pt idx="12">
                  <c:v>OT系DX 準備中（n=    2）</c:v>
                </c:pt>
                <c:pt idx="13">
                  <c:v>OT系DX 検討中（n=    5）</c:v>
                </c:pt>
                <c:pt idx="14">
                  <c:v>　　　　していない（n=    5）</c:v>
                </c:pt>
                <c:pt idx="15">
                  <c:v>【 モデリング技術（制御、システム、ユーザ、データ等） 】</c:v>
                </c:pt>
                <c:pt idx="16">
                  <c:v>OT系DX 実施中（n=    4）</c:v>
                </c:pt>
                <c:pt idx="17">
                  <c:v>OT系DX 準備中（n=    5）</c:v>
                </c:pt>
                <c:pt idx="18">
                  <c:v>OT系DX 検討中（n=    5）</c:v>
                </c:pt>
                <c:pt idx="19">
                  <c:v>　　　　していない（n=    3）</c:v>
                </c:pt>
                <c:pt idx="20">
                  <c:v>【 ビッグデータの収集・分析・解析技術 】        </c:v>
                </c:pt>
                <c:pt idx="21">
                  <c:v>OT系DX 実施中（n=    3）</c:v>
                </c:pt>
                <c:pt idx="22">
                  <c:v>OT系DX 準備中（n=    3）</c:v>
                </c:pt>
                <c:pt idx="23">
                  <c:v>OT系DX 検討中（n=    4）</c:v>
                </c:pt>
                <c:pt idx="24">
                  <c:v>　　　　していない（n=    3）</c:v>
                </c:pt>
                <c:pt idx="25">
                  <c:v>【 無線通信・ネットワーク技術 】            </c:v>
                </c:pt>
                <c:pt idx="26">
                  <c:v>OT系DX 実施中（n=    3）</c:v>
                </c:pt>
                <c:pt idx="27">
                  <c:v>OT系DX 準備中（n=    2）</c:v>
                </c:pt>
                <c:pt idx="28">
                  <c:v>OT系DX 検討中（n=    4）</c:v>
                </c:pt>
                <c:pt idx="29">
                  <c:v>　　　　していない（n=    1）</c:v>
                </c:pt>
                <c:pt idx="30">
                  <c:v>【 センサ技術 】                    </c:v>
                </c:pt>
                <c:pt idx="31">
                  <c:v>OT系DX 実施中（n=    9）</c:v>
                </c:pt>
                <c:pt idx="32">
                  <c:v>OT系DX 準備中（n=    4）</c:v>
                </c:pt>
                <c:pt idx="33">
                  <c:v>OT系DX 検討中（n=    2）</c:v>
                </c:pt>
                <c:pt idx="34">
                  <c:v>　　　　していない（n=    0）</c:v>
                </c:pt>
                <c:pt idx="35">
                  <c:v>【 リアルタイム制御技術（ロボット技術） 】       </c:v>
                </c:pt>
                <c:pt idx="36">
                  <c:v>OT系DX 実施中（n=    4）</c:v>
                </c:pt>
                <c:pt idx="37">
                  <c:v>OT系DX 準備中（n=    2）</c:v>
                </c:pt>
                <c:pt idx="38">
                  <c:v>OT系DX 検討中（n=    3）</c:v>
                </c:pt>
                <c:pt idx="39">
                  <c:v>　　　　していない（n=    0）</c:v>
                </c:pt>
                <c:pt idx="40">
                  <c:v>【 AI（機械学習、ディープラーニング等）技術 】    </c:v>
                </c:pt>
                <c:pt idx="41">
                  <c:v>OT系DX 実施中（n=    2）</c:v>
                </c:pt>
                <c:pt idx="42">
                  <c:v>OT系DX 準備中（n=    5）</c:v>
                </c:pt>
                <c:pt idx="43">
                  <c:v>OT系DX 検討中（n=    4）</c:v>
                </c:pt>
                <c:pt idx="44">
                  <c:v>　　　　していない（n=    3）</c:v>
                </c:pt>
                <c:pt idx="45">
                  <c:v>【 アジャイル開発技術 】                </c:v>
                </c:pt>
                <c:pt idx="46">
                  <c:v>OT系DX 実施中（n=    2）</c:v>
                </c:pt>
                <c:pt idx="47">
                  <c:v>OT系DX 準備中（n=    1）</c:v>
                </c:pt>
                <c:pt idx="48">
                  <c:v>OT系DX 検討中（n=    2）</c:v>
                </c:pt>
                <c:pt idx="49">
                  <c:v>　　　　していない（n=    2）</c:v>
                </c:pt>
              </c:strCache>
            </c:strRef>
          </c:cat>
          <c:val>
            <c:numRef>
              <c:f>'Q22A.自社の強みとなる技術（OT系DX）技術開発力優位'!$T$7:$T$56</c:f>
              <c:numCache>
                <c:formatCode>0.0%</c:formatCode>
                <c:ptCount val="50"/>
                <c:pt idx="0" formatCode="General">
                  <c:v>0</c:v>
                </c:pt>
                <c:pt idx="1">
                  <c:v>0</c:v>
                </c:pt>
                <c:pt idx="2">
                  <c:v>5.8823529411764705E-2</c:v>
                </c:pt>
                <c:pt idx="3">
                  <c:v>0</c:v>
                </c:pt>
                <c:pt idx="4">
                  <c:v>0</c:v>
                </c:pt>
                <c:pt idx="5" formatCode="General">
                  <c:v>0</c:v>
                </c:pt>
                <c:pt idx="6">
                  <c:v>4.7619047619047616E-2</c:v>
                </c:pt>
                <c:pt idx="7">
                  <c:v>0</c:v>
                </c:pt>
                <c:pt idx="8">
                  <c:v>0.13636363636363635</c:v>
                </c:pt>
                <c:pt idx="9">
                  <c:v>6.6666666666666666E-2</c:v>
                </c:pt>
                <c:pt idx="10" formatCode="General">
                  <c:v>0</c:v>
                </c:pt>
                <c:pt idx="11">
                  <c:v>0</c:v>
                </c:pt>
                <c:pt idx="12">
                  <c:v>0</c:v>
                </c:pt>
                <c:pt idx="13">
                  <c:v>4.5454545454545456E-2</c:v>
                </c:pt>
                <c:pt idx="14">
                  <c:v>0.13333333333333333</c:v>
                </c:pt>
                <c:pt idx="15" formatCode="General">
                  <c:v>0</c:v>
                </c:pt>
                <c:pt idx="16">
                  <c:v>4.7619047619047616E-2</c:v>
                </c:pt>
                <c:pt idx="17">
                  <c:v>0.11764705882352941</c:v>
                </c:pt>
                <c:pt idx="18">
                  <c:v>9.0909090909090912E-2</c:v>
                </c:pt>
                <c:pt idx="19">
                  <c:v>0.13333333333333333</c:v>
                </c:pt>
                <c:pt idx="20" formatCode="General">
                  <c:v>0</c:v>
                </c:pt>
                <c:pt idx="21">
                  <c:v>0</c:v>
                </c:pt>
                <c:pt idx="22">
                  <c:v>0.11764705882352941</c:v>
                </c:pt>
                <c:pt idx="23">
                  <c:v>0</c:v>
                </c:pt>
                <c:pt idx="24">
                  <c:v>6.6666666666666666E-2</c:v>
                </c:pt>
                <c:pt idx="25" formatCode="General">
                  <c:v>0</c:v>
                </c:pt>
                <c:pt idx="26">
                  <c:v>4.7619047619047616E-2</c:v>
                </c:pt>
                <c:pt idx="27">
                  <c:v>0</c:v>
                </c:pt>
                <c:pt idx="28">
                  <c:v>0</c:v>
                </c:pt>
                <c:pt idx="29">
                  <c:v>0</c:v>
                </c:pt>
                <c:pt idx="30" formatCode="General">
                  <c:v>0</c:v>
                </c:pt>
                <c:pt idx="31">
                  <c:v>0.23809523809523808</c:v>
                </c:pt>
                <c:pt idx="32">
                  <c:v>0</c:v>
                </c:pt>
                <c:pt idx="33">
                  <c:v>9.0909090909090912E-2</c:v>
                </c:pt>
                <c:pt idx="34">
                  <c:v>0</c:v>
                </c:pt>
                <c:pt idx="35" formatCode="General">
                  <c:v>0</c:v>
                </c:pt>
                <c:pt idx="36">
                  <c:v>9.5238095238095233E-2</c:v>
                </c:pt>
                <c:pt idx="37">
                  <c:v>0.11764705882352941</c:v>
                </c:pt>
                <c:pt idx="38">
                  <c:v>4.5454545454545456E-2</c:v>
                </c:pt>
                <c:pt idx="39">
                  <c:v>0</c:v>
                </c:pt>
                <c:pt idx="40" formatCode="General">
                  <c:v>0</c:v>
                </c:pt>
                <c:pt idx="41">
                  <c:v>9.5238095238095233E-2</c:v>
                </c:pt>
                <c:pt idx="42">
                  <c:v>5.8823529411764705E-2</c:v>
                </c:pt>
                <c:pt idx="43">
                  <c:v>4.5454545454545456E-2</c:v>
                </c:pt>
                <c:pt idx="44">
                  <c:v>0.13333333333333333</c:v>
                </c:pt>
                <c:pt idx="45" formatCode="General">
                  <c:v>0</c:v>
                </c:pt>
                <c:pt idx="46">
                  <c:v>0</c:v>
                </c:pt>
                <c:pt idx="47">
                  <c:v>5.8823529411764705E-2</c:v>
                </c:pt>
                <c:pt idx="48">
                  <c:v>0</c:v>
                </c:pt>
                <c:pt idx="49">
                  <c:v>0</c:v>
                </c:pt>
              </c:numCache>
            </c:numRef>
          </c:val>
          <c:extLst>
            <c:ext xmlns:c16="http://schemas.microsoft.com/office/drawing/2014/chart" uri="{C3380CC4-5D6E-409C-BE32-E72D297353CC}">
              <c16:uniqueId val="{00000001-CA85-4E11-8D7A-61411DE03EC7}"/>
            </c:ext>
          </c:extLst>
        </c:ser>
        <c:ser>
          <c:idx val="1"/>
          <c:order val="2"/>
          <c:tx>
            <c:strRef>
              <c:f>'Q22A.自社の強みとなる技術（OT系DX）技術開発力優位'!$U$6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'Q22A.自社の強みとなる技術（OT系DX）技術開発力優位'!$R$7:$R$56</c:f>
              <c:strCache>
                <c:ptCount val="50"/>
                <c:pt idx="0">
                  <c:v>【 デバイス技術 】                   </c:v>
                </c:pt>
                <c:pt idx="1">
                  <c:v>OT系DX 実施中（n=  11）</c:v>
                </c:pt>
                <c:pt idx="2">
                  <c:v>OT系DX 準備中（n=    3）</c:v>
                </c:pt>
                <c:pt idx="3">
                  <c:v>OT系DX 検討中（n=    5）</c:v>
                </c:pt>
                <c:pt idx="4">
                  <c:v>　　　　していない（n=    1）</c:v>
                </c:pt>
                <c:pt idx="5">
                  <c:v>【 システムズエンジニアリング技術 】          </c:v>
                </c:pt>
                <c:pt idx="6">
                  <c:v>OT系DX 実施中（n=    2）</c:v>
                </c:pt>
                <c:pt idx="7">
                  <c:v>OT系DX 準備中（n=    3）</c:v>
                </c:pt>
                <c:pt idx="8">
                  <c:v>OT系DX 検討中（n=    6）</c:v>
                </c:pt>
                <c:pt idx="9">
                  <c:v>　　　　していない（n=    3）</c:v>
                </c:pt>
                <c:pt idx="10">
                  <c:v>【 サーバ／ストレージ技術（管理・運用を含む） 】    </c:v>
                </c:pt>
                <c:pt idx="11">
                  <c:v>OT系DX 実施中（n=    2）</c:v>
                </c:pt>
                <c:pt idx="12">
                  <c:v>OT系DX 準備中（n=    2）</c:v>
                </c:pt>
                <c:pt idx="13">
                  <c:v>OT系DX 検討中（n=    5）</c:v>
                </c:pt>
                <c:pt idx="14">
                  <c:v>　　　　していない（n=    5）</c:v>
                </c:pt>
                <c:pt idx="15">
                  <c:v>【 モデリング技術（制御、システム、ユーザ、データ等） 】</c:v>
                </c:pt>
                <c:pt idx="16">
                  <c:v>OT系DX 実施中（n=    4）</c:v>
                </c:pt>
                <c:pt idx="17">
                  <c:v>OT系DX 準備中（n=    5）</c:v>
                </c:pt>
                <c:pt idx="18">
                  <c:v>OT系DX 検討中（n=    5）</c:v>
                </c:pt>
                <c:pt idx="19">
                  <c:v>　　　　していない（n=    3）</c:v>
                </c:pt>
                <c:pt idx="20">
                  <c:v>【 ビッグデータの収集・分析・解析技術 】        </c:v>
                </c:pt>
                <c:pt idx="21">
                  <c:v>OT系DX 実施中（n=    3）</c:v>
                </c:pt>
                <c:pt idx="22">
                  <c:v>OT系DX 準備中（n=    3）</c:v>
                </c:pt>
                <c:pt idx="23">
                  <c:v>OT系DX 検討中（n=    4）</c:v>
                </c:pt>
                <c:pt idx="24">
                  <c:v>　　　　していない（n=    3）</c:v>
                </c:pt>
                <c:pt idx="25">
                  <c:v>【 無線通信・ネットワーク技術 】            </c:v>
                </c:pt>
                <c:pt idx="26">
                  <c:v>OT系DX 実施中（n=    3）</c:v>
                </c:pt>
                <c:pt idx="27">
                  <c:v>OT系DX 準備中（n=    2）</c:v>
                </c:pt>
                <c:pt idx="28">
                  <c:v>OT系DX 検討中（n=    4）</c:v>
                </c:pt>
                <c:pt idx="29">
                  <c:v>　　　　していない（n=    1）</c:v>
                </c:pt>
                <c:pt idx="30">
                  <c:v>【 センサ技術 】                    </c:v>
                </c:pt>
                <c:pt idx="31">
                  <c:v>OT系DX 実施中（n=    9）</c:v>
                </c:pt>
                <c:pt idx="32">
                  <c:v>OT系DX 準備中（n=    4）</c:v>
                </c:pt>
                <c:pt idx="33">
                  <c:v>OT系DX 検討中（n=    2）</c:v>
                </c:pt>
                <c:pt idx="34">
                  <c:v>　　　　していない（n=    0）</c:v>
                </c:pt>
                <c:pt idx="35">
                  <c:v>【 リアルタイム制御技術（ロボット技術） 】       </c:v>
                </c:pt>
                <c:pt idx="36">
                  <c:v>OT系DX 実施中（n=    4）</c:v>
                </c:pt>
                <c:pt idx="37">
                  <c:v>OT系DX 準備中（n=    2）</c:v>
                </c:pt>
                <c:pt idx="38">
                  <c:v>OT系DX 検討中（n=    3）</c:v>
                </c:pt>
                <c:pt idx="39">
                  <c:v>　　　　していない（n=    0）</c:v>
                </c:pt>
                <c:pt idx="40">
                  <c:v>【 AI（機械学習、ディープラーニング等）技術 】    </c:v>
                </c:pt>
                <c:pt idx="41">
                  <c:v>OT系DX 実施中（n=    2）</c:v>
                </c:pt>
                <c:pt idx="42">
                  <c:v>OT系DX 準備中（n=    5）</c:v>
                </c:pt>
                <c:pt idx="43">
                  <c:v>OT系DX 検討中（n=    4）</c:v>
                </c:pt>
                <c:pt idx="44">
                  <c:v>　　　　していない（n=    3）</c:v>
                </c:pt>
                <c:pt idx="45">
                  <c:v>【 アジャイル開発技術 】                </c:v>
                </c:pt>
                <c:pt idx="46">
                  <c:v>OT系DX 実施中（n=    2）</c:v>
                </c:pt>
                <c:pt idx="47">
                  <c:v>OT系DX 準備中（n=    1）</c:v>
                </c:pt>
                <c:pt idx="48">
                  <c:v>OT系DX 検討中（n=    2）</c:v>
                </c:pt>
                <c:pt idx="49">
                  <c:v>　　　　していない（n=    2）</c:v>
                </c:pt>
              </c:strCache>
            </c:strRef>
          </c:cat>
          <c:val>
            <c:numRef>
              <c:f>'Q22A.自社の強みとなる技術（OT系DX）技術開発力優位'!$U$7:$U$56</c:f>
              <c:numCache>
                <c:formatCode>0.0%</c:formatCode>
                <c:ptCount val="50"/>
                <c:pt idx="0" formatCode="General">
                  <c:v>0</c:v>
                </c:pt>
                <c:pt idx="1">
                  <c:v>0</c:v>
                </c:pt>
                <c:pt idx="2">
                  <c:v>0</c:v>
                </c:pt>
                <c:pt idx="3">
                  <c:v>4.5454545454545456E-2</c:v>
                </c:pt>
                <c:pt idx="4">
                  <c:v>0</c:v>
                </c:pt>
                <c:pt idx="5" formatCode="General">
                  <c:v>0</c:v>
                </c:pt>
                <c:pt idx="6">
                  <c:v>4.7619047619047616E-2</c:v>
                </c:pt>
                <c:pt idx="7">
                  <c:v>5.8823529411764705E-2</c:v>
                </c:pt>
                <c:pt idx="8">
                  <c:v>9.0909090909090912E-2</c:v>
                </c:pt>
                <c:pt idx="9">
                  <c:v>0</c:v>
                </c:pt>
                <c:pt idx="10" formatCode="General">
                  <c:v>0</c:v>
                </c:pt>
                <c:pt idx="11">
                  <c:v>0</c:v>
                </c:pt>
                <c:pt idx="12">
                  <c:v>5.8823529411764705E-2</c:v>
                </c:pt>
                <c:pt idx="13">
                  <c:v>9.0909090909090912E-2</c:v>
                </c:pt>
                <c:pt idx="14">
                  <c:v>0</c:v>
                </c:pt>
                <c:pt idx="15" formatCode="General">
                  <c:v>0</c:v>
                </c:pt>
                <c:pt idx="16">
                  <c:v>4.7619047619047616E-2</c:v>
                </c:pt>
                <c:pt idx="17">
                  <c:v>5.8823529411764705E-2</c:v>
                </c:pt>
                <c:pt idx="18">
                  <c:v>9.0909090909090912E-2</c:v>
                </c:pt>
                <c:pt idx="19">
                  <c:v>0</c:v>
                </c:pt>
                <c:pt idx="20" formatCode="General">
                  <c:v>0</c:v>
                </c:pt>
                <c:pt idx="21">
                  <c:v>9.5238095238095233E-2</c:v>
                </c:pt>
                <c:pt idx="22">
                  <c:v>5.8823529411764705E-2</c:v>
                </c:pt>
                <c:pt idx="23">
                  <c:v>4.5454545454545456E-2</c:v>
                </c:pt>
                <c:pt idx="24">
                  <c:v>0.13333333333333333</c:v>
                </c:pt>
                <c:pt idx="25" formatCode="General">
                  <c:v>0</c:v>
                </c:pt>
                <c:pt idx="26">
                  <c:v>9.5238095238095233E-2</c:v>
                </c:pt>
                <c:pt idx="27">
                  <c:v>0</c:v>
                </c:pt>
                <c:pt idx="28">
                  <c:v>9.0909090909090912E-2</c:v>
                </c:pt>
                <c:pt idx="29">
                  <c:v>0</c:v>
                </c:pt>
                <c:pt idx="30" formatCode="General">
                  <c:v>0</c:v>
                </c:pt>
                <c:pt idx="31">
                  <c:v>0.14285714285714285</c:v>
                </c:pt>
                <c:pt idx="32">
                  <c:v>0</c:v>
                </c:pt>
                <c:pt idx="33">
                  <c:v>0</c:v>
                </c:pt>
                <c:pt idx="34">
                  <c:v>0</c:v>
                </c:pt>
                <c:pt idx="35" formatCode="General">
                  <c:v>0</c:v>
                </c:pt>
                <c:pt idx="36">
                  <c:v>4.7619047619047616E-2</c:v>
                </c:pt>
                <c:pt idx="37">
                  <c:v>0</c:v>
                </c:pt>
                <c:pt idx="38">
                  <c:v>0</c:v>
                </c:pt>
                <c:pt idx="39">
                  <c:v>0</c:v>
                </c:pt>
                <c:pt idx="40" formatCode="General">
                  <c:v>0</c:v>
                </c:pt>
                <c:pt idx="41">
                  <c:v>0</c:v>
                </c:pt>
                <c:pt idx="42">
                  <c:v>0.17647058823529413</c:v>
                </c:pt>
                <c:pt idx="43">
                  <c:v>4.5454545454545456E-2</c:v>
                </c:pt>
                <c:pt idx="44">
                  <c:v>6.6666666666666666E-2</c:v>
                </c:pt>
                <c:pt idx="45" formatCode="General">
                  <c:v>0</c:v>
                </c:pt>
                <c:pt idx="46">
                  <c:v>4.7619047619047616E-2</c:v>
                </c:pt>
                <c:pt idx="47">
                  <c:v>0</c:v>
                </c:pt>
                <c:pt idx="48">
                  <c:v>4.5454545454545456E-2</c:v>
                </c:pt>
                <c:pt idx="49">
                  <c:v>6.6666666666666666E-2</c:v>
                </c:pt>
              </c:numCache>
            </c:numRef>
          </c:val>
          <c:extLst>
            <c:ext xmlns:c16="http://schemas.microsoft.com/office/drawing/2014/chart" uri="{C3380CC4-5D6E-409C-BE32-E72D297353CC}">
              <c16:uniqueId val="{00000002-CA85-4E11-8D7A-61411DE03EC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934118773946371"/>
          <c:y val="0.74526238095238084"/>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'Q22B.現在重要な技術（OT系DX）技術開発力優位'!$J$115</c:f>
          <c:strCache>
            <c:ptCount val="1"/>
            <c:pt idx="0">
              <c:v>OT系DX 実施中 (N=42)
OT系DX 準備中 (N=26)
OT系DX 検討中 (N=45)
　　　　　していない (N=58)</c:v>
            </c:pt>
          </c:strCache>
        </c:strRef>
      </c:tx>
      <c:layout>
        <c:manualLayout>
          <c:xMode val="edge"/>
          <c:yMode val="edge"/>
          <c:x val="0.69569846743295016"/>
          <c:y val="0.6877177777777777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'Q22B.現在重要な技術（OT系DX）技術開発力優位'!$R$7:$R$56</c:f>
              <c:strCache>
                <c:ptCount val="50"/>
                <c:pt idx="0">
                  <c:v>【 AI（機械学習、ディープラーニング等）技術 】    </c:v>
                </c:pt>
                <c:pt idx="1">
                  <c:v>OT系DX 実施中（n=  10）</c:v>
                </c:pt>
                <c:pt idx="2">
                  <c:v>OT系DX 準備中（n=    5）</c:v>
                </c:pt>
                <c:pt idx="3">
                  <c:v>OT系DX 検討中（n=  16）</c:v>
                </c:pt>
                <c:pt idx="4">
                  <c:v>　　　　していない（n=  22）</c:v>
                </c:pt>
                <c:pt idx="5">
                  <c:v>【 IoTシステム構築技術 】              </c:v>
                </c:pt>
                <c:pt idx="6">
                  <c:v>OT系DX 実施中（n=  17）</c:v>
                </c:pt>
                <c:pt idx="7">
                  <c:v>OT系DX 準備中（n=  12）</c:v>
                </c:pt>
                <c:pt idx="8">
                  <c:v>OT系DX 検討中（n=  13）</c:v>
                </c:pt>
                <c:pt idx="9">
                  <c:v>　　　　していない（n=  21）</c:v>
                </c:pt>
                <c:pt idx="10">
                  <c:v>【 システムズエンジニアリング技術 】          </c:v>
                </c:pt>
                <c:pt idx="11">
                  <c:v>OT系DX 実施中（n=  10）</c:v>
                </c:pt>
                <c:pt idx="12">
                  <c:v>OT系DX 準備中（n=    7）</c:v>
                </c:pt>
                <c:pt idx="13">
                  <c:v>OT系DX 検討中（n=  10）</c:v>
                </c:pt>
                <c:pt idx="14">
                  <c:v>　　　　していない（n=  21）</c:v>
                </c:pt>
                <c:pt idx="15">
                  <c:v>【 センサ技術 】                    </c:v>
                </c:pt>
                <c:pt idx="16">
                  <c:v>OT系DX 実施中（n=  10）</c:v>
                </c:pt>
                <c:pt idx="17">
                  <c:v>OT系DX 準備中（n=    9）</c:v>
                </c:pt>
                <c:pt idx="18">
                  <c:v>OT系DX 検討中（n=  12）</c:v>
                </c:pt>
                <c:pt idx="19">
                  <c:v>　　　　していない（n=  10）</c:v>
                </c:pt>
                <c:pt idx="20">
                  <c:v>【 無線通信・ネットワーク技術 】            </c:v>
                </c:pt>
                <c:pt idx="21">
                  <c:v>OT系DX 実施中（n=  14）</c:v>
                </c:pt>
                <c:pt idx="22">
                  <c:v>OT系DX 準備中（n=    9）</c:v>
                </c:pt>
                <c:pt idx="23">
                  <c:v>OT系DX 検討中（n=  11）</c:v>
                </c:pt>
                <c:pt idx="24">
                  <c:v>　　　　していない（n=    9）</c:v>
                </c:pt>
                <c:pt idx="25">
                  <c:v>【 デバイス技術 】                   </c:v>
                </c:pt>
                <c:pt idx="26">
                  <c:v>OT系DX 実施中（n=  10）</c:v>
                </c:pt>
                <c:pt idx="27">
                  <c:v>OT系DX 準備中（n=    4）</c:v>
                </c:pt>
                <c:pt idx="28">
                  <c:v>OT系DX 検討中（n=    8）</c:v>
                </c:pt>
                <c:pt idx="29">
                  <c:v>　　　　していない（n=    7）</c:v>
                </c:pt>
                <c:pt idx="30">
                  <c:v>【 モデリング技術（制御、システム、ユーザ、データ等） 】</c:v>
                </c:pt>
                <c:pt idx="31">
                  <c:v>OT系DX 実施中（n=    5）</c:v>
                </c:pt>
                <c:pt idx="32">
                  <c:v>OT系DX 準備中（n=    1）</c:v>
                </c:pt>
                <c:pt idx="33">
                  <c:v>OT系DX 検討中（n=    5）</c:v>
                </c:pt>
                <c:pt idx="34">
                  <c:v>　　　　していない（n=    7）</c:v>
                </c:pt>
                <c:pt idx="35">
                  <c:v>【 画像・音声認識技術／合成技術 】           </c:v>
                </c:pt>
                <c:pt idx="36">
                  <c:v>OT系DX 実施中（n=    7）</c:v>
                </c:pt>
                <c:pt idx="37">
                  <c:v>OT系DX 準備中（n=    2）</c:v>
                </c:pt>
                <c:pt idx="38">
                  <c:v>OT系DX 検討中（n=    4）</c:v>
                </c:pt>
                <c:pt idx="39">
                  <c:v>　　　　していない（n=    4）</c:v>
                </c:pt>
                <c:pt idx="40">
                  <c:v>【 ビッグデータの収集・分析・解析技術 】        </c:v>
                </c:pt>
                <c:pt idx="41">
                  <c:v>OT系DX 実施中（n=    5）</c:v>
                </c:pt>
                <c:pt idx="42">
                  <c:v>OT系DX 準備中（n=    2）</c:v>
                </c:pt>
                <c:pt idx="43">
                  <c:v>OT系DX 検討中（n=  11）</c:v>
                </c:pt>
                <c:pt idx="44">
                  <c:v>　　　　していない（n=  13）</c:v>
                </c:pt>
                <c:pt idx="45">
                  <c:v>【 リアルタイム制御技術（ロボット技術） 】       </c:v>
                </c:pt>
                <c:pt idx="46">
                  <c:v>OT系DX 実施中（n=    2）</c:v>
                </c:pt>
                <c:pt idx="47">
                  <c:v>OT系DX 準備中（n=    5）</c:v>
                </c:pt>
                <c:pt idx="48">
                  <c:v>OT系DX 検討中（n=    4）</c:v>
                </c:pt>
                <c:pt idx="49">
                  <c:v>　　　　していない（n=    8）</c:v>
                </c:pt>
              </c:strCache>
            </c:strRef>
          </c:cat>
          <c:val>
            <c:numRef>
              <c:f>'Q22B.現在重要な技術（OT系DX）技術開発力優位'!$S$7:$S$56</c:f>
              <c:numCache>
                <c:formatCode>0.0%</c:formatCode>
                <c:ptCount val="50"/>
                <c:pt idx="0" formatCode="General">
                  <c:v>0</c:v>
                </c:pt>
                <c:pt idx="1">
                  <c:v>7.1428571428571425E-2</c:v>
                </c:pt>
                <c:pt idx="2">
                  <c:v>3.8461538461538464E-2</c:v>
                </c:pt>
                <c:pt idx="3">
                  <c:v>0.15555555555555556</c:v>
                </c:pt>
                <c:pt idx="4">
                  <c:v>0.22413793103448276</c:v>
                </c:pt>
                <c:pt idx="5" formatCode="General">
                  <c:v>0</c:v>
                </c:pt>
                <c:pt idx="6">
                  <c:v>0.11904761904761904</c:v>
                </c:pt>
                <c:pt idx="7">
                  <c:v>0.23076923076923078</c:v>
                </c:pt>
                <c:pt idx="8">
                  <c:v>8.8888888888888892E-2</c:v>
                </c:pt>
                <c:pt idx="9">
                  <c:v>8.6206896551724144E-2</c:v>
                </c:pt>
                <c:pt idx="10" formatCode="General">
                  <c:v>0</c:v>
                </c:pt>
                <c:pt idx="11">
                  <c:v>9.5238095238095233E-2</c:v>
                </c:pt>
                <c:pt idx="12">
                  <c:v>7.6923076923076927E-2</c:v>
                </c:pt>
                <c:pt idx="13">
                  <c:v>0.1111111111111111</c:v>
                </c:pt>
                <c:pt idx="14">
                  <c:v>0.18965517241379309</c:v>
                </c:pt>
                <c:pt idx="15" formatCode="General">
                  <c:v>0</c:v>
                </c:pt>
                <c:pt idx="16">
                  <c:v>9.5238095238095233E-2</c:v>
                </c:pt>
                <c:pt idx="17">
                  <c:v>0.15384615384615385</c:v>
                </c:pt>
                <c:pt idx="18">
                  <c:v>0.13333333333333333</c:v>
                </c:pt>
                <c:pt idx="19">
                  <c:v>6.8965517241379309E-2</c:v>
                </c:pt>
                <c:pt idx="20" formatCode="General">
                  <c:v>0</c:v>
                </c:pt>
                <c:pt idx="21">
                  <c:v>0.16666666666666666</c:v>
                </c:pt>
                <c:pt idx="22">
                  <c:v>0.11538461538461539</c:v>
                </c:pt>
                <c:pt idx="23">
                  <c:v>0.13333333333333333</c:v>
                </c:pt>
                <c:pt idx="24">
                  <c:v>5.1724137931034482E-2</c:v>
                </c:pt>
                <c:pt idx="25" formatCode="General">
                  <c:v>0</c:v>
                </c:pt>
                <c:pt idx="26">
                  <c:v>0.11904761904761904</c:v>
                </c:pt>
                <c:pt idx="27">
                  <c:v>7.6923076923076927E-2</c:v>
                </c:pt>
                <c:pt idx="28">
                  <c:v>6.6666666666666666E-2</c:v>
                </c:pt>
                <c:pt idx="29">
                  <c:v>3.4482758620689655E-2</c:v>
                </c:pt>
                <c:pt idx="30" formatCode="General">
                  <c:v>0</c:v>
                </c:pt>
                <c:pt idx="31">
                  <c:v>4.7619047619047616E-2</c:v>
                </c:pt>
                <c:pt idx="32">
                  <c:v>0</c:v>
                </c:pt>
                <c:pt idx="33">
                  <c:v>2.2222222222222223E-2</c:v>
                </c:pt>
                <c:pt idx="34">
                  <c:v>8.6206896551724144E-2</c:v>
                </c:pt>
                <c:pt idx="35" formatCode="General">
                  <c:v>0</c:v>
                </c:pt>
                <c:pt idx="36">
                  <c:v>9.5238095238095233E-2</c:v>
                </c:pt>
                <c:pt idx="37">
                  <c:v>3.8461538461538464E-2</c:v>
                </c:pt>
                <c:pt idx="38">
                  <c:v>6.6666666666666666E-2</c:v>
                </c:pt>
                <c:pt idx="39">
                  <c:v>3.4482758620689655E-2</c:v>
                </c:pt>
                <c:pt idx="40" formatCode="General">
                  <c:v>0</c:v>
                </c:pt>
                <c:pt idx="41">
                  <c:v>7.1428571428571425E-2</c:v>
                </c:pt>
                <c:pt idx="42">
                  <c:v>0</c:v>
                </c:pt>
                <c:pt idx="43">
                  <c:v>4.4444444444444446E-2</c:v>
                </c:pt>
                <c:pt idx="44">
                  <c:v>1.7241379310344827E-2</c:v>
                </c:pt>
                <c:pt idx="45" formatCode="General">
                  <c:v>0</c:v>
                </c:pt>
                <c:pt idx="46">
                  <c:v>2.3809523809523808E-2</c:v>
                </c:pt>
                <c:pt idx="47">
                  <c:v>0.11538461538461539</c:v>
                </c:pt>
                <c:pt idx="48">
                  <c:v>0</c:v>
                </c:pt>
                <c:pt idx="49">
                  <c:v>3.4482758620689655E-2</c:v>
                </c:pt>
              </c:numCache>
            </c:numRef>
          </c:val>
          <c:extLst>
            <c:ext xmlns:c16="http://schemas.microsoft.com/office/drawing/2014/chart" uri="{C3380CC4-5D6E-409C-BE32-E72D297353CC}">
              <c16:uniqueId val="{00000000-CAD1-4F2E-97FC-7F6CBFEDD635}"/>
            </c:ext>
          </c:extLst>
        </c:ser>
        <c:ser>
          <c:idx val="2"/>
          <c:order val="1"/>
          <c:tx>
            <c:strRef>
              <c:f>'Q22B.現在重要な技術（OT系DX）技術開発力優位'!$T$6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'Q22B.現在重要な技術（OT系DX）技術開発力優位'!$R$7:$R$56</c:f>
              <c:strCache>
                <c:ptCount val="50"/>
                <c:pt idx="0">
                  <c:v>【 AI（機械学習、ディープラーニング等）技術 】    </c:v>
                </c:pt>
                <c:pt idx="1">
                  <c:v>OT系DX 実施中（n=  10）</c:v>
                </c:pt>
                <c:pt idx="2">
                  <c:v>OT系DX 準備中（n=    5）</c:v>
                </c:pt>
                <c:pt idx="3">
                  <c:v>OT系DX 検討中（n=  16）</c:v>
                </c:pt>
                <c:pt idx="4">
                  <c:v>　　　　していない（n=  22）</c:v>
                </c:pt>
                <c:pt idx="5">
                  <c:v>【 IoTシステム構築技術 】              </c:v>
                </c:pt>
                <c:pt idx="6">
                  <c:v>OT系DX 実施中（n=  17）</c:v>
                </c:pt>
                <c:pt idx="7">
                  <c:v>OT系DX 準備中（n=  12）</c:v>
                </c:pt>
                <c:pt idx="8">
                  <c:v>OT系DX 検討中（n=  13）</c:v>
                </c:pt>
                <c:pt idx="9">
                  <c:v>　　　　していない（n=  21）</c:v>
                </c:pt>
                <c:pt idx="10">
                  <c:v>【 システムズエンジニアリング技術 】          </c:v>
                </c:pt>
                <c:pt idx="11">
                  <c:v>OT系DX 実施中（n=  10）</c:v>
                </c:pt>
                <c:pt idx="12">
                  <c:v>OT系DX 準備中（n=    7）</c:v>
                </c:pt>
                <c:pt idx="13">
                  <c:v>OT系DX 検討中（n=  10）</c:v>
                </c:pt>
                <c:pt idx="14">
                  <c:v>　　　　していない（n=  21）</c:v>
                </c:pt>
                <c:pt idx="15">
                  <c:v>【 センサ技術 】                    </c:v>
                </c:pt>
                <c:pt idx="16">
                  <c:v>OT系DX 実施中（n=  10）</c:v>
                </c:pt>
                <c:pt idx="17">
                  <c:v>OT系DX 準備中（n=    9）</c:v>
                </c:pt>
                <c:pt idx="18">
                  <c:v>OT系DX 検討中（n=  12）</c:v>
                </c:pt>
                <c:pt idx="19">
                  <c:v>　　　　していない（n=  10）</c:v>
                </c:pt>
                <c:pt idx="20">
                  <c:v>【 無線通信・ネットワーク技術 】            </c:v>
                </c:pt>
                <c:pt idx="21">
                  <c:v>OT系DX 実施中（n=  14）</c:v>
                </c:pt>
                <c:pt idx="22">
                  <c:v>OT系DX 準備中（n=    9）</c:v>
                </c:pt>
                <c:pt idx="23">
                  <c:v>OT系DX 検討中（n=  11）</c:v>
                </c:pt>
                <c:pt idx="24">
                  <c:v>　　　　していない（n=    9）</c:v>
                </c:pt>
                <c:pt idx="25">
                  <c:v>【 デバイス技術 】                   </c:v>
                </c:pt>
                <c:pt idx="26">
                  <c:v>OT系DX 実施中（n=  10）</c:v>
                </c:pt>
                <c:pt idx="27">
                  <c:v>OT系DX 準備中（n=    4）</c:v>
                </c:pt>
                <c:pt idx="28">
                  <c:v>OT系DX 検討中（n=    8）</c:v>
                </c:pt>
                <c:pt idx="29">
                  <c:v>　　　　していない（n=    7）</c:v>
                </c:pt>
                <c:pt idx="30">
                  <c:v>【 モデリング技術（制御、システム、ユーザ、データ等） 】</c:v>
                </c:pt>
                <c:pt idx="31">
                  <c:v>OT系DX 実施中（n=    5）</c:v>
                </c:pt>
                <c:pt idx="32">
                  <c:v>OT系DX 準備中（n=    1）</c:v>
                </c:pt>
                <c:pt idx="33">
                  <c:v>OT系DX 検討中（n=    5）</c:v>
                </c:pt>
                <c:pt idx="34">
                  <c:v>　　　　していない（n=    7）</c:v>
                </c:pt>
                <c:pt idx="35">
                  <c:v>【 画像・音声認識技術／合成技術 】           </c:v>
                </c:pt>
                <c:pt idx="36">
                  <c:v>OT系DX 実施中（n=    7）</c:v>
                </c:pt>
                <c:pt idx="37">
                  <c:v>OT系DX 準備中（n=    2）</c:v>
                </c:pt>
                <c:pt idx="38">
                  <c:v>OT系DX 検討中（n=    4）</c:v>
                </c:pt>
                <c:pt idx="39">
                  <c:v>　　　　していない（n=    4）</c:v>
                </c:pt>
                <c:pt idx="40">
                  <c:v>【 ビッグデータの収集・分析・解析技術 】        </c:v>
                </c:pt>
                <c:pt idx="41">
                  <c:v>OT系DX 実施中（n=    5）</c:v>
                </c:pt>
                <c:pt idx="42">
                  <c:v>OT系DX 準備中（n=    2）</c:v>
                </c:pt>
                <c:pt idx="43">
                  <c:v>OT系DX 検討中（n=  11）</c:v>
                </c:pt>
                <c:pt idx="44">
                  <c:v>　　　　していない（n=  13）</c:v>
                </c:pt>
                <c:pt idx="45">
                  <c:v>【 リアルタイム制御技術（ロボット技術） 】       </c:v>
                </c:pt>
                <c:pt idx="46">
                  <c:v>OT系DX 実施中（n=    2）</c:v>
                </c:pt>
                <c:pt idx="47">
                  <c:v>OT系DX 準備中（n=    5）</c:v>
                </c:pt>
                <c:pt idx="48">
                  <c:v>OT系DX 検討中（n=    4）</c:v>
                </c:pt>
                <c:pt idx="49">
                  <c:v>　　　　していない（n=    8）</c:v>
                </c:pt>
              </c:strCache>
            </c:strRef>
          </c:cat>
          <c:val>
            <c:numRef>
              <c:f>'Q22B.現在重要な技術（OT系DX）技術開発力優位'!$T$7:$T$56</c:f>
              <c:numCache>
                <c:formatCode>0.0%</c:formatCode>
                <c:ptCount val="50"/>
                <c:pt idx="0" formatCode="General">
                  <c:v>0</c:v>
                </c:pt>
                <c:pt idx="1">
                  <c:v>7.1428571428571425E-2</c:v>
                </c:pt>
                <c:pt idx="2">
                  <c:v>3.8461538461538464E-2</c:v>
                </c:pt>
                <c:pt idx="3">
                  <c:v>0.1111111111111111</c:v>
                </c:pt>
                <c:pt idx="4">
                  <c:v>0.10344827586206896</c:v>
                </c:pt>
                <c:pt idx="5" formatCode="General">
                  <c:v>0</c:v>
                </c:pt>
                <c:pt idx="6">
                  <c:v>0.14285714285714285</c:v>
                </c:pt>
                <c:pt idx="7">
                  <c:v>0.15384615384615385</c:v>
                </c:pt>
                <c:pt idx="8">
                  <c:v>0.15555555555555556</c:v>
                </c:pt>
                <c:pt idx="9">
                  <c:v>0.1206896551724138</c:v>
                </c:pt>
                <c:pt idx="10" formatCode="General">
                  <c:v>0</c:v>
                </c:pt>
                <c:pt idx="11">
                  <c:v>9.5238095238095233E-2</c:v>
                </c:pt>
                <c:pt idx="12">
                  <c:v>7.6923076923076927E-2</c:v>
                </c:pt>
                <c:pt idx="13">
                  <c:v>4.4444444444444446E-2</c:v>
                </c:pt>
                <c:pt idx="14">
                  <c:v>0.1206896551724138</c:v>
                </c:pt>
                <c:pt idx="15" formatCode="General">
                  <c:v>0</c:v>
                </c:pt>
                <c:pt idx="16">
                  <c:v>0.14285714285714285</c:v>
                </c:pt>
                <c:pt idx="17">
                  <c:v>0.11538461538461539</c:v>
                </c:pt>
                <c:pt idx="18">
                  <c:v>0.1111111111111111</c:v>
                </c:pt>
                <c:pt idx="19">
                  <c:v>3.4482758620689655E-2</c:v>
                </c:pt>
                <c:pt idx="20" formatCode="General">
                  <c:v>0</c:v>
                </c:pt>
                <c:pt idx="21">
                  <c:v>7.1428571428571425E-2</c:v>
                </c:pt>
                <c:pt idx="22">
                  <c:v>7.6923076923076927E-2</c:v>
                </c:pt>
                <c:pt idx="23">
                  <c:v>4.4444444444444446E-2</c:v>
                </c:pt>
                <c:pt idx="24">
                  <c:v>6.8965517241379309E-2</c:v>
                </c:pt>
                <c:pt idx="25" formatCode="General">
                  <c:v>0</c:v>
                </c:pt>
                <c:pt idx="26">
                  <c:v>7.1428571428571425E-2</c:v>
                </c:pt>
                <c:pt idx="27">
                  <c:v>0</c:v>
                </c:pt>
                <c:pt idx="28">
                  <c:v>4.4444444444444446E-2</c:v>
                </c:pt>
                <c:pt idx="29">
                  <c:v>3.4482758620689655E-2</c:v>
                </c:pt>
                <c:pt idx="30" formatCode="General">
                  <c:v>0</c:v>
                </c:pt>
                <c:pt idx="31">
                  <c:v>4.7619047619047616E-2</c:v>
                </c:pt>
                <c:pt idx="32">
                  <c:v>0</c:v>
                </c:pt>
                <c:pt idx="33">
                  <c:v>2.2222222222222223E-2</c:v>
                </c:pt>
                <c:pt idx="34">
                  <c:v>1.7241379310344827E-2</c:v>
                </c:pt>
                <c:pt idx="35" formatCode="General">
                  <c:v>0</c:v>
                </c:pt>
                <c:pt idx="36">
                  <c:v>2.3809523809523808E-2</c:v>
                </c:pt>
                <c:pt idx="37">
                  <c:v>3.8461538461538464E-2</c:v>
                </c:pt>
                <c:pt idx="38">
                  <c:v>0</c:v>
                </c:pt>
                <c:pt idx="39">
                  <c:v>3.4482758620689655E-2</c:v>
                </c:pt>
                <c:pt idx="40" formatCode="General">
                  <c:v>0</c:v>
                </c:pt>
                <c:pt idx="41">
                  <c:v>2.3809523809523808E-2</c:v>
                </c:pt>
                <c:pt idx="42">
                  <c:v>7.6923076923076927E-2</c:v>
                </c:pt>
                <c:pt idx="43">
                  <c:v>8.8888888888888892E-2</c:v>
                </c:pt>
                <c:pt idx="44">
                  <c:v>0.10344827586206896</c:v>
                </c:pt>
                <c:pt idx="45" formatCode="General">
                  <c:v>0</c:v>
                </c:pt>
                <c:pt idx="46">
                  <c:v>2.3809523809523808E-2</c:v>
                </c:pt>
                <c:pt idx="47">
                  <c:v>7.6923076923076927E-2</c:v>
                </c:pt>
                <c:pt idx="48">
                  <c:v>4.4444444444444446E-2</c:v>
                </c:pt>
                <c:pt idx="49">
                  <c:v>3.4482758620689655E-2</c:v>
                </c:pt>
              </c:numCache>
            </c:numRef>
          </c:val>
          <c:extLst>
            <c:ext xmlns:c16="http://schemas.microsoft.com/office/drawing/2014/chart" uri="{C3380CC4-5D6E-409C-BE32-E72D297353CC}">
              <c16:uniqueId val="{00000001-CAD1-4F2E-97FC-7F6CBFEDD635}"/>
            </c:ext>
          </c:extLst>
        </c:ser>
        <c:ser>
          <c:idx val="1"/>
          <c:order val="2"/>
          <c:tx>
            <c:strRef>
              <c:f>'Q22B.現在重要な技術（OT系DX）技術開発力優位'!$U$6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'Q22B.現在重要な技術（OT系DX）技術開発力優位'!$R$7:$R$56</c:f>
              <c:strCache>
                <c:ptCount val="50"/>
                <c:pt idx="0">
                  <c:v>【 AI（機械学習、ディープラーニング等）技術 】    </c:v>
                </c:pt>
                <c:pt idx="1">
                  <c:v>OT系DX 実施中（n=  10）</c:v>
                </c:pt>
                <c:pt idx="2">
                  <c:v>OT系DX 準備中（n=    5）</c:v>
                </c:pt>
                <c:pt idx="3">
                  <c:v>OT系DX 検討中（n=  16）</c:v>
                </c:pt>
                <c:pt idx="4">
                  <c:v>　　　　していない（n=  22）</c:v>
                </c:pt>
                <c:pt idx="5">
                  <c:v>【 IoTシステム構築技術 】              </c:v>
                </c:pt>
                <c:pt idx="6">
                  <c:v>OT系DX 実施中（n=  17）</c:v>
                </c:pt>
                <c:pt idx="7">
                  <c:v>OT系DX 準備中（n=  12）</c:v>
                </c:pt>
                <c:pt idx="8">
                  <c:v>OT系DX 検討中（n=  13）</c:v>
                </c:pt>
                <c:pt idx="9">
                  <c:v>　　　　していない（n=  21）</c:v>
                </c:pt>
                <c:pt idx="10">
                  <c:v>【 システムズエンジニアリング技術 】          </c:v>
                </c:pt>
                <c:pt idx="11">
                  <c:v>OT系DX 実施中（n=  10）</c:v>
                </c:pt>
                <c:pt idx="12">
                  <c:v>OT系DX 準備中（n=    7）</c:v>
                </c:pt>
                <c:pt idx="13">
                  <c:v>OT系DX 検討中（n=  10）</c:v>
                </c:pt>
                <c:pt idx="14">
                  <c:v>　　　　していない（n=  21）</c:v>
                </c:pt>
                <c:pt idx="15">
                  <c:v>【 センサ技術 】                    </c:v>
                </c:pt>
                <c:pt idx="16">
                  <c:v>OT系DX 実施中（n=  10）</c:v>
                </c:pt>
                <c:pt idx="17">
                  <c:v>OT系DX 準備中（n=    9）</c:v>
                </c:pt>
                <c:pt idx="18">
                  <c:v>OT系DX 検討中（n=  12）</c:v>
                </c:pt>
                <c:pt idx="19">
                  <c:v>　　　　していない（n=  10）</c:v>
                </c:pt>
                <c:pt idx="20">
                  <c:v>【 無線通信・ネットワーク技術 】            </c:v>
                </c:pt>
                <c:pt idx="21">
                  <c:v>OT系DX 実施中（n=  14）</c:v>
                </c:pt>
                <c:pt idx="22">
                  <c:v>OT系DX 準備中（n=    9）</c:v>
                </c:pt>
                <c:pt idx="23">
                  <c:v>OT系DX 検討中（n=  11）</c:v>
                </c:pt>
                <c:pt idx="24">
                  <c:v>　　　　していない（n=    9）</c:v>
                </c:pt>
                <c:pt idx="25">
                  <c:v>【 デバイス技術 】                   </c:v>
                </c:pt>
                <c:pt idx="26">
                  <c:v>OT系DX 実施中（n=  10）</c:v>
                </c:pt>
                <c:pt idx="27">
                  <c:v>OT系DX 準備中（n=    4）</c:v>
                </c:pt>
                <c:pt idx="28">
                  <c:v>OT系DX 検討中（n=    8）</c:v>
                </c:pt>
                <c:pt idx="29">
                  <c:v>　　　　していない（n=    7）</c:v>
                </c:pt>
                <c:pt idx="30">
                  <c:v>【 モデリング技術（制御、システム、ユーザ、データ等） 】</c:v>
                </c:pt>
                <c:pt idx="31">
                  <c:v>OT系DX 実施中（n=    5）</c:v>
                </c:pt>
                <c:pt idx="32">
                  <c:v>OT系DX 準備中（n=    1）</c:v>
                </c:pt>
                <c:pt idx="33">
                  <c:v>OT系DX 検討中（n=    5）</c:v>
                </c:pt>
                <c:pt idx="34">
                  <c:v>　　　　していない（n=    7）</c:v>
                </c:pt>
                <c:pt idx="35">
                  <c:v>【 画像・音声認識技術／合成技術 】           </c:v>
                </c:pt>
                <c:pt idx="36">
                  <c:v>OT系DX 実施中（n=    7）</c:v>
                </c:pt>
                <c:pt idx="37">
                  <c:v>OT系DX 準備中（n=    2）</c:v>
                </c:pt>
                <c:pt idx="38">
                  <c:v>OT系DX 検討中（n=    4）</c:v>
                </c:pt>
                <c:pt idx="39">
                  <c:v>　　　　していない（n=    4）</c:v>
                </c:pt>
                <c:pt idx="40">
                  <c:v>【 ビッグデータの収集・分析・解析技術 】        </c:v>
                </c:pt>
                <c:pt idx="41">
                  <c:v>OT系DX 実施中（n=    5）</c:v>
                </c:pt>
                <c:pt idx="42">
                  <c:v>OT系DX 準備中（n=    2）</c:v>
                </c:pt>
                <c:pt idx="43">
                  <c:v>OT系DX 検討中（n=  11）</c:v>
                </c:pt>
                <c:pt idx="44">
                  <c:v>　　　　していない（n=  13）</c:v>
                </c:pt>
                <c:pt idx="45">
                  <c:v>【 リアルタイム制御技術（ロボット技術） 】       </c:v>
                </c:pt>
                <c:pt idx="46">
                  <c:v>OT系DX 実施中（n=    2）</c:v>
                </c:pt>
                <c:pt idx="47">
                  <c:v>OT系DX 準備中（n=    5）</c:v>
                </c:pt>
                <c:pt idx="48">
                  <c:v>OT系DX 検討中（n=    4）</c:v>
                </c:pt>
                <c:pt idx="49">
                  <c:v>　　　　していない（n=    8）</c:v>
                </c:pt>
              </c:strCache>
            </c:strRef>
          </c:cat>
          <c:val>
            <c:numRef>
              <c:f>'Q22B.現在重要な技術（OT系DX）技術開発力優位'!$U$7:$U$56</c:f>
              <c:numCache>
                <c:formatCode>0.0%</c:formatCode>
                <c:ptCount val="50"/>
                <c:pt idx="0" formatCode="General">
                  <c:v>0</c:v>
                </c:pt>
                <c:pt idx="1">
                  <c:v>9.5238095238095233E-2</c:v>
                </c:pt>
                <c:pt idx="2">
                  <c:v>0.11538461538461539</c:v>
                </c:pt>
                <c:pt idx="3">
                  <c:v>8.8888888888888892E-2</c:v>
                </c:pt>
                <c:pt idx="4">
                  <c:v>5.1724137931034482E-2</c:v>
                </c:pt>
                <c:pt idx="5" formatCode="General">
                  <c:v>0</c:v>
                </c:pt>
                <c:pt idx="6">
                  <c:v>0.14285714285714285</c:v>
                </c:pt>
                <c:pt idx="7">
                  <c:v>7.6923076923076927E-2</c:v>
                </c:pt>
                <c:pt idx="8">
                  <c:v>4.4444444444444446E-2</c:v>
                </c:pt>
                <c:pt idx="9">
                  <c:v>0.15517241379310345</c:v>
                </c:pt>
                <c:pt idx="10" formatCode="General">
                  <c:v>0</c:v>
                </c:pt>
                <c:pt idx="11">
                  <c:v>4.7619047619047616E-2</c:v>
                </c:pt>
                <c:pt idx="12">
                  <c:v>0.11538461538461539</c:v>
                </c:pt>
                <c:pt idx="13">
                  <c:v>6.6666666666666666E-2</c:v>
                </c:pt>
                <c:pt idx="14">
                  <c:v>5.1724137931034482E-2</c:v>
                </c:pt>
                <c:pt idx="15" formatCode="General">
                  <c:v>0</c:v>
                </c:pt>
                <c:pt idx="16">
                  <c:v>0</c:v>
                </c:pt>
                <c:pt idx="17">
                  <c:v>7.6923076923076927E-2</c:v>
                </c:pt>
                <c:pt idx="18">
                  <c:v>2.2222222222222223E-2</c:v>
                </c:pt>
                <c:pt idx="19">
                  <c:v>6.8965517241379309E-2</c:v>
                </c:pt>
                <c:pt idx="20" formatCode="General">
                  <c:v>0</c:v>
                </c:pt>
                <c:pt idx="21">
                  <c:v>9.5238095238095233E-2</c:v>
                </c:pt>
                <c:pt idx="22">
                  <c:v>0.15384615384615385</c:v>
                </c:pt>
                <c:pt idx="23">
                  <c:v>6.6666666666666666E-2</c:v>
                </c:pt>
                <c:pt idx="24">
                  <c:v>3.4482758620689655E-2</c:v>
                </c:pt>
                <c:pt idx="25" formatCode="General">
                  <c:v>0</c:v>
                </c:pt>
                <c:pt idx="26">
                  <c:v>4.7619047619047616E-2</c:v>
                </c:pt>
                <c:pt idx="27">
                  <c:v>7.6923076923076927E-2</c:v>
                </c:pt>
                <c:pt idx="28">
                  <c:v>6.6666666666666666E-2</c:v>
                </c:pt>
                <c:pt idx="29">
                  <c:v>5.1724137931034482E-2</c:v>
                </c:pt>
                <c:pt idx="30" formatCode="General">
                  <c:v>0</c:v>
                </c:pt>
                <c:pt idx="31">
                  <c:v>2.3809523809523808E-2</c:v>
                </c:pt>
                <c:pt idx="32">
                  <c:v>3.8461538461538464E-2</c:v>
                </c:pt>
                <c:pt idx="33">
                  <c:v>6.6666666666666666E-2</c:v>
                </c:pt>
                <c:pt idx="34">
                  <c:v>1.7241379310344827E-2</c:v>
                </c:pt>
                <c:pt idx="35" formatCode="General">
                  <c:v>0</c:v>
                </c:pt>
                <c:pt idx="36">
                  <c:v>4.7619047619047616E-2</c:v>
                </c:pt>
                <c:pt idx="37">
                  <c:v>0</c:v>
                </c:pt>
                <c:pt idx="38">
                  <c:v>2.2222222222222223E-2</c:v>
                </c:pt>
                <c:pt idx="39">
                  <c:v>0</c:v>
                </c:pt>
                <c:pt idx="40" formatCode="General">
                  <c:v>0</c:v>
                </c:pt>
                <c:pt idx="41">
                  <c:v>2.3809523809523808E-2</c:v>
                </c:pt>
                <c:pt idx="42">
                  <c:v>0</c:v>
                </c:pt>
                <c:pt idx="43">
                  <c:v>0.1111111111111111</c:v>
                </c:pt>
                <c:pt idx="44">
                  <c:v>0.10344827586206896</c:v>
                </c:pt>
                <c:pt idx="45" formatCode="General">
                  <c:v>0</c:v>
                </c:pt>
                <c:pt idx="46">
                  <c:v>0</c:v>
                </c:pt>
                <c:pt idx="47">
                  <c:v>0</c:v>
                </c:pt>
                <c:pt idx="48">
                  <c:v>4.4444444444444446E-2</c:v>
                </c:pt>
                <c:pt idx="49">
                  <c:v>6.8965517241379309E-2</c:v>
                </c:pt>
              </c:numCache>
            </c:numRef>
          </c:val>
          <c:extLst>
            <c:ext xmlns:c16="http://schemas.microsoft.com/office/drawing/2014/chart" uri="{C3380CC4-5D6E-409C-BE32-E72D297353CC}">
              <c16:uniqueId val="{00000002-CAD1-4F2E-97FC-7F6CBFEDD63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9907298850574726"/>
          <c:y val="0.54165920634920628"/>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'Q22A.自社の強みとなる技術（OT系DX）技術開発力優位'!$J$115</c:f>
          <c:strCache>
            <c:ptCount val="1"/>
            <c:pt idx="0">
              <c:v>OT系DX 実施中 (N=42)
OT系DX 準備中 (N=25)
OT系DX 検討中 (N=45)
　　　　　していない (N=59)</c:v>
            </c:pt>
          </c:strCache>
        </c:strRef>
      </c:tx>
      <c:layout>
        <c:manualLayout>
          <c:xMode val="edge"/>
          <c:yMode val="edge"/>
          <c:x val="0.65677126436781619"/>
          <c:y val="0.8086701587301586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11）</c:v>
                </c:pt>
                <c:pt idx="2">
                  <c:v>OT系DX 準備中（n=  10）</c:v>
                </c:pt>
                <c:pt idx="3">
                  <c:v>OT系DX 検討中（n=  15）</c:v>
                </c:pt>
                <c:pt idx="4">
                  <c:v>　　　　していない（n=  23）</c:v>
                </c:pt>
                <c:pt idx="5">
                  <c:v>【 センサ技術 】                    </c:v>
                </c:pt>
                <c:pt idx="6">
                  <c:v>OT系DX 実施中（n=    9）</c:v>
                </c:pt>
                <c:pt idx="7">
                  <c:v>OT系DX 準備中（n=    7）</c:v>
                </c:pt>
                <c:pt idx="8">
                  <c:v>OT系DX 検討中（n=  13）</c:v>
                </c:pt>
                <c:pt idx="9">
                  <c:v>　　　　していない（n=    8）</c:v>
                </c:pt>
                <c:pt idx="10">
                  <c:v>【 IoTシステム構築技術 】              </c:v>
                </c:pt>
                <c:pt idx="11">
                  <c:v>OT系DX 実施中（n=  14）</c:v>
                </c:pt>
                <c:pt idx="12">
                  <c:v>OT系DX 準備中（n=    8）</c:v>
                </c:pt>
                <c:pt idx="13">
                  <c:v>OT系DX 検討中（n=  13）</c:v>
                </c:pt>
                <c:pt idx="14">
                  <c:v>　　　　していない（n=  19）</c:v>
                </c:pt>
                <c:pt idx="15">
                  <c:v>【 デバイス技術 】                   </c:v>
                </c:pt>
                <c:pt idx="16">
                  <c:v>OT系DX 実施中（n=  13）</c:v>
                </c:pt>
                <c:pt idx="17">
                  <c:v>OT系DX 準備中（n=    5）</c:v>
                </c:pt>
                <c:pt idx="18">
                  <c:v>OT系DX 検討中（n=    9）</c:v>
                </c:pt>
                <c:pt idx="19">
                  <c:v>　　　　していない（n=    7）</c:v>
                </c:pt>
                <c:pt idx="20">
                  <c:v>【 無線通信・ネットワーク技術 】            </c:v>
                </c:pt>
                <c:pt idx="21">
                  <c:v>OT系DX 実施中（n=  14）</c:v>
                </c:pt>
                <c:pt idx="22">
                  <c:v>OT系DX 準備中（n=  10）</c:v>
                </c:pt>
                <c:pt idx="23">
                  <c:v>OT系DX 検討中（n=  14）</c:v>
                </c:pt>
                <c:pt idx="24">
                  <c:v>　　　　していない（n=  12）</c:v>
                </c:pt>
                <c:pt idx="25">
                  <c:v>【 AI（機械学習、ディープラーニング等）技術 】    </c:v>
                </c:pt>
                <c:pt idx="26">
                  <c:v>OT系DX 実施中（n=    9）</c:v>
                </c:pt>
                <c:pt idx="27">
                  <c:v>OT系DX 準備中（n=    1）</c:v>
                </c:pt>
                <c:pt idx="28">
                  <c:v>OT系DX 検討中（n=    7）</c:v>
                </c:pt>
                <c:pt idx="29">
                  <c:v>　　　　していない（n=  14）</c:v>
                </c:pt>
                <c:pt idx="30">
                  <c:v>【 画像・音声認識技術／合成技術 】           </c:v>
                </c:pt>
                <c:pt idx="31">
                  <c:v>OT系DX 実施中（n=    9）</c:v>
                </c:pt>
                <c:pt idx="32">
                  <c:v>OT系DX 準備中（n=    4）</c:v>
                </c:pt>
                <c:pt idx="33">
                  <c:v>OT系DX 検討中（n=    8）</c:v>
                </c:pt>
                <c:pt idx="34">
                  <c:v>　　　　していない（n=    5）</c:v>
                </c:pt>
                <c:pt idx="35">
                  <c:v>【 リアルタイム制御技術（ロボット技術） 】       </c:v>
                </c:pt>
                <c:pt idx="36">
                  <c:v>OT系DX 実施中（n=    6）</c:v>
                </c:pt>
                <c:pt idx="37">
                  <c:v>OT系DX 準備中（n=    4）</c:v>
                </c:pt>
                <c:pt idx="38">
                  <c:v>OT系DX 検討中（n=    2）</c:v>
                </c:pt>
                <c:pt idx="39">
                  <c:v>　　　　していない（n=  12）</c:v>
                </c:pt>
                <c:pt idx="40">
                  <c:v>【 モデリング技術（制御、システム、ユーザ、データ等） 】</c:v>
                </c:pt>
                <c:pt idx="41">
                  <c:v>OT系DX 実施中（n=    3）</c:v>
                </c:pt>
                <c:pt idx="42">
                  <c:v>OT系DX 準備中（n=    3）</c:v>
                </c:pt>
                <c:pt idx="43">
                  <c:v>OT系DX 検討中（n=    5）</c:v>
                </c:pt>
                <c:pt idx="44">
                  <c:v>　　　　していない（n=    8）</c:v>
                </c:pt>
                <c:pt idx="45">
                  <c:v>【 ビッグデータの収集・分析・解析技術 】        </c:v>
                </c:pt>
                <c:pt idx="46">
                  <c:v>OT系DX 実施中（n=    1）</c:v>
                </c:pt>
                <c:pt idx="47">
                  <c:v>OT系DX 準備中（n=    1）</c:v>
                </c:pt>
                <c:pt idx="48">
                  <c:v>OT系DX 検討中（n=  10）</c:v>
                </c:pt>
                <c:pt idx="49">
                  <c:v>　　　　していない（n=    6）</c:v>
                </c:pt>
              </c:strCache>
            </c:strRef>
          </c:cat>
          <c:val>
            <c:numRef>
              <c:f>'Q22A.自社の強みとなる技術（OT系DX）技術開発力優位'!$S$7:$S$56</c:f>
              <c:numCache>
                <c:formatCode>0.0%</c:formatCode>
                <c:ptCount val="50"/>
                <c:pt idx="0" formatCode="General">
                  <c:v>0</c:v>
                </c:pt>
                <c:pt idx="1">
                  <c:v>0.14285714285714285</c:v>
                </c:pt>
                <c:pt idx="2">
                  <c:v>0.2</c:v>
                </c:pt>
                <c:pt idx="3">
                  <c:v>0.15555555555555556</c:v>
                </c:pt>
                <c:pt idx="4">
                  <c:v>0.1864406779661017</c:v>
                </c:pt>
                <c:pt idx="5" formatCode="General">
                  <c:v>0</c:v>
                </c:pt>
                <c:pt idx="6">
                  <c:v>7.1428571428571425E-2</c:v>
                </c:pt>
                <c:pt idx="7">
                  <c:v>0.16</c:v>
                </c:pt>
                <c:pt idx="8">
                  <c:v>0.13333333333333333</c:v>
                </c:pt>
                <c:pt idx="9">
                  <c:v>6.7796610169491525E-2</c:v>
                </c:pt>
                <c:pt idx="10" formatCode="General">
                  <c:v>0</c:v>
                </c:pt>
                <c:pt idx="11">
                  <c:v>9.5238095238095233E-2</c:v>
                </c:pt>
                <c:pt idx="12">
                  <c:v>0.12</c:v>
                </c:pt>
                <c:pt idx="13">
                  <c:v>8.8888888888888892E-2</c:v>
                </c:pt>
                <c:pt idx="14">
                  <c:v>0.10169491525423729</c:v>
                </c:pt>
                <c:pt idx="15" formatCode="General">
                  <c:v>0</c:v>
                </c:pt>
                <c:pt idx="16">
                  <c:v>0.16666666666666666</c:v>
                </c:pt>
                <c:pt idx="17">
                  <c:v>0.08</c:v>
                </c:pt>
                <c:pt idx="18">
                  <c:v>0.13333333333333333</c:v>
                </c:pt>
                <c:pt idx="19">
                  <c:v>3.3898305084745763E-2</c:v>
                </c:pt>
                <c:pt idx="20" formatCode="General">
                  <c:v>0</c:v>
                </c:pt>
                <c:pt idx="21">
                  <c:v>0.11904761904761904</c:v>
                </c:pt>
                <c:pt idx="22">
                  <c:v>0.16</c:v>
                </c:pt>
                <c:pt idx="23">
                  <c:v>0.1111111111111111</c:v>
                </c:pt>
                <c:pt idx="24">
                  <c:v>5.0847457627118647E-2</c:v>
                </c:pt>
                <c:pt idx="25" formatCode="General">
                  <c:v>0</c:v>
                </c:pt>
                <c:pt idx="26">
                  <c:v>0.14285714285714285</c:v>
                </c:pt>
                <c:pt idx="27">
                  <c:v>0</c:v>
                </c:pt>
                <c:pt idx="28">
                  <c:v>4.4444444444444446E-2</c:v>
                </c:pt>
                <c:pt idx="29">
                  <c:v>8.4745762711864403E-2</c:v>
                </c:pt>
                <c:pt idx="30" formatCode="General">
                  <c:v>0</c:v>
                </c:pt>
                <c:pt idx="31">
                  <c:v>7.1428571428571425E-2</c:v>
                </c:pt>
                <c:pt idx="32">
                  <c:v>0.08</c:v>
                </c:pt>
                <c:pt idx="33">
                  <c:v>8.8888888888888892E-2</c:v>
                </c:pt>
                <c:pt idx="34">
                  <c:v>1.6949152542372881E-2</c:v>
                </c:pt>
                <c:pt idx="35" formatCode="General">
                  <c:v>0</c:v>
                </c:pt>
                <c:pt idx="36">
                  <c:v>2.3809523809523808E-2</c:v>
                </c:pt>
                <c:pt idx="37">
                  <c:v>0.04</c:v>
                </c:pt>
                <c:pt idx="38">
                  <c:v>4.4444444444444446E-2</c:v>
                </c:pt>
                <c:pt idx="39">
                  <c:v>8.4745762711864403E-2</c:v>
                </c:pt>
                <c:pt idx="40" formatCode="General">
                  <c:v>0</c:v>
                </c:pt>
                <c:pt idx="41">
                  <c:v>0</c:v>
                </c:pt>
                <c:pt idx="42">
                  <c:v>0.04</c:v>
                </c:pt>
                <c:pt idx="43">
                  <c:v>0</c:v>
                </c:pt>
                <c:pt idx="44">
                  <c:v>6.7796610169491525E-2</c:v>
                </c:pt>
                <c:pt idx="45" formatCode="General">
                  <c:v>0</c:v>
                </c:pt>
                <c:pt idx="46">
                  <c:v>0</c:v>
                </c:pt>
                <c:pt idx="47">
                  <c:v>0.04</c:v>
                </c:pt>
                <c:pt idx="48">
                  <c:v>8.8888888888888892E-2</c:v>
                </c:pt>
                <c:pt idx="49">
                  <c:v>1.6949152542372881E-2</c:v>
                </c:pt>
              </c:numCache>
            </c:numRef>
          </c:val>
          <c:extLst>
            <c:ext xmlns:c16="http://schemas.microsoft.com/office/drawing/2014/chart" uri="{C3380CC4-5D6E-409C-BE32-E72D297353CC}">
              <c16:uniqueId val="{00000000-4197-4549-A42C-92AB0C767847}"/>
            </c:ext>
          </c:extLst>
        </c:ser>
        <c:ser>
          <c:idx val="2"/>
          <c:order val="1"/>
          <c:tx>
            <c:strRef>
              <c:f>'Q22A.自社の強みとなる技術（OT系DX）技術開発力優位'!$T$6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11）</c:v>
                </c:pt>
                <c:pt idx="2">
                  <c:v>OT系DX 準備中（n=  10）</c:v>
                </c:pt>
                <c:pt idx="3">
                  <c:v>OT系DX 検討中（n=  15）</c:v>
                </c:pt>
                <c:pt idx="4">
                  <c:v>　　　　していない（n=  23）</c:v>
                </c:pt>
                <c:pt idx="5">
                  <c:v>【 センサ技術 】                    </c:v>
                </c:pt>
                <c:pt idx="6">
                  <c:v>OT系DX 実施中（n=    9）</c:v>
                </c:pt>
                <c:pt idx="7">
                  <c:v>OT系DX 準備中（n=    7）</c:v>
                </c:pt>
                <c:pt idx="8">
                  <c:v>OT系DX 検討中（n=  13）</c:v>
                </c:pt>
                <c:pt idx="9">
                  <c:v>　　　　していない（n=    8）</c:v>
                </c:pt>
                <c:pt idx="10">
                  <c:v>【 IoTシステム構築技術 】              </c:v>
                </c:pt>
                <c:pt idx="11">
                  <c:v>OT系DX 実施中（n=  14）</c:v>
                </c:pt>
                <c:pt idx="12">
                  <c:v>OT系DX 準備中（n=    8）</c:v>
                </c:pt>
                <c:pt idx="13">
                  <c:v>OT系DX 検討中（n=  13）</c:v>
                </c:pt>
                <c:pt idx="14">
                  <c:v>　　　　していない（n=  19）</c:v>
                </c:pt>
                <c:pt idx="15">
                  <c:v>【 デバイス技術 】                   </c:v>
                </c:pt>
                <c:pt idx="16">
                  <c:v>OT系DX 実施中（n=  13）</c:v>
                </c:pt>
                <c:pt idx="17">
                  <c:v>OT系DX 準備中（n=    5）</c:v>
                </c:pt>
                <c:pt idx="18">
                  <c:v>OT系DX 検討中（n=    9）</c:v>
                </c:pt>
                <c:pt idx="19">
                  <c:v>　　　　していない（n=    7）</c:v>
                </c:pt>
                <c:pt idx="20">
                  <c:v>【 無線通信・ネットワーク技術 】            </c:v>
                </c:pt>
                <c:pt idx="21">
                  <c:v>OT系DX 実施中（n=  14）</c:v>
                </c:pt>
                <c:pt idx="22">
                  <c:v>OT系DX 準備中（n=  10）</c:v>
                </c:pt>
                <c:pt idx="23">
                  <c:v>OT系DX 検討中（n=  14）</c:v>
                </c:pt>
                <c:pt idx="24">
                  <c:v>　　　　していない（n=  12）</c:v>
                </c:pt>
                <c:pt idx="25">
                  <c:v>【 AI（機械学習、ディープラーニング等）技術 】    </c:v>
                </c:pt>
                <c:pt idx="26">
                  <c:v>OT系DX 実施中（n=    9）</c:v>
                </c:pt>
                <c:pt idx="27">
                  <c:v>OT系DX 準備中（n=    1）</c:v>
                </c:pt>
                <c:pt idx="28">
                  <c:v>OT系DX 検討中（n=    7）</c:v>
                </c:pt>
                <c:pt idx="29">
                  <c:v>　　　　していない（n=  14）</c:v>
                </c:pt>
                <c:pt idx="30">
                  <c:v>【 画像・音声認識技術／合成技術 】           </c:v>
                </c:pt>
                <c:pt idx="31">
                  <c:v>OT系DX 実施中（n=    9）</c:v>
                </c:pt>
                <c:pt idx="32">
                  <c:v>OT系DX 準備中（n=    4）</c:v>
                </c:pt>
                <c:pt idx="33">
                  <c:v>OT系DX 検討中（n=    8）</c:v>
                </c:pt>
                <c:pt idx="34">
                  <c:v>　　　　していない（n=    5）</c:v>
                </c:pt>
                <c:pt idx="35">
                  <c:v>【 リアルタイム制御技術（ロボット技術） 】       </c:v>
                </c:pt>
                <c:pt idx="36">
                  <c:v>OT系DX 実施中（n=    6）</c:v>
                </c:pt>
                <c:pt idx="37">
                  <c:v>OT系DX 準備中（n=    4）</c:v>
                </c:pt>
                <c:pt idx="38">
                  <c:v>OT系DX 検討中（n=    2）</c:v>
                </c:pt>
                <c:pt idx="39">
                  <c:v>　　　　していない（n=  12）</c:v>
                </c:pt>
                <c:pt idx="40">
                  <c:v>【 モデリング技術（制御、システム、ユーザ、データ等） 】</c:v>
                </c:pt>
                <c:pt idx="41">
                  <c:v>OT系DX 実施中（n=    3）</c:v>
                </c:pt>
                <c:pt idx="42">
                  <c:v>OT系DX 準備中（n=    3）</c:v>
                </c:pt>
                <c:pt idx="43">
                  <c:v>OT系DX 検討中（n=    5）</c:v>
                </c:pt>
                <c:pt idx="44">
                  <c:v>　　　　していない（n=    8）</c:v>
                </c:pt>
                <c:pt idx="45">
                  <c:v>【 ビッグデータの収集・分析・解析技術 】        </c:v>
                </c:pt>
                <c:pt idx="46">
                  <c:v>OT系DX 実施中（n=    1）</c:v>
                </c:pt>
                <c:pt idx="47">
                  <c:v>OT系DX 準備中（n=    1）</c:v>
                </c:pt>
                <c:pt idx="48">
                  <c:v>OT系DX 検討中（n=  10）</c:v>
                </c:pt>
                <c:pt idx="49">
                  <c:v>　　　　していない（n=    6）</c:v>
                </c:pt>
              </c:strCache>
            </c:strRef>
          </c:cat>
          <c:val>
            <c:numRef>
              <c:f>'Q22A.自社の強みとなる技術（OT系DX）技術開発力優位'!$T$7:$T$56</c:f>
              <c:numCache>
                <c:formatCode>0.0%</c:formatCode>
                <c:ptCount val="50"/>
                <c:pt idx="0" formatCode="General">
                  <c:v>0</c:v>
                </c:pt>
                <c:pt idx="1">
                  <c:v>7.1428571428571425E-2</c:v>
                </c:pt>
                <c:pt idx="2">
                  <c:v>0.08</c:v>
                </c:pt>
                <c:pt idx="3">
                  <c:v>8.8888888888888892E-2</c:v>
                </c:pt>
                <c:pt idx="4">
                  <c:v>8.4745762711864403E-2</c:v>
                </c:pt>
                <c:pt idx="5" formatCode="General">
                  <c:v>0</c:v>
                </c:pt>
                <c:pt idx="6">
                  <c:v>0.11904761904761904</c:v>
                </c:pt>
                <c:pt idx="7">
                  <c:v>0.04</c:v>
                </c:pt>
                <c:pt idx="8">
                  <c:v>0.1111111111111111</c:v>
                </c:pt>
                <c:pt idx="9">
                  <c:v>3.3898305084745763E-2</c:v>
                </c:pt>
                <c:pt idx="10" formatCode="General">
                  <c:v>0</c:v>
                </c:pt>
                <c:pt idx="11">
                  <c:v>0.11904761904761904</c:v>
                </c:pt>
                <c:pt idx="12">
                  <c:v>0.16</c:v>
                </c:pt>
                <c:pt idx="13">
                  <c:v>0.15555555555555556</c:v>
                </c:pt>
                <c:pt idx="14">
                  <c:v>0.15254237288135594</c:v>
                </c:pt>
                <c:pt idx="15" formatCode="General">
                  <c:v>0</c:v>
                </c:pt>
                <c:pt idx="16">
                  <c:v>7.1428571428571425E-2</c:v>
                </c:pt>
                <c:pt idx="17">
                  <c:v>0.08</c:v>
                </c:pt>
                <c:pt idx="18">
                  <c:v>4.4444444444444446E-2</c:v>
                </c:pt>
                <c:pt idx="19">
                  <c:v>0</c:v>
                </c:pt>
                <c:pt idx="20" formatCode="General">
                  <c:v>0</c:v>
                </c:pt>
                <c:pt idx="21">
                  <c:v>0.16666666666666666</c:v>
                </c:pt>
                <c:pt idx="22">
                  <c:v>0.16</c:v>
                </c:pt>
                <c:pt idx="23">
                  <c:v>6.6666666666666666E-2</c:v>
                </c:pt>
                <c:pt idx="24">
                  <c:v>0.10169491525423729</c:v>
                </c:pt>
                <c:pt idx="25" formatCode="General">
                  <c:v>0</c:v>
                </c:pt>
                <c:pt idx="26">
                  <c:v>2.3809523809523808E-2</c:v>
                </c:pt>
                <c:pt idx="27">
                  <c:v>0</c:v>
                </c:pt>
                <c:pt idx="28">
                  <c:v>2.2222222222222223E-2</c:v>
                </c:pt>
                <c:pt idx="29">
                  <c:v>6.7796610169491525E-2</c:v>
                </c:pt>
                <c:pt idx="30" formatCode="General">
                  <c:v>0</c:v>
                </c:pt>
                <c:pt idx="31">
                  <c:v>7.1428571428571425E-2</c:v>
                </c:pt>
                <c:pt idx="32">
                  <c:v>0.04</c:v>
                </c:pt>
                <c:pt idx="33">
                  <c:v>4.4444444444444446E-2</c:v>
                </c:pt>
                <c:pt idx="34">
                  <c:v>6.7796610169491525E-2</c:v>
                </c:pt>
                <c:pt idx="35" formatCode="General">
                  <c:v>0</c:v>
                </c:pt>
                <c:pt idx="36">
                  <c:v>9.5238095238095233E-2</c:v>
                </c:pt>
                <c:pt idx="37">
                  <c:v>0.12</c:v>
                </c:pt>
                <c:pt idx="38">
                  <c:v>0</c:v>
                </c:pt>
                <c:pt idx="39">
                  <c:v>6.7796610169491525E-2</c:v>
                </c:pt>
                <c:pt idx="40" formatCode="General">
                  <c:v>0</c:v>
                </c:pt>
                <c:pt idx="41">
                  <c:v>4.7619047619047616E-2</c:v>
                </c:pt>
                <c:pt idx="42">
                  <c:v>0.04</c:v>
                </c:pt>
                <c:pt idx="43">
                  <c:v>6.6666666666666666E-2</c:v>
                </c:pt>
                <c:pt idx="44">
                  <c:v>1.6949152542372881E-2</c:v>
                </c:pt>
                <c:pt idx="45" formatCode="General">
                  <c:v>0</c:v>
                </c:pt>
                <c:pt idx="46">
                  <c:v>0</c:v>
                </c:pt>
                <c:pt idx="47">
                  <c:v>0</c:v>
                </c:pt>
                <c:pt idx="48">
                  <c:v>4.4444444444444446E-2</c:v>
                </c:pt>
                <c:pt idx="49">
                  <c:v>3.3898305084745763E-2</c:v>
                </c:pt>
              </c:numCache>
            </c:numRef>
          </c:val>
          <c:extLst>
            <c:ext xmlns:c16="http://schemas.microsoft.com/office/drawing/2014/chart" uri="{C3380CC4-5D6E-409C-BE32-E72D297353CC}">
              <c16:uniqueId val="{00000001-4197-4549-A42C-92AB0C767847}"/>
            </c:ext>
          </c:extLst>
        </c:ser>
        <c:ser>
          <c:idx val="1"/>
          <c:order val="2"/>
          <c:tx>
            <c:strRef>
              <c:f>'Q22A.自社の強みとなる技術（OT系DX）技術開発力優位'!$U$6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11）</c:v>
                </c:pt>
                <c:pt idx="2">
                  <c:v>OT系DX 準備中（n=  10）</c:v>
                </c:pt>
                <c:pt idx="3">
                  <c:v>OT系DX 検討中（n=  15）</c:v>
                </c:pt>
                <c:pt idx="4">
                  <c:v>　　　　していない（n=  23）</c:v>
                </c:pt>
                <c:pt idx="5">
                  <c:v>【 センサ技術 】                    </c:v>
                </c:pt>
                <c:pt idx="6">
                  <c:v>OT系DX 実施中（n=    9）</c:v>
                </c:pt>
                <c:pt idx="7">
                  <c:v>OT系DX 準備中（n=    7）</c:v>
                </c:pt>
                <c:pt idx="8">
                  <c:v>OT系DX 検討中（n=  13）</c:v>
                </c:pt>
                <c:pt idx="9">
                  <c:v>　　　　していない（n=    8）</c:v>
                </c:pt>
                <c:pt idx="10">
                  <c:v>【 IoTシステム構築技術 】              </c:v>
                </c:pt>
                <c:pt idx="11">
                  <c:v>OT系DX 実施中（n=  14）</c:v>
                </c:pt>
                <c:pt idx="12">
                  <c:v>OT系DX 準備中（n=    8）</c:v>
                </c:pt>
                <c:pt idx="13">
                  <c:v>OT系DX 検討中（n=  13）</c:v>
                </c:pt>
                <c:pt idx="14">
                  <c:v>　　　　していない（n=  19）</c:v>
                </c:pt>
                <c:pt idx="15">
                  <c:v>【 デバイス技術 】                   </c:v>
                </c:pt>
                <c:pt idx="16">
                  <c:v>OT系DX 実施中（n=  13）</c:v>
                </c:pt>
                <c:pt idx="17">
                  <c:v>OT系DX 準備中（n=    5）</c:v>
                </c:pt>
                <c:pt idx="18">
                  <c:v>OT系DX 検討中（n=    9）</c:v>
                </c:pt>
                <c:pt idx="19">
                  <c:v>　　　　していない（n=    7）</c:v>
                </c:pt>
                <c:pt idx="20">
                  <c:v>【 無線通信・ネットワーク技術 】            </c:v>
                </c:pt>
                <c:pt idx="21">
                  <c:v>OT系DX 実施中（n=  14）</c:v>
                </c:pt>
                <c:pt idx="22">
                  <c:v>OT系DX 準備中（n=  10）</c:v>
                </c:pt>
                <c:pt idx="23">
                  <c:v>OT系DX 検討中（n=  14）</c:v>
                </c:pt>
                <c:pt idx="24">
                  <c:v>　　　　していない（n=  12）</c:v>
                </c:pt>
                <c:pt idx="25">
                  <c:v>【 AI（機械学習、ディープラーニング等）技術 】    </c:v>
                </c:pt>
                <c:pt idx="26">
                  <c:v>OT系DX 実施中（n=    9）</c:v>
                </c:pt>
                <c:pt idx="27">
                  <c:v>OT系DX 準備中（n=    1）</c:v>
                </c:pt>
                <c:pt idx="28">
                  <c:v>OT系DX 検討中（n=    7）</c:v>
                </c:pt>
                <c:pt idx="29">
                  <c:v>　　　　していない（n=  14）</c:v>
                </c:pt>
                <c:pt idx="30">
                  <c:v>【 画像・音声認識技術／合成技術 】           </c:v>
                </c:pt>
                <c:pt idx="31">
                  <c:v>OT系DX 実施中（n=    9）</c:v>
                </c:pt>
                <c:pt idx="32">
                  <c:v>OT系DX 準備中（n=    4）</c:v>
                </c:pt>
                <c:pt idx="33">
                  <c:v>OT系DX 検討中（n=    8）</c:v>
                </c:pt>
                <c:pt idx="34">
                  <c:v>　　　　していない（n=    5）</c:v>
                </c:pt>
                <c:pt idx="35">
                  <c:v>【 リアルタイム制御技術（ロボット技術） 】       </c:v>
                </c:pt>
                <c:pt idx="36">
                  <c:v>OT系DX 実施中（n=    6）</c:v>
                </c:pt>
                <c:pt idx="37">
                  <c:v>OT系DX 準備中（n=    4）</c:v>
                </c:pt>
                <c:pt idx="38">
                  <c:v>OT系DX 検討中（n=    2）</c:v>
                </c:pt>
                <c:pt idx="39">
                  <c:v>　　　　していない（n=  12）</c:v>
                </c:pt>
                <c:pt idx="40">
                  <c:v>【 モデリング技術（制御、システム、ユーザ、データ等） 】</c:v>
                </c:pt>
                <c:pt idx="41">
                  <c:v>OT系DX 実施中（n=    3）</c:v>
                </c:pt>
                <c:pt idx="42">
                  <c:v>OT系DX 準備中（n=    3）</c:v>
                </c:pt>
                <c:pt idx="43">
                  <c:v>OT系DX 検討中（n=    5）</c:v>
                </c:pt>
                <c:pt idx="44">
                  <c:v>　　　　していない（n=    8）</c:v>
                </c:pt>
                <c:pt idx="45">
                  <c:v>【 ビッグデータの収集・分析・解析技術 】        </c:v>
                </c:pt>
                <c:pt idx="46">
                  <c:v>OT系DX 実施中（n=    1）</c:v>
                </c:pt>
                <c:pt idx="47">
                  <c:v>OT系DX 準備中（n=    1）</c:v>
                </c:pt>
                <c:pt idx="48">
                  <c:v>OT系DX 検討中（n=  10）</c:v>
                </c:pt>
                <c:pt idx="49">
                  <c:v>　　　　していない（n=    6）</c:v>
                </c:pt>
              </c:strCache>
            </c:strRef>
          </c:cat>
          <c:val>
            <c:numRef>
              <c:f>'Q22A.自社の強みとなる技術（OT系DX）技術開発力優位'!$U$7:$U$56</c:f>
              <c:numCache>
                <c:formatCode>0.0%</c:formatCode>
                <c:ptCount val="50"/>
                <c:pt idx="0" formatCode="General">
                  <c:v>0</c:v>
                </c:pt>
                <c:pt idx="1">
                  <c:v>4.7619047619047616E-2</c:v>
                </c:pt>
                <c:pt idx="2">
                  <c:v>0.12</c:v>
                </c:pt>
                <c:pt idx="3">
                  <c:v>8.8888888888888892E-2</c:v>
                </c:pt>
                <c:pt idx="4">
                  <c:v>0.11864406779661017</c:v>
                </c:pt>
                <c:pt idx="5" formatCode="General">
                  <c:v>0</c:v>
                </c:pt>
                <c:pt idx="6">
                  <c:v>2.3809523809523808E-2</c:v>
                </c:pt>
                <c:pt idx="7">
                  <c:v>0.08</c:v>
                </c:pt>
                <c:pt idx="8">
                  <c:v>4.4444444444444446E-2</c:v>
                </c:pt>
                <c:pt idx="9">
                  <c:v>3.3898305084745763E-2</c:v>
                </c:pt>
                <c:pt idx="10" formatCode="General">
                  <c:v>0</c:v>
                </c:pt>
                <c:pt idx="11">
                  <c:v>0.11904761904761904</c:v>
                </c:pt>
                <c:pt idx="12">
                  <c:v>0.04</c:v>
                </c:pt>
                <c:pt idx="13">
                  <c:v>4.4444444444444446E-2</c:v>
                </c:pt>
                <c:pt idx="14">
                  <c:v>6.7796610169491525E-2</c:v>
                </c:pt>
                <c:pt idx="15" formatCode="General">
                  <c:v>0</c:v>
                </c:pt>
                <c:pt idx="16">
                  <c:v>7.1428571428571425E-2</c:v>
                </c:pt>
                <c:pt idx="17">
                  <c:v>0.04</c:v>
                </c:pt>
                <c:pt idx="18">
                  <c:v>2.2222222222222223E-2</c:v>
                </c:pt>
                <c:pt idx="19">
                  <c:v>8.4745762711864403E-2</c:v>
                </c:pt>
                <c:pt idx="20" formatCode="General">
                  <c:v>0</c:v>
                </c:pt>
                <c:pt idx="21">
                  <c:v>4.7619047619047616E-2</c:v>
                </c:pt>
                <c:pt idx="22">
                  <c:v>0.08</c:v>
                </c:pt>
                <c:pt idx="23">
                  <c:v>0.13333333333333333</c:v>
                </c:pt>
                <c:pt idx="24">
                  <c:v>5.0847457627118647E-2</c:v>
                </c:pt>
                <c:pt idx="25" formatCode="General">
                  <c:v>0</c:v>
                </c:pt>
                <c:pt idx="26">
                  <c:v>4.7619047619047616E-2</c:v>
                </c:pt>
                <c:pt idx="27">
                  <c:v>0.04</c:v>
                </c:pt>
                <c:pt idx="28">
                  <c:v>8.8888888888888892E-2</c:v>
                </c:pt>
                <c:pt idx="29">
                  <c:v>8.4745762711864403E-2</c:v>
                </c:pt>
                <c:pt idx="30" formatCode="General">
                  <c:v>0</c:v>
                </c:pt>
                <c:pt idx="31">
                  <c:v>7.1428571428571425E-2</c:v>
                </c:pt>
                <c:pt idx="32">
                  <c:v>0.04</c:v>
                </c:pt>
                <c:pt idx="33">
                  <c:v>4.4444444444444446E-2</c:v>
                </c:pt>
                <c:pt idx="34">
                  <c:v>0</c:v>
                </c:pt>
                <c:pt idx="35" formatCode="General">
                  <c:v>0</c:v>
                </c:pt>
                <c:pt idx="36">
                  <c:v>2.3809523809523808E-2</c:v>
                </c:pt>
                <c:pt idx="37">
                  <c:v>0</c:v>
                </c:pt>
                <c:pt idx="38">
                  <c:v>0</c:v>
                </c:pt>
                <c:pt idx="39">
                  <c:v>5.0847457627118647E-2</c:v>
                </c:pt>
                <c:pt idx="40" formatCode="General">
                  <c:v>0</c:v>
                </c:pt>
                <c:pt idx="41">
                  <c:v>2.3809523809523808E-2</c:v>
                </c:pt>
                <c:pt idx="42">
                  <c:v>0.04</c:v>
                </c:pt>
                <c:pt idx="43">
                  <c:v>4.4444444444444446E-2</c:v>
                </c:pt>
                <c:pt idx="44">
                  <c:v>5.0847457627118647E-2</c:v>
                </c:pt>
                <c:pt idx="45" formatCode="General">
                  <c:v>0</c:v>
                </c:pt>
                <c:pt idx="46">
                  <c:v>2.3809523809523808E-2</c:v>
                </c:pt>
                <c:pt idx="47">
                  <c:v>0</c:v>
                </c:pt>
                <c:pt idx="48">
                  <c:v>8.8888888888888892E-2</c:v>
                </c:pt>
                <c:pt idx="49">
                  <c:v>5.0847457627118647E-2</c:v>
                </c:pt>
              </c:numCache>
            </c:numRef>
          </c:val>
          <c:extLst>
            <c:ext xmlns:c16="http://schemas.microsoft.com/office/drawing/2014/chart" uri="{C3380CC4-5D6E-409C-BE32-E72D297353CC}">
              <c16:uniqueId val="{00000002-4197-4549-A42C-92AB0C76784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960938697318005"/>
          <c:y val="0.66664333333333337"/>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'Q22B.現在重要な技術（OT系DX）技術開発力優位'!$J$115</c:f>
          <c:strCache>
            <c:ptCount val="1"/>
            <c:pt idx="0">
              <c:v>OT系DX 実施中 (N=15)
OT系DX 準備中 (N=10)
OT系DX 検討中 (N=29)
　　　　　していない (N=46)</c:v>
            </c:pt>
          </c:strCache>
        </c:strRef>
      </c:tx>
      <c:layout>
        <c:manualLayout>
          <c:xMode val="edge"/>
          <c:yMode val="edge"/>
          <c:x val="0.68110076628352501"/>
          <c:y val="0.8147177777777777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'Q22B.現在重要な技術（OT系DX）技術開発力優位'!$R$7:$R$56</c:f>
              <c:strCache>
                <c:ptCount val="50"/>
                <c:pt idx="0">
                  <c:v>【 システムズエンジニアリング技術 】          </c:v>
                </c:pt>
                <c:pt idx="1">
                  <c:v>OT系DX 実施中（n=    5）</c:v>
                </c:pt>
                <c:pt idx="2">
                  <c:v>OT系DX 準備中（n=    3）</c:v>
                </c:pt>
                <c:pt idx="3">
                  <c:v>OT系DX 検討中（n=    9）</c:v>
                </c:pt>
                <c:pt idx="4">
                  <c:v>　　　　していない（n=  20）</c:v>
                </c:pt>
                <c:pt idx="5">
                  <c:v>【 無線通信・ネットワーク技術 】            </c:v>
                </c:pt>
                <c:pt idx="6">
                  <c:v>OT系DX 実施中（n=    5）</c:v>
                </c:pt>
                <c:pt idx="7">
                  <c:v>OT系DX 準備中（n=    3）</c:v>
                </c:pt>
                <c:pt idx="8">
                  <c:v>OT系DX 検討中（n=    8）</c:v>
                </c:pt>
                <c:pt idx="9">
                  <c:v>　　　　していない（n=  13）</c:v>
                </c:pt>
                <c:pt idx="10">
                  <c:v>【 デバイス技術 】                   </c:v>
                </c:pt>
                <c:pt idx="11">
                  <c:v>OT系DX 実施中（N=    1）</c:v>
                </c:pt>
                <c:pt idx="12">
                  <c:v>OT系DX 準備中（n=    2）</c:v>
                </c:pt>
                <c:pt idx="13">
                  <c:v>OT系DX 検討中（n=    6）</c:v>
                </c:pt>
                <c:pt idx="14">
                  <c:v>　　　　していない（n=    5）</c:v>
                </c:pt>
                <c:pt idx="15">
                  <c:v>【 AI（機械学習、ディープラーニング等）技術 】    </c:v>
                </c:pt>
                <c:pt idx="16">
                  <c:v>OT系DX 実施中（n=    3）</c:v>
                </c:pt>
                <c:pt idx="17">
                  <c:v>OT系DX 準備中（n=    2）</c:v>
                </c:pt>
                <c:pt idx="18">
                  <c:v>OT系DX 検討中（n=    7）</c:v>
                </c:pt>
                <c:pt idx="19">
                  <c:v>　　　　していない（n=  20）</c:v>
                </c:pt>
                <c:pt idx="20">
                  <c:v>【 画像・音声認識技術／合成技術 】           </c:v>
                </c:pt>
                <c:pt idx="21">
                  <c:v>OT系DX 実施中（n=    5）</c:v>
                </c:pt>
                <c:pt idx="22">
                  <c:v>OT系DX 準備中（n=    0）</c:v>
                </c:pt>
                <c:pt idx="23">
                  <c:v>OT系DX 検討中（n=    5）</c:v>
                </c:pt>
                <c:pt idx="24">
                  <c:v>　　　　していない（n=    7）</c:v>
                </c:pt>
                <c:pt idx="25">
                  <c:v>【 IoTシステム構築技術 】              </c:v>
                </c:pt>
                <c:pt idx="26">
                  <c:v>OT系DX 実施中（n=    3）</c:v>
                </c:pt>
                <c:pt idx="27">
                  <c:v>OT系DX 準備中（n=    3）</c:v>
                </c:pt>
                <c:pt idx="28">
                  <c:v>OT系DX 検討中（n=    6）</c:v>
                </c:pt>
                <c:pt idx="29">
                  <c:v>　　　　していない（n=  17）</c:v>
                </c:pt>
                <c:pt idx="30">
                  <c:v>【 センサ技術 】                    </c:v>
                </c:pt>
                <c:pt idx="31">
                  <c:v>OT系DX 実施中（n=    1）</c:v>
                </c:pt>
                <c:pt idx="32">
                  <c:v>OT系DX 準備中（n=    2）</c:v>
                </c:pt>
                <c:pt idx="33">
                  <c:v>OT系DX 検討中（n=    8）</c:v>
                </c:pt>
                <c:pt idx="34">
                  <c:v>　　　　していない（n=    4）</c:v>
                </c:pt>
                <c:pt idx="35">
                  <c:v>【 セーフティ及びセキュリティ技術 】          </c:v>
                </c:pt>
                <c:pt idx="36">
                  <c:v>OT系DX 実施中（n=    2）</c:v>
                </c:pt>
                <c:pt idx="37">
                  <c:v>OT系DX 準備中（n=    1）</c:v>
                </c:pt>
                <c:pt idx="38">
                  <c:v>OT系DX 検討中（n=    3）</c:v>
                </c:pt>
                <c:pt idx="39">
                  <c:v>　　　　していない（n=  11）</c:v>
                </c:pt>
                <c:pt idx="40">
                  <c:v>【 現実融合技術 (VR、AR、MR、SR等） 】    </c:v>
                </c:pt>
                <c:pt idx="41">
                  <c:v>OT系DX 実施中（n=    2）</c:v>
                </c:pt>
                <c:pt idx="42">
                  <c:v>OT系DX 準備中（n=    0）</c:v>
                </c:pt>
                <c:pt idx="43">
                  <c:v>OT系DX 検討中（n=    2）</c:v>
                </c:pt>
                <c:pt idx="44">
                  <c:v>　　　　していない（n=    3）</c:v>
                </c:pt>
                <c:pt idx="45">
                  <c:v>【 ヒューマンインタフェース技術 】           </c:v>
                </c:pt>
                <c:pt idx="46">
                  <c:v>OT系DX 実施中（n=    1）</c:v>
                </c:pt>
                <c:pt idx="47">
                  <c:v>OT系DX 準備中（n=    1）</c:v>
                </c:pt>
                <c:pt idx="48">
                  <c:v>OT系DX 検討中（n=    2）</c:v>
                </c:pt>
                <c:pt idx="49">
                  <c:v>　　　　していない（n=    2）</c:v>
                </c:pt>
              </c:strCache>
            </c:strRef>
          </c:cat>
          <c:val>
            <c:numRef>
              <c:f>'Q22B.現在重要な技術（OT系DX）技術開発力優位'!$S$7:$S$56</c:f>
              <c:numCache>
                <c:formatCode>0.0%</c:formatCode>
                <c:ptCount val="50"/>
                <c:pt idx="0" formatCode="General">
                  <c:v>0</c:v>
                </c:pt>
                <c:pt idx="1">
                  <c:v>0</c:v>
                </c:pt>
                <c:pt idx="2">
                  <c:v>0.2</c:v>
                </c:pt>
                <c:pt idx="3">
                  <c:v>0.13793103448275862</c:v>
                </c:pt>
                <c:pt idx="4">
                  <c:v>0.21739130434782608</c:v>
                </c:pt>
                <c:pt idx="5" formatCode="General">
                  <c:v>0</c:v>
                </c:pt>
                <c:pt idx="6">
                  <c:v>0.13333333333333333</c:v>
                </c:pt>
                <c:pt idx="7">
                  <c:v>0.1</c:v>
                </c:pt>
                <c:pt idx="8">
                  <c:v>0.13793103448275862</c:v>
                </c:pt>
                <c:pt idx="9">
                  <c:v>0.13043478260869565</c:v>
                </c:pt>
                <c:pt idx="10" formatCode="General">
                  <c:v>0</c:v>
                </c:pt>
                <c:pt idx="11">
                  <c:v>6.6666666666666666E-2</c:v>
                </c:pt>
                <c:pt idx="12">
                  <c:v>0.2</c:v>
                </c:pt>
                <c:pt idx="13">
                  <c:v>0.17241379310344829</c:v>
                </c:pt>
                <c:pt idx="14">
                  <c:v>4.3478260869565216E-2</c:v>
                </c:pt>
                <c:pt idx="15" formatCode="General">
                  <c:v>0</c:v>
                </c:pt>
                <c:pt idx="16">
                  <c:v>0.13333333333333333</c:v>
                </c:pt>
                <c:pt idx="17">
                  <c:v>0.1</c:v>
                </c:pt>
                <c:pt idx="18">
                  <c:v>0.10344827586206896</c:v>
                </c:pt>
                <c:pt idx="19">
                  <c:v>0.10869565217391304</c:v>
                </c:pt>
                <c:pt idx="20" formatCode="General">
                  <c:v>0</c:v>
                </c:pt>
                <c:pt idx="21">
                  <c:v>0.13333333333333333</c:v>
                </c:pt>
                <c:pt idx="22">
                  <c:v>0</c:v>
                </c:pt>
                <c:pt idx="23">
                  <c:v>6.8965517241379309E-2</c:v>
                </c:pt>
                <c:pt idx="24">
                  <c:v>6.5217391304347824E-2</c:v>
                </c:pt>
                <c:pt idx="25" formatCode="General">
                  <c:v>0</c:v>
                </c:pt>
                <c:pt idx="26">
                  <c:v>0.13333333333333333</c:v>
                </c:pt>
                <c:pt idx="27">
                  <c:v>0.2</c:v>
                </c:pt>
                <c:pt idx="28">
                  <c:v>6.8965517241379309E-2</c:v>
                </c:pt>
                <c:pt idx="29">
                  <c:v>6.5217391304347824E-2</c:v>
                </c:pt>
                <c:pt idx="30" formatCode="General">
                  <c:v>0</c:v>
                </c:pt>
                <c:pt idx="31">
                  <c:v>6.6666666666666666E-2</c:v>
                </c:pt>
                <c:pt idx="32">
                  <c:v>0</c:v>
                </c:pt>
                <c:pt idx="33">
                  <c:v>0.10344827586206896</c:v>
                </c:pt>
                <c:pt idx="34">
                  <c:v>6.5217391304347824E-2</c:v>
                </c:pt>
                <c:pt idx="35" formatCode="General">
                  <c:v>0</c:v>
                </c:pt>
                <c:pt idx="36">
                  <c:v>0</c:v>
                </c:pt>
                <c:pt idx="37">
                  <c:v>0</c:v>
                </c:pt>
                <c:pt idx="38">
                  <c:v>0</c:v>
                </c:pt>
                <c:pt idx="39">
                  <c:v>8.6956521739130432E-2</c:v>
                </c:pt>
                <c:pt idx="40" formatCode="General">
                  <c:v>0</c:v>
                </c:pt>
                <c:pt idx="41">
                  <c:v>0</c:v>
                </c:pt>
                <c:pt idx="42">
                  <c:v>0</c:v>
                </c:pt>
                <c:pt idx="43">
                  <c:v>3.4482758620689655E-2</c:v>
                </c:pt>
                <c:pt idx="44">
                  <c:v>6.5217391304347824E-2</c:v>
                </c:pt>
                <c:pt idx="45" formatCode="General">
                  <c:v>0</c:v>
                </c:pt>
                <c:pt idx="46">
                  <c:v>0</c:v>
                </c:pt>
                <c:pt idx="47">
                  <c:v>0</c:v>
                </c:pt>
                <c:pt idx="48">
                  <c:v>3.4482758620689655E-2</c:v>
                </c:pt>
                <c:pt idx="49">
                  <c:v>2.1739130434782608E-2</c:v>
                </c:pt>
              </c:numCache>
            </c:numRef>
          </c:val>
          <c:extLst>
            <c:ext xmlns:c16="http://schemas.microsoft.com/office/drawing/2014/chart" uri="{C3380CC4-5D6E-409C-BE32-E72D297353CC}">
              <c16:uniqueId val="{00000000-98A7-46B4-9B50-869C51CBA44D}"/>
            </c:ext>
          </c:extLst>
        </c:ser>
        <c:ser>
          <c:idx val="2"/>
          <c:order val="1"/>
          <c:tx>
            <c:strRef>
              <c:f>'Q22B.現在重要な技術（OT系DX）技術開発力優位'!$T$6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'Q22B.現在重要な技術（OT系DX）技術開発力優位'!$R$7:$R$56</c:f>
              <c:strCache>
                <c:ptCount val="50"/>
                <c:pt idx="0">
                  <c:v>【 システムズエンジニアリング技術 】          </c:v>
                </c:pt>
                <c:pt idx="1">
                  <c:v>OT系DX 実施中（n=    5）</c:v>
                </c:pt>
                <c:pt idx="2">
                  <c:v>OT系DX 準備中（n=    3）</c:v>
                </c:pt>
                <c:pt idx="3">
                  <c:v>OT系DX 検討中（n=    9）</c:v>
                </c:pt>
                <c:pt idx="4">
                  <c:v>　　　　していない（n=  20）</c:v>
                </c:pt>
                <c:pt idx="5">
                  <c:v>【 無線通信・ネットワーク技術 】            </c:v>
                </c:pt>
                <c:pt idx="6">
                  <c:v>OT系DX 実施中（n=    5）</c:v>
                </c:pt>
                <c:pt idx="7">
                  <c:v>OT系DX 準備中（n=    3）</c:v>
                </c:pt>
                <c:pt idx="8">
                  <c:v>OT系DX 検討中（n=    8）</c:v>
                </c:pt>
                <c:pt idx="9">
                  <c:v>　　　　していない（n=  13）</c:v>
                </c:pt>
                <c:pt idx="10">
                  <c:v>【 デバイス技術 】                   </c:v>
                </c:pt>
                <c:pt idx="11">
                  <c:v>OT系DX 実施中（N=    1）</c:v>
                </c:pt>
                <c:pt idx="12">
                  <c:v>OT系DX 準備中（n=    2）</c:v>
                </c:pt>
                <c:pt idx="13">
                  <c:v>OT系DX 検討中（n=    6）</c:v>
                </c:pt>
                <c:pt idx="14">
                  <c:v>　　　　していない（n=    5）</c:v>
                </c:pt>
                <c:pt idx="15">
                  <c:v>【 AI（機械学習、ディープラーニング等）技術 】    </c:v>
                </c:pt>
                <c:pt idx="16">
                  <c:v>OT系DX 実施中（n=    3）</c:v>
                </c:pt>
                <c:pt idx="17">
                  <c:v>OT系DX 準備中（n=    2）</c:v>
                </c:pt>
                <c:pt idx="18">
                  <c:v>OT系DX 検討中（n=    7）</c:v>
                </c:pt>
                <c:pt idx="19">
                  <c:v>　　　　していない（n=  20）</c:v>
                </c:pt>
                <c:pt idx="20">
                  <c:v>【 画像・音声認識技術／合成技術 】           </c:v>
                </c:pt>
                <c:pt idx="21">
                  <c:v>OT系DX 実施中（n=    5）</c:v>
                </c:pt>
                <c:pt idx="22">
                  <c:v>OT系DX 準備中（n=    0）</c:v>
                </c:pt>
                <c:pt idx="23">
                  <c:v>OT系DX 検討中（n=    5）</c:v>
                </c:pt>
                <c:pt idx="24">
                  <c:v>　　　　していない（n=    7）</c:v>
                </c:pt>
                <c:pt idx="25">
                  <c:v>【 IoTシステム構築技術 】              </c:v>
                </c:pt>
                <c:pt idx="26">
                  <c:v>OT系DX 実施中（n=    3）</c:v>
                </c:pt>
                <c:pt idx="27">
                  <c:v>OT系DX 準備中（n=    3）</c:v>
                </c:pt>
                <c:pt idx="28">
                  <c:v>OT系DX 検討中（n=    6）</c:v>
                </c:pt>
                <c:pt idx="29">
                  <c:v>　　　　していない（n=  17）</c:v>
                </c:pt>
                <c:pt idx="30">
                  <c:v>【 センサ技術 】                    </c:v>
                </c:pt>
                <c:pt idx="31">
                  <c:v>OT系DX 実施中（n=    1）</c:v>
                </c:pt>
                <c:pt idx="32">
                  <c:v>OT系DX 準備中（n=    2）</c:v>
                </c:pt>
                <c:pt idx="33">
                  <c:v>OT系DX 検討中（n=    8）</c:v>
                </c:pt>
                <c:pt idx="34">
                  <c:v>　　　　していない（n=    4）</c:v>
                </c:pt>
                <c:pt idx="35">
                  <c:v>【 セーフティ及びセキュリティ技術 】          </c:v>
                </c:pt>
                <c:pt idx="36">
                  <c:v>OT系DX 実施中（n=    2）</c:v>
                </c:pt>
                <c:pt idx="37">
                  <c:v>OT系DX 準備中（n=    1）</c:v>
                </c:pt>
                <c:pt idx="38">
                  <c:v>OT系DX 検討中（n=    3）</c:v>
                </c:pt>
                <c:pt idx="39">
                  <c:v>　　　　していない（n=  11）</c:v>
                </c:pt>
                <c:pt idx="40">
                  <c:v>【 現実融合技術 (VR、AR、MR、SR等） 】    </c:v>
                </c:pt>
                <c:pt idx="41">
                  <c:v>OT系DX 実施中（n=    2）</c:v>
                </c:pt>
                <c:pt idx="42">
                  <c:v>OT系DX 準備中（n=    0）</c:v>
                </c:pt>
                <c:pt idx="43">
                  <c:v>OT系DX 検討中（n=    2）</c:v>
                </c:pt>
                <c:pt idx="44">
                  <c:v>　　　　していない（n=    3）</c:v>
                </c:pt>
                <c:pt idx="45">
                  <c:v>【 ヒューマンインタフェース技術 】           </c:v>
                </c:pt>
                <c:pt idx="46">
                  <c:v>OT系DX 実施中（n=    1）</c:v>
                </c:pt>
                <c:pt idx="47">
                  <c:v>OT系DX 準備中（n=    1）</c:v>
                </c:pt>
                <c:pt idx="48">
                  <c:v>OT系DX 検討中（n=    2）</c:v>
                </c:pt>
                <c:pt idx="49">
                  <c:v>　　　　していない（n=    2）</c:v>
                </c:pt>
              </c:strCache>
            </c:strRef>
          </c:cat>
          <c:val>
            <c:numRef>
              <c:f>'Q22B.現在重要な技術（OT系DX）技術開発力優位'!$T$7:$T$56</c:f>
              <c:numCache>
                <c:formatCode>0.0%</c:formatCode>
                <c:ptCount val="50"/>
                <c:pt idx="0" formatCode="General">
                  <c:v>0</c:v>
                </c:pt>
                <c:pt idx="1">
                  <c:v>0.13333333333333333</c:v>
                </c:pt>
                <c:pt idx="2">
                  <c:v>0</c:v>
                </c:pt>
                <c:pt idx="3">
                  <c:v>3.4482758620689655E-2</c:v>
                </c:pt>
                <c:pt idx="4">
                  <c:v>0.10869565217391304</c:v>
                </c:pt>
                <c:pt idx="5" formatCode="General">
                  <c:v>0</c:v>
                </c:pt>
                <c:pt idx="6">
                  <c:v>0.13333333333333333</c:v>
                </c:pt>
                <c:pt idx="7">
                  <c:v>0.2</c:v>
                </c:pt>
                <c:pt idx="8">
                  <c:v>0.10344827586206896</c:v>
                </c:pt>
                <c:pt idx="9">
                  <c:v>6.5217391304347824E-2</c:v>
                </c:pt>
                <c:pt idx="10" formatCode="General">
                  <c:v>0</c:v>
                </c:pt>
                <c:pt idx="11">
                  <c:v>0</c:v>
                </c:pt>
                <c:pt idx="12">
                  <c:v>0</c:v>
                </c:pt>
                <c:pt idx="13">
                  <c:v>3.4482758620689655E-2</c:v>
                </c:pt>
                <c:pt idx="14">
                  <c:v>2.1739130434782608E-2</c:v>
                </c:pt>
                <c:pt idx="15" formatCode="General">
                  <c:v>0</c:v>
                </c:pt>
                <c:pt idx="16">
                  <c:v>6.6666666666666666E-2</c:v>
                </c:pt>
                <c:pt idx="17">
                  <c:v>0</c:v>
                </c:pt>
                <c:pt idx="18">
                  <c:v>0.10344827586206896</c:v>
                </c:pt>
                <c:pt idx="19">
                  <c:v>0.21739130434782608</c:v>
                </c:pt>
                <c:pt idx="20" formatCode="General">
                  <c:v>0</c:v>
                </c:pt>
                <c:pt idx="21">
                  <c:v>6.6666666666666666E-2</c:v>
                </c:pt>
                <c:pt idx="22">
                  <c:v>0</c:v>
                </c:pt>
                <c:pt idx="23">
                  <c:v>6.8965517241379309E-2</c:v>
                </c:pt>
                <c:pt idx="24">
                  <c:v>4.3478260869565216E-2</c:v>
                </c:pt>
                <c:pt idx="25" formatCode="General">
                  <c:v>0</c:v>
                </c:pt>
                <c:pt idx="26">
                  <c:v>0</c:v>
                </c:pt>
                <c:pt idx="27">
                  <c:v>0</c:v>
                </c:pt>
                <c:pt idx="28">
                  <c:v>6.8965517241379309E-2</c:v>
                </c:pt>
                <c:pt idx="29">
                  <c:v>0.17391304347826086</c:v>
                </c:pt>
                <c:pt idx="30" formatCode="General">
                  <c:v>0</c:v>
                </c:pt>
                <c:pt idx="31">
                  <c:v>0</c:v>
                </c:pt>
                <c:pt idx="32">
                  <c:v>0.1</c:v>
                </c:pt>
                <c:pt idx="33">
                  <c:v>0.10344827586206896</c:v>
                </c:pt>
                <c:pt idx="34">
                  <c:v>2.1739130434782608E-2</c:v>
                </c:pt>
                <c:pt idx="35" formatCode="General">
                  <c:v>0</c:v>
                </c:pt>
                <c:pt idx="36">
                  <c:v>0.13333333333333333</c:v>
                </c:pt>
                <c:pt idx="37">
                  <c:v>0.1</c:v>
                </c:pt>
                <c:pt idx="38">
                  <c:v>0.10344827586206896</c:v>
                </c:pt>
                <c:pt idx="39">
                  <c:v>8.6956521739130432E-2</c:v>
                </c:pt>
                <c:pt idx="40" formatCode="General">
                  <c:v>0</c:v>
                </c:pt>
                <c:pt idx="41">
                  <c:v>6.6666666666666666E-2</c:v>
                </c:pt>
                <c:pt idx="42">
                  <c:v>0</c:v>
                </c:pt>
                <c:pt idx="43">
                  <c:v>0</c:v>
                </c:pt>
                <c:pt idx="44">
                  <c:v>0</c:v>
                </c:pt>
                <c:pt idx="45" formatCode="General">
                  <c:v>0</c:v>
                </c:pt>
                <c:pt idx="46">
                  <c:v>0</c:v>
                </c:pt>
                <c:pt idx="47">
                  <c:v>0.1</c:v>
                </c:pt>
                <c:pt idx="48">
                  <c:v>0</c:v>
                </c:pt>
                <c:pt idx="49">
                  <c:v>0</c:v>
                </c:pt>
              </c:numCache>
            </c:numRef>
          </c:val>
          <c:extLst>
            <c:ext xmlns:c16="http://schemas.microsoft.com/office/drawing/2014/chart" uri="{C3380CC4-5D6E-409C-BE32-E72D297353CC}">
              <c16:uniqueId val="{00000001-98A7-46B4-9B50-869C51CBA44D}"/>
            </c:ext>
          </c:extLst>
        </c:ser>
        <c:ser>
          <c:idx val="1"/>
          <c:order val="2"/>
          <c:tx>
            <c:strRef>
              <c:f>'Q22B.現在重要な技術（OT系DX）技術開発力優位'!$U$6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'Q22B.現在重要な技術（OT系DX）技術開発力優位'!$R$7:$R$56</c:f>
              <c:strCache>
                <c:ptCount val="50"/>
                <c:pt idx="0">
                  <c:v>【 システムズエンジニアリング技術 】          </c:v>
                </c:pt>
                <c:pt idx="1">
                  <c:v>OT系DX 実施中（n=    5）</c:v>
                </c:pt>
                <c:pt idx="2">
                  <c:v>OT系DX 準備中（n=    3）</c:v>
                </c:pt>
                <c:pt idx="3">
                  <c:v>OT系DX 検討中（n=    9）</c:v>
                </c:pt>
                <c:pt idx="4">
                  <c:v>　　　　していない（n=  20）</c:v>
                </c:pt>
                <c:pt idx="5">
                  <c:v>【 無線通信・ネットワーク技術 】            </c:v>
                </c:pt>
                <c:pt idx="6">
                  <c:v>OT系DX 実施中（n=    5）</c:v>
                </c:pt>
                <c:pt idx="7">
                  <c:v>OT系DX 準備中（n=    3）</c:v>
                </c:pt>
                <c:pt idx="8">
                  <c:v>OT系DX 検討中（n=    8）</c:v>
                </c:pt>
                <c:pt idx="9">
                  <c:v>　　　　していない（n=  13）</c:v>
                </c:pt>
                <c:pt idx="10">
                  <c:v>【 デバイス技術 】                   </c:v>
                </c:pt>
                <c:pt idx="11">
                  <c:v>OT系DX 実施中（N=    1）</c:v>
                </c:pt>
                <c:pt idx="12">
                  <c:v>OT系DX 準備中（n=    2）</c:v>
                </c:pt>
                <c:pt idx="13">
                  <c:v>OT系DX 検討中（n=    6）</c:v>
                </c:pt>
                <c:pt idx="14">
                  <c:v>　　　　していない（n=    5）</c:v>
                </c:pt>
                <c:pt idx="15">
                  <c:v>【 AI（機械学習、ディープラーニング等）技術 】    </c:v>
                </c:pt>
                <c:pt idx="16">
                  <c:v>OT系DX 実施中（n=    3）</c:v>
                </c:pt>
                <c:pt idx="17">
                  <c:v>OT系DX 準備中（n=    2）</c:v>
                </c:pt>
                <c:pt idx="18">
                  <c:v>OT系DX 検討中（n=    7）</c:v>
                </c:pt>
                <c:pt idx="19">
                  <c:v>　　　　していない（n=  20）</c:v>
                </c:pt>
                <c:pt idx="20">
                  <c:v>【 画像・音声認識技術／合成技術 】           </c:v>
                </c:pt>
                <c:pt idx="21">
                  <c:v>OT系DX 実施中（n=    5）</c:v>
                </c:pt>
                <c:pt idx="22">
                  <c:v>OT系DX 準備中（n=    0）</c:v>
                </c:pt>
                <c:pt idx="23">
                  <c:v>OT系DX 検討中（n=    5）</c:v>
                </c:pt>
                <c:pt idx="24">
                  <c:v>　　　　していない（n=    7）</c:v>
                </c:pt>
                <c:pt idx="25">
                  <c:v>【 IoTシステム構築技術 】              </c:v>
                </c:pt>
                <c:pt idx="26">
                  <c:v>OT系DX 実施中（n=    3）</c:v>
                </c:pt>
                <c:pt idx="27">
                  <c:v>OT系DX 準備中（n=    3）</c:v>
                </c:pt>
                <c:pt idx="28">
                  <c:v>OT系DX 検討中（n=    6）</c:v>
                </c:pt>
                <c:pt idx="29">
                  <c:v>　　　　していない（n=  17）</c:v>
                </c:pt>
                <c:pt idx="30">
                  <c:v>【 センサ技術 】                    </c:v>
                </c:pt>
                <c:pt idx="31">
                  <c:v>OT系DX 実施中（n=    1）</c:v>
                </c:pt>
                <c:pt idx="32">
                  <c:v>OT系DX 準備中（n=    2）</c:v>
                </c:pt>
                <c:pt idx="33">
                  <c:v>OT系DX 検討中（n=    8）</c:v>
                </c:pt>
                <c:pt idx="34">
                  <c:v>　　　　していない（n=    4）</c:v>
                </c:pt>
                <c:pt idx="35">
                  <c:v>【 セーフティ及びセキュリティ技術 】          </c:v>
                </c:pt>
                <c:pt idx="36">
                  <c:v>OT系DX 実施中（n=    2）</c:v>
                </c:pt>
                <c:pt idx="37">
                  <c:v>OT系DX 準備中（n=    1）</c:v>
                </c:pt>
                <c:pt idx="38">
                  <c:v>OT系DX 検討中（n=    3）</c:v>
                </c:pt>
                <c:pt idx="39">
                  <c:v>　　　　していない（n=  11）</c:v>
                </c:pt>
                <c:pt idx="40">
                  <c:v>【 現実融合技術 (VR、AR、MR、SR等） 】    </c:v>
                </c:pt>
                <c:pt idx="41">
                  <c:v>OT系DX 実施中（n=    2）</c:v>
                </c:pt>
                <c:pt idx="42">
                  <c:v>OT系DX 準備中（n=    0）</c:v>
                </c:pt>
                <c:pt idx="43">
                  <c:v>OT系DX 検討中（n=    2）</c:v>
                </c:pt>
                <c:pt idx="44">
                  <c:v>　　　　していない（n=    3）</c:v>
                </c:pt>
                <c:pt idx="45">
                  <c:v>【 ヒューマンインタフェース技術 】           </c:v>
                </c:pt>
                <c:pt idx="46">
                  <c:v>OT系DX 実施中（n=    1）</c:v>
                </c:pt>
                <c:pt idx="47">
                  <c:v>OT系DX 準備中（n=    1）</c:v>
                </c:pt>
                <c:pt idx="48">
                  <c:v>OT系DX 検討中（n=    2）</c:v>
                </c:pt>
                <c:pt idx="49">
                  <c:v>　　　　していない（n=    2）</c:v>
                </c:pt>
              </c:strCache>
            </c:strRef>
          </c:cat>
          <c:val>
            <c:numRef>
              <c:f>'Q22B.現在重要な技術（OT系DX）技術開発力優位'!$U$7:$U$56</c:f>
              <c:numCache>
                <c:formatCode>0.0%</c:formatCode>
                <c:ptCount val="50"/>
                <c:pt idx="0" formatCode="General">
                  <c:v>0</c:v>
                </c:pt>
                <c:pt idx="1">
                  <c:v>0.2</c:v>
                </c:pt>
                <c:pt idx="2">
                  <c:v>0.1</c:v>
                </c:pt>
                <c:pt idx="3">
                  <c:v>0.13793103448275862</c:v>
                </c:pt>
                <c:pt idx="4">
                  <c:v>0.10869565217391304</c:v>
                </c:pt>
                <c:pt idx="5" formatCode="General">
                  <c:v>0</c:v>
                </c:pt>
                <c:pt idx="6">
                  <c:v>6.6666666666666666E-2</c:v>
                </c:pt>
                <c:pt idx="7">
                  <c:v>0</c:v>
                </c:pt>
                <c:pt idx="8">
                  <c:v>3.4482758620689655E-2</c:v>
                </c:pt>
                <c:pt idx="9">
                  <c:v>8.6956521739130432E-2</c:v>
                </c:pt>
                <c:pt idx="10" formatCode="General">
                  <c:v>0</c:v>
                </c:pt>
                <c:pt idx="11">
                  <c:v>0</c:v>
                </c:pt>
                <c:pt idx="12">
                  <c:v>0</c:v>
                </c:pt>
                <c:pt idx="13">
                  <c:v>0</c:v>
                </c:pt>
                <c:pt idx="14">
                  <c:v>4.3478260869565216E-2</c:v>
                </c:pt>
                <c:pt idx="15" formatCode="General">
                  <c:v>0</c:v>
                </c:pt>
                <c:pt idx="16">
                  <c:v>0</c:v>
                </c:pt>
                <c:pt idx="17">
                  <c:v>0.1</c:v>
                </c:pt>
                <c:pt idx="18">
                  <c:v>3.4482758620689655E-2</c:v>
                </c:pt>
                <c:pt idx="19">
                  <c:v>0.10869565217391304</c:v>
                </c:pt>
                <c:pt idx="20" formatCode="General">
                  <c:v>0</c:v>
                </c:pt>
                <c:pt idx="21">
                  <c:v>0.13333333333333333</c:v>
                </c:pt>
                <c:pt idx="22">
                  <c:v>0</c:v>
                </c:pt>
                <c:pt idx="23">
                  <c:v>3.4482758620689655E-2</c:v>
                </c:pt>
                <c:pt idx="24">
                  <c:v>4.3478260869565216E-2</c:v>
                </c:pt>
                <c:pt idx="25" formatCode="General">
                  <c:v>0</c:v>
                </c:pt>
                <c:pt idx="26">
                  <c:v>6.6666666666666666E-2</c:v>
                </c:pt>
                <c:pt idx="27">
                  <c:v>0.1</c:v>
                </c:pt>
                <c:pt idx="28">
                  <c:v>6.8965517241379309E-2</c:v>
                </c:pt>
                <c:pt idx="29">
                  <c:v>0.13043478260869565</c:v>
                </c:pt>
                <c:pt idx="30" formatCode="General">
                  <c:v>0</c:v>
                </c:pt>
                <c:pt idx="31">
                  <c:v>0</c:v>
                </c:pt>
                <c:pt idx="32">
                  <c:v>0.1</c:v>
                </c:pt>
                <c:pt idx="33">
                  <c:v>6.8965517241379309E-2</c:v>
                </c:pt>
                <c:pt idx="34">
                  <c:v>0</c:v>
                </c:pt>
                <c:pt idx="35" formatCode="General">
                  <c:v>0</c:v>
                </c:pt>
                <c:pt idx="36">
                  <c:v>0</c:v>
                </c:pt>
                <c:pt idx="37">
                  <c:v>0</c:v>
                </c:pt>
                <c:pt idx="38">
                  <c:v>0</c:v>
                </c:pt>
                <c:pt idx="39">
                  <c:v>6.5217391304347824E-2</c:v>
                </c:pt>
                <c:pt idx="40" formatCode="General">
                  <c:v>0</c:v>
                </c:pt>
                <c:pt idx="41">
                  <c:v>6.6666666666666666E-2</c:v>
                </c:pt>
                <c:pt idx="42">
                  <c:v>0</c:v>
                </c:pt>
                <c:pt idx="43">
                  <c:v>3.4482758620689655E-2</c:v>
                </c:pt>
                <c:pt idx="44">
                  <c:v>0</c:v>
                </c:pt>
                <c:pt idx="45" formatCode="General">
                  <c:v>0</c:v>
                </c:pt>
                <c:pt idx="46">
                  <c:v>6.6666666666666666E-2</c:v>
                </c:pt>
                <c:pt idx="47">
                  <c:v>0</c:v>
                </c:pt>
                <c:pt idx="48">
                  <c:v>3.4482758620689655E-2</c:v>
                </c:pt>
                <c:pt idx="49">
                  <c:v>2.1739130434782608E-2</c:v>
                </c:pt>
              </c:numCache>
            </c:numRef>
          </c:val>
          <c:extLst>
            <c:ext xmlns:c16="http://schemas.microsoft.com/office/drawing/2014/chart" uri="{C3380CC4-5D6E-409C-BE32-E72D297353CC}">
              <c16:uniqueId val="{00000002-98A7-46B4-9B50-869C51CBA44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9907298850574726"/>
          <c:y val="0.65454809523809521"/>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'Q22A.自社の強みとなる技術（OT系DX）技術開発力優位'!$J$115</c:f>
          <c:strCache>
            <c:ptCount val="1"/>
            <c:pt idx="0">
              <c:v>OT系DX 実施中 (N=16)
OT系DX 準備中 (N=10)
OT系DX 検討中 (N=28)
　　　　　していない (N=45)</c:v>
            </c:pt>
          </c:strCache>
        </c:strRef>
      </c:tx>
      <c:layout>
        <c:manualLayout>
          <c:xMode val="edge"/>
          <c:yMode val="edge"/>
          <c:x val="0.69813141762452113"/>
          <c:y val="0.8510034920634920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3）</c:v>
                </c:pt>
                <c:pt idx="2">
                  <c:v>OT系DX 準備中（n=    1）</c:v>
                </c:pt>
                <c:pt idx="3">
                  <c:v>OT系DX 検討中（n=  13）</c:v>
                </c:pt>
                <c:pt idx="4">
                  <c:v>　　　　していない（n=  15）</c:v>
                </c:pt>
                <c:pt idx="5">
                  <c:v>【 無線通信・ネットワーク技術 】            </c:v>
                </c:pt>
                <c:pt idx="6">
                  <c:v>OT系DX 実施中（n=    4）</c:v>
                </c:pt>
                <c:pt idx="7">
                  <c:v>OT系DX 準備中（n=    4）</c:v>
                </c:pt>
                <c:pt idx="8">
                  <c:v>OT系DX 検討中（n=    8）</c:v>
                </c:pt>
                <c:pt idx="9">
                  <c:v>　　　　していない（n=  13）</c:v>
                </c:pt>
                <c:pt idx="10">
                  <c:v>【 デバイス技術 】                   </c:v>
                </c:pt>
                <c:pt idx="11">
                  <c:v>OT系DX 実施中（n=    1）</c:v>
                </c:pt>
                <c:pt idx="12">
                  <c:v>OT系DX 準備中（n=    2）</c:v>
                </c:pt>
                <c:pt idx="13">
                  <c:v>OT系DX 検討中（n=    5）</c:v>
                </c:pt>
                <c:pt idx="14">
                  <c:v>　　　　していない（n=    6）</c:v>
                </c:pt>
                <c:pt idx="15">
                  <c:v>【 画像・音声認識技術／合成技術 】           </c:v>
                </c:pt>
                <c:pt idx="16">
                  <c:v>OT系DX 実施中（n=    4）</c:v>
                </c:pt>
                <c:pt idx="17">
                  <c:v>OT系DX 準備中（n=    0）</c:v>
                </c:pt>
                <c:pt idx="18">
                  <c:v>OT系DX 検討中（n=    6）</c:v>
                </c:pt>
                <c:pt idx="19">
                  <c:v>　　　　していない（n=  10）</c:v>
                </c:pt>
                <c:pt idx="20">
                  <c:v>【 IoTシステム構築技術 】              </c:v>
                </c:pt>
                <c:pt idx="21">
                  <c:v>OT系DX 実施中（n=    4）</c:v>
                </c:pt>
                <c:pt idx="22">
                  <c:v>OT系DX 準備中（n=    4）</c:v>
                </c:pt>
                <c:pt idx="23">
                  <c:v>OT系DX 検討中（n=    6）</c:v>
                </c:pt>
                <c:pt idx="24">
                  <c:v>　　　　していない（n=  12）</c:v>
                </c:pt>
                <c:pt idx="25">
                  <c:v>【 AI（機械学習、ディープラーニング等）技術 】    </c:v>
                </c:pt>
                <c:pt idx="26">
                  <c:v>OT系DX 実施中（n=    2）</c:v>
                </c:pt>
                <c:pt idx="27">
                  <c:v>OT系DX 準備中（n=    3）</c:v>
                </c:pt>
                <c:pt idx="28">
                  <c:v>OT系DX 検討中（n=    3）</c:v>
                </c:pt>
                <c:pt idx="29">
                  <c:v>　　　　していない（n=  14）</c:v>
                </c:pt>
                <c:pt idx="30">
                  <c:v>【 モデリング技術（制御、システム、ユーザ、データ等） 】</c:v>
                </c:pt>
                <c:pt idx="31">
                  <c:v>OT系DX 実施中（n=    3）</c:v>
                </c:pt>
                <c:pt idx="32">
                  <c:v>OT系DX 準備中（n=    1）</c:v>
                </c:pt>
                <c:pt idx="33">
                  <c:v>OT系DX 検討中（n=    3）</c:v>
                </c:pt>
                <c:pt idx="34">
                  <c:v>　　　　していない（n=    5）</c:v>
                </c:pt>
                <c:pt idx="35">
                  <c:v>【 センサ技術 】                    </c:v>
                </c:pt>
                <c:pt idx="36">
                  <c:v>OT系DX 実施中（n=    2）</c:v>
                </c:pt>
                <c:pt idx="37">
                  <c:v>OT系DX 準備中（n=    2）</c:v>
                </c:pt>
                <c:pt idx="38">
                  <c:v>OT系DX 検討中（n=    9）</c:v>
                </c:pt>
                <c:pt idx="39">
                  <c:v>　　　　していない（n=    6）</c:v>
                </c:pt>
                <c:pt idx="40">
                  <c:v>【 リアルタイム制御技術（ロボット技術） 】       </c:v>
                </c:pt>
                <c:pt idx="41">
                  <c:v>OT系DX 実施中（n=    3）</c:v>
                </c:pt>
                <c:pt idx="42">
                  <c:v>OT系DX 準備中（n=    3）</c:v>
                </c:pt>
                <c:pt idx="43">
                  <c:v>OT系DX 検討中（n=    4）</c:v>
                </c:pt>
                <c:pt idx="44">
                  <c:v>　　　　していない（n=    3）</c:v>
                </c:pt>
                <c:pt idx="45">
                  <c:v>【 アジャイル開発技術 】                </c:v>
                </c:pt>
                <c:pt idx="46">
                  <c:v>OT系DX 実施中（n=    0）</c:v>
                </c:pt>
                <c:pt idx="47">
                  <c:v>OT系DX 準備中（n=    0）</c:v>
                </c:pt>
                <c:pt idx="48">
                  <c:v>OT系DX 検討中（n=    6）</c:v>
                </c:pt>
                <c:pt idx="49">
                  <c:v>　　　　していない（n=  10）</c:v>
                </c:pt>
              </c:strCache>
            </c:strRef>
          </c:cat>
          <c:val>
            <c:numRef>
              <c:f>'Q22A.自社の強みとなる技術（OT系DX）技術開発力優位'!$S$7:$S$56</c:f>
              <c:numCache>
                <c:formatCode>0.0%</c:formatCode>
                <c:ptCount val="50"/>
                <c:pt idx="0" formatCode="General">
                  <c:v>0</c:v>
                </c:pt>
                <c:pt idx="1">
                  <c:v>0</c:v>
                </c:pt>
                <c:pt idx="2">
                  <c:v>0.1</c:v>
                </c:pt>
                <c:pt idx="3">
                  <c:v>0.14285714285714285</c:v>
                </c:pt>
                <c:pt idx="4">
                  <c:v>0.24444444444444444</c:v>
                </c:pt>
                <c:pt idx="5" formatCode="General">
                  <c:v>0</c:v>
                </c:pt>
                <c:pt idx="6">
                  <c:v>0.1875</c:v>
                </c:pt>
                <c:pt idx="7">
                  <c:v>0</c:v>
                </c:pt>
                <c:pt idx="8">
                  <c:v>0.10714285714285714</c:v>
                </c:pt>
                <c:pt idx="9">
                  <c:v>0.13333333333333333</c:v>
                </c:pt>
                <c:pt idx="10" formatCode="General">
                  <c:v>0</c:v>
                </c:pt>
                <c:pt idx="11">
                  <c:v>6.25E-2</c:v>
                </c:pt>
                <c:pt idx="12">
                  <c:v>0.2</c:v>
                </c:pt>
                <c:pt idx="13">
                  <c:v>0.14285714285714285</c:v>
                </c:pt>
                <c:pt idx="14">
                  <c:v>6.6666666666666666E-2</c:v>
                </c:pt>
                <c:pt idx="15" formatCode="General">
                  <c:v>0</c:v>
                </c:pt>
                <c:pt idx="16">
                  <c:v>6.25E-2</c:v>
                </c:pt>
                <c:pt idx="17">
                  <c:v>0</c:v>
                </c:pt>
                <c:pt idx="18">
                  <c:v>7.1428571428571425E-2</c:v>
                </c:pt>
                <c:pt idx="19">
                  <c:v>0.1111111111111111</c:v>
                </c:pt>
                <c:pt idx="20" formatCode="General">
                  <c:v>0</c:v>
                </c:pt>
                <c:pt idx="21">
                  <c:v>0.125</c:v>
                </c:pt>
                <c:pt idx="22">
                  <c:v>0.2</c:v>
                </c:pt>
                <c:pt idx="23">
                  <c:v>0.10714285714285714</c:v>
                </c:pt>
                <c:pt idx="24">
                  <c:v>2.2222222222222223E-2</c:v>
                </c:pt>
                <c:pt idx="25" formatCode="General">
                  <c:v>0</c:v>
                </c:pt>
                <c:pt idx="26">
                  <c:v>0.125</c:v>
                </c:pt>
                <c:pt idx="27">
                  <c:v>0</c:v>
                </c:pt>
                <c:pt idx="28">
                  <c:v>7.1428571428571425E-2</c:v>
                </c:pt>
                <c:pt idx="29">
                  <c:v>8.8888888888888892E-2</c:v>
                </c:pt>
                <c:pt idx="30" formatCode="General">
                  <c:v>0</c:v>
                </c:pt>
                <c:pt idx="31">
                  <c:v>0.125</c:v>
                </c:pt>
                <c:pt idx="32">
                  <c:v>0</c:v>
                </c:pt>
                <c:pt idx="33">
                  <c:v>3.5714285714285712E-2</c:v>
                </c:pt>
                <c:pt idx="34">
                  <c:v>4.4444444444444446E-2</c:v>
                </c:pt>
                <c:pt idx="35" formatCode="General">
                  <c:v>0</c:v>
                </c:pt>
                <c:pt idx="36">
                  <c:v>6.25E-2</c:v>
                </c:pt>
                <c:pt idx="37">
                  <c:v>0</c:v>
                </c:pt>
                <c:pt idx="38">
                  <c:v>0.10714285714285714</c:v>
                </c:pt>
                <c:pt idx="39">
                  <c:v>4.4444444444444446E-2</c:v>
                </c:pt>
                <c:pt idx="40" formatCode="General">
                  <c:v>0</c:v>
                </c:pt>
                <c:pt idx="41">
                  <c:v>0</c:v>
                </c:pt>
                <c:pt idx="42">
                  <c:v>0.2</c:v>
                </c:pt>
                <c:pt idx="43">
                  <c:v>0.10714285714285714</c:v>
                </c:pt>
                <c:pt idx="44">
                  <c:v>0</c:v>
                </c:pt>
                <c:pt idx="45" formatCode="General">
                  <c:v>0</c:v>
                </c:pt>
                <c:pt idx="46">
                  <c:v>0</c:v>
                </c:pt>
                <c:pt idx="47">
                  <c:v>0</c:v>
                </c:pt>
                <c:pt idx="48">
                  <c:v>7.1428571428571425E-2</c:v>
                </c:pt>
                <c:pt idx="49">
                  <c:v>8.8888888888888892E-2</c:v>
                </c:pt>
              </c:numCache>
            </c:numRef>
          </c:val>
          <c:extLst>
            <c:ext xmlns:c16="http://schemas.microsoft.com/office/drawing/2014/chart" uri="{C3380CC4-5D6E-409C-BE32-E72D297353CC}">
              <c16:uniqueId val="{00000000-9D11-4E5E-962A-29E9E894466B}"/>
            </c:ext>
          </c:extLst>
        </c:ser>
        <c:ser>
          <c:idx val="2"/>
          <c:order val="1"/>
          <c:tx>
            <c:strRef>
              <c:f>'Q22A.自社の強みとなる技術（OT系DX）技術開発力優位'!$T$6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3）</c:v>
                </c:pt>
                <c:pt idx="2">
                  <c:v>OT系DX 準備中（n=    1）</c:v>
                </c:pt>
                <c:pt idx="3">
                  <c:v>OT系DX 検討中（n=  13）</c:v>
                </c:pt>
                <c:pt idx="4">
                  <c:v>　　　　していない（n=  15）</c:v>
                </c:pt>
                <c:pt idx="5">
                  <c:v>【 無線通信・ネットワーク技術 】            </c:v>
                </c:pt>
                <c:pt idx="6">
                  <c:v>OT系DX 実施中（n=    4）</c:v>
                </c:pt>
                <c:pt idx="7">
                  <c:v>OT系DX 準備中（n=    4）</c:v>
                </c:pt>
                <c:pt idx="8">
                  <c:v>OT系DX 検討中（n=    8）</c:v>
                </c:pt>
                <c:pt idx="9">
                  <c:v>　　　　していない（n=  13）</c:v>
                </c:pt>
                <c:pt idx="10">
                  <c:v>【 デバイス技術 】                   </c:v>
                </c:pt>
                <c:pt idx="11">
                  <c:v>OT系DX 実施中（n=    1）</c:v>
                </c:pt>
                <c:pt idx="12">
                  <c:v>OT系DX 準備中（n=    2）</c:v>
                </c:pt>
                <c:pt idx="13">
                  <c:v>OT系DX 検討中（n=    5）</c:v>
                </c:pt>
                <c:pt idx="14">
                  <c:v>　　　　していない（n=    6）</c:v>
                </c:pt>
                <c:pt idx="15">
                  <c:v>【 画像・音声認識技術／合成技術 】           </c:v>
                </c:pt>
                <c:pt idx="16">
                  <c:v>OT系DX 実施中（n=    4）</c:v>
                </c:pt>
                <c:pt idx="17">
                  <c:v>OT系DX 準備中（n=    0）</c:v>
                </c:pt>
                <c:pt idx="18">
                  <c:v>OT系DX 検討中（n=    6）</c:v>
                </c:pt>
                <c:pt idx="19">
                  <c:v>　　　　していない（n=  10）</c:v>
                </c:pt>
                <c:pt idx="20">
                  <c:v>【 IoTシステム構築技術 】              </c:v>
                </c:pt>
                <c:pt idx="21">
                  <c:v>OT系DX 実施中（n=    4）</c:v>
                </c:pt>
                <c:pt idx="22">
                  <c:v>OT系DX 準備中（n=    4）</c:v>
                </c:pt>
                <c:pt idx="23">
                  <c:v>OT系DX 検討中（n=    6）</c:v>
                </c:pt>
                <c:pt idx="24">
                  <c:v>　　　　していない（n=  12）</c:v>
                </c:pt>
                <c:pt idx="25">
                  <c:v>【 AI（機械学習、ディープラーニング等）技術 】    </c:v>
                </c:pt>
                <c:pt idx="26">
                  <c:v>OT系DX 実施中（n=    2）</c:v>
                </c:pt>
                <c:pt idx="27">
                  <c:v>OT系DX 準備中（n=    3）</c:v>
                </c:pt>
                <c:pt idx="28">
                  <c:v>OT系DX 検討中（n=    3）</c:v>
                </c:pt>
                <c:pt idx="29">
                  <c:v>　　　　していない（n=  14）</c:v>
                </c:pt>
                <c:pt idx="30">
                  <c:v>【 モデリング技術（制御、システム、ユーザ、データ等） 】</c:v>
                </c:pt>
                <c:pt idx="31">
                  <c:v>OT系DX 実施中（n=    3）</c:v>
                </c:pt>
                <c:pt idx="32">
                  <c:v>OT系DX 準備中（n=    1）</c:v>
                </c:pt>
                <c:pt idx="33">
                  <c:v>OT系DX 検討中（n=    3）</c:v>
                </c:pt>
                <c:pt idx="34">
                  <c:v>　　　　していない（n=    5）</c:v>
                </c:pt>
                <c:pt idx="35">
                  <c:v>【 センサ技術 】                    </c:v>
                </c:pt>
                <c:pt idx="36">
                  <c:v>OT系DX 実施中（n=    2）</c:v>
                </c:pt>
                <c:pt idx="37">
                  <c:v>OT系DX 準備中（n=    2）</c:v>
                </c:pt>
                <c:pt idx="38">
                  <c:v>OT系DX 検討中（n=    9）</c:v>
                </c:pt>
                <c:pt idx="39">
                  <c:v>　　　　していない（n=    6）</c:v>
                </c:pt>
                <c:pt idx="40">
                  <c:v>【 リアルタイム制御技術（ロボット技術） 】       </c:v>
                </c:pt>
                <c:pt idx="41">
                  <c:v>OT系DX 実施中（n=    3）</c:v>
                </c:pt>
                <c:pt idx="42">
                  <c:v>OT系DX 準備中（n=    3）</c:v>
                </c:pt>
                <c:pt idx="43">
                  <c:v>OT系DX 検討中（n=    4）</c:v>
                </c:pt>
                <c:pt idx="44">
                  <c:v>　　　　していない（n=    3）</c:v>
                </c:pt>
                <c:pt idx="45">
                  <c:v>【 アジャイル開発技術 】                </c:v>
                </c:pt>
                <c:pt idx="46">
                  <c:v>OT系DX 実施中（n=    0）</c:v>
                </c:pt>
                <c:pt idx="47">
                  <c:v>OT系DX 準備中（n=    0）</c:v>
                </c:pt>
                <c:pt idx="48">
                  <c:v>OT系DX 検討中（n=    6）</c:v>
                </c:pt>
                <c:pt idx="49">
                  <c:v>　　　　していない（n=  10）</c:v>
                </c:pt>
              </c:strCache>
            </c:strRef>
          </c:cat>
          <c:val>
            <c:numRef>
              <c:f>'Q22A.自社の強みとなる技術（OT系DX）技術開発力優位'!$T$7:$T$56</c:f>
              <c:numCache>
                <c:formatCode>0.0%</c:formatCode>
                <c:ptCount val="50"/>
                <c:pt idx="0" formatCode="General">
                  <c:v>0</c:v>
                </c:pt>
                <c:pt idx="1">
                  <c:v>0</c:v>
                </c:pt>
                <c:pt idx="2">
                  <c:v>0</c:v>
                </c:pt>
                <c:pt idx="3">
                  <c:v>0.14285714285714285</c:v>
                </c:pt>
                <c:pt idx="4">
                  <c:v>4.4444444444444446E-2</c:v>
                </c:pt>
                <c:pt idx="5" formatCode="General">
                  <c:v>0</c:v>
                </c:pt>
                <c:pt idx="6">
                  <c:v>0</c:v>
                </c:pt>
                <c:pt idx="7">
                  <c:v>0.2</c:v>
                </c:pt>
                <c:pt idx="8">
                  <c:v>7.1428571428571425E-2</c:v>
                </c:pt>
                <c:pt idx="9">
                  <c:v>6.6666666666666666E-2</c:v>
                </c:pt>
                <c:pt idx="10" formatCode="General">
                  <c:v>0</c:v>
                </c:pt>
                <c:pt idx="11">
                  <c:v>0</c:v>
                </c:pt>
                <c:pt idx="12">
                  <c:v>0</c:v>
                </c:pt>
                <c:pt idx="13">
                  <c:v>0</c:v>
                </c:pt>
                <c:pt idx="14">
                  <c:v>4.4444444444444446E-2</c:v>
                </c:pt>
                <c:pt idx="15" formatCode="General">
                  <c:v>0</c:v>
                </c:pt>
                <c:pt idx="16">
                  <c:v>0.1875</c:v>
                </c:pt>
                <c:pt idx="17">
                  <c:v>0</c:v>
                </c:pt>
                <c:pt idx="18">
                  <c:v>7.1428571428571425E-2</c:v>
                </c:pt>
                <c:pt idx="19">
                  <c:v>4.4444444444444446E-2</c:v>
                </c:pt>
                <c:pt idx="20" formatCode="General">
                  <c:v>0</c:v>
                </c:pt>
                <c:pt idx="21">
                  <c:v>0</c:v>
                </c:pt>
                <c:pt idx="22">
                  <c:v>0</c:v>
                </c:pt>
                <c:pt idx="23">
                  <c:v>7.1428571428571425E-2</c:v>
                </c:pt>
                <c:pt idx="24">
                  <c:v>0.17777777777777778</c:v>
                </c:pt>
                <c:pt idx="25" formatCode="General">
                  <c:v>0</c:v>
                </c:pt>
                <c:pt idx="26">
                  <c:v>0</c:v>
                </c:pt>
                <c:pt idx="27">
                  <c:v>0.1</c:v>
                </c:pt>
                <c:pt idx="28">
                  <c:v>0</c:v>
                </c:pt>
                <c:pt idx="29">
                  <c:v>0.1111111111111111</c:v>
                </c:pt>
                <c:pt idx="30" formatCode="General">
                  <c:v>0</c:v>
                </c:pt>
                <c:pt idx="31">
                  <c:v>0</c:v>
                </c:pt>
                <c:pt idx="32">
                  <c:v>0.1</c:v>
                </c:pt>
                <c:pt idx="33">
                  <c:v>3.5714285714285712E-2</c:v>
                </c:pt>
                <c:pt idx="34">
                  <c:v>6.6666666666666666E-2</c:v>
                </c:pt>
                <c:pt idx="35" formatCode="General">
                  <c:v>0</c:v>
                </c:pt>
                <c:pt idx="36">
                  <c:v>0</c:v>
                </c:pt>
                <c:pt idx="37">
                  <c:v>0.2</c:v>
                </c:pt>
                <c:pt idx="38">
                  <c:v>0.17857142857142858</c:v>
                </c:pt>
                <c:pt idx="39">
                  <c:v>4.4444444444444446E-2</c:v>
                </c:pt>
                <c:pt idx="40" formatCode="General">
                  <c:v>0</c:v>
                </c:pt>
                <c:pt idx="41">
                  <c:v>0.1875</c:v>
                </c:pt>
                <c:pt idx="42">
                  <c:v>0</c:v>
                </c:pt>
                <c:pt idx="43">
                  <c:v>3.5714285714285712E-2</c:v>
                </c:pt>
                <c:pt idx="44">
                  <c:v>2.2222222222222223E-2</c:v>
                </c:pt>
                <c:pt idx="45" formatCode="General">
                  <c:v>0</c:v>
                </c:pt>
                <c:pt idx="46">
                  <c:v>0</c:v>
                </c:pt>
                <c:pt idx="47">
                  <c:v>0</c:v>
                </c:pt>
                <c:pt idx="48">
                  <c:v>7.1428571428571425E-2</c:v>
                </c:pt>
                <c:pt idx="49">
                  <c:v>4.4444444444444446E-2</c:v>
                </c:pt>
              </c:numCache>
            </c:numRef>
          </c:val>
          <c:extLst>
            <c:ext xmlns:c16="http://schemas.microsoft.com/office/drawing/2014/chart" uri="{C3380CC4-5D6E-409C-BE32-E72D297353CC}">
              <c16:uniqueId val="{00000001-9D11-4E5E-962A-29E9E894466B}"/>
            </c:ext>
          </c:extLst>
        </c:ser>
        <c:ser>
          <c:idx val="1"/>
          <c:order val="2"/>
          <c:tx>
            <c:strRef>
              <c:f>'Q22A.自社の強みとなる技術（OT系DX）技術開発力優位'!$U$6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3）</c:v>
                </c:pt>
                <c:pt idx="2">
                  <c:v>OT系DX 準備中（n=    1）</c:v>
                </c:pt>
                <c:pt idx="3">
                  <c:v>OT系DX 検討中（n=  13）</c:v>
                </c:pt>
                <c:pt idx="4">
                  <c:v>　　　　していない（n=  15）</c:v>
                </c:pt>
                <c:pt idx="5">
                  <c:v>【 無線通信・ネットワーク技術 】            </c:v>
                </c:pt>
                <c:pt idx="6">
                  <c:v>OT系DX 実施中（n=    4）</c:v>
                </c:pt>
                <c:pt idx="7">
                  <c:v>OT系DX 準備中（n=    4）</c:v>
                </c:pt>
                <c:pt idx="8">
                  <c:v>OT系DX 検討中（n=    8）</c:v>
                </c:pt>
                <c:pt idx="9">
                  <c:v>　　　　していない（n=  13）</c:v>
                </c:pt>
                <c:pt idx="10">
                  <c:v>【 デバイス技術 】                   </c:v>
                </c:pt>
                <c:pt idx="11">
                  <c:v>OT系DX 実施中（n=    1）</c:v>
                </c:pt>
                <c:pt idx="12">
                  <c:v>OT系DX 準備中（n=    2）</c:v>
                </c:pt>
                <c:pt idx="13">
                  <c:v>OT系DX 検討中（n=    5）</c:v>
                </c:pt>
                <c:pt idx="14">
                  <c:v>　　　　していない（n=    6）</c:v>
                </c:pt>
                <c:pt idx="15">
                  <c:v>【 画像・音声認識技術／合成技術 】           </c:v>
                </c:pt>
                <c:pt idx="16">
                  <c:v>OT系DX 実施中（n=    4）</c:v>
                </c:pt>
                <c:pt idx="17">
                  <c:v>OT系DX 準備中（n=    0）</c:v>
                </c:pt>
                <c:pt idx="18">
                  <c:v>OT系DX 検討中（n=    6）</c:v>
                </c:pt>
                <c:pt idx="19">
                  <c:v>　　　　していない（n=  10）</c:v>
                </c:pt>
                <c:pt idx="20">
                  <c:v>【 IoTシステム構築技術 】              </c:v>
                </c:pt>
                <c:pt idx="21">
                  <c:v>OT系DX 実施中（n=    4）</c:v>
                </c:pt>
                <c:pt idx="22">
                  <c:v>OT系DX 準備中（n=    4）</c:v>
                </c:pt>
                <c:pt idx="23">
                  <c:v>OT系DX 検討中（n=    6）</c:v>
                </c:pt>
                <c:pt idx="24">
                  <c:v>　　　　していない（n=  12）</c:v>
                </c:pt>
                <c:pt idx="25">
                  <c:v>【 AI（機械学習、ディープラーニング等）技術 】    </c:v>
                </c:pt>
                <c:pt idx="26">
                  <c:v>OT系DX 実施中（n=    2）</c:v>
                </c:pt>
                <c:pt idx="27">
                  <c:v>OT系DX 準備中（n=    3）</c:v>
                </c:pt>
                <c:pt idx="28">
                  <c:v>OT系DX 検討中（n=    3）</c:v>
                </c:pt>
                <c:pt idx="29">
                  <c:v>　　　　していない（n=  14）</c:v>
                </c:pt>
                <c:pt idx="30">
                  <c:v>【 モデリング技術（制御、システム、ユーザ、データ等） 】</c:v>
                </c:pt>
                <c:pt idx="31">
                  <c:v>OT系DX 実施中（n=    3）</c:v>
                </c:pt>
                <c:pt idx="32">
                  <c:v>OT系DX 準備中（n=    1）</c:v>
                </c:pt>
                <c:pt idx="33">
                  <c:v>OT系DX 検討中（n=    3）</c:v>
                </c:pt>
                <c:pt idx="34">
                  <c:v>　　　　していない（n=    5）</c:v>
                </c:pt>
                <c:pt idx="35">
                  <c:v>【 センサ技術 】                    </c:v>
                </c:pt>
                <c:pt idx="36">
                  <c:v>OT系DX 実施中（n=    2）</c:v>
                </c:pt>
                <c:pt idx="37">
                  <c:v>OT系DX 準備中（n=    2）</c:v>
                </c:pt>
                <c:pt idx="38">
                  <c:v>OT系DX 検討中（n=    9）</c:v>
                </c:pt>
                <c:pt idx="39">
                  <c:v>　　　　していない（n=    6）</c:v>
                </c:pt>
                <c:pt idx="40">
                  <c:v>【 リアルタイム制御技術（ロボット技術） 】       </c:v>
                </c:pt>
                <c:pt idx="41">
                  <c:v>OT系DX 実施中（n=    3）</c:v>
                </c:pt>
                <c:pt idx="42">
                  <c:v>OT系DX 準備中（n=    3）</c:v>
                </c:pt>
                <c:pt idx="43">
                  <c:v>OT系DX 検討中（n=    4）</c:v>
                </c:pt>
                <c:pt idx="44">
                  <c:v>　　　　していない（n=    3）</c:v>
                </c:pt>
                <c:pt idx="45">
                  <c:v>【 アジャイル開発技術 】                </c:v>
                </c:pt>
                <c:pt idx="46">
                  <c:v>OT系DX 実施中（n=    0）</c:v>
                </c:pt>
                <c:pt idx="47">
                  <c:v>OT系DX 準備中（n=    0）</c:v>
                </c:pt>
                <c:pt idx="48">
                  <c:v>OT系DX 検討中（n=    6）</c:v>
                </c:pt>
                <c:pt idx="49">
                  <c:v>　　　　していない（n=  10）</c:v>
                </c:pt>
              </c:strCache>
            </c:strRef>
          </c:cat>
          <c:val>
            <c:numRef>
              <c:f>'Q22A.自社の強みとなる技術（OT系DX）技術開発力優位'!$U$7:$U$56</c:f>
              <c:numCache>
                <c:formatCode>0.0%</c:formatCode>
                <c:ptCount val="50"/>
                <c:pt idx="0" formatCode="General">
                  <c:v>0</c:v>
                </c:pt>
                <c:pt idx="1">
                  <c:v>0.1875</c:v>
                </c:pt>
                <c:pt idx="2">
                  <c:v>0</c:v>
                </c:pt>
                <c:pt idx="3">
                  <c:v>0.17857142857142858</c:v>
                </c:pt>
                <c:pt idx="4">
                  <c:v>4.4444444444444446E-2</c:v>
                </c:pt>
                <c:pt idx="5" formatCode="General">
                  <c:v>0</c:v>
                </c:pt>
                <c:pt idx="6">
                  <c:v>6.25E-2</c:v>
                </c:pt>
                <c:pt idx="7">
                  <c:v>0.2</c:v>
                </c:pt>
                <c:pt idx="8">
                  <c:v>0.10714285714285714</c:v>
                </c:pt>
                <c:pt idx="9">
                  <c:v>8.8888888888888892E-2</c:v>
                </c:pt>
                <c:pt idx="10" formatCode="General">
                  <c:v>0</c:v>
                </c:pt>
                <c:pt idx="11">
                  <c:v>0</c:v>
                </c:pt>
                <c:pt idx="12">
                  <c:v>0</c:v>
                </c:pt>
                <c:pt idx="13">
                  <c:v>3.5714285714285712E-2</c:v>
                </c:pt>
                <c:pt idx="14">
                  <c:v>2.2222222222222223E-2</c:v>
                </c:pt>
                <c:pt idx="15" formatCode="General">
                  <c:v>0</c:v>
                </c:pt>
                <c:pt idx="16">
                  <c:v>0</c:v>
                </c:pt>
                <c:pt idx="17">
                  <c:v>0</c:v>
                </c:pt>
                <c:pt idx="18">
                  <c:v>7.1428571428571425E-2</c:v>
                </c:pt>
                <c:pt idx="19">
                  <c:v>6.6666666666666666E-2</c:v>
                </c:pt>
                <c:pt idx="20" formatCode="General">
                  <c:v>0</c:v>
                </c:pt>
                <c:pt idx="21">
                  <c:v>0.125</c:v>
                </c:pt>
                <c:pt idx="22">
                  <c:v>0.2</c:v>
                </c:pt>
                <c:pt idx="23">
                  <c:v>3.5714285714285712E-2</c:v>
                </c:pt>
                <c:pt idx="24">
                  <c:v>6.6666666666666666E-2</c:v>
                </c:pt>
                <c:pt idx="25" formatCode="General">
                  <c:v>0</c:v>
                </c:pt>
                <c:pt idx="26">
                  <c:v>0</c:v>
                </c:pt>
                <c:pt idx="27">
                  <c:v>0.2</c:v>
                </c:pt>
                <c:pt idx="28">
                  <c:v>3.5714285714285712E-2</c:v>
                </c:pt>
                <c:pt idx="29">
                  <c:v>0.1111111111111111</c:v>
                </c:pt>
                <c:pt idx="30" formatCode="General">
                  <c:v>0</c:v>
                </c:pt>
                <c:pt idx="31">
                  <c:v>6.25E-2</c:v>
                </c:pt>
                <c:pt idx="32">
                  <c:v>0</c:v>
                </c:pt>
                <c:pt idx="33">
                  <c:v>3.5714285714285712E-2</c:v>
                </c:pt>
                <c:pt idx="34">
                  <c:v>0</c:v>
                </c:pt>
                <c:pt idx="35" formatCode="General">
                  <c:v>0</c:v>
                </c:pt>
                <c:pt idx="36">
                  <c:v>6.25E-2</c:v>
                </c:pt>
                <c:pt idx="37">
                  <c:v>0</c:v>
                </c:pt>
                <c:pt idx="38">
                  <c:v>3.5714285714285712E-2</c:v>
                </c:pt>
                <c:pt idx="39">
                  <c:v>4.4444444444444446E-2</c:v>
                </c:pt>
                <c:pt idx="40" formatCode="General">
                  <c:v>0</c:v>
                </c:pt>
                <c:pt idx="41">
                  <c:v>0</c:v>
                </c:pt>
                <c:pt idx="42">
                  <c:v>0.1</c:v>
                </c:pt>
                <c:pt idx="43">
                  <c:v>0</c:v>
                </c:pt>
                <c:pt idx="44">
                  <c:v>4.4444444444444446E-2</c:v>
                </c:pt>
                <c:pt idx="45" formatCode="General">
                  <c:v>0</c:v>
                </c:pt>
                <c:pt idx="46">
                  <c:v>0</c:v>
                </c:pt>
                <c:pt idx="47">
                  <c:v>0</c:v>
                </c:pt>
                <c:pt idx="48">
                  <c:v>7.1428571428571425E-2</c:v>
                </c:pt>
                <c:pt idx="49">
                  <c:v>8.8888888888888892E-2</c:v>
                </c:pt>
              </c:numCache>
            </c:numRef>
          </c:val>
          <c:extLst>
            <c:ext xmlns:c16="http://schemas.microsoft.com/office/drawing/2014/chart" uri="{C3380CC4-5D6E-409C-BE32-E72D297353CC}">
              <c16:uniqueId val="{00000002-9D11-4E5E-962A-29E9E894466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1123773946360156"/>
          <c:y val="0.73921476190476187"/>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'Q22B.現在重要な技術（OT系DX）技術開発力優位'!$J$115</c:f>
          <c:strCache>
            <c:ptCount val="1"/>
            <c:pt idx="0">
              <c:v>OT系DX 実施中 (N=6)
OT系DX 準備中 (N=8)
OT系DX 検討中 (N=23)
　　　　　していない (N=37)</c:v>
            </c:pt>
          </c:strCache>
        </c:strRef>
      </c:tx>
      <c:layout>
        <c:manualLayout>
          <c:xMode val="edge"/>
          <c:yMode val="edge"/>
          <c:x val="0.71759501915708812"/>
          <c:y val="0.7905273015873015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'Q22B.現在重要な技術（OT系DX）技術開発力優位'!$S$6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2）</c:v>
                </c:pt>
                <c:pt idx="2">
                  <c:v>OT系DX 準備中（n=    4）</c:v>
                </c:pt>
                <c:pt idx="3">
                  <c:v>OT系DX 検討中（n=    8）</c:v>
                </c:pt>
                <c:pt idx="4">
                  <c:v>　　　　していない（n=  12）</c:v>
                </c:pt>
                <c:pt idx="5">
                  <c:v>【 システムズエンジニアリング技術 】          </c:v>
                </c:pt>
                <c:pt idx="6">
                  <c:v>OT系DX 実施中（n=    3）</c:v>
                </c:pt>
                <c:pt idx="7">
                  <c:v>OT系DX 準備中（n=    0）</c:v>
                </c:pt>
                <c:pt idx="8">
                  <c:v>OT系DX 検討中（n=    4）</c:v>
                </c:pt>
                <c:pt idx="9">
                  <c:v>　　　　していない（n=  18）</c:v>
                </c:pt>
                <c:pt idx="10">
                  <c:v>【 AI（機械学習、ディープラーニング等）技術 】    </c:v>
                </c:pt>
                <c:pt idx="11">
                  <c:v>OT系DX 実施中（n=    3）</c:v>
                </c:pt>
                <c:pt idx="12">
                  <c:v>OT系DX 準備中（n=    3）</c:v>
                </c:pt>
                <c:pt idx="13">
                  <c:v>OT系DX 検討中（n=  12）</c:v>
                </c:pt>
                <c:pt idx="14">
                  <c:v>　　　　していない（n=    9）</c:v>
                </c:pt>
                <c:pt idx="15">
                  <c:v>【 デバイス技術 】                   </c:v>
                </c:pt>
                <c:pt idx="16">
                  <c:v>OT系DX 実施中（n=    0）</c:v>
                </c:pt>
                <c:pt idx="17">
                  <c:v>OT系DX 準備中（n=    1）</c:v>
                </c:pt>
                <c:pt idx="18">
                  <c:v>OT系DX 検討中（n=    4）</c:v>
                </c:pt>
                <c:pt idx="19">
                  <c:v>　　　　していない（n=    4）</c:v>
                </c:pt>
                <c:pt idx="20">
                  <c:v>【 ヒューマンインタフェース技術 】           </c:v>
                </c:pt>
                <c:pt idx="21">
                  <c:v>OT系DX 実施中（n=    1）</c:v>
                </c:pt>
                <c:pt idx="22">
                  <c:v>OT系DX 準備中（n=    1）</c:v>
                </c:pt>
                <c:pt idx="23">
                  <c:v>OT系DX 検討中（n=    2）</c:v>
                </c:pt>
                <c:pt idx="24">
                  <c:v>　　　　していない（n=    2）</c:v>
                </c:pt>
                <c:pt idx="25">
                  <c:v>【 ビッグデータの収集・分析・解析技術 】        </c:v>
                </c:pt>
                <c:pt idx="26">
                  <c:v>OT系DX 実施中（n=    2）</c:v>
                </c:pt>
                <c:pt idx="27">
                  <c:v>OT系DX 準備中（n=    2）</c:v>
                </c:pt>
                <c:pt idx="28">
                  <c:v>OT系DX 検討中（n=    6）</c:v>
                </c:pt>
                <c:pt idx="29">
                  <c:v>　　　　していない（n=    8）</c:v>
                </c:pt>
                <c:pt idx="30">
                  <c:v>【 画像・音声認識技術／合成技術 】           </c:v>
                </c:pt>
                <c:pt idx="31">
                  <c:v>OT系DX 実施中（n=    1）</c:v>
                </c:pt>
                <c:pt idx="32">
                  <c:v>OT系DX 準備中（n=    3）</c:v>
                </c:pt>
                <c:pt idx="33">
                  <c:v>OT系DX 検討中（n=    2）</c:v>
                </c:pt>
                <c:pt idx="34">
                  <c:v>　　　　していない（n=    8）</c:v>
                </c:pt>
                <c:pt idx="35">
                  <c:v>【 無線通信・ネットワーク技術 】            </c:v>
                </c:pt>
                <c:pt idx="36">
                  <c:v>OT系DX 実施中（n=    0）</c:v>
                </c:pt>
                <c:pt idx="37">
                  <c:v>OT系DX 準備中（n=    2）</c:v>
                </c:pt>
                <c:pt idx="38">
                  <c:v>OT系DX 検討中（n=    3）</c:v>
                </c:pt>
                <c:pt idx="39">
                  <c:v>　　　　していない（n=    5）</c:v>
                </c:pt>
                <c:pt idx="40">
                  <c:v>【 サーバ／ストレージ技術（管理・運用を含む） 】    </c:v>
                </c:pt>
                <c:pt idx="41">
                  <c:v>OT系DX 実施中（n=    0）</c:v>
                </c:pt>
                <c:pt idx="42">
                  <c:v>OT系DX 準備中（n=    1）</c:v>
                </c:pt>
                <c:pt idx="43">
                  <c:v>OT系DX 検討中（n=    4）</c:v>
                </c:pt>
                <c:pt idx="44">
                  <c:v>　　　　していない（n=    9）</c:v>
                </c:pt>
                <c:pt idx="45">
                  <c:v>【 モデリング技術（制御、システム、ユーザ、データ等） 】</c:v>
                </c:pt>
                <c:pt idx="46">
                  <c:v>OT系DX 実施中（n=    0）</c:v>
                </c:pt>
                <c:pt idx="47">
                  <c:v>OT系DX 準備中（n=    1）</c:v>
                </c:pt>
                <c:pt idx="48">
                  <c:v>OT系DX 検討中（n=    5）</c:v>
                </c:pt>
                <c:pt idx="49">
                  <c:v>　　　　していない（n=    5）</c:v>
                </c:pt>
              </c:strCache>
            </c:strRef>
          </c:cat>
          <c:val>
            <c:numRef>
              <c:f>'Q22B.現在重要な技術（OT系DX）技術開発力優位'!$S$7:$S$56</c:f>
              <c:numCache>
                <c:formatCode>0.0%</c:formatCode>
                <c:ptCount val="50"/>
                <c:pt idx="0" formatCode="General">
                  <c:v>0</c:v>
                </c:pt>
                <c:pt idx="1">
                  <c:v>0.16666666666666666</c:v>
                </c:pt>
                <c:pt idx="2">
                  <c:v>0.125</c:v>
                </c:pt>
                <c:pt idx="3">
                  <c:v>0.21739130434782608</c:v>
                </c:pt>
                <c:pt idx="4">
                  <c:v>0.16216216216216217</c:v>
                </c:pt>
                <c:pt idx="5" formatCode="General">
                  <c:v>0</c:v>
                </c:pt>
                <c:pt idx="6">
                  <c:v>0.33333333333333331</c:v>
                </c:pt>
                <c:pt idx="7">
                  <c:v>0</c:v>
                </c:pt>
                <c:pt idx="8">
                  <c:v>8.6956521739130432E-2</c:v>
                </c:pt>
                <c:pt idx="9">
                  <c:v>0.21621621621621623</c:v>
                </c:pt>
                <c:pt idx="10" formatCode="General">
                  <c:v>0</c:v>
                </c:pt>
                <c:pt idx="11">
                  <c:v>0.33333333333333331</c:v>
                </c:pt>
                <c:pt idx="12">
                  <c:v>0.25</c:v>
                </c:pt>
                <c:pt idx="13">
                  <c:v>0.17391304347826086</c:v>
                </c:pt>
                <c:pt idx="14">
                  <c:v>2.7027027027027029E-2</c:v>
                </c:pt>
                <c:pt idx="15" formatCode="General">
                  <c:v>0</c:v>
                </c:pt>
                <c:pt idx="16">
                  <c:v>0</c:v>
                </c:pt>
                <c:pt idx="17">
                  <c:v>0.125</c:v>
                </c:pt>
                <c:pt idx="18">
                  <c:v>8.6956521739130432E-2</c:v>
                </c:pt>
                <c:pt idx="19">
                  <c:v>0.10810810810810811</c:v>
                </c:pt>
                <c:pt idx="20" formatCode="General">
                  <c:v>0</c:v>
                </c:pt>
                <c:pt idx="21">
                  <c:v>0</c:v>
                </c:pt>
                <c:pt idx="22">
                  <c:v>0</c:v>
                </c:pt>
                <c:pt idx="23">
                  <c:v>4.3478260869565216E-2</c:v>
                </c:pt>
                <c:pt idx="24">
                  <c:v>2.7027027027027029E-2</c:v>
                </c:pt>
                <c:pt idx="25" formatCode="General">
                  <c:v>0</c:v>
                </c:pt>
                <c:pt idx="26">
                  <c:v>0</c:v>
                </c:pt>
                <c:pt idx="27">
                  <c:v>0</c:v>
                </c:pt>
                <c:pt idx="28">
                  <c:v>0.13043478260869565</c:v>
                </c:pt>
                <c:pt idx="29">
                  <c:v>8.1081081081081086E-2</c:v>
                </c:pt>
                <c:pt idx="30" formatCode="General">
                  <c:v>0</c:v>
                </c:pt>
                <c:pt idx="31">
                  <c:v>0</c:v>
                </c:pt>
                <c:pt idx="32">
                  <c:v>0.125</c:v>
                </c:pt>
                <c:pt idx="33">
                  <c:v>4.3478260869565216E-2</c:v>
                </c:pt>
                <c:pt idx="34">
                  <c:v>5.4054054054054057E-2</c:v>
                </c:pt>
                <c:pt idx="35" formatCode="General">
                  <c:v>0</c:v>
                </c:pt>
                <c:pt idx="36">
                  <c:v>0</c:v>
                </c:pt>
                <c:pt idx="37">
                  <c:v>0.125</c:v>
                </c:pt>
                <c:pt idx="38">
                  <c:v>0</c:v>
                </c:pt>
                <c:pt idx="39">
                  <c:v>8.1081081081081086E-2</c:v>
                </c:pt>
                <c:pt idx="40" formatCode="General">
                  <c:v>0</c:v>
                </c:pt>
                <c:pt idx="41">
                  <c:v>0</c:v>
                </c:pt>
                <c:pt idx="42">
                  <c:v>0</c:v>
                </c:pt>
                <c:pt idx="43">
                  <c:v>0</c:v>
                </c:pt>
                <c:pt idx="44">
                  <c:v>5.4054054054054057E-2</c:v>
                </c:pt>
                <c:pt idx="45" formatCode="General">
                  <c:v>0</c:v>
                </c:pt>
                <c:pt idx="46">
                  <c:v>0</c:v>
                </c:pt>
                <c:pt idx="47">
                  <c:v>0</c:v>
                </c:pt>
                <c:pt idx="48">
                  <c:v>4.3478260869565216E-2</c:v>
                </c:pt>
                <c:pt idx="49">
                  <c:v>8.1081081081081086E-2</c:v>
                </c:pt>
              </c:numCache>
            </c:numRef>
          </c:val>
          <c:extLst>
            <c:ext xmlns:c16="http://schemas.microsoft.com/office/drawing/2014/chart" uri="{C3380CC4-5D6E-409C-BE32-E72D297353CC}">
              <c16:uniqueId val="{00000000-399E-441B-B1CB-267D9694FD77}"/>
            </c:ext>
          </c:extLst>
        </c:ser>
        <c:ser>
          <c:idx val="2"/>
          <c:order val="1"/>
          <c:tx>
            <c:strRef>
              <c:f>'Q22B.現在重要な技術（OT系DX）技術開発力優位'!$T$6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2）</c:v>
                </c:pt>
                <c:pt idx="2">
                  <c:v>OT系DX 準備中（n=    4）</c:v>
                </c:pt>
                <c:pt idx="3">
                  <c:v>OT系DX 検討中（n=    8）</c:v>
                </c:pt>
                <c:pt idx="4">
                  <c:v>　　　　していない（n=  12）</c:v>
                </c:pt>
                <c:pt idx="5">
                  <c:v>【 システムズエンジニアリング技術 】          </c:v>
                </c:pt>
                <c:pt idx="6">
                  <c:v>OT系DX 実施中（n=    3）</c:v>
                </c:pt>
                <c:pt idx="7">
                  <c:v>OT系DX 準備中（n=    0）</c:v>
                </c:pt>
                <c:pt idx="8">
                  <c:v>OT系DX 検討中（n=    4）</c:v>
                </c:pt>
                <c:pt idx="9">
                  <c:v>　　　　していない（n=  18）</c:v>
                </c:pt>
                <c:pt idx="10">
                  <c:v>【 AI（機械学習、ディープラーニング等）技術 】    </c:v>
                </c:pt>
                <c:pt idx="11">
                  <c:v>OT系DX 実施中（n=    3）</c:v>
                </c:pt>
                <c:pt idx="12">
                  <c:v>OT系DX 準備中（n=    3）</c:v>
                </c:pt>
                <c:pt idx="13">
                  <c:v>OT系DX 検討中（n=  12）</c:v>
                </c:pt>
                <c:pt idx="14">
                  <c:v>　　　　していない（n=    9）</c:v>
                </c:pt>
                <c:pt idx="15">
                  <c:v>【 デバイス技術 】                   </c:v>
                </c:pt>
                <c:pt idx="16">
                  <c:v>OT系DX 実施中（n=    0）</c:v>
                </c:pt>
                <c:pt idx="17">
                  <c:v>OT系DX 準備中（n=    1）</c:v>
                </c:pt>
                <c:pt idx="18">
                  <c:v>OT系DX 検討中（n=    4）</c:v>
                </c:pt>
                <c:pt idx="19">
                  <c:v>　　　　していない（n=    4）</c:v>
                </c:pt>
                <c:pt idx="20">
                  <c:v>【 ヒューマンインタフェース技術 】           </c:v>
                </c:pt>
                <c:pt idx="21">
                  <c:v>OT系DX 実施中（n=    1）</c:v>
                </c:pt>
                <c:pt idx="22">
                  <c:v>OT系DX 準備中（n=    1）</c:v>
                </c:pt>
                <c:pt idx="23">
                  <c:v>OT系DX 検討中（n=    2）</c:v>
                </c:pt>
                <c:pt idx="24">
                  <c:v>　　　　していない（n=    2）</c:v>
                </c:pt>
                <c:pt idx="25">
                  <c:v>【 ビッグデータの収集・分析・解析技術 】        </c:v>
                </c:pt>
                <c:pt idx="26">
                  <c:v>OT系DX 実施中（n=    2）</c:v>
                </c:pt>
                <c:pt idx="27">
                  <c:v>OT系DX 準備中（n=    2）</c:v>
                </c:pt>
                <c:pt idx="28">
                  <c:v>OT系DX 検討中（n=    6）</c:v>
                </c:pt>
                <c:pt idx="29">
                  <c:v>　　　　していない（n=    8）</c:v>
                </c:pt>
                <c:pt idx="30">
                  <c:v>【 画像・音声認識技術／合成技術 】           </c:v>
                </c:pt>
                <c:pt idx="31">
                  <c:v>OT系DX 実施中（n=    1）</c:v>
                </c:pt>
                <c:pt idx="32">
                  <c:v>OT系DX 準備中（n=    3）</c:v>
                </c:pt>
                <c:pt idx="33">
                  <c:v>OT系DX 検討中（n=    2）</c:v>
                </c:pt>
                <c:pt idx="34">
                  <c:v>　　　　していない（n=    8）</c:v>
                </c:pt>
                <c:pt idx="35">
                  <c:v>【 無線通信・ネットワーク技術 】            </c:v>
                </c:pt>
                <c:pt idx="36">
                  <c:v>OT系DX 実施中（n=    0）</c:v>
                </c:pt>
                <c:pt idx="37">
                  <c:v>OT系DX 準備中（n=    2）</c:v>
                </c:pt>
                <c:pt idx="38">
                  <c:v>OT系DX 検討中（n=    3）</c:v>
                </c:pt>
                <c:pt idx="39">
                  <c:v>　　　　していない（n=    5）</c:v>
                </c:pt>
                <c:pt idx="40">
                  <c:v>【 サーバ／ストレージ技術（管理・運用を含む） 】    </c:v>
                </c:pt>
                <c:pt idx="41">
                  <c:v>OT系DX 実施中（n=    0）</c:v>
                </c:pt>
                <c:pt idx="42">
                  <c:v>OT系DX 準備中（n=    1）</c:v>
                </c:pt>
                <c:pt idx="43">
                  <c:v>OT系DX 検討中（n=    4）</c:v>
                </c:pt>
                <c:pt idx="44">
                  <c:v>　　　　していない（n=    9）</c:v>
                </c:pt>
                <c:pt idx="45">
                  <c:v>【 モデリング技術（制御、システム、ユーザ、データ等） 】</c:v>
                </c:pt>
                <c:pt idx="46">
                  <c:v>OT系DX 実施中（n=    0）</c:v>
                </c:pt>
                <c:pt idx="47">
                  <c:v>OT系DX 準備中（n=    1）</c:v>
                </c:pt>
                <c:pt idx="48">
                  <c:v>OT系DX 検討中（n=    5）</c:v>
                </c:pt>
                <c:pt idx="49">
                  <c:v>　　　　していない（n=    5）</c:v>
                </c:pt>
              </c:strCache>
            </c:strRef>
          </c:cat>
          <c:val>
            <c:numRef>
              <c:f>'Q22B.現在重要な技術（OT系DX）技術開発力優位'!$T$7:$T$56</c:f>
              <c:numCache>
                <c:formatCode>0.0%</c:formatCode>
                <c:ptCount val="50"/>
                <c:pt idx="0" formatCode="General">
                  <c:v>0</c:v>
                </c:pt>
                <c:pt idx="1">
                  <c:v>0.16666666666666666</c:v>
                </c:pt>
                <c:pt idx="2">
                  <c:v>0.25</c:v>
                </c:pt>
                <c:pt idx="3">
                  <c:v>4.3478260869565216E-2</c:v>
                </c:pt>
                <c:pt idx="4">
                  <c:v>5.4054054054054057E-2</c:v>
                </c:pt>
                <c:pt idx="5" formatCode="General">
                  <c:v>0</c:v>
                </c:pt>
                <c:pt idx="6">
                  <c:v>0</c:v>
                </c:pt>
                <c:pt idx="7">
                  <c:v>0</c:v>
                </c:pt>
                <c:pt idx="8">
                  <c:v>0</c:v>
                </c:pt>
                <c:pt idx="9">
                  <c:v>0.13513513513513514</c:v>
                </c:pt>
                <c:pt idx="10" formatCode="General">
                  <c:v>0</c:v>
                </c:pt>
                <c:pt idx="11">
                  <c:v>0</c:v>
                </c:pt>
                <c:pt idx="12">
                  <c:v>0.125</c:v>
                </c:pt>
                <c:pt idx="13">
                  <c:v>0.21739130434782608</c:v>
                </c:pt>
                <c:pt idx="14">
                  <c:v>0.10810810810810811</c:v>
                </c:pt>
                <c:pt idx="15" formatCode="General">
                  <c:v>0</c:v>
                </c:pt>
                <c:pt idx="16">
                  <c:v>0</c:v>
                </c:pt>
                <c:pt idx="17">
                  <c:v>0</c:v>
                </c:pt>
                <c:pt idx="18">
                  <c:v>4.3478260869565216E-2</c:v>
                </c:pt>
                <c:pt idx="19">
                  <c:v>0</c:v>
                </c:pt>
                <c:pt idx="20" formatCode="General">
                  <c:v>0</c:v>
                </c:pt>
                <c:pt idx="21">
                  <c:v>0</c:v>
                </c:pt>
                <c:pt idx="22">
                  <c:v>0</c:v>
                </c:pt>
                <c:pt idx="23">
                  <c:v>4.3478260869565216E-2</c:v>
                </c:pt>
                <c:pt idx="24">
                  <c:v>2.7027027027027029E-2</c:v>
                </c:pt>
                <c:pt idx="25" formatCode="General">
                  <c:v>0</c:v>
                </c:pt>
                <c:pt idx="26">
                  <c:v>0.33333333333333331</c:v>
                </c:pt>
                <c:pt idx="27">
                  <c:v>0</c:v>
                </c:pt>
                <c:pt idx="28">
                  <c:v>8.6956521739130432E-2</c:v>
                </c:pt>
                <c:pt idx="29">
                  <c:v>8.1081081081081086E-2</c:v>
                </c:pt>
                <c:pt idx="30" formatCode="General">
                  <c:v>0</c:v>
                </c:pt>
                <c:pt idx="31">
                  <c:v>0</c:v>
                </c:pt>
                <c:pt idx="32">
                  <c:v>0.25</c:v>
                </c:pt>
                <c:pt idx="33">
                  <c:v>0</c:v>
                </c:pt>
                <c:pt idx="34">
                  <c:v>8.1081081081081086E-2</c:v>
                </c:pt>
                <c:pt idx="35" formatCode="General">
                  <c:v>0</c:v>
                </c:pt>
                <c:pt idx="36">
                  <c:v>0</c:v>
                </c:pt>
                <c:pt idx="37">
                  <c:v>0.125</c:v>
                </c:pt>
                <c:pt idx="38">
                  <c:v>0.13043478260869565</c:v>
                </c:pt>
                <c:pt idx="39">
                  <c:v>0</c:v>
                </c:pt>
                <c:pt idx="40" formatCode="General">
                  <c:v>0</c:v>
                </c:pt>
                <c:pt idx="41">
                  <c:v>0</c:v>
                </c:pt>
                <c:pt idx="42">
                  <c:v>0</c:v>
                </c:pt>
                <c:pt idx="43">
                  <c:v>8.6956521739130432E-2</c:v>
                </c:pt>
                <c:pt idx="44">
                  <c:v>0.10810810810810811</c:v>
                </c:pt>
                <c:pt idx="45" formatCode="General">
                  <c:v>0</c:v>
                </c:pt>
                <c:pt idx="46">
                  <c:v>0</c:v>
                </c:pt>
                <c:pt idx="47">
                  <c:v>0</c:v>
                </c:pt>
                <c:pt idx="48">
                  <c:v>4.3478260869565216E-2</c:v>
                </c:pt>
                <c:pt idx="49">
                  <c:v>2.7027027027027029E-2</c:v>
                </c:pt>
              </c:numCache>
            </c:numRef>
          </c:val>
          <c:extLst>
            <c:ext xmlns:c16="http://schemas.microsoft.com/office/drawing/2014/chart" uri="{C3380CC4-5D6E-409C-BE32-E72D297353CC}">
              <c16:uniqueId val="{00000001-399E-441B-B1CB-267D9694FD77}"/>
            </c:ext>
          </c:extLst>
        </c:ser>
        <c:ser>
          <c:idx val="1"/>
          <c:order val="2"/>
          <c:tx>
            <c:strRef>
              <c:f>'Q22B.現在重要な技術（OT系DX）技術開発力優位'!$U$6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'Q22B.現在重要な技術（OT系DX）技術開発力優位'!$R$7:$R$56</c:f>
              <c:strCache>
                <c:ptCount val="50"/>
                <c:pt idx="0">
                  <c:v>【 IoTシステム構築技術 】              </c:v>
                </c:pt>
                <c:pt idx="1">
                  <c:v>OT系DX 実施中（n=    2）</c:v>
                </c:pt>
                <c:pt idx="2">
                  <c:v>OT系DX 準備中（n=    4）</c:v>
                </c:pt>
                <c:pt idx="3">
                  <c:v>OT系DX 検討中（n=    8）</c:v>
                </c:pt>
                <c:pt idx="4">
                  <c:v>　　　　していない（n=  12）</c:v>
                </c:pt>
                <c:pt idx="5">
                  <c:v>【 システムズエンジニアリング技術 】          </c:v>
                </c:pt>
                <c:pt idx="6">
                  <c:v>OT系DX 実施中（n=    3）</c:v>
                </c:pt>
                <c:pt idx="7">
                  <c:v>OT系DX 準備中（n=    0）</c:v>
                </c:pt>
                <c:pt idx="8">
                  <c:v>OT系DX 検討中（n=    4）</c:v>
                </c:pt>
                <c:pt idx="9">
                  <c:v>　　　　していない（n=  18）</c:v>
                </c:pt>
                <c:pt idx="10">
                  <c:v>【 AI（機械学習、ディープラーニング等）技術 】    </c:v>
                </c:pt>
                <c:pt idx="11">
                  <c:v>OT系DX 実施中（n=    3）</c:v>
                </c:pt>
                <c:pt idx="12">
                  <c:v>OT系DX 準備中（n=    3）</c:v>
                </c:pt>
                <c:pt idx="13">
                  <c:v>OT系DX 検討中（n=  12）</c:v>
                </c:pt>
                <c:pt idx="14">
                  <c:v>　　　　していない（n=    9）</c:v>
                </c:pt>
                <c:pt idx="15">
                  <c:v>【 デバイス技術 】                   </c:v>
                </c:pt>
                <c:pt idx="16">
                  <c:v>OT系DX 実施中（n=    0）</c:v>
                </c:pt>
                <c:pt idx="17">
                  <c:v>OT系DX 準備中（n=    1）</c:v>
                </c:pt>
                <c:pt idx="18">
                  <c:v>OT系DX 検討中（n=    4）</c:v>
                </c:pt>
                <c:pt idx="19">
                  <c:v>　　　　していない（n=    4）</c:v>
                </c:pt>
                <c:pt idx="20">
                  <c:v>【 ヒューマンインタフェース技術 】           </c:v>
                </c:pt>
                <c:pt idx="21">
                  <c:v>OT系DX 実施中（n=    1）</c:v>
                </c:pt>
                <c:pt idx="22">
                  <c:v>OT系DX 準備中（n=    1）</c:v>
                </c:pt>
                <c:pt idx="23">
                  <c:v>OT系DX 検討中（n=    2）</c:v>
                </c:pt>
                <c:pt idx="24">
                  <c:v>　　　　していない（n=    2）</c:v>
                </c:pt>
                <c:pt idx="25">
                  <c:v>【 ビッグデータの収集・分析・解析技術 】        </c:v>
                </c:pt>
                <c:pt idx="26">
                  <c:v>OT系DX 実施中（n=    2）</c:v>
                </c:pt>
                <c:pt idx="27">
                  <c:v>OT系DX 準備中（n=    2）</c:v>
                </c:pt>
                <c:pt idx="28">
                  <c:v>OT系DX 検討中（n=    6）</c:v>
                </c:pt>
                <c:pt idx="29">
                  <c:v>　　　　していない（n=    8）</c:v>
                </c:pt>
                <c:pt idx="30">
                  <c:v>【 画像・音声認識技術／合成技術 】           </c:v>
                </c:pt>
                <c:pt idx="31">
                  <c:v>OT系DX 実施中（n=    1）</c:v>
                </c:pt>
                <c:pt idx="32">
                  <c:v>OT系DX 準備中（n=    3）</c:v>
                </c:pt>
                <c:pt idx="33">
                  <c:v>OT系DX 検討中（n=    2）</c:v>
                </c:pt>
                <c:pt idx="34">
                  <c:v>　　　　していない（n=    8）</c:v>
                </c:pt>
                <c:pt idx="35">
                  <c:v>【 無線通信・ネットワーク技術 】            </c:v>
                </c:pt>
                <c:pt idx="36">
                  <c:v>OT系DX 実施中（n=    0）</c:v>
                </c:pt>
                <c:pt idx="37">
                  <c:v>OT系DX 準備中（n=    2）</c:v>
                </c:pt>
                <c:pt idx="38">
                  <c:v>OT系DX 検討中（n=    3）</c:v>
                </c:pt>
                <c:pt idx="39">
                  <c:v>　　　　していない（n=    5）</c:v>
                </c:pt>
                <c:pt idx="40">
                  <c:v>【 サーバ／ストレージ技術（管理・運用を含む） 】    </c:v>
                </c:pt>
                <c:pt idx="41">
                  <c:v>OT系DX 実施中（n=    0）</c:v>
                </c:pt>
                <c:pt idx="42">
                  <c:v>OT系DX 準備中（n=    1）</c:v>
                </c:pt>
                <c:pt idx="43">
                  <c:v>OT系DX 検討中（n=    4）</c:v>
                </c:pt>
                <c:pt idx="44">
                  <c:v>　　　　していない（n=    9）</c:v>
                </c:pt>
                <c:pt idx="45">
                  <c:v>【 モデリング技術（制御、システム、ユーザ、データ等） 】</c:v>
                </c:pt>
                <c:pt idx="46">
                  <c:v>OT系DX 実施中（n=    0）</c:v>
                </c:pt>
                <c:pt idx="47">
                  <c:v>OT系DX 準備中（n=    1）</c:v>
                </c:pt>
                <c:pt idx="48">
                  <c:v>OT系DX 検討中（n=    5）</c:v>
                </c:pt>
                <c:pt idx="49">
                  <c:v>　　　　していない（n=    5）</c:v>
                </c:pt>
              </c:strCache>
            </c:strRef>
          </c:cat>
          <c:val>
            <c:numRef>
              <c:f>'Q22B.現在重要な技術（OT系DX）技術開発力優位'!$U$7:$U$56</c:f>
              <c:numCache>
                <c:formatCode>0.0%</c:formatCode>
                <c:ptCount val="50"/>
                <c:pt idx="0" formatCode="General">
                  <c:v>0</c:v>
                </c:pt>
                <c:pt idx="1">
                  <c:v>0</c:v>
                </c:pt>
                <c:pt idx="2">
                  <c:v>0.125</c:v>
                </c:pt>
                <c:pt idx="3">
                  <c:v>8.6956521739130432E-2</c:v>
                </c:pt>
                <c:pt idx="4">
                  <c:v>0.10810810810810811</c:v>
                </c:pt>
                <c:pt idx="5" formatCode="General">
                  <c:v>0</c:v>
                </c:pt>
                <c:pt idx="6">
                  <c:v>0.16666666666666666</c:v>
                </c:pt>
                <c:pt idx="7">
                  <c:v>0</c:v>
                </c:pt>
                <c:pt idx="8">
                  <c:v>8.6956521739130432E-2</c:v>
                </c:pt>
                <c:pt idx="9">
                  <c:v>0.13513513513513514</c:v>
                </c:pt>
                <c:pt idx="10" formatCode="General">
                  <c:v>0</c:v>
                </c:pt>
                <c:pt idx="11">
                  <c:v>0.16666666666666666</c:v>
                </c:pt>
                <c:pt idx="12">
                  <c:v>0</c:v>
                </c:pt>
                <c:pt idx="13">
                  <c:v>0.13043478260869565</c:v>
                </c:pt>
                <c:pt idx="14">
                  <c:v>0.10810810810810811</c:v>
                </c:pt>
                <c:pt idx="15" formatCode="General">
                  <c:v>0</c:v>
                </c:pt>
                <c:pt idx="16">
                  <c:v>0</c:v>
                </c:pt>
                <c:pt idx="17">
                  <c:v>0</c:v>
                </c:pt>
                <c:pt idx="18">
                  <c:v>4.3478260869565216E-2</c:v>
                </c:pt>
                <c:pt idx="19">
                  <c:v>0</c:v>
                </c:pt>
                <c:pt idx="20" formatCode="General">
                  <c:v>0</c:v>
                </c:pt>
                <c:pt idx="21">
                  <c:v>0.16666666666666666</c:v>
                </c:pt>
                <c:pt idx="22">
                  <c:v>0.125</c:v>
                </c:pt>
                <c:pt idx="23">
                  <c:v>0</c:v>
                </c:pt>
                <c:pt idx="24">
                  <c:v>0</c:v>
                </c:pt>
                <c:pt idx="25" formatCode="General">
                  <c:v>0</c:v>
                </c:pt>
                <c:pt idx="26">
                  <c:v>0</c:v>
                </c:pt>
                <c:pt idx="27">
                  <c:v>0.25</c:v>
                </c:pt>
                <c:pt idx="28">
                  <c:v>4.3478260869565216E-2</c:v>
                </c:pt>
                <c:pt idx="29">
                  <c:v>5.4054054054054057E-2</c:v>
                </c:pt>
                <c:pt idx="30" formatCode="General">
                  <c:v>0</c:v>
                </c:pt>
                <c:pt idx="31">
                  <c:v>0.16666666666666666</c:v>
                </c:pt>
                <c:pt idx="32">
                  <c:v>0</c:v>
                </c:pt>
                <c:pt idx="33">
                  <c:v>4.3478260869565216E-2</c:v>
                </c:pt>
                <c:pt idx="34">
                  <c:v>8.1081081081081086E-2</c:v>
                </c:pt>
                <c:pt idx="35" formatCode="General">
                  <c:v>0</c:v>
                </c:pt>
                <c:pt idx="36">
                  <c:v>0</c:v>
                </c:pt>
                <c:pt idx="37">
                  <c:v>0</c:v>
                </c:pt>
                <c:pt idx="38">
                  <c:v>0</c:v>
                </c:pt>
                <c:pt idx="39">
                  <c:v>5.4054054054054057E-2</c:v>
                </c:pt>
                <c:pt idx="40" formatCode="General">
                  <c:v>0</c:v>
                </c:pt>
                <c:pt idx="41">
                  <c:v>0</c:v>
                </c:pt>
                <c:pt idx="42">
                  <c:v>0.125</c:v>
                </c:pt>
                <c:pt idx="43">
                  <c:v>8.6956521739130432E-2</c:v>
                </c:pt>
                <c:pt idx="44">
                  <c:v>8.1081081081081086E-2</c:v>
                </c:pt>
                <c:pt idx="45" formatCode="General">
                  <c:v>0</c:v>
                </c:pt>
                <c:pt idx="46">
                  <c:v>0</c:v>
                </c:pt>
                <c:pt idx="47">
                  <c:v>0.125</c:v>
                </c:pt>
                <c:pt idx="48">
                  <c:v>0.13043478260869565</c:v>
                </c:pt>
                <c:pt idx="49">
                  <c:v>2.7027027027027029E-2</c:v>
                </c:pt>
              </c:numCache>
            </c:numRef>
          </c:val>
          <c:extLst>
            <c:ext xmlns:c16="http://schemas.microsoft.com/office/drawing/2014/chart" uri="{C3380CC4-5D6E-409C-BE32-E72D297353CC}">
              <c16:uniqueId val="{00000002-399E-441B-B1CB-267D9694FD7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0150593869731801"/>
          <c:y val="0.69889730158730146"/>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'Q22A.自社の強みとなる技術（OT系DX）技術開発力優位'!$J$115</c:f>
          <c:strCache>
            <c:ptCount val="1"/>
            <c:pt idx="0">
              <c:v>OT系DX 実施中 (N=6)
OT系DX 準備中 (N=9)
OT系DX 検討中 (N=23)
　　　　　していない (N=37)</c:v>
            </c:pt>
          </c:strCache>
        </c:strRef>
      </c:tx>
      <c:layout>
        <c:manualLayout>
          <c:xMode val="edge"/>
          <c:yMode val="edge"/>
          <c:x val="0.68110076628352501"/>
          <c:y val="0.7119082539682539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7093305555555554"/>
        </c:manualLayout>
      </c:layout>
      <c:barChart>
        <c:barDir val="bar"/>
        <c:grouping val="stacked"/>
        <c:varyColors val="0"/>
        <c:ser>
          <c:idx val="0"/>
          <c:order val="0"/>
          <c:tx>
            <c:strRef>
              <c:f>'Q22A.自社の強みとなる技術（OT系DX）技術開発力優位'!$S$6</c:f>
              <c:strCache>
                <c:ptCount val="1"/>
                <c:pt idx="0">
                  <c:v>1番目</c:v>
                </c:pt>
              </c:strCache>
            </c:strRef>
          </c:tx>
          <c:spPr>
            <a:solidFill>
              <a:srgbClr val="FF996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0）</c:v>
                </c:pt>
                <c:pt idx="2">
                  <c:v>OT系DX 準備中（n=    2）</c:v>
                </c:pt>
                <c:pt idx="3">
                  <c:v>OT系DX 検討中（n=    9）</c:v>
                </c:pt>
                <c:pt idx="4">
                  <c:v>　　　　していない（n=  17）</c:v>
                </c:pt>
                <c:pt idx="5">
                  <c:v>【 デバイス技術 】                   </c:v>
                </c:pt>
                <c:pt idx="6">
                  <c:v>OT系DX 実施中（n=    0）</c:v>
                </c:pt>
                <c:pt idx="7">
                  <c:v>OT系DX 準備中（n=    1）</c:v>
                </c:pt>
                <c:pt idx="8">
                  <c:v>OT系DX 検討中（n=    8）</c:v>
                </c:pt>
                <c:pt idx="9">
                  <c:v>　　　　していない（n=    9）</c:v>
                </c:pt>
                <c:pt idx="10">
                  <c:v>【 IoTシステム構築技術 】              </c:v>
                </c:pt>
                <c:pt idx="11">
                  <c:v>OT系DX 実施中（n=    3）</c:v>
                </c:pt>
                <c:pt idx="12">
                  <c:v>OT系DX 準備中（n=    3）</c:v>
                </c:pt>
                <c:pt idx="13">
                  <c:v>OT系DX 検討中（n=  10）</c:v>
                </c:pt>
                <c:pt idx="14">
                  <c:v>　　　　していない（n=  10）</c:v>
                </c:pt>
                <c:pt idx="15">
                  <c:v>【 無線通信・ネットワーク技術 】            </c:v>
                </c:pt>
                <c:pt idx="16">
                  <c:v>OT系DX 実施中（n=    1）</c:v>
                </c:pt>
                <c:pt idx="17">
                  <c:v>OT系DX 準備中（n=    2）</c:v>
                </c:pt>
                <c:pt idx="18">
                  <c:v>OT系DX 検討中（n=    4）</c:v>
                </c:pt>
                <c:pt idx="19">
                  <c:v>　　　　していない（n=    5）</c:v>
                </c:pt>
                <c:pt idx="20">
                  <c:v>【 モデリング技術（制御、システム、ユーザ、データ等） 】</c:v>
                </c:pt>
                <c:pt idx="21">
                  <c:v>OT系DX 実施中（n=    0）</c:v>
                </c:pt>
                <c:pt idx="22">
                  <c:v>OT系DX 準備中（n=    1）</c:v>
                </c:pt>
                <c:pt idx="23">
                  <c:v>OT系DX 検討中（n=    3）</c:v>
                </c:pt>
                <c:pt idx="24">
                  <c:v>　　　　していない（n=    8）</c:v>
                </c:pt>
                <c:pt idx="25">
                  <c:v>【 サーバ／ストレージ技術（管理・運用を含む） 】    </c:v>
                </c:pt>
                <c:pt idx="26">
                  <c:v>OT系DX 実施中（n=    0）</c:v>
                </c:pt>
                <c:pt idx="27">
                  <c:v>OT系DX 準備中（n=    0）</c:v>
                </c:pt>
                <c:pt idx="28">
                  <c:v>OT系DX 検討中（n=    6）</c:v>
                </c:pt>
                <c:pt idx="29">
                  <c:v>　　　　していない（n=    7）</c:v>
                </c:pt>
                <c:pt idx="30">
                  <c:v>【 画像・音声認識技術／合成技術 】           </c:v>
                </c:pt>
                <c:pt idx="31">
                  <c:v>OT系DX 実施中（n=    2）</c:v>
                </c:pt>
                <c:pt idx="32">
                  <c:v>OT系DX 準備中（n=    3）</c:v>
                </c:pt>
                <c:pt idx="33">
                  <c:v>OT系DX 検討中（n=    2）</c:v>
                </c:pt>
                <c:pt idx="34">
                  <c:v>　　　　していない（n=    6）</c:v>
                </c:pt>
                <c:pt idx="35">
                  <c:v>【 リアルタイム制御技術（ロボット技術） 】       </c:v>
                </c:pt>
                <c:pt idx="36">
                  <c:v>OT系DX 実施中（n=    1）</c:v>
                </c:pt>
                <c:pt idx="37">
                  <c:v>OT系DX 準備中（n=    1）</c:v>
                </c:pt>
                <c:pt idx="38">
                  <c:v>OT系DX 検討中（n=    3）</c:v>
                </c:pt>
                <c:pt idx="39">
                  <c:v>　　　　していない（n=    6）</c:v>
                </c:pt>
                <c:pt idx="40">
                  <c:v>【 ビッグデータの収集・分析・解析技術 】        </c:v>
                </c:pt>
                <c:pt idx="41">
                  <c:v>OT系DX 実施中（n=    1）</c:v>
                </c:pt>
                <c:pt idx="42">
                  <c:v>OT系DX 準備中（n=    0）</c:v>
                </c:pt>
                <c:pt idx="43">
                  <c:v>OT系DX 検討中（n=    5）</c:v>
                </c:pt>
                <c:pt idx="44">
                  <c:v>　　　　していない（n=    6）</c:v>
                </c:pt>
                <c:pt idx="45">
                  <c:v>【 AI（機械学習、ディープラーニング等）技術 】    </c:v>
                </c:pt>
                <c:pt idx="46">
                  <c:v>OT系DX 実施中（n=    2）</c:v>
                </c:pt>
                <c:pt idx="47">
                  <c:v>OT系DX 準備中（n=    4）</c:v>
                </c:pt>
                <c:pt idx="48">
                  <c:v>OT系DX 検討中（n=    4）</c:v>
                </c:pt>
                <c:pt idx="49">
                  <c:v>　　　　していない（n=    4）</c:v>
                </c:pt>
              </c:strCache>
            </c:strRef>
          </c:cat>
          <c:val>
            <c:numRef>
              <c:f>'Q22A.自社の強みとなる技術（OT系DX）技術開発力優位'!$S$7:$S$56</c:f>
              <c:numCache>
                <c:formatCode>0.0%</c:formatCode>
                <c:ptCount val="50"/>
                <c:pt idx="0" formatCode="General">
                  <c:v>0</c:v>
                </c:pt>
                <c:pt idx="1">
                  <c:v>0</c:v>
                </c:pt>
                <c:pt idx="2">
                  <c:v>0.22222222222222221</c:v>
                </c:pt>
                <c:pt idx="3">
                  <c:v>0.21739130434782608</c:v>
                </c:pt>
                <c:pt idx="4">
                  <c:v>0.16216216216216217</c:v>
                </c:pt>
                <c:pt idx="5" formatCode="General">
                  <c:v>0</c:v>
                </c:pt>
                <c:pt idx="6">
                  <c:v>0</c:v>
                </c:pt>
                <c:pt idx="7">
                  <c:v>0.1111111111111111</c:v>
                </c:pt>
                <c:pt idx="8">
                  <c:v>0.17391304347826086</c:v>
                </c:pt>
                <c:pt idx="9">
                  <c:v>0.16216216216216217</c:v>
                </c:pt>
                <c:pt idx="10" formatCode="General">
                  <c:v>0</c:v>
                </c:pt>
                <c:pt idx="11">
                  <c:v>0.16666666666666666</c:v>
                </c:pt>
                <c:pt idx="12">
                  <c:v>0.22222222222222221</c:v>
                </c:pt>
                <c:pt idx="13">
                  <c:v>0.13043478260869565</c:v>
                </c:pt>
                <c:pt idx="14">
                  <c:v>0.10810810810810811</c:v>
                </c:pt>
                <c:pt idx="15" formatCode="General">
                  <c:v>0</c:v>
                </c:pt>
                <c:pt idx="16">
                  <c:v>0.16666666666666666</c:v>
                </c:pt>
                <c:pt idx="17">
                  <c:v>0</c:v>
                </c:pt>
                <c:pt idx="18">
                  <c:v>8.6956521739130432E-2</c:v>
                </c:pt>
                <c:pt idx="19">
                  <c:v>5.4054054054054057E-2</c:v>
                </c:pt>
                <c:pt idx="20" formatCode="General">
                  <c:v>0</c:v>
                </c:pt>
                <c:pt idx="21">
                  <c:v>0</c:v>
                </c:pt>
                <c:pt idx="22">
                  <c:v>0.1111111111111111</c:v>
                </c:pt>
                <c:pt idx="23">
                  <c:v>4.3478260869565216E-2</c:v>
                </c:pt>
                <c:pt idx="24">
                  <c:v>0.10810810810810811</c:v>
                </c:pt>
                <c:pt idx="25" formatCode="General">
                  <c:v>0</c:v>
                </c:pt>
                <c:pt idx="26">
                  <c:v>0</c:v>
                </c:pt>
                <c:pt idx="27">
                  <c:v>0</c:v>
                </c:pt>
                <c:pt idx="28">
                  <c:v>8.6956521739130432E-2</c:v>
                </c:pt>
                <c:pt idx="29">
                  <c:v>5.4054054054054057E-2</c:v>
                </c:pt>
                <c:pt idx="30" formatCode="General">
                  <c:v>0</c:v>
                </c:pt>
                <c:pt idx="31">
                  <c:v>0</c:v>
                </c:pt>
                <c:pt idx="32">
                  <c:v>0.1111111111111111</c:v>
                </c:pt>
                <c:pt idx="33">
                  <c:v>8.6956521739130432E-2</c:v>
                </c:pt>
                <c:pt idx="34">
                  <c:v>5.4054054054054057E-2</c:v>
                </c:pt>
                <c:pt idx="35" formatCode="General">
                  <c:v>0</c:v>
                </c:pt>
                <c:pt idx="36">
                  <c:v>0.16666666666666666</c:v>
                </c:pt>
                <c:pt idx="37">
                  <c:v>0</c:v>
                </c:pt>
                <c:pt idx="38">
                  <c:v>8.6956521739130432E-2</c:v>
                </c:pt>
                <c:pt idx="39">
                  <c:v>8.1081081081081086E-2</c:v>
                </c:pt>
                <c:pt idx="40" formatCode="General">
                  <c:v>0</c:v>
                </c:pt>
                <c:pt idx="41">
                  <c:v>0.16666666666666666</c:v>
                </c:pt>
                <c:pt idx="42">
                  <c:v>0</c:v>
                </c:pt>
                <c:pt idx="43">
                  <c:v>0</c:v>
                </c:pt>
                <c:pt idx="44">
                  <c:v>5.4054054054054057E-2</c:v>
                </c:pt>
                <c:pt idx="45" formatCode="General">
                  <c:v>0</c:v>
                </c:pt>
                <c:pt idx="46">
                  <c:v>0.16666666666666666</c:v>
                </c:pt>
                <c:pt idx="47">
                  <c:v>0.1111111111111111</c:v>
                </c:pt>
                <c:pt idx="48">
                  <c:v>4.3478260869565216E-2</c:v>
                </c:pt>
                <c:pt idx="49">
                  <c:v>2.7027027027027029E-2</c:v>
                </c:pt>
              </c:numCache>
            </c:numRef>
          </c:val>
          <c:extLst>
            <c:ext xmlns:c16="http://schemas.microsoft.com/office/drawing/2014/chart" uri="{C3380CC4-5D6E-409C-BE32-E72D297353CC}">
              <c16:uniqueId val="{00000000-CA65-4DDA-8F6E-1D1DB794B8C5}"/>
            </c:ext>
          </c:extLst>
        </c:ser>
        <c:ser>
          <c:idx val="2"/>
          <c:order val="1"/>
          <c:tx>
            <c:strRef>
              <c:f>'Q22A.自社の強みとなる技術（OT系DX）技術開発力優位'!$T$6</c:f>
              <c:strCache>
                <c:ptCount val="1"/>
                <c:pt idx="0">
                  <c:v>2番目</c:v>
                </c:pt>
              </c:strCache>
            </c:strRef>
          </c:tx>
          <c:spPr>
            <a:solidFill>
              <a:srgbClr val="FFFF99"/>
            </a:solidFill>
            <a:ln w="9525">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0）</c:v>
                </c:pt>
                <c:pt idx="2">
                  <c:v>OT系DX 準備中（n=    2）</c:v>
                </c:pt>
                <c:pt idx="3">
                  <c:v>OT系DX 検討中（n=    9）</c:v>
                </c:pt>
                <c:pt idx="4">
                  <c:v>　　　　していない（n=  17）</c:v>
                </c:pt>
                <c:pt idx="5">
                  <c:v>【 デバイス技術 】                   </c:v>
                </c:pt>
                <c:pt idx="6">
                  <c:v>OT系DX 実施中（n=    0）</c:v>
                </c:pt>
                <c:pt idx="7">
                  <c:v>OT系DX 準備中（n=    1）</c:v>
                </c:pt>
                <c:pt idx="8">
                  <c:v>OT系DX 検討中（n=    8）</c:v>
                </c:pt>
                <c:pt idx="9">
                  <c:v>　　　　していない（n=    9）</c:v>
                </c:pt>
                <c:pt idx="10">
                  <c:v>【 IoTシステム構築技術 】              </c:v>
                </c:pt>
                <c:pt idx="11">
                  <c:v>OT系DX 実施中（n=    3）</c:v>
                </c:pt>
                <c:pt idx="12">
                  <c:v>OT系DX 準備中（n=    3）</c:v>
                </c:pt>
                <c:pt idx="13">
                  <c:v>OT系DX 検討中（n=  10）</c:v>
                </c:pt>
                <c:pt idx="14">
                  <c:v>　　　　していない（n=  10）</c:v>
                </c:pt>
                <c:pt idx="15">
                  <c:v>【 無線通信・ネットワーク技術 】            </c:v>
                </c:pt>
                <c:pt idx="16">
                  <c:v>OT系DX 実施中（n=    1）</c:v>
                </c:pt>
                <c:pt idx="17">
                  <c:v>OT系DX 準備中（n=    2）</c:v>
                </c:pt>
                <c:pt idx="18">
                  <c:v>OT系DX 検討中（n=    4）</c:v>
                </c:pt>
                <c:pt idx="19">
                  <c:v>　　　　していない（n=    5）</c:v>
                </c:pt>
                <c:pt idx="20">
                  <c:v>【 モデリング技術（制御、システム、ユーザ、データ等） 】</c:v>
                </c:pt>
                <c:pt idx="21">
                  <c:v>OT系DX 実施中（n=    0）</c:v>
                </c:pt>
                <c:pt idx="22">
                  <c:v>OT系DX 準備中（n=    1）</c:v>
                </c:pt>
                <c:pt idx="23">
                  <c:v>OT系DX 検討中（n=    3）</c:v>
                </c:pt>
                <c:pt idx="24">
                  <c:v>　　　　していない（n=    8）</c:v>
                </c:pt>
                <c:pt idx="25">
                  <c:v>【 サーバ／ストレージ技術（管理・運用を含む） 】    </c:v>
                </c:pt>
                <c:pt idx="26">
                  <c:v>OT系DX 実施中（n=    0）</c:v>
                </c:pt>
                <c:pt idx="27">
                  <c:v>OT系DX 準備中（n=    0）</c:v>
                </c:pt>
                <c:pt idx="28">
                  <c:v>OT系DX 検討中（n=    6）</c:v>
                </c:pt>
                <c:pt idx="29">
                  <c:v>　　　　していない（n=    7）</c:v>
                </c:pt>
                <c:pt idx="30">
                  <c:v>【 画像・音声認識技術／合成技術 】           </c:v>
                </c:pt>
                <c:pt idx="31">
                  <c:v>OT系DX 実施中（n=    2）</c:v>
                </c:pt>
                <c:pt idx="32">
                  <c:v>OT系DX 準備中（n=    3）</c:v>
                </c:pt>
                <c:pt idx="33">
                  <c:v>OT系DX 検討中（n=    2）</c:v>
                </c:pt>
                <c:pt idx="34">
                  <c:v>　　　　していない（n=    6）</c:v>
                </c:pt>
                <c:pt idx="35">
                  <c:v>【 リアルタイム制御技術（ロボット技術） 】       </c:v>
                </c:pt>
                <c:pt idx="36">
                  <c:v>OT系DX 実施中（n=    1）</c:v>
                </c:pt>
                <c:pt idx="37">
                  <c:v>OT系DX 準備中（n=    1）</c:v>
                </c:pt>
                <c:pt idx="38">
                  <c:v>OT系DX 検討中（n=    3）</c:v>
                </c:pt>
                <c:pt idx="39">
                  <c:v>　　　　していない（n=    6）</c:v>
                </c:pt>
                <c:pt idx="40">
                  <c:v>【 ビッグデータの収集・分析・解析技術 】        </c:v>
                </c:pt>
                <c:pt idx="41">
                  <c:v>OT系DX 実施中（n=    1）</c:v>
                </c:pt>
                <c:pt idx="42">
                  <c:v>OT系DX 準備中（n=    0）</c:v>
                </c:pt>
                <c:pt idx="43">
                  <c:v>OT系DX 検討中（n=    5）</c:v>
                </c:pt>
                <c:pt idx="44">
                  <c:v>　　　　していない（n=    6）</c:v>
                </c:pt>
                <c:pt idx="45">
                  <c:v>【 AI（機械学習、ディープラーニング等）技術 】    </c:v>
                </c:pt>
                <c:pt idx="46">
                  <c:v>OT系DX 実施中（n=    2）</c:v>
                </c:pt>
                <c:pt idx="47">
                  <c:v>OT系DX 準備中（n=    4）</c:v>
                </c:pt>
                <c:pt idx="48">
                  <c:v>OT系DX 検討中（n=    4）</c:v>
                </c:pt>
                <c:pt idx="49">
                  <c:v>　　　　していない（n=    4）</c:v>
                </c:pt>
              </c:strCache>
            </c:strRef>
          </c:cat>
          <c:val>
            <c:numRef>
              <c:f>'Q22A.自社の強みとなる技術（OT系DX）技術開発力優位'!$T$7:$T$56</c:f>
              <c:numCache>
                <c:formatCode>0.0%</c:formatCode>
                <c:ptCount val="50"/>
                <c:pt idx="0" formatCode="General">
                  <c:v>0</c:v>
                </c:pt>
                <c:pt idx="1">
                  <c:v>0</c:v>
                </c:pt>
                <c:pt idx="2">
                  <c:v>0</c:v>
                </c:pt>
                <c:pt idx="3">
                  <c:v>4.3478260869565216E-2</c:v>
                </c:pt>
                <c:pt idx="4">
                  <c:v>0.16216216216216217</c:v>
                </c:pt>
                <c:pt idx="5" formatCode="General">
                  <c:v>0</c:v>
                </c:pt>
                <c:pt idx="6">
                  <c:v>0</c:v>
                </c:pt>
                <c:pt idx="7">
                  <c:v>0</c:v>
                </c:pt>
                <c:pt idx="8">
                  <c:v>8.6956521739130432E-2</c:v>
                </c:pt>
                <c:pt idx="9">
                  <c:v>2.7027027027027029E-2</c:v>
                </c:pt>
                <c:pt idx="10" formatCode="General">
                  <c:v>0</c:v>
                </c:pt>
                <c:pt idx="11">
                  <c:v>0.16666666666666666</c:v>
                </c:pt>
                <c:pt idx="12">
                  <c:v>0</c:v>
                </c:pt>
                <c:pt idx="13">
                  <c:v>0.17391304347826086</c:v>
                </c:pt>
                <c:pt idx="14">
                  <c:v>2.7027027027027029E-2</c:v>
                </c:pt>
                <c:pt idx="15" formatCode="General">
                  <c:v>0</c:v>
                </c:pt>
                <c:pt idx="16">
                  <c:v>0</c:v>
                </c:pt>
                <c:pt idx="17">
                  <c:v>0.1111111111111111</c:v>
                </c:pt>
                <c:pt idx="18">
                  <c:v>8.6956521739130432E-2</c:v>
                </c:pt>
                <c:pt idx="19">
                  <c:v>0</c:v>
                </c:pt>
                <c:pt idx="20" formatCode="General">
                  <c:v>0</c:v>
                </c:pt>
                <c:pt idx="21">
                  <c:v>0</c:v>
                </c:pt>
                <c:pt idx="22">
                  <c:v>0</c:v>
                </c:pt>
                <c:pt idx="23">
                  <c:v>4.3478260869565216E-2</c:v>
                </c:pt>
                <c:pt idx="24">
                  <c:v>5.4054054054054057E-2</c:v>
                </c:pt>
                <c:pt idx="25" formatCode="General">
                  <c:v>0</c:v>
                </c:pt>
                <c:pt idx="26">
                  <c:v>0</c:v>
                </c:pt>
                <c:pt idx="27">
                  <c:v>0</c:v>
                </c:pt>
                <c:pt idx="28">
                  <c:v>8.6956521739130432E-2</c:v>
                </c:pt>
                <c:pt idx="29">
                  <c:v>0.10810810810810811</c:v>
                </c:pt>
                <c:pt idx="30" formatCode="General">
                  <c:v>0</c:v>
                </c:pt>
                <c:pt idx="31">
                  <c:v>0.16666666666666666</c:v>
                </c:pt>
                <c:pt idx="32">
                  <c:v>0.1111111111111111</c:v>
                </c:pt>
                <c:pt idx="33">
                  <c:v>0</c:v>
                </c:pt>
                <c:pt idx="34">
                  <c:v>8.1081081081081086E-2</c:v>
                </c:pt>
                <c:pt idx="35" formatCode="General">
                  <c:v>0</c:v>
                </c:pt>
                <c:pt idx="36">
                  <c:v>0</c:v>
                </c:pt>
                <c:pt idx="37">
                  <c:v>0.1111111111111111</c:v>
                </c:pt>
                <c:pt idx="38">
                  <c:v>4.3478260869565216E-2</c:v>
                </c:pt>
                <c:pt idx="39">
                  <c:v>2.7027027027027029E-2</c:v>
                </c:pt>
                <c:pt idx="40" formatCode="General">
                  <c:v>0</c:v>
                </c:pt>
                <c:pt idx="41">
                  <c:v>0</c:v>
                </c:pt>
                <c:pt idx="42">
                  <c:v>0</c:v>
                </c:pt>
                <c:pt idx="43">
                  <c:v>0.17391304347826086</c:v>
                </c:pt>
                <c:pt idx="44">
                  <c:v>2.7027027027027029E-2</c:v>
                </c:pt>
                <c:pt idx="45" formatCode="General">
                  <c:v>0</c:v>
                </c:pt>
                <c:pt idx="46">
                  <c:v>0.16666666666666666</c:v>
                </c:pt>
                <c:pt idx="47">
                  <c:v>0.1111111111111111</c:v>
                </c:pt>
                <c:pt idx="48">
                  <c:v>4.3478260869565216E-2</c:v>
                </c:pt>
                <c:pt idx="49">
                  <c:v>5.4054054054054057E-2</c:v>
                </c:pt>
              </c:numCache>
            </c:numRef>
          </c:val>
          <c:extLst>
            <c:ext xmlns:c16="http://schemas.microsoft.com/office/drawing/2014/chart" uri="{C3380CC4-5D6E-409C-BE32-E72D297353CC}">
              <c16:uniqueId val="{00000001-CA65-4DDA-8F6E-1D1DB794B8C5}"/>
            </c:ext>
          </c:extLst>
        </c:ser>
        <c:ser>
          <c:idx val="1"/>
          <c:order val="2"/>
          <c:tx>
            <c:strRef>
              <c:f>'Q22A.自社の強みとなる技術（OT系DX）技術開発力優位'!$U$6</c:f>
              <c:strCache>
                <c:ptCount val="1"/>
                <c:pt idx="0">
                  <c:v>3番目</c:v>
                </c:pt>
              </c:strCache>
            </c:strRef>
          </c:tx>
          <c:spPr>
            <a:solidFill>
              <a:srgbClr val="2E75B6"/>
            </a:solidFill>
            <a:ln>
              <a:solidFill>
                <a:sysClr val="windowText" lastClr="000000"/>
              </a:solidFill>
            </a:ln>
            <a:effectLst/>
          </c:spPr>
          <c:invertIfNegative val="0"/>
          <c:cat>
            <c:strRef>
              <c:f>'Q22A.自社の強みとなる技術（OT系DX）技術開発力優位'!$R$7:$R$56</c:f>
              <c:strCache>
                <c:ptCount val="50"/>
                <c:pt idx="0">
                  <c:v>【 システムズエンジニアリング技術 】          </c:v>
                </c:pt>
                <c:pt idx="1">
                  <c:v>OT系DX 実施中（n=    0）</c:v>
                </c:pt>
                <c:pt idx="2">
                  <c:v>OT系DX 準備中（n=    2）</c:v>
                </c:pt>
                <c:pt idx="3">
                  <c:v>OT系DX 検討中（n=    9）</c:v>
                </c:pt>
                <c:pt idx="4">
                  <c:v>　　　　していない（n=  17）</c:v>
                </c:pt>
                <c:pt idx="5">
                  <c:v>【 デバイス技術 】                   </c:v>
                </c:pt>
                <c:pt idx="6">
                  <c:v>OT系DX 実施中（n=    0）</c:v>
                </c:pt>
                <c:pt idx="7">
                  <c:v>OT系DX 準備中（n=    1）</c:v>
                </c:pt>
                <c:pt idx="8">
                  <c:v>OT系DX 検討中（n=    8）</c:v>
                </c:pt>
                <c:pt idx="9">
                  <c:v>　　　　していない（n=    9）</c:v>
                </c:pt>
                <c:pt idx="10">
                  <c:v>【 IoTシステム構築技術 】              </c:v>
                </c:pt>
                <c:pt idx="11">
                  <c:v>OT系DX 実施中（n=    3）</c:v>
                </c:pt>
                <c:pt idx="12">
                  <c:v>OT系DX 準備中（n=    3）</c:v>
                </c:pt>
                <c:pt idx="13">
                  <c:v>OT系DX 検討中（n=  10）</c:v>
                </c:pt>
                <c:pt idx="14">
                  <c:v>　　　　していない（n=  10）</c:v>
                </c:pt>
                <c:pt idx="15">
                  <c:v>【 無線通信・ネットワーク技術 】            </c:v>
                </c:pt>
                <c:pt idx="16">
                  <c:v>OT系DX 実施中（n=    1）</c:v>
                </c:pt>
                <c:pt idx="17">
                  <c:v>OT系DX 準備中（n=    2）</c:v>
                </c:pt>
                <c:pt idx="18">
                  <c:v>OT系DX 検討中（n=    4）</c:v>
                </c:pt>
                <c:pt idx="19">
                  <c:v>　　　　していない（n=    5）</c:v>
                </c:pt>
                <c:pt idx="20">
                  <c:v>【 モデリング技術（制御、システム、ユーザ、データ等） 】</c:v>
                </c:pt>
                <c:pt idx="21">
                  <c:v>OT系DX 実施中（n=    0）</c:v>
                </c:pt>
                <c:pt idx="22">
                  <c:v>OT系DX 準備中（n=    1）</c:v>
                </c:pt>
                <c:pt idx="23">
                  <c:v>OT系DX 検討中（n=    3）</c:v>
                </c:pt>
                <c:pt idx="24">
                  <c:v>　　　　していない（n=    8）</c:v>
                </c:pt>
                <c:pt idx="25">
                  <c:v>【 サーバ／ストレージ技術（管理・運用を含む） 】    </c:v>
                </c:pt>
                <c:pt idx="26">
                  <c:v>OT系DX 実施中（n=    0）</c:v>
                </c:pt>
                <c:pt idx="27">
                  <c:v>OT系DX 準備中（n=    0）</c:v>
                </c:pt>
                <c:pt idx="28">
                  <c:v>OT系DX 検討中（n=    6）</c:v>
                </c:pt>
                <c:pt idx="29">
                  <c:v>　　　　していない（n=    7）</c:v>
                </c:pt>
                <c:pt idx="30">
                  <c:v>【 画像・音声認識技術／合成技術 】           </c:v>
                </c:pt>
                <c:pt idx="31">
                  <c:v>OT系DX 実施中（n=    2）</c:v>
                </c:pt>
                <c:pt idx="32">
                  <c:v>OT系DX 準備中（n=    3）</c:v>
                </c:pt>
                <c:pt idx="33">
                  <c:v>OT系DX 検討中（n=    2）</c:v>
                </c:pt>
                <c:pt idx="34">
                  <c:v>　　　　していない（n=    6）</c:v>
                </c:pt>
                <c:pt idx="35">
                  <c:v>【 リアルタイム制御技術（ロボット技術） 】       </c:v>
                </c:pt>
                <c:pt idx="36">
                  <c:v>OT系DX 実施中（n=    1）</c:v>
                </c:pt>
                <c:pt idx="37">
                  <c:v>OT系DX 準備中（n=    1）</c:v>
                </c:pt>
                <c:pt idx="38">
                  <c:v>OT系DX 検討中（n=    3）</c:v>
                </c:pt>
                <c:pt idx="39">
                  <c:v>　　　　していない（n=    6）</c:v>
                </c:pt>
                <c:pt idx="40">
                  <c:v>【 ビッグデータの収集・分析・解析技術 】        </c:v>
                </c:pt>
                <c:pt idx="41">
                  <c:v>OT系DX 実施中（n=    1）</c:v>
                </c:pt>
                <c:pt idx="42">
                  <c:v>OT系DX 準備中（n=    0）</c:v>
                </c:pt>
                <c:pt idx="43">
                  <c:v>OT系DX 検討中（n=    5）</c:v>
                </c:pt>
                <c:pt idx="44">
                  <c:v>　　　　していない（n=    6）</c:v>
                </c:pt>
                <c:pt idx="45">
                  <c:v>【 AI（機械学習、ディープラーニング等）技術 】    </c:v>
                </c:pt>
                <c:pt idx="46">
                  <c:v>OT系DX 実施中（n=    2）</c:v>
                </c:pt>
                <c:pt idx="47">
                  <c:v>OT系DX 準備中（n=    4）</c:v>
                </c:pt>
                <c:pt idx="48">
                  <c:v>OT系DX 検討中（n=    4）</c:v>
                </c:pt>
                <c:pt idx="49">
                  <c:v>　　　　していない（n=    4）</c:v>
                </c:pt>
              </c:strCache>
            </c:strRef>
          </c:cat>
          <c:val>
            <c:numRef>
              <c:f>'Q22A.自社の強みとなる技術（OT系DX）技術開発力優位'!$U$7:$U$56</c:f>
              <c:numCache>
                <c:formatCode>0.0%</c:formatCode>
                <c:ptCount val="50"/>
                <c:pt idx="0" formatCode="General">
                  <c:v>0</c:v>
                </c:pt>
                <c:pt idx="1">
                  <c:v>0</c:v>
                </c:pt>
                <c:pt idx="2">
                  <c:v>0</c:v>
                </c:pt>
                <c:pt idx="3">
                  <c:v>0.13043478260869565</c:v>
                </c:pt>
                <c:pt idx="4">
                  <c:v>0.13513513513513514</c:v>
                </c:pt>
                <c:pt idx="5" formatCode="General">
                  <c:v>0</c:v>
                </c:pt>
                <c:pt idx="6">
                  <c:v>0</c:v>
                </c:pt>
                <c:pt idx="7">
                  <c:v>0</c:v>
                </c:pt>
                <c:pt idx="8">
                  <c:v>8.6956521739130432E-2</c:v>
                </c:pt>
                <c:pt idx="9">
                  <c:v>5.4054054054054057E-2</c:v>
                </c:pt>
                <c:pt idx="10" formatCode="General">
                  <c:v>0</c:v>
                </c:pt>
                <c:pt idx="11">
                  <c:v>0.16666666666666666</c:v>
                </c:pt>
                <c:pt idx="12">
                  <c:v>0.1111111111111111</c:v>
                </c:pt>
                <c:pt idx="13">
                  <c:v>0.13043478260869565</c:v>
                </c:pt>
                <c:pt idx="14">
                  <c:v>0.13513513513513514</c:v>
                </c:pt>
                <c:pt idx="15" formatCode="General">
                  <c:v>0</c:v>
                </c:pt>
                <c:pt idx="16">
                  <c:v>0</c:v>
                </c:pt>
                <c:pt idx="17">
                  <c:v>0.1111111111111111</c:v>
                </c:pt>
                <c:pt idx="18">
                  <c:v>0</c:v>
                </c:pt>
                <c:pt idx="19">
                  <c:v>8.1081081081081086E-2</c:v>
                </c:pt>
                <c:pt idx="20" formatCode="General">
                  <c:v>0</c:v>
                </c:pt>
                <c:pt idx="21">
                  <c:v>0</c:v>
                </c:pt>
                <c:pt idx="22">
                  <c:v>0</c:v>
                </c:pt>
                <c:pt idx="23">
                  <c:v>4.3478260869565216E-2</c:v>
                </c:pt>
                <c:pt idx="24">
                  <c:v>5.4054054054054057E-2</c:v>
                </c:pt>
                <c:pt idx="25" formatCode="General">
                  <c:v>0</c:v>
                </c:pt>
                <c:pt idx="26">
                  <c:v>0</c:v>
                </c:pt>
                <c:pt idx="27">
                  <c:v>0</c:v>
                </c:pt>
                <c:pt idx="28">
                  <c:v>8.6956521739130432E-2</c:v>
                </c:pt>
                <c:pt idx="29">
                  <c:v>2.7027027027027029E-2</c:v>
                </c:pt>
                <c:pt idx="30" formatCode="General">
                  <c:v>0</c:v>
                </c:pt>
                <c:pt idx="31">
                  <c:v>0.16666666666666666</c:v>
                </c:pt>
                <c:pt idx="32">
                  <c:v>0.1111111111111111</c:v>
                </c:pt>
                <c:pt idx="33">
                  <c:v>0</c:v>
                </c:pt>
                <c:pt idx="34">
                  <c:v>2.7027027027027029E-2</c:v>
                </c:pt>
                <c:pt idx="35" formatCode="General">
                  <c:v>0</c:v>
                </c:pt>
                <c:pt idx="36">
                  <c:v>0</c:v>
                </c:pt>
                <c:pt idx="37">
                  <c:v>0</c:v>
                </c:pt>
                <c:pt idx="38">
                  <c:v>0</c:v>
                </c:pt>
                <c:pt idx="39">
                  <c:v>5.4054054054054057E-2</c:v>
                </c:pt>
                <c:pt idx="40" formatCode="General">
                  <c:v>0</c:v>
                </c:pt>
                <c:pt idx="41">
                  <c:v>0</c:v>
                </c:pt>
                <c:pt idx="42">
                  <c:v>0</c:v>
                </c:pt>
                <c:pt idx="43">
                  <c:v>4.3478260869565216E-2</c:v>
                </c:pt>
                <c:pt idx="44">
                  <c:v>8.1081081081081086E-2</c:v>
                </c:pt>
                <c:pt idx="45" formatCode="General">
                  <c:v>0</c:v>
                </c:pt>
                <c:pt idx="46">
                  <c:v>0</c:v>
                </c:pt>
                <c:pt idx="47">
                  <c:v>0.22222222222222221</c:v>
                </c:pt>
                <c:pt idx="48">
                  <c:v>8.6956521739130432E-2</c:v>
                </c:pt>
                <c:pt idx="49">
                  <c:v>2.7027027027027029E-2</c:v>
                </c:pt>
              </c:numCache>
            </c:numRef>
          </c:val>
          <c:extLst>
            <c:ext xmlns:c16="http://schemas.microsoft.com/office/drawing/2014/chart" uri="{C3380CC4-5D6E-409C-BE32-E72D297353CC}">
              <c16:uniqueId val="{00000002-CA65-4DDA-8F6E-1D1DB794B8C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0637183908045973"/>
          <c:y val="0.62027825396825398"/>
          <c:w val="0.10978497447562523"/>
          <c:h val="6.9987387387387384E-2"/>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'Q23A.得意とするハードウェア'!$B$2</c:f>
          <c:strCache>
            <c:ptCount val="1"/>
            <c:pt idx="0">
              <c:v>得意とするハードウェアプラットフォーム</c:v>
            </c:pt>
          </c:strCache>
        </c:strRef>
      </c:tx>
      <c:layout>
        <c:manualLayout>
          <c:xMode val="edge"/>
          <c:yMode val="edge"/>
          <c:x val="0.32748945693316406"/>
          <c:y val="0"/>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009295228680066"/>
          <c:y val="0.10766349206349206"/>
          <c:w val="0.46845709219858161"/>
          <c:h val="0.85151130952380949"/>
        </c:manualLayout>
      </c:layout>
      <c:barChart>
        <c:barDir val="bar"/>
        <c:grouping val="stacked"/>
        <c:varyColors val="0"/>
        <c:ser>
          <c:idx val="0"/>
          <c:order val="0"/>
          <c:tx>
            <c:strRef>
              <c:f>'Q23A.得意とするハードウェア'!$M$2</c:f>
              <c:strCache>
                <c:ptCount val="1"/>
                <c:pt idx="0">
                  <c:v>1番目　(N=1403)</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'Q23A.得意とするハードウェア'!$L$3:$L$11</c:f>
              <c:strCache>
                <c:ptCount val="9"/>
                <c:pt idx="0">
                  <c:v>専用ハードウェア（n=617）</c:v>
                </c:pt>
                <c:pt idx="1">
                  <c:v>民生用PC（n=689）</c:v>
                </c:pt>
                <c:pt idx="2">
                  <c:v>産業用PC（n=460）</c:v>
                </c:pt>
                <c:pt idx="3">
                  <c:v>クラウド（n=549）</c:v>
                </c:pt>
                <c:pt idx="4">
                  <c:v>スマートフォン（n=405）</c:v>
                </c:pt>
                <c:pt idx="5">
                  <c:v>汎用シングルボード（Raspberry Pi/Arduino等）（n=274）</c:v>
                </c:pt>
                <c:pt idx="6">
                  <c:v>タブレット（n=434）</c:v>
                </c:pt>
                <c:pt idx="7">
                  <c:v>エッジサーバー／フォグサーバー（n=127）</c:v>
                </c:pt>
                <c:pt idx="8">
                  <c:v>その他（n=71）</c:v>
                </c:pt>
              </c:strCache>
            </c:strRef>
          </c:cat>
          <c:val>
            <c:numRef>
              <c:f>'Q23A.得意とするハードウェア'!$M$3:$M$11</c:f>
              <c:numCache>
                <c:formatCode>0.0%</c:formatCode>
                <c:ptCount val="9"/>
                <c:pt idx="0">
                  <c:v>0.30791161796151106</c:v>
                </c:pt>
                <c:pt idx="1">
                  <c:v>0.27227369921596578</c:v>
                </c:pt>
                <c:pt idx="2">
                  <c:v>0.12544547398431932</c:v>
                </c:pt>
                <c:pt idx="3">
                  <c:v>0.11903064861012116</c:v>
                </c:pt>
                <c:pt idx="4">
                  <c:v>4.9180327868852458E-2</c:v>
                </c:pt>
                <c:pt idx="5">
                  <c:v>4.9180327868852458E-2</c:v>
                </c:pt>
                <c:pt idx="6">
                  <c:v>2.2808267997148968E-2</c:v>
                </c:pt>
                <c:pt idx="7">
                  <c:v>1.35424091233072E-2</c:v>
                </c:pt>
                <c:pt idx="8">
                  <c:v>4.0627227369921595E-2</c:v>
                </c:pt>
              </c:numCache>
            </c:numRef>
          </c:val>
          <c:extLst>
            <c:ext xmlns:c16="http://schemas.microsoft.com/office/drawing/2014/chart" uri="{C3380CC4-5D6E-409C-BE32-E72D297353CC}">
              <c16:uniqueId val="{00000000-2A66-4709-9318-32DFE72A92B9}"/>
            </c:ext>
          </c:extLst>
        </c:ser>
        <c:ser>
          <c:idx val="1"/>
          <c:order val="1"/>
          <c:tx>
            <c:strRef>
              <c:f>'Q23A.得意とするハードウェア'!$N$2</c:f>
              <c:strCache>
                <c:ptCount val="1"/>
                <c:pt idx="0">
                  <c:v>2番目</c:v>
                </c:pt>
              </c:strCache>
            </c:strRef>
          </c:tx>
          <c:spPr>
            <a:solidFill>
              <a:srgbClr val="FFFF99"/>
            </a:solidFill>
            <a:ln>
              <a:solidFill>
                <a:schemeClr val="tx1"/>
              </a:solidFill>
            </a:ln>
            <a:effectLst/>
          </c:spPr>
          <c:invertIfNegative val="0"/>
          <c:dLbls>
            <c:dLbl>
              <c:idx val="2"/>
              <c:layout>
                <c:manualLayout>
                  <c:x val="-9.2360115519917081E-4"/>
                  <c:y val="1.3798342740648185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66-4709-9318-32DFE72A92B9}"/>
                </c:ext>
              </c:extLst>
            </c:dLbl>
            <c:dLbl>
              <c:idx val="7"/>
              <c:layout>
                <c:manualLayout>
                  <c:x val="7.0588672156003215E-2"/>
                  <c:y val="-2.50282225388823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66-4709-9318-32DFE72A92B9}"/>
                </c:ext>
              </c:extLst>
            </c:dLbl>
            <c:dLbl>
              <c:idx val="8"/>
              <c:delete val="1"/>
              <c:extLst>
                <c:ext xmlns:c15="http://schemas.microsoft.com/office/drawing/2012/chart" uri="{CE6537A1-D6FC-4f65-9D91-7224C49458BB}"/>
                <c:ext xmlns:c16="http://schemas.microsoft.com/office/drawing/2014/chart" uri="{C3380CC4-5D6E-409C-BE32-E72D297353CC}">
                  <c16:uniqueId val="{00000003-2A66-4709-9318-32DFE72A92B9}"/>
                </c:ext>
              </c:extLst>
            </c:dLbl>
            <c:dLbl>
              <c:idx val="9"/>
              <c:delete val="1"/>
              <c:extLst>
                <c:ext xmlns:c15="http://schemas.microsoft.com/office/drawing/2012/chart" uri="{CE6537A1-D6FC-4f65-9D91-7224C49458BB}"/>
                <c:ext xmlns:c16="http://schemas.microsoft.com/office/drawing/2014/chart" uri="{C3380CC4-5D6E-409C-BE32-E72D297353CC}">
                  <c16:uniqueId val="{00000004-2A66-4709-9318-32DFE72A92B9}"/>
                </c:ext>
              </c:extLst>
            </c:dLbl>
            <c:dLbl>
              <c:idx val="10"/>
              <c:delete val="1"/>
              <c:extLst>
                <c:ext xmlns:c15="http://schemas.microsoft.com/office/drawing/2012/chart" uri="{CE6537A1-D6FC-4f65-9D91-7224C49458BB}"/>
                <c:ext xmlns:c16="http://schemas.microsoft.com/office/drawing/2014/chart" uri="{C3380CC4-5D6E-409C-BE32-E72D297353CC}">
                  <c16:uniqueId val="{00000005-2A66-4709-9318-32DFE72A92B9}"/>
                </c:ext>
              </c:extLst>
            </c:dLbl>
            <c:dLbl>
              <c:idx val="11"/>
              <c:delete val="1"/>
              <c:extLst>
                <c:ext xmlns:c15="http://schemas.microsoft.com/office/drawing/2012/chart" uri="{CE6537A1-D6FC-4f65-9D91-7224C49458BB}"/>
                <c:ext xmlns:c16="http://schemas.microsoft.com/office/drawing/2014/chart" uri="{C3380CC4-5D6E-409C-BE32-E72D297353CC}">
                  <c16:uniqueId val="{00000006-2A66-4709-9318-32DFE72A92B9}"/>
                </c:ext>
              </c:extLst>
            </c:dLbl>
            <c:dLbl>
              <c:idx val="12"/>
              <c:delete val="1"/>
              <c:extLst>
                <c:ext xmlns:c15="http://schemas.microsoft.com/office/drawing/2012/chart" uri="{CE6537A1-D6FC-4f65-9D91-7224C49458BB}"/>
                <c:ext xmlns:c16="http://schemas.microsoft.com/office/drawing/2014/chart" uri="{C3380CC4-5D6E-409C-BE32-E72D297353CC}">
                  <c16:uniqueId val="{00000007-2A66-4709-9318-32DFE72A92B9}"/>
                </c:ext>
              </c:extLst>
            </c:dLbl>
            <c:dLbl>
              <c:idx val="13"/>
              <c:delete val="1"/>
              <c:extLst>
                <c:ext xmlns:c15="http://schemas.microsoft.com/office/drawing/2012/chart" uri="{CE6537A1-D6FC-4f65-9D91-7224C49458BB}"/>
                <c:ext xmlns:c16="http://schemas.microsoft.com/office/drawing/2014/chart" uri="{C3380CC4-5D6E-409C-BE32-E72D297353CC}">
                  <c16:uniqueId val="{00000008-2A66-4709-9318-32DFE72A92B9}"/>
                </c:ext>
              </c:extLst>
            </c:dLbl>
            <c:dLbl>
              <c:idx val="14"/>
              <c:delete val="1"/>
              <c:extLst>
                <c:ext xmlns:c15="http://schemas.microsoft.com/office/drawing/2012/chart" uri="{CE6537A1-D6FC-4f65-9D91-7224C49458BB}"/>
                <c:ext xmlns:c16="http://schemas.microsoft.com/office/drawing/2014/chart" uri="{C3380CC4-5D6E-409C-BE32-E72D297353CC}">
                  <c16:uniqueId val="{00000009-2A66-4709-9318-32DFE72A92B9}"/>
                </c:ext>
              </c:extLst>
            </c:dLbl>
            <c:dLbl>
              <c:idx val="15"/>
              <c:delete val="1"/>
              <c:extLst>
                <c:ext xmlns:c15="http://schemas.microsoft.com/office/drawing/2012/chart" uri="{CE6537A1-D6FC-4f65-9D91-7224C49458BB}"/>
                <c:ext xmlns:c16="http://schemas.microsoft.com/office/drawing/2014/chart" uri="{C3380CC4-5D6E-409C-BE32-E72D297353CC}">
                  <c16:uniqueId val="{0000000A-2A66-4709-9318-32DFE72A92B9}"/>
                </c:ext>
              </c:extLst>
            </c:dLbl>
            <c:dLbl>
              <c:idx val="16"/>
              <c:delete val="1"/>
              <c:extLst>
                <c:ext xmlns:c15="http://schemas.microsoft.com/office/drawing/2012/chart" uri="{CE6537A1-D6FC-4f65-9D91-7224C49458BB}"/>
                <c:ext xmlns:c16="http://schemas.microsoft.com/office/drawing/2014/chart" uri="{C3380CC4-5D6E-409C-BE32-E72D297353CC}">
                  <c16:uniqueId val="{0000000B-2A66-4709-9318-32DFE72A92B9}"/>
                </c:ext>
              </c:extLst>
            </c:dLbl>
            <c:dLbl>
              <c:idx val="17"/>
              <c:delete val="1"/>
              <c:extLst>
                <c:ext xmlns:c15="http://schemas.microsoft.com/office/drawing/2012/chart" uri="{CE6537A1-D6FC-4f65-9D91-7224C49458BB}"/>
                <c:ext xmlns:c16="http://schemas.microsoft.com/office/drawing/2014/chart" uri="{C3380CC4-5D6E-409C-BE32-E72D297353CC}">
                  <c16:uniqueId val="{0000000C-2A66-4709-9318-32DFE72A92B9}"/>
                </c:ext>
              </c:extLst>
            </c:dLbl>
            <c:dLbl>
              <c:idx val="18"/>
              <c:delete val="1"/>
              <c:extLst>
                <c:ext xmlns:c15="http://schemas.microsoft.com/office/drawing/2012/chart" uri="{CE6537A1-D6FC-4f65-9D91-7224C49458BB}"/>
                <c:ext xmlns:c16="http://schemas.microsoft.com/office/drawing/2014/chart" uri="{C3380CC4-5D6E-409C-BE32-E72D297353CC}">
                  <c16:uniqueId val="{0000000D-2A66-4709-9318-32DFE72A92B9}"/>
                </c:ext>
              </c:extLst>
            </c:dLbl>
            <c:dLbl>
              <c:idx val="19"/>
              <c:delete val="1"/>
              <c:extLst>
                <c:ext xmlns:c15="http://schemas.microsoft.com/office/drawing/2012/chart" uri="{CE6537A1-D6FC-4f65-9D91-7224C49458BB}"/>
                <c:ext xmlns:c16="http://schemas.microsoft.com/office/drawing/2014/chart" uri="{C3380CC4-5D6E-409C-BE32-E72D297353CC}">
                  <c16:uniqueId val="{0000000E-2A66-4709-9318-32DFE72A92B9}"/>
                </c:ext>
              </c:extLst>
            </c:dLbl>
            <c:dLbl>
              <c:idx val="20"/>
              <c:delete val="1"/>
              <c:extLst>
                <c:ext xmlns:c15="http://schemas.microsoft.com/office/drawing/2012/chart" uri="{CE6537A1-D6FC-4f65-9D91-7224C49458BB}"/>
                <c:ext xmlns:c16="http://schemas.microsoft.com/office/drawing/2014/chart" uri="{C3380CC4-5D6E-409C-BE32-E72D297353CC}">
                  <c16:uniqueId val="{0000000F-2A66-4709-9318-32DFE72A92B9}"/>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'Q23A.得意とするハードウェア'!$L$3:$L$11</c:f>
              <c:strCache>
                <c:ptCount val="9"/>
                <c:pt idx="0">
                  <c:v>専用ハードウェア（n=617）</c:v>
                </c:pt>
                <c:pt idx="1">
                  <c:v>民生用PC（n=689）</c:v>
                </c:pt>
                <c:pt idx="2">
                  <c:v>産業用PC（n=460）</c:v>
                </c:pt>
                <c:pt idx="3">
                  <c:v>クラウド（n=549）</c:v>
                </c:pt>
                <c:pt idx="4">
                  <c:v>スマートフォン（n=405）</c:v>
                </c:pt>
                <c:pt idx="5">
                  <c:v>汎用シングルボード（Raspberry Pi/Arduino等）（n=274）</c:v>
                </c:pt>
                <c:pt idx="6">
                  <c:v>タブレット（n=434）</c:v>
                </c:pt>
                <c:pt idx="7">
                  <c:v>エッジサーバー／フォグサーバー（n=127）</c:v>
                </c:pt>
                <c:pt idx="8">
                  <c:v>その他（n=71）</c:v>
                </c:pt>
              </c:strCache>
            </c:strRef>
          </c:cat>
          <c:val>
            <c:numRef>
              <c:f>'Q23A.得意とするハードウェア'!$N$3:$N$11</c:f>
              <c:numCache>
                <c:formatCode>0.0%</c:formatCode>
                <c:ptCount val="9"/>
                <c:pt idx="0">
                  <c:v>7.4839629365645047E-2</c:v>
                </c:pt>
                <c:pt idx="1">
                  <c:v>0.12188168210976479</c:v>
                </c:pt>
                <c:pt idx="2">
                  <c:v>0.13186029935851745</c:v>
                </c:pt>
                <c:pt idx="3">
                  <c:v>0.1233071988595866</c:v>
                </c:pt>
                <c:pt idx="4">
                  <c:v>0.10691375623663578</c:v>
                </c:pt>
                <c:pt idx="5">
                  <c:v>9.4084105488239492E-2</c:v>
                </c:pt>
                <c:pt idx="6">
                  <c:v>0.1511047754811119</c:v>
                </c:pt>
                <c:pt idx="7">
                  <c:v>4.1339985744832504E-2</c:v>
                </c:pt>
                <c:pt idx="8">
                  <c:v>2.851033499643621E-3</c:v>
                </c:pt>
              </c:numCache>
            </c:numRef>
          </c:val>
          <c:extLst>
            <c:ext xmlns:c16="http://schemas.microsoft.com/office/drawing/2014/chart" uri="{C3380CC4-5D6E-409C-BE32-E72D297353CC}">
              <c16:uniqueId val="{00000010-2A66-4709-9318-32DFE72A92B9}"/>
            </c:ext>
          </c:extLst>
        </c:ser>
        <c:ser>
          <c:idx val="2"/>
          <c:order val="2"/>
          <c:tx>
            <c:strRef>
              <c:f>'Q23A.得意とするハードウェア'!$O$2</c:f>
              <c:strCache>
                <c:ptCount val="1"/>
                <c:pt idx="0">
                  <c:v>3番目</c:v>
                </c:pt>
              </c:strCache>
            </c:strRef>
          </c:tx>
          <c:spPr>
            <a:solidFill>
              <a:srgbClr val="2E75B6"/>
            </a:solidFill>
            <a:ln>
              <a:solidFill>
                <a:schemeClr val="tx1"/>
              </a:solidFill>
            </a:ln>
            <a:effectLst/>
          </c:spPr>
          <c:invertIfNegative val="0"/>
          <c:dLbls>
            <c:dLbl>
              <c:idx val="5"/>
              <c:layout>
                <c:manualLayout>
                  <c:x val="3.5753180185834231E-3"/>
                  <c:y val="-2.43008527572923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A66-4709-9318-32DFE72A92B9}"/>
                </c:ext>
              </c:extLst>
            </c:dLbl>
            <c:dLbl>
              <c:idx val="6"/>
              <c:layout>
                <c:manualLayout>
                  <c:x val="-1.7078934549791659E-3"/>
                  <c:y val="1.971191819109125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A66-4709-9318-32DFE72A92B9}"/>
                </c:ext>
              </c:extLst>
            </c:dLbl>
            <c:dLbl>
              <c:idx val="7"/>
              <c:layout>
                <c:manualLayout>
                  <c:x val="9.9124518346727919E-2"/>
                  <c:y val="3.9423836400540657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A66-4709-9318-32DFE72A92B9}"/>
                </c:ext>
              </c:extLst>
            </c:dLbl>
            <c:dLbl>
              <c:idx val="8"/>
              <c:delete val="1"/>
              <c:extLst>
                <c:ext xmlns:c15="http://schemas.microsoft.com/office/drawing/2012/chart" uri="{CE6537A1-D6FC-4f65-9D91-7224C49458BB}"/>
                <c:ext xmlns:c16="http://schemas.microsoft.com/office/drawing/2014/chart" uri="{C3380CC4-5D6E-409C-BE32-E72D297353CC}">
                  <c16:uniqueId val="{00000014-2A66-4709-9318-32DFE72A92B9}"/>
                </c:ext>
              </c:extLst>
            </c:dLbl>
            <c:dLbl>
              <c:idx val="9"/>
              <c:delete val="1"/>
              <c:extLst>
                <c:ext xmlns:c15="http://schemas.microsoft.com/office/drawing/2012/chart" uri="{CE6537A1-D6FC-4f65-9D91-7224C49458BB}"/>
                <c:ext xmlns:c16="http://schemas.microsoft.com/office/drawing/2014/chart" uri="{C3380CC4-5D6E-409C-BE32-E72D297353CC}">
                  <c16:uniqueId val="{00000015-2A66-4709-9318-32DFE72A92B9}"/>
                </c:ext>
              </c:extLst>
            </c:dLbl>
            <c:dLbl>
              <c:idx val="10"/>
              <c:delete val="1"/>
              <c:extLst>
                <c:ext xmlns:c15="http://schemas.microsoft.com/office/drawing/2012/chart" uri="{CE6537A1-D6FC-4f65-9D91-7224C49458BB}"/>
                <c:ext xmlns:c16="http://schemas.microsoft.com/office/drawing/2014/chart" uri="{C3380CC4-5D6E-409C-BE32-E72D297353CC}">
                  <c16:uniqueId val="{00000016-2A66-4709-9318-32DFE72A92B9}"/>
                </c:ext>
              </c:extLst>
            </c:dLbl>
            <c:dLbl>
              <c:idx val="11"/>
              <c:delete val="1"/>
              <c:extLst>
                <c:ext xmlns:c15="http://schemas.microsoft.com/office/drawing/2012/chart" uri="{CE6537A1-D6FC-4f65-9D91-7224C49458BB}"/>
                <c:ext xmlns:c16="http://schemas.microsoft.com/office/drawing/2014/chart" uri="{C3380CC4-5D6E-409C-BE32-E72D297353CC}">
                  <c16:uniqueId val="{00000017-2A66-4709-9318-32DFE72A92B9}"/>
                </c:ext>
              </c:extLst>
            </c:dLbl>
            <c:dLbl>
              <c:idx val="12"/>
              <c:delete val="1"/>
              <c:extLst>
                <c:ext xmlns:c15="http://schemas.microsoft.com/office/drawing/2012/chart" uri="{CE6537A1-D6FC-4f65-9D91-7224C49458BB}"/>
                <c:ext xmlns:c16="http://schemas.microsoft.com/office/drawing/2014/chart" uri="{C3380CC4-5D6E-409C-BE32-E72D297353CC}">
                  <c16:uniqueId val="{00000018-2A66-4709-9318-32DFE72A92B9}"/>
                </c:ext>
              </c:extLst>
            </c:dLbl>
            <c:dLbl>
              <c:idx val="13"/>
              <c:delete val="1"/>
              <c:extLst>
                <c:ext xmlns:c15="http://schemas.microsoft.com/office/drawing/2012/chart" uri="{CE6537A1-D6FC-4f65-9D91-7224C49458BB}"/>
                <c:ext xmlns:c16="http://schemas.microsoft.com/office/drawing/2014/chart" uri="{C3380CC4-5D6E-409C-BE32-E72D297353CC}">
                  <c16:uniqueId val="{00000019-2A66-4709-9318-32DFE72A92B9}"/>
                </c:ext>
              </c:extLst>
            </c:dLbl>
            <c:dLbl>
              <c:idx val="14"/>
              <c:delete val="1"/>
              <c:extLst>
                <c:ext xmlns:c15="http://schemas.microsoft.com/office/drawing/2012/chart" uri="{CE6537A1-D6FC-4f65-9D91-7224C49458BB}"/>
                <c:ext xmlns:c16="http://schemas.microsoft.com/office/drawing/2014/chart" uri="{C3380CC4-5D6E-409C-BE32-E72D297353CC}">
                  <c16:uniqueId val="{0000001A-2A66-4709-9318-32DFE72A92B9}"/>
                </c:ext>
              </c:extLst>
            </c:dLbl>
            <c:dLbl>
              <c:idx val="15"/>
              <c:delete val="1"/>
              <c:extLst>
                <c:ext xmlns:c15="http://schemas.microsoft.com/office/drawing/2012/chart" uri="{CE6537A1-D6FC-4f65-9D91-7224C49458BB}"/>
                <c:ext xmlns:c16="http://schemas.microsoft.com/office/drawing/2014/chart" uri="{C3380CC4-5D6E-409C-BE32-E72D297353CC}">
                  <c16:uniqueId val="{0000001B-2A66-4709-9318-32DFE72A92B9}"/>
                </c:ext>
              </c:extLst>
            </c:dLbl>
            <c:dLbl>
              <c:idx val="16"/>
              <c:delete val="1"/>
              <c:extLst>
                <c:ext xmlns:c15="http://schemas.microsoft.com/office/drawing/2012/chart" uri="{CE6537A1-D6FC-4f65-9D91-7224C49458BB}"/>
                <c:ext xmlns:c16="http://schemas.microsoft.com/office/drawing/2014/chart" uri="{C3380CC4-5D6E-409C-BE32-E72D297353CC}">
                  <c16:uniqueId val="{0000001C-2A66-4709-9318-32DFE72A92B9}"/>
                </c:ext>
              </c:extLst>
            </c:dLbl>
            <c:dLbl>
              <c:idx val="17"/>
              <c:delete val="1"/>
              <c:extLst>
                <c:ext xmlns:c15="http://schemas.microsoft.com/office/drawing/2012/chart" uri="{CE6537A1-D6FC-4f65-9D91-7224C49458BB}"/>
                <c:ext xmlns:c16="http://schemas.microsoft.com/office/drawing/2014/chart" uri="{C3380CC4-5D6E-409C-BE32-E72D297353CC}">
                  <c16:uniqueId val="{0000001D-2A66-4709-9318-32DFE72A92B9}"/>
                </c:ext>
              </c:extLst>
            </c:dLbl>
            <c:dLbl>
              <c:idx val="18"/>
              <c:delete val="1"/>
              <c:extLst>
                <c:ext xmlns:c15="http://schemas.microsoft.com/office/drawing/2012/chart" uri="{CE6537A1-D6FC-4f65-9D91-7224C49458BB}"/>
                <c:ext xmlns:c16="http://schemas.microsoft.com/office/drawing/2014/chart" uri="{C3380CC4-5D6E-409C-BE32-E72D297353CC}">
                  <c16:uniqueId val="{0000001E-2A66-4709-9318-32DFE72A92B9}"/>
                </c:ext>
              </c:extLst>
            </c:dLbl>
            <c:dLbl>
              <c:idx val="19"/>
              <c:delete val="1"/>
              <c:extLst>
                <c:ext xmlns:c15="http://schemas.microsoft.com/office/drawing/2012/chart" uri="{CE6537A1-D6FC-4f65-9D91-7224C49458BB}"/>
                <c:ext xmlns:c16="http://schemas.microsoft.com/office/drawing/2014/chart" uri="{C3380CC4-5D6E-409C-BE32-E72D297353CC}">
                  <c16:uniqueId val="{0000001F-2A66-4709-9318-32DFE72A92B9}"/>
                </c:ext>
              </c:extLst>
            </c:dLbl>
            <c:dLbl>
              <c:idx val="20"/>
              <c:delete val="1"/>
              <c:extLst>
                <c:ext xmlns:c15="http://schemas.microsoft.com/office/drawing/2012/chart" uri="{CE6537A1-D6FC-4f65-9D91-7224C49458BB}"/>
                <c:ext xmlns:c16="http://schemas.microsoft.com/office/drawing/2014/chart" uri="{C3380CC4-5D6E-409C-BE32-E72D297353CC}">
                  <c16:uniqueId val="{00000020-2A66-4709-9318-32DFE72A92B9}"/>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'Q23A.得意とするハードウェア'!$L$3:$L$11</c:f>
              <c:strCache>
                <c:ptCount val="9"/>
                <c:pt idx="0">
                  <c:v>専用ハードウェア（n=617）</c:v>
                </c:pt>
                <c:pt idx="1">
                  <c:v>民生用PC（n=689）</c:v>
                </c:pt>
                <c:pt idx="2">
                  <c:v>産業用PC（n=460）</c:v>
                </c:pt>
                <c:pt idx="3">
                  <c:v>クラウド（n=549）</c:v>
                </c:pt>
                <c:pt idx="4">
                  <c:v>スマートフォン（n=405）</c:v>
                </c:pt>
                <c:pt idx="5">
                  <c:v>汎用シングルボード（Raspberry Pi/Arduino等）（n=274）</c:v>
                </c:pt>
                <c:pt idx="6">
                  <c:v>タブレット（n=434）</c:v>
                </c:pt>
                <c:pt idx="7">
                  <c:v>エッジサーバー／フォグサーバー（n=127）</c:v>
                </c:pt>
                <c:pt idx="8">
                  <c:v>その他（n=71）</c:v>
                </c:pt>
              </c:strCache>
            </c:strRef>
          </c:cat>
          <c:val>
            <c:numRef>
              <c:f>'Q23A.得意とするハードウェア'!$O$3:$O$11</c:f>
              <c:numCache>
                <c:formatCode>0.0%</c:formatCode>
                <c:ptCount val="9"/>
                <c:pt idx="0">
                  <c:v>5.7020669992872419E-2</c:v>
                </c:pt>
                <c:pt idx="1">
                  <c:v>9.6935138987883113E-2</c:v>
                </c:pt>
                <c:pt idx="2">
                  <c:v>7.0563079116179608E-2</c:v>
                </c:pt>
                <c:pt idx="3">
                  <c:v>0.14896650035637918</c:v>
                </c:pt>
                <c:pt idx="4">
                  <c:v>0.13257305773342837</c:v>
                </c:pt>
                <c:pt idx="5">
                  <c:v>5.2031361368496079E-2</c:v>
                </c:pt>
                <c:pt idx="6">
                  <c:v>0.13542409123307197</c:v>
                </c:pt>
                <c:pt idx="7">
                  <c:v>3.5637918745545262E-2</c:v>
                </c:pt>
                <c:pt idx="8">
                  <c:v>7.1275837491090524E-3</c:v>
                </c:pt>
              </c:numCache>
            </c:numRef>
          </c:val>
          <c:extLst>
            <c:ext xmlns:c16="http://schemas.microsoft.com/office/drawing/2014/chart" uri="{C3380CC4-5D6E-409C-BE32-E72D297353CC}">
              <c16:uniqueId val="{00000021-2A66-4709-9318-32DFE72A92B9}"/>
            </c:ext>
          </c:extLst>
        </c:ser>
        <c:dLbls>
          <c:showLegendKey val="0"/>
          <c:showVal val="0"/>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valAx>
      <c:spPr>
        <a:noFill/>
        <a:ln>
          <a:solidFill>
            <a:schemeClr val="bg1">
              <a:lumMod val="50000"/>
            </a:schemeClr>
          </a:solidFill>
        </a:ln>
        <a:effectLst/>
      </c:spPr>
    </c:plotArea>
    <c:legend>
      <c:legendPos val="r"/>
      <c:layout>
        <c:manualLayout>
          <c:xMode val="edge"/>
          <c:yMode val="edge"/>
          <c:x val="0.74276205673758866"/>
          <c:y val="0.7791394097222224"/>
          <c:w val="0.19238665223610196"/>
          <c:h val="0.1263839080459770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主な適応分野</a:t>
            </a:r>
          </a:p>
        </c:rich>
      </c:tx>
      <c:layout>
        <c:manualLayout>
          <c:xMode val="edge"/>
          <c:yMode val="edge"/>
          <c:x val="0.33715777777777772"/>
          <c:y val="4.409722222222222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814814814816"/>
          <c:y val="0.16271458333333333"/>
          <c:w val="0.50220740740740744"/>
          <c:h val="0.6376177083333332"/>
        </c:manualLayout>
      </c:layout>
      <c:barChart>
        <c:barDir val="bar"/>
        <c:grouping val="stacked"/>
        <c:varyColors val="0"/>
        <c:ser>
          <c:idx val="1"/>
          <c:order val="0"/>
          <c:tx>
            <c:strRef>
              <c:f>'[12]Q4.主な事業のカテゴリと適応分野（従業員数別）'!$M$6</c:f>
              <c:strCache>
                <c:ptCount val="1"/>
                <c:pt idx="0">
                  <c:v>20人以下 (N=128)</c:v>
                </c:pt>
              </c:strCache>
            </c:strRef>
          </c:tx>
          <c:spPr>
            <a:solidFill>
              <a:srgbClr val="99CCFF"/>
            </a:solidFill>
            <a:ln>
              <a:solidFill>
                <a:sysClr val="windowText" lastClr="000000"/>
              </a:solidFill>
            </a:ln>
            <a:effectLst/>
          </c:spPr>
          <c:invertIfNegative val="0"/>
          <c:cat>
            <c:strRef>
              <c:f>'[12]Q4.主な事業のカテゴリと適応分野（従業員数別）'!$L$18:$L$28</c:f>
              <c:strCache>
                <c:ptCount val="11"/>
                <c:pt idx="0">
                  <c:v>工場／プラント</c:v>
                </c:pt>
                <c:pt idx="1">
                  <c:v>オフィス／店舗</c:v>
                </c:pt>
                <c:pt idx="2">
                  <c:v>移動／交通</c:v>
                </c:pt>
                <c:pt idx="3">
                  <c:v>流通／物流</c:v>
                </c:pt>
                <c:pt idx="4">
                  <c:v>病院／医療</c:v>
                </c:pt>
                <c:pt idx="5">
                  <c:v>住宅／生活</c:v>
                </c:pt>
                <c:pt idx="6">
                  <c:v>健康／介護／スポーツ</c:v>
                </c:pt>
                <c:pt idx="7">
                  <c:v>防犯／防災</c:v>
                </c:pt>
                <c:pt idx="8">
                  <c:v>建築／土木</c:v>
                </c:pt>
                <c:pt idx="9">
                  <c:v>農林水産</c:v>
                </c:pt>
                <c:pt idx="10">
                  <c:v>その他</c:v>
                </c:pt>
              </c:strCache>
            </c:strRef>
          </c:cat>
          <c:val>
            <c:numRef>
              <c:f>'[12]Q4.主な事業のカテゴリと適応分野（従業員数別）'!$M$18:$M$28</c:f>
              <c:numCache>
                <c:formatCode>General</c:formatCode>
                <c:ptCount val="11"/>
                <c:pt idx="0">
                  <c:v>0.14285714285714285</c:v>
                </c:pt>
                <c:pt idx="1">
                  <c:v>9.5238095238095233E-2</c:v>
                </c:pt>
                <c:pt idx="2">
                  <c:v>5.128205128205128E-2</c:v>
                </c:pt>
                <c:pt idx="3">
                  <c:v>4.3956043956043959E-2</c:v>
                </c:pt>
                <c:pt idx="4">
                  <c:v>5.4945054945054944E-2</c:v>
                </c:pt>
                <c:pt idx="5">
                  <c:v>3.6630036630036632E-2</c:v>
                </c:pt>
                <c:pt idx="6">
                  <c:v>4.7619047619047616E-2</c:v>
                </c:pt>
                <c:pt idx="7">
                  <c:v>4.0293040293040296E-2</c:v>
                </c:pt>
                <c:pt idx="8">
                  <c:v>3.2967032967032968E-2</c:v>
                </c:pt>
                <c:pt idx="9">
                  <c:v>1.8315018315018316E-2</c:v>
                </c:pt>
                <c:pt idx="10">
                  <c:v>5.8608058608058608E-2</c:v>
                </c:pt>
              </c:numCache>
            </c:numRef>
          </c:val>
          <c:extLst>
            <c:ext xmlns:c16="http://schemas.microsoft.com/office/drawing/2014/chart" uri="{C3380CC4-5D6E-409C-BE32-E72D297353CC}">
              <c16:uniqueId val="{00000000-06A9-4E7F-B6AB-1743B4E60C2F}"/>
            </c:ext>
          </c:extLst>
        </c:ser>
        <c:ser>
          <c:idx val="0"/>
          <c:order val="1"/>
          <c:tx>
            <c:strRef>
              <c:f>'[12]Q4.主な事業のカテゴリと適応分野（従業員数別）'!$N$6</c:f>
              <c:strCache>
                <c:ptCount val="1"/>
                <c:pt idx="0">
                  <c:v>21人以上100人以下 (N=104)</c:v>
                </c:pt>
              </c:strCache>
            </c:strRef>
          </c:tx>
          <c:spPr>
            <a:solidFill>
              <a:schemeClr val="accent6">
                <a:lumMod val="60000"/>
                <a:lumOff val="40000"/>
              </a:schemeClr>
            </a:solidFill>
            <a:ln>
              <a:solidFill>
                <a:sysClr val="windowText" lastClr="000000"/>
              </a:solidFill>
            </a:ln>
            <a:effectLst/>
          </c:spPr>
          <c:invertIfNegative val="0"/>
          <c:cat>
            <c:strRef>
              <c:f>'[12]Q4.主な事業のカテゴリと適応分野（従業員数別）'!$L$18:$L$28</c:f>
              <c:strCache>
                <c:ptCount val="11"/>
                <c:pt idx="0">
                  <c:v>工場／プラント</c:v>
                </c:pt>
                <c:pt idx="1">
                  <c:v>オフィス／店舗</c:v>
                </c:pt>
                <c:pt idx="2">
                  <c:v>移動／交通</c:v>
                </c:pt>
                <c:pt idx="3">
                  <c:v>流通／物流</c:v>
                </c:pt>
                <c:pt idx="4">
                  <c:v>病院／医療</c:v>
                </c:pt>
                <c:pt idx="5">
                  <c:v>住宅／生活</c:v>
                </c:pt>
                <c:pt idx="6">
                  <c:v>健康／介護／スポーツ</c:v>
                </c:pt>
                <c:pt idx="7">
                  <c:v>防犯／防災</c:v>
                </c:pt>
                <c:pt idx="8">
                  <c:v>建築／土木</c:v>
                </c:pt>
                <c:pt idx="9">
                  <c:v>農林水産</c:v>
                </c:pt>
                <c:pt idx="10">
                  <c:v>その他</c:v>
                </c:pt>
              </c:strCache>
            </c:strRef>
          </c:cat>
          <c:val>
            <c:numRef>
              <c:f>'[12]Q4.主な事業のカテゴリと適応分野（従業員数別）'!$N$18:$N$28</c:f>
              <c:numCache>
                <c:formatCode>General</c:formatCode>
                <c:ptCount val="11"/>
                <c:pt idx="0">
                  <c:v>0.14285714285714285</c:v>
                </c:pt>
                <c:pt idx="1">
                  <c:v>7.6923076923076927E-2</c:v>
                </c:pt>
                <c:pt idx="2">
                  <c:v>5.4945054945054944E-2</c:v>
                </c:pt>
                <c:pt idx="3">
                  <c:v>6.95970695970696E-2</c:v>
                </c:pt>
                <c:pt idx="4">
                  <c:v>5.8608058608058608E-2</c:v>
                </c:pt>
                <c:pt idx="5">
                  <c:v>5.8608058608058608E-2</c:v>
                </c:pt>
                <c:pt idx="6">
                  <c:v>2.9304029304029304E-2</c:v>
                </c:pt>
                <c:pt idx="7">
                  <c:v>2.9304029304029304E-2</c:v>
                </c:pt>
                <c:pt idx="8">
                  <c:v>2.564102564102564E-2</c:v>
                </c:pt>
                <c:pt idx="9">
                  <c:v>1.8315018315018316E-2</c:v>
                </c:pt>
                <c:pt idx="10">
                  <c:v>3.2967032967032968E-2</c:v>
                </c:pt>
              </c:numCache>
            </c:numRef>
          </c:val>
          <c:extLst>
            <c:ext xmlns:c16="http://schemas.microsoft.com/office/drawing/2014/chart" uri="{C3380CC4-5D6E-409C-BE32-E72D297353CC}">
              <c16:uniqueId val="{00000001-06A9-4E7F-B6AB-1743B4E60C2F}"/>
            </c:ext>
          </c:extLst>
        </c:ser>
        <c:ser>
          <c:idx val="2"/>
          <c:order val="2"/>
          <c:tx>
            <c:strRef>
              <c:f>'[12]Q4.主な事業のカテゴリと適応分野（従業員数別）'!$O$6</c:f>
              <c:strCache>
                <c:ptCount val="1"/>
                <c:pt idx="0">
                  <c:v>101人以上 (N=41)</c:v>
                </c:pt>
              </c:strCache>
            </c:strRef>
          </c:tx>
          <c:spPr>
            <a:solidFill>
              <a:srgbClr val="FFC000"/>
            </a:solidFill>
            <a:ln>
              <a:solidFill>
                <a:sysClr val="windowText" lastClr="000000"/>
              </a:solidFill>
            </a:ln>
            <a:effectLst/>
          </c:spPr>
          <c:invertIfNegative val="0"/>
          <c:cat>
            <c:strRef>
              <c:f>'[12]Q4.主な事業のカテゴリと適応分野（従業員数別）'!$L$18:$L$28</c:f>
              <c:strCache>
                <c:ptCount val="11"/>
                <c:pt idx="0">
                  <c:v>工場／プラント</c:v>
                </c:pt>
                <c:pt idx="1">
                  <c:v>オフィス／店舗</c:v>
                </c:pt>
                <c:pt idx="2">
                  <c:v>移動／交通</c:v>
                </c:pt>
                <c:pt idx="3">
                  <c:v>流通／物流</c:v>
                </c:pt>
                <c:pt idx="4">
                  <c:v>病院／医療</c:v>
                </c:pt>
                <c:pt idx="5">
                  <c:v>住宅／生活</c:v>
                </c:pt>
                <c:pt idx="6">
                  <c:v>健康／介護／スポーツ</c:v>
                </c:pt>
                <c:pt idx="7">
                  <c:v>防犯／防災</c:v>
                </c:pt>
                <c:pt idx="8">
                  <c:v>建築／土木</c:v>
                </c:pt>
                <c:pt idx="9">
                  <c:v>農林水産</c:v>
                </c:pt>
                <c:pt idx="10">
                  <c:v>その他</c:v>
                </c:pt>
              </c:strCache>
            </c:strRef>
          </c:cat>
          <c:val>
            <c:numRef>
              <c:f>'[12]Q4.主な事業のカテゴリと適応分野（従業員数別）'!$O$18:$O$28</c:f>
              <c:numCache>
                <c:formatCode>General</c:formatCode>
                <c:ptCount val="11"/>
                <c:pt idx="0">
                  <c:v>5.128205128205128E-2</c:v>
                </c:pt>
                <c:pt idx="1">
                  <c:v>2.9304029304029304E-2</c:v>
                </c:pt>
                <c:pt idx="2">
                  <c:v>3.6630036630036632E-2</c:v>
                </c:pt>
                <c:pt idx="3">
                  <c:v>2.564102564102564E-2</c:v>
                </c:pt>
                <c:pt idx="4">
                  <c:v>2.197802197802198E-2</c:v>
                </c:pt>
                <c:pt idx="5">
                  <c:v>1.8315018315018316E-2</c:v>
                </c:pt>
                <c:pt idx="6">
                  <c:v>1.8315018315018316E-2</c:v>
                </c:pt>
                <c:pt idx="7">
                  <c:v>2.564102564102564E-2</c:v>
                </c:pt>
                <c:pt idx="8">
                  <c:v>1.098901098901099E-2</c:v>
                </c:pt>
                <c:pt idx="9">
                  <c:v>1.098901098901099E-2</c:v>
                </c:pt>
                <c:pt idx="10">
                  <c:v>7.326007326007326E-3</c:v>
                </c:pt>
              </c:numCache>
            </c:numRef>
          </c:val>
          <c:extLst>
            <c:ext xmlns:c16="http://schemas.microsoft.com/office/drawing/2014/chart" uri="{C3380CC4-5D6E-409C-BE32-E72D297353CC}">
              <c16:uniqueId val="{00000002-06A9-4E7F-B6AB-1743B4E60C2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8042555555555553"/>
          <c:y val="0.83607675428370531"/>
          <c:w val="0.72851888888888894"/>
          <c:h val="0.1633925315568610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'Q23B.C.重要なハードウェア(現在、将来)'!$K$2</c:f>
          <c:strCache>
            <c:ptCount val="1"/>
            <c:pt idx="0">
              <c:v>将来.重要となるハードウェアプラットフォーム</c:v>
            </c:pt>
          </c:strCache>
        </c:strRef>
      </c:tx>
      <c:layout>
        <c:manualLayout>
          <c:xMode val="edge"/>
          <c:yMode val="edge"/>
          <c:x val="0.34106708195032803"/>
          <c:y val="0"/>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009295228680066"/>
          <c:y val="0.10766349206349206"/>
          <c:w val="0.46845709219858161"/>
          <c:h val="0.85151130952380949"/>
        </c:manualLayout>
      </c:layout>
      <c:barChart>
        <c:barDir val="bar"/>
        <c:grouping val="stacked"/>
        <c:varyColors val="0"/>
        <c:ser>
          <c:idx val="0"/>
          <c:order val="0"/>
          <c:tx>
            <c:strRef>
              <c:f>'Q23B.C.重要なハードウェア(現在、将来)'!$Q$51</c:f>
              <c:strCache>
                <c:ptCount val="1"/>
                <c:pt idx="0">
                  <c:v>1番目　(N=1403)</c:v>
                </c:pt>
              </c:strCache>
            </c:strRef>
          </c:tx>
          <c:spPr>
            <a:solidFill>
              <a:srgbClr val="FF9966"/>
            </a:solidFill>
            <a:ln>
              <a:solidFill>
                <a:schemeClr val="tx1"/>
              </a:solidFill>
            </a:ln>
            <a:effectLst/>
          </c:spPr>
          <c:invertIfNegative val="0"/>
          <c:dLbls>
            <c:dLbl>
              <c:idx val="3"/>
              <c:layout>
                <c:manualLayout>
                  <c:x val="-1.7591287353955955E-3"/>
                  <c:y val="1.901397698434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2-4DCE-A3B1-BC1282B5A9DF}"/>
                </c:ext>
              </c:extLst>
            </c:dLbl>
            <c:dLbl>
              <c:idx val="5"/>
              <c:layout>
                <c:manualLayout>
                  <c:x val="-7.036514941582446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B2-4DCE-A3B1-BC1282B5A9DF}"/>
                </c:ext>
              </c:extLst>
            </c:dLbl>
            <c:dLbl>
              <c:idx val="7"/>
              <c:layout>
                <c:manualLayout>
                  <c:x val="-7.0365149415823822E-3"/>
                  <c:y val="8.85407299936815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B2-4DCE-A3B1-BC1282B5A9DF}"/>
                </c:ext>
              </c:extLst>
            </c:dLbl>
            <c:dLbl>
              <c:idx val="8"/>
              <c:layout>
                <c:manualLayout>
                  <c:x val="-3.518257470791255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B2-4DCE-A3B1-BC1282B5A9D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'Q23B.C.重要なハードウェア(現在、将来)'!$P$52:$P$60</c:f>
              <c:strCache>
                <c:ptCount val="9"/>
                <c:pt idx="0">
                  <c:v>クラウド（n=832）</c:v>
                </c:pt>
                <c:pt idx="1">
                  <c:v>専用ハードウェア（n=492）</c:v>
                </c:pt>
                <c:pt idx="2">
                  <c:v>民生用PC（n=389）</c:v>
                </c:pt>
                <c:pt idx="3">
                  <c:v>スマートフォン（n=611）</c:v>
                </c:pt>
                <c:pt idx="4">
                  <c:v>産業用PC（n=297）</c:v>
                </c:pt>
                <c:pt idx="5">
                  <c:v>タブレット（n=557）</c:v>
                </c:pt>
                <c:pt idx="6">
                  <c:v>汎用シングルボード（Raspberry Pi/Arduino等）（n=242）</c:v>
                </c:pt>
                <c:pt idx="7">
                  <c:v>エッジサーバー／フォグサーバー（n=274）</c:v>
                </c:pt>
                <c:pt idx="8">
                  <c:v>その他（n=46）</c:v>
                </c:pt>
              </c:strCache>
            </c:strRef>
          </c:cat>
          <c:val>
            <c:numRef>
              <c:f>'Q23B.C.重要なハードウェア(現在、将来)'!$Q$52:$Q$60</c:f>
              <c:numCache>
                <c:formatCode>0.0%</c:formatCode>
                <c:ptCount val="9"/>
                <c:pt idx="0">
                  <c:v>0.33571939871152467</c:v>
                </c:pt>
                <c:pt idx="1">
                  <c:v>0.21403006442376521</c:v>
                </c:pt>
                <c:pt idx="2">
                  <c:v>0.10880458124552612</c:v>
                </c:pt>
                <c:pt idx="3">
                  <c:v>8.4466714387974234E-2</c:v>
                </c:pt>
                <c:pt idx="4">
                  <c:v>7.2297780959198282E-2</c:v>
                </c:pt>
                <c:pt idx="5">
                  <c:v>7.158196134574088E-2</c:v>
                </c:pt>
                <c:pt idx="6">
                  <c:v>5.0107372942018613E-2</c:v>
                </c:pt>
                <c:pt idx="7">
                  <c:v>4.0085898353614889E-2</c:v>
                </c:pt>
                <c:pt idx="8">
                  <c:v>2.7201145311381531E-2</c:v>
                </c:pt>
              </c:numCache>
            </c:numRef>
          </c:val>
          <c:extLst>
            <c:ext xmlns:c16="http://schemas.microsoft.com/office/drawing/2014/chart" uri="{C3380CC4-5D6E-409C-BE32-E72D297353CC}">
              <c16:uniqueId val="{00000004-EDB2-4DCE-A3B1-BC1282B5A9DF}"/>
            </c:ext>
          </c:extLst>
        </c:ser>
        <c:ser>
          <c:idx val="1"/>
          <c:order val="1"/>
          <c:tx>
            <c:strRef>
              <c:f>'Q23B.C.重要なハードウェア(現在、将来)'!$R$51</c:f>
              <c:strCache>
                <c:ptCount val="1"/>
                <c:pt idx="0">
                  <c:v>2番目</c:v>
                </c:pt>
              </c:strCache>
            </c:strRef>
          </c:tx>
          <c:spPr>
            <a:solidFill>
              <a:srgbClr val="FFFF99"/>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EDB2-4DCE-A3B1-BC1282B5A9D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'Q23B.C.重要なハードウェア(現在、将来)'!$P$52:$P$60</c:f>
              <c:strCache>
                <c:ptCount val="9"/>
                <c:pt idx="0">
                  <c:v>クラウド（n=832）</c:v>
                </c:pt>
                <c:pt idx="1">
                  <c:v>専用ハードウェア（n=492）</c:v>
                </c:pt>
                <c:pt idx="2">
                  <c:v>民生用PC（n=389）</c:v>
                </c:pt>
                <c:pt idx="3">
                  <c:v>スマートフォン（n=611）</c:v>
                </c:pt>
                <c:pt idx="4">
                  <c:v>産業用PC（n=297）</c:v>
                </c:pt>
                <c:pt idx="5">
                  <c:v>タブレット（n=557）</c:v>
                </c:pt>
                <c:pt idx="6">
                  <c:v>汎用シングルボード（Raspberry Pi/Arduino等）（n=242）</c:v>
                </c:pt>
                <c:pt idx="7">
                  <c:v>エッジサーバー／フォグサーバー（n=274）</c:v>
                </c:pt>
                <c:pt idx="8">
                  <c:v>その他（n=46）</c:v>
                </c:pt>
              </c:strCache>
            </c:strRef>
          </c:cat>
          <c:val>
            <c:numRef>
              <c:f>'Q23B.C.重要なハードウェア(現在、将来)'!$R$52:$R$60</c:f>
              <c:numCache>
                <c:formatCode>0.0%</c:formatCode>
                <c:ptCount val="9"/>
                <c:pt idx="0">
                  <c:v>0.1231209735146743</c:v>
                </c:pt>
                <c:pt idx="1">
                  <c:v>6.4423765211166786E-2</c:v>
                </c:pt>
                <c:pt idx="2">
                  <c:v>7.6592698639942738E-2</c:v>
                </c:pt>
                <c:pt idx="3">
                  <c:v>0.19040801717967074</c:v>
                </c:pt>
                <c:pt idx="4">
                  <c:v>8.4466714387974234E-2</c:v>
                </c:pt>
                <c:pt idx="5">
                  <c:v>0.15676449534717252</c:v>
                </c:pt>
                <c:pt idx="6">
                  <c:v>7.874015748031496E-2</c:v>
                </c:pt>
                <c:pt idx="7">
                  <c:v>0.10236220472440945</c:v>
                </c:pt>
                <c:pt idx="8">
                  <c:v>1.4316392269148174E-3</c:v>
                </c:pt>
              </c:numCache>
            </c:numRef>
          </c:val>
          <c:extLst>
            <c:ext xmlns:c16="http://schemas.microsoft.com/office/drawing/2014/chart" uri="{C3380CC4-5D6E-409C-BE32-E72D297353CC}">
              <c16:uniqueId val="{00000006-EDB2-4DCE-A3B1-BC1282B5A9DF}"/>
            </c:ext>
          </c:extLst>
        </c:ser>
        <c:ser>
          <c:idx val="2"/>
          <c:order val="2"/>
          <c:tx>
            <c:strRef>
              <c:f>'Q23B.C.重要なハードウェア(現在、将来)'!$S$51</c:f>
              <c:strCache>
                <c:ptCount val="1"/>
                <c:pt idx="0">
                  <c:v>3番目</c:v>
                </c:pt>
              </c:strCache>
            </c:strRef>
          </c:tx>
          <c:spPr>
            <a:solidFill>
              <a:srgbClr val="2E75B6"/>
            </a:solidFill>
            <a:ln>
              <a:solidFill>
                <a:schemeClr val="tx1"/>
              </a:solidFill>
            </a:ln>
            <a:effectLst/>
          </c:spPr>
          <c:invertIfNegative val="0"/>
          <c:dLbls>
            <c:dLbl>
              <c:idx val="0"/>
              <c:layout>
                <c:manualLayout>
                  <c:x val="3.5182574707910618E-3"/>
                  <c:y val="1.901397698434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B2-4DCE-A3B1-BC1282B5A9DF}"/>
                </c:ext>
              </c:extLst>
            </c:dLbl>
            <c:dLbl>
              <c:idx val="3"/>
              <c:layout>
                <c:manualLayout>
                  <c:x val="5.27738620618672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B2-4DCE-A3B1-BC1282B5A9DF}"/>
                </c:ext>
              </c:extLst>
            </c:dLbl>
            <c:dLbl>
              <c:idx val="5"/>
              <c:layout>
                <c:manualLayout>
                  <c:x val="7.0365149415824464E-3"/>
                  <c:y val="1.901397698434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B2-4DCE-A3B1-BC1282B5A9DF}"/>
                </c:ext>
              </c:extLst>
            </c:dLbl>
            <c:dLbl>
              <c:idx val="6"/>
              <c:layout>
                <c:manualLayout>
                  <c:x val="4.5903769841269842E-2"/>
                  <c:y val="-4.829550154022721E-3"/>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46-4767-A22B-481853665A72}"/>
                </c:ext>
              </c:extLst>
            </c:dLbl>
            <c:dLbl>
              <c:idx val="7"/>
              <c:layout>
                <c:manualLayout>
                  <c:x val="4.4734126984126987E-3"/>
                  <c:y val="-6.0369376925283831E-2"/>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B2-4DCE-A3B1-BC1282B5A9DF}"/>
                </c:ext>
              </c:extLst>
            </c:dLbl>
            <c:dLbl>
              <c:idx val="8"/>
              <c:delete val="1"/>
              <c:extLst>
                <c:ext xmlns:c15="http://schemas.microsoft.com/office/drawing/2012/chart" uri="{CE6537A1-D6FC-4f65-9D91-7224C49458BB}">
                  <c15:layout>
                    <c:manualLayout>
                      <c:w val="5.6696719141800044E-2"/>
                      <c:h val="4.7112261752491627E-2"/>
                    </c:manualLayout>
                  </c15:layout>
                </c:ext>
                <c:ext xmlns:c16="http://schemas.microsoft.com/office/drawing/2014/chart" uri="{C3380CC4-5D6E-409C-BE32-E72D297353CC}">
                  <c16:uniqueId val="{0000000B-EDB2-4DCE-A3B1-BC1282B5A9D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'Q23B.C.重要なハードウェア(現在、将来)'!$P$52:$P$60</c:f>
              <c:strCache>
                <c:ptCount val="9"/>
                <c:pt idx="0">
                  <c:v>クラウド（n=832）</c:v>
                </c:pt>
                <c:pt idx="1">
                  <c:v>専用ハードウェア（n=492）</c:v>
                </c:pt>
                <c:pt idx="2">
                  <c:v>民生用PC（n=389）</c:v>
                </c:pt>
                <c:pt idx="3">
                  <c:v>スマートフォン（n=611）</c:v>
                </c:pt>
                <c:pt idx="4">
                  <c:v>産業用PC（n=297）</c:v>
                </c:pt>
                <c:pt idx="5">
                  <c:v>タブレット（n=557）</c:v>
                </c:pt>
                <c:pt idx="6">
                  <c:v>汎用シングルボード（Raspberry Pi/Arduino等）（n=242）</c:v>
                </c:pt>
                <c:pt idx="7">
                  <c:v>エッジサーバー／フォグサーバー（n=274）</c:v>
                </c:pt>
                <c:pt idx="8">
                  <c:v>その他（n=46）</c:v>
                </c:pt>
              </c:strCache>
            </c:strRef>
          </c:cat>
          <c:val>
            <c:numRef>
              <c:f>'Q23B.C.重要なハードウェア(現在、将来)'!$S$52:$S$60</c:f>
              <c:numCache>
                <c:formatCode>0.0%</c:formatCode>
                <c:ptCount val="9"/>
                <c:pt idx="0">
                  <c:v>0.13672154617036505</c:v>
                </c:pt>
                <c:pt idx="1">
                  <c:v>7.3729420186113101E-2</c:v>
                </c:pt>
                <c:pt idx="2">
                  <c:v>9.3056549749463133E-2</c:v>
                </c:pt>
                <c:pt idx="3">
                  <c:v>0.16249105225483179</c:v>
                </c:pt>
                <c:pt idx="4">
                  <c:v>5.5833929849677881E-2</c:v>
                </c:pt>
                <c:pt idx="5">
                  <c:v>0.17036506800286327</c:v>
                </c:pt>
                <c:pt idx="6">
                  <c:v>4.4380816034359338E-2</c:v>
                </c:pt>
                <c:pt idx="7">
                  <c:v>5.3686471009305653E-2</c:v>
                </c:pt>
                <c:pt idx="8">
                  <c:v>4.2949176807444527E-3</c:v>
                </c:pt>
              </c:numCache>
            </c:numRef>
          </c:val>
          <c:extLst>
            <c:ext xmlns:c16="http://schemas.microsoft.com/office/drawing/2014/chart" uri="{C3380CC4-5D6E-409C-BE32-E72D297353CC}">
              <c16:uniqueId val="{0000000C-EDB2-4DCE-A3B1-BC1282B5A9DF}"/>
            </c:ext>
          </c:extLst>
        </c:ser>
        <c:dLbls>
          <c:dLblPos val="ctr"/>
          <c:showLegendKey val="0"/>
          <c:showVal val="1"/>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majorUnit val="0.1"/>
      </c:valAx>
      <c:spPr>
        <a:noFill/>
        <a:ln>
          <a:solidFill>
            <a:schemeClr val="bg1">
              <a:lumMod val="50000"/>
            </a:schemeClr>
          </a:solidFill>
        </a:ln>
        <a:effectLst/>
      </c:spPr>
    </c:plotArea>
    <c:legend>
      <c:legendPos val="r"/>
      <c:layout>
        <c:manualLayout>
          <c:xMode val="edge"/>
          <c:yMode val="edge"/>
          <c:x val="0.65456765873015876"/>
          <c:y val="0.7791394097222224"/>
          <c:w val="0.28058115079365081"/>
          <c:h val="0.1263839080459770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'Q23B.C.重要なハードウェア(現在、将来)'!$B$2</c:f>
          <c:strCache>
            <c:ptCount val="1"/>
            <c:pt idx="0">
              <c:v>現在、事業上重要なハードウェアプラットフォーム</c:v>
            </c:pt>
          </c:strCache>
        </c:strRef>
      </c:tx>
      <c:layout>
        <c:manualLayout>
          <c:xMode val="edge"/>
          <c:yMode val="edge"/>
          <c:x val="0.34106708195032803"/>
          <c:y val="0"/>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009295228680066"/>
          <c:y val="0.10766349206349206"/>
          <c:w val="0.46845709219858161"/>
          <c:h val="0.85151130952380949"/>
        </c:manualLayout>
      </c:layout>
      <c:barChart>
        <c:barDir val="bar"/>
        <c:grouping val="stacked"/>
        <c:varyColors val="0"/>
        <c:ser>
          <c:idx val="0"/>
          <c:order val="0"/>
          <c:tx>
            <c:strRef>
              <c:f>'Q23B.C.重要なハードウェア(現在、将来)'!$H$51</c:f>
              <c:strCache>
                <c:ptCount val="1"/>
                <c:pt idx="0">
                  <c:v>1番目　(N=1397)</c:v>
                </c:pt>
              </c:strCache>
            </c:strRef>
          </c:tx>
          <c:spPr>
            <a:solidFill>
              <a:srgbClr val="FF9966"/>
            </a:solidFill>
            <a:ln>
              <a:solidFill>
                <a:schemeClr val="tx1"/>
              </a:solidFill>
            </a:ln>
            <a:effectLst/>
          </c:spPr>
          <c:invertIfNegative val="0"/>
          <c:dLbls>
            <c:dLbl>
              <c:idx val="3"/>
              <c:layout>
                <c:manualLayout>
                  <c:x val="-1.7591287353955955E-3"/>
                  <c:y val="1.901397698434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81-4E18-8958-B65979F3BAA3}"/>
                </c:ext>
              </c:extLst>
            </c:dLbl>
            <c:dLbl>
              <c:idx val="5"/>
              <c:layout>
                <c:manualLayout>
                  <c:x val="-7.036514941582446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81-4E18-8958-B65979F3BAA3}"/>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81-4E18-8958-B65979F3BAA3}"/>
                </c:ext>
              </c:extLst>
            </c:dLbl>
            <c:dLbl>
              <c:idx val="8"/>
              <c:layout>
                <c:manualLayout>
                  <c:x val="-3.518257470791255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81-4E18-8958-B65979F3BAA3}"/>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'Q23B.C.重要なハードウェア(現在、将来)'!$G$52:$G$60</c:f>
              <c:strCache>
                <c:ptCount val="9"/>
                <c:pt idx="0">
                  <c:v>専用ハードウェア（n=606）</c:v>
                </c:pt>
                <c:pt idx="1">
                  <c:v>民生用PC（n=628）</c:v>
                </c:pt>
                <c:pt idx="2">
                  <c:v>クラウド（n=605）</c:v>
                </c:pt>
                <c:pt idx="3">
                  <c:v>産業用PC（n=444）</c:v>
                </c:pt>
                <c:pt idx="4">
                  <c:v>スマートフォン（n=455）</c:v>
                </c:pt>
                <c:pt idx="5">
                  <c:v>汎用シングルボード（Raspberry Pi/Arduino等）（n=235）</c:v>
                </c:pt>
                <c:pt idx="6">
                  <c:v>タブレット（n=442）</c:v>
                </c:pt>
                <c:pt idx="7">
                  <c:v>エッジサーバー／フォグサーバー（n=141）</c:v>
                </c:pt>
                <c:pt idx="8">
                  <c:v>その他（n=50）</c:v>
                </c:pt>
              </c:strCache>
            </c:strRef>
          </c:cat>
          <c:val>
            <c:numRef>
              <c:f>'Q23B.C.重要なハードウェア(現在、将来)'!$H$52:$H$60</c:f>
              <c:numCache>
                <c:formatCode>0.0%</c:formatCode>
                <c:ptCount val="9"/>
                <c:pt idx="0">
                  <c:v>0.30350751610594129</c:v>
                </c:pt>
                <c:pt idx="1">
                  <c:v>0.22691481746599856</c:v>
                </c:pt>
                <c:pt idx="2">
                  <c:v>0.16750178954903364</c:v>
                </c:pt>
                <c:pt idx="3">
                  <c:v>0.11882605583392986</c:v>
                </c:pt>
                <c:pt idx="4">
                  <c:v>5.7981388690050109E-2</c:v>
                </c:pt>
                <c:pt idx="5">
                  <c:v>4.7244094488188976E-2</c:v>
                </c:pt>
                <c:pt idx="6">
                  <c:v>3.0780243378668574E-2</c:v>
                </c:pt>
                <c:pt idx="7">
                  <c:v>1.789549033643522E-2</c:v>
                </c:pt>
                <c:pt idx="8">
                  <c:v>2.9348604151753759E-2</c:v>
                </c:pt>
              </c:numCache>
            </c:numRef>
          </c:val>
          <c:extLst>
            <c:ext xmlns:c16="http://schemas.microsoft.com/office/drawing/2014/chart" uri="{C3380CC4-5D6E-409C-BE32-E72D297353CC}">
              <c16:uniqueId val="{00000004-0B81-4E18-8958-B65979F3BAA3}"/>
            </c:ext>
          </c:extLst>
        </c:ser>
        <c:ser>
          <c:idx val="1"/>
          <c:order val="1"/>
          <c:tx>
            <c:strRef>
              <c:f>'Q23B.C.重要なハードウェア(現在、将来)'!$I$51</c:f>
              <c:strCache>
                <c:ptCount val="1"/>
                <c:pt idx="0">
                  <c:v>2番目</c:v>
                </c:pt>
              </c:strCache>
            </c:strRef>
          </c:tx>
          <c:spPr>
            <a:solidFill>
              <a:srgbClr val="FFFF99"/>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0B81-4E18-8958-B65979F3BAA3}"/>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'Q23B.C.重要なハードウェア(現在、将来)'!$G$52:$G$60</c:f>
              <c:strCache>
                <c:ptCount val="9"/>
                <c:pt idx="0">
                  <c:v>専用ハードウェア（n=606）</c:v>
                </c:pt>
                <c:pt idx="1">
                  <c:v>民生用PC（n=628）</c:v>
                </c:pt>
                <c:pt idx="2">
                  <c:v>クラウド（n=605）</c:v>
                </c:pt>
                <c:pt idx="3">
                  <c:v>産業用PC（n=444）</c:v>
                </c:pt>
                <c:pt idx="4">
                  <c:v>スマートフォン（n=455）</c:v>
                </c:pt>
                <c:pt idx="5">
                  <c:v>汎用シングルボード（Raspberry Pi/Arduino等）（n=235）</c:v>
                </c:pt>
                <c:pt idx="6">
                  <c:v>タブレット（n=442）</c:v>
                </c:pt>
                <c:pt idx="7">
                  <c:v>エッジサーバー／フォグサーバー（n=141）</c:v>
                </c:pt>
                <c:pt idx="8">
                  <c:v>その他（n=50）</c:v>
                </c:pt>
              </c:strCache>
            </c:strRef>
          </c:cat>
          <c:val>
            <c:numRef>
              <c:f>'Q23B.C.重要なハードウェア(現在、将来)'!$I$52:$I$60</c:f>
              <c:numCache>
                <c:formatCode>0.0%</c:formatCode>
                <c:ptCount val="9"/>
                <c:pt idx="0">
                  <c:v>7.4445239799570503E-2</c:v>
                </c:pt>
                <c:pt idx="1">
                  <c:v>0.1231209735146743</c:v>
                </c:pt>
                <c:pt idx="2">
                  <c:v>0.12025769506084466</c:v>
                </c:pt>
                <c:pt idx="3">
                  <c:v>0.13314244810307801</c:v>
                </c:pt>
                <c:pt idx="4">
                  <c:v>0.1231209735146743</c:v>
                </c:pt>
                <c:pt idx="5">
                  <c:v>8.1603435934144597E-2</c:v>
                </c:pt>
                <c:pt idx="6">
                  <c:v>0.14173228346456693</c:v>
                </c:pt>
                <c:pt idx="7">
                  <c:v>4.4380816034359338E-2</c:v>
                </c:pt>
                <c:pt idx="8">
                  <c:v>2.1474588403722263E-3</c:v>
                </c:pt>
              </c:numCache>
            </c:numRef>
          </c:val>
          <c:extLst>
            <c:ext xmlns:c16="http://schemas.microsoft.com/office/drawing/2014/chart" uri="{C3380CC4-5D6E-409C-BE32-E72D297353CC}">
              <c16:uniqueId val="{00000006-0B81-4E18-8958-B65979F3BAA3}"/>
            </c:ext>
          </c:extLst>
        </c:ser>
        <c:ser>
          <c:idx val="2"/>
          <c:order val="2"/>
          <c:tx>
            <c:strRef>
              <c:f>'Q23B.C.重要なハードウェア(現在、将来)'!$J$51</c:f>
              <c:strCache>
                <c:ptCount val="1"/>
                <c:pt idx="0">
                  <c:v>3番目</c:v>
                </c:pt>
              </c:strCache>
            </c:strRef>
          </c:tx>
          <c:spPr>
            <a:solidFill>
              <a:srgbClr val="2E75B6"/>
            </a:solidFill>
            <a:ln>
              <a:solidFill>
                <a:schemeClr val="tx1"/>
              </a:solidFill>
            </a:ln>
            <a:effectLst/>
          </c:spPr>
          <c:invertIfNegative val="0"/>
          <c:dLbls>
            <c:dLbl>
              <c:idx val="0"/>
              <c:layout>
                <c:manualLayout>
                  <c:x val="3.5182574707910618E-3"/>
                  <c:y val="1.901397698434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81-4E18-8958-B65979F3BAA3}"/>
                </c:ext>
              </c:extLst>
            </c:dLbl>
            <c:dLbl>
              <c:idx val="3"/>
              <c:layout>
                <c:manualLayout>
                  <c:x val="5.27738620618672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81-4E18-8958-B65979F3BAA3}"/>
                </c:ext>
              </c:extLst>
            </c:dLbl>
            <c:dLbl>
              <c:idx val="5"/>
              <c:layout>
                <c:manualLayout>
                  <c:x val="4.7354067460317367E-2"/>
                  <c:y val="-4.8291698744829456E-3"/>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7.6061507936507927E-2"/>
                      <c:h val="5.1096640629560382E-2"/>
                    </c:manualLayout>
                  </c15:layout>
                </c:ext>
                <c:ext xmlns:c16="http://schemas.microsoft.com/office/drawing/2014/chart" uri="{C3380CC4-5D6E-409C-BE32-E72D297353CC}">
                  <c16:uniqueId val="{00000009-0B81-4E18-8958-B65979F3BAA3}"/>
                </c:ext>
              </c:extLst>
            </c:dLbl>
            <c:dLbl>
              <c:idx val="7"/>
              <c:layout>
                <c:manualLayout>
                  <c:x val="4.6879365079365076E-2"/>
                  <c:y val="-3.6221626155168623E-3"/>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8.3621031746031749E-2"/>
                      <c:h val="5.8340965860594465E-2"/>
                    </c:manualLayout>
                  </c15:layout>
                </c:ext>
                <c:ext xmlns:c16="http://schemas.microsoft.com/office/drawing/2014/chart" uri="{C3380CC4-5D6E-409C-BE32-E72D297353CC}">
                  <c16:uniqueId val="{0000000A-0B81-4E18-8958-B65979F3BAA3}"/>
                </c:ext>
              </c:extLst>
            </c:dLbl>
            <c:dLbl>
              <c:idx val="8"/>
              <c:delete val="1"/>
              <c:extLst>
                <c:ext xmlns:c15="http://schemas.microsoft.com/office/drawing/2012/chart" uri="{CE6537A1-D6FC-4f65-9D91-7224C49458BB}">
                  <c15:layout>
                    <c:manualLayout>
                      <c:w val="5.6696719141800044E-2"/>
                      <c:h val="4.7112261752491627E-2"/>
                    </c:manualLayout>
                  </c15:layout>
                </c:ext>
                <c:ext xmlns:c16="http://schemas.microsoft.com/office/drawing/2014/chart" uri="{C3380CC4-5D6E-409C-BE32-E72D297353CC}">
                  <c16:uniqueId val="{0000000B-0B81-4E18-8958-B65979F3BAA3}"/>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'Q23B.C.重要なハードウェア(現在、将来)'!$G$52:$G$60</c:f>
              <c:strCache>
                <c:ptCount val="9"/>
                <c:pt idx="0">
                  <c:v>専用ハードウェア（n=606）</c:v>
                </c:pt>
                <c:pt idx="1">
                  <c:v>民生用PC（n=628）</c:v>
                </c:pt>
                <c:pt idx="2">
                  <c:v>クラウド（n=605）</c:v>
                </c:pt>
                <c:pt idx="3">
                  <c:v>産業用PC（n=444）</c:v>
                </c:pt>
                <c:pt idx="4">
                  <c:v>スマートフォン（n=455）</c:v>
                </c:pt>
                <c:pt idx="5">
                  <c:v>汎用シングルボード（Raspberry Pi/Arduino等）（n=235）</c:v>
                </c:pt>
                <c:pt idx="6">
                  <c:v>タブレット（n=442）</c:v>
                </c:pt>
                <c:pt idx="7">
                  <c:v>エッジサーバー／フォグサーバー（n=141）</c:v>
                </c:pt>
                <c:pt idx="8">
                  <c:v>その他（n=50）</c:v>
                </c:pt>
              </c:strCache>
            </c:strRef>
          </c:cat>
          <c:val>
            <c:numRef>
              <c:f>'Q23B.C.重要なハードウェア(現在、将来)'!$J$52:$J$60</c:f>
              <c:numCache>
                <c:formatCode>0.0%</c:formatCode>
                <c:ptCount val="9"/>
                <c:pt idx="0">
                  <c:v>5.5833929849677881E-2</c:v>
                </c:pt>
                <c:pt idx="1">
                  <c:v>9.949892627057981E-2</c:v>
                </c:pt>
                <c:pt idx="2">
                  <c:v>0.14531138153185397</c:v>
                </c:pt>
                <c:pt idx="3">
                  <c:v>6.5855404438081605E-2</c:v>
                </c:pt>
                <c:pt idx="4">
                  <c:v>0.14459556191839656</c:v>
                </c:pt>
                <c:pt idx="5">
                  <c:v>3.937007874015748E-2</c:v>
                </c:pt>
                <c:pt idx="6">
                  <c:v>0.14387974230493916</c:v>
                </c:pt>
                <c:pt idx="7">
                  <c:v>3.865425912670007E-2</c:v>
                </c:pt>
                <c:pt idx="8">
                  <c:v>4.2949176807444527E-3</c:v>
                </c:pt>
              </c:numCache>
            </c:numRef>
          </c:val>
          <c:extLst>
            <c:ext xmlns:c16="http://schemas.microsoft.com/office/drawing/2014/chart" uri="{C3380CC4-5D6E-409C-BE32-E72D297353CC}">
              <c16:uniqueId val="{0000000C-0B81-4E18-8958-B65979F3BAA3}"/>
            </c:ext>
          </c:extLst>
        </c:ser>
        <c:dLbls>
          <c:dLblPos val="ctr"/>
          <c:showLegendKey val="0"/>
          <c:showVal val="1"/>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majorUnit val="0.1"/>
      </c:valAx>
      <c:spPr>
        <a:noFill/>
        <a:ln>
          <a:solidFill>
            <a:schemeClr val="bg1">
              <a:lumMod val="50000"/>
            </a:schemeClr>
          </a:solidFill>
        </a:ln>
        <a:effectLst/>
      </c:spPr>
    </c:plotArea>
    <c:legend>
      <c:legendPos val="r"/>
      <c:layout>
        <c:manualLayout>
          <c:xMode val="edge"/>
          <c:yMode val="edge"/>
          <c:x val="0.64700813492063491"/>
          <c:y val="0.7791394097222224"/>
          <c:w val="0.28814067460317461"/>
          <c:h val="0.1263839080459770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 【ABCD】'!$J$55</c:f>
          <c:strCache>
            <c:ptCount val="1"/>
            <c:pt idx="0">
              <c:v>A.ユーザー企業 (N=305)
B.メーカー企業 (N=408)
C.サブシステム提供企業 (N=265)
D.サービス提供企業 (N=246)</c:v>
            </c:pt>
          </c:strCache>
        </c:strRef>
      </c:tx>
      <c:layout>
        <c:manualLayout>
          <c:xMode val="edge"/>
          <c:yMode val="edge"/>
          <c:x val="0.62879236111111114"/>
          <c:y val="0.86377057057057072"/>
        </c:manualLayout>
      </c:layout>
      <c:overlay val="0"/>
      <c:spPr>
        <a:solidFill>
          <a:schemeClr val="bg1"/>
        </a:solidFill>
      </c:spPr>
      <c:txPr>
        <a:bodyPr/>
        <a:lstStyle/>
        <a:p>
          <a:pPr algn="l">
            <a:defRPr sz="770" b="0"/>
          </a:pPr>
          <a:endParaRPr lang="ja-JP"/>
        </a:p>
      </c:txPr>
    </c:title>
    <c:autoTitleDeleted val="0"/>
    <c:plotArea>
      <c:layout>
        <c:manualLayout>
          <c:layoutTarget val="inner"/>
          <c:xMode val="edge"/>
          <c:yMode val="edge"/>
          <c:x val="0.41361149425287358"/>
          <c:y val="2.035986111111111E-2"/>
          <c:w val="0.54688965517241384"/>
          <c:h val="0.97093305555555554"/>
        </c:manualLayout>
      </c:layout>
      <c:barChart>
        <c:barDir val="bar"/>
        <c:grouping val="stacked"/>
        <c:varyColors val="0"/>
        <c:ser>
          <c:idx val="0"/>
          <c:order val="0"/>
          <c:tx>
            <c:strRef>
              <c:f>'Q23A.得意とするハードウェア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06A-499E-915F-1B89EF88621B}"/>
                </c:ext>
              </c:extLst>
            </c:dLbl>
            <c:dLbl>
              <c:idx val="5"/>
              <c:delete val="1"/>
              <c:extLst>
                <c:ext xmlns:c15="http://schemas.microsoft.com/office/drawing/2012/chart" uri="{CE6537A1-D6FC-4f65-9D91-7224C49458BB}"/>
                <c:ext xmlns:c16="http://schemas.microsoft.com/office/drawing/2014/chart" uri="{C3380CC4-5D6E-409C-BE32-E72D297353CC}">
                  <c16:uniqueId val="{00000001-606A-499E-915F-1B89EF88621B}"/>
                </c:ext>
              </c:extLst>
            </c:dLbl>
            <c:dLbl>
              <c:idx val="10"/>
              <c:delete val="1"/>
              <c:extLst>
                <c:ext xmlns:c15="http://schemas.microsoft.com/office/drawing/2012/chart" uri="{CE6537A1-D6FC-4f65-9D91-7224C49458BB}"/>
                <c:ext xmlns:c16="http://schemas.microsoft.com/office/drawing/2014/chart" uri="{C3380CC4-5D6E-409C-BE32-E72D297353CC}">
                  <c16:uniqueId val="{00000002-606A-499E-915F-1B89EF88621B}"/>
                </c:ext>
              </c:extLst>
            </c:dLbl>
            <c:dLbl>
              <c:idx val="15"/>
              <c:delete val="1"/>
              <c:extLst>
                <c:ext xmlns:c15="http://schemas.microsoft.com/office/drawing/2012/chart" uri="{CE6537A1-D6FC-4f65-9D91-7224C49458BB}"/>
                <c:ext xmlns:c16="http://schemas.microsoft.com/office/drawing/2014/chart" uri="{C3380CC4-5D6E-409C-BE32-E72D297353CC}">
                  <c16:uniqueId val="{00000003-606A-499E-915F-1B89EF88621B}"/>
                </c:ext>
              </c:extLst>
            </c:dLbl>
            <c:dLbl>
              <c:idx val="20"/>
              <c:delete val="1"/>
              <c:extLst>
                <c:ext xmlns:c15="http://schemas.microsoft.com/office/drawing/2012/chart" uri="{CE6537A1-D6FC-4f65-9D91-7224C49458BB}"/>
                <c:ext xmlns:c16="http://schemas.microsoft.com/office/drawing/2014/chart" uri="{C3380CC4-5D6E-409C-BE32-E72D297353CC}">
                  <c16:uniqueId val="{00000004-606A-499E-915F-1B89EF88621B}"/>
                </c:ext>
              </c:extLst>
            </c:dLbl>
            <c:dLbl>
              <c:idx val="25"/>
              <c:delete val="1"/>
              <c:extLst>
                <c:ext xmlns:c15="http://schemas.microsoft.com/office/drawing/2012/chart" uri="{CE6537A1-D6FC-4f65-9D91-7224C49458BB}"/>
                <c:ext xmlns:c16="http://schemas.microsoft.com/office/drawing/2014/chart" uri="{C3380CC4-5D6E-409C-BE32-E72D297353CC}">
                  <c16:uniqueId val="{00000005-606A-499E-915F-1B89EF88621B}"/>
                </c:ext>
              </c:extLst>
            </c:dLbl>
            <c:dLbl>
              <c:idx val="26"/>
              <c:delete val="1"/>
              <c:extLst>
                <c:ext xmlns:c15="http://schemas.microsoft.com/office/drawing/2012/chart" uri="{CE6537A1-D6FC-4f65-9D91-7224C49458BB}"/>
                <c:ext xmlns:c16="http://schemas.microsoft.com/office/drawing/2014/chart" uri="{C3380CC4-5D6E-409C-BE32-E72D297353CC}">
                  <c16:uniqueId val="{00000041-606A-499E-915F-1B89EF88621B}"/>
                </c:ext>
              </c:extLst>
            </c:dLbl>
            <c:dLbl>
              <c:idx val="30"/>
              <c:delete val="1"/>
              <c:extLst>
                <c:ext xmlns:c15="http://schemas.microsoft.com/office/drawing/2012/chart" uri="{CE6537A1-D6FC-4f65-9D91-7224C49458BB}"/>
                <c:ext xmlns:c16="http://schemas.microsoft.com/office/drawing/2014/chart" uri="{C3380CC4-5D6E-409C-BE32-E72D297353CC}">
                  <c16:uniqueId val="{00000006-606A-499E-915F-1B89EF88621B}"/>
                </c:ext>
              </c:extLst>
            </c:dLbl>
            <c:dLbl>
              <c:idx val="31"/>
              <c:layout>
                <c:manualLayout>
                  <c:x val="-1.9036168981481482E-2"/>
                  <c:y val="-7.9365079365079371E-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1797743055555557E-2"/>
                      <c:h val="2.1485396825396821E-2"/>
                    </c:manualLayout>
                  </c15:layout>
                </c:ext>
                <c:ext xmlns:c16="http://schemas.microsoft.com/office/drawing/2014/chart" uri="{C3380CC4-5D6E-409C-BE32-E72D297353CC}">
                  <c16:uniqueId val="{00000042-606A-499E-915F-1B89EF88621B}"/>
                </c:ext>
              </c:extLst>
            </c:dLbl>
            <c:dLbl>
              <c:idx val="32"/>
              <c:layout>
                <c:manualLayout>
                  <c:x val="-1.0660344827586297E-2"/>
                  <c:y val="-1.90690690690690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606A-499E-915F-1B89EF88621B}"/>
                </c:ext>
              </c:extLst>
            </c:dLbl>
            <c:dLbl>
              <c:idx val="33"/>
              <c:layout>
                <c:manualLayout>
                  <c:x val="-1.47998084291187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606A-499E-915F-1B89EF88621B}"/>
                </c:ext>
              </c:extLst>
            </c:dLbl>
            <c:dLbl>
              <c:idx val="34"/>
              <c:layout>
                <c:manualLayout>
                  <c:x val="-1.7360069444444445E-2"/>
                  <c:y val="1.398382244167385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606A-499E-915F-1B89EF88621B}"/>
                </c:ext>
              </c:extLst>
            </c:dLbl>
            <c:dLbl>
              <c:idx val="35"/>
              <c:delete val="1"/>
              <c:extLst>
                <c:ext xmlns:c15="http://schemas.microsoft.com/office/drawing/2012/chart" uri="{CE6537A1-D6FC-4f65-9D91-7224C49458BB}"/>
                <c:ext xmlns:c16="http://schemas.microsoft.com/office/drawing/2014/chart" uri="{C3380CC4-5D6E-409C-BE32-E72D297353CC}">
                  <c16:uniqueId val="{00000007-606A-499E-915F-1B89EF88621B}"/>
                </c:ext>
              </c:extLst>
            </c:dLbl>
            <c:dLbl>
              <c:idx val="36"/>
              <c:delete val="1"/>
              <c:extLst>
                <c:ext xmlns:c15="http://schemas.microsoft.com/office/drawing/2012/chart" uri="{CE6537A1-D6FC-4f65-9D91-7224C49458BB}"/>
                <c:ext xmlns:c16="http://schemas.microsoft.com/office/drawing/2014/chart" uri="{C3380CC4-5D6E-409C-BE32-E72D297353CC}">
                  <c16:uniqueId val="{00000047-606A-499E-915F-1B89EF88621B}"/>
                </c:ext>
              </c:extLst>
            </c:dLbl>
            <c:dLbl>
              <c:idx val="37"/>
              <c:delete val="1"/>
              <c:extLst>
                <c:ext xmlns:c15="http://schemas.microsoft.com/office/drawing/2012/chart" uri="{CE6537A1-D6FC-4f65-9D91-7224C49458BB}"/>
                <c:ext xmlns:c16="http://schemas.microsoft.com/office/drawing/2014/chart" uri="{C3380CC4-5D6E-409C-BE32-E72D297353CC}">
                  <c16:uniqueId val="{00000048-606A-499E-915F-1B89EF88621B}"/>
                </c:ext>
              </c:extLst>
            </c:dLbl>
            <c:dLbl>
              <c:idx val="38"/>
              <c:delete val="1"/>
              <c:extLst>
                <c:ext xmlns:c15="http://schemas.microsoft.com/office/drawing/2012/chart" uri="{CE6537A1-D6FC-4f65-9D91-7224C49458BB}"/>
                <c:ext xmlns:c16="http://schemas.microsoft.com/office/drawing/2014/chart" uri="{C3380CC4-5D6E-409C-BE32-E72D297353CC}">
                  <c16:uniqueId val="{0000004E-606A-499E-915F-1B89EF88621B}"/>
                </c:ext>
              </c:extLst>
            </c:dLbl>
            <c:dLbl>
              <c:idx val="39"/>
              <c:delete val="1"/>
              <c:extLst>
                <c:ext xmlns:c15="http://schemas.microsoft.com/office/drawing/2012/chart" uri="{CE6537A1-D6FC-4f65-9D91-7224C49458BB}"/>
                <c:ext xmlns:c16="http://schemas.microsoft.com/office/drawing/2014/chart" uri="{C3380CC4-5D6E-409C-BE32-E72D297353CC}">
                  <c16:uniqueId val="{0000004F-606A-499E-915F-1B89EF88621B}"/>
                </c:ext>
              </c:extLst>
            </c:dLbl>
            <c:dLbl>
              <c:idx val="40"/>
              <c:delete val="1"/>
              <c:extLst>
                <c:ext xmlns:c15="http://schemas.microsoft.com/office/drawing/2012/chart" uri="{CE6537A1-D6FC-4f65-9D91-7224C49458BB}"/>
                <c:ext xmlns:c16="http://schemas.microsoft.com/office/drawing/2014/chart" uri="{C3380CC4-5D6E-409C-BE32-E72D297353CC}">
                  <c16:uniqueId val="{00000008-606A-499E-915F-1B89EF88621B}"/>
                </c:ext>
              </c:extLst>
            </c:dLbl>
            <c:dLbl>
              <c:idx val="45"/>
              <c:delete val="1"/>
              <c:extLst>
                <c:ext xmlns:c15="http://schemas.microsoft.com/office/drawing/2012/chart" uri="{CE6537A1-D6FC-4f65-9D91-7224C49458BB}"/>
                <c:ext xmlns:c16="http://schemas.microsoft.com/office/drawing/2014/chart" uri="{C3380CC4-5D6E-409C-BE32-E72D297353CC}">
                  <c16:uniqueId val="{00000009-606A-499E-915F-1B89EF88621B}"/>
                </c:ext>
              </c:extLst>
            </c:dLbl>
            <c:dLbl>
              <c:idx val="50"/>
              <c:delete val="1"/>
              <c:extLst>
                <c:ext xmlns:c15="http://schemas.microsoft.com/office/drawing/2012/chart" uri="{CE6537A1-D6FC-4f65-9D91-7224C49458BB}"/>
                <c:ext xmlns:c16="http://schemas.microsoft.com/office/drawing/2014/chart" uri="{C3380CC4-5D6E-409C-BE32-E72D297353CC}">
                  <c16:uniqueId val="{0000000A-606A-499E-915F-1B89EF88621B}"/>
                </c:ext>
              </c:extLst>
            </c:dLbl>
            <c:dLbl>
              <c:idx val="55"/>
              <c:delete val="1"/>
              <c:extLst>
                <c:ext xmlns:c15="http://schemas.microsoft.com/office/drawing/2012/chart" uri="{CE6537A1-D6FC-4f65-9D91-7224C49458BB}"/>
                <c:ext xmlns:c16="http://schemas.microsoft.com/office/drawing/2014/chart" uri="{C3380CC4-5D6E-409C-BE32-E72D297353CC}">
                  <c16:uniqueId val="{0000000B-606A-499E-915F-1B89EF88621B}"/>
                </c:ext>
              </c:extLst>
            </c:dLbl>
            <c:dLbl>
              <c:idx val="60"/>
              <c:delete val="1"/>
              <c:extLst>
                <c:ext xmlns:c15="http://schemas.microsoft.com/office/drawing/2012/chart" uri="{CE6537A1-D6FC-4f65-9D91-7224C49458BB}"/>
                <c:ext xmlns:c16="http://schemas.microsoft.com/office/drawing/2014/chart" uri="{C3380CC4-5D6E-409C-BE32-E72D297353CC}">
                  <c16:uniqueId val="{0000000C-606A-499E-915F-1B89EF88621B}"/>
                </c:ext>
              </c:extLst>
            </c:dLbl>
            <c:dLbl>
              <c:idx val="65"/>
              <c:delete val="1"/>
              <c:extLst>
                <c:ext xmlns:c15="http://schemas.microsoft.com/office/drawing/2012/chart" uri="{CE6537A1-D6FC-4f65-9D91-7224C49458BB}"/>
                <c:ext xmlns:c16="http://schemas.microsoft.com/office/drawing/2014/chart" uri="{C3380CC4-5D6E-409C-BE32-E72D297353CC}">
                  <c16:uniqueId val="{0000000D-606A-499E-915F-1B89EF88621B}"/>
                </c:ext>
              </c:extLst>
            </c:dLbl>
            <c:dLbl>
              <c:idx val="70"/>
              <c:delete val="1"/>
              <c:extLst>
                <c:ext xmlns:c15="http://schemas.microsoft.com/office/drawing/2012/chart" uri="{CE6537A1-D6FC-4f65-9D91-7224C49458BB}"/>
                <c:ext xmlns:c16="http://schemas.microsoft.com/office/drawing/2014/chart" uri="{C3380CC4-5D6E-409C-BE32-E72D297353CC}">
                  <c16:uniqueId val="{0000000E-606A-499E-915F-1B89EF88621B}"/>
                </c:ext>
              </c:extLst>
            </c:dLbl>
            <c:dLbl>
              <c:idx val="75"/>
              <c:delete val="1"/>
              <c:extLst>
                <c:ext xmlns:c15="http://schemas.microsoft.com/office/drawing/2012/chart" uri="{CE6537A1-D6FC-4f65-9D91-7224C49458BB}"/>
                <c:ext xmlns:c16="http://schemas.microsoft.com/office/drawing/2014/chart" uri="{C3380CC4-5D6E-409C-BE32-E72D297353CC}">
                  <c16:uniqueId val="{0000000F-606A-499E-915F-1B89EF88621B}"/>
                </c:ext>
              </c:extLst>
            </c:dLbl>
            <c:dLbl>
              <c:idx val="80"/>
              <c:delete val="1"/>
              <c:extLst>
                <c:ext xmlns:c15="http://schemas.microsoft.com/office/drawing/2012/chart" uri="{CE6537A1-D6FC-4f65-9D91-7224C49458BB}"/>
                <c:ext xmlns:c16="http://schemas.microsoft.com/office/drawing/2014/chart" uri="{C3380CC4-5D6E-409C-BE32-E72D297353CC}">
                  <c16:uniqueId val="{00000010-606A-499E-915F-1B89EF88621B}"/>
                </c:ext>
              </c:extLst>
            </c:dLbl>
            <c:dLbl>
              <c:idx val="85"/>
              <c:delete val="1"/>
              <c:extLst>
                <c:ext xmlns:c15="http://schemas.microsoft.com/office/drawing/2012/chart" uri="{CE6537A1-D6FC-4f65-9D91-7224C49458BB}"/>
                <c:ext xmlns:c16="http://schemas.microsoft.com/office/drawing/2014/chart" uri="{C3380CC4-5D6E-409C-BE32-E72D297353CC}">
                  <c16:uniqueId val="{00000011-606A-499E-915F-1B89EF88621B}"/>
                </c:ext>
              </c:extLst>
            </c:dLbl>
            <c:dLbl>
              <c:idx val="90"/>
              <c:delete val="1"/>
              <c:extLst>
                <c:ext xmlns:c15="http://schemas.microsoft.com/office/drawing/2012/chart" uri="{CE6537A1-D6FC-4f65-9D91-7224C49458BB}"/>
                <c:ext xmlns:c16="http://schemas.microsoft.com/office/drawing/2014/chart" uri="{C3380CC4-5D6E-409C-BE32-E72D297353CC}">
                  <c16:uniqueId val="{00000012-606A-499E-915F-1B89EF88621B}"/>
                </c:ext>
              </c:extLst>
            </c:dLbl>
            <c:dLbl>
              <c:idx val="95"/>
              <c:delete val="1"/>
              <c:extLst>
                <c:ext xmlns:c15="http://schemas.microsoft.com/office/drawing/2012/chart" uri="{CE6537A1-D6FC-4f65-9D91-7224C49458BB}"/>
                <c:ext xmlns:c16="http://schemas.microsoft.com/office/drawing/2014/chart" uri="{C3380CC4-5D6E-409C-BE32-E72D297353CC}">
                  <c16:uniqueId val="{00000013-606A-499E-915F-1B89EF88621B}"/>
                </c:ext>
              </c:extLst>
            </c:dLbl>
            <c:numFmt formatCode="0%" sourceLinked="0"/>
            <c:spPr>
              <a:noFill/>
              <a:ln>
                <a:noFill/>
              </a:ln>
              <a:effectLst/>
            </c:spPr>
            <c:txPr>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'Q23A.得意とするハードウェア 【ABCD】'!$R$7:$R$46</c:f>
              <c:strCache>
                <c:ptCount val="40"/>
                <c:pt idx="0">
                  <c:v>【 専用ハードウェア 】       </c:v>
                </c:pt>
                <c:pt idx="1">
                  <c:v>A.ユーザー企業（n=106）</c:v>
                </c:pt>
                <c:pt idx="2">
                  <c:v>B.メーカー企業（n=219）</c:v>
                </c:pt>
                <c:pt idx="3">
                  <c:v>C.サブシステム提供企業（n=134）</c:v>
                </c:pt>
                <c:pt idx="4">
                  <c:v>D.サービス提供企業（n=100）</c:v>
                </c:pt>
                <c:pt idx="5">
                  <c:v>【 民生用PC 】          </c:v>
                </c:pt>
                <c:pt idx="6">
                  <c:v>A.ユーザー企業（n=170）</c:v>
                </c:pt>
                <c:pt idx="7">
                  <c:v>B.メーカー企業（n=175）</c:v>
                </c:pt>
                <c:pt idx="8">
                  <c:v>C.サブシステム提供企業（n=132）</c:v>
                </c:pt>
                <c:pt idx="9">
                  <c:v>D.サービス提供企業（n=124）</c:v>
                </c:pt>
                <c:pt idx="10">
                  <c:v>【 産業用PC 】          </c:v>
                </c:pt>
                <c:pt idx="11">
                  <c:v>A.ユーザー企業（n=  74）</c:v>
                </c:pt>
                <c:pt idx="12">
                  <c:v>B.メーカー企業（n=170）</c:v>
                </c:pt>
                <c:pt idx="13">
                  <c:v>C.サブシステム提供企業（n=100）</c:v>
                </c:pt>
                <c:pt idx="14">
                  <c:v>D.サービス提供企業（n=  70）</c:v>
                </c:pt>
                <c:pt idx="15">
                  <c:v>【 クラウド 】           </c:v>
                </c:pt>
                <c:pt idx="16">
                  <c:v>A.ユーザー企業（n=111）</c:v>
                </c:pt>
                <c:pt idx="17">
                  <c:v>B.メーカー企業（n=152）</c:v>
                </c:pt>
                <c:pt idx="18">
                  <c:v>C.サブシステム提供企業（n=  93）</c:v>
                </c:pt>
                <c:pt idx="19">
                  <c:v>D.サービス提供企業（n=125）</c:v>
                </c:pt>
                <c:pt idx="20">
                  <c:v>【 スマートフォン 】        </c:v>
                </c:pt>
                <c:pt idx="21">
                  <c:v>A.ユーザー企業（n=  89）</c:v>
                </c:pt>
                <c:pt idx="22">
                  <c:v>B.メーカー企業（n=114）</c:v>
                </c:pt>
                <c:pt idx="23">
                  <c:v>C.サブシステム提供企業（n=  69）</c:v>
                </c:pt>
                <c:pt idx="24">
                  <c:v>D.サービス提供企業（n=  82）</c:v>
                </c:pt>
                <c:pt idx="25">
                  <c:v>【 汎用シングルボード 】      </c:v>
                </c:pt>
                <c:pt idx="26">
                  <c:v>A.ユーザー企業（n=  25）</c:v>
                </c:pt>
                <c:pt idx="27">
                  <c:v>B.メーカー企業（n=108）</c:v>
                </c:pt>
                <c:pt idx="28">
                  <c:v>C.サブシステム提供企業（n=  79）</c:v>
                </c:pt>
                <c:pt idx="29">
                  <c:v>D.サービス提供企業（n=  44）</c:v>
                </c:pt>
                <c:pt idx="30">
                  <c:v>【 タブレット 】          </c:v>
                </c:pt>
                <c:pt idx="31">
                  <c:v>A.ユーザー企業（n=104）</c:v>
                </c:pt>
                <c:pt idx="32">
                  <c:v>B.メーカー企業（n=119）</c:v>
                </c:pt>
                <c:pt idx="33">
                  <c:v>C.サブシステム提供企業（n=  70）</c:v>
                </c:pt>
                <c:pt idx="34">
                  <c:v>D.サービス提供企業（n=  77）</c:v>
                </c:pt>
                <c:pt idx="35">
                  <c:v>【 エッジサーバー／フォグサーバー 】</c:v>
                </c:pt>
                <c:pt idx="36">
                  <c:v>A.ユーザー企業（n=  31）</c:v>
                </c:pt>
                <c:pt idx="37">
                  <c:v>B.メーカー企業（n=  29）</c:v>
                </c:pt>
                <c:pt idx="38">
                  <c:v>C.サブシステム提供企業（n=  27）</c:v>
                </c:pt>
                <c:pt idx="39">
                  <c:v>D.サービス提供企業（n=  24）</c:v>
                </c:pt>
              </c:strCache>
            </c:strRef>
          </c:cat>
          <c:val>
            <c:numRef>
              <c:f>'Q23A.得意とするハードウェア 【ABCD】'!$S$7:$S$46</c:f>
              <c:numCache>
                <c:formatCode>0.0%</c:formatCode>
                <c:ptCount val="40"/>
                <c:pt idx="0" formatCode="General">
                  <c:v>0</c:v>
                </c:pt>
                <c:pt idx="1">
                  <c:v>0.26229508196721313</c:v>
                </c:pt>
                <c:pt idx="2">
                  <c:v>0.36029411764705882</c:v>
                </c:pt>
                <c:pt idx="3">
                  <c:v>0.33962264150943394</c:v>
                </c:pt>
                <c:pt idx="4">
                  <c:v>0.29268292682926828</c:v>
                </c:pt>
                <c:pt idx="5" formatCode="General">
                  <c:v>0</c:v>
                </c:pt>
                <c:pt idx="6">
                  <c:v>0.36065573770491804</c:v>
                </c:pt>
                <c:pt idx="7">
                  <c:v>0.19362745098039216</c:v>
                </c:pt>
                <c:pt idx="8">
                  <c:v>0.21886792452830189</c:v>
                </c:pt>
                <c:pt idx="9">
                  <c:v>0.31300813008130079</c:v>
                </c:pt>
                <c:pt idx="10" formatCode="General">
                  <c:v>0</c:v>
                </c:pt>
                <c:pt idx="11">
                  <c:v>0.10491803278688525</c:v>
                </c:pt>
                <c:pt idx="12">
                  <c:v>0.18382352941176472</c:v>
                </c:pt>
                <c:pt idx="13">
                  <c:v>0.13584905660377358</c:v>
                </c:pt>
                <c:pt idx="14">
                  <c:v>6.910569105691057E-2</c:v>
                </c:pt>
                <c:pt idx="15" formatCode="General">
                  <c:v>0</c:v>
                </c:pt>
                <c:pt idx="16">
                  <c:v>9.1803278688524587E-2</c:v>
                </c:pt>
                <c:pt idx="17">
                  <c:v>0.10784313725490197</c:v>
                </c:pt>
                <c:pt idx="18">
                  <c:v>0.13207547169811321</c:v>
                </c:pt>
                <c:pt idx="19">
                  <c:v>0.16260162601626016</c:v>
                </c:pt>
                <c:pt idx="20" formatCode="General">
                  <c:v>0</c:v>
                </c:pt>
                <c:pt idx="21">
                  <c:v>4.5901639344262293E-2</c:v>
                </c:pt>
                <c:pt idx="22">
                  <c:v>4.4117647058823532E-2</c:v>
                </c:pt>
                <c:pt idx="23">
                  <c:v>4.9056603773584909E-2</c:v>
                </c:pt>
                <c:pt idx="24">
                  <c:v>6.5040650406504072E-2</c:v>
                </c:pt>
                <c:pt idx="25" formatCode="General">
                  <c:v>0</c:v>
                </c:pt>
                <c:pt idx="26">
                  <c:v>2.2950819672131147E-2</c:v>
                </c:pt>
                <c:pt idx="27">
                  <c:v>7.5980392156862739E-2</c:v>
                </c:pt>
                <c:pt idx="28">
                  <c:v>6.4150943396226415E-2</c:v>
                </c:pt>
                <c:pt idx="29">
                  <c:v>4.065040650406504E-2</c:v>
                </c:pt>
                <c:pt idx="30" formatCode="General">
                  <c:v>0</c:v>
                </c:pt>
                <c:pt idx="31">
                  <c:v>3.2786885245901641E-2</c:v>
                </c:pt>
                <c:pt idx="32">
                  <c:v>7.3529411764705881E-3</c:v>
                </c:pt>
                <c:pt idx="33">
                  <c:v>1.509433962264151E-2</c:v>
                </c:pt>
                <c:pt idx="34">
                  <c:v>2.8455284552845527E-2</c:v>
                </c:pt>
                <c:pt idx="35" formatCode="General">
                  <c:v>0</c:v>
                </c:pt>
                <c:pt idx="36">
                  <c:v>1.3114754098360656E-2</c:v>
                </c:pt>
                <c:pt idx="37">
                  <c:v>7.3529411764705881E-3</c:v>
                </c:pt>
                <c:pt idx="38">
                  <c:v>2.2641509433962263E-2</c:v>
                </c:pt>
                <c:pt idx="39">
                  <c:v>8.130081300813009E-3</c:v>
                </c:pt>
              </c:numCache>
            </c:numRef>
          </c:val>
          <c:extLst>
            <c:ext xmlns:c16="http://schemas.microsoft.com/office/drawing/2014/chart" uri="{C3380CC4-5D6E-409C-BE32-E72D297353CC}">
              <c16:uniqueId val="{00000014-606A-499E-915F-1B89EF88621B}"/>
            </c:ext>
          </c:extLst>
        </c:ser>
        <c:ser>
          <c:idx val="2"/>
          <c:order val="1"/>
          <c:tx>
            <c:strRef>
              <c:f>'Q23A.得意とするハードウェア 【ABCD】'!$T$6</c:f>
              <c:strCache>
                <c:ptCount val="1"/>
                <c:pt idx="0">
                  <c:v>2番目</c:v>
                </c:pt>
              </c:strCache>
            </c:strRef>
          </c:tx>
          <c:spPr>
            <a:solidFill>
              <a:srgbClr val="FFFF99"/>
            </a:solidFill>
            <a:ln w="9525">
              <a:solidFill>
                <a:sysClr val="windowText" lastClr="000000"/>
              </a:solidFill>
            </a:ln>
            <a:effectLst/>
          </c:spPr>
          <c:invertIfNegative val="0"/>
          <c:dLbls>
            <c:delete val="1"/>
          </c:dLbls>
          <c:cat>
            <c:strRef>
              <c:f>'Q23A.得意とするハードウェア 【ABCD】'!$R$7:$R$46</c:f>
              <c:strCache>
                <c:ptCount val="40"/>
                <c:pt idx="0">
                  <c:v>【 専用ハードウェア 】       </c:v>
                </c:pt>
                <c:pt idx="1">
                  <c:v>A.ユーザー企業（n=106）</c:v>
                </c:pt>
                <c:pt idx="2">
                  <c:v>B.メーカー企業（n=219）</c:v>
                </c:pt>
                <c:pt idx="3">
                  <c:v>C.サブシステム提供企業（n=134）</c:v>
                </c:pt>
                <c:pt idx="4">
                  <c:v>D.サービス提供企業（n=100）</c:v>
                </c:pt>
                <c:pt idx="5">
                  <c:v>【 民生用PC 】          </c:v>
                </c:pt>
                <c:pt idx="6">
                  <c:v>A.ユーザー企業（n=170）</c:v>
                </c:pt>
                <c:pt idx="7">
                  <c:v>B.メーカー企業（n=175）</c:v>
                </c:pt>
                <c:pt idx="8">
                  <c:v>C.サブシステム提供企業（n=132）</c:v>
                </c:pt>
                <c:pt idx="9">
                  <c:v>D.サービス提供企業（n=124）</c:v>
                </c:pt>
                <c:pt idx="10">
                  <c:v>【 産業用PC 】          </c:v>
                </c:pt>
                <c:pt idx="11">
                  <c:v>A.ユーザー企業（n=  74）</c:v>
                </c:pt>
                <c:pt idx="12">
                  <c:v>B.メーカー企業（n=170）</c:v>
                </c:pt>
                <c:pt idx="13">
                  <c:v>C.サブシステム提供企業（n=100）</c:v>
                </c:pt>
                <c:pt idx="14">
                  <c:v>D.サービス提供企業（n=  70）</c:v>
                </c:pt>
                <c:pt idx="15">
                  <c:v>【 クラウド 】           </c:v>
                </c:pt>
                <c:pt idx="16">
                  <c:v>A.ユーザー企業（n=111）</c:v>
                </c:pt>
                <c:pt idx="17">
                  <c:v>B.メーカー企業（n=152）</c:v>
                </c:pt>
                <c:pt idx="18">
                  <c:v>C.サブシステム提供企業（n=  93）</c:v>
                </c:pt>
                <c:pt idx="19">
                  <c:v>D.サービス提供企業（n=125）</c:v>
                </c:pt>
                <c:pt idx="20">
                  <c:v>【 スマートフォン 】        </c:v>
                </c:pt>
                <c:pt idx="21">
                  <c:v>A.ユーザー企業（n=  89）</c:v>
                </c:pt>
                <c:pt idx="22">
                  <c:v>B.メーカー企業（n=114）</c:v>
                </c:pt>
                <c:pt idx="23">
                  <c:v>C.サブシステム提供企業（n=  69）</c:v>
                </c:pt>
                <c:pt idx="24">
                  <c:v>D.サービス提供企業（n=  82）</c:v>
                </c:pt>
                <c:pt idx="25">
                  <c:v>【 汎用シングルボード 】      </c:v>
                </c:pt>
                <c:pt idx="26">
                  <c:v>A.ユーザー企業（n=  25）</c:v>
                </c:pt>
                <c:pt idx="27">
                  <c:v>B.メーカー企業（n=108）</c:v>
                </c:pt>
                <c:pt idx="28">
                  <c:v>C.サブシステム提供企業（n=  79）</c:v>
                </c:pt>
                <c:pt idx="29">
                  <c:v>D.サービス提供企業（n=  44）</c:v>
                </c:pt>
                <c:pt idx="30">
                  <c:v>【 タブレット 】          </c:v>
                </c:pt>
                <c:pt idx="31">
                  <c:v>A.ユーザー企業（n=104）</c:v>
                </c:pt>
                <c:pt idx="32">
                  <c:v>B.メーカー企業（n=119）</c:v>
                </c:pt>
                <c:pt idx="33">
                  <c:v>C.サブシステム提供企業（n=  70）</c:v>
                </c:pt>
                <c:pt idx="34">
                  <c:v>D.サービス提供企業（n=  77）</c:v>
                </c:pt>
                <c:pt idx="35">
                  <c:v>【 エッジサーバー／フォグサーバー 】</c:v>
                </c:pt>
                <c:pt idx="36">
                  <c:v>A.ユーザー企業（n=  31）</c:v>
                </c:pt>
                <c:pt idx="37">
                  <c:v>B.メーカー企業（n=  29）</c:v>
                </c:pt>
                <c:pt idx="38">
                  <c:v>C.サブシステム提供企業（n=  27）</c:v>
                </c:pt>
                <c:pt idx="39">
                  <c:v>D.サービス提供企業（n=  24）</c:v>
                </c:pt>
              </c:strCache>
            </c:strRef>
          </c:cat>
          <c:val>
            <c:numRef>
              <c:f>'Q23A.得意とするハードウェア 【ABCD】'!$T$7:$T$46</c:f>
              <c:numCache>
                <c:formatCode>0.0%</c:formatCode>
                <c:ptCount val="40"/>
                <c:pt idx="0" formatCode="General">
                  <c:v>0</c:v>
                </c:pt>
                <c:pt idx="1">
                  <c:v>4.5901639344262293E-2</c:v>
                </c:pt>
                <c:pt idx="2">
                  <c:v>0.1053921568627451</c:v>
                </c:pt>
                <c:pt idx="3">
                  <c:v>7.5471698113207544E-2</c:v>
                </c:pt>
                <c:pt idx="4">
                  <c:v>7.3170731707317069E-2</c:v>
                </c:pt>
                <c:pt idx="5" formatCode="General">
                  <c:v>0</c:v>
                </c:pt>
                <c:pt idx="6">
                  <c:v>0.11475409836065574</c:v>
                </c:pt>
                <c:pt idx="7">
                  <c:v>0.12745098039215685</c:v>
                </c:pt>
                <c:pt idx="8">
                  <c:v>0.15094339622641509</c:v>
                </c:pt>
                <c:pt idx="9">
                  <c:v>0.11788617886178862</c:v>
                </c:pt>
                <c:pt idx="10" formatCode="General">
                  <c:v>0</c:v>
                </c:pt>
                <c:pt idx="11">
                  <c:v>0.10491803278688525</c:v>
                </c:pt>
                <c:pt idx="12">
                  <c:v>0.14705882352941177</c:v>
                </c:pt>
                <c:pt idx="13">
                  <c:v>0.15471698113207547</c:v>
                </c:pt>
                <c:pt idx="14">
                  <c:v>0.12195121951219512</c:v>
                </c:pt>
                <c:pt idx="15" formatCode="General">
                  <c:v>0</c:v>
                </c:pt>
                <c:pt idx="16">
                  <c:v>0.16065573770491803</c:v>
                </c:pt>
                <c:pt idx="17">
                  <c:v>0.11764705882352941</c:v>
                </c:pt>
                <c:pt idx="18">
                  <c:v>9.8113207547169817E-2</c:v>
                </c:pt>
                <c:pt idx="19">
                  <c:v>0.11788617886178862</c:v>
                </c:pt>
                <c:pt idx="20" formatCode="General">
                  <c:v>0</c:v>
                </c:pt>
                <c:pt idx="21">
                  <c:v>0.10163934426229508</c:v>
                </c:pt>
                <c:pt idx="22">
                  <c:v>0.1053921568627451</c:v>
                </c:pt>
                <c:pt idx="23">
                  <c:v>8.6792452830188674E-2</c:v>
                </c:pt>
                <c:pt idx="24">
                  <c:v>0.14634146341463414</c:v>
                </c:pt>
                <c:pt idx="25" formatCode="General">
                  <c:v>0</c:v>
                </c:pt>
                <c:pt idx="26">
                  <c:v>3.6065573770491806E-2</c:v>
                </c:pt>
                <c:pt idx="27">
                  <c:v>0.12254901960784313</c:v>
                </c:pt>
                <c:pt idx="28">
                  <c:v>0.15094339622641509</c:v>
                </c:pt>
                <c:pt idx="29">
                  <c:v>8.5365853658536592E-2</c:v>
                </c:pt>
                <c:pt idx="30" formatCode="General">
                  <c:v>0</c:v>
                </c:pt>
                <c:pt idx="31">
                  <c:v>0.16393442622950818</c:v>
                </c:pt>
                <c:pt idx="32">
                  <c:v>0.12990196078431374</c:v>
                </c:pt>
                <c:pt idx="33">
                  <c:v>0.14339622641509434</c:v>
                </c:pt>
                <c:pt idx="34">
                  <c:v>0.16260162601626016</c:v>
                </c:pt>
                <c:pt idx="35" formatCode="General">
                  <c:v>0</c:v>
                </c:pt>
                <c:pt idx="36">
                  <c:v>2.9508196721311476E-2</c:v>
                </c:pt>
                <c:pt idx="37">
                  <c:v>4.1666666666666664E-2</c:v>
                </c:pt>
                <c:pt idx="38">
                  <c:v>3.7735849056603772E-2</c:v>
                </c:pt>
                <c:pt idx="39">
                  <c:v>5.2845528455284556E-2</c:v>
                </c:pt>
              </c:numCache>
            </c:numRef>
          </c:val>
          <c:extLst>
            <c:ext xmlns:c16="http://schemas.microsoft.com/office/drawing/2014/chart" uri="{C3380CC4-5D6E-409C-BE32-E72D297353CC}">
              <c16:uniqueId val="{00000029-606A-499E-915F-1B89EF88621B}"/>
            </c:ext>
          </c:extLst>
        </c:ser>
        <c:ser>
          <c:idx val="1"/>
          <c:order val="2"/>
          <c:tx>
            <c:strRef>
              <c:f>'Q23A.得意とするハードウェア 【ABCD】'!$U$6</c:f>
              <c:strCache>
                <c:ptCount val="1"/>
                <c:pt idx="0">
                  <c:v>3番目</c:v>
                </c:pt>
              </c:strCache>
            </c:strRef>
          </c:tx>
          <c:spPr>
            <a:solidFill>
              <a:srgbClr val="2E75B6"/>
            </a:solidFill>
            <a:ln>
              <a:solidFill>
                <a:sysClr val="windowText" lastClr="000000"/>
              </a:solidFill>
            </a:ln>
            <a:effectLst/>
          </c:spPr>
          <c:invertIfNegative val="0"/>
          <c:dLbls>
            <c:delete val="1"/>
          </c:dLbls>
          <c:cat>
            <c:strRef>
              <c:f>'Q23A.得意とするハードウェア 【ABCD】'!$R$7:$R$46</c:f>
              <c:strCache>
                <c:ptCount val="40"/>
                <c:pt idx="0">
                  <c:v>【 専用ハードウェア 】       </c:v>
                </c:pt>
                <c:pt idx="1">
                  <c:v>A.ユーザー企業（n=106）</c:v>
                </c:pt>
                <c:pt idx="2">
                  <c:v>B.メーカー企業（n=219）</c:v>
                </c:pt>
                <c:pt idx="3">
                  <c:v>C.サブシステム提供企業（n=134）</c:v>
                </c:pt>
                <c:pt idx="4">
                  <c:v>D.サービス提供企業（n=100）</c:v>
                </c:pt>
                <c:pt idx="5">
                  <c:v>【 民生用PC 】          </c:v>
                </c:pt>
                <c:pt idx="6">
                  <c:v>A.ユーザー企業（n=170）</c:v>
                </c:pt>
                <c:pt idx="7">
                  <c:v>B.メーカー企業（n=175）</c:v>
                </c:pt>
                <c:pt idx="8">
                  <c:v>C.サブシステム提供企業（n=132）</c:v>
                </c:pt>
                <c:pt idx="9">
                  <c:v>D.サービス提供企業（n=124）</c:v>
                </c:pt>
                <c:pt idx="10">
                  <c:v>【 産業用PC 】          </c:v>
                </c:pt>
                <c:pt idx="11">
                  <c:v>A.ユーザー企業（n=  74）</c:v>
                </c:pt>
                <c:pt idx="12">
                  <c:v>B.メーカー企業（n=170）</c:v>
                </c:pt>
                <c:pt idx="13">
                  <c:v>C.サブシステム提供企業（n=100）</c:v>
                </c:pt>
                <c:pt idx="14">
                  <c:v>D.サービス提供企業（n=  70）</c:v>
                </c:pt>
                <c:pt idx="15">
                  <c:v>【 クラウド 】           </c:v>
                </c:pt>
                <c:pt idx="16">
                  <c:v>A.ユーザー企業（n=111）</c:v>
                </c:pt>
                <c:pt idx="17">
                  <c:v>B.メーカー企業（n=152）</c:v>
                </c:pt>
                <c:pt idx="18">
                  <c:v>C.サブシステム提供企業（n=  93）</c:v>
                </c:pt>
                <c:pt idx="19">
                  <c:v>D.サービス提供企業（n=125）</c:v>
                </c:pt>
                <c:pt idx="20">
                  <c:v>【 スマートフォン 】        </c:v>
                </c:pt>
                <c:pt idx="21">
                  <c:v>A.ユーザー企業（n=  89）</c:v>
                </c:pt>
                <c:pt idx="22">
                  <c:v>B.メーカー企業（n=114）</c:v>
                </c:pt>
                <c:pt idx="23">
                  <c:v>C.サブシステム提供企業（n=  69）</c:v>
                </c:pt>
                <c:pt idx="24">
                  <c:v>D.サービス提供企業（n=  82）</c:v>
                </c:pt>
                <c:pt idx="25">
                  <c:v>【 汎用シングルボード 】      </c:v>
                </c:pt>
                <c:pt idx="26">
                  <c:v>A.ユーザー企業（n=  25）</c:v>
                </c:pt>
                <c:pt idx="27">
                  <c:v>B.メーカー企業（n=108）</c:v>
                </c:pt>
                <c:pt idx="28">
                  <c:v>C.サブシステム提供企業（n=  79）</c:v>
                </c:pt>
                <c:pt idx="29">
                  <c:v>D.サービス提供企業（n=  44）</c:v>
                </c:pt>
                <c:pt idx="30">
                  <c:v>【 タブレット 】          </c:v>
                </c:pt>
                <c:pt idx="31">
                  <c:v>A.ユーザー企業（n=104）</c:v>
                </c:pt>
                <c:pt idx="32">
                  <c:v>B.メーカー企業（n=119）</c:v>
                </c:pt>
                <c:pt idx="33">
                  <c:v>C.サブシステム提供企業（n=  70）</c:v>
                </c:pt>
                <c:pt idx="34">
                  <c:v>D.サービス提供企業（n=  77）</c:v>
                </c:pt>
                <c:pt idx="35">
                  <c:v>【 エッジサーバー／フォグサーバー 】</c:v>
                </c:pt>
                <c:pt idx="36">
                  <c:v>A.ユーザー企業（n=  31）</c:v>
                </c:pt>
                <c:pt idx="37">
                  <c:v>B.メーカー企業（n=  29）</c:v>
                </c:pt>
                <c:pt idx="38">
                  <c:v>C.サブシステム提供企業（n=  27）</c:v>
                </c:pt>
                <c:pt idx="39">
                  <c:v>D.サービス提供企業（n=  24）</c:v>
                </c:pt>
              </c:strCache>
            </c:strRef>
          </c:cat>
          <c:val>
            <c:numRef>
              <c:f>'Q23A.得意とするハードウェア 【ABCD】'!$U$7:$U$46</c:f>
              <c:numCache>
                <c:formatCode>0.0%</c:formatCode>
                <c:ptCount val="40"/>
                <c:pt idx="0" formatCode="General">
                  <c:v>0</c:v>
                </c:pt>
                <c:pt idx="1">
                  <c:v>3.9344262295081971E-2</c:v>
                </c:pt>
                <c:pt idx="2">
                  <c:v>7.1078431372549017E-2</c:v>
                </c:pt>
                <c:pt idx="3">
                  <c:v>9.056603773584905E-2</c:v>
                </c:pt>
                <c:pt idx="4">
                  <c:v>4.065040650406504E-2</c:v>
                </c:pt>
                <c:pt idx="5" formatCode="General">
                  <c:v>0</c:v>
                </c:pt>
                <c:pt idx="6">
                  <c:v>8.1967213114754092E-2</c:v>
                </c:pt>
                <c:pt idx="7">
                  <c:v>0.10784313725490197</c:v>
                </c:pt>
                <c:pt idx="8">
                  <c:v>0.12830188679245283</c:v>
                </c:pt>
                <c:pt idx="9">
                  <c:v>7.3170731707317069E-2</c:v>
                </c:pt>
                <c:pt idx="10" formatCode="General">
                  <c:v>0</c:v>
                </c:pt>
                <c:pt idx="11">
                  <c:v>3.2786885245901641E-2</c:v>
                </c:pt>
                <c:pt idx="12">
                  <c:v>8.5784313725490197E-2</c:v>
                </c:pt>
                <c:pt idx="13">
                  <c:v>8.6792452830188674E-2</c:v>
                </c:pt>
                <c:pt idx="14">
                  <c:v>9.3495934959349589E-2</c:v>
                </c:pt>
                <c:pt idx="15" formatCode="General">
                  <c:v>0</c:v>
                </c:pt>
                <c:pt idx="16">
                  <c:v>0.11147540983606558</c:v>
                </c:pt>
                <c:pt idx="17">
                  <c:v>0.14705882352941177</c:v>
                </c:pt>
                <c:pt idx="18">
                  <c:v>0.12075471698113208</c:v>
                </c:pt>
                <c:pt idx="19">
                  <c:v>0.22764227642276422</c:v>
                </c:pt>
                <c:pt idx="20" formatCode="General">
                  <c:v>0</c:v>
                </c:pt>
                <c:pt idx="21">
                  <c:v>0.14426229508196722</c:v>
                </c:pt>
                <c:pt idx="22">
                  <c:v>0.12990196078431374</c:v>
                </c:pt>
                <c:pt idx="23">
                  <c:v>0.12452830188679245</c:v>
                </c:pt>
                <c:pt idx="24">
                  <c:v>0.12195121951219512</c:v>
                </c:pt>
                <c:pt idx="25" formatCode="General">
                  <c:v>0</c:v>
                </c:pt>
                <c:pt idx="26">
                  <c:v>2.2950819672131147E-2</c:v>
                </c:pt>
                <c:pt idx="27">
                  <c:v>6.6176470588235295E-2</c:v>
                </c:pt>
                <c:pt idx="28">
                  <c:v>8.3018867924528297E-2</c:v>
                </c:pt>
                <c:pt idx="29">
                  <c:v>5.2845528455284556E-2</c:v>
                </c:pt>
                <c:pt idx="30" formatCode="General">
                  <c:v>0</c:v>
                </c:pt>
                <c:pt idx="31">
                  <c:v>0.14426229508196722</c:v>
                </c:pt>
                <c:pt idx="32">
                  <c:v>0.15441176470588236</c:v>
                </c:pt>
                <c:pt idx="33">
                  <c:v>0.10566037735849057</c:v>
                </c:pt>
                <c:pt idx="34">
                  <c:v>0.12195121951219512</c:v>
                </c:pt>
                <c:pt idx="35" formatCode="General">
                  <c:v>0</c:v>
                </c:pt>
                <c:pt idx="36">
                  <c:v>5.9016393442622953E-2</c:v>
                </c:pt>
                <c:pt idx="37">
                  <c:v>2.2058823529411766E-2</c:v>
                </c:pt>
                <c:pt idx="38">
                  <c:v>4.1509433962264149E-2</c:v>
                </c:pt>
                <c:pt idx="39">
                  <c:v>3.6585365853658534E-2</c:v>
                </c:pt>
              </c:numCache>
            </c:numRef>
          </c:val>
          <c:extLst>
            <c:ext xmlns:c16="http://schemas.microsoft.com/office/drawing/2014/chart" uri="{C3380CC4-5D6E-409C-BE32-E72D297353CC}">
              <c16:uniqueId val="{0000003E-606A-499E-915F-1B89EF88621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77200636574074077"/>
          <c:y val="0.78928476190476193"/>
          <c:w val="0.15388223379629629"/>
          <c:h val="5.4405238095238097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 【ABCD】'!$J$55</c:f>
          <c:strCache>
            <c:ptCount val="1"/>
            <c:pt idx="0">
              <c:v>A.ユーザー企業 (N=303)
B.メーカー企業 (N=409)
C.サブシステム提供企業 (N=265)
D.サービス提供企業 (N=245)</c:v>
            </c:pt>
          </c:strCache>
        </c:strRef>
      </c:tx>
      <c:layout>
        <c:manualLayout>
          <c:xMode val="edge"/>
          <c:yMode val="edge"/>
          <c:x val="0.57102575231481478"/>
          <c:y val="0.86222698412698429"/>
        </c:manualLayout>
      </c:layout>
      <c:overlay val="0"/>
      <c:spPr>
        <a:solidFill>
          <a:schemeClr val="bg1"/>
        </a:solidFill>
      </c:spPr>
      <c:txPr>
        <a:bodyPr/>
        <a:lstStyle/>
        <a:p>
          <a:pPr algn="l">
            <a:defRPr sz="770" b="0"/>
          </a:pPr>
          <a:endParaRPr lang="ja-JP"/>
        </a:p>
      </c:txPr>
    </c:title>
    <c:autoTitleDeleted val="0"/>
    <c:plotArea>
      <c:layout>
        <c:manualLayout>
          <c:layoutTarget val="inner"/>
          <c:xMode val="edge"/>
          <c:yMode val="edge"/>
          <c:x val="0.41361149425287358"/>
          <c:y val="2.035986111111111E-2"/>
          <c:w val="0.54688965517241384"/>
          <c:h val="0.97093305555555554"/>
        </c:manualLayout>
      </c:layout>
      <c:barChart>
        <c:barDir val="bar"/>
        <c:grouping val="stacked"/>
        <c:varyColors val="0"/>
        <c:ser>
          <c:idx val="0"/>
          <c:order val="0"/>
          <c:tx>
            <c:strRef>
              <c:f>'Q23B.現在重要なハードウェア 【ABCD】'!$S$6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79E-4406-9140-29E7EA763959}"/>
                </c:ext>
              </c:extLst>
            </c:dLbl>
            <c:dLbl>
              <c:idx val="5"/>
              <c:delete val="1"/>
              <c:extLst>
                <c:ext xmlns:c15="http://schemas.microsoft.com/office/drawing/2012/chart" uri="{CE6537A1-D6FC-4f65-9D91-7224C49458BB}"/>
                <c:ext xmlns:c16="http://schemas.microsoft.com/office/drawing/2014/chart" uri="{C3380CC4-5D6E-409C-BE32-E72D297353CC}">
                  <c16:uniqueId val="{00000001-779E-4406-9140-29E7EA763959}"/>
                </c:ext>
              </c:extLst>
            </c:dLbl>
            <c:dLbl>
              <c:idx val="10"/>
              <c:delete val="1"/>
              <c:extLst>
                <c:ext xmlns:c15="http://schemas.microsoft.com/office/drawing/2012/chart" uri="{CE6537A1-D6FC-4f65-9D91-7224C49458BB}"/>
                <c:ext xmlns:c16="http://schemas.microsoft.com/office/drawing/2014/chart" uri="{C3380CC4-5D6E-409C-BE32-E72D297353CC}">
                  <c16:uniqueId val="{00000002-779E-4406-9140-29E7EA763959}"/>
                </c:ext>
              </c:extLst>
            </c:dLbl>
            <c:dLbl>
              <c:idx val="15"/>
              <c:delete val="1"/>
              <c:extLst>
                <c:ext xmlns:c15="http://schemas.microsoft.com/office/drawing/2012/chart" uri="{CE6537A1-D6FC-4f65-9D91-7224C49458BB}"/>
                <c:ext xmlns:c16="http://schemas.microsoft.com/office/drawing/2014/chart" uri="{C3380CC4-5D6E-409C-BE32-E72D297353CC}">
                  <c16:uniqueId val="{00000003-779E-4406-9140-29E7EA763959}"/>
                </c:ext>
              </c:extLst>
            </c:dLbl>
            <c:dLbl>
              <c:idx val="20"/>
              <c:delete val="1"/>
              <c:extLst>
                <c:ext xmlns:c15="http://schemas.microsoft.com/office/drawing/2012/chart" uri="{CE6537A1-D6FC-4f65-9D91-7224C49458BB}"/>
                <c:ext xmlns:c16="http://schemas.microsoft.com/office/drawing/2014/chart" uri="{C3380CC4-5D6E-409C-BE32-E72D297353CC}">
                  <c16:uniqueId val="{00000004-779E-4406-9140-29E7EA763959}"/>
                </c:ext>
              </c:extLst>
            </c:dLbl>
            <c:dLbl>
              <c:idx val="25"/>
              <c:delete val="1"/>
              <c:extLst>
                <c:ext xmlns:c15="http://schemas.microsoft.com/office/drawing/2012/chart" uri="{CE6537A1-D6FC-4f65-9D91-7224C49458BB}"/>
                <c:ext xmlns:c16="http://schemas.microsoft.com/office/drawing/2014/chart" uri="{C3380CC4-5D6E-409C-BE32-E72D297353CC}">
                  <c16:uniqueId val="{00000005-779E-4406-9140-29E7EA763959}"/>
                </c:ext>
              </c:extLst>
            </c:dLbl>
            <c:dLbl>
              <c:idx val="26"/>
              <c:delete val="1"/>
              <c:extLst>
                <c:ext xmlns:c15="http://schemas.microsoft.com/office/drawing/2012/chart" uri="{CE6537A1-D6FC-4f65-9D91-7224C49458BB}"/>
                <c:ext xmlns:c16="http://schemas.microsoft.com/office/drawing/2014/chart" uri="{C3380CC4-5D6E-409C-BE32-E72D297353CC}">
                  <c16:uniqueId val="{00000041-779E-4406-9140-29E7EA763959}"/>
                </c:ext>
              </c:extLst>
            </c:dLbl>
            <c:dLbl>
              <c:idx val="30"/>
              <c:delete val="1"/>
              <c:extLst>
                <c:ext xmlns:c15="http://schemas.microsoft.com/office/drawing/2012/chart" uri="{CE6537A1-D6FC-4f65-9D91-7224C49458BB}"/>
                <c:ext xmlns:c16="http://schemas.microsoft.com/office/drawing/2014/chart" uri="{C3380CC4-5D6E-409C-BE32-E72D297353CC}">
                  <c16:uniqueId val="{00000006-779E-4406-9140-29E7EA763959}"/>
                </c:ext>
              </c:extLst>
            </c:dLbl>
            <c:dLbl>
              <c:idx val="35"/>
              <c:delete val="1"/>
              <c:extLst>
                <c:ext xmlns:c15="http://schemas.microsoft.com/office/drawing/2012/chart" uri="{CE6537A1-D6FC-4f65-9D91-7224C49458BB}"/>
                <c:ext xmlns:c16="http://schemas.microsoft.com/office/drawing/2014/chart" uri="{C3380CC4-5D6E-409C-BE32-E72D297353CC}">
                  <c16:uniqueId val="{00000007-779E-4406-9140-29E7EA763959}"/>
                </c:ext>
              </c:extLst>
            </c:dLbl>
            <c:dLbl>
              <c:idx val="36"/>
              <c:delete val="1"/>
              <c:extLst>
                <c:ext xmlns:c15="http://schemas.microsoft.com/office/drawing/2012/chart" uri="{CE6537A1-D6FC-4f65-9D91-7224C49458BB}"/>
                <c:ext xmlns:c16="http://schemas.microsoft.com/office/drawing/2014/chart" uri="{C3380CC4-5D6E-409C-BE32-E72D297353CC}">
                  <c16:uniqueId val="{00000042-779E-4406-9140-29E7EA763959}"/>
                </c:ext>
              </c:extLst>
            </c:dLbl>
            <c:dLbl>
              <c:idx val="37"/>
              <c:delete val="1"/>
              <c:extLst>
                <c:ext xmlns:c15="http://schemas.microsoft.com/office/drawing/2012/chart" uri="{CE6537A1-D6FC-4f65-9D91-7224C49458BB}"/>
                <c:ext xmlns:c16="http://schemas.microsoft.com/office/drawing/2014/chart" uri="{C3380CC4-5D6E-409C-BE32-E72D297353CC}">
                  <c16:uniqueId val="{00000043-779E-4406-9140-29E7EA763959}"/>
                </c:ext>
              </c:extLst>
            </c:dLbl>
            <c:dLbl>
              <c:idx val="38"/>
              <c:delete val="1"/>
              <c:extLst>
                <c:ext xmlns:c15="http://schemas.microsoft.com/office/drawing/2012/chart" uri="{CE6537A1-D6FC-4f65-9D91-7224C49458BB}"/>
                <c:ext xmlns:c16="http://schemas.microsoft.com/office/drawing/2014/chart" uri="{C3380CC4-5D6E-409C-BE32-E72D297353CC}">
                  <c16:uniqueId val="{00000044-779E-4406-9140-29E7EA763959}"/>
                </c:ext>
              </c:extLst>
            </c:dLbl>
            <c:dLbl>
              <c:idx val="39"/>
              <c:delete val="1"/>
              <c:extLst>
                <c:ext xmlns:c15="http://schemas.microsoft.com/office/drawing/2012/chart" uri="{CE6537A1-D6FC-4f65-9D91-7224C49458BB}"/>
                <c:ext xmlns:c16="http://schemas.microsoft.com/office/drawing/2014/chart" uri="{C3380CC4-5D6E-409C-BE32-E72D297353CC}">
                  <c16:uniqueId val="{00000045-779E-4406-9140-29E7EA763959}"/>
                </c:ext>
              </c:extLst>
            </c:dLbl>
            <c:dLbl>
              <c:idx val="40"/>
              <c:delete val="1"/>
              <c:extLst>
                <c:ext xmlns:c15="http://schemas.microsoft.com/office/drawing/2012/chart" uri="{CE6537A1-D6FC-4f65-9D91-7224C49458BB}"/>
                <c:ext xmlns:c16="http://schemas.microsoft.com/office/drawing/2014/chart" uri="{C3380CC4-5D6E-409C-BE32-E72D297353CC}">
                  <c16:uniqueId val="{00000008-779E-4406-9140-29E7EA763959}"/>
                </c:ext>
              </c:extLst>
            </c:dLbl>
            <c:dLbl>
              <c:idx val="45"/>
              <c:delete val="1"/>
              <c:extLst>
                <c:ext xmlns:c15="http://schemas.microsoft.com/office/drawing/2012/chart" uri="{CE6537A1-D6FC-4f65-9D91-7224C49458BB}"/>
                <c:ext xmlns:c16="http://schemas.microsoft.com/office/drawing/2014/chart" uri="{C3380CC4-5D6E-409C-BE32-E72D297353CC}">
                  <c16:uniqueId val="{00000009-779E-4406-9140-29E7EA763959}"/>
                </c:ext>
              </c:extLst>
            </c:dLbl>
            <c:dLbl>
              <c:idx val="50"/>
              <c:delete val="1"/>
              <c:extLst>
                <c:ext xmlns:c15="http://schemas.microsoft.com/office/drawing/2012/chart" uri="{CE6537A1-D6FC-4f65-9D91-7224C49458BB}"/>
                <c:ext xmlns:c16="http://schemas.microsoft.com/office/drawing/2014/chart" uri="{C3380CC4-5D6E-409C-BE32-E72D297353CC}">
                  <c16:uniqueId val="{0000000A-779E-4406-9140-29E7EA763959}"/>
                </c:ext>
              </c:extLst>
            </c:dLbl>
            <c:dLbl>
              <c:idx val="55"/>
              <c:delete val="1"/>
              <c:extLst>
                <c:ext xmlns:c15="http://schemas.microsoft.com/office/drawing/2012/chart" uri="{CE6537A1-D6FC-4f65-9D91-7224C49458BB}"/>
                <c:ext xmlns:c16="http://schemas.microsoft.com/office/drawing/2014/chart" uri="{C3380CC4-5D6E-409C-BE32-E72D297353CC}">
                  <c16:uniqueId val="{0000000B-779E-4406-9140-29E7EA763959}"/>
                </c:ext>
              </c:extLst>
            </c:dLbl>
            <c:dLbl>
              <c:idx val="60"/>
              <c:delete val="1"/>
              <c:extLst>
                <c:ext xmlns:c15="http://schemas.microsoft.com/office/drawing/2012/chart" uri="{CE6537A1-D6FC-4f65-9D91-7224C49458BB}"/>
                <c:ext xmlns:c16="http://schemas.microsoft.com/office/drawing/2014/chart" uri="{C3380CC4-5D6E-409C-BE32-E72D297353CC}">
                  <c16:uniqueId val="{0000000C-779E-4406-9140-29E7EA763959}"/>
                </c:ext>
              </c:extLst>
            </c:dLbl>
            <c:dLbl>
              <c:idx val="65"/>
              <c:delete val="1"/>
              <c:extLst>
                <c:ext xmlns:c15="http://schemas.microsoft.com/office/drawing/2012/chart" uri="{CE6537A1-D6FC-4f65-9D91-7224C49458BB}"/>
                <c:ext xmlns:c16="http://schemas.microsoft.com/office/drawing/2014/chart" uri="{C3380CC4-5D6E-409C-BE32-E72D297353CC}">
                  <c16:uniqueId val="{0000000D-779E-4406-9140-29E7EA763959}"/>
                </c:ext>
              </c:extLst>
            </c:dLbl>
            <c:dLbl>
              <c:idx val="70"/>
              <c:delete val="1"/>
              <c:extLst>
                <c:ext xmlns:c15="http://schemas.microsoft.com/office/drawing/2012/chart" uri="{CE6537A1-D6FC-4f65-9D91-7224C49458BB}"/>
                <c:ext xmlns:c16="http://schemas.microsoft.com/office/drawing/2014/chart" uri="{C3380CC4-5D6E-409C-BE32-E72D297353CC}">
                  <c16:uniqueId val="{0000000E-779E-4406-9140-29E7EA763959}"/>
                </c:ext>
              </c:extLst>
            </c:dLbl>
            <c:dLbl>
              <c:idx val="75"/>
              <c:delete val="1"/>
              <c:extLst>
                <c:ext xmlns:c15="http://schemas.microsoft.com/office/drawing/2012/chart" uri="{CE6537A1-D6FC-4f65-9D91-7224C49458BB}"/>
                <c:ext xmlns:c16="http://schemas.microsoft.com/office/drawing/2014/chart" uri="{C3380CC4-5D6E-409C-BE32-E72D297353CC}">
                  <c16:uniqueId val="{0000000F-779E-4406-9140-29E7EA763959}"/>
                </c:ext>
              </c:extLst>
            </c:dLbl>
            <c:dLbl>
              <c:idx val="80"/>
              <c:delete val="1"/>
              <c:extLst>
                <c:ext xmlns:c15="http://schemas.microsoft.com/office/drawing/2012/chart" uri="{CE6537A1-D6FC-4f65-9D91-7224C49458BB}"/>
                <c:ext xmlns:c16="http://schemas.microsoft.com/office/drawing/2014/chart" uri="{C3380CC4-5D6E-409C-BE32-E72D297353CC}">
                  <c16:uniqueId val="{00000010-779E-4406-9140-29E7EA763959}"/>
                </c:ext>
              </c:extLst>
            </c:dLbl>
            <c:dLbl>
              <c:idx val="85"/>
              <c:delete val="1"/>
              <c:extLst>
                <c:ext xmlns:c15="http://schemas.microsoft.com/office/drawing/2012/chart" uri="{CE6537A1-D6FC-4f65-9D91-7224C49458BB}"/>
                <c:ext xmlns:c16="http://schemas.microsoft.com/office/drawing/2014/chart" uri="{C3380CC4-5D6E-409C-BE32-E72D297353CC}">
                  <c16:uniqueId val="{00000011-779E-4406-9140-29E7EA763959}"/>
                </c:ext>
              </c:extLst>
            </c:dLbl>
            <c:dLbl>
              <c:idx val="90"/>
              <c:delete val="1"/>
              <c:extLst>
                <c:ext xmlns:c15="http://schemas.microsoft.com/office/drawing/2012/chart" uri="{CE6537A1-D6FC-4f65-9D91-7224C49458BB}"/>
                <c:ext xmlns:c16="http://schemas.microsoft.com/office/drawing/2014/chart" uri="{C3380CC4-5D6E-409C-BE32-E72D297353CC}">
                  <c16:uniqueId val="{00000012-779E-4406-9140-29E7EA763959}"/>
                </c:ext>
              </c:extLst>
            </c:dLbl>
            <c:dLbl>
              <c:idx val="95"/>
              <c:delete val="1"/>
              <c:extLst>
                <c:ext xmlns:c15="http://schemas.microsoft.com/office/drawing/2012/chart" uri="{CE6537A1-D6FC-4f65-9D91-7224C49458BB}"/>
                <c:ext xmlns:c16="http://schemas.microsoft.com/office/drawing/2014/chart" uri="{C3380CC4-5D6E-409C-BE32-E72D297353CC}">
                  <c16:uniqueId val="{00000013-779E-4406-9140-29E7EA763959}"/>
                </c:ext>
              </c:extLst>
            </c:dLbl>
            <c:numFmt formatCode="0%" sourceLinked="0"/>
            <c:spPr>
              <a:noFill/>
              <a:ln>
                <a:noFill/>
              </a:ln>
              <a:effectLst/>
            </c:spPr>
            <c:txPr>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'Q23B.現在重要なハードウェア 【ABCD】'!$R$7:$R$46</c:f>
              <c:strCache>
                <c:ptCount val="40"/>
                <c:pt idx="0">
                  <c:v>【 専用ハードウェア 】       </c:v>
                </c:pt>
                <c:pt idx="1">
                  <c:v>A.ユーザー企業（n=106）</c:v>
                </c:pt>
                <c:pt idx="2">
                  <c:v>B.メーカー企業（n=217）</c:v>
                </c:pt>
                <c:pt idx="3">
                  <c:v>C.サブシステム提供企業（n=134）</c:v>
                </c:pt>
                <c:pt idx="4">
                  <c:v>D.サービス提供企業（n=  92）</c:v>
                </c:pt>
                <c:pt idx="5">
                  <c:v>【 民生用PC 】          </c:v>
                </c:pt>
                <c:pt idx="6">
                  <c:v>A.ユーザー企業（n=148）</c:v>
                </c:pt>
                <c:pt idx="7">
                  <c:v>B.メーカー企業（n=164）</c:v>
                </c:pt>
                <c:pt idx="8">
                  <c:v>C.サブシステム提供企業（n=116）</c:v>
                </c:pt>
                <c:pt idx="9">
                  <c:v>D.サービス提供企業（n=115）</c:v>
                </c:pt>
                <c:pt idx="10">
                  <c:v>【 クラウド 】           </c:v>
                </c:pt>
                <c:pt idx="11">
                  <c:v>A.ユーザー企業（n=126）</c:v>
                </c:pt>
                <c:pt idx="12">
                  <c:v>B.メーカー企業（n=163）</c:v>
                </c:pt>
                <c:pt idx="13">
                  <c:v>C.サブシステム提供企業（n=109）</c:v>
                </c:pt>
                <c:pt idx="14">
                  <c:v>D.サービス提供企業（n=138）</c:v>
                </c:pt>
                <c:pt idx="15">
                  <c:v>【 産業用PC 】          </c:v>
                </c:pt>
                <c:pt idx="16">
                  <c:v>A.ユーザー企業（n=  78）</c:v>
                </c:pt>
                <c:pt idx="17">
                  <c:v>B.メーカー企業（n=156）</c:v>
                </c:pt>
                <c:pt idx="18">
                  <c:v>C.サブシステム提供企業（n=  95）</c:v>
                </c:pt>
                <c:pt idx="19">
                  <c:v>D.サービス提供企業（n=  66）</c:v>
                </c:pt>
                <c:pt idx="20">
                  <c:v>【 スマートフォン 】        </c:v>
                </c:pt>
                <c:pt idx="21">
                  <c:v>A.ユーザー企業（n=111）</c:v>
                </c:pt>
                <c:pt idx="22">
                  <c:v>B.メーカー企業（n=126）</c:v>
                </c:pt>
                <c:pt idx="23">
                  <c:v>C.サブシステム提供企業（n=  74）</c:v>
                </c:pt>
                <c:pt idx="24">
                  <c:v>D.サービス提供企業（n=  92）</c:v>
                </c:pt>
                <c:pt idx="25">
                  <c:v>【 汎用シングルボード 】      </c:v>
                </c:pt>
                <c:pt idx="26">
                  <c:v>A.ユーザー企業（n=  19）</c:v>
                </c:pt>
                <c:pt idx="27">
                  <c:v>B.メーカー企業（n=  99）</c:v>
                </c:pt>
                <c:pt idx="28">
                  <c:v>C.サブシステム提供企業（n=  63）</c:v>
                </c:pt>
                <c:pt idx="29">
                  <c:v>D.サービス提供企業（n=  39）</c:v>
                </c:pt>
                <c:pt idx="30">
                  <c:v>【 タブレット 】          </c:v>
                </c:pt>
                <c:pt idx="31">
                  <c:v>A.ユーザー企業（n=107）</c:v>
                </c:pt>
                <c:pt idx="32">
                  <c:v>B.メーカー企業（n=120）</c:v>
                </c:pt>
                <c:pt idx="33">
                  <c:v>C.サブシステム提供企業（n=  82）</c:v>
                </c:pt>
                <c:pt idx="34">
                  <c:v>D.サービス提供企業（n=  77）</c:v>
                </c:pt>
                <c:pt idx="35">
                  <c:v>【 エッジサーバー／フォグサーバー 】</c:v>
                </c:pt>
                <c:pt idx="36">
                  <c:v>A.ユーザー企業（n=  36）</c:v>
                </c:pt>
                <c:pt idx="37">
                  <c:v>B.メーカー企業（n=  32）</c:v>
                </c:pt>
                <c:pt idx="38">
                  <c:v>C.サブシステム提供企業（n=  29）</c:v>
                </c:pt>
                <c:pt idx="39">
                  <c:v>D.サービス提供企業（n=  25）</c:v>
                </c:pt>
              </c:strCache>
            </c:strRef>
          </c:cat>
          <c:val>
            <c:numRef>
              <c:f>'Q23B.現在重要なハードウェア 【ABCD】'!$S$7:$S$46</c:f>
              <c:numCache>
                <c:formatCode>0.0%</c:formatCode>
                <c:ptCount val="40"/>
                <c:pt idx="0" formatCode="General">
                  <c:v>0</c:v>
                </c:pt>
                <c:pt idx="1">
                  <c:v>0.26732673267326734</c:v>
                </c:pt>
                <c:pt idx="2">
                  <c:v>0.35696821515892418</c:v>
                </c:pt>
                <c:pt idx="3">
                  <c:v>0.3471698113207547</c:v>
                </c:pt>
                <c:pt idx="4">
                  <c:v>0.26122448979591839</c:v>
                </c:pt>
                <c:pt idx="5" formatCode="General">
                  <c:v>0</c:v>
                </c:pt>
                <c:pt idx="6">
                  <c:v>0.27722772277227725</c:v>
                </c:pt>
                <c:pt idx="7">
                  <c:v>0.18092909535452323</c:v>
                </c:pt>
                <c:pt idx="8">
                  <c:v>0.17735849056603772</c:v>
                </c:pt>
                <c:pt idx="9">
                  <c:v>0.25714285714285712</c:v>
                </c:pt>
                <c:pt idx="10" formatCode="General">
                  <c:v>0</c:v>
                </c:pt>
                <c:pt idx="11">
                  <c:v>0.14851485148514851</c:v>
                </c:pt>
                <c:pt idx="12">
                  <c:v>0.12713936430317849</c:v>
                </c:pt>
                <c:pt idx="13">
                  <c:v>0.18867924528301888</c:v>
                </c:pt>
                <c:pt idx="14">
                  <c:v>0.25714285714285712</c:v>
                </c:pt>
                <c:pt idx="15" formatCode="General">
                  <c:v>0</c:v>
                </c:pt>
                <c:pt idx="16">
                  <c:v>0.11221122112211221</c:v>
                </c:pt>
                <c:pt idx="17">
                  <c:v>0.1491442542787286</c:v>
                </c:pt>
                <c:pt idx="18">
                  <c:v>0.12452830188679245</c:v>
                </c:pt>
                <c:pt idx="19">
                  <c:v>6.9387755102040816E-2</c:v>
                </c:pt>
                <c:pt idx="20" formatCode="General">
                  <c:v>0</c:v>
                </c:pt>
                <c:pt idx="21">
                  <c:v>4.6204620462046202E-2</c:v>
                </c:pt>
                <c:pt idx="22">
                  <c:v>6.6014669926650366E-2</c:v>
                </c:pt>
                <c:pt idx="23">
                  <c:v>5.2830188679245285E-2</c:v>
                </c:pt>
                <c:pt idx="24">
                  <c:v>6.5306122448979598E-2</c:v>
                </c:pt>
                <c:pt idx="25" formatCode="General">
                  <c:v>0</c:v>
                </c:pt>
                <c:pt idx="26">
                  <c:v>2.3102310231023101E-2</c:v>
                </c:pt>
                <c:pt idx="27">
                  <c:v>7.090464547677261E-2</c:v>
                </c:pt>
                <c:pt idx="28">
                  <c:v>6.0377358490566038E-2</c:v>
                </c:pt>
                <c:pt idx="29">
                  <c:v>4.0816326530612242E-2</c:v>
                </c:pt>
                <c:pt idx="30" formatCode="General">
                  <c:v>0</c:v>
                </c:pt>
                <c:pt idx="31">
                  <c:v>4.9504950495049507E-2</c:v>
                </c:pt>
                <c:pt idx="32">
                  <c:v>1.9559902200488997E-2</c:v>
                </c:pt>
                <c:pt idx="33">
                  <c:v>2.2641509433962263E-2</c:v>
                </c:pt>
                <c:pt idx="34">
                  <c:v>2.8571428571428571E-2</c:v>
                </c:pt>
                <c:pt idx="35" formatCode="General">
                  <c:v>0</c:v>
                </c:pt>
                <c:pt idx="36">
                  <c:v>2.3102310231023101E-2</c:v>
                </c:pt>
                <c:pt idx="37">
                  <c:v>9.7799511002444987E-3</c:v>
                </c:pt>
                <c:pt idx="38">
                  <c:v>2.2641509433962263E-2</c:v>
                </c:pt>
                <c:pt idx="39">
                  <c:v>8.1632653061224497E-3</c:v>
                </c:pt>
              </c:numCache>
            </c:numRef>
          </c:val>
          <c:extLst>
            <c:ext xmlns:c16="http://schemas.microsoft.com/office/drawing/2014/chart" uri="{C3380CC4-5D6E-409C-BE32-E72D297353CC}">
              <c16:uniqueId val="{00000014-779E-4406-9140-29E7EA763959}"/>
            </c:ext>
          </c:extLst>
        </c:ser>
        <c:ser>
          <c:idx val="2"/>
          <c:order val="1"/>
          <c:tx>
            <c:strRef>
              <c:f>'Q23B.現在重要なハードウェア 【ABCD】'!$T$6</c:f>
              <c:strCache>
                <c:ptCount val="1"/>
                <c:pt idx="0">
                  <c:v>2番目</c:v>
                </c:pt>
              </c:strCache>
            </c:strRef>
          </c:tx>
          <c:spPr>
            <a:solidFill>
              <a:srgbClr val="FFFF99"/>
            </a:solidFill>
            <a:ln w="9525">
              <a:solidFill>
                <a:sysClr val="windowText" lastClr="000000"/>
              </a:solidFill>
            </a:ln>
            <a:effectLst/>
          </c:spPr>
          <c:invertIfNegative val="0"/>
          <c:dLbls>
            <c:delete val="1"/>
          </c:dLbls>
          <c:cat>
            <c:strRef>
              <c:f>'Q23B.現在重要なハードウェア 【ABCD】'!$R$7:$R$46</c:f>
              <c:strCache>
                <c:ptCount val="40"/>
                <c:pt idx="0">
                  <c:v>【 専用ハードウェア 】       </c:v>
                </c:pt>
                <c:pt idx="1">
                  <c:v>A.ユーザー企業（n=106）</c:v>
                </c:pt>
                <c:pt idx="2">
                  <c:v>B.メーカー企業（n=217）</c:v>
                </c:pt>
                <c:pt idx="3">
                  <c:v>C.サブシステム提供企業（n=134）</c:v>
                </c:pt>
                <c:pt idx="4">
                  <c:v>D.サービス提供企業（n=  92）</c:v>
                </c:pt>
                <c:pt idx="5">
                  <c:v>【 民生用PC 】          </c:v>
                </c:pt>
                <c:pt idx="6">
                  <c:v>A.ユーザー企業（n=148）</c:v>
                </c:pt>
                <c:pt idx="7">
                  <c:v>B.メーカー企業（n=164）</c:v>
                </c:pt>
                <c:pt idx="8">
                  <c:v>C.サブシステム提供企業（n=116）</c:v>
                </c:pt>
                <c:pt idx="9">
                  <c:v>D.サービス提供企業（n=115）</c:v>
                </c:pt>
                <c:pt idx="10">
                  <c:v>【 クラウド 】           </c:v>
                </c:pt>
                <c:pt idx="11">
                  <c:v>A.ユーザー企業（n=126）</c:v>
                </c:pt>
                <c:pt idx="12">
                  <c:v>B.メーカー企業（n=163）</c:v>
                </c:pt>
                <c:pt idx="13">
                  <c:v>C.サブシステム提供企業（n=109）</c:v>
                </c:pt>
                <c:pt idx="14">
                  <c:v>D.サービス提供企業（n=138）</c:v>
                </c:pt>
                <c:pt idx="15">
                  <c:v>【 産業用PC 】          </c:v>
                </c:pt>
                <c:pt idx="16">
                  <c:v>A.ユーザー企業（n=  78）</c:v>
                </c:pt>
                <c:pt idx="17">
                  <c:v>B.メーカー企業（n=156）</c:v>
                </c:pt>
                <c:pt idx="18">
                  <c:v>C.サブシステム提供企業（n=  95）</c:v>
                </c:pt>
                <c:pt idx="19">
                  <c:v>D.サービス提供企業（n=  66）</c:v>
                </c:pt>
                <c:pt idx="20">
                  <c:v>【 スマートフォン 】        </c:v>
                </c:pt>
                <c:pt idx="21">
                  <c:v>A.ユーザー企業（n=111）</c:v>
                </c:pt>
                <c:pt idx="22">
                  <c:v>B.メーカー企業（n=126）</c:v>
                </c:pt>
                <c:pt idx="23">
                  <c:v>C.サブシステム提供企業（n=  74）</c:v>
                </c:pt>
                <c:pt idx="24">
                  <c:v>D.サービス提供企業（n=  92）</c:v>
                </c:pt>
                <c:pt idx="25">
                  <c:v>【 汎用シングルボード 】      </c:v>
                </c:pt>
                <c:pt idx="26">
                  <c:v>A.ユーザー企業（n=  19）</c:v>
                </c:pt>
                <c:pt idx="27">
                  <c:v>B.メーカー企業（n=  99）</c:v>
                </c:pt>
                <c:pt idx="28">
                  <c:v>C.サブシステム提供企業（n=  63）</c:v>
                </c:pt>
                <c:pt idx="29">
                  <c:v>D.サービス提供企業（n=  39）</c:v>
                </c:pt>
                <c:pt idx="30">
                  <c:v>【 タブレット 】          </c:v>
                </c:pt>
                <c:pt idx="31">
                  <c:v>A.ユーザー企業（n=107）</c:v>
                </c:pt>
                <c:pt idx="32">
                  <c:v>B.メーカー企業（n=120）</c:v>
                </c:pt>
                <c:pt idx="33">
                  <c:v>C.サブシステム提供企業（n=  82）</c:v>
                </c:pt>
                <c:pt idx="34">
                  <c:v>D.サービス提供企業（n=  77）</c:v>
                </c:pt>
                <c:pt idx="35">
                  <c:v>【 エッジサーバー／フォグサーバー 】</c:v>
                </c:pt>
                <c:pt idx="36">
                  <c:v>A.ユーザー企業（n=  36）</c:v>
                </c:pt>
                <c:pt idx="37">
                  <c:v>B.メーカー企業（n=  32）</c:v>
                </c:pt>
                <c:pt idx="38">
                  <c:v>C.サブシステム提供企業（n=  29）</c:v>
                </c:pt>
                <c:pt idx="39">
                  <c:v>D.サービス提供企業（n=  25）</c:v>
                </c:pt>
              </c:strCache>
            </c:strRef>
          </c:cat>
          <c:val>
            <c:numRef>
              <c:f>'Q23B.現在重要なハードウェア 【ABCD】'!$T$7:$T$46</c:f>
              <c:numCache>
                <c:formatCode>0.0%</c:formatCode>
                <c:ptCount val="40"/>
                <c:pt idx="0" formatCode="General">
                  <c:v>0</c:v>
                </c:pt>
                <c:pt idx="1">
                  <c:v>5.6105610561056105E-2</c:v>
                </c:pt>
                <c:pt idx="2">
                  <c:v>0.10024449877750612</c:v>
                </c:pt>
                <c:pt idx="3">
                  <c:v>8.3018867924528297E-2</c:v>
                </c:pt>
                <c:pt idx="4">
                  <c:v>5.7142857142857141E-2</c:v>
                </c:pt>
                <c:pt idx="5" formatCode="General">
                  <c:v>0</c:v>
                </c:pt>
                <c:pt idx="6">
                  <c:v>0.1254125412541254</c:v>
                </c:pt>
                <c:pt idx="7">
                  <c:v>0.11735941320293398</c:v>
                </c:pt>
                <c:pt idx="8">
                  <c:v>0.12452830188679245</c:v>
                </c:pt>
                <c:pt idx="9">
                  <c:v>0.13469387755102041</c:v>
                </c:pt>
                <c:pt idx="10" formatCode="General">
                  <c:v>0</c:v>
                </c:pt>
                <c:pt idx="11">
                  <c:v>0.14521452145214522</c:v>
                </c:pt>
                <c:pt idx="12">
                  <c:v>0.12224938875305623</c:v>
                </c:pt>
                <c:pt idx="13">
                  <c:v>0.10188679245283019</c:v>
                </c:pt>
                <c:pt idx="14">
                  <c:v>0.12244897959183673</c:v>
                </c:pt>
                <c:pt idx="15" formatCode="General">
                  <c:v>0</c:v>
                </c:pt>
                <c:pt idx="16">
                  <c:v>9.9009900990099015E-2</c:v>
                </c:pt>
                <c:pt idx="17">
                  <c:v>0.15647921760391198</c:v>
                </c:pt>
                <c:pt idx="18">
                  <c:v>0.16226415094339622</c:v>
                </c:pt>
                <c:pt idx="19">
                  <c:v>0.11836734693877551</c:v>
                </c:pt>
                <c:pt idx="20" formatCode="General">
                  <c:v>0</c:v>
                </c:pt>
                <c:pt idx="21">
                  <c:v>0.13531353135313531</c:v>
                </c:pt>
                <c:pt idx="22">
                  <c:v>0.11735941320293398</c:v>
                </c:pt>
                <c:pt idx="23">
                  <c:v>9.4339622641509441E-2</c:v>
                </c:pt>
                <c:pt idx="24">
                  <c:v>0.15510204081632653</c:v>
                </c:pt>
                <c:pt idx="25" formatCode="General">
                  <c:v>0</c:v>
                </c:pt>
                <c:pt idx="26">
                  <c:v>2.3102310231023101E-2</c:v>
                </c:pt>
                <c:pt idx="27">
                  <c:v>0.11491442542787286</c:v>
                </c:pt>
                <c:pt idx="28">
                  <c:v>0.12452830188679245</c:v>
                </c:pt>
                <c:pt idx="29">
                  <c:v>8.5714285714285715E-2</c:v>
                </c:pt>
                <c:pt idx="30" formatCode="General">
                  <c:v>0</c:v>
                </c:pt>
                <c:pt idx="31">
                  <c:v>0.16501650165016502</c:v>
                </c:pt>
                <c:pt idx="32">
                  <c:v>0.10513447432762836</c:v>
                </c:pt>
                <c:pt idx="33">
                  <c:v>0.13584905660377358</c:v>
                </c:pt>
                <c:pt idx="34">
                  <c:v>0.16326530612244897</c:v>
                </c:pt>
                <c:pt idx="35" formatCode="General">
                  <c:v>0</c:v>
                </c:pt>
                <c:pt idx="36">
                  <c:v>3.9603960396039604E-2</c:v>
                </c:pt>
                <c:pt idx="37">
                  <c:v>3.9119804400977995E-2</c:v>
                </c:pt>
                <c:pt idx="38">
                  <c:v>5.2830188679245285E-2</c:v>
                </c:pt>
                <c:pt idx="39">
                  <c:v>4.4897959183673466E-2</c:v>
                </c:pt>
              </c:numCache>
            </c:numRef>
          </c:val>
          <c:extLst>
            <c:ext xmlns:c16="http://schemas.microsoft.com/office/drawing/2014/chart" uri="{C3380CC4-5D6E-409C-BE32-E72D297353CC}">
              <c16:uniqueId val="{00000029-779E-4406-9140-29E7EA763959}"/>
            </c:ext>
          </c:extLst>
        </c:ser>
        <c:ser>
          <c:idx val="1"/>
          <c:order val="2"/>
          <c:tx>
            <c:strRef>
              <c:f>'Q23B.現在重要なハードウェア 【ABCD】'!$U$6</c:f>
              <c:strCache>
                <c:ptCount val="1"/>
                <c:pt idx="0">
                  <c:v>3番目</c:v>
                </c:pt>
              </c:strCache>
            </c:strRef>
          </c:tx>
          <c:spPr>
            <a:solidFill>
              <a:srgbClr val="2E75B6"/>
            </a:solidFill>
            <a:ln>
              <a:solidFill>
                <a:sysClr val="windowText" lastClr="000000"/>
              </a:solidFill>
            </a:ln>
            <a:effectLst/>
          </c:spPr>
          <c:invertIfNegative val="0"/>
          <c:dLbls>
            <c:delete val="1"/>
          </c:dLbls>
          <c:cat>
            <c:strRef>
              <c:f>'Q23B.現在重要なハードウェア 【ABCD】'!$R$7:$R$46</c:f>
              <c:strCache>
                <c:ptCount val="40"/>
                <c:pt idx="0">
                  <c:v>【 専用ハードウェア 】       </c:v>
                </c:pt>
                <c:pt idx="1">
                  <c:v>A.ユーザー企業（n=106）</c:v>
                </c:pt>
                <c:pt idx="2">
                  <c:v>B.メーカー企業（n=217）</c:v>
                </c:pt>
                <c:pt idx="3">
                  <c:v>C.サブシステム提供企業（n=134）</c:v>
                </c:pt>
                <c:pt idx="4">
                  <c:v>D.サービス提供企業（n=  92）</c:v>
                </c:pt>
                <c:pt idx="5">
                  <c:v>【 民生用PC 】          </c:v>
                </c:pt>
                <c:pt idx="6">
                  <c:v>A.ユーザー企業（n=148）</c:v>
                </c:pt>
                <c:pt idx="7">
                  <c:v>B.メーカー企業（n=164）</c:v>
                </c:pt>
                <c:pt idx="8">
                  <c:v>C.サブシステム提供企業（n=116）</c:v>
                </c:pt>
                <c:pt idx="9">
                  <c:v>D.サービス提供企業（n=115）</c:v>
                </c:pt>
                <c:pt idx="10">
                  <c:v>【 クラウド 】           </c:v>
                </c:pt>
                <c:pt idx="11">
                  <c:v>A.ユーザー企業（n=126）</c:v>
                </c:pt>
                <c:pt idx="12">
                  <c:v>B.メーカー企業（n=163）</c:v>
                </c:pt>
                <c:pt idx="13">
                  <c:v>C.サブシステム提供企業（n=109）</c:v>
                </c:pt>
                <c:pt idx="14">
                  <c:v>D.サービス提供企業（n=138）</c:v>
                </c:pt>
                <c:pt idx="15">
                  <c:v>【 産業用PC 】          </c:v>
                </c:pt>
                <c:pt idx="16">
                  <c:v>A.ユーザー企業（n=  78）</c:v>
                </c:pt>
                <c:pt idx="17">
                  <c:v>B.メーカー企業（n=156）</c:v>
                </c:pt>
                <c:pt idx="18">
                  <c:v>C.サブシステム提供企業（n=  95）</c:v>
                </c:pt>
                <c:pt idx="19">
                  <c:v>D.サービス提供企業（n=  66）</c:v>
                </c:pt>
                <c:pt idx="20">
                  <c:v>【 スマートフォン 】        </c:v>
                </c:pt>
                <c:pt idx="21">
                  <c:v>A.ユーザー企業（n=111）</c:v>
                </c:pt>
                <c:pt idx="22">
                  <c:v>B.メーカー企業（n=126）</c:v>
                </c:pt>
                <c:pt idx="23">
                  <c:v>C.サブシステム提供企業（n=  74）</c:v>
                </c:pt>
                <c:pt idx="24">
                  <c:v>D.サービス提供企業（n=  92）</c:v>
                </c:pt>
                <c:pt idx="25">
                  <c:v>【 汎用シングルボード 】      </c:v>
                </c:pt>
                <c:pt idx="26">
                  <c:v>A.ユーザー企業（n=  19）</c:v>
                </c:pt>
                <c:pt idx="27">
                  <c:v>B.メーカー企業（n=  99）</c:v>
                </c:pt>
                <c:pt idx="28">
                  <c:v>C.サブシステム提供企業（n=  63）</c:v>
                </c:pt>
                <c:pt idx="29">
                  <c:v>D.サービス提供企業（n=  39）</c:v>
                </c:pt>
                <c:pt idx="30">
                  <c:v>【 タブレット 】          </c:v>
                </c:pt>
                <c:pt idx="31">
                  <c:v>A.ユーザー企業（n=107）</c:v>
                </c:pt>
                <c:pt idx="32">
                  <c:v>B.メーカー企業（n=120）</c:v>
                </c:pt>
                <c:pt idx="33">
                  <c:v>C.サブシステム提供企業（n=  82）</c:v>
                </c:pt>
                <c:pt idx="34">
                  <c:v>D.サービス提供企業（n=  77）</c:v>
                </c:pt>
                <c:pt idx="35">
                  <c:v>【 エッジサーバー／フォグサーバー 】</c:v>
                </c:pt>
                <c:pt idx="36">
                  <c:v>A.ユーザー企業（n=  36）</c:v>
                </c:pt>
                <c:pt idx="37">
                  <c:v>B.メーカー企業（n=  32）</c:v>
                </c:pt>
                <c:pt idx="38">
                  <c:v>C.サブシステム提供企業（n=  29）</c:v>
                </c:pt>
                <c:pt idx="39">
                  <c:v>D.サービス提供企業（n=  25）</c:v>
                </c:pt>
              </c:strCache>
            </c:strRef>
          </c:cat>
          <c:val>
            <c:numRef>
              <c:f>'Q23B.現在重要なハードウェア 【ABCD】'!$U$7:$U$46</c:f>
              <c:numCache>
                <c:formatCode>0.0%</c:formatCode>
                <c:ptCount val="40"/>
                <c:pt idx="0" formatCode="General">
                  <c:v>0</c:v>
                </c:pt>
                <c:pt idx="1">
                  <c:v>2.6402640264026403E-2</c:v>
                </c:pt>
                <c:pt idx="2">
                  <c:v>7.3349633251833746E-2</c:v>
                </c:pt>
                <c:pt idx="3">
                  <c:v>7.5471698113207544E-2</c:v>
                </c:pt>
                <c:pt idx="4">
                  <c:v>5.7142857142857141E-2</c:v>
                </c:pt>
                <c:pt idx="5" formatCode="General">
                  <c:v>0</c:v>
                </c:pt>
                <c:pt idx="6">
                  <c:v>8.5808580858085806E-2</c:v>
                </c:pt>
                <c:pt idx="7">
                  <c:v>0.10268948655256724</c:v>
                </c:pt>
                <c:pt idx="8">
                  <c:v>0.13584905660377358</c:v>
                </c:pt>
                <c:pt idx="9">
                  <c:v>7.7551020408163265E-2</c:v>
                </c:pt>
                <c:pt idx="10" formatCode="General">
                  <c:v>0</c:v>
                </c:pt>
                <c:pt idx="11">
                  <c:v>0.12211221122112212</c:v>
                </c:pt>
                <c:pt idx="12">
                  <c:v>0.1491442542787286</c:v>
                </c:pt>
                <c:pt idx="13">
                  <c:v>0.12075471698113208</c:v>
                </c:pt>
                <c:pt idx="14">
                  <c:v>0.18367346938775511</c:v>
                </c:pt>
                <c:pt idx="15" formatCode="General">
                  <c:v>0</c:v>
                </c:pt>
                <c:pt idx="16">
                  <c:v>4.6204620462046202E-2</c:v>
                </c:pt>
                <c:pt idx="17">
                  <c:v>7.5794621026894868E-2</c:v>
                </c:pt>
                <c:pt idx="18">
                  <c:v>7.1698113207547168E-2</c:v>
                </c:pt>
                <c:pt idx="19">
                  <c:v>8.1632653061224483E-2</c:v>
                </c:pt>
                <c:pt idx="20" formatCode="General">
                  <c:v>0</c:v>
                </c:pt>
                <c:pt idx="21">
                  <c:v>0.18481848184818481</c:v>
                </c:pt>
                <c:pt idx="22">
                  <c:v>0.12469437652811736</c:v>
                </c:pt>
                <c:pt idx="23">
                  <c:v>0.13207547169811321</c:v>
                </c:pt>
                <c:pt idx="24">
                  <c:v>0.15510204081632653</c:v>
                </c:pt>
                <c:pt idx="25" formatCode="General">
                  <c:v>0</c:v>
                </c:pt>
                <c:pt idx="26">
                  <c:v>1.65016501650165E-2</c:v>
                </c:pt>
                <c:pt idx="27">
                  <c:v>5.623471882640587E-2</c:v>
                </c:pt>
                <c:pt idx="28">
                  <c:v>5.2830188679245285E-2</c:v>
                </c:pt>
                <c:pt idx="29">
                  <c:v>3.2653061224489799E-2</c:v>
                </c:pt>
                <c:pt idx="30" formatCode="General">
                  <c:v>0</c:v>
                </c:pt>
                <c:pt idx="31">
                  <c:v>0.13861386138613863</c:v>
                </c:pt>
                <c:pt idx="32">
                  <c:v>0.1687041564792176</c:v>
                </c:pt>
                <c:pt idx="33">
                  <c:v>0.15094339622641509</c:v>
                </c:pt>
                <c:pt idx="34">
                  <c:v>0.12244897959183673</c:v>
                </c:pt>
                <c:pt idx="35" formatCode="General">
                  <c:v>0</c:v>
                </c:pt>
                <c:pt idx="36">
                  <c:v>5.6105610561056105E-2</c:v>
                </c:pt>
                <c:pt idx="37">
                  <c:v>2.9339853300733496E-2</c:v>
                </c:pt>
                <c:pt idx="38">
                  <c:v>3.3962264150943396E-2</c:v>
                </c:pt>
                <c:pt idx="39">
                  <c:v>4.8979591836734691E-2</c:v>
                </c:pt>
              </c:numCache>
            </c:numRef>
          </c:val>
          <c:extLst>
            <c:ext xmlns:c16="http://schemas.microsoft.com/office/drawing/2014/chart" uri="{C3380CC4-5D6E-409C-BE32-E72D297353CC}">
              <c16:uniqueId val="{0000003E-779E-4406-9140-29E7EA763959}"/>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79038020833333333"/>
          <c:y val="0.78323708708708706"/>
          <c:w val="0.1355083912037037"/>
          <c:h val="6.0452852852852852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 【ABCD】 '!$J$55</c:f>
          <c:strCache>
            <c:ptCount val="1"/>
            <c:pt idx="0">
              <c:v>A.ユーザー企業 (N=308)
B.メーカー企業 (N=408)
C.サブシステム提供企業 (N=263)
D.サービス提供企業 (N=246)</c:v>
            </c:pt>
          </c:strCache>
        </c:strRef>
      </c:tx>
      <c:layout>
        <c:manualLayout>
          <c:xMode val="edge"/>
          <c:yMode val="edge"/>
          <c:x val="0.60795717592592591"/>
          <c:y val="0.83803650793650797"/>
        </c:manualLayout>
      </c:layout>
      <c:overlay val="0"/>
      <c:spPr>
        <a:solidFill>
          <a:schemeClr val="bg1"/>
        </a:solidFill>
      </c:spPr>
      <c:txPr>
        <a:bodyPr/>
        <a:lstStyle/>
        <a:p>
          <a:pPr algn="l">
            <a:defRPr sz="700" b="0"/>
          </a:pPr>
          <a:endParaRPr lang="ja-JP"/>
        </a:p>
      </c:txPr>
    </c:title>
    <c:autoTitleDeleted val="0"/>
    <c:plotArea>
      <c:layout>
        <c:manualLayout>
          <c:layoutTarget val="inner"/>
          <c:xMode val="edge"/>
          <c:yMode val="edge"/>
          <c:x val="0.41361149425287358"/>
          <c:y val="2.035986111111111E-2"/>
          <c:w val="0.54688965517241384"/>
          <c:h val="0.97093305555555554"/>
        </c:manualLayout>
      </c:layout>
      <c:barChart>
        <c:barDir val="bar"/>
        <c:grouping val="stacked"/>
        <c:varyColors val="0"/>
        <c:ser>
          <c:idx val="0"/>
          <c:order val="0"/>
          <c:tx>
            <c:strRef>
              <c:f>'Q23C.将来.重要となるハードウェア 【ABCD】 '!$S$6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9E-4F4A-90CC-10C34FABD4F6}"/>
                </c:ext>
              </c:extLst>
            </c:dLbl>
            <c:dLbl>
              <c:idx val="5"/>
              <c:delete val="1"/>
              <c:extLst>
                <c:ext xmlns:c15="http://schemas.microsoft.com/office/drawing/2012/chart" uri="{CE6537A1-D6FC-4f65-9D91-7224C49458BB}"/>
                <c:ext xmlns:c16="http://schemas.microsoft.com/office/drawing/2014/chart" uri="{C3380CC4-5D6E-409C-BE32-E72D297353CC}">
                  <c16:uniqueId val="{00000001-6B9E-4F4A-90CC-10C34FABD4F6}"/>
                </c:ext>
              </c:extLst>
            </c:dLbl>
            <c:dLbl>
              <c:idx val="10"/>
              <c:delete val="1"/>
              <c:extLst>
                <c:ext xmlns:c15="http://schemas.microsoft.com/office/drawing/2012/chart" uri="{CE6537A1-D6FC-4f65-9D91-7224C49458BB}"/>
                <c:ext xmlns:c16="http://schemas.microsoft.com/office/drawing/2014/chart" uri="{C3380CC4-5D6E-409C-BE32-E72D297353CC}">
                  <c16:uniqueId val="{00000002-6B9E-4F4A-90CC-10C34FABD4F6}"/>
                </c:ext>
              </c:extLst>
            </c:dLbl>
            <c:dLbl>
              <c:idx val="15"/>
              <c:delete val="1"/>
              <c:extLst>
                <c:ext xmlns:c15="http://schemas.microsoft.com/office/drawing/2012/chart" uri="{CE6537A1-D6FC-4f65-9D91-7224C49458BB}"/>
                <c:ext xmlns:c16="http://schemas.microsoft.com/office/drawing/2014/chart" uri="{C3380CC4-5D6E-409C-BE32-E72D297353CC}">
                  <c16:uniqueId val="{00000003-6B9E-4F4A-90CC-10C34FABD4F6}"/>
                </c:ext>
              </c:extLst>
            </c:dLbl>
            <c:dLbl>
              <c:idx val="20"/>
              <c:delete val="1"/>
              <c:extLst>
                <c:ext xmlns:c15="http://schemas.microsoft.com/office/drawing/2012/chart" uri="{CE6537A1-D6FC-4f65-9D91-7224C49458BB}"/>
                <c:ext xmlns:c16="http://schemas.microsoft.com/office/drawing/2014/chart" uri="{C3380CC4-5D6E-409C-BE32-E72D297353CC}">
                  <c16:uniqueId val="{00000004-6B9E-4F4A-90CC-10C34FABD4F6}"/>
                </c:ext>
              </c:extLst>
            </c:dLbl>
            <c:dLbl>
              <c:idx val="25"/>
              <c:delete val="1"/>
              <c:extLst>
                <c:ext xmlns:c15="http://schemas.microsoft.com/office/drawing/2012/chart" uri="{CE6537A1-D6FC-4f65-9D91-7224C49458BB}"/>
                <c:ext xmlns:c16="http://schemas.microsoft.com/office/drawing/2014/chart" uri="{C3380CC4-5D6E-409C-BE32-E72D297353CC}">
                  <c16:uniqueId val="{00000005-6B9E-4F4A-90CC-10C34FABD4F6}"/>
                </c:ext>
              </c:extLst>
            </c:dLbl>
            <c:dLbl>
              <c:idx val="30"/>
              <c:delete val="1"/>
              <c:extLst>
                <c:ext xmlns:c15="http://schemas.microsoft.com/office/drawing/2012/chart" uri="{CE6537A1-D6FC-4f65-9D91-7224C49458BB}"/>
                <c:ext xmlns:c16="http://schemas.microsoft.com/office/drawing/2014/chart" uri="{C3380CC4-5D6E-409C-BE32-E72D297353CC}">
                  <c16:uniqueId val="{00000006-6B9E-4F4A-90CC-10C34FABD4F6}"/>
                </c:ext>
              </c:extLst>
            </c:dLbl>
            <c:dLbl>
              <c:idx val="35"/>
              <c:delete val="1"/>
              <c:extLst>
                <c:ext xmlns:c15="http://schemas.microsoft.com/office/drawing/2012/chart" uri="{CE6537A1-D6FC-4f65-9D91-7224C49458BB}"/>
                <c:ext xmlns:c16="http://schemas.microsoft.com/office/drawing/2014/chart" uri="{C3380CC4-5D6E-409C-BE32-E72D297353CC}">
                  <c16:uniqueId val="{00000007-6B9E-4F4A-90CC-10C34FABD4F6}"/>
                </c:ext>
              </c:extLst>
            </c:dLbl>
            <c:dLbl>
              <c:idx val="36"/>
              <c:delete val="1"/>
              <c:extLst>
                <c:ext xmlns:c15="http://schemas.microsoft.com/office/drawing/2012/chart" uri="{CE6537A1-D6FC-4f65-9D91-7224C49458BB}"/>
                <c:ext xmlns:c16="http://schemas.microsoft.com/office/drawing/2014/chart" uri="{C3380CC4-5D6E-409C-BE32-E72D297353CC}">
                  <c16:uniqueId val="{00000040-6B9E-4F4A-90CC-10C34FABD4F6}"/>
                </c:ext>
              </c:extLst>
            </c:dLbl>
            <c:dLbl>
              <c:idx val="37"/>
              <c:delete val="1"/>
              <c:extLst>
                <c:ext xmlns:c15="http://schemas.microsoft.com/office/drawing/2012/chart" uri="{CE6537A1-D6FC-4f65-9D91-7224C49458BB}"/>
                <c:ext xmlns:c16="http://schemas.microsoft.com/office/drawing/2014/chart" uri="{C3380CC4-5D6E-409C-BE32-E72D297353CC}">
                  <c16:uniqueId val="{00000041-6B9E-4F4A-90CC-10C34FABD4F6}"/>
                </c:ext>
              </c:extLst>
            </c:dLbl>
            <c:dLbl>
              <c:idx val="38"/>
              <c:delete val="1"/>
              <c:extLst>
                <c:ext xmlns:c15="http://schemas.microsoft.com/office/drawing/2012/chart" uri="{CE6537A1-D6FC-4f65-9D91-7224C49458BB}"/>
                <c:ext xmlns:c16="http://schemas.microsoft.com/office/drawing/2014/chart" uri="{C3380CC4-5D6E-409C-BE32-E72D297353CC}">
                  <c16:uniqueId val="{00000042-6B9E-4F4A-90CC-10C34FABD4F6}"/>
                </c:ext>
              </c:extLst>
            </c:dLbl>
            <c:dLbl>
              <c:idx val="39"/>
              <c:delete val="1"/>
              <c:extLst>
                <c:ext xmlns:c15="http://schemas.microsoft.com/office/drawing/2012/chart" uri="{CE6537A1-D6FC-4f65-9D91-7224C49458BB}"/>
                <c:ext xmlns:c16="http://schemas.microsoft.com/office/drawing/2014/chart" uri="{C3380CC4-5D6E-409C-BE32-E72D297353CC}">
                  <c16:uniqueId val="{00000043-6B9E-4F4A-90CC-10C34FABD4F6}"/>
                </c:ext>
              </c:extLst>
            </c:dLbl>
            <c:dLbl>
              <c:idx val="40"/>
              <c:delete val="1"/>
              <c:extLst>
                <c:ext xmlns:c15="http://schemas.microsoft.com/office/drawing/2012/chart" uri="{CE6537A1-D6FC-4f65-9D91-7224C49458BB}"/>
                <c:ext xmlns:c16="http://schemas.microsoft.com/office/drawing/2014/chart" uri="{C3380CC4-5D6E-409C-BE32-E72D297353CC}">
                  <c16:uniqueId val="{00000008-6B9E-4F4A-90CC-10C34FABD4F6}"/>
                </c:ext>
              </c:extLst>
            </c:dLbl>
            <c:dLbl>
              <c:idx val="45"/>
              <c:delete val="1"/>
              <c:extLst>
                <c:ext xmlns:c15="http://schemas.microsoft.com/office/drawing/2012/chart" uri="{CE6537A1-D6FC-4f65-9D91-7224C49458BB}"/>
                <c:ext xmlns:c16="http://schemas.microsoft.com/office/drawing/2014/chart" uri="{C3380CC4-5D6E-409C-BE32-E72D297353CC}">
                  <c16:uniqueId val="{00000009-6B9E-4F4A-90CC-10C34FABD4F6}"/>
                </c:ext>
              </c:extLst>
            </c:dLbl>
            <c:dLbl>
              <c:idx val="50"/>
              <c:delete val="1"/>
              <c:extLst>
                <c:ext xmlns:c15="http://schemas.microsoft.com/office/drawing/2012/chart" uri="{CE6537A1-D6FC-4f65-9D91-7224C49458BB}"/>
                <c:ext xmlns:c16="http://schemas.microsoft.com/office/drawing/2014/chart" uri="{C3380CC4-5D6E-409C-BE32-E72D297353CC}">
                  <c16:uniqueId val="{0000000A-6B9E-4F4A-90CC-10C34FABD4F6}"/>
                </c:ext>
              </c:extLst>
            </c:dLbl>
            <c:dLbl>
              <c:idx val="55"/>
              <c:delete val="1"/>
              <c:extLst>
                <c:ext xmlns:c15="http://schemas.microsoft.com/office/drawing/2012/chart" uri="{CE6537A1-D6FC-4f65-9D91-7224C49458BB}"/>
                <c:ext xmlns:c16="http://schemas.microsoft.com/office/drawing/2014/chart" uri="{C3380CC4-5D6E-409C-BE32-E72D297353CC}">
                  <c16:uniqueId val="{0000000B-6B9E-4F4A-90CC-10C34FABD4F6}"/>
                </c:ext>
              </c:extLst>
            </c:dLbl>
            <c:dLbl>
              <c:idx val="60"/>
              <c:delete val="1"/>
              <c:extLst>
                <c:ext xmlns:c15="http://schemas.microsoft.com/office/drawing/2012/chart" uri="{CE6537A1-D6FC-4f65-9D91-7224C49458BB}"/>
                <c:ext xmlns:c16="http://schemas.microsoft.com/office/drawing/2014/chart" uri="{C3380CC4-5D6E-409C-BE32-E72D297353CC}">
                  <c16:uniqueId val="{0000000C-6B9E-4F4A-90CC-10C34FABD4F6}"/>
                </c:ext>
              </c:extLst>
            </c:dLbl>
            <c:dLbl>
              <c:idx val="65"/>
              <c:delete val="1"/>
              <c:extLst>
                <c:ext xmlns:c15="http://schemas.microsoft.com/office/drawing/2012/chart" uri="{CE6537A1-D6FC-4f65-9D91-7224C49458BB}"/>
                <c:ext xmlns:c16="http://schemas.microsoft.com/office/drawing/2014/chart" uri="{C3380CC4-5D6E-409C-BE32-E72D297353CC}">
                  <c16:uniqueId val="{0000000D-6B9E-4F4A-90CC-10C34FABD4F6}"/>
                </c:ext>
              </c:extLst>
            </c:dLbl>
            <c:dLbl>
              <c:idx val="70"/>
              <c:delete val="1"/>
              <c:extLst>
                <c:ext xmlns:c15="http://schemas.microsoft.com/office/drawing/2012/chart" uri="{CE6537A1-D6FC-4f65-9D91-7224C49458BB}"/>
                <c:ext xmlns:c16="http://schemas.microsoft.com/office/drawing/2014/chart" uri="{C3380CC4-5D6E-409C-BE32-E72D297353CC}">
                  <c16:uniqueId val="{0000000E-6B9E-4F4A-90CC-10C34FABD4F6}"/>
                </c:ext>
              </c:extLst>
            </c:dLbl>
            <c:dLbl>
              <c:idx val="75"/>
              <c:delete val="1"/>
              <c:extLst>
                <c:ext xmlns:c15="http://schemas.microsoft.com/office/drawing/2012/chart" uri="{CE6537A1-D6FC-4f65-9D91-7224C49458BB}"/>
                <c:ext xmlns:c16="http://schemas.microsoft.com/office/drawing/2014/chart" uri="{C3380CC4-5D6E-409C-BE32-E72D297353CC}">
                  <c16:uniqueId val="{0000000F-6B9E-4F4A-90CC-10C34FABD4F6}"/>
                </c:ext>
              </c:extLst>
            </c:dLbl>
            <c:dLbl>
              <c:idx val="80"/>
              <c:delete val="1"/>
              <c:extLst>
                <c:ext xmlns:c15="http://schemas.microsoft.com/office/drawing/2012/chart" uri="{CE6537A1-D6FC-4f65-9D91-7224C49458BB}"/>
                <c:ext xmlns:c16="http://schemas.microsoft.com/office/drawing/2014/chart" uri="{C3380CC4-5D6E-409C-BE32-E72D297353CC}">
                  <c16:uniqueId val="{00000010-6B9E-4F4A-90CC-10C34FABD4F6}"/>
                </c:ext>
              </c:extLst>
            </c:dLbl>
            <c:dLbl>
              <c:idx val="85"/>
              <c:delete val="1"/>
              <c:extLst>
                <c:ext xmlns:c15="http://schemas.microsoft.com/office/drawing/2012/chart" uri="{CE6537A1-D6FC-4f65-9D91-7224C49458BB}"/>
                <c:ext xmlns:c16="http://schemas.microsoft.com/office/drawing/2014/chart" uri="{C3380CC4-5D6E-409C-BE32-E72D297353CC}">
                  <c16:uniqueId val="{00000011-6B9E-4F4A-90CC-10C34FABD4F6}"/>
                </c:ext>
              </c:extLst>
            </c:dLbl>
            <c:dLbl>
              <c:idx val="90"/>
              <c:delete val="1"/>
              <c:extLst>
                <c:ext xmlns:c15="http://schemas.microsoft.com/office/drawing/2012/chart" uri="{CE6537A1-D6FC-4f65-9D91-7224C49458BB}"/>
                <c:ext xmlns:c16="http://schemas.microsoft.com/office/drawing/2014/chart" uri="{C3380CC4-5D6E-409C-BE32-E72D297353CC}">
                  <c16:uniqueId val="{00000012-6B9E-4F4A-90CC-10C34FABD4F6}"/>
                </c:ext>
              </c:extLst>
            </c:dLbl>
            <c:dLbl>
              <c:idx val="95"/>
              <c:delete val="1"/>
              <c:extLst>
                <c:ext xmlns:c15="http://schemas.microsoft.com/office/drawing/2012/chart" uri="{CE6537A1-D6FC-4f65-9D91-7224C49458BB}"/>
                <c:ext xmlns:c16="http://schemas.microsoft.com/office/drawing/2014/chart" uri="{C3380CC4-5D6E-409C-BE32-E72D297353CC}">
                  <c16:uniqueId val="{00000013-6B9E-4F4A-90CC-10C34FABD4F6}"/>
                </c:ext>
              </c:extLst>
            </c:dLbl>
            <c:numFmt formatCode="0%" sourceLinked="0"/>
            <c:spPr>
              <a:noFill/>
              <a:ln>
                <a:noFill/>
              </a:ln>
              <a:effectLst/>
            </c:spPr>
            <c:txPr>
              <a:bodyPr/>
              <a:lstStyle/>
              <a:p>
                <a:pPr>
                  <a:defRPr sz="7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'Q23C.将来.重要となるハードウェア 【ABCD】 '!$R$7:$R$46</c:f>
              <c:strCache>
                <c:ptCount val="40"/>
                <c:pt idx="0">
                  <c:v>【 クラウド 】           </c:v>
                </c:pt>
                <c:pt idx="1">
                  <c:v>A.ユーザー企業（n=188）</c:v>
                </c:pt>
                <c:pt idx="2">
                  <c:v>B.メーカー企業（n=222）</c:v>
                </c:pt>
                <c:pt idx="3">
                  <c:v>C.サブシステム提供企業（n=153）</c:v>
                </c:pt>
                <c:pt idx="4">
                  <c:v>D.サービス提供企業（n=175）</c:v>
                </c:pt>
                <c:pt idx="5">
                  <c:v>【 専用ハードウェア 】       </c:v>
                </c:pt>
                <c:pt idx="6">
                  <c:v>A.ユーザー企業（n=  79）</c:v>
                </c:pt>
                <c:pt idx="7">
                  <c:v>B.メーカー企業（n=175）</c:v>
                </c:pt>
                <c:pt idx="8">
                  <c:v>C.サブシステム提供企業（n=107）</c:v>
                </c:pt>
                <c:pt idx="9">
                  <c:v>D.サービス提供企業（n=  75）</c:v>
                </c:pt>
                <c:pt idx="10">
                  <c:v>【 民生用PC 】          </c:v>
                </c:pt>
                <c:pt idx="11">
                  <c:v>A.ユーザー企業（n=  93）</c:v>
                </c:pt>
                <c:pt idx="12">
                  <c:v>B.メーカー企業（n=  94）</c:v>
                </c:pt>
                <c:pt idx="13">
                  <c:v>C.サブシステム提供企業（n=  68）</c:v>
                </c:pt>
                <c:pt idx="14">
                  <c:v>D.サービス提供企業（n=  65）</c:v>
                </c:pt>
                <c:pt idx="15">
                  <c:v>【 スマートフォン 】        </c:v>
                </c:pt>
                <c:pt idx="16">
                  <c:v>A.ユーザー企業（n=125）</c:v>
                </c:pt>
                <c:pt idx="17">
                  <c:v>B.メーカー企業（n=186）</c:v>
                </c:pt>
                <c:pt idx="18">
                  <c:v>C.サブシステム提供企業（n=111）</c:v>
                </c:pt>
                <c:pt idx="19">
                  <c:v>D.サービス提供企業（n=123）</c:v>
                </c:pt>
                <c:pt idx="20">
                  <c:v>【 産業用PC 】          </c:v>
                </c:pt>
                <c:pt idx="21">
                  <c:v>A.ユーザー企業（n=  47）</c:v>
                </c:pt>
                <c:pt idx="22">
                  <c:v>B.メーカー企業（n=109）</c:v>
                </c:pt>
                <c:pt idx="23">
                  <c:v>C.サブシステム提供企業（n=  57）</c:v>
                </c:pt>
                <c:pt idx="24">
                  <c:v>D.サービス提供企業（n=  46）</c:v>
                </c:pt>
                <c:pt idx="25">
                  <c:v>【 タブレット 】          </c:v>
                </c:pt>
                <c:pt idx="26">
                  <c:v>A.ユーザー企業（n=149）</c:v>
                </c:pt>
                <c:pt idx="27">
                  <c:v>B.メーカー企業（n=151）</c:v>
                </c:pt>
                <c:pt idx="28">
                  <c:v>C.サブシステム提供企業（n=  90）</c:v>
                </c:pt>
                <c:pt idx="29">
                  <c:v>D.サービス提供企業（n=  88）</c:v>
                </c:pt>
                <c:pt idx="30">
                  <c:v>【 汎用シングルボード 】      </c:v>
                </c:pt>
                <c:pt idx="31">
                  <c:v>A.ユーザー企業（n=  28）</c:v>
                </c:pt>
                <c:pt idx="32">
                  <c:v>B.メーカー企業（n=  99）</c:v>
                </c:pt>
                <c:pt idx="33">
                  <c:v>C.サブシステム提供企業（n=  66）</c:v>
                </c:pt>
                <c:pt idx="34">
                  <c:v>D.サービス提供企業（n=  33）</c:v>
                </c:pt>
                <c:pt idx="35">
                  <c:v>【 エッジサーバー／フォグサーバー 】</c:v>
                </c:pt>
                <c:pt idx="36">
                  <c:v>A.ユーザー企業（n=  51）</c:v>
                </c:pt>
                <c:pt idx="37">
                  <c:v>B.メーカー企業（n=  82）</c:v>
                </c:pt>
                <c:pt idx="38">
                  <c:v>C.サブシステム提供企業（n=  65）</c:v>
                </c:pt>
                <c:pt idx="39">
                  <c:v>D.サービス提供企業（n=  55）</c:v>
                </c:pt>
              </c:strCache>
            </c:strRef>
          </c:cat>
          <c:val>
            <c:numRef>
              <c:f>'Q23C.将来.重要となるハードウェア 【ABCD】 '!$S$7:$S$46</c:f>
              <c:numCache>
                <c:formatCode>0.0%</c:formatCode>
                <c:ptCount val="40"/>
                <c:pt idx="0" formatCode="General">
                  <c:v>0</c:v>
                </c:pt>
                <c:pt idx="1">
                  <c:v>0.36688311688311687</c:v>
                </c:pt>
                <c:pt idx="2">
                  <c:v>0.27205882352941174</c:v>
                </c:pt>
                <c:pt idx="3">
                  <c:v>0.34220532319391633</c:v>
                </c:pt>
                <c:pt idx="4">
                  <c:v>0.42276422764227645</c:v>
                </c:pt>
                <c:pt idx="5" formatCode="General">
                  <c:v>0</c:v>
                </c:pt>
                <c:pt idx="6">
                  <c:v>0.15909090909090909</c:v>
                </c:pt>
                <c:pt idx="7">
                  <c:v>0.26715686274509803</c:v>
                </c:pt>
                <c:pt idx="8">
                  <c:v>0.24334600760456274</c:v>
                </c:pt>
                <c:pt idx="9">
                  <c:v>0.17479674796747968</c:v>
                </c:pt>
                <c:pt idx="10" formatCode="General">
                  <c:v>0</c:v>
                </c:pt>
                <c:pt idx="11">
                  <c:v>0.14935064935064934</c:v>
                </c:pt>
                <c:pt idx="12">
                  <c:v>8.0882352941176475E-2</c:v>
                </c:pt>
                <c:pt idx="13">
                  <c:v>6.8441064638783272E-2</c:v>
                </c:pt>
                <c:pt idx="14">
                  <c:v>0.10569105691056911</c:v>
                </c:pt>
                <c:pt idx="15" formatCode="General">
                  <c:v>0</c:v>
                </c:pt>
                <c:pt idx="16">
                  <c:v>6.8181818181818177E-2</c:v>
                </c:pt>
                <c:pt idx="17">
                  <c:v>9.8039215686274508E-2</c:v>
                </c:pt>
                <c:pt idx="18">
                  <c:v>7.9847908745247151E-2</c:v>
                </c:pt>
                <c:pt idx="19">
                  <c:v>8.943089430894309E-2</c:v>
                </c:pt>
                <c:pt idx="20" formatCode="General">
                  <c:v>0</c:v>
                </c:pt>
                <c:pt idx="21">
                  <c:v>5.1948051948051951E-2</c:v>
                </c:pt>
                <c:pt idx="22">
                  <c:v>0.1053921568627451</c:v>
                </c:pt>
                <c:pt idx="23">
                  <c:v>6.4638783269961975E-2</c:v>
                </c:pt>
                <c:pt idx="24">
                  <c:v>5.2845528455284556E-2</c:v>
                </c:pt>
                <c:pt idx="25" formatCode="General">
                  <c:v>0</c:v>
                </c:pt>
                <c:pt idx="26">
                  <c:v>8.7662337662337664E-2</c:v>
                </c:pt>
                <c:pt idx="27">
                  <c:v>6.1274509803921566E-2</c:v>
                </c:pt>
                <c:pt idx="28">
                  <c:v>6.8441064638783272E-2</c:v>
                </c:pt>
                <c:pt idx="29">
                  <c:v>5.6910569105691054E-2</c:v>
                </c:pt>
                <c:pt idx="30" formatCode="General">
                  <c:v>0</c:v>
                </c:pt>
                <c:pt idx="31">
                  <c:v>2.2727272727272728E-2</c:v>
                </c:pt>
                <c:pt idx="32">
                  <c:v>7.1078431372549017E-2</c:v>
                </c:pt>
                <c:pt idx="33">
                  <c:v>7.9847908745247151E-2</c:v>
                </c:pt>
                <c:pt idx="34">
                  <c:v>4.4715447154471545E-2</c:v>
                </c:pt>
                <c:pt idx="35" formatCode="General">
                  <c:v>0</c:v>
                </c:pt>
                <c:pt idx="36">
                  <c:v>4.2207792207792208E-2</c:v>
                </c:pt>
                <c:pt idx="37">
                  <c:v>3.1862745098039214E-2</c:v>
                </c:pt>
                <c:pt idx="38">
                  <c:v>4.9429657794676805E-2</c:v>
                </c:pt>
                <c:pt idx="39">
                  <c:v>4.065040650406504E-2</c:v>
                </c:pt>
              </c:numCache>
            </c:numRef>
          </c:val>
          <c:extLst>
            <c:ext xmlns:c16="http://schemas.microsoft.com/office/drawing/2014/chart" uri="{C3380CC4-5D6E-409C-BE32-E72D297353CC}">
              <c16:uniqueId val="{00000014-6B9E-4F4A-90CC-10C34FABD4F6}"/>
            </c:ext>
          </c:extLst>
        </c:ser>
        <c:ser>
          <c:idx val="2"/>
          <c:order val="1"/>
          <c:tx>
            <c:strRef>
              <c:f>'Q23C.将来.重要となるハードウェア 【ABCD】 '!$T$6</c:f>
              <c:strCache>
                <c:ptCount val="1"/>
                <c:pt idx="0">
                  <c:v>2番目</c:v>
                </c:pt>
              </c:strCache>
            </c:strRef>
          </c:tx>
          <c:spPr>
            <a:solidFill>
              <a:srgbClr val="FFFF99"/>
            </a:solidFill>
            <a:ln w="9525">
              <a:solidFill>
                <a:sysClr val="windowText" lastClr="000000"/>
              </a:solidFill>
            </a:ln>
            <a:effectLst/>
          </c:spPr>
          <c:invertIfNegative val="0"/>
          <c:dLbls>
            <c:delete val="1"/>
          </c:dLbls>
          <c:cat>
            <c:strRef>
              <c:f>'Q23C.将来.重要となるハードウェア 【ABCD】 '!$R$7:$R$46</c:f>
              <c:strCache>
                <c:ptCount val="40"/>
                <c:pt idx="0">
                  <c:v>【 クラウド 】           </c:v>
                </c:pt>
                <c:pt idx="1">
                  <c:v>A.ユーザー企業（n=188）</c:v>
                </c:pt>
                <c:pt idx="2">
                  <c:v>B.メーカー企業（n=222）</c:v>
                </c:pt>
                <c:pt idx="3">
                  <c:v>C.サブシステム提供企業（n=153）</c:v>
                </c:pt>
                <c:pt idx="4">
                  <c:v>D.サービス提供企業（n=175）</c:v>
                </c:pt>
                <c:pt idx="5">
                  <c:v>【 専用ハードウェア 】       </c:v>
                </c:pt>
                <c:pt idx="6">
                  <c:v>A.ユーザー企業（n=  79）</c:v>
                </c:pt>
                <c:pt idx="7">
                  <c:v>B.メーカー企業（n=175）</c:v>
                </c:pt>
                <c:pt idx="8">
                  <c:v>C.サブシステム提供企業（n=107）</c:v>
                </c:pt>
                <c:pt idx="9">
                  <c:v>D.サービス提供企業（n=  75）</c:v>
                </c:pt>
                <c:pt idx="10">
                  <c:v>【 民生用PC 】          </c:v>
                </c:pt>
                <c:pt idx="11">
                  <c:v>A.ユーザー企業（n=  93）</c:v>
                </c:pt>
                <c:pt idx="12">
                  <c:v>B.メーカー企業（n=  94）</c:v>
                </c:pt>
                <c:pt idx="13">
                  <c:v>C.サブシステム提供企業（n=  68）</c:v>
                </c:pt>
                <c:pt idx="14">
                  <c:v>D.サービス提供企業（n=  65）</c:v>
                </c:pt>
                <c:pt idx="15">
                  <c:v>【 スマートフォン 】        </c:v>
                </c:pt>
                <c:pt idx="16">
                  <c:v>A.ユーザー企業（n=125）</c:v>
                </c:pt>
                <c:pt idx="17">
                  <c:v>B.メーカー企業（n=186）</c:v>
                </c:pt>
                <c:pt idx="18">
                  <c:v>C.サブシステム提供企業（n=111）</c:v>
                </c:pt>
                <c:pt idx="19">
                  <c:v>D.サービス提供企業（n=123）</c:v>
                </c:pt>
                <c:pt idx="20">
                  <c:v>【 産業用PC 】          </c:v>
                </c:pt>
                <c:pt idx="21">
                  <c:v>A.ユーザー企業（n=  47）</c:v>
                </c:pt>
                <c:pt idx="22">
                  <c:v>B.メーカー企業（n=109）</c:v>
                </c:pt>
                <c:pt idx="23">
                  <c:v>C.サブシステム提供企業（n=  57）</c:v>
                </c:pt>
                <c:pt idx="24">
                  <c:v>D.サービス提供企業（n=  46）</c:v>
                </c:pt>
                <c:pt idx="25">
                  <c:v>【 タブレット 】          </c:v>
                </c:pt>
                <c:pt idx="26">
                  <c:v>A.ユーザー企業（n=149）</c:v>
                </c:pt>
                <c:pt idx="27">
                  <c:v>B.メーカー企業（n=151）</c:v>
                </c:pt>
                <c:pt idx="28">
                  <c:v>C.サブシステム提供企業（n=  90）</c:v>
                </c:pt>
                <c:pt idx="29">
                  <c:v>D.サービス提供企業（n=  88）</c:v>
                </c:pt>
                <c:pt idx="30">
                  <c:v>【 汎用シングルボード 】      </c:v>
                </c:pt>
                <c:pt idx="31">
                  <c:v>A.ユーザー企業（n=  28）</c:v>
                </c:pt>
                <c:pt idx="32">
                  <c:v>B.メーカー企業（n=  99）</c:v>
                </c:pt>
                <c:pt idx="33">
                  <c:v>C.サブシステム提供企業（n=  66）</c:v>
                </c:pt>
                <c:pt idx="34">
                  <c:v>D.サービス提供企業（n=  33）</c:v>
                </c:pt>
                <c:pt idx="35">
                  <c:v>【 エッジサーバー／フォグサーバー 】</c:v>
                </c:pt>
                <c:pt idx="36">
                  <c:v>A.ユーザー企業（n=  51）</c:v>
                </c:pt>
                <c:pt idx="37">
                  <c:v>B.メーカー企業（n=  82）</c:v>
                </c:pt>
                <c:pt idx="38">
                  <c:v>C.サブシステム提供企業（n=  65）</c:v>
                </c:pt>
                <c:pt idx="39">
                  <c:v>D.サービス提供企業（n=  55）</c:v>
                </c:pt>
              </c:strCache>
            </c:strRef>
          </c:cat>
          <c:val>
            <c:numRef>
              <c:f>'Q23C.将来.重要となるハードウェア 【ABCD】 '!$T$7:$T$46</c:f>
              <c:numCache>
                <c:formatCode>0.0%</c:formatCode>
                <c:ptCount val="40"/>
                <c:pt idx="0" formatCode="General">
                  <c:v>0</c:v>
                </c:pt>
                <c:pt idx="1">
                  <c:v>0.13636363636363635</c:v>
                </c:pt>
                <c:pt idx="2">
                  <c:v>0.12990196078431374</c:v>
                </c:pt>
                <c:pt idx="3">
                  <c:v>9.125475285171103E-2</c:v>
                </c:pt>
                <c:pt idx="4">
                  <c:v>0.14227642276422764</c:v>
                </c:pt>
                <c:pt idx="5" formatCode="General">
                  <c:v>0</c:v>
                </c:pt>
                <c:pt idx="6">
                  <c:v>5.1948051948051951E-2</c:v>
                </c:pt>
                <c:pt idx="7">
                  <c:v>7.1078431372549017E-2</c:v>
                </c:pt>
                <c:pt idx="8">
                  <c:v>7.6045627376425853E-2</c:v>
                </c:pt>
                <c:pt idx="9">
                  <c:v>5.2845528455284556E-2</c:v>
                </c:pt>
                <c:pt idx="10" formatCode="General">
                  <c:v>0</c:v>
                </c:pt>
                <c:pt idx="11">
                  <c:v>6.4935064935064929E-2</c:v>
                </c:pt>
                <c:pt idx="12">
                  <c:v>7.3529411764705885E-2</c:v>
                </c:pt>
                <c:pt idx="13">
                  <c:v>8.7452471482889732E-2</c:v>
                </c:pt>
                <c:pt idx="14">
                  <c:v>6.5040650406504072E-2</c:v>
                </c:pt>
                <c:pt idx="15" formatCode="General">
                  <c:v>0</c:v>
                </c:pt>
                <c:pt idx="16">
                  <c:v>0.18181818181818182</c:v>
                </c:pt>
                <c:pt idx="17">
                  <c:v>0.17156862745098039</c:v>
                </c:pt>
                <c:pt idx="18">
                  <c:v>0.17870722433460076</c:v>
                </c:pt>
                <c:pt idx="19">
                  <c:v>0.25203252032520324</c:v>
                </c:pt>
                <c:pt idx="20" formatCode="General">
                  <c:v>0</c:v>
                </c:pt>
                <c:pt idx="21">
                  <c:v>7.1428571428571425E-2</c:v>
                </c:pt>
                <c:pt idx="22">
                  <c:v>9.5588235294117641E-2</c:v>
                </c:pt>
                <c:pt idx="23">
                  <c:v>9.5057034220532313E-2</c:v>
                </c:pt>
                <c:pt idx="24">
                  <c:v>5.6910569105691054E-2</c:v>
                </c:pt>
                <c:pt idx="25" formatCode="General">
                  <c:v>0</c:v>
                </c:pt>
                <c:pt idx="26">
                  <c:v>0.18181818181818182</c:v>
                </c:pt>
                <c:pt idx="27">
                  <c:v>0.14705882352941177</c:v>
                </c:pt>
                <c:pt idx="28">
                  <c:v>0.155893536121673</c:v>
                </c:pt>
                <c:pt idx="29">
                  <c:v>0.12601626016260162</c:v>
                </c:pt>
                <c:pt idx="30" formatCode="General">
                  <c:v>0</c:v>
                </c:pt>
                <c:pt idx="31">
                  <c:v>3.896103896103896E-2</c:v>
                </c:pt>
                <c:pt idx="32">
                  <c:v>0.11519607843137254</c:v>
                </c:pt>
                <c:pt idx="33">
                  <c:v>0.10266159695817491</c:v>
                </c:pt>
                <c:pt idx="34">
                  <c:v>6.5040650406504072E-2</c:v>
                </c:pt>
                <c:pt idx="35" formatCode="General">
                  <c:v>0</c:v>
                </c:pt>
                <c:pt idx="36">
                  <c:v>8.1168831168831168E-2</c:v>
                </c:pt>
                <c:pt idx="37">
                  <c:v>0.11274509803921569</c:v>
                </c:pt>
                <c:pt idx="38">
                  <c:v>0.12547528517110265</c:v>
                </c:pt>
                <c:pt idx="39">
                  <c:v>0.11382113821138211</c:v>
                </c:pt>
              </c:numCache>
            </c:numRef>
          </c:val>
          <c:extLst>
            <c:ext xmlns:c16="http://schemas.microsoft.com/office/drawing/2014/chart" uri="{C3380CC4-5D6E-409C-BE32-E72D297353CC}">
              <c16:uniqueId val="{00000029-6B9E-4F4A-90CC-10C34FABD4F6}"/>
            </c:ext>
          </c:extLst>
        </c:ser>
        <c:ser>
          <c:idx val="1"/>
          <c:order val="2"/>
          <c:tx>
            <c:strRef>
              <c:f>'Q23C.将来.重要となるハードウェア 【ABCD】 '!$U$6</c:f>
              <c:strCache>
                <c:ptCount val="1"/>
                <c:pt idx="0">
                  <c:v>3番目</c:v>
                </c:pt>
              </c:strCache>
            </c:strRef>
          </c:tx>
          <c:spPr>
            <a:solidFill>
              <a:srgbClr val="2E75B6"/>
            </a:solidFill>
            <a:ln>
              <a:solidFill>
                <a:sysClr val="windowText" lastClr="000000"/>
              </a:solidFill>
            </a:ln>
            <a:effectLst/>
          </c:spPr>
          <c:invertIfNegative val="0"/>
          <c:dLbls>
            <c:delete val="1"/>
          </c:dLbls>
          <c:cat>
            <c:strRef>
              <c:f>'Q23C.将来.重要となるハードウェア 【ABCD】 '!$R$7:$R$46</c:f>
              <c:strCache>
                <c:ptCount val="40"/>
                <c:pt idx="0">
                  <c:v>【 クラウド 】           </c:v>
                </c:pt>
                <c:pt idx="1">
                  <c:v>A.ユーザー企業（n=188）</c:v>
                </c:pt>
                <c:pt idx="2">
                  <c:v>B.メーカー企業（n=222）</c:v>
                </c:pt>
                <c:pt idx="3">
                  <c:v>C.サブシステム提供企業（n=153）</c:v>
                </c:pt>
                <c:pt idx="4">
                  <c:v>D.サービス提供企業（n=175）</c:v>
                </c:pt>
                <c:pt idx="5">
                  <c:v>【 専用ハードウェア 】       </c:v>
                </c:pt>
                <c:pt idx="6">
                  <c:v>A.ユーザー企業（n=  79）</c:v>
                </c:pt>
                <c:pt idx="7">
                  <c:v>B.メーカー企業（n=175）</c:v>
                </c:pt>
                <c:pt idx="8">
                  <c:v>C.サブシステム提供企業（n=107）</c:v>
                </c:pt>
                <c:pt idx="9">
                  <c:v>D.サービス提供企業（n=  75）</c:v>
                </c:pt>
                <c:pt idx="10">
                  <c:v>【 民生用PC 】          </c:v>
                </c:pt>
                <c:pt idx="11">
                  <c:v>A.ユーザー企業（n=  93）</c:v>
                </c:pt>
                <c:pt idx="12">
                  <c:v>B.メーカー企業（n=  94）</c:v>
                </c:pt>
                <c:pt idx="13">
                  <c:v>C.サブシステム提供企業（n=  68）</c:v>
                </c:pt>
                <c:pt idx="14">
                  <c:v>D.サービス提供企業（n=  65）</c:v>
                </c:pt>
                <c:pt idx="15">
                  <c:v>【 スマートフォン 】        </c:v>
                </c:pt>
                <c:pt idx="16">
                  <c:v>A.ユーザー企業（n=125）</c:v>
                </c:pt>
                <c:pt idx="17">
                  <c:v>B.メーカー企業（n=186）</c:v>
                </c:pt>
                <c:pt idx="18">
                  <c:v>C.サブシステム提供企業（n=111）</c:v>
                </c:pt>
                <c:pt idx="19">
                  <c:v>D.サービス提供企業（n=123）</c:v>
                </c:pt>
                <c:pt idx="20">
                  <c:v>【 産業用PC 】          </c:v>
                </c:pt>
                <c:pt idx="21">
                  <c:v>A.ユーザー企業（n=  47）</c:v>
                </c:pt>
                <c:pt idx="22">
                  <c:v>B.メーカー企業（n=109）</c:v>
                </c:pt>
                <c:pt idx="23">
                  <c:v>C.サブシステム提供企業（n=  57）</c:v>
                </c:pt>
                <c:pt idx="24">
                  <c:v>D.サービス提供企業（n=  46）</c:v>
                </c:pt>
                <c:pt idx="25">
                  <c:v>【 タブレット 】          </c:v>
                </c:pt>
                <c:pt idx="26">
                  <c:v>A.ユーザー企業（n=149）</c:v>
                </c:pt>
                <c:pt idx="27">
                  <c:v>B.メーカー企業（n=151）</c:v>
                </c:pt>
                <c:pt idx="28">
                  <c:v>C.サブシステム提供企業（n=  90）</c:v>
                </c:pt>
                <c:pt idx="29">
                  <c:v>D.サービス提供企業（n=  88）</c:v>
                </c:pt>
                <c:pt idx="30">
                  <c:v>【 汎用シングルボード 】      </c:v>
                </c:pt>
                <c:pt idx="31">
                  <c:v>A.ユーザー企業（n=  28）</c:v>
                </c:pt>
                <c:pt idx="32">
                  <c:v>B.メーカー企業（n=  99）</c:v>
                </c:pt>
                <c:pt idx="33">
                  <c:v>C.サブシステム提供企業（n=  66）</c:v>
                </c:pt>
                <c:pt idx="34">
                  <c:v>D.サービス提供企業（n=  33）</c:v>
                </c:pt>
                <c:pt idx="35">
                  <c:v>【 エッジサーバー／フォグサーバー 】</c:v>
                </c:pt>
                <c:pt idx="36">
                  <c:v>A.ユーザー企業（n=  51）</c:v>
                </c:pt>
                <c:pt idx="37">
                  <c:v>B.メーカー企業（n=  82）</c:v>
                </c:pt>
                <c:pt idx="38">
                  <c:v>C.サブシステム提供企業（n=  65）</c:v>
                </c:pt>
                <c:pt idx="39">
                  <c:v>D.サービス提供企業（n=  55）</c:v>
                </c:pt>
              </c:strCache>
            </c:strRef>
          </c:cat>
          <c:val>
            <c:numRef>
              <c:f>'Q23C.将来.重要となるハードウェア 【ABCD】 '!$U$7:$U$46</c:f>
              <c:numCache>
                <c:formatCode>0.0%</c:formatCode>
                <c:ptCount val="40"/>
                <c:pt idx="0" formatCode="General">
                  <c:v>0</c:v>
                </c:pt>
                <c:pt idx="1">
                  <c:v>0.10714285714285714</c:v>
                </c:pt>
                <c:pt idx="2">
                  <c:v>0.14215686274509803</c:v>
                </c:pt>
                <c:pt idx="3">
                  <c:v>0.14828897338403041</c:v>
                </c:pt>
                <c:pt idx="4">
                  <c:v>0.14634146341463414</c:v>
                </c:pt>
                <c:pt idx="5" formatCode="General">
                  <c:v>0</c:v>
                </c:pt>
                <c:pt idx="6">
                  <c:v>4.5454545454545456E-2</c:v>
                </c:pt>
                <c:pt idx="7">
                  <c:v>9.0686274509803919E-2</c:v>
                </c:pt>
                <c:pt idx="8">
                  <c:v>8.7452471482889732E-2</c:v>
                </c:pt>
                <c:pt idx="9">
                  <c:v>7.7235772357723581E-2</c:v>
                </c:pt>
                <c:pt idx="10" formatCode="General">
                  <c:v>0</c:v>
                </c:pt>
                <c:pt idx="11">
                  <c:v>8.7662337662337664E-2</c:v>
                </c:pt>
                <c:pt idx="12">
                  <c:v>7.5980392156862739E-2</c:v>
                </c:pt>
                <c:pt idx="13">
                  <c:v>0.10266159695817491</c:v>
                </c:pt>
                <c:pt idx="14">
                  <c:v>9.3495934959349589E-2</c:v>
                </c:pt>
                <c:pt idx="15" formatCode="General">
                  <c:v>0</c:v>
                </c:pt>
                <c:pt idx="16">
                  <c:v>0.15584415584415584</c:v>
                </c:pt>
                <c:pt idx="17">
                  <c:v>0.18627450980392157</c:v>
                </c:pt>
                <c:pt idx="18">
                  <c:v>0.1634980988593156</c:v>
                </c:pt>
                <c:pt idx="19">
                  <c:v>0.15853658536585366</c:v>
                </c:pt>
                <c:pt idx="20" formatCode="General">
                  <c:v>0</c:v>
                </c:pt>
                <c:pt idx="21">
                  <c:v>2.922077922077922E-2</c:v>
                </c:pt>
                <c:pt idx="22">
                  <c:v>6.6176470588235295E-2</c:v>
                </c:pt>
                <c:pt idx="23">
                  <c:v>5.7034220532319393E-2</c:v>
                </c:pt>
                <c:pt idx="24">
                  <c:v>7.7235772357723581E-2</c:v>
                </c:pt>
                <c:pt idx="25" formatCode="General">
                  <c:v>0</c:v>
                </c:pt>
                <c:pt idx="26">
                  <c:v>0.21428571428571427</c:v>
                </c:pt>
                <c:pt idx="27">
                  <c:v>0.16176470588235295</c:v>
                </c:pt>
                <c:pt idx="28">
                  <c:v>0.11787072243346007</c:v>
                </c:pt>
                <c:pt idx="29">
                  <c:v>0.17479674796747968</c:v>
                </c:pt>
                <c:pt idx="30" formatCode="General">
                  <c:v>0</c:v>
                </c:pt>
                <c:pt idx="31">
                  <c:v>2.922077922077922E-2</c:v>
                </c:pt>
                <c:pt idx="32">
                  <c:v>5.6372549019607844E-2</c:v>
                </c:pt>
                <c:pt idx="33">
                  <c:v>6.8441064638783272E-2</c:v>
                </c:pt>
                <c:pt idx="34">
                  <c:v>2.4390243902439025E-2</c:v>
                </c:pt>
                <c:pt idx="35" formatCode="General">
                  <c:v>0</c:v>
                </c:pt>
                <c:pt idx="36">
                  <c:v>4.2207792207792208E-2</c:v>
                </c:pt>
                <c:pt idx="37">
                  <c:v>5.6372549019607844E-2</c:v>
                </c:pt>
                <c:pt idx="38">
                  <c:v>7.2243346007604556E-2</c:v>
                </c:pt>
                <c:pt idx="39">
                  <c:v>6.910569105691057E-2</c:v>
                </c:pt>
              </c:numCache>
            </c:numRef>
          </c:val>
          <c:extLst>
            <c:ext xmlns:c16="http://schemas.microsoft.com/office/drawing/2014/chart" uri="{C3380CC4-5D6E-409C-BE32-E72D297353CC}">
              <c16:uniqueId val="{0000003E-6B9E-4F4A-90CC-10C34FABD4F6}"/>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79038020833333333"/>
          <c:y val="0.74493555555555557"/>
          <c:w val="0.1355083912037037"/>
          <c:h val="6.0452852852852852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7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'Q23A.得意とするハードウェア（従業員別）'!$J$45</c:f>
          <c:strCache>
            <c:ptCount val="1"/>
            <c:pt idx="0">
              <c:v>20人以下 (N=564)
21人以上100人以下 (N=506)
101人以上 (N=323)</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20人以下（n=245）</c:v>
                </c:pt>
                <c:pt idx="2">
                  <c:v>21人以上100人以下（n=203）</c:v>
                </c:pt>
                <c:pt idx="3">
                  <c:v>101人以上（n=164）</c:v>
                </c:pt>
                <c:pt idx="4">
                  <c:v>【 民生用PC 】          </c:v>
                </c:pt>
                <c:pt idx="5">
                  <c:v>20人以下（n=289）</c:v>
                </c:pt>
                <c:pt idx="6">
                  <c:v>21人以上100人以下（n=237）</c:v>
                </c:pt>
                <c:pt idx="7">
                  <c:v>101人以上（n=160）</c:v>
                </c:pt>
                <c:pt idx="8">
                  <c:v>【 産業用PC 】          </c:v>
                </c:pt>
                <c:pt idx="9">
                  <c:v>20人以下（n=177）</c:v>
                </c:pt>
                <c:pt idx="10">
                  <c:v>21人以上100人以下（n=183）</c:v>
                </c:pt>
                <c:pt idx="11">
                  <c:v>101人以上（n=97）</c:v>
                </c:pt>
                <c:pt idx="12">
                  <c:v>【 クラウド 】           </c:v>
                </c:pt>
                <c:pt idx="13">
                  <c:v>20人以下（n=202）</c:v>
                </c:pt>
                <c:pt idx="14">
                  <c:v>21人以上100人以下（n=198）</c:v>
                </c:pt>
                <c:pt idx="15">
                  <c:v>101人以上（n=144）</c:v>
                </c:pt>
                <c:pt idx="16">
                  <c:v>【 スマートフォン 】        </c:v>
                </c:pt>
                <c:pt idx="17">
                  <c:v>20人以下（n=167）</c:v>
                </c:pt>
                <c:pt idx="18">
                  <c:v>21人以上100人以下（n=157）</c:v>
                </c:pt>
                <c:pt idx="19">
                  <c:v>101人以上（n=78）</c:v>
                </c:pt>
                <c:pt idx="20">
                  <c:v>【 汎用シングルボード 】      </c:v>
                </c:pt>
                <c:pt idx="21">
                  <c:v>20人以下（n=131）</c:v>
                </c:pt>
                <c:pt idx="22">
                  <c:v>21人以上100人以下（n=94）</c:v>
                </c:pt>
                <c:pt idx="23">
                  <c:v>101人以上（n=49）</c:v>
                </c:pt>
                <c:pt idx="24">
                  <c:v>【 タブレット 】          </c:v>
                </c:pt>
                <c:pt idx="25">
                  <c:v>20人以下（n=175）</c:v>
                </c:pt>
                <c:pt idx="26">
                  <c:v>21人以上100人以下（n=165）</c:v>
                </c:pt>
                <c:pt idx="27">
                  <c:v>101人以上（n=90）</c:v>
                </c:pt>
                <c:pt idx="28">
                  <c:v>【 エッジサーバー／フォグサーバー 】</c:v>
                </c:pt>
                <c:pt idx="29">
                  <c:v>20人以下（n=49）</c:v>
                </c:pt>
                <c:pt idx="30">
                  <c:v>21人以上100人以下（n=42）</c:v>
                </c:pt>
                <c:pt idx="31">
                  <c:v>101人以上（n=36）</c:v>
                </c:pt>
              </c:strCache>
            </c:strRef>
          </c:cat>
          <c:val>
            <c:numRef>
              <c:f>'Q23A.得意とするハードウェア（従業員別）'!$S$7:$S$38</c:f>
              <c:numCache>
                <c:formatCode>0.0%</c:formatCode>
                <c:ptCount val="32"/>
                <c:pt idx="0" formatCode="General">
                  <c:v>0</c:v>
                </c:pt>
                <c:pt idx="1">
                  <c:v>0.28014184397163122</c:v>
                </c:pt>
                <c:pt idx="2">
                  <c:v>0.28260869565217389</c:v>
                </c:pt>
                <c:pt idx="3">
                  <c:v>0.39009287925696595</c:v>
                </c:pt>
                <c:pt idx="4" formatCode="General">
                  <c:v>0</c:v>
                </c:pt>
                <c:pt idx="5">
                  <c:v>0.27836879432624112</c:v>
                </c:pt>
                <c:pt idx="6">
                  <c:v>0.25296442687747034</c:v>
                </c:pt>
                <c:pt idx="7">
                  <c:v>0.29411764705882354</c:v>
                </c:pt>
                <c:pt idx="8" formatCode="General">
                  <c:v>0</c:v>
                </c:pt>
                <c:pt idx="9">
                  <c:v>0.12056737588652482</c:v>
                </c:pt>
                <c:pt idx="10">
                  <c:v>0.14229249011857709</c:v>
                </c:pt>
                <c:pt idx="11">
                  <c:v>0.11145510835913312</c:v>
                </c:pt>
                <c:pt idx="12" formatCode="General">
                  <c:v>0</c:v>
                </c:pt>
                <c:pt idx="13">
                  <c:v>0.12588652482269502</c:v>
                </c:pt>
                <c:pt idx="14">
                  <c:v>0.13043478260869565</c:v>
                </c:pt>
                <c:pt idx="15">
                  <c:v>8.6687306501547989E-2</c:v>
                </c:pt>
                <c:pt idx="16" formatCode="General">
                  <c:v>0</c:v>
                </c:pt>
                <c:pt idx="17">
                  <c:v>5.8510638297872342E-2</c:v>
                </c:pt>
                <c:pt idx="18">
                  <c:v>5.33596837944664E-2</c:v>
                </c:pt>
                <c:pt idx="19">
                  <c:v>2.7863777089783281E-2</c:v>
                </c:pt>
                <c:pt idx="20" formatCode="General">
                  <c:v>0</c:v>
                </c:pt>
                <c:pt idx="21">
                  <c:v>7.0921985815602842E-2</c:v>
                </c:pt>
                <c:pt idx="22">
                  <c:v>3.9525691699604744E-2</c:v>
                </c:pt>
                <c:pt idx="23">
                  <c:v>2.7863777089783281E-2</c:v>
                </c:pt>
                <c:pt idx="24" formatCode="General">
                  <c:v>0</c:v>
                </c:pt>
                <c:pt idx="25">
                  <c:v>2.1276595744680851E-2</c:v>
                </c:pt>
                <c:pt idx="26">
                  <c:v>2.9644268774703556E-2</c:v>
                </c:pt>
                <c:pt idx="27">
                  <c:v>1.238390092879257E-2</c:v>
                </c:pt>
                <c:pt idx="28" formatCode="General">
                  <c:v>0</c:v>
                </c:pt>
                <c:pt idx="29">
                  <c:v>1.5957446808510637E-2</c:v>
                </c:pt>
                <c:pt idx="30">
                  <c:v>7.9051383399209481E-3</c:v>
                </c:pt>
                <c:pt idx="31">
                  <c:v>1.8575851393188854E-2</c:v>
                </c:pt>
              </c:numCache>
            </c:numRef>
          </c:val>
          <c:extLst>
            <c:ext xmlns:c16="http://schemas.microsoft.com/office/drawing/2014/chart" uri="{C3380CC4-5D6E-409C-BE32-E72D297353CC}">
              <c16:uniqueId val="{00000015-BD47-40C8-AB29-29361A0E01C7}"/>
            </c:ext>
          </c:extLst>
        </c:ser>
        <c:ser>
          <c:idx val="2"/>
          <c:order val="1"/>
          <c:tx>
            <c:strRef>
              <c:f>'Q23A.得意とするハードウェア（従業員別）'!$T$6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'Q23A.得意とするハードウェア（従業員別）'!$R$7:$R$38</c:f>
              <c:strCache>
                <c:ptCount val="32"/>
                <c:pt idx="0">
                  <c:v>【 専用ハードウェア 】       </c:v>
                </c:pt>
                <c:pt idx="1">
                  <c:v>20人以下（n=245）</c:v>
                </c:pt>
                <c:pt idx="2">
                  <c:v>21人以上100人以下（n=203）</c:v>
                </c:pt>
                <c:pt idx="3">
                  <c:v>101人以上（n=164）</c:v>
                </c:pt>
                <c:pt idx="4">
                  <c:v>【 民生用PC 】          </c:v>
                </c:pt>
                <c:pt idx="5">
                  <c:v>20人以下（n=289）</c:v>
                </c:pt>
                <c:pt idx="6">
                  <c:v>21人以上100人以下（n=237）</c:v>
                </c:pt>
                <c:pt idx="7">
                  <c:v>101人以上（n=160）</c:v>
                </c:pt>
                <c:pt idx="8">
                  <c:v>【 産業用PC 】          </c:v>
                </c:pt>
                <c:pt idx="9">
                  <c:v>20人以下（n=177）</c:v>
                </c:pt>
                <c:pt idx="10">
                  <c:v>21人以上100人以下（n=183）</c:v>
                </c:pt>
                <c:pt idx="11">
                  <c:v>101人以上（n=97）</c:v>
                </c:pt>
                <c:pt idx="12">
                  <c:v>【 クラウド 】           </c:v>
                </c:pt>
                <c:pt idx="13">
                  <c:v>20人以下（n=202）</c:v>
                </c:pt>
                <c:pt idx="14">
                  <c:v>21人以上100人以下（n=198）</c:v>
                </c:pt>
                <c:pt idx="15">
                  <c:v>101人以上（n=144）</c:v>
                </c:pt>
                <c:pt idx="16">
                  <c:v>【 スマートフォン 】        </c:v>
                </c:pt>
                <c:pt idx="17">
                  <c:v>20人以下（n=167）</c:v>
                </c:pt>
                <c:pt idx="18">
                  <c:v>21人以上100人以下（n=157）</c:v>
                </c:pt>
                <c:pt idx="19">
                  <c:v>101人以上（n=78）</c:v>
                </c:pt>
                <c:pt idx="20">
                  <c:v>【 汎用シングルボード 】      </c:v>
                </c:pt>
                <c:pt idx="21">
                  <c:v>20人以下（n=131）</c:v>
                </c:pt>
                <c:pt idx="22">
                  <c:v>21人以上100人以下（n=94）</c:v>
                </c:pt>
                <c:pt idx="23">
                  <c:v>101人以上（n=49）</c:v>
                </c:pt>
                <c:pt idx="24">
                  <c:v>【 タブレット 】          </c:v>
                </c:pt>
                <c:pt idx="25">
                  <c:v>20人以下（n=175）</c:v>
                </c:pt>
                <c:pt idx="26">
                  <c:v>21人以上100人以下（n=165）</c:v>
                </c:pt>
                <c:pt idx="27">
                  <c:v>101人以上（n=90）</c:v>
                </c:pt>
                <c:pt idx="28">
                  <c:v>【 エッジサーバー／フォグサーバー 】</c:v>
                </c:pt>
                <c:pt idx="29">
                  <c:v>20人以下（n=49）</c:v>
                </c:pt>
                <c:pt idx="30">
                  <c:v>21人以上100人以下（n=42）</c:v>
                </c:pt>
                <c:pt idx="31">
                  <c:v>101人以上（n=36）</c:v>
                </c:pt>
              </c:strCache>
            </c:strRef>
          </c:cat>
          <c:val>
            <c:numRef>
              <c:f>'Q23A.得意とするハードウェア（従業員別）'!$T$7:$T$38</c:f>
              <c:numCache>
                <c:formatCode>0.0%</c:formatCode>
                <c:ptCount val="32"/>
                <c:pt idx="0" formatCode="General">
                  <c:v>0</c:v>
                </c:pt>
                <c:pt idx="1">
                  <c:v>9.5744680851063829E-2</c:v>
                </c:pt>
                <c:pt idx="2">
                  <c:v>6.5217391304347824E-2</c:v>
                </c:pt>
                <c:pt idx="3">
                  <c:v>5.5727554179566562E-2</c:v>
                </c:pt>
                <c:pt idx="4" formatCode="General">
                  <c:v>0</c:v>
                </c:pt>
                <c:pt idx="5">
                  <c:v>0.12234042553191489</c:v>
                </c:pt>
                <c:pt idx="6">
                  <c:v>0.11857707509881422</c:v>
                </c:pt>
                <c:pt idx="7">
                  <c:v>0.13003095975232198</c:v>
                </c:pt>
                <c:pt idx="8" formatCode="General">
                  <c:v>0</c:v>
                </c:pt>
                <c:pt idx="9">
                  <c:v>0.12056737588652482</c:v>
                </c:pt>
                <c:pt idx="10">
                  <c:v>0.14229249011857709</c:v>
                </c:pt>
                <c:pt idx="11">
                  <c:v>0.13312693498452013</c:v>
                </c:pt>
                <c:pt idx="12" formatCode="General">
                  <c:v>0</c:v>
                </c:pt>
                <c:pt idx="13">
                  <c:v>9.3971631205673756E-2</c:v>
                </c:pt>
                <c:pt idx="14">
                  <c:v>0.12055335968379446</c:v>
                </c:pt>
                <c:pt idx="15">
                  <c:v>0.17337461300309598</c:v>
                </c:pt>
                <c:pt idx="16" formatCode="General">
                  <c:v>0</c:v>
                </c:pt>
                <c:pt idx="17">
                  <c:v>0.12411347517730496</c:v>
                </c:pt>
                <c:pt idx="18">
                  <c:v>0.1007905138339921</c:v>
                </c:pt>
                <c:pt idx="19">
                  <c:v>8.6687306501547989E-2</c:v>
                </c:pt>
                <c:pt idx="20" formatCode="General">
                  <c:v>0</c:v>
                </c:pt>
                <c:pt idx="21">
                  <c:v>0.10460992907801418</c:v>
                </c:pt>
                <c:pt idx="22">
                  <c:v>9.0909090909090912E-2</c:v>
                </c:pt>
                <c:pt idx="23">
                  <c:v>8.3591331269349839E-2</c:v>
                </c:pt>
                <c:pt idx="24" formatCode="General">
                  <c:v>0</c:v>
                </c:pt>
                <c:pt idx="25">
                  <c:v>0.13829787234042554</c:v>
                </c:pt>
                <c:pt idx="26">
                  <c:v>0.17786561264822134</c:v>
                </c:pt>
                <c:pt idx="27">
                  <c:v>0.13312693498452013</c:v>
                </c:pt>
                <c:pt idx="28" formatCode="General">
                  <c:v>0</c:v>
                </c:pt>
                <c:pt idx="29">
                  <c:v>4.2553191489361701E-2</c:v>
                </c:pt>
                <c:pt idx="30">
                  <c:v>3.7549407114624504E-2</c:v>
                </c:pt>
                <c:pt idx="31">
                  <c:v>4.6439628482972138E-2</c:v>
                </c:pt>
              </c:numCache>
            </c:numRef>
          </c:val>
          <c:extLst>
            <c:ext xmlns:c16="http://schemas.microsoft.com/office/drawing/2014/chart" uri="{C3380CC4-5D6E-409C-BE32-E72D297353CC}">
              <c16:uniqueId val="{00000031-BD47-40C8-AB29-29361A0E01C7}"/>
            </c:ext>
          </c:extLst>
        </c:ser>
        <c:ser>
          <c:idx val="1"/>
          <c:order val="2"/>
          <c:tx>
            <c:strRef>
              <c:f>'Q23A.得意とするハードウェア（従業員別）'!$U$6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20人以下（n=245）</c:v>
                </c:pt>
                <c:pt idx="2">
                  <c:v>21人以上100人以下（n=203）</c:v>
                </c:pt>
                <c:pt idx="3">
                  <c:v>101人以上（n=164）</c:v>
                </c:pt>
                <c:pt idx="4">
                  <c:v>【 民生用PC 】          </c:v>
                </c:pt>
                <c:pt idx="5">
                  <c:v>20人以下（n=289）</c:v>
                </c:pt>
                <c:pt idx="6">
                  <c:v>21人以上100人以下（n=237）</c:v>
                </c:pt>
                <c:pt idx="7">
                  <c:v>101人以上（n=160）</c:v>
                </c:pt>
                <c:pt idx="8">
                  <c:v>【 産業用PC 】          </c:v>
                </c:pt>
                <c:pt idx="9">
                  <c:v>20人以下（n=177）</c:v>
                </c:pt>
                <c:pt idx="10">
                  <c:v>21人以上100人以下（n=183）</c:v>
                </c:pt>
                <c:pt idx="11">
                  <c:v>101人以上（n=97）</c:v>
                </c:pt>
                <c:pt idx="12">
                  <c:v>【 クラウド 】           </c:v>
                </c:pt>
                <c:pt idx="13">
                  <c:v>20人以下（n=202）</c:v>
                </c:pt>
                <c:pt idx="14">
                  <c:v>21人以上100人以下（n=198）</c:v>
                </c:pt>
                <c:pt idx="15">
                  <c:v>101人以上（n=144）</c:v>
                </c:pt>
                <c:pt idx="16">
                  <c:v>【 スマートフォン 】        </c:v>
                </c:pt>
                <c:pt idx="17">
                  <c:v>20人以下（n=167）</c:v>
                </c:pt>
                <c:pt idx="18">
                  <c:v>21人以上100人以下（n=157）</c:v>
                </c:pt>
                <c:pt idx="19">
                  <c:v>101人以上（n=78）</c:v>
                </c:pt>
                <c:pt idx="20">
                  <c:v>【 汎用シングルボード 】      </c:v>
                </c:pt>
                <c:pt idx="21">
                  <c:v>20人以下（n=131）</c:v>
                </c:pt>
                <c:pt idx="22">
                  <c:v>21人以上100人以下（n=94）</c:v>
                </c:pt>
                <c:pt idx="23">
                  <c:v>101人以上（n=49）</c:v>
                </c:pt>
                <c:pt idx="24">
                  <c:v>【 タブレット 】          </c:v>
                </c:pt>
                <c:pt idx="25">
                  <c:v>20人以下（n=175）</c:v>
                </c:pt>
                <c:pt idx="26">
                  <c:v>21人以上100人以下（n=165）</c:v>
                </c:pt>
                <c:pt idx="27">
                  <c:v>101人以上（n=90）</c:v>
                </c:pt>
                <c:pt idx="28">
                  <c:v>【 エッジサーバー／フォグサーバー 】</c:v>
                </c:pt>
                <c:pt idx="29">
                  <c:v>20人以下（n=49）</c:v>
                </c:pt>
                <c:pt idx="30">
                  <c:v>21人以上100人以下（n=42）</c:v>
                </c:pt>
                <c:pt idx="31">
                  <c:v>101人以上（n=36）</c:v>
                </c:pt>
              </c:strCache>
            </c:strRef>
          </c:cat>
          <c:val>
            <c:numRef>
              <c:f>'Q23A.得意とするハードウェア（従業員別）'!$U$7:$U$38</c:f>
              <c:numCache>
                <c:formatCode>0.0%</c:formatCode>
                <c:ptCount val="32"/>
                <c:pt idx="0" formatCode="General">
                  <c:v>0</c:v>
                </c:pt>
                <c:pt idx="1">
                  <c:v>5.8510638297872342E-2</c:v>
                </c:pt>
                <c:pt idx="2">
                  <c:v>5.33596837944664E-2</c:v>
                </c:pt>
                <c:pt idx="3">
                  <c:v>6.1919504643962849E-2</c:v>
                </c:pt>
                <c:pt idx="4" formatCode="General">
                  <c:v>0</c:v>
                </c:pt>
                <c:pt idx="5">
                  <c:v>0.11170212765957446</c:v>
                </c:pt>
                <c:pt idx="6">
                  <c:v>9.6837944664031617E-2</c:v>
                </c:pt>
                <c:pt idx="7">
                  <c:v>7.1207430340557279E-2</c:v>
                </c:pt>
                <c:pt idx="8" formatCode="General">
                  <c:v>0</c:v>
                </c:pt>
                <c:pt idx="9">
                  <c:v>7.2695035460992902E-2</c:v>
                </c:pt>
                <c:pt idx="10">
                  <c:v>7.7075098814229248E-2</c:v>
                </c:pt>
                <c:pt idx="11">
                  <c:v>5.5727554179566562E-2</c:v>
                </c:pt>
                <c:pt idx="12" formatCode="General">
                  <c:v>0</c:v>
                </c:pt>
                <c:pt idx="13">
                  <c:v>0.13829787234042554</c:v>
                </c:pt>
                <c:pt idx="14">
                  <c:v>0.14031620553359683</c:v>
                </c:pt>
                <c:pt idx="15">
                  <c:v>0.18575851393188855</c:v>
                </c:pt>
                <c:pt idx="16" formatCode="General">
                  <c:v>0</c:v>
                </c:pt>
                <c:pt idx="17">
                  <c:v>0.11347517730496454</c:v>
                </c:pt>
                <c:pt idx="18">
                  <c:v>0.15612648221343872</c:v>
                </c:pt>
                <c:pt idx="19">
                  <c:v>0.12693498452012383</c:v>
                </c:pt>
                <c:pt idx="20" formatCode="General">
                  <c:v>0</c:v>
                </c:pt>
                <c:pt idx="21">
                  <c:v>5.6737588652482268E-2</c:v>
                </c:pt>
                <c:pt idx="22">
                  <c:v>5.533596837944664E-2</c:v>
                </c:pt>
                <c:pt idx="23">
                  <c:v>4.0247678018575851E-2</c:v>
                </c:pt>
                <c:pt idx="24" formatCode="General">
                  <c:v>0</c:v>
                </c:pt>
                <c:pt idx="25">
                  <c:v>0.15070921985815602</c:v>
                </c:pt>
                <c:pt idx="26">
                  <c:v>0.11857707509881422</c:v>
                </c:pt>
                <c:pt idx="27">
                  <c:v>0.13312693498452013</c:v>
                </c:pt>
                <c:pt idx="28" formatCode="General">
                  <c:v>0</c:v>
                </c:pt>
                <c:pt idx="29">
                  <c:v>2.8368794326241134E-2</c:v>
                </c:pt>
                <c:pt idx="30">
                  <c:v>3.7549407114624504E-2</c:v>
                </c:pt>
                <c:pt idx="31">
                  <c:v>4.6439628482972138E-2</c:v>
                </c:pt>
              </c:numCache>
            </c:numRef>
          </c:val>
          <c:extLst>
            <c:ext xmlns:c16="http://schemas.microsoft.com/office/drawing/2014/chart" uri="{C3380CC4-5D6E-409C-BE32-E72D297353CC}">
              <c16:uniqueId val="{00000046-BD47-40C8-AB29-29361A0E01C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'Q23B.現在重要なハードウェア（従業員別）'!$J$45</c:f>
          <c:strCache>
            <c:ptCount val="1"/>
            <c:pt idx="0">
              <c:v>20人以下 (N=563)
21人以上100人以下 (N=501)
101人以上 (N=324)</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'Q23B.現在重要なハードウェア（従業員別）'!$S$6</c:f>
              <c:strCache>
                <c:ptCount val="1"/>
                <c:pt idx="0">
                  <c:v>1番目</c:v>
                </c:pt>
              </c:strCache>
            </c:strRef>
          </c:tx>
          <c:spPr>
            <a:solidFill>
              <a:srgbClr val="FF996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20人以下（n=241）</c:v>
                </c:pt>
                <c:pt idx="2">
                  <c:v>21人以上100人以下（n=203）</c:v>
                </c:pt>
                <c:pt idx="3">
                  <c:v>101人以上（n=157）</c:v>
                </c:pt>
                <c:pt idx="4">
                  <c:v>【 民生用PC 】          </c:v>
                </c:pt>
                <c:pt idx="5">
                  <c:v>20人以下（n=260）</c:v>
                </c:pt>
                <c:pt idx="6">
                  <c:v>21人以上100人以下（n=218）</c:v>
                </c:pt>
                <c:pt idx="7">
                  <c:v>101人以上（n=147）</c:v>
                </c:pt>
                <c:pt idx="8">
                  <c:v>【 クラウド 】           </c:v>
                </c:pt>
                <c:pt idx="9">
                  <c:v>20人以下（n=216）</c:v>
                </c:pt>
                <c:pt idx="10">
                  <c:v>21人以上100人以下（n=218）</c:v>
                </c:pt>
                <c:pt idx="11">
                  <c:v>101人以上（n=168）</c:v>
                </c:pt>
                <c:pt idx="12">
                  <c:v>【 産業用PC 】          </c:v>
                </c:pt>
                <c:pt idx="13">
                  <c:v>20人以下（n=175）</c:v>
                </c:pt>
                <c:pt idx="14">
                  <c:v>21人以上100人以下（n=174）</c:v>
                </c:pt>
                <c:pt idx="15">
                  <c:v>101人以上（n=94）</c:v>
                </c:pt>
                <c:pt idx="16">
                  <c:v>【 スマートフォン 】        </c:v>
                </c:pt>
                <c:pt idx="17">
                  <c:v>20人以下（n=192）</c:v>
                </c:pt>
                <c:pt idx="18">
                  <c:v>21人以上100人以下（n=177）</c:v>
                </c:pt>
                <c:pt idx="19">
                  <c:v>101人以上（n=84）</c:v>
                </c:pt>
                <c:pt idx="20">
                  <c:v>【 汎用シングルボード 】      </c:v>
                </c:pt>
                <c:pt idx="21">
                  <c:v>20人以下（n=108）</c:v>
                </c:pt>
                <c:pt idx="22">
                  <c:v>21人以上100人以下（n=83）</c:v>
                </c:pt>
                <c:pt idx="23">
                  <c:v>101人以上（n=44）</c:v>
                </c:pt>
                <c:pt idx="24">
                  <c:v>【 タブレット 】          </c:v>
                </c:pt>
                <c:pt idx="25">
                  <c:v>20人以下（n=184）</c:v>
                </c:pt>
                <c:pt idx="26">
                  <c:v>21人以上100人以下（n=165）</c:v>
                </c:pt>
                <c:pt idx="27">
                  <c:v>101人以上（n=89）</c:v>
                </c:pt>
                <c:pt idx="28">
                  <c:v>【 エッジサーバー／フォグサーバー 】</c:v>
                </c:pt>
                <c:pt idx="29">
                  <c:v>20人以下（n=48）</c:v>
                </c:pt>
                <c:pt idx="30">
                  <c:v>21人以上100人以下（n=44）</c:v>
                </c:pt>
                <c:pt idx="31">
                  <c:v>101人以上（n=48）</c:v>
                </c:pt>
              </c:strCache>
            </c:strRef>
          </c:cat>
          <c:val>
            <c:numRef>
              <c:f>'Q23B.現在重要なハードウェア（従業員別）'!$S$7:$S$38</c:f>
              <c:numCache>
                <c:formatCode>0.0%</c:formatCode>
                <c:ptCount val="32"/>
                <c:pt idx="0" formatCode="General">
                  <c:v>0</c:v>
                </c:pt>
                <c:pt idx="1">
                  <c:v>0.27708703374777977</c:v>
                </c:pt>
                <c:pt idx="2">
                  <c:v>0.28942115768463073</c:v>
                </c:pt>
                <c:pt idx="3">
                  <c:v>0.36419753086419754</c:v>
                </c:pt>
                <c:pt idx="4" formatCode="General">
                  <c:v>0</c:v>
                </c:pt>
                <c:pt idx="5">
                  <c:v>0.24511545293072823</c:v>
                </c:pt>
                <c:pt idx="6">
                  <c:v>0.22155688622754491</c:v>
                </c:pt>
                <c:pt idx="7">
                  <c:v>0.20679012345679013</c:v>
                </c:pt>
                <c:pt idx="8" formatCode="General">
                  <c:v>0</c:v>
                </c:pt>
                <c:pt idx="9">
                  <c:v>0.15630550621669628</c:v>
                </c:pt>
                <c:pt idx="10">
                  <c:v>0.17564870259481039</c:v>
                </c:pt>
                <c:pt idx="11">
                  <c:v>0.17901234567901234</c:v>
                </c:pt>
                <c:pt idx="12" formatCode="General">
                  <c:v>0</c:v>
                </c:pt>
                <c:pt idx="13">
                  <c:v>0.11190053285968028</c:v>
                </c:pt>
                <c:pt idx="14">
                  <c:v>0.12974051896207583</c:v>
                </c:pt>
                <c:pt idx="15">
                  <c:v>0.11728395061728394</c:v>
                </c:pt>
                <c:pt idx="16" formatCode="General">
                  <c:v>0</c:v>
                </c:pt>
                <c:pt idx="17">
                  <c:v>7.8152753108348141E-2</c:v>
                </c:pt>
                <c:pt idx="18">
                  <c:v>4.9900199600798403E-2</c:v>
                </c:pt>
                <c:pt idx="19">
                  <c:v>3.7037037037037035E-2</c:v>
                </c:pt>
                <c:pt idx="20" formatCode="General">
                  <c:v>0</c:v>
                </c:pt>
                <c:pt idx="21">
                  <c:v>6.3943161634103018E-2</c:v>
                </c:pt>
                <c:pt idx="22">
                  <c:v>4.590818363273453E-2</c:v>
                </c:pt>
                <c:pt idx="23">
                  <c:v>2.1604938271604937E-2</c:v>
                </c:pt>
                <c:pt idx="24" formatCode="General">
                  <c:v>0</c:v>
                </c:pt>
                <c:pt idx="25">
                  <c:v>2.4866785079928951E-2</c:v>
                </c:pt>
                <c:pt idx="26">
                  <c:v>4.1916167664670656E-2</c:v>
                </c:pt>
                <c:pt idx="27">
                  <c:v>1.8518518518518517E-2</c:v>
                </c:pt>
                <c:pt idx="28" formatCode="General">
                  <c:v>0</c:v>
                </c:pt>
                <c:pt idx="29">
                  <c:v>1.7761989342806393E-2</c:v>
                </c:pt>
                <c:pt idx="30">
                  <c:v>9.9800399201596807E-3</c:v>
                </c:pt>
                <c:pt idx="31">
                  <c:v>2.7777777777777776E-2</c:v>
                </c:pt>
              </c:numCache>
            </c:numRef>
          </c:val>
          <c:extLst>
            <c:ext xmlns:c16="http://schemas.microsoft.com/office/drawing/2014/chart" uri="{C3380CC4-5D6E-409C-BE32-E72D297353CC}">
              <c16:uniqueId val="{00000015-D7DF-42A8-BA9B-AF6E3F4FC6FC}"/>
            </c:ext>
          </c:extLst>
        </c:ser>
        <c:ser>
          <c:idx val="2"/>
          <c:order val="1"/>
          <c:tx>
            <c:strRef>
              <c:f>'Q23B.現在重要なハードウェア（従業員別）'!$T$6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'Q23B.現在重要なハードウェア（従業員別）'!$R$7:$R$38</c:f>
              <c:strCache>
                <c:ptCount val="32"/>
                <c:pt idx="0">
                  <c:v>【 専用ハードウェア 】       </c:v>
                </c:pt>
                <c:pt idx="1">
                  <c:v>20人以下（n=241）</c:v>
                </c:pt>
                <c:pt idx="2">
                  <c:v>21人以上100人以下（n=203）</c:v>
                </c:pt>
                <c:pt idx="3">
                  <c:v>101人以上（n=157）</c:v>
                </c:pt>
                <c:pt idx="4">
                  <c:v>【 民生用PC 】          </c:v>
                </c:pt>
                <c:pt idx="5">
                  <c:v>20人以下（n=260）</c:v>
                </c:pt>
                <c:pt idx="6">
                  <c:v>21人以上100人以下（n=218）</c:v>
                </c:pt>
                <c:pt idx="7">
                  <c:v>101人以上（n=147）</c:v>
                </c:pt>
                <c:pt idx="8">
                  <c:v>【 クラウド 】           </c:v>
                </c:pt>
                <c:pt idx="9">
                  <c:v>20人以下（n=216）</c:v>
                </c:pt>
                <c:pt idx="10">
                  <c:v>21人以上100人以下（n=218）</c:v>
                </c:pt>
                <c:pt idx="11">
                  <c:v>101人以上（n=168）</c:v>
                </c:pt>
                <c:pt idx="12">
                  <c:v>【 産業用PC 】          </c:v>
                </c:pt>
                <c:pt idx="13">
                  <c:v>20人以下（n=175）</c:v>
                </c:pt>
                <c:pt idx="14">
                  <c:v>21人以上100人以下（n=174）</c:v>
                </c:pt>
                <c:pt idx="15">
                  <c:v>101人以上（n=94）</c:v>
                </c:pt>
                <c:pt idx="16">
                  <c:v>【 スマートフォン 】        </c:v>
                </c:pt>
                <c:pt idx="17">
                  <c:v>20人以下（n=192）</c:v>
                </c:pt>
                <c:pt idx="18">
                  <c:v>21人以上100人以下（n=177）</c:v>
                </c:pt>
                <c:pt idx="19">
                  <c:v>101人以上（n=84）</c:v>
                </c:pt>
                <c:pt idx="20">
                  <c:v>【 汎用シングルボード 】      </c:v>
                </c:pt>
                <c:pt idx="21">
                  <c:v>20人以下（n=108）</c:v>
                </c:pt>
                <c:pt idx="22">
                  <c:v>21人以上100人以下（n=83）</c:v>
                </c:pt>
                <c:pt idx="23">
                  <c:v>101人以上（n=44）</c:v>
                </c:pt>
                <c:pt idx="24">
                  <c:v>【 タブレット 】          </c:v>
                </c:pt>
                <c:pt idx="25">
                  <c:v>20人以下（n=184）</c:v>
                </c:pt>
                <c:pt idx="26">
                  <c:v>21人以上100人以下（n=165）</c:v>
                </c:pt>
                <c:pt idx="27">
                  <c:v>101人以上（n=89）</c:v>
                </c:pt>
                <c:pt idx="28">
                  <c:v>【 エッジサーバー／フォグサーバー 】</c:v>
                </c:pt>
                <c:pt idx="29">
                  <c:v>20人以下（n=48）</c:v>
                </c:pt>
                <c:pt idx="30">
                  <c:v>21人以上100人以下（n=44）</c:v>
                </c:pt>
                <c:pt idx="31">
                  <c:v>101人以上（n=48）</c:v>
                </c:pt>
              </c:strCache>
            </c:strRef>
          </c:cat>
          <c:val>
            <c:numRef>
              <c:f>'Q23B.現在重要なハードウェア（従業員別）'!$T$7:$T$38</c:f>
              <c:numCache>
                <c:formatCode>0.0%</c:formatCode>
                <c:ptCount val="32"/>
                <c:pt idx="0" formatCode="General">
                  <c:v>0</c:v>
                </c:pt>
                <c:pt idx="1">
                  <c:v>8.8809946714031973E-2</c:v>
                </c:pt>
                <c:pt idx="2">
                  <c:v>6.3872255489021951E-2</c:v>
                </c:pt>
                <c:pt idx="3">
                  <c:v>6.7901234567901231E-2</c:v>
                </c:pt>
                <c:pt idx="4" formatCode="General">
                  <c:v>0</c:v>
                </c:pt>
                <c:pt idx="5">
                  <c:v>0.11545293072824156</c:v>
                </c:pt>
                <c:pt idx="6">
                  <c:v>0.11177644710578842</c:v>
                </c:pt>
                <c:pt idx="7">
                  <c:v>0.15740740740740741</c:v>
                </c:pt>
                <c:pt idx="8" formatCode="General">
                  <c:v>0</c:v>
                </c:pt>
                <c:pt idx="9">
                  <c:v>8.8809946714031973E-2</c:v>
                </c:pt>
                <c:pt idx="10">
                  <c:v>0.11976047904191617</c:v>
                </c:pt>
                <c:pt idx="11">
                  <c:v>0.1728395061728395</c:v>
                </c:pt>
                <c:pt idx="12" formatCode="General">
                  <c:v>0</c:v>
                </c:pt>
                <c:pt idx="13">
                  <c:v>0.13676731793960922</c:v>
                </c:pt>
                <c:pt idx="14">
                  <c:v>0.13972055888223553</c:v>
                </c:pt>
                <c:pt idx="15">
                  <c:v>0.11728395061728394</c:v>
                </c:pt>
                <c:pt idx="16" formatCode="General">
                  <c:v>0</c:v>
                </c:pt>
                <c:pt idx="17">
                  <c:v>0.12966252220248667</c:v>
                </c:pt>
                <c:pt idx="18">
                  <c:v>0.13572854291417166</c:v>
                </c:pt>
                <c:pt idx="19">
                  <c:v>9.2592592592592587E-2</c:v>
                </c:pt>
                <c:pt idx="20" formatCode="General">
                  <c:v>0</c:v>
                </c:pt>
                <c:pt idx="21">
                  <c:v>8.8809946714031973E-2</c:v>
                </c:pt>
                <c:pt idx="22">
                  <c:v>8.5828343313373259E-2</c:v>
                </c:pt>
                <c:pt idx="23">
                  <c:v>6.4814814814814811E-2</c:v>
                </c:pt>
                <c:pt idx="24" formatCode="General">
                  <c:v>0</c:v>
                </c:pt>
                <c:pt idx="25">
                  <c:v>0.14564831261101244</c:v>
                </c:pt>
                <c:pt idx="26">
                  <c:v>0.1497005988023952</c:v>
                </c:pt>
                <c:pt idx="27">
                  <c:v>0.12345679012345678</c:v>
                </c:pt>
                <c:pt idx="28" formatCode="General">
                  <c:v>0</c:v>
                </c:pt>
                <c:pt idx="29">
                  <c:v>3.3747779751332148E-2</c:v>
                </c:pt>
                <c:pt idx="30">
                  <c:v>4.3912175648702596E-2</c:v>
                </c:pt>
                <c:pt idx="31">
                  <c:v>6.4814814814814811E-2</c:v>
                </c:pt>
              </c:numCache>
            </c:numRef>
          </c:val>
          <c:extLst>
            <c:ext xmlns:c16="http://schemas.microsoft.com/office/drawing/2014/chart" uri="{C3380CC4-5D6E-409C-BE32-E72D297353CC}">
              <c16:uniqueId val="{00000031-D7DF-42A8-BA9B-AF6E3F4FC6FC}"/>
            </c:ext>
          </c:extLst>
        </c:ser>
        <c:ser>
          <c:idx val="1"/>
          <c:order val="2"/>
          <c:tx>
            <c:strRef>
              <c:f>'Q23B.現在重要なハードウェア（従業員別）'!$U$6</c:f>
              <c:strCache>
                <c:ptCount val="1"/>
                <c:pt idx="0">
                  <c:v>3番目</c:v>
                </c:pt>
              </c:strCache>
            </c:strRef>
          </c:tx>
          <c:spPr>
            <a:solidFill>
              <a:srgbClr val="2E75B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20人以下（n=241）</c:v>
                </c:pt>
                <c:pt idx="2">
                  <c:v>21人以上100人以下（n=203）</c:v>
                </c:pt>
                <c:pt idx="3">
                  <c:v>101人以上（n=157）</c:v>
                </c:pt>
                <c:pt idx="4">
                  <c:v>【 民生用PC 】          </c:v>
                </c:pt>
                <c:pt idx="5">
                  <c:v>20人以下（n=260）</c:v>
                </c:pt>
                <c:pt idx="6">
                  <c:v>21人以上100人以下（n=218）</c:v>
                </c:pt>
                <c:pt idx="7">
                  <c:v>101人以上（n=147）</c:v>
                </c:pt>
                <c:pt idx="8">
                  <c:v>【 クラウド 】           </c:v>
                </c:pt>
                <c:pt idx="9">
                  <c:v>20人以下（n=216）</c:v>
                </c:pt>
                <c:pt idx="10">
                  <c:v>21人以上100人以下（n=218）</c:v>
                </c:pt>
                <c:pt idx="11">
                  <c:v>101人以上（n=168）</c:v>
                </c:pt>
                <c:pt idx="12">
                  <c:v>【 産業用PC 】          </c:v>
                </c:pt>
                <c:pt idx="13">
                  <c:v>20人以下（n=175）</c:v>
                </c:pt>
                <c:pt idx="14">
                  <c:v>21人以上100人以下（n=174）</c:v>
                </c:pt>
                <c:pt idx="15">
                  <c:v>101人以上（n=94）</c:v>
                </c:pt>
                <c:pt idx="16">
                  <c:v>【 スマートフォン 】        </c:v>
                </c:pt>
                <c:pt idx="17">
                  <c:v>20人以下（n=192）</c:v>
                </c:pt>
                <c:pt idx="18">
                  <c:v>21人以上100人以下（n=177）</c:v>
                </c:pt>
                <c:pt idx="19">
                  <c:v>101人以上（n=84）</c:v>
                </c:pt>
                <c:pt idx="20">
                  <c:v>【 汎用シングルボード 】      </c:v>
                </c:pt>
                <c:pt idx="21">
                  <c:v>20人以下（n=108）</c:v>
                </c:pt>
                <c:pt idx="22">
                  <c:v>21人以上100人以下（n=83）</c:v>
                </c:pt>
                <c:pt idx="23">
                  <c:v>101人以上（n=44）</c:v>
                </c:pt>
                <c:pt idx="24">
                  <c:v>【 タブレット 】          </c:v>
                </c:pt>
                <c:pt idx="25">
                  <c:v>20人以下（n=184）</c:v>
                </c:pt>
                <c:pt idx="26">
                  <c:v>21人以上100人以下（n=165）</c:v>
                </c:pt>
                <c:pt idx="27">
                  <c:v>101人以上（n=89）</c:v>
                </c:pt>
                <c:pt idx="28">
                  <c:v>【 エッジサーバー／フォグサーバー 】</c:v>
                </c:pt>
                <c:pt idx="29">
                  <c:v>20人以下（n=48）</c:v>
                </c:pt>
                <c:pt idx="30">
                  <c:v>21人以上100人以下（n=44）</c:v>
                </c:pt>
                <c:pt idx="31">
                  <c:v>101人以上（n=48）</c:v>
                </c:pt>
              </c:strCache>
            </c:strRef>
          </c:cat>
          <c:val>
            <c:numRef>
              <c:f>'Q23B.現在重要なハードウェア（従業員別）'!$U$7:$U$38</c:f>
              <c:numCache>
                <c:formatCode>0.0%</c:formatCode>
                <c:ptCount val="32"/>
                <c:pt idx="0" formatCode="General">
                  <c:v>0</c:v>
                </c:pt>
                <c:pt idx="1">
                  <c:v>6.216696269982238E-2</c:v>
                </c:pt>
                <c:pt idx="2">
                  <c:v>5.1896207584830337E-2</c:v>
                </c:pt>
                <c:pt idx="3">
                  <c:v>5.2469135802469133E-2</c:v>
                </c:pt>
                <c:pt idx="4" formatCode="General">
                  <c:v>0</c:v>
                </c:pt>
                <c:pt idx="5">
                  <c:v>0.10124333925399645</c:v>
                </c:pt>
                <c:pt idx="6">
                  <c:v>0.10179640718562874</c:v>
                </c:pt>
                <c:pt idx="7">
                  <c:v>8.9506172839506168E-2</c:v>
                </c:pt>
                <c:pt idx="8" formatCode="General">
                  <c:v>0</c:v>
                </c:pt>
                <c:pt idx="9">
                  <c:v>0.13854351687388988</c:v>
                </c:pt>
                <c:pt idx="10">
                  <c:v>0.13972055888223553</c:v>
                </c:pt>
                <c:pt idx="11">
                  <c:v>0.16666666666666666</c:v>
                </c:pt>
                <c:pt idx="12" formatCode="General">
                  <c:v>0</c:v>
                </c:pt>
                <c:pt idx="13">
                  <c:v>6.216696269982238E-2</c:v>
                </c:pt>
                <c:pt idx="14">
                  <c:v>7.7844311377245512E-2</c:v>
                </c:pt>
                <c:pt idx="15">
                  <c:v>5.5555555555555552E-2</c:v>
                </c:pt>
                <c:pt idx="16" formatCode="General">
                  <c:v>0</c:v>
                </c:pt>
                <c:pt idx="17">
                  <c:v>0.13321492007104796</c:v>
                </c:pt>
                <c:pt idx="18">
                  <c:v>0.16766467065868262</c:v>
                </c:pt>
                <c:pt idx="19">
                  <c:v>0.12962962962962962</c:v>
                </c:pt>
                <c:pt idx="20" formatCode="General">
                  <c:v>0</c:v>
                </c:pt>
                <c:pt idx="21">
                  <c:v>3.9076376554174071E-2</c:v>
                </c:pt>
                <c:pt idx="22">
                  <c:v>3.3932135728542916E-2</c:v>
                </c:pt>
                <c:pt idx="23">
                  <c:v>4.9382716049382713E-2</c:v>
                </c:pt>
                <c:pt idx="24" formatCode="General">
                  <c:v>0</c:v>
                </c:pt>
                <c:pt idx="25">
                  <c:v>0.15630550621669628</c:v>
                </c:pt>
                <c:pt idx="26">
                  <c:v>0.1377245508982036</c:v>
                </c:pt>
                <c:pt idx="27">
                  <c:v>0.13271604938271606</c:v>
                </c:pt>
                <c:pt idx="28" formatCode="General">
                  <c:v>0</c:v>
                </c:pt>
                <c:pt idx="29">
                  <c:v>3.3747779751332148E-2</c:v>
                </c:pt>
                <c:pt idx="30">
                  <c:v>3.3932135728542916E-2</c:v>
                </c:pt>
                <c:pt idx="31">
                  <c:v>5.5555555555555552E-2</c:v>
                </c:pt>
              </c:numCache>
            </c:numRef>
          </c:val>
          <c:extLst>
            <c:ext xmlns:c16="http://schemas.microsoft.com/office/drawing/2014/chart" uri="{C3380CC4-5D6E-409C-BE32-E72D297353CC}">
              <c16:uniqueId val="{00000046-D7DF-42A8-BA9B-AF6E3F4FC6F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3349851851851855"/>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'Q23C.将来.重要となるハードウェア（従業員別）'!$J$45</c:f>
          <c:strCache>
            <c:ptCount val="1"/>
            <c:pt idx="0">
              <c:v>20人以下 (N=564)
21人以上100人以下 (N=503)
101人以上 (N=327)</c:v>
            </c:pt>
          </c:strCache>
        </c:strRef>
      </c:tx>
      <c:layout>
        <c:manualLayout>
          <c:xMode val="edge"/>
          <c:yMode val="edge"/>
          <c:x val="0.56292303240740749"/>
          <c:y val="0.8268131481481481"/>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47048495370370375"/>
          <c:y val="4.0718148148148149E-2"/>
          <c:w val="0.46489444444444444"/>
          <c:h val="0.96045631944444432"/>
        </c:manualLayout>
      </c:layout>
      <c:barChart>
        <c:barDir val="bar"/>
        <c:grouping val="stacked"/>
        <c:varyColors val="0"/>
        <c:ser>
          <c:idx val="0"/>
          <c:order val="0"/>
          <c:tx>
            <c:strRef>
              <c:f>'Q23C.将来.重要となるハードウェア（従業員別）'!$S$6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'Q23C.将来.重要となるハードウェア（従業員別）'!$R$7:$R$38</c:f>
              <c:strCache>
                <c:ptCount val="32"/>
                <c:pt idx="0">
                  <c:v>【 クラウド 】           </c:v>
                </c:pt>
                <c:pt idx="1">
                  <c:v>20人以下（n=287）</c:v>
                </c:pt>
                <c:pt idx="2">
                  <c:v>21人以上100人以下（n=301）</c:v>
                </c:pt>
                <c:pt idx="3">
                  <c:v>101人以上（n=240）</c:v>
                </c:pt>
                <c:pt idx="4">
                  <c:v>【 専用ハードウェア 】       </c:v>
                </c:pt>
                <c:pt idx="5">
                  <c:v>20人以下（n=209）</c:v>
                </c:pt>
                <c:pt idx="6">
                  <c:v>21人以上100人以下（n=167）</c:v>
                </c:pt>
                <c:pt idx="7">
                  <c:v>101人以上（n=112）</c:v>
                </c:pt>
                <c:pt idx="8">
                  <c:v>【 民生用PC 】          </c:v>
                </c:pt>
                <c:pt idx="9">
                  <c:v>20人以下（n=173）</c:v>
                </c:pt>
                <c:pt idx="10">
                  <c:v>21人以上100人以下（n=139）</c:v>
                </c:pt>
                <c:pt idx="11">
                  <c:v>101人以上（n=75）</c:v>
                </c:pt>
                <c:pt idx="12">
                  <c:v>【 スマートフォン 】        </c:v>
                </c:pt>
                <c:pt idx="13">
                  <c:v>20人以下（n=252）</c:v>
                </c:pt>
                <c:pt idx="14">
                  <c:v>21人以上100人以下（n=226）</c:v>
                </c:pt>
                <c:pt idx="15">
                  <c:v>101人以上（n=127）</c:v>
                </c:pt>
                <c:pt idx="16">
                  <c:v>【 産業用PC 】          </c:v>
                </c:pt>
                <c:pt idx="17">
                  <c:v>20人以下（n=131）</c:v>
                </c:pt>
                <c:pt idx="18">
                  <c:v>21人以上100人以下（n=112）</c:v>
                </c:pt>
                <c:pt idx="19">
                  <c:v>101人以上（n=54）</c:v>
                </c:pt>
                <c:pt idx="20">
                  <c:v>【 タブレット 】          </c:v>
                </c:pt>
                <c:pt idx="21">
                  <c:v>20人以下（n=226）</c:v>
                </c:pt>
                <c:pt idx="22">
                  <c:v>21人以上100人以下（n=209）</c:v>
                </c:pt>
                <c:pt idx="23">
                  <c:v>101人以上（n=118）</c:v>
                </c:pt>
                <c:pt idx="24">
                  <c:v>【 汎用シングルボード 】      </c:v>
                </c:pt>
                <c:pt idx="25">
                  <c:v>20人以下（n=109）</c:v>
                </c:pt>
                <c:pt idx="26">
                  <c:v>21人以上100人以下（n=91）</c:v>
                </c:pt>
                <c:pt idx="27">
                  <c:v>101人以上（n=41）</c:v>
                </c:pt>
                <c:pt idx="28">
                  <c:v>【 エッジサーバー／フォグサーバー 】</c:v>
                </c:pt>
                <c:pt idx="29">
                  <c:v>20人以下（n=88）</c:v>
                </c:pt>
                <c:pt idx="30">
                  <c:v>21人以上100人以下（n=88）</c:v>
                </c:pt>
                <c:pt idx="31">
                  <c:v>101人以上（n=97）</c:v>
                </c:pt>
              </c:strCache>
            </c:strRef>
          </c:cat>
          <c:val>
            <c:numRef>
              <c:f>'Q23C.将来.重要となるハードウェア（従業員別）'!$S$7:$S$38</c:f>
              <c:numCache>
                <c:formatCode>0.0%</c:formatCode>
                <c:ptCount val="32"/>
                <c:pt idx="0" formatCode="General">
                  <c:v>0</c:v>
                </c:pt>
                <c:pt idx="1">
                  <c:v>0.27836879432624112</c:v>
                </c:pt>
                <c:pt idx="2">
                  <c:v>0.32803180914512925</c:v>
                </c:pt>
                <c:pt idx="3">
                  <c:v>0.44342507645259938</c:v>
                </c:pt>
                <c:pt idx="4" formatCode="General">
                  <c:v>0</c:v>
                </c:pt>
                <c:pt idx="5">
                  <c:v>0.225177304964539</c:v>
                </c:pt>
                <c:pt idx="6">
                  <c:v>0.19483101391650098</c:v>
                </c:pt>
                <c:pt idx="7">
                  <c:v>0.21712538226299694</c:v>
                </c:pt>
                <c:pt idx="8" formatCode="General">
                  <c:v>0</c:v>
                </c:pt>
                <c:pt idx="9">
                  <c:v>0.12234042553191489</c:v>
                </c:pt>
                <c:pt idx="10">
                  <c:v>0.12127236580516898</c:v>
                </c:pt>
                <c:pt idx="11">
                  <c:v>6.7278287461773695E-2</c:v>
                </c:pt>
                <c:pt idx="12" formatCode="General">
                  <c:v>0</c:v>
                </c:pt>
                <c:pt idx="13">
                  <c:v>0.11524822695035461</c:v>
                </c:pt>
                <c:pt idx="14">
                  <c:v>7.1570576540755465E-2</c:v>
                </c:pt>
                <c:pt idx="15">
                  <c:v>4.8929663608562692E-2</c:v>
                </c:pt>
                <c:pt idx="16" formatCode="General">
                  <c:v>0</c:v>
                </c:pt>
                <c:pt idx="17">
                  <c:v>7.8014184397163122E-2</c:v>
                </c:pt>
                <c:pt idx="18">
                  <c:v>7.1570576540755465E-2</c:v>
                </c:pt>
                <c:pt idx="19">
                  <c:v>6.4220183486238536E-2</c:v>
                </c:pt>
                <c:pt idx="20" formatCode="General">
                  <c:v>0</c:v>
                </c:pt>
                <c:pt idx="21">
                  <c:v>6.0283687943262408E-2</c:v>
                </c:pt>
                <c:pt idx="22">
                  <c:v>9.1451292246520877E-2</c:v>
                </c:pt>
                <c:pt idx="23">
                  <c:v>5.1987767584097858E-2</c:v>
                </c:pt>
                <c:pt idx="24" formatCode="General">
                  <c:v>0</c:v>
                </c:pt>
                <c:pt idx="25">
                  <c:v>5.4964539007092202E-2</c:v>
                </c:pt>
                <c:pt idx="26">
                  <c:v>5.5666003976143144E-2</c:v>
                </c:pt>
                <c:pt idx="27">
                  <c:v>3.3639143730886847E-2</c:v>
                </c:pt>
                <c:pt idx="28" formatCode="General">
                  <c:v>0</c:v>
                </c:pt>
                <c:pt idx="29">
                  <c:v>3.9007092198581561E-2</c:v>
                </c:pt>
                <c:pt idx="30">
                  <c:v>3.3797216699801194E-2</c:v>
                </c:pt>
                <c:pt idx="31">
                  <c:v>5.1987767584097858E-2</c:v>
                </c:pt>
              </c:numCache>
            </c:numRef>
          </c:val>
          <c:extLst>
            <c:ext xmlns:c16="http://schemas.microsoft.com/office/drawing/2014/chart" uri="{C3380CC4-5D6E-409C-BE32-E72D297353CC}">
              <c16:uniqueId val="{00000015-2CEC-43FD-8447-D3ADC284F151}"/>
            </c:ext>
          </c:extLst>
        </c:ser>
        <c:ser>
          <c:idx val="2"/>
          <c:order val="1"/>
          <c:tx>
            <c:strRef>
              <c:f>'Q23C.将来.重要となるハードウェア（従業員別）'!$T$6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'Q23C.将来.重要となるハードウェア（従業員別）'!$R$7:$R$38</c:f>
              <c:strCache>
                <c:ptCount val="32"/>
                <c:pt idx="0">
                  <c:v>【 クラウド 】           </c:v>
                </c:pt>
                <c:pt idx="1">
                  <c:v>20人以下（n=287）</c:v>
                </c:pt>
                <c:pt idx="2">
                  <c:v>21人以上100人以下（n=301）</c:v>
                </c:pt>
                <c:pt idx="3">
                  <c:v>101人以上（n=240）</c:v>
                </c:pt>
                <c:pt idx="4">
                  <c:v>【 専用ハードウェア 】       </c:v>
                </c:pt>
                <c:pt idx="5">
                  <c:v>20人以下（n=209）</c:v>
                </c:pt>
                <c:pt idx="6">
                  <c:v>21人以上100人以下（n=167）</c:v>
                </c:pt>
                <c:pt idx="7">
                  <c:v>101人以上（n=112）</c:v>
                </c:pt>
                <c:pt idx="8">
                  <c:v>【 民生用PC 】          </c:v>
                </c:pt>
                <c:pt idx="9">
                  <c:v>20人以下（n=173）</c:v>
                </c:pt>
                <c:pt idx="10">
                  <c:v>21人以上100人以下（n=139）</c:v>
                </c:pt>
                <c:pt idx="11">
                  <c:v>101人以上（n=75）</c:v>
                </c:pt>
                <c:pt idx="12">
                  <c:v>【 スマートフォン 】        </c:v>
                </c:pt>
                <c:pt idx="13">
                  <c:v>20人以下（n=252）</c:v>
                </c:pt>
                <c:pt idx="14">
                  <c:v>21人以上100人以下（n=226）</c:v>
                </c:pt>
                <c:pt idx="15">
                  <c:v>101人以上（n=127）</c:v>
                </c:pt>
                <c:pt idx="16">
                  <c:v>【 産業用PC 】          </c:v>
                </c:pt>
                <c:pt idx="17">
                  <c:v>20人以下（n=131）</c:v>
                </c:pt>
                <c:pt idx="18">
                  <c:v>21人以上100人以下（n=112）</c:v>
                </c:pt>
                <c:pt idx="19">
                  <c:v>101人以上（n=54）</c:v>
                </c:pt>
                <c:pt idx="20">
                  <c:v>【 タブレット 】          </c:v>
                </c:pt>
                <c:pt idx="21">
                  <c:v>20人以下（n=226）</c:v>
                </c:pt>
                <c:pt idx="22">
                  <c:v>21人以上100人以下（n=209）</c:v>
                </c:pt>
                <c:pt idx="23">
                  <c:v>101人以上（n=118）</c:v>
                </c:pt>
                <c:pt idx="24">
                  <c:v>【 汎用シングルボード 】      </c:v>
                </c:pt>
                <c:pt idx="25">
                  <c:v>20人以下（n=109）</c:v>
                </c:pt>
                <c:pt idx="26">
                  <c:v>21人以上100人以下（n=91）</c:v>
                </c:pt>
                <c:pt idx="27">
                  <c:v>101人以上（n=41）</c:v>
                </c:pt>
                <c:pt idx="28">
                  <c:v>【 エッジサーバー／フォグサーバー 】</c:v>
                </c:pt>
                <c:pt idx="29">
                  <c:v>20人以下（n=88）</c:v>
                </c:pt>
                <c:pt idx="30">
                  <c:v>21人以上100人以下（n=88）</c:v>
                </c:pt>
                <c:pt idx="31">
                  <c:v>101人以上（n=97）</c:v>
                </c:pt>
              </c:strCache>
            </c:strRef>
          </c:cat>
          <c:val>
            <c:numRef>
              <c:f>'Q23C.将来.重要となるハードウェア（従業員別）'!$T$7:$T$38</c:f>
              <c:numCache>
                <c:formatCode>0.0%</c:formatCode>
                <c:ptCount val="32"/>
                <c:pt idx="0" formatCode="General">
                  <c:v>0</c:v>
                </c:pt>
                <c:pt idx="1">
                  <c:v>9.0425531914893623E-2</c:v>
                </c:pt>
                <c:pt idx="2">
                  <c:v>0.12922465208747516</c:v>
                </c:pt>
                <c:pt idx="3">
                  <c:v>0.17125382262996941</c:v>
                </c:pt>
                <c:pt idx="4" formatCode="General">
                  <c:v>0</c:v>
                </c:pt>
                <c:pt idx="5">
                  <c:v>7.0921985815602842E-2</c:v>
                </c:pt>
                <c:pt idx="6">
                  <c:v>6.560636182902585E-2</c:v>
                </c:pt>
                <c:pt idx="7">
                  <c:v>5.1987767584097858E-2</c:v>
                </c:pt>
                <c:pt idx="8" formatCode="General">
                  <c:v>0</c:v>
                </c:pt>
                <c:pt idx="9">
                  <c:v>8.5106382978723402E-2</c:v>
                </c:pt>
                <c:pt idx="10">
                  <c:v>6.560636182902585E-2</c:v>
                </c:pt>
                <c:pt idx="11">
                  <c:v>7.9510703363914373E-2</c:v>
                </c:pt>
                <c:pt idx="12" formatCode="General">
                  <c:v>0</c:v>
                </c:pt>
                <c:pt idx="13">
                  <c:v>0.19858156028368795</c:v>
                </c:pt>
                <c:pt idx="14">
                  <c:v>0.18687872763419483</c:v>
                </c:pt>
                <c:pt idx="15">
                  <c:v>0.17125382262996941</c:v>
                </c:pt>
                <c:pt idx="16" formatCode="General">
                  <c:v>0</c:v>
                </c:pt>
                <c:pt idx="17">
                  <c:v>0.10283687943262411</c:v>
                </c:pt>
                <c:pt idx="18">
                  <c:v>8.3499005964214709E-2</c:v>
                </c:pt>
                <c:pt idx="19">
                  <c:v>5.5045871559633031E-2</c:v>
                </c:pt>
                <c:pt idx="20" formatCode="General">
                  <c:v>0</c:v>
                </c:pt>
                <c:pt idx="21">
                  <c:v>0.15602836879432624</c:v>
                </c:pt>
                <c:pt idx="22">
                  <c:v>0.1749502982107356</c:v>
                </c:pt>
                <c:pt idx="23">
                  <c:v>0.12844036697247707</c:v>
                </c:pt>
                <c:pt idx="24" formatCode="General">
                  <c:v>0</c:v>
                </c:pt>
                <c:pt idx="25">
                  <c:v>9.2198581560283682E-2</c:v>
                </c:pt>
                <c:pt idx="26">
                  <c:v>7.5546719681908542E-2</c:v>
                </c:pt>
                <c:pt idx="27">
                  <c:v>5.8103975535168197E-2</c:v>
                </c:pt>
                <c:pt idx="28" formatCode="General">
                  <c:v>0</c:v>
                </c:pt>
                <c:pt idx="29">
                  <c:v>6.7375886524822695E-2</c:v>
                </c:pt>
                <c:pt idx="30">
                  <c:v>9.9403578528827044E-2</c:v>
                </c:pt>
                <c:pt idx="31">
                  <c:v>0.16513761467889909</c:v>
                </c:pt>
              </c:numCache>
            </c:numRef>
          </c:val>
          <c:extLst>
            <c:ext xmlns:c16="http://schemas.microsoft.com/office/drawing/2014/chart" uri="{C3380CC4-5D6E-409C-BE32-E72D297353CC}">
              <c16:uniqueId val="{00000031-2CEC-43FD-8447-D3ADC284F151}"/>
            </c:ext>
          </c:extLst>
        </c:ser>
        <c:ser>
          <c:idx val="1"/>
          <c:order val="2"/>
          <c:tx>
            <c:strRef>
              <c:f>'Q23C.将来.重要となるハードウェア（従業員別）'!$U$6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'Q23C.将来.重要となるハードウェア（従業員別）'!$R$7:$R$38</c:f>
              <c:strCache>
                <c:ptCount val="32"/>
                <c:pt idx="0">
                  <c:v>【 クラウド 】           </c:v>
                </c:pt>
                <c:pt idx="1">
                  <c:v>20人以下（n=287）</c:v>
                </c:pt>
                <c:pt idx="2">
                  <c:v>21人以上100人以下（n=301）</c:v>
                </c:pt>
                <c:pt idx="3">
                  <c:v>101人以上（n=240）</c:v>
                </c:pt>
                <c:pt idx="4">
                  <c:v>【 専用ハードウェア 】       </c:v>
                </c:pt>
                <c:pt idx="5">
                  <c:v>20人以下（n=209）</c:v>
                </c:pt>
                <c:pt idx="6">
                  <c:v>21人以上100人以下（n=167）</c:v>
                </c:pt>
                <c:pt idx="7">
                  <c:v>101人以上（n=112）</c:v>
                </c:pt>
                <c:pt idx="8">
                  <c:v>【 民生用PC 】          </c:v>
                </c:pt>
                <c:pt idx="9">
                  <c:v>20人以下（n=173）</c:v>
                </c:pt>
                <c:pt idx="10">
                  <c:v>21人以上100人以下（n=139）</c:v>
                </c:pt>
                <c:pt idx="11">
                  <c:v>101人以上（n=75）</c:v>
                </c:pt>
                <c:pt idx="12">
                  <c:v>【 スマートフォン 】        </c:v>
                </c:pt>
                <c:pt idx="13">
                  <c:v>20人以下（n=252）</c:v>
                </c:pt>
                <c:pt idx="14">
                  <c:v>21人以上100人以下（n=226）</c:v>
                </c:pt>
                <c:pt idx="15">
                  <c:v>101人以上（n=127）</c:v>
                </c:pt>
                <c:pt idx="16">
                  <c:v>【 産業用PC 】          </c:v>
                </c:pt>
                <c:pt idx="17">
                  <c:v>20人以下（n=131）</c:v>
                </c:pt>
                <c:pt idx="18">
                  <c:v>21人以上100人以下（n=112）</c:v>
                </c:pt>
                <c:pt idx="19">
                  <c:v>101人以上（n=54）</c:v>
                </c:pt>
                <c:pt idx="20">
                  <c:v>【 タブレット 】          </c:v>
                </c:pt>
                <c:pt idx="21">
                  <c:v>20人以下（n=226）</c:v>
                </c:pt>
                <c:pt idx="22">
                  <c:v>21人以上100人以下（n=209）</c:v>
                </c:pt>
                <c:pt idx="23">
                  <c:v>101人以上（n=118）</c:v>
                </c:pt>
                <c:pt idx="24">
                  <c:v>【 汎用シングルボード 】      </c:v>
                </c:pt>
                <c:pt idx="25">
                  <c:v>20人以下（n=109）</c:v>
                </c:pt>
                <c:pt idx="26">
                  <c:v>21人以上100人以下（n=91）</c:v>
                </c:pt>
                <c:pt idx="27">
                  <c:v>101人以上（n=41）</c:v>
                </c:pt>
                <c:pt idx="28">
                  <c:v>【 エッジサーバー／フォグサーバー 】</c:v>
                </c:pt>
                <c:pt idx="29">
                  <c:v>20人以下（n=88）</c:v>
                </c:pt>
                <c:pt idx="30">
                  <c:v>21人以上100人以下（n=88）</c:v>
                </c:pt>
                <c:pt idx="31">
                  <c:v>101人以上（n=97）</c:v>
                </c:pt>
              </c:strCache>
            </c:strRef>
          </c:cat>
          <c:val>
            <c:numRef>
              <c:f>'Q23C.将来.重要となるハードウェア（従業員別）'!$U$7:$U$38</c:f>
              <c:numCache>
                <c:formatCode>0.0%</c:formatCode>
                <c:ptCount val="32"/>
                <c:pt idx="0" formatCode="General">
                  <c:v>0</c:v>
                </c:pt>
                <c:pt idx="1">
                  <c:v>0.14007092198581561</c:v>
                </c:pt>
                <c:pt idx="2">
                  <c:v>0.14115308151093439</c:v>
                </c:pt>
                <c:pt idx="3">
                  <c:v>0.11926605504587157</c:v>
                </c:pt>
                <c:pt idx="4" formatCode="General">
                  <c:v>0</c:v>
                </c:pt>
                <c:pt idx="5">
                  <c:v>7.4468085106382975E-2</c:v>
                </c:pt>
                <c:pt idx="6">
                  <c:v>7.1570576540755465E-2</c:v>
                </c:pt>
                <c:pt idx="7">
                  <c:v>7.3394495412844041E-2</c:v>
                </c:pt>
                <c:pt idx="8" formatCode="General">
                  <c:v>0</c:v>
                </c:pt>
                <c:pt idx="9">
                  <c:v>9.9290780141843976E-2</c:v>
                </c:pt>
                <c:pt idx="10">
                  <c:v>8.9463220675944338E-2</c:v>
                </c:pt>
                <c:pt idx="11">
                  <c:v>8.2568807339449546E-2</c:v>
                </c:pt>
                <c:pt idx="12" formatCode="General">
                  <c:v>0</c:v>
                </c:pt>
                <c:pt idx="13">
                  <c:v>0.13297872340425532</c:v>
                </c:pt>
                <c:pt idx="14">
                  <c:v>0.19085487077534791</c:v>
                </c:pt>
                <c:pt idx="15">
                  <c:v>0.16819571865443425</c:v>
                </c:pt>
                <c:pt idx="16" formatCode="General">
                  <c:v>0</c:v>
                </c:pt>
                <c:pt idx="17">
                  <c:v>5.1418439716312055E-2</c:v>
                </c:pt>
                <c:pt idx="18">
                  <c:v>6.7594433399602388E-2</c:v>
                </c:pt>
                <c:pt idx="19">
                  <c:v>4.5871559633027525E-2</c:v>
                </c:pt>
                <c:pt idx="20" formatCode="General">
                  <c:v>0</c:v>
                </c:pt>
                <c:pt idx="21">
                  <c:v>0.18439716312056736</c:v>
                </c:pt>
                <c:pt idx="22">
                  <c:v>0.14910536779324055</c:v>
                </c:pt>
                <c:pt idx="23">
                  <c:v>0.18042813455657492</c:v>
                </c:pt>
                <c:pt idx="24" formatCode="General">
                  <c:v>0</c:v>
                </c:pt>
                <c:pt idx="25">
                  <c:v>4.6099290780141841E-2</c:v>
                </c:pt>
                <c:pt idx="26">
                  <c:v>4.9701789264413522E-2</c:v>
                </c:pt>
                <c:pt idx="27">
                  <c:v>3.3639143730886847E-2</c:v>
                </c:pt>
                <c:pt idx="28" formatCode="General">
                  <c:v>0</c:v>
                </c:pt>
                <c:pt idx="29">
                  <c:v>4.9645390070921988E-2</c:v>
                </c:pt>
                <c:pt idx="30">
                  <c:v>4.1749502982107355E-2</c:v>
                </c:pt>
                <c:pt idx="31">
                  <c:v>7.9510703363914373E-2</c:v>
                </c:pt>
              </c:numCache>
            </c:numRef>
          </c:val>
          <c:extLst>
            <c:ext xmlns:c16="http://schemas.microsoft.com/office/drawing/2014/chart" uri="{C3380CC4-5D6E-409C-BE32-E72D297353CC}">
              <c16:uniqueId val="{00000046-2CEC-43FD-8447-D3ADC284F15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0998000000000006"/>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'Q23C.将来.重要となるハードウェア（従業員別）'!$J$45</c:f>
          <c:strCache>
            <c:ptCount val="1"/>
            <c:pt idx="0">
              <c:v>20人以下 (N=80)
21人以上100人以下 (N=110)
101人以上 (N=118)</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'Q23C.将来.重要となるハードウェア（従業員別）'!$S$6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'Q23C.将来.重要となるハードウェア（従業員別）'!$R$7:$R$38</c:f>
              <c:strCache>
                <c:ptCount val="32"/>
                <c:pt idx="0">
                  <c:v>【 クラウド 】           </c:v>
                </c:pt>
                <c:pt idx="1">
                  <c:v>20人以下（n=43）</c:v>
                </c:pt>
                <c:pt idx="2">
                  <c:v>21人以上100人以下（n=62）</c:v>
                </c:pt>
                <c:pt idx="3">
                  <c:v>101人以上（n=83）</c:v>
                </c:pt>
                <c:pt idx="4">
                  <c:v>【 専用ハードウェア 】       </c:v>
                </c:pt>
                <c:pt idx="5">
                  <c:v>20人以下（n=19）</c:v>
                </c:pt>
                <c:pt idx="6">
                  <c:v>21人以上100人以下（n=26）</c:v>
                </c:pt>
                <c:pt idx="7">
                  <c:v>101人以上（n=34）</c:v>
                </c:pt>
                <c:pt idx="8">
                  <c:v>【 民生用PC 】          </c:v>
                </c:pt>
                <c:pt idx="9">
                  <c:v>20人以下（n=24）</c:v>
                </c:pt>
                <c:pt idx="10">
                  <c:v>21人以上100人以下（n=40）</c:v>
                </c:pt>
                <c:pt idx="11">
                  <c:v>101人以上（n=29）</c:v>
                </c:pt>
                <c:pt idx="12">
                  <c:v>【 タブレット 】          </c:v>
                </c:pt>
                <c:pt idx="13">
                  <c:v>20人以下（n=40）</c:v>
                </c:pt>
                <c:pt idx="14">
                  <c:v>21人以上100人以下（n=55）</c:v>
                </c:pt>
                <c:pt idx="15">
                  <c:v>101人以上（n=54）</c:v>
                </c:pt>
                <c:pt idx="16">
                  <c:v>【 スマートフォン 】        </c:v>
                </c:pt>
                <c:pt idx="17">
                  <c:v>20人以下（n=38）</c:v>
                </c:pt>
                <c:pt idx="18">
                  <c:v>21人以上100人以下（n=48）</c:v>
                </c:pt>
                <c:pt idx="19">
                  <c:v>101人以上（n=39）</c:v>
                </c:pt>
                <c:pt idx="20">
                  <c:v>【 産業用PC 】          </c:v>
                </c:pt>
                <c:pt idx="21">
                  <c:v>20人以下（n=15）</c:v>
                </c:pt>
                <c:pt idx="22">
                  <c:v>21人以上100人以下（n=18）</c:v>
                </c:pt>
                <c:pt idx="23">
                  <c:v>101人以上（n=14）</c:v>
                </c:pt>
                <c:pt idx="24">
                  <c:v>【 エッジサーバー／フォグサーバー 】</c:v>
                </c:pt>
                <c:pt idx="25">
                  <c:v>20人以下（n=7）</c:v>
                </c:pt>
                <c:pt idx="26">
                  <c:v>21人以上100人以下（n=14）</c:v>
                </c:pt>
                <c:pt idx="27">
                  <c:v>101人以上（n=30）</c:v>
                </c:pt>
                <c:pt idx="28">
                  <c:v>【 汎用シングルボード 】      </c:v>
                </c:pt>
                <c:pt idx="29">
                  <c:v>20人以下（n=3）</c:v>
                </c:pt>
                <c:pt idx="30">
                  <c:v>21人以上100人以下（n=16）</c:v>
                </c:pt>
                <c:pt idx="31">
                  <c:v>101人以上（n=9）</c:v>
                </c:pt>
              </c:strCache>
            </c:strRef>
          </c:cat>
          <c:val>
            <c:numRef>
              <c:f>'Q23C.将来.重要となるハードウェア（従業員別）'!$S$7:$S$38</c:f>
              <c:numCache>
                <c:formatCode>0.0%</c:formatCode>
                <c:ptCount val="32"/>
                <c:pt idx="0" formatCode="General">
                  <c:v>0</c:v>
                </c:pt>
                <c:pt idx="1">
                  <c:v>0.25</c:v>
                </c:pt>
                <c:pt idx="2">
                  <c:v>0.31818181818181818</c:v>
                </c:pt>
                <c:pt idx="3">
                  <c:v>0.49152542372881358</c:v>
                </c:pt>
                <c:pt idx="4" formatCode="General">
                  <c:v>0</c:v>
                </c:pt>
                <c:pt idx="5">
                  <c:v>0.13750000000000001</c:v>
                </c:pt>
                <c:pt idx="6">
                  <c:v>0.15454545454545454</c:v>
                </c:pt>
                <c:pt idx="7">
                  <c:v>0.17796610169491525</c:v>
                </c:pt>
                <c:pt idx="8" formatCode="General">
                  <c:v>0</c:v>
                </c:pt>
                <c:pt idx="9">
                  <c:v>0.16250000000000001</c:v>
                </c:pt>
                <c:pt idx="10">
                  <c:v>0.20909090909090908</c:v>
                </c:pt>
                <c:pt idx="11">
                  <c:v>8.4745762711864403E-2</c:v>
                </c:pt>
                <c:pt idx="12" formatCode="General">
                  <c:v>0</c:v>
                </c:pt>
                <c:pt idx="13">
                  <c:v>0.1</c:v>
                </c:pt>
                <c:pt idx="14">
                  <c:v>0.10909090909090909</c:v>
                </c:pt>
                <c:pt idx="15">
                  <c:v>5.9322033898305086E-2</c:v>
                </c:pt>
                <c:pt idx="16" formatCode="General">
                  <c:v>0</c:v>
                </c:pt>
                <c:pt idx="17">
                  <c:v>0.13750000000000001</c:v>
                </c:pt>
                <c:pt idx="18">
                  <c:v>5.4545454545454543E-2</c:v>
                </c:pt>
                <c:pt idx="19">
                  <c:v>3.3898305084745763E-2</c:v>
                </c:pt>
                <c:pt idx="20" formatCode="General">
                  <c:v>0</c:v>
                </c:pt>
                <c:pt idx="21">
                  <c:v>8.7499999999999994E-2</c:v>
                </c:pt>
                <c:pt idx="22">
                  <c:v>4.5454545454545456E-2</c:v>
                </c:pt>
                <c:pt idx="23">
                  <c:v>3.3898305084745763E-2</c:v>
                </c:pt>
                <c:pt idx="24" formatCode="General">
                  <c:v>0</c:v>
                </c:pt>
                <c:pt idx="25">
                  <c:v>0.05</c:v>
                </c:pt>
                <c:pt idx="26">
                  <c:v>2.7272727272727271E-2</c:v>
                </c:pt>
                <c:pt idx="27">
                  <c:v>5.0847457627118647E-2</c:v>
                </c:pt>
                <c:pt idx="28" formatCode="General">
                  <c:v>0</c:v>
                </c:pt>
                <c:pt idx="29">
                  <c:v>0</c:v>
                </c:pt>
                <c:pt idx="30">
                  <c:v>4.5454545454545456E-2</c:v>
                </c:pt>
                <c:pt idx="31">
                  <c:v>1.6949152542372881E-2</c:v>
                </c:pt>
              </c:numCache>
            </c:numRef>
          </c:val>
          <c:extLst>
            <c:ext xmlns:c16="http://schemas.microsoft.com/office/drawing/2014/chart" uri="{C3380CC4-5D6E-409C-BE32-E72D297353CC}">
              <c16:uniqueId val="{00000000-6523-43C4-8A95-61A41859D297}"/>
            </c:ext>
          </c:extLst>
        </c:ser>
        <c:ser>
          <c:idx val="2"/>
          <c:order val="1"/>
          <c:tx>
            <c:strRef>
              <c:f>'Q23C.将来.重要となるハードウェア（従業員別）'!$T$6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'Q23C.将来.重要となるハードウェア（従業員別）'!$R$7:$R$38</c:f>
              <c:strCache>
                <c:ptCount val="32"/>
                <c:pt idx="0">
                  <c:v>【 クラウド 】           </c:v>
                </c:pt>
                <c:pt idx="1">
                  <c:v>20人以下（n=43）</c:v>
                </c:pt>
                <c:pt idx="2">
                  <c:v>21人以上100人以下（n=62）</c:v>
                </c:pt>
                <c:pt idx="3">
                  <c:v>101人以上（n=83）</c:v>
                </c:pt>
                <c:pt idx="4">
                  <c:v>【 専用ハードウェア 】       </c:v>
                </c:pt>
                <c:pt idx="5">
                  <c:v>20人以下（n=19）</c:v>
                </c:pt>
                <c:pt idx="6">
                  <c:v>21人以上100人以下（n=26）</c:v>
                </c:pt>
                <c:pt idx="7">
                  <c:v>101人以上（n=34）</c:v>
                </c:pt>
                <c:pt idx="8">
                  <c:v>【 民生用PC 】          </c:v>
                </c:pt>
                <c:pt idx="9">
                  <c:v>20人以下（n=24）</c:v>
                </c:pt>
                <c:pt idx="10">
                  <c:v>21人以上100人以下（n=40）</c:v>
                </c:pt>
                <c:pt idx="11">
                  <c:v>101人以上（n=29）</c:v>
                </c:pt>
                <c:pt idx="12">
                  <c:v>【 タブレット 】          </c:v>
                </c:pt>
                <c:pt idx="13">
                  <c:v>20人以下（n=40）</c:v>
                </c:pt>
                <c:pt idx="14">
                  <c:v>21人以上100人以下（n=55）</c:v>
                </c:pt>
                <c:pt idx="15">
                  <c:v>101人以上（n=54）</c:v>
                </c:pt>
                <c:pt idx="16">
                  <c:v>【 スマートフォン 】        </c:v>
                </c:pt>
                <c:pt idx="17">
                  <c:v>20人以下（n=38）</c:v>
                </c:pt>
                <c:pt idx="18">
                  <c:v>21人以上100人以下（n=48）</c:v>
                </c:pt>
                <c:pt idx="19">
                  <c:v>101人以上（n=39）</c:v>
                </c:pt>
                <c:pt idx="20">
                  <c:v>【 産業用PC 】          </c:v>
                </c:pt>
                <c:pt idx="21">
                  <c:v>20人以下（n=15）</c:v>
                </c:pt>
                <c:pt idx="22">
                  <c:v>21人以上100人以下（n=18）</c:v>
                </c:pt>
                <c:pt idx="23">
                  <c:v>101人以上（n=14）</c:v>
                </c:pt>
                <c:pt idx="24">
                  <c:v>【 エッジサーバー／フォグサーバー 】</c:v>
                </c:pt>
                <c:pt idx="25">
                  <c:v>20人以下（n=7）</c:v>
                </c:pt>
                <c:pt idx="26">
                  <c:v>21人以上100人以下（n=14）</c:v>
                </c:pt>
                <c:pt idx="27">
                  <c:v>101人以上（n=30）</c:v>
                </c:pt>
                <c:pt idx="28">
                  <c:v>【 汎用シングルボード 】      </c:v>
                </c:pt>
                <c:pt idx="29">
                  <c:v>20人以下（n=3）</c:v>
                </c:pt>
                <c:pt idx="30">
                  <c:v>21人以上100人以下（n=16）</c:v>
                </c:pt>
                <c:pt idx="31">
                  <c:v>101人以上（n=9）</c:v>
                </c:pt>
              </c:strCache>
            </c:strRef>
          </c:cat>
          <c:val>
            <c:numRef>
              <c:f>'Q23C.将来.重要となるハードウェア（従業員別）'!$T$7:$T$38</c:f>
              <c:numCache>
                <c:formatCode>0.0%</c:formatCode>
                <c:ptCount val="32"/>
                <c:pt idx="0" formatCode="General">
                  <c:v>0</c:v>
                </c:pt>
                <c:pt idx="1">
                  <c:v>0.13750000000000001</c:v>
                </c:pt>
                <c:pt idx="2">
                  <c:v>0.11818181818181818</c:v>
                </c:pt>
                <c:pt idx="3">
                  <c:v>0.15254237288135594</c:v>
                </c:pt>
                <c:pt idx="4" formatCode="General">
                  <c:v>0</c:v>
                </c:pt>
                <c:pt idx="5">
                  <c:v>7.4999999999999997E-2</c:v>
                </c:pt>
                <c:pt idx="6">
                  <c:v>4.5454545454545456E-2</c:v>
                </c:pt>
                <c:pt idx="7">
                  <c:v>4.2372881355932202E-2</c:v>
                </c:pt>
                <c:pt idx="8" formatCode="General">
                  <c:v>0</c:v>
                </c:pt>
                <c:pt idx="9">
                  <c:v>2.5000000000000001E-2</c:v>
                </c:pt>
                <c:pt idx="10">
                  <c:v>5.4545454545454543E-2</c:v>
                </c:pt>
                <c:pt idx="11">
                  <c:v>0.10169491525423729</c:v>
                </c:pt>
                <c:pt idx="12" formatCode="General">
                  <c:v>0</c:v>
                </c:pt>
                <c:pt idx="13">
                  <c:v>0.17499999999999999</c:v>
                </c:pt>
                <c:pt idx="14">
                  <c:v>0.20909090909090908</c:v>
                </c:pt>
                <c:pt idx="15">
                  <c:v>0.16101694915254236</c:v>
                </c:pt>
                <c:pt idx="16" formatCode="General">
                  <c:v>0</c:v>
                </c:pt>
                <c:pt idx="17">
                  <c:v>0.23749999999999999</c:v>
                </c:pt>
                <c:pt idx="18">
                  <c:v>0.18181818181818182</c:v>
                </c:pt>
                <c:pt idx="19">
                  <c:v>0.1440677966101695</c:v>
                </c:pt>
                <c:pt idx="20" formatCode="General">
                  <c:v>0</c:v>
                </c:pt>
                <c:pt idx="21">
                  <c:v>7.4999999999999997E-2</c:v>
                </c:pt>
                <c:pt idx="22">
                  <c:v>9.0909090909090912E-2</c:v>
                </c:pt>
                <c:pt idx="23">
                  <c:v>5.0847457627118647E-2</c:v>
                </c:pt>
                <c:pt idx="24" formatCode="General">
                  <c:v>0</c:v>
                </c:pt>
                <c:pt idx="25">
                  <c:v>1.2500000000000001E-2</c:v>
                </c:pt>
                <c:pt idx="26">
                  <c:v>7.2727272727272724E-2</c:v>
                </c:pt>
                <c:pt idx="27">
                  <c:v>0.13559322033898305</c:v>
                </c:pt>
                <c:pt idx="28" formatCode="General">
                  <c:v>0</c:v>
                </c:pt>
                <c:pt idx="29">
                  <c:v>1.2500000000000001E-2</c:v>
                </c:pt>
                <c:pt idx="30">
                  <c:v>6.363636363636363E-2</c:v>
                </c:pt>
                <c:pt idx="31">
                  <c:v>3.3898305084745763E-2</c:v>
                </c:pt>
              </c:numCache>
            </c:numRef>
          </c:val>
          <c:extLst>
            <c:ext xmlns:c16="http://schemas.microsoft.com/office/drawing/2014/chart" uri="{C3380CC4-5D6E-409C-BE32-E72D297353CC}">
              <c16:uniqueId val="{00000001-6523-43C4-8A95-61A41859D297}"/>
            </c:ext>
          </c:extLst>
        </c:ser>
        <c:ser>
          <c:idx val="1"/>
          <c:order val="2"/>
          <c:tx>
            <c:strRef>
              <c:f>'Q23C.将来.重要となるハードウェア（従業員別）'!$U$6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'Q23C.将来.重要となるハードウェア（従業員別）'!$R$7:$R$38</c:f>
              <c:strCache>
                <c:ptCount val="32"/>
                <c:pt idx="0">
                  <c:v>【 クラウド 】           </c:v>
                </c:pt>
                <c:pt idx="1">
                  <c:v>20人以下（n=43）</c:v>
                </c:pt>
                <c:pt idx="2">
                  <c:v>21人以上100人以下（n=62）</c:v>
                </c:pt>
                <c:pt idx="3">
                  <c:v>101人以上（n=83）</c:v>
                </c:pt>
                <c:pt idx="4">
                  <c:v>【 専用ハードウェア 】       </c:v>
                </c:pt>
                <c:pt idx="5">
                  <c:v>20人以下（n=19）</c:v>
                </c:pt>
                <c:pt idx="6">
                  <c:v>21人以上100人以下（n=26）</c:v>
                </c:pt>
                <c:pt idx="7">
                  <c:v>101人以上（n=34）</c:v>
                </c:pt>
                <c:pt idx="8">
                  <c:v>【 民生用PC 】          </c:v>
                </c:pt>
                <c:pt idx="9">
                  <c:v>20人以下（n=24）</c:v>
                </c:pt>
                <c:pt idx="10">
                  <c:v>21人以上100人以下（n=40）</c:v>
                </c:pt>
                <c:pt idx="11">
                  <c:v>101人以上（n=29）</c:v>
                </c:pt>
                <c:pt idx="12">
                  <c:v>【 タブレット 】          </c:v>
                </c:pt>
                <c:pt idx="13">
                  <c:v>20人以下（n=40）</c:v>
                </c:pt>
                <c:pt idx="14">
                  <c:v>21人以上100人以下（n=55）</c:v>
                </c:pt>
                <c:pt idx="15">
                  <c:v>101人以上（n=54）</c:v>
                </c:pt>
                <c:pt idx="16">
                  <c:v>【 スマートフォン 】        </c:v>
                </c:pt>
                <c:pt idx="17">
                  <c:v>20人以下（n=38）</c:v>
                </c:pt>
                <c:pt idx="18">
                  <c:v>21人以上100人以下（n=48）</c:v>
                </c:pt>
                <c:pt idx="19">
                  <c:v>101人以上（n=39）</c:v>
                </c:pt>
                <c:pt idx="20">
                  <c:v>【 産業用PC 】          </c:v>
                </c:pt>
                <c:pt idx="21">
                  <c:v>20人以下（n=15）</c:v>
                </c:pt>
                <c:pt idx="22">
                  <c:v>21人以上100人以下（n=18）</c:v>
                </c:pt>
                <c:pt idx="23">
                  <c:v>101人以上（n=14）</c:v>
                </c:pt>
                <c:pt idx="24">
                  <c:v>【 エッジサーバー／フォグサーバー 】</c:v>
                </c:pt>
                <c:pt idx="25">
                  <c:v>20人以下（n=7）</c:v>
                </c:pt>
                <c:pt idx="26">
                  <c:v>21人以上100人以下（n=14）</c:v>
                </c:pt>
                <c:pt idx="27">
                  <c:v>101人以上（n=30）</c:v>
                </c:pt>
                <c:pt idx="28">
                  <c:v>【 汎用シングルボード 】      </c:v>
                </c:pt>
                <c:pt idx="29">
                  <c:v>20人以下（n=3）</c:v>
                </c:pt>
                <c:pt idx="30">
                  <c:v>21人以上100人以下（n=16）</c:v>
                </c:pt>
                <c:pt idx="31">
                  <c:v>101人以上（n=9）</c:v>
                </c:pt>
              </c:strCache>
            </c:strRef>
          </c:cat>
          <c:val>
            <c:numRef>
              <c:f>'Q23C.将来.重要となるハードウェア（従業員別）'!$U$7:$U$38</c:f>
              <c:numCache>
                <c:formatCode>0.0%</c:formatCode>
                <c:ptCount val="32"/>
                <c:pt idx="0" formatCode="General">
                  <c:v>0</c:v>
                </c:pt>
                <c:pt idx="1">
                  <c:v>0.15</c:v>
                </c:pt>
                <c:pt idx="2">
                  <c:v>0.12727272727272726</c:v>
                </c:pt>
                <c:pt idx="3">
                  <c:v>5.9322033898305086E-2</c:v>
                </c:pt>
                <c:pt idx="4" formatCode="General">
                  <c:v>0</c:v>
                </c:pt>
                <c:pt idx="5">
                  <c:v>2.5000000000000001E-2</c:v>
                </c:pt>
                <c:pt idx="6">
                  <c:v>3.6363636363636362E-2</c:v>
                </c:pt>
                <c:pt idx="7">
                  <c:v>6.7796610169491525E-2</c:v>
                </c:pt>
                <c:pt idx="8" formatCode="General">
                  <c:v>0</c:v>
                </c:pt>
                <c:pt idx="9">
                  <c:v>0.1125</c:v>
                </c:pt>
                <c:pt idx="10">
                  <c:v>0.1</c:v>
                </c:pt>
                <c:pt idx="11">
                  <c:v>5.9322033898305086E-2</c:v>
                </c:pt>
                <c:pt idx="12" formatCode="General">
                  <c:v>0</c:v>
                </c:pt>
                <c:pt idx="13">
                  <c:v>0.22500000000000001</c:v>
                </c:pt>
                <c:pt idx="14">
                  <c:v>0.18181818181818182</c:v>
                </c:pt>
                <c:pt idx="15">
                  <c:v>0.23728813559322035</c:v>
                </c:pt>
                <c:pt idx="16" formatCode="General">
                  <c:v>0</c:v>
                </c:pt>
                <c:pt idx="17">
                  <c:v>0.1</c:v>
                </c:pt>
                <c:pt idx="18">
                  <c:v>0.2</c:v>
                </c:pt>
                <c:pt idx="19">
                  <c:v>0.15254237288135594</c:v>
                </c:pt>
                <c:pt idx="20" formatCode="General">
                  <c:v>0</c:v>
                </c:pt>
                <c:pt idx="21">
                  <c:v>2.5000000000000001E-2</c:v>
                </c:pt>
                <c:pt idx="22">
                  <c:v>2.7272727272727271E-2</c:v>
                </c:pt>
                <c:pt idx="23">
                  <c:v>3.3898305084745763E-2</c:v>
                </c:pt>
                <c:pt idx="24" formatCode="General">
                  <c:v>0</c:v>
                </c:pt>
                <c:pt idx="25">
                  <c:v>2.5000000000000001E-2</c:v>
                </c:pt>
                <c:pt idx="26">
                  <c:v>2.7272727272727271E-2</c:v>
                </c:pt>
                <c:pt idx="27">
                  <c:v>6.7796610169491525E-2</c:v>
                </c:pt>
                <c:pt idx="28" formatCode="General">
                  <c:v>0</c:v>
                </c:pt>
                <c:pt idx="29">
                  <c:v>2.5000000000000001E-2</c:v>
                </c:pt>
                <c:pt idx="30">
                  <c:v>3.6363636363636362E-2</c:v>
                </c:pt>
                <c:pt idx="31">
                  <c:v>2.5423728813559324E-2</c:v>
                </c:pt>
              </c:numCache>
            </c:numRef>
          </c:val>
          <c:extLst>
            <c:ext xmlns:c16="http://schemas.microsoft.com/office/drawing/2014/chart" uri="{C3380CC4-5D6E-409C-BE32-E72D297353CC}">
              <c16:uniqueId val="{00000002-6523-43C4-8A95-61A41859D29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'Q23A.得意とするハードウェア（従業員別）'!$J$45</c:f>
          <c:strCache>
            <c:ptCount val="1"/>
            <c:pt idx="0">
              <c:v>20人以下 (N=80)
21人以上100人以下 (N=109)
101人以上 (N=116)</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'Q23A.得意とするハードウェア（従業員別）'!$R$7:$R$38</c:f>
              <c:strCache>
                <c:ptCount val="32"/>
                <c:pt idx="0">
                  <c:v>【 民生用PC 】          </c:v>
                </c:pt>
                <c:pt idx="1">
                  <c:v>20人以下（n=46）</c:v>
                </c:pt>
                <c:pt idx="2">
                  <c:v>21人以上100人以下（n=63）</c:v>
                </c:pt>
                <c:pt idx="3">
                  <c:v>101人以上（n=61）</c:v>
                </c:pt>
                <c:pt idx="4">
                  <c:v>【 専用ハードウェア 】       </c:v>
                </c:pt>
                <c:pt idx="5">
                  <c:v>20人以下（n=22）</c:v>
                </c:pt>
                <c:pt idx="6">
                  <c:v>21人以上100人以下（n=32）</c:v>
                </c:pt>
                <c:pt idx="7">
                  <c:v>101人以上（n=52）</c:v>
                </c:pt>
                <c:pt idx="8">
                  <c:v>【 産業用PC 】          </c:v>
                </c:pt>
                <c:pt idx="9">
                  <c:v>20人以下（n=18）</c:v>
                </c:pt>
                <c:pt idx="10">
                  <c:v>21人以上100人以下（n=34）</c:v>
                </c:pt>
                <c:pt idx="11">
                  <c:v>101人以上（n=22）</c:v>
                </c:pt>
                <c:pt idx="12">
                  <c:v>【 クラウド 】           </c:v>
                </c:pt>
                <c:pt idx="13">
                  <c:v>20人以下（n=28）</c:v>
                </c:pt>
                <c:pt idx="14">
                  <c:v>21人以上100人以下（n=37）</c:v>
                </c:pt>
                <c:pt idx="15">
                  <c:v>101人以上（n=46）</c:v>
                </c:pt>
                <c:pt idx="16">
                  <c:v>【 スマートフォン 】        </c:v>
                </c:pt>
                <c:pt idx="17">
                  <c:v>20人以下（n=26）</c:v>
                </c:pt>
                <c:pt idx="18">
                  <c:v>21人以上100人以下（n=37）</c:v>
                </c:pt>
                <c:pt idx="19">
                  <c:v>101人以上（n=26）</c:v>
                </c:pt>
                <c:pt idx="20">
                  <c:v>【 タブレット 】          </c:v>
                </c:pt>
                <c:pt idx="21">
                  <c:v>20人以下（n=29）</c:v>
                </c:pt>
                <c:pt idx="22">
                  <c:v>21人以上100人以下（n=40）</c:v>
                </c:pt>
                <c:pt idx="23">
                  <c:v>101人以上（n=35）</c:v>
                </c:pt>
                <c:pt idx="24">
                  <c:v>【 汎用シングルボード 】      </c:v>
                </c:pt>
                <c:pt idx="25">
                  <c:v>20人以下（n=5）</c:v>
                </c:pt>
                <c:pt idx="26">
                  <c:v>21人以上100人以下（n=12）</c:v>
                </c:pt>
                <c:pt idx="27">
                  <c:v>101人以上（n=8）</c:v>
                </c:pt>
                <c:pt idx="28">
                  <c:v>【 エッジサーバー／フォグサーバー 】</c:v>
                </c:pt>
                <c:pt idx="29">
                  <c:v>20人以下（n=4）</c:v>
                </c:pt>
                <c:pt idx="30">
                  <c:v>21人以上100人以下（n=10）</c:v>
                </c:pt>
                <c:pt idx="31">
                  <c:v>101人以上（n=17）</c:v>
                </c:pt>
              </c:strCache>
            </c:strRef>
          </c:cat>
          <c:val>
            <c:numRef>
              <c:f>'Q23A.得意とするハードウェア（従業員別）'!$S$7:$S$38</c:f>
              <c:numCache>
                <c:formatCode>0.0%</c:formatCode>
                <c:ptCount val="32"/>
                <c:pt idx="0" formatCode="General">
                  <c:v>0</c:v>
                </c:pt>
                <c:pt idx="1">
                  <c:v>0.4</c:v>
                </c:pt>
                <c:pt idx="2">
                  <c:v>0.3577981651376147</c:v>
                </c:pt>
                <c:pt idx="3">
                  <c:v>0.33620689655172414</c:v>
                </c:pt>
                <c:pt idx="4" formatCode="General">
                  <c:v>0</c:v>
                </c:pt>
                <c:pt idx="5">
                  <c:v>0.16250000000000001</c:v>
                </c:pt>
                <c:pt idx="6">
                  <c:v>0.19266055045871561</c:v>
                </c:pt>
                <c:pt idx="7">
                  <c:v>0.39655172413793105</c:v>
                </c:pt>
                <c:pt idx="8" formatCode="General">
                  <c:v>0</c:v>
                </c:pt>
                <c:pt idx="9">
                  <c:v>0.125</c:v>
                </c:pt>
                <c:pt idx="10">
                  <c:v>0.11926605504587157</c:v>
                </c:pt>
                <c:pt idx="11">
                  <c:v>7.7586206896551727E-2</c:v>
                </c:pt>
                <c:pt idx="12" formatCode="General">
                  <c:v>0</c:v>
                </c:pt>
                <c:pt idx="13">
                  <c:v>7.4999999999999997E-2</c:v>
                </c:pt>
                <c:pt idx="14">
                  <c:v>0.12844036697247707</c:v>
                </c:pt>
                <c:pt idx="15">
                  <c:v>6.8965517241379309E-2</c:v>
                </c:pt>
                <c:pt idx="16" formatCode="General">
                  <c:v>0</c:v>
                </c:pt>
                <c:pt idx="17">
                  <c:v>0.1</c:v>
                </c:pt>
                <c:pt idx="18">
                  <c:v>3.669724770642202E-2</c:v>
                </c:pt>
                <c:pt idx="19">
                  <c:v>1.7241379310344827E-2</c:v>
                </c:pt>
                <c:pt idx="20" formatCode="General">
                  <c:v>0</c:v>
                </c:pt>
                <c:pt idx="21">
                  <c:v>0.05</c:v>
                </c:pt>
                <c:pt idx="22">
                  <c:v>4.5871559633027525E-2</c:v>
                </c:pt>
                <c:pt idx="23">
                  <c:v>8.6206896551724137E-3</c:v>
                </c:pt>
                <c:pt idx="24" formatCode="General">
                  <c:v>0</c:v>
                </c:pt>
                <c:pt idx="25">
                  <c:v>1.2500000000000001E-2</c:v>
                </c:pt>
                <c:pt idx="26">
                  <c:v>5.5045871559633031E-2</c:v>
                </c:pt>
                <c:pt idx="27">
                  <c:v>0</c:v>
                </c:pt>
                <c:pt idx="28" formatCode="General">
                  <c:v>0</c:v>
                </c:pt>
                <c:pt idx="29">
                  <c:v>0</c:v>
                </c:pt>
                <c:pt idx="30">
                  <c:v>0</c:v>
                </c:pt>
                <c:pt idx="31">
                  <c:v>3.4482758620689655E-2</c:v>
                </c:pt>
              </c:numCache>
            </c:numRef>
          </c:val>
          <c:extLst>
            <c:ext xmlns:c16="http://schemas.microsoft.com/office/drawing/2014/chart" uri="{C3380CC4-5D6E-409C-BE32-E72D297353CC}">
              <c16:uniqueId val="{00000000-9D5E-4DB1-AD07-FA2591AEEFF5}"/>
            </c:ext>
          </c:extLst>
        </c:ser>
        <c:ser>
          <c:idx val="2"/>
          <c:order val="1"/>
          <c:tx>
            <c:strRef>
              <c:f>'Q23A.得意とするハードウェア（従業員別）'!$T$6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'Q23A.得意とするハードウェア（従業員別）'!$R$7:$R$38</c:f>
              <c:strCache>
                <c:ptCount val="32"/>
                <c:pt idx="0">
                  <c:v>【 民生用PC 】          </c:v>
                </c:pt>
                <c:pt idx="1">
                  <c:v>20人以下（n=46）</c:v>
                </c:pt>
                <c:pt idx="2">
                  <c:v>21人以上100人以下（n=63）</c:v>
                </c:pt>
                <c:pt idx="3">
                  <c:v>101人以上（n=61）</c:v>
                </c:pt>
                <c:pt idx="4">
                  <c:v>【 専用ハードウェア 】       </c:v>
                </c:pt>
                <c:pt idx="5">
                  <c:v>20人以下（n=22）</c:v>
                </c:pt>
                <c:pt idx="6">
                  <c:v>21人以上100人以下（n=32）</c:v>
                </c:pt>
                <c:pt idx="7">
                  <c:v>101人以上（n=52）</c:v>
                </c:pt>
                <c:pt idx="8">
                  <c:v>【 産業用PC 】          </c:v>
                </c:pt>
                <c:pt idx="9">
                  <c:v>20人以下（n=18）</c:v>
                </c:pt>
                <c:pt idx="10">
                  <c:v>21人以上100人以下（n=34）</c:v>
                </c:pt>
                <c:pt idx="11">
                  <c:v>101人以上（n=22）</c:v>
                </c:pt>
                <c:pt idx="12">
                  <c:v>【 クラウド 】           </c:v>
                </c:pt>
                <c:pt idx="13">
                  <c:v>20人以下（n=28）</c:v>
                </c:pt>
                <c:pt idx="14">
                  <c:v>21人以上100人以下（n=37）</c:v>
                </c:pt>
                <c:pt idx="15">
                  <c:v>101人以上（n=46）</c:v>
                </c:pt>
                <c:pt idx="16">
                  <c:v>【 スマートフォン 】        </c:v>
                </c:pt>
                <c:pt idx="17">
                  <c:v>20人以下（n=26）</c:v>
                </c:pt>
                <c:pt idx="18">
                  <c:v>21人以上100人以下（n=37）</c:v>
                </c:pt>
                <c:pt idx="19">
                  <c:v>101人以上（n=26）</c:v>
                </c:pt>
                <c:pt idx="20">
                  <c:v>【 タブレット 】          </c:v>
                </c:pt>
                <c:pt idx="21">
                  <c:v>20人以下（n=29）</c:v>
                </c:pt>
                <c:pt idx="22">
                  <c:v>21人以上100人以下（n=40）</c:v>
                </c:pt>
                <c:pt idx="23">
                  <c:v>101人以上（n=35）</c:v>
                </c:pt>
                <c:pt idx="24">
                  <c:v>【 汎用シングルボード 】      </c:v>
                </c:pt>
                <c:pt idx="25">
                  <c:v>20人以下（n=5）</c:v>
                </c:pt>
                <c:pt idx="26">
                  <c:v>21人以上100人以下（n=12）</c:v>
                </c:pt>
                <c:pt idx="27">
                  <c:v>101人以上（n=8）</c:v>
                </c:pt>
                <c:pt idx="28">
                  <c:v>【 エッジサーバー／フォグサーバー 】</c:v>
                </c:pt>
                <c:pt idx="29">
                  <c:v>20人以下（n=4）</c:v>
                </c:pt>
                <c:pt idx="30">
                  <c:v>21人以上100人以下（n=10）</c:v>
                </c:pt>
                <c:pt idx="31">
                  <c:v>101人以上（n=17）</c:v>
                </c:pt>
              </c:strCache>
            </c:strRef>
          </c:cat>
          <c:val>
            <c:numRef>
              <c:f>'Q23A.得意とするハードウェア（従業員別）'!$T$7:$T$38</c:f>
              <c:numCache>
                <c:formatCode>0.0%</c:formatCode>
                <c:ptCount val="32"/>
                <c:pt idx="0" formatCode="General">
                  <c:v>0</c:v>
                </c:pt>
                <c:pt idx="1">
                  <c:v>8.7499999999999994E-2</c:v>
                </c:pt>
                <c:pt idx="2">
                  <c:v>0.10091743119266056</c:v>
                </c:pt>
                <c:pt idx="3">
                  <c:v>0.14655172413793102</c:v>
                </c:pt>
                <c:pt idx="4" formatCode="General">
                  <c:v>0</c:v>
                </c:pt>
                <c:pt idx="5">
                  <c:v>6.25E-2</c:v>
                </c:pt>
                <c:pt idx="6">
                  <c:v>6.4220183486238536E-2</c:v>
                </c:pt>
                <c:pt idx="7">
                  <c:v>1.7241379310344827E-2</c:v>
                </c:pt>
                <c:pt idx="8" formatCode="General">
                  <c:v>0</c:v>
                </c:pt>
                <c:pt idx="9">
                  <c:v>8.7499999999999994E-2</c:v>
                </c:pt>
                <c:pt idx="10">
                  <c:v>0.12844036697247707</c:v>
                </c:pt>
                <c:pt idx="11">
                  <c:v>9.4827586206896547E-2</c:v>
                </c:pt>
                <c:pt idx="12" formatCode="General">
                  <c:v>0</c:v>
                </c:pt>
                <c:pt idx="13">
                  <c:v>0.15</c:v>
                </c:pt>
                <c:pt idx="14">
                  <c:v>0.11009174311926606</c:v>
                </c:pt>
                <c:pt idx="15">
                  <c:v>0.21551724137931033</c:v>
                </c:pt>
                <c:pt idx="16" formatCode="General">
                  <c:v>0</c:v>
                </c:pt>
                <c:pt idx="17">
                  <c:v>0.1125</c:v>
                </c:pt>
                <c:pt idx="18">
                  <c:v>0.11926605504587157</c:v>
                </c:pt>
                <c:pt idx="19">
                  <c:v>7.7586206896551727E-2</c:v>
                </c:pt>
                <c:pt idx="20" formatCode="General">
                  <c:v>0</c:v>
                </c:pt>
                <c:pt idx="21">
                  <c:v>0.16250000000000001</c:v>
                </c:pt>
                <c:pt idx="22">
                  <c:v>0.19266055045871561</c:v>
                </c:pt>
                <c:pt idx="23">
                  <c:v>0.13793103448275862</c:v>
                </c:pt>
                <c:pt idx="24" formatCode="General">
                  <c:v>0</c:v>
                </c:pt>
                <c:pt idx="25">
                  <c:v>2.5000000000000001E-2</c:v>
                </c:pt>
                <c:pt idx="26">
                  <c:v>4.5871559633027525E-2</c:v>
                </c:pt>
                <c:pt idx="27">
                  <c:v>3.4482758620689655E-2</c:v>
                </c:pt>
                <c:pt idx="28" formatCode="General">
                  <c:v>0</c:v>
                </c:pt>
                <c:pt idx="29">
                  <c:v>1.2500000000000001E-2</c:v>
                </c:pt>
                <c:pt idx="30">
                  <c:v>3.669724770642202E-2</c:v>
                </c:pt>
                <c:pt idx="31">
                  <c:v>3.4482758620689655E-2</c:v>
                </c:pt>
              </c:numCache>
            </c:numRef>
          </c:val>
          <c:extLst>
            <c:ext xmlns:c16="http://schemas.microsoft.com/office/drawing/2014/chart" uri="{C3380CC4-5D6E-409C-BE32-E72D297353CC}">
              <c16:uniqueId val="{00000001-9D5E-4DB1-AD07-FA2591AEEFF5}"/>
            </c:ext>
          </c:extLst>
        </c:ser>
        <c:ser>
          <c:idx val="1"/>
          <c:order val="2"/>
          <c:tx>
            <c:strRef>
              <c:f>'Q23A.得意とするハードウェア（従業員別）'!$U$6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'Q23A.得意とするハードウェア（従業員別）'!$R$7:$R$38</c:f>
              <c:strCache>
                <c:ptCount val="32"/>
                <c:pt idx="0">
                  <c:v>【 民生用PC 】          </c:v>
                </c:pt>
                <c:pt idx="1">
                  <c:v>20人以下（n=46）</c:v>
                </c:pt>
                <c:pt idx="2">
                  <c:v>21人以上100人以下（n=63）</c:v>
                </c:pt>
                <c:pt idx="3">
                  <c:v>101人以上（n=61）</c:v>
                </c:pt>
                <c:pt idx="4">
                  <c:v>【 専用ハードウェア 】       </c:v>
                </c:pt>
                <c:pt idx="5">
                  <c:v>20人以下（n=22）</c:v>
                </c:pt>
                <c:pt idx="6">
                  <c:v>21人以上100人以下（n=32）</c:v>
                </c:pt>
                <c:pt idx="7">
                  <c:v>101人以上（n=52）</c:v>
                </c:pt>
                <c:pt idx="8">
                  <c:v>【 産業用PC 】          </c:v>
                </c:pt>
                <c:pt idx="9">
                  <c:v>20人以下（n=18）</c:v>
                </c:pt>
                <c:pt idx="10">
                  <c:v>21人以上100人以下（n=34）</c:v>
                </c:pt>
                <c:pt idx="11">
                  <c:v>101人以上（n=22）</c:v>
                </c:pt>
                <c:pt idx="12">
                  <c:v>【 クラウド 】           </c:v>
                </c:pt>
                <c:pt idx="13">
                  <c:v>20人以下（n=28）</c:v>
                </c:pt>
                <c:pt idx="14">
                  <c:v>21人以上100人以下（n=37）</c:v>
                </c:pt>
                <c:pt idx="15">
                  <c:v>101人以上（n=46）</c:v>
                </c:pt>
                <c:pt idx="16">
                  <c:v>【 スマートフォン 】        </c:v>
                </c:pt>
                <c:pt idx="17">
                  <c:v>20人以下（n=26）</c:v>
                </c:pt>
                <c:pt idx="18">
                  <c:v>21人以上100人以下（n=37）</c:v>
                </c:pt>
                <c:pt idx="19">
                  <c:v>101人以上（n=26）</c:v>
                </c:pt>
                <c:pt idx="20">
                  <c:v>【 タブレット 】          </c:v>
                </c:pt>
                <c:pt idx="21">
                  <c:v>20人以下（n=29）</c:v>
                </c:pt>
                <c:pt idx="22">
                  <c:v>21人以上100人以下（n=40）</c:v>
                </c:pt>
                <c:pt idx="23">
                  <c:v>101人以上（n=35）</c:v>
                </c:pt>
                <c:pt idx="24">
                  <c:v>【 汎用シングルボード 】      </c:v>
                </c:pt>
                <c:pt idx="25">
                  <c:v>20人以下（n=5）</c:v>
                </c:pt>
                <c:pt idx="26">
                  <c:v>21人以上100人以下（n=12）</c:v>
                </c:pt>
                <c:pt idx="27">
                  <c:v>101人以上（n=8）</c:v>
                </c:pt>
                <c:pt idx="28">
                  <c:v>【 エッジサーバー／フォグサーバー 】</c:v>
                </c:pt>
                <c:pt idx="29">
                  <c:v>20人以下（n=4）</c:v>
                </c:pt>
                <c:pt idx="30">
                  <c:v>21人以上100人以下（n=10）</c:v>
                </c:pt>
                <c:pt idx="31">
                  <c:v>101人以上（n=17）</c:v>
                </c:pt>
              </c:strCache>
            </c:strRef>
          </c:cat>
          <c:val>
            <c:numRef>
              <c:f>'Q23A.得意とするハードウェア（従業員別）'!$U$7:$U$38</c:f>
              <c:numCache>
                <c:formatCode>0.0%</c:formatCode>
                <c:ptCount val="32"/>
                <c:pt idx="0" formatCode="General">
                  <c:v>0</c:v>
                </c:pt>
                <c:pt idx="1">
                  <c:v>8.7499999999999994E-2</c:v>
                </c:pt>
                <c:pt idx="2">
                  <c:v>0.11926605504587157</c:v>
                </c:pt>
                <c:pt idx="3">
                  <c:v>4.3103448275862072E-2</c:v>
                </c:pt>
                <c:pt idx="4" formatCode="General">
                  <c:v>0</c:v>
                </c:pt>
                <c:pt idx="5">
                  <c:v>0.05</c:v>
                </c:pt>
                <c:pt idx="6">
                  <c:v>3.669724770642202E-2</c:v>
                </c:pt>
                <c:pt idx="7">
                  <c:v>3.4482758620689655E-2</c:v>
                </c:pt>
                <c:pt idx="8" formatCode="General">
                  <c:v>0</c:v>
                </c:pt>
                <c:pt idx="9">
                  <c:v>1.2500000000000001E-2</c:v>
                </c:pt>
                <c:pt idx="10">
                  <c:v>6.4220183486238536E-2</c:v>
                </c:pt>
                <c:pt idx="11">
                  <c:v>1.7241379310344827E-2</c:v>
                </c:pt>
                <c:pt idx="12" formatCode="General">
                  <c:v>0</c:v>
                </c:pt>
                <c:pt idx="13">
                  <c:v>0.125</c:v>
                </c:pt>
                <c:pt idx="14">
                  <c:v>0.10091743119266056</c:v>
                </c:pt>
                <c:pt idx="15">
                  <c:v>0.11206896551724138</c:v>
                </c:pt>
                <c:pt idx="16" formatCode="General">
                  <c:v>0</c:v>
                </c:pt>
                <c:pt idx="17">
                  <c:v>0.1125</c:v>
                </c:pt>
                <c:pt idx="18">
                  <c:v>0.1834862385321101</c:v>
                </c:pt>
                <c:pt idx="19">
                  <c:v>0.12931034482758622</c:v>
                </c:pt>
                <c:pt idx="20" formatCode="General">
                  <c:v>0</c:v>
                </c:pt>
                <c:pt idx="21">
                  <c:v>0.15</c:v>
                </c:pt>
                <c:pt idx="22">
                  <c:v>0.12844036697247707</c:v>
                </c:pt>
                <c:pt idx="23">
                  <c:v>0.15517241379310345</c:v>
                </c:pt>
                <c:pt idx="24" formatCode="General">
                  <c:v>0</c:v>
                </c:pt>
                <c:pt idx="25">
                  <c:v>2.5000000000000001E-2</c:v>
                </c:pt>
                <c:pt idx="26">
                  <c:v>9.1743119266055051E-3</c:v>
                </c:pt>
                <c:pt idx="27">
                  <c:v>3.4482758620689655E-2</c:v>
                </c:pt>
                <c:pt idx="28" formatCode="General">
                  <c:v>0</c:v>
                </c:pt>
                <c:pt idx="29">
                  <c:v>3.7499999999999999E-2</c:v>
                </c:pt>
                <c:pt idx="30">
                  <c:v>5.5045871559633031E-2</c:v>
                </c:pt>
                <c:pt idx="31">
                  <c:v>7.7586206896551727E-2</c:v>
                </c:pt>
              </c:numCache>
            </c:numRef>
          </c:val>
          <c:extLst>
            <c:ext xmlns:c16="http://schemas.microsoft.com/office/drawing/2014/chart" uri="{C3380CC4-5D6E-409C-BE32-E72D297353CC}">
              <c16:uniqueId val="{00000002-9D5E-4DB1-AD07-FA2591AEEFF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102430555555555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444444444443"/>
          <c:y val="0.39999305555555553"/>
          <c:w val="0.50221111111111116"/>
          <c:h val="0.55360677083333332"/>
        </c:manualLayout>
      </c:layout>
      <c:barChart>
        <c:barDir val="bar"/>
        <c:grouping val="stacked"/>
        <c:varyColors val="0"/>
        <c:ser>
          <c:idx val="1"/>
          <c:order val="0"/>
          <c:tx>
            <c:strRef>
              <c:f>'[12]Q4.主な事業のカテゴリと適応分野（従業員数別）'!$M$6</c:f>
              <c:strCache>
                <c:ptCount val="1"/>
                <c:pt idx="0">
                  <c:v>20人以下 (N=128)</c:v>
                </c:pt>
              </c:strCache>
            </c:strRef>
          </c:tx>
          <c:spPr>
            <a:solidFill>
              <a:srgbClr val="99CCFF"/>
            </a:solidFill>
            <a:ln>
              <a:solidFill>
                <a:sysClr val="windowText" lastClr="000000"/>
              </a:solidFill>
            </a:ln>
            <a:effectLst/>
          </c:spPr>
          <c:invertIfNegative val="0"/>
          <c:cat>
            <c:strRef>
              <c:f>'[12]Q4.主な事業のカテゴリと適応分野（従業員数別）'!$L$30:$L$33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'[12]Q4.主な事業のカテゴリと適応分野（従業員数別）'!$M$30:$M$33</c:f>
              <c:numCache>
                <c:formatCode>General</c:formatCode>
                <c:ptCount val="4"/>
                <c:pt idx="0">
                  <c:v>0.31501831501831501</c:v>
                </c:pt>
                <c:pt idx="1">
                  <c:v>0.19780219780219779</c:v>
                </c:pt>
                <c:pt idx="2">
                  <c:v>8.7912087912087919E-2</c:v>
                </c:pt>
                <c:pt idx="3">
                  <c:v>3.6630036630036632E-2</c:v>
                </c:pt>
              </c:numCache>
            </c:numRef>
          </c:val>
          <c:extLst>
            <c:ext xmlns:c16="http://schemas.microsoft.com/office/drawing/2014/chart" uri="{C3380CC4-5D6E-409C-BE32-E72D297353CC}">
              <c16:uniqueId val="{00000000-7A83-46FD-8C10-A0FE267FFA63}"/>
            </c:ext>
          </c:extLst>
        </c:ser>
        <c:ser>
          <c:idx val="0"/>
          <c:order val="1"/>
          <c:tx>
            <c:strRef>
              <c:f>'[12]Q4.主な事業のカテゴリと適応分野（従業員数別）'!$N$6</c:f>
              <c:strCache>
                <c:ptCount val="1"/>
                <c:pt idx="0">
                  <c:v>21人以上100人以下 (N=104)</c:v>
                </c:pt>
              </c:strCache>
            </c:strRef>
          </c:tx>
          <c:spPr>
            <a:solidFill>
              <a:schemeClr val="accent6">
                <a:lumMod val="60000"/>
                <a:lumOff val="40000"/>
              </a:schemeClr>
            </a:solidFill>
            <a:ln>
              <a:solidFill>
                <a:sysClr val="windowText" lastClr="000000"/>
              </a:solidFill>
            </a:ln>
            <a:effectLst/>
          </c:spPr>
          <c:invertIfNegative val="0"/>
          <c:cat>
            <c:strRef>
              <c:f>'[12]Q4.主な事業のカテゴリと適応分野（従業員数別）'!$L$30:$L$33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'[12]Q4.主な事業のカテゴリと適応分野（従業員数別）'!$N$30:$N$33</c:f>
              <c:numCache>
                <c:formatCode>General</c:formatCode>
                <c:ptCount val="4"/>
                <c:pt idx="0">
                  <c:v>0.24175824175824176</c:v>
                </c:pt>
                <c:pt idx="1">
                  <c:v>0.20512820512820512</c:v>
                </c:pt>
                <c:pt idx="2">
                  <c:v>7.3260073260073263E-2</c:v>
                </c:pt>
                <c:pt idx="3">
                  <c:v>5.4945054945054944E-2</c:v>
                </c:pt>
              </c:numCache>
            </c:numRef>
          </c:val>
          <c:extLst>
            <c:ext xmlns:c16="http://schemas.microsoft.com/office/drawing/2014/chart" uri="{C3380CC4-5D6E-409C-BE32-E72D297353CC}">
              <c16:uniqueId val="{00000001-7A83-46FD-8C10-A0FE267FFA63}"/>
            </c:ext>
          </c:extLst>
        </c:ser>
        <c:ser>
          <c:idx val="2"/>
          <c:order val="2"/>
          <c:tx>
            <c:strRef>
              <c:f>'[12]Q4.主な事業のカテゴリと適応分野（従業員数別）'!$O$6</c:f>
              <c:strCache>
                <c:ptCount val="1"/>
                <c:pt idx="0">
                  <c:v>101人以上 (N=41)</c:v>
                </c:pt>
              </c:strCache>
            </c:strRef>
          </c:tx>
          <c:spPr>
            <a:solidFill>
              <a:srgbClr val="FFC000"/>
            </a:solidFill>
            <a:ln>
              <a:solidFill>
                <a:sysClr val="windowText" lastClr="000000"/>
              </a:solidFill>
            </a:ln>
            <a:effectLst/>
          </c:spPr>
          <c:invertIfNegative val="0"/>
          <c:cat>
            <c:strRef>
              <c:f>'[12]Q4.主な事業のカテゴリと適応分野（従業員数別）'!$L$30:$L$33</c:f>
              <c:strCache>
                <c:ptCount val="4"/>
                <c:pt idx="0">
                  <c:v>ソフトウェア製品開発</c:v>
                </c:pt>
                <c:pt idx="1">
                  <c:v>受託開発・人材派遣</c:v>
                </c:pt>
                <c:pt idx="2">
                  <c:v>ハードウェア製品開発</c:v>
                </c:pt>
                <c:pt idx="3">
                  <c:v>その他の事業</c:v>
                </c:pt>
              </c:strCache>
            </c:strRef>
          </c:cat>
          <c:val>
            <c:numRef>
              <c:f>'[12]Q4.主な事業のカテゴリと適応分野（従業員数別）'!$O$30:$O$33</c:f>
              <c:numCache>
                <c:formatCode>General</c:formatCode>
                <c:ptCount val="4"/>
                <c:pt idx="0">
                  <c:v>8.0586080586080591E-2</c:v>
                </c:pt>
                <c:pt idx="1">
                  <c:v>9.1575091575091569E-2</c:v>
                </c:pt>
                <c:pt idx="2">
                  <c:v>4.7619047619047616E-2</c:v>
                </c:pt>
                <c:pt idx="3">
                  <c:v>1.8315018315018316E-2</c:v>
                </c:pt>
              </c:numCache>
            </c:numRef>
          </c:val>
          <c:extLst>
            <c:ext xmlns:c16="http://schemas.microsoft.com/office/drawing/2014/chart" uri="{C3380CC4-5D6E-409C-BE32-E72D297353CC}">
              <c16:uniqueId val="{00000002-7A83-46FD-8C10-A0FE267FFA6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'Q23B.現在重要なハードウェア（従業員別）'!$J$45</c:f>
          <c:strCache>
            <c:ptCount val="1"/>
            <c:pt idx="0">
              <c:v>20人以下 (N=79)
21人以上100人以下 (N=108)
101人以上 (N=116)</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'Q23B.現在重要なハードウェア（従業員別）'!$S$6</c:f>
              <c:strCache>
                <c:ptCount val="1"/>
                <c:pt idx="0">
                  <c:v>1番目</c:v>
                </c:pt>
              </c:strCache>
            </c:strRef>
          </c:tx>
          <c:spPr>
            <a:solidFill>
              <a:srgbClr val="FF9966"/>
            </a:solidFill>
            <a:ln>
              <a:solidFill>
                <a:sysClr val="windowText" lastClr="000000"/>
              </a:solidFill>
            </a:ln>
            <a:effectLst/>
          </c:spPr>
          <c:invertIfNegative val="0"/>
          <c:cat>
            <c:strRef>
              <c:f>'Q23B.現在重要なハードウェア（従業員別）'!$R$7:$R$38</c:f>
              <c:strCache>
                <c:ptCount val="32"/>
                <c:pt idx="0">
                  <c:v>【 民生用PC 】          </c:v>
                </c:pt>
                <c:pt idx="1">
                  <c:v>20人以下（n=39）</c:v>
                </c:pt>
                <c:pt idx="2">
                  <c:v>21人以上100人以下（n=55）</c:v>
                </c:pt>
                <c:pt idx="3">
                  <c:v>101人以上（n=54）</c:v>
                </c:pt>
                <c:pt idx="4">
                  <c:v>【 専用ハードウェア 】       </c:v>
                </c:pt>
                <c:pt idx="5">
                  <c:v>20人以下（n=20）</c:v>
                </c:pt>
                <c:pt idx="6">
                  <c:v>21人以上100人以下（n=37）</c:v>
                </c:pt>
                <c:pt idx="7">
                  <c:v>101人以上（n=49）</c:v>
                </c:pt>
                <c:pt idx="8">
                  <c:v>【 クラウド 】           </c:v>
                </c:pt>
                <c:pt idx="9">
                  <c:v>20人以下（n=29）</c:v>
                </c:pt>
                <c:pt idx="10">
                  <c:v>21人以上100人以下（n=38）</c:v>
                </c:pt>
                <c:pt idx="11">
                  <c:v>101人以上（n=59）</c:v>
                </c:pt>
                <c:pt idx="12">
                  <c:v>【 産業用PC 】          </c:v>
                </c:pt>
                <c:pt idx="13">
                  <c:v>20人以下（n=18）</c:v>
                </c:pt>
                <c:pt idx="14">
                  <c:v>21人以上100人以下（n=34）</c:v>
                </c:pt>
                <c:pt idx="15">
                  <c:v>101人以上（n=26）</c:v>
                </c:pt>
                <c:pt idx="16">
                  <c:v>【 タブレット 】          </c:v>
                </c:pt>
                <c:pt idx="17">
                  <c:v>20人以下（n=35）</c:v>
                </c:pt>
                <c:pt idx="18">
                  <c:v>21人以上100人以下（n=37）</c:v>
                </c:pt>
                <c:pt idx="19">
                  <c:v>101人以上（n=35）</c:v>
                </c:pt>
                <c:pt idx="20">
                  <c:v>【 スマートフォン 】        </c:v>
                </c:pt>
                <c:pt idx="21">
                  <c:v>20人以下（n=36）</c:v>
                </c:pt>
                <c:pt idx="22">
                  <c:v>21人以上100人以下（n=44）</c:v>
                </c:pt>
                <c:pt idx="23">
                  <c:v>101人以上（n=31）</c:v>
                </c:pt>
                <c:pt idx="24">
                  <c:v>【 エッジサーバー／フォグサーバー 】</c:v>
                </c:pt>
                <c:pt idx="25">
                  <c:v>20人以下（n=3）</c:v>
                </c:pt>
                <c:pt idx="26">
                  <c:v>21人以上100人以下（n=12）</c:v>
                </c:pt>
                <c:pt idx="27">
                  <c:v>101人以上（n=21）</c:v>
                </c:pt>
                <c:pt idx="28">
                  <c:v>【 汎用シングルボード 】      </c:v>
                </c:pt>
                <c:pt idx="29">
                  <c:v>20人以下（n=3）</c:v>
                </c:pt>
                <c:pt idx="30">
                  <c:v>21人以上100人以下（n=10）</c:v>
                </c:pt>
                <c:pt idx="31">
                  <c:v>101人以上（n=6）</c:v>
                </c:pt>
              </c:strCache>
            </c:strRef>
          </c:cat>
          <c:val>
            <c:numRef>
              <c:f>'Q23B.現在重要なハードウェア（従業員別）'!$S$7:$S$38</c:f>
              <c:numCache>
                <c:formatCode>0.0%</c:formatCode>
                <c:ptCount val="32"/>
                <c:pt idx="0" formatCode="General">
                  <c:v>0</c:v>
                </c:pt>
                <c:pt idx="1">
                  <c:v>0.27848101265822783</c:v>
                </c:pt>
                <c:pt idx="2">
                  <c:v>0.31481481481481483</c:v>
                </c:pt>
                <c:pt idx="3">
                  <c:v>0.2413793103448276</c:v>
                </c:pt>
                <c:pt idx="4" formatCode="General">
                  <c:v>0</c:v>
                </c:pt>
                <c:pt idx="5">
                  <c:v>0.17721518987341772</c:v>
                </c:pt>
                <c:pt idx="6">
                  <c:v>0.23148148148148148</c:v>
                </c:pt>
                <c:pt idx="7">
                  <c:v>0.36206896551724138</c:v>
                </c:pt>
                <c:pt idx="8" formatCode="General">
                  <c:v>0</c:v>
                </c:pt>
                <c:pt idx="9">
                  <c:v>0.16455696202531644</c:v>
                </c:pt>
                <c:pt idx="10">
                  <c:v>0.12962962962962962</c:v>
                </c:pt>
                <c:pt idx="11">
                  <c:v>0.15517241379310345</c:v>
                </c:pt>
                <c:pt idx="12" formatCode="General">
                  <c:v>0</c:v>
                </c:pt>
                <c:pt idx="13">
                  <c:v>0.12658227848101267</c:v>
                </c:pt>
                <c:pt idx="14">
                  <c:v>0.12037037037037036</c:v>
                </c:pt>
                <c:pt idx="15">
                  <c:v>9.4827586206896547E-2</c:v>
                </c:pt>
                <c:pt idx="16" formatCode="General">
                  <c:v>0</c:v>
                </c:pt>
                <c:pt idx="17">
                  <c:v>7.5949367088607597E-2</c:v>
                </c:pt>
                <c:pt idx="18">
                  <c:v>6.4814814814814811E-2</c:v>
                </c:pt>
                <c:pt idx="19">
                  <c:v>1.7241379310344827E-2</c:v>
                </c:pt>
                <c:pt idx="20" formatCode="General">
                  <c:v>0</c:v>
                </c:pt>
                <c:pt idx="21">
                  <c:v>0.10126582278481013</c:v>
                </c:pt>
                <c:pt idx="22">
                  <c:v>3.7037037037037035E-2</c:v>
                </c:pt>
                <c:pt idx="23">
                  <c:v>1.7241379310344827E-2</c:v>
                </c:pt>
                <c:pt idx="24" formatCode="General">
                  <c:v>0</c:v>
                </c:pt>
                <c:pt idx="25">
                  <c:v>0</c:v>
                </c:pt>
                <c:pt idx="26">
                  <c:v>1.8518518518518517E-2</c:v>
                </c:pt>
                <c:pt idx="27">
                  <c:v>4.3103448275862072E-2</c:v>
                </c:pt>
                <c:pt idx="28" formatCode="General">
                  <c:v>0</c:v>
                </c:pt>
                <c:pt idx="29">
                  <c:v>1.2658227848101266E-2</c:v>
                </c:pt>
                <c:pt idx="30">
                  <c:v>4.6296296296296294E-2</c:v>
                </c:pt>
                <c:pt idx="31">
                  <c:v>8.6206896551724137E-3</c:v>
                </c:pt>
              </c:numCache>
            </c:numRef>
          </c:val>
          <c:extLst>
            <c:ext xmlns:c16="http://schemas.microsoft.com/office/drawing/2014/chart" uri="{C3380CC4-5D6E-409C-BE32-E72D297353CC}">
              <c16:uniqueId val="{00000000-B413-48CB-809D-731743249980}"/>
            </c:ext>
          </c:extLst>
        </c:ser>
        <c:ser>
          <c:idx val="2"/>
          <c:order val="1"/>
          <c:tx>
            <c:strRef>
              <c:f>'Q23B.現在重要なハードウェア（従業員別）'!$T$6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'Q23B.現在重要なハードウェア（従業員別）'!$R$7:$R$38</c:f>
              <c:strCache>
                <c:ptCount val="32"/>
                <c:pt idx="0">
                  <c:v>【 民生用PC 】          </c:v>
                </c:pt>
                <c:pt idx="1">
                  <c:v>20人以下（n=39）</c:v>
                </c:pt>
                <c:pt idx="2">
                  <c:v>21人以上100人以下（n=55）</c:v>
                </c:pt>
                <c:pt idx="3">
                  <c:v>101人以上（n=54）</c:v>
                </c:pt>
                <c:pt idx="4">
                  <c:v>【 専用ハードウェア 】       </c:v>
                </c:pt>
                <c:pt idx="5">
                  <c:v>20人以下（n=20）</c:v>
                </c:pt>
                <c:pt idx="6">
                  <c:v>21人以上100人以下（n=37）</c:v>
                </c:pt>
                <c:pt idx="7">
                  <c:v>101人以上（n=49）</c:v>
                </c:pt>
                <c:pt idx="8">
                  <c:v>【 クラウド 】           </c:v>
                </c:pt>
                <c:pt idx="9">
                  <c:v>20人以下（n=29）</c:v>
                </c:pt>
                <c:pt idx="10">
                  <c:v>21人以上100人以下（n=38）</c:v>
                </c:pt>
                <c:pt idx="11">
                  <c:v>101人以上（n=59）</c:v>
                </c:pt>
                <c:pt idx="12">
                  <c:v>【 産業用PC 】          </c:v>
                </c:pt>
                <c:pt idx="13">
                  <c:v>20人以下（n=18）</c:v>
                </c:pt>
                <c:pt idx="14">
                  <c:v>21人以上100人以下（n=34）</c:v>
                </c:pt>
                <c:pt idx="15">
                  <c:v>101人以上（n=26）</c:v>
                </c:pt>
                <c:pt idx="16">
                  <c:v>【 タブレット 】          </c:v>
                </c:pt>
                <c:pt idx="17">
                  <c:v>20人以下（n=35）</c:v>
                </c:pt>
                <c:pt idx="18">
                  <c:v>21人以上100人以下（n=37）</c:v>
                </c:pt>
                <c:pt idx="19">
                  <c:v>101人以上（n=35）</c:v>
                </c:pt>
                <c:pt idx="20">
                  <c:v>【 スマートフォン 】        </c:v>
                </c:pt>
                <c:pt idx="21">
                  <c:v>20人以下（n=36）</c:v>
                </c:pt>
                <c:pt idx="22">
                  <c:v>21人以上100人以下（n=44）</c:v>
                </c:pt>
                <c:pt idx="23">
                  <c:v>101人以上（n=31）</c:v>
                </c:pt>
                <c:pt idx="24">
                  <c:v>【 エッジサーバー／フォグサーバー 】</c:v>
                </c:pt>
                <c:pt idx="25">
                  <c:v>20人以下（n=3）</c:v>
                </c:pt>
                <c:pt idx="26">
                  <c:v>21人以上100人以下（n=12）</c:v>
                </c:pt>
                <c:pt idx="27">
                  <c:v>101人以上（n=21）</c:v>
                </c:pt>
                <c:pt idx="28">
                  <c:v>【 汎用シングルボード 】      </c:v>
                </c:pt>
                <c:pt idx="29">
                  <c:v>20人以下（n=3）</c:v>
                </c:pt>
                <c:pt idx="30">
                  <c:v>21人以上100人以下（n=10）</c:v>
                </c:pt>
                <c:pt idx="31">
                  <c:v>101人以上（n=6）</c:v>
                </c:pt>
              </c:strCache>
            </c:strRef>
          </c:cat>
          <c:val>
            <c:numRef>
              <c:f>'Q23B.現在重要なハードウェア（従業員別）'!$T$7:$T$38</c:f>
              <c:numCache>
                <c:formatCode>0.0%</c:formatCode>
                <c:ptCount val="32"/>
                <c:pt idx="0" formatCode="General">
                  <c:v>0</c:v>
                </c:pt>
                <c:pt idx="1">
                  <c:v>0.11392405063291139</c:v>
                </c:pt>
                <c:pt idx="2">
                  <c:v>9.2592592592592587E-2</c:v>
                </c:pt>
                <c:pt idx="3">
                  <c:v>0.16379310344827586</c:v>
                </c:pt>
                <c:pt idx="4" formatCode="General">
                  <c:v>0</c:v>
                </c:pt>
                <c:pt idx="5">
                  <c:v>5.0632911392405063E-2</c:v>
                </c:pt>
                <c:pt idx="6">
                  <c:v>7.407407407407407E-2</c:v>
                </c:pt>
                <c:pt idx="7">
                  <c:v>4.3103448275862072E-2</c:v>
                </c:pt>
                <c:pt idx="8" formatCode="General">
                  <c:v>0</c:v>
                </c:pt>
                <c:pt idx="9">
                  <c:v>7.5949367088607597E-2</c:v>
                </c:pt>
                <c:pt idx="10">
                  <c:v>0.10185185185185185</c:v>
                </c:pt>
                <c:pt idx="11">
                  <c:v>0.23275862068965517</c:v>
                </c:pt>
                <c:pt idx="12" formatCode="General">
                  <c:v>0</c:v>
                </c:pt>
                <c:pt idx="13">
                  <c:v>6.3291139240506333E-2</c:v>
                </c:pt>
                <c:pt idx="14">
                  <c:v>0.12962962962962962</c:v>
                </c:pt>
                <c:pt idx="15">
                  <c:v>9.4827586206896547E-2</c:v>
                </c:pt>
                <c:pt idx="16" formatCode="General">
                  <c:v>0</c:v>
                </c:pt>
                <c:pt idx="17">
                  <c:v>0.21518987341772153</c:v>
                </c:pt>
                <c:pt idx="18">
                  <c:v>0.15740740740740741</c:v>
                </c:pt>
                <c:pt idx="19">
                  <c:v>0.13793103448275862</c:v>
                </c:pt>
                <c:pt idx="20" formatCode="General">
                  <c:v>0</c:v>
                </c:pt>
                <c:pt idx="21">
                  <c:v>0.17721518987341772</c:v>
                </c:pt>
                <c:pt idx="22">
                  <c:v>0.15740740740740741</c:v>
                </c:pt>
                <c:pt idx="23">
                  <c:v>8.6206896551724144E-2</c:v>
                </c:pt>
                <c:pt idx="24" formatCode="General">
                  <c:v>0</c:v>
                </c:pt>
                <c:pt idx="25">
                  <c:v>1.2658227848101266E-2</c:v>
                </c:pt>
                <c:pt idx="26">
                  <c:v>4.6296296296296294E-2</c:v>
                </c:pt>
                <c:pt idx="27">
                  <c:v>5.1724137931034482E-2</c:v>
                </c:pt>
                <c:pt idx="28" formatCode="General">
                  <c:v>0</c:v>
                </c:pt>
                <c:pt idx="29">
                  <c:v>2.5316455696202531E-2</c:v>
                </c:pt>
                <c:pt idx="30">
                  <c:v>3.7037037037037035E-2</c:v>
                </c:pt>
                <c:pt idx="31">
                  <c:v>8.6206896551724137E-3</c:v>
                </c:pt>
              </c:numCache>
            </c:numRef>
          </c:val>
          <c:extLst>
            <c:ext xmlns:c16="http://schemas.microsoft.com/office/drawing/2014/chart" uri="{C3380CC4-5D6E-409C-BE32-E72D297353CC}">
              <c16:uniqueId val="{00000001-B413-48CB-809D-731743249980}"/>
            </c:ext>
          </c:extLst>
        </c:ser>
        <c:ser>
          <c:idx val="1"/>
          <c:order val="2"/>
          <c:tx>
            <c:strRef>
              <c:f>'Q23B.現在重要なハードウェア（従業員別）'!$U$6</c:f>
              <c:strCache>
                <c:ptCount val="1"/>
                <c:pt idx="0">
                  <c:v>3番目</c:v>
                </c:pt>
              </c:strCache>
            </c:strRef>
          </c:tx>
          <c:spPr>
            <a:solidFill>
              <a:srgbClr val="2E75B6"/>
            </a:solidFill>
            <a:ln>
              <a:solidFill>
                <a:sysClr val="windowText" lastClr="000000"/>
              </a:solidFill>
            </a:ln>
            <a:effectLst/>
          </c:spPr>
          <c:invertIfNegative val="0"/>
          <c:cat>
            <c:strRef>
              <c:f>'Q23B.現在重要なハードウェア（従業員別）'!$R$7:$R$38</c:f>
              <c:strCache>
                <c:ptCount val="32"/>
                <c:pt idx="0">
                  <c:v>【 民生用PC 】          </c:v>
                </c:pt>
                <c:pt idx="1">
                  <c:v>20人以下（n=39）</c:v>
                </c:pt>
                <c:pt idx="2">
                  <c:v>21人以上100人以下（n=55）</c:v>
                </c:pt>
                <c:pt idx="3">
                  <c:v>101人以上（n=54）</c:v>
                </c:pt>
                <c:pt idx="4">
                  <c:v>【 専用ハードウェア 】       </c:v>
                </c:pt>
                <c:pt idx="5">
                  <c:v>20人以下（n=20）</c:v>
                </c:pt>
                <c:pt idx="6">
                  <c:v>21人以上100人以下（n=37）</c:v>
                </c:pt>
                <c:pt idx="7">
                  <c:v>101人以上（n=49）</c:v>
                </c:pt>
                <c:pt idx="8">
                  <c:v>【 クラウド 】           </c:v>
                </c:pt>
                <c:pt idx="9">
                  <c:v>20人以下（n=29）</c:v>
                </c:pt>
                <c:pt idx="10">
                  <c:v>21人以上100人以下（n=38）</c:v>
                </c:pt>
                <c:pt idx="11">
                  <c:v>101人以上（n=59）</c:v>
                </c:pt>
                <c:pt idx="12">
                  <c:v>【 産業用PC 】          </c:v>
                </c:pt>
                <c:pt idx="13">
                  <c:v>20人以下（n=18）</c:v>
                </c:pt>
                <c:pt idx="14">
                  <c:v>21人以上100人以下（n=34）</c:v>
                </c:pt>
                <c:pt idx="15">
                  <c:v>101人以上（n=26）</c:v>
                </c:pt>
                <c:pt idx="16">
                  <c:v>【 タブレット 】          </c:v>
                </c:pt>
                <c:pt idx="17">
                  <c:v>20人以下（n=35）</c:v>
                </c:pt>
                <c:pt idx="18">
                  <c:v>21人以上100人以下（n=37）</c:v>
                </c:pt>
                <c:pt idx="19">
                  <c:v>101人以上（n=35）</c:v>
                </c:pt>
                <c:pt idx="20">
                  <c:v>【 スマートフォン 】        </c:v>
                </c:pt>
                <c:pt idx="21">
                  <c:v>20人以下（n=36）</c:v>
                </c:pt>
                <c:pt idx="22">
                  <c:v>21人以上100人以下（n=44）</c:v>
                </c:pt>
                <c:pt idx="23">
                  <c:v>101人以上（n=31）</c:v>
                </c:pt>
                <c:pt idx="24">
                  <c:v>【 エッジサーバー／フォグサーバー 】</c:v>
                </c:pt>
                <c:pt idx="25">
                  <c:v>20人以下（n=3）</c:v>
                </c:pt>
                <c:pt idx="26">
                  <c:v>21人以上100人以下（n=12）</c:v>
                </c:pt>
                <c:pt idx="27">
                  <c:v>101人以上（n=21）</c:v>
                </c:pt>
                <c:pt idx="28">
                  <c:v>【 汎用シングルボード 】      </c:v>
                </c:pt>
                <c:pt idx="29">
                  <c:v>20人以下（n=3）</c:v>
                </c:pt>
                <c:pt idx="30">
                  <c:v>21人以上100人以下（n=10）</c:v>
                </c:pt>
                <c:pt idx="31">
                  <c:v>101人以上（n=6）</c:v>
                </c:pt>
              </c:strCache>
            </c:strRef>
          </c:cat>
          <c:val>
            <c:numRef>
              <c:f>'Q23B.現在重要なハードウェア（従業員別）'!$U$7:$U$38</c:f>
              <c:numCache>
                <c:formatCode>0.0%</c:formatCode>
                <c:ptCount val="32"/>
                <c:pt idx="0" formatCode="General">
                  <c:v>0</c:v>
                </c:pt>
                <c:pt idx="1">
                  <c:v>0.10126582278481013</c:v>
                </c:pt>
                <c:pt idx="2">
                  <c:v>0.10185185185185185</c:v>
                </c:pt>
                <c:pt idx="3">
                  <c:v>6.0344827586206899E-2</c:v>
                </c:pt>
                <c:pt idx="4" formatCode="General">
                  <c:v>0</c:v>
                </c:pt>
                <c:pt idx="5">
                  <c:v>2.5316455696202531E-2</c:v>
                </c:pt>
                <c:pt idx="6">
                  <c:v>3.7037037037037035E-2</c:v>
                </c:pt>
                <c:pt idx="7">
                  <c:v>1.7241379310344827E-2</c:v>
                </c:pt>
                <c:pt idx="8" formatCode="General">
                  <c:v>0</c:v>
                </c:pt>
                <c:pt idx="9">
                  <c:v>0.12658227848101267</c:v>
                </c:pt>
                <c:pt idx="10">
                  <c:v>0.12037037037037036</c:v>
                </c:pt>
                <c:pt idx="11">
                  <c:v>0.1206896551724138</c:v>
                </c:pt>
                <c:pt idx="12" formatCode="General">
                  <c:v>0</c:v>
                </c:pt>
                <c:pt idx="13">
                  <c:v>3.7974683544303799E-2</c:v>
                </c:pt>
                <c:pt idx="14">
                  <c:v>6.4814814814814811E-2</c:v>
                </c:pt>
                <c:pt idx="15">
                  <c:v>3.4482758620689655E-2</c:v>
                </c:pt>
                <c:pt idx="16" formatCode="General">
                  <c:v>0</c:v>
                </c:pt>
                <c:pt idx="17">
                  <c:v>0.15189873417721519</c:v>
                </c:pt>
                <c:pt idx="18">
                  <c:v>0.12037037037037036</c:v>
                </c:pt>
                <c:pt idx="19">
                  <c:v>0.14655172413793102</c:v>
                </c:pt>
                <c:pt idx="20" formatCode="General">
                  <c:v>0</c:v>
                </c:pt>
                <c:pt idx="21">
                  <c:v>0.17721518987341772</c:v>
                </c:pt>
                <c:pt idx="22">
                  <c:v>0.21296296296296297</c:v>
                </c:pt>
                <c:pt idx="23">
                  <c:v>0.16379310344827586</c:v>
                </c:pt>
                <c:pt idx="24" formatCode="General">
                  <c:v>0</c:v>
                </c:pt>
                <c:pt idx="25">
                  <c:v>2.5316455696202531E-2</c:v>
                </c:pt>
                <c:pt idx="26">
                  <c:v>4.6296296296296294E-2</c:v>
                </c:pt>
                <c:pt idx="27">
                  <c:v>8.6206896551724144E-2</c:v>
                </c:pt>
                <c:pt idx="28" formatCode="General">
                  <c:v>0</c:v>
                </c:pt>
                <c:pt idx="29">
                  <c:v>0</c:v>
                </c:pt>
                <c:pt idx="30">
                  <c:v>9.2592592592592587E-3</c:v>
                </c:pt>
                <c:pt idx="31">
                  <c:v>3.4482758620689655E-2</c:v>
                </c:pt>
              </c:numCache>
            </c:numRef>
          </c:val>
          <c:extLst>
            <c:ext xmlns:c16="http://schemas.microsoft.com/office/drawing/2014/chart" uri="{C3380CC4-5D6E-409C-BE32-E72D297353CC}">
              <c16:uniqueId val="{00000002-B413-48CB-809D-73174324998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'Q23C.将来.重要となるハードウェア（従業員別）'!$J$45</c:f>
          <c:strCache>
            <c:ptCount val="1"/>
            <c:pt idx="0">
              <c:v>20人以下 (N=183)
21人以上100人以下 (N=138)
101人以上 (N=87)</c:v>
            </c:pt>
          </c:strCache>
        </c:strRef>
      </c:tx>
      <c:layout>
        <c:manualLayout>
          <c:xMode val="edge"/>
          <c:yMode val="edge"/>
          <c:x val="0.58471440972222233"/>
          <c:y val="0.85503537037037036"/>
        </c:manualLayout>
      </c:layout>
      <c:overlay val="0"/>
      <c:spPr>
        <a:solidFill>
          <a:schemeClr val="bg1"/>
        </a:solidFill>
      </c:spPr>
      <c:txPr>
        <a:bodyPr/>
        <a:lstStyle/>
        <a:p>
          <a:pPr algn="l">
            <a:defRPr sz="75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'Q23C.将来.重要となるハードウェア（従業員別）'!$S$6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'Q23C.将来.重要となるハードウェア（従業員別）'!$R$7:$R$38</c:f>
              <c:strCache>
                <c:ptCount val="32"/>
                <c:pt idx="0">
                  <c:v>【 クラウド 】           </c:v>
                </c:pt>
                <c:pt idx="1">
                  <c:v>20人以下（n=89）</c:v>
                </c:pt>
                <c:pt idx="2">
                  <c:v>21人以上100人以下（n=71）</c:v>
                </c:pt>
                <c:pt idx="3">
                  <c:v>101人以上（n=62）</c:v>
                </c:pt>
                <c:pt idx="4">
                  <c:v>【 専用ハードウェア 】       </c:v>
                </c:pt>
                <c:pt idx="5">
                  <c:v>20人以下（n=86）</c:v>
                </c:pt>
                <c:pt idx="6">
                  <c:v>21人以上100人以下（n=56）</c:v>
                </c:pt>
                <c:pt idx="7">
                  <c:v>101人以上（n=33）</c:v>
                </c:pt>
                <c:pt idx="8">
                  <c:v>【 産業用PC 】          </c:v>
                </c:pt>
                <c:pt idx="9">
                  <c:v>20人以下（n=43）</c:v>
                </c:pt>
                <c:pt idx="10">
                  <c:v>21人以上100人以下（n=45）</c:v>
                </c:pt>
                <c:pt idx="11">
                  <c:v>101人以上（n=21）</c:v>
                </c:pt>
                <c:pt idx="12">
                  <c:v>【 スマートフォン 】        </c:v>
                </c:pt>
                <c:pt idx="13">
                  <c:v>20人以下（n=83）</c:v>
                </c:pt>
                <c:pt idx="14">
                  <c:v>21人以上100人以下（n=68）</c:v>
                </c:pt>
                <c:pt idx="15">
                  <c:v>101人以上（n=35）</c:v>
                </c:pt>
                <c:pt idx="16">
                  <c:v>【 民生用PC 】          </c:v>
                </c:pt>
                <c:pt idx="17">
                  <c:v>20人以下（n=48）</c:v>
                </c:pt>
                <c:pt idx="18">
                  <c:v>21人以上100人以下（n=32）</c:v>
                </c:pt>
                <c:pt idx="19">
                  <c:v>101人以上（n=14）</c:v>
                </c:pt>
                <c:pt idx="20">
                  <c:v>【 汎用シングルボード 】      </c:v>
                </c:pt>
                <c:pt idx="21">
                  <c:v>20人以下（n=53）</c:v>
                </c:pt>
                <c:pt idx="22">
                  <c:v>21人以上100人以下（n=31）</c:v>
                </c:pt>
                <c:pt idx="23">
                  <c:v>101人以上（n=15）</c:v>
                </c:pt>
                <c:pt idx="24">
                  <c:v>【 タブレット 】          </c:v>
                </c:pt>
                <c:pt idx="25">
                  <c:v>20人以下（n=69）</c:v>
                </c:pt>
                <c:pt idx="26">
                  <c:v>21人以上100人以下（n=57）</c:v>
                </c:pt>
                <c:pt idx="27">
                  <c:v>101人以上（n=25）</c:v>
                </c:pt>
                <c:pt idx="28">
                  <c:v>【 エッジサーバー／フォグサーバー 】</c:v>
                </c:pt>
                <c:pt idx="29">
                  <c:v>20人以下（n=34）</c:v>
                </c:pt>
                <c:pt idx="30">
                  <c:v>21人以上100人以下（n=21）</c:v>
                </c:pt>
                <c:pt idx="31">
                  <c:v>101人以上（n=27）</c:v>
                </c:pt>
              </c:strCache>
            </c:strRef>
          </c:cat>
          <c:val>
            <c:numRef>
              <c:f>'Q23C.将来.重要となるハードウェア（従業員別）'!$S$7:$S$38</c:f>
              <c:numCache>
                <c:formatCode>0.0%</c:formatCode>
                <c:ptCount val="32"/>
                <c:pt idx="0" formatCode="General">
                  <c:v>0</c:v>
                </c:pt>
                <c:pt idx="1">
                  <c:v>0.24043715846994534</c:v>
                </c:pt>
                <c:pt idx="2">
                  <c:v>0.26811594202898553</c:v>
                </c:pt>
                <c:pt idx="3">
                  <c:v>0.34482758620689657</c:v>
                </c:pt>
                <c:pt idx="4" formatCode="General">
                  <c:v>0</c:v>
                </c:pt>
                <c:pt idx="5">
                  <c:v>0.27868852459016391</c:v>
                </c:pt>
                <c:pt idx="6">
                  <c:v>0.26811594202898553</c:v>
                </c:pt>
                <c:pt idx="7">
                  <c:v>0.2413793103448276</c:v>
                </c:pt>
                <c:pt idx="8" formatCode="General">
                  <c:v>0</c:v>
                </c:pt>
                <c:pt idx="9">
                  <c:v>0.10928961748633879</c:v>
                </c:pt>
                <c:pt idx="10">
                  <c:v>0.10869565217391304</c:v>
                </c:pt>
                <c:pt idx="11">
                  <c:v>9.1954022988505746E-2</c:v>
                </c:pt>
                <c:pt idx="12" formatCode="General">
                  <c:v>0</c:v>
                </c:pt>
                <c:pt idx="13">
                  <c:v>9.2896174863387984E-2</c:v>
                </c:pt>
                <c:pt idx="14">
                  <c:v>0.10869565217391304</c:v>
                </c:pt>
                <c:pt idx="15">
                  <c:v>9.1954022988505746E-2</c:v>
                </c:pt>
                <c:pt idx="16" formatCode="General">
                  <c:v>0</c:v>
                </c:pt>
                <c:pt idx="17">
                  <c:v>0.10382513661202186</c:v>
                </c:pt>
                <c:pt idx="18">
                  <c:v>6.5217391304347824E-2</c:v>
                </c:pt>
                <c:pt idx="19">
                  <c:v>5.7471264367816091E-2</c:v>
                </c:pt>
                <c:pt idx="20" formatCode="General">
                  <c:v>0</c:v>
                </c:pt>
                <c:pt idx="21">
                  <c:v>8.1967213114754092E-2</c:v>
                </c:pt>
                <c:pt idx="22">
                  <c:v>6.5217391304347824E-2</c:v>
                </c:pt>
                <c:pt idx="23">
                  <c:v>5.7471264367816091E-2</c:v>
                </c:pt>
                <c:pt idx="24" formatCode="General">
                  <c:v>0</c:v>
                </c:pt>
                <c:pt idx="25">
                  <c:v>4.9180327868852458E-2</c:v>
                </c:pt>
                <c:pt idx="26">
                  <c:v>8.6956521739130432E-2</c:v>
                </c:pt>
                <c:pt idx="27">
                  <c:v>4.5977011494252873E-2</c:v>
                </c:pt>
                <c:pt idx="28" formatCode="General">
                  <c:v>0</c:v>
                </c:pt>
                <c:pt idx="29">
                  <c:v>3.2786885245901641E-2</c:v>
                </c:pt>
                <c:pt idx="30">
                  <c:v>1.4492753623188406E-2</c:v>
                </c:pt>
                <c:pt idx="31">
                  <c:v>5.7471264367816091E-2</c:v>
                </c:pt>
              </c:numCache>
            </c:numRef>
          </c:val>
          <c:extLst>
            <c:ext xmlns:c16="http://schemas.microsoft.com/office/drawing/2014/chart" uri="{C3380CC4-5D6E-409C-BE32-E72D297353CC}">
              <c16:uniqueId val="{00000000-35F9-4541-8E90-D35F511DB175}"/>
            </c:ext>
          </c:extLst>
        </c:ser>
        <c:ser>
          <c:idx val="2"/>
          <c:order val="1"/>
          <c:tx>
            <c:strRef>
              <c:f>'Q23C.将来.重要となるハードウェア（従業員別）'!$T$6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'Q23C.将来.重要となるハードウェア（従業員別）'!$R$7:$R$38</c:f>
              <c:strCache>
                <c:ptCount val="32"/>
                <c:pt idx="0">
                  <c:v>【 クラウド 】           </c:v>
                </c:pt>
                <c:pt idx="1">
                  <c:v>20人以下（n=89）</c:v>
                </c:pt>
                <c:pt idx="2">
                  <c:v>21人以上100人以下（n=71）</c:v>
                </c:pt>
                <c:pt idx="3">
                  <c:v>101人以上（n=62）</c:v>
                </c:pt>
                <c:pt idx="4">
                  <c:v>【 専用ハードウェア 】       </c:v>
                </c:pt>
                <c:pt idx="5">
                  <c:v>20人以下（n=86）</c:v>
                </c:pt>
                <c:pt idx="6">
                  <c:v>21人以上100人以下（n=56）</c:v>
                </c:pt>
                <c:pt idx="7">
                  <c:v>101人以上（n=33）</c:v>
                </c:pt>
                <c:pt idx="8">
                  <c:v>【 産業用PC 】          </c:v>
                </c:pt>
                <c:pt idx="9">
                  <c:v>20人以下（n=43）</c:v>
                </c:pt>
                <c:pt idx="10">
                  <c:v>21人以上100人以下（n=45）</c:v>
                </c:pt>
                <c:pt idx="11">
                  <c:v>101人以上（n=21）</c:v>
                </c:pt>
                <c:pt idx="12">
                  <c:v>【 スマートフォン 】        </c:v>
                </c:pt>
                <c:pt idx="13">
                  <c:v>20人以下（n=83）</c:v>
                </c:pt>
                <c:pt idx="14">
                  <c:v>21人以上100人以下（n=68）</c:v>
                </c:pt>
                <c:pt idx="15">
                  <c:v>101人以上（n=35）</c:v>
                </c:pt>
                <c:pt idx="16">
                  <c:v>【 民生用PC 】          </c:v>
                </c:pt>
                <c:pt idx="17">
                  <c:v>20人以下（n=48）</c:v>
                </c:pt>
                <c:pt idx="18">
                  <c:v>21人以上100人以下（n=32）</c:v>
                </c:pt>
                <c:pt idx="19">
                  <c:v>101人以上（n=14）</c:v>
                </c:pt>
                <c:pt idx="20">
                  <c:v>【 汎用シングルボード 】      </c:v>
                </c:pt>
                <c:pt idx="21">
                  <c:v>20人以下（n=53）</c:v>
                </c:pt>
                <c:pt idx="22">
                  <c:v>21人以上100人以下（n=31）</c:v>
                </c:pt>
                <c:pt idx="23">
                  <c:v>101人以上（n=15）</c:v>
                </c:pt>
                <c:pt idx="24">
                  <c:v>【 タブレット 】          </c:v>
                </c:pt>
                <c:pt idx="25">
                  <c:v>20人以下（n=69）</c:v>
                </c:pt>
                <c:pt idx="26">
                  <c:v>21人以上100人以下（n=57）</c:v>
                </c:pt>
                <c:pt idx="27">
                  <c:v>101人以上（n=25）</c:v>
                </c:pt>
                <c:pt idx="28">
                  <c:v>【 エッジサーバー／フォグサーバー 】</c:v>
                </c:pt>
                <c:pt idx="29">
                  <c:v>20人以下（n=34）</c:v>
                </c:pt>
                <c:pt idx="30">
                  <c:v>21人以上100人以下（n=21）</c:v>
                </c:pt>
                <c:pt idx="31">
                  <c:v>101人以上（n=27）</c:v>
                </c:pt>
              </c:strCache>
            </c:strRef>
          </c:cat>
          <c:val>
            <c:numRef>
              <c:f>'Q23C.将来.重要となるハードウェア（従業員別）'!$T$7:$T$38</c:f>
              <c:numCache>
                <c:formatCode>0.0%</c:formatCode>
                <c:ptCount val="32"/>
                <c:pt idx="0" formatCode="General">
                  <c:v>0</c:v>
                </c:pt>
                <c:pt idx="1">
                  <c:v>8.1967213114754092E-2</c:v>
                </c:pt>
                <c:pt idx="2">
                  <c:v>0.13043478260869565</c:v>
                </c:pt>
                <c:pt idx="3">
                  <c:v>0.22988505747126436</c:v>
                </c:pt>
                <c:pt idx="4" formatCode="General">
                  <c:v>0</c:v>
                </c:pt>
                <c:pt idx="5">
                  <c:v>8.1967213114754092E-2</c:v>
                </c:pt>
                <c:pt idx="6">
                  <c:v>7.2463768115942032E-2</c:v>
                </c:pt>
                <c:pt idx="7">
                  <c:v>4.5977011494252873E-2</c:v>
                </c:pt>
                <c:pt idx="8" formatCode="General">
                  <c:v>0</c:v>
                </c:pt>
                <c:pt idx="9">
                  <c:v>9.2896174863387984E-2</c:v>
                </c:pt>
                <c:pt idx="10">
                  <c:v>0.11594202898550725</c:v>
                </c:pt>
                <c:pt idx="11">
                  <c:v>6.8965517241379309E-2</c:v>
                </c:pt>
                <c:pt idx="12" formatCode="General">
                  <c:v>0</c:v>
                </c:pt>
                <c:pt idx="13">
                  <c:v>0.20765027322404372</c:v>
                </c:pt>
                <c:pt idx="14">
                  <c:v>0.12318840579710146</c:v>
                </c:pt>
                <c:pt idx="15">
                  <c:v>0.17241379310344829</c:v>
                </c:pt>
                <c:pt idx="16" formatCode="General">
                  <c:v>0</c:v>
                </c:pt>
                <c:pt idx="17">
                  <c:v>7.1038251366120214E-2</c:v>
                </c:pt>
                <c:pt idx="18">
                  <c:v>9.420289855072464E-2</c:v>
                </c:pt>
                <c:pt idx="19">
                  <c:v>4.5977011494252873E-2</c:v>
                </c:pt>
                <c:pt idx="20" formatCode="General">
                  <c:v>0</c:v>
                </c:pt>
                <c:pt idx="21">
                  <c:v>0.14754098360655737</c:v>
                </c:pt>
                <c:pt idx="22">
                  <c:v>0.10144927536231885</c:v>
                </c:pt>
                <c:pt idx="23">
                  <c:v>6.8965517241379309E-2</c:v>
                </c:pt>
                <c:pt idx="24" formatCode="General">
                  <c:v>0</c:v>
                </c:pt>
                <c:pt idx="25">
                  <c:v>0.13661202185792351</c:v>
                </c:pt>
                <c:pt idx="26">
                  <c:v>0.18840579710144928</c:v>
                </c:pt>
                <c:pt idx="27">
                  <c:v>0.10344827586206896</c:v>
                </c:pt>
                <c:pt idx="28" formatCode="General">
                  <c:v>0</c:v>
                </c:pt>
                <c:pt idx="29">
                  <c:v>9.8360655737704916E-2</c:v>
                </c:pt>
                <c:pt idx="30">
                  <c:v>0.10144927536231885</c:v>
                </c:pt>
                <c:pt idx="31">
                  <c:v>0.16091954022988506</c:v>
                </c:pt>
              </c:numCache>
            </c:numRef>
          </c:val>
          <c:extLst>
            <c:ext xmlns:c16="http://schemas.microsoft.com/office/drawing/2014/chart" uri="{C3380CC4-5D6E-409C-BE32-E72D297353CC}">
              <c16:uniqueId val="{00000001-35F9-4541-8E90-D35F511DB175}"/>
            </c:ext>
          </c:extLst>
        </c:ser>
        <c:ser>
          <c:idx val="1"/>
          <c:order val="2"/>
          <c:tx>
            <c:strRef>
              <c:f>'Q23C.将来.重要となるハードウェア（従業員別）'!$U$6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'Q23C.将来.重要となるハードウェア（従業員別）'!$R$7:$R$38</c:f>
              <c:strCache>
                <c:ptCount val="32"/>
                <c:pt idx="0">
                  <c:v>【 クラウド 】           </c:v>
                </c:pt>
                <c:pt idx="1">
                  <c:v>20人以下（n=89）</c:v>
                </c:pt>
                <c:pt idx="2">
                  <c:v>21人以上100人以下（n=71）</c:v>
                </c:pt>
                <c:pt idx="3">
                  <c:v>101人以上（n=62）</c:v>
                </c:pt>
                <c:pt idx="4">
                  <c:v>【 専用ハードウェア 】       </c:v>
                </c:pt>
                <c:pt idx="5">
                  <c:v>20人以下（n=86）</c:v>
                </c:pt>
                <c:pt idx="6">
                  <c:v>21人以上100人以下（n=56）</c:v>
                </c:pt>
                <c:pt idx="7">
                  <c:v>101人以上（n=33）</c:v>
                </c:pt>
                <c:pt idx="8">
                  <c:v>【 産業用PC 】          </c:v>
                </c:pt>
                <c:pt idx="9">
                  <c:v>20人以下（n=43）</c:v>
                </c:pt>
                <c:pt idx="10">
                  <c:v>21人以上100人以下（n=45）</c:v>
                </c:pt>
                <c:pt idx="11">
                  <c:v>101人以上（n=21）</c:v>
                </c:pt>
                <c:pt idx="12">
                  <c:v>【 スマートフォン 】        </c:v>
                </c:pt>
                <c:pt idx="13">
                  <c:v>20人以下（n=83）</c:v>
                </c:pt>
                <c:pt idx="14">
                  <c:v>21人以上100人以下（n=68）</c:v>
                </c:pt>
                <c:pt idx="15">
                  <c:v>101人以上（n=35）</c:v>
                </c:pt>
                <c:pt idx="16">
                  <c:v>【 民生用PC 】          </c:v>
                </c:pt>
                <c:pt idx="17">
                  <c:v>20人以下（n=48）</c:v>
                </c:pt>
                <c:pt idx="18">
                  <c:v>21人以上100人以下（n=32）</c:v>
                </c:pt>
                <c:pt idx="19">
                  <c:v>101人以上（n=14）</c:v>
                </c:pt>
                <c:pt idx="20">
                  <c:v>【 汎用シングルボード 】      </c:v>
                </c:pt>
                <c:pt idx="21">
                  <c:v>20人以下（n=53）</c:v>
                </c:pt>
                <c:pt idx="22">
                  <c:v>21人以上100人以下（n=31）</c:v>
                </c:pt>
                <c:pt idx="23">
                  <c:v>101人以上（n=15）</c:v>
                </c:pt>
                <c:pt idx="24">
                  <c:v>【 タブレット 】          </c:v>
                </c:pt>
                <c:pt idx="25">
                  <c:v>20人以下（n=69）</c:v>
                </c:pt>
                <c:pt idx="26">
                  <c:v>21人以上100人以下（n=57）</c:v>
                </c:pt>
                <c:pt idx="27">
                  <c:v>101人以上（n=25）</c:v>
                </c:pt>
                <c:pt idx="28">
                  <c:v>【 エッジサーバー／フォグサーバー 】</c:v>
                </c:pt>
                <c:pt idx="29">
                  <c:v>20人以下（n=34）</c:v>
                </c:pt>
                <c:pt idx="30">
                  <c:v>21人以上100人以下（n=21）</c:v>
                </c:pt>
                <c:pt idx="31">
                  <c:v>101人以上（n=27）</c:v>
                </c:pt>
              </c:strCache>
            </c:strRef>
          </c:cat>
          <c:val>
            <c:numRef>
              <c:f>'Q23C.将来.重要となるハードウェア（従業員別）'!$U$7:$U$38</c:f>
              <c:numCache>
                <c:formatCode>0.0%</c:formatCode>
                <c:ptCount val="32"/>
                <c:pt idx="0" formatCode="General">
                  <c:v>0</c:v>
                </c:pt>
                <c:pt idx="1">
                  <c:v>0.16393442622950818</c:v>
                </c:pt>
                <c:pt idx="2">
                  <c:v>0.11594202898550725</c:v>
                </c:pt>
                <c:pt idx="3">
                  <c:v>0.13793103448275862</c:v>
                </c:pt>
                <c:pt idx="4" formatCode="General">
                  <c:v>0</c:v>
                </c:pt>
                <c:pt idx="5">
                  <c:v>0.10928961748633879</c:v>
                </c:pt>
                <c:pt idx="6">
                  <c:v>6.5217391304347824E-2</c:v>
                </c:pt>
                <c:pt idx="7">
                  <c:v>9.1954022988505746E-2</c:v>
                </c:pt>
                <c:pt idx="8" formatCode="General">
                  <c:v>0</c:v>
                </c:pt>
                <c:pt idx="9">
                  <c:v>3.2786885245901641E-2</c:v>
                </c:pt>
                <c:pt idx="10">
                  <c:v>0.10144927536231885</c:v>
                </c:pt>
                <c:pt idx="11">
                  <c:v>8.0459770114942528E-2</c:v>
                </c:pt>
                <c:pt idx="12" formatCode="General">
                  <c:v>0</c:v>
                </c:pt>
                <c:pt idx="13">
                  <c:v>0.15300546448087432</c:v>
                </c:pt>
                <c:pt idx="14">
                  <c:v>0.2608695652173913</c:v>
                </c:pt>
                <c:pt idx="15">
                  <c:v>0.13793103448275862</c:v>
                </c:pt>
                <c:pt idx="16" formatCode="General">
                  <c:v>0</c:v>
                </c:pt>
                <c:pt idx="17">
                  <c:v>8.7431693989071038E-2</c:v>
                </c:pt>
                <c:pt idx="18">
                  <c:v>7.2463768115942032E-2</c:v>
                </c:pt>
                <c:pt idx="19">
                  <c:v>5.7471264367816091E-2</c:v>
                </c:pt>
                <c:pt idx="20" formatCode="General">
                  <c:v>0</c:v>
                </c:pt>
                <c:pt idx="21">
                  <c:v>6.0109289617486336E-2</c:v>
                </c:pt>
                <c:pt idx="22">
                  <c:v>5.7971014492753624E-2</c:v>
                </c:pt>
                <c:pt idx="23">
                  <c:v>4.5977011494252873E-2</c:v>
                </c:pt>
                <c:pt idx="24" formatCode="General">
                  <c:v>0</c:v>
                </c:pt>
                <c:pt idx="25">
                  <c:v>0.19125683060109289</c:v>
                </c:pt>
                <c:pt idx="26">
                  <c:v>0.13768115942028986</c:v>
                </c:pt>
                <c:pt idx="27">
                  <c:v>0.13793103448275862</c:v>
                </c:pt>
                <c:pt idx="28" formatCode="General">
                  <c:v>0</c:v>
                </c:pt>
                <c:pt idx="29">
                  <c:v>5.4644808743169397E-2</c:v>
                </c:pt>
                <c:pt idx="30">
                  <c:v>3.6231884057971016E-2</c:v>
                </c:pt>
                <c:pt idx="31">
                  <c:v>9.1954022988505746E-2</c:v>
                </c:pt>
              </c:numCache>
            </c:numRef>
          </c:val>
          <c:extLst>
            <c:ext xmlns:c16="http://schemas.microsoft.com/office/drawing/2014/chart" uri="{C3380CC4-5D6E-409C-BE32-E72D297353CC}">
              <c16:uniqueId val="{00000002-35F9-4541-8E90-D35F511DB17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'Q23A.得意とするハードウェア（従業員別）'!$J$45</c:f>
          <c:strCache>
            <c:ptCount val="1"/>
            <c:pt idx="0">
              <c:v>20人以下 (N=184)
21人以上100人以下 (N=139)
101人以上 (N=85)</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20人以下（n=101）</c:v>
                </c:pt>
                <c:pt idx="2">
                  <c:v>21人以上100人以下（n=65）</c:v>
                </c:pt>
                <c:pt idx="3">
                  <c:v>101人以上（n=53）</c:v>
                </c:pt>
                <c:pt idx="4">
                  <c:v>【 民生用PC 】          </c:v>
                </c:pt>
                <c:pt idx="5">
                  <c:v>20人以下（n=86）</c:v>
                </c:pt>
                <c:pt idx="6">
                  <c:v>21人以上100人以下（n=57）</c:v>
                </c:pt>
                <c:pt idx="7">
                  <c:v>101人以上（n=32）</c:v>
                </c:pt>
                <c:pt idx="8">
                  <c:v>【 産業用PC 】          </c:v>
                </c:pt>
                <c:pt idx="9">
                  <c:v>20人以下（n=61）</c:v>
                </c:pt>
                <c:pt idx="10">
                  <c:v>21人以上100人以下（n=75）</c:v>
                </c:pt>
                <c:pt idx="11">
                  <c:v>101人以上（n=34）</c:v>
                </c:pt>
                <c:pt idx="12">
                  <c:v>【 クラウド 】           </c:v>
                </c:pt>
                <c:pt idx="13">
                  <c:v>20人以下（n=65）</c:v>
                </c:pt>
                <c:pt idx="14">
                  <c:v>21人以上100人以下（n=46）</c:v>
                </c:pt>
                <c:pt idx="15">
                  <c:v>101人以上（n=41）</c:v>
                </c:pt>
                <c:pt idx="16">
                  <c:v>【 汎用シングルボード 】      </c:v>
                </c:pt>
                <c:pt idx="17">
                  <c:v>20人以下（n=60）</c:v>
                </c:pt>
                <c:pt idx="18">
                  <c:v>21人以上100人以下（n=29）</c:v>
                </c:pt>
                <c:pt idx="19">
                  <c:v>101人以上（n=19）</c:v>
                </c:pt>
                <c:pt idx="20">
                  <c:v>【 スマートフォン 】        </c:v>
                </c:pt>
                <c:pt idx="21">
                  <c:v>20人以下（n=51）</c:v>
                </c:pt>
                <c:pt idx="22">
                  <c:v>21人以上100人以下（n=43）</c:v>
                </c:pt>
                <c:pt idx="23">
                  <c:v>101人以上（n=20）</c:v>
                </c:pt>
                <c:pt idx="24">
                  <c:v>【 タブレット 】          </c:v>
                </c:pt>
                <c:pt idx="25">
                  <c:v>20人以下（n=57）</c:v>
                </c:pt>
                <c:pt idx="26">
                  <c:v>21人以上100人以下（n=40）</c:v>
                </c:pt>
                <c:pt idx="27">
                  <c:v>101人以上（n=22）</c:v>
                </c:pt>
                <c:pt idx="28">
                  <c:v>【 エッジサーバー／フォグサーバー 】</c:v>
                </c:pt>
                <c:pt idx="29">
                  <c:v>20人以下（n=15）</c:v>
                </c:pt>
                <c:pt idx="30">
                  <c:v>21人以上100人以下（n=9）</c:v>
                </c:pt>
                <c:pt idx="31">
                  <c:v>101人以上（n=5）</c:v>
                </c:pt>
              </c:strCache>
            </c:strRef>
          </c:cat>
          <c:val>
            <c:numRef>
              <c:f>'Q23A.得意とするハードウェア（従業員別）'!$S$7:$S$38</c:f>
              <c:numCache>
                <c:formatCode>0.0%</c:formatCode>
                <c:ptCount val="32"/>
                <c:pt idx="0" formatCode="General">
                  <c:v>0</c:v>
                </c:pt>
                <c:pt idx="1">
                  <c:v>0.33695652173913043</c:v>
                </c:pt>
                <c:pt idx="2">
                  <c:v>0.35971223021582732</c:v>
                </c:pt>
                <c:pt idx="3">
                  <c:v>0.41176470588235292</c:v>
                </c:pt>
                <c:pt idx="4" formatCode="General">
                  <c:v>0</c:v>
                </c:pt>
                <c:pt idx="5">
                  <c:v>0.20108695652173914</c:v>
                </c:pt>
                <c:pt idx="6">
                  <c:v>0.17985611510791366</c:v>
                </c:pt>
                <c:pt idx="7">
                  <c:v>0.2</c:v>
                </c:pt>
                <c:pt idx="8" formatCode="General">
                  <c:v>0</c:v>
                </c:pt>
                <c:pt idx="9">
                  <c:v>0.16304347826086957</c:v>
                </c:pt>
                <c:pt idx="10">
                  <c:v>0.22302158273381295</c:v>
                </c:pt>
                <c:pt idx="11">
                  <c:v>0.16470588235294117</c:v>
                </c:pt>
                <c:pt idx="12" formatCode="General">
                  <c:v>0</c:v>
                </c:pt>
                <c:pt idx="13">
                  <c:v>0.10869565217391304</c:v>
                </c:pt>
                <c:pt idx="14">
                  <c:v>0.1079136690647482</c:v>
                </c:pt>
                <c:pt idx="15">
                  <c:v>0.10588235294117647</c:v>
                </c:pt>
                <c:pt idx="16" formatCode="General">
                  <c:v>0</c:v>
                </c:pt>
                <c:pt idx="17">
                  <c:v>0.11956521739130435</c:v>
                </c:pt>
                <c:pt idx="18">
                  <c:v>2.1582733812949641E-2</c:v>
                </c:pt>
                <c:pt idx="19">
                  <c:v>7.0588235294117646E-2</c:v>
                </c:pt>
                <c:pt idx="20" formatCode="General">
                  <c:v>0</c:v>
                </c:pt>
                <c:pt idx="21">
                  <c:v>4.3478260869565216E-2</c:v>
                </c:pt>
                <c:pt idx="22">
                  <c:v>5.0359712230215826E-2</c:v>
                </c:pt>
                <c:pt idx="23">
                  <c:v>3.5294117647058823E-2</c:v>
                </c:pt>
                <c:pt idx="24" formatCode="General">
                  <c:v>0</c:v>
                </c:pt>
                <c:pt idx="25">
                  <c:v>5.434782608695652E-3</c:v>
                </c:pt>
                <c:pt idx="26">
                  <c:v>1.4388489208633094E-2</c:v>
                </c:pt>
                <c:pt idx="27">
                  <c:v>0</c:v>
                </c:pt>
                <c:pt idx="28" formatCode="General">
                  <c:v>0</c:v>
                </c:pt>
                <c:pt idx="29">
                  <c:v>1.0869565217391304E-2</c:v>
                </c:pt>
                <c:pt idx="30">
                  <c:v>7.1942446043165471E-3</c:v>
                </c:pt>
                <c:pt idx="31">
                  <c:v>0</c:v>
                </c:pt>
              </c:numCache>
            </c:numRef>
          </c:val>
          <c:extLst>
            <c:ext xmlns:c16="http://schemas.microsoft.com/office/drawing/2014/chart" uri="{C3380CC4-5D6E-409C-BE32-E72D297353CC}">
              <c16:uniqueId val="{00000000-F6F0-416A-8741-FBE469245505}"/>
            </c:ext>
          </c:extLst>
        </c:ser>
        <c:ser>
          <c:idx val="2"/>
          <c:order val="1"/>
          <c:tx>
            <c:strRef>
              <c:f>'Q23A.得意とするハードウェア（従業員別）'!$T$6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'Q23A.得意とするハードウェア（従業員別）'!$R$7:$R$38</c:f>
              <c:strCache>
                <c:ptCount val="32"/>
                <c:pt idx="0">
                  <c:v>【 専用ハードウェア 】       </c:v>
                </c:pt>
                <c:pt idx="1">
                  <c:v>20人以下（n=101）</c:v>
                </c:pt>
                <c:pt idx="2">
                  <c:v>21人以上100人以下（n=65）</c:v>
                </c:pt>
                <c:pt idx="3">
                  <c:v>101人以上（n=53）</c:v>
                </c:pt>
                <c:pt idx="4">
                  <c:v>【 民生用PC 】          </c:v>
                </c:pt>
                <c:pt idx="5">
                  <c:v>20人以下（n=86）</c:v>
                </c:pt>
                <c:pt idx="6">
                  <c:v>21人以上100人以下（n=57）</c:v>
                </c:pt>
                <c:pt idx="7">
                  <c:v>101人以上（n=32）</c:v>
                </c:pt>
                <c:pt idx="8">
                  <c:v>【 産業用PC 】          </c:v>
                </c:pt>
                <c:pt idx="9">
                  <c:v>20人以下（n=61）</c:v>
                </c:pt>
                <c:pt idx="10">
                  <c:v>21人以上100人以下（n=75）</c:v>
                </c:pt>
                <c:pt idx="11">
                  <c:v>101人以上（n=34）</c:v>
                </c:pt>
                <c:pt idx="12">
                  <c:v>【 クラウド 】           </c:v>
                </c:pt>
                <c:pt idx="13">
                  <c:v>20人以下（n=65）</c:v>
                </c:pt>
                <c:pt idx="14">
                  <c:v>21人以上100人以下（n=46）</c:v>
                </c:pt>
                <c:pt idx="15">
                  <c:v>101人以上（n=41）</c:v>
                </c:pt>
                <c:pt idx="16">
                  <c:v>【 汎用シングルボード 】      </c:v>
                </c:pt>
                <c:pt idx="17">
                  <c:v>20人以下（n=60）</c:v>
                </c:pt>
                <c:pt idx="18">
                  <c:v>21人以上100人以下（n=29）</c:v>
                </c:pt>
                <c:pt idx="19">
                  <c:v>101人以上（n=19）</c:v>
                </c:pt>
                <c:pt idx="20">
                  <c:v>【 スマートフォン 】        </c:v>
                </c:pt>
                <c:pt idx="21">
                  <c:v>20人以下（n=51）</c:v>
                </c:pt>
                <c:pt idx="22">
                  <c:v>21人以上100人以下（n=43）</c:v>
                </c:pt>
                <c:pt idx="23">
                  <c:v>101人以上（n=20）</c:v>
                </c:pt>
                <c:pt idx="24">
                  <c:v>【 タブレット 】          </c:v>
                </c:pt>
                <c:pt idx="25">
                  <c:v>20人以下（n=57）</c:v>
                </c:pt>
                <c:pt idx="26">
                  <c:v>21人以上100人以下（n=40）</c:v>
                </c:pt>
                <c:pt idx="27">
                  <c:v>101人以上（n=22）</c:v>
                </c:pt>
                <c:pt idx="28">
                  <c:v>【 エッジサーバー／フォグサーバー 】</c:v>
                </c:pt>
                <c:pt idx="29">
                  <c:v>20人以下（n=15）</c:v>
                </c:pt>
                <c:pt idx="30">
                  <c:v>21人以上100人以下（n=9）</c:v>
                </c:pt>
                <c:pt idx="31">
                  <c:v>101人以上（n=5）</c:v>
                </c:pt>
              </c:strCache>
            </c:strRef>
          </c:cat>
          <c:val>
            <c:numRef>
              <c:f>'Q23A.得意とするハードウェア（従業員別）'!$T$7:$T$38</c:f>
              <c:numCache>
                <c:formatCode>0.0%</c:formatCode>
                <c:ptCount val="32"/>
                <c:pt idx="0" formatCode="General">
                  <c:v>0</c:v>
                </c:pt>
                <c:pt idx="1">
                  <c:v>0.14130434782608695</c:v>
                </c:pt>
                <c:pt idx="2">
                  <c:v>5.7553956834532377E-2</c:v>
                </c:pt>
                <c:pt idx="3">
                  <c:v>0.10588235294117647</c:v>
                </c:pt>
                <c:pt idx="4" formatCode="General">
                  <c:v>0</c:v>
                </c:pt>
                <c:pt idx="5">
                  <c:v>0.14673913043478262</c:v>
                </c:pt>
                <c:pt idx="6">
                  <c:v>0.1079136690647482</c:v>
                </c:pt>
                <c:pt idx="7">
                  <c:v>0.11764705882352941</c:v>
                </c:pt>
                <c:pt idx="8" formatCode="General">
                  <c:v>0</c:v>
                </c:pt>
                <c:pt idx="9">
                  <c:v>0.11413043478260869</c:v>
                </c:pt>
                <c:pt idx="10">
                  <c:v>0.19424460431654678</c:v>
                </c:pt>
                <c:pt idx="11">
                  <c:v>0.14117647058823529</c:v>
                </c:pt>
                <c:pt idx="12" formatCode="General">
                  <c:v>0</c:v>
                </c:pt>
                <c:pt idx="13">
                  <c:v>9.2391304347826081E-2</c:v>
                </c:pt>
                <c:pt idx="14">
                  <c:v>0.10071942446043165</c:v>
                </c:pt>
                <c:pt idx="15">
                  <c:v>0.2</c:v>
                </c:pt>
                <c:pt idx="16" formatCode="General">
                  <c:v>0</c:v>
                </c:pt>
                <c:pt idx="17">
                  <c:v>0.13043478260869565</c:v>
                </c:pt>
                <c:pt idx="18">
                  <c:v>0.11510791366906475</c:v>
                </c:pt>
                <c:pt idx="19">
                  <c:v>0.11764705882352941</c:v>
                </c:pt>
                <c:pt idx="20" formatCode="General">
                  <c:v>0</c:v>
                </c:pt>
                <c:pt idx="21">
                  <c:v>0.10326086956521739</c:v>
                </c:pt>
                <c:pt idx="22">
                  <c:v>0.1223021582733813</c:v>
                </c:pt>
                <c:pt idx="23">
                  <c:v>8.2352941176470587E-2</c:v>
                </c:pt>
                <c:pt idx="24" formatCode="General">
                  <c:v>0</c:v>
                </c:pt>
                <c:pt idx="25">
                  <c:v>0.13043478260869565</c:v>
                </c:pt>
                <c:pt idx="26">
                  <c:v>0.15107913669064749</c:v>
                </c:pt>
                <c:pt idx="27">
                  <c:v>9.4117647058823528E-2</c:v>
                </c:pt>
                <c:pt idx="28" formatCode="General">
                  <c:v>0</c:v>
                </c:pt>
                <c:pt idx="29">
                  <c:v>4.3478260869565216E-2</c:v>
                </c:pt>
                <c:pt idx="30">
                  <c:v>4.3165467625899283E-2</c:v>
                </c:pt>
                <c:pt idx="31">
                  <c:v>3.5294117647058823E-2</c:v>
                </c:pt>
              </c:numCache>
            </c:numRef>
          </c:val>
          <c:extLst>
            <c:ext xmlns:c16="http://schemas.microsoft.com/office/drawing/2014/chart" uri="{C3380CC4-5D6E-409C-BE32-E72D297353CC}">
              <c16:uniqueId val="{00000001-F6F0-416A-8741-FBE469245505}"/>
            </c:ext>
          </c:extLst>
        </c:ser>
        <c:ser>
          <c:idx val="1"/>
          <c:order val="2"/>
          <c:tx>
            <c:strRef>
              <c:f>'Q23A.得意とするハードウェア（従業員別）'!$U$6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20人以下（n=101）</c:v>
                </c:pt>
                <c:pt idx="2">
                  <c:v>21人以上100人以下（n=65）</c:v>
                </c:pt>
                <c:pt idx="3">
                  <c:v>101人以上（n=53）</c:v>
                </c:pt>
                <c:pt idx="4">
                  <c:v>【 民生用PC 】          </c:v>
                </c:pt>
                <c:pt idx="5">
                  <c:v>20人以下（n=86）</c:v>
                </c:pt>
                <c:pt idx="6">
                  <c:v>21人以上100人以下（n=57）</c:v>
                </c:pt>
                <c:pt idx="7">
                  <c:v>101人以上（n=32）</c:v>
                </c:pt>
                <c:pt idx="8">
                  <c:v>【 産業用PC 】          </c:v>
                </c:pt>
                <c:pt idx="9">
                  <c:v>20人以下（n=61）</c:v>
                </c:pt>
                <c:pt idx="10">
                  <c:v>21人以上100人以下（n=75）</c:v>
                </c:pt>
                <c:pt idx="11">
                  <c:v>101人以上（n=34）</c:v>
                </c:pt>
                <c:pt idx="12">
                  <c:v>【 クラウド 】           </c:v>
                </c:pt>
                <c:pt idx="13">
                  <c:v>20人以下（n=65）</c:v>
                </c:pt>
                <c:pt idx="14">
                  <c:v>21人以上100人以下（n=46）</c:v>
                </c:pt>
                <c:pt idx="15">
                  <c:v>101人以上（n=41）</c:v>
                </c:pt>
                <c:pt idx="16">
                  <c:v>【 汎用シングルボード 】      </c:v>
                </c:pt>
                <c:pt idx="17">
                  <c:v>20人以下（n=60）</c:v>
                </c:pt>
                <c:pt idx="18">
                  <c:v>21人以上100人以下（n=29）</c:v>
                </c:pt>
                <c:pt idx="19">
                  <c:v>101人以上（n=19）</c:v>
                </c:pt>
                <c:pt idx="20">
                  <c:v>【 スマートフォン 】        </c:v>
                </c:pt>
                <c:pt idx="21">
                  <c:v>20人以下（n=51）</c:v>
                </c:pt>
                <c:pt idx="22">
                  <c:v>21人以上100人以下（n=43）</c:v>
                </c:pt>
                <c:pt idx="23">
                  <c:v>101人以上（n=20）</c:v>
                </c:pt>
                <c:pt idx="24">
                  <c:v>【 タブレット 】          </c:v>
                </c:pt>
                <c:pt idx="25">
                  <c:v>20人以下（n=57）</c:v>
                </c:pt>
                <c:pt idx="26">
                  <c:v>21人以上100人以下（n=40）</c:v>
                </c:pt>
                <c:pt idx="27">
                  <c:v>101人以上（n=22）</c:v>
                </c:pt>
                <c:pt idx="28">
                  <c:v>【 エッジサーバー／フォグサーバー 】</c:v>
                </c:pt>
                <c:pt idx="29">
                  <c:v>20人以下（n=15）</c:v>
                </c:pt>
                <c:pt idx="30">
                  <c:v>21人以上100人以下（n=9）</c:v>
                </c:pt>
                <c:pt idx="31">
                  <c:v>101人以上（n=5）</c:v>
                </c:pt>
              </c:strCache>
            </c:strRef>
          </c:cat>
          <c:val>
            <c:numRef>
              <c:f>'Q23A.得意とするハードウェア（従業員別）'!$U$7:$U$38</c:f>
              <c:numCache>
                <c:formatCode>0.0%</c:formatCode>
                <c:ptCount val="32"/>
                <c:pt idx="0" formatCode="General">
                  <c:v>0</c:v>
                </c:pt>
                <c:pt idx="1">
                  <c:v>7.0652173913043473E-2</c:v>
                </c:pt>
                <c:pt idx="2">
                  <c:v>5.0359712230215826E-2</c:v>
                </c:pt>
                <c:pt idx="3">
                  <c:v>0.10588235294117647</c:v>
                </c:pt>
                <c:pt idx="4" formatCode="General">
                  <c:v>0</c:v>
                </c:pt>
                <c:pt idx="5">
                  <c:v>0.11956521739130435</c:v>
                </c:pt>
                <c:pt idx="6">
                  <c:v>0.1223021582733813</c:v>
                </c:pt>
                <c:pt idx="7">
                  <c:v>5.8823529411764705E-2</c:v>
                </c:pt>
                <c:pt idx="8" formatCode="General">
                  <c:v>0</c:v>
                </c:pt>
                <c:pt idx="9">
                  <c:v>5.434782608695652E-2</c:v>
                </c:pt>
                <c:pt idx="10">
                  <c:v>0.1223021582733813</c:v>
                </c:pt>
                <c:pt idx="11">
                  <c:v>9.4117647058823528E-2</c:v>
                </c:pt>
                <c:pt idx="12" formatCode="General">
                  <c:v>0</c:v>
                </c:pt>
                <c:pt idx="13">
                  <c:v>0.15217391304347827</c:v>
                </c:pt>
                <c:pt idx="14">
                  <c:v>0.1223021582733813</c:v>
                </c:pt>
                <c:pt idx="15">
                  <c:v>0.17647058823529413</c:v>
                </c:pt>
                <c:pt idx="16" formatCode="General">
                  <c:v>0</c:v>
                </c:pt>
                <c:pt idx="17">
                  <c:v>7.6086956521739135E-2</c:v>
                </c:pt>
                <c:pt idx="18">
                  <c:v>7.1942446043165464E-2</c:v>
                </c:pt>
                <c:pt idx="19">
                  <c:v>3.5294117647058823E-2</c:v>
                </c:pt>
                <c:pt idx="20" formatCode="General">
                  <c:v>0</c:v>
                </c:pt>
                <c:pt idx="21">
                  <c:v>0.13043478260869565</c:v>
                </c:pt>
                <c:pt idx="22">
                  <c:v>0.1366906474820144</c:v>
                </c:pt>
                <c:pt idx="23">
                  <c:v>0.11764705882352941</c:v>
                </c:pt>
                <c:pt idx="24" formatCode="General">
                  <c:v>0</c:v>
                </c:pt>
                <c:pt idx="25">
                  <c:v>0.17391304347826086</c:v>
                </c:pt>
                <c:pt idx="26">
                  <c:v>0.1223021582733813</c:v>
                </c:pt>
                <c:pt idx="27">
                  <c:v>0.16470588235294117</c:v>
                </c:pt>
                <c:pt idx="28" formatCode="General">
                  <c:v>0</c:v>
                </c:pt>
                <c:pt idx="29">
                  <c:v>2.717391304347826E-2</c:v>
                </c:pt>
                <c:pt idx="30">
                  <c:v>1.4388489208633094E-2</c:v>
                </c:pt>
                <c:pt idx="31">
                  <c:v>2.3529411764705882E-2</c:v>
                </c:pt>
              </c:numCache>
            </c:numRef>
          </c:val>
          <c:extLst>
            <c:ext xmlns:c16="http://schemas.microsoft.com/office/drawing/2014/chart" uri="{C3380CC4-5D6E-409C-BE32-E72D297353CC}">
              <c16:uniqueId val="{00000002-F6F0-416A-8741-FBE46924550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'Q23B.現在重要なハードウェア（従業員別）'!$J$45</c:f>
          <c:strCache>
            <c:ptCount val="1"/>
            <c:pt idx="0">
              <c:v>20人以下 (N=183)
21人以上100人以下 (N=139)
101人以上 (N=87)</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'Q23B.現在重要なハードウェア（従業員別）'!$S$6</c:f>
              <c:strCache>
                <c:ptCount val="1"/>
                <c:pt idx="0">
                  <c:v>1番目</c:v>
                </c:pt>
              </c:strCache>
            </c:strRef>
          </c:tx>
          <c:spPr>
            <a:solidFill>
              <a:srgbClr val="FF996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20人以下（n=101）</c:v>
                </c:pt>
                <c:pt idx="2">
                  <c:v>21人以上100人以下（n=66）</c:v>
                </c:pt>
                <c:pt idx="3">
                  <c:v>101人以上（n=50）</c:v>
                </c:pt>
                <c:pt idx="4">
                  <c:v>【 民生用PC 】          </c:v>
                </c:pt>
                <c:pt idx="5">
                  <c:v>20人以下（n=77）</c:v>
                </c:pt>
                <c:pt idx="6">
                  <c:v>21人以上100人以下（n=54）</c:v>
                </c:pt>
                <c:pt idx="7">
                  <c:v>101人以上（n=33）</c:v>
                </c:pt>
                <c:pt idx="8">
                  <c:v>【 産業用PC 】          </c:v>
                </c:pt>
                <c:pt idx="9">
                  <c:v>20人以下（n=60）</c:v>
                </c:pt>
                <c:pt idx="10">
                  <c:v>21人以上100人以下（n=67）</c:v>
                </c:pt>
                <c:pt idx="11">
                  <c:v>101人以上（n=29）</c:v>
                </c:pt>
                <c:pt idx="12">
                  <c:v>【 クラウド 】           </c:v>
                </c:pt>
                <c:pt idx="13">
                  <c:v>20人以下（n=66）</c:v>
                </c:pt>
                <c:pt idx="14">
                  <c:v>21人以上100人以下（n=52）</c:v>
                </c:pt>
                <c:pt idx="15">
                  <c:v>101人以上（n=45）</c:v>
                </c:pt>
                <c:pt idx="16">
                  <c:v>【 汎用シングルボード 】      </c:v>
                </c:pt>
                <c:pt idx="17">
                  <c:v>20人以下（n=56）</c:v>
                </c:pt>
                <c:pt idx="18">
                  <c:v>21人以上100人以下（n=26）</c:v>
                </c:pt>
                <c:pt idx="19">
                  <c:v>101人以上（n=17）</c:v>
                </c:pt>
                <c:pt idx="20">
                  <c:v>【 スマートフォン 】        </c:v>
                </c:pt>
                <c:pt idx="21">
                  <c:v>20人以下（n=56）</c:v>
                </c:pt>
                <c:pt idx="22">
                  <c:v>21人以上100人以下（n=47）</c:v>
                </c:pt>
                <c:pt idx="23">
                  <c:v>101人以上（n=23）</c:v>
                </c:pt>
                <c:pt idx="24">
                  <c:v>【 タブレット 】          </c:v>
                </c:pt>
                <c:pt idx="25">
                  <c:v>20人以下（n=56）</c:v>
                </c:pt>
                <c:pt idx="26">
                  <c:v>21人以上100人以下（n=42）</c:v>
                </c:pt>
                <c:pt idx="27">
                  <c:v>101人以上（n=22）</c:v>
                </c:pt>
                <c:pt idx="28">
                  <c:v>【 エッジサーバー／フォグサーバー 】</c:v>
                </c:pt>
                <c:pt idx="29">
                  <c:v>20人以下（n=18）</c:v>
                </c:pt>
                <c:pt idx="30">
                  <c:v>21人以上100人以下（n=7）</c:v>
                </c:pt>
                <c:pt idx="31">
                  <c:v>101人以上（n=7）</c:v>
                </c:pt>
              </c:strCache>
            </c:strRef>
          </c:cat>
          <c:val>
            <c:numRef>
              <c:f>'Q23B.現在重要なハードウェア（従業員別）'!$S$7:$S$38</c:f>
              <c:numCache>
                <c:formatCode>0.0%</c:formatCode>
                <c:ptCount val="32"/>
                <c:pt idx="0" formatCode="General">
                  <c:v>0</c:v>
                </c:pt>
                <c:pt idx="1">
                  <c:v>0.33879781420765026</c:v>
                </c:pt>
                <c:pt idx="2">
                  <c:v>0.35971223021582732</c:v>
                </c:pt>
                <c:pt idx="3">
                  <c:v>0.39080459770114945</c:v>
                </c:pt>
                <c:pt idx="4" formatCode="General">
                  <c:v>0</c:v>
                </c:pt>
                <c:pt idx="5">
                  <c:v>0.18579234972677597</c:v>
                </c:pt>
                <c:pt idx="6">
                  <c:v>0.17985611510791366</c:v>
                </c:pt>
                <c:pt idx="7">
                  <c:v>0.17241379310344829</c:v>
                </c:pt>
                <c:pt idx="8" formatCode="General">
                  <c:v>0</c:v>
                </c:pt>
                <c:pt idx="9">
                  <c:v>0.13114754098360656</c:v>
                </c:pt>
                <c:pt idx="10">
                  <c:v>0.17266187050359713</c:v>
                </c:pt>
                <c:pt idx="11">
                  <c:v>0.14942528735632185</c:v>
                </c:pt>
                <c:pt idx="12" formatCode="General">
                  <c:v>0</c:v>
                </c:pt>
                <c:pt idx="13">
                  <c:v>0.11475409836065574</c:v>
                </c:pt>
                <c:pt idx="14">
                  <c:v>0.12949640287769784</c:v>
                </c:pt>
                <c:pt idx="15">
                  <c:v>0.14942528735632185</c:v>
                </c:pt>
                <c:pt idx="16" formatCode="General">
                  <c:v>0</c:v>
                </c:pt>
                <c:pt idx="17">
                  <c:v>0.11475409836065574</c:v>
                </c:pt>
                <c:pt idx="18">
                  <c:v>2.8776978417266189E-2</c:v>
                </c:pt>
                <c:pt idx="19">
                  <c:v>4.5977011494252873E-2</c:v>
                </c:pt>
                <c:pt idx="20" formatCode="General">
                  <c:v>0</c:v>
                </c:pt>
                <c:pt idx="21">
                  <c:v>6.5573770491803282E-2</c:v>
                </c:pt>
                <c:pt idx="22">
                  <c:v>6.4748201438848921E-2</c:v>
                </c:pt>
                <c:pt idx="23">
                  <c:v>6.8965517241379309E-2</c:v>
                </c:pt>
                <c:pt idx="24" formatCode="General">
                  <c:v>0</c:v>
                </c:pt>
                <c:pt idx="25">
                  <c:v>1.6393442622950821E-2</c:v>
                </c:pt>
                <c:pt idx="26">
                  <c:v>2.8776978417266189E-2</c:v>
                </c:pt>
                <c:pt idx="27">
                  <c:v>1.1494252873563218E-2</c:v>
                </c:pt>
                <c:pt idx="28" formatCode="General">
                  <c:v>0</c:v>
                </c:pt>
                <c:pt idx="29">
                  <c:v>1.6393442622950821E-2</c:v>
                </c:pt>
                <c:pt idx="30">
                  <c:v>7.1942446043165471E-3</c:v>
                </c:pt>
                <c:pt idx="31">
                  <c:v>0</c:v>
                </c:pt>
              </c:numCache>
            </c:numRef>
          </c:val>
          <c:extLst>
            <c:ext xmlns:c16="http://schemas.microsoft.com/office/drawing/2014/chart" uri="{C3380CC4-5D6E-409C-BE32-E72D297353CC}">
              <c16:uniqueId val="{00000000-1C05-482E-9296-D1236D370FBB}"/>
            </c:ext>
          </c:extLst>
        </c:ser>
        <c:ser>
          <c:idx val="2"/>
          <c:order val="1"/>
          <c:tx>
            <c:strRef>
              <c:f>'Q23B.現在重要なハードウェア（従業員別）'!$T$6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'Q23B.現在重要なハードウェア（従業員別）'!$R$7:$R$38</c:f>
              <c:strCache>
                <c:ptCount val="32"/>
                <c:pt idx="0">
                  <c:v>【 専用ハードウェア 】       </c:v>
                </c:pt>
                <c:pt idx="1">
                  <c:v>20人以下（n=101）</c:v>
                </c:pt>
                <c:pt idx="2">
                  <c:v>21人以上100人以下（n=66）</c:v>
                </c:pt>
                <c:pt idx="3">
                  <c:v>101人以上（n=50）</c:v>
                </c:pt>
                <c:pt idx="4">
                  <c:v>【 民生用PC 】          </c:v>
                </c:pt>
                <c:pt idx="5">
                  <c:v>20人以下（n=77）</c:v>
                </c:pt>
                <c:pt idx="6">
                  <c:v>21人以上100人以下（n=54）</c:v>
                </c:pt>
                <c:pt idx="7">
                  <c:v>101人以上（n=33）</c:v>
                </c:pt>
                <c:pt idx="8">
                  <c:v>【 産業用PC 】          </c:v>
                </c:pt>
                <c:pt idx="9">
                  <c:v>20人以下（n=60）</c:v>
                </c:pt>
                <c:pt idx="10">
                  <c:v>21人以上100人以下（n=67）</c:v>
                </c:pt>
                <c:pt idx="11">
                  <c:v>101人以上（n=29）</c:v>
                </c:pt>
                <c:pt idx="12">
                  <c:v>【 クラウド 】           </c:v>
                </c:pt>
                <c:pt idx="13">
                  <c:v>20人以下（n=66）</c:v>
                </c:pt>
                <c:pt idx="14">
                  <c:v>21人以上100人以下（n=52）</c:v>
                </c:pt>
                <c:pt idx="15">
                  <c:v>101人以上（n=45）</c:v>
                </c:pt>
                <c:pt idx="16">
                  <c:v>【 汎用シングルボード 】      </c:v>
                </c:pt>
                <c:pt idx="17">
                  <c:v>20人以下（n=56）</c:v>
                </c:pt>
                <c:pt idx="18">
                  <c:v>21人以上100人以下（n=26）</c:v>
                </c:pt>
                <c:pt idx="19">
                  <c:v>101人以上（n=17）</c:v>
                </c:pt>
                <c:pt idx="20">
                  <c:v>【 スマートフォン 】        </c:v>
                </c:pt>
                <c:pt idx="21">
                  <c:v>20人以下（n=56）</c:v>
                </c:pt>
                <c:pt idx="22">
                  <c:v>21人以上100人以下（n=47）</c:v>
                </c:pt>
                <c:pt idx="23">
                  <c:v>101人以上（n=23）</c:v>
                </c:pt>
                <c:pt idx="24">
                  <c:v>【 タブレット 】          </c:v>
                </c:pt>
                <c:pt idx="25">
                  <c:v>20人以下（n=56）</c:v>
                </c:pt>
                <c:pt idx="26">
                  <c:v>21人以上100人以下（n=42）</c:v>
                </c:pt>
                <c:pt idx="27">
                  <c:v>101人以上（n=22）</c:v>
                </c:pt>
                <c:pt idx="28">
                  <c:v>【 エッジサーバー／フォグサーバー 】</c:v>
                </c:pt>
                <c:pt idx="29">
                  <c:v>20人以下（n=18）</c:v>
                </c:pt>
                <c:pt idx="30">
                  <c:v>21人以上100人以下（n=7）</c:v>
                </c:pt>
                <c:pt idx="31">
                  <c:v>101人以上（n=7）</c:v>
                </c:pt>
              </c:strCache>
            </c:strRef>
          </c:cat>
          <c:val>
            <c:numRef>
              <c:f>'Q23B.現在重要なハードウェア（従業員別）'!$T$7:$T$38</c:f>
              <c:numCache>
                <c:formatCode>0.0%</c:formatCode>
                <c:ptCount val="32"/>
                <c:pt idx="0" formatCode="General">
                  <c:v>0</c:v>
                </c:pt>
                <c:pt idx="1">
                  <c:v>0.14207650273224043</c:v>
                </c:pt>
                <c:pt idx="2">
                  <c:v>4.3165467625899283E-2</c:v>
                </c:pt>
                <c:pt idx="3">
                  <c:v>0.10344827586206896</c:v>
                </c:pt>
                <c:pt idx="4" formatCode="General">
                  <c:v>0</c:v>
                </c:pt>
                <c:pt idx="5">
                  <c:v>0.13114754098360656</c:v>
                </c:pt>
                <c:pt idx="6">
                  <c:v>9.3525179856115109E-2</c:v>
                </c:pt>
                <c:pt idx="7">
                  <c:v>0.12643678160919541</c:v>
                </c:pt>
                <c:pt idx="8" formatCode="General">
                  <c:v>0</c:v>
                </c:pt>
                <c:pt idx="9">
                  <c:v>0.14754098360655737</c:v>
                </c:pt>
                <c:pt idx="10">
                  <c:v>0.19424460431654678</c:v>
                </c:pt>
                <c:pt idx="11">
                  <c:v>0.11494252873563218</c:v>
                </c:pt>
                <c:pt idx="12" formatCode="General">
                  <c:v>0</c:v>
                </c:pt>
                <c:pt idx="13">
                  <c:v>9.2896174863387984E-2</c:v>
                </c:pt>
                <c:pt idx="14">
                  <c:v>0.1223021582733813</c:v>
                </c:pt>
                <c:pt idx="15">
                  <c:v>0.18390804597701149</c:v>
                </c:pt>
                <c:pt idx="16" formatCode="General">
                  <c:v>0</c:v>
                </c:pt>
                <c:pt idx="17">
                  <c:v>0.11475409836065574</c:v>
                </c:pt>
                <c:pt idx="18">
                  <c:v>0.12949640287769784</c:v>
                </c:pt>
                <c:pt idx="19">
                  <c:v>9.1954022988505746E-2</c:v>
                </c:pt>
                <c:pt idx="20" formatCode="General">
                  <c:v>0</c:v>
                </c:pt>
                <c:pt idx="21">
                  <c:v>0.11475409836065574</c:v>
                </c:pt>
                <c:pt idx="22">
                  <c:v>0.12949640287769784</c:v>
                </c:pt>
                <c:pt idx="23">
                  <c:v>0.10344827586206896</c:v>
                </c:pt>
                <c:pt idx="24" formatCode="General">
                  <c:v>0</c:v>
                </c:pt>
                <c:pt idx="25">
                  <c:v>0.10928961748633879</c:v>
                </c:pt>
                <c:pt idx="26">
                  <c:v>0.11510791366906475</c:v>
                </c:pt>
                <c:pt idx="27">
                  <c:v>8.0459770114942528E-2</c:v>
                </c:pt>
                <c:pt idx="28" formatCode="General">
                  <c:v>0</c:v>
                </c:pt>
                <c:pt idx="29">
                  <c:v>3.825136612021858E-2</c:v>
                </c:pt>
                <c:pt idx="30">
                  <c:v>2.8776978417266189E-2</c:v>
                </c:pt>
                <c:pt idx="31">
                  <c:v>5.7471264367816091E-2</c:v>
                </c:pt>
              </c:numCache>
            </c:numRef>
          </c:val>
          <c:extLst>
            <c:ext xmlns:c16="http://schemas.microsoft.com/office/drawing/2014/chart" uri="{C3380CC4-5D6E-409C-BE32-E72D297353CC}">
              <c16:uniqueId val="{00000001-1C05-482E-9296-D1236D370FBB}"/>
            </c:ext>
          </c:extLst>
        </c:ser>
        <c:ser>
          <c:idx val="1"/>
          <c:order val="2"/>
          <c:tx>
            <c:strRef>
              <c:f>'Q23B.現在重要なハードウェア（従業員別）'!$U$6</c:f>
              <c:strCache>
                <c:ptCount val="1"/>
                <c:pt idx="0">
                  <c:v>3番目</c:v>
                </c:pt>
              </c:strCache>
            </c:strRef>
          </c:tx>
          <c:spPr>
            <a:solidFill>
              <a:srgbClr val="2E75B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20人以下（n=101）</c:v>
                </c:pt>
                <c:pt idx="2">
                  <c:v>21人以上100人以下（n=66）</c:v>
                </c:pt>
                <c:pt idx="3">
                  <c:v>101人以上（n=50）</c:v>
                </c:pt>
                <c:pt idx="4">
                  <c:v>【 民生用PC 】          </c:v>
                </c:pt>
                <c:pt idx="5">
                  <c:v>20人以下（n=77）</c:v>
                </c:pt>
                <c:pt idx="6">
                  <c:v>21人以上100人以下（n=54）</c:v>
                </c:pt>
                <c:pt idx="7">
                  <c:v>101人以上（n=33）</c:v>
                </c:pt>
                <c:pt idx="8">
                  <c:v>【 産業用PC 】          </c:v>
                </c:pt>
                <c:pt idx="9">
                  <c:v>20人以下（n=60）</c:v>
                </c:pt>
                <c:pt idx="10">
                  <c:v>21人以上100人以下（n=67）</c:v>
                </c:pt>
                <c:pt idx="11">
                  <c:v>101人以上（n=29）</c:v>
                </c:pt>
                <c:pt idx="12">
                  <c:v>【 クラウド 】           </c:v>
                </c:pt>
                <c:pt idx="13">
                  <c:v>20人以下（n=66）</c:v>
                </c:pt>
                <c:pt idx="14">
                  <c:v>21人以上100人以下（n=52）</c:v>
                </c:pt>
                <c:pt idx="15">
                  <c:v>101人以上（n=45）</c:v>
                </c:pt>
                <c:pt idx="16">
                  <c:v>【 汎用シングルボード 】      </c:v>
                </c:pt>
                <c:pt idx="17">
                  <c:v>20人以下（n=56）</c:v>
                </c:pt>
                <c:pt idx="18">
                  <c:v>21人以上100人以下（n=26）</c:v>
                </c:pt>
                <c:pt idx="19">
                  <c:v>101人以上（n=17）</c:v>
                </c:pt>
                <c:pt idx="20">
                  <c:v>【 スマートフォン 】        </c:v>
                </c:pt>
                <c:pt idx="21">
                  <c:v>20人以下（n=56）</c:v>
                </c:pt>
                <c:pt idx="22">
                  <c:v>21人以上100人以下（n=47）</c:v>
                </c:pt>
                <c:pt idx="23">
                  <c:v>101人以上（n=23）</c:v>
                </c:pt>
                <c:pt idx="24">
                  <c:v>【 タブレット 】          </c:v>
                </c:pt>
                <c:pt idx="25">
                  <c:v>20人以下（n=56）</c:v>
                </c:pt>
                <c:pt idx="26">
                  <c:v>21人以上100人以下（n=42）</c:v>
                </c:pt>
                <c:pt idx="27">
                  <c:v>101人以上（n=22）</c:v>
                </c:pt>
                <c:pt idx="28">
                  <c:v>【 エッジサーバー／フォグサーバー 】</c:v>
                </c:pt>
                <c:pt idx="29">
                  <c:v>20人以下（n=18）</c:v>
                </c:pt>
                <c:pt idx="30">
                  <c:v>21人以上100人以下（n=7）</c:v>
                </c:pt>
                <c:pt idx="31">
                  <c:v>101人以上（n=7）</c:v>
                </c:pt>
              </c:strCache>
            </c:strRef>
          </c:cat>
          <c:val>
            <c:numRef>
              <c:f>'Q23B.現在重要なハードウェア（従業員別）'!$U$7:$U$38</c:f>
              <c:numCache>
                <c:formatCode>0.0%</c:formatCode>
                <c:ptCount val="32"/>
                <c:pt idx="0" formatCode="General">
                  <c:v>0</c:v>
                </c:pt>
                <c:pt idx="1">
                  <c:v>7.1038251366120214E-2</c:v>
                </c:pt>
                <c:pt idx="2">
                  <c:v>7.1942446043165464E-2</c:v>
                </c:pt>
                <c:pt idx="3">
                  <c:v>8.0459770114942528E-2</c:v>
                </c:pt>
                <c:pt idx="4" formatCode="General">
                  <c:v>0</c:v>
                </c:pt>
                <c:pt idx="5">
                  <c:v>0.10382513661202186</c:v>
                </c:pt>
                <c:pt idx="6">
                  <c:v>0.11510791366906475</c:v>
                </c:pt>
                <c:pt idx="7">
                  <c:v>8.0459770114942528E-2</c:v>
                </c:pt>
                <c:pt idx="8" formatCode="General">
                  <c:v>0</c:v>
                </c:pt>
                <c:pt idx="9">
                  <c:v>4.9180327868852458E-2</c:v>
                </c:pt>
                <c:pt idx="10">
                  <c:v>0.11510791366906475</c:v>
                </c:pt>
                <c:pt idx="11">
                  <c:v>6.8965517241379309E-2</c:v>
                </c:pt>
                <c:pt idx="12" formatCode="General">
                  <c:v>0</c:v>
                </c:pt>
                <c:pt idx="13">
                  <c:v>0.15300546448087432</c:v>
                </c:pt>
                <c:pt idx="14">
                  <c:v>0.1223021582733813</c:v>
                </c:pt>
                <c:pt idx="15">
                  <c:v>0.18390804597701149</c:v>
                </c:pt>
                <c:pt idx="16" formatCode="General">
                  <c:v>0</c:v>
                </c:pt>
                <c:pt idx="17">
                  <c:v>7.650273224043716E-2</c:v>
                </c:pt>
                <c:pt idx="18">
                  <c:v>2.8776978417266189E-2</c:v>
                </c:pt>
                <c:pt idx="19">
                  <c:v>5.7471264367816091E-2</c:v>
                </c:pt>
                <c:pt idx="20" formatCode="General">
                  <c:v>0</c:v>
                </c:pt>
                <c:pt idx="21">
                  <c:v>0.12568306010928962</c:v>
                </c:pt>
                <c:pt idx="22">
                  <c:v>0.14388489208633093</c:v>
                </c:pt>
                <c:pt idx="23">
                  <c:v>9.1954022988505746E-2</c:v>
                </c:pt>
                <c:pt idx="24" formatCode="General">
                  <c:v>0</c:v>
                </c:pt>
                <c:pt idx="25">
                  <c:v>0.18032786885245902</c:v>
                </c:pt>
                <c:pt idx="26">
                  <c:v>0.15827338129496402</c:v>
                </c:pt>
                <c:pt idx="27">
                  <c:v>0.16091954022988506</c:v>
                </c:pt>
                <c:pt idx="28" formatCode="General">
                  <c:v>0</c:v>
                </c:pt>
                <c:pt idx="29">
                  <c:v>4.3715846994535519E-2</c:v>
                </c:pt>
                <c:pt idx="30">
                  <c:v>1.4388489208633094E-2</c:v>
                </c:pt>
                <c:pt idx="31">
                  <c:v>2.2988505747126436E-2</c:v>
                </c:pt>
              </c:numCache>
            </c:numRef>
          </c:val>
          <c:extLst>
            <c:ext xmlns:c16="http://schemas.microsoft.com/office/drawing/2014/chart" uri="{C3380CC4-5D6E-409C-BE32-E72D297353CC}">
              <c16:uniqueId val="{00000002-1C05-482E-9296-D1236D370FB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'Q23C.将来.重要となるハードウェア（従業員別）'!$J$45</c:f>
          <c:strCache>
            <c:ptCount val="1"/>
            <c:pt idx="0">
              <c:v>20人以下 (N=124)
21人以上100人以下 (N=100)
101人以上 (N=39)</c:v>
            </c:pt>
          </c:strCache>
        </c:strRef>
      </c:tx>
      <c:layout>
        <c:manualLayout>
          <c:xMode val="edge"/>
          <c:yMode val="edge"/>
          <c:x val="0.59941348379629633"/>
          <c:y val="0.81270203703703703"/>
        </c:manualLayout>
      </c:layout>
      <c:overlay val="0"/>
      <c:spPr>
        <a:solidFill>
          <a:schemeClr val="bg1"/>
        </a:solidFill>
      </c:spPr>
      <c:txPr>
        <a:bodyPr/>
        <a:lstStyle/>
        <a:p>
          <a:pPr algn="l">
            <a:defRPr sz="75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'Q23C.将来.重要となるハードウェア（従業員別）'!$S$6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'Q23C.将来.重要となるハードウェア（従業員別）'!$R$7:$R$38</c:f>
              <c:strCache>
                <c:ptCount val="32"/>
                <c:pt idx="0">
                  <c:v>【 クラウド 】           </c:v>
                </c:pt>
                <c:pt idx="1">
                  <c:v>20人以下（n=62）</c:v>
                </c:pt>
                <c:pt idx="2">
                  <c:v>21人以上100人以下（n=63）</c:v>
                </c:pt>
                <c:pt idx="3">
                  <c:v>101人以上（n=28）</c:v>
                </c:pt>
                <c:pt idx="4">
                  <c:v>【 専用ハードウェア 】       </c:v>
                </c:pt>
                <c:pt idx="5">
                  <c:v>20人以下（n=52）</c:v>
                </c:pt>
                <c:pt idx="6">
                  <c:v>21人以上100人以下（n=38）</c:v>
                </c:pt>
                <c:pt idx="7">
                  <c:v>101人以上（n=17）</c:v>
                </c:pt>
                <c:pt idx="8">
                  <c:v>【 スマートフォン 】        </c:v>
                </c:pt>
                <c:pt idx="9">
                  <c:v>20人以下（n=49）</c:v>
                </c:pt>
                <c:pt idx="10">
                  <c:v>21人以上100人以下（n=45）</c:v>
                </c:pt>
                <c:pt idx="11">
                  <c:v>101人以上（n=17）</c:v>
                </c:pt>
                <c:pt idx="12">
                  <c:v>【 汎用シングルボード 】      </c:v>
                </c:pt>
                <c:pt idx="13">
                  <c:v>20人以下（n=33）</c:v>
                </c:pt>
                <c:pt idx="14">
                  <c:v>21人以上100人以下（n=24）</c:v>
                </c:pt>
                <c:pt idx="15">
                  <c:v>101人以上（n=9）</c:v>
                </c:pt>
                <c:pt idx="16">
                  <c:v>【 タブレット 】          </c:v>
                </c:pt>
                <c:pt idx="17">
                  <c:v>20人以下（n=41）</c:v>
                </c:pt>
                <c:pt idx="18">
                  <c:v>21人以上100人以下（n=39）</c:v>
                </c:pt>
                <c:pt idx="19">
                  <c:v>101人以上（n=10）</c:v>
                </c:pt>
                <c:pt idx="20">
                  <c:v>【 民生用PC 】          </c:v>
                </c:pt>
                <c:pt idx="21">
                  <c:v>20人以下（n=36）</c:v>
                </c:pt>
                <c:pt idx="22">
                  <c:v>21人以上100人以下（n=23）</c:v>
                </c:pt>
                <c:pt idx="23">
                  <c:v>101人以上（n=9）</c:v>
                </c:pt>
                <c:pt idx="24">
                  <c:v>【 産業用PC 】          </c:v>
                </c:pt>
                <c:pt idx="25">
                  <c:v>20人以下（n=31）</c:v>
                </c:pt>
                <c:pt idx="26">
                  <c:v>21人以上100人以下（n=19）</c:v>
                </c:pt>
                <c:pt idx="27">
                  <c:v>101人以上（n=7）</c:v>
                </c:pt>
                <c:pt idx="28">
                  <c:v>【 エッジサーバー／フォグサーバー 】</c:v>
                </c:pt>
                <c:pt idx="29">
                  <c:v>20人以下（n=27）</c:v>
                </c:pt>
                <c:pt idx="30">
                  <c:v>21人以上100人以下（n=26）</c:v>
                </c:pt>
                <c:pt idx="31">
                  <c:v>101人以上（n=12）</c:v>
                </c:pt>
              </c:strCache>
            </c:strRef>
          </c:cat>
          <c:val>
            <c:numRef>
              <c:f>'Q23C.将来.重要となるハードウェア（従業員別）'!$S$7:$S$38</c:f>
              <c:numCache>
                <c:formatCode>0.0%</c:formatCode>
                <c:ptCount val="32"/>
                <c:pt idx="0" formatCode="General">
                  <c:v>0</c:v>
                </c:pt>
                <c:pt idx="1">
                  <c:v>0.2661290322580645</c:v>
                </c:pt>
                <c:pt idx="2">
                  <c:v>0.39</c:v>
                </c:pt>
                <c:pt idx="3">
                  <c:v>0.46153846153846156</c:v>
                </c:pt>
                <c:pt idx="4" formatCode="General">
                  <c:v>0</c:v>
                </c:pt>
                <c:pt idx="5">
                  <c:v>0.28225806451612906</c:v>
                </c:pt>
                <c:pt idx="6">
                  <c:v>0.2</c:v>
                </c:pt>
                <c:pt idx="7">
                  <c:v>0.23076923076923078</c:v>
                </c:pt>
                <c:pt idx="8" formatCode="General">
                  <c:v>0</c:v>
                </c:pt>
                <c:pt idx="9">
                  <c:v>0.12096774193548387</c:v>
                </c:pt>
                <c:pt idx="10">
                  <c:v>0.04</c:v>
                </c:pt>
                <c:pt idx="11">
                  <c:v>5.128205128205128E-2</c:v>
                </c:pt>
                <c:pt idx="12" formatCode="General">
                  <c:v>0</c:v>
                </c:pt>
                <c:pt idx="13">
                  <c:v>7.2580645161290328E-2</c:v>
                </c:pt>
                <c:pt idx="14">
                  <c:v>0.1</c:v>
                </c:pt>
                <c:pt idx="15">
                  <c:v>5.128205128205128E-2</c:v>
                </c:pt>
                <c:pt idx="16" formatCode="General">
                  <c:v>0</c:v>
                </c:pt>
                <c:pt idx="17">
                  <c:v>6.4516129032258063E-2</c:v>
                </c:pt>
                <c:pt idx="18">
                  <c:v>0.1</c:v>
                </c:pt>
                <c:pt idx="19">
                  <c:v>0</c:v>
                </c:pt>
                <c:pt idx="20" formatCode="General">
                  <c:v>0</c:v>
                </c:pt>
                <c:pt idx="21">
                  <c:v>8.0645161290322578E-2</c:v>
                </c:pt>
                <c:pt idx="22">
                  <c:v>0.05</c:v>
                </c:pt>
                <c:pt idx="23">
                  <c:v>7.6923076923076927E-2</c:v>
                </c:pt>
                <c:pt idx="24" formatCode="General">
                  <c:v>0</c:v>
                </c:pt>
                <c:pt idx="25">
                  <c:v>5.6451612903225805E-2</c:v>
                </c:pt>
                <c:pt idx="26">
                  <c:v>0.06</c:v>
                </c:pt>
                <c:pt idx="27">
                  <c:v>0.10256410256410256</c:v>
                </c:pt>
                <c:pt idx="28" formatCode="General">
                  <c:v>0</c:v>
                </c:pt>
                <c:pt idx="29">
                  <c:v>5.6451612903225805E-2</c:v>
                </c:pt>
                <c:pt idx="30">
                  <c:v>0.05</c:v>
                </c:pt>
                <c:pt idx="31">
                  <c:v>2.564102564102564E-2</c:v>
                </c:pt>
              </c:numCache>
            </c:numRef>
          </c:val>
          <c:extLst>
            <c:ext xmlns:c16="http://schemas.microsoft.com/office/drawing/2014/chart" uri="{C3380CC4-5D6E-409C-BE32-E72D297353CC}">
              <c16:uniqueId val="{00000000-1CF9-4D3F-9258-34F685B04CEB}"/>
            </c:ext>
          </c:extLst>
        </c:ser>
        <c:ser>
          <c:idx val="2"/>
          <c:order val="1"/>
          <c:tx>
            <c:strRef>
              <c:f>'Q23C.将来.重要となるハードウェア（従業員別）'!$T$6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'Q23C.将来.重要となるハードウェア（従業員別）'!$R$7:$R$38</c:f>
              <c:strCache>
                <c:ptCount val="32"/>
                <c:pt idx="0">
                  <c:v>【 クラウド 】           </c:v>
                </c:pt>
                <c:pt idx="1">
                  <c:v>20人以下（n=62）</c:v>
                </c:pt>
                <c:pt idx="2">
                  <c:v>21人以上100人以下（n=63）</c:v>
                </c:pt>
                <c:pt idx="3">
                  <c:v>101人以上（n=28）</c:v>
                </c:pt>
                <c:pt idx="4">
                  <c:v>【 専用ハードウェア 】       </c:v>
                </c:pt>
                <c:pt idx="5">
                  <c:v>20人以下（n=52）</c:v>
                </c:pt>
                <c:pt idx="6">
                  <c:v>21人以上100人以下（n=38）</c:v>
                </c:pt>
                <c:pt idx="7">
                  <c:v>101人以上（n=17）</c:v>
                </c:pt>
                <c:pt idx="8">
                  <c:v>【 スマートフォン 】        </c:v>
                </c:pt>
                <c:pt idx="9">
                  <c:v>20人以下（n=49）</c:v>
                </c:pt>
                <c:pt idx="10">
                  <c:v>21人以上100人以下（n=45）</c:v>
                </c:pt>
                <c:pt idx="11">
                  <c:v>101人以上（n=17）</c:v>
                </c:pt>
                <c:pt idx="12">
                  <c:v>【 汎用シングルボード 】      </c:v>
                </c:pt>
                <c:pt idx="13">
                  <c:v>20人以下（n=33）</c:v>
                </c:pt>
                <c:pt idx="14">
                  <c:v>21人以上100人以下（n=24）</c:v>
                </c:pt>
                <c:pt idx="15">
                  <c:v>101人以上（n=9）</c:v>
                </c:pt>
                <c:pt idx="16">
                  <c:v>【 タブレット 】          </c:v>
                </c:pt>
                <c:pt idx="17">
                  <c:v>20人以下（n=41）</c:v>
                </c:pt>
                <c:pt idx="18">
                  <c:v>21人以上100人以下（n=39）</c:v>
                </c:pt>
                <c:pt idx="19">
                  <c:v>101人以上（n=10）</c:v>
                </c:pt>
                <c:pt idx="20">
                  <c:v>【 民生用PC 】          </c:v>
                </c:pt>
                <c:pt idx="21">
                  <c:v>20人以下（n=36）</c:v>
                </c:pt>
                <c:pt idx="22">
                  <c:v>21人以上100人以下（n=23）</c:v>
                </c:pt>
                <c:pt idx="23">
                  <c:v>101人以上（n=9）</c:v>
                </c:pt>
                <c:pt idx="24">
                  <c:v>【 産業用PC 】          </c:v>
                </c:pt>
                <c:pt idx="25">
                  <c:v>20人以下（n=31）</c:v>
                </c:pt>
                <c:pt idx="26">
                  <c:v>21人以上100人以下（n=19）</c:v>
                </c:pt>
                <c:pt idx="27">
                  <c:v>101人以上（n=7）</c:v>
                </c:pt>
                <c:pt idx="28">
                  <c:v>【 エッジサーバー／フォグサーバー 】</c:v>
                </c:pt>
                <c:pt idx="29">
                  <c:v>20人以下（n=27）</c:v>
                </c:pt>
                <c:pt idx="30">
                  <c:v>21人以上100人以下（n=26）</c:v>
                </c:pt>
                <c:pt idx="31">
                  <c:v>101人以上（n=12）</c:v>
                </c:pt>
              </c:strCache>
            </c:strRef>
          </c:cat>
          <c:val>
            <c:numRef>
              <c:f>'Q23C.将来.重要となるハードウェア（従業員別）'!$T$7:$T$38</c:f>
              <c:numCache>
                <c:formatCode>0.0%</c:formatCode>
                <c:ptCount val="32"/>
                <c:pt idx="0" formatCode="General">
                  <c:v>0</c:v>
                </c:pt>
                <c:pt idx="1">
                  <c:v>8.8709677419354843E-2</c:v>
                </c:pt>
                <c:pt idx="2">
                  <c:v>0.09</c:v>
                </c:pt>
                <c:pt idx="3">
                  <c:v>0.10256410256410256</c:v>
                </c:pt>
                <c:pt idx="4" formatCode="General">
                  <c:v>0</c:v>
                </c:pt>
                <c:pt idx="5">
                  <c:v>6.4516129032258063E-2</c:v>
                </c:pt>
                <c:pt idx="6">
                  <c:v>7.0000000000000007E-2</c:v>
                </c:pt>
                <c:pt idx="7">
                  <c:v>0.12820512820512819</c:v>
                </c:pt>
                <c:pt idx="8" formatCode="General">
                  <c:v>0</c:v>
                </c:pt>
                <c:pt idx="9">
                  <c:v>0.14516129032258066</c:v>
                </c:pt>
                <c:pt idx="10">
                  <c:v>0.24</c:v>
                </c:pt>
                <c:pt idx="11">
                  <c:v>0.12820512820512819</c:v>
                </c:pt>
                <c:pt idx="12" formatCode="General">
                  <c:v>0</c:v>
                </c:pt>
                <c:pt idx="13">
                  <c:v>0.12096774193548387</c:v>
                </c:pt>
                <c:pt idx="14">
                  <c:v>7.0000000000000007E-2</c:v>
                </c:pt>
                <c:pt idx="15">
                  <c:v>0.12820512820512819</c:v>
                </c:pt>
                <c:pt idx="16" formatCode="General">
                  <c:v>0</c:v>
                </c:pt>
                <c:pt idx="17">
                  <c:v>0.15322580645161291</c:v>
                </c:pt>
                <c:pt idx="18">
                  <c:v>0.17</c:v>
                </c:pt>
                <c:pt idx="19">
                  <c:v>0.12820512820512819</c:v>
                </c:pt>
                <c:pt idx="20" formatCode="General">
                  <c:v>0</c:v>
                </c:pt>
                <c:pt idx="21">
                  <c:v>0.11290322580645161</c:v>
                </c:pt>
                <c:pt idx="22">
                  <c:v>0.06</c:v>
                </c:pt>
                <c:pt idx="23">
                  <c:v>7.6923076923076927E-2</c:v>
                </c:pt>
                <c:pt idx="24" formatCode="General">
                  <c:v>0</c:v>
                </c:pt>
                <c:pt idx="25">
                  <c:v>0.13709677419354838</c:v>
                </c:pt>
                <c:pt idx="26">
                  <c:v>0.06</c:v>
                </c:pt>
                <c:pt idx="27">
                  <c:v>5.128205128205128E-2</c:v>
                </c:pt>
                <c:pt idx="28" formatCode="General">
                  <c:v>0</c:v>
                </c:pt>
                <c:pt idx="29">
                  <c:v>7.2580645161290328E-2</c:v>
                </c:pt>
                <c:pt idx="30">
                  <c:v>0.16</c:v>
                </c:pt>
                <c:pt idx="31">
                  <c:v>0.20512820512820512</c:v>
                </c:pt>
              </c:numCache>
            </c:numRef>
          </c:val>
          <c:extLst>
            <c:ext xmlns:c16="http://schemas.microsoft.com/office/drawing/2014/chart" uri="{C3380CC4-5D6E-409C-BE32-E72D297353CC}">
              <c16:uniqueId val="{00000001-1CF9-4D3F-9258-34F685B04CEB}"/>
            </c:ext>
          </c:extLst>
        </c:ser>
        <c:ser>
          <c:idx val="1"/>
          <c:order val="2"/>
          <c:tx>
            <c:strRef>
              <c:f>'Q23C.将来.重要となるハードウェア（従業員別）'!$U$6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'Q23C.将来.重要となるハードウェア（従業員別）'!$R$7:$R$38</c:f>
              <c:strCache>
                <c:ptCount val="32"/>
                <c:pt idx="0">
                  <c:v>【 クラウド 】           </c:v>
                </c:pt>
                <c:pt idx="1">
                  <c:v>20人以下（n=62）</c:v>
                </c:pt>
                <c:pt idx="2">
                  <c:v>21人以上100人以下（n=63）</c:v>
                </c:pt>
                <c:pt idx="3">
                  <c:v>101人以上（n=28）</c:v>
                </c:pt>
                <c:pt idx="4">
                  <c:v>【 専用ハードウェア 】       </c:v>
                </c:pt>
                <c:pt idx="5">
                  <c:v>20人以下（n=52）</c:v>
                </c:pt>
                <c:pt idx="6">
                  <c:v>21人以上100人以下（n=38）</c:v>
                </c:pt>
                <c:pt idx="7">
                  <c:v>101人以上（n=17）</c:v>
                </c:pt>
                <c:pt idx="8">
                  <c:v>【 スマートフォン 】        </c:v>
                </c:pt>
                <c:pt idx="9">
                  <c:v>20人以下（n=49）</c:v>
                </c:pt>
                <c:pt idx="10">
                  <c:v>21人以上100人以下（n=45）</c:v>
                </c:pt>
                <c:pt idx="11">
                  <c:v>101人以上（n=17）</c:v>
                </c:pt>
                <c:pt idx="12">
                  <c:v>【 汎用シングルボード 】      </c:v>
                </c:pt>
                <c:pt idx="13">
                  <c:v>20人以下（n=33）</c:v>
                </c:pt>
                <c:pt idx="14">
                  <c:v>21人以上100人以下（n=24）</c:v>
                </c:pt>
                <c:pt idx="15">
                  <c:v>101人以上（n=9）</c:v>
                </c:pt>
                <c:pt idx="16">
                  <c:v>【 タブレット 】          </c:v>
                </c:pt>
                <c:pt idx="17">
                  <c:v>20人以下（n=41）</c:v>
                </c:pt>
                <c:pt idx="18">
                  <c:v>21人以上100人以下（n=39）</c:v>
                </c:pt>
                <c:pt idx="19">
                  <c:v>101人以上（n=10）</c:v>
                </c:pt>
                <c:pt idx="20">
                  <c:v>【 民生用PC 】          </c:v>
                </c:pt>
                <c:pt idx="21">
                  <c:v>20人以下（n=36）</c:v>
                </c:pt>
                <c:pt idx="22">
                  <c:v>21人以上100人以下（n=23）</c:v>
                </c:pt>
                <c:pt idx="23">
                  <c:v>101人以上（n=9）</c:v>
                </c:pt>
                <c:pt idx="24">
                  <c:v>【 産業用PC 】          </c:v>
                </c:pt>
                <c:pt idx="25">
                  <c:v>20人以下（n=31）</c:v>
                </c:pt>
                <c:pt idx="26">
                  <c:v>21人以上100人以下（n=19）</c:v>
                </c:pt>
                <c:pt idx="27">
                  <c:v>101人以上（n=7）</c:v>
                </c:pt>
                <c:pt idx="28">
                  <c:v>【 エッジサーバー／フォグサーバー 】</c:v>
                </c:pt>
                <c:pt idx="29">
                  <c:v>20人以下（n=27）</c:v>
                </c:pt>
                <c:pt idx="30">
                  <c:v>21人以上100人以下（n=26）</c:v>
                </c:pt>
                <c:pt idx="31">
                  <c:v>101人以上（n=12）</c:v>
                </c:pt>
              </c:strCache>
            </c:strRef>
          </c:cat>
          <c:val>
            <c:numRef>
              <c:f>'Q23C.将来.重要となるハードウェア（従業員別）'!$U$7:$U$38</c:f>
              <c:numCache>
                <c:formatCode>0.0%</c:formatCode>
                <c:ptCount val="32"/>
                <c:pt idx="0" formatCode="General">
                  <c:v>0</c:v>
                </c:pt>
                <c:pt idx="1">
                  <c:v>0.14516129032258066</c:v>
                </c:pt>
                <c:pt idx="2">
                  <c:v>0.15</c:v>
                </c:pt>
                <c:pt idx="3">
                  <c:v>0.15384615384615385</c:v>
                </c:pt>
                <c:pt idx="4" formatCode="General">
                  <c:v>0</c:v>
                </c:pt>
                <c:pt idx="5">
                  <c:v>7.2580645161290328E-2</c:v>
                </c:pt>
                <c:pt idx="6">
                  <c:v>0.11</c:v>
                </c:pt>
                <c:pt idx="7">
                  <c:v>7.6923076923076927E-2</c:v>
                </c:pt>
                <c:pt idx="8" formatCode="General">
                  <c:v>0</c:v>
                </c:pt>
                <c:pt idx="9">
                  <c:v>0.12903225806451613</c:v>
                </c:pt>
                <c:pt idx="10">
                  <c:v>0.17</c:v>
                </c:pt>
                <c:pt idx="11">
                  <c:v>0.25641025641025639</c:v>
                </c:pt>
                <c:pt idx="12" formatCode="General">
                  <c:v>0</c:v>
                </c:pt>
                <c:pt idx="13">
                  <c:v>7.2580645161290328E-2</c:v>
                </c:pt>
                <c:pt idx="14">
                  <c:v>7.0000000000000007E-2</c:v>
                </c:pt>
                <c:pt idx="15">
                  <c:v>5.128205128205128E-2</c:v>
                </c:pt>
                <c:pt idx="16" formatCode="General">
                  <c:v>0</c:v>
                </c:pt>
                <c:pt idx="17">
                  <c:v>0.11290322580645161</c:v>
                </c:pt>
                <c:pt idx="18">
                  <c:v>0.12</c:v>
                </c:pt>
                <c:pt idx="19">
                  <c:v>0.12820512820512819</c:v>
                </c:pt>
                <c:pt idx="20" formatCode="General">
                  <c:v>0</c:v>
                </c:pt>
                <c:pt idx="21">
                  <c:v>9.6774193548387094E-2</c:v>
                </c:pt>
                <c:pt idx="22">
                  <c:v>0.12</c:v>
                </c:pt>
                <c:pt idx="23">
                  <c:v>7.6923076923076927E-2</c:v>
                </c:pt>
                <c:pt idx="24" formatCode="General">
                  <c:v>0</c:v>
                </c:pt>
                <c:pt idx="25">
                  <c:v>5.6451612903225805E-2</c:v>
                </c:pt>
                <c:pt idx="26">
                  <c:v>7.0000000000000007E-2</c:v>
                </c:pt>
                <c:pt idx="27">
                  <c:v>2.564102564102564E-2</c:v>
                </c:pt>
                <c:pt idx="28" formatCode="General">
                  <c:v>0</c:v>
                </c:pt>
                <c:pt idx="29">
                  <c:v>8.8709677419354843E-2</c:v>
                </c:pt>
                <c:pt idx="30">
                  <c:v>0.05</c:v>
                </c:pt>
                <c:pt idx="31">
                  <c:v>7.6923076923076927E-2</c:v>
                </c:pt>
              </c:numCache>
            </c:numRef>
          </c:val>
          <c:extLst>
            <c:ext xmlns:c16="http://schemas.microsoft.com/office/drawing/2014/chart" uri="{C3380CC4-5D6E-409C-BE32-E72D297353CC}">
              <c16:uniqueId val="{00000002-1CF9-4D3F-9258-34F685B04CE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4405526620370366"/>
          <c:y val="0.6888133333333333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'Q23A.得意とするハードウェア（従業員別）'!$J$45</c:f>
          <c:strCache>
            <c:ptCount val="1"/>
            <c:pt idx="0">
              <c:v>20人以下 (N=125)
21人以上100人以下 (N=101)
101人以上 (N=39)</c:v>
            </c:pt>
          </c:strCache>
        </c:strRef>
      </c:tx>
      <c:layout>
        <c:manualLayout>
          <c:xMode val="edge"/>
          <c:yMode val="edge"/>
          <c:x val="0.57420457175925921"/>
          <c:y val="0.76096129629629627"/>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20人以下（n=64）</c:v>
                </c:pt>
                <c:pt idx="2">
                  <c:v>21人以上100人以下（n=46）</c:v>
                </c:pt>
                <c:pt idx="3">
                  <c:v>101人以上（n=24）</c:v>
                </c:pt>
                <c:pt idx="4">
                  <c:v>【 民生用PC 】          </c:v>
                </c:pt>
                <c:pt idx="5">
                  <c:v>20人以下（n=64）</c:v>
                </c:pt>
                <c:pt idx="6">
                  <c:v>21人以上100人以下（n=47）</c:v>
                </c:pt>
                <c:pt idx="7">
                  <c:v>101人以上（n=21）</c:v>
                </c:pt>
                <c:pt idx="8">
                  <c:v>【 産業用PC 】          </c:v>
                </c:pt>
                <c:pt idx="9">
                  <c:v>20人以下（n=49）</c:v>
                </c:pt>
                <c:pt idx="10">
                  <c:v>21人以上100人以下（n=35）</c:v>
                </c:pt>
                <c:pt idx="11">
                  <c:v>101人以上（n=16）</c:v>
                </c:pt>
                <c:pt idx="12">
                  <c:v>【 クラウド 】           </c:v>
                </c:pt>
                <c:pt idx="13">
                  <c:v>20人以下（n=36）</c:v>
                </c:pt>
                <c:pt idx="14">
                  <c:v>21人以上100人以下（n=47）</c:v>
                </c:pt>
                <c:pt idx="15">
                  <c:v>101人以上（n=10）</c:v>
                </c:pt>
                <c:pt idx="16">
                  <c:v>【 汎用シングルボード 】      </c:v>
                </c:pt>
                <c:pt idx="17">
                  <c:v>20人以下（n=40）</c:v>
                </c:pt>
                <c:pt idx="18">
                  <c:v>21人以上100人以下（n=28）</c:v>
                </c:pt>
                <c:pt idx="19">
                  <c:v>101人以上（n=11）</c:v>
                </c:pt>
                <c:pt idx="20">
                  <c:v>【 スマートフォン 】        </c:v>
                </c:pt>
                <c:pt idx="21">
                  <c:v>20人以下（n=32）</c:v>
                </c:pt>
                <c:pt idx="22">
                  <c:v>21人以上100人以下（n=27）</c:v>
                </c:pt>
                <c:pt idx="23">
                  <c:v>101人以上（n=10）</c:v>
                </c:pt>
                <c:pt idx="24">
                  <c:v>【 エッジサーバー／フォグサーバー 】</c:v>
                </c:pt>
                <c:pt idx="25">
                  <c:v>20人以下（n=13）</c:v>
                </c:pt>
                <c:pt idx="26">
                  <c:v>21人以上100人以下（n=9）</c:v>
                </c:pt>
                <c:pt idx="27">
                  <c:v>101人以上（n=5）</c:v>
                </c:pt>
                <c:pt idx="28">
                  <c:v>【 タブレット 】          </c:v>
                </c:pt>
                <c:pt idx="29">
                  <c:v>20人以下（n=31）</c:v>
                </c:pt>
                <c:pt idx="30">
                  <c:v>21人以上100人以下（n=32）</c:v>
                </c:pt>
                <c:pt idx="31">
                  <c:v>101人以上（n=7）</c:v>
                </c:pt>
              </c:strCache>
            </c:strRef>
          </c:cat>
          <c:val>
            <c:numRef>
              <c:f>'Q23A.得意とするハードウェア（従業員別）'!$S$7:$S$38</c:f>
              <c:numCache>
                <c:formatCode>0.0%</c:formatCode>
                <c:ptCount val="32"/>
                <c:pt idx="0" formatCode="General">
                  <c:v>0</c:v>
                </c:pt>
                <c:pt idx="1">
                  <c:v>0.35199999999999998</c:v>
                </c:pt>
                <c:pt idx="2">
                  <c:v>0.29702970297029702</c:v>
                </c:pt>
                <c:pt idx="3">
                  <c:v>0.41025641025641024</c:v>
                </c:pt>
                <c:pt idx="4" formatCode="General">
                  <c:v>0</c:v>
                </c:pt>
                <c:pt idx="5">
                  <c:v>0.23200000000000001</c:v>
                </c:pt>
                <c:pt idx="6">
                  <c:v>0.20792079207920791</c:v>
                </c:pt>
                <c:pt idx="7">
                  <c:v>0.20512820512820512</c:v>
                </c:pt>
                <c:pt idx="8" formatCode="General">
                  <c:v>0</c:v>
                </c:pt>
                <c:pt idx="9">
                  <c:v>0.128</c:v>
                </c:pt>
                <c:pt idx="10">
                  <c:v>0.12871287128712872</c:v>
                </c:pt>
                <c:pt idx="11">
                  <c:v>0.17948717948717949</c:v>
                </c:pt>
                <c:pt idx="12" formatCode="General">
                  <c:v>0</c:v>
                </c:pt>
                <c:pt idx="13">
                  <c:v>0.128</c:v>
                </c:pt>
                <c:pt idx="14">
                  <c:v>0.14851485148514851</c:v>
                </c:pt>
                <c:pt idx="15">
                  <c:v>0.10256410256410256</c:v>
                </c:pt>
                <c:pt idx="16" formatCode="General">
                  <c:v>0</c:v>
                </c:pt>
                <c:pt idx="17">
                  <c:v>6.4000000000000001E-2</c:v>
                </c:pt>
                <c:pt idx="18">
                  <c:v>6.9306930693069313E-2</c:v>
                </c:pt>
                <c:pt idx="19">
                  <c:v>5.128205128205128E-2</c:v>
                </c:pt>
                <c:pt idx="20" formatCode="General">
                  <c:v>0</c:v>
                </c:pt>
                <c:pt idx="21">
                  <c:v>4.8000000000000001E-2</c:v>
                </c:pt>
                <c:pt idx="22">
                  <c:v>4.9504950495049507E-2</c:v>
                </c:pt>
                <c:pt idx="23">
                  <c:v>5.128205128205128E-2</c:v>
                </c:pt>
                <c:pt idx="24" formatCode="General">
                  <c:v>0</c:v>
                </c:pt>
                <c:pt idx="25">
                  <c:v>2.4E-2</c:v>
                </c:pt>
                <c:pt idx="26">
                  <c:v>2.9702970297029702E-2</c:v>
                </c:pt>
                <c:pt idx="27">
                  <c:v>0</c:v>
                </c:pt>
                <c:pt idx="28" formatCode="General">
                  <c:v>0</c:v>
                </c:pt>
                <c:pt idx="29">
                  <c:v>1.6E-2</c:v>
                </c:pt>
                <c:pt idx="30">
                  <c:v>1.9801980198019802E-2</c:v>
                </c:pt>
                <c:pt idx="31">
                  <c:v>0</c:v>
                </c:pt>
              </c:numCache>
            </c:numRef>
          </c:val>
          <c:extLst>
            <c:ext xmlns:c16="http://schemas.microsoft.com/office/drawing/2014/chart" uri="{C3380CC4-5D6E-409C-BE32-E72D297353CC}">
              <c16:uniqueId val="{00000000-D13B-426D-96CC-08F9F38D3D28}"/>
            </c:ext>
          </c:extLst>
        </c:ser>
        <c:ser>
          <c:idx val="2"/>
          <c:order val="1"/>
          <c:tx>
            <c:strRef>
              <c:f>'Q23A.得意とするハードウェア（従業員別）'!$T$6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'Q23A.得意とするハードウェア（従業員別）'!$R$7:$R$38</c:f>
              <c:strCache>
                <c:ptCount val="32"/>
                <c:pt idx="0">
                  <c:v>【 専用ハードウェア 】       </c:v>
                </c:pt>
                <c:pt idx="1">
                  <c:v>20人以下（n=64）</c:v>
                </c:pt>
                <c:pt idx="2">
                  <c:v>21人以上100人以下（n=46）</c:v>
                </c:pt>
                <c:pt idx="3">
                  <c:v>101人以上（n=24）</c:v>
                </c:pt>
                <c:pt idx="4">
                  <c:v>【 民生用PC 】          </c:v>
                </c:pt>
                <c:pt idx="5">
                  <c:v>20人以下（n=64）</c:v>
                </c:pt>
                <c:pt idx="6">
                  <c:v>21人以上100人以下（n=47）</c:v>
                </c:pt>
                <c:pt idx="7">
                  <c:v>101人以上（n=21）</c:v>
                </c:pt>
                <c:pt idx="8">
                  <c:v>【 産業用PC 】          </c:v>
                </c:pt>
                <c:pt idx="9">
                  <c:v>20人以下（n=49）</c:v>
                </c:pt>
                <c:pt idx="10">
                  <c:v>21人以上100人以下（n=35）</c:v>
                </c:pt>
                <c:pt idx="11">
                  <c:v>101人以上（n=16）</c:v>
                </c:pt>
                <c:pt idx="12">
                  <c:v>【 クラウド 】           </c:v>
                </c:pt>
                <c:pt idx="13">
                  <c:v>20人以下（n=36）</c:v>
                </c:pt>
                <c:pt idx="14">
                  <c:v>21人以上100人以下（n=47）</c:v>
                </c:pt>
                <c:pt idx="15">
                  <c:v>101人以上（n=10）</c:v>
                </c:pt>
                <c:pt idx="16">
                  <c:v>【 汎用シングルボード 】      </c:v>
                </c:pt>
                <c:pt idx="17">
                  <c:v>20人以下（n=40）</c:v>
                </c:pt>
                <c:pt idx="18">
                  <c:v>21人以上100人以下（n=28）</c:v>
                </c:pt>
                <c:pt idx="19">
                  <c:v>101人以上（n=11）</c:v>
                </c:pt>
                <c:pt idx="20">
                  <c:v>【 スマートフォン 】        </c:v>
                </c:pt>
                <c:pt idx="21">
                  <c:v>20人以下（n=32）</c:v>
                </c:pt>
                <c:pt idx="22">
                  <c:v>21人以上100人以下（n=27）</c:v>
                </c:pt>
                <c:pt idx="23">
                  <c:v>101人以上（n=10）</c:v>
                </c:pt>
                <c:pt idx="24">
                  <c:v>【 エッジサーバー／フォグサーバー 】</c:v>
                </c:pt>
                <c:pt idx="25">
                  <c:v>20人以下（n=13）</c:v>
                </c:pt>
                <c:pt idx="26">
                  <c:v>21人以上100人以下（n=9）</c:v>
                </c:pt>
                <c:pt idx="27">
                  <c:v>101人以上（n=5）</c:v>
                </c:pt>
                <c:pt idx="28">
                  <c:v>【 タブレット 】          </c:v>
                </c:pt>
                <c:pt idx="29">
                  <c:v>20人以下（n=31）</c:v>
                </c:pt>
                <c:pt idx="30">
                  <c:v>21人以上100人以下（n=32）</c:v>
                </c:pt>
                <c:pt idx="31">
                  <c:v>101人以上（n=7）</c:v>
                </c:pt>
              </c:strCache>
            </c:strRef>
          </c:cat>
          <c:val>
            <c:numRef>
              <c:f>'Q23A.得意とするハードウェア（従業員別）'!$T$7:$T$38</c:f>
              <c:numCache>
                <c:formatCode>0.0%</c:formatCode>
                <c:ptCount val="32"/>
                <c:pt idx="0" formatCode="General">
                  <c:v>0</c:v>
                </c:pt>
                <c:pt idx="1">
                  <c:v>9.6000000000000002E-2</c:v>
                </c:pt>
                <c:pt idx="2">
                  <c:v>4.9504950495049507E-2</c:v>
                </c:pt>
                <c:pt idx="3">
                  <c:v>7.6923076923076927E-2</c:v>
                </c:pt>
                <c:pt idx="4" formatCode="General">
                  <c:v>0</c:v>
                </c:pt>
                <c:pt idx="5">
                  <c:v>0.14399999999999999</c:v>
                </c:pt>
                <c:pt idx="6">
                  <c:v>0.14851485148514851</c:v>
                </c:pt>
                <c:pt idx="7">
                  <c:v>0.17948717948717949</c:v>
                </c:pt>
                <c:pt idx="8" formatCode="General">
                  <c:v>0</c:v>
                </c:pt>
                <c:pt idx="9">
                  <c:v>0.16</c:v>
                </c:pt>
                <c:pt idx="10">
                  <c:v>0.14851485148514851</c:v>
                </c:pt>
                <c:pt idx="11">
                  <c:v>0.15384615384615385</c:v>
                </c:pt>
                <c:pt idx="12" formatCode="General">
                  <c:v>0</c:v>
                </c:pt>
                <c:pt idx="13">
                  <c:v>5.6000000000000001E-2</c:v>
                </c:pt>
                <c:pt idx="14">
                  <c:v>0.15841584158415842</c:v>
                </c:pt>
                <c:pt idx="15">
                  <c:v>7.6923076923076927E-2</c:v>
                </c:pt>
                <c:pt idx="16" formatCode="General">
                  <c:v>0</c:v>
                </c:pt>
                <c:pt idx="17">
                  <c:v>0.17599999999999999</c:v>
                </c:pt>
                <c:pt idx="18">
                  <c:v>0.12871287128712872</c:v>
                </c:pt>
                <c:pt idx="19">
                  <c:v>0.12820512820512819</c:v>
                </c:pt>
                <c:pt idx="20" formatCode="General">
                  <c:v>0</c:v>
                </c:pt>
                <c:pt idx="21">
                  <c:v>0.112</c:v>
                </c:pt>
                <c:pt idx="22">
                  <c:v>7.9207920792079209E-2</c:v>
                </c:pt>
                <c:pt idx="23">
                  <c:v>2.564102564102564E-2</c:v>
                </c:pt>
                <c:pt idx="24" formatCode="General">
                  <c:v>0</c:v>
                </c:pt>
                <c:pt idx="25">
                  <c:v>0.04</c:v>
                </c:pt>
                <c:pt idx="26">
                  <c:v>1.9801980198019802E-2</c:v>
                </c:pt>
                <c:pt idx="27">
                  <c:v>7.6923076923076927E-2</c:v>
                </c:pt>
                <c:pt idx="28" formatCode="General">
                  <c:v>0</c:v>
                </c:pt>
                <c:pt idx="29">
                  <c:v>0.104</c:v>
                </c:pt>
                <c:pt idx="30">
                  <c:v>0.18811881188118812</c:v>
                </c:pt>
                <c:pt idx="31">
                  <c:v>0.15384615384615385</c:v>
                </c:pt>
              </c:numCache>
            </c:numRef>
          </c:val>
          <c:extLst>
            <c:ext xmlns:c16="http://schemas.microsoft.com/office/drawing/2014/chart" uri="{C3380CC4-5D6E-409C-BE32-E72D297353CC}">
              <c16:uniqueId val="{00000001-D13B-426D-96CC-08F9F38D3D28}"/>
            </c:ext>
          </c:extLst>
        </c:ser>
        <c:ser>
          <c:idx val="1"/>
          <c:order val="2"/>
          <c:tx>
            <c:strRef>
              <c:f>'Q23A.得意とするハードウェア（従業員別）'!$U$6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'Q23A.得意とするハードウェア（従業員別）'!$R$7:$R$38</c:f>
              <c:strCache>
                <c:ptCount val="32"/>
                <c:pt idx="0">
                  <c:v>【 専用ハードウェア 】       </c:v>
                </c:pt>
                <c:pt idx="1">
                  <c:v>20人以下（n=64）</c:v>
                </c:pt>
                <c:pt idx="2">
                  <c:v>21人以上100人以下（n=46）</c:v>
                </c:pt>
                <c:pt idx="3">
                  <c:v>101人以上（n=24）</c:v>
                </c:pt>
                <c:pt idx="4">
                  <c:v>【 民生用PC 】          </c:v>
                </c:pt>
                <c:pt idx="5">
                  <c:v>20人以下（n=64）</c:v>
                </c:pt>
                <c:pt idx="6">
                  <c:v>21人以上100人以下（n=47）</c:v>
                </c:pt>
                <c:pt idx="7">
                  <c:v>101人以上（n=21）</c:v>
                </c:pt>
                <c:pt idx="8">
                  <c:v>【 産業用PC 】          </c:v>
                </c:pt>
                <c:pt idx="9">
                  <c:v>20人以下（n=49）</c:v>
                </c:pt>
                <c:pt idx="10">
                  <c:v>21人以上100人以下（n=35）</c:v>
                </c:pt>
                <c:pt idx="11">
                  <c:v>101人以上（n=16）</c:v>
                </c:pt>
                <c:pt idx="12">
                  <c:v>【 クラウド 】           </c:v>
                </c:pt>
                <c:pt idx="13">
                  <c:v>20人以下（n=36）</c:v>
                </c:pt>
                <c:pt idx="14">
                  <c:v>21人以上100人以下（n=47）</c:v>
                </c:pt>
                <c:pt idx="15">
                  <c:v>101人以上（n=10）</c:v>
                </c:pt>
                <c:pt idx="16">
                  <c:v>【 汎用シングルボード 】      </c:v>
                </c:pt>
                <c:pt idx="17">
                  <c:v>20人以下（n=40）</c:v>
                </c:pt>
                <c:pt idx="18">
                  <c:v>21人以上100人以下（n=28）</c:v>
                </c:pt>
                <c:pt idx="19">
                  <c:v>101人以上（n=11）</c:v>
                </c:pt>
                <c:pt idx="20">
                  <c:v>【 スマートフォン 】        </c:v>
                </c:pt>
                <c:pt idx="21">
                  <c:v>20人以下（n=32）</c:v>
                </c:pt>
                <c:pt idx="22">
                  <c:v>21人以上100人以下（n=27）</c:v>
                </c:pt>
                <c:pt idx="23">
                  <c:v>101人以上（n=10）</c:v>
                </c:pt>
                <c:pt idx="24">
                  <c:v>【 エッジサーバー／フォグサーバー 】</c:v>
                </c:pt>
                <c:pt idx="25">
                  <c:v>20人以下（n=13）</c:v>
                </c:pt>
                <c:pt idx="26">
                  <c:v>21人以上100人以下（n=9）</c:v>
                </c:pt>
                <c:pt idx="27">
                  <c:v>101人以上（n=5）</c:v>
                </c:pt>
                <c:pt idx="28">
                  <c:v>【 タブレット 】          </c:v>
                </c:pt>
                <c:pt idx="29">
                  <c:v>20人以下（n=31）</c:v>
                </c:pt>
                <c:pt idx="30">
                  <c:v>21人以上100人以下（n=32）</c:v>
                </c:pt>
                <c:pt idx="31">
                  <c:v>101人以上（n=7）</c:v>
                </c:pt>
              </c:strCache>
            </c:strRef>
          </c:cat>
          <c:val>
            <c:numRef>
              <c:f>'Q23A.得意とするハードウェア（従業員別）'!$U$7:$U$38</c:f>
              <c:numCache>
                <c:formatCode>0.0%</c:formatCode>
                <c:ptCount val="32"/>
                <c:pt idx="0" formatCode="General">
                  <c:v>0</c:v>
                </c:pt>
                <c:pt idx="1">
                  <c:v>6.4000000000000001E-2</c:v>
                </c:pt>
                <c:pt idx="2">
                  <c:v>0.10891089108910891</c:v>
                </c:pt>
                <c:pt idx="3">
                  <c:v>0.12820512820512819</c:v>
                </c:pt>
                <c:pt idx="4" formatCode="General">
                  <c:v>0</c:v>
                </c:pt>
                <c:pt idx="5">
                  <c:v>0.13600000000000001</c:v>
                </c:pt>
                <c:pt idx="6">
                  <c:v>0.10891089108910891</c:v>
                </c:pt>
                <c:pt idx="7">
                  <c:v>0.15384615384615385</c:v>
                </c:pt>
                <c:pt idx="8" formatCode="General">
                  <c:v>0</c:v>
                </c:pt>
                <c:pt idx="9">
                  <c:v>0.104</c:v>
                </c:pt>
                <c:pt idx="10">
                  <c:v>6.9306930693069313E-2</c:v>
                </c:pt>
                <c:pt idx="11">
                  <c:v>7.6923076923076927E-2</c:v>
                </c:pt>
                <c:pt idx="12" formatCode="General">
                  <c:v>0</c:v>
                </c:pt>
                <c:pt idx="13">
                  <c:v>0.104</c:v>
                </c:pt>
                <c:pt idx="14">
                  <c:v>0.15841584158415842</c:v>
                </c:pt>
                <c:pt idx="15">
                  <c:v>7.6923076923076927E-2</c:v>
                </c:pt>
                <c:pt idx="16" formatCode="General">
                  <c:v>0</c:v>
                </c:pt>
                <c:pt idx="17">
                  <c:v>0.08</c:v>
                </c:pt>
                <c:pt idx="18">
                  <c:v>7.9207920792079209E-2</c:v>
                </c:pt>
                <c:pt idx="19">
                  <c:v>0.10256410256410256</c:v>
                </c:pt>
                <c:pt idx="20" formatCode="General">
                  <c:v>0</c:v>
                </c:pt>
                <c:pt idx="21">
                  <c:v>9.6000000000000002E-2</c:v>
                </c:pt>
                <c:pt idx="22">
                  <c:v>0.13861386138613863</c:v>
                </c:pt>
                <c:pt idx="23">
                  <c:v>0.17948717948717949</c:v>
                </c:pt>
                <c:pt idx="24" formatCode="General">
                  <c:v>0</c:v>
                </c:pt>
                <c:pt idx="25">
                  <c:v>0.04</c:v>
                </c:pt>
                <c:pt idx="26">
                  <c:v>3.9603960396039604E-2</c:v>
                </c:pt>
                <c:pt idx="27">
                  <c:v>5.128205128205128E-2</c:v>
                </c:pt>
                <c:pt idx="28" formatCode="General">
                  <c:v>0</c:v>
                </c:pt>
                <c:pt idx="29">
                  <c:v>0.128</c:v>
                </c:pt>
                <c:pt idx="30">
                  <c:v>0.10891089108910891</c:v>
                </c:pt>
                <c:pt idx="31">
                  <c:v>2.564102564102564E-2</c:v>
                </c:pt>
              </c:numCache>
            </c:numRef>
          </c:val>
          <c:extLst>
            <c:ext xmlns:c16="http://schemas.microsoft.com/office/drawing/2014/chart" uri="{C3380CC4-5D6E-409C-BE32-E72D297353CC}">
              <c16:uniqueId val="{00000002-D13B-426D-96CC-08F9F38D3D2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5875434027777777"/>
          <c:y val="0.63707259259259263"/>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'Q23B.現在重要なハードウェア（従業員別）'!$J$45</c:f>
          <c:strCache>
            <c:ptCount val="1"/>
            <c:pt idx="0">
              <c:v>20人以下 (N=126)
21人以上100人以下 (N=100)
101人以上 (N=39)</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'Q23B.現在重要なハードウェア（従業員別）'!$S$6</c:f>
              <c:strCache>
                <c:ptCount val="1"/>
                <c:pt idx="0">
                  <c:v>1番目</c:v>
                </c:pt>
              </c:strCache>
            </c:strRef>
          </c:tx>
          <c:spPr>
            <a:solidFill>
              <a:srgbClr val="FF996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20人以下（n=65）</c:v>
                </c:pt>
                <c:pt idx="2">
                  <c:v>21人以上100人以下（n=46）</c:v>
                </c:pt>
                <c:pt idx="3">
                  <c:v>101人以上（n=23）</c:v>
                </c:pt>
                <c:pt idx="4">
                  <c:v>【 クラウド 】           </c:v>
                </c:pt>
                <c:pt idx="5">
                  <c:v>20人以下（n=45）</c:v>
                </c:pt>
                <c:pt idx="6">
                  <c:v>21人以上100人以下（n=52）</c:v>
                </c:pt>
                <c:pt idx="7">
                  <c:v>101人以上（n=12）</c:v>
                </c:pt>
                <c:pt idx="8">
                  <c:v>【 民生用PC 】          </c:v>
                </c:pt>
                <c:pt idx="9">
                  <c:v>20人以下（n=54）</c:v>
                </c:pt>
                <c:pt idx="10">
                  <c:v>21人以上100人以下（n=44）</c:v>
                </c:pt>
                <c:pt idx="11">
                  <c:v>101人以上（n=18）</c:v>
                </c:pt>
                <c:pt idx="12">
                  <c:v>【 産業用PC 】          </c:v>
                </c:pt>
                <c:pt idx="13">
                  <c:v>20人以下（n=48）</c:v>
                </c:pt>
                <c:pt idx="14">
                  <c:v>21人以上100人以下（n=30）</c:v>
                </c:pt>
                <c:pt idx="15">
                  <c:v>101人以上（n=17）</c:v>
                </c:pt>
                <c:pt idx="16">
                  <c:v>【 汎用シングルボード 】      </c:v>
                </c:pt>
                <c:pt idx="17">
                  <c:v>20人以下（n=27）</c:v>
                </c:pt>
                <c:pt idx="18">
                  <c:v>21人以上100人以下（n=25）</c:v>
                </c:pt>
                <c:pt idx="19">
                  <c:v>101人以上（n=11）</c:v>
                </c:pt>
                <c:pt idx="20">
                  <c:v>【 スマートフォン 】        </c:v>
                </c:pt>
                <c:pt idx="21">
                  <c:v>20人以下（n=37）</c:v>
                </c:pt>
                <c:pt idx="22">
                  <c:v>21人以上100人以下（n=29）</c:v>
                </c:pt>
                <c:pt idx="23">
                  <c:v>101人以上（n=8）</c:v>
                </c:pt>
                <c:pt idx="24">
                  <c:v>【 タブレット 】          </c:v>
                </c:pt>
                <c:pt idx="25">
                  <c:v>20人以下（n=37）</c:v>
                </c:pt>
                <c:pt idx="26">
                  <c:v>21人以上100人以下（n=35）</c:v>
                </c:pt>
                <c:pt idx="27">
                  <c:v>101人以上（n=10）</c:v>
                </c:pt>
                <c:pt idx="28">
                  <c:v>【 エッジサーバー／フォグサーバー 】</c:v>
                </c:pt>
                <c:pt idx="29">
                  <c:v>20人以下（n=12）</c:v>
                </c:pt>
                <c:pt idx="30">
                  <c:v>21人以上100人以下（n=11）</c:v>
                </c:pt>
                <c:pt idx="31">
                  <c:v>101人以上（n=6）</c:v>
                </c:pt>
              </c:strCache>
            </c:strRef>
          </c:cat>
          <c:val>
            <c:numRef>
              <c:f>'Q23B.現在重要なハードウェア（従業員別）'!$S$7:$S$38</c:f>
              <c:numCache>
                <c:formatCode>0.0%</c:formatCode>
                <c:ptCount val="32"/>
                <c:pt idx="0" formatCode="General">
                  <c:v>0</c:v>
                </c:pt>
                <c:pt idx="1">
                  <c:v>0.36507936507936506</c:v>
                </c:pt>
                <c:pt idx="2">
                  <c:v>0.32</c:v>
                </c:pt>
                <c:pt idx="3">
                  <c:v>0.35897435897435898</c:v>
                </c:pt>
                <c:pt idx="4" formatCode="General">
                  <c:v>0</c:v>
                </c:pt>
                <c:pt idx="5">
                  <c:v>0.15873015873015872</c:v>
                </c:pt>
                <c:pt idx="6">
                  <c:v>0.24</c:v>
                </c:pt>
                <c:pt idx="7">
                  <c:v>0.15384615384615385</c:v>
                </c:pt>
                <c:pt idx="8" formatCode="General">
                  <c:v>0</c:v>
                </c:pt>
                <c:pt idx="9">
                  <c:v>0.20634920634920634</c:v>
                </c:pt>
                <c:pt idx="10">
                  <c:v>0.14000000000000001</c:v>
                </c:pt>
                <c:pt idx="11">
                  <c:v>0.17948717948717949</c:v>
                </c:pt>
                <c:pt idx="12" formatCode="General">
                  <c:v>0</c:v>
                </c:pt>
                <c:pt idx="13">
                  <c:v>0.13492063492063491</c:v>
                </c:pt>
                <c:pt idx="14">
                  <c:v>0.1</c:v>
                </c:pt>
                <c:pt idx="15">
                  <c:v>0.15384615384615385</c:v>
                </c:pt>
                <c:pt idx="16" formatCode="General">
                  <c:v>0</c:v>
                </c:pt>
                <c:pt idx="17">
                  <c:v>3.968253968253968E-2</c:v>
                </c:pt>
                <c:pt idx="18">
                  <c:v>0.1</c:v>
                </c:pt>
                <c:pt idx="19">
                  <c:v>2.564102564102564E-2</c:v>
                </c:pt>
                <c:pt idx="20" formatCode="General">
                  <c:v>0</c:v>
                </c:pt>
                <c:pt idx="21">
                  <c:v>7.1428571428571425E-2</c:v>
                </c:pt>
                <c:pt idx="22">
                  <c:v>0.02</c:v>
                </c:pt>
                <c:pt idx="23">
                  <c:v>7.6923076923076927E-2</c:v>
                </c:pt>
                <c:pt idx="24" formatCode="General">
                  <c:v>0</c:v>
                </c:pt>
                <c:pt idx="25">
                  <c:v>7.9365079365079361E-3</c:v>
                </c:pt>
                <c:pt idx="26">
                  <c:v>0.05</c:v>
                </c:pt>
                <c:pt idx="27">
                  <c:v>0</c:v>
                </c:pt>
                <c:pt idx="28" formatCode="General">
                  <c:v>0</c:v>
                </c:pt>
                <c:pt idx="29">
                  <c:v>1.5873015873015872E-2</c:v>
                </c:pt>
                <c:pt idx="30">
                  <c:v>0.02</c:v>
                </c:pt>
                <c:pt idx="31">
                  <c:v>5.128205128205128E-2</c:v>
                </c:pt>
              </c:numCache>
            </c:numRef>
          </c:val>
          <c:extLst>
            <c:ext xmlns:c16="http://schemas.microsoft.com/office/drawing/2014/chart" uri="{C3380CC4-5D6E-409C-BE32-E72D297353CC}">
              <c16:uniqueId val="{00000000-6D69-4CDE-A3AA-75E16B90E1F5}"/>
            </c:ext>
          </c:extLst>
        </c:ser>
        <c:ser>
          <c:idx val="2"/>
          <c:order val="1"/>
          <c:tx>
            <c:strRef>
              <c:f>'Q23B.現在重要なハードウェア（従業員別）'!$T$6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'Q23B.現在重要なハードウェア（従業員別）'!$R$7:$R$38</c:f>
              <c:strCache>
                <c:ptCount val="32"/>
                <c:pt idx="0">
                  <c:v>【 専用ハードウェア 】       </c:v>
                </c:pt>
                <c:pt idx="1">
                  <c:v>20人以下（n=65）</c:v>
                </c:pt>
                <c:pt idx="2">
                  <c:v>21人以上100人以下（n=46）</c:v>
                </c:pt>
                <c:pt idx="3">
                  <c:v>101人以上（n=23）</c:v>
                </c:pt>
                <c:pt idx="4">
                  <c:v>【 クラウド 】           </c:v>
                </c:pt>
                <c:pt idx="5">
                  <c:v>20人以下（n=45）</c:v>
                </c:pt>
                <c:pt idx="6">
                  <c:v>21人以上100人以下（n=52）</c:v>
                </c:pt>
                <c:pt idx="7">
                  <c:v>101人以上（n=12）</c:v>
                </c:pt>
                <c:pt idx="8">
                  <c:v>【 民生用PC 】          </c:v>
                </c:pt>
                <c:pt idx="9">
                  <c:v>20人以下（n=54）</c:v>
                </c:pt>
                <c:pt idx="10">
                  <c:v>21人以上100人以下（n=44）</c:v>
                </c:pt>
                <c:pt idx="11">
                  <c:v>101人以上（n=18）</c:v>
                </c:pt>
                <c:pt idx="12">
                  <c:v>【 産業用PC 】          </c:v>
                </c:pt>
                <c:pt idx="13">
                  <c:v>20人以下（n=48）</c:v>
                </c:pt>
                <c:pt idx="14">
                  <c:v>21人以上100人以下（n=30）</c:v>
                </c:pt>
                <c:pt idx="15">
                  <c:v>101人以上（n=17）</c:v>
                </c:pt>
                <c:pt idx="16">
                  <c:v>【 汎用シングルボード 】      </c:v>
                </c:pt>
                <c:pt idx="17">
                  <c:v>20人以下（n=27）</c:v>
                </c:pt>
                <c:pt idx="18">
                  <c:v>21人以上100人以下（n=25）</c:v>
                </c:pt>
                <c:pt idx="19">
                  <c:v>101人以上（n=11）</c:v>
                </c:pt>
                <c:pt idx="20">
                  <c:v>【 スマートフォン 】        </c:v>
                </c:pt>
                <c:pt idx="21">
                  <c:v>20人以下（n=37）</c:v>
                </c:pt>
                <c:pt idx="22">
                  <c:v>21人以上100人以下（n=29）</c:v>
                </c:pt>
                <c:pt idx="23">
                  <c:v>101人以上（n=8）</c:v>
                </c:pt>
                <c:pt idx="24">
                  <c:v>【 タブレット 】          </c:v>
                </c:pt>
                <c:pt idx="25">
                  <c:v>20人以下（n=37）</c:v>
                </c:pt>
                <c:pt idx="26">
                  <c:v>21人以上100人以下（n=35）</c:v>
                </c:pt>
                <c:pt idx="27">
                  <c:v>101人以上（n=10）</c:v>
                </c:pt>
                <c:pt idx="28">
                  <c:v>【 エッジサーバー／フォグサーバー 】</c:v>
                </c:pt>
                <c:pt idx="29">
                  <c:v>20人以下（n=12）</c:v>
                </c:pt>
                <c:pt idx="30">
                  <c:v>21人以上100人以下（n=11）</c:v>
                </c:pt>
                <c:pt idx="31">
                  <c:v>101人以上（n=6）</c:v>
                </c:pt>
              </c:strCache>
            </c:strRef>
          </c:cat>
          <c:val>
            <c:numRef>
              <c:f>'Q23B.現在重要なハードウェア（従業員別）'!$T$7:$T$38</c:f>
              <c:numCache>
                <c:formatCode>0.0%</c:formatCode>
                <c:ptCount val="32"/>
                <c:pt idx="0" formatCode="General">
                  <c:v>0</c:v>
                </c:pt>
                <c:pt idx="1">
                  <c:v>7.1428571428571425E-2</c:v>
                </c:pt>
                <c:pt idx="2">
                  <c:v>0.09</c:v>
                </c:pt>
                <c:pt idx="3">
                  <c:v>0.10256410256410256</c:v>
                </c:pt>
                <c:pt idx="4" formatCode="General">
                  <c:v>0</c:v>
                </c:pt>
                <c:pt idx="5">
                  <c:v>0.10317460317460317</c:v>
                </c:pt>
                <c:pt idx="6">
                  <c:v>0.12</c:v>
                </c:pt>
                <c:pt idx="7">
                  <c:v>5.128205128205128E-2</c:v>
                </c:pt>
                <c:pt idx="8" formatCode="General">
                  <c:v>0</c:v>
                </c:pt>
                <c:pt idx="9">
                  <c:v>0.12698412698412698</c:v>
                </c:pt>
                <c:pt idx="10">
                  <c:v>0.13</c:v>
                </c:pt>
                <c:pt idx="11">
                  <c:v>0.10256410256410256</c:v>
                </c:pt>
                <c:pt idx="12" formatCode="General">
                  <c:v>0</c:v>
                </c:pt>
                <c:pt idx="13">
                  <c:v>0.17460317460317459</c:v>
                </c:pt>
                <c:pt idx="14">
                  <c:v>0.13</c:v>
                </c:pt>
                <c:pt idx="15">
                  <c:v>0.20512820512820512</c:v>
                </c:pt>
                <c:pt idx="16" formatCode="General">
                  <c:v>0</c:v>
                </c:pt>
                <c:pt idx="17">
                  <c:v>0.13492063492063491</c:v>
                </c:pt>
                <c:pt idx="18">
                  <c:v>0.1</c:v>
                </c:pt>
                <c:pt idx="19">
                  <c:v>0.15384615384615385</c:v>
                </c:pt>
                <c:pt idx="20" formatCode="General">
                  <c:v>0</c:v>
                </c:pt>
                <c:pt idx="21">
                  <c:v>8.7301587301587297E-2</c:v>
                </c:pt>
                <c:pt idx="22">
                  <c:v>0.12</c:v>
                </c:pt>
                <c:pt idx="23">
                  <c:v>5.128205128205128E-2</c:v>
                </c:pt>
                <c:pt idx="24" formatCode="General">
                  <c:v>0</c:v>
                </c:pt>
                <c:pt idx="25">
                  <c:v>0.10317460317460317</c:v>
                </c:pt>
                <c:pt idx="26">
                  <c:v>0.17</c:v>
                </c:pt>
                <c:pt idx="27">
                  <c:v>0.15384615384615385</c:v>
                </c:pt>
                <c:pt idx="28" formatCode="General">
                  <c:v>0</c:v>
                </c:pt>
                <c:pt idx="29">
                  <c:v>3.968253968253968E-2</c:v>
                </c:pt>
                <c:pt idx="30">
                  <c:v>0.06</c:v>
                </c:pt>
                <c:pt idx="31">
                  <c:v>7.6923076923076927E-2</c:v>
                </c:pt>
              </c:numCache>
            </c:numRef>
          </c:val>
          <c:extLst>
            <c:ext xmlns:c16="http://schemas.microsoft.com/office/drawing/2014/chart" uri="{C3380CC4-5D6E-409C-BE32-E72D297353CC}">
              <c16:uniqueId val="{00000001-6D69-4CDE-A3AA-75E16B90E1F5}"/>
            </c:ext>
          </c:extLst>
        </c:ser>
        <c:ser>
          <c:idx val="1"/>
          <c:order val="2"/>
          <c:tx>
            <c:strRef>
              <c:f>'Q23B.現在重要なハードウェア（従業員別）'!$U$6</c:f>
              <c:strCache>
                <c:ptCount val="1"/>
                <c:pt idx="0">
                  <c:v>3番目</c:v>
                </c:pt>
              </c:strCache>
            </c:strRef>
          </c:tx>
          <c:spPr>
            <a:solidFill>
              <a:srgbClr val="2E75B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20人以下（n=65）</c:v>
                </c:pt>
                <c:pt idx="2">
                  <c:v>21人以上100人以下（n=46）</c:v>
                </c:pt>
                <c:pt idx="3">
                  <c:v>101人以上（n=23）</c:v>
                </c:pt>
                <c:pt idx="4">
                  <c:v>【 クラウド 】           </c:v>
                </c:pt>
                <c:pt idx="5">
                  <c:v>20人以下（n=45）</c:v>
                </c:pt>
                <c:pt idx="6">
                  <c:v>21人以上100人以下（n=52）</c:v>
                </c:pt>
                <c:pt idx="7">
                  <c:v>101人以上（n=12）</c:v>
                </c:pt>
                <c:pt idx="8">
                  <c:v>【 民生用PC 】          </c:v>
                </c:pt>
                <c:pt idx="9">
                  <c:v>20人以下（n=54）</c:v>
                </c:pt>
                <c:pt idx="10">
                  <c:v>21人以上100人以下（n=44）</c:v>
                </c:pt>
                <c:pt idx="11">
                  <c:v>101人以上（n=18）</c:v>
                </c:pt>
                <c:pt idx="12">
                  <c:v>【 産業用PC 】          </c:v>
                </c:pt>
                <c:pt idx="13">
                  <c:v>20人以下（n=48）</c:v>
                </c:pt>
                <c:pt idx="14">
                  <c:v>21人以上100人以下（n=30）</c:v>
                </c:pt>
                <c:pt idx="15">
                  <c:v>101人以上（n=17）</c:v>
                </c:pt>
                <c:pt idx="16">
                  <c:v>【 汎用シングルボード 】      </c:v>
                </c:pt>
                <c:pt idx="17">
                  <c:v>20人以下（n=27）</c:v>
                </c:pt>
                <c:pt idx="18">
                  <c:v>21人以上100人以下（n=25）</c:v>
                </c:pt>
                <c:pt idx="19">
                  <c:v>101人以上（n=11）</c:v>
                </c:pt>
                <c:pt idx="20">
                  <c:v>【 スマートフォン 】        </c:v>
                </c:pt>
                <c:pt idx="21">
                  <c:v>20人以下（n=37）</c:v>
                </c:pt>
                <c:pt idx="22">
                  <c:v>21人以上100人以下（n=29）</c:v>
                </c:pt>
                <c:pt idx="23">
                  <c:v>101人以上（n=8）</c:v>
                </c:pt>
                <c:pt idx="24">
                  <c:v>【 タブレット 】          </c:v>
                </c:pt>
                <c:pt idx="25">
                  <c:v>20人以下（n=37）</c:v>
                </c:pt>
                <c:pt idx="26">
                  <c:v>21人以上100人以下（n=35）</c:v>
                </c:pt>
                <c:pt idx="27">
                  <c:v>101人以上（n=10）</c:v>
                </c:pt>
                <c:pt idx="28">
                  <c:v>【 エッジサーバー／フォグサーバー 】</c:v>
                </c:pt>
                <c:pt idx="29">
                  <c:v>20人以下（n=12）</c:v>
                </c:pt>
                <c:pt idx="30">
                  <c:v>21人以上100人以下（n=11）</c:v>
                </c:pt>
                <c:pt idx="31">
                  <c:v>101人以上（n=6）</c:v>
                </c:pt>
              </c:strCache>
            </c:strRef>
          </c:cat>
          <c:val>
            <c:numRef>
              <c:f>'Q23B.現在重要なハードウェア（従業員別）'!$U$7:$U$38</c:f>
              <c:numCache>
                <c:formatCode>0.0%</c:formatCode>
                <c:ptCount val="32"/>
                <c:pt idx="0" formatCode="General">
                  <c:v>0</c:v>
                </c:pt>
                <c:pt idx="1">
                  <c:v>7.9365079365079361E-2</c:v>
                </c:pt>
                <c:pt idx="2">
                  <c:v>0.05</c:v>
                </c:pt>
                <c:pt idx="3">
                  <c:v>0.12820512820512819</c:v>
                </c:pt>
                <c:pt idx="4" formatCode="General">
                  <c:v>0</c:v>
                </c:pt>
                <c:pt idx="5">
                  <c:v>9.5238095238095233E-2</c:v>
                </c:pt>
                <c:pt idx="6">
                  <c:v>0.16</c:v>
                </c:pt>
                <c:pt idx="7">
                  <c:v>0.10256410256410256</c:v>
                </c:pt>
                <c:pt idx="8" formatCode="General">
                  <c:v>0</c:v>
                </c:pt>
                <c:pt idx="9">
                  <c:v>9.5238095238095233E-2</c:v>
                </c:pt>
                <c:pt idx="10">
                  <c:v>0.17</c:v>
                </c:pt>
                <c:pt idx="11">
                  <c:v>0.17948717948717949</c:v>
                </c:pt>
                <c:pt idx="12" formatCode="General">
                  <c:v>0</c:v>
                </c:pt>
                <c:pt idx="13">
                  <c:v>7.1428571428571425E-2</c:v>
                </c:pt>
                <c:pt idx="14">
                  <c:v>7.0000000000000007E-2</c:v>
                </c:pt>
                <c:pt idx="15">
                  <c:v>7.6923076923076927E-2</c:v>
                </c:pt>
                <c:pt idx="16" formatCode="General">
                  <c:v>0</c:v>
                </c:pt>
                <c:pt idx="17">
                  <c:v>3.968253968253968E-2</c:v>
                </c:pt>
                <c:pt idx="18">
                  <c:v>0.05</c:v>
                </c:pt>
                <c:pt idx="19">
                  <c:v>0.10256410256410256</c:v>
                </c:pt>
                <c:pt idx="20" formatCode="General">
                  <c:v>0</c:v>
                </c:pt>
                <c:pt idx="21">
                  <c:v>0.13492063492063491</c:v>
                </c:pt>
                <c:pt idx="22">
                  <c:v>0.15</c:v>
                </c:pt>
                <c:pt idx="23">
                  <c:v>7.6923076923076927E-2</c:v>
                </c:pt>
                <c:pt idx="24" formatCode="General">
                  <c:v>0</c:v>
                </c:pt>
                <c:pt idx="25">
                  <c:v>0.18253968253968253</c:v>
                </c:pt>
                <c:pt idx="26">
                  <c:v>0.13</c:v>
                </c:pt>
                <c:pt idx="27">
                  <c:v>0.10256410256410256</c:v>
                </c:pt>
                <c:pt idx="28" formatCode="General">
                  <c:v>0</c:v>
                </c:pt>
                <c:pt idx="29">
                  <c:v>3.968253968253968E-2</c:v>
                </c:pt>
                <c:pt idx="30">
                  <c:v>0.03</c:v>
                </c:pt>
                <c:pt idx="31">
                  <c:v>2.564102564102564E-2</c:v>
                </c:pt>
              </c:numCache>
            </c:numRef>
          </c:val>
          <c:extLst>
            <c:ext xmlns:c16="http://schemas.microsoft.com/office/drawing/2014/chart" uri="{C3380CC4-5D6E-409C-BE32-E72D297353CC}">
              <c16:uniqueId val="{00000002-6D69-4CDE-A3AA-75E16B90E1F5}"/>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'Q23C.将来.重要となるハードウェア（従業員別）'!$J$45</c:f>
          <c:strCache>
            <c:ptCount val="1"/>
            <c:pt idx="0">
              <c:v>20人以下 (N=88)
21人以上100人以下 (N=97)
101人以上 (N=61)</c:v>
            </c:pt>
          </c:strCache>
        </c:strRef>
      </c:tx>
      <c:layout>
        <c:manualLayout>
          <c:xMode val="edge"/>
          <c:yMode val="edge"/>
          <c:x val="0.5814438657407407"/>
          <c:y val="0.8009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'Q23C.将来.重要となるハードウェア（従業員別）'!$S$6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'Q23C.将来.重要となるハードウェア（従業員別）'!$R$7:$R$38</c:f>
              <c:strCache>
                <c:ptCount val="32"/>
                <c:pt idx="0">
                  <c:v>【 クラウド 】           </c:v>
                </c:pt>
                <c:pt idx="1">
                  <c:v>20人以下（n=51）</c:v>
                </c:pt>
                <c:pt idx="2">
                  <c:v>21人以上100人以下（n=72）</c:v>
                </c:pt>
                <c:pt idx="3">
                  <c:v>101人以上（n=52）</c:v>
                </c:pt>
                <c:pt idx="4">
                  <c:v>【 専用ハードウェア 】       </c:v>
                </c:pt>
                <c:pt idx="5">
                  <c:v>20人以下（n=26）</c:v>
                </c:pt>
                <c:pt idx="6">
                  <c:v>21人以上100人以下（n=31）</c:v>
                </c:pt>
                <c:pt idx="7">
                  <c:v>101人以上（n=18）</c:v>
                </c:pt>
                <c:pt idx="8">
                  <c:v>【 民生用PC 】          </c:v>
                </c:pt>
                <c:pt idx="9">
                  <c:v>20人以下（n=22）</c:v>
                </c:pt>
                <c:pt idx="10">
                  <c:v>21人以上100人以下（n=26）</c:v>
                </c:pt>
                <c:pt idx="11">
                  <c:v>101人以上（n=17）</c:v>
                </c:pt>
                <c:pt idx="12">
                  <c:v>【 スマートフォン 】        </c:v>
                </c:pt>
                <c:pt idx="13">
                  <c:v>20人以下（n=46）</c:v>
                </c:pt>
                <c:pt idx="14">
                  <c:v>21人以上100人以下（n=48）</c:v>
                </c:pt>
                <c:pt idx="15">
                  <c:v>101人以上（n=29）</c:v>
                </c:pt>
                <c:pt idx="16">
                  <c:v>【 タブレット 】          </c:v>
                </c:pt>
                <c:pt idx="17">
                  <c:v>20人以下（n=33）</c:v>
                </c:pt>
                <c:pt idx="18">
                  <c:v>21人以上100人以下（n=36）</c:v>
                </c:pt>
                <c:pt idx="19">
                  <c:v>101人以上（n=19）</c:v>
                </c:pt>
                <c:pt idx="20">
                  <c:v>【 産業用PC 】          </c:v>
                </c:pt>
                <c:pt idx="21">
                  <c:v>20人以下（n=19）</c:v>
                </c:pt>
                <c:pt idx="22">
                  <c:v>21人以上100人以下（n=18）</c:v>
                </c:pt>
                <c:pt idx="23">
                  <c:v>101人以上（n=9）</c:v>
                </c:pt>
                <c:pt idx="24">
                  <c:v>【 汎用シングルボード 】      </c:v>
                </c:pt>
                <c:pt idx="25">
                  <c:v>20人以下（n=14）</c:v>
                </c:pt>
                <c:pt idx="26">
                  <c:v>21人以上100人以下（n=15）</c:v>
                </c:pt>
                <c:pt idx="27">
                  <c:v>101人以上（n=4）</c:v>
                </c:pt>
                <c:pt idx="28">
                  <c:v>【 エッジサーバー／フォグサーバー 】</c:v>
                </c:pt>
                <c:pt idx="29">
                  <c:v>20人以下（n=13）</c:v>
                </c:pt>
                <c:pt idx="30">
                  <c:v>21人以上100人以下（n=21）</c:v>
                </c:pt>
                <c:pt idx="31">
                  <c:v>101人以上（n=21）</c:v>
                </c:pt>
              </c:strCache>
            </c:strRef>
          </c:cat>
          <c:val>
            <c:numRef>
              <c:f>'Q23C.将来.重要となるハードウェア（従業員別）'!$S$7:$S$38</c:f>
              <c:numCache>
                <c:formatCode>0.0%</c:formatCode>
                <c:ptCount val="32"/>
                <c:pt idx="0" formatCode="General">
                  <c:v>0</c:v>
                </c:pt>
                <c:pt idx="1">
                  <c:v>0.39772727272727271</c:v>
                </c:pt>
                <c:pt idx="2">
                  <c:v>0.40206185567010311</c:v>
                </c:pt>
                <c:pt idx="3">
                  <c:v>0.49180327868852458</c:v>
                </c:pt>
                <c:pt idx="4" formatCode="General">
                  <c:v>0</c:v>
                </c:pt>
                <c:pt idx="5">
                  <c:v>0.14772727272727273</c:v>
                </c:pt>
                <c:pt idx="6">
                  <c:v>0.17525773195876287</c:v>
                </c:pt>
                <c:pt idx="7">
                  <c:v>0.21311475409836064</c:v>
                </c:pt>
                <c:pt idx="8" formatCode="General">
                  <c:v>0</c:v>
                </c:pt>
                <c:pt idx="9">
                  <c:v>0.10227272727272728</c:v>
                </c:pt>
                <c:pt idx="10">
                  <c:v>0.14432989690721648</c:v>
                </c:pt>
                <c:pt idx="11">
                  <c:v>4.9180327868852458E-2</c:v>
                </c:pt>
                <c:pt idx="12" formatCode="General">
                  <c:v>0</c:v>
                </c:pt>
                <c:pt idx="13">
                  <c:v>0.14772727272727273</c:v>
                </c:pt>
                <c:pt idx="14">
                  <c:v>8.247422680412371E-2</c:v>
                </c:pt>
                <c:pt idx="15">
                  <c:v>1.6393442622950821E-2</c:v>
                </c:pt>
                <c:pt idx="16" formatCode="General">
                  <c:v>0</c:v>
                </c:pt>
                <c:pt idx="17">
                  <c:v>3.4090909090909088E-2</c:v>
                </c:pt>
                <c:pt idx="18">
                  <c:v>6.1855670103092786E-2</c:v>
                </c:pt>
                <c:pt idx="19">
                  <c:v>8.1967213114754092E-2</c:v>
                </c:pt>
                <c:pt idx="20" formatCode="General">
                  <c:v>0</c:v>
                </c:pt>
                <c:pt idx="21">
                  <c:v>4.5454545454545456E-2</c:v>
                </c:pt>
                <c:pt idx="22">
                  <c:v>4.1237113402061855E-2</c:v>
                </c:pt>
                <c:pt idx="23">
                  <c:v>8.1967213114754092E-2</c:v>
                </c:pt>
                <c:pt idx="24" formatCode="General">
                  <c:v>0</c:v>
                </c:pt>
                <c:pt idx="25">
                  <c:v>6.8181818181818177E-2</c:v>
                </c:pt>
                <c:pt idx="26">
                  <c:v>4.1237113402061855E-2</c:v>
                </c:pt>
                <c:pt idx="27">
                  <c:v>1.6393442622950821E-2</c:v>
                </c:pt>
                <c:pt idx="28" formatCode="General">
                  <c:v>0</c:v>
                </c:pt>
                <c:pt idx="29">
                  <c:v>3.4090909090909088E-2</c:v>
                </c:pt>
                <c:pt idx="30">
                  <c:v>4.1237113402061855E-2</c:v>
                </c:pt>
                <c:pt idx="31">
                  <c:v>4.9180327868852458E-2</c:v>
                </c:pt>
              </c:numCache>
            </c:numRef>
          </c:val>
          <c:extLst>
            <c:ext xmlns:c16="http://schemas.microsoft.com/office/drawing/2014/chart" uri="{C3380CC4-5D6E-409C-BE32-E72D297353CC}">
              <c16:uniqueId val="{00000000-6A95-4B43-A972-8DD4191A17BF}"/>
            </c:ext>
          </c:extLst>
        </c:ser>
        <c:ser>
          <c:idx val="2"/>
          <c:order val="1"/>
          <c:tx>
            <c:strRef>
              <c:f>'Q23C.将来.重要となるハードウェア（従業員別）'!$T$6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'Q23C.将来.重要となるハードウェア（従業員別）'!$R$7:$R$38</c:f>
              <c:strCache>
                <c:ptCount val="32"/>
                <c:pt idx="0">
                  <c:v>【 クラウド 】           </c:v>
                </c:pt>
                <c:pt idx="1">
                  <c:v>20人以下（n=51）</c:v>
                </c:pt>
                <c:pt idx="2">
                  <c:v>21人以上100人以下（n=72）</c:v>
                </c:pt>
                <c:pt idx="3">
                  <c:v>101人以上（n=52）</c:v>
                </c:pt>
                <c:pt idx="4">
                  <c:v>【 専用ハードウェア 】       </c:v>
                </c:pt>
                <c:pt idx="5">
                  <c:v>20人以下（n=26）</c:v>
                </c:pt>
                <c:pt idx="6">
                  <c:v>21人以上100人以下（n=31）</c:v>
                </c:pt>
                <c:pt idx="7">
                  <c:v>101人以上（n=18）</c:v>
                </c:pt>
                <c:pt idx="8">
                  <c:v>【 民生用PC 】          </c:v>
                </c:pt>
                <c:pt idx="9">
                  <c:v>20人以下（n=22）</c:v>
                </c:pt>
                <c:pt idx="10">
                  <c:v>21人以上100人以下（n=26）</c:v>
                </c:pt>
                <c:pt idx="11">
                  <c:v>101人以上（n=17）</c:v>
                </c:pt>
                <c:pt idx="12">
                  <c:v>【 スマートフォン 】        </c:v>
                </c:pt>
                <c:pt idx="13">
                  <c:v>20人以下（n=46）</c:v>
                </c:pt>
                <c:pt idx="14">
                  <c:v>21人以上100人以下（n=48）</c:v>
                </c:pt>
                <c:pt idx="15">
                  <c:v>101人以上（n=29）</c:v>
                </c:pt>
                <c:pt idx="16">
                  <c:v>【 タブレット 】          </c:v>
                </c:pt>
                <c:pt idx="17">
                  <c:v>20人以下（n=33）</c:v>
                </c:pt>
                <c:pt idx="18">
                  <c:v>21人以上100人以下（n=36）</c:v>
                </c:pt>
                <c:pt idx="19">
                  <c:v>101人以上（n=19）</c:v>
                </c:pt>
                <c:pt idx="20">
                  <c:v>【 産業用PC 】          </c:v>
                </c:pt>
                <c:pt idx="21">
                  <c:v>20人以下（n=19）</c:v>
                </c:pt>
                <c:pt idx="22">
                  <c:v>21人以上100人以下（n=18）</c:v>
                </c:pt>
                <c:pt idx="23">
                  <c:v>101人以上（n=9）</c:v>
                </c:pt>
                <c:pt idx="24">
                  <c:v>【 汎用シングルボード 】      </c:v>
                </c:pt>
                <c:pt idx="25">
                  <c:v>20人以下（n=14）</c:v>
                </c:pt>
                <c:pt idx="26">
                  <c:v>21人以上100人以下（n=15）</c:v>
                </c:pt>
                <c:pt idx="27">
                  <c:v>101人以上（n=4）</c:v>
                </c:pt>
                <c:pt idx="28">
                  <c:v>【 エッジサーバー／フォグサーバー 】</c:v>
                </c:pt>
                <c:pt idx="29">
                  <c:v>20人以下（n=13）</c:v>
                </c:pt>
                <c:pt idx="30">
                  <c:v>21人以上100人以下（n=21）</c:v>
                </c:pt>
                <c:pt idx="31">
                  <c:v>101人以上（n=21）</c:v>
                </c:pt>
              </c:strCache>
            </c:strRef>
          </c:cat>
          <c:val>
            <c:numRef>
              <c:f>'Q23C.将来.重要となるハードウェア（従業員別）'!$T$7:$T$38</c:f>
              <c:numCache>
                <c:formatCode>0.0%</c:formatCode>
                <c:ptCount val="32"/>
                <c:pt idx="0" formatCode="General">
                  <c:v>0</c:v>
                </c:pt>
                <c:pt idx="1">
                  <c:v>0.11363636363636363</c:v>
                </c:pt>
                <c:pt idx="2">
                  <c:v>0.15463917525773196</c:v>
                </c:pt>
                <c:pt idx="3">
                  <c:v>0.16393442622950818</c:v>
                </c:pt>
                <c:pt idx="4" formatCode="General">
                  <c:v>0</c:v>
                </c:pt>
                <c:pt idx="5">
                  <c:v>5.6818181818181816E-2</c:v>
                </c:pt>
                <c:pt idx="6">
                  <c:v>7.2164948453608241E-2</c:v>
                </c:pt>
                <c:pt idx="7">
                  <c:v>1.6393442622950821E-2</c:v>
                </c:pt>
                <c:pt idx="8" formatCode="General">
                  <c:v>0</c:v>
                </c:pt>
                <c:pt idx="9">
                  <c:v>6.8181818181818177E-2</c:v>
                </c:pt>
                <c:pt idx="10">
                  <c:v>4.1237113402061855E-2</c:v>
                </c:pt>
                <c:pt idx="11">
                  <c:v>9.8360655737704916E-2</c:v>
                </c:pt>
                <c:pt idx="12" formatCode="General">
                  <c:v>0</c:v>
                </c:pt>
                <c:pt idx="13">
                  <c:v>0.21590909090909091</c:v>
                </c:pt>
                <c:pt idx="14">
                  <c:v>0.24742268041237114</c:v>
                </c:pt>
                <c:pt idx="15">
                  <c:v>0.31147540983606559</c:v>
                </c:pt>
                <c:pt idx="16" formatCode="General">
                  <c:v>0</c:v>
                </c:pt>
                <c:pt idx="17">
                  <c:v>0.15909090909090909</c:v>
                </c:pt>
                <c:pt idx="18">
                  <c:v>0.14432989690721648</c:v>
                </c:pt>
                <c:pt idx="19">
                  <c:v>4.9180327868852458E-2</c:v>
                </c:pt>
                <c:pt idx="20" formatCode="General">
                  <c:v>0</c:v>
                </c:pt>
                <c:pt idx="21">
                  <c:v>9.0909090909090912E-2</c:v>
                </c:pt>
                <c:pt idx="22">
                  <c:v>5.1546391752577317E-2</c:v>
                </c:pt>
                <c:pt idx="23">
                  <c:v>1.6393442622950821E-2</c:v>
                </c:pt>
                <c:pt idx="24" formatCode="General">
                  <c:v>0</c:v>
                </c:pt>
                <c:pt idx="25">
                  <c:v>5.6818181818181816E-2</c:v>
                </c:pt>
                <c:pt idx="26">
                  <c:v>8.247422680412371E-2</c:v>
                </c:pt>
                <c:pt idx="27">
                  <c:v>4.9180327868852458E-2</c:v>
                </c:pt>
                <c:pt idx="28" formatCode="General">
                  <c:v>0</c:v>
                </c:pt>
                <c:pt idx="29">
                  <c:v>7.9545454545454544E-2</c:v>
                </c:pt>
                <c:pt idx="30">
                  <c:v>9.2783505154639179E-2</c:v>
                </c:pt>
                <c:pt idx="31">
                  <c:v>0.19672131147540983</c:v>
                </c:pt>
              </c:numCache>
            </c:numRef>
          </c:val>
          <c:extLst>
            <c:ext xmlns:c16="http://schemas.microsoft.com/office/drawing/2014/chart" uri="{C3380CC4-5D6E-409C-BE32-E72D297353CC}">
              <c16:uniqueId val="{00000001-6A95-4B43-A972-8DD4191A17BF}"/>
            </c:ext>
          </c:extLst>
        </c:ser>
        <c:ser>
          <c:idx val="1"/>
          <c:order val="2"/>
          <c:tx>
            <c:strRef>
              <c:f>'Q23C.将来.重要となるハードウェア（従業員別）'!$U$6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'Q23C.将来.重要となるハードウェア（従業員別）'!$R$7:$R$38</c:f>
              <c:strCache>
                <c:ptCount val="32"/>
                <c:pt idx="0">
                  <c:v>【 クラウド 】           </c:v>
                </c:pt>
                <c:pt idx="1">
                  <c:v>20人以下（n=51）</c:v>
                </c:pt>
                <c:pt idx="2">
                  <c:v>21人以上100人以下（n=72）</c:v>
                </c:pt>
                <c:pt idx="3">
                  <c:v>101人以上（n=52）</c:v>
                </c:pt>
                <c:pt idx="4">
                  <c:v>【 専用ハードウェア 】       </c:v>
                </c:pt>
                <c:pt idx="5">
                  <c:v>20人以下（n=26）</c:v>
                </c:pt>
                <c:pt idx="6">
                  <c:v>21人以上100人以下（n=31）</c:v>
                </c:pt>
                <c:pt idx="7">
                  <c:v>101人以上（n=18）</c:v>
                </c:pt>
                <c:pt idx="8">
                  <c:v>【 民生用PC 】          </c:v>
                </c:pt>
                <c:pt idx="9">
                  <c:v>20人以下（n=22）</c:v>
                </c:pt>
                <c:pt idx="10">
                  <c:v>21人以上100人以下（n=26）</c:v>
                </c:pt>
                <c:pt idx="11">
                  <c:v>101人以上（n=17）</c:v>
                </c:pt>
                <c:pt idx="12">
                  <c:v>【 スマートフォン 】        </c:v>
                </c:pt>
                <c:pt idx="13">
                  <c:v>20人以下（n=46）</c:v>
                </c:pt>
                <c:pt idx="14">
                  <c:v>21人以上100人以下（n=48）</c:v>
                </c:pt>
                <c:pt idx="15">
                  <c:v>101人以上（n=29）</c:v>
                </c:pt>
                <c:pt idx="16">
                  <c:v>【 タブレット 】          </c:v>
                </c:pt>
                <c:pt idx="17">
                  <c:v>20人以下（n=33）</c:v>
                </c:pt>
                <c:pt idx="18">
                  <c:v>21人以上100人以下（n=36）</c:v>
                </c:pt>
                <c:pt idx="19">
                  <c:v>101人以上（n=19）</c:v>
                </c:pt>
                <c:pt idx="20">
                  <c:v>【 産業用PC 】          </c:v>
                </c:pt>
                <c:pt idx="21">
                  <c:v>20人以下（n=19）</c:v>
                </c:pt>
                <c:pt idx="22">
                  <c:v>21人以上100人以下（n=18）</c:v>
                </c:pt>
                <c:pt idx="23">
                  <c:v>101人以上（n=9）</c:v>
                </c:pt>
                <c:pt idx="24">
                  <c:v>【 汎用シングルボード 】      </c:v>
                </c:pt>
                <c:pt idx="25">
                  <c:v>20人以下（n=14）</c:v>
                </c:pt>
                <c:pt idx="26">
                  <c:v>21人以上100人以下（n=15）</c:v>
                </c:pt>
                <c:pt idx="27">
                  <c:v>101人以上（n=4）</c:v>
                </c:pt>
                <c:pt idx="28">
                  <c:v>【 エッジサーバー／フォグサーバー 】</c:v>
                </c:pt>
                <c:pt idx="29">
                  <c:v>20人以下（n=13）</c:v>
                </c:pt>
                <c:pt idx="30">
                  <c:v>21人以上100人以下（n=21）</c:v>
                </c:pt>
                <c:pt idx="31">
                  <c:v>101人以上（n=21）</c:v>
                </c:pt>
              </c:strCache>
            </c:strRef>
          </c:cat>
          <c:val>
            <c:numRef>
              <c:f>'Q23C.将来.重要となるハードウェア（従業員別）'!$U$7:$U$38</c:f>
              <c:numCache>
                <c:formatCode>0.0%</c:formatCode>
                <c:ptCount val="32"/>
                <c:pt idx="0" formatCode="General">
                  <c:v>0</c:v>
                </c:pt>
                <c:pt idx="1">
                  <c:v>6.8181818181818177E-2</c:v>
                </c:pt>
                <c:pt idx="2">
                  <c:v>0.18556701030927836</c:v>
                </c:pt>
                <c:pt idx="3">
                  <c:v>0.19672131147540983</c:v>
                </c:pt>
                <c:pt idx="4" formatCode="General">
                  <c:v>0</c:v>
                </c:pt>
                <c:pt idx="5">
                  <c:v>9.0909090909090912E-2</c:v>
                </c:pt>
                <c:pt idx="6">
                  <c:v>7.2164948453608241E-2</c:v>
                </c:pt>
                <c:pt idx="7">
                  <c:v>6.5573770491803282E-2</c:v>
                </c:pt>
                <c:pt idx="8" formatCode="General">
                  <c:v>0</c:v>
                </c:pt>
                <c:pt idx="9">
                  <c:v>7.9545454545454544E-2</c:v>
                </c:pt>
                <c:pt idx="10">
                  <c:v>8.247422680412371E-2</c:v>
                </c:pt>
                <c:pt idx="11">
                  <c:v>0.13114754098360656</c:v>
                </c:pt>
                <c:pt idx="12" formatCode="General">
                  <c:v>0</c:v>
                </c:pt>
                <c:pt idx="13">
                  <c:v>0.15909090909090909</c:v>
                </c:pt>
                <c:pt idx="14">
                  <c:v>0.16494845360824742</c:v>
                </c:pt>
                <c:pt idx="15">
                  <c:v>0.14754098360655737</c:v>
                </c:pt>
                <c:pt idx="16" formatCode="General">
                  <c:v>0</c:v>
                </c:pt>
                <c:pt idx="17">
                  <c:v>0.18181818181818182</c:v>
                </c:pt>
                <c:pt idx="18">
                  <c:v>0.16494845360824742</c:v>
                </c:pt>
                <c:pt idx="19">
                  <c:v>0.18032786885245902</c:v>
                </c:pt>
                <c:pt idx="20" formatCode="General">
                  <c:v>0</c:v>
                </c:pt>
                <c:pt idx="21">
                  <c:v>7.9545454545454544E-2</c:v>
                </c:pt>
                <c:pt idx="22">
                  <c:v>9.2783505154639179E-2</c:v>
                </c:pt>
                <c:pt idx="23">
                  <c:v>4.9180327868852458E-2</c:v>
                </c:pt>
                <c:pt idx="24" formatCode="General">
                  <c:v>0</c:v>
                </c:pt>
                <c:pt idx="25">
                  <c:v>3.4090909090909088E-2</c:v>
                </c:pt>
                <c:pt idx="26">
                  <c:v>3.0927835051546393E-2</c:v>
                </c:pt>
                <c:pt idx="27">
                  <c:v>0</c:v>
                </c:pt>
                <c:pt idx="28" formatCode="General">
                  <c:v>0</c:v>
                </c:pt>
                <c:pt idx="29">
                  <c:v>3.4090909090909088E-2</c:v>
                </c:pt>
                <c:pt idx="30">
                  <c:v>8.247422680412371E-2</c:v>
                </c:pt>
                <c:pt idx="31">
                  <c:v>9.8360655737704916E-2</c:v>
                </c:pt>
              </c:numCache>
            </c:numRef>
          </c:val>
          <c:extLst>
            <c:ext xmlns:c16="http://schemas.microsoft.com/office/drawing/2014/chart" uri="{C3380CC4-5D6E-409C-BE32-E72D297353CC}">
              <c16:uniqueId val="{00000002-6A95-4B43-A972-8DD4191A17B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4405526620370366"/>
          <c:y val="0.66764666666666672"/>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'Q23A.得意とするハードウェア（従業員別）'!$J$45</c:f>
          <c:strCache>
            <c:ptCount val="1"/>
            <c:pt idx="0">
              <c:v>20人以下 (N=85)
21人以上100人以下 (N=100)
101人以上 (N=61)</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'Q23A.得意とするハードウェア（従業員別）'!$S$6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'Q23A.得意とするハードウェア（従業員別）'!$R$7:$R$38</c:f>
              <c:strCache>
                <c:ptCount val="32"/>
                <c:pt idx="0">
                  <c:v>【 民生用PC 】          </c:v>
                </c:pt>
                <c:pt idx="1">
                  <c:v>20人以下（n=41）</c:v>
                </c:pt>
                <c:pt idx="2">
                  <c:v>21人以上100人以下（n=50）</c:v>
                </c:pt>
                <c:pt idx="3">
                  <c:v>101人以上（n=33）</c:v>
                </c:pt>
                <c:pt idx="4">
                  <c:v>【 専用ハードウェア 】       </c:v>
                </c:pt>
                <c:pt idx="5">
                  <c:v>20人以下（n=30）</c:v>
                </c:pt>
                <c:pt idx="6">
                  <c:v>21人以上100人以下（n=44）</c:v>
                </c:pt>
                <c:pt idx="7">
                  <c:v>101人以上（n=26）</c:v>
                </c:pt>
                <c:pt idx="8">
                  <c:v>【 クラウド 】           </c:v>
                </c:pt>
                <c:pt idx="9">
                  <c:v>20人以下（n=43）</c:v>
                </c:pt>
                <c:pt idx="10">
                  <c:v>21人以上100人以下（n=45）</c:v>
                </c:pt>
                <c:pt idx="11">
                  <c:v>101人以上（n=37）</c:v>
                </c:pt>
                <c:pt idx="12">
                  <c:v>【 産業用PC 】          </c:v>
                </c:pt>
                <c:pt idx="13">
                  <c:v>20人以下（n=27）</c:v>
                </c:pt>
                <c:pt idx="14">
                  <c:v>21人以上100人以下（n=25）</c:v>
                </c:pt>
                <c:pt idx="15">
                  <c:v>101人以上（n=18）</c:v>
                </c:pt>
                <c:pt idx="16">
                  <c:v>【 スマートフォン 】        </c:v>
                </c:pt>
                <c:pt idx="17">
                  <c:v>20人以下（n=30）</c:v>
                </c:pt>
                <c:pt idx="18">
                  <c:v>21人以上100人以下（n=37）</c:v>
                </c:pt>
                <c:pt idx="19">
                  <c:v>101人以上（n=15）</c:v>
                </c:pt>
                <c:pt idx="20">
                  <c:v>【 汎用シングルボード 】      </c:v>
                </c:pt>
                <c:pt idx="21">
                  <c:v>20人以下（n=17）</c:v>
                </c:pt>
                <c:pt idx="22">
                  <c:v>21人以上100人以下（n=20）</c:v>
                </c:pt>
                <c:pt idx="23">
                  <c:v>101人以上（n=7）</c:v>
                </c:pt>
                <c:pt idx="24">
                  <c:v>【 タブレット 】          </c:v>
                </c:pt>
                <c:pt idx="25">
                  <c:v>20人以下（n=24）</c:v>
                </c:pt>
                <c:pt idx="26">
                  <c:v>21人以上100人以下（n=36）</c:v>
                </c:pt>
                <c:pt idx="27">
                  <c:v>101人以上（n=17）</c:v>
                </c:pt>
                <c:pt idx="28">
                  <c:v>【 エッジサーバー／フォグサーバー 】</c:v>
                </c:pt>
                <c:pt idx="29">
                  <c:v>20人以下（n=8）</c:v>
                </c:pt>
                <c:pt idx="30">
                  <c:v>21人以上100人以下（n=8）</c:v>
                </c:pt>
                <c:pt idx="31">
                  <c:v>101人以上（n=8）</c:v>
                </c:pt>
              </c:strCache>
            </c:strRef>
          </c:cat>
          <c:val>
            <c:numRef>
              <c:f>'Q23A.得意とするハードウェア（従業員別）'!$S$7:$S$38</c:f>
              <c:numCache>
                <c:formatCode>0.0%</c:formatCode>
                <c:ptCount val="32"/>
                <c:pt idx="0" formatCode="General">
                  <c:v>0</c:v>
                </c:pt>
                <c:pt idx="1">
                  <c:v>0.27058823529411763</c:v>
                </c:pt>
                <c:pt idx="2">
                  <c:v>0.3</c:v>
                </c:pt>
                <c:pt idx="3">
                  <c:v>0.39344262295081966</c:v>
                </c:pt>
                <c:pt idx="4" formatCode="General">
                  <c:v>0</c:v>
                </c:pt>
                <c:pt idx="5">
                  <c:v>0.22352941176470589</c:v>
                </c:pt>
                <c:pt idx="6">
                  <c:v>0.32</c:v>
                </c:pt>
                <c:pt idx="7">
                  <c:v>0.34426229508196721</c:v>
                </c:pt>
                <c:pt idx="8" formatCode="General">
                  <c:v>0</c:v>
                </c:pt>
                <c:pt idx="9">
                  <c:v>0.28235294117647058</c:v>
                </c:pt>
                <c:pt idx="10">
                  <c:v>0.13</c:v>
                </c:pt>
                <c:pt idx="11">
                  <c:v>4.9180327868852458E-2</c:v>
                </c:pt>
                <c:pt idx="12" formatCode="General">
                  <c:v>0</c:v>
                </c:pt>
                <c:pt idx="13">
                  <c:v>5.8823529411764705E-2</c:v>
                </c:pt>
                <c:pt idx="14">
                  <c:v>7.0000000000000007E-2</c:v>
                </c:pt>
                <c:pt idx="15">
                  <c:v>8.1967213114754092E-2</c:v>
                </c:pt>
                <c:pt idx="16" formatCode="General">
                  <c:v>0</c:v>
                </c:pt>
                <c:pt idx="17">
                  <c:v>5.8823529411764705E-2</c:v>
                </c:pt>
                <c:pt idx="18">
                  <c:v>0.1</c:v>
                </c:pt>
                <c:pt idx="19">
                  <c:v>1.6393442622950821E-2</c:v>
                </c:pt>
                <c:pt idx="20" formatCode="General">
                  <c:v>0</c:v>
                </c:pt>
                <c:pt idx="21">
                  <c:v>8.2352941176470587E-2</c:v>
                </c:pt>
                <c:pt idx="22">
                  <c:v>0.02</c:v>
                </c:pt>
                <c:pt idx="23">
                  <c:v>1.6393442622950821E-2</c:v>
                </c:pt>
                <c:pt idx="24" formatCode="General">
                  <c:v>0</c:v>
                </c:pt>
                <c:pt idx="25">
                  <c:v>1.1764705882352941E-2</c:v>
                </c:pt>
                <c:pt idx="26">
                  <c:v>0.04</c:v>
                </c:pt>
                <c:pt idx="27">
                  <c:v>3.2786885245901641E-2</c:v>
                </c:pt>
                <c:pt idx="28" formatCode="General">
                  <c:v>0</c:v>
                </c:pt>
                <c:pt idx="29">
                  <c:v>0</c:v>
                </c:pt>
                <c:pt idx="30">
                  <c:v>0</c:v>
                </c:pt>
                <c:pt idx="31">
                  <c:v>3.2786885245901641E-2</c:v>
                </c:pt>
              </c:numCache>
            </c:numRef>
          </c:val>
          <c:extLst>
            <c:ext xmlns:c16="http://schemas.microsoft.com/office/drawing/2014/chart" uri="{C3380CC4-5D6E-409C-BE32-E72D297353CC}">
              <c16:uniqueId val="{00000000-9EDE-4314-9375-C1C85341F45D}"/>
            </c:ext>
          </c:extLst>
        </c:ser>
        <c:ser>
          <c:idx val="2"/>
          <c:order val="1"/>
          <c:tx>
            <c:strRef>
              <c:f>'Q23A.得意とするハードウェア（従業員別）'!$T$6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'Q23A.得意とするハードウェア（従業員別）'!$R$7:$R$38</c:f>
              <c:strCache>
                <c:ptCount val="32"/>
                <c:pt idx="0">
                  <c:v>【 民生用PC 】          </c:v>
                </c:pt>
                <c:pt idx="1">
                  <c:v>20人以下（n=41）</c:v>
                </c:pt>
                <c:pt idx="2">
                  <c:v>21人以上100人以下（n=50）</c:v>
                </c:pt>
                <c:pt idx="3">
                  <c:v>101人以上（n=33）</c:v>
                </c:pt>
                <c:pt idx="4">
                  <c:v>【 専用ハードウェア 】       </c:v>
                </c:pt>
                <c:pt idx="5">
                  <c:v>20人以下（n=30）</c:v>
                </c:pt>
                <c:pt idx="6">
                  <c:v>21人以上100人以下（n=44）</c:v>
                </c:pt>
                <c:pt idx="7">
                  <c:v>101人以上（n=26）</c:v>
                </c:pt>
                <c:pt idx="8">
                  <c:v>【 クラウド 】           </c:v>
                </c:pt>
                <c:pt idx="9">
                  <c:v>20人以下（n=43）</c:v>
                </c:pt>
                <c:pt idx="10">
                  <c:v>21人以上100人以下（n=45）</c:v>
                </c:pt>
                <c:pt idx="11">
                  <c:v>101人以上（n=37）</c:v>
                </c:pt>
                <c:pt idx="12">
                  <c:v>【 産業用PC 】          </c:v>
                </c:pt>
                <c:pt idx="13">
                  <c:v>20人以下（n=27）</c:v>
                </c:pt>
                <c:pt idx="14">
                  <c:v>21人以上100人以下（n=25）</c:v>
                </c:pt>
                <c:pt idx="15">
                  <c:v>101人以上（n=18）</c:v>
                </c:pt>
                <c:pt idx="16">
                  <c:v>【 スマートフォン 】        </c:v>
                </c:pt>
                <c:pt idx="17">
                  <c:v>20人以下（n=30）</c:v>
                </c:pt>
                <c:pt idx="18">
                  <c:v>21人以上100人以下（n=37）</c:v>
                </c:pt>
                <c:pt idx="19">
                  <c:v>101人以上（n=15）</c:v>
                </c:pt>
                <c:pt idx="20">
                  <c:v>【 汎用シングルボード 】      </c:v>
                </c:pt>
                <c:pt idx="21">
                  <c:v>20人以下（n=17）</c:v>
                </c:pt>
                <c:pt idx="22">
                  <c:v>21人以上100人以下（n=20）</c:v>
                </c:pt>
                <c:pt idx="23">
                  <c:v>101人以上（n=7）</c:v>
                </c:pt>
                <c:pt idx="24">
                  <c:v>【 タブレット 】          </c:v>
                </c:pt>
                <c:pt idx="25">
                  <c:v>20人以下（n=24）</c:v>
                </c:pt>
                <c:pt idx="26">
                  <c:v>21人以上100人以下（n=36）</c:v>
                </c:pt>
                <c:pt idx="27">
                  <c:v>101人以上（n=17）</c:v>
                </c:pt>
                <c:pt idx="28">
                  <c:v>【 エッジサーバー／フォグサーバー 】</c:v>
                </c:pt>
                <c:pt idx="29">
                  <c:v>20人以下（n=8）</c:v>
                </c:pt>
                <c:pt idx="30">
                  <c:v>21人以上100人以下（n=8）</c:v>
                </c:pt>
                <c:pt idx="31">
                  <c:v>101人以上（n=8）</c:v>
                </c:pt>
              </c:strCache>
            </c:strRef>
          </c:cat>
          <c:val>
            <c:numRef>
              <c:f>'Q23A.得意とするハードウェア（従業員別）'!$T$7:$T$38</c:f>
              <c:numCache>
                <c:formatCode>0.0%</c:formatCode>
                <c:ptCount val="32"/>
                <c:pt idx="0" formatCode="General">
                  <c:v>0</c:v>
                </c:pt>
                <c:pt idx="1">
                  <c:v>9.4117647058823528E-2</c:v>
                </c:pt>
                <c:pt idx="2">
                  <c:v>0.14000000000000001</c:v>
                </c:pt>
                <c:pt idx="3">
                  <c:v>0.11475409836065574</c:v>
                </c:pt>
                <c:pt idx="4" formatCode="General">
                  <c:v>0</c:v>
                </c:pt>
                <c:pt idx="5">
                  <c:v>7.0588235294117646E-2</c:v>
                </c:pt>
                <c:pt idx="6">
                  <c:v>0.09</c:v>
                </c:pt>
                <c:pt idx="7">
                  <c:v>4.9180327868852458E-2</c:v>
                </c:pt>
                <c:pt idx="8" formatCode="General">
                  <c:v>0</c:v>
                </c:pt>
                <c:pt idx="9">
                  <c:v>9.4117647058823528E-2</c:v>
                </c:pt>
                <c:pt idx="10">
                  <c:v>0.12</c:v>
                </c:pt>
                <c:pt idx="11">
                  <c:v>0.14754098360655737</c:v>
                </c:pt>
                <c:pt idx="12" formatCode="General">
                  <c:v>0</c:v>
                </c:pt>
                <c:pt idx="13">
                  <c:v>0.12941176470588237</c:v>
                </c:pt>
                <c:pt idx="14">
                  <c:v>0.11</c:v>
                </c:pt>
                <c:pt idx="15">
                  <c:v>0.13114754098360656</c:v>
                </c:pt>
                <c:pt idx="16" formatCode="General">
                  <c:v>0</c:v>
                </c:pt>
                <c:pt idx="17">
                  <c:v>0.2</c:v>
                </c:pt>
                <c:pt idx="18">
                  <c:v>0.09</c:v>
                </c:pt>
                <c:pt idx="19">
                  <c:v>0.16393442622950818</c:v>
                </c:pt>
                <c:pt idx="20" formatCode="General">
                  <c:v>0</c:v>
                </c:pt>
                <c:pt idx="21">
                  <c:v>5.8823529411764705E-2</c:v>
                </c:pt>
                <c:pt idx="22">
                  <c:v>0.11</c:v>
                </c:pt>
                <c:pt idx="23">
                  <c:v>8.1967213114754092E-2</c:v>
                </c:pt>
                <c:pt idx="24" formatCode="General">
                  <c:v>0</c:v>
                </c:pt>
                <c:pt idx="25">
                  <c:v>0.15294117647058825</c:v>
                </c:pt>
                <c:pt idx="26">
                  <c:v>0.2</c:v>
                </c:pt>
                <c:pt idx="27">
                  <c:v>0.11475409836065574</c:v>
                </c:pt>
                <c:pt idx="28" formatCode="General">
                  <c:v>0</c:v>
                </c:pt>
                <c:pt idx="29">
                  <c:v>7.0588235294117646E-2</c:v>
                </c:pt>
                <c:pt idx="30">
                  <c:v>0.03</c:v>
                </c:pt>
                <c:pt idx="31">
                  <c:v>6.5573770491803282E-2</c:v>
                </c:pt>
              </c:numCache>
            </c:numRef>
          </c:val>
          <c:extLst>
            <c:ext xmlns:c16="http://schemas.microsoft.com/office/drawing/2014/chart" uri="{C3380CC4-5D6E-409C-BE32-E72D297353CC}">
              <c16:uniqueId val="{00000001-9EDE-4314-9375-C1C85341F45D}"/>
            </c:ext>
          </c:extLst>
        </c:ser>
        <c:ser>
          <c:idx val="1"/>
          <c:order val="2"/>
          <c:tx>
            <c:strRef>
              <c:f>'Q23A.得意とするハードウェア（従業員別）'!$U$6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'Q23A.得意とするハードウェア（従業員別）'!$R$7:$R$38</c:f>
              <c:strCache>
                <c:ptCount val="32"/>
                <c:pt idx="0">
                  <c:v>【 民生用PC 】          </c:v>
                </c:pt>
                <c:pt idx="1">
                  <c:v>20人以下（n=41）</c:v>
                </c:pt>
                <c:pt idx="2">
                  <c:v>21人以上100人以下（n=50）</c:v>
                </c:pt>
                <c:pt idx="3">
                  <c:v>101人以上（n=33）</c:v>
                </c:pt>
                <c:pt idx="4">
                  <c:v>【 専用ハードウェア 】       </c:v>
                </c:pt>
                <c:pt idx="5">
                  <c:v>20人以下（n=30）</c:v>
                </c:pt>
                <c:pt idx="6">
                  <c:v>21人以上100人以下（n=44）</c:v>
                </c:pt>
                <c:pt idx="7">
                  <c:v>101人以上（n=26）</c:v>
                </c:pt>
                <c:pt idx="8">
                  <c:v>【 クラウド 】           </c:v>
                </c:pt>
                <c:pt idx="9">
                  <c:v>20人以下（n=43）</c:v>
                </c:pt>
                <c:pt idx="10">
                  <c:v>21人以上100人以下（n=45）</c:v>
                </c:pt>
                <c:pt idx="11">
                  <c:v>101人以上（n=37）</c:v>
                </c:pt>
                <c:pt idx="12">
                  <c:v>【 産業用PC 】          </c:v>
                </c:pt>
                <c:pt idx="13">
                  <c:v>20人以下（n=27）</c:v>
                </c:pt>
                <c:pt idx="14">
                  <c:v>21人以上100人以下（n=25）</c:v>
                </c:pt>
                <c:pt idx="15">
                  <c:v>101人以上（n=18）</c:v>
                </c:pt>
                <c:pt idx="16">
                  <c:v>【 スマートフォン 】        </c:v>
                </c:pt>
                <c:pt idx="17">
                  <c:v>20人以下（n=30）</c:v>
                </c:pt>
                <c:pt idx="18">
                  <c:v>21人以上100人以下（n=37）</c:v>
                </c:pt>
                <c:pt idx="19">
                  <c:v>101人以上（n=15）</c:v>
                </c:pt>
                <c:pt idx="20">
                  <c:v>【 汎用シングルボード 】      </c:v>
                </c:pt>
                <c:pt idx="21">
                  <c:v>20人以下（n=17）</c:v>
                </c:pt>
                <c:pt idx="22">
                  <c:v>21人以上100人以下（n=20）</c:v>
                </c:pt>
                <c:pt idx="23">
                  <c:v>101人以上（n=7）</c:v>
                </c:pt>
                <c:pt idx="24">
                  <c:v>【 タブレット 】          </c:v>
                </c:pt>
                <c:pt idx="25">
                  <c:v>20人以下（n=24）</c:v>
                </c:pt>
                <c:pt idx="26">
                  <c:v>21人以上100人以下（n=36）</c:v>
                </c:pt>
                <c:pt idx="27">
                  <c:v>101人以上（n=17）</c:v>
                </c:pt>
                <c:pt idx="28">
                  <c:v>【 エッジサーバー／フォグサーバー 】</c:v>
                </c:pt>
                <c:pt idx="29">
                  <c:v>20人以下（n=8）</c:v>
                </c:pt>
                <c:pt idx="30">
                  <c:v>21人以上100人以下（n=8）</c:v>
                </c:pt>
                <c:pt idx="31">
                  <c:v>101人以上（n=8）</c:v>
                </c:pt>
              </c:strCache>
            </c:strRef>
          </c:cat>
          <c:val>
            <c:numRef>
              <c:f>'Q23A.得意とするハードウェア（従業員別）'!$U$7:$U$38</c:f>
              <c:numCache>
                <c:formatCode>0.0%</c:formatCode>
                <c:ptCount val="32"/>
                <c:pt idx="0" formatCode="General">
                  <c:v>0</c:v>
                </c:pt>
                <c:pt idx="1">
                  <c:v>0.11764705882352941</c:v>
                </c:pt>
                <c:pt idx="2">
                  <c:v>0.06</c:v>
                </c:pt>
                <c:pt idx="3">
                  <c:v>3.2786885245901641E-2</c:v>
                </c:pt>
                <c:pt idx="4" formatCode="General">
                  <c:v>0</c:v>
                </c:pt>
                <c:pt idx="5">
                  <c:v>5.8823529411764705E-2</c:v>
                </c:pt>
                <c:pt idx="6">
                  <c:v>0.03</c:v>
                </c:pt>
                <c:pt idx="7">
                  <c:v>3.2786885245901641E-2</c:v>
                </c:pt>
                <c:pt idx="8" formatCode="General">
                  <c:v>0</c:v>
                </c:pt>
                <c:pt idx="9">
                  <c:v>0.12941176470588237</c:v>
                </c:pt>
                <c:pt idx="10">
                  <c:v>0.2</c:v>
                </c:pt>
                <c:pt idx="11">
                  <c:v>0.4098360655737705</c:v>
                </c:pt>
                <c:pt idx="12" formatCode="General">
                  <c:v>0</c:v>
                </c:pt>
                <c:pt idx="13">
                  <c:v>0.12941176470588237</c:v>
                </c:pt>
                <c:pt idx="14">
                  <c:v>7.0000000000000007E-2</c:v>
                </c:pt>
                <c:pt idx="15">
                  <c:v>8.1967213114754092E-2</c:v>
                </c:pt>
                <c:pt idx="16" formatCode="General">
                  <c:v>0</c:v>
                </c:pt>
                <c:pt idx="17">
                  <c:v>9.4117647058823528E-2</c:v>
                </c:pt>
                <c:pt idx="18">
                  <c:v>0.18</c:v>
                </c:pt>
                <c:pt idx="19">
                  <c:v>6.5573770491803282E-2</c:v>
                </c:pt>
                <c:pt idx="20" formatCode="General">
                  <c:v>0</c:v>
                </c:pt>
                <c:pt idx="21">
                  <c:v>5.8823529411764705E-2</c:v>
                </c:pt>
                <c:pt idx="22">
                  <c:v>7.0000000000000007E-2</c:v>
                </c:pt>
                <c:pt idx="23">
                  <c:v>1.6393442622950821E-2</c:v>
                </c:pt>
                <c:pt idx="24" formatCode="General">
                  <c:v>0</c:v>
                </c:pt>
                <c:pt idx="25">
                  <c:v>0.11764705882352941</c:v>
                </c:pt>
                <c:pt idx="26">
                  <c:v>0.12</c:v>
                </c:pt>
                <c:pt idx="27">
                  <c:v>0.13114754098360656</c:v>
                </c:pt>
                <c:pt idx="28" formatCode="General">
                  <c:v>0</c:v>
                </c:pt>
                <c:pt idx="29">
                  <c:v>2.3529411764705882E-2</c:v>
                </c:pt>
                <c:pt idx="30">
                  <c:v>0.05</c:v>
                </c:pt>
                <c:pt idx="31">
                  <c:v>3.2786885245901641E-2</c:v>
                </c:pt>
              </c:numCache>
            </c:numRef>
          </c:val>
          <c:extLst>
            <c:ext xmlns:c16="http://schemas.microsoft.com/office/drawing/2014/chart" uri="{C3380CC4-5D6E-409C-BE32-E72D297353CC}">
              <c16:uniqueId val="{00000002-9EDE-4314-9375-C1C85341F45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'Q23B.現在重要なハードウェア（従業員別）'!$J$45</c:f>
          <c:strCache>
            <c:ptCount val="1"/>
            <c:pt idx="0">
              <c:v>20人以下 (N=88)
21人以上100人以下 (N=97)
101人以上 (N=60)</c:v>
            </c:pt>
          </c:strCache>
        </c:strRef>
      </c:tx>
      <c:layout>
        <c:manualLayout>
          <c:xMode val="edge"/>
          <c:yMode val="edge"/>
          <c:x val="0.68856185185185181"/>
          <c:y val="0.8644427777777777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'Q23B.現在重要なハードウェア（従業員別）'!$S$6</c:f>
              <c:strCache>
                <c:ptCount val="1"/>
                <c:pt idx="0">
                  <c:v>1番目</c:v>
                </c:pt>
              </c:strCache>
            </c:strRef>
          </c:tx>
          <c:spPr>
            <a:solidFill>
              <a:srgbClr val="FF996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20人以下（n=28）</c:v>
                </c:pt>
                <c:pt idx="2">
                  <c:v>21人以上100人以下（n=41）</c:v>
                </c:pt>
                <c:pt idx="3">
                  <c:v>101人以上（n=23）</c:v>
                </c:pt>
                <c:pt idx="4">
                  <c:v>【 民生用PC 】          </c:v>
                </c:pt>
                <c:pt idx="5">
                  <c:v>20人以下（n=38）</c:v>
                </c:pt>
                <c:pt idx="6">
                  <c:v>21人以上100人以下（n=42）</c:v>
                </c:pt>
                <c:pt idx="7">
                  <c:v>101人以上（n=35）</c:v>
                </c:pt>
                <c:pt idx="8">
                  <c:v>【 クラウド 】           </c:v>
                </c:pt>
                <c:pt idx="9">
                  <c:v>20人以下（n=46）</c:v>
                </c:pt>
                <c:pt idx="10">
                  <c:v>21人以上100人以下（n=50）</c:v>
                </c:pt>
                <c:pt idx="11">
                  <c:v>101人以上（n=42）</c:v>
                </c:pt>
                <c:pt idx="12">
                  <c:v>【 産業用PC 】          </c:v>
                </c:pt>
                <c:pt idx="13">
                  <c:v>20人以下（n=24）</c:v>
                </c:pt>
                <c:pt idx="14">
                  <c:v>21人以上100人以下（n=26）</c:v>
                </c:pt>
                <c:pt idx="15">
                  <c:v>101人以上（n=16）</c:v>
                </c:pt>
                <c:pt idx="16">
                  <c:v>【 スマートフォン 】        </c:v>
                </c:pt>
                <c:pt idx="17">
                  <c:v>20人以下（n=36）</c:v>
                </c:pt>
                <c:pt idx="18">
                  <c:v>21人以上100人以下（n=40）</c:v>
                </c:pt>
                <c:pt idx="19">
                  <c:v>101人以上（n=16）</c:v>
                </c:pt>
                <c:pt idx="20">
                  <c:v>【 汎用シングルボード 】      </c:v>
                </c:pt>
                <c:pt idx="21">
                  <c:v>20人以下（n=16）</c:v>
                </c:pt>
                <c:pt idx="22">
                  <c:v>21人以上100人以下（n=17）</c:v>
                </c:pt>
                <c:pt idx="23">
                  <c:v>101人以上（n=6）</c:v>
                </c:pt>
                <c:pt idx="24">
                  <c:v>【 タブレット 】          </c:v>
                </c:pt>
                <c:pt idx="25">
                  <c:v>20人以下（n=28）</c:v>
                </c:pt>
                <c:pt idx="26">
                  <c:v>21人以上100人以下（n=34）</c:v>
                </c:pt>
                <c:pt idx="27">
                  <c:v>101人以上（n=15）</c:v>
                </c:pt>
                <c:pt idx="28">
                  <c:v>【 エッジサーバー／フォグサーバー 】</c:v>
                </c:pt>
                <c:pt idx="29">
                  <c:v>20人以下（n=8）</c:v>
                </c:pt>
                <c:pt idx="30">
                  <c:v>21人以上100人以下（n=8）</c:v>
                </c:pt>
                <c:pt idx="31">
                  <c:v>101人以上（n=9）</c:v>
                </c:pt>
              </c:strCache>
            </c:strRef>
          </c:cat>
          <c:val>
            <c:numRef>
              <c:f>'Q23B.現在重要なハードウェア（従業員別）'!$S$7:$S$38</c:f>
              <c:numCache>
                <c:formatCode>0.0%</c:formatCode>
                <c:ptCount val="32"/>
                <c:pt idx="0" formatCode="General">
                  <c:v>0</c:v>
                </c:pt>
                <c:pt idx="1">
                  <c:v>0.18181818181818182</c:v>
                </c:pt>
                <c:pt idx="2">
                  <c:v>0.29896907216494845</c:v>
                </c:pt>
                <c:pt idx="3">
                  <c:v>0.31666666666666665</c:v>
                </c:pt>
                <c:pt idx="4" formatCode="General">
                  <c:v>0</c:v>
                </c:pt>
                <c:pt idx="5">
                  <c:v>0.26136363636363635</c:v>
                </c:pt>
                <c:pt idx="6">
                  <c:v>0.26804123711340205</c:v>
                </c:pt>
                <c:pt idx="7">
                  <c:v>0.23333333333333334</c:v>
                </c:pt>
                <c:pt idx="8" formatCode="General">
                  <c:v>0</c:v>
                </c:pt>
                <c:pt idx="9">
                  <c:v>0.30681818181818182</c:v>
                </c:pt>
                <c:pt idx="10">
                  <c:v>0.21649484536082475</c:v>
                </c:pt>
                <c:pt idx="11">
                  <c:v>0.25</c:v>
                </c:pt>
                <c:pt idx="12" formatCode="General">
                  <c:v>0</c:v>
                </c:pt>
                <c:pt idx="13">
                  <c:v>3.4090909090909088E-2</c:v>
                </c:pt>
                <c:pt idx="14">
                  <c:v>7.2164948453608241E-2</c:v>
                </c:pt>
                <c:pt idx="15">
                  <c:v>0.11666666666666667</c:v>
                </c:pt>
                <c:pt idx="16" formatCode="General">
                  <c:v>0</c:v>
                </c:pt>
                <c:pt idx="17">
                  <c:v>9.0909090909090912E-2</c:v>
                </c:pt>
                <c:pt idx="18">
                  <c:v>7.2164948453608241E-2</c:v>
                </c:pt>
                <c:pt idx="19">
                  <c:v>1.6666666666666666E-2</c:v>
                </c:pt>
                <c:pt idx="20" formatCode="General">
                  <c:v>0</c:v>
                </c:pt>
                <c:pt idx="21">
                  <c:v>7.9545454545454544E-2</c:v>
                </c:pt>
                <c:pt idx="22">
                  <c:v>2.0618556701030927E-2</c:v>
                </c:pt>
                <c:pt idx="23">
                  <c:v>1.6666666666666666E-2</c:v>
                </c:pt>
                <c:pt idx="24" formatCode="General">
                  <c:v>0</c:v>
                </c:pt>
                <c:pt idx="25">
                  <c:v>2.2727272727272728E-2</c:v>
                </c:pt>
                <c:pt idx="26">
                  <c:v>4.1237113402061855E-2</c:v>
                </c:pt>
                <c:pt idx="27">
                  <c:v>1.6666666666666666E-2</c:v>
                </c:pt>
                <c:pt idx="28" formatCode="General">
                  <c:v>0</c:v>
                </c:pt>
                <c:pt idx="29">
                  <c:v>1.1363636363636364E-2</c:v>
                </c:pt>
                <c:pt idx="30">
                  <c:v>0</c:v>
                </c:pt>
                <c:pt idx="31">
                  <c:v>1.6666666666666666E-2</c:v>
                </c:pt>
              </c:numCache>
            </c:numRef>
          </c:val>
          <c:extLst>
            <c:ext xmlns:c16="http://schemas.microsoft.com/office/drawing/2014/chart" uri="{C3380CC4-5D6E-409C-BE32-E72D297353CC}">
              <c16:uniqueId val="{00000000-50D7-4860-AA2B-9A9BE8EAB267}"/>
            </c:ext>
          </c:extLst>
        </c:ser>
        <c:ser>
          <c:idx val="2"/>
          <c:order val="1"/>
          <c:tx>
            <c:strRef>
              <c:f>'Q23B.現在重要なハードウェア（従業員別）'!$T$6</c:f>
              <c:strCache>
                <c:ptCount val="1"/>
                <c:pt idx="0">
                  <c:v>2番目</c:v>
                </c:pt>
              </c:strCache>
            </c:strRef>
          </c:tx>
          <c:spPr>
            <a:solidFill>
              <a:srgbClr val="FFFF99"/>
            </a:solidFill>
            <a:ln w="9525">
              <a:solidFill>
                <a:sysClr val="windowText" lastClr="000000"/>
              </a:solidFill>
            </a:ln>
            <a:effectLst/>
          </c:spPr>
          <c:invertIfNegative val="0"/>
          <c:cat>
            <c:strRef>
              <c:f>'Q23B.現在重要なハードウェア（従業員別）'!$R$7:$R$38</c:f>
              <c:strCache>
                <c:ptCount val="32"/>
                <c:pt idx="0">
                  <c:v>【 専用ハードウェア 】       </c:v>
                </c:pt>
                <c:pt idx="1">
                  <c:v>20人以下（n=28）</c:v>
                </c:pt>
                <c:pt idx="2">
                  <c:v>21人以上100人以下（n=41）</c:v>
                </c:pt>
                <c:pt idx="3">
                  <c:v>101人以上（n=23）</c:v>
                </c:pt>
                <c:pt idx="4">
                  <c:v>【 民生用PC 】          </c:v>
                </c:pt>
                <c:pt idx="5">
                  <c:v>20人以下（n=38）</c:v>
                </c:pt>
                <c:pt idx="6">
                  <c:v>21人以上100人以下（n=42）</c:v>
                </c:pt>
                <c:pt idx="7">
                  <c:v>101人以上（n=35）</c:v>
                </c:pt>
                <c:pt idx="8">
                  <c:v>【 クラウド 】           </c:v>
                </c:pt>
                <c:pt idx="9">
                  <c:v>20人以下（n=46）</c:v>
                </c:pt>
                <c:pt idx="10">
                  <c:v>21人以上100人以下（n=50）</c:v>
                </c:pt>
                <c:pt idx="11">
                  <c:v>101人以上（n=42）</c:v>
                </c:pt>
                <c:pt idx="12">
                  <c:v>【 産業用PC 】          </c:v>
                </c:pt>
                <c:pt idx="13">
                  <c:v>20人以下（n=24）</c:v>
                </c:pt>
                <c:pt idx="14">
                  <c:v>21人以上100人以下（n=26）</c:v>
                </c:pt>
                <c:pt idx="15">
                  <c:v>101人以上（n=16）</c:v>
                </c:pt>
                <c:pt idx="16">
                  <c:v>【 スマートフォン 】        </c:v>
                </c:pt>
                <c:pt idx="17">
                  <c:v>20人以下（n=36）</c:v>
                </c:pt>
                <c:pt idx="18">
                  <c:v>21人以上100人以下（n=40）</c:v>
                </c:pt>
                <c:pt idx="19">
                  <c:v>101人以上（n=16）</c:v>
                </c:pt>
                <c:pt idx="20">
                  <c:v>【 汎用シングルボード 】      </c:v>
                </c:pt>
                <c:pt idx="21">
                  <c:v>20人以下（n=16）</c:v>
                </c:pt>
                <c:pt idx="22">
                  <c:v>21人以上100人以下（n=17）</c:v>
                </c:pt>
                <c:pt idx="23">
                  <c:v>101人以上（n=6）</c:v>
                </c:pt>
                <c:pt idx="24">
                  <c:v>【 タブレット 】          </c:v>
                </c:pt>
                <c:pt idx="25">
                  <c:v>20人以下（n=28）</c:v>
                </c:pt>
                <c:pt idx="26">
                  <c:v>21人以上100人以下（n=34）</c:v>
                </c:pt>
                <c:pt idx="27">
                  <c:v>101人以上（n=15）</c:v>
                </c:pt>
                <c:pt idx="28">
                  <c:v>【 エッジサーバー／フォグサーバー 】</c:v>
                </c:pt>
                <c:pt idx="29">
                  <c:v>20人以下（n=8）</c:v>
                </c:pt>
                <c:pt idx="30">
                  <c:v>21人以上100人以下（n=8）</c:v>
                </c:pt>
                <c:pt idx="31">
                  <c:v>101人以上（n=9）</c:v>
                </c:pt>
              </c:strCache>
            </c:strRef>
          </c:cat>
          <c:val>
            <c:numRef>
              <c:f>'Q23B.現在重要なハードウェア（従業員別）'!$T$7:$T$38</c:f>
              <c:numCache>
                <c:formatCode>0.0%</c:formatCode>
                <c:ptCount val="32"/>
                <c:pt idx="0" formatCode="General">
                  <c:v>0</c:v>
                </c:pt>
                <c:pt idx="1">
                  <c:v>7.9545454545454544E-2</c:v>
                </c:pt>
                <c:pt idx="2">
                  <c:v>6.1855670103092786E-2</c:v>
                </c:pt>
                <c:pt idx="3">
                  <c:v>1.6666666666666666E-2</c:v>
                </c:pt>
                <c:pt idx="4" formatCode="General">
                  <c:v>0</c:v>
                </c:pt>
                <c:pt idx="5">
                  <c:v>4.5454545454545456E-2</c:v>
                </c:pt>
                <c:pt idx="6">
                  <c:v>0.12371134020618557</c:v>
                </c:pt>
                <c:pt idx="7">
                  <c:v>0.28333333333333333</c:v>
                </c:pt>
                <c:pt idx="8" formatCode="General">
                  <c:v>0</c:v>
                </c:pt>
                <c:pt idx="9">
                  <c:v>9.0909090909090912E-2</c:v>
                </c:pt>
                <c:pt idx="10">
                  <c:v>0.13402061855670103</c:v>
                </c:pt>
                <c:pt idx="11">
                  <c:v>0.15</c:v>
                </c:pt>
                <c:pt idx="12" formatCode="General">
                  <c:v>0</c:v>
                </c:pt>
                <c:pt idx="13">
                  <c:v>0.14772727272727273</c:v>
                </c:pt>
                <c:pt idx="14">
                  <c:v>0.1134020618556701</c:v>
                </c:pt>
                <c:pt idx="15">
                  <c:v>8.3333333333333329E-2</c:v>
                </c:pt>
                <c:pt idx="16" formatCode="General">
                  <c:v>0</c:v>
                </c:pt>
                <c:pt idx="17">
                  <c:v>0.19318181818181818</c:v>
                </c:pt>
                <c:pt idx="18">
                  <c:v>0.14432989690721648</c:v>
                </c:pt>
                <c:pt idx="19">
                  <c:v>0.11666666666666667</c:v>
                </c:pt>
                <c:pt idx="20" formatCode="General">
                  <c:v>0</c:v>
                </c:pt>
                <c:pt idx="21">
                  <c:v>6.8181818181818177E-2</c:v>
                </c:pt>
                <c:pt idx="22">
                  <c:v>0.1134020618556701</c:v>
                </c:pt>
                <c:pt idx="23">
                  <c:v>6.6666666666666666E-2</c:v>
                </c:pt>
                <c:pt idx="24" formatCode="General">
                  <c:v>0</c:v>
                </c:pt>
                <c:pt idx="25">
                  <c:v>0.18181818181818182</c:v>
                </c:pt>
                <c:pt idx="26">
                  <c:v>0.17525773195876287</c:v>
                </c:pt>
                <c:pt idx="27">
                  <c:v>0.11666666666666667</c:v>
                </c:pt>
                <c:pt idx="28" formatCode="General">
                  <c:v>0</c:v>
                </c:pt>
                <c:pt idx="29">
                  <c:v>4.5454545454545456E-2</c:v>
                </c:pt>
                <c:pt idx="30">
                  <c:v>3.0927835051546393E-2</c:v>
                </c:pt>
                <c:pt idx="31">
                  <c:v>6.6666666666666666E-2</c:v>
                </c:pt>
              </c:numCache>
            </c:numRef>
          </c:val>
          <c:extLst>
            <c:ext xmlns:c16="http://schemas.microsoft.com/office/drawing/2014/chart" uri="{C3380CC4-5D6E-409C-BE32-E72D297353CC}">
              <c16:uniqueId val="{00000001-50D7-4860-AA2B-9A9BE8EAB267}"/>
            </c:ext>
          </c:extLst>
        </c:ser>
        <c:ser>
          <c:idx val="1"/>
          <c:order val="2"/>
          <c:tx>
            <c:strRef>
              <c:f>'Q23B.現在重要なハードウェア（従業員別）'!$U$6</c:f>
              <c:strCache>
                <c:ptCount val="1"/>
                <c:pt idx="0">
                  <c:v>3番目</c:v>
                </c:pt>
              </c:strCache>
            </c:strRef>
          </c:tx>
          <c:spPr>
            <a:solidFill>
              <a:srgbClr val="2E75B6"/>
            </a:solidFill>
            <a:ln>
              <a:solidFill>
                <a:sysClr val="windowText" lastClr="000000"/>
              </a:solidFill>
            </a:ln>
            <a:effectLst/>
          </c:spPr>
          <c:invertIfNegative val="0"/>
          <c:cat>
            <c:strRef>
              <c:f>'Q23B.現在重要なハードウェア（従業員別）'!$R$7:$R$38</c:f>
              <c:strCache>
                <c:ptCount val="32"/>
                <c:pt idx="0">
                  <c:v>【 専用ハードウェア 】       </c:v>
                </c:pt>
                <c:pt idx="1">
                  <c:v>20人以下（n=28）</c:v>
                </c:pt>
                <c:pt idx="2">
                  <c:v>21人以上100人以下（n=41）</c:v>
                </c:pt>
                <c:pt idx="3">
                  <c:v>101人以上（n=23）</c:v>
                </c:pt>
                <c:pt idx="4">
                  <c:v>【 民生用PC 】          </c:v>
                </c:pt>
                <c:pt idx="5">
                  <c:v>20人以下（n=38）</c:v>
                </c:pt>
                <c:pt idx="6">
                  <c:v>21人以上100人以下（n=42）</c:v>
                </c:pt>
                <c:pt idx="7">
                  <c:v>101人以上（n=35）</c:v>
                </c:pt>
                <c:pt idx="8">
                  <c:v>【 クラウド 】           </c:v>
                </c:pt>
                <c:pt idx="9">
                  <c:v>20人以下（n=46）</c:v>
                </c:pt>
                <c:pt idx="10">
                  <c:v>21人以上100人以下（n=50）</c:v>
                </c:pt>
                <c:pt idx="11">
                  <c:v>101人以上（n=42）</c:v>
                </c:pt>
                <c:pt idx="12">
                  <c:v>【 産業用PC 】          </c:v>
                </c:pt>
                <c:pt idx="13">
                  <c:v>20人以下（n=24）</c:v>
                </c:pt>
                <c:pt idx="14">
                  <c:v>21人以上100人以下（n=26）</c:v>
                </c:pt>
                <c:pt idx="15">
                  <c:v>101人以上（n=16）</c:v>
                </c:pt>
                <c:pt idx="16">
                  <c:v>【 スマートフォン 】        </c:v>
                </c:pt>
                <c:pt idx="17">
                  <c:v>20人以下（n=36）</c:v>
                </c:pt>
                <c:pt idx="18">
                  <c:v>21人以上100人以下（n=40）</c:v>
                </c:pt>
                <c:pt idx="19">
                  <c:v>101人以上（n=16）</c:v>
                </c:pt>
                <c:pt idx="20">
                  <c:v>【 汎用シングルボード 】      </c:v>
                </c:pt>
                <c:pt idx="21">
                  <c:v>20人以下（n=16）</c:v>
                </c:pt>
                <c:pt idx="22">
                  <c:v>21人以上100人以下（n=17）</c:v>
                </c:pt>
                <c:pt idx="23">
                  <c:v>101人以上（n=6）</c:v>
                </c:pt>
                <c:pt idx="24">
                  <c:v>【 タブレット 】          </c:v>
                </c:pt>
                <c:pt idx="25">
                  <c:v>20人以下（n=28）</c:v>
                </c:pt>
                <c:pt idx="26">
                  <c:v>21人以上100人以下（n=34）</c:v>
                </c:pt>
                <c:pt idx="27">
                  <c:v>101人以上（n=15）</c:v>
                </c:pt>
                <c:pt idx="28">
                  <c:v>【 エッジサーバー／フォグサーバー 】</c:v>
                </c:pt>
                <c:pt idx="29">
                  <c:v>20人以下（n=8）</c:v>
                </c:pt>
                <c:pt idx="30">
                  <c:v>21人以上100人以下（n=8）</c:v>
                </c:pt>
                <c:pt idx="31">
                  <c:v>101人以上（n=9）</c:v>
                </c:pt>
              </c:strCache>
            </c:strRef>
          </c:cat>
          <c:val>
            <c:numRef>
              <c:f>'Q23B.現在重要なハードウェア（従業員別）'!$U$7:$U$38</c:f>
              <c:numCache>
                <c:formatCode>0.0%</c:formatCode>
                <c:ptCount val="32"/>
                <c:pt idx="0" formatCode="General">
                  <c:v>0</c:v>
                </c:pt>
                <c:pt idx="1">
                  <c:v>5.6818181818181816E-2</c:v>
                </c:pt>
                <c:pt idx="2">
                  <c:v>6.1855670103092786E-2</c:v>
                </c:pt>
                <c:pt idx="3">
                  <c:v>0.05</c:v>
                </c:pt>
                <c:pt idx="4" formatCode="General">
                  <c:v>0</c:v>
                </c:pt>
                <c:pt idx="5">
                  <c:v>0.125</c:v>
                </c:pt>
                <c:pt idx="6">
                  <c:v>4.1237113402061855E-2</c:v>
                </c:pt>
                <c:pt idx="7">
                  <c:v>6.6666666666666666E-2</c:v>
                </c:pt>
                <c:pt idx="8" formatCode="General">
                  <c:v>0</c:v>
                </c:pt>
                <c:pt idx="9">
                  <c:v>0.125</c:v>
                </c:pt>
                <c:pt idx="10">
                  <c:v>0.16494845360824742</c:v>
                </c:pt>
                <c:pt idx="11">
                  <c:v>0.3</c:v>
                </c:pt>
                <c:pt idx="12" formatCode="General">
                  <c:v>0</c:v>
                </c:pt>
                <c:pt idx="13">
                  <c:v>9.0909090909090912E-2</c:v>
                </c:pt>
                <c:pt idx="14">
                  <c:v>8.247422680412371E-2</c:v>
                </c:pt>
                <c:pt idx="15">
                  <c:v>6.6666666666666666E-2</c:v>
                </c:pt>
                <c:pt idx="16" formatCode="General">
                  <c:v>0</c:v>
                </c:pt>
                <c:pt idx="17">
                  <c:v>0.125</c:v>
                </c:pt>
                <c:pt idx="18">
                  <c:v>0.19587628865979381</c:v>
                </c:pt>
                <c:pt idx="19">
                  <c:v>0.13333333333333333</c:v>
                </c:pt>
                <c:pt idx="20" formatCode="General">
                  <c:v>0</c:v>
                </c:pt>
                <c:pt idx="21">
                  <c:v>3.4090909090909088E-2</c:v>
                </c:pt>
                <c:pt idx="22">
                  <c:v>4.1237113402061855E-2</c:v>
                </c:pt>
                <c:pt idx="23">
                  <c:v>1.6666666666666666E-2</c:v>
                </c:pt>
                <c:pt idx="24" formatCode="General">
                  <c:v>0</c:v>
                </c:pt>
                <c:pt idx="25">
                  <c:v>0.11363636363636363</c:v>
                </c:pt>
                <c:pt idx="26">
                  <c:v>0.13402061855670103</c:v>
                </c:pt>
                <c:pt idx="27">
                  <c:v>0.11666666666666667</c:v>
                </c:pt>
                <c:pt idx="28" formatCode="General">
                  <c:v>0</c:v>
                </c:pt>
                <c:pt idx="29">
                  <c:v>3.4090909090909088E-2</c:v>
                </c:pt>
                <c:pt idx="30">
                  <c:v>5.1546391752577317E-2</c:v>
                </c:pt>
                <c:pt idx="31">
                  <c:v>6.6666666666666666E-2</c:v>
                </c:pt>
              </c:numCache>
            </c:numRef>
          </c:val>
          <c:extLst>
            <c:ext xmlns:c16="http://schemas.microsoft.com/office/drawing/2014/chart" uri="{C3380CC4-5D6E-409C-BE32-E72D297353CC}">
              <c16:uniqueId val="{00000002-50D7-4860-AA2B-9A9BE8EAB26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valAx>
      <c:spPr>
        <a:noFill/>
        <a:ln>
          <a:solidFill>
            <a:schemeClr val="tx1">
              <a:lumMod val="50000"/>
              <a:lumOff val="50000"/>
            </a:schemeClr>
          </a:solidFill>
        </a:ln>
        <a:effectLst/>
      </c:spPr>
    </c:plotArea>
    <c:legend>
      <c:legendPos val="b"/>
      <c:layout>
        <c:manualLayout>
          <c:xMode val="edge"/>
          <c:yMode val="edge"/>
          <c:x val="0.76242910879629611"/>
          <c:y val="0.72173925925925919"/>
          <c:w val="0.11278759259259259"/>
          <c:h val="8.305703703703704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7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特定の分野に特化していない事業</a:t>
            </a:r>
          </a:p>
        </c:rich>
      </c:tx>
      <c:layout>
        <c:manualLayout>
          <c:xMode val="edge"/>
          <c:yMode val="edge"/>
          <c:x val="0.14051925925925926"/>
          <c:y val="1.102430555555555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42444444444443"/>
          <c:y val="0.39999305555555553"/>
          <c:w val="0.50221111111111116"/>
          <c:h val="0.55360677083333332"/>
        </c:manualLayout>
      </c:layout>
      <c:barChart>
        <c:barDir val="bar"/>
        <c:grouping val="stacked"/>
        <c:varyColors val="0"/>
        <c:ser>
          <c:idx val="1"/>
          <c:order val="0"/>
          <c:tx>
            <c:strRef>
              <c:f>'[13]Q4.主な事業のカテゴリと適応分野（従業員数別）'!$M$6</c:f>
              <c:strCache>
                <c:ptCount val="1"/>
                <c:pt idx="0">
                  <c:v>20人以下 (N=95)</c:v>
                </c:pt>
              </c:strCache>
            </c:strRef>
          </c:tx>
          <c:spPr>
            <a:solidFill>
              <a:srgbClr val="99CCFF"/>
            </a:solidFill>
            <a:ln>
              <a:solidFill>
                <a:sysClr val="windowText" lastClr="000000"/>
              </a:solidFill>
            </a:ln>
            <a:effectLst/>
          </c:spPr>
          <c:invertIfNegative val="0"/>
          <c:cat>
            <c:strRef>
              <c:f>'[13]Q4.主な事業のカテゴリと適応分野（従業員数別）'!$L$30:$L$33</c:f>
              <c:strCache>
                <c:ptCount val="4"/>
                <c:pt idx="0">
                  <c:v>受託開発・人材派遣</c:v>
                </c:pt>
                <c:pt idx="1">
                  <c:v>ソフトウェア製品開発</c:v>
                </c:pt>
                <c:pt idx="2">
                  <c:v>ハードウェア製品開発</c:v>
                </c:pt>
                <c:pt idx="3">
                  <c:v>その他の事業</c:v>
                </c:pt>
              </c:strCache>
            </c:strRef>
          </c:cat>
          <c:val>
            <c:numRef>
              <c:f>'[13]Q4.主な事業のカテゴリと適応分野（従業員数別）'!$M$30:$M$33</c:f>
              <c:numCache>
                <c:formatCode>General</c:formatCode>
                <c:ptCount val="4"/>
                <c:pt idx="0">
                  <c:v>0.18148148148148149</c:v>
                </c:pt>
                <c:pt idx="1">
                  <c:v>0.21111111111111111</c:v>
                </c:pt>
                <c:pt idx="2">
                  <c:v>4.4444444444444446E-2</c:v>
                </c:pt>
                <c:pt idx="3">
                  <c:v>0.12592592592592591</c:v>
                </c:pt>
              </c:numCache>
            </c:numRef>
          </c:val>
          <c:extLst>
            <c:ext xmlns:c16="http://schemas.microsoft.com/office/drawing/2014/chart" uri="{C3380CC4-5D6E-409C-BE32-E72D297353CC}">
              <c16:uniqueId val="{00000000-175F-4EAD-A3ED-C0F8ECBF8F6A}"/>
            </c:ext>
          </c:extLst>
        </c:ser>
        <c:ser>
          <c:idx val="0"/>
          <c:order val="1"/>
          <c:tx>
            <c:strRef>
              <c:f>'[13]Q4.主な事業のカテゴリと適応分野（従業員数別）'!$N$6</c:f>
              <c:strCache>
                <c:ptCount val="1"/>
                <c:pt idx="0">
                  <c:v>21人以上100人以下 (N=107)</c:v>
                </c:pt>
              </c:strCache>
            </c:strRef>
          </c:tx>
          <c:spPr>
            <a:solidFill>
              <a:schemeClr val="accent6">
                <a:lumMod val="60000"/>
                <a:lumOff val="40000"/>
              </a:schemeClr>
            </a:solidFill>
            <a:ln>
              <a:solidFill>
                <a:sysClr val="windowText" lastClr="000000"/>
              </a:solidFill>
            </a:ln>
            <a:effectLst/>
          </c:spPr>
          <c:invertIfNegative val="0"/>
          <c:cat>
            <c:strRef>
              <c:f>'[13]Q4.主な事業のカテゴリと適応分野（従業員数別）'!$L$30:$L$33</c:f>
              <c:strCache>
                <c:ptCount val="4"/>
                <c:pt idx="0">
                  <c:v>受託開発・人材派遣</c:v>
                </c:pt>
                <c:pt idx="1">
                  <c:v>ソフトウェア製品開発</c:v>
                </c:pt>
                <c:pt idx="2">
                  <c:v>ハードウェア製品開発</c:v>
                </c:pt>
                <c:pt idx="3">
                  <c:v>その他の事業</c:v>
                </c:pt>
              </c:strCache>
            </c:strRef>
          </c:cat>
          <c:val>
            <c:numRef>
              <c:f>'[13]Q4.主な事業のカテゴリと適応分野（従業員数別）'!$N$30:$N$33</c:f>
              <c:numCache>
                <c:formatCode>General</c:formatCode>
                <c:ptCount val="4"/>
                <c:pt idx="0">
                  <c:v>0.31111111111111112</c:v>
                </c:pt>
                <c:pt idx="1">
                  <c:v>0.17777777777777778</c:v>
                </c:pt>
                <c:pt idx="2">
                  <c:v>2.2222222222222223E-2</c:v>
                </c:pt>
                <c:pt idx="3">
                  <c:v>8.5185185185185183E-2</c:v>
                </c:pt>
              </c:numCache>
            </c:numRef>
          </c:val>
          <c:extLst>
            <c:ext xmlns:c16="http://schemas.microsoft.com/office/drawing/2014/chart" uri="{C3380CC4-5D6E-409C-BE32-E72D297353CC}">
              <c16:uniqueId val="{00000001-175F-4EAD-A3ED-C0F8ECBF8F6A}"/>
            </c:ext>
          </c:extLst>
        </c:ser>
        <c:ser>
          <c:idx val="2"/>
          <c:order val="2"/>
          <c:tx>
            <c:strRef>
              <c:f>'[13]Q4.主な事業のカテゴリと適応分野（従業員数別）'!$O$6</c:f>
              <c:strCache>
                <c:ptCount val="1"/>
                <c:pt idx="0">
                  <c:v>101人以上 (N=68)</c:v>
                </c:pt>
              </c:strCache>
            </c:strRef>
          </c:tx>
          <c:spPr>
            <a:solidFill>
              <a:srgbClr val="FFC000"/>
            </a:solidFill>
            <a:ln>
              <a:solidFill>
                <a:sysClr val="windowText" lastClr="000000"/>
              </a:solidFill>
            </a:ln>
            <a:effectLst/>
          </c:spPr>
          <c:invertIfNegative val="0"/>
          <c:cat>
            <c:strRef>
              <c:f>'[13]Q4.主な事業のカテゴリと適応分野（従業員数別）'!$L$30:$L$33</c:f>
              <c:strCache>
                <c:ptCount val="4"/>
                <c:pt idx="0">
                  <c:v>受託開発・人材派遣</c:v>
                </c:pt>
                <c:pt idx="1">
                  <c:v>ソフトウェア製品開発</c:v>
                </c:pt>
                <c:pt idx="2">
                  <c:v>ハードウェア製品開発</c:v>
                </c:pt>
                <c:pt idx="3">
                  <c:v>その他の事業</c:v>
                </c:pt>
              </c:strCache>
            </c:strRef>
          </c:cat>
          <c:val>
            <c:numRef>
              <c:f>'[13]Q4.主な事業のカテゴリと適応分野（従業員数別）'!$O$30:$O$33</c:f>
              <c:numCache>
                <c:formatCode>General</c:formatCode>
                <c:ptCount val="4"/>
                <c:pt idx="0">
                  <c:v>0.2</c:v>
                </c:pt>
                <c:pt idx="1">
                  <c:v>0.13333333333333333</c:v>
                </c:pt>
                <c:pt idx="2">
                  <c:v>2.9629629629629631E-2</c:v>
                </c:pt>
                <c:pt idx="3">
                  <c:v>7.0370370370370375E-2</c:v>
                </c:pt>
              </c:numCache>
            </c:numRef>
          </c:val>
          <c:extLst>
            <c:ext xmlns:c16="http://schemas.microsoft.com/office/drawing/2014/chart" uri="{C3380CC4-5D6E-409C-BE32-E72D297353CC}">
              <c16:uniqueId val="{00000002-175F-4EAD-A3ED-C0F8ECBF8F6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'Q23A.得意とするハードウェア（AI状況別）'!$J$55</c:f>
          <c:strCache>
            <c:ptCount val="1"/>
            <c:pt idx="0">
              <c:v>AI 提供中・実施中 (N=295)
AI 開発中・準備中 (N=224)
AI 調査中・検討中 (N=359)
　　　　　　していない (N=532)</c:v>
            </c:pt>
          </c:strCache>
        </c:strRef>
      </c:tx>
      <c:layout>
        <c:manualLayout>
          <c:xMode val="edge"/>
          <c:yMode val="edge"/>
          <c:x val="0.60093391812865493"/>
          <c:y val="0.86298682539682536"/>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48714210526315788"/>
          <c:y val="3.393179012345679E-2"/>
          <c:w val="0.46489444444444444"/>
          <c:h val="0.96045631944444432"/>
        </c:manualLayout>
      </c:layout>
      <c:barChart>
        <c:barDir val="bar"/>
        <c:grouping val="stacked"/>
        <c:varyColors val="0"/>
        <c:ser>
          <c:idx val="0"/>
          <c:order val="0"/>
          <c:tx>
            <c:strRef>
              <c:f>'Q23A.得意とするハードウェア（AI状況別）'!$S$6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'Q23A.得意とするハードウェア（AI状況別）'!$R$7:$R$46</c:f>
              <c:strCache>
                <c:ptCount val="40"/>
                <c:pt idx="0">
                  <c:v>【 専用ハードウェア 】              </c:v>
                </c:pt>
                <c:pt idx="1">
                  <c:v>AI 提供中・実施中（n=137）</c:v>
                </c:pt>
                <c:pt idx="2">
                  <c:v>AI 開発中・準備中（n=110）</c:v>
                </c:pt>
                <c:pt idx="3">
                  <c:v>AI 調査中・検討中（n=150）</c:v>
                </c:pt>
                <c:pt idx="4">
                  <c:v>　　　　していない（n=220）</c:v>
                </c:pt>
                <c:pt idx="5">
                  <c:v>【 民生用PC 】                 </c:v>
                </c:pt>
                <c:pt idx="6">
                  <c:v>AI 提供中・実施中（n=137）</c:v>
                </c:pt>
                <c:pt idx="7">
                  <c:v>AI 開発中・準備中（n=  85）</c:v>
                </c:pt>
                <c:pt idx="8">
                  <c:v>AI 調査中・検討中（n=179）</c:v>
                </c:pt>
                <c:pt idx="9">
                  <c:v>　　　　していない（n=288）</c:v>
                </c:pt>
                <c:pt idx="10">
                  <c:v>【 産業用PC 】                 </c:v>
                </c:pt>
                <c:pt idx="11">
                  <c:v>AI 提供中・実施中（n=  95）</c:v>
                </c:pt>
                <c:pt idx="12">
                  <c:v>AI 開発中・準備中（n=  87）</c:v>
                </c:pt>
                <c:pt idx="13">
                  <c:v>AI 調査中・検討中（n=115）</c:v>
                </c:pt>
                <c:pt idx="14">
                  <c:v>　　　　していない（n=163）</c:v>
                </c:pt>
                <c:pt idx="15">
                  <c:v>【 クラウド 】                  </c:v>
                </c:pt>
                <c:pt idx="16">
                  <c:v>AI 提供中・実施中（n=150）</c:v>
                </c:pt>
                <c:pt idx="17">
                  <c:v>AI 開発中・準備中（n=  90）</c:v>
                </c:pt>
                <c:pt idx="18">
                  <c:v>AI 調査中・検討中（n=145）</c:v>
                </c:pt>
                <c:pt idx="19">
                  <c:v>　　　　していない（n=164）</c:v>
                </c:pt>
                <c:pt idx="20">
                  <c:v>【 スマートフォン 】               </c:v>
                </c:pt>
                <c:pt idx="21">
                  <c:v>AI 提供中・実施中（n=  88）</c:v>
                </c:pt>
                <c:pt idx="22">
                  <c:v>AI 開発中・準備中（n=  88）</c:v>
                </c:pt>
                <c:pt idx="23">
                  <c:v>AI 調査中・検討中（n=121）</c:v>
                </c:pt>
                <c:pt idx="24">
                  <c:v>　　　　していない（n=130）</c:v>
                </c:pt>
                <c:pt idx="25">
                  <c:v>【 汎用シングルボード 】             </c:v>
                </c:pt>
                <c:pt idx="26">
                  <c:v>AI 提供中・実施中（n=  71）</c:v>
                </c:pt>
                <c:pt idx="27">
                  <c:v>AI 開発中・準備中（n=  62）</c:v>
                </c:pt>
                <c:pt idx="28">
                  <c:v>AI 調査中・検討中（n=  72）</c:v>
                </c:pt>
                <c:pt idx="29">
                  <c:v>　　　　していない（n=  69）</c:v>
                </c:pt>
                <c:pt idx="30">
                  <c:v>【 タブレット 】                 </c:v>
                </c:pt>
                <c:pt idx="31">
                  <c:v>AI 提供中・実施中（n=  90）</c:v>
                </c:pt>
                <c:pt idx="32">
                  <c:v>AI 開発中・準備中（n=  67）</c:v>
                </c:pt>
                <c:pt idx="33">
                  <c:v>AI 調査中・検討中（n=129）</c:v>
                </c:pt>
                <c:pt idx="34">
                  <c:v>　　　　していない（n=148）</c:v>
                </c:pt>
                <c:pt idx="35">
                  <c:v>【 エッジ／フォグ サーバー 】          </c:v>
                </c:pt>
                <c:pt idx="36">
                  <c:v>AI 提供中・実施中（n=  42）</c:v>
                </c:pt>
                <c:pt idx="37">
                  <c:v>AI 開発中・準備中（n=  24）</c:v>
                </c:pt>
                <c:pt idx="38">
                  <c:v>AI 調査中・検討中（n=  21）</c:v>
                </c:pt>
                <c:pt idx="39">
                  <c:v>　　　　していない（n=  40）</c:v>
                </c:pt>
              </c:strCache>
            </c:strRef>
          </c:cat>
          <c:val>
            <c:numRef>
              <c:f>'Q23A.得意とするハードウェア（AI状況別）'!$S$7:$S$46</c:f>
              <c:numCache>
                <c:formatCode>0.0%</c:formatCode>
                <c:ptCount val="40"/>
                <c:pt idx="0" formatCode="General">
                  <c:v>0</c:v>
                </c:pt>
                <c:pt idx="1">
                  <c:v>0.31525423728813562</c:v>
                </c:pt>
                <c:pt idx="2">
                  <c:v>0.36160714285714285</c:v>
                </c:pt>
                <c:pt idx="3">
                  <c:v>0.29526462395543174</c:v>
                </c:pt>
                <c:pt idx="4">
                  <c:v>0.2857142857142857</c:v>
                </c:pt>
                <c:pt idx="5" formatCode="General">
                  <c:v>0</c:v>
                </c:pt>
                <c:pt idx="6">
                  <c:v>0.2440677966101695</c:v>
                </c:pt>
                <c:pt idx="7">
                  <c:v>0.20535714285714285</c:v>
                </c:pt>
                <c:pt idx="8">
                  <c:v>0.27298050139275765</c:v>
                </c:pt>
                <c:pt idx="9">
                  <c:v>0.31203007518796994</c:v>
                </c:pt>
                <c:pt idx="10" formatCode="General">
                  <c:v>0</c:v>
                </c:pt>
                <c:pt idx="11">
                  <c:v>0.10847457627118644</c:v>
                </c:pt>
                <c:pt idx="12">
                  <c:v>0.16071428571428573</c:v>
                </c:pt>
                <c:pt idx="13">
                  <c:v>0.11977715877437325</c:v>
                </c:pt>
                <c:pt idx="14">
                  <c:v>0.12218045112781954</c:v>
                </c:pt>
                <c:pt idx="15" formatCode="General">
                  <c:v>0</c:v>
                </c:pt>
                <c:pt idx="16">
                  <c:v>0.15593220338983052</c:v>
                </c:pt>
                <c:pt idx="17">
                  <c:v>9.8214285714285712E-2</c:v>
                </c:pt>
                <c:pt idx="18">
                  <c:v>0.14763231197771587</c:v>
                </c:pt>
                <c:pt idx="19">
                  <c:v>8.646616541353383E-2</c:v>
                </c:pt>
                <c:pt idx="20" formatCode="General">
                  <c:v>0</c:v>
                </c:pt>
                <c:pt idx="21">
                  <c:v>5.0847457627118647E-2</c:v>
                </c:pt>
                <c:pt idx="22">
                  <c:v>6.6964285714285712E-2</c:v>
                </c:pt>
                <c:pt idx="23">
                  <c:v>5.2924791086350974E-2</c:v>
                </c:pt>
                <c:pt idx="24">
                  <c:v>5.0751879699248117E-2</c:v>
                </c:pt>
                <c:pt idx="25" formatCode="General">
                  <c:v>0</c:v>
                </c:pt>
                <c:pt idx="26">
                  <c:v>5.7627118644067797E-2</c:v>
                </c:pt>
                <c:pt idx="27">
                  <c:v>7.5892857142857137E-2</c:v>
                </c:pt>
                <c:pt idx="28">
                  <c:v>5.0139275766016712E-2</c:v>
                </c:pt>
                <c:pt idx="29">
                  <c:v>3.1954887218045111E-2</c:v>
                </c:pt>
                <c:pt idx="30" formatCode="General">
                  <c:v>0</c:v>
                </c:pt>
                <c:pt idx="31">
                  <c:v>2.7118644067796609E-2</c:v>
                </c:pt>
                <c:pt idx="32">
                  <c:v>1.3392857142857142E-2</c:v>
                </c:pt>
                <c:pt idx="33">
                  <c:v>2.2284122562674095E-2</c:v>
                </c:pt>
                <c:pt idx="34">
                  <c:v>2.4436090225563908E-2</c:v>
                </c:pt>
                <c:pt idx="35" formatCode="General">
                  <c:v>0</c:v>
                </c:pt>
                <c:pt idx="36">
                  <c:v>2.3728813559322035E-2</c:v>
                </c:pt>
                <c:pt idx="37">
                  <c:v>8.9285714285714281E-3</c:v>
                </c:pt>
                <c:pt idx="38">
                  <c:v>5.5710306406685237E-3</c:v>
                </c:pt>
                <c:pt idx="39">
                  <c:v>1.5037593984962405E-2</c:v>
                </c:pt>
              </c:numCache>
            </c:numRef>
          </c:val>
          <c:extLst>
            <c:ext xmlns:c16="http://schemas.microsoft.com/office/drawing/2014/chart" uri="{C3380CC4-5D6E-409C-BE32-E72D297353CC}">
              <c16:uniqueId val="{00000008-E7AC-4208-875A-0CF0E9F8D7ED}"/>
            </c:ext>
          </c:extLst>
        </c:ser>
        <c:ser>
          <c:idx val="2"/>
          <c:order val="1"/>
          <c:tx>
            <c:strRef>
              <c:f>'Q23A.得意とするハードウェア（AI状況別）'!$T$6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'Q23A.得意とするハードウェア（AI状況別）'!$R$7:$R$46</c:f>
              <c:strCache>
                <c:ptCount val="40"/>
                <c:pt idx="0">
                  <c:v>【 専用ハードウェア 】              </c:v>
                </c:pt>
                <c:pt idx="1">
                  <c:v>AI 提供中・実施中（n=137）</c:v>
                </c:pt>
                <c:pt idx="2">
                  <c:v>AI 開発中・準備中（n=110）</c:v>
                </c:pt>
                <c:pt idx="3">
                  <c:v>AI 調査中・検討中（n=150）</c:v>
                </c:pt>
                <c:pt idx="4">
                  <c:v>　　　　していない（n=220）</c:v>
                </c:pt>
                <c:pt idx="5">
                  <c:v>【 民生用PC 】                 </c:v>
                </c:pt>
                <c:pt idx="6">
                  <c:v>AI 提供中・実施中（n=137）</c:v>
                </c:pt>
                <c:pt idx="7">
                  <c:v>AI 開発中・準備中（n=  85）</c:v>
                </c:pt>
                <c:pt idx="8">
                  <c:v>AI 調査中・検討中（n=179）</c:v>
                </c:pt>
                <c:pt idx="9">
                  <c:v>　　　　していない（n=288）</c:v>
                </c:pt>
                <c:pt idx="10">
                  <c:v>【 産業用PC 】                 </c:v>
                </c:pt>
                <c:pt idx="11">
                  <c:v>AI 提供中・実施中（n=  95）</c:v>
                </c:pt>
                <c:pt idx="12">
                  <c:v>AI 開発中・準備中（n=  87）</c:v>
                </c:pt>
                <c:pt idx="13">
                  <c:v>AI 調査中・検討中（n=115）</c:v>
                </c:pt>
                <c:pt idx="14">
                  <c:v>　　　　していない（n=163）</c:v>
                </c:pt>
                <c:pt idx="15">
                  <c:v>【 クラウド 】                  </c:v>
                </c:pt>
                <c:pt idx="16">
                  <c:v>AI 提供中・実施中（n=150）</c:v>
                </c:pt>
                <c:pt idx="17">
                  <c:v>AI 開発中・準備中（n=  90）</c:v>
                </c:pt>
                <c:pt idx="18">
                  <c:v>AI 調査中・検討中（n=145）</c:v>
                </c:pt>
                <c:pt idx="19">
                  <c:v>　　　　していない（n=164）</c:v>
                </c:pt>
                <c:pt idx="20">
                  <c:v>【 スマートフォン 】               </c:v>
                </c:pt>
                <c:pt idx="21">
                  <c:v>AI 提供中・実施中（n=  88）</c:v>
                </c:pt>
                <c:pt idx="22">
                  <c:v>AI 開発中・準備中（n=  88）</c:v>
                </c:pt>
                <c:pt idx="23">
                  <c:v>AI 調査中・検討中（n=121）</c:v>
                </c:pt>
                <c:pt idx="24">
                  <c:v>　　　　していない（n=130）</c:v>
                </c:pt>
                <c:pt idx="25">
                  <c:v>【 汎用シングルボード 】             </c:v>
                </c:pt>
                <c:pt idx="26">
                  <c:v>AI 提供中・実施中（n=  71）</c:v>
                </c:pt>
                <c:pt idx="27">
                  <c:v>AI 開発中・準備中（n=  62）</c:v>
                </c:pt>
                <c:pt idx="28">
                  <c:v>AI 調査中・検討中（n=  72）</c:v>
                </c:pt>
                <c:pt idx="29">
                  <c:v>　　　　していない（n=  69）</c:v>
                </c:pt>
                <c:pt idx="30">
                  <c:v>【 タブレット 】                 </c:v>
                </c:pt>
                <c:pt idx="31">
                  <c:v>AI 提供中・実施中（n=  90）</c:v>
                </c:pt>
                <c:pt idx="32">
                  <c:v>AI 開発中・準備中（n=  67）</c:v>
                </c:pt>
                <c:pt idx="33">
                  <c:v>AI 調査中・検討中（n=129）</c:v>
                </c:pt>
                <c:pt idx="34">
                  <c:v>　　　　していない（n=148）</c:v>
                </c:pt>
                <c:pt idx="35">
                  <c:v>【 エッジ／フォグ サーバー 】          </c:v>
                </c:pt>
                <c:pt idx="36">
                  <c:v>AI 提供中・実施中（n=  42）</c:v>
                </c:pt>
                <c:pt idx="37">
                  <c:v>AI 開発中・準備中（n=  24）</c:v>
                </c:pt>
                <c:pt idx="38">
                  <c:v>AI 調査中・検討中（n=  21）</c:v>
                </c:pt>
                <c:pt idx="39">
                  <c:v>　　　　していない（n=  40）</c:v>
                </c:pt>
              </c:strCache>
            </c:strRef>
          </c:cat>
          <c:val>
            <c:numRef>
              <c:f>'Q23A.得意とするハードウェア（AI状況別）'!$T$7:$T$46</c:f>
              <c:numCache>
                <c:formatCode>0.0%</c:formatCode>
                <c:ptCount val="40"/>
                <c:pt idx="0" formatCode="General">
                  <c:v>0</c:v>
                </c:pt>
                <c:pt idx="1">
                  <c:v>7.1186440677966104E-2</c:v>
                </c:pt>
                <c:pt idx="2">
                  <c:v>7.1428571428571425E-2</c:v>
                </c:pt>
                <c:pt idx="3">
                  <c:v>6.6852367688022288E-2</c:v>
                </c:pt>
                <c:pt idx="4">
                  <c:v>8.2706766917293228E-2</c:v>
                </c:pt>
                <c:pt idx="5" formatCode="General">
                  <c:v>0</c:v>
                </c:pt>
                <c:pt idx="6">
                  <c:v>0.12203389830508475</c:v>
                </c:pt>
                <c:pt idx="7">
                  <c:v>8.9285714285714288E-2</c:v>
                </c:pt>
                <c:pt idx="8">
                  <c:v>0.14484679665738162</c:v>
                </c:pt>
                <c:pt idx="9">
                  <c:v>0.11842105263157894</c:v>
                </c:pt>
                <c:pt idx="10" formatCode="General">
                  <c:v>0</c:v>
                </c:pt>
                <c:pt idx="11">
                  <c:v>0.11864406779661017</c:v>
                </c:pt>
                <c:pt idx="12">
                  <c:v>0.14285714285714285</c:v>
                </c:pt>
                <c:pt idx="13">
                  <c:v>0.12813370473537605</c:v>
                </c:pt>
                <c:pt idx="14">
                  <c:v>0.13533834586466165</c:v>
                </c:pt>
                <c:pt idx="15" formatCode="General">
                  <c:v>0</c:v>
                </c:pt>
                <c:pt idx="16">
                  <c:v>0.15932203389830507</c:v>
                </c:pt>
                <c:pt idx="17">
                  <c:v>0.125</c:v>
                </c:pt>
                <c:pt idx="18">
                  <c:v>0.10306406685236769</c:v>
                </c:pt>
                <c:pt idx="19">
                  <c:v>0.11466165413533834</c:v>
                </c:pt>
                <c:pt idx="20" formatCode="General">
                  <c:v>0</c:v>
                </c:pt>
                <c:pt idx="21">
                  <c:v>0.12542372881355932</c:v>
                </c:pt>
                <c:pt idx="22">
                  <c:v>0.16517857142857142</c:v>
                </c:pt>
                <c:pt idx="23">
                  <c:v>0.12813370473537605</c:v>
                </c:pt>
                <c:pt idx="24">
                  <c:v>7.7067669172932327E-2</c:v>
                </c:pt>
                <c:pt idx="25" formatCode="General">
                  <c:v>0</c:v>
                </c:pt>
                <c:pt idx="26">
                  <c:v>0.12881355932203389</c:v>
                </c:pt>
                <c:pt idx="27">
                  <c:v>0.12946428571428573</c:v>
                </c:pt>
                <c:pt idx="28">
                  <c:v>0.10027855153203342</c:v>
                </c:pt>
                <c:pt idx="29">
                  <c:v>5.4511278195488719E-2</c:v>
                </c:pt>
                <c:pt idx="30" formatCode="General">
                  <c:v>0</c:v>
                </c:pt>
                <c:pt idx="31">
                  <c:v>0.13898305084745763</c:v>
                </c:pt>
                <c:pt idx="32">
                  <c:v>0.14285714285714285</c:v>
                </c:pt>
                <c:pt idx="33">
                  <c:v>0.17548746518105848</c:v>
                </c:pt>
                <c:pt idx="34">
                  <c:v>0.14285714285714285</c:v>
                </c:pt>
                <c:pt idx="35" formatCode="General">
                  <c:v>0</c:v>
                </c:pt>
                <c:pt idx="36">
                  <c:v>7.1186440677966104E-2</c:v>
                </c:pt>
                <c:pt idx="37">
                  <c:v>6.25E-2</c:v>
                </c:pt>
                <c:pt idx="38">
                  <c:v>1.9498607242339833E-2</c:v>
                </c:pt>
                <c:pt idx="39">
                  <c:v>3.007518796992481E-2</c:v>
                </c:pt>
              </c:numCache>
            </c:numRef>
          </c:val>
          <c:extLst>
            <c:ext xmlns:c16="http://schemas.microsoft.com/office/drawing/2014/chart" uri="{C3380CC4-5D6E-409C-BE32-E72D297353CC}">
              <c16:uniqueId val="{00000011-E7AC-4208-875A-0CF0E9F8D7ED}"/>
            </c:ext>
          </c:extLst>
        </c:ser>
        <c:ser>
          <c:idx val="1"/>
          <c:order val="2"/>
          <c:tx>
            <c:strRef>
              <c:f>'Q23A.得意とするハードウェア（AI状況別）'!$U$6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'Q23A.得意とするハードウェア（AI状況別）'!$R$7:$R$46</c:f>
              <c:strCache>
                <c:ptCount val="40"/>
                <c:pt idx="0">
                  <c:v>【 専用ハードウェア 】              </c:v>
                </c:pt>
                <c:pt idx="1">
                  <c:v>AI 提供中・実施中（n=137）</c:v>
                </c:pt>
                <c:pt idx="2">
                  <c:v>AI 開発中・準備中（n=110）</c:v>
                </c:pt>
                <c:pt idx="3">
                  <c:v>AI 調査中・検討中（n=150）</c:v>
                </c:pt>
                <c:pt idx="4">
                  <c:v>　　　　していない（n=220）</c:v>
                </c:pt>
                <c:pt idx="5">
                  <c:v>【 民生用PC 】                 </c:v>
                </c:pt>
                <c:pt idx="6">
                  <c:v>AI 提供中・実施中（n=137）</c:v>
                </c:pt>
                <c:pt idx="7">
                  <c:v>AI 開発中・準備中（n=  85）</c:v>
                </c:pt>
                <c:pt idx="8">
                  <c:v>AI 調査中・検討中（n=179）</c:v>
                </c:pt>
                <c:pt idx="9">
                  <c:v>　　　　していない（n=288）</c:v>
                </c:pt>
                <c:pt idx="10">
                  <c:v>【 産業用PC 】                 </c:v>
                </c:pt>
                <c:pt idx="11">
                  <c:v>AI 提供中・実施中（n=  95）</c:v>
                </c:pt>
                <c:pt idx="12">
                  <c:v>AI 開発中・準備中（n=  87）</c:v>
                </c:pt>
                <c:pt idx="13">
                  <c:v>AI 調査中・検討中（n=115）</c:v>
                </c:pt>
                <c:pt idx="14">
                  <c:v>　　　　していない（n=163）</c:v>
                </c:pt>
                <c:pt idx="15">
                  <c:v>【 クラウド 】                  </c:v>
                </c:pt>
                <c:pt idx="16">
                  <c:v>AI 提供中・実施中（n=150）</c:v>
                </c:pt>
                <c:pt idx="17">
                  <c:v>AI 開発中・準備中（n=  90）</c:v>
                </c:pt>
                <c:pt idx="18">
                  <c:v>AI 調査中・検討中（n=145）</c:v>
                </c:pt>
                <c:pt idx="19">
                  <c:v>　　　　していない（n=164）</c:v>
                </c:pt>
                <c:pt idx="20">
                  <c:v>【 スマートフォン 】               </c:v>
                </c:pt>
                <c:pt idx="21">
                  <c:v>AI 提供中・実施中（n=  88）</c:v>
                </c:pt>
                <c:pt idx="22">
                  <c:v>AI 開発中・準備中（n=  88）</c:v>
                </c:pt>
                <c:pt idx="23">
                  <c:v>AI 調査中・検討中（n=121）</c:v>
                </c:pt>
                <c:pt idx="24">
                  <c:v>　　　　していない（n=130）</c:v>
                </c:pt>
                <c:pt idx="25">
                  <c:v>【 汎用シングルボード 】             </c:v>
                </c:pt>
                <c:pt idx="26">
                  <c:v>AI 提供中・実施中（n=  71）</c:v>
                </c:pt>
                <c:pt idx="27">
                  <c:v>AI 開発中・準備中（n=  62）</c:v>
                </c:pt>
                <c:pt idx="28">
                  <c:v>AI 調査中・検討中（n=  72）</c:v>
                </c:pt>
                <c:pt idx="29">
                  <c:v>　　　　していない（n=  69）</c:v>
                </c:pt>
                <c:pt idx="30">
                  <c:v>【 タブレット 】                 </c:v>
                </c:pt>
                <c:pt idx="31">
                  <c:v>AI 提供中・実施中（n=  90）</c:v>
                </c:pt>
                <c:pt idx="32">
                  <c:v>AI 開発中・準備中（n=  67）</c:v>
                </c:pt>
                <c:pt idx="33">
                  <c:v>AI 調査中・検討中（n=129）</c:v>
                </c:pt>
                <c:pt idx="34">
                  <c:v>　　　　していない（n=148）</c:v>
                </c:pt>
                <c:pt idx="35">
                  <c:v>【 エッジ／フォグ サーバー 】          </c:v>
                </c:pt>
                <c:pt idx="36">
                  <c:v>AI 提供中・実施中（n=  42）</c:v>
                </c:pt>
                <c:pt idx="37">
                  <c:v>AI 開発中・準備中（n=  24）</c:v>
                </c:pt>
                <c:pt idx="38">
                  <c:v>AI 調査中・検討中（n=  21）</c:v>
                </c:pt>
                <c:pt idx="39">
                  <c:v>　　　　していない（n=  40）</c:v>
                </c:pt>
              </c:strCache>
            </c:strRef>
          </c:cat>
          <c:val>
            <c:numRef>
              <c:f>'Q23A.得意とするハードウェア（AI状況別）'!$U$7:$U$46</c:f>
              <c:numCache>
                <c:formatCode>0.0%</c:formatCode>
                <c:ptCount val="40"/>
                <c:pt idx="0" formatCode="General">
                  <c:v>0</c:v>
                </c:pt>
                <c:pt idx="1">
                  <c:v>7.796610169491526E-2</c:v>
                </c:pt>
                <c:pt idx="2">
                  <c:v>5.8035714285714288E-2</c:v>
                </c:pt>
                <c:pt idx="3">
                  <c:v>5.5710306406685235E-2</c:v>
                </c:pt>
                <c:pt idx="4">
                  <c:v>4.5112781954887216E-2</c:v>
                </c:pt>
                <c:pt idx="5" formatCode="General">
                  <c:v>0</c:v>
                </c:pt>
                <c:pt idx="6">
                  <c:v>9.8305084745762716E-2</c:v>
                </c:pt>
                <c:pt idx="7">
                  <c:v>8.4821428571428575E-2</c:v>
                </c:pt>
                <c:pt idx="8">
                  <c:v>8.0779944289693595E-2</c:v>
                </c:pt>
                <c:pt idx="9">
                  <c:v>0.11090225563909774</c:v>
                </c:pt>
                <c:pt idx="10" formatCode="General">
                  <c:v>0</c:v>
                </c:pt>
                <c:pt idx="11">
                  <c:v>9.4915254237288138E-2</c:v>
                </c:pt>
                <c:pt idx="12">
                  <c:v>8.4821428571428575E-2</c:v>
                </c:pt>
                <c:pt idx="13">
                  <c:v>7.2423398328690811E-2</c:v>
                </c:pt>
                <c:pt idx="14">
                  <c:v>4.8872180451127817E-2</c:v>
                </c:pt>
                <c:pt idx="15" formatCode="General">
                  <c:v>0</c:v>
                </c:pt>
                <c:pt idx="16">
                  <c:v>0.19322033898305085</c:v>
                </c:pt>
                <c:pt idx="17">
                  <c:v>0.17857142857142858</c:v>
                </c:pt>
                <c:pt idx="18">
                  <c:v>0.15320334261838439</c:v>
                </c:pt>
                <c:pt idx="19">
                  <c:v>0.10714285714285714</c:v>
                </c:pt>
                <c:pt idx="20" formatCode="General">
                  <c:v>0</c:v>
                </c:pt>
                <c:pt idx="21">
                  <c:v>0.12203389830508475</c:v>
                </c:pt>
                <c:pt idx="22">
                  <c:v>0.16071428571428573</c:v>
                </c:pt>
                <c:pt idx="23">
                  <c:v>0.15598885793871867</c:v>
                </c:pt>
                <c:pt idx="24">
                  <c:v>0.11654135338345864</c:v>
                </c:pt>
                <c:pt idx="25" formatCode="General">
                  <c:v>0</c:v>
                </c:pt>
                <c:pt idx="26">
                  <c:v>5.4237288135593219E-2</c:v>
                </c:pt>
                <c:pt idx="27">
                  <c:v>7.1428571428571425E-2</c:v>
                </c:pt>
                <c:pt idx="28">
                  <c:v>5.0139275766016712E-2</c:v>
                </c:pt>
                <c:pt idx="29">
                  <c:v>4.3233082706766915E-2</c:v>
                </c:pt>
                <c:pt idx="30" formatCode="General">
                  <c:v>0</c:v>
                </c:pt>
                <c:pt idx="31">
                  <c:v>0.13898305084745763</c:v>
                </c:pt>
                <c:pt idx="32">
                  <c:v>0.14285714285714285</c:v>
                </c:pt>
                <c:pt idx="33">
                  <c:v>0.16155988857938719</c:v>
                </c:pt>
                <c:pt idx="34">
                  <c:v>0.11090225563909774</c:v>
                </c:pt>
                <c:pt idx="35" formatCode="General">
                  <c:v>0</c:v>
                </c:pt>
                <c:pt idx="36">
                  <c:v>4.7457627118644069E-2</c:v>
                </c:pt>
                <c:pt idx="37">
                  <c:v>3.5714285714285712E-2</c:v>
                </c:pt>
                <c:pt idx="38">
                  <c:v>3.3426183844011144E-2</c:v>
                </c:pt>
                <c:pt idx="39">
                  <c:v>3.007518796992481E-2</c:v>
                </c:pt>
              </c:numCache>
            </c:numRef>
          </c:val>
          <c:extLst>
            <c:ext xmlns:c16="http://schemas.microsoft.com/office/drawing/2014/chart" uri="{C3380CC4-5D6E-409C-BE32-E72D297353CC}">
              <c16:uniqueId val="{0000001A-E7AC-4208-875A-0CF0E9F8D7ED}"/>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80814327485380122"/>
          <c:y val="0.73349845679012349"/>
          <c:w val="0.1424953216374269"/>
          <c:h val="6.9337962962962962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'Q23A.得意とするハードウェア（DX有無）'!$J$35</c:f>
          <c:strCache>
            <c:ptCount val="1"/>
            <c:pt idx="0">
              <c:v>DX取り組み 有り (N=564)
DX取り組み 無し (N=506)</c:v>
            </c:pt>
          </c:strCache>
        </c:strRef>
      </c:tx>
      <c:layout>
        <c:manualLayout>
          <c:xMode val="edge"/>
          <c:yMode val="edge"/>
          <c:x val="0.57068801169590644"/>
          <c:y val="0.88012175925925928"/>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'Q23A.得意とするハードウェア（DX有無）'!$S$6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'Q23A.得意とするハードウェア（DX有無）'!$R$7:$R$30</c:f>
              <c:strCache>
                <c:ptCount val="24"/>
                <c:pt idx="0">
                  <c:v>【 専用ハードウェア 】              </c:v>
                </c:pt>
                <c:pt idx="1">
                  <c:v>DX取り組み 有り（n=245）</c:v>
                </c:pt>
                <c:pt idx="2">
                  <c:v>DX取り組み 無し（n=203）</c:v>
                </c:pt>
                <c:pt idx="3">
                  <c:v>【 民生用PC 】                 </c:v>
                </c:pt>
                <c:pt idx="4">
                  <c:v>DX取り組み 有り（n=289）</c:v>
                </c:pt>
                <c:pt idx="5">
                  <c:v>DX取り組み 無し（n=237）</c:v>
                </c:pt>
                <c:pt idx="6">
                  <c:v>【 産業用PC 】                 </c:v>
                </c:pt>
                <c:pt idx="7">
                  <c:v>DX取り組み 有り（n=177）</c:v>
                </c:pt>
                <c:pt idx="8">
                  <c:v>DX取り組み 無し（n=183）</c:v>
                </c:pt>
                <c:pt idx="9">
                  <c:v>【 クラウド 】                  </c:v>
                </c:pt>
                <c:pt idx="10">
                  <c:v>DX取り組み 有り（n=202）</c:v>
                </c:pt>
                <c:pt idx="11">
                  <c:v>DX取り組み 無し（n=198）</c:v>
                </c:pt>
                <c:pt idx="12">
                  <c:v>【 スマートフォン 】               </c:v>
                </c:pt>
                <c:pt idx="13">
                  <c:v>DX取り組み 有り（n=167）</c:v>
                </c:pt>
                <c:pt idx="14">
                  <c:v>DX取り組み 無し（n=157）</c:v>
                </c:pt>
                <c:pt idx="15">
                  <c:v>【 汎用シングルボード 】             </c:v>
                </c:pt>
                <c:pt idx="16">
                  <c:v>DX取り組み 有り（n=131）</c:v>
                </c:pt>
                <c:pt idx="17">
                  <c:v>DX取り組み 無し（n=  94）</c:v>
                </c:pt>
                <c:pt idx="18">
                  <c:v>【 タブレット 】                 </c:v>
                </c:pt>
                <c:pt idx="19">
                  <c:v>DX取り組み 有り（n=175）</c:v>
                </c:pt>
                <c:pt idx="20">
                  <c:v>DX取り組み 無し（n=165）</c:v>
                </c:pt>
                <c:pt idx="21">
                  <c:v>【 エッジ／フォグ サーバー 】          </c:v>
                </c:pt>
                <c:pt idx="22">
                  <c:v>DX取り組み 有り（n=  49）</c:v>
                </c:pt>
                <c:pt idx="23">
                  <c:v>DX取り組み 無し（n=  42）</c:v>
                </c:pt>
              </c:strCache>
            </c:strRef>
          </c:cat>
          <c:val>
            <c:numRef>
              <c:f>'Q23A.得意とするハードウェア（DX有無）'!$S$7:$S$30</c:f>
              <c:numCache>
                <c:formatCode>0.0%</c:formatCode>
                <c:ptCount val="24"/>
                <c:pt idx="0" formatCode="General">
                  <c:v>0</c:v>
                </c:pt>
                <c:pt idx="1">
                  <c:v>0.28014184397163122</c:v>
                </c:pt>
                <c:pt idx="2">
                  <c:v>0.28260869565217389</c:v>
                </c:pt>
                <c:pt idx="3" formatCode="General">
                  <c:v>0</c:v>
                </c:pt>
                <c:pt idx="4">
                  <c:v>0.27836879432624112</c:v>
                </c:pt>
                <c:pt idx="5">
                  <c:v>0.25296442687747034</c:v>
                </c:pt>
                <c:pt idx="6" formatCode="General">
                  <c:v>0</c:v>
                </c:pt>
                <c:pt idx="7">
                  <c:v>0.12056737588652482</c:v>
                </c:pt>
                <c:pt idx="8">
                  <c:v>0.14229249011857709</c:v>
                </c:pt>
                <c:pt idx="9" formatCode="General">
                  <c:v>0</c:v>
                </c:pt>
                <c:pt idx="10">
                  <c:v>0.12588652482269502</c:v>
                </c:pt>
                <c:pt idx="11">
                  <c:v>0.13043478260869565</c:v>
                </c:pt>
                <c:pt idx="12" formatCode="General">
                  <c:v>0</c:v>
                </c:pt>
                <c:pt idx="13">
                  <c:v>5.8510638297872342E-2</c:v>
                </c:pt>
                <c:pt idx="14">
                  <c:v>5.33596837944664E-2</c:v>
                </c:pt>
                <c:pt idx="15" formatCode="General">
                  <c:v>0</c:v>
                </c:pt>
                <c:pt idx="16">
                  <c:v>7.0921985815602842E-2</c:v>
                </c:pt>
                <c:pt idx="17">
                  <c:v>3.9525691699604744E-2</c:v>
                </c:pt>
                <c:pt idx="18" formatCode="General">
                  <c:v>0</c:v>
                </c:pt>
                <c:pt idx="19">
                  <c:v>2.1276595744680851E-2</c:v>
                </c:pt>
                <c:pt idx="20">
                  <c:v>2.9644268774703556E-2</c:v>
                </c:pt>
                <c:pt idx="21" formatCode="General">
                  <c:v>0</c:v>
                </c:pt>
                <c:pt idx="22">
                  <c:v>1.5957446808510637E-2</c:v>
                </c:pt>
                <c:pt idx="23">
                  <c:v>7.9051383399209481E-3</c:v>
                </c:pt>
              </c:numCache>
            </c:numRef>
          </c:val>
          <c:extLst>
            <c:ext xmlns:c16="http://schemas.microsoft.com/office/drawing/2014/chart" uri="{C3380CC4-5D6E-409C-BE32-E72D297353CC}">
              <c16:uniqueId val="{00000008-2D6F-4ACB-8340-35136FDC42CA}"/>
            </c:ext>
          </c:extLst>
        </c:ser>
        <c:ser>
          <c:idx val="2"/>
          <c:order val="1"/>
          <c:tx>
            <c:strRef>
              <c:f>'Q23A.得意とするハードウェア（DX有無）'!$T$6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'Q23A.得意とするハードウェア（DX有無）'!$R$7:$R$30</c:f>
              <c:strCache>
                <c:ptCount val="24"/>
                <c:pt idx="0">
                  <c:v>【 専用ハードウェア 】              </c:v>
                </c:pt>
                <c:pt idx="1">
                  <c:v>DX取り組み 有り（n=245）</c:v>
                </c:pt>
                <c:pt idx="2">
                  <c:v>DX取り組み 無し（n=203）</c:v>
                </c:pt>
                <c:pt idx="3">
                  <c:v>【 民生用PC 】                 </c:v>
                </c:pt>
                <c:pt idx="4">
                  <c:v>DX取り組み 有り（n=289）</c:v>
                </c:pt>
                <c:pt idx="5">
                  <c:v>DX取り組み 無し（n=237）</c:v>
                </c:pt>
                <c:pt idx="6">
                  <c:v>【 産業用PC 】                 </c:v>
                </c:pt>
                <c:pt idx="7">
                  <c:v>DX取り組み 有り（n=177）</c:v>
                </c:pt>
                <c:pt idx="8">
                  <c:v>DX取り組み 無し（n=183）</c:v>
                </c:pt>
                <c:pt idx="9">
                  <c:v>【 クラウド 】                  </c:v>
                </c:pt>
                <c:pt idx="10">
                  <c:v>DX取り組み 有り（n=202）</c:v>
                </c:pt>
                <c:pt idx="11">
                  <c:v>DX取り組み 無し（n=198）</c:v>
                </c:pt>
                <c:pt idx="12">
                  <c:v>【 スマートフォン 】               </c:v>
                </c:pt>
                <c:pt idx="13">
                  <c:v>DX取り組み 有り（n=167）</c:v>
                </c:pt>
                <c:pt idx="14">
                  <c:v>DX取り組み 無し（n=157）</c:v>
                </c:pt>
                <c:pt idx="15">
                  <c:v>【 汎用シングルボード 】             </c:v>
                </c:pt>
                <c:pt idx="16">
                  <c:v>DX取り組み 有り（n=131）</c:v>
                </c:pt>
                <c:pt idx="17">
                  <c:v>DX取り組み 無し（n=  94）</c:v>
                </c:pt>
                <c:pt idx="18">
                  <c:v>【 タブレット 】                 </c:v>
                </c:pt>
                <c:pt idx="19">
                  <c:v>DX取り組み 有り（n=175）</c:v>
                </c:pt>
                <c:pt idx="20">
                  <c:v>DX取り組み 無し（n=165）</c:v>
                </c:pt>
                <c:pt idx="21">
                  <c:v>【 エッジ／フォグ サーバー 】          </c:v>
                </c:pt>
                <c:pt idx="22">
                  <c:v>DX取り組み 有り（n=  49）</c:v>
                </c:pt>
                <c:pt idx="23">
                  <c:v>DX取り組み 無し（n=  42）</c:v>
                </c:pt>
              </c:strCache>
            </c:strRef>
          </c:cat>
          <c:val>
            <c:numRef>
              <c:f>'Q23A.得意とするハードウェア（DX有無）'!$T$7:$T$30</c:f>
              <c:numCache>
                <c:formatCode>0.0%</c:formatCode>
                <c:ptCount val="24"/>
                <c:pt idx="0" formatCode="General">
                  <c:v>0</c:v>
                </c:pt>
                <c:pt idx="1">
                  <c:v>9.5744680851063829E-2</c:v>
                </c:pt>
                <c:pt idx="2">
                  <c:v>6.5217391304347824E-2</c:v>
                </c:pt>
                <c:pt idx="3" formatCode="General">
                  <c:v>0</c:v>
                </c:pt>
                <c:pt idx="4">
                  <c:v>0.12234042553191489</c:v>
                </c:pt>
                <c:pt idx="5">
                  <c:v>0.11857707509881422</c:v>
                </c:pt>
                <c:pt idx="6" formatCode="General">
                  <c:v>0</c:v>
                </c:pt>
                <c:pt idx="7">
                  <c:v>0.12056737588652482</c:v>
                </c:pt>
                <c:pt idx="8">
                  <c:v>0.14229249011857709</c:v>
                </c:pt>
                <c:pt idx="9" formatCode="General">
                  <c:v>0</c:v>
                </c:pt>
                <c:pt idx="10">
                  <c:v>9.3971631205673756E-2</c:v>
                </c:pt>
                <c:pt idx="11">
                  <c:v>0.12055335968379446</c:v>
                </c:pt>
                <c:pt idx="12" formatCode="General">
                  <c:v>0</c:v>
                </c:pt>
                <c:pt idx="13">
                  <c:v>0.12411347517730496</c:v>
                </c:pt>
                <c:pt idx="14">
                  <c:v>0.1007905138339921</c:v>
                </c:pt>
                <c:pt idx="15" formatCode="General">
                  <c:v>0</c:v>
                </c:pt>
                <c:pt idx="16">
                  <c:v>0.10460992907801418</c:v>
                </c:pt>
                <c:pt idx="17">
                  <c:v>9.0909090909090912E-2</c:v>
                </c:pt>
                <c:pt idx="18" formatCode="General">
                  <c:v>0</c:v>
                </c:pt>
                <c:pt idx="19">
                  <c:v>0.13829787234042554</c:v>
                </c:pt>
                <c:pt idx="20">
                  <c:v>0.17786561264822134</c:v>
                </c:pt>
                <c:pt idx="21" formatCode="General">
                  <c:v>0</c:v>
                </c:pt>
                <c:pt idx="22">
                  <c:v>4.2553191489361701E-2</c:v>
                </c:pt>
                <c:pt idx="23">
                  <c:v>3.7549407114624504E-2</c:v>
                </c:pt>
              </c:numCache>
            </c:numRef>
          </c:val>
          <c:extLst>
            <c:ext xmlns:c16="http://schemas.microsoft.com/office/drawing/2014/chart" uri="{C3380CC4-5D6E-409C-BE32-E72D297353CC}">
              <c16:uniqueId val="{00000011-2D6F-4ACB-8340-35136FDC42CA}"/>
            </c:ext>
          </c:extLst>
        </c:ser>
        <c:ser>
          <c:idx val="1"/>
          <c:order val="2"/>
          <c:tx>
            <c:strRef>
              <c:f>'Q23A.得意とするハードウェア（DX有無）'!$U$6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'Q23A.得意とするハードウェア（DX有無）'!$R$7:$R$30</c:f>
              <c:strCache>
                <c:ptCount val="24"/>
                <c:pt idx="0">
                  <c:v>【 専用ハードウェア 】              </c:v>
                </c:pt>
                <c:pt idx="1">
                  <c:v>DX取り組み 有り（n=245）</c:v>
                </c:pt>
                <c:pt idx="2">
                  <c:v>DX取り組み 無し（n=203）</c:v>
                </c:pt>
                <c:pt idx="3">
                  <c:v>【 民生用PC 】                 </c:v>
                </c:pt>
                <c:pt idx="4">
                  <c:v>DX取り組み 有り（n=289）</c:v>
                </c:pt>
                <c:pt idx="5">
                  <c:v>DX取り組み 無し（n=237）</c:v>
                </c:pt>
                <c:pt idx="6">
                  <c:v>【 産業用PC 】                 </c:v>
                </c:pt>
                <c:pt idx="7">
                  <c:v>DX取り組み 有り（n=177）</c:v>
                </c:pt>
                <c:pt idx="8">
                  <c:v>DX取り組み 無し（n=183）</c:v>
                </c:pt>
                <c:pt idx="9">
                  <c:v>【 クラウド 】                  </c:v>
                </c:pt>
                <c:pt idx="10">
                  <c:v>DX取り組み 有り（n=202）</c:v>
                </c:pt>
                <c:pt idx="11">
                  <c:v>DX取り組み 無し（n=198）</c:v>
                </c:pt>
                <c:pt idx="12">
                  <c:v>【 スマートフォン 】               </c:v>
                </c:pt>
                <c:pt idx="13">
                  <c:v>DX取り組み 有り（n=167）</c:v>
                </c:pt>
                <c:pt idx="14">
                  <c:v>DX取り組み 無し（n=157）</c:v>
                </c:pt>
                <c:pt idx="15">
                  <c:v>【 汎用シングルボード 】             </c:v>
                </c:pt>
                <c:pt idx="16">
                  <c:v>DX取り組み 有り（n=131）</c:v>
                </c:pt>
                <c:pt idx="17">
                  <c:v>DX取り組み 無し（n=  94）</c:v>
                </c:pt>
                <c:pt idx="18">
                  <c:v>【 タブレット 】                 </c:v>
                </c:pt>
                <c:pt idx="19">
                  <c:v>DX取り組み 有り（n=175）</c:v>
                </c:pt>
                <c:pt idx="20">
                  <c:v>DX取り組み 無し（n=165）</c:v>
                </c:pt>
                <c:pt idx="21">
                  <c:v>【 エッジ／フォグ サーバー 】          </c:v>
                </c:pt>
                <c:pt idx="22">
                  <c:v>DX取り組み 有り（n=  49）</c:v>
                </c:pt>
                <c:pt idx="23">
                  <c:v>DX取り組み 無し（n=  42）</c:v>
                </c:pt>
              </c:strCache>
            </c:strRef>
          </c:cat>
          <c:val>
            <c:numRef>
              <c:f>'Q23A.得意とするハードウェア（DX有無）'!$U$7:$U$30</c:f>
              <c:numCache>
                <c:formatCode>0.0%</c:formatCode>
                <c:ptCount val="24"/>
                <c:pt idx="0" formatCode="General">
                  <c:v>0</c:v>
                </c:pt>
                <c:pt idx="1">
                  <c:v>5.8510638297872342E-2</c:v>
                </c:pt>
                <c:pt idx="2">
                  <c:v>5.33596837944664E-2</c:v>
                </c:pt>
                <c:pt idx="3" formatCode="General">
                  <c:v>0</c:v>
                </c:pt>
                <c:pt idx="4">
                  <c:v>0.11170212765957446</c:v>
                </c:pt>
                <c:pt idx="5">
                  <c:v>9.6837944664031617E-2</c:v>
                </c:pt>
                <c:pt idx="6" formatCode="General">
                  <c:v>0</c:v>
                </c:pt>
                <c:pt idx="7">
                  <c:v>7.2695035460992902E-2</c:v>
                </c:pt>
                <c:pt idx="8">
                  <c:v>7.7075098814229248E-2</c:v>
                </c:pt>
                <c:pt idx="9" formatCode="General">
                  <c:v>0</c:v>
                </c:pt>
                <c:pt idx="10">
                  <c:v>0.13829787234042554</c:v>
                </c:pt>
                <c:pt idx="11">
                  <c:v>0.14031620553359683</c:v>
                </c:pt>
                <c:pt idx="12" formatCode="General">
                  <c:v>0</c:v>
                </c:pt>
                <c:pt idx="13">
                  <c:v>0.11347517730496454</c:v>
                </c:pt>
                <c:pt idx="14">
                  <c:v>0.15612648221343872</c:v>
                </c:pt>
                <c:pt idx="15" formatCode="General">
                  <c:v>0</c:v>
                </c:pt>
                <c:pt idx="16">
                  <c:v>5.6737588652482268E-2</c:v>
                </c:pt>
                <c:pt idx="17">
                  <c:v>5.533596837944664E-2</c:v>
                </c:pt>
                <c:pt idx="18" formatCode="General">
                  <c:v>0</c:v>
                </c:pt>
                <c:pt idx="19">
                  <c:v>0.15070921985815602</c:v>
                </c:pt>
                <c:pt idx="20">
                  <c:v>0.11857707509881422</c:v>
                </c:pt>
                <c:pt idx="21" formatCode="General">
                  <c:v>0</c:v>
                </c:pt>
                <c:pt idx="22">
                  <c:v>2.8368794326241134E-2</c:v>
                </c:pt>
                <c:pt idx="23">
                  <c:v>3.7549407114624504E-2</c:v>
                </c:pt>
              </c:numCache>
            </c:numRef>
          </c:val>
          <c:extLst>
            <c:ext xmlns:c16="http://schemas.microsoft.com/office/drawing/2014/chart" uri="{C3380CC4-5D6E-409C-BE32-E72D297353CC}">
              <c16:uniqueId val="{0000001A-2D6F-4ACB-8340-35136FDC42CA}"/>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670263157894737"/>
          <c:y val="0.77857561728395064"/>
          <c:w val="0.15363567251461985"/>
          <c:h val="7.3257716049382721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'Q23A.得意とするハードウェア（OT系DX状況別）'!$J$55</c:f>
          <c:strCache>
            <c:ptCount val="1"/>
            <c:pt idx="0">
              <c:v>OT系DX 実施中 (N=148)
OT系DX 準備中 (N=140)
OT系DX 検討中 (N=351)
　　　　　していない (N=446)</c:v>
            </c:pt>
          </c:strCache>
        </c:strRef>
      </c:tx>
      <c:layout>
        <c:manualLayout>
          <c:xMode val="edge"/>
          <c:yMode val="edge"/>
          <c:x val="0.61569502923976605"/>
          <c:y val="0.86461079365079363"/>
        </c:manualLayout>
      </c:layout>
      <c:overlay val="0"/>
      <c:spPr>
        <a:solidFill>
          <a:schemeClr val="bg1"/>
        </a:solidFill>
      </c:spPr>
      <c:txPr>
        <a:bodyPr/>
        <a:lstStyle/>
        <a:p>
          <a:pPr algn="l">
            <a:defRPr sz="8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'Q23A.得意とするハードウェア（OT系DX状況別）'!$S$6</c:f>
              <c:strCache>
                <c:ptCount val="1"/>
                <c:pt idx="0">
                  <c:v>1番目</c:v>
                </c:pt>
              </c:strCache>
            </c:strRef>
          </c:tx>
          <c:spPr>
            <a:solidFill>
              <a:srgbClr val="FF9966"/>
            </a:solidFill>
            <a:ln>
              <a:solidFill>
                <a:sysClr val="windowText" lastClr="000000"/>
              </a:solidFill>
            </a:ln>
            <a:effectLst/>
          </c:spPr>
          <c:invertIfNegative val="0"/>
          <c:cat>
            <c:strRef>
              <c:f>'Q23A.得意とするハードウェア（OT系DX状況別）'!$R$7:$R$46</c:f>
              <c:strCache>
                <c:ptCount val="40"/>
                <c:pt idx="0">
                  <c:v>【 専用ハードウェア 】              </c:v>
                </c:pt>
                <c:pt idx="1">
                  <c:v>OT系DX 実施中（n=  76）</c:v>
                </c:pt>
                <c:pt idx="2">
                  <c:v>OT系DX 準備中（n=  68）</c:v>
                </c:pt>
                <c:pt idx="3">
                  <c:v>OT系DX 検討中（n=146）</c:v>
                </c:pt>
                <c:pt idx="4">
                  <c:v>　　　　していない（n=177）</c:v>
                </c:pt>
                <c:pt idx="5">
                  <c:v>【 民生用PC 】                 </c:v>
                </c:pt>
                <c:pt idx="6">
                  <c:v>OT系DX 実施中（n=  60）</c:v>
                </c:pt>
                <c:pt idx="7">
                  <c:v>OT系DX 準備中（n=  65）</c:v>
                </c:pt>
                <c:pt idx="8">
                  <c:v>OT系DX 検討中（n=174）</c:v>
                </c:pt>
                <c:pt idx="9">
                  <c:v>　　　　していない（n=222）</c:v>
                </c:pt>
                <c:pt idx="10">
                  <c:v>【 産業用PC 】                 </c:v>
                </c:pt>
                <c:pt idx="11">
                  <c:v>OT系DX 実施中（n=  56）</c:v>
                </c:pt>
                <c:pt idx="12">
                  <c:v>OT系DX 準備中（n=  60）</c:v>
                </c:pt>
                <c:pt idx="13">
                  <c:v>OT系DX 検討中（n=116）</c:v>
                </c:pt>
                <c:pt idx="14">
                  <c:v>　　　　していない（n=120）</c:v>
                </c:pt>
                <c:pt idx="15">
                  <c:v>【 クラウド 】                  </c:v>
                </c:pt>
                <c:pt idx="16">
                  <c:v>OT系DX 実施中（n=  68）</c:v>
                </c:pt>
                <c:pt idx="17">
                  <c:v>OT系DX 準備中（n=  54）</c:v>
                </c:pt>
                <c:pt idx="18">
                  <c:v>OT系DX 検討中（n=124）</c:v>
                </c:pt>
                <c:pt idx="19">
                  <c:v>　　　　していない（n=211）</c:v>
                </c:pt>
                <c:pt idx="20">
                  <c:v>【 スマートフォン 】               </c:v>
                </c:pt>
                <c:pt idx="21">
                  <c:v>OT系DX 実施中（n=  47）</c:v>
                </c:pt>
                <c:pt idx="22">
                  <c:v>OT系DX 準備中（n=  47）</c:v>
                </c:pt>
                <c:pt idx="23">
                  <c:v>OT系DX 検討中（n=103）</c:v>
                </c:pt>
                <c:pt idx="24">
                  <c:v>　　　　していない（n=130）</c:v>
                </c:pt>
                <c:pt idx="25">
                  <c:v>【 汎用シングルボード 】             </c:v>
                </c:pt>
                <c:pt idx="26">
                  <c:v>OT系DX 実施中（n=  37）</c:v>
                </c:pt>
                <c:pt idx="27">
                  <c:v>OT系DX 準備中（n=  29）</c:v>
                </c:pt>
                <c:pt idx="28">
                  <c:v>OT系DX 検討中（n=  75）</c:v>
                </c:pt>
                <c:pt idx="29">
                  <c:v>　　　　していない（n=  73）</c:v>
                </c:pt>
                <c:pt idx="30">
                  <c:v>【 タブレット 】                 </c:v>
                </c:pt>
                <c:pt idx="31">
                  <c:v>OT系DX 実施中（n=  45）</c:v>
                </c:pt>
                <c:pt idx="32">
                  <c:v>OT系DX 準備中（n=  41）</c:v>
                </c:pt>
                <c:pt idx="33">
                  <c:v>OT系DX 検討中（n=127）</c:v>
                </c:pt>
                <c:pt idx="34">
                  <c:v>　　　　していない（n=136）</c:v>
                </c:pt>
                <c:pt idx="35">
                  <c:v>【 エッジ／フォグ サーバー 】          </c:v>
                </c:pt>
                <c:pt idx="36">
                  <c:v>OT系DX 実施中（n=  22）</c:v>
                </c:pt>
                <c:pt idx="37">
                  <c:v>OT系DX 準備中（n=  13）</c:v>
                </c:pt>
                <c:pt idx="38">
                  <c:v>OT系DX 検討中（n=  37）</c:v>
                </c:pt>
                <c:pt idx="39">
                  <c:v>　　　　していない（n=  41）</c:v>
                </c:pt>
              </c:strCache>
            </c:strRef>
          </c:cat>
          <c:val>
            <c:numRef>
              <c:f>'Q23A.得意とするハードウェア（OT系DX状況別）'!$S$7:$S$46</c:f>
              <c:numCache>
                <c:formatCode>0.0%</c:formatCode>
                <c:ptCount val="40"/>
                <c:pt idx="0" formatCode="General">
                  <c:v>0</c:v>
                </c:pt>
                <c:pt idx="1">
                  <c:v>0.38513513513513514</c:v>
                </c:pt>
                <c:pt idx="2">
                  <c:v>0.32142857142857145</c:v>
                </c:pt>
                <c:pt idx="3">
                  <c:v>0.28490028490028491</c:v>
                </c:pt>
                <c:pt idx="4">
                  <c:v>0.27802690582959644</c:v>
                </c:pt>
                <c:pt idx="5" formatCode="General">
                  <c:v>0</c:v>
                </c:pt>
                <c:pt idx="6">
                  <c:v>0.1891891891891892</c:v>
                </c:pt>
                <c:pt idx="7">
                  <c:v>0.26428571428571429</c:v>
                </c:pt>
                <c:pt idx="8">
                  <c:v>0.29914529914529914</c:v>
                </c:pt>
                <c:pt idx="9">
                  <c:v>0.28923766816143498</c:v>
                </c:pt>
                <c:pt idx="10" formatCode="General">
                  <c:v>0</c:v>
                </c:pt>
                <c:pt idx="11">
                  <c:v>0.1554054054054054</c:v>
                </c:pt>
                <c:pt idx="12">
                  <c:v>0.17142857142857143</c:v>
                </c:pt>
                <c:pt idx="13">
                  <c:v>0.12535612535612536</c:v>
                </c:pt>
                <c:pt idx="14">
                  <c:v>9.8654708520179366E-2</c:v>
                </c:pt>
                <c:pt idx="15" formatCode="General">
                  <c:v>0</c:v>
                </c:pt>
                <c:pt idx="16">
                  <c:v>0.10810810810810811</c:v>
                </c:pt>
                <c:pt idx="17">
                  <c:v>0.10714285714285714</c:v>
                </c:pt>
                <c:pt idx="18">
                  <c:v>9.4017094017094016E-2</c:v>
                </c:pt>
                <c:pt idx="19">
                  <c:v>0.16367713004484305</c:v>
                </c:pt>
                <c:pt idx="20" formatCode="General">
                  <c:v>0</c:v>
                </c:pt>
                <c:pt idx="21">
                  <c:v>4.72972972972973E-2</c:v>
                </c:pt>
                <c:pt idx="22">
                  <c:v>0.05</c:v>
                </c:pt>
                <c:pt idx="23">
                  <c:v>4.2735042735042736E-2</c:v>
                </c:pt>
                <c:pt idx="24">
                  <c:v>4.2600896860986545E-2</c:v>
                </c:pt>
                <c:pt idx="25" formatCode="General">
                  <c:v>0</c:v>
                </c:pt>
                <c:pt idx="26">
                  <c:v>6.0810810810810814E-2</c:v>
                </c:pt>
                <c:pt idx="27">
                  <c:v>4.2857142857142858E-2</c:v>
                </c:pt>
                <c:pt idx="28">
                  <c:v>6.5527065527065526E-2</c:v>
                </c:pt>
                <c:pt idx="29">
                  <c:v>4.4843049327354258E-2</c:v>
                </c:pt>
                <c:pt idx="30" formatCode="General">
                  <c:v>0</c:v>
                </c:pt>
                <c:pt idx="31">
                  <c:v>2.7027027027027029E-2</c:v>
                </c:pt>
                <c:pt idx="32">
                  <c:v>2.1428571428571429E-2</c:v>
                </c:pt>
                <c:pt idx="33">
                  <c:v>3.1339031339031341E-2</c:v>
                </c:pt>
                <c:pt idx="34">
                  <c:v>2.0179372197309416E-2</c:v>
                </c:pt>
                <c:pt idx="35" formatCode="General">
                  <c:v>0</c:v>
                </c:pt>
                <c:pt idx="36">
                  <c:v>6.7567567567567571E-3</c:v>
                </c:pt>
                <c:pt idx="37">
                  <c:v>7.1428571428571426E-3</c:v>
                </c:pt>
                <c:pt idx="38">
                  <c:v>1.9943019943019943E-2</c:v>
                </c:pt>
                <c:pt idx="39">
                  <c:v>2.0179372197309416E-2</c:v>
                </c:pt>
              </c:numCache>
            </c:numRef>
          </c:val>
          <c:extLst>
            <c:ext xmlns:c16="http://schemas.microsoft.com/office/drawing/2014/chart" uri="{C3380CC4-5D6E-409C-BE32-E72D297353CC}">
              <c16:uniqueId val="{00000008-89D8-40F3-8F6A-D6FED617C89C}"/>
            </c:ext>
          </c:extLst>
        </c:ser>
        <c:ser>
          <c:idx val="2"/>
          <c:order val="1"/>
          <c:tx>
            <c:strRef>
              <c:f>'Q23A.得意とするハードウェア（OT系DX状況別）'!$T$6</c:f>
              <c:strCache>
                <c:ptCount val="1"/>
                <c:pt idx="0">
                  <c:v>2番目</c:v>
                </c:pt>
              </c:strCache>
            </c:strRef>
          </c:tx>
          <c:spPr>
            <a:solidFill>
              <a:srgbClr val="FFFF99"/>
            </a:solidFill>
            <a:ln w="9525">
              <a:solidFill>
                <a:sysClr val="windowText" lastClr="000000"/>
              </a:solidFill>
            </a:ln>
            <a:effectLst/>
          </c:spPr>
          <c:invertIfNegative val="0"/>
          <c:cat>
            <c:strRef>
              <c:f>'Q23A.得意とするハードウェア（OT系DX状況別）'!$R$7:$R$46</c:f>
              <c:strCache>
                <c:ptCount val="40"/>
                <c:pt idx="0">
                  <c:v>【 専用ハードウェア 】              </c:v>
                </c:pt>
                <c:pt idx="1">
                  <c:v>OT系DX 実施中（n=  76）</c:v>
                </c:pt>
                <c:pt idx="2">
                  <c:v>OT系DX 準備中（n=  68）</c:v>
                </c:pt>
                <c:pt idx="3">
                  <c:v>OT系DX 検討中（n=146）</c:v>
                </c:pt>
                <c:pt idx="4">
                  <c:v>　　　　していない（n=177）</c:v>
                </c:pt>
                <c:pt idx="5">
                  <c:v>【 民生用PC 】                 </c:v>
                </c:pt>
                <c:pt idx="6">
                  <c:v>OT系DX 実施中（n=  60）</c:v>
                </c:pt>
                <c:pt idx="7">
                  <c:v>OT系DX 準備中（n=  65）</c:v>
                </c:pt>
                <c:pt idx="8">
                  <c:v>OT系DX 検討中（n=174）</c:v>
                </c:pt>
                <c:pt idx="9">
                  <c:v>　　　　していない（n=222）</c:v>
                </c:pt>
                <c:pt idx="10">
                  <c:v>【 産業用PC 】                 </c:v>
                </c:pt>
                <c:pt idx="11">
                  <c:v>OT系DX 実施中（n=  56）</c:v>
                </c:pt>
                <c:pt idx="12">
                  <c:v>OT系DX 準備中（n=  60）</c:v>
                </c:pt>
                <c:pt idx="13">
                  <c:v>OT系DX 検討中（n=116）</c:v>
                </c:pt>
                <c:pt idx="14">
                  <c:v>　　　　していない（n=120）</c:v>
                </c:pt>
                <c:pt idx="15">
                  <c:v>【 クラウド 】                  </c:v>
                </c:pt>
                <c:pt idx="16">
                  <c:v>OT系DX 実施中（n=  68）</c:v>
                </c:pt>
                <c:pt idx="17">
                  <c:v>OT系DX 準備中（n=  54）</c:v>
                </c:pt>
                <c:pt idx="18">
                  <c:v>OT系DX 検討中（n=124）</c:v>
                </c:pt>
                <c:pt idx="19">
                  <c:v>　　　　していない（n=211）</c:v>
                </c:pt>
                <c:pt idx="20">
                  <c:v>【 スマートフォン 】               </c:v>
                </c:pt>
                <c:pt idx="21">
                  <c:v>OT系DX 実施中（n=  47）</c:v>
                </c:pt>
                <c:pt idx="22">
                  <c:v>OT系DX 準備中（n=  47）</c:v>
                </c:pt>
                <c:pt idx="23">
                  <c:v>OT系DX 検討中（n=103）</c:v>
                </c:pt>
                <c:pt idx="24">
                  <c:v>　　　　していない（n=130）</c:v>
                </c:pt>
                <c:pt idx="25">
                  <c:v>【 汎用シングルボード 】             </c:v>
                </c:pt>
                <c:pt idx="26">
                  <c:v>OT系DX 実施中（n=  37）</c:v>
                </c:pt>
                <c:pt idx="27">
                  <c:v>OT系DX 準備中（n=  29）</c:v>
                </c:pt>
                <c:pt idx="28">
                  <c:v>OT系DX 検討中（n=  75）</c:v>
                </c:pt>
                <c:pt idx="29">
                  <c:v>　　　　していない（n=  73）</c:v>
                </c:pt>
                <c:pt idx="30">
                  <c:v>【 タブレット 】                 </c:v>
                </c:pt>
                <c:pt idx="31">
                  <c:v>OT系DX 実施中（n=  45）</c:v>
                </c:pt>
                <c:pt idx="32">
                  <c:v>OT系DX 準備中（n=  41）</c:v>
                </c:pt>
                <c:pt idx="33">
                  <c:v>OT系DX 検討中（n=127）</c:v>
                </c:pt>
                <c:pt idx="34">
                  <c:v>　　　　していない（n=136）</c:v>
                </c:pt>
                <c:pt idx="35">
                  <c:v>【 エッジ／フォグ サーバー 】          </c:v>
                </c:pt>
                <c:pt idx="36">
                  <c:v>OT系DX 実施中（n=  22）</c:v>
                </c:pt>
                <c:pt idx="37">
                  <c:v>OT系DX 準備中（n=  13）</c:v>
                </c:pt>
                <c:pt idx="38">
                  <c:v>OT系DX 検討中（n=  37）</c:v>
                </c:pt>
                <c:pt idx="39">
                  <c:v>　　　　していない（n=  41）</c:v>
                </c:pt>
              </c:strCache>
            </c:strRef>
          </c:cat>
          <c:val>
            <c:numRef>
              <c:f>'Q23A.得意とするハードウェア（OT系DX状況別）'!$T$7:$T$46</c:f>
              <c:numCache>
                <c:formatCode>0.0%</c:formatCode>
                <c:ptCount val="40"/>
                <c:pt idx="0" formatCode="General">
                  <c:v>0</c:v>
                </c:pt>
                <c:pt idx="1">
                  <c:v>6.7567567567567571E-2</c:v>
                </c:pt>
                <c:pt idx="2">
                  <c:v>7.1428571428571425E-2</c:v>
                </c:pt>
                <c:pt idx="3">
                  <c:v>6.8376068376068383E-2</c:v>
                </c:pt>
                <c:pt idx="4">
                  <c:v>8.0717488789237665E-2</c:v>
                </c:pt>
                <c:pt idx="5" formatCode="General">
                  <c:v>0</c:v>
                </c:pt>
                <c:pt idx="6">
                  <c:v>0.12837837837837837</c:v>
                </c:pt>
                <c:pt idx="7">
                  <c:v>8.5714285714285715E-2</c:v>
                </c:pt>
                <c:pt idx="8">
                  <c:v>0.10541310541310542</c:v>
                </c:pt>
                <c:pt idx="9">
                  <c:v>0.13228699551569506</c:v>
                </c:pt>
                <c:pt idx="10" formatCode="General">
                  <c:v>0</c:v>
                </c:pt>
                <c:pt idx="11">
                  <c:v>0.14189189189189189</c:v>
                </c:pt>
                <c:pt idx="12">
                  <c:v>0.17142857142857143</c:v>
                </c:pt>
                <c:pt idx="13">
                  <c:v>0.12820512820512819</c:v>
                </c:pt>
                <c:pt idx="14">
                  <c:v>0.10762331838565023</c:v>
                </c:pt>
                <c:pt idx="15" formatCode="General">
                  <c:v>0</c:v>
                </c:pt>
                <c:pt idx="16">
                  <c:v>0.1554054054054054</c:v>
                </c:pt>
                <c:pt idx="17">
                  <c:v>0.1357142857142857</c:v>
                </c:pt>
                <c:pt idx="18">
                  <c:v>9.9715099715099717E-2</c:v>
                </c:pt>
                <c:pt idx="19">
                  <c:v>0.14798206278026907</c:v>
                </c:pt>
                <c:pt idx="20" formatCode="General">
                  <c:v>0</c:v>
                </c:pt>
                <c:pt idx="21">
                  <c:v>0.10810810810810811</c:v>
                </c:pt>
                <c:pt idx="22">
                  <c:v>0.11428571428571428</c:v>
                </c:pt>
                <c:pt idx="23">
                  <c:v>0.10256410256410256</c:v>
                </c:pt>
                <c:pt idx="24">
                  <c:v>0.11210762331838565</c:v>
                </c:pt>
                <c:pt idx="25" formatCode="General">
                  <c:v>0</c:v>
                </c:pt>
                <c:pt idx="26">
                  <c:v>0.13513513513513514</c:v>
                </c:pt>
                <c:pt idx="27">
                  <c:v>0.11428571428571428</c:v>
                </c:pt>
                <c:pt idx="28">
                  <c:v>9.4017094017094016E-2</c:v>
                </c:pt>
                <c:pt idx="29">
                  <c:v>8.2959641255605385E-2</c:v>
                </c:pt>
                <c:pt idx="30" formatCode="General">
                  <c:v>0</c:v>
                </c:pt>
                <c:pt idx="31">
                  <c:v>0.14189189189189189</c:v>
                </c:pt>
                <c:pt idx="32">
                  <c:v>0.1</c:v>
                </c:pt>
                <c:pt idx="33">
                  <c:v>0.19658119658119658</c:v>
                </c:pt>
                <c:pt idx="34">
                  <c:v>0.14573991031390135</c:v>
                </c:pt>
                <c:pt idx="35" formatCode="General">
                  <c:v>0</c:v>
                </c:pt>
                <c:pt idx="36">
                  <c:v>6.7567567567567571E-2</c:v>
                </c:pt>
                <c:pt idx="37">
                  <c:v>0.05</c:v>
                </c:pt>
                <c:pt idx="38">
                  <c:v>5.4131054131054131E-2</c:v>
                </c:pt>
                <c:pt idx="39">
                  <c:v>2.914798206278027E-2</c:v>
                </c:pt>
              </c:numCache>
            </c:numRef>
          </c:val>
          <c:extLst>
            <c:ext xmlns:c16="http://schemas.microsoft.com/office/drawing/2014/chart" uri="{C3380CC4-5D6E-409C-BE32-E72D297353CC}">
              <c16:uniqueId val="{00000011-89D8-40F3-8F6A-D6FED617C89C}"/>
            </c:ext>
          </c:extLst>
        </c:ser>
        <c:ser>
          <c:idx val="1"/>
          <c:order val="2"/>
          <c:tx>
            <c:strRef>
              <c:f>'Q23A.得意とするハードウェア（OT系DX状況別）'!$U$6</c:f>
              <c:strCache>
                <c:ptCount val="1"/>
                <c:pt idx="0">
                  <c:v>3番目</c:v>
                </c:pt>
              </c:strCache>
            </c:strRef>
          </c:tx>
          <c:spPr>
            <a:solidFill>
              <a:srgbClr val="2E75B6"/>
            </a:solidFill>
            <a:ln>
              <a:solidFill>
                <a:sysClr val="windowText" lastClr="000000"/>
              </a:solidFill>
            </a:ln>
            <a:effectLst/>
          </c:spPr>
          <c:invertIfNegative val="0"/>
          <c:cat>
            <c:strRef>
              <c:f>'Q23A.得意とするハードウェア（OT系DX状況別）'!$R$7:$R$46</c:f>
              <c:strCache>
                <c:ptCount val="40"/>
                <c:pt idx="0">
                  <c:v>【 専用ハードウェア 】              </c:v>
                </c:pt>
                <c:pt idx="1">
                  <c:v>OT系DX 実施中（n=  76）</c:v>
                </c:pt>
                <c:pt idx="2">
                  <c:v>OT系DX 準備中（n=  68）</c:v>
                </c:pt>
                <c:pt idx="3">
                  <c:v>OT系DX 検討中（n=146）</c:v>
                </c:pt>
                <c:pt idx="4">
                  <c:v>　　　　していない（n=177）</c:v>
                </c:pt>
                <c:pt idx="5">
                  <c:v>【 民生用PC 】                 </c:v>
                </c:pt>
                <c:pt idx="6">
                  <c:v>OT系DX 実施中（n=  60）</c:v>
                </c:pt>
                <c:pt idx="7">
                  <c:v>OT系DX 準備中（n=  65）</c:v>
                </c:pt>
                <c:pt idx="8">
                  <c:v>OT系DX 検討中（n=174）</c:v>
                </c:pt>
                <c:pt idx="9">
                  <c:v>　　　　していない（n=222）</c:v>
                </c:pt>
                <c:pt idx="10">
                  <c:v>【 産業用PC 】                 </c:v>
                </c:pt>
                <c:pt idx="11">
                  <c:v>OT系DX 実施中（n=  56）</c:v>
                </c:pt>
                <c:pt idx="12">
                  <c:v>OT系DX 準備中（n=  60）</c:v>
                </c:pt>
                <c:pt idx="13">
                  <c:v>OT系DX 検討中（n=116）</c:v>
                </c:pt>
                <c:pt idx="14">
                  <c:v>　　　　していない（n=120）</c:v>
                </c:pt>
                <c:pt idx="15">
                  <c:v>【 クラウド 】                  </c:v>
                </c:pt>
                <c:pt idx="16">
                  <c:v>OT系DX 実施中（n=  68）</c:v>
                </c:pt>
                <c:pt idx="17">
                  <c:v>OT系DX 準備中（n=  54）</c:v>
                </c:pt>
                <c:pt idx="18">
                  <c:v>OT系DX 検討中（n=124）</c:v>
                </c:pt>
                <c:pt idx="19">
                  <c:v>　　　　していない（n=211）</c:v>
                </c:pt>
                <c:pt idx="20">
                  <c:v>【 スマートフォン 】               </c:v>
                </c:pt>
                <c:pt idx="21">
                  <c:v>OT系DX 実施中（n=  47）</c:v>
                </c:pt>
                <c:pt idx="22">
                  <c:v>OT系DX 準備中（n=  47）</c:v>
                </c:pt>
                <c:pt idx="23">
                  <c:v>OT系DX 検討中（n=103）</c:v>
                </c:pt>
                <c:pt idx="24">
                  <c:v>　　　　していない（n=130）</c:v>
                </c:pt>
                <c:pt idx="25">
                  <c:v>【 汎用シングルボード 】             </c:v>
                </c:pt>
                <c:pt idx="26">
                  <c:v>OT系DX 実施中（n=  37）</c:v>
                </c:pt>
                <c:pt idx="27">
                  <c:v>OT系DX 準備中（n=  29）</c:v>
                </c:pt>
                <c:pt idx="28">
                  <c:v>OT系DX 検討中（n=  75）</c:v>
                </c:pt>
                <c:pt idx="29">
                  <c:v>　　　　していない（n=  73）</c:v>
                </c:pt>
                <c:pt idx="30">
                  <c:v>【 タブレット 】                 </c:v>
                </c:pt>
                <c:pt idx="31">
                  <c:v>OT系DX 実施中（n=  45）</c:v>
                </c:pt>
                <c:pt idx="32">
                  <c:v>OT系DX 準備中（n=  41）</c:v>
                </c:pt>
                <c:pt idx="33">
                  <c:v>OT系DX 検討中（n=127）</c:v>
                </c:pt>
                <c:pt idx="34">
                  <c:v>　　　　していない（n=136）</c:v>
                </c:pt>
                <c:pt idx="35">
                  <c:v>【 エッジ／フォグ サーバー 】          </c:v>
                </c:pt>
                <c:pt idx="36">
                  <c:v>OT系DX 実施中（n=  22）</c:v>
                </c:pt>
                <c:pt idx="37">
                  <c:v>OT系DX 準備中（n=  13）</c:v>
                </c:pt>
                <c:pt idx="38">
                  <c:v>OT系DX 検討中（n=  37）</c:v>
                </c:pt>
                <c:pt idx="39">
                  <c:v>　　　　していない（n=  41）</c:v>
                </c:pt>
              </c:strCache>
            </c:strRef>
          </c:cat>
          <c:val>
            <c:numRef>
              <c:f>'Q23A.得意とするハードウェア（OT系DX状況別）'!$U$7:$U$46</c:f>
              <c:numCache>
                <c:formatCode>0.0%</c:formatCode>
                <c:ptCount val="40"/>
                <c:pt idx="0" formatCode="General">
                  <c:v>0</c:v>
                </c:pt>
                <c:pt idx="1">
                  <c:v>6.0810810810810814E-2</c:v>
                </c:pt>
                <c:pt idx="2">
                  <c:v>9.285714285714286E-2</c:v>
                </c:pt>
                <c:pt idx="3">
                  <c:v>6.2678062678062682E-2</c:v>
                </c:pt>
                <c:pt idx="4">
                  <c:v>3.811659192825112E-2</c:v>
                </c:pt>
                <c:pt idx="5" formatCode="General">
                  <c:v>0</c:v>
                </c:pt>
                <c:pt idx="6">
                  <c:v>8.7837837837837843E-2</c:v>
                </c:pt>
                <c:pt idx="7">
                  <c:v>0.11428571428571428</c:v>
                </c:pt>
                <c:pt idx="8">
                  <c:v>9.1168091168091173E-2</c:v>
                </c:pt>
                <c:pt idx="9">
                  <c:v>7.623318385650224E-2</c:v>
                </c:pt>
                <c:pt idx="10" formatCode="General">
                  <c:v>0</c:v>
                </c:pt>
                <c:pt idx="11">
                  <c:v>8.1081081081081086E-2</c:v>
                </c:pt>
                <c:pt idx="12">
                  <c:v>8.5714285714285715E-2</c:v>
                </c:pt>
                <c:pt idx="13">
                  <c:v>7.6923076923076927E-2</c:v>
                </c:pt>
                <c:pt idx="14">
                  <c:v>6.2780269058295965E-2</c:v>
                </c:pt>
                <c:pt idx="15" formatCode="General">
                  <c:v>0</c:v>
                </c:pt>
                <c:pt idx="16">
                  <c:v>0.19594594594594594</c:v>
                </c:pt>
                <c:pt idx="17">
                  <c:v>0.14285714285714285</c:v>
                </c:pt>
                <c:pt idx="18">
                  <c:v>0.15954415954415954</c:v>
                </c:pt>
                <c:pt idx="19">
                  <c:v>0.16143497757847533</c:v>
                </c:pt>
                <c:pt idx="20" formatCode="General">
                  <c:v>0</c:v>
                </c:pt>
                <c:pt idx="21">
                  <c:v>0.16216216216216217</c:v>
                </c:pt>
                <c:pt idx="22">
                  <c:v>0.17142857142857143</c:v>
                </c:pt>
                <c:pt idx="23">
                  <c:v>0.14814814814814814</c:v>
                </c:pt>
                <c:pt idx="24">
                  <c:v>0.1367713004484305</c:v>
                </c:pt>
                <c:pt idx="25" formatCode="General">
                  <c:v>0</c:v>
                </c:pt>
                <c:pt idx="26">
                  <c:v>5.4054054054054057E-2</c:v>
                </c:pt>
                <c:pt idx="27">
                  <c:v>0.05</c:v>
                </c:pt>
                <c:pt idx="28">
                  <c:v>5.4131054131054131E-2</c:v>
                </c:pt>
                <c:pt idx="29">
                  <c:v>3.5874439461883408E-2</c:v>
                </c:pt>
                <c:pt idx="30" formatCode="General">
                  <c:v>0</c:v>
                </c:pt>
                <c:pt idx="31">
                  <c:v>0.13513513513513514</c:v>
                </c:pt>
                <c:pt idx="32">
                  <c:v>0.17142857142857143</c:v>
                </c:pt>
                <c:pt idx="33">
                  <c:v>0.13390313390313391</c:v>
                </c:pt>
                <c:pt idx="34">
                  <c:v>0.13901345291479822</c:v>
                </c:pt>
                <c:pt idx="35" formatCode="General">
                  <c:v>0</c:v>
                </c:pt>
                <c:pt idx="36">
                  <c:v>7.4324324324324328E-2</c:v>
                </c:pt>
                <c:pt idx="37">
                  <c:v>3.5714285714285712E-2</c:v>
                </c:pt>
                <c:pt idx="38">
                  <c:v>3.1339031339031341E-2</c:v>
                </c:pt>
                <c:pt idx="39">
                  <c:v>4.2600896860986545E-2</c:v>
                </c:pt>
              </c:numCache>
            </c:numRef>
          </c:val>
          <c:extLst>
            <c:ext xmlns:c16="http://schemas.microsoft.com/office/drawing/2014/chart" uri="{C3380CC4-5D6E-409C-BE32-E72D297353CC}">
              <c16:uniqueId val="{0000001A-89D8-40F3-8F6A-D6FED617C89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9019473684210528"/>
          <c:y val="0.77269598765432101"/>
          <c:w val="0.1424953216374269"/>
          <c:h val="6.9337962962962962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5134099616856"/>
          <c:y val="2.4487458007028041E-2"/>
          <c:w val="0.78626002462515798"/>
          <c:h val="0.84206676546384085"/>
        </c:manualLayout>
      </c:layout>
      <c:scatterChart>
        <c:scatterStyle val="lineMarker"/>
        <c:varyColors val="0"/>
        <c:ser>
          <c:idx val="1"/>
          <c:order val="0"/>
          <c:tx>
            <c:strRef>
              <c:f>'Q23A,B 得意とするハード 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8"/>
            <c:spPr>
              <a:solidFill>
                <a:schemeClr val="accent1"/>
              </a:solidFill>
              <a:ln w="22225">
                <a:solidFill>
                  <a:schemeClr val="accent1">
                    <a:lumMod val="75000"/>
                  </a:schemeClr>
                </a:solidFill>
              </a:ln>
              <a:effectLst/>
            </c:spPr>
          </c:marker>
          <c:dLbls>
            <c:dLbl>
              <c:idx val="0"/>
              <c:layout>
                <c:manualLayout>
                  <c:x val="9.4908045977011492E-3"/>
                  <c:y val="5.680113619110970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1AEF68D-59A8-418E-9625-7365BB5CBE2D}"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0286053639846743"/>
                      <c:h val="4.5753775571891135E-2"/>
                    </c:manualLayout>
                  </c15:layout>
                  <c15:dlblFieldTable/>
                  <c15:showDataLabelsRange val="1"/>
                </c:ext>
                <c:ext xmlns:c16="http://schemas.microsoft.com/office/drawing/2014/chart" uri="{C3380CC4-5D6E-409C-BE32-E72D297353CC}">
                  <c16:uniqueId val="{00000000-5298-4D28-BF1E-9BE8DD868031}"/>
                </c:ext>
              </c:extLst>
            </c:dLbl>
            <c:dLbl>
              <c:idx val="1"/>
              <c:layout>
                <c:manualLayout>
                  <c:x val="-1.5135249042145639E-2"/>
                  <c:y val="2.69983409843125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49E0FBE-C527-4BB6-9B3D-527EE685AF74}"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0484214559386973"/>
                      <c:h val="6.1946431183974068E-2"/>
                    </c:manualLayout>
                  </c15:layout>
                  <c15:dlblFieldTable/>
                  <c15:showDataLabelsRange val="1"/>
                </c:ext>
                <c:ext xmlns:c16="http://schemas.microsoft.com/office/drawing/2014/chart" uri="{C3380CC4-5D6E-409C-BE32-E72D297353CC}">
                  <c16:uniqueId val="{00000001-5298-4D28-BF1E-9BE8DD868031}"/>
                </c:ext>
              </c:extLst>
            </c:dLbl>
            <c:dLbl>
              <c:idx val="2"/>
              <c:layout>
                <c:manualLayout>
                  <c:x val="9.8434866224929897E-3"/>
                  <c:y val="3.3481919855972694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298-4D28-BF1E-9BE8DD868031}"/>
                </c:ext>
              </c:extLst>
            </c:dLbl>
            <c:dLbl>
              <c:idx val="3"/>
              <c:layout>
                <c:manualLayout>
                  <c:x val="-8.5275862068965522E-3"/>
                  <c:y val="-1.5245553644727726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298-4D28-BF1E-9BE8DD868031}"/>
                </c:ext>
              </c:extLst>
            </c:dLbl>
            <c:dLbl>
              <c:idx val="4"/>
              <c:layout>
                <c:manualLayout>
                  <c:x val="-9.4978735632183953E-2"/>
                  <c:y val="-8.448006006685750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28CBE9C-90F7-459F-B27C-74BDEABEE59A}"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360727969348658"/>
                      <c:h val="5.3760665593781315E-2"/>
                    </c:manualLayout>
                  </c15:layout>
                  <c15:dlblFieldTable/>
                  <c15:showDataLabelsRange val="1"/>
                </c:ext>
                <c:ext xmlns:c16="http://schemas.microsoft.com/office/drawing/2014/chart" uri="{C3380CC4-5D6E-409C-BE32-E72D297353CC}">
                  <c16:uniqueId val="{00000004-5298-4D28-BF1E-9BE8DD868031}"/>
                </c:ext>
              </c:extLst>
            </c:dLbl>
            <c:dLbl>
              <c:idx val="5"/>
              <c:layout>
                <c:manualLayout>
                  <c:x val="-0.23010708812260536"/>
                  <c:y val="-4.5627624129430826E-2"/>
                </c:manualLayout>
              </c:layout>
              <c:tx>
                <c:rich>
                  <a:bodyPr/>
                  <a:lstStyle/>
                  <a:p>
                    <a:fld id="{6097F085-153F-409E-BCE0-33D5BCAA32E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298-4D28-BF1E-9BE8DD868031}"/>
                </c:ext>
              </c:extLst>
            </c:dLbl>
            <c:dLbl>
              <c:idx val="6"/>
              <c:layout>
                <c:manualLayout>
                  <c:x val="2.1533620689655173E-2"/>
                  <c:y val="3.313366256007362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FE03DBD-8355-408D-A0C6-A9F7BCA1DD0C}"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34297394636015321"/>
                      <c:h val="5.6778086638712762E-2"/>
                    </c:manualLayout>
                  </c15:layout>
                  <c15:dlblFieldTable/>
                  <c15:showDataLabelsRange val="1"/>
                </c:ext>
                <c:ext xmlns:c16="http://schemas.microsoft.com/office/drawing/2014/chart" uri="{C3380CC4-5D6E-409C-BE32-E72D297353CC}">
                  <c16:uniqueId val="{00000006-5298-4D28-BF1E-9BE8DD868031}"/>
                </c:ext>
              </c:extLst>
            </c:dLbl>
            <c:dLbl>
              <c:idx val="7"/>
              <c:layout>
                <c:manualLayout>
                  <c:x val="-0.12785325670498085"/>
                  <c:y val="-4.8772300786997291E-2"/>
                </c:manualLayout>
              </c:layout>
              <c:tx>
                <c:rich>
                  <a:bodyPr/>
                  <a:lstStyle/>
                  <a:p>
                    <a:fld id="{2076E387-DE03-4ECE-B174-05EBEBEA166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298-4D28-BF1E-9BE8DD868031}"/>
                </c:ext>
              </c:extLst>
            </c:dLbl>
            <c:dLbl>
              <c:idx val="8"/>
              <c:layout>
                <c:manualLayout>
                  <c:x val="-1.3470689655172414E-2"/>
                  <c:y val="1.527978292014365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7BDBC4F-AF9A-4998-BF3C-E45693EB2E1B}" type="CELLRANGE">
                      <a:rPr lang="ja-JP" altLang="en-US"/>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8.0056321839080458E-2"/>
                      <c:h val="6.0772146203172832E-2"/>
                    </c:manualLayout>
                  </c15:layout>
                  <c15:dlblFieldTable/>
                  <c15:showDataLabelsRange val="1"/>
                </c:ext>
                <c:ext xmlns:c16="http://schemas.microsoft.com/office/drawing/2014/chart" uri="{C3380CC4-5D6E-409C-BE32-E72D297353CC}">
                  <c16:uniqueId val="{00000008-5298-4D28-BF1E-9BE8DD868031}"/>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5298-4D28-BF1E-9BE8DD86803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'Q23A,B 得意とするハード 重要なハード(DP指標）'!$D$5:$D$13</c:f>
              <c:numCache>
                <c:formatCode>0.00</c:formatCode>
                <c:ptCount val="9"/>
                <c:pt idx="0">
                  <c:v>1.5314396028681743</c:v>
                </c:pt>
                <c:pt idx="1">
                  <c:v>0.68008825151682295</c:v>
                </c:pt>
                <c:pt idx="2">
                  <c:v>1.1417539988968559</c:v>
                </c:pt>
                <c:pt idx="3">
                  <c:v>1.7101489244346386</c:v>
                </c:pt>
                <c:pt idx="4">
                  <c:v>1.0772200772200771</c:v>
                </c:pt>
                <c:pt idx="5">
                  <c:v>1.0052399338113622</c:v>
                </c:pt>
                <c:pt idx="6">
                  <c:v>0.31522338665195804</c:v>
                </c:pt>
                <c:pt idx="7">
                  <c:v>1.3626585769442912</c:v>
                </c:pt>
                <c:pt idx="8">
                  <c:v>0.17622724765581907</c:v>
                </c:pt>
              </c:numCache>
            </c:numRef>
          </c:xVal>
          <c:yVal>
            <c:numRef>
              <c:f>'Q23A,B 得意とするハード 重要なハード(DP指標）'!$E$5:$E$13</c:f>
              <c:numCache>
                <c:formatCode>0.00</c:formatCode>
                <c:ptCount val="9"/>
                <c:pt idx="0">
                  <c:v>1.5124792013311148</c:v>
                </c:pt>
                <c:pt idx="1">
                  <c:v>0.58652246256239593</c:v>
                </c:pt>
                <c:pt idx="2">
                  <c:v>1.1081530782029949</c:v>
                </c:pt>
                <c:pt idx="3">
                  <c:v>1.5673876871880199</c:v>
                </c:pt>
                <c:pt idx="4">
                  <c:v>1.103161397670549</c:v>
                </c:pt>
                <c:pt idx="5">
                  <c:v>1.1356073211314475</c:v>
                </c:pt>
                <c:pt idx="6">
                  <c:v>0.35191347753743757</c:v>
                </c:pt>
                <c:pt idx="7">
                  <c:v>1.5099833610648918</c:v>
                </c:pt>
                <c:pt idx="8">
                  <c:v>0.12479201331114809</c:v>
                </c:pt>
              </c:numCache>
            </c:numRef>
          </c:yVal>
          <c:smooth val="0"/>
          <c:extLst>
            <c:ext xmlns:c15="http://schemas.microsoft.com/office/drawing/2012/chart" uri="{02D57815-91ED-43cb-92C2-25804820EDAC}">
              <c15:datalabelsRange>
                <c15:f>'Q23A,B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5298-4D28-BF1E-9BE8DD868031}"/>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'Q23A,B 得意とするハード 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'Q23A,B 得意とするハード 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5298-4D28-BF1E-9BE8DD868031}"/>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'Q23A,B 得意とするハード 重要なハード(DP指標）'!$D$4</c:f>
              <c:strCache>
                <c:ptCount val="1"/>
                <c:pt idx="0">
                  <c:v>得意とするハードウェアプラットフォーム</c:v>
                </c:pt>
              </c:strCache>
            </c:strRef>
          </c:tx>
          <c:layout>
            <c:manualLayout>
              <c:xMode val="edge"/>
              <c:yMode val="edge"/>
              <c:x val="0.35914635063198758"/>
              <c:y val="0.94635425925925931"/>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'Q23A,B 得意とするハード 重要なハード(DP指標）'!$E$4</c:f>
              <c:strCache>
                <c:ptCount val="1"/>
                <c:pt idx="0">
                  <c:v>現在重要なハードウェアプラットフォーム</c:v>
                </c:pt>
              </c:strCache>
            </c:strRef>
          </c:tx>
          <c:layout>
            <c:manualLayout>
              <c:xMode val="edge"/>
              <c:yMode val="edge"/>
              <c:x val="3.1717241379310347E-2"/>
              <c:y val="9.9159174411960371E-2"/>
            </c:manualLayout>
          </c:layout>
          <c:overlay val="0"/>
          <c:spPr>
            <a:noFill/>
            <a:ln>
              <a:noFill/>
            </a:ln>
            <a:effectLst/>
          </c:spPr>
          <c:txPr>
            <a:bodyPr rot="0" spcFirstLastPara="1" vertOverflow="ellipsis" vert="eaVert" wrap="square" anchor="ctr" anchorCtr="0"/>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8793103448277"/>
          <c:y val="2.4487451247449714E-2"/>
          <c:w val="0.78626002462515798"/>
          <c:h val="0.84206676546384085"/>
        </c:manualLayout>
      </c:layout>
      <c:scatterChart>
        <c:scatterStyle val="lineMarker"/>
        <c:varyColors val="0"/>
        <c:ser>
          <c:idx val="1"/>
          <c:order val="0"/>
          <c:tx>
            <c:strRef>
              <c:f>'Q23A,C 得意とするハード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8"/>
            <c:spPr>
              <a:solidFill>
                <a:schemeClr val="accent6"/>
              </a:solidFill>
              <a:ln w="22225">
                <a:solidFill>
                  <a:schemeClr val="accent6">
                    <a:lumMod val="75000"/>
                  </a:schemeClr>
                </a:solidFill>
              </a:ln>
              <a:effectLst/>
            </c:spPr>
          </c:marker>
          <c:dLbls>
            <c:dLbl>
              <c:idx val="0"/>
              <c:layout>
                <c:manualLayout>
                  <c:x val="-1.1875478927203156E-2"/>
                  <c:y val="-1.7114632983603157E-4"/>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AAB92BE-86B9-4166-A4DC-AB25BE26990D}"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8555574712643677"/>
                      <c:h val="7.2646096166018567E-2"/>
                    </c:manualLayout>
                  </c15:layout>
                  <c15:dlblFieldTable/>
                  <c15:showDataLabelsRange val="1"/>
                </c:ext>
                <c:ext xmlns:c16="http://schemas.microsoft.com/office/drawing/2014/chart" uri="{C3380CC4-5D6E-409C-BE32-E72D297353CC}">
                  <c16:uniqueId val="{00000000-C814-43F2-9F9E-D79049EB3EF0}"/>
                </c:ext>
              </c:extLst>
            </c:dLbl>
            <c:dLbl>
              <c:idx val="1"/>
              <c:layout>
                <c:manualLayout>
                  <c:x val="4.5113984674329498E-3"/>
                  <c:y val="4.994353551327750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231217E-4EAC-466E-B1BE-7FB43398B6A4}"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2644980842911874"/>
                      <c:h val="3.9548604315482308E-2"/>
                    </c:manualLayout>
                  </c15:layout>
                  <c15:dlblFieldTable/>
                  <c15:showDataLabelsRange val="1"/>
                </c:ext>
                <c:ext xmlns:c16="http://schemas.microsoft.com/office/drawing/2014/chart" uri="{C3380CC4-5D6E-409C-BE32-E72D297353CC}">
                  <c16:uniqueId val="{00000001-C814-43F2-9F9E-D79049EB3EF0}"/>
                </c:ext>
              </c:extLst>
            </c:dLbl>
            <c:dLbl>
              <c:idx val="2"/>
              <c:layout>
                <c:manualLayout>
                  <c:x val="-1.5517624521072797E-2"/>
                  <c:y val="-5.5675005265510063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0D36AED-1B62-44AA-BBC3-97CFF9334735}" type="CELLRANGE">
                      <a:rPr lang="en-US" altLang="ja-JP" sz="1000"/>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2844846743295019"/>
                      <c:h val="5.8997452404067653E-2"/>
                    </c:manualLayout>
                  </c15:layout>
                  <c15:dlblFieldTable/>
                  <c15:showDataLabelsRange val="1"/>
                </c:ext>
                <c:ext xmlns:c16="http://schemas.microsoft.com/office/drawing/2014/chart" uri="{C3380CC4-5D6E-409C-BE32-E72D297353CC}">
                  <c16:uniqueId val="{00000002-C814-43F2-9F9E-D79049EB3EF0}"/>
                </c:ext>
              </c:extLst>
            </c:dLbl>
            <c:dLbl>
              <c:idx val="3"/>
              <c:layout>
                <c:manualLayout>
                  <c:x val="-1.0670402298850568E-2"/>
                  <c:y val="1.1778732087258555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0D261B59-5E0F-4090-B6DF-D6563BB58A19}"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2330191570881226"/>
                      <c:h val="6.1385495790214344E-2"/>
                    </c:manualLayout>
                  </c15:layout>
                  <c15:dlblFieldTable/>
                  <c15:showDataLabelsRange val="1"/>
                </c:ext>
                <c:ext xmlns:c16="http://schemas.microsoft.com/office/drawing/2014/chart" uri="{C3380CC4-5D6E-409C-BE32-E72D297353CC}">
                  <c16:uniqueId val="{00000003-C814-43F2-9F9E-D79049EB3EF0}"/>
                </c:ext>
              </c:extLst>
            </c:dLbl>
            <c:dLbl>
              <c:idx val="4"/>
              <c:layout>
                <c:manualLayout>
                  <c:x val="-0.15349789272030656"/>
                  <c:y val="1.6041379870044663E-2"/>
                </c:manualLayout>
              </c:layout>
              <c:tx>
                <c:rich>
                  <a:bodyPr/>
                  <a:lstStyle/>
                  <a:p>
                    <a:fld id="{674683B6-E75F-4F4E-9237-DDD52CC57AF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814-43F2-9F9E-D79049EB3EF0}"/>
                </c:ext>
              </c:extLst>
            </c:dLbl>
            <c:dLbl>
              <c:idx val="5"/>
              <c:layout>
                <c:manualLayout>
                  <c:x val="-0.19091015325670499"/>
                  <c:y val="-5.8496711368063774E-2"/>
                </c:manualLayout>
              </c:layout>
              <c:tx>
                <c:rich>
                  <a:bodyPr/>
                  <a:lstStyle/>
                  <a:p>
                    <a:fld id="{961C7FB3-BBDD-4614-9269-3EDD2F3ABDD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814-43F2-9F9E-D79049EB3EF0}"/>
                </c:ext>
              </c:extLst>
            </c:dLbl>
            <c:dLbl>
              <c:idx val="6"/>
              <c:layout>
                <c:manualLayout>
                  <c:x val="-0.14477557471264368"/>
                  <c:y val="-6.497915465306844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FD2CF31-B401-4481-A629-B21F2A5EB690}"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32916379310344823"/>
                      <c:h val="3.317561186883234E-2"/>
                    </c:manualLayout>
                  </c15:layout>
                  <c15:dlblFieldTable/>
                  <c15:showDataLabelsRange val="1"/>
                </c:ext>
                <c:ext xmlns:c16="http://schemas.microsoft.com/office/drawing/2014/chart" uri="{C3380CC4-5D6E-409C-BE32-E72D297353CC}">
                  <c16:uniqueId val="{00000006-C814-43F2-9F9E-D79049EB3EF0}"/>
                </c:ext>
              </c:extLst>
            </c:dLbl>
            <c:dLbl>
              <c:idx val="7"/>
              <c:layout>
                <c:manualLayout>
                  <c:x val="-5.3185823754789271E-3"/>
                  <c:y val="-1.3626560364552788E-2"/>
                </c:manualLayout>
              </c:layout>
              <c:tx>
                <c:rich>
                  <a:bodyPr/>
                  <a:lstStyle/>
                  <a:p>
                    <a:fld id="{80800061-FF5A-4F0D-9FA1-B9509B9CBD9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814-43F2-9F9E-D79049EB3EF0}"/>
                </c:ext>
              </c:extLst>
            </c:dLbl>
            <c:dLbl>
              <c:idx val="8"/>
              <c:layout>
                <c:manualLayout>
                  <c:x val="-2.5258620689655171E-3"/>
                  <c:y val="7.3844120474870333E-3"/>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7C3D644-FDBF-465A-8646-C1C0A5E103CB}" type="CELLRANGE">
                      <a:rPr lang="en-US" altLang="ja-JP"/>
                      <a:pPr>
                        <a:defRPr sz="100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8.5495593869731795E-2"/>
                      <c:h val="6.0151309918123043E-2"/>
                    </c:manualLayout>
                  </c15:layout>
                  <c15:dlblFieldTable/>
                  <c15:showDataLabelsRange val="1"/>
                </c:ext>
                <c:ext xmlns:c16="http://schemas.microsoft.com/office/drawing/2014/chart" uri="{C3380CC4-5D6E-409C-BE32-E72D297353CC}">
                  <c16:uniqueId val="{00000008-C814-43F2-9F9E-D79049EB3EF0}"/>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C814-43F2-9F9E-D79049EB3EF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'Q23A,C 得意とするハード  将来重要なハード(DP指標）'!$D$5:$D$13</c:f>
              <c:numCache>
                <c:formatCode>0.00</c:formatCode>
                <c:ptCount val="9"/>
                <c:pt idx="0">
                  <c:v>1.5314396028681743</c:v>
                </c:pt>
                <c:pt idx="1">
                  <c:v>0.68008825151682295</c:v>
                </c:pt>
                <c:pt idx="2">
                  <c:v>1.1417539988968559</c:v>
                </c:pt>
                <c:pt idx="3">
                  <c:v>1.7101489244346386</c:v>
                </c:pt>
                <c:pt idx="4">
                  <c:v>1.0772200772200771</c:v>
                </c:pt>
                <c:pt idx="5">
                  <c:v>1.0052399338113622</c:v>
                </c:pt>
                <c:pt idx="6">
                  <c:v>0.31522338665195804</c:v>
                </c:pt>
                <c:pt idx="7">
                  <c:v>1.3626585769442912</c:v>
                </c:pt>
                <c:pt idx="8">
                  <c:v>0.17622724765581907</c:v>
                </c:pt>
              </c:numCache>
            </c:numRef>
          </c:xVal>
          <c:yVal>
            <c:numRef>
              <c:f>'Q23A,C 得意とするハード  将来重要なハード(DP指標）'!$E$5:$E$13</c:f>
              <c:numCache>
                <c:formatCode>0.00</c:formatCode>
                <c:ptCount val="9"/>
                <c:pt idx="0">
                  <c:v>1.183957219251337</c:v>
                </c:pt>
                <c:pt idx="1">
                  <c:v>0.58235294117647063</c:v>
                </c:pt>
                <c:pt idx="2">
                  <c:v>0.71470588235294119</c:v>
                </c:pt>
                <c:pt idx="3">
                  <c:v>0.93609625668449203</c:v>
                </c:pt>
                <c:pt idx="4">
                  <c:v>1.3403743315508021</c:v>
                </c:pt>
                <c:pt idx="5">
                  <c:v>1.4703208556149734</c:v>
                </c:pt>
                <c:pt idx="6">
                  <c:v>0.65935828877005354</c:v>
                </c:pt>
                <c:pt idx="7">
                  <c:v>2.0021390374331554</c:v>
                </c:pt>
                <c:pt idx="8">
                  <c:v>0.11069518716577541</c:v>
                </c:pt>
              </c:numCache>
            </c:numRef>
          </c:yVal>
          <c:smooth val="0"/>
          <c:extLst>
            <c:ext xmlns:c15="http://schemas.microsoft.com/office/drawing/2012/chart" uri="{02D57815-91ED-43cb-92C2-25804820EDAC}">
              <c15:datalabelsRange>
                <c15:f>'Q23A,C 得意とするハード  将来重要なハード(DP）'!$C$5:$C$13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C814-43F2-9F9E-D79049EB3EF0}"/>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'Q23A,C 得意とするハード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'Q23A,C 得意とするハード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C814-43F2-9F9E-D79049EB3EF0}"/>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'Q23A,C 得意とするハード  将来重要なハード(DP指標）'!$D$4</c:f>
              <c:strCache>
                <c:ptCount val="1"/>
                <c:pt idx="0">
                  <c:v>得意とするハードウェアプラットフォーム</c:v>
                </c:pt>
              </c:strCache>
            </c:strRef>
          </c:tx>
          <c:layout>
            <c:manualLayout>
              <c:xMode val="edge"/>
              <c:yMode val="edge"/>
              <c:x val="0.35588207096027474"/>
              <c:y val="0.94635425925925931"/>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'Q23A,C 得意とするハード  将来重要なハード(DP指標）'!$E$4</c:f>
              <c:strCache>
                <c:ptCount val="1"/>
                <c:pt idx="0">
                  <c:v>将来重要となるハードウェアプラットフォーム</c:v>
                </c:pt>
              </c:strCache>
            </c:strRef>
          </c:tx>
          <c:layout>
            <c:manualLayout>
              <c:xMode val="edge"/>
              <c:yMode val="edge"/>
              <c:x val="2.998448275862069E-2"/>
              <c:y val="8.164314830850837E-2"/>
            </c:manualLayout>
          </c:layout>
          <c:overlay val="0"/>
          <c:spPr>
            <a:noFill/>
            <a:ln>
              <a:noFill/>
            </a:ln>
            <a:effectLst/>
          </c:spPr>
          <c:txPr>
            <a:bodyPr rot="0" spcFirstLastPara="1" vertOverflow="ellipsis" vert="eaVert" wrap="square" anchor="ctr" anchorCtr="0"/>
            <a:lstStyle/>
            <a:p>
              <a:pPr>
                <a:defRPr sz="105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28233867523408"/>
          <c:y val="2.7543715122151018E-2"/>
          <c:w val="0.78626002462515798"/>
          <c:h val="0.84206676546384085"/>
        </c:manualLayout>
      </c:layout>
      <c:scatterChart>
        <c:scatterStyle val="lineMarker"/>
        <c:varyColors val="0"/>
        <c:ser>
          <c:idx val="1"/>
          <c:order val="0"/>
          <c:tx>
            <c:strRef>
              <c:f>'Q23B,C 現在重要なハード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10"/>
            <c:spPr>
              <a:solidFill>
                <a:schemeClr val="accent2"/>
              </a:solidFill>
              <a:ln w="22225">
                <a:solidFill>
                  <a:schemeClr val="accent2">
                    <a:lumMod val="75000"/>
                  </a:schemeClr>
                </a:solidFill>
              </a:ln>
              <a:effectLst/>
            </c:spPr>
          </c:marker>
          <c:dLbls>
            <c:dLbl>
              <c:idx val="0"/>
              <c:layout>
                <c:manualLayout>
                  <c:x val="8.8576683187726445E-3"/>
                  <c:y val="-4.5048148148148148E-3"/>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4B1DD98-EC2D-4760-AB54-6806E3890DEA}" type="CELLRANGE">
                      <a:rPr lang="ja-JP" altLang="en-US"/>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3841701609261789"/>
                      <c:h val="6.3370740740740741E-2"/>
                    </c:manualLayout>
                  </c15:layout>
                  <c15:dlblFieldTable/>
                  <c15:showDataLabelsRange val="1"/>
                </c:ext>
                <c:ext xmlns:c16="http://schemas.microsoft.com/office/drawing/2014/chart" uri="{C3380CC4-5D6E-409C-BE32-E72D297353CC}">
                  <c16:uniqueId val="{00000000-475E-4180-AE41-55B34795B801}"/>
                </c:ext>
              </c:extLst>
            </c:dLbl>
            <c:dLbl>
              <c:idx val="1"/>
              <c:layout>
                <c:manualLayout>
                  <c:x val="-2.7058670079034017E-3"/>
                  <c:y val="3.9539999999999999E-2"/>
                </c:manualLayout>
              </c:layout>
              <c:tx>
                <c:rich>
                  <a:bodyPr/>
                  <a:lstStyle/>
                  <a:p>
                    <a:fld id="{7A3398E4-585C-4752-ADA2-F202DE25B74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75E-4180-AE41-55B34795B801}"/>
                </c:ext>
              </c:extLst>
            </c:dLbl>
            <c:dLbl>
              <c:idx val="2"/>
              <c:layout>
                <c:manualLayout>
                  <c:x val="-3.452009964602161E-3"/>
                  <c:y val="-6.144259259259259E-3"/>
                </c:manualLayout>
              </c:layout>
              <c:tx>
                <c:rich>
                  <a:bodyPr/>
                  <a:lstStyle/>
                  <a:p>
                    <a:fld id="{B35791FF-5AB3-4DDC-B786-D64F5D756F0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75E-4180-AE41-55B34795B801}"/>
                </c:ext>
              </c:extLst>
            </c:dLbl>
            <c:dLbl>
              <c:idx val="3"/>
              <c:layout>
                <c:manualLayout>
                  <c:x val="2.0138103667075458E-2"/>
                  <c:y val="8.2125925925925058E-3"/>
                </c:manualLayout>
              </c:layout>
              <c:tx>
                <c:rich>
                  <a:bodyPr/>
                  <a:lstStyle/>
                  <a:p>
                    <a:fld id="{7BB1A835-B19D-4222-989E-9560FCE43C2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75E-4180-AE41-55B34795B801}"/>
                </c:ext>
              </c:extLst>
            </c:dLbl>
            <c:dLbl>
              <c:idx val="4"/>
              <c:layout>
                <c:manualLayout>
                  <c:x val="-0.10994969739973316"/>
                  <c:y val="-2.1244629629629631E-2"/>
                </c:manualLayout>
              </c:layout>
              <c:tx>
                <c:rich>
                  <a:bodyPr/>
                  <a:lstStyle/>
                  <a:p>
                    <a:fld id="{E42D64ED-2628-4E4A-9BFF-1758FB20D03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75E-4180-AE41-55B34795B801}"/>
                </c:ext>
              </c:extLst>
            </c:dLbl>
            <c:dLbl>
              <c:idx val="5"/>
              <c:layout>
                <c:manualLayout>
                  <c:x val="1.9109075939781901E-2"/>
                  <c:y val="-3.3013875732828261E-2"/>
                </c:manualLayout>
              </c:layout>
              <c:tx>
                <c:rich>
                  <a:bodyPr/>
                  <a:lstStyle/>
                  <a:p>
                    <a:fld id="{C657CE1F-F535-476A-9B07-7C27F4DA3C2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75E-4180-AE41-55B34795B801}"/>
                </c:ext>
              </c:extLst>
            </c:dLbl>
            <c:dLbl>
              <c:idx val="6"/>
              <c:layout>
                <c:manualLayout>
                  <c:x val="-9.6735985192583723E-2"/>
                  <c:y val="-6.9776735223893105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5A544A6-6FFB-415E-B56E-0DA4076B60D0}" type="CELLRANGE">
                      <a:rPr lang="ja-JP" altLang="en-US"/>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250611596078555"/>
                      <c:h val="4.6260908418157186E-2"/>
                    </c:manualLayout>
                  </c15:layout>
                  <c15:dlblFieldTable/>
                  <c15:showDataLabelsRange val="1"/>
                </c:ext>
                <c:ext xmlns:c16="http://schemas.microsoft.com/office/drawing/2014/chart" uri="{C3380CC4-5D6E-409C-BE32-E72D297353CC}">
                  <c16:uniqueId val="{00000006-475E-4180-AE41-55B34795B801}"/>
                </c:ext>
              </c:extLst>
            </c:dLbl>
            <c:dLbl>
              <c:idx val="7"/>
              <c:layout>
                <c:manualLayout>
                  <c:x val="1.2547404703570348E-2"/>
                  <c:y val="2.7481481481480621E-3"/>
                </c:manualLayout>
              </c:layout>
              <c:tx>
                <c:rich>
                  <a:bodyPr/>
                  <a:lstStyle/>
                  <a:p>
                    <a:fld id="{95B9AE20-3529-4C52-9D59-94DB9573DBE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75E-4180-AE41-55B34795B801}"/>
                </c:ext>
              </c:extLst>
            </c:dLbl>
            <c:dLbl>
              <c:idx val="8"/>
              <c:layout>
                <c:manualLayout>
                  <c:x val="1.7819010693552288E-2"/>
                  <c:y val="-5.9912962962964684E-3"/>
                </c:manualLayout>
              </c:layout>
              <c:tx>
                <c:rich>
                  <a:bodyPr/>
                  <a:lstStyle/>
                  <a:p>
                    <a:fld id="{C06575B2-3443-4E8D-AFFC-21A7AF14814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75E-4180-AE41-55B34795B801}"/>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475E-4180-AE41-55B34795B80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'Q23B,C 現在重要なハード  将来重要なハード(DP指標）'!$D$5:$D$13</c:f>
              <c:numCache>
                <c:formatCode>0.00</c:formatCode>
                <c:ptCount val="9"/>
                <c:pt idx="0">
                  <c:v>1.5124792013311148</c:v>
                </c:pt>
                <c:pt idx="1">
                  <c:v>0.58652246256239593</c:v>
                </c:pt>
                <c:pt idx="2">
                  <c:v>1.1081530782029949</c:v>
                </c:pt>
                <c:pt idx="3">
                  <c:v>1.5673876871880199</c:v>
                </c:pt>
                <c:pt idx="4">
                  <c:v>1.103161397670549</c:v>
                </c:pt>
                <c:pt idx="5">
                  <c:v>1.1356073211314475</c:v>
                </c:pt>
                <c:pt idx="6">
                  <c:v>0.35191347753743757</c:v>
                </c:pt>
                <c:pt idx="7">
                  <c:v>1.5099833610648918</c:v>
                </c:pt>
                <c:pt idx="8">
                  <c:v>0.12479201331114809</c:v>
                </c:pt>
              </c:numCache>
            </c:numRef>
          </c:xVal>
          <c:yVal>
            <c:numRef>
              <c:f>'Q23B,C 現在重要なハード  将来重要なハード(DP指標）'!$E$5:$E$13</c:f>
              <c:numCache>
                <c:formatCode>0.00</c:formatCode>
                <c:ptCount val="9"/>
                <c:pt idx="0">
                  <c:v>1.183957219251337</c:v>
                </c:pt>
                <c:pt idx="1">
                  <c:v>0.58235294117647063</c:v>
                </c:pt>
                <c:pt idx="2">
                  <c:v>0.71470588235294119</c:v>
                </c:pt>
                <c:pt idx="3">
                  <c:v>0.93609625668449203</c:v>
                </c:pt>
                <c:pt idx="4">
                  <c:v>1.3403743315508021</c:v>
                </c:pt>
                <c:pt idx="5">
                  <c:v>1.4703208556149734</c:v>
                </c:pt>
                <c:pt idx="6">
                  <c:v>0.65935828877005354</c:v>
                </c:pt>
                <c:pt idx="7">
                  <c:v>2.0021390374331554</c:v>
                </c:pt>
                <c:pt idx="8">
                  <c:v>0.11069518716577541</c:v>
                </c:pt>
              </c:numCache>
            </c:numRef>
          </c:yVal>
          <c:smooth val="0"/>
          <c:extLst>
            <c:ext xmlns:c15="http://schemas.microsoft.com/office/drawing/2012/chart" uri="{02D57815-91ED-43cb-92C2-25804820EDAC}">
              <c15:datalabelsRange>
                <c15:f>'Q23B,C 現在重要なハード  将来重要なハード(DP)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475E-4180-AE41-55B34795B801}"/>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65000"/>
                  </a:schemeClr>
                </a:solidFill>
                <a:prstDash val="sysDot"/>
              </a:ln>
              <a:effectLst/>
            </c:spPr>
            <c:trendlineType val="linear"/>
            <c:dispRSqr val="0"/>
            <c:dispEq val="0"/>
          </c:trendline>
          <c:xVal>
            <c:numRef>
              <c:f>'Q23B,C 現在重要なハード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'Q23B,C 現在重要なハード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475E-4180-AE41-55B34795B801}"/>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'Q23B,C 現在重要なハード  将来重要なハード(DP指標）'!$D$4</c:f>
              <c:strCache>
                <c:ptCount val="1"/>
                <c:pt idx="0">
                  <c:v>現在重要なハードウェアプラットフォーム</c:v>
                </c:pt>
              </c:strCache>
            </c:strRef>
          </c:tx>
          <c:layout>
            <c:manualLayout>
              <c:xMode val="edge"/>
              <c:yMode val="edge"/>
              <c:x val="0.35873537300619729"/>
              <c:y val="0.9463542592592593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'Q23B,C 現在重要なハード  将来重要なハード(DP指標）'!$E$4</c:f>
              <c:strCache>
                <c:ptCount val="1"/>
                <c:pt idx="0">
                  <c:v>将来重要となるハードウェアプラットフォーム</c:v>
                </c:pt>
              </c:strCache>
            </c:strRef>
          </c:tx>
          <c:layout>
            <c:manualLayout>
              <c:xMode val="edge"/>
              <c:yMode val="edge"/>
              <c:x val="3.7891843681361677E-2"/>
              <c:y val="0.1468595391353319"/>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'Q23A,B 得意とするハード 重要なハード(DP指標）'!$E$15</c:f>
          <c:strCache>
            <c:ptCount val="1"/>
            <c:pt idx="0">
              <c:v>N=297</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'Q23A,B 得意とするハード 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2.6825810185185185E-2"/>
                  <c:y val="-1.4117061185661773E-2"/>
                </c:manualLayout>
              </c:layout>
              <c:tx>
                <c:rich>
                  <a:bodyPr/>
                  <a:lstStyle/>
                  <a:p>
                    <a:fld id="{7015E77B-8ECC-4E3F-89F1-8008F39A8C4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CF7E-47CB-8E50-93F28549B85D}"/>
                </c:ext>
              </c:extLst>
            </c:dLbl>
            <c:dLbl>
              <c:idx val="1"/>
              <c:layout>
                <c:manualLayout>
                  <c:x val="1.4313541666666667E-2"/>
                  <c:y val="2.1031914528129733E-2"/>
                </c:manualLayout>
              </c:layout>
              <c:tx>
                <c:rich>
                  <a:bodyPr/>
                  <a:lstStyle/>
                  <a:p>
                    <a:fld id="{AC6B8137-6DE3-4583-9D4E-0DFD07E239F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CF7E-47CB-8E50-93F28549B85D}"/>
                </c:ext>
              </c:extLst>
            </c:dLbl>
            <c:dLbl>
              <c:idx val="2"/>
              <c:layout>
                <c:manualLayout>
                  <c:x val="-1.9157407407407406E-3"/>
                  <c:y val="1.230137433168807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F7E-47CB-8E50-93F28549B85D}"/>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F7E-47CB-8E50-93F28549B85D}"/>
                </c:ext>
              </c:extLst>
            </c:dLbl>
            <c:dLbl>
              <c:idx val="4"/>
              <c:layout>
                <c:manualLayout>
                  <c:x val="4.5422916666666667E-2"/>
                  <c:y val="6.4659932709347681E-2"/>
                </c:manualLayout>
              </c:layout>
              <c:tx>
                <c:rich>
                  <a:bodyPr/>
                  <a:lstStyle/>
                  <a:p>
                    <a:fld id="{82F53AFD-D858-443A-AFCC-9FF7658A1F8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F7E-47CB-8E50-93F28549B85D}"/>
                </c:ext>
              </c:extLst>
            </c:dLbl>
            <c:dLbl>
              <c:idx val="5"/>
              <c:layout>
                <c:manualLayout>
                  <c:x val="-0.24379259259259259"/>
                  <c:y val="-2.1817928319144614E-2"/>
                </c:manualLayout>
              </c:layout>
              <c:tx>
                <c:rich>
                  <a:bodyPr/>
                  <a:lstStyle/>
                  <a:p>
                    <a:fld id="{655CD461-368E-4EA0-B28D-754EFEC4976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F7E-47CB-8E50-93F28549B85D}"/>
                </c:ext>
              </c:extLst>
            </c:dLbl>
            <c:dLbl>
              <c:idx val="6"/>
              <c:layout>
                <c:manualLayout>
                  <c:x val="-6.5465277777778316E-3"/>
                  <c:y val="-1.4485968995066443E-2"/>
                </c:manualLayout>
              </c:layout>
              <c:tx>
                <c:rich>
                  <a:bodyPr/>
                  <a:lstStyle/>
                  <a:p>
                    <a:fld id="{346A7CFF-BBE9-44B6-BE6B-C21A7CFB853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CF7E-47CB-8E50-93F28549B85D}"/>
                </c:ext>
              </c:extLst>
            </c:dLbl>
            <c:dLbl>
              <c:idx val="7"/>
              <c:layout>
                <c:manualLayout>
                  <c:x val="-0.14802638888888894"/>
                  <c:y val="-8.9964806995506061E-2"/>
                </c:manualLayout>
              </c:layout>
              <c:tx>
                <c:rich>
                  <a:bodyPr/>
                  <a:lstStyle/>
                  <a:p>
                    <a:fld id="{CDB47878-44BB-4EC2-AA0F-4D11B1F0300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F7E-47CB-8E50-93F28549B85D}"/>
                </c:ext>
              </c:extLst>
            </c:dLbl>
            <c:dLbl>
              <c:idx val="8"/>
              <c:layout>
                <c:manualLayout>
                  <c:x val="-5.4526620370370371E-2"/>
                  <c:y val="3.5218854724705047E-2"/>
                </c:manualLayout>
              </c:layout>
              <c:tx>
                <c:rich>
                  <a:bodyPr/>
                  <a:lstStyle/>
                  <a:p>
                    <a:fld id="{E06DD10C-8A4A-4F58-90F5-4EA402D3A3C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8.5445833333333332E-2"/>
                      <c:h val="3.7531866663509043E-2"/>
                    </c:manualLayout>
                  </c15:layout>
                  <c15:dlblFieldTable/>
                  <c15:showDataLabelsRange val="1"/>
                </c:ext>
                <c:ext xmlns:c16="http://schemas.microsoft.com/office/drawing/2014/chart" uri="{C3380CC4-5D6E-409C-BE32-E72D297353CC}">
                  <c16:uniqueId val="{00000008-CF7E-47CB-8E50-93F28549B85D}"/>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CF7E-47CB-8E50-93F28549B85D}"/>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'Q23A,B 得意とするハード 重要なハード(DP指標）'!$D$5:$D$13</c:f>
              <c:numCache>
                <c:formatCode>0.00</c:formatCode>
                <c:ptCount val="9"/>
                <c:pt idx="0">
                  <c:v>1.3032786885245902</c:v>
                </c:pt>
                <c:pt idx="1">
                  <c:v>0.30737704918032788</c:v>
                </c:pt>
                <c:pt idx="2">
                  <c:v>0.9098360655737705</c:v>
                </c:pt>
                <c:pt idx="3">
                  <c:v>2.0901639344262297</c:v>
                </c:pt>
                <c:pt idx="4">
                  <c:v>1.278688524590164</c:v>
                </c:pt>
                <c:pt idx="5">
                  <c:v>1.0942622950819674</c:v>
                </c:pt>
                <c:pt idx="6">
                  <c:v>0.38114754098360659</c:v>
                </c:pt>
                <c:pt idx="7">
                  <c:v>1.3647540983606559</c:v>
                </c:pt>
                <c:pt idx="8">
                  <c:v>0.27049180327868855</c:v>
                </c:pt>
              </c:numCache>
            </c:numRef>
          </c:xVal>
          <c:yVal>
            <c:numRef>
              <c:f>'Q23A,B 得意とするハード 重要なハード(DP指標）'!$E$5:$E$13</c:f>
              <c:numCache>
                <c:formatCode>0.00</c:formatCode>
                <c:ptCount val="9"/>
                <c:pt idx="0">
                  <c:v>1.2771084337349397</c:v>
                </c:pt>
                <c:pt idx="1">
                  <c:v>0.2289156626506024</c:v>
                </c:pt>
                <c:pt idx="2">
                  <c:v>0.93975903614457834</c:v>
                </c:pt>
                <c:pt idx="3">
                  <c:v>1.7831325301204819</c:v>
                </c:pt>
                <c:pt idx="4">
                  <c:v>1.2891566265060241</c:v>
                </c:pt>
                <c:pt idx="5">
                  <c:v>1.3373493975903614</c:v>
                </c:pt>
                <c:pt idx="6">
                  <c:v>0.43373493975903615</c:v>
                </c:pt>
                <c:pt idx="7">
                  <c:v>1.5180722891566265</c:v>
                </c:pt>
                <c:pt idx="8">
                  <c:v>0.19277108433734941</c:v>
                </c:pt>
              </c:numCache>
            </c:numRef>
          </c:yVal>
          <c:smooth val="0"/>
          <c:extLst>
            <c:ext xmlns:c15="http://schemas.microsoft.com/office/drawing/2012/chart" uri="{02D57815-91ED-43cb-92C2-25804820EDAC}">
              <c15:datalabelsRange>
                <c15:f>'Q23A,B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CF7E-47CB-8E50-93F28549B85D}"/>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'Q23A,B 得意とするハード 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'Q23A,B 得意とするハード 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CF7E-47CB-8E50-93F28549B85D}"/>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'Q23A,B 得意とするハード 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'Q23A,B 得意とするハード 重要なハード(DP指標）'!$E$4</c:f>
              <c:strCache>
                <c:ptCount val="1"/>
                <c:pt idx="0">
                  <c:v>現在重要なハードウェアプラットフォーム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'Q23A,B 得意とするハード 重要なハード(DP指標）'!$E$15</c:f>
          <c:strCache>
            <c:ptCount val="1"/>
            <c:pt idx="0">
              <c:v>N=410</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'Q23A,B 得意とするハード 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2.6825810185185185E-2"/>
                  <c:y val="-1.4117061185661773E-2"/>
                </c:manualLayout>
              </c:layout>
              <c:tx>
                <c:rich>
                  <a:bodyPr/>
                  <a:lstStyle/>
                  <a:p>
                    <a:fld id="{8A612283-A4F2-4520-857F-715CD74E681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61E3-4474-880E-7F98F588E534}"/>
                </c:ext>
              </c:extLst>
            </c:dLbl>
            <c:dLbl>
              <c:idx val="1"/>
              <c:layout>
                <c:manualLayout>
                  <c:x val="-3.3253472222222222E-3"/>
                  <c:y val="2.5268016860354386E-2"/>
                </c:manualLayout>
              </c:layout>
              <c:tx>
                <c:rich>
                  <a:bodyPr/>
                  <a:lstStyle/>
                  <a:p>
                    <a:fld id="{F1FF7A29-64E4-43FC-ABD3-D48B324137D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61E3-4474-880E-7F98F588E534}"/>
                </c:ext>
              </c:extLst>
            </c:dLbl>
            <c:dLbl>
              <c:idx val="2"/>
              <c:layout>
                <c:manualLayout>
                  <c:x val="-1.9157407407407406E-3"/>
                  <c:y val="4.1954090657259628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1E3-4474-880E-7F98F588E534}"/>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1E3-4474-880E-7F98F588E534}"/>
                </c:ext>
              </c:extLst>
            </c:dLbl>
            <c:dLbl>
              <c:idx val="4"/>
              <c:layout>
                <c:manualLayout>
                  <c:x val="2.4844212962962908E-2"/>
                  <c:y val="1.382670472265363E-2"/>
                </c:manualLayout>
              </c:layout>
              <c:tx>
                <c:rich>
                  <a:bodyPr/>
                  <a:lstStyle/>
                  <a:p>
                    <a:fld id="{F23128DA-1CD1-4E06-9A22-E8EF31B0B30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1E3-4474-880E-7F98F588E534}"/>
                </c:ext>
              </c:extLst>
            </c:dLbl>
            <c:dLbl>
              <c:idx val="5"/>
              <c:layout>
                <c:manualLayout>
                  <c:x val="-0.24379259259259259"/>
                  <c:y val="-2.1817928319144614E-2"/>
                </c:manualLayout>
              </c:layout>
              <c:tx>
                <c:rich>
                  <a:bodyPr/>
                  <a:lstStyle/>
                  <a:p>
                    <a:fld id="{BB6EE5F3-07F5-49DD-9BAF-A56047B2909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1E3-4474-880E-7F98F588E534}"/>
                </c:ext>
              </c:extLst>
            </c:dLbl>
            <c:dLbl>
              <c:idx val="6"/>
              <c:layout>
                <c:manualLayout>
                  <c:x val="-1.3896064814814861E-2"/>
                  <c:y val="-1.6604020161178686E-2"/>
                </c:manualLayout>
              </c:layout>
              <c:tx>
                <c:rich>
                  <a:bodyPr/>
                  <a:lstStyle/>
                  <a:p>
                    <a:fld id="{FD2605A9-347C-424F-9AF5-BB15DD08BF9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491576388888889"/>
                      <c:h val="6.7441417539931936E-2"/>
                    </c:manualLayout>
                  </c15:layout>
                  <c15:dlblFieldTable/>
                  <c15:showDataLabelsRange val="1"/>
                </c:ext>
                <c:ext xmlns:c16="http://schemas.microsoft.com/office/drawing/2014/chart" uri="{C3380CC4-5D6E-409C-BE32-E72D297353CC}">
                  <c16:uniqueId val="{00000006-61E3-4474-880E-7F98F588E534}"/>
                </c:ext>
              </c:extLst>
            </c:dLbl>
            <c:dLbl>
              <c:idx val="7"/>
              <c:layout>
                <c:manualLayout>
                  <c:x val="-0.14802638888888894"/>
                  <c:y val="-8.9964806995506061E-2"/>
                </c:manualLayout>
              </c:layout>
              <c:tx>
                <c:rich>
                  <a:bodyPr/>
                  <a:lstStyle/>
                  <a:p>
                    <a:fld id="{DA830403-D9A6-4A25-BEE6-69CFC95C030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1E3-4474-880E-7F98F588E534}"/>
                </c:ext>
              </c:extLst>
            </c:dLbl>
            <c:dLbl>
              <c:idx val="8"/>
              <c:layout>
                <c:manualLayout>
                  <c:x val="-1.6309027777777776E-2"/>
                  <c:y val="1.1920125121787943E-2"/>
                </c:manualLayout>
              </c:layout>
              <c:tx>
                <c:rich>
                  <a:bodyPr/>
                  <a:lstStyle/>
                  <a:p>
                    <a:fld id="{D9266796-B596-4807-B9E6-A48A4736669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1E3-4474-880E-7F98F588E534}"/>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61E3-4474-880E-7F98F588E534}"/>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'Q23A,B 得意とするハード 重要なハード(DP指標）'!$D$5:$D$13</c:f>
              <c:numCache>
                <c:formatCode>0.00</c:formatCode>
                <c:ptCount val="9"/>
                <c:pt idx="0">
                  <c:v>1.790190735694823</c:v>
                </c:pt>
                <c:pt idx="1">
                  <c:v>0.8828337874659401</c:v>
                </c:pt>
                <c:pt idx="2">
                  <c:v>1.3896457765667576</c:v>
                </c:pt>
                <c:pt idx="3">
                  <c:v>1.4305177111716623</c:v>
                </c:pt>
                <c:pt idx="4">
                  <c:v>0.97275204359673029</c:v>
                </c:pt>
                <c:pt idx="5">
                  <c:v>0.93188010899182561</c:v>
                </c:pt>
                <c:pt idx="6">
                  <c:v>0.23705722070844687</c:v>
                </c:pt>
                <c:pt idx="7">
                  <c:v>1.242506811989101</c:v>
                </c:pt>
                <c:pt idx="8">
                  <c:v>0.1226158038147139</c:v>
                </c:pt>
              </c:numCache>
            </c:numRef>
          </c:xVal>
          <c:yVal>
            <c:numRef>
              <c:f>'Q23A,B 得意とするハード 重要なハード(DP指標）'!$E$5:$E$13</c:f>
              <c:numCache>
                <c:formatCode>0.00</c:formatCode>
                <c:ptCount val="9"/>
                <c:pt idx="0">
                  <c:v>1.7917431192660549</c:v>
                </c:pt>
                <c:pt idx="1">
                  <c:v>0.81743119266055042</c:v>
                </c:pt>
                <c:pt idx="2">
                  <c:v>1.2880733944954128</c:v>
                </c:pt>
                <c:pt idx="3">
                  <c:v>1.3541284403669724</c:v>
                </c:pt>
                <c:pt idx="4">
                  <c:v>0.99082568807339444</c:v>
                </c:pt>
                <c:pt idx="5">
                  <c:v>1.0403669724770641</c:v>
                </c:pt>
                <c:pt idx="6">
                  <c:v>0.26422018348623855</c:v>
                </c:pt>
                <c:pt idx="7">
                  <c:v>1.3458715596330275</c:v>
                </c:pt>
                <c:pt idx="8">
                  <c:v>0.1073394495412844</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61E3-4474-880E-7F98F588E534}"/>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'Q23A,B 得意とするハード 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'Q23A,B 得意とするハード 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61E3-4474-880E-7F98F588E534}"/>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'[1]Q23A,B 得意とするハード 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'[1]Q23A,B 得意とするハード 重要なハード(DP指標）'!$E$4</c:f>
              <c:strCache>
                <c:ptCount val="1"/>
                <c:pt idx="0">
                  <c:v>現在重要なハードウェアプラットフォーム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'Q23A,B 得意とするハード 重要なハード(DP指標）'!$E$15</c:f>
          <c:strCache>
            <c:ptCount val="1"/>
            <c:pt idx="0">
              <c:v>N=244</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'Q23A,B 得意とするハード 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1.4331597222222223E-2"/>
                  <c:y val="2.4007859804358784E-2"/>
                </c:manualLayout>
              </c:layout>
              <c:tx>
                <c:rich>
                  <a:bodyPr/>
                  <a:lstStyle/>
                  <a:p>
                    <a:fld id="{3B605CF7-BBBE-4B6A-8697-55778EDD6AB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C127-4E9B-B96A-D88D3E772E4C}"/>
                </c:ext>
              </c:extLst>
            </c:dLbl>
            <c:dLbl>
              <c:idx val="1"/>
              <c:layout>
                <c:manualLayout>
                  <c:x val="1.4313541666666667E-2"/>
                  <c:y val="2.1031914528129733E-2"/>
                </c:manualLayout>
              </c:layout>
              <c:tx>
                <c:rich>
                  <a:bodyPr/>
                  <a:lstStyle/>
                  <a:p>
                    <a:fld id="{8640B159-81CF-45AF-8A58-50B5320EA7B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C127-4E9B-B96A-D88D3E772E4C}"/>
                </c:ext>
              </c:extLst>
            </c:dLbl>
            <c:dLbl>
              <c:idx val="2"/>
              <c:layout>
                <c:manualLayout>
                  <c:x val="1.0240740740741279E-3"/>
                  <c:y val="3.7717988325035132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127-4E9B-B96A-D88D3E772E4C}"/>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127-4E9B-B96A-D88D3E772E4C}"/>
                </c:ext>
              </c:extLst>
            </c:dLbl>
            <c:dLbl>
              <c:idx val="4"/>
              <c:layout>
                <c:manualLayout>
                  <c:x val="-0.17800300925925927"/>
                  <c:y val="9.59060239042921E-3"/>
                </c:manualLayout>
              </c:layout>
              <c:tx>
                <c:rich>
                  <a:bodyPr/>
                  <a:lstStyle/>
                  <a:p>
                    <a:fld id="{91213EC9-2CA5-4764-8D20-3563F062A22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127-4E9B-B96A-D88D3E772E4C}"/>
                </c:ext>
              </c:extLst>
            </c:dLbl>
            <c:dLbl>
              <c:idx val="5"/>
              <c:layout>
                <c:manualLayout>
                  <c:x val="-0.24379259259259259"/>
                  <c:y val="-2.1817928319144614E-2"/>
                </c:manualLayout>
              </c:layout>
              <c:tx>
                <c:rich>
                  <a:bodyPr/>
                  <a:lstStyle/>
                  <a:p>
                    <a:fld id="{78960AEF-44E4-4B8F-893A-BB754F423A1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127-4E9B-B96A-D88D3E772E4C}"/>
                </c:ext>
              </c:extLst>
            </c:dLbl>
            <c:dLbl>
              <c:idx val="6"/>
              <c:layout>
                <c:manualLayout>
                  <c:x val="-6.6689814814814812E-4"/>
                  <c:y val="3.2111156659403027E-2"/>
                </c:manualLayout>
              </c:layout>
              <c:tx>
                <c:rich>
                  <a:bodyPr/>
                  <a:lstStyle/>
                  <a:p>
                    <a:fld id="{6C90D026-35DE-4B5C-B13D-ECB36C55D3D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C127-4E9B-B96A-D88D3E772E4C}"/>
                </c:ext>
              </c:extLst>
            </c:dLbl>
            <c:dLbl>
              <c:idx val="7"/>
              <c:layout>
                <c:manualLayout>
                  <c:x val="-0.14802638888888894"/>
                  <c:y val="-8.9964806995506061E-2"/>
                </c:manualLayout>
              </c:layout>
              <c:tx>
                <c:rich>
                  <a:bodyPr/>
                  <a:lstStyle/>
                  <a:p>
                    <a:fld id="{B51CBE36-0980-43AA-9604-D4C3B87E9F6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127-4E9B-B96A-D88D3E772E4C}"/>
                </c:ext>
              </c:extLst>
            </c:dLbl>
            <c:dLbl>
              <c:idx val="8"/>
              <c:layout>
                <c:manualLayout>
                  <c:x val="-1.3369212962962991E-2"/>
                  <c:y val="3.7336739115134771E-2"/>
                </c:manualLayout>
              </c:layout>
              <c:tx>
                <c:rich>
                  <a:bodyPr/>
                  <a:lstStyle/>
                  <a:p>
                    <a:fld id="{125F8501-9AFD-4E12-9397-E6C114F6F6E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127-4E9B-B96A-D88D3E772E4C}"/>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C127-4E9B-B96A-D88D3E772E4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'Q23A,B 得意とするハード 重要なハード(DP指標）'!$D$5:$D$13</c:f>
              <c:numCache>
                <c:formatCode>0.00</c:formatCode>
                <c:ptCount val="9"/>
                <c:pt idx="0">
                  <c:v>1.3761467889908257</c:v>
                </c:pt>
                <c:pt idx="1">
                  <c:v>0.60550458715596323</c:v>
                </c:pt>
                <c:pt idx="2">
                  <c:v>0.96330275229357787</c:v>
                </c:pt>
                <c:pt idx="3">
                  <c:v>1.7064220183486238</c:v>
                </c:pt>
                <c:pt idx="4">
                  <c:v>1.0596330275229358</c:v>
                </c:pt>
                <c:pt idx="5">
                  <c:v>1.128440366972477</c:v>
                </c:pt>
                <c:pt idx="6">
                  <c:v>0.33027522935779813</c:v>
                </c:pt>
                <c:pt idx="7">
                  <c:v>1.7201834862385319</c:v>
                </c:pt>
                <c:pt idx="8">
                  <c:v>0.11009174311926605</c:v>
                </c:pt>
              </c:numCache>
            </c:numRef>
          </c:xVal>
          <c:yVal>
            <c:numRef>
              <c:f>'Q23A,B 得意とするハード 重要なハード(DP指標）'!$E$5:$E$13</c:f>
              <c:numCache>
                <c:formatCode>0.00</c:formatCode>
                <c:ptCount val="9"/>
                <c:pt idx="0">
                  <c:v>1.275808936825886</c:v>
                </c:pt>
                <c:pt idx="1">
                  <c:v>0.54083204930662554</c:v>
                </c:pt>
                <c:pt idx="2">
                  <c:v>0.9152542372881356</c:v>
                </c:pt>
                <c:pt idx="3">
                  <c:v>1.5947611710323575</c:v>
                </c:pt>
                <c:pt idx="4">
                  <c:v>1.0677966101694916</c:v>
                </c:pt>
                <c:pt idx="5">
                  <c:v>1.275808936825886</c:v>
                </c:pt>
                <c:pt idx="6">
                  <c:v>0.34668721109399075</c:v>
                </c:pt>
                <c:pt idx="7">
                  <c:v>1.9137134052388289</c:v>
                </c:pt>
                <c:pt idx="8">
                  <c:v>6.9337442218798145E-2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C127-4E9B-B96A-D88D3E772E4C}"/>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'Q23A,B 得意とするハード 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'Q23A,B 得意とするハード 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C127-4E9B-B96A-D88D3E772E4C}"/>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'[1]Q23A,B 得意とするハード 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'[1]Q23A,B 得意とするハード 重要なハード(DP指標）'!$E$4</c:f>
              <c:strCache>
                <c:ptCount val="1"/>
                <c:pt idx="0">
                  <c:v>現在重要なハードウェアプラットフォーム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'Q23A,B 得意とするハード 重要なハード(DP指標）'!$E$15</c:f>
          <c:strCache>
            <c:ptCount val="1"/>
            <c:pt idx="0">
              <c:v>N=264</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'Q23A,B 得意とするハード 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chemeClr val="accent1"/>
              </a:solidFill>
              <a:ln w="22225">
                <a:solidFill>
                  <a:schemeClr val="accent1">
                    <a:lumMod val="75000"/>
                  </a:schemeClr>
                </a:solidFill>
              </a:ln>
              <a:effectLst/>
            </c:spPr>
          </c:marker>
          <c:dLbls>
            <c:dLbl>
              <c:idx val="0"/>
              <c:layout>
                <c:manualLayout>
                  <c:x val="2.6825810185185185E-2"/>
                  <c:y val="-1.4117061185661773E-2"/>
                </c:manualLayout>
              </c:layout>
              <c:tx>
                <c:rich>
                  <a:bodyPr/>
                  <a:lstStyle/>
                  <a:p>
                    <a:fld id="{DEA93E73-C871-4930-9F84-13B1695394B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E546-4CE0-92B5-B3714A1AABA7}"/>
                </c:ext>
              </c:extLst>
            </c:dLbl>
            <c:dLbl>
              <c:idx val="1"/>
              <c:layout>
                <c:manualLayout>
                  <c:x val="1.4313541666666667E-2"/>
                  <c:y val="2.1031914528129733E-2"/>
                </c:manualLayout>
              </c:layout>
              <c:tx>
                <c:rich>
                  <a:bodyPr/>
                  <a:lstStyle/>
                  <a:p>
                    <a:fld id="{6415F22F-A775-4A32-ADCE-4874CADA4AC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E546-4CE0-92B5-B3714A1AABA7}"/>
                </c:ext>
              </c:extLst>
            </c:dLbl>
            <c:dLbl>
              <c:idx val="2"/>
              <c:layout>
                <c:manualLayout>
                  <c:x val="-1.9157407407407406E-3"/>
                  <c:y val="1.230137433168807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546-4CE0-92B5-B3714A1AABA7}"/>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546-4CE0-92B5-B3714A1AABA7}"/>
                </c:ext>
              </c:extLst>
            </c:dLbl>
            <c:dLbl>
              <c:idx val="4"/>
              <c:layout>
                <c:manualLayout>
                  <c:x val="-0.10450763888888889"/>
                  <c:y val="-6.6659239589611743E-2"/>
                </c:manualLayout>
              </c:layout>
              <c:tx>
                <c:rich>
                  <a:bodyPr/>
                  <a:lstStyle/>
                  <a:p>
                    <a:fld id="{BAF394B9-A6A0-4BF8-97B0-931D54604C0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546-4CE0-92B5-B3714A1AABA7}"/>
                </c:ext>
              </c:extLst>
            </c:dLbl>
            <c:dLbl>
              <c:idx val="5"/>
              <c:layout>
                <c:manualLayout>
                  <c:x val="-0.24379259259259259"/>
                  <c:y val="-2.1817928319144614E-2"/>
                </c:manualLayout>
              </c:layout>
              <c:tx>
                <c:rich>
                  <a:bodyPr/>
                  <a:lstStyle/>
                  <a:p>
                    <a:fld id="{E37481D5-3D6C-426B-9B14-26254F4C0A6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546-4CE0-92B5-B3714A1AABA7}"/>
                </c:ext>
              </c:extLst>
            </c:dLbl>
            <c:dLbl>
              <c:idx val="6"/>
              <c:layout>
                <c:manualLayout>
                  <c:x val="-6.5465277777778316E-3"/>
                  <c:y val="-1.4485968995066443E-2"/>
                </c:manualLayout>
              </c:layout>
              <c:tx>
                <c:rich>
                  <a:bodyPr/>
                  <a:lstStyle/>
                  <a:p>
                    <a:fld id="{210E40AC-7B22-4B34-9649-BC7C3499E48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E546-4CE0-92B5-B3714A1AABA7}"/>
                </c:ext>
              </c:extLst>
            </c:dLbl>
            <c:dLbl>
              <c:idx val="7"/>
              <c:layout>
                <c:manualLayout>
                  <c:x val="-0.14802638888888894"/>
                  <c:y val="-8.9964806995506061E-2"/>
                </c:manualLayout>
              </c:layout>
              <c:tx>
                <c:rich>
                  <a:bodyPr/>
                  <a:lstStyle/>
                  <a:p>
                    <a:fld id="{50E9275C-D3A2-4831-94B2-6765B21ACB0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546-4CE0-92B5-B3714A1AABA7}"/>
                </c:ext>
              </c:extLst>
            </c:dLbl>
            <c:dLbl>
              <c:idx val="8"/>
              <c:layout>
                <c:manualLayout>
                  <c:x val="-1.6309027777777776E-2"/>
                  <c:y val="1.6156227454012441E-2"/>
                </c:manualLayout>
              </c:layout>
              <c:tx>
                <c:rich>
                  <a:bodyPr/>
                  <a:lstStyle/>
                  <a:p>
                    <a:fld id="{84D4D46F-DFD0-4022-9CA3-DCFB7660380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546-4CE0-92B5-B3714A1AABA7}"/>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E546-4CE0-92B5-B3714A1AABA7}"/>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'Q23A,B 得意とするハード 重要なハード(DP指標）'!$D$5:$D$13</c:f>
              <c:numCache>
                <c:formatCode>0.00</c:formatCode>
                <c:ptCount val="9"/>
                <c:pt idx="0">
                  <c:v>1.6985915492957746</c:v>
                </c:pt>
                <c:pt idx="1">
                  <c:v>1.0014084507042254</c:v>
                </c:pt>
                <c:pt idx="2">
                  <c:v>1.267605633802817</c:v>
                </c:pt>
                <c:pt idx="3">
                  <c:v>1.6732394366197183</c:v>
                </c:pt>
                <c:pt idx="4">
                  <c:v>0.88732394366197187</c:v>
                </c:pt>
                <c:pt idx="5">
                  <c:v>0.87464788732394372</c:v>
                </c:pt>
                <c:pt idx="6">
                  <c:v>0.34225352112676055</c:v>
                </c:pt>
                <c:pt idx="7">
                  <c:v>1.1788732394366197</c:v>
                </c:pt>
                <c:pt idx="8">
                  <c:v>7.6056338028169024E-2</c:v>
                </c:pt>
              </c:numCache>
            </c:numRef>
          </c:xVal>
          <c:yVal>
            <c:numRef>
              <c:f>'Q23A,B 得意とするハード 重要なハード(DP指標）'!$E$5:$E$13</c:f>
              <c:numCache>
                <c:formatCode>0.00</c:formatCode>
                <c:ptCount val="9"/>
                <c:pt idx="0">
                  <c:v>1.7155049786628733</c:v>
                </c:pt>
                <c:pt idx="1">
                  <c:v>0.80654338549075388</c:v>
                </c:pt>
                <c:pt idx="2">
                  <c:v>1.2162162162162162</c:v>
                </c:pt>
                <c:pt idx="3">
                  <c:v>1.4850640113798008</c:v>
                </c:pt>
                <c:pt idx="4">
                  <c:v>1.0497866287339972</c:v>
                </c:pt>
                <c:pt idx="5">
                  <c:v>0.94736842105263153</c:v>
                </c:pt>
                <c:pt idx="6">
                  <c:v>0.3712660028449502</c:v>
                </c:pt>
                <c:pt idx="7">
                  <c:v>1.395448079658606</c:v>
                </c:pt>
                <c:pt idx="8">
                  <c:v>1.2802275960170697E-2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E546-4CE0-92B5-B3714A1AABA7}"/>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'Q23A,B 得意とするハード 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'Q23A,B 得意とするハード 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E546-4CE0-92B5-B3714A1AABA7}"/>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'[1]Q23A,B 得意とするハード 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'[1]Q23A,B 得意とするハード 重要なハード(DP指標）'!$E$4</c:f>
              <c:strCache>
                <c:ptCount val="1"/>
                <c:pt idx="0">
                  <c:v>現在重要なハードウェアプラットフォーム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67316969105736"/>
          <c:y val="0.14036925902034472"/>
          <c:w val="0.4036470745839057"/>
          <c:h val="0.6869276552444743"/>
        </c:manualLayout>
      </c:layout>
      <c:barChart>
        <c:barDir val="bar"/>
        <c:grouping val="stacked"/>
        <c:varyColors val="0"/>
        <c:ser>
          <c:idx val="0"/>
          <c:order val="0"/>
          <c:tx>
            <c:strRef>
              <c:f>'Q4.主な適応分野（地域別）'!$D$6</c:f>
              <c:strCache>
                <c:ptCount val="1"/>
                <c:pt idx="0">
                  <c:v>北海道･東北</c:v>
                </c:pt>
              </c:strCache>
            </c:strRef>
          </c:tx>
          <c:spPr>
            <a:solidFill>
              <a:srgbClr val="FF99CC"/>
            </a:solidFill>
            <a:ln>
              <a:solidFill>
                <a:schemeClr val="tx1"/>
              </a:solidFill>
            </a:ln>
            <a:effectLst/>
          </c:spPr>
          <c:invertIfNegative val="0"/>
          <c:cat>
            <c:strRef>
              <c:f>'Q4.主な適応分野（地域別）'!$C$7:$C$17</c:f>
              <c:strCache>
                <c:ptCount val="11"/>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pt idx="10">
                  <c:v>その他</c:v>
                </c:pt>
              </c:strCache>
            </c:strRef>
          </c:cat>
          <c:val>
            <c:numRef>
              <c:f>'Q4.主な適応分野（地域別）'!$D$7:$D$17</c:f>
              <c:numCache>
                <c:formatCode>General</c:formatCode>
                <c:ptCount val="11"/>
                <c:pt idx="0">
                  <c:v>13</c:v>
                </c:pt>
                <c:pt idx="1">
                  <c:v>12</c:v>
                </c:pt>
                <c:pt idx="2">
                  <c:v>6</c:v>
                </c:pt>
                <c:pt idx="3">
                  <c:v>8</c:v>
                </c:pt>
                <c:pt idx="4">
                  <c:v>9</c:v>
                </c:pt>
                <c:pt idx="5">
                  <c:v>8</c:v>
                </c:pt>
                <c:pt idx="6">
                  <c:v>30</c:v>
                </c:pt>
                <c:pt idx="7">
                  <c:v>18</c:v>
                </c:pt>
                <c:pt idx="8">
                  <c:v>14</c:v>
                </c:pt>
                <c:pt idx="9">
                  <c:v>12</c:v>
                </c:pt>
                <c:pt idx="10">
                  <c:v>9</c:v>
                </c:pt>
              </c:numCache>
            </c:numRef>
          </c:val>
          <c:extLst>
            <c:ext xmlns:c16="http://schemas.microsoft.com/office/drawing/2014/chart" uri="{C3380CC4-5D6E-409C-BE32-E72D297353CC}">
              <c16:uniqueId val="{00000000-94DD-4423-98F2-AD5D6DA959C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'Q23A,C 得意とするハード  将来重要なハード(DP指標）'!$E$15</c:f>
          <c:strCache>
            <c:ptCount val="1"/>
            <c:pt idx="0">
              <c:v>N=298</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'Q23A,C 得意とするハード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70AD47"/>
              </a:solidFill>
              <a:ln w="22225">
                <a:solidFill>
                  <a:srgbClr val="548235"/>
                </a:solidFill>
              </a:ln>
              <a:effectLst/>
            </c:spPr>
          </c:marker>
          <c:dLbls>
            <c:dLbl>
              <c:idx val="0"/>
              <c:layout>
                <c:manualLayout>
                  <c:x val="-1.7271412037037037E-2"/>
                  <c:y val="-1.4087541889882796E-3"/>
                </c:manualLayout>
              </c:layout>
              <c:tx>
                <c:rich>
                  <a:bodyPr/>
                  <a:lstStyle/>
                  <a:p>
                    <a:fld id="{A7E91FC8-88F6-4471-B5E0-BAD003E476F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4F30-401C-BE6F-1DE6E137C73E}"/>
                </c:ext>
              </c:extLst>
            </c:dLbl>
            <c:dLbl>
              <c:idx val="1"/>
              <c:layout>
                <c:manualLayout>
                  <c:x val="-1.5084606481481508E-2"/>
                  <c:y val="4.0875051992318983E-3"/>
                </c:manualLayout>
              </c:layout>
              <c:tx>
                <c:rich>
                  <a:bodyPr/>
                  <a:lstStyle/>
                  <a:p>
                    <a:fld id="{94986188-C447-4149-AEC2-50DE9B9489F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4F30-401C-BE6F-1DE6E137C73E}"/>
                </c:ext>
              </c:extLst>
            </c:dLbl>
            <c:dLbl>
              <c:idx val="2"/>
              <c:layout>
                <c:manualLayout>
                  <c:x val="-4.8555555555555557E-3"/>
                  <c:y val="-4.0693266498534542E-4"/>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F30-401C-BE6F-1DE6E137C73E}"/>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F30-401C-BE6F-1DE6E137C73E}"/>
                </c:ext>
              </c:extLst>
            </c:dLbl>
            <c:dLbl>
              <c:idx val="4"/>
              <c:layout>
                <c:manualLayout>
                  <c:x val="-0.1544844907407408"/>
                  <c:y val="-5.3950932592938247E-2"/>
                </c:manualLayout>
              </c:layout>
              <c:tx>
                <c:rich>
                  <a:bodyPr/>
                  <a:lstStyle/>
                  <a:p>
                    <a:fld id="{70F56432-47D0-40F0-BF34-038B2D197D20}"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F30-401C-BE6F-1DE6E137C73E}"/>
                </c:ext>
              </c:extLst>
            </c:dLbl>
            <c:dLbl>
              <c:idx val="5"/>
              <c:layout>
                <c:manualLayout>
                  <c:x val="-0.20851481481481482"/>
                  <c:y val="-2.1817928319144614E-2"/>
                </c:manualLayout>
              </c:layout>
              <c:tx>
                <c:rich>
                  <a:bodyPr/>
                  <a:lstStyle/>
                  <a:p>
                    <a:fld id="{87AF70C6-182B-43EC-85FF-A07510DE770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F30-401C-BE6F-1DE6E137C73E}"/>
                </c:ext>
              </c:extLst>
            </c:dLbl>
            <c:dLbl>
              <c:idx val="6"/>
              <c:layout>
                <c:manualLayout>
                  <c:x val="-0.19469467592592593"/>
                  <c:y val="-5.2610889985086916E-2"/>
                </c:manualLayout>
              </c:layout>
              <c:tx>
                <c:rich>
                  <a:bodyPr/>
                  <a:lstStyle/>
                  <a:p>
                    <a:fld id="{89937A64-5FD1-4891-B63A-15AE3B0C082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4F30-401C-BE6F-1DE6E137C73E}"/>
                </c:ext>
              </c:extLst>
            </c:dLbl>
            <c:dLbl>
              <c:idx val="7"/>
              <c:layout>
                <c:manualLayout>
                  <c:x val="-0.14802638888888894"/>
                  <c:y val="-8.9964806995506061E-2"/>
                </c:manualLayout>
              </c:layout>
              <c:tx>
                <c:rich>
                  <a:bodyPr/>
                  <a:lstStyle/>
                  <a:p>
                    <a:fld id="{6954BE0D-F6ED-4DEA-8DC6-3BF59FA2348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F30-401C-BE6F-1DE6E137C73E}"/>
                </c:ext>
              </c:extLst>
            </c:dLbl>
            <c:dLbl>
              <c:idx val="8"/>
              <c:layout>
                <c:manualLayout>
                  <c:x val="-1.0429398148148148E-2"/>
                  <c:y val="1.6156227454012441E-2"/>
                </c:manualLayout>
              </c:layout>
              <c:tx>
                <c:rich>
                  <a:bodyPr/>
                  <a:lstStyle/>
                  <a:p>
                    <a:fld id="{083C9663-C8C1-4673-98C2-4103C09BBF4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F30-401C-BE6F-1DE6E137C73E}"/>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4F30-401C-BE6F-1DE6E137C73E}"/>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'Q23A,C 得意とするハード  将来重要なハード(DP指標）'!$D$5:$D$13</c:f>
              <c:numCache>
                <c:formatCode>0.00</c:formatCode>
                <c:ptCount val="9"/>
                <c:pt idx="0">
                  <c:v>1.3032786885245902</c:v>
                </c:pt>
                <c:pt idx="1">
                  <c:v>0.30737704918032788</c:v>
                </c:pt>
                <c:pt idx="2">
                  <c:v>0.9098360655737705</c:v>
                </c:pt>
                <c:pt idx="3">
                  <c:v>2.0901639344262297</c:v>
                </c:pt>
                <c:pt idx="4">
                  <c:v>1.278688524590164</c:v>
                </c:pt>
                <c:pt idx="5">
                  <c:v>1.0942622950819674</c:v>
                </c:pt>
                <c:pt idx="6">
                  <c:v>0.38114754098360659</c:v>
                </c:pt>
                <c:pt idx="7">
                  <c:v>1.3647540983606559</c:v>
                </c:pt>
                <c:pt idx="8">
                  <c:v>0.27049180327868855</c:v>
                </c:pt>
              </c:numCache>
            </c:numRef>
          </c:xVal>
          <c:yVal>
            <c:numRef>
              <c:f>'Q23A,C 得意とするハード  将来重要なハード(DP指標）'!$E$5:$E$13</c:f>
              <c:numCache>
                <c:formatCode>0.00</c:formatCode>
                <c:ptCount val="9"/>
                <c:pt idx="0">
                  <c:v>0.91505791505791512</c:v>
                </c:pt>
                <c:pt idx="1">
                  <c:v>0.32432432432432434</c:v>
                </c:pt>
                <c:pt idx="2">
                  <c:v>0.54440154440154442</c:v>
                </c:pt>
                <c:pt idx="3">
                  <c:v>1.0772200772200773</c:v>
                </c:pt>
                <c:pt idx="4">
                  <c:v>1.725868725868726</c:v>
                </c:pt>
                <c:pt idx="5">
                  <c:v>1.4478764478764479</c:v>
                </c:pt>
                <c:pt idx="6">
                  <c:v>0.59073359073359077</c:v>
                </c:pt>
                <c:pt idx="7">
                  <c:v>2.1776061776061777</c:v>
                </c:pt>
                <c:pt idx="8">
                  <c:v>0.19691119691119693</c:v>
                </c:pt>
              </c:numCache>
            </c:numRef>
          </c:yVal>
          <c:smooth val="0"/>
          <c:extLst>
            <c:ext xmlns:c15="http://schemas.microsoft.com/office/drawing/2012/chart" uri="{02D57815-91ED-43cb-92C2-25804820EDAC}">
              <c15:datalabelsRange>
                <c15:f>'Q23A,B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4F30-401C-BE6F-1DE6E137C73E}"/>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'Q23A,C 得意とするハード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'Q23A,C 得意とするハード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4F30-401C-BE6F-1DE6E137C73E}"/>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'Q23A,C 得意とするハード  将来重要なハード(DP指標）'!$D$4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'Q23A,C 得意とするハード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'Q23A,C 得意とするハード  将来重要なハード(DP指標）'!$E$15</c:f>
          <c:strCache>
            <c:ptCount val="1"/>
            <c:pt idx="0">
              <c:v>N=405</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'Q23A,C 得意とするハード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70AD47"/>
              </a:solidFill>
              <a:ln w="22225">
                <a:solidFill>
                  <a:srgbClr val="548235"/>
                </a:solidFill>
              </a:ln>
              <a:effectLst/>
            </c:spPr>
          </c:marker>
          <c:dLbls>
            <c:dLbl>
              <c:idx val="0"/>
              <c:layout>
                <c:manualLayout>
                  <c:x val="-5.5121527777777781E-3"/>
                  <c:y val="2.8273481432362956E-3"/>
                </c:manualLayout>
              </c:layout>
              <c:tx>
                <c:rich>
                  <a:bodyPr/>
                  <a:lstStyle/>
                  <a:p>
                    <a:fld id="{FB7A9971-DE22-4A9A-B966-53E497290A3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17A8-452E-9027-B04F09BCD25A}"/>
                </c:ext>
              </c:extLst>
            </c:dLbl>
            <c:dLbl>
              <c:idx val="1"/>
              <c:layout>
                <c:manualLayout>
                  <c:x val="2.5542824074074075E-3"/>
                  <c:y val="6.3392937850374712E-2"/>
                </c:manualLayout>
              </c:layout>
              <c:tx>
                <c:rich>
                  <a:bodyPr/>
                  <a:lstStyle/>
                  <a:p>
                    <a:fld id="{836BF83B-AFE7-4788-A12C-41A26310805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17A8-452E-9027-B04F09BCD25A}"/>
                </c:ext>
              </c:extLst>
            </c:dLbl>
            <c:dLbl>
              <c:idx val="2"/>
              <c:layout>
                <c:manualLayout>
                  <c:x val="1.0240740740740742E-3"/>
                  <c:y val="-5.5476262983903811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7A8-452E-9027-B04F09BCD25A}"/>
                </c:ext>
              </c:extLst>
            </c:dLbl>
            <c:dLbl>
              <c:idx val="3"/>
              <c:layout>
                <c:manualLayout>
                  <c:x val="2.1681481481481375E-2"/>
                  <c:y val="-2.0211878497911468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7A8-452E-9027-B04F09BCD25A}"/>
                </c:ext>
              </c:extLst>
            </c:dLbl>
            <c:dLbl>
              <c:idx val="4"/>
              <c:layout>
                <c:manualLayout>
                  <c:x val="-0.15742430555555556"/>
                  <c:y val="-1.1589909270693354E-2"/>
                </c:manualLayout>
              </c:layout>
              <c:tx>
                <c:rich>
                  <a:bodyPr/>
                  <a:lstStyle/>
                  <a:p>
                    <a:fld id="{48D28FD8-41BA-4FC3-B6C9-549F0C72CAA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7A8-452E-9027-B04F09BCD25A}"/>
                </c:ext>
              </c:extLst>
            </c:dLbl>
            <c:dLbl>
              <c:idx val="5"/>
              <c:layout>
                <c:manualLayout>
                  <c:x val="-0.2026351851851852"/>
                  <c:y val="-5.9942849309165089E-2"/>
                </c:manualLayout>
              </c:layout>
              <c:tx>
                <c:rich>
                  <a:bodyPr/>
                  <a:lstStyle/>
                  <a:p>
                    <a:fld id="{6A61C4F9-8A49-42D9-B01B-C5B335A59AF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323796296296296"/>
                      <c:h val="5.024017366018254E-2"/>
                    </c:manualLayout>
                  </c15:layout>
                  <c15:dlblFieldTable/>
                  <c15:showDataLabelsRange val="1"/>
                </c:ext>
                <c:ext xmlns:c16="http://schemas.microsoft.com/office/drawing/2014/chart" uri="{C3380CC4-5D6E-409C-BE32-E72D297353CC}">
                  <c16:uniqueId val="{00000005-17A8-452E-9027-B04F09BCD25A}"/>
                </c:ext>
              </c:extLst>
            </c:dLbl>
            <c:dLbl>
              <c:idx val="6"/>
              <c:layout>
                <c:manualLayout>
                  <c:x val="-0.19763449074074074"/>
                  <c:y val="9.9888793974994991E-2"/>
                </c:manualLayout>
              </c:layout>
              <c:tx>
                <c:rich>
                  <a:bodyPr/>
                  <a:lstStyle/>
                  <a:p>
                    <a:fld id="{45609999-CBDE-40A9-B8F6-E2B788EF176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17A8-452E-9027-B04F09BCD25A}"/>
                </c:ext>
              </c:extLst>
            </c:dLbl>
            <c:dLbl>
              <c:idx val="7"/>
              <c:layout>
                <c:manualLayout>
                  <c:x val="-0.14802638888888894"/>
                  <c:y val="-8.9964806995506061E-2"/>
                </c:manualLayout>
              </c:layout>
              <c:tx>
                <c:rich>
                  <a:bodyPr/>
                  <a:lstStyle/>
                  <a:p>
                    <a:fld id="{D0A79870-6111-491A-8CF0-3279C68227E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7A8-452E-9027-B04F09BCD25A}"/>
                </c:ext>
              </c:extLst>
            </c:dLbl>
            <c:dLbl>
              <c:idx val="8"/>
              <c:layout>
                <c:manualLayout>
                  <c:x val="-1.3369212962962963E-2"/>
                  <c:y val="3.4479204573389472E-3"/>
                </c:manualLayout>
              </c:layout>
              <c:tx>
                <c:rich>
                  <a:bodyPr/>
                  <a:lstStyle/>
                  <a:p>
                    <a:fld id="{A857FFC1-2FFF-4016-8A46-458817EEFFE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7A8-452E-9027-B04F09BCD25A}"/>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17A8-452E-9027-B04F09BCD25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'Q23A,C 得意とするハード  将来重要なハード(DP指標）'!$D$5:$D$13</c:f>
              <c:numCache>
                <c:formatCode>0.00</c:formatCode>
                <c:ptCount val="9"/>
                <c:pt idx="0">
                  <c:v>1.790190735694823</c:v>
                </c:pt>
                <c:pt idx="1">
                  <c:v>0.8828337874659401</c:v>
                </c:pt>
                <c:pt idx="2">
                  <c:v>1.3896457765667576</c:v>
                </c:pt>
                <c:pt idx="3">
                  <c:v>1.4305177111716623</c:v>
                </c:pt>
                <c:pt idx="4">
                  <c:v>0.97275204359673029</c:v>
                </c:pt>
                <c:pt idx="5">
                  <c:v>0.93188010899182561</c:v>
                </c:pt>
                <c:pt idx="6">
                  <c:v>0.23705722070844687</c:v>
                </c:pt>
                <c:pt idx="7">
                  <c:v>1.242506811989101</c:v>
                </c:pt>
                <c:pt idx="8">
                  <c:v>0.1226158038147139</c:v>
                </c:pt>
              </c:numCache>
            </c:numRef>
          </c:xVal>
          <c:yVal>
            <c:numRef>
              <c:f>'Q23A,C 得意とするハード  将来重要なハード(DP指標）'!$E$5:$E$13</c:f>
              <c:numCache>
                <c:formatCode>0.00</c:formatCode>
                <c:ptCount val="9"/>
                <c:pt idx="0">
                  <c:v>1.4</c:v>
                </c:pt>
                <c:pt idx="1">
                  <c:v>0.79200000000000004</c:v>
                </c:pt>
                <c:pt idx="2">
                  <c:v>0.872</c:v>
                </c:pt>
                <c:pt idx="3">
                  <c:v>0.752</c:v>
                </c:pt>
                <c:pt idx="4">
                  <c:v>1.208</c:v>
                </c:pt>
                <c:pt idx="5">
                  <c:v>1.488</c:v>
                </c:pt>
                <c:pt idx="6">
                  <c:v>0.65600000000000003</c:v>
                </c:pt>
                <c:pt idx="7">
                  <c:v>1.776</c:v>
                </c:pt>
                <c:pt idx="8">
                  <c:v>5.6000000000000001E-2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17A8-452E-9027-B04F09BCD25A}"/>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'Q23A,C 得意とするハード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'Q23A,C 得意とするハード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17A8-452E-9027-B04F09BCD25A}"/>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'Q23A,C 得意とするハード  将来重要なハード(DP指標）'!$D$4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'Q23A,C 得意とするハード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'Q23A,C 得意とするハード  将来重要なハード(DP指標）'!$E$15</c:f>
          <c:strCache>
            <c:ptCount val="1"/>
            <c:pt idx="0">
              <c:v>N=263</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'Q23A,C 得意とするハード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70AD47"/>
              </a:solidFill>
              <a:ln w="22225">
                <a:solidFill>
                  <a:srgbClr val="548235"/>
                </a:solidFill>
              </a:ln>
              <a:effectLst/>
            </c:spPr>
          </c:marker>
          <c:dLbls>
            <c:dLbl>
              <c:idx val="0"/>
              <c:layout>
                <c:manualLayout>
                  <c:x val="-1.4331597222222223E-2"/>
                  <c:y val="7.0634504754607148E-3"/>
                </c:manualLayout>
              </c:layout>
              <c:tx>
                <c:rich>
                  <a:bodyPr/>
                  <a:lstStyle/>
                  <a:p>
                    <a:fld id="{B714CE64-2A54-4589-9E6C-C008FD59F27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C606-4385-B5DB-1E2464DA20D0}"/>
                </c:ext>
              </c:extLst>
            </c:dLbl>
            <c:dLbl>
              <c:idx val="1"/>
              <c:layout>
                <c:manualLayout>
                  <c:x val="8.4339120370369829E-3"/>
                  <c:y val="0.12693447283374232"/>
                </c:manualLayout>
              </c:layout>
              <c:tx>
                <c:rich>
                  <a:bodyPr/>
                  <a:lstStyle/>
                  <a:p>
                    <a:fld id="{AD346D23-C06B-4036-9D29-8327517FBA9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C606-4385-B5DB-1E2464DA20D0}"/>
                </c:ext>
              </c:extLst>
            </c:dLbl>
            <c:dLbl>
              <c:idx val="2"/>
              <c:layout>
                <c:manualLayout>
                  <c:x val="-1.9157407407408486E-3"/>
                  <c:y val="1.230137433168807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606-4385-B5DB-1E2464DA20D0}"/>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606-4385-B5DB-1E2464DA20D0}"/>
                </c:ext>
              </c:extLst>
            </c:dLbl>
            <c:dLbl>
              <c:idx val="4"/>
              <c:layout>
                <c:manualLayout>
                  <c:x val="-0.1486048611111111"/>
                  <c:y val="-1.5826011602917772E-2"/>
                </c:manualLayout>
              </c:layout>
              <c:tx>
                <c:rich>
                  <a:bodyPr/>
                  <a:lstStyle/>
                  <a:p>
                    <a:fld id="{70C4177A-CF31-4AB1-B1FA-A3B03E85932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606-4385-B5DB-1E2464DA20D0}"/>
                </c:ext>
              </c:extLst>
            </c:dLbl>
            <c:dLbl>
              <c:idx val="5"/>
              <c:layout>
                <c:manualLayout>
                  <c:x val="-0.19087592592592592"/>
                  <c:y val="-6.8415053973614082E-2"/>
                </c:manualLayout>
              </c:layout>
              <c:tx>
                <c:rich>
                  <a:bodyPr/>
                  <a:lstStyle/>
                  <a:p>
                    <a:fld id="{511DEA67-70D6-4A6D-AAF6-22FFE6F346A1}"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606-4385-B5DB-1E2464DA20D0}"/>
                </c:ext>
              </c:extLst>
            </c:dLbl>
            <c:dLbl>
              <c:idx val="6"/>
              <c:layout>
                <c:manualLayout>
                  <c:x val="-0.19469467592592593"/>
                  <c:y val="2.7875054327178534E-2"/>
                </c:manualLayout>
              </c:layout>
              <c:tx>
                <c:rich>
                  <a:bodyPr/>
                  <a:lstStyle/>
                  <a:p>
                    <a:fld id="{78EF64FE-18C8-41D2-A3A8-73A67B7F0A9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C606-4385-B5DB-1E2464DA20D0}"/>
                </c:ext>
              </c:extLst>
            </c:dLbl>
            <c:dLbl>
              <c:idx val="7"/>
              <c:layout>
                <c:manualLayout>
                  <c:x val="-0.14802638888888894"/>
                  <c:y val="-8.9964806995506061E-2"/>
                </c:manualLayout>
              </c:layout>
              <c:tx>
                <c:rich>
                  <a:bodyPr/>
                  <a:lstStyle/>
                  <a:p>
                    <a:fld id="{BE532171-0E11-4197-943B-524FAB1C034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606-4385-B5DB-1E2464DA20D0}"/>
                </c:ext>
              </c:extLst>
            </c:dLbl>
            <c:dLbl>
              <c:idx val="8"/>
              <c:layout>
                <c:manualLayout>
                  <c:x val="-1.3369212962962963E-2"/>
                  <c:y val="3.4479204573389472E-3"/>
                </c:manualLayout>
              </c:layout>
              <c:tx>
                <c:rich>
                  <a:bodyPr/>
                  <a:lstStyle/>
                  <a:p>
                    <a:fld id="{37D55997-8683-4676-B958-C1380AC4C44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606-4385-B5DB-1E2464DA20D0}"/>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C606-4385-B5DB-1E2464DA20D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'Q23A,C 得意とするハード  将来重要なハード(DP指標）'!$D$5:$D$13</c:f>
              <c:numCache>
                <c:formatCode>0.00</c:formatCode>
                <c:ptCount val="9"/>
                <c:pt idx="0">
                  <c:v>1.6985915492957746</c:v>
                </c:pt>
                <c:pt idx="1">
                  <c:v>1.0014084507042254</c:v>
                </c:pt>
                <c:pt idx="2">
                  <c:v>1.267605633802817</c:v>
                </c:pt>
                <c:pt idx="3">
                  <c:v>1.6732394366197183</c:v>
                </c:pt>
                <c:pt idx="4">
                  <c:v>0.88732394366197187</c:v>
                </c:pt>
                <c:pt idx="5">
                  <c:v>0.87464788732394372</c:v>
                </c:pt>
                <c:pt idx="6">
                  <c:v>0.34225352112676055</c:v>
                </c:pt>
                <c:pt idx="7">
                  <c:v>1.1788732394366197</c:v>
                </c:pt>
                <c:pt idx="8">
                  <c:v>7.6056338028169024E-2</c:v>
                </c:pt>
              </c:numCache>
            </c:numRef>
          </c:xVal>
          <c:yVal>
            <c:numRef>
              <c:f>'Q23A,C 得意とするハード  将来重要なハード(DP指標）'!$E$5:$E$13</c:f>
              <c:numCache>
                <c:formatCode>0.00</c:formatCode>
                <c:ptCount val="9"/>
                <c:pt idx="0">
                  <c:v>1.3412256267409473</c:v>
                </c:pt>
                <c:pt idx="1">
                  <c:v>0.82729805013927582</c:v>
                </c:pt>
                <c:pt idx="2">
                  <c:v>0.71448467966573825</c:v>
                </c:pt>
                <c:pt idx="3">
                  <c:v>0.85236768802228424</c:v>
                </c:pt>
                <c:pt idx="4">
                  <c:v>1.1281337047353761</c:v>
                </c:pt>
                <c:pt idx="5">
                  <c:v>1.3913649025069639</c:v>
                </c:pt>
                <c:pt idx="6">
                  <c:v>0.81476323119777161</c:v>
                </c:pt>
                <c:pt idx="7">
                  <c:v>1.9178272980501394</c:v>
                </c:pt>
                <c:pt idx="8">
                  <c:v>1.253481894150418E-2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C606-4385-B5DB-1E2464DA20D0}"/>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'Q23A,C 得意とするハード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'Q23A,C 得意とするハード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C606-4385-B5DB-1E2464DA20D0}"/>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'Q23A,C 得意とするハード  将来重要なハード(DP指標）'!$D$4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'Q23A,C 得意とするハード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'Q23A,C 得意とするハード  将来重要なハード(DP指標）'!$E$15</c:f>
          <c:strCache>
            <c:ptCount val="1"/>
            <c:pt idx="0">
              <c:v>N=242</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'Q23A,C 得意とするハード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70AD47"/>
              </a:solidFill>
              <a:ln w="22225">
                <a:solidFill>
                  <a:srgbClr val="548235"/>
                </a:solidFill>
              </a:ln>
              <a:effectLst/>
            </c:spPr>
          </c:marker>
          <c:dLbls>
            <c:dLbl>
              <c:idx val="0"/>
              <c:layout>
                <c:manualLayout>
                  <c:x val="-2.0211226851851852E-2"/>
                  <c:y val="-1.4117061185661695E-2"/>
                </c:manualLayout>
              </c:layout>
              <c:tx>
                <c:rich>
                  <a:bodyPr/>
                  <a:lstStyle/>
                  <a:p>
                    <a:fld id="{7B9F6B5E-0B54-4ABF-8A0A-C671EB93E54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5A1E-4E37-BD65-2C15594F40D2}"/>
                </c:ext>
              </c:extLst>
            </c:dLbl>
            <c:dLbl>
              <c:idx val="1"/>
              <c:layout>
                <c:manualLayout>
                  <c:x val="-1.2144791666666667E-2"/>
                  <c:y val="2.1031914528129889E-2"/>
                </c:manualLayout>
              </c:layout>
              <c:tx>
                <c:rich>
                  <a:bodyPr/>
                  <a:lstStyle/>
                  <a:p>
                    <a:fld id="{F8071F75-A67B-4AD4-97B5-5736146685E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5A1E-4E37-BD65-2C15594F40D2}"/>
                </c:ext>
              </c:extLst>
            </c:dLbl>
            <c:dLbl>
              <c:idx val="2"/>
              <c:layout>
                <c:manualLayout>
                  <c:x val="-7.79537037037037E-3"/>
                  <c:y val="-4.069326649854231E-4"/>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A1E-4E37-BD65-2C15594F40D2}"/>
                </c:ext>
              </c:extLst>
            </c:dLbl>
            <c:dLbl>
              <c:idx val="3"/>
              <c:layout>
                <c:manualLayout>
                  <c:x val="-4.7768518518518516E-3"/>
                  <c:y val="5.2047354954355167E-3"/>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A1E-4E37-BD65-2C15594F40D2}"/>
                </c:ext>
              </c:extLst>
            </c:dLbl>
            <c:dLbl>
              <c:idx val="4"/>
              <c:layout>
                <c:manualLayout>
                  <c:x val="-0.10450763888888889"/>
                  <c:y val="-6.6659239589611743E-2"/>
                </c:manualLayout>
              </c:layout>
              <c:tx>
                <c:rich>
                  <a:bodyPr/>
                  <a:lstStyle/>
                  <a:p>
                    <a:fld id="{B1AADADE-9600-4497-B82C-89A1A1FFE20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A1E-4E37-BD65-2C15594F40D2}"/>
                </c:ext>
              </c:extLst>
            </c:dLbl>
            <c:dLbl>
              <c:idx val="5"/>
              <c:layout>
                <c:manualLayout>
                  <c:x val="-0.18793611111111116"/>
                  <c:y val="-4.2998439980267103E-2"/>
                </c:manualLayout>
              </c:layout>
              <c:tx>
                <c:rich>
                  <a:bodyPr/>
                  <a:lstStyle/>
                  <a:p>
                    <a:fld id="{26C16679-4C24-4B75-A4AF-15BC39F65AD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A1E-4E37-BD65-2C15594F40D2}"/>
                </c:ext>
              </c:extLst>
            </c:dLbl>
            <c:dLbl>
              <c:idx val="6"/>
              <c:layout>
                <c:manualLayout>
                  <c:x val="-0.1270789351851852"/>
                  <c:y val="-3.9902582988413426E-2"/>
                </c:manualLayout>
              </c:layout>
              <c:tx>
                <c:rich>
                  <a:bodyPr/>
                  <a:lstStyle/>
                  <a:p>
                    <a:fld id="{F6D40BA6-6762-4D17-8419-D3885E716C2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5A1E-4E37-BD65-2C15594F40D2}"/>
                </c:ext>
              </c:extLst>
            </c:dLbl>
            <c:dLbl>
              <c:idx val="7"/>
              <c:layout>
                <c:manualLayout>
                  <c:x val="-0.14802638888888894"/>
                  <c:y val="-8.9964806995506061E-2"/>
                </c:manualLayout>
              </c:layout>
              <c:tx>
                <c:rich>
                  <a:bodyPr/>
                  <a:lstStyle/>
                  <a:p>
                    <a:fld id="{450564AC-CED7-4BEC-ABDD-0C44C96B837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A1E-4E37-BD65-2C15594F40D2}"/>
                </c:ext>
              </c:extLst>
            </c:dLbl>
            <c:dLbl>
              <c:idx val="8"/>
              <c:layout>
                <c:manualLayout>
                  <c:x val="-1.3369212962962963E-2"/>
                  <c:y val="3.4479204573389472E-3"/>
                </c:manualLayout>
              </c:layout>
              <c:tx>
                <c:rich>
                  <a:bodyPr/>
                  <a:lstStyle/>
                  <a:p>
                    <a:fld id="{7348D5C5-5EE7-4613-BF44-93E2A72285D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A1E-4E37-BD65-2C15594F40D2}"/>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5A1E-4E37-BD65-2C15594F40D2}"/>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'Q23A,C 得意とするハード  将来重要なハード(DP指標）'!$D$5:$D$13</c:f>
              <c:numCache>
                <c:formatCode>0.00</c:formatCode>
                <c:ptCount val="9"/>
                <c:pt idx="0">
                  <c:v>1.3761467889908257</c:v>
                </c:pt>
                <c:pt idx="1">
                  <c:v>0.60550458715596323</c:v>
                </c:pt>
                <c:pt idx="2">
                  <c:v>0.96330275229357787</c:v>
                </c:pt>
                <c:pt idx="3">
                  <c:v>1.7064220183486238</c:v>
                </c:pt>
                <c:pt idx="4">
                  <c:v>1.0596330275229358</c:v>
                </c:pt>
                <c:pt idx="5">
                  <c:v>1.128440366972477</c:v>
                </c:pt>
                <c:pt idx="6">
                  <c:v>0.33027522935779813</c:v>
                </c:pt>
                <c:pt idx="7">
                  <c:v>1.7201834862385319</c:v>
                </c:pt>
                <c:pt idx="8">
                  <c:v>0.11009174311926605</c:v>
                </c:pt>
              </c:numCache>
            </c:numRef>
          </c:xVal>
          <c:yVal>
            <c:numRef>
              <c:f>'Q23A,C 得意とするハード  将来重要なハード(DP指標）'!$E$5:$E$13</c:f>
              <c:numCache>
                <c:formatCode>0.00</c:formatCode>
                <c:ptCount val="9"/>
                <c:pt idx="0">
                  <c:v>1.0135135135135136</c:v>
                </c:pt>
                <c:pt idx="1">
                  <c:v>0.44594594594594594</c:v>
                </c:pt>
                <c:pt idx="2">
                  <c:v>0.6216216216216216</c:v>
                </c:pt>
                <c:pt idx="3">
                  <c:v>0.8783783783783784</c:v>
                </c:pt>
                <c:pt idx="4">
                  <c:v>1.1891891891891893</c:v>
                </c:pt>
                <c:pt idx="5">
                  <c:v>1.6621621621621621</c:v>
                </c:pt>
                <c:pt idx="6">
                  <c:v>0.7432432432432432</c:v>
                </c:pt>
                <c:pt idx="7">
                  <c:v>2.3648648648648649</c:v>
                </c:pt>
                <c:pt idx="8">
                  <c:v>8.1081081081081086E-2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5A1E-4E37-BD65-2C15594F40D2}"/>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'Q23A,C 得意とするハード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'Q23A,C 得意とするハード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5A1E-4E37-BD65-2C15594F40D2}"/>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'Q23A,C 得意とするハード  将来重要なハード(DP指標）'!$D$4</c:f>
              <c:strCache>
                <c:ptCount val="1"/>
                <c:pt idx="0">
                  <c:v>得意とするハードウェアプラットフォーム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'Q23A,C 得意とするハード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 現在重要なハード  将来重要なハード(DP指標）'!$E$15</c:f>
          <c:strCache>
            <c:ptCount val="1"/>
            <c:pt idx="0">
              <c:v>N=302</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'Q23B,C 現在重要なハード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ED7D31"/>
              </a:solidFill>
              <a:ln w="22225">
                <a:solidFill>
                  <a:srgbClr val="C55A11"/>
                </a:solidFill>
              </a:ln>
              <a:effectLst/>
            </c:spPr>
          </c:marker>
          <c:dLbls>
            <c:dLbl>
              <c:idx val="0"/>
              <c:layout>
                <c:manualLayout>
                  <c:x val="-5.5121527777777781E-3"/>
                  <c:y val="2.8273481432362956E-3"/>
                </c:manualLayout>
              </c:layout>
              <c:tx>
                <c:rich>
                  <a:bodyPr/>
                  <a:lstStyle/>
                  <a:p>
                    <a:fld id="{44D0B871-49AA-433F-B244-500F63613E5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BA24-4F3F-A22F-F684E3E167C7}"/>
                </c:ext>
              </c:extLst>
            </c:dLbl>
            <c:dLbl>
              <c:idx val="1"/>
              <c:layout>
                <c:manualLayout>
                  <c:x val="2.5542824074074075E-3"/>
                  <c:y val="2.948046529481451E-2"/>
                </c:manualLayout>
              </c:layout>
              <c:tx>
                <c:rich>
                  <a:bodyPr/>
                  <a:lstStyle/>
                  <a:p>
                    <a:fld id="{A4D55D85-B741-4F54-9BDC-18280F68557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BA24-4F3F-A22F-F684E3E167C7}"/>
                </c:ext>
              </c:extLst>
            </c:dLbl>
            <c:dLbl>
              <c:idx val="2"/>
              <c:layout>
                <c:manualLayout>
                  <c:x val="1.0240740740740742E-3"/>
                  <c:y val="3.3543951000517366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A24-4F3F-A22F-F684E3E167C7}"/>
                </c:ext>
              </c:extLst>
            </c:dLbl>
            <c:dLbl>
              <c:idx val="3"/>
              <c:layout>
                <c:manualLayout>
                  <c:x val="2.1681481481481375E-2"/>
                  <c:y val="-2.0211878497911468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A24-4F3F-A22F-F684E3E167C7}"/>
                </c:ext>
              </c:extLst>
            </c:dLbl>
            <c:dLbl>
              <c:idx val="4"/>
              <c:layout>
                <c:manualLayout>
                  <c:x val="-0.15742430555555556"/>
                  <c:y val="-1.1589909270693354E-2"/>
                </c:manualLayout>
              </c:layout>
              <c:tx>
                <c:rich>
                  <a:bodyPr/>
                  <a:lstStyle/>
                  <a:p>
                    <a:fld id="{DFF99A5F-ED74-4975-AA66-608D068EFDE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A24-4F3F-A22F-F684E3E167C7}"/>
                </c:ext>
              </c:extLst>
            </c:dLbl>
            <c:dLbl>
              <c:idx val="5"/>
              <c:layout>
                <c:manualLayout>
                  <c:x val="-0.19969537037037038"/>
                  <c:y val="-3.8747642650912142E-2"/>
                </c:manualLayout>
              </c:layout>
              <c:tx>
                <c:rich>
                  <a:bodyPr/>
                  <a:lstStyle/>
                  <a:p>
                    <a:fld id="{D0ADDB67-13DC-48D7-BEAF-478F90FFEB0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323796296296296"/>
                      <c:h val="5.024017366018254E-2"/>
                    </c:manualLayout>
                  </c15:layout>
                  <c15:dlblFieldTable/>
                  <c15:showDataLabelsRange val="1"/>
                </c:ext>
                <c:ext xmlns:c16="http://schemas.microsoft.com/office/drawing/2014/chart" uri="{C3380CC4-5D6E-409C-BE32-E72D297353CC}">
                  <c16:uniqueId val="{00000005-BA24-4F3F-A22F-F684E3E167C7}"/>
                </c:ext>
              </c:extLst>
            </c:dLbl>
            <c:dLbl>
              <c:idx val="6"/>
              <c:layout>
                <c:manualLayout>
                  <c:x val="-0.15647708333333332"/>
                  <c:y val="-4.8478112118026002E-2"/>
                </c:manualLayout>
              </c:layout>
              <c:tx>
                <c:rich>
                  <a:bodyPr/>
                  <a:lstStyle/>
                  <a:p>
                    <a:fld id="{47FA21D1-8FB1-4811-925E-A5489995303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BA24-4F3F-A22F-F684E3E167C7}"/>
                </c:ext>
              </c:extLst>
            </c:dLbl>
            <c:dLbl>
              <c:idx val="7"/>
              <c:layout>
                <c:manualLayout>
                  <c:x val="-0.14802638888888894"/>
                  <c:y val="-8.9964806995506061E-2"/>
                </c:manualLayout>
              </c:layout>
              <c:tx>
                <c:rich>
                  <a:bodyPr/>
                  <a:lstStyle/>
                  <a:p>
                    <a:fld id="{63FE6819-7BCA-476E-9D56-A0235EB63E3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A24-4F3F-A22F-F684E3E167C7}"/>
                </c:ext>
              </c:extLst>
            </c:dLbl>
            <c:dLbl>
              <c:idx val="8"/>
              <c:layout>
                <c:manualLayout>
                  <c:x val="-4.8646990740740741E-2"/>
                  <c:y val="3.5240908559889185E-2"/>
                </c:manualLayout>
              </c:layout>
              <c:tx>
                <c:rich>
                  <a:bodyPr/>
                  <a:lstStyle/>
                  <a:p>
                    <a:fld id="{2EBD5A12-545F-4295-9200-A98959FB82E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8.5445833333333332E-2"/>
                      <c:h val="7.1470485154959199E-2"/>
                    </c:manualLayout>
                  </c15:layout>
                  <c15:dlblFieldTable/>
                  <c15:showDataLabelsRange val="1"/>
                </c:ext>
                <c:ext xmlns:c16="http://schemas.microsoft.com/office/drawing/2014/chart" uri="{C3380CC4-5D6E-409C-BE32-E72D297353CC}">
                  <c16:uniqueId val="{00000008-BA24-4F3F-A22F-F684E3E167C7}"/>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BA24-4F3F-A22F-F684E3E167C7}"/>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'Q23B,C 現在重要なハード  将来重要なハード(DP指標）'!$D$5:$D$13</c:f>
              <c:numCache>
                <c:formatCode>0.00</c:formatCode>
                <c:ptCount val="9"/>
                <c:pt idx="0">
                  <c:v>1.2771084337349397</c:v>
                </c:pt>
                <c:pt idx="1">
                  <c:v>0.2289156626506024</c:v>
                </c:pt>
                <c:pt idx="2">
                  <c:v>0.93975903614457834</c:v>
                </c:pt>
                <c:pt idx="3">
                  <c:v>1.7831325301204819</c:v>
                </c:pt>
                <c:pt idx="4">
                  <c:v>1.2891566265060241</c:v>
                </c:pt>
                <c:pt idx="5">
                  <c:v>1.3373493975903614</c:v>
                </c:pt>
                <c:pt idx="6">
                  <c:v>0.43373493975903615</c:v>
                </c:pt>
                <c:pt idx="7">
                  <c:v>1.5180722891566265</c:v>
                </c:pt>
                <c:pt idx="8">
                  <c:v>0.19277108433734941</c:v>
                </c:pt>
              </c:numCache>
            </c:numRef>
          </c:xVal>
          <c:yVal>
            <c:numRef>
              <c:f>'Q23B,C 現在重要なハード  将来重要なハード(DP指標）'!$E$5:$E$13</c:f>
              <c:numCache>
                <c:formatCode>0.00</c:formatCode>
                <c:ptCount val="9"/>
                <c:pt idx="0">
                  <c:v>0.91505791505791512</c:v>
                </c:pt>
                <c:pt idx="1">
                  <c:v>0.32432432432432434</c:v>
                </c:pt>
                <c:pt idx="2">
                  <c:v>0.54440154440154442</c:v>
                </c:pt>
                <c:pt idx="3">
                  <c:v>1.0772200772200773</c:v>
                </c:pt>
                <c:pt idx="4">
                  <c:v>1.725868725868726</c:v>
                </c:pt>
                <c:pt idx="5">
                  <c:v>1.4478764478764479</c:v>
                </c:pt>
                <c:pt idx="6">
                  <c:v>0.59073359073359077</c:v>
                </c:pt>
                <c:pt idx="7">
                  <c:v>2.1776061776061777</c:v>
                </c:pt>
                <c:pt idx="8">
                  <c:v>0.19691119691119693</c:v>
                </c:pt>
              </c:numCache>
            </c:numRef>
          </c:yVal>
          <c:smooth val="0"/>
          <c:extLst>
            <c:ext xmlns:c15="http://schemas.microsoft.com/office/drawing/2012/chart" uri="{02D57815-91ED-43cb-92C2-25804820EDAC}">
              <c15:datalabelsRange>
                <c15:f>'Q23A,B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BA24-4F3F-A22F-F684E3E167C7}"/>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'Q23B,C 現在重要なハード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'Q23B,C 現在重要なハード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BA24-4F3F-A22F-F684E3E167C7}"/>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'Q23B,C 現在重要なハード  将来重要なハード(DP指標）'!$D$4</c:f>
              <c:strCache>
                <c:ptCount val="1"/>
                <c:pt idx="0">
                  <c:v>現在重要なハードウェアプラットフォーム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'Q23B,C 現在重要なハード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 現在重要なハード  将来重要なハード(DP指標）'!$E$15</c:f>
          <c:strCache>
            <c:ptCount val="1"/>
            <c:pt idx="0">
              <c:v>N=406</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'Q23B,C 現在重要なハード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ED7D31"/>
              </a:solidFill>
              <a:ln w="22225">
                <a:solidFill>
                  <a:srgbClr val="C55A11"/>
                </a:solidFill>
              </a:ln>
              <a:effectLst/>
            </c:spPr>
          </c:marker>
          <c:dLbls>
            <c:dLbl>
              <c:idx val="0"/>
              <c:layout>
                <c:manualLayout>
                  <c:x val="-5.5121527777777781E-3"/>
                  <c:y val="2.8273481432362956E-3"/>
                </c:manualLayout>
              </c:layout>
              <c:tx>
                <c:rich>
                  <a:bodyPr/>
                  <a:lstStyle/>
                  <a:p>
                    <a:fld id="{CF52775B-2288-41A7-AE3E-921116277FF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747E-4466-BCB2-3CC582149203}"/>
                </c:ext>
              </c:extLst>
            </c:dLbl>
            <c:dLbl>
              <c:idx val="1"/>
              <c:layout>
                <c:manualLayout>
                  <c:x val="2.5542824074074075E-3"/>
                  <c:y val="6.3392937850374712E-2"/>
                </c:manualLayout>
              </c:layout>
              <c:tx>
                <c:rich>
                  <a:bodyPr/>
                  <a:lstStyle/>
                  <a:p>
                    <a:fld id="{78587BA7-C6F2-46C4-AF17-114D6AAD0ED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747E-4466-BCB2-3CC582149203}"/>
                </c:ext>
              </c:extLst>
            </c:dLbl>
            <c:dLbl>
              <c:idx val="2"/>
              <c:layout>
                <c:manualLayout>
                  <c:x val="1.0240740740740742E-3"/>
                  <c:y val="-5.5476262983903811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47E-4466-BCB2-3CC582149203}"/>
                </c:ext>
              </c:extLst>
            </c:dLbl>
            <c:dLbl>
              <c:idx val="3"/>
              <c:layout>
                <c:manualLayout>
                  <c:x val="2.1681481481481375E-2"/>
                  <c:y val="-2.0211878497911468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47E-4466-BCB2-3CC582149203}"/>
                </c:ext>
              </c:extLst>
            </c:dLbl>
            <c:dLbl>
              <c:idx val="4"/>
              <c:layout>
                <c:manualLayout>
                  <c:x val="-0.15742430555555556"/>
                  <c:y val="-1.1589909270693354E-2"/>
                </c:manualLayout>
              </c:layout>
              <c:tx>
                <c:rich>
                  <a:bodyPr/>
                  <a:lstStyle/>
                  <a:p>
                    <a:fld id="{1FEB901C-3FCA-467E-863D-404D404649F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47E-4466-BCB2-3CC582149203}"/>
                </c:ext>
              </c:extLst>
            </c:dLbl>
            <c:dLbl>
              <c:idx val="5"/>
              <c:layout>
                <c:manualLayout>
                  <c:x val="-0.2026351851851852"/>
                  <c:y val="-5.9942849309165089E-2"/>
                </c:manualLayout>
              </c:layout>
              <c:tx>
                <c:rich>
                  <a:bodyPr/>
                  <a:lstStyle/>
                  <a:p>
                    <a:fld id="{50C08465-C54F-4BC8-8272-517E371255A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323796296296296"/>
                      <c:h val="5.024017366018254E-2"/>
                    </c:manualLayout>
                  </c15:layout>
                  <c15:dlblFieldTable/>
                  <c15:showDataLabelsRange val="1"/>
                </c:ext>
                <c:ext xmlns:c16="http://schemas.microsoft.com/office/drawing/2014/chart" uri="{C3380CC4-5D6E-409C-BE32-E72D297353CC}">
                  <c16:uniqueId val="{00000005-747E-4466-BCB2-3CC582149203}"/>
                </c:ext>
              </c:extLst>
            </c:dLbl>
            <c:dLbl>
              <c:idx val="6"/>
              <c:layout>
                <c:manualLayout>
                  <c:x val="-0.18587523148148147"/>
                  <c:y val="9.5649793888416032E-2"/>
                </c:manualLayout>
              </c:layout>
              <c:tx>
                <c:rich>
                  <a:bodyPr/>
                  <a:lstStyle/>
                  <a:p>
                    <a:fld id="{41B86F10-83D8-4E1C-B698-E322A4BC47F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747E-4466-BCB2-3CC582149203}"/>
                </c:ext>
              </c:extLst>
            </c:dLbl>
            <c:dLbl>
              <c:idx val="7"/>
              <c:layout>
                <c:manualLayout>
                  <c:x val="-0.14802638888888894"/>
                  <c:y val="-8.9964806995506061E-2"/>
                </c:manualLayout>
              </c:layout>
              <c:tx>
                <c:rich>
                  <a:bodyPr/>
                  <a:lstStyle/>
                  <a:p>
                    <a:fld id="{AD294810-A894-4A69-B083-5973C6B2302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47E-4466-BCB2-3CC582149203}"/>
                </c:ext>
              </c:extLst>
            </c:dLbl>
            <c:dLbl>
              <c:idx val="8"/>
              <c:layout>
                <c:manualLayout>
                  <c:x val="-1.3369212962962963E-2"/>
                  <c:y val="3.4479204573389472E-3"/>
                </c:manualLayout>
              </c:layout>
              <c:tx>
                <c:rich>
                  <a:bodyPr/>
                  <a:lstStyle/>
                  <a:p>
                    <a:fld id="{DD62FB40-16CC-4AB7-934B-E990223E042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47E-4466-BCB2-3CC582149203}"/>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747E-4466-BCB2-3CC582149203}"/>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'Q23B,C 現在重要なハード  将来重要なハード(DP指標）'!$D$5:$D$13</c:f>
              <c:numCache>
                <c:formatCode>0.00</c:formatCode>
                <c:ptCount val="9"/>
                <c:pt idx="0">
                  <c:v>1.7917431192660549</c:v>
                </c:pt>
                <c:pt idx="1">
                  <c:v>0.81743119266055042</c:v>
                </c:pt>
                <c:pt idx="2">
                  <c:v>1.2880733944954128</c:v>
                </c:pt>
                <c:pt idx="3">
                  <c:v>1.3541284403669724</c:v>
                </c:pt>
                <c:pt idx="4">
                  <c:v>0.99082568807339444</c:v>
                </c:pt>
                <c:pt idx="5">
                  <c:v>1.0403669724770641</c:v>
                </c:pt>
                <c:pt idx="6">
                  <c:v>0.26422018348623855</c:v>
                </c:pt>
                <c:pt idx="7">
                  <c:v>1.3458715596330275</c:v>
                </c:pt>
                <c:pt idx="8">
                  <c:v>0.1073394495412844</c:v>
                </c:pt>
              </c:numCache>
            </c:numRef>
          </c:xVal>
          <c:yVal>
            <c:numRef>
              <c:f>'Q23B,C 現在重要なハード  将来重要なハード(DP指標）'!$E$5:$E$13</c:f>
              <c:numCache>
                <c:formatCode>0.00</c:formatCode>
                <c:ptCount val="9"/>
                <c:pt idx="0">
                  <c:v>1.4</c:v>
                </c:pt>
                <c:pt idx="1">
                  <c:v>0.79200000000000004</c:v>
                </c:pt>
                <c:pt idx="2">
                  <c:v>0.872</c:v>
                </c:pt>
                <c:pt idx="3">
                  <c:v>0.752</c:v>
                </c:pt>
                <c:pt idx="4">
                  <c:v>1.208</c:v>
                </c:pt>
                <c:pt idx="5">
                  <c:v>1.488</c:v>
                </c:pt>
                <c:pt idx="6">
                  <c:v>0.65600000000000003</c:v>
                </c:pt>
                <c:pt idx="7">
                  <c:v>1.776</c:v>
                </c:pt>
                <c:pt idx="8">
                  <c:v>5.6000000000000001E-2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747E-4466-BCB2-3CC582149203}"/>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'Q23B,C 現在重要なハード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'Q23B,C 現在重要なハード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747E-4466-BCB2-3CC582149203}"/>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'Q23B,C 現在重要なハード  将来重要なハード(DP指標）'!$D$4</c:f>
              <c:strCache>
                <c:ptCount val="1"/>
                <c:pt idx="0">
                  <c:v>現在重要なハードウェアプラットフォーム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'Q23B,C 現在重要なハード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 現在重要なハード  将来重要なハード(DP指標）'!$E$15</c:f>
          <c:strCache>
            <c:ptCount val="1"/>
            <c:pt idx="0">
              <c:v>N=262</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'Q23B,C 現在重要なハード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ED7D31"/>
              </a:solidFill>
              <a:ln w="22225">
                <a:solidFill>
                  <a:srgbClr val="C55A11"/>
                </a:solidFill>
              </a:ln>
              <a:effectLst/>
            </c:spPr>
          </c:marker>
          <c:dLbls>
            <c:dLbl>
              <c:idx val="0"/>
              <c:layout>
                <c:manualLayout>
                  <c:x val="-1.4331597222222331E-2"/>
                  <c:y val="2.8273168777849318E-3"/>
                </c:manualLayout>
              </c:layout>
              <c:tx>
                <c:rich>
                  <a:bodyPr/>
                  <a:lstStyle/>
                  <a:p>
                    <a:fld id="{032BF3E1-8E78-42CE-A136-9F58B99F7EA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7.0440044308963279E-2"/>
                    </c:manualLayout>
                  </c15:layout>
                  <c15:dlblFieldTable/>
                  <c15:showDataLabelsRange val="1"/>
                </c:ext>
                <c:ext xmlns:c16="http://schemas.microsoft.com/office/drawing/2014/chart" uri="{C3380CC4-5D6E-409C-BE32-E72D297353CC}">
                  <c16:uniqueId val="{00000000-0542-42F4-A6DD-B63C12C99125}"/>
                </c:ext>
              </c:extLst>
            </c:dLbl>
            <c:dLbl>
              <c:idx val="1"/>
              <c:layout>
                <c:manualLayout>
                  <c:x val="1.1373726851851798E-2"/>
                  <c:y val="0.13545686677013954"/>
                </c:manualLayout>
              </c:layout>
              <c:tx>
                <c:rich>
                  <a:bodyPr/>
                  <a:lstStyle/>
                  <a:p>
                    <a:fld id="{F07E3A25-8DFC-4036-AA60-9F5B3CF29F6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0542-42F4-A6DD-B63C12C99125}"/>
                </c:ext>
              </c:extLst>
            </c:dLbl>
            <c:dLbl>
              <c:idx val="2"/>
              <c:layout>
                <c:manualLayout>
                  <c:x val="6.903703703703596E-3"/>
                  <c:y val="2.5065838882491285E-2"/>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542-42F4-A6DD-B63C12C99125}"/>
                </c:ext>
              </c:extLst>
            </c:dLbl>
            <c:dLbl>
              <c:idx val="3"/>
              <c:layout>
                <c:manualLayout>
                  <c:x val="1.2862037037037036E-2"/>
                  <c:y val="-2.4451008861963729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542-42F4-A6DD-B63C12C99125}"/>
                </c:ext>
              </c:extLst>
            </c:dLbl>
            <c:dLbl>
              <c:idx val="4"/>
              <c:layout>
                <c:manualLayout>
                  <c:x val="-0.15742430555555556"/>
                  <c:y val="-1.1589909270693354E-2"/>
                </c:manualLayout>
              </c:layout>
              <c:tx>
                <c:rich>
                  <a:bodyPr/>
                  <a:lstStyle/>
                  <a:p>
                    <a:fld id="{340BC835-95B0-4143-8F0D-DB1F2DCD335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542-42F4-A6DD-B63C12C99125}"/>
                </c:ext>
              </c:extLst>
            </c:dLbl>
            <c:dLbl>
              <c:idx val="5"/>
              <c:layout>
                <c:manualLayout>
                  <c:x val="-0.2026351851851852"/>
                  <c:y val="-5.9942849309165089E-2"/>
                </c:manualLayout>
              </c:layout>
              <c:tx>
                <c:rich>
                  <a:bodyPr/>
                  <a:lstStyle/>
                  <a:p>
                    <a:fld id="{73AB4387-809A-4203-ABC5-15AEF46CD5D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323796296296296"/>
                      <c:h val="5.024017366018254E-2"/>
                    </c:manualLayout>
                  </c15:layout>
                  <c15:dlblFieldTable/>
                  <c15:showDataLabelsRange val="1"/>
                </c:ext>
                <c:ext xmlns:c16="http://schemas.microsoft.com/office/drawing/2014/chart" uri="{C3380CC4-5D6E-409C-BE32-E72D297353CC}">
                  <c16:uniqueId val="{00000005-0542-42F4-A6DD-B63C12C99125}"/>
                </c:ext>
              </c:extLst>
            </c:dLbl>
            <c:dLbl>
              <c:idx val="6"/>
              <c:layout>
                <c:manualLayout>
                  <c:x val="-0.23585208333333332"/>
                  <c:y val="4.4781121180259939E-2"/>
                </c:manualLayout>
              </c:layout>
              <c:tx>
                <c:rich>
                  <a:bodyPr/>
                  <a:lstStyle/>
                  <a:p>
                    <a:fld id="{205305C7-51D0-47C8-A444-7B9213FE1EC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0542-42F4-A6DD-B63C12C99125}"/>
                </c:ext>
              </c:extLst>
            </c:dLbl>
            <c:dLbl>
              <c:idx val="7"/>
              <c:layout>
                <c:manualLayout>
                  <c:x val="-0.14802638888888894"/>
                  <c:y val="-8.9964806995506061E-2"/>
                </c:manualLayout>
              </c:layout>
              <c:tx>
                <c:rich>
                  <a:bodyPr/>
                  <a:lstStyle/>
                  <a:p>
                    <a:fld id="{683ACACE-53CC-4ABE-8111-ADD7CD57225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542-42F4-A6DD-B63C12C99125}"/>
                </c:ext>
              </c:extLst>
            </c:dLbl>
            <c:dLbl>
              <c:idx val="8"/>
              <c:layout>
                <c:manualLayout>
                  <c:x val="1.3298611111111111E-3"/>
                  <c:y val="-1.3508236118760326E-2"/>
                </c:manualLayout>
              </c:layout>
              <c:tx>
                <c:rich>
                  <a:bodyPr/>
                  <a:lstStyle/>
                  <a:p>
                    <a:fld id="{796B7B4A-9354-4234-8AAE-8F6F9754059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542-42F4-A6DD-B63C12C99125}"/>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0542-42F4-A6DD-B63C12C9912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'Q23B,C 現在重要なハード  将来重要なハード(DP指標）'!$D$5:$D$13</c:f>
              <c:numCache>
                <c:formatCode>0.00</c:formatCode>
                <c:ptCount val="9"/>
                <c:pt idx="0">
                  <c:v>1.7155049786628733</c:v>
                </c:pt>
                <c:pt idx="1">
                  <c:v>0.80654338549075388</c:v>
                </c:pt>
                <c:pt idx="2">
                  <c:v>1.2162162162162162</c:v>
                </c:pt>
                <c:pt idx="3">
                  <c:v>1.4850640113798008</c:v>
                </c:pt>
                <c:pt idx="4">
                  <c:v>1.0497866287339972</c:v>
                </c:pt>
                <c:pt idx="5">
                  <c:v>0.94736842105263153</c:v>
                </c:pt>
                <c:pt idx="6">
                  <c:v>0.3712660028449502</c:v>
                </c:pt>
                <c:pt idx="7">
                  <c:v>1.395448079658606</c:v>
                </c:pt>
                <c:pt idx="8">
                  <c:v>1.2802275960170697E-2</c:v>
                </c:pt>
              </c:numCache>
            </c:numRef>
          </c:xVal>
          <c:yVal>
            <c:numRef>
              <c:f>'Q23B,C 現在重要なハード  将来重要なハード(DP指標）'!$E$5:$E$13</c:f>
              <c:numCache>
                <c:formatCode>0.00</c:formatCode>
                <c:ptCount val="9"/>
                <c:pt idx="0">
                  <c:v>1.3412256267409473</c:v>
                </c:pt>
                <c:pt idx="1">
                  <c:v>0.82729805013927582</c:v>
                </c:pt>
                <c:pt idx="2">
                  <c:v>0.71448467966573825</c:v>
                </c:pt>
                <c:pt idx="3">
                  <c:v>0.85236768802228424</c:v>
                </c:pt>
                <c:pt idx="4">
                  <c:v>1.1281337047353761</c:v>
                </c:pt>
                <c:pt idx="5">
                  <c:v>1.3913649025069639</c:v>
                </c:pt>
                <c:pt idx="6">
                  <c:v>0.81476323119777161</c:v>
                </c:pt>
                <c:pt idx="7">
                  <c:v>1.9178272980501394</c:v>
                </c:pt>
                <c:pt idx="8">
                  <c:v>1.253481894150418E-2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0542-42F4-A6DD-B63C12C99125}"/>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'Q23B,C 現在重要なハード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'Q23B,C 現在重要なハード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0542-42F4-A6DD-B63C12C99125}"/>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'Q23B,C 現在重要なハード  将来重要なハード(DP指標）'!$D$4</c:f>
              <c:strCache>
                <c:ptCount val="1"/>
                <c:pt idx="0">
                  <c:v>現在重要なハードウェアプラットフォーム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'Q23B,C 現在重要なハード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'Q23B,C 現在重要なハード  将来重要なハード(DP指標）'!$E$15</c:f>
          <c:strCache>
            <c:ptCount val="1"/>
            <c:pt idx="0">
              <c:v>N=244</c:v>
            </c:pt>
          </c:strCache>
        </c:strRef>
      </c:tx>
      <c:layout>
        <c:manualLayout>
          <c:xMode val="edge"/>
          <c:yMode val="edge"/>
          <c:x val="0.80524822222222225"/>
          <c:y val="0.78140365045051852"/>
        </c:manualLayout>
      </c:layout>
      <c:overlay val="1"/>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799907407407406"/>
          <c:y val="2.8445260385205128E-2"/>
          <c:w val="0.78919976851851847"/>
          <c:h val="0.83359455964382057"/>
        </c:manualLayout>
      </c:layout>
      <c:scatterChart>
        <c:scatterStyle val="lineMarker"/>
        <c:varyColors val="0"/>
        <c:ser>
          <c:idx val="1"/>
          <c:order val="0"/>
          <c:tx>
            <c:strRef>
              <c:f>'Q23B,C 現在重要なハード  将来重要なハード(DP指標）'!$C$5:$C$13</c:f>
              <c:str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strCache>
            </c:strRef>
          </c:tx>
          <c:spPr>
            <a:ln w="19050" cap="rnd">
              <a:noFill/>
              <a:round/>
            </a:ln>
            <a:effectLst/>
          </c:spPr>
          <c:marker>
            <c:symbol val="circle"/>
            <c:size val="5"/>
            <c:spPr>
              <a:solidFill>
                <a:srgbClr val="ED7D31"/>
              </a:solidFill>
              <a:ln w="22225">
                <a:solidFill>
                  <a:srgbClr val="C55A11"/>
                </a:solidFill>
              </a:ln>
              <a:effectLst/>
            </c:spPr>
          </c:marker>
          <c:dLbls>
            <c:dLbl>
              <c:idx val="0"/>
              <c:layout>
                <c:manualLayout>
                  <c:x val="-1.4331597222222223E-2"/>
                  <c:y val="-7.7701563777766653E-3"/>
                </c:manualLayout>
              </c:layout>
              <c:tx>
                <c:rich>
                  <a:bodyPr/>
                  <a:lstStyle/>
                  <a:p>
                    <a:fld id="{F6138459-480A-425F-A855-33D85BD8B01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732083333333332"/>
                      <c:h val="4.9244813832006545E-2"/>
                    </c:manualLayout>
                  </c15:layout>
                  <c15:dlblFieldTable/>
                  <c15:showDataLabelsRange val="1"/>
                </c:ext>
                <c:ext xmlns:c16="http://schemas.microsoft.com/office/drawing/2014/chart" uri="{C3380CC4-5D6E-409C-BE32-E72D297353CC}">
                  <c16:uniqueId val="{00000000-0FD1-4748-A77A-848FFF609398}"/>
                </c:ext>
              </c:extLst>
            </c:dLbl>
            <c:dLbl>
              <c:idx val="1"/>
              <c:layout>
                <c:manualLayout>
                  <c:x val="2.5542824074074075E-3"/>
                  <c:y val="6.3392937850374712E-2"/>
                </c:manualLayout>
              </c:layout>
              <c:tx>
                <c:rich>
                  <a:bodyPr/>
                  <a:lstStyle/>
                  <a:p>
                    <a:fld id="{664C0344-50EB-43FF-9F5B-508FE19AD08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235435185185185"/>
                      <c:h val="7.5063733327018087E-2"/>
                    </c:manualLayout>
                  </c15:layout>
                  <c15:dlblFieldTable/>
                  <c15:showDataLabelsRange val="1"/>
                </c:ext>
                <c:ext xmlns:c16="http://schemas.microsoft.com/office/drawing/2014/chart" uri="{C3380CC4-5D6E-409C-BE32-E72D297353CC}">
                  <c16:uniqueId val="{00000001-0FD1-4748-A77A-848FFF609398}"/>
                </c:ext>
              </c:extLst>
            </c:dLbl>
            <c:dLbl>
              <c:idx val="2"/>
              <c:layout>
                <c:manualLayout>
                  <c:x val="-1.9157407407407406E-3"/>
                  <c:y val="8.1096146464392036E-3"/>
                </c:manualLayout>
              </c:layout>
              <c:tx>
                <c:rich>
                  <a:bodyPr/>
                  <a:lstStyle/>
                  <a:p>
                    <a:fld id="{E57EE158-4DE6-48EB-AF2F-34A180C5133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FD1-4748-A77A-848FFF609398}"/>
                </c:ext>
              </c:extLst>
            </c:dLbl>
            <c:dLbl>
              <c:idx val="3"/>
              <c:layout>
                <c:manualLayout>
                  <c:x val="6.9824074074074077E-3"/>
                  <c:y val="2.217860778717928E-2"/>
                </c:manualLayout>
              </c:layout>
              <c:tx>
                <c:rich>
                  <a:bodyPr/>
                  <a:lstStyle/>
                  <a:p>
                    <a:fld id="{22A2E92B-2C88-4E7A-98C2-D098BD2EEE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FD1-4748-A77A-848FFF609398}"/>
                </c:ext>
              </c:extLst>
            </c:dLbl>
            <c:dLbl>
              <c:idx val="4"/>
              <c:layout>
                <c:manualLayout>
                  <c:x val="-0.15742430555555556"/>
                  <c:y val="-1.1589909270693354E-2"/>
                </c:manualLayout>
              </c:layout>
              <c:tx>
                <c:rich>
                  <a:bodyPr/>
                  <a:lstStyle/>
                  <a:p>
                    <a:fld id="{5FCF753D-08D7-4E4C-A64B-8DAD63FF77E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FD1-4748-A77A-848FFF609398}"/>
                </c:ext>
              </c:extLst>
            </c:dLbl>
            <c:dLbl>
              <c:idx val="5"/>
              <c:layout>
                <c:manualLayout>
                  <c:x val="-0.2026351851851852"/>
                  <c:y val="-5.9942849309165089E-2"/>
                </c:manualLayout>
              </c:layout>
              <c:tx>
                <c:rich>
                  <a:bodyPr/>
                  <a:lstStyle/>
                  <a:p>
                    <a:fld id="{8C19FE6B-061E-4CEC-8041-AC4AD17AB4B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323796296296296"/>
                      <c:h val="5.024017366018254E-2"/>
                    </c:manualLayout>
                  </c15:layout>
                  <c15:dlblFieldTable/>
                  <c15:showDataLabelsRange val="1"/>
                </c:ext>
                <c:ext xmlns:c16="http://schemas.microsoft.com/office/drawing/2014/chart" uri="{C3380CC4-5D6E-409C-BE32-E72D297353CC}">
                  <c16:uniqueId val="{00000005-0FD1-4748-A77A-848FFF609398}"/>
                </c:ext>
              </c:extLst>
            </c:dLbl>
            <c:dLbl>
              <c:idx val="6"/>
              <c:layout>
                <c:manualLayout>
                  <c:x val="-0.21821319444444445"/>
                  <c:y val="-3.1521887881973999E-2"/>
                </c:manualLayout>
              </c:layout>
              <c:tx>
                <c:rich>
                  <a:bodyPr/>
                  <a:lstStyle/>
                  <a:p>
                    <a:fld id="{988DE039-CF4E-4AD9-A111-A29829E5CA4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36385671296296296"/>
                      <c:h val="7.1677519872156426E-2"/>
                    </c:manualLayout>
                  </c15:layout>
                  <c15:dlblFieldTable/>
                  <c15:showDataLabelsRange val="1"/>
                </c:ext>
                <c:ext xmlns:c16="http://schemas.microsoft.com/office/drawing/2014/chart" uri="{C3380CC4-5D6E-409C-BE32-E72D297353CC}">
                  <c16:uniqueId val="{00000006-0FD1-4748-A77A-848FFF609398}"/>
                </c:ext>
              </c:extLst>
            </c:dLbl>
            <c:dLbl>
              <c:idx val="7"/>
              <c:layout>
                <c:manualLayout>
                  <c:x val="-0.14802638888888894"/>
                  <c:y val="-8.9964806995506061E-2"/>
                </c:manualLayout>
              </c:layout>
              <c:tx>
                <c:rich>
                  <a:bodyPr/>
                  <a:lstStyle/>
                  <a:p>
                    <a:fld id="{25F02525-3941-4A6D-834D-849F63E21C4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FD1-4748-A77A-848FFF609398}"/>
                </c:ext>
              </c:extLst>
            </c:dLbl>
            <c:dLbl>
              <c:idx val="8"/>
              <c:layout>
                <c:manualLayout>
                  <c:x val="-1.3369212962962963E-2"/>
                  <c:y val="3.4479204573389472E-3"/>
                </c:manualLayout>
              </c:layout>
              <c:tx>
                <c:rich>
                  <a:bodyPr/>
                  <a:lstStyle/>
                  <a:p>
                    <a:fld id="{61EC7464-A847-4468-BDA1-8E2DC7CD544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FD1-4748-A77A-848FFF609398}"/>
                </c:ext>
              </c:extLst>
            </c:dLbl>
            <c:dLbl>
              <c:idx val="23"/>
              <c:delete val="1"/>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09-0FD1-4748-A77A-848FFF609398}"/>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'Q23B,C 現在重要なハード  将来重要なハード(DP指標）'!$D$5:$D$13</c:f>
              <c:numCache>
                <c:formatCode>0.00</c:formatCode>
                <c:ptCount val="9"/>
                <c:pt idx="0">
                  <c:v>1.275808936825886</c:v>
                </c:pt>
                <c:pt idx="1">
                  <c:v>0.54083204930662554</c:v>
                </c:pt>
                <c:pt idx="2">
                  <c:v>0.9152542372881356</c:v>
                </c:pt>
                <c:pt idx="3">
                  <c:v>1.5947611710323575</c:v>
                </c:pt>
                <c:pt idx="4">
                  <c:v>1.0677966101694916</c:v>
                </c:pt>
                <c:pt idx="5">
                  <c:v>1.275808936825886</c:v>
                </c:pt>
                <c:pt idx="6">
                  <c:v>0.34668721109399075</c:v>
                </c:pt>
                <c:pt idx="7">
                  <c:v>1.9137134052388289</c:v>
                </c:pt>
                <c:pt idx="8">
                  <c:v>6.9337442218798145E-2</c:v>
                </c:pt>
              </c:numCache>
            </c:numRef>
          </c:xVal>
          <c:yVal>
            <c:numRef>
              <c:f>'Q23B,C 現在重要なハード  将来重要なハード(DP指標）'!$E$5:$E$13</c:f>
              <c:numCache>
                <c:formatCode>0.00</c:formatCode>
                <c:ptCount val="9"/>
                <c:pt idx="0">
                  <c:v>1.0135135135135136</c:v>
                </c:pt>
                <c:pt idx="1">
                  <c:v>0.44594594594594594</c:v>
                </c:pt>
                <c:pt idx="2">
                  <c:v>0.6216216216216216</c:v>
                </c:pt>
                <c:pt idx="3">
                  <c:v>0.8783783783783784</c:v>
                </c:pt>
                <c:pt idx="4">
                  <c:v>1.1891891891891893</c:v>
                </c:pt>
                <c:pt idx="5">
                  <c:v>1.6621621621621621</c:v>
                </c:pt>
                <c:pt idx="6">
                  <c:v>0.7432432432432432</c:v>
                </c:pt>
                <c:pt idx="7">
                  <c:v>2.3648648648648649</c:v>
                </c:pt>
                <c:pt idx="8">
                  <c:v>8.1081081081081086E-2</c:v>
                </c:pt>
              </c:numCache>
            </c:numRef>
          </c:yVal>
          <c:smooth val="0"/>
          <c:extLst>
            <c:ext xmlns:c15="http://schemas.microsoft.com/office/drawing/2012/chart" uri="{02D57815-91ED-43cb-92C2-25804820EDAC}">
              <c15:datalabelsRange>
                <c15:f>'[1]Q23A,B 得意とするハード 重要なハード(DP) '!$C$5:$C$13</c15:f>
                <c15:dlblRangeCache>
                  <c:ptCount val="9"/>
                  <c:pt idx="0">
                    <c:v>専用ハードウェア</c:v>
                  </c:pt>
                  <c:pt idx="1">
                    <c:v>汎用シングルボード</c:v>
                  </c:pt>
                  <c:pt idx="2">
                    <c:v>産業用PC</c:v>
                  </c:pt>
                  <c:pt idx="3">
                    <c:v>民生用PC</c:v>
                  </c:pt>
                  <c:pt idx="4">
                    <c:v>タブレット</c:v>
                  </c:pt>
                  <c:pt idx="5">
                    <c:v>スマートフォン</c:v>
                  </c:pt>
                  <c:pt idx="6">
                    <c:v>エッジサーバー／フォグサーバー</c:v>
                  </c:pt>
                  <c:pt idx="7">
                    <c:v>クラウド</c:v>
                  </c:pt>
                  <c:pt idx="8">
                    <c:v>その他</c:v>
                  </c:pt>
                </c15:dlblRangeCache>
              </c15:datalabelsRange>
            </c:ext>
            <c:ext xmlns:c16="http://schemas.microsoft.com/office/drawing/2014/chart" uri="{C3380CC4-5D6E-409C-BE32-E72D297353CC}">
              <c16:uniqueId val="{0000000A-0FD1-4748-A77A-848FFF609398}"/>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chemeClr val="bg1">
                    <a:lumMod val="50000"/>
                  </a:schemeClr>
                </a:solidFill>
                <a:prstDash val="sysDot"/>
              </a:ln>
              <a:effectLst/>
            </c:spPr>
            <c:trendlineType val="linear"/>
            <c:dispRSqr val="0"/>
            <c:dispEq val="0"/>
          </c:trendline>
          <c:xVal>
            <c:numRef>
              <c:f>'Q23B,C 現在重要なハード  将来重要なハード(DP指標）'!$F$5:$F$13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xVal>
          <c:yVal>
            <c:numRef>
              <c:f>'Q23B,C 現在重要なハード  将来重要なハード(DP指標）'!$G$5:$G$13</c:f>
              <c:numCache>
                <c:formatCode>0</c:formatCode>
                <c:ptCount val="9"/>
                <c:pt idx="0">
                  <c:v>10</c:v>
                </c:pt>
                <c:pt idx="1">
                  <c:v>9</c:v>
                </c:pt>
                <c:pt idx="2">
                  <c:v>8.1</c:v>
                </c:pt>
                <c:pt idx="3">
                  <c:v>7.29</c:v>
                </c:pt>
                <c:pt idx="4">
                  <c:v>6.5609999999999999</c:v>
                </c:pt>
                <c:pt idx="5">
                  <c:v>5.9049000000000005</c:v>
                </c:pt>
                <c:pt idx="6">
                  <c:v>5.3144100000000005</c:v>
                </c:pt>
                <c:pt idx="7">
                  <c:v>4.7829690000000005</c:v>
                </c:pt>
                <c:pt idx="8">
                  <c:v>0</c:v>
                </c:pt>
              </c:numCache>
            </c:numRef>
          </c:yVal>
          <c:smooth val="0"/>
          <c:extLst>
            <c:ext xmlns:c16="http://schemas.microsoft.com/office/drawing/2014/chart" uri="{C3380CC4-5D6E-409C-BE32-E72D297353CC}">
              <c16:uniqueId val="{0000000C-0FD1-4748-A77A-848FFF609398}"/>
            </c:ext>
          </c:extLst>
        </c:ser>
        <c:dLbls>
          <c:dLblPos val="t"/>
          <c:showLegendKey val="0"/>
          <c:showVal val="1"/>
          <c:showCatName val="0"/>
          <c:showSerName val="0"/>
          <c:showPercent val="0"/>
          <c:showBubbleSize val="0"/>
        </c:dLbls>
        <c:axId val="88857600"/>
        <c:axId val="88580864"/>
      </c:scatterChart>
      <c:valAx>
        <c:axId val="88857600"/>
        <c:scaling>
          <c:orientation val="minMax"/>
          <c:max val="3"/>
        </c:scaling>
        <c:delete val="0"/>
        <c:axPos val="b"/>
        <c:majorGridlines>
          <c:spPr>
            <a:ln w="12700" cap="flat" cmpd="sng" algn="ctr">
              <a:solidFill>
                <a:schemeClr val="tx1">
                  <a:lumMod val="15000"/>
                  <a:lumOff val="85000"/>
                </a:schemeClr>
              </a:solidFill>
              <a:round/>
            </a:ln>
            <a:effectLst/>
          </c:spPr>
        </c:majorGridlines>
        <c:title>
          <c:tx>
            <c:strRef>
              <c:f>'Q23B,C 現在重要なハード  将来重要なハード(DP指標）'!$D$4</c:f>
              <c:strCache>
                <c:ptCount val="1"/>
                <c:pt idx="0">
                  <c:v>現在重要なハードウェアプラットフォーム</c:v>
                </c:pt>
              </c:strCache>
            </c:strRef>
          </c:tx>
          <c:layout>
            <c:manualLayout>
              <c:xMode val="edge"/>
              <c:yMode val="edge"/>
              <c:x val="0.33562777777777786"/>
              <c:y val="0.924343212346470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580864"/>
        <c:crosses val="autoZero"/>
        <c:crossBetween val="midCat"/>
        <c:majorUnit val="0.5"/>
      </c:valAx>
      <c:valAx>
        <c:axId val="88580864"/>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strRef>
              <c:f>'Q23B,C 現在重要なハード  将来重要なハード(DP指標）'!$E$4</c:f>
              <c:strCache>
                <c:ptCount val="1"/>
                <c:pt idx="0">
                  <c:v>将来重要となるハードウェアプラットフォーム</c:v>
                </c:pt>
              </c:strCache>
            </c:strRef>
          </c:tx>
          <c:layout>
            <c:manualLayout>
              <c:xMode val="edge"/>
              <c:yMode val="edge"/>
              <c:x val="2.4244444444444487E-3"/>
              <c:y val="8.3313346933691371E-2"/>
            </c:manualLayout>
          </c:layout>
          <c:overlay val="0"/>
          <c:spPr>
            <a:noFill/>
            <a:ln>
              <a:noFill/>
            </a:ln>
            <a:effectLst/>
          </c:spPr>
          <c:txPr>
            <a:bodyPr rot="0" spcFirstLastPara="1" vertOverflow="ellipsis" vert="eaVert"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885760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6569444444444"/>
          <c:y val="0.11543660079550945"/>
          <c:w val="0.69321874999999999"/>
          <c:h val="0.64522468639460329"/>
        </c:manualLayout>
      </c:layout>
      <c:barChart>
        <c:barDir val="bar"/>
        <c:grouping val="percentStacked"/>
        <c:varyColors val="0"/>
        <c:ser>
          <c:idx val="0"/>
          <c:order val="0"/>
          <c:tx>
            <c:strRef>
              <c:f>'Q24.AIへの取り組み状況'!$J$4</c:f>
              <c:strCache>
                <c:ptCount val="1"/>
                <c:pt idx="0">
                  <c:v>提供中・実施中</c:v>
                </c:pt>
              </c:strCache>
            </c:strRef>
          </c:tx>
          <c:spPr>
            <a:solidFill>
              <a:srgbClr val="FF9966"/>
            </a:solidFill>
            <a:ln>
              <a:solidFill>
                <a:schemeClr val="tx1"/>
              </a:solidFill>
            </a:ln>
            <a:effectLst/>
          </c:spPr>
          <c:invertIfNegative val="0"/>
          <c:dLbls>
            <c:dLbl>
              <c:idx val="2"/>
              <c:layout>
                <c:manualLayout>
                  <c:x val="-8.819444444444444E-3"/>
                  <c:y val="2.314814814814814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95-4E96-A612-15F19115B69F}"/>
                </c:ext>
              </c:extLst>
            </c:dLbl>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製品・サービスの提供（N=1559）</c:v>
                </c:pt>
                <c:pt idx="1">
                  <c:v>開発の受託（N=1560）</c:v>
                </c:pt>
                <c:pt idx="2">
                  <c:v>製品・サービスの利用（N=1559）</c:v>
                </c:pt>
              </c:strCache>
            </c:strRef>
          </c:cat>
          <c:val>
            <c:numRef>
              <c:f>'Q24.AIへの取り組み状況'!$J$5:$J$7</c:f>
              <c:numCache>
                <c:formatCode>0.0%</c:formatCode>
                <c:ptCount val="3"/>
                <c:pt idx="0">
                  <c:v>8.3386786401539445E-2</c:v>
                </c:pt>
                <c:pt idx="1">
                  <c:v>0.15</c:v>
                </c:pt>
                <c:pt idx="2">
                  <c:v>5.8370750481077614E-2</c:v>
                </c:pt>
              </c:numCache>
            </c:numRef>
          </c:val>
          <c:extLst>
            <c:ext xmlns:c16="http://schemas.microsoft.com/office/drawing/2014/chart" uri="{C3380CC4-5D6E-409C-BE32-E72D297353CC}">
              <c16:uniqueId val="{00000001-A995-4E96-A612-15F19115B69F}"/>
            </c:ext>
          </c:extLst>
        </c:ser>
        <c:ser>
          <c:idx val="1"/>
          <c:order val="1"/>
          <c:tx>
            <c:strRef>
              <c:f>'Q24.AIへの取り組み状況'!$K$4</c:f>
              <c:strCache>
                <c:ptCount val="1"/>
                <c:pt idx="0">
                  <c:v>開発中・準備中</c:v>
                </c:pt>
              </c:strCache>
            </c:strRef>
          </c:tx>
          <c:spPr>
            <a:solidFill>
              <a:srgbClr val="FFCC99"/>
            </a:solidFill>
            <a:ln>
              <a:solidFill>
                <a:schemeClr val="tx1"/>
              </a:solidFill>
            </a:ln>
            <a:effectLst/>
          </c:spPr>
          <c:invertIfNegative val="0"/>
          <c:dLbls>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製品・サービスの提供（N=1559）</c:v>
                </c:pt>
                <c:pt idx="1">
                  <c:v>開発の受託（N=1560）</c:v>
                </c:pt>
                <c:pt idx="2">
                  <c:v>製品・サービスの利用（N=1559）</c:v>
                </c:pt>
              </c:strCache>
            </c:strRef>
          </c:cat>
          <c:val>
            <c:numRef>
              <c:f>'Q24.AIへの取り組み状況'!$K$5:$K$7</c:f>
              <c:numCache>
                <c:formatCode>0.0%</c:formatCode>
                <c:ptCount val="3"/>
                <c:pt idx="0">
                  <c:v>0.1205901218729955</c:v>
                </c:pt>
                <c:pt idx="1">
                  <c:v>0.10064102564102564</c:v>
                </c:pt>
                <c:pt idx="2">
                  <c:v>8.7876844130853116E-2</c:v>
                </c:pt>
              </c:numCache>
            </c:numRef>
          </c:val>
          <c:extLst>
            <c:ext xmlns:c16="http://schemas.microsoft.com/office/drawing/2014/chart" uri="{C3380CC4-5D6E-409C-BE32-E72D297353CC}">
              <c16:uniqueId val="{00000002-A995-4E96-A612-15F19115B69F}"/>
            </c:ext>
          </c:extLst>
        </c:ser>
        <c:ser>
          <c:idx val="2"/>
          <c:order val="2"/>
          <c:tx>
            <c:strRef>
              <c:f>'Q24.AIへの取り組み状況'!$L$4</c:f>
              <c:strCache>
                <c:ptCount val="1"/>
                <c:pt idx="0">
                  <c:v>調査中・検討中</c:v>
                </c:pt>
              </c:strCache>
            </c:strRef>
          </c:tx>
          <c:spPr>
            <a:solidFill>
              <a:srgbClr val="FFFF99"/>
            </a:solidFill>
            <a:ln>
              <a:solidFill>
                <a:schemeClr val="tx1"/>
              </a:solidFill>
            </a:ln>
            <a:effectLst/>
          </c:spPr>
          <c:invertIfNegative val="0"/>
          <c:dLbls>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製品・サービスの提供（N=1559）</c:v>
                </c:pt>
                <c:pt idx="1">
                  <c:v>開発の受託（N=1560）</c:v>
                </c:pt>
                <c:pt idx="2">
                  <c:v>製品・サービスの利用（N=1559）</c:v>
                </c:pt>
              </c:strCache>
            </c:strRef>
          </c:cat>
          <c:val>
            <c:numRef>
              <c:f>'Q24.AIへの取り組み状況'!$L$5:$L$7</c:f>
              <c:numCache>
                <c:formatCode>0.0%</c:formatCode>
                <c:ptCount val="3"/>
                <c:pt idx="0">
                  <c:v>0.25593329057087877</c:v>
                </c:pt>
                <c:pt idx="1">
                  <c:v>0.17948717948717949</c:v>
                </c:pt>
                <c:pt idx="2">
                  <c:v>0.2578576010262989</c:v>
                </c:pt>
              </c:numCache>
            </c:numRef>
          </c:val>
          <c:extLst>
            <c:ext xmlns:c16="http://schemas.microsoft.com/office/drawing/2014/chart" uri="{C3380CC4-5D6E-409C-BE32-E72D297353CC}">
              <c16:uniqueId val="{00000003-A995-4E96-A612-15F19115B69F}"/>
            </c:ext>
          </c:extLst>
        </c:ser>
        <c:ser>
          <c:idx val="3"/>
          <c:order val="3"/>
          <c:tx>
            <c:strRef>
              <c:f>'Q24.AIへの取り組み状況'!$M$4</c:f>
              <c:strCache>
                <c:ptCount val="1"/>
                <c:pt idx="0">
                  <c:v>していない</c:v>
                </c:pt>
              </c:strCache>
            </c:strRef>
          </c:tx>
          <c:spPr>
            <a:solidFill>
              <a:schemeClr val="accent5"/>
            </a:solidFill>
            <a:ln>
              <a:solidFill>
                <a:schemeClr val="tx1"/>
              </a:solidFill>
            </a:ln>
            <a:effectLst/>
          </c:spPr>
          <c:invertIfNegative val="0"/>
          <c:dLbls>
            <c:spPr>
              <a:noFill/>
              <a:ln>
                <a:noFill/>
              </a:ln>
              <a:effectLst/>
            </c:spPr>
            <c:txPr>
              <a:bodyPr rot="0" vert="horz"/>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製品・サービスの提供（N=1559）</c:v>
                </c:pt>
                <c:pt idx="1">
                  <c:v>開発の受託（N=1560）</c:v>
                </c:pt>
                <c:pt idx="2">
                  <c:v>製品・サービスの利用（N=1559）</c:v>
                </c:pt>
              </c:strCache>
            </c:strRef>
          </c:cat>
          <c:val>
            <c:numRef>
              <c:f>'Q24.AIへの取り組み状況'!$M$5:$M$7</c:f>
              <c:numCache>
                <c:formatCode>0.0%</c:formatCode>
                <c:ptCount val="3"/>
                <c:pt idx="0">
                  <c:v>0.54008980115458627</c:v>
                </c:pt>
                <c:pt idx="1">
                  <c:v>0.56987179487179485</c:v>
                </c:pt>
                <c:pt idx="2">
                  <c:v>0.59589480436177034</c:v>
                </c:pt>
              </c:numCache>
            </c:numRef>
          </c:val>
          <c:extLst>
            <c:ext xmlns:c16="http://schemas.microsoft.com/office/drawing/2014/chart" uri="{C3380CC4-5D6E-409C-BE32-E72D297353CC}">
              <c16:uniqueId val="{00000004-A995-4E96-A612-15F19115B69F}"/>
            </c:ext>
          </c:extLst>
        </c:ser>
        <c:dLbls>
          <c:dLblPos val="ctr"/>
          <c:showLegendKey val="0"/>
          <c:showVal val="1"/>
          <c:showCatName val="0"/>
          <c:showSerName val="0"/>
          <c:showPercent val="0"/>
          <c:showBubbleSize val="0"/>
        </c:dLbls>
        <c:gapWidth val="4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ja-JP"/>
          </a:p>
        </c:txPr>
        <c:crossAx val="626646768"/>
        <c:crosses val="autoZero"/>
        <c:crossBetween val="between"/>
        <c:majorUnit val="0.2"/>
      </c:valAx>
      <c:spPr>
        <a:noFill/>
        <a:ln>
          <a:solidFill>
            <a:schemeClr val="bg1">
              <a:lumMod val="50000"/>
            </a:schemeClr>
          </a:solidFill>
        </a:ln>
        <a:effectLst/>
      </c:spPr>
    </c:plotArea>
    <c:legend>
      <c:legendPos val="b"/>
      <c:layout>
        <c:manualLayout>
          <c:xMode val="edge"/>
          <c:yMode val="edge"/>
          <c:x val="0.24751652777777777"/>
          <c:y val="0.78437825688987972"/>
          <c:w val="0.66422708333333336"/>
          <c:h val="0.11082268614529667"/>
        </c:manualLayout>
      </c:layout>
      <c:overlay val="0"/>
      <c:spPr>
        <a:noFill/>
        <a:ln>
          <a:noFill/>
        </a:ln>
        <a:effectLst/>
      </c:spPr>
      <c:txPr>
        <a:bodyPr rot="0" vert="horz"/>
        <a:lstStyle/>
        <a:p>
          <a:pPr>
            <a:defRPr>
              <a:solidFill>
                <a:sysClr val="windowText" lastClr="000000"/>
              </a:solidFill>
            </a:defRPr>
          </a:pPr>
          <a:endParaRPr lang="ja-JP"/>
        </a:p>
      </c:txPr>
    </c:legend>
    <c:plotVisOnly val="1"/>
    <c:dispBlanksAs val="gap"/>
    <c:showDLblsOverMax val="0"/>
  </c:chart>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0486111111112"/>
          <c:y val="5.027909500142768E-2"/>
          <c:w val="0.61897277777777782"/>
          <c:h val="0.76524444444444428"/>
        </c:manualLayout>
      </c:layout>
      <c:barChart>
        <c:barDir val="bar"/>
        <c:grouping val="stacked"/>
        <c:varyColors val="0"/>
        <c:ser>
          <c:idx val="0"/>
          <c:order val="0"/>
          <c:tx>
            <c:strRef>
              <c:f>'Q24.AIへの取り組み状況（従業員別）'!$K$6</c:f>
              <c:strCache>
                <c:ptCount val="1"/>
                <c:pt idx="0">
                  <c:v>提供中・実施中</c:v>
                </c:pt>
              </c:strCache>
            </c:strRef>
          </c:tx>
          <c:spPr>
            <a:solidFill>
              <a:srgbClr val="FF9966"/>
            </a:solidFill>
            <a:ln>
              <a:solidFill>
                <a:schemeClr val="tx1"/>
              </a:solidFill>
            </a:ln>
            <a:effectLst/>
          </c:spPr>
          <c:invertIfNegative val="0"/>
          <c:cat>
            <c:strRef>
              <c:f>'Q24.AIへの取り組み状況（従業員別）'!$J$7:$J$20</c:f>
              <c:strCache>
                <c:ptCount val="14"/>
                <c:pt idx="0">
                  <c:v>【 製品・サービスの提供 】               </c:v>
                </c:pt>
                <c:pt idx="1">
                  <c:v>20人以下（N=612）</c:v>
                </c:pt>
                <c:pt idx="2">
                  <c:v>21人以上100人以下（N=567）</c:v>
                </c:pt>
                <c:pt idx="3">
                  <c:v>101人以上（N=367）</c:v>
                </c:pt>
                <c:pt idx="5">
                  <c:v>【 開発の受託 】                    </c:v>
                </c:pt>
                <c:pt idx="6">
                  <c:v>20人以下（N=613）</c:v>
                </c:pt>
                <c:pt idx="7">
                  <c:v>21人以上100人以下（N=567）</c:v>
                </c:pt>
                <c:pt idx="8">
                  <c:v>101人以上（N=367）</c:v>
                </c:pt>
                <c:pt idx="10">
                  <c:v>【 製品・サービスの利用 】               </c:v>
                </c:pt>
                <c:pt idx="11">
                  <c:v>20人以下（N=612）</c:v>
                </c:pt>
                <c:pt idx="12">
                  <c:v>21人以上100人以下（N=567）</c:v>
                </c:pt>
                <c:pt idx="13">
                  <c:v>101人以上（N=367）</c:v>
                </c:pt>
              </c:strCache>
            </c:strRef>
          </c:cat>
          <c:val>
            <c:numRef>
              <c:f>'Q24.AIへの取り組み状況（従業員別）'!$K$7:$K$20</c:f>
              <c:numCache>
                <c:formatCode>0.0%</c:formatCode>
                <c:ptCount val="14"/>
                <c:pt idx="0" formatCode="General">
                  <c:v>0</c:v>
                </c:pt>
                <c:pt idx="1">
                  <c:v>5.7189542483660129E-2</c:v>
                </c:pt>
                <c:pt idx="2">
                  <c:v>7.407407407407407E-2</c:v>
                </c:pt>
                <c:pt idx="3">
                  <c:v>0.1444141689373297</c:v>
                </c:pt>
                <c:pt idx="5" formatCode="General">
                  <c:v>0</c:v>
                </c:pt>
                <c:pt idx="6">
                  <c:v>0.16313213703099511</c:v>
                </c:pt>
                <c:pt idx="7">
                  <c:v>0.13580246913580246</c:v>
                </c:pt>
                <c:pt idx="8">
                  <c:v>0.14986376021798364</c:v>
                </c:pt>
                <c:pt idx="10" formatCode="General">
                  <c:v>0</c:v>
                </c:pt>
                <c:pt idx="11">
                  <c:v>3.5947712418300651E-2</c:v>
                </c:pt>
                <c:pt idx="12">
                  <c:v>3.8800705467372132E-2</c:v>
                </c:pt>
                <c:pt idx="13">
                  <c:v>0.12806539509536785</c:v>
                </c:pt>
              </c:numCache>
            </c:numRef>
          </c:val>
          <c:extLst>
            <c:ext xmlns:c16="http://schemas.microsoft.com/office/drawing/2014/chart" uri="{C3380CC4-5D6E-409C-BE32-E72D297353CC}">
              <c16:uniqueId val="{00000003-2F0A-4AD4-B557-4D09D4B30A36}"/>
            </c:ext>
          </c:extLst>
        </c:ser>
        <c:ser>
          <c:idx val="1"/>
          <c:order val="1"/>
          <c:tx>
            <c:strRef>
              <c:f>'Q24.AIへの取り組み状況（従業員別）'!$L$6</c:f>
              <c:strCache>
                <c:ptCount val="1"/>
                <c:pt idx="0">
                  <c:v>開発中・準備中</c:v>
                </c:pt>
              </c:strCache>
            </c:strRef>
          </c:tx>
          <c:spPr>
            <a:solidFill>
              <a:srgbClr val="FFCC99"/>
            </a:solidFill>
            <a:ln>
              <a:solidFill>
                <a:schemeClr val="tx1"/>
              </a:solidFill>
            </a:ln>
            <a:effectLst/>
          </c:spPr>
          <c:invertIfNegative val="0"/>
          <c:cat>
            <c:strRef>
              <c:f>'Q24.AIへの取り組み状況（従業員別）'!$J$7:$J$20</c:f>
              <c:strCache>
                <c:ptCount val="14"/>
                <c:pt idx="0">
                  <c:v>【 製品・サービスの提供 】               </c:v>
                </c:pt>
                <c:pt idx="1">
                  <c:v>20人以下（N=612）</c:v>
                </c:pt>
                <c:pt idx="2">
                  <c:v>21人以上100人以下（N=567）</c:v>
                </c:pt>
                <c:pt idx="3">
                  <c:v>101人以上（N=367）</c:v>
                </c:pt>
                <c:pt idx="5">
                  <c:v>【 開発の受託 】                    </c:v>
                </c:pt>
                <c:pt idx="6">
                  <c:v>20人以下（N=613）</c:v>
                </c:pt>
                <c:pt idx="7">
                  <c:v>21人以上100人以下（N=567）</c:v>
                </c:pt>
                <c:pt idx="8">
                  <c:v>101人以上（N=367）</c:v>
                </c:pt>
                <c:pt idx="10">
                  <c:v>【 製品・サービスの利用 】               </c:v>
                </c:pt>
                <c:pt idx="11">
                  <c:v>20人以下（N=612）</c:v>
                </c:pt>
                <c:pt idx="12">
                  <c:v>21人以上100人以下（N=567）</c:v>
                </c:pt>
                <c:pt idx="13">
                  <c:v>101人以上（N=367）</c:v>
                </c:pt>
              </c:strCache>
            </c:strRef>
          </c:cat>
          <c:val>
            <c:numRef>
              <c:f>'Q24.AIへの取り組み状況（従業員別）'!$L$7:$L$20</c:f>
              <c:numCache>
                <c:formatCode>0.0%</c:formatCode>
                <c:ptCount val="14"/>
                <c:pt idx="0" formatCode="General">
                  <c:v>0</c:v>
                </c:pt>
                <c:pt idx="1">
                  <c:v>0.11601307189542484</c:v>
                </c:pt>
                <c:pt idx="2">
                  <c:v>0.1128747795414462</c:v>
                </c:pt>
                <c:pt idx="3">
                  <c:v>0.14168937329700274</c:v>
                </c:pt>
                <c:pt idx="5" formatCode="General">
                  <c:v>0</c:v>
                </c:pt>
                <c:pt idx="6">
                  <c:v>0.10766721044045677</c:v>
                </c:pt>
                <c:pt idx="7">
                  <c:v>9.700176366843033E-2</c:v>
                </c:pt>
                <c:pt idx="8">
                  <c:v>9.5367847411444148E-2</c:v>
                </c:pt>
                <c:pt idx="10" formatCode="General">
                  <c:v>0</c:v>
                </c:pt>
                <c:pt idx="11">
                  <c:v>7.8431372549019607E-2</c:v>
                </c:pt>
                <c:pt idx="12">
                  <c:v>8.4656084656084651E-2</c:v>
                </c:pt>
                <c:pt idx="13">
                  <c:v>0.10899182561307902</c:v>
                </c:pt>
              </c:numCache>
            </c:numRef>
          </c:val>
          <c:extLst>
            <c:ext xmlns:c16="http://schemas.microsoft.com/office/drawing/2014/chart" uri="{C3380CC4-5D6E-409C-BE32-E72D297353CC}">
              <c16:uniqueId val="{00000007-2F0A-4AD4-B557-4D09D4B30A36}"/>
            </c:ext>
          </c:extLst>
        </c:ser>
        <c:ser>
          <c:idx val="2"/>
          <c:order val="2"/>
          <c:tx>
            <c:strRef>
              <c:f>'Q24.AIへの取り組み状況（従業員別）'!$M$6</c:f>
              <c:strCache>
                <c:ptCount val="1"/>
                <c:pt idx="0">
                  <c:v>調査中・検討中</c:v>
                </c:pt>
              </c:strCache>
            </c:strRef>
          </c:tx>
          <c:spPr>
            <a:solidFill>
              <a:srgbClr val="FFFF99"/>
            </a:solidFill>
            <a:ln>
              <a:solidFill>
                <a:schemeClr val="tx1"/>
              </a:solidFill>
            </a:ln>
            <a:effectLst/>
          </c:spPr>
          <c:invertIfNegative val="0"/>
          <c:cat>
            <c:strRef>
              <c:f>'Q24.AIへの取り組み状況（従業員別）'!$J$7:$J$20</c:f>
              <c:strCache>
                <c:ptCount val="14"/>
                <c:pt idx="0">
                  <c:v>【 製品・サービスの提供 】               </c:v>
                </c:pt>
                <c:pt idx="1">
                  <c:v>20人以下（N=612）</c:v>
                </c:pt>
                <c:pt idx="2">
                  <c:v>21人以上100人以下（N=567）</c:v>
                </c:pt>
                <c:pt idx="3">
                  <c:v>101人以上（N=367）</c:v>
                </c:pt>
                <c:pt idx="5">
                  <c:v>【 開発の受託 】                    </c:v>
                </c:pt>
                <c:pt idx="6">
                  <c:v>20人以下（N=613）</c:v>
                </c:pt>
                <c:pt idx="7">
                  <c:v>21人以上100人以下（N=567）</c:v>
                </c:pt>
                <c:pt idx="8">
                  <c:v>101人以上（N=367）</c:v>
                </c:pt>
                <c:pt idx="10">
                  <c:v>【 製品・サービスの利用 】               </c:v>
                </c:pt>
                <c:pt idx="11">
                  <c:v>20人以下（N=612）</c:v>
                </c:pt>
                <c:pt idx="12">
                  <c:v>21人以上100人以下（N=567）</c:v>
                </c:pt>
                <c:pt idx="13">
                  <c:v>101人以上（N=367）</c:v>
                </c:pt>
              </c:strCache>
            </c:strRef>
          </c:cat>
          <c:val>
            <c:numRef>
              <c:f>'Q24.AIへの取り組み状況（従業員別）'!$M$7:$M$20</c:f>
              <c:numCache>
                <c:formatCode>0.0%</c:formatCode>
                <c:ptCount val="14"/>
                <c:pt idx="0" formatCode="General">
                  <c:v>0</c:v>
                </c:pt>
                <c:pt idx="1">
                  <c:v>0.26307189542483661</c:v>
                </c:pt>
                <c:pt idx="2">
                  <c:v>0.26278659611992944</c:v>
                </c:pt>
                <c:pt idx="3">
                  <c:v>0.23705722070844687</c:v>
                </c:pt>
                <c:pt idx="5" formatCode="General">
                  <c:v>0</c:v>
                </c:pt>
                <c:pt idx="6">
                  <c:v>0.18270799347471453</c:v>
                </c:pt>
                <c:pt idx="7">
                  <c:v>0.19223985890652556</c:v>
                </c:pt>
                <c:pt idx="8">
                  <c:v>0.15803814713896458</c:v>
                </c:pt>
                <c:pt idx="10" formatCode="General">
                  <c:v>0</c:v>
                </c:pt>
                <c:pt idx="11">
                  <c:v>0.23692810457516339</c:v>
                </c:pt>
                <c:pt idx="12">
                  <c:v>0.26631393298059963</c:v>
                </c:pt>
                <c:pt idx="13">
                  <c:v>0.28882833787465939</c:v>
                </c:pt>
              </c:numCache>
            </c:numRef>
          </c:val>
          <c:extLst>
            <c:ext xmlns:c16="http://schemas.microsoft.com/office/drawing/2014/chart" uri="{C3380CC4-5D6E-409C-BE32-E72D297353CC}">
              <c16:uniqueId val="{0000000B-2F0A-4AD4-B557-4D09D4B30A36}"/>
            </c:ext>
          </c:extLst>
        </c:ser>
        <c:ser>
          <c:idx val="3"/>
          <c:order val="3"/>
          <c:tx>
            <c:strRef>
              <c:f>'Q24.AIへの取り組み状況（従業員別）'!$N$6</c:f>
              <c:strCache>
                <c:ptCount val="1"/>
                <c:pt idx="0">
                  <c:v>していない</c:v>
                </c:pt>
              </c:strCache>
            </c:strRef>
          </c:tx>
          <c:spPr>
            <a:solidFill>
              <a:srgbClr val="4472C4"/>
            </a:solidFill>
            <a:ln>
              <a:solidFill>
                <a:schemeClr val="tx1"/>
              </a:solidFill>
            </a:ln>
            <a:effectLst/>
          </c:spPr>
          <c:invertIfNegative val="0"/>
          <c:cat>
            <c:strRef>
              <c:f>'Q24.AIへの取り組み状況（従業員別）'!$J$7:$J$20</c:f>
              <c:strCache>
                <c:ptCount val="14"/>
                <c:pt idx="0">
                  <c:v>【 製品・サービスの提供 】               </c:v>
                </c:pt>
                <c:pt idx="1">
                  <c:v>20人以下（N=612）</c:v>
                </c:pt>
                <c:pt idx="2">
                  <c:v>21人以上100人以下（N=567）</c:v>
                </c:pt>
                <c:pt idx="3">
                  <c:v>101人以上（N=367）</c:v>
                </c:pt>
                <c:pt idx="5">
                  <c:v>【 開発の受託 】                    </c:v>
                </c:pt>
                <c:pt idx="6">
                  <c:v>20人以下（N=613）</c:v>
                </c:pt>
                <c:pt idx="7">
                  <c:v>21人以上100人以下（N=567）</c:v>
                </c:pt>
                <c:pt idx="8">
                  <c:v>101人以上（N=367）</c:v>
                </c:pt>
                <c:pt idx="10">
                  <c:v>【 製品・サービスの利用 】               </c:v>
                </c:pt>
                <c:pt idx="11">
                  <c:v>20人以下（N=612）</c:v>
                </c:pt>
                <c:pt idx="12">
                  <c:v>21人以上100人以下（N=567）</c:v>
                </c:pt>
                <c:pt idx="13">
                  <c:v>101人以上（N=367）</c:v>
                </c:pt>
              </c:strCache>
            </c:strRef>
          </c:cat>
          <c:val>
            <c:numRef>
              <c:f>'Q24.AIへの取り組み状況（従業員別）'!$N$7:$N$20</c:f>
              <c:numCache>
                <c:formatCode>0.0%</c:formatCode>
                <c:ptCount val="14"/>
                <c:pt idx="0" formatCode="General">
                  <c:v>0</c:v>
                </c:pt>
                <c:pt idx="1">
                  <c:v>0.56372549019607843</c:v>
                </c:pt>
                <c:pt idx="2">
                  <c:v>0.55026455026455023</c:v>
                </c:pt>
                <c:pt idx="3">
                  <c:v>0.4768392370572207</c:v>
                </c:pt>
                <c:pt idx="5" formatCode="General">
                  <c:v>0</c:v>
                </c:pt>
                <c:pt idx="6">
                  <c:v>0.5464926590538336</c:v>
                </c:pt>
                <c:pt idx="7">
                  <c:v>0.57495590828924159</c:v>
                </c:pt>
                <c:pt idx="8">
                  <c:v>0.59673024523160767</c:v>
                </c:pt>
                <c:pt idx="10" formatCode="General">
                  <c:v>0</c:v>
                </c:pt>
                <c:pt idx="11">
                  <c:v>0.64869281045751637</c:v>
                </c:pt>
                <c:pt idx="12">
                  <c:v>0.61022927689594353</c:v>
                </c:pt>
                <c:pt idx="13">
                  <c:v>0.47411444141689374</c:v>
                </c:pt>
              </c:numCache>
            </c:numRef>
          </c:val>
          <c:extLst>
            <c:ext xmlns:c16="http://schemas.microsoft.com/office/drawing/2014/chart" uri="{C3380CC4-5D6E-409C-BE32-E72D297353CC}">
              <c16:uniqueId val="{0000000F-2F0A-4AD4-B557-4D09D4B30A36}"/>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25291986365707303"/>
          <c:y val="0.88447636724651424"/>
          <c:w val="0.71285511406400937"/>
          <c:h val="0.10556360340138991"/>
        </c:manualLayout>
      </c:layout>
      <c:overlay val="0"/>
      <c:spPr>
        <a:noFill/>
        <a:ln>
          <a:noFill/>
        </a:ln>
        <a:effectLst/>
      </c:spPr>
      <c:txPr>
        <a:bodyPr rot="0" vert="horz"/>
        <a:lstStyle/>
        <a:p>
          <a:pPr>
            <a:defRPr sz="1050"/>
          </a:pPr>
          <a:endParaRPr lang="ja-JP"/>
        </a:p>
      </c:txPr>
    </c:legend>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'Q4.主な適応分野（地域別）'!$E$6</c:f>
              <c:strCache>
                <c:ptCount val="1"/>
                <c:pt idx="0">
                  <c:v>関東(除く東京)</c:v>
                </c:pt>
              </c:strCache>
            </c:strRef>
          </c:tx>
          <c:spPr>
            <a:solidFill>
              <a:srgbClr val="FFFFCC"/>
            </a:solidFill>
            <a:ln>
              <a:solidFill>
                <a:sysClr val="windowText" lastClr="000000"/>
              </a:solidFill>
            </a:ln>
            <a:effectLst/>
          </c:spPr>
          <c:invertIfNegative val="0"/>
          <c:val>
            <c:numRef>
              <c:f>'Q4.主な適応分野（地域別）'!$E$7:$E$17</c:f>
              <c:numCache>
                <c:formatCode>General</c:formatCode>
                <c:ptCount val="11"/>
                <c:pt idx="0">
                  <c:v>27</c:v>
                </c:pt>
                <c:pt idx="1">
                  <c:v>29</c:v>
                </c:pt>
                <c:pt idx="2">
                  <c:v>23</c:v>
                </c:pt>
                <c:pt idx="3">
                  <c:v>35</c:v>
                </c:pt>
                <c:pt idx="4">
                  <c:v>15</c:v>
                </c:pt>
                <c:pt idx="5">
                  <c:v>28</c:v>
                </c:pt>
                <c:pt idx="6">
                  <c:v>106</c:v>
                </c:pt>
                <c:pt idx="7">
                  <c:v>58</c:v>
                </c:pt>
                <c:pt idx="8">
                  <c:v>41</c:v>
                </c:pt>
                <c:pt idx="9">
                  <c:v>32</c:v>
                </c:pt>
                <c:pt idx="10">
                  <c:v>14</c:v>
                </c:pt>
              </c:numCache>
            </c:numRef>
          </c:val>
          <c:extLst>
            <c:ext xmlns:c16="http://schemas.microsoft.com/office/drawing/2014/chart" uri="{C3380CC4-5D6E-409C-BE32-E72D297353CC}">
              <c16:uniqueId val="{00000000-415E-467B-B7A5-85F35A7865E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6569444444444"/>
          <c:y val="0.11543660079550945"/>
          <c:w val="0.69321874999999999"/>
          <c:h val="0.64522468639460329"/>
        </c:manualLayout>
      </c:layout>
      <c:barChart>
        <c:barDir val="bar"/>
        <c:grouping val="percentStacked"/>
        <c:varyColors val="0"/>
        <c:ser>
          <c:idx val="0"/>
          <c:order val="0"/>
          <c:tx>
            <c:strRef>
              <c:f>'Q24.AIへの取り組み状況'!$J$4</c:f>
              <c:strCache>
                <c:ptCount val="1"/>
                <c:pt idx="0">
                  <c:v>提供中・実施中</c:v>
                </c:pt>
              </c:strCache>
            </c:strRef>
          </c:tx>
          <c:spPr>
            <a:solidFill>
              <a:srgbClr val="FF9966"/>
            </a:solidFill>
            <a:ln>
              <a:solidFill>
                <a:schemeClr val="tx1"/>
              </a:solid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00-4EFF-8848-521BBF2ECA72}"/>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00-4EFF-8848-521BBF2ECA72}"/>
                </c:ext>
              </c:extLst>
            </c:dLbl>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製品・サービスの提供（N=270）</c:v>
                </c:pt>
                <c:pt idx="1">
                  <c:v>開発の受託（N=270）</c:v>
                </c:pt>
                <c:pt idx="2">
                  <c:v>製品・サービスの利用（N=270）</c:v>
                </c:pt>
              </c:strCache>
            </c:strRef>
          </c:cat>
          <c:val>
            <c:numRef>
              <c:f>'Q24.AIへの取り組み状況'!$J$5:$J$7</c:f>
              <c:numCache>
                <c:formatCode>0.0%</c:formatCode>
                <c:ptCount val="3"/>
                <c:pt idx="0">
                  <c:v>0.1</c:v>
                </c:pt>
                <c:pt idx="1">
                  <c:v>0.15925925925925927</c:v>
                </c:pt>
                <c:pt idx="2">
                  <c:v>4.4444444444444446E-2</c:v>
                </c:pt>
              </c:numCache>
            </c:numRef>
          </c:val>
          <c:extLst>
            <c:ext xmlns:c16="http://schemas.microsoft.com/office/drawing/2014/chart" uri="{C3380CC4-5D6E-409C-BE32-E72D297353CC}">
              <c16:uniqueId val="{00000000-B500-4EFF-8848-521BBF2ECA72}"/>
            </c:ext>
          </c:extLst>
        </c:ser>
        <c:ser>
          <c:idx val="1"/>
          <c:order val="1"/>
          <c:tx>
            <c:strRef>
              <c:f>'Q24.AIへの取り組み状況'!$K$4</c:f>
              <c:strCache>
                <c:ptCount val="1"/>
                <c:pt idx="0">
                  <c:v>開発中・準備中</c:v>
                </c:pt>
              </c:strCache>
            </c:strRef>
          </c:tx>
          <c:spPr>
            <a:solidFill>
              <a:srgbClr val="FFCC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製品・サービスの提供（N=270）</c:v>
                </c:pt>
                <c:pt idx="1">
                  <c:v>開発の受託（N=270）</c:v>
                </c:pt>
                <c:pt idx="2">
                  <c:v>製品・サービスの利用（N=270）</c:v>
                </c:pt>
              </c:strCache>
            </c:strRef>
          </c:cat>
          <c:val>
            <c:numRef>
              <c:f>'Q24.AIへの取り組み状況'!$K$5:$K$7</c:f>
              <c:numCache>
                <c:formatCode>0.0%</c:formatCode>
                <c:ptCount val="3"/>
                <c:pt idx="0">
                  <c:v>0.12222222222222222</c:v>
                </c:pt>
                <c:pt idx="1">
                  <c:v>0.11851851851851852</c:v>
                </c:pt>
                <c:pt idx="2">
                  <c:v>0.1037037037037037</c:v>
                </c:pt>
              </c:numCache>
            </c:numRef>
          </c:val>
          <c:extLst>
            <c:ext xmlns:c16="http://schemas.microsoft.com/office/drawing/2014/chart" uri="{C3380CC4-5D6E-409C-BE32-E72D297353CC}">
              <c16:uniqueId val="{00000001-B500-4EFF-8848-521BBF2ECA72}"/>
            </c:ext>
          </c:extLst>
        </c:ser>
        <c:ser>
          <c:idx val="2"/>
          <c:order val="2"/>
          <c:tx>
            <c:strRef>
              <c:f>'Q24.AIへの取り組み状況'!$L$4</c:f>
              <c:strCache>
                <c:ptCount val="1"/>
                <c:pt idx="0">
                  <c:v>調査中・検討中</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製品・サービスの提供（N=270）</c:v>
                </c:pt>
                <c:pt idx="1">
                  <c:v>開発の受託（N=270）</c:v>
                </c:pt>
                <c:pt idx="2">
                  <c:v>製品・サービスの利用（N=270）</c:v>
                </c:pt>
              </c:strCache>
            </c:strRef>
          </c:cat>
          <c:val>
            <c:numRef>
              <c:f>'Q24.AIへの取り組み状況'!$L$5:$L$7</c:f>
              <c:numCache>
                <c:formatCode>0.0%</c:formatCode>
                <c:ptCount val="3"/>
                <c:pt idx="0">
                  <c:v>0.25925925925925924</c:v>
                </c:pt>
                <c:pt idx="1">
                  <c:v>0.24814814814814815</c:v>
                </c:pt>
                <c:pt idx="2">
                  <c:v>0.25925925925925924</c:v>
                </c:pt>
              </c:numCache>
            </c:numRef>
          </c:val>
          <c:extLst>
            <c:ext xmlns:c16="http://schemas.microsoft.com/office/drawing/2014/chart" uri="{C3380CC4-5D6E-409C-BE32-E72D297353CC}">
              <c16:uniqueId val="{00000002-B500-4EFF-8848-521BBF2ECA72}"/>
            </c:ext>
          </c:extLst>
        </c:ser>
        <c:ser>
          <c:idx val="3"/>
          <c:order val="3"/>
          <c:tx>
            <c:strRef>
              <c:f>'Q24.AIへの取り組み状況'!$M$4</c:f>
              <c:strCache>
                <c:ptCount val="1"/>
                <c:pt idx="0">
                  <c:v>していない</c:v>
                </c:pt>
              </c:strCache>
            </c:strRef>
          </c:tx>
          <c:spPr>
            <a:solidFill>
              <a:srgbClr val="4472C4"/>
            </a:solidFill>
            <a:ln>
              <a:solidFill>
                <a:schemeClr val="tx1"/>
              </a:solidFill>
            </a:ln>
            <a:effectLst/>
          </c:spPr>
          <c:invertIfNegative val="0"/>
          <c:dLbls>
            <c:numFmt formatCode="0%" sourceLinked="0"/>
            <c:spPr>
              <a:noFill/>
              <a:ln>
                <a:noFill/>
              </a:ln>
              <a:effectLst/>
            </c:spPr>
            <c:txPr>
              <a:bodyPr rot="0" vert="horz"/>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製品・サービスの提供（N=270）</c:v>
                </c:pt>
                <c:pt idx="1">
                  <c:v>開発の受託（N=270）</c:v>
                </c:pt>
                <c:pt idx="2">
                  <c:v>製品・サービスの利用（N=270）</c:v>
                </c:pt>
              </c:strCache>
            </c:strRef>
          </c:cat>
          <c:val>
            <c:numRef>
              <c:f>'Q24.AIへの取り組み状況'!$M$5:$M$7</c:f>
              <c:numCache>
                <c:formatCode>0.0%</c:formatCode>
                <c:ptCount val="3"/>
                <c:pt idx="0">
                  <c:v>0.51851851851851849</c:v>
                </c:pt>
                <c:pt idx="1">
                  <c:v>0.47407407407407409</c:v>
                </c:pt>
                <c:pt idx="2">
                  <c:v>0.59259259259259256</c:v>
                </c:pt>
              </c:numCache>
            </c:numRef>
          </c:val>
          <c:extLst>
            <c:ext xmlns:c16="http://schemas.microsoft.com/office/drawing/2014/chart" uri="{C3380CC4-5D6E-409C-BE32-E72D297353CC}">
              <c16:uniqueId val="{00000003-B500-4EFF-8848-521BBF2ECA72}"/>
            </c:ext>
          </c:extLst>
        </c:ser>
        <c:dLbls>
          <c:dLblPos val="ctr"/>
          <c:showLegendKey val="0"/>
          <c:showVal val="1"/>
          <c:showCatName val="0"/>
          <c:showSerName val="0"/>
          <c:showPercent val="0"/>
          <c:showBubbleSize val="0"/>
        </c:dLbls>
        <c:gapWidth val="4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ja-JP"/>
          </a:p>
        </c:txPr>
        <c:crossAx val="626646768"/>
        <c:crosses val="autoZero"/>
        <c:crossBetween val="between"/>
        <c:majorUnit val="0.2"/>
      </c:valAx>
      <c:spPr>
        <a:noFill/>
        <a:ln>
          <a:solidFill>
            <a:schemeClr val="bg1">
              <a:lumMod val="50000"/>
            </a:schemeClr>
          </a:solidFill>
        </a:ln>
        <a:effectLst/>
      </c:spPr>
    </c:plotArea>
    <c:plotVisOnly val="1"/>
    <c:dispBlanksAs val="gap"/>
    <c:showDLblsOverMax val="0"/>
  </c:chart>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6569444444444"/>
          <c:y val="0.11543660079550945"/>
          <c:w val="0.69321874999999999"/>
          <c:h val="0.64522468639460329"/>
        </c:manualLayout>
      </c:layout>
      <c:barChart>
        <c:barDir val="bar"/>
        <c:grouping val="percentStacked"/>
        <c:varyColors val="0"/>
        <c:ser>
          <c:idx val="0"/>
          <c:order val="0"/>
          <c:tx>
            <c:strRef>
              <c:f>'Q24.AIへの取り組み状況'!$J$4</c:f>
              <c:strCache>
                <c:ptCount val="1"/>
                <c:pt idx="0">
                  <c:v>提供中・実施中</c:v>
                </c:pt>
              </c:strCache>
            </c:strRef>
          </c:tx>
          <c:spPr>
            <a:solidFill>
              <a:srgbClr val="FF9966"/>
            </a:solidFill>
            <a:ln>
              <a:solidFill>
                <a:schemeClr val="tx1"/>
              </a:solid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E-4466-BE6E-0771D952A943}"/>
                </c:ext>
              </c:extLst>
            </c:dLbl>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製品・サービスの提供（N=420）</c:v>
                </c:pt>
                <c:pt idx="1">
                  <c:v>開発の受託（N=420）</c:v>
                </c:pt>
                <c:pt idx="2">
                  <c:v>製品・サービスの利用（N=420）</c:v>
                </c:pt>
              </c:strCache>
            </c:strRef>
          </c:cat>
          <c:val>
            <c:numRef>
              <c:f>'Q24.AIへの取り組み状況'!$J$5:$J$7</c:f>
              <c:numCache>
                <c:formatCode>0.0%</c:formatCode>
                <c:ptCount val="3"/>
                <c:pt idx="0">
                  <c:v>0.11190476190476191</c:v>
                </c:pt>
                <c:pt idx="1">
                  <c:v>0.18571428571428572</c:v>
                </c:pt>
                <c:pt idx="2">
                  <c:v>7.3809523809523811E-2</c:v>
                </c:pt>
              </c:numCache>
            </c:numRef>
          </c:val>
          <c:extLst>
            <c:ext xmlns:c16="http://schemas.microsoft.com/office/drawing/2014/chart" uri="{C3380CC4-5D6E-409C-BE32-E72D297353CC}">
              <c16:uniqueId val="{00000000-0DDE-4466-BE6E-0771D952A943}"/>
            </c:ext>
          </c:extLst>
        </c:ser>
        <c:ser>
          <c:idx val="1"/>
          <c:order val="1"/>
          <c:tx>
            <c:strRef>
              <c:f>'Q24.AIへの取り組み状況'!$K$4</c:f>
              <c:strCache>
                <c:ptCount val="1"/>
                <c:pt idx="0">
                  <c:v>開発中・準備中</c:v>
                </c:pt>
              </c:strCache>
            </c:strRef>
          </c:tx>
          <c:spPr>
            <a:solidFill>
              <a:srgbClr val="FFCC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製品・サービスの提供（N=420）</c:v>
                </c:pt>
                <c:pt idx="1">
                  <c:v>開発の受託（N=420）</c:v>
                </c:pt>
                <c:pt idx="2">
                  <c:v>製品・サービスの利用（N=420）</c:v>
                </c:pt>
              </c:strCache>
            </c:strRef>
          </c:cat>
          <c:val>
            <c:numRef>
              <c:f>'Q24.AIへの取り組み状況'!$K$5:$K$7</c:f>
              <c:numCache>
                <c:formatCode>0.0%</c:formatCode>
                <c:ptCount val="3"/>
                <c:pt idx="0">
                  <c:v>0.1761904761904762</c:v>
                </c:pt>
                <c:pt idx="1">
                  <c:v>0.1380952380952381</c:v>
                </c:pt>
                <c:pt idx="2">
                  <c:v>0.11428571428571428</c:v>
                </c:pt>
              </c:numCache>
            </c:numRef>
          </c:val>
          <c:extLst>
            <c:ext xmlns:c16="http://schemas.microsoft.com/office/drawing/2014/chart" uri="{C3380CC4-5D6E-409C-BE32-E72D297353CC}">
              <c16:uniqueId val="{00000001-0DDE-4466-BE6E-0771D952A943}"/>
            </c:ext>
          </c:extLst>
        </c:ser>
        <c:ser>
          <c:idx val="2"/>
          <c:order val="2"/>
          <c:tx>
            <c:strRef>
              <c:f>'Q24.AIへの取り組み状況'!$L$4</c:f>
              <c:strCache>
                <c:ptCount val="1"/>
                <c:pt idx="0">
                  <c:v>調査中・検討中</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製品・サービスの提供（N=420）</c:v>
                </c:pt>
                <c:pt idx="1">
                  <c:v>開発の受託（N=420）</c:v>
                </c:pt>
                <c:pt idx="2">
                  <c:v>製品・サービスの利用（N=420）</c:v>
                </c:pt>
              </c:strCache>
            </c:strRef>
          </c:cat>
          <c:val>
            <c:numRef>
              <c:f>'Q24.AIへの取り組み状況'!$L$5:$L$7</c:f>
              <c:numCache>
                <c:formatCode>0.0%</c:formatCode>
                <c:ptCount val="3"/>
                <c:pt idx="0">
                  <c:v>0.29523809523809524</c:v>
                </c:pt>
                <c:pt idx="1">
                  <c:v>0.2</c:v>
                </c:pt>
                <c:pt idx="2">
                  <c:v>0.30476190476190479</c:v>
                </c:pt>
              </c:numCache>
            </c:numRef>
          </c:val>
          <c:extLst>
            <c:ext xmlns:c16="http://schemas.microsoft.com/office/drawing/2014/chart" uri="{C3380CC4-5D6E-409C-BE32-E72D297353CC}">
              <c16:uniqueId val="{00000002-0DDE-4466-BE6E-0771D952A943}"/>
            </c:ext>
          </c:extLst>
        </c:ser>
        <c:ser>
          <c:idx val="3"/>
          <c:order val="3"/>
          <c:tx>
            <c:strRef>
              <c:f>'Q24.AIへの取り組み状況'!$M$4</c:f>
              <c:strCache>
                <c:ptCount val="1"/>
                <c:pt idx="0">
                  <c:v>していない</c:v>
                </c:pt>
              </c:strCache>
            </c:strRef>
          </c:tx>
          <c:spPr>
            <a:solidFill>
              <a:srgbClr val="4472C4"/>
            </a:solidFill>
            <a:ln>
              <a:solidFill>
                <a:schemeClr val="tx1"/>
              </a:solidFill>
            </a:ln>
            <a:effectLst/>
          </c:spPr>
          <c:invertIfNegative val="0"/>
          <c:dLbls>
            <c:numFmt formatCode="0%" sourceLinked="0"/>
            <c:spPr>
              <a:noFill/>
              <a:ln>
                <a:noFill/>
              </a:ln>
              <a:effectLst/>
            </c:spPr>
            <c:txPr>
              <a:bodyPr rot="0" vert="horz"/>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製品・サービスの提供（N=420）</c:v>
                </c:pt>
                <c:pt idx="1">
                  <c:v>開発の受託（N=420）</c:v>
                </c:pt>
                <c:pt idx="2">
                  <c:v>製品・サービスの利用（N=420）</c:v>
                </c:pt>
              </c:strCache>
            </c:strRef>
          </c:cat>
          <c:val>
            <c:numRef>
              <c:f>'Q24.AIへの取り組み状況'!$M$5:$M$7</c:f>
              <c:numCache>
                <c:formatCode>0.0%</c:formatCode>
                <c:ptCount val="3"/>
                <c:pt idx="0">
                  <c:v>0.41666666666666669</c:v>
                </c:pt>
                <c:pt idx="1">
                  <c:v>0.47619047619047616</c:v>
                </c:pt>
                <c:pt idx="2">
                  <c:v>0.50714285714285712</c:v>
                </c:pt>
              </c:numCache>
            </c:numRef>
          </c:val>
          <c:extLst>
            <c:ext xmlns:c16="http://schemas.microsoft.com/office/drawing/2014/chart" uri="{C3380CC4-5D6E-409C-BE32-E72D297353CC}">
              <c16:uniqueId val="{00000003-0DDE-4466-BE6E-0771D952A943}"/>
            </c:ext>
          </c:extLst>
        </c:ser>
        <c:dLbls>
          <c:dLblPos val="ctr"/>
          <c:showLegendKey val="0"/>
          <c:showVal val="1"/>
          <c:showCatName val="0"/>
          <c:showSerName val="0"/>
          <c:showPercent val="0"/>
          <c:showBubbleSize val="0"/>
        </c:dLbls>
        <c:gapWidth val="4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ja-JP"/>
          </a:p>
        </c:txPr>
        <c:crossAx val="626646768"/>
        <c:crosses val="autoZero"/>
        <c:crossBetween val="between"/>
        <c:majorUnit val="0.2"/>
      </c:valAx>
      <c:spPr>
        <a:noFill/>
        <a:ln>
          <a:solidFill>
            <a:schemeClr val="bg1">
              <a:lumMod val="50000"/>
            </a:schemeClr>
          </a:solidFill>
        </a:ln>
        <a:effectLst/>
      </c:spPr>
    </c:plotArea>
    <c:plotVisOnly val="1"/>
    <c:dispBlanksAs val="gap"/>
    <c:showDLblsOverMax val="0"/>
  </c:chart>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6569444444444"/>
          <c:y val="0.11543660079550945"/>
          <c:w val="0.69321874999999999"/>
          <c:h val="0.64522468639460329"/>
        </c:manualLayout>
      </c:layout>
      <c:barChart>
        <c:barDir val="bar"/>
        <c:grouping val="percentStacked"/>
        <c:varyColors val="0"/>
        <c:ser>
          <c:idx val="0"/>
          <c:order val="0"/>
          <c:tx>
            <c:strRef>
              <c:f>'Q24.AIへの取り組み状況'!$J$4</c:f>
              <c:strCache>
                <c:ptCount val="1"/>
                <c:pt idx="0">
                  <c:v>提供中・実施中</c:v>
                </c:pt>
              </c:strCache>
            </c:strRef>
          </c:tx>
          <c:spPr>
            <a:solidFill>
              <a:srgbClr val="FF9966"/>
            </a:solidFill>
            <a:ln>
              <a:solidFill>
                <a:schemeClr val="tx1"/>
              </a:solid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55-42E5-AA4F-192644D2CA8F}"/>
                </c:ext>
              </c:extLst>
            </c:dLbl>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製品・サービスの提供（N=273）</c:v>
                </c:pt>
                <c:pt idx="1">
                  <c:v>開発の受託（N=273）</c:v>
                </c:pt>
                <c:pt idx="2">
                  <c:v>製品・サービスの利用（N=273）</c:v>
                </c:pt>
              </c:strCache>
            </c:strRef>
          </c:cat>
          <c:val>
            <c:numRef>
              <c:f>'Q24.AIへの取り組み状況'!$J$5:$J$7</c:f>
              <c:numCache>
                <c:formatCode>0.0%</c:formatCode>
                <c:ptCount val="3"/>
                <c:pt idx="0">
                  <c:v>0.10256410256410256</c:v>
                </c:pt>
                <c:pt idx="1">
                  <c:v>0.26739926739926739</c:v>
                </c:pt>
                <c:pt idx="2">
                  <c:v>5.4945054945054944E-2</c:v>
                </c:pt>
              </c:numCache>
            </c:numRef>
          </c:val>
          <c:extLst>
            <c:ext xmlns:c16="http://schemas.microsoft.com/office/drawing/2014/chart" uri="{C3380CC4-5D6E-409C-BE32-E72D297353CC}">
              <c16:uniqueId val="{00000000-E555-42E5-AA4F-192644D2CA8F}"/>
            </c:ext>
          </c:extLst>
        </c:ser>
        <c:ser>
          <c:idx val="1"/>
          <c:order val="1"/>
          <c:tx>
            <c:strRef>
              <c:f>'Q24.AIへの取り組み状況'!$K$4</c:f>
              <c:strCache>
                <c:ptCount val="1"/>
                <c:pt idx="0">
                  <c:v>開発中・準備中</c:v>
                </c:pt>
              </c:strCache>
            </c:strRef>
          </c:tx>
          <c:spPr>
            <a:solidFill>
              <a:srgbClr val="FFCC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製品・サービスの提供（N=273）</c:v>
                </c:pt>
                <c:pt idx="1">
                  <c:v>開発の受託（N=273）</c:v>
                </c:pt>
                <c:pt idx="2">
                  <c:v>製品・サービスの利用（N=273）</c:v>
                </c:pt>
              </c:strCache>
            </c:strRef>
          </c:cat>
          <c:val>
            <c:numRef>
              <c:f>'Q24.AIへの取り組み状況'!$K$5:$K$7</c:f>
              <c:numCache>
                <c:formatCode>0.0%</c:formatCode>
                <c:ptCount val="3"/>
                <c:pt idx="0">
                  <c:v>0.17582417582417584</c:v>
                </c:pt>
                <c:pt idx="1">
                  <c:v>0.15384615384615385</c:v>
                </c:pt>
                <c:pt idx="2">
                  <c:v>0.11721611721611722</c:v>
                </c:pt>
              </c:numCache>
            </c:numRef>
          </c:val>
          <c:extLst>
            <c:ext xmlns:c16="http://schemas.microsoft.com/office/drawing/2014/chart" uri="{C3380CC4-5D6E-409C-BE32-E72D297353CC}">
              <c16:uniqueId val="{00000001-E555-42E5-AA4F-192644D2CA8F}"/>
            </c:ext>
          </c:extLst>
        </c:ser>
        <c:ser>
          <c:idx val="2"/>
          <c:order val="2"/>
          <c:tx>
            <c:strRef>
              <c:f>'Q24.AIへの取り組み状況'!$L$4</c:f>
              <c:strCache>
                <c:ptCount val="1"/>
                <c:pt idx="0">
                  <c:v>調査中・検討中</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製品・サービスの提供（N=273）</c:v>
                </c:pt>
                <c:pt idx="1">
                  <c:v>開発の受託（N=273）</c:v>
                </c:pt>
                <c:pt idx="2">
                  <c:v>製品・サービスの利用（N=273）</c:v>
                </c:pt>
              </c:strCache>
            </c:strRef>
          </c:cat>
          <c:val>
            <c:numRef>
              <c:f>'Q24.AIへの取り組み状況'!$L$5:$L$7</c:f>
              <c:numCache>
                <c:formatCode>0.0%</c:formatCode>
                <c:ptCount val="3"/>
                <c:pt idx="0">
                  <c:v>0.2783882783882784</c:v>
                </c:pt>
                <c:pt idx="1">
                  <c:v>0.14652014652014653</c:v>
                </c:pt>
                <c:pt idx="2">
                  <c:v>0.2893772893772894</c:v>
                </c:pt>
              </c:numCache>
            </c:numRef>
          </c:val>
          <c:extLst>
            <c:ext xmlns:c16="http://schemas.microsoft.com/office/drawing/2014/chart" uri="{C3380CC4-5D6E-409C-BE32-E72D297353CC}">
              <c16:uniqueId val="{00000002-E555-42E5-AA4F-192644D2CA8F}"/>
            </c:ext>
          </c:extLst>
        </c:ser>
        <c:ser>
          <c:idx val="3"/>
          <c:order val="3"/>
          <c:tx>
            <c:strRef>
              <c:f>'Q24.AIへの取り組み状況'!$M$4</c:f>
              <c:strCache>
                <c:ptCount val="1"/>
                <c:pt idx="0">
                  <c:v>していない</c:v>
                </c:pt>
              </c:strCache>
            </c:strRef>
          </c:tx>
          <c:spPr>
            <a:solidFill>
              <a:srgbClr val="4472C4"/>
            </a:solidFill>
            <a:ln>
              <a:solidFill>
                <a:schemeClr val="tx1"/>
              </a:solidFill>
            </a:ln>
            <a:effectLst/>
          </c:spPr>
          <c:invertIfNegative val="0"/>
          <c:dLbls>
            <c:numFmt formatCode="0%" sourceLinked="0"/>
            <c:spPr>
              <a:noFill/>
              <a:ln>
                <a:noFill/>
              </a:ln>
              <a:effectLst/>
            </c:spPr>
            <c:txPr>
              <a:bodyPr rot="0" vert="horz"/>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製品・サービスの提供（N=273）</c:v>
                </c:pt>
                <c:pt idx="1">
                  <c:v>開発の受託（N=273）</c:v>
                </c:pt>
                <c:pt idx="2">
                  <c:v>製品・サービスの利用（N=273）</c:v>
                </c:pt>
              </c:strCache>
            </c:strRef>
          </c:cat>
          <c:val>
            <c:numRef>
              <c:f>'Q24.AIへの取り組み状況'!$M$5:$M$7</c:f>
              <c:numCache>
                <c:formatCode>0.0%</c:formatCode>
                <c:ptCount val="3"/>
                <c:pt idx="0">
                  <c:v>0.4432234432234432</c:v>
                </c:pt>
                <c:pt idx="1">
                  <c:v>0.43223443223443225</c:v>
                </c:pt>
                <c:pt idx="2">
                  <c:v>0.53846153846153844</c:v>
                </c:pt>
              </c:numCache>
            </c:numRef>
          </c:val>
          <c:extLst>
            <c:ext xmlns:c16="http://schemas.microsoft.com/office/drawing/2014/chart" uri="{C3380CC4-5D6E-409C-BE32-E72D297353CC}">
              <c16:uniqueId val="{00000003-E555-42E5-AA4F-192644D2CA8F}"/>
            </c:ext>
          </c:extLst>
        </c:ser>
        <c:dLbls>
          <c:dLblPos val="ctr"/>
          <c:showLegendKey val="0"/>
          <c:showVal val="1"/>
          <c:showCatName val="0"/>
          <c:showSerName val="0"/>
          <c:showPercent val="0"/>
          <c:showBubbleSize val="0"/>
        </c:dLbls>
        <c:gapWidth val="4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ja-JP"/>
          </a:p>
        </c:txPr>
        <c:crossAx val="626646768"/>
        <c:crosses val="autoZero"/>
        <c:crossBetween val="between"/>
        <c:majorUnit val="0.2"/>
      </c:valAx>
      <c:spPr>
        <a:noFill/>
        <a:ln>
          <a:solidFill>
            <a:schemeClr val="bg1">
              <a:lumMod val="50000"/>
            </a:schemeClr>
          </a:solidFill>
        </a:ln>
        <a:effectLst/>
      </c:spPr>
    </c:plotArea>
    <c:plotVisOnly val="1"/>
    <c:dispBlanksAs val="gap"/>
    <c:showDLblsOverMax val="0"/>
  </c:chart>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6569444444444"/>
          <c:y val="0.11543660079550945"/>
          <c:w val="0.69321874999999999"/>
          <c:h val="0.64522468639460329"/>
        </c:manualLayout>
      </c:layout>
      <c:barChart>
        <c:barDir val="bar"/>
        <c:grouping val="percentStacked"/>
        <c:varyColors val="0"/>
        <c:ser>
          <c:idx val="0"/>
          <c:order val="0"/>
          <c:tx>
            <c:strRef>
              <c:f>'Q24.AIへの取り組み状況'!$J$4</c:f>
              <c:strCache>
                <c:ptCount val="1"/>
                <c:pt idx="0">
                  <c:v>提供中・実施中</c:v>
                </c:pt>
              </c:strCache>
            </c:strRef>
          </c:tx>
          <c:spPr>
            <a:solidFill>
              <a:srgbClr val="FF9966"/>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製品・サービスの提供（N=379）</c:v>
                </c:pt>
                <c:pt idx="1">
                  <c:v>開発の受託（N=379）</c:v>
                </c:pt>
                <c:pt idx="2">
                  <c:v>製品・サービスの利用（N=379）</c:v>
                </c:pt>
              </c:strCache>
            </c:strRef>
          </c:cat>
          <c:val>
            <c:numRef>
              <c:f>'Q24.AIへの取り組み状況'!$J$5:$J$7</c:f>
              <c:numCache>
                <c:formatCode>0.0%</c:formatCode>
                <c:ptCount val="3"/>
                <c:pt idx="0">
                  <c:v>4.7493403693931395E-2</c:v>
                </c:pt>
                <c:pt idx="1">
                  <c:v>5.2770448548812667E-2</c:v>
                </c:pt>
                <c:pt idx="2">
                  <c:v>6.3324538258575203E-2</c:v>
                </c:pt>
              </c:numCache>
            </c:numRef>
          </c:val>
          <c:extLst>
            <c:ext xmlns:c16="http://schemas.microsoft.com/office/drawing/2014/chart" uri="{C3380CC4-5D6E-409C-BE32-E72D297353CC}">
              <c16:uniqueId val="{00000000-7A17-4A06-9E1C-B182D3FFE0A2}"/>
            </c:ext>
          </c:extLst>
        </c:ser>
        <c:ser>
          <c:idx val="1"/>
          <c:order val="1"/>
          <c:tx>
            <c:strRef>
              <c:f>'Q24.AIへの取り組み状況'!$K$4</c:f>
              <c:strCache>
                <c:ptCount val="1"/>
                <c:pt idx="0">
                  <c:v>開発中・準備中</c:v>
                </c:pt>
              </c:strCache>
            </c:strRef>
          </c:tx>
          <c:spPr>
            <a:solidFill>
              <a:srgbClr val="FFCC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製品・サービスの提供（N=379）</c:v>
                </c:pt>
                <c:pt idx="1">
                  <c:v>開発の受託（N=379）</c:v>
                </c:pt>
                <c:pt idx="2">
                  <c:v>製品・サービスの利用（N=379）</c:v>
                </c:pt>
              </c:strCache>
            </c:strRef>
          </c:cat>
          <c:val>
            <c:numRef>
              <c:f>'Q24.AIへの取り組み状況'!$K$5:$K$7</c:f>
              <c:numCache>
                <c:formatCode>0.0%</c:formatCode>
                <c:ptCount val="3"/>
                <c:pt idx="0">
                  <c:v>5.5408970976253295E-2</c:v>
                </c:pt>
                <c:pt idx="1">
                  <c:v>4.221635883905013E-2</c:v>
                </c:pt>
                <c:pt idx="2">
                  <c:v>6.0686015831134567E-2</c:v>
                </c:pt>
              </c:numCache>
            </c:numRef>
          </c:val>
          <c:extLst>
            <c:ext xmlns:c16="http://schemas.microsoft.com/office/drawing/2014/chart" uri="{C3380CC4-5D6E-409C-BE32-E72D297353CC}">
              <c16:uniqueId val="{00000001-7A17-4A06-9E1C-B182D3FFE0A2}"/>
            </c:ext>
          </c:extLst>
        </c:ser>
        <c:ser>
          <c:idx val="2"/>
          <c:order val="2"/>
          <c:tx>
            <c:strRef>
              <c:f>'Q24.AIへの取り組み状況'!$L$4</c:f>
              <c:strCache>
                <c:ptCount val="1"/>
                <c:pt idx="0">
                  <c:v>調査中・検討中</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製品・サービスの提供（N=379）</c:v>
                </c:pt>
                <c:pt idx="1">
                  <c:v>開発の受託（N=379）</c:v>
                </c:pt>
                <c:pt idx="2">
                  <c:v>製品・サービスの利用（N=379）</c:v>
                </c:pt>
              </c:strCache>
            </c:strRef>
          </c:cat>
          <c:val>
            <c:numRef>
              <c:f>'Q24.AIへの取り組み状況'!$L$5:$L$7</c:f>
              <c:numCache>
                <c:formatCode>0.0%</c:formatCode>
                <c:ptCount val="3"/>
                <c:pt idx="0">
                  <c:v>0.23746701846965698</c:v>
                </c:pt>
                <c:pt idx="1">
                  <c:v>0.17678100263852242</c:v>
                </c:pt>
                <c:pt idx="2">
                  <c:v>0.25593667546174143</c:v>
                </c:pt>
              </c:numCache>
            </c:numRef>
          </c:val>
          <c:extLst>
            <c:ext xmlns:c16="http://schemas.microsoft.com/office/drawing/2014/chart" uri="{C3380CC4-5D6E-409C-BE32-E72D297353CC}">
              <c16:uniqueId val="{00000002-7A17-4A06-9E1C-B182D3FFE0A2}"/>
            </c:ext>
          </c:extLst>
        </c:ser>
        <c:ser>
          <c:idx val="3"/>
          <c:order val="3"/>
          <c:tx>
            <c:strRef>
              <c:f>'Q24.AIへの取り組み状況'!$M$4</c:f>
              <c:strCache>
                <c:ptCount val="1"/>
                <c:pt idx="0">
                  <c:v>していない</c:v>
                </c:pt>
              </c:strCache>
            </c:strRef>
          </c:tx>
          <c:spPr>
            <a:solidFill>
              <a:srgbClr val="4472C4"/>
            </a:solidFill>
            <a:ln>
              <a:solidFill>
                <a:schemeClr val="tx1"/>
              </a:solidFill>
            </a:ln>
            <a:effectLst/>
          </c:spPr>
          <c:invertIfNegative val="0"/>
          <c:dLbls>
            <c:numFmt formatCode="0%" sourceLinked="0"/>
            <c:spPr>
              <a:noFill/>
              <a:ln>
                <a:noFill/>
              </a:ln>
              <a:effectLst/>
            </c:spPr>
            <c:txPr>
              <a:bodyPr rot="0" vert="horz"/>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'Q24.AIへの取り組み状況'!$I$5:$I$7</c:f>
              <c:strCache>
                <c:ptCount val="3"/>
                <c:pt idx="0">
                  <c:v>製品・サービスの提供（N=379）</c:v>
                </c:pt>
                <c:pt idx="1">
                  <c:v>開発の受託（N=379）</c:v>
                </c:pt>
                <c:pt idx="2">
                  <c:v>製品・サービスの利用（N=379）</c:v>
                </c:pt>
              </c:strCache>
            </c:strRef>
          </c:cat>
          <c:val>
            <c:numRef>
              <c:f>'Q24.AIへの取り組み状況'!$M$5:$M$7</c:f>
              <c:numCache>
                <c:formatCode>0.0%</c:formatCode>
                <c:ptCount val="3"/>
                <c:pt idx="0">
                  <c:v>0.65963060686015829</c:v>
                </c:pt>
                <c:pt idx="1">
                  <c:v>0.72823218997361483</c:v>
                </c:pt>
                <c:pt idx="2">
                  <c:v>0.62005277044854878</c:v>
                </c:pt>
              </c:numCache>
            </c:numRef>
          </c:val>
          <c:extLst>
            <c:ext xmlns:c16="http://schemas.microsoft.com/office/drawing/2014/chart" uri="{C3380CC4-5D6E-409C-BE32-E72D297353CC}">
              <c16:uniqueId val="{00000003-7A17-4A06-9E1C-B182D3FFE0A2}"/>
            </c:ext>
          </c:extLst>
        </c:ser>
        <c:dLbls>
          <c:dLblPos val="ctr"/>
          <c:showLegendKey val="0"/>
          <c:showVal val="1"/>
          <c:showCatName val="0"/>
          <c:showSerName val="0"/>
          <c:showPercent val="0"/>
          <c:showBubbleSize val="0"/>
        </c:dLbls>
        <c:gapWidth val="40"/>
        <c:overlap val="100"/>
        <c:axId val="626646768"/>
        <c:axId val="626648080"/>
      </c:barChart>
      <c:catAx>
        <c:axId val="626646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ja-JP"/>
          </a:p>
        </c:txPr>
        <c:crossAx val="626648080"/>
        <c:crosses val="autoZero"/>
        <c:auto val="1"/>
        <c:lblAlgn val="ctr"/>
        <c:lblOffset val="100"/>
        <c:noMultiLvlLbl val="0"/>
      </c:catAx>
      <c:valAx>
        <c:axId val="626648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ja-JP"/>
          </a:p>
        </c:txPr>
        <c:crossAx val="626646768"/>
        <c:crosses val="autoZero"/>
        <c:crossBetween val="between"/>
        <c:majorUnit val="0.2"/>
      </c:valAx>
      <c:spPr>
        <a:noFill/>
        <a:ln>
          <a:solidFill>
            <a:schemeClr val="bg1">
              <a:lumMod val="50000"/>
            </a:schemeClr>
          </a:solidFill>
        </a:ln>
        <a:effectLst/>
      </c:spPr>
    </c:plotArea>
    <c:plotVisOnly val="1"/>
    <c:dispBlanksAs val="gap"/>
    <c:showDLblsOverMax val="0"/>
  </c:chart>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76524444444444428"/>
        </c:manualLayout>
      </c:layout>
      <c:barChart>
        <c:barDir val="bar"/>
        <c:grouping val="stacked"/>
        <c:varyColors val="0"/>
        <c:ser>
          <c:idx val="0"/>
          <c:order val="0"/>
          <c:tx>
            <c:strRef>
              <c:f>'Q24.AIへの取り組み状況（従業員別）'!$K$6</c:f>
              <c:strCache>
                <c:ptCount val="1"/>
                <c:pt idx="0">
                  <c:v>提供中・実施中</c:v>
                </c:pt>
              </c:strCache>
            </c:strRef>
          </c:tx>
          <c:spPr>
            <a:solidFill>
              <a:srgbClr val="FF9966"/>
            </a:solidFill>
            <a:ln>
              <a:solidFill>
                <a:schemeClr val="tx1"/>
              </a:solidFill>
            </a:ln>
            <a:effectLst/>
          </c:spPr>
          <c:invertIfNegative val="0"/>
          <c:cat>
            <c:strRef>
              <c:f>'Q24.AIへの取り組み状況（従業員別）'!$J$7:$J$20</c:f>
              <c:strCache>
                <c:ptCount val="14"/>
                <c:pt idx="0">
                  <c:v>【 製品・サービスの提供 】               </c:v>
                </c:pt>
                <c:pt idx="1">
                  <c:v>20人以下（N=186）</c:v>
                </c:pt>
                <c:pt idx="2">
                  <c:v>21人以上100人以下（N=145）</c:v>
                </c:pt>
                <c:pt idx="3">
                  <c:v>101人以上（N=89）</c:v>
                </c:pt>
                <c:pt idx="5">
                  <c:v>【 開発の受託 】                    </c:v>
                </c:pt>
                <c:pt idx="6">
                  <c:v>20人以下（N=186）</c:v>
                </c:pt>
                <c:pt idx="7">
                  <c:v>21人以上100人以下（N=145）</c:v>
                </c:pt>
                <c:pt idx="8">
                  <c:v>101人以上（N=89）</c:v>
                </c:pt>
                <c:pt idx="10">
                  <c:v>【 製品・サービスの利用 】               </c:v>
                </c:pt>
                <c:pt idx="11">
                  <c:v>20人以下（N=186）</c:v>
                </c:pt>
                <c:pt idx="12">
                  <c:v>21人以上100人以下（N=145）</c:v>
                </c:pt>
                <c:pt idx="13">
                  <c:v>101人以上（N=89）</c:v>
                </c:pt>
              </c:strCache>
            </c:strRef>
          </c:cat>
          <c:val>
            <c:numRef>
              <c:f>'Q24.AIへの取り組み状況（従業員別）'!$K$7:$K$20</c:f>
              <c:numCache>
                <c:formatCode>0.0%</c:formatCode>
                <c:ptCount val="14"/>
                <c:pt idx="0" formatCode="General">
                  <c:v>0</c:v>
                </c:pt>
                <c:pt idx="1">
                  <c:v>6.4516129032258063E-2</c:v>
                </c:pt>
                <c:pt idx="2">
                  <c:v>0.11724137931034483</c:v>
                </c:pt>
                <c:pt idx="3">
                  <c:v>0.20224719101123595</c:v>
                </c:pt>
                <c:pt idx="5" formatCode="General">
                  <c:v>0</c:v>
                </c:pt>
                <c:pt idx="6">
                  <c:v>0.17741935483870969</c:v>
                </c:pt>
                <c:pt idx="7">
                  <c:v>0.17241379310344829</c:v>
                </c:pt>
                <c:pt idx="8">
                  <c:v>0.2247191011235955</c:v>
                </c:pt>
                <c:pt idx="10" formatCode="General">
                  <c:v>0</c:v>
                </c:pt>
                <c:pt idx="11">
                  <c:v>3.7634408602150539E-2</c:v>
                </c:pt>
                <c:pt idx="12">
                  <c:v>5.5172413793103448E-2</c:v>
                </c:pt>
                <c:pt idx="13">
                  <c:v>0.1797752808988764</c:v>
                </c:pt>
              </c:numCache>
            </c:numRef>
          </c:val>
          <c:extLst>
            <c:ext xmlns:c16="http://schemas.microsoft.com/office/drawing/2014/chart" uri="{C3380CC4-5D6E-409C-BE32-E72D297353CC}">
              <c16:uniqueId val="{00000003-7B97-44FE-B24B-1A2E18FC92D7}"/>
            </c:ext>
          </c:extLst>
        </c:ser>
        <c:ser>
          <c:idx val="1"/>
          <c:order val="1"/>
          <c:tx>
            <c:strRef>
              <c:f>'Q24.AIへの取り組み状況（従業員別）'!$L$6</c:f>
              <c:strCache>
                <c:ptCount val="1"/>
                <c:pt idx="0">
                  <c:v>開発中・準備中</c:v>
                </c:pt>
              </c:strCache>
            </c:strRef>
          </c:tx>
          <c:spPr>
            <a:solidFill>
              <a:srgbClr val="FFCC99"/>
            </a:solidFill>
            <a:ln>
              <a:solidFill>
                <a:schemeClr val="tx1"/>
              </a:solidFill>
            </a:ln>
            <a:effectLst/>
          </c:spPr>
          <c:invertIfNegative val="0"/>
          <c:cat>
            <c:strRef>
              <c:f>'Q24.AIへの取り組み状況（従業員別）'!$J$7:$J$20</c:f>
              <c:strCache>
                <c:ptCount val="14"/>
                <c:pt idx="0">
                  <c:v>【 製品・サービスの提供 】               </c:v>
                </c:pt>
                <c:pt idx="1">
                  <c:v>20人以下（N=186）</c:v>
                </c:pt>
                <c:pt idx="2">
                  <c:v>21人以上100人以下（N=145）</c:v>
                </c:pt>
                <c:pt idx="3">
                  <c:v>101人以上（N=89）</c:v>
                </c:pt>
                <c:pt idx="5">
                  <c:v>【 開発の受託 】                    </c:v>
                </c:pt>
                <c:pt idx="6">
                  <c:v>20人以下（N=186）</c:v>
                </c:pt>
                <c:pt idx="7">
                  <c:v>21人以上100人以下（N=145）</c:v>
                </c:pt>
                <c:pt idx="8">
                  <c:v>101人以上（N=89）</c:v>
                </c:pt>
                <c:pt idx="10">
                  <c:v>【 製品・サービスの利用 】               </c:v>
                </c:pt>
                <c:pt idx="11">
                  <c:v>20人以下（N=186）</c:v>
                </c:pt>
                <c:pt idx="12">
                  <c:v>21人以上100人以下（N=145）</c:v>
                </c:pt>
                <c:pt idx="13">
                  <c:v>101人以上（N=89）</c:v>
                </c:pt>
              </c:strCache>
            </c:strRef>
          </c:cat>
          <c:val>
            <c:numRef>
              <c:f>'Q24.AIへの取り組み状況（従業員別）'!$L$7:$L$20</c:f>
              <c:numCache>
                <c:formatCode>0.0%</c:formatCode>
                <c:ptCount val="14"/>
                <c:pt idx="0" formatCode="General">
                  <c:v>0</c:v>
                </c:pt>
                <c:pt idx="1">
                  <c:v>0.15053763440860216</c:v>
                </c:pt>
                <c:pt idx="2">
                  <c:v>0.17241379310344829</c:v>
                </c:pt>
                <c:pt idx="3">
                  <c:v>0.23595505617977527</c:v>
                </c:pt>
                <c:pt idx="5" formatCode="General">
                  <c:v>0</c:v>
                </c:pt>
                <c:pt idx="6">
                  <c:v>0.13978494623655913</c:v>
                </c:pt>
                <c:pt idx="7">
                  <c:v>0.15172413793103448</c:v>
                </c:pt>
                <c:pt idx="8">
                  <c:v>0.11235955056179775</c:v>
                </c:pt>
                <c:pt idx="10" formatCode="General">
                  <c:v>0</c:v>
                </c:pt>
                <c:pt idx="11">
                  <c:v>8.6021505376344093E-2</c:v>
                </c:pt>
                <c:pt idx="12">
                  <c:v>9.6551724137931033E-2</c:v>
                </c:pt>
                <c:pt idx="13">
                  <c:v>0.20224719101123595</c:v>
                </c:pt>
              </c:numCache>
            </c:numRef>
          </c:val>
          <c:extLst>
            <c:ext xmlns:c16="http://schemas.microsoft.com/office/drawing/2014/chart" uri="{C3380CC4-5D6E-409C-BE32-E72D297353CC}">
              <c16:uniqueId val="{00000007-7B97-44FE-B24B-1A2E18FC92D7}"/>
            </c:ext>
          </c:extLst>
        </c:ser>
        <c:ser>
          <c:idx val="2"/>
          <c:order val="2"/>
          <c:tx>
            <c:strRef>
              <c:f>'Q24.AIへの取り組み状況（従業員別）'!$M$6</c:f>
              <c:strCache>
                <c:ptCount val="1"/>
                <c:pt idx="0">
                  <c:v>調査中・検討中</c:v>
                </c:pt>
              </c:strCache>
            </c:strRef>
          </c:tx>
          <c:spPr>
            <a:solidFill>
              <a:srgbClr val="FFFF99"/>
            </a:solidFill>
            <a:ln>
              <a:solidFill>
                <a:schemeClr val="tx1"/>
              </a:solidFill>
            </a:ln>
            <a:effectLst/>
          </c:spPr>
          <c:invertIfNegative val="0"/>
          <c:cat>
            <c:strRef>
              <c:f>'Q24.AIへの取り組み状況（従業員別）'!$J$7:$J$20</c:f>
              <c:strCache>
                <c:ptCount val="14"/>
                <c:pt idx="0">
                  <c:v>【 製品・サービスの提供 】               </c:v>
                </c:pt>
                <c:pt idx="1">
                  <c:v>20人以下（N=186）</c:v>
                </c:pt>
                <c:pt idx="2">
                  <c:v>21人以上100人以下（N=145）</c:v>
                </c:pt>
                <c:pt idx="3">
                  <c:v>101人以上（N=89）</c:v>
                </c:pt>
                <c:pt idx="5">
                  <c:v>【 開発の受託 】                    </c:v>
                </c:pt>
                <c:pt idx="6">
                  <c:v>20人以下（N=186）</c:v>
                </c:pt>
                <c:pt idx="7">
                  <c:v>21人以上100人以下（N=145）</c:v>
                </c:pt>
                <c:pt idx="8">
                  <c:v>101人以上（N=89）</c:v>
                </c:pt>
                <c:pt idx="10">
                  <c:v>【 製品・サービスの利用 】               </c:v>
                </c:pt>
                <c:pt idx="11">
                  <c:v>20人以下（N=186）</c:v>
                </c:pt>
                <c:pt idx="12">
                  <c:v>21人以上100人以下（N=145）</c:v>
                </c:pt>
                <c:pt idx="13">
                  <c:v>101人以上（N=89）</c:v>
                </c:pt>
              </c:strCache>
            </c:strRef>
          </c:cat>
          <c:val>
            <c:numRef>
              <c:f>'Q24.AIへの取り組み状況（従業員別）'!$M$7:$M$20</c:f>
              <c:numCache>
                <c:formatCode>0.0%</c:formatCode>
                <c:ptCount val="14"/>
                <c:pt idx="0" formatCode="General">
                  <c:v>0</c:v>
                </c:pt>
                <c:pt idx="1">
                  <c:v>0.32795698924731181</c:v>
                </c:pt>
                <c:pt idx="2">
                  <c:v>0.28275862068965518</c:v>
                </c:pt>
                <c:pt idx="3">
                  <c:v>0.24719101123595505</c:v>
                </c:pt>
                <c:pt idx="5" formatCode="General">
                  <c:v>0</c:v>
                </c:pt>
                <c:pt idx="6">
                  <c:v>0.20967741935483872</c:v>
                </c:pt>
                <c:pt idx="7">
                  <c:v>0.2</c:v>
                </c:pt>
                <c:pt idx="8">
                  <c:v>0.1797752808988764</c:v>
                </c:pt>
                <c:pt idx="10" formatCode="General">
                  <c:v>0</c:v>
                </c:pt>
                <c:pt idx="11">
                  <c:v>0.30645161290322581</c:v>
                </c:pt>
                <c:pt idx="12">
                  <c:v>0.31724137931034485</c:v>
                </c:pt>
                <c:pt idx="13">
                  <c:v>0.2808988764044944</c:v>
                </c:pt>
              </c:numCache>
            </c:numRef>
          </c:val>
          <c:extLst>
            <c:ext xmlns:c16="http://schemas.microsoft.com/office/drawing/2014/chart" uri="{C3380CC4-5D6E-409C-BE32-E72D297353CC}">
              <c16:uniqueId val="{0000000B-7B97-44FE-B24B-1A2E18FC92D7}"/>
            </c:ext>
          </c:extLst>
        </c:ser>
        <c:ser>
          <c:idx val="3"/>
          <c:order val="3"/>
          <c:tx>
            <c:strRef>
              <c:f>'Q24.AIへの取り組み状況（従業員別）'!$N$6</c:f>
              <c:strCache>
                <c:ptCount val="1"/>
                <c:pt idx="0">
                  <c:v>していない</c:v>
                </c:pt>
              </c:strCache>
            </c:strRef>
          </c:tx>
          <c:spPr>
            <a:solidFill>
              <a:srgbClr val="4472C4"/>
            </a:solidFill>
            <a:ln>
              <a:solidFill>
                <a:schemeClr val="tx1"/>
              </a:solidFill>
            </a:ln>
            <a:effectLst/>
          </c:spPr>
          <c:invertIfNegative val="0"/>
          <c:cat>
            <c:strRef>
              <c:f>'Q24.AIへの取り組み状況（従業員別）'!$J$7:$J$20</c:f>
              <c:strCache>
                <c:ptCount val="14"/>
                <c:pt idx="0">
                  <c:v>【 製品・サービスの提供 】               </c:v>
                </c:pt>
                <c:pt idx="1">
                  <c:v>20人以下（N=186）</c:v>
                </c:pt>
                <c:pt idx="2">
                  <c:v>21人以上100人以下（N=145）</c:v>
                </c:pt>
                <c:pt idx="3">
                  <c:v>101人以上（N=89）</c:v>
                </c:pt>
                <c:pt idx="5">
                  <c:v>【 開発の受託 】                    </c:v>
                </c:pt>
                <c:pt idx="6">
                  <c:v>20人以下（N=186）</c:v>
                </c:pt>
                <c:pt idx="7">
                  <c:v>21人以上100人以下（N=145）</c:v>
                </c:pt>
                <c:pt idx="8">
                  <c:v>101人以上（N=89）</c:v>
                </c:pt>
                <c:pt idx="10">
                  <c:v>【 製品・サービスの利用 】               </c:v>
                </c:pt>
                <c:pt idx="11">
                  <c:v>20人以下（N=186）</c:v>
                </c:pt>
                <c:pt idx="12">
                  <c:v>21人以上100人以下（N=145）</c:v>
                </c:pt>
                <c:pt idx="13">
                  <c:v>101人以上（N=89）</c:v>
                </c:pt>
              </c:strCache>
            </c:strRef>
          </c:cat>
          <c:val>
            <c:numRef>
              <c:f>'Q24.AIへの取り組み状況（従業員別）'!$N$7:$N$20</c:f>
              <c:numCache>
                <c:formatCode>0.0%</c:formatCode>
                <c:ptCount val="14"/>
                <c:pt idx="0" formatCode="General">
                  <c:v>0</c:v>
                </c:pt>
                <c:pt idx="1">
                  <c:v>0.45698924731182794</c:v>
                </c:pt>
                <c:pt idx="2">
                  <c:v>0.42758620689655175</c:v>
                </c:pt>
                <c:pt idx="3">
                  <c:v>0.3146067415730337</c:v>
                </c:pt>
                <c:pt idx="5" formatCode="General">
                  <c:v>0</c:v>
                </c:pt>
                <c:pt idx="6">
                  <c:v>0.4731182795698925</c:v>
                </c:pt>
                <c:pt idx="7">
                  <c:v>0.47586206896551725</c:v>
                </c:pt>
                <c:pt idx="8">
                  <c:v>0.48314606741573035</c:v>
                </c:pt>
                <c:pt idx="10" formatCode="General">
                  <c:v>0</c:v>
                </c:pt>
                <c:pt idx="11">
                  <c:v>0.56989247311827962</c:v>
                </c:pt>
                <c:pt idx="12">
                  <c:v>0.53103448275862064</c:v>
                </c:pt>
                <c:pt idx="13">
                  <c:v>0.33707865168539325</c:v>
                </c:pt>
              </c:numCache>
            </c:numRef>
          </c:val>
          <c:extLst>
            <c:ext xmlns:c16="http://schemas.microsoft.com/office/drawing/2014/chart" uri="{C3380CC4-5D6E-409C-BE32-E72D297353CC}">
              <c16:uniqueId val="{0000000F-7B97-44FE-B24B-1A2E18FC92D7}"/>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76524444444444428"/>
        </c:manualLayout>
      </c:layout>
      <c:barChart>
        <c:barDir val="bar"/>
        <c:grouping val="stacked"/>
        <c:varyColors val="0"/>
        <c:ser>
          <c:idx val="0"/>
          <c:order val="0"/>
          <c:tx>
            <c:strRef>
              <c:f>'Q24.AIへの取り組み状況（従業員別）'!$K$6</c:f>
              <c:strCache>
                <c:ptCount val="1"/>
                <c:pt idx="0">
                  <c:v>提供中・実施中</c:v>
                </c:pt>
              </c:strCache>
            </c:strRef>
          </c:tx>
          <c:spPr>
            <a:solidFill>
              <a:srgbClr val="FF9966"/>
            </a:solidFill>
            <a:ln>
              <a:solidFill>
                <a:schemeClr val="tx1"/>
              </a:solidFill>
            </a:ln>
            <a:effectLst/>
          </c:spPr>
          <c:invertIfNegative val="0"/>
          <c:cat>
            <c:strRef>
              <c:f>'Q24.AIへの取り組み状況（従業員別）'!$J$7:$J$20</c:f>
              <c:strCache>
                <c:ptCount val="14"/>
                <c:pt idx="0">
                  <c:v>【 製品・サービスの提供 】               </c:v>
                </c:pt>
                <c:pt idx="1">
                  <c:v>20人以下（N=95）</c:v>
                </c:pt>
                <c:pt idx="2">
                  <c:v>21人以上100人以下（N=107）</c:v>
                </c:pt>
                <c:pt idx="3">
                  <c:v>101人以上（N=68）</c:v>
                </c:pt>
                <c:pt idx="5">
                  <c:v>【 開発の受託 】                    </c:v>
                </c:pt>
                <c:pt idx="6">
                  <c:v>20人以下（N=95）</c:v>
                </c:pt>
                <c:pt idx="7">
                  <c:v>21人以上100人以下（N=107）</c:v>
                </c:pt>
                <c:pt idx="8">
                  <c:v>101人以上（N=68）</c:v>
                </c:pt>
                <c:pt idx="10">
                  <c:v>【 製品・サービスの利用 】               </c:v>
                </c:pt>
                <c:pt idx="11">
                  <c:v>20人以下（N=95）</c:v>
                </c:pt>
                <c:pt idx="12">
                  <c:v>21人以上100人以下（N=107）</c:v>
                </c:pt>
                <c:pt idx="13">
                  <c:v>101人以上（N=68）</c:v>
                </c:pt>
              </c:strCache>
            </c:strRef>
          </c:cat>
          <c:val>
            <c:numRef>
              <c:f>'Q24.AIへの取り組み状況（従業員別）'!$K$7:$K$20</c:f>
              <c:numCache>
                <c:formatCode>0.0%</c:formatCode>
                <c:ptCount val="14"/>
                <c:pt idx="0" formatCode="General">
                  <c:v>0</c:v>
                </c:pt>
                <c:pt idx="1">
                  <c:v>7.3684210526315783E-2</c:v>
                </c:pt>
                <c:pt idx="2">
                  <c:v>6.5420560747663545E-2</c:v>
                </c:pt>
                <c:pt idx="3">
                  <c:v>0.19117647058823528</c:v>
                </c:pt>
                <c:pt idx="5" formatCode="General">
                  <c:v>0</c:v>
                </c:pt>
                <c:pt idx="6">
                  <c:v>0.17894736842105263</c:v>
                </c:pt>
                <c:pt idx="7">
                  <c:v>0.14953271028037382</c:v>
                </c:pt>
                <c:pt idx="8">
                  <c:v>0.14705882352941177</c:v>
                </c:pt>
                <c:pt idx="10" formatCode="General">
                  <c:v>0</c:v>
                </c:pt>
                <c:pt idx="11">
                  <c:v>4.2105263157894736E-2</c:v>
                </c:pt>
                <c:pt idx="12">
                  <c:v>3.7383177570093455E-2</c:v>
                </c:pt>
                <c:pt idx="13">
                  <c:v>5.8823529411764705E-2</c:v>
                </c:pt>
              </c:numCache>
            </c:numRef>
          </c:val>
          <c:extLst>
            <c:ext xmlns:c16="http://schemas.microsoft.com/office/drawing/2014/chart" uri="{C3380CC4-5D6E-409C-BE32-E72D297353CC}">
              <c16:uniqueId val="{00000003-8DDD-47A4-B914-755CBE361AED}"/>
            </c:ext>
          </c:extLst>
        </c:ser>
        <c:ser>
          <c:idx val="1"/>
          <c:order val="1"/>
          <c:tx>
            <c:strRef>
              <c:f>'Q24.AIへの取り組み状況（従業員別）'!$L$6</c:f>
              <c:strCache>
                <c:ptCount val="1"/>
                <c:pt idx="0">
                  <c:v>開発中・準備中</c:v>
                </c:pt>
              </c:strCache>
            </c:strRef>
          </c:tx>
          <c:spPr>
            <a:solidFill>
              <a:srgbClr val="FFCC99"/>
            </a:solidFill>
            <a:ln>
              <a:solidFill>
                <a:schemeClr val="tx1"/>
              </a:solidFill>
            </a:ln>
            <a:effectLst/>
          </c:spPr>
          <c:invertIfNegative val="0"/>
          <c:cat>
            <c:strRef>
              <c:f>'Q24.AIへの取り組み状況（従業員別）'!$J$7:$J$20</c:f>
              <c:strCache>
                <c:ptCount val="14"/>
                <c:pt idx="0">
                  <c:v>【 製品・サービスの提供 】               </c:v>
                </c:pt>
                <c:pt idx="1">
                  <c:v>20人以下（N=95）</c:v>
                </c:pt>
                <c:pt idx="2">
                  <c:v>21人以上100人以下（N=107）</c:v>
                </c:pt>
                <c:pt idx="3">
                  <c:v>101人以上（N=68）</c:v>
                </c:pt>
                <c:pt idx="5">
                  <c:v>【 開発の受託 】                    </c:v>
                </c:pt>
                <c:pt idx="6">
                  <c:v>20人以下（N=95）</c:v>
                </c:pt>
                <c:pt idx="7">
                  <c:v>21人以上100人以下（N=107）</c:v>
                </c:pt>
                <c:pt idx="8">
                  <c:v>101人以上（N=68）</c:v>
                </c:pt>
                <c:pt idx="10">
                  <c:v>【 製品・サービスの利用 】               </c:v>
                </c:pt>
                <c:pt idx="11">
                  <c:v>20人以下（N=95）</c:v>
                </c:pt>
                <c:pt idx="12">
                  <c:v>21人以上100人以下（N=107）</c:v>
                </c:pt>
                <c:pt idx="13">
                  <c:v>101人以上（N=68）</c:v>
                </c:pt>
              </c:strCache>
            </c:strRef>
          </c:cat>
          <c:val>
            <c:numRef>
              <c:f>'Q24.AIへの取り組み状況（従業員別）'!$L$7:$L$20</c:f>
              <c:numCache>
                <c:formatCode>0.0%</c:formatCode>
                <c:ptCount val="14"/>
                <c:pt idx="0" formatCode="General">
                  <c:v>0</c:v>
                </c:pt>
                <c:pt idx="1">
                  <c:v>0.10526315789473684</c:v>
                </c:pt>
                <c:pt idx="2">
                  <c:v>0.12149532710280374</c:v>
                </c:pt>
                <c:pt idx="3">
                  <c:v>0.14705882352941177</c:v>
                </c:pt>
                <c:pt idx="5" formatCode="General">
                  <c:v>0</c:v>
                </c:pt>
                <c:pt idx="6">
                  <c:v>9.4736842105263161E-2</c:v>
                </c:pt>
                <c:pt idx="7">
                  <c:v>0.10280373831775701</c:v>
                </c:pt>
                <c:pt idx="8">
                  <c:v>0.17647058823529413</c:v>
                </c:pt>
                <c:pt idx="10" formatCode="General">
                  <c:v>0</c:v>
                </c:pt>
                <c:pt idx="11">
                  <c:v>9.4736842105263161E-2</c:v>
                </c:pt>
                <c:pt idx="12">
                  <c:v>8.4112149532710276E-2</c:v>
                </c:pt>
                <c:pt idx="13">
                  <c:v>0.14705882352941177</c:v>
                </c:pt>
              </c:numCache>
            </c:numRef>
          </c:val>
          <c:extLst>
            <c:ext xmlns:c16="http://schemas.microsoft.com/office/drawing/2014/chart" uri="{C3380CC4-5D6E-409C-BE32-E72D297353CC}">
              <c16:uniqueId val="{00000007-8DDD-47A4-B914-755CBE361AED}"/>
            </c:ext>
          </c:extLst>
        </c:ser>
        <c:ser>
          <c:idx val="2"/>
          <c:order val="2"/>
          <c:tx>
            <c:strRef>
              <c:f>'Q24.AIへの取り組み状況（従業員別）'!$M$6</c:f>
              <c:strCache>
                <c:ptCount val="1"/>
                <c:pt idx="0">
                  <c:v>調査中・検討中</c:v>
                </c:pt>
              </c:strCache>
            </c:strRef>
          </c:tx>
          <c:spPr>
            <a:solidFill>
              <a:srgbClr val="FFFF99"/>
            </a:solidFill>
            <a:ln>
              <a:solidFill>
                <a:schemeClr val="tx1"/>
              </a:solidFill>
            </a:ln>
            <a:effectLst/>
          </c:spPr>
          <c:invertIfNegative val="0"/>
          <c:cat>
            <c:strRef>
              <c:f>'Q24.AIへの取り組み状況（従業員別）'!$J$7:$J$20</c:f>
              <c:strCache>
                <c:ptCount val="14"/>
                <c:pt idx="0">
                  <c:v>【 製品・サービスの提供 】               </c:v>
                </c:pt>
                <c:pt idx="1">
                  <c:v>20人以下（N=95）</c:v>
                </c:pt>
                <c:pt idx="2">
                  <c:v>21人以上100人以下（N=107）</c:v>
                </c:pt>
                <c:pt idx="3">
                  <c:v>101人以上（N=68）</c:v>
                </c:pt>
                <c:pt idx="5">
                  <c:v>【 開発の受託 】                    </c:v>
                </c:pt>
                <c:pt idx="6">
                  <c:v>20人以下（N=95）</c:v>
                </c:pt>
                <c:pt idx="7">
                  <c:v>21人以上100人以下（N=107）</c:v>
                </c:pt>
                <c:pt idx="8">
                  <c:v>101人以上（N=68）</c:v>
                </c:pt>
                <c:pt idx="10">
                  <c:v>【 製品・サービスの利用 】               </c:v>
                </c:pt>
                <c:pt idx="11">
                  <c:v>20人以下（N=95）</c:v>
                </c:pt>
                <c:pt idx="12">
                  <c:v>21人以上100人以下（N=107）</c:v>
                </c:pt>
                <c:pt idx="13">
                  <c:v>101人以上（N=68）</c:v>
                </c:pt>
              </c:strCache>
            </c:strRef>
          </c:cat>
          <c:val>
            <c:numRef>
              <c:f>'Q24.AIへの取り組み状況（従業員別）'!$M$7:$M$20</c:f>
              <c:numCache>
                <c:formatCode>0.0%</c:formatCode>
                <c:ptCount val="14"/>
                <c:pt idx="0" formatCode="General">
                  <c:v>0</c:v>
                </c:pt>
                <c:pt idx="1">
                  <c:v>0.26315789473684209</c:v>
                </c:pt>
                <c:pt idx="2">
                  <c:v>0.28037383177570091</c:v>
                </c:pt>
                <c:pt idx="3">
                  <c:v>0.22058823529411764</c:v>
                </c:pt>
                <c:pt idx="5" formatCode="General">
                  <c:v>0</c:v>
                </c:pt>
                <c:pt idx="6">
                  <c:v>0.28421052631578947</c:v>
                </c:pt>
                <c:pt idx="7">
                  <c:v>0.24299065420560748</c:v>
                </c:pt>
                <c:pt idx="8">
                  <c:v>0.20588235294117646</c:v>
                </c:pt>
                <c:pt idx="10" formatCode="General">
                  <c:v>0</c:v>
                </c:pt>
                <c:pt idx="11">
                  <c:v>0.22105263157894736</c:v>
                </c:pt>
                <c:pt idx="12">
                  <c:v>0.28037383177570091</c:v>
                </c:pt>
                <c:pt idx="13">
                  <c:v>0.27941176470588236</c:v>
                </c:pt>
              </c:numCache>
            </c:numRef>
          </c:val>
          <c:extLst>
            <c:ext xmlns:c16="http://schemas.microsoft.com/office/drawing/2014/chart" uri="{C3380CC4-5D6E-409C-BE32-E72D297353CC}">
              <c16:uniqueId val="{0000000B-8DDD-47A4-B914-755CBE361AED}"/>
            </c:ext>
          </c:extLst>
        </c:ser>
        <c:ser>
          <c:idx val="3"/>
          <c:order val="3"/>
          <c:tx>
            <c:strRef>
              <c:f>'Q24.AIへの取り組み状況（従業員別）'!$N$6</c:f>
              <c:strCache>
                <c:ptCount val="1"/>
                <c:pt idx="0">
                  <c:v>していない</c:v>
                </c:pt>
              </c:strCache>
            </c:strRef>
          </c:tx>
          <c:spPr>
            <a:solidFill>
              <a:srgbClr val="4472C4"/>
            </a:solidFill>
            <a:ln>
              <a:solidFill>
                <a:schemeClr val="tx1"/>
              </a:solidFill>
            </a:ln>
            <a:effectLst/>
          </c:spPr>
          <c:invertIfNegative val="0"/>
          <c:cat>
            <c:strRef>
              <c:f>'Q24.AIへの取り組み状況（従業員別）'!$J$7:$J$20</c:f>
              <c:strCache>
                <c:ptCount val="14"/>
                <c:pt idx="0">
                  <c:v>【 製品・サービスの提供 】               </c:v>
                </c:pt>
                <c:pt idx="1">
                  <c:v>20人以下（N=95）</c:v>
                </c:pt>
                <c:pt idx="2">
                  <c:v>21人以上100人以下（N=107）</c:v>
                </c:pt>
                <c:pt idx="3">
                  <c:v>101人以上（N=68）</c:v>
                </c:pt>
                <c:pt idx="5">
                  <c:v>【 開発の受託 】                    </c:v>
                </c:pt>
                <c:pt idx="6">
                  <c:v>20人以下（N=95）</c:v>
                </c:pt>
                <c:pt idx="7">
                  <c:v>21人以上100人以下（N=107）</c:v>
                </c:pt>
                <c:pt idx="8">
                  <c:v>101人以上（N=68）</c:v>
                </c:pt>
                <c:pt idx="10">
                  <c:v>【 製品・サービスの利用 】               </c:v>
                </c:pt>
                <c:pt idx="11">
                  <c:v>20人以下（N=95）</c:v>
                </c:pt>
                <c:pt idx="12">
                  <c:v>21人以上100人以下（N=107）</c:v>
                </c:pt>
                <c:pt idx="13">
                  <c:v>101人以上（N=68）</c:v>
                </c:pt>
              </c:strCache>
            </c:strRef>
          </c:cat>
          <c:val>
            <c:numRef>
              <c:f>'Q24.AIへの取り組み状況（従業員別）'!$N$7:$N$20</c:f>
              <c:numCache>
                <c:formatCode>0.0%</c:formatCode>
                <c:ptCount val="14"/>
                <c:pt idx="0" formatCode="General">
                  <c:v>0</c:v>
                </c:pt>
                <c:pt idx="1">
                  <c:v>0.55789473684210522</c:v>
                </c:pt>
                <c:pt idx="2">
                  <c:v>0.53271028037383172</c:v>
                </c:pt>
                <c:pt idx="3">
                  <c:v>0.44117647058823528</c:v>
                </c:pt>
                <c:pt idx="5" formatCode="General">
                  <c:v>0</c:v>
                </c:pt>
                <c:pt idx="6">
                  <c:v>0.44210526315789472</c:v>
                </c:pt>
                <c:pt idx="7">
                  <c:v>0.50467289719626163</c:v>
                </c:pt>
                <c:pt idx="8">
                  <c:v>0.47058823529411764</c:v>
                </c:pt>
                <c:pt idx="10" formatCode="General">
                  <c:v>0</c:v>
                </c:pt>
                <c:pt idx="11">
                  <c:v>0.64210526315789473</c:v>
                </c:pt>
                <c:pt idx="12">
                  <c:v>0.59813084112149528</c:v>
                </c:pt>
                <c:pt idx="13">
                  <c:v>0.51470588235294112</c:v>
                </c:pt>
              </c:numCache>
            </c:numRef>
          </c:val>
          <c:extLst>
            <c:ext xmlns:c16="http://schemas.microsoft.com/office/drawing/2014/chart" uri="{C3380CC4-5D6E-409C-BE32-E72D297353CC}">
              <c16:uniqueId val="{0000000F-8DDD-47A4-B914-755CBE361AED}"/>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76524444444444428"/>
        </c:manualLayout>
      </c:layout>
      <c:barChart>
        <c:barDir val="bar"/>
        <c:grouping val="stacked"/>
        <c:varyColors val="0"/>
        <c:ser>
          <c:idx val="0"/>
          <c:order val="0"/>
          <c:tx>
            <c:strRef>
              <c:f>'Q24.AIへの取り組み状況（従業員別）'!$K$6</c:f>
              <c:strCache>
                <c:ptCount val="1"/>
                <c:pt idx="0">
                  <c:v>提供中・実施中</c:v>
                </c:pt>
              </c:strCache>
            </c:strRef>
          </c:tx>
          <c:spPr>
            <a:solidFill>
              <a:srgbClr val="FF9966"/>
            </a:solidFill>
            <a:ln>
              <a:solidFill>
                <a:schemeClr val="tx1"/>
              </a:solidFill>
            </a:ln>
            <a:effectLst/>
          </c:spPr>
          <c:invertIfNegative val="0"/>
          <c:cat>
            <c:strRef>
              <c:f>'Q24.AIへの取り組み状況（従業員別）'!$J$7:$J$20</c:f>
              <c:strCache>
                <c:ptCount val="14"/>
                <c:pt idx="0">
                  <c:v>【 製品・サービスの提供 】               </c:v>
                </c:pt>
                <c:pt idx="1">
                  <c:v>20人以下（N=97）</c:v>
                </c:pt>
                <c:pt idx="2">
                  <c:v>21人以上100人以下（N=139）</c:v>
                </c:pt>
                <c:pt idx="3">
                  <c:v>101人以上（N=143）</c:v>
                </c:pt>
                <c:pt idx="5">
                  <c:v>【 開発の受託 】                    </c:v>
                </c:pt>
                <c:pt idx="6">
                  <c:v>20人以下（N=97）</c:v>
                </c:pt>
                <c:pt idx="7">
                  <c:v>21人以上100人以下（N=139）</c:v>
                </c:pt>
                <c:pt idx="8">
                  <c:v>101人以上（N=143）</c:v>
                </c:pt>
                <c:pt idx="10">
                  <c:v>【 製品・サービスの利用 】               </c:v>
                </c:pt>
                <c:pt idx="11">
                  <c:v>20人以下（N=97）</c:v>
                </c:pt>
                <c:pt idx="12">
                  <c:v>21人以上100人以下（N=139）</c:v>
                </c:pt>
                <c:pt idx="13">
                  <c:v>101人以上（N=143）</c:v>
                </c:pt>
              </c:strCache>
            </c:strRef>
          </c:cat>
          <c:val>
            <c:numRef>
              <c:f>'Q24.AIへの取り組み状況（従業員別）'!$K$7:$K$20</c:f>
              <c:numCache>
                <c:formatCode>0.0%</c:formatCode>
                <c:ptCount val="14"/>
                <c:pt idx="0" formatCode="General">
                  <c:v>0</c:v>
                </c:pt>
                <c:pt idx="1">
                  <c:v>2.0618556701030927E-2</c:v>
                </c:pt>
                <c:pt idx="2">
                  <c:v>5.0359712230215826E-2</c:v>
                </c:pt>
                <c:pt idx="3">
                  <c:v>6.2937062937062943E-2</c:v>
                </c:pt>
                <c:pt idx="5" formatCode="General">
                  <c:v>0</c:v>
                </c:pt>
                <c:pt idx="6">
                  <c:v>6.1855670103092786E-2</c:v>
                </c:pt>
                <c:pt idx="7">
                  <c:v>4.3165467625899283E-2</c:v>
                </c:pt>
                <c:pt idx="8">
                  <c:v>5.5944055944055944E-2</c:v>
                </c:pt>
                <c:pt idx="10" formatCode="General">
                  <c:v>0</c:v>
                </c:pt>
                <c:pt idx="11">
                  <c:v>4.1237113402061855E-2</c:v>
                </c:pt>
                <c:pt idx="12">
                  <c:v>2.8776978417266189E-2</c:v>
                </c:pt>
                <c:pt idx="13">
                  <c:v>0.11188811188811189</c:v>
                </c:pt>
              </c:numCache>
            </c:numRef>
          </c:val>
          <c:extLst>
            <c:ext xmlns:c16="http://schemas.microsoft.com/office/drawing/2014/chart" uri="{C3380CC4-5D6E-409C-BE32-E72D297353CC}">
              <c16:uniqueId val="{00000003-6813-44BB-A8ED-43289F5C6DAC}"/>
            </c:ext>
          </c:extLst>
        </c:ser>
        <c:ser>
          <c:idx val="1"/>
          <c:order val="1"/>
          <c:tx>
            <c:strRef>
              <c:f>'Q24.AIへの取り組み状況（従業員別）'!$L$6</c:f>
              <c:strCache>
                <c:ptCount val="1"/>
                <c:pt idx="0">
                  <c:v>開発中・準備中</c:v>
                </c:pt>
              </c:strCache>
            </c:strRef>
          </c:tx>
          <c:spPr>
            <a:solidFill>
              <a:srgbClr val="FFCC99"/>
            </a:solidFill>
            <a:ln>
              <a:solidFill>
                <a:schemeClr val="tx1"/>
              </a:solidFill>
            </a:ln>
            <a:effectLst/>
          </c:spPr>
          <c:invertIfNegative val="0"/>
          <c:cat>
            <c:strRef>
              <c:f>'Q24.AIへの取り組み状況（従業員別）'!$J$7:$J$20</c:f>
              <c:strCache>
                <c:ptCount val="14"/>
                <c:pt idx="0">
                  <c:v>【 製品・サービスの提供 】               </c:v>
                </c:pt>
                <c:pt idx="1">
                  <c:v>20人以下（N=97）</c:v>
                </c:pt>
                <c:pt idx="2">
                  <c:v>21人以上100人以下（N=139）</c:v>
                </c:pt>
                <c:pt idx="3">
                  <c:v>101人以上（N=143）</c:v>
                </c:pt>
                <c:pt idx="5">
                  <c:v>【 開発の受託 】                    </c:v>
                </c:pt>
                <c:pt idx="6">
                  <c:v>20人以下（N=97）</c:v>
                </c:pt>
                <c:pt idx="7">
                  <c:v>21人以上100人以下（N=139）</c:v>
                </c:pt>
                <c:pt idx="8">
                  <c:v>101人以上（N=143）</c:v>
                </c:pt>
                <c:pt idx="10">
                  <c:v>【 製品・サービスの利用 】               </c:v>
                </c:pt>
                <c:pt idx="11">
                  <c:v>20人以下（N=97）</c:v>
                </c:pt>
                <c:pt idx="12">
                  <c:v>21人以上100人以下（N=139）</c:v>
                </c:pt>
                <c:pt idx="13">
                  <c:v>101人以上（N=143）</c:v>
                </c:pt>
              </c:strCache>
            </c:strRef>
          </c:cat>
          <c:val>
            <c:numRef>
              <c:f>'Q24.AIへの取り組み状況（従業員別）'!$L$7:$L$20</c:f>
              <c:numCache>
                <c:formatCode>0.0%</c:formatCode>
                <c:ptCount val="14"/>
                <c:pt idx="0" formatCode="General">
                  <c:v>0</c:v>
                </c:pt>
                <c:pt idx="1">
                  <c:v>4.1237113402061855E-2</c:v>
                </c:pt>
                <c:pt idx="2">
                  <c:v>3.5971223021582732E-2</c:v>
                </c:pt>
                <c:pt idx="3">
                  <c:v>8.3916083916083919E-2</c:v>
                </c:pt>
                <c:pt idx="5" formatCode="General">
                  <c:v>0</c:v>
                </c:pt>
                <c:pt idx="6">
                  <c:v>2.0618556701030927E-2</c:v>
                </c:pt>
                <c:pt idx="7">
                  <c:v>4.3165467625899283E-2</c:v>
                </c:pt>
                <c:pt idx="8">
                  <c:v>5.5944055944055944E-2</c:v>
                </c:pt>
                <c:pt idx="10" formatCode="General">
                  <c:v>0</c:v>
                </c:pt>
                <c:pt idx="11">
                  <c:v>3.0927835051546393E-2</c:v>
                </c:pt>
                <c:pt idx="12">
                  <c:v>6.4748201438848921E-2</c:v>
                </c:pt>
                <c:pt idx="13">
                  <c:v>7.6923076923076927E-2</c:v>
                </c:pt>
              </c:numCache>
            </c:numRef>
          </c:val>
          <c:extLst>
            <c:ext xmlns:c16="http://schemas.microsoft.com/office/drawing/2014/chart" uri="{C3380CC4-5D6E-409C-BE32-E72D297353CC}">
              <c16:uniqueId val="{00000007-6813-44BB-A8ED-43289F5C6DAC}"/>
            </c:ext>
          </c:extLst>
        </c:ser>
        <c:ser>
          <c:idx val="2"/>
          <c:order val="2"/>
          <c:tx>
            <c:strRef>
              <c:f>'Q24.AIへの取り組み状況（従業員別）'!$M$6</c:f>
              <c:strCache>
                <c:ptCount val="1"/>
                <c:pt idx="0">
                  <c:v>調査中・検討中</c:v>
                </c:pt>
              </c:strCache>
            </c:strRef>
          </c:tx>
          <c:spPr>
            <a:solidFill>
              <a:srgbClr val="FFFF99"/>
            </a:solidFill>
            <a:ln>
              <a:solidFill>
                <a:schemeClr val="tx1"/>
              </a:solidFill>
            </a:ln>
            <a:effectLst/>
          </c:spPr>
          <c:invertIfNegative val="0"/>
          <c:cat>
            <c:strRef>
              <c:f>'Q24.AIへの取り組み状況（従業員別）'!$J$7:$J$20</c:f>
              <c:strCache>
                <c:ptCount val="14"/>
                <c:pt idx="0">
                  <c:v>【 製品・サービスの提供 】               </c:v>
                </c:pt>
                <c:pt idx="1">
                  <c:v>20人以下（N=97）</c:v>
                </c:pt>
                <c:pt idx="2">
                  <c:v>21人以上100人以下（N=139）</c:v>
                </c:pt>
                <c:pt idx="3">
                  <c:v>101人以上（N=143）</c:v>
                </c:pt>
                <c:pt idx="5">
                  <c:v>【 開発の受託 】                    </c:v>
                </c:pt>
                <c:pt idx="6">
                  <c:v>20人以下（N=97）</c:v>
                </c:pt>
                <c:pt idx="7">
                  <c:v>21人以上100人以下（N=139）</c:v>
                </c:pt>
                <c:pt idx="8">
                  <c:v>101人以上（N=143）</c:v>
                </c:pt>
                <c:pt idx="10">
                  <c:v>【 製品・サービスの利用 】               </c:v>
                </c:pt>
                <c:pt idx="11">
                  <c:v>20人以下（N=97）</c:v>
                </c:pt>
                <c:pt idx="12">
                  <c:v>21人以上100人以下（N=139）</c:v>
                </c:pt>
                <c:pt idx="13">
                  <c:v>101人以上（N=143）</c:v>
                </c:pt>
              </c:strCache>
            </c:strRef>
          </c:cat>
          <c:val>
            <c:numRef>
              <c:f>'Q24.AIへの取り組み状況（従業員別）'!$M$7:$M$20</c:f>
              <c:numCache>
                <c:formatCode>0.0%</c:formatCode>
                <c:ptCount val="14"/>
                <c:pt idx="0" formatCode="General">
                  <c:v>0</c:v>
                </c:pt>
                <c:pt idx="1">
                  <c:v>0.25773195876288657</c:v>
                </c:pt>
                <c:pt idx="2">
                  <c:v>0.25179856115107913</c:v>
                </c:pt>
                <c:pt idx="3">
                  <c:v>0.20979020979020979</c:v>
                </c:pt>
                <c:pt idx="5" formatCode="General">
                  <c:v>0</c:v>
                </c:pt>
                <c:pt idx="6">
                  <c:v>0.17525773195876287</c:v>
                </c:pt>
                <c:pt idx="7">
                  <c:v>0.23741007194244604</c:v>
                </c:pt>
                <c:pt idx="8">
                  <c:v>0.11888111888111888</c:v>
                </c:pt>
                <c:pt idx="10" formatCode="General">
                  <c:v>0</c:v>
                </c:pt>
                <c:pt idx="11">
                  <c:v>0.22680412371134021</c:v>
                </c:pt>
                <c:pt idx="12">
                  <c:v>0.25899280575539568</c:v>
                </c:pt>
                <c:pt idx="13">
                  <c:v>0.27272727272727271</c:v>
                </c:pt>
              </c:numCache>
            </c:numRef>
          </c:val>
          <c:extLst>
            <c:ext xmlns:c16="http://schemas.microsoft.com/office/drawing/2014/chart" uri="{C3380CC4-5D6E-409C-BE32-E72D297353CC}">
              <c16:uniqueId val="{0000000B-6813-44BB-A8ED-43289F5C6DAC}"/>
            </c:ext>
          </c:extLst>
        </c:ser>
        <c:ser>
          <c:idx val="3"/>
          <c:order val="3"/>
          <c:tx>
            <c:strRef>
              <c:f>'Q24.AIへの取り組み状況（従業員別）'!$N$6</c:f>
              <c:strCache>
                <c:ptCount val="1"/>
                <c:pt idx="0">
                  <c:v>していない</c:v>
                </c:pt>
              </c:strCache>
            </c:strRef>
          </c:tx>
          <c:spPr>
            <a:solidFill>
              <a:srgbClr val="4472C4"/>
            </a:solidFill>
            <a:ln>
              <a:solidFill>
                <a:schemeClr val="tx1"/>
              </a:solidFill>
            </a:ln>
            <a:effectLst/>
          </c:spPr>
          <c:invertIfNegative val="0"/>
          <c:cat>
            <c:strRef>
              <c:f>'Q24.AIへの取り組み状況（従業員別）'!$J$7:$J$20</c:f>
              <c:strCache>
                <c:ptCount val="14"/>
                <c:pt idx="0">
                  <c:v>【 製品・サービスの提供 】               </c:v>
                </c:pt>
                <c:pt idx="1">
                  <c:v>20人以下（N=97）</c:v>
                </c:pt>
                <c:pt idx="2">
                  <c:v>21人以上100人以下（N=139）</c:v>
                </c:pt>
                <c:pt idx="3">
                  <c:v>101人以上（N=143）</c:v>
                </c:pt>
                <c:pt idx="5">
                  <c:v>【 開発の受託 】                    </c:v>
                </c:pt>
                <c:pt idx="6">
                  <c:v>20人以下（N=97）</c:v>
                </c:pt>
                <c:pt idx="7">
                  <c:v>21人以上100人以下（N=139）</c:v>
                </c:pt>
                <c:pt idx="8">
                  <c:v>101人以上（N=143）</c:v>
                </c:pt>
                <c:pt idx="10">
                  <c:v>【 製品・サービスの利用 】               </c:v>
                </c:pt>
                <c:pt idx="11">
                  <c:v>20人以下（N=97）</c:v>
                </c:pt>
                <c:pt idx="12">
                  <c:v>21人以上100人以下（N=139）</c:v>
                </c:pt>
                <c:pt idx="13">
                  <c:v>101人以上（N=143）</c:v>
                </c:pt>
              </c:strCache>
            </c:strRef>
          </c:cat>
          <c:val>
            <c:numRef>
              <c:f>'Q24.AIへの取り組み状況（従業員別）'!$N$7:$N$20</c:f>
              <c:numCache>
                <c:formatCode>0.0%</c:formatCode>
                <c:ptCount val="14"/>
                <c:pt idx="0" formatCode="General">
                  <c:v>0</c:v>
                </c:pt>
                <c:pt idx="1">
                  <c:v>0.68041237113402064</c:v>
                </c:pt>
                <c:pt idx="2">
                  <c:v>0.66187050359712229</c:v>
                </c:pt>
                <c:pt idx="3">
                  <c:v>0.64335664335664333</c:v>
                </c:pt>
                <c:pt idx="5" formatCode="General">
                  <c:v>0</c:v>
                </c:pt>
                <c:pt idx="6">
                  <c:v>0.74226804123711343</c:v>
                </c:pt>
                <c:pt idx="7">
                  <c:v>0.67625899280575541</c:v>
                </c:pt>
                <c:pt idx="8">
                  <c:v>0.76923076923076927</c:v>
                </c:pt>
                <c:pt idx="10" formatCode="General">
                  <c:v>0</c:v>
                </c:pt>
                <c:pt idx="11">
                  <c:v>0.7010309278350515</c:v>
                </c:pt>
                <c:pt idx="12">
                  <c:v>0.64748201438848918</c:v>
                </c:pt>
                <c:pt idx="13">
                  <c:v>0.53846153846153844</c:v>
                </c:pt>
              </c:numCache>
            </c:numRef>
          </c:val>
          <c:extLst>
            <c:ext xmlns:c16="http://schemas.microsoft.com/office/drawing/2014/chart" uri="{C3380CC4-5D6E-409C-BE32-E72D297353CC}">
              <c16:uniqueId val="{0000000F-6813-44BB-A8ED-43289F5C6DAC}"/>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76524444444444428"/>
        </c:manualLayout>
      </c:layout>
      <c:barChart>
        <c:barDir val="bar"/>
        <c:grouping val="stacked"/>
        <c:varyColors val="0"/>
        <c:ser>
          <c:idx val="0"/>
          <c:order val="0"/>
          <c:tx>
            <c:strRef>
              <c:f>'Q24.AIへの取り組み状況（従業員別）'!$K$6</c:f>
              <c:strCache>
                <c:ptCount val="1"/>
                <c:pt idx="0">
                  <c:v>提供中・実施中</c:v>
                </c:pt>
              </c:strCache>
            </c:strRef>
          </c:tx>
          <c:spPr>
            <a:solidFill>
              <a:srgbClr val="FF9966"/>
            </a:solidFill>
            <a:ln>
              <a:solidFill>
                <a:schemeClr val="tx1"/>
              </a:solidFill>
            </a:ln>
            <a:effectLst/>
          </c:spPr>
          <c:invertIfNegative val="0"/>
          <c:cat>
            <c:strRef>
              <c:f>'Q24.AIへの取り組み状況（従業員別）'!$J$7:$J$20</c:f>
              <c:strCache>
                <c:ptCount val="14"/>
                <c:pt idx="0">
                  <c:v>【 製品・サービスの提供 】               </c:v>
                </c:pt>
                <c:pt idx="1">
                  <c:v>20人以下（N=128）</c:v>
                </c:pt>
                <c:pt idx="2">
                  <c:v>21人以上100人以下（N=104）</c:v>
                </c:pt>
                <c:pt idx="3">
                  <c:v>101人以上（N=41）</c:v>
                </c:pt>
                <c:pt idx="5">
                  <c:v>【 開発の受託 】                    </c:v>
                </c:pt>
                <c:pt idx="6">
                  <c:v>20人以下（N=128）</c:v>
                </c:pt>
                <c:pt idx="7">
                  <c:v>21人以上100人以下（N=104）</c:v>
                </c:pt>
                <c:pt idx="8">
                  <c:v>101人以上（N=41）</c:v>
                </c:pt>
                <c:pt idx="10">
                  <c:v>【 製品・サービスの利用 】               </c:v>
                </c:pt>
                <c:pt idx="11">
                  <c:v>20人以下（N=128）</c:v>
                </c:pt>
                <c:pt idx="12">
                  <c:v>21人以上100人以下（N=104）</c:v>
                </c:pt>
                <c:pt idx="13">
                  <c:v>101人以上（N=41）</c:v>
                </c:pt>
              </c:strCache>
            </c:strRef>
          </c:cat>
          <c:val>
            <c:numRef>
              <c:f>'Q24.AIへの取り組み状況（従業員別）'!$K$7:$K$20</c:f>
              <c:numCache>
                <c:formatCode>0.0%</c:formatCode>
                <c:ptCount val="14"/>
                <c:pt idx="0" formatCode="General">
                  <c:v>0</c:v>
                </c:pt>
                <c:pt idx="1">
                  <c:v>7.03125E-2</c:v>
                </c:pt>
                <c:pt idx="2">
                  <c:v>9.6153846153846159E-2</c:v>
                </c:pt>
                <c:pt idx="3">
                  <c:v>0.21951219512195122</c:v>
                </c:pt>
                <c:pt idx="5" formatCode="General">
                  <c:v>0</c:v>
                </c:pt>
                <c:pt idx="6">
                  <c:v>0.25</c:v>
                </c:pt>
                <c:pt idx="7">
                  <c:v>0.26923076923076922</c:v>
                </c:pt>
                <c:pt idx="8">
                  <c:v>0.31707317073170732</c:v>
                </c:pt>
                <c:pt idx="10" formatCode="General">
                  <c:v>0</c:v>
                </c:pt>
                <c:pt idx="11">
                  <c:v>3.90625E-2</c:v>
                </c:pt>
                <c:pt idx="12">
                  <c:v>3.8461538461538464E-2</c:v>
                </c:pt>
                <c:pt idx="13">
                  <c:v>0.14634146341463414</c:v>
                </c:pt>
              </c:numCache>
            </c:numRef>
          </c:val>
          <c:extLst>
            <c:ext xmlns:c16="http://schemas.microsoft.com/office/drawing/2014/chart" uri="{C3380CC4-5D6E-409C-BE32-E72D297353CC}">
              <c16:uniqueId val="{00000003-2826-4934-96C9-D0A21CAF4328}"/>
            </c:ext>
          </c:extLst>
        </c:ser>
        <c:ser>
          <c:idx val="1"/>
          <c:order val="1"/>
          <c:tx>
            <c:strRef>
              <c:f>'Q24.AIへの取り組み状況（従業員別）'!$L$6</c:f>
              <c:strCache>
                <c:ptCount val="1"/>
                <c:pt idx="0">
                  <c:v>開発中・準備中</c:v>
                </c:pt>
              </c:strCache>
            </c:strRef>
          </c:tx>
          <c:spPr>
            <a:solidFill>
              <a:srgbClr val="FFCC99"/>
            </a:solidFill>
            <a:ln>
              <a:solidFill>
                <a:schemeClr val="tx1"/>
              </a:solidFill>
            </a:ln>
            <a:effectLst/>
          </c:spPr>
          <c:invertIfNegative val="0"/>
          <c:cat>
            <c:strRef>
              <c:f>'Q24.AIへの取り組み状況（従業員別）'!$J$7:$J$20</c:f>
              <c:strCache>
                <c:ptCount val="14"/>
                <c:pt idx="0">
                  <c:v>【 製品・サービスの提供 】               </c:v>
                </c:pt>
                <c:pt idx="1">
                  <c:v>20人以下（N=128）</c:v>
                </c:pt>
                <c:pt idx="2">
                  <c:v>21人以上100人以下（N=104）</c:v>
                </c:pt>
                <c:pt idx="3">
                  <c:v>101人以上（N=41）</c:v>
                </c:pt>
                <c:pt idx="5">
                  <c:v>【 開発の受託 】                    </c:v>
                </c:pt>
                <c:pt idx="6">
                  <c:v>20人以下（N=128）</c:v>
                </c:pt>
                <c:pt idx="7">
                  <c:v>21人以上100人以下（N=104）</c:v>
                </c:pt>
                <c:pt idx="8">
                  <c:v>101人以上（N=41）</c:v>
                </c:pt>
                <c:pt idx="10">
                  <c:v>【 製品・サービスの利用 】               </c:v>
                </c:pt>
                <c:pt idx="11">
                  <c:v>20人以下（N=128）</c:v>
                </c:pt>
                <c:pt idx="12">
                  <c:v>21人以上100人以下（N=104）</c:v>
                </c:pt>
                <c:pt idx="13">
                  <c:v>101人以上（N=41）</c:v>
                </c:pt>
              </c:strCache>
            </c:strRef>
          </c:cat>
          <c:val>
            <c:numRef>
              <c:f>'Q24.AIへの取り組み状況（従業員別）'!$L$7:$L$20</c:f>
              <c:numCache>
                <c:formatCode>0.0%</c:formatCode>
                <c:ptCount val="14"/>
                <c:pt idx="0" formatCode="General">
                  <c:v>0</c:v>
                </c:pt>
                <c:pt idx="1">
                  <c:v>0.1953125</c:v>
                </c:pt>
                <c:pt idx="2">
                  <c:v>0.17307692307692307</c:v>
                </c:pt>
                <c:pt idx="3">
                  <c:v>0.12195121951219512</c:v>
                </c:pt>
                <c:pt idx="5" formatCode="General">
                  <c:v>0</c:v>
                </c:pt>
                <c:pt idx="6">
                  <c:v>0.1796875</c:v>
                </c:pt>
                <c:pt idx="7">
                  <c:v>0.14423076923076922</c:v>
                </c:pt>
                <c:pt idx="8">
                  <c:v>9.7560975609756101E-2</c:v>
                </c:pt>
                <c:pt idx="10" formatCode="General">
                  <c:v>0</c:v>
                </c:pt>
                <c:pt idx="11">
                  <c:v>0.1171875</c:v>
                </c:pt>
                <c:pt idx="12">
                  <c:v>0.15384615384615385</c:v>
                </c:pt>
                <c:pt idx="13">
                  <c:v>2.4390243902439025E-2</c:v>
                </c:pt>
              </c:numCache>
            </c:numRef>
          </c:val>
          <c:extLst>
            <c:ext xmlns:c16="http://schemas.microsoft.com/office/drawing/2014/chart" uri="{C3380CC4-5D6E-409C-BE32-E72D297353CC}">
              <c16:uniqueId val="{00000007-2826-4934-96C9-D0A21CAF4328}"/>
            </c:ext>
          </c:extLst>
        </c:ser>
        <c:ser>
          <c:idx val="2"/>
          <c:order val="2"/>
          <c:tx>
            <c:strRef>
              <c:f>'Q24.AIへの取り組み状況（従業員別）'!$M$6</c:f>
              <c:strCache>
                <c:ptCount val="1"/>
                <c:pt idx="0">
                  <c:v>調査中・検討中</c:v>
                </c:pt>
              </c:strCache>
            </c:strRef>
          </c:tx>
          <c:spPr>
            <a:solidFill>
              <a:srgbClr val="FFFF99"/>
            </a:solidFill>
            <a:ln>
              <a:solidFill>
                <a:schemeClr val="tx1"/>
              </a:solidFill>
            </a:ln>
            <a:effectLst/>
          </c:spPr>
          <c:invertIfNegative val="0"/>
          <c:cat>
            <c:strRef>
              <c:f>'Q24.AIへの取り組み状況（従業員別）'!$J$7:$J$20</c:f>
              <c:strCache>
                <c:ptCount val="14"/>
                <c:pt idx="0">
                  <c:v>【 製品・サービスの提供 】               </c:v>
                </c:pt>
                <c:pt idx="1">
                  <c:v>20人以下（N=128）</c:v>
                </c:pt>
                <c:pt idx="2">
                  <c:v>21人以上100人以下（N=104）</c:v>
                </c:pt>
                <c:pt idx="3">
                  <c:v>101人以上（N=41）</c:v>
                </c:pt>
                <c:pt idx="5">
                  <c:v>【 開発の受託 】                    </c:v>
                </c:pt>
                <c:pt idx="6">
                  <c:v>20人以下（N=128）</c:v>
                </c:pt>
                <c:pt idx="7">
                  <c:v>21人以上100人以下（N=104）</c:v>
                </c:pt>
                <c:pt idx="8">
                  <c:v>101人以上（N=41）</c:v>
                </c:pt>
                <c:pt idx="10">
                  <c:v>【 製品・サービスの利用 】               </c:v>
                </c:pt>
                <c:pt idx="11">
                  <c:v>20人以下（N=128）</c:v>
                </c:pt>
                <c:pt idx="12">
                  <c:v>21人以上100人以下（N=104）</c:v>
                </c:pt>
                <c:pt idx="13">
                  <c:v>101人以上（N=41）</c:v>
                </c:pt>
              </c:strCache>
            </c:strRef>
          </c:cat>
          <c:val>
            <c:numRef>
              <c:f>'Q24.AIへの取り組み状況（従業員別）'!$M$7:$M$20</c:f>
              <c:numCache>
                <c:formatCode>0.0%</c:formatCode>
                <c:ptCount val="14"/>
                <c:pt idx="0" formatCode="General">
                  <c:v>0</c:v>
                </c:pt>
                <c:pt idx="1">
                  <c:v>0.2421875</c:v>
                </c:pt>
                <c:pt idx="2">
                  <c:v>0.29807692307692307</c:v>
                </c:pt>
                <c:pt idx="3">
                  <c:v>0.34146341463414637</c:v>
                </c:pt>
                <c:pt idx="5" formatCode="General">
                  <c:v>0</c:v>
                </c:pt>
                <c:pt idx="6">
                  <c:v>0.1328125</c:v>
                </c:pt>
                <c:pt idx="7">
                  <c:v>0.15384615384615385</c:v>
                </c:pt>
                <c:pt idx="8">
                  <c:v>0.17073170731707318</c:v>
                </c:pt>
                <c:pt idx="10" formatCode="General">
                  <c:v>0</c:v>
                </c:pt>
                <c:pt idx="11">
                  <c:v>0.234375</c:v>
                </c:pt>
                <c:pt idx="12">
                  <c:v>0.30769230769230771</c:v>
                </c:pt>
                <c:pt idx="13">
                  <c:v>0.41463414634146339</c:v>
                </c:pt>
              </c:numCache>
            </c:numRef>
          </c:val>
          <c:extLst>
            <c:ext xmlns:c16="http://schemas.microsoft.com/office/drawing/2014/chart" uri="{C3380CC4-5D6E-409C-BE32-E72D297353CC}">
              <c16:uniqueId val="{0000000B-2826-4934-96C9-D0A21CAF4328}"/>
            </c:ext>
          </c:extLst>
        </c:ser>
        <c:ser>
          <c:idx val="3"/>
          <c:order val="3"/>
          <c:tx>
            <c:strRef>
              <c:f>'Q24.AIへの取り組み状況（従業員別）'!$N$6</c:f>
              <c:strCache>
                <c:ptCount val="1"/>
                <c:pt idx="0">
                  <c:v>していない</c:v>
                </c:pt>
              </c:strCache>
            </c:strRef>
          </c:tx>
          <c:spPr>
            <a:solidFill>
              <a:srgbClr val="4472C4"/>
            </a:solidFill>
            <a:ln>
              <a:solidFill>
                <a:schemeClr val="tx1"/>
              </a:solidFill>
            </a:ln>
            <a:effectLst/>
          </c:spPr>
          <c:invertIfNegative val="0"/>
          <c:cat>
            <c:strRef>
              <c:f>'Q24.AIへの取り組み状況（従業員別）'!$J$7:$J$20</c:f>
              <c:strCache>
                <c:ptCount val="14"/>
                <c:pt idx="0">
                  <c:v>【 製品・サービスの提供 】               </c:v>
                </c:pt>
                <c:pt idx="1">
                  <c:v>20人以下（N=128）</c:v>
                </c:pt>
                <c:pt idx="2">
                  <c:v>21人以上100人以下（N=104）</c:v>
                </c:pt>
                <c:pt idx="3">
                  <c:v>101人以上（N=41）</c:v>
                </c:pt>
                <c:pt idx="5">
                  <c:v>【 開発の受託 】                    </c:v>
                </c:pt>
                <c:pt idx="6">
                  <c:v>20人以下（N=128）</c:v>
                </c:pt>
                <c:pt idx="7">
                  <c:v>21人以上100人以下（N=104）</c:v>
                </c:pt>
                <c:pt idx="8">
                  <c:v>101人以上（N=41）</c:v>
                </c:pt>
                <c:pt idx="10">
                  <c:v>【 製品・サービスの利用 】               </c:v>
                </c:pt>
                <c:pt idx="11">
                  <c:v>20人以下（N=128）</c:v>
                </c:pt>
                <c:pt idx="12">
                  <c:v>21人以上100人以下（N=104）</c:v>
                </c:pt>
                <c:pt idx="13">
                  <c:v>101人以上（N=41）</c:v>
                </c:pt>
              </c:strCache>
            </c:strRef>
          </c:cat>
          <c:val>
            <c:numRef>
              <c:f>'Q24.AIへの取り組み状況（従業員別）'!$N$7:$N$20</c:f>
              <c:numCache>
                <c:formatCode>0.0%</c:formatCode>
                <c:ptCount val="14"/>
                <c:pt idx="0" formatCode="General">
                  <c:v>0</c:v>
                </c:pt>
                <c:pt idx="1">
                  <c:v>0.4921875</c:v>
                </c:pt>
                <c:pt idx="2">
                  <c:v>0.43269230769230771</c:v>
                </c:pt>
                <c:pt idx="3">
                  <c:v>0.31707317073170732</c:v>
                </c:pt>
                <c:pt idx="5" formatCode="General">
                  <c:v>0</c:v>
                </c:pt>
                <c:pt idx="6">
                  <c:v>0.4375</c:v>
                </c:pt>
                <c:pt idx="7">
                  <c:v>0.43269230769230771</c:v>
                </c:pt>
                <c:pt idx="8">
                  <c:v>0.41463414634146339</c:v>
                </c:pt>
                <c:pt idx="10" formatCode="General">
                  <c:v>0</c:v>
                </c:pt>
                <c:pt idx="11">
                  <c:v>0.609375</c:v>
                </c:pt>
                <c:pt idx="12">
                  <c:v>0.5</c:v>
                </c:pt>
                <c:pt idx="13">
                  <c:v>0.41463414634146339</c:v>
                </c:pt>
              </c:numCache>
            </c:numRef>
          </c:val>
          <c:extLst>
            <c:ext xmlns:c16="http://schemas.microsoft.com/office/drawing/2014/chart" uri="{C3380CC4-5D6E-409C-BE32-E72D297353CC}">
              <c16:uniqueId val="{0000000F-2826-4934-96C9-D0A21CAF4328}"/>
            </c:ext>
          </c:extLst>
        </c:ser>
        <c:dLbls>
          <c:showLegendKey val="0"/>
          <c:showVal val="0"/>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'Q25.AI技術を活用製品・サービスの分野（従業員＆AI状況）'!$J$53</c:f>
          <c:strCache>
            <c:ptCount val="1"/>
            <c:pt idx="0">
              <c:v>20人以下 (N=283)
21人以上100人以下 (N=258)
101人以上 (N=214)</c:v>
            </c:pt>
          </c:strCache>
        </c:strRef>
      </c:tx>
      <c:layout>
        <c:manualLayout>
          <c:xMode val="edge"/>
          <c:yMode val="edge"/>
          <c:x val="0.57896555555555551"/>
          <c:y val="0.8053524305555556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9727462962962962"/>
          <c:y val="2.035986111111111E-2"/>
          <c:w val="0.55278370370370367"/>
          <c:h val="0.96045631944444432"/>
        </c:manualLayout>
      </c:layout>
      <c:barChart>
        <c:barDir val="bar"/>
        <c:grouping val="stacked"/>
        <c:varyColors val="0"/>
        <c:ser>
          <c:idx val="0"/>
          <c:order val="0"/>
          <c:tx>
            <c:strRef>
              <c:f>'Q25.AI技術を活用製品・サービスの分野（従業員＆AI状況）'!$S$6</c:f>
              <c:strCache>
                <c:ptCount val="1"/>
                <c:pt idx="0">
                  <c:v>提供中・実施中</c:v>
                </c:pt>
              </c:strCache>
            </c:strRef>
          </c:tx>
          <c:spPr>
            <a:solidFill>
              <a:srgbClr val="FF996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20人以下（n=95）</c:v>
                </c:pt>
                <c:pt idx="2">
                  <c:v>21人以上100人以下（n=100）</c:v>
                </c:pt>
                <c:pt idx="3">
                  <c:v>101人以上（n=112）</c:v>
                </c:pt>
                <c:pt idx="4">
                  <c:v>【 オフィス／店舗 】                       </c:v>
                </c:pt>
                <c:pt idx="5">
                  <c:v>20人以下（n=76）</c:v>
                </c:pt>
                <c:pt idx="6">
                  <c:v>21人以上100人以下（n=55）</c:v>
                </c:pt>
                <c:pt idx="7">
                  <c:v>101人以上（n=41）</c:v>
                </c:pt>
                <c:pt idx="8">
                  <c:v>【 流通／物流 】                         </c:v>
                </c:pt>
                <c:pt idx="9">
                  <c:v>20人以下（n=51）</c:v>
                </c:pt>
                <c:pt idx="10">
                  <c:v>21人以上100人以下（n=33）</c:v>
                </c:pt>
                <c:pt idx="11">
                  <c:v>101人以上（n=38）</c:v>
                </c:pt>
                <c:pt idx="12">
                  <c:v>【 病院／医療 】                         </c:v>
                </c:pt>
                <c:pt idx="13">
                  <c:v>20人以下（n=46）</c:v>
                </c:pt>
                <c:pt idx="14">
                  <c:v>21人以上100人以下（n=35）</c:v>
                </c:pt>
                <c:pt idx="15">
                  <c:v>101人以上（n=25）</c:v>
                </c:pt>
                <c:pt idx="16">
                  <c:v>【 移動／交通 】                         </c:v>
                </c:pt>
                <c:pt idx="17">
                  <c:v>20人以下（n=32）</c:v>
                </c:pt>
                <c:pt idx="18">
                  <c:v>21人以上100人以下（n=35）</c:v>
                </c:pt>
                <c:pt idx="19">
                  <c:v>101人以上（n=26）</c:v>
                </c:pt>
                <c:pt idx="20">
                  <c:v>【 健康／介護／スポーツ 】                    </c:v>
                </c:pt>
                <c:pt idx="21">
                  <c:v>20人以下（n=41）</c:v>
                </c:pt>
                <c:pt idx="22">
                  <c:v>21人以上100人以下（n=25）</c:v>
                </c:pt>
                <c:pt idx="23">
                  <c:v>101人以上（n=16）</c:v>
                </c:pt>
                <c:pt idx="24">
                  <c:v>【 防犯／防災 】                         </c:v>
                </c:pt>
                <c:pt idx="25">
                  <c:v>20人以下（n=40）</c:v>
                </c:pt>
                <c:pt idx="26">
                  <c:v>21人以上100人以下（n=25）</c:v>
                </c:pt>
                <c:pt idx="27">
                  <c:v>101人以上（n=7）</c:v>
                </c:pt>
                <c:pt idx="28">
                  <c:v>【 住宅／生活 】                         </c:v>
                </c:pt>
                <c:pt idx="29">
                  <c:v>20人以下（n=32）</c:v>
                </c:pt>
                <c:pt idx="30">
                  <c:v>21人以上100人以下（n=32）</c:v>
                </c:pt>
                <c:pt idx="31">
                  <c:v>101人以上（n=19）</c:v>
                </c:pt>
                <c:pt idx="32">
                  <c:v>【 農林水産 】                          </c:v>
                </c:pt>
                <c:pt idx="33">
                  <c:v>20人以下（n=35）</c:v>
                </c:pt>
                <c:pt idx="34">
                  <c:v>21人以上100人以下（n=18）</c:v>
                </c:pt>
                <c:pt idx="35">
                  <c:v>101人以上（n=10）</c:v>
                </c:pt>
                <c:pt idx="36">
                  <c:v>【 建築／土木 】                         </c:v>
                </c:pt>
                <c:pt idx="37">
                  <c:v>20人以下（n=29）</c:v>
                </c:pt>
                <c:pt idx="38">
                  <c:v>21人以上100人以下（n=16）</c:v>
                </c:pt>
                <c:pt idx="39">
                  <c:v>101人以上（n=16）</c:v>
                </c:pt>
                <c:pt idx="40">
                  <c:v>【 その他の事業 】                        </c:v>
                </c:pt>
                <c:pt idx="41">
                  <c:v>20人以下（n=43）</c:v>
                </c:pt>
                <c:pt idx="42">
                  <c:v>21人以上100人以下（n=35）</c:v>
                </c:pt>
                <c:pt idx="43">
                  <c:v>101人以上（n=32）</c:v>
                </c:pt>
              </c:strCache>
            </c:strRef>
          </c:cat>
          <c:val>
            <c:numRef>
              <c:f>'Q25.AI技術を活用製品・サービスの分野（従業員＆AI状況）'!$S$7:$S$50</c:f>
              <c:numCache>
                <c:formatCode>0.0%</c:formatCode>
                <c:ptCount val="44"/>
                <c:pt idx="0" formatCode="General">
                  <c:v>0</c:v>
                </c:pt>
                <c:pt idx="1">
                  <c:v>0.12367491166077739</c:v>
                </c:pt>
                <c:pt idx="2">
                  <c:v>0.11627906976744186</c:v>
                </c:pt>
                <c:pt idx="3">
                  <c:v>0.20093457943925233</c:v>
                </c:pt>
                <c:pt idx="4" formatCode="General">
                  <c:v>0</c:v>
                </c:pt>
                <c:pt idx="5">
                  <c:v>8.4805653710247356E-2</c:v>
                </c:pt>
                <c:pt idx="6">
                  <c:v>6.9767441860465115E-2</c:v>
                </c:pt>
                <c:pt idx="7">
                  <c:v>7.476635514018691E-2</c:v>
                </c:pt>
                <c:pt idx="8" formatCode="General">
                  <c:v>0</c:v>
                </c:pt>
                <c:pt idx="9">
                  <c:v>8.4805653710247356E-2</c:v>
                </c:pt>
                <c:pt idx="10">
                  <c:v>3.4883720930232558E-2</c:v>
                </c:pt>
                <c:pt idx="11">
                  <c:v>7.0093457943925228E-2</c:v>
                </c:pt>
                <c:pt idx="12" formatCode="General">
                  <c:v>0</c:v>
                </c:pt>
                <c:pt idx="13">
                  <c:v>5.6537102473498232E-2</c:v>
                </c:pt>
                <c:pt idx="14">
                  <c:v>4.2635658914728682E-2</c:v>
                </c:pt>
                <c:pt idx="15">
                  <c:v>4.6728971962616821E-2</c:v>
                </c:pt>
                <c:pt idx="16" formatCode="General">
                  <c:v>0</c:v>
                </c:pt>
                <c:pt idx="17">
                  <c:v>4.2402826855123678E-2</c:v>
                </c:pt>
                <c:pt idx="18">
                  <c:v>4.6511627906976744E-2</c:v>
                </c:pt>
                <c:pt idx="19">
                  <c:v>6.0747663551401869E-2</c:v>
                </c:pt>
                <c:pt idx="20" formatCode="General">
                  <c:v>0</c:v>
                </c:pt>
                <c:pt idx="21">
                  <c:v>5.3003533568904596E-2</c:v>
                </c:pt>
                <c:pt idx="22">
                  <c:v>4.2635658914728682E-2</c:v>
                </c:pt>
                <c:pt idx="23">
                  <c:v>4.6728971962616821E-2</c:v>
                </c:pt>
                <c:pt idx="24" formatCode="General">
                  <c:v>0</c:v>
                </c:pt>
                <c:pt idx="25">
                  <c:v>6.0070671378091869E-2</c:v>
                </c:pt>
                <c:pt idx="26">
                  <c:v>5.4263565891472867E-2</c:v>
                </c:pt>
                <c:pt idx="27">
                  <c:v>1.8691588785046728E-2</c:v>
                </c:pt>
                <c:pt idx="28" formatCode="General">
                  <c:v>0</c:v>
                </c:pt>
                <c:pt idx="29">
                  <c:v>3.1802120141342753E-2</c:v>
                </c:pt>
                <c:pt idx="30">
                  <c:v>5.0387596899224806E-2</c:v>
                </c:pt>
                <c:pt idx="31">
                  <c:v>3.2710280373831772E-2</c:v>
                </c:pt>
                <c:pt idx="32" formatCode="General">
                  <c:v>0</c:v>
                </c:pt>
                <c:pt idx="33">
                  <c:v>4.5936395759717315E-2</c:v>
                </c:pt>
                <c:pt idx="34">
                  <c:v>3.1007751937984496E-2</c:v>
                </c:pt>
                <c:pt idx="35">
                  <c:v>2.336448598130841E-2</c:v>
                </c:pt>
                <c:pt idx="36" formatCode="General">
                  <c:v>0</c:v>
                </c:pt>
                <c:pt idx="37">
                  <c:v>3.1802120141342753E-2</c:v>
                </c:pt>
                <c:pt idx="38">
                  <c:v>3.1007751937984496E-2</c:v>
                </c:pt>
                <c:pt idx="39">
                  <c:v>4.2056074766355138E-2</c:v>
                </c:pt>
                <c:pt idx="41">
                  <c:v>5.6537102473498232E-2</c:v>
                </c:pt>
                <c:pt idx="42">
                  <c:v>4.6511627906976744E-2</c:v>
                </c:pt>
                <c:pt idx="43">
                  <c:v>5.6074766355140186E-2</c:v>
                </c:pt>
              </c:numCache>
            </c:numRef>
          </c:val>
          <c:extLst>
            <c:ext xmlns:c16="http://schemas.microsoft.com/office/drawing/2014/chart" uri="{C3380CC4-5D6E-409C-BE32-E72D297353CC}">
              <c16:uniqueId val="{00000015-AFF3-481C-B5A2-CFB094F178F7}"/>
            </c:ext>
          </c:extLst>
        </c:ser>
        <c:ser>
          <c:idx val="2"/>
          <c:order val="1"/>
          <c:tx>
            <c:strRef>
              <c:f>'Q25.AI技術を活用製品・サービスの分野（従業員＆AI状況）'!$T$6</c:f>
              <c:strCache>
                <c:ptCount val="1"/>
                <c:pt idx="0">
                  <c:v>開発中・準備中</c:v>
                </c:pt>
              </c:strCache>
            </c:strRef>
          </c:tx>
          <c:spPr>
            <a:solidFill>
              <a:srgbClr val="FFFF99"/>
            </a:solidFill>
            <a:ln w="9525">
              <a:solidFill>
                <a:sysClr val="windowText" lastClr="000000"/>
              </a:solidFill>
            </a:ln>
            <a:effectLst/>
          </c:spPr>
          <c:invertIfNegative val="0"/>
          <c:cat>
            <c:strRef>
              <c:f>'Q25.AI技術を活用製品・サービスの分野（従業員＆AI状況）'!$R$7:$R$50</c:f>
              <c:strCache>
                <c:ptCount val="44"/>
                <c:pt idx="0">
                  <c:v>【 工場／プラント 】                       </c:v>
                </c:pt>
                <c:pt idx="1">
                  <c:v>20人以下（n=95）</c:v>
                </c:pt>
                <c:pt idx="2">
                  <c:v>21人以上100人以下（n=100）</c:v>
                </c:pt>
                <c:pt idx="3">
                  <c:v>101人以上（n=112）</c:v>
                </c:pt>
                <c:pt idx="4">
                  <c:v>【 オフィス／店舗 】                       </c:v>
                </c:pt>
                <c:pt idx="5">
                  <c:v>20人以下（n=76）</c:v>
                </c:pt>
                <c:pt idx="6">
                  <c:v>21人以上100人以下（n=55）</c:v>
                </c:pt>
                <c:pt idx="7">
                  <c:v>101人以上（n=41）</c:v>
                </c:pt>
                <c:pt idx="8">
                  <c:v>【 流通／物流 】                         </c:v>
                </c:pt>
                <c:pt idx="9">
                  <c:v>20人以下（n=51）</c:v>
                </c:pt>
                <c:pt idx="10">
                  <c:v>21人以上100人以下（n=33）</c:v>
                </c:pt>
                <c:pt idx="11">
                  <c:v>101人以上（n=38）</c:v>
                </c:pt>
                <c:pt idx="12">
                  <c:v>【 病院／医療 】                         </c:v>
                </c:pt>
                <c:pt idx="13">
                  <c:v>20人以下（n=46）</c:v>
                </c:pt>
                <c:pt idx="14">
                  <c:v>21人以上100人以下（n=35）</c:v>
                </c:pt>
                <c:pt idx="15">
                  <c:v>101人以上（n=25）</c:v>
                </c:pt>
                <c:pt idx="16">
                  <c:v>【 移動／交通 】                         </c:v>
                </c:pt>
                <c:pt idx="17">
                  <c:v>20人以下（n=32）</c:v>
                </c:pt>
                <c:pt idx="18">
                  <c:v>21人以上100人以下（n=35）</c:v>
                </c:pt>
                <c:pt idx="19">
                  <c:v>101人以上（n=26）</c:v>
                </c:pt>
                <c:pt idx="20">
                  <c:v>【 健康／介護／スポーツ 】                    </c:v>
                </c:pt>
                <c:pt idx="21">
                  <c:v>20人以下（n=41）</c:v>
                </c:pt>
                <c:pt idx="22">
                  <c:v>21人以上100人以下（n=25）</c:v>
                </c:pt>
                <c:pt idx="23">
                  <c:v>101人以上（n=16）</c:v>
                </c:pt>
                <c:pt idx="24">
                  <c:v>【 防犯／防災 】                         </c:v>
                </c:pt>
                <c:pt idx="25">
                  <c:v>20人以下（n=40）</c:v>
                </c:pt>
                <c:pt idx="26">
                  <c:v>21人以上100人以下（n=25）</c:v>
                </c:pt>
                <c:pt idx="27">
                  <c:v>101人以上（n=7）</c:v>
                </c:pt>
                <c:pt idx="28">
                  <c:v>【 住宅／生活 】                         </c:v>
                </c:pt>
                <c:pt idx="29">
                  <c:v>20人以下（n=32）</c:v>
                </c:pt>
                <c:pt idx="30">
                  <c:v>21人以上100人以下（n=32）</c:v>
                </c:pt>
                <c:pt idx="31">
                  <c:v>101人以上（n=19）</c:v>
                </c:pt>
                <c:pt idx="32">
                  <c:v>【 農林水産 】                          </c:v>
                </c:pt>
                <c:pt idx="33">
                  <c:v>20人以下（n=35）</c:v>
                </c:pt>
                <c:pt idx="34">
                  <c:v>21人以上100人以下（n=18）</c:v>
                </c:pt>
                <c:pt idx="35">
                  <c:v>101人以上（n=10）</c:v>
                </c:pt>
                <c:pt idx="36">
                  <c:v>【 建築／土木 】                         </c:v>
                </c:pt>
                <c:pt idx="37">
                  <c:v>20人以下（n=29）</c:v>
                </c:pt>
                <c:pt idx="38">
                  <c:v>21人以上100人以下（n=16）</c:v>
                </c:pt>
                <c:pt idx="39">
                  <c:v>101人以上（n=16）</c:v>
                </c:pt>
                <c:pt idx="40">
                  <c:v>【 その他の事業 】                        </c:v>
                </c:pt>
                <c:pt idx="41">
                  <c:v>20人以下（n=43）</c:v>
                </c:pt>
                <c:pt idx="42">
                  <c:v>21人以上100人以下（n=35）</c:v>
                </c:pt>
                <c:pt idx="43">
                  <c:v>101人以上（n=32）</c:v>
                </c:pt>
              </c:strCache>
            </c:strRef>
          </c:cat>
          <c:val>
            <c:numRef>
              <c:f>'Q25.AI技術を活用製品・サービスの分野（従業員＆AI状況）'!$T$7:$T$50</c:f>
              <c:numCache>
                <c:formatCode>0.0%</c:formatCode>
                <c:ptCount val="44"/>
                <c:pt idx="0" formatCode="General">
                  <c:v>0</c:v>
                </c:pt>
                <c:pt idx="1">
                  <c:v>6.7137809187279157E-2</c:v>
                </c:pt>
                <c:pt idx="2">
                  <c:v>9.3023255813953487E-2</c:v>
                </c:pt>
                <c:pt idx="3">
                  <c:v>0.13551401869158877</c:v>
                </c:pt>
                <c:pt idx="4" formatCode="General">
                  <c:v>0</c:v>
                </c:pt>
                <c:pt idx="5">
                  <c:v>4.9469964664310952E-2</c:v>
                </c:pt>
                <c:pt idx="6">
                  <c:v>6.2015503875968991E-2</c:v>
                </c:pt>
                <c:pt idx="7">
                  <c:v>4.2056074766355138E-2</c:v>
                </c:pt>
                <c:pt idx="8" formatCode="General">
                  <c:v>0</c:v>
                </c:pt>
                <c:pt idx="9">
                  <c:v>2.4734982332155476E-2</c:v>
                </c:pt>
                <c:pt idx="10">
                  <c:v>4.2635658914728682E-2</c:v>
                </c:pt>
                <c:pt idx="11">
                  <c:v>3.7383177570093455E-2</c:v>
                </c:pt>
                <c:pt idx="12" formatCode="General">
                  <c:v>0</c:v>
                </c:pt>
                <c:pt idx="13">
                  <c:v>5.6537102473498232E-2</c:v>
                </c:pt>
                <c:pt idx="14">
                  <c:v>4.6511627906976744E-2</c:v>
                </c:pt>
                <c:pt idx="15">
                  <c:v>3.2710280373831772E-2</c:v>
                </c:pt>
                <c:pt idx="16" formatCode="General">
                  <c:v>0</c:v>
                </c:pt>
                <c:pt idx="17">
                  <c:v>3.1802120141342753E-2</c:v>
                </c:pt>
                <c:pt idx="18">
                  <c:v>5.8139534883720929E-2</c:v>
                </c:pt>
                <c:pt idx="19">
                  <c:v>4.6728971962616821E-2</c:v>
                </c:pt>
                <c:pt idx="20" formatCode="General">
                  <c:v>0</c:v>
                </c:pt>
                <c:pt idx="21">
                  <c:v>5.6537102473498232E-2</c:v>
                </c:pt>
                <c:pt idx="22">
                  <c:v>2.3255813953488372E-2</c:v>
                </c:pt>
                <c:pt idx="23">
                  <c:v>4.6728971962616819E-3</c:v>
                </c:pt>
                <c:pt idx="24" formatCode="General">
                  <c:v>0</c:v>
                </c:pt>
                <c:pt idx="25">
                  <c:v>3.5335689045936397E-2</c:v>
                </c:pt>
                <c:pt idx="26">
                  <c:v>1.5503875968992248E-2</c:v>
                </c:pt>
                <c:pt idx="27">
                  <c:v>4.6728971962616819E-3</c:v>
                </c:pt>
                <c:pt idx="28" formatCode="General">
                  <c:v>0</c:v>
                </c:pt>
                <c:pt idx="29">
                  <c:v>4.5936395759717315E-2</c:v>
                </c:pt>
                <c:pt idx="30">
                  <c:v>2.7131782945736434E-2</c:v>
                </c:pt>
                <c:pt idx="31">
                  <c:v>1.8691588785046728E-2</c:v>
                </c:pt>
                <c:pt idx="32" formatCode="General">
                  <c:v>0</c:v>
                </c:pt>
                <c:pt idx="33">
                  <c:v>3.8869257950530034E-2</c:v>
                </c:pt>
                <c:pt idx="34">
                  <c:v>2.7131782945736434E-2</c:v>
                </c:pt>
                <c:pt idx="35">
                  <c:v>4.6728971962616819E-3</c:v>
                </c:pt>
                <c:pt idx="36" formatCode="General">
                  <c:v>0</c:v>
                </c:pt>
                <c:pt idx="37">
                  <c:v>2.4734982332155476E-2</c:v>
                </c:pt>
                <c:pt idx="38">
                  <c:v>1.1627906976744186E-2</c:v>
                </c:pt>
                <c:pt idx="39">
                  <c:v>1.4018691588785047E-2</c:v>
                </c:pt>
                <c:pt idx="41">
                  <c:v>3.5335689045936397E-2</c:v>
                </c:pt>
                <c:pt idx="42">
                  <c:v>3.1007751937984496E-2</c:v>
                </c:pt>
                <c:pt idx="43">
                  <c:v>4.2056074766355138E-2</c:v>
                </c:pt>
              </c:numCache>
            </c:numRef>
          </c:val>
          <c:extLst>
            <c:ext xmlns:c16="http://schemas.microsoft.com/office/drawing/2014/chart" uri="{C3380CC4-5D6E-409C-BE32-E72D297353CC}">
              <c16:uniqueId val="{00000031-AFF3-481C-B5A2-CFB094F178F7}"/>
            </c:ext>
          </c:extLst>
        </c:ser>
        <c:ser>
          <c:idx val="1"/>
          <c:order val="2"/>
          <c:tx>
            <c:strRef>
              <c:f>'Q25.AI技術を活用製品・サービスの分野（従業員＆AI状況）'!$U$6</c:f>
              <c:strCache>
                <c:ptCount val="1"/>
                <c:pt idx="0">
                  <c:v>調査中・検討中</c:v>
                </c:pt>
              </c:strCache>
            </c:strRef>
          </c:tx>
          <c:spPr>
            <a:solidFill>
              <a:srgbClr val="2E75B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20人以下（n=95）</c:v>
                </c:pt>
                <c:pt idx="2">
                  <c:v>21人以上100人以下（n=100）</c:v>
                </c:pt>
                <c:pt idx="3">
                  <c:v>101人以上（n=112）</c:v>
                </c:pt>
                <c:pt idx="4">
                  <c:v>【 オフィス／店舗 】                       </c:v>
                </c:pt>
                <c:pt idx="5">
                  <c:v>20人以下（n=76）</c:v>
                </c:pt>
                <c:pt idx="6">
                  <c:v>21人以上100人以下（n=55）</c:v>
                </c:pt>
                <c:pt idx="7">
                  <c:v>101人以上（n=41）</c:v>
                </c:pt>
                <c:pt idx="8">
                  <c:v>【 流通／物流 】                         </c:v>
                </c:pt>
                <c:pt idx="9">
                  <c:v>20人以下（n=51）</c:v>
                </c:pt>
                <c:pt idx="10">
                  <c:v>21人以上100人以下（n=33）</c:v>
                </c:pt>
                <c:pt idx="11">
                  <c:v>101人以上（n=38）</c:v>
                </c:pt>
                <c:pt idx="12">
                  <c:v>【 病院／医療 】                         </c:v>
                </c:pt>
                <c:pt idx="13">
                  <c:v>20人以下（n=46）</c:v>
                </c:pt>
                <c:pt idx="14">
                  <c:v>21人以上100人以下（n=35）</c:v>
                </c:pt>
                <c:pt idx="15">
                  <c:v>101人以上（n=25）</c:v>
                </c:pt>
                <c:pt idx="16">
                  <c:v>【 移動／交通 】                         </c:v>
                </c:pt>
                <c:pt idx="17">
                  <c:v>20人以下（n=32）</c:v>
                </c:pt>
                <c:pt idx="18">
                  <c:v>21人以上100人以下（n=35）</c:v>
                </c:pt>
                <c:pt idx="19">
                  <c:v>101人以上（n=26）</c:v>
                </c:pt>
                <c:pt idx="20">
                  <c:v>【 健康／介護／スポーツ 】                    </c:v>
                </c:pt>
                <c:pt idx="21">
                  <c:v>20人以下（n=41）</c:v>
                </c:pt>
                <c:pt idx="22">
                  <c:v>21人以上100人以下（n=25）</c:v>
                </c:pt>
                <c:pt idx="23">
                  <c:v>101人以上（n=16）</c:v>
                </c:pt>
                <c:pt idx="24">
                  <c:v>【 防犯／防災 】                         </c:v>
                </c:pt>
                <c:pt idx="25">
                  <c:v>20人以下（n=40）</c:v>
                </c:pt>
                <c:pt idx="26">
                  <c:v>21人以上100人以下（n=25）</c:v>
                </c:pt>
                <c:pt idx="27">
                  <c:v>101人以上（n=7）</c:v>
                </c:pt>
                <c:pt idx="28">
                  <c:v>【 住宅／生活 】                         </c:v>
                </c:pt>
                <c:pt idx="29">
                  <c:v>20人以下（n=32）</c:v>
                </c:pt>
                <c:pt idx="30">
                  <c:v>21人以上100人以下（n=32）</c:v>
                </c:pt>
                <c:pt idx="31">
                  <c:v>101人以上（n=19）</c:v>
                </c:pt>
                <c:pt idx="32">
                  <c:v>【 農林水産 】                          </c:v>
                </c:pt>
                <c:pt idx="33">
                  <c:v>20人以下（n=35）</c:v>
                </c:pt>
                <c:pt idx="34">
                  <c:v>21人以上100人以下（n=18）</c:v>
                </c:pt>
                <c:pt idx="35">
                  <c:v>101人以上（n=10）</c:v>
                </c:pt>
                <c:pt idx="36">
                  <c:v>【 建築／土木 】                         </c:v>
                </c:pt>
                <c:pt idx="37">
                  <c:v>20人以下（n=29）</c:v>
                </c:pt>
                <c:pt idx="38">
                  <c:v>21人以上100人以下（n=16）</c:v>
                </c:pt>
                <c:pt idx="39">
                  <c:v>101人以上（n=16）</c:v>
                </c:pt>
                <c:pt idx="40">
                  <c:v>【 その他の事業 】                        </c:v>
                </c:pt>
                <c:pt idx="41">
                  <c:v>20人以下（n=43）</c:v>
                </c:pt>
                <c:pt idx="42">
                  <c:v>21人以上100人以下（n=35）</c:v>
                </c:pt>
                <c:pt idx="43">
                  <c:v>101人以上（n=32）</c:v>
                </c:pt>
              </c:strCache>
            </c:strRef>
          </c:cat>
          <c:val>
            <c:numRef>
              <c:f>'Q25.AI技術を活用製品・サービスの分野（従業員＆AI状況）'!$U$7:$U$50</c:f>
              <c:numCache>
                <c:formatCode>0.0%</c:formatCode>
                <c:ptCount val="44"/>
                <c:pt idx="0">
                  <c:v>0</c:v>
                </c:pt>
                <c:pt idx="1">
                  <c:v>0.14487632508833923</c:v>
                </c:pt>
                <c:pt idx="2">
                  <c:v>0.17829457364341086</c:v>
                </c:pt>
                <c:pt idx="3">
                  <c:v>0.18691588785046728</c:v>
                </c:pt>
                <c:pt idx="4" formatCode="General">
                  <c:v>0</c:v>
                </c:pt>
                <c:pt idx="5">
                  <c:v>0.13427561837455831</c:v>
                </c:pt>
                <c:pt idx="6">
                  <c:v>8.1395348837209308E-2</c:v>
                </c:pt>
                <c:pt idx="7">
                  <c:v>7.476635514018691E-2</c:v>
                </c:pt>
                <c:pt idx="8" formatCode="General">
                  <c:v>0</c:v>
                </c:pt>
                <c:pt idx="9">
                  <c:v>7.0671378091872794E-2</c:v>
                </c:pt>
                <c:pt idx="10">
                  <c:v>5.0387596899224806E-2</c:v>
                </c:pt>
                <c:pt idx="11">
                  <c:v>7.0093457943925228E-2</c:v>
                </c:pt>
                <c:pt idx="12" formatCode="General">
                  <c:v>0</c:v>
                </c:pt>
                <c:pt idx="13">
                  <c:v>4.9469964664310952E-2</c:v>
                </c:pt>
                <c:pt idx="14">
                  <c:v>4.6511627906976744E-2</c:v>
                </c:pt>
                <c:pt idx="15">
                  <c:v>3.7383177570093455E-2</c:v>
                </c:pt>
                <c:pt idx="16" formatCode="General">
                  <c:v>0</c:v>
                </c:pt>
                <c:pt idx="17">
                  <c:v>3.8869257950530034E-2</c:v>
                </c:pt>
                <c:pt idx="18">
                  <c:v>3.1007751937984496E-2</c:v>
                </c:pt>
                <c:pt idx="19">
                  <c:v>1.4018691588785047E-2</c:v>
                </c:pt>
                <c:pt idx="20" formatCode="General">
                  <c:v>0</c:v>
                </c:pt>
                <c:pt idx="21">
                  <c:v>3.5335689045936397E-2</c:v>
                </c:pt>
                <c:pt idx="22">
                  <c:v>3.1007751937984496E-2</c:v>
                </c:pt>
                <c:pt idx="23">
                  <c:v>2.336448598130841E-2</c:v>
                </c:pt>
                <c:pt idx="24" formatCode="General">
                  <c:v>0</c:v>
                </c:pt>
                <c:pt idx="25">
                  <c:v>4.5936395759717315E-2</c:v>
                </c:pt>
                <c:pt idx="26">
                  <c:v>2.7131782945736434E-2</c:v>
                </c:pt>
                <c:pt idx="27">
                  <c:v>9.3457943925233638E-3</c:v>
                </c:pt>
                <c:pt idx="28" formatCode="General">
                  <c:v>0</c:v>
                </c:pt>
                <c:pt idx="29">
                  <c:v>3.5335689045936397E-2</c:v>
                </c:pt>
                <c:pt idx="30">
                  <c:v>4.6511627906976744E-2</c:v>
                </c:pt>
                <c:pt idx="31">
                  <c:v>3.7383177570093455E-2</c:v>
                </c:pt>
                <c:pt idx="32" formatCode="General">
                  <c:v>0</c:v>
                </c:pt>
                <c:pt idx="33">
                  <c:v>3.8869257950530034E-2</c:v>
                </c:pt>
                <c:pt idx="34">
                  <c:v>1.1627906976744186E-2</c:v>
                </c:pt>
                <c:pt idx="35">
                  <c:v>1.8691588785046728E-2</c:v>
                </c:pt>
                <c:pt idx="36" formatCode="General">
                  <c:v>0</c:v>
                </c:pt>
                <c:pt idx="37">
                  <c:v>4.5936395759717315E-2</c:v>
                </c:pt>
                <c:pt idx="38">
                  <c:v>1.937984496124031E-2</c:v>
                </c:pt>
                <c:pt idx="39">
                  <c:v>1.8691588785046728E-2</c:v>
                </c:pt>
                <c:pt idx="41">
                  <c:v>6.0070671378091869E-2</c:v>
                </c:pt>
                <c:pt idx="42">
                  <c:v>5.8139534883720929E-2</c:v>
                </c:pt>
                <c:pt idx="43">
                  <c:v>5.1401869158878503E-2</c:v>
                </c:pt>
              </c:numCache>
            </c:numRef>
          </c:val>
          <c:extLst>
            <c:ext xmlns:c16="http://schemas.microsoft.com/office/drawing/2014/chart" uri="{C3380CC4-5D6E-409C-BE32-E72D297353CC}">
              <c16:uniqueId val="{00000046-AFF3-481C-B5A2-CFB094F178F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70"/>
            </a:pPr>
            <a:endParaRPr lang="ja-JP"/>
          </a:p>
        </c:txPr>
        <c:crossAx val="403628032"/>
        <c:crosses val="autoZero"/>
        <c:auto val="1"/>
        <c:lblAlgn val="ctr"/>
        <c:lblOffset val="10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4821722222222211"/>
          <c:y val="0.69175312499999997"/>
          <c:w val="0.20686166666666667"/>
          <c:h val="8.4821006944444458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'Q25.AI技術を活用製品・サービスの分野'!$W$3</c:f>
          <c:strCache>
            <c:ptCount val="1"/>
            <c:pt idx="0">
              <c:v>AI技術を活用する／している製品・サービスの分野(N=757)</c:v>
            </c:pt>
          </c:strCache>
        </c:strRef>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'Q25.AI技術を活用製品・サービスの分野'!$W$4:$W$14</c:f>
              <c:strCache>
                <c:ptCount val="11"/>
                <c:pt idx="0">
                  <c:v>工場／プラント（n=307）</c:v>
                </c:pt>
                <c:pt idx="1">
                  <c:v>オフィス／店舗（n=172）</c:v>
                </c:pt>
                <c:pt idx="2">
                  <c:v>流通／物流（n=122）</c:v>
                </c:pt>
                <c:pt idx="3">
                  <c:v>病院／医療（n=106）</c:v>
                </c:pt>
                <c:pt idx="4">
                  <c:v>移動／交通（n=94）</c:v>
                </c:pt>
                <c:pt idx="5">
                  <c:v>住宅／生活（n=84）</c:v>
                </c:pt>
                <c:pt idx="6">
                  <c:v>健康／介護／スポーツ（n=82）</c:v>
                </c:pt>
                <c:pt idx="7">
                  <c:v>防犯／防災（n=72）</c:v>
                </c:pt>
                <c:pt idx="8">
                  <c:v>農林水産（n=63）</c:v>
                </c:pt>
                <c:pt idx="9">
                  <c:v>建築／土木（n=61）</c:v>
                </c:pt>
                <c:pt idx="10">
                  <c:v>その他の事業（n=110）</c:v>
                </c:pt>
              </c:strCache>
            </c:strRef>
          </c:cat>
          <c:val>
            <c:numRef>
              <c:f>'Q25.AI技術を活用製品・サービスの分野'!$X$4:$X$14</c:f>
              <c:numCache>
                <c:formatCode>0.0%</c:formatCode>
                <c:ptCount val="11"/>
                <c:pt idx="0">
                  <c:v>0.40554821664464996</c:v>
                </c:pt>
                <c:pt idx="1">
                  <c:v>0.22721268163804492</c:v>
                </c:pt>
                <c:pt idx="2">
                  <c:v>0.16116248348745046</c:v>
                </c:pt>
                <c:pt idx="3">
                  <c:v>0.14002642007926025</c:v>
                </c:pt>
                <c:pt idx="4">
                  <c:v>0.12417437252311757</c:v>
                </c:pt>
                <c:pt idx="5">
                  <c:v>0.11096433289299867</c:v>
                </c:pt>
                <c:pt idx="6">
                  <c:v>0.1083223249669749</c:v>
                </c:pt>
                <c:pt idx="7">
                  <c:v>9.5112285336856006E-2</c:v>
                </c:pt>
                <c:pt idx="8">
                  <c:v>8.3223249669749005E-2</c:v>
                </c:pt>
                <c:pt idx="9">
                  <c:v>8.0581241743725232E-2</c:v>
                </c:pt>
                <c:pt idx="10">
                  <c:v>0.1453104359313078</c:v>
                </c:pt>
              </c:numCache>
            </c:numRef>
          </c:val>
          <c:extLst>
            <c:ext xmlns:c16="http://schemas.microsoft.com/office/drawing/2014/chart" uri="{C3380CC4-5D6E-409C-BE32-E72D297353CC}">
              <c16:uniqueId val="{00000000-FF72-4B8A-BCF1-84BD434D5E2C}"/>
            </c:ext>
          </c:extLst>
        </c:ser>
        <c:dLbls>
          <c:dLblPos val="outEnd"/>
          <c:showLegendKey val="0"/>
          <c:showVal val="1"/>
          <c:showCatName val="0"/>
          <c:showSerName val="0"/>
          <c:showPercent val="0"/>
          <c:showBubbleSize val="0"/>
        </c:dLbls>
        <c:gapWidth val="182"/>
        <c:axId val="474759224"/>
        <c:axId val="474764800"/>
      </c:barChart>
      <c:catAx>
        <c:axId val="474759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4800"/>
        <c:crosses val="autoZero"/>
        <c:auto val="1"/>
        <c:lblAlgn val="ctr"/>
        <c:lblOffset val="100"/>
        <c:noMultiLvlLbl val="0"/>
      </c:catAx>
      <c:valAx>
        <c:axId val="4747648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59224"/>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1921701670673515"/>
          <c:y val="7.2307959544770886E-2"/>
        </c:manualLayout>
      </c:layout>
      <c:overlay val="0"/>
      <c:spPr>
        <a:noFill/>
        <a:ln>
          <a:noFill/>
        </a:ln>
        <a:effectLst/>
      </c:spPr>
      <c:txPr>
        <a:bodyPr rot="0" spcFirstLastPara="1" vertOverflow="ellipsis" vert="horz" wrap="square" anchor="ctr" anchorCtr="1"/>
        <a:lstStyle/>
        <a:p>
          <a:pPr>
            <a:defRPr sz="132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7302730520713467"/>
          <c:y val="0.31250972222222223"/>
          <c:w val="0.32675615091304738"/>
          <c:h val="0.46941306901356583"/>
        </c:manualLayout>
      </c:layout>
      <c:pieChart>
        <c:varyColors val="1"/>
        <c:ser>
          <c:idx val="0"/>
          <c:order val="0"/>
          <c:tx>
            <c:strRef>
              <c:f>'Q2_2A.従業員'!$E$2</c:f>
              <c:strCache>
                <c:ptCount val="1"/>
                <c:pt idx="0">
                  <c:v>従業員数　(N=1548)</c:v>
                </c:pt>
              </c:strCache>
            </c:strRef>
          </c:tx>
          <c:spPr>
            <a:ln w="3175">
              <a:solidFill>
                <a:schemeClr val="bg1"/>
              </a:solidFill>
            </a:ln>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2B9-47DC-94DC-89C7BB92CFA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2B9-47DC-94DC-89C7BB92CFA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2B9-47DC-94DC-89C7BB92CFA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2B9-47DC-94DC-89C7BB92CFA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12B9-47DC-94DC-89C7BB92CFA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12B9-47DC-94DC-89C7BB92CFA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12B9-47DC-94DC-89C7BB92CFA4}"/>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12B9-47DC-94DC-89C7BB92CFA4}"/>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12B9-47DC-94DC-89C7BB92CFA4}"/>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12B9-47DC-94DC-89C7BB92CFA4}"/>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12B9-47DC-94DC-89C7BB92CFA4}"/>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w="3175">
                <a:solidFill>
                  <a:schemeClr val="bg1"/>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12B9-47DC-94DC-89C7BB92CFA4}"/>
              </c:ext>
            </c:extLst>
          </c:dPt>
          <c:dLbls>
            <c:dLbl>
              <c:idx val="0"/>
              <c:layout>
                <c:manualLayout>
                  <c:x val="-1.4673614585748698E-2"/>
                  <c:y val="3.2585648148148148E-2"/>
                </c:manualLayout>
              </c:layout>
              <c:tx>
                <c:rich>
                  <a:bodyPr rot="0" spcFirstLastPara="1" vertOverflow="ellipsis" vert="horz" wrap="square" lIns="38100" tIns="19050" rIns="38100" bIns="19050" anchor="ctr" anchorCtr="0">
                    <a:spAutoFit/>
                  </a:bodyPr>
                  <a:lstStyle/>
                  <a:p>
                    <a:pPr algn="ct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B058498-CA6C-465A-87BF-54DABF28FB52}" type="CELLRANGE">
                      <a:rPr lang="en-US" altLang="ja-JP" baseline="0"/>
                      <a:pPr algn="ctr">
                        <a:lnSpc>
                          <a:spcPts val="1320"/>
                        </a:lnSpc>
                        <a:defRPr/>
                      </a:pPr>
                      <a:t>[CELLRANGE]</a:t>
                    </a:fld>
                    <a:r>
                      <a:rPr lang="en-US" altLang="ja-JP" baseline="0"/>
                      <a:t>, </a:t>
                    </a:r>
                    <a:fld id="{A9557D75-8276-47C6-ABD7-D633E409635F}" type="PERCENTAGE">
                      <a:rPr lang="en-US" altLang="ja-JP" baseline="0"/>
                      <a:pPr algn="ct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0">
                  <a:spAutoFit/>
                </a:bodyPr>
                <a:lstStyle/>
                <a:p>
                  <a:pPr algn="ct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2B9-47DC-94DC-89C7BB92CFA4}"/>
                </c:ext>
              </c:extLst>
            </c:dLbl>
            <c:dLbl>
              <c:idx val="1"/>
              <c:layout>
                <c:manualLayout>
                  <c:x val="-2.0032289302966112E-2"/>
                  <c:y val="1.0073842592592593E-2"/>
                </c:manualLayout>
              </c:layout>
              <c:tx>
                <c:rich>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D0D3073F-9BD2-44FE-B85D-B22C934E8F06}" type="CELLRANGE">
                      <a:rPr lang="en-US" altLang="ja-JP" baseline="0"/>
                      <a:pPr>
                        <a:lnSpc>
                          <a:spcPts val="1320"/>
                        </a:lnSpc>
                        <a:defRPr/>
                      </a:pPr>
                      <a:t>[CELLRANGE]</a:t>
                    </a:fld>
                    <a:r>
                      <a:rPr lang="en-US" altLang="ja-JP" baseline="0"/>
                      <a:t>, </a:t>
                    </a:r>
                    <a:fld id="{98299C98-97BF-4566-89A2-DE1F50B5C080}"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2B9-47DC-94DC-89C7BB92CFA4}"/>
                </c:ext>
              </c:extLst>
            </c:dLbl>
            <c:dLbl>
              <c:idx val="2"/>
              <c:layout>
                <c:manualLayout>
                  <c:x val="-1.998275702407197E-2"/>
                  <c:y val="-4.828587962962963E-2"/>
                </c:manualLayout>
              </c:layout>
              <c:tx>
                <c:rich>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E6B33F89-2803-4FA0-B90B-0C1D0832EFDA}" type="CELLRANGE">
                      <a:rPr lang="en-US" altLang="ja-JP" baseline="0"/>
                      <a:pPr>
                        <a:lnSpc>
                          <a:spcPts val="1320"/>
                        </a:lnSpc>
                        <a:defRPr/>
                      </a:pPr>
                      <a:t>[CELLRANGE]</a:t>
                    </a:fld>
                    <a:r>
                      <a:rPr lang="en-US" altLang="ja-JP" baseline="0"/>
                      <a:t>, </a:t>
                    </a:r>
                    <a:fld id="{8A269E24-282B-43F5-8BF1-FB70C9CCB996}"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2B9-47DC-94DC-89C7BB92CFA4}"/>
                </c:ext>
              </c:extLst>
            </c:dLbl>
            <c:dLbl>
              <c:idx val="3"/>
              <c:layout>
                <c:manualLayout>
                  <c:x val="-2.547753782938068E-2"/>
                  <c:y val="1.1879453499536513E-3"/>
                </c:manualLayout>
              </c:layout>
              <c:tx>
                <c:rich>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192A7D2-E36B-4795-A31D-2ACF444A926E}" type="CELLRANGE">
                      <a:rPr lang="en-US" altLang="ja-JP" baseline="0"/>
                      <a:pPr>
                        <a:lnSpc>
                          <a:spcPts val="1320"/>
                        </a:lnSpc>
                        <a:defRPr/>
                      </a:pPr>
                      <a:t>[CELLRANGE]</a:t>
                    </a:fld>
                    <a:r>
                      <a:rPr lang="en-US" altLang="ja-JP" baseline="0"/>
                      <a:t>, </a:t>
                    </a:r>
                    <a:fld id="{3161E32D-9A38-4AE2-846A-F6E196273FF2}"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2B9-47DC-94DC-89C7BB92CFA4}"/>
                </c:ext>
              </c:extLst>
            </c:dLbl>
            <c:dLbl>
              <c:idx val="4"/>
              <c:layout>
                <c:manualLayout>
                  <c:x val="3.2820518710638888E-2"/>
                  <c:y val="-9.213779585665828E-4"/>
                </c:manualLayout>
              </c:layout>
              <c:tx>
                <c:rich>
                  <a:bodyPr rot="0" spcFirstLastPara="1" vertOverflow="ellipsis" vert="horz" wrap="square" lIns="38100" tIns="19050" rIns="38100" bIns="19050" anchor="ctr" anchorCtr="1">
                    <a:no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50CDDF9-3DD0-45AC-8564-79F1C9964C80}" type="CELLRANGE">
                      <a:rPr lang="en-US" altLang="ja-JP" baseline="0"/>
                      <a:pPr>
                        <a:lnSpc>
                          <a:spcPts val="1320"/>
                        </a:lnSpc>
                        <a:defRPr/>
                      </a:pPr>
                      <a:t>[CELLRANGE]</a:t>
                    </a:fld>
                    <a:r>
                      <a:rPr lang="en-US" altLang="ja-JP" baseline="0"/>
                      <a:t>, </a:t>
                    </a:r>
                    <a:fld id="{1C963069-8B05-4D85-A21E-12DF0594F7CE}"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9581990637681429"/>
                      <c:h val="0.12735277777777779"/>
                    </c:manualLayout>
                  </c15:layout>
                  <c15:dlblFieldTable/>
                  <c15:showDataLabelsRange val="1"/>
                </c:ext>
                <c:ext xmlns:c16="http://schemas.microsoft.com/office/drawing/2014/chart" uri="{C3380CC4-5D6E-409C-BE32-E72D297353CC}">
                  <c16:uniqueId val="{00000009-12B9-47DC-94DC-89C7BB92CFA4}"/>
                </c:ext>
              </c:extLst>
            </c:dLbl>
            <c:dLbl>
              <c:idx val="5"/>
              <c:layout>
                <c:manualLayout>
                  <c:x val="5.4700864517731483E-3"/>
                  <c:y val="-1.5621296296296296E-2"/>
                </c:manualLayout>
              </c:layout>
              <c:tx>
                <c:rich>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946B748-E048-412B-A055-3A3701208226}" type="CELLRANGE">
                      <a:rPr lang="en-US" altLang="ja-JP" baseline="0"/>
                      <a:pPr>
                        <a:lnSpc>
                          <a:spcPts val="1320"/>
                        </a:lnSpc>
                        <a:defRPr/>
                      </a:pPr>
                      <a:t>[CELLRANGE]</a:t>
                    </a:fld>
                    <a:r>
                      <a:rPr lang="en-US" altLang="ja-JP" baseline="0"/>
                      <a:t>, </a:t>
                    </a:r>
                    <a:fld id="{0F84D0B2-152F-40B0-AAF0-60BA3CCCECFB}"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B9-47DC-94DC-89C7BB92CFA4}"/>
                </c:ext>
              </c:extLst>
            </c:dLbl>
            <c:dLbl>
              <c:idx val="6"/>
              <c:layout>
                <c:manualLayout>
                  <c:x val="-5.4700146658617074E-3"/>
                  <c:y val="2.4286445110333246E-2"/>
                </c:manualLayout>
              </c:layout>
              <c:tx>
                <c:rich>
                  <a:bodyPr rot="0" spcFirstLastPara="1" vertOverflow="ellipsis" vert="horz" wrap="square" lIns="38100" tIns="19050" rIns="38100" bIns="19050" anchor="ctr" anchorCtr="1">
                    <a:no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812C56B5-F2CB-4375-9D6C-90AD2526576C}" type="CELLRANGE">
                      <a:rPr lang="en-US" altLang="ja-JP" baseline="0"/>
                      <a:pPr>
                        <a:lnSpc>
                          <a:spcPts val="1320"/>
                        </a:lnSpc>
                        <a:defRPr/>
                      </a:pPr>
                      <a:t>[CELLRANGE]</a:t>
                    </a:fld>
                    <a:r>
                      <a:rPr lang="en-US" altLang="ja-JP" baseline="0"/>
                      <a:t>, </a:t>
                    </a:r>
                    <a:fld id="{50AFCBC5-5C3E-4B09-AEA8-012CC0520C6F}" type="PERCENTAGE">
                      <a:rPr lang="en-US" altLang="ja-JP" baseline="0"/>
                      <a:pPr>
                        <a:lnSpc>
                          <a:spcPts val="1320"/>
                        </a:lnSpc>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lnSpc>
                      <a:spcPts val="1320"/>
                    </a:lnSpc>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21023365596314794"/>
                      <c:h val="0.1000469291270685"/>
                    </c:manualLayout>
                  </c15:layout>
                  <c15:dlblFieldTable/>
                  <c15:showDataLabelsRange val="1"/>
                </c:ext>
                <c:ext xmlns:c16="http://schemas.microsoft.com/office/drawing/2014/chart" uri="{C3380CC4-5D6E-409C-BE32-E72D297353CC}">
                  <c16:uniqueId val="{0000000D-12B9-47DC-94DC-89C7BB92CFA4}"/>
                </c:ext>
              </c:extLst>
            </c:dLbl>
            <c:dLbl>
              <c:idx val="7"/>
              <c:layout>
                <c:manualLayout>
                  <c:x val="3.7379067658939391E-2"/>
                  <c:y val="3.097465277777777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DE2DD1E-EA89-4B28-8BF6-11351C696503}" type="CELLRANGE">
                      <a:rPr lang="en-US" altLang="ja-JP" baseline="0"/>
                      <a:pPr>
                        <a:defRPr/>
                      </a:pPr>
                      <a:t>[CELLRANGE]</a:t>
                    </a:fld>
                    <a:r>
                      <a:rPr lang="en-US" altLang="ja-JP" baseline="0"/>
                      <a:t>, </a:t>
                    </a:r>
                    <a:fld id="{7F4D4A26-04A8-4ACE-ABA8-BD2EFF1AF9EB}" type="PERCENTAGE">
                      <a:rPr lang="en-US" altLang="ja-JP" baseline="0"/>
                      <a:pPr>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34333909295629456"/>
                      <c:h val="6.1215046296296281E-2"/>
                    </c:manualLayout>
                  </c15:layout>
                  <c15:dlblFieldTable/>
                  <c15:showDataLabelsRange val="1"/>
                </c:ext>
                <c:ext xmlns:c16="http://schemas.microsoft.com/office/drawing/2014/chart" uri="{C3380CC4-5D6E-409C-BE32-E72D297353CC}">
                  <c16:uniqueId val="{0000000F-12B9-47DC-94DC-89C7BB92CFA4}"/>
                </c:ext>
              </c:extLst>
            </c:dLbl>
            <c:dLbl>
              <c:idx val="8"/>
              <c:layout>
                <c:manualLayout>
                  <c:x val="-8.205129677659722E-3"/>
                  <c:y val="9.5407407407406865E-3"/>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B55E1D6-D084-437D-9110-DDAB2896A74F}" type="CELLRANGE">
                      <a:rPr lang="en-US" altLang="ja-JP" baseline="0"/>
                      <a:pPr>
                        <a:defRPr/>
                      </a:pPr>
                      <a:t>[CELLRANGE]</a:t>
                    </a:fld>
                    <a:r>
                      <a:rPr lang="en-US" altLang="ja-JP" baseline="0"/>
                      <a:t>, </a:t>
                    </a:r>
                    <a:fld id="{DEDB592B-1A6D-462A-B446-79D64F811F73}" type="PERCENTAGE">
                      <a:rPr lang="en-US" altLang="ja-JP" baseline="0"/>
                      <a:pPr>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34091402129600851"/>
                      <c:h val="6.231064814814815E-2"/>
                    </c:manualLayout>
                  </c15:layout>
                  <c15:dlblFieldTable/>
                  <c15:showDataLabelsRange val="1"/>
                </c:ext>
                <c:ext xmlns:c16="http://schemas.microsoft.com/office/drawing/2014/chart" uri="{C3380CC4-5D6E-409C-BE32-E72D297353CC}">
                  <c16:uniqueId val="{00000011-12B9-47DC-94DC-89C7BB92CFA4}"/>
                </c:ext>
              </c:extLst>
            </c:dLbl>
            <c:dLbl>
              <c:idx val="9"/>
              <c:layout>
                <c:manualLayout>
                  <c:x val="-0.10364679608709354"/>
                  <c:y val="-3.5567824074074071E-2"/>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05F527F-B280-4BB0-9DAE-1EC61FA34E7B}" type="CELLRANGE">
                      <a:rPr lang="en-US" altLang="ja-JP" baseline="0"/>
                      <a:pPr>
                        <a:defRPr/>
                      </a:pPr>
                      <a:t>[CELLRANGE]</a:t>
                    </a:fld>
                    <a:r>
                      <a:rPr lang="en-US" altLang="ja-JP" baseline="0"/>
                      <a:t>, </a:t>
                    </a:r>
                    <a:fld id="{71CD73CD-B07C-4A5A-8146-09175FC84854}" type="PERCENTAGE">
                      <a:rPr lang="en-US" altLang="ja-JP" baseline="0"/>
                      <a:pPr>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3713094683463613"/>
                      <c:h val="5.967824074074074E-2"/>
                    </c:manualLayout>
                  </c15:layout>
                  <c15:dlblFieldTable/>
                  <c15:showDataLabelsRange val="1"/>
                </c:ext>
                <c:ext xmlns:c16="http://schemas.microsoft.com/office/drawing/2014/chart" uri="{C3380CC4-5D6E-409C-BE32-E72D297353CC}">
                  <c16:uniqueId val="{00000013-12B9-47DC-94DC-89C7BB92CFA4}"/>
                </c:ext>
              </c:extLst>
            </c:dLbl>
            <c:dLbl>
              <c:idx val="10"/>
              <c:layout>
                <c:manualLayout>
                  <c:x val="-0.21126220450226879"/>
                  <c:y val="-9.443079771504869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438B0DE-4631-4720-B879-DF335C606A7A}" type="CELLRANGE">
                      <a:rPr lang="en-US" altLang="ja-JP" baseline="0"/>
                      <a:pPr>
                        <a:defRPr/>
                      </a:pPr>
                      <a:t>[CELLRANGE]</a:t>
                    </a:fld>
                    <a:r>
                      <a:rPr lang="en-US" altLang="ja-JP" baseline="0"/>
                      <a:t>, </a:t>
                    </a:r>
                    <a:fld id="{EF04AB0C-54FF-426B-9ABF-8397F7AD851C}" type="PERCENTAGE">
                      <a:rPr lang="en-US" altLang="ja-JP" baseline="0"/>
                      <a:pPr>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38059038169286974"/>
                      <c:h val="6.2003450866198913E-2"/>
                    </c:manualLayout>
                  </c15:layout>
                  <c15:dlblFieldTable/>
                  <c15:showDataLabelsRange val="1"/>
                </c:ext>
                <c:ext xmlns:c16="http://schemas.microsoft.com/office/drawing/2014/chart" uri="{C3380CC4-5D6E-409C-BE32-E72D297353CC}">
                  <c16:uniqueId val="{00000015-12B9-47DC-94DC-89C7BB92CFA4}"/>
                </c:ext>
              </c:extLst>
            </c:dLbl>
            <c:dLbl>
              <c:idx val="11"/>
              <c:layout>
                <c:manualLayout>
                  <c:x val="-0.2298673898857958"/>
                  <c:y val="-0.16484083895349705"/>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A48AC2B-3042-485D-8647-5D6A04E62C36}" type="CELLRANGE">
                      <a:rPr lang="en-US" altLang="ja-JP" baseline="0"/>
                      <a:pPr>
                        <a:defRPr/>
                      </a:pPr>
                      <a:t>[CELLRANGE]</a:t>
                    </a:fld>
                    <a:r>
                      <a:rPr lang="en-US" altLang="ja-JP" baseline="0"/>
                      <a:t>, </a:t>
                    </a:r>
                    <a:fld id="{B174F834-7278-4B5E-987C-1198AD9BC727}" type="PERCENTAGE">
                      <a:rPr lang="en-US" altLang="ja-JP" baseline="0"/>
                      <a:pPr>
                        <a:defRPr/>
                      </a:pPr>
                      <a:t>[パーセンテージ]</a:t>
                    </a:fld>
                    <a:endParaRPr lang="en-US" altLang="ja-JP"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35524564779965412"/>
                      <c:h val="6.3540048123083656E-2"/>
                    </c:manualLayout>
                  </c15:layout>
                  <c15:dlblFieldTable/>
                  <c15:showDataLabelsRange val="1"/>
                </c:ext>
                <c:ext xmlns:c16="http://schemas.microsoft.com/office/drawing/2014/chart" uri="{C3380CC4-5D6E-409C-BE32-E72D297353CC}">
                  <c16:uniqueId val="{00000017-12B9-47DC-94DC-89C7BB92CF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'Q2_2A.従業員'!$E$3:$E$14</c:f>
              <c:strCache>
                <c:ptCount val="12"/>
                <c:pt idx="0">
                  <c:v>1 ～5 人（n=242）</c:v>
                </c:pt>
                <c:pt idx="1">
                  <c:v>6 ～10人（n=170）</c:v>
                </c:pt>
                <c:pt idx="2">
                  <c:v>11～20人（n=201）</c:v>
                </c:pt>
                <c:pt idx="3">
                  <c:v>21～30人（n=147）</c:v>
                </c:pt>
                <c:pt idx="4">
                  <c:v>31～50人（n=203）</c:v>
                </c:pt>
                <c:pt idx="5">
                  <c:v>51～100 人（n=217）</c:v>
                </c:pt>
                <c:pt idx="6">
                  <c:v>101 ～200 人（n=134）</c:v>
                </c:pt>
                <c:pt idx="7">
                  <c:v>201 ～300 人（n=65）</c:v>
                </c:pt>
                <c:pt idx="8">
                  <c:v>301～1,000 人（n=83）</c:v>
                </c:pt>
                <c:pt idx="9">
                  <c:v>1,001 ～5,000 人（n=59）</c:v>
                </c:pt>
                <c:pt idx="10">
                  <c:v>5,001 ～10,000人（n=11）</c:v>
                </c:pt>
                <c:pt idx="11">
                  <c:v>10,001人以上（n=16）</c:v>
                </c:pt>
              </c:strCache>
            </c:strRef>
          </c:cat>
          <c:val>
            <c:numRef>
              <c:f>'Q2_2A.従業員'!$F$3:$F$14</c:f>
              <c:numCache>
                <c:formatCode>0.0%</c:formatCode>
                <c:ptCount val="12"/>
                <c:pt idx="0">
                  <c:v>0.15633074935400518</c:v>
                </c:pt>
                <c:pt idx="1">
                  <c:v>0.10981912144702842</c:v>
                </c:pt>
                <c:pt idx="2">
                  <c:v>0.12984496124031009</c:v>
                </c:pt>
                <c:pt idx="3">
                  <c:v>9.4961240310077522E-2</c:v>
                </c:pt>
                <c:pt idx="4">
                  <c:v>0.13113695090439276</c:v>
                </c:pt>
                <c:pt idx="5">
                  <c:v>0.14018087855297157</c:v>
                </c:pt>
                <c:pt idx="6">
                  <c:v>8.6563307493540048E-2</c:v>
                </c:pt>
                <c:pt idx="7">
                  <c:v>4.1989664082687339E-2</c:v>
                </c:pt>
                <c:pt idx="8">
                  <c:v>5.3617571059431525E-2</c:v>
                </c:pt>
                <c:pt idx="9">
                  <c:v>3.8113695090439277E-2</c:v>
                </c:pt>
                <c:pt idx="10">
                  <c:v>7.1059431524547806E-3</c:v>
                </c:pt>
                <c:pt idx="11">
                  <c:v>1.0335917312661499E-2</c:v>
                </c:pt>
              </c:numCache>
            </c:numRef>
          </c:val>
          <c:extLst>
            <c:ext xmlns:c15="http://schemas.microsoft.com/office/drawing/2012/chart" uri="{02D57815-91ED-43cb-92C2-25804820EDAC}">
              <c15:datalabelsRange>
                <c15:f>'Q2_2A.従業員'!$E$3:$E$14</c15:f>
                <c15:dlblRangeCache>
                  <c:ptCount val="12"/>
                  <c:pt idx="0">
                    <c:v>1 ～5 人（n=242）</c:v>
                  </c:pt>
                  <c:pt idx="1">
                    <c:v>6 ～10人（n=170）</c:v>
                  </c:pt>
                  <c:pt idx="2">
                    <c:v>11～20人（n=201）</c:v>
                  </c:pt>
                  <c:pt idx="3">
                    <c:v>21～30人（n=147）</c:v>
                  </c:pt>
                  <c:pt idx="4">
                    <c:v>31～50人（n=203）</c:v>
                  </c:pt>
                  <c:pt idx="5">
                    <c:v>51～100 人（n=217）</c:v>
                  </c:pt>
                  <c:pt idx="6">
                    <c:v>101 ～200 人（n=134）</c:v>
                  </c:pt>
                  <c:pt idx="7">
                    <c:v>201 ～300 人（n=65）</c:v>
                  </c:pt>
                  <c:pt idx="8">
                    <c:v>301～1,000 人（n=83）</c:v>
                  </c:pt>
                  <c:pt idx="9">
                    <c:v>1,001 ～5,000 人（n=59）</c:v>
                  </c:pt>
                  <c:pt idx="10">
                    <c:v>5,001 ～10,000人（n=11）</c:v>
                  </c:pt>
                  <c:pt idx="11">
                    <c:v>10,001人以上（n=16）</c:v>
                  </c:pt>
                </c15:dlblRangeCache>
              </c15:datalabelsRange>
            </c:ext>
            <c:ext xmlns:c16="http://schemas.microsoft.com/office/drawing/2014/chart" uri="{C3380CC4-5D6E-409C-BE32-E72D297353CC}">
              <c16:uniqueId val="{00000018-12B9-47DC-94DC-89C7BB92CFA4}"/>
            </c:ext>
          </c:extLst>
        </c:ser>
        <c:dLbls>
          <c:dLblPos val="ctr"/>
          <c:showLegendKey val="0"/>
          <c:showVal val="0"/>
          <c:showCatName val="0"/>
          <c:showSerName val="0"/>
          <c:showPercent val="1"/>
          <c:showBubbleSize val="0"/>
          <c:showLeaderLines val="1"/>
        </c:dLbls>
        <c:firstSliceAng val="0"/>
      </c:pieChart>
      <c:spPr>
        <a:noFill/>
        <a:ln w="3175">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'Q4.主な適応分野（地域別）'!$F$6</c:f>
              <c:strCache>
                <c:ptCount val="1"/>
                <c:pt idx="0">
                  <c:v>東京</c:v>
                </c:pt>
              </c:strCache>
            </c:strRef>
          </c:tx>
          <c:spPr>
            <a:solidFill>
              <a:srgbClr val="FFFF00"/>
            </a:solidFill>
            <a:ln>
              <a:solidFill>
                <a:sysClr val="windowText" lastClr="000000"/>
              </a:solidFill>
            </a:ln>
            <a:effectLst/>
          </c:spPr>
          <c:invertIfNegative val="0"/>
          <c:val>
            <c:numRef>
              <c:f>'Q4.主な適応分野（地域別）'!$F$7:$F$17</c:f>
              <c:numCache>
                <c:formatCode>General</c:formatCode>
                <c:ptCount val="11"/>
                <c:pt idx="0">
                  <c:v>37</c:v>
                </c:pt>
                <c:pt idx="1">
                  <c:v>42</c:v>
                </c:pt>
                <c:pt idx="2">
                  <c:v>27</c:v>
                </c:pt>
                <c:pt idx="3">
                  <c:v>26</c:v>
                </c:pt>
                <c:pt idx="4">
                  <c:v>13</c:v>
                </c:pt>
                <c:pt idx="5">
                  <c:v>30</c:v>
                </c:pt>
                <c:pt idx="6">
                  <c:v>104</c:v>
                </c:pt>
                <c:pt idx="7">
                  <c:v>55</c:v>
                </c:pt>
                <c:pt idx="8">
                  <c:v>41</c:v>
                </c:pt>
                <c:pt idx="9">
                  <c:v>43</c:v>
                </c:pt>
                <c:pt idx="10">
                  <c:v>31</c:v>
                </c:pt>
              </c:numCache>
            </c:numRef>
          </c:val>
          <c:extLst>
            <c:ext xmlns:c16="http://schemas.microsoft.com/office/drawing/2014/chart" uri="{C3380CC4-5D6E-409C-BE32-E72D297353CC}">
              <c16:uniqueId val="{00000000-3506-42A9-85BD-9D946BBD7E3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7757936507937"/>
          <c:y val="4.681822366601919E-2"/>
          <c:w val="0.53190158730158732"/>
          <c:h val="0.93274501194737991"/>
        </c:manualLayout>
      </c:layout>
      <c:barChart>
        <c:barDir val="bar"/>
        <c:grouping val="stacked"/>
        <c:varyColors val="0"/>
        <c:ser>
          <c:idx val="0"/>
          <c:order val="0"/>
          <c:tx>
            <c:strRef>
              <c:f>'Q25.AI技術を活用製品・サービスの分野（ABCD&amp;AI状況'!$S$6</c:f>
              <c:strCache>
                <c:ptCount val="1"/>
                <c:pt idx="0">
                  <c:v>提供中・実施中</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D38-4045-9224-00DE821DEE32}"/>
                </c:ext>
              </c:extLst>
            </c:dLbl>
            <c:dLbl>
              <c:idx val="5"/>
              <c:delete val="1"/>
              <c:extLst>
                <c:ext xmlns:c15="http://schemas.microsoft.com/office/drawing/2012/chart" uri="{CE6537A1-D6FC-4f65-9D91-7224C49458BB}"/>
                <c:ext xmlns:c16="http://schemas.microsoft.com/office/drawing/2014/chart" uri="{C3380CC4-5D6E-409C-BE32-E72D297353CC}">
                  <c16:uniqueId val="{00000001-CD38-4045-9224-00DE821DEE32}"/>
                </c:ext>
              </c:extLst>
            </c:dLbl>
            <c:dLbl>
              <c:idx val="10"/>
              <c:delete val="1"/>
              <c:extLst>
                <c:ext xmlns:c15="http://schemas.microsoft.com/office/drawing/2012/chart" uri="{CE6537A1-D6FC-4f65-9D91-7224C49458BB}"/>
                <c:ext xmlns:c16="http://schemas.microsoft.com/office/drawing/2014/chart" uri="{C3380CC4-5D6E-409C-BE32-E72D297353CC}">
                  <c16:uniqueId val="{00000002-CD38-4045-9224-00DE821DEE32}"/>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D38-4045-9224-00DE821DEE32}"/>
                </c:ext>
              </c:extLst>
            </c:dLbl>
            <c:dLbl>
              <c:idx val="15"/>
              <c:delete val="1"/>
              <c:extLst>
                <c:ext xmlns:c15="http://schemas.microsoft.com/office/drawing/2012/chart" uri="{CE6537A1-D6FC-4f65-9D91-7224C49458BB}"/>
                <c:ext xmlns:c16="http://schemas.microsoft.com/office/drawing/2014/chart" uri="{C3380CC4-5D6E-409C-BE32-E72D297353CC}">
                  <c16:uniqueId val="{00000003-CD38-4045-9224-00DE821DEE32}"/>
                </c:ext>
              </c:extLst>
            </c:dLbl>
            <c:dLbl>
              <c:idx val="16"/>
              <c:delete val="1"/>
              <c:extLst>
                <c:ext xmlns:c15="http://schemas.microsoft.com/office/drawing/2012/chart" uri="{CE6537A1-D6FC-4f65-9D91-7224C49458BB}"/>
                <c:ext xmlns:c16="http://schemas.microsoft.com/office/drawing/2014/chart" uri="{C3380CC4-5D6E-409C-BE32-E72D297353CC}">
                  <c16:uniqueId val="{00000014-CD38-4045-9224-00DE821DEE32}"/>
                </c:ext>
              </c:extLst>
            </c:dLbl>
            <c:dLbl>
              <c:idx val="20"/>
              <c:delete val="1"/>
              <c:extLst>
                <c:ext xmlns:c15="http://schemas.microsoft.com/office/drawing/2012/chart" uri="{CE6537A1-D6FC-4f65-9D91-7224C49458BB}"/>
                <c:ext xmlns:c16="http://schemas.microsoft.com/office/drawing/2014/chart" uri="{C3380CC4-5D6E-409C-BE32-E72D297353CC}">
                  <c16:uniqueId val="{00000004-CD38-4045-9224-00DE821DEE32}"/>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D38-4045-9224-00DE821DEE32}"/>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D38-4045-9224-00DE821DEE32}"/>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'Q25.AI技術を活用製品・サービスの分野（ABCD&amp;AI状況'!$R$7:$R$31</c:f>
              <c:strCache>
                <c:ptCount val="25"/>
                <c:pt idx="0">
                  <c:v>【 工場／プラント 】                       </c:v>
                </c:pt>
                <c:pt idx="1">
                  <c:v>A.ユーザー企業（n=  80）</c:v>
                </c:pt>
                <c:pt idx="2">
                  <c:v>B.メーカー企業（n=114）</c:v>
                </c:pt>
                <c:pt idx="3">
                  <c:v>C.サブシステム提供企業（n=  57）</c:v>
                </c:pt>
                <c:pt idx="4">
                  <c:v>D.サービス提供企業（n=  39）</c:v>
                </c:pt>
                <c:pt idx="5">
                  <c:v>【 オフィス／店舗 】                       </c:v>
                </c:pt>
                <c:pt idx="6">
                  <c:v>A.ユーザー企業（n=  34）</c:v>
                </c:pt>
                <c:pt idx="7">
                  <c:v>B.メーカー企業（n=  54）</c:v>
                </c:pt>
                <c:pt idx="8">
                  <c:v>C.サブシステム提供企業（n=  31）</c:v>
                </c:pt>
                <c:pt idx="9">
                  <c:v>D.サービス提供企業（n=  37）</c:v>
                </c:pt>
                <c:pt idx="10">
                  <c:v>【 流通／物流 】                         </c:v>
                </c:pt>
                <c:pt idx="11">
                  <c:v>A.ユーザー企業（n=  17）</c:v>
                </c:pt>
                <c:pt idx="12">
                  <c:v>B.メーカー企業（n=  41）</c:v>
                </c:pt>
                <c:pt idx="13">
                  <c:v>C.サブシステム提供企業（n=  30）</c:v>
                </c:pt>
                <c:pt idx="14">
                  <c:v>D.サービス提供企業（n=  25）</c:v>
                </c:pt>
                <c:pt idx="15">
                  <c:v>【 病院／医療 】                         </c:v>
                </c:pt>
                <c:pt idx="16">
                  <c:v>A.ユーザー企業（n=    8）</c:v>
                </c:pt>
                <c:pt idx="17">
                  <c:v>B.メーカー企業（n=  36）</c:v>
                </c:pt>
                <c:pt idx="18">
                  <c:v>C.サブシステム提供企業（n=  30）</c:v>
                </c:pt>
                <c:pt idx="19">
                  <c:v>D.サービス提供企業（n=  27）</c:v>
                </c:pt>
                <c:pt idx="20">
                  <c:v>【 移動／交通 】                         </c:v>
                </c:pt>
                <c:pt idx="21">
                  <c:v>A.ユーザー企業（n=    7）</c:v>
                </c:pt>
                <c:pt idx="22">
                  <c:v>B.メーカー企業（n=  34）</c:v>
                </c:pt>
                <c:pt idx="23">
                  <c:v>C.サブシステム提供企業（n=  25）</c:v>
                </c:pt>
                <c:pt idx="24">
                  <c:v>D.サービス提供企業（n=  24）</c:v>
                </c:pt>
              </c:strCache>
            </c:strRef>
          </c:cat>
          <c:val>
            <c:numRef>
              <c:f>'Q25.AI技術を活用製品・サービスの分野（ABCD&amp;AI状況'!$S$7:$S$31</c:f>
              <c:numCache>
                <c:formatCode>0.0%</c:formatCode>
                <c:ptCount val="25"/>
                <c:pt idx="0" formatCode="General">
                  <c:v>0</c:v>
                </c:pt>
                <c:pt idx="1">
                  <c:v>0.10457516339869281</c:v>
                </c:pt>
                <c:pt idx="2">
                  <c:v>0.16226415094339622</c:v>
                </c:pt>
                <c:pt idx="3">
                  <c:v>0.17880794701986755</c:v>
                </c:pt>
                <c:pt idx="4">
                  <c:v>0.10077519379844961</c:v>
                </c:pt>
                <c:pt idx="5" formatCode="General">
                  <c:v>0</c:v>
                </c:pt>
                <c:pt idx="6">
                  <c:v>4.5751633986928102E-2</c:v>
                </c:pt>
                <c:pt idx="7">
                  <c:v>7.1698113207547168E-2</c:v>
                </c:pt>
                <c:pt idx="8">
                  <c:v>0.11258278145695365</c:v>
                </c:pt>
                <c:pt idx="9">
                  <c:v>5.4263565891472867E-2</c:v>
                </c:pt>
                <c:pt idx="10" formatCode="General">
                  <c:v>0</c:v>
                </c:pt>
                <c:pt idx="11">
                  <c:v>3.2679738562091505E-2</c:v>
                </c:pt>
                <c:pt idx="12">
                  <c:v>4.9056603773584909E-2</c:v>
                </c:pt>
                <c:pt idx="13">
                  <c:v>0.11920529801324503</c:v>
                </c:pt>
                <c:pt idx="14">
                  <c:v>6.2015503875968991E-2</c:v>
                </c:pt>
                <c:pt idx="15" formatCode="General">
                  <c:v>0</c:v>
                </c:pt>
                <c:pt idx="16">
                  <c:v>6.5359477124183009E-3</c:v>
                </c:pt>
                <c:pt idx="17">
                  <c:v>4.1509433962264149E-2</c:v>
                </c:pt>
                <c:pt idx="18">
                  <c:v>0.10596026490066225</c:v>
                </c:pt>
                <c:pt idx="19">
                  <c:v>6.2015503875968991E-2</c:v>
                </c:pt>
                <c:pt idx="20" formatCode="General">
                  <c:v>0</c:v>
                </c:pt>
                <c:pt idx="21">
                  <c:v>2.6143790849673203E-2</c:v>
                </c:pt>
                <c:pt idx="22">
                  <c:v>3.7735849056603772E-2</c:v>
                </c:pt>
                <c:pt idx="23">
                  <c:v>8.6092715231788075E-2</c:v>
                </c:pt>
                <c:pt idx="24">
                  <c:v>6.2015503875968991E-2</c:v>
                </c:pt>
              </c:numCache>
            </c:numRef>
          </c:val>
          <c:extLst>
            <c:ext xmlns:c16="http://schemas.microsoft.com/office/drawing/2014/chart" uri="{C3380CC4-5D6E-409C-BE32-E72D297353CC}">
              <c16:uniqueId val="{00000005-CD38-4045-9224-00DE821DEE32}"/>
            </c:ext>
          </c:extLst>
        </c:ser>
        <c:ser>
          <c:idx val="2"/>
          <c:order val="1"/>
          <c:tx>
            <c:strRef>
              <c:f>'Q25.AI技術を活用製品・サービスの分野（ABCD&amp;AI状況'!$T$6</c:f>
              <c:strCache>
                <c:ptCount val="1"/>
                <c:pt idx="0">
                  <c:v>開発中・準備中</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D38-4045-9224-00DE821DEE32}"/>
                </c:ext>
              </c:extLst>
            </c:dLbl>
            <c:dLbl>
              <c:idx val="5"/>
              <c:delete val="1"/>
              <c:extLst>
                <c:ext xmlns:c15="http://schemas.microsoft.com/office/drawing/2012/chart" uri="{CE6537A1-D6FC-4f65-9D91-7224C49458BB}"/>
                <c:ext xmlns:c16="http://schemas.microsoft.com/office/drawing/2014/chart" uri="{C3380CC4-5D6E-409C-BE32-E72D297353CC}">
                  <c16:uniqueId val="{00000007-CD38-4045-9224-00DE821DEE32}"/>
                </c:ext>
              </c:extLst>
            </c:dLbl>
            <c:dLbl>
              <c:idx val="10"/>
              <c:delete val="1"/>
              <c:extLst>
                <c:ext xmlns:c15="http://schemas.microsoft.com/office/drawing/2012/chart" uri="{CE6537A1-D6FC-4f65-9D91-7224C49458BB}"/>
                <c:ext xmlns:c16="http://schemas.microsoft.com/office/drawing/2014/chart" uri="{C3380CC4-5D6E-409C-BE32-E72D297353CC}">
                  <c16:uniqueId val="{00000008-CD38-4045-9224-00DE821DEE32}"/>
                </c:ext>
              </c:extLst>
            </c:dLbl>
            <c:dLbl>
              <c:idx val="11"/>
              <c:delete val="1"/>
              <c:extLst>
                <c:ext xmlns:c15="http://schemas.microsoft.com/office/drawing/2012/chart" uri="{CE6537A1-D6FC-4f65-9D91-7224C49458BB}"/>
                <c:ext xmlns:c16="http://schemas.microsoft.com/office/drawing/2014/chart" uri="{C3380CC4-5D6E-409C-BE32-E72D297353CC}">
                  <c16:uniqueId val="{00000012-CD38-4045-9224-00DE821DEE32}"/>
                </c:ext>
              </c:extLst>
            </c:dLbl>
            <c:dLbl>
              <c:idx val="15"/>
              <c:delete val="1"/>
              <c:extLst>
                <c:ext xmlns:c15="http://schemas.microsoft.com/office/drawing/2012/chart" uri="{CE6537A1-D6FC-4f65-9D91-7224C49458BB}"/>
                <c:ext xmlns:c16="http://schemas.microsoft.com/office/drawing/2014/chart" uri="{C3380CC4-5D6E-409C-BE32-E72D297353CC}">
                  <c16:uniqueId val="{00000009-CD38-4045-9224-00DE821DEE32}"/>
                </c:ext>
              </c:extLst>
            </c:dLbl>
            <c:dLbl>
              <c:idx val="16"/>
              <c:delete val="1"/>
              <c:extLst>
                <c:ext xmlns:c15="http://schemas.microsoft.com/office/drawing/2012/chart" uri="{CE6537A1-D6FC-4f65-9D91-7224C49458BB}"/>
                <c:ext xmlns:c16="http://schemas.microsoft.com/office/drawing/2014/chart" uri="{C3380CC4-5D6E-409C-BE32-E72D297353CC}">
                  <c16:uniqueId val="{00000013-CD38-4045-9224-00DE821DEE32}"/>
                </c:ext>
              </c:extLst>
            </c:dLbl>
            <c:dLbl>
              <c:idx val="20"/>
              <c:delete val="1"/>
              <c:extLst>
                <c:ext xmlns:c15="http://schemas.microsoft.com/office/drawing/2012/chart" uri="{CE6537A1-D6FC-4f65-9D91-7224C49458BB}"/>
                <c:ext xmlns:c16="http://schemas.microsoft.com/office/drawing/2014/chart" uri="{C3380CC4-5D6E-409C-BE32-E72D297353CC}">
                  <c16:uniqueId val="{0000000A-CD38-4045-9224-00DE821DEE32}"/>
                </c:ext>
              </c:extLst>
            </c:dLbl>
            <c:dLbl>
              <c:idx val="21"/>
              <c:delete val="1"/>
              <c:extLst>
                <c:ext xmlns:c15="http://schemas.microsoft.com/office/drawing/2012/chart" uri="{CE6537A1-D6FC-4f65-9D91-7224C49458BB}"/>
                <c:ext xmlns:c16="http://schemas.microsoft.com/office/drawing/2014/chart" uri="{C3380CC4-5D6E-409C-BE32-E72D297353CC}">
                  <c16:uniqueId val="{00000017-CD38-4045-9224-00DE821DEE32}"/>
                </c:ext>
              </c:extLst>
            </c:dLbl>
            <c:numFmt formatCode="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'Q25.AI技術を活用製品・サービスの分野（ABCD&amp;AI状況'!$R$7:$R$31</c:f>
              <c:strCache>
                <c:ptCount val="25"/>
                <c:pt idx="0">
                  <c:v>【 工場／プラント 】                       </c:v>
                </c:pt>
                <c:pt idx="1">
                  <c:v>A.ユーザー企業（n=  80）</c:v>
                </c:pt>
                <c:pt idx="2">
                  <c:v>B.メーカー企業（n=114）</c:v>
                </c:pt>
                <c:pt idx="3">
                  <c:v>C.サブシステム提供企業（n=  57）</c:v>
                </c:pt>
                <c:pt idx="4">
                  <c:v>D.サービス提供企業（n=  39）</c:v>
                </c:pt>
                <c:pt idx="5">
                  <c:v>【 オフィス／店舗 】                       </c:v>
                </c:pt>
                <c:pt idx="6">
                  <c:v>A.ユーザー企業（n=  34）</c:v>
                </c:pt>
                <c:pt idx="7">
                  <c:v>B.メーカー企業（n=  54）</c:v>
                </c:pt>
                <c:pt idx="8">
                  <c:v>C.サブシステム提供企業（n=  31）</c:v>
                </c:pt>
                <c:pt idx="9">
                  <c:v>D.サービス提供企業（n=  37）</c:v>
                </c:pt>
                <c:pt idx="10">
                  <c:v>【 流通／物流 】                         </c:v>
                </c:pt>
                <c:pt idx="11">
                  <c:v>A.ユーザー企業（n=  17）</c:v>
                </c:pt>
                <c:pt idx="12">
                  <c:v>B.メーカー企業（n=  41）</c:v>
                </c:pt>
                <c:pt idx="13">
                  <c:v>C.サブシステム提供企業（n=  30）</c:v>
                </c:pt>
                <c:pt idx="14">
                  <c:v>D.サービス提供企業（n=  25）</c:v>
                </c:pt>
                <c:pt idx="15">
                  <c:v>【 病院／医療 】                         </c:v>
                </c:pt>
                <c:pt idx="16">
                  <c:v>A.ユーザー企業（n=    8）</c:v>
                </c:pt>
                <c:pt idx="17">
                  <c:v>B.メーカー企業（n=  36）</c:v>
                </c:pt>
                <c:pt idx="18">
                  <c:v>C.サブシステム提供企業（n=  30）</c:v>
                </c:pt>
                <c:pt idx="19">
                  <c:v>D.サービス提供企業（n=  27）</c:v>
                </c:pt>
                <c:pt idx="20">
                  <c:v>【 移動／交通 】                         </c:v>
                </c:pt>
                <c:pt idx="21">
                  <c:v>A.ユーザー企業（n=    7）</c:v>
                </c:pt>
                <c:pt idx="22">
                  <c:v>B.メーカー企業（n=  34）</c:v>
                </c:pt>
                <c:pt idx="23">
                  <c:v>C.サブシステム提供企業（n=  25）</c:v>
                </c:pt>
                <c:pt idx="24">
                  <c:v>D.サービス提供企業（n=  24）</c:v>
                </c:pt>
              </c:strCache>
            </c:strRef>
          </c:cat>
          <c:val>
            <c:numRef>
              <c:f>'Q25.AI技術を活用製品・サービスの分野（ABCD&amp;AI状況'!$T$7:$T$31</c:f>
              <c:numCache>
                <c:formatCode>0.0%</c:formatCode>
                <c:ptCount val="25"/>
                <c:pt idx="0" formatCode="General">
                  <c:v>0</c:v>
                </c:pt>
                <c:pt idx="1">
                  <c:v>0.10457516339869281</c:v>
                </c:pt>
                <c:pt idx="2">
                  <c:v>0.1169811320754717</c:v>
                </c:pt>
                <c:pt idx="3">
                  <c:v>7.2847682119205295E-2</c:v>
                </c:pt>
                <c:pt idx="4">
                  <c:v>9.3023255813953487E-2</c:v>
                </c:pt>
                <c:pt idx="5" formatCode="General">
                  <c:v>0</c:v>
                </c:pt>
                <c:pt idx="6">
                  <c:v>5.2287581699346407E-2</c:v>
                </c:pt>
                <c:pt idx="7">
                  <c:v>3.3962264150943396E-2</c:v>
                </c:pt>
                <c:pt idx="8">
                  <c:v>4.6357615894039736E-2</c:v>
                </c:pt>
                <c:pt idx="9">
                  <c:v>9.3023255813953487E-2</c:v>
                </c:pt>
                <c:pt idx="10" formatCode="General">
                  <c:v>0</c:v>
                </c:pt>
                <c:pt idx="11">
                  <c:v>1.3071895424836602E-2</c:v>
                </c:pt>
                <c:pt idx="12">
                  <c:v>4.5283018867924525E-2</c:v>
                </c:pt>
                <c:pt idx="13">
                  <c:v>4.6357615894039736E-2</c:v>
                </c:pt>
                <c:pt idx="14">
                  <c:v>3.875968992248062E-2</c:v>
                </c:pt>
                <c:pt idx="15" formatCode="General">
                  <c:v>0</c:v>
                </c:pt>
                <c:pt idx="16">
                  <c:v>1.3071895424836602E-2</c:v>
                </c:pt>
                <c:pt idx="17">
                  <c:v>4.5283018867924525E-2</c:v>
                </c:pt>
                <c:pt idx="18">
                  <c:v>5.9602649006622516E-2</c:v>
                </c:pt>
                <c:pt idx="19">
                  <c:v>7.7519379844961239E-2</c:v>
                </c:pt>
                <c:pt idx="20" formatCode="General">
                  <c:v>0</c:v>
                </c:pt>
                <c:pt idx="21">
                  <c:v>6.5359477124183009E-3</c:v>
                </c:pt>
                <c:pt idx="22">
                  <c:v>6.0377358490566038E-2</c:v>
                </c:pt>
                <c:pt idx="23">
                  <c:v>3.9735099337748346E-2</c:v>
                </c:pt>
                <c:pt idx="24">
                  <c:v>7.7519379844961239E-2</c:v>
                </c:pt>
              </c:numCache>
            </c:numRef>
          </c:val>
          <c:extLst>
            <c:ext xmlns:c16="http://schemas.microsoft.com/office/drawing/2014/chart" uri="{C3380CC4-5D6E-409C-BE32-E72D297353CC}">
              <c16:uniqueId val="{0000000B-CD38-4045-9224-00DE821DEE32}"/>
            </c:ext>
          </c:extLst>
        </c:ser>
        <c:ser>
          <c:idx val="1"/>
          <c:order val="2"/>
          <c:tx>
            <c:strRef>
              <c:f>'Q25.AI技術を活用製品・サービスの分野（ABCD&amp;AI状況'!$U$6</c:f>
              <c:strCache>
                <c:ptCount val="1"/>
                <c:pt idx="0">
                  <c:v>調査中・検討中</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CD38-4045-9224-00DE821DEE32}"/>
                </c:ext>
              </c:extLst>
            </c:dLbl>
            <c:dLbl>
              <c:idx val="5"/>
              <c:delete val="1"/>
              <c:extLst>
                <c:ext xmlns:c15="http://schemas.microsoft.com/office/drawing/2012/chart" uri="{CE6537A1-D6FC-4f65-9D91-7224C49458BB}"/>
                <c:ext xmlns:c16="http://schemas.microsoft.com/office/drawing/2014/chart" uri="{C3380CC4-5D6E-409C-BE32-E72D297353CC}">
                  <c16:uniqueId val="{0000000D-CD38-4045-9224-00DE821DEE32}"/>
                </c:ext>
              </c:extLst>
            </c:dLbl>
            <c:dLbl>
              <c:idx val="10"/>
              <c:delete val="1"/>
              <c:extLst>
                <c:ext xmlns:c15="http://schemas.microsoft.com/office/drawing/2012/chart" uri="{CE6537A1-D6FC-4f65-9D91-7224C49458BB}"/>
                <c:ext xmlns:c16="http://schemas.microsoft.com/office/drawing/2014/chart" uri="{C3380CC4-5D6E-409C-BE32-E72D297353CC}">
                  <c16:uniqueId val="{0000000E-CD38-4045-9224-00DE821DEE32}"/>
                </c:ext>
              </c:extLst>
            </c:dLbl>
            <c:dLbl>
              <c:idx val="15"/>
              <c:delete val="1"/>
              <c:extLst>
                <c:ext xmlns:c15="http://schemas.microsoft.com/office/drawing/2012/chart" uri="{CE6537A1-D6FC-4f65-9D91-7224C49458BB}"/>
                <c:ext xmlns:c16="http://schemas.microsoft.com/office/drawing/2014/chart" uri="{C3380CC4-5D6E-409C-BE32-E72D297353CC}">
                  <c16:uniqueId val="{0000000F-CD38-4045-9224-00DE821DEE32}"/>
                </c:ext>
              </c:extLst>
            </c:dLbl>
            <c:dLbl>
              <c:idx val="16"/>
              <c:delete val="1"/>
              <c:extLst>
                <c:ext xmlns:c15="http://schemas.microsoft.com/office/drawing/2012/chart" uri="{CE6537A1-D6FC-4f65-9D91-7224C49458BB}"/>
                <c:ext xmlns:c16="http://schemas.microsoft.com/office/drawing/2014/chart" uri="{C3380CC4-5D6E-409C-BE32-E72D297353CC}">
                  <c16:uniqueId val="{00000015-CD38-4045-9224-00DE821DEE32}"/>
                </c:ext>
              </c:extLst>
            </c:dLbl>
            <c:dLbl>
              <c:idx val="20"/>
              <c:delete val="1"/>
              <c:extLst>
                <c:ext xmlns:c15="http://schemas.microsoft.com/office/drawing/2012/chart" uri="{CE6537A1-D6FC-4f65-9D91-7224C49458BB}"/>
                <c:ext xmlns:c16="http://schemas.microsoft.com/office/drawing/2014/chart" uri="{C3380CC4-5D6E-409C-BE32-E72D297353CC}">
                  <c16:uniqueId val="{00000010-CD38-4045-9224-00DE821DEE32}"/>
                </c:ext>
              </c:extLst>
            </c:dLbl>
            <c:dLbl>
              <c:idx val="21"/>
              <c:delete val="1"/>
              <c:extLst>
                <c:ext xmlns:c15="http://schemas.microsoft.com/office/drawing/2012/chart" uri="{CE6537A1-D6FC-4f65-9D91-7224C49458BB}"/>
                <c:ext xmlns:c16="http://schemas.microsoft.com/office/drawing/2014/chart" uri="{C3380CC4-5D6E-409C-BE32-E72D297353CC}">
                  <c16:uniqueId val="{00000016-CD38-4045-9224-00DE821DEE32}"/>
                </c:ext>
              </c:extLst>
            </c:dLbl>
            <c:dLbl>
              <c:idx val="22"/>
              <c:delete val="1"/>
              <c:extLst>
                <c:ext xmlns:c15="http://schemas.microsoft.com/office/drawing/2012/chart" uri="{CE6537A1-D6FC-4f65-9D91-7224C49458BB}"/>
                <c:ext xmlns:c16="http://schemas.microsoft.com/office/drawing/2014/chart" uri="{C3380CC4-5D6E-409C-BE32-E72D297353CC}">
                  <c16:uniqueId val="{00000019-CD38-4045-9224-00DE821DEE32}"/>
                </c:ext>
              </c:extLst>
            </c:dLbl>
            <c:numFmt formatCode="0%" sourceLinked="0"/>
            <c:spPr>
              <a:noFill/>
              <a:ln>
                <a:noFill/>
              </a:ln>
              <a:effectLst/>
            </c:spPr>
            <c:txPr>
              <a:bodyPr/>
              <a:lstStyle/>
              <a:p>
                <a:pPr>
                  <a:defRPr sz="9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'Q25.AI技術を活用製品・サービスの分野（ABCD&amp;AI状況'!$R$7:$R$31</c:f>
              <c:strCache>
                <c:ptCount val="25"/>
                <c:pt idx="0">
                  <c:v>【 工場／プラント 】                       </c:v>
                </c:pt>
                <c:pt idx="1">
                  <c:v>A.ユーザー企業（n=  80）</c:v>
                </c:pt>
                <c:pt idx="2">
                  <c:v>B.メーカー企業（n=114）</c:v>
                </c:pt>
                <c:pt idx="3">
                  <c:v>C.サブシステム提供企業（n=  57）</c:v>
                </c:pt>
                <c:pt idx="4">
                  <c:v>D.サービス提供企業（n=  39）</c:v>
                </c:pt>
                <c:pt idx="5">
                  <c:v>【 オフィス／店舗 】                       </c:v>
                </c:pt>
                <c:pt idx="6">
                  <c:v>A.ユーザー企業（n=  34）</c:v>
                </c:pt>
                <c:pt idx="7">
                  <c:v>B.メーカー企業（n=  54）</c:v>
                </c:pt>
                <c:pt idx="8">
                  <c:v>C.サブシステム提供企業（n=  31）</c:v>
                </c:pt>
                <c:pt idx="9">
                  <c:v>D.サービス提供企業（n=  37）</c:v>
                </c:pt>
                <c:pt idx="10">
                  <c:v>【 流通／物流 】                         </c:v>
                </c:pt>
                <c:pt idx="11">
                  <c:v>A.ユーザー企業（n=  17）</c:v>
                </c:pt>
                <c:pt idx="12">
                  <c:v>B.メーカー企業（n=  41）</c:v>
                </c:pt>
                <c:pt idx="13">
                  <c:v>C.サブシステム提供企業（n=  30）</c:v>
                </c:pt>
                <c:pt idx="14">
                  <c:v>D.サービス提供企業（n=  25）</c:v>
                </c:pt>
                <c:pt idx="15">
                  <c:v>【 病院／医療 】                         </c:v>
                </c:pt>
                <c:pt idx="16">
                  <c:v>A.ユーザー企業（n=    8）</c:v>
                </c:pt>
                <c:pt idx="17">
                  <c:v>B.メーカー企業（n=  36）</c:v>
                </c:pt>
                <c:pt idx="18">
                  <c:v>C.サブシステム提供企業（n=  30）</c:v>
                </c:pt>
                <c:pt idx="19">
                  <c:v>D.サービス提供企業（n=  27）</c:v>
                </c:pt>
                <c:pt idx="20">
                  <c:v>【 移動／交通 】                         </c:v>
                </c:pt>
                <c:pt idx="21">
                  <c:v>A.ユーザー企業（n=    7）</c:v>
                </c:pt>
                <c:pt idx="22">
                  <c:v>B.メーカー企業（n=  34）</c:v>
                </c:pt>
                <c:pt idx="23">
                  <c:v>C.サブシステム提供企業（n=  25）</c:v>
                </c:pt>
                <c:pt idx="24">
                  <c:v>D.サービス提供企業（n=  24）</c:v>
                </c:pt>
              </c:strCache>
            </c:strRef>
          </c:cat>
          <c:val>
            <c:numRef>
              <c:f>'Q25.AI技術を活用製品・サービスの分野（ABCD&amp;AI状況'!$U$7:$U$31</c:f>
              <c:numCache>
                <c:formatCode>0.0%</c:formatCode>
                <c:ptCount val="25"/>
                <c:pt idx="0">
                  <c:v>0</c:v>
                </c:pt>
                <c:pt idx="1">
                  <c:v>0.31372549019607843</c:v>
                </c:pt>
                <c:pt idx="2">
                  <c:v>0.15094339622641509</c:v>
                </c:pt>
                <c:pt idx="3">
                  <c:v>0.12582781456953643</c:v>
                </c:pt>
                <c:pt idx="4">
                  <c:v>0.10852713178294573</c:v>
                </c:pt>
                <c:pt idx="5" formatCode="General">
                  <c:v>0</c:v>
                </c:pt>
                <c:pt idx="6">
                  <c:v>0.12418300653594772</c:v>
                </c:pt>
                <c:pt idx="7">
                  <c:v>9.8113207547169817E-2</c:v>
                </c:pt>
                <c:pt idx="8">
                  <c:v>4.6357615894039736E-2</c:v>
                </c:pt>
                <c:pt idx="9">
                  <c:v>0.13953488372093023</c:v>
                </c:pt>
                <c:pt idx="10" formatCode="General">
                  <c:v>0</c:v>
                </c:pt>
                <c:pt idx="11">
                  <c:v>6.535947712418301E-2</c:v>
                </c:pt>
                <c:pt idx="12">
                  <c:v>6.0377358490566038E-2</c:v>
                </c:pt>
                <c:pt idx="13">
                  <c:v>3.3112582781456956E-2</c:v>
                </c:pt>
                <c:pt idx="14">
                  <c:v>9.3023255813953487E-2</c:v>
                </c:pt>
                <c:pt idx="15" formatCode="General">
                  <c:v>0</c:v>
                </c:pt>
                <c:pt idx="16">
                  <c:v>3.2679738562091505E-2</c:v>
                </c:pt>
                <c:pt idx="17">
                  <c:v>4.9056603773584909E-2</c:v>
                </c:pt>
                <c:pt idx="18">
                  <c:v>3.3112582781456956E-2</c:v>
                </c:pt>
                <c:pt idx="19">
                  <c:v>6.9767441860465115E-2</c:v>
                </c:pt>
                <c:pt idx="20" formatCode="General">
                  <c:v>0</c:v>
                </c:pt>
                <c:pt idx="21">
                  <c:v>1.3071895424836602E-2</c:v>
                </c:pt>
                <c:pt idx="22">
                  <c:v>3.0188679245283019E-2</c:v>
                </c:pt>
                <c:pt idx="23">
                  <c:v>3.9735099337748346E-2</c:v>
                </c:pt>
                <c:pt idx="24">
                  <c:v>4.6511627906976744E-2</c:v>
                </c:pt>
              </c:numCache>
            </c:numRef>
          </c:val>
          <c:extLst>
            <c:ext xmlns:c16="http://schemas.microsoft.com/office/drawing/2014/chart" uri="{C3380CC4-5D6E-409C-BE32-E72D297353CC}">
              <c16:uniqueId val="{00000011-CD38-4045-9224-00DE821DEE32}"/>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'Q25.AI技術を活用製品・サービスの分野（ABCD&amp;AI状況'!$J$65</c:f>
          <c:strCache>
            <c:ptCount val="1"/>
            <c:pt idx="0">
              <c:v>A.ユーザー企業 (N=153)
B.メーカー企業 (N=265）
C.サブシステム提供企業 (N=151）
D.サービス提供企業 (N=129）</c:v>
            </c:pt>
          </c:strCache>
        </c:strRef>
      </c:tx>
      <c:layout>
        <c:manualLayout>
          <c:xMode val="edge"/>
          <c:yMode val="edge"/>
          <c:x val="0.60834107142857141"/>
          <c:y val="0.77144861111111107"/>
        </c:manualLayout>
      </c:layout>
      <c:overlay val="0"/>
      <c:spPr>
        <a:solidFill>
          <a:schemeClr val="bg1"/>
        </a:solidFill>
      </c:spPr>
      <c:txPr>
        <a:bodyPr/>
        <a:lstStyle/>
        <a:p>
          <a:pPr algn="l">
            <a:defRPr sz="1000" b="0"/>
          </a:pPr>
          <a:endParaRPr lang="ja-JP"/>
        </a:p>
      </c:txPr>
    </c:title>
    <c:autoTitleDeleted val="0"/>
    <c:plotArea>
      <c:layout>
        <c:manualLayout>
          <c:layoutTarget val="inner"/>
          <c:xMode val="edge"/>
          <c:yMode val="edge"/>
          <c:x val="0.42427757936507937"/>
          <c:y val="4.681822366601919E-2"/>
          <c:w val="0.53190158730158732"/>
          <c:h val="0.93274501194737991"/>
        </c:manualLayout>
      </c:layout>
      <c:barChart>
        <c:barDir val="bar"/>
        <c:grouping val="stacked"/>
        <c:varyColors val="0"/>
        <c:ser>
          <c:idx val="0"/>
          <c:order val="0"/>
          <c:tx>
            <c:strRef>
              <c:f>'Q25.AI技術を活用製品・サービスの分野（ABCD&amp;AI状況'!$S$6</c:f>
              <c:strCache>
                <c:ptCount val="1"/>
                <c:pt idx="0">
                  <c:v>提供中・実施中</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7C8-4AD4-B3A8-5250ADAB3895}"/>
                </c:ext>
              </c:extLst>
            </c:dLbl>
            <c:dLbl>
              <c:idx val="1"/>
              <c:delete val="1"/>
              <c:extLst>
                <c:ext xmlns:c15="http://schemas.microsoft.com/office/drawing/2012/chart" uri="{CE6537A1-D6FC-4f65-9D91-7224C49458BB}"/>
                <c:ext xmlns:c16="http://schemas.microsoft.com/office/drawing/2014/chart" uri="{C3380CC4-5D6E-409C-BE32-E72D297353CC}">
                  <c16:uniqueId val="{00000012-E7C8-4AD4-B3A8-5250ADAB3895}"/>
                </c:ext>
              </c:extLst>
            </c:dLbl>
            <c:dLbl>
              <c:idx val="5"/>
              <c:delete val="1"/>
              <c:extLst>
                <c:ext xmlns:c15="http://schemas.microsoft.com/office/drawing/2012/chart" uri="{CE6537A1-D6FC-4f65-9D91-7224C49458BB}"/>
                <c:ext xmlns:c16="http://schemas.microsoft.com/office/drawing/2014/chart" uri="{C3380CC4-5D6E-409C-BE32-E72D297353CC}">
                  <c16:uniqueId val="{00000001-E7C8-4AD4-B3A8-5250ADAB3895}"/>
                </c:ext>
              </c:extLst>
            </c:dLbl>
            <c:dLbl>
              <c:idx val="6"/>
              <c:delete val="1"/>
              <c:extLst>
                <c:ext xmlns:c15="http://schemas.microsoft.com/office/drawing/2012/chart" uri="{CE6537A1-D6FC-4f65-9D91-7224C49458BB}"/>
                <c:ext xmlns:c16="http://schemas.microsoft.com/office/drawing/2014/chart" uri="{C3380CC4-5D6E-409C-BE32-E72D297353CC}">
                  <c16:uniqueId val="{00000018-E7C8-4AD4-B3A8-5250ADAB3895}"/>
                </c:ext>
              </c:extLst>
            </c:dLbl>
            <c:dLbl>
              <c:idx val="7"/>
              <c:delete val="1"/>
              <c:extLst>
                <c:ext xmlns:c15="http://schemas.microsoft.com/office/drawing/2012/chart" uri="{CE6537A1-D6FC-4f65-9D91-7224C49458BB}"/>
                <c:ext xmlns:c16="http://schemas.microsoft.com/office/drawing/2014/chart" uri="{C3380CC4-5D6E-409C-BE32-E72D297353CC}">
                  <c16:uniqueId val="{00000019-E7C8-4AD4-B3A8-5250ADAB3895}"/>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C8-4AD4-B3A8-5250ADAB3895}"/>
                </c:ext>
              </c:extLst>
            </c:dLbl>
            <c:dLbl>
              <c:idx val="10"/>
              <c:delete val="1"/>
              <c:extLst>
                <c:ext xmlns:c15="http://schemas.microsoft.com/office/drawing/2012/chart" uri="{CE6537A1-D6FC-4f65-9D91-7224C49458BB}"/>
                <c:ext xmlns:c16="http://schemas.microsoft.com/office/drawing/2014/chart" uri="{C3380CC4-5D6E-409C-BE32-E72D297353CC}">
                  <c16:uniqueId val="{00000002-E7C8-4AD4-B3A8-5250ADAB3895}"/>
                </c:ext>
              </c:extLst>
            </c:dLbl>
            <c:dLbl>
              <c:idx val="11"/>
              <c:delete val="1"/>
              <c:extLst>
                <c:ext xmlns:c15="http://schemas.microsoft.com/office/drawing/2012/chart" uri="{CE6537A1-D6FC-4f65-9D91-7224C49458BB}"/>
                <c:ext xmlns:c16="http://schemas.microsoft.com/office/drawing/2014/chart" uri="{C3380CC4-5D6E-409C-BE32-E72D297353CC}">
                  <c16:uniqueId val="{00000014-E7C8-4AD4-B3A8-5250ADAB3895}"/>
                </c:ext>
              </c:extLst>
            </c:dLbl>
            <c:dLbl>
              <c:idx val="12"/>
              <c:delete val="1"/>
              <c:extLst>
                <c:ext xmlns:c15="http://schemas.microsoft.com/office/drawing/2012/chart" uri="{CE6537A1-D6FC-4f65-9D91-7224C49458BB}"/>
                <c:ext xmlns:c16="http://schemas.microsoft.com/office/drawing/2014/chart" uri="{C3380CC4-5D6E-409C-BE32-E72D297353CC}">
                  <c16:uniqueId val="{0000001A-E7C8-4AD4-B3A8-5250ADAB3895}"/>
                </c:ext>
              </c:extLst>
            </c:dLbl>
            <c:dLbl>
              <c:idx val="15"/>
              <c:delete val="1"/>
              <c:extLst>
                <c:ext xmlns:c15="http://schemas.microsoft.com/office/drawing/2012/chart" uri="{CE6537A1-D6FC-4f65-9D91-7224C49458BB}"/>
                <c:ext xmlns:c16="http://schemas.microsoft.com/office/drawing/2014/chart" uri="{C3380CC4-5D6E-409C-BE32-E72D297353CC}">
                  <c16:uniqueId val="{00000003-E7C8-4AD4-B3A8-5250ADAB3895}"/>
                </c:ext>
              </c:extLst>
            </c:dLbl>
            <c:dLbl>
              <c:idx val="16"/>
              <c:delete val="1"/>
              <c:extLst>
                <c:ext xmlns:c15="http://schemas.microsoft.com/office/drawing/2012/chart" uri="{CE6537A1-D6FC-4f65-9D91-7224C49458BB}"/>
                <c:ext xmlns:c16="http://schemas.microsoft.com/office/drawing/2014/chart" uri="{C3380CC4-5D6E-409C-BE32-E72D297353CC}">
                  <c16:uniqueId val="{00000015-E7C8-4AD4-B3A8-5250ADAB3895}"/>
                </c:ext>
              </c:extLst>
            </c:dLbl>
            <c:dLbl>
              <c:idx val="17"/>
              <c:delete val="1"/>
              <c:extLst>
                <c:ext xmlns:c15="http://schemas.microsoft.com/office/drawing/2012/chart" uri="{CE6537A1-D6FC-4f65-9D91-7224C49458BB}"/>
                <c:ext xmlns:c16="http://schemas.microsoft.com/office/drawing/2014/chart" uri="{C3380CC4-5D6E-409C-BE32-E72D297353CC}">
                  <c16:uniqueId val="{00000016-E7C8-4AD4-B3A8-5250ADAB3895}"/>
                </c:ext>
              </c:extLst>
            </c:dLbl>
            <c:dLbl>
              <c:idx val="18"/>
              <c:delete val="1"/>
              <c:extLst>
                <c:ext xmlns:c15="http://schemas.microsoft.com/office/drawing/2012/chart" uri="{CE6537A1-D6FC-4f65-9D91-7224C49458BB}"/>
                <c:ext xmlns:c16="http://schemas.microsoft.com/office/drawing/2014/chart" uri="{C3380CC4-5D6E-409C-BE32-E72D297353CC}">
                  <c16:uniqueId val="{0000001B-E7C8-4AD4-B3A8-5250ADAB3895}"/>
                </c:ext>
              </c:extLst>
            </c:dLbl>
            <c:dLbl>
              <c:idx val="19"/>
              <c:delete val="1"/>
              <c:extLst>
                <c:ext xmlns:c15="http://schemas.microsoft.com/office/drawing/2012/chart" uri="{CE6537A1-D6FC-4f65-9D91-7224C49458BB}"/>
                <c:ext xmlns:c16="http://schemas.microsoft.com/office/drawing/2014/chart" uri="{C3380CC4-5D6E-409C-BE32-E72D297353CC}">
                  <c16:uniqueId val="{00000017-E7C8-4AD4-B3A8-5250ADAB3895}"/>
                </c:ext>
              </c:extLst>
            </c:dLbl>
            <c:dLbl>
              <c:idx val="20"/>
              <c:delete val="1"/>
              <c:extLst>
                <c:ext xmlns:c15="http://schemas.microsoft.com/office/drawing/2012/chart" uri="{CE6537A1-D6FC-4f65-9D91-7224C49458BB}"/>
                <c:ext xmlns:c16="http://schemas.microsoft.com/office/drawing/2014/chart" uri="{C3380CC4-5D6E-409C-BE32-E72D297353CC}">
                  <c16:uniqueId val="{00000004-E7C8-4AD4-B3A8-5250ADAB3895}"/>
                </c:ext>
              </c:extLst>
            </c:dLbl>
            <c:dLbl>
              <c:idx val="21"/>
              <c:delete val="1"/>
              <c:extLst>
                <c:ext xmlns:c15="http://schemas.microsoft.com/office/drawing/2012/chart" uri="{CE6537A1-D6FC-4f65-9D91-7224C49458BB}"/>
                <c:ext xmlns:c16="http://schemas.microsoft.com/office/drawing/2014/chart" uri="{C3380CC4-5D6E-409C-BE32-E72D297353CC}">
                  <c16:uniqueId val="{0000001D-E7C8-4AD4-B3A8-5250ADAB3895}"/>
                </c:ext>
              </c:extLst>
            </c:dLbl>
            <c:dLbl>
              <c:idx val="22"/>
              <c:delete val="1"/>
              <c:extLst>
                <c:ext xmlns:c15="http://schemas.microsoft.com/office/drawing/2012/chart" uri="{CE6537A1-D6FC-4f65-9D91-7224C49458BB}"/>
                <c:ext xmlns:c16="http://schemas.microsoft.com/office/drawing/2014/chart" uri="{C3380CC4-5D6E-409C-BE32-E72D297353CC}">
                  <c16:uniqueId val="{0000001C-E7C8-4AD4-B3A8-5250ADAB3895}"/>
                </c:ext>
              </c:extLst>
            </c:dLbl>
            <c:dLbl>
              <c:idx val="23"/>
              <c:delete val="1"/>
              <c:extLst>
                <c:ext xmlns:c15="http://schemas.microsoft.com/office/drawing/2012/chart" uri="{CE6537A1-D6FC-4f65-9D91-7224C49458BB}"/>
                <c:ext xmlns:c16="http://schemas.microsoft.com/office/drawing/2014/chart" uri="{C3380CC4-5D6E-409C-BE32-E72D297353CC}">
                  <c16:uniqueId val="{0000001E-E7C8-4AD4-B3A8-5250ADAB3895}"/>
                </c:ext>
              </c:extLst>
            </c:dLbl>
            <c:dLbl>
              <c:idx val="24"/>
              <c:delete val="1"/>
              <c:extLst>
                <c:ext xmlns:c15="http://schemas.microsoft.com/office/drawing/2012/chart" uri="{CE6537A1-D6FC-4f65-9D91-7224C49458BB}"/>
                <c:ext xmlns:c16="http://schemas.microsoft.com/office/drawing/2014/chart" uri="{C3380CC4-5D6E-409C-BE32-E72D297353CC}">
                  <c16:uniqueId val="{0000001F-E7C8-4AD4-B3A8-5250ADAB3895}"/>
                </c:ext>
              </c:extLst>
            </c:dLbl>
            <c:numFmt formatCode="0%" sourceLinked="0"/>
            <c:spPr>
              <a:noFill/>
              <a:ln>
                <a:noFill/>
              </a:ln>
              <a:effectLst/>
            </c:spPr>
            <c:txPr>
              <a:bodyPr wrap="square" lIns="38100" tIns="19050" rIns="38100" bIns="19050" anchor="ctr">
                <a:spAutoFit/>
              </a:bodyPr>
              <a:lstStyle/>
              <a:p>
                <a:pPr>
                  <a:defRPr sz="9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'Q25.AI技術を活用製品・サービスの分野（ABCD&amp;AI状況'!$R$32:$R$56</c:f>
              <c:strCache>
                <c:ptCount val="25"/>
                <c:pt idx="0">
                  <c:v>【 健康／介護／スポーツ 】                    </c:v>
                </c:pt>
                <c:pt idx="1">
                  <c:v>A.ユーザー企業（n=    7）</c:v>
                </c:pt>
                <c:pt idx="2">
                  <c:v>B.メーカー企業（n=  29）</c:v>
                </c:pt>
                <c:pt idx="3">
                  <c:v>C.サブシステム提供企業（n=  28）</c:v>
                </c:pt>
                <c:pt idx="4">
                  <c:v>D.サービス提供企業（n=  17）</c:v>
                </c:pt>
                <c:pt idx="5">
                  <c:v>【 防犯／防災 】                         </c:v>
                </c:pt>
                <c:pt idx="6">
                  <c:v>A.ユーザー企業（n=    6）</c:v>
                </c:pt>
                <c:pt idx="7">
                  <c:v>B.メーカー企業（n=  25）</c:v>
                </c:pt>
                <c:pt idx="8">
                  <c:v>C.サブシステム提供企業（n=  21）</c:v>
                </c:pt>
                <c:pt idx="9">
                  <c:v>D.サービス提供企業（n=  13）</c:v>
                </c:pt>
                <c:pt idx="10">
                  <c:v>【 住宅／生活 】                         </c:v>
                </c:pt>
                <c:pt idx="11">
                  <c:v>A.ユーザー企業（n=  14）</c:v>
                </c:pt>
                <c:pt idx="12">
                  <c:v>B.メーカー企業（n=  29）</c:v>
                </c:pt>
                <c:pt idx="13">
                  <c:v>C.サブシステム提供企業（n=  18）</c:v>
                </c:pt>
                <c:pt idx="14">
                  <c:v>D.サービス提供企業（n=  18）</c:v>
                </c:pt>
                <c:pt idx="15">
                  <c:v>【 農林水産 】                          </c:v>
                </c:pt>
                <c:pt idx="16">
                  <c:v>A.ユーザー企業（n=    6）</c:v>
                </c:pt>
                <c:pt idx="17">
                  <c:v>B.メーカー企業（n=  30）</c:v>
                </c:pt>
                <c:pt idx="18">
                  <c:v>C.サブシステム提供企業（n=  11）</c:v>
                </c:pt>
                <c:pt idx="19">
                  <c:v>D.サービス提供企業（n=  13）</c:v>
                </c:pt>
                <c:pt idx="20">
                  <c:v>【 建築／土木 】                         </c:v>
                </c:pt>
                <c:pt idx="21">
                  <c:v>A.ユーザー企業（n=    8）</c:v>
                </c:pt>
                <c:pt idx="22">
                  <c:v>B.メーカー企業（n=  27）</c:v>
                </c:pt>
                <c:pt idx="23">
                  <c:v>C.サブシステム提供企業（n=  10）</c:v>
                </c:pt>
                <c:pt idx="24">
                  <c:v>D.サービス提供企業（n=    8）</c:v>
                </c:pt>
              </c:strCache>
            </c:strRef>
          </c:cat>
          <c:val>
            <c:numRef>
              <c:f>'Q25.AI技術を活用製品・サービスの分野（ABCD&amp;AI状況'!$S$32:$S$56</c:f>
              <c:numCache>
                <c:formatCode>0.0%</c:formatCode>
                <c:ptCount val="25"/>
                <c:pt idx="0" formatCode="General">
                  <c:v>0</c:v>
                </c:pt>
                <c:pt idx="1">
                  <c:v>1.3071895424836602E-2</c:v>
                </c:pt>
                <c:pt idx="2">
                  <c:v>4.5283018867924525E-2</c:v>
                </c:pt>
                <c:pt idx="3">
                  <c:v>8.6092715231788075E-2</c:v>
                </c:pt>
                <c:pt idx="4">
                  <c:v>6.2015503875968991E-2</c:v>
                </c:pt>
                <c:pt idx="5" formatCode="General">
                  <c:v>0</c:v>
                </c:pt>
                <c:pt idx="6">
                  <c:v>2.6143790849673203E-2</c:v>
                </c:pt>
                <c:pt idx="7">
                  <c:v>3.7735849056603772E-2</c:v>
                </c:pt>
                <c:pt idx="8">
                  <c:v>7.2847682119205295E-2</c:v>
                </c:pt>
                <c:pt idx="9">
                  <c:v>5.4263565891472867E-2</c:v>
                </c:pt>
                <c:pt idx="10" formatCode="General">
                  <c:v>0</c:v>
                </c:pt>
                <c:pt idx="11">
                  <c:v>1.3071895424836602E-2</c:v>
                </c:pt>
                <c:pt idx="12">
                  <c:v>2.6415094339622643E-2</c:v>
                </c:pt>
                <c:pt idx="13">
                  <c:v>6.6225165562913912E-2</c:v>
                </c:pt>
                <c:pt idx="14">
                  <c:v>6.9767441860465115E-2</c:v>
                </c:pt>
                <c:pt idx="15" formatCode="General">
                  <c:v>0</c:v>
                </c:pt>
                <c:pt idx="16">
                  <c:v>1.9607843137254902E-2</c:v>
                </c:pt>
                <c:pt idx="17">
                  <c:v>4.1509433962264149E-2</c:v>
                </c:pt>
                <c:pt idx="18">
                  <c:v>2.6490066225165563E-2</c:v>
                </c:pt>
                <c:pt idx="19">
                  <c:v>3.875968992248062E-2</c:v>
                </c:pt>
                <c:pt idx="20" formatCode="General">
                  <c:v>0</c:v>
                </c:pt>
                <c:pt idx="21">
                  <c:v>3.9215686274509803E-2</c:v>
                </c:pt>
                <c:pt idx="22">
                  <c:v>3.3962264150943396E-2</c:v>
                </c:pt>
                <c:pt idx="23">
                  <c:v>4.6357615894039736E-2</c:v>
                </c:pt>
                <c:pt idx="24">
                  <c:v>2.3255813953488372E-2</c:v>
                </c:pt>
              </c:numCache>
            </c:numRef>
          </c:val>
          <c:extLst>
            <c:ext xmlns:c16="http://schemas.microsoft.com/office/drawing/2014/chart" uri="{C3380CC4-5D6E-409C-BE32-E72D297353CC}">
              <c16:uniqueId val="{00000005-E7C8-4AD4-B3A8-5250ADAB3895}"/>
            </c:ext>
          </c:extLst>
        </c:ser>
        <c:ser>
          <c:idx val="2"/>
          <c:order val="1"/>
          <c:tx>
            <c:strRef>
              <c:f>'Q25.AI技術を活用製品・サービスの分野（ABCD&amp;AI状況'!$T$6</c:f>
              <c:strCache>
                <c:ptCount val="1"/>
                <c:pt idx="0">
                  <c:v>開発中・準備中</c:v>
                </c:pt>
              </c:strCache>
            </c:strRef>
          </c:tx>
          <c:spPr>
            <a:solidFill>
              <a:srgbClr val="FFFF99"/>
            </a:solidFill>
            <a:ln w="9525">
              <a:solidFill>
                <a:sysClr val="windowText" lastClr="000000"/>
              </a:solidFill>
            </a:ln>
            <a:effectLst/>
          </c:spPr>
          <c:invertIfNegative val="0"/>
          <c:dLbls>
            <c:delete val="1"/>
          </c:dLbls>
          <c:cat>
            <c:strRef>
              <c:f>'Q25.AI技術を活用製品・サービスの分野（ABCD&amp;AI状況'!$R$32:$R$56</c:f>
              <c:strCache>
                <c:ptCount val="25"/>
                <c:pt idx="0">
                  <c:v>【 健康／介護／スポーツ 】                    </c:v>
                </c:pt>
                <c:pt idx="1">
                  <c:v>A.ユーザー企業（n=    7）</c:v>
                </c:pt>
                <c:pt idx="2">
                  <c:v>B.メーカー企業（n=  29）</c:v>
                </c:pt>
                <c:pt idx="3">
                  <c:v>C.サブシステム提供企業（n=  28）</c:v>
                </c:pt>
                <c:pt idx="4">
                  <c:v>D.サービス提供企業（n=  17）</c:v>
                </c:pt>
                <c:pt idx="5">
                  <c:v>【 防犯／防災 】                         </c:v>
                </c:pt>
                <c:pt idx="6">
                  <c:v>A.ユーザー企業（n=    6）</c:v>
                </c:pt>
                <c:pt idx="7">
                  <c:v>B.メーカー企業（n=  25）</c:v>
                </c:pt>
                <c:pt idx="8">
                  <c:v>C.サブシステム提供企業（n=  21）</c:v>
                </c:pt>
                <c:pt idx="9">
                  <c:v>D.サービス提供企業（n=  13）</c:v>
                </c:pt>
                <c:pt idx="10">
                  <c:v>【 住宅／生活 】                         </c:v>
                </c:pt>
                <c:pt idx="11">
                  <c:v>A.ユーザー企業（n=  14）</c:v>
                </c:pt>
                <c:pt idx="12">
                  <c:v>B.メーカー企業（n=  29）</c:v>
                </c:pt>
                <c:pt idx="13">
                  <c:v>C.サブシステム提供企業（n=  18）</c:v>
                </c:pt>
                <c:pt idx="14">
                  <c:v>D.サービス提供企業（n=  18）</c:v>
                </c:pt>
                <c:pt idx="15">
                  <c:v>【 農林水産 】                          </c:v>
                </c:pt>
                <c:pt idx="16">
                  <c:v>A.ユーザー企業（n=    6）</c:v>
                </c:pt>
                <c:pt idx="17">
                  <c:v>B.メーカー企業（n=  30）</c:v>
                </c:pt>
                <c:pt idx="18">
                  <c:v>C.サブシステム提供企業（n=  11）</c:v>
                </c:pt>
                <c:pt idx="19">
                  <c:v>D.サービス提供企業（n=  13）</c:v>
                </c:pt>
                <c:pt idx="20">
                  <c:v>【 建築／土木 】                         </c:v>
                </c:pt>
                <c:pt idx="21">
                  <c:v>A.ユーザー企業（n=    8）</c:v>
                </c:pt>
                <c:pt idx="22">
                  <c:v>B.メーカー企業（n=  27）</c:v>
                </c:pt>
                <c:pt idx="23">
                  <c:v>C.サブシステム提供企業（n=  10）</c:v>
                </c:pt>
                <c:pt idx="24">
                  <c:v>D.サービス提供企業（n=    8）</c:v>
                </c:pt>
              </c:strCache>
            </c:strRef>
          </c:cat>
          <c:val>
            <c:numRef>
              <c:f>'Q25.AI技術を活用製品・サービスの分野（ABCD&amp;AI状況'!$T$32:$T$56</c:f>
              <c:numCache>
                <c:formatCode>0.0%</c:formatCode>
                <c:ptCount val="25"/>
                <c:pt idx="0" formatCode="General">
                  <c:v>0</c:v>
                </c:pt>
                <c:pt idx="1">
                  <c:v>6.5359477124183009E-3</c:v>
                </c:pt>
                <c:pt idx="2">
                  <c:v>2.6415094339622643E-2</c:v>
                </c:pt>
                <c:pt idx="3">
                  <c:v>6.6225165562913912E-2</c:v>
                </c:pt>
                <c:pt idx="4">
                  <c:v>3.875968992248062E-2</c:v>
                </c:pt>
                <c:pt idx="5" formatCode="General">
                  <c:v>0</c:v>
                </c:pt>
                <c:pt idx="6">
                  <c:v>0</c:v>
                </c:pt>
                <c:pt idx="7">
                  <c:v>1.8867924528301886E-2</c:v>
                </c:pt>
                <c:pt idx="8">
                  <c:v>5.2980132450331126E-2</c:v>
                </c:pt>
                <c:pt idx="9">
                  <c:v>7.7519379844961239E-3</c:v>
                </c:pt>
                <c:pt idx="10" formatCode="General">
                  <c:v>0</c:v>
                </c:pt>
                <c:pt idx="11">
                  <c:v>6.5359477124183009E-3</c:v>
                </c:pt>
                <c:pt idx="12">
                  <c:v>4.5283018867924525E-2</c:v>
                </c:pt>
                <c:pt idx="13">
                  <c:v>3.3112582781456956E-2</c:v>
                </c:pt>
                <c:pt idx="14">
                  <c:v>3.875968992248062E-2</c:v>
                </c:pt>
                <c:pt idx="15" formatCode="General">
                  <c:v>0</c:v>
                </c:pt>
                <c:pt idx="16">
                  <c:v>6.5359477124183009E-3</c:v>
                </c:pt>
                <c:pt idx="17">
                  <c:v>3.7735849056603772E-2</c:v>
                </c:pt>
                <c:pt idx="18">
                  <c:v>3.3112582781456956E-2</c:v>
                </c:pt>
                <c:pt idx="19">
                  <c:v>2.3255813953488372E-2</c:v>
                </c:pt>
                <c:pt idx="20" formatCode="General">
                  <c:v>0</c:v>
                </c:pt>
                <c:pt idx="21">
                  <c:v>6.5359477124183009E-3</c:v>
                </c:pt>
                <c:pt idx="22">
                  <c:v>3.3962264150943396E-2</c:v>
                </c:pt>
                <c:pt idx="23">
                  <c:v>0</c:v>
                </c:pt>
                <c:pt idx="24">
                  <c:v>7.7519379844961239E-3</c:v>
                </c:pt>
              </c:numCache>
            </c:numRef>
          </c:val>
          <c:extLst>
            <c:ext xmlns:c16="http://schemas.microsoft.com/office/drawing/2014/chart" uri="{C3380CC4-5D6E-409C-BE32-E72D297353CC}">
              <c16:uniqueId val="{0000000B-E7C8-4AD4-B3A8-5250ADAB3895}"/>
            </c:ext>
          </c:extLst>
        </c:ser>
        <c:ser>
          <c:idx val="1"/>
          <c:order val="2"/>
          <c:tx>
            <c:strRef>
              <c:f>'Q25.AI技術を活用製品・サービスの分野（ABCD&amp;AI状況'!$U$6</c:f>
              <c:strCache>
                <c:ptCount val="1"/>
                <c:pt idx="0">
                  <c:v>調査中・検討中</c:v>
                </c:pt>
              </c:strCache>
            </c:strRef>
          </c:tx>
          <c:spPr>
            <a:solidFill>
              <a:srgbClr val="2E75B6"/>
            </a:solidFill>
            <a:ln>
              <a:solidFill>
                <a:sysClr val="windowText" lastClr="000000"/>
              </a:solidFill>
            </a:ln>
            <a:effectLst/>
          </c:spPr>
          <c:invertIfNegative val="0"/>
          <c:dLbls>
            <c:delete val="1"/>
          </c:dLbls>
          <c:cat>
            <c:strRef>
              <c:f>'Q25.AI技術を活用製品・サービスの分野（ABCD&amp;AI状況'!$R$32:$R$56</c:f>
              <c:strCache>
                <c:ptCount val="25"/>
                <c:pt idx="0">
                  <c:v>【 健康／介護／スポーツ 】                    </c:v>
                </c:pt>
                <c:pt idx="1">
                  <c:v>A.ユーザー企業（n=    7）</c:v>
                </c:pt>
                <c:pt idx="2">
                  <c:v>B.メーカー企業（n=  29）</c:v>
                </c:pt>
                <c:pt idx="3">
                  <c:v>C.サブシステム提供企業（n=  28）</c:v>
                </c:pt>
                <c:pt idx="4">
                  <c:v>D.サービス提供企業（n=  17）</c:v>
                </c:pt>
                <c:pt idx="5">
                  <c:v>【 防犯／防災 】                         </c:v>
                </c:pt>
                <c:pt idx="6">
                  <c:v>A.ユーザー企業（n=    6）</c:v>
                </c:pt>
                <c:pt idx="7">
                  <c:v>B.メーカー企業（n=  25）</c:v>
                </c:pt>
                <c:pt idx="8">
                  <c:v>C.サブシステム提供企業（n=  21）</c:v>
                </c:pt>
                <c:pt idx="9">
                  <c:v>D.サービス提供企業（n=  13）</c:v>
                </c:pt>
                <c:pt idx="10">
                  <c:v>【 住宅／生活 】                         </c:v>
                </c:pt>
                <c:pt idx="11">
                  <c:v>A.ユーザー企業（n=  14）</c:v>
                </c:pt>
                <c:pt idx="12">
                  <c:v>B.メーカー企業（n=  29）</c:v>
                </c:pt>
                <c:pt idx="13">
                  <c:v>C.サブシステム提供企業（n=  18）</c:v>
                </c:pt>
                <c:pt idx="14">
                  <c:v>D.サービス提供企業（n=  18）</c:v>
                </c:pt>
                <c:pt idx="15">
                  <c:v>【 農林水産 】                          </c:v>
                </c:pt>
                <c:pt idx="16">
                  <c:v>A.ユーザー企業（n=    6）</c:v>
                </c:pt>
                <c:pt idx="17">
                  <c:v>B.メーカー企業（n=  30）</c:v>
                </c:pt>
                <c:pt idx="18">
                  <c:v>C.サブシステム提供企業（n=  11）</c:v>
                </c:pt>
                <c:pt idx="19">
                  <c:v>D.サービス提供企業（n=  13）</c:v>
                </c:pt>
                <c:pt idx="20">
                  <c:v>【 建築／土木 】                         </c:v>
                </c:pt>
                <c:pt idx="21">
                  <c:v>A.ユーザー企業（n=    8）</c:v>
                </c:pt>
                <c:pt idx="22">
                  <c:v>B.メーカー企業（n=  27）</c:v>
                </c:pt>
                <c:pt idx="23">
                  <c:v>C.サブシステム提供企業（n=  10）</c:v>
                </c:pt>
                <c:pt idx="24">
                  <c:v>D.サービス提供企業（n=    8）</c:v>
                </c:pt>
              </c:strCache>
            </c:strRef>
          </c:cat>
          <c:val>
            <c:numRef>
              <c:f>'Q25.AI技術を活用製品・サービスの分野（ABCD&amp;AI状況'!$U$32:$U$56</c:f>
              <c:numCache>
                <c:formatCode>0.0%</c:formatCode>
                <c:ptCount val="25"/>
                <c:pt idx="0" formatCode="General">
                  <c:v>0</c:v>
                </c:pt>
                <c:pt idx="1">
                  <c:v>2.6143790849673203E-2</c:v>
                </c:pt>
                <c:pt idx="2">
                  <c:v>3.7735849056603772E-2</c:v>
                </c:pt>
                <c:pt idx="3">
                  <c:v>3.3112582781456956E-2</c:v>
                </c:pt>
                <c:pt idx="4">
                  <c:v>3.1007751937984496E-2</c:v>
                </c:pt>
                <c:pt idx="5" formatCode="General">
                  <c:v>0</c:v>
                </c:pt>
                <c:pt idx="6">
                  <c:v>1.3071895424836602E-2</c:v>
                </c:pt>
                <c:pt idx="7">
                  <c:v>3.7735849056603772E-2</c:v>
                </c:pt>
                <c:pt idx="8">
                  <c:v>1.3245033112582781E-2</c:v>
                </c:pt>
                <c:pt idx="9">
                  <c:v>3.875968992248062E-2</c:v>
                </c:pt>
                <c:pt idx="10" formatCode="General">
                  <c:v>0</c:v>
                </c:pt>
                <c:pt idx="11">
                  <c:v>7.1895424836601302E-2</c:v>
                </c:pt>
                <c:pt idx="12">
                  <c:v>3.7735849056603772E-2</c:v>
                </c:pt>
                <c:pt idx="13">
                  <c:v>1.9867549668874173E-2</c:v>
                </c:pt>
                <c:pt idx="14">
                  <c:v>3.1007751937984496E-2</c:v>
                </c:pt>
                <c:pt idx="15" formatCode="General">
                  <c:v>0</c:v>
                </c:pt>
                <c:pt idx="16">
                  <c:v>1.3071895424836602E-2</c:v>
                </c:pt>
                <c:pt idx="17">
                  <c:v>3.3962264150943396E-2</c:v>
                </c:pt>
                <c:pt idx="18">
                  <c:v>1.3245033112582781E-2</c:v>
                </c:pt>
                <c:pt idx="19">
                  <c:v>3.875968992248062E-2</c:v>
                </c:pt>
                <c:pt idx="20" formatCode="General">
                  <c:v>0</c:v>
                </c:pt>
                <c:pt idx="21">
                  <c:v>6.5359477124183009E-3</c:v>
                </c:pt>
                <c:pt idx="22">
                  <c:v>3.3962264150943396E-2</c:v>
                </c:pt>
                <c:pt idx="23">
                  <c:v>1.9867549668874173E-2</c:v>
                </c:pt>
                <c:pt idx="24">
                  <c:v>3.1007751937984496E-2</c:v>
                </c:pt>
              </c:numCache>
            </c:numRef>
          </c:val>
          <c:extLst>
            <c:ext xmlns:c16="http://schemas.microsoft.com/office/drawing/2014/chart" uri="{C3380CC4-5D6E-409C-BE32-E72D297353CC}">
              <c16:uniqueId val="{00000011-E7C8-4AD4-B3A8-5250ADAB3895}"/>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0"/>
        <c:noMultiLvlLbl val="0"/>
      </c:catAx>
      <c:valAx>
        <c:axId val="403628032"/>
        <c:scaling>
          <c:orientation val="minMax"/>
          <c:max val="0.55000000000000004"/>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0107043650793655"/>
          <c:y val="0.60085476190476195"/>
          <c:w val="0.22032203703703698"/>
          <c:h val="0.10858313492063493"/>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'Q25.AI技術を活用製品・サービスの分野（従業員＆AI状況）'!$J$53</c:f>
          <c:strCache>
            <c:ptCount val="1"/>
            <c:pt idx="0">
              <c:v>20人以下 (N=35)
21人以上100人以下 (N=49)
101人以上 (N=69)</c:v>
            </c:pt>
          </c:strCache>
        </c:strRef>
      </c:tx>
      <c:layout>
        <c:manualLayout>
          <c:xMode val="edge"/>
          <c:yMode val="edge"/>
          <c:x val="0.57896555555555551"/>
          <c:y val="0.8053524305555556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9727462962962962"/>
          <c:y val="2.035986111111111E-2"/>
          <c:w val="0.55278370370370367"/>
          <c:h val="0.96045631944444432"/>
        </c:manualLayout>
      </c:layout>
      <c:barChart>
        <c:barDir val="bar"/>
        <c:grouping val="stacked"/>
        <c:varyColors val="0"/>
        <c:ser>
          <c:idx val="0"/>
          <c:order val="0"/>
          <c:tx>
            <c:strRef>
              <c:f>'Q25.AI技術を活用製品・サービスの分野（従業員＆AI状況）'!$S$6</c:f>
              <c:strCache>
                <c:ptCount val="1"/>
                <c:pt idx="0">
                  <c:v>提供中・実施中</c:v>
                </c:pt>
              </c:strCache>
            </c:strRef>
          </c:tx>
          <c:spPr>
            <a:solidFill>
              <a:srgbClr val="FF996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20人以下（n=10）</c:v>
                </c:pt>
                <c:pt idx="2">
                  <c:v>21人以上100人以下（n=28）</c:v>
                </c:pt>
                <c:pt idx="3">
                  <c:v>101人以上（n=42）</c:v>
                </c:pt>
                <c:pt idx="4">
                  <c:v>【 オフィス／店舗 】                       </c:v>
                </c:pt>
                <c:pt idx="5">
                  <c:v>20人以下（n=12）</c:v>
                </c:pt>
                <c:pt idx="6">
                  <c:v>21人以上100人以下（n=11）</c:v>
                </c:pt>
                <c:pt idx="7">
                  <c:v>101人以上（n=11）</c:v>
                </c:pt>
                <c:pt idx="8">
                  <c:v>【 建築／土木 】                         </c:v>
                </c:pt>
                <c:pt idx="9">
                  <c:v>20人以下（n=1）</c:v>
                </c:pt>
                <c:pt idx="10">
                  <c:v>21人以上100人以下（n=4）</c:v>
                </c:pt>
                <c:pt idx="11">
                  <c:v>101人以上（n=3）</c:v>
                </c:pt>
                <c:pt idx="12">
                  <c:v>【 流通／物流 】                         </c:v>
                </c:pt>
                <c:pt idx="13">
                  <c:v>20人以下（n=3）</c:v>
                </c:pt>
                <c:pt idx="14">
                  <c:v>21人以上100人以下（n=3）</c:v>
                </c:pt>
                <c:pt idx="15">
                  <c:v>101人以上（n=11）</c:v>
                </c:pt>
                <c:pt idx="16">
                  <c:v>【 移動／交通 】                         </c:v>
                </c:pt>
                <c:pt idx="17">
                  <c:v>20人以下（n=3）</c:v>
                </c:pt>
                <c:pt idx="18">
                  <c:v>21人以上100人以下（n=1）</c:v>
                </c:pt>
                <c:pt idx="19">
                  <c:v>101人以上（n=3）</c:v>
                </c:pt>
                <c:pt idx="20">
                  <c:v>【 防犯／防災 】                         </c:v>
                </c:pt>
                <c:pt idx="21">
                  <c:v>20人以下（n=2）</c:v>
                </c:pt>
                <c:pt idx="22">
                  <c:v>21人以上100人以下（n=4）</c:v>
                </c:pt>
                <c:pt idx="23">
                  <c:v>101人以上（n=0）</c:v>
                </c:pt>
                <c:pt idx="24">
                  <c:v>【 農林水産 】                          </c:v>
                </c:pt>
                <c:pt idx="25">
                  <c:v>20人以下（n=1）</c:v>
                </c:pt>
                <c:pt idx="26">
                  <c:v>21人以上100人以下（n=3）</c:v>
                </c:pt>
                <c:pt idx="27">
                  <c:v>101人以上（n=2）</c:v>
                </c:pt>
                <c:pt idx="28">
                  <c:v>【 住宅／生活 】                         </c:v>
                </c:pt>
                <c:pt idx="29">
                  <c:v>20人以下（n=3）</c:v>
                </c:pt>
                <c:pt idx="30">
                  <c:v>21人以上100人以下（n=5）</c:v>
                </c:pt>
                <c:pt idx="31">
                  <c:v>101人以上（n=6）</c:v>
                </c:pt>
                <c:pt idx="32">
                  <c:v>【 健康／介護／スポーツ 】                    </c:v>
                </c:pt>
                <c:pt idx="33">
                  <c:v>20人以下（n=4）</c:v>
                </c:pt>
                <c:pt idx="34">
                  <c:v>21人以上100人以下（n=2）</c:v>
                </c:pt>
                <c:pt idx="35">
                  <c:v>101人以上（n=1）</c:v>
                </c:pt>
                <c:pt idx="36">
                  <c:v>【 病院／医療 】                         </c:v>
                </c:pt>
                <c:pt idx="37">
                  <c:v>20人以下（n=4）</c:v>
                </c:pt>
                <c:pt idx="38">
                  <c:v>21人以上100人以下（n=1）</c:v>
                </c:pt>
                <c:pt idx="39">
                  <c:v>101人以上（n=3）</c:v>
                </c:pt>
                <c:pt idx="40">
                  <c:v>【 その他の事業 】                        </c:v>
                </c:pt>
                <c:pt idx="41">
                  <c:v>20人以下（n=5）</c:v>
                </c:pt>
                <c:pt idx="42">
                  <c:v>21人以上100人以下（n=5）</c:v>
                </c:pt>
                <c:pt idx="43">
                  <c:v>101人以上（n=9）</c:v>
                </c:pt>
              </c:strCache>
            </c:strRef>
          </c:cat>
          <c:val>
            <c:numRef>
              <c:f>'Q25.AI技術を活用製品・サービスの分野（従業員＆AI状況）'!$S$7:$S$50</c:f>
              <c:numCache>
                <c:formatCode>0.0%</c:formatCode>
                <c:ptCount val="44"/>
                <c:pt idx="0" formatCode="General">
                  <c:v>0</c:v>
                </c:pt>
                <c:pt idx="1">
                  <c:v>8.5714285714285715E-2</c:v>
                </c:pt>
                <c:pt idx="2">
                  <c:v>6.1224489795918366E-2</c:v>
                </c:pt>
                <c:pt idx="3">
                  <c:v>0.14492753623188406</c:v>
                </c:pt>
                <c:pt idx="4" formatCode="General">
                  <c:v>0</c:v>
                </c:pt>
                <c:pt idx="5">
                  <c:v>5.7142857142857141E-2</c:v>
                </c:pt>
                <c:pt idx="6">
                  <c:v>4.0816326530612242E-2</c:v>
                </c:pt>
                <c:pt idx="7">
                  <c:v>4.3478260869565216E-2</c:v>
                </c:pt>
                <c:pt idx="8" formatCode="General">
                  <c:v>0</c:v>
                </c:pt>
                <c:pt idx="9">
                  <c:v>2.8571428571428571E-2</c:v>
                </c:pt>
                <c:pt idx="10">
                  <c:v>4.0816326530612242E-2</c:v>
                </c:pt>
                <c:pt idx="11">
                  <c:v>4.3478260869565216E-2</c:v>
                </c:pt>
                <c:pt idx="12" formatCode="General">
                  <c:v>0</c:v>
                </c:pt>
                <c:pt idx="13">
                  <c:v>2.8571428571428571E-2</c:v>
                </c:pt>
                <c:pt idx="14">
                  <c:v>0</c:v>
                </c:pt>
                <c:pt idx="15">
                  <c:v>5.7971014492753624E-2</c:v>
                </c:pt>
                <c:pt idx="16" formatCode="General">
                  <c:v>0</c:v>
                </c:pt>
                <c:pt idx="17">
                  <c:v>2.8571428571428571E-2</c:v>
                </c:pt>
                <c:pt idx="18">
                  <c:v>0</c:v>
                </c:pt>
                <c:pt idx="19">
                  <c:v>4.3478260869565216E-2</c:v>
                </c:pt>
                <c:pt idx="20" formatCode="General">
                  <c:v>0</c:v>
                </c:pt>
                <c:pt idx="21">
                  <c:v>2.8571428571428571E-2</c:v>
                </c:pt>
                <c:pt idx="22">
                  <c:v>6.1224489795918366E-2</c:v>
                </c:pt>
                <c:pt idx="23">
                  <c:v>0</c:v>
                </c:pt>
                <c:pt idx="24" formatCode="General">
                  <c:v>0</c:v>
                </c:pt>
                <c:pt idx="25">
                  <c:v>0</c:v>
                </c:pt>
                <c:pt idx="26">
                  <c:v>4.0816326530612242E-2</c:v>
                </c:pt>
                <c:pt idx="27">
                  <c:v>1.4492753623188406E-2</c:v>
                </c:pt>
                <c:pt idx="28" formatCode="General">
                  <c:v>0</c:v>
                </c:pt>
                <c:pt idx="29">
                  <c:v>0</c:v>
                </c:pt>
                <c:pt idx="30">
                  <c:v>0</c:v>
                </c:pt>
                <c:pt idx="31">
                  <c:v>2.8985507246376812E-2</c:v>
                </c:pt>
                <c:pt idx="32" formatCode="General">
                  <c:v>0</c:v>
                </c:pt>
                <c:pt idx="33">
                  <c:v>2.8571428571428571E-2</c:v>
                </c:pt>
                <c:pt idx="34">
                  <c:v>2.0408163265306121E-2</c:v>
                </c:pt>
                <c:pt idx="35">
                  <c:v>0</c:v>
                </c:pt>
                <c:pt idx="36" formatCode="General">
                  <c:v>0</c:v>
                </c:pt>
                <c:pt idx="37">
                  <c:v>2.8571428571428571E-2</c:v>
                </c:pt>
                <c:pt idx="38">
                  <c:v>0</c:v>
                </c:pt>
                <c:pt idx="39">
                  <c:v>0</c:v>
                </c:pt>
                <c:pt idx="41">
                  <c:v>0</c:v>
                </c:pt>
                <c:pt idx="42">
                  <c:v>6.1224489795918366E-2</c:v>
                </c:pt>
                <c:pt idx="43">
                  <c:v>4.3478260869565216E-2</c:v>
                </c:pt>
              </c:numCache>
            </c:numRef>
          </c:val>
          <c:extLst>
            <c:ext xmlns:c16="http://schemas.microsoft.com/office/drawing/2014/chart" uri="{C3380CC4-5D6E-409C-BE32-E72D297353CC}">
              <c16:uniqueId val="{00000000-A430-4FA7-979F-5C4EB363847F}"/>
            </c:ext>
          </c:extLst>
        </c:ser>
        <c:ser>
          <c:idx val="2"/>
          <c:order val="1"/>
          <c:tx>
            <c:strRef>
              <c:f>'Q25.AI技術を活用製品・サービスの分野（従業員＆AI状況）'!$T$6</c:f>
              <c:strCache>
                <c:ptCount val="1"/>
                <c:pt idx="0">
                  <c:v>開発中・準備中</c:v>
                </c:pt>
              </c:strCache>
            </c:strRef>
          </c:tx>
          <c:spPr>
            <a:solidFill>
              <a:srgbClr val="FFFF99"/>
            </a:solidFill>
            <a:ln w="9525">
              <a:solidFill>
                <a:sysClr val="windowText" lastClr="000000"/>
              </a:solidFill>
            </a:ln>
            <a:effectLst/>
          </c:spPr>
          <c:invertIfNegative val="0"/>
          <c:cat>
            <c:strRef>
              <c:f>'Q25.AI技術を活用製品・サービスの分野（従業員＆AI状況）'!$R$7:$R$50</c:f>
              <c:strCache>
                <c:ptCount val="44"/>
                <c:pt idx="0">
                  <c:v>【 工場／プラント 】                       </c:v>
                </c:pt>
                <c:pt idx="1">
                  <c:v>20人以下（n=10）</c:v>
                </c:pt>
                <c:pt idx="2">
                  <c:v>21人以上100人以下（n=28）</c:v>
                </c:pt>
                <c:pt idx="3">
                  <c:v>101人以上（n=42）</c:v>
                </c:pt>
                <c:pt idx="4">
                  <c:v>【 オフィス／店舗 】                       </c:v>
                </c:pt>
                <c:pt idx="5">
                  <c:v>20人以下（n=12）</c:v>
                </c:pt>
                <c:pt idx="6">
                  <c:v>21人以上100人以下（n=11）</c:v>
                </c:pt>
                <c:pt idx="7">
                  <c:v>101人以上（n=11）</c:v>
                </c:pt>
                <c:pt idx="8">
                  <c:v>【 建築／土木 】                         </c:v>
                </c:pt>
                <c:pt idx="9">
                  <c:v>20人以下（n=1）</c:v>
                </c:pt>
                <c:pt idx="10">
                  <c:v>21人以上100人以下（n=4）</c:v>
                </c:pt>
                <c:pt idx="11">
                  <c:v>101人以上（n=3）</c:v>
                </c:pt>
                <c:pt idx="12">
                  <c:v>【 流通／物流 】                         </c:v>
                </c:pt>
                <c:pt idx="13">
                  <c:v>20人以下（n=3）</c:v>
                </c:pt>
                <c:pt idx="14">
                  <c:v>21人以上100人以下（n=3）</c:v>
                </c:pt>
                <c:pt idx="15">
                  <c:v>101人以上（n=11）</c:v>
                </c:pt>
                <c:pt idx="16">
                  <c:v>【 移動／交通 】                         </c:v>
                </c:pt>
                <c:pt idx="17">
                  <c:v>20人以下（n=3）</c:v>
                </c:pt>
                <c:pt idx="18">
                  <c:v>21人以上100人以下（n=1）</c:v>
                </c:pt>
                <c:pt idx="19">
                  <c:v>101人以上（n=3）</c:v>
                </c:pt>
                <c:pt idx="20">
                  <c:v>【 防犯／防災 】                         </c:v>
                </c:pt>
                <c:pt idx="21">
                  <c:v>20人以下（n=2）</c:v>
                </c:pt>
                <c:pt idx="22">
                  <c:v>21人以上100人以下（n=4）</c:v>
                </c:pt>
                <c:pt idx="23">
                  <c:v>101人以上（n=0）</c:v>
                </c:pt>
                <c:pt idx="24">
                  <c:v>【 農林水産 】                          </c:v>
                </c:pt>
                <c:pt idx="25">
                  <c:v>20人以下（n=1）</c:v>
                </c:pt>
                <c:pt idx="26">
                  <c:v>21人以上100人以下（n=3）</c:v>
                </c:pt>
                <c:pt idx="27">
                  <c:v>101人以上（n=2）</c:v>
                </c:pt>
                <c:pt idx="28">
                  <c:v>【 住宅／生活 】                         </c:v>
                </c:pt>
                <c:pt idx="29">
                  <c:v>20人以下（n=3）</c:v>
                </c:pt>
                <c:pt idx="30">
                  <c:v>21人以上100人以下（n=5）</c:v>
                </c:pt>
                <c:pt idx="31">
                  <c:v>101人以上（n=6）</c:v>
                </c:pt>
                <c:pt idx="32">
                  <c:v>【 健康／介護／スポーツ 】                    </c:v>
                </c:pt>
                <c:pt idx="33">
                  <c:v>20人以下（n=4）</c:v>
                </c:pt>
                <c:pt idx="34">
                  <c:v>21人以上100人以下（n=2）</c:v>
                </c:pt>
                <c:pt idx="35">
                  <c:v>101人以上（n=1）</c:v>
                </c:pt>
                <c:pt idx="36">
                  <c:v>【 病院／医療 】                         </c:v>
                </c:pt>
                <c:pt idx="37">
                  <c:v>20人以下（n=4）</c:v>
                </c:pt>
                <c:pt idx="38">
                  <c:v>21人以上100人以下（n=1）</c:v>
                </c:pt>
                <c:pt idx="39">
                  <c:v>101人以上（n=3）</c:v>
                </c:pt>
                <c:pt idx="40">
                  <c:v>【 その他の事業 】                        </c:v>
                </c:pt>
                <c:pt idx="41">
                  <c:v>20人以下（n=5）</c:v>
                </c:pt>
                <c:pt idx="42">
                  <c:v>21人以上100人以下（n=5）</c:v>
                </c:pt>
                <c:pt idx="43">
                  <c:v>101人以上（n=9）</c:v>
                </c:pt>
              </c:strCache>
            </c:strRef>
          </c:cat>
          <c:val>
            <c:numRef>
              <c:f>'Q25.AI技術を活用製品・サービスの分野（従業員＆AI状況）'!$T$7:$T$50</c:f>
              <c:numCache>
                <c:formatCode>0.0%</c:formatCode>
                <c:ptCount val="44"/>
                <c:pt idx="0" formatCode="General">
                  <c:v>0</c:v>
                </c:pt>
                <c:pt idx="1">
                  <c:v>2.8571428571428571E-2</c:v>
                </c:pt>
                <c:pt idx="2">
                  <c:v>0.10204081632653061</c:v>
                </c:pt>
                <c:pt idx="3">
                  <c:v>0.14492753623188406</c:v>
                </c:pt>
                <c:pt idx="4" formatCode="General">
                  <c:v>0</c:v>
                </c:pt>
                <c:pt idx="5">
                  <c:v>0</c:v>
                </c:pt>
                <c:pt idx="6">
                  <c:v>0.12244897959183673</c:v>
                </c:pt>
                <c:pt idx="7">
                  <c:v>2.8985507246376812E-2</c:v>
                </c:pt>
                <c:pt idx="8" formatCode="General">
                  <c:v>0</c:v>
                </c:pt>
                <c:pt idx="9">
                  <c:v>0</c:v>
                </c:pt>
                <c:pt idx="10">
                  <c:v>2.0408163265306121E-2</c:v>
                </c:pt>
                <c:pt idx="11">
                  <c:v>0</c:v>
                </c:pt>
                <c:pt idx="12" formatCode="General">
                  <c:v>0</c:v>
                </c:pt>
                <c:pt idx="13">
                  <c:v>0</c:v>
                </c:pt>
                <c:pt idx="14">
                  <c:v>0</c:v>
                </c:pt>
                <c:pt idx="15">
                  <c:v>2.8985507246376812E-2</c:v>
                </c:pt>
                <c:pt idx="16" formatCode="General">
                  <c:v>0</c:v>
                </c:pt>
                <c:pt idx="17">
                  <c:v>2.8571428571428571E-2</c:v>
                </c:pt>
                <c:pt idx="18">
                  <c:v>0</c:v>
                </c:pt>
                <c:pt idx="19">
                  <c:v>0</c:v>
                </c:pt>
                <c:pt idx="20" formatCode="General">
                  <c:v>0</c:v>
                </c:pt>
                <c:pt idx="21">
                  <c:v>0</c:v>
                </c:pt>
                <c:pt idx="22">
                  <c:v>0</c:v>
                </c:pt>
                <c:pt idx="23">
                  <c:v>0</c:v>
                </c:pt>
                <c:pt idx="24" formatCode="General">
                  <c:v>0</c:v>
                </c:pt>
                <c:pt idx="25">
                  <c:v>0</c:v>
                </c:pt>
                <c:pt idx="26">
                  <c:v>2.0408163265306121E-2</c:v>
                </c:pt>
                <c:pt idx="27">
                  <c:v>0</c:v>
                </c:pt>
                <c:pt idx="28" formatCode="General">
                  <c:v>0</c:v>
                </c:pt>
                <c:pt idx="29">
                  <c:v>0</c:v>
                </c:pt>
                <c:pt idx="30">
                  <c:v>2.0408163265306121E-2</c:v>
                </c:pt>
                <c:pt idx="31">
                  <c:v>0</c:v>
                </c:pt>
                <c:pt idx="32" formatCode="General">
                  <c:v>0</c:v>
                </c:pt>
                <c:pt idx="33">
                  <c:v>2.8571428571428571E-2</c:v>
                </c:pt>
                <c:pt idx="34">
                  <c:v>0</c:v>
                </c:pt>
                <c:pt idx="35">
                  <c:v>0</c:v>
                </c:pt>
                <c:pt idx="36" formatCode="General">
                  <c:v>0</c:v>
                </c:pt>
                <c:pt idx="37">
                  <c:v>2.8571428571428571E-2</c:v>
                </c:pt>
                <c:pt idx="38">
                  <c:v>0</c:v>
                </c:pt>
                <c:pt idx="39">
                  <c:v>1.4492753623188406E-2</c:v>
                </c:pt>
                <c:pt idx="41">
                  <c:v>2.8571428571428571E-2</c:v>
                </c:pt>
                <c:pt idx="42">
                  <c:v>2.0408163265306121E-2</c:v>
                </c:pt>
                <c:pt idx="43">
                  <c:v>1.4492753623188406E-2</c:v>
                </c:pt>
              </c:numCache>
            </c:numRef>
          </c:val>
          <c:extLst>
            <c:ext xmlns:c16="http://schemas.microsoft.com/office/drawing/2014/chart" uri="{C3380CC4-5D6E-409C-BE32-E72D297353CC}">
              <c16:uniqueId val="{00000001-A430-4FA7-979F-5C4EB363847F}"/>
            </c:ext>
          </c:extLst>
        </c:ser>
        <c:ser>
          <c:idx val="1"/>
          <c:order val="2"/>
          <c:tx>
            <c:strRef>
              <c:f>'Q25.AI技術を活用製品・サービスの分野（従業員＆AI状況）'!$U$6</c:f>
              <c:strCache>
                <c:ptCount val="1"/>
                <c:pt idx="0">
                  <c:v>調査中・検討中</c:v>
                </c:pt>
              </c:strCache>
            </c:strRef>
          </c:tx>
          <c:spPr>
            <a:solidFill>
              <a:srgbClr val="2E75B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20人以下（n=10）</c:v>
                </c:pt>
                <c:pt idx="2">
                  <c:v>21人以上100人以下（n=28）</c:v>
                </c:pt>
                <c:pt idx="3">
                  <c:v>101人以上（n=42）</c:v>
                </c:pt>
                <c:pt idx="4">
                  <c:v>【 オフィス／店舗 】                       </c:v>
                </c:pt>
                <c:pt idx="5">
                  <c:v>20人以下（n=12）</c:v>
                </c:pt>
                <c:pt idx="6">
                  <c:v>21人以上100人以下（n=11）</c:v>
                </c:pt>
                <c:pt idx="7">
                  <c:v>101人以上（n=11）</c:v>
                </c:pt>
                <c:pt idx="8">
                  <c:v>【 建築／土木 】                         </c:v>
                </c:pt>
                <c:pt idx="9">
                  <c:v>20人以下（n=1）</c:v>
                </c:pt>
                <c:pt idx="10">
                  <c:v>21人以上100人以下（n=4）</c:v>
                </c:pt>
                <c:pt idx="11">
                  <c:v>101人以上（n=3）</c:v>
                </c:pt>
                <c:pt idx="12">
                  <c:v>【 流通／物流 】                         </c:v>
                </c:pt>
                <c:pt idx="13">
                  <c:v>20人以下（n=3）</c:v>
                </c:pt>
                <c:pt idx="14">
                  <c:v>21人以上100人以下（n=3）</c:v>
                </c:pt>
                <c:pt idx="15">
                  <c:v>101人以上（n=11）</c:v>
                </c:pt>
                <c:pt idx="16">
                  <c:v>【 移動／交通 】                         </c:v>
                </c:pt>
                <c:pt idx="17">
                  <c:v>20人以下（n=3）</c:v>
                </c:pt>
                <c:pt idx="18">
                  <c:v>21人以上100人以下（n=1）</c:v>
                </c:pt>
                <c:pt idx="19">
                  <c:v>101人以上（n=3）</c:v>
                </c:pt>
                <c:pt idx="20">
                  <c:v>【 防犯／防災 】                         </c:v>
                </c:pt>
                <c:pt idx="21">
                  <c:v>20人以下（n=2）</c:v>
                </c:pt>
                <c:pt idx="22">
                  <c:v>21人以上100人以下（n=4）</c:v>
                </c:pt>
                <c:pt idx="23">
                  <c:v>101人以上（n=0）</c:v>
                </c:pt>
                <c:pt idx="24">
                  <c:v>【 農林水産 】                          </c:v>
                </c:pt>
                <c:pt idx="25">
                  <c:v>20人以下（n=1）</c:v>
                </c:pt>
                <c:pt idx="26">
                  <c:v>21人以上100人以下（n=3）</c:v>
                </c:pt>
                <c:pt idx="27">
                  <c:v>101人以上（n=2）</c:v>
                </c:pt>
                <c:pt idx="28">
                  <c:v>【 住宅／生活 】                         </c:v>
                </c:pt>
                <c:pt idx="29">
                  <c:v>20人以下（n=3）</c:v>
                </c:pt>
                <c:pt idx="30">
                  <c:v>21人以上100人以下（n=5）</c:v>
                </c:pt>
                <c:pt idx="31">
                  <c:v>101人以上（n=6）</c:v>
                </c:pt>
                <c:pt idx="32">
                  <c:v>【 健康／介護／スポーツ 】                    </c:v>
                </c:pt>
                <c:pt idx="33">
                  <c:v>20人以下（n=4）</c:v>
                </c:pt>
                <c:pt idx="34">
                  <c:v>21人以上100人以下（n=2）</c:v>
                </c:pt>
                <c:pt idx="35">
                  <c:v>101人以上（n=1）</c:v>
                </c:pt>
                <c:pt idx="36">
                  <c:v>【 病院／医療 】                         </c:v>
                </c:pt>
                <c:pt idx="37">
                  <c:v>20人以下（n=4）</c:v>
                </c:pt>
                <c:pt idx="38">
                  <c:v>21人以上100人以下（n=1）</c:v>
                </c:pt>
                <c:pt idx="39">
                  <c:v>101人以上（n=3）</c:v>
                </c:pt>
                <c:pt idx="40">
                  <c:v>【 その他の事業 】                        </c:v>
                </c:pt>
                <c:pt idx="41">
                  <c:v>20人以下（n=5）</c:v>
                </c:pt>
                <c:pt idx="42">
                  <c:v>21人以上100人以下（n=5）</c:v>
                </c:pt>
                <c:pt idx="43">
                  <c:v>101人以上（n=9）</c:v>
                </c:pt>
              </c:strCache>
            </c:strRef>
          </c:cat>
          <c:val>
            <c:numRef>
              <c:f>'Q25.AI技術を活用製品・サービスの分野（従業員＆AI状況）'!$U$7:$U$50</c:f>
              <c:numCache>
                <c:formatCode>0.0%</c:formatCode>
                <c:ptCount val="44"/>
                <c:pt idx="0">
                  <c:v>0</c:v>
                </c:pt>
                <c:pt idx="1">
                  <c:v>0.17142857142857143</c:v>
                </c:pt>
                <c:pt idx="2">
                  <c:v>0.40816326530612246</c:v>
                </c:pt>
                <c:pt idx="3">
                  <c:v>0.3188405797101449</c:v>
                </c:pt>
                <c:pt idx="4" formatCode="General">
                  <c:v>0</c:v>
                </c:pt>
                <c:pt idx="5">
                  <c:v>0.2857142857142857</c:v>
                </c:pt>
                <c:pt idx="6">
                  <c:v>6.1224489795918366E-2</c:v>
                </c:pt>
                <c:pt idx="7">
                  <c:v>8.6956521739130432E-2</c:v>
                </c:pt>
                <c:pt idx="8" formatCode="General">
                  <c:v>0</c:v>
                </c:pt>
                <c:pt idx="9">
                  <c:v>0</c:v>
                </c:pt>
                <c:pt idx="10">
                  <c:v>2.0408163265306121E-2</c:v>
                </c:pt>
                <c:pt idx="11">
                  <c:v>0</c:v>
                </c:pt>
                <c:pt idx="12" formatCode="General">
                  <c:v>0</c:v>
                </c:pt>
                <c:pt idx="13">
                  <c:v>5.7142857142857141E-2</c:v>
                </c:pt>
                <c:pt idx="14">
                  <c:v>6.1224489795918366E-2</c:v>
                </c:pt>
                <c:pt idx="15">
                  <c:v>7.2463768115942032E-2</c:v>
                </c:pt>
                <c:pt idx="16" formatCode="General">
                  <c:v>0</c:v>
                </c:pt>
                <c:pt idx="17">
                  <c:v>2.8571428571428571E-2</c:v>
                </c:pt>
                <c:pt idx="18">
                  <c:v>2.0408163265306121E-2</c:v>
                </c:pt>
                <c:pt idx="19">
                  <c:v>0</c:v>
                </c:pt>
                <c:pt idx="20" formatCode="General">
                  <c:v>0</c:v>
                </c:pt>
                <c:pt idx="21">
                  <c:v>2.8571428571428571E-2</c:v>
                </c:pt>
                <c:pt idx="22">
                  <c:v>2.0408163265306121E-2</c:v>
                </c:pt>
                <c:pt idx="23">
                  <c:v>0</c:v>
                </c:pt>
                <c:pt idx="24" formatCode="General">
                  <c:v>0</c:v>
                </c:pt>
                <c:pt idx="25">
                  <c:v>2.8571428571428571E-2</c:v>
                </c:pt>
                <c:pt idx="26">
                  <c:v>0</c:v>
                </c:pt>
                <c:pt idx="27">
                  <c:v>1.4492753623188406E-2</c:v>
                </c:pt>
                <c:pt idx="28" formatCode="General">
                  <c:v>0</c:v>
                </c:pt>
                <c:pt idx="29">
                  <c:v>8.5714285714285715E-2</c:v>
                </c:pt>
                <c:pt idx="30">
                  <c:v>8.1632653061224483E-2</c:v>
                </c:pt>
                <c:pt idx="31">
                  <c:v>5.7971014492753624E-2</c:v>
                </c:pt>
                <c:pt idx="32" formatCode="General">
                  <c:v>0</c:v>
                </c:pt>
                <c:pt idx="33">
                  <c:v>5.7142857142857141E-2</c:v>
                </c:pt>
                <c:pt idx="34">
                  <c:v>2.0408163265306121E-2</c:v>
                </c:pt>
                <c:pt idx="35">
                  <c:v>1.4492753623188406E-2</c:v>
                </c:pt>
                <c:pt idx="36" formatCode="General">
                  <c:v>0</c:v>
                </c:pt>
                <c:pt idx="37">
                  <c:v>5.7142857142857141E-2</c:v>
                </c:pt>
                <c:pt idx="38">
                  <c:v>2.0408163265306121E-2</c:v>
                </c:pt>
                <c:pt idx="39">
                  <c:v>2.8985507246376812E-2</c:v>
                </c:pt>
                <c:pt idx="41">
                  <c:v>0.11428571428571428</c:v>
                </c:pt>
                <c:pt idx="42">
                  <c:v>2.0408163265306121E-2</c:v>
                </c:pt>
                <c:pt idx="43">
                  <c:v>7.2463768115942032E-2</c:v>
                </c:pt>
              </c:numCache>
            </c:numRef>
          </c:val>
          <c:extLst>
            <c:ext xmlns:c16="http://schemas.microsoft.com/office/drawing/2014/chart" uri="{C3380CC4-5D6E-409C-BE32-E72D297353CC}">
              <c16:uniqueId val="{00000002-A430-4FA7-979F-5C4EB363847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7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4821722222222211"/>
          <c:y val="0.69175312499999997"/>
          <c:w val="0.20686166666666667"/>
          <c:h val="8.4821006944444458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'Q25.AI技術を活用製品・サービスの分野'!$W$3</c:f>
          <c:strCache>
            <c:ptCount val="1"/>
            <c:pt idx="0">
              <c:v>AI技術を活用する／している製品・サービスの分野(N=153)</c:v>
            </c:pt>
          </c:strCache>
        </c:strRef>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'Q25.AI技術を活用製品・サービスの分野'!$W$4:$W$14</c:f>
              <c:strCache>
                <c:ptCount val="11"/>
                <c:pt idx="0">
                  <c:v>工場／プラント（n=80）</c:v>
                </c:pt>
                <c:pt idx="1">
                  <c:v>オフィス／店舗（n=34）</c:v>
                </c:pt>
                <c:pt idx="2">
                  <c:v>流通／物流（n=17）</c:v>
                </c:pt>
                <c:pt idx="3">
                  <c:v>住宅／生活（n=14）</c:v>
                </c:pt>
                <c:pt idx="4">
                  <c:v>病院／医療（n=8）</c:v>
                </c:pt>
                <c:pt idx="5">
                  <c:v>建築／土木（n=8）</c:v>
                </c:pt>
                <c:pt idx="6">
                  <c:v>健康／介護／スポーツ（n=7）</c:v>
                </c:pt>
                <c:pt idx="7">
                  <c:v>移動／交通（n=7）</c:v>
                </c:pt>
                <c:pt idx="8">
                  <c:v>農林水産（n=6）</c:v>
                </c:pt>
                <c:pt idx="9">
                  <c:v>防犯／防災（n=6）</c:v>
                </c:pt>
                <c:pt idx="10">
                  <c:v>その他の事業（n=19）</c:v>
                </c:pt>
              </c:strCache>
            </c:strRef>
          </c:cat>
          <c:val>
            <c:numRef>
              <c:f>'Q25.AI技術を活用製品・サービスの分野'!$X$4:$X$14</c:f>
              <c:numCache>
                <c:formatCode>0.0%</c:formatCode>
                <c:ptCount val="11"/>
                <c:pt idx="0">
                  <c:v>0.52287581699346408</c:v>
                </c:pt>
                <c:pt idx="1">
                  <c:v>0.22222222222222221</c:v>
                </c:pt>
                <c:pt idx="2">
                  <c:v>0.1111111111111111</c:v>
                </c:pt>
                <c:pt idx="3">
                  <c:v>9.1503267973856203E-2</c:v>
                </c:pt>
                <c:pt idx="4">
                  <c:v>5.2287581699346407E-2</c:v>
                </c:pt>
                <c:pt idx="5">
                  <c:v>5.2287581699346407E-2</c:v>
                </c:pt>
                <c:pt idx="6">
                  <c:v>4.5751633986928102E-2</c:v>
                </c:pt>
                <c:pt idx="7">
                  <c:v>4.5751633986928102E-2</c:v>
                </c:pt>
                <c:pt idx="8">
                  <c:v>3.9215686274509803E-2</c:v>
                </c:pt>
                <c:pt idx="9">
                  <c:v>3.9215686274509803E-2</c:v>
                </c:pt>
                <c:pt idx="10">
                  <c:v>0.12418300653594772</c:v>
                </c:pt>
              </c:numCache>
            </c:numRef>
          </c:val>
          <c:extLst>
            <c:ext xmlns:c16="http://schemas.microsoft.com/office/drawing/2014/chart" uri="{C3380CC4-5D6E-409C-BE32-E72D297353CC}">
              <c16:uniqueId val="{00000000-2869-412F-9E35-4634F2B9F342}"/>
            </c:ext>
          </c:extLst>
        </c:ser>
        <c:dLbls>
          <c:dLblPos val="outEnd"/>
          <c:showLegendKey val="0"/>
          <c:showVal val="1"/>
          <c:showCatName val="0"/>
          <c:showSerName val="0"/>
          <c:showPercent val="0"/>
          <c:showBubbleSize val="0"/>
        </c:dLbls>
        <c:gapWidth val="182"/>
        <c:axId val="474759224"/>
        <c:axId val="474764800"/>
      </c:barChart>
      <c:catAx>
        <c:axId val="474759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4800"/>
        <c:crosses val="autoZero"/>
        <c:auto val="1"/>
        <c:lblAlgn val="ctr"/>
        <c:lblOffset val="100"/>
        <c:noMultiLvlLbl val="0"/>
      </c:catAx>
      <c:valAx>
        <c:axId val="4747648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59224"/>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'Q25.AI技術を活用製品・サービスの分野（従業員＆AI状況）'!$J$53</c:f>
          <c:strCache>
            <c:ptCount val="1"/>
            <c:pt idx="0">
              <c:v>20人以下 (N=108)
21人以上100人以下 (N=89)
101人以上 (N=68)</c:v>
            </c:pt>
          </c:strCache>
        </c:strRef>
      </c:tx>
      <c:layout>
        <c:manualLayout>
          <c:xMode val="edge"/>
          <c:yMode val="edge"/>
          <c:x val="0.57896555555555551"/>
          <c:y val="0.8053524305555556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9727462962962962"/>
          <c:y val="2.035986111111111E-2"/>
          <c:w val="0.55278370370370367"/>
          <c:h val="0.96045631944444432"/>
        </c:manualLayout>
      </c:layout>
      <c:barChart>
        <c:barDir val="bar"/>
        <c:grouping val="stacked"/>
        <c:varyColors val="0"/>
        <c:ser>
          <c:idx val="0"/>
          <c:order val="0"/>
          <c:tx>
            <c:strRef>
              <c:f>'Q25.AI技術を活用製品・サービスの分野（従業員＆AI状況）'!$S$6</c:f>
              <c:strCache>
                <c:ptCount val="1"/>
                <c:pt idx="0">
                  <c:v>提供中・実施中</c:v>
                </c:pt>
              </c:strCache>
            </c:strRef>
          </c:tx>
          <c:spPr>
            <a:solidFill>
              <a:srgbClr val="FF996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20人以下（n=40）</c:v>
                </c:pt>
                <c:pt idx="2">
                  <c:v>21人以上100人以下（n=33）</c:v>
                </c:pt>
                <c:pt idx="3">
                  <c:v>101人以上（n=41）</c:v>
                </c:pt>
                <c:pt idx="4">
                  <c:v>【 オフィス／店舗 】                       </c:v>
                </c:pt>
                <c:pt idx="5">
                  <c:v>20人以下（n=27）</c:v>
                </c:pt>
                <c:pt idx="6">
                  <c:v>21人以上100人以下（n=15）</c:v>
                </c:pt>
                <c:pt idx="7">
                  <c:v>101人以上（n=12）</c:v>
                </c:pt>
                <c:pt idx="8">
                  <c:v>【 流通／物流 】                         </c:v>
                </c:pt>
                <c:pt idx="9">
                  <c:v>20人以下（n=19）</c:v>
                </c:pt>
                <c:pt idx="10">
                  <c:v>21人以上100人以下（n=9）</c:v>
                </c:pt>
                <c:pt idx="11">
                  <c:v>101人以上（n=13）</c:v>
                </c:pt>
                <c:pt idx="12">
                  <c:v>【 健康／介護／スポーツ 】                    </c:v>
                </c:pt>
                <c:pt idx="13">
                  <c:v>20人以下（n=14）</c:v>
                </c:pt>
                <c:pt idx="14">
                  <c:v>21人以上100人以下（n=9）</c:v>
                </c:pt>
                <c:pt idx="15">
                  <c:v>101人以上（n=6）</c:v>
                </c:pt>
                <c:pt idx="16">
                  <c:v>【 病院／医療 】                         </c:v>
                </c:pt>
                <c:pt idx="17">
                  <c:v>20人以下（n=12）</c:v>
                </c:pt>
                <c:pt idx="18">
                  <c:v>21人以上100人以下（n=13）</c:v>
                </c:pt>
                <c:pt idx="19">
                  <c:v>101人以上（n=11）</c:v>
                </c:pt>
                <c:pt idx="20">
                  <c:v>【 農林水産 】                          </c:v>
                </c:pt>
                <c:pt idx="21">
                  <c:v>20人以下（n=18）</c:v>
                </c:pt>
                <c:pt idx="22">
                  <c:v>21人以上100人以下（n=8）</c:v>
                </c:pt>
                <c:pt idx="23">
                  <c:v>101人以上（n=4）</c:v>
                </c:pt>
                <c:pt idx="24">
                  <c:v>【 移動／交通 】                         </c:v>
                </c:pt>
                <c:pt idx="25">
                  <c:v>20人以下（n=10）</c:v>
                </c:pt>
                <c:pt idx="26">
                  <c:v>21人以上100人以下（n=14）</c:v>
                </c:pt>
                <c:pt idx="27">
                  <c:v>101人以上（n=10）</c:v>
                </c:pt>
                <c:pt idx="28">
                  <c:v>【 防犯／防災 】                         </c:v>
                </c:pt>
                <c:pt idx="29">
                  <c:v>20人以下（n=14）</c:v>
                </c:pt>
                <c:pt idx="30">
                  <c:v>21人以上100人以下（n=8）</c:v>
                </c:pt>
                <c:pt idx="31">
                  <c:v>101人以上（n=3）</c:v>
                </c:pt>
                <c:pt idx="32">
                  <c:v>【 建築／土木 】                         </c:v>
                </c:pt>
                <c:pt idx="33">
                  <c:v>20人以下（n=12）</c:v>
                </c:pt>
                <c:pt idx="34">
                  <c:v>21人以上100人以下（n=7）</c:v>
                </c:pt>
                <c:pt idx="35">
                  <c:v>101人以上（n=8）</c:v>
                </c:pt>
                <c:pt idx="36">
                  <c:v>【 住宅／生活 】                         </c:v>
                </c:pt>
                <c:pt idx="37">
                  <c:v>20人以下（n=14）</c:v>
                </c:pt>
                <c:pt idx="38">
                  <c:v>21人以上100人以下（n=8）</c:v>
                </c:pt>
                <c:pt idx="39">
                  <c:v>101人以上（n=7）</c:v>
                </c:pt>
                <c:pt idx="40">
                  <c:v>【 その他の事業 】                        </c:v>
                </c:pt>
                <c:pt idx="41">
                  <c:v>20人以下（n=14）</c:v>
                </c:pt>
                <c:pt idx="42">
                  <c:v>21人以上100人以下（n=13）</c:v>
                </c:pt>
                <c:pt idx="43">
                  <c:v>101人以上（n=5）</c:v>
                </c:pt>
              </c:strCache>
            </c:strRef>
          </c:cat>
          <c:val>
            <c:numRef>
              <c:f>'Q25.AI技術を活用製品・サービスの分野（従業員＆AI状況）'!$S$7:$S$50</c:f>
              <c:numCache>
                <c:formatCode>0.0%</c:formatCode>
                <c:ptCount val="44"/>
                <c:pt idx="0" formatCode="General">
                  <c:v>0</c:v>
                </c:pt>
                <c:pt idx="1">
                  <c:v>0.12037037037037036</c:v>
                </c:pt>
                <c:pt idx="2">
                  <c:v>0.12359550561797752</c:v>
                </c:pt>
                <c:pt idx="3">
                  <c:v>0.27941176470588236</c:v>
                </c:pt>
                <c:pt idx="4" formatCode="General">
                  <c:v>0</c:v>
                </c:pt>
                <c:pt idx="5">
                  <c:v>5.5555555555555552E-2</c:v>
                </c:pt>
                <c:pt idx="6">
                  <c:v>7.8651685393258425E-2</c:v>
                </c:pt>
                <c:pt idx="7">
                  <c:v>8.8235294117647065E-2</c:v>
                </c:pt>
                <c:pt idx="8" formatCode="General">
                  <c:v>0</c:v>
                </c:pt>
                <c:pt idx="9">
                  <c:v>6.4814814814814811E-2</c:v>
                </c:pt>
                <c:pt idx="10">
                  <c:v>2.247191011235955E-2</c:v>
                </c:pt>
                <c:pt idx="11">
                  <c:v>5.8823529411764705E-2</c:v>
                </c:pt>
                <c:pt idx="12" formatCode="General">
                  <c:v>0</c:v>
                </c:pt>
                <c:pt idx="13">
                  <c:v>3.7037037037037035E-2</c:v>
                </c:pt>
                <c:pt idx="14">
                  <c:v>4.49438202247191E-2</c:v>
                </c:pt>
                <c:pt idx="15">
                  <c:v>5.8823529411764705E-2</c:v>
                </c:pt>
                <c:pt idx="16" formatCode="General">
                  <c:v>0</c:v>
                </c:pt>
                <c:pt idx="17">
                  <c:v>2.7777777777777776E-2</c:v>
                </c:pt>
                <c:pt idx="18">
                  <c:v>5.6179775280898875E-2</c:v>
                </c:pt>
                <c:pt idx="19">
                  <c:v>4.4117647058823532E-2</c:v>
                </c:pt>
                <c:pt idx="20" formatCode="General">
                  <c:v>0</c:v>
                </c:pt>
                <c:pt idx="21">
                  <c:v>5.5555555555555552E-2</c:v>
                </c:pt>
                <c:pt idx="22">
                  <c:v>4.49438202247191E-2</c:v>
                </c:pt>
                <c:pt idx="23">
                  <c:v>1.4705882352941176E-2</c:v>
                </c:pt>
                <c:pt idx="24" formatCode="General">
                  <c:v>0</c:v>
                </c:pt>
                <c:pt idx="25">
                  <c:v>1.8518518518518517E-2</c:v>
                </c:pt>
                <c:pt idx="26">
                  <c:v>5.6179775280898875E-2</c:v>
                </c:pt>
                <c:pt idx="27">
                  <c:v>4.4117647058823532E-2</c:v>
                </c:pt>
                <c:pt idx="28" formatCode="General">
                  <c:v>0</c:v>
                </c:pt>
                <c:pt idx="29">
                  <c:v>5.5555555555555552E-2</c:v>
                </c:pt>
                <c:pt idx="30">
                  <c:v>3.3707865168539325E-2</c:v>
                </c:pt>
                <c:pt idx="31">
                  <c:v>1.4705882352941176E-2</c:v>
                </c:pt>
                <c:pt idx="32" formatCode="General">
                  <c:v>0</c:v>
                </c:pt>
                <c:pt idx="33">
                  <c:v>3.7037037037037035E-2</c:v>
                </c:pt>
                <c:pt idx="34">
                  <c:v>3.3707865168539325E-2</c:v>
                </c:pt>
                <c:pt idx="35">
                  <c:v>2.9411764705882353E-2</c:v>
                </c:pt>
                <c:pt idx="36" formatCode="General">
                  <c:v>0</c:v>
                </c:pt>
                <c:pt idx="37">
                  <c:v>2.7777777777777776E-2</c:v>
                </c:pt>
                <c:pt idx="38">
                  <c:v>2.247191011235955E-2</c:v>
                </c:pt>
                <c:pt idx="39">
                  <c:v>2.9411764705882353E-2</c:v>
                </c:pt>
                <c:pt idx="41">
                  <c:v>3.7037037037037035E-2</c:v>
                </c:pt>
                <c:pt idx="42">
                  <c:v>4.49438202247191E-2</c:v>
                </c:pt>
                <c:pt idx="43">
                  <c:v>2.9411764705882353E-2</c:v>
                </c:pt>
              </c:numCache>
            </c:numRef>
          </c:val>
          <c:extLst>
            <c:ext xmlns:c16="http://schemas.microsoft.com/office/drawing/2014/chart" uri="{C3380CC4-5D6E-409C-BE32-E72D297353CC}">
              <c16:uniqueId val="{00000000-C523-4AF5-9DA6-160011CC18B8}"/>
            </c:ext>
          </c:extLst>
        </c:ser>
        <c:ser>
          <c:idx val="2"/>
          <c:order val="1"/>
          <c:tx>
            <c:strRef>
              <c:f>'Q25.AI技術を活用製品・サービスの分野（従業員＆AI状況）'!$T$6</c:f>
              <c:strCache>
                <c:ptCount val="1"/>
                <c:pt idx="0">
                  <c:v>開発中・準備中</c:v>
                </c:pt>
              </c:strCache>
            </c:strRef>
          </c:tx>
          <c:spPr>
            <a:solidFill>
              <a:srgbClr val="FFFF99"/>
            </a:solidFill>
            <a:ln w="9525">
              <a:solidFill>
                <a:sysClr val="windowText" lastClr="000000"/>
              </a:solidFill>
            </a:ln>
            <a:effectLst/>
          </c:spPr>
          <c:invertIfNegative val="0"/>
          <c:cat>
            <c:strRef>
              <c:f>'Q25.AI技術を活用製品・サービスの分野（従業員＆AI状況）'!$R$7:$R$50</c:f>
              <c:strCache>
                <c:ptCount val="44"/>
                <c:pt idx="0">
                  <c:v>【 工場／プラント 】                       </c:v>
                </c:pt>
                <c:pt idx="1">
                  <c:v>20人以下（n=40）</c:v>
                </c:pt>
                <c:pt idx="2">
                  <c:v>21人以上100人以下（n=33）</c:v>
                </c:pt>
                <c:pt idx="3">
                  <c:v>101人以上（n=41）</c:v>
                </c:pt>
                <c:pt idx="4">
                  <c:v>【 オフィス／店舗 】                       </c:v>
                </c:pt>
                <c:pt idx="5">
                  <c:v>20人以下（n=27）</c:v>
                </c:pt>
                <c:pt idx="6">
                  <c:v>21人以上100人以下（n=15）</c:v>
                </c:pt>
                <c:pt idx="7">
                  <c:v>101人以上（n=12）</c:v>
                </c:pt>
                <c:pt idx="8">
                  <c:v>【 流通／物流 】                         </c:v>
                </c:pt>
                <c:pt idx="9">
                  <c:v>20人以下（n=19）</c:v>
                </c:pt>
                <c:pt idx="10">
                  <c:v>21人以上100人以下（n=9）</c:v>
                </c:pt>
                <c:pt idx="11">
                  <c:v>101人以上（n=13）</c:v>
                </c:pt>
                <c:pt idx="12">
                  <c:v>【 健康／介護／スポーツ 】                    </c:v>
                </c:pt>
                <c:pt idx="13">
                  <c:v>20人以下（n=14）</c:v>
                </c:pt>
                <c:pt idx="14">
                  <c:v>21人以上100人以下（n=9）</c:v>
                </c:pt>
                <c:pt idx="15">
                  <c:v>101人以上（n=6）</c:v>
                </c:pt>
                <c:pt idx="16">
                  <c:v>【 病院／医療 】                         </c:v>
                </c:pt>
                <c:pt idx="17">
                  <c:v>20人以下（n=12）</c:v>
                </c:pt>
                <c:pt idx="18">
                  <c:v>21人以上100人以下（n=13）</c:v>
                </c:pt>
                <c:pt idx="19">
                  <c:v>101人以上（n=11）</c:v>
                </c:pt>
                <c:pt idx="20">
                  <c:v>【 農林水産 】                          </c:v>
                </c:pt>
                <c:pt idx="21">
                  <c:v>20人以下（n=18）</c:v>
                </c:pt>
                <c:pt idx="22">
                  <c:v>21人以上100人以下（n=8）</c:v>
                </c:pt>
                <c:pt idx="23">
                  <c:v>101人以上（n=4）</c:v>
                </c:pt>
                <c:pt idx="24">
                  <c:v>【 移動／交通 】                         </c:v>
                </c:pt>
                <c:pt idx="25">
                  <c:v>20人以下（n=10）</c:v>
                </c:pt>
                <c:pt idx="26">
                  <c:v>21人以上100人以下（n=14）</c:v>
                </c:pt>
                <c:pt idx="27">
                  <c:v>101人以上（n=10）</c:v>
                </c:pt>
                <c:pt idx="28">
                  <c:v>【 防犯／防災 】                         </c:v>
                </c:pt>
                <c:pt idx="29">
                  <c:v>20人以下（n=14）</c:v>
                </c:pt>
                <c:pt idx="30">
                  <c:v>21人以上100人以下（n=8）</c:v>
                </c:pt>
                <c:pt idx="31">
                  <c:v>101人以上（n=3）</c:v>
                </c:pt>
                <c:pt idx="32">
                  <c:v>【 建築／土木 】                         </c:v>
                </c:pt>
                <c:pt idx="33">
                  <c:v>20人以下（n=12）</c:v>
                </c:pt>
                <c:pt idx="34">
                  <c:v>21人以上100人以下（n=7）</c:v>
                </c:pt>
                <c:pt idx="35">
                  <c:v>101人以上（n=8）</c:v>
                </c:pt>
                <c:pt idx="36">
                  <c:v>【 住宅／生活 】                         </c:v>
                </c:pt>
                <c:pt idx="37">
                  <c:v>20人以下（n=14）</c:v>
                </c:pt>
                <c:pt idx="38">
                  <c:v>21人以上100人以下（n=8）</c:v>
                </c:pt>
                <c:pt idx="39">
                  <c:v>101人以上（n=7）</c:v>
                </c:pt>
                <c:pt idx="40">
                  <c:v>【 その他の事業 】                        </c:v>
                </c:pt>
                <c:pt idx="41">
                  <c:v>20人以下（n=14）</c:v>
                </c:pt>
                <c:pt idx="42">
                  <c:v>21人以上100人以下（n=13）</c:v>
                </c:pt>
                <c:pt idx="43">
                  <c:v>101人以上（n=5）</c:v>
                </c:pt>
              </c:strCache>
            </c:strRef>
          </c:cat>
          <c:val>
            <c:numRef>
              <c:f>'Q25.AI技術を活用製品・サービスの分野（従業員＆AI状況）'!$T$7:$T$50</c:f>
              <c:numCache>
                <c:formatCode>0.0%</c:formatCode>
                <c:ptCount val="44"/>
                <c:pt idx="0" formatCode="General">
                  <c:v>0</c:v>
                </c:pt>
                <c:pt idx="1">
                  <c:v>8.3333333333333329E-2</c:v>
                </c:pt>
                <c:pt idx="2">
                  <c:v>0.11235955056179775</c:v>
                </c:pt>
                <c:pt idx="3">
                  <c:v>0.17647058823529413</c:v>
                </c:pt>
                <c:pt idx="4" formatCode="General">
                  <c:v>0</c:v>
                </c:pt>
                <c:pt idx="5">
                  <c:v>4.6296296296296294E-2</c:v>
                </c:pt>
                <c:pt idx="6">
                  <c:v>3.3707865168539325E-2</c:v>
                </c:pt>
                <c:pt idx="7">
                  <c:v>1.4705882352941176E-2</c:v>
                </c:pt>
                <c:pt idx="8" formatCode="General">
                  <c:v>0</c:v>
                </c:pt>
                <c:pt idx="9">
                  <c:v>3.7037037037037035E-2</c:v>
                </c:pt>
                <c:pt idx="10">
                  <c:v>3.3707865168539325E-2</c:v>
                </c:pt>
                <c:pt idx="11">
                  <c:v>7.3529411764705885E-2</c:v>
                </c:pt>
                <c:pt idx="12" formatCode="General">
                  <c:v>0</c:v>
                </c:pt>
                <c:pt idx="13">
                  <c:v>4.6296296296296294E-2</c:v>
                </c:pt>
                <c:pt idx="14">
                  <c:v>2.247191011235955E-2</c:v>
                </c:pt>
                <c:pt idx="15">
                  <c:v>0</c:v>
                </c:pt>
                <c:pt idx="16" formatCode="General">
                  <c:v>0</c:v>
                </c:pt>
                <c:pt idx="17">
                  <c:v>4.6296296296296294E-2</c:v>
                </c:pt>
                <c:pt idx="18">
                  <c:v>4.49438202247191E-2</c:v>
                </c:pt>
                <c:pt idx="19">
                  <c:v>4.4117647058823532E-2</c:v>
                </c:pt>
                <c:pt idx="20" formatCode="General">
                  <c:v>0</c:v>
                </c:pt>
                <c:pt idx="21">
                  <c:v>5.5555555555555552E-2</c:v>
                </c:pt>
                <c:pt idx="22">
                  <c:v>3.3707865168539325E-2</c:v>
                </c:pt>
                <c:pt idx="23">
                  <c:v>1.4705882352941176E-2</c:v>
                </c:pt>
                <c:pt idx="24" formatCode="General">
                  <c:v>0</c:v>
                </c:pt>
                <c:pt idx="25">
                  <c:v>3.7037037037037035E-2</c:v>
                </c:pt>
                <c:pt idx="26">
                  <c:v>7.8651685393258425E-2</c:v>
                </c:pt>
                <c:pt idx="27">
                  <c:v>7.3529411764705885E-2</c:v>
                </c:pt>
                <c:pt idx="28" formatCode="General">
                  <c:v>0</c:v>
                </c:pt>
                <c:pt idx="29">
                  <c:v>2.7777777777777776E-2</c:v>
                </c:pt>
                <c:pt idx="30">
                  <c:v>2.247191011235955E-2</c:v>
                </c:pt>
                <c:pt idx="31">
                  <c:v>0</c:v>
                </c:pt>
                <c:pt idx="32" formatCode="General">
                  <c:v>0</c:v>
                </c:pt>
                <c:pt idx="33">
                  <c:v>3.7037037037037035E-2</c:v>
                </c:pt>
                <c:pt idx="34">
                  <c:v>2.247191011235955E-2</c:v>
                </c:pt>
                <c:pt idx="35">
                  <c:v>4.4117647058823532E-2</c:v>
                </c:pt>
                <c:pt idx="36" formatCode="General">
                  <c:v>0</c:v>
                </c:pt>
                <c:pt idx="37">
                  <c:v>7.407407407407407E-2</c:v>
                </c:pt>
                <c:pt idx="38">
                  <c:v>2.247191011235955E-2</c:v>
                </c:pt>
                <c:pt idx="39">
                  <c:v>2.9411764705882353E-2</c:v>
                </c:pt>
                <c:pt idx="41">
                  <c:v>5.5555555555555552E-2</c:v>
                </c:pt>
                <c:pt idx="42">
                  <c:v>3.3707865168539325E-2</c:v>
                </c:pt>
                <c:pt idx="43">
                  <c:v>4.4117647058823532E-2</c:v>
                </c:pt>
              </c:numCache>
            </c:numRef>
          </c:val>
          <c:extLst>
            <c:ext xmlns:c16="http://schemas.microsoft.com/office/drawing/2014/chart" uri="{C3380CC4-5D6E-409C-BE32-E72D297353CC}">
              <c16:uniqueId val="{00000001-C523-4AF5-9DA6-160011CC18B8}"/>
            </c:ext>
          </c:extLst>
        </c:ser>
        <c:ser>
          <c:idx val="1"/>
          <c:order val="2"/>
          <c:tx>
            <c:strRef>
              <c:f>'Q25.AI技術を活用製品・サービスの分野（従業員＆AI状況）'!$U$6</c:f>
              <c:strCache>
                <c:ptCount val="1"/>
                <c:pt idx="0">
                  <c:v>調査中・検討中</c:v>
                </c:pt>
              </c:strCache>
            </c:strRef>
          </c:tx>
          <c:spPr>
            <a:solidFill>
              <a:srgbClr val="2E75B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20人以下（n=40）</c:v>
                </c:pt>
                <c:pt idx="2">
                  <c:v>21人以上100人以下（n=33）</c:v>
                </c:pt>
                <c:pt idx="3">
                  <c:v>101人以上（n=41）</c:v>
                </c:pt>
                <c:pt idx="4">
                  <c:v>【 オフィス／店舗 】                       </c:v>
                </c:pt>
                <c:pt idx="5">
                  <c:v>20人以下（n=27）</c:v>
                </c:pt>
                <c:pt idx="6">
                  <c:v>21人以上100人以下（n=15）</c:v>
                </c:pt>
                <c:pt idx="7">
                  <c:v>101人以上（n=12）</c:v>
                </c:pt>
                <c:pt idx="8">
                  <c:v>【 流通／物流 】                         </c:v>
                </c:pt>
                <c:pt idx="9">
                  <c:v>20人以下（n=19）</c:v>
                </c:pt>
                <c:pt idx="10">
                  <c:v>21人以上100人以下（n=9）</c:v>
                </c:pt>
                <c:pt idx="11">
                  <c:v>101人以上（n=13）</c:v>
                </c:pt>
                <c:pt idx="12">
                  <c:v>【 健康／介護／スポーツ 】                    </c:v>
                </c:pt>
                <c:pt idx="13">
                  <c:v>20人以下（n=14）</c:v>
                </c:pt>
                <c:pt idx="14">
                  <c:v>21人以上100人以下（n=9）</c:v>
                </c:pt>
                <c:pt idx="15">
                  <c:v>101人以上（n=6）</c:v>
                </c:pt>
                <c:pt idx="16">
                  <c:v>【 病院／医療 】                         </c:v>
                </c:pt>
                <c:pt idx="17">
                  <c:v>20人以下（n=12）</c:v>
                </c:pt>
                <c:pt idx="18">
                  <c:v>21人以上100人以下（n=13）</c:v>
                </c:pt>
                <c:pt idx="19">
                  <c:v>101人以上（n=11）</c:v>
                </c:pt>
                <c:pt idx="20">
                  <c:v>【 農林水産 】                          </c:v>
                </c:pt>
                <c:pt idx="21">
                  <c:v>20人以下（n=18）</c:v>
                </c:pt>
                <c:pt idx="22">
                  <c:v>21人以上100人以下（n=8）</c:v>
                </c:pt>
                <c:pt idx="23">
                  <c:v>101人以上（n=4）</c:v>
                </c:pt>
                <c:pt idx="24">
                  <c:v>【 移動／交通 】                         </c:v>
                </c:pt>
                <c:pt idx="25">
                  <c:v>20人以下（n=10）</c:v>
                </c:pt>
                <c:pt idx="26">
                  <c:v>21人以上100人以下（n=14）</c:v>
                </c:pt>
                <c:pt idx="27">
                  <c:v>101人以上（n=10）</c:v>
                </c:pt>
                <c:pt idx="28">
                  <c:v>【 防犯／防災 】                         </c:v>
                </c:pt>
                <c:pt idx="29">
                  <c:v>20人以下（n=14）</c:v>
                </c:pt>
                <c:pt idx="30">
                  <c:v>21人以上100人以下（n=8）</c:v>
                </c:pt>
                <c:pt idx="31">
                  <c:v>101人以上（n=3）</c:v>
                </c:pt>
                <c:pt idx="32">
                  <c:v>【 建築／土木 】                         </c:v>
                </c:pt>
                <c:pt idx="33">
                  <c:v>20人以下（n=12）</c:v>
                </c:pt>
                <c:pt idx="34">
                  <c:v>21人以上100人以下（n=7）</c:v>
                </c:pt>
                <c:pt idx="35">
                  <c:v>101人以上（n=8）</c:v>
                </c:pt>
                <c:pt idx="36">
                  <c:v>【 住宅／生活 】                         </c:v>
                </c:pt>
                <c:pt idx="37">
                  <c:v>20人以下（n=14）</c:v>
                </c:pt>
                <c:pt idx="38">
                  <c:v>21人以上100人以下（n=8）</c:v>
                </c:pt>
                <c:pt idx="39">
                  <c:v>101人以上（n=7）</c:v>
                </c:pt>
                <c:pt idx="40">
                  <c:v>【 その他の事業 】                        </c:v>
                </c:pt>
                <c:pt idx="41">
                  <c:v>20人以下（n=14）</c:v>
                </c:pt>
                <c:pt idx="42">
                  <c:v>21人以上100人以下（n=13）</c:v>
                </c:pt>
                <c:pt idx="43">
                  <c:v>101人以上（n=5）</c:v>
                </c:pt>
              </c:strCache>
            </c:strRef>
          </c:cat>
          <c:val>
            <c:numRef>
              <c:f>'Q25.AI技術を活用製品・サービスの分野（従業員＆AI状況）'!$U$7:$U$50</c:f>
              <c:numCache>
                <c:formatCode>0.0%</c:formatCode>
                <c:ptCount val="44"/>
                <c:pt idx="0">
                  <c:v>0</c:v>
                </c:pt>
                <c:pt idx="1">
                  <c:v>0.16666666666666666</c:v>
                </c:pt>
                <c:pt idx="2">
                  <c:v>0.1348314606741573</c:v>
                </c:pt>
                <c:pt idx="3">
                  <c:v>0.14705882352941177</c:v>
                </c:pt>
                <c:pt idx="4" formatCode="General">
                  <c:v>0</c:v>
                </c:pt>
                <c:pt idx="5">
                  <c:v>0.14814814814814814</c:v>
                </c:pt>
                <c:pt idx="6">
                  <c:v>5.6179775280898875E-2</c:v>
                </c:pt>
                <c:pt idx="7">
                  <c:v>7.3529411764705885E-2</c:v>
                </c:pt>
                <c:pt idx="8" formatCode="General">
                  <c:v>0</c:v>
                </c:pt>
                <c:pt idx="9">
                  <c:v>7.407407407407407E-2</c:v>
                </c:pt>
                <c:pt idx="10">
                  <c:v>4.49438202247191E-2</c:v>
                </c:pt>
                <c:pt idx="11">
                  <c:v>5.8823529411764705E-2</c:v>
                </c:pt>
                <c:pt idx="12" formatCode="General">
                  <c:v>0</c:v>
                </c:pt>
                <c:pt idx="13">
                  <c:v>4.6296296296296294E-2</c:v>
                </c:pt>
                <c:pt idx="14">
                  <c:v>3.3707865168539325E-2</c:v>
                </c:pt>
                <c:pt idx="15">
                  <c:v>2.9411764705882353E-2</c:v>
                </c:pt>
                <c:pt idx="16" formatCode="General">
                  <c:v>0</c:v>
                </c:pt>
                <c:pt idx="17">
                  <c:v>3.7037037037037035E-2</c:v>
                </c:pt>
                <c:pt idx="18">
                  <c:v>4.49438202247191E-2</c:v>
                </c:pt>
                <c:pt idx="19">
                  <c:v>7.3529411764705885E-2</c:v>
                </c:pt>
                <c:pt idx="20" formatCode="General">
                  <c:v>0</c:v>
                </c:pt>
                <c:pt idx="21">
                  <c:v>5.5555555555555552E-2</c:v>
                </c:pt>
                <c:pt idx="22">
                  <c:v>1.1235955056179775E-2</c:v>
                </c:pt>
                <c:pt idx="23">
                  <c:v>2.9411764705882353E-2</c:v>
                </c:pt>
                <c:pt idx="24" formatCode="General">
                  <c:v>0</c:v>
                </c:pt>
                <c:pt idx="25">
                  <c:v>3.7037037037037035E-2</c:v>
                </c:pt>
                <c:pt idx="26">
                  <c:v>2.247191011235955E-2</c:v>
                </c:pt>
                <c:pt idx="27">
                  <c:v>2.9411764705882353E-2</c:v>
                </c:pt>
                <c:pt idx="28" formatCode="General">
                  <c:v>0</c:v>
                </c:pt>
                <c:pt idx="29">
                  <c:v>4.6296296296296294E-2</c:v>
                </c:pt>
                <c:pt idx="30">
                  <c:v>3.3707865168539325E-2</c:v>
                </c:pt>
                <c:pt idx="31">
                  <c:v>2.9411764705882353E-2</c:v>
                </c:pt>
                <c:pt idx="32" formatCode="General">
                  <c:v>0</c:v>
                </c:pt>
                <c:pt idx="33">
                  <c:v>3.7037037037037035E-2</c:v>
                </c:pt>
                <c:pt idx="34">
                  <c:v>2.247191011235955E-2</c:v>
                </c:pt>
                <c:pt idx="35">
                  <c:v>4.4117647058823532E-2</c:v>
                </c:pt>
                <c:pt idx="36" formatCode="General">
                  <c:v>0</c:v>
                </c:pt>
                <c:pt idx="37">
                  <c:v>2.7777777777777776E-2</c:v>
                </c:pt>
                <c:pt idx="38">
                  <c:v>4.49438202247191E-2</c:v>
                </c:pt>
                <c:pt idx="39">
                  <c:v>4.4117647058823532E-2</c:v>
                </c:pt>
                <c:pt idx="41">
                  <c:v>3.7037037037037035E-2</c:v>
                </c:pt>
                <c:pt idx="42">
                  <c:v>6.741573033707865E-2</c:v>
                </c:pt>
                <c:pt idx="43">
                  <c:v>0</c:v>
                </c:pt>
              </c:numCache>
            </c:numRef>
          </c:val>
          <c:extLst>
            <c:ext xmlns:c16="http://schemas.microsoft.com/office/drawing/2014/chart" uri="{C3380CC4-5D6E-409C-BE32-E72D297353CC}">
              <c16:uniqueId val="{00000002-C523-4AF5-9DA6-160011CC18B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7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4821722222222211"/>
          <c:y val="0.69175312499999997"/>
          <c:w val="0.20686166666666667"/>
          <c:h val="8.4821006944444458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'Q25.AI技術を活用製品・サービスの分野'!$W$3</c:f>
          <c:strCache>
            <c:ptCount val="1"/>
            <c:pt idx="0">
              <c:v>AI技術を活用する／している製品・サービスの分野(N=265)</c:v>
            </c:pt>
          </c:strCache>
        </c:strRef>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'Q25.AI技術を活用製品・サービスの分野'!$W$4:$W$14</c:f>
              <c:strCache>
                <c:ptCount val="11"/>
                <c:pt idx="0">
                  <c:v>工場／プラント（n=114）</c:v>
                </c:pt>
                <c:pt idx="1">
                  <c:v>オフィス／店舗（n=54）</c:v>
                </c:pt>
                <c:pt idx="2">
                  <c:v>流通／物流（n=41）</c:v>
                </c:pt>
                <c:pt idx="3">
                  <c:v>病院／医療（n=36）</c:v>
                </c:pt>
                <c:pt idx="4">
                  <c:v>移動／交通（n=34）</c:v>
                </c:pt>
                <c:pt idx="5">
                  <c:v>農林水産（n=30）</c:v>
                </c:pt>
                <c:pt idx="6">
                  <c:v>住宅／生活（n=29）</c:v>
                </c:pt>
                <c:pt idx="7">
                  <c:v>健康／介護／スポーツ（n=29）</c:v>
                </c:pt>
                <c:pt idx="8">
                  <c:v>建築／土木（n=27）</c:v>
                </c:pt>
                <c:pt idx="9">
                  <c:v>防犯／防災（n=25）</c:v>
                </c:pt>
                <c:pt idx="10">
                  <c:v>その他の事業（n=32）</c:v>
                </c:pt>
              </c:strCache>
            </c:strRef>
          </c:cat>
          <c:val>
            <c:numRef>
              <c:f>'Q25.AI技術を活用製品・サービスの分野'!$X$4:$X$14</c:f>
              <c:numCache>
                <c:formatCode>0.0%</c:formatCode>
                <c:ptCount val="11"/>
                <c:pt idx="0">
                  <c:v>0.43018867924528303</c:v>
                </c:pt>
                <c:pt idx="1">
                  <c:v>0.20377358490566039</c:v>
                </c:pt>
                <c:pt idx="2">
                  <c:v>0.15471698113207547</c:v>
                </c:pt>
                <c:pt idx="3">
                  <c:v>0.13584905660377358</c:v>
                </c:pt>
                <c:pt idx="4">
                  <c:v>0.12830188679245283</c:v>
                </c:pt>
                <c:pt idx="5">
                  <c:v>0.11320754716981132</c:v>
                </c:pt>
                <c:pt idx="6">
                  <c:v>0.10943396226415095</c:v>
                </c:pt>
                <c:pt idx="7">
                  <c:v>0.10943396226415095</c:v>
                </c:pt>
                <c:pt idx="8">
                  <c:v>0.10188679245283019</c:v>
                </c:pt>
                <c:pt idx="9">
                  <c:v>9.4339622641509441E-2</c:v>
                </c:pt>
                <c:pt idx="10">
                  <c:v>0.12075471698113208</c:v>
                </c:pt>
              </c:numCache>
            </c:numRef>
          </c:val>
          <c:extLst>
            <c:ext xmlns:c16="http://schemas.microsoft.com/office/drawing/2014/chart" uri="{C3380CC4-5D6E-409C-BE32-E72D297353CC}">
              <c16:uniqueId val="{00000000-73DA-4CAA-B991-CA7DC470A3AA}"/>
            </c:ext>
          </c:extLst>
        </c:ser>
        <c:dLbls>
          <c:dLblPos val="outEnd"/>
          <c:showLegendKey val="0"/>
          <c:showVal val="1"/>
          <c:showCatName val="0"/>
          <c:showSerName val="0"/>
          <c:showPercent val="0"/>
          <c:showBubbleSize val="0"/>
        </c:dLbls>
        <c:gapWidth val="182"/>
        <c:axId val="474759224"/>
        <c:axId val="474764800"/>
      </c:barChart>
      <c:catAx>
        <c:axId val="474759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4800"/>
        <c:crosses val="autoZero"/>
        <c:auto val="1"/>
        <c:lblAlgn val="ctr"/>
        <c:lblOffset val="100"/>
        <c:noMultiLvlLbl val="0"/>
      </c:catAx>
      <c:valAx>
        <c:axId val="474764800"/>
        <c:scaling>
          <c:orientation val="minMax"/>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59224"/>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'Q25.AI技術を活用製品・サービスの分野（従業員＆AI状況）'!$J$53</c:f>
          <c:strCache>
            <c:ptCount val="1"/>
            <c:pt idx="0">
              <c:v>20人以下 (N=68)
21人以上100人以下 (N=57)
101人以上 (N=26)</c:v>
            </c:pt>
          </c:strCache>
        </c:strRef>
      </c:tx>
      <c:layout>
        <c:manualLayout>
          <c:xMode val="edge"/>
          <c:yMode val="edge"/>
          <c:x val="0.57896555555555551"/>
          <c:y val="0.8053524305555556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9727462962962962"/>
          <c:y val="2.035986111111111E-2"/>
          <c:w val="0.55278370370370367"/>
          <c:h val="0.96045631944444432"/>
        </c:manualLayout>
      </c:layout>
      <c:barChart>
        <c:barDir val="bar"/>
        <c:grouping val="stacked"/>
        <c:varyColors val="0"/>
        <c:ser>
          <c:idx val="0"/>
          <c:order val="0"/>
          <c:tx>
            <c:strRef>
              <c:f>'Q25.AI技術を活用製品・サービスの分野（従業員＆AI状況）'!$S$6</c:f>
              <c:strCache>
                <c:ptCount val="1"/>
                <c:pt idx="0">
                  <c:v>提供中・実施中</c:v>
                </c:pt>
              </c:strCache>
            </c:strRef>
          </c:tx>
          <c:spPr>
            <a:solidFill>
              <a:srgbClr val="FF996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20人以下（n=24）</c:v>
                </c:pt>
                <c:pt idx="2">
                  <c:v>21人以上100人以下（n=22）</c:v>
                </c:pt>
                <c:pt idx="3">
                  <c:v>101人以上（n=11）</c:v>
                </c:pt>
                <c:pt idx="4">
                  <c:v>【 流通／物流 】                         </c:v>
                </c:pt>
                <c:pt idx="5">
                  <c:v>20人以下（n=12）</c:v>
                </c:pt>
                <c:pt idx="6">
                  <c:v>21人以上100人以下（n=14）</c:v>
                </c:pt>
                <c:pt idx="7">
                  <c:v>101人以上（n=4）</c:v>
                </c:pt>
                <c:pt idx="8">
                  <c:v>【 オフィス／店舗 】                       </c:v>
                </c:pt>
                <c:pt idx="9">
                  <c:v>20人以下（n=13）</c:v>
                </c:pt>
                <c:pt idx="10">
                  <c:v>21人以上100人以下（n=14）</c:v>
                </c:pt>
                <c:pt idx="11">
                  <c:v>101人以上（n=4）</c:v>
                </c:pt>
                <c:pt idx="12">
                  <c:v>【 病院／医療 】                         </c:v>
                </c:pt>
                <c:pt idx="13">
                  <c:v>20人以下（n=14）</c:v>
                </c:pt>
                <c:pt idx="14">
                  <c:v>21人以上100人以下（n=10）</c:v>
                </c:pt>
                <c:pt idx="15">
                  <c:v>101人以上（n=6）</c:v>
                </c:pt>
                <c:pt idx="16">
                  <c:v>【 健康／介護／スポーツ 】                    </c:v>
                </c:pt>
                <c:pt idx="17">
                  <c:v>20人以下（n=17）</c:v>
                </c:pt>
                <c:pt idx="18">
                  <c:v>21人以上100人以下（n=7）</c:v>
                </c:pt>
                <c:pt idx="19">
                  <c:v>101人以上（n=4）</c:v>
                </c:pt>
                <c:pt idx="20">
                  <c:v>【 移動／交通 】                         </c:v>
                </c:pt>
                <c:pt idx="21">
                  <c:v>20人以下（n=10）</c:v>
                </c:pt>
                <c:pt idx="22">
                  <c:v>21人以上100人以下（n=11）</c:v>
                </c:pt>
                <c:pt idx="23">
                  <c:v>101人以上（n=4）</c:v>
                </c:pt>
                <c:pt idx="24">
                  <c:v>【 防犯／防災 】                         </c:v>
                </c:pt>
                <c:pt idx="25">
                  <c:v>20人以下（n=11）</c:v>
                </c:pt>
                <c:pt idx="26">
                  <c:v>21人以上100人以下（n=8）</c:v>
                </c:pt>
                <c:pt idx="27">
                  <c:v>101人以上（n=2）</c:v>
                </c:pt>
                <c:pt idx="28">
                  <c:v>【 住宅／生活 】                         </c:v>
                </c:pt>
                <c:pt idx="29">
                  <c:v>20人以下（n=7）</c:v>
                </c:pt>
                <c:pt idx="30">
                  <c:v>21人以上100人以下（n=9）</c:v>
                </c:pt>
                <c:pt idx="31">
                  <c:v>101人以上（n=2）</c:v>
                </c:pt>
                <c:pt idx="32">
                  <c:v>【 建築／土木 】                         </c:v>
                </c:pt>
                <c:pt idx="33">
                  <c:v>20人以下（n=4）</c:v>
                </c:pt>
                <c:pt idx="34">
                  <c:v>21人以上100人以下（n=3）</c:v>
                </c:pt>
                <c:pt idx="35">
                  <c:v>101人以上（n=3）</c:v>
                </c:pt>
                <c:pt idx="36">
                  <c:v>【 農林水産 】                          </c:v>
                </c:pt>
                <c:pt idx="37">
                  <c:v>20人以下（n=5）</c:v>
                </c:pt>
                <c:pt idx="38">
                  <c:v>21人以上100人以下（n=3）</c:v>
                </c:pt>
                <c:pt idx="39">
                  <c:v>101人以上（n=3）</c:v>
                </c:pt>
                <c:pt idx="40">
                  <c:v>【 その他の事業 】                        </c:v>
                </c:pt>
                <c:pt idx="41">
                  <c:v>20人以下（n=10）</c:v>
                </c:pt>
                <c:pt idx="42">
                  <c:v>21人以上100人以下（n=8）</c:v>
                </c:pt>
                <c:pt idx="43">
                  <c:v>101人以上（n=6）</c:v>
                </c:pt>
              </c:strCache>
            </c:strRef>
          </c:cat>
          <c:val>
            <c:numRef>
              <c:f>'Q25.AI技術を活用製品・サービスの分野（従業員＆AI状況）'!$S$7:$S$50</c:f>
              <c:numCache>
                <c:formatCode>0.0%</c:formatCode>
                <c:ptCount val="44"/>
                <c:pt idx="0" formatCode="General">
                  <c:v>0</c:v>
                </c:pt>
                <c:pt idx="1">
                  <c:v>0.16176470588235295</c:v>
                </c:pt>
                <c:pt idx="2">
                  <c:v>0.17543859649122806</c:v>
                </c:pt>
                <c:pt idx="3">
                  <c:v>0.23076923076923078</c:v>
                </c:pt>
                <c:pt idx="4" formatCode="General">
                  <c:v>0</c:v>
                </c:pt>
                <c:pt idx="5">
                  <c:v>0.13235294117647059</c:v>
                </c:pt>
                <c:pt idx="6">
                  <c:v>0.10526315789473684</c:v>
                </c:pt>
                <c:pt idx="7">
                  <c:v>0.11538461538461539</c:v>
                </c:pt>
                <c:pt idx="8" formatCode="General">
                  <c:v>0</c:v>
                </c:pt>
                <c:pt idx="9">
                  <c:v>0.11764705882352941</c:v>
                </c:pt>
                <c:pt idx="10">
                  <c:v>0.10526315789473684</c:v>
                </c:pt>
                <c:pt idx="11">
                  <c:v>0.11538461538461539</c:v>
                </c:pt>
                <c:pt idx="12" formatCode="General">
                  <c:v>0</c:v>
                </c:pt>
                <c:pt idx="13">
                  <c:v>0.10294117647058823</c:v>
                </c:pt>
                <c:pt idx="14">
                  <c:v>7.0175438596491224E-2</c:v>
                </c:pt>
                <c:pt idx="15">
                  <c:v>0.19230769230769232</c:v>
                </c:pt>
                <c:pt idx="16" formatCode="General">
                  <c:v>0</c:v>
                </c:pt>
                <c:pt idx="17">
                  <c:v>0.10294117647058823</c:v>
                </c:pt>
                <c:pt idx="18">
                  <c:v>5.2631578947368418E-2</c:v>
                </c:pt>
                <c:pt idx="19">
                  <c:v>0.11538461538461539</c:v>
                </c:pt>
                <c:pt idx="20" formatCode="General">
                  <c:v>0</c:v>
                </c:pt>
                <c:pt idx="21">
                  <c:v>5.8823529411764705E-2</c:v>
                </c:pt>
                <c:pt idx="22">
                  <c:v>0.10526315789473684</c:v>
                </c:pt>
                <c:pt idx="23">
                  <c:v>0.11538461538461539</c:v>
                </c:pt>
                <c:pt idx="24" formatCode="General">
                  <c:v>0</c:v>
                </c:pt>
                <c:pt idx="25">
                  <c:v>5.8823529411764705E-2</c:v>
                </c:pt>
                <c:pt idx="26">
                  <c:v>0.10526315789473684</c:v>
                </c:pt>
                <c:pt idx="27">
                  <c:v>3.8461538461538464E-2</c:v>
                </c:pt>
                <c:pt idx="28" formatCode="General">
                  <c:v>0</c:v>
                </c:pt>
                <c:pt idx="29">
                  <c:v>4.4117647058823532E-2</c:v>
                </c:pt>
                <c:pt idx="30">
                  <c:v>8.771929824561403E-2</c:v>
                </c:pt>
                <c:pt idx="31">
                  <c:v>7.6923076923076927E-2</c:v>
                </c:pt>
                <c:pt idx="32" formatCode="General">
                  <c:v>0</c:v>
                </c:pt>
                <c:pt idx="33">
                  <c:v>1.4705882352941176E-2</c:v>
                </c:pt>
                <c:pt idx="34">
                  <c:v>5.2631578947368418E-2</c:v>
                </c:pt>
                <c:pt idx="35">
                  <c:v>0.11538461538461539</c:v>
                </c:pt>
                <c:pt idx="36" formatCode="General">
                  <c:v>0</c:v>
                </c:pt>
                <c:pt idx="37">
                  <c:v>1.4705882352941176E-2</c:v>
                </c:pt>
                <c:pt idx="38">
                  <c:v>1.7543859649122806E-2</c:v>
                </c:pt>
                <c:pt idx="39">
                  <c:v>7.6923076923076927E-2</c:v>
                </c:pt>
                <c:pt idx="41">
                  <c:v>8.8235294117647065E-2</c:v>
                </c:pt>
                <c:pt idx="42">
                  <c:v>5.2631578947368418E-2</c:v>
                </c:pt>
                <c:pt idx="43">
                  <c:v>3.8461538461538464E-2</c:v>
                </c:pt>
              </c:numCache>
            </c:numRef>
          </c:val>
          <c:extLst>
            <c:ext xmlns:c16="http://schemas.microsoft.com/office/drawing/2014/chart" uri="{C3380CC4-5D6E-409C-BE32-E72D297353CC}">
              <c16:uniqueId val="{00000000-0AEA-4141-B092-D94201BF4810}"/>
            </c:ext>
          </c:extLst>
        </c:ser>
        <c:ser>
          <c:idx val="2"/>
          <c:order val="1"/>
          <c:tx>
            <c:strRef>
              <c:f>'Q25.AI技術を活用製品・サービスの分野（従業員＆AI状況）'!$T$6</c:f>
              <c:strCache>
                <c:ptCount val="1"/>
                <c:pt idx="0">
                  <c:v>開発中・準備中</c:v>
                </c:pt>
              </c:strCache>
            </c:strRef>
          </c:tx>
          <c:spPr>
            <a:solidFill>
              <a:srgbClr val="FFFF99"/>
            </a:solidFill>
            <a:ln w="9525">
              <a:solidFill>
                <a:sysClr val="windowText" lastClr="000000"/>
              </a:solidFill>
            </a:ln>
            <a:effectLst/>
          </c:spPr>
          <c:invertIfNegative val="0"/>
          <c:cat>
            <c:strRef>
              <c:f>'Q25.AI技術を活用製品・サービスの分野（従業員＆AI状況）'!$R$7:$R$50</c:f>
              <c:strCache>
                <c:ptCount val="44"/>
                <c:pt idx="0">
                  <c:v>【 工場／プラント 】                       </c:v>
                </c:pt>
                <c:pt idx="1">
                  <c:v>20人以下（n=24）</c:v>
                </c:pt>
                <c:pt idx="2">
                  <c:v>21人以上100人以下（n=22）</c:v>
                </c:pt>
                <c:pt idx="3">
                  <c:v>101人以上（n=11）</c:v>
                </c:pt>
                <c:pt idx="4">
                  <c:v>【 流通／物流 】                         </c:v>
                </c:pt>
                <c:pt idx="5">
                  <c:v>20人以下（n=12）</c:v>
                </c:pt>
                <c:pt idx="6">
                  <c:v>21人以上100人以下（n=14）</c:v>
                </c:pt>
                <c:pt idx="7">
                  <c:v>101人以上（n=4）</c:v>
                </c:pt>
                <c:pt idx="8">
                  <c:v>【 オフィス／店舗 】                       </c:v>
                </c:pt>
                <c:pt idx="9">
                  <c:v>20人以下（n=13）</c:v>
                </c:pt>
                <c:pt idx="10">
                  <c:v>21人以上100人以下（n=14）</c:v>
                </c:pt>
                <c:pt idx="11">
                  <c:v>101人以上（n=4）</c:v>
                </c:pt>
                <c:pt idx="12">
                  <c:v>【 病院／医療 】                         </c:v>
                </c:pt>
                <c:pt idx="13">
                  <c:v>20人以下（n=14）</c:v>
                </c:pt>
                <c:pt idx="14">
                  <c:v>21人以上100人以下（n=10）</c:v>
                </c:pt>
                <c:pt idx="15">
                  <c:v>101人以上（n=6）</c:v>
                </c:pt>
                <c:pt idx="16">
                  <c:v>【 健康／介護／スポーツ 】                    </c:v>
                </c:pt>
                <c:pt idx="17">
                  <c:v>20人以下（n=17）</c:v>
                </c:pt>
                <c:pt idx="18">
                  <c:v>21人以上100人以下（n=7）</c:v>
                </c:pt>
                <c:pt idx="19">
                  <c:v>101人以上（n=4）</c:v>
                </c:pt>
                <c:pt idx="20">
                  <c:v>【 移動／交通 】                         </c:v>
                </c:pt>
                <c:pt idx="21">
                  <c:v>20人以下（n=10）</c:v>
                </c:pt>
                <c:pt idx="22">
                  <c:v>21人以上100人以下（n=11）</c:v>
                </c:pt>
                <c:pt idx="23">
                  <c:v>101人以上（n=4）</c:v>
                </c:pt>
                <c:pt idx="24">
                  <c:v>【 防犯／防災 】                         </c:v>
                </c:pt>
                <c:pt idx="25">
                  <c:v>20人以下（n=11）</c:v>
                </c:pt>
                <c:pt idx="26">
                  <c:v>21人以上100人以下（n=8）</c:v>
                </c:pt>
                <c:pt idx="27">
                  <c:v>101人以上（n=2）</c:v>
                </c:pt>
                <c:pt idx="28">
                  <c:v>【 住宅／生活 】                         </c:v>
                </c:pt>
                <c:pt idx="29">
                  <c:v>20人以下（n=7）</c:v>
                </c:pt>
                <c:pt idx="30">
                  <c:v>21人以上100人以下（n=9）</c:v>
                </c:pt>
                <c:pt idx="31">
                  <c:v>101人以上（n=2）</c:v>
                </c:pt>
                <c:pt idx="32">
                  <c:v>【 建築／土木 】                         </c:v>
                </c:pt>
                <c:pt idx="33">
                  <c:v>20人以下（n=4）</c:v>
                </c:pt>
                <c:pt idx="34">
                  <c:v>21人以上100人以下（n=3）</c:v>
                </c:pt>
                <c:pt idx="35">
                  <c:v>101人以上（n=3）</c:v>
                </c:pt>
                <c:pt idx="36">
                  <c:v>【 農林水産 】                          </c:v>
                </c:pt>
                <c:pt idx="37">
                  <c:v>20人以下（n=5）</c:v>
                </c:pt>
                <c:pt idx="38">
                  <c:v>21人以上100人以下（n=3）</c:v>
                </c:pt>
                <c:pt idx="39">
                  <c:v>101人以上（n=3）</c:v>
                </c:pt>
                <c:pt idx="40">
                  <c:v>【 その他の事業 】                        </c:v>
                </c:pt>
                <c:pt idx="41">
                  <c:v>20人以下（n=10）</c:v>
                </c:pt>
                <c:pt idx="42">
                  <c:v>21人以上100人以下（n=8）</c:v>
                </c:pt>
                <c:pt idx="43">
                  <c:v>101人以上（n=6）</c:v>
                </c:pt>
              </c:strCache>
            </c:strRef>
          </c:cat>
          <c:val>
            <c:numRef>
              <c:f>'Q25.AI技術を活用製品・サービスの分野（従業員＆AI状況）'!$T$7:$T$50</c:f>
              <c:numCache>
                <c:formatCode>0.0%</c:formatCode>
                <c:ptCount val="44"/>
                <c:pt idx="0" formatCode="General">
                  <c:v>0</c:v>
                </c:pt>
                <c:pt idx="1">
                  <c:v>7.3529411764705885E-2</c:v>
                </c:pt>
                <c:pt idx="2">
                  <c:v>0.10526315789473684</c:v>
                </c:pt>
                <c:pt idx="3">
                  <c:v>0</c:v>
                </c:pt>
                <c:pt idx="4" formatCode="General">
                  <c:v>0</c:v>
                </c:pt>
                <c:pt idx="5">
                  <c:v>2.9411764705882353E-2</c:v>
                </c:pt>
                <c:pt idx="6">
                  <c:v>8.771929824561403E-2</c:v>
                </c:pt>
                <c:pt idx="7">
                  <c:v>0</c:v>
                </c:pt>
                <c:pt idx="8" formatCode="General">
                  <c:v>0</c:v>
                </c:pt>
                <c:pt idx="9">
                  <c:v>5.8823529411764705E-2</c:v>
                </c:pt>
                <c:pt idx="10">
                  <c:v>5.2631578947368418E-2</c:v>
                </c:pt>
                <c:pt idx="11">
                  <c:v>0</c:v>
                </c:pt>
                <c:pt idx="12" formatCode="General">
                  <c:v>0</c:v>
                </c:pt>
                <c:pt idx="13">
                  <c:v>7.3529411764705885E-2</c:v>
                </c:pt>
                <c:pt idx="14">
                  <c:v>7.0175438596491224E-2</c:v>
                </c:pt>
                <c:pt idx="15">
                  <c:v>0</c:v>
                </c:pt>
                <c:pt idx="16" formatCode="General">
                  <c:v>0</c:v>
                </c:pt>
                <c:pt idx="17">
                  <c:v>0.11764705882352941</c:v>
                </c:pt>
                <c:pt idx="18">
                  <c:v>3.5087719298245612E-2</c:v>
                </c:pt>
                <c:pt idx="19">
                  <c:v>0</c:v>
                </c:pt>
                <c:pt idx="20" formatCode="General">
                  <c:v>0</c:v>
                </c:pt>
                <c:pt idx="21">
                  <c:v>4.4117647058823532E-2</c:v>
                </c:pt>
                <c:pt idx="22">
                  <c:v>5.2631578947368418E-2</c:v>
                </c:pt>
                <c:pt idx="23">
                  <c:v>0</c:v>
                </c:pt>
                <c:pt idx="24" formatCode="General">
                  <c:v>0</c:v>
                </c:pt>
                <c:pt idx="25">
                  <c:v>7.3529411764705885E-2</c:v>
                </c:pt>
                <c:pt idx="26">
                  <c:v>3.5087719298245612E-2</c:v>
                </c:pt>
                <c:pt idx="27">
                  <c:v>3.8461538461538464E-2</c:v>
                </c:pt>
                <c:pt idx="28" formatCode="General">
                  <c:v>0</c:v>
                </c:pt>
                <c:pt idx="29">
                  <c:v>2.9411764705882353E-2</c:v>
                </c:pt>
                <c:pt idx="30">
                  <c:v>5.2631578947368418E-2</c:v>
                </c:pt>
                <c:pt idx="31">
                  <c:v>0</c:v>
                </c:pt>
                <c:pt idx="32" formatCode="General">
                  <c:v>0</c:v>
                </c:pt>
                <c:pt idx="33">
                  <c:v>0</c:v>
                </c:pt>
                <c:pt idx="34">
                  <c:v>0</c:v>
                </c:pt>
                <c:pt idx="35">
                  <c:v>0</c:v>
                </c:pt>
                <c:pt idx="36" formatCode="General">
                  <c:v>0</c:v>
                </c:pt>
                <c:pt idx="37">
                  <c:v>4.4117647058823532E-2</c:v>
                </c:pt>
                <c:pt idx="38">
                  <c:v>3.5087719298245612E-2</c:v>
                </c:pt>
                <c:pt idx="39">
                  <c:v>0</c:v>
                </c:pt>
                <c:pt idx="41">
                  <c:v>1.4705882352941176E-2</c:v>
                </c:pt>
                <c:pt idx="42">
                  <c:v>5.2631578947368418E-2</c:v>
                </c:pt>
                <c:pt idx="43">
                  <c:v>7.6923076923076927E-2</c:v>
                </c:pt>
              </c:numCache>
            </c:numRef>
          </c:val>
          <c:extLst>
            <c:ext xmlns:c16="http://schemas.microsoft.com/office/drawing/2014/chart" uri="{C3380CC4-5D6E-409C-BE32-E72D297353CC}">
              <c16:uniqueId val="{00000001-0AEA-4141-B092-D94201BF4810}"/>
            </c:ext>
          </c:extLst>
        </c:ser>
        <c:ser>
          <c:idx val="1"/>
          <c:order val="2"/>
          <c:tx>
            <c:strRef>
              <c:f>'Q25.AI技術を活用製品・サービスの分野（従業員＆AI状況）'!$U$6</c:f>
              <c:strCache>
                <c:ptCount val="1"/>
                <c:pt idx="0">
                  <c:v>調査中・検討中</c:v>
                </c:pt>
              </c:strCache>
            </c:strRef>
          </c:tx>
          <c:spPr>
            <a:solidFill>
              <a:srgbClr val="2E75B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20人以下（n=24）</c:v>
                </c:pt>
                <c:pt idx="2">
                  <c:v>21人以上100人以下（n=22）</c:v>
                </c:pt>
                <c:pt idx="3">
                  <c:v>101人以上（n=11）</c:v>
                </c:pt>
                <c:pt idx="4">
                  <c:v>【 流通／物流 】                         </c:v>
                </c:pt>
                <c:pt idx="5">
                  <c:v>20人以下（n=12）</c:v>
                </c:pt>
                <c:pt idx="6">
                  <c:v>21人以上100人以下（n=14）</c:v>
                </c:pt>
                <c:pt idx="7">
                  <c:v>101人以上（n=4）</c:v>
                </c:pt>
                <c:pt idx="8">
                  <c:v>【 オフィス／店舗 】                       </c:v>
                </c:pt>
                <c:pt idx="9">
                  <c:v>20人以下（n=13）</c:v>
                </c:pt>
                <c:pt idx="10">
                  <c:v>21人以上100人以下（n=14）</c:v>
                </c:pt>
                <c:pt idx="11">
                  <c:v>101人以上（n=4）</c:v>
                </c:pt>
                <c:pt idx="12">
                  <c:v>【 病院／医療 】                         </c:v>
                </c:pt>
                <c:pt idx="13">
                  <c:v>20人以下（n=14）</c:v>
                </c:pt>
                <c:pt idx="14">
                  <c:v>21人以上100人以下（n=10）</c:v>
                </c:pt>
                <c:pt idx="15">
                  <c:v>101人以上（n=6）</c:v>
                </c:pt>
                <c:pt idx="16">
                  <c:v>【 健康／介護／スポーツ 】                    </c:v>
                </c:pt>
                <c:pt idx="17">
                  <c:v>20人以下（n=17）</c:v>
                </c:pt>
                <c:pt idx="18">
                  <c:v>21人以上100人以下（n=7）</c:v>
                </c:pt>
                <c:pt idx="19">
                  <c:v>101人以上（n=4）</c:v>
                </c:pt>
                <c:pt idx="20">
                  <c:v>【 移動／交通 】                         </c:v>
                </c:pt>
                <c:pt idx="21">
                  <c:v>20人以下（n=10）</c:v>
                </c:pt>
                <c:pt idx="22">
                  <c:v>21人以上100人以下（n=11）</c:v>
                </c:pt>
                <c:pt idx="23">
                  <c:v>101人以上（n=4）</c:v>
                </c:pt>
                <c:pt idx="24">
                  <c:v>【 防犯／防災 】                         </c:v>
                </c:pt>
                <c:pt idx="25">
                  <c:v>20人以下（n=11）</c:v>
                </c:pt>
                <c:pt idx="26">
                  <c:v>21人以上100人以下（n=8）</c:v>
                </c:pt>
                <c:pt idx="27">
                  <c:v>101人以上（n=2）</c:v>
                </c:pt>
                <c:pt idx="28">
                  <c:v>【 住宅／生活 】                         </c:v>
                </c:pt>
                <c:pt idx="29">
                  <c:v>20人以下（n=7）</c:v>
                </c:pt>
                <c:pt idx="30">
                  <c:v>21人以上100人以下（n=9）</c:v>
                </c:pt>
                <c:pt idx="31">
                  <c:v>101人以上（n=2）</c:v>
                </c:pt>
                <c:pt idx="32">
                  <c:v>【 建築／土木 】                         </c:v>
                </c:pt>
                <c:pt idx="33">
                  <c:v>20人以下（n=4）</c:v>
                </c:pt>
                <c:pt idx="34">
                  <c:v>21人以上100人以下（n=3）</c:v>
                </c:pt>
                <c:pt idx="35">
                  <c:v>101人以上（n=3）</c:v>
                </c:pt>
                <c:pt idx="36">
                  <c:v>【 農林水産 】                          </c:v>
                </c:pt>
                <c:pt idx="37">
                  <c:v>20人以下（n=5）</c:v>
                </c:pt>
                <c:pt idx="38">
                  <c:v>21人以上100人以下（n=3）</c:v>
                </c:pt>
                <c:pt idx="39">
                  <c:v>101人以上（n=3）</c:v>
                </c:pt>
                <c:pt idx="40">
                  <c:v>【 その他の事業 】                        </c:v>
                </c:pt>
                <c:pt idx="41">
                  <c:v>20人以下（n=10）</c:v>
                </c:pt>
                <c:pt idx="42">
                  <c:v>21人以上100人以下（n=8）</c:v>
                </c:pt>
                <c:pt idx="43">
                  <c:v>101人以上（n=6）</c:v>
                </c:pt>
              </c:strCache>
            </c:strRef>
          </c:cat>
          <c:val>
            <c:numRef>
              <c:f>'Q25.AI技術を活用製品・サービスの分野（従業員＆AI状況）'!$U$7:$U$50</c:f>
              <c:numCache>
                <c:formatCode>0.0%</c:formatCode>
                <c:ptCount val="44"/>
                <c:pt idx="0">
                  <c:v>0</c:v>
                </c:pt>
                <c:pt idx="1">
                  <c:v>0.11764705882352941</c:v>
                </c:pt>
                <c:pt idx="2">
                  <c:v>0.10526315789473684</c:v>
                </c:pt>
                <c:pt idx="3">
                  <c:v>0.19230769230769232</c:v>
                </c:pt>
                <c:pt idx="4" formatCode="General">
                  <c:v>0</c:v>
                </c:pt>
                <c:pt idx="5">
                  <c:v>1.4705882352941176E-2</c:v>
                </c:pt>
                <c:pt idx="6">
                  <c:v>5.2631578947368418E-2</c:v>
                </c:pt>
                <c:pt idx="7">
                  <c:v>3.8461538461538464E-2</c:v>
                </c:pt>
                <c:pt idx="8" formatCode="General">
                  <c:v>0</c:v>
                </c:pt>
                <c:pt idx="9">
                  <c:v>1.4705882352941176E-2</c:v>
                </c:pt>
                <c:pt idx="10">
                  <c:v>8.771929824561403E-2</c:v>
                </c:pt>
                <c:pt idx="11">
                  <c:v>3.8461538461538464E-2</c:v>
                </c:pt>
                <c:pt idx="12" formatCode="General">
                  <c:v>0</c:v>
                </c:pt>
                <c:pt idx="13">
                  <c:v>2.9411764705882353E-2</c:v>
                </c:pt>
                <c:pt idx="14">
                  <c:v>3.5087719298245612E-2</c:v>
                </c:pt>
                <c:pt idx="15">
                  <c:v>3.8461538461538464E-2</c:v>
                </c:pt>
                <c:pt idx="16" formatCode="General">
                  <c:v>0</c:v>
                </c:pt>
                <c:pt idx="17">
                  <c:v>2.9411764705882353E-2</c:v>
                </c:pt>
                <c:pt idx="18">
                  <c:v>3.5087719298245612E-2</c:v>
                </c:pt>
                <c:pt idx="19">
                  <c:v>3.8461538461538464E-2</c:v>
                </c:pt>
                <c:pt idx="20" formatCode="General">
                  <c:v>0</c:v>
                </c:pt>
                <c:pt idx="21">
                  <c:v>4.4117647058823532E-2</c:v>
                </c:pt>
                <c:pt idx="22">
                  <c:v>3.5087719298245612E-2</c:v>
                </c:pt>
                <c:pt idx="23">
                  <c:v>3.8461538461538464E-2</c:v>
                </c:pt>
                <c:pt idx="24" formatCode="General">
                  <c:v>0</c:v>
                </c:pt>
                <c:pt idx="25">
                  <c:v>2.9411764705882353E-2</c:v>
                </c:pt>
                <c:pt idx="26">
                  <c:v>0</c:v>
                </c:pt>
                <c:pt idx="27">
                  <c:v>0</c:v>
                </c:pt>
                <c:pt idx="28" formatCode="General">
                  <c:v>0</c:v>
                </c:pt>
                <c:pt idx="29">
                  <c:v>2.9411764705882353E-2</c:v>
                </c:pt>
                <c:pt idx="30">
                  <c:v>1.7543859649122806E-2</c:v>
                </c:pt>
                <c:pt idx="31">
                  <c:v>0</c:v>
                </c:pt>
                <c:pt idx="32" formatCode="General">
                  <c:v>0</c:v>
                </c:pt>
                <c:pt idx="33">
                  <c:v>4.4117647058823532E-2</c:v>
                </c:pt>
                <c:pt idx="34">
                  <c:v>0</c:v>
                </c:pt>
                <c:pt idx="35">
                  <c:v>0</c:v>
                </c:pt>
                <c:pt idx="36" formatCode="General">
                  <c:v>0</c:v>
                </c:pt>
                <c:pt idx="37">
                  <c:v>1.4705882352941176E-2</c:v>
                </c:pt>
                <c:pt idx="38">
                  <c:v>0</c:v>
                </c:pt>
                <c:pt idx="39">
                  <c:v>3.8461538461538464E-2</c:v>
                </c:pt>
                <c:pt idx="41">
                  <c:v>4.4117647058823532E-2</c:v>
                </c:pt>
                <c:pt idx="42">
                  <c:v>3.5087719298245612E-2</c:v>
                </c:pt>
                <c:pt idx="43">
                  <c:v>0.11538461538461539</c:v>
                </c:pt>
              </c:numCache>
            </c:numRef>
          </c:val>
          <c:extLst>
            <c:ext xmlns:c16="http://schemas.microsoft.com/office/drawing/2014/chart" uri="{C3380CC4-5D6E-409C-BE32-E72D297353CC}">
              <c16:uniqueId val="{00000002-0AEA-4141-B092-D94201BF481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7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4821722222222211"/>
          <c:y val="0.69175312499999997"/>
          <c:w val="0.20686166666666667"/>
          <c:h val="8.4821006944444458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'Q25.AI技術を活用製品・サービスの分野'!$W$3</c:f>
          <c:strCache>
            <c:ptCount val="1"/>
            <c:pt idx="0">
              <c:v>AI技術を活用する／している製品・サービスの分野(N=151)</c:v>
            </c:pt>
          </c:strCache>
        </c:strRef>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'Q25.AI技術を活用製品・サービスの分野'!$W$4:$W$14</c:f>
              <c:strCache>
                <c:ptCount val="11"/>
                <c:pt idx="0">
                  <c:v>工場／プラント（n=57）</c:v>
                </c:pt>
                <c:pt idx="1">
                  <c:v>オフィス／店舗（n=31）</c:v>
                </c:pt>
                <c:pt idx="2">
                  <c:v>病院／医療（n=30）</c:v>
                </c:pt>
                <c:pt idx="3">
                  <c:v>流通／物流（n=30）</c:v>
                </c:pt>
                <c:pt idx="4">
                  <c:v>健康／介護／スポーツ（n=28）</c:v>
                </c:pt>
                <c:pt idx="5">
                  <c:v>移動／交通（n=25）</c:v>
                </c:pt>
                <c:pt idx="6">
                  <c:v>防犯／防災（n=21）</c:v>
                </c:pt>
                <c:pt idx="7">
                  <c:v>住宅／生活（n=18）</c:v>
                </c:pt>
                <c:pt idx="8">
                  <c:v>農林水産（n=11）</c:v>
                </c:pt>
                <c:pt idx="9">
                  <c:v>建築／土木（n=10）</c:v>
                </c:pt>
                <c:pt idx="10">
                  <c:v>その他の事業（n=24）</c:v>
                </c:pt>
              </c:strCache>
            </c:strRef>
          </c:cat>
          <c:val>
            <c:numRef>
              <c:f>'Q25.AI技術を活用製品・サービスの分野'!$X$4:$X$14</c:f>
              <c:numCache>
                <c:formatCode>0.0%</c:formatCode>
                <c:ptCount val="11"/>
                <c:pt idx="0">
                  <c:v>0.37748344370860926</c:v>
                </c:pt>
                <c:pt idx="1">
                  <c:v>0.20529801324503311</c:v>
                </c:pt>
                <c:pt idx="2">
                  <c:v>0.19867549668874171</c:v>
                </c:pt>
                <c:pt idx="3">
                  <c:v>0.19867549668874171</c:v>
                </c:pt>
                <c:pt idx="4">
                  <c:v>0.18543046357615894</c:v>
                </c:pt>
                <c:pt idx="5">
                  <c:v>0.16556291390728478</c:v>
                </c:pt>
                <c:pt idx="6">
                  <c:v>0.13907284768211919</c:v>
                </c:pt>
                <c:pt idx="7">
                  <c:v>0.11920529801324503</c:v>
                </c:pt>
                <c:pt idx="8">
                  <c:v>7.2847682119205295E-2</c:v>
                </c:pt>
                <c:pt idx="9">
                  <c:v>6.6225165562913912E-2</c:v>
                </c:pt>
                <c:pt idx="10">
                  <c:v>0.15894039735099338</c:v>
                </c:pt>
              </c:numCache>
            </c:numRef>
          </c:val>
          <c:extLst>
            <c:ext xmlns:c16="http://schemas.microsoft.com/office/drawing/2014/chart" uri="{C3380CC4-5D6E-409C-BE32-E72D297353CC}">
              <c16:uniqueId val="{00000000-7A46-4BCF-958F-1D2F00F671BA}"/>
            </c:ext>
          </c:extLst>
        </c:ser>
        <c:dLbls>
          <c:dLblPos val="outEnd"/>
          <c:showLegendKey val="0"/>
          <c:showVal val="1"/>
          <c:showCatName val="0"/>
          <c:showSerName val="0"/>
          <c:showPercent val="0"/>
          <c:showBubbleSize val="0"/>
        </c:dLbls>
        <c:gapWidth val="182"/>
        <c:axId val="474759224"/>
        <c:axId val="474764800"/>
      </c:barChart>
      <c:catAx>
        <c:axId val="474759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4800"/>
        <c:crosses val="autoZero"/>
        <c:auto val="1"/>
        <c:lblAlgn val="ctr"/>
        <c:lblOffset val="100"/>
        <c:noMultiLvlLbl val="0"/>
      </c:catAx>
      <c:valAx>
        <c:axId val="474764800"/>
        <c:scaling>
          <c:orientation val="minMax"/>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59224"/>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'Q25.AI技術を活用製品・サービスの分野（従業員＆AI状況）'!$J$53</c:f>
          <c:strCache>
            <c:ptCount val="1"/>
            <c:pt idx="0">
              <c:v>20人以下 (N=43)
21人以上100人以下 (N=50)
101人以上 (N=36)</c:v>
            </c:pt>
          </c:strCache>
        </c:strRef>
      </c:tx>
      <c:layout>
        <c:manualLayout>
          <c:xMode val="edge"/>
          <c:yMode val="edge"/>
          <c:x val="0.57896555555555551"/>
          <c:y val="0.80535243055555561"/>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9727462962962962"/>
          <c:y val="2.035986111111111E-2"/>
          <c:w val="0.55278370370370367"/>
          <c:h val="0.96045631944444432"/>
        </c:manualLayout>
      </c:layout>
      <c:barChart>
        <c:barDir val="bar"/>
        <c:grouping val="stacked"/>
        <c:varyColors val="0"/>
        <c:ser>
          <c:idx val="0"/>
          <c:order val="0"/>
          <c:tx>
            <c:strRef>
              <c:f>'Q25.AI技術を活用製品・サービスの分野（従業員＆AI状況）'!$S$6</c:f>
              <c:strCache>
                <c:ptCount val="1"/>
                <c:pt idx="0">
                  <c:v>提供中・実施中</c:v>
                </c:pt>
              </c:strCache>
            </c:strRef>
          </c:tx>
          <c:spPr>
            <a:solidFill>
              <a:srgbClr val="FF996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20人以下（n=13）</c:v>
                </c:pt>
                <c:pt idx="2">
                  <c:v>21人以上100人以下（n=13）</c:v>
                </c:pt>
                <c:pt idx="3">
                  <c:v>101人以上（n=13）</c:v>
                </c:pt>
                <c:pt idx="4">
                  <c:v>【 住宅／生活 】                         </c:v>
                </c:pt>
                <c:pt idx="5">
                  <c:v>20人以下（n=5）</c:v>
                </c:pt>
                <c:pt idx="6">
                  <c:v>21人以上100人以下（n=10）</c:v>
                </c:pt>
                <c:pt idx="7">
                  <c:v>101人以上（n=3）</c:v>
                </c:pt>
                <c:pt idx="8">
                  <c:v>【 病院／医療 】                         </c:v>
                </c:pt>
                <c:pt idx="9">
                  <c:v>20人以下（n=12）</c:v>
                </c:pt>
                <c:pt idx="10">
                  <c:v>21人以上100人以下（n=10）</c:v>
                </c:pt>
                <c:pt idx="11">
                  <c:v>101人以上（n=5）</c:v>
                </c:pt>
                <c:pt idx="12">
                  <c:v>【 移動／交通 】                         </c:v>
                </c:pt>
                <c:pt idx="13">
                  <c:v>20人以下（n=7）</c:v>
                </c:pt>
                <c:pt idx="14">
                  <c:v>21人以上100人以下（n=9）</c:v>
                </c:pt>
                <c:pt idx="15">
                  <c:v>101人以上（n=8）</c:v>
                </c:pt>
                <c:pt idx="16">
                  <c:v>【 流通／物流 】                         </c:v>
                </c:pt>
                <c:pt idx="17">
                  <c:v>20人以下（n=12）</c:v>
                </c:pt>
                <c:pt idx="18">
                  <c:v>21人以上100人以下（n=7）</c:v>
                </c:pt>
                <c:pt idx="19">
                  <c:v>101人以上（n=6）</c:v>
                </c:pt>
                <c:pt idx="20">
                  <c:v>【 健康／介護／スポーツ 】                    </c:v>
                </c:pt>
                <c:pt idx="21">
                  <c:v>20人以下（n=6）</c:v>
                </c:pt>
                <c:pt idx="22">
                  <c:v>21人以上100人以下（n=7）</c:v>
                </c:pt>
                <c:pt idx="23">
                  <c:v>101人以上（n=4）</c:v>
                </c:pt>
                <c:pt idx="24">
                  <c:v>【 オフィス／店舗 】                       </c:v>
                </c:pt>
                <c:pt idx="25">
                  <c:v>20人以下（n=13）</c:v>
                </c:pt>
                <c:pt idx="26">
                  <c:v>21人以上100人以下（n=12）</c:v>
                </c:pt>
                <c:pt idx="27">
                  <c:v>101人以上（n=12）</c:v>
                </c:pt>
                <c:pt idx="28">
                  <c:v>【 防犯／防災 】                         </c:v>
                </c:pt>
                <c:pt idx="29">
                  <c:v>20人以下（n=6）</c:v>
                </c:pt>
                <c:pt idx="30">
                  <c:v>21人以上100人以下（n=5）</c:v>
                </c:pt>
                <c:pt idx="31">
                  <c:v>101人以上（n=2）</c:v>
                </c:pt>
                <c:pt idx="32">
                  <c:v>【 農林水産 】                          </c:v>
                </c:pt>
                <c:pt idx="33">
                  <c:v>20人以下（n=8）</c:v>
                </c:pt>
                <c:pt idx="34">
                  <c:v>21人以上100人以下（n=4）</c:v>
                </c:pt>
                <c:pt idx="35">
                  <c:v>101人以上（n=1）</c:v>
                </c:pt>
                <c:pt idx="36">
                  <c:v>【 建築／土木 】                         </c:v>
                </c:pt>
                <c:pt idx="37">
                  <c:v>20人以下（n=6）</c:v>
                </c:pt>
                <c:pt idx="38">
                  <c:v>21人以上100人以下（n=1）</c:v>
                </c:pt>
                <c:pt idx="39">
                  <c:v>101人以上（n=1）</c:v>
                </c:pt>
                <c:pt idx="40">
                  <c:v>【 その他の事業 】                        </c:v>
                </c:pt>
                <c:pt idx="41">
                  <c:v>20人以下（n=9）</c:v>
                </c:pt>
                <c:pt idx="42">
                  <c:v>21人以上100人以下（n=5）</c:v>
                </c:pt>
                <c:pt idx="43">
                  <c:v>101人以上（n=8）</c:v>
                </c:pt>
              </c:strCache>
            </c:strRef>
          </c:cat>
          <c:val>
            <c:numRef>
              <c:f>'Q25.AI技術を活用製品・サービスの分野（従業員＆AI状況）'!$S$7:$S$50</c:f>
              <c:numCache>
                <c:formatCode>0.0%</c:formatCode>
                <c:ptCount val="44"/>
                <c:pt idx="0" formatCode="General">
                  <c:v>0</c:v>
                </c:pt>
                <c:pt idx="1">
                  <c:v>9.3023255813953487E-2</c:v>
                </c:pt>
                <c:pt idx="2">
                  <c:v>0.08</c:v>
                </c:pt>
                <c:pt idx="3">
                  <c:v>0.1388888888888889</c:v>
                </c:pt>
                <c:pt idx="4" formatCode="General">
                  <c:v>0</c:v>
                </c:pt>
                <c:pt idx="5">
                  <c:v>4.6511627906976744E-2</c:v>
                </c:pt>
                <c:pt idx="6">
                  <c:v>0.12</c:v>
                </c:pt>
                <c:pt idx="7">
                  <c:v>2.7777777777777776E-2</c:v>
                </c:pt>
                <c:pt idx="8" formatCode="General">
                  <c:v>0</c:v>
                </c:pt>
                <c:pt idx="9">
                  <c:v>9.3023255813953487E-2</c:v>
                </c:pt>
                <c:pt idx="10">
                  <c:v>0.04</c:v>
                </c:pt>
                <c:pt idx="11">
                  <c:v>5.5555555555555552E-2</c:v>
                </c:pt>
                <c:pt idx="12" formatCode="General">
                  <c:v>0</c:v>
                </c:pt>
                <c:pt idx="13">
                  <c:v>6.9767441860465115E-2</c:v>
                </c:pt>
                <c:pt idx="14">
                  <c:v>0.02</c:v>
                </c:pt>
                <c:pt idx="15">
                  <c:v>0.1111111111111111</c:v>
                </c:pt>
                <c:pt idx="16" formatCode="General">
                  <c:v>0</c:v>
                </c:pt>
                <c:pt idx="17">
                  <c:v>9.3023255813953487E-2</c:v>
                </c:pt>
                <c:pt idx="18">
                  <c:v>0.02</c:v>
                </c:pt>
                <c:pt idx="19">
                  <c:v>8.3333333333333329E-2</c:v>
                </c:pt>
                <c:pt idx="20" formatCode="General">
                  <c:v>0</c:v>
                </c:pt>
                <c:pt idx="21">
                  <c:v>6.9767441860465115E-2</c:v>
                </c:pt>
                <c:pt idx="22">
                  <c:v>0.06</c:v>
                </c:pt>
                <c:pt idx="23">
                  <c:v>5.5555555555555552E-2</c:v>
                </c:pt>
                <c:pt idx="24" formatCode="General">
                  <c:v>0</c:v>
                </c:pt>
                <c:pt idx="25">
                  <c:v>4.6511627906976744E-2</c:v>
                </c:pt>
                <c:pt idx="26">
                  <c:v>0.04</c:v>
                </c:pt>
                <c:pt idx="27">
                  <c:v>8.3333333333333329E-2</c:v>
                </c:pt>
                <c:pt idx="28" formatCode="General">
                  <c:v>0</c:v>
                </c:pt>
                <c:pt idx="29">
                  <c:v>6.9767441860465115E-2</c:v>
                </c:pt>
                <c:pt idx="30">
                  <c:v>0.04</c:v>
                </c:pt>
                <c:pt idx="31">
                  <c:v>5.5555555555555552E-2</c:v>
                </c:pt>
                <c:pt idx="32" formatCode="General">
                  <c:v>0</c:v>
                </c:pt>
                <c:pt idx="33">
                  <c:v>6.9767441860465115E-2</c:v>
                </c:pt>
                <c:pt idx="34">
                  <c:v>0.02</c:v>
                </c:pt>
                <c:pt idx="35">
                  <c:v>2.7777777777777776E-2</c:v>
                </c:pt>
                <c:pt idx="36" formatCode="General">
                  <c:v>0</c:v>
                </c:pt>
                <c:pt idx="37">
                  <c:v>4.6511627906976744E-2</c:v>
                </c:pt>
                <c:pt idx="38">
                  <c:v>0</c:v>
                </c:pt>
                <c:pt idx="39">
                  <c:v>2.7777777777777776E-2</c:v>
                </c:pt>
                <c:pt idx="41">
                  <c:v>0.11627906976744186</c:v>
                </c:pt>
                <c:pt idx="42">
                  <c:v>0.02</c:v>
                </c:pt>
                <c:pt idx="43">
                  <c:v>0.1111111111111111</c:v>
                </c:pt>
              </c:numCache>
            </c:numRef>
          </c:val>
          <c:extLst>
            <c:ext xmlns:c16="http://schemas.microsoft.com/office/drawing/2014/chart" uri="{C3380CC4-5D6E-409C-BE32-E72D297353CC}">
              <c16:uniqueId val="{00000000-857E-4BA8-961C-5135FDAFFE11}"/>
            </c:ext>
          </c:extLst>
        </c:ser>
        <c:ser>
          <c:idx val="2"/>
          <c:order val="1"/>
          <c:tx>
            <c:strRef>
              <c:f>'Q25.AI技術を活用製品・サービスの分野（従業員＆AI状況）'!$T$6</c:f>
              <c:strCache>
                <c:ptCount val="1"/>
                <c:pt idx="0">
                  <c:v>開発中・準備中</c:v>
                </c:pt>
              </c:strCache>
            </c:strRef>
          </c:tx>
          <c:spPr>
            <a:solidFill>
              <a:srgbClr val="FFFF99"/>
            </a:solidFill>
            <a:ln w="9525">
              <a:solidFill>
                <a:sysClr val="windowText" lastClr="000000"/>
              </a:solidFill>
            </a:ln>
            <a:effectLst/>
          </c:spPr>
          <c:invertIfNegative val="0"/>
          <c:cat>
            <c:strRef>
              <c:f>'Q25.AI技術を活用製品・サービスの分野（従業員＆AI状況）'!$R$7:$R$50</c:f>
              <c:strCache>
                <c:ptCount val="44"/>
                <c:pt idx="0">
                  <c:v>【 工場／プラント 】                       </c:v>
                </c:pt>
                <c:pt idx="1">
                  <c:v>20人以下（n=13）</c:v>
                </c:pt>
                <c:pt idx="2">
                  <c:v>21人以上100人以下（n=13）</c:v>
                </c:pt>
                <c:pt idx="3">
                  <c:v>101人以上（n=13）</c:v>
                </c:pt>
                <c:pt idx="4">
                  <c:v>【 住宅／生活 】                         </c:v>
                </c:pt>
                <c:pt idx="5">
                  <c:v>20人以下（n=5）</c:v>
                </c:pt>
                <c:pt idx="6">
                  <c:v>21人以上100人以下（n=10）</c:v>
                </c:pt>
                <c:pt idx="7">
                  <c:v>101人以上（n=3）</c:v>
                </c:pt>
                <c:pt idx="8">
                  <c:v>【 病院／医療 】                         </c:v>
                </c:pt>
                <c:pt idx="9">
                  <c:v>20人以下（n=12）</c:v>
                </c:pt>
                <c:pt idx="10">
                  <c:v>21人以上100人以下（n=10）</c:v>
                </c:pt>
                <c:pt idx="11">
                  <c:v>101人以上（n=5）</c:v>
                </c:pt>
                <c:pt idx="12">
                  <c:v>【 移動／交通 】                         </c:v>
                </c:pt>
                <c:pt idx="13">
                  <c:v>20人以下（n=7）</c:v>
                </c:pt>
                <c:pt idx="14">
                  <c:v>21人以上100人以下（n=9）</c:v>
                </c:pt>
                <c:pt idx="15">
                  <c:v>101人以上（n=8）</c:v>
                </c:pt>
                <c:pt idx="16">
                  <c:v>【 流通／物流 】                         </c:v>
                </c:pt>
                <c:pt idx="17">
                  <c:v>20人以下（n=12）</c:v>
                </c:pt>
                <c:pt idx="18">
                  <c:v>21人以上100人以下（n=7）</c:v>
                </c:pt>
                <c:pt idx="19">
                  <c:v>101人以上（n=6）</c:v>
                </c:pt>
                <c:pt idx="20">
                  <c:v>【 健康／介護／スポーツ 】                    </c:v>
                </c:pt>
                <c:pt idx="21">
                  <c:v>20人以下（n=6）</c:v>
                </c:pt>
                <c:pt idx="22">
                  <c:v>21人以上100人以下（n=7）</c:v>
                </c:pt>
                <c:pt idx="23">
                  <c:v>101人以上（n=4）</c:v>
                </c:pt>
                <c:pt idx="24">
                  <c:v>【 オフィス／店舗 】                       </c:v>
                </c:pt>
                <c:pt idx="25">
                  <c:v>20人以下（n=13）</c:v>
                </c:pt>
                <c:pt idx="26">
                  <c:v>21人以上100人以下（n=12）</c:v>
                </c:pt>
                <c:pt idx="27">
                  <c:v>101人以上（n=12）</c:v>
                </c:pt>
                <c:pt idx="28">
                  <c:v>【 防犯／防災 】                         </c:v>
                </c:pt>
                <c:pt idx="29">
                  <c:v>20人以下（n=6）</c:v>
                </c:pt>
                <c:pt idx="30">
                  <c:v>21人以上100人以下（n=5）</c:v>
                </c:pt>
                <c:pt idx="31">
                  <c:v>101人以上（n=2）</c:v>
                </c:pt>
                <c:pt idx="32">
                  <c:v>【 農林水産 】                          </c:v>
                </c:pt>
                <c:pt idx="33">
                  <c:v>20人以下（n=8）</c:v>
                </c:pt>
                <c:pt idx="34">
                  <c:v>21人以上100人以下（n=4）</c:v>
                </c:pt>
                <c:pt idx="35">
                  <c:v>101人以上（n=1）</c:v>
                </c:pt>
                <c:pt idx="36">
                  <c:v>【 建築／土木 】                         </c:v>
                </c:pt>
                <c:pt idx="37">
                  <c:v>20人以下（n=6）</c:v>
                </c:pt>
                <c:pt idx="38">
                  <c:v>21人以上100人以下（n=1）</c:v>
                </c:pt>
                <c:pt idx="39">
                  <c:v>101人以上（n=1）</c:v>
                </c:pt>
                <c:pt idx="40">
                  <c:v>【 その他の事業 】                        </c:v>
                </c:pt>
                <c:pt idx="41">
                  <c:v>20人以下（n=9）</c:v>
                </c:pt>
                <c:pt idx="42">
                  <c:v>21人以上100人以下（n=5）</c:v>
                </c:pt>
                <c:pt idx="43">
                  <c:v>101人以上（n=8）</c:v>
                </c:pt>
              </c:strCache>
            </c:strRef>
          </c:cat>
          <c:val>
            <c:numRef>
              <c:f>'Q25.AI技術を活用製品・サービスの分野（従業員＆AI状況）'!$T$7:$T$50</c:f>
              <c:numCache>
                <c:formatCode>0.0%</c:formatCode>
                <c:ptCount val="44"/>
                <c:pt idx="0" formatCode="General">
                  <c:v>0</c:v>
                </c:pt>
                <c:pt idx="1">
                  <c:v>6.9767441860465115E-2</c:v>
                </c:pt>
                <c:pt idx="2">
                  <c:v>0.04</c:v>
                </c:pt>
                <c:pt idx="3">
                  <c:v>0.19444444444444445</c:v>
                </c:pt>
                <c:pt idx="4" formatCode="General">
                  <c:v>0</c:v>
                </c:pt>
                <c:pt idx="5">
                  <c:v>4.6511627906976744E-2</c:v>
                </c:pt>
                <c:pt idx="6">
                  <c:v>0.02</c:v>
                </c:pt>
                <c:pt idx="7">
                  <c:v>5.5555555555555552E-2</c:v>
                </c:pt>
                <c:pt idx="8" formatCode="General">
                  <c:v>0</c:v>
                </c:pt>
                <c:pt idx="9">
                  <c:v>6.9767441860465115E-2</c:v>
                </c:pt>
                <c:pt idx="10">
                  <c:v>0.08</c:v>
                </c:pt>
                <c:pt idx="11">
                  <c:v>8.3333333333333329E-2</c:v>
                </c:pt>
                <c:pt idx="12" formatCode="General">
                  <c:v>0</c:v>
                </c:pt>
                <c:pt idx="13">
                  <c:v>2.3255813953488372E-2</c:v>
                </c:pt>
                <c:pt idx="14">
                  <c:v>0.1</c:v>
                </c:pt>
                <c:pt idx="15">
                  <c:v>0.1111111111111111</c:v>
                </c:pt>
                <c:pt idx="16" formatCode="General">
                  <c:v>0</c:v>
                </c:pt>
                <c:pt idx="17">
                  <c:v>2.3255813953488372E-2</c:v>
                </c:pt>
                <c:pt idx="18">
                  <c:v>0.06</c:v>
                </c:pt>
                <c:pt idx="19">
                  <c:v>2.7777777777777776E-2</c:v>
                </c:pt>
                <c:pt idx="20" formatCode="General">
                  <c:v>0</c:v>
                </c:pt>
                <c:pt idx="21">
                  <c:v>4.6511627906976744E-2</c:v>
                </c:pt>
                <c:pt idx="22">
                  <c:v>0.04</c:v>
                </c:pt>
                <c:pt idx="23">
                  <c:v>2.7777777777777776E-2</c:v>
                </c:pt>
                <c:pt idx="24" formatCode="General">
                  <c:v>0</c:v>
                </c:pt>
                <c:pt idx="25">
                  <c:v>6.9767441860465115E-2</c:v>
                </c:pt>
                <c:pt idx="26">
                  <c:v>0.06</c:v>
                </c:pt>
                <c:pt idx="27">
                  <c:v>0.16666666666666666</c:v>
                </c:pt>
                <c:pt idx="28" formatCode="General">
                  <c:v>0</c:v>
                </c:pt>
                <c:pt idx="29">
                  <c:v>2.3255813953488372E-2</c:v>
                </c:pt>
                <c:pt idx="30">
                  <c:v>0</c:v>
                </c:pt>
                <c:pt idx="31">
                  <c:v>0</c:v>
                </c:pt>
                <c:pt idx="32" formatCode="General">
                  <c:v>0</c:v>
                </c:pt>
                <c:pt idx="33">
                  <c:v>4.6511627906976744E-2</c:v>
                </c:pt>
                <c:pt idx="34">
                  <c:v>0.02</c:v>
                </c:pt>
                <c:pt idx="35">
                  <c:v>0</c:v>
                </c:pt>
                <c:pt idx="36" formatCode="General">
                  <c:v>0</c:v>
                </c:pt>
                <c:pt idx="37">
                  <c:v>2.3255813953488372E-2</c:v>
                </c:pt>
                <c:pt idx="38">
                  <c:v>0</c:v>
                </c:pt>
                <c:pt idx="39">
                  <c:v>0</c:v>
                </c:pt>
                <c:pt idx="41">
                  <c:v>2.3255813953488372E-2</c:v>
                </c:pt>
                <c:pt idx="42">
                  <c:v>0.02</c:v>
                </c:pt>
                <c:pt idx="43">
                  <c:v>5.5555555555555552E-2</c:v>
                </c:pt>
              </c:numCache>
            </c:numRef>
          </c:val>
          <c:extLst>
            <c:ext xmlns:c16="http://schemas.microsoft.com/office/drawing/2014/chart" uri="{C3380CC4-5D6E-409C-BE32-E72D297353CC}">
              <c16:uniqueId val="{00000001-857E-4BA8-961C-5135FDAFFE11}"/>
            </c:ext>
          </c:extLst>
        </c:ser>
        <c:ser>
          <c:idx val="1"/>
          <c:order val="2"/>
          <c:tx>
            <c:strRef>
              <c:f>'Q25.AI技術を活用製品・サービスの分野（従業員＆AI状況）'!$U$6</c:f>
              <c:strCache>
                <c:ptCount val="1"/>
                <c:pt idx="0">
                  <c:v>調査中・検討中</c:v>
                </c:pt>
              </c:strCache>
            </c:strRef>
          </c:tx>
          <c:spPr>
            <a:solidFill>
              <a:srgbClr val="2E75B6"/>
            </a:solidFill>
            <a:ln>
              <a:solidFill>
                <a:sysClr val="windowText" lastClr="000000"/>
              </a:solidFill>
            </a:ln>
            <a:effectLst/>
          </c:spPr>
          <c:invertIfNegative val="0"/>
          <c:cat>
            <c:strRef>
              <c:f>'Q25.AI技術を活用製品・サービスの分野（従業員＆AI状況）'!$R$7:$R$50</c:f>
              <c:strCache>
                <c:ptCount val="44"/>
                <c:pt idx="0">
                  <c:v>【 工場／プラント 】                       </c:v>
                </c:pt>
                <c:pt idx="1">
                  <c:v>20人以下（n=13）</c:v>
                </c:pt>
                <c:pt idx="2">
                  <c:v>21人以上100人以下（n=13）</c:v>
                </c:pt>
                <c:pt idx="3">
                  <c:v>101人以上（n=13）</c:v>
                </c:pt>
                <c:pt idx="4">
                  <c:v>【 住宅／生活 】                         </c:v>
                </c:pt>
                <c:pt idx="5">
                  <c:v>20人以下（n=5）</c:v>
                </c:pt>
                <c:pt idx="6">
                  <c:v>21人以上100人以下（n=10）</c:v>
                </c:pt>
                <c:pt idx="7">
                  <c:v>101人以上（n=3）</c:v>
                </c:pt>
                <c:pt idx="8">
                  <c:v>【 病院／医療 】                         </c:v>
                </c:pt>
                <c:pt idx="9">
                  <c:v>20人以下（n=12）</c:v>
                </c:pt>
                <c:pt idx="10">
                  <c:v>21人以上100人以下（n=10）</c:v>
                </c:pt>
                <c:pt idx="11">
                  <c:v>101人以上（n=5）</c:v>
                </c:pt>
                <c:pt idx="12">
                  <c:v>【 移動／交通 】                         </c:v>
                </c:pt>
                <c:pt idx="13">
                  <c:v>20人以下（n=7）</c:v>
                </c:pt>
                <c:pt idx="14">
                  <c:v>21人以上100人以下（n=9）</c:v>
                </c:pt>
                <c:pt idx="15">
                  <c:v>101人以上（n=8）</c:v>
                </c:pt>
                <c:pt idx="16">
                  <c:v>【 流通／物流 】                         </c:v>
                </c:pt>
                <c:pt idx="17">
                  <c:v>20人以下（n=12）</c:v>
                </c:pt>
                <c:pt idx="18">
                  <c:v>21人以上100人以下（n=7）</c:v>
                </c:pt>
                <c:pt idx="19">
                  <c:v>101人以上（n=6）</c:v>
                </c:pt>
                <c:pt idx="20">
                  <c:v>【 健康／介護／スポーツ 】                    </c:v>
                </c:pt>
                <c:pt idx="21">
                  <c:v>20人以下（n=6）</c:v>
                </c:pt>
                <c:pt idx="22">
                  <c:v>21人以上100人以下（n=7）</c:v>
                </c:pt>
                <c:pt idx="23">
                  <c:v>101人以上（n=4）</c:v>
                </c:pt>
                <c:pt idx="24">
                  <c:v>【 オフィス／店舗 】                       </c:v>
                </c:pt>
                <c:pt idx="25">
                  <c:v>20人以下（n=13）</c:v>
                </c:pt>
                <c:pt idx="26">
                  <c:v>21人以上100人以下（n=12）</c:v>
                </c:pt>
                <c:pt idx="27">
                  <c:v>101人以上（n=12）</c:v>
                </c:pt>
                <c:pt idx="28">
                  <c:v>【 防犯／防災 】                         </c:v>
                </c:pt>
                <c:pt idx="29">
                  <c:v>20人以下（n=6）</c:v>
                </c:pt>
                <c:pt idx="30">
                  <c:v>21人以上100人以下（n=5）</c:v>
                </c:pt>
                <c:pt idx="31">
                  <c:v>101人以上（n=2）</c:v>
                </c:pt>
                <c:pt idx="32">
                  <c:v>【 農林水産 】                          </c:v>
                </c:pt>
                <c:pt idx="33">
                  <c:v>20人以下（n=8）</c:v>
                </c:pt>
                <c:pt idx="34">
                  <c:v>21人以上100人以下（n=4）</c:v>
                </c:pt>
                <c:pt idx="35">
                  <c:v>101人以上（n=1）</c:v>
                </c:pt>
                <c:pt idx="36">
                  <c:v>【 建築／土木 】                         </c:v>
                </c:pt>
                <c:pt idx="37">
                  <c:v>20人以下（n=6）</c:v>
                </c:pt>
                <c:pt idx="38">
                  <c:v>21人以上100人以下（n=1）</c:v>
                </c:pt>
                <c:pt idx="39">
                  <c:v>101人以上（n=1）</c:v>
                </c:pt>
                <c:pt idx="40">
                  <c:v>【 その他の事業 】                        </c:v>
                </c:pt>
                <c:pt idx="41">
                  <c:v>20人以下（n=9）</c:v>
                </c:pt>
                <c:pt idx="42">
                  <c:v>21人以上100人以下（n=5）</c:v>
                </c:pt>
                <c:pt idx="43">
                  <c:v>101人以上（n=8）</c:v>
                </c:pt>
              </c:strCache>
            </c:strRef>
          </c:cat>
          <c:val>
            <c:numRef>
              <c:f>'Q25.AI技術を活用製品・サービスの分野（従業員＆AI状況）'!$U$7:$U$50</c:f>
              <c:numCache>
                <c:formatCode>0.0%</c:formatCode>
                <c:ptCount val="44"/>
                <c:pt idx="0">
                  <c:v>0</c:v>
                </c:pt>
                <c:pt idx="1">
                  <c:v>0.13953488372093023</c:v>
                </c:pt>
                <c:pt idx="2">
                  <c:v>0.14000000000000001</c:v>
                </c:pt>
                <c:pt idx="3">
                  <c:v>2.7777777777777776E-2</c:v>
                </c:pt>
                <c:pt idx="4" formatCode="General">
                  <c:v>0</c:v>
                </c:pt>
                <c:pt idx="5">
                  <c:v>2.3255813953488372E-2</c:v>
                </c:pt>
                <c:pt idx="6">
                  <c:v>0.06</c:v>
                </c:pt>
                <c:pt idx="7">
                  <c:v>0</c:v>
                </c:pt>
                <c:pt idx="8" formatCode="General">
                  <c:v>0</c:v>
                </c:pt>
                <c:pt idx="9">
                  <c:v>0.11627906976744186</c:v>
                </c:pt>
                <c:pt idx="10">
                  <c:v>0.08</c:v>
                </c:pt>
                <c:pt idx="11">
                  <c:v>0</c:v>
                </c:pt>
                <c:pt idx="12" formatCode="General">
                  <c:v>0</c:v>
                </c:pt>
                <c:pt idx="13">
                  <c:v>6.9767441860465115E-2</c:v>
                </c:pt>
                <c:pt idx="14">
                  <c:v>0.06</c:v>
                </c:pt>
                <c:pt idx="15">
                  <c:v>0</c:v>
                </c:pt>
                <c:pt idx="16" formatCode="General">
                  <c:v>0</c:v>
                </c:pt>
                <c:pt idx="17">
                  <c:v>0.16279069767441862</c:v>
                </c:pt>
                <c:pt idx="18">
                  <c:v>0.06</c:v>
                </c:pt>
                <c:pt idx="19">
                  <c:v>5.5555555555555552E-2</c:v>
                </c:pt>
                <c:pt idx="20" formatCode="General">
                  <c:v>0</c:v>
                </c:pt>
                <c:pt idx="21">
                  <c:v>2.3255813953488372E-2</c:v>
                </c:pt>
                <c:pt idx="22">
                  <c:v>0.04</c:v>
                </c:pt>
                <c:pt idx="23">
                  <c:v>2.7777777777777776E-2</c:v>
                </c:pt>
                <c:pt idx="24" formatCode="General">
                  <c:v>0</c:v>
                </c:pt>
                <c:pt idx="25">
                  <c:v>0.18604651162790697</c:v>
                </c:pt>
                <c:pt idx="26">
                  <c:v>0.14000000000000001</c:v>
                </c:pt>
                <c:pt idx="27">
                  <c:v>8.3333333333333329E-2</c:v>
                </c:pt>
                <c:pt idx="28" formatCode="General">
                  <c:v>0</c:v>
                </c:pt>
                <c:pt idx="29">
                  <c:v>4.6511627906976744E-2</c:v>
                </c:pt>
                <c:pt idx="30">
                  <c:v>0.06</c:v>
                </c:pt>
                <c:pt idx="31">
                  <c:v>0</c:v>
                </c:pt>
                <c:pt idx="32" formatCode="General">
                  <c:v>0</c:v>
                </c:pt>
                <c:pt idx="33">
                  <c:v>6.9767441860465115E-2</c:v>
                </c:pt>
                <c:pt idx="34">
                  <c:v>0.04</c:v>
                </c:pt>
                <c:pt idx="35">
                  <c:v>0</c:v>
                </c:pt>
                <c:pt idx="36" formatCode="General">
                  <c:v>0</c:v>
                </c:pt>
                <c:pt idx="37">
                  <c:v>6.9767441860465115E-2</c:v>
                </c:pt>
                <c:pt idx="38">
                  <c:v>0.02</c:v>
                </c:pt>
                <c:pt idx="39">
                  <c:v>0</c:v>
                </c:pt>
                <c:pt idx="41">
                  <c:v>6.9767441860465115E-2</c:v>
                </c:pt>
                <c:pt idx="42">
                  <c:v>0.06</c:v>
                </c:pt>
                <c:pt idx="43">
                  <c:v>5.5555555555555552E-2</c:v>
                </c:pt>
              </c:numCache>
            </c:numRef>
          </c:val>
          <c:extLst>
            <c:ext xmlns:c16="http://schemas.microsoft.com/office/drawing/2014/chart" uri="{C3380CC4-5D6E-409C-BE32-E72D297353CC}">
              <c16:uniqueId val="{00000002-857E-4BA8-961C-5135FDAFFE1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70"/>
            </a:pPr>
            <a:endParaRPr lang="ja-JP"/>
          </a:p>
        </c:txPr>
        <c:crossAx val="403628032"/>
        <c:crosses val="autoZero"/>
        <c:auto val="1"/>
        <c:lblAlgn val="ctr"/>
        <c:lblOffset val="100"/>
        <c:noMultiLvlLbl val="0"/>
      </c:catAx>
      <c:valAx>
        <c:axId val="4036280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4821722222222211"/>
          <c:y val="0.69175312499999997"/>
          <c:w val="0.20686166666666667"/>
          <c:h val="8.4821006944444458E-2"/>
        </c:manualLayout>
      </c:layout>
      <c:overlay val="1"/>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'Q25.AI技術を活用製品・サービスの分野'!$W$3</c:f>
          <c:strCache>
            <c:ptCount val="1"/>
            <c:pt idx="0">
              <c:v>AI技術を活用する／している製品・サービスの分野(N=129)</c:v>
            </c:pt>
          </c:strCache>
        </c:strRef>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'Q25.AI技術を活用製品・サービスの分野'!$W$4:$W$14</c:f>
              <c:strCache>
                <c:ptCount val="11"/>
                <c:pt idx="0">
                  <c:v>工場／プラント（n=39）</c:v>
                </c:pt>
                <c:pt idx="1">
                  <c:v>オフィス／店舗（n=37）</c:v>
                </c:pt>
                <c:pt idx="2">
                  <c:v>病院／医療（n=27）</c:v>
                </c:pt>
                <c:pt idx="3">
                  <c:v>流通／物流（n=25）</c:v>
                </c:pt>
                <c:pt idx="4">
                  <c:v>移動／交通（n=24）</c:v>
                </c:pt>
                <c:pt idx="5">
                  <c:v>住宅／生活（n=18）</c:v>
                </c:pt>
                <c:pt idx="6">
                  <c:v>健康／介護／スポーツ（n=17）</c:v>
                </c:pt>
                <c:pt idx="7">
                  <c:v>農林水産（n=13）</c:v>
                </c:pt>
                <c:pt idx="8">
                  <c:v>防犯／防災（n=13）</c:v>
                </c:pt>
                <c:pt idx="9">
                  <c:v>建築／土木（n=8）</c:v>
                </c:pt>
                <c:pt idx="10">
                  <c:v>その他の事業（n=22）</c:v>
                </c:pt>
              </c:strCache>
            </c:strRef>
          </c:cat>
          <c:val>
            <c:numRef>
              <c:f>'Q25.AI技術を活用製品・サービスの分野'!$X$4:$X$14</c:f>
              <c:numCache>
                <c:formatCode>0.0%</c:formatCode>
                <c:ptCount val="11"/>
                <c:pt idx="0">
                  <c:v>0.30232558139534882</c:v>
                </c:pt>
                <c:pt idx="1">
                  <c:v>0.2868217054263566</c:v>
                </c:pt>
                <c:pt idx="2">
                  <c:v>0.20930232558139536</c:v>
                </c:pt>
                <c:pt idx="3">
                  <c:v>0.19379844961240311</c:v>
                </c:pt>
                <c:pt idx="4">
                  <c:v>0.18604651162790697</c:v>
                </c:pt>
                <c:pt idx="5">
                  <c:v>0.13953488372093023</c:v>
                </c:pt>
                <c:pt idx="6">
                  <c:v>0.13178294573643412</c:v>
                </c:pt>
                <c:pt idx="7">
                  <c:v>0.10077519379844961</c:v>
                </c:pt>
                <c:pt idx="8">
                  <c:v>0.10077519379844961</c:v>
                </c:pt>
                <c:pt idx="9">
                  <c:v>6.2015503875968991E-2</c:v>
                </c:pt>
                <c:pt idx="10">
                  <c:v>0.17054263565891473</c:v>
                </c:pt>
              </c:numCache>
            </c:numRef>
          </c:val>
          <c:extLst>
            <c:ext xmlns:c16="http://schemas.microsoft.com/office/drawing/2014/chart" uri="{C3380CC4-5D6E-409C-BE32-E72D297353CC}">
              <c16:uniqueId val="{00000000-8365-4A13-AC25-EEBF5A910100}"/>
            </c:ext>
          </c:extLst>
        </c:ser>
        <c:dLbls>
          <c:dLblPos val="outEnd"/>
          <c:showLegendKey val="0"/>
          <c:showVal val="1"/>
          <c:showCatName val="0"/>
          <c:showSerName val="0"/>
          <c:showPercent val="0"/>
          <c:showBubbleSize val="0"/>
        </c:dLbls>
        <c:gapWidth val="182"/>
        <c:axId val="474759224"/>
        <c:axId val="474764800"/>
      </c:barChart>
      <c:catAx>
        <c:axId val="474759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4800"/>
        <c:crosses val="autoZero"/>
        <c:auto val="1"/>
        <c:lblAlgn val="ctr"/>
        <c:lblOffset val="100"/>
        <c:noMultiLvlLbl val="0"/>
      </c:catAx>
      <c:valAx>
        <c:axId val="474764800"/>
        <c:scaling>
          <c:orientation val="minMax"/>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59224"/>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'Q4.主な適応分野（地域別）'!$G$6</c:f>
              <c:strCache>
                <c:ptCount val="1"/>
                <c:pt idx="0">
                  <c:v>中部</c:v>
                </c:pt>
              </c:strCache>
            </c:strRef>
          </c:tx>
          <c:spPr>
            <a:solidFill>
              <a:schemeClr val="accent4"/>
            </a:solidFill>
            <a:ln>
              <a:solidFill>
                <a:sysClr val="windowText" lastClr="000000"/>
              </a:solidFill>
            </a:ln>
            <a:effectLst/>
          </c:spPr>
          <c:invertIfNegative val="0"/>
          <c:val>
            <c:numRef>
              <c:f>'Q4.主な適応分野（地域別）'!$G$7:$G$17</c:f>
              <c:numCache>
                <c:formatCode>General</c:formatCode>
                <c:ptCount val="11"/>
                <c:pt idx="0">
                  <c:v>15</c:v>
                </c:pt>
                <c:pt idx="1">
                  <c:v>7</c:v>
                </c:pt>
                <c:pt idx="2">
                  <c:v>4</c:v>
                </c:pt>
                <c:pt idx="3">
                  <c:v>8</c:v>
                </c:pt>
                <c:pt idx="4">
                  <c:v>6</c:v>
                </c:pt>
                <c:pt idx="5">
                  <c:v>13</c:v>
                </c:pt>
                <c:pt idx="6">
                  <c:v>65</c:v>
                </c:pt>
                <c:pt idx="7">
                  <c:v>31</c:v>
                </c:pt>
                <c:pt idx="8">
                  <c:v>11</c:v>
                </c:pt>
                <c:pt idx="9">
                  <c:v>12</c:v>
                </c:pt>
                <c:pt idx="10">
                  <c:v>8</c:v>
                </c:pt>
              </c:numCache>
            </c:numRef>
          </c:val>
          <c:extLst>
            <c:ext xmlns:c16="http://schemas.microsoft.com/office/drawing/2014/chart" uri="{C3380CC4-5D6E-409C-BE32-E72D297353CC}">
              <c16:uniqueId val="{00000000-19AF-422E-B6A5-4AAB1C8240B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'Q26.AI技術を活用する目的'!$M$2</c:f>
              <c:strCache>
                <c:ptCount val="1"/>
                <c:pt idx="0">
                  <c:v>1番目　(N=793)</c:v>
                </c:pt>
              </c:strCache>
            </c:strRef>
          </c:tx>
          <c:spPr>
            <a:solidFill>
              <a:srgbClr val="FF9966"/>
            </a:solidFill>
            <a:ln>
              <a:solidFill>
                <a:schemeClr val="tx1"/>
              </a:solidFill>
            </a:ln>
            <a:effectLst/>
          </c:spPr>
          <c:invertIfNegative val="0"/>
          <c:dLbls>
            <c:dLbl>
              <c:idx val="9"/>
              <c:layout>
                <c:manualLayout>
                  <c:x val="-7.5094332080854484E-3"/>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A1-4B97-825D-E6CBFF84B0BE}"/>
                </c:ext>
              </c:extLst>
            </c:dLbl>
            <c:dLbl>
              <c:idx val="10"/>
              <c:layout>
                <c:manualLayout>
                  <c:x val="-6.00754656646835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A1-4B97-825D-E6CBFF84B0BE}"/>
                </c:ext>
              </c:extLst>
            </c:dLbl>
            <c:dLbl>
              <c:idx val="11"/>
              <c:layout>
                <c:manualLayout>
                  <c:x val="-4.5056599248512689E-3"/>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A1-4B97-825D-E6CBFF84B0BE}"/>
                </c:ext>
              </c:extLst>
            </c:dLbl>
            <c:dLbl>
              <c:idx val="14"/>
              <c:delete val="1"/>
              <c:extLst>
                <c:ext xmlns:c15="http://schemas.microsoft.com/office/drawing/2012/chart" uri="{CE6537A1-D6FC-4f65-9D91-7224C49458BB}"/>
                <c:ext xmlns:c16="http://schemas.microsoft.com/office/drawing/2014/chart" uri="{C3380CC4-5D6E-409C-BE32-E72D297353CC}">
                  <c16:uniqueId val="{00000003-00A1-4B97-825D-E6CBFF84B0B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'Q26.AI技術を活用する目的'!$L$3:$L$18</c:f>
              <c:strCache>
                <c:ptCount val="16"/>
                <c:pt idx="0">
                  <c:v>新サービスの創出（n=343）</c:v>
                </c:pt>
                <c:pt idx="1">
                  <c:v>新製品の創出（n=224）</c:v>
                </c:pt>
                <c:pt idx="2">
                  <c:v>既存サービスの高度化（n=241）</c:v>
                </c:pt>
                <c:pt idx="3">
                  <c:v>付加価値向上（n=304）</c:v>
                </c:pt>
                <c:pt idx="4">
                  <c:v>業務効率化による業務負担の軽減（n=166）</c:v>
                </c:pt>
                <c:pt idx="5">
                  <c:v>既存製品の高度化（n=162）</c:v>
                </c:pt>
                <c:pt idx="6">
                  <c:v>生産性向上（自動化、機械化の推進）（n=183）</c:v>
                </c:pt>
                <c:pt idx="7">
                  <c:v>品質向上（不良品低減、品質安定化）（n=146）</c:v>
                </c:pt>
                <c:pt idx="8">
                  <c:v>ヒューマンエラーの低減・撲滅（n=132）</c:v>
                </c:pt>
                <c:pt idx="9">
                  <c:v>熟練技術者のスキルの継承（n=63）</c:v>
                </c:pt>
                <c:pt idx="10">
                  <c:v>労働力不足への対策（n=88）</c:v>
                </c:pt>
                <c:pt idx="11">
                  <c:v>人件費の削減（n=71）</c:v>
                </c:pt>
                <c:pt idx="12">
                  <c:v>集客効果の向上（n=44）</c:v>
                </c:pt>
                <c:pt idx="13">
                  <c:v>セキュリティの強化（n=31）</c:v>
                </c:pt>
                <c:pt idx="14">
                  <c:v>廃棄ロス等の無駄の削減（n=9）</c:v>
                </c:pt>
                <c:pt idx="15">
                  <c:v>その他（n=22）</c:v>
                </c:pt>
              </c:strCache>
            </c:strRef>
          </c:cat>
          <c:val>
            <c:numRef>
              <c:f>'Q26.AI技術を活用する目的'!$M$3:$M$18</c:f>
              <c:numCache>
                <c:formatCode>0.0%</c:formatCode>
                <c:ptCount val="16"/>
                <c:pt idx="0">
                  <c:v>0.28499369482976039</c:v>
                </c:pt>
                <c:pt idx="1">
                  <c:v>0.10340479192938209</c:v>
                </c:pt>
                <c:pt idx="2">
                  <c:v>0.10214375788146279</c:v>
                </c:pt>
                <c:pt idx="3">
                  <c:v>9.3316519546027737E-2</c:v>
                </c:pt>
                <c:pt idx="4">
                  <c:v>8.3228247162673394E-2</c:v>
                </c:pt>
                <c:pt idx="5">
                  <c:v>7.9445145018915517E-2</c:v>
                </c:pt>
                <c:pt idx="6">
                  <c:v>6.1790668348045398E-2</c:v>
                </c:pt>
                <c:pt idx="7">
                  <c:v>5.5485498108448932E-2</c:v>
                </c:pt>
                <c:pt idx="8">
                  <c:v>4.9180327868852458E-2</c:v>
                </c:pt>
                <c:pt idx="9">
                  <c:v>1.8915510718789406E-2</c:v>
                </c:pt>
                <c:pt idx="10">
                  <c:v>1.6393442622950821E-2</c:v>
                </c:pt>
                <c:pt idx="11">
                  <c:v>1.1349306431273645E-2</c:v>
                </c:pt>
                <c:pt idx="12">
                  <c:v>8.8272383354350576E-3</c:v>
                </c:pt>
                <c:pt idx="13">
                  <c:v>5.0441361916771753E-3</c:v>
                </c:pt>
                <c:pt idx="14">
                  <c:v>1.2610340479192938E-3</c:v>
                </c:pt>
                <c:pt idx="15">
                  <c:v>2.5220680958385876E-2</c:v>
                </c:pt>
              </c:numCache>
            </c:numRef>
          </c:val>
          <c:extLst>
            <c:ext xmlns:c16="http://schemas.microsoft.com/office/drawing/2014/chart" uri="{C3380CC4-5D6E-409C-BE32-E72D297353CC}">
              <c16:uniqueId val="{00000004-00A1-4B97-825D-E6CBFF84B0BE}"/>
            </c:ext>
          </c:extLst>
        </c:ser>
        <c:ser>
          <c:idx val="1"/>
          <c:order val="1"/>
          <c:tx>
            <c:strRef>
              <c:f>'Q26.AI技術を活用する目的'!$N$2</c:f>
              <c:strCache>
                <c:ptCount val="1"/>
                <c:pt idx="0">
                  <c:v>2番目</c:v>
                </c:pt>
              </c:strCache>
            </c:strRef>
          </c:tx>
          <c:spPr>
            <a:solidFill>
              <a:srgbClr val="FFFF99"/>
            </a:solidFill>
            <a:ln>
              <a:solidFill>
                <a:schemeClr val="tx1"/>
              </a:solidFill>
            </a:ln>
            <a:effectLst/>
          </c:spPr>
          <c:invertIfNegative val="0"/>
          <c:dLbls>
            <c:dLbl>
              <c:idx val="9"/>
              <c:layout>
                <c:manualLayout>
                  <c:x val="1.9524526341022166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1-4B97-825D-E6CBFF84B0BE}"/>
                </c:ext>
              </c:extLst>
            </c:dLbl>
            <c:dLbl>
              <c:idx val="10"/>
              <c:layout>
                <c:manualLayout>
                  <c:x val="1.20150931329367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1-4B97-825D-E6CBFF84B0BE}"/>
                </c:ext>
              </c:extLst>
            </c:dLbl>
            <c:dLbl>
              <c:idx val="11"/>
              <c:layout>
                <c:manualLayout>
                  <c:x val="1.2015093132936716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1-4B97-825D-E6CBFF84B0BE}"/>
                </c:ext>
              </c:extLst>
            </c:dLbl>
            <c:dLbl>
              <c:idx val="12"/>
              <c:layout>
                <c:manualLayout>
                  <c:x val="6.9086785514386073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1-4B97-825D-E6CBFF84B0BE}"/>
                </c:ext>
              </c:extLst>
            </c:dLbl>
            <c:dLbl>
              <c:idx val="13"/>
              <c:layout>
                <c:manualLayout>
                  <c:x val="5.2566032456598084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A1-4B97-825D-E6CBFF84B0BE}"/>
                </c:ext>
              </c:extLst>
            </c:dLbl>
            <c:dLbl>
              <c:idx val="14"/>
              <c:delete val="1"/>
              <c:extLst>
                <c:ext xmlns:c15="http://schemas.microsoft.com/office/drawing/2012/chart" uri="{CE6537A1-D6FC-4f65-9D91-7224C49458BB}"/>
                <c:ext xmlns:c16="http://schemas.microsoft.com/office/drawing/2014/chart" uri="{C3380CC4-5D6E-409C-BE32-E72D297353CC}">
                  <c16:uniqueId val="{0000000A-00A1-4B97-825D-E6CBFF84B0BE}"/>
                </c:ext>
              </c:extLst>
            </c:dLbl>
            <c:dLbl>
              <c:idx val="15"/>
              <c:delete val="1"/>
              <c:extLst>
                <c:ext xmlns:c15="http://schemas.microsoft.com/office/drawing/2012/chart" uri="{CE6537A1-D6FC-4f65-9D91-7224C49458BB}"/>
                <c:ext xmlns:c16="http://schemas.microsoft.com/office/drawing/2014/chart" uri="{C3380CC4-5D6E-409C-BE32-E72D297353CC}">
                  <c16:uniqueId val="{0000000B-00A1-4B97-825D-E6CBFF84B0B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'Q26.AI技術を活用する目的'!$L$3:$L$18</c:f>
              <c:strCache>
                <c:ptCount val="16"/>
                <c:pt idx="0">
                  <c:v>新サービスの創出（n=343）</c:v>
                </c:pt>
                <c:pt idx="1">
                  <c:v>新製品の創出（n=224）</c:v>
                </c:pt>
                <c:pt idx="2">
                  <c:v>既存サービスの高度化（n=241）</c:v>
                </c:pt>
                <c:pt idx="3">
                  <c:v>付加価値向上（n=304）</c:v>
                </c:pt>
                <c:pt idx="4">
                  <c:v>業務効率化による業務負担の軽減（n=166）</c:v>
                </c:pt>
                <c:pt idx="5">
                  <c:v>既存製品の高度化（n=162）</c:v>
                </c:pt>
                <c:pt idx="6">
                  <c:v>生産性向上（自動化、機械化の推進）（n=183）</c:v>
                </c:pt>
                <c:pt idx="7">
                  <c:v>品質向上（不良品低減、品質安定化）（n=146）</c:v>
                </c:pt>
                <c:pt idx="8">
                  <c:v>ヒューマンエラーの低減・撲滅（n=132）</c:v>
                </c:pt>
                <c:pt idx="9">
                  <c:v>熟練技術者のスキルの継承（n=63）</c:v>
                </c:pt>
                <c:pt idx="10">
                  <c:v>労働力不足への対策（n=88）</c:v>
                </c:pt>
                <c:pt idx="11">
                  <c:v>人件費の削減（n=71）</c:v>
                </c:pt>
                <c:pt idx="12">
                  <c:v>集客効果の向上（n=44）</c:v>
                </c:pt>
                <c:pt idx="13">
                  <c:v>セキュリティの強化（n=31）</c:v>
                </c:pt>
                <c:pt idx="14">
                  <c:v>廃棄ロス等の無駄の削減（n=9）</c:v>
                </c:pt>
                <c:pt idx="15">
                  <c:v>その他（n=22）</c:v>
                </c:pt>
              </c:strCache>
            </c:strRef>
          </c:cat>
          <c:val>
            <c:numRef>
              <c:f>'Q26.AI技術を活用する目的'!$N$3:$N$18</c:f>
              <c:numCache>
                <c:formatCode>0.0%</c:formatCode>
                <c:ptCount val="16"/>
                <c:pt idx="0">
                  <c:v>8.1967213114754092E-2</c:v>
                </c:pt>
                <c:pt idx="1">
                  <c:v>0.1437578814627995</c:v>
                </c:pt>
                <c:pt idx="2">
                  <c:v>0.11097099621689786</c:v>
                </c:pt>
                <c:pt idx="3">
                  <c:v>0.13997477931904162</c:v>
                </c:pt>
                <c:pt idx="4">
                  <c:v>5.8007566204287514E-2</c:v>
                </c:pt>
                <c:pt idx="5">
                  <c:v>7.5662042875157626E-2</c:v>
                </c:pt>
                <c:pt idx="6">
                  <c:v>6.683480453972257E-2</c:v>
                </c:pt>
                <c:pt idx="7">
                  <c:v>7.3139974779319036E-2</c:v>
                </c:pt>
                <c:pt idx="8">
                  <c:v>5.2963430012610342E-2</c:v>
                </c:pt>
                <c:pt idx="9">
                  <c:v>2.9003783102143757E-2</c:v>
                </c:pt>
                <c:pt idx="10">
                  <c:v>3.1525851197982346E-2</c:v>
                </c:pt>
                <c:pt idx="11">
                  <c:v>3.7831021437578813E-2</c:v>
                </c:pt>
                <c:pt idx="12">
                  <c:v>1.8915510718789406E-2</c:v>
                </c:pt>
                <c:pt idx="13">
                  <c:v>1.3871374527112233E-2</c:v>
                </c:pt>
                <c:pt idx="14">
                  <c:v>3.7831021437578815E-3</c:v>
                </c:pt>
                <c:pt idx="15">
                  <c:v>1.2610340479192938E-3</c:v>
                </c:pt>
              </c:numCache>
            </c:numRef>
          </c:val>
          <c:extLst>
            <c:ext xmlns:c16="http://schemas.microsoft.com/office/drawing/2014/chart" uri="{C3380CC4-5D6E-409C-BE32-E72D297353CC}">
              <c16:uniqueId val="{0000000C-00A1-4B97-825D-E6CBFF84B0BE}"/>
            </c:ext>
          </c:extLst>
        </c:ser>
        <c:ser>
          <c:idx val="2"/>
          <c:order val="2"/>
          <c:tx>
            <c:strRef>
              <c:f>'Q26.AI技術を活用する目的'!$O$2</c:f>
              <c:strCache>
                <c:ptCount val="1"/>
                <c:pt idx="0">
                  <c:v>3番目</c:v>
                </c:pt>
              </c:strCache>
            </c:strRef>
          </c:tx>
          <c:spPr>
            <a:solidFill>
              <a:srgbClr val="2E75B6"/>
            </a:solidFill>
            <a:ln>
              <a:solidFill>
                <a:schemeClr val="tx1"/>
              </a:solidFill>
            </a:ln>
            <a:effectLst/>
          </c:spPr>
          <c:invertIfNegative val="0"/>
          <c:dLbls>
            <c:dLbl>
              <c:idx val="1"/>
              <c:layout>
                <c:manualLayout>
                  <c:x val="3.003773283234069E-3"/>
                  <c:y val="2.50341361143435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A1-4B97-825D-E6CBFF84B0BE}"/>
                </c:ext>
              </c:extLst>
            </c:dLbl>
            <c:dLbl>
              <c:idx val="9"/>
              <c:layout>
                <c:manualLayout>
                  <c:x val="4.6558485890129779E-2"/>
                  <c:y val="9.1790772044427359E-1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A1-4B97-825D-E6CBFF84B0BE}"/>
                </c:ext>
              </c:extLst>
            </c:dLbl>
            <c:dLbl>
              <c:idx val="10"/>
              <c:layout>
                <c:manualLayout>
                  <c:x val="1.50188664161708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A1-4B97-825D-E6CBFF84B0BE}"/>
                </c:ext>
              </c:extLst>
            </c:dLbl>
            <c:dLbl>
              <c:idx val="11"/>
              <c:layout>
                <c:manualLayout>
                  <c:x val="4.5056599248512689E-3"/>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A1-4B97-825D-E6CBFF84B0BE}"/>
                </c:ext>
              </c:extLst>
            </c:dLbl>
            <c:dLbl>
              <c:idx val="12"/>
              <c:layout>
                <c:manualLayout>
                  <c:x val="9.3116971780259558E-2"/>
                  <c:y val="1.9711918200270328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A1-4B97-825D-E6CBFF84B0BE}"/>
                </c:ext>
              </c:extLst>
            </c:dLbl>
            <c:dLbl>
              <c:idx val="13"/>
              <c:layout>
                <c:manualLayout>
                  <c:x val="8.4105651930557024E-2"/>
                  <c:y val="3.9423836400540657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0A1-4B97-825D-E6CBFF84B0BE}"/>
                </c:ext>
              </c:extLst>
            </c:dLbl>
            <c:dLbl>
              <c:idx val="14"/>
              <c:delete val="1"/>
              <c:extLst>
                <c:ext xmlns:c15="http://schemas.microsoft.com/office/drawing/2012/chart" uri="{CE6537A1-D6FC-4f65-9D91-7224C49458BB}"/>
                <c:ext xmlns:c16="http://schemas.microsoft.com/office/drawing/2014/chart" uri="{C3380CC4-5D6E-409C-BE32-E72D297353CC}">
                  <c16:uniqueId val="{00000013-00A1-4B97-825D-E6CBFF84B0BE}"/>
                </c:ext>
              </c:extLst>
            </c:dLbl>
            <c:dLbl>
              <c:idx val="15"/>
              <c:delete val="1"/>
              <c:extLst>
                <c:ext xmlns:c15="http://schemas.microsoft.com/office/drawing/2012/chart" uri="{CE6537A1-D6FC-4f65-9D91-7224C49458BB}"/>
                <c:ext xmlns:c16="http://schemas.microsoft.com/office/drawing/2014/chart" uri="{C3380CC4-5D6E-409C-BE32-E72D297353CC}">
                  <c16:uniqueId val="{00000014-00A1-4B97-825D-E6CBFF84B0BE}"/>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'Q26.AI技術を活用する目的'!$L$3:$L$18</c:f>
              <c:strCache>
                <c:ptCount val="16"/>
                <c:pt idx="0">
                  <c:v>新サービスの創出（n=343）</c:v>
                </c:pt>
                <c:pt idx="1">
                  <c:v>新製品の創出（n=224）</c:v>
                </c:pt>
                <c:pt idx="2">
                  <c:v>既存サービスの高度化（n=241）</c:v>
                </c:pt>
                <c:pt idx="3">
                  <c:v>付加価値向上（n=304）</c:v>
                </c:pt>
                <c:pt idx="4">
                  <c:v>業務効率化による業務負担の軽減（n=166）</c:v>
                </c:pt>
                <c:pt idx="5">
                  <c:v>既存製品の高度化（n=162）</c:v>
                </c:pt>
                <c:pt idx="6">
                  <c:v>生産性向上（自動化、機械化の推進）（n=183）</c:v>
                </c:pt>
                <c:pt idx="7">
                  <c:v>品質向上（不良品低減、品質安定化）（n=146）</c:v>
                </c:pt>
                <c:pt idx="8">
                  <c:v>ヒューマンエラーの低減・撲滅（n=132）</c:v>
                </c:pt>
                <c:pt idx="9">
                  <c:v>熟練技術者のスキルの継承（n=63）</c:v>
                </c:pt>
                <c:pt idx="10">
                  <c:v>労働力不足への対策（n=88）</c:v>
                </c:pt>
                <c:pt idx="11">
                  <c:v>人件費の削減（n=71）</c:v>
                </c:pt>
                <c:pt idx="12">
                  <c:v>集客効果の向上（n=44）</c:v>
                </c:pt>
                <c:pt idx="13">
                  <c:v>セキュリティの強化（n=31）</c:v>
                </c:pt>
                <c:pt idx="14">
                  <c:v>廃棄ロス等の無駄の削減（n=9）</c:v>
                </c:pt>
                <c:pt idx="15">
                  <c:v>その他（n=22）</c:v>
                </c:pt>
              </c:strCache>
            </c:strRef>
          </c:cat>
          <c:val>
            <c:numRef>
              <c:f>'Q26.AI技術を活用する目的'!$O$3:$O$18</c:f>
              <c:numCache>
                <c:formatCode>0.0%</c:formatCode>
                <c:ptCount val="16"/>
                <c:pt idx="0">
                  <c:v>6.5573770491803282E-2</c:v>
                </c:pt>
                <c:pt idx="1">
                  <c:v>3.530895334174023E-2</c:v>
                </c:pt>
                <c:pt idx="2">
                  <c:v>9.0794451450189162E-2</c:v>
                </c:pt>
                <c:pt idx="3">
                  <c:v>0.15006305170239598</c:v>
                </c:pt>
                <c:pt idx="4">
                  <c:v>6.8095838587641871E-2</c:v>
                </c:pt>
                <c:pt idx="5">
                  <c:v>4.9180327868852458E-2</c:v>
                </c:pt>
                <c:pt idx="6">
                  <c:v>0.10214375788146279</c:v>
                </c:pt>
                <c:pt idx="7">
                  <c:v>5.5485498108448932E-2</c:v>
                </c:pt>
                <c:pt idx="8">
                  <c:v>6.431273644388398E-2</c:v>
                </c:pt>
                <c:pt idx="9">
                  <c:v>3.1525851197982346E-2</c:v>
                </c:pt>
                <c:pt idx="10">
                  <c:v>6.3051702395964693E-2</c:v>
                </c:pt>
                <c:pt idx="11">
                  <c:v>4.0353089533417402E-2</c:v>
                </c:pt>
                <c:pt idx="12">
                  <c:v>2.7742749054224466E-2</c:v>
                </c:pt>
                <c:pt idx="13">
                  <c:v>2.0176544766708701E-2</c:v>
                </c:pt>
                <c:pt idx="14">
                  <c:v>6.3051702395964691E-3</c:v>
                </c:pt>
                <c:pt idx="15">
                  <c:v>1.2610340479192938E-3</c:v>
                </c:pt>
              </c:numCache>
            </c:numRef>
          </c:val>
          <c:extLst>
            <c:ext xmlns:c16="http://schemas.microsoft.com/office/drawing/2014/chart" uri="{C3380CC4-5D6E-409C-BE32-E72D297353CC}">
              <c16:uniqueId val="{00000015-00A1-4B97-825D-E6CBFF84B0BE}"/>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majorUnit val="0.1"/>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463916092087"/>
          <c:y val="4.681822366601919E-2"/>
          <c:w val="0.4840245927401074"/>
          <c:h val="0.93274501194737991"/>
        </c:manualLayout>
      </c:layout>
      <c:barChart>
        <c:barDir val="bar"/>
        <c:grouping val="stacked"/>
        <c:varyColors val="0"/>
        <c:ser>
          <c:idx val="0"/>
          <c:order val="0"/>
          <c:tx>
            <c:strRef>
              <c:f>'Q26.AI技術を活用する目的【ABCD】実施中'!$S$6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5C1-42E6-8E15-224148859610}"/>
                </c:ext>
              </c:extLst>
            </c:dLbl>
            <c:dLbl>
              <c:idx val="5"/>
              <c:delete val="1"/>
              <c:extLst>
                <c:ext xmlns:c15="http://schemas.microsoft.com/office/drawing/2012/chart" uri="{CE6537A1-D6FC-4f65-9D91-7224C49458BB}"/>
                <c:ext xmlns:c16="http://schemas.microsoft.com/office/drawing/2014/chart" uri="{C3380CC4-5D6E-409C-BE32-E72D297353CC}">
                  <c16:uniqueId val="{00000001-65C1-42E6-8E15-224148859610}"/>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5C1-42E6-8E15-224148859610}"/>
                </c:ext>
              </c:extLst>
            </c:dLbl>
            <c:dLbl>
              <c:idx val="10"/>
              <c:delete val="1"/>
              <c:extLst>
                <c:ext xmlns:c15="http://schemas.microsoft.com/office/drawing/2012/chart" uri="{CE6537A1-D6FC-4f65-9D91-7224C49458BB}"/>
                <c:ext xmlns:c16="http://schemas.microsoft.com/office/drawing/2014/chart" uri="{C3380CC4-5D6E-409C-BE32-E72D297353CC}">
                  <c16:uniqueId val="{00000002-65C1-42E6-8E15-224148859610}"/>
                </c:ext>
              </c:extLst>
            </c:dLbl>
            <c:dLbl>
              <c:idx val="15"/>
              <c:delete val="1"/>
              <c:extLst>
                <c:ext xmlns:c15="http://schemas.microsoft.com/office/drawing/2012/chart" uri="{CE6537A1-D6FC-4f65-9D91-7224C49458BB}"/>
                <c:ext xmlns:c16="http://schemas.microsoft.com/office/drawing/2014/chart" uri="{C3380CC4-5D6E-409C-BE32-E72D297353CC}">
                  <c16:uniqueId val="{00000003-65C1-42E6-8E15-224148859610}"/>
                </c:ext>
              </c:extLst>
            </c:dLbl>
            <c:dLbl>
              <c:idx val="20"/>
              <c:delete val="1"/>
              <c:extLst>
                <c:ext xmlns:c15="http://schemas.microsoft.com/office/drawing/2012/chart" uri="{CE6537A1-D6FC-4f65-9D91-7224C49458BB}"/>
                <c:ext xmlns:c16="http://schemas.microsoft.com/office/drawing/2014/chart" uri="{C3380CC4-5D6E-409C-BE32-E72D297353CC}">
                  <c16:uniqueId val="{00000004-65C1-42E6-8E15-224148859610}"/>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5C1-42E6-8E15-224148859610}"/>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5C1-42E6-8E15-224148859610}"/>
                </c:ext>
              </c:extLst>
            </c:dLbl>
            <c:dLbl>
              <c:idx val="25"/>
              <c:delete val="1"/>
              <c:extLst>
                <c:ext xmlns:c15="http://schemas.microsoft.com/office/drawing/2012/chart" uri="{CE6537A1-D6FC-4f65-9D91-7224C49458BB}"/>
                <c:ext xmlns:c16="http://schemas.microsoft.com/office/drawing/2014/chart" uri="{C3380CC4-5D6E-409C-BE32-E72D297353CC}">
                  <c16:uniqueId val="{00000005-65C1-42E6-8E15-224148859610}"/>
                </c:ext>
              </c:extLst>
            </c:dLbl>
            <c:dLbl>
              <c:idx val="2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5C1-42E6-8E15-224148859610}"/>
                </c:ext>
              </c:extLst>
            </c:dLbl>
            <c:dLbl>
              <c:idx val="28"/>
              <c:layout>
                <c:manualLayout>
                  <c:x val="-2.1896551724137934E-2"/>
                  <c:y val="3.1129084967320272E-3"/>
                </c:manualLayout>
              </c:layout>
              <c:numFmt formatCode="0%" sourceLinked="0"/>
              <c:spPr>
                <a:noFill/>
                <a:ln>
                  <a:noFill/>
                </a:ln>
                <a:effectLst/>
              </c:spPr>
              <c:txPr>
                <a:bodyPr wrap="square" lIns="38100" tIns="19050" rIns="38100" bIns="19050" anchor="ctr">
                  <a:noAutofit/>
                </a:bodyPr>
                <a:lstStyle/>
                <a:p>
                  <a:pPr>
                    <a:defRPr sz="800"/>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383333333333331E-2"/>
                      <c:h val="3.1563235294117649E-2"/>
                    </c:manualLayout>
                  </c15:layout>
                </c:ext>
                <c:ext xmlns:c16="http://schemas.microsoft.com/office/drawing/2014/chart" uri="{C3380CC4-5D6E-409C-BE32-E72D297353CC}">
                  <c16:uniqueId val="{00000021-65C1-42E6-8E15-224148859610}"/>
                </c:ext>
              </c:extLst>
            </c:dLbl>
            <c:dLbl>
              <c:idx val="30"/>
              <c:delete val="1"/>
              <c:extLst>
                <c:ext xmlns:c15="http://schemas.microsoft.com/office/drawing/2012/chart" uri="{CE6537A1-D6FC-4f65-9D91-7224C49458BB}"/>
                <c:ext xmlns:c16="http://schemas.microsoft.com/office/drawing/2014/chart" uri="{C3380CC4-5D6E-409C-BE32-E72D297353CC}">
                  <c16:uniqueId val="{00000006-65C1-42E6-8E15-224148859610}"/>
                </c:ext>
              </c:extLst>
            </c:dLbl>
            <c:dLbl>
              <c:idx val="3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5C1-42E6-8E15-224148859610}"/>
                </c:ext>
              </c:extLst>
            </c:dLbl>
            <c:dLbl>
              <c:idx val="3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5C1-42E6-8E15-224148859610}"/>
                </c:ext>
              </c:extLst>
            </c:dLbl>
            <c:dLbl>
              <c:idx val="3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5C1-42E6-8E15-224148859610}"/>
                </c:ext>
              </c:extLst>
            </c:dLbl>
            <c:dLbl>
              <c:idx val="35"/>
              <c:delete val="1"/>
              <c:extLst>
                <c:ext xmlns:c15="http://schemas.microsoft.com/office/drawing/2012/chart" uri="{CE6537A1-D6FC-4f65-9D91-7224C49458BB}"/>
                <c:ext xmlns:c16="http://schemas.microsoft.com/office/drawing/2014/chart" uri="{C3380CC4-5D6E-409C-BE32-E72D297353CC}">
                  <c16:uniqueId val="{00000007-65C1-42E6-8E15-224148859610}"/>
                </c:ext>
              </c:extLst>
            </c:dLbl>
            <c:dLbl>
              <c:idx val="3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65C1-42E6-8E15-224148859610}"/>
                </c:ext>
              </c:extLst>
            </c:dLbl>
            <c:dLbl>
              <c:idx val="38"/>
              <c:layout>
                <c:manualLayout>
                  <c:x val="-1.4937164750957854E-2"/>
                  <c:y val="2.07532679738562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65C1-42E6-8E15-224148859610}"/>
                </c:ext>
              </c:extLst>
            </c:dLbl>
            <c:dLbl>
              <c:idx val="39"/>
              <c:layout>
                <c:manualLayout>
                  <c:x val="-2.1499616858237546E-2"/>
                  <c:y val="-2.07499999999984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5C1-42E6-8E15-224148859610}"/>
                </c:ext>
              </c:extLst>
            </c:dLbl>
            <c:numFmt formatCode="0%" sourceLinked="0"/>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'Q26.AI技術を活用する目的【ABCD】実施中'!$R$7:$R$46</c:f>
              <c:strCache>
                <c:ptCount val="40"/>
                <c:pt idx="0">
                  <c:v>【 新サービスの創出 】               </c:v>
                </c:pt>
                <c:pt idx="1">
                  <c:v>A.ユーザー企業（n=36）</c:v>
                </c:pt>
                <c:pt idx="2">
                  <c:v>B.メーカー企業（n=129）</c:v>
                </c:pt>
                <c:pt idx="3">
                  <c:v>C.サブシステム提供企業（n=80）</c:v>
                </c:pt>
                <c:pt idx="4">
                  <c:v>D.サービス提供企業（n=75）</c:v>
                </c:pt>
                <c:pt idx="5">
                  <c:v>【 新製品の創出 】                 </c:v>
                </c:pt>
                <c:pt idx="6">
                  <c:v>A.ユーザー企業（n=32）</c:v>
                </c:pt>
                <c:pt idx="7">
                  <c:v>B.メーカー企業（n=125）</c:v>
                </c:pt>
                <c:pt idx="8">
                  <c:v>C.サブシステム提供企業（n=66）</c:v>
                </c:pt>
                <c:pt idx="9">
                  <c:v>D.サービス提供企業（n=37）</c:v>
                </c:pt>
                <c:pt idx="10">
                  <c:v>【 既存サービスの高度化 】             </c:v>
                </c:pt>
                <c:pt idx="11">
                  <c:v>A.ユーザー企業（n=34）</c:v>
                </c:pt>
                <c:pt idx="12">
                  <c:v>B.メーカー企業（n=88）</c:v>
                </c:pt>
                <c:pt idx="13">
                  <c:v>C.サブシステム提供企業（n=52）</c:v>
                </c:pt>
                <c:pt idx="14">
                  <c:v>D.サービス提供企業（n=49）</c:v>
                </c:pt>
                <c:pt idx="15">
                  <c:v>【 付加価値向上 】                 </c:v>
                </c:pt>
                <c:pt idx="16">
                  <c:v>A.ユーザー企業（n=46）</c:v>
                </c:pt>
                <c:pt idx="17">
                  <c:v>B.メーカー企業（n=117）</c:v>
                </c:pt>
                <c:pt idx="18">
                  <c:v>C.サブシステム提供企業（n=62）</c:v>
                </c:pt>
                <c:pt idx="19">
                  <c:v>D.サービス提供企業（n=56）</c:v>
                </c:pt>
                <c:pt idx="20">
                  <c:v>【 業務効率化による業務負担の軽減 】        </c:v>
                </c:pt>
                <c:pt idx="21">
                  <c:v>A.ユーザー企業（n=54）</c:v>
                </c:pt>
                <c:pt idx="22">
                  <c:v>B.メーカー企業（n=44）</c:v>
                </c:pt>
                <c:pt idx="23">
                  <c:v>C.サブシステム提供企業（n=23）</c:v>
                </c:pt>
                <c:pt idx="24">
                  <c:v>D.サービス提供企業（n=29）</c:v>
                </c:pt>
                <c:pt idx="25">
                  <c:v>【 既存製品の高度化 】               </c:v>
                </c:pt>
                <c:pt idx="26">
                  <c:v>A.ユーザー企業（n=26）</c:v>
                </c:pt>
                <c:pt idx="27">
                  <c:v>B.メーカー企業（n=79）</c:v>
                </c:pt>
                <c:pt idx="28">
                  <c:v>C.サブシステム提供企業（n=39）</c:v>
                </c:pt>
                <c:pt idx="29">
                  <c:v>D.サービス提供企業（n=17）</c:v>
                </c:pt>
                <c:pt idx="30">
                  <c:v>【 生産性向上（自動化、機械化の推進） 】      </c:v>
                </c:pt>
                <c:pt idx="31">
                  <c:v>A.ユーザー企業（n=61）</c:v>
                </c:pt>
                <c:pt idx="32">
                  <c:v>B.メーカー企業（n=37）</c:v>
                </c:pt>
                <c:pt idx="33">
                  <c:v>C.サブシステム提供企業（n=26）</c:v>
                </c:pt>
                <c:pt idx="34">
                  <c:v>D.サービス提供企業（n=24）</c:v>
                </c:pt>
                <c:pt idx="35">
                  <c:v>【 品質向上（不良品低減、品質安定化） 】</c:v>
                </c:pt>
                <c:pt idx="36">
                  <c:v>A.ユーザー企業（n=68）</c:v>
                </c:pt>
                <c:pt idx="37">
                  <c:v>B.メーカー企業（n=38）</c:v>
                </c:pt>
                <c:pt idx="38">
                  <c:v>C.サブシステム提供企業（n=23）</c:v>
                </c:pt>
                <c:pt idx="39">
                  <c:v>D.サービス提供企業（n=13）</c:v>
                </c:pt>
              </c:strCache>
            </c:strRef>
          </c:cat>
          <c:val>
            <c:numRef>
              <c:f>'Q26.AI技術を活用する目的【ABCD】実施中'!$S$7:$S$46</c:f>
              <c:numCache>
                <c:formatCode>0.0%</c:formatCode>
                <c:ptCount val="40"/>
                <c:pt idx="0" formatCode="General">
                  <c:v>0</c:v>
                </c:pt>
                <c:pt idx="1">
                  <c:v>0.14374999999999999</c:v>
                </c:pt>
                <c:pt idx="2">
                  <c:v>0.27106227106227104</c:v>
                </c:pt>
                <c:pt idx="3">
                  <c:v>0.35897435897435898</c:v>
                </c:pt>
                <c:pt idx="4">
                  <c:v>0.36428571428571427</c:v>
                </c:pt>
                <c:pt idx="5" formatCode="General">
                  <c:v>0</c:v>
                </c:pt>
                <c:pt idx="6">
                  <c:v>5.6250000000000001E-2</c:v>
                </c:pt>
                <c:pt idx="7">
                  <c:v>0.16849816849816851</c:v>
                </c:pt>
                <c:pt idx="8">
                  <c:v>9.6153846153846159E-2</c:v>
                </c:pt>
                <c:pt idx="9">
                  <c:v>5.7142857142857141E-2</c:v>
                </c:pt>
                <c:pt idx="10" formatCode="General">
                  <c:v>0</c:v>
                </c:pt>
                <c:pt idx="11">
                  <c:v>8.7499999999999994E-2</c:v>
                </c:pt>
                <c:pt idx="12">
                  <c:v>9.8901098901098897E-2</c:v>
                </c:pt>
                <c:pt idx="13">
                  <c:v>0.10256410256410256</c:v>
                </c:pt>
                <c:pt idx="14">
                  <c:v>0.12142857142857143</c:v>
                </c:pt>
                <c:pt idx="15" formatCode="General">
                  <c:v>0</c:v>
                </c:pt>
                <c:pt idx="16">
                  <c:v>6.25E-2</c:v>
                </c:pt>
                <c:pt idx="17">
                  <c:v>0.10989010989010989</c:v>
                </c:pt>
                <c:pt idx="18">
                  <c:v>0.10256410256410256</c:v>
                </c:pt>
                <c:pt idx="19">
                  <c:v>8.5714285714285715E-2</c:v>
                </c:pt>
                <c:pt idx="20" formatCode="General">
                  <c:v>0</c:v>
                </c:pt>
                <c:pt idx="21">
                  <c:v>0.17499999999999999</c:v>
                </c:pt>
                <c:pt idx="22">
                  <c:v>6.5934065934065936E-2</c:v>
                </c:pt>
                <c:pt idx="23">
                  <c:v>3.8461538461538464E-2</c:v>
                </c:pt>
                <c:pt idx="24">
                  <c:v>6.4285714285714279E-2</c:v>
                </c:pt>
                <c:pt idx="25" formatCode="General">
                  <c:v>0</c:v>
                </c:pt>
                <c:pt idx="26">
                  <c:v>0.05</c:v>
                </c:pt>
                <c:pt idx="27">
                  <c:v>9.8901098901098897E-2</c:v>
                </c:pt>
                <c:pt idx="28">
                  <c:v>9.6153846153846159E-2</c:v>
                </c:pt>
                <c:pt idx="29">
                  <c:v>5.7142857142857141E-2</c:v>
                </c:pt>
                <c:pt idx="30" formatCode="General">
                  <c:v>0</c:v>
                </c:pt>
                <c:pt idx="31">
                  <c:v>0.13125000000000001</c:v>
                </c:pt>
                <c:pt idx="32">
                  <c:v>4.0293040293040296E-2</c:v>
                </c:pt>
                <c:pt idx="33">
                  <c:v>3.8461538461538464E-2</c:v>
                </c:pt>
                <c:pt idx="34">
                  <c:v>0.05</c:v>
                </c:pt>
                <c:pt idx="35" formatCode="General">
                  <c:v>0</c:v>
                </c:pt>
                <c:pt idx="36">
                  <c:v>0.13750000000000001</c:v>
                </c:pt>
                <c:pt idx="37">
                  <c:v>3.6630036630036632E-2</c:v>
                </c:pt>
                <c:pt idx="38">
                  <c:v>3.8461538461538464E-2</c:v>
                </c:pt>
                <c:pt idx="39">
                  <c:v>2.8571428571428571E-2</c:v>
                </c:pt>
              </c:numCache>
            </c:numRef>
          </c:val>
          <c:extLst>
            <c:ext xmlns:c16="http://schemas.microsoft.com/office/drawing/2014/chart" uri="{C3380CC4-5D6E-409C-BE32-E72D297353CC}">
              <c16:uniqueId val="{00000008-65C1-42E6-8E15-224148859610}"/>
            </c:ext>
          </c:extLst>
        </c:ser>
        <c:ser>
          <c:idx val="2"/>
          <c:order val="1"/>
          <c:tx>
            <c:strRef>
              <c:f>'Q26.AI技術を活用する目的【ABCD】実施中'!$T$6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65C1-42E6-8E15-224148859610}"/>
                </c:ext>
              </c:extLst>
            </c:dLbl>
            <c:dLbl>
              <c:idx val="1"/>
              <c:delete val="1"/>
              <c:extLst>
                <c:ext xmlns:c15="http://schemas.microsoft.com/office/drawing/2012/chart" uri="{CE6537A1-D6FC-4f65-9D91-7224C49458BB}"/>
                <c:ext xmlns:c16="http://schemas.microsoft.com/office/drawing/2014/chart" uri="{C3380CC4-5D6E-409C-BE32-E72D297353CC}">
                  <c16:uniqueId val="{00000026-65C1-42E6-8E15-224148859610}"/>
                </c:ext>
              </c:extLst>
            </c:dLbl>
            <c:dLbl>
              <c:idx val="5"/>
              <c:delete val="1"/>
              <c:extLst>
                <c:ext xmlns:c15="http://schemas.microsoft.com/office/drawing/2012/chart" uri="{CE6537A1-D6FC-4f65-9D91-7224C49458BB}"/>
                <c:ext xmlns:c16="http://schemas.microsoft.com/office/drawing/2014/chart" uri="{C3380CC4-5D6E-409C-BE32-E72D297353CC}">
                  <c16:uniqueId val="{0000000A-65C1-42E6-8E15-224148859610}"/>
                </c:ext>
              </c:extLst>
            </c:dLbl>
            <c:dLbl>
              <c:idx val="10"/>
              <c:delete val="1"/>
              <c:extLst>
                <c:ext xmlns:c15="http://schemas.microsoft.com/office/drawing/2012/chart" uri="{CE6537A1-D6FC-4f65-9D91-7224C49458BB}"/>
                <c:ext xmlns:c16="http://schemas.microsoft.com/office/drawing/2014/chart" uri="{C3380CC4-5D6E-409C-BE32-E72D297353CC}">
                  <c16:uniqueId val="{0000000B-65C1-42E6-8E15-224148859610}"/>
                </c:ext>
              </c:extLst>
            </c:dLbl>
            <c:dLbl>
              <c:idx val="15"/>
              <c:delete val="1"/>
              <c:extLst>
                <c:ext xmlns:c15="http://schemas.microsoft.com/office/drawing/2012/chart" uri="{CE6537A1-D6FC-4f65-9D91-7224C49458BB}"/>
                <c:ext xmlns:c16="http://schemas.microsoft.com/office/drawing/2014/chart" uri="{C3380CC4-5D6E-409C-BE32-E72D297353CC}">
                  <c16:uniqueId val="{0000000C-65C1-42E6-8E15-224148859610}"/>
                </c:ext>
              </c:extLst>
            </c:dLbl>
            <c:dLbl>
              <c:idx val="20"/>
              <c:delete val="1"/>
              <c:extLst>
                <c:ext xmlns:c15="http://schemas.microsoft.com/office/drawing/2012/chart" uri="{CE6537A1-D6FC-4f65-9D91-7224C49458BB}"/>
                <c:ext xmlns:c16="http://schemas.microsoft.com/office/drawing/2014/chart" uri="{C3380CC4-5D6E-409C-BE32-E72D297353CC}">
                  <c16:uniqueId val="{0000000D-65C1-42E6-8E15-224148859610}"/>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5C1-42E6-8E15-224148859610}"/>
                </c:ext>
              </c:extLst>
            </c:dLbl>
            <c:dLbl>
              <c:idx val="25"/>
              <c:delete val="1"/>
              <c:extLst>
                <c:ext xmlns:c15="http://schemas.microsoft.com/office/drawing/2012/chart" uri="{CE6537A1-D6FC-4f65-9D91-7224C49458BB}"/>
                <c:ext xmlns:c16="http://schemas.microsoft.com/office/drawing/2014/chart" uri="{C3380CC4-5D6E-409C-BE32-E72D297353CC}">
                  <c16:uniqueId val="{0000000E-65C1-42E6-8E15-224148859610}"/>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5C1-42E6-8E15-224148859610}"/>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5C1-42E6-8E15-224148859610}"/>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5C1-42E6-8E15-224148859610}"/>
                </c:ext>
              </c:extLst>
            </c:dLbl>
            <c:dLbl>
              <c:idx val="30"/>
              <c:delete val="1"/>
              <c:extLst>
                <c:ext xmlns:c15="http://schemas.microsoft.com/office/drawing/2012/chart" uri="{CE6537A1-D6FC-4f65-9D91-7224C49458BB}"/>
                <c:ext xmlns:c16="http://schemas.microsoft.com/office/drawing/2014/chart" uri="{C3380CC4-5D6E-409C-BE32-E72D297353CC}">
                  <c16:uniqueId val="{0000000F-65C1-42E6-8E15-224148859610}"/>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5C1-42E6-8E15-224148859610}"/>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65C1-42E6-8E15-224148859610}"/>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5C1-42E6-8E15-224148859610}"/>
                </c:ext>
              </c:extLst>
            </c:dLbl>
            <c:dLbl>
              <c:idx val="35"/>
              <c:delete val="1"/>
              <c:extLst>
                <c:ext xmlns:c15="http://schemas.microsoft.com/office/drawing/2012/chart" uri="{CE6537A1-D6FC-4f65-9D91-7224C49458BB}"/>
                <c:ext xmlns:c16="http://schemas.microsoft.com/office/drawing/2014/chart" uri="{C3380CC4-5D6E-409C-BE32-E72D297353CC}">
                  <c16:uniqueId val="{00000010-65C1-42E6-8E15-224148859610}"/>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5C1-42E6-8E15-224148859610}"/>
                </c:ext>
              </c:extLst>
            </c:dLbl>
            <c:numFmt formatCode="0%" sourceLinked="0"/>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'Q26.AI技術を活用する目的【ABCD】実施中'!$R$7:$R$46</c:f>
              <c:strCache>
                <c:ptCount val="40"/>
                <c:pt idx="0">
                  <c:v>【 新サービスの創出 】               </c:v>
                </c:pt>
                <c:pt idx="1">
                  <c:v>A.ユーザー企業（n=36）</c:v>
                </c:pt>
                <c:pt idx="2">
                  <c:v>B.メーカー企業（n=129）</c:v>
                </c:pt>
                <c:pt idx="3">
                  <c:v>C.サブシステム提供企業（n=80）</c:v>
                </c:pt>
                <c:pt idx="4">
                  <c:v>D.サービス提供企業（n=75）</c:v>
                </c:pt>
                <c:pt idx="5">
                  <c:v>【 新製品の創出 】                 </c:v>
                </c:pt>
                <c:pt idx="6">
                  <c:v>A.ユーザー企業（n=32）</c:v>
                </c:pt>
                <c:pt idx="7">
                  <c:v>B.メーカー企業（n=125）</c:v>
                </c:pt>
                <c:pt idx="8">
                  <c:v>C.サブシステム提供企業（n=66）</c:v>
                </c:pt>
                <c:pt idx="9">
                  <c:v>D.サービス提供企業（n=37）</c:v>
                </c:pt>
                <c:pt idx="10">
                  <c:v>【 既存サービスの高度化 】             </c:v>
                </c:pt>
                <c:pt idx="11">
                  <c:v>A.ユーザー企業（n=34）</c:v>
                </c:pt>
                <c:pt idx="12">
                  <c:v>B.メーカー企業（n=88）</c:v>
                </c:pt>
                <c:pt idx="13">
                  <c:v>C.サブシステム提供企業（n=52）</c:v>
                </c:pt>
                <c:pt idx="14">
                  <c:v>D.サービス提供企業（n=49）</c:v>
                </c:pt>
                <c:pt idx="15">
                  <c:v>【 付加価値向上 】                 </c:v>
                </c:pt>
                <c:pt idx="16">
                  <c:v>A.ユーザー企業（n=46）</c:v>
                </c:pt>
                <c:pt idx="17">
                  <c:v>B.メーカー企業（n=117）</c:v>
                </c:pt>
                <c:pt idx="18">
                  <c:v>C.サブシステム提供企業（n=62）</c:v>
                </c:pt>
                <c:pt idx="19">
                  <c:v>D.サービス提供企業（n=56）</c:v>
                </c:pt>
                <c:pt idx="20">
                  <c:v>【 業務効率化による業務負担の軽減 】        </c:v>
                </c:pt>
                <c:pt idx="21">
                  <c:v>A.ユーザー企業（n=54）</c:v>
                </c:pt>
                <c:pt idx="22">
                  <c:v>B.メーカー企業（n=44）</c:v>
                </c:pt>
                <c:pt idx="23">
                  <c:v>C.サブシステム提供企業（n=23）</c:v>
                </c:pt>
                <c:pt idx="24">
                  <c:v>D.サービス提供企業（n=29）</c:v>
                </c:pt>
                <c:pt idx="25">
                  <c:v>【 既存製品の高度化 】               </c:v>
                </c:pt>
                <c:pt idx="26">
                  <c:v>A.ユーザー企業（n=26）</c:v>
                </c:pt>
                <c:pt idx="27">
                  <c:v>B.メーカー企業（n=79）</c:v>
                </c:pt>
                <c:pt idx="28">
                  <c:v>C.サブシステム提供企業（n=39）</c:v>
                </c:pt>
                <c:pt idx="29">
                  <c:v>D.サービス提供企業（n=17）</c:v>
                </c:pt>
                <c:pt idx="30">
                  <c:v>【 生産性向上（自動化、機械化の推進） 】      </c:v>
                </c:pt>
                <c:pt idx="31">
                  <c:v>A.ユーザー企業（n=61）</c:v>
                </c:pt>
                <c:pt idx="32">
                  <c:v>B.メーカー企業（n=37）</c:v>
                </c:pt>
                <c:pt idx="33">
                  <c:v>C.サブシステム提供企業（n=26）</c:v>
                </c:pt>
                <c:pt idx="34">
                  <c:v>D.サービス提供企業（n=24）</c:v>
                </c:pt>
                <c:pt idx="35">
                  <c:v>【 品質向上（不良品低減、品質安定化） 】</c:v>
                </c:pt>
                <c:pt idx="36">
                  <c:v>A.ユーザー企業（n=68）</c:v>
                </c:pt>
                <c:pt idx="37">
                  <c:v>B.メーカー企業（n=38）</c:v>
                </c:pt>
                <c:pt idx="38">
                  <c:v>C.サブシステム提供企業（n=23）</c:v>
                </c:pt>
                <c:pt idx="39">
                  <c:v>D.サービス提供企業（n=13）</c:v>
                </c:pt>
              </c:strCache>
            </c:strRef>
          </c:cat>
          <c:val>
            <c:numRef>
              <c:f>'Q26.AI技術を活用する目的【ABCD】実施中'!$T$7:$T$46</c:f>
              <c:numCache>
                <c:formatCode>0.0%</c:formatCode>
                <c:ptCount val="40"/>
                <c:pt idx="0" formatCode="General">
                  <c:v>0</c:v>
                </c:pt>
                <c:pt idx="1">
                  <c:v>3.7499999999999999E-2</c:v>
                </c:pt>
                <c:pt idx="2">
                  <c:v>0.11721611721611722</c:v>
                </c:pt>
                <c:pt idx="3">
                  <c:v>8.3333333333333329E-2</c:v>
                </c:pt>
                <c:pt idx="4">
                  <c:v>8.5714285714285715E-2</c:v>
                </c:pt>
                <c:pt idx="5" formatCode="General">
                  <c:v>0</c:v>
                </c:pt>
                <c:pt idx="6">
                  <c:v>8.1250000000000003E-2</c:v>
                </c:pt>
                <c:pt idx="7">
                  <c:v>0.16849816849816851</c:v>
                </c:pt>
                <c:pt idx="8">
                  <c:v>0.19230769230769232</c:v>
                </c:pt>
                <c:pt idx="9">
                  <c:v>0.15</c:v>
                </c:pt>
                <c:pt idx="10" formatCode="General">
                  <c:v>0</c:v>
                </c:pt>
                <c:pt idx="11">
                  <c:v>6.8750000000000006E-2</c:v>
                </c:pt>
                <c:pt idx="12">
                  <c:v>0.11355311355311355</c:v>
                </c:pt>
                <c:pt idx="13">
                  <c:v>0.12179487179487179</c:v>
                </c:pt>
                <c:pt idx="14">
                  <c:v>0.1</c:v>
                </c:pt>
                <c:pt idx="15" formatCode="General">
                  <c:v>0</c:v>
                </c:pt>
                <c:pt idx="16">
                  <c:v>0.125</c:v>
                </c:pt>
                <c:pt idx="17">
                  <c:v>0.1575091575091575</c:v>
                </c:pt>
                <c:pt idx="18">
                  <c:v>0.13461538461538461</c:v>
                </c:pt>
                <c:pt idx="19">
                  <c:v>0.1357142857142857</c:v>
                </c:pt>
                <c:pt idx="20" formatCode="General">
                  <c:v>0</c:v>
                </c:pt>
                <c:pt idx="21">
                  <c:v>6.8750000000000006E-2</c:v>
                </c:pt>
                <c:pt idx="22">
                  <c:v>4.0293040293040296E-2</c:v>
                </c:pt>
                <c:pt idx="23">
                  <c:v>5.7692307692307696E-2</c:v>
                </c:pt>
                <c:pt idx="24">
                  <c:v>7.857142857142857E-2</c:v>
                </c:pt>
                <c:pt idx="25" formatCode="General">
                  <c:v>0</c:v>
                </c:pt>
                <c:pt idx="26">
                  <c:v>5.6250000000000001E-2</c:v>
                </c:pt>
                <c:pt idx="27">
                  <c:v>9.8901098901098897E-2</c:v>
                </c:pt>
                <c:pt idx="28">
                  <c:v>9.6153846153846159E-2</c:v>
                </c:pt>
                <c:pt idx="29">
                  <c:v>3.5714285714285712E-2</c:v>
                </c:pt>
                <c:pt idx="30" formatCode="General">
                  <c:v>0</c:v>
                </c:pt>
                <c:pt idx="31">
                  <c:v>0.15</c:v>
                </c:pt>
                <c:pt idx="32">
                  <c:v>3.6630036630036632E-2</c:v>
                </c:pt>
                <c:pt idx="33">
                  <c:v>6.4102564102564097E-2</c:v>
                </c:pt>
                <c:pt idx="34">
                  <c:v>0.05</c:v>
                </c:pt>
                <c:pt idx="35" formatCode="General">
                  <c:v>0</c:v>
                </c:pt>
                <c:pt idx="36">
                  <c:v>0.13750000000000001</c:v>
                </c:pt>
                <c:pt idx="37">
                  <c:v>5.128205128205128E-2</c:v>
                </c:pt>
                <c:pt idx="38">
                  <c:v>5.128205128205128E-2</c:v>
                </c:pt>
                <c:pt idx="39">
                  <c:v>2.8571428571428571E-2</c:v>
                </c:pt>
              </c:numCache>
            </c:numRef>
          </c:val>
          <c:extLst>
            <c:ext xmlns:c16="http://schemas.microsoft.com/office/drawing/2014/chart" uri="{C3380CC4-5D6E-409C-BE32-E72D297353CC}">
              <c16:uniqueId val="{00000011-65C1-42E6-8E15-224148859610}"/>
            </c:ext>
          </c:extLst>
        </c:ser>
        <c:ser>
          <c:idx val="1"/>
          <c:order val="2"/>
          <c:tx>
            <c:strRef>
              <c:f>'Q26.AI技術を活用する目的【ABCD】実施中'!$U$6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65C1-42E6-8E15-224148859610}"/>
                </c:ext>
              </c:extLst>
            </c:dLbl>
            <c:dLbl>
              <c:idx val="5"/>
              <c:delete val="1"/>
              <c:extLst>
                <c:ext xmlns:c15="http://schemas.microsoft.com/office/drawing/2012/chart" uri="{CE6537A1-D6FC-4f65-9D91-7224C49458BB}"/>
                <c:ext xmlns:c16="http://schemas.microsoft.com/office/drawing/2014/chart" uri="{C3380CC4-5D6E-409C-BE32-E72D297353CC}">
                  <c16:uniqueId val="{00000013-65C1-42E6-8E15-224148859610}"/>
                </c:ext>
              </c:extLst>
            </c:dLbl>
            <c:dLbl>
              <c:idx val="6"/>
              <c:delete val="1"/>
              <c:extLst>
                <c:ext xmlns:c15="http://schemas.microsoft.com/office/drawing/2012/chart" uri="{CE6537A1-D6FC-4f65-9D91-7224C49458BB}"/>
                <c:ext xmlns:c16="http://schemas.microsoft.com/office/drawing/2014/chart" uri="{C3380CC4-5D6E-409C-BE32-E72D297353CC}">
                  <c16:uniqueId val="{0000001B-65C1-42E6-8E15-224148859610}"/>
                </c:ext>
              </c:extLst>
            </c:dLbl>
            <c:dLbl>
              <c:idx val="9"/>
              <c:delete val="1"/>
              <c:extLst>
                <c:ext xmlns:c15="http://schemas.microsoft.com/office/drawing/2012/chart" uri="{CE6537A1-D6FC-4f65-9D91-7224C49458BB}"/>
                <c:ext xmlns:c16="http://schemas.microsoft.com/office/drawing/2014/chart" uri="{C3380CC4-5D6E-409C-BE32-E72D297353CC}">
                  <c16:uniqueId val="{00000027-65C1-42E6-8E15-224148859610}"/>
                </c:ext>
              </c:extLst>
            </c:dLbl>
            <c:dLbl>
              <c:idx val="10"/>
              <c:delete val="1"/>
              <c:extLst>
                <c:ext xmlns:c15="http://schemas.microsoft.com/office/drawing/2012/chart" uri="{CE6537A1-D6FC-4f65-9D91-7224C49458BB}"/>
                <c:ext xmlns:c16="http://schemas.microsoft.com/office/drawing/2014/chart" uri="{C3380CC4-5D6E-409C-BE32-E72D297353CC}">
                  <c16:uniqueId val="{00000014-65C1-42E6-8E15-224148859610}"/>
                </c:ext>
              </c:extLst>
            </c:dLbl>
            <c:dLbl>
              <c:idx val="15"/>
              <c:delete val="1"/>
              <c:extLst>
                <c:ext xmlns:c15="http://schemas.microsoft.com/office/drawing/2012/chart" uri="{CE6537A1-D6FC-4f65-9D91-7224C49458BB}"/>
                <c:ext xmlns:c16="http://schemas.microsoft.com/office/drawing/2014/chart" uri="{C3380CC4-5D6E-409C-BE32-E72D297353CC}">
                  <c16:uniqueId val="{00000015-65C1-42E6-8E15-224148859610}"/>
                </c:ext>
              </c:extLst>
            </c:dLbl>
            <c:dLbl>
              <c:idx val="20"/>
              <c:delete val="1"/>
              <c:extLst>
                <c:ext xmlns:c15="http://schemas.microsoft.com/office/drawing/2012/chart" uri="{CE6537A1-D6FC-4f65-9D91-7224C49458BB}"/>
                <c:ext xmlns:c16="http://schemas.microsoft.com/office/drawing/2014/chart" uri="{C3380CC4-5D6E-409C-BE32-E72D297353CC}">
                  <c16:uniqueId val="{00000016-65C1-42E6-8E15-224148859610}"/>
                </c:ext>
              </c:extLst>
            </c:dLbl>
            <c:dLbl>
              <c:idx val="24"/>
              <c:delete val="1"/>
              <c:extLst>
                <c:ext xmlns:c15="http://schemas.microsoft.com/office/drawing/2012/chart" uri="{CE6537A1-D6FC-4f65-9D91-7224C49458BB}"/>
                <c:ext xmlns:c16="http://schemas.microsoft.com/office/drawing/2014/chart" uri="{C3380CC4-5D6E-409C-BE32-E72D297353CC}">
                  <c16:uniqueId val="{0000001F-65C1-42E6-8E15-224148859610}"/>
                </c:ext>
              </c:extLst>
            </c:dLbl>
            <c:dLbl>
              <c:idx val="25"/>
              <c:delete val="1"/>
              <c:extLst>
                <c:ext xmlns:c15="http://schemas.microsoft.com/office/drawing/2012/chart" uri="{CE6537A1-D6FC-4f65-9D91-7224C49458BB}"/>
                <c:ext xmlns:c16="http://schemas.microsoft.com/office/drawing/2014/chart" uri="{C3380CC4-5D6E-409C-BE32-E72D297353CC}">
                  <c16:uniqueId val="{00000017-65C1-42E6-8E15-224148859610}"/>
                </c:ext>
              </c:extLst>
            </c:dLbl>
            <c:dLbl>
              <c:idx val="30"/>
              <c:delete val="1"/>
              <c:extLst>
                <c:ext xmlns:c15="http://schemas.microsoft.com/office/drawing/2012/chart" uri="{CE6537A1-D6FC-4f65-9D91-7224C49458BB}"/>
                <c:ext xmlns:c16="http://schemas.microsoft.com/office/drawing/2014/chart" uri="{C3380CC4-5D6E-409C-BE32-E72D297353CC}">
                  <c16:uniqueId val="{00000018-65C1-42E6-8E15-224148859610}"/>
                </c:ext>
              </c:extLst>
            </c:dLbl>
            <c:dLbl>
              <c:idx val="35"/>
              <c:delete val="1"/>
              <c:extLst>
                <c:ext xmlns:c15="http://schemas.microsoft.com/office/drawing/2012/chart" uri="{CE6537A1-D6FC-4f65-9D91-7224C49458BB}"/>
                <c:ext xmlns:c16="http://schemas.microsoft.com/office/drawing/2014/chart" uri="{C3380CC4-5D6E-409C-BE32-E72D297353CC}">
                  <c16:uniqueId val="{00000019-65C1-42E6-8E15-224148859610}"/>
                </c:ext>
              </c:extLst>
            </c:dLbl>
            <c:numFmt formatCode="0%" sourceLinked="0"/>
            <c:spPr>
              <a:noFill/>
              <a:ln>
                <a:noFill/>
              </a:ln>
              <a:effectLst/>
            </c:spPr>
            <c:txPr>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'Q26.AI技術を活用する目的【ABCD】実施中'!$R$7:$R$46</c:f>
              <c:strCache>
                <c:ptCount val="40"/>
                <c:pt idx="0">
                  <c:v>【 新サービスの創出 】               </c:v>
                </c:pt>
                <c:pt idx="1">
                  <c:v>A.ユーザー企業（n=36）</c:v>
                </c:pt>
                <c:pt idx="2">
                  <c:v>B.メーカー企業（n=129）</c:v>
                </c:pt>
                <c:pt idx="3">
                  <c:v>C.サブシステム提供企業（n=80）</c:v>
                </c:pt>
                <c:pt idx="4">
                  <c:v>D.サービス提供企業（n=75）</c:v>
                </c:pt>
                <c:pt idx="5">
                  <c:v>【 新製品の創出 】                 </c:v>
                </c:pt>
                <c:pt idx="6">
                  <c:v>A.ユーザー企業（n=32）</c:v>
                </c:pt>
                <c:pt idx="7">
                  <c:v>B.メーカー企業（n=125）</c:v>
                </c:pt>
                <c:pt idx="8">
                  <c:v>C.サブシステム提供企業（n=66）</c:v>
                </c:pt>
                <c:pt idx="9">
                  <c:v>D.サービス提供企業（n=37）</c:v>
                </c:pt>
                <c:pt idx="10">
                  <c:v>【 既存サービスの高度化 】             </c:v>
                </c:pt>
                <c:pt idx="11">
                  <c:v>A.ユーザー企業（n=34）</c:v>
                </c:pt>
                <c:pt idx="12">
                  <c:v>B.メーカー企業（n=88）</c:v>
                </c:pt>
                <c:pt idx="13">
                  <c:v>C.サブシステム提供企業（n=52）</c:v>
                </c:pt>
                <c:pt idx="14">
                  <c:v>D.サービス提供企業（n=49）</c:v>
                </c:pt>
                <c:pt idx="15">
                  <c:v>【 付加価値向上 】                 </c:v>
                </c:pt>
                <c:pt idx="16">
                  <c:v>A.ユーザー企業（n=46）</c:v>
                </c:pt>
                <c:pt idx="17">
                  <c:v>B.メーカー企業（n=117）</c:v>
                </c:pt>
                <c:pt idx="18">
                  <c:v>C.サブシステム提供企業（n=62）</c:v>
                </c:pt>
                <c:pt idx="19">
                  <c:v>D.サービス提供企業（n=56）</c:v>
                </c:pt>
                <c:pt idx="20">
                  <c:v>【 業務効率化による業務負担の軽減 】        </c:v>
                </c:pt>
                <c:pt idx="21">
                  <c:v>A.ユーザー企業（n=54）</c:v>
                </c:pt>
                <c:pt idx="22">
                  <c:v>B.メーカー企業（n=44）</c:v>
                </c:pt>
                <c:pt idx="23">
                  <c:v>C.サブシステム提供企業（n=23）</c:v>
                </c:pt>
                <c:pt idx="24">
                  <c:v>D.サービス提供企業（n=29）</c:v>
                </c:pt>
                <c:pt idx="25">
                  <c:v>【 既存製品の高度化 】               </c:v>
                </c:pt>
                <c:pt idx="26">
                  <c:v>A.ユーザー企業（n=26）</c:v>
                </c:pt>
                <c:pt idx="27">
                  <c:v>B.メーカー企業（n=79）</c:v>
                </c:pt>
                <c:pt idx="28">
                  <c:v>C.サブシステム提供企業（n=39）</c:v>
                </c:pt>
                <c:pt idx="29">
                  <c:v>D.サービス提供企業（n=17）</c:v>
                </c:pt>
                <c:pt idx="30">
                  <c:v>【 生産性向上（自動化、機械化の推進） 】      </c:v>
                </c:pt>
                <c:pt idx="31">
                  <c:v>A.ユーザー企業（n=61）</c:v>
                </c:pt>
                <c:pt idx="32">
                  <c:v>B.メーカー企業（n=37）</c:v>
                </c:pt>
                <c:pt idx="33">
                  <c:v>C.サブシステム提供企業（n=26）</c:v>
                </c:pt>
                <c:pt idx="34">
                  <c:v>D.サービス提供企業（n=24）</c:v>
                </c:pt>
                <c:pt idx="35">
                  <c:v>【 品質向上（不良品低減、品質安定化） 】</c:v>
                </c:pt>
                <c:pt idx="36">
                  <c:v>A.ユーザー企業（n=68）</c:v>
                </c:pt>
                <c:pt idx="37">
                  <c:v>B.メーカー企業（n=38）</c:v>
                </c:pt>
                <c:pt idx="38">
                  <c:v>C.サブシステム提供企業（n=23）</c:v>
                </c:pt>
                <c:pt idx="39">
                  <c:v>D.サービス提供企業（n=13）</c:v>
                </c:pt>
              </c:strCache>
            </c:strRef>
          </c:cat>
          <c:val>
            <c:numRef>
              <c:f>'Q26.AI技術を活用する目的【ABCD】実施中'!$U$7:$U$46</c:f>
              <c:numCache>
                <c:formatCode>0.0%</c:formatCode>
                <c:ptCount val="40"/>
                <c:pt idx="0" formatCode="General">
                  <c:v>0</c:v>
                </c:pt>
                <c:pt idx="1">
                  <c:v>4.3749999999999997E-2</c:v>
                </c:pt>
                <c:pt idx="2">
                  <c:v>0.14374999999999999</c:v>
                </c:pt>
                <c:pt idx="3">
                  <c:v>7.0512820512820512E-2</c:v>
                </c:pt>
                <c:pt idx="4">
                  <c:v>8.5714285714285715E-2</c:v>
                </c:pt>
                <c:pt idx="5" formatCode="General">
                  <c:v>0</c:v>
                </c:pt>
                <c:pt idx="6">
                  <c:v>6.25E-2</c:v>
                </c:pt>
                <c:pt idx="7">
                  <c:v>0.20624999999999999</c:v>
                </c:pt>
                <c:pt idx="8">
                  <c:v>0.13461538461538461</c:v>
                </c:pt>
                <c:pt idx="9">
                  <c:v>5.7142857142857141E-2</c:v>
                </c:pt>
                <c:pt idx="10" formatCode="General">
                  <c:v>0</c:v>
                </c:pt>
                <c:pt idx="11">
                  <c:v>5.6250000000000001E-2</c:v>
                </c:pt>
                <c:pt idx="12">
                  <c:v>0.1875</c:v>
                </c:pt>
                <c:pt idx="13">
                  <c:v>0.10897435897435898</c:v>
                </c:pt>
                <c:pt idx="14">
                  <c:v>0.12857142857142856</c:v>
                </c:pt>
                <c:pt idx="15" formatCode="General">
                  <c:v>0</c:v>
                </c:pt>
                <c:pt idx="16">
                  <c:v>0.1</c:v>
                </c:pt>
                <c:pt idx="17">
                  <c:v>0.27500000000000002</c:v>
                </c:pt>
                <c:pt idx="18">
                  <c:v>0.16025641025641027</c:v>
                </c:pt>
                <c:pt idx="19">
                  <c:v>0.17857142857142858</c:v>
                </c:pt>
                <c:pt idx="20" formatCode="General">
                  <c:v>0</c:v>
                </c:pt>
                <c:pt idx="21">
                  <c:v>9.375E-2</c:v>
                </c:pt>
                <c:pt idx="22">
                  <c:v>9.375E-2</c:v>
                </c:pt>
                <c:pt idx="23">
                  <c:v>5.128205128205128E-2</c:v>
                </c:pt>
                <c:pt idx="24">
                  <c:v>6.4285714285714279E-2</c:v>
                </c:pt>
                <c:pt idx="25" formatCode="General">
                  <c:v>0</c:v>
                </c:pt>
                <c:pt idx="26">
                  <c:v>5.6250000000000001E-2</c:v>
                </c:pt>
                <c:pt idx="27">
                  <c:v>0.15625</c:v>
                </c:pt>
                <c:pt idx="28">
                  <c:v>5.7692307692307696E-2</c:v>
                </c:pt>
                <c:pt idx="29">
                  <c:v>2.8571428571428571E-2</c:v>
                </c:pt>
                <c:pt idx="30" formatCode="General">
                  <c:v>0</c:v>
                </c:pt>
                <c:pt idx="31">
                  <c:v>0.1</c:v>
                </c:pt>
                <c:pt idx="32">
                  <c:v>0.1</c:v>
                </c:pt>
                <c:pt idx="33">
                  <c:v>6.4102564102564097E-2</c:v>
                </c:pt>
                <c:pt idx="34">
                  <c:v>7.1428571428571425E-2</c:v>
                </c:pt>
                <c:pt idx="35" formatCode="General">
                  <c:v>0</c:v>
                </c:pt>
                <c:pt idx="36">
                  <c:v>0.15</c:v>
                </c:pt>
                <c:pt idx="37">
                  <c:v>8.7499999999999994E-2</c:v>
                </c:pt>
                <c:pt idx="38">
                  <c:v>5.7692307692307696E-2</c:v>
                </c:pt>
                <c:pt idx="39">
                  <c:v>3.5714285714285712E-2</c:v>
                </c:pt>
              </c:numCache>
            </c:numRef>
          </c:val>
          <c:extLst>
            <c:ext xmlns:c16="http://schemas.microsoft.com/office/drawing/2014/chart" uri="{C3380CC4-5D6E-409C-BE32-E72D297353CC}">
              <c16:uniqueId val="{0000001A-65C1-42E6-8E15-224148859610}"/>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70"/>
            </a:pPr>
            <a:endParaRPr lang="ja-JP"/>
          </a:p>
        </c:txPr>
        <c:crossAx val="403628032"/>
        <c:crosses val="autoZero"/>
        <c:auto val="1"/>
        <c:lblAlgn val="ctr"/>
        <c:lblOffset val="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'Q26.AI技術を活用する目的【ABCD】実施中'!$J$90</c:f>
          <c:strCache>
            <c:ptCount val="1"/>
            <c:pt idx="0">
              <c:v>A.ユーザー企業 (N=160)
B.メーカー企業 (N=273）
C.サブシステム提供企業 (N=156）
D.サービス提供企業 (N=140）</c:v>
            </c:pt>
          </c:strCache>
        </c:strRef>
      </c:tx>
      <c:layout>
        <c:manualLayout>
          <c:xMode val="edge"/>
          <c:yMode val="edge"/>
          <c:x val="0.5673605363984674"/>
          <c:y val="0.7185319444444444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83220333333333329"/>
        </c:manualLayout>
      </c:layout>
      <c:barChart>
        <c:barDir val="bar"/>
        <c:grouping val="stacked"/>
        <c:varyColors val="0"/>
        <c:ser>
          <c:idx val="0"/>
          <c:order val="0"/>
          <c:tx>
            <c:strRef>
              <c:f>'Q26.AI技術を活用する目的【ABCD】実施中'!$S$6</c:f>
              <c:strCache>
                <c:ptCount val="1"/>
                <c:pt idx="0">
                  <c:v>1番目</c:v>
                </c:pt>
              </c:strCache>
            </c:strRef>
          </c:tx>
          <c:spPr>
            <a:solidFill>
              <a:srgbClr val="FF9966"/>
            </a:solidFill>
            <a:ln>
              <a:solidFill>
                <a:sysClr val="windowText" lastClr="000000"/>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1B-4F15-9113-41B84DAE7BBF}"/>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1B-4F15-9113-41B84DAE7BB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1B-4F15-9113-41B84DAE7BB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1B-4F15-9113-41B84DAE7BBF}"/>
                </c:ext>
              </c:extLst>
            </c:dLbl>
            <c:dLbl>
              <c:idx val="6"/>
              <c:layout>
                <c:manualLayout>
                  <c:x val="-1.946360153256714E-2"/>
                  <c:y val="-2.07516339869277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1B-4F15-9113-41B84DAE7BBF}"/>
                </c:ext>
              </c:extLst>
            </c:dLbl>
            <c:dLbl>
              <c:idx val="7"/>
              <c:layout>
                <c:manualLayout>
                  <c:x val="-1.6960727969348659E-2"/>
                  <c:y val="-2.0749999999999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1B-4F15-9113-41B84DAE7BBF}"/>
                </c:ext>
              </c:extLst>
            </c:dLbl>
            <c:numFmt formatCode="0%" sourceLinked="0"/>
            <c:spPr>
              <a:noFill/>
              <a:ln>
                <a:noFill/>
              </a:ln>
              <a:effectLst/>
            </c:spPr>
            <c:txPr>
              <a:bodyPr wrap="square" lIns="38100" tIns="19050" rIns="38100" bIns="19050" anchor="ctr">
                <a:spAutoFit/>
              </a:bodyPr>
              <a:lstStyle/>
              <a:p>
                <a:pPr>
                  <a:defRPr sz="800"/>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'Q26.AI技術を活用する目的【ABCD】実施中'!$R$47:$R$81</c:f>
              <c:strCache>
                <c:ptCount val="35"/>
                <c:pt idx="0">
                  <c:v>【 ヒューマンエラーの低減・撲滅 】         </c:v>
                </c:pt>
                <c:pt idx="1">
                  <c:v>A.ユーザー企業（n=36）</c:v>
                </c:pt>
                <c:pt idx="2">
                  <c:v>B.メーカー企業（n=32）</c:v>
                </c:pt>
                <c:pt idx="3">
                  <c:v>C.サブシステム提供企業（n=22）</c:v>
                </c:pt>
                <c:pt idx="4">
                  <c:v>D.サービス提供企業（n=27）</c:v>
                </c:pt>
                <c:pt idx="5">
                  <c:v>【 熟練技術者のスキルの継承 】           </c:v>
                </c:pt>
                <c:pt idx="6">
                  <c:v>A.ユーザー企業（n=16）</c:v>
                </c:pt>
                <c:pt idx="7">
                  <c:v>B.メーカー企業（n=22）</c:v>
                </c:pt>
                <c:pt idx="8">
                  <c:v>C.サブシステム提供企業（n=10）</c:v>
                </c:pt>
                <c:pt idx="9">
                  <c:v>D.サービス提供企業（n=  8）</c:v>
                </c:pt>
                <c:pt idx="10">
                  <c:v>【 労働力不足への対策 】              </c:v>
                </c:pt>
                <c:pt idx="11">
                  <c:v>A.ユーザー企業（n=18）</c:v>
                </c:pt>
                <c:pt idx="12">
                  <c:v>B.メーカー企業（n=19）</c:v>
                </c:pt>
                <c:pt idx="13">
                  <c:v>C.サブシステム提供企業（n=11）</c:v>
                </c:pt>
                <c:pt idx="14">
                  <c:v>D.サービス提供企業（n=22）</c:v>
                </c:pt>
                <c:pt idx="15">
                  <c:v>【 人件費の削減 】                 </c:v>
                </c:pt>
                <c:pt idx="16">
                  <c:v>A.ユーザー企業（n=23）</c:v>
                </c:pt>
                <c:pt idx="17">
                  <c:v>B.メーカー企業（n=21）</c:v>
                </c:pt>
                <c:pt idx="18">
                  <c:v>C.サブシステム提供企業（n=12）</c:v>
                </c:pt>
                <c:pt idx="19">
                  <c:v>D.サービス提供企業（n=13）</c:v>
                </c:pt>
                <c:pt idx="20">
                  <c:v>【 集客効果の向上 】                </c:v>
                </c:pt>
                <c:pt idx="21">
                  <c:v>A.ユーザー企業（n=  6）</c:v>
                </c:pt>
                <c:pt idx="22">
                  <c:v>B.メーカー企業（n=11）</c:v>
                </c:pt>
                <c:pt idx="23">
                  <c:v>C.サブシステム提供企業（n=  6）</c:v>
                </c:pt>
                <c:pt idx="24">
                  <c:v>D.サービス提供企業（n=  9）</c:v>
                </c:pt>
                <c:pt idx="25">
                  <c:v>【 セキュリティの強化 】              </c:v>
                </c:pt>
                <c:pt idx="26">
                  <c:v>A.ユーザー企業（n=  0）</c:v>
                </c:pt>
                <c:pt idx="27">
                  <c:v>B.メーカー企業（n=11）</c:v>
                </c:pt>
                <c:pt idx="28">
                  <c:v>C.サブシステム提供企業（n=  5）</c:v>
                </c:pt>
                <c:pt idx="29">
                  <c:v>D.サービス提供企業（n=10）</c:v>
                </c:pt>
                <c:pt idx="30">
                  <c:v>【 廃棄ロス等の無駄の削減 】            </c:v>
                </c:pt>
                <c:pt idx="31">
                  <c:v>A.ユーザー企業（n=  4）</c:v>
                </c:pt>
                <c:pt idx="32">
                  <c:v>B.メーカー企業（n=  1）</c:v>
                </c:pt>
                <c:pt idx="33">
                  <c:v>C.サブシステム提供企業（n=  0）</c:v>
                </c:pt>
                <c:pt idx="34">
                  <c:v>D.サービス提供企業（n=  0）</c:v>
                </c:pt>
              </c:strCache>
            </c:strRef>
          </c:cat>
          <c:val>
            <c:numRef>
              <c:f>'Q26.AI技術を活用する目的【ABCD】実施中'!$S$47:$S$81</c:f>
              <c:numCache>
                <c:formatCode>0.0%</c:formatCode>
                <c:ptCount val="35"/>
                <c:pt idx="0" formatCode="General">
                  <c:v>0</c:v>
                </c:pt>
                <c:pt idx="1">
                  <c:v>4.3749999999999997E-2</c:v>
                </c:pt>
                <c:pt idx="2">
                  <c:v>4.0293040293040296E-2</c:v>
                </c:pt>
                <c:pt idx="3">
                  <c:v>5.7692307692307696E-2</c:v>
                </c:pt>
                <c:pt idx="4">
                  <c:v>7.857142857142857E-2</c:v>
                </c:pt>
                <c:pt idx="5" formatCode="General">
                  <c:v>0</c:v>
                </c:pt>
                <c:pt idx="6">
                  <c:v>2.5000000000000001E-2</c:v>
                </c:pt>
                <c:pt idx="7">
                  <c:v>2.197802197802198E-2</c:v>
                </c:pt>
                <c:pt idx="8">
                  <c:v>1.282051282051282E-2</c:v>
                </c:pt>
                <c:pt idx="9">
                  <c:v>7.1428571428571426E-3</c:v>
                </c:pt>
                <c:pt idx="10" formatCode="General">
                  <c:v>0</c:v>
                </c:pt>
                <c:pt idx="11">
                  <c:v>1.8749999999999999E-2</c:v>
                </c:pt>
                <c:pt idx="12">
                  <c:v>1.4652014652014652E-2</c:v>
                </c:pt>
                <c:pt idx="13">
                  <c:v>1.282051282051282E-2</c:v>
                </c:pt>
                <c:pt idx="14">
                  <c:v>2.1428571428571429E-2</c:v>
                </c:pt>
                <c:pt idx="15" formatCode="General">
                  <c:v>0</c:v>
                </c:pt>
                <c:pt idx="16">
                  <c:v>1.2500000000000001E-2</c:v>
                </c:pt>
                <c:pt idx="17">
                  <c:v>0</c:v>
                </c:pt>
                <c:pt idx="18">
                  <c:v>2.564102564102564E-2</c:v>
                </c:pt>
                <c:pt idx="19">
                  <c:v>1.4285714285714285E-2</c:v>
                </c:pt>
                <c:pt idx="20" formatCode="General">
                  <c:v>0</c:v>
                </c:pt>
                <c:pt idx="21">
                  <c:v>2.5000000000000001E-2</c:v>
                </c:pt>
                <c:pt idx="22">
                  <c:v>0</c:v>
                </c:pt>
                <c:pt idx="23">
                  <c:v>0</c:v>
                </c:pt>
                <c:pt idx="24">
                  <c:v>1.4285714285714285E-2</c:v>
                </c:pt>
                <c:pt idx="25" formatCode="General">
                  <c:v>0</c:v>
                </c:pt>
                <c:pt idx="26">
                  <c:v>0</c:v>
                </c:pt>
                <c:pt idx="27">
                  <c:v>1.098901098901099E-2</c:v>
                </c:pt>
                <c:pt idx="28">
                  <c:v>0</c:v>
                </c:pt>
                <c:pt idx="29">
                  <c:v>7.1428571428571426E-3</c:v>
                </c:pt>
                <c:pt idx="30" formatCode="General">
                  <c:v>0</c:v>
                </c:pt>
                <c:pt idx="31">
                  <c:v>6.2500000000000003E-3</c:v>
                </c:pt>
                <c:pt idx="32">
                  <c:v>0</c:v>
                </c:pt>
                <c:pt idx="33">
                  <c:v>0</c:v>
                </c:pt>
                <c:pt idx="34">
                  <c:v>0</c:v>
                </c:pt>
              </c:numCache>
            </c:numRef>
          </c:val>
          <c:extLst>
            <c:ext xmlns:c16="http://schemas.microsoft.com/office/drawing/2014/chart" uri="{C3380CC4-5D6E-409C-BE32-E72D297353CC}">
              <c16:uniqueId val="{00000007-4EE9-4C80-A8B0-EB8E919317CB}"/>
            </c:ext>
          </c:extLst>
        </c:ser>
        <c:ser>
          <c:idx val="2"/>
          <c:order val="1"/>
          <c:tx>
            <c:strRef>
              <c:f>'Q26.AI技術を活用する目的【ABCD】実施中'!$T$6</c:f>
              <c:strCache>
                <c:ptCount val="1"/>
                <c:pt idx="0">
                  <c:v>2番目</c:v>
                </c:pt>
              </c:strCache>
            </c:strRef>
          </c:tx>
          <c:spPr>
            <a:solidFill>
              <a:srgbClr val="FFFF99"/>
            </a:solidFill>
            <a:ln w="9525">
              <a:solidFill>
                <a:sysClr val="windowText" lastClr="000000"/>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1B-4F15-9113-41B84DAE7BB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1B-4F15-9113-41B84DAE7BBF}"/>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1B-4F15-9113-41B84DAE7BBF}"/>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1B-4F15-9113-41B84DAE7BBF}"/>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1B-4F15-9113-41B84DAE7BBF}"/>
                </c:ext>
              </c:extLst>
            </c:dLbl>
            <c:numFmt formatCode="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'Q26.AI技術を活用する目的【ABCD】実施中'!$R$47:$R$81</c:f>
              <c:strCache>
                <c:ptCount val="35"/>
                <c:pt idx="0">
                  <c:v>【 ヒューマンエラーの低減・撲滅 】         </c:v>
                </c:pt>
                <c:pt idx="1">
                  <c:v>A.ユーザー企業（n=36）</c:v>
                </c:pt>
                <c:pt idx="2">
                  <c:v>B.メーカー企業（n=32）</c:v>
                </c:pt>
                <c:pt idx="3">
                  <c:v>C.サブシステム提供企業（n=22）</c:v>
                </c:pt>
                <c:pt idx="4">
                  <c:v>D.サービス提供企業（n=27）</c:v>
                </c:pt>
                <c:pt idx="5">
                  <c:v>【 熟練技術者のスキルの継承 】           </c:v>
                </c:pt>
                <c:pt idx="6">
                  <c:v>A.ユーザー企業（n=16）</c:v>
                </c:pt>
                <c:pt idx="7">
                  <c:v>B.メーカー企業（n=22）</c:v>
                </c:pt>
                <c:pt idx="8">
                  <c:v>C.サブシステム提供企業（n=10）</c:v>
                </c:pt>
                <c:pt idx="9">
                  <c:v>D.サービス提供企業（n=  8）</c:v>
                </c:pt>
                <c:pt idx="10">
                  <c:v>【 労働力不足への対策 】              </c:v>
                </c:pt>
                <c:pt idx="11">
                  <c:v>A.ユーザー企業（n=18）</c:v>
                </c:pt>
                <c:pt idx="12">
                  <c:v>B.メーカー企業（n=19）</c:v>
                </c:pt>
                <c:pt idx="13">
                  <c:v>C.サブシステム提供企業（n=11）</c:v>
                </c:pt>
                <c:pt idx="14">
                  <c:v>D.サービス提供企業（n=22）</c:v>
                </c:pt>
                <c:pt idx="15">
                  <c:v>【 人件費の削減 】                 </c:v>
                </c:pt>
                <c:pt idx="16">
                  <c:v>A.ユーザー企業（n=23）</c:v>
                </c:pt>
                <c:pt idx="17">
                  <c:v>B.メーカー企業（n=21）</c:v>
                </c:pt>
                <c:pt idx="18">
                  <c:v>C.サブシステム提供企業（n=12）</c:v>
                </c:pt>
                <c:pt idx="19">
                  <c:v>D.サービス提供企業（n=13）</c:v>
                </c:pt>
                <c:pt idx="20">
                  <c:v>【 集客効果の向上 】                </c:v>
                </c:pt>
                <c:pt idx="21">
                  <c:v>A.ユーザー企業（n=  6）</c:v>
                </c:pt>
                <c:pt idx="22">
                  <c:v>B.メーカー企業（n=11）</c:v>
                </c:pt>
                <c:pt idx="23">
                  <c:v>C.サブシステム提供企業（n=  6）</c:v>
                </c:pt>
                <c:pt idx="24">
                  <c:v>D.サービス提供企業（n=  9）</c:v>
                </c:pt>
                <c:pt idx="25">
                  <c:v>【 セキュリティの強化 】              </c:v>
                </c:pt>
                <c:pt idx="26">
                  <c:v>A.ユーザー企業（n=  0）</c:v>
                </c:pt>
                <c:pt idx="27">
                  <c:v>B.メーカー企業（n=11）</c:v>
                </c:pt>
                <c:pt idx="28">
                  <c:v>C.サブシステム提供企業（n=  5）</c:v>
                </c:pt>
                <c:pt idx="29">
                  <c:v>D.サービス提供企業（n=10）</c:v>
                </c:pt>
                <c:pt idx="30">
                  <c:v>【 廃棄ロス等の無駄の削減 】            </c:v>
                </c:pt>
                <c:pt idx="31">
                  <c:v>A.ユーザー企業（n=  4）</c:v>
                </c:pt>
                <c:pt idx="32">
                  <c:v>B.メーカー企業（n=  1）</c:v>
                </c:pt>
                <c:pt idx="33">
                  <c:v>C.サブシステム提供企業（n=  0）</c:v>
                </c:pt>
                <c:pt idx="34">
                  <c:v>D.サービス提供企業（n=  0）</c:v>
                </c:pt>
              </c:strCache>
            </c:strRef>
          </c:cat>
          <c:val>
            <c:numRef>
              <c:f>'Q26.AI技術を活用する目的【ABCD】実施中'!$T$47:$T$81</c:f>
              <c:numCache>
                <c:formatCode>0.0%</c:formatCode>
                <c:ptCount val="35"/>
                <c:pt idx="0" formatCode="General">
                  <c:v>0</c:v>
                </c:pt>
                <c:pt idx="1">
                  <c:v>8.7499999999999994E-2</c:v>
                </c:pt>
                <c:pt idx="2">
                  <c:v>3.6630036630036632E-2</c:v>
                </c:pt>
                <c:pt idx="3">
                  <c:v>3.2051282051282048E-2</c:v>
                </c:pt>
                <c:pt idx="4">
                  <c:v>0.05</c:v>
                </c:pt>
                <c:pt idx="5" formatCode="General">
                  <c:v>0</c:v>
                </c:pt>
                <c:pt idx="6">
                  <c:v>3.7499999999999999E-2</c:v>
                </c:pt>
                <c:pt idx="7">
                  <c:v>2.564102564102564E-2</c:v>
                </c:pt>
                <c:pt idx="8">
                  <c:v>2.564102564102564E-2</c:v>
                </c:pt>
                <c:pt idx="9">
                  <c:v>2.8571428571428571E-2</c:v>
                </c:pt>
                <c:pt idx="10" formatCode="General">
                  <c:v>0</c:v>
                </c:pt>
                <c:pt idx="11">
                  <c:v>4.3749999999999997E-2</c:v>
                </c:pt>
                <c:pt idx="12">
                  <c:v>2.197802197802198E-2</c:v>
                </c:pt>
                <c:pt idx="13">
                  <c:v>1.282051282051282E-2</c:v>
                </c:pt>
                <c:pt idx="14">
                  <c:v>6.4285714285714279E-2</c:v>
                </c:pt>
                <c:pt idx="15" formatCode="General">
                  <c:v>0</c:v>
                </c:pt>
                <c:pt idx="16">
                  <c:v>6.25E-2</c:v>
                </c:pt>
                <c:pt idx="17">
                  <c:v>3.2967032967032968E-2</c:v>
                </c:pt>
                <c:pt idx="18">
                  <c:v>3.2051282051282048E-2</c:v>
                </c:pt>
                <c:pt idx="19">
                  <c:v>4.2857142857142858E-2</c:v>
                </c:pt>
                <c:pt idx="20" formatCode="General">
                  <c:v>0</c:v>
                </c:pt>
                <c:pt idx="21">
                  <c:v>6.2500000000000003E-3</c:v>
                </c:pt>
                <c:pt idx="22">
                  <c:v>2.9304029304029304E-2</c:v>
                </c:pt>
                <c:pt idx="23">
                  <c:v>6.41025641025641E-3</c:v>
                </c:pt>
                <c:pt idx="24">
                  <c:v>2.8571428571428571E-2</c:v>
                </c:pt>
                <c:pt idx="25" formatCode="General">
                  <c:v>0</c:v>
                </c:pt>
                <c:pt idx="26">
                  <c:v>0</c:v>
                </c:pt>
                <c:pt idx="27">
                  <c:v>1.098901098901099E-2</c:v>
                </c:pt>
                <c:pt idx="28">
                  <c:v>1.282051282051282E-2</c:v>
                </c:pt>
                <c:pt idx="29">
                  <c:v>4.2857142857142858E-2</c:v>
                </c:pt>
                <c:pt idx="30" formatCode="General">
                  <c:v>0</c:v>
                </c:pt>
                <c:pt idx="31">
                  <c:v>6.2500000000000003E-3</c:v>
                </c:pt>
                <c:pt idx="32">
                  <c:v>3.663003663003663E-3</c:v>
                </c:pt>
                <c:pt idx="33">
                  <c:v>0</c:v>
                </c:pt>
                <c:pt idx="34">
                  <c:v>0</c:v>
                </c:pt>
              </c:numCache>
            </c:numRef>
          </c:val>
          <c:extLst>
            <c:ext xmlns:c16="http://schemas.microsoft.com/office/drawing/2014/chart" uri="{C3380CC4-5D6E-409C-BE32-E72D297353CC}">
              <c16:uniqueId val="{0000000F-4EE9-4C80-A8B0-EB8E919317CB}"/>
            </c:ext>
          </c:extLst>
        </c:ser>
        <c:ser>
          <c:idx val="1"/>
          <c:order val="2"/>
          <c:tx>
            <c:strRef>
              <c:f>'Q26.AI技術を活用する目的【ABCD】実施中'!$U$6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4EE9-4C80-A8B0-EB8E919317CB}"/>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EE9-4C80-A8B0-EB8E919317CB}"/>
                </c:ext>
              </c:extLst>
            </c:dLbl>
            <c:dLbl>
              <c:idx val="3"/>
              <c:delete val="1"/>
              <c:extLst>
                <c:ext xmlns:c15="http://schemas.microsoft.com/office/drawing/2012/chart" uri="{CE6537A1-D6FC-4f65-9D91-7224C49458BB}"/>
                <c:ext xmlns:c16="http://schemas.microsoft.com/office/drawing/2014/chart" uri="{C3380CC4-5D6E-409C-BE32-E72D297353CC}">
                  <c16:uniqueId val="{0000001A-4EE9-4C80-A8B0-EB8E919317CB}"/>
                </c:ext>
              </c:extLst>
            </c:dLbl>
            <c:dLbl>
              <c:idx val="5"/>
              <c:delete val="1"/>
              <c:extLst>
                <c:ext xmlns:c15="http://schemas.microsoft.com/office/drawing/2012/chart" uri="{CE6537A1-D6FC-4f65-9D91-7224C49458BB}"/>
                <c:ext xmlns:c16="http://schemas.microsoft.com/office/drawing/2014/chart" uri="{C3380CC4-5D6E-409C-BE32-E72D297353CC}">
                  <c16:uniqueId val="{00000000-2590-43FE-BF77-4327BDC3DBC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EE9-4C80-A8B0-EB8E919317CB}"/>
                </c:ext>
              </c:extLst>
            </c:dLbl>
            <c:dLbl>
              <c:idx val="8"/>
              <c:delete val="1"/>
              <c:extLst>
                <c:ext xmlns:c15="http://schemas.microsoft.com/office/drawing/2012/chart" uri="{CE6537A1-D6FC-4f65-9D91-7224C49458BB}"/>
                <c:ext xmlns:c16="http://schemas.microsoft.com/office/drawing/2014/chart" uri="{C3380CC4-5D6E-409C-BE32-E72D297353CC}">
                  <c16:uniqueId val="{00000029-4EE9-4C80-A8B0-EB8E919317CB}"/>
                </c:ext>
              </c:extLst>
            </c:dLbl>
            <c:dLbl>
              <c:idx val="9"/>
              <c:delete val="1"/>
              <c:extLst>
                <c:ext xmlns:c15="http://schemas.microsoft.com/office/drawing/2012/chart" uri="{CE6537A1-D6FC-4f65-9D91-7224C49458BB}"/>
                <c:ext xmlns:c16="http://schemas.microsoft.com/office/drawing/2014/chart" uri="{C3380CC4-5D6E-409C-BE32-E72D297353CC}">
                  <c16:uniqueId val="{00000028-4EE9-4C80-A8B0-EB8E919317CB}"/>
                </c:ext>
              </c:extLst>
            </c:dLbl>
            <c:dLbl>
              <c:idx val="10"/>
              <c:delete val="1"/>
              <c:extLst>
                <c:ext xmlns:c15="http://schemas.microsoft.com/office/drawing/2012/chart" uri="{CE6537A1-D6FC-4f65-9D91-7224C49458BB}"/>
                <c:ext xmlns:c16="http://schemas.microsoft.com/office/drawing/2014/chart" uri="{C3380CC4-5D6E-409C-BE32-E72D297353CC}">
                  <c16:uniqueId val="{00000006-2590-43FE-BF77-4327BDC3DBC1}"/>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EE9-4C80-A8B0-EB8E919317CB}"/>
                </c:ext>
              </c:extLst>
            </c:dLbl>
            <c:dLbl>
              <c:idx val="15"/>
              <c:delete val="1"/>
              <c:extLst>
                <c:ext xmlns:c15="http://schemas.microsoft.com/office/drawing/2012/chart" uri="{CE6537A1-D6FC-4f65-9D91-7224C49458BB}"/>
                <c:ext xmlns:c16="http://schemas.microsoft.com/office/drawing/2014/chart" uri="{C3380CC4-5D6E-409C-BE32-E72D297353CC}">
                  <c16:uniqueId val="{00000001-2590-43FE-BF77-4327BDC3DBC1}"/>
                </c:ext>
              </c:extLst>
            </c:dLbl>
            <c:dLbl>
              <c:idx val="18"/>
              <c:delete val="1"/>
              <c:extLst>
                <c:ext xmlns:c15="http://schemas.microsoft.com/office/drawing/2012/chart" uri="{CE6537A1-D6FC-4f65-9D91-7224C49458BB}"/>
                <c:ext xmlns:c16="http://schemas.microsoft.com/office/drawing/2014/chart" uri="{C3380CC4-5D6E-409C-BE32-E72D297353CC}">
                  <c16:uniqueId val="{00000003-F61B-4F15-9113-41B84DAE7BBF}"/>
                </c:ext>
              </c:extLst>
            </c:dLbl>
            <c:dLbl>
              <c:idx val="19"/>
              <c:delete val="1"/>
              <c:extLst>
                <c:ext xmlns:c15="http://schemas.microsoft.com/office/drawing/2012/chart" uri="{CE6537A1-D6FC-4f65-9D91-7224C49458BB}"/>
                <c:ext xmlns:c16="http://schemas.microsoft.com/office/drawing/2014/chart" uri="{C3380CC4-5D6E-409C-BE32-E72D297353CC}">
                  <c16:uniqueId val="{0000001D-4EE9-4C80-A8B0-EB8E919317CB}"/>
                </c:ext>
              </c:extLst>
            </c:dLbl>
            <c:dLbl>
              <c:idx val="20"/>
              <c:delete val="1"/>
              <c:extLst>
                <c:ext xmlns:c15="http://schemas.microsoft.com/office/drawing/2012/chart" uri="{CE6537A1-D6FC-4f65-9D91-7224C49458BB}"/>
                <c:ext xmlns:c16="http://schemas.microsoft.com/office/drawing/2014/chart" uri="{C3380CC4-5D6E-409C-BE32-E72D297353CC}">
                  <c16:uniqueId val="{00000002-2590-43FE-BF77-4327BDC3DBC1}"/>
                </c:ext>
              </c:extLst>
            </c:dLbl>
            <c:dLbl>
              <c:idx val="21"/>
              <c:delete val="1"/>
              <c:extLst>
                <c:ext xmlns:c15="http://schemas.microsoft.com/office/drawing/2012/chart" uri="{CE6537A1-D6FC-4f65-9D91-7224C49458BB}"/>
                <c:ext xmlns:c16="http://schemas.microsoft.com/office/drawing/2014/chart" uri="{C3380CC4-5D6E-409C-BE32-E72D297353CC}">
                  <c16:uniqueId val="{0000001C-4EE9-4C80-A8B0-EB8E919317CB}"/>
                </c:ext>
              </c:extLst>
            </c:dLbl>
            <c:dLbl>
              <c:idx val="22"/>
              <c:delete val="1"/>
              <c:extLst>
                <c:ext xmlns:c15="http://schemas.microsoft.com/office/drawing/2012/chart" uri="{CE6537A1-D6FC-4f65-9D91-7224C49458BB}"/>
                <c:ext xmlns:c16="http://schemas.microsoft.com/office/drawing/2014/chart" uri="{C3380CC4-5D6E-409C-BE32-E72D297353CC}">
                  <c16:uniqueId val="{00000004-F61B-4F15-9113-41B84DAE7BBF}"/>
                </c:ext>
              </c:extLst>
            </c:dLbl>
            <c:dLbl>
              <c:idx val="23"/>
              <c:delete val="1"/>
              <c:extLst>
                <c:ext xmlns:c15="http://schemas.microsoft.com/office/drawing/2012/chart" uri="{CE6537A1-D6FC-4f65-9D91-7224C49458BB}"/>
                <c:ext xmlns:c16="http://schemas.microsoft.com/office/drawing/2014/chart" uri="{C3380CC4-5D6E-409C-BE32-E72D297353CC}">
                  <c16:uniqueId val="{0000001F-4EE9-4C80-A8B0-EB8E919317CB}"/>
                </c:ext>
              </c:extLst>
            </c:dLbl>
            <c:dLbl>
              <c:idx val="24"/>
              <c:delete val="1"/>
              <c:extLst>
                <c:ext xmlns:c15="http://schemas.microsoft.com/office/drawing/2012/chart" uri="{CE6537A1-D6FC-4f65-9D91-7224C49458BB}"/>
                <c:ext xmlns:c16="http://schemas.microsoft.com/office/drawing/2014/chart" uri="{C3380CC4-5D6E-409C-BE32-E72D297353CC}">
                  <c16:uniqueId val="{0000001E-4EE9-4C80-A8B0-EB8E919317CB}"/>
                </c:ext>
              </c:extLst>
            </c:dLbl>
            <c:dLbl>
              <c:idx val="25"/>
              <c:delete val="1"/>
              <c:extLst>
                <c:ext xmlns:c15="http://schemas.microsoft.com/office/drawing/2012/chart" uri="{CE6537A1-D6FC-4f65-9D91-7224C49458BB}"/>
                <c:ext xmlns:c16="http://schemas.microsoft.com/office/drawing/2014/chart" uri="{C3380CC4-5D6E-409C-BE32-E72D297353CC}">
                  <c16:uniqueId val="{00000003-2590-43FE-BF77-4327BDC3DBC1}"/>
                </c:ext>
              </c:extLst>
            </c:dLbl>
            <c:dLbl>
              <c:idx val="26"/>
              <c:delete val="1"/>
              <c:extLst>
                <c:ext xmlns:c15="http://schemas.microsoft.com/office/drawing/2012/chart" uri="{CE6537A1-D6FC-4f65-9D91-7224C49458BB}"/>
                <c:ext xmlns:c16="http://schemas.microsoft.com/office/drawing/2014/chart" uri="{C3380CC4-5D6E-409C-BE32-E72D297353CC}">
                  <c16:uniqueId val="{00000022-4EE9-4C80-A8B0-EB8E919317CB}"/>
                </c:ext>
              </c:extLst>
            </c:dLbl>
            <c:dLbl>
              <c:idx val="27"/>
              <c:delete val="1"/>
              <c:extLst>
                <c:ext xmlns:c15="http://schemas.microsoft.com/office/drawing/2012/chart" uri="{CE6537A1-D6FC-4f65-9D91-7224C49458BB}"/>
                <c:ext xmlns:c16="http://schemas.microsoft.com/office/drawing/2014/chart" uri="{C3380CC4-5D6E-409C-BE32-E72D297353CC}">
                  <c16:uniqueId val="{00000020-4EE9-4C80-A8B0-EB8E919317CB}"/>
                </c:ext>
              </c:extLst>
            </c:dLbl>
            <c:dLbl>
              <c:idx val="28"/>
              <c:delete val="1"/>
              <c:extLst>
                <c:ext xmlns:c15="http://schemas.microsoft.com/office/drawing/2012/chart" uri="{CE6537A1-D6FC-4f65-9D91-7224C49458BB}"/>
                <c:ext xmlns:c16="http://schemas.microsoft.com/office/drawing/2014/chart" uri="{C3380CC4-5D6E-409C-BE32-E72D297353CC}">
                  <c16:uniqueId val="{00000023-4EE9-4C80-A8B0-EB8E919317CB}"/>
                </c:ext>
              </c:extLst>
            </c:dLbl>
            <c:dLbl>
              <c:idx val="29"/>
              <c:delete val="1"/>
              <c:extLst>
                <c:ext xmlns:c15="http://schemas.microsoft.com/office/drawing/2012/chart" uri="{CE6537A1-D6FC-4f65-9D91-7224C49458BB}"/>
                <c:ext xmlns:c16="http://schemas.microsoft.com/office/drawing/2014/chart" uri="{C3380CC4-5D6E-409C-BE32-E72D297353CC}">
                  <c16:uniqueId val="{00000021-4EE9-4C80-A8B0-EB8E919317CB}"/>
                </c:ext>
              </c:extLst>
            </c:dLbl>
            <c:dLbl>
              <c:idx val="30"/>
              <c:delete val="1"/>
              <c:extLst>
                <c:ext xmlns:c15="http://schemas.microsoft.com/office/drawing/2012/chart" uri="{CE6537A1-D6FC-4f65-9D91-7224C49458BB}"/>
                <c:ext xmlns:c16="http://schemas.microsoft.com/office/drawing/2014/chart" uri="{C3380CC4-5D6E-409C-BE32-E72D297353CC}">
                  <c16:uniqueId val="{00000004-2590-43FE-BF77-4327BDC3DBC1}"/>
                </c:ext>
              </c:extLst>
            </c:dLbl>
            <c:dLbl>
              <c:idx val="31"/>
              <c:delete val="1"/>
              <c:extLst>
                <c:ext xmlns:c15="http://schemas.microsoft.com/office/drawing/2012/chart" uri="{CE6537A1-D6FC-4f65-9D91-7224C49458BB}"/>
                <c:ext xmlns:c16="http://schemas.microsoft.com/office/drawing/2014/chart" uri="{C3380CC4-5D6E-409C-BE32-E72D297353CC}">
                  <c16:uniqueId val="{00000024-4EE9-4C80-A8B0-EB8E919317CB}"/>
                </c:ext>
              </c:extLst>
            </c:dLbl>
            <c:dLbl>
              <c:idx val="32"/>
              <c:delete val="1"/>
              <c:extLst>
                <c:ext xmlns:c15="http://schemas.microsoft.com/office/drawing/2012/chart" uri="{CE6537A1-D6FC-4f65-9D91-7224C49458BB}"/>
                <c:ext xmlns:c16="http://schemas.microsoft.com/office/drawing/2014/chart" uri="{C3380CC4-5D6E-409C-BE32-E72D297353CC}">
                  <c16:uniqueId val="{00000026-4EE9-4C80-A8B0-EB8E919317CB}"/>
                </c:ext>
              </c:extLst>
            </c:dLbl>
            <c:dLbl>
              <c:idx val="33"/>
              <c:delete val="1"/>
              <c:extLst>
                <c:ext xmlns:c15="http://schemas.microsoft.com/office/drawing/2012/chart" uri="{CE6537A1-D6FC-4f65-9D91-7224C49458BB}"/>
                <c:ext xmlns:c16="http://schemas.microsoft.com/office/drawing/2014/chart" uri="{C3380CC4-5D6E-409C-BE32-E72D297353CC}">
                  <c16:uniqueId val="{00000025-4EE9-4C80-A8B0-EB8E919317CB}"/>
                </c:ext>
              </c:extLst>
            </c:dLbl>
            <c:dLbl>
              <c:idx val="34"/>
              <c:delete val="1"/>
              <c:extLst>
                <c:ext xmlns:c15="http://schemas.microsoft.com/office/drawing/2012/chart" uri="{CE6537A1-D6FC-4f65-9D91-7224C49458BB}"/>
                <c:ext xmlns:c16="http://schemas.microsoft.com/office/drawing/2014/chart" uri="{C3380CC4-5D6E-409C-BE32-E72D297353CC}">
                  <c16:uniqueId val="{00000005-2590-43FE-BF77-4327BDC3DBC1}"/>
                </c:ext>
              </c:extLst>
            </c:dLbl>
            <c:numFmt formatCode="0%" sourceLinked="0"/>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'Q26.AI技術を活用する目的【ABCD】実施中'!$R$47:$R$81</c:f>
              <c:strCache>
                <c:ptCount val="35"/>
                <c:pt idx="0">
                  <c:v>【 ヒューマンエラーの低減・撲滅 】         </c:v>
                </c:pt>
                <c:pt idx="1">
                  <c:v>A.ユーザー企業（n=36）</c:v>
                </c:pt>
                <c:pt idx="2">
                  <c:v>B.メーカー企業（n=32）</c:v>
                </c:pt>
                <c:pt idx="3">
                  <c:v>C.サブシステム提供企業（n=22）</c:v>
                </c:pt>
                <c:pt idx="4">
                  <c:v>D.サービス提供企業（n=27）</c:v>
                </c:pt>
                <c:pt idx="5">
                  <c:v>【 熟練技術者のスキルの継承 】           </c:v>
                </c:pt>
                <c:pt idx="6">
                  <c:v>A.ユーザー企業（n=16）</c:v>
                </c:pt>
                <c:pt idx="7">
                  <c:v>B.メーカー企業（n=22）</c:v>
                </c:pt>
                <c:pt idx="8">
                  <c:v>C.サブシステム提供企業（n=10）</c:v>
                </c:pt>
                <c:pt idx="9">
                  <c:v>D.サービス提供企業（n=  8）</c:v>
                </c:pt>
                <c:pt idx="10">
                  <c:v>【 労働力不足への対策 】              </c:v>
                </c:pt>
                <c:pt idx="11">
                  <c:v>A.ユーザー企業（n=18）</c:v>
                </c:pt>
                <c:pt idx="12">
                  <c:v>B.メーカー企業（n=19）</c:v>
                </c:pt>
                <c:pt idx="13">
                  <c:v>C.サブシステム提供企業（n=11）</c:v>
                </c:pt>
                <c:pt idx="14">
                  <c:v>D.サービス提供企業（n=22）</c:v>
                </c:pt>
                <c:pt idx="15">
                  <c:v>【 人件費の削減 】                 </c:v>
                </c:pt>
                <c:pt idx="16">
                  <c:v>A.ユーザー企業（n=23）</c:v>
                </c:pt>
                <c:pt idx="17">
                  <c:v>B.メーカー企業（n=21）</c:v>
                </c:pt>
                <c:pt idx="18">
                  <c:v>C.サブシステム提供企業（n=12）</c:v>
                </c:pt>
                <c:pt idx="19">
                  <c:v>D.サービス提供企業（n=13）</c:v>
                </c:pt>
                <c:pt idx="20">
                  <c:v>【 集客効果の向上 】                </c:v>
                </c:pt>
                <c:pt idx="21">
                  <c:v>A.ユーザー企業（n=  6）</c:v>
                </c:pt>
                <c:pt idx="22">
                  <c:v>B.メーカー企業（n=11）</c:v>
                </c:pt>
                <c:pt idx="23">
                  <c:v>C.サブシステム提供企業（n=  6）</c:v>
                </c:pt>
                <c:pt idx="24">
                  <c:v>D.サービス提供企業（n=  9）</c:v>
                </c:pt>
                <c:pt idx="25">
                  <c:v>【 セキュリティの強化 】              </c:v>
                </c:pt>
                <c:pt idx="26">
                  <c:v>A.ユーザー企業（n=  0）</c:v>
                </c:pt>
                <c:pt idx="27">
                  <c:v>B.メーカー企業（n=11）</c:v>
                </c:pt>
                <c:pt idx="28">
                  <c:v>C.サブシステム提供企業（n=  5）</c:v>
                </c:pt>
                <c:pt idx="29">
                  <c:v>D.サービス提供企業（n=10）</c:v>
                </c:pt>
                <c:pt idx="30">
                  <c:v>【 廃棄ロス等の無駄の削減 】            </c:v>
                </c:pt>
                <c:pt idx="31">
                  <c:v>A.ユーザー企業（n=  4）</c:v>
                </c:pt>
                <c:pt idx="32">
                  <c:v>B.メーカー企業（n=  1）</c:v>
                </c:pt>
                <c:pt idx="33">
                  <c:v>C.サブシステム提供企業（n=  0）</c:v>
                </c:pt>
                <c:pt idx="34">
                  <c:v>D.サービス提供企業（n=  0）</c:v>
                </c:pt>
              </c:strCache>
            </c:strRef>
          </c:cat>
          <c:val>
            <c:numRef>
              <c:f>'Q26.AI技術を活用する目的【ABCD】実施中'!$U$47:$U$81</c:f>
              <c:numCache>
                <c:formatCode>0.0%</c:formatCode>
                <c:ptCount val="35"/>
                <c:pt idx="0" formatCode="General">
                  <c:v>0</c:v>
                </c:pt>
                <c:pt idx="1">
                  <c:v>9.375E-2</c:v>
                </c:pt>
                <c:pt idx="2">
                  <c:v>6.8750000000000006E-2</c:v>
                </c:pt>
                <c:pt idx="3">
                  <c:v>5.128205128205128E-2</c:v>
                </c:pt>
                <c:pt idx="4">
                  <c:v>6.4285714285714279E-2</c:v>
                </c:pt>
                <c:pt idx="5" formatCode="General">
                  <c:v>0</c:v>
                </c:pt>
                <c:pt idx="6">
                  <c:v>3.7499999999999999E-2</c:v>
                </c:pt>
                <c:pt idx="7">
                  <c:v>5.6250000000000001E-2</c:v>
                </c:pt>
                <c:pt idx="8">
                  <c:v>2.564102564102564E-2</c:v>
                </c:pt>
                <c:pt idx="9">
                  <c:v>2.1428571428571429E-2</c:v>
                </c:pt>
                <c:pt idx="10" formatCode="General">
                  <c:v>0</c:v>
                </c:pt>
                <c:pt idx="11">
                  <c:v>0.05</c:v>
                </c:pt>
                <c:pt idx="12">
                  <c:v>5.6250000000000001E-2</c:v>
                </c:pt>
                <c:pt idx="13">
                  <c:v>4.4871794871794872E-2</c:v>
                </c:pt>
                <c:pt idx="14">
                  <c:v>7.1428571428571425E-2</c:v>
                </c:pt>
                <c:pt idx="15" formatCode="General">
                  <c:v>0</c:v>
                </c:pt>
                <c:pt idx="16">
                  <c:v>6.8750000000000006E-2</c:v>
                </c:pt>
                <c:pt idx="17">
                  <c:v>7.4999999999999997E-2</c:v>
                </c:pt>
                <c:pt idx="18">
                  <c:v>1.9230769230769232E-2</c:v>
                </c:pt>
                <c:pt idx="19">
                  <c:v>3.5714285714285712E-2</c:v>
                </c:pt>
                <c:pt idx="20" formatCode="General">
                  <c:v>0</c:v>
                </c:pt>
                <c:pt idx="21">
                  <c:v>6.2500000000000003E-3</c:v>
                </c:pt>
                <c:pt idx="22">
                  <c:v>1.8749999999999999E-2</c:v>
                </c:pt>
                <c:pt idx="23">
                  <c:v>3.2051282051282048E-2</c:v>
                </c:pt>
                <c:pt idx="24">
                  <c:v>2.1428571428571429E-2</c:v>
                </c:pt>
                <c:pt idx="25" formatCode="General">
                  <c:v>0</c:v>
                </c:pt>
                <c:pt idx="26">
                  <c:v>0</c:v>
                </c:pt>
                <c:pt idx="27">
                  <c:v>3.125E-2</c:v>
                </c:pt>
                <c:pt idx="28">
                  <c:v>1.9230769230769232E-2</c:v>
                </c:pt>
                <c:pt idx="29">
                  <c:v>2.1428571428571429E-2</c:v>
                </c:pt>
                <c:pt idx="30" formatCode="General">
                  <c:v>0</c:v>
                </c:pt>
                <c:pt idx="31">
                  <c:v>1.2500000000000001E-2</c:v>
                </c:pt>
                <c:pt idx="32">
                  <c:v>0</c:v>
                </c:pt>
                <c:pt idx="33">
                  <c:v>0</c:v>
                </c:pt>
                <c:pt idx="34">
                  <c:v>0</c:v>
                </c:pt>
              </c:numCache>
            </c:numRef>
          </c:val>
          <c:extLst>
            <c:ext xmlns:c16="http://schemas.microsoft.com/office/drawing/2014/chart" uri="{C3380CC4-5D6E-409C-BE32-E72D297353CC}">
              <c16:uniqueId val="{00000017-4EE9-4C80-A8B0-EB8E919317C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70"/>
            </a:pPr>
            <a:endParaRPr lang="ja-JP"/>
          </a:p>
        </c:txPr>
        <c:crossAx val="403628032"/>
        <c:crosses val="autoZero"/>
        <c:auto val="1"/>
        <c:lblAlgn val="ctr"/>
        <c:lblOffset val="0"/>
        <c:noMultiLvlLbl val="0"/>
      </c:catAx>
      <c:valAx>
        <c:axId val="403628032"/>
        <c:scaling>
          <c:orientation val="minMax"/>
          <c:max val="0.60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177318007662836"/>
          <c:y val="0.61849361111111112"/>
          <c:w val="0.10978497447562523"/>
          <c:h val="7.20543055555555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'Q26.AI技術を活用する目的（従業員別）'!$J$73</c:f>
          <c:strCache>
            <c:ptCount val="1"/>
            <c:pt idx="0">
              <c:v>20人以下 (N=298)
21人以上100人以下 (N=272)
101人以上 (N=221)</c:v>
            </c:pt>
          </c:strCache>
        </c:strRef>
      </c:tx>
      <c:layout>
        <c:manualLayout>
          <c:xMode val="edge"/>
          <c:yMode val="edge"/>
          <c:x val="0.7031178678678679"/>
          <c:y val="0.8619890572390572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'Q26.AI技術を活用する目的（従業員別）'!$S$6</c:f>
              <c:strCache>
                <c:ptCount val="1"/>
                <c:pt idx="0">
                  <c:v>1番目</c:v>
                </c:pt>
              </c:strCache>
            </c:strRef>
          </c:tx>
          <c:spPr>
            <a:solidFill>
              <a:srgbClr val="FF9966"/>
            </a:solidFill>
            <a:ln>
              <a:solidFill>
                <a:sysClr val="windowText" lastClr="000000"/>
              </a:solidFill>
            </a:ln>
            <a:effectLst/>
          </c:spPr>
          <c:invertIfNegative val="0"/>
          <c:cat>
            <c:strRef>
              <c:f>'Q26.AI技術を活用する目的（従業員別）'!$R$7:$R$46</c:f>
              <c:strCache>
                <c:ptCount val="40"/>
                <c:pt idx="0">
                  <c:v>【 新サービスの創出 】                   </c:v>
                </c:pt>
                <c:pt idx="1">
                  <c:v>20人以下（n=140）</c:v>
                </c:pt>
                <c:pt idx="2">
                  <c:v>21人以上100人以下（n=121）</c:v>
                </c:pt>
                <c:pt idx="3">
                  <c:v>101人以上（n=81）</c:v>
                </c:pt>
                <c:pt idx="4">
                  <c:v>【 新製品の創出 】                     </c:v>
                </c:pt>
                <c:pt idx="5">
                  <c:v>20人以下（n=101）</c:v>
                </c:pt>
                <c:pt idx="6">
                  <c:v>21人以上100人以下（n=82）</c:v>
                </c:pt>
                <c:pt idx="7">
                  <c:v>101人以上（n=40）</c:v>
                </c:pt>
                <c:pt idx="8">
                  <c:v>【 既存サービスの高度化 】                 </c:v>
                </c:pt>
                <c:pt idx="9">
                  <c:v>20人以下（n=104）</c:v>
                </c:pt>
                <c:pt idx="10">
                  <c:v>21人以上100人以下（n=77）</c:v>
                </c:pt>
                <c:pt idx="11">
                  <c:v>101人以上（n=59）</c:v>
                </c:pt>
                <c:pt idx="12">
                  <c:v>【 付加価値向上 】                     </c:v>
                </c:pt>
                <c:pt idx="13">
                  <c:v>20人以下（n=123）</c:v>
                </c:pt>
                <c:pt idx="14">
                  <c:v>21人以上100人以下（n=104）</c:v>
                </c:pt>
                <c:pt idx="15">
                  <c:v>101人以上（n=76）</c:v>
                </c:pt>
                <c:pt idx="16">
                  <c:v>【 業務効率化による業務負担の軽減 】            </c:v>
                </c:pt>
                <c:pt idx="17">
                  <c:v>20人以下（n=49）</c:v>
                </c:pt>
                <c:pt idx="18">
                  <c:v>21人以上100人以下（n=55）</c:v>
                </c:pt>
                <c:pt idx="19">
                  <c:v>101人以上（n=61）</c:v>
                </c:pt>
                <c:pt idx="20">
                  <c:v>【 既存製品の高度化 】                   </c:v>
                </c:pt>
                <c:pt idx="21">
                  <c:v>20人以下（n=60）</c:v>
                </c:pt>
                <c:pt idx="22">
                  <c:v>21人以上100人以下（n=61）</c:v>
                </c:pt>
                <c:pt idx="23">
                  <c:v>101人以上（n=41）</c:v>
                </c:pt>
                <c:pt idx="24">
                  <c:v>【 生産性向上（自動化、機械化の推進） 】          </c:v>
                </c:pt>
                <c:pt idx="25">
                  <c:v>20人以下（n=39）</c:v>
                </c:pt>
                <c:pt idx="26">
                  <c:v>21人以上100人以下（n=66）</c:v>
                </c:pt>
                <c:pt idx="27">
                  <c:v>101人以上（n=78）</c:v>
                </c:pt>
                <c:pt idx="28">
                  <c:v>【 品質向上（不良品低減、品質安定化） 】          </c:v>
                </c:pt>
                <c:pt idx="29">
                  <c:v>20人以下（n=40）</c:v>
                </c:pt>
                <c:pt idx="30">
                  <c:v>21人以上100人以下（n=47）</c:v>
                </c:pt>
                <c:pt idx="31">
                  <c:v>101人以上（n=59）</c:v>
                </c:pt>
                <c:pt idx="32">
                  <c:v>【 ヒューマンエラーの低減・撲滅 】             </c:v>
                </c:pt>
                <c:pt idx="33">
                  <c:v>20人以下（n=46）</c:v>
                </c:pt>
                <c:pt idx="34">
                  <c:v>21人以上100人以下（n=49）</c:v>
                </c:pt>
                <c:pt idx="35">
                  <c:v>101人以上（n=37）</c:v>
                </c:pt>
                <c:pt idx="36">
                  <c:v>【 熟練技術者のスキルの継承 】               </c:v>
                </c:pt>
                <c:pt idx="37">
                  <c:v>20人以下（n=22）</c:v>
                </c:pt>
                <c:pt idx="38">
                  <c:v>21人以上100人以下（n=18）</c:v>
                </c:pt>
                <c:pt idx="39">
                  <c:v>101人以上（n=23）</c:v>
                </c:pt>
              </c:strCache>
            </c:strRef>
          </c:cat>
          <c:val>
            <c:numRef>
              <c:f>'Q26.AI技術を活用する目的（従業員別）'!$S$7:$S$46</c:f>
              <c:numCache>
                <c:formatCode>0.0%</c:formatCode>
                <c:ptCount val="40"/>
                <c:pt idx="0" formatCode="General">
                  <c:v>0</c:v>
                </c:pt>
                <c:pt idx="1">
                  <c:v>0.32550335570469796</c:v>
                </c:pt>
                <c:pt idx="2">
                  <c:v>0.27573529411764708</c:v>
                </c:pt>
                <c:pt idx="3">
                  <c:v>0.23981900452488689</c:v>
                </c:pt>
                <c:pt idx="4" formatCode="General">
                  <c:v>0</c:v>
                </c:pt>
                <c:pt idx="5">
                  <c:v>0.12751677852348994</c:v>
                </c:pt>
                <c:pt idx="6">
                  <c:v>0.10661764705882353</c:v>
                </c:pt>
                <c:pt idx="7">
                  <c:v>6.3348416289592757E-2</c:v>
                </c:pt>
                <c:pt idx="8" formatCode="General">
                  <c:v>0</c:v>
                </c:pt>
                <c:pt idx="9">
                  <c:v>0.10738255033557047</c:v>
                </c:pt>
                <c:pt idx="10">
                  <c:v>0.10661764705882353</c:v>
                </c:pt>
                <c:pt idx="11">
                  <c:v>9.0497737556561084E-2</c:v>
                </c:pt>
                <c:pt idx="12" formatCode="General">
                  <c:v>0</c:v>
                </c:pt>
                <c:pt idx="13">
                  <c:v>9.7315436241610737E-2</c:v>
                </c:pt>
                <c:pt idx="14">
                  <c:v>8.455882352941177E-2</c:v>
                </c:pt>
                <c:pt idx="15">
                  <c:v>9.9547511312217188E-2</c:v>
                </c:pt>
                <c:pt idx="16" formatCode="General">
                  <c:v>0</c:v>
                </c:pt>
                <c:pt idx="17">
                  <c:v>6.0402684563758392E-2</c:v>
                </c:pt>
                <c:pt idx="18">
                  <c:v>8.0882352941176475E-2</c:v>
                </c:pt>
                <c:pt idx="19">
                  <c:v>0.11764705882352941</c:v>
                </c:pt>
                <c:pt idx="20" formatCode="General">
                  <c:v>0</c:v>
                </c:pt>
                <c:pt idx="21">
                  <c:v>8.0536912751677847E-2</c:v>
                </c:pt>
                <c:pt idx="22">
                  <c:v>8.0882352941176475E-2</c:v>
                </c:pt>
                <c:pt idx="23">
                  <c:v>7.6923076923076927E-2</c:v>
                </c:pt>
                <c:pt idx="24" formatCode="General">
                  <c:v>0</c:v>
                </c:pt>
                <c:pt idx="25">
                  <c:v>2.6845637583892617E-2</c:v>
                </c:pt>
                <c:pt idx="26">
                  <c:v>8.455882352941177E-2</c:v>
                </c:pt>
                <c:pt idx="27">
                  <c:v>8.1447963800904979E-2</c:v>
                </c:pt>
                <c:pt idx="28" formatCode="General">
                  <c:v>0</c:v>
                </c:pt>
                <c:pt idx="29">
                  <c:v>4.0268456375838924E-2</c:v>
                </c:pt>
                <c:pt idx="30">
                  <c:v>2.9411764705882353E-2</c:v>
                </c:pt>
                <c:pt idx="31">
                  <c:v>0.10859728506787331</c:v>
                </c:pt>
                <c:pt idx="32" formatCode="General">
                  <c:v>0</c:v>
                </c:pt>
                <c:pt idx="33">
                  <c:v>5.7046979865771813E-2</c:v>
                </c:pt>
                <c:pt idx="34">
                  <c:v>5.8823529411764705E-2</c:v>
                </c:pt>
                <c:pt idx="35">
                  <c:v>2.7149321266968326E-2</c:v>
                </c:pt>
                <c:pt idx="36" formatCode="General">
                  <c:v>0</c:v>
                </c:pt>
                <c:pt idx="37">
                  <c:v>1.3422818791946308E-2</c:v>
                </c:pt>
                <c:pt idx="38">
                  <c:v>1.4705882352941176E-2</c:v>
                </c:pt>
                <c:pt idx="39">
                  <c:v>3.1674208144796379E-2</c:v>
                </c:pt>
              </c:numCache>
            </c:numRef>
          </c:val>
          <c:extLst>
            <c:ext xmlns:c16="http://schemas.microsoft.com/office/drawing/2014/chart" uri="{C3380CC4-5D6E-409C-BE32-E72D297353CC}">
              <c16:uniqueId val="{00000015-225B-474A-AC51-E910325D9482}"/>
            </c:ext>
          </c:extLst>
        </c:ser>
        <c:ser>
          <c:idx val="2"/>
          <c:order val="1"/>
          <c:tx>
            <c:strRef>
              <c:f>'Q26.AI技術を活用する目的（従業員別）'!$T$6</c:f>
              <c:strCache>
                <c:ptCount val="1"/>
                <c:pt idx="0">
                  <c:v>2番目</c:v>
                </c:pt>
              </c:strCache>
            </c:strRef>
          </c:tx>
          <c:spPr>
            <a:solidFill>
              <a:srgbClr val="FFFF99"/>
            </a:solidFill>
            <a:ln w="9525">
              <a:solidFill>
                <a:sysClr val="windowText" lastClr="000000"/>
              </a:solidFill>
            </a:ln>
            <a:effectLst/>
          </c:spPr>
          <c:invertIfNegative val="0"/>
          <c:cat>
            <c:strRef>
              <c:f>'Q26.AI技術を活用する目的（従業員別）'!$R$7:$R$46</c:f>
              <c:strCache>
                <c:ptCount val="40"/>
                <c:pt idx="0">
                  <c:v>【 新サービスの創出 】                   </c:v>
                </c:pt>
                <c:pt idx="1">
                  <c:v>20人以下（n=140）</c:v>
                </c:pt>
                <c:pt idx="2">
                  <c:v>21人以上100人以下（n=121）</c:v>
                </c:pt>
                <c:pt idx="3">
                  <c:v>101人以上（n=81）</c:v>
                </c:pt>
                <c:pt idx="4">
                  <c:v>【 新製品の創出 】                     </c:v>
                </c:pt>
                <c:pt idx="5">
                  <c:v>20人以下（n=101）</c:v>
                </c:pt>
                <c:pt idx="6">
                  <c:v>21人以上100人以下（n=82）</c:v>
                </c:pt>
                <c:pt idx="7">
                  <c:v>101人以上（n=40）</c:v>
                </c:pt>
                <c:pt idx="8">
                  <c:v>【 既存サービスの高度化 】                 </c:v>
                </c:pt>
                <c:pt idx="9">
                  <c:v>20人以下（n=104）</c:v>
                </c:pt>
                <c:pt idx="10">
                  <c:v>21人以上100人以下（n=77）</c:v>
                </c:pt>
                <c:pt idx="11">
                  <c:v>101人以上（n=59）</c:v>
                </c:pt>
                <c:pt idx="12">
                  <c:v>【 付加価値向上 】                     </c:v>
                </c:pt>
                <c:pt idx="13">
                  <c:v>20人以下（n=123）</c:v>
                </c:pt>
                <c:pt idx="14">
                  <c:v>21人以上100人以下（n=104）</c:v>
                </c:pt>
                <c:pt idx="15">
                  <c:v>101人以上（n=76）</c:v>
                </c:pt>
                <c:pt idx="16">
                  <c:v>【 業務効率化による業務負担の軽減 】            </c:v>
                </c:pt>
                <c:pt idx="17">
                  <c:v>20人以下（n=49）</c:v>
                </c:pt>
                <c:pt idx="18">
                  <c:v>21人以上100人以下（n=55）</c:v>
                </c:pt>
                <c:pt idx="19">
                  <c:v>101人以上（n=61）</c:v>
                </c:pt>
                <c:pt idx="20">
                  <c:v>【 既存製品の高度化 】                   </c:v>
                </c:pt>
                <c:pt idx="21">
                  <c:v>20人以下（n=60）</c:v>
                </c:pt>
                <c:pt idx="22">
                  <c:v>21人以上100人以下（n=61）</c:v>
                </c:pt>
                <c:pt idx="23">
                  <c:v>101人以上（n=41）</c:v>
                </c:pt>
                <c:pt idx="24">
                  <c:v>【 生産性向上（自動化、機械化の推進） 】          </c:v>
                </c:pt>
                <c:pt idx="25">
                  <c:v>20人以下（n=39）</c:v>
                </c:pt>
                <c:pt idx="26">
                  <c:v>21人以上100人以下（n=66）</c:v>
                </c:pt>
                <c:pt idx="27">
                  <c:v>101人以上（n=78）</c:v>
                </c:pt>
                <c:pt idx="28">
                  <c:v>【 品質向上（不良品低減、品質安定化） 】          </c:v>
                </c:pt>
                <c:pt idx="29">
                  <c:v>20人以下（n=40）</c:v>
                </c:pt>
                <c:pt idx="30">
                  <c:v>21人以上100人以下（n=47）</c:v>
                </c:pt>
                <c:pt idx="31">
                  <c:v>101人以上（n=59）</c:v>
                </c:pt>
                <c:pt idx="32">
                  <c:v>【 ヒューマンエラーの低減・撲滅 】             </c:v>
                </c:pt>
                <c:pt idx="33">
                  <c:v>20人以下（n=46）</c:v>
                </c:pt>
                <c:pt idx="34">
                  <c:v>21人以上100人以下（n=49）</c:v>
                </c:pt>
                <c:pt idx="35">
                  <c:v>101人以上（n=37）</c:v>
                </c:pt>
                <c:pt idx="36">
                  <c:v>【 熟練技術者のスキルの継承 】               </c:v>
                </c:pt>
                <c:pt idx="37">
                  <c:v>20人以下（n=22）</c:v>
                </c:pt>
                <c:pt idx="38">
                  <c:v>21人以上100人以下（n=18）</c:v>
                </c:pt>
                <c:pt idx="39">
                  <c:v>101人以上（n=23）</c:v>
                </c:pt>
              </c:strCache>
            </c:strRef>
          </c:cat>
          <c:val>
            <c:numRef>
              <c:f>'Q26.AI技術を活用する目的（従業員別）'!$T$7:$T$46</c:f>
              <c:numCache>
                <c:formatCode>0.0%</c:formatCode>
                <c:ptCount val="40"/>
                <c:pt idx="0" formatCode="General">
                  <c:v>0</c:v>
                </c:pt>
                <c:pt idx="1">
                  <c:v>8.0536912751677847E-2</c:v>
                </c:pt>
                <c:pt idx="2">
                  <c:v>9.5588235294117641E-2</c:v>
                </c:pt>
                <c:pt idx="3">
                  <c:v>6.7873303167420809E-2</c:v>
                </c:pt>
                <c:pt idx="4" formatCode="General">
                  <c:v>0</c:v>
                </c:pt>
                <c:pt idx="5">
                  <c:v>0.17449664429530201</c:v>
                </c:pt>
                <c:pt idx="6">
                  <c:v>0.14338235294117646</c:v>
                </c:pt>
                <c:pt idx="7">
                  <c:v>0.10407239819004525</c:v>
                </c:pt>
                <c:pt idx="8" formatCode="General">
                  <c:v>0</c:v>
                </c:pt>
                <c:pt idx="9">
                  <c:v>0.12416107382550336</c:v>
                </c:pt>
                <c:pt idx="10">
                  <c:v>8.0882352941176475E-2</c:v>
                </c:pt>
                <c:pt idx="11">
                  <c:v>0.12669683257918551</c:v>
                </c:pt>
                <c:pt idx="12" formatCode="General">
                  <c:v>0</c:v>
                </c:pt>
                <c:pt idx="13">
                  <c:v>0.15436241610738255</c:v>
                </c:pt>
                <c:pt idx="14">
                  <c:v>0.17647058823529413</c:v>
                </c:pt>
                <c:pt idx="15">
                  <c:v>7.2398190045248875E-2</c:v>
                </c:pt>
                <c:pt idx="16" formatCode="General">
                  <c:v>0</c:v>
                </c:pt>
                <c:pt idx="17">
                  <c:v>6.0402684563758392E-2</c:v>
                </c:pt>
                <c:pt idx="18">
                  <c:v>5.1470588235294115E-2</c:v>
                </c:pt>
                <c:pt idx="19">
                  <c:v>6.3348416289592757E-2</c:v>
                </c:pt>
                <c:pt idx="20" formatCode="General">
                  <c:v>0</c:v>
                </c:pt>
                <c:pt idx="21">
                  <c:v>8.3892617449664433E-2</c:v>
                </c:pt>
                <c:pt idx="22">
                  <c:v>7.720588235294118E-2</c:v>
                </c:pt>
                <c:pt idx="23">
                  <c:v>6.3348416289592757E-2</c:v>
                </c:pt>
                <c:pt idx="24" formatCode="General">
                  <c:v>0</c:v>
                </c:pt>
                <c:pt idx="25">
                  <c:v>2.0134228187919462E-2</c:v>
                </c:pt>
                <c:pt idx="26">
                  <c:v>5.514705882352941E-2</c:v>
                </c:pt>
                <c:pt idx="27">
                  <c:v>0.14479638009049775</c:v>
                </c:pt>
                <c:pt idx="28" formatCode="General">
                  <c:v>0</c:v>
                </c:pt>
                <c:pt idx="29">
                  <c:v>3.6912751677852351E-2</c:v>
                </c:pt>
                <c:pt idx="30">
                  <c:v>8.8235294117647065E-2</c:v>
                </c:pt>
                <c:pt idx="31">
                  <c:v>0.10407239819004525</c:v>
                </c:pt>
                <c:pt idx="32" formatCode="General">
                  <c:v>0</c:v>
                </c:pt>
                <c:pt idx="33">
                  <c:v>4.6979865771812082E-2</c:v>
                </c:pt>
                <c:pt idx="34">
                  <c:v>6.25E-2</c:v>
                </c:pt>
                <c:pt idx="35">
                  <c:v>4.9773755656108594E-2</c:v>
                </c:pt>
                <c:pt idx="36" formatCode="General">
                  <c:v>0</c:v>
                </c:pt>
                <c:pt idx="37">
                  <c:v>3.0201342281879196E-2</c:v>
                </c:pt>
                <c:pt idx="38">
                  <c:v>1.8382352941176471E-2</c:v>
                </c:pt>
                <c:pt idx="39">
                  <c:v>4.072398190045249E-2</c:v>
                </c:pt>
              </c:numCache>
            </c:numRef>
          </c:val>
          <c:extLst>
            <c:ext xmlns:c16="http://schemas.microsoft.com/office/drawing/2014/chart" uri="{C3380CC4-5D6E-409C-BE32-E72D297353CC}">
              <c16:uniqueId val="{00000031-225B-474A-AC51-E910325D9482}"/>
            </c:ext>
          </c:extLst>
        </c:ser>
        <c:ser>
          <c:idx val="1"/>
          <c:order val="2"/>
          <c:tx>
            <c:strRef>
              <c:f>'Q26.AI技術を活用する目的（従業員別）'!$U$6</c:f>
              <c:strCache>
                <c:ptCount val="1"/>
                <c:pt idx="0">
                  <c:v>3番目</c:v>
                </c:pt>
              </c:strCache>
            </c:strRef>
          </c:tx>
          <c:spPr>
            <a:solidFill>
              <a:srgbClr val="2E75B6"/>
            </a:solidFill>
            <a:ln>
              <a:solidFill>
                <a:sysClr val="windowText" lastClr="000000"/>
              </a:solidFill>
            </a:ln>
            <a:effectLst/>
          </c:spPr>
          <c:invertIfNegative val="0"/>
          <c:cat>
            <c:strRef>
              <c:f>'Q26.AI技術を活用する目的（従業員別）'!$R$7:$R$46</c:f>
              <c:strCache>
                <c:ptCount val="40"/>
                <c:pt idx="0">
                  <c:v>【 新サービスの創出 】                   </c:v>
                </c:pt>
                <c:pt idx="1">
                  <c:v>20人以下（n=140）</c:v>
                </c:pt>
                <c:pt idx="2">
                  <c:v>21人以上100人以下（n=121）</c:v>
                </c:pt>
                <c:pt idx="3">
                  <c:v>101人以上（n=81）</c:v>
                </c:pt>
                <c:pt idx="4">
                  <c:v>【 新製品の創出 】                     </c:v>
                </c:pt>
                <c:pt idx="5">
                  <c:v>20人以下（n=101）</c:v>
                </c:pt>
                <c:pt idx="6">
                  <c:v>21人以上100人以下（n=82）</c:v>
                </c:pt>
                <c:pt idx="7">
                  <c:v>101人以上（n=40）</c:v>
                </c:pt>
                <c:pt idx="8">
                  <c:v>【 既存サービスの高度化 】                 </c:v>
                </c:pt>
                <c:pt idx="9">
                  <c:v>20人以下（n=104）</c:v>
                </c:pt>
                <c:pt idx="10">
                  <c:v>21人以上100人以下（n=77）</c:v>
                </c:pt>
                <c:pt idx="11">
                  <c:v>101人以上（n=59）</c:v>
                </c:pt>
                <c:pt idx="12">
                  <c:v>【 付加価値向上 】                     </c:v>
                </c:pt>
                <c:pt idx="13">
                  <c:v>20人以下（n=123）</c:v>
                </c:pt>
                <c:pt idx="14">
                  <c:v>21人以上100人以下（n=104）</c:v>
                </c:pt>
                <c:pt idx="15">
                  <c:v>101人以上（n=76）</c:v>
                </c:pt>
                <c:pt idx="16">
                  <c:v>【 業務効率化による業務負担の軽減 】            </c:v>
                </c:pt>
                <c:pt idx="17">
                  <c:v>20人以下（n=49）</c:v>
                </c:pt>
                <c:pt idx="18">
                  <c:v>21人以上100人以下（n=55）</c:v>
                </c:pt>
                <c:pt idx="19">
                  <c:v>101人以上（n=61）</c:v>
                </c:pt>
                <c:pt idx="20">
                  <c:v>【 既存製品の高度化 】                   </c:v>
                </c:pt>
                <c:pt idx="21">
                  <c:v>20人以下（n=60）</c:v>
                </c:pt>
                <c:pt idx="22">
                  <c:v>21人以上100人以下（n=61）</c:v>
                </c:pt>
                <c:pt idx="23">
                  <c:v>101人以上（n=41）</c:v>
                </c:pt>
                <c:pt idx="24">
                  <c:v>【 生産性向上（自動化、機械化の推進） 】          </c:v>
                </c:pt>
                <c:pt idx="25">
                  <c:v>20人以下（n=39）</c:v>
                </c:pt>
                <c:pt idx="26">
                  <c:v>21人以上100人以下（n=66）</c:v>
                </c:pt>
                <c:pt idx="27">
                  <c:v>101人以上（n=78）</c:v>
                </c:pt>
                <c:pt idx="28">
                  <c:v>【 品質向上（不良品低減、品質安定化） 】          </c:v>
                </c:pt>
                <c:pt idx="29">
                  <c:v>20人以下（n=40）</c:v>
                </c:pt>
                <c:pt idx="30">
                  <c:v>21人以上100人以下（n=47）</c:v>
                </c:pt>
                <c:pt idx="31">
                  <c:v>101人以上（n=59）</c:v>
                </c:pt>
                <c:pt idx="32">
                  <c:v>【 ヒューマンエラーの低減・撲滅 】             </c:v>
                </c:pt>
                <c:pt idx="33">
                  <c:v>20人以下（n=46）</c:v>
                </c:pt>
                <c:pt idx="34">
                  <c:v>21人以上100人以下（n=49）</c:v>
                </c:pt>
                <c:pt idx="35">
                  <c:v>101人以上（n=37）</c:v>
                </c:pt>
                <c:pt idx="36">
                  <c:v>【 熟練技術者のスキルの継承 】               </c:v>
                </c:pt>
                <c:pt idx="37">
                  <c:v>20人以下（n=22）</c:v>
                </c:pt>
                <c:pt idx="38">
                  <c:v>21人以上100人以下（n=18）</c:v>
                </c:pt>
                <c:pt idx="39">
                  <c:v>101人以上（n=23）</c:v>
                </c:pt>
              </c:strCache>
            </c:strRef>
          </c:cat>
          <c:val>
            <c:numRef>
              <c:f>'Q26.AI技術を活用する目的（従業員別）'!$U$7:$U$46</c:f>
              <c:numCache>
                <c:formatCode>0.0%</c:formatCode>
                <c:ptCount val="40"/>
                <c:pt idx="0" formatCode="General">
                  <c:v>0</c:v>
                </c:pt>
                <c:pt idx="1">
                  <c:v>6.3758389261744972E-2</c:v>
                </c:pt>
                <c:pt idx="2">
                  <c:v>7.3529411764705885E-2</c:v>
                </c:pt>
                <c:pt idx="3">
                  <c:v>5.8823529411764705E-2</c:v>
                </c:pt>
                <c:pt idx="4" formatCode="General">
                  <c:v>0</c:v>
                </c:pt>
                <c:pt idx="5">
                  <c:v>3.6912751677852351E-2</c:v>
                </c:pt>
                <c:pt idx="6">
                  <c:v>5.1470588235294115E-2</c:v>
                </c:pt>
                <c:pt idx="7">
                  <c:v>1.3574660633484163E-2</c:v>
                </c:pt>
                <c:pt idx="8" formatCode="General">
                  <c:v>0</c:v>
                </c:pt>
                <c:pt idx="9">
                  <c:v>0.1174496644295302</c:v>
                </c:pt>
                <c:pt idx="10">
                  <c:v>9.5588235294117641E-2</c:v>
                </c:pt>
                <c:pt idx="11">
                  <c:v>4.9773755656108594E-2</c:v>
                </c:pt>
                <c:pt idx="12" formatCode="General">
                  <c:v>0</c:v>
                </c:pt>
                <c:pt idx="13">
                  <c:v>0.16107382550335569</c:v>
                </c:pt>
                <c:pt idx="14">
                  <c:v>0.12132352941176471</c:v>
                </c:pt>
                <c:pt idx="15">
                  <c:v>0.17194570135746606</c:v>
                </c:pt>
                <c:pt idx="16" formatCode="General">
                  <c:v>0</c:v>
                </c:pt>
                <c:pt idx="17">
                  <c:v>4.3624161073825503E-2</c:v>
                </c:pt>
                <c:pt idx="18">
                  <c:v>6.985294117647059E-2</c:v>
                </c:pt>
                <c:pt idx="19">
                  <c:v>9.5022624434389136E-2</c:v>
                </c:pt>
                <c:pt idx="20" formatCode="General">
                  <c:v>0</c:v>
                </c:pt>
                <c:pt idx="21">
                  <c:v>3.6912751677852351E-2</c:v>
                </c:pt>
                <c:pt idx="22">
                  <c:v>6.6176470588235295E-2</c:v>
                </c:pt>
                <c:pt idx="23">
                  <c:v>4.5248868778280542E-2</c:v>
                </c:pt>
                <c:pt idx="24" formatCode="General">
                  <c:v>0</c:v>
                </c:pt>
                <c:pt idx="25">
                  <c:v>8.3892617449664433E-2</c:v>
                </c:pt>
                <c:pt idx="26">
                  <c:v>0.10294117647058823</c:v>
                </c:pt>
                <c:pt idx="27">
                  <c:v>0.12669683257918551</c:v>
                </c:pt>
                <c:pt idx="28" formatCode="General">
                  <c:v>0</c:v>
                </c:pt>
                <c:pt idx="29">
                  <c:v>5.7046979865771813E-2</c:v>
                </c:pt>
                <c:pt idx="30">
                  <c:v>5.514705882352941E-2</c:v>
                </c:pt>
                <c:pt idx="31">
                  <c:v>5.4298642533936653E-2</c:v>
                </c:pt>
                <c:pt idx="32" formatCode="General">
                  <c:v>0</c:v>
                </c:pt>
                <c:pt idx="33">
                  <c:v>5.0335570469798654E-2</c:v>
                </c:pt>
                <c:pt idx="34">
                  <c:v>5.8823529411764705E-2</c:v>
                </c:pt>
                <c:pt idx="35">
                  <c:v>9.0497737556561084E-2</c:v>
                </c:pt>
                <c:pt idx="36" formatCode="General">
                  <c:v>0</c:v>
                </c:pt>
                <c:pt idx="37">
                  <c:v>3.0201342281879196E-2</c:v>
                </c:pt>
                <c:pt idx="38">
                  <c:v>3.3088235294117647E-2</c:v>
                </c:pt>
                <c:pt idx="39">
                  <c:v>3.1674208144796379E-2</c:v>
                </c:pt>
              </c:numCache>
            </c:numRef>
          </c:val>
          <c:extLst>
            <c:ext xmlns:c16="http://schemas.microsoft.com/office/drawing/2014/chart" uri="{C3380CC4-5D6E-409C-BE32-E72D297353CC}">
              <c16:uniqueId val="{00000046-225B-474A-AC51-E910325D9482}"/>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65487987987988"/>
          <c:y val="0.78078569023569011"/>
          <c:w val="0.10978497447562523"/>
          <c:h val="6.212138888888887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'Q26.AI技術を活用する目的（従業員別）AI活発'!$J$73</c:f>
          <c:strCache>
            <c:ptCount val="1"/>
            <c:pt idx="0">
              <c:v>20人以下 (N=111)
21人以上100人以下 (N=94)
101人以上 (N=68)</c:v>
            </c:pt>
          </c:strCache>
        </c:strRef>
      </c:tx>
      <c:layout>
        <c:manualLayout>
          <c:xMode val="edge"/>
          <c:yMode val="edge"/>
          <c:x val="0.64477701149425293"/>
          <c:y val="0.8300735690235689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'Q26.AI技術を活用する目的（従業員別）AI活発'!$S$6</c:f>
              <c:strCache>
                <c:ptCount val="1"/>
                <c:pt idx="0">
                  <c:v>1番目</c:v>
                </c:pt>
              </c:strCache>
            </c:strRef>
          </c:tx>
          <c:spPr>
            <a:solidFill>
              <a:srgbClr val="FF996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20人以下（n=50）</c:v>
                </c:pt>
                <c:pt idx="2">
                  <c:v>21人以上100人以下（n=46）</c:v>
                </c:pt>
                <c:pt idx="3">
                  <c:v>101人以上（n=29）</c:v>
                </c:pt>
                <c:pt idx="4">
                  <c:v>【 新製品の創出 】                     </c:v>
                </c:pt>
                <c:pt idx="5">
                  <c:v>20人以下（n=48）</c:v>
                </c:pt>
                <c:pt idx="6">
                  <c:v>21人以上100人以下（n=38）</c:v>
                </c:pt>
                <c:pt idx="7">
                  <c:v>101人以上（n=21）</c:v>
                </c:pt>
                <c:pt idx="8">
                  <c:v>【 付加価値向上 】                     </c:v>
                </c:pt>
                <c:pt idx="9">
                  <c:v>20人以下（n=49）</c:v>
                </c:pt>
                <c:pt idx="10">
                  <c:v>21人以上100人以下（n=34）</c:v>
                </c:pt>
                <c:pt idx="11">
                  <c:v>101人以上（n=27）</c:v>
                </c:pt>
                <c:pt idx="12">
                  <c:v>【 既存サービスの高度化 】                 </c:v>
                </c:pt>
                <c:pt idx="13">
                  <c:v>20人以下（n=43）</c:v>
                </c:pt>
                <c:pt idx="14">
                  <c:v>21人以上100人以下（n=31）</c:v>
                </c:pt>
                <c:pt idx="15">
                  <c:v>101人以上（n=17）</c:v>
                </c:pt>
                <c:pt idx="16">
                  <c:v>【 既存製品の高度化 】                   </c:v>
                </c:pt>
                <c:pt idx="17">
                  <c:v>20人以下（n=26）</c:v>
                </c:pt>
                <c:pt idx="18">
                  <c:v>21人以上100人以下（n=25）</c:v>
                </c:pt>
                <c:pt idx="19">
                  <c:v>101人以上（n=22）</c:v>
                </c:pt>
                <c:pt idx="20">
                  <c:v>【 業務効率化による業務負担の軽減 】            </c:v>
                </c:pt>
                <c:pt idx="21">
                  <c:v>20人以下（n=15）</c:v>
                </c:pt>
                <c:pt idx="22">
                  <c:v>21人以上100人以下（n=18）</c:v>
                </c:pt>
                <c:pt idx="23">
                  <c:v>101人以上（n=15）</c:v>
                </c:pt>
                <c:pt idx="24">
                  <c:v>【 生産性向上（自動化、機械化の推進） 】          </c:v>
                </c:pt>
                <c:pt idx="25">
                  <c:v>20人以下（n=15）</c:v>
                </c:pt>
                <c:pt idx="26">
                  <c:v>21人以上100人以下（n=18）</c:v>
                </c:pt>
                <c:pt idx="27">
                  <c:v>101人以上（n=17）</c:v>
                </c:pt>
                <c:pt idx="28">
                  <c:v>【 ヒューマンエラーの低減・撲滅 】             </c:v>
                </c:pt>
                <c:pt idx="29">
                  <c:v>20人以下（n=14）</c:v>
                </c:pt>
                <c:pt idx="30">
                  <c:v>21人以上100人以下（n=13）</c:v>
                </c:pt>
                <c:pt idx="31">
                  <c:v>101人以上（n=8）</c:v>
                </c:pt>
                <c:pt idx="32">
                  <c:v>【 品質向上（不良品低減、品質安定化） 】          </c:v>
                </c:pt>
                <c:pt idx="33">
                  <c:v>20人以下（n=14）</c:v>
                </c:pt>
                <c:pt idx="34">
                  <c:v>21人以上100人以下（n=13）</c:v>
                </c:pt>
                <c:pt idx="35">
                  <c:v>101人以上（n=11）</c:v>
                </c:pt>
                <c:pt idx="36">
                  <c:v>【 熟練技術者のスキルの継承 】               </c:v>
                </c:pt>
                <c:pt idx="37">
                  <c:v>20人以下（n=4）</c:v>
                </c:pt>
                <c:pt idx="38">
                  <c:v>21人以上100人以下（n=6）</c:v>
                </c:pt>
                <c:pt idx="39">
                  <c:v>101人以上（n=8）</c:v>
                </c:pt>
              </c:strCache>
            </c:strRef>
          </c:cat>
          <c:val>
            <c:numRef>
              <c:f>'Q26.AI技術を活用する目的（従業員別）AI活発'!$S$7:$S$46</c:f>
              <c:numCache>
                <c:formatCode>0.0%</c:formatCode>
                <c:ptCount val="40"/>
                <c:pt idx="0" formatCode="General">
                  <c:v>0</c:v>
                </c:pt>
                <c:pt idx="1">
                  <c:v>0.28828828828828829</c:v>
                </c:pt>
                <c:pt idx="2">
                  <c:v>0.26595744680851063</c:v>
                </c:pt>
                <c:pt idx="3">
                  <c:v>0.25</c:v>
                </c:pt>
                <c:pt idx="4" formatCode="General">
                  <c:v>0</c:v>
                </c:pt>
                <c:pt idx="5">
                  <c:v>0.21621621621621623</c:v>
                </c:pt>
                <c:pt idx="6">
                  <c:v>0.14893617021276595</c:v>
                </c:pt>
                <c:pt idx="7">
                  <c:v>0.11764705882352941</c:v>
                </c:pt>
                <c:pt idx="8" formatCode="General">
                  <c:v>0</c:v>
                </c:pt>
                <c:pt idx="9">
                  <c:v>8.1081081081081086E-2</c:v>
                </c:pt>
                <c:pt idx="10">
                  <c:v>0.10638297872340426</c:v>
                </c:pt>
                <c:pt idx="11">
                  <c:v>0.16176470588235295</c:v>
                </c:pt>
                <c:pt idx="12" formatCode="General">
                  <c:v>0</c:v>
                </c:pt>
                <c:pt idx="13">
                  <c:v>0.10810810810810811</c:v>
                </c:pt>
                <c:pt idx="14">
                  <c:v>0.11702127659574468</c:v>
                </c:pt>
                <c:pt idx="15">
                  <c:v>5.8823529411764705E-2</c:v>
                </c:pt>
                <c:pt idx="16" formatCode="General">
                  <c:v>0</c:v>
                </c:pt>
                <c:pt idx="17">
                  <c:v>9.0090090090090086E-2</c:v>
                </c:pt>
                <c:pt idx="18">
                  <c:v>7.4468085106382975E-2</c:v>
                </c:pt>
                <c:pt idx="19">
                  <c:v>0.14705882352941177</c:v>
                </c:pt>
                <c:pt idx="20" formatCode="General">
                  <c:v>0</c:v>
                </c:pt>
                <c:pt idx="21">
                  <c:v>6.3063063063063057E-2</c:v>
                </c:pt>
                <c:pt idx="22">
                  <c:v>6.3829787234042548E-2</c:v>
                </c:pt>
                <c:pt idx="23">
                  <c:v>7.3529411764705885E-2</c:v>
                </c:pt>
                <c:pt idx="24" formatCode="General">
                  <c:v>0</c:v>
                </c:pt>
                <c:pt idx="25">
                  <c:v>9.0090090090090089E-3</c:v>
                </c:pt>
                <c:pt idx="26">
                  <c:v>8.5106382978723402E-2</c:v>
                </c:pt>
                <c:pt idx="27">
                  <c:v>2.9411764705882353E-2</c:v>
                </c:pt>
                <c:pt idx="28" formatCode="General">
                  <c:v>0</c:v>
                </c:pt>
                <c:pt idx="29">
                  <c:v>3.6036036036036036E-2</c:v>
                </c:pt>
                <c:pt idx="30">
                  <c:v>6.3829787234042548E-2</c:v>
                </c:pt>
                <c:pt idx="31">
                  <c:v>1.4705882352941176E-2</c:v>
                </c:pt>
                <c:pt idx="32" formatCode="General">
                  <c:v>0</c:v>
                </c:pt>
                <c:pt idx="33">
                  <c:v>4.5045045045045043E-2</c:v>
                </c:pt>
                <c:pt idx="34">
                  <c:v>0</c:v>
                </c:pt>
                <c:pt idx="35">
                  <c:v>7.3529411764705885E-2</c:v>
                </c:pt>
                <c:pt idx="36" formatCode="General">
                  <c:v>0</c:v>
                </c:pt>
                <c:pt idx="37">
                  <c:v>9.0090090090090089E-3</c:v>
                </c:pt>
                <c:pt idx="38">
                  <c:v>2.1276595744680851E-2</c:v>
                </c:pt>
                <c:pt idx="39">
                  <c:v>4.4117647058823532E-2</c:v>
                </c:pt>
              </c:numCache>
            </c:numRef>
          </c:val>
          <c:extLst>
            <c:ext xmlns:c16="http://schemas.microsoft.com/office/drawing/2014/chart" uri="{C3380CC4-5D6E-409C-BE32-E72D297353CC}">
              <c16:uniqueId val="{00000015-0CF4-4C31-8294-DC7ACC5D695F}"/>
            </c:ext>
          </c:extLst>
        </c:ser>
        <c:ser>
          <c:idx val="2"/>
          <c:order val="1"/>
          <c:tx>
            <c:strRef>
              <c:f>'Q26.AI技術を活用する目的（従業員別）AI活発'!$T$6</c:f>
              <c:strCache>
                <c:ptCount val="1"/>
                <c:pt idx="0">
                  <c:v>2番目</c:v>
                </c:pt>
              </c:strCache>
            </c:strRef>
          </c:tx>
          <c:spPr>
            <a:solidFill>
              <a:srgbClr val="FFFF99"/>
            </a:solidFill>
            <a:ln w="9525">
              <a:solidFill>
                <a:sysClr val="windowText" lastClr="000000"/>
              </a:solidFill>
            </a:ln>
            <a:effectLst/>
          </c:spPr>
          <c:invertIfNegative val="0"/>
          <c:cat>
            <c:strRef>
              <c:f>'Q26.AI技術を活用する目的（従業員別）AI活発'!$R$7:$R$46</c:f>
              <c:strCache>
                <c:ptCount val="40"/>
                <c:pt idx="0">
                  <c:v>【 新サービスの創出 】                   </c:v>
                </c:pt>
                <c:pt idx="1">
                  <c:v>20人以下（n=50）</c:v>
                </c:pt>
                <c:pt idx="2">
                  <c:v>21人以上100人以下（n=46）</c:v>
                </c:pt>
                <c:pt idx="3">
                  <c:v>101人以上（n=29）</c:v>
                </c:pt>
                <c:pt idx="4">
                  <c:v>【 新製品の創出 】                     </c:v>
                </c:pt>
                <c:pt idx="5">
                  <c:v>20人以下（n=48）</c:v>
                </c:pt>
                <c:pt idx="6">
                  <c:v>21人以上100人以下（n=38）</c:v>
                </c:pt>
                <c:pt idx="7">
                  <c:v>101人以上（n=21）</c:v>
                </c:pt>
                <c:pt idx="8">
                  <c:v>【 付加価値向上 】                     </c:v>
                </c:pt>
                <c:pt idx="9">
                  <c:v>20人以下（n=49）</c:v>
                </c:pt>
                <c:pt idx="10">
                  <c:v>21人以上100人以下（n=34）</c:v>
                </c:pt>
                <c:pt idx="11">
                  <c:v>101人以上（n=27）</c:v>
                </c:pt>
                <c:pt idx="12">
                  <c:v>【 既存サービスの高度化 】                 </c:v>
                </c:pt>
                <c:pt idx="13">
                  <c:v>20人以下（n=43）</c:v>
                </c:pt>
                <c:pt idx="14">
                  <c:v>21人以上100人以下（n=31）</c:v>
                </c:pt>
                <c:pt idx="15">
                  <c:v>101人以上（n=17）</c:v>
                </c:pt>
                <c:pt idx="16">
                  <c:v>【 既存製品の高度化 】                   </c:v>
                </c:pt>
                <c:pt idx="17">
                  <c:v>20人以下（n=26）</c:v>
                </c:pt>
                <c:pt idx="18">
                  <c:v>21人以上100人以下（n=25）</c:v>
                </c:pt>
                <c:pt idx="19">
                  <c:v>101人以上（n=22）</c:v>
                </c:pt>
                <c:pt idx="20">
                  <c:v>【 業務効率化による業務負担の軽減 】            </c:v>
                </c:pt>
                <c:pt idx="21">
                  <c:v>20人以下（n=15）</c:v>
                </c:pt>
                <c:pt idx="22">
                  <c:v>21人以上100人以下（n=18）</c:v>
                </c:pt>
                <c:pt idx="23">
                  <c:v>101人以上（n=15）</c:v>
                </c:pt>
                <c:pt idx="24">
                  <c:v>【 生産性向上（自動化、機械化の推進） 】          </c:v>
                </c:pt>
                <c:pt idx="25">
                  <c:v>20人以下（n=15）</c:v>
                </c:pt>
                <c:pt idx="26">
                  <c:v>21人以上100人以下（n=18）</c:v>
                </c:pt>
                <c:pt idx="27">
                  <c:v>101人以上（n=17）</c:v>
                </c:pt>
                <c:pt idx="28">
                  <c:v>【 ヒューマンエラーの低減・撲滅 】             </c:v>
                </c:pt>
                <c:pt idx="29">
                  <c:v>20人以下（n=14）</c:v>
                </c:pt>
                <c:pt idx="30">
                  <c:v>21人以上100人以下（n=13）</c:v>
                </c:pt>
                <c:pt idx="31">
                  <c:v>101人以上（n=8）</c:v>
                </c:pt>
                <c:pt idx="32">
                  <c:v>【 品質向上（不良品低減、品質安定化） 】          </c:v>
                </c:pt>
                <c:pt idx="33">
                  <c:v>20人以下（n=14）</c:v>
                </c:pt>
                <c:pt idx="34">
                  <c:v>21人以上100人以下（n=13）</c:v>
                </c:pt>
                <c:pt idx="35">
                  <c:v>101人以上（n=11）</c:v>
                </c:pt>
                <c:pt idx="36">
                  <c:v>【 熟練技術者のスキルの継承 】               </c:v>
                </c:pt>
                <c:pt idx="37">
                  <c:v>20人以下（n=4）</c:v>
                </c:pt>
                <c:pt idx="38">
                  <c:v>21人以上100人以下（n=6）</c:v>
                </c:pt>
                <c:pt idx="39">
                  <c:v>101人以上（n=8）</c:v>
                </c:pt>
              </c:strCache>
            </c:strRef>
          </c:cat>
          <c:val>
            <c:numRef>
              <c:f>'Q26.AI技術を活用する目的（従業員別）AI活発'!$T$7:$T$46</c:f>
              <c:numCache>
                <c:formatCode>0.0%</c:formatCode>
                <c:ptCount val="40"/>
                <c:pt idx="0" formatCode="General">
                  <c:v>0</c:v>
                </c:pt>
                <c:pt idx="1">
                  <c:v>9.90990990990991E-2</c:v>
                </c:pt>
                <c:pt idx="2">
                  <c:v>0.14893617021276595</c:v>
                </c:pt>
                <c:pt idx="3">
                  <c:v>0.10294117647058823</c:v>
                </c:pt>
                <c:pt idx="4" formatCode="General">
                  <c:v>0</c:v>
                </c:pt>
                <c:pt idx="5">
                  <c:v>0.15315315315315314</c:v>
                </c:pt>
                <c:pt idx="6">
                  <c:v>0.20212765957446807</c:v>
                </c:pt>
                <c:pt idx="7">
                  <c:v>0.14705882352941177</c:v>
                </c:pt>
                <c:pt idx="8" formatCode="General">
                  <c:v>0</c:v>
                </c:pt>
                <c:pt idx="9">
                  <c:v>0.18018018018018017</c:v>
                </c:pt>
                <c:pt idx="10">
                  <c:v>0.1702127659574468</c:v>
                </c:pt>
                <c:pt idx="11">
                  <c:v>0.10294117647058823</c:v>
                </c:pt>
                <c:pt idx="12" formatCode="General">
                  <c:v>0</c:v>
                </c:pt>
                <c:pt idx="13">
                  <c:v>0.13513513513513514</c:v>
                </c:pt>
                <c:pt idx="14">
                  <c:v>8.5106382978723402E-2</c:v>
                </c:pt>
                <c:pt idx="15">
                  <c:v>0.11764705882352941</c:v>
                </c:pt>
                <c:pt idx="16" formatCode="General">
                  <c:v>0</c:v>
                </c:pt>
                <c:pt idx="17">
                  <c:v>9.90990990990991E-2</c:v>
                </c:pt>
                <c:pt idx="18">
                  <c:v>0.10638297872340426</c:v>
                </c:pt>
                <c:pt idx="19">
                  <c:v>8.8235294117647065E-2</c:v>
                </c:pt>
                <c:pt idx="20" formatCode="General">
                  <c:v>0</c:v>
                </c:pt>
                <c:pt idx="21">
                  <c:v>4.5045045045045043E-2</c:v>
                </c:pt>
                <c:pt idx="22">
                  <c:v>3.1914893617021274E-2</c:v>
                </c:pt>
                <c:pt idx="23">
                  <c:v>4.4117647058823532E-2</c:v>
                </c:pt>
                <c:pt idx="24" formatCode="General">
                  <c:v>0</c:v>
                </c:pt>
                <c:pt idx="25">
                  <c:v>2.7027027027027029E-2</c:v>
                </c:pt>
                <c:pt idx="26">
                  <c:v>1.0638297872340425E-2</c:v>
                </c:pt>
                <c:pt idx="27">
                  <c:v>8.8235294117647065E-2</c:v>
                </c:pt>
                <c:pt idx="28" formatCode="General">
                  <c:v>0</c:v>
                </c:pt>
                <c:pt idx="29">
                  <c:v>4.5045045045045043E-2</c:v>
                </c:pt>
                <c:pt idx="30">
                  <c:v>3.1914893617021274E-2</c:v>
                </c:pt>
                <c:pt idx="31">
                  <c:v>2.9411764705882353E-2</c:v>
                </c:pt>
                <c:pt idx="32" formatCode="General">
                  <c:v>0</c:v>
                </c:pt>
                <c:pt idx="33">
                  <c:v>3.6036036036036036E-2</c:v>
                </c:pt>
                <c:pt idx="34">
                  <c:v>7.4468085106382975E-2</c:v>
                </c:pt>
                <c:pt idx="35">
                  <c:v>4.4117647058823532E-2</c:v>
                </c:pt>
                <c:pt idx="36" formatCode="General">
                  <c:v>0</c:v>
                </c:pt>
                <c:pt idx="37">
                  <c:v>9.0090090090090089E-3</c:v>
                </c:pt>
                <c:pt idx="38">
                  <c:v>2.1276595744680851E-2</c:v>
                </c:pt>
                <c:pt idx="39">
                  <c:v>5.8823529411764705E-2</c:v>
                </c:pt>
              </c:numCache>
            </c:numRef>
          </c:val>
          <c:extLst>
            <c:ext xmlns:c16="http://schemas.microsoft.com/office/drawing/2014/chart" uri="{C3380CC4-5D6E-409C-BE32-E72D297353CC}">
              <c16:uniqueId val="{00000031-0CF4-4C31-8294-DC7ACC5D695F}"/>
            </c:ext>
          </c:extLst>
        </c:ser>
        <c:ser>
          <c:idx val="1"/>
          <c:order val="2"/>
          <c:tx>
            <c:strRef>
              <c:f>'Q26.AI技術を活用する目的（従業員別）AI活発'!$U$6</c:f>
              <c:strCache>
                <c:ptCount val="1"/>
                <c:pt idx="0">
                  <c:v>3番目</c:v>
                </c:pt>
              </c:strCache>
            </c:strRef>
          </c:tx>
          <c:spPr>
            <a:solidFill>
              <a:srgbClr val="2E75B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20人以下（n=50）</c:v>
                </c:pt>
                <c:pt idx="2">
                  <c:v>21人以上100人以下（n=46）</c:v>
                </c:pt>
                <c:pt idx="3">
                  <c:v>101人以上（n=29）</c:v>
                </c:pt>
                <c:pt idx="4">
                  <c:v>【 新製品の創出 】                     </c:v>
                </c:pt>
                <c:pt idx="5">
                  <c:v>20人以下（n=48）</c:v>
                </c:pt>
                <c:pt idx="6">
                  <c:v>21人以上100人以下（n=38）</c:v>
                </c:pt>
                <c:pt idx="7">
                  <c:v>101人以上（n=21）</c:v>
                </c:pt>
                <c:pt idx="8">
                  <c:v>【 付加価値向上 】                     </c:v>
                </c:pt>
                <c:pt idx="9">
                  <c:v>20人以下（n=49）</c:v>
                </c:pt>
                <c:pt idx="10">
                  <c:v>21人以上100人以下（n=34）</c:v>
                </c:pt>
                <c:pt idx="11">
                  <c:v>101人以上（n=27）</c:v>
                </c:pt>
                <c:pt idx="12">
                  <c:v>【 既存サービスの高度化 】                 </c:v>
                </c:pt>
                <c:pt idx="13">
                  <c:v>20人以下（n=43）</c:v>
                </c:pt>
                <c:pt idx="14">
                  <c:v>21人以上100人以下（n=31）</c:v>
                </c:pt>
                <c:pt idx="15">
                  <c:v>101人以上（n=17）</c:v>
                </c:pt>
                <c:pt idx="16">
                  <c:v>【 既存製品の高度化 】                   </c:v>
                </c:pt>
                <c:pt idx="17">
                  <c:v>20人以下（n=26）</c:v>
                </c:pt>
                <c:pt idx="18">
                  <c:v>21人以上100人以下（n=25）</c:v>
                </c:pt>
                <c:pt idx="19">
                  <c:v>101人以上（n=22）</c:v>
                </c:pt>
                <c:pt idx="20">
                  <c:v>【 業務効率化による業務負担の軽減 】            </c:v>
                </c:pt>
                <c:pt idx="21">
                  <c:v>20人以下（n=15）</c:v>
                </c:pt>
                <c:pt idx="22">
                  <c:v>21人以上100人以下（n=18）</c:v>
                </c:pt>
                <c:pt idx="23">
                  <c:v>101人以上（n=15）</c:v>
                </c:pt>
                <c:pt idx="24">
                  <c:v>【 生産性向上（自動化、機械化の推進） 】          </c:v>
                </c:pt>
                <c:pt idx="25">
                  <c:v>20人以下（n=15）</c:v>
                </c:pt>
                <c:pt idx="26">
                  <c:v>21人以上100人以下（n=18）</c:v>
                </c:pt>
                <c:pt idx="27">
                  <c:v>101人以上（n=17）</c:v>
                </c:pt>
                <c:pt idx="28">
                  <c:v>【 ヒューマンエラーの低減・撲滅 】             </c:v>
                </c:pt>
                <c:pt idx="29">
                  <c:v>20人以下（n=14）</c:v>
                </c:pt>
                <c:pt idx="30">
                  <c:v>21人以上100人以下（n=13）</c:v>
                </c:pt>
                <c:pt idx="31">
                  <c:v>101人以上（n=8）</c:v>
                </c:pt>
                <c:pt idx="32">
                  <c:v>【 品質向上（不良品低減、品質安定化） 】          </c:v>
                </c:pt>
                <c:pt idx="33">
                  <c:v>20人以下（n=14）</c:v>
                </c:pt>
                <c:pt idx="34">
                  <c:v>21人以上100人以下（n=13）</c:v>
                </c:pt>
                <c:pt idx="35">
                  <c:v>101人以上（n=11）</c:v>
                </c:pt>
                <c:pt idx="36">
                  <c:v>【 熟練技術者のスキルの継承 】               </c:v>
                </c:pt>
                <c:pt idx="37">
                  <c:v>20人以下（n=4）</c:v>
                </c:pt>
                <c:pt idx="38">
                  <c:v>21人以上100人以下（n=6）</c:v>
                </c:pt>
                <c:pt idx="39">
                  <c:v>101人以上（n=8）</c:v>
                </c:pt>
              </c:strCache>
            </c:strRef>
          </c:cat>
          <c:val>
            <c:numRef>
              <c:f>'Q26.AI技術を活用する目的（従業員別）AI活発'!$U$7:$U$46</c:f>
              <c:numCache>
                <c:formatCode>0.0%</c:formatCode>
                <c:ptCount val="40"/>
                <c:pt idx="0" formatCode="General">
                  <c:v>0</c:v>
                </c:pt>
                <c:pt idx="1">
                  <c:v>6.3063063063063057E-2</c:v>
                </c:pt>
                <c:pt idx="2">
                  <c:v>7.4468085106382975E-2</c:v>
                </c:pt>
                <c:pt idx="3">
                  <c:v>7.3529411764705885E-2</c:v>
                </c:pt>
                <c:pt idx="4" formatCode="General">
                  <c:v>0</c:v>
                </c:pt>
                <c:pt idx="5">
                  <c:v>6.3063063063063057E-2</c:v>
                </c:pt>
                <c:pt idx="6">
                  <c:v>5.3191489361702128E-2</c:v>
                </c:pt>
                <c:pt idx="7">
                  <c:v>4.4117647058823532E-2</c:v>
                </c:pt>
                <c:pt idx="8" formatCode="General">
                  <c:v>0</c:v>
                </c:pt>
                <c:pt idx="9">
                  <c:v>0.18018018018018017</c:v>
                </c:pt>
                <c:pt idx="10">
                  <c:v>8.5106382978723402E-2</c:v>
                </c:pt>
                <c:pt idx="11">
                  <c:v>0.13235294117647059</c:v>
                </c:pt>
                <c:pt idx="12" formatCode="General">
                  <c:v>0</c:v>
                </c:pt>
                <c:pt idx="13">
                  <c:v>0.14414414414414414</c:v>
                </c:pt>
                <c:pt idx="14">
                  <c:v>0.1276595744680851</c:v>
                </c:pt>
                <c:pt idx="15">
                  <c:v>7.3529411764705885E-2</c:v>
                </c:pt>
                <c:pt idx="16" formatCode="General">
                  <c:v>0</c:v>
                </c:pt>
                <c:pt idx="17">
                  <c:v>4.5045045045045043E-2</c:v>
                </c:pt>
                <c:pt idx="18">
                  <c:v>8.5106382978723402E-2</c:v>
                </c:pt>
                <c:pt idx="19">
                  <c:v>8.8235294117647065E-2</c:v>
                </c:pt>
                <c:pt idx="20" formatCode="General">
                  <c:v>0</c:v>
                </c:pt>
                <c:pt idx="21">
                  <c:v>2.7027027027027029E-2</c:v>
                </c:pt>
                <c:pt idx="22">
                  <c:v>9.5744680851063829E-2</c:v>
                </c:pt>
                <c:pt idx="23">
                  <c:v>0.10294117647058823</c:v>
                </c:pt>
                <c:pt idx="24" formatCode="General">
                  <c:v>0</c:v>
                </c:pt>
                <c:pt idx="25">
                  <c:v>9.90990990990991E-2</c:v>
                </c:pt>
                <c:pt idx="26">
                  <c:v>9.5744680851063829E-2</c:v>
                </c:pt>
                <c:pt idx="27">
                  <c:v>0.13235294117647059</c:v>
                </c:pt>
                <c:pt idx="28" formatCode="General">
                  <c:v>0</c:v>
                </c:pt>
                <c:pt idx="29">
                  <c:v>4.5045045045045043E-2</c:v>
                </c:pt>
                <c:pt idx="30">
                  <c:v>4.2553191489361701E-2</c:v>
                </c:pt>
                <c:pt idx="31">
                  <c:v>7.3529411764705885E-2</c:v>
                </c:pt>
                <c:pt idx="32" formatCode="General">
                  <c:v>0</c:v>
                </c:pt>
                <c:pt idx="33">
                  <c:v>4.5045045045045043E-2</c:v>
                </c:pt>
                <c:pt idx="34">
                  <c:v>6.3829787234042548E-2</c:v>
                </c:pt>
                <c:pt idx="35">
                  <c:v>4.4117647058823532E-2</c:v>
                </c:pt>
                <c:pt idx="36" formatCode="General">
                  <c:v>0</c:v>
                </c:pt>
                <c:pt idx="37">
                  <c:v>1.8018018018018018E-2</c:v>
                </c:pt>
                <c:pt idx="38">
                  <c:v>2.1276595744680851E-2</c:v>
                </c:pt>
                <c:pt idx="39">
                  <c:v>1.4705882352941176E-2</c:v>
                </c:pt>
              </c:numCache>
            </c:numRef>
          </c:val>
          <c:extLst>
            <c:ext xmlns:c16="http://schemas.microsoft.com/office/drawing/2014/chart" uri="{C3380CC4-5D6E-409C-BE32-E72D297353CC}">
              <c16:uniqueId val="{00000046-0CF4-4C31-8294-DC7ACC5D695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406981481481486"/>
          <c:y val="0.65250286195286189"/>
          <c:w val="0.10978497447562523"/>
          <c:h val="6.85355218855218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'Q26.AI技術を活用する目的（従業員別）AI活発'!$J$73</c:f>
          <c:strCache>
            <c:ptCount val="1"/>
            <c:pt idx="0">
              <c:v>20人以下 (N=36)
21人以上100人以下 (N=50)
101人以上 (N=74)</c:v>
            </c:pt>
          </c:strCache>
        </c:strRef>
      </c:tx>
      <c:layout>
        <c:manualLayout>
          <c:xMode val="edge"/>
          <c:yMode val="edge"/>
          <c:x val="0.69830191570881217"/>
          <c:y val="0.879248653198653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'Q26.AI技術を活用する目的（従業員別）AI活発'!$S$6</c:f>
              <c:strCache>
                <c:ptCount val="1"/>
                <c:pt idx="0">
                  <c:v>1番目</c:v>
                </c:pt>
              </c:strCache>
            </c:strRef>
          </c:tx>
          <c:spPr>
            <a:solidFill>
              <a:srgbClr val="FF9966"/>
            </a:solidFill>
            <a:ln>
              <a:solidFill>
                <a:sysClr val="windowText" lastClr="000000"/>
              </a:solidFill>
            </a:ln>
            <a:effectLst/>
          </c:spPr>
          <c:invertIfNegative val="0"/>
          <c:cat>
            <c:strRef>
              <c:f>'Q26.AI技術を活用する目的（従業員別）AI活発'!$R$7:$R$46</c:f>
              <c:strCache>
                <c:ptCount val="40"/>
                <c:pt idx="0">
                  <c:v>【 業務効率化による業務負担の軽減 】            </c:v>
                </c:pt>
                <c:pt idx="1">
                  <c:v>20人以下（n=9）</c:v>
                </c:pt>
                <c:pt idx="2">
                  <c:v>21人以上100人以下（n=18）</c:v>
                </c:pt>
                <c:pt idx="3">
                  <c:v>101人以上（n=27）</c:v>
                </c:pt>
                <c:pt idx="4">
                  <c:v>【 新サービスの創出 】                   </c:v>
                </c:pt>
                <c:pt idx="5">
                  <c:v>20人以下（n=12）</c:v>
                </c:pt>
                <c:pt idx="6">
                  <c:v>21人以上100人以下（n=10）</c:v>
                </c:pt>
                <c:pt idx="7">
                  <c:v>101人以上（n=17）</c:v>
                </c:pt>
                <c:pt idx="8">
                  <c:v>【 品質向上（不良品低減、品質安定化） 】          </c:v>
                </c:pt>
                <c:pt idx="9">
                  <c:v>20人以下（n=7）</c:v>
                </c:pt>
                <c:pt idx="10">
                  <c:v>21人以上100人以下（n=16）</c:v>
                </c:pt>
                <c:pt idx="11">
                  <c:v>101人以上（n=35）</c:v>
                </c:pt>
                <c:pt idx="12">
                  <c:v>【 生産性向上（自動化、機械化の推進） 】          </c:v>
                </c:pt>
                <c:pt idx="13">
                  <c:v>20人以下（n=7）</c:v>
                </c:pt>
                <c:pt idx="14">
                  <c:v>21人以上100人以下（n=18）</c:v>
                </c:pt>
                <c:pt idx="15">
                  <c:v>101人以上（n=39）</c:v>
                </c:pt>
                <c:pt idx="16">
                  <c:v>【 既存サービスの高度化 】                 </c:v>
                </c:pt>
                <c:pt idx="17">
                  <c:v>20人以下（n=9）</c:v>
                </c:pt>
                <c:pt idx="18">
                  <c:v>21人以上100人以下（n=11）</c:v>
                </c:pt>
                <c:pt idx="19">
                  <c:v>101人以上（n=13）</c:v>
                </c:pt>
                <c:pt idx="20">
                  <c:v>【 付加価値向上 】                     </c:v>
                </c:pt>
                <c:pt idx="21">
                  <c:v>20人以下（n=14）</c:v>
                </c:pt>
                <c:pt idx="22">
                  <c:v>21人以上100人以下（n=19）</c:v>
                </c:pt>
                <c:pt idx="23">
                  <c:v>101人以上（n=14）</c:v>
                </c:pt>
                <c:pt idx="24">
                  <c:v>【 新製品の創出 】                     </c:v>
                </c:pt>
                <c:pt idx="25">
                  <c:v>20人以下（n=8）</c:v>
                </c:pt>
                <c:pt idx="26">
                  <c:v>21人以上100人以下（n=8）</c:v>
                </c:pt>
                <c:pt idx="27">
                  <c:v>101人以上（n=6）</c:v>
                </c:pt>
                <c:pt idx="28">
                  <c:v>【 既存製品の高度化 】                   </c:v>
                </c:pt>
                <c:pt idx="29">
                  <c:v>20人以下（n=7）</c:v>
                </c:pt>
                <c:pt idx="30">
                  <c:v>21人以上100人以下（n=11）</c:v>
                </c:pt>
                <c:pt idx="31">
                  <c:v>101人以上（n=5）</c:v>
                </c:pt>
                <c:pt idx="32">
                  <c:v>【 ヒューマンエラーの低減・撲滅 】             </c:v>
                </c:pt>
                <c:pt idx="33">
                  <c:v>20人以下（n=10）</c:v>
                </c:pt>
                <c:pt idx="34">
                  <c:v>21人以上100人以下（n=11）</c:v>
                </c:pt>
                <c:pt idx="35">
                  <c:v>101人以上（n=19）</c:v>
                </c:pt>
                <c:pt idx="36">
                  <c:v>【 熟練技術者のスキルの継承 】               </c:v>
                </c:pt>
                <c:pt idx="37">
                  <c:v>20人以下（n=5）</c:v>
                </c:pt>
                <c:pt idx="38">
                  <c:v>21人以上100人以下（n=4）</c:v>
                </c:pt>
                <c:pt idx="39">
                  <c:v>101人以上（n=9）</c:v>
                </c:pt>
              </c:strCache>
            </c:strRef>
          </c:cat>
          <c:val>
            <c:numRef>
              <c:f>'Q26.AI技術を活用する目的（従業員別）AI活発'!$S$7:$S$46</c:f>
              <c:numCache>
                <c:formatCode>0.0%</c:formatCode>
                <c:ptCount val="40"/>
                <c:pt idx="0" formatCode="General">
                  <c:v>0</c:v>
                </c:pt>
                <c:pt idx="1">
                  <c:v>0.1388888888888889</c:v>
                </c:pt>
                <c:pt idx="2">
                  <c:v>0.16</c:v>
                </c:pt>
                <c:pt idx="3">
                  <c:v>0.20270270270270271</c:v>
                </c:pt>
                <c:pt idx="4" formatCode="General">
                  <c:v>0</c:v>
                </c:pt>
                <c:pt idx="5">
                  <c:v>0.25</c:v>
                </c:pt>
                <c:pt idx="6">
                  <c:v>0.1</c:v>
                </c:pt>
                <c:pt idx="7">
                  <c:v>0.12162162162162163</c:v>
                </c:pt>
                <c:pt idx="8" formatCode="General">
                  <c:v>0</c:v>
                </c:pt>
                <c:pt idx="9">
                  <c:v>5.5555555555555552E-2</c:v>
                </c:pt>
                <c:pt idx="10">
                  <c:v>0.1</c:v>
                </c:pt>
                <c:pt idx="11">
                  <c:v>0.20270270270270271</c:v>
                </c:pt>
                <c:pt idx="12" formatCode="General">
                  <c:v>0</c:v>
                </c:pt>
                <c:pt idx="13">
                  <c:v>8.3333333333333329E-2</c:v>
                </c:pt>
                <c:pt idx="14">
                  <c:v>0.14000000000000001</c:v>
                </c:pt>
                <c:pt idx="15">
                  <c:v>0.14864864864864866</c:v>
                </c:pt>
                <c:pt idx="16" formatCode="General">
                  <c:v>0</c:v>
                </c:pt>
                <c:pt idx="17">
                  <c:v>5.5555555555555552E-2</c:v>
                </c:pt>
                <c:pt idx="18">
                  <c:v>0.12</c:v>
                </c:pt>
                <c:pt idx="19">
                  <c:v>8.1081081081081086E-2</c:v>
                </c:pt>
                <c:pt idx="20" formatCode="General">
                  <c:v>0</c:v>
                </c:pt>
                <c:pt idx="21">
                  <c:v>0.1388888888888889</c:v>
                </c:pt>
                <c:pt idx="22">
                  <c:v>0.04</c:v>
                </c:pt>
                <c:pt idx="23">
                  <c:v>4.0540540540540543E-2</c:v>
                </c:pt>
                <c:pt idx="24" formatCode="General">
                  <c:v>0</c:v>
                </c:pt>
                <c:pt idx="25">
                  <c:v>8.3333333333333329E-2</c:v>
                </c:pt>
                <c:pt idx="26">
                  <c:v>0.08</c:v>
                </c:pt>
                <c:pt idx="27">
                  <c:v>2.7027027027027029E-2</c:v>
                </c:pt>
                <c:pt idx="28" formatCode="General">
                  <c:v>0</c:v>
                </c:pt>
                <c:pt idx="29">
                  <c:v>2.7777777777777776E-2</c:v>
                </c:pt>
                <c:pt idx="30">
                  <c:v>0.12</c:v>
                </c:pt>
                <c:pt idx="31">
                  <c:v>1.3513513513513514E-2</c:v>
                </c:pt>
                <c:pt idx="32" formatCode="General">
                  <c:v>0</c:v>
                </c:pt>
                <c:pt idx="33">
                  <c:v>5.5555555555555552E-2</c:v>
                </c:pt>
                <c:pt idx="34">
                  <c:v>0.04</c:v>
                </c:pt>
                <c:pt idx="35">
                  <c:v>4.0540540540540543E-2</c:v>
                </c:pt>
                <c:pt idx="36" formatCode="General">
                  <c:v>0</c:v>
                </c:pt>
                <c:pt idx="37">
                  <c:v>2.7777777777777776E-2</c:v>
                </c:pt>
                <c:pt idx="38">
                  <c:v>0</c:v>
                </c:pt>
                <c:pt idx="39">
                  <c:v>4.0540540540540543E-2</c:v>
                </c:pt>
              </c:numCache>
            </c:numRef>
          </c:val>
          <c:extLst>
            <c:ext xmlns:c16="http://schemas.microsoft.com/office/drawing/2014/chart" uri="{C3380CC4-5D6E-409C-BE32-E72D297353CC}">
              <c16:uniqueId val="{00000015-44D9-45C5-B13C-C5375BC56701}"/>
            </c:ext>
          </c:extLst>
        </c:ser>
        <c:ser>
          <c:idx val="2"/>
          <c:order val="1"/>
          <c:tx>
            <c:strRef>
              <c:f>'Q26.AI技術を活用する目的（従業員別）AI活発'!$T$6</c:f>
              <c:strCache>
                <c:ptCount val="1"/>
                <c:pt idx="0">
                  <c:v>2番目</c:v>
                </c:pt>
              </c:strCache>
            </c:strRef>
          </c:tx>
          <c:spPr>
            <a:solidFill>
              <a:srgbClr val="FFFF99"/>
            </a:solidFill>
            <a:ln w="9525">
              <a:solidFill>
                <a:sysClr val="windowText" lastClr="000000"/>
              </a:solidFill>
            </a:ln>
            <a:effectLst/>
          </c:spPr>
          <c:invertIfNegative val="0"/>
          <c:cat>
            <c:strRef>
              <c:f>'Q26.AI技術を活用する目的（従業員別）AI活発'!$R$7:$R$46</c:f>
              <c:strCache>
                <c:ptCount val="40"/>
                <c:pt idx="0">
                  <c:v>【 業務効率化による業務負担の軽減 】            </c:v>
                </c:pt>
                <c:pt idx="1">
                  <c:v>20人以下（n=9）</c:v>
                </c:pt>
                <c:pt idx="2">
                  <c:v>21人以上100人以下（n=18）</c:v>
                </c:pt>
                <c:pt idx="3">
                  <c:v>101人以上（n=27）</c:v>
                </c:pt>
                <c:pt idx="4">
                  <c:v>【 新サービスの創出 】                   </c:v>
                </c:pt>
                <c:pt idx="5">
                  <c:v>20人以下（n=12）</c:v>
                </c:pt>
                <c:pt idx="6">
                  <c:v>21人以上100人以下（n=10）</c:v>
                </c:pt>
                <c:pt idx="7">
                  <c:v>101人以上（n=17）</c:v>
                </c:pt>
                <c:pt idx="8">
                  <c:v>【 品質向上（不良品低減、品質安定化） 】          </c:v>
                </c:pt>
                <c:pt idx="9">
                  <c:v>20人以下（n=7）</c:v>
                </c:pt>
                <c:pt idx="10">
                  <c:v>21人以上100人以下（n=16）</c:v>
                </c:pt>
                <c:pt idx="11">
                  <c:v>101人以上（n=35）</c:v>
                </c:pt>
                <c:pt idx="12">
                  <c:v>【 生産性向上（自動化、機械化の推進） 】          </c:v>
                </c:pt>
                <c:pt idx="13">
                  <c:v>20人以下（n=7）</c:v>
                </c:pt>
                <c:pt idx="14">
                  <c:v>21人以上100人以下（n=18）</c:v>
                </c:pt>
                <c:pt idx="15">
                  <c:v>101人以上（n=39）</c:v>
                </c:pt>
                <c:pt idx="16">
                  <c:v>【 既存サービスの高度化 】                 </c:v>
                </c:pt>
                <c:pt idx="17">
                  <c:v>20人以下（n=9）</c:v>
                </c:pt>
                <c:pt idx="18">
                  <c:v>21人以上100人以下（n=11）</c:v>
                </c:pt>
                <c:pt idx="19">
                  <c:v>101人以上（n=13）</c:v>
                </c:pt>
                <c:pt idx="20">
                  <c:v>【 付加価値向上 】                     </c:v>
                </c:pt>
                <c:pt idx="21">
                  <c:v>20人以下（n=14）</c:v>
                </c:pt>
                <c:pt idx="22">
                  <c:v>21人以上100人以下（n=19）</c:v>
                </c:pt>
                <c:pt idx="23">
                  <c:v>101人以上（n=14）</c:v>
                </c:pt>
                <c:pt idx="24">
                  <c:v>【 新製品の創出 】                     </c:v>
                </c:pt>
                <c:pt idx="25">
                  <c:v>20人以下（n=8）</c:v>
                </c:pt>
                <c:pt idx="26">
                  <c:v>21人以上100人以下（n=8）</c:v>
                </c:pt>
                <c:pt idx="27">
                  <c:v>101人以上（n=6）</c:v>
                </c:pt>
                <c:pt idx="28">
                  <c:v>【 既存製品の高度化 】                   </c:v>
                </c:pt>
                <c:pt idx="29">
                  <c:v>20人以下（n=7）</c:v>
                </c:pt>
                <c:pt idx="30">
                  <c:v>21人以上100人以下（n=11）</c:v>
                </c:pt>
                <c:pt idx="31">
                  <c:v>101人以上（n=5）</c:v>
                </c:pt>
                <c:pt idx="32">
                  <c:v>【 ヒューマンエラーの低減・撲滅 】             </c:v>
                </c:pt>
                <c:pt idx="33">
                  <c:v>20人以下（n=10）</c:v>
                </c:pt>
                <c:pt idx="34">
                  <c:v>21人以上100人以下（n=11）</c:v>
                </c:pt>
                <c:pt idx="35">
                  <c:v>101人以上（n=19）</c:v>
                </c:pt>
                <c:pt idx="36">
                  <c:v>【 熟練技術者のスキルの継承 】               </c:v>
                </c:pt>
                <c:pt idx="37">
                  <c:v>20人以下（n=5）</c:v>
                </c:pt>
                <c:pt idx="38">
                  <c:v>21人以上100人以下（n=4）</c:v>
                </c:pt>
                <c:pt idx="39">
                  <c:v>101人以上（n=9）</c:v>
                </c:pt>
              </c:strCache>
            </c:strRef>
          </c:cat>
          <c:val>
            <c:numRef>
              <c:f>'Q26.AI技術を活用する目的（従業員別）AI活発'!$T$7:$T$46</c:f>
              <c:numCache>
                <c:formatCode>0.0%</c:formatCode>
                <c:ptCount val="40"/>
                <c:pt idx="0" formatCode="General">
                  <c:v>0</c:v>
                </c:pt>
                <c:pt idx="1">
                  <c:v>2.7777777777777776E-2</c:v>
                </c:pt>
                <c:pt idx="2">
                  <c:v>0.12</c:v>
                </c:pt>
                <c:pt idx="3">
                  <c:v>5.4054054054054057E-2</c:v>
                </c:pt>
                <c:pt idx="4" formatCode="General">
                  <c:v>0</c:v>
                </c:pt>
                <c:pt idx="5">
                  <c:v>2.7777777777777776E-2</c:v>
                </c:pt>
                <c:pt idx="6">
                  <c:v>0.02</c:v>
                </c:pt>
                <c:pt idx="7">
                  <c:v>5.4054054054054057E-2</c:v>
                </c:pt>
                <c:pt idx="8" formatCode="General">
                  <c:v>0</c:v>
                </c:pt>
                <c:pt idx="9">
                  <c:v>8.3333333333333329E-2</c:v>
                </c:pt>
                <c:pt idx="10">
                  <c:v>0.12</c:v>
                </c:pt>
                <c:pt idx="11">
                  <c:v>0.17567567567567569</c:v>
                </c:pt>
                <c:pt idx="12" formatCode="General">
                  <c:v>0</c:v>
                </c:pt>
                <c:pt idx="13">
                  <c:v>5.5555555555555552E-2</c:v>
                </c:pt>
                <c:pt idx="14">
                  <c:v>0.08</c:v>
                </c:pt>
                <c:pt idx="15">
                  <c:v>0.24324324324324326</c:v>
                </c:pt>
                <c:pt idx="16" formatCode="General">
                  <c:v>0</c:v>
                </c:pt>
                <c:pt idx="17">
                  <c:v>8.3333333333333329E-2</c:v>
                </c:pt>
                <c:pt idx="18">
                  <c:v>0.04</c:v>
                </c:pt>
                <c:pt idx="19">
                  <c:v>8.1081081081081086E-2</c:v>
                </c:pt>
                <c:pt idx="20" formatCode="General">
                  <c:v>0</c:v>
                </c:pt>
                <c:pt idx="21">
                  <c:v>0.16666666666666666</c:v>
                </c:pt>
                <c:pt idx="22">
                  <c:v>0.24</c:v>
                </c:pt>
                <c:pt idx="23">
                  <c:v>2.7027027027027029E-2</c:v>
                </c:pt>
                <c:pt idx="24" formatCode="General">
                  <c:v>0</c:v>
                </c:pt>
                <c:pt idx="25">
                  <c:v>0.1388888888888889</c:v>
                </c:pt>
                <c:pt idx="26">
                  <c:v>0.08</c:v>
                </c:pt>
                <c:pt idx="27">
                  <c:v>5.4054054054054057E-2</c:v>
                </c:pt>
                <c:pt idx="28" formatCode="General">
                  <c:v>0</c:v>
                </c:pt>
                <c:pt idx="29">
                  <c:v>0.1111111111111111</c:v>
                </c:pt>
                <c:pt idx="30">
                  <c:v>0.06</c:v>
                </c:pt>
                <c:pt idx="31">
                  <c:v>2.7027027027027029E-2</c:v>
                </c:pt>
                <c:pt idx="32" formatCode="General">
                  <c:v>0</c:v>
                </c:pt>
                <c:pt idx="33">
                  <c:v>5.5555555555555552E-2</c:v>
                </c:pt>
                <c:pt idx="34">
                  <c:v>0.12</c:v>
                </c:pt>
                <c:pt idx="35">
                  <c:v>8.1081081081081086E-2</c:v>
                </c:pt>
                <c:pt idx="36" formatCode="General">
                  <c:v>0</c:v>
                </c:pt>
                <c:pt idx="37">
                  <c:v>5.5555555555555552E-2</c:v>
                </c:pt>
                <c:pt idx="38">
                  <c:v>0.02</c:v>
                </c:pt>
                <c:pt idx="39">
                  <c:v>4.0540540540540543E-2</c:v>
                </c:pt>
              </c:numCache>
            </c:numRef>
          </c:val>
          <c:extLst>
            <c:ext xmlns:c16="http://schemas.microsoft.com/office/drawing/2014/chart" uri="{C3380CC4-5D6E-409C-BE32-E72D297353CC}">
              <c16:uniqueId val="{00000031-44D9-45C5-B13C-C5375BC56701}"/>
            </c:ext>
          </c:extLst>
        </c:ser>
        <c:ser>
          <c:idx val="1"/>
          <c:order val="2"/>
          <c:tx>
            <c:strRef>
              <c:f>'Q26.AI技術を活用する目的（従業員別）AI活発'!$U$6</c:f>
              <c:strCache>
                <c:ptCount val="1"/>
                <c:pt idx="0">
                  <c:v>3番目</c:v>
                </c:pt>
              </c:strCache>
            </c:strRef>
          </c:tx>
          <c:spPr>
            <a:solidFill>
              <a:srgbClr val="2E75B6"/>
            </a:solidFill>
            <a:ln>
              <a:solidFill>
                <a:sysClr val="windowText" lastClr="000000"/>
              </a:solidFill>
            </a:ln>
            <a:effectLst/>
          </c:spPr>
          <c:invertIfNegative val="0"/>
          <c:cat>
            <c:strRef>
              <c:f>'Q26.AI技術を活用する目的（従業員別）AI活発'!$R$7:$R$46</c:f>
              <c:strCache>
                <c:ptCount val="40"/>
                <c:pt idx="0">
                  <c:v>【 業務効率化による業務負担の軽減 】            </c:v>
                </c:pt>
                <c:pt idx="1">
                  <c:v>20人以下（n=9）</c:v>
                </c:pt>
                <c:pt idx="2">
                  <c:v>21人以上100人以下（n=18）</c:v>
                </c:pt>
                <c:pt idx="3">
                  <c:v>101人以上（n=27）</c:v>
                </c:pt>
                <c:pt idx="4">
                  <c:v>【 新サービスの創出 】                   </c:v>
                </c:pt>
                <c:pt idx="5">
                  <c:v>20人以下（n=12）</c:v>
                </c:pt>
                <c:pt idx="6">
                  <c:v>21人以上100人以下（n=10）</c:v>
                </c:pt>
                <c:pt idx="7">
                  <c:v>101人以上（n=17）</c:v>
                </c:pt>
                <c:pt idx="8">
                  <c:v>【 品質向上（不良品低減、品質安定化） 】          </c:v>
                </c:pt>
                <c:pt idx="9">
                  <c:v>20人以下（n=7）</c:v>
                </c:pt>
                <c:pt idx="10">
                  <c:v>21人以上100人以下（n=16）</c:v>
                </c:pt>
                <c:pt idx="11">
                  <c:v>101人以上（n=35）</c:v>
                </c:pt>
                <c:pt idx="12">
                  <c:v>【 生産性向上（自動化、機械化の推進） 】          </c:v>
                </c:pt>
                <c:pt idx="13">
                  <c:v>20人以下（n=7）</c:v>
                </c:pt>
                <c:pt idx="14">
                  <c:v>21人以上100人以下（n=18）</c:v>
                </c:pt>
                <c:pt idx="15">
                  <c:v>101人以上（n=39）</c:v>
                </c:pt>
                <c:pt idx="16">
                  <c:v>【 既存サービスの高度化 】                 </c:v>
                </c:pt>
                <c:pt idx="17">
                  <c:v>20人以下（n=9）</c:v>
                </c:pt>
                <c:pt idx="18">
                  <c:v>21人以上100人以下（n=11）</c:v>
                </c:pt>
                <c:pt idx="19">
                  <c:v>101人以上（n=13）</c:v>
                </c:pt>
                <c:pt idx="20">
                  <c:v>【 付加価値向上 】                     </c:v>
                </c:pt>
                <c:pt idx="21">
                  <c:v>20人以下（n=14）</c:v>
                </c:pt>
                <c:pt idx="22">
                  <c:v>21人以上100人以下（n=19）</c:v>
                </c:pt>
                <c:pt idx="23">
                  <c:v>101人以上（n=14）</c:v>
                </c:pt>
                <c:pt idx="24">
                  <c:v>【 新製品の創出 】                     </c:v>
                </c:pt>
                <c:pt idx="25">
                  <c:v>20人以下（n=8）</c:v>
                </c:pt>
                <c:pt idx="26">
                  <c:v>21人以上100人以下（n=8）</c:v>
                </c:pt>
                <c:pt idx="27">
                  <c:v>101人以上（n=6）</c:v>
                </c:pt>
                <c:pt idx="28">
                  <c:v>【 既存製品の高度化 】                   </c:v>
                </c:pt>
                <c:pt idx="29">
                  <c:v>20人以下（n=7）</c:v>
                </c:pt>
                <c:pt idx="30">
                  <c:v>21人以上100人以下（n=11）</c:v>
                </c:pt>
                <c:pt idx="31">
                  <c:v>101人以上（n=5）</c:v>
                </c:pt>
                <c:pt idx="32">
                  <c:v>【 ヒューマンエラーの低減・撲滅 】             </c:v>
                </c:pt>
                <c:pt idx="33">
                  <c:v>20人以下（n=10）</c:v>
                </c:pt>
                <c:pt idx="34">
                  <c:v>21人以上100人以下（n=11）</c:v>
                </c:pt>
                <c:pt idx="35">
                  <c:v>101人以上（n=19）</c:v>
                </c:pt>
                <c:pt idx="36">
                  <c:v>【 熟練技術者のスキルの継承 】               </c:v>
                </c:pt>
                <c:pt idx="37">
                  <c:v>20人以下（n=5）</c:v>
                </c:pt>
                <c:pt idx="38">
                  <c:v>21人以上100人以下（n=4）</c:v>
                </c:pt>
                <c:pt idx="39">
                  <c:v>101人以上（n=9）</c:v>
                </c:pt>
              </c:strCache>
            </c:strRef>
          </c:cat>
          <c:val>
            <c:numRef>
              <c:f>'Q26.AI技術を活用する目的（従業員別）AI活発'!$U$7:$U$46</c:f>
              <c:numCache>
                <c:formatCode>0.0%</c:formatCode>
                <c:ptCount val="40"/>
                <c:pt idx="0" formatCode="General">
                  <c:v>0</c:v>
                </c:pt>
                <c:pt idx="1">
                  <c:v>8.3333333333333329E-2</c:v>
                </c:pt>
                <c:pt idx="2">
                  <c:v>0.08</c:v>
                </c:pt>
                <c:pt idx="3">
                  <c:v>0.10810810810810811</c:v>
                </c:pt>
                <c:pt idx="4" formatCode="General">
                  <c:v>0</c:v>
                </c:pt>
                <c:pt idx="5">
                  <c:v>5.5555555555555552E-2</c:v>
                </c:pt>
                <c:pt idx="6">
                  <c:v>0.08</c:v>
                </c:pt>
                <c:pt idx="7">
                  <c:v>5.4054054054054057E-2</c:v>
                </c:pt>
                <c:pt idx="8" formatCode="General">
                  <c:v>0</c:v>
                </c:pt>
                <c:pt idx="9">
                  <c:v>5.5555555555555552E-2</c:v>
                </c:pt>
                <c:pt idx="10">
                  <c:v>0.1</c:v>
                </c:pt>
                <c:pt idx="11">
                  <c:v>9.45945945945946E-2</c:v>
                </c:pt>
                <c:pt idx="12" formatCode="General">
                  <c:v>0</c:v>
                </c:pt>
                <c:pt idx="13">
                  <c:v>5.5555555555555552E-2</c:v>
                </c:pt>
                <c:pt idx="14">
                  <c:v>0.14000000000000001</c:v>
                </c:pt>
                <c:pt idx="15">
                  <c:v>0.13513513513513514</c:v>
                </c:pt>
                <c:pt idx="16" formatCode="General">
                  <c:v>0</c:v>
                </c:pt>
                <c:pt idx="17">
                  <c:v>0.1111111111111111</c:v>
                </c:pt>
                <c:pt idx="18">
                  <c:v>0.06</c:v>
                </c:pt>
                <c:pt idx="19">
                  <c:v>1.3513513513513514E-2</c:v>
                </c:pt>
                <c:pt idx="20" formatCode="General">
                  <c:v>0</c:v>
                </c:pt>
                <c:pt idx="21">
                  <c:v>8.3333333333333329E-2</c:v>
                </c:pt>
                <c:pt idx="22">
                  <c:v>0.1</c:v>
                </c:pt>
                <c:pt idx="23">
                  <c:v>0.12162162162162163</c:v>
                </c:pt>
                <c:pt idx="24" formatCode="General">
                  <c:v>0</c:v>
                </c:pt>
                <c:pt idx="25">
                  <c:v>0</c:v>
                </c:pt>
                <c:pt idx="26">
                  <c:v>0</c:v>
                </c:pt>
                <c:pt idx="27">
                  <c:v>0</c:v>
                </c:pt>
                <c:pt idx="28" formatCode="General">
                  <c:v>0</c:v>
                </c:pt>
                <c:pt idx="29">
                  <c:v>5.5555555555555552E-2</c:v>
                </c:pt>
                <c:pt idx="30">
                  <c:v>0.04</c:v>
                </c:pt>
                <c:pt idx="31">
                  <c:v>2.7027027027027029E-2</c:v>
                </c:pt>
                <c:pt idx="32" formatCode="General">
                  <c:v>0</c:v>
                </c:pt>
                <c:pt idx="33">
                  <c:v>0.16666666666666666</c:v>
                </c:pt>
                <c:pt idx="34">
                  <c:v>0.06</c:v>
                </c:pt>
                <c:pt idx="35">
                  <c:v>0.13513513513513514</c:v>
                </c:pt>
                <c:pt idx="36" formatCode="General">
                  <c:v>0</c:v>
                </c:pt>
                <c:pt idx="37">
                  <c:v>5.5555555555555552E-2</c:v>
                </c:pt>
                <c:pt idx="38">
                  <c:v>0.06</c:v>
                </c:pt>
                <c:pt idx="39">
                  <c:v>4.0540540540540543E-2</c:v>
                </c:pt>
              </c:numCache>
            </c:numRef>
          </c:val>
          <c:extLst>
            <c:ext xmlns:c16="http://schemas.microsoft.com/office/drawing/2014/chart" uri="{C3380CC4-5D6E-409C-BE32-E72D297353CC}">
              <c16:uniqueId val="{00000046-44D9-45C5-B13C-C5375BC5670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406981481481486"/>
          <c:y val="0.65250286195286189"/>
          <c:w val="0.10978497447562523"/>
          <c:h val="6.85355218855218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'Q26.AI技術を活用する目的（従業員別）AI活発'!$J$73</c:f>
          <c:strCache>
            <c:ptCount val="1"/>
            <c:pt idx="0">
              <c:v>20人以下 (N=50)
21人以上100人以下 (N=54)
101人以上 (N=36)</c:v>
            </c:pt>
          </c:strCache>
        </c:strRef>
      </c:tx>
      <c:layout>
        <c:manualLayout>
          <c:xMode val="edge"/>
          <c:yMode val="edge"/>
          <c:x val="0.64964291187739454"/>
          <c:y val="0.82365942760942779"/>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'Q26.AI技術を活用する目的（従業員別）AI活発'!$S$6</c:f>
              <c:strCache>
                <c:ptCount val="1"/>
                <c:pt idx="0">
                  <c:v>1番目</c:v>
                </c:pt>
              </c:strCache>
            </c:strRef>
          </c:tx>
          <c:spPr>
            <a:solidFill>
              <a:srgbClr val="FF996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20人以下（n=26）</c:v>
                </c:pt>
                <c:pt idx="2">
                  <c:v>21人以上100人以下（n=30）</c:v>
                </c:pt>
                <c:pt idx="3">
                  <c:v>101人以上（n=17）</c:v>
                </c:pt>
                <c:pt idx="4">
                  <c:v>【 既存サービスの高度化 】                 </c:v>
                </c:pt>
                <c:pt idx="5">
                  <c:v>20人以下（n=18）</c:v>
                </c:pt>
                <c:pt idx="6">
                  <c:v>21人以上100人以下（n=13）</c:v>
                </c:pt>
                <c:pt idx="7">
                  <c:v>101人以上（n=11）</c:v>
                </c:pt>
                <c:pt idx="8">
                  <c:v>【 付加価値向上 】                     </c:v>
                </c:pt>
                <c:pt idx="9">
                  <c:v>20人以下（n=21）</c:v>
                </c:pt>
                <c:pt idx="10">
                  <c:v>21人以上100人以下（n=20）</c:v>
                </c:pt>
                <c:pt idx="11">
                  <c:v>101人以上（n=17）</c:v>
                </c:pt>
                <c:pt idx="12">
                  <c:v>【 ヒューマンエラーの低減・撲滅 】             </c:v>
                </c:pt>
                <c:pt idx="13">
                  <c:v>20人以下（n=8）</c:v>
                </c:pt>
                <c:pt idx="14">
                  <c:v>21人以上100人以下（n=14）</c:v>
                </c:pt>
                <c:pt idx="15">
                  <c:v>101人以上（n=5）</c:v>
                </c:pt>
                <c:pt idx="16">
                  <c:v>【 業務効率化による業務負担の軽減 】            </c:v>
                </c:pt>
                <c:pt idx="17">
                  <c:v>20人以下（n=13）</c:v>
                </c:pt>
                <c:pt idx="18">
                  <c:v>21人以上100人以下（n=7）</c:v>
                </c:pt>
                <c:pt idx="19">
                  <c:v>101人以上（n=9）</c:v>
                </c:pt>
                <c:pt idx="20">
                  <c:v>【 新製品の創出 】                     </c:v>
                </c:pt>
                <c:pt idx="21">
                  <c:v>20人以下（n=13）</c:v>
                </c:pt>
                <c:pt idx="22">
                  <c:v>21人以上100人以下（n=11）</c:v>
                </c:pt>
                <c:pt idx="23">
                  <c:v>101人以上（n=7）</c:v>
                </c:pt>
                <c:pt idx="24">
                  <c:v>【 既存製品の高度化 】                   </c:v>
                </c:pt>
                <c:pt idx="25">
                  <c:v>20人以下（n=1）</c:v>
                </c:pt>
                <c:pt idx="26">
                  <c:v>21人以上100人以下（n=9）</c:v>
                </c:pt>
                <c:pt idx="27">
                  <c:v>101人以上（n=6）</c:v>
                </c:pt>
                <c:pt idx="28">
                  <c:v>【 生産性向上（自動化、機械化の推進） 】          </c:v>
                </c:pt>
                <c:pt idx="29">
                  <c:v>20人以下（n=4）</c:v>
                </c:pt>
                <c:pt idx="30">
                  <c:v>21人以上100人以下（n=16）</c:v>
                </c:pt>
                <c:pt idx="31">
                  <c:v>101人以上（n=8）</c:v>
                </c:pt>
                <c:pt idx="32">
                  <c:v>【 品質向上（不良品低減、品質安定化） 】          </c:v>
                </c:pt>
                <c:pt idx="33">
                  <c:v>20人以下（n=6）</c:v>
                </c:pt>
                <c:pt idx="34">
                  <c:v>21人以上100人以下（n=4）</c:v>
                </c:pt>
                <c:pt idx="35">
                  <c:v>101人以上（n=5）</c:v>
                </c:pt>
                <c:pt idx="36">
                  <c:v>【 労働力不足への対策 】                  </c:v>
                </c:pt>
                <c:pt idx="37">
                  <c:v>20人以下（n=9）</c:v>
                </c:pt>
                <c:pt idx="38">
                  <c:v>21人以上100人以下（n=6）</c:v>
                </c:pt>
                <c:pt idx="39">
                  <c:v>101人以上（n=5）</c:v>
                </c:pt>
              </c:strCache>
            </c:strRef>
          </c:cat>
          <c:val>
            <c:numRef>
              <c:f>'Q26.AI技術を活用する目的（従業員別）AI活発'!$S$7:$S$46</c:f>
              <c:numCache>
                <c:formatCode>0.0%</c:formatCode>
                <c:ptCount val="40"/>
                <c:pt idx="0" formatCode="General">
                  <c:v>0</c:v>
                </c:pt>
                <c:pt idx="1">
                  <c:v>0.4</c:v>
                </c:pt>
                <c:pt idx="2">
                  <c:v>0.37037037037037035</c:v>
                </c:pt>
                <c:pt idx="3">
                  <c:v>0.30555555555555558</c:v>
                </c:pt>
                <c:pt idx="4" formatCode="General">
                  <c:v>0</c:v>
                </c:pt>
                <c:pt idx="5">
                  <c:v>0.18</c:v>
                </c:pt>
                <c:pt idx="6">
                  <c:v>7.407407407407407E-2</c:v>
                </c:pt>
                <c:pt idx="7">
                  <c:v>0.1111111111111111</c:v>
                </c:pt>
                <c:pt idx="8" formatCode="General">
                  <c:v>0</c:v>
                </c:pt>
                <c:pt idx="9">
                  <c:v>0.08</c:v>
                </c:pt>
                <c:pt idx="10">
                  <c:v>5.5555555555555552E-2</c:v>
                </c:pt>
                <c:pt idx="11">
                  <c:v>0.1388888888888889</c:v>
                </c:pt>
                <c:pt idx="12" formatCode="General">
                  <c:v>0</c:v>
                </c:pt>
                <c:pt idx="13">
                  <c:v>0.08</c:v>
                </c:pt>
                <c:pt idx="14">
                  <c:v>0.1111111111111111</c:v>
                </c:pt>
                <c:pt idx="15">
                  <c:v>2.7777777777777776E-2</c:v>
                </c:pt>
                <c:pt idx="16" formatCode="General">
                  <c:v>0</c:v>
                </c:pt>
                <c:pt idx="17">
                  <c:v>0.06</c:v>
                </c:pt>
                <c:pt idx="18">
                  <c:v>3.7037037037037035E-2</c:v>
                </c:pt>
                <c:pt idx="19">
                  <c:v>0.1111111111111111</c:v>
                </c:pt>
                <c:pt idx="20" formatCode="General">
                  <c:v>0</c:v>
                </c:pt>
                <c:pt idx="21">
                  <c:v>0.06</c:v>
                </c:pt>
                <c:pt idx="22">
                  <c:v>7.407407407407407E-2</c:v>
                </c:pt>
                <c:pt idx="23">
                  <c:v>2.7777777777777776E-2</c:v>
                </c:pt>
                <c:pt idx="24" formatCode="General">
                  <c:v>0</c:v>
                </c:pt>
                <c:pt idx="25">
                  <c:v>0</c:v>
                </c:pt>
                <c:pt idx="26">
                  <c:v>9.2592592592592587E-2</c:v>
                </c:pt>
                <c:pt idx="27">
                  <c:v>8.3333333333333329E-2</c:v>
                </c:pt>
                <c:pt idx="28" formatCode="General">
                  <c:v>0</c:v>
                </c:pt>
                <c:pt idx="29">
                  <c:v>0.02</c:v>
                </c:pt>
                <c:pt idx="30">
                  <c:v>9.2592592592592587E-2</c:v>
                </c:pt>
                <c:pt idx="31">
                  <c:v>2.7777777777777776E-2</c:v>
                </c:pt>
                <c:pt idx="32" formatCode="General">
                  <c:v>0</c:v>
                </c:pt>
                <c:pt idx="33">
                  <c:v>0.04</c:v>
                </c:pt>
                <c:pt idx="34">
                  <c:v>0</c:v>
                </c:pt>
                <c:pt idx="35">
                  <c:v>5.5555555555555552E-2</c:v>
                </c:pt>
                <c:pt idx="36" formatCode="General">
                  <c:v>0</c:v>
                </c:pt>
                <c:pt idx="37">
                  <c:v>0.04</c:v>
                </c:pt>
                <c:pt idx="38">
                  <c:v>0</c:v>
                </c:pt>
                <c:pt idx="39">
                  <c:v>2.7777777777777776E-2</c:v>
                </c:pt>
              </c:numCache>
            </c:numRef>
          </c:val>
          <c:extLst>
            <c:ext xmlns:c16="http://schemas.microsoft.com/office/drawing/2014/chart" uri="{C3380CC4-5D6E-409C-BE32-E72D297353CC}">
              <c16:uniqueId val="{00000015-FAAD-42B0-B2B2-0FE1E03A6C4C}"/>
            </c:ext>
          </c:extLst>
        </c:ser>
        <c:ser>
          <c:idx val="2"/>
          <c:order val="1"/>
          <c:tx>
            <c:strRef>
              <c:f>'Q26.AI技術を活用する目的（従業員別）AI活発'!$T$6</c:f>
              <c:strCache>
                <c:ptCount val="1"/>
                <c:pt idx="0">
                  <c:v>2番目</c:v>
                </c:pt>
              </c:strCache>
            </c:strRef>
          </c:tx>
          <c:spPr>
            <a:solidFill>
              <a:srgbClr val="FFFF99"/>
            </a:solidFill>
            <a:ln w="9525">
              <a:solidFill>
                <a:sysClr val="windowText" lastClr="000000"/>
              </a:solidFill>
            </a:ln>
            <a:effectLst/>
          </c:spPr>
          <c:invertIfNegative val="0"/>
          <c:cat>
            <c:strRef>
              <c:f>'Q26.AI技術を活用する目的（従業員別）AI活発'!$R$7:$R$46</c:f>
              <c:strCache>
                <c:ptCount val="40"/>
                <c:pt idx="0">
                  <c:v>【 新サービスの創出 】                   </c:v>
                </c:pt>
                <c:pt idx="1">
                  <c:v>20人以下（n=26）</c:v>
                </c:pt>
                <c:pt idx="2">
                  <c:v>21人以上100人以下（n=30）</c:v>
                </c:pt>
                <c:pt idx="3">
                  <c:v>101人以上（n=17）</c:v>
                </c:pt>
                <c:pt idx="4">
                  <c:v>【 既存サービスの高度化 】                 </c:v>
                </c:pt>
                <c:pt idx="5">
                  <c:v>20人以下（n=18）</c:v>
                </c:pt>
                <c:pt idx="6">
                  <c:v>21人以上100人以下（n=13）</c:v>
                </c:pt>
                <c:pt idx="7">
                  <c:v>101人以上（n=11）</c:v>
                </c:pt>
                <c:pt idx="8">
                  <c:v>【 付加価値向上 】                     </c:v>
                </c:pt>
                <c:pt idx="9">
                  <c:v>20人以下（n=21）</c:v>
                </c:pt>
                <c:pt idx="10">
                  <c:v>21人以上100人以下（n=20）</c:v>
                </c:pt>
                <c:pt idx="11">
                  <c:v>101人以上（n=17）</c:v>
                </c:pt>
                <c:pt idx="12">
                  <c:v>【 ヒューマンエラーの低減・撲滅 】             </c:v>
                </c:pt>
                <c:pt idx="13">
                  <c:v>20人以下（n=8）</c:v>
                </c:pt>
                <c:pt idx="14">
                  <c:v>21人以上100人以下（n=14）</c:v>
                </c:pt>
                <c:pt idx="15">
                  <c:v>101人以上（n=5）</c:v>
                </c:pt>
                <c:pt idx="16">
                  <c:v>【 業務効率化による業務負担の軽減 】            </c:v>
                </c:pt>
                <c:pt idx="17">
                  <c:v>20人以下（n=13）</c:v>
                </c:pt>
                <c:pt idx="18">
                  <c:v>21人以上100人以下（n=7）</c:v>
                </c:pt>
                <c:pt idx="19">
                  <c:v>101人以上（n=9）</c:v>
                </c:pt>
                <c:pt idx="20">
                  <c:v>【 新製品の創出 】                     </c:v>
                </c:pt>
                <c:pt idx="21">
                  <c:v>20人以下（n=13）</c:v>
                </c:pt>
                <c:pt idx="22">
                  <c:v>21人以上100人以下（n=11）</c:v>
                </c:pt>
                <c:pt idx="23">
                  <c:v>101人以上（n=7）</c:v>
                </c:pt>
                <c:pt idx="24">
                  <c:v>【 既存製品の高度化 】                   </c:v>
                </c:pt>
                <c:pt idx="25">
                  <c:v>20人以下（n=1）</c:v>
                </c:pt>
                <c:pt idx="26">
                  <c:v>21人以上100人以下（n=9）</c:v>
                </c:pt>
                <c:pt idx="27">
                  <c:v>101人以上（n=6）</c:v>
                </c:pt>
                <c:pt idx="28">
                  <c:v>【 生産性向上（自動化、機械化の推進） 】          </c:v>
                </c:pt>
                <c:pt idx="29">
                  <c:v>20人以下（n=4）</c:v>
                </c:pt>
                <c:pt idx="30">
                  <c:v>21人以上100人以下（n=16）</c:v>
                </c:pt>
                <c:pt idx="31">
                  <c:v>101人以上（n=8）</c:v>
                </c:pt>
                <c:pt idx="32">
                  <c:v>【 品質向上（不良品低減、品質安定化） 】          </c:v>
                </c:pt>
                <c:pt idx="33">
                  <c:v>20人以下（n=6）</c:v>
                </c:pt>
                <c:pt idx="34">
                  <c:v>21人以上100人以下（n=4）</c:v>
                </c:pt>
                <c:pt idx="35">
                  <c:v>101人以上（n=5）</c:v>
                </c:pt>
                <c:pt idx="36">
                  <c:v>【 労働力不足への対策 】                  </c:v>
                </c:pt>
                <c:pt idx="37">
                  <c:v>20人以下（n=9）</c:v>
                </c:pt>
                <c:pt idx="38">
                  <c:v>21人以上100人以下（n=6）</c:v>
                </c:pt>
                <c:pt idx="39">
                  <c:v>101人以上（n=5）</c:v>
                </c:pt>
              </c:strCache>
            </c:strRef>
          </c:cat>
          <c:val>
            <c:numRef>
              <c:f>'Q26.AI技術を活用する目的（従業員別）AI活発'!$T$7:$T$46</c:f>
              <c:numCache>
                <c:formatCode>0.0%</c:formatCode>
                <c:ptCount val="40"/>
                <c:pt idx="0" formatCode="General">
                  <c:v>0</c:v>
                </c:pt>
                <c:pt idx="1">
                  <c:v>0.06</c:v>
                </c:pt>
                <c:pt idx="2">
                  <c:v>0.1111111111111111</c:v>
                </c:pt>
                <c:pt idx="3">
                  <c:v>8.3333333333333329E-2</c:v>
                </c:pt>
                <c:pt idx="4" formatCode="General">
                  <c:v>0</c:v>
                </c:pt>
                <c:pt idx="5">
                  <c:v>0.08</c:v>
                </c:pt>
                <c:pt idx="6">
                  <c:v>9.2592592592592587E-2</c:v>
                </c:pt>
                <c:pt idx="7">
                  <c:v>0.1388888888888889</c:v>
                </c:pt>
                <c:pt idx="8" formatCode="General">
                  <c:v>0</c:v>
                </c:pt>
                <c:pt idx="9">
                  <c:v>0.16</c:v>
                </c:pt>
                <c:pt idx="10">
                  <c:v>0.16666666666666666</c:v>
                </c:pt>
                <c:pt idx="11">
                  <c:v>5.5555555555555552E-2</c:v>
                </c:pt>
                <c:pt idx="12" formatCode="General">
                  <c:v>0</c:v>
                </c:pt>
                <c:pt idx="13">
                  <c:v>0.04</c:v>
                </c:pt>
                <c:pt idx="14">
                  <c:v>5.5555555555555552E-2</c:v>
                </c:pt>
                <c:pt idx="15">
                  <c:v>5.5555555555555552E-2</c:v>
                </c:pt>
                <c:pt idx="16" formatCode="General">
                  <c:v>0</c:v>
                </c:pt>
                <c:pt idx="17">
                  <c:v>0.12</c:v>
                </c:pt>
                <c:pt idx="18">
                  <c:v>3.7037037037037035E-2</c:v>
                </c:pt>
                <c:pt idx="19">
                  <c:v>8.3333333333333329E-2</c:v>
                </c:pt>
                <c:pt idx="20" formatCode="General">
                  <c:v>0</c:v>
                </c:pt>
                <c:pt idx="21">
                  <c:v>0.2</c:v>
                </c:pt>
                <c:pt idx="22">
                  <c:v>9.2592592592592587E-2</c:v>
                </c:pt>
                <c:pt idx="23">
                  <c:v>0.16666666666666666</c:v>
                </c:pt>
                <c:pt idx="24" formatCode="General">
                  <c:v>0</c:v>
                </c:pt>
                <c:pt idx="25">
                  <c:v>0.02</c:v>
                </c:pt>
                <c:pt idx="26">
                  <c:v>1.8518518518518517E-2</c:v>
                </c:pt>
                <c:pt idx="27">
                  <c:v>8.3333333333333329E-2</c:v>
                </c:pt>
                <c:pt idx="28" formatCode="General">
                  <c:v>0</c:v>
                </c:pt>
                <c:pt idx="29">
                  <c:v>0</c:v>
                </c:pt>
                <c:pt idx="30">
                  <c:v>7.407407407407407E-2</c:v>
                </c:pt>
                <c:pt idx="31">
                  <c:v>8.3333333333333329E-2</c:v>
                </c:pt>
                <c:pt idx="32" formatCode="General">
                  <c:v>0</c:v>
                </c:pt>
                <c:pt idx="33">
                  <c:v>0</c:v>
                </c:pt>
                <c:pt idx="34">
                  <c:v>5.5555555555555552E-2</c:v>
                </c:pt>
                <c:pt idx="35">
                  <c:v>2.7777777777777776E-2</c:v>
                </c:pt>
                <c:pt idx="36" formatCode="General">
                  <c:v>0</c:v>
                </c:pt>
                <c:pt idx="37">
                  <c:v>0.08</c:v>
                </c:pt>
                <c:pt idx="38">
                  <c:v>5.5555555555555552E-2</c:v>
                </c:pt>
                <c:pt idx="39">
                  <c:v>5.5555555555555552E-2</c:v>
                </c:pt>
              </c:numCache>
            </c:numRef>
          </c:val>
          <c:extLst>
            <c:ext xmlns:c16="http://schemas.microsoft.com/office/drawing/2014/chart" uri="{C3380CC4-5D6E-409C-BE32-E72D297353CC}">
              <c16:uniqueId val="{00000031-FAAD-42B0-B2B2-0FE1E03A6C4C}"/>
            </c:ext>
          </c:extLst>
        </c:ser>
        <c:ser>
          <c:idx val="1"/>
          <c:order val="2"/>
          <c:tx>
            <c:strRef>
              <c:f>'Q26.AI技術を活用する目的（従業員別）AI活発'!$U$6</c:f>
              <c:strCache>
                <c:ptCount val="1"/>
                <c:pt idx="0">
                  <c:v>3番目</c:v>
                </c:pt>
              </c:strCache>
            </c:strRef>
          </c:tx>
          <c:spPr>
            <a:solidFill>
              <a:srgbClr val="2E75B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20人以下（n=26）</c:v>
                </c:pt>
                <c:pt idx="2">
                  <c:v>21人以上100人以下（n=30）</c:v>
                </c:pt>
                <c:pt idx="3">
                  <c:v>101人以上（n=17）</c:v>
                </c:pt>
                <c:pt idx="4">
                  <c:v>【 既存サービスの高度化 】                 </c:v>
                </c:pt>
                <c:pt idx="5">
                  <c:v>20人以下（n=18）</c:v>
                </c:pt>
                <c:pt idx="6">
                  <c:v>21人以上100人以下（n=13）</c:v>
                </c:pt>
                <c:pt idx="7">
                  <c:v>101人以上（n=11）</c:v>
                </c:pt>
                <c:pt idx="8">
                  <c:v>【 付加価値向上 】                     </c:v>
                </c:pt>
                <c:pt idx="9">
                  <c:v>20人以下（n=21）</c:v>
                </c:pt>
                <c:pt idx="10">
                  <c:v>21人以上100人以下（n=20）</c:v>
                </c:pt>
                <c:pt idx="11">
                  <c:v>101人以上（n=17）</c:v>
                </c:pt>
                <c:pt idx="12">
                  <c:v>【 ヒューマンエラーの低減・撲滅 】             </c:v>
                </c:pt>
                <c:pt idx="13">
                  <c:v>20人以下（n=8）</c:v>
                </c:pt>
                <c:pt idx="14">
                  <c:v>21人以上100人以下（n=14）</c:v>
                </c:pt>
                <c:pt idx="15">
                  <c:v>101人以上（n=5）</c:v>
                </c:pt>
                <c:pt idx="16">
                  <c:v>【 業務効率化による業務負担の軽減 】            </c:v>
                </c:pt>
                <c:pt idx="17">
                  <c:v>20人以下（n=13）</c:v>
                </c:pt>
                <c:pt idx="18">
                  <c:v>21人以上100人以下（n=7）</c:v>
                </c:pt>
                <c:pt idx="19">
                  <c:v>101人以上（n=9）</c:v>
                </c:pt>
                <c:pt idx="20">
                  <c:v>【 新製品の創出 】                     </c:v>
                </c:pt>
                <c:pt idx="21">
                  <c:v>20人以下（n=13）</c:v>
                </c:pt>
                <c:pt idx="22">
                  <c:v>21人以上100人以下（n=11）</c:v>
                </c:pt>
                <c:pt idx="23">
                  <c:v>101人以上（n=7）</c:v>
                </c:pt>
                <c:pt idx="24">
                  <c:v>【 既存製品の高度化 】                   </c:v>
                </c:pt>
                <c:pt idx="25">
                  <c:v>20人以下（n=1）</c:v>
                </c:pt>
                <c:pt idx="26">
                  <c:v>21人以上100人以下（n=9）</c:v>
                </c:pt>
                <c:pt idx="27">
                  <c:v>101人以上（n=6）</c:v>
                </c:pt>
                <c:pt idx="28">
                  <c:v>【 生産性向上（自動化、機械化の推進） 】          </c:v>
                </c:pt>
                <c:pt idx="29">
                  <c:v>20人以下（n=4）</c:v>
                </c:pt>
                <c:pt idx="30">
                  <c:v>21人以上100人以下（n=16）</c:v>
                </c:pt>
                <c:pt idx="31">
                  <c:v>101人以上（n=8）</c:v>
                </c:pt>
                <c:pt idx="32">
                  <c:v>【 品質向上（不良品低減、品質安定化） 】          </c:v>
                </c:pt>
                <c:pt idx="33">
                  <c:v>20人以下（n=6）</c:v>
                </c:pt>
                <c:pt idx="34">
                  <c:v>21人以上100人以下（n=4）</c:v>
                </c:pt>
                <c:pt idx="35">
                  <c:v>101人以上（n=5）</c:v>
                </c:pt>
                <c:pt idx="36">
                  <c:v>【 労働力不足への対策 】                  </c:v>
                </c:pt>
                <c:pt idx="37">
                  <c:v>20人以下（n=9）</c:v>
                </c:pt>
                <c:pt idx="38">
                  <c:v>21人以上100人以下（n=6）</c:v>
                </c:pt>
                <c:pt idx="39">
                  <c:v>101人以上（n=5）</c:v>
                </c:pt>
              </c:strCache>
            </c:strRef>
          </c:cat>
          <c:val>
            <c:numRef>
              <c:f>'Q26.AI技術を活用する目的（従業員別）AI活発'!$U$7:$U$46</c:f>
              <c:numCache>
                <c:formatCode>0.0%</c:formatCode>
                <c:ptCount val="40"/>
                <c:pt idx="0" formatCode="General">
                  <c:v>0</c:v>
                </c:pt>
                <c:pt idx="1">
                  <c:v>0.06</c:v>
                </c:pt>
                <c:pt idx="2">
                  <c:v>7.407407407407407E-2</c:v>
                </c:pt>
                <c:pt idx="3">
                  <c:v>8.3333333333333329E-2</c:v>
                </c:pt>
                <c:pt idx="4" formatCode="General">
                  <c:v>0</c:v>
                </c:pt>
                <c:pt idx="5">
                  <c:v>0.1</c:v>
                </c:pt>
                <c:pt idx="6">
                  <c:v>7.407407407407407E-2</c:v>
                </c:pt>
                <c:pt idx="7">
                  <c:v>5.5555555555555552E-2</c:v>
                </c:pt>
                <c:pt idx="8" formatCode="General">
                  <c:v>0</c:v>
                </c:pt>
                <c:pt idx="9">
                  <c:v>0.18</c:v>
                </c:pt>
                <c:pt idx="10">
                  <c:v>0.14814814814814814</c:v>
                </c:pt>
                <c:pt idx="11">
                  <c:v>0.27777777777777779</c:v>
                </c:pt>
                <c:pt idx="12" formatCode="General">
                  <c:v>0</c:v>
                </c:pt>
                <c:pt idx="13">
                  <c:v>0.04</c:v>
                </c:pt>
                <c:pt idx="14">
                  <c:v>9.2592592592592587E-2</c:v>
                </c:pt>
                <c:pt idx="15">
                  <c:v>5.5555555555555552E-2</c:v>
                </c:pt>
                <c:pt idx="16" formatCode="General">
                  <c:v>0</c:v>
                </c:pt>
                <c:pt idx="17">
                  <c:v>0.08</c:v>
                </c:pt>
                <c:pt idx="18">
                  <c:v>5.5555555555555552E-2</c:v>
                </c:pt>
                <c:pt idx="19">
                  <c:v>5.5555555555555552E-2</c:v>
                </c:pt>
                <c:pt idx="20" formatCode="General">
                  <c:v>0</c:v>
                </c:pt>
                <c:pt idx="21">
                  <c:v>0</c:v>
                </c:pt>
                <c:pt idx="22">
                  <c:v>3.7037037037037035E-2</c:v>
                </c:pt>
                <c:pt idx="23">
                  <c:v>0</c:v>
                </c:pt>
                <c:pt idx="24" formatCode="General">
                  <c:v>0</c:v>
                </c:pt>
                <c:pt idx="25">
                  <c:v>0</c:v>
                </c:pt>
                <c:pt idx="26">
                  <c:v>5.5555555555555552E-2</c:v>
                </c:pt>
                <c:pt idx="27">
                  <c:v>0</c:v>
                </c:pt>
                <c:pt idx="28" formatCode="General">
                  <c:v>0</c:v>
                </c:pt>
                <c:pt idx="29">
                  <c:v>0.06</c:v>
                </c:pt>
                <c:pt idx="30">
                  <c:v>0.12962962962962962</c:v>
                </c:pt>
                <c:pt idx="31">
                  <c:v>0.1111111111111111</c:v>
                </c:pt>
                <c:pt idx="32" formatCode="General">
                  <c:v>0</c:v>
                </c:pt>
                <c:pt idx="33">
                  <c:v>0.08</c:v>
                </c:pt>
                <c:pt idx="34">
                  <c:v>1.8518518518518517E-2</c:v>
                </c:pt>
                <c:pt idx="35">
                  <c:v>5.5555555555555552E-2</c:v>
                </c:pt>
                <c:pt idx="36" formatCode="General">
                  <c:v>0</c:v>
                </c:pt>
                <c:pt idx="37">
                  <c:v>0.06</c:v>
                </c:pt>
                <c:pt idx="38">
                  <c:v>5.5555555555555552E-2</c:v>
                </c:pt>
                <c:pt idx="39">
                  <c:v>5.5555555555555552E-2</c:v>
                </c:pt>
              </c:numCache>
            </c:numRef>
          </c:val>
          <c:extLst>
            <c:ext xmlns:c16="http://schemas.microsoft.com/office/drawing/2014/chart" uri="{C3380CC4-5D6E-409C-BE32-E72D297353CC}">
              <c16:uniqueId val="{00000046-FAAD-42B0-B2B2-0FE1E03A6C4C}"/>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406981481481486"/>
          <c:y val="0.65250286195286189"/>
          <c:w val="0.10978497447562523"/>
          <c:h val="6.85355218855218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'Q26.AI技術を活用する目的（従業員別）AI活発'!$J$73</c:f>
          <c:strCache>
            <c:ptCount val="1"/>
            <c:pt idx="0">
              <c:v>20人以下 (N=70)
21人以上100人以下 (N=58)
101人以上 (N=28)</c:v>
            </c:pt>
          </c:strCache>
        </c:strRef>
      </c:tx>
      <c:layout>
        <c:manualLayout>
          <c:xMode val="edge"/>
          <c:yMode val="edge"/>
          <c:x val="0.64964291187739454"/>
          <c:y val="0.8364877104377104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'Q26.AI技術を活用する目的（従業員別）AI活発'!$S$6</c:f>
              <c:strCache>
                <c:ptCount val="1"/>
                <c:pt idx="0">
                  <c:v>1番目</c:v>
                </c:pt>
              </c:strCache>
            </c:strRef>
          </c:tx>
          <c:spPr>
            <a:solidFill>
              <a:srgbClr val="FF996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20人以下（n=37）</c:v>
                </c:pt>
                <c:pt idx="2">
                  <c:v>21人以上100人以下（n=30）</c:v>
                </c:pt>
                <c:pt idx="3">
                  <c:v>101人以上（n=10）</c:v>
                </c:pt>
                <c:pt idx="4">
                  <c:v>【 付加価値向上 】                     </c:v>
                </c:pt>
                <c:pt idx="5">
                  <c:v>20人以下（n=21）</c:v>
                </c:pt>
                <c:pt idx="6">
                  <c:v>21人以上100人以下（n=25）</c:v>
                </c:pt>
                <c:pt idx="7">
                  <c:v>101人以上（n=13）</c:v>
                </c:pt>
                <c:pt idx="8">
                  <c:v>【 既存サービスの高度化 】                 </c:v>
                </c:pt>
                <c:pt idx="9">
                  <c:v>20人以下（n=21）</c:v>
                </c:pt>
                <c:pt idx="10">
                  <c:v>21人以上100人以下（n=20）</c:v>
                </c:pt>
                <c:pt idx="11">
                  <c:v>101人以上（n=12）</c:v>
                </c:pt>
                <c:pt idx="12">
                  <c:v>【 新製品の創出 】                     </c:v>
                </c:pt>
                <c:pt idx="13">
                  <c:v>20人以下（n=27）</c:v>
                </c:pt>
                <c:pt idx="14">
                  <c:v>21人以上100人以下（n=23）</c:v>
                </c:pt>
                <c:pt idx="15">
                  <c:v>101人以上（n=5）</c:v>
                </c:pt>
                <c:pt idx="16">
                  <c:v>【 既存製品の高度化 】                   </c:v>
                </c:pt>
                <c:pt idx="17">
                  <c:v>20人以下（n=19）</c:v>
                </c:pt>
                <c:pt idx="18">
                  <c:v>21人以上100人以下（n=12）</c:v>
                </c:pt>
                <c:pt idx="19">
                  <c:v>101人以上（n=8）</c:v>
                </c:pt>
                <c:pt idx="20">
                  <c:v>【 ヒューマンエラーの低減・撲滅 】             </c:v>
                </c:pt>
                <c:pt idx="21">
                  <c:v>20人以下（n=10）</c:v>
                </c:pt>
                <c:pt idx="22">
                  <c:v>21人以上100人以下（n=7）</c:v>
                </c:pt>
                <c:pt idx="23">
                  <c:v>101人以上（n=3）</c:v>
                </c:pt>
                <c:pt idx="24">
                  <c:v>【 生産性向上（自動化、機械化の推進） 】          </c:v>
                </c:pt>
                <c:pt idx="25">
                  <c:v>20人以下（n=11）</c:v>
                </c:pt>
                <c:pt idx="26">
                  <c:v>21人以上100人以下（n=9）</c:v>
                </c:pt>
                <c:pt idx="27">
                  <c:v>101人以上（n=9）</c:v>
                </c:pt>
                <c:pt idx="28">
                  <c:v>【 業務効率化による業務負担の軽減 】            </c:v>
                </c:pt>
                <c:pt idx="29">
                  <c:v>20人以下（n=6）</c:v>
                </c:pt>
                <c:pt idx="30">
                  <c:v>21人以上100人以下（n=9）</c:v>
                </c:pt>
                <c:pt idx="31">
                  <c:v>101人以上（n=6）</c:v>
                </c:pt>
                <c:pt idx="32">
                  <c:v>【 品質向上（不良品低減、品質安定化） 】          </c:v>
                </c:pt>
                <c:pt idx="33">
                  <c:v>20人以下（n=8）</c:v>
                </c:pt>
                <c:pt idx="34">
                  <c:v>21人以上100人以下（n=10）</c:v>
                </c:pt>
                <c:pt idx="35">
                  <c:v>101人以上（n=2）</c:v>
                </c:pt>
                <c:pt idx="36">
                  <c:v>【 人件費の削減 】                     </c:v>
                </c:pt>
                <c:pt idx="37">
                  <c:v>20人以下（n=5）</c:v>
                </c:pt>
                <c:pt idx="38">
                  <c:v>21人以上100人以下（n=4）</c:v>
                </c:pt>
                <c:pt idx="39">
                  <c:v>101人以上（n=5）</c:v>
                </c:pt>
              </c:strCache>
            </c:strRef>
          </c:cat>
          <c:val>
            <c:numRef>
              <c:f>'Q26.AI技術を活用する目的（従業員別）AI活発'!$S$7:$S$46</c:f>
              <c:numCache>
                <c:formatCode>0.0%</c:formatCode>
                <c:ptCount val="40"/>
                <c:pt idx="0" formatCode="General">
                  <c:v>0</c:v>
                </c:pt>
                <c:pt idx="1">
                  <c:v>0.37142857142857144</c:v>
                </c:pt>
                <c:pt idx="2">
                  <c:v>0.37931034482758619</c:v>
                </c:pt>
                <c:pt idx="3">
                  <c:v>0.2857142857142857</c:v>
                </c:pt>
                <c:pt idx="4" formatCode="General">
                  <c:v>0</c:v>
                </c:pt>
                <c:pt idx="5">
                  <c:v>0.11428571428571428</c:v>
                </c:pt>
                <c:pt idx="6">
                  <c:v>8.6206896551724144E-2</c:v>
                </c:pt>
                <c:pt idx="7">
                  <c:v>0.10714285714285714</c:v>
                </c:pt>
                <c:pt idx="8" formatCode="General">
                  <c:v>0</c:v>
                </c:pt>
                <c:pt idx="9">
                  <c:v>5.7142857142857141E-2</c:v>
                </c:pt>
                <c:pt idx="10">
                  <c:v>0.13793103448275862</c:v>
                </c:pt>
                <c:pt idx="11">
                  <c:v>0.14285714285714285</c:v>
                </c:pt>
                <c:pt idx="12" formatCode="General">
                  <c:v>0</c:v>
                </c:pt>
                <c:pt idx="13">
                  <c:v>0.1</c:v>
                </c:pt>
                <c:pt idx="14">
                  <c:v>8.6206896551724144E-2</c:v>
                </c:pt>
                <c:pt idx="15">
                  <c:v>0.10714285714285714</c:v>
                </c:pt>
                <c:pt idx="16" formatCode="General">
                  <c:v>0</c:v>
                </c:pt>
                <c:pt idx="17">
                  <c:v>0.14285714285714285</c:v>
                </c:pt>
                <c:pt idx="18">
                  <c:v>3.4482758620689655E-2</c:v>
                </c:pt>
                <c:pt idx="19">
                  <c:v>0.10714285714285714</c:v>
                </c:pt>
                <c:pt idx="20" formatCode="General">
                  <c:v>0</c:v>
                </c:pt>
                <c:pt idx="21">
                  <c:v>8.5714285714285715E-2</c:v>
                </c:pt>
                <c:pt idx="22">
                  <c:v>3.4482758620689655E-2</c:v>
                </c:pt>
                <c:pt idx="23">
                  <c:v>3.5714285714285712E-2</c:v>
                </c:pt>
                <c:pt idx="24" formatCode="General">
                  <c:v>0</c:v>
                </c:pt>
                <c:pt idx="25">
                  <c:v>4.2857142857142858E-2</c:v>
                </c:pt>
                <c:pt idx="26">
                  <c:v>3.4482758620689655E-2</c:v>
                </c:pt>
                <c:pt idx="27">
                  <c:v>3.5714285714285712E-2</c:v>
                </c:pt>
                <c:pt idx="28" formatCode="General">
                  <c:v>0</c:v>
                </c:pt>
                <c:pt idx="29">
                  <c:v>0</c:v>
                </c:pt>
                <c:pt idx="30">
                  <c:v>8.6206896551724144E-2</c:v>
                </c:pt>
                <c:pt idx="31">
                  <c:v>3.5714285714285712E-2</c:v>
                </c:pt>
                <c:pt idx="32" formatCode="General">
                  <c:v>0</c:v>
                </c:pt>
                <c:pt idx="33">
                  <c:v>1.4285714285714285E-2</c:v>
                </c:pt>
                <c:pt idx="34">
                  <c:v>5.1724137931034482E-2</c:v>
                </c:pt>
                <c:pt idx="35">
                  <c:v>7.1428571428571425E-2</c:v>
                </c:pt>
                <c:pt idx="36" formatCode="General">
                  <c:v>0</c:v>
                </c:pt>
                <c:pt idx="37">
                  <c:v>1.4285714285714285E-2</c:v>
                </c:pt>
                <c:pt idx="38">
                  <c:v>3.4482758620689655E-2</c:v>
                </c:pt>
                <c:pt idx="39">
                  <c:v>3.5714285714285712E-2</c:v>
                </c:pt>
              </c:numCache>
            </c:numRef>
          </c:val>
          <c:extLst>
            <c:ext xmlns:c16="http://schemas.microsoft.com/office/drawing/2014/chart" uri="{C3380CC4-5D6E-409C-BE32-E72D297353CC}">
              <c16:uniqueId val="{00000015-FA31-4E34-B030-2042B6E56F9E}"/>
            </c:ext>
          </c:extLst>
        </c:ser>
        <c:ser>
          <c:idx val="2"/>
          <c:order val="1"/>
          <c:tx>
            <c:strRef>
              <c:f>'Q26.AI技術を活用する目的（従業員別）AI活発'!$T$6</c:f>
              <c:strCache>
                <c:ptCount val="1"/>
                <c:pt idx="0">
                  <c:v>2番目</c:v>
                </c:pt>
              </c:strCache>
            </c:strRef>
          </c:tx>
          <c:spPr>
            <a:solidFill>
              <a:srgbClr val="FFFF99"/>
            </a:solidFill>
            <a:ln w="9525">
              <a:solidFill>
                <a:sysClr val="windowText" lastClr="000000"/>
              </a:solidFill>
            </a:ln>
            <a:effectLst/>
          </c:spPr>
          <c:invertIfNegative val="0"/>
          <c:cat>
            <c:strRef>
              <c:f>'Q26.AI技術を活用する目的（従業員別）AI活発'!$R$7:$R$46</c:f>
              <c:strCache>
                <c:ptCount val="40"/>
                <c:pt idx="0">
                  <c:v>【 新サービスの創出 】                   </c:v>
                </c:pt>
                <c:pt idx="1">
                  <c:v>20人以下（n=37）</c:v>
                </c:pt>
                <c:pt idx="2">
                  <c:v>21人以上100人以下（n=30）</c:v>
                </c:pt>
                <c:pt idx="3">
                  <c:v>101人以上（n=10）</c:v>
                </c:pt>
                <c:pt idx="4">
                  <c:v>【 付加価値向上 】                     </c:v>
                </c:pt>
                <c:pt idx="5">
                  <c:v>20人以下（n=21）</c:v>
                </c:pt>
                <c:pt idx="6">
                  <c:v>21人以上100人以下（n=25）</c:v>
                </c:pt>
                <c:pt idx="7">
                  <c:v>101人以上（n=13）</c:v>
                </c:pt>
                <c:pt idx="8">
                  <c:v>【 既存サービスの高度化 】                 </c:v>
                </c:pt>
                <c:pt idx="9">
                  <c:v>20人以下（n=21）</c:v>
                </c:pt>
                <c:pt idx="10">
                  <c:v>21人以上100人以下（n=20）</c:v>
                </c:pt>
                <c:pt idx="11">
                  <c:v>101人以上（n=12）</c:v>
                </c:pt>
                <c:pt idx="12">
                  <c:v>【 新製品の創出 】                     </c:v>
                </c:pt>
                <c:pt idx="13">
                  <c:v>20人以下（n=27）</c:v>
                </c:pt>
                <c:pt idx="14">
                  <c:v>21人以上100人以下（n=23）</c:v>
                </c:pt>
                <c:pt idx="15">
                  <c:v>101人以上（n=5）</c:v>
                </c:pt>
                <c:pt idx="16">
                  <c:v>【 既存製品の高度化 】                   </c:v>
                </c:pt>
                <c:pt idx="17">
                  <c:v>20人以下（n=19）</c:v>
                </c:pt>
                <c:pt idx="18">
                  <c:v>21人以上100人以下（n=12）</c:v>
                </c:pt>
                <c:pt idx="19">
                  <c:v>101人以上（n=8）</c:v>
                </c:pt>
                <c:pt idx="20">
                  <c:v>【 ヒューマンエラーの低減・撲滅 】             </c:v>
                </c:pt>
                <c:pt idx="21">
                  <c:v>20人以下（n=10）</c:v>
                </c:pt>
                <c:pt idx="22">
                  <c:v>21人以上100人以下（n=7）</c:v>
                </c:pt>
                <c:pt idx="23">
                  <c:v>101人以上（n=3）</c:v>
                </c:pt>
                <c:pt idx="24">
                  <c:v>【 生産性向上（自動化、機械化の推進） 】          </c:v>
                </c:pt>
                <c:pt idx="25">
                  <c:v>20人以下（n=11）</c:v>
                </c:pt>
                <c:pt idx="26">
                  <c:v>21人以上100人以下（n=9）</c:v>
                </c:pt>
                <c:pt idx="27">
                  <c:v>101人以上（n=9）</c:v>
                </c:pt>
                <c:pt idx="28">
                  <c:v>【 業務効率化による業務負担の軽減 】            </c:v>
                </c:pt>
                <c:pt idx="29">
                  <c:v>20人以下（n=6）</c:v>
                </c:pt>
                <c:pt idx="30">
                  <c:v>21人以上100人以下（n=9）</c:v>
                </c:pt>
                <c:pt idx="31">
                  <c:v>101人以上（n=6）</c:v>
                </c:pt>
                <c:pt idx="32">
                  <c:v>【 品質向上（不良品低減、品質安定化） 】          </c:v>
                </c:pt>
                <c:pt idx="33">
                  <c:v>20人以下（n=8）</c:v>
                </c:pt>
                <c:pt idx="34">
                  <c:v>21人以上100人以下（n=10）</c:v>
                </c:pt>
                <c:pt idx="35">
                  <c:v>101人以上（n=2）</c:v>
                </c:pt>
                <c:pt idx="36">
                  <c:v>【 人件費の削減 】                     </c:v>
                </c:pt>
                <c:pt idx="37">
                  <c:v>20人以下（n=5）</c:v>
                </c:pt>
                <c:pt idx="38">
                  <c:v>21人以上100人以下（n=4）</c:v>
                </c:pt>
                <c:pt idx="39">
                  <c:v>101人以上（n=5）</c:v>
                </c:pt>
              </c:strCache>
            </c:strRef>
          </c:cat>
          <c:val>
            <c:numRef>
              <c:f>'Q26.AI技術を活用する目的（従業員別）AI活発'!$T$7:$T$46</c:f>
              <c:numCache>
                <c:formatCode>0.0%</c:formatCode>
                <c:ptCount val="40"/>
                <c:pt idx="0" formatCode="General">
                  <c:v>0</c:v>
                </c:pt>
                <c:pt idx="1">
                  <c:v>0.1</c:v>
                </c:pt>
                <c:pt idx="2">
                  <c:v>8.6206896551724144E-2</c:v>
                </c:pt>
                <c:pt idx="3">
                  <c:v>3.5714285714285712E-2</c:v>
                </c:pt>
                <c:pt idx="4" formatCode="General">
                  <c:v>0</c:v>
                </c:pt>
                <c:pt idx="5">
                  <c:v>0.1</c:v>
                </c:pt>
                <c:pt idx="6">
                  <c:v>0.17241379310344829</c:v>
                </c:pt>
                <c:pt idx="7">
                  <c:v>0.14285714285714285</c:v>
                </c:pt>
                <c:pt idx="8" formatCode="General">
                  <c:v>0</c:v>
                </c:pt>
                <c:pt idx="9">
                  <c:v>0.12857142857142856</c:v>
                </c:pt>
                <c:pt idx="10">
                  <c:v>8.6206896551724144E-2</c:v>
                </c:pt>
                <c:pt idx="11">
                  <c:v>0.17857142857142858</c:v>
                </c:pt>
                <c:pt idx="12" formatCode="General">
                  <c:v>0</c:v>
                </c:pt>
                <c:pt idx="13">
                  <c:v>0.24285714285714285</c:v>
                </c:pt>
                <c:pt idx="14">
                  <c:v>0.18965517241379309</c:v>
                </c:pt>
                <c:pt idx="15">
                  <c:v>7.1428571428571425E-2</c:v>
                </c:pt>
                <c:pt idx="16" formatCode="General">
                  <c:v>0</c:v>
                </c:pt>
                <c:pt idx="17">
                  <c:v>8.5714285714285715E-2</c:v>
                </c:pt>
                <c:pt idx="18">
                  <c:v>0.10344827586206896</c:v>
                </c:pt>
                <c:pt idx="19">
                  <c:v>0.10714285714285714</c:v>
                </c:pt>
                <c:pt idx="20" formatCode="General">
                  <c:v>0</c:v>
                </c:pt>
                <c:pt idx="21">
                  <c:v>4.2857142857142858E-2</c:v>
                </c:pt>
                <c:pt idx="22">
                  <c:v>3.4482758620689655E-2</c:v>
                </c:pt>
                <c:pt idx="23">
                  <c:v>0</c:v>
                </c:pt>
                <c:pt idx="24" formatCode="General">
                  <c:v>0</c:v>
                </c:pt>
                <c:pt idx="25">
                  <c:v>1.4285714285714285E-2</c:v>
                </c:pt>
                <c:pt idx="26">
                  <c:v>6.8965517241379309E-2</c:v>
                </c:pt>
                <c:pt idx="27">
                  <c:v>0.17857142857142858</c:v>
                </c:pt>
                <c:pt idx="28" formatCode="General">
                  <c:v>0</c:v>
                </c:pt>
                <c:pt idx="29">
                  <c:v>5.7142857142857141E-2</c:v>
                </c:pt>
                <c:pt idx="30">
                  <c:v>3.4482758620689655E-2</c:v>
                </c:pt>
                <c:pt idx="31">
                  <c:v>0.10714285714285714</c:v>
                </c:pt>
                <c:pt idx="32" formatCode="General">
                  <c:v>0</c:v>
                </c:pt>
                <c:pt idx="33">
                  <c:v>4.2857142857142858E-2</c:v>
                </c:pt>
                <c:pt idx="34">
                  <c:v>8.6206896551724144E-2</c:v>
                </c:pt>
                <c:pt idx="35">
                  <c:v>0</c:v>
                </c:pt>
                <c:pt idx="36" formatCode="General">
                  <c:v>0</c:v>
                </c:pt>
                <c:pt idx="37">
                  <c:v>2.8571428571428571E-2</c:v>
                </c:pt>
                <c:pt idx="38">
                  <c:v>3.4482758620689655E-2</c:v>
                </c:pt>
                <c:pt idx="39">
                  <c:v>3.5714285714285712E-2</c:v>
                </c:pt>
              </c:numCache>
            </c:numRef>
          </c:val>
          <c:extLst>
            <c:ext xmlns:c16="http://schemas.microsoft.com/office/drawing/2014/chart" uri="{C3380CC4-5D6E-409C-BE32-E72D297353CC}">
              <c16:uniqueId val="{00000031-FA31-4E34-B030-2042B6E56F9E}"/>
            </c:ext>
          </c:extLst>
        </c:ser>
        <c:ser>
          <c:idx val="1"/>
          <c:order val="2"/>
          <c:tx>
            <c:strRef>
              <c:f>'Q26.AI技術を活用する目的（従業員別）AI活発'!$U$6</c:f>
              <c:strCache>
                <c:ptCount val="1"/>
                <c:pt idx="0">
                  <c:v>3番目</c:v>
                </c:pt>
              </c:strCache>
            </c:strRef>
          </c:tx>
          <c:spPr>
            <a:solidFill>
              <a:srgbClr val="2E75B6"/>
            </a:solidFill>
            <a:ln>
              <a:solidFill>
                <a:sysClr val="windowText" lastClr="000000"/>
              </a:solidFill>
            </a:ln>
            <a:effectLst/>
          </c:spPr>
          <c:invertIfNegative val="0"/>
          <c:cat>
            <c:strRef>
              <c:f>'Q26.AI技術を活用する目的（従業員別）AI活発'!$R$7:$R$46</c:f>
              <c:strCache>
                <c:ptCount val="40"/>
                <c:pt idx="0">
                  <c:v>【 新サービスの創出 】                   </c:v>
                </c:pt>
                <c:pt idx="1">
                  <c:v>20人以下（n=37）</c:v>
                </c:pt>
                <c:pt idx="2">
                  <c:v>21人以上100人以下（n=30）</c:v>
                </c:pt>
                <c:pt idx="3">
                  <c:v>101人以上（n=10）</c:v>
                </c:pt>
                <c:pt idx="4">
                  <c:v>【 付加価値向上 】                     </c:v>
                </c:pt>
                <c:pt idx="5">
                  <c:v>20人以下（n=21）</c:v>
                </c:pt>
                <c:pt idx="6">
                  <c:v>21人以上100人以下（n=25）</c:v>
                </c:pt>
                <c:pt idx="7">
                  <c:v>101人以上（n=13）</c:v>
                </c:pt>
                <c:pt idx="8">
                  <c:v>【 既存サービスの高度化 】                 </c:v>
                </c:pt>
                <c:pt idx="9">
                  <c:v>20人以下（n=21）</c:v>
                </c:pt>
                <c:pt idx="10">
                  <c:v>21人以上100人以下（n=20）</c:v>
                </c:pt>
                <c:pt idx="11">
                  <c:v>101人以上（n=12）</c:v>
                </c:pt>
                <c:pt idx="12">
                  <c:v>【 新製品の創出 】                     </c:v>
                </c:pt>
                <c:pt idx="13">
                  <c:v>20人以下（n=27）</c:v>
                </c:pt>
                <c:pt idx="14">
                  <c:v>21人以上100人以下（n=23）</c:v>
                </c:pt>
                <c:pt idx="15">
                  <c:v>101人以上（n=5）</c:v>
                </c:pt>
                <c:pt idx="16">
                  <c:v>【 既存製品の高度化 】                   </c:v>
                </c:pt>
                <c:pt idx="17">
                  <c:v>20人以下（n=19）</c:v>
                </c:pt>
                <c:pt idx="18">
                  <c:v>21人以上100人以下（n=12）</c:v>
                </c:pt>
                <c:pt idx="19">
                  <c:v>101人以上（n=8）</c:v>
                </c:pt>
                <c:pt idx="20">
                  <c:v>【 ヒューマンエラーの低減・撲滅 】             </c:v>
                </c:pt>
                <c:pt idx="21">
                  <c:v>20人以下（n=10）</c:v>
                </c:pt>
                <c:pt idx="22">
                  <c:v>21人以上100人以下（n=7）</c:v>
                </c:pt>
                <c:pt idx="23">
                  <c:v>101人以上（n=3）</c:v>
                </c:pt>
                <c:pt idx="24">
                  <c:v>【 生産性向上（自動化、機械化の推進） 】          </c:v>
                </c:pt>
                <c:pt idx="25">
                  <c:v>20人以下（n=11）</c:v>
                </c:pt>
                <c:pt idx="26">
                  <c:v>21人以上100人以下（n=9）</c:v>
                </c:pt>
                <c:pt idx="27">
                  <c:v>101人以上（n=9）</c:v>
                </c:pt>
                <c:pt idx="28">
                  <c:v>【 業務効率化による業務負担の軽減 】            </c:v>
                </c:pt>
                <c:pt idx="29">
                  <c:v>20人以下（n=6）</c:v>
                </c:pt>
                <c:pt idx="30">
                  <c:v>21人以上100人以下（n=9）</c:v>
                </c:pt>
                <c:pt idx="31">
                  <c:v>101人以上（n=6）</c:v>
                </c:pt>
                <c:pt idx="32">
                  <c:v>【 品質向上（不良品低減、品質安定化） 】          </c:v>
                </c:pt>
                <c:pt idx="33">
                  <c:v>20人以下（n=8）</c:v>
                </c:pt>
                <c:pt idx="34">
                  <c:v>21人以上100人以下（n=10）</c:v>
                </c:pt>
                <c:pt idx="35">
                  <c:v>101人以上（n=2）</c:v>
                </c:pt>
                <c:pt idx="36">
                  <c:v>【 人件費の削減 】                     </c:v>
                </c:pt>
                <c:pt idx="37">
                  <c:v>20人以下（n=5）</c:v>
                </c:pt>
                <c:pt idx="38">
                  <c:v>21人以上100人以下（n=4）</c:v>
                </c:pt>
                <c:pt idx="39">
                  <c:v>101人以上（n=5）</c:v>
                </c:pt>
              </c:strCache>
            </c:strRef>
          </c:cat>
          <c:val>
            <c:numRef>
              <c:f>'Q26.AI技術を活用する目的（従業員別）AI活発'!$U$7:$U$46</c:f>
              <c:numCache>
                <c:formatCode>0.0%</c:formatCode>
                <c:ptCount val="40"/>
                <c:pt idx="0" formatCode="General">
                  <c:v>0</c:v>
                </c:pt>
                <c:pt idx="1">
                  <c:v>5.7142857142857141E-2</c:v>
                </c:pt>
                <c:pt idx="2">
                  <c:v>5.1724137931034482E-2</c:v>
                </c:pt>
                <c:pt idx="3">
                  <c:v>3.5714285714285712E-2</c:v>
                </c:pt>
                <c:pt idx="4" formatCode="General">
                  <c:v>0</c:v>
                </c:pt>
                <c:pt idx="5">
                  <c:v>8.5714285714285715E-2</c:v>
                </c:pt>
                <c:pt idx="6">
                  <c:v>0.17241379310344829</c:v>
                </c:pt>
                <c:pt idx="7">
                  <c:v>0.21428571428571427</c:v>
                </c:pt>
                <c:pt idx="8" formatCode="General">
                  <c:v>0</c:v>
                </c:pt>
                <c:pt idx="9">
                  <c:v>0.11428571428571428</c:v>
                </c:pt>
                <c:pt idx="10">
                  <c:v>0.1206896551724138</c:v>
                </c:pt>
                <c:pt idx="11">
                  <c:v>0.10714285714285714</c:v>
                </c:pt>
                <c:pt idx="12" formatCode="General">
                  <c:v>0</c:v>
                </c:pt>
                <c:pt idx="13">
                  <c:v>4.2857142857142858E-2</c:v>
                </c:pt>
                <c:pt idx="14">
                  <c:v>0.1206896551724138</c:v>
                </c:pt>
                <c:pt idx="15">
                  <c:v>0</c:v>
                </c:pt>
                <c:pt idx="16" formatCode="General">
                  <c:v>0</c:v>
                </c:pt>
                <c:pt idx="17">
                  <c:v>4.2857142857142858E-2</c:v>
                </c:pt>
                <c:pt idx="18">
                  <c:v>6.8965517241379309E-2</c:v>
                </c:pt>
                <c:pt idx="19">
                  <c:v>7.1428571428571425E-2</c:v>
                </c:pt>
                <c:pt idx="20" formatCode="General">
                  <c:v>0</c:v>
                </c:pt>
                <c:pt idx="21">
                  <c:v>1.4285714285714285E-2</c:v>
                </c:pt>
                <c:pt idx="22">
                  <c:v>5.1724137931034482E-2</c:v>
                </c:pt>
                <c:pt idx="23">
                  <c:v>7.1428571428571425E-2</c:v>
                </c:pt>
                <c:pt idx="24" formatCode="General">
                  <c:v>0</c:v>
                </c:pt>
                <c:pt idx="25">
                  <c:v>0.1</c:v>
                </c:pt>
                <c:pt idx="26">
                  <c:v>5.1724137931034482E-2</c:v>
                </c:pt>
                <c:pt idx="27">
                  <c:v>0.10714285714285714</c:v>
                </c:pt>
                <c:pt idx="28" formatCode="General">
                  <c:v>0</c:v>
                </c:pt>
                <c:pt idx="29">
                  <c:v>2.8571428571428571E-2</c:v>
                </c:pt>
                <c:pt idx="30">
                  <c:v>3.4482758620689655E-2</c:v>
                </c:pt>
                <c:pt idx="31">
                  <c:v>7.1428571428571425E-2</c:v>
                </c:pt>
                <c:pt idx="32" formatCode="General">
                  <c:v>0</c:v>
                </c:pt>
                <c:pt idx="33">
                  <c:v>5.7142857142857141E-2</c:v>
                </c:pt>
                <c:pt idx="34">
                  <c:v>3.4482758620689655E-2</c:v>
                </c:pt>
                <c:pt idx="35">
                  <c:v>0</c:v>
                </c:pt>
                <c:pt idx="36" formatCode="General">
                  <c:v>0</c:v>
                </c:pt>
                <c:pt idx="37">
                  <c:v>2.8571428571428571E-2</c:v>
                </c:pt>
                <c:pt idx="38">
                  <c:v>0</c:v>
                </c:pt>
                <c:pt idx="39">
                  <c:v>0.10714285714285714</c:v>
                </c:pt>
              </c:numCache>
            </c:numRef>
          </c:val>
          <c:extLst>
            <c:ext xmlns:c16="http://schemas.microsoft.com/office/drawing/2014/chart" uri="{C3380CC4-5D6E-409C-BE32-E72D297353CC}">
              <c16:uniqueId val="{00000046-FA31-4E34-B030-2042B6E56F9E}"/>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8406981481481486"/>
          <c:y val="0.65250286195286189"/>
          <c:w val="0.10978497447562523"/>
          <c:h val="6.853552188552188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85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'Q27.AI技術を活用する際の課題'!$M$2</c:f>
              <c:strCache>
                <c:ptCount val="1"/>
                <c:pt idx="0">
                  <c:v>1番目　(N=813)</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'Q27.AI技術を活用する際の課題'!$L$3:$L$18</c:f>
              <c:strCache>
                <c:ptCount val="16"/>
                <c:pt idx="0">
                  <c:v>AI人材の確保（n=466）</c:v>
                </c:pt>
                <c:pt idx="1">
                  <c:v>学習データの整備（n=252）</c:v>
                </c:pt>
                <c:pt idx="2">
                  <c:v>導入費用（n=271）</c:v>
                </c:pt>
                <c:pt idx="3">
                  <c:v>学習データの保有・蓄積（n=218）</c:v>
                </c:pt>
                <c:pt idx="4">
                  <c:v>自社内におけるAIについての理解（n=168）</c:v>
                </c:pt>
                <c:pt idx="5">
                  <c:v>AI導入事例に関する情報の取得（n=121）</c:v>
                </c:pt>
                <c:pt idx="6">
                  <c:v>AI技術に対する信頼性（n=128）</c:v>
                </c:pt>
                <c:pt idx="7">
                  <c:v>導入効果の担保（n=125）</c:v>
                </c:pt>
                <c:pt idx="8">
                  <c:v>顧客・取引先におけるAIについての理解（n=97）</c:v>
                </c:pt>
                <c:pt idx="9">
                  <c:v>適用対象業務の選定（n=73）</c:v>
                </c:pt>
                <c:pt idx="10">
                  <c:v>運用費用（n=146）</c:v>
                </c:pt>
                <c:pt idx="11">
                  <c:v>導入しやすい製品/サービスのラインナップ（n=82）</c:v>
                </c:pt>
                <c:pt idx="12">
                  <c:v>経営者の理解（n=41）</c:v>
                </c:pt>
                <c:pt idx="13">
                  <c:v>プライバシー／個人情報の保護（n=32）</c:v>
                </c:pt>
                <c:pt idx="14">
                  <c:v>社内関係者の理解（n=51）</c:v>
                </c:pt>
                <c:pt idx="15">
                  <c:v>その他（n=21）</c:v>
                </c:pt>
              </c:strCache>
            </c:strRef>
          </c:cat>
          <c:val>
            <c:numRef>
              <c:f>'Q27.AI技術を活用する際の課題'!$M$3:$M$18</c:f>
              <c:numCache>
                <c:formatCode>0.0%</c:formatCode>
                <c:ptCount val="16"/>
                <c:pt idx="0">
                  <c:v>0.32226322263222634</c:v>
                </c:pt>
                <c:pt idx="1">
                  <c:v>0.17835178351783518</c:v>
                </c:pt>
                <c:pt idx="2">
                  <c:v>0.14145141451414514</c:v>
                </c:pt>
                <c:pt idx="3">
                  <c:v>7.995079950799508E-2</c:v>
                </c:pt>
                <c:pt idx="4">
                  <c:v>6.3960639606396058E-2</c:v>
                </c:pt>
                <c:pt idx="5">
                  <c:v>3.5670356703567038E-2</c:v>
                </c:pt>
                <c:pt idx="6">
                  <c:v>3.4440344403444033E-2</c:v>
                </c:pt>
                <c:pt idx="7">
                  <c:v>2.4600246002460024E-2</c:v>
                </c:pt>
                <c:pt idx="8">
                  <c:v>2.3370233702337023E-2</c:v>
                </c:pt>
                <c:pt idx="9">
                  <c:v>1.968019680196802E-2</c:v>
                </c:pt>
                <c:pt idx="10">
                  <c:v>1.7220172201722016E-2</c:v>
                </c:pt>
                <c:pt idx="11">
                  <c:v>1.7220172201722016E-2</c:v>
                </c:pt>
                <c:pt idx="12">
                  <c:v>1.2300123001230012E-2</c:v>
                </c:pt>
                <c:pt idx="13">
                  <c:v>6.1500615006150061E-3</c:v>
                </c:pt>
                <c:pt idx="14">
                  <c:v>4.9200492004920051E-3</c:v>
                </c:pt>
                <c:pt idx="15">
                  <c:v>1.8450184501845018E-2</c:v>
                </c:pt>
              </c:numCache>
            </c:numRef>
          </c:val>
          <c:extLst>
            <c:ext xmlns:c16="http://schemas.microsoft.com/office/drawing/2014/chart" uri="{C3380CC4-5D6E-409C-BE32-E72D297353CC}">
              <c16:uniqueId val="{00000000-4EBA-41BF-A9A7-D43BFB223EA7}"/>
            </c:ext>
          </c:extLst>
        </c:ser>
        <c:ser>
          <c:idx val="1"/>
          <c:order val="1"/>
          <c:tx>
            <c:strRef>
              <c:f>'Q27.AI技術を活用する際の課題'!$N$2</c:f>
              <c:strCache>
                <c:ptCount val="1"/>
                <c:pt idx="0">
                  <c:v>2番目</c:v>
                </c:pt>
              </c:strCache>
            </c:strRef>
          </c:tx>
          <c:spPr>
            <a:solidFill>
              <a:srgbClr val="FFFF99"/>
            </a:solidFill>
            <a:ln>
              <a:solidFill>
                <a:schemeClr val="tx1"/>
              </a:solidFill>
            </a:ln>
            <a:effectLst/>
          </c:spPr>
          <c:invertIfNegative val="0"/>
          <c:dLbls>
            <c:dLbl>
              <c:idx val="5"/>
              <c:layout>
                <c:manualLayout>
                  <c:x val="7.509433208085448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BA-41BF-A9A7-D43BFB223EA7}"/>
                </c:ext>
              </c:extLst>
            </c:dLbl>
            <c:dLbl>
              <c:idx val="6"/>
              <c:layout>
                <c:manualLayout>
                  <c:x val="1.3516979774553807E-2"/>
                  <c:y val="-4.5895386022213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BA-41BF-A9A7-D43BFB223EA7}"/>
                </c:ext>
              </c:extLst>
            </c:dLbl>
            <c:dLbl>
              <c:idx val="7"/>
              <c:layout>
                <c:manualLayout>
                  <c:x val="1.05132064913195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BA-41BF-A9A7-D43BFB223EA7}"/>
                </c:ext>
              </c:extLst>
            </c:dLbl>
            <c:dLbl>
              <c:idx val="8"/>
              <c:layout>
                <c:manualLayout>
                  <c:x val="1.20150931329366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BA-41BF-A9A7-D43BFB223EA7}"/>
                </c:ext>
              </c:extLst>
            </c:dLbl>
            <c:dLbl>
              <c:idx val="9"/>
              <c:layout>
                <c:manualLayout>
                  <c:x val="6.6083012231151886E-2"/>
                  <c:y val="9.8559591001469785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2348199764168317E-2"/>
                      <c:h val="5.7979059240819128E-2"/>
                    </c:manualLayout>
                  </c15:layout>
                </c:ext>
                <c:ext xmlns:c16="http://schemas.microsoft.com/office/drawing/2014/chart" uri="{C3380CC4-5D6E-409C-BE32-E72D297353CC}">
                  <c16:uniqueId val="{00000005-4EBA-41BF-A9A7-D43BFB223EA7}"/>
                </c:ext>
              </c:extLst>
            </c:dLbl>
            <c:dLbl>
              <c:idx val="11"/>
              <c:layout>
                <c:manualLayout>
                  <c:x val="2.2528299624256291E-2"/>
                  <c:y val="5.913575460081098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BA-41BF-A9A7-D43BFB223EA7}"/>
                </c:ext>
              </c:extLst>
            </c:dLbl>
            <c:dLbl>
              <c:idx val="12"/>
              <c:layout>
                <c:manualLayout>
                  <c:x val="4.5056599248512685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BA-41BF-A9A7-D43BFB223EA7}"/>
                </c:ext>
              </c:extLst>
            </c:dLbl>
            <c:dLbl>
              <c:idx val="13"/>
              <c:layout>
                <c:manualLayout>
                  <c:x val="4.6558485890129779E-2"/>
                  <c:y val="9.17907720444273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BA-41BF-A9A7-D43BFB223EA7}"/>
                </c:ext>
              </c:extLst>
            </c:dLbl>
            <c:dLbl>
              <c:idx val="14"/>
              <c:layout>
                <c:manualLayout>
                  <c:x val="6.4581125589534799E-2"/>
                  <c:y val="5.00682722286866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BA-41BF-A9A7-D43BFB223EA7}"/>
                </c:ext>
              </c:extLst>
            </c:dLbl>
            <c:dLbl>
              <c:idx val="15"/>
              <c:layout>
                <c:manualLayout>
                  <c:x val="3.4543392757193064E-2"/>
                  <c:y val="3.94238364005406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BA-41BF-A9A7-D43BFB223EA7}"/>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'Q27.AI技術を活用する際の課題'!$L$3:$L$18</c:f>
              <c:strCache>
                <c:ptCount val="16"/>
                <c:pt idx="0">
                  <c:v>AI人材の確保（n=466）</c:v>
                </c:pt>
                <c:pt idx="1">
                  <c:v>学習データの整備（n=252）</c:v>
                </c:pt>
                <c:pt idx="2">
                  <c:v>導入費用（n=271）</c:v>
                </c:pt>
                <c:pt idx="3">
                  <c:v>学習データの保有・蓄積（n=218）</c:v>
                </c:pt>
                <c:pt idx="4">
                  <c:v>自社内におけるAIについての理解（n=168）</c:v>
                </c:pt>
                <c:pt idx="5">
                  <c:v>AI導入事例に関する情報の取得（n=121）</c:v>
                </c:pt>
                <c:pt idx="6">
                  <c:v>AI技術に対する信頼性（n=128）</c:v>
                </c:pt>
                <c:pt idx="7">
                  <c:v>導入効果の担保（n=125）</c:v>
                </c:pt>
                <c:pt idx="8">
                  <c:v>顧客・取引先におけるAIについての理解（n=97）</c:v>
                </c:pt>
                <c:pt idx="9">
                  <c:v>適用対象業務の選定（n=73）</c:v>
                </c:pt>
                <c:pt idx="10">
                  <c:v>運用費用（n=146）</c:v>
                </c:pt>
                <c:pt idx="11">
                  <c:v>導入しやすい製品/サービスのラインナップ（n=82）</c:v>
                </c:pt>
                <c:pt idx="12">
                  <c:v>経営者の理解（n=41）</c:v>
                </c:pt>
                <c:pt idx="13">
                  <c:v>プライバシー／個人情報の保護（n=32）</c:v>
                </c:pt>
                <c:pt idx="14">
                  <c:v>社内関係者の理解（n=51）</c:v>
                </c:pt>
                <c:pt idx="15">
                  <c:v>その他（n=21）</c:v>
                </c:pt>
              </c:strCache>
            </c:strRef>
          </c:cat>
          <c:val>
            <c:numRef>
              <c:f>'Q27.AI技術を活用する際の課題'!$N$3:$N$18</c:f>
              <c:numCache>
                <c:formatCode>0.0%</c:formatCode>
                <c:ptCount val="16"/>
                <c:pt idx="0">
                  <c:v>0.11808118081180811</c:v>
                </c:pt>
                <c:pt idx="1">
                  <c:v>8.4870848708487087E-2</c:v>
                </c:pt>
                <c:pt idx="2">
                  <c:v>0.10824108241082411</c:v>
                </c:pt>
                <c:pt idx="3">
                  <c:v>0.12669126691266913</c:v>
                </c:pt>
                <c:pt idx="4">
                  <c:v>9.1020910209102093E-2</c:v>
                </c:pt>
                <c:pt idx="5">
                  <c:v>5.5350553505535055E-2</c:v>
                </c:pt>
                <c:pt idx="6">
                  <c:v>4.797047970479705E-2</c:v>
                </c:pt>
                <c:pt idx="7">
                  <c:v>4.5510455104551047E-2</c:v>
                </c:pt>
                <c:pt idx="8">
                  <c:v>5.0430504305043047E-2</c:v>
                </c:pt>
                <c:pt idx="9">
                  <c:v>3.1980319803198029E-2</c:v>
                </c:pt>
                <c:pt idx="10">
                  <c:v>9.8400984009840098E-2</c:v>
                </c:pt>
                <c:pt idx="11">
                  <c:v>3.8130381303813035E-2</c:v>
                </c:pt>
                <c:pt idx="12">
                  <c:v>1.7220172201722016E-2</c:v>
                </c:pt>
                <c:pt idx="13">
                  <c:v>8.6100861008610082E-3</c:v>
                </c:pt>
                <c:pt idx="14">
                  <c:v>1.8450184501845018E-2</c:v>
                </c:pt>
                <c:pt idx="15">
                  <c:v>1.2300123001230013E-3</c:v>
                </c:pt>
              </c:numCache>
            </c:numRef>
          </c:val>
          <c:extLst>
            <c:ext xmlns:c16="http://schemas.microsoft.com/office/drawing/2014/chart" uri="{C3380CC4-5D6E-409C-BE32-E72D297353CC}">
              <c16:uniqueId val="{0000000B-4EBA-41BF-A9A7-D43BFB223EA7}"/>
            </c:ext>
          </c:extLst>
        </c:ser>
        <c:ser>
          <c:idx val="2"/>
          <c:order val="2"/>
          <c:tx>
            <c:strRef>
              <c:f>'Q27.AI技術を活用する際の課題'!$O$2</c:f>
              <c:strCache>
                <c:ptCount val="1"/>
                <c:pt idx="0">
                  <c:v>3番目</c:v>
                </c:pt>
              </c:strCache>
            </c:strRef>
          </c:tx>
          <c:spPr>
            <a:solidFill>
              <a:srgbClr val="2E75B6"/>
            </a:solidFill>
            <a:ln>
              <a:solidFill>
                <a:schemeClr val="tx1"/>
              </a:solidFill>
            </a:ln>
            <a:effectLst/>
          </c:spPr>
          <c:invertIfNegative val="0"/>
          <c:dLbls>
            <c:dLbl>
              <c:idx val="9"/>
              <c:layout>
                <c:manualLayout>
                  <c:x val="8.7109425213791197E-2"/>
                  <c:y val="3.9423836400540657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BA-41BF-A9A7-D43BFB223EA7}"/>
                </c:ext>
              </c:extLst>
            </c:dLbl>
            <c:dLbl>
              <c:idx val="11"/>
              <c:layout>
                <c:manualLayout>
                  <c:x val="4.8060372531746866E-2"/>
                  <c:y val="-2.5032164922523291E-3"/>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BA-41BF-A9A7-D43BFB223EA7}"/>
                </c:ext>
              </c:extLst>
            </c:dLbl>
            <c:dLbl>
              <c:idx val="12"/>
              <c:layout>
                <c:manualLayout>
                  <c:x val="7.3592445439237333E-2"/>
                  <c:y val="-2.5034136114342399E-3"/>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EBA-41BF-A9A7-D43BFB223EA7}"/>
                </c:ext>
              </c:extLst>
            </c:dLbl>
            <c:dLbl>
              <c:idx val="13"/>
              <c:layout>
                <c:manualLayout>
                  <c:x val="7.8098105364088663E-2"/>
                  <c:y val="9.1790772044427359E-1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BA-41BF-A9A7-D43BFB223EA7}"/>
                </c:ext>
              </c:extLst>
            </c:dLbl>
            <c:dLbl>
              <c:idx val="14"/>
              <c:layout>
                <c:manualLayout>
                  <c:x val="8.8611311855408284E-2"/>
                  <c:y val="2.5040049689803398E-3"/>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EBA-41BF-A9A7-D43BFB223EA7}"/>
                </c:ext>
              </c:extLst>
            </c:dLbl>
            <c:dLbl>
              <c:idx val="15"/>
              <c:layout>
                <c:manualLayout>
                  <c:x val="7.8098105364088719E-2"/>
                  <c:y val="3.9423836400540657E-7"/>
                </c:manualLayout>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EBA-41BF-A9A7-D43BFB223EA7}"/>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'Q27.AI技術を活用する際の課題'!$L$3:$L$18</c:f>
              <c:strCache>
                <c:ptCount val="16"/>
                <c:pt idx="0">
                  <c:v>AI人材の確保（n=466）</c:v>
                </c:pt>
                <c:pt idx="1">
                  <c:v>学習データの整備（n=252）</c:v>
                </c:pt>
                <c:pt idx="2">
                  <c:v>導入費用（n=271）</c:v>
                </c:pt>
                <c:pt idx="3">
                  <c:v>学習データの保有・蓄積（n=218）</c:v>
                </c:pt>
                <c:pt idx="4">
                  <c:v>自社内におけるAIについての理解（n=168）</c:v>
                </c:pt>
                <c:pt idx="5">
                  <c:v>AI導入事例に関する情報の取得（n=121）</c:v>
                </c:pt>
                <c:pt idx="6">
                  <c:v>AI技術に対する信頼性（n=128）</c:v>
                </c:pt>
                <c:pt idx="7">
                  <c:v>導入効果の担保（n=125）</c:v>
                </c:pt>
                <c:pt idx="8">
                  <c:v>顧客・取引先におけるAIについての理解（n=97）</c:v>
                </c:pt>
                <c:pt idx="9">
                  <c:v>適用対象業務の選定（n=73）</c:v>
                </c:pt>
                <c:pt idx="10">
                  <c:v>運用費用（n=146）</c:v>
                </c:pt>
                <c:pt idx="11">
                  <c:v>導入しやすい製品/サービスのラインナップ（n=82）</c:v>
                </c:pt>
                <c:pt idx="12">
                  <c:v>経営者の理解（n=41）</c:v>
                </c:pt>
                <c:pt idx="13">
                  <c:v>プライバシー／個人情報の保護（n=32）</c:v>
                </c:pt>
                <c:pt idx="14">
                  <c:v>社内関係者の理解（n=51）</c:v>
                </c:pt>
                <c:pt idx="15">
                  <c:v>その他（n=21）</c:v>
                </c:pt>
              </c:strCache>
            </c:strRef>
          </c:cat>
          <c:val>
            <c:numRef>
              <c:f>'Q27.AI技術を活用する際の課題'!$O$3:$O$18</c:f>
              <c:numCache>
                <c:formatCode>0.0%</c:formatCode>
                <c:ptCount val="16"/>
                <c:pt idx="0">
                  <c:v>0.13284132841328414</c:v>
                </c:pt>
                <c:pt idx="1">
                  <c:v>4.6740467404674045E-2</c:v>
                </c:pt>
                <c:pt idx="2">
                  <c:v>8.3640836408364089E-2</c:v>
                </c:pt>
                <c:pt idx="3">
                  <c:v>6.1500615006150061E-2</c:v>
                </c:pt>
                <c:pt idx="4">
                  <c:v>5.1660516605166053E-2</c:v>
                </c:pt>
                <c:pt idx="5">
                  <c:v>5.7810578105781059E-2</c:v>
                </c:pt>
                <c:pt idx="6">
                  <c:v>7.5030750307503072E-2</c:v>
                </c:pt>
                <c:pt idx="7">
                  <c:v>8.3640836408364089E-2</c:v>
                </c:pt>
                <c:pt idx="8">
                  <c:v>4.5510455104551047E-2</c:v>
                </c:pt>
                <c:pt idx="9">
                  <c:v>3.8130381303813035E-2</c:v>
                </c:pt>
                <c:pt idx="10">
                  <c:v>6.3960639606396058E-2</c:v>
                </c:pt>
                <c:pt idx="11">
                  <c:v>4.5510455104551047E-2</c:v>
                </c:pt>
                <c:pt idx="12">
                  <c:v>2.0910209102091022E-2</c:v>
                </c:pt>
                <c:pt idx="13">
                  <c:v>2.4600246002460024E-2</c:v>
                </c:pt>
                <c:pt idx="14">
                  <c:v>3.9360393603936041E-2</c:v>
                </c:pt>
                <c:pt idx="15">
                  <c:v>6.1500615006150061E-3</c:v>
                </c:pt>
              </c:numCache>
            </c:numRef>
          </c:val>
          <c:extLst>
            <c:ext xmlns:c16="http://schemas.microsoft.com/office/drawing/2014/chart" uri="{C3380CC4-5D6E-409C-BE32-E72D297353CC}">
              <c16:uniqueId val="{00000012-4EBA-41BF-A9A7-D43BFB223EA7}"/>
            </c:ext>
          </c:extLst>
        </c:ser>
        <c:dLbls>
          <c:dLblPos val="ctr"/>
          <c:showLegendKey val="0"/>
          <c:showVal val="1"/>
          <c:showCatName val="0"/>
          <c:showSerName val="0"/>
          <c:showPercent val="0"/>
          <c:showBubbleSize val="0"/>
        </c:dLbls>
        <c:gapWidth val="40"/>
        <c:overlap val="100"/>
        <c:axId val="780217360"/>
        <c:axId val="780211128"/>
      </c:barChart>
      <c:catAx>
        <c:axId val="78021736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1128"/>
        <c:crosses val="autoZero"/>
        <c:auto val="1"/>
        <c:lblAlgn val="ctr"/>
        <c:lblOffset val="100"/>
        <c:noMultiLvlLbl val="0"/>
      </c:catAx>
      <c:valAx>
        <c:axId val="780211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780217360"/>
        <c:crosses val="autoZero"/>
        <c:crossBetween val="between"/>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6866820330969268"/>
          <c:h val="0.13089761904761904"/>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58065134099617"/>
          <c:y val="4.4546078431372552E-2"/>
          <c:w val="0.4840245927401074"/>
          <c:h val="0.93274501194737991"/>
        </c:manualLayout>
      </c:layout>
      <c:barChart>
        <c:barDir val="bar"/>
        <c:grouping val="stacked"/>
        <c:varyColors val="0"/>
        <c:ser>
          <c:idx val="0"/>
          <c:order val="0"/>
          <c:tx>
            <c:strRef>
              <c:f>'Q27.AI技術を活用する際の課題【ABCD】実施中 '!$S$6</c:f>
              <c:strCache>
                <c:ptCount val="1"/>
                <c:pt idx="0">
                  <c:v>1番目</c:v>
                </c:pt>
              </c:strCache>
            </c:strRef>
          </c:tx>
          <c:spPr>
            <a:solidFill>
              <a:srgbClr val="FF996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7E8-4243-9033-916B8D679DB1}"/>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7E8-4243-9033-916B8D679DB1}"/>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7E8-4243-9033-916B8D679DB1}"/>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7E8-4243-9033-916B8D679DB1}"/>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7E8-4243-9033-916B8D679DB1}"/>
                </c:ext>
              </c:extLst>
            </c:dLbl>
            <c:dLbl>
              <c:idx val="5"/>
              <c:delete val="1"/>
              <c:extLst>
                <c:ext xmlns:c15="http://schemas.microsoft.com/office/drawing/2012/chart" uri="{CE6537A1-D6FC-4f65-9D91-7224C49458BB}"/>
                <c:ext xmlns:c16="http://schemas.microsoft.com/office/drawing/2014/chart" uri="{C3380CC4-5D6E-409C-BE32-E72D297353CC}">
                  <c16:uniqueId val="{00000001-87E8-4243-9033-916B8D679DB1}"/>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7E8-4243-9033-916B8D679DB1}"/>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7E8-4243-9033-916B8D679DB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7E8-4243-9033-916B8D679DB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7E8-4243-9033-916B8D679DB1}"/>
                </c:ext>
              </c:extLst>
            </c:dLbl>
            <c:dLbl>
              <c:idx val="10"/>
              <c:delete val="1"/>
              <c:extLst>
                <c:ext xmlns:c15="http://schemas.microsoft.com/office/drawing/2012/chart" uri="{CE6537A1-D6FC-4f65-9D91-7224C49458BB}"/>
                <c:ext xmlns:c16="http://schemas.microsoft.com/office/drawing/2014/chart" uri="{C3380CC4-5D6E-409C-BE32-E72D297353CC}">
                  <c16:uniqueId val="{00000002-87E8-4243-9033-916B8D679DB1}"/>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7E8-4243-9033-916B8D679DB1}"/>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7E8-4243-9033-916B8D679DB1}"/>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7E8-4243-9033-916B8D679DB1}"/>
                </c:ext>
              </c:extLst>
            </c:dLbl>
            <c:dLbl>
              <c:idx val="15"/>
              <c:delete val="1"/>
              <c:extLst>
                <c:ext xmlns:c15="http://schemas.microsoft.com/office/drawing/2012/chart" uri="{CE6537A1-D6FC-4f65-9D91-7224C49458BB}"/>
                <c:ext xmlns:c16="http://schemas.microsoft.com/office/drawing/2014/chart" uri="{C3380CC4-5D6E-409C-BE32-E72D297353CC}">
                  <c16:uniqueId val="{00000003-87E8-4243-9033-916B8D679DB1}"/>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7E8-4243-9033-916B8D679DB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7E8-4243-9033-916B8D679DB1}"/>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7E8-4243-9033-916B8D679DB1}"/>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7E8-4243-9033-916B8D679DB1}"/>
                </c:ext>
              </c:extLst>
            </c:dLbl>
            <c:dLbl>
              <c:idx val="20"/>
              <c:delete val="1"/>
              <c:extLst>
                <c:ext xmlns:c15="http://schemas.microsoft.com/office/drawing/2012/chart" uri="{CE6537A1-D6FC-4f65-9D91-7224C49458BB}"/>
                <c:ext xmlns:c16="http://schemas.microsoft.com/office/drawing/2014/chart" uri="{C3380CC4-5D6E-409C-BE32-E72D297353CC}">
                  <c16:uniqueId val="{00000004-87E8-4243-9033-916B8D679DB1}"/>
                </c:ext>
              </c:extLst>
            </c:dLbl>
            <c:dLbl>
              <c:idx val="21"/>
              <c:layout>
                <c:manualLayout>
                  <c:x val="-9.731800766283525E-3"/>
                  <c:y val="3.267973856209150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87E8-4243-9033-916B8D679DB1}"/>
                </c:ext>
              </c:extLst>
            </c:dLbl>
            <c:dLbl>
              <c:idx val="22"/>
              <c:layout>
                <c:manualLayout>
                  <c:x val="-1.22584291187740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87E8-4243-9033-916B8D679DB1}"/>
                </c:ext>
              </c:extLst>
            </c:dLbl>
            <c:dLbl>
              <c:idx val="23"/>
              <c:layout>
                <c:manualLayout>
                  <c:x val="-1.8828927203065133E-2"/>
                  <c:y val="7.3529411772314731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6517432950191571E-2"/>
                      <c:h val="3.3638398692810455E-2"/>
                    </c:manualLayout>
                  </c15:layout>
                </c:ext>
                <c:ext xmlns:c16="http://schemas.microsoft.com/office/drawing/2014/chart" uri="{C3380CC4-5D6E-409C-BE32-E72D297353CC}">
                  <c16:uniqueId val="{0000002D-87E8-4243-9033-916B8D679DB1}"/>
                </c:ext>
              </c:extLst>
            </c:dLbl>
            <c:dLbl>
              <c:idx val="24"/>
              <c:layout>
                <c:manualLayout>
                  <c:x val="-1.611934865900383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87E8-4243-9033-916B8D679DB1}"/>
                </c:ext>
              </c:extLst>
            </c:dLbl>
            <c:dLbl>
              <c:idx val="25"/>
              <c:delete val="1"/>
              <c:extLst>
                <c:ext xmlns:c15="http://schemas.microsoft.com/office/drawing/2012/chart" uri="{CE6537A1-D6FC-4f65-9D91-7224C49458BB}"/>
                <c:ext xmlns:c16="http://schemas.microsoft.com/office/drawing/2014/chart" uri="{C3380CC4-5D6E-409C-BE32-E72D297353CC}">
                  <c16:uniqueId val="{00000005-87E8-4243-9033-916B8D679DB1}"/>
                </c:ext>
              </c:extLst>
            </c:dLbl>
            <c:dLbl>
              <c:idx val="27"/>
              <c:layout>
                <c:manualLayout>
                  <c:x val="-1.3006704980842911E-2"/>
                  <c:y val="7.60884456385194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87E8-4243-9033-916B8D679DB1}"/>
                </c:ext>
              </c:extLst>
            </c:dLbl>
            <c:dLbl>
              <c:idx val="29"/>
              <c:layout>
                <c:manualLayout>
                  <c:x val="-1.12534482758620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87E8-4243-9033-916B8D679DB1}"/>
                </c:ext>
              </c:extLst>
            </c:dLbl>
            <c:dLbl>
              <c:idx val="30"/>
              <c:delete val="1"/>
              <c:extLst>
                <c:ext xmlns:c15="http://schemas.microsoft.com/office/drawing/2012/chart" uri="{CE6537A1-D6FC-4f65-9D91-7224C49458BB}"/>
                <c:ext xmlns:c16="http://schemas.microsoft.com/office/drawing/2014/chart" uri="{C3380CC4-5D6E-409C-BE32-E72D297353CC}">
                  <c16:uniqueId val="{00000006-87E8-4243-9033-916B8D679DB1}"/>
                </c:ext>
              </c:extLst>
            </c:dLbl>
            <c:dLbl>
              <c:idx val="32"/>
              <c:layout>
                <c:manualLayout>
                  <c:x val="-1.21647509578544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87E8-4243-9033-916B8D679DB1}"/>
                </c:ext>
              </c:extLst>
            </c:dLbl>
            <c:dLbl>
              <c:idx val="33"/>
              <c:layout>
                <c:manualLayout>
                  <c:x val="-1.32647509578544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87E8-4243-9033-916B8D679DB1}"/>
                </c:ext>
              </c:extLst>
            </c:dLbl>
            <c:dLbl>
              <c:idx val="34"/>
              <c:layout>
                <c:manualLayout>
                  <c:x val="-1.20559386973180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87E8-4243-9033-916B8D679DB1}"/>
                </c:ext>
              </c:extLst>
            </c:dLbl>
            <c:dLbl>
              <c:idx val="35"/>
              <c:delete val="1"/>
              <c:extLst>
                <c:ext xmlns:c15="http://schemas.microsoft.com/office/drawing/2012/chart" uri="{CE6537A1-D6FC-4f65-9D91-7224C49458BB}"/>
                <c:ext xmlns:c16="http://schemas.microsoft.com/office/drawing/2014/chart" uri="{C3380CC4-5D6E-409C-BE32-E72D297353CC}">
                  <c16:uniqueId val="{00000007-87E8-4243-9033-916B8D679DB1}"/>
                </c:ext>
              </c:extLst>
            </c:dLbl>
            <c:dLbl>
              <c:idx val="36"/>
              <c:delete val="1"/>
              <c:extLst>
                <c:ext xmlns:c15="http://schemas.microsoft.com/office/drawing/2012/chart" uri="{CE6537A1-D6FC-4f65-9D91-7224C49458BB}"/>
                <c:ext xmlns:c16="http://schemas.microsoft.com/office/drawing/2014/chart" uri="{C3380CC4-5D6E-409C-BE32-E72D297353CC}">
                  <c16:uniqueId val="{0000003B-87E8-4243-9033-916B8D679DB1}"/>
                </c:ext>
              </c:extLst>
            </c:dLbl>
            <c:dLbl>
              <c:idx val="37"/>
              <c:layout>
                <c:manualLayout>
                  <c:x val="-8.983141762452106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87E8-4243-9033-916B8D679DB1}"/>
                </c:ext>
              </c:extLst>
            </c:dLbl>
            <c:dLbl>
              <c:idx val="38"/>
              <c:layout>
                <c:manualLayout>
                  <c:x val="-1.56977011494252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87E8-4243-9033-916B8D679DB1}"/>
                </c:ext>
              </c:extLst>
            </c:dLbl>
            <c:dLbl>
              <c:idx val="39"/>
              <c:layout>
                <c:manualLayout>
                  <c:x val="-1.2164750957854405E-2"/>
                  <c:y val="1.6339869281045752E-7"/>
                </c:manualLayout>
              </c:layout>
              <c:numFmt formatCode="0%" sourceLinked="0"/>
              <c:spPr>
                <a:noFill/>
                <a:ln>
                  <a:noFill/>
                </a:ln>
                <a:effectLst/>
              </c:spPr>
              <c:txPr>
                <a:bodyPr wrap="square" lIns="38100" tIns="19050" rIns="38100" bIns="19050" anchor="ctr">
                  <a:noAutofit/>
                </a:bodyPr>
                <a:lstStyle/>
                <a:p>
                  <a:pPr>
                    <a:defRPr sz="800"/>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6785632183908049E-2"/>
                      <c:h val="3.1563235294117649E-2"/>
                    </c:manualLayout>
                  </c15:layout>
                </c:ext>
                <c:ext xmlns:c16="http://schemas.microsoft.com/office/drawing/2014/chart" uri="{C3380CC4-5D6E-409C-BE32-E72D297353CC}">
                  <c16:uniqueId val="{00000049-87E8-4243-9033-916B8D679DB1}"/>
                </c:ext>
              </c:extLst>
            </c:dLbl>
            <c:numFmt formatCode="0%" sourceLinked="0"/>
            <c:spPr>
              <a:noFill/>
              <a:ln>
                <a:noFill/>
              </a:ln>
              <a:effectLst/>
            </c:spPr>
            <c:txPr>
              <a:bodyPr wrap="square" lIns="38100" tIns="19050" rIns="38100" bIns="19050" anchor="ctr">
                <a:spAutoFit/>
              </a:bodyPr>
              <a:lstStyle/>
              <a:p>
                <a:pPr>
                  <a:defRPr sz="8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'Q27.AI技術を活用する際の課題【ABCD】実施中 '!$R$7:$R$46</c:f>
              <c:strCache>
                <c:ptCount val="40"/>
                <c:pt idx="0">
                  <c:v>【 AI人材の確保 】             </c:v>
                </c:pt>
                <c:pt idx="1">
                  <c:v>A.ユーザー企業（n=  80）</c:v>
                </c:pt>
                <c:pt idx="2">
                  <c:v>B.メーカー企業（n=166）</c:v>
                </c:pt>
                <c:pt idx="3">
                  <c:v>C.サブシステム提供企業（n=  95）</c:v>
                </c:pt>
                <c:pt idx="4">
                  <c:v>D.サービス提供企業（n=  95）</c:v>
                </c:pt>
                <c:pt idx="5">
                  <c:v>【 学習データの整備 】            </c:v>
                </c:pt>
                <c:pt idx="6">
                  <c:v>A.ユーザー企業（n=  56）</c:v>
                </c:pt>
                <c:pt idx="7">
                  <c:v>B.メーカー企業（n=  85）</c:v>
                </c:pt>
                <c:pt idx="8">
                  <c:v>C.サブシステム提供企業（n=  58）</c:v>
                </c:pt>
                <c:pt idx="9">
                  <c:v>D.サービス提供企業（n=  36）</c:v>
                </c:pt>
                <c:pt idx="10">
                  <c:v>【 導入費用 】                </c:v>
                </c:pt>
                <c:pt idx="11">
                  <c:v>A.ユーザー企業（n=  68）</c:v>
                </c:pt>
                <c:pt idx="12">
                  <c:v>B.メーカー企業（n=  90）</c:v>
                </c:pt>
                <c:pt idx="13">
                  <c:v>C.サブシステム提供企業（n=  38）</c:v>
                </c:pt>
                <c:pt idx="14">
                  <c:v>D.サービス提供企業（n=  46）</c:v>
                </c:pt>
                <c:pt idx="15">
                  <c:v>【 学習データの保有・蓄積 】         </c:v>
                </c:pt>
                <c:pt idx="16">
                  <c:v>A.ユーザー企業（n=  38）</c:v>
                </c:pt>
                <c:pt idx="17">
                  <c:v>B.メーカー企業（n=  83）</c:v>
                </c:pt>
                <c:pt idx="18">
                  <c:v>C.サブシステム提供企業（n=  44）</c:v>
                </c:pt>
                <c:pt idx="19">
                  <c:v>D.サービス提供企業（n=  36）</c:v>
                </c:pt>
                <c:pt idx="20">
                  <c:v>【 自社内におけるAIについての理解 】    </c:v>
                </c:pt>
                <c:pt idx="21">
                  <c:v>A.ユーザー企業（n=  38）</c:v>
                </c:pt>
                <c:pt idx="22">
                  <c:v>B.メーカー企業（n=  63）</c:v>
                </c:pt>
                <c:pt idx="23">
                  <c:v>C.サブシステム提供企業（n=  24）</c:v>
                </c:pt>
                <c:pt idx="24">
                  <c:v>D.サービス提供企業（n=  29）</c:v>
                </c:pt>
                <c:pt idx="25">
                  <c:v>【 AI導入事例に関する情報の取得 】     </c:v>
                </c:pt>
                <c:pt idx="26">
                  <c:v>A.ユーザー企業（n=  20）</c:v>
                </c:pt>
                <c:pt idx="27">
                  <c:v>B.メーカー企業（n=  41）</c:v>
                </c:pt>
                <c:pt idx="28">
                  <c:v>C.サブシステム提供企業（n=  31）</c:v>
                </c:pt>
                <c:pt idx="29">
                  <c:v>D.サービス提供企業（n=  25）</c:v>
                </c:pt>
                <c:pt idx="30">
                  <c:v>【 AI技術に対する信頼性 】         </c:v>
                </c:pt>
                <c:pt idx="31">
                  <c:v>A.ユーザー企業（n=  18）</c:v>
                </c:pt>
                <c:pt idx="32">
                  <c:v>B.メーカー企業（n=  47）</c:v>
                </c:pt>
                <c:pt idx="33">
                  <c:v>C.サブシステム提供企業（n=  32）</c:v>
                </c:pt>
                <c:pt idx="34">
                  <c:v>D.サービス提供企業（n=  20）</c:v>
                </c:pt>
                <c:pt idx="35">
                  <c:v>【 導入効果の担保 】             </c:v>
                </c:pt>
                <c:pt idx="36">
                  <c:v>A.ユーザー企業（n=  26）</c:v>
                </c:pt>
                <c:pt idx="37">
                  <c:v>B.メーカー企業（n=  44）</c:v>
                </c:pt>
                <c:pt idx="38">
                  <c:v>C.サブシステム提供企業（n=  21）</c:v>
                </c:pt>
                <c:pt idx="39">
                  <c:v>D.サービス提供企業（n=  23）</c:v>
                </c:pt>
              </c:strCache>
            </c:strRef>
          </c:cat>
          <c:val>
            <c:numRef>
              <c:f>'Q27.AI技術を活用する際の課題【ABCD】実施中 '!$S$7:$S$46</c:f>
              <c:numCache>
                <c:formatCode>0.0%</c:formatCode>
                <c:ptCount val="40"/>
                <c:pt idx="0" formatCode="General">
                  <c:v>0</c:v>
                </c:pt>
                <c:pt idx="1">
                  <c:v>0.18292682926829268</c:v>
                </c:pt>
                <c:pt idx="2">
                  <c:v>0.36330935251798563</c:v>
                </c:pt>
                <c:pt idx="3">
                  <c:v>0.38064516129032255</c:v>
                </c:pt>
                <c:pt idx="4">
                  <c:v>0.40816326530612246</c:v>
                </c:pt>
                <c:pt idx="5" formatCode="General">
                  <c:v>0</c:v>
                </c:pt>
                <c:pt idx="6">
                  <c:v>0.2073170731707317</c:v>
                </c:pt>
                <c:pt idx="7">
                  <c:v>0.17985611510791366</c:v>
                </c:pt>
                <c:pt idx="8">
                  <c:v>0.19354838709677419</c:v>
                </c:pt>
                <c:pt idx="9">
                  <c:v>0.12925170068027211</c:v>
                </c:pt>
                <c:pt idx="10" formatCode="General">
                  <c:v>0</c:v>
                </c:pt>
                <c:pt idx="11">
                  <c:v>0.18292682926829268</c:v>
                </c:pt>
                <c:pt idx="12">
                  <c:v>0.1223021582733813</c:v>
                </c:pt>
                <c:pt idx="13">
                  <c:v>0.1032258064516129</c:v>
                </c:pt>
                <c:pt idx="14">
                  <c:v>0.12244897959183673</c:v>
                </c:pt>
                <c:pt idx="15" formatCode="General">
                  <c:v>0</c:v>
                </c:pt>
                <c:pt idx="16">
                  <c:v>8.5365853658536592E-2</c:v>
                </c:pt>
                <c:pt idx="17">
                  <c:v>7.9136690647482008E-2</c:v>
                </c:pt>
                <c:pt idx="18">
                  <c:v>6.4516129032258063E-2</c:v>
                </c:pt>
                <c:pt idx="19">
                  <c:v>0.10204081632653061</c:v>
                </c:pt>
                <c:pt idx="20" formatCode="General">
                  <c:v>0</c:v>
                </c:pt>
                <c:pt idx="21">
                  <c:v>0.10365853658536585</c:v>
                </c:pt>
                <c:pt idx="22">
                  <c:v>5.0359712230215826E-2</c:v>
                </c:pt>
                <c:pt idx="23">
                  <c:v>5.1612903225806452E-2</c:v>
                </c:pt>
                <c:pt idx="24">
                  <c:v>4.0816326530612242E-2</c:v>
                </c:pt>
                <c:pt idx="25" formatCode="General">
                  <c:v>0</c:v>
                </c:pt>
                <c:pt idx="26">
                  <c:v>3.6585365853658534E-2</c:v>
                </c:pt>
                <c:pt idx="27">
                  <c:v>3.9568345323741004E-2</c:v>
                </c:pt>
                <c:pt idx="28">
                  <c:v>3.2258064516129031E-2</c:v>
                </c:pt>
                <c:pt idx="29">
                  <c:v>4.0816326530612242E-2</c:v>
                </c:pt>
                <c:pt idx="30" formatCode="General">
                  <c:v>0</c:v>
                </c:pt>
                <c:pt idx="31">
                  <c:v>3.048780487804878E-2</c:v>
                </c:pt>
                <c:pt idx="32">
                  <c:v>3.5971223021582732E-2</c:v>
                </c:pt>
                <c:pt idx="33">
                  <c:v>5.1612903225806452E-2</c:v>
                </c:pt>
                <c:pt idx="34">
                  <c:v>2.0408163265306121E-2</c:v>
                </c:pt>
                <c:pt idx="35" formatCode="General">
                  <c:v>0</c:v>
                </c:pt>
                <c:pt idx="36">
                  <c:v>4.878048780487805E-2</c:v>
                </c:pt>
                <c:pt idx="37">
                  <c:v>2.1582733812949641E-2</c:v>
                </c:pt>
                <c:pt idx="38">
                  <c:v>1.935483870967742E-2</c:v>
                </c:pt>
                <c:pt idx="39">
                  <c:v>1.3605442176870748E-2</c:v>
                </c:pt>
              </c:numCache>
            </c:numRef>
          </c:val>
          <c:extLst>
            <c:ext xmlns:c16="http://schemas.microsoft.com/office/drawing/2014/chart" uri="{C3380CC4-5D6E-409C-BE32-E72D297353CC}">
              <c16:uniqueId val="{00000008-87E8-4243-9033-916B8D679DB1}"/>
            </c:ext>
          </c:extLst>
        </c:ser>
        <c:ser>
          <c:idx val="2"/>
          <c:order val="1"/>
          <c:tx>
            <c:strRef>
              <c:f>'Q27.AI技術を活用する際の課題【ABCD】実施中 '!$T$6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87E8-4243-9033-916B8D679DB1}"/>
                </c:ext>
              </c:extLst>
            </c:dLbl>
            <c:dLbl>
              <c:idx val="5"/>
              <c:delete val="1"/>
              <c:extLst>
                <c:ext xmlns:c15="http://schemas.microsoft.com/office/drawing/2012/chart" uri="{CE6537A1-D6FC-4f65-9D91-7224C49458BB}"/>
                <c:ext xmlns:c16="http://schemas.microsoft.com/office/drawing/2014/chart" uri="{C3380CC4-5D6E-409C-BE32-E72D297353CC}">
                  <c16:uniqueId val="{0000000A-87E8-4243-9033-916B8D679DB1}"/>
                </c:ext>
              </c:extLst>
            </c:dLbl>
            <c:dLbl>
              <c:idx val="10"/>
              <c:delete val="1"/>
              <c:extLst>
                <c:ext xmlns:c15="http://schemas.microsoft.com/office/drawing/2012/chart" uri="{CE6537A1-D6FC-4f65-9D91-7224C49458BB}"/>
                <c:ext xmlns:c16="http://schemas.microsoft.com/office/drawing/2014/chart" uri="{C3380CC4-5D6E-409C-BE32-E72D297353CC}">
                  <c16:uniqueId val="{0000000B-87E8-4243-9033-916B8D679DB1}"/>
                </c:ext>
              </c:extLst>
            </c:dLbl>
            <c:dLbl>
              <c:idx val="15"/>
              <c:delete val="1"/>
              <c:extLst>
                <c:ext xmlns:c15="http://schemas.microsoft.com/office/drawing/2012/chart" uri="{CE6537A1-D6FC-4f65-9D91-7224C49458BB}"/>
                <c:ext xmlns:c16="http://schemas.microsoft.com/office/drawing/2014/chart" uri="{C3380CC4-5D6E-409C-BE32-E72D297353CC}">
                  <c16:uniqueId val="{0000000C-87E8-4243-9033-916B8D679DB1}"/>
                </c:ext>
              </c:extLst>
            </c:dLbl>
            <c:dLbl>
              <c:idx val="20"/>
              <c:delete val="1"/>
              <c:extLst>
                <c:ext xmlns:c15="http://schemas.microsoft.com/office/drawing/2012/chart" uri="{CE6537A1-D6FC-4f65-9D91-7224C49458BB}"/>
                <c:ext xmlns:c16="http://schemas.microsoft.com/office/drawing/2014/chart" uri="{C3380CC4-5D6E-409C-BE32-E72D297353CC}">
                  <c16:uniqueId val="{0000000D-87E8-4243-9033-916B8D679DB1}"/>
                </c:ext>
              </c:extLst>
            </c:dLbl>
            <c:dLbl>
              <c:idx val="21"/>
              <c:delete val="1"/>
              <c:extLst>
                <c:ext xmlns:c15="http://schemas.microsoft.com/office/drawing/2012/chart" uri="{CE6537A1-D6FC-4f65-9D91-7224C49458BB}"/>
                <c:ext xmlns:c16="http://schemas.microsoft.com/office/drawing/2014/chart" uri="{C3380CC4-5D6E-409C-BE32-E72D297353CC}">
                  <c16:uniqueId val="{0000002E-87E8-4243-9033-916B8D679DB1}"/>
                </c:ext>
              </c:extLst>
            </c:dLbl>
            <c:dLbl>
              <c:idx val="22"/>
              <c:delete val="1"/>
              <c:extLst>
                <c:ext xmlns:c15="http://schemas.microsoft.com/office/drawing/2012/chart" uri="{CE6537A1-D6FC-4f65-9D91-7224C49458BB}"/>
                <c:ext xmlns:c16="http://schemas.microsoft.com/office/drawing/2014/chart" uri="{C3380CC4-5D6E-409C-BE32-E72D297353CC}">
                  <c16:uniqueId val="{00000030-87E8-4243-9033-916B8D679DB1}"/>
                </c:ext>
              </c:extLst>
            </c:dLbl>
            <c:dLbl>
              <c:idx val="23"/>
              <c:delete val="1"/>
              <c:extLst>
                <c:ext xmlns:c15="http://schemas.microsoft.com/office/drawing/2012/chart" uri="{CE6537A1-D6FC-4f65-9D91-7224C49458BB}"/>
                <c:ext xmlns:c16="http://schemas.microsoft.com/office/drawing/2014/chart" uri="{C3380CC4-5D6E-409C-BE32-E72D297353CC}">
                  <c16:uniqueId val="{00000031-87E8-4243-9033-916B8D679DB1}"/>
                </c:ext>
              </c:extLst>
            </c:dLbl>
            <c:dLbl>
              <c:idx val="24"/>
              <c:delete val="1"/>
              <c:extLst>
                <c:ext xmlns:c15="http://schemas.microsoft.com/office/drawing/2012/chart" uri="{CE6537A1-D6FC-4f65-9D91-7224C49458BB}"/>
                <c:ext xmlns:c16="http://schemas.microsoft.com/office/drawing/2014/chart" uri="{C3380CC4-5D6E-409C-BE32-E72D297353CC}">
                  <c16:uniqueId val="{00000032-87E8-4243-9033-916B8D679DB1}"/>
                </c:ext>
              </c:extLst>
            </c:dLbl>
            <c:dLbl>
              <c:idx val="25"/>
              <c:delete val="1"/>
              <c:extLst>
                <c:ext xmlns:c15="http://schemas.microsoft.com/office/drawing/2012/chart" uri="{CE6537A1-D6FC-4f65-9D91-7224C49458BB}"/>
                <c:ext xmlns:c16="http://schemas.microsoft.com/office/drawing/2014/chart" uri="{C3380CC4-5D6E-409C-BE32-E72D297353CC}">
                  <c16:uniqueId val="{0000000E-87E8-4243-9033-916B8D679DB1}"/>
                </c:ext>
              </c:extLst>
            </c:dLbl>
            <c:dLbl>
              <c:idx val="28"/>
              <c:delete val="1"/>
              <c:extLst>
                <c:ext xmlns:c15="http://schemas.microsoft.com/office/drawing/2012/chart" uri="{CE6537A1-D6FC-4f65-9D91-7224C49458BB}"/>
                <c:ext xmlns:c16="http://schemas.microsoft.com/office/drawing/2014/chart" uri="{C3380CC4-5D6E-409C-BE32-E72D297353CC}">
                  <c16:uniqueId val="{00000033-87E8-4243-9033-916B8D679DB1}"/>
                </c:ext>
              </c:extLst>
            </c:dLbl>
            <c:dLbl>
              <c:idx val="30"/>
              <c:delete val="1"/>
              <c:extLst>
                <c:ext xmlns:c15="http://schemas.microsoft.com/office/drawing/2012/chart" uri="{CE6537A1-D6FC-4f65-9D91-7224C49458BB}"/>
                <c:ext xmlns:c16="http://schemas.microsoft.com/office/drawing/2014/chart" uri="{C3380CC4-5D6E-409C-BE32-E72D297353CC}">
                  <c16:uniqueId val="{0000000F-87E8-4243-9033-916B8D679DB1}"/>
                </c:ext>
              </c:extLst>
            </c:dLbl>
            <c:dLbl>
              <c:idx val="31"/>
              <c:delete val="1"/>
              <c:extLst>
                <c:ext xmlns:c15="http://schemas.microsoft.com/office/drawing/2012/chart" uri="{CE6537A1-D6FC-4f65-9D91-7224C49458BB}"/>
                <c:ext xmlns:c16="http://schemas.microsoft.com/office/drawing/2014/chart" uri="{C3380CC4-5D6E-409C-BE32-E72D297353CC}">
                  <c16:uniqueId val="{00000034-87E8-4243-9033-916B8D679DB1}"/>
                </c:ext>
              </c:extLst>
            </c:dLbl>
            <c:dLbl>
              <c:idx val="32"/>
              <c:delete val="1"/>
              <c:extLst>
                <c:ext xmlns:c15="http://schemas.microsoft.com/office/drawing/2012/chart" uri="{CE6537A1-D6FC-4f65-9D91-7224C49458BB}"/>
                <c:ext xmlns:c16="http://schemas.microsoft.com/office/drawing/2014/chart" uri="{C3380CC4-5D6E-409C-BE32-E72D297353CC}">
                  <c16:uniqueId val="{00000035-87E8-4243-9033-916B8D679DB1}"/>
                </c:ext>
              </c:extLst>
            </c:dLbl>
            <c:dLbl>
              <c:idx val="33"/>
              <c:delete val="1"/>
              <c:extLst>
                <c:ext xmlns:c15="http://schemas.microsoft.com/office/drawing/2012/chart" uri="{CE6537A1-D6FC-4f65-9D91-7224C49458BB}"/>
                <c:ext xmlns:c16="http://schemas.microsoft.com/office/drawing/2014/chart" uri="{C3380CC4-5D6E-409C-BE32-E72D297353CC}">
                  <c16:uniqueId val="{00000036-87E8-4243-9033-916B8D679DB1}"/>
                </c:ext>
              </c:extLst>
            </c:dLbl>
            <c:dLbl>
              <c:idx val="35"/>
              <c:delete val="1"/>
              <c:extLst>
                <c:ext xmlns:c15="http://schemas.microsoft.com/office/drawing/2012/chart" uri="{CE6537A1-D6FC-4f65-9D91-7224C49458BB}"/>
                <c:ext xmlns:c16="http://schemas.microsoft.com/office/drawing/2014/chart" uri="{C3380CC4-5D6E-409C-BE32-E72D297353CC}">
                  <c16:uniqueId val="{00000010-87E8-4243-9033-916B8D679DB1}"/>
                </c:ext>
              </c:extLst>
            </c:dLbl>
            <c:dLbl>
              <c:idx val="36"/>
              <c:delete val="1"/>
              <c:extLst>
                <c:ext xmlns:c15="http://schemas.microsoft.com/office/drawing/2012/chart" uri="{CE6537A1-D6FC-4f65-9D91-7224C49458BB}"/>
                <c:ext xmlns:c16="http://schemas.microsoft.com/office/drawing/2014/chart" uri="{C3380CC4-5D6E-409C-BE32-E72D297353CC}">
                  <c16:uniqueId val="{00000039-87E8-4243-9033-916B8D679DB1}"/>
                </c:ext>
              </c:extLst>
            </c:dLbl>
            <c:dLbl>
              <c:idx val="37"/>
              <c:delete val="1"/>
              <c:extLst>
                <c:ext xmlns:c15="http://schemas.microsoft.com/office/drawing/2012/chart" uri="{CE6537A1-D6FC-4f65-9D91-7224C49458BB}"/>
                <c:ext xmlns:c16="http://schemas.microsoft.com/office/drawing/2014/chart" uri="{C3380CC4-5D6E-409C-BE32-E72D297353CC}">
                  <c16:uniqueId val="{0000003A-87E8-4243-9033-916B8D679DB1}"/>
                </c:ext>
              </c:extLst>
            </c:dLbl>
            <c:numFmt formatCode="0%" sourceLinked="0"/>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'Q27.AI技術を活用する際の課題【ABCD】実施中 '!$R$7:$R$46</c:f>
              <c:strCache>
                <c:ptCount val="40"/>
                <c:pt idx="0">
                  <c:v>【 AI人材の確保 】             </c:v>
                </c:pt>
                <c:pt idx="1">
                  <c:v>A.ユーザー企業（n=  80）</c:v>
                </c:pt>
                <c:pt idx="2">
                  <c:v>B.メーカー企業（n=166）</c:v>
                </c:pt>
                <c:pt idx="3">
                  <c:v>C.サブシステム提供企業（n=  95）</c:v>
                </c:pt>
                <c:pt idx="4">
                  <c:v>D.サービス提供企業（n=  95）</c:v>
                </c:pt>
                <c:pt idx="5">
                  <c:v>【 学習データの整備 】            </c:v>
                </c:pt>
                <c:pt idx="6">
                  <c:v>A.ユーザー企業（n=  56）</c:v>
                </c:pt>
                <c:pt idx="7">
                  <c:v>B.メーカー企業（n=  85）</c:v>
                </c:pt>
                <c:pt idx="8">
                  <c:v>C.サブシステム提供企業（n=  58）</c:v>
                </c:pt>
                <c:pt idx="9">
                  <c:v>D.サービス提供企業（n=  36）</c:v>
                </c:pt>
                <c:pt idx="10">
                  <c:v>【 導入費用 】                </c:v>
                </c:pt>
                <c:pt idx="11">
                  <c:v>A.ユーザー企業（n=  68）</c:v>
                </c:pt>
                <c:pt idx="12">
                  <c:v>B.メーカー企業（n=  90）</c:v>
                </c:pt>
                <c:pt idx="13">
                  <c:v>C.サブシステム提供企業（n=  38）</c:v>
                </c:pt>
                <c:pt idx="14">
                  <c:v>D.サービス提供企業（n=  46）</c:v>
                </c:pt>
                <c:pt idx="15">
                  <c:v>【 学習データの保有・蓄積 】         </c:v>
                </c:pt>
                <c:pt idx="16">
                  <c:v>A.ユーザー企業（n=  38）</c:v>
                </c:pt>
                <c:pt idx="17">
                  <c:v>B.メーカー企業（n=  83）</c:v>
                </c:pt>
                <c:pt idx="18">
                  <c:v>C.サブシステム提供企業（n=  44）</c:v>
                </c:pt>
                <c:pt idx="19">
                  <c:v>D.サービス提供企業（n=  36）</c:v>
                </c:pt>
                <c:pt idx="20">
                  <c:v>【 自社内におけるAIについての理解 】    </c:v>
                </c:pt>
                <c:pt idx="21">
                  <c:v>A.ユーザー企業（n=  38）</c:v>
                </c:pt>
                <c:pt idx="22">
                  <c:v>B.メーカー企業（n=  63）</c:v>
                </c:pt>
                <c:pt idx="23">
                  <c:v>C.サブシステム提供企業（n=  24）</c:v>
                </c:pt>
                <c:pt idx="24">
                  <c:v>D.サービス提供企業（n=  29）</c:v>
                </c:pt>
                <c:pt idx="25">
                  <c:v>【 AI導入事例に関する情報の取得 】     </c:v>
                </c:pt>
                <c:pt idx="26">
                  <c:v>A.ユーザー企業（n=  20）</c:v>
                </c:pt>
                <c:pt idx="27">
                  <c:v>B.メーカー企業（n=  41）</c:v>
                </c:pt>
                <c:pt idx="28">
                  <c:v>C.サブシステム提供企業（n=  31）</c:v>
                </c:pt>
                <c:pt idx="29">
                  <c:v>D.サービス提供企業（n=  25）</c:v>
                </c:pt>
                <c:pt idx="30">
                  <c:v>【 AI技術に対する信頼性 】         </c:v>
                </c:pt>
                <c:pt idx="31">
                  <c:v>A.ユーザー企業（n=  18）</c:v>
                </c:pt>
                <c:pt idx="32">
                  <c:v>B.メーカー企業（n=  47）</c:v>
                </c:pt>
                <c:pt idx="33">
                  <c:v>C.サブシステム提供企業（n=  32）</c:v>
                </c:pt>
                <c:pt idx="34">
                  <c:v>D.サービス提供企業（n=  20）</c:v>
                </c:pt>
                <c:pt idx="35">
                  <c:v>【 導入効果の担保 】             </c:v>
                </c:pt>
                <c:pt idx="36">
                  <c:v>A.ユーザー企業（n=  26）</c:v>
                </c:pt>
                <c:pt idx="37">
                  <c:v>B.メーカー企業（n=  44）</c:v>
                </c:pt>
                <c:pt idx="38">
                  <c:v>C.サブシステム提供企業（n=  21）</c:v>
                </c:pt>
                <c:pt idx="39">
                  <c:v>D.サービス提供企業（n=  23）</c:v>
                </c:pt>
              </c:strCache>
            </c:strRef>
          </c:cat>
          <c:val>
            <c:numRef>
              <c:f>'Q27.AI技術を活用する際の課題【ABCD】実施中 '!$T$7:$T$46</c:f>
              <c:numCache>
                <c:formatCode>0.0%</c:formatCode>
                <c:ptCount val="40"/>
                <c:pt idx="0" formatCode="General">
                  <c:v>0</c:v>
                </c:pt>
                <c:pt idx="1">
                  <c:v>0.1524390243902439</c:v>
                </c:pt>
                <c:pt idx="2">
                  <c:v>0.11151079136690648</c:v>
                </c:pt>
                <c:pt idx="3">
                  <c:v>9.6774193548387094E-2</c:v>
                </c:pt>
                <c:pt idx="4">
                  <c:v>0.12244897959183673</c:v>
                </c:pt>
                <c:pt idx="5" formatCode="General">
                  <c:v>0</c:v>
                </c:pt>
                <c:pt idx="6">
                  <c:v>9.1463414634146339E-2</c:v>
                </c:pt>
                <c:pt idx="7">
                  <c:v>7.9136690647482008E-2</c:v>
                </c:pt>
                <c:pt idx="8">
                  <c:v>0.12903225806451613</c:v>
                </c:pt>
                <c:pt idx="9">
                  <c:v>7.4829931972789115E-2</c:v>
                </c:pt>
                <c:pt idx="10" formatCode="General">
                  <c:v>0</c:v>
                </c:pt>
                <c:pt idx="11">
                  <c:v>0.1402439024390244</c:v>
                </c:pt>
                <c:pt idx="12">
                  <c:v>9.7122302158273388E-2</c:v>
                </c:pt>
                <c:pt idx="13">
                  <c:v>7.0967741935483872E-2</c:v>
                </c:pt>
                <c:pt idx="14">
                  <c:v>0.12925170068027211</c:v>
                </c:pt>
                <c:pt idx="15" formatCode="General">
                  <c:v>0</c:v>
                </c:pt>
                <c:pt idx="16">
                  <c:v>9.7560975609756101E-2</c:v>
                </c:pt>
                <c:pt idx="17">
                  <c:v>0.15827338129496402</c:v>
                </c:pt>
                <c:pt idx="18">
                  <c:v>0.13548387096774195</c:v>
                </c:pt>
                <c:pt idx="19">
                  <c:v>8.8435374149659865E-2</c:v>
                </c:pt>
                <c:pt idx="20" formatCode="General">
                  <c:v>0</c:v>
                </c:pt>
                <c:pt idx="21">
                  <c:v>7.926829268292683E-2</c:v>
                </c:pt>
                <c:pt idx="22">
                  <c:v>0.11151079136690648</c:v>
                </c:pt>
                <c:pt idx="23">
                  <c:v>7.7419354838709681E-2</c:v>
                </c:pt>
                <c:pt idx="24">
                  <c:v>8.8435374149659865E-2</c:v>
                </c:pt>
                <c:pt idx="25" formatCode="General">
                  <c:v>0</c:v>
                </c:pt>
                <c:pt idx="26">
                  <c:v>4.2682926829268296E-2</c:v>
                </c:pt>
                <c:pt idx="27">
                  <c:v>5.0359712230215826E-2</c:v>
                </c:pt>
                <c:pt idx="28">
                  <c:v>7.7419354838709681E-2</c:v>
                </c:pt>
                <c:pt idx="29">
                  <c:v>8.1632653061224483E-2</c:v>
                </c:pt>
                <c:pt idx="30" formatCode="General">
                  <c:v>0</c:v>
                </c:pt>
                <c:pt idx="31">
                  <c:v>3.048780487804878E-2</c:v>
                </c:pt>
                <c:pt idx="32">
                  <c:v>5.7553956834532377E-2</c:v>
                </c:pt>
                <c:pt idx="33">
                  <c:v>5.1612903225806452E-2</c:v>
                </c:pt>
                <c:pt idx="34">
                  <c:v>3.4013605442176874E-2</c:v>
                </c:pt>
                <c:pt idx="35" formatCode="General">
                  <c:v>0</c:v>
                </c:pt>
                <c:pt idx="36">
                  <c:v>3.6585365853658534E-2</c:v>
                </c:pt>
                <c:pt idx="37">
                  <c:v>4.3165467625899283E-2</c:v>
                </c:pt>
                <c:pt idx="38">
                  <c:v>5.1612903225806452E-2</c:v>
                </c:pt>
                <c:pt idx="39">
                  <c:v>6.8027210884353748E-2</c:v>
                </c:pt>
              </c:numCache>
            </c:numRef>
          </c:val>
          <c:extLst>
            <c:ext xmlns:c16="http://schemas.microsoft.com/office/drawing/2014/chart" uri="{C3380CC4-5D6E-409C-BE32-E72D297353CC}">
              <c16:uniqueId val="{00000011-87E8-4243-9033-916B8D679DB1}"/>
            </c:ext>
          </c:extLst>
        </c:ser>
        <c:ser>
          <c:idx val="1"/>
          <c:order val="2"/>
          <c:tx>
            <c:strRef>
              <c:f>'Q27.AI技術を活用する際の課題【ABCD】実施中 '!$U$6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87E8-4243-9033-916B8D679DB1}"/>
                </c:ext>
              </c:extLst>
            </c:dLbl>
            <c:dLbl>
              <c:idx val="5"/>
              <c:delete val="1"/>
              <c:extLst>
                <c:ext xmlns:c15="http://schemas.microsoft.com/office/drawing/2012/chart" uri="{CE6537A1-D6FC-4f65-9D91-7224C49458BB}"/>
                <c:ext xmlns:c16="http://schemas.microsoft.com/office/drawing/2014/chart" uri="{C3380CC4-5D6E-409C-BE32-E72D297353CC}">
                  <c16:uniqueId val="{00000013-87E8-4243-9033-916B8D679DB1}"/>
                </c:ext>
              </c:extLst>
            </c:dLbl>
            <c:dLbl>
              <c:idx val="8"/>
              <c:delete val="1"/>
              <c:extLst>
                <c:ext xmlns:c15="http://schemas.microsoft.com/office/drawing/2012/chart" uri="{CE6537A1-D6FC-4f65-9D91-7224C49458BB}"/>
                <c:ext xmlns:c16="http://schemas.microsoft.com/office/drawing/2014/chart" uri="{C3380CC4-5D6E-409C-BE32-E72D297353CC}">
                  <c16:uniqueId val="{0000003E-87E8-4243-9033-916B8D679DB1}"/>
                </c:ext>
              </c:extLst>
            </c:dLbl>
            <c:dLbl>
              <c:idx val="9"/>
              <c:layout>
                <c:manualLayout>
                  <c:x val="0"/>
                  <c:y val="3.804422281925974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87E8-4243-9033-916B8D679DB1}"/>
                </c:ext>
              </c:extLst>
            </c:dLbl>
            <c:dLbl>
              <c:idx val="10"/>
              <c:delete val="1"/>
              <c:extLst>
                <c:ext xmlns:c15="http://schemas.microsoft.com/office/drawing/2012/chart" uri="{CE6537A1-D6FC-4f65-9D91-7224C49458BB}"/>
                <c:ext xmlns:c16="http://schemas.microsoft.com/office/drawing/2014/chart" uri="{C3380CC4-5D6E-409C-BE32-E72D297353CC}">
                  <c16:uniqueId val="{00000014-87E8-4243-9033-916B8D679DB1}"/>
                </c:ext>
              </c:extLst>
            </c:dLbl>
            <c:dLbl>
              <c:idx val="15"/>
              <c:delete val="1"/>
              <c:extLst>
                <c:ext xmlns:c15="http://schemas.microsoft.com/office/drawing/2012/chart" uri="{CE6537A1-D6FC-4f65-9D91-7224C49458BB}"/>
                <c:ext xmlns:c16="http://schemas.microsoft.com/office/drawing/2014/chart" uri="{C3380CC4-5D6E-409C-BE32-E72D297353CC}">
                  <c16:uniqueId val="{00000015-87E8-4243-9033-916B8D679DB1}"/>
                </c:ext>
              </c:extLst>
            </c:dLbl>
            <c:dLbl>
              <c:idx val="20"/>
              <c:delete val="1"/>
              <c:extLst>
                <c:ext xmlns:c15="http://schemas.microsoft.com/office/drawing/2012/chart" uri="{CE6537A1-D6FC-4f65-9D91-7224C49458BB}"/>
                <c:ext xmlns:c16="http://schemas.microsoft.com/office/drawing/2014/chart" uri="{C3380CC4-5D6E-409C-BE32-E72D297353CC}">
                  <c16:uniqueId val="{00000016-87E8-4243-9033-916B8D679DB1}"/>
                </c:ext>
              </c:extLst>
            </c:dLbl>
            <c:dLbl>
              <c:idx val="21"/>
              <c:delete val="1"/>
              <c:extLst>
                <c:ext xmlns:c15="http://schemas.microsoft.com/office/drawing/2012/chart" uri="{CE6537A1-D6FC-4f65-9D91-7224C49458BB}"/>
                <c:ext xmlns:c16="http://schemas.microsoft.com/office/drawing/2014/chart" uri="{C3380CC4-5D6E-409C-BE32-E72D297353CC}">
                  <c16:uniqueId val="{0000001B-87E8-4243-9033-916B8D679DB1}"/>
                </c:ext>
              </c:extLst>
            </c:dLbl>
            <c:dLbl>
              <c:idx val="24"/>
              <c:delete val="1"/>
              <c:extLst>
                <c:ext xmlns:c15="http://schemas.microsoft.com/office/drawing/2012/chart" uri="{CE6537A1-D6FC-4f65-9D91-7224C49458BB}"/>
                <c:ext xmlns:c16="http://schemas.microsoft.com/office/drawing/2014/chart" uri="{C3380CC4-5D6E-409C-BE32-E72D297353CC}">
                  <c16:uniqueId val="{0000003F-87E8-4243-9033-916B8D679DB1}"/>
                </c:ext>
              </c:extLst>
            </c:dLbl>
            <c:dLbl>
              <c:idx val="25"/>
              <c:delete val="1"/>
              <c:extLst>
                <c:ext xmlns:c15="http://schemas.microsoft.com/office/drawing/2012/chart" uri="{CE6537A1-D6FC-4f65-9D91-7224C49458BB}"/>
                <c:ext xmlns:c16="http://schemas.microsoft.com/office/drawing/2014/chart" uri="{C3380CC4-5D6E-409C-BE32-E72D297353CC}">
                  <c16:uniqueId val="{00000017-87E8-4243-9033-916B8D679DB1}"/>
                </c:ext>
              </c:extLst>
            </c:dLbl>
            <c:dLbl>
              <c:idx val="26"/>
              <c:delete val="1"/>
              <c:extLst>
                <c:ext xmlns:c15="http://schemas.microsoft.com/office/drawing/2012/chart" uri="{CE6537A1-D6FC-4f65-9D91-7224C49458BB}"/>
                <c:ext xmlns:c16="http://schemas.microsoft.com/office/drawing/2014/chart" uri="{C3380CC4-5D6E-409C-BE32-E72D297353CC}">
                  <c16:uniqueId val="{0000002F-87E8-4243-9033-916B8D679DB1}"/>
                </c:ext>
              </c:extLst>
            </c:dLbl>
            <c:dLbl>
              <c:idx val="28"/>
              <c:delete val="1"/>
              <c:extLst>
                <c:ext xmlns:c15="http://schemas.microsoft.com/office/drawing/2012/chart" uri="{CE6537A1-D6FC-4f65-9D91-7224C49458BB}"/>
                <c:ext xmlns:c16="http://schemas.microsoft.com/office/drawing/2014/chart" uri="{C3380CC4-5D6E-409C-BE32-E72D297353CC}">
                  <c16:uniqueId val="{0000001D-87E8-4243-9033-916B8D679DB1}"/>
                </c:ext>
              </c:extLst>
            </c:dLbl>
            <c:dLbl>
              <c:idx val="29"/>
              <c:delete val="1"/>
              <c:extLst>
                <c:ext xmlns:c15="http://schemas.microsoft.com/office/drawing/2012/chart" uri="{CE6537A1-D6FC-4f65-9D91-7224C49458BB}"/>
                <c:ext xmlns:c16="http://schemas.microsoft.com/office/drawing/2014/chart" uri="{C3380CC4-5D6E-409C-BE32-E72D297353CC}">
                  <c16:uniqueId val="{0000001C-87E8-4243-9033-916B8D679DB1}"/>
                </c:ext>
              </c:extLst>
            </c:dLbl>
            <c:dLbl>
              <c:idx val="30"/>
              <c:delete val="1"/>
              <c:extLst>
                <c:ext xmlns:c15="http://schemas.microsoft.com/office/drawing/2012/chart" uri="{CE6537A1-D6FC-4f65-9D91-7224C49458BB}"/>
                <c:ext xmlns:c16="http://schemas.microsoft.com/office/drawing/2014/chart" uri="{C3380CC4-5D6E-409C-BE32-E72D297353CC}">
                  <c16:uniqueId val="{00000018-87E8-4243-9033-916B8D679DB1}"/>
                </c:ext>
              </c:extLst>
            </c:dLbl>
            <c:dLbl>
              <c:idx val="34"/>
              <c:delete val="1"/>
              <c:extLst>
                <c:ext xmlns:c15="http://schemas.microsoft.com/office/drawing/2012/chart" uri="{CE6537A1-D6FC-4f65-9D91-7224C49458BB}"/>
                <c:ext xmlns:c16="http://schemas.microsoft.com/office/drawing/2014/chart" uri="{C3380CC4-5D6E-409C-BE32-E72D297353CC}">
                  <c16:uniqueId val="{00000037-87E8-4243-9033-916B8D679DB1}"/>
                </c:ext>
              </c:extLst>
            </c:dLbl>
            <c:dLbl>
              <c:idx val="35"/>
              <c:delete val="1"/>
              <c:extLst>
                <c:ext xmlns:c15="http://schemas.microsoft.com/office/drawing/2012/chart" uri="{CE6537A1-D6FC-4f65-9D91-7224C49458BB}"/>
                <c:ext xmlns:c16="http://schemas.microsoft.com/office/drawing/2014/chart" uri="{C3380CC4-5D6E-409C-BE32-E72D297353CC}">
                  <c16:uniqueId val="{00000019-87E8-4243-9033-916B8D679DB1}"/>
                </c:ext>
              </c:extLst>
            </c:dLbl>
            <c:dLbl>
              <c:idx val="36"/>
              <c:delete val="1"/>
              <c:extLst>
                <c:ext xmlns:c15="http://schemas.microsoft.com/office/drawing/2012/chart" uri="{CE6537A1-D6FC-4f65-9D91-7224C49458BB}"/>
                <c:ext xmlns:c16="http://schemas.microsoft.com/office/drawing/2014/chart" uri="{C3380CC4-5D6E-409C-BE32-E72D297353CC}">
                  <c16:uniqueId val="{00000038-87E8-4243-9033-916B8D679DB1}"/>
                </c:ext>
              </c:extLst>
            </c:dLbl>
            <c:dLbl>
              <c:idx val="39"/>
              <c:delete val="1"/>
              <c:extLst>
                <c:ext xmlns:c15="http://schemas.microsoft.com/office/drawing/2012/chart" uri="{CE6537A1-D6FC-4f65-9D91-7224C49458BB}"/>
                <c:ext xmlns:c16="http://schemas.microsoft.com/office/drawing/2014/chart" uri="{C3380CC4-5D6E-409C-BE32-E72D297353CC}">
                  <c16:uniqueId val="{0000003D-87E8-4243-9033-916B8D679DB1}"/>
                </c:ext>
              </c:extLst>
            </c:dLbl>
            <c:numFmt formatCode="0%" sourceLinked="0"/>
            <c:spPr>
              <a:noFill/>
              <a:ln>
                <a:noFill/>
              </a:ln>
              <a:effectLst/>
            </c:spPr>
            <c:txPr>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'Q27.AI技術を活用する際の課題【ABCD】実施中 '!$R$7:$R$46</c:f>
              <c:strCache>
                <c:ptCount val="40"/>
                <c:pt idx="0">
                  <c:v>【 AI人材の確保 】             </c:v>
                </c:pt>
                <c:pt idx="1">
                  <c:v>A.ユーザー企業（n=  80）</c:v>
                </c:pt>
                <c:pt idx="2">
                  <c:v>B.メーカー企業（n=166）</c:v>
                </c:pt>
                <c:pt idx="3">
                  <c:v>C.サブシステム提供企業（n=  95）</c:v>
                </c:pt>
                <c:pt idx="4">
                  <c:v>D.サービス提供企業（n=  95）</c:v>
                </c:pt>
                <c:pt idx="5">
                  <c:v>【 学習データの整備 】            </c:v>
                </c:pt>
                <c:pt idx="6">
                  <c:v>A.ユーザー企業（n=  56）</c:v>
                </c:pt>
                <c:pt idx="7">
                  <c:v>B.メーカー企業（n=  85）</c:v>
                </c:pt>
                <c:pt idx="8">
                  <c:v>C.サブシステム提供企業（n=  58）</c:v>
                </c:pt>
                <c:pt idx="9">
                  <c:v>D.サービス提供企業（n=  36）</c:v>
                </c:pt>
                <c:pt idx="10">
                  <c:v>【 導入費用 】                </c:v>
                </c:pt>
                <c:pt idx="11">
                  <c:v>A.ユーザー企業（n=  68）</c:v>
                </c:pt>
                <c:pt idx="12">
                  <c:v>B.メーカー企業（n=  90）</c:v>
                </c:pt>
                <c:pt idx="13">
                  <c:v>C.サブシステム提供企業（n=  38）</c:v>
                </c:pt>
                <c:pt idx="14">
                  <c:v>D.サービス提供企業（n=  46）</c:v>
                </c:pt>
                <c:pt idx="15">
                  <c:v>【 学習データの保有・蓄積 】         </c:v>
                </c:pt>
                <c:pt idx="16">
                  <c:v>A.ユーザー企業（n=  38）</c:v>
                </c:pt>
                <c:pt idx="17">
                  <c:v>B.メーカー企業（n=  83）</c:v>
                </c:pt>
                <c:pt idx="18">
                  <c:v>C.サブシステム提供企業（n=  44）</c:v>
                </c:pt>
                <c:pt idx="19">
                  <c:v>D.サービス提供企業（n=  36）</c:v>
                </c:pt>
                <c:pt idx="20">
                  <c:v>【 自社内におけるAIについての理解 】    </c:v>
                </c:pt>
                <c:pt idx="21">
                  <c:v>A.ユーザー企業（n=  38）</c:v>
                </c:pt>
                <c:pt idx="22">
                  <c:v>B.メーカー企業（n=  63）</c:v>
                </c:pt>
                <c:pt idx="23">
                  <c:v>C.サブシステム提供企業（n=  24）</c:v>
                </c:pt>
                <c:pt idx="24">
                  <c:v>D.サービス提供企業（n=  29）</c:v>
                </c:pt>
                <c:pt idx="25">
                  <c:v>【 AI導入事例に関する情報の取得 】     </c:v>
                </c:pt>
                <c:pt idx="26">
                  <c:v>A.ユーザー企業（n=  20）</c:v>
                </c:pt>
                <c:pt idx="27">
                  <c:v>B.メーカー企業（n=  41）</c:v>
                </c:pt>
                <c:pt idx="28">
                  <c:v>C.サブシステム提供企業（n=  31）</c:v>
                </c:pt>
                <c:pt idx="29">
                  <c:v>D.サービス提供企業（n=  25）</c:v>
                </c:pt>
                <c:pt idx="30">
                  <c:v>【 AI技術に対する信頼性 】         </c:v>
                </c:pt>
                <c:pt idx="31">
                  <c:v>A.ユーザー企業（n=  18）</c:v>
                </c:pt>
                <c:pt idx="32">
                  <c:v>B.メーカー企業（n=  47）</c:v>
                </c:pt>
                <c:pt idx="33">
                  <c:v>C.サブシステム提供企業（n=  32）</c:v>
                </c:pt>
                <c:pt idx="34">
                  <c:v>D.サービス提供企業（n=  20）</c:v>
                </c:pt>
                <c:pt idx="35">
                  <c:v>【 導入効果の担保 】             </c:v>
                </c:pt>
                <c:pt idx="36">
                  <c:v>A.ユーザー企業（n=  26）</c:v>
                </c:pt>
                <c:pt idx="37">
                  <c:v>B.メーカー企業（n=  44）</c:v>
                </c:pt>
                <c:pt idx="38">
                  <c:v>C.サブシステム提供企業（n=  21）</c:v>
                </c:pt>
                <c:pt idx="39">
                  <c:v>D.サービス提供企業（n=  23）</c:v>
                </c:pt>
              </c:strCache>
            </c:strRef>
          </c:cat>
          <c:val>
            <c:numRef>
              <c:f>'Q27.AI技術を活用する際の課題【ABCD】実施中 '!$U$7:$U$46</c:f>
              <c:numCache>
                <c:formatCode>0.0%</c:formatCode>
                <c:ptCount val="40"/>
                <c:pt idx="0" formatCode="General">
                  <c:v>0</c:v>
                </c:pt>
                <c:pt idx="1">
                  <c:v>0.1524390243902439</c:v>
                </c:pt>
                <c:pt idx="2">
                  <c:v>0.2073170731707317</c:v>
                </c:pt>
                <c:pt idx="3">
                  <c:v>0.13548387096774195</c:v>
                </c:pt>
                <c:pt idx="4">
                  <c:v>0.11564625850340136</c:v>
                </c:pt>
                <c:pt idx="5" formatCode="General">
                  <c:v>0</c:v>
                </c:pt>
                <c:pt idx="6">
                  <c:v>4.2682926829268296E-2</c:v>
                </c:pt>
                <c:pt idx="7">
                  <c:v>7.926829268292683E-2</c:v>
                </c:pt>
                <c:pt idx="8">
                  <c:v>5.1612903225806452E-2</c:v>
                </c:pt>
                <c:pt idx="9">
                  <c:v>4.0816326530612242E-2</c:v>
                </c:pt>
                <c:pt idx="10" formatCode="General">
                  <c:v>0</c:v>
                </c:pt>
                <c:pt idx="11">
                  <c:v>9.1463414634146339E-2</c:v>
                </c:pt>
                <c:pt idx="12">
                  <c:v>0.17682926829268292</c:v>
                </c:pt>
                <c:pt idx="13">
                  <c:v>7.0967741935483872E-2</c:v>
                </c:pt>
                <c:pt idx="14">
                  <c:v>6.1224489795918366E-2</c:v>
                </c:pt>
                <c:pt idx="15" formatCode="General">
                  <c:v>0</c:v>
                </c:pt>
                <c:pt idx="16">
                  <c:v>4.878048780487805E-2</c:v>
                </c:pt>
                <c:pt idx="17">
                  <c:v>0.10365853658536585</c:v>
                </c:pt>
                <c:pt idx="18">
                  <c:v>8.387096774193549E-2</c:v>
                </c:pt>
                <c:pt idx="19">
                  <c:v>5.4421768707482991E-2</c:v>
                </c:pt>
                <c:pt idx="20" formatCode="General">
                  <c:v>0</c:v>
                </c:pt>
                <c:pt idx="21">
                  <c:v>4.878048780487805E-2</c:v>
                </c:pt>
                <c:pt idx="22">
                  <c:v>0.10975609756097561</c:v>
                </c:pt>
                <c:pt idx="23">
                  <c:v>2.5806451612903226E-2</c:v>
                </c:pt>
                <c:pt idx="24">
                  <c:v>6.8027210884353748E-2</c:v>
                </c:pt>
                <c:pt idx="25" formatCode="General">
                  <c:v>0</c:v>
                </c:pt>
                <c:pt idx="26">
                  <c:v>4.2682926829268296E-2</c:v>
                </c:pt>
                <c:pt idx="27">
                  <c:v>9.7560975609756101E-2</c:v>
                </c:pt>
                <c:pt idx="28">
                  <c:v>9.0322580645161285E-2</c:v>
                </c:pt>
                <c:pt idx="29">
                  <c:v>4.7619047619047616E-2</c:v>
                </c:pt>
                <c:pt idx="30" formatCode="General">
                  <c:v>0</c:v>
                </c:pt>
                <c:pt idx="31">
                  <c:v>4.878048780487805E-2</c:v>
                </c:pt>
                <c:pt idx="32">
                  <c:v>0.12804878048780488</c:v>
                </c:pt>
                <c:pt idx="33">
                  <c:v>0.1032258064516129</c:v>
                </c:pt>
                <c:pt idx="34">
                  <c:v>8.1632653061224483E-2</c:v>
                </c:pt>
                <c:pt idx="35" formatCode="General">
                  <c:v>0</c:v>
                </c:pt>
                <c:pt idx="36">
                  <c:v>7.3170731707317069E-2</c:v>
                </c:pt>
                <c:pt idx="37">
                  <c:v>0.15853658536585366</c:v>
                </c:pt>
                <c:pt idx="38">
                  <c:v>6.4516129032258063E-2</c:v>
                </c:pt>
                <c:pt idx="39">
                  <c:v>7.4829931972789115E-2</c:v>
                </c:pt>
              </c:numCache>
            </c:numRef>
          </c:val>
          <c:extLst>
            <c:ext xmlns:c16="http://schemas.microsoft.com/office/drawing/2014/chart" uri="{C3380CC4-5D6E-409C-BE32-E72D297353CC}">
              <c16:uniqueId val="{0000001A-87E8-4243-9033-916B8D679DB1}"/>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70"/>
            </a:pPr>
            <a:endParaRPr lang="ja-JP"/>
          </a:p>
        </c:txPr>
        <c:crossAx val="403628032"/>
        <c:crosses val="autoZero"/>
        <c:auto val="1"/>
        <c:lblAlgn val="ctr"/>
        <c:lblOffset val="0"/>
        <c:noMultiLvlLbl val="0"/>
      </c:catAx>
      <c:valAx>
        <c:axId val="403628032"/>
        <c:scaling>
          <c:orientation val="minMax"/>
          <c:max val="0.85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'Q4.主な適応分野（地域別）'!$H$6</c:f>
              <c:strCache>
                <c:ptCount val="1"/>
                <c:pt idx="0">
                  <c:v>近畿</c:v>
                </c:pt>
              </c:strCache>
            </c:strRef>
          </c:tx>
          <c:spPr>
            <a:solidFill>
              <a:srgbClr val="00B0F0"/>
            </a:solidFill>
            <a:ln>
              <a:solidFill>
                <a:sysClr val="windowText" lastClr="000000"/>
              </a:solidFill>
            </a:ln>
            <a:effectLst/>
          </c:spPr>
          <c:invertIfNegative val="0"/>
          <c:val>
            <c:numRef>
              <c:f>'Q4.主な適応分野（地域別）'!$H$7:$H$17</c:f>
              <c:numCache>
                <c:formatCode>General</c:formatCode>
                <c:ptCount val="11"/>
                <c:pt idx="0">
                  <c:v>26</c:v>
                </c:pt>
                <c:pt idx="1">
                  <c:v>19</c:v>
                </c:pt>
                <c:pt idx="2">
                  <c:v>11</c:v>
                </c:pt>
                <c:pt idx="3">
                  <c:v>24</c:v>
                </c:pt>
                <c:pt idx="4">
                  <c:v>2</c:v>
                </c:pt>
                <c:pt idx="5">
                  <c:v>20</c:v>
                </c:pt>
                <c:pt idx="6">
                  <c:v>87</c:v>
                </c:pt>
                <c:pt idx="7">
                  <c:v>36</c:v>
                </c:pt>
                <c:pt idx="8">
                  <c:v>23</c:v>
                </c:pt>
                <c:pt idx="9">
                  <c:v>31</c:v>
                </c:pt>
                <c:pt idx="10">
                  <c:v>12</c:v>
                </c:pt>
              </c:numCache>
            </c:numRef>
          </c:val>
          <c:extLst>
            <c:ext xmlns:c16="http://schemas.microsoft.com/office/drawing/2014/chart" uri="{C3380CC4-5D6E-409C-BE32-E72D297353CC}">
              <c16:uniqueId val="{00000000-3B09-4B0C-BF75-56103D2CDFB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'Q27.AI技術を活用する際の課題【ABCD】実施中 '!$J$90</c:f>
          <c:strCache>
            <c:ptCount val="1"/>
            <c:pt idx="0">
              <c:v>A.ユーザー企業 (N=164)
B.メーカー企業 (N=278）
C.サブシステム提供企業 (N=155）
D.サービス提供企業 (N=147）</c:v>
            </c:pt>
          </c:strCache>
        </c:strRef>
      </c:tx>
      <c:layout>
        <c:manualLayout>
          <c:xMode val="edge"/>
          <c:yMode val="edge"/>
          <c:x val="0.5673605363984674"/>
          <c:y val="0.71853194444444446"/>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47215463916092087"/>
          <c:y val="4.681822366601919E-2"/>
          <c:w val="0.4840245927401074"/>
          <c:h val="0.8304394444444444"/>
        </c:manualLayout>
      </c:layout>
      <c:barChart>
        <c:barDir val="bar"/>
        <c:grouping val="stacked"/>
        <c:varyColors val="0"/>
        <c:ser>
          <c:idx val="0"/>
          <c:order val="0"/>
          <c:tx>
            <c:strRef>
              <c:f>'Q27.AI技術を活用する際の課題【ABCD】実施中 '!$S$6</c:f>
              <c:strCache>
                <c:ptCount val="1"/>
                <c:pt idx="0">
                  <c:v>1番目</c:v>
                </c:pt>
              </c:strCache>
            </c:strRef>
          </c:tx>
          <c:spPr>
            <a:solidFill>
              <a:srgbClr val="FF9966"/>
            </a:solidFill>
            <a:ln>
              <a:solidFill>
                <a:sysClr val="windowText" lastClr="000000"/>
              </a:solidFill>
            </a:ln>
            <a:effectLst/>
          </c:spPr>
          <c:invertIfNegative val="0"/>
          <c:dLbls>
            <c:delete val="1"/>
          </c:dLbls>
          <c:cat>
            <c:strRef>
              <c:f>'Q27.AI技術を活用する際の課題【ABCD】実施中 '!$R$47:$R$81</c:f>
              <c:strCache>
                <c:ptCount val="35"/>
                <c:pt idx="0">
                  <c:v>【 顧客・取引先におけるAIについての理解 】 </c:v>
                </c:pt>
                <c:pt idx="1">
                  <c:v>A.ユーザー企業（n=  10）</c:v>
                </c:pt>
                <c:pt idx="2">
                  <c:v>B.メーカー企業（n=  36）</c:v>
                </c:pt>
                <c:pt idx="3">
                  <c:v>C.サブシステム提供企業（n=  27）</c:v>
                </c:pt>
                <c:pt idx="4">
                  <c:v>D.サービス提供企業（n=  19）</c:v>
                </c:pt>
                <c:pt idx="5">
                  <c:v>【 導入しやすい製品/サービスのラインナップ 】</c:v>
                </c:pt>
                <c:pt idx="6">
                  <c:v>A.ユーザー企業（n=  15）</c:v>
                </c:pt>
                <c:pt idx="7">
                  <c:v>B.メーカー企業（n=  28）</c:v>
                </c:pt>
                <c:pt idx="8">
                  <c:v>C.サブシステム提供企業（n=  20）</c:v>
                </c:pt>
                <c:pt idx="9">
                  <c:v>D.サービス提供企業（n=  12）</c:v>
                </c:pt>
                <c:pt idx="10">
                  <c:v>【 適用対象業務の選定 】           </c:v>
                </c:pt>
                <c:pt idx="11">
                  <c:v>A.ユーザー企業（n=  11）</c:v>
                </c:pt>
                <c:pt idx="12">
                  <c:v>B.メーカー企業（n=  23）</c:v>
                </c:pt>
                <c:pt idx="13">
                  <c:v>C.サブシステム提供企業（n=  15）</c:v>
                </c:pt>
                <c:pt idx="14">
                  <c:v>D.サービス提供企業（n=  16）</c:v>
                </c:pt>
                <c:pt idx="15">
                  <c:v>【 運用費用 】                </c:v>
                </c:pt>
                <c:pt idx="16">
                  <c:v>A.ユーザー企業（n=  38）</c:v>
                </c:pt>
                <c:pt idx="17">
                  <c:v>B.メーカー企業（n=  37）</c:v>
                </c:pt>
                <c:pt idx="18">
                  <c:v>C.サブシステム提供企業（n=  20）</c:v>
                </c:pt>
                <c:pt idx="19">
                  <c:v>D.サービス提供企業（n=  26）</c:v>
                </c:pt>
                <c:pt idx="20">
                  <c:v>【 経営者の理解 】              </c:v>
                </c:pt>
                <c:pt idx="21">
                  <c:v>A.ユーザー企業（n=  15）</c:v>
                </c:pt>
                <c:pt idx="22">
                  <c:v>B.メーカー企業（n=    9）</c:v>
                </c:pt>
                <c:pt idx="23">
                  <c:v>C.サブシステム提供企業（n=    5）</c:v>
                </c:pt>
                <c:pt idx="24">
                  <c:v>D.サービス提供企業（n=    7）</c:v>
                </c:pt>
                <c:pt idx="25">
                  <c:v>【 プライバシー／個人情報の保護 】      </c:v>
                </c:pt>
                <c:pt idx="26">
                  <c:v>A.ユーザー企業（n=    3）</c:v>
                </c:pt>
                <c:pt idx="27">
                  <c:v>B.メーカー企業（n=  12）</c:v>
                </c:pt>
                <c:pt idx="28">
                  <c:v>C.サブシステム提供企業（n=    6）</c:v>
                </c:pt>
                <c:pt idx="29">
                  <c:v>D.サービス提供企業（n=    7）</c:v>
                </c:pt>
                <c:pt idx="30">
                  <c:v>【 社内関係者の理解 】            </c:v>
                </c:pt>
                <c:pt idx="31">
                  <c:v>A.ユーザー企業（n=  18）</c:v>
                </c:pt>
                <c:pt idx="32">
                  <c:v>B.メーカー企業（n=  12）</c:v>
                </c:pt>
                <c:pt idx="33">
                  <c:v>C.サブシステム提供企業（n=  10）</c:v>
                </c:pt>
                <c:pt idx="34">
                  <c:v>D.サービス提供企業（n=    9）</c:v>
                </c:pt>
              </c:strCache>
            </c:strRef>
          </c:cat>
          <c:val>
            <c:numRef>
              <c:f>'Q27.AI技術を活用する際の課題【ABCD】実施中 '!$S$47:$S$81</c:f>
              <c:numCache>
                <c:formatCode>0.0%</c:formatCode>
                <c:ptCount val="35"/>
                <c:pt idx="0" formatCode="General">
                  <c:v>0</c:v>
                </c:pt>
                <c:pt idx="1">
                  <c:v>6.0975609756097563E-3</c:v>
                </c:pt>
                <c:pt idx="2">
                  <c:v>2.5179856115107913E-2</c:v>
                </c:pt>
                <c:pt idx="3">
                  <c:v>3.2258064516129031E-2</c:v>
                </c:pt>
                <c:pt idx="4">
                  <c:v>2.7210884353741496E-2</c:v>
                </c:pt>
                <c:pt idx="5" formatCode="General">
                  <c:v>0</c:v>
                </c:pt>
                <c:pt idx="6">
                  <c:v>1.2195121951219513E-2</c:v>
                </c:pt>
                <c:pt idx="7">
                  <c:v>1.4388489208633094E-2</c:v>
                </c:pt>
                <c:pt idx="8">
                  <c:v>3.870967741935484E-2</c:v>
                </c:pt>
                <c:pt idx="9">
                  <c:v>6.8027210884353739E-3</c:v>
                </c:pt>
                <c:pt idx="10" formatCode="General">
                  <c:v>0</c:v>
                </c:pt>
                <c:pt idx="11">
                  <c:v>2.4390243902439025E-2</c:v>
                </c:pt>
                <c:pt idx="12">
                  <c:v>1.7985611510791366E-2</c:v>
                </c:pt>
                <c:pt idx="13">
                  <c:v>1.2903225806451613E-2</c:v>
                </c:pt>
                <c:pt idx="14">
                  <c:v>1.3605442176870748E-2</c:v>
                </c:pt>
                <c:pt idx="15" formatCode="General">
                  <c:v>0</c:v>
                </c:pt>
                <c:pt idx="16">
                  <c:v>3.048780487804878E-2</c:v>
                </c:pt>
                <c:pt idx="17">
                  <c:v>1.0791366906474821E-2</c:v>
                </c:pt>
                <c:pt idx="18">
                  <c:v>6.4516129032258064E-3</c:v>
                </c:pt>
                <c:pt idx="19">
                  <c:v>2.0408163265306121E-2</c:v>
                </c:pt>
                <c:pt idx="20" formatCode="General">
                  <c:v>0</c:v>
                </c:pt>
                <c:pt idx="21">
                  <c:v>2.4390243902439025E-2</c:v>
                </c:pt>
                <c:pt idx="22">
                  <c:v>1.0791366906474821E-2</c:v>
                </c:pt>
                <c:pt idx="23">
                  <c:v>6.4516129032258064E-3</c:v>
                </c:pt>
                <c:pt idx="24">
                  <c:v>6.8027210884353739E-3</c:v>
                </c:pt>
                <c:pt idx="25" formatCode="General">
                  <c:v>0</c:v>
                </c:pt>
                <c:pt idx="26">
                  <c:v>0</c:v>
                </c:pt>
                <c:pt idx="27">
                  <c:v>1.0791366906474821E-2</c:v>
                </c:pt>
                <c:pt idx="28">
                  <c:v>0</c:v>
                </c:pt>
                <c:pt idx="29">
                  <c:v>6.8027210884353739E-3</c:v>
                </c:pt>
                <c:pt idx="30" formatCode="General">
                  <c:v>0</c:v>
                </c:pt>
                <c:pt idx="31">
                  <c:v>6.0975609756097563E-3</c:v>
                </c:pt>
                <c:pt idx="32">
                  <c:v>0</c:v>
                </c:pt>
                <c:pt idx="33">
                  <c:v>6.4516129032258064E-3</c:v>
                </c:pt>
                <c:pt idx="34">
                  <c:v>6.8027210884353739E-3</c:v>
                </c:pt>
              </c:numCache>
            </c:numRef>
          </c:val>
          <c:extLst>
            <c:ext xmlns:c16="http://schemas.microsoft.com/office/drawing/2014/chart" uri="{C3380CC4-5D6E-409C-BE32-E72D297353CC}">
              <c16:uniqueId val="{00000007-8A48-44A9-BB5C-7BF24DD2FA7B}"/>
            </c:ext>
          </c:extLst>
        </c:ser>
        <c:ser>
          <c:idx val="2"/>
          <c:order val="1"/>
          <c:tx>
            <c:strRef>
              <c:f>'Q27.AI技術を活用する際の課題【ABCD】実施中 '!$T$6</c:f>
              <c:strCache>
                <c:ptCount val="1"/>
                <c:pt idx="0">
                  <c:v>2番目</c:v>
                </c:pt>
              </c:strCache>
            </c:strRef>
          </c:tx>
          <c:spPr>
            <a:solidFill>
              <a:srgbClr val="FFFF99"/>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8A48-44A9-BB5C-7BF24DD2FA7B}"/>
                </c:ext>
              </c:extLst>
            </c:dLbl>
            <c:dLbl>
              <c:idx val="1"/>
              <c:delete val="1"/>
              <c:extLst>
                <c:ext xmlns:c15="http://schemas.microsoft.com/office/drawing/2012/chart" uri="{CE6537A1-D6FC-4f65-9D91-7224C49458BB}"/>
                <c:ext xmlns:c16="http://schemas.microsoft.com/office/drawing/2014/chart" uri="{C3380CC4-5D6E-409C-BE32-E72D297353CC}">
                  <c16:uniqueId val="{00000041-8A48-44A9-BB5C-7BF24DD2FA7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8A48-44A9-BB5C-7BF24DD2FA7B}"/>
                </c:ext>
              </c:extLst>
            </c:dLbl>
            <c:dLbl>
              <c:idx val="4"/>
              <c:delete val="1"/>
              <c:extLst>
                <c:ext xmlns:c15="http://schemas.microsoft.com/office/drawing/2012/chart" uri="{CE6537A1-D6FC-4f65-9D91-7224C49458BB}"/>
                <c:ext xmlns:c16="http://schemas.microsoft.com/office/drawing/2014/chart" uri="{C3380CC4-5D6E-409C-BE32-E72D297353CC}">
                  <c16:uniqueId val="{00000049-8A48-44A9-BB5C-7BF24DD2FA7B}"/>
                </c:ext>
              </c:extLst>
            </c:dLbl>
            <c:dLbl>
              <c:idx val="5"/>
              <c:delete val="1"/>
              <c:extLst>
                <c:ext xmlns:c15="http://schemas.microsoft.com/office/drawing/2012/chart" uri="{CE6537A1-D6FC-4f65-9D91-7224C49458BB}"/>
                <c:ext xmlns:c16="http://schemas.microsoft.com/office/drawing/2014/chart" uri="{C3380CC4-5D6E-409C-BE32-E72D297353CC}">
                  <c16:uniqueId val="{00000009-8A48-44A9-BB5C-7BF24DD2FA7B}"/>
                </c:ext>
              </c:extLst>
            </c:dLbl>
            <c:dLbl>
              <c:idx val="7"/>
              <c:delete val="1"/>
              <c:extLst>
                <c:ext xmlns:c15="http://schemas.microsoft.com/office/drawing/2012/chart" uri="{CE6537A1-D6FC-4f65-9D91-7224C49458BB}"/>
                <c:ext xmlns:c16="http://schemas.microsoft.com/office/drawing/2014/chart" uri="{C3380CC4-5D6E-409C-BE32-E72D297353CC}">
                  <c16:uniqueId val="{00000046-8A48-44A9-BB5C-7BF24DD2FA7B}"/>
                </c:ext>
              </c:extLst>
            </c:dLbl>
            <c:dLbl>
              <c:idx val="8"/>
              <c:delete val="1"/>
              <c:extLst>
                <c:ext xmlns:c15="http://schemas.microsoft.com/office/drawing/2012/chart" uri="{CE6537A1-D6FC-4f65-9D91-7224C49458BB}"/>
                <c:ext xmlns:c16="http://schemas.microsoft.com/office/drawing/2014/chart" uri="{C3380CC4-5D6E-409C-BE32-E72D297353CC}">
                  <c16:uniqueId val="{00000045-8A48-44A9-BB5C-7BF24DD2FA7B}"/>
                </c:ext>
              </c:extLst>
            </c:dLbl>
            <c:dLbl>
              <c:idx val="9"/>
              <c:delete val="1"/>
              <c:extLst>
                <c:ext xmlns:c15="http://schemas.microsoft.com/office/drawing/2012/chart" uri="{CE6537A1-D6FC-4f65-9D91-7224C49458BB}"/>
                <c:ext xmlns:c16="http://schemas.microsoft.com/office/drawing/2014/chart" uri="{C3380CC4-5D6E-409C-BE32-E72D297353CC}">
                  <c16:uniqueId val="{00000047-8A48-44A9-BB5C-7BF24DD2FA7B}"/>
                </c:ext>
              </c:extLst>
            </c:dLbl>
            <c:dLbl>
              <c:idx val="10"/>
              <c:delete val="1"/>
              <c:extLst>
                <c:ext xmlns:c15="http://schemas.microsoft.com/office/drawing/2012/chart" uri="{CE6537A1-D6FC-4f65-9D91-7224C49458BB}"/>
                <c:ext xmlns:c16="http://schemas.microsoft.com/office/drawing/2014/chart" uri="{C3380CC4-5D6E-409C-BE32-E72D297353CC}">
                  <c16:uniqueId val="{0000000A-8A48-44A9-BB5C-7BF24DD2FA7B}"/>
                </c:ext>
              </c:extLst>
            </c:dLbl>
            <c:dLbl>
              <c:idx val="11"/>
              <c:delete val="1"/>
              <c:extLst>
                <c:ext xmlns:c15="http://schemas.microsoft.com/office/drawing/2012/chart" uri="{CE6537A1-D6FC-4f65-9D91-7224C49458BB}"/>
                <c:ext xmlns:c16="http://schemas.microsoft.com/office/drawing/2014/chart" uri="{C3380CC4-5D6E-409C-BE32-E72D297353CC}">
                  <c16:uniqueId val="{0000002C-8A48-44A9-BB5C-7BF24DD2FA7B}"/>
                </c:ext>
              </c:extLst>
            </c:dLbl>
            <c:dLbl>
              <c:idx val="12"/>
              <c:delete val="1"/>
              <c:extLst>
                <c:ext xmlns:c15="http://schemas.microsoft.com/office/drawing/2012/chart" uri="{CE6537A1-D6FC-4f65-9D91-7224C49458BB}"/>
                <c:ext xmlns:c16="http://schemas.microsoft.com/office/drawing/2014/chart" uri="{C3380CC4-5D6E-409C-BE32-E72D297353CC}">
                  <c16:uniqueId val="{0000003F-8A48-44A9-BB5C-7BF24DD2FA7B}"/>
                </c:ext>
              </c:extLst>
            </c:dLbl>
            <c:dLbl>
              <c:idx val="13"/>
              <c:delete val="1"/>
              <c:extLst>
                <c:ext xmlns:c15="http://schemas.microsoft.com/office/drawing/2012/chart" uri="{CE6537A1-D6FC-4f65-9D91-7224C49458BB}"/>
                <c:ext xmlns:c16="http://schemas.microsoft.com/office/drawing/2014/chart" uri="{C3380CC4-5D6E-409C-BE32-E72D297353CC}">
                  <c16:uniqueId val="{0000002D-8A48-44A9-BB5C-7BF24DD2FA7B}"/>
                </c:ext>
              </c:extLst>
            </c:dLbl>
            <c:dLbl>
              <c:idx val="14"/>
              <c:delete val="1"/>
              <c:extLst>
                <c:ext xmlns:c15="http://schemas.microsoft.com/office/drawing/2012/chart" uri="{CE6537A1-D6FC-4f65-9D91-7224C49458BB}"/>
                <c:ext xmlns:c16="http://schemas.microsoft.com/office/drawing/2014/chart" uri="{C3380CC4-5D6E-409C-BE32-E72D297353CC}">
                  <c16:uniqueId val="{0000002E-8A48-44A9-BB5C-7BF24DD2FA7B}"/>
                </c:ext>
              </c:extLst>
            </c:dLbl>
            <c:dLbl>
              <c:idx val="15"/>
              <c:delete val="1"/>
              <c:extLst>
                <c:ext xmlns:c15="http://schemas.microsoft.com/office/drawing/2012/chart" uri="{CE6537A1-D6FC-4f65-9D91-7224C49458BB}"/>
                <c:ext xmlns:c16="http://schemas.microsoft.com/office/drawing/2014/chart" uri="{C3380CC4-5D6E-409C-BE32-E72D297353CC}">
                  <c16:uniqueId val="{0000000B-8A48-44A9-BB5C-7BF24DD2FA7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A48-44A9-BB5C-7BF24DD2FA7B}"/>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8A48-44A9-BB5C-7BF24DD2FA7B}"/>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A48-44A9-BB5C-7BF24DD2FA7B}"/>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8A48-44A9-BB5C-7BF24DD2FA7B}"/>
                </c:ext>
              </c:extLst>
            </c:dLbl>
            <c:dLbl>
              <c:idx val="20"/>
              <c:delete val="1"/>
              <c:extLst>
                <c:ext xmlns:c15="http://schemas.microsoft.com/office/drawing/2012/chart" uri="{CE6537A1-D6FC-4f65-9D91-7224C49458BB}"/>
                <c:ext xmlns:c16="http://schemas.microsoft.com/office/drawing/2014/chart" uri="{C3380CC4-5D6E-409C-BE32-E72D297353CC}">
                  <c16:uniqueId val="{0000000C-8A48-44A9-BB5C-7BF24DD2FA7B}"/>
                </c:ext>
              </c:extLst>
            </c:dLbl>
            <c:dLbl>
              <c:idx val="21"/>
              <c:delete val="1"/>
              <c:extLst>
                <c:ext xmlns:c15="http://schemas.microsoft.com/office/drawing/2012/chart" uri="{CE6537A1-D6FC-4f65-9D91-7224C49458BB}"/>
                <c:ext xmlns:c16="http://schemas.microsoft.com/office/drawing/2014/chart" uri="{C3380CC4-5D6E-409C-BE32-E72D297353CC}">
                  <c16:uniqueId val="{00000032-8A48-44A9-BB5C-7BF24DD2FA7B}"/>
                </c:ext>
              </c:extLst>
            </c:dLbl>
            <c:dLbl>
              <c:idx val="22"/>
              <c:delete val="1"/>
              <c:extLst>
                <c:ext xmlns:c15="http://schemas.microsoft.com/office/drawing/2012/chart" uri="{CE6537A1-D6FC-4f65-9D91-7224C49458BB}"/>
                <c:ext xmlns:c16="http://schemas.microsoft.com/office/drawing/2014/chart" uri="{C3380CC4-5D6E-409C-BE32-E72D297353CC}">
                  <c16:uniqueId val="{00000033-8A48-44A9-BB5C-7BF24DD2FA7B}"/>
                </c:ext>
              </c:extLst>
            </c:dLbl>
            <c:dLbl>
              <c:idx val="23"/>
              <c:delete val="1"/>
              <c:extLst>
                <c:ext xmlns:c15="http://schemas.microsoft.com/office/drawing/2012/chart" uri="{CE6537A1-D6FC-4f65-9D91-7224C49458BB}"/>
                <c:ext xmlns:c16="http://schemas.microsoft.com/office/drawing/2014/chart" uri="{C3380CC4-5D6E-409C-BE32-E72D297353CC}">
                  <c16:uniqueId val="{00000034-8A48-44A9-BB5C-7BF24DD2FA7B}"/>
                </c:ext>
              </c:extLst>
            </c:dLbl>
            <c:dLbl>
              <c:idx val="24"/>
              <c:delete val="1"/>
              <c:extLst>
                <c:ext xmlns:c15="http://schemas.microsoft.com/office/drawing/2012/chart" uri="{CE6537A1-D6FC-4f65-9D91-7224C49458BB}"/>
                <c:ext xmlns:c16="http://schemas.microsoft.com/office/drawing/2014/chart" uri="{C3380CC4-5D6E-409C-BE32-E72D297353CC}">
                  <c16:uniqueId val="{00000035-8A48-44A9-BB5C-7BF24DD2FA7B}"/>
                </c:ext>
              </c:extLst>
            </c:dLbl>
            <c:dLbl>
              <c:idx val="25"/>
              <c:delete val="1"/>
              <c:extLst>
                <c:ext xmlns:c15="http://schemas.microsoft.com/office/drawing/2012/chart" uri="{CE6537A1-D6FC-4f65-9D91-7224C49458BB}"/>
                <c:ext xmlns:c16="http://schemas.microsoft.com/office/drawing/2014/chart" uri="{C3380CC4-5D6E-409C-BE32-E72D297353CC}">
                  <c16:uniqueId val="{0000000D-8A48-44A9-BB5C-7BF24DD2FA7B}"/>
                </c:ext>
              </c:extLst>
            </c:dLbl>
            <c:dLbl>
              <c:idx val="26"/>
              <c:delete val="1"/>
              <c:extLst>
                <c:ext xmlns:c15="http://schemas.microsoft.com/office/drawing/2012/chart" uri="{CE6537A1-D6FC-4f65-9D91-7224C49458BB}"/>
                <c:ext xmlns:c16="http://schemas.microsoft.com/office/drawing/2014/chart" uri="{C3380CC4-5D6E-409C-BE32-E72D297353CC}">
                  <c16:uniqueId val="{00000036-8A48-44A9-BB5C-7BF24DD2FA7B}"/>
                </c:ext>
              </c:extLst>
            </c:dLbl>
            <c:dLbl>
              <c:idx val="27"/>
              <c:delete val="1"/>
              <c:extLst>
                <c:ext xmlns:c15="http://schemas.microsoft.com/office/drawing/2012/chart" uri="{CE6537A1-D6FC-4f65-9D91-7224C49458BB}"/>
                <c:ext xmlns:c16="http://schemas.microsoft.com/office/drawing/2014/chart" uri="{C3380CC4-5D6E-409C-BE32-E72D297353CC}">
                  <c16:uniqueId val="{00000037-8A48-44A9-BB5C-7BF24DD2FA7B}"/>
                </c:ext>
              </c:extLst>
            </c:dLbl>
            <c:dLbl>
              <c:idx val="28"/>
              <c:delete val="1"/>
              <c:extLst>
                <c:ext xmlns:c15="http://schemas.microsoft.com/office/drawing/2012/chart" uri="{CE6537A1-D6FC-4f65-9D91-7224C49458BB}"/>
                <c:ext xmlns:c16="http://schemas.microsoft.com/office/drawing/2014/chart" uri="{C3380CC4-5D6E-409C-BE32-E72D297353CC}">
                  <c16:uniqueId val="{00000038-8A48-44A9-BB5C-7BF24DD2FA7B}"/>
                </c:ext>
              </c:extLst>
            </c:dLbl>
            <c:dLbl>
              <c:idx val="29"/>
              <c:delete val="1"/>
              <c:extLst>
                <c:ext xmlns:c15="http://schemas.microsoft.com/office/drawing/2012/chart" uri="{CE6537A1-D6FC-4f65-9D91-7224C49458BB}"/>
                <c:ext xmlns:c16="http://schemas.microsoft.com/office/drawing/2014/chart" uri="{C3380CC4-5D6E-409C-BE32-E72D297353CC}">
                  <c16:uniqueId val="{00000039-8A48-44A9-BB5C-7BF24DD2FA7B}"/>
                </c:ext>
              </c:extLst>
            </c:dLbl>
            <c:dLbl>
              <c:idx val="30"/>
              <c:delete val="1"/>
              <c:extLst>
                <c:ext xmlns:c15="http://schemas.microsoft.com/office/drawing/2012/chart" uri="{CE6537A1-D6FC-4f65-9D91-7224C49458BB}"/>
                <c:ext xmlns:c16="http://schemas.microsoft.com/office/drawing/2014/chart" uri="{C3380CC4-5D6E-409C-BE32-E72D297353CC}">
                  <c16:uniqueId val="{0000000E-8A48-44A9-BB5C-7BF24DD2FA7B}"/>
                </c:ext>
              </c:extLst>
            </c:dLbl>
            <c:dLbl>
              <c:idx val="31"/>
              <c:delete val="1"/>
              <c:extLst>
                <c:ext xmlns:c15="http://schemas.microsoft.com/office/drawing/2012/chart" uri="{CE6537A1-D6FC-4f65-9D91-7224C49458BB}"/>
                <c:ext xmlns:c16="http://schemas.microsoft.com/office/drawing/2014/chart" uri="{C3380CC4-5D6E-409C-BE32-E72D297353CC}">
                  <c16:uniqueId val="{0000003B-8A48-44A9-BB5C-7BF24DD2FA7B}"/>
                </c:ext>
              </c:extLst>
            </c:dLbl>
            <c:dLbl>
              <c:idx val="32"/>
              <c:delete val="1"/>
              <c:extLst>
                <c:ext xmlns:c15="http://schemas.microsoft.com/office/drawing/2012/chart" uri="{CE6537A1-D6FC-4f65-9D91-7224C49458BB}"/>
                <c:ext xmlns:c16="http://schemas.microsoft.com/office/drawing/2014/chart" uri="{C3380CC4-5D6E-409C-BE32-E72D297353CC}">
                  <c16:uniqueId val="{0000003A-8A48-44A9-BB5C-7BF24DD2FA7B}"/>
                </c:ext>
              </c:extLst>
            </c:dLbl>
            <c:dLbl>
              <c:idx val="33"/>
              <c:delete val="1"/>
              <c:extLst>
                <c:ext xmlns:c15="http://schemas.microsoft.com/office/drawing/2012/chart" uri="{CE6537A1-D6FC-4f65-9D91-7224C49458BB}"/>
                <c:ext xmlns:c16="http://schemas.microsoft.com/office/drawing/2014/chart" uri="{C3380CC4-5D6E-409C-BE32-E72D297353CC}">
                  <c16:uniqueId val="{0000003D-8A48-44A9-BB5C-7BF24DD2FA7B}"/>
                </c:ext>
              </c:extLst>
            </c:dLbl>
            <c:dLbl>
              <c:idx val="34"/>
              <c:delete val="1"/>
              <c:extLst>
                <c:ext xmlns:c15="http://schemas.microsoft.com/office/drawing/2012/chart" uri="{CE6537A1-D6FC-4f65-9D91-7224C49458BB}"/>
                <c:ext xmlns:c16="http://schemas.microsoft.com/office/drawing/2014/chart" uri="{C3380CC4-5D6E-409C-BE32-E72D297353CC}">
                  <c16:uniqueId val="{0000003E-8A48-44A9-BB5C-7BF24DD2FA7B}"/>
                </c:ext>
              </c:extLst>
            </c:dLbl>
            <c:numFmt formatCode="0%" sourceLinked="0"/>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'Q27.AI技術を活用する際の課題【ABCD】実施中 '!$R$47:$R$81</c:f>
              <c:strCache>
                <c:ptCount val="35"/>
                <c:pt idx="0">
                  <c:v>【 顧客・取引先におけるAIについての理解 】 </c:v>
                </c:pt>
                <c:pt idx="1">
                  <c:v>A.ユーザー企業（n=  10）</c:v>
                </c:pt>
                <c:pt idx="2">
                  <c:v>B.メーカー企業（n=  36）</c:v>
                </c:pt>
                <c:pt idx="3">
                  <c:v>C.サブシステム提供企業（n=  27）</c:v>
                </c:pt>
                <c:pt idx="4">
                  <c:v>D.サービス提供企業（n=  19）</c:v>
                </c:pt>
                <c:pt idx="5">
                  <c:v>【 導入しやすい製品/サービスのラインナップ 】</c:v>
                </c:pt>
                <c:pt idx="6">
                  <c:v>A.ユーザー企業（n=  15）</c:v>
                </c:pt>
                <c:pt idx="7">
                  <c:v>B.メーカー企業（n=  28）</c:v>
                </c:pt>
                <c:pt idx="8">
                  <c:v>C.サブシステム提供企業（n=  20）</c:v>
                </c:pt>
                <c:pt idx="9">
                  <c:v>D.サービス提供企業（n=  12）</c:v>
                </c:pt>
                <c:pt idx="10">
                  <c:v>【 適用対象業務の選定 】           </c:v>
                </c:pt>
                <c:pt idx="11">
                  <c:v>A.ユーザー企業（n=  11）</c:v>
                </c:pt>
                <c:pt idx="12">
                  <c:v>B.メーカー企業（n=  23）</c:v>
                </c:pt>
                <c:pt idx="13">
                  <c:v>C.サブシステム提供企業（n=  15）</c:v>
                </c:pt>
                <c:pt idx="14">
                  <c:v>D.サービス提供企業（n=  16）</c:v>
                </c:pt>
                <c:pt idx="15">
                  <c:v>【 運用費用 】                </c:v>
                </c:pt>
                <c:pt idx="16">
                  <c:v>A.ユーザー企業（n=  38）</c:v>
                </c:pt>
                <c:pt idx="17">
                  <c:v>B.メーカー企業（n=  37）</c:v>
                </c:pt>
                <c:pt idx="18">
                  <c:v>C.サブシステム提供企業（n=  20）</c:v>
                </c:pt>
                <c:pt idx="19">
                  <c:v>D.サービス提供企業（n=  26）</c:v>
                </c:pt>
                <c:pt idx="20">
                  <c:v>【 経営者の理解 】              </c:v>
                </c:pt>
                <c:pt idx="21">
                  <c:v>A.ユーザー企業（n=  15）</c:v>
                </c:pt>
                <c:pt idx="22">
                  <c:v>B.メーカー企業（n=    9）</c:v>
                </c:pt>
                <c:pt idx="23">
                  <c:v>C.サブシステム提供企業（n=    5）</c:v>
                </c:pt>
                <c:pt idx="24">
                  <c:v>D.サービス提供企業（n=    7）</c:v>
                </c:pt>
                <c:pt idx="25">
                  <c:v>【 プライバシー／個人情報の保護 】      </c:v>
                </c:pt>
                <c:pt idx="26">
                  <c:v>A.ユーザー企業（n=    3）</c:v>
                </c:pt>
                <c:pt idx="27">
                  <c:v>B.メーカー企業（n=  12）</c:v>
                </c:pt>
                <c:pt idx="28">
                  <c:v>C.サブシステム提供企業（n=    6）</c:v>
                </c:pt>
                <c:pt idx="29">
                  <c:v>D.サービス提供企業（n=    7）</c:v>
                </c:pt>
                <c:pt idx="30">
                  <c:v>【 社内関係者の理解 】            </c:v>
                </c:pt>
                <c:pt idx="31">
                  <c:v>A.ユーザー企業（n=  18）</c:v>
                </c:pt>
                <c:pt idx="32">
                  <c:v>B.メーカー企業（n=  12）</c:v>
                </c:pt>
                <c:pt idx="33">
                  <c:v>C.サブシステム提供企業（n=  10）</c:v>
                </c:pt>
                <c:pt idx="34">
                  <c:v>D.サービス提供企業（n=    9）</c:v>
                </c:pt>
              </c:strCache>
            </c:strRef>
          </c:cat>
          <c:val>
            <c:numRef>
              <c:f>'Q27.AI技術を活用する際の課題【ABCD】実施中 '!$T$47:$T$81</c:f>
              <c:numCache>
                <c:formatCode>0.0%</c:formatCode>
                <c:ptCount val="35"/>
                <c:pt idx="0" formatCode="General">
                  <c:v>0</c:v>
                </c:pt>
                <c:pt idx="1">
                  <c:v>2.4390243902439025E-2</c:v>
                </c:pt>
                <c:pt idx="2">
                  <c:v>6.1151079136690649E-2</c:v>
                </c:pt>
                <c:pt idx="3">
                  <c:v>7.7419354838709681E-2</c:v>
                </c:pt>
                <c:pt idx="4">
                  <c:v>3.4013605442176874E-2</c:v>
                </c:pt>
                <c:pt idx="5" formatCode="General">
                  <c:v>0</c:v>
                </c:pt>
                <c:pt idx="6">
                  <c:v>5.4878048780487805E-2</c:v>
                </c:pt>
                <c:pt idx="7">
                  <c:v>3.5971223021582732E-2</c:v>
                </c:pt>
                <c:pt idx="8">
                  <c:v>3.2258064516129031E-2</c:v>
                </c:pt>
                <c:pt idx="9">
                  <c:v>2.0408163265306121E-2</c:v>
                </c:pt>
                <c:pt idx="10" formatCode="General">
                  <c:v>0</c:v>
                </c:pt>
                <c:pt idx="11">
                  <c:v>6.0975609756097563E-3</c:v>
                </c:pt>
                <c:pt idx="12">
                  <c:v>3.237410071942446E-2</c:v>
                </c:pt>
                <c:pt idx="13">
                  <c:v>3.870967741935484E-2</c:v>
                </c:pt>
                <c:pt idx="14">
                  <c:v>5.4421768707482991E-2</c:v>
                </c:pt>
                <c:pt idx="15" formatCode="General">
                  <c:v>0</c:v>
                </c:pt>
                <c:pt idx="16">
                  <c:v>0.12195121951219512</c:v>
                </c:pt>
                <c:pt idx="17">
                  <c:v>7.1942446043165464E-2</c:v>
                </c:pt>
                <c:pt idx="18">
                  <c:v>5.8064516129032261E-2</c:v>
                </c:pt>
                <c:pt idx="19">
                  <c:v>0.10204081632653061</c:v>
                </c:pt>
                <c:pt idx="20" formatCode="General">
                  <c:v>0</c:v>
                </c:pt>
                <c:pt idx="21">
                  <c:v>1.8292682926829267E-2</c:v>
                </c:pt>
                <c:pt idx="22">
                  <c:v>7.1942446043165471E-3</c:v>
                </c:pt>
                <c:pt idx="23">
                  <c:v>1.935483870967742E-2</c:v>
                </c:pt>
                <c:pt idx="24">
                  <c:v>2.7210884353741496E-2</c:v>
                </c:pt>
                <c:pt idx="25" formatCode="General">
                  <c:v>0</c:v>
                </c:pt>
                <c:pt idx="26">
                  <c:v>6.0975609756097563E-3</c:v>
                </c:pt>
                <c:pt idx="27">
                  <c:v>1.0791366906474821E-2</c:v>
                </c:pt>
                <c:pt idx="28">
                  <c:v>6.4516129032258064E-3</c:v>
                </c:pt>
                <c:pt idx="29">
                  <c:v>6.8027210884353739E-3</c:v>
                </c:pt>
                <c:pt idx="30" formatCode="General">
                  <c:v>0</c:v>
                </c:pt>
                <c:pt idx="31">
                  <c:v>2.4390243902439025E-2</c:v>
                </c:pt>
                <c:pt idx="32">
                  <c:v>1.4388489208633094E-2</c:v>
                </c:pt>
                <c:pt idx="33">
                  <c:v>3.870967741935484E-2</c:v>
                </c:pt>
                <c:pt idx="34">
                  <c:v>6.8027210884353739E-3</c:v>
                </c:pt>
              </c:numCache>
            </c:numRef>
          </c:val>
          <c:extLst>
            <c:ext xmlns:c16="http://schemas.microsoft.com/office/drawing/2014/chart" uri="{C3380CC4-5D6E-409C-BE32-E72D297353CC}">
              <c16:uniqueId val="{0000000F-8A48-44A9-BB5C-7BF24DD2FA7B}"/>
            </c:ext>
          </c:extLst>
        </c:ser>
        <c:ser>
          <c:idx val="1"/>
          <c:order val="2"/>
          <c:tx>
            <c:strRef>
              <c:f>'Q27.AI技術を活用する際の課題【ABCD】実施中 '!$U$6</c:f>
              <c:strCache>
                <c:ptCount val="1"/>
                <c:pt idx="0">
                  <c:v>3番目</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8A48-44A9-BB5C-7BF24DD2FA7B}"/>
                </c:ext>
              </c:extLst>
            </c:dLbl>
            <c:dLbl>
              <c:idx val="1"/>
              <c:delete val="1"/>
              <c:extLst>
                <c:ext xmlns:c15="http://schemas.microsoft.com/office/drawing/2012/chart" uri="{CE6537A1-D6FC-4f65-9D91-7224C49458BB}"/>
                <c:ext xmlns:c16="http://schemas.microsoft.com/office/drawing/2014/chart" uri="{C3380CC4-5D6E-409C-BE32-E72D297353CC}">
                  <c16:uniqueId val="{00000018-8A48-44A9-BB5C-7BF24DD2FA7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8A48-44A9-BB5C-7BF24DD2FA7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8A48-44A9-BB5C-7BF24DD2FA7B}"/>
                </c:ext>
              </c:extLst>
            </c:dLbl>
            <c:dLbl>
              <c:idx val="5"/>
              <c:delete val="1"/>
              <c:extLst>
                <c:ext xmlns:c15="http://schemas.microsoft.com/office/drawing/2012/chart" uri="{CE6537A1-D6FC-4f65-9D91-7224C49458BB}"/>
                <c:ext xmlns:c16="http://schemas.microsoft.com/office/drawing/2014/chart" uri="{C3380CC4-5D6E-409C-BE32-E72D297353CC}">
                  <c16:uniqueId val="{00000011-8A48-44A9-BB5C-7BF24DD2FA7B}"/>
                </c:ext>
              </c:extLst>
            </c:dLbl>
            <c:dLbl>
              <c:idx val="6"/>
              <c:delete val="1"/>
              <c:extLst>
                <c:ext xmlns:c15="http://schemas.microsoft.com/office/drawing/2012/chart" uri="{CE6537A1-D6FC-4f65-9D91-7224C49458BB}"/>
                <c:ext xmlns:c16="http://schemas.microsoft.com/office/drawing/2014/chart" uri="{C3380CC4-5D6E-409C-BE32-E72D297353CC}">
                  <c16:uniqueId val="{00000000-B4E7-4D73-B835-D03574B2CF04}"/>
                </c:ext>
              </c:extLst>
            </c:dLbl>
            <c:dLbl>
              <c:idx val="8"/>
              <c:delete val="1"/>
              <c:extLst>
                <c:ext xmlns:c15="http://schemas.microsoft.com/office/drawing/2012/chart" uri="{CE6537A1-D6FC-4f65-9D91-7224C49458BB}"/>
                <c:ext xmlns:c16="http://schemas.microsoft.com/office/drawing/2014/chart" uri="{C3380CC4-5D6E-409C-BE32-E72D297353CC}">
                  <c16:uniqueId val="{00000029-8A48-44A9-BB5C-7BF24DD2FA7B}"/>
                </c:ext>
              </c:extLst>
            </c:dLbl>
            <c:dLbl>
              <c:idx val="9"/>
              <c:delete val="1"/>
              <c:extLst>
                <c:ext xmlns:c15="http://schemas.microsoft.com/office/drawing/2012/chart" uri="{CE6537A1-D6FC-4f65-9D91-7224C49458BB}"/>
                <c:ext xmlns:c16="http://schemas.microsoft.com/office/drawing/2014/chart" uri="{C3380CC4-5D6E-409C-BE32-E72D297353CC}">
                  <c16:uniqueId val="{00000048-8A48-44A9-BB5C-7BF24DD2FA7B}"/>
                </c:ext>
              </c:extLst>
            </c:dLbl>
            <c:dLbl>
              <c:idx val="10"/>
              <c:delete val="1"/>
              <c:extLst>
                <c:ext xmlns:c15="http://schemas.microsoft.com/office/drawing/2012/chart" uri="{CE6537A1-D6FC-4f65-9D91-7224C49458BB}"/>
                <c:ext xmlns:c16="http://schemas.microsoft.com/office/drawing/2014/chart" uri="{C3380CC4-5D6E-409C-BE32-E72D297353CC}">
                  <c16:uniqueId val="{00000012-8A48-44A9-BB5C-7BF24DD2FA7B}"/>
                </c:ext>
              </c:extLst>
            </c:dLbl>
            <c:dLbl>
              <c:idx val="11"/>
              <c:delete val="1"/>
              <c:extLst>
                <c:ext xmlns:c15="http://schemas.microsoft.com/office/drawing/2012/chart" uri="{CE6537A1-D6FC-4f65-9D91-7224C49458BB}"/>
                <c:ext xmlns:c16="http://schemas.microsoft.com/office/drawing/2014/chart" uri="{C3380CC4-5D6E-409C-BE32-E72D297353CC}">
                  <c16:uniqueId val="{0000001E-8A48-44A9-BB5C-7BF24DD2FA7B}"/>
                </c:ext>
              </c:extLst>
            </c:dLbl>
            <c:dLbl>
              <c:idx val="13"/>
              <c:delete val="1"/>
              <c:extLst>
                <c:ext xmlns:c15="http://schemas.microsoft.com/office/drawing/2012/chart" uri="{CE6537A1-D6FC-4f65-9D91-7224C49458BB}"/>
                <c:ext xmlns:c16="http://schemas.microsoft.com/office/drawing/2014/chart" uri="{C3380CC4-5D6E-409C-BE32-E72D297353CC}">
                  <c16:uniqueId val="{0000001F-8A48-44A9-BB5C-7BF24DD2FA7B}"/>
                </c:ext>
              </c:extLst>
            </c:dLbl>
            <c:dLbl>
              <c:idx val="14"/>
              <c:delete val="1"/>
              <c:extLst>
                <c:ext xmlns:c15="http://schemas.microsoft.com/office/drawing/2012/chart" uri="{CE6537A1-D6FC-4f65-9D91-7224C49458BB}"/>
                <c:ext xmlns:c16="http://schemas.microsoft.com/office/drawing/2014/chart" uri="{C3380CC4-5D6E-409C-BE32-E72D297353CC}">
                  <c16:uniqueId val="{00000040-8A48-44A9-BB5C-7BF24DD2FA7B}"/>
                </c:ext>
              </c:extLst>
            </c:dLbl>
            <c:dLbl>
              <c:idx val="15"/>
              <c:delete val="1"/>
              <c:extLst>
                <c:ext xmlns:c15="http://schemas.microsoft.com/office/drawing/2012/chart" uri="{CE6537A1-D6FC-4f65-9D91-7224C49458BB}"/>
                <c:ext xmlns:c16="http://schemas.microsoft.com/office/drawing/2014/chart" uri="{C3380CC4-5D6E-409C-BE32-E72D297353CC}">
                  <c16:uniqueId val="{00000013-8A48-44A9-BB5C-7BF24DD2FA7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A48-44A9-BB5C-7BF24DD2FA7B}"/>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8A48-44A9-BB5C-7BF24DD2FA7B}"/>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A48-44A9-BB5C-7BF24DD2FA7B}"/>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A48-44A9-BB5C-7BF24DD2FA7B}"/>
                </c:ext>
              </c:extLst>
            </c:dLbl>
            <c:dLbl>
              <c:idx val="20"/>
              <c:delete val="1"/>
              <c:extLst>
                <c:ext xmlns:c15="http://schemas.microsoft.com/office/drawing/2012/chart" uri="{CE6537A1-D6FC-4f65-9D91-7224C49458BB}"/>
                <c:ext xmlns:c16="http://schemas.microsoft.com/office/drawing/2014/chart" uri="{C3380CC4-5D6E-409C-BE32-E72D297353CC}">
                  <c16:uniqueId val="{00000014-8A48-44A9-BB5C-7BF24DD2FA7B}"/>
                </c:ext>
              </c:extLst>
            </c:dLbl>
            <c:dLbl>
              <c:idx val="21"/>
              <c:delete val="1"/>
              <c:extLst>
                <c:ext xmlns:c15="http://schemas.microsoft.com/office/drawing/2012/chart" uri="{CE6537A1-D6FC-4f65-9D91-7224C49458BB}"/>
                <c:ext xmlns:c16="http://schemas.microsoft.com/office/drawing/2014/chart" uri="{C3380CC4-5D6E-409C-BE32-E72D297353CC}">
                  <c16:uniqueId val="{0000001B-8A48-44A9-BB5C-7BF24DD2FA7B}"/>
                </c:ext>
              </c:extLst>
            </c:dLbl>
            <c:dLbl>
              <c:idx val="22"/>
              <c:delete val="1"/>
              <c:extLst>
                <c:ext xmlns:c15="http://schemas.microsoft.com/office/drawing/2012/chart" uri="{CE6537A1-D6FC-4f65-9D91-7224C49458BB}"/>
                <c:ext xmlns:c16="http://schemas.microsoft.com/office/drawing/2014/chart" uri="{C3380CC4-5D6E-409C-BE32-E72D297353CC}">
                  <c16:uniqueId val="{00000020-8A48-44A9-BB5C-7BF24DD2FA7B}"/>
                </c:ext>
              </c:extLst>
            </c:dLbl>
            <c:dLbl>
              <c:idx val="23"/>
              <c:delete val="1"/>
              <c:extLst>
                <c:ext xmlns:c15="http://schemas.microsoft.com/office/drawing/2012/chart" uri="{CE6537A1-D6FC-4f65-9D91-7224C49458BB}"/>
                <c:ext xmlns:c16="http://schemas.microsoft.com/office/drawing/2014/chart" uri="{C3380CC4-5D6E-409C-BE32-E72D297353CC}">
                  <c16:uniqueId val="{00000022-8A48-44A9-BB5C-7BF24DD2FA7B}"/>
                </c:ext>
              </c:extLst>
            </c:dLbl>
            <c:dLbl>
              <c:idx val="24"/>
              <c:delete val="1"/>
              <c:extLst>
                <c:ext xmlns:c15="http://schemas.microsoft.com/office/drawing/2012/chart" uri="{CE6537A1-D6FC-4f65-9D91-7224C49458BB}"/>
                <c:ext xmlns:c16="http://schemas.microsoft.com/office/drawing/2014/chart" uri="{C3380CC4-5D6E-409C-BE32-E72D297353CC}">
                  <c16:uniqueId val="{00000021-8A48-44A9-BB5C-7BF24DD2FA7B}"/>
                </c:ext>
              </c:extLst>
            </c:dLbl>
            <c:dLbl>
              <c:idx val="25"/>
              <c:delete val="1"/>
              <c:extLst>
                <c:ext xmlns:c15="http://schemas.microsoft.com/office/drawing/2012/chart" uri="{CE6537A1-D6FC-4f65-9D91-7224C49458BB}"/>
                <c:ext xmlns:c16="http://schemas.microsoft.com/office/drawing/2014/chart" uri="{C3380CC4-5D6E-409C-BE32-E72D297353CC}">
                  <c16:uniqueId val="{00000015-8A48-44A9-BB5C-7BF24DD2FA7B}"/>
                </c:ext>
              </c:extLst>
            </c:dLbl>
            <c:dLbl>
              <c:idx val="26"/>
              <c:delete val="1"/>
              <c:extLst>
                <c:ext xmlns:c15="http://schemas.microsoft.com/office/drawing/2012/chart" uri="{CE6537A1-D6FC-4f65-9D91-7224C49458BB}"/>
                <c:ext xmlns:c16="http://schemas.microsoft.com/office/drawing/2014/chart" uri="{C3380CC4-5D6E-409C-BE32-E72D297353CC}">
                  <c16:uniqueId val="{00000023-8A48-44A9-BB5C-7BF24DD2FA7B}"/>
                </c:ext>
              </c:extLst>
            </c:dLbl>
            <c:dLbl>
              <c:idx val="27"/>
              <c:delete val="1"/>
              <c:extLst>
                <c:ext xmlns:c15="http://schemas.microsoft.com/office/drawing/2012/chart" uri="{CE6537A1-D6FC-4f65-9D91-7224C49458BB}"/>
                <c:ext xmlns:c16="http://schemas.microsoft.com/office/drawing/2014/chart" uri="{C3380CC4-5D6E-409C-BE32-E72D297353CC}">
                  <c16:uniqueId val="{00000042-8A48-44A9-BB5C-7BF24DD2FA7B}"/>
                </c:ext>
              </c:extLst>
            </c:dLbl>
            <c:dLbl>
              <c:idx val="28"/>
              <c:delete val="1"/>
              <c:extLst>
                <c:ext xmlns:c15="http://schemas.microsoft.com/office/drawing/2012/chart" uri="{CE6537A1-D6FC-4f65-9D91-7224C49458BB}"/>
                <c:ext xmlns:c16="http://schemas.microsoft.com/office/drawing/2014/chart" uri="{C3380CC4-5D6E-409C-BE32-E72D297353CC}">
                  <c16:uniqueId val="{00000024-8A48-44A9-BB5C-7BF24DD2FA7B}"/>
                </c:ext>
              </c:extLst>
            </c:dLbl>
            <c:dLbl>
              <c:idx val="29"/>
              <c:delete val="1"/>
              <c:extLst>
                <c:ext xmlns:c15="http://schemas.microsoft.com/office/drawing/2012/chart" uri="{CE6537A1-D6FC-4f65-9D91-7224C49458BB}"/>
                <c:ext xmlns:c16="http://schemas.microsoft.com/office/drawing/2014/chart" uri="{C3380CC4-5D6E-409C-BE32-E72D297353CC}">
                  <c16:uniqueId val="{00000025-8A48-44A9-BB5C-7BF24DD2FA7B}"/>
                </c:ext>
              </c:extLst>
            </c:dLbl>
            <c:dLbl>
              <c:idx val="30"/>
              <c:delete val="1"/>
              <c:extLst>
                <c:ext xmlns:c15="http://schemas.microsoft.com/office/drawing/2012/chart" uri="{CE6537A1-D6FC-4f65-9D91-7224C49458BB}"/>
                <c:ext xmlns:c16="http://schemas.microsoft.com/office/drawing/2014/chart" uri="{C3380CC4-5D6E-409C-BE32-E72D297353CC}">
                  <c16:uniqueId val="{00000016-8A48-44A9-BB5C-7BF24DD2FA7B}"/>
                </c:ext>
              </c:extLst>
            </c:dLbl>
            <c:dLbl>
              <c:idx val="31"/>
              <c:delete val="1"/>
              <c:extLst>
                <c:ext xmlns:c15="http://schemas.microsoft.com/office/drawing/2012/chart" uri="{CE6537A1-D6FC-4f65-9D91-7224C49458BB}"/>
                <c:ext xmlns:c16="http://schemas.microsoft.com/office/drawing/2014/chart" uri="{C3380CC4-5D6E-409C-BE32-E72D297353CC}">
                  <c16:uniqueId val="{00000026-8A48-44A9-BB5C-7BF24DD2FA7B}"/>
                </c:ext>
              </c:extLst>
            </c:dLbl>
            <c:dLbl>
              <c:idx val="32"/>
              <c:delete val="1"/>
              <c:extLst>
                <c:ext xmlns:c15="http://schemas.microsoft.com/office/drawing/2012/chart" uri="{CE6537A1-D6FC-4f65-9D91-7224C49458BB}"/>
                <c:ext xmlns:c16="http://schemas.microsoft.com/office/drawing/2014/chart" uri="{C3380CC4-5D6E-409C-BE32-E72D297353CC}">
                  <c16:uniqueId val="{0000003C-8A48-44A9-BB5C-7BF24DD2FA7B}"/>
                </c:ext>
              </c:extLst>
            </c:dLbl>
            <c:dLbl>
              <c:idx val="33"/>
              <c:delete val="1"/>
              <c:extLst>
                <c:ext xmlns:c15="http://schemas.microsoft.com/office/drawing/2012/chart" uri="{CE6537A1-D6FC-4f65-9D91-7224C49458BB}"/>
                <c:ext xmlns:c16="http://schemas.microsoft.com/office/drawing/2014/chart" uri="{C3380CC4-5D6E-409C-BE32-E72D297353CC}">
                  <c16:uniqueId val="{00000027-8A48-44A9-BB5C-7BF24DD2FA7B}"/>
                </c:ext>
              </c:extLst>
            </c:dLbl>
            <c:dLbl>
              <c:idx val="34"/>
              <c:delete val="1"/>
              <c:extLst>
                <c:ext xmlns:c15="http://schemas.microsoft.com/office/drawing/2012/chart" uri="{CE6537A1-D6FC-4f65-9D91-7224C49458BB}"/>
                <c:ext xmlns:c16="http://schemas.microsoft.com/office/drawing/2014/chart" uri="{C3380CC4-5D6E-409C-BE32-E72D297353CC}">
                  <c16:uniqueId val="{00000028-8A48-44A9-BB5C-7BF24DD2FA7B}"/>
                </c:ext>
              </c:extLst>
            </c:dLbl>
            <c:numFmt formatCode="0%" sourceLinked="0"/>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'Q27.AI技術を活用する際の課題【ABCD】実施中 '!$R$47:$R$81</c:f>
              <c:strCache>
                <c:ptCount val="35"/>
                <c:pt idx="0">
                  <c:v>【 顧客・取引先におけるAIについての理解 】 </c:v>
                </c:pt>
                <c:pt idx="1">
                  <c:v>A.ユーザー企業（n=  10）</c:v>
                </c:pt>
                <c:pt idx="2">
                  <c:v>B.メーカー企業（n=  36）</c:v>
                </c:pt>
                <c:pt idx="3">
                  <c:v>C.サブシステム提供企業（n=  27）</c:v>
                </c:pt>
                <c:pt idx="4">
                  <c:v>D.サービス提供企業（n=  19）</c:v>
                </c:pt>
                <c:pt idx="5">
                  <c:v>【 導入しやすい製品/サービスのラインナップ 】</c:v>
                </c:pt>
                <c:pt idx="6">
                  <c:v>A.ユーザー企業（n=  15）</c:v>
                </c:pt>
                <c:pt idx="7">
                  <c:v>B.メーカー企業（n=  28）</c:v>
                </c:pt>
                <c:pt idx="8">
                  <c:v>C.サブシステム提供企業（n=  20）</c:v>
                </c:pt>
                <c:pt idx="9">
                  <c:v>D.サービス提供企業（n=  12）</c:v>
                </c:pt>
                <c:pt idx="10">
                  <c:v>【 適用対象業務の選定 】           </c:v>
                </c:pt>
                <c:pt idx="11">
                  <c:v>A.ユーザー企業（n=  11）</c:v>
                </c:pt>
                <c:pt idx="12">
                  <c:v>B.メーカー企業（n=  23）</c:v>
                </c:pt>
                <c:pt idx="13">
                  <c:v>C.サブシステム提供企業（n=  15）</c:v>
                </c:pt>
                <c:pt idx="14">
                  <c:v>D.サービス提供企業（n=  16）</c:v>
                </c:pt>
                <c:pt idx="15">
                  <c:v>【 運用費用 】                </c:v>
                </c:pt>
                <c:pt idx="16">
                  <c:v>A.ユーザー企業（n=  38）</c:v>
                </c:pt>
                <c:pt idx="17">
                  <c:v>B.メーカー企業（n=  37）</c:v>
                </c:pt>
                <c:pt idx="18">
                  <c:v>C.サブシステム提供企業（n=  20）</c:v>
                </c:pt>
                <c:pt idx="19">
                  <c:v>D.サービス提供企業（n=  26）</c:v>
                </c:pt>
                <c:pt idx="20">
                  <c:v>【 経営者の理解 】              </c:v>
                </c:pt>
                <c:pt idx="21">
                  <c:v>A.ユーザー企業（n=  15）</c:v>
                </c:pt>
                <c:pt idx="22">
                  <c:v>B.メーカー企業（n=    9）</c:v>
                </c:pt>
                <c:pt idx="23">
                  <c:v>C.サブシステム提供企業（n=    5）</c:v>
                </c:pt>
                <c:pt idx="24">
                  <c:v>D.サービス提供企業（n=    7）</c:v>
                </c:pt>
                <c:pt idx="25">
                  <c:v>【 プライバシー／個人情報の保護 】      </c:v>
                </c:pt>
                <c:pt idx="26">
                  <c:v>A.ユーザー企業（n=    3）</c:v>
                </c:pt>
                <c:pt idx="27">
                  <c:v>B.メーカー企業（n=  12）</c:v>
                </c:pt>
                <c:pt idx="28">
                  <c:v>C.サブシステム提供企業（n=    6）</c:v>
                </c:pt>
                <c:pt idx="29">
                  <c:v>D.サービス提供企業（n=    7）</c:v>
                </c:pt>
                <c:pt idx="30">
                  <c:v>【 社内関係者の理解 】            </c:v>
                </c:pt>
                <c:pt idx="31">
                  <c:v>A.ユーザー企業（n=  18）</c:v>
                </c:pt>
                <c:pt idx="32">
                  <c:v>B.メーカー企業（n=  12）</c:v>
                </c:pt>
                <c:pt idx="33">
                  <c:v>C.サブシステム提供企業（n=  10）</c:v>
                </c:pt>
                <c:pt idx="34">
                  <c:v>D.サービス提供企業（n=    9）</c:v>
                </c:pt>
              </c:strCache>
            </c:strRef>
          </c:cat>
          <c:val>
            <c:numRef>
              <c:f>'Q27.AI技術を活用する際の課題【ABCD】実施中 '!$U$47:$U$81</c:f>
              <c:numCache>
                <c:formatCode>0.0%</c:formatCode>
                <c:ptCount val="35"/>
                <c:pt idx="0" formatCode="General">
                  <c:v>0</c:v>
                </c:pt>
                <c:pt idx="1">
                  <c:v>3.048780487804878E-2</c:v>
                </c:pt>
                <c:pt idx="2">
                  <c:v>7.3170731707317069E-2</c:v>
                </c:pt>
                <c:pt idx="3">
                  <c:v>6.4516129032258063E-2</c:v>
                </c:pt>
                <c:pt idx="4">
                  <c:v>6.8027210884353748E-2</c:v>
                </c:pt>
                <c:pt idx="5" formatCode="General">
                  <c:v>0</c:v>
                </c:pt>
                <c:pt idx="6">
                  <c:v>2.4390243902439025E-2</c:v>
                </c:pt>
                <c:pt idx="7">
                  <c:v>8.5365853658536592E-2</c:v>
                </c:pt>
                <c:pt idx="8">
                  <c:v>5.8064516129032261E-2</c:v>
                </c:pt>
                <c:pt idx="9">
                  <c:v>5.4421768707482991E-2</c:v>
                </c:pt>
                <c:pt idx="10" formatCode="General">
                  <c:v>0</c:v>
                </c:pt>
                <c:pt idx="11">
                  <c:v>3.6585365853658534E-2</c:v>
                </c:pt>
                <c:pt idx="12">
                  <c:v>5.4878048780487805E-2</c:v>
                </c:pt>
                <c:pt idx="13">
                  <c:v>4.5161290322580643E-2</c:v>
                </c:pt>
                <c:pt idx="14">
                  <c:v>4.0816326530612242E-2</c:v>
                </c:pt>
                <c:pt idx="15" formatCode="General">
                  <c:v>0</c:v>
                </c:pt>
                <c:pt idx="16">
                  <c:v>7.926829268292683E-2</c:v>
                </c:pt>
                <c:pt idx="17">
                  <c:v>8.5365853658536592E-2</c:v>
                </c:pt>
                <c:pt idx="18">
                  <c:v>6.4516129032258063E-2</c:v>
                </c:pt>
                <c:pt idx="19">
                  <c:v>5.4421768707482991E-2</c:v>
                </c:pt>
                <c:pt idx="20" formatCode="General">
                  <c:v>0</c:v>
                </c:pt>
                <c:pt idx="21">
                  <c:v>4.878048780487805E-2</c:v>
                </c:pt>
                <c:pt idx="22">
                  <c:v>2.4390243902439025E-2</c:v>
                </c:pt>
                <c:pt idx="23">
                  <c:v>6.4516129032258064E-3</c:v>
                </c:pt>
                <c:pt idx="24">
                  <c:v>1.3605442176870748E-2</c:v>
                </c:pt>
                <c:pt idx="25" formatCode="General">
                  <c:v>0</c:v>
                </c:pt>
                <c:pt idx="26">
                  <c:v>1.2195121951219513E-2</c:v>
                </c:pt>
                <c:pt idx="27">
                  <c:v>3.6585365853658534E-2</c:v>
                </c:pt>
                <c:pt idx="28">
                  <c:v>3.2258064516129031E-2</c:v>
                </c:pt>
                <c:pt idx="29">
                  <c:v>3.4013605442176874E-2</c:v>
                </c:pt>
                <c:pt idx="30" formatCode="General">
                  <c:v>0</c:v>
                </c:pt>
                <c:pt idx="31">
                  <c:v>7.926829268292683E-2</c:v>
                </c:pt>
                <c:pt idx="32">
                  <c:v>4.878048780487805E-2</c:v>
                </c:pt>
                <c:pt idx="33">
                  <c:v>1.935483870967742E-2</c:v>
                </c:pt>
                <c:pt idx="34">
                  <c:v>4.7619047619047616E-2</c:v>
                </c:pt>
              </c:numCache>
            </c:numRef>
          </c:val>
          <c:extLst>
            <c:ext xmlns:c16="http://schemas.microsoft.com/office/drawing/2014/chart" uri="{C3380CC4-5D6E-409C-BE32-E72D297353CC}">
              <c16:uniqueId val="{00000017-8A48-44A9-BB5C-7BF24DD2FA7B}"/>
            </c:ext>
          </c:extLst>
        </c:ser>
        <c:dLbls>
          <c:dLblPos val="ctr"/>
          <c:showLegendKey val="0"/>
          <c:showVal val="1"/>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70"/>
            </a:pPr>
            <a:endParaRPr lang="ja-JP"/>
          </a:p>
        </c:txPr>
        <c:crossAx val="403628032"/>
        <c:crosses val="autoZero"/>
        <c:auto val="1"/>
        <c:lblAlgn val="ctr"/>
        <c:lblOffset val="0"/>
        <c:noMultiLvlLbl val="0"/>
      </c:catAx>
      <c:valAx>
        <c:axId val="403628032"/>
        <c:scaling>
          <c:orientation val="minMax"/>
          <c:max val="0.850000000000000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69177318007662836"/>
          <c:y val="0.61849361111111112"/>
          <c:w val="0.10978497447562523"/>
          <c:h val="7.2054305555555559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'Q27.AI技術を活用する際の課題（従業員別）'!$J$73</c:f>
          <c:strCache>
            <c:ptCount val="1"/>
            <c:pt idx="0">
              <c:v>20人以下 (N=306)
21人以上100人以下 (N=284)
101人以上 (N=220)</c:v>
            </c:pt>
          </c:strCache>
        </c:strRef>
      </c:tx>
      <c:layout>
        <c:manualLayout>
          <c:xMode val="edge"/>
          <c:yMode val="edge"/>
          <c:x val="0.66582731481481483"/>
          <c:y val="0.83333417508417507"/>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'Q27.AI技術を活用する際の課題（従業員別）'!$S$6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'Q27.AI技術を活用する際の課題（従業員別）'!$R$7:$R$46</c:f>
              <c:strCache>
                <c:ptCount val="40"/>
                <c:pt idx="0">
                  <c:v>【 AI人材の確保 】                       </c:v>
                </c:pt>
                <c:pt idx="1">
                  <c:v>20人以下（n=156）</c:v>
                </c:pt>
                <c:pt idx="2">
                  <c:v>21人以上100人以下（n=167）</c:v>
                </c:pt>
                <c:pt idx="3">
                  <c:v>101人以上（n=142）</c:v>
                </c:pt>
                <c:pt idx="4">
                  <c:v>【 学習データの整備 】                      </c:v>
                </c:pt>
                <c:pt idx="5">
                  <c:v>20人以下（n=101）</c:v>
                </c:pt>
                <c:pt idx="6">
                  <c:v>21人以上100人以下（n=74）</c:v>
                </c:pt>
                <c:pt idx="7">
                  <c:v>101人以上（n=76）</c:v>
                </c:pt>
                <c:pt idx="8">
                  <c:v>【 導入費用 】                          </c:v>
                </c:pt>
                <c:pt idx="9">
                  <c:v>20人以下（n=102）</c:v>
                </c:pt>
                <c:pt idx="10">
                  <c:v>21人以上100人以下（n=102）</c:v>
                </c:pt>
                <c:pt idx="11">
                  <c:v>101人以上（n=66）</c:v>
                </c:pt>
                <c:pt idx="12">
                  <c:v>【 学習データの保有・蓄積 】                   </c:v>
                </c:pt>
                <c:pt idx="13">
                  <c:v>20人以下（n=93）</c:v>
                </c:pt>
                <c:pt idx="14">
                  <c:v>21人以上100人以下（n=66）</c:v>
                </c:pt>
                <c:pt idx="15">
                  <c:v>101人以上（n=59）</c:v>
                </c:pt>
                <c:pt idx="16">
                  <c:v>【 自社内におけるAIについての理解 】              </c:v>
                </c:pt>
                <c:pt idx="17">
                  <c:v>20人以下（n=55）</c:v>
                </c:pt>
                <c:pt idx="18">
                  <c:v>21人以上100人以下（n=60）</c:v>
                </c:pt>
                <c:pt idx="19">
                  <c:v>101人以上（n=53）</c:v>
                </c:pt>
                <c:pt idx="20">
                  <c:v>【 AI導入事例に関する情報の取得 】               </c:v>
                </c:pt>
                <c:pt idx="21">
                  <c:v>20人以下（n=51）</c:v>
                </c:pt>
                <c:pt idx="22">
                  <c:v>21人以上100人以下（n=51）</c:v>
                </c:pt>
                <c:pt idx="23">
                  <c:v>101人以上（n=18）</c:v>
                </c:pt>
                <c:pt idx="24">
                  <c:v>【 AI技術に対する信頼性 】                   </c:v>
                </c:pt>
                <c:pt idx="25">
                  <c:v>20人以下（n=57）</c:v>
                </c:pt>
                <c:pt idx="26">
                  <c:v>21人以上100人以下（n=44）</c:v>
                </c:pt>
                <c:pt idx="27">
                  <c:v>101人以上（n=27）</c:v>
                </c:pt>
                <c:pt idx="28">
                  <c:v>【 導入効果の担保 】                       </c:v>
                </c:pt>
                <c:pt idx="29">
                  <c:v>20人以下（n=37）</c:v>
                </c:pt>
                <c:pt idx="30">
                  <c:v>21人以上100人以下（n=43）</c:v>
                </c:pt>
                <c:pt idx="31">
                  <c:v>101人以上（n=45）</c:v>
                </c:pt>
                <c:pt idx="32">
                  <c:v>【 顧客・取引先におけるAIについての理解 】           </c:v>
                </c:pt>
                <c:pt idx="33">
                  <c:v>20人以下（n=35）</c:v>
                </c:pt>
                <c:pt idx="34">
                  <c:v>21人以上100人以下（n=45）</c:v>
                </c:pt>
                <c:pt idx="35">
                  <c:v>101人以上（n=16）</c:v>
                </c:pt>
                <c:pt idx="36">
                  <c:v>【 適用対象業務の選定 】                     </c:v>
                </c:pt>
                <c:pt idx="37">
                  <c:v>20人以下（n=19）</c:v>
                </c:pt>
                <c:pt idx="38">
                  <c:v>21人以上100人以下（n=27）</c:v>
                </c:pt>
                <c:pt idx="39">
                  <c:v>101人以上（n=27）</c:v>
                </c:pt>
              </c:strCache>
            </c:strRef>
          </c:cat>
          <c:val>
            <c:numRef>
              <c:f>'Q27.AI技術を活用する際の課題（従業員別）'!$S$7:$S$46</c:f>
              <c:numCache>
                <c:formatCode>0.0%</c:formatCode>
                <c:ptCount val="40"/>
                <c:pt idx="0" formatCode="General">
                  <c:v>0</c:v>
                </c:pt>
                <c:pt idx="1">
                  <c:v>0.30065359477124182</c:v>
                </c:pt>
                <c:pt idx="2">
                  <c:v>0.31690140845070425</c:v>
                </c:pt>
                <c:pt idx="3">
                  <c:v>0.35909090909090907</c:v>
                </c:pt>
                <c:pt idx="4" formatCode="General">
                  <c:v>0</c:v>
                </c:pt>
                <c:pt idx="5">
                  <c:v>0.18300653594771241</c:v>
                </c:pt>
                <c:pt idx="6">
                  <c:v>0.16901408450704225</c:v>
                </c:pt>
                <c:pt idx="7">
                  <c:v>0.18636363636363637</c:v>
                </c:pt>
                <c:pt idx="8" formatCode="General">
                  <c:v>0</c:v>
                </c:pt>
                <c:pt idx="9">
                  <c:v>0.16993464052287582</c:v>
                </c:pt>
                <c:pt idx="10">
                  <c:v>0.13732394366197184</c:v>
                </c:pt>
                <c:pt idx="11">
                  <c:v>0.10454545454545454</c:v>
                </c:pt>
                <c:pt idx="12" formatCode="General">
                  <c:v>0</c:v>
                </c:pt>
                <c:pt idx="13">
                  <c:v>8.1699346405228759E-2</c:v>
                </c:pt>
                <c:pt idx="14">
                  <c:v>7.746478873239436E-2</c:v>
                </c:pt>
                <c:pt idx="15">
                  <c:v>8.1818181818181818E-2</c:v>
                </c:pt>
                <c:pt idx="16" formatCode="General">
                  <c:v>0</c:v>
                </c:pt>
                <c:pt idx="17">
                  <c:v>5.5555555555555552E-2</c:v>
                </c:pt>
                <c:pt idx="18">
                  <c:v>7.3943661971830985E-2</c:v>
                </c:pt>
                <c:pt idx="19">
                  <c:v>6.363636363636363E-2</c:v>
                </c:pt>
                <c:pt idx="20" formatCode="General">
                  <c:v>0</c:v>
                </c:pt>
                <c:pt idx="21">
                  <c:v>3.2679738562091505E-2</c:v>
                </c:pt>
                <c:pt idx="22">
                  <c:v>4.5774647887323945E-2</c:v>
                </c:pt>
                <c:pt idx="23">
                  <c:v>2.7272727272727271E-2</c:v>
                </c:pt>
                <c:pt idx="24" formatCode="General">
                  <c:v>0</c:v>
                </c:pt>
                <c:pt idx="25">
                  <c:v>3.2679738562091505E-2</c:v>
                </c:pt>
                <c:pt idx="26">
                  <c:v>3.5211267605633804E-2</c:v>
                </c:pt>
                <c:pt idx="27">
                  <c:v>3.6363636363636362E-2</c:v>
                </c:pt>
                <c:pt idx="28" formatCode="General">
                  <c:v>0</c:v>
                </c:pt>
                <c:pt idx="29">
                  <c:v>1.9607843137254902E-2</c:v>
                </c:pt>
                <c:pt idx="30">
                  <c:v>1.7605633802816902E-2</c:v>
                </c:pt>
                <c:pt idx="31">
                  <c:v>4.0909090909090909E-2</c:v>
                </c:pt>
                <c:pt idx="32" formatCode="General">
                  <c:v>0</c:v>
                </c:pt>
                <c:pt idx="33">
                  <c:v>2.6143790849673203E-2</c:v>
                </c:pt>
                <c:pt idx="34">
                  <c:v>2.464788732394366E-2</c:v>
                </c:pt>
                <c:pt idx="35">
                  <c:v>1.8181818181818181E-2</c:v>
                </c:pt>
                <c:pt idx="36" formatCode="General">
                  <c:v>0</c:v>
                </c:pt>
                <c:pt idx="37">
                  <c:v>6.5359477124183009E-3</c:v>
                </c:pt>
                <c:pt idx="38">
                  <c:v>3.1690140845070422E-2</c:v>
                </c:pt>
                <c:pt idx="39">
                  <c:v>2.2727272727272728E-2</c:v>
                </c:pt>
              </c:numCache>
            </c:numRef>
          </c:val>
          <c:extLst>
            <c:ext xmlns:c16="http://schemas.microsoft.com/office/drawing/2014/chart" uri="{C3380CC4-5D6E-409C-BE32-E72D297353CC}">
              <c16:uniqueId val="{00000015-5E4B-44DA-80D0-F94D88201E21}"/>
            </c:ext>
          </c:extLst>
        </c:ser>
        <c:ser>
          <c:idx val="2"/>
          <c:order val="1"/>
          <c:tx>
            <c:strRef>
              <c:f>'Q27.AI技術を活用する際の課題（従業員別）'!$T$6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'Q27.AI技術を活用する際の課題（従業員別）'!$R$7:$R$46</c:f>
              <c:strCache>
                <c:ptCount val="40"/>
                <c:pt idx="0">
                  <c:v>【 AI人材の確保 】                       </c:v>
                </c:pt>
                <c:pt idx="1">
                  <c:v>20人以下（n=156）</c:v>
                </c:pt>
                <c:pt idx="2">
                  <c:v>21人以上100人以下（n=167）</c:v>
                </c:pt>
                <c:pt idx="3">
                  <c:v>101人以上（n=142）</c:v>
                </c:pt>
                <c:pt idx="4">
                  <c:v>【 学習データの整備 】                      </c:v>
                </c:pt>
                <c:pt idx="5">
                  <c:v>20人以下（n=101）</c:v>
                </c:pt>
                <c:pt idx="6">
                  <c:v>21人以上100人以下（n=74）</c:v>
                </c:pt>
                <c:pt idx="7">
                  <c:v>101人以上（n=76）</c:v>
                </c:pt>
                <c:pt idx="8">
                  <c:v>【 導入費用 】                          </c:v>
                </c:pt>
                <c:pt idx="9">
                  <c:v>20人以下（n=102）</c:v>
                </c:pt>
                <c:pt idx="10">
                  <c:v>21人以上100人以下（n=102）</c:v>
                </c:pt>
                <c:pt idx="11">
                  <c:v>101人以上（n=66）</c:v>
                </c:pt>
                <c:pt idx="12">
                  <c:v>【 学習データの保有・蓄積 】                   </c:v>
                </c:pt>
                <c:pt idx="13">
                  <c:v>20人以下（n=93）</c:v>
                </c:pt>
                <c:pt idx="14">
                  <c:v>21人以上100人以下（n=66）</c:v>
                </c:pt>
                <c:pt idx="15">
                  <c:v>101人以上（n=59）</c:v>
                </c:pt>
                <c:pt idx="16">
                  <c:v>【 自社内におけるAIについての理解 】              </c:v>
                </c:pt>
                <c:pt idx="17">
                  <c:v>20人以下（n=55）</c:v>
                </c:pt>
                <c:pt idx="18">
                  <c:v>21人以上100人以下（n=60）</c:v>
                </c:pt>
                <c:pt idx="19">
                  <c:v>101人以上（n=53）</c:v>
                </c:pt>
                <c:pt idx="20">
                  <c:v>【 AI導入事例に関する情報の取得 】               </c:v>
                </c:pt>
                <c:pt idx="21">
                  <c:v>20人以下（n=51）</c:v>
                </c:pt>
                <c:pt idx="22">
                  <c:v>21人以上100人以下（n=51）</c:v>
                </c:pt>
                <c:pt idx="23">
                  <c:v>101人以上（n=18）</c:v>
                </c:pt>
                <c:pt idx="24">
                  <c:v>【 AI技術に対する信頼性 】                   </c:v>
                </c:pt>
                <c:pt idx="25">
                  <c:v>20人以下（n=57）</c:v>
                </c:pt>
                <c:pt idx="26">
                  <c:v>21人以上100人以下（n=44）</c:v>
                </c:pt>
                <c:pt idx="27">
                  <c:v>101人以上（n=27）</c:v>
                </c:pt>
                <c:pt idx="28">
                  <c:v>【 導入効果の担保 】                       </c:v>
                </c:pt>
                <c:pt idx="29">
                  <c:v>20人以下（n=37）</c:v>
                </c:pt>
                <c:pt idx="30">
                  <c:v>21人以上100人以下（n=43）</c:v>
                </c:pt>
                <c:pt idx="31">
                  <c:v>101人以上（n=45）</c:v>
                </c:pt>
                <c:pt idx="32">
                  <c:v>【 顧客・取引先におけるAIについての理解 】           </c:v>
                </c:pt>
                <c:pt idx="33">
                  <c:v>20人以下（n=35）</c:v>
                </c:pt>
                <c:pt idx="34">
                  <c:v>21人以上100人以下（n=45）</c:v>
                </c:pt>
                <c:pt idx="35">
                  <c:v>101人以上（n=16）</c:v>
                </c:pt>
                <c:pt idx="36">
                  <c:v>【 適用対象業務の選定 】                     </c:v>
                </c:pt>
                <c:pt idx="37">
                  <c:v>20人以下（n=19）</c:v>
                </c:pt>
                <c:pt idx="38">
                  <c:v>21人以上100人以下（n=27）</c:v>
                </c:pt>
                <c:pt idx="39">
                  <c:v>101人以上（n=27）</c:v>
                </c:pt>
              </c:strCache>
            </c:strRef>
          </c:cat>
          <c:val>
            <c:numRef>
              <c:f>'Q27.AI技術を活用する際の課題（従業員別）'!$T$7:$T$46</c:f>
              <c:numCache>
                <c:formatCode>0.0%</c:formatCode>
                <c:ptCount val="40"/>
                <c:pt idx="0" formatCode="General">
                  <c:v>0</c:v>
                </c:pt>
                <c:pt idx="1">
                  <c:v>0.10457516339869281</c:v>
                </c:pt>
                <c:pt idx="2">
                  <c:v>0.11619718309859155</c:v>
                </c:pt>
                <c:pt idx="3">
                  <c:v>0.1409090909090909</c:v>
                </c:pt>
                <c:pt idx="4" formatCode="General">
                  <c:v>0</c:v>
                </c:pt>
                <c:pt idx="5">
                  <c:v>8.1699346405228759E-2</c:v>
                </c:pt>
                <c:pt idx="6">
                  <c:v>7.0422535211267609E-2</c:v>
                </c:pt>
                <c:pt idx="7">
                  <c:v>0.10454545454545454</c:v>
                </c:pt>
                <c:pt idx="8" formatCode="General">
                  <c:v>0</c:v>
                </c:pt>
                <c:pt idx="9">
                  <c:v>8.8235294117647065E-2</c:v>
                </c:pt>
                <c:pt idx="10">
                  <c:v>0.11971830985915492</c:v>
                </c:pt>
                <c:pt idx="11">
                  <c:v>0.12272727272727273</c:v>
                </c:pt>
                <c:pt idx="12" formatCode="General">
                  <c:v>0</c:v>
                </c:pt>
                <c:pt idx="13">
                  <c:v>0.1437908496732026</c:v>
                </c:pt>
                <c:pt idx="14">
                  <c:v>0.11971830985915492</c:v>
                </c:pt>
                <c:pt idx="15">
                  <c:v>0.11363636363636363</c:v>
                </c:pt>
                <c:pt idx="16" formatCode="General">
                  <c:v>0</c:v>
                </c:pt>
                <c:pt idx="17">
                  <c:v>8.4967320261437912E-2</c:v>
                </c:pt>
                <c:pt idx="18">
                  <c:v>9.5070422535211266E-2</c:v>
                </c:pt>
                <c:pt idx="19">
                  <c:v>9.5454545454545459E-2</c:v>
                </c:pt>
                <c:pt idx="20" formatCode="General">
                  <c:v>0</c:v>
                </c:pt>
                <c:pt idx="21">
                  <c:v>6.2091503267973858E-2</c:v>
                </c:pt>
                <c:pt idx="22">
                  <c:v>7.3943661971830985E-2</c:v>
                </c:pt>
                <c:pt idx="23">
                  <c:v>2.2727272727272728E-2</c:v>
                </c:pt>
                <c:pt idx="24" formatCode="General">
                  <c:v>0</c:v>
                </c:pt>
                <c:pt idx="25">
                  <c:v>4.9019607843137254E-2</c:v>
                </c:pt>
                <c:pt idx="26">
                  <c:v>4.5774647887323945E-2</c:v>
                </c:pt>
                <c:pt idx="27">
                  <c:v>0.05</c:v>
                </c:pt>
                <c:pt idx="28" formatCode="General">
                  <c:v>0</c:v>
                </c:pt>
                <c:pt idx="29">
                  <c:v>3.2679738562091505E-2</c:v>
                </c:pt>
                <c:pt idx="30">
                  <c:v>5.2816901408450703E-2</c:v>
                </c:pt>
                <c:pt idx="31">
                  <c:v>5.4545454545454543E-2</c:v>
                </c:pt>
                <c:pt idx="32" formatCode="General">
                  <c:v>0</c:v>
                </c:pt>
                <c:pt idx="33">
                  <c:v>6.2091503267973858E-2</c:v>
                </c:pt>
                <c:pt idx="34">
                  <c:v>5.6338028169014086E-2</c:v>
                </c:pt>
                <c:pt idx="35">
                  <c:v>2.2727272727272728E-2</c:v>
                </c:pt>
                <c:pt idx="36" formatCode="General">
                  <c:v>0</c:v>
                </c:pt>
                <c:pt idx="37">
                  <c:v>2.2875816993464051E-2</c:v>
                </c:pt>
                <c:pt idx="38">
                  <c:v>3.1690140845070422E-2</c:v>
                </c:pt>
                <c:pt idx="39">
                  <c:v>4.5454545454545456E-2</c:v>
                </c:pt>
              </c:numCache>
            </c:numRef>
          </c:val>
          <c:extLst>
            <c:ext xmlns:c16="http://schemas.microsoft.com/office/drawing/2014/chart" uri="{C3380CC4-5D6E-409C-BE32-E72D297353CC}">
              <c16:uniqueId val="{00000031-5E4B-44DA-80D0-F94D88201E21}"/>
            </c:ext>
          </c:extLst>
        </c:ser>
        <c:ser>
          <c:idx val="1"/>
          <c:order val="2"/>
          <c:tx>
            <c:strRef>
              <c:f>'Q27.AI技術を活用する際の課題（従業員別）'!$U$6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'Q27.AI技術を活用する際の課題（従業員別）'!$R$7:$R$46</c:f>
              <c:strCache>
                <c:ptCount val="40"/>
                <c:pt idx="0">
                  <c:v>【 AI人材の確保 】                       </c:v>
                </c:pt>
                <c:pt idx="1">
                  <c:v>20人以下（n=156）</c:v>
                </c:pt>
                <c:pt idx="2">
                  <c:v>21人以上100人以下（n=167）</c:v>
                </c:pt>
                <c:pt idx="3">
                  <c:v>101人以上（n=142）</c:v>
                </c:pt>
                <c:pt idx="4">
                  <c:v>【 学習データの整備 】                      </c:v>
                </c:pt>
                <c:pt idx="5">
                  <c:v>20人以下（n=101）</c:v>
                </c:pt>
                <c:pt idx="6">
                  <c:v>21人以上100人以下（n=74）</c:v>
                </c:pt>
                <c:pt idx="7">
                  <c:v>101人以上（n=76）</c:v>
                </c:pt>
                <c:pt idx="8">
                  <c:v>【 導入費用 】                          </c:v>
                </c:pt>
                <c:pt idx="9">
                  <c:v>20人以下（n=102）</c:v>
                </c:pt>
                <c:pt idx="10">
                  <c:v>21人以上100人以下（n=102）</c:v>
                </c:pt>
                <c:pt idx="11">
                  <c:v>101人以上（n=66）</c:v>
                </c:pt>
                <c:pt idx="12">
                  <c:v>【 学習データの保有・蓄積 】                   </c:v>
                </c:pt>
                <c:pt idx="13">
                  <c:v>20人以下（n=93）</c:v>
                </c:pt>
                <c:pt idx="14">
                  <c:v>21人以上100人以下（n=66）</c:v>
                </c:pt>
                <c:pt idx="15">
                  <c:v>101人以上（n=59）</c:v>
                </c:pt>
                <c:pt idx="16">
                  <c:v>【 自社内におけるAIについての理解 】              </c:v>
                </c:pt>
                <c:pt idx="17">
                  <c:v>20人以下（n=55）</c:v>
                </c:pt>
                <c:pt idx="18">
                  <c:v>21人以上100人以下（n=60）</c:v>
                </c:pt>
                <c:pt idx="19">
                  <c:v>101人以上（n=53）</c:v>
                </c:pt>
                <c:pt idx="20">
                  <c:v>【 AI導入事例に関する情報の取得 】               </c:v>
                </c:pt>
                <c:pt idx="21">
                  <c:v>20人以下（n=51）</c:v>
                </c:pt>
                <c:pt idx="22">
                  <c:v>21人以上100人以下（n=51）</c:v>
                </c:pt>
                <c:pt idx="23">
                  <c:v>101人以上（n=18）</c:v>
                </c:pt>
                <c:pt idx="24">
                  <c:v>【 AI技術に対する信頼性 】                   </c:v>
                </c:pt>
                <c:pt idx="25">
                  <c:v>20人以下（n=57）</c:v>
                </c:pt>
                <c:pt idx="26">
                  <c:v>21人以上100人以下（n=44）</c:v>
                </c:pt>
                <c:pt idx="27">
                  <c:v>101人以上（n=27）</c:v>
                </c:pt>
                <c:pt idx="28">
                  <c:v>【 導入効果の担保 】                       </c:v>
                </c:pt>
                <c:pt idx="29">
                  <c:v>20人以下（n=37）</c:v>
                </c:pt>
                <c:pt idx="30">
                  <c:v>21人以上100人以下（n=43）</c:v>
                </c:pt>
                <c:pt idx="31">
                  <c:v>101人以上（n=45）</c:v>
                </c:pt>
                <c:pt idx="32">
                  <c:v>【 顧客・取引先におけるAIについての理解 】           </c:v>
                </c:pt>
                <c:pt idx="33">
                  <c:v>20人以下（n=35）</c:v>
                </c:pt>
                <c:pt idx="34">
                  <c:v>21人以上100人以下（n=45）</c:v>
                </c:pt>
                <c:pt idx="35">
                  <c:v>101人以上（n=16）</c:v>
                </c:pt>
                <c:pt idx="36">
                  <c:v>【 適用対象業務の選定 】                     </c:v>
                </c:pt>
                <c:pt idx="37">
                  <c:v>20人以下（n=19）</c:v>
                </c:pt>
                <c:pt idx="38">
                  <c:v>21人以上100人以下（n=27）</c:v>
                </c:pt>
                <c:pt idx="39">
                  <c:v>101人以上（n=27）</c:v>
                </c:pt>
              </c:strCache>
            </c:strRef>
          </c:cat>
          <c:val>
            <c:numRef>
              <c:f>'Q27.AI技術を活用する際の課題（従業員別）'!$U$7:$U$46</c:f>
              <c:numCache>
                <c:formatCode>0.0%</c:formatCode>
                <c:ptCount val="40"/>
                <c:pt idx="0" formatCode="General">
                  <c:v>0</c:v>
                </c:pt>
                <c:pt idx="1">
                  <c:v>0.10457516339869281</c:v>
                </c:pt>
                <c:pt idx="2">
                  <c:v>0.15492957746478872</c:v>
                </c:pt>
                <c:pt idx="3">
                  <c:v>0.14545454545454545</c:v>
                </c:pt>
                <c:pt idx="4" formatCode="General">
                  <c:v>0</c:v>
                </c:pt>
                <c:pt idx="5">
                  <c:v>6.535947712418301E-2</c:v>
                </c:pt>
                <c:pt idx="6">
                  <c:v>2.1126760563380281E-2</c:v>
                </c:pt>
                <c:pt idx="7">
                  <c:v>5.4545454545454543E-2</c:v>
                </c:pt>
                <c:pt idx="8" formatCode="General">
                  <c:v>0</c:v>
                </c:pt>
                <c:pt idx="9">
                  <c:v>7.5163398692810454E-2</c:v>
                </c:pt>
                <c:pt idx="10">
                  <c:v>0.10211267605633803</c:v>
                </c:pt>
                <c:pt idx="11">
                  <c:v>7.2727272727272724E-2</c:v>
                </c:pt>
                <c:pt idx="12" formatCode="General">
                  <c:v>0</c:v>
                </c:pt>
                <c:pt idx="13">
                  <c:v>7.8431372549019607E-2</c:v>
                </c:pt>
                <c:pt idx="14">
                  <c:v>3.5211267605633804E-2</c:v>
                </c:pt>
                <c:pt idx="15">
                  <c:v>7.2727272727272724E-2</c:v>
                </c:pt>
                <c:pt idx="16" formatCode="General">
                  <c:v>0</c:v>
                </c:pt>
                <c:pt idx="17">
                  <c:v>3.9215686274509803E-2</c:v>
                </c:pt>
                <c:pt idx="18">
                  <c:v>4.2253521126760563E-2</c:v>
                </c:pt>
                <c:pt idx="19">
                  <c:v>8.1818181818181818E-2</c:v>
                </c:pt>
                <c:pt idx="20" formatCode="General">
                  <c:v>0</c:v>
                </c:pt>
                <c:pt idx="21">
                  <c:v>7.1895424836601302E-2</c:v>
                </c:pt>
                <c:pt idx="22">
                  <c:v>5.9859154929577461E-2</c:v>
                </c:pt>
                <c:pt idx="23">
                  <c:v>3.1818181818181815E-2</c:v>
                </c:pt>
                <c:pt idx="24" formatCode="General">
                  <c:v>0</c:v>
                </c:pt>
                <c:pt idx="25">
                  <c:v>0.10457516339869281</c:v>
                </c:pt>
                <c:pt idx="26">
                  <c:v>7.3943661971830985E-2</c:v>
                </c:pt>
                <c:pt idx="27">
                  <c:v>3.6363636363636362E-2</c:v>
                </c:pt>
                <c:pt idx="28" formatCode="General">
                  <c:v>0</c:v>
                </c:pt>
                <c:pt idx="29">
                  <c:v>6.8627450980392163E-2</c:v>
                </c:pt>
                <c:pt idx="30">
                  <c:v>8.098591549295775E-2</c:v>
                </c:pt>
                <c:pt idx="31">
                  <c:v>0.10909090909090909</c:v>
                </c:pt>
                <c:pt idx="32" formatCode="General">
                  <c:v>0</c:v>
                </c:pt>
                <c:pt idx="33">
                  <c:v>2.6143790849673203E-2</c:v>
                </c:pt>
                <c:pt idx="34">
                  <c:v>7.746478873239436E-2</c:v>
                </c:pt>
                <c:pt idx="35">
                  <c:v>3.1818181818181815E-2</c:v>
                </c:pt>
                <c:pt idx="36" formatCode="General">
                  <c:v>0</c:v>
                </c:pt>
                <c:pt idx="37">
                  <c:v>3.2679738562091505E-2</c:v>
                </c:pt>
                <c:pt idx="38">
                  <c:v>3.1690140845070422E-2</c:v>
                </c:pt>
                <c:pt idx="39">
                  <c:v>5.4545454545454543E-2</c:v>
                </c:pt>
              </c:numCache>
            </c:numRef>
          </c:val>
          <c:extLst>
            <c:ext xmlns:c16="http://schemas.microsoft.com/office/drawing/2014/chart" uri="{C3380CC4-5D6E-409C-BE32-E72D297353CC}">
              <c16:uniqueId val="{00000046-5E4B-44DA-80D0-F94D88201E21}"/>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623024691358022"/>
          <c:y val="0.70707643097643103"/>
          <c:w val="0.10978497447562523"/>
          <c:h val="7.9974074074074072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'Q27.AI技術を活用する際の課題（従業員別）AI活発'!$J$73</c:f>
          <c:strCache>
            <c:ptCount val="1"/>
            <c:pt idx="0">
              <c:v>20人以下 (N=114)
21人以上100人以下 (N=95)
101人以上 (N=69)</c:v>
            </c:pt>
          </c:strCache>
        </c:strRef>
      </c:tx>
      <c:layout>
        <c:manualLayout>
          <c:xMode val="edge"/>
          <c:yMode val="edge"/>
          <c:x val="0.64257911877394636"/>
          <c:y val="0.75208838383838383"/>
        </c:manualLayout>
      </c:layout>
      <c:overlay val="0"/>
      <c:spPr>
        <a:solidFill>
          <a:sysClr val="window" lastClr="FFFFFF"/>
        </a:solidFill>
      </c:spPr>
      <c:txPr>
        <a:bodyPr/>
        <a:lstStyle/>
        <a:p>
          <a:pPr algn="l">
            <a:defRPr sz="900" b="0"/>
          </a:pPr>
          <a:endParaRPr lang="ja-JP"/>
        </a:p>
      </c:txPr>
    </c:title>
    <c:autoTitleDeleted val="0"/>
    <c:plotArea>
      <c:layout>
        <c:manualLayout>
          <c:layoutTarget val="inner"/>
          <c:xMode val="edge"/>
          <c:yMode val="edge"/>
          <c:x val="0.49560670498084292"/>
          <c:y val="4.124292929292929E-2"/>
          <c:w val="0.46489444444444444"/>
          <c:h val="0.96045631944444432"/>
        </c:manualLayout>
      </c:layout>
      <c:barChart>
        <c:barDir val="bar"/>
        <c:grouping val="stacked"/>
        <c:varyColors val="0"/>
        <c:ser>
          <c:idx val="0"/>
          <c:order val="0"/>
          <c:tx>
            <c:strRef>
              <c:f>'Q27.AI技術を活用する際の課題（従業員別）AI活発'!$S$6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20人以下（n=63）</c:v>
                </c:pt>
                <c:pt idx="2">
                  <c:v>21人以上100人以下（n=61）</c:v>
                </c:pt>
                <c:pt idx="3">
                  <c:v>101人以上（n=42）</c:v>
                </c:pt>
                <c:pt idx="4">
                  <c:v>【 学習データの整備 】                      </c:v>
                </c:pt>
                <c:pt idx="5">
                  <c:v>20人以下（n=35）</c:v>
                </c:pt>
                <c:pt idx="6">
                  <c:v>21人以上100人以下（n=31）</c:v>
                </c:pt>
                <c:pt idx="7">
                  <c:v>101人以上（n=19）</c:v>
                </c:pt>
                <c:pt idx="8">
                  <c:v>【 導入費用 】                          </c:v>
                </c:pt>
                <c:pt idx="9">
                  <c:v>20人以下（n=38）</c:v>
                </c:pt>
                <c:pt idx="10">
                  <c:v>21人以上100人以下（n=34）</c:v>
                </c:pt>
                <c:pt idx="11">
                  <c:v>101人以上（n=18）</c:v>
                </c:pt>
                <c:pt idx="12">
                  <c:v>【 学習データの保有・蓄積 】                   </c:v>
                </c:pt>
                <c:pt idx="13">
                  <c:v>20人以下（n=35）</c:v>
                </c:pt>
                <c:pt idx="14">
                  <c:v>21人以上100人以下（n=28）</c:v>
                </c:pt>
                <c:pt idx="15">
                  <c:v>101人以上（n=20）</c:v>
                </c:pt>
                <c:pt idx="16">
                  <c:v>【 自社内におけるAIについての理解 】              </c:v>
                </c:pt>
                <c:pt idx="17">
                  <c:v>20人以下（n=26）</c:v>
                </c:pt>
                <c:pt idx="18">
                  <c:v>21人以上100人以下（n=16）</c:v>
                </c:pt>
                <c:pt idx="19">
                  <c:v>101人以上（n=21）</c:v>
                </c:pt>
                <c:pt idx="20">
                  <c:v>【 AI導入事例に関する情報の取得 】               </c:v>
                </c:pt>
                <c:pt idx="21">
                  <c:v>20人以下（n=17）</c:v>
                </c:pt>
                <c:pt idx="22">
                  <c:v>21人以上100人以下（n=18）</c:v>
                </c:pt>
                <c:pt idx="23">
                  <c:v>101人以上（n=6）</c:v>
                </c:pt>
                <c:pt idx="24">
                  <c:v>【 AI技術に対する信頼性 】                   </c:v>
                </c:pt>
                <c:pt idx="25">
                  <c:v>20人以下（n=22）</c:v>
                </c:pt>
                <c:pt idx="26">
                  <c:v>21人以上100人以下（n=14）</c:v>
                </c:pt>
                <c:pt idx="27">
                  <c:v>101人以上（n=11）</c:v>
                </c:pt>
                <c:pt idx="28">
                  <c:v>【 顧客・取引先におけるAIについての理解 】           </c:v>
                </c:pt>
                <c:pt idx="29">
                  <c:v>20人以下（n=15）</c:v>
                </c:pt>
                <c:pt idx="30">
                  <c:v>21人以上100人以下（n=12）</c:v>
                </c:pt>
                <c:pt idx="31">
                  <c:v>101人以上（n=9）</c:v>
                </c:pt>
                <c:pt idx="32">
                  <c:v>【 導入効果の担保 】                       </c:v>
                </c:pt>
                <c:pt idx="33">
                  <c:v>20人以下（n=16）</c:v>
                </c:pt>
                <c:pt idx="34">
                  <c:v>21人以上100人以下（n=11）</c:v>
                </c:pt>
                <c:pt idx="35">
                  <c:v>101人以上（n=17）</c:v>
                </c:pt>
                <c:pt idx="36">
                  <c:v>【 適用対象業務の選定 】                     </c:v>
                </c:pt>
                <c:pt idx="37">
                  <c:v>20人以下（n=6）</c:v>
                </c:pt>
                <c:pt idx="38">
                  <c:v>21人以上100人以下（n=12）</c:v>
                </c:pt>
                <c:pt idx="39">
                  <c:v>101人以上（n=5）</c:v>
                </c:pt>
              </c:strCache>
            </c:strRef>
          </c:cat>
          <c:val>
            <c:numRef>
              <c:f>'Q27.AI技術を活用する際の課題（従業員別）AI活発'!$S$7:$S$46</c:f>
              <c:numCache>
                <c:formatCode>0.0%</c:formatCode>
                <c:ptCount val="40"/>
                <c:pt idx="0" formatCode="General">
                  <c:v>0</c:v>
                </c:pt>
                <c:pt idx="1">
                  <c:v>0.37719298245614036</c:v>
                </c:pt>
                <c:pt idx="2">
                  <c:v>0.35789473684210527</c:v>
                </c:pt>
                <c:pt idx="3">
                  <c:v>0.34782608695652173</c:v>
                </c:pt>
                <c:pt idx="4" formatCode="General">
                  <c:v>0</c:v>
                </c:pt>
                <c:pt idx="5">
                  <c:v>0.14035087719298245</c:v>
                </c:pt>
                <c:pt idx="6">
                  <c:v>0.24210526315789474</c:v>
                </c:pt>
                <c:pt idx="7">
                  <c:v>0.15942028985507245</c:v>
                </c:pt>
                <c:pt idx="8" formatCode="General">
                  <c:v>0</c:v>
                </c:pt>
                <c:pt idx="9">
                  <c:v>0.14035087719298245</c:v>
                </c:pt>
                <c:pt idx="10">
                  <c:v>0.10526315789473684</c:v>
                </c:pt>
                <c:pt idx="11">
                  <c:v>0.11594202898550725</c:v>
                </c:pt>
                <c:pt idx="12" formatCode="General">
                  <c:v>0</c:v>
                </c:pt>
                <c:pt idx="13">
                  <c:v>9.6491228070175433E-2</c:v>
                </c:pt>
                <c:pt idx="14">
                  <c:v>6.3157894736842107E-2</c:v>
                </c:pt>
                <c:pt idx="15">
                  <c:v>7.2463768115942032E-2</c:v>
                </c:pt>
                <c:pt idx="16" formatCode="General">
                  <c:v>0</c:v>
                </c:pt>
                <c:pt idx="17">
                  <c:v>5.2631578947368418E-2</c:v>
                </c:pt>
                <c:pt idx="18">
                  <c:v>4.2105263157894736E-2</c:v>
                </c:pt>
                <c:pt idx="19">
                  <c:v>5.7971014492753624E-2</c:v>
                </c:pt>
                <c:pt idx="20" formatCode="General">
                  <c:v>0</c:v>
                </c:pt>
                <c:pt idx="21">
                  <c:v>3.5087719298245612E-2</c:v>
                </c:pt>
                <c:pt idx="22">
                  <c:v>5.2631578947368418E-2</c:v>
                </c:pt>
                <c:pt idx="23">
                  <c:v>2.8985507246376812E-2</c:v>
                </c:pt>
                <c:pt idx="24" formatCode="General">
                  <c:v>0</c:v>
                </c:pt>
                <c:pt idx="25">
                  <c:v>3.5087719298245612E-2</c:v>
                </c:pt>
                <c:pt idx="26">
                  <c:v>2.1052631578947368E-2</c:v>
                </c:pt>
                <c:pt idx="27">
                  <c:v>5.7971014492753624E-2</c:v>
                </c:pt>
                <c:pt idx="28" formatCode="General">
                  <c:v>0</c:v>
                </c:pt>
                <c:pt idx="29">
                  <c:v>3.5087719298245612E-2</c:v>
                </c:pt>
                <c:pt idx="30">
                  <c:v>1.0526315789473684E-2</c:v>
                </c:pt>
                <c:pt idx="31">
                  <c:v>2.8985507246376812E-2</c:v>
                </c:pt>
                <c:pt idx="32" formatCode="General">
                  <c:v>0</c:v>
                </c:pt>
                <c:pt idx="33">
                  <c:v>1.7543859649122806E-2</c:v>
                </c:pt>
                <c:pt idx="34">
                  <c:v>0</c:v>
                </c:pt>
                <c:pt idx="35">
                  <c:v>5.7971014492753624E-2</c:v>
                </c:pt>
                <c:pt idx="36" formatCode="General">
                  <c:v>0</c:v>
                </c:pt>
                <c:pt idx="37">
                  <c:v>0</c:v>
                </c:pt>
                <c:pt idx="38">
                  <c:v>4.2105263157894736E-2</c:v>
                </c:pt>
                <c:pt idx="39">
                  <c:v>1.4492753623188406E-2</c:v>
                </c:pt>
              </c:numCache>
            </c:numRef>
          </c:val>
          <c:extLst>
            <c:ext xmlns:c16="http://schemas.microsoft.com/office/drawing/2014/chart" uri="{C3380CC4-5D6E-409C-BE32-E72D297353CC}">
              <c16:uniqueId val="{00000015-DA60-4B5F-BAA5-A58932D34A2B}"/>
            </c:ext>
          </c:extLst>
        </c:ser>
        <c:ser>
          <c:idx val="2"/>
          <c:order val="1"/>
          <c:tx>
            <c:strRef>
              <c:f>'Q27.AI技術を活用する際の課題（従業員別）AI活発'!$T$6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'Q27.AI技術を活用する際の課題（従業員別）AI活発'!$R$7:$R$46</c:f>
              <c:strCache>
                <c:ptCount val="40"/>
                <c:pt idx="0">
                  <c:v>【 AI人材の確保 】                       </c:v>
                </c:pt>
                <c:pt idx="1">
                  <c:v>20人以下（n=63）</c:v>
                </c:pt>
                <c:pt idx="2">
                  <c:v>21人以上100人以下（n=61）</c:v>
                </c:pt>
                <c:pt idx="3">
                  <c:v>101人以上（n=42）</c:v>
                </c:pt>
                <c:pt idx="4">
                  <c:v>【 学習データの整備 】                      </c:v>
                </c:pt>
                <c:pt idx="5">
                  <c:v>20人以下（n=35）</c:v>
                </c:pt>
                <c:pt idx="6">
                  <c:v>21人以上100人以下（n=31）</c:v>
                </c:pt>
                <c:pt idx="7">
                  <c:v>101人以上（n=19）</c:v>
                </c:pt>
                <c:pt idx="8">
                  <c:v>【 導入費用 】                          </c:v>
                </c:pt>
                <c:pt idx="9">
                  <c:v>20人以下（n=38）</c:v>
                </c:pt>
                <c:pt idx="10">
                  <c:v>21人以上100人以下（n=34）</c:v>
                </c:pt>
                <c:pt idx="11">
                  <c:v>101人以上（n=18）</c:v>
                </c:pt>
                <c:pt idx="12">
                  <c:v>【 学習データの保有・蓄積 】                   </c:v>
                </c:pt>
                <c:pt idx="13">
                  <c:v>20人以下（n=35）</c:v>
                </c:pt>
                <c:pt idx="14">
                  <c:v>21人以上100人以下（n=28）</c:v>
                </c:pt>
                <c:pt idx="15">
                  <c:v>101人以上（n=20）</c:v>
                </c:pt>
                <c:pt idx="16">
                  <c:v>【 自社内におけるAIについての理解 】              </c:v>
                </c:pt>
                <c:pt idx="17">
                  <c:v>20人以下（n=26）</c:v>
                </c:pt>
                <c:pt idx="18">
                  <c:v>21人以上100人以下（n=16）</c:v>
                </c:pt>
                <c:pt idx="19">
                  <c:v>101人以上（n=21）</c:v>
                </c:pt>
                <c:pt idx="20">
                  <c:v>【 AI導入事例に関する情報の取得 】               </c:v>
                </c:pt>
                <c:pt idx="21">
                  <c:v>20人以下（n=17）</c:v>
                </c:pt>
                <c:pt idx="22">
                  <c:v>21人以上100人以下（n=18）</c:v>
                </c:pt>
                <c:pt idx="23">
                  <c:v>101人以上（n=6）</c:v>
                </c:pt>
                <c:pt idx="24">
                  <c:v>【 AI技術に対する信頼性 】                   </c:v>
                </c:pt>
                <c:pt idx="25">
                  <c:v>20人以下（n=22）</c:v>
                </c:pt>
                <c:pt idx="26">
                  <c:v>21人以上100人以下（n=14）</c:v>
                </c:pt>
                <c:pt idx="27">
                  <c:v>101人以上（n=11）</c:v>
                </c:pt>
                <c:pt idx="28">
                  <c:v>【 顧客・取引先におけるAIについての理解 】           </c:v>
                </c:pt>
                <c:pt idx="29">
                  <c:v>20人以下（n=15）</c:v>
                </c:pt>
                <c:pt idx="30">
                  <c:v>21人以上100人以下（n=12）</c:v>
                </c:pt>
                <c:pt idx="31">
                  <c:v>101人以上（n=9）</c:v>
                </c:pt>
                <c:pt idx="32">
                  <c:v>【 導入効果の担保 】                       </c:v>
                </c:pt>
                <c:pt idx="33">
                  <c:v>20人以下（n=16）</c:v>
                </c:pt>
                <c:pt idx="34">
                  <c:v>21人以上100人以下（n=11）</c:v>
                </c:pt>
                <c:pt idx="35">
                  <c:v>101人以上（n=17）</c:v>
                </c:pt>
                <c:pt idx="36">
                  <c:v>【 適用対象業務の選定 】                     </c:v>
                </c:pt>
                <c:pt idx="37">
                  <c:v>20人以下（n=6）</c:v>
                </c:pt>
                <c:pt idx="38">
                  <c:v>21人以上100人以下（n=12）</c:v>
                </c:pt>
                <c:pt idx="39">
                  <c:v>101人以上（n=5）</c:v>
                </c:pt>
              </c:strCache>
            </c:strRef>
          </c:cat>
          <c:val>
            <c:numRef>
              <c:f>'Q27.AI技術を活用する際の課題（従業員別）AI活発'!$T$7:$T$46</c:f>
              <c:numCache>
                <c:formatCode>0.0%</c:formatCode>
                <c:ptCount val="40"/>
                <c:pt idx="0" formatCode="General">
                  <c:v>0</c:v>
                </c:pt>
                <c:pt idx="1">
                  <c:v>9.6491228070175433E-2</c:v>
                </c:pt>
                <c:pt idx="2">
                  <c:v>9.4736842105263161E-2</c:v>
                </c:pt>
                <c:pt idx="3">
                  <c:v>0.15942028985507245</c:v>
                </c:pt>
                <c:pt idx="4" formatCode="General">
                  <c:v>0</c:v>
                </c:pt>
                <c:pt idx="5">
                  <c:v>9.6491228070175433E-2</c:v>
                </c:pt>
                <c:pt idx="6">
                  <c:v>7.3684210526315783E-2</c:v>
                </c:pt>
                <c:pt idx="7">
                  <c:v>5.7971014492753624E-2</c:v>
                </c:pt>
                <c:pt idx="8" formatCode="General">
                  <c:v>0</c:v>
                </c:pt>
                <c:pt idx="9">
                  <c:v>9.6491228070175433E-2</c:v>
                </c:pt>
                <c:pt idx="10">
                  <c:v>0.11578947368421053</c:v>
                </c:pt>
                <c:pt idx="11">
                  <c:v>7.2463768115942032E-2</c:v>
                </c:pt>
                <c:pt idx="12" formatCode="General">
                  <c:v>0</c:v>
                </c:pt>
                <c:pt idx="13">
                  <c:v>0.12280701754385964</c:v>
                </c:pt>
                <c:pt idx="14">
                  <c:v>0.18947368421052632</c:v>
                </c:pt>
                <c:pt idx="15">
                  <c:v>0.17391304347826086</c:v>
                </c:pt>
                <c:pt idx="16" formatCode="General">
                  <c:v>0</c:v>
                </c:pt>
                <c:pt idx="17">
                  <c:v>0.12280701754385964</c:v>
                </c:pt>
                <c:pt idx="18">
                  <c:v>9.4736842105263161E-2</c:v>
                </c:pt>
                <c:pt idx="19">
                  <c:v>0.11594202898550725</c:v>
                </c:pt>
                <c:pt idx="20" formatCode="General">
                  <c:v>0</c:v>
                </c:pt>
                <c:pt idx="21">
                  <c:v>4.3859649122807015E-2</c:v>
                </c:pt>
                <c:pt idx="22">
                  <c:v>8.4210526315789472E-2</c:v>
                </c:pt>
                <c:pt idx="23">
                  <c:v>1.4492753623188406E-2</c:v>
                </c:pt>
                <c:pt idx="24" formatCode="General">
                  <c:v>0</c:v>
                </c:pt>
                <c:pt idx="25">
                  <c:v>5.2631578947368418E-2</c:v>
                </c:pt>
                <c:pt idx="26">
                  <c:v>6.3157894736842107E-2</c:v>
                </c:pt>
                <c:pt idx="27">
                  <c:v>5.7971014492753624E-2</c:v>
                </c:pt>
                <c:pt idx="28" formatCode="General">
                  <c:v>0</c:v>
                </c:pt>
                <c:pt idx="29">
                  <c:v>7.0175438596491224E-2</c:v>
                </c:pt>
                <c:pt idx="30">
                  <c:v>5.2631578947368418E-2</c:v>
                </c:pt>
                <c:pt idx="31">
                  <c:v>5.7971014492753624E-2</c:v>
                </c:pt>
                <c:pt idx="32" formatCode="General">
                  <c:v>0</c:v>
                </c:pt>
                <c:pt idx="33">
                  <c:v>3.5087719298245612E-2</c:v>
                </c:pt>
                <c:pt idx="34">
                  <c:v>4.2105263157894736E-2</c:v>
                </c:pt>
                <c:pt idx="35">
                  <c:v>5.7971014492753624E-2</c:v>
                </c:pt>
                <c:pt idx="36" formatCode="General">
                  <c:v>0</c:v>
                </c:pt>
                <c:pt idx="37">
                  <c:v>2.6315789473684209E-2</c:v>
                </c:pt>
                <c:pt idx="38">
                  <c:v>4.2105263157894736E-2</c:v>
                </c:pt>
                <c:pt idx="39">
                  <c:v>2.8985507246376812E-2</c:v>
                </c:pt>
              </c:numCache>
            </c:numRef>
          </c:val>
          <c:extLst>
            <c:ext xmlns:c16="http://schemas.microsoft.com/office/drawing/2014/chart" uri="{C3380CC4-5D6E-409C-BE32-E72D297353CC}">
              <c16:uniqueId val="{00000031-DA60-4B5F-BAA5-A58932D34A2B}"/>
            </c:ext>
          </c:extLst>
        </c:ser>
        <c:ser>
          <c:idx val="1"/>
          <c:order val="2"/>
          <c:tx>
            <c:strRef>
              <c:f>'Q27.AI技術を活用する際の課題（従業員別）AI活発'!$U$6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20人以下（n=63）</c:v>
                </c:pt>
                <c:pt idx="2">
                  <c:v>21人以上100人以下（n=61）</c:v>
                </c:pt>
                <c:pt idx="3">
                  <c:v>101人以上（n=42）</c:v>
                </c:pt>
                <c:pt idx="4">
                  <c:v>【 学習データの整備 】                      </c:v>
                </c:pt>
                <c:pt idx="5">
                  <c:v>20人以下（n=35）</c:v>
                </c:pt>
                <c:pt idx="6">
                  <c:v>21人以上100人以下（n=31）</c:v>
                </c:pt>
                <c:pt idx="7">
                  <c:v>101人以上（n=19）</c:v>
                </c:pt>
                <c:pt idx="8">
                  <c:v>【 導入費用 】                          </c:v>
                </c:pt>
                <c:pt idx="9">
                  <c:v>20人以下（n=38）</c:v>
                </c:pt>
                <c:pt idx="10">
                  <c:v>21人以上100人以下（n=34）</c:v>
                </c:pt>
                <c:pt idx="11">
                  <c:v>101人以上（n=18）</c:v>
                </c:pt>
                <c:pt idx="12">
                  <c:v>【 学習データの保有・蓄積 】                   </c:v>
                </c:pt>
                <c:pt idx="13">
                  <c:v>20人以下（n=35）</c:v>
                </c:pt>
                <c:pt idx="14">
                  <c:v>21人以上100人以下（n=28）</c:v>
                </c:pt>
                <c:pt idx="15">
                  <c:v>101人以上（n=20）</c:v>
                </c:pt>
                <c:pt idx="16">
                  <c:v>【 自社内におけるAIについての理解 】              </c:v>
                </c:pt>
                <c:pt idx="17">
                  <c:v>20人以下（n=26）</c:v>
                </c:pt>
                <c:pt idx="18">
                  <c:v>21人以上100人以下（n=16）</c:v>
                </c:pt>
                <c:pt idx="19">
                  <c:v>101人以上（n=21）</c:v>
                </c:pt>
                <c:pt idx="20">
                  <c:v>【 AI導入事例に関する情報の取得 】               </c:v>
                </c:pt>
                <c:pt idx="21">
                  <c:v>20人以下（n=17）</c:v>
                </c:pt>
                <c:pt idx="22">
                  <c:v>21人以上100人以下（n=18）</c:v>
                </c:pt>
                <c:pt idx="23">
                  <c:v>101人以上（n=6）</c:v>
                </c:pt>
                <c:pt idx="24">
                  <c:v>【 AI技術に対する信頼性 】                   </c:v>
                </c:pt>
                <c:pt idx="25">
                  <c:v>20人以下（n=22）</c:v>
                </c:pt>
                <c:pt idx="26">
                  <c:v>21人以上100人以下（n=14）</c:v>
                </c:pt>
                <c:pt idx="27">
                  <c:v>101人以上（n=11）</c:v>
                </c:pt>
                <c:pt idx="28">
                  <c:v>【 顧客・取引先におけるAIについての理解 】           </c:v>
                </c:pt>
                <c:pt idx="29">
                  <c:v>20人以下（n=15）</c:v>
                </c:pt>
                <c:pt idx="30">
                  <c:v>21人以上100人以下（n=12）</c:v>
                </c:pt>
                <c:pt idx="31">
                  <c:v>101人以上（n=9）</c:v>
                </c:pt>
                <c:pt idx="32">
                  <c:v>【 導入効果の担保 】                       </c:v>
                </c:pt>
                <c:pt idx="33">
                  <c:v>20人以下（n=16）</c:v>
                </c:pt>
                <c:pt idx="34">
                  <c:v>21人以上100人以下（n=11）</c:v>
                </c:pt>
                <c:pt idx="35">
                  <c:v>101人以上（n=17）</c:v>
                </c:pt>
                <c:pt idx="36">
                  <c:v>【 適用対象業務の選定 】                     </c:v>
                </c:pt>
                <c:pt idx="37">
                  <c:v>20人以下（n=6）</c:v>
                </c:pt>
                <c:pt idx="38">
                  <c:v>21人以上100人以下（n=12）</c:v>
                </c:pt>
                <c:pt idx="39">
                  <c:v>101人以上（n=5）</c:v>
                </c:pt>
              </c:strCache>
            </c:strRef>
          </c:cat>
          <c:val>
            <c:numRef>
              <c:f>'Q27.AI技術を活用する際の課題（従業員別）AI活発'!$U$7:$U$46</c:f>
              <c:numCache>
                <c:formatCode>0.0%</c:formatCode>
                <c:ptCount val="40"/>
                <c:pt idx="0" formatCode="General">
                  <c:v>0</c:v>
                </c:pt>
                <c:pt idx="1">
                  <c:v>7.8947368421052627E-2</c:v>
                </c:pt>
                <c:pt idx="2">
                  <c:v>0.18947368421052632</c:v>
                </c:pt>
                <c:pt idx="3">
                  <c:v>0.10144927536231885</c:v>
                </c:pt>
                <c:pt idx="4" formatCode="General">
                  <c:v>0</c:v>
                </c:pt>
                <c:pt idx="5">
                  <c:v>7.0175438596491224E-2</c:v>
                </c:pt>
                <c:pt idx="6">
                  <c:v>1.0526315789473684E-2</c:v>
                </c:pt>
                <c:pt idx="7">
                  <c:v>5.7971014492753624E-2</c:v>
                </c:pt>
                <c:pt idx="8" formatCode="General">
                  <c:v>0</c:v>
                </c:pt>
                <c:pt idx="9">
                  <c:v>9.6491228070175433E-2</c:v>
                </c:pt>
                <c:pt idx="10">
                  <c:v>0.1368421052631579</c:v>
                </c:pt>
                <c:pt idx="11">
                  <c:v>7.2463768115942032E-2</c:v>
                </c:pt>
                <c:pt idx="12" formatCode="General">
                  <c:v>0</c:v>
                </c:pt>
                <c:pt idx="13">
                  <c:v>8.771929824561403E-2</c:v>
                </c:pt>
                <c:pt idx="14">
                  <c:v>4.2105263157894736E-2</c:v>
                </c:pt>
                <c:pt idx="15">
                  <c:v>4.3478260869565216E-2</c:v>
                </c:pt>
                <c:pt idx="16" formatCode="General">
                  <c:v>0</c:v>
                </c:pt>
                <c:pt idx="17">
                  <c:v>5.2631578947368418E-2</c:v>
                </c:pt>
                <c:pt idx="18">
                  <c:v>3.1578947368421054E-2</c:v>
                </c:pt>
                <c:pt idx="19">
                  <c:v>0.13043478260869565</c:v>
                </c:pt>
                <c:pt idx="20" formatCode="General">
                  <c:v>0</c:v>
                </c:pt>
                <c:pt idx="21">
                  <c:v>7.0175438596491224E-2</c:v>
                </c:pt>
                <c:pt idx="22">
                  <c:v>5.2631578947368418E-2</c:v>
                </c:pt>
                <c:pt idx="23">
                  <c:v>4.3478260869565216E-2</c:v>
                </c:pt>
                <c:pt idx="24" formatCode="General">
                  <c:v>0</c:v>
                </c:pt>
                <c:pt idx="25">
                  <c:v>0.10526315789473684</c:v>
                </c:pt>
                <c:pt idx="26">
                  <c:v>6.3157894736842107E-2</c:v>
                </c:pt>
                <c:pt idx="27">
                  <c:v>4.3478260869565216E-2</c:v>
                </c:pt>
                <c:pt idx="28" formatCode="General">
                  <c:v>0</c:v>
                </c:pt>
                <c:pt idx="29">
                  <c:v>2.6315789473684209E-2</c:v>
                </c:pt>
                <c:pt idx="30">
                  <c:v>6.3157894736842107E-2</c:v>
                </c:pt>
                <c:pt idx="31">
                  <c:v>4.3478260869565216E-2</c:v>
                </c:pt>
                <c:pt idx="32" formatCode="General">
                  <c:v>0</c:v>
                </c:pt>
                <c:pt idx="33">
                  <c:v>8.771929824561403E-2</c:v>
                </c:pt>
                <c:pt idx="34">
                  <c:v>7.3684210526315783E-2</c:v>
                </c:pt>
                <c:pt idx="35">
                  <c:v>0.13043478260869565</c:v>
                </c:pt>
                <c:pt idx="36" formatCode="General">
                  <c:v>0</c:v>
                </c:pt>
                <c:pt idx="37">
                  <c:v>2.6315789473684209E-2</c:v>
                </c:pt>
                <c:pt idx="38">
                  <c:v>4.2105263157894736E-2</c:v>
                </c:pt>
                <c:pt idx="39">
                  <c:v>2.8985507246376812E-2</c:v>
                </c:pt>
              </c:numCache>
            </c:numRef>
          </c:val>
          <c:extLst>
            <c:ext xmlns:c16="http://schemas.microsoft.com/office/drawing/2014/chart" uri="{C3380CC4-5D6E-409C-BE32-E72D297353CC}">
              <c16:uniqueId val="{00000046-DA60-4B5F-BAA5-A58932D34A2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474348659003833"/>
          <c:y val="0.60872626262626262"/>
          <c:w val="0.11465095785440611"/>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'Q27.AI技術を活用する際の課題（従業員別）AI活発'!$J$73</c:f>
          <c:strCache>
            <c:ptCount val="1"/>
            <c:pt idx="0">
              <c:v>20人以下 (N=38)
21人以上100人以下 (N=53)
101人以上 (N=73)</c:v>
            </c:pt>
          </c:strCache>
        </c:strRef>
      </c:tx>
      <c:layout>
        <c:manualLayout>
          <c:xMode val="edge"/>
          <c:yMode val="edge"/>
          <c:x val="0.63528026819923367"/>
          <c:y val="0.84402441077441082"/>
        </c:manualLayout>
      </c:layout>
      <c:overlay val="0"/>
      <c:spPr>
        <a:solidFill>
          <a:sysClr val="window" lastClr="FFFFFF"/>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'Q27.AI技術を活用する際の課題（従業員別）AI活発'!$S$6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'Q27.AI技術を活用する際の課題（従業員別）AI活発'!$R$7:$R$46</c:f>
              <c:strCache>
                <c:ptCount val="40"/>
                <c:pt idx="0">
                  <c:v>【 学習データの整備 】                      </c:v>
                </c:pt>
                <c:pt idx="1">
                  <c:v>20人以下（n=8）</c:v>
                </c:pt>
                <c:pt idx="2">
                  <c:v>21人以上100人以下（n=14）</c:v>
                </c:pt>
                <c:pt idx="3">
                  <c:v>101人以上（n=34）</c:v>
                </c:pt>
                <c:pt idx="4">
                  <c:v>【 AI人材の確保 】                       </c:v>
                </c:pt>
                <c:pt idx="5">
                  <c:v>20人以下（n=15）</c:v>
                </c:pt>
                <c:pt idx="6">
                  <c:v>21人以上100人以下（n=25）</c:v>
                </c:pt>
                <c:pt idx="7">
                  <c:v>101人以上（n=40）</c:v>
                </c:pt>
                <c:pt idx="8">
                  <c:v>【 導入費用 】                          </c:v>
                </c:pt>
                <c:pt idx="9">
                  <c:v>20人以下（n=16）</c:v>
                </c:pt>
                <c:pt idx="10">
                  <c:v>21人以上100人以下（n=27）</c:v>
                </c:pt>
                <c:pt idx="11">
                  <c:v>101人以上（n=25）</c:v>
                </c:pt>
                <c:pt idx="12">
                  <c:v>【 自社内におけるAIについての理解 】              </c:v>
                </c:pt>
                <c:pt idx="13">
                  <c:v>20人以下（n=7）</c:v>
                </c:pt>
                <c:pt idx="14">
                  <c:v>21人以上100人以下（n=15）</c:v>
                </c:pt>
                <c:pt idx="15">
                  <c:v>101人以上（n=16）</c:v>
                </c:pt>
                <c:pt idx="16">
                  <c:v>【 学習データの保有・蓄積 】                   </c:v>
                </c:pt>
                <c:pt idx="17">
                  <c:v>20人以下（n=8）</c:v>
                </c:pt>
                <c:pt idx="18">
                  <c:v>21人以上100人以下（n=12）</c:v>
                </c:pt>
                <c:pt idx="19">
                  <c:v>101人以上（n=18）</c:v>
                </c:pt>
                <c:pt idx="20">
                  <c:v>【 導入効果の担保 】                       </c:v>
                </c:pt>
                <c:pt idx="21">
                  <c:v>20人以下（n=4）</c:v>
                </c:pt>
                <c:pt idx="22">
                  <c:v>21人以上100人以下（n=10）</c:v>
                </c:pt>
                <c:pt idx="23">
                  <c:v>101人以上（n=12）</c:v>
                </c:pt>
                <c:pt idx="24">
                  <c:v>【 AI導入事例に関する情報の取得 】               </c:v>
                </c:pt>
                <c:pt idx="25">
                  <c:v>20人以下（n=8）</c:v>
                </c:pt>
                <c:pt idx="26">
                  <c:v>21人以上100人以下（n=3）</c:v>
                </c:pt>
                <c:pt idx="27">
                  <c:v>101人以上（n=9）</c:v>
                </c:pt>
                <c:pt idx="28">
                  <c:v>【 運用費用 】                          </c:v>
                </c:pt>
                <c:pt idx="29">
                  <c:v>20人以下（n=11）</c:v>
                </c:pt>
                <c:pt idx="30">
                  <c:v>21人以上100人以下（n=11）</c:v>
                </c:pt>
                <c:pt idx="31">
                  <c:v>101人以上（n=16）</c:v>
                </c:pt>
                <c:pt idx="32">
                  <c:v>【 AI技術に対する信頼性 】                   </c:v>
                </c:pt>
                <c:pt idx="33">
                  <c:v>20人以下（n=3）</c:v>
                </c:pt>
                <c:pt idx="34">
                  <c:v>21人以上100人以下（n=7）</c:v>
                </c:pt>
                <c:pt idx="35">
                  <c:v>101人以上（n=8）</c:v>
                </c:pt>
                <c:pt idx="36">
                  <c:v>【 経営者の理解 】                        </c:v>
                </c:pt>
                <c:pt idx="37">
                  <c:v>20人以下（n=5）</c:v>
                </c:pt>
                <c:pt idx="38">
                  <c:v>21人以上100人以下（n=5）</c:v>
                </c:pt>
                <c:pt idx="39">
                  <c:v>101人以上（n=5）</c:v>
                </c:pt>
              </c:strCache>
            </c:strRef>
          </c:cat>
          <c:val>
            <c:numRef>
              <c:f>'Q27.AI技術を活用する際の課題（従業員別）AI活発'!$S$7:$S$46</c:f>
              <c:numCache>
                <c:formatCode>0.0%</c:formatCode>
                <c:ptCount val="40"/>
                <c:pt idx="0" formatCode="General">
                  <c:v>0</c:v>
                </c:pt>
                <c:pt idx="1">
                  <c:v>0.18421052631578946</c:v>
                </c:pt>
                <c:pt idx="2">
                  <c:v>0.15094339622641509</c:v>
                </c:pt>
                <c:pt idx="3">
                  <c:v>0.26027397260273971</c:v>
                </c:pt>
                <c:pt idx="4" formatCode="General">
                  <c:v>0</c:v>
                </c:pt>
                <c:pt idx="5">
                  <c:v>0.13157894736842105</c:v>
                </c:pt>
                <c:pt idx="6">
                  <c:v>0.16981132075471697</c:v>
                </c:pt>
                <c:pt idx="7">
                  <c:v>0.21917808219178081</c:v>
                </c:pt>
                <c:pt idx="8" formatCode="General">
                  <c:v>0</c:v>
                </c:pt>
                <c:pt idx="9">
                  <c:v>0.28947368421052633</c:v>
                </c:pt>
                <c:pt idx="10">
                  <c:v>0.20754716981132076</c:v>
                </c:pt>
                <c:pt idx="11">
                  <c:v>0.1095890410958904</c:v>
                </c:pt>
                <c:pt idx="12" formatCode="General">
                  <c:v>0</c:v>
                </c:pt>
                <c:pt idx="13">
                  <c:v>0.10526315789473684</c:v>
                </c:pt>
                <c:pt idx="14">
                  <c:v>0.11320754716981132</c:v>
                </c:pt>
                <c:pt idx="15">
                  <c:v>9.5890410958904104E-2</c:v>
                </c:pt>
                <c:pt idx="16" formatCode="General">
                  <c:v>0</c:v>
                </c:pt>
                <c:pt idx="17">
                  <c:v>5.2631578947368418E-2</c:v>
                </c:pt>
                <c:pt idx="18">
                  <c:v>0.11320754716981132</c:v>
                </c:pt>
                <c:pt idx="19">
                  <c:v>8.2191780821917804E-2</c:v>
                </c:pt>
                <c:pt idx="20" formatCode="General">
                  <c:v>0</c:v>
                </c:pt>
                <c:pt idx="21">
                  <c:v>2.6315789473684209E-2</c:v>
                </c:pt>
                <c:pt idx="22">
                  <c:v>7.5471698113207544E-2</c:v>
                </c:pt>
                <c:pt idx="23">
                  <c:v>4.1095890410958902E-2</c:v>
                </c:pt>
                <c:pt idx="24" formatCode="General">
                  <c:v>0</c:v>
                </c:pt>
                <c:pt idx="25">
                  <c:v>5.2631578947368418E-2</c:v>
                </c:pt>
                <c:pt idx="26">
                  <c:v>1.8867924528301886E-2</c:v>
                </c:pt>
                <c:pt idx="27">
                  <c:v>4.1095890410958902E-2</c:v>
                </c:pt>
                <c:pt idx="28" formatCode="General">
                  <c:v>0</c:v>
                </c:pt>
                <c:pt idx="29">
                  <c:v>2.6315789473684209E-2</c:v>
                </c:pt>
                <c:pt idx="30">
                  <c:v>3.7735849056603772E-2</c:v>
                </c:pt>
                <c:pt idx="31">
                  <c:v>2.7397260273972601E-2</c:v>
                </c:pt>
                <c:pt idx="32" formatCode="General">
                  <c:v>0</c:v>
                </c:pt>
                <c:pt idx="33">
                  <c:v>2.6315789473684209E-2</c:v>
                </c:pt>
                <c:pt idx="34">
                  <c:v>3.7735849056603772E-2</c:v>
                </c:pt>
                <c:pt idx="35">
                  <c:v>2.7397260273972601E-2</c:v>
                </c:pt>
                <c:pt idx="36" formatCode="General">
                  <c:v>0</c:v>
                </c:pt>
                <c:pt idx="37">
                  <c:v>2.6315789473684209E-2</c:v>
                </c:pt>
                <c:pt idx="38">
                  <c:v>3.7735849056603772E-2</c:v>
                </c:pt>
                <c:pt idx="39">
                  <c:v>1.3698630136986301E-2</c:v>
                </c:pt>
              </c:numCache>
            </c:numRef>
          </c:val>
          <c:extLst>
            <c:ext xmlns:c16="http://schemas.microsoft.com/office/drawing/2014/chart" uri="{C3380CC4-5D6E-409C-BE32-E72D297353CC}">
              <c16:uniqueId val="{00000015-24D3-4422-939F-9FEFA92161E0}"/>
            </c:ext>
          </c:extLst>
        </c:ser>
        <c:ser>
          <c:idx val="2"/>
          <c:order val="1"/>
          <c:tx>
            <c:strRef>
              <c:f>'Q27.AI技術を活用する際の課題（従業員別）AI活発'!$T$6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'Q27.AI技術を活用する際の課題（従業員別）AI活発'!$R$7:$R$46</c:f>
              <c:strCache>
                <c:ptCount val="40"/>
                <c:pt idx="0">
                  <c:v>【 学習データの整備 】                      </c:v>
                </c:pt>
                <c:pt idx="1">
                  <c:v>20人以下（n=8）</c:v>
                </c:pt>
                <c:pt idx="2">
                  <c:v>21人以上100人以下（n=14）</c:v>
                </c:pt>
                <c:pt idx="3">
                  <c:v>101人以上（n=34）</c:v>
                </c:pt>
                <c:pt idx="4">
                  <c:v>【 AI人材の確保 】                       </c:v>
                </c:pt>
                <c:pt idx="5">
                  <c:v>20人以下（n=15）</c:v>
                </c:pt>
                <c:pt idx="6">
                  <c:v>21人以上100人以下（n=25）</c:v>
                </c:pt>
                <c:pt idx="7">
                  <c:v>101人以上（n=40）</c:v>
                </c:pt>
                <c:pt idx="8">
                  <c:v>【 導入費用 】                          </c:v>
                </c:pt>
                <c:pt idx="9">
                  <c:v>20人以下（n=16）</c:v>
                </c:pt>
                <c:pt idx="10">
                  <c:v>21人以上100人以下（n=27）</c:v>
                </c:pt>
                <c:pt idx="11">
                  <c:v>101人以上（n=25）</c:v>
                </c:pt>
                <c:pt idx="12">
                  <c:v>【 自社内におけるAIについての理解 】              </c:v>
                </c:pt>
                <c:pt idx="13">
                  <c:v>20人以下（n=7）</c:v>
                </c:pt>
                <c:pt idx="14">
                  <c:v>21人以上100人以下（n=15）</c:v>
                </c:pt>
                <c:pt idx="15">
                  <c:v>101人以上（n=16）</c:v>
                </c:pt>
                <c:pt idx="16">
                  <c:v>【 学習データの保有・蓄積 】                   </c:v>
                </c:pt>
                <c:pt idx="17">
                  <c:v>20人以下（n=8）</c:v>
                </c:pt>
                <c:pt idx="18">
                  <c:v>21人以上100人以下（n=12）</c:v>
                </c:pt>
                <c:pt idx="19">
                  <c:v>101人以上（n=18）</c:v>
                </c:pt>
                <c:pt idx="20">
                  <c:v>【 導入効果の担保 】                       </c:v>
                </c:pt>
                <c:pt idx="21">
                  <c:v>20人以下（n=4）</c:v>
                </c:pt>
                <c:pt idx="22">
                  <c:v>21人以上100人以下（n=10）</c:v>
                </c:pt>
                <c:pt idx="23">
                  <c:v>101人以上（n=12）</c:v>
                </c:pt>
                <c:pt idx="24">
                  <c:v>【 AI導入事例に関する情報の取得 】               </c:v>
                </c:pt>
                <c:pt idx="25">
                  <c:v>20人以下（n=8）</c:v>
                </c:pt>
                <c:pt idx="26">
                  <c:v>21人以上100人以下（n=3）</c:v>
                </c:pt>
                <c:pt idx="27">
                  <c:v>101人以上（n=9）</c:v>
                </c:pt>
                <c:pt idx="28">
                  <c:v>【 運用費用 】                          </c:v>
                </c:pt>
                <c:pt idx="29">
                  <c:v>20人以下（n=11）</c:v>
                </c:pt>
                <c:pt idx="30">
                  <c:v>21人以上100人以下（n=11）</c:v>
                </c:pt>
                <c:pt idx="31">
                  <c:v>101人以上（n=16）</c:v>
                </c:pt>
                <c:pt idx="32">
                  <c:v>【 AI技術に対する信頼性 】                   </c:v>
                </c:pt>
                <c:pt idx="33">
                  <c:v>20人以下（n=3）</c:v>
                </c:pt>
                <c:pt idx="34">
                  <c:v>21人以上100人以下（n=7）</c:v>
                </c:pt>
                <c:pt idx="35">
                  <c:v>101人以上（n=8）</c:v>
                </c:pt>
                <c:pt idx="36">
                  <c:v>【 経営者の理解 】                        </c:v>
                </c:pt>
                <c:pt idx="37">
                  <c:v>20人以下（n=5）</c:v>
                </c:pt>
                <c:pt idx="38">
                  <c:v>21人以上100人以下（n=5）</c:v>
                </c:pt>
                <c:pt idx="39">
                  <c:v>101人以上（n=5）</c:v>
                </c:pt>
              </c:strCache>
            </c:strRef>
          </c:cat>
          <c:val>
            <c:numRef>
              <c:f>'Q27.AI技術を活用する際の課題（従業員別）AI活発'!$T$7:$T$46</c:f>
              <c:numCache>
                <c:formatCode>0.0%</c:formatCode>
                <c:ptCount val="40"/>
                <c:pt idx="0" formatCode="General">
                  <c:v>0</c:v>
                </c:pt>
                <c:pt idx="1">
                  <c:v>2.6315789473684209E-2</c:v>
                </c:pt>
                <c:pt idx="2">
                  <c:v>7.5471698113207544E-2</c:v>
                </c:pt>
                <c:pt idx="3">
                  <c:v>0.13698630136986301</c:v>
                </c:pt>
                <c:pt idx="4" formatCode="General">
                  <c:v>0</c:v>
                </c:pt>
                <c:pt idx="5">
                  <c:v>0.18421052631578946</c:v>
                </c:pt>
                <c:pt idx="6">
                  <c:v>0.16981132075471697</c:v>
                </c:pt>
                <c:pt idx="7">
                  <c:v>0.12328767123287671</c:v>
                </c:pt>
                <c:pt idx="8" formatCode="General">
                  <c:v>0</c:v>
                </c:pt>
                <c:pt idx="9">
                  <c:v>5.2631578947368418E-2</c:v>
                </c:pt>
                <c:pt idx="10">
                  <c:v>0.15094339622641509</c:v>
                </c:pt>
                <c:pt idx="11">
                  <c:v>0.17808219178082191</c:v>
                </c:pt>
                <c:pt idx="12" formatCode="General">
                  <c:v>0</c:v>
                </c:pt>
                <c:pt idx="13">
                  <c:v>5.2631578947368418E-2</c:v>
                </c:pt>
                <c:pt idx="14">
                  <c:v>0.13207547169811321</c:v>
                </c:pt>
                <c:pt idx="15">
                  <c:v>5.4794520547945202E-2</c:v>
                </c:pt>
                <c:pt idx="16" formatCode="General">
                  <c:v>0</c:v>
                </c:pt>
                <c:pt idx="17">
                  <c:v>0.10526315789473684</c:v>
                </c:pt>
                <c:pt idx="18">
                  <c:v>9.4339622641509441E-2</c:v>
                </c:pt>
                <c:pt idx="19">
                  <c:v>9.5890410958904104E-2</c:v>
                </c:pt>
                <c:pt idx="20" formatCode="General">
                  <c:v>0</c:v>
                </c:pt>
                <c:pt idx="21">
                  <c:v>2.6315789473684209E-2</c:v>
                </c:pt>
                <c:pt idx="22">
                  <c:v>5.6603773584905662E-2</c:v>
                </c:pt>
                <c:pt idx="23">
                  <c:v>2.7397260273972601E-2</c:v>
                </c:pt>
                <c:pt idx="24" formatCode="General">
                  <c:v>0</c:v>
                </c:pt>
                <c:pt idx="25">
                  <c:v>7.8947368421052627E-2</c:v>
                </c:pt>
                <c:pt idx="26">
                  <c:v>0</c:v>
                </c:pt>
                <c:pt idx="27">
                  <c:v>5.4794520547945202E-2</c:v>
                </c:pt>
                <c:pt idx="28" formatCode="General">
                  <c:v>0</c:v>
                </c:pt>
                <c:pt idx="29">
                  <c:v>0.18421052631578946</c:v>
                </c:pt>
                <c:pt idx="30">
                  <c:v>0.13207547169811321</c:v>
                </c:pt>
                <c:pt idx="31">
                  <c:v>8.2191780821917804E-2</c:v>
                </c:pt>
                <c:pt idx="32" formatCode="General">
                  <c:v>0</c:v>
                </c:pt>
                <c:pt idx="33">
                  <c:v>0</c:v>
                </c:pt>
                <c:pt idx="34">
                  <c:v>3.7735849056603772E-2</c:v>
                </c:pt>
                <c:pt idx="35">
                  <c:v>4.1095890410958902E-2</c:v>
                </c:pt>
                <c:pt idx="36" formatCode="General">
                  <c:v>0</c:v>
                </c:pt>
                <c:pt idx="37">
                  <c:v>0</c:v>
                </c:pt>
                <c:pt idx="38">
                  <c:v>0</c:v>
                </c:pt>
                <c:pt idx="39">
                  <c:v>4.1095890410958902E-2</c:v>
                </c:pt>
              </c:numCache>
            </c:numRef>
          </c:val>
          <c:extLst>
            <c:ext xmlns:c16="http://schemas.microsoft.com/office/drawing/2014/chart" uri="{C3380CC4-5D6E-409C-BE32-E72D297353CC}">
              <c16:uniqueId val="{00000031-24D3-4422-939F-9FEFA92161E0}"/>
            </c:ext>
          </c:extLst>
        </c:ser>
        <c:ser>
          <c:idx val="1"/>
          <c:order val="2"/>
          <c:tx>
            <c:strRef>
              <c:f>'Q27.AI技術を活用する際の課題（従業員別）AI活発'!$U$6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'Q27.AI技術を活用する際の課題（従業員別）AI活発'!$R$7:$R$46</c:f>
              <c:strCache>
                <c:ptCount val="40"/>
                <c:pt idx="0">
                  <c:v>【 学習データの整備 】                      </c:v>
                </c:pt>
                <c:pt idx="1">
                  <c:v>20人以下（n=8）</c:v>
                </c:pt>
                <c:pt idx="2">
                  <c:v>21人以上100人以下（n=14）</c:v>
                </c:pt>
                <c:pt idx="3">
                  <c:v>101人以上（n=34）</c:v>
                </c:pt>
                <c:pt idx="4">
                  <c:v>【 AI人材の確保 】                       </c:v>
                </c:pt>
                <c:pt idx="5">
                  <c:v>20人以下（n=15）</c:v>
                </c:pt>
                <c:pt idx="6">
                  <c:v>21人以上100人以下（n=25）</c:v>
                </c:pt>
                <c:pt idx="7">
                  <c:v>101人以上（n=40）</c:v>
                </c:pt>
                <c:pt idx="8">
                  <c:v>【 導入費用 】                          </c:v>
                </c:pt>
                <c:pt idx="9">
                  <c:v>20人以下（n=16）</c:v>
                </c:pt>
                <c:pt idx="10">
                  <c:v>21人以上100人以下（n=27）</c:v>
                </c:pt>
                <c:pt idx="11">
                  <c:v>101人以上（n=25）</c:v>
                </c:pt>
                <c:pt idx="12">
                  <c:v>【 自社内におけるAIについての理解 】              </c:v>
                </c:pt>
                <c:pt idx="13">
                  <c:v>20人以下（n=7）</c:v>
                </c:pt>
                <c:pt idx="14">
                  <c:v>21人以上100人以下（n=15）</c:v>
                </c:pt>
                <c:pt idx="15">
                  <c:v>101人以上（n=16）</c:v>
                </c:pt>
                <c:pt idx="16">
                  <c:v>【 学習データの保有・蓄積 】                   </c:v>
                </c:pt>
                <c:pt idx="17">
                  <c:v>20人以下（n=8）</c:v>
                </c:pt>
                <c:pt idx="18">
                  <c:v>21人以上100人以下（n=12）</c:v>
                </c:pt>
                <c:pt idx="19">
                  <c:v>101人以上（n=18）</c:v>
                </c:pt>
                <c:pt idx="20">
                  <c:v>【 導入効果の担保 】                       </c:v>
                </c:pt>
                <c:pt idx="21">
                  <c:v>20人以下（n=4）</c:v>
                </c:pt>
                <c:pt idx="22">
                  <c:v>21人以上100人以下（n=10）</c:v>
                </c:pt>
                <c:pt idx="23">
                  <c:v>101人以上（n=12）</c:v>
                </c:pt>
                <c:pt idx="24">
                  <c:v>【 AI導入事例に関する情報の取得 】               </c:v>
                </c:pt>
                <c:pt idx="25">
                  <c:v>20人以下（n=8）</c:v>
                </c:pt>
                <c:pt idx="26">
                  <c:v>21人以上100人以下（n=3）</c:v>
                </c:pt>
                <c:pt idx="27">
                  <c:v>101人以上（n=9）</c:v>
                </c:pt>
                <c:pt idx="28">
                  <c:v>【 運用費用 】                          </c:v>
                </c:pt>
                <c:pt idx="29">
                  <c:v>20人以下（n=11）</c:v>
                </c:pt>
                <c:pt idx="30">
                  <c:v>21人以上100人以下（n=11）</c:v>
                </c:pt>
                <c:pt idx="31">
                  <c:v>101人以上（n=16）</c:v>
                </c:pt>
                <c:pt idx="32">
                  <c:v>【 AI技術に対する信頼性 】                   </c:v>
                </c:pt>
                <c:pt idx="33">
                  <c:v>20人以下（n=3）</c:v>
                </c:pt>
                <c:pt idx="34">
                  <c:v>21人以上100人以下（n=7）</c:v>
                </c:pt>
                <c:pt idx="35">
                  <c:v>101人以上（n=8）</c:v>
                </c:pt>
                <c:pt idx="36">
                  <c:v>【 経営者の理解 】                        </c:v>
                </c:pt>
                <c:pt idx="37">
                  <c:v>20人以下（n=5）</c:v>
                </c:pt>
                <c:pt idx="38">
                  <c:v>21人以上100人以下（n=5）</c:v>
                </c:pt>
                <c:pt idx="39">
                  <c:v>101人以上（n=5）</c:v>
                </c:pt>
              </c:strCache>
            </c:strRef>
          </c:cat>
          <c:val>
            <c:numRef>
              <c:f>'Q27.AI技術を活用する際の課題（従業員別）AI活発'!$U$7:$U$46</c:f>
              <c:numCache>
                <c:formatCode>0.0%</c:formatCode>
                <c:ptCount val="40"/>
                <c:pt idx="0" formatCode="General">
                  <c:v>0</c:v>
                </c:pt>
                <c:pt idx="1">
                  <c:v>0</c:v>
                </c:pt>
                <c:pt idx="2">
                  <c:v>3.7735849056603772E-2</c:v>
                </c:pt>
                <c:pt idx="3">
                  <c:v>6.8493150684931503E-2</c:v>
                </c:pt>
                <c:pt idx="4" formatCode="General">
                  <c:v>0</c:v>
                </c:pt>
                <c:pt idx="5">
                  <c:v>7.8947368421052627E-2</c:v>
                </c:pt>
                <c:pt idx="6">
                  <c:v>0.13207547169811321</c:v>
                </c:pt>
                <c:pt idx="7">
                  <c:v>0.20547945205479451</c:v>
                </c:pt>
                <c:pt idx="8" formatCode="General">
                  <c:v>0</c:v>
                </c:pt>
                <c:pt idx="9">
                  <c:v>7.8947368421052627E-2</c:v>
                </c:pt>
                <c:pt idx="10">
                  <c:v>0.15094339622641509</c:v>
                </c:pt>
                <c:pt idx="11">
                  <c:v>5.4794520547945202E-2</c:v>
                </c:pt>
                <c:pt idx="12" formatCode="General">
                  <c:v>0</c:v>
                </c:pt>
                <c:pt idx="13">
                  <c:v>2.6315789473684209E-2</c:v>
                </c:pt>
                <c:pt idx="14">
                  <c:v>3.7735849056603772E-2</c:v>
                </c:pt>
                <c:pt idx="15">
                  <c:v>6.8493150684931503E-2</c:v>
                </c:pt>
                <c:pt idx="16" formatCode="General">
                  <c:v>0</c:v>
                </c:pt>
                <c:pt idx="17">
                  <c:v>5.2631578947368418E-2</c:v>
                </c:pt>
                <c:pt idx="18">
                  <c:v>1.8867924528301886E-2</c:v>
                </c:pt>
                <c:pt idx="19">
                  <c:v>6.8493150684931503E-2</c:v>
                </c:pt>
                <c:pt idx="20" formatCode="General">
                  <c:v>0</c:v>
                </c:pt>
                <c:pt idx="21">
                  <c:v>5.2631578947368418E-2</c:v>
                </c:pt>
                <c:pt idx="22">
                  <c:v>5.6603773584905662E-2</c:v>
                </c:pt>
                <c:pt idx="23">
                  <c:v>9.5890410958904104E-2</c:v>
                </c:pt>
                <c:pt idx="24" formatCode="General">
                  <c:v>0</c:v>
                </c:pt>
                <c:pt idx="25">
                  <c:v>7.8947368421052627E-2</c:v>
                </c:pt>
                <c:pt idx="26">
                  <c:v>3.7735849056603772E-2</c:v>
                </c:pt>
                <c:pt idx="27">
                  <c:v>2.7397260273972601E-2</c:v>
                </c:pt>
                <c:pt idx="28" formatCode="General">
                  <c:v>0</c:v>
                </c:pt>
                <c:pt idx="29">
                  <c:v>7.8947368421052627E-2</c:v>
                </c:pt>
                <c:pt idx="30">
                  <c:v>3.7735849056603772E-2</c:v>
                </c:pt>
                <c:pt idx="31">
                  <c:v>0.1095890410958904</c:v>
                </c:pt>
                <c:pt idx="32" formatCode="General">
                  <c:v>0</c:v>
                </c:pt>
                <c:pt idx="33">
                  <c:v>5.2631578947368418E-2</c:v>
                </c:pt>
                <c:pt idx="34">
                  <c:v>5.6603773584905662E-2</c:v>
                </c:pt>
                <c:pt idx="35">
                  <c:v>4.1095890410958902E-2</c:v>
                </c:pt>
                <c:pt idx="36" formatCode="General">
                  <c:v>0</c:v>
                </c:pt>
                <c:pt idx="37">
                  <c:v>0.10526315789473684</c:v>
                </c:pt>
                <c:pt idx="38">
                  <c:v>5.6603773584905662E-2</c:v>
                </c:pt>
                <c:pt idx="39">
                  <c:v>1.3698630136986301E-2</c:v>
                </c:pt>
              </c:numCache>
            </c:numRef>
          </c:val>
          <c:extLst>
            <c:ext xmlns:c16="http://schemas.microsoft.com/office/drawing/2014/chart" uri="{C3380CC4-5D6E-409C-BE32-E72D297353CC}">
              <c16:uniqueId val="{00000046-24D3-4422-939F-9FEFA92161E0}"/>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474348659003833"/>
          <c:y val="0.72204276094276099"/>
          <c:w val="0.11465095785440611"/>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'Q27.AI技術を活用する際の課題（従業員別）AI活発'!$J$73</c:f>
          <c:strCache>
            <c:ptCount val="1"/>
            <c:pt idx="0">
              <c:v>20人以下 (N=49)
21人以上100人以下 (N=61)
101人以上 (N=37)</c:v>
            </c:pt>
          </c:strCache>
        </c:strRef>
      </c:tx>
      <c:layout>
        <c:manualLayout>
          <c:xMode val="edge"/>
          <c:yMode val="edge"/>
          <c:x val="0.63528026819923367"/>
          <c:y val="0.84402441077441082"/>
        </c:manualLayout>
      </c:layout>
      <c:overlay val="0"/>
      <c:spPr>
        <a:solidFill>
          <a:sysClr val="window" lastClr="FFFFFF"/>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'Q27.AI技術を活用する際の課題（従業員別）AI活発'!$S$6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20人以下（n=31）</c:v>
                </c:pt>
                <c:pt idx="2">
                  <c:v>21人以上100人以下（n=37）</c:v>
                </c:pt>
                <c:pt idx="3">
                  <c:v>101人以上（n=27）</c:v>
                </c:pt>
                <c:pt idx="4">
                  <c:v>【 学習データの整備 】                      </c:v>
                </c:pt>
                <c:pt idx="5">
                  <c:v>20人以下（n=18）</c:v>
                </c:pt>
                <c:pt idx="6">
                  <c:v>21人以上100人以下（n=10）</c:v>
                </c:pt>
                <c:pt idx="7">
                  <c:v>101人以上（n=8）</c:v>
                </c:pt>
                <c:pt idx="8">
                  <c:v>【 導入費用 】                          </c:v>
                </c:pt>
                <c:pt idx="9">
                  <c:v>20人以下（n=17）</c:v>
                </c:pt>
                <c:pt idx="10">
                  <c:v>21人以上100人以下（n=18）</c:v>
                </c:pt>
                <c:pt idx="11">
                  <c:v>101人以上（n=11）</c:v>
                </c:pt>
                <c:pt idx="12">
                  <c:v>【 学習データの保有・蓄積 】                   </c:v>
                </c:pt>
                <c:pt idx="13">
                  <c:v>20人以下（n=11）</c:v>
                </c:pt>
                <c:pt idx="14">
                  <c:v>21人以上100人以下（n=13）</c:v>
                </c:pt>
                <c:pt idx="15">
                  <c:v>101人以上（n=12）</c:v>
                </c:pt>
                <c:pt idx="16">
                  <c:v>【 自社内におけるAIについての理解 】              </c:v>
                </c:pt>
                <c:pt idx="17">
                  <c:v>20人以下（n=10）</c:v>
                </c:pt>
                <c:pt idx="18">
                  <c:v>21人以上100人以下（n=11）</c:v>
                </c:pt>
                <c:pt idx="19">
                  <c:v>101人以上（n=8）</c:v>
                </c:pt>
                <c:pt idx="20">
                  <c:v>【 AI導入事例に関する情報の取得 】               </c:v>
                </c:pt>
                <c:pt idx="21">
                  <c:v>20人以下（n=12）</c:v>
                </c:pt>
                <c:pt idx="22">
                  <c:v>21人以上100人以下（n=12）</c:v>
                </c:pt>
                <c:pt idx="23">
                  <c:v>101人以上（n=1）</c:v>
                </c:pt>
                <c:pt idx="24">
                  <c:v>【 顧客・取引先におけるAIについての理解 】           </c:v>
                </c:pt>
                <c:pt idx="25">
                  <c:v>20人以下（n=6）</c:v>
                </c:pt>
                <c:pt idx="26">
                  <c:v>21人以上100人以下（n=10）</c:v>
                </c:pt>
                <c:pt idx="27">
                  <c:v>101人以上（n=3）</c:v>
                </c:pt>
                <c:pt idx="28">
                  <c:v>【 運用費用 】                          </c:v>
                </c:pt>
                <c:pt idx="29">
                  <c:v>20人以下（n=8）</c:v>
                </c:pt>
                <c:pt idx="30">
                  <c:v>21人以上100人以下（n=13）</c:v>
                </c:pt>
                <c:pt idx="31">
                  <c:v>101人以上（n=5）</c:v>
                </c:pt>
                <c:pt idx="32">
                  <c:v>【 AI技術に対する信頼性 】                   </c:v>
                </c:pt>
                <c:pt idx="33">
                  <c:v>20人以下（n=6）</c:v>
                </c:pt>
                <c:pt idx="34">
                  <c:v>21人以上100人以下（n=10）</c:v>
                </c:pt>
                <c:pt idx="35">
                  <c:v>101人以上（n=4）</c:v>
                </c:pt>
                <c:pt idx="36">
                  <c:v>【 導入効果の担保 】                       </c:v>
                </c:pt>
                <c:pt idx="37">
                  <c:v>20人以下（n=4）</c:v>
                </c:pt>
                <c:pt idx="38">
                  <c:v>21人以上100人以下（n=12）</c:v>
                </c:pt>
                <c:pt idx="39">
                  <c:v>101人以上（n=7）</c:v>
                </c:pt>
              </c:strCache>
            </c:strRef>
          </c:cat>
          <c:val>
            <c:numRef>
              <c:f>'Q27.AI技術を活用する際の課題（従業員別）AI活発'!$S$7:$S$46</c:f>
              <c:numCache>
                <c:formatCode>0.0%</c:formatCode>
                <c:ptCount val="40"/>
                <c:pt idx="0" formatCode="General">
                  <c:v>0</c:v>
                </c:pt>
                <c:pt idx="1">
                  <c:v>0.38775510204081631</c:v>
                </c:pt>
                <c:pt idx="2">
                  <c:v>0.39344262295081966</c:v>
                </c:pt>
                <c:pt idx="3">
                  <c:v>0.45945945945945948</c:v>
                </c:pt>
                <c:pt idx="4" formatCode="General">
                  <c:v>0</c:v>
                </c:pt>
                <c:pt idx="5">
                  <c:v>0.16326530612244897</c:v>
                </c:pt>
                <c:pt idx="6">
                  <c:v>0.11475409836065574</c:v>
                </c:pt>
                <c:pt idx="7">
                  <c:v>0.10810810810810811</c:v>
                </c:pt>
                <c:pt idx="8" formatCode="General">
                  <c:v>0</c:v>
                </c:pt>
                <c:pt idx="9">
                  <c:v>0.16326530612244897</c:v>
                </c:pt>
                <c:pt idx="10">
                  <c:v>0.11475409836065574</c:v>
                </c:pt>
                <c:pt idx="11">
                  <c:v>8.1081081081081086E-2</c:v>
                </c:pt>
                <c:pt idx="12" formatCode="General">
                  <c:v>0</c:v>
                </c:pt>
                <c:pt idx="13">
                  <c:v>6.1224489795918366E-2</c:v>
                </c:pt>
                <c:pt idx="14">
                  <c:v>0.11475409836065574</c:v>
                </c:pt>
                <c:pt idx="15">
                  <c:v>0.13513513513513514</c:v>
                </c:pt>
                <c:pt idx="16" formatCode="General">
                  <c:v>0</c:v>
                </c:pt>
                <c:pt idx="17">
                  <c:v>4.0816326530612242E-2</c:v>
                </c:pt>
                <c:pt idx="18">
                  <c:v>3.2786885245901641E-2</c:v>
                </c:pt>
                <c:pt idx="19">
                  <c:v>5.4054054054054057E-2</c:v>
                </c:pt>
                <c:pt idx="20" formatCode="General">
                  <c:v>0</c:v>
                </c:pt>
                <c:pt idx="21">
                  <c:v>2.0408163265306121E-2</c:v>
                </c:pt>
                <c:pt idx="22">
                  <c:v>6.5573770491803282E-2</c:v>
                </c:pt>
                <c:pt idx="23">
                  <c:v>2.7027027027027029E-2</c:v>
                </c:pt>
                <c:pt idx="24" formatCode="General">
                  <c:v>0</c:v>
                </c:pt>
                <c:pt idx="25">
                  <c:v>2.0408163265306121E-2</c:v>
                </c:pt>
                <c:pt idx="26">
                  <c:v>3.2786885245901641E-2</c:v>
                </c:pt>
                <c:pt idx="27">
                  <c:v>2.7027027027027029E-2</c:v>
                </c:pt>
                <c:pt idx="28" formatCode="General">
                  <c:v>0</c:v>
                </c:pt>
                <c:pt idx="29">
                  <c:v>4.0816326530612242E-2</c:v>
                </c:pt>
                <c:pt idx="30">
                  <c:v>1.6393442622950821E-2</c:v>
                </c:pt>
                <c:pt idx="31">
                  <c:v>0</c:v>
                </c:pt>
                <c:pt idx="32" formatCode="General">
                  <c:v>0</c:v>
                </c:pt>
                <c:pt idx="33">
                  <c:v>2.0408163265306121E-2</c:v>
                </c:pt>
                <c:pt idx="34">
                  <c:v>3.2786885245901641E-2</c:v>
                </c:pt>
                <c:pt idx="35">
                  <c:v>0</c:v>
                </c:pt>
                <c:pt idx="36" formatCode="General">
                  <c:v>0</c:v>
                </c:pt>
                <c:pt idx="37">
                  <c:v>0</c:v>
                </c:pt>
                <c:pt idx="38">
                  <c:v>1.6393442622950821E-2</c:v>
                </c:pt>
                <c:pt idx="39">
                  <c:v>2.7027027027027029E-2</c:v>
                </c:pt>
              </c:numCache>
            </c:numRef>
          </c:val>
          <c:extLst>
            <c:ext xmlns:c16="http://schemas.microsoft.com/office/drawing/2014/chart" uri="{C3380CC4-5D6E-409C-BE32-E72D297353CC}">
              <c16:uniqueId val="{00000015-1E53-4A9B-8173-7C9BBD81A24B}"/>
            </c:ext>
          </c:extLst>
        </c:ser>
        <c:ser>
          <c:idx val="2"/>
          <c:order val="1"/>
          <c:tx>
            <c:strRef>
              <c:f>'Q27.AI技術を活用する際の課題（従業員別）AI活発'!$T$6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'Q27.AI技術を活用する際の課題（従業員別）AI活発'!$R$7:$R$46</c:f>
              <c:strCache>
                <c:ptCount val="40"/>
                <c:pt idx="0">
                  <c:v>【 AI人材の確保 】                       </c:v>
                </c:pt>
                <c:pt idx="1">
                  <c:v>20人以下（n=31）</c:v>
                </c:pt>
                <c:pt idx="2">
                  <c:v>21人以上100人以下（n=37）</c:v>
                </c:pt>
                <c:pt idx="3">
                  <c:v>101人以上（n=27）</c:v>
                </c:pt>
                <c:pt idx="4">
                  <c:v>【 学習データの整備 】                      </c:v>
                </c:pt>
                <c:pt idx="5">
                  <c:v>20人以下（n=18）</c:v>
                </c:pt>
                <c:pt idx="6">
                  <c:v>21人以上100人以下（n=10）</c:v>
                </c:pt>
                <c:pt idx="7">
                  <c:v>101人以上（n=8）</c:v>
                </c:pt>
                <c:pt idx="8">
                  <c:v>【 導入費用 】                          </c:v>
                </c:pt>
                <c:pt idx="9">
                  <c:v>20人以下（n=17）</c:v>
                </c:pt>
                <c:pt idx="10">
                  <c:v>21人以上100人以下（n=18）</c:v>
                </c:pt>
                <c:pt idx="11">
                  <c:v>101人以上（n=11）</c:v>
                </c:pt>
                <c:pt idx="12">
                  <c:v>【 学習データの保有・蓄積 】                   </c:v>
                </c:pt>
                <c:pt idx="13">
                  <c:v>20人以下（n=11）</c:v>
                </c:pt>
                <c:pt idx="14">
                  <c:v>21人以上100人以下（n=13）</c:v>
                </c:pt>
                <c:pt idx="15">
                  <c:v>101人以上（n=12）</c:v>
                </c:pt>
                <c:pt idx="16">
                  <c:v>【 自社内におけるAIについての理解 】              </c:v>
                </c:pt>
                <c:pt idx="17">
                  <c:v>20人以下（n=10）</c:v>
                </c:pt>
                <c:pt idx="18">
                  <c:v>21人以上100人以下（n=11）</c:v>
                </c:pt>
                <c:pt idx="19">
                  <c:v>101人以上（n=8）</c:v>
                </c:pt>
                <c:pt idx="20">
                  <c:v>【 AI導入事例に関する情報の取得 】               </c:v>
                </c:pt>
                <c:pt idx="21">
                  <c:v>20人以下（n=12）</c:v>
                </c:pt>
                <c:pt idx="22">
                  <c:v>21人以上100人以下（n=12）</c:v>
                </c:pt>
                <c:pt idx="23">
                  <c:v>101人以上（n=1）</c:v>
                </c:pt>
                <c:pt idx="24">
                  <c:v>【 顧客・取引先におけるAIについての理解 】           </c:v>
                </c:pt>
                <c:pt idx="25">
                  <c:v>20人以下（n=6）</c:v>
                </c:pt>
                <c:pt idx="26">
                  <c:v>21人以上100人以下（n=10）</c:v>
                </c:pt>
                <c:pt idx="27">
                  <c:v>101人以上（n=3）</c:v>
                </c:pt>
                <c:pt idx="28">
                  <c:v>【 運用費用 】                          </c:v>
                </c:pt>
                <c:pt idx="29">
                  <c:v>20人以下（n=8）</c:v>
                </c:pt>
                <c:pt idx="30">
                  <c:v>21人以上100人以下（n=13）</c:v>
                </c:pt>
                <c:pt idx="31">
                  <c:v>101人以上（n=5）</c:v>
                </c:pt>
                <c:pt idx="32">
                  <c:v>【 AI技術に対する信頼性 】                   </c:v>
                </c:pt>
                <c:pt idx="33">
                  <c:v>20人以下（n=6）</c:v>
                </c:pt>
                <c:pt idx="34">
                  <c:v>21人以上100人以下（n=10）</c:v>
                </c:pt>
                <c:pt idx="35">
                  <c:v>101人以上（n=4）</c:v>
                </c:pt>
                <c:pt idx="36">
                  <c:v>【 導入効果の担保 】                       </c:v>
                </c:pt>
                <c:pt idx="37">
                  <c:v>20人以下（n=4）</c:v>
                </c:pt>
                <c:pt idx="38">
                  <c:v>21人以上100人以下（n=12）</c:v>
                </c:pt>
                <c:pt idx="39">
                  <c:v>101人以上（n=7）</c:v>
                </c:pt>
              </c:strCache>
            </c:strRef>
          </c:cat>
          <c:val>
            <c:numRef>
              <c:f>'Q27.AI技術を活用する際の課題（従業員別）AI活発'!$T$7:$T$46</c:f>
              <c:numCache>
                <c:formatCode>0.0%</c:formatCode>
                <c:ptCount val="40"/>
                <c:pt idx="0" formatCode="General">
                  <c:v>0</c:v>
                </c:pt>
                <c:pt idx="1">
                  <c:v>0.12244897959183673</c:v>
                </c:pt>
                <c:pt idx="2">
                  <c:v>9.8360655737704916E-2</c:v>
                </c:pt>
                <c:pt idx="3">
                  <c:v>0.16216216216216217</c:v>
                </c:pt>
                <c:pt idx="4" formatCode="General">
                  <c:v>0</c:v>
                </c:pt>
                <c:pt idx="5">
                  <c:v>0.10204081632653061</c:v>
                </c:pt>
                <c:pt idx="6">
                  <c:v>3.2786885245901641E-2</c:v>
                </c:pt>
                <c:pt idx="7">
                  <c:v>0.10810810810810811</c:v>
                </c:pt>
                <c:pt idx="8" formatCode="General">
                  <c:v>0</c:v>
                </c:pt>
                <c:pt idx="9">
                  <c:v>0.14285714285714285</c:v>
                </c:pt>
                <c:pt idx="10">
                  <c:v>0.14754098360655737</c:v>
                </c:pt>
                <c:pt idx="11">
                  <c:v>8.1081081081081086E-2</c:v>
                </c:pt>
                <c:pt idx="12" formatCode="General">
                  <c:v>0</c:v>
                </c:pt>
                <c:pt idx="13">
                  <c:v>0.10204081632653061</c:v>
                </c:pt>
                <c:pt idx="14">
                  <c:v>8.1967213114754092E-2</c:v>
                </c:pt>
                <c:pt idx="15">
                  <c:v>8.1081081081081086E-2</c:v>
                </c:pt>
                <c:pt idx="16" formatCode="General">
                  <c:v>0</c:v>
                </c:pt>
                <c:pt idx="17">
                  <c:v>0.10204081632653061</c:v>
                </c:pt>
                <c:pt idx="18">
                  <c:v>8.1967213114754092E-2</c:v>
                </c:pt>
                <c:pt idx="19">
                  <c:v>8.1081081081081086E-2</c:v>
                </c:pt>
                <c:pt idx="20" formatCode="General">
                  <c:v>0</c:v>
                </c:pt>
                <c:pt idx="21">
                  <c:v>0.12244897959183673</c:v>
                </c:pt>
                <c:pt idx="22">
                  <c:v>9.8360655737704916E-2</c:v>
                </c:pt>
                <c:pt idx="23">
                  <c:v>0</c:v>
                </c:pt>
                <c:pt idx="24" formatCode="General">
                  <c:v>0</c:v>
                </c:pt>
                <c:pt idx="25">
                  <c:v>4.0816326530612242E-2</c:v>
                </c:pt>
                <c:pt idx="26">
                  <c:v>3.2786885245901641E-2</c:v>
                </c:pt>
                <c:pt idx="27">
                  <c:v>2.7027027027027029E-2</c:v>
                </c:pt>
                <c:pt idx="28" formatCode="General">
                  <c:v>0</c:v>
                </c:pt>
                <c:pt idx="29">
                  <c:v>0.10204081632653061</c:v>
                </c:pt>
                <c:pt idx="30">
                  <c:v>0.13114754098360656</c:v>
                </c:pt>
                <c:pt idx="31">
                  <c:v>5.4054054054054057E-2</c:v>
                </c:pt>
                <c:pt idx="32" formatCode="General">
                  <c:v>0</c:v>
                </c:pt>
                <c:pt idx="33">
                  <c:v>2.0408163265306121E-2</c:v>
                </c:pt>
                <c:pt idx="34">
                  <c:v>3.2786885245901641E-2</c:v>
                </c:pt>
                <c:pt idx="35">
                  <c:v>5.4054054054054057E-2</c:v>
                </c:pt>
                <c:pt idx="36" formatCode="General">
                  <c:v>0</c:v>
                </c:pt>
                <c:pt idx="37">
                  <c:v>2.0408163265306121E-2</c:v>
                </c:pt>
                <c:pt idx="38">
                  <c:v>9.8360655737704916E-2</c:v>
                </c:pt>
                <c:pt idx="39">
                  <c:v>8.1081081081081086E-2</c:v>
                </c:pt>
              </c:numCache>
            </c:numRef>
          </c:val>
          <c:extLst>
            <c:ext xmlns:c16="http://schemas.microsoft.com/office/drawing/2014/chart" uri="{C3380CC4-5D6E-409C-BE32-E72D297353CC}">
              <c16:uniqueId val="{00000031-1E53-4A9B-8173-7C9BBD81A24B}"/>
            </c:ext>
          </c:extLst>
        </c:ser>
        <c:ser>
          <c:idx val="1"/>
          <c:order val="2"/>
          <c:tx>
            <c:strRef>
              <c:f>'Q27.AI技術を活用する際の課題（従業員別）AI活発'!$U$6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20人以下（n=31）</c:v>
                </c:pt>
                <c:pt idx="2">
                  <c:v>21人以上100人以下（n=37）</c:v>
                </c:pt>
                <c:pt idx="3">
                  <c:v>101人以上（n=27）</c:v>
                </c:pt>
                <c:pt idx="4">
                  <c:v>【 学習データの整備 】                      </c:v>
                </c:pt>
                <c:pt idx="5">
                  <c:v>20人以下（n=18）</c:v>
                </c:pt>
                <c:pt idx="6">
                  <c:v>21人以上100人以下（n=10）</c:v>
                </c:pt>
                <c:pt idx="7">
                  <c:v>101人以上（n=8）</c:v>
                </c:pt>
                <c:pt idx="8">
                  <c:v>【 導入費用 】                          </c:v>
                </c:pt>
                <c:pt idx="9">
                  <c:v>20人以下（n=17）</c:v>
                </c:pt>
                <c:pt idx="10">
                  <c:v>21人以上100人以下（n=18）</c:v>
                </c:pt>
                <c:pt idx="11">
                  <c:v>101人以上（n=11）</c:v>
                </c:pt>
                <c:pt idx="12">
                  <c:v>【 学習データの保有・蓄積 】                   </c:v>
                </c:pt>
                <c:pt idx="13">
                  <c:v>20人以下（n=11）</c:v>
                </c:pt>
                <c:pt idx="14">
                  <c:v>21人以上100人以下（n=13）</c:v>
                </c:pt>
                <c:pt idx="15">
                  <c:v>101人以上（n=12）</c:v>
                </c:pt>
                <c:pt idx="16">
                  <c:v>【 自社内におけるAIについての理解 】              </c:v>
                </c:pt>
                <c:pt idx="17">
                  <c:v>20人以下（n=10）</c:v>
                </c:pt>
                <c:pt idx="18">
                  <c:v>21人以上100人以下（n=11）</c:v>
                </c:pt>
                <c:pt idx="19">
                  <c:v>101人以上（n=8）</c:v>
                </c:pt>
                <c:pt idx="20">
                  <c:v>【 AI導入事例に関する情報の取得 】               </c:v>
                </c:pt>
                <c:pt idx="21">
                  <c:v>20人以下（n=12）</c:v>
                </c:pt>
                <c:pt idx="22">
                  <c:v>21人以上100人以下（n=12）</c:v>
                </c:pt>
                <c:pt idx="23">
                  <c:v>101人以上（n=1）</c:v>
                </c:pt>
                <c:pt idx="24">
                  <c:v>【 顧客・取引先におけるAIについての理解 】           </c:v>
                </c:pt>
                <c:pt idx="25">
                  <c:v>20人以下（n=6）</c:v>
                </c:pt>
                <c:pt idx="26">
                  <c:v>21人以上100人以下（n=10）</c:v>
                </c:pt>
                <c:pt idx="27">
                  <c:v>101人以上（n=3）</c:v>
                </c:pt>
                <c:pt idx="28">
                  <c:v>【 運用費用 】                          </c:v>
                </c:pt>
                <c:pt idx="29">
                  <c:v>20人以下（n=8）</c:v>
                </c:pt>
                <c:pt idx="30">
                  <c:v>21人以上100人以下（n=13）</c:v>
                </c:pt>
                <c:pt idx="31">
                  <c:v>101人以上（n=5）</c:v>
                </c:pt>
                <c:pt idx="32">
                  <c:v>【 AI技術に対する信頼性 】                   </c:v>
                </c:pt>
                <c:pt idx="33">
                  <c:v>20人以下（n=6）</c:v>
                </c:pt>
                <c:pt idx="34">
                  <c:v>21人以上100人以下（n=10）</c:v>
                </c:pt>
                <c:pt idx="35">
                  <c:v>101人以上（n=4）</c:v>
                </c:pt>
                <c:pt idx="36">
                  <c:v>【 導入効果の担保 】                       </c:v>
                </c:pt>
                <c:pt idx="37">
                  <c:v>20人以下（n=4）</c:v>
                </c:pt>
                <c:pt idx="38">
                  <c:v>21人以上100人以下（n=12）</c:v>
                </c:pt>
                <c:pt idx="39">
                  <c:v>101人以上（n=7）</c:v>
                </c:pt>
              </c:strCache>
            </c:strRef>
          </c:cat>
          <c:val>
            <c:numRef>
              <c:f>'Q27.AI技術を活用する際の課題（従業員別）AI活発'!$U$7:$U$46</c:f>
              <c:numCache>
                <c:formatCode>0.0%</c:formatCode>
                <c:ptCount val="40"/>
                <c:pt idx="0" formatCode="General">
                  <c:v>0</c:v>
                </c:pt>
                <c:pt idx="1">
                  <c:v>0.12244897959183673</c:v>
                </c:pt>
                <c:pt idx="2">
                  <c:v>0.11475409836065574</c:v>
                </c:pt>
                <c:pt idx="3">
                  <c:v>0.10810810810810811</c:v>
                </c:pt>
                <c:pt idx="4" formatCode="General">
                  <c:v>0</c:v>
                </c:pt>
                <c:pt idx="5">
                  <c:v>0.10204081632653061</c:v>
                </c:pt>
                <c:pt idx="6">
                  <c:v>1.6393442622950821E-2</c:v>
                </c:pt>
                <c:pt idx="7">
                  <c:v>0</c:v>
                </c:pt>
                <c:pt idx="8" formatCode="General">
                  <c:v>0</c:v>
                </c:pt>
                <c:pt idx="9">
                  <c:v>4.0816326530612242E-2</c:v>
                </c:pt>
                <c:pt idx="10">
                  <c:v>3.2786885245901641E-2</c:v>
                </c:pt>
                <c:pt idx="11">
                  <c:v>0.13513513513513514</c:v>
                </c:pt>
                <c:pt idx="12" formatCode="General">
                  <c:v>0</c:v>
                </c:pt>
                <c:pt idx="13">
                  <c:v>6.1224489795918366E-2</c:v>
                </c:pt>
                <c:pt idx="14">
                  <c:v>1.6393442622950821E-2</c:v>
                </c:pt>
                <c:pt idx="15">
                  <c:v>0.10810810810810811</c:v>
                </c:pt>
                <c:pt idx="16" formatCode="General">
                  <c:v>0</c:v>
                </c:pt>
                <c:pt idx="17">
                  <c:v>6.1224489795918366E-2</c:v>
                </c:pt>
                <c:pt idx="18">
                  <c:v>6.5573770491803282E-2</c:v>
                </c:pt>
                <c:pt idx="19">
                  <c:v>8.1081081081081086E-2</c:v>
                </c:pt>
                <c:pt idx="20" formatCode="General">
                  <c:v>0</c:v>
                </c:pt>
                <c:pt idx="21">
                  <c:v>0.10204081632653061</c:v>
                </c:pt>
                <c:pt idx="22">
                  <c:v>3.2786885245901641E-2</c:v>
                </c:pt>
                <c:pt idx="23">
                  <c:v>0</c:v>
                </c:pt>
                <c:pt idx="24" formatCode="General">
                  <c:v>0</c:v>
                </c:pt>
                <c:pt idx="25">
                  <c:v>6.1224489795918366E-2</c:v>
                </c:pt>
                <c:pt idx="26">
                  <c:v>9.8360655737704916E-2</c:v>
                </c:pt>
                <c:pt idx="27">
                  <c:v>2.7027027027027029E-2</c:v>
                </c:pt>
                <c:pt idx="28" formatCode="General">
                  <c:v>0</c:v>
                </c:pt>
                <c:pt idx="29">
                  <c:v>2.0408163265306121E-2</c:v>
                </c:pt>
                <c:pt idx="30">
                  <c:v>6.5573770491803282E-2</c:v>
                </c:pt>
                <c:pt idx="31">
                  <c:v>8.1081081081081086E-2</c:v>
                </c:pt>
                <c:pt idx="32" formatCode="General">
                  <c:v>0</c:v>
                </c:pt>
                <c:pt idx="33">
                  <c:v>8.1632653061224483E-2</c:v>
                </c:pt>
                <c:pt idx="34">
                  <c:v>9.8360655737704916E-2</c:v>
                </c:pt>
                <c:pt idx="35">
                  <c:v>5.4054054054054057E-2</c:v>
                </c:pt>
                <c:pt idx="36" formatCode="General">
                  <c:v>0</c:v>
                </c:pt>
                <c:pt idx="37">
                  <c:v>6.1224489795918366E-2</c:v>
                </c:pt>
                <c:pt idx="38">
                  <c:v>8.1967213114754092E-2</c:v>
                </c:pt>
                <c:pt idx="39">
                  <c:v>8.1081081081081086E-2</c:v>
                </c:pt>
              </c:numCache>
            </c:numRef>
          </c:val>
          <c:extLst>
            <c:ext xmlns:c16="http://schemas.microsoft.com/office/drawing/2014/chart" uri="{C3380CC4-5D6E-409C-BE32-E72D297353CC}">
              <c16:uniqueId val="{00000046-1E53-4A9B-8173-7C9BBD81A24B}"/>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9"/>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474348659003833"/>
          <c:y val="0.72204276094276099"/>
          <c:w val="0.11465095785440611"/>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'Q27.AI技術を活用する際の課題（従業員別）AI活発'!$J$73</c:f>
          <c:strCache>
            <c:ptCount val="1"/>
            <c:pt idx="0">
              <c:v>20人以下 (N=70)
21人以上100人以下 (N=59)
101人以上 (N=26)</c:v>
            </c:pt>
          </c:strCache>
        </c:strRef>
      </c:tx>
      <c:layout>
        <c:manualLayout>
          <c:xMode val="edge"/>
          <c:yMode val="edge"/>
          <c:x val="0.64257911877394636"/>
          <c:y val="0.86112878787878788"/>
        </c:manualLayout>
      </c:layout>
      <c:overlay val="0"/>
      <c:spPr>
        <a:solidFill>
          <a:sysClr val="window" lastClr="FFFFFF"/>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'Q27.AI技術を活用する際の課題（従業員別）AI活発'!$S$6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20人以下（n=34）</c:v>
                </c:pt>
                <c:pt idx="2">
                  <c:v>21人以上100人以下（n=39）</c:v>
                </c:pt>
                <c:pt idx="3">
                  <c:v>101人以上（n=22）</c:v>
                </c:pt>
                <c:pt idx="4">
                  <c:v>【 学習データの整備 】                      </c:v>
                </c:pt>
                <c:pt idx="5">
                  <c:v>20人以下（n=30）</c:v>
                </c:pt>
                <c:pt idx="6">
                  <c:v>21人以上100人以下（n=17）</c:v>
                </c:pt>
                <c:pt idx="7">
                  <c:v>101人以上（n=11）</c:v>
                </c:pt>
                <c:pt idx="8">
                  <c:v>【 導入費用 】                          </c:v>
                </c:pt>
                <c:pt idx="9">
                  <c:v>20人以下（n=15）</c:v>
                </c:pt>
                <c:pt idx="10">
                  <c:v>21人以上100人以下（n=18）</c:v>
                </c:pt>
                <c:pt idx="11">
                  <c:v>101人以上（n=5）</c:v>
                </c:pt>
                <c:pt idx="12">
                  <c:v>【 学習データの保有・蓄積 】                   </c:v>
                </c:pt>
                <c:pt idx="13">
                  <c:v>20人以下（n=28）</c:v>
                </c:pt>
                <c:pt idx="14">
                  <c:v>21人以上100人以下（n=10）</c:v>
                </c:pt>
                <c:pt idx="15">
                  <c:v>101人以上（n=6）</c:v>
                </c:pt>
                <c:pt idx="16">
                  <c:v>【 自社内におけるAIについての理解 】              </c:v>
                </c:pt>
                <c:pt idx="17">
                  <c:v>20人以下（n=6）</c:v>
                </c:pt>
                <c:pt idx="18">
                  <c:v>21人以上100人以下（n=14）</c:v>
                </c:pt>
                <c:pt idx="19">
                  <c:v>101人以上（n=4）</c:v>
                </c:pt>
                <c:pt idx="20">
                  <c:v>【 AI技術に対する信頼性 】                   </c:v>
                </c:pt>
                <c:pt idx="21">
                  <c:v>20人以下（n=19）</c:v>
                </c:pt>
                <c:pt idx="22">
                  <c:v>21人以上100人以下（n=9）</c:v>
                </c:pt>
                <c:pt idx="23">
                  <c:v>101人以上（n=4）</c:v>
                </c:pt>
                <c:pt idx="24">
                  <c:v>【 導入しやすい製品/サービスのラインナップ 】          </c:v>
                </c:pt>
                <c:pt idx="25">
                  <c:v>20人以下（n=10）</c:v>
                </c:pt>
                <c:pt idx="26">
                  <c:v>21人以上100人以下（n=6）</c:v>
                </c:pt>
                <c:pt idx="27">
                  <c:v>101人以上（n=4）</c:v>
                </c:pt>
                <c:pt idx="28">
                  <c:v>【 AI導入事例に関する情報の取得 】               </c:v>
                </c:pt>
                <c:pt idx="29">
                  <c:v>20人以下（n=13）</c:v>
                </c:pt>
                <c:pt idx="30">
                  <c:v>21人以上100人以下（n=16）</c:v>
                </c:pt>
                <c:pt idx="31">
                  <c:v>101人以上（n=2）</c:v>
                </c:pt>
                <c:pt idx="32">
                  <c:v>【 顧客・取引先におけるAIについての理解 】           </c:v>
                </c:pt>
                <c:pt idx="33">
                  <c:v>20人以下（n=9）</c:v>
                </c:pt>
                <c:pt idx="34">
                  <c:v>21人以上100人以下（n=16）</c:v>
                </c:pt>
                <c:pt idx="35">
                  <c:v>101人以上（n=2）</c:v>
                </c:pt>
                <c:pt idx="36">
                  <c:v>【 導入効果の担保 】                       </c:v>
                </c:pt>
                <c:pt idx="37">
                  <c:v>20人以下（n=10）</c:v>
                </c:pt>
                <c:pt idx="38">
                  <c:v>21人以上100人以下（n=5）</c:v>
                </c:pt>
                <c:pt idx="39">
                  <c:v>101人以上（n=6）</c:v>
                </c:pt>
              </c:strCache>
            </c:strRef>
          </c:cat>
          <c:val>
            <c:numRef>
              <c:f>'Q27.AI技術を活用する際の課題（従業員別）AI活発'!$S$7:$S$46</c:f>
              <c:numCache>
                <c:formatCode>0.0%</c:formatCode>
                <c:ptCount val="40"/>
                <c:pt idx="0" formatCode="General">
                  <c:v>0</c:v>
                </c:pt>
                <c:pt idx="1">
                  <c:v>0.2857142857142857</c:v>
                </c:pt>
                <c:pt idx="2">
                  <c:v>0.3728813559322034</c:v>
                </c:pt>
                <c:pt idx="3">
                  <c:v>0.65384615384615385</c:v>
                </c:pt>
                <c:pt idx="4" formatCode="General">
                  <c:v>0</c:v>
                </c:pt>
                <c:pt idx="5">
                  <c:v>0.25714285714285712</c:v>
                </c:pt>
                <c:pt idx="6">
                  <c:v>0.13559322033898305</c:v>
                </c:pt>
                <c:pt idx="7">
                  <c:v>0.15384615384615385</c:v>
                </c:pt>
                <c:pt idx="8" formatCode="General">
                  <c:v>0</c:v>
                </c:pt>
                <c:pt idx="9">
                  <c:v>0.11428571428571428</c:v>
                </c:pt>
                <c:pt idx="10">
                  <c:v>0.10169491525423729</c:v>
                </c:pt>
                <c:pt idx="11">
                  <c:v>7.6923076923076927E-2</c:v>
                </c:pt>
                <c:pt idx="12" formatCode="General">
                  <c:v>0</c:v>
                </c:pt>
                <c:pt idx="13">
                  <c:v>0.1</c:v>
                </c:pt>
                <c:pt idx="14">
                  <c:v>5.0847457627118647E-2</c:v>
                </c:pt>
                <c:pt idx="15">
                  <c:v>0</c:v>
                </c:pt>
                <c:pt idx="16" formatCode="General">
                  <c:v>0</c:v>
                </c:pt>
                <c:pt idx="17">
                  <c:v>1.4285714285714285E-2</c:v>
                </c:pt>
                <c:pt idx="18">
                  <c:v>0.11864406779661017</c:v>
                </c:pt>
                <c:pt idx="19">
                  <c:v>0</c:v>
                </c:pt>
                <c:pt idx="20" formatCode="General">
                  <c:v>0</c:v>
                </c:pt>
                <c:pt idx="21">
                  <c:v>4.2857142857142858E-2</c:v>
                </c:pt>
                <c:pt idx="22">
                  <c:v>5.0847457627118647E-2</c:v>
                </c:pt>
                <c:pt idx="23">
                  <c:v>7.6923076923076927E-2</c:v>
                </c:pt>
                <c:pt idx="24" formatCode="General">
                  <c:v>0</c:v>
                </c:pt>
                <c:pt idx="25">
                  <c:v>5.7142857142857141E-2</c:v>
                </c:pt>
                <c:pt idx="26">
                  <c:v>3.3898305084745763E-2</c:v>
                </c:pt>
                <c:pt idx="27">
                  <c:v>0</c:v>
                </c:pt>
                <c:pt idx="28" formatCode="General">
                  <c:v>0</c:v>
                </c:pt>
                <c:pt idx="29">
                  <c:v>4.2857142857142858E-2</c:v>
                </c:pt>
                <c:pt idx="30">
                  <c:v>3.3898305084745763E-2</c:v>
                </c:pt>
                <c:pt idx="31">
                  <c:v>0</c:v>
                </c:pt>
                <c:pt idx="32" formatCode="General">
                  <c:v>0</c:v>
                </c:pt>
                <c:pt idx="33">
                  <c:v>1.4285714285714285E-2</c:v>
                </c:pt>
                <c:pt idx="34">
                  <c:v>6.7796610169491525E-2</c:v>
                </c:pt>
                <c:pt idx="35">
                  <c:v>0</c:v>
                </c:pt>
                <c:pt idx="36" formatCode="General">
                  <c:v>0</c:v>
                </c:pt>
                <c:pt idx="37">
                  <c:v>4.2857142857142858E-2</c:v>
                </c:pt>
                <c:pt idx="38">
                  <c:v>0</c:v>
                </c:pt>
                <c:pt idx="39">
                  <c:v>0</c:v>
                </c:pt>
              </c:numCache>
            </c:numRef>
          </c:val>
          <c:extLst>
            <c:ext xmlns:c16="http://schemas.microsoft.com/office/drawing/2014/chart" uri="{C3380CC4-5D6E-409C-BE32-E72D297353CC}">
              <c16:uniqueId val="{00000015-8DC1-42A8-A4B1-9D2D2C0AEFB8}"/>
            </c:ext>
          </c:extLst>
        </c:ser>
        <c:ser>
          <c:idx val="2"/>
          <c:order val="1"/>
          <c:tx>
            <c:strRef>
              <c:f>'Q27.AI技術を活用する際の課題（従業員別）AI活発'!$T$6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'Q27.AI技術を活用する際の課題（従業員別）AI活発'!$R$7:$R$46</c:f>
              <c:strCache>
                <c:ptCount val="40"/>
                <c:pt idx="0">
                  <c:v>【 AI人材の確保 】                       </c:v>
                </c:pt>
                <c:pt idx="1">
                  <c:v>20人以下（n=34）</c:v>
                </c:pt>
                <c:pt idx="2">
                  <c:v>21人以上100人以下（n=39）</c:v>
                </c:pt>
                <c:pt idx="3">
                  <c:v>101人以上（n=22）</c:v>
                </c:pt>
                <c:pt idx="4">
                  <c:v>【 学習データの整備 】                      </c:v>
                </c:pt>
                <c:pt idx="5">
                  <c:v>20人以下（n=30）</c:v>
                </c:pt>
                <c:pt idx="6">
                  <c:v>21人以上100人以下（n=17）</c:v>
                </c:pt>
                <c:pt idx="7">
                  <c:v>101人以上（n=11）</c:v>
                </c:pt>
                <c:pt idx="8">
                  <c:v>【 導入費用 】                          </c:v>
                </c:pt>
                <c:pt idx="9">
                  <c:v>20人以下（n=15）</c:v>
                </c:pt>
                <c:pt idx="10">
                  <c:v>21人以上100人以下（n=18）</c:v>
                </c:pt>
                <c:pt idx="11">
                  <c:v>101人以上（n=5）</c:v>
                </c:pt>
                <c:pt idx="12">
                  <c:v>【 学習データの保有・蓄積 】                   </c:v>
                </c:pt>
                <c:pt idx="13">
                  <c:v>20人以下（n=28）</c:v>
                </c:pt>
                <c:pt idx="14">
                  <c:v>21人以上100人以下（n=10）</c:v>
                </c:pt>
                <c:pt idx="15">
                  <c:v>101人以上（n=6）</c:v>
                </c:pt>
                <c:pt idx="16">
                  <c:v>【 自社内におけるAIについての理解 】              </c:v>
                </c:pt>
                <c:pt idx="17">
                  <c:v>20人以下（n=6）</c:v>
                </c:pt>
                <c:pt idx="18">
                  <c:v>21人以上100人以下（n=14）</c:v>
                </c:pt>
                <c:pt idx="19">
                  <c:v>101人以上（n=4）</c:v>
                </c:pt>
                <c:pt idx="20">
                  <c:v>【 AI技術に対する信頼性 】                   </c:v>
                </c:pt>
                <c:pt idx="21">
                  <c:v>20人以下（n=19）</c:v>
                </c:pt>
                <c:pt idx="22">
                  <c:v>21人以上100人以下（n=9）</c:v>
                </c:pt>
                <c:pt idx="23">
                  <c:v>101人以上（n=4）</c:v>
                </c:pt>
                <c:pt idx="24">
                  <c:v>【 導入しやすい製品/サービスのラインナップ 】          </c:v>
                </c:pt>
                <c:pt idx="25">
                  <c:v>20人以下（n=10）</c:v>
                </c:pt>
                <c:pt idx="26">
                  <c:v>21人以上100人以下（n=6）</c:v>
                </c:pt>
                <c:pt idx="27">
                  <c:v>101人以上（n=4）</c:v>
                </c:pt>
                <c:pt idx="28">
                  <c:v>【 AI導入事例に関する情報の取得 】               </c:v>
                </c:pt>
                <c:pt idx="29">
                  <c:v>20人以下（n=13）</c:v>
                </c:pt>
                <c:pt idx="30">
                  <c:v>21人以上100人以下（n=16）</c:v>
                </c:pt>
                <c:pt idx="31">
                  <c:v>101人以上（n=2）</c:v>
                </c:pt>
                <c:pt idx="32">
                  <c:v>【 顧客・取引先におけるAIについての理解 】           </c:v>
                </c:pt>
                <c:pt idx="33">
                  <c:v>20人以下（n=9）</c:v>
                </c:pt>
                <c:pt idx="34">
                  <c:v>21人以上100人以下（n=16）</c:v>
                </c:pt>
                <c:pt idx="35">
                  <c:v>101人以上（n=2）</c:v>
                </c:pt>
                <c:pt idx="36">
                  <c:v>【 導入効果の担保 】                       </c:v>
                </c:pt>
                <c:pt idx="37">
                  <c:v>20人以下（n=10）</c:v>
                </c:pt>
                <c:pt idx="38">
                  <c:v>21人以上100人以下（n=5）</c:v>
                </c:pt>
                <c:pt idx="39">
                  <c:v>101人以上（n=6）</c:v>
                </c:pt>
              </c:strCache>
            </c:strRef>
          </c:cat>
          <c:val>
            <c:numRef>
              <c:f>'Q27.AI技術を活用する際の課題（従業員別）AI活発'!$T$7:$T$46</c:f>
              <c:numCache>
                <c:formatCode>0.0%</c:formatCode>
                <c:ptCount val="40"/>
                <c:pt idx="0" formatCode="General">
                  <c:v>0</c:v>
                </c:pt>
                <c:pt idx="1">
                  <c:v>7.1428571428571425E-2</c:v>
                </c:pt>
                <c:pt idx="2">
                  <c:v>0.13559322033898305</c:v>
                </c:pt>
                <c:pt idx="3">
                  <c:v>7.6923076923076927E-2</c:v>
                </c:pt>
                <c:pt idx="4" formatCode="General">
                  <c:v>0</c:v>
                </c:pt>
                <c:pt idx="5">
                  <c:v>0.11428571428571428</c:v>
                </c:pt>
                <c:pt idx="6">
                  <c:v>0.11864406779661017</c:v>
                </c:pt>
                <c:pt idx="7">
                  <c:v>0.19230769230769232</c:v>
                </c:pt>
                <c:pt idx="8" formatCode="General">
                  <c:v>0</c:v>
                </c:pt>
                <c:pt idx="9">
                  <c:v>4.2857142857142858E-2</c:v>
                </c:pt>
                <c:pt idx="10">
                  <c:v>0.10169491525423729</c:v>
                </c:pt>
                <c:pt idx="11">
                  <c:v>7.6923076923076927E-2</c:v>
                </c:pt>
                <c:pt idx="12" formatCode="General">
                  <c:v>0</c:v>
                </c:pt>
                <c:pt idx="13">
                  <c:v>0.21428571428571427</c:v>
                </c:pt>
                <c:pt idx="14">
                  <c:v>6.7796610169491525E-2</c:v>
                </c:pt>
                <c:pt idx="15">
                  <c:v>7.6923076923076927E-2</c:v>
                </c:pt>
                <c:pt idx="16" formatCode="General">
                  <c:v>0</c:v>
                </c:pt>
                <c:pt idx="17">
                  <c:v>4.2857142857142858E-2</c:v>
                </c:pt>
                <c:pt idx="18">
                  <c:v>8.4745762711864403E-2</c:v>
                </c:pt>
                <c:pt idx="19">
                  <c:v>0.15384615384615385</c:v>
                </c:pt>
                <c:pt idx="20" formatCode="General">
                  <c:v>0</c:v>
                </c:pt>
                <c:pt idx="21">
                  <c:v>7.1428571428571425E-2</c:v>
                </c:pt>
                <c:pt idx="22">
                  <c:v>1.6949152542372881E-2</c:v>
                </c:pt>
                <c:pt idx="23">
                  <c:v>7.6923076923076927E-2</c:v>
                </c:pt>
                <c:pt idx="24" formatCode="General">
                  <c:v>0</c:v>
                </c:pt>
                <c:pt idx="25">
                  <c:v>2.8571428571428571E-2</c:v>
                </c:pt>
                <c:pt idx="26">
                  <c:v>3.3898305084745763E-2</c:v>
                </c:pt>
                <c:pt idx="27">
                  <c:v>3.8461538461538464E-2</c:v>
                </c:pt>
                <c:pt idx="28" formatCode="General">
                  <c:v>0</c:v>
                </c:pt>
                <c:pt idx="29">
                  <c:v>7.1428571428571425E-2</c:v>
                </c:pt>
                <c:pt idx="30">
                  <c:v>0.11864406779661017</c:v>
                </c:pt>
                <c:pt idx="31">
                  <c:v>0</c:v>
                </c:pt>
                <c:pt idx="32" formatCode="General">
                  <c:v>0</c:v>
                </c:pt>
                <c:pt idx="33">
                  <c:v>0.1</c:v>
                </c:pt>
                <c:pt idx="34">
                  <c:v>8.4745762711864403E-2</c:v>
                </c:pt>
                <c:pt idx="35">
                  <c:v>0</c:v>
                </c:pt>
                <c:pt idx="36" formatCode="General">
                  <c:v>0</c:v>
                </c:pt>
                <c:pt idx="37">
                  <c:v>5.7142857142857141E-2</c:v>
                </c:pt>
                <c:pt idx="38">
                  <c:v>1.6949152542372881E-2</c:v>
                </c:pt>
                <c:pt idx="39">
                  <c:v>0.11538461538461539</c:v>
                </c:pt>
              </c:numCache>
            </c:numRef>
          </c:val>
          <c:extLst>
            <c:ext xmlns:c16="http://schemas.microsoft.com/office/drawing/2014/chart" uri="{C3380CC4-5D6E-409C-BE32-E72D297353CC}">
              <c16:uniqueId val="{00000031-8DC1-42A8-A4B1-9D2D2C0AEFB8}"/>
            </c:ext>
          </c:extLst>
        </c:ser>
        <c:ser>
          <c:idx val="1"/>
          <c:order val="2"/>
          <c:tx>
            <c:strRef>
              <c:f>'Q27.AI技術を活用する際の課題（従業員別）AI活発'!$U$6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'Q27.AI技術を活用する際の課題（従業員別）AI活発'!$R$7:$R$46</c:f>
              <c:strCache>
                <c:ptCount val="40"/>
                <c:pt idx="0">
                  <c:v>【 AI人材の確保 】                       </c:v>
                </c:pt>
                <c:pt idx="1">
                  <c:v>20人以下（n=34）</c:v>
                </c:pt>
                <c:pt idx="2">
                  <c:v>21人以上100人以下（n=39）</c:v>
                </c:pt>
                <c:pt idx="3">
                  <c:v>101人以上（n=22）</c:v>
                </c:pt>
                <c:pt idx="4">
                  <c:v>【 学習データの整備 】                      </c:v>
                </c:pt>
                <c:pt idx="5">
                  <c:v>20人以下（n=30）</c:v>
                </c:pt>
                <c:pt idx="6">
                  <c:v>21人以上100人以下（n=17）</c:v>
                </c:pt>
                <c:pt idx="7">
                  <c:v>101人以上（n=11）</c:v>
                </c:pt>
                <c:pt idx="8">
                  <c:v>【 導入費用 】                          </c:v>
                </c:pt>
                <c:pt idx="9">
                  <c:v>20人以下（n=15）</c:v>
                </c:pt>
                <c:pt idx="10">
                  <c:v>21人以上100人以下（n=18）</c:v>
                </c:pt>
                <c:pt idx="11">
                  <c:v>101人以上（n=5）</c:v>
                </c:pt>
                <c:pt idx="12">
                  <c:v>【 学習データの保有・蓄積 】                   </c:v>
                </c:pt>
                <c:pt idx="13">
                  <c:v>20人以下（n=28）</c:v>
                </c:pt>
                <c:pt idx="14">
                  <c:v>21人以上100人以下（n=10）</c:v>
                </c:pt>
                <c:pt idx="15">
                  <c:v>101人以上（n=6）</c:v>
                </c:pt>
                <c:pt idx="16">
                  <c:v>【 自社内におけるAIについての理解 】              </c:v>
                </c:pt>
                <c:pt idx="17">
                  <c:v>20人以下（n=6）</c:v>
                </c:pt>
                <c:pt idx="18">
                  <c:v>21人以上100人以下（n=14）</c:v>
                </c:pt>
                <c:pt idx="19">
                  <c:v>101人以上（n=4）</c:v>
                </c:pt>
                <c:pt idx="20">
                  <c:v>【 AI技術に対する信頼性 】                   </c:v>
                </c:pt>
                <c:pt idx="21">
                  <c:v>20人以下（n=19）</c:v>
                </c:pt>
                <c:pt idx="22">
                  <c:v>21人以上100人以下（n=9）</c:v>
                </c:pt>
                <c:pt idx="23">
                  <c:v>101人以上（n=4）</c:v>
                </c:pt>
                <c:pt idx="24">
                  <c:v>【 導入しやすい製品/サービスのラインナップ 】          </c:v>
                </c:pt>
                <c:pt idx="25">
                  <c:v>20人以下（n=10）</c:v>
                </c:pt>
                <c:pt idx="26">
                  <c:v>21人以上100人以下（n=6）</c:v>
                </c:pt>
                <c:pt idx="27">
                  <c:v>101人以上（n=4）</c:v>
                </c:pt>
                <c:pt idx="28">
                  <c:v>【 AI導入事例に関する情報の取得 】               </c:v>
                </c:pt>
                <c:pt idx="29">
                  <c:v>20人以下（n=13）</c:v>
                </c:pt>
                <c:pt idx="30">
                  <c:v>21人以上100人以下（n=16）</c:v>
                </c:pt>
                <c:pt idx="31">
                  <c:v>101人以上（n=2）</c:v>
                </c:pt>
                <c:pt idx="32">
                  <c:v>【 顧客・取引先におけるAIについての理解 】           </c:v>
                </c:pt>
                <c:pt idx="33">
                  <c:v>20人以下（n=9）</c:v>
                </c:pt>
                <c:pt idx="34">
                  <c:v>21人以上100人以下（n=16）</c:v>
                </c:pt>
                <c:pt idx="35">
                  <c:v>101人以上（n=2）</c:v>
                </c:pt>
                <c:pt idx="36">
                  <c:v>【 導入効果の担保 】                       </c:v>
                </c:pt>
                <c:pt idx="37">
                  <c:v>20人以下（n=10）</c:v>
                </c:pt>
                <c:pt idx="38">
                  <c:v>21人以上100人以下（n=5）</c:v>
                </c:pt>
                <c:pt idx="39">
                  <c:v>101人以上（n=6）</c:v>
                </c:pt>
              </c:strCache>
            </c:strRef>
          </c:cat>
          <c:val>
            <c:numRef>
              <c:f>'Q27.AI技術を活用する際の課題（従業員別）AI活発'!$U$7:$U$46</c:f>
              <c:numCache>
                <c:formatCode>0.0%</c:formatCode>
                <c:ptCount val="40"/>
                <c:pt idx="0" formatCode="General">
                  <c:v>0</c:v>
                </c:pt>
                <c:pt idx="1">
                  <c:v>0.12857142857142856</c:v>
                </c:pt>
                <c:pt idx="2">
                  <c:v>0.15254237288135594</c:v>
                </c:pt>
                <c:pt idx="3">
                  <c:v>0.11538461538461539</c:v>
                </c:pt>
                <c:pt idx="4" formatCode="General">
                  <c:v>0</c:v>
                </c:pt>
                <c:pt idx="5">
                  <c:v>5.7142857142857141E-2</c:v>
                </c:pt>
                <c:pt idx="6">
                  <c:v>3.3898305084745763E-2</c:v>
                </c:pt>
                <c:pt idx="7">
                  <c:v>7.6923076923076927E-2</c:v>
                </c:pt>
                <c:pt idx="8" formatCode="General">
                  <c:v>0</c:v>
                </c:pt>
                <c:pt idx="9">
                  <c:v>5.7142857142857141E-2</c:v>
                </c:pt>
                <c:pt idx="10">
                  <c:v>0.10169491525423729</c:v>
                </c:pt>
                <c:pt idx="11">
                  <c:v>3.8461538461538464E-2</c:v>
                </c:pt>
                <c:pt idx="12" formatCode="General">
                  <c:v>0</c:v>
                </c:pt>
                <c:pt idx="13">
                  <c:v>8.5714285714285715E-2</c:v>
                </c:pt>
                <c:pt idx="14">
                  <c:v>5.0847457627118647E-2</c:v>
                </c:pt>
                <c:pt idx="15">
                  <c:v>0.15384615384615385</c:v>
                </c:pt>
                <c:pt idx="16" formatCode="General">
                  <c:v>0</c:v>
                </c:pt>
                <c:pt idx="17">
                  <c:v>2.8571428571428571E-2</c:v>
                </c:pt>
                <c:pt idx="18">
                  <c:v>3.3898305084745763E-2</c:v>
                </c:pt>
                <c:pt idx="19">
                  <c:v>0</c:v>
                </c:pt>
                <c:pt idx="20" formatCode="General">
                  <c:v>0</c:v>
                </c:pt>
                <c:pt idx="21">
                  <c:v>0.15714285714285714</c:v>
                </c:pt>
                <c:pt idx="22">
                  <c:v>8.4745762711864403E-2</c:v>
                </c:pt>
                <c:pt idx="23">
                  <c:v>0</c:v>
                </c:pt>
                <c:pt idx="24" formatCode="General">
                  <c:v>0</c:v>
                </c:pt>
                <c:pt idx="25">
                  <c:v>5.7142857142857141E-2</c:v>
                </c:pt>
                <c:pt idx="26">
                  <c:v>3.3898305084745763E-2</c:v>
                </c:pt>
                <c:pt idx="27">
                  <c:v>0.11538461538461539</c:v>
                </c:pt>
                <c:pt idx="28" formatCode="General">
                  <c:v>0</c:v>
                </c:pt>
                <c:pt idx="29">
                  <c:v>7.1428571428571425E-2</c:v>
                </c:pt>
                <c:pt idx="30">
                  <c:v>0.11864406779661017</c:v>
                </c:pt>
                <c:pt idx="31">
                  <c:v>7.6923076923076927E-2</c:v>
                </c:pt>
                <c:pt idx="32" formatCode="General">
                  <c:v>0</c:v>
                </c:pt>
                <c:pt idx="33">
                  <c:v>1.4285714285714285E-2</c:v>
                </c:pt>
                <c:pt idx="34">
                  <c:v>0.11864406779661017</c:v>
                </c:pt>
                <c:pt idx="35">
                  <c:v>7.6923076923076927E-2</c:v>
                </c:pt>
                <c:pt idx="36" formatCode="General">
                  <c:v>0</c:v>
                </c:pt>
                <c:pt idx="37">
                  <c:v>4.2857142857142858E-2</c:v>
                </c:pt>
                <c:pt idx="38">
                  <c:v>6.7796610169491525E-2</c:v>
                </c:pt>
                <c:pt idx="39">
                  <c:v>0.11538461538461539</c:v>
                </c:pt>
              </c:numCache>
            </c:numRef>
          </c:val>
          <c:extLst>
            <c:ext xmlns:c16="http://schemas.microsoft.com/office/drawing/2014/chart" uri="{C3380CC4-5D6E-409C-BE32-E72D297353CC}">
              <c16:uniqueId val="{00000046-8DC1-42A8-A4B1-9D2D2C0AEFB8}"/>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7474348659003833"/>
          <c:y val="0.72204276094276099"/>
          <c:w val="0.11465095785440611"/>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'Q27.AI技術を活用する際の課題（AI状況別）'!$J$73</c:f>
          <c:strCache>
            <c:ptCount val="1"/>
            <c:pt idx="0">
              <c:v>AI 提供中・実施中 (N=270)
AI 開発中・準備中 (N=208)
AI 調査中・検討中 (N=335)</c:v>
            </c:pt>
          </c:strCache>
        </c:strRef>
      </c:tx>
      <c:layout>
        <c:manualLayout>
          <c:xMode val="edge"/>
          <c:yMode val="edge"/>
          <c:x val="0.63211740740740741"/>
          <c:y val="0.865404882154882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37849488304093559"/>
          <c:y val="4.1494410569105689E-2"/>
          <c:w val="0.59136125730994149"/>
          <c:h val="0.96045631944444432"/>
        </c:manualLayout>
      </c:layout>
      <c:barChart>
        <c:barDir val="bar"/>
        <c:grouping val="stacked"/>
        <c:varyColors val="0"/>
        <c:ser>
          <c:idx val="0"/>
          <c:order val="0"/>
          <c:tx>
            <c:strRef>
              <c:f>'Q27.AI技術を活用する際の課題（AI状況別）'!$S$6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提供中・実施中（n=144）</c:v>
                </c:pt>
                <c:pt idx="2">
                  <c:v>AI 開発中・準備中（n=127）</c:v>
                </c:pt>
                <c:pt idx="3">
                  <c:v>AI 調査中・検討中（n=195）</c:v>
                </c:pt>
                <c:pt idx="4">
                  <c:v>【 学習データの整備 】                      </c:v>
                </c:pt>
                <c:pt idx="5">
                  <c:v>AI 提供中・実施中（n=102）</c:v>
                </c:pt>
                <c:pt idx="6">
                  <c:v>AI 開発中・準備中（n=  72）</c:v>
                </c:pt>
                <c:pt idx="7">
                  <c:v>AI 調査中・検討中（n=  78）</c:v>
                </c:pt>
                <c:pt idx="8">
                  <c:v>【 導入費用 】                          </c:v>
                </c:pt>
                <c:pt idx="9">
                  <c:v>AI 提供中・実施中（n=  77）</c:v>
                </c:pt>
                <c:pt idx="10">
                  <c:v>AI 開発中・準備中（n=  61）</c:v>
                </c:pt>
                <c:pt idx="11">
                  <c:v>AI 調査中・検討中（n=133）</c:v>
                </c:pt>
                <c:pt idx="12">
                  <c:v>【 学習データの保有・蓄積 】                   </c:v>
                </c:pt>
                <c:pt idx="13">
                  <c:v>AI 提供中・実施中（n=  91）</c:v>
                </c:pt>
                <c:pt idx="14">
                  <c:v>AI 開発中・準備中（n=  62）</c:v>
                </c:pt>
                <c:pt idx="15">
                  <c:v>AI 調査中・検討中（n=  65）</c:v>
                </c:pt>
                <c:pt idx="16">
                  <c:v>【 自社内におけるAIについての理解 】              </c:v>
                </c:pt>
                <c:pt idx="17">
                  <c:v>AI 提供中・実施中（n=  33）</c:v>
                </c:pt>
                <c:pt idx="18">
                  <c:v>AI 開発中・準備中（n=  36）</c:v>
                </c:pt>
                <c:pt idx="19">
                  <c:v>AI 調査中・検討中（n=  99）</c:v>
                </c:pt>
                <c:pt idx="20">
                  <c:v>【 AI導入事例に関する情報の取得 】               </c:v>
                </c:pt>
                <c:pt idx="21">
                  <c:v>AI 提供中・実施中（n=  28）</c:v>
                </c:pt>
                <c:pt idx="22">
                  <c:v>AI 開発中・準備中（n=  36）</c:v>
                </c:pt>
                <c:pt idx="23">
                  <c:v>AI 調査中・検討中（n=  57）</c:v>
                </c:pt>
                <c:pt idx="24">
                  <c:v>【 AI技術に対する信頼性 】                   </c:v>
                </c:pt>
                <c:pt idx="25">
                  <c:v>AI 提供中・実施中（n=  45）</c:v>
                </c:pt>
                <c:pt idx="26">
                  <c:v>AI 開発中・準備中（n=  39）</c:v>
                </c:pt>
                <c:pt idx="27">
                  <c:v>AI 調査中・検討中（n=  44）</c:v>
                </c:pt>
                <c:pt idx="28">
                  <c:v>【 導入効果の担保 】                       </c:v>
                </c:pt>
                <c:pt idx="29">
                  <c:v>AI 提供中・実施中（n=  52）</c:v>
                </c:pt>
                <c:pt idx="30">
                  <c:v>AI 開発中・準備中（n=  25）</c:v>
                </c:pt>
                <c:pt idx="31">
                  <c:v>AI 調査中・検討中（n=  48）</c:v>
                </c:pt>
                <c:pt idx="32">
                  <c:v>【 顧客・取引先におけるAIについての理解 】           </c:v>
                </c:pt>
                <c:pt idx="33">
                  <c:v>AI 提供中・実施中（n=  40）</c:v>
                </c:pt>
                <c:pt idx="34">
                  <c:v>AI 開発中・準備中（n=  31）</c:v>
                </c:pt>
                <c:pt idx="35">
                  <c:v>AI 調査中・検討中（n=  26）</c:v>
                </c:pt>
                <c:pt idx="36">
                  <c:v>【 適用対象業務の選定 】                     </c:v>
                </c:pt>
                <c:pt idx="37">
                  <c:v>AI 提供中・実施中（n=  27）</c:v>
                </c:pt>
                <c:pt idx="38">
                  <c:v>AI 開発中・準備中（n=  16）</c:v>
                </c:pt>
                <c:pt idx="39">
                  <c:v>AI 調査中・検討中（n=  30）</c:v>
                </c:pt>
              </c:strCache>
            </c:strRef>
          </c:cat>
          <c:val>
            <c:numRef>
              <c:f>'Q27.AI技術を活用する際の課題（AI状況別）'!$S$7:$S$46</c:f>
              <c:numCache>
                <c:formatCode>0.0%</c:formatCode>
                <c:ptCount val="40"/>
                <c:pt idx="0" formatCode="General">
                  <c:v>0</c:v>
                </c:pt>
                <c:pt idx="1">
                  <c:v>0.28888888888888886</c:v>
                </c:pt>
                <c:pt idx="2">
                  <c:v>0.38942307692307693</c:v>
                </c:pt>
                <c:pt idx="3">
                  <c:v>0.30746268656716419</c:v>
                </c:pt>
                <c:pt idx="4" formatCode="General">
                  <c:v>0</c:v>
                </c:pt>
                <c:pt idx="5">
                  <c:v>0.23333333333333334</c:v>
                </c:pt>
                <c:pt idx="6">
                  <c:v>0.17788461538461539</c:v>
                </c:pt>
                <c:pt idx="7">
                  <c:v>0.13432835820895522</c:v>
                </c:pt>
                <c:pt idx="8" formatCode="General">
                  <c:v>0</c:v>
                </c:pt>
                <c:pt idx="9">
                  <c:v>0.1</c:v>
                </c:pt>
                <c:pt idx="10">
                  <c:v>0.11538461538461539</c:v>
                </c:pt>
                <c:pt idx="11">
                  <c:v>0.19104477611940299</c:v>
                </c:pt>
                <c:pt idx="12" formatCode="General">
                  <c:v>0</c:v>
                </c:pt>
                <c:pt idx="13">
                  <c:v>0.10740740740740741</c:v>
                </c:pt>
                <c:pt idx="14">
                  <c:v>6.25E-2</c:v>
                </c:pt>
                <c:pt idx="15">
                  <c:v>6.8656716417910449E-2</c:v>
                </c:pt>
                <c:pt idx="16" formatCode="General">
                  <c:v>0</c:v>
                </c:pt>
                <c:pt idx="17">
                  <c:v>2.9629629629629631E-2</c:v>
                </c:pt>
                <c:pt idx="18">
                  <c:v>4.807692307692308E-2</c:v>
                </c:pt>
                <c:pt idx="19">
                  <c:v>0.10149253731343283</c:v>
                </c:pt>
                <c:pt idx="20" formatCode="General">
                  <c:v>0</c:v>
                </c:pt>
                <c:pt idx="21">
                  <c:v>1.8518518518518517E-2</c:v>
                </c:pt>
                <c:pt idx="22">
                  <c:v>4.3269230769230768E-2</c:v>
                </c:pt>
                <c:pt idx="23">
                  <c:v>4.4776119402985072E-2</c:v>
                </c:pt>
                <c:pt idx="24" formatCode="General">
                  <c:v>0</c:v>
                </c:pt>
                <c:pt idx="25">
                  <c:v>4.4444444444444446E-2</c:v>
                </c:pt>
                <c:pt idx="26">
                  <c:v>4.3269230769230768E-2</c:v>
                </c:pt>
                <c:pt idx="27">
                  <c:v>2.0895522388059702E-2</c:v>
                </c:pt>
                <c:pt idx="28" formatCode="General">
                  <c:v>0</c:v>
                </c:pt>
                <c:pt idx="29">
                  <c:v>3.7037037037037035E-2</c:v>
                </c:pt>
                <c:pt idx="30">
                  <c:v>2.403846153846154E-2</c:v>
                </c:pt>
                <c:pt idx="31">
                  <c:v>1.4925373134328358E-2</c:v>
                </c:pt>
                <c:pt idx="32" formatCode="General">
                  <c:v>0</c:v>
                </c:pt>
                <c:pt idx="33">
                  <c:v>4.0740740740740744E-2</c:v>
                </c:pt>
                <c:pt idx="34">
                  <c:v>1.4423076923076924E-2</c:v>
                </c:pt>
                <c:pt idx="35">
                  <c:v>1.4925373134328358E-2</c:v>
                </c:pt>
                <c:pt idx="36" formatCode="General">
                  <c:v>0</c:v>
                </c:pt>
                <c:pt idx="37">
                  <c:v>2.5925925925925925E-2</c:v>
                </c:pt>
                <c:pt idx="38">
                  <c:v>1.4423076923076924E-2</c:v>
                </c:pt>
                <c:pt idx="39">
                  <c:v>1.7910447761194031E-2</c:v>
                </c:pt>
              </c:numCache>
            </c:numRef>
          </c:val>
          <c:extLst>
            <c:ext xmlns:c16="http://schemas.microsoft.com/office/drawing/2014/chart" uri="{C3380CC4-5D6E-409C-BE32-E72D297353CC}">
              <c16:uniqueId val="{00000000-E41B-4F82-872A-19BC8A926316}"/>
            </c:ext>
          </c:extLst>
        </c:ser>
        <c:ser>
          <c:idx val="2"/>
          <c:order val="1"/>
          <c:tx>
            <c:strRef>
              <c:f>'Q27.AI技術を活用する際の課題（AI状況別）'!$T$6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'Q27.AI技術を活用する際の課題（AI状況別）'!$R$7:$R$46</c:f>
              <c:strCache>
                <c:ptCount val="40"/>
                <c:pt idx="0">
                  <c:v>【 AI人材の確保 】                       </c:v>
                </c:pt>
                <c:pt idx="1">
                  <c:v>AI 提供中・実施中（n=144）</c:v>
                </c:pt>
                <c:pt idx="2">
                  <c:v>AI 開発中・準備中（n=127）</c:v>
                </c:pt>
                <c:pt idx="3">
                  <c:v>AI 調査中・検討中（n=195）</c:v>
                </c:pt>
                <c:pt idx="4">
                  <c:v>【 学習データの整備 】                      </c:v>
                </c:pt>
                <c:pt idx="5">
                  <c:v>AI 提供中・実施中（n=102）</c:v>
                </c:pt>
                <c:pt idx="6">
                  <c:v>AI 開発中・準備中（n=  72）</c:v>
                </c:pt>
                <c:pt idx="7">
                  <c:v>AI 調査中・検討中（n=  78）</c:v>
                </c:pt>
                <c:pt idx="8">
                  <c:v>【 導入費用 】                          </c:v>
                </c:pt>
                <c:pt idx="9">
                  <c:v>AI 提供中・実施中（n=  77）</c:v>
                </c:pt>
                <c:pt idx="10">
                  <c:v>AI 開発中・準備中（n=  61）</c:v>
                </c:pt>
                <c:pt idx="11">
                  <c:v>AI 調査中・検討中（n=133）</c:v>
                </c:pt>
                <c:pt idx="12">
                  <c:v>【 学習データの保有・蓄積 】                   </c:v>
                </c:pt>
                <c:pt idx="13">
                  <c:v>AI 提供中・実施中（n=  91）</c:v>
                </c:pt>
                <c:pt idx="14">
                  <c:v>AI 開発中・準備中（n=  62）</c:v>
                </c:pt>
                <c:pt idx="15">
                  <c:v>AI 調査中・検討中（n=  65）</c:v>
                </c:pt>
                <c:pt idx="16">
                  <c:v>【 自社内におけるAIについての理解 】              </c:v>
                </c:pt>
                <c:pt idx="17">
                  <c:v>AI 提供中・実施中（n=  33）</c:v>
                </c:pt>
                <c:pt idx="18">
                  <c:v>AI 開発中・準備中（n=  36）</c:v>
                </c:pt>
                <c:pt idx="19">
                  <c:v>AI 調査中・検討中（n=  99）</c:v>
                </c:pt>
                <c:pt idx="20">
                  <c:v>【 AI導入事例に関する情報の取得 】               </c:v>
                </c:pt>
                <c:pt idx="21">
                  <c:v>AI 提供中・実施中（n=  28）</c:v>
                </c:pt>
                <c:pt idx="22">
                  <c:v>AI 開発中・準備中（n=  36）</c:v>
                </c:pt>
                <c:pt idx="23">
                  <c:v>AI 調査中・検討中（n=  57）</c:v>
                </c:pt>
                <c:pt idx="24">
                  <c:v>【 AI技術に対する信頼性 】                   </c:v>
                </c:pt>
                <c:pt idx="25">
                  <c:v>AI 提供中・実施中（n=  45）</c:v>
                </c:pt>
                <c:pt idx="26">
                  <c:v>AI 開発中・準備中（n=  39）</c:v>
                </c:pt>
                <c:pt idx="27">
                  <c:v>AI 調査中・検討中（n=  44）</c:v>
                </c:pt>
                <c:pt idx="28">
                  <c:v>【 導入効果の担保 】                       </c:v>
                </c:pt>
                <c:pt idx="29">
                  <c:v>AI 提供中・実施中（n=  52）</c:v>
                </c:pt>
                <c:pt idx="30">
                  <c:v>AI 開発中・準備中（n=  25）</c:v>
                </c:pt>
                <c:pt idx="31">
                  <c:v>AI 調査中・検討中（n=  48）</c:v>
                </c:pt>
                <c:pt idx="32">
                  <c:v>【 顧客・取引先におけるAIについての理解 】           </c:v>
                </c:pt>
                <c:pt idx="33">
                  <c:v>AI 提供中・実施中（n=  40）</c:v>
                </c:pt>
                <c:pt idx="34">
                  <c:v>AI 開発中・準備中（n=  31）</c:v>
                </c:pt>
                <c:pt idx="35">
                  <c:v>AI 調査中・検討中（n=  26）</c:v>
                </c:pt>
                <c:pt idx="36">
                  <c:v>【 適用対象業務の選定 】                     </c:v>
                </c:pt>
                <c:pt idx="37">
                  <c:v>AI 提供中・実施中（n=  27）</c:v>
                </c:pt>
                <c:pt idx="38">
                  <c:v>AI 開発中・準備中（n=  16）</c:v>
                </c:pt>
                <c:pt idx="39">
                  <c:v>AI 調査中・検討中（n=  30）</c:v>
                </c:pt>
              </c:strCache>
            </c:strRef>
          </c:cat>
          <c:val>
            <c:numRef>
              <c:f>'Q27.AI技術を活用する際の課題（AI状況別）'!$T$7:$T$46</c:f>
              <c:numCache>
                <c:formatCode>0.0%</c:formatCode>
                <c:ptCount val="40"/>
                <c:pt idx="0" formatCode="General">
                  <c:v>0</c:v>
                </c:pt>
                <c:pt idx="1">
                  <c:v>0.1037037037037037</c:v>
                </c:pt>
                <c:pt idx="2">
                  <c:v>9.1346153846153841E-2</c:v>
                </c:pt>
                <c:pt idx="3">
                  <c:v>0.14626865671641792</c:v>
                </c:pt>
                <c:pt idx="4" formatCode="General">
                  <c:v>0</c:v>
                </c:pt>
                <c:pt idx="5">
                  <c:v>9.6296296296296297E-2</c:v>
                </c:pt>
                <c:pt idx="6">
                  <c:v>9.6153846153846159E-2</c:v>
                </c:pt>
                <c:pt idx="7">
                  <c:v>6.8656716417910449E-2</c:v>
                </c:pt>
                <c:pt idx="8" formatCode="General">
                  <c:v>0</c:v>
                </c:pt>
                <c:pt idx="9">
                  <c:v>0.11851851851851852</c:v>
                </c:pt>
                <c:pt idx="10">
                  <c:v>6.7307692307692304E-2</c:v>
                </c:pt>
                <c:pt idx="11">
                  <c:v>0.1253731343283582</c:v>
                </c:pt>
                <c:pt idx="12" formatCode="General">
                  <c:v>0</c:v>
                </c:pt>
                <c:pt idx="13">
                  <c:v>0.15555555555555556</c:v>
                </c:pt>
                <c:pt idx="14">
                  <c:v>0.17307692307692307</c:v>
                </c:pt>
                <c:pt idx="15">
                  <c:v>7.4626865671641784E-2</c:v>
                </c:pt>
                <c:pt idx="16" formatCode="General">
                  <c:v>0</c:v>
                </c:pt>
                <c:pt idx="17">
                  <c:v>4.8148148148148148E-2</c:v>
                </c:pt>
                <c:pt idx="18">
                  <c:v>9.1346153846153841E-2</c:v>
                </c:pt>
                <c:pt idx="19">
                  <c:v>0.1253731343283582</c:v>
                </c:pt>
                <c:pt idx="20" formatCode="General">
                  <c:v>0</c:v>
                </c:pt>
                <c:pt idx="21">
                  <c:v>4.0740740740740744E-2</c:v>
                </c:pt>
                <c:pt idx="22">
                  <c:v>5.7692307692307696E-2</c:v>
                </c:pt>
                <c:pt idx="23">
                  <c:v>6.5671641791044774E-2</c:v>
                </c:pt>
                <c:pt idx="24" formatCode="General">
                  <c:v>0</c:v>
                </c:pt>
                <c:pt idx="25">
                  <c:v>5.185185185185185E-2</c:v>
                </c:pt>
                <c:pt idx="26">
                  <c:v>5.2884615384615384E-2</c:v>
                </c:pt>
                <c:pt idx="27">
                  <c:v>4.1791044776119404E-2</c:v>
                </c:pt>
                <c:pt idx="28" formatCode="General">
                  <c:v>0</c:v>
                </c:pt>
                <c:pt idx="29">
                  <c:v>6.6666666666666666E-2</c:v>
                </c:pt>
                <c:pt idx="30">
                  <c:v>4.3269230769230768E-2</c:v>
                </c:pt>
                <c:pt idx="31">
                  <c:v>2.9850746268656716E-2</c:v>
                </c:pt>
                <c:pt idx="32" formatCode="General">
                  <c:v>0</c:v>
                </c:pt>
                <c:pt idx="33">
                  <c:v>5.9259259259259262E-2</c:v>
                </c:pt>
                <c:pt idx="34">
                  <c:v>7.6923076923076927E-2</c:v>
                </c:pt>
                <c:pt idx="35">
                  <c:v>2.6865671641791045E-2</c:v>
                </c:pt>
                <c:pt idx="36" formatCode="General">
                  <c:v>0</c:v>
                </c:pt>
                <c:pt idx="37">
                  <c:v>4.4444444444444446E-2</c:v>
                </c:pt>
                <c:pt idx="38">
                  <c:v>2.8846153846153848E-2</c:v>
                </c:pt>
                <c:pt idx="39">
                  <c:v>2.3880597014925373E-2</c:v>
                </c:pt>
              </c:numCache>
            </c:numRef>
          </c:val>
          <c:extLst>
            <c:ext xmlns:c16="http://schemas.microsoft.com/office/drawing/2014/chart" uri="{C3380CC4-5D6E-409C-BE32-E72D297353CC}">
              <c16:uniqueId val="{00000001-E41B-4F82-872A-19BC8A926316}"/>
            </c:ext>
          </c:extLst>
        </c:ser>
        <c:ser>
          <c:idx val="1"/>
          <c:order val="2"/>
          <c:tx>
            <c:strRef>
              <c:f>'Q27.AI技術を活用する際の課題（AI状況別）'!$U$6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提供中・実施中（n=144）</c:v>
                </c:pt>
                <c:pt idx="2">
                  <c:v>AI 開発中・準備中（n=127）</c:v>
                </c:pt>
                <c:pt idx="3">
                  <c:v>AI 調査中・検討中（n=195）</c:v>
                </c:pt>
                <c:pt idx="4">
                  <c:v>【 学習データの整備 】                      </c:v>
                </c:pt>
                <c:pt idx="5">
                  <c:v>AI 提供中・実施中（n=102）</c:v>
                </c:pt>
                <c:pt idx="6">
                  <c:v>AI 開発中・準備中（n=  72）</c:v>
                </c:pt>
                <c:pt idx="7">
                  <c:v>AI 調査中・検討中（n=  78）</c:v>
                </c:pt>
                <c:pt idx="8">
                  <c:v>【 導入費用 】                          </c:v>
                </c:pt>
                <c:pt idx="9">
                  <c:v>AI 提供中・実施中（n=  77）</c:v>
                </c:pt>
                <c:pt idx="10">
                  <c:v>AI 開発中・準備中（n=  61）</c:v>
                </c:pt>
                <c:pt idx="11">
                  <c:v>AI 調査中・検討中（n=133）</c:v>
                </c:pt>
                <c:pt idx="12">
                  <c:v>【 学習データの保有・蓄積 】                   </c:v>
                </c:pt>
                <c:pt idx="13">
                  <c:v>AI 提供中・実施中（n=  91）</c:v>
                </c:pt>
                <c:pt idx="14">
                  <c:v>AI 開発中・準備中（n=  62）</c:v>
                </c:pt>
                <c:pt idx="15">
                  <c:v>AI 調査中・検討中（n=  65）</c:v>
                </c:pt>
                <c:pt idx="16">
                  <c:v>【 自社内におけるAIについての理解 】              </c:v>
                </c:pt>
                <c:pt idx="17">
                  <c:v>AI 提供中・実施中（n=  33）</c:v>
                </c:pt>
                <c:pt idx="18">
                  <c:v>AI 開発中・準備中（n=  36）</c:v>
                </c:pt>
                <c:pt idx="19">
                  <c:v>AI 調査中・検討中（n=  99）</c:v>
                </c:pt>
                <c:pt idx="20">
                  <c:v>【 AI導入事例に関する情報の取得 】               </c:v>
                </c:pt>
                <c:pt idx="21">
                  <c:v>AI 提供中・実施中（n=  28）</c:v>
                </c:pt>
                <c:pt idx="22">
                  <c:v>AI 開発中・準備中（n=  36）</c:v>
                </c:pt>
                <c:pt idx="23">
                  <c:v>AI 調査中・検討中（n=  57）</c:v>
                </c:pt>
                <c:pt idx="24">
                  <c:v>【 AI技術に対する信頼性 】                   </c:v>
                </c:pt>
                <c:pt idx="25">
                  <c:v>AI 提供中・実施中（n=  45）</c:v>
                </c:pt>
                <c:pt idx="26">
                  <c:v>AI 開発中・準備中（n=  39）</c:v>
                </c:pt>
                <c:pt idx="27">
                  <c:v>AI 調査中・検討中（n=  44）</c:v>
                </c:pt>
                <c:pt idx="28">
                  <c:v>【 導入効果の担保 】                       </c:v>
                </c:pt>
                <c:pt idx="29">
                  <c:v>AI 提供中・実施中（n=  52）</c:v>
                </c:pt>
                <c:pt idx="30">
                  <c:v>AI 開発中・準備中（n=  25）</c:v>
                </c:pt>
                <c:pt idx="31">
                  <c:v>AI 調査中・検討中（n=  48）</c:v>
                </c:pt>
                <c:pt idx="32">
                  <c:v>【 顧客・取引先におけるAIについての理解 】           </c:v>
                </c:pt>
                <c:pt idx="33">
                  <c:v>AI 提供中・実施中（n=  40）</c:v>
                </c:pt>
                <c:pt idx="34">
                  <c:v>AI 開発中・準備中（n=  31）</c:v>
                </c:pt>
                <c:pt idx="35">
                  <c:v>AI 調査中・検討中（n=  26）</c:v>
                </c:pt>
                <c:pt idx="36">
                  <c:v>【 適用対象業務の選定 】                     </c:v>
                </c:pt>
                <c:pt idx="37">
                  <c:v>AI 提供中・実施中（n=  27）</c:v>
                </c:pt>
                <c:pt idx="38">
                  <c:v>AI 開発中・準備中（n=  16）</c:v>
                </c:pt>
                <c:pt idx="39">
                  <c:v>AI 調査中・検討中（n=  30）</c:v>
                </c:pt>
              </c:strCache>
            </c:strRef>
          </c:cat>
          <c:val>
            <c:numRef>
              <c:f>'Q27.AI技術を活用する際の課題（AI状況別）'!$U$7:$U$46</c:f>
              <c:numCache>
                <c:formatCode>0.0%</c:formatCode>
                <c:ptCount val="40"/>
                <c:pt idx="0" formatCode="General">
                  <c:v>0</c:v>
                </c:pt>
                <c:pt idx="1">
                  <c:v>0.14074074074074075</c:v>
                </c:pt>
                <c:pt idx="2">
                  <c:v>0.12980769230769232</c:v>
                </c:pt>
                <c:pt idx="3">
                  <c:v>0.12835820895522387</c:v>
                </c:pt>
                <c:pt idx="4" formatCode="General">
                  <c:v>0</c:v>
                </c:pt>
                <c:pt idx="5">
                  <c:v>4.8148148148148148E-2</c:v>
                </c:pt>
                <c:pt idx="6">
                  <c:v>7.2115384615384609E-2</c:v>
                </c:pt>
                <c:pt idx="7">
                  <c:v>2.9850746268656716E-2</c:v>
                </c:pt>
                <c:pt idx="8" formatCode="General">
                  <c:v>0</c:v>
                </c:pt>
                <c:pt idx="9">
                  <c:v>6.6666666666666666E-2</c:v>
                </c:pt>
                <c:pt idx="10">
                  <c:v>0.11057692307692307</c:v>
                </c:pt>
                <c:pt idx="11">
                  <c:v>8.0597014925373134E-2</c:v>
                </c:pt>
                <c:pt idx="12" formatCode="General">
                  <c:v>0</c:v>
                </c:pt>
                <c:pt idx="13">
                  <c:v>7.407407407407407E-2</c:v>
                </c:pt>
                <c:pt idx="14">
                  <c:v>6.25E-2</c:v>
                </c:pt>
                <c:pt idx="15">
                  <c:v>5.0746268656716415E-2</c:v>
                </c:pt>
                <c:pt idx="16" formatCode="General">
                  <c:v>0</c:v>
                </c:pt>
                <c:pt idx="17">
                  <c:v>4.4444444444444446E-2</c:v>
                </c:pt>
                <c:pt idx="18">
                  <c:v>3.3653846153846152E-2</c:v>
                </c:pt>
                <c:pt idx="19">
                  <c:v>6.8656716417910449E-2</c:v>
                </c:pt>
                <c:pt idx="20" formatCode="General">
                  <c:v>0</c:v>
                </c:pt>
                <c:pt idx="21">
                  <c:v>4.4444444444444446E-2</c:v>
                </c:pt>
                <c:pt idx="22">
                  <c:v>7.2115384615384609E-2</c:v>
                </c:pt>
                <c:pt idx="23">
                  <c:v>5.9701492537313432E-2</c:v>
                </c:pt>
                <c:pt idx="24" formatCode="General">
                  <c:v>0</c:v>
                </c:pt>
                <c:pt idx="25">
                  <c:v>7.0370370370370375E-2</c:v>
                </c:pt>
                <c:pt idx="26">
                  <c:v>9.1346153846153841E-2</c:v>
                </c:pt>
                <c:pt idx="27">
                  <c:v>6.8656716417910449E-2</c:v>
                </c:pt>
                <c:pt idx="28" formatCode="General">
                  <c:v>0</c:v>
                </c:pt>
                <c:pt idx="29">
                  <c:v>8.8888888888888892E-2</c:v>
                </c:pt>
                <c:pt idx="30">
                  <c:v>5.2884615384615384E-2</c:v>
                </c:pt>
                <c:pt idx="31">
                  <c:v>9.8507462686567168E-2</c:v>
                </c:pt>
                <c:pt idx="32" formatCode="General">
                  <c:v>0</c:v>
                </c:pt>
                <c:pt idx="33">
                  <c:v>4.8148148148148148E-2</c:v>
                </c:pt>
                <c:pt idx="34">
                  <c:v>5.7692307692307696E-2</c:v>
                </c:pt>
                <c:pt idx="35">
                  <c:v>3.5820895522388062E-2</c:v>
                </c:pt>
                <c:pt idx="36" formatCode="General">
                  <c:v>0</c:v>
                </c:pt>
                <c:pt idx="37">
                  <c:v>2.9629629629629631E-2</c:v>
                </c:pt>
                <c:pt idx="38">
                  <c:v>3.3653846153846152E-2</c:v>
                </c:pt>
                <c:pt idx="39">
                  <c:v>4.7761194029850747E-2</c:v>
                </c:pt>
              </c:numCache>
            </c:numRef>
          </c:val>
          <c:extLst>
            <c:ext xmlns:c16="http://schemas.microsoft.com/office/drawing/2014/chart" uri="{C3380CC4-5D6E-409C-BE32-E72D297353CC}">
              <c16:uniqueId val="{00000002-E41B-4F82-872A-19BC8A926316}"/>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2415950292397657"/>
          <c:y val="0.76480370370370365"/>
          <c:w val="9.678786549707602E-2"/>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'Q27.AI技術を活用する際の課題（AI状況別）'!$J$73</c:f>
          <c:strCache>
            <c:ptCount val="1"/>
            <c:pt idx="0">
              <c:v>AI 提供中・実施中 (N=91)
AI 開発中・準備中 (N=88)
AI 調査中・検討中 (N=99)</c:v>
            </c:pt>
          </c:strCache>
        </c:strRef>
      </c:tx>
      <c:layout>
        <c:manualLayout>
          <c:xMode val="edge"/>
          <c:yMode val="edge"/>
          <c:x val="0.65717681992337151"/>
          <c:y val="0.81622979797979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'Q27.AI技術を活用する際の課題（AI状況別）'!$S$6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47）</c:v>
                </c:pt>
                <c:pt idx="2">
                  <c:v>AI 開発中・準備中（n=  57）</c:v>
                </c:pt>
                <c:pt idx="3">
                  <c:v>AI 調査中・検討中（n=  62）</c:v>
                </c:pt>
                <c:pt idx="4">
                  <c:v>【 学習データの整備 】                      </c:v>
                </c:pt>
                <c:pt idx="5">
                  <c:v>AI 提供中・実施中（n=  28）</c:v>
                </c:pt>
                <c:pt idx="6">
                  <c:v>AI 開発中・準備中（n=  31）</c:v>
                </c:pt>
                <c:pt idx="7">
                  <c:v>AI 調査中・検討中（n=  26）</c:v>
                </c:pt>
                <c:pt idx="8">
                  <c:v>【 導入費用 】                          </c:v>
                </c:pt>
                <c:pt idx="9">
                  <c:v>AI 提供中・実施中（n=  27）</c:v>
                </c:pt>
                <c:pt idx="10">
                  <c:v>AI 開発中・準備中（n=  28）</c:v>
                </c:pt>
                <c:pt idx="11">
                  <c:v>AI 調査中・検討中（n=  35）</c:v>
                </c:pt>
                <c:pt idx="12">
                  <c:v>【 学習データの保有・蓄積 】                   </c:v>
                </c:pt>
                <c:pt idx="13">
                  <c:v>AI 提供中・実施中（n=  34）</c:v>
                </c:pt>
                <c:pt idx="14">
                  <c:v>AI 開発中・準備中（n=  28）</c:v>
                </c:pt>
                <c:pt idx="15">
                  <c:v>AI 調査中・検討中（n=  21）</c:v>
                </c:pt>
                <c:pt idx="16">
                  <c:v>【 自社内におけるAIについての理解 】              </c:v>
                </c:pt>
                <c:pt idx="17">
                  <c:v>AI 提供中・実施中（n=  11）</c:v>
                </c:pt>
                <c:pt idx="18">
                  <c:v>AI 開発中・準備中（n=  14）</c:v>
                </c:pt>
                <c:pt idx="19">
                  <c:v>AI 調査中・検討中（n=  38）</c:v>
                </c:pt>
                <c:pt idx="20">
                  <c:v>【 AI導入事例に関する情報の取得 】               </c:v>
                </c:pt>
                <c:pt idx="21">
                  <c:v>AI 提供中・実施中（n=  10）</c:v>
                </c:pt>
                <c:pt idx="22">
                  <c:v>AI 開発中・準備中（n=  13）</c:v>
                </c:pt>
                <c:pt idx="23">
                  <c:v>AI 調査中・検討中（n=  18）</c:v>
                </c:pt>
                <c:pt idx="24">
                  <c:v>【 AI技術に対する信頼性 】                   </c:v>
                </c:pt>
                <c:pt idx="25">
                  <c:v>AI 提供中・実施中（n=  14）</c:v>
                </c:pt>
                <c:pt idx="26">
                  <c:v>AI 開発中・準備中（n=  18）</c:v>
                </c:pt>
                <c:pt idx="27">
                  <c:v>AI 調査中・検討中（n=  15）</c:v>
                </c:pt>
                <c:pt idx="28">
                  <c:v>【 顧客・取引先におけるAIについての理解 】           </c:v>
                </c:pt>
                <c:pt idx="29">
                  <c:v>AI 提供中・実施中（n=  18）</c:v>
                </c:pt>
                <c:pt idx="30">
                  <c:v>AI 開発中・準備中（n=  14）</c:v>
                </c:pt>
                <c:pt idx="31">
                  <c:v>AI 調査中・検討中（n=    4）</c:v>
                </c:pt>
                <c:pt idx="32">
                  <c:v>【 導入効果の担保 】                       </c:v>
                </c:pt>
                <c:pt idx="33">
                  <c:v>AI 提供中・実施中（n=  18）</c:v>
                </c:pt>
                <c:pt idx="34">
                  <c:v>AI 開発中・準備中（n=  11）</c:v>
                </c:pt>
                <c:pt idx="35">
                  <c:v>AI 調査中・検討中（n=  15）</c:v>
                </c:pt>
                <c:pt idx="36">
                  <c:v>【 適用対象業務の選定 】                     </c:v>
                </c:pt>
                <c:pt idx="37">
                  <c:v>AI 提供中・実施中（n=    7）</c:v>
                </c:pt>
                <c:pt idx="38">
                  <c:v>AI 開発中・準備中（n=    8）</c:v>
                </c:pt>
                <c:pt idx="39">
                  <c:v>AI 調査中・検討中（n=    8）</c:v>
                </c:pt>
              </c:strCache>
            </c:strRef>
          </c:cat>
          <c:val>
            <c:numRef>
              <c:f>'Q27.AI技術を活用する際の課題（AI状況別）'!$S$7:$S$46</c:f>
              <c:numCache>
                <c:formatCode>0.0%</c:formatCode>
                <c:ptCount val="40"/>
                <c:pt idx="0" formatCode="General">
                  <c:v>0</c:v>
                </c:pt>
                <c:pt idx="1">
                  <c:v>0.27472527472527475</c:v>
                </c:pt>
                <c:pt idx="2">
                  <c:v>0.44318181818181818</c:v>
                </c:pt>
                <c:pt idx="3">
                  <c:v>0.37373737373737376</c:v>
                </c:pt>
                <c:pt idx="4" formatCode="General">
                  <c:v>0</c:v>
                </c:pt>
                <c:pt idx="5">
                  <c:v>0.23076923076923078</c:v>
                </c:pt>
                <c:pt idx="6">
                  <c:v>0.13636363636363635</c:v>
                </c:pt>
                <c:pt idx="7">
                  <c:v>0.17171717171717171</c:v>
                </c:pt>
                <c:pt idx="8" formatCode="General">
                  <c:v>0</c:v>
                </c:pt>
                <c:pt idx="9">
                  <c:v>0.13186813186813187</c:v>
                </c:pt>
                <c:pt idx="10">
                  <c:v>0.11363636363636363</c:v>
                </c:pt>
                <c:pt idx="11">
                  <c:v>0.12121212121212122</c:v>
                </c:pt>
                <c:pt idx="12" formatCode="General">
                  <c:v>0</c:v>
                </c:pt>
                <c:pt idx="13">
                  <c:v>9.8901098901098897E-2</c:v>
                </c:pt>
                <c:pt idx="14">
                  <c:v>6.8181818181818177E-2</c:v>
                </c:pt>
                <c:pt idx="15">
                  <c:v>7.0707070707070704E-2</c:v>
                </c:pt>
                <c:pt idx="16" formatCode="General">
                  <c:v>0</c:v>
                </c:pt>
                <c:pt idx="17">
                  <c:v>2.197802197802198E-2</c:v>
                </c:pt>
                <c:pt idx="18">
                  <c:v>3.4090909090909088E-2</c:v>
                </c:pt>
                <c:pt idx="19">
                  <c:v>9.0909090909090912E-2</c:v>
                </c:pt>
                <c:pt idx="20" formatCode="General">
                  <c:v>0</c:v>
                </c:pt>
                <c:pt idx="21">
                  <c:v>3.2967032967032968E-2</c:v>
                </c:pt>
                <c:pt idx="22">
                  <c:v>3.4090909090909088E-2</c:v>
                </c:pt>
                <c:pt idx="23">
                  <c:v>5.0505050505050504E-2</c:v>
                </c:pt>
                <c:pt idx="24" formatCode="General">
                  <c:v>0</c:v>
                </c:pt>
                <c:pt idx="25">
                  <c:v>4.3956043956043959E-2</c:v>
                </c:pt>
                <c:pt idx="26">
                  <c:v>3.4090909090909088E-2</c:v>
                </c:pt>
                <c:pt idx="27">
                  <c:v>3.0303030303030304E-2</c:v>
                </c:pt>
                <c:pt idx="28" formatCode="General">
                  <c:v>0</c:v>
                </c:pt>
                <c:pt idx="29">
                  <c:v>5.4945054945054944E-2</c:v>
                </c:pt>
                <c:pt idx="30">
                  <c:v>2.2727272727272728E-2</c:v>
                </c:pt>
                <c:pt idx="31">
                  <c:v>0</c:v>
                </c:pt>
                <c:pt idx="32" formatCode="General">
                  <c:v>0</c:v>
                </c:pt>
                <c:pt idx="33">
                  <c:v>2.197802197802198E-2</c:v>
                </c:pt>
                <c:pt idx="34">
                  <c:v>3.4090909090909088E-2</c:v>
                </c:pt>
                <c:pt idx="35">
                  <c:v>1.0101010101010102E-2</c:v>
                </c:pt>
                <c:pt idx="36" formatCode="General">
                  <c:v>0</c:v>
                </c:pt>
                <c:pt idx="37">
                  <c:v>2.197802197802198E-2</c:v>
                </c:pt>
                <c:pt idx="38">
                  <c:v>2.2727272727272728E-2</c:v>
                </c:pt>
                <c:pt idx="39">
                  <c:v>1.0101010101010102E-2</c:v>
                </c:pt>
              </c:numCache>
            </c:numRef>
          </c:val>
          <c:extLst>
            <c:ext xmlns:c16="http://schemas.microsoft.com/office/drawing/2014/chart" uri="{C3380CC4-5D6E-409C-BE32-E72D297353CC}">
              <c16:uniqueId val="{00000015-07D9-45A6-B229-F2C870077CAF}"/>
            </c:ext>
          </c:extLst>
        </c:ser>
        <c:ser>
          <c:idx val="2"/>
          <c:order val="1"/>
          <c:tx>
            <c:strRef>
              <c:f>'Q27.AI技術を活用する際の課題（AI状況別）'!$T$6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'Q27.AI技術を活用する際の課題（AI状況別）'!$R$7:$R$46</c:f>
              <c:strCache>
                <c:ptCount val="40"/>
                <c:pt idx="0">
                  <c:v>【 AI人材の確保 】                       </c:v>
                </c:pt>
                <c:pt idx="1">
                  <c:v>AI 提供中・実施中（n=  47）</c:v>
                </c:pt>
                <c:pt idx="2">
                  <c:v>AI 開発中・準備中（n=  57）</c:v>
                </c:pt>
                <c:pt idx="3">
                  <c:v>AI 調査中・検討中（n=  62）</c:v>
                </c:pt>
                <c:pt idx="4">
                  <c:v>【 学習データの整備 】                      </c:v>
                </c:pt>
                <c:pt idx="5">
                  <c:v>AI 提供中・実施中（n=  28）</c:v>
                </c:pt>
                <c:pt idx="6">
                  <c:v>AI 開発中・準備中（n=  31）</c:v>
                </c:pt>
                <c:pt idx="7">
                  <c:v>AI 調査中・検討中（n=  26）</c:v>
                </c:pt>
                <c:pt idx="8">
                  <c:v>【 導入費用 】                          </c:v>
                </c:pt>
                <c:pt idx="9">
                  <c:v>AI 提供中・実施中（n=  27）</c:v>
                </c:pt>
                <c:pt idx="10">
                  <c:v>AI 開発中・準備中（n=  28）</c:v>
                </c:pt>
                <c:pt idx="11">
                  <c:v>AI 調査中・検討中（n=  35）</c:v>
                </c:pt>
                <c:pt idx="12">
                  <c:v>【 学習データの保有・蓄積 】                   </c:v>
                </c:pt>
                <c:pt idx="13">
                  <c:v>AI 提供中・実施中（n=  34）</c:v>
                </c:pt>
                <c:pt idx="14">
                  <c:v>AI 開発中・準備中（n=  28）</c:v>
                </c:pt>
                <c:pt idx="15">
                  <c:v>AI 調査中・検討中（n=  21）</c:v>
                </c:pt>
                <c:pt idx="16">
                  <c:v>【 自社内におけるAIについての理解 】              </c:v>
                </c:pt>
                <c:pt idx="17">
                  <c:v>AI 提供中・実施中（n=  11）</c:v>
                </c:pt>
                <c:pt idx="18">
                  <c:v>AI 開発中・準備中（n=  14）</c:v>
                </c:pt>
                <c:pt idx="19">
                  <c:v>AI 調査中・検討中（n=  38）</c:v>
                </c:pt>
                <c:pt idx="20">
                  <c:v>【 AI導入事例に関する情報の取得 】               </c:v>
                </c:pt>
                <c:pt idx="21">
                  <c:v>AI 提供中・実施中（n=  10）</c:v>
                </c:pt>
                <c:pt idx="22">
                  <c:v>AI 開発中・準備中（n=  13）</c:v>
                </c:pt>
                <c:pt idx="23">
                  <c:v>AI 調査中・検討中（n=  18）</c:v>
                </c:pt>
                <c:pt idx="24">
                  <c:v>【 AI技術に対する信頼性 】                   </c:v>
                </c:pt>
                <c:pt idx="25">
                  <c:v>AI 提供中・実施中（n=  14）</c:v>
                </c:pt>
                <c:pt idx="26">
                  <c:v>AI 開発中・準備中（n=  18）</c:v>
                </c:pt>
                <c:pt idx="27">
                  <c:v>AI 調査中・検討中（n=  15）</c:v>
                </c:pt>
                <c:pt idx="28">
                  <c:v>【 顧客・取引先におけるAIについての理解 】           </c:v>
                </c:pt>
                <c:pt idx="29">
                  <c:v>AI 提供中・実施中（n=  18）</c:v>
                </c:pt>
                <c:pt idx="30">
                  <c:v>AI 開発中・準備中（n=  14）</c:v>
                </c:pt>
                <c:pt idx="31">
                  <c:v>AI 調査中・検討中（n=    4）</c:v>
                </c:pt>
                <c:pt idx="32">
                  <c:v>【 導入効果の担保 】                       </c:v>
                </c:pt>
                <c:pt idx="33">
                  <c:v>AI 提供中・実施中（n=  18）</c:v>
                </c:pt>
                <c:pt idx="34">
                  <c:v>AI 開発中・準備中（n=  11）</c:v>
                </c:pt>
                <c:pt idx="35">
                  <c:v>AI 調査中・検討中（n=  15）</c:v>
                </c:pt>
                <c:pt idx="36">
                  <c:v>【 適用対象業務の選定 】                     </c:v>
                </c:pt>
                <c:pt idx="37">
                  <c:v>AI 提供中・実施中（n=    7）</c:v>
                </c:pt>
                <c:pt idx="38">
                  <c:v>AI 開発中・準備中（n=    8）</c:v>
                </c:pt>
                <c:pt idx="39">
                  <c:v>AI 調査中・検討中（n=    8）</c:v>
                </c:pt>
              </c:strCache>
            </c:strRef>
          </c:cat>
          <c:val>
            <c:numRef>
              <c:f>'Q27.AI技術を活用する際の課題（AI状況別）'!$T$7:$T$46</c:f>
              <c:numCache>
                <c:formatCode>0.0%</c:formatCode>
                <c:ptCount val="40"/>
                <c:pt idx="0" formatCode="General">
                  <c:v>0</c:v>
                </c:pt>
                <c:pt idx="1">
                  <c:v>9.8901098901098897E-2</c:v>
                </c:pt>
                <c:pt idx="2">
                  <c:v>7.9545454545454544E-2</c:v>
                </c:pt>
                <c:pt idx="3">
                  <c:v>0.15151515151515152</c:v>
                </c:pt>
                <c:pt idx="4" formatCode="General">
                  <c:v>0</c:v>
                </c:pt>
                <c:pt idx="5">
                  <c:v>6.5934065934065936E-2</c:v>
                </c:pt>
                <c:pt idx="6">
                  <c:v>0.125</c:v>
                </c:pt>
                <c:pt idx="7">
                  <c:v>5.0505050505050504E-2</c:v>
                </c:pt>
                <c:pt idx="8" formatCode="General">
                  <c:v>0</c:v>
                </c:pt>
                <c:pt idx="9">
                  <c:v>7.6923076923076927E-2</c:v>
                </c:pt>
                <c:pt idx="10">
                  <c:v>0.10227272727272728</c:v>
                </c:pt>
                <c:pt idx="11">
                  <c:v>0.1111111111111111</c:v>
                </c:pt>
                <c:pt idx="12" formatCode="General">
                  <c:v>0</c:v>
                </c:pt>
                <c:pt idx="13">
                  <c:v>0.19780219780219779</c:v>
                </c:pt>
                <c:pt idx="14">
                  <c:v>0.19318181818181818</c:v>
                </c:pt>
                <c:pt idx="15">
                  <c:v>9.0909090909090912E-2</c:v>
                </c:pt>
                <c:pt idx="16" formatCode="General">
                  <c:v>0</c:v>
                </c:pt>
                <c:pt idx="17">
                  <c:v>8.7912087912087919E-2</c:v>
                </c:pt>
                <c:pt idx="18">
                  <c:v>5.6818181818181816E-2</c:v>
                </c:pt>
                <c:pt idx="19">
                  <c:v>0.18181818181818182</c:v>
                </c:pt>
                <c:pt idx="20" formatCode="General">
                  <c:v>0</c:v>
                </c:pt>
                <c:pt idx="21">
                  <c:v>2.197802197802198E-2</c:v>
                </c:pt>
                <c:pt idx="22">
                  <c:v>6.8181818181818177E-2</c:v>
                </c:pt>
                <c:pt idx="23">
                  <c:v>6.0606060606060608E-2</c:v>
                </c:pt>
                <c:pt idx="24" formatCode="General">
                  <c:v>0</c:v>
                </c:pt>
                <c:pt idx="25">
                  <c:v>3.2967032967032968E-2</c:v>
                </c:pt>
                <c:pt idx="26">
                  <c:v>6.8181818181818177E-2</c:v>
                </c:pt>
                <c:pt idx="27">
                  <c:v>7.0707070707070704E-2</c:v>
                </c:pt>
                <c:pt idx="28" formatCode="General">
                  <c:v>0</c:v>
                </c:pt>
                <c:pt idx="29">
                  <c:v>6.5934065934065936E-2</c:v>
                </c:pt>
                <c:pt idx="30">
                  <c:v>0.10227272727272728</c:v>
                </c:pt>
                <c:pt idx="31">
                  <c:v>2.0202020202020204E-2</c:v>
                </c:pt>
                <c:pt idx="32" formatCode="General">
                  <c:v>0</c:v>
                </c:pt>
                <c:pt idx="33">
                  <c:v>7.6923076923076927E-2</c:v>
                </c:pt>
                <c:pt idx="34">
                  <c:v>3.4090909090909088E-2</c:v>
                </c:pt>
                <c:pt idx="35">
                  <c:v>2.0202020202020204E-2</c:v>
                </c:pt>
                <c:pt idx="36" formatCode="General">
                  <c:v>0</c:v>
                </c:pt>
                <c:pt idx="37">
                  <c:v>4.3956043956043959E-2</c:v>
                </c:pt>
                <c:pt idx="38">
                  <c:v>2.2727272727272728E-2</c:v>
                </c:pt>
                <c:pt idx="39">
                  <c:v>3.0303030303030304E-2</c:v>
                </c:pt>
              </c:numCache>
            </c:numRef>
          </c:val>
          <c:extLst>
            <c:ext xmlns:c16="http://schemas.microsoft.com/office/drawing/2014/chart" uri="{C3380CC4-5D6E-409C-BE32-E72D297353CC}">
              <c16:uniqueId val="{00000031-07D9-45A6-B229-F2C870077CAF}"/>
            </c:ext>
          </c:extLst>
        </c:ser>
        <c:ser>
          <c:idx val="1"/>
          <c:order val="2"/>
          <c:tx>
            <c:strRef>
              <c:f>'Q27.AI技術を活用する際の課題（AI状況別）'!$U$6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47）</c:v>
                </c:pt>
                <c:pt idx="2">
                  <c:v>AI 開発中・準備中（n=  57）</c:v>
                </c:pt>
                <c:pt idx="3">
                  <c:v>AI 調査中・検討中（n=  62）</c:v>
                </c:pt>
                <c:pt idx="4">
                  <c:v>【 学習データの整備 】                      </c:v>
                </c:pt>
                <c:pt idx="5">
                  <c:v>AI 提供中・実施中（n=  28）</c:v>
                </c:pt>
                <c:pt idx="6">
                  <c:v>AI 開発中・準備中（n=  31）</c:v>
                </c:pt>
                <c:pt idx="7">
                  <c:v>AI 調査中・検討中（n=  26）</c:v>
                </c:pt>
                <c:pt idx="8">
                  <c:v>【 導入費用 】                          </c:v>
                </c:pt>
                <c:pt idx="9">
                  <c:v>AI 提供中・実施中（n=  27）</c:v>
                </c:pt>
                <c:pt idx="10">
                  <c:v>AI 開発中・準備中（n=  28）</c:v>
                </c:pt>
                <c:pt idx="11">
                  <c:v>AI 調査中・検討中（n=  35）</c:v>
                </c:pt>
                <c:pt idx="12">
                  <c:v>【 学習データの保有・蓄積 】                   </c:v>
                </c:pt>
                <c:pt idx="13">
                  <c:v>AI 提供中・実施中（n=  34）</c:v>
                </c:pt>
                <c:pt idx="14">
                  <c:v>AI 開発中・準備中（n=  28）</c:v>
                </c:pt>
                <c:pt idx="15">
                  <c:v>AI 調査中・検討中（n=  21）</c:v>
                </c:pt>
                <c:pt idx="16">
                  <c:v>【 自社内におけるAIについての理解 】              </c:v>
                </c:pt>
                <c:pt idx="17">
                  <c:v>AI 提供中・実施中（n=  11）</c:v>
                </c:pt>
                <c:pt idx="18">
                  <c:v>AI 開発中・準備中（n=  14）</c:v>
                </c:pt>
                <c:pt idx="19">
                  <c:v>AI 調査中・検討中（n=  38）</c:v>
                </c:pt>
                <c:pt idx="20">
                  <c:v>【 AI導入事例に関する情報の取得 】               </c:v>
                </c:pt>
                <c:pt idx="21">
                  <c:v>AI 提供中・実施中（n=  10）</c:v>
                </c:pt>
                <c:pt idx="22">
                  <c:v>AI 開発中・準備中（n=  13）</c:v>
                </c:pt>
                <c:pt idx="23">
                  <c:v>AI 調査中・検討中（n=  18）</c:v>
                </c:pt>
                <c:pt idx="24">
                  <c:v>【 AI技術に対する信頼性 】                   </c:v>
                </c:pt>
                <c:pt idx="25">
                  <c:v>AI 提供中・実施中（n=  14）</c:v>
                </c:pt>
                <c:pt idx="26">
                  <c:v>AI 開発中・準備中（n=  18）</c:v>
                </c:pt>
                <c:pt idx="27">
                  <c:v>AI 調査中・検討中（n=  15）</c:v>
                </c:pt>
                <c:pt idx="28">
                  <c:v>【 顧客・取引先におけるAIについての理解 】           </c:v>
                </c:pt>
                <c:pt idx="29">
                  <c:v>AI 提供中・実施中（n=  18）</c:v>
                </c:pt>
                <c:pt idx="30">
                  <c:v>AI 開発中・準備中（n=  14）</c:v>
                </c:pt>
                <c:pt idx="31">
                  <c:v>AI 調査中・検討中（n=    4）</c:v>
                </c:pt>
                <c:pt idx="32">
                  <c:v>【 導入効果の担保 】                       </c:v>
                </c:pt>
                <c:pt idx="33">
                  <c:v>AI 提供中・実施中（n=  18）</c:v>
                </c:pt>
                <c:pt idx="34">
                  <c:v>AI 開発中・準備中（n=  11）</c:v>
                </c:pt>
                <c:pt idx="35">
                  <c:v>AI 調査中・検討中（n=  15）</c:v>
                </c:pt>
                <c:pt idx="36">
                  <c:v>【 適用対象業務の選定 】                     </c:v>
                </c:pt>
                <c:pt idx="37">
                  <c:v>AI 提供中・実施中（n=    7）</c:v>
                </c:pt>
                <c:pt idx="38">
                  <c:v>AI 開発中・準備中（n=    8）</c:v>
                </c:pt>
                <c:pt idx="39">
                  <c:v>AI 調査中・検討中（n=    8）</c:v>
                </c:pt>
              </c:strCache>
            </c:strRef>
          </c:cat>
          <c:val>
            <c:numRef>
              <c:f>'Q27.AI技術を活用する際の課題（AI状況別）'!$U$7:$U$46</c:f>
              <c:numCache>
                <c:formatCode>0.0%</c:formatCode>
                <c:ptCount val="40"/>
                <c:pt idx="0" formatCode="General">
                  <c:v>0</c:v>
                </c:pt>
                <c:pt idx="1">
                  <c:v>0.14285714285714285</c:v>
                </c:pt>
                <c:pt idx="2">
                  <c:v>0.125</c:v>
                </c:pt>
                <c:pt idx="3">
                  <c:v>0.10101010101010101</c:v>
                </c:pt>
                <c:pt idx="4" formatCode="General">
                  <c:v>0</c:v>
                </c:pt>
                <c:pt idx="5">
                  <c:v>1.098901098901099E-2</c:v>
                </c:pt>
                <c:pt idx="6">
                  <c:v>9.0909090909090912E-2</c:v>
                </c:pt>
                <c:pt idx="7">
                  <c:v>4.0404040404040407E-2</c:v>
                </c:pt>
                <c:pt idx="8" formatCode="General">
                  <c:v>0</c:v>
                </c:pt>
                <c:pt idx="9">
                  <c:v>8.7912087912087919E-2</c:v>
                </c:pt>
                <c:pt idx="10">
                  <c:v>0.10227272727272728</c:v>
                </c:pt>
                <c:pt idx="11">
                  <c:v>0.12121212121212122</c:v>
                </c:pt>
                <c:pt idx="12" formatCode="General">
                  <c:v>0</c:v>
                </c:pt>
                <c:pt idx="13">
                  <c:v>7.6923076923076927E-2</c:v>
                </c:pt>
                <c:pt idx="14">
                  <c:v>5.6818181818181816E-2</c:v>
                </c:pt>
                <c:pt idx="15">
                  <c:v>5.0505050505050504E-2</c:v>
                </c:pt>
                <c:pt idx="16" formatCode="General">
                  <c:v>0</c:v>
                </c:pt>
                <c:pt idx="17">
                  <c:v>1.098901098901099E-2</c:v>
                </c:pt>
                <c:pt idx="18">
                  <c:v>6.8181818181818177E-2</c:v>
                </c:pt>
                <c:pt idx="19">
                  <c:v>0.1111111111111111</c:v>
                </c:pt>
                <c:pt idx="20" formatCode="General">
                  <c:v>0</c:v>
                </c:pt>
                <c:pt idx="21">
                  <c:v>5.4945054945054944E-2</c:v>
                </c:pt>
                <c:pt idx="22">
                  <c:v>4.5454545454545456E-2</c:v>
                </c:pt>
                <c:pt idx="23">
                  <c:v>7.0707070707070704E-2</c:v>
                </c:pt>
                <c:pt idx="24" formatCode="General">
                  <c:v>0</c:v>
                </c:pt>
                <c:pt idx="25">
                  <c:v>7.6923076923076927E-2</c:v>
                </c:pt>
                <c:pt idx="26">
                  <c:v>0.10227272727272728</c:v>
                </c:pt>
                <c:pt idx="27">
                  <c:v>5.0505050505050504E-2</c:v>
                </c:pt>
                <c:pt idx="28" formatCode="General">
                  <c:v>0</c:v>
                </c:pt>
                <c:pt idx="29">
                  <c:v>7.6923076923076927E-2</c:v>
                </c:pt>
                <c:pt idx="30">
                  <c:v>3.4090909090909088E-2</c:v>
                </c:pt>
                <c:pt idx="31">
                  <c:v>2.0202020202020204E-2</c:v>
                </c:pt>
                <c:pt idx="32" formatCode="General">
                  <c:v>0</c:v>
                </c:pt>
                <c:pt idx="33">
                  <c:v>9.8901098901098897E-2</c:v>
                </c:pt>
                <c:pt idx="34">
                  <c:v>5.6818181818181816E-2</c:v>
                </c:pt>
                <c:pt idx="35">
                  <c:v>0.12121212121212122</c:v>
                </c:pt>
                <c:pt idx="36" formatCode="General">
                  <c:v>0</c:v>
                </c:pt>
                <c:pt idx="37">
                  <c:v>1.098901098901099E-2</c:v>
                </c:pt>
                <c:pt idx="38">
                  <c:v>4.5454545454545456E-2</c:v>
                </c:pt>
                <c:pt idx="39">
                  <c:v>4.0404040404040407E-2</c:v>
                </c:pt>
              </c:numCache>
            </c:numRef>
          </c:val>
          <c:extLst>
            <c:ext xmlns:c16="http://schemas.microsoft.com/office/drawing/2014/chart" uri="{C3380CC4-5D6E-409C-BE32-E72D297353CC}">
              <c16:uniqueId val="{00000046-07D9-45A6-B229-F2C870077CAF}"/>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041398467432963"/>
          <c:y val="0.70707643097643103"/>
          <c:w val="0.10978497447562523"/>
          <c:h val="8.2112121212121206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'Q27.AI技術を活用する際の課題（AI状況別）'!$J$73</c:f>
          <c:strCache>
            <c:ptCount val="1"/>
            <c:pt idx="0">
              <c:v>AI 提供中・実施中 (N=38)
AI 開発中・準備中 (N=28)
AI 調査中・検討中 (N=98)</c:v>
            </c:pt>
          </c:strCache>
        </c:strRef>
      </c:tx>
      <c:layout>
        <c:manualLayout>
          <c:xMode val="edge"/>
          <c:yMode val="edge"/>
          <c:x val="0.65960977011494248"/>
          <c:y val="0.816229797979798"/>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'Q27.AI技術を活用する際の課題（AI状況別）'!$S$6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'Q27.AI技術を活用する際の課題（AI状況別）'!$R$7:$R$46</c:f>
              <c:strCache>
                <c:ptCount val="40"/>
                <c:pt idx="0">
                  <c:v>【 学習データの整備 】                      </c:v>
                </c:pt>
                <c:pt idx="1">
                  <c:v>AI 提供中・実施中（n=  18）</c:v>
                </c:pt>
                <c:pt idx="2">
                  <c:v>AI 開発中・準備中（n=  11）</c:v>
                </c:pt>
                <c:pt idx="3">
                  <c:v>AI 調査中・検討中（n=  27）</c:v>
                </c:pt>
                <c:pt idx="4">
                  <c:v>【 AI人材の確保 】                       </c:v>
                </c:pt>
                <c:pt idx="5">
                  <c:v>AI 提供中・実施中（n=  18）</c:v>
                </c:pt>
                <c:pt idx="6">
                  <c:v>AI 開発中・準備中（n=  15）</c:v>
                </c:pt>
                <c:pt idx="7">
                  <c:v>AI 調査中・検討中（n=  47）</c:v>
                </c:pt>
                <c:pt idx="8">
                  <c:v>【 導入費用 】                          </c:v>
                </c:pt>
                <c:pt idx="9">
                  <c:v>AI 提供中・実施中（n=  13）</c:v>
                </c:pt>
                <c:pt idx="10">
                  <c:v>AI 開発中・準備中（n=    9）</c:v>
                </c:pt>
                <c:pt idx="11">
                  <c:v>AI 調査中・検討中（n=  46）</c:v>
                </c:pt>
                <c:pt idx="12">
                  <c:v>【 自社内におけるAIについての理解 】              </c:v>
                </c:pt>
                <c:pt idx="13">
                  <c:v>AI 提供中・実施中（n=    5）</c:v>
                </c:pt>
                <c:pt idx="14">
                  <c:v>AI 開発中・準備中（n=    7）</c:v>
                </c:pt>
                <c:pt idx="15">
                  <c:v>AI 調査中・検討中（n=  26）</c:v>
                </c:pt>
                <c:pt idx="16">
                  <c:v>【 学習データの保有・蓄積 】                   </c:v>
                </c:pt>
                <c:pt idx="17">
                  <c:v>AI 提供中・実施中（n=  13）</c:v>
                </c:pt>
                <c:pt idx="18">
                  <c:v>AI 開発中・準備中（n=    7）</c:v>
                </c:pt>
                <c:pt idx="19">
                  <c:v>AI 調査中・検討中（n=  18）</c:v>
                </c:pt>
                <c:pt idx="20">
                  <c:v>【 導入効果の担保 】                       </c:v>
                </c:pt>
                <c:pt idx="21">
                  <c:v>AI 提供中・実施中（n=    5）</c:v>
                </c:pt>
                <c:pt idx="22">
                  <c:v>AI 開発中・準備中（n=    6）</c:v>
                </c:pt>
                <c:pt idx="23">
                  <c:v>AI 調査中・検討中（n=  15）</c:v>
                </c:pt>
                <c:pt idx="24">
                  <c:v>【 AI導入事例に関する情報の取得 】               </c:v>
                </c:pt>
                <c:pt idx="25">
                  <c:v>AI 提供中・実施中（n=    1）</c:v>
                </c:pt>
                <c:pt idx="26">
                  <c:v>AI 開発中・準備中（n=    4）</c:v>
                </c:pt>
                <c:pt idx="27">
                  <c:v>AI 調査中・検討中（n=  15）</c:v>
                </c:pt>
                <c:pt idx="28">
                  <c:v>【 運用費用 】                          </c:v>
                </c:pt>
                <c:pt idx="29">
                  <c:v>AI 提供中・実施中（n=    9）</c:v>
                </c:pt>
                <c:pt idx="30">
                  <c:v>AI 開発中・準備中（n=    5）</c:v>
                </c:pt>
                <c:pt idx="31">
                  <c:v>AI 調査中・検討中（n=  24）</c:v>
                </c:pt>
                <c:pt idx="32">
                  <c:v>【 AI技術に対する信頼性 】                   </c:v>
                </c:pt>
                <c:pt idx="33">
                  <c:v>AI 提供中・実施中（n=    4）</c:v>
                </c:pt>
                <c:pt idx="34">
                  <c:v>AI 開発中・準備中（n=    3）</c:v>
                </c:pt>
                <c:pt idx="35">
                  <c:v>AI 調査中・検討中（n=  11）</c:v>
                </c:pt>
                <c:pt idx="36">
                  <c:v>【 経営者の理解 】                        </c:v>
                </c:pt>
                <c:pt idx="37">
                  <c:v>AI 提供中・実施中（n=    1）</c:v>
                </c:pt>
                <c:pt idx="38">
                  <c:v>AI 開発中・準備中（n=    3）</c:v>
                </c:pt>
                <c:pt idx="39">
                  <c:v>AI 調査中・検討中（n=  11）</c:v>
                </c:pt>
              </c:strCache>
            </c:strRef>
          </c:cat>
          <c:val>
            <c:numRef>
              <c:f>'Q27.AI技術を活用する際の課題（AI状況別）'!$S$7:$S$46</c:f>
              <c:numCache>
                <c:formatCode>0.0%</c:formatCode>
                <c:ptCount val="40"/>
                <c:pt idx="0" formatCode="General">
                  <c:v>0</c:v>
                </c:pt>
                <c:pt idx="1">
                  <c:v>0.26315789473684209</c:v>
                </c:pt>
                <c:pt idx="2">
                  <c:v>0.2857142857142857</c:v>
                </c:pt>
                <c:pt idx="3">
                  <c:v>0.16326530612244897</c:v>
                </c:pt>
                <c:pt idx="4" formatCode="General">
                  <c:v>0</c:v>
                </c:pt>
                <c:pt idx="5">
                  <c:v>0.15789473684210525</c:v>
                </c:pt>
                <c:pt idx="6">
                  <c:v>0.35714285714285715</c:v>
                </c:pt>
                <c:pt idx="7">
                  <c:v>0.14285714285714285</c:v>
                </c:pt>
                <c:pt idx="8" formatCode="General">
                  <c:v>0</c:v>
                </c:pt>
                <c:pt idx="9">
                  <c:v>0.10526315789473684</c:v>
                </c:pt>
                <c:pt idx="10">
                  <c:v>3.5714285714285712E-2</c:v>
                </c:pt>
                <c:pt idx="11">
                  <c:v>0.25510204081632654</c:v>
                </c:pt>
                <c:pt idx="12" formatCode="General">
                  <c:v>0</c:v>
                </c:pt>
                <c:pt idx="13">
                  <c:v>2.6315789473684209E-2</c:v>
                </c:pt>
                <c:pt idx="14">
                  <c:v>7.1428571428571425E-2</c:v>
                </c:pt>
                <c:pt idx="15">
                  <c:v>0.14285714285714285</c:v>
                </c:pt>
                <c:pt idx="16" formatCode="General">
                  <c:v>0</c:v>
                </c:pt>
                <c:pt idx="17">
                  <c:v>0.15789473684210525</c:v>
                </c:pt>
                <c:pt idx="18">
                  <c:v>3.5714285714285712E-2</c:v>
                </c:pt>
                <c:pt idx="19">
                  <c:v>7.1428571428571425E-2</c:v>
                </c:pt>
                <c:pt idx="20" formatCode="General">
                  <c:v>0</c:v>
                </c:pt>
                <c:pt idx="21">
                  <c:v>0.10526315789473684</c:v>
                </c:pt>
                <c:pt idx="22">
                  <c:v>0</c:v>
                </c:pt>
                <c:pt idx="23">
                  <c:v>4.0816326530612242E-2</c:v>
                </c:pt>
                <c:pt idx="24" formatCode="General">
                  <c:v>0</c:v>
                </c:pt>
                <c:pt idx="25">
                  <c:v>2.6315789473684209E-2</c:v>
                </c:pt>
                <c:pt idx="26">
                  <c:v>7.1428571428571425E-2</c:v>
                </c:pt>
                <c:pt idx="27">
                  <c:v>3.0612244897959183E-2</c:v>
                </c:pt>
                <c:pt idx="28" formatCode="General">
                  <c:v>0</c:v>
                </c:pt>
                <c:pt idx="29">
                  <c:v>5.2631578947368418E-2</c:v>
                </c:pt>
                <c:pt idx="30">
                  <c:v>3.5714285714285712E-2</c:v>
                </c:pt>
                <c:pt idx="31">
                  <c:v>2.0408163265306121E-2</c:v>
                </c:pt>
                <c:pt idx="32" formatCode="General">
                  <c:v>0</c:v>
                </c:pt>
                <c:pt idx="33">
                  <c:v>5.2631578947368418E-2</c:v>
                </c:pt>
                <c:pt idx="34">
                  <c:v>3.5714285714285712E-2</c:v>
                </c:pt>
                <c:pt idx="35">
                  <c:v>2.0408163265306121E-2</c:v>
                </c:pt>
                <c:pt idx="36" formatCode="General">
                  <c:v>0</c:v>
                </c:pt>
                <c:pt idx="37">
                  <c:v>0</c:v>
                </c:pt>
                <c:pt idx="38">
                  <c:v>3.5714285714285712E-2</c:v>
                </c:pt>
                <c:pt idx="39">
                  <c:v>3.0612244897959183E-2</c:v>
                </c:pt>
              </c:numCache>
            </c:numRef>
          </c:val>
          <c:extLst>
            <c:ext xmlns:c16="http://schemas.microsoft.com/office/drawing/2014/chart" uri="{C3380CC4-5D6E-409C-BE32-E72D297353CC}">
              <c16:uniqueId val="{00000015-4F12-442C-AA04-71432FCD64B4}"/>
            </c:ext>
          </c:extLst>
        </c:ser>
        <c:ser>
          <c:idx val="2"/>
          <c:order val="1"/>
          <c:tx>
            <c:strRef>
              <c:f>'Q27.AI技術を活用する際の課題（AI状況別）'!$T$6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'Q27.AI技術を活用する際の課題（AI状況別）'!$R$7:$R$46</c:f>
              <c:strCache>
                <c:ptCount val="40"/>
                <c:pt idx="0">
                  <c:v>【 学習データの整備 】                      </c:v>
                </c:pt>
                <c:pt idx="1">
                  <c:v>AI 提供中・実施中（n=  18）</c:v>
                </c:pt>
                <c:pt idx="2">
                  <c:v>AI 開発中・準備中（n=  11）</c:v>
                </c:pt>
                <c:pt idx="3">
                  <c:v>AI 調査中・検討中（n=  27）</c:v>
                </c:pt>
                <c:pt idx="4">
                  <c:v>【 AI人材の確保 】                       </c:v>
                </c:pt>
                <c:pt idx="5">
                  <c:v>AI 提供中・実施中（n=  18）</c:v>
                </c:pt>
                <c:pt idx="6">
                  <c:v>AI 開発中・準備中（n=  15）</c:v>
                </c:pt>
                <c:pt idx="7">
                  <c:v>AI 調査中・検討中（n=  47）</c:v>
                </c:pt>
                <c:pt idx="8">
                  <c:v>【 導入費用 】                          </c:v>
                </c:pt>
                <c:pt idx="9">
                  <c:v>AI 提供中・実施中（n=  13）</c:v>
                </c:pt>
                <c:pt idx="10">
                  <c:v>AI 開発中・準備中（n=    9）</c:v>
                </c:pt>
                <c:pt idx="11">
                  <c:v>AI 調査中・検討中（n=  46）</c:v>
                </c:pt>
                <c:pt idx="12">
                  <c:v>【 自社内におけるAIについての理解 】              </c:v>
                </c:pt>
                <c:pt idx="13">
                  <c:v>AI 提供中・実施中（n=    5）</c:v>
                </c:pt>
                <c:pt idx="14">
                  <c:v>AI 開発中・準備中（n=    7）</c:v>
                </c:pt>
                <c:pt idx="15">
                  <c:v>AI 調査中・検討中（n=  26）</c:v>
                </c:pt>
                <c:pt idx="16">
                  <c:v>【 学習データの保有・蓄積 】                   </c:v>
                </c:pt>
                <c:pt idx="17">
                  <c:v>AI 提供中・実施中（n=  13）</c:v>
                </c:pt>
                <c:pt idx="18">
                  <c:v>AI 開発中・準備中（n=    7）</c:v>
                </c:pt>
                <c:pt idx="19">
                  <c:v>AI 調査中・検討中（n=  18）</c:v>
                </c:pt>
                <c:pt idx="20">
                  <c:v>【 導入効果の担保 】                       </c:v>
                </c:pt>
                <c:pt idx="21">
                  <c:v>AI 提供中・実施中（n=    5）</c:v>
                </c:pt>
                <c:pt idx="22">
                  <c:v>AI 開発中・準備中（n=    6）</c:v>
                </c:pt>
                <c:pt idx="23">
                  <c:v>AI 調査中・検討中（n=  15）</c:v>
                </c:pt>
                <c:pt idx="24">
                  <c:v>【 AI導入事例に関する情報の取得 】               </c:v>
                </c:pt>
                <c:pt idx="25">
                  <c:v>AI 提供中・実施中（n=    1）</c:v>
                </c:pt>
                <c:pt idx="26">
                  <c:v>AI 開発中・準備中（n=    4）</c:v>
                </c:pt>
                <c:pt idx="27">
                  <c:v>AI 調査中・検討中（n=  15）</c:v>
                </c:pt>
                <c:pt idx="28">
                  <c:v>【 運用費用 】                          </c:v>
                </c:pt>
                <c:pt idx="29">
                  <c:v>AI 提供中・実施中（n=    9）</c:v>
                </c:pt>
                <c:pt idx="30">
                  <c:v>AI 開発中・準備中（n=    5）</c:v>
                </c:pt>
                <c:pt idx="31">
                  <c:v>AI 調査中・検討中（n=  24）</c:v>
                </c:pt>
                <c:pt idx="32">
                  <c:v>【 AI技術に対する信頼性 】                   </c:v>
                </c:pt>
                <c:pt idx="33">
                  <c:v>AI 提供中・実施中（n=    4）</c:v>
                </c:pt>
                <c:pt idx="34">
                  <c:v>AI 開発中・準備中（n=    3）</c:v>
                </c:pt>
                <c:pt idx="35">
                  <c:v>AI 調査中・検討中（n=  11）</c:v>
                </c:pt>
                <c:pt idx="36">
                  <c:v>【 経営者の理解 】                        </c:v>
                </c:pt>
                <c:pt idx="37">
                  <c:v>AI 提供中・実施中（n=    1）</c:v>
                </c:pt>
                <c:pt idx="38">
                  <c:v>AI 開発中・準備中（n=    3）</c:v>
                </c:pt>
                <c:pt idx="39">
                  <c:v>AI 調査中・検討中（n=  11）</c:v>
                </c:pt>
              </c:strCache>
            </c:strRef>
          </c:cat>
          <c:val>
            <c:numRef>
              <c:f>'Q27.AI技術を活用する際の課題（AI状況別）'!$T$7:$T$46</c:f>
              <c:numCache>
                <c:formatCode>0.0%</c:formatCode>
                <c:ptCount val="40"/>
                <c:pt idx="0" formatCode="General">
                  <c:v>0</c:v>
                </c:pt>
                <c:pt idx="1">
                  <c:v>0.10526315789473684</c:v>
                </c:pt>
                <c:pt idx="2">
                  <c:v>3.5714285714285712E-2</c:v>
                </c:pt>
                <c:pt idx="3">
                  <c:v>0.10204081632653061</c:v>
                </c:pt>
                <c:pt idx="4" formatCode="General">
                  <c:v>0</c:v>
                </c:pt>
                <c:pt idx="5">
                  <c:v>0.10526315789473684</c:v>
                </c:pt>
                <c:pt idx="6">
                  <c:v>0.14285714285714285</c:v>
                </c:pt>
                <c:pt idx="7">
                  <c:v>0.17346938775510204</c:v>
                </c:pt>
                <c:pt idx="8" formatCode="General">
                  <c:v>0</c:v>
                </c:pt>
                <c:pt idx="9">
                  <c:v>0.23684210526315788</c:v>
                </c:pt>
                <c:pt idx="10">
                  <c:v>7.1428571428571425E-2</c:v>
                </c:pt>
                <c:pt idx="11">
                  <c:v>0.12244897959183673</c:v>
                </c:pt>
                <c:pt idx="12" formatCode="General">
                  <c:v>0</c:v>
                </c:pt>
                <c:pt idx="13">
                  <c:v>2.6315789473684209E-2</c:v>
                </c:pt>
                <c:pt idx="14">
                  <c:v>0.17857142857142858</c:v>
                </c:pt>
                <c:pt idx="15">
                  <c:v>7.1428571428571425E-2</c:v>
                </c:pt>
                <c:pt idx="16" formatCode="General">
                  <c:v>0</c:v>
                </c:pt>
                <c:pt idx="17">
                  <c:v>0.13157894736842105</c:v>
                </c:pt>
                <c:pt idx="18">
                  <c:v>0.14285714285714285</c:v>
                </c:pt>
                <c:pt idx="19">
                  <c:v>7.1428571428571425E-2</c:v>
                </c:pt>
                <c:pt idx="20" formatCode="General">
                  <c:v>0</c:v>
                </c:pt>
                <c:pt idx="21">
                  <c:v>0</c:v>
                </c:pt>
                <c:pt idx="22">
                  <c:v>7.1428571428571425E-2</c:v>
                </c:pt>
                <c:pt idx="23">
                  <c:v>4.0816326530612242E-2</c:v>
                </c:pt>
                <c:pt idx="24" formatCode="General">
                  <c:v>0</c:v>
                </c:pt>
                <c:pt idx="25">
                  <c:v>0</c:v>
                </c:pt>
                <c:pt idx="26">
                  <c:v>3.5714285714285712E-2</c:v>
                </c:pt>
                <c:pt idx="27">
                  <c:v>6.1224489795918366E-2</c:v>
                </c:pt>
                <c:pt idx="28" formatCode="General">
                  <c:v>0</c:v>
                </c:pt>
                <c:pt idx="29">
                  <c:v>0.10526315789473684</c:v>
                </c:pt>
                <c:pt idx="30">
                  <c:v>7.1428571428571425E-2</c:v>
                </c:pt>
                <c:pt idx="31">
                  <c:v>0.14285714285714285</c:v>
                </c:pt>
                <c:pt idx="32" formatCode="General">
                  <c:v>0</c:v>
                </c:pt>
                <c:pt idx="33">
                  <c:v>2.6315789473684209E-2</c:v>
                </c:pt>
                <c:pt idx="34">
                  <c:v>3.5714285714285712E-2</c:v>
                </c:pt>
                <c:pt idx="35">
                  <c:v>3.0612244897959183E-2</c:v>
                </c:pt>
                <c:pt idx="36" formatCode="General">
                  <c:v>0</c:v>
                </c:pt>
                <c:pt idx="37">
                  <c:v>0</c:v>
                </c:pt>
                <c:pt idx="38">
                  <c:v>3.5714285714285712E-2</c:v>
                </c:pt>
                <c:pt idx="39">
                  <c:v>2.0408163265306121E-2</c:v>
                </c:pt>
              </c:numCache>
            </c:numRef>
          </c:val>
          <c:extLst>
            <c:ext xmlns:c16="http://schemas.microsoft.com/office/drawing/2014/chart" uri="{C3380CC4-5D6E-409C-BE32-E72D297353CC}">
              <c16:uniqueId val="{00000031-4F12-442C-AA04-71432FCD64B4}"/>
            </c:ext>
          </c:extLst>
        </c:ser>
        <c:ser>
          <c:idx val="1"/>
          <c:order val="2"/>
          <c:tx>
            <c:strRef>
              <c:f>'Q27.AI技術を活用する際の課題（AI状況別）'!$U$6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'Q27.AI技術を活用する際の課題（AI状況別）'!$R$7:$R$46</c:f>
              <c:strCache>
                <c:ptCount val="40"/>
                <c:pt idx="0">
                  <c:v>【 学習データの整備 】                      </c:v>
                </c:pt>
                <c:pt idx="1">
                  <c:v>AI 提供中・実施中（n=  18）</c:v>
                </c:pt>
                <c:pt idx="2">
                  <c:v>AI 開発中・準備中（n=  11）</c:v>
                </c:pt>
                <c:pt idx="3">
                  <c:v>AI 調査中・検討中（n=  27）</c:v>
                </c:pt>
                <c:pt idx="4">
                  <c:v>【 AI人材の確保 】                       </c:v>
                </c:pt>
                <c:pt idx="5">
                  <c:v>AI 提供中・実施中（n=  18）</c:v>
                </c:pt>
                <c:pt idx="6">
                  <c:v>AI 開発中・準備中（n=  15）</c:v>
                </c:pt>
                <c:pt idx="7">
                  <c:v>AI 調査中・検討中（n=  47）</c:v>
                </c:pt>
                <c:pt idx="8">
                  <c:v>【 導入費用 】                          </c:v>
                </c:pt>
                <c:pt idx="9">
                  <c:v>AI 提供中・実施中（n=  13）</c:v>
                </c:pt>
                <c:pt idx="10">
                  <c:v>AI 開発中・準備中（n=    9）</c:v>
                </c:pt>
                <c:pt idx="11">
                  <c:v>AI 調査中・検討中（n=  46）</c:v>
                </c:pt>
                <c:pt idx="12">
                  <c:v>【 自社内におけるAIについての理解 】              </c:v>
                </c:pt>
                <c:pt idx="13">
                  <c:v>AI 提供中・実施中（n=    5）</c:v>
                </c:pt>
                <c:pt idx="14">
                  <c:v>AI 開発中・準備中（n=    7）</c:v>
                </c:pt>
                <c:pt idx="15">
                  <c:v>AI 調査中・検討中（n=  26）</c:v>
                </c:pt>
                <c:pt idx="16">
                  <c:v>【 学習データの保有・蓄積 】                   </c:v>
                </c:pt>
                <c:pt idx="17">
                  <c:v>AI 提供中・実施中（n=  13）</c:v>
                </c:pt>
                <c:pt idx="18">
                  <c:v>AI 開発中・準備中（n=    7）</c:v>
                </c:pt>
                <c:pt idx="19">
                  <c:v>AI 調査中・検討中（n=  18）</c:v>
                </c:pt>
                <c:pt idx="20">
                  <c:v>【 導入効果の担保 】                       </c:v>
                </c:pt>
                <c:pt idx="21">
                  <c:v>AI 提供中・実施中（n=    5）</c:v>
                </c:pt>
                <c:pt idx="22">
                  <c:v>AI 開発中・準備中（n=    6）</c:v>
                </c:pt>
                <c:pt idx="23">
                  <c:v>AI 調査中・検討中（n=  15）</c:v>
                </c:pt>
                <c:pt idx="24">
                  <c:v>【 AI導入事例に関する情報の取得 】               </c:v>
                </c:pt>
                <c:pt idx="25">
                  <c:v>AI 提供中・実施中（n=    1）</c:v>
                </c:pt>
                <c:pt idx="26">
                  <c:v>AI 開発中・準備中（n=    4）</c:v>
                </c:pt>
                <c:pt idx="27">
                  <c:v>AI 調査中・検討中（n=  15）</c:v>
                </c:pt>
                <c:pt idx="28">
                  <c:v>【 運用費用 】                          </c:v>
                </c:pt>
                <c:pt idx="29">
                  <c:v>AI 提供中・実施中（n=    9）</c:v>
                </c:pt>
                <c:pt idx="30">
                  <c:v>AI 開発中・準備中（n=    5）</c:v>
                </c:pt>
                <c:pt idx="31">
                  <c:v>AI 調査中・検討中（n=  24）</c:v>
                </c:pt>
                <c:pt idx="32">
                  <c:v>【 AI技術に対する信頼性 】                   </c:v>
                </c:pt>
                <c:pt idx="33">
                  <c:v>AI 提供中・実施中（n=    4）</c:v>
                </c:pt>
                <c:pt idx="34">
                  <c:v>AI 開発中・準備中（n=    3）</c:v>
                </c:pt>
                <c:pt idx="35">
                  <c:v>AI 調査中・検討中（n=  11）</c:v>
                </c:pt>
                <c:pt idx="36">
                  <c:v>【 経営者の理解 】                        </c:v>
                </c:pt>
                <c:pt idx="37">
                  <c:v>AI 提供中・実施中（n=    1）</c:v>
                </c:pt>
                <c:pt idx="38">
                  <c:v>AI 開発中・準備中（n=    3）</c:v>
                </c:pt>
                <c:pt idx="39">
                  <c:v>AI 調査中・検討中（n=  11）</c:v>
                </c:pt>
              </c:strCache>
            </c:strRef>
          </c:cat>
          <c:val>
            <c:numRef>
              <c:f>'Q27.AI技術を活用する際の課題（AI状況別）'!$U$7:$U$46</c:f>
              <c:numCache>
                <c:formatCode>0.0%</c:formatCode>
                <c:ptCount val="40"/>
                <c:pt idx="0" formatCode="General">
                  <c:v>0</c:v>
                </c:pt>
                <c:pt idx="1">
                  <c:v>0.10526315789473684</c:v>
                </c:pt>
                <c:pt idx="2">
                  <c:v>7.1428571428571425E-2</c:v>
                </c:pt>
                <c:pt idx="3">
                  <c:v>1.020408163265306E-2</c:v>
                </c:pt>
                <c:pt idx="4" formatCode="General">
                  <c:v>0</c:v>
                </c:pt>
                <c:pt idx="5">
                  <c:v>0.21052631578947367</c:v>
                </c:pt>
                <c:pt idx="6">
                  <c:v>3.5714285714285712E-2</c:v>
                </c:pt>
                <c:pt idx="7">
                  <c:v>0.16326530612244897</c:v>
                </c:pt>
                <c:pt idx="8" formatCode="General">
                  <c:v>0</c:v>
                </c:pt>
                <c:pt idx="9">
                  <c:v>0</c:v>
                </c:pt>
                <c:pt idx="10">
                  <c:v>0.21428571428571427</c:v>
                </c:pt>
                <c:pt idx="11">
                  <c:v>9.1836734693877556E-2</c:v>
                </c:pt>
                <c:pt idx="12" formatCode="General">
                  <c:v>0</c:v>
                </c:pt>
                <c:pt idx="13">
                  <c:v>7.8947368421052627E-2</c:v>
                </c:pt>
                <c:pt idx="14">
                  <c:v>0</c:v>
                </c:pt>
                <c:pt idx="15">
                  <c:v>5.1020408163265307E-2</c:v>
                </c:pt>
                <c:pt idx="16" formatCode="General">
                  <c:v>0</c:v>
                </c:pt>
                <c:pt idx="17">
                  <c:v>5.2631578947368418E-2</c:v>
                </c:pt>
                <c:pt idx="18">
                  <c:v>7.1428571428571425E-2</c:v>
                </c:pt>
                <c:pt idx="19">
                  <c:v>4.0816326530612242E-2</c:v>
                </c:pt>
                <c:pt idx="20" formatCode="General">
                  <c:v>0</c:v>
                </c:pt>
                <c:pt idx="21">
                  <c:v>2.6315789473684209E-2</c:v>
                </c:pt>
                <c:pt idx="22">
                  <c:v>0.14285714285714285</c:v>
                </c:pt>
                <c:pt idx="23">
                  <c:v>7.1428571428571425E-2</c:v>
                </c:pt>
                <c:pt idx="24" formatCode="General">
                  <c:v>0</c:v>
                </c:pt>
                <c:pt idx="25">
                  <c:v>0</c:v>
                </c:pt>
                <c:pt idx="26">
                  <c:v>3.5714285714285712E-2</c:v>
                </c:pt>
                <c:pt idx="27">
                  <c:v>6.1224489795918366E-2</c:v>
                </c:pt>
                <c:pt idx="28" formatCode="General">
                  <c:v>0</c:v>
                </c:pt>
                <c:pt idx="29">
                  <c:v>7.8947368421052627E-2</c:v>
                </c:pt>
                <c:pt idx="30">
                  <c:v>7.1428571428571425E-2</c:v>
                </c:pt>
                <c:pt idx="31">
                  <c:v>8.1632653061224483E-2</c:v>
                </c:pt>
                <c:pt idx="32" formatCode="General">
                  <c:v>0</c:v>
                </c:pt>
                <c:pt idx="33">
                  <c:v>2.6315789473684209E-2</c:v>
                </c:pt>
                <c:pt idx="34">
                  <c:v>3.5714285714285712E-2</c:v>
                </c:pt>
                <c:pt idx="35">
                  <c:v>6.1224489795918366E-2</c:v>
                </c:pt>
                <c:pt idx="36" formatCode="General">
                  <c:v>0</c:v>
                </c:pt>
                <c:pt idx="37">
                  <c:v>2.6315789473684209E-2</c:v>
                </c:pt>
                <c:pt idx="38">
                  <c:v>3.5714285714285712E-2</c:v>
                </c:pt>
                <c:pt idx="39">
                  <c:v>6.1224489795918366E-2</c:v>
                </c:pt>
              </c:numCache>
            </c:numRef>
          </c:val>
          <c:extLst>
            <c:ext xmlns:c16="http://schemas.microsoft.com/office/drawing/2014/chart" uri="{C3380CC4-5D6E-409C-BE32-E72D297353CC}">
              <c16:uniqueId val="{00000046-4F12-442C-AA04-71432FCD64B4}"/>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3581628352490425"/>
          <c:y val="0.69424814814814817"/>
          <c:w val="0.10978497447562523"/>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'Q27.AI技術を活用する際の課題（AI状況別）'!$J$73</c:f>
          <c:strCache>
            <c:ptCount val="1"/>
            <c:pt idx="0">
              <c:v>AI 提供中・実施中 (N=51)
AI 開発中・準備中 (N=37)
AI 調査中・検討中 (N=59)</c:v>
            </c:pt>
          </c:strCache>
        </c:strRef>
      </c:tx>
      <c:layout>
        <c:manualLayout>
          <c:xMode val="edge"/>
          <c:yMode val="edge"/>
          <c:x val="0.66447567049808431"/>
          <c:y val="0.79698737373737372"/>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'Q27.AI技術を活用する際の課題（AI状況別）'!$S$6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34）</c:v>
                </c:pt>
                <c:pt idx="2">
                  <c:v>AI 開発中・準備中（n=  25）</c:v>
                </c:pt>
                <c:pt idx="3">
                  <c:v>AI 調査中・検討中（n=  36）</c:v>
                </c:pt>
                <c:pt idx="4">
                  <c:v>【 学習データの整備 】                      </c:v>
                </c:pt>
                <c:pt idx="5">
                  <c:v>AI 提供中・実施中（n=  17）</c:v>
                </c:pt>
                <c:pt idx="6">
                  <c:v>AI 開発中・準備中（n=    9）</c:v>
                </c:pt>
                <c:pt idx="7">
                  <c:v>AI 調査中・検討中（n=  10）</c:v>
                </c:pt>
                <c:pt idx="8">
                  <c:v>【 導入費用 】                          </c:v>
                </c:pt>
                <c:pt idx="9">
                  <c:v>AI 提供中・実施中（n=  14）</c:v>
                </c:pt>
                <c:pt idx="10">
                  <c:v>AI 開発中・準備中（n=  11）</c:v>
                </c:pt>
                <c:pt idx="11">
                  <c:v>AI 調査中・検討中（n=  21）</c:v>
                </c:pt>
                <c:pt idx="12">
                  <c:v>【 学習データの保有・蓄積 】                   </c:v>
                </c:pt>
                <c:pt idx="13">
                  <c:v>AI 提供中・実施中（n=  16）</c:v>
                </c:pt>
                <c:pt idx="14">
                  <c:v>AI 開発中・準備中（n=    8）</c:v>
                </c:pt>
                <c:pt idx="15">
                  <c:v>AI 調査中・検討中（n=  12）</c:v>
                </c:pt>
                <c:pt idx="16">
                  <c:v>【 自社内におけるAIについての理解 】              </c:v>
                </c:pt>
                <c:pt idx="17">
                  <c:v>AI 提供中・実施中（n=    4）</c:v>
                </c:pt>
                <c:pt idx="18">
                  <c:v>AI 開発中・準備中（n=  10）</c:v>
                </c:pt>
                <c:pt idx="19">
                  <c:v>AI 調査中・検討中（n=  15）</c:v>
                </c:pt>
                <c:pt idx="20">
                  <c:v>【 AI導入事例に関する情報の取得 】               </c:v>
                </c:pt>
                <c:pt idx="21">
                  <c:v>AI 提供中・実施中（n=    7）</c:v>
                </c:pt>
                <c:pt idx="22">
                  <c:v>AI 開発中・準備中（n=    6）</c:v>
                </c:pt>
                <c:pt idx="23">
                  <c:v>AI 調査中・検討中（n=  12）</c:v>
                </c:pt>
                <c:pt idx="24">
                  <c:v>【 顧客・取引先におけるAIについての理解 】           </c:v>
                </c:pt>
                <c:pt idx="25">
                  <c:v>AI 提供中・実施中（n=    7）</c:v>
                </c:pt>
                <c:pt idx="26">
                  <c:v>AI 開発中・準備中（n=    5）</c:v>
                </c:pt>
                <c:pt idx="27">
                  <c:v>AI 調査中・検討中（n=    7）</c:v>
                </c:pt>
                <c:pt idx="28">
                  <c:v>【 運用費用 】                          </c:v>
                </c:pt>
                <c:pt idx="29">
                  <c:v>AI 提供中・実施中（n=    6）</c:v>
                </c:pt>
                <c:pt idx="30">
                  <c:v>AI 開発中・準備中（n=    9）</c:v>
                </c:pt>
                <c:pt idx="31">
                  <c:v>AI 調査中・検討中（n=  11）</c:v>
                </c:pt>
                <c:pt idx="32">
                  <c:v>【 AI技術に対する信頼性 】                   </c:v>
                </c:pt>
                <c:pt idx="33">
                  <c:v>AI 提供中・実施中（n=    7）</c:v>
                </c:pt>
                <c:pt idx="34">
                  <c:v>AI 開発中・準備中（n=    5）</c:v>
                </c:pt>
                <c:pt idx="35">
                  <c:v>AI 調査中・検討中（n=    8）</c:v>
                </c:pt>
                <c:pt idx="36">
                  <c:v>【 導入効果の担保 】                       </c:v>
                </c:pt>
                <c:pt idx="37">
                  <c:v>AI 提供中・実施中（n=  10）</c:v>
                </c:pt>
                <c:pt idx="38">
                  <c:v>AI 開発中・準備中（n=    4）</c:v>
                </c:pt>
                <c:pt idx="39">
                  <c:v>AI 調査中・検討中（n=    9）</c:v>
                </c:pt>
              </c:strCache>
            </c:strRef>
          </c:cat>
          <c:val>
            <c:numRef>
              <c:f>'Q27.AI技術を活用する際の課題（AI状況別）'!$S$7:$S$46</c:f>
              <c:numCache>
                <c:formatCode>0.0%</c:formatCode>
                <c:ptCount val="40"/>
                <c:pt idx="0" formatCode="General">
                  <c:v>0</c:v>
                </c:pt>
                <c:pt idx="1">
                  <c:v>0.41176470588235292</c:v>
                </c:pt>
                <c:pt idx="2">
                  <c:v>0.43243243243243246</c:v>
                </c:pt>
                <c:pt idx="3">
                  <c:v>0.38983050847457629</c:v>
                </c:pt>
                <c:pt idx="4" formatCode="General">
                  <c:v>0</c:v>
                </c:pt>
                <c:pt idx="5">
                  <c:v>0.15686274509803921</c:v>
                </c:pt>
                <c:pt idx="6">
                  <c:v>0.13513513513513514</c:v>
                </c:pt>
                <c:pt idx="7">
                  <c:v>0.10169491525423729</c:v>
                </c:pt>
                <c:pt idx="8" formatCode="General">
                  <c:v>0</c:v>
                </c:pt>
                <c:pt idx="9">
                  <c:v>5.8823529411764705E-2</c:v>
                </c:pt>
                <c:pt idx="10">
                  <c:v>0.13513513513513514</c:v>
                </c:pt>
                <c:pt idx="11">
                  <c:v>0.16949152542372881</c:v>
                </c:pt>
                <c:pt idx="12" formatCode="General">
                  <c:v>0</c:v>
                </c:pt>
                <c:pt idx="13">
                  <c:v>0.15686274509803921</c:v>
                </c:pt>
                <c:pt idx="14">
                  <c:v>5.4054054054054057E-2</c:v>
                </c:pt>
                <c:pt idx="15">
                  <c:v>8.4745762711864403E-2</c:v>
                </c:pt>
                <c:pt idx="16" formatCode="General">
                  <c:v>0</c:v>
                </c:pt>
                <c:pt idx="17">
                  <c:v>1.9607843137254902E-2</c:v>
                </c:pt>
                <c:pt idx="18">
                  <c:v>5.4054054054054057E-2</c:v>
                </c:pt>
                <c:pt idx="19">
                  <c:v>5.0847457627118647E-2</c:v>
                </c:pt>
                <c:pt idx="20" formatCode="General">
                  <c:v>0</c:v>
                </c:pt>
                <c:pt idx="21">
                  <c:v>1.9607843137254902E-2</c:v>
                </c:pt>
                <c:pt idx="22">
                  <c:v>2.7027027027027029E-2</c:v>
                </c:pt>
                <c:pt idx="23">
                  <c:v>6.7796610169491525E-2</c:v>
                </c:pt>
                <c:pt idx="24" formatCode="General">
                  <c:v>0</c:v>
                </c:pt>
                <c:pt idx="25">
                  <c:v>3.9215686274509803E-2</c:v>
                </c:pt>
                <c:pt idx="26">
                  <c:v>2.7027027027027029E-2</c:v>
                </c:pt>
                <c:pt idx="27">
                  <c:v>1.6949152542372881E-2</c:v>
                </c:pt>
                <c:pt idx="28" formatCode="General">
                  <c:v>0</c:v>
                </c:pt>
                <c:pt idx="29">
                  <c:v>3.9215686274509803E-2</c:v>
                </c:pt>
                <c:pt idx="30">
                  <c:v>2.7027027027027029E-2</c:v>
                </c:pt>
                <c:pt idx="31">
                  <c:v>0</c:v>
                </c:pt>
                <c:pt idx="32" formatCode="General">
                  <c:v>0</c:v>
                </c:pt>
                <c:pt idx="33">
                  <c:v>3.9215686274509803E-2</c:v>
                </c:pt>
                <c:pt idx="34">
                  <c:v>2.7027027027027029E-2</c:v>
                </c:pt>
                <c:pt idx="35">
                  <c:v>0</c:v>
                </c:pt>
                <c:pt idx="36" formatCode="General">
                  <c:v>0</c:v>
                </c:pt>
                <c:pt idx="37">
                  <c:v>1.9607843137254902E-2</c:v>
                </c:pt>
                <c:pt idx="38">
                  <c:v>2.7027027027027029E-2</c:v>
                </c:pt>
                <c:pt idx="39">
                  <c:v>0</c:v>
                </c:pt>
              </c:numCache>
            </c:numRef>
          </c:val>
          <c:extLst>
            <c:ext xmlns:c16="http://schemas.microsoft.com/office/drawing/2014/chart" uri="{C3380CC4-5D6E-409C-BE32-E72D297353CC}">
              <c16:uniqueId val="{00000015-1AD4-498D-B2A4-E31E8F5B7D07}"/>
            </c:ext>
          </c:extLst>
        </c:ser>
        <c:ser>
          <c:idx val="2"/>
          <c:order val="1"/>
          <c:tx>
            <c:strRef>
              <c:f>'Q27.AI技術を活用する際の課題（AI状況別）'!$T$6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'Q27.AI技術を活用する際の課題（AI状況別）'!$R$7:$R$46</c:f>
              <c:strCache>
                <c:ptCount val="40"/>
                <c:pt idx="0">
                  <c:v>【 AI人材の確保 】                       </c:v>
                </c:pt>
                <c:pt idx="1">
                  <c:v>AI 提供中・実施中（n=  34）</c:v>
                </c:pt>
                <c:pt idx="2">
                  <c:v>AI 開発中・準備中（n=  25）</c:v>
                </c:pt>
                <c:pt idx="3">
                  <c:v>AI 調査中・検討中（n=  36）</c:v>
                </c:pt>
                <c:pt idx="4">
                  <c:v>【 学習データの整備 】                      </c:v>
                </c:pt>
                <c:pt idx="5">
                  <c:v>AI 提供中・実施中（n=  17）</c:v>
                </c:pt>
                <c:pt idx="6">
                  <c:v>AI 開発中・準備中（n=    9）</c:v>
                </c:pt>
                <c:pt idx="7">
                  <c:v>AI 調査中・検討中（n=  10）</c:v>
                </c:pt>
                <c:pt idx="8">
                  <c:v>【 導入費用 】                          </c:v>
                </c:pt>
                <c:pt idx="9">
                  <c:v>AI 提供中・実施中（n=  14）</c:v>
                </c:pt>
                <c:pt idx="10">
                  <c:v>AI 開発中・準備中（n=  11）</c:v>
                </c:pt>
                <c:pt idx="11">
                  <c:v>AI 調査中・検討中（n=  21）</c:v>
                </c:pt>
                <c:pt idx="12">
                  <c:v>【 学習データの保有・蓄積 】                   </c:v>
                </c:pt>
                <c:pt idx="13">
                  <c:v>AI 提供中・実施中（n=  16）</c:v>
                </c:pt>
                <c:pt idx="14">
                  <c:v>AI 開発中・準備中（n=    8）</c:v>
                </c:pt>
                <c:pt idx="15">
                  <c:v>AI 調査中・検討中（n=  12）</c:v>
                </c:pt>
                <c:pt idx="16">
                  <c:v>【 自社内におけるAIについての理解 】              </c:v>
                </c:pt>
                <c:pt idx="17">
                  <c:v>AI 提供中・実施中（n=    4）</c:v>
                </c:pt>
                <c:pt idx="18">
                  <c:v>AI 開発中・準備中（n=  10）</c:v>
                </c:pt>
                <c:pt idx="19">
                  <c:v>AI 調査中・検討中（n=  15）</c:v>
                </c:pt>
                <c:pt idx="20">
                  <c:v>【 AI導入事例に関する情報の取得 】               </c:v>
                </c:pt>
                <c:pt idx="21">
                  <c:v>AI 提供中・実施中（n=    7）</c:v>
                </c:pt>
                <c:pt idx="22">
                  <c:v>AI 開発中・準備中（n=    6）</c:v>
                </c:pt>
                <c:pt idx="23">
                  <c:v>AI 調査中・検討中（n=  12）</c:v>
                </c:pt>
                <c:pt idx="24">
                  <c:v>【 顧客・取引先におけるAIについての理解 】           </c:v>
                </c:pt>
                <c:pt idx="25">
                  <c:v>AI 提供中・実施中（n=    7）</c:v>
                </c:pt>
                <c:pt idx="26">
                  <c:v>AI 開発中・準備中（n=    5）</c:v>
                </c:pt>
                <c:pt idx="27">
                  <c:v>AI 調査中・検討中（n=    7）</c:v>
                </c:pt>
                <c:pt idx="28">
                  <c:v>【 運用費用 】                          </c:v>
                </c:pt>
                <c:pt idx="29">
                  <c:v>AI 提供中・実施中（n=    6）</c:v>
                </c:pt>
                <c:pt idx="30">
                  <c:v>AI 開発中・準備中（n=    9）</c:v>
                </c:pt>
                <c:pt idx="31">
                  <c:v>AI 調査中・検討中（n=  11）</c:v>
                </c:pt>
                <c:pt idx="32">
                  <c:v>【 AI技術に対する信頼性 】                   </c:v>
                </c:pt>
                <c:pt idx="33">
                  <c:v>AI 提供中・実施中（n=    7）</c:v>
                </c:pt>
                <c:pt idx="34">
                  <c:v>AI 開発中・準備中（n=    5）</c:v>
                </c:pt>
                <c:pt idx="35">
                  <c:v>AI 調査中・検討中（n=    8）</c:v>
                </c:pt>
                <c:pt idx="36">
                  <c:v>【 導入効果の担保 】                       </c:v>
                </c:pt>
                <c:pt idx="37">
                  <c:v>AI 提供中・実施中（n=  10）</c:v>
                </c:pt>
                <c:pt idx="38">
                  <c:v>AI 開発中・準備中（n=    4）</c:v>
                </c:pt>
                <c:pt idx="39">
                  <c:v>AI 調査中・検討中（n=    9）</c:v>
                </c:pt>
              </c:strCache>
            </c:strRef>
          </c:cat>
          <c:val>
            <c:numRef>
              <c:f>'Q27.AI技術を活用する際の課題（AI状況別）'!$T$7:$T$46</c:f>
              <c:numCache>
                <c:formatCode>0.0%</c:formatCode>
                <c:ptCount val="40"/>
                <c:pt idx="0" formatCode="General">
                  <c:v>0</c:v>
                </c:pt>
                <c:pt idx="1">
                  <c:v>0.11764705882352941</c:v>
                </c:pt>
                <c:pt idx="2">
                  <c:v>0.10810810810810811</c:v>
                </c:pt>
                <c:pt idx="3">
                  <c:v>0.13559322033898305</c:v>
                </c:pt>
                <c:pt idx="4" formatCode="General">
                  <c:v>0</c:v>
                </c:pt>
                <c:pt idx="5">
                  <c:v>0.11764705882352941</c:v>
                </c:pt>
                <c:pt idx="6">
                  <c:v>5.4054054054054057E-2</c:v>
                </c:pt>
                <c:pt idx="7">
                  <c:v>5.0847457627118647E-2</c:v>
                </c:pt>
                <c:pt idx="8" formatCode="General">
                  <c:v>0</c:v>
                </c:pt>
                <c:pt idx="9">
                  <c:v>0.11764705882352941</c:v>
                </c:pt>
                <c:pt idx="10">
                  <c:v>5.4054054054054057E-2</c:v>
                </c:pt>
                <c:pt idx="11">
                  <c:v>0.1864406779661017</c:v>
                </c:pt>
                <c:pt idx="12" formatCode="General">
                  <c:v>0</c:v>
                </c:pt>
                <c:pt idx="13">
                  <c:v>9.8039215686274508E-2</c:v>
                </c:pt>
                <c:pt idx="14">
                  <c:v>0.13513513513513514</c:v>
                </c:pt>
                <c:pt idx="15">
                  <c:v>5.0847457627118647E-2</c:v>
                </c:pt>
                <c:pt idx="16" formatCode="General">
                  <c:v>0</c:v>
                </c:pt>
                <c:pt idx="17">
                  <c:v>1.9607843137254902E-2</c:v>
                </c:pt>
                <c:pt idx="18">
                  <c:v>0.1891891891891892</c:v>
                </c:pt>
                <c:pt idx="19">
                  <c:v>8.4745762711864403E-2</c:v>
                </c:pt>
                <c:pt idx="20" formatCode="General">
                  <c:v>0</c:v>
                </c:pt>
                <c:pt idx="21">
                  <c:v>7.8431372549019607E-2</c:v>
                </c:pt>
                <c:pt idx="22">
                  <c:v>5.4054054054054057E-2</c:v>
                </c:pt>
                <c:pt idx="23">
                  <c:v>0.10169491525423729</c:v>
                </c:pt>
                <c:pt idx="24" formatCode="General">
                  <c:v>0</c:v>
                </c:pt>
                <c:pt idx="25">
                  <c:v>5.8823529411764705E-2</c:v>
                </c:pt>
                <c:pt idx="26">
                  <c:v>2.7027027027027029E-2</c:v>
                </c:pt>
                <c:pt idx="27">
                  <c:v>1.6949152542372881E-2</c:v>
                </c:pt>
                <c:pt idx="28" formatCode="General">
                  <c:v>0</c:v>
                </c:pt>
                <c:pt idx="29">
                  <c:v>3.9215686274509803E-2</c:v>
                </c:pt>
                <c:pt idx="30">
                  <c:v>0.13513513513513514</c:v>
                </c:pt>
                <c:pt idx="31">
                  <c:v>0.13559322033898305</c:v>
                </c:pt>
                <c:pt idx="32" formatCode="General">
                  <c:v>0</c:v>
                </c:pt>
                <c:pt idx="33">
                  <c:v>5.8823529411764705E-2</c:v>
                </c:pt>
                <c:pt idx="34">
                  <c:v>2.7027027027027029E-2</c:v>
                </c:pt>
                <c:pt idx="35">
                  <c:v>1.6949152542372881E-2</c:v>
                </c:pt>
                <c:pt idx="36" formatCode="General">
                  <c:v>0</c:v>
                </c:pt>
                <c:pt idx="37">
                  <c:v>9.8039215686274508E-2</c:v>
                </c:pt>
                <c:pt idx="38">
                  <c:v>8.1081081081081086E-2</c:v>
                </c:pt>
                <c:pt idx="39">
                  <c:v>3.3898305084745763E-2</c:v>
                </c:pt>
              </c:numCache>
            </c:numRef>
          </c:val>
          <c:extLst>
            <c:ext xmlns:c16="http://schemas.microsoft.com/office/drawing/2014/chart" uri="{C3380CC4-5D6E-409C-BE32-E72D297353CC}">
              <c16:uniqueId val="{00000031-1AD4-498D-B2A4-E31E8F5B7D07}"/>
            </c:ext>
          </c:extLst>
        </c:ser>
        <c:ser>
          <c:idx val="1"/>
          <c:order val="2"/>
          <c:tx>
            <c:strRef>
              <c:f>'Q27.AI技術を活用する際の課題（AI状況別）'!$U$6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34）</c:v>
                </c:pt>
                <c:pt idx="2">
                  <c:v>AI 開発中・準備中（n=  25）</c:v>
                </c:pt>
                <c:pt idx="3">
                  <c:v>AI 調査中・検討中（n=  36）</c:v>
                </c:pt>
                <c:pt idx="4">
                  <c:v>【 学習データの整備 】                      </c:v>
                </c:pt>
                <c:pt idx="5">
                  <c:v>AI 提供中・実施中（n=  17）</c:v>
                </c:pt>
                <c:pt idx="6">
                  <c:v>AI 開発中・準備中（n=    9）</c:v>
                </c:pt>
                <c:pt idx="7">
                  <c:v>AI 調査中・検討中（n=  10）</c:v>
                </c:pt>
                <c:pt idx="8">
                  <c:v>【 導入費用 】                          </c:v>
                </c:pt>
                <c:pt idx="9">
                  <c:v>AI 提供中・実施中（n=  14）</c:v>
                </c:pt>
                <c:pt idx="10">
                  <c:v>AI 開発中・準備中（n=  11）</c:v>
                </c:pt>
                <c:pt idx="11">
                  <c:v>AI 調査中・検討中（n=  21）</c:v>
                </c:pt>
                <c:pt idx="12">
                  <c:v>【 学習データの保有・蓄積 】                   </c:v>
                </c:pt>
                <c:pt idx="13">
                  <c:v>AI 提供中・実施中（n=  16）</c:v>
                </c:pt>
                <c:pt idx="14">
                  <c:v>AI 開発中・準備中（n=    8）</c:v>
                </c:pt>
                <c:pt idx="15">
                  <c:v>AI 調査中・検討中（n=  12）</c:v>
                </c:pt>
                <c:pt idx="16">
                  <c:v>【 自社内におけるAIについての理解 】              </c:v>
                </c:pt>
                <c:pt idx="17">
                  <c:v>AI 提供中・実施中（n=    4）</c:v>
                </c:pt>
                <c:pt idx="18">
                  <c:v>AI 開発中・準備中（n=  10）</c:v>
                </c:pt>
                <c:pt idx="19">
                  <c:v>AI 調査中・検討中（n=  15）</c:v>
                </c:pt>
                <c:pt idx="20">
                  <c:v>【 AI導入事例に関する情報の取得 】               </c:v>
                </c:pt>
                <c:pt idx="21">
                  <c:v>AI 提供中・実施中（n=    7）</c:v>
                </c:pt>
                <c:pt idx="22">
                  <c:v>AI 開発中・準備中（n=    6）</c:v>
                </c:pt>
                <c:pt idx="23">
                  <c:v>AI 調査中・検討中（n=  12）</c:v>
                </c:pt>
                <c:pt idx="24">
                  <c:v>【 顧客・取引先におけるAIについての理解 】           </c:v>
                </c:pt>
                <c:pt idx="25">
                  <c:v>AI 提供中・実施中（n=    7）</c:v>
                </c:pt>
                <c:pt idx="26">
                  <c:v>AI 開発中・準備中（n=    5）</c:v>
                </c:pt>
                <c:pt idx="27">
                  <c:v>AI 調査中・検討中（n=    7）</c:v>
                </c:pt>
                <c:pt idx="28">
                  <c:v>【 運用費用 】                          </c:v>
                </c:pt>
                <c:pt idx="29">
                  <c:v>AI 提供中・実施中（n=    6）</c:v>
                </c:pt>
                <c:pt idx="30">
                  <c:v>AI 開発中・準備中（n=    9）</c:v>
                </c:pt>
                <c:pt idx="31">
                  <c:v>AI 調査中・検討中（n=  11）</c:v>
                </c:pt>
                <c:pt idx="32">
                  <c:v>【 AI技術に対する信頼性 】                   </c:v>
                </c:pt>
                <c:pt idx="33">
                  <c:v>AI 提供中・実施中（n=    7）</c:v>
                </c:pt>
                <c:pt idx="34">
                  <c:v>AI 開発中・準備中（n=    5）</c:v>
                </c:pt>
                <c:pt idx="35">
                  <c:v>AI 調査中・検討中（n=    8）</c:v>
                </c:pt>
                <c:pt idx="36">
                  <c:v>【 導入効果の担保 】                       </c:v>
                </c:pt>
                <c:pt idx="37">
                  <c:v>AI 提供中・実施中（n=  10）</c:v>
                </c:pt>
                <c:pt idx="38">
                  <c:v>AI 開発中・準備中（n=    4）</c:v>
                </c:pt>
                <c:pt idx="39">
                  <c:v>AI 調査中・検討中（n=    9）</c:v>
                </c:pt>
              </c:strCache>
            </c:strRef>
          </c:cat>
          <c:val>
            <c:numRef>
              <c:f>'Q27.AI技術を活用する際の課題（AI状況別）'!$U$7:$U$46</c:f>
              <c:numCache>
                <c:formatCode>0.0%</c:formatCode>
                <c:ptCount val="40"/>
                <c:pt idx="0" formatCode="General">
                  <c:v>0</c:v>
                </c:pt>
                <c:pt idx="1">
                  <c:v>0.13725490196078433</c:v>
                </c:pt>
                <c:pt idx="2">
                  <c:v>0.13513513513513514</c:v>
                </c:pt>
                <c:pt idx="3">
                  <c:v>8.4745762711864403E-2</c:v>
                </c:pt>
                <c:pt idx="4" formatCode="General">
                  <c:v>0</c:v>
                </c:pt>
                <c:pt idx="5">
                  <c:v>5.8823529411764705E-2</c:v>
                </c:pt>
                <c:pt idx="6">
                  <c:v>5.4054054054054057E-2</c:v>
                </c:pt>
                <c:pt idx="7">
                  <c:v>1.6949152542372881E-2</c:v>
                </c:pt>
                <c:pt idx="8" formatCode="General">
                  <c:v>0</c:v>
                </c:pt>
                <c:pt idx="9">
                  <c:v>9.8039215686274508E-2</c:v>
                </c:pt>
                <c:pt idx="10">
                  <c:v>0.10810810810810811</c:v>
                </c:pt>
                <c:pt idx="11">
                  <c:v>0</c:v>
                </c:pt>
                <c:pt idx="12" formatCode="General">
                  <c:v>0</c:v>
                </c:pt>
                <c:pt idx="13">
                  <c:v>5.8823529411764705E-2</c:v>
                </c:pt>
                <c:pt idx="14">
                  <c:v>2.7027027027027029E-2</c:v>
                </c:pt>
                <c:pt idx="15">
                  <c:v>6.7796610169491525E-2</c:v>
                </c:pt>
                <c:pt idx="16" formatCode="General">
                  <c:v>0</c:v>
                </c:pt>
                <c:pt idx="17">
                  <c:v>3.9215686274509803E-2</c:v>
                </c:pt>
                <c:pt idx="18">
                  <c:v>2.7027027027027029E-2</c:v>
                </c:pt>
                <c:pt idx="19">
                  <c:v>0.11864406779661017</c:v>
                </c:pt>
                <c:pt idx="20" formatCode="General">
                  <c:v>0</c:v>
                </c:pt>
                <c:pt idx="21">
                  <c:v>3.9215686274509803E-2</c:v>
                </c:pt>
                <c:pt idx="22">
                  <c:v>8.1081081081081086E-2</c:v>
                </c:pt>
                <c:pt idx="23">
                  <c:v>3.3898305084745763E-2</c:v>
                </c:pt>
                <c:pt idx="24" formatCode="General">
                  <c:v>0</c:v>
                </c:pt>
                <c:pt idx="25">
                  <c:v>3.9215686274509803E-2</c:v>
                </c:pt>
                <c:pt idx="26">
                  <c:v>8.1081081081081086E-2</c:v>
                </c:pt>
                <c:pt idx="27">
                  <c:v>8.4745762711864403E-2</c:v>
                </c:pt>
                <c:pt idx="28" formatCode="General">
                  <c:v>0</c:v>
                </c:pt>
                <c:pt idx="29">
                  <c:v>3.9215686274509803E-2</c:v>
                </c:pt>
                <c:pt idx="30">
                  <c:v>8.1081081081081086E-2</c:v>
                </c:pt>
                <c:pt idx="31">
                  <c:v>5.0847457627118647E-2</c:v>
                </c:pt>
                <c:pt idx="32" formatCode="General">
                  <c:v>0</c:v>
                </c:pt>
                <c:pt idx="33">
                  <c:v>3.9215686274509803E-2</c:v>
                </c:pt>
                <c:pt idx="34">
                  <c:v>8.1081081081081086E-2</c:v>
                </c:pt>
                <c:pt idx="35">
                  <c:v>0.11864406779661017</c:v>
                </c:pt>
                <c:pt idx="36" formatCode="General">
                  <c:v>0</c:v>
                </c:pt>
                <c:pt idx="37">
                  <c:v>7.8431372549019607E-2</c:v>
                </c:pt>
                <c:pt idx="38">
                  <c:v>0</c:v>
                </c:pt>
                <c:pt idx="39">
                  <c:v>0.11864406779661017</c:v>
                </c:pt>
              </c:numCache>
            </c:numRef>
          </c:val>
          <c:extLst>
            <c:ext xmlns:c16="http://schemas.microsoft.com/office/drawing/2014/chart" uri="{C3380CC4-5D6E-409C-BE32-E72D297353CC}">
              <c16:uniqueId val="{00000046-1AD4-498D-B2A4-E31E8F5B7D0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5527988505747135"/>
          <c:y val="0.65790134680134693"/>
          <c:w val="0.11221800766283525"/>
          <c:h val="8.2112121212121206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'Q4.主な適応分野（地域別）'!$I$6</c:f>
              <c:strCache>
                <c:ptCount val="1"/>
                <c:pt idx="0">
                  <c:v>中国･四国</c:v>
                </c:pt>
              </c:strCache>
            </c:strRef>
          </c:tx>
          <c:spPr>
            <a:solidFill>
              <a:srgbClr val="CCFF33"/>
            </a:solidFill>
            <a:ln>
              <a:solidFill>
                <a:sysClr val="windowText" lastClr="000000"/>
              </a:solidFill>
            </a:ln>
            <a:effectLst/>
          </c:spPr>
          <c:invertIfNegative val="0"/>
          <c:val>
            <c:numRef>
              <c:f>'Q4.主な適応分野（地域別）'!$I$7:$I$17</c:f>
              <c:numCache>
                <c:formatCode>General</c:formatCode>
                <c:ptCount val="11"/>
                <c:pt idx="0">
                  <c:v>11</c:v>
                </c:pt>
                <c:pt idx="1">
                  <c:v>7</c:v>
                </c:pt>
                <c:pt idx="2">
                  <c:v>9</c:v>
                </c:pt>
                <c:pt idx="3">
                  <c:v>3</c:v>
                </c:pt>
                <c:pt idx="4">
                  <c:v>13</c:v>
                </c:pt>
                <c:pt idx="5">
                  <c:v>11</c:v>
                </c:pt>
                <c:pt idx="6">
                  <c:v>47</c:v>
                </c:pt>
                <c:pt idx="7">
                  <c:v>27</c:v>
                </c:pt>
                <c:pt idx="8">
                  <c:v>9</c:v>
                </c:pt>
                <c:pt idx="9">
                  <c:v>12</c:v>
                </c:pt>
                <c:pt idx="10">
                  <c:v>6</c:v>
                </c:pt>
              </c:numCache>
            </c:numRef>
          </c:val>
          <c:extLst>
            <c:ext xmlns:c16="http://schemas.microsoft.com/office/drawing/2014/chart" uri="{C3380CC4-5D6E-409C-BE32-E72D297353CC}">
              <c16:uniqueId val="{00000000-0BFE-43D3-8FEE-AEAD196CAF0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'Q27.AI技術を活用する際の課題（AI状況別）'!$J$73</c:f>
          <c:strCache>
            <c:ptCount val="1"/>
            <c:pt idx="0">
              <c:v>AI 提供中・実施中 (N=67)
AI 開発中・準備中 (N=44)
AI 調査中・検討中 (N=44)</c:v>
            </c:pt>
          </c:strCache>
        </c:strRef>
      </c:tx>
      <c:layout>
        <c:manualLayout>
          <c:xMode val="edge"/>
          <c:yMode val="edge"/>
          <c:x val="0.65474386973180065"/>
          <c:y val="0.85043855218855224"/>
        </c:manualLayout>
      </c:layout>
      <c:overlay val="0"/>
      <c:spPr>
        <a:solidFill>
          <a:schemeClr val="bg1"/>
        </a:solidFill>
      </c:spPr>
      <c:txPr>
        <a:bodyPr/>
        <a:lstStyle/>
        <a:p>
          <a:pPr algn="l">
            <a:defRPr sz="900" b="0"/>
          </a:pPr>
          <a:endParaRPr lang="ja-JP"/>
        </a:p>
      </c:txPr>
    </c:title>
    <c:autoTitleDeleted val="0"/>
    <c:plotArea>
      <c:layout>
        <c:manualLayout>
          <c:layoutTarget val="inner"/>
          <c:xMode val="edge"/>
          <c:yMode val="edge"/>
          <c:x val="0.50141535947712423"/>
          <c:y val="2.035986111111111E-2"/>
          <c:w val="0.46489444444444444"/>
          <c:h val="0.96045631944444432"/>
        </c:manualLayout>
      </c:layout>
      <c:barChart>
        <c:barDir val="bar"/>
        <c:grouping val="stacked"/>
        <c:varyColors val="0"/>
        <c:ser>
          <c:idx val="0"/>
          <c:order val="0"/>
          <c:tx>
            <c:strRef>
              <c:f>'Q27.AI技術を活用する際の課題（AI状況別）'!$S$6</c:f>
              <c:strCache>
                <c:ptCount val="1"/>
                <c:pt idx="0">
                  <c:v>1番目</c:v>
                </c:pt>
              </c:strCache>
            </c:strRef>
          </c:tx>
          <c:spPr>
            <a:solidFill>
              <a:srgbClr val="FF996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39）</c:v>
                </c:pt>
                <c:pt idx="2">
                  <c:v>AI 開発中・準備中（n=  24）</c:v>
                </c:pt>
                <c:pt idx="3">
                  <c:v>AI 調査中・検討中（n=  32）</c:v>
                </c:pt>
                <c:pt idx="4">
                  <c:v>【 学習データの整備 】                      </c:v>
                </c:pt>
                <c:pt idx="5">
                  <c:v>AI 提供中・実施中（n=  29）</c:v>
                </c:pt>
                <c:pt idx="6">
                  <c:v>AI 開発中・準備中（n=  19）</c:v>
                </c:pt>
                <c:pt idx="7">
                  <c:v>AI 調査中・検討中（n=  10）</c:v>
                </c:pt>
                <c:pt idx="8">
                  <c:v>【 導入費用 】                          </c:v>
                </c:pt>
                <c:pt idx="9">
                  <c:v>AI 提供中・実施中（n=  15）</c:v>
                </c:pt>
                <c:pt idx="10">
                  <c:v>AI 開発中・準備中（n=    7）</c:v>
                </c:pt>
                <c:pt idx="11">
                  <c:v>AI 調査中・検討中（n=  16）</c:v>
                </c:pt>
                <c:pt idx="12">
                  <c:v>【 学習データの保有・蓄積 】                   </c:v>
                </c:pt>
                <c:pt idx="13">
                  <c:v>AI 提供中・実施中（n=  20）</c:v>
                </c:pt>
                <c:pt idx="14">
                  <c:v>AI 開発中・準備中（n=  17）</c:v>
                </c:pt>
                <c:pt idx="15">
                  <c:v>AI 調査中・検討中（n=    7）</c:v>
                </c:pt>
                <c:pt idx="16">
                  <c:v>【 自社内におけるAIについての理解 】              </c:v>
                </c:pt>
                <c:pt idx="17">
                  <c:v>AI 提供中・実施中（n=  10）</c:v>
                </c:pt>
                <c:pt idx="18">
                  <c:v>AI 開発中・準備中（n=    3）</c:v>
                </c:pt>
                <c:pt idx="19">
                  <c:v>AI 調査中・検討中（n=  11）</c:v>
                </c:pt>
                <c:pt idx="20">
                  <c:v>【 AI技術に対する信頼性 】                   </c:v>
                </c:pt>
                <c:pt idx="21">
                  <c:v>AI 提供中・実施中（n=  17）</c:v>
                </c:pt>
                <c:pt idx="22">
                  <c:v>AI 開発中・準備中（n=  10）</c:v>
                </c:pt>
                <c:pt idx="23">
                  <c:v>AI 調査中・検討中（n=    5）</c:v>
                </c:pt>
                <c:pt idx="24">
                  <c:v>【 導入しやすい製品/サービスのラインナップ 】          </c:v>
                </c:pt>
                <c:pt idx="25">
                  <c:v>AI 提供中・実施中（n=    8）</c:v>
                </c:pt>
                <c:pt idx="26">
                  <c:v>AI 開発中・準備中（n=    5）</c:v>
                </c:pt>
                <c:pt idx="27">
                  <c:v>AI 調査中・検討中（n=    7）</c:v>
                </c:pt>
                <c:pt idx="28">
                  <c:v>【 AI導入事例に関する情報の取得 】               </c:v>
                </c:pt>
                <c:pt idx="29">
                  <c:v>AI 提供中・実施中（n=    9）</c:v>
                </c:pt>
                <c:pt idx="30">
                  <c:v>AI 開発中・準備中（n=  13）</c:v>
                </c:pt>
                <c:pt idx="31">
                  <c:v>AI 調査中・検討中（n=    9）</c:v>
                </c:pt>
                <c:pt idx="32">
                  <c:v>【 顧客・取引先におけるAIについての理解 】           </c:v>
                </c:pt>
                <c:pt idx="33">
                  <c:v>AI 提供中・実施中（n=  11）</c:v>
                </c:pt>
                <c:pt idx="34">
                  <c:v>AI 開発中・準備中（n=    7）</c:v>
                </c:pt>
                <c:pt idx="35">
                  <c:v>AI 調査中・検討中（n=    9）</c:v>
                </c:pt>
                <c:pt idx="36">
                  <c:v>【 導入効果の担保 】                       </c:v>
                </c:pt>
                <c:pt idx="37">
                  <c:v>AI 提供中・実施中（n=  14）</c:v>
                </c:pt>
                <c:pt idx="38">
                  <c:v>AI 開発中・準備中（n=    3）</c:v>
                </c:pt>
                <c:pt idx="39">
                  <c:v>AI 調査中・検討中（n=    4）</c:v>
                </c:pt>
              </c:strCache>
            </c:strRef>
          </c:cat>
          <c:val>
            <c:numRef>
              <c:f>'Q27.AI技術を活用する際の課題（AI状況別）'!$S$7:$S$46</c:f>
              <c:numCache>
                <c:formatCode>0.0%</c:formatCode>
                <c:ptCount val="40"/>
                <c:pt idx="0" formatCode="General">
                  <c:v>0</c:v>
                </c:pt>
                <c:pt idx="1">
                  <c:v>0.37313432835820898</c:v>
                </c:pt>
                <c:pt idx="2">
                  <c:v>0.29545454545454547</c:v>
                </c:pt>
                <c:pt idx="3">
                  <c:v>0.47727272727272729</c:v>
                </c:pt>
                <c:pt idx="4" formatCode="General">
                  <c:v>0</c:v>
                </c:pt>
                <c:pt idx="5">
                  <c:v>0.23880597014925373</c:v>
                </c:pt>
                <c:pt idx="6">
                  <c:v>0.27272727272727271</c:v>
                </c:pt>
                <c:pt idx="7">
                  <c:v>4.5454545454545456E-2</c:v>
                </c:pt>
                <c:pt idx="8" formatCode="General">
                  <c:v>0</c:v>
                </c:pt>
                <c:pt idx="9">
                  <c:v>5.9701492537313432E-2</c:v>
                </c:pt>
                <c:pt idx="10">
                  <c:v>9.0909090909090912E-2</c:v>
                </c:pt>
                <c:pt idx="11">
                  <c:v>0.18181818181818182</c:v>
                </c:pt>
                <c:pt idx="12" formatCode="General">
                  <c:v>0</c:v>
                </c:pt>
                <c:pt idx="13">
                  <c:v>5.9701492537313432E-2</c:v>
                </c:pt>
                <c:pt idx="14">
                  <c:v>9.0909090909090912E-2</c:v>
                </c:pt>
                <c:pt idx="15">
                  <c:v>4.5454545454545456E-2</c:v>
                </c:pt>
                <c:pt idx="16" formatCode="General">
                  <c:v>0</c:v>
                </c:pt>
                <c:pt idx="17">
                  <c:v>4.4776119402985072E-2</c:v>
                </c:pt>
                <c:pt idx="18">
                  <c:v>4.5454545454545456E-2</c:v>
                </c:pt>
                <c:pt idx="19">
                  <c:v>6.8181818181818177E-2</c:v>
                </c:pt>
                <c:pt idx="20" formatCode="General">
                  <c:v>0</c:v>
                </c:pt>
                <c:pt idx="21">
                  <c:v>5.9701492537313432E-2</c:v>
                </c:pt>
                <c:pt idx="22">
                  <c:v>4.5454545454545456E-2</c:v>
                </c:pt>
                <c:pt idx="23">
                  <c:v>4.5454545454545456E-2</c:v>
                </c:pt>
                <c:pt idx="24" formatCode="General">
                  <c:v>0</c:v>
                </c:pt>
                <c:pt idx="25">
                  <c:v>5.9701492537313432E-2</c:v>
                </c:pt>
                <c:pt idx="26">
                  <c:v>4.5454545454545456E-2</c:v>
                </c:pt>
                <c:pt idx="27">
                  <c:v>0</c:v>
                </c:pt>
                <c:pt idx="28" formatCode="General">
                  <c:v>0</c:v>
                </c:pt>
                <c:pt idx="29">
                  <c:v>0</c:v>
                </c:pt>
                <c:pt idx="30">
                  <c:v>6.8181818181818177E-2</c:v>
                </c:pt>
                <c:pt idx="31">
                  <c:v>4.5454545454545456E-2</c:v>
                </c:pt>
                <c:pt idx="32" formatCode="General">
                  <c:v>0</c:v>
                </c:pt>
                <c:pt idx="33">
                  <c:v>2.9850746268656716E-2</c:v>
                </c:pt>
                <c:pt idx="34">
                  <c:v>0</c:v>
                </c:pt>
                <c:pt idx="35">
                  <c:v>6.8181818181818177E-2</c:v>
                </c:pt>
                <c:pt idx="36" formatCode="General">
                  <c:v>0</c:v>
                </c:pt>
                <c:pt idx="37">
                  <c:v>2.9850746268656716E-2</c:v>
                </c:pt>
                <c:pt idx="38">
                  <c:v>2.2727272727272728E-2</c:v>
                </c:pt>
                <c:pt idx="39">
                  <c:v>0</c:v>
                </c:pt>
              </c:numCache>
            </c:numRef>
          </c:val>
          <c:extLst>
            <c:ext xmlns:c16="http://schemas.microsoft.com/office/drawing/2014/chart" uri="{C3380CC4-5D6E-409C-BE32-E72D297353CC}">
              <c16:uniqueId val="{00000015-EAD5-474F-BED9-FC9F67F6C467}"/>
            </c:ext>
          </c:extLst>
        </c:ser>
        <c:ser>
          <c:idx val="2"/>
          <c:order val="1"/>
          <c:tx>
            <c:strRef>
              <c:f>'Q27.AI技術を活用する際の課題（AI状況別）'!$T$6</c:f>
              <c:strCache>
                <c:ptCount val="1"/>
                <c:pt idx="0">
                  <c:v>2番目</c:v>
                </c:pt>
              </c:strCache>
            </c:strRef>
          </c:tx>
          <c:spPr>
            <a:solidFill>
              <a:srgbClr val="FFFF99"/>
            </a:solidFill>
            <a:ln w="9525">
              <a:solidFill>
                <a:sysClr val="windowText" lastClr="000000"/>
              </a:solidFill>
            </a:ln>
            <a:effectLst/>
          </c:spPr>
          <c:invertIfNegative val="0"/>
          <c:cat>
            <c:strRef>
              <c:f>'Q27.AI技術を活用する際の課題（AI状況別）'!$R$7:$R$46</c:f>
              <c:strCache>
                <c:ptCount val="40"/>
                <c:pt idx="0">
                  <c:v>【 AI人材の確保 】                       </c:v>
                </c:pt>
                <c:pt idx="1">
                  <c:v>AI 提供中・実施中（n=  39）</c:v>
                </c:pt>
                <c:pt idx="2">
                  <c:v>AI 開発中・準備中（n=  24）</c:v>
                </c:pt>
                <c:pt idx="3">
                  <c:v>AI 調査中・検討中（n=  32）</c:v>
                </c:pt>
                <c:pt idx="4">
                  <c:v>【 学習データの整備 】                      </c:v>
                </c:pt>
                <c:pt idx="5">
                  <c:v>AI 提供中・実施中（n=  29）</c:v>
                </c:pt>
                <c:pt idx="6">
                  <c:v>AI 開発中・準備中（n=  19）</c:v>
                </c:pt>
                <c:pt idx="7">
                  <c:v>AI 調査中・検討中（n=  10）</c:v>
                </c:pt>
                <c:pt idx="8">
                  <c:v>【 導入費用 】                          </c:v>
                </c:pt>
                <c:pt idx="9">
                  <c:v>AI 提供中・実施中（n=  15）</c:v>
                </c:pt>
                <c:pt idx="10">
                  <c:v>AI 開発中・準備中（n=    7）</c:v>
                </c:pt>
                <c:pt idx="11">
                  <c:v>AI 調査中・検討中（n=  16）</c:v>
                </c:pt>
                <c:pt idx="12">
                  <c:v>【 学習データの保有・蓄積 】                   </c:v>
                </c:pt>
                <c:pt idx="13">
                  <c:v>AI 提供中・実施中（n=  20）</c:v>
                </c:pt>
                <c:pt idx="14">
                  <c:v>AI 開発中・準備中（n=  17）</c:v>
                </c:pt>
                <c:pt idx="15">
                  <c:v>AI 調査中・検討中（n=    7）</c:v>
                </c:pt>
                <c:pt idx="16">
                  <c:v>【 自社内におけるAIについての理解 】              </c:v>
                </c:pt>
                <c:pt idx="17">
                  <c:v>AI 提供中・実施中（n=  10）</c:v>
                </c:pt>
                <c:pt idx="18">
                  <c:v>AI 開発中・準備中（n=    3）</c:v>
                </c:pt>
                <c:pt idx="19">
                  <c:v>AI 調査中・検討中（n=  11）</c:v>
                </c:pt>
                <c:pt idx="20">
                  <c:v>【 AI技術に対する信頼性 】                   </c:v>
                </c:pt>
                <c:pt idx="21">
                  <c:v>AI 提供中・実施中（n=  17）</c:v>
                </c:pt>
                <c:pt idx="22">
                  <c:v>AI 開発中・準備中（n=  10）</c:v>
                </c:pt>
                <c:pt idx="23">
                  <c:v>AI 調査中・検討中（n=    5）</c:v>
                </c:pt>
                <c:pt idx="24">
                  <c:v>【 導入しやすい製品/サービスのラインナップ 】          </c:v>
                </c:pt>
                <c:pt idx="25">
                  <c:v>AI 提供中・実施中（n=    8）</c:v>
                </c:pt>
                <c:pt idx="26">
                  <c:v>AI 開発中・準備中（n=    5）</c:v>
                </c:pt>
                <c:pt idx="27">
                  <c:v>AI 調査中・検討中（n=    7）</c:v>
                </c:pt>
                <c:pt idx="28">
                  <c:v>【 AI導入事例に関する情報の取得 】               </c:v>
                </c:pt>
                <c:pt idx="29">
                  <c:v>AI 提供中・実施中（n=    9）</c:v>
                </c:pt>
                <c:pt idx="30">
                  <c:v>AI 開発中・準備中（n=  13）</c:v>
                </c:pt>
                <c:pt idx="31">
                  <c:v>AI 調査中・検討中（n=    9）</c:v>
                </c:pt>
                <c:pt idx="32">
                  <c:v>【 顧客・取引先におけるAIについての理解 】           </c:v>
                </c:pt>
                <c:pt idx="33">
                  <c:v>AI 提供中・実施中（n=  11）</c:v>
                </c:pt>
                <c:pt idx="34">
                  <c:v>AI 開発中・準備中（n=    7）</c:v>
                </c:pt>
                <c:pt idx="35">
                  <c:v>AI 調査中・検討中（n=    9）</c:v>
                </c:pt>
                <c:pt idx="36">
                  <c:v>【 導入効果の担保 】                       </c:v>
                </c:pt>
                <c:pt idx="37">
                  <c:v>AI 提供中・実施中（n=  14）</c:v>
                </c:pt>
                <c:pt idx="38">
                  <c:v>AI 開発中・準備中（n=    3）</c:v>
                </c:pt>
                <c:pt idx="39">
                  <c:v>AI 調査中・検討中（n=    4）</c:v>
                </c:pt>
              </c:strCache>
            </c:strRef>
          </c:cat>
          <c:val>
            <c:numRef>
              <c:f>'Q27.AI技術を活用する際の課題（AI状況別）'!$T$7:$T$46</c:f>
              <c:numCache>
                <c:formatCode>0.0%</c:formatCode>
                <c:ptCount val="40"/>
                <c:pt idx="0" formatCode="General">
                  <c:v>0</c:v>
                </c:pt>
                <c:pt idx="1">
                  <c:v>0.1044776119402985</c:v>
                </c:pt>
                <c:pt idx="2">
                  <c:v>6.8181818181818177E-2</c:v>
                </c:pt>
                <c:pt idx="3">
                  <c:v>0.11363636363636363</c:v>
                </c:pt>
                <c:pt idx="4" formatCode="General">
                  <c:v>0</c:v>
                </c:pt>
                <c:pt idx="5">
                  <c:v>0.13432835820895522</c:v>
                </c:pt>
                <c:pt idx="6">
                  <c:v>0.13636363636363635</c:v>
                </c:pt>
                <c:pt idx="7">
                  <c:v>0.11363636363636363</c:v>
                </c:pt>
                <c:pt idx="8" formatCode="General">
                  <c:v>0</c:v>
                </c:pt>
                <c:pt idx="9">
                  <c:v>8.9552238805970144E-2</c:v>
                </c:pt>
                <c:pt idx="10">
                  <c:v>2.2727272727272728E-2</c:v>
                </c:pt>
                <c:pt idx="11">
                  <c:v>9.0909090909090912E-2</c:v>
                </c:pt>
                <c:pt idx="12" formatCode="General">
                  <c:v>0</c:v>
                </c:pt>
                <c:pt idx="13">
                  <c:v>0.14925373134328357</c:v>
                </c:pt>
                <c:pt idx="14">
                  <c:v>0.20454545454545456</c:v>
                </c:pt>
                <c:pt idx="15">
                  <c:v>4.5454545454545456E-2</c:v>
                </c:pt>
                <c:pt idx="16" formatCode="General">
                  <c:v>0</c:v>
                </c:pt>
                <c:pt idx="17">
                  <c:v>4.4776119402985072E-2</c:v>
                </c:pt>
                <c:pt idx="18">
                  <c:v>2.2727272727272728E-2</c:v>
                </c:pt>
                <c:pt idx="19">
                  <c:v>0.18181818181818182</c:v>
                </c:pt>
                <c:pt idx="20" formatCode="General">
                  <c:v>0</c:v>
                </c:pt>
                <c:pt idx="21">
                  <c:v>5.9701492537313432E-2</c:v>
                </c:pt>
                <c:pt idx="22">
                  <c:v>6.8181818181818177E-2</c:v>
                </c:pt>
                <c:pt idx="23">
                  <c:v>2.2727272727272728E-2</c:v>
                </c:pt>
                <c:pt idx="24" formatCode="General">
                  <c:v>0</c:v>
                </c:pt>
                <c:pt idx="25">
                  <c:v>1.4925373134328358E-2</c:v>
                </c:pt>
                <c:pt idx="26">
                  <c:v>4.5454545454545456E-2</c:v>
                </c:pt>
                <c:pt idx="27">
                  <c:v>4.5454545454545456E-2</c:v>
                </c:pt>
                <c:pt idx="28" formatCode="General">
                  <c:v>0</c:v>
                </c:pt>
                <c:pt idx="29">
                  <c:v>7.4626865671641784E-2</c:v>
                </c:pt>
                <c:pt idx="30">
                  <c:v>6.8181818181818177E-2</c:v>
                </c:pt>
                <c:pt idx="31">
                  <c:v>9.0909090909090912E-2</c:v>
                </c:pt>
                <c:pt idx="32" formatCode="General">
                  <c:v>0</c:v>
                </c:pt>
                <c:pt idx="33">
                  <c:v>7.4626865671641784E-2</c:v>
                </c:pt>
                <c:pt idx="34">
                  <c:v>9.0909090909090912E-2</c:v>
                </c:pt>
                <c:pt idx="35">
                  <c:v>6.8181818181818177E-2</c:v>
                </c:pt>
                <c:pt idx="36" formatCode="General">
                  <c:v>0</c:v>
                </c:pt>
                <c:pt idx="37">
                  <c:v>7.4626865671641784E-2</c:v>
                </c:pt>
                <c:pt idx="38">
                  <c:v>2.2727272727272728E-2</c:v>
                </c:pt>
                <c:pt idx="39">
                  <c:v>4.5454545454545456E-2</c:v>
                </c:pt>
              </c:numCache>
            </c:numRef>
          </c:val>
          <c:extLst>
            <c:ext xmlns:c16="http://schemas.microsoft.com/office/drawing/2014/chart" uri="{C3380CC4-5D6E-409C-BE32-E72D297353CC}">
              <c16:uniqueId val="{00000031-EAD5-474F-BED9-FC9F67F6C467}"/>
            </c:ext>
          </c:extLst>
        </c:ser>
        <c:ser>
          <c:idx val="1"/>
          <c:order val="2"/>
          <c:tx>
            <c:strRef>
              <c:f>'Q27.AI技術を活用する際の課題（AI状況別）'!$U$6</c:f>
              <c:strCache>
                <c:ptCount val="1"/>
                <c:pt idx="0">
                  <c:v>3番目</c:v>
                </c:pt>
              </c:strCache>
            </c:strRef>
          </c:tx>
          <c:spPr>
            <a:solidFill>
              <a:srgbClr val="2E75B6"/>
            </a:solidFill>
            <a:ln>
              <a:solidFill>
                <a:sysClr val="windowText" lastClr="000000"/>
              </a:solidFill>
            </a:ln>
            <a:effectLst/>
          </c:spPr>
          <c:invertIfNegative val="0"/>
          <c:cat>
            <c:strRef>
              <c:f>'Q27.AI技術を活用する際の課題（AI状況別）'!$R$7:$R$46</c:f>
              <c:strCache>
                <c:ptCount val="40"/>
                <c:pt idx="0">
                  <c:v>【 AI人材の確保 】                       </c:v>
                </c:pt>
                <c:pt idx="1">
                  <c:v>AI 提供中・実施中（n=  39）</c:v>
                </c:pt>
                <c:pt idx="2">
                  <c:v>AI 開発中・準備中（n=  24）</c:v>
                </c:pt>
                <c:pt idx="3">
                  <c:v>AI 調査中・検討中（n=  32）</c:v>
                </c:pt>
                <c:pt idx="4">
                  <c:v>【 学習データの整備 】                      </c:v>
                </c:pt>
                <c:pt idx="5">
                  <c:v>AI 提供中・実施中（n=  29）</c:v>
                </c:pt>
                <c:pt idx="6">
                  <c:v>AI 開発中・準備中（n=  19）</c:v>
                </c:pt>
                <c:pt idx="7">
                  <c:v>AI 調査中・検討中（n=  10）</c:v>
                </c:pt>
                <c:pt idx="8">
                  <c:v>【 導入費用 】                          </c:v>
                </c:pt>
                <c:pt idx="9">
                  <c:v>AI 提供中・実施中（n=  15）</c:v>
                </c:pt>
                <c:pt idx="10">
                  <c:v>AI 開発中・準備中（n=    7）</c:v>
                </c:pt>
                <c:pt idx="11">
                  <c:v>AI 調査中・検討中（n=  16）</c:v>
                </c:pt>
                <c:pt idx="12">
                  <c:v>【 学習データの保有・蓄積 】                   </c:v>
                </c:pt>
                <c:pt idx="13">
                  <c:v>AI 提供中・実施中（n=  20）</c:v>
                </c:pt>
                <c:pt idx="14">
                  <c:v>AI 開発中・準備中（n=  17）</c:v>
                </c:pt>
                <c:pt idx="15">
                  <c:v>AI 調査中・検討中（n=    7）</c:v>
                </c:pt>
                <c:pt idx="16">
                  <c:v>【 自社内におけるAIについての理解 】              </c:v>
                </c:pt>
                <c:pt idx="17">
                  <c:v>AI 提供中・実施中（n=  10）</c:v>
                </c:pt>
                <c:pt idx="18">
                  <c:v>AI 開発中・準備中（n=    3）</c:v>
                </c:pt>
                <c:pt idx="19">
                  <c:v>AI 調査中・検討中（n=  11）</c:v>
                </c:pt>
                <c:pt idx="20">
                  <c:v>【 AI技術に対する信頼性 】                   </c:v>
                </c:pt>
                <c:pt idx="21">
                  <c:v>AI 提供中・実施中（n=  17）</c:v>
                </c:pt>
                <c:pt idx="22">
                  <c:v>AI 開発中・準備中（n=  10）</c:v>
                </c:pt>
                <c:pt idx="23">
                  <c:v>AI 調査中・検討中（n=    5）</c:v>
                </c:pt>
                <c:pt idx="24">
                  <c:v>【 導入しやすい製品/サービスのラインナップ 】          </c:v>
                </c:pt>
                <c:pt idx="25">
                  <c:v>AI 提供中・実施中（n=    8）</c:v>
                </c:pt>
                <c:pt idx="26">
                  <c:v>AI 開発中・準備中（n=    5）</c:v>
                </c:pt>
                <c:pt idx="27">
                  <c:v>AI 調査中・検討中（n=    7）</c:v>
                </c:pt>
                <c:pt idx="28">
                  <c:v>【 AI導入事例に関する情報の取得 】               </c:v>
                </c:pt>
                <c:pt idx="29">
                  <c:v>AI 提供中・実施中（n=    9）</c:v>
                </c:pt>
                <c:pt idx="30">
                  <c:v>AI 開発中・準備中（n=  13）</c:v>
                </c:pt>
                <c:pt idx="31">
                  <c:v>AI 調査中・検討中（n=    9）</c:v>
                </c:pt>
                <c:pt idx="32">
                  <c:v>【 顧客・取引先におけるAIについての理解 】           </c:v>
                </c:pt>
                <c:pt idx="33">
                  <c:v>AI 提供中・実施中（n=  11）</c:v>
                </c:pt>
                <c:pt idx="34">
                  <c:v>AI 開発中・準備中（n=    7）</c:v>
                </c:pt>
                <c:pt idx="35">
                  <c:v>AI 調査中・検討中（n=    9）</c:v>
                </c:pt>
                <c:pt idx="36">
                  <c:v>【 導入効果の担保 】                       </c:v>
                </c:pt>
                <c:pt idx="37">
                  <c:v>AI 提供中・実施中（n=  14）</c:v>
                </c:pt>
                <c:pt idx="38">
                  <c:v>AI 開発中・準備中（n=    3）</c:v>
                </c:pt>
                <c:pt idx="39">
                  <c:v>AI 調査中・検討中（n=    4）</c:v>
                </c:pt>
              </c:strCache>
            </c:strRef>
          </c:cat>
          <c:val>
            <c:numRef>
              <c:f>'Q27.AI技術を活用する際の課題（AI状況別）'!$U$7:$U$46</c:f>
              <c:numCache>
                <c:formatCode>0.0%</c:formatCode>
                <c:ptCount val="40"/>
                <c:pt idx="0" formatCode="General">
                  <c:v>0</c:v>
                </c:pt>
                <c:pt idx="1">
                  <c:v>0.1044776119402985</c:v>
                </c:pt>
                <c:pt idx="2">
                  <c:v>0.18181818181818182</c:v>
                </c:pt>
                <c:pt idx="3">
                  <c:v>0.13636363636363635</c:v>
                </c:pt>
                <c:pt idx="4" formatCode="General">
                  <c:v>0</c:v>
                </c:pt>
                <c:pt idx="5">
                  <c:v>5.9701492537313432E-2</c:v>
                </c:pt>
                <c:pt idx="6">
                  <c:v>2.2727272727272728E-2</c:v>
                </c:pt>
                <c:pt idx="7">
                  <c:v>6.8181818181818177E-2</c:v>
                </c:pt>
                <c:pt idx="8" formatCode="General">
                  <c:v>0</c:v>
                </c:pt>
                <c:pt idx="9">
                  <c:v>7.4626865671641784E-2</c:v>
                </c:pt>
                <c:pt idx="10">
                  <c:v>4.5454545454545456E-2</c:v>
                </c:pt>
                <c:pt idx="11">
                  <c:v>9.0909090909090912E-2</c:v>
                </c:pt>
                <c:pt idx="12" formatCode="General">
                  <c:v>0</c:v>
                </c:pt>
                <c:pt idx="13">
                  <c:v>8.9552238805970144E-2</c:v>
                </c:pt>
                <c:pt idx="14">
                  <c:v>9.0909090909090912E-2</c:v>
                </c:pt>
                <c:pt idx="15">
                  <c:v>6.8181818181818177E-2</c:v>
                </c:pt>
                <c:pt idx="16" formatCode="General">
                  <c:v>0</c:v>
                </c:pt>
                <c:pt idx="17">
                  <c:v>5.9701492537313432E-2</c:v>
                </c:pt>
                <c:pt idx="18">
                  <c:v>0</c:v>
                </c:pt>
                <c:pt idx="19">
                  <c:v>0</c:v>
                </c:pt>
                <c:pt idx="20" formatCode="General">
                  <c:v>0</c:v>
                </c:pt>
                <c:pt idx="21">
                  <c:v>0.13432835820895522</c:v>
                </c:pt>
                <c:pt idx="22">
                  <c:v>0.11363636363636363</c:v>
                </c:pt>
                <c:pt idx="23">
                  <c:v>4.5454545454545456E-2</c:v>
                </c:pt>
                <c:pt idx="24" formatCode="General">
                  <c:v>0</c:v>
                </c:pt>
                <c:pt idx="25">
                  <c:v>4.4776119402985072E-2</c:v>
                </c:pt>
                <c:pt idx="26">
                  <c:v>2.2727272727272728E-2</c:v>
                </c:pt>
                <c:pt idx="27">
                  <c:v>0.11363636363636363</c:v>
                </c:pt>
                <c:pt idx="28" formatCode="General">
                  <c:v>0</c:v>
                </c:pt>
                <c:pt idx="29">
                  <c:v>5.9701492537313432E-2</c:v>
                </c:pt>
                <c:pt idx="30">
                  <c:v>0.15909090909090909</c:v>
                </c:pt>
                <c:pt idx="31">
                  <c:v>6.8181818181818177E-2</c:v>
                </c:pt>
                <c:pt idx="32" formatCode="General">
                  <c:v>0</c:v>
                </c:pt>
                <c:pt idx="33">
                  <c:v>5.9701492537313432E-2</c:v>
                </c:pt>
                <c:pt idx="34">
                  <c:v>6.8181818181818177E-2</c:v>
                </c:pt>
                <c:pt idx="35">
                  <c:v>6.8181818181818177E-2</c:v>
                </c:pt>
                <c:pt idx="36" formatCode="General">
                  <c:v>0</c:v>
                </c:pt>
                <c:pt idx="37">
                  <c:v>0.1044776119402985</c:v>
                </c:pt>
                <c:pt idx="38">
                  <c:v>2.2727272727272728E-2</c:v>
                </c:pt>
                <c:pt idx="39">
                  <c:v>4.5454545454545456E-2</c:v>
                </c:pt>
              </c:numCache>
            </c:numRef>
          </c:val>
          <c:extLst>
            <c:ext xmlns:c16="http://schemas.microsoft.com/office/drawing/2014/chart" uri="{C3380CC4-5D6E-409C-BE32-E72D297353CC}">
              <c16:uniqueId val="{00000046-EAD5-474F-BED9-FC9F67F6C467}"/>
            </c:ext>
          </c:extLst>
        </c:ser>
        <c:dLbls>
          <c:showLegendKey val="0"/>
          <c:showVal val="0"/>
          <c:showCatName val="0"/>
          <c:showSerName val="0"/>
          <c:showPercent val="0"/>
          <c:showBubbleSize val="0"/>
        </c:dLbls>
        <c:gapWidth val="60"/>
        <c:overlap val="100"/>
        <c:axId val="403478784"/>
        <c:axId val="403628032"/>
      </c:barChart>
      <c:catAx>
        <c:axId val="4034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403628032"/>
        <c:crosses val="autoZero"/>
        <c:auto val="1"/>
        <c:lblAlgn val="ctr"/>
        <c:lblOffset val="100"/>
        <c:noMultiLvlLbl val="0"/>
      </c:catAx>
      <c:valAx>
        <c:axId val="403628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034787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0.76257873563218381"/>
          <c:y val="0.70707643097643103"/>
          <c:w val="0.12438275862068965"/>
          <c:h val="8.4250168350168353E-2"/>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'Q4.主な適応分野（地域別）'!$J$6</c:f>
              <c:strCache>
                <c:ptCount val="1"/>
                <c:pt idx="0">
                  <c:v>九州・沖縄</c:v>
                </c:pt>
              </c:strCache>
            </c:strRef>
          </c:tx>
          <c:spPr>
            <a:solidFill>
              <a:schemeClr val="bg1">
                <a:lumMod val="85000"/>
              </a:schemeClr>
            </a:solidFill>
            <a:ln>
              <a:solidFill>
                <a:sysClr val="windowText" lastClr="000000"/>
              </a:solidFill>
            </a:ln>
            <a:effectLst/>
          </c:spPr>
          <c:invertIfNegative val="0"/>
          <c:val>
            <c:numRef>
              <c:f>'Q4.主な適応分野（地域別）'!$J$7:$J$17</c:f>
              <c:numCache>
                <c:formatCode>General</c:formatCode>
                <c:ptCount val="11"/>
                <c:pt idx="0">
                  <c:v>11</c:v>
                </c:pt>
                <c:pt idx="1">
                  <c:v>12</c:v>
                </c:pt>
                <c:pt idx="2">
                  <c:v>7</c:v>
                </c:pt>
                <c:pt idx="3">
                  <c:v>7</c:v>
                </c:pt>
                <c:pt idx="4">
                  <c:v>3</c:v>
                </c:pt>
                <c:pt idx="5">
                  <c:v>5</c:v>
                </c:pt>
                <c:pt idx="6">
                  <c:v>33</c:v>
                </c:pt>
                <c:pt idx="7">
                  <c:v>26</c:v>
                </c:pt>
                <c:pt idx="8">
                  <c:v>16</c:v>
                </c:pt>
                <c:pt idx="9">
                  <c:v>14</c:v>
                </c:pt>
                <c:pt idx="10">
                  <c:v>8</c:v>
                </c:pt>
              </c:numCache>
            </c:numRef>
          </c:val>
          <c:extLst>
            <c:ext xmlns:c16="http://schemas.microsoft.com/office/drawing/2014/chart" uri="{C3380CC4-5D6E-409C-BE32-E72D297353CC}">
              <c16:uniqueId val="{00000000-5008-49EC-9D29-B0C678C1546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2608910190479"/>
          <c:y val="0.14036938720979306"/>
          <c:w val="0.41266072277689414"/>
          <c:h val="0.69749929453835335"/>
        </c:manualLayout>
      </c:layout>
      <c:barChart>
        <c:barDir val="bar"/>
        <c:grouping val="stacked"/>
        <c:varyColors val="0"/>
        <c:ser>
          <c:idx val="0"/>
          <c:order val="0"/>
          <c:tx>
            <c:strRef>
              <c:f>'Q4.主な事業カテゴリ（地域別）'!$D$6</c:f>
              <c:strCache>
                <c:ptCount val="1"/>
                <c:pt idx="0">
                  <c:v>北海道･東北</c:v>
                </c:pt>
              </c:strCache>
            </c:strRef>
          </c:tx>
          <c:spPr>
            <a:solidFill>
              <a:srgbClr val="FF99CC"/>
            </a:solidFill>
            <a:ln>
              <a:solidFill>
                <a:schemeClr val="tx1"/>
              </a:solidFill>
            </a:ln>
            <a:effectLst/>
          </c:spPr>
          <c:invertIfNegative val="0"/>
          <c:cat>
            <c:strRef>
              <c:f>'Q4.主な事業カテゴリ（地域別）'!$C$7:$C$14</c:f>
              <c:strCache>
                <c:ptCount val="8"/>
                <c:pt idx="0">
                  <c:v>AV機器／家電機器</c:v>
                </c:pt>
                <c:pt idx="1">
                  <c:v>個人用情報機器</c:v>
                </c:pt>
                <c:pt idx="2">
                  <c:v>業務用端末機器</c:v>
                </c:pt>
                <c:pt idx="3">
                  <c:v>運輸機器／建設機器</c:v>
                </c:pt>
                <c:pt idx="4">
                  <c:v>工業制御／FA機器／産業機器</c:v>
                </c:pt>
                <c:pt idx="5">
                  <c:v>設備機器</c:v>
                </c:pt>
                <c:pt idx="6">
                  <c:v>医療機器</c:v>
                </c:pt>
                <c:pt idx="7">
                  <c:v>その他</c:v>
                </c:pt>
              </c:strCache>
            </c:strRef>
          </c:cat>
          <c:val>
            <c:numRef>
              <c:f>'Q4.主な事業カテゴリ（地域別）'!$D$7:$D$14</c:f>
              <c:numCache>
                <c:formatCode>General</c:formatCode>
                <c:ptCount val="8"/>
                <c:pt idx="0">
                  <c:v>8</c:v>
                </c:pt>
                <c:pt idx="1">
                  <c:v>18</c:v>
                </c:pt>
                <c:pt idx="2">
                  <c:v>22</c:v>
                </c:pt>
                <c:pt idx="3">
                  <c:v>17</c:v>
                </c:pt>
                <c:pt idx="4">
                  <c:v>24</c:v>
                </c:pt>
                <c:pt idx="5">
                  <c:v>14</c:v>
                </c:pt>
                <c:pt idx="6">
                  <c:v>11</c:v>
                </c:pt>
                <c:pt idx="7">
                  <c:v>33</c:v>
                </c:pt>
              </c:numCache>
            </c:numRef>
          </c:val>
          <c:extLst>
            <c:ext xmlns:c16="http://schemas.microsoft.com/office/drawing/2014/chart" uri="{C3380CC4-5D6E-409C-BE32-E72D297353CC}">
              <c16:uniqueId val="{00000000-3D45-4645-A360-0F36F8F9DE1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'Q4.主な事業カテゴリ（地域別）'!$E$6</c:f>
              <c:strCache>
                <c:ptCount val="1"/>
                <c:pt idx="0">
                  <c:v>関東(除く東京)</c:v>
                </c:pt>
              </c:strCache>
            </c:strRef>
          </c:tx>
          <c:spPr>
            <a:solidFill>
              <a:srgbClr val="FFFFCC"/>
            </a:solidFill>
            <a:ln>
              <a:solidFill>
                <a:sysClr val="windowText" lastClr="000000"/>
              </a:solidFill>
            </a:ln>
            <a:effectLst/>
          </c:spPr>
          <c:invertIfNegative val="0"/>
          <c:val>
            <c:numRef>
              <c:f>'Q4.主な事業カテゴリ（地域別）'!$E$7:$E$14</c:f>
              <c:numCache>
                <c:formatCode>General</c:formatCode>
                <c:ptCount val="8"/>
                <c:pt idx="0">
                  <c:v>35</c:v>
                </c:pt>
                <c:pt idx="1">
                  <c:v>33</c:v>
                </c:pt>
                <c:pt idx="2">
                  <c:v>54</c:v>
                </c:pt>
                <c:pt idx="3">
                  <c:v>64</c:v>
                </c:pt>
                <c:pt idx="4">
                  <c:v>80</c:v>
                </c:pt>
                <c:pt idx="5">
                  <c:v>35</c:v>
                </c:pt>
                <c:pt idx="6">
                  <c:v>35</c:v>
                </c:pt>
                <c:pt idx="7">
                  <c:v>95</c:v>
                </c:pt>
              </c:numCache>
            </c:numRef>
          </c:val>
          <c:extLst>
            <c:ext xmlns:c16="http://schemas.microsoft.com/office/drawing/2014/chart" uri="{C3380CC4-5D6E-409C-BE32-E72D297353CC}">
              <c16:uniqueId val="{00000000-2248-414A-9909-C3710B18FA0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'Q4.主な事業カテゴリ（地域別）'!$F$6</c:f>
              <c:strCache>
                <c:ptCount val="1"/>
                <c:pt idx="0">
                  <c:v>東京</c:v>
                </c:pt>
              </c:strCache>
            </c:strRef>
          </c:tx>
          <c:spPr>
            <a:solidFill>
              <a:srgbClr val="FFFF00"/>
            </a:solidFill>
            <a:ln>
              <a:solidFill>
                <a:sysClr val="windowText" lastClr="000000"/>
              </a:solidFill>
            </a:ln>
            <a:effectLst/>
          </c:spPr>
          <c:invertIfNegative val="0"/>
          <c:val>
            <c:numRef>
              <c:f>'Q4.主な事業カテゴリ（地域別）'!$F$7:$F$14</c:f>
              <c:numCache>
                <c:formatCode>General</c:formatCode>
                <c:ptCount val="8"/>
                <c:pt idx="0">
                  <c:v>26</c:v>
                </c:pt>
                <c:pt idx="1">
                  <c:v>43</c:v>
                </c:pt>
                <c:pt idx="2">
                  <c:v>54</c:v>
                </c:pt>
                <c:pt idx="3">
                  <c:v>47</c:v>
                </c:pt>
                <c:pt idx="4">
                  <c:v>81</c:v>
                </c:pt>
                <c:pt idx="5">
                  <c:v>53</c:v>
                </c:pt>
                <c:pt idx="6">
                  <c:v>44</c:v>
                </c:pt>
                <c:pt idx="7">
                  <c:v>131</c:v>
                </c:pt>
              </c:numCache>
            </c:numRef>
          </c:val>
          <c:extLst>
            <c:ext xmlns:c16="http://schemas.microsoft.com/office/drawing/2014/chart" uri="{C3380CC4-5D6E-409C-BE32-E72D297353CC}">
              <c16:uniqueId val="{00000000-00F2-4D56-A051-42DDE82102A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'Q4.主な事業カテゴリ（地域別）'!$G$6</c:f>
              <c:strCache>
                <c:ptCount val="1"/>
                <c:pt idx="0">
                  <c:v>中部</c:v>
                </c:pt>
              </c:strCache>
            </c:strRef>
          </c:tx>
          <c:spPr>
            <a:solidFill>
              <a:schemeClr val="accent4"/>
            </a:solidFill>
            <a:ln>
              <a:solidFill>
                <a:sysClr val="windowText" lastClr="000000"/>
              </a:solidFill>
            </a:ln>
            <a:effectLst/>
          </c:spPr>
          <c:invertIfNegative val="0"/>
          <c:val>
            <c:numRef>
              <c:f>'Q4.主な事業カテゴリ（地域別）'!$G$7:$G$14</c:f>
              <c:numCache>
                <c:formatCode>General</c:formatCode>
                <c:ptCount val="8"/>
                <c:pt idx="0">
                  <c:v>8</c:v>
                </c:pt>
                <c:pt idx="1">
                  <c:v>8</c:v>
                </c:pt>
                <c:pt idx="2">
                  <c:v>15</c:v>
                </c:pt>
                <c:pt idx="3">
                  <c:v>31</c:v>
                </c:pt>
                <c:pt idx="4">
                  <c:v>33</c:v>
                </c:pt>
                <c:pt idx="5">
                  <c:v>20</c:v>
                </c:pt>
                <c:pt idx="6">
                  <c:v>4</c:v>
                </c:pt>
                <c:pt idx="7">
                  <c:v>53</c:v>
                </c:pt>
              </c:numCache>
            </c:numRef>
          </c:val>
          <c:extLst>
            <c:ext xmlns:c16="http://schemas.microsoft.com/office/drawing/2014/chart" uri="{C3380CC4-5D6E-409C-BE32-E72D297353CC}">
              <c16:uniqueId val="{00000000-A0C6-48F6-A804-C301CB2A980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'Q4.主な事業カテゴリ（地域別）'!$H$6</c:f>
              <c:strCache>
                <c:ptCount val="1"/>
                <c:pt idx="0">
                  <c:v>近畿</c:v>
                </c:pt>
              </c:strCache>
            </c:strRef>
          </c:tx>
          <c:spPr>
            <a:solidFill>
              <a:srgbClr val="00B0F0"/>
            </a:solidFill>
            <a:ln>
              <a:solidFill>
                <a:sysClr val="windowText" lastClr="000000"/>
              </a:solidFill>
            </a:ln>
            <a:effectLst/>
          </c:spPr>
          <c:invertIfNegative val="0"/>
          <c:val>
            <c:numRef>
              <c:f>'Q4.主な事業カテゴリ（地域別）'!$H$7:$H$14</c:f>
              <c:numCache>
                <c:formatCode>General</c:formatCode>
                <c:ptCount val="8"/>
                <c:pt idx="0">
                  <c:v>24</c:v>
                </c:pt>
                <c:pt idx="1">
                  <c:v>25</c:v>
                </c:pt>
                <c:pt idx="2">
                  <c:v>34</c:v>
                </c:pt>
                <c:pt idx="3">
                  <c:v>28</c:v>
                </c:pt>
                <c:pt idx="4">
                  <c:v>61</c:v>
                </c:pt>
                <c:pt idx="5">
                  <c:v>29</c:v>
                </c:pt>
                <c:pt idx="6">
                  <c:v>16</c:v>
                </c:pt>
                <c:pt idx="7">
                  <c:v>79</c:v>
                </c:pt>
              </c:numCache>
            </c:numRef>
          </c:val>
          <c:extLst>
            <c:ext xmlns:c16="http://schemas.microsoft.com/office/drawing/2014/chart" uri="{C3380CC4-5D6E-409C-BE32-E72D297353CC}">
              <c16:uniqueId val="{00000000-412B-4A7F-8E72-8458AFA37F1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12442129629628"/>
          <c:y val="8.6520307683362066E-2"/>
          <c:w val="0.67317372685185184"/>
          <c:h val="0.72979590853841003"/>
        </c:manualLayout>
      </c:layout>
      <c:barChart>
        <c:barDir val="bar"/>
        <c:grouping val="stacked"/>
        <c:varyColors val="0"/>
        <c:ser>
          <c:idx val="0"/>
          <c:order val="0"/>
          <c:tx>
            <c:strRef>
              <c:f>'Q2-2A.従業員数(位置づけ別)'!$R$5</c:f>
              <c:strCache>
                <c:ptCount val="1"/>
                <c:pt idx="0">
                  <c:v>1 ～5 人</c:v>
                </c:pt>
              </c:strCache>
            </c:strRef>
          </c:tx>
          <c:spPr>
            <a:solidFill>
              <a:schemeClr val="accent5"/>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'Q2-2A.従業員数(位置づけ別)'!$R$6:$R$10</c:f>
              <c:numCache>
                <c:formatCode>0.0%</c:formatCode>
                <c:ptCount val="5"/>
                <c:pt idx="0">
                  <c:v>8.4210526315789472E-2</c:v>
                </c:pt>
                <c:pt idx="1">
                  <c:v>0.17142857142857143</c:v>
                </c:pt>
                <c:pt idx="2">
                  <c:v>0.16849816849816851</c:v>
                </c:pt>
                <c:pt idx="3">
                  <c:v>0.15185185185185185</c:v>
                </c:pt>
                <c:pt idx="4">
                  <c:v>0.24873096446700507</c:v>
                </c:pt>
              </c:numCache>
            </c:numRef>
          </c:val>
          <c:extLst>
            <c:ext xmlns:c16="http://schemas.microsoft.com/office/drawing/2014/chart" uri="{C3380CC4-5D6E-409C-BE32-E72D297353CC}">
              <c16:uniqueId val="{00000000-49F9-48FF-98F4-A43004545982}"/>
            </c:ext>
          </c:extLst>
        </c:ser>
        <c:ser>
          <c:idx val="2"/>
          <c:order val="1"/>
          <c:tx>
            <c:strRef>
              <c:f>'Q2-2A.従業員数(位置づけ別)'!$S$5</c:f>
              <c:strCache>
                <c:ptCount val="1"/>
                <c:pt idx="0">
                  <c:v>6 ～10人</c:v>
                </c:pt>
              </c:strCache>
            </c:strRef>
          </c:tx>
          <c:spPr>
            <a:solidFill>
              <a:schemeClr val="accent5">
                <a:lumMod val="60000"/>
                <a:lumOff val="40000"/>
              </a:schemeClr>
            </a:solidFill>
            <a:ln>
              <a:solidFill>
                <a:schemeClr val="bg2">
                  <a:lumMod val="50000"/>
                </a:schemeClr>
              </a:solidFill>
            </a:ln>
            <a:effectLst/>
          </c:spPr>
          <c:invertIfNegative val="0"/>
          <c:dLbls>
            <c:dLbl>
              <c:idx val="0"/>
              <c:layout>
                <c:manualLayout>
                  <c:x val="4.460340896479351E-3"/>
                  <c:y val="5.931773922695935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'Q2-2A.従業員数(位置づけ別)'!$S$6:$S$10</c:f>
              <c:numCache>
                <c:formatCode>0.0%</c:formatCode>
                <c:ptCount val="5"/>
                <c:pt idx="0">
                  <c:v>6.3157894736842107E-2</c:v>
                </c:pt>
                <c:pt idx="1">
                  <c:v>0.12619047619047619</c:v>
                </c:pt>
                <c:pt idx="2">
                  <c:v>0.16483516483516483</c:v>
                </c:pt>
                <c:pt idx="3">
                  <c:v>0.1037037037037037</c:v>
                </c:pt>
                <c:pt idx="4">
                  <c:v>0.10152284263959391</c:v>
                </c:pt>
              </c:numCache>
            </c:numRef>
          </c:val>
          <c:extLst>
            <c:ext xmlns:c16="http://schemas.microsoft.com/office/drawing/2014/chart" uri="{C3380CC4-5D6E-409C-BE32-E72D297353CC}">
              <c16:uniqueId val="{00000002-49F9-48FF-98F4-A43004545982}"/>
            </c:ext>
          </c:extLst>
        </c:ser>
        <c:ser>
          <c:idx val="1"/>
          <c:order val="2"/>
          <c:tx>
            <c:strRef>
              <c:f>'Q2-2A.従業員数(位置づけ別)'!$T$5</c:f>
              <c:strCache>
                <c:ptCount val="1"/>
                <c:pt idx="0">
                  <c:v>11～20人</c:v>
                </c:pt>
              </c:strCache>
            </c:strRef>
          </c:tx>
          <c:spPr>
            <a:solidFill>
              <a:schemeClr val="accent5">
                <a:lumMod val="20000"/>
                <a:lumOff val="80000"/>
              </a:schemeClr>
            </a:solidFill>
            <a:ln>
              <a:solidFill>
                <a:schemeClr val="bg2">
                  <a:lumMod val="50000"/>
                </a:schemeClr>
              </a:solidFill>
            </a:ln>
            <a:effectLst/>
          </c:spPr>
          <c:invertIfNegative val="0"/>
          <c:dLbls>
            <c:dLbl>
              <c:idx val="0"/>
              <c:layout>
                <c:manualLayout>
                  <c:x val="4.460340896479296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'Q2-2A.従業員数(位置づけ別)'!$T$6:$T$10</c:f>
              <c:numCache>
                <c:formatCode>0.0%</c:formatCode>
                <c:ptCount val="5"/>
                <c:pt idx="0">
                  <c:v>0.10789473684210527</c:v>
                </c:pt>
                <c:pt idx="1">
                  <c:v>0.14523809523809525</c:v>
                </c:pt>
                <c:pt idx="2">
                  <c:v>0.13553113553113552</c:v>
                </c:pt>
                <c:pt idx="3">
                  <c:v>9.6296296296296297E-2</c:v>
                </c:pt>
                <c:pt idx="4">
                  <c:v>0.17766497461928935</c:v>
                </c:pt>
              </c:numCache>
            </c:numRef>
          </c:val>
          <c:extLst>
            <c:ext xmlns:c16="http://schemas.microsoft.com/office/drawing/2014/chart" uri="{C3380CC4-5D6E-409C-BE32-E72D297353CC}">
              <c16:uniqueId val="{00000004-49F9-48FF-98F4-A43004545982}"/>
            </c:ext>
          </c:extLst>
        </c:ser>
        <c:ser>
          <c:idx val="3"/>
          <c:order val="3"/>
          <c:tx>
            <c:strRef>
              <c:f>'Q2-2A.従業員数(位置づけ別)'!$U$5</c:f>
              <c:strCache>
                <c:ptCount val="1"/>
                <c:pt idx="0">
                  <c:v>21～30人</c:v>
                </c:pt>
              </c:strCache>
            </c:strRef>
          </c:tx>
          <c:spPr>
            <a:solidFill>
              <a:srgbClr val="70AD47"/>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'Q2-2A.従業員数(位置づけ別)'!$U$6:$U$10</c:f>
              <c:numCache>
                <c:formatCode>0.0%</c:formatCode>
                <c:ptCount val="5"/>
                <c:pt idx="0">
                  <c:v>0.10263157894736842</c:v>
                </c:pt>
                <c:pt idx="1">
                  <c:v>8.5714285714285715E-2</c:v>
                </c:pt>
                <c:pt idx="2">
                  <c:v>0.11355311355311355</c:v>
                </c:pt>
                <c:pt idx="3">
                  <c:v>8.8888888888888892E-2</c:v>
                </c:pt>
                <c:pt idx="4">
                  <c:v>7.6142131979695438E-2</c:v>
                </c:pt>
              </c:numCache>
            </c:numRef>
          </c:val>
          <c:extLst>
            <c:ext xmlns:c16="http://schemas.microsoft.com/office/drawing/2014/chart" uri="{C3380CC4-5D6E-409C-BE32-E72D297353CC}">
              <c16:uniqueId val="{00000005-49F9-48FF-98F4-A43004545982}"/>
            </c:ext>
          </c:extLst>
        </c:ser>
        <c:ser>
          <c:idx val="4"/>
          <c:order val="4"/>
          <c:tx>
            <c:strRef>
              <c:f>'Q2-2A.従業員数(位置づけ別)'!$V$5</c:f>
              <c:strCache>
                <c:ptCount val="1"/>
                <c:pt idx="0">
                  <c:v>31～50人</c:v>
                </c:pt>
              </c:strCache>
            </c:strRef>
          </c:tx>
          <c:spPr>
            <a:solidFill>
              <a:schemeClr val="accent6">
                <a:lumMod val="60000"/>
                <a:lumOff val="40000"/>
              </a:schemeClr>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'Q2-2A.従業員数(位置づけ別)'!$V$6:$V$10</c:f>
              <c:numCache>
                <c:formatCode>0.0%</c:formatCode>
                <c:ptCount val="5"/>
                <c:pt idx="0">
                  <c:v>0.12105263157894737</c:v>
                </c:pt>
                <c:pt idx="1">
                  <c:v>0.11904761904761904</c:v>
                </c:pt>
                <c:pt idx="2">
                  <c:v>0.13553113553113552</c:v>
                </c:pt>
                <c:pt idx="3">
                  <c:v>0.14074074074074075</c:v>
                </c:pt>
                <c:pt idx="4">
                  <c:v>0.15736040609137056</c:v>
                </c:pt>
              </c:numCache>
            </c:numRef>
          </c:val>
          <c:extLst>
            <c:ext xmlns:c16="http://schemas.microsoft.com/office/drawing/2014/chart" uri="{C3380CC4-5D6E-409C-BE32-E72D297353CC}">
              <c16:uniqueId val="{00000006-49F9-48FF-98F4-A43004545982}"/>
            </c:ext>
          </c:extLst>
        </c:ser>
        <c:ser>
          <c:idx val="5"/>
          <c:order val="5"/>
          <c:tx>
            <c:strRef>
              <c:f>'Q2-2A.従業員数(位置づけ別)'!$W$5</c:f>
              <c:strCache>
                <c:ptCount val="1"/>
                <c:pt idx="0">
                  <c:v>51～100 人</c:v>
                </c:pt>
              </c:strCache>
            </c:strRef>
          </c:tx>
          <c:spPr>
            <a:solidFill>
              <a:schemeClr val="accent6">
                <a:lumMod val="20000"/>
                <a:lumOff val="80000"/>
              </a:schemeClr>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'Q2-2A.従業員数(位置づけ別)'!$W$6:$W$10</c:f>
              <c:numCache>
                <c:formatCode>0.0%</c:formatCode>
                <c:ptCount val="5"/>
                <c:pt idx="0">
                  <c:v>0.14210526315789473</c:v>
                </c:pt>
                <c:pt idx="1">
                  <c:v>0.14047619047619048</c:v>
                </c:pt>
                <c:pt idx="2">
                  <c:v>0.13186813186813187</c:v>
                </c:pt>
                <c:pt idx="3">
                  <c:v>0.16666666666666666</c:v>
                </c:pt>
                <c:pt idx="4">
                  <c:v>0.116751269035533</c:v>
                </c:pt>
              </c:numCache>
            </c:numRef>
          </c:val>
          <c:extLst>
            <c:ext xmlns:c16="http://schemas.microsoft.com/office/drawing/2014/chart" uri="{C3380CC4-5D6E-409C-BE32-E72D297353CC}">
              <c16:uniqueId val="{00000007-49F9-48FF-98F4-A43004545982}"/>
            </c:ext>
          </c:extLst>
        </c:ser>
        <c:ser>
          <c:idx val="6"/>
          <c:order val="6"/>
          <c:tx>
            <c:strRef>
              <c:f>'Q2-2A.従業員数(位置づけ別)'!$X$5</c:f>
              <c:strCache>
                <c:ptCount val="1"/>
                <c:pt idx="0">
                  <c:v>101 ～200 人</c:v>
                </c:pt>
              </c:strCache>
            </c:strRef>
          </c:tx>
          <c:spPr>
            <a:solidFill>
              <a:schemeClr val="accent4"/>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'Q2-2A.従業員数(位置づけ別)'!$X$6:$X$10</c:f>
              <c:numCache>
                <c:formatCode>0.0%</c:formatCode>
                <c:ptCount val="5"/>
                <c:pt idx="0">
                  <c:v>0.1</c:v>
                </c:pt>
                <c:pt idx="1">
                  <c:v>7.3809523809523811E-2</c:v>
                </c:pt>
                <c:pt idx="2">
                  <c:v>8.4249084249084255E-2</c:v>
                </c:pt>
                <c:pt idx="3">
                  <c:v>0.10740740740740741</c:v>
                </c:pt>
                <c:pt idx="4">
                  <c:v>6.0913705583756347E-2</c:v>
                </c:pt>
              </c:numCache>
            </c:numRef>
          </c:val>
          <c:extLst>
            <c:ext xmlns:c16="http://schemas.microsoft.com/office/drawing/2014/chart" uri="{C3380CC4-5D6E-409C-BE32-E72D297353CC}">
              <c16:uniqueId val="{00000008-49F9-48FF-98F4-A43004545982}"/>
            </c:ext>
          </c:extLst>
        </c:ser>
        <c:ser>
          <c:idx val="7"/>
          <c:order val="7"/>
          <c:tx>
            <c:strRef>
              <c:f>'Q2-2A.従業員数(位置づけ別)'!$Y$5</c:f>
              <c:strCache>
                <c:ptCount val="1"/>
                <c:pt idx="0">
                  <c:v>201 ～300 人</c:v>
                </c:pt>
              </c:strCache>
            </c:strRef>
          </c:tx>
          <c:spPr>
            <a:solidFill>
              <a:schemeClr val="accent4">
                <a:lumMod val="60000"/>
                <a:lumOff val="40000"/>
              </a:schemeClr>
            </a:solidFill>
            <a:ln>
              <a:solidFill>
                <a:schemeClr val="bg2">
                  <a:lumMod val="50000"/>
                </a:schemeClr>
              </a:solidFill>
            </a:ln>
            <a:effectLst/>
          </c:spPr>
          <c:invertIfNegative val="0"/>
          <c:dLbls>
            <c:dLbl>
              <c:idx val="1"/>
              <c:layout>
                <c:manualLayout>
                  <c:x val="1.3211027807623951E-2"/>
                  <c:y val="-6.83044106890335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F9-48FF-98F4-A43004545982}"/>
                </c:ext>
              </c:extLst>
            </c:dLbl>
            <c:dLbl>
              <c:idx val="2"/>
              <c:layout>
                <c:manualLayout>
                  <c:x val="1.3251725274923918E-2"/>
                  <c:y val="3.9545151674750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F9-48FF-98F4-A43004545982}"/>
                </c:ext>
              </c:extLst>
            </c:dLbl>
            <c:dLbl>
              <c:idx val="3"/>
              <c:layout>
                <c:manualLayout>
                  <c:x val="2.9651440995784421E-3"/>
                  <c:y val="-2.0040281346997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F9-48FF-98F4-A43004545982}"/>
                </c:ext>
              </c:extLst>
            </c:dLbl>
            <c:dLbl>
              <c:idx val="4"/>
              <c:layout>
                <c:manualLayout>
                  <c:x val="1.7668967033231925E-2"/>
                  <c:y val="3.9545151674750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'Q2-2A.従業員数(位置づけ別)'!$Y$6:$Y$10</c:f>
              <c:numCache>
                <c:formatCode>0.0%</c:formatCode>
                <c:ptCount val="5"/>
                <c:pt idx="0">
                  <c:v>6.3157894736842107E-2</c:v>
                </c:pt>
                <c:pt idx="1">
                  <c:v>2.8571428571428571E-2</c:v>
                </c:pt>
                <c:pt idx="2">
                  <c:v>3.6630036630036632E-2</c:v>
                </c:pt>
                <c:pt idx="3">
                  <c:v>5.185185185185185E-2</c:v>
                </c:pt>
                <c:pt idx="4">
                  <c:v>2.5380710659898477E-2</c:v>
                </c:pt>
              </c:numCache>
            </c:numRef>
          </c:val>
          <c:extLst>
            <c:ext xmlns:c16="http://schemas.microsoft.com/office/drawing/2014/chart" uri="{C3380CC4-5D6E-409C-BE32-E72D297353CC}">
              <c16:uniqueId val="{0000000D-49F9-48FF-98F4-A43004545982}"/>
            </c:ext>
          </c:extLst>
        </c:ser>
        <c:ser>
          <c:idx val="8"/>
          <c:order val="8"/>
          <c:tx>
            <c:strRef>
              <c:f>'Q2-2A.従業員数(位置づけ別)'!$Z$5</c:f>
              <c:strCache>
                <c:ptCount val="1"/>
                <c:pt idx="0">
                  <c:v>301 人～1,000 人</c:v>
                </c:pt>
              </c:strCache>
            </c:strRef>
          </c:tx>
          <c:spPr>
            <a:solidFill>
              <a:schemeClr val="accent4">
                <a:lumMod val="20000"/>
                <a:lumOff val="80000"/>
              </a:schemeClr>
            </a:solidFill>
            <a:ln>
              <a:solidFill>
                <a:schemeClr val="bg2">
                  <a:lumMod val="50000"/>
                </a:schemeClr>
              </a:solidFill>
            </a:ln>
            <a:effectLst/>
          </c:spPr>
          <c:invertIfNegative val="0"/>
          <c:dLbls>
            <c:dLbl>
              <c:idx val="2"/>
              <c:layout>
                <c:manualLayout>
                  <c:x val="1.4724168946778943E-2"/>
                  <c:y val="-6.8304209904729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F9-48FF-98F4-A43004545982}"/>
                </c:ext>
              </c:extLst>
            </c:dLbl>
            <c:dLbl>
              <c:idx val="3"/>
              <c:layout>
                <c:manualLayout>
                  <c:x val="1.7608025750341615E-2"/>
                  <c:y val="8.031372145876222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F9-48FF-98F4-A43004545982}"/>
                </c:ext>
              </c:extLst>
            </c:dLbl>
            <c:dLbl>
              <c:idx val="4"/>
              <c:layout>
                <c:manualLayout>
                  <c:x val="1.4744433201876546E-2"/>
                  <c:y val="-6.32038870234911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'Q2-2A.従業員数(位置づけ別)'!$Z$6:$Z$10</c:f>
              <c:numCache>
                <c:formatCode>0.0%</c:formatCode>
                <c:ptCount val="5"/>
                <c:pt idx="0">
                  <c:v>7.8947368421052627E-2</c:v>
                </c:pt>
                <c:pt idx="1">
                  <c:v>5.9523809523809521E-2</c:v>
                </c:pt>
                <c:pt idx="2">
                  <c:v>2.197802197802198E-2</c:v>
                </c:pt>
                <c:pt idx="3">
                  <c:v>5.9259259259259262E-2</c:v>
                </c:pt>
                <c:pt idx="4">
                  <c:v>2.5380710659898477E-2</c:v>
                </c:pt>
              </c:numCache>
            </c:numRef>
          </c:val>
          <c:extLst>
            <c:ext xmlns:c16="http://schemas.microsoft.com/office/drawing/2014/chart" uri="{C3380CC4-5D6E-409C-BE32-E72D297353CC}">
              <c16:uniqueId val="{00000011-49F9-48FF-98F4-A43004545982}"/>
            </c:ext>
          </c:extLst>
        </c:ser>
        <c:ser>
          <c:idx val="9"/>
          <c:order val="9"/>
          <c:tx>
            <c:strRef>
              <c:f>'Q2-2A.従業員数(位置づけ別)'!$AA$5</c:f>
              <c:strCache>
                <c:ptCount val="1"/>
                <c:pt idx="0">
                  <c:v>1,001 ～5,000 人</c:v>
                </c:pt>
              </c:strCache>
            </c:strRef>
          </c:tx>
          <c:spPr>
            <a:solidFill>
              <a:schemeClr val="accent2"/>
            </a:solidFill>
            <a:ln>
              <a:solidFill>
                <a:schemeClr val="bg2">
                  <a:lumMod val="50000"/>
                </a:schemeClr>
              </a:solidFill>
            </a:ln>
            <a:effectLst/>
          </c:spPr>
          <c:invertIfNegative val="0"/>
          <c:dLbls>
            <c:dLbl>
              <c:idx val="1"/>
              <c:layout>
                <c:manualLayout>
                  <c:x val="1.9141380952668038E-2"/>
                  <c:y val="3.954515167014658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F9-48FF-98F4-A43004545982}"/>
                </c:ext>
              </c:extLst>
            </c:dLbl>
            <c:dLbl>
              <c:idx val="2"/>
              <c:delete val="1"/>
              <c:extLst>
                <c:ext xmlns:c15="http://schemas.microsoft.com/office/drawing/2012/chart" uri="{CE6537A1-D6FC-4f65-9D91-7224C49458BB}"/>
                <c:ext xmlns:c16="http://schemas.microsoft.com/office/drawing/2014/chart" uri="{C3380CC4-5D6E-409C-BE32-E72D297353CC}">
                  <c16:uniqueId val="{00000013-49F9-48FF-98F4-A43004545982}"/>
                </c:ext>
              </c:extLst>
            </c:dLbl>
            <c:dLbl>
              <c:idx val="3"/>
              <c:layout>
                <c:manualLayout>
                  <c:x val="1.6206683427661798E-2"/>
                  <c:y val="-6.57927998347143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9F9-48FF-98F4-A43004545982}"/>
                </c:ext>
              </c:extLst>
            </c:dLbl>
            <c:dLbl>
              <c:idx val="4"/>
              <c:delete val="1"/>
              <c:extLst>
                <c:ext xmlns:c15="http://schemas.microsoft.com/office/drawing/2012/chart" uri="{CE6537A1-D6FC-4f65-9D91-7224C49458BB}"/>
                <c:ext xmlns:c16="http://schemas.microsoft.com/office/drawing/2014/chart" uri="{C3380CC4-5D6E-409C-BE32-E72D297353CC}">
                  <c16:uniqueId val="{00000015-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'Q2-2A.従業員数(位置づけ別)'!$AA$6:$AA$10</c:f>
              <c:numCache>
                <c:formatCode>0.0%</c:formatCode>
                <c:ptCount val="5"/>
                <c:pt idx="0">
                  <c:v>8.6842105263157901E-2</c:v>
                </c:pt>
                <c:pt idx="1">
                  <c:v>3.5714285714285712E-2</c:v>
                </c:pt>
                <c:pt idx="2">
                  <c:v>3.663003663003663E-3</c:v>
                </c:pt>
                <c:pt idx="3">
                  <c:v>2.9629629629629631E-2</c:v>
                </c:pt>
                <c:pt idx="4">
                  <c:v>1.015228426395939E-2</c:v>
                </c:pt>
              </c:numCache>
            </c:numRef>
          </c:val>
          <c:extLst>
            <c:ext xmlns:c16="http://schemas.microsoft.com/office/drawing/2014/chart" uri="{C3380CC4-5D6E-409C-BE32-E72D297353CC}">
              <c16:uniqueId val="{00000016-49F9-48FF-98F4-A43004545982}"/>
            </c:ext>
          </c:extLst>
        </c:ser>
        <c:ser>
          <c:idx val="10"/>
          <c:order val="10"/>
          <c:tx>
            <c:strRef>
              <c:f>'Q2-2A.従業員数(位置づけ別)'!$AB$5</c:f>
              <c:strCache>
                <c:ptCount val="1"/>
                <c:pt idx="0">
                  <c:v>5,001 ～10,000人</c:v>
                </c:pt>
              </c:strCache>
            </c:strRef>
          </c:tx>
          <c:spPr>
            <a:solidFill>
              <a:schemeClr val="accent2">
                <a:lumMod val="60000"/>
                <a:lumOff val="40000"/>
              </a:schemeClr>
            </a:solidFill>
            <a:ln>
              <a:solidFill>
                <a:schemeClr val="bg2">
                  <a:lumMod val="50000"/>
                </a:schemeClr>
              </a:solidFill>
            </a:ln>
            <a:effectLst/>
          </c:spPr>
          <c:invertIfNegative val="0"/>
          <c:dLbls>
            <c:dLbl>
              <c:idx val="0"/>
              <c:layout>
                <c:manualLayout>
                  <c:x val="1.4724139194359921E-2"/>
                  <c:y val="-2.5101285019703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F9-48FF-98F4-A43004545982}"/>
                </c:ext>
              </c:extLst>
            </c:dLbl>
            <c:dLbl>
              <c:idx val="1"/>
              <c:delete val="1"/>
              <c:extLst>
                <c:ext xmlns:c15="http://schemas.microsoft.com/office/drawing/2012/chart" uri="{CE6537A1-D6FC-4f65-9D91-7224C49458BB}"/>
                <c:ext xmlns:c16="http://schemas.microsoft.com/office/drawing/2014/chart" uri="{C3380CC4-5D6E-409C-BE32-E72D297353CC}">
                  <c16:uniqueId val="{00000018-49F9-48FF-98F4-A43004545982}"/>
                </c:ext>
              </c:extLst>
            </c:dLbl>
            <c:dLbl>
              <c:idx val="2"/>
              <c:delete val="1"/>
              <c:extLst>
                <c:ext xmlns:c15="http://schemas.microsoft.com/office/drawing/2012/chart" uri="{CE6537A1-D6FC-4f65-9D91-7224C49458BB}"/>
                <c:ext xmlns:c16="http://schemas.microsoft.com/office/drawing/2014/chart" uri="{C3380CC4-5D6E-409C-BE32-E72D297353CC}">
                  <c16:uniqueId val="{00000019-49F9-48FF-98F4-A43004545982}"/>
                </c:ext>
              </c:extLst>
            </c:dLbl>
            <c:dLbl>
              <c:idx val="3"/>
              <c:delete val="1"/>
              <c:extLst>
                <c:ext xmlns:c15="http://schemas.microsoft.com/office/drawing/2012/chart" uri="{CE6537A1-D6FC-4f65-9D91-7224C49458BB}"/>
                <c:ext xmlns:c16="http://schemas.microsoft.com/office/drawing/2014/chart" uri="{C3380CC4-5D6E-409C-BE32-E72D297353CC}">
                  <c16:uniqueId val="{0000001A-49F9-48FF-98F4-A43004545982}"/>
                </c:ext>
              </c:extLst>
            </c:dLbl>
            <c:dLbl>
              <c:idx val="4"/>
              <c:delete val="1"/>
              <c:extLst>
                <c:ext xmlns:c15="http://schemas.microsoft.com/office/drawing/2012/chart" uri="{CE6537A1-D6FC-4f65-9D91-7224C49458BB}"/>
                <c:ext xmlns:c16="http://schemas.microsoft.com/office/drawing/2014/chart" uri="{C3380CC4-5D6E-409C-BE32-E72D297353CC}">
                  <c16:uniqueId val="{0000001B-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'Q2-2A.従業員数(位置づけ別)'!$AB$6:$AB$10</c:f>
              <c:numCache>
                <c:formatCode>0.0%</c:formatCode>
                <c:ptCount val="5"/>
                <c:pt idx="0">
                  <c:v>2.1052631578947368E-2</c:v>
                </c:pt>
                <c:pt idx="1">
                  <c:v>4.7619047619047623E-3</c:v>
                </c:pt>
                <c:pt idx="2">
                  <c:v>0</c:v>
                </c:pt>
                <c:pt idx="3">
                  <c:v>3.7037037037037038E-3</c:v>
                </c:pt>
                <c:pt idx="4">
                  <c:v>0</c:v>
                </c:pt>
              </c:numCache>
            </c:numRef>
          </c:val>
          <c:extLst>
            <c:ext xmlns:c16="http://schemas.microsoft.com/office/drawing/2014/chart" uri="{C3380CC4-5D6E-409C-BE32-E72D297353CC}">
              <c16:uniqueId val="{0000001C-49F9-48FF-98F4-A43004545982}"/>
            </c:ext>
          </c:extLst>
        </c:ser>
        <c:ser>
          <c:idx val="11"/>
          <c:order val="11"/>
          <c:tx>
            <c:strRef>
              <c:f>'Q2-2A.従業員数(位置づけ別)'!$AC$5</c:f>
              <c:strCache>
                <c:ptCount val="1"/>
                <c:pt idx="0">
                  <c:v>10,001人以上</c:v>
                </c:pt>
              </c:strCache>
            </c:strRef>
          </c:tx>
          <c:spPr>
            <a:solidFill>
              <a:schemeClr val="accent2">
                <a:lumMod val="20000"/>
                <a:lumOff val="80000"/>
              </a:schemeClr>
            </a:solidFill>
            <a:ln>
              <a:solidFill>
                <a:schemeClr val="bg2">
                  <a:lumMod val="50000"/>
                </a:schemeClr>
              </a:solidFill>
            </a:ln>
            <a:effectLst/>
          </c:spPr>
          <c:invertIfNegative val="0"/>
          <c:dLbls>
            <c:dLbl>
              <c:idx val="0"/>
              <c:layout>
                <c:manualLayout>
                  <c:x val="1.6206683427661905E-2"/>
                  <c:y val="-6.83036075518188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9F9-48FF-98F4-A43004545982}"/>
                </c:ext>
              </c:extLst>
            </c:dLbl>
            <c:dLbl>
              <c:idx val="1"/>
              <c:delete val="1"/>
              <c:extLst>
                <c:ext xmlns:c15="http://schemas.microsoft.com/office/drawing/2012/chart" uri="{CE6537A1-D6FC-4f65-9D91-7224C49458BB}"/>
                <c:ext xmlns:c16="http://schemas.microsoft.com/office/drawing/2014/chart" uri="{C3380CC4-5D6E-409C-BE32-E72D297353CC}">
                  <c16:uniqueId val="{0000001E-49F9-48FF-98F4-A43004545982}"/>
                </c:ext>
              </c:extLst>
            </c:dLbl>
            <c:dLbl>
              <c:idx val="2"/>
              <c:delete val="1"/>
              <c:extLst>
                <c:ext xmlns:c15="http://schemas.microsoft.com/office/drawing/2012/chart" uri="{CE6537A1-D6FC-4f65-9D91-7224C49458BB}"/>
                <c:ext xmlns:c16="http://schemas.microsoft.com/office/drawing/2014/chart" uri="{C3380CC4-5D6E-409C-BE32-E72D297353CC}">
                  <c16:uniqueId val="{0000001F-49F9-48FF-98F4-A43004545982}"/>
                </c:ext>
              </c:extLst>
            </c:dLbl>
            <c:dLbl>
              <c:idx val="3"/>
              <c:delete val="1"/>
              <c:extLst>
                <c:ext xmlns:c15="http://schemas.microsoft.com/office/drawing/2012/chart" uri="{CE6537A1-D6FC-4f65-9D91-7224C49458BB}"/>
                <c:ext xmlns:c16="http://schemas.microsoft.com/office/drawing/2014/chart" uri="{C3380CC4-5D6E-409C-BE32-E72D297353CC}">
                  <c16:uniqueId val="{00000020-49F9-48FF-98F4-A43004545982}"/>
                </c:ext>
              </c:extLst>
            </c:dLbl>
            <c:dLbl>
              <c:idx val="4"/>
              <c:delete val="1"/>
              <c:extLst>
                <c:ext xmlns:c15="http://schemas.microsoft.com/office/drawing/2012/chart" uri="{CE6537A1-D6FC-4f65-9D91-7224C49458BB}"/>
                <c:ext xmlns:c16="http://schemas.microsoft.com/office/drawing/2014/chart" uri="{C3380CC4-5D6E-409C-BE32-E72D297353CC}">
                  <c16:uniqueId val="{00000021-49F9-48FF-98F4-A43004545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'Q2-2A.従業員数(位置づけ別)'!$Q$6:$Q$10</c:f>
              <c:strCache>
                <c:ptCount val="5"/>
                <c:pt idx="0">
                  <c:v>A.ユーザー企業（N=380）</c:v>
                </c:pt>
                <c:pt idx="1">
                  <c:v>B.メーカー企業（N=420）</c:v>
                </c:pt>
                <c:pt idx="2">
                  <c:v>C.サブシステム提供企業（N=273）</c:v>
                </c:pt>
                <c:pt idx="3">
                  <c:v>D.サービス提供企業（N=270）</c:v>
                </c:pt>
                <c:pt idx="4">
                  <c:v>E.その他（N=197）</c:v>
                </c:pt>
              </c:strCache>
            </c:strRef>
          </c:cat>
          <c:val>
            <c:numRef>
              <c:f>'Q2-2A.従業員数(位置づけ別)'!$AC$6:$AC$10</c:f>
              <c:numCache>
                <c:formatCode>0.0%</c:formatCode>
                <c:ptCount val="5"/>
                <c:pt idx="0">
                  <c:v>2.8947368421052631E-2</c:v>
                </c:pt>
                <c:pt idx="1">
                  <c:v>9.5238095238095247E-3</c:v>
                </c:pt>
                <c:pt idx="2">
                  <c:v>3.663003663003663E-3</c:v>
                </c:pt>
                <c:pt idx="3">
                  <c:v>0</c:v>
                </c:pt>
                <c:pt idx="4">
                  <c:v>0</c:v>
                </c:pt>
              </c:numCache>
            </c:numRef>
          </c:val>
          <c:extLst>
            <c:ext xmlns:c16="http://schemas.microsoft.com/office/drawing/2014/chart" uri="{C3380CC4-5D6E-409C-BE32-E72D297353CC}">
              <c16:uniqueId val="{00000022-49F9-48FF-98F4-A43004545982}"/>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'Q4.主な事業カテゴリ（地域別）'!$I$6</c:f>
              <c:strCache>
                <c:ptCount val="1"/>
                <c:pt idx="0">
                  <c:v>中国･四国</c:v>
                </c:pt>
              </c:strCache>
            </c:strRef>
          </c:tx>
          <c:spPr>
            <a:solidFill>
              <a:srgbClr val="CCFF33"/>
            </a:solidFill>
            <a:ln>
              <a:solidFill>
                <a:sysClr val="windowText" lastClr="000000"/>
              </a:solidFill>
            </a:ln>
            <a:effectLst/>
          </c:spPr>
          <c:invertIfNegative val="0"/>
          <c:val>
            <c:numRef>
              <c:f>'Q4.主な事業カテゴリ（地域別）'!$I$7:$I$14</c:f>
              <c:numCache>
                <c:formatCode>General</c:formatCode>
                <c:ptCount val="8"/>
                <c:pt idx="0">
                  <c:v>3</c:v>
                </c:pt>
                <c:pt idx="1">
                  <c:v>8</c:v>
                </c:pt>
                <c:pt idx="2">
                  <c:v>15</c:v>
                </c:pt>
                <c:pt idx="3">
                  <c:v>15</c:v>
                </c:pt>
                <c:pt idx="4">
                  <c:v>31</c:v>
                </c:pt>
                <c:pt idx="5">
                  <c:v>11</c:v>
                </c:pt>
                <c:pt idx="6">
                  <c:v>5</c:v>
                </c:pt>
                <c:pt idx="7">
                  <c:v>32</c:v>
                </c:pt>
              </c:numCache>
            </c:numRef>
          </c:val>
          <c:extLst>
            <c:ext xmlns:c16="http://schemas.microsoft.com/office/drawing/2014/chart" uri="{C3380CC4-5D6E-409C-BE32-E72D297353CC}">
              <c16:uniqueId val="{00000000-F38D-4389-896F-510130AD18F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'Q4.主な事業カテゴリ（地域別）'!$J$6</c:f>
              <c:strCache>
                <c:ptCount val="1"/>
                <c:pt idx="0">
                  <c:v>九州・沖縄</c:v>
                </c:pt>
              </c:strCache>
            </c:strRef>
          </c:tx>
          <c:spPr>
            <a:solidFill>
              <a:schemeClr val="bg1">
                <a:lumMod val="85000"/>
              </a:schemeClr>
            </a:solidFill>
            <a:ln>
              <a:solidFill>
                <a:sysClr val="windowText" lastClr="000000"/>
              </a:solidFill>
            </a:ln>
            <a:effectLst/>
          </c:spPr>
          <c:invertIfNegative val="0"/>
          <c:val>
            <c:numRef>
              <c:f>'Q4.主な事業カテゴリ（地域別）'!$J$7:$J$14</c:f>
              <c:numCache>
                <c:formatCode>General</c:formatCode>
                <c:ptCount val="8"/>
                <c:pt idx="0">
                  <c:v>7</c:v>
                </c:pt>
                <c:pt idx="1">
                  <c:v>12</c:v>
                </c:pt>
                <c:pt idx="2">
                  <c:v>16</c:v>
                </c:pt>
                <c:pt idx="3">
                  <c:v>19</c:v>
                </c:pt>
                <c:pt idx="4">
                  <c:v>26</c:v>
                </c:pt>
                <c:pt idx="5">
                  <c:v>10</c:v>
                </c:pt>
                <c:pt idx="6">
                  <c:v>6</c:v>
                </c:pt>
                <c:pt idx="7">
                  <c:v>32</c:v>
                </c:pt>
              </c:numCache>
            </c:numRef>
          </c:val>
          <c:extLst>
            <c:ext xmlns:c16="http://schemas.microsoft.com/office/drawing/2014/chart" uri="{C3380CC4-5D6E-409C-BE32-E72D297353CC}">
              <c16:uniqueId val="{00000000-EBD3-4AAB-9221-12D2085504A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15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1394991514828"/>
          <c:y val="0.14036925902034472"/>
          <c:w val="0.41266072277689414"/>
          <c:h val="0.6869276552444743"/>
        </c:manualLayout>
      </c:layout>
      <c:barChart>
        <c:barDir val="bar"/>
        <c:grouping val="stacked"/>
        <c:varyColors val="0"/>
        <c:ser>
          <c:idx val="0"/>
          <c:order val="0"/>
          <c:tx>
            <c:strRef>
              <c:f>'Q4.特定の分野に特化していない事業（地域別）'!$D$6</c:f>
              <c:strCache>
                <c:ptCount val="1"/>
                <c:pt idx="0">
                  <c:v>北海道･東北</c:v>
                </c:pt>
              </c:strCache>
            </c:strRef>
          </c:tx>
          <c:spPr>
            <a:solidFill>
              <a:srgbClr val="FF99CC"/>
            </a:solidFill>
            <a:ln>
              <a:solidFill>
                <a:schemeClr val="tx1"/>
              </a:solidFill>
            </a:ln>
            <a:effectLst/>
          </c:spPr>
          <c:invertIfNegative val="0"/>
          <c:cat>
            <c:strRef>
              <c:f>'Q4.特定の分野に特化していない事業（地域別）'!$C$7:$C$10</c:f>
              <c:strCache>
                <c:ptCount val="4"/>
                <c:pt idx="0">
                  <c:v>受託開発・人材派遣</c:v>
                </c:pt>
                <c:pt idx="1">
                  <c:v>ソフトウェア製品開発</c:v>
                </c:pt>
                <c:pt idx="2">
                  <c:v>ハードウェア製品開発</c:v>
                </c:pt>
                <c:pt idx="3">
                  <c:v>その他の事業</c:v>
                </c:pt>
              </c:strCache>
            </c:strRef>
          </c:cat>
          <c:val>
            <c:numRef>
              <c:f>'Q4.特定の分野に特化していない事業（地域別）'!$D$7:$D$10</c:f>
              <c:numCache>
                <c:formatCode>General</c:formatCode>
                <c:ptCount val="4"/>
                <c:pt idx="0">
                  <c:v>40</c:v>
                </c:pt>
                <c:pt idx="1">
                  <c:v>47</c:v>
                </c:pt>
                <c:pt idx="2">
                  <c:v>12</c:v>
                </c:pt>
                <c:pt idx="3">
                  <c:v>18</c:v>
                </c:pt>
              </c:numCache>
            </c:numRef>
          </c:val>
          <c:extLst>
            <c:ext xmlns:c16="http://schemas.microsoft.com/office/drawing/2014/chart" uri="{C3380CC4-5D6E-409C-BE32-E72D297353CC}">
              <c16:uniqueId val="{00000000-7CC0-4843-92D1-576531D2948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8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'Q4.特定の分野に特化していない事業（地域別）'!$E$6</c:f>
              <c:strCache>
                <c:ptCount val="1"/>
                <c:pt idx="0">
                  <c:v>関東(除く東京)</c:v>
                </c:pt>
              </c:strCache>
            </c:strRef>
          </c:tx>
          <c:spPr>
            <a:solidFill>
              <a:srgbClr val="FFFFCC"/>
            </a:solidFill>
            <a:ln>
              <a:solidFill>
                <a:sysClr val="windowText" lastClr="000000"/>
              </a:solidFill>
            </a:ln>
            <a:effectLst/>
          </c:spPr>
          <c:invertIfNegative val="0"/>
          <c:val>
            <c:numRef>
              <c:f>'Q4.特定の分野に特化していない事業（地域別）'!$E$7:$E$10</c:f>
              <c:numCache>
                <c:formatCode>General</c:formatCode>
                <c:ptCount val="4"/>
                <c:pt idx="0">
                  <c:v>110</c:v>
                </c:pt>
                <c:pt idx="1">
                  <c:v>126</c:v>
                </c:pt>
                <c:pt idx="2">
                  <c:v>54</c:v>
                </c:pt>
                <c:pt idx="3">
                  <c:v>46</c:v>
                </c:pt>
              </c:numCache>
            </c:numRef>
          </c:val>
          <c:extLst>
            <c:ext xmlns:c16="http://schemas.microsoft.com/office/drawing/2014/chart" uri="{C3380CC4-5D6E-409C-BE32-E72D297353CC}">
              <c16:uniqueId val="{00000000-87BC-4A99-B9D2-FB6CCA9444C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'Q4.特定の分野に特化していない事業（地域別）'!$F$6</c:f>
              <c:strCache>
                <c:ptCount val="1"/>
                <c:pt idx="0">
                  <c:v>東京</c:v>
                </c:pt>
              </c:strCache>
            </c:strRef>
          </c:tx>
          <c:spPr>
            <a:solidFill>
              <a:srgbClr val="FFFF00"/>
            </a:solidFill>
            <a:ln>
              <a:solidFill>
                <a:sysClr val="windowText" lastClr="000000"/>
              </a:solidFill>
            </a:ln>
            <a:effectLst/>
          </c:spPr>
          <c:invertIfNegative val="0"/>
          <c:val>
            <c:numRef>
              <c:f>'Q4.特定の分野に特化していない事業（地域別）'!$F$7:$F$10</c:f>
              <c:numCache>
                <c:formatCode>General</c:formatCode>
                <c:ptCount val="4"/>
                <c:pt idx="0">
                  <c:v>148</c:v>
                </c:pt>
                <c:pt idx="1">
                  <c:v>184</c:v>
                </c:pt>
                <c:pt idx="2">
                  <c:v>56</c:v>
                </c:pt>
                <c:pt idx="3">
                  <c:v>64</c:v>
                </c:pt>
              </c:numCache>
            </c:numRef>
          </c:val>
          <c:extLst>
            <c:ext xmlns:c16="http://schemas.microsoft.com/office/drawing/2014/chart" uri="{C3380CC4-5D6E-409C-BE32-E72D297353CC}">
              <c16:uniqueId val="{00000000-A6B2-4328-80EF-C015CE59EA8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'Q4.特定の分野に特化していない事業（地域別）'!$G$6</c:f>
              <c:strCache>
                <c:ptCount val="1"/>
                <c:pt idx="0">
                  <c:v>中部</c:v>
                </c:pt>
              </c:strCache>
            </c:strRef>
          </c:tx>
          <c:spPr>
            <a:solidFill>
              <a:schemeClr val="accent4"/>
            </a:solidFill>
            <a:ln>
              <a:solidFill>
                <a:sysClr val="windowText" lastClr="000000"/>
              </a:solidFill>
            </a:ln>
            <a:effectLst/>
          </c:spPr>
          <c:invertIfNegative val="0"/>
          <c:val>
            <c:numRef>
              <c:f>'Q4.特定の分野に特化していない事業（地域別）'!$G$7:$G$10</c:f>
              <c:numCache>
                <c:formatCode>General</c:formatCode>
                <c:ptCount val="4"/>
                <c:pt idx="0">
                  <c:v>44</c:v>
                </c:pt>
                <c:pt idx="1">
                  <c:v>58</c:v>
                </c:pt>
                <c:pt idx="2">
                  <c:v>17</c:v>
                </c:pt>
                <c:pt idx="3">
                  <c:v>21</c:v>
                </c:pt>
              </c:numCache>
            </c:numRef>
          </c:val>
          <c:extLst>
            <c:ext xmlns:c16="http://schemas.microsoft.com/office/drawing/2014/chart" uri="{C3380CC4-5D6E-409C-BE32-E72D297353CC}">
              <c16:uniqueId val="{00000000-6EBB-46EE-8D70-6A2C78B4084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'Q4.特定の分野に特化していない事業（地域別）'!$H$6</c:f>
              <c:strCache>
                <c:ptCount val="1"/>
                <c:pt idx="0">
                  <c:v>近畿</c:v>
                </c:pt>
              </c:strCache>
            </c:strRef>
          </c:tx>
          <c:spPr>
            <a:solidFill>
              <a:srgbClr val="00B0F0"/>
            </a:solidFill>
            <a:ln>
              <a:solidFill>
                <a:sysClr val="windowText" lastClr="000000"/>
              </a:solidFill>
            </a:ln>
            <a:effectLst/>
          </c:spPr>
          <c:invertIfNegative val="0"/>
          <c:val>
            <c:numRef>
              <c:f>'Q4.特定の分野に特化していない事業（地域別）'!$H$7:$H$10</c:f>
              <c:numCache>
                <c:formatCode>General</c:formatCode>
                <c:ptCount val="4"/>
                <c:pt idx="0">
                  <c:v>73</c:v>
                </c:pt>
                <c:pt idx="1">
                  <c:v>97</c:v>
                </c:pt>
                <c:pt idx="2">
                  <c:v>23</c:v>
                </c:pt>
                <c:pt idx="3">
                  <c:v>39</c:v>
                </c:pt>
              </c:numCache>
            </c:numRef>
          </c:val>
          <c:extLst>
            <c:ext xmlns:c16="http://schemas.microsoft.com/office/drawing/2014/chart" uri="{C3380CC4-5D6E-409C-BE32-E72D297353CC}">
              <c16:uniqueId val="{00000000-C73E-4F4B-8990-A5050D7B0E8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'Q4.特定の分野に特化していない事業（地域別）'!$I$6</c:f>
              <c:strCache>
                <c:ptCount val="1"/>
                <c:pt idx="0">
                  <c:v>中国･四国</c:v>
                </c:pt>
              </c:strCache>
            </c:strRef>
          </c:tx>
          <c:spPr>
            <a:solidFill>
              <a:srgbClr val="CCFF33"/>
            </a:solidFill>
            <a:ln>
              <a:solidFill>
                <a:sysClr val="windowText" lastClr="000000"/>
              </a:solidFill>
            </a:ln>
            <a:effectLst/>
          </c:spPr>
          <c:invertIfNegative val="0"/>
          <c:val>
            <c:numRef>
              <c:f>'Q4.特定の分野に特化していない事業（地域別）'!$I$7:$I$10</c:f>
              <c:numCache>
                <c:formatCode>General</c:formatCode>
                <c:ptCount val="4"/>
                <c:pt idx="0">
                  <c:v>36</c:v>
                </c:pt>
                <c:pt idx="1">
                  <c:v>53</c:v>
                </c:pt>
                <c:pt idx="2">
                  <c:v>20</c:v>
                </c:pt>
                <c:pt idx="3">
                  <c:v>17</c:v>
                </c:pt>
              </c:numCache>
            </c:numRef>
          </c:val>
          <c:extLst>
            <c:ext xmlns:c16="http://schemas.microsoft.com/office/drawing/2014/chart" uri="{C3380CC4-5D6E-409C-BE32-E72D297353CC}">
              <c16:uniqueId val="{00000000-15E5-4CF3-BDA8-076D0C6CDF8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14722475046171052"/>
          <c:w val="0.75559889450904727"/>
          <c:h val="0.68492174800724925"/>
        </c:manualLayout>
      </c:layout>
      <c:barChart>
        <c:barDir val="bar"/>
        <c:grouping val="stacked"/>
        <c:varyColors val="0"/>
        <c:ser>
          <c:idx val="0"/>
          <c:order val="0"/>
          <c:tx>
            <c:strRef>
              <c:f>'Q4.特定の分野に特化していない事業（地域別）'!$J$6</c:f>
              <c:strCache>
                <c:ptCount val="1"/>
                <c:pt idx="0">
                  <c:v>九州・沖縄</c:v>
                </c:pt>
              </c:strCache>
            </c:strRef>
          </c:tx>
          <c:spPr>
            <a:solidFill>
              <a:schemeClr val="bg1">
                <a:lumMod val="85000"/>
              </a:schemeClr>
            </a:solidFill>
            <a:ln>
              <a:solidFill>
                <a:sysClr val="windowText" lastClr="000000"/>
              </a:solidFill>
            </a:ln>
            <a:effectLst/>
          </c:spPr>
          <c:invertIfNegative val="0"/>
          <c:val>
            <c:numRef>
              <c:f>'Q4.特定の分野に特化していない事業（地域別）'!$J$7:$J$10</c:f>
              <c:numCache>
                <c:formatCode>General</c:formatCode>
                <c:ptCount val="4"/>
                <c:pt idx="0">
                  <c:v>47</c:v>
                </c:pt>
                <c:pt idx="1">
                  <c:v>51</c:v>
                </c:pt>
                <c:pt idx="2">
                  <c:v>6</c:v>
                </c:pt>
                <c:pt idx="3">
                  <c:v>25</c:v>
                </c:pt>
              </c:numCache>
            </c:numRef>
          </c:val>
          <c:extLst>
            <c:ext xmlns:c16="http://schemas.microsoft.com/office/drawing/2014/chart" uri="{C3380CC4-5D6E-409C-BE32-E72D297353CC}">
              <c16:uniqueId val="{00000000-0D32-4B52-864E-ECCF4DF1C52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1"/>
        <c:axPos val="l"/>
        <c:numFmt formatCode="General" sourceLinked="1"/>
        <c:majorTickMark val="none"/>
        <c:minorTickMark val="none"/>
        <c:tickLblPos val="nextTo"/>
        <c:crossAx val="626651392"/>
        <c:crosses val="autoZero"/>
        <c:auto val="1"/>
        <c:lblAlgn val="ctr"/>
        <c:lblOffset val="100"/>
        <c:noMultiLvlLbl val="0"/>
      </c:catAx>
      <c:valAx>
        <c:axId val="626651392"/>
        <c:scaling>
          <c:orientation val="minMax"/>
          <c:max val="2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50"/>
      </c:valAx>
      <c:spPr>
        <a:noFill/>
        <a:ln>
          <a:solidFill>
            <a:schemeClr val="tx1">
              <a:lumMod val="50000"/>
              <a:lumOff val="50000"/>
            </a:schemeClr>
          </a:solidFill>
        </a:ln>
        <a:effectLst/>
      </c:spPr>
    </c:plotArea>
    <c:legend>
      <c:legendPos val="b"/>
      <c:layout>
        <c:manualLayout>
          <c:xMode val="edge"/>
          <c:yMode val="edge"/>
          <c:x val="8.3611270445498959E-2"/>
          <c:y val="0.86868148769045428"/>
          <c:w val="0.79745667553145261"/>
          <c:h val="9.9254404291372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5172770123427"/>
          <c:y val="7.9323634268588017E-2"/>
          <c:w val="0.69755098078930822"/>
          <c:h val="0.7600338888888889"/>
        </c:manualLayout>
      </c:layout>
      <c:barChart>
        <c:barDir val="bar"/>
        <c:grouping val="stacked"/>
        <c:varyColors val="0"/>
        <c:ser>
          <c:idx val="0"/>
          <c:order val="0"/>
          <c:tx>
            <c:strRef>
              <c:f>'Q5.コロナの影響'!$J$5</c:f>
              <c:strCache>
                <c:ptCount val="1"/>
                <c:pt idx="0">
                  <c:v>大幅に増加(拡大)</c:v>
                </c:pt>
              </c:strCache>
            </c:strRef>
          </c:tx>
          <c:spPr>
            <a:solidFill>
              <a:srgbClr val="FF9966"/>
            </a:solidFill>
            <a:ln>
              <a:solidFill>
                <a:schemeClr val="tx1"/>
              </a:solidFill>
            </a:ln>
            <a:effectLst/>
          </c:spPr>
          <c:invertIfNegative val="0"/>
          <c:dLbls>
            <c:dLbl>
              <c:idx val="0"/>
              <c:layout>
                <c:manualLayout>
                  <c:x val="-4.3160710729069135E-3"/>
                  <c:y val="-2.99526725646032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80-4064-B391-7B17B80E1DC0}"/>
                </c:ext>
              </c:extLst>
            </c:dLbl>
            <c:dLbl>
              <c:idx val="1"/>
              <c:layout>
                <c:manualLayout>
                  <c:x val="-7.910455632768024E-3"/>
                  <c:y val="-4.0845294197484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0-4064-B391-7B17B80E1DC0}"/>
                </c:ext>
              </c:extLst>
            </c:dLbl>
            <c:dLbl>
              <c:idx val="2"/>
              <c:layout>
                <c:manualLayout>
                  <c:x val="-1.6054131964819536E-2"/>
                  <c:y val="-3.53996266207764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80-4064-B391-7B17B80E1DC0}"/>
                </c:ext>
              </c:extLst>
            </c:dLbl>
            <c:dLbl>
              <c:idx val="3"/>
              <c:layout>
                <c:manualLayout>
                  <c:x val="-5.5540813086645598E-3"/>
                  <c:y val="-3.81220315826420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80-4064-B391-7B17B80E1DC0}"/>
                </c:ext>
              </c:extLst>
            </c:dLbl>
            <c:dLbl>
              <c:idx val="4"/>
              <c:layout>
                <c:manualLayout>
                  <c:x val="-1.0801368466204249E-2"/>
                  <c:y val="-2.99533158043358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80-4064-B391-7B17B80E1DC0}"/>
                </c:ext>
              </c:extLst>
            </c:dLbl>
            <c:dLbl>
              <c:idx val="5"/>
              <c:layout>
                <c:manualLayout>
                  <c:x val="-1.12565000299413E-2"/>
                  <c:y val="-2.99531013910916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80-4064-B391-7B17B80E1DC0}"/>
                </c:ext>
              </c:extLst>
            </c:dLbl>
            <c:dLbl>
              <c:idx val="6"/>
              <c:layout>
                <c:manualLayout>
                  <c:x val="-1.7661676172285215E-2"/>
                  <c:y val="-3.53994122075322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80-4064-B391-7B17B80E1DC0}"/>
                </c:ext>
              </c:extLst>
            </c:dLbl>
            <c:dLbl>
              <c:idx val="7"/>
              <c:layout>
                <c:manualLayout>
                  <c:x val="-1.3677518988915052E-2"/>
                  <c:y val="-2.99528869778474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80-4064-B391-7B17B80E1DC0}"/>
                </c:ext>
              </c:extLst>
            </c:dLbl>
            <c:spPr>
              <a:noFill/>
              <a:ln>
                <a:noFill/>
              </a:ln>
              <a:effectLst/>
            </c:spPr>
            <c:txPr>
              <a:bodyPr rot="0" vert="horz"/>
              <a:lstStyle/>
              <a:p>
                <a:pPr>
                  <a:defRPr sz="1100">
                    <a:solidFill>
                      <a:sysClr val="windowText" lastClr="000000"/>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'Q5.コロナの影響'!$I$6:$I$13</c:f>
              <c:strCache>
                <c:ptCount val="8"/>
                <c:pt idx="0">
                  <c:v>売上（N=1556）</c:v>
                </c:pt>
                <c:pt idx="1">
                  <c:v>利益（N=1545）</c:v>
                </c:pt>
                <c:pt idx="2">
                  <c:v>営業日数（N=1543）</c:v>
                </c:pt>
                <c:pt idx="3">
                  <c:v>求職の応募者数（N=1516）</c:v>
                </c:pt>
                <c:pt idx="4">
                  <c:v>国内からの調達（N=1515）</c:v>
                </c:pt>
                <c:pt idx="5">
                  <c:v>海外からの調達（N=1454）</c:v>
                </c:pt>
                <c:pt idx="6">
                  <c:v>新規顧客の開拓（N=1527）</c:v>
                </c:pt>
                <c:pt idx="7">
                  <c:v>商談(オンラインを含む)（N=1533）</c:v>
                </c:pt>
              </c:strCache>
            </c:strRef>
          </c:cat>
          <c:val>
            <c:numRef>
              <c:f>'Q5.コロナの影響'!$J$6:$J$13</c:f>
              <c:numCache>
                <c:formatCode>0.0%</c:formatCode>
                <c:ptCount val="8"/>
                <c:pt idx="0">
                  <c:v>3.8560411311053984E-3</c:v>
                </c:pt>
                <c:pt idx="1">
                  <c:v>6.4724919093851136E-3</c:v>
                </c:pt>
                <c:pt idx="2">
                  <c:v>6.4808813998703824E-4</c:v>
                </c:pt>
                <c:pt idx="3">
                  <c:v>4.6174142480211082E-3</c:v>
                </c:pt>
                <c:pt idx="4">
                  <c:v>2.6402640264026403E-3</c:v>
                </c:pt>
                <c:pt idx="5">
                  <c:v>1.375515818431912E-3</c:v>
                </c:pt>
                <c:pt idx="6">
                  <c:v>4.5841519318926003E-3</c:v>
                </c:pt>
                <c:pt idx="7">
                  <c:v>1.5655577299412915E-2</c:v>
                </c:pt>
              </c:numCache>
            </c:numRef>
          </c:val>
          <c:extLst>
            <c:ext xmlns:c16="http://schemas.microsoft.com/office/drawing/2014/chart" uri="{C3380CC4-5D6E-409C-BE32-E72D297353CC}">
              <c16:uniqueId val="{00000008-9980-4064-B391-7B17B80E1DC0}"/>
            </c:ext>
          </c:extLst>
        </c:ser>
        <c:ser>
          <c:idx val="1"/>
          <c:order val="1"/>
          <c:tx>
            <c:strRef>
              <c:f>'Q5.コロナの影響'!$K$5</c:f>
              <c:strCache>
                <c:ptCount val="1"/>
                <c:pt idx="0">
                  <c:v>増加(拡大)</c:v>
                </c:pt>
              </c:strCache>
            </c:strRef>
          </c:tx>
          <c:spPr>
            <a:solidFill>
              <a:srgbClr val="FFCC99"/>
            </a:solidFill>
            <a:ln>
              <a:solidFill>
                <a:schemeClr val="tx1"/>
              </a:solidFill>
            </a:ln>
            <a:effectLst/>
          </c:spPr>
          <c:invertIfNegative val="0"/>
          <c:dLbls>
            <c:dLbl>
              <c:idx val="2"/>
              <c:layout>
                <c:manualLayout>
                  <c:x val="3.3262819489440695E-2"/>
                  <c:y val="2.7241202678192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80-4064-B391-7B17B80E1DC0}"/>
                </c:ext>
              </c:extLst>
            </c:dLbl>
            <c:spPr>
              <a:noFill/>
              <a:ln>
                <a:noFill/>
              </a:ln>
              <a:effectLst/>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'Q5.コロナの影響'!$I$6:$I$13</c:f>
              <c:strCache>
                <c:ptCount val="8"/>
                <c:pt idx="0">
                  <c:v>売上（N=1556）</c:v>
                </c:pt>
                <c:pt idx="1">
                  <c:v>利益（N=1545）</c:v>
                </c:pt>
                <c:pt idx="2">
                  <c:v>営業日数（N=1543）</c:v>
                </c:pt>
                <c:pt idx="3">
                  <c:v>求職の応募者数（N=1516）</c:v>
                </c:pt>
                <c:pt idx="4">
                  <c:v>国内からの調達（N=1515）</c:v>
                </c:pt>
                <c:pt idx="5">
                  <c:v>海外からの調達（N=1454）</c:v>
                </c:pt>
                <c:pt idx="6">
                  <c:v>新規顧客の開拓（N=1527）</c:v>
                </c:pt>
                <c:pt idx="7">
                  <c:v>商談(オンラインを含む)（N=1533）</c:v>
                </c:pt>
              </c:strCache>
            </c:strRef>
          </c:cat>
          <c:val>
            <c:numRef>
              <c:f>'Q5.コロナの影響'!$K$6:$K$13</c:f>
              <c:numCache>
                <c:formatCode>0.0%</c:formatCode>
                <c:ptCount val="8"/>
                <c:pt idx="0">
                  <c:v>4.9485861182519283E-2</c:v>
                </c:pt>
                <c:pt idx="1">
                  <c:v>4.7249190938511328E-2</c:v>
                </c:pt>
                <c:pt idx="2">
                  <c:v>4.5366169799092677E-3</c:v>
                </c:pt>
                <c:pt idx="3">
                  <c:v>0.10949868073878628</c:v>
                </c:pt>
                <c:pt idx="4">
                  <c:v>2.6402640264026403E-2</c:v>
                </c:pt>
                <c:pt idx="5">
                  <c:v>1.5818431911966989E-2</c:v>
                </c:pt>
                <c:pt idx="6">
                  <c:v>7.5965946299934514E-2</c:v>
                </c:pt>
                <c:pt idx="7">
                  <c:v>0.10632746249184605</c:v>
                </c:pt>
              </c:numCache>
            </c:numRef>
          </c:val>
          <c:extLst>
            <c:ext xmlns:c16="http://schemas.microsoft.com/office/drawing/2014/chart" uri="{C3380CC4-5D6E-409C-BE32-E72D297353CC}">
              <c16:uniqueId val="{0000000A-9980-4064-B391-7B17B80E1DC0}"/>
            </c:ext>
          </c:extLst>
        </c:ser>
        <c:ser>
          <c:idx val="2"/>
          <c:order val="2"/>
          <c:tx>
            <c:strRef>
              <c:f>'Q5.コロナの影響'!$L$5</c:f>
              <c:strCache>
                <c:ptCount val="1"/>
                <c:pt idx="0">
                  <c:v>現状維持</c:v>
                </c:pt>
              </c:strCache>
            </c:strRef>
          </c:tx>
          <c:spPr>
            <a:solidFill>
              <a:srgbClr val="FFFF99"/>
            </a:solidFill>
            <a:ln>
              <a:solidFill>
                <a:schemeClr val="tx1"/>
              </a:solidFill>
            </a:ln>
            <a:effectLst/>
          </c:spPr>
          <c:invertIfNegative val="0"/>
          <c:dLbls>
            <c:spPr>
              <a:noFill/>
              <a:ln>
                <a:noFill/>
              </a:ln>
              <a:effectLst/>
            </c:spPr>
            <c:txPr>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'Q5.コロナの影響'!$I$6:$I$13</c:f>
              <c:strCache>
                <c:ptCount val="8"/>
                <c:pt idx="0">
                  <c:v>売上（N=1556）</c:v>
                </c:pt>
                <c:pt idx="1">
                  <c:v>利益（N=1545）</c:v>
                </c:pt>
                <c:pt idx="2">
                  <c:v>営業日数（N=1543）</c:v>
                </c:pt>
                <c:pt idx="3">
                  <c:v>求職の応募者数（N=1516）</c:v>
                </c:pt>
                <c:pt idx="4">
                  <c:v>国内からの調達（N=1515）</c:v>
                </c:pt>
                <c:pt idx="5">
                  <c:v>海外からの調達（N=1454）</c:v>
                </c:pt>
                <c:pt idx="6">
                  <c:v>新規顧客の開拓（N=1527）</c:v>
                </c:pt>
                <c:pt idx="7">
                  <c:v>商談(オンラインを含む)（N=1533）</c:v>
                </c:pt>
              </c:strCache>
            </c:strRef>
          </c:cat>
          <c:val>
            <c:numRef>
              <c:f>'Q5.コロナの影響'!$L$6:$L$13</c:f>
              <c:numCache>
                <c:formatCode>0.0%</c:formatCode>
                <c:ptCount val="8"/>
                <c:pt idx="0">
                  <c:v>0.29820051413881749</c:v>
                </c:pt>
                <c:pt idx="1">
                  <c:v>0.30355987055016181</c:v>
                </c:pt>
                <c:pt idx="2">
                  <c:v>0.70771224886584572</c:v>
                </c:pt>
                <c:pt idx="3">
                  <c:v>0.64511873350923488</c:v>
                </c:pt>
                <c:pt idx="4">
                  <c:v>0.66534653465346538</c:v>
                </c:pt>
                <c:pt idx="5">
                  <c:v>0.70013755158184321</c:v>
                </c:pt>
                <c:pt idx="6">
                  <c:v>0.41191879502292078</c:v>
                </c:pt>
                <c:pt idx="7">
                  <c:v>0.34377038486627526</c:v>
                </c:pt>
              </c:numCache>
            </c:numRef>
          </c:val>
          <c:extLst>
            <c:ext xmlns:c16="http://schemas.microsoft.com/office/drawing/2014/chart" uri="{C3380CC4-5D6E-409C-BE32-E72D297353CC}">
              <c16:uniqueId val="{0000000B-9980-4064-B391-7B17B80E1DC0}"/>
            </c:ext>
          </c:extLst>
        </c:ser>
        <c:ser>
          <c:idx val="3"/>
          <c:order val="3"/>
          <c:tx>
            <c:strRef>
              <c:f>'Q5.コロナの影響'!$M$5</c:f>
              <c:strCache>
                <c:ptCount val="1"/>
                <c:pt idx="0">
                  <c:v>減少(縮小)</c:v>
                </c:pt>
              </c:strCache>
            </c:strRef>
          </c:tx>
          <c:spPr>
            <a:solidFill>
              <a:srgbClr val="2E75B6"/>
            </a:solidFill>
            <a:ln>
              <a:solidFill>
                <a:schemeClr val="tx1"/>
              </a:solidFill>
            </a:ln>
            <a:effectLst/>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'Q5.コロナの影響'!$I$6:$I$13</c:f>
              <c:strCache>
                <c:ptCount val="8"/>
                <c:pt idx="0">
                  <c:v>売上（N=1556）</c:v>
                </c:pt>
                <c:pt idx="1">
                  <c:v>利益（N=1545）</c:v>
                </c:pt>
                <c:pt idx="2">
                  <c:v>営業日数（N=1543）</c:v>
                </c:pt>
                <c:pt idx="3">
                  <c:v>求職の応募者数（N=1516）</c:v>
                </c:pt>
                <c:pt idx="4">
                  <c:v>国内からの調達（N=1515）</c:v>
                </c:pt>
                <c:pt idx="5">
                  <c:v>海外からの調達（N=1454）</c:v>
                </c:pt>
                <c:pt idx="6">
                  <c:v>新規顧客の開拓（N=1527）</c:v>
                </c:pt>
                <c:pt idx="7">
                  <c:v>商談(オンラインを含む)（N=1533）</c:v>
                </c:pt>
              </c:strCache>
            </c:strRef>
          </c:cat>
          <c:val>
            <c:numRef>
              <c:f>'Q5.コロナの影響'!$M$6:$M$13</c:f>
              <c:numCache>
                <c:formatCode>0.0%</c:formatCode>
                <c:ptCount val="8"/>
                <c:pt idx="0">
                  <c:v>0.47493573264781491</c:v>
                </c:pt>
                <c:pt idx="1">
                  <c:v>0.44271844660194176</c:v>
                </c:pt>
                <c:pt idx="2">
                  <c:v>0.2423849643551523</c:v>
                </c:pt>
                <c:pt idx="3">
                  <c:v>0.16754617414248021</c:v>
                </c:pt>
                <c:pt idx="4">
                  <c:v>0.25346534653465347</c:v>
                </c:pt>
                <c:pt idx="5">
                  <c:v>0.20563961485557083</c:v>
                </c:pt>
                <c:pt idx="6">
                  <c:v>0.37721021611001965</c:v>
                </c:pt>
                <c:pt idx="7">
                  <c:v>0.40574037834311805</c:v>
                </c:pt>
              </c:numCache>
            </c:numRef>
          </c:val>
          <c:extLst>
            <c:ext xmlns:c16="http://schemas.microsoft.com/office/drawing/2014/chart" uri="{C3380CC4-5D6E-409C-BE32-E72D297353CC}">
              <c16:uniqueId val="{0000000C-9980-4064-B391-7B17B80E1DC0}"/>
            </c:ext>
          </c:extLst>
        </c:ser>
        <c:ser>
          <c:idx val="4"/>
          <c:order val="4"/>
          <c:tx>
            <c:strRef>
              <c:f>'Q5.コロナの影響'!$N$5</c:f>
              <c:strCache>
                <c:ptCount val="1"/>
                <c:pt idx="0">
                  <c:v>大幅に減少(縮小)</c:v>
                </c:pt>
              </c:strCache>
            </c:strRef>
          </c:tx>
          <c:spPr>
            <a:solidFill>
              <a:srgbClr val="9DC3E6"/>
            </a:solidFill>
            <a:ln>
              <a:solidFill>
                <a:schemeClr val="tx1"/>
              </a:solidFill>
            </a:ln>
            <a:effectLst/>
          </c:spPr>
          <c:invertIfNegative val="0"/>
          <c:dLbls>
            <c:dLbl>
              <c:idx val="2"/>
              <c:layout>
                <c:manualLayout>
                  <c:x val="1.0536245097949747E-2"/>
                  <c:y val="4.60366064757683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80-4064-B391-7B17B80E1DC0}"/>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BB-4E18-A0A9-10E89C7D1686}"/>
                </c:ext>
              </c:extLst>
            </c:dLbl>
            <c:spPr>
              <a:noFill/>
              <a:ln>
                <a:noFill/>
              </a:ln>
              <a:effectLst/>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'Q5.コロナの影響'!$I$6:$I$13</c:f>
              <c:strCache>
                <c:ptCount val="8"/>
                <c:pt idx="0">
                  <c:v>売上（N=1556）</c:v>
                </c:pt>
                <c:pt idx="1">
                  <c:v>利益（N=1545）</c:v>
                </c:pt>
                <c:pt idx="2">
                  <c:v>営業日数（N=1543）</c:v>
                </c:pt>
                <c:pt idx="3">
                  <c:v>求職の応募者数（N=1516）</c:v>
                </c:pt>
                <c:pt idx="4">
                  <c:v>国内からの調達（N=1515）</c:v>
                </c:pt>
                <c:pt idx="5">
                  <c:v>海外からの調達（N=1454）</c:v>
                </c:pt>
                <c:pt idx="6">
                  <c:v>新規顧客の開拓（N=1527）</c:v>
                </c:pt>
                <c:pt idx="7">
                  <c:v>商談(オンラインを含む)（N=1533）</c:v>
                </c:pt>
              </c:strCache>
            </c:strRef>
          </c:cat>
          <c:val>
            <c:numRef>
              <c:f>'Q5.コロナの影響'!$N$6:$N$13</c:f>
              <c:numCache>
                <c:formatCode>0.0%</c:formatCode>
                <c:ptCount val="8"/>
                <c:pt idx="0">
                  <c:v>0.17352185089974292</c:v>
                </c:pt>
                <c:pt idx="1">
                  <c:v>0.2</c:v>
                </c:pt>
                <c:pt idx="2">
                  <c:v>4.4718081659105638E-2</c:v>
                </c:pt>
                <c:pt idx="3">
                  <c:v>7.3218997361477578E-2</c:v>
                </c:pt>
                <c:pt idx="4">
                  <c:v>5.2145214521452148E-2</c:v>
                </c:pt>
                <c:pt idx="5">
                  <c:v>7.7028885832187075E-2</c:v>
                </c:pt>
                <c:pt idx="6">
                  <c:v>0.13032089063523247</c:v>
                </c:pt>
                <c:pt idx="7">
                  <c:v>0.12850619699934768</c:v>
                </c:pt>
              </c:numCache>
            </c:numRef>
          </c:val>
          <c:extLst>
            <c:ext xmlns:c16="http://schemas.microsoft.com/office/drawing/2014/chart" uri="{C3380CC4-5D6E-409C-BE32-E72D297353CC}">
              <c16:uniqueId val="{0000000E-9980-4064-B391-7B17B80E1DC0}"/>
            </c:ext>
          </c:extLst>
        </c:ser>
        <c:dLbls>
          <c:dLblPos val="ctr"/>
          <c:showLegendKey val="0"/>
          <c:showVal val="1"/>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lnSpc>
                <a:spcPts val="1320"/>
              </a:lnSpc>
              <a:defRPr sz="11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100"/>
            </a:pPr>
            <a:endParaRPr lang="ja-JP"/>
          </a:p>
        </c:txPr>
        <c:crossAx val="217330432"/>
        <c:crosses val="autoZero"/>
        <c:crossBetween val="between"/>
      </c:valAx>
      <c:spPr>
        <a:noFill/>
        <a:ln>
          <a:solidFill>
            <a:schemeClr val="tx1">
              <a:lumMod val="50000"/>
              <a:lumOff val="50000"/>
            </a:schemeClr>
          </a:solidFill>
        </a:ln>
        <a:effectLst/>
      </c:spPr>
    </c:plotArea>
    <c:legend>
      <c:legendPos val="b"/>
      <c:layout>
        <c:manualLayout>
          <c:xMode val="edge"/>
          <c:yMode val="edge"/>
          <c:x val="0.11101865079365079"/>
          <c:y val="0.90081888888888884"/>
          <c:w val="0.85475634920634924"/>
          <c:h val="6.5251802179236817E-2"/>
        </c:manualLayout>
      </c:layout>
      <c:overlay val="0"/>
      <c:spPr>
        <a:noFill/>
        <a:ln>
          <a:noFill/>
        </a:ln>
        <a:effectLst/>
      </c:spPr>
      <c:txPr>
        <a:bodyPr rot="0" vert="horz"/>
        <a:lstStyle/>
        <a:p>
          <a:pPr>
            <a:defRPr sz="11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213865740740739"/>
          <c:y val="8.6520307683362066E-2"/>
          <c:w val="0.69350231481481484"/>
          <c:h val="0.72979590853841003"/>
        </c:manualLayout>
      </c:layout>
      <c:barChart>
        <c:barDir val="bar"/>
        <c:grouping val="stacked"/>
        <c:varyColors val="0"/>
        <c:ser>
          <c:idx val="0"/>
          <c:order val="0"/>
          <c:tx>
            <c:strRef>
              <c:f>'Q2-2A.従業員数（B～D）'!$R$5</c:f>
              <c:strCache>
                <c:ptCount val="1"/>
                <c:pt idx="0">
                  <c:v>1～5人</c:v>
                </c:pt>
              </c:strCache>
            </c:strRef>
          </c:tx>
          <c:spPr>
            <a:solidFill>
              <a:schemeClr val="accent5"/>
            </a:solidFill>
            <a:ln>
              <a:solidFill>
                <a:schemeClr val="tx1"/>
              </a:solidFill>
            </a:ln>
            <a:effectLst/>
          </c:spPr>
          <c:invertIfNegative val="0"/>
          <c:dLbls>
            <c:dLbl>
              <c:idx val="0"/>
              <c:layout>
                <c:manualLayout>
                  <c:x val="-2.7551883883370377E-4"/>
                  <c:y val="5.87338911273880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80-4667-A3A2-B9BD13722DAA}"/>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'Q2-2A.従業員数（B～D）'!$R$6:$R$10</c:f>
              <c:numCache>
                <c:formatCode>0.0%</c:formatCode>
                <c:ptCount val="5"/>
                <c:pt idx="0">
                  <c:v>0.16510903426791276</c:v>
                </c:pt>
                <c:pt idx="1">
                  <c:v>9.5406360424028266E-2</c:v>
                </c:pt>
                <c:pt idx="2">
                  <c:v>0.16095890410958905</c:v>
                </c:pt>
                <c:pt idx="3">
                  <c:v>0.12053571428571429</c:v>
                </c:pt>
                <c:pt idx="4">
                  <c:v>0.10588235294117647</c:v>
                </c:pt>
              </c:numCache>
            </c:numRef>
          </c:val>
          <c:extLst>
            <c:ext xmlns:c16="http://schemas.microsoft.com/office/drawing/2014/chart" uri="{C3380CC4-5D6E-409C-BE32-E72D297353CC}">
              <c16:uniqueId val="{00000001-3480-4667-A3A2-B9BD13722DAA}"/>
            </c:ext>
          </c:extLst>
        </c:ser>
        <c:ser>
          <c:idx val="2"/>
          <c:order val="1"/>
          <c:tx>
            <c:strRef>
              <c:f>'Q2-2A.従業員数（B～D）'!$S$5</c:f>
              <c:strCache>
                <c:ptCount val="1"/>
                <c:pt idx="0">
                  <c:v>6～10人</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'Q2-2A.従業員数（B～D）'!$S$6:$S$10</c:f>
              <c:numCache>
                <c:formatCode>0.0%</c:formatCode>
                <c:ptCount val="5"/>
                <c:pt idx="0">
                  <c:v>0.13084112149532709</c:v>
                </c:pt>
                <c:pt idx="1">
                  <c:v>7.5971731448763249E-2</c:v>
                </c:pt>
                <c:pt idx="2">
                  <c:v>8.2191780821917804E-2</c:v>
                </c:pt>
                <c:pt idx="3">
                  <c:v>6.6964285714285712E-2</c:v>
                </c:pt>
                <c:pt idx="4">
                  <c:v>0.11176470588235295</c:v>
                </c:pt>
              </c:numCache>
            </c:numRef>
          </c:val>
          <c:extLst>
            <c:ext xmlns:c16="http://schemas.microsoft.com/office/drawing/2014/chart" uri="{C3380CC4-5D6E-409C-BE32-E72D297353CC}">
              <c16:uniqueId val="{00000002-3480-4667-A3A2-B9BD13722DAA}"/>
            </c:ext>
          </c:extLst>
        </c:ser>
        <c:ser>
          <c:idx val="1"/>
          <c:order val="2"/>
          <c:tx>
            <c:strRef>
              <c:f>'Q2-2A.従業員数（B～D）'!$T$5</c:f>
              <c:strCache>
                <c:ptCount val="1"/>
                <c:pt idx="0">
                  <c:v>11～20人</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'Q2-2A.従業員数（B～D）'!$T$6:$T$10</c:f>
              <c:numCache>
                <c:formatCode>0.0%</c:formatCode>
                <c:ptCount val="5"/>
                <c:pt idx="0">
                  <c:v>0.12876427829698858</c:v>
                </c:pt>
                <c:pt idx="1">
                  <c:v>0.10070671378091872</c:v>
                </c:pt>
                <c:pt idx="2">
                  <c:v>0.14383561643835616</c:v>
                </c:pt>
                <c:pt idx="3">
                  <c:v>0.11607142857142858</c:v>
                </c:pt>
                <c:pt idx="4">
                  <c:v>0.11176470588235295</c:v>
                </c:pt>
              </c:numCache>
            </c:numRef>
          </c:val>
          <c:extLst>
            <c:ext xmlns:c16="http://schemas.microsoft.com/office/drawing/2014/chart" uri="{C3380CC4-5D6E-409C-BE32-E72D297353CC}">
              <c16:uniqueId val="{00000003-3480-4667-A3A2-B9BD13722DAA}"/>
            </c:ext>
          </c:extLst>
        </c:ser>
        <c:ser>
          <c:idx val="3"/>
          <c:order val="3"/>
          <c:tx>
            <c:strRef>
              <c:f>'Q2-2A.従業員数（B～D）'!$U$5</c:f>
              <c:strCache>
                <c:ptCount val="1"/>
                <c:pt idx="0">
                  <c:v>21～30人</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'Q2-2A.従業員数（B～D）'!$U$6:$U$10</c:f>
              <c:numCache>
                <c:formatCode>0.0%</c:formatCode>
                <c:ptCount val="5"/>
                <c:pt idx="0">
                  <c:v>9.4496365524402909E-2</c:v>
                </c:pt>
                <c:pt idx="1">
                  <c:v>8.8339222614840993E-2</c:v>
                </c:pt>
                <c:pt idx="2">
                  <c:v>7.1917808219178078E-2</c:v>
                </c:pt>
                <c:pt idx="3">
                  <c:v>0.10267857142857142</c:v>
                </c:pt>
                <c:pt idx="4">
                  <c:v>5.8823529411764705E-2</c:v>
                </c:pt>
              </c:numCache>
            </c:numRef>
          </c:val>
          <c:extLst>
            <c:ext xmlns:c16="http://schemas.microsoft.com/office/drawing/2014/chart" uri="{C3380CC4-5D6E-409C-BE32-E72D297353CC}">
              <c16:uniqueId val="{00000004-3480-4667-A3A2-B9BD13722DAA}"/>
            </c:ext>
          </c:extLst>
        </c:ser>
        <c:ser>
          <c:idx val="4"/>
          <c:order val="4"/>
          <c:tx>
            <c:strRef>
              <c:f>'Q2-2A.従業員数（B～D）'!$V$5</c:f>
              <c:strCache>
                <c:ptCount val="1"/>
                <c:pt idx="0">
                  <c:v>31～50人</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'Q2-2A.従業員数（B～D）'!$V$6:$V$10</c:f>
              <c:numCache>
                <c:formatCode>0.0%</c:formatCode>
                <c:ptCount val="5"/>
                <c:pt idx="0">
                  <c:v>0.12980269989615784</c:v>
                </c:pt>
                <c:pt idx="1">
                  <c:v>0.12367491166077739</c:v>
                </c:pt>
                <c:pt idx="2">
                  <c:v>0.13698630136986301</c:v>
                </c:pt>
                <c:pt idx="3">
                  <c:v>0.17410714285714285</c:v>
                </c:pt>
                <c:pt idx="4">
                  <c:v>0.11176470588235295</c:v>
                </c:pt>
              </c:numCache>
            </c:numRef>
          </c:val>
          <c:extLst>
            <c:ext xmlns:c16="http://schemas.microsoft.com/office/drawing/2014/chart" uri="{C3380CC4-5D6E-409C-BE32-E72D297353CC}">
              <c16:uniqueId val="{00000005-3480-4667-A3A2-B9BD13722DAA}"/>
            </c:ext>
          </c:extLst>
        </c:ser>
        <c:ser>
          <c:idx val="5"/>
          <c:order val="5"/>
          <c:tx>
            <c:strRef>
              <c:f>'Q2-2A.従業員数（B～D）'!$W$5</c:f>
              <c:strCache>
                <c:ptCount val="1"/>
                <c:pt idx="0">
                  <c:v>51～100人</c:v>
                </c:pt>
              </c:strCache>
            </c:strRef>
          </c:tx>
          <c:spPr>
            <a:solidFill>
              <a:schemeClr val="accent6">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'Q2-2A.従業員数（B～D）'!$W$6:$W$10</c:f>
              <c:numCache>
                <c:formatCode>0.0%</c:formatCode>
                <c:ptCount val="5"/>
                <c:pt idx="0">
                  <c:v>0.14537902388369678</c:v>
                </c:pt>
                <c:pt idx="1">
                  <c:v>0.17137809187279152</c:v>
                </c:pt>
                <c:pt idx="2">
                  <c:v>0.14726027397260275</c:v>
                </c:pt>
                <c:pt idx="3">
                  <c:v>0.14285714285714285</c:v>
                </c:pt>
                <c:pt idx="4">
                  <c:v>0.13529411764705881</c:v>
                </c:pt>
              </c:numCache>
            </c:numRef>
          </c:val>
          <c:extLst>
            <c:ext xmlns:c16="http://schemas.microsoft.com/office/drawing/2014/chart" uri="{C3380CC4-5D6E-409C-BE32-E72D297353CC}">
              <c16:uniqueId val="{00000006-3480-4667-A3A2-B9BD13722DAA}"/>
            </c:ext>
          </c:extLst>
        </c:ser>
        <c:ser>
          <c:idx val="6"/>
          <c:order val="6"/>
          <c:tx>
            <c:strRef>
              <c:f>'Q2-2A.従業員数（B～D）'!$X$5</c:f>
              <c:strCache>
                <c:ptCount val="1"/>
                <c:pt idx="0">
                  <c:v>101～200人</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'Q2-2A.従業員数（B～D）'!$X$6:$X$10</c:f>
              <c:numCache>
                <c:formatCode>0.0%</c:formatCode>
                <c:ptCount val="5"/>
                <c:pt idx="0">
                  <c:v>8.6188992731048811E-2</c:v>
                </c:pt>
                <c:pt idx="1">
                  <c:v>0.14487632508833923</c:v>
                </c:pt>
                <c:pt idx="2">
                  <c:v>8.9041095890410954E-2</c:v>
                </c:pt>
                <c:pt idx="3">
                  <c:v>9.8214285714285712E-2</c:v>
                </c:pt>
                <c:pt idx="4">
                  <c:v>0.13529411764705881</c:v>
                </c:pt>
              </c:numCache>
            </c:numRef>
          </c:val>
          <c:extLst>
            <c:ext xmlns:c16="http://schemas.microsoft.com/office/drawing/2014/chart" uri="{C3380CC4-5D6E-409C-BE32-E72D297353CC}">
              <c16:uniqueId val="{00000007-3480-4667-A3A2-B9BD13722DAA}"/>
            </c:ext>
          </c:extLst>
        </c:ser>
        <c:ser>
          <c:idx val="7"/>
          <c:order val="7"/>
          <c:tx>
            <c:strRef>
              <c:f>'Q2-2A.従業員数（B～D）'!$Y$5</c:f>
              <c:strCache>
                <c:ptCount val="1"/>
                <c:pt idx="0">
                  <c:v>201～300人</c:v>
                </c:pt>
              </c:strCache>
            </c:strRef>
          </c:tx>
          <c:spPr>
            <a:solidFill>
              <a:schemeClr val="accent4">
                <a:lumMod val="60000"/>
                <a:lumOff val="40000"/>
              </a:schemeClr>
            </a:solidFill>
            <a:ln>
              <a:solidFill>
                <a:schemeClr val="tx1"/>
              </a:solidFill>
            </a:ln>
            <a:effectLst/>
          </c:spPr>
          <c:invertIfNegative val="0"/>
          <c:dLbls>
            <c:dLbl>
              <c:idx val="0"/>
              <c:layout>
                <c:manualLayout>
                  <c:x val="1.422086833056742E-2"/>
                  <c:y val="-3.4424067291654641E-2"/>
                </c:manualLayout>
              </c:layout>
              <c:showLegendKey val="0"/>
              <c:showVal val="1"/>
              <c:showCatName val="0"/>
              <c:showSerName val="0"/>
              <c:showPercent val="0"/>
              <c:showBubbleSize val="0"/>
              <c:extLst>
                <c:ext xmlns:c15="http://schemas.microsoft.com/office/drawing/2012/chart" uri="{CE6537A1-D6FC-4f65-9D91-7224C49458BB}">
                  <c15:layout>
                    <c:manualLayout>
                      <c:w val="7.4425398536706239E-2"/>
                      <c:h val="3.0115035351088421E-2"/>
                    </c:manualLayout>
                  </c15:layout>
                </c:ext>
                <c:ext xmlns:c16="http://schemas.microsoft.com/office/drawing/2014/chart" uri="{C3380CC4-5D6E-409C-BE32-E72D297353CC}">
                  <c16:uniqueId val="{00000008-3480-4667-A3A2-B9BD13722DAA}"/>
                </c:ext>
              </c:extLst>
            </c:dLbl>
            <c:dLbl>
              <c:idx val="1"/>
              <c:layout>
                <c:manualLayout>
                  <c:x val="1.2547909809269786E-2"/>
                  <c:y val="-3.2244228845357645E-2"/>
                </c:manualLayout>
              </c:layout>
              <c:showLegendKey val="0"/>
              <c:showVal val="1"/>
              <c:showCatName val="0"/>
              <c:showSerName val="0"/>
              <c:showPercent val="0"/>
              <c:showBubbleSize val="0"/>
              <c:extLst>
                <c:ext xmlns:c15="http://schemas.microsoft.com/office/drawing/2012/chart" uri="{CE6537A1-D6FC-4f65-9D91-7224C49458BB}">
                  <c15:layout>
                    <c:manualLayout>
                      <c:w val="7.4425454517908399E-2"/>
                      <c:h val="4.0409217070670286E-2"/>
                    </c:manualLayout>
                  </c15:layout>
                </c:ext>
                <c:ext xmlns:c16="http://schemas.microsoft.com/office/drawing/2014/chart" uri="{C3380CC4-5D6E-409C-BE32-E72D297353CC}">
                  <c16:uniqueId val="{00000009-3480-4667-A3A2-B9BD13722DAA}"/>
                </c:ext>
              </c:extLst>
            </c:dLbl>
            <c:dLbl>
              <c:idx val="2"/>
              <c:layout>
                <c:manualLayout>
                  <c:x val="1.4220868330567418E-2"/>
                  <c:y val="-3.2386106609638574E-2"/>
                </c:manualLayout>
              </c:layout>
              <c:showLegendKey val="0"/>
              <c:showVal val="1"/>
              <c:showCatName val="0"/>
              <c:showSerName val="0"/>
              <c:showPercent val="0"/>
              <c:showBubbleSize val="0"/>
              <c:extLst>
                <c:ext xmlns:c15="http://schemas.microsoft.com/office/drawing/2012/chart" uri="{CE6537A1-D6FC-4f65-9D91-7224C49458BB}">
                  <c15:layout>
                    <c:manualLayout>
                      <c:w val="7.1079311870690345E-2"/>
                      <c:h val="3.0115035351088421E-2"/>
                    </c:manualLayout>
                  </c15:layout>
                </c:ext>
                <c:ext xmlns:c16="http://schemas.microsoft.com/office/drawing/2014/chart" uri="{C3380CC4-5D6E-409C-BE32-E72D297353CC}">
                  <c16:uniqueId val="{0000000A-3480-4667-A3A2-B9BD13722DAA}"/>
                </c:ext>
              </c:extLst>
            </c:dLbl>
            <c:dLbl>
              <c:idx val="3"/>
              <c:layout>
                <c:manualLayout>
                  <c:x val="1.4234568842900711E-2"/>
                  <c:y val="-3.0598724738573814E-2"/>
                </c:manualLayout>
              </c:layout>
              <c:showLegendKey val="0"/>
              <c:showVal val="1"/>
              <c:showCatName val="0"/>
              <c:showSerName val="0"/>
              <c:showPercent val="0"/>
              <c:showBubbleSize val="0"/>
              <c:extLst>
                <c:ext xmlns:c15="http://schemas.microsoft.com/office/drawing/2012/chart" uri="{CE6537A1-D6FC-4f65-9D91-7224C49458BB}">
                  <c15:layout>
                    <c:manualLayout>
                      <c:w val="6.7733225204674452E-2"/>
                      <c:h val="4.7964759945298321E-2"/>
                    </c:manualLayout>
                  </c15:layout>
                </c:ext>
                <c:ext xmlns:c16="http://schemas.microsoft.com/office/drawing/2014/chart" uri="{C3380CC4-5D6E-409C-BE32-E72D297353CC}">
                  <c16:uniqueId val="{0000000B-3480-4667-A3A2-B9BD13722DAA}"/>
                </c:ext>
              </c:extLst>
            </c:dLbl>
            <c:dLbl>
              <c:idx val="4"/>
              <c:layout>
                <c:manualLayout>
                  <c:x val="2.0913041662599323E-2"/>
                  <c:y val="-2.9323844802567695E-2"/>
                </c:manualLayout>
              </c:layout>
              <c:showLegendKey val="0"/>
              <c:showVal val="1"/>
              <c:showCatName val="0"/>
              <c:showSerName val="0"/>
              <c:showPercent val="0"/>
              <c:showBubbleSize val="0"/>
              <c:extLst>
                <c:ext xmlns:c15="http://schemas.microsoft.com/office/drawing/2012/chart" uri="{CE6537A1-D6FC-4f65-9D91-7224C49458BB}">
                  <c15:layout>
                    <c:manualLayout>
                      <c:w val="7.4425398536706239E-2"/>
                      <c:h val="4.0314877976351221E-2"/>
                    </c:manualLayout>
                  </c15:layout>
                </c:ext>
                <c:ext xmlns:c16="http://schemas.microsoft.com/office/drawing/2014/chart" uri="{C3380CC4-5D6E-409C-BE32-E72D297353CC}">
                  <c16:uniqueId val="{0000000C-3480-4667-A3A2-B9BD13722DAA}"/>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'Q2-2A.従業員数（B～D）'!$Y$6:$Y$10</c:f>
              <c:numCache>
                <c:formatCode>0.0%</c:formatCode>
                <c:ptCount val="5"/>
                <c:pt idx="0">
                  <c:v>3.7383177570093455E-2</c:v>
                </c:pt>
                <c:pt idx="1">
                  <c:v>5.4770318021201414E-2</c:v>
                </c:pt>
                <c:pt idx="2">
                  <c:v>4.4520547945205477E-2</c:v>
                </c:pt>
                <c:pt idx="3">
                  <c:v>4.0178571428571432E-2</c:v>
                </c:pt>
                <c:pt idx="4">
                  <c:v>3.5294117647058823E-2</c:v>
                </c:pt>
              </c:numCache>
            </c:numRef>
          </c:val>
          <c:extLst>
            <c:ext xmlns:c16="http://schemas.microsoft.com/office/drawing/2014/chart" uri="{C3380CC4-5D6E-409C-BE32-E72D297353CC}">
              <c16:uniqueId val="{0000000D-3480-4667-A3A2-B9BD13722DAA}"/>
            </c:ext>
          </c:extLst>
        </c:ser>
        <c:ser>
          <c:idx val="8"/>
          <c:order val="8"/>
          <c:tx>
            <c:strRef>
              <c:f>'Q2-2A.従業員数（B～D）'!$Z$5</c:f>
              <c:strCache>
                <c:ptCount val="1"/>
                <c:pt idx="0">
                  <c:v>301人以上</c:v>
                </c:pt>
              </c:strCache>
            </c:strRef>
          </c:tx>
          <c:spPr>
            <a:solidFill>
              <a:schemeClr val="accent4">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'Q2-2A.従業員数（B～D）'!$Q$6:$Q$10</c:f>
              <c:strCache>
                <c:ptCount val="5"/>
                <c:pt idx="0">
                  <c:v>2020年度（B～D）（N=963）</c:v>
                </c:pt>
                <c:pt idx="1">
                  <c:v>2019年度（N=566）</c:v>
                </c:pt>
                <c:pt idx="2">
                  <c:v>2018年度（N=292）</c:v>
                </c:pt>
                <c:pt idx="3">
                  <c:v>2017年度（N=224）</c:v>
                </c:pt>
                <c:pt idx="4">
                  <c:v>2016年度（N=170）</c:v>
                </c:pt>
              </c:strCache>
            </c:strRef>
          </c:cat>
          <c:val>
            <c:numRef>
              <c:f>'Q2-2A.従業員数（B～D）'!$Z$6:$Z$10</c:f>
              <c:numCache>
                <c:formatCode>0.0%</c:formatCode>
                <c:ptCount val="5"/>
                <c:pt idx="0">
                  <c:v>8.2035306334371755E-2</c:v>
                </c:pt>
                <c:pt idx="1">
                  <c:v>0.14487632508833923</c:v>
                </c:pt>
                <c:pt idx="2">
                  <c:v>0.12328767123287671</c:v>
                </c:pt>
                <c:pt idx="3">
                  <c:v>0.13839285714285715</c:v>
                </c:pt>
                <c:pt idx="4">
                  <c:v>0.19411764705882353</c:v>
                </c:pt>
              </c:numCache>
            </c:numRef>
          </c:val>
          <c:extLst>
            <c:ext xmlns:c16="http://schemas.microsoft.com/office/drawing/2014/chart" uri="{C3380CC4-5D6E-409C-BE32-E72D297353CC}">
              <c16:uniqueId val="{0000000E-3480-4667-A3A2-B9BD13722DA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0.2814206349206349"/>
          <c:y val="0.85718769841269837"/>
          <c:w val="0.69250264550264551"/>
          <c:h val="0.1024948412698412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0851231884057981"/>
        </c:manualLayout>
      </c:layout>
      <c:barChart>
        <c:barDir val="bar"/>
        <c:grouping val="stacked"/>
        <c:varyColors val="0"/>
        <c:ser>
          <c:idx val="0"/>
          <c:order val="0"/>
          <c:tx>
            <c:strRef>
              <c:f>'Q5.コロナの影響【ABCD】 '!$L$6</c:f>
              <c:strCache>
                <c:ptCount val="1"/>
                <c:pt idx="0">
                  <c:v>大幅に増加(拡大)</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559-4703-87E6-6911CF323A61}"/>
                </c:ext>
              </c:extLst>
            </c:dLbl>
            <c:dLbl>
              <c:idx val="1"/>
              <c:delete val="1"/>
              <c:extLst>
                <c:ext xmlns:c15="http://schemas.microsoft.com/office/drawing/2012/chart" uri="{CE6537A1-D6FC-4f65-9D91-7224C49458BB}"/>
                <c:ext xmlns:c16="http://schemas.microsoft.com/office/drawing/2014/chart" uri="{C3380CC4-5D6E-409C-BE32-E72D297353CC}">
                  <c16:uniqueId val="{00000001-A559-4703-87E6-6911CF323A61}"/>
                </c:ext>
              </c:extLst>
            </c:dLbl>
            <c:dLbl>
              <c:idx val="2"/>
              <c:delete val="1"/>
              <c:extLst>
                <c:ext xmlns:c15="http://schemas.microsoft.com/office/drawing/2012/chart" uri="{CE6537A1-D6FC-4f65-9D91-7224C49458BB}"/>
                <c:ext xmlns:c16="http://schemas.microsoft.com/office/drawing/2014/chart" uri="{C3380CC4-5D6E-409C-BE32-E72D297353CC}">
                  <c16:uniqueId val="{00000002-A559-4703-87E6-6911CF323A61}"/>
                </c:ext>
              </c:extLst>
            </c:dLbl>
            <c:dLbl>
              <c:idx val="3"/>
              <c:delete val="1"/>
              <c:extLst>
                <c:ext xmlns:c15="http://schemas.microsoft.com/office/drawing/2012/chart" uri="{CE6537A1-D6FC-4f65-9D91-7224C49458BB}"/>
                <c:ext xmlns:c16="http://schemas.microsoft.com/office/drawing/2014/chart" uri="{C3380CC4-5D6E-409C-BE32-E72D297353CC}">
                  <c16:uniqueId val="{00000003-A559-4703-87E6-6911CF323A61}"/>
                </c:ext>
              </c:extLst>
            </c:dLbl>
            <c:dLbl>
              <c:idx val="4"/>
              <c:delete val="1"/>
              <c:extLst>
                <c:ext xmlns:c15="http://schemas.microsoft.com/office/drawing/2012/chart" uri="{CE6537A1-D6FC-4f65-9D91-7224C49458BB}"/>
                <c:ext xmlns:c16="http://schemas.microsoft.com/office/drawing/2014/chart" uri="{C3380CC4-5D6E-409C-BE32-E72D297353CC}">
                  <c16:uniqueId val="{00000004-A559-4703-87E6-6911CF323A61}"/>
                </c:ext>
              </c:extLst>
            </c:dLbl>
            <c:dLbl>
              <c:idx val="5"/>
              <c:delete val="1"/>
              <c:extLst>
                <c:ext xmlns:c15="http://schemas.microsoft.com/office/drawing/2012/chart" uri="{CE6537A1-D6FC-4f65-9D91-7224C49458BB}"/>
                <c:ext xmlns:c16="http://schemas.microsoft.com/office/drawing/2014/chart" uri="{C3380CC4-5D6E-409C-BE32-E72D297353CC}">
                  <c16:uniqueId val="{00000005-A559-4703-87E6-6911CF323A61}"/>
                </c:ext>
              </c:extLst>
            </c:dLbl>
            <c:dLbl>
              <c:idx val="6"/>
              <c:delete val="1"/>
              <c:extLst>
                <c:ext xmlns:c15="http://schemas.microsoft.com/office/drawing/2012/chart" uri="{CE6537A1-D6FC-4f65-9D91-7224C49458BB}"/>
                <c:ext xmlns:c16="http://schemas.microsoft.com/office/drawing/2014/chart" uri="{C3380CC4-5D6E-409C-BE32-E72D297353CC}">
                  <c16:uniqueId val="{00000006-A559-4703-87E6-6911CF323A61}"/>
                </c:ext>
              </c:extLst>
            </c:dLbl>
            <c:dLbl>
              <c:idx val="7"/>
              <c:delete val="1"/>
              <c:extLst>
                <c:ext xmlns:c15="http://schemas.microsoft.com/office/drawing/2012/chart" uri="{CE6537A1-D6FC-4f65-9D91-7224C49458BB}"/>
                <c:ext xmlns:c16="http://schemas.microsoft.com/office/drawing/2014/chart" uri="{C3380CC4-5D6E-409C-BE32-E72D297353CC}">
                  <c16:uniqueId val="{00000007-A559-4703-87E6-6911CF323A61}"/>
                </c:ext>
              </c:extLst>
            </c:dLbl>
            <c:dLbl>
              <c:idx val="8"/>
              <c:delete val="1"/>
              <c:extLst>
                <c:ext xmlns:c15="http://schemas.microsoft.com/office/drawing/2012/chart" uri="{CE6537A1-D6FC-4f65-9D91-7224C49458BB}"/>
                <c:ext xmlns:c16="http://schemas.microsoft.com/office/drawing/2014/chart" uri="{C3380CC4-5D6E-409C-BE32-E72D297353CC}">
                  <c16:uniqueId val="{00000008-A559-4703-87E6-6911CF323A61}"/>
                </c:ext>
              </c:extLst>
            </c:dLbl>
            <c:dLbl>
              <c:idx val="9"/>
              <c:delete val="1"/>
              <c:extLst>
                <c:ext xmlns:c15="http://schemas.microsoft.com/office/drawing/2012/chart" uri="{CE6537A1-D6FC-4f65-9D91-7224C49458BB}"/>
                <c:ext xmlns:c16="http://schemas.microsoft.com/office/drawing/2014/chart" uri="{C3380CC4-5D6E-409C-BE32-E72D297353CC}">
                  <c16:uniqueId val="{00000009-A559-4703-87E6-6911CF323A61}"/>
                </c:ext>
              </c:extLst>
            </c:dLbl>
            <c:dLbl>
              <c:idx val="10"/>
              <c:delete val="1"/>
              <c:extLst>
                <c:ext xmlns:c15="http://schemas.microsoft.com/office/drawing/2012/chart" uri="{CE6537A1-D6FC-4f65-9D91-7224C49458BB}"/>
                <c:ext xmlns:c16="http://schemas.microsoft.com/office/drawing/2014/chart" uri="{C3380CC4-5D6E-409C-BE32-E72D297353CC}">
                  <c16:uniqueId val="{0000000A-A559-4703-87E6-6911CF323A61}"/>
                </c:ext>
              </c:extLst>
            </c:dLbl>
            <c:dLbl>
              <c:idx val="11"/>
              <c:delete val="1"/>
              <c:extLst>
                <c:ext xmlns:c15="http://schemas.microsoft.com/office/drawing/2012/chart" uri="{CE6537A1-D6FC-4f65-9D91-7224C49458BB}"/>
                <c:ext xmlns:c16="http://schemas.microsoft.com/office/drawing/2014/chart" uri="{C3380CC4-5D6E-409C-BE32-E72D297353CC}">
                  <c16:uniqueId val="{0000000B-A559-4703-87E6-6911CF323A61}"/>
                </c:ext>
              </c:extLst>
            </c:dLbl>
            <c:dLbl>
              <c:idx val="12"/>
              <c:layout>
                <c:manualLayout>
                  <c:x val="-1.3381226053639936E-2"/>
                  <c:y val="-1.3488071895424912E-2"/>
                </c:manualLayout>
              </c:layout>
              <c:numFmt formatCode="0%" sourceLinked="0"/>
              <c:spPr>
                <a:noFill/>
                <a:ln>
                  <a:noFill/>
                </a:ln>
                <a:effectLst/>
              </c:spPr>
              <c:txPr>
                <a:bodyPr wrap="square" lIns="38100" tIns="19050" rIns="38100" bIns="19050" anchor="ctr">
                  <a:noAutofit/>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3232950191570878E-2"/>
                      <c:h val="3.4987254901960786E-2"/>
                    </c:manualLayout>
                  </c15:layout>
                </c:ext>
                <c:ext xmlns:c16="http://schemas.microsoft.com/office/drawing/2014/chart" uri="{C3380CC4-5D6E-409C-BE32-E72D297353CC}">
                  <c16:uniqueId val="{0000000C-A559-4703-87E6-6911CF323A61}"/>
                </c:ext>
              </c:extLst>
            </c:dLbl>
            <c:dLbl>
              <c:idx val="13"/>
              <c:delete val="1"/>
              <c:extLst>
                <c:ext xmlns:c15="http://schemas.microsoft.com/office/drawing/2012/chart" uri="{CE6537A1-D6FC-4f65-9D91-7224C49458BB}"/>
                <c:ext xmlns:c16="http://schemas.microsoft.com/office/drawing/2014/chart" uri="{C3380CC4-5D6E-409C-BE32-E72D297353CC}">
                  <c16:uniqueId val="{0000000D-A559-4703-87E6-6911CF323A61}"/>
                </c:ext>
              </c:extLst>
            </c:dLbl>
            <c:dLbl>
              <c:idx val="14"/>
              <c:delete val="1"/>
              <c:extLst>
                <c:ext xmlns:c15="http://schemas.microsoft.com/office/drawing/2012/chart" uri="{CE6537A1-D6FC-4f65-9D91-7224C49458BB}"/>
                <c:ext xmlns:c16="http://schemas.microsoft.com/office/drawing/2014/chart" uri="{C3380CC4-5D6E-409C-BE32-E72D297353CC}">
                  <c16:uniqueId val="{0000000E-A559-4703-87E6-6911CF323A61}"/>
                </c:ext>
              </c:extLst>
            </c:dLbl>
            <c:dLbl>
              <c:idx val="15"/>
              <c:delete val="1"/>
              <c:extLst>
                <c:ext xmlns:c15="http://schemas.microsoft.com/office/drawing/2012/chart" uri="{CE6537A1-D6FC-4f65-9D91-7224C49458BB}"/>
                <c:ext xmlns:c16="http://schemas.microsoft.com/office/drawing/2014/chart" uri="{C3380CC4-5D6E-409C-BE32-E72D297353CC}">
                  <c16:uniqueId val="{0000000F-A559-4703-87E6-6911CF323A61}"/>
                </c:ext>
              </c:extLst>
            </c:dLbl>
            <c:dLbl>
              <c:idx val="16"/>
              <c:layout>
                <c:manualLayout>
                  <c:x val="-1.703065134099617E-2"/>
                  <c:y val="-1.0375816993464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59-4703-87E6-6911CF323A61}"/>
                </c:ext>
              </c:extLst>
            </c:dLbl>
            <c:dLbl>
              <c:idx val="17"/>
              <c:layout>
                <c:manualLayout>
                  <c:x val="-1.946360153256705E-2"/>
                  <c:y val="-1.0375816993464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59-4703-87E6-6911CF323A61}"/>
                </c:ext>
              </c:extLst>
            </c:dLbl>
            <c:dLbl>
              <c:idx val="18"/>
              <c:layout>
                <c:manualLayout>
                  <c:x val="-1.4597701149425288E-2"/>
                  <c:y val="-6.22549019607827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559-4703-87E6-6911CF323A61}"/>
                </c:ext>
              </c:extLst>
            </c:dLbl>
            <c:dLbl>
              <c:idx val="19"/>
              <c:layout>
                <c:manualLayout>
                  <c:x val="-1.2164750957854496E-2"/>
                  <c:y val="-6.22549019607843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59-4703-87E6-6911CF323A61}"/>
                </c:ext>
              </c:extLst>
            </c:dLbl>
            <c:dLbl>
              <c:idx val="20"/>
              <c:delete val="1"/>
              <c:extLst>
                <c:ext xmlns:c15="http://schemas.microsoft.com/office/drawing/2012/chart" uri="{CE6537A1-D6FC-4f65-9D91-7224C49458BB}"/>
                <c:ext xmlns:c16="http://schemas.microsoft.com/office/drawing/2014/chart" uri="{C3380CC4-5D6E-409C-BE32-E72D297353CC}">
                  <c16:uniqueId val="{00000014-A559-4703-87E6-6911CF323A61}"/>
                </c:ext>
              </c:extLst>
            </c:dLbl>
            <c:dLbl>
              <c:idx val="25"/>
              <c:delete val="1"/>
              <c:extLst>
                <c:ext xmlns:c15="http://schemas.microsoft.com/office/drawing/2012/chart" uri="{CE6537A1-D6FC-4f65-9D91-7224C49458BB}"/>
                <c:ext xmlns:c16="http://schemas.microsoft.com/office/drawing/2014/chart" uri="{C3380CC4-5D6E-409C-BE32-E72D297353CC}">
                  <c16:uniqueId val="{00000015-A559-4703-87E6-6911CF323A61}"/>
                </c:ext>
              </c:extLst>
            </c:dLbl>
            <c:dLbl>
              <c:idx val="30"/>
              <c:delete val="1"/>
              <c:extLst>
                <c:ext xmlns:c15="http://schemas.microsoft.com/office/drawing/2012/chart" uri="{CE6537A1-D6FC-4f65-9D91-7224C49458BB}"/>
                <c:ext xmlns:c16="http://schemas.microsoft.com/office/drawing/2014/chart" uri="{C3380CC4-5D6E-409C-BE32-E72D297353CC}">
                  <c16:uniqueId val="{00000016-A559-4703-87E6-6911CF323A61}"/>
                </c:ext>
              </c:extLst>
            </c:dLbl>
            <c:dLbl>
              <c:idx val="35"/>
              <c:delete val="1"/>
              <c:extLst>
                <c:ext xmlns:c15="http://schemas.microsoft.com/office/drawing/2012/chart" uri="{CE6537A1-D6FC-4f65-9D91-7224C49458BB}"/>
                <c:ext xmlns:c16="http://schemas.microsoft.com/office/drawing/2014/chart" uri="{C3380CC4-5D6E-409C-BE32-E72D297353CC}">
                  <c16:uniqueId val="{00000017-A559-4703-87E6-6911CF323A61}"/>
                </c:ext>
              </c:extLst>
            </c:dLbl>
            <c:dLbl>
              <c:idx val="40"/>
              <c:delete val="1"/>
              <c:extLst>
                <c:ext xmlns:c15="http://schemas.microsoft.com/office/drawing/2012/chart" uri="{CE6537A1-D6FC-4f65-9D91-7224C49458BB}"/>
                <c:ext xmlns:c16="http://schemas.microsoft.com/office/drawing/2014/chart" uri="{C3380CC4-5D6E-409C-BE32-E72D297353CC}">
                  <c16:uniqueId val="{00000018-A559-4703-87E6-6911CF323A61}"/>
                </c:ext>
              </c:extLst>
            </c:dLbl>
            <c:dLbl>
              <c:idx val="45"/>
              <c:delete val="1"/>
              <c:extLst>
                <c:ext xmlns:c15="http://schemas.microsoft.com/office/drawing/2012/chart" uri="{CE6537A1-D6FC-4f65-9D91-7224C49458BB}"/>
                <c:ext xmlns:c16="http://schemas.microsoft.com/office/drawing/2014/chart" uri="{C3380CC4-5D6E-409C-BE32-E72D297353CC}">
                  <c16:uniqueId val="{00000019-A559-4703-87E6-6911CF323A6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'!$K$27:$K$46</c:f>
              <c:strCache>
                <c:ptCount val="20"/>
                <c:pt idx="0">
                  <c:v>【 国内からの調達 】                       </c:v>
                </c:pt>
                <c:pt idx="1">
                  <c:v>A.ユーザー企業（N=371）</c:v>
                </c:pt>
                <c:pt idx="2">
                  <c:v>B.メーカー企業（N=411）</c:v>
                </c:pt>
                <c:pt idx="3">
                  <c:v>C.サブシステム提供企業（N=266）</c:v>
                </c:pt>
                <c:pt idx="4">
                  <c:v>D.サービス提供企業（N=256）</c:v>
                </c:pt>
                <c:pt idx="5">
                  <c:v>【 海外からの調達 】                       </c:v>
                </c:pt>
                <c:pt idx="6">
                  <c:v>A.ユーザー企業（N=357）</c:v>
                </c:pt>
                <c:pt idx="7">
                  <c:v>B.メーカー企業（N=399）</c:v>
                </c:pt>
                <c:pt idx="8">
                  <c:v>C.サブシステム提供企業（N=257）</c:v>
                </c:pt>
                <c:pt idx="9">
                  <c:v>D.サービス提供企業（N=245）</c:v>
                </c:pt>
                <c:pt idx="10">
                  <c:v>【 新規顧客の開拓 】                       </c:v>
                </c:pt>
                <c:pt idx="11">
                  <c:v>A.ユーザー企業（N=367）</c:v>
                </c:pt>
                <c:pt idx="12">
                  <c:v>B.メーカー企業（N=414）</c:v>
                </c:pt>
                <c:pt idx="13">
                  <c:v>C.サブシステム提供企業（N=271）</c:v>
                </c:pt>
                <c:pt idx="14">
                  <c:v>D.サービス提供企業（N=263）</c:v>
                </c:pt>
                <c:pt idx="15">
                  <c:v>【 商談(オンラインを含む) 】               </c:v>
                </c:pt>
                <c:pt idx="16">
                  <c:v>A.ユーザー企業（N=371）</c:v>
                </c:pt>
                <c:pt idx="17">
                  <c:v>B.メーカー企業（N=415）</c:v>
                </c:pt>
                <c:pt idx="18">
                  <c:v>C.サブシステム提供企業（N=272）</c:v>
                </c:pt>
                <c:pt idx="19">
                  <c:v>D.サービス提供企業（N=263）</c:v>
                </c:pt>
              </c:strCache>
            </c:strRef>
          </c:cat>
          <c:val>
            <c:numRef>
              <c:f>'Q5.コロナの影響【ABCD】 '!$L$27:$L$46</c:f>
              <c:numCache>
                <c:formatCode>0.0%</c:formatCode>
                <c:ptCount val="20"/>
                <c:pt idx="0" formatCode="General">
                  <c:v>0</c:v>
                </c:pt>
                <c:pt idx="1">
                  <c:v>0</c:v>
                </c:pt>
                <c:pt idx="2">
                  <c:v>4.8661800486618006E-3</c:v>
                </c:pt>
                <c:pt idx="3">
                  <c:v>3.7593984962406013E-3</c:v>
                </c:pt>
                <c:pt idx="4">
                  <c:v>0</c:v>
                </c:pt>
                <c:pt idx="5" formatCode="General">
                  <c:v>0</c:v>
                </c:pt>
                <c:pt idx="6">
                  <c:v>0</c:v>
                </c:pt>
                <c:pt idx="7">
                  <c:v>2.5062656641604009E-3</c:v>
                </c:pt>
                <c:pt idx="8">
                  <c:v>3.8910505836575876E-3</c:v>
                </c:pt>
                <c:pt idx="9">
                  <c:v>0</c:v>
                </c:pt>
                <c:pt idx="10" formatCode="General">
                  <c:v>0</c:v>
                </c:pt>
                <c:pt idx="11">
                  <c:v>2.7247956403269754E-3</c:v>
                </c:pt>
                <c:pt idx="12">
                  <c:v>9.6618357487922701E-3</c:v>
                </c:pt>
                <c:pt idx="13">
                  <c:v>0</c:v>
                </c:pt>
                <c:pt idx="14">
                  <c:v>3.8022813688212928E-3</c:v>
                </c:pt>
                <c:pt idx="15" formatCode="General">
                  <c:v>0</c:v>
                </c:pt>
                <c:pt idx="16">
                  <c:v>1.078167115902965E-2</c:v>
                </c:pt>
                <c:pt idx="17">
                  <c:v>2.4096385542168676E-2</c:v>
                </c:pt>
                <c:pt idx="18">
                  <c:v>1.4705882352941176E-2</c:v>
                </c:pt>
                <c:pt idx="19">
                  <c:v>7.6045627376425855E-3</c:v>
                </c:pt>
              </c:numCache>
            </c:numRef>
          </c:val>
          <c:extLst>
            <c:ext xmlns:c16="http://schemas.microsoft.com/office/drawing/2014/chart" uri="{C3380CC4-5D6E-409C-BE32-E72D297353CC}">
              <c16:uniqueId val="{0000001A-A559-4703-87E6-6911CF323A61}"/>
            </c:ext>
          </c:extLst>
        </c:ser>
        <c:ser>
          <c:idx val="1"/>
          <c:order val="1"/>
          <c:tx>
            <c:strRef>
              <c:f>'Q5.コロナの影響【ABCD】 '!$M$6</c:f>
              <c:strCache>
                <c:ptCount val="1"/>
                <c:pt idx="0">
                  <c:v>増加(拡大)</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A559-4703-87E6-6911CF323A61}"/>
                </c:ext>
              </c:extLst>
            </c:dLbl>
            <c:dLbl>
              <c:idx val="5"/>
              <c:delete val="1"/>
              <c:extLst>
                <c:ext xmlns:c15="http://schemas.microsoft.com/office/drawing/2012/chart" uri="{CE6537A1-D6FC-4f65-9D91-7224C49458BB}"/>
                <c:ext xmlns:c16="http://schemas.microsoft.com/office/drawing/2014/chart" uri="{C3380CC4-5D6E-409C-BE32-E72D297353CC}">
                  <c16:uniqueId val="{0000001C-A559-4703-87E6-6911CF323A61}"/>
                </c:ext>
              </c:extLst>
            </c:dLbl>
            <c:dLbl>
              <c:idx val="10"/>
              <c:delete val="1"/>
              <c:extLst>
                <c:ext xmlns:c15="http://schemas.microsoft.com/office/drawing/2012/chart" uri="{CE6537A1-D6FC-4f65-9D91-7224C49458BB}"/>
                <c:ext xmlns:c16="http://schemas.microsoft.com/office/drawing/2014/chart" uri="{C3380CC4-5D6E-409C-BE32-E72D297353CC}">
                  <c16:uniqueId val="{0000001D-A559-4703-87E6-6911CF323A61}"/>
                </c:ext>
              </c:extLst>
            </c:dLbl>
            <c:dLbl>
              <c:idx val="15"/>
              <c:delete val="1"/>
              <c:extLst>
                <c:ext xmlns:c15="http://schemas.microsoft.com/office/drawing/2012/chart" uri="{CE6537A1-D6FC-4f65-9D91-7224C49458BB}"/>
                <c:ext xmlns:c16="http://schemas.microsoft.com/office/drawing/2014/chart" uri="{C3380CC4-5D6E-409C-BE32-E72D297353CC}">
                  <c16:uniqueId val="{0000001E-A559-4703-87E6-6911CF323A61}"/>
                </c:ext>
              </c:extLst>
            </c:dLbl>
            <c:dLbl>
              <c:idx val="20"/>
              <c:delete val="1"/>
              <c:extLst>
                <c:ext xmlns:c15="http://schemas.microsoft.com/office/drawing/2012/chart" uri="{CE6537A1-D6FC-4f65-9D91-7224C49458BB}"/>
                <c:ext xmlns:c16="http://schemas.microsoft.com/office/drawing/2014/chart" uri="{C3380CC4-5D6E-409C-BE32-E72D297353CC}">
                  <c16:uniqueId val="{0000001F-A559-4703-87E6-6911CF323A61}"/>
                </c:ext>
              </c:extLst>
            </c:dLbl>
            <c:dLbl>
              <c:idx val="25"/>
              <c:delete val="1"/>
              <c:extLst>
                <c:ext xmlns:c15="http://schemas.microsoft.com/office/drawing/2012/chart" uri="{CE6537A1-D6FC-4f65-9D91-7224C49458BB}"/>
                <c:ext xmlns:c16="http://schemas.microsoft.com/office/drawing/2014/chart" uri="{C3380CC4-5D6E-409C-BE32-E72D297353CC}">
                  <c16:uniqueId val="{00000020-A559-4703-87E6-6911CF323A61}"/>
                </c:ext>
              </c:extLst>
            </c:dLbl>
            <c:dLbl>
              <c:idx val="30"/>
              <c:delete val="1"/>
              <c:extLst>
                <c:ext xmlns:c15="http://schemas.microsoft.com/office/drawing/2012/chart" uri="{CE6537A1-D6FC-4f65-9D91-7224C49458BB}"/>
                <c:ext xmlns:c16="http://schemas.microsoft.com/office/drawing/2014/chart" uri="{C3380CC4-5D6E-409C-BE32-E72D297353CC}">
                  <c16:uniqueId val="{00000021-A559-4703-87E6-6911CF323A61}"/>
                </c:ext>
              </c:extLst>
            </c:dLbl>
            <c:dLbl>
              <c:idx val="35"/>
              <c:delete val="1"/>
              <c:extLst>
                <c:ext xmlns:c15="http://schemas.microsoft.com/office/drawing/2012/chart" uri="{CE6537A1-D6FC-4f65-9D91-7224C49458BB}"/>
                <c:ext xmlns:c16="http://schemas.microsoft.com/office/drawing/2014/chart" uri="{C3380CC4-5D6E-409C-BE32-E72D297353CC}">
                  <c16:uniqueId val="{00000022-A559-4703-87E6-6911CF323A61}"/>
                </c:ext>
              </c:extLst>
            </c:dLbl>
            <c:dLbl>
              <c:idx val="40"/>
              <c:delete val="1"/>
              <c:extLst>
                <c:ext xmlns:c15="http://schemas.microsoft.com/office/drawing/2012/chart" uri="{CE6537A1-D6FC-4f65-9D91-7224C49458BB}"/>
                <c:ext xmlns:c16="http://schemas.microsoft.com/office/drawing/2014/chart" uri="{C3380CC4-5D6E-409C-BE32-E72D297353CC}">
                  <c16:uniqueId val="{00000023-A559-4703-87E6-6911CF323A61}"/>
                </c:ext>
              </c:extLst>
            </c:dLbl>
            <c:dLbl>
              <c:idx val="45"/>
              <c:delete val="1"/>
              <c:extLst>
                <c:ext xmlns:c15="http://schemas.microsoft.com/office/drawing/2012/chart" uri="{CE6537A1-D6FC-4f65-9D91-7224C49458BB}"/>
                <c:ext xmlns:c16="http://schemas.microsoft.com/office/drawing/2014/chart" uri="{C3380CC4-5D6E-409C-BE32-E72D297353CC}">
                  <c16:uniqueId val="{00000024-A559-4703-87E6-6911CF323A6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'!$K$27:$K$46</c:f>
              <c:strCache>
                <c:ptCount val="20"/>
                <c:pt idx="0">
                  <c:v>【 国内からの調達 】                       </c:v>
                </c:pt>
                <c:pt idx="1">
                  <c:v>A.ユーザー企業（N=371）</c:v>
                </c:pt>
                <c:pt idx="2">
                  <c:v>B.メーカー企業（N=411）</c:v>
                </c:pt>
                <c:pt idx="3">
                  <c:v>C.サブシステム提供企業（N=266）</c:v>
                </c:pt>
                <c:pt idx="4">
                  <c:v>D.サービス提供企業（N=256）</c:v>
                </c:pt>
                <c:pt idx="5">
                  <c:v>【 海外からの調達 】                       </c:v>
                </c:pt>
                <c:pt idx="6">
                  <c:v>A.ユーザー企業（N=357）</c:v>
                </c:pt>
                <c:pt idx="7">
                  <c:v>B.メーカー企業（N=399）</c:v>
                </c:pt>
                <c:pt idx="8">
                  <c:v>C.サブシステム提供企業（N=257）</c:v>
                </c:pt>
                <c:pt idx="9">
                  <c:v>D.サービス提供企業（N=245）</c:v>
                </c:pt>
                <c:pt idx="10">
                  <c:v>【 新規顧客の開拓 】                       </c:v>
                </c:pt>
                <c:pt idx="11">
                  <c:v>A.ユーザー企業（N=367）</c:v>
                </c:pt>
                <c:pt idx="12">
                  <c:v>B.メーカー企業（N=414）</c:v>
                </c:pt>
                <c:pt idx="13">
                  <c:v>C.サブシステム提供企業（N=271）</c:v>
                </c:pt>
                <c:pt idx="14">
                  <c:v>D.サービス提供企業（N=263）</c:v>
                </c:pt>
                <c:pt idx="15">
                  <c:v>【 商談(オンラインを含む) 】               </c:v>
                </c:pt>
                <c:pt idx="16">
                  <c:v>A.ユーザー企業（N=371）</c:v>
                </c:pt>
                <c:pt idx="17">
                  <c:v>B.メーカー企業（N=415）</c:v>
                </c:pt>
                <c:pt idx="18">
                  <c:v>C.サブシステム提供企業（N=272）</c:v>
                </c:pt>
                <c:pt idx="19">
                  <c:v>D.サービス提供企業（N=263）</c:v>
                </c:pt>
              </c:strCache>
            </c:strRef>
          </c:cat>
          <c:val>
            <c:numRef>
              <c:f>'Q5.コロナの影響【ABCD】 '!$M$27:$M$46</c:f>
              <c:numCache>
                <c:formatCode>0.0%</c:formatCode>
                <c:ptCount val="20"/>
                <c:pt idx="0" formatCode="General">
                  <c:v>0</c:v>
                </c:pt>
                <c:pt idx="1">
                  <c:v>2.9649595687331536E-2</c:v>
                </c:pt>
                <c:pt idx="2">
                  <c:v>2.1897810218978103E-2</c:v>
                </c:pt>
                <c:pt idx="3">
                  <c:v>3.007518796992481E-2</c:v>
                </c:pt>
                <c:pt idx="4">
                  <c:v>2.734375E-2</c:v>
                </c:pt>
                <c:pt idx="5" formatCode="General">
                  <c:v>0</c:v>
                </c:pt>
                <c:pt idx="6">
                  <c:v>1.9607843137254902E-2</c:v>
                </c:pt>
                <c:pt idx="7">
                  <c:v>2.0050125313283207E-2</c:v>
                </c:pt>
                <c:pt idx="8">
                  <c:v>1.556420233463035E-2</c:v>
                </c:pt>
                <c:pt idx="9">
                  <c:v>8.1632653061224497E-3</c:v>
                </c:pt>
                <c:pt idx="10" formatCode="General">
                  <c:v>0</c:v>
                </c:pt>
                <c:pt idx="11">
                  <c:v>7.3569482288828342E-2</c:v>
                </c:pt>
                <c:pt idx="12">
                  <c:v>8.4541062801932368E-2</c:v>
                </c:pt>
                <c:pt idx="13">
                  <c:v>8.1180811808118078E-2</c:v>
                </c:pt>
                <c:pt idx="14">
                  <c:v>5.7034220532319393E-2</c:v>
                </c:pt>
                <c:pt idx="15" formatCode="General">
                  <c:v>0</c:v>
                </c:pt>
                <c:pt idx="16">
                  <c:v>0.10242587601078167</c:v>
                </c:pt>
                <c:pt idx="17">
                  <c:v>9.8795180722891562E-2</c:v>
                </c:pt>
                <c:pt idx="18">
                  <c:v>8.455882352941177E-2</c:v>
                </c:pt>
                <c:pt idx="19">
                  <c:v>0.14828897338403041</c:v>
                </c:pt>
              </c:numCache>
            </c:numRef>
          </c:val>
          <c:extLst>
            <c:ext xmlns:c16="http://schemas.microsoft.com/office/drawing/2014/chart" uri="{C3380CC4-5D6E-409C-BE32-E72D297353CC}">
              <c16:uniqueId val="{00000025-A559-4703-87E6-6911CF323A61}"/>
            </c:ext>
          </c:extLst>
        </c:ser>
        <c:ser>
          <c:idx val="2"/>
          <c:order val="2"/>
          <c:tx>
            <c:strRef>
              <c:f>'Q5.コロナの影響【ABCD】 '!$N$6</c:f>
              <c:strCache>
                <c:ptCount val="1"/>
                <c:pt idx="0">
                  <c:v>現状維持</c:v>
                </c:pt>
              </c:strCache>
            </c:strRef>
          </c:tx>
          <c:spPr>
            <a:solidFill>
              <a:srgbClr val="FFFF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6-A559-4703-87E6-6911CF323A61}"/>
                </c:ext>
              </c:extLst>
            </c:dLbl>
            <c:dLbl>
              <c:idx val="5"/>
              <c:delete val="1"/>
              <c:extLst>
                <c:ext xmlns:c15="http://schemas.microsoft.com/office/drawing/2012/chart" uri="{CE6537A1-D6FC-4f65-9D91-7224C49458BB}"/>
                <c:ext xmlns:c16="http://schemas.microsoft.com/office/drawing/2014/chart" uri="{C3380CC4-5D6E-409C-BE32-E72D297353CC}">
                  <c16:uniqueId val="{00000027-A559-4703-87E6-6911CF323A61}"/>
                </c:ext>
              </c:extLst>
            </c:dLbl>
            <c:dLbl>
              <c:idx val="10"/>
              <c:delete val="1"/>
              <c:extLst>
                <c:ext xmlns:c15="http://schemas.microsoft.com/office/drawing/2012/chart" uri="{CE6537A1-D6FC-4f65-9D91-7224C49458BB}"/>
                <c:ext xmlns:c16="http://schemas.microsoft.com/office/drawing/2014/chart" uri="{C3380CC4-5D6E-409C-BE32-E72D297353CC}">
                  <c16:uniqueId val="{00000028-A559-4703-87E6-6911CF323A61}"/>
                </c:ext>
              </c:extLst>
            </c:dLbl>
            <c:dLbl>
              <c:idx val="15"/>
              <c:delete val="1"/>
              <c:extLst>
                <c:ext xmlns:c15="http://schemas.microsoft.com/office/drawing/2012/chart" uri="{CE6537A1-D6FC-4f65-9D91-7224C49458BB}"/>
                <c:ext xmlns:c16="http://schemas.microsoft.com/office/drawing/2014/chart" uri="{C3380CC4-5D6E-409C-BE32-E72D297353CC}">
                  <c16:uniqueId val="{00000029-A559-4703-87E6-6911CF323A61}"/>
                </c:ext>
              </c:extLst>
            </c:dLbl>
            <c:dLbl>
              <c:idx val="20"/>
              <c:delete val="1"/>
              <c:extLst>
                <c:ext xmlns:c15="http://schemas.microsoft.com/office/drawing/2012/chart" uri="{CE6537A1-D6FC-4f65-9D91-7224C49458BB}"/>
                <c:ext xmlns:c16="http://schemas.microsoft.com/office/drawing/2014/chart" uri="{C3380CC4-5D6E-409C-BE32-E72D297353CC}">
                  <c16:uniqueId val="{0000002A-A559-4703-87E6-6911CF323A61}"/>
                </c:ext>
              </c:extLst>
            </c:dLbl>
            <c:dLbl>
              <c:idx val="25"/>
              <c:delete val="1"/>
              <c:extLst>
                <c:ext xmlns:c15="http://schemas.microsoft.com/office/drawing/2012/chart" uri="{CE6537A1-D6FC-4f65-9D91-7224C49458BB}"/>
                <c:ext xmlns:c16="http://schemas.microsoft.com/office/drawing/2014/chart" uri="{C3380CC4-5D6E-409C-BE32-E72D297353CC}">
                  <c16:uniqueId val="{0000002B-A559-4703-87E6-6911CF323A61}"/>
                </c:ext>
              </c:extLst>
            </c:dLbl>
            <c:dLbl>
              <c:idx val="30"/>
              <c:delete val="1"/>
              <c:extLst>
                <c:ext xmlns:c15="http://schemas.microsoft.com/office/drawing/2012/chart" uri="{CE6537A1-D6FC-4f65-9D91-7224C49458BB}"/>
                <c:ext xmlns:c16="http://schemas.microsoft.com/office/drawing/2014/chart" uri="{C3380CC4-5D6E-409C-BE32-E72D297353CC}">
                  <c16:uniqueId val="{0000002C-A559-4703-87E6-6911CF323A61}"/>
                </c:ext>
              </c:extLst>
            </c:dLbl>
            <c:dLbl>
              <c:idx val="35"/>
              <c:delete val="1"/>
              <c:extLst>
                <c:ext xmlns:c15="http://schemas.microsoft.com/office/drawing/2012/chart" uri="{CE6537A1-D6FC-4f65-9D91-7224C49458BB}"/>
                <c:ext xmlns:c16="http://schemas.microsoft.com/office/drawing/2014/chart" uri="{C3380CC4-5D6E-409C-BE32-E72D297353CC}">
                  <c16:uniqueId val="{0000002D-A559-4703-87E6-6911CF323A61}"/>
                </c:ext>
              </c:extLst>
            </c:dLbl>
            <c:dLbl>
              <c:idx val="40"/>
              <c:delete val="1"/>
              <c:extLst>
                <c:ext xmlns:c15="http://schemas.microsoft.com/office/drawing/2012/chart" uri="{CE6537A1-D6FC-4f65-9D91-7224C49458BB}"/>
                <c:ext xmlns:c16="http://schemas.microsoft.com/office/drawing/2014/chart" uri="{C3380CC4-5D6E-409C-BE32-E72D297353CC}">
                  <c16:uniqueId val="{0000002E-A559-4703-87E6-6911CF323A61}"/>
                </c:ext>
              </c:extLst>
            </c:dLbl>
            <c:dLbl>
              <c:idx val="45"/>
              <c:delete val="1"/>
              <c:extLst>
                <c:ext xmlns:c15="http://schemas.microsoft.com/office/drawing/2012/chart" uri="{CE6537A1-D6FC-4f65-9D91-7224C49458BB}"/>
                <c:ext xmlns:c16="http://schemas.microsoft.com/office/drawing/2014/chart" uri="{C3380CC4-5D6E-409C-BE32-E72D297353CC}">
                  <c16:uniqueId val="{0000002F-A559-4703-87E6-6911CF323A61}"/>
                </c:ext>
              </c:extLst>
            </c:dLbl>
            <c:numFmt formatCode="0%" sourceLinked="0"/>
            <c:spPr>
              <a:noFill/>
              <a:ln>
                <a:noFill/>
              </a:ln>
              <a:effectLst/>
            </c:spPr>
            <c:txPr>
              <a:bodyPr wrap="square" lIns="38100" tIns="19050" rIns="38100" bIns="19050" anchor="ctr">
                <a:spAutoFit/>
              </a:bodyPr>
              <a:lstStyle/>
              <a:p>
                <a:pPr>
                  <a:defRPr>
                    <a:solidFill>
                      <a:sysClr val="windowText" lastClr="000000"/>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'!$K$27:$K$46</c:f>
              <c:strCache>
                <c:ptCount val="20"/>
                <c:pt idx="0">
                  <c:v>【 国内からの調達 】                       </c:v>
                </c:pt>
                <c:pt idx="1">
                  <c:v>A.ユーザー企業（N=371）</c:v>
                </c:pt>
                <c:pt idx="2">
                  <c:v>B.メーカー企業（N=411）</c:v>
                </c:pt>
                <c:pt idx="3">
                  <c:v>C.サブシステム提供企業（N=266）</c:v>
                </c:pt>
                <c:pt idx="4">
                  <c:v>D.サービス提供企業（N=256）</c:v>
                </c:pt>
                <c:pt idx="5">
                  <c:v>【 海外からの調達 】                       </c:v>
                </c:pt>
                <c:pt idx="6">
                  <c:v>A.ユーザー企業（N=357）</c:v>
                </c:pt>
                <c:pt idx="7">
                  <c:v>B.メーカー企業（N=399）</c:v>
                </c:pt>
                <c:pt idx="8">
                  <c:v>C.サブシステム提供企業（N=257）</c:v>
                </c:pt>
                <c:pt idx="9">
                  <c:v>D.サービス提供企業（N=245）</c:v>
                </c:pt>
                <c:pt idx="10">
                  <c:v>【 新規顧客の開拓 】                       </c:v>
                </c:pt>
                <c:pt idx="11">
                  <c:v>A.ユーザー企業（N=367）</c:v>
                </c:pt>
                <c:pt idx="12">
                  <c:v>B.メーカー企業（N=414）</c:v>
                </c:pt>
                <c:pt idx="13">
                  <c:v>C.サブシステム提供企業（N=271）</c:v>
                </c:pt>
                <c:pt idx="14">
                  <c:v>D.サービス提供企業（N=263）</c:v>
                </c:pt>
                <c:pt idx="15">
                  <c:v>【 商談(オンラインを含む) 】               </c:v>
                </c:pt>
                <c:pt idx="16">
                  <c:v>A.ユーザー企業（N=371）</c:v>
                </c:pt>
                <c:pt idx="17">
                  <c:v>B.メーカー企業（N=415）</c:v>
                </c:pt>
                <c:pt idx="18">
                  <c:v>C.サブシステム提供企業（N=272）</c:v>
                </c:pt>
                <c:pt idx="19">
                  <c:v>D.サービス提供企業（N=263）</c:v>
                </c:pt>
              </c:strCache>
            </c:strRef>
          </c:cat>
          <c:val>
            <c:numRef>
              <c:f>'Q5.コロナの影響【ABCD】 '!$N$27:$N$46</c:f>
              <c:numCache>
                <c:formatCode>0.0%</c:formatCode>
                <c:ptCount val="20"/>
                <c:pt idx="0" formatCode="General">
                  <c:v>0</c:v>
                </c:pt>
                <c:pt idx="1">
                  <c:v>0.59838274932614555</c:v>
                </c:pt>
                <c:pt idx="2">
                  <c:v>0.67153284671532842</c:v>
                </c:pt>
                <c:pt idx="3">
                  <c:v>0.72556390977443608</c:v>
                </c:pt>
                <c:pt idx="4">
                  <c:v>0.66796875</c:v>
                </c:pt>
                <c:pt idx="5" formatCode="General">
                  <c:v>0</c:v>
                </c:pt>
                <c:pt idx="6">
                  <c:v>0.61344537815126055</c:v>
                </c:pt>
                <c:pt idx="7">
                  <c:v>0.67167919799498743</c:v>
                </c:pt>
                <c:pt idx="8">
                  <c:v>0.73151750972762641</c:v>
                </c:pt>
                <c:pt idx="9">
                  <c:v>0.7918367346938775</c:v>
                </c:pt>
                <c:pt idx="10" formatCode="General">
                  <c:v>0</c:v>
                </c:pt>
                <c:pt idx="11">
                  <c:v>0.47138964577656678</c:v>
                </c:pt>
                <c:pt idx="12">
                  <c:v>0.35990338164251207</c:v>
                </c:pt>
                <c:pt idx="13">
                  <c:v>0.4059040590405904</c:v>
                </c:pt>
                <c:pt idx="14">
                  <c:v>0.38022813688212925</c:v>
                </c:pt>
                <c:pt idx="15" formatCode="General">
                  <c:v>0</c:v>
                </c:pt>
                <c:pt idx="16">
                  <c:v>0.39622641509433965</c:v>
                </c:pt>
                <c:pt idx="17">
                  <c:v>0.32048192771084338</c:v>
                </c:pt>
                <c:pt idx="18">
                  <c:v>0.32720588235294118</c:v>
                </c:pt>
                <c:pt idx="19">
                  <c:v>0.29657794676806082</c:v>
                </c:pt>
              </c:numCache>
            </c:numRef>
          </c:val>
          <c:extLst>
            <c:ext xmlns:c16="http://schemas.microsoft.com/office/drawing/2014/chart" uri="{C3380CC4-5D6E-409C-BE32-E72D297353CC}">
              <c16:uniqueId val="{00000030-A559-4703-87E6-6911CF323A61}"/>
            </c:ext>
          </c:extLst>
        </c:ser>
        <c:ser>
          <c:idx val="3"/>
          <c:order val="3"/>
          <c:tx>
            <c:strRef>
              <c:f>'Q5.コロナの影響【ABCD】 '!$O$6</c:f>
              <c:strCache>
                <c:ptCount val="1"/>
                <c:pt idx="0">
                  <c:v>減少(縮小)</c:v>
                </c:pt>
              </c:strCache>
            </c:strRef>
          </c:tx>
          <c:spPr>
            <a:solidFill>
              <a:srgbClr val="2E75B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1-A559-4703-87E6-6911CF323A61}"/>
                </c:ext>
              </c:extLst>
            </c:dLbl>
            <c:dLbl>
              <c:idx val="5"/>
              <c:delete val="1"/>
              <c:extLst>
                <c:ext xmlns:c15="http://schemas.microsoft.com/office/drawing/2012/chart" uri="{CE6537A1-D6FC-4f65-9D91-7224C49458BB}"/>
                <c:ext xmlns:c16="http://schemas.microsoft.com/office/drawing/2014/chart" uri="{C3380CC4-5D6E-409C-BE32-E72D297353CC}">
                  <c16:uniqueId val="{00000032-A559-4703-87E6-6911CF323A61}"/>
                </c:ext>
              </c:extLst>
            </c:dLbl>
            <c:dLbl>
              <c:idx val="10"/>
              <c:delete val="1"/>
              <c:extLst>
                <c:ext xmlns:c15="http://schemas.microsoft.com/office/drawing/2012/chart" uri="{CE6537A1-D6FC-4f65-9D91-7224C49458BB}"/>
                <c:ext xmlns:c16="http://schemas.microsoft.com/office/drawing/2014/chart" uri="{C3380CC4-5D6E-409C-BE32-E72D297353CC}">
                  <c16:uniqueId val="{00000033-A559-4703-87E6-6911CF323A61}"/>
                </c:ext>
              </c:extLst>
            </c:dLbl>
            <c:dLbl>
              <c:idx val="15"/>
              <c:delete val="1"/>
              <c:extLst>
                <c:ext xmlns:c15="http://schemas.microsoft.com/office/drawing/2012/chart" uri="{CE6537A1-D6FC-4f65-9D91-7224C49458BB}"/>
                <c:ext xmlns:c16="http://schemas.microsoft.com/office/drawing/2014/chart" uri="{C3380CC4-5D6E-409C-BE32-E72D297353CC}">
                  <c16:uniqueId val="{00000034-A559-4703-87E6-6911CF323A61}"/>
                </c:ext>
              </c:extLst>
            </c:dLbl>
            <c:dLbl>
              <c:idx val="20"/>
              <c:delete val="1"/>
              <c:extLst>
                <c:ext xmlns:c15="http://schemas.microsoft.com/office/drawing/2012/chart" uri="{CE6537A1-D6FC-4f65-9D91-7224C49458BB}"/>
                <c:ext xmlns:c16="http://schemas.microsoft.com/office/drawing/2014/chart" uri="{C3380CC4-5D6E-409C-BE32-E72D297353CC}">
                  <c16:uniqueId val="{00000035-A559-4703-87E6-6911CF323A61}"/>
                </c:ext>
              </c:extLst>
            </c:dLbl>
            <c:dLbl>
              <c:idx val="25"/>
              <c:delete val="1"/>
              <c:extLst>
                <c:ext xmlns:c15="http://schemas.microsoft.com/office/drawing/2012/chart" uri="{CE6537A1-D6FC-4f65-9D91-7224C49458BB}"/>
                <c:ext xmlns:c16="http://schemas.microsoft.com/office/drawing/2014/chart" uri="{C3380CC4-5D6E-409C-BE32-E72D297353CC}">
                  <c16:uniqueId val="{00000036-A559-4703-87E6-6911CF323A61}"/>
                </c:ext>
              </c:extLst>
            </c:dLbl>
            <c:dLbl>
              <c:idx val="30"/>
              <c:delete val="1"/>
              <c:extLst>
                <c:ext xmlns:c15="http://schemas.microsoft.com/office/drawing/2012/chart" uri="{CE6537A1-D6FC-4f65-9D91-7224C49458BB}"/>
                <c:ext xmlns:c16="http://schemas.microsoft.com/office/drawing/2014/chart" uri="{C3380CC4-5D6E-409C-BE32-E72D297353CC}">
                  <c16:uniqueId val="{00000037-A559-4703-87E6-6911CF323A61}"/>
                </c:ext>
              </c:extLst>
            </c:dLbl>
            <c:dLbl>
              <c:idx val="35"/>
              <c:delete val="1"/>
              <c:extLst>
                <c:ext xmlns:c15="http://schemas.microsoft.com/office/drawing/2012/chart" uri="{CE6537A1-D6FC-4f65-9D91-7224C49458BB}"/>
                <c:ext xmlns:c16="http://schemas.microsoft.com/office/drawing/2014/chart" uri="{C3380CC4-5D6E-409C-BE32-E72D297353CC}">
                  <c16:uniqueId val="{00000038-A559-4703-87E6-6911CF323A61}"/>
                </c:ext>
              </c:extLst>
            </c:dLbl>
            <c:dLbl>
              <c:idx val="40"/>
              <c:delete val="1"/>
              <c:extLst>
                <c:ext xmlns:c15="http://schemas.microsoft.com/office/drawing/2012/chart" uri="{CE6537A1-D6FC-4f65-9D91-7224C49458BB}"/>
                <c:ext xmlns:c16="http://schemas.microsoft.com/office/drawing/2014/chart" uri="{C3380CC4-5D6E-409C-BE32-E72D297353CC}">
                  <c16:uniqueId val="{00000039-A559-4703-87E6-6911CF323A61}"/>
                </c:ext>
              </c:extLst>
            </c:dLbl>
            <c:dLbl>
              <c:idx val="45"/>
              <c:delete val="1"/>
              <c:extLst>
                <c:ext xmlns:c15="http://schemas.microsoft.com/office/drawing/2012/chart" uri="{CE6537A1-D6FC-4f65-9D91-7224C49458BB}"/>
                <c:ext xmlns:c16="http://schemas.microsoft.com/office/drawing/2014/chart" uri="{C3380CC4-5D6E-409C-BE32-E72D297353CC}">
                  <c16:uniqueId val="{0000003A-A559-4703-87E6-6911CF323A61}"/>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'!$K$27:$K$46</c:f>
              <c:strCache>
                <c:ptCount val="20"/>
                <c:pt idx="0">
                  <c:v>【 国内からの調達 】                       </c:v>
                </c:pt>
                <c:pt idx="1">
                  <c:v>A.ユーザー企業（N=371）</c:v>
                </c:pt>
                <c:pt idx="2">
                  <c:v>B.メーカー企業（N=411）</c:v>
                </c:pt>
                <c:pt idx="3">
                  <c:v>C.サブシステム提供企業（N=266）</c:v>
                </c:pt>
                <c:pt idx="4">
                  <c:v>D.サービス提供企業（N=256）</c:v>
                </c:pt>
                <c:pt idx="5">
                  <c:v>【 海外からの調達 】                       </c:v>
                </c:pt>
                <c:pt idx="6">
                  <c:v>A.ユーザー企業（N=357）</c:v>
                </c:pt>
                <c:pt idx="7">
                  <c:v>B.メーカー企業（N=399）</c:v>
                </c:pt>
                <c:pt idx="8">
                  <c:v>C.サブシステム提供企業（N=257）</c:v>
                </c:pt>
                <c:pt idx="9">
                  <c:v>D.サービス提供企業（N=245）</c:v>
                </c:pt>
                <c:pt idx="10">
                  <c:v>【 新規顧客の開拓 】                       </c:v>
                </c:pt>
                <c:pt idx="11">
                  <c:v>A.ユーザー企業（N=367）</c:v>
                </c:pt>
                <c:pt idx="12">
                  <c:v>B.メーカー企業（N=414）</c:v>
                </c:pt>
                <c:pt idx="13">
                  <c:v>C.サブシステム提供企業（N=271）</c:v>
                </c:pt>
                <c:pt idx="14">
                  <c:v>D.サービス提供企業（N=263）</c:v>
                </c:pt>
                <c:pt idx="15">
                  <c:v>【 商談(オンラインを含む) 】               </c:v>
                </c:pt>
                <c:pt idx="16">
                  <c:v>A.ユーザー企業（N=371）</c:v>
                </c:pt>
                <c:pt idx="17">
                  <c:v>B.メーカー企業（N=415）</c:v>
                </c:pt>
                <c:pt idx="18">
                  <c:v>C.サブシステム提供企業（N=272）</c:v>
                </c:pt>
                <c:pt idx="19">
                  <c:v>D.サービス提供企業（N=263）</c:v>
                </c:pt>
              </c:strCache>
            </c:strRef>
          </c:cat>
          <c:val>
            <c:numRef>
              <c:f>'Q5.コロナの影響【ABCD】 '!$O$27:$O$46</c:f>
              <c:numCache>
                <c:formatCode>0.0%</c:formatCode>
                <c:ptCount val="20"/>
                <c:pt idx="0" formatCode="General">
                  <c:v>0</c:v>
                </c:pt>
                <c:pt idx="1">
                  <c:v>0.31266846361185985</c:v>
                </c:pt>
                <c:pt idx="2">
                  <c:v>0.24330900243309003</c:v>
                </c:pt>
                <c:pt idx="3">
                  <c:v>0.19924812030075187</c:v>
                </c:pt>
                <c:pt idx="4">
                  <c:v>0.265625</c:v>
                </c:pt>
                <c:pt idx="5" formatCode="General">
                  <c:v>0</c:v>
                </c:pt>
                <c:pt idx="6">
                  <c:v>0.29131652661064428</c:v>
                </c:pt>
                <c:pt idx="7">
                  <c:v>0.20300751879699247</c:v>
                </c:pt>
                <c:pt idx="8">
                  <c:v>0.17509727626459143</c:v>
                </c:pt>
                <c:pt idx="9">
                  <c:v>0.14693877551020409</c:v>
                </c:pt>
                <c:pt idx="10" formatCode="General">
                  <c:v>0</c:v>
                </c:pt>
                <c:pt idx="11">
                  <c:v>0.35149863760217986</c:v>
                </c:pt>
                <c:pt idx="12">
                  <c:v>0.40579710144927539</c:v>
                </c:pt>
                <c:pt idx="13">
                  <c:v>0.37638376383763839</c:v>
                </c:pt>
                <c:pt idx="14">
                  <c:v>0.42585551330798477</c:v>
                </c:pt>
                <c:pt idx="15" formatCode="General">
                  <c:v>0</c:v>
                </c:pt>
                <c:pt idx="16">
                  <c:v>0.36118598382749328</c:v>
                </c:pt>
                <c:pt idx="17">
                  <c:v>0.42168674698795183</c:v>
                </c:pt>
                <c:pt idx="18">
                  <c:v>0.46323529411764708</c:v>
                </c:pt>
                <c:pt idx="19">
                  <c:v>0.43346007604562736</c:v>
                </c:pt>
              </c:numCache>
            </c:numRef>
          </c:val>
          <c:extLst>
            <c:ext xmlns:c16="http://schemas.microsoft.com/office/drawing/2014/chart" uri="{C3380CC4-5D6E-409C-BE32-E72D297353CC}">
              <c16:uniqueId val="{0000003B-A559-4703-87E6-6911CF323A61}"/>
            </c:ext>
          </c:extLst>
        </c:ser>
        <c:ser>
          <c:idx val="4"/>
          <c:order val="4"/>
          <c:tx>
            <c:strRef>
              <c:f>'Q5.コロナの影響【ABCD】 '!$P$6</c:f>
              <c:strCache>
                <c:ptCount val="1"/>
                <c:pt idx="0">
                  <c:v>大幅に減少(縮小)</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C-A559-4703-87E6-6911CF323A61}"/>
                </c:ext>
              </c:extLst>
            </c:dLbl>
            <c:dLbl>
              <c:idx val="3"/>
              <c:layout>
                <c:manualLayout>
                  <c:x val="1.727528735632184E-2"/>
                  <c:y val="4.15032679738562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40-4988-98B1-2A1675DCE8FD}"/>
                </c:ext>
              </c:extLst>
            </c:dLbl>
            <c:dLbl>
              <c:idx val="4"/>
              <c:layout>
                <c:manualLayout>
                  <c:x val="1.54272030651341E-2"/>
                  <c:y val="2.0751633986928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40-4988-98B1-2A1675DCE8FD}"/>
                </c:ext>
              </c:extLst>
            </c:dLbl>
            <c:dLbl>
              <c:idx val="5"/>
              <c:delete val="1"/>
              <c:extLst>
                <c:ext xmlns:c15="http://schemas.microsoft.com/office/drawing/2012/chart" uri="{CE6537A1-D6FC-4f65-9D91-7224C49458BB}"/>
                <c:ext xmlns:c16="http://schemas.microsoft.com/office/drawing/2014/chart" uri="{C3380CC4-5D6E-409C-BE32-E72D297353CC}">
                  <c16:uniqueId val="{0000003D-A559-4703-87E6-6911CF323A61}"/>
                </c:ext>
              </c:extLst>
            </c:dLbl>
            <c:dLbl>
              <c:idx val="9"/>
              <c:layout>
                <c:manualLayout>
                  <c:x val="1.4286206896551717E-2"/>
                  <c:y val="4.150326797385621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4861302681992323E-2"/>
                      <c:h val="3.7062418300653592E-2"/>
                    </c:manualLayout>
                  </c15:layout>
                </c:ext>
                <c:ext xmlns:c16="http://schemas.microsoft.com/office/drawing/2014/chart" uri="{C3380CC4-5D6E-409C-BE32-E72D297353CC}">
                  <c16:uniqueId val="{00000003-0A40-4988-98B1-2A1675DCE8FD}"/>
                </c:ext>
              </c:extLst>
            </c:dLbl>
            <c:dLbl>
              <c:idx val="10"/>
              <c:delete val="1"/>
              <c:extLst>
                <c:ext xmlns:c15="http://schemas.microsoft.com/office/drawing/2012/chart" uri="{CE6537A1-D6FC-4f65-9D91-7224C49458BB}"/>
                <c:ext xmlns:c16="http://schemas.microsoft.com/office/drawing/2014/chart" uri="{C3380CC4-5D6E-409C-BE32-E72D297353CC}">
                  <c16:uniqueId val="{0000003E-A559-4703-87E6-6911CF323A61}"/>
                </c:ext>
              </c:extLst>
            </c:dLbl>
            <c:dLbl>
              <c:idx val="15"/>
              <c:delete val="1"/>
              <c:extLst>
                <c:ext xmlns:c15="http://schemas.microsoft.com/office/drawing/2012/chart" uri="{CE6537A1-D6FC-4f65-9D91-7224C49458BB}"/>
                <c:ext xmlns:c16="http://schemas.microsoft.com/office/drawing/2014/chart" uri="{C3380CC4-5D6E-409C-BE32-E72D297353CC}">
                  <c16:uniqueId val="{0000003F-A559-4703-87E6-6911CF323A61}"/>
                </c:ext>
              </c:extLst>
            </c:dLbl>
            <c:dLbl>
              <c:idx val="20"/>
              <c:delete val="1"/>
              <c:extLst>
                <c:ext xmlns:c15="http://schemas.microsoft.com/office/drawing/2012/chart" uri="{CE6537A1-D6FC-4f65-9D91-7224C49458BB}"/>
                <c:ext xmlns:c16="http://schemas.microsoft.com/office/drawing/2014/chart" uri="{C3380CC4-5D6E-409C-BE32-E72D297353CC}">
                  <c16:uniqueId val="{00000040-A559-4703-87E6-6911CF323A61}"/>
                </c:ext>
              </c:extLst>
            </c:dLbl>
            <c:dLbl>
              <c:idx val="25"/>
              <c:delete val="1"/>
              <c:extLst>
                <c:ext xmlns:c15="http://schemas.microsoft.com/office/drawing/2012/chart" uri="{CE6537A1-D6FC-4f65-9D91-7224C49458BB}"/>
                <c:ext xmlns:c16="http://schemas.microsoft.com/office/drawing/2014/chart" uri="{C3380CC4-5D6E-409C-BE32-E72D297353CC}">
                  <c16:uniqueId val="{00000041-A559-4703-87E6-6911CF323A61}"/>
                </c:ext>
              </c:extLst>
            </c:dLbl>
            <c:dLbl>
              <c:idx val="30"/>
              <c:delete val="1"/>
              <c:extLst>
                <c:ext xmlns:c15="http://schemas.microsoft.com/office/drawing/2012/chart" uri="{CE6537A1-D6FC-4f65-9D91-7224C49458BB}"/>
                <c:ext xmlns:c16="http://schemas.microsoft.com/office/drawing/2014/chart" uri="{C3380CC4-5D6E-409C-BE32-E72D297353CC}">
                  <c16:uniqueId val="{00000042-A559-4703-87E6-6911CF323A61}"/>
                </c:ext>
              </c:extLst>
            </c:dLbl>
            <c:dLbl>
              <c:idx val="35"/>
              <c:delete val="1"/>
              <c:extLst>
                <c:ext xmlns:c15="http://schemas.microsoft.com/office/drawing/2012/chart" uri="{CE6537A1-D6FC-4f65-9D91-7224C49458BB}"/>
                <c:ext xmlns:c16="http://schemas.microsoft.com/office/drawing/2014/chart" uri="{C3380CC4-5D6E-409C-BE32-E72D297353CC}">
                  <c16:uniqueId val="{00000043-A559-4703-87E6-6911CF323A61}"/>
                </c:ext>
              </c:extLst>
            </c:dLbl>
            <c:dLbl>
              <c:idx val="40"/>
              <c:delete val="1"/>
              <c:extLst>
                <c:ext xmlns:c15="http://schemas.microsoft.com/office/drawing/2012/chart" uri="{CE6537A1-D6FC-4f65-9D91-7224C49458BB}"/>
                <c:ext xmlns:c16="http://schemas.microsoft.com/office/drawing/2014/chart" uri="{C3380CC4-5D6E-409C-BE32-E72D297353CC}">
                  <c16:uniqueId val="{00000044-A559-4703-87E6-6911CF323A61}"/>
                </c:ext>
              </c:extLst>
            </c:dLbl>
            <c:dLbl>
              <c:idx val="45"/>
              <c:delete val="1"/>
              <c:extLst>
                <c:ext xmlns:c15="http://schemas.microsoft.com/office/drawing/2012/chart" uri="{CE6537A1-D6FC-4f65-9D91-7224C49458BB}"/>
                <c:ext xmlns:c16="http://schemas.microsoft.com/office/drawing/2014/chart" uri="{C3380CC4-5D6E-409C-BE32-E72D297353CC}">
                  <c16:uniqueId val="{00000045-A559-4703-87E6-6911CF323A61}"/>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'!$K$27:$K$46</c:f>
              <c:strCache>
                <c:ptCount val="20"/>
                <c:pt idx="0">
                  <c:v>【 国内からの調達 】                       </c:v>
                </c:pt>
                <c:pt idx="1">
                  <c:v>A.ユーザー企業（N=371）</c:v>
                </c:pt>
                <c:pt idx="2">
                  <c:v>B.メーカー企業（N=411）</c:v>
                </c:pt>
                <c:pt idx="3">
                  <c:v>C.サブシステム提供企業（N=266）</c:v>
                </c:pt>
                <c:pt idx="4">
                  <c:v>D.サービス提供企業（N=256）</c:v>
                </c:pt>
                <c:pt idx="5">
                  <c:v>【 海外からの調達 】                       </c:v>
                </c:pt>
                <c:pt idx="6">
                  <c:v>A.ユーザー企業（N=357）</c:v>
                </c:pt>
                <c:pt idx="7">
                  <c:v>B.メーカー企業（N=399）</c:v>
                </c:pt>
                <c:pt idx="8">
                  <c:v>C.サブシステム提供企業（N=257）</c:v>
                </c:pt>
                <c:pt idx="9">
                  <c:v>D.サービス提供企業（N=245）</c:v>
                </c:pt>
                <c:pt idx="10">
                  <c:v>【 新規顧客の開拓 】                       </c:v>
                </c:pt>
                <c:pt idx="11">
                  <c:v>A.ユーザー企業（N=367）</c:v>
                </c:pt>
                <c:pt idx="12">
                  <c:v>B.メーカー企業（N=414）</c:v>
                </c:pt>
                <c:pt idx="13">
                  <c:v>C.サブシステム提供企業（N=271）</c:v>
                </c:pt>
                <c:pt idx="14">
                  <c:v>D.サービス提供企業（N=263）</c:v>
                </c:pt>
                <c:pt idx="15">
                  <c:v>【 商談(オンラインを含む) 】               </c:v>
                </c:pt>
                <c:pt idx="16">
                  <c:v>A.ユーザー企業（N=371）</c:v>
                </c:pt>
                <c:pt idx="17">
                  <c:v>B.メーカー企業（N=415）</c:v>
                </c:pt>
                <c:pt idx="18">
                  <c:v>C.サブシステム提供企業（N=272）</c:v>
                </c:pt>
                <c:pt idx="19">
                  <c:v>D.サービス提供企業（N=263）</c:v>
                </c:pt>
              </c:strCache>
            </c:strRef>
          </c:cat>
          <c:val>
            <c:numRef>
              <c:f>'Q5.コロナの影響【ABCD】 '!$P$27:$P$46</c:f>
              <c:numCache>
                <c:formatCode>0.0%</c:formatCode>
                <c:ptCount val="20"/>
                <c:pt idx="0" formatCode="General">
                  <c:v>0</c:v>
                </c:pt>
                <c:pt idx="1">
                  <c:v>5.9299191374663072E-2</c:v>
                </c:pt>
                <c:pt idx="2">
                  <c:v>5.8394160583941604E-2</c:v>
                </c:pt>
                <c:pt idx="3">
                  <c:v>4.1353383458646614E-2</c:v>
                </c:pt>
                <c:pt idx="4">
                  <c:v>3.90625E-2</c:v>
                </c:pt>
                <c:pt idx="5" formatCode="General">
                  <c:v>0</c:v>
                </c:pt>
                <c:pt idx="6">
                  <c:v>7.5630252100840331E-2</c:v>
                </c:pt>
                <c:pt idx="7">
                  <c:v>0.10275689223057644</c:v>
                </c:pt>
                <c:pt idx="8">
                  <c:v>7.3929961089494164E-2</c:v>
                </c:pt>
                <c:pt idx="9">
                  <c:v>5.3061224489795916E-2</c:v>
                </c:pt>
                <c:pt idx="10" formatCode="General">
                  <c:v>0</c:v>
                </c:pt>
                <c:pt idx="11">
                  <c:v>0.1008174386920981</c:v>
                </c:pt>
                <c:pt idx="12">
                  <c:v>0.14009661835748793</c:v>
                </c:pt>
                <c:pt idx="13">
                  <c:v>0.13653136531365315</c:v>
                </c:pt>
                <c:pt idx="14">
                  <c:v>0.13307984790874525</c:v>
                </c:pt>
                <c:pt idx="15" formatCode="General">
                  <c:v>0</c:v>
                </c:pt>
                <c:pt idx="16">
                  <c:v>0.1293800539083558</c:v>
                </c:pt>
                <c:pt idx="17">
                  <c:v>0.13493975903614458</c:v>
                </c:pt>
                <c:pt idx="18">
                  <c:v>0.11029411764705882</c:v>
                </c:pt>
                <c:pt idx="19">
                  <c:v>0.11406844106463879</c:v>
                </c:pt>
              </c:numCache>
            </c:numRef>
          </c:val>
          <c:extLst>
            <c:ext xmlns:c16="http://schemas.microsoft.com/office/drawing/2014/chart" uri="{C3380CC4-5D6E-409C-BE32-E72D297353CC}">
              <c16:uniqueId val="{00000046-A559-4703-87E6-6911CF323A61}"/>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743259015857"/>
          <c:y val="5.027909500142768E-2"/>
          <c:w val="0.51060789663452599"/>
          <c:h val="0.90851231884057981"/>
        </c:manualLayout>
      </c:layout>
      <c:barChart>
        <c:barDir val="bar"/>
        <c:grouping val="stacked"/>
        <c:varyColors val="0"/>
        <c:ser>
          <c:idx val="0"/>
          <c:order val="0"/>
          <c:tx>
            <c:strRef>
              <c:f>'Q5.コロナの影響【ABCD】 '!$L$6</c:f>
              <c:strCache>
                <c:ptCount val="1"/>
                <c:pt idx="0">
                  <c:v>大幅に増加(拡大)</c:v>
                </c:pt>
              </c:strCache>
            </c:strRef>
          </c:tx>
          <c:spPr>
            <a:solidFill>
              <a:srgbClr val="FF996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FE7-47E5-AECF-337AC4C65F21}"/>
                </c:ext>
              </c:extLst>
            </c:dLbl>
            <c:dLbl>
              <c:idx val="1"/>
              <c:layout>
                <c:manualLayout>
                  <c:x val="-1.6750191570881225E-2"/>
                  <c:y val="-1.6601307189542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E7-47E5-AECF-337AC4C65F21}"/>
                </c:ext>
              </c:extLst>
            </c:dLbl>
            <c:dLbl>
              <c:idx val="2"/>
              <c:delete val="1"/>
              <c:extLst>
                <c:ext xmlns:c15="http://schemas.microsoft.com/office/drawing/2012/chart" uri="{CE6537A1-D6FC-4f65-9D91-7224C49458BB}"/>
                <c:ext xmlns:c16="http://schemas.microsoft.com/office/drawing/2014/chart" uri="{C3380CC4-5D6E-409C-BE32-E72D297353CC}">
                  <c16:uniqueId val="{00000002-3FE7-47E5-AECF-337AC4C65F21}"/>
                </c:ext>
              </c:extLst>
            </c:dLbl>
            <c:dLbl>
              <c:idx val="3"/>
              <c:delete val="1"/>
              <c:extLst>
                <c:ext xmlns:c15="http://schemas.microsoft.com/office/drawing/2012/chart" uri="{CE6537A1-D6FC-4f65-9D91-7224C49458BB}"/>
                <c:ext xmlns:c16="http://schemas.microsoft.com/office/drawing/2014/chart" uri="{C3380CC4-5D6E-409C-BE32-E72D297353CC}">
                  <c16:uniqueId val="{00000003-3FE7-47E5-AECF-337AC4C65F21}"/>
                </c:ext>
              </c:extLst>
            </c:dLbl>
            <c:dLbl>
              <c:idx val="4"/>
              <c:delete val="1"/>
              <c:extLst>
                <c:ext xmlns:c15="http://schemas.microsoft.com/office/drawing/2012/chart" uri="{CE6537A1-D6FC-4f65-9D91-7224C49458BB}"/>
                <c:ext xmlns:c16="http://schemas.microsoft.com/office/drawing/2014/chart" uri="{C3380CC4-5D6E-409C-BE32-E72D297353CC}">
                  <c16:uniqueId val="{00000004-3FE7-47E5-AECF-337AC4C65F21}"/>
                </c:ext>
              </c:extLst>
            </c:dLbl>
            <c:dLbl>
              <c:idx val="5"/>
              <c:delete val="1"/>
              <c:extLst>
                <c:ext xmlns:c15="http://schemas.microsoft.com/office/drawing/2012/chart" uri="{CE6537A1-D6FC-4f65-9D91-7224C49458BB}"/>
                <c:ext xmlns:c16="http://schemas.microsoft.com/office/drawing/2014/chart" uri="{C3380CC4-5D6E-409C-BE32-E72D297353CC}">
                  <c16:uniqueId val="{00000005-3FE7-47E5-AECF-337AC4C65F21}"/>
                </c:ext>
              </c:extLst>
            </c:dLbl>
            <c:dLbl>
              <c:idx val="6"/>
              <c:layout>
                <c:manualLayout>
                  <c:x val="-2.0243678160919494E-2"/>
                  <c:y val="-8.30065359477124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E7-47E5-AECF-337AC4C65F21}"/>
                </c:ext>
              </c:extLst>
            </c:dLbl>
            <c:dLbl>
              <c:idx val="7"/>
              <c:delete val="1"/>
              <c:extLst>
                <c:ext xmlns:c15="http://schemas.microsoft.com/office/drawing/2012/chart" uri="{CE6537A1-D6FC-4f65-9D91-7224C49458BB}"/>
                <c:ext xmlns:c16="http://schemas.microsoft.com/office/drawing/2014/chart" uri="{C3380CC4-5D6E-409C-BE32-E72D297353CC}">
                  <c16:uniqueId val="{00000007-3FE7-47E5-AECF-337AC4C65F21}"/>
                </c:ext>
              </c:extLst>
            </c:dLbl>
            <c:dLbl>
              <c:idx val="8"/>
              <c:delete val="1"/>
              <c:extLst>
                <c:ext xmlns:c15="http://schemas.microsoft.com/office/drawing/2012/chart" uri="{CE6537A1-D6FC-4f65-9D91-7224C49458BB}"/>
                <c:ext xmlns:c16="http://schemas.microsoft.com/office/drawing/2014/chart" uri="{C3380CC4-5D6E-409C-BE32-E72D297353CC}">
                  <c16:uniqueId val="{00000008-3FE7-47E5-AECF-337AC4C65F21}"/>
                </c:ext>
              </c:extLst>
            </c:dLbl>
            <c:dLbl>
              <c:idx val="9"/>
              <c:delete val="1"/>
              <c:extLst>
                <c:ext xmlns:c15="http://schemas.microsoft.com/office/drawing/2012/chart" uri="{CE6537A1-D6FC-4f65-9D91-7224C49458BB}"/>
                <c:ext xmlns:c16="http://schemas.microsoft.com/office/drawing/2014/chart" uri="{C3380CC4-5D6E-409C-BE32-E72D297353CC}">
                  <c16:uniqueId val="{00000009-3FE7-47E5-AECF-337AC4C65F21}"/>
                </c:ext>
              </c:extLst>
            </c:dLbl>
            <c:dLbl>
              <c:idx val="10"/>
              <c:delete val="1"/>
              <c:extLst>
                <c:ext xmlns:c15="http://schemas.microsoft.com/office/drawing/2012/chart" uri="{CE6537A1-D6FC-4f65-9D91-7224C49458BB}"/>
                <c:ext xmlns:c16="http://schemas.microsoft.com/office/drawing/2014/chart" uri="{C3380CC4-5D6E-409C-BE32-E72D297353CC}">
                  <c16:uniqueId val="{0000000A-3FE7-47E5-AECF-337AC4C65F21}"/>
                </c:ext>
              </c:extLst>
            </c:dLbl>
            <c:dLbl>
              <c:idx val="11"/>
              <c:delete val="1"/>
              <c:extLst>
                <c:ext xmlns:c15="http://schemas.microsoft.com/office/drawing/2012/chart" uri="{CE6537A1-D6FC-4f65-9D91-7224C49458BB}"/>
                <c:ext xmlns:c16="http://schemas.microsoft.com/office/drawing/2014/chart" uri="{C3380CC4-5D6E-409C-BE32-E72D297353CC}">
                  <c16:uniqueId val="{0000000B-3FE7-47E5-AECF-337AC4C65F21}"/>
                </c:ext>
              </c:extLst>
            </c:dLbl>
            <c:dLbl>
              <c:idx val="12"/>
              <c:delete val="1"/>
              <c:extLst>
                <c:ext xmlns:c15="http://schemas.microsoft.com/office/drawing/2012/chart" uri="{CE6537A1-D6FC-4f65-9D91-7224C49458BB}"/>
                <c:ext xmlns:c16="http://schemas.microsoft.com/office/drawing/2014/chart" uri="{C3380CC4-5D6E-409C-BE32-E72D297353CC}">
                  <c16:uniqueId val="{0000000C-3FE7-47E5-AECF-337AC4C65F21}"/>
                </c:ext>
              </c:extLst>
            </c:dLbl>
            <c:dLbl>
              <c:idx val="13"/>
              <c:delete val="1"/>
              <c:extLst>
                <c:ext xmlns:c15="http://schemas.microsoft.com/office/drawing/2012/chart" uri="{CE6537A1-D6FC-4f65-9D91-7224C49458BB}"/>
                <c:ext xmlns:c16="http://schemas.microsoft.com/office/drawing/2014/chart" uri="{C3380CC4-5D6E-409C-BE32-E72D297353CC}">
                  <c16:uniqueId val="{0000000D-3FE7-47E5-AECF-337AC4C65F21}"/>
                </c:ext>
              </c:extLst>
            </c:dLbl>
            <c:dLbl>
              <c:idx val="14"/>
              <c:delete val="1"/>
              <c:extLst>
                <c:ext xmlns:c15="http://schemas.microsoft.com/office/drawing/2012/chart" uri="{CE6537A1-D6FC-4f65-9D91-7224C49458BB}"/>
                <c:ext xmlns:c16="http://schemas.microsoft.com/office/drawing/2014/chart" uri="{C3380CC4-5D6E-409C-BE32-E72D297353CC}">
                  <c16:uniqueId val="{0000000E-3FE7-47E5-AECF-337AC4C65F21}"/>
                </c:ext>
              </c:extLst>
            </c:dLbl>
            <c:dLbl>
              <c:idx val="15"/>
              <c:delete val="1"/>
              <c:extLst>
                <c:ext xmlns:c15="http://schemas.microsoft.com/office/drawing/2012/chart" uri="{CE6537A1-D6FC-4f65-9D91-7224C49458BB}"/>
                <c:ext xmlns:c16="http://schemas.microsoft.com/office/drawing/2014/chart" uri="{C3380CC4-5D6E-409C-BE32-E72D297353CC}">
                  <c16:uniqueId val="{0000000F-3FE7-47E5-AECF-337AC4C65F21}"/>
                </c:ext>
              </c:extLst>
            </c:dLbl>
            <c:dLbl>
              <c:idx val="16"/>
              <c:layout>
                <c:manualLayout>
                  <c:x val="-1.6008429118773947E-2"/>
                  <c:y val="-1.0375816993464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E7-47E5-AECF-337AC4C65F21}"/>
                </c:ext>
              </c:extLst>
            </c:dLbl>
            <c:dLbl>
              <c:idx val="17"/>
              <c:delete val="1"/>
              <c:extLst>
                <c:ext xmlns:c15="http://schemas.microsoft.com/office/drawing/2012/chart" uri="{CE6537A1-D6FC-4f65-9D91-7224C49458BB}"/>
                <c:ext xmlns:c16="http://schemas.microsoft.com/office/drawing/2014/chart" uri="{C3380CC4-5D6E-409C-BE32-E72D297353CC}">
                  <c16:uniqueId val="{00000011-3FE7-47E5-AECF-337AC4C65F21}"/>
                </c:ext>
              </c:extLst>
            </c:dLbl>
            <c:dLbl>
              <c:idx val="18"/>
              <c:delete val="1"/>
              <c:extLst>
                <c:ext xmlns:c15="http://schemas.microsoft.com/office/drawing/2012/chart" uri="{CE6537A1-D6FC-4f65-9D91-7224C49458BB}"/>
                <c:ext xmlns:c16="http://schemas.microsoft.com/office/drawing/2014/chart" uri="{C3380CC4-5D6E-409C-BE32-E72D297353CC}">
                  <c16:uniqueId val="{00000012-3FE7-47E5-AECF-337AC4C65F21}"/>
                </c:ext>
              </c:extLst>
            </c:dLbl>
            <c:dLbl>
              <c:idx val="19"/>
              <c:delete val="1"/>
              <c:extLst>
                <c:ext xmlns:c15="http://schemas.microsoft.com/office/drawing/2012/chart" uri="{CE6537A1-D6FC-4f65-9D91-7224C49458BB}"/>
                <c:ext xmlns:c16="http://schemas.microsoft.com/office/drawing/2014/chart" uri="{C3380CC4-5D6E-409C-BE32-E72D297353CC}">
                  <c16:uniqueId val="{00000013-3FE7-47E5-AECF-337AC4C65F21}"/>
                </c:ext>
              </c:extLst>
            </c:dLbl>
            <c:dLbl>
              <c:idx val="20"/>
              <c:delete val="1"/>
              <c:extLst>
                <c:ext xmlns:c15="http://schemas.microsoft.com/office/drawing/2012/chart" uri="{CE6537A1-D6FC-4f65-9D91-7224C49458BB}"/>
                <c:ext xmlns:c16="http://schemas.microsoft.com/office/drawing/2014/chart" uri="{C3380CC4-5D6E-409C-BE32-E72D297353CC}">
                  <c16:uniqueId val="{00000014-3FE7-47E5-AECF-337AC4C65F21}"/>
                </c:ext>
              </c:extLst>
            </c:dLbl>
            <c:dLbl>
              <c:idx val="25"/>
              <c:delete val="1"/>
              <c:extLst>
                <c:ext xmlns:c15="http://schemas.microsoft.com/office/drawing/2012/chart" uri="{CE6537A1-D6FC-4f65-9D91-7224C49458BB}"/>
                <c:ext xmlns:c16="http://schemas.microsoft.com/office/drawing/2014/chart" uri="{C3380CC4-5D6E-409C-BE32-E72D297353CC}">
                  <c16:uniqueId val="{00000015-3FE7-47E5-AECF-337AC4C65F21}"/>
                </c:ext>
              </c:extLst>
            </c:dLbl>
            <c:dLbl>
              <c:idx val="30"/>
              <c:delete val="1"/>
              <c:extLst>
                <c:ext xmlns:c15="http://schemas.microsoft.com/office/drawing/2012/chart" uri="{CE6537A1-D6FC-4f65-9D91-7224C49458BB}"/>
                <c:ext xmlns:c16="http://schemas.microsoft.com/office/drawing/2014/chart" uri="{C3380CC4-5D6E-409C-BE32-E72D297353CC}">
                  <c16:uniqueId val="{00000016-3FE7-47E5-AECF-337AC4C65F21}"/>
                </c:ext>
              </c:extLst>
            </c:dLbl>
            <c:dLbl>
              <c:idx val="35"/>
              <c:delete val="1"/>
              <c:extLst>
                <c:ext xmlns:c15="http://schemas.microsoft.com/office/drawing/2012/chart" uri="{CE6537A1-D6FC-4f65-9D91-7224C49458BB}"/>
                <c:ext xmlns:c16="http://schemas.microsoft.com/office/drawing/2014/chart" uri="{C3380CC4-5D6E-409C-BE32-E72D297353CC}">
                  <c16:uniqueId val="{00000017-3FE7-47E5-AECF-337AC4C65F21}"/>
                </c:ext>
              </c:extLst>
            </c:dLbl>
            <c:dLbl>
              <c:idx val="40"/>
              <c:delete val="1"/>
              <c:extLst>
                <c:ext xmlns:c15="http://schemas.microsoft.com/office/drawing/2012/chart" uri="{CE6537A1-D6FC-4f65-9D91-7224C49458BB}"/>
                <c:ext xmlns:c16="http://schemas.microsoft.com/office/drawing/2014/chart" uri="{C3380CC4-5D6E-409C-BE32-E72D297353CC}">
                  <c16:uniqueId val="{00000018-3FE7-47E5-AECF-337AC4C65F21}"/>
                </c:ext>
              </c:extLst>
            </c:dLbl>
            <c:dLbl>
              <c:idx val="45"/>
              <c:delete val="1"/>
              <c:extLst>
                <c:ext xmlns:c15="http://schemas.microsoft.com/office/drawing/2012/chart" uri="{CE6537A1-D6FC-4f65-9D91-7224C49458BB}"/>
                <c:ext xmlns:c16="http://schemas.microsoft.com/office/drawing/2014/chart" uri="{C3380CC4-5D6E-409C-BE32-E72D297353CC}">
                  <c16:uniqueId val="{00000019-3FE7-47E5-AECF-337AC4C65F21}"/>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'!$K$7:$K$26</c:f>
              <c:strCache>
                <c:ptCount val="20"/>
                <c:pt idx="0">
                  <c:v>【 売上 】                                 </c:v>
                </c:pt>
                <c:pt idx="1">
                  <c:v>A.ユーザー企業（N=378）</c:v>
                </c:pt>
                <c:pt idx="2">
                  <c:v>B.メーカー企業（N=419）</c:v>
                </c:pt>
                <c:pt idx="3">
                  <c:v>C.サブシステム提供企業（N=273）</c:v>
                </c:pt>
                <c:pt idx="4">
                  <c:v>D.サービス提供企業（N=269）</c:v>
                </c:pt>
                <c:pt idx="5">
                  <c:v>【 利益 】                                 </c:v>
                </c:pt>
                <c:pt idx="6">
                  <c:v>A.ユーザー企業（N=375）</c:v>
                </c:pt>
                <c:pt idx="7">
                  <c:v>B.メーカー企業（N=417）</c:v>
                </c:pt>
                <c:pt idx="8">
                  <c:v>C.サブシステム提供企業（N=272）</c:v>
                </c:pt>
                <c:pt idx="9">
                  <c:v>D.サービス提供企業（N=268）</c:v>
                </c:pt>
                <c:pt idx="10">
                  <c:v>【 営業日数 】                             </c:v>
                </c:pt>
                <c:pt idx="11">
                  <c:v>A.ユーザー企業（N=377）</c:v>
                </c:pt>
                <c:pt idx="12">
                  <c:v>B.メーカー企業（N=416）</c:v>
                </c:pt>
                <c:pt idx="13">
                  <c:v>C.サブシステム提供企業（N=272）</c:v>
                </c:pt>
                <c:pt idx="14">
                  <c:v>D.サービス提供企業（N=265）</c:v>
                </c:pt>
                <c:pt idx="15">
                  <c:v>【 求職の応募者数 】                       </c:v>
                </c:pt>
                <c:pt idx="16">
                  <c:v>A.ユーザー企業（N=366）</c:v>
                </c:pt>
                <c:pt idx="17">
                  <c:v>B.メーカー企業（N=409）</c:v>
                </c:pt>
                <c:pt idx="18">
                  <c:v>C.サブシステム提供企業（N=269）</c:v>
                </c:pt>
                <c:pt idx="19">
                  <c:v>D.サービス提供企業（N=264）</c:v>
                </c:pt>
              </c:strCache>
            </c:strRef>
          </c:cat>
          <c:val>
            <c:numRef>
              <c:f>'Q5.コロナの影響【ABCD】 '!$L$7:$L$26</c:f>
              <c:numCache>
                <c:formatCode>0.0%</c:formatCode>
                <c:ptCount val="20"/>
                <c:pt idx="0" formatCode="General">
                  <c:v>0</c:v>
                </c:pt>
                <c:pt idx="1">
                  <c:v>5.2910052910052907E-3</c:v>
                </c:pt>
                <c:pt idx="2">
                  <c:v>4.7732696897374704E-3</c:v>
                </c:pt>
                <c:pt idx="3">
                  <c:v>3.663003663003663E-3</c:v>
                </c:pt>
                <c:pt idx="4">
                  <c:v>0</c:v>
                </c:pt>
                <c:pt idx="5" formatCode="General">
                  <c:v>0</c:v>
                </c:pt>
                <c:pt idx="6">
                  <c:v>1.0666666666666666E-2</c:v>
                </c:pt>
                <c:pt idx="7">
                  <c:v>4.7961630695443642E-3</c:v>
                </c:pt>
                <c:pt idx="8">
                  <c:v>3.6764705882352941E-3</c:v>
                </c:pt>
                <c:pt idx="9">
                  <c:v>3.7313432835820895E-3</c:v>
                </c:pt>
                <c:pt idx="10" formatCode="General">
                  <c:v>0</c:v>
                </c:pt>
                <c:pt idx="11">
                  <c:v>0</c:v>
                </c:pt>
                <c:pt idx="12">
                  <c:v>0</c:v>
                </c:pt>
                <c:pt idx="13">
                  <c:v>0</c:v>
                </c:pt>
                <c:pt idx="14">
                  <c:v>0</c:v>
                </c:pt>
                <c:pt idx="15" formatCode="General">
                  <c:v>0</c:v>
                </c:pt>
                <c:pt idx="16">
                  <c:v>8.1967213114754103E-3</c:v>
                </c:pt>
                <c:pt idx="17">
                  <c:v>2.4449877750611247E-3</c:v>
                </c:pt>
                <c:pt idx="18">
                  <c:v>0</c:v>
                </c:pt>
                <c:pt idx="19">
                  <c:v>0</c:v>
                </c:pt>
              </c:numCache>
            </c:numRef>
          </c:val>
          <c:extLst>
            <c:ext xmlns:c16="http://schemas.microsoft.com/office/drawing/2014/chart" uri="{C3380CC4-5D6E-409C-BE32-E72D297353CC}">
              <c16:uniqueId val="{0000001A-3FE7-47E5-AECF-337AC4C65F21}"/>
            </c:ext>
          </c:extLst>
        </c:ser>
        <c:ser>
          <c:idx val="1"/>
          <c:order val="1"/>
          <c:tx>
            <c:strRef>
              <c:f>'Q5.コロナの影響【ABCD】 '!$M$6</c:f>
              <c:strCache>
                <c:ptCount val="1"/>
                <c:pt idx="0">
                  <c:v>増加(拡大)</c:v>
                </c:pt>
              </c:strCache>
            </c:strRef>
          </c:tx>
          <c:spPr>
            <a:solidFill>
              <a:srgbClr val="FFCC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3FE7-47E5-AECF-337AC4C65F21}"/>
                </c:ext>
              </c:extLst>
            </c:dLbl>
            <c:dLbl>
              <c:idx val="5"/>
              <c:delete val="1"/>
              <c:extLst>
                <c:ext xmlns:c15="http://schemas.microsoft.com/office/drawing/2012/chart" uri="{CE6537A1-D6FC-4f65-9D91-7224C49458BB}"/>
                <c:ext xmlns:c16="http://schemas.microsoft.com/office/drawing/2014/chart" uri="{C3380CC4-5D6E-409C-BE32-E72D297353CC}">
                  <c16:uniqueId val="{0000001C-3FE7-47E5-AECF-337AC4C65F21}"/>
                </c:ext>
              </c:extLst>
            </c:dLbl>
            <c:dLbl>
              <c:idx val="10"/>
              <c:delete val="1"/>
              <c:extLst>
                <c:ext xmlns:c15="http://schemas.microsoft.com/office/drawing/2012/chart" uri="{CE6537A1-D6FC-4f65-9D91-7224C49458BB}"/>
                <c:ext xmlns:c16="http://schemas.microsoft.com/office/drawing/2014/chart" uri="{C3380CC4-5D6E-409C-BE32-E72D297353CC}">
                  <c16:uniqueId val="{0000001D-3FE7-47E5-AECF-337AC4C65F21}"/>
                </c:ext>
              </c:extLst>
            </c:dLbl>
            <c:dLbl>
              <c:idx val="12"/>
              <c:delete val="1"/>
              <c:extLst>
                <c:ext xmlns:c15="http://schemas.microsoft.com/office/drawing/2012/chart" uri="{CE6537A1-D6FC-4f65-9D91-7224C49458BB}"/>
                <c:ext xmlns:c16="http://schemas.microsoft.com/office/drawing/2014/chart" uri="{C3380CC4-5D6E-409C-BE32-E72D297353CC}">
                  <c16:uniqueId val="{0000001E-3FE7-47E5-AECF-337AC4C65F21}"/>
                </c:ext>
              </c:extLst>
            </c:dLbl>
            <c:dLbl>
              <c:idx val="14"/>
              <c:delete val="1"/>
              <c:extLst>
                <c:ext xmlns:c15="http://schemas.microsoft.com/office/drawing/2012/chart" uri="{CE6537A1-D6FC-4f65-9D91-7224C49458BB}"/>
                <c:ext xmlns:c16="http://schemas.microsoft.com/office/drawing/2014/chart" uri="{C3380CC4-5D6E-409C-BE32-E72D297353CC}">
                  <c16:uniqueId val="{0000001F-3FE7-47E5-AECF-337AC4C65F21}"/>
                </c:ext>
              </c:extLst>
            </c:dLbl>
            <c:dLbl>
              <c:idx val="15"/>
              <c:delete val="1"/>
              <c:extLst>
                <c:ext xmlns:c15="http://schemas.microsoft.com/office/drawing/2012/chart" uri="{CE6537A1-D6FC-4f65-9D91-7224C49458BB}"/>
                <c:ext xmlns:c16="http://schemas.microsoft.com/office/drawing/2014/chart" uri="{C3380CC4-5D6E-409C-BE32-E72D297353CC}">
                  <c16:uniqueId val="{00000020-3FE7-47E5-AECF-337AC4C65F21}"/>
                </c:ext>
              </c:extLst>
            </c:dLbl>
            <c:dLbl>
              <c:idx val="20"/>
              <c:delete val="1"/>
              <c:extLst>
                <c:ext xmlns:c15="http://schemas.microsoft.com/office/drawing/2012/chart" uri="{CE6537A1-D6FC-4f65-9D91-7224C49458BB}"/>
                <c:ext xmlns:c16="http://schemas.microsoft.com/office/drawing/2014/chart" uri="{C3380CC4-5D6E-409C-BE32-E72D297353CC}">
                  <c16:uniqueId val="{00000021-3FE7-47E5-AECF-337AC4C65F21}"/>
                </c:ext>
              </c:extLst>
            </c:dLbl>
            <c:dLbl>
              <c:idx val="25"/>
              <c:delete val="1"/>
              <c:extLst>
                <c:ext xmlns:c15="http://schemas.microsoft.com/office/drawing/2012/chart" uri="{CE6537A1-D6FC-4f65-9D91-7224C49458BB}"/>
                <c:ext xmlns:c16="http://schemas.microsoft.com/office/drawing/2014/chart" uri="{C3380CC4-5D6E-409C-BE32-E72D297353CC}">
                  <c16:uniqueId val="{00000022-3FE7-47E5-AECF-337AC4C65F21}"/>
                </c:ext>
              </c:extLst>
            </c:dLbl>
            <c:dLbl>
              <c:idx val="30"/>
              <c:delete val="1"/>
              <c:extLst>
                <c:ext xmlns:c15="http://schemas.microsoft.com/office/drawing/2012/chart" uri="{CE6537A1-D6FC-4f65-9D91-7224C49458BB}"/>
                <c:ext xmlns:c16="http://schemas.microsoft.com/office/drawing/2014/chart" uri="{C3380CC4-5D6E-409C-BE32-E72D297353CC}">
                  <c16:uniqueId val="{00000023-3FE7-47E5-AECF-337AC4C65F21}"/>
                </c:ext>
              </c:extLst>
            </c:dLbl>
            <c:dLbl>
              <c:idx val="35"/>
              <c:delete val="1"/>
              <c:extLst>
                <c:ext xmlns:c15="http://schemas.microsoft.com/office/drawing/2012/chart" uri="{CE6537A1-D6FC-4f65-9D91-7224C49458BB}"/>
                <c:ext xmlns:c16="http://schemas.microsoft.com/office/drawing/2014/chart" uri="{C3380CC4-5D6E-409C-BE32-E72D297353CC}">
                  <c16:uniqueId val="{00000024-3FE7-47E5-AECF-337AC4C65F21}"/>
                </c:ext>
              </c:extLst>
            </c:dLbl>
            <c:dLbl>
              <c:idx val="40"/>
              <c:delete val="1"/>
              <c:extLst>
                <c:ext xmlns:c15="http://schemas.microsoft.com/office/drawing/2012/chart" uri="{CE6537A1-D6FC-4f65-9D91-7224C49458BB}"/>
                <c:ext xmlns:c16="http://schemas.microsoft.com/office/drawing/2014/chart" uri="{C3380CC4-5D6E-409C-BE32-E72D297353CC}">
                  <c16:uniqueId val="{00000025-3FE7-47E5-AECF-337AC4C65F21}"/>
                </c:ext>
              </c:extLst>
            </c:dLbl>
            <c:dLbl>
              <c:idx val="45"/>
              <c:delete val="1"/>
              <c:extLst>
                <c:ext xmlns:c15="http://schemas.microsoft.com/office/drawing/2012/chart" uri="{CE6537A1-D6FC-4f65-9D91-7224C49458BB}"/>
                <c:ext xmlns:c16="http://schemas.microsoft.com/office/drawing/2014/chart" uri="{C3380CC4-5D6E-409C-BE32-E72D297353CC}">
                  <c16:uniqueId val="{00000026-3FE7-47E5-AECF-337AC4C65F2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'!$K$7:$K$26</c:f>
              <c:strCache>
                <c:ptCount val="20"/>
                <c:pt idx="0">
                  <c:v>【 売上 】                                 </c:v>
                </c:pt>
                <c:pt idx="1">
                  <c:v>A.ユーザー企業（N=378）</c:v>
                </c:pt>
                <c:pt idx="2">
                  <c:v>B.メーカー企業（N=419）</c:v>
                </c:pt>
                <c:pt idx="3">
                  <c:v>C.サブシステム提供企業（N=273）</c:v>
                </c:pt>
                <c:pt idx="4">
                  <c:v>D.サービス提供企業（N=269）</c:v>
                </c:pt>
                <c:pt idx="5">
                  <c:v>【 利益 】                                 </c:v>
                </c:pt>
                <c:pt idx="6">
                  <c:v>A.ユーザー企業（N=375）</c:v>
                </c:pt>
                <c:pt idx="7">
                  <c:v>B.メーカー企業（N=417）</c:v>
                </c:pt>
                <c:pt idx="8">
                  <c:v>C.サブシステム提供企業（N=272）</c:v>
                </c:pt>
                <c:pt idx="9">
                  <c:v>D.サービス提供企業（N=268）</c:v>
                </c:pt>
                <c:pt idx="10">
                  <c:v>【 営業日数 】                             </c:v>
                </c:pt>
                <c:pt idx="11">
                  <c:v>A.ユーザー企業（N=377）</c:v>
                </c:pt>
                <c:pt idx="12">
                  <c:v>B.メーカー企業（N=416）</c:v>
                </c:pt>
                <c:pt idx="13">
                  <c:v>C.サブシステム提供企業（N=272）</c:v>
                </c:pt>
                <c:pt idx="14">
                  <c:v>D.サービス提供企業（N=265）</c:v>
                </c:pt>
                <c:pt idx="15">
                  <c:v>【 求職の応募者数 】                       </c:v>
                </c:pt>
                <c:pt idx="16">
                  <c:v>A.ユーザー企業（N=366）</c:v>
                </c:pt>
                <c:pt idx="17">
                  <c:v>B.メーカー企業（N=409）</c:v>
                </c:pt>
                <c:pt idx="18">
                  <c:v>C.サブシステム提供企業（N=269）</c:v>
                </c:pt>
                <c:pt idx="19">
                  <c:v>D.サービス提供企業（N=264）</c:v>
                </c:pt>
              </c:strCache>
            </c:strRef>
          </c:cat>
          <c:val>
            <c:numRef>
              <c:f>'Q5.コロナの影響【ABCD】 '!$M$7:$M$26</c:f>
              <c:numCache>
                <c:formatCode>0.0%</c:formatCode>
                <c:ptCount val="20"/>
                <c:pt idx="0" formatCode="General">
                  <c:v>0</c:v>
                </c:pt>
                <c:pt idx="1">
                  <c:v>4.2328042328042326E-2</c:v>
                </c:pt>
                <c:pt idx="2">
                  <c:v>5.7279236276849645E-2</c:v>
                </c:pt>
                <c:pt idx="3">
                  <c:v>4.0293040293040296E-2</c:v>
                </c:pt>
                <c:pt idx="4">
                  <c:v>4.8327137546468404E-2</c:v>
                </c:pt>
                <c:pt idx="5" formatCode="General">
                  <c:v>0</c:v>
                </c:pt>
                <c:pt idx="6">
                  <c:v>4.2666666666666665E-2</c:v>
                </c:pt>
                <c:pt idx="7">
                  <c:v>4.5563549160671464E-2</c:v>
                </c:pt>
                <c:pt idx="8">
                  <c:v>4.0441176470588237E-2</c:v>
                </c:pt>
                <c:pt idx="9">
                  <c:v>5.5970149253731345E-2</c:v>
                </c:pt>
                <c:pt idx="10" formatCode="General">
                  <c:v>0</c:v>
                </c:pt>
                <c:pt idx="11">
                  <c:v>5.3050397877984082E-3</c:v>
                </c:pt>
                <c:pt idx="12">
                  <c:v>4.807692307692308E-3</c:v>
                </c:pt>
                <c:pt idx="13">
                  <c:v>7.3529411764705881E-3</c:v>
                </c:pt>
                <c:pt idx="14">
                  <c:v>3.7735849056603774E-3</c:v>
                </c:pt>
                <c:pt idx="15" formatCode="General">
                  <c:v>0</c:v>
                </c:pt>
                <c:pt idx="16">
                  <c:v>9.8360655737704916E-2</c:v>
                </c:pt>
                <c:pt idx="17">
                  <c:v>8.8019559902200492E-2</c:v>
                </c:pt>
                <c:pt idx="18">
                  <c:v>0.13382899628252787</c:v>
                </c:pt>
                <c:pt idx="19">
                  <c:v>0.17803030303030304</c:v>
                </c:pt>
              </c:numCache>
            </c:numRef>
          </c:val>
          <c:extLst>
            <c:ext xmlns:c16="http://schemas.microsoft.com/office/drawing/2014/chart" uri="{C3380CC4-5D6E-409C-BE32-E72D297353CC}">
              <c16:uniqueId val="{00000027-3FE7-47E5-AECF-337AC4C65F21}"/>
            </c:ext>
          </c:extLst>
        </c:ser>
        <c:ser>
          <c:idx val="2"/>
          <c:order val="2"/>
          <c:tx>
            <c:strRef>
              <c:f>'Q5.コロナの影響【ABCD】 '!$N$6</c:f>
              <c:strCache>
                <c:ptCount val="1"/>
                <c:pt idx="0">
                  <c:v>現状維持</c:v>
                </c:pt>
              </c:strCache>
            </c:strRef>
          </c:tx>
          <c:spPr>
            <a:solidFill>
              <a:srgbClr val="FFFF99"/>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8-3FE7-47E5-AECF-337AC4C65F21}"/>
                </c:ext>
              </c:extLst>
            </c:dLbl>
            <c:dLbl>
              <c:idx val="5"/>
              <c:delete val="1"/>
              <c:extLst>
                <c:ext xmlns:c15="http://schemas.microsoft.com/office/drawing/2012/chart" uri="{CE6537A1-D6FC-4f65-9D91-7224C49458BB}"/>
                <c:ext xmlns:c16="http://schemas.microsoft.com/office/drawing/2014/chart" uri="{C3380CC4-5D6E-409C-BE32-E72D297353CC}">
                  <c16:uniqueId val="{00000029-3FE7-47E5-AECF-337AC4C65F21}"/>
                </c:ext>
              </c:extLst>
            </c:dLbl>
            <c:dLbl>
              <c:idx val="10"/>
              <c:delete val="1"/>
              <c:extLst>
                <c:ext xmlns:c15="http://schemas.microsoft.com/office/drawing/2012/chart" uri="{CE6537A1-D6FC-4f65-9D91-7224C49458BB}"/>
                <c:ext xmlns:c16="http://schemas.microsoft.com/office/drawing/2014/chart" uri="{C3380CC4-5D6E-409C-BE32-E72D297353CC}">
                  <c16:uniqueId val="{0000002A-3FE7-47E5-AECF-337AC4C65F21}"/>
                </c:ext>
              </c:extLst>
            </c:dLbl>
            <c:dLbl>
              <c:idx val="15"/>
              <c:delete val="1"/>
              <c:extLst>
                <c:ext xmlns:c15="http://schemas.microsoft.com/office/drawing/2012/chart" uri="{CE6537A1-D6FC-4f65-9D91-7224C49458BB}"/>
                <c:ext xmlns:c16="http://schemas.microsoft.com/office/drawing/2014/chart" uri="{C3380CC4-5D6E-409C-BE32-E72D297353CC}">
                  <c16:uniqueId val="{0000002B-3FE7-47E5-AECF-337AC4C65F21}"/>
                </c:ext>
              </c:extLst>
            </c:dLbl>
            <c:dLbl>
              <c:idx val="20"/>
              <c:delete val="1"/>
              <c:extLst>
                <c:ext xmlns:c15="http://schemas.microsoft.com/office/drawing/2012/chart" uri="{CE6537A1-D6FC-4f65-9D91-7224C49458BB}"/>
                <c:ext xmlns:c16="http://schemas.microsoft.com/office/drawing/2014/chart" uri="{C3380CC4-5D6E-409C-BE32-E72D297353CC}">
                  <c16:uniqueId val="{0000002C-3FE7-47E5-AECF-337AC4C65F21}"/>
                </c:ext>
              </c:extLst>
            </c:dLbl>
            <c:dLbl>
              <c:idx val="25"/>
              <c:delete val="1"/>
              <c:extLst>
                <c:ext xmlns:c15="http://schemas.microsoft.com/office/drawing/2012/chart" uri="{CE6537A1-D6FC-4f65-9D91-7224C49458BB}"/>
                <c:ext xmlns:c16="http://schemas.microsoft.com/office/drawing/2014/chart" uri="{C3380CC4-5D6E-409C-BE32-E72D297353CC}">
                  <c16:uniqueId val="{0000002D-3FE7-47E5-AECF-337AC4C65F21}"/>
                </c:ext>
              </c:extLst>
            </c:dLbl>
            <c:dLbl>
              <c:idx val="30"/>
              <c:delete val="1"/>
              <c:extLst>
                <c:ext xmlns:c15="http://schemas.microsoft.com/office/drawing/2012/chart" uri="{CE6537A1-D6FC-4f65-9D91-7224C49458BB}"/>
                <c:ext xmlns:c16="http://schemas.microsoft.com/office/drawing/2014/chart" uri="{C3380CC4-5D6E-409C-BE32-E72D297353CC}">
                  <c16:uniqueId val="{0000002E-3FE7-47E5-AECF-337AC4C65F21}"/>
                </c:ext>
              </c:extLst>
            </c:dLbl>
            <c:dLbl>
              <c:idx val="35"/>
              <c:delete val="1"/>
              <c:extLst>
                <c:ext xmlns:c15="http://schemas.microsoft.com/office/drawing/2012/chart" uri="{CE6537A1-D6FC-4f65-9D91-7224C49458BB}"/>
                <c:ext xmlns:c16="http://schemas.microsoft.com/office/drawing/2014/chart" uri="{C3380CC4-5D6E-409C-BE32-E72D297353CC}">
                  <c16:uniqueId val="{0000002F-3FE7-47E5-AECF-337AC4C65F21}"/>
                </c:ext>
              </c:extLst>
            </c:dLbl>
            <c:dLbl>
              <c:idx val="40"/>
              <c:delete val="1"/>
              <c:extLst>
                <c:ext xmlns:c15="http://schemas.microsoft.com/office/drawing/2012/chart" uri="{CE6537A1-D6FC-4f65-9D91-7224C49458BB}"/>
                <c:ext xmlns:c16="http://schemas.microsoft.com/office/drawing/2014/chart" uri="{C3380CC4-5D6E-409C-BE32-E72D297353CC}">
                  <c16:uniqueId val="{00000030-3FE7-47E5-AECF-337AC4C65F21}"/>
                </c:ext>
              </c:extLst>
            </c:dLbl>
            <c:dLbl>
              <c:idx val="45"/>
              <c:delete val="1"/>
              <c:extLst>
                <c:ext xmlns:c15="http://schemas.microsoft.com/office/drawing/2012/chart" uri="{CE6537A1-D6FC-4f65-9D91-7224C49458BB}"/>
                <c:ext xmlns:c16="http://schemas.microsoft.com/office/drawing/2014/chart" uri="{C3380CC4-5D6E-409C-BE32-E72D297353CC}">
                  <c16:uniqueId val="{00000031-3FE7-47E5-AECF-337AC4C65F21}"/>
                </c:ext>
              </c:extLst>
            </c:dLbl>
            <c:numFmt formatCode="0%" sourceLinked="0"/>
            <c:spPr>
              <a:noFill/>
              <a:ln>
                <a:noFill/>
              </a:ln>
              <a:effectLst/>
            </c:spPr>
            <c:txPr>
              <a:bodyPr wrap="square" lIns="38100" tIns="19050" rIns="38100" bIns="19050" anchor="ctr">
                <a:spAutoFit/>
              </a:bodyPr>
              <a:lstStyle/>
              <a:p>
                <a:pPr>
                  <a:defRPr>
                    <a:solidFill>
                      <a:sysClr val="windowText" lastClr="000000"/>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'!$K$7:$K$26</c:f>
              <c:strCache>
                <c:ptCount val="20"/>
                <c:pt idx="0">
                  <c:v>【 売上 】                                 </c:v>
                </c:pt>
                <c:pt idx="1">
                  <c:v>A.ユーザー企業（N=378）</c:v>
                </c:pt>
                <c:pt idx="2">
                  <c:v>B.メーカー企業（N=419）</c:v>
                </c:pt>
                <c:pt idx="3">
                  <c:v>C.サブシステム提供企業（N=273）</c:v>
                </c:pt>
                <c:pt idx="4">
                  <c:v>D.サービス提供企業（N=269）</c:v>
                </c:pt>
                <c:pt idx="5">
                  <c:v>【 利益 】                                 </c:v>
                </c:pt>
                <c:pt idx="6">
                  <c:v>A.ユーザー企業（N=375）</c:v>
                </c:pt>
                <c:pt idx="7">
                  <c:v>B.メーカー企業（N=417）</c:v>
                </c:pt>
                <c:pt idx="8">
                  <c:v>C.サブシステム提供企業（N=272）</c:v>
                </c:pt>
                <c:pt idx="9">
                  <c:v>D.サービス提供企業（N=268）</c:v>
                </c:pt>
                <c:pt idx="10">
                  <c:v>【 営業日数 】                             </c:v>
                </c:pt>
                <c:pt idx="11">
                  <c:v>A.ユーザー企業（N=377）</c:v>
                </c:pt>
                <c:pt idx="12">
                  <c:v>B.メーカー企業（N=416）</c:v>
                </c:pt>
                <c:pt idx="13">
                  <c:v>C.サブシステム提供企業（N=272）</c:v>
                </c:pt>
                <c:pt idx="14">
                  <c:v>D.サービス提供企業（N=265）</c:v>
                </c:pt>
                <c:pt idx="15">
                  <c:v>【 求職の応募者数 】                       </c:v>
                </c:pt>
                <c:pt idx="16">
                  <c:v>A.ユーザー企業（N=366）</c:v>
                </c:pt>
                <c:pt idx="17">
                  <c:v>B.メーカー企業（N=409）</c:v>
                </c:pt>
                <c:pt idx="18">
                  <c:v>C.サブシステム提供企業（N=269）</c:v>
                </c:pt>
                <c:pt idx="19">
                  <c:v>D.サービス提供企業（N=264）</c:v>
                </c:pt>
              </c:strCache>
            </c:strRef>
          </c:cat>
          <c:val>
            <c:numRef>
              <c:f>'Q5.コロナの影響【ABCD】 '!$N$7:$N$26</c:f>
              <c:numCache>
                <c:formatCode>0.0%</c:formatCode>
                <c:ptCount val="20"/>
                <c:pt idx="0" formatCode="General">
                  <c:v>0</c:v>
                </c:pt>
                <c:pt idx="1">
                  <c:v>0.23809523809523808</c:v>
                </c:pt>
                <c:pt idx="2">
                  <c:v>0.32696897374701672</c:v>
                </c:pt>
                <c:pt idx="3">
                  <c:v>0.28205128205128205</c:v>
                </c:pt>
                <c:pt idx="4">
                  <c:v>0.31226765799256506</c:v>
                </c:pt>
                <c:pt idx="5" formatCode="General">
                  <c:v>0</c:v>
                </c:pt>
                <c:pt idx="6">
                  <c:v>0.23200000000000001</c:v>
                </c:pt>
                <c:pt idx="7">
                  <c:v>0.34052757793764987</c:v>
                </c:pt>
                <c:pt idx="8">
                  <c:v>0.31985294117647056</c:v>
                </c:pt>
                <c:pt idx="9">
                  <c:v>0.31716417910447764</c:v>
                </c:pt>
                <c:pt idx="10" formatCode="General">
                  <c:v>0</c:v>
                </c:pt>
                <c:pt idx="11">
                  <c:v>0.62864721485411146</c:v>
                </c:pt>
                <c:pt idx="12">
                  <c:v>0.72115384615384615</c:v>
                </c:pt>
                <c:pt idx="13">
                  <c:v>0.73529411764705888</c:v>
                </c:pt>
                <c:pt idx="14">
                  <c:v>0.78113207547169816</c:v>
                </c:pt>
                <c:pt idx="15" formatCode="General">
                  <c:v>0</c:v>
                </c:pt>
                <c:pt idx="16">
                  <c:v>0.68306010928961747</c:v>
                </c:pt>
                <c:pt idx="17">
                  <c:v>0.67481662591687042</c:v>
                </c:pt>
                <c:pt idx="18">
                  <c:v>0.61710037174721188</c:v>
                </c:pt>
                <c:pt idx="19">
                  <c:v>0.53787878787878785</c:v>
                </c:pt>
              </c:numCache>
            </c:numRef>
          </c:val>
          <c:extLst>
            <c:ext xmlns:c16="http://schemas.microsoft.com/office/drawing/2014/chart" uri="{C3380CC4-5D6E-409C-BE32-E72D297353CC}">
              <c16:uniqueId val="{00000032-3FE7-47E5-AECF-337AC4C65F21}"/>
            </c:ext>
          </c:extLst>
        </c:ser>
        <c:ser>
          <c:idx val="3"/>
          <c:order val="3"/>
          <c:tx>
            <c:strRef>
              <c:f>'Q5.コロナの影響【ABCD】 '!$O$6</c:f>
              <c:strCache>
                <c:ptCount val="1"/>
                <c:pt idx="0">
                  <c:v>減少(縮小)</c:v>
                </c:pt>
              </c:strCache>
            </c:strRef>
          </c:tx>
          <c:spPr>
            <a:solidFill>
              <a:srgbClr val="2E75B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3-3FE7-47E5-AECF-337AC4C65F21}"/>
                </c:ext>
              </c:extLst>
            </c:dLbl>
            <c:dLbl>
              <c:idx val="5"/>
              <c:delete val="1"/>
              <c:extLst>
                <c:ext xmlns:c15="http://schemas.microsoft.com/office/drawing/2012/chart" uri="{CE6537A1-D6FC-4f65-9D91-7224C49458BB}"/>
                <c:ext xmlns:c16="http://schemas.microsoft.com/office/drawing/2014/chart" uri="{C3380CC4-5D6E-409C-BE32-E72D297353CC}">
                  <c16:uniqueId val="{00000034-3FE7-47E5-AECF-337AC4C65F21}"/>
                </c:ext>
              </c:extLst>
            </c:dLbl>
            <c:dLbl>
              <c:idx val="10"/>
              <c:delete val="1"/>
              <c:extLst>
                <c:ext xmlns:c15="http://schemas.microsoft.com/office/drawing/2012/chart" uri="{CE6537A1-D6FC-4f65-9D91-7224C49458BB}"/>
                <c:ext xmlns:c16="http://schemas.microsoft.com/office/drawing/2014/chart" uri="{C3380CC4-5D6E-409C-BE32-E72D297353CC}">
                  <c16:uniqueId val="{00000035-3FE7-47E5-AECF-337AC4C65F21}"/>
                </c:ext>
              </c:extLst>
            </c:dLbl>
            <c:dLbl>
              <c:idx val="15"/>
              <c:delete val="1"/>
              <c:extLst>
                <c:ext xmlns:c15="http://schemas.microsoft.com/office/drawing/2012/chart" uri="{CE6537A1-D6FC-4f65-9D91-7224C49458BB}"/>
                <c:ext xmlns:c16="http://schemas.microsoft.com/office/drawing/2014/chart" uri="{C3380CC4-5D6E-409C-BE32-E72D297353CC}">
                  <c16:uniqueId val="{00000036-3FE7-47E5-AECF-337AC4C65F21}"/>
                </c:ext>
              </c:extLst>
            </c:dLbl>
            <c:dLbl>
              <c:idx val="20"/>
              <c:delete val="1"/>
              <c:extLst>
                <c:ext xmlns:c15="http://schemas.microsoft.com/office/drawing/2012/chart" uri="{CE6537A1-D6FC-4f65-9D91-7224C49458BB}"/>
                <c:ext xmlns:c16="http://schemas.microsoft.com/office/drawing/2014/chart" uri="{C3380CC4-5D6E-409C-BE32-E72D297353CC}">
                  <c16:uniqueId val="{00000037-3FE7-47E5-AECF-337AC4C65F21}"/>
                </c:ext>
              </c:extLst>
            </c:dLbl>
            <c:dLbl>
              <c:idx val="25"/>
              <c:delete val="1"/>
              <c:extLst>
                <c:ext xmlns:c15="http://schemas.microsoft.com/office/drawing/2012/chart" uri="{CE6537A1-D6FC-4f65-9D91-7224C49458BB}"/>
                <c:ext xmlns:c16="http://schemas.microsoft.com/office/drawing/2014/chart" uri="{C3380CC4-5D6E-409C-BE32-E72D297353CC}">
                  <c16:uniqueId val="{00000038-3FE7-47E5-AECF-337AC4C65F21}"/>
                </c:ext>
              </c:extLst>
            </c:dLbl>
            <c:dLbl>
              <c:idx val="30"/>
              <c:delete val="1"/>
              <c:extLst>
                <c:ext xmlns:c15="http://schemas.microsoft.com/office/drawing/2012/chart" uri="{CE6537A1-D6FC-4f65-9D91-7224C49458BB}"/>
                <c:ext xmlns:c16="http://schemas.microsoft.com/office/drawing/2014/chart" uri="{C3380CC4-5D6E-409C-BE32-E72D297353CC}">
                  <c16:uniqueId val="{00000039-3FE7-47E5-AECF-337AC4C65F21}"/>
                </c:ext>
              </c:extLst>
            </c:dLbl>
            <c:dLbl>
              <c:idx val="35"/>
              <c:delete val="1"/>
              <c:extLst>
                <c:ext xmlns:c15="http://schemas.microsoft.com/office/drawing/2012/chart" uri="{CE6537A1-D6FC-4f65-9D91-7224C49458BB}"/>
                <c:ext xmlns:c16="http://schemas.microsoft.com/office/drawing/2014/chart" uri="{C3380CC4-5D6E-409C-BE32-E72D297353CC}">
                  <c16:uniqueId val="{0000003A-3FE7-47E5-AECF-337AC4C65F21}"/>
                </c:ext>
              </c:extLst>
            </c:dLbl>
            <c:dLbl>
              <c:idx val="40"/>
              <c:delete val="1"/>
              <c:extLst>
                <c:ext xmlns:c15="http://schemas.microsoft.com/office/drawing/2012/chart" uri="{CE6537A1-D6FC-4f65-9D91-7224C49458BB}"/>
                <c:ext xmlns:c16="http://schemas.microsoft.com/office/drawing/2014/chart" uri="{C3380CC4-5D6E-409C-BE32-E72D297353CC}">
                  <c16:uniqueId val="{0000003B-3FE7-47E5-AECF-337AC4C65F21}"/>
                </c:ext>
              </c:extLst>
            </c:dLbl>
            <c:dLbl>
              <c:idx val="45"/>
              <c:delete val="1"/>
              <c:extLst>
                <c:ext xmlns:c15="http://schemas.microsoft.com/office/drawing/2012/chart" uri="{CE6537A1-D6FC-4f65-9D91-7224C49458BB}"/>
                <c:ext xmlns:c16="http://schemas.microsoft.com/office/drawing/2014/chart" uri="{C3380CC4-5D6E-409C-BE32-E72D297353CC}">
                  <c16:uniqueId val="{0000003C-3FE7-47E5-AECF-337AC4C65F21}"/>
                </c:ext>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'!$K$7:$K$26</c:f>
              <c:strCache>
                <c:ptCount val="20"/>
                <c:pt idx="0">
                  <c:v>【 売上 】                                 </c:v>
                </c:pt>
                <c:pt idx="1">
                  <c:v>A.ユーザー企業（N=378）</c:v>
                </c:pt>
                <c:pt idx="2">
                  <c:v>B.メーカー企業（N=419）</c:v>
                </c:pt>
                <c:pt idx="3">
                  <c:v>C.サブシステム提供企業（N=273）</c:v>
                </c:pt>
                <c:pt idx="4">
                  <c:v>D.サービス提供企業（N=269）</c:v>
                </c:pt>
                <c:pt idx="5">
                  <c:v>【 利益 】                                 </c:v>
                </c:pt>
                <c:pt idx="6">
                  <c:v>A.ユーザー企業（N=375）</c:v>
                </c:pt>
                <c:pt idx="7">
                  <c:v>B.メーカー企業（N=417）</c:v>
                </c:pt>
                <c:pt idx="8">
                  <c:v>C.サブシステム提供企業（N=272）</c:v>
                </c:pt>
                <c:pt idx="9">
                  <c:v>D.サービス提供企業（N=268）</c:v>
                </c:pt>
                <c:pt idx="10">
                  <c:v>【 営業日数 】                             </c:v>
                </c:pt>
                <c:pt idx="11">
                  <c:v>A.ユーザー企業（N=377）</c:v>
                </c:pt>
                <c:pt idx="12">
                  <c:v>B.メーカー企業（N=416）</c:v>
                </c:pt>
                <c:pt idx="13">
                  <c:v>C.サブシステム提供企業（N=272）</c:v>
                </c:pt>
                <c:pt idx="14">
                  <c:v>D.サービス提供企業（N=265）</c:v>
                </c:pt>
                <c:pt idx="15">
                  <c:v>【 求職の応募者数 】                       </c:v>
                </c:pt>
                <c:pt idx="16">
                  <c:v>A.ユーザー企業（N=366）</c:v>
                </c:pt>
                <c:pt idx="17">
                  <c:v>B.メーカー企業（N=409）</c:v>
                </c:pt>
                <c:pt idx="18">
                  <c:v>C.サブシステム提供企業（N=269）</c:v>
                </c:pt>
                <c:pt idx="19">
                  <c:v>D.サービス提供企業（N=264）</c:v>
                </c:pt>
              </c:strCache>
            </c:strRef>
          </c:cat>
          <c:val>
            <c:numRef>
              <c:f>'Q5.コロナの影響【ABCD】 '!$O$7:$O$26</c:f>
              <c:numCache>
                <c:formatCode>0.0%</c:formatCode>
                <c:ptCount val="20"/>
                <c:pt idx="0" formatCode="General">
                  <c:v>0</c:v>
                </c:pt>
                <c:pt idx="1">
                  <c:v>0.50529100529100535</c:v>
                </c:pt>
                <c:pt idx="2">
                  <c:v>0.44391408114558473</c:v>
                </c:pt>
                <c:pt idx="3">
                  <c:v>0.51648351648351654</c:v>
                </c:pt>
                <c:pt idx="4">
                  <c:v>0.5204460966542751</c:v>
                </c:pt>
                <c:pt idx="5" formatCode="General">
                  <c:v>0</c:v>
                </c:pt>
                <c:pt idx="6">
                  <c:v>0.46133333333333332</c:v>
                </c:pt>
                <c:pt idx="7">
                  <c:v>0.41966426858513189</c:v>
                </c:pt>
                <c:pt idx="8">
                  <c:v>0.44485294117647056</c:v>
                </c:pt>
                <c:pt idx="9">
                  <c:v>0.4925373134328358</c:v>
                </c:pt>
                <c:pt idx="10" formatCode="General">
                  <c:v>0</c:v>
                </c:pt>
                <c:pt idx="11">
                  <c:v>0.32360742705570295</c:v>
                </c:pt>
                <c:pt idx="12">
                  <c:v>0.23076923076923078</c:v>
                </c:pt>
                <c:pt idx="13">
                  <c:v>0.22058823529411764</c:v>
                </c:pt>
                <c:pt idx="14">
                  <c:v>0.17735849056603772</c:v>
                </c:pt>
                <c:pt idx="15" formatCode="General">
                  <c:v>0</c:v>
                </c:pt>
                <c:pt idx="16">
                  <c:v>0.12841530054644809</c:v>
                </c:pt>
                <c:pt idx="17">
                  <c:v>0.18337408312958436</c:v>
                </c:pt>
                <c:pt idx="18">
                  <c:v>0.17843866171003717</c:v>
                </c:pt>
                <c:pt idx="19">
                  <c:v>0.20833333333333334</c:v>
                </c:pt>
              </c:numCache>
            </c:numRef>
          </c:val>
          <c:extLst>
            <c:ext xmlns:c16="http://schemas.microsoft.com/office/drawing/2014/chart" uri="{C3380CC4-5D6E-409C-BE32-E72D297353CC}">
              <c16:uniqueId val="{0000003D-3FE7-47E5-AECF-337AC4C65F21}"/>
            </c:ext>
          </c:extLst>
        </c:ser>
        <c:ser>
          <c:idx val="4"/>
          <c:order val="4"/>
          <c:tx>
            <c:strRef>
              <c:f>'Q5.コロナの影響【ABCD】 '!$P$6</c:f>
              <c:strCache>
                <c:ptCount val="1"/>
                <c:pt idx="0">
                  <c:v>大幅に減少(縮小)</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E-3FE7-47E5-AECF-337AC4C65F21}"/>
                </c:ext>
              </c:extLst>
            </c:dLbl>
            <c:dLbl>
              <c:idx val="5"/>
              <c:delete val="1"/>
              <c:extLst>
                <c:ext xmlns:c15="http://schemas.microsoft.com/office/drawing/2012/chart" uri="{CE6537A1-D6FC-4f65-9D91-7224C49458BB}"/>
                <c:ext xmlns:c16="http://schemas.microsoft.com/office/drawing/2014/chart" uri="{C3380CC4-5D6E-409C-BE32-E72D297353CC}">
                  <c16:uniqueId val="{0000003F-3FE7-47E5-AECF-337AC4C65F21}"/>
                </c:ext>
              </c:extLst>
            </c:dLbl>
            <c:dLbl>
              <c:idx val="10"/>
              <c:delete val="1"/>
              <c:extLst>
                <c:ext xmlns:c15="http://schemas.microsoft.com/office/drawing/2012/chart" uri="{CE6537A1-D6FC-4f65-9D91-7224C49458BB}"/>
                <c:ext xmlns:c16="http://schemas.microsoft.com/office/drawing/2014/chart" uri="{C3380CC4-5D6E-409C-BE32-E72D297353CC}">
                  <c16:uniqueId val="{00000040-3FE7-47E5-AECF-337AC4C65F21}"/>
                </c:ext>
              </c:extLst>
            </c:dLbl>
            <c:dLbl>
              <c:idx val="11"/>
              <c:layout>
                <c:manualLayout>
                  <c:x val="1.4597701149425288E-2"/>
                  <c:y val="-4.15016339869281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D-438F-A07E-1CC74BA9C91F}"/>
                </c:ext>
              </c:extLst>
            </c:dLbl>
            <c:dLbl>
              <c:idx val="12"/>
              <c:layout>
                <c:manualLayout>
                  <c:x val="1.4597701149425288E-2"/>
                  <c:y val="4.1503267973856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D-438F-A07E-1CC74BA9C91F}"/>
                </c:ext>
              </c:extLst>
            </c:dLbl>
            <c:dLbl>
              <c:idx val="13"/>
              <c:layout>
                <c:manualLayout>
                  <c:x val="1.2164750957854405E-2"/>
                  <c:y val="2.07532679738562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D-438F-A07E-1CC74BA9C91F}"/>
                </c:ext>
              </c:extLst>
            </c:dLbl>
            <c:dLbl>
              <c:idx val="14"/>
              <c:layout>
                <c:manualLayout>
                  <c:x val="1.2164750957854405E-2"/>
                  <c:y val="2.07516339869296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ED-438F-A07E-1CC74BA9C91F}"/>
                </c:ext>
              </c:extLst>
            </c:dLbl>
            <c:dLbl>
              <c:idx val="15"/>
              <c:delete val="1"/>
              <c:extLst>
                <c:ext xmlns:c15="http://schemas.microsoft.com/office/drawing/2012/chart" uri="{CE6537A1-D6FC-4f65-9D91-7224C49458BB}"/>
                <c:ext xmlns:c16="http://schemas.microsoft.com/office/drawing/2014/chart" uri="{C3380CC4-5D6E-409C-BE32-E72D297353CC}">
                  <c16:uniqueId val="{00000041-3FE7-47E5-AECF-337AC4C65F21}"/>
                </c:ext>
              </c:extLst>
            </c:dLbl>
            <c:dLbl>
              <c:idx val="17"/>
              <c:layout>
                <c:manualLayout>
                  <c:x val="9.73180076628352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ED-438F-A07E-1CC74BA9C91F}"/>
                </c:ext>
              </c:extLst>
            </c:dLbl>
            <c:dLbl>
              <c:idx val="20"/>
              <c:delete val="1"/>
              <c:extLst>
                <c:ext xmlns:c15="http://schemas.microsoft.com/office/drawing/2012/chart" uri="{CE6537A1-D6FC-4f65-9D91-7224C49458BB}"/>
                <c:ext xmlns:c16="http://schemas.microsoft.com/office/drawing/2014/chart" uri="{C3380CC4-5D6E-409C-BE32-E72D297353CC}">
                  <c16:uniqueId val="{00000042-3FE7-47E5-AECF-337AC4C65F21}"/>
                </c:ext>
              </c:extLst>
            </c:dLbl>
            <c:dLbl>
              <c:idx val="25"/>
              <c:delete val="1"/>
              <c:extLst>
                <c:ext xmlns:c15="http://schemas.microsoft.com/office/drawing/2012/chart" uri="{CE6537A1-D6FC-4f65-9D91-7224C49458BB}"/>
                <c:ext xmlns:c16="http://schemas.microsoft.com/office/drawing/2014/chart" uri="{C3380CC4-5D6E-409C-BE32-E72D297353CC}">
                  <c16:uniqueId val="{00000043-3FE7-47E5-AECF-337AC4C65F21}"/>
                </c:ext>
              </c:extLst>
            </c:dLbl>
            <c:dLbl>
              <c:idx val="30"/>
              <c:delete val="1"/>
              <c:extLst>
                <c:ext xmlns:c15="http://schemas.microsoft.com/office/drawing/2012/chart" uri="{CE6537A1-D6FC-4f65-9D91-7224C49458BB}"/>
                <c:ext xmlns:c16="http://schemas.microsoft.com/office/drawing/2014/chart" uri="{C3380CC4-5D6E-409C-BE32-E72D297353CC}">
                  <c16:uniqueId val="{00000044-3FE7-47E5-AECF-337AC4C65F21}"/>
                </c:ext>
              </c:extLst>
            </c:dLbl>
            <c:dLbl>
              <c:idx val="35"/>
              <c:delete val="1"/>
              <c:extLst>
                <c:ext xmlns:c15="http://schemas.microsoft.com/office/drawing/2012/chart" uri="{CE6537A1-D6FC-4f65-9D91-7224C49458BB}"/>
                <c:ext xmlns:c16="http://schemas.microsoft.com/office/drawing/2014/chart" uri="{C3380CC4-5D6E-409C-BE32-E72D297353CC}">
                  <c16:uniqueId val="{00000045-3FE7-47E5-AECF-337AC4C65F21}"/>
                </c:ext>
              </c:extLst>
            </c:dLbl>
            <c:dLbl>
              <c:idx val="40"/>
              <c:delete val="1"/>
              <c:extLst>
                <c:ext xmlns:c15="http://schemas.microsoft.com/office/drawing/2012/chart" uri="{CE6537A1-D6FC-4f65-9D91-7224C49458BB}"/>
                <c:ext xmlns:c16="http://schemas.microsoft.com/office/drawing/2014/chart" uri="{C3380CC4-5D6E-409C-BE32-E72D297353CC}">
                  <c16:uniqueId val="{00000046-3FE7-47E5-AECF-337AC4C65F21}"/>
                </c:ext>
              </c:extLst>
            </c:dLbl>
            <c:dLbl>
              <c:idx val="45"/>
              <c:delete val="1"/>
              <c:extLst>
                <c:ext xmlns:c15="http://schemas.microsoft.com/office/drawing/2012/chart" uri="{CE6537A1-D6FC-4f65-9D91-7224C49458BB}"/>
                <c:ext xmlns:c16="http://schemas.microsoft.com/office/drawing/2014/chart" uri="{C3380CC4-5D6E-409C-BE32-E72D297353CC}">
                  <c16:uniqueId val="{00000047-3FE7-47E5-AECF-337AC4C65F2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'Q5.コロナの影響【ABCD】 '!$K$7:$K$26</c:f>
              <c:strCache>
                <c:ptCount val="20"/>
                <c:pt idx="0">
                  <c:v>【 売上 】                                 </c:v>
                </c:pt>
                <c:pt idx="1">
                  <c:v>A.ユーザー企業（N=378）</c:v>
                </c:pt>
                <c:pt idx="2">
                  <c:v>B.メーカー企業（N=419）</c:v>
                </c:pt>
                <c:pt idx="3">
                  <c:v>C.サブシステム提供企業（N=273）</c:v>
                </c:pt>
                <c:pt idx="4">
                  <c:v>D.サービス提供企業（N=269）</c:v>
                </c:pt>
                <c:pt idx="5">
                  <c:v>【 利益 】                                 </c:v>
                </c:pt>
                <c:pt idx="6">
                  <c:v>A.ユーザー企業（N=375）</c:v>
                </c:pt>
                <c:pt idx="7">
                  <c:v>B.メーカー企業（N=417）</c:v>
                </c:pt>
                <c:pt idx="8">
                  <c:v>C.サブシステム提供企業（N=272）</c:v>
                </c:pt>
                <c:pt idx="9">
                  <c:v>D.サービス提供企業（N=268）</c:v>
                </c:pt>
                <c:pt idx="10">
                  <c:v>【 営業日数 】                             </c:v>
                </c:pt>
                <c:pt idx="11">
                  <c:v>A.ユーザー企業（N=377）</c:v>
                </c:pt>
                <c:pt idx="12">
                  <c:v>B.メーカー企業（N=416）</c:v>
                </c:pt>
                <c:pt idx="13">
                  <c:v>C.サブシステム提供企業（N=272）</c:v>
                </c:pt>
                <c:pt idx="14">
                  <c:v>D.サービス提供企業（N=265）</c:v>
                </c:pt>
                <c:pt idx="15">
                  <c:v>【 求職の応募者数 】                       </c:v>
                </c:pt>
                <c:pt idx="16">
                  <c:v>A.ユーザー企業（N=366）</c:v>
                </c:pt>
                <c:pt idx="17">
                  <c:v>B.メーカー企業（N=409）</c:v>
                </c:pt>
                <c:pt idx="18">
                  <c:v>C.サブシステム提供企業（N=269）</c:v>
                </c:pt>
                <c:pt idx="19">
                  <c:v>D.サービス提供企業（N=264）</c:v>
                </c:pt>
              </c:strCache>
            </c:strRef>
          </c:cat>
          <c:val>
            <c:numRef>
              <c:f>'Q5.コロナの影響【ABCD】 '!$P$7:$P$26</c:f>
              <c:numCache>
                <c:formatCode>0.0%</c:formatCode>
                <c:ptCount val="20"/>
                <c:pt idx="0" formatCode="General">
                  <c:v>0</c:v>
                </c:pt>
                <c:pt idx="1">
                  <c:v>0.20899470899470898</c:v>
                </c:pt>
                <c:pt idx="2">
                  <c:v>0.16706443914081145</c:v>
                </c:pt>
                <c:pt idx="3">
                  <c:v>0.1575091575091575</c:v>
                </c:pt>
                <c:pt idx="4">
                  <c:v>0.11895910780669144</c:v>
                </c:pt>
                <c:pt idx="5" formatCode="General">
                  <c:v>0</c:v>
                </c:pt>
                <c:pt idx="6">
                  <c:v>0.25333333333333335</c:v>
                </c:pt>
                <c:pt idx="7">
                  <c:v>0.18944844124700239</c:v>
                </c:pt>
                <c:pt idx="8">
                  <c:v>0.19117647058823528</c:v>
                </c:pt>
                <c:pt idx="9">
                  <c:v>0.13059701492537312</c:v>
                </c:pt>
                <c:pt idx="10" formatCode="General">
                  <c:v>0</c:v>
                </c:pt>
                <c:pt idx="11">
                  <c:v>4.2440318302387266E-2</c:v>
                </c:pt>
                <c:pt idx="12">
                  <c:v>4.3269230769230768E-2</c:v>
                </c:pt>
                <c:pt idx="13">
                  <c:v>3.6764705882352942E-2</c:v>
                </c:pt>
                <c:pt idx="14">
                  <c:v>3.7735849056603772E-2</c:v>
                </c:pt>
                <c:pt idx="15" formatCode="General">
                  <c:v>0</c:v>
                </c:pt>
                <c:pt idx="16">
                  <c:v>8.1967213114754092E-2</c:v>
                </c:pt>
                <c:pt idx="17">
                  <c:v>5.1344743276283619E-2</c:v>
                </c:pt>
                <c:pt idx="18">
                  <c:v>7.0631970260223054E-2</c:v>
                </c:pt>
                <c:pt idx="19">
                  <c:v>7.575757575757576E-2</c:v>
                </c:pt>
              </c:numCache>
            </c:numRef>
          </c:val>
          <c:extLst>
            <c:ext xmlns:c16="http://schemas.microsoft.com/office/drawing/2014/chart" uri="{C3380CC4-5D6E-409C-BE32-E72D297353CC}">
              <c16:uniqueId val="{00000048-3FE7-47E5-AECF-337AC4C65F21}"/>
            </c:ext>
          </c:extLst>
        </c:ser>
        <c:dLbls>
          <c:dLblPos val="ctr"/>
          <c:showLegendKey val="0"/>
          <c:showVal val="1"/>
          <c:showCatName val="0"/>
          <c:showSerName val="0"/>
          <c:showPercent val="0"/>
          <c:showBubbleSize val="0"/>
        </c:dLbls>
        <c:gapWidth val="5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8855879305209"/>
          <c:y val="5.5528548730834425E-2"/>
          <c:w val="0.57418821187846358"/>
          <c:h val="0.87684638109305746"/>
        </c:manualLayout>
      </c:layout>
      <c:barChart>
        <c:barDir val="bar"/>
        <c:grouping val="stacked"/>
        <c:varyColors val="0"/>
        <c:ser>
          <c:idx val="0"/>
          <c:order val="0"/>
          <c:tx>
            <c:strRef>
              <c:f>'Q5.コロナの影響（従業員別）'!$L$6</c:f>
              <c:strCache>
                <c:ptCount val="1"/>
                <c:pt idx="0">
                  <c:v>大幅に増加(拡大)</c:v>
                </c:pt>
              </c:strCache>
            </c:strRef>
          </c:tx>
          <c:spPr>
            <a:solidFill>
              <a:srgbClr val="FF9966"/>
            </a:solidFill>
            <a:ln>
              <a:solidFill>
                <a:schemeClr val="tx1"/>
              </a:solidFill>
            </a:ln>
            <a:effectLst/>
          </c:spPr>
          <c:invertIfNegative val="0"/>
          <c:cat>
            <c:strRef>
              <c:f>'Q5.コロナの影響（従業員別）'!$K$7:$K$45</c:f>
              <c:strCache>
                <c:ptCount val="39"/>
                <c:pt idx="0">
                  <c:v>【 売上 】　　　　　　　　　　　　　</c:v>
                </c:pt>
                <c:pt idx="1">
                  <c:v>20人以下（N=612）</c:v>
                </c:pt>
                <c:pt idx="2">
                  <c:v>21人以上100人以下（N=565）</c:v>
                </c:pt>
                <c:pt idx="3">
                  <c:v>101人以上（N=367）</c:v>
                </c:pt>
                <c:pt idx="5">
                  <c:v>【 利益 】　　　　　　　　　　　　　</c:v>
                </c:pt>
                <c:pt idx="6">
                  <c:v>20人以下（N=607）</c:v>
                </c:pt>
                <c:pt idx="7">
                  <c:v>21人以上100人以下（N=563）</c:v>
                </c:pt>
                <c:pt idx="8">
                  <c:v>101人以上（N=364）</c:v>
                </c:pt>
                <c:pt idx="10">
                  <c:v>【 営業日数 】　　　　　　　　　　　</c:v>
                </c:pt>
                <c:pt idx="11">
                  <c:v>20人以下（N=607）</c:v>
                </c:pt>
                <c:pt idx="12">
                  <c:v>21人以上100人以下（N=561）</c:v>
                </c:pt>
                <c:pt idx="13">
                  <c:v>101人以上（N=364）</c:v>
                </c:pt>
                <c:pt idx="15">
                  <c:v>【 求職の応募者数 】　　　　　　　　</c:v>
                </c:pt>
                <c:pt idx="16">
                  <c:v>20人以下（N=588）</c:v>
                </c:pt>
                <c:pt idx="17">
                  <c:v>21人以上100人以下（N=560）</c:v>
                </c:pt>
                <c:pt idx="18">
                  <c:v>101人以上（N=359）</c:v>
                </c:pt>
                <c:pt idx="20">
                  <c:v>【 国内からの調達 】　　　　　　　　</c:v>
                </c:pt>
                <c:pt idx="21">
                  <c:v>20人以下（N=589）</c:v>
                </c:pt>
                <c:pt idx="22">
                  <c:v>21人以上100人以下（N=558）</c:v>
                </c:pt>
                <c:pt idx="23">
                  <c:v>101人以上（N=357）</c:v>
                </c:pt>
                <c:pt idx="25">
                  <c:v>【 海外からの調達 】　　　　　　　　</c:v>
                </c:pt>
                <c:pt idx="26">
                  <c:v>20人以下（N=567）</c:v>
                </c:pt>
                <c:pt idx="27">
                  <c:v>21人以上100人以下（N=530）</c:v>
                </c:pt>
                <c:pt idx="28">
                  <c:v>101人以上（N=347）</c:v>
                </c:pt>
                <c:pt idx="30">
                  <c:v>【 新規顧客の開拓 】　　　　　　　　</c:v>
                </c:pt>
                <c:pt idx="31">
                  <c:v>20人以下（N=603）</c:v>
                </c:pt>
                <c:pt idx="32">
                  <c:v>21人以上100人以下（N=558）</c:v>
                </c:pt>
                <c:pt idx="33">
                  <c:v>101人以上（N=355）</c:v>
                </c:pt>
                <c:pt idx="35">
                  <c:v>【 商談（オンラインを含む） 】　　　</c:v>
                </c:pt>
                <c:pt idx="36">
                  <c:v>20人以下（N=604）</c:v>
                </c:pt>
                <c:pt idx="37">
                  <c:v>21人以上100人以下（N=561）</c:v>
                </c:pt>
                <c:pt idx="38">
                  <c:v>101人以上（N=357）</c:v>
                </c:pt>
              </c:strCache>
            </c:strRef>
          </c:cat>
          <c:val>
            <c:numRef>
              <c:f>'Q5.コロナの影響（従業員別）'!$L$7:$L$45</c:f>
              <c:numCache>
                <c:formatCode>0.0%</c:formatCode>
                <c:ptCount val="39"/>
                <c:pt idx="1">
                  <c:v>4.9019607843137254E-3</c:v>
                </c:pt>
                <c:pt idx="2">
                  <c:v>3.5398230088495575E-3</c:v>
                </c:pt>
                <c:pt idx="3">
                  <c:v>0</c:v>
                </c:pt>
                <c:pt idx="6">
                  <c:v>4.9423393739703456E-3</c:v>
                </c:pt>
                <c:pt idx="7">
                  <c:v>7.104795737122558E-3</c:v>
                </c:pt>
                <c:pt idx="8">
                  <c:v>5.4945054945054949E-3</c:v>
                </c:pt>
                <c:pt idx="11">
                  <c:v>0</c:v>
                </c:pt>
                <c:pt idx="12">
                  <c:v>0</c:v>
                </c:pt>
                <c:pt idx="13">
                  <c:v>0</c:v>
                </c:pt>
                <c:pt idx="16">
                  <c:v>3.4013605442176869E-3</c:v>
                </c:pt>
                <c:pt idx="17">
                  <c:v>5.3571428571428572E-3</c:v>
                </c:pt>
                <c:pt idx="18">
                  <c:v>2.7855153203342618E-3</c:v>
                </c:pt>
                <c:pt idx="21">
                  <c:v>3.3955857385398981E-3</c:v>
                </c:pt>
                <c:pt idx="22">
                  <c:v>1.7921146953405018E-3</c:v>
                </c:pt>
                <c:pt idx="23">
                  <c:v>0</c:v>
                </c:pt>
                <c:pt idx="26">
                  <c:v>3.5273368606701938E-3</c:v>
                </c:pt>
                <c:pt idx="27">
                  <c:v>0</c:v>
                </c:pt>
                <c:pt idx="28">
                  <c:v>0</c:v>
                </c:pt>
                <c:pt idx="31">
                  <c:v>3.3167495854063019E-3</c:v>
                </c:pt>
                <c:pt idx="32">
                  <c:v>7.1684587813620072E-3</c:v>
                </c:pt>
                <c:pt idx="33">
                  <c:v>0</c:v>
                </c:pt>
                <c:pt idx="36">
                  <c:v>9.9337748344370865E-3</c:v>
                </c:pt>
                <c:pt idx="37">
                  <c:v>2.1390374331550801E-2</c:v>
                </c:pt>
                <c:pt idx="38">
                  <c:v>1.4005602240896359E-2</c:v>
                </c:pt>
              </c:numCache>
            </c:numRef>
          </c:val>
          <c:extLst>
            <c:ext xmlns:c16="http://schemas.microsoft.com/office/drawing/2014/chart" uri="{C3380CC4-5D6E-409C-BE32-E72D297353CC}">
              <c16:uniqueId val="{00000000-23BD-47F0-8981-9C71B8EB7460}"/>
            </c:ext>
          </c:extLst>
        </c:ser>
        <c:ser>
          <c:idx val="1"/>
          <c:order val="1"/>
          <c:tx>
            <c:strRef>
              <c:f>'Q5.コロナの影響（従業員別）'!$M$6</c:f>
              <c:strCache>
                <c:ptCount val="1"/>
                <c:pt idx="0">
                  <c:v>増加(拡大)</c:v>
                </c:pt>
              </c:strCache>
            </c:strRef>
          </c:tx>
          <c:spPr>
            <a:solidFill>
              <a:srgbClr val="FFCC99"/>
            </a:solidFill>
            <a:ln>
              <a:solidFill>
                <a:schemeClr val="tx1"/>
              </a:solidFill>
            </a:ln>
            <a:effectLst/>
          </c:spPr>
          <c:invertIfNegative val="0"/>
          <c:cat>
            <c:strRef>
              <c:f>'Q5.コロナの影響（従業員別）'!$K$7:$K$45</c:f>
              <c:strCache>
                <c:ptCount val="39"/>
                <c:pt idx="0">
                  <c:v>【 売上 】　　　　　　　　　　　　　</c:v>
                </c:pt>
                <c:pt idx="1">
                  <c:v>20人以下（N=612）</c:v>
                </c:pt>
                <c:pt idx="2">
                  <c:v>21人以上100人以下（N=565）</c:v>
                </c:pt>
                <c:pt idx="3">
                  <c:v>101人以上（N=367）</c:v>
                </c:pt>
                <c:pt idx="5">
                  <c:v>【 利益 】　　　　　　　　　　　　　</c:v>
                </c:pt>
                <c:pt idx="6">
                  <c:v>20人以下（N=607）</c:v>
                </c:pt>
                <c:pt idx="7">
                  <c:v>21人以上100人以下（N=563）</c:v>
                </c:pt>
                <c:pt idx="8">
                  <c:v>101人以上（N=364）</c:v>
                </c:pt>
                <c:pt idx="10">
                  <c:v>【 営業日数 】　　　　　　　　　　　</c:v>
                </c:pt>
                <c:pt idx="11">
                  <c:v>20人以下（N=607）</c:v>
                </c:pt>
                <c:pt idx="12">
                  <c:v>21人以上100人以下（N=561）</c:v>
                </c:pt>
                <c:pt idx="13">
                  <c:v>101人以上（N=364）</c:v>
                </c:pt>
                <c:pt idx="15">
                  <c:v>【 求職の応募者数 】　　　　　　　　</c:v>
                </c:pt>
                <c:pt idx="16">
                  <c:v>20人以下（N=588）</c:v>
                </c:pt>
                <c:pt idx="17">
                  <c:v>21人以上100人以下（N=560）</c:v>
                </c:pt>
                <c:pt idx="18">
                  <c:v>101人以上（N=359）</c:v>
                </c:pt>
                <c:pt idx="20">
                  <c:v>【 国内からの調達 】　　　　　　　　</c:v>
                </c:pt>
                <c:pt idx="21">
                  <c:v>20人以下（N=589）</c:v>
                </c:pt>
                <c:pt idx="22">
                  <c:v>21人以上100人以下（N=558）</c:v>
                </c:pt>
                <c:pt idx="23">
                  <c:v>101人以上（N=357）</c:v>
                </c:pt>
                <c:pt idx="25">
                  <c:v>【 海外からの調達 】　　　　　　　　</c:v>
                </c:pt>
                <c:pt idx="26">
                  <c:v>20人以下（N=567）</c:v>
                </c:pt>
                <c:pt idx="27">
                  <c:v>21人以上100人以下（N=530）</c:v>
                </c:pt>
                <c:pt idx="28">
                  <c:v>101人以上（N=347）</c:v>
                </c:pt>
                <c:pt idx="30">
                  <c:v>【 新規顧客の開拓 】　　　　　　　　</c:v>
                </c:pt>
                <c:pt idx="31">
                  <c:v>20人以下（N=603）</c:v>
                </c:pt>
                <c:pt idx="32">
                  <c:v>21人以上100人以下（N=558）</c:v>
                </c:pt>
                <c:pt idx="33">
                  <c:v>101人以上（N=355）</c:v>
                </c:pt>
                <c:pt idx="35">
                  <c:v>【 商談（オンラインを含む） 】　　　</c:v>
                </c:pt>
                <c:pt idx="36">
                  <c:v>20人以下（N=604）</c:v>
                </c:pt>
                <c:pt idx="37">
                  <c:v>21人以上100人以下（N=561）</c:v>
                </c:pt>
                <c:pt idx="38">
                  <c:v>101人以上（N=357）</c:v>
                </c:pt>
              </c:strCache>
            </c:strRef>
          </c:cat>
          <c:val>
            <c:numRef>
              <c:f>'Q5.コロナの影響（従業員別）'!$M$7:$M$45</c:f>
              <c:numCache>
                <c:formatCode>0.0%</c:formatCode>
                <c:ptCount val="39"/>
                <c:pt idx="1">
                  <c:v>4.9019607843137254E-2</c:v>
                </c:pt>
                <c:pt idx="2">
                  <c:v>5.4867256637168141E-2</c:v>
                </c:pt>
                <c:pt idx="3">
                  <c:v>4.3596730245231606E-2</c:v>
                </c:pt>
                <c:pt idx="6">
                  <c:v>4.2833607907743002E-2</c:v>
                </c:pt>
                <c:pt idx="7">
                  <c:v>5.328596802841918E-2</c:v>
                </c:pt>
                <c:pt idx="8">
                  <c:v>4.3956043956043959E-2</c:v>
                </c:pt>
                <c:pt idx="11">
                  <c:v>6.5897858319604614E-3</c:v>
                </c:pt>
                <c:pt idx="12">
                  <c:v>1.7825311942959001E-3</c:v>
                </c:pt>
                <c:pt idx="13">
                  <c:v>5.4945054945054949E-3</c:v>
                </c:pt>
                <c:pt idx="16">
                  <c:v>7.4829931972789115E-2</c:v>
                </c:pt>
                <c:pt idx="17">
                  <c:v>0.15178571428571427</c:v>
                </c:pt>
                <c:pt idx="18">
                  <c:v>0.10027855153203342</c:v>
                </c:pt>
                <c:pt idx="21">
                  <c:v>2.3769100169779286E-2</c:v>
                </c:pt>
                <c:pt idx="22">
                  <c:v>3.2258064516129031E-2</c:v>
                </c:pt>
                <c:pt idx="23">
                  <c:v>2.2408963585434174E-2</c:v>
                </c:pt>
                <c:pt idx="26">
                  <c:v>2.1164021164021163E-2</c:v>
                </c:pt>
                <c:pt idx="27">
                  <c:v>1.3207547169811321E-2</c:v>
                </c:pt>
                <c:pt idx="28">
                  <c:v>1.1527377521613832E-2</c:v>
                </c:pt>
                <c:pt idx="31">
                  <c:v>8.45771144278607E-2</c:v>
                </c:pt>
                <c:pt idx="32">
                  <c:v>8.0645161290322578E-2</c:v>
                </c:pt>
                <c:pt idx="33">
                  <c:v>5.3521126760563378E-2</c:v>
                </c:pt>
                <c:pt idx="36">
                  <c:v>0.10099337748344371</c:v>
                </c:pt>
                <c:pt idx="37">
                  <c:v>0.12655971479500891</c:v>
                </c:pt>
                <c:pt idx="38">
                  <c:v>8.4033613445378158E-2</c:v>
                </c:pt>
              </c:numCache>
            </c:numRef>
          </c:val>
          <c:extLst>
            <c:ext xmlns:c16="http://schemas.microsoft.com/office/drawing/2014/chart" uri="{C3380CC4-5D6E-409C-BE32-E72D297353CC}">
              <c16:uniqueId val="{00000001-23BD-47F0-8981-9C71B8EB7460}"/>
            </c:ext>
          </c:extLst>
        </c:ser>
        <c:ser>
          <c:idx val="2"/>
          <c:order val="2"/>
          <c:tx>
            <c:strRef>
              <c:f>'Q5.コロナの影響（従業員別）'!$N$6</c:f>
              <c:strCache>
                <c:ptCount val="1"/>
                <c:pt idx="0">
                  <c:v>現状維持</c:v>
                </c:pt>
              </c:strCache>
            </c:strRef>
          </c:tx>
          <c:spPr>
            <a:solidFill>
              <a:srgbClr val="FFFF99"/>
            </a:solidFill>
            <a:ln>
              <a:solidFill>
                <a:schemeClr val="tx1"/>
              </a:solidFill>
            </a:ln>
            <a:effectLst/>
          </c:spPr>
          <c:invertIfNegative val="0"/>
          <c:cat>
            <c:strRef>
              <c:f>'Q5.コロナの影響（従業員別）'!$K$7:$K$45</c:f>
              <c:strCache>
                <c:ptCount val="39"/>
                <c:pt idx="0">
                  <c:v>【 売上 】　　　　　　　　　　　　　</c:v>
                </c:pt>
                <c:pt idx="1">
                  <c:v>20人以下（N=612）</c:v>
                </c:pt>
                <c:pt idx="2">
                  <c:v>21人以上100人以下（N=565）</c:v>
                </c:pt>
                <c:pt idx="3">
                  <c:v>101人以上（N=367）</c:v>
                </c:pt>
                <c:pt idx="5">
                  <c:v>【 利益 】　　　　　　　　　　　　　</c:v>
                </c:pt>
                <c:pt idx="6">
                  <c:v>20人以下（N=607）</c:v>
                </c:pt>
                <c:pt idx="7">
                  <c:v>21人以上100人以下（N=563）</c:v>
                </c:pt>
                <c:pt idx="8">
                  <c:v>101人以上（N=364）</c:v>
                </c:pt>
                <c:pt idx="10">
                  <c:v>【 営業日数 】　　　　　　　　　　　</c:v>
                </c:pt>
                <c:pt idx="11">
                  <c:v>20人以下（N=607）</c:v>
                </c:pt>
                <c:pt idx="12">
                  <c:v>21人以上100人以下（N=561）</c:v>
                </c:pt>
                <c:pt idx="13">
                  <c:v>101人以上（N=364）</c:v>
                </c:pt>
                <c:pt idx="15">
                  <c:v>【 求職の応募者数 】　　　　　　　　</c:v>
                </c:pt>
                <c:pt idx="16">
                  <c:v>20人以下（N=588）</c:v>
                </c:pt>
                <c:pt idx="17">
                  <c:v>21人以上100人以下（N=560）</c:v>
                </c:pt>
                <c:pt idx="18">
                  <c:v>101人以上（N=359）</c:v>
                </c:pt>
                <c:pt idx="20">
                  <c:v>【 国内からの調達 】　　　　　　　　</c:v>
                </c:pt>
                <c:pt idx="21">
                  <c:v>20人以下（N=589）</c:v>
                </c:pt>
                <c:pt idx="22">
                  <c:v>21人以上100人以下（N=558）</c:v>
                </c:pt>
                <c:pt idx="23">
                  <c:v>101人以上（N=357）</c:v>
                </c:pt>
                <c:pt idx="25">
                  <c:v>【 海外からの調達 】　　　　　　　　</c:v>
                </c:pt>
                <c:pt idx="26">
                  <c:v>20人以下（N=567）</c:v>
                </c:pt>
                <c:pt idx="27">
                  <c:v>21人以上100人以下（N=530）</c:v>
                </c:pt>
                <c:pt idx="28">
                  <c:v>101人以上（N=347）</c:v>
                </c:pt>
                <c:pt idx="30">
                  <c:v>【 新規顧客の開拓 】　　　　　　　　</c:v>
                </c:pt>
                <c:pt idx="31">
                  <c:v>20人以下（N=603）</c:v>
                </c:pt>
                <c:pt idx="32">
                  <c:v>21人以上100人以下（N=558）</c:v>
                </c:pt>
                <c:pt idx="33">
                  <c:v>101人以上（N=355）</c:v>
                </c:pt>
                <c:pt idx="35">
                  <c:v>【 商談（オンラインを含む） 】　　　</c:v>
                </c:pt>
                <c:pt idx="36">
                  <c:v>20人以下（N=604）</c:v>
                </c:pt>
                <c:pt idx="37">
                  <c:v>21人以上100人以下（N=561）</c:v>
                </c:pt>
                <c:pt idx="38">
                  <c:v>101人以上（N=357）</c:v>
                </c:pt>
              </c:strCache>
            </c:strRef>
          </c:cat>
          <c:val>
            <c:numRef>
              <c:f>'Q5.コロナの影響（従業員別）'!$N$7:$N$45</c:f>
              <c:numCache>
                <c:formatCode>0.0%</c:formatCode>
                <c:ptCount val="39"/>
                <c:pt idx="1">
                  <c:v>0.315359477124183</c:v>
                </c:pt>
                <c:pt idx="2">
                  <c:v>0.29911504424778762</c:v>
                </c:pt>
                <c:pt idx="3">
                  <c:v>0.26975476839237056</c:v>
                </c:pt>
                <c:pt idx="6">
                  <c:v>0.32948929159802304</c:v>
                </c:pt>
                <c:pt idx="7">
                  <c:v>0.30728241563055064</c:v>
                </c:pt>
                <c:pt idx="8">
                  <c:v>0.25824175824175827</c:v>
                </c:pt>
                <c:pt idx="11">
                  <c:v>0.70345963756177921</c:v>
                </c:pt>
                <c:pt idx="12">
                  <c:v>0.69696969696969702</c:v>
                </c:pt>
                <c:pt idx="13">
                  <c:v>0.73901098901098905</c:v>
                </c:pt>
                <c:pt idx="16">
                  <c:v>0.68367346938775508</c:v>
                </c:pt>
                <c:pt idx="17">
                  <c:v>0.5892857142857143</c:v>
                </c:pt>
                <c:pt idx="18">
                  <c:v>0.66852367688022285</c:v>
                </c:pt>
                <c:pt idx="21">
                  <c:v>0.68251273344651953</c:v>
                </c:pt>
                <c:pt idx="22">
                  <c:v>0.67562724014336917</c:v>
                </c:pt>
                <c:pt idx="23">
                  <c:v>0.62745098039215685</c:v>
                </c:pt>
                <c:pt idx="26">
                  <c:v>0.73368606701940031</c:v>
                </c:pt>
                <c:pt idx="27">
                  <c:v>0.70754716981132071</c:v>
                </c:pt>
                <c:pt idx="28">
                  <c:v>0.63688760806916422</c:v>
                </c:pt>
                <c:pt idx="31">
                  <c:v>0.37645107794361526</c:v>
                </c:pt>
                <c:pt idx="32">
                  <c:v>0.41218637992831542</c:v>
                </c:pt>
                <c:pt idx="33">
                  <c:v>0.47605633802816899</c:v>
                </c:pt>
                <c:pt idx="36">
                  <c:v>0.31622516556291391</c:v>
                </c:pt>
                <c:pt idx="37">
                  <c:v>0.34581105169340465</c:v>
                </c:pt>
                <c:pt idx="38">
                  <c:v>0.38935574229691877</c:v>
                </c:pt>
              </c:numCache>
            </c:numRef>
          </c:val>
          <c:extLst>
            <c:ext xmlns:c16="http://schemas.microsoft.com/office/drawing/2014/chart" uri="{C3380CC4-5D6E-409C-BE32-E72D297353CC}">
              <c16:uniqueId val="{00000002-23BD-47F0-8981-9C71B8EB7460}"/>
            </c:ext>
          </c:extLst>
        </c:ser>
        <c:ser>
          <c:idx val="3"/>
          <c:order val="3"/>
          <c:tx>
            <c:strRef>
              <c:f>'Q5.コロナの影響（従業員別）'!$O$6</c:f>
              <c:strCache>
                <c:ptCount val="1"/>
                <c:pt idx="0">
                  <c:v>減少(縮小)</c:v>
                </c:pt>
              </c:strCache>
            </c:strRef>
          </c:tx>
          <c:spPr>
            <a:solidFill>
              <a:srgbClr val="2E75B6"/>
            </a:solidFill>
            <a:ln>
              <a:solidFill>
                <a:schemeClr val="tx1"/>
              </a:solidFill>
            </a:ln>
            <a:effectLst/>
          </c:spPr>
          <c:invertIfNegative val="0"/>
          <c:cat>
            <c:strRef>
              <c:f>'Q5.コロナの影響（従業員別）'!$K$7:$K$45</c:f>
              <c:strCache>
                <c:ptCount val="39"/>
                <c:pt idx="0">
                  <c:v>【 売上 】　　　　　　　　　　　　　</c:v>
                </c:pt>
                <c:pt idx="1">
                  <c:v>20人以下（N=612）</c:v>
                </c:pt>
                <c:pt idx="2">
                  <c:v>21人以上100人以下（N=565）</c:v>
                </c:pt>
                <c:pt idx="3">
                  <c:v>101人以上（N=367）</c:v>
                </c:pt>
                <c:pt idx="5">
                  <c:v>【 利益 】　　　　　　　　　　　　　</c:v>
                </c:pt>
                <c:pt idx="6">
                  <c:v>20人以下（N=607）</c:v>
                </c:pt>
                <c:pt idx="7">
                  <c:v>21人以上100人以下（N=563）</c:v>
                </c:pt>
                <c:pt idx="8">
                  <c:v>101人以上（N=364）</c:v>
                </c:pt>
                <c:pt idx="10">
                  <c:v>【 営業日数 】　　　　　　　　　　　</c:v>
                </c:pt>
                <c:pt idx="11">
                  <c:v>20人以下（N=607）</c:v>
                </c:pt>
                <c:pt idx="12">
                  <c:v>21人以上100人以下（N=561）</c:v>
                </c:pt>
                <c:pt idx="13">
                  <c:v>101人以上（N=364）</c:v>
                </c:pt>
                <c:pt idx="15">
                  <c:v>【 求職の応募者数 】　　　　　　　　</c:v>
                </c:pt>
                <c:pt idx="16">
                  <c:v>20人以下（N=588）</c:v>
                </c:pt>
                <c:pt idx="17">
                  <c:v>21人以上100人以下（N=560）</c:v>
                </c:pt>
                <c:pt idx="18">
                  <c:v>101人以上（N=359）</c:v>
                </c:pt>
                <c:pt idx="20">
                  <c:v>【 国内からの調達 】　　　　　　　　</c:v>
                </c:pt>
                <c:pt idx="21">
                  <c:v>20人以下（N=589）</c:v>
                </c:pt>
                <c:pt idx="22">
                  <c:v>21人以上100人以下（N=558）</c:v>
                </c:pt>
                <c:pt idx="23">
                  <c:v>101人以上（N=357）</c:v>
                </c:pt>
                <c:pt idx="25">
                  <c:v>【 海外からの調達 】　　　　　　　　</c:v>
                </c:pt>
                <c:pt idx="26">
                  <c:v>20人以下（N=567）</c:v>
                </c:pt>
                <c:pt idx="27">
                  <c:v>21人以上100人以下（N=530）</c:v>
                </c:pt>
                <c:pt idx="28">
                  <c:v>101人以上（N=347）</c:v>
                </c:pt>
                <c:pt idx="30">
                  <c:v>【 新規顧客の開拓 】　　　　　　　　</c:v>
                </c:pt>
                <c:pt idx="31">
                  <c:v>20人以下（N=603）</c:v>
                </c:pt>
                <c:pt idx="32">
                  <c:v>21人以上100人以下（N=558）</c:v>
                </c:pt>
                <c:pt idx="33">
                  <c:v>101人以上（N=355）</c:v>
                </c:pt>
                <c:pt idx="35">
                  <c:v>【 商談（オンラインを含む） 】　　　</c:v>
                </c:pt>
                <c:pt idx="36">
                  <c:v>20人以下（N=604）</c:v>
                </c:pt>
                <c:pt idx="37">
                  <c:v>21人以上100人以下（N=561）</c:v>
                </c:pt>
                <c:pt idx="38">
                  <c:v>101人以上（N=357）</c:v>
                </c:pt>
              </c:strCache>
            </c:strRef>
          </c:cat>
          <c:val>
            <c:numRef>
              <c:f>'Q5.コロナの影響（従業員別）'!$O$7:$O$45</c:f>
              <c:numCache>
                <c:formatCode>0.0%</c:formatCode>
                <c:ptCount val="39"/>
                <c:pt idx="1">
                  <c:v>0.4297385620915033</c:v>
                </c:pt>
                <c:pt idx="2">
                  <c:v>0.47787610619469029</c:v>
                </c:pt>
                <c:pt idx="3">
                  <c:v>0.55040871934604907</c:v>
                </c:pt>
                <c:pt idx="6">
                  <c:v>0.39703459637561778</c:v>
                </c:pt>
                <c:pt idx="7">
                  <c:v>0.44582593250444047</c:v>
                </c:pt>
                <c:pt idx="8">
                  <c:v>0.51648351648351654</c:v>
                </c:pt>
                <c:pt idx="11">
                  <c:v>0.22405271828665568</c:v>
                </c:pt>
                <c:pt idx="12">
                  <c:v>0.26559714795008915</c:v>
                </c:pt>
                <c:pt idx="13">
                  <c:v>0.23626373626373626</c:v>
                </c:pt>
                <c:pt idx="16">
                  <c:v>0.1360544217687075</c:v>
                </c:pt>
                <c:pt idx="17">
                  <c:v>0.1875</c:v>
                </c:pt>
                <c:pt idx="18">
                  <c:v>0.1894150417827298</c:v>
                </c:pt>
                <c:pt idx="21">
                  <c:v>0.20543293718166383</c:v>
                </c:pt>
                <c:pt idx="22">
                  <c:v>0.26881720430107525</c:v>
                </c:pt>
                <c:pt idx="23">
                  <c:v>0.30532212885154064</c:v>
                </c:pt>
                <c:pt idx="26">
                  <c:v>0.14285714285714285</c:v>
                </c:pt>
                <c:pt idx="27">
                  <c:v>0.21132075471698114</c:v>
                </c:pt>
                <c:pt idx="28">
                  <c:v>0.29682997118155618</c:v>
                </c:pt>
                <c:pt idx="31">
                  <c:v>0.34494195688225537</c:v>
                </c:pt>
                <c:pt idx="32">
                  <c:v>0.40860215053763443</c:v>
                </c:pt>
                <c:pt idx="33">
                  <c:v>0.38309859154929576</c:v>
                </c:pt>
                <c:pt idx="36">
                  <c:v>0.38741721854304634</c:v>
                </c:pt>
                <c:pt idx="37">
                  <c:v>0.40641711229946526</c:v>
                </c:pt>
                <c:pt idx="38">
                  <c:v>0.43417366946778713</c:v>
                </c:pt>
              </c:numCache>
            </c:numRef>
          </c:val>
          <c:extLst>
            <c:ext xmlns:c16="http://schemas.microsoft.com/office/drawing/2014/chart" uri="{C3380CC4-5D6E-409C-BE32-E72D297353CC}">
              <c16:uniqueId val="{00000003-23BD-47F0-8981-9C71B8EB7460}"/>
            </c:ext>
          </c:extLst>
        </c:ser>
        <c:ser>
          <c:idx val="4"/>
          <c:order val="4"/>
          <c:tx>
            <c:strRef>
              <c:f>'Q5.コロナの影響（従業員別）'!$P$6</c:f>
              <c:strCache>
                <c:ptCount val="1"/>
                <c:pt idx="0">
                  <c:v>大幅に減少(縮小)</c:v>
                </c:pt>
              </c:strCache>
            </c:strRef>
          </c:tx>
          <c:spPr>
            <a:solidFill>
              <a:srgbClr val="9DC3E6"/>
            </a:solidFill>
            <a:ln>
              <a:solidFill>
                <a:schemeClr val="tx1"/>
              </a:solidFill>
            </a:ln>
            <a:effectLst/>
          </c:spPr>
          <c:invertIfNegative val="0"/>
          <c:cat>
            <c:strRef>
              <c:f>'Q5.コロナの影響（従業員別）'!$K$7:$K$45</c:f>
              <c:strCache>
                <c:ptCount val="39"/>
                <c:pt idx="0">
                  <c:v>【 売上 】　　　　　　　　　　　　　</c:v>
                </c:pt>
                <c:pt idx="1">
                  <c:v>20人以下（N=612）</c:v>
                </c:pt>
                <c:pt idx="2">
                  <c:v>21人以上100人以下（N=565）</c:v>
                </c:pt>
                <c:pt idx="3">
                  <c:v>101人以上（N=367）</c:v>
                </c:pt>
                <c:pt idx="5">
                  <c:v>【 利益 】　　　　　　　　　　　　　</c:v>
                </c:pt>
                <c:pt idx="6">
                  <c:v>20人以下（N=607）</c:v>
                </c:pt>
                <c:pt idx="7">
                  <c:v>21人以上100人以下（N=563）</c:v>
                </c:pt>
                <c:pt idx="8">
                  <c:v>101人以上（N=364）</c:v>
                </c:pt>
                <c:pt idx="10">
                  <c:v>【 営業日数 】　　　　　　　　　　　</c:v>
                </c:pt>
                <c:pt idx="11">
                  <c:v>20人以下（N=607）</c:v>
                </c:pt>
                <c:pt idx="12">
                  <c:v>21人以上100人以下（N=561）</c:v>
                </c:pt>
                <c:pt idx="13">
                  <c:v>101人以上（N=364）</c:v>
                </c:pt>
                <c:pt idx="15">
                  <c:v>【 求職の応募者数 】　　　　　　　　</c:v>
                </c:pt>
                <c:pt idx="16">
                  <c:v>20人以下（N=588）</c:v>
                </c:pt>
                <c:pt idx="17">
                  <c:v>21人以上100人以下（N=560）</c:v>
                </c:pt>
                <c:pt idx="18">
                  <c:v>101人以上（N=359）</c:v>
                </c:pt>
                <c:pt idx="20">
                  <c:v>【 国内からの調達 】　　　　　　　　</c:v>
                </c:pt>
                <c:pt idx="21">
                  <c:v>20人以下（N=589）</c:v>
                </c:pt>
                <c:pt idx="22">
                  <c:v>21人以上100人以下（N=558）</c:v>
                </c:pt>
                <c:pt idx="23">
                  <c:v>101人以上（N=357）</c:v>
                </c:pt>
                <c:pt idx="25">
                  <c:v>【 海外からの調達 】　　　　　　　　</c:v>
                </c:pt>
                <c:pt idx="26">
                  <c:v>20人以下（N=567）</c:v>
                </c:pt>
                <c:pt idx="27">
                  <c:v>21人以上100人以下（N=530）</c:v>
                </c:pt>
                <c:pt idx="28">
                  <c:v>101人以上（N=347）</c:v>
                </c:pt>
                <c:pt idx="30">
                  <c:v>【 新規顧客の開拓 】　　　　　　　　</c:v>
                </c:pt>
                <c:pt idx="31">
                  <c:v>20人以下（N=603）</c:v>
                </c:pt>
                <c:pt idx="32">
                  <c:v>21人以上100人以下（N=558）</c:v>
                </c:pt>
                <c:pt idx="33">
                  <c:v>101人以上（N=355）</c:v>
                </c:pt>
                <c:pt idx="35">
                  <c:v>【 商談（オンラインを含む） 】　　　</c:v>
                </c:pt>
                <c:pt idx="36">
                  <c:v>20人以下（N=604）</c:v>
                </c:pt>
                <c:pt idx="37">
                  <c:v>21人以上100人以下（N=561）</c:v>
                </c:pt>
                <c:pt idx="38">
                  <c:v>101人以上（N=357）</c:v>
                </c:pt>
              </c:strCache>
            </c:strRef>
          </c:cat>
          <c:val>
            <c:numRef>
              <c:f>'Q5.コロナの影響（従業員別）'!$P$7:$P$45</c:f>
              <c:numCache>
                <c:formatCode>0.0%</c:formatCode>
                <c:ptCount val="39"/>
                <c:pt idx="1">
                  <c:v>0.20098039215686275</c:v>
                </c:pt>
                <c:pt idx="2">
                  <c:v>0.16460176991150444</c:v>
                </c:pt>
                <c:pt idx="3">
                  <c:v>0.13623978201634879</c:v>
                </c:pt>
                <c:pt idx="6">
                  <c:v>0.2257001647446458</c:v>
                </c:pt>
                <c:pt idx="7">
                  <c:v>0.18650088809946713</c:v>
                </c:pt>
                <c:pt idx="8">
                  <c:v>0.17582417582417584</c:v>
                </c:pt>
                <c:pt idx="11">
                  <c:v>6.589785831960461E-2</c:v>
                </c:pt>
                <c:pt idx="12">
                  <c:v>3.5650623885918005E-2</c:v>
                </c:pt>
                <c:pt idx="13">
                  <c:v>1.9230769230769232E-2</c:v>
                </c:pt>
                <c:pt idx="16">
                  <c:v>0.10204081632653061</c:v>
                </c:pt>
                <c:pt idx="17">
                  <c:v>6.6071428571428573E-2</c:v>
                </c:pt>
                <c:pt idx="18">
                  <c:v>3.8997214484679667E-2</c:v>
                </c:pt>
                <c:pt idx="21">
                  <c:v>8.4889643463497449E-2</c:v>
                </c:pt>
                <c:pt idx="22">
                  <c:v>2.1505376344086023E-2</c:v>
                </c:pt>
                <c:pt idx="23">
                  <c:v>4.4817927170868348E-2</c:v>
                </c:pt>
                <c:pt idx="26">
                  <c:v>9.8765432098765427E-2</c:v>
                </c:pt>
                <c:pt idx="27">
                  <c:v>6.7924528301886791E-2</c:v>
                </c:pt>
                <c:pt idx="28">
                  <c:v>5.4755043227665709E-2</c:v>
                </c:pt>
                <c:pt idx="31">
                  <c:v>0.19071310116086235</c:v>
                </c:pt>
                <c:pt idx="32">
                  <c:v>9.1397849462365593E-2</c:v>
                </c:pt>
                <c:pt idx="33">
                  <c:v>8.7323943661971826E-2</c:v>
                </c:pt>
                <c:pt idx="36">
                  <c:v>0.18543046357615894</c:v>
                </c:pt>
                <c:pt idx="37">
                  <c:v>9.9821746880570411E-2</c:v>
                </c:pt>
                <c:pt idx="38">
                  <c:v>7.8431372549019607E-2</c:v>
                </c:pt>
              </c:numCache>
            </c:numRef>
          </c:val>
          <c:extLst>
            <c:ext xmlns:c16="http://schemas.microsoft.com/office/drawing/2014/chart" uri="{C3380CC4-5D6E-409C-BE32-E72D297353CC}">
              <c16:uniqueId val="{00000004-23BD-47F0-8981-9C71B8EB7460}"/>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217332736"/>
        <c:crosses val="autoZero"/>
        <c:auto val="1"/>
        <c:lblAlgn val="ctr"/>
        <c:lblOffset val="10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1101869760288521"/>
          <c:y val="0.93326677958433946"/>
          <c:w val="0.85475634920634924"/>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53121420389459"/>
          <c:y val="5.3453431372549008E-2"/>
          <c:w val="0.40543213058419242"/>
          <c:h val="0.9168277777777778"/>
        </c:manualLayout>
      </c:layout>
      <c:barChart>
        <c:barDir val="bar"/>
        <c:grouping val="stacked"/>
        <c:varyColors val="0"/>
        <c:ser>
          <c:idx val="0"/>
          <c:order val="0"/>
          <c:tx>
            <c:strRef>
              <c:f>'Q5.コロナの影響（従業員別）'!$L$6</c:f>
              <c:strCache>
                <c:ptCount val="1"/>
                <c:pt idx="0">
                  <c:v>大幅に増加(拡大)</c:v>
                </c:pt>
              </c:strCache>
            </c:strRef>
          </c:tx>
          <c:spPr>
            <a:solidFill>
              <a:srgbClr val="FF9966"/>
            </a:solidFill>
            <a:ln>
              <a:solidFill>
                <a:schemeClr val="tx1"/>
              </a:solidFill>
            </a:ln>
            <a:effectLst/>
          </c:spPr>
          <c:invertIfNegative val="0"/>
          <c:cat>
            <c:strRef>
              <c:f>'Q5.コロナの影響（従業員別）'!$K$7:$K$45</c:f>
              <c:strCache>
                <c:ptCount val="39"/>
                <c:pt idx="0">
                  <c:v>【 売上 】　　　　　　　　　　　　　</c:v>
                </c:pt>
                <c:pt idx="1">
                  <c:v>20人以下（N=  96）</c:v>
                </c:pt>
                <c:pt idx="2">
                  <c:v>21人以上100人以下（N=139）</c:v>
                </c:pt>
                <c:pt idx="3">
                  <c:v>101人以上（N=143）</c:v>
                </c:pt>
                <c:pt idx="5">
                  <c:v>【 利益 】　　　　　　　　　　　　　</c:v>
                </c:pt>
                <c:pt idx="6">
                  <c:v>20人以下（N=  96）</c:v>
                </c:pt>
                <c:pt idx="7">
                  <c:v>21人以上100人以下（N=138）</c:v>
                </c:pt>
                <c:pt idx="8">
                  <c:v>101人以上（N=141）</c:v>
                </c:pt>
                <c:pt idx="10">
                  <c:v>【 営業日数 】　　　　　　　　　　　</c:v>
                </c:pt>
                <c:pt idx="11">
                  <c:v>20人以下（N=  97）</c:v>
                </c:pt>
                <c:pt idx="12">
                  <c:v>21人以上100人以下（N=139）</c:v>
                </c:pt>
                <c:pt idx="13">
                  <c:v>101人以上（N=141）</c:v>
                </c:pt>
                <c:pt idx="15">
                  <c:v>【 求職の応募者数 】　　　　　　　　</c:v>
                </c:pt>
                <c:pt idx="16">
                  <c:v>20人以下（N=  91）</c:v>
                </c:pt>
                <c:pt idx="17">
                  <c:v>21人以上100人以下（N=138）</c:v>
                </c:pt>
                <c:pt idx="18">
                  <c:v>101人以上（N=137）</c:v>
                </c:pt>
                <c:pt idx="20">
                  <c:v>【 国内からの調達 】　　　　　　　　</c:v>
                </c:pt>
                <c:pt idx="21">
                  <c:v>20人以下（N=  94）</c:v>
                </c:pt>
                <c:pt idx="22">
                  <c:v>21人以上100人以下（N=139）</c:v>
                </c:pt>
                <c:pt idx="23">
                  <c:v>101人以上（N=138）</c:v>
                </c:pt>
                <c:pt idx="25">
                  <c:v>【 海外からの調達 】　　　　　　　　</c:v>
                </c:pt>
                <c:pt idx="26">
                  <c:v>20人以下（N=  89）</c:v>
                </c:pt>
                <c:pt idx="27">
                  <c:v>21人以上100人以下（N=132）</c:v>
                </c:pt>
                <c:pt idx="28">
                  <c:v>101人以上（N=136）</c:v>
                </c:pt>
                <c:pt idx="30">
                  <c:v>【 新規顧客の開拓 】　　　　　　　　</c:v>
                </c:pt>
                <c:pt idx="31">
                  <c:v>20人以下（N=  97）</c:v>
                </c:pt>
                <c:pt idx="32">
                  <c:v>21人以上100人以下（N=137）</c:v>
                </c:pt>
                <c:pt idx="33">
                  <c:v>101人以上（N=133）</c:v>
                </c:pt>
                <c:pt idx="35">
                  <c:v>【 商談（オンラインを含む） 】　　　</c:v>
                </c:pt>
                <c:pt idx="36">
                  <c:v>20人以下（N=  96）</c:v>
                </c:pt>
                <c:pt idx="37">
                  <c:v>21人以上100人以下（N=138）</c:v>
                </c:pt>
                <c:pt idx="38">
                  <c:v>101人以上（N=137）</c:v>
                </c:pt>
              </c:strCache>
            </c:strRef>
          </c:cat>
          <c:val>
            <c:numRef>
              <c:f>'Q5.コロナの影響（従業員別）'!$L$7:$L$45</c:f>
              <c:numCache>
                <c:formatCode>0.0%</c:formatCode>
                <c:ptCount val="39"/>
                <c:pt idx="1">
                  <c:v>0</c:v>
                </c:pt>
                <c:pt idx="2">
                  <c:v>1.4388489208633094E-2</c:v>
                </c:pt>
                <c:pt idx="3">
                  <c:v>0</c:v>
                </c:pt>
                <c:pt idx="6">
                  <c:v>1.0416666666666666E-2</c:v>
                </c:pt>
                <c:pt idx="7">
                  <c:v>1.4492753623188406E-2</c:v>
                </c:pt>
                <c:pt idx="8">
                  <c:v>7.0921985815602835E-3</c:v>
                </c:pt>
                <c:pt idx="11">
                  <c:v>0</c:v>
                </c:pt>
                <c:pt idx="12">
                  <c:v>0</c:v>
                </c:pt>
                <c:pt idx="13">
                  <c:v>0</c:v>
                </c:pt>
                <c:pt idx="16">
                  <c:v>0</c:v>
                </c:pt>
                <c:pt idx="17">
                  <c:v>2.1739130434782608E-2</c:v>
                </c:pt>
                <c:pt idx="18">
                  <c:v>0</c:v>
                </c:pt>
                <c:pt idx="21">
                  <c:v>0</c:v>
                </c:pt>
                <c:pt idx="22">
                  <c:v>0</c:v>
                </c:pt>
                <c:pt idx="23">
                  <c:v>0</c:v>
                </c:pt>
                <c:pt idx="26">
                  <c:v>0</c:v>
                </c:pt>
                <c:pt idx="27">
                  <c:v>0</c:v>
                </c:pt>
                <c:pt idx="28">
                  <c:v>0</c:v>
                </c:pt>
                <c:pt idx="31">
                  <c:v>0</c:v>
                </c:pt>
                <c:pt idx="32">
                  <c:v>7.2992700729927005E-3</c:v>
                </c:pt>
                <c:pt idx="33">
                  <c:v>0</c:v>
                </c:pt>
                <c:pt idx="36">
                  <c:v>1.0416666666666666E-2</c:v>
                </c:pt>
                <c:pt idx="37">
                  <c:v>1.4492753623188406E-2</c:v>
                </c:pt>
                <c:pt idx="38">
                  <c:v>7.2992700729927005E-3</c:v>
                </c:pt>
              </c:numCache>
            </c:numRef>
          </c:val>
          <c:extLst>
            <c:ext xmlns:c16="http://schemas.microsoft.com/office/drawing/2014/chart" uri="{C3380CC4-5D6E-409C-BE32-E72D297353CC}">
              <c16:uniqueId val="{00000000-670B-4C39-9C1C-4269A92A0DB1}"/>
            </c:ext>
          </c:extLst>
        </c:ser>
        <c:ser>
          <c:idx val="1"/>
          <c:order val="1"/>
          <c:tx>
            <c:strRef>
              <c:f>'Q5.コロナの影響（従業員別）'!$M$6</c:f>
              <c:strCache>
                <c:ptCount val="1"/>
                <c:pt idx="0">
                  <c:v>増加(拡大)</c:v>
                </c:pt>
              </c:strCache>
            </c:strRef>
          </c:tx>
          <c:spPr>
            <a:solidFill>
              <a:srgbClr val="FFCC99"/>
            </a:solidFill>
            <a:ln>
              <a:solidFill>
                <a:schemeClr val="tx1"/>
              </a:solidFill>
            </a:ln>
            <a:effectLst/>
          </c:spPr>
          <c:invertIfNegative val="0"/>
          <c:cat>
            <c:strRef>
              <c:f>'Q5.コロナの影響（従業員別）'!$K$7:$K$45</c:f>
              <c:strCache>
                <c:ptCount val="39"/>
                <c:pt idx="0">
                  <c:v>【 売上 】　　　　　　　　　　　　　</c:v>
                </c:pt>
                <c:pt idx="1">
                  <c:v>20人以下（N=  96）</c:v>
                </c:pt>
                <c:pt idx="2">
                  <c:v>21人以上100人以下（N=139）</c:v>
                </c:pt>
                <c:pt idx="3">
                  <c:v>101人以上（N=143）</c:v>
                </c:pt>
                <c:pt idx="5">
                  <c:v>【 利益 】　　　　　　　　　　　　　</c:v>
                </c:pt>
                <c:pt idx="6">
                  <c:v>20人以下（N=  96）</c:v>
                </c:pt>
                <c:pt idx="7">
                  <c:v>21人以上100人以下（N=138）</c:v>
                </c:pt>
                <c:pt idx="8">
                  <c:v>101人以上（N=141）</c:v>
                </c:pt>
                <c:pt idx="10">
                  <c:v>【 営業日数 】　　　　　　　　　　　</c:v>
                </c:pt>
                <c:pt idx="11">
                  <c:v>20人以下（N=  97）</c:v>
                </c:pt>
                <c:pt idx="12">
                  <c:v>21人以上100人以下（N=139）</c:v>
                </c:pt>
                <c:pt idx="13">
                  <c:v>101人以上（N=141）</c:v>
                </c:pt>
                <c:pt idx="15">
                  <c:v>【 求職の応募者数 】　　　　　　　　</c:v>
                </c:pt>
                <c:pt idx="16">
                  <c:v>20人以下（N=  91）</c:v>
                </c:pt>
                <c:pt idx="17">
                  <c:v>21人以上100人以下（N=138）</c:v>
                </c:pt>
                <c:pt idx="18">
                  <c:v>101人以上（N=137）</c:v>
                </c:pt>
                <c:pt idx="20">
                  <c:v>【 国内からの調達 】　　　　　　　　</c:v>
                </c:pt>
                <c:pt idx="21">
                  <c:v>20人以下（N=  94）</c:v>
                </c:pt>
                <c:pt idx="22">
                  <c:v>21人以上100人以下（N=139）</c:v>
                </c:pt>
                <c:pt idx="23">
                  <c:v>101人以上（N=138）</c:v>
                </c:pt>
                <c:pt idx="25">
                  <c:v>【 海外からの調達 】　　　　　　　　</c:v>
                </c:pt>
                <c:pt idx="26">
                  <c:v>20人以下（N=  89）</c:v>
                </c:pt>
                <c:pt idx="27">
                  <c:v>21人以上100人以下（N=132）</c:v>
                </c:pt>
                <c:pt idx="28">
                  <c:v>101人以上（N=136）</c:v>
                </c:pt>
                <c:pt idx="30">
                  <c:v>【 新規顧客の開拓 】　　　　　　　　</c:v>
                </c:pt>
                <c:pt idx="31">
                  <c:v>20人以下（N=  97）</c:v>
                </c:pt>
                <c:pt idx="32">
                  <c:v>21人以上100人以下（N=137）</c:v>
                </c:pt>
                <c:pt idx="33">
                  <c:v>101人以上（N=133）</c:v>
                </c:pt>
                <c:pt idx="35">
                  <c:v>【 商談（オンラインを含む） 】　　　</c:v>
                </c:pt>
                <c:pt idx="36">
                  <c:v>20人以下（N=  96）</c:v>
                </c:pt>
                <c:pt idx="37">
                  <c:v>21人以上100人以下（N=138）</c:v>
                </c:pt>
                <c:pt idx="38">
                  <c:v>101人以上（N=137）</c:v>
                </c:pt>
              </c:strCache>
            </c:strRef>
          </c:cat>
          <c:val>
            <c:numRef>
              <c:f>'Q5.コロナの影響（従業員別）'!$M$7:$M$45</c:f>
              <c:numCache>
                <c:formatCode>0.0%</c:formatCode>
                <c:ptCount val="39"/>
                <c:pt idx="1">
                  <c:v>4.1666666666666664E-2</c:v>
                </c:pt>
                <c:pt idx="2">
                  <c:v>4.3165467625899283E-2</c:v>
                </c:pt>
                <c:pt idx="3">
                  <c:v>4.195804195804196E-2</c:v>
                </c:pt>
                <c:pt idx="6">
                  <c:v>3.125E-2</c:v>
                </c:pt>
                <c:pt idx="7">
                  <c:v>5.0724637681159424E-2</c:v>
                </c:pt>
                <c:pt idx="8">
                  <c:v>4.2553191489361701E-2</c:v>
                </c:pt>
                <c:pt idx="11">
                  <c:v>0</c:v>
                </c:pt>
                <c:pt idx="12">
                  <c:v>7.1942446043165471E-3</c:v>
                </c:pt>
                <c:pt idx="13">
                  <c:v>7.0921985815602835E-3</c:v>
                </c:pt>
                <c:pt idx="16">
                  <c:v>0.13186813186813187</c:v>
                </c:pt>
                <c:pt idx="17">
                  <c:v>0.12318840579710146</c:v>
                </c:pt>
                <c:pt idx="18">
                  <c:v>5.1094890510948905E-2</c:v>
                </c:pt>
                <c:pt idx="21">
                  <c:v>1.0638297872340425E-2</c:v>
                </c:pt>
                <c:pt idx="22">
                  <c:v>4.3165467625899283E-2</c:v>
                </c:pt>
                <c:pt idx="23">
                  <c:v>2.8985507246376812E-2</c:v>
                </c:pt>
                <c:pt idx="26">
                  <c:v>1.1235955056179775E-2</c:v>
                </c:pt>
                <c:pt idx="27">
                  <c:v>2.2727272727272728E-2</c:v>
                </c:pt>
                <c:pt idx="28">
                  <c:v>2.2058823529411766E-2</c:v>
                </c:pt>
                <c:pt idx="31">
                  <c:v>8.247422680412371E-2</c:v>
                </c:pt>
                <c:pt idx="32">
                  <c:v>0.10948905109489052</c:v>
                </c:pt>
                <c:pt idx="33">
                  <c:v>3.007518796992481E-2</c:v>
                </c:pt>
                <c:pt idx="36">
                  <c:v>8.3333333333333329E-2</c:v>
                </c:pt>
                <c:pt idx="37">
                  <c:v>0.14492753623188406</c:v>
                </c:pt>
                <c:pt idx="38">
                  <c:v>7.2992700729927001E-2</c:v>
                </c:pt>
              </c:numCache>
            </c:numRef>
          </c:val>
          <c:extLst>
            <c:ext xmlns:c16="http://schemas.microsoft.com/office/drawing/2014/chart" uri="{C3380CC4-5D6E-409C-BE32-E72D297353CC}">
              <c16:uniqueId val="{00000001-670B-4C39-9C1C-4269A92A0DB1}"/>
            </c:ext>
          </c:extLst>
        </c:ser>
        <c:ser>
          <c:idx val="2"/>
          <c:order val="2"/>
          <c:tx>
            <c:strRef>
              <c:f>'Q5.コロナの影響（従業員別）'!$N$6</c:f>
              <c:strCache>
                <c:ptCount val="1"/>
                <c:pt idx="0">
                  <c:v>現状維持</c:v>
                </c:pt>
              </c:strCache>
            </c:strRef>
          </c:tx>
          <c:spPr>
            <a:solidFill>
              <a:srgbClr val="FFFF99"/>
            </a:solidFill>
            <a:ln>
              <a:solidFill>
                <a:schemeClr val="tx1"/>
              </a:solidFill>
            </a:ln>
            <a:effectLst/>
          </c:spPr>
          <c:invertIfNegative val="0"/>
          <c:cat>
            <c:strRef>
              <c:f>'Q5.コロナの影響（従業員別）'!$K$7:$K$45</c:f>
              <c:strCache>
                <c:ptCount val="39"/>
                <c:pt idx="0">
                  <c:v>【 売上 】　　　　　　　　　　　　　</c:v>
                </c:pt>
                <c:pt idx="1">
                  <c:v>20人以下（N=  96）</c:v>
                </c:pt>
                <c:pt idx="2">
                  <c:v>21人以上100人以下（N=139）</c:v>
                </c:pt>
                <c:pt idx="3">
                  <c:v>101人以上（N=143）</c:v>
                </c:pt>
                <c:pt idx="5">
                  <c:v>【 利益 】　　　　　　　　　　　　　</c:v>
                </c:pt>
                <c:pt idx="6">
                  <c:v>20人以下（N=  96）</c:v>
                </c:pt>
                <c:pt idx="7">
                  <c:v>21人以上100人以下（N=138）</c:v>
                </c:pt>
                <c:pt idx="8">
                  <c:v>101人以上（N=141）</c:v>
                </c:pt>
                <c:pt idx="10">
                  <c:v>【 営業日数 】　　　　　　　　　　　</c:v>
                </c:pt>
                <c:pt idx="11">
                  <c:v>20人以下（N=  97）</c:v>
                </c:pt>
                <c:pt idx="12">
                  <c:v>21人以上100人以下（N=139）</c:v>
                </c:pt>
                <c:pt idx="13">
                  <c:v>101人以上（N=141）</c:v>
                </c:pt>
                <c:pt idx="15">
                  <c:v>【 求職の応募者数 】　　　　　　　　</c:v>
                </c:pt>
                <c:pt idx="16">
                  <c:v>20人以下（N=  91）</c:v>
                </c:pt>
                <c:pt idx="17">
                  <c:v>21人以上100人以下（N=138）</c:v>
                </c:pt>
                <c:pt idx="18">
                  <c:v>101人以上（N=137）</c:v>
                </c:pt>
                <c:pt idx="20">
                  <c:v>【 国内からの調達 】　　　　　　　　</c:v>
                </c:pt>
                <c:pt idx="21">
                  <c:v>20人以下（N=  94）</c:v>
                </c:pt>
                <c:pt idx="22">
                  <c:v>21人以上100人以下（N=139）</c:v>
                </c:pt>
                <c:pt idx="23">
                  <c:v>101人以上（N=138）</c:v>
                </c:pt>
                <c:pt idx="25">
                  <c:v>【 海外からの調達 】　　　　　　　　</c:v>
                </c:pt>
                <c:pt idx="26">
                  <c:v>20人以下（N=  89）</c:v>
                </c:pt>
                <c:pt idx="27">
                  <c:v>21人以上100人以下（N=132）</c:v>
                </c:pt>
                <c:pt idx="28">
                  <c:v>101人以上（N=136）</c:v>
                </c:pt>
                <c:pt idx="30">
                  <c:v>【 新規顧客の開拓 】　　　　　　　　</c:v>
                </c:pt>
                <c:pt idx="31">
                  <c:v>20人以下（N=  97）</c:v>
                </c:pt>
                <c:pt idx="32">
                  <c:v>21人以上100人以下（N=137）</c:v>
                </c:pt>
                <c:pt idx="33">
                  <c:v>101人以上（N=133）</c:v>
                </c:pt>
                <c:pt idx="35">
                  <c:v>【 商談（オンラインを含む） 】　　　</c:v>
                </c:pt>
                <c:pt idx="36">
                  <c:v>20人以下（N=  96）</c:v>
                </c:pt>
                <c:pt idx="37">
                  <c:v>21人以上100人以下（N=138）</c:v>
                </c:pt>
                <c:pt idx="38">
                  <c:v>101人以上（N=137）</c:v>
                </c:pt>
              </c:strCache>
            </c:strRef>
          </c:cat>
          <c:val>
            <c:numRef>
              <c:f>'Q5.コロナの影響（従業員別）'!$N$7:$N$45</c:f>
              <c:numCache>
                <c:formatCode>0.0%</c:formatCode>
                <c:ptCount val="39"/>
                <c:pt idx="1">
                  <c:v>0.34375</c:v>
                </c:pt>
                <c:pt idx="2">
                  <c:v>0.25899280575539568</c:v>
                </c:pt>
                <c:pt idx="3">
                  <c:v>0.14685314685314685</c:v>
                </c:pt>
                <c:pt idx="6">
                  <c:v>0.33333333333333331</c:v>
                </c:pt>
                <c:pt idx="7">
                  <c:v>0.25362318840579712</c:v>
                </c:pt>
                <c:pt idx="8">
                  <c:v>0.14184397163120568</c:v>
                </c:pt>
                <c:pt idx="11">
                  <c:v>0.61855670103092786</c:v>
                </c:pt>
                <c:pt idx="12">
                  <c:v>0.64028776978417268</c:v>
                </c:pt>
                <c:pt idx="13">
                  <c:v>0.62411347517730498</c:v>
                </c:pt>
                <c:pt idx="16">
                  <c:v>0.61538461538461542</c:v>
                </c:pt>
                <c:pt idx="17">
                  <c:v>0.69565217391304346</c:v>
                </c:pt>
                <c:pt idx="18">
                  <c:v>0.71532846715328469</c:v>
                </c:pt>
                <c:pt idx="21">
                  <c:v>0.63829787234042556</c:v>
                </c:pt>
                <c:pt idx="22">
                  <c:v>0.63309352517985606</c:v>
                </c:pt>
                <c:pt idx="23">
                  <c:v>0.53623188405797106</c:v>
                </c:pt>
                <c:pt idx="26">
                  <c:v>0.7078651685393258</c:v>
                </c:pt>
                <c:pt idx="27">
                  <c:v>0.63636363636363635</c:v>
                </c:pt>
                <c:pt idx="28">
                  <c:v>0.52941176470588236</c:v>
                </c:pt>
                <c:pt idx="31">
                  <c:v>0.39175257731958762</c:v>
                </c:pt>
                <c:pt idx="32">
                  <c:v>0.41605839416058393</c:v>
                </c:pt>
                <c:pt idx="33">
                  <c:v>0.5864661654135338</c:v>
                </c:pt>
                <c:pt idx="36">
                  <c:v>0.3125</c:v>
                </c:pt>
                <c:pt idx="37">
                  <c:v>0.37681159420289856</c:v>
                </c:pt>
                <c:pt idx="38">
                  <c:v>0.47445255474452552</c:v>
                </c:pt>
              </c:numCache>
            </c:numRef>
          </c:val>
          <c:extLst>
            <c:ext xmlns:c16="http://schemas.microsoft.com/office/drawing/2014/chart" uri="{C3380CC4-5D6E-409C-BE32-E72D297353CC}">
              <c16:uniqueId val="{00000002-670B-4C39-9C1C-4269A92A0DB1}"/>
            </c:ext>
          </c:extLst>
        </c:ser>
        <c:ser>
          <c:idx val="3"/>
          <c:order val="3"/>
          <c:tx>
            <c:strRef>
              <c:f>'Q5.コロナの影響（従業員別）'!$O$6</c:f>
              <c:strCache>
                <c:ptCount val="1"/>
                <c:pt idx="0">
                  <c:v>減少(縮小)</c:v>
                </c:pt>
              </c:strCache>
            </c:strRef>
          </c:tx>
          <c:spPr>
            <a:solidFill>
              <a:srgbClr val="2E75B6"/>
            </a:solidFill>
            <a:ln>
              <a:solidFill>
                <a:schemeClr val="tx1"/>
              </a:solidFill>
            </a:ln>
            <a:effectLst/>
          </c:spPr>
          <c:invertIfNegative val="0"/>
          <c:cat>
            <c:strRef>
              <c:f>'Q5.コロナの影響（従業員別）'!$K$7:$K$45</c:f>
              <c:strCache>
                <c:ptCount val="39"/>
                <c:pt idx="0">
                  <c:v>【 売上 】　　　　　　　　　　　　　</c:v>
                </c:pt>
                <c:pt idx="1">
                  <c:v>20人以下（N=  96）</c:v>
                </c:pt>
                <c:pt idx="2">
                  <c:v>21人以上100人以下（N=139）</c:v>
                </c:pt>
                <c:pt idx="3">
                  <c:v>101人以上（N=143）</c:v>
                </c:pt>
                <c:pt idx="5">
                  <c:v>【 利益 】　　　　　　　　　　　　　</c:v>
                </c:pt>
                <c:pt idx="6">
                  <c:v>20人以下（N=  96）</c:v>
                </c:pt>
                <c:pt idx="7">
                  <c:v>21人以上100人以下（N=138）</c:v>
                </c:pt>
                <c:pt idx="8">
                  <c:v>101人以上（N=141）</c:v>
                </c:pt>
                <c:pt idx="10">
                  <c:v>【 営業日数 】　　　　　　　　　　　</c:v>
                </c:pt>
                <c:pt idx="11">
                  <c:v>20人以下（N=  97）</c:v>
                </c:pt>
                <c:pt idx="12">
                  <c:v>21人以上100人以下（N=139）</c:v>
                </c:pt>
                <c:pt idx="13">
                  <c:v>101人以上（N=141）</c:v>
                </c:pt>
                <c:pt idx="15">
                  <c:v>【 求職の応募者数 】　　　　　　　　</c:v>
                </c:pt>
                <c:pt idx="16">
                  <c:v>20人以下（N=  91）</c:v>
                </c:pt>
                <c:pt idx="17">
                  <c:v>21人以上100人以下（N=138）</c:v>
                </c:pt>
                <c:pt idx="18">
                  <c:v>101人以上（N=137）</c:v>
                </c:pt>
                <c:pt idx="20">
                  <c:v>【 国内からの調達 】　　　　　　　　</c:v>
                </c:pt>
                <c:pt idx="21">
                  <c:v>20人以下（N=  94）</c:v>
                </c:pt>
                <c:pt idx="22">
                  <c:v>21人以上100人以下（N=139）</c:v>
                </c:pt>
                <c:pt idx="23">
                  <c:v>101人以上（N=138）</c:v>
                </c:pt>
                <c:pt idx="25">
                  <c:v>【 海外からの調達 】　　　　　　　　</c:v>
                </c:pt>
                <c:pt idx="26">
                  <c:v>20人以下（N=  89）</c:v>
                </c:pt>
                <c:pt idx="27">
                  <c:v>21人以上100人以下（N=132）</c:v>
                </c:pt>
                <c:pt idx="28">
                  <c:v>101人以上（N=136）</c:v>
                </c:pt>
                <c:pt idx="30">
                  <c:v>【 新規顧客の開拓 】　　　　　　　　</c:v>
                </c:pt>
                <c:pt idx="31">
                  <c:v>20人以下（N=  97）</c:v>
                </c:pt>
                <c:pt idx="32">
                  <c:v>21人以上100人以下（N=137）</c:v>
                </c:pt>
                <c:pt idx="33">
                  <c:v>101人以上（N=133）</c:v>
                </c:pt>
                <c:pt idx="35">
                  <c:v>【 商談（オンラインを含む） 】　　　</c:v>
                </c:pt>
                <c:pt idx="36">
                  <c:v>20人以下（N=  96）</c:v>
                </c:pt>
                <c:pt idx="37">
                  <c:v>21人以上100人以下（N=138）</c:v>
                </c:pt>
                <c:pt idx="38">
                  <c:v>101人以上（N=137）</c:v>
                </c:pt>
              </c:strCache>
            </c:strRef>
          </c:cat>
          <c:val>
            <c:numRef>
              <c:f>'Q5.コロナの影響（従業員別）'!$O$7:$O$45</c:f>
              <c:numCache>
                <c:formatCode>0.0%</c:formatCode>
                <c:ptCount val="39"/>
                <c:pt idx="1">
                  <c:v>0.38541666666666669</c:v>
                </c:pt>
                <c:pt idx="2">
                  <c:v>0.48201438848920863</c:v>
                </c:pt>
                <c:pt idx="3">
                  <c:v>0.60839160839160844</c:v>
                </c:pt>
                <c:pt idx="6">
                  <c:v>0.36458333333333331</c:v>
                </c:pt>
                <c:pt idx="7">
                  <c:v>0.42753623188405798</c:v>
                </c:pt>
                <c:pt idx="8">
                  <c:v>0.56028368794326244</c:v>
                </c:pt>
                <c:pt idx="11">
                  <c:v>0.29896907216494845</c:v>
                </c:pt>
                <c:pt idx="12">
                  <c:v>0.31654676258992803</c:v>
                </c:pt>
                <c:pt idx="13">
                  <c:v>0.3475177304964539</c:v>
                </c:pt>
                <c:pt idx="16">
                  <c:v>0.10989010989010989</c:v>
                </c:pt>
                <c:pt idx="17">
                  <c:v>8.6956521739130432E-2</c:v>
                </c:pt>
                <c:pt idx="18">
                  <c:v>0.18248175182481752</c:v>
                </c:pt>
                <c:pt idx="21">
                  <c:v>0.23404255319148937</c:v>
                </c:pt>
                <c:pt idx="22">
                  <c:v>0.28776978417266186</c:v>
                </c:pt>
                <c:pt idx="23">
                  <c:v>0.39130434782608697</c:v>
                </c:pt>
                <c:pt idx="26">
                  <c:v>0.15730337078651685</c:v>
                </c:pt>
                <c:pt idx="27">
                  <c:v>0.26515151515151514</c:v>
                </c:pt>
                <c:pt idx="28">
                  <c:v>0.40441176470588236</c:v>
                </c:pt>
                <c:pt idx="31">
                  <c:v>0.32989690721649484</c:v>
                </c:pt>
                <c:pt idx="32">
                  <c:v>0.38686131386861317</c:v>
                </c:pt>
                <c:pt idx="33">
                  <c:v>0.33082706766917291</c:v>
                </c:pt>
                <c:pt idx="36">
                  <c:v>0.34375</c:v>
                </c:pt>
                <c:pt idx="37">
                  <c:v>0.36956521739130432</c:v>
                </c:pt>
                <c:pt idx="38">
                  <c:v>0.36496350364963503</c:v>
                </c:pt>
              </c:numCache>
            </c:numRef>
          </c:val>
          <c:extLst>
            <c:ext xmlns:c16="http://schemas.microsoft.com/office/drawing/2014/chart" uri="{C3380CC4-5D6E-409C-BE32-E72D297353CC}">
              <c16:uniqueId val="{00000003-670B-4C39-9C1C-4269A92A0DB1}"/>
            </c:ext>
          </c:extLst>
        </c:ser>
        <c:ser>
          <c:idx val="4"/>
          <c:order val="4"/>
          <c:tx>
            <c:strRef>
              <c:f>'Q5.コロナの影響（従業員別）'!$P$6</c:f>
              <c:strCache>
                <c:ptCount val="1"/>
                <c:pt idx="0">
                  <c:v>大幅に減少(縮小)</c:v>
                </c:pt>
              </c:strCache>
            </c:strRef>
          </c:tx>
          <c:spPr>
            <a:solidFill>
              <a:srgbClr val="9DC3E6"/>
            </a:solidFill>
            <a:ln>
              <a:solidFill>
                <a:schemeClr val="tx1"/>
              </a:solidFill>
            </a:ln>
            <a:effectLst/>
          </c:spPr>
          <c:invertIfNegative val="0"/>
          <c:cat>
            <c:strRef>
              <c:f>'Q5.コロナの影響（従業員別）'!$K$7:$K$45</c:f>
              <c:strCache>
                <c:ptCount val="39"/>
                <c:pt idx="0">
                  <c:v>【 売上 】　　　　　　　　　　　　　</c:v>
                </c:pt>
                <c:pt idx="1">
                  <c:v>20人以下（N=  96）</c:v>
                </c:pt>
                <c:pt idx="2">
                  <c:v>21人以上100人以下（N=139）</c:v>
                </c:pt>
                <c:pt idx="3">
                  <c:v>101人以上（N=143）</c:v>
                </c:pt>
                <c:pt idx="5">
                  <c:v>【 利益 】　　　　　　　　　　　　　</c:v>
                </c:pt>
                <c:pt idx="6">
                  <c:v>20人以下（N=  96）</c:v>
                </c:pt>
                <c:pt idx="7">
                  <c:v>21人以上100人以下（N=138）</c:v>
                </c:pt>
                <c:pt idx="8">
                  <c:v>101人以上（N=141）</c:v>
                </c:pt>
                <c:pt idx="10">
                  <c:v>【 営業日数 】　　　　　　　　　　　</c:v>
                </c:pt>
                <c:pt idx="11">
                  <c:v>20人以下（N=  97）</c:v>
                </c:pt>
                <c:pt idx="12">
                  <c:v>21人以上100人以下（N=139）</c:v>
                </c:pt>
                <c:pt idx="13">
                  <c:v>101人以上（N=141）</c:v>
                </c:pt>
                <c:pt idx="15">
                  <c:v>【 求職の応募者数 】　　　　　　　　</c:v>
                </c:pt>
                <c:pt idx="16">
                  <c:v>20人以下（N=  91）</c:v>
                </c:pt>
                <c:pt idx="17">
                  <c:v>21人以上100人以下（N=138）</c:v>
                </c:pt>
                <c:pt idx="18">
                  <c:v>101人以上（N=137）</c:v>
                </c:pt>
                <c:pt idx="20">
                  <c:v>【 国内からの調達 】　　　　　　　　</c:v>
                </c:pt>
                <c:pt idx="21">
                  <c:v>20人以下（N=  94）</c:v>
                </c:pt>
                <c:pt idx="22">
                  <c:v>21人以上100人以下（N=139）</c:v>
                </c:pt>
                <c:pt idx="23">
                  <c:v>101人以上（N=138）</c:v>
                </c:pt>
                <c:pt idx="25">
                  <c:v>【 海外からの調達 】　　　　　　　　</c:v>
                </c:pt>
                <c:pt idx="26">
                  <c:v>20人以下（N=  89）</c:v>
                </c:pt>
                <c:pt idx="27">
                  <c:v>21人以上100人以下（N=132）</c:v>
                </c:pt>
                <c:pt idx="28">
                  <c:v>101人以上（N=136）</c:v>
                </c:pt>
                <c:pt idx="30">
                  <c:v>【 新規顧客の開拓 】　　　　　　　　</c:v>
                </c:pt>
                <c:pt idx="31">
                  <c:v>20人以下（N=  97）</c:v>
                </c:pt>
                <c:pt idx="32">
                  <c:v>21人以上100人以下（N=137）</c:v>
                </c:pt>
                <c:pt idx="33">
                  <c:v>101人以上（N=133）</c:v>
                </c:pt>
                <c:pt idx="35">
                  <c:v>【 商談（オンラインを含む） 】　　　</c:v>
                </c:pt>
                <c:pt idx="36">
                  <c:v>20人以下（N=  96）</c:v>
                </c:pt>
                <c:pt idx="37">
                  <c:v>21人以上100人以下（N=138）</c:v>
                </c:pt>
                <c:pt idx="38">
                  <c:v>101人以上（N=137）</c:v>
                </c:pt>
              </c:strCache>
            </c:strRef>
          </c:cat>
          <c:val>
            <c:numRef>
              <c:f>'Q5.コロナの影響（従業員別）'!$P$7:$P$45</c:f>
              <c:numCache>
                <c:formatCode>0.0%</c:formatCode>
                <c:ptCount val="39"/>
                <c:pt idx="1">
                  <c:v>0.22916666666666666</c:v>
                </c:pt>
                <c:pt idx="2">
                  <c:v>0.20143884892086331</c:v>
                </c:pt>
                <c:pt idx="3">
                  <c:v>0.20279720279720279</c:v>
                </c:pt>
                <c:pt idx="6">
                  <c:v>0.26041666666666669</c:v>
                </c:pt>
                <c:pt idx="7">
                  <c:v>0.25362318840579712</c:v>
                </c:pt>
                <c:pt idx="8">
                  <c:v>0.24822695035460993</c:v>
                </c:pt>
                <c:pt idx="11">
                  <c:v>8.247422680412371E-2</c:v>
                </c:pt>
                <c:pt idx="12">
                  <c:v>3.5971223021582732E-2</c:v>
                </c:pt>
                <c:pt idx="13">
                  <c:v>2.1276595744680851E-2</c:v>
                </c:pt>
                <c:pt idx="16">
                  <c:v>0.14285714285714285</c:v>
                </c:pt>
                <c:pt idx="17">
                  <c:v>7.2463768115942032E-2</c:v>
                </c:pt>
                <c:pt idx="18">
                  <c:v>5.1094890510948905E-2</c:v>
                </c:pt>
                <c:pt idx="21">
                  <c:v>0.11702127659574468</c:v>
                </c:pt>
                <c:pt idx="22">
                  <c:v>3.5971223021582732E-2</c:v>
                </c:pt>
                <c:pt idx="23">
                  <c:v>4.3478260869565216E-2</c:v>
                </c:pt>
                <c:pt idx="26">
                  <c:v>0.12359550561797752</c:v>
                </c:pt>
                <c:pt idx="27">
                  <c:v>7.575757575757576E-2</c:v>
                </c:pt>
                <c:pt idx="28">
                  <c:v>4.4117647058823532E-2</c:v>
                </c:pt>
                <c:pt idx="31">
                  <c:v>0.19587628865979381</c:v>
                </c:pt>
                <c:pt idx="32">
                  <c:v>8.0291970802919707E-2</c:v>
                </c:pt>
                <c:pt idx="33">
                  <c:v>5.2631578947368418E-2</c:v>
                </c:pt>
                <c:pt idx="36">
                  <c:v>0.25</c:v>
                </c:pt>
                <c:pt idx="37">
                  <c:v>9.420289855072464E-2</c:v>
                </c:pt>
                <c:pt idx="38">
                  <c:v>8.0291970802919707E-2</c:v>
                </c:pt>
              </c:numCache>
            </c:numRef>
          </c:val>
          <c:extLst>
            <c:ext xmlns:c16="http://schemas.microsoft.com/office/drawing/2014/chart" uri="{C3380CC4-5D6E-409C-BE32-E72D297353CC}">
              <c16:uniqueId val="{00000004-670B-4C39-9C1C-4269A92A0DB1}"/>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4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01608187134508"/>
          <c:y val="5.5528548730834425E-2"/>
          <c:w val="0.39400994152046792"/>
          <c:h val="0.91615259259259263"/>
        </c:manualLayout>
      </c:layout>
      <c:barChart>
        <c:barDir val="bar"/>
        <c:grouping val="stacked"/>
        <c:varyColors val="0"/>
        <c:ser>
          <c:idx val="0"/>
          <c:order val="0"/>
          <c:tx>
            <c:strRef>
              <c:f>'Q5.コロナの影響（従業員別）'!$L$6</c:f>
              <c:strCache>
                <c:ptCount val="1"/>
                <c:pt idx="0">
                  <c:v>大幅に増加(拡大)</c:v>
                </c:pt>
              </c:strCache>
            </c:strRef>
          </c:tx>
          <c:spPr>
            <a:solidFill>
              <a:srgbClr val="FF9966"/>
            </a:solidFill>
            <a:ln>
              <a:solidFill>
                <a:schemeClr val="tx1"/>
              </a:solidFill>
            </a:ln>
            <a:effectLst/>
          </c:spPr>
          <c:invertIfNegative val="0"/>
          <c:cat>
            <c:strRef>
              <c:f>'Q5.コロナの影響（従業員別）'!$R$7:$R$45</c:f>
              <c:strCache>
                <c:ptCount val="39"/>
                <c:pt idx="1">
                  <c:v>（N=186）</c:v>
                </c:pt>
                <c:pt idx="2">
                  <c:v>（N=144）</c:v>
                </c:pt>
                <c:pt idx="3">
                  <c:v>（N=  89）</c:v>
                </c:pt>
                <c:pt idx="6">
                  <c:v>（N=185）</c:v>
                </c:pt>
                <c:pt idx="7">
                  <c:v>（N=143）</c:v>
                </c:pt>
                <c:pt idx="8">
                  <c:v>（N=  89）</c:v>
                </c:pt>
                <c:pt idx="11">
                  <c:v>（N=184）</c:v>
                </c:pt>
                <c:pt idx="12">
                  <c:v>（N=143）</c:v>
                </c:pt>
                <c:pt idx="13">
                  <c:v>（N=  89）</c:v>
                </c:pt>
                <c:pt idx="16">
                  <c:v>（N=179）</c:v>
                </c:pt>
                <c:pt idx="17">
                  <c:v>（N=142）</c:v>
                </c:pt>
                <c:pt idx="18">
                  <c:v>（N=  88）</c:v>
                </c:pt>
                <c:pt idx="21">
                  <c:v>（N=183）</c:v>
                </c:pt>
                <c:pt idx="22">
                  <c:v>（N=139）</c:v>
                </c:pt>
                <c:pt idx="23">
                  <c:v>（N=  89）</c:v>
                </c:pt>
                <c:pt idx="26">
                  <c:v>（N=178）</c:v>
                </c:pt>
                <c:pt idx="27">
                  <c:v>（N=133）</c:v>
                </c:pt>
                <c:pt idx="28">
                  <c:v>（N=  88）</c:v>
                </c:pt>
                <c:pt idx="31">
                  <c:v>（N=185）</c:v>
                </c:pt>
                <c:pt idx="32">
                  <c:v>（N=140）</c:v>
                </c:pt>
                <c:pt idx="33">
                  <c:v>（N=  89）</c:v>
                </c:pt>
                <c:pt idx="36">
                  <c:v>（N=185）</c:v>
                </c:pt>
                <c:pt idx="37">
                  <c:v>（N=142）</c:v>
                </c:pt>
                <c:pt idx="38">
                  <c:v>（N=  88）</c:v>
                </c:pt>
              </c:strCache>
            </c:strRef>
          </c:cat>
          <c:val>
            <c:numRef>
              <c:f>'Q5.コロナの影響（従業員別）'!$L$7:$L$45</c:f>
              <c:numCache>
                <c:formatCode>0.0%</c:formatCode>
                <c:ptCount val="39"/>
                <c:pt idx="1">
                  <c:v>1.0752688172043012E-2</c:v>
                </c:pt>
                <c:pt idx="2">
                  <c:v>0</c:v>
                </c:pt>
                <c:pt idx="3">
                  <c:v>0</c:v>
                </c:pt>
                <c:pt idx="6">
                  <c:v>5.4054054054054057E-3</c:v>
                </c:pt>
                <c:pt idx="7">
                  <c:v>6.993006993006993E-3</c:v>
                </c:pt>
                <c:pt idx="8">
                  <c:v>0</c:v>
                </c:pt>
                <c:pt idx="11">
                  <c:v>0</c:v>
                </c:pt>
                <c:pt idx="12">
                  <c:v>0</c:v>
                </c:pt>
                <c:pt idx="13">
                  <c:v>0</c:v>
                </c:pt>
                <c:pt idx="16">
                  <c:v>5.5865921787709499E-3</c:v>
                </c:pt>
                <c:pt idx="17">
                  <c:v>0</c:v>
                </c:pt>
                <c:pt idx="18">
                  <c:v>0</c:v>
                </c:pt>
                <c:pt idx="21">
                  <c:v>5.4644808743169399E-3</c:v>
                </c:pt>
                <c:pt idx="22">
                  <c:v>7.1942446043165471E-3</c:v>
                </c:pt>
                <c:pt idx="23">
                  <c:v>0</c:v>
                </c:pt>
                <c:pt idx="26">
                  <c:v>5.6179775280898875E-3</c:v>
                </c:pt>
                <c:pt idx="27">
                  <c:v>0</c:v>
                </c:pt>
                <c:pt idx="28">
                  <c:v>0</c:v>
                </c:pt>
                <c:pt idx="31">
                  <c:v>1.0810810810810811E-2</c:v>
                </c:pt>
                <c:pt idx="32">
                  <c:v>1.4285714285714285E-2</c:v>
                </c:pt>
                <c:pt idx="33">
                  <c:v>0</c:v>
                </c:pt>
                <c:pt idx="36">
                  <c:v>1.6216216216216217E-2</c:v>
                </c:pt>
                <c:pt idx="37">
                  <c:v>4.2253521126760563E-2</c:v>
                </c:pt>
                <c:pt idx="38">
                  <c:v>1.1363636363636364E-2</c:v>
                </c:pt>
              </c:numCache>
            </c:numRef>
          </c:val>
          <c:extLst>
            <c:ext xmlns:c16="http://schemas.microsoft.com/office/drawing/2014/chart" uri="{C3380CC4-5D6E-409C-BE32-E72D297353CC}">
              <c16:uniqueId val="{00000000-F583-49D6-A163-346CB31BDF89}"/>
            </c:ext>
          </c:extLst>
        </c:ser>
        <c:ser>
          <c:idx val="1"/>
          <c:order val="1"/>
          <c:tx>
            <c:strRef>
              <c:f>'Q5.コロナの影響（従業員別）'!$M$6</c:f>
              <c:strCache>
                <c:ptCount val="1"/>
                <c:pt idx="0">
                  <c:v>増加(拡大)</c:v>
                </c:pt>
              </c:strCache>
            </c:strRef>
          </c:tx>
          <c:spPr>
            <a:solidFill>
              <a:srgbClr val="FFCC99"/>
            </a:solidFill>
            <a:ln>
              <a:solidFill>
                <a:schemeClr val="tx1"/>
              </a:solidFill>
            </a:ln>
            <a:effectLst/>
          </c:spPr>
          <c:invertIfNegative val="0"/>
          <c:cat>
            <c:strRef>
              <c:f>'Q5.コロナの影響（従業員別）'!$R$7:$R$45</c:f>
              <c:strCache>
                <c:ptCount val="39"/>
                <c:pt idx="1">
                  <c:v>（N=186）</c:v>
                </c:pt>
                <c:pt idx="2">
                  <c:v>（N=144）</c:v>
                </c:pt>
                <c:pt idx="3">
                  <c:v>（N=  89）</c:v>
                </c:pt>
                <c:pt idx="6">
                  <c:v>（N=185）</c:v>
                </c:pt>
                <c:pt idx="7">
                  <c:v>（N=143）</c:v>
                </c:pt>
                <c:pt idx="8">
                  <c:v>（N=  89）</c:v>
                </c:pt>
                <c:pt idx="11">
                  <c:v>（N=184）</c:v>
                </c:pt>
                <c:pt idx="12">
                  <c:v>（N=143）</c:v>
                </c:pt>
                <c:pt idx="13">
                  <c:v>（N=  89）</c:v>
                </c:pt>
                <c:pt idx="16">
                  <c:v>（N=179）</c:v>
                </c:pt>
                <c:pt idx="17">
                  <c:v>（N=142）</c:v>
                </c:pt>
                <c:pt idx="18">
                  <c:v>（N=  88）</c:v>
                </c:pt>
                <c:pt idx="21">
                  <c:v>（N=183）</c:v>
                </c:pt>
                <c:pt idx="22">
                  <c:v>（N=139）</c:v>
                </c:pt>
                <c:pt idx="23">
                  <c:v>（N=  89）</c:v>
                </c:pt>
                <c:pt idx="26">
                  <c:v>（N=178）</c:v>
                </c:pt>
                <c:pt idx="27">
                  <c:v>（N=133）</c:v>
                </c:pt>
                <c:pt idx="28">
                  <c:v>（N=  88）</c:v>
                </c:pt>
                <c:pt idx="31">
                  <c:v>（N=185）</c:v>
                </c:pt>
                <c:pt idx="32">
                  <c:v>（N=140）</c:v>
                </c:pt>
                <c:pt idx="33">
                  <c:v>（N=  89）</c:v>
                </c:pt>
                <c:pt idx="36">
                  <c:v>（N=185）</c:v>
                </c:pt>
                <c:pt idx="37">
                  <c:v>（N=142）</c:v>
                </c:pt>
                <c:pt idx="38">
                  <c:v>（N=  88）</c:v>
                </c:pt>
              </c:strCache>
            </c:strRef>
          </c:cat>
          <c:val>
            <c:numRef>
              <c:f>'Q5.コロナの影響（従業員別）'!$M$7:$M$45</c:f>
              <c:numCache>
                <c:formatCode>0.0%</c:formatCode>
                <c:ptCount val="39"/>
                <c:pt idx="1">
                  <c:v>6.4516129032258063E-2</c:v>
                </c:pt>
                <c:pt idx="2">
                  <c:v>7.6388888888888895E-2</c:v>
                </c:pt>
                <c:pt idx="3">
                  <c:v>1.1235955056179775E-2</c:v>
                </c:pt>
                <c:pt idx="6">
                  <c:v>5.4054054054054057E-2</c:v>
                </c:pt>
                <c:pt idx="7">
                  <c:v>5.5944055944055944E-2</c:v>
                </c:pt>
                <c:pt idx="8">
                  <c:v>1.1235955056179775E-2</c:v>
                </c:pt>
                <c:pt idx="11">
                  <c:v>1.0869565217391304E-2</c:v>
                </c:pt>
                <c:pt idx="12">
                  <c:v>0</c:v>
                </c:pt>
                <c:pt idx="13">
                  <c:v>0</c:v>
                </c:pt>
                <c:pt idx="16">
                  <c:v>6.7039106145251395E-2</c:v>
                </c:pt>
                <c:pt idx="17">
                  <c:v>0.11971830985915492</c:v>
                </c:pt>
                <c:pt idx="18">
                  <c:v>7.9545454545454544E-2</c:v>
                </c:pt>
                <c:pt idx="21">
                  <c:v>3.2786885245901641E-2</c:v>
                </c:pt>
                <c:pt idx="22">
                  <c:v>1.4388489208633094E-2</c:v>
                </c:pt>
                <c:pt idx="23">
                  <c:v>1.1235955056179775E-2</c:v>
                </c:pt>
                <c:pt idx="26">
                  <c:v>3.3707865168539325E-2</c:v>
                </c:pt>
                <c:pt idx="27">
                  <c:v>1.5037593984962405E-2</c:v>
                </c:pt>
                <c:pt idx="28">
                  <c:v>0</c:v>
                </c:pt>
                <c:pt idx="31">
                  <c:v>0.12972972972972974</c:v>
                </c:pt>
                <c:pt idx="32">
                  <c:v>5.7142857142857141E-2</c:v>
                </c:pt>
                <c:pt idx="33">
                  <c:v>3.3707865168539325E-2</c:v>
                </c:pt>
                <c:pt idx="36">
                  <c:v>0.12972972972972974</c:v>
                </c:pt>
                <c:pt idx="37">
                  <c:v>9.154929577464789E-2</c:v>
                </c:pt>
                <c:pt idx="38">
                  <c:v>4.5454545454545456E-2</c:v>
                </c:pt>
              </c:numCache>
            </c:numRef>
          </c:val>
          <c:extLst>
            <c:ext xmlns:c16="http://schemas.microsoft.com/office/drawing/2014/chart" uri="{C3380CC4-5D6E-409C-BE32-E72D297353CC}">
              <c16:uniqueId val="{00000001-F583-49D6-A163-346CB31BDF89}"/>
            </c:ext>
          </c:extLst>
        </c:ser>
        <c:ser>
          <c:idx val="2"/>
          <c:order val="2"/>
          <c:tx>
            <c:strRef>
              <c:f>'Q5.コロナの影響（従業員別）'!$N$6</c:f>
              <c:strCache>
                <c:ptCount val="1"/>
                <c:pt idx="0">
                  <c:v>現状維持</c:v>
                </c:pt>
              </c:strCache>
            </c:strRef>
          </c:tx>
          <c:spPr>
            <a:solidFill>
              <a:srgbClr val="FFFF99"/>
            </a:solidFill>
            <a:ln>
              <a:solidFill>
                <a:schemeClr val="tx1"/>
              </a:solidFill>
            </a:ln>
            <a:effectLst/>
          </c:spPr>
          <c:invertIfNegative val="0"/>
          <c:cat>
            <c:strRef>
              <c:f>'Q5.コロナの影響（従業員別）'!$R$7:$R$45</c:f>
              <c:strCache>
                <c:ptCount val="39"/>
                <c:pt idx="1">
                  <c:v>（N=186）</c:v>
                </c:pt>
                <c:pt idx="2">
                  <c:v>（N=144）</c:v>
                </c:pt>
                <c:pt idx="3">
                  <c:v>（N=  89）</c:v>
                </c:pt>
                <c:pt idx="6">
                  <c:v>（N=185）</c:v>
                </c:pt>
                <c:pt idx="7">
                  <c:v>（N=143）</c:v>
                </c:pt>
                <c:pt idx="8">
                  <c:v>（N=  89）</c:v>
                </c:pt>
                <c:pt idx="11">
                  <c:v>（N=184）</c:v>
                </c:pt>
                <c:pt idx="12">
                  <c:v>（N=143）</c:v>
                </c:pt>
                <c:pt idx="13">
                  <c:v>（N=  89）</c:v>
                </c:pt>
                <c:pt idx="16">
                  <c:v>（N=179）</c:v>
                </c:pt>
                <c:pt idx="17">
                  <c:v>（N=142）</c:v>
                </c:pt>
                <c:pt idx="18">
                  <c:v>（N=  88）</c:v>
                </c:pt>
                <c:pt idx="21">
                  <c:v>（N=183）</c:v>
                </c:pt>
                <c:pt idx="22">
                  <c:v>（N=139）</c:v>
                </c:pt>
                <c:pt idx="23">
                  <c:v>（N=  89）</c:v>
                </c:pt>
                <c:pt idx="26">
                  <c:v>（N=178）</c:v>
                </c:pt>
                <c:pt idx="27">
                  <c:v>（N=133）</c:v>
                </c:pt>
                <c:pt idx="28">
                  <c:v>（N=  88）</c:v>
                </c:pt>
                <c:pt idx="31">
                  <c:v>（N=185）</c:v>
                </c:pt>
                <c:pt idx="32">
                  <c:v>（N=140）</c:v>
                </c:pt>
                <c:pt idx="33">
                  <c:v>（N=  89）</c:v>
                </c:pt>
                <c:pt idx="36">
                  <c:v>（N=185）</c:v>
                </c:pt>
                <c:pt idx="37">
                  <c:v>（N=142）</c:v>
                </c:pt>
                <c:pt idx="38">
                  <c:v>（N=  88）</c:v>
                </c:pt>
              </c:strCache>
            </c:strRef>
          </c:cat>
          <c:val>
            <c:numRef>
              <c:f>'Q5.コロナの影響（従業員別）'!$N$7:$N$45</c:f>
              <c:numCache>
                <c:formatCode>0.0%</c:formatCode>
                <c:ptCount val="39"/>
                <c:pt idx="1">
                  <c:v>0.29569892473118281</c:v>
                </c:pt>
                <c:pt idx="2">
                  <c:v>0.3611111111111111</c:v>
                </c:pt>
                <c:pt idx="3">
                  <c:v>0.33707865168539325</c:v>
                </c:pt>
                <c:pt idx="6">
                  <c:v>0.31891891891891894</c:v>
                </c:pt>
                <c:pt idx="7">
                  <c:v>0.38461538461538464</c:v>
                </c:pt>
                <c:pt idx="8">
                  <c:v>0.3146067415730337</c:v>
                </c:pt>
                <c:pt idx="11">
                  <c:v>0.72282608695652173</c:v>
                </c:pt>
                <c:pt idx="12">
                  <c:v>0.71328671328671334</c:v>
                </c:pt>
                <c:pt idx="13">
                  <c:v>0.7303370786516854</c:v>
                </c:pt>
                <c:pt idx="16">
                  <c:v>0.73743016759776536</c:v>
                </c:pt>
                <c:pt idx="17">
                  <c:v>0.58450704225352113</c:v>
                </c:pt>
                <c:pt idx="18">
                  <c:v>0.69318181818181823</c:v>
                </c:pt>
                <c:pt idx="21">
                  <c:v>0.69945355191256831</c:v>
                </c:pt>
                <c:pt idx="22">
                  <c:v>0.6690647482014388</c:v>
                </c:pt>
                <c:pt idx="23">
                  <c:v>0.6179775280898876</c:v>
                </c:pt>
                <c:pt idx="26">
                  <c:v>0.6966292134831461</c:v>
                </c:pt>
                <c:pt idx="27">
                  <c:v>0.66917293233082709</c:v>
                </c:pt>
                <c:pt idx="28">
                  <c:v>0.625</c:v>
                </c:pt>
                <c:pt idx="31">
                  <c:v>0.30270270270270272</c:v>
                </c:pt>
                <c:pt idx="32">
                  <c:v>0.4</c:v>
                </c:pt>
                <c:pt idx="33">
                  <c:v>0.4157303370786517</c:v>
                </c:pt>
                <c:pt idx="36">
                  <c:v>0.29729729729729731</c:v>
                </c:pt>
                <c:pt idx="37">
                  <c:v>0.34507042253521125</c:v>
                </c:pt>
                <c:pt idx="38">
                  <c:v>0.32954545454545453</c:v>
                </c:pt>
              </c:numCache>
            </c:numRef>
          </c:val>
          <c:extLst>
            <c:ext xmlns:c16="http://schemas.microsoft.com/office/drawing/2014/chart" uri="{C3380CC4-5D6E-409C-BE32-E72D297353CC}">
              <c16:uniqueId val="{00000002-F583-49D6-A163-346CB31BDF89}"/>
            </c:ext>
          </c:extLst>
        </c:ser>
        <c:ser>
          <c:idx val="3"/>
          <c:order val="3"/>
          <c:tx>
            <c:strRef>
              <c:f>'Q5.コロナの影響（従業員別）'!$O$6</c:f>
              <c:strCache>
                <c:ptCount val="1"/>
                <c:pt idx="0">
                  <c:v>減少(縮小)</c:v>
                </c:pt>
              </c:strCache>
            </c:strRef>
          </c:tx>
          <c:spPr>
            <a:solidFill>
              <a:srgbClr val="2E75B6"/>
            </a:solidFill>
            <a:ln>
              <a:solidFill>
                <a:schemeClr val="tx1"/>
              </a:solidFill>
            </a:ln>
            <a:effectLst/>
          </c:spPr>
          <c:invertIfNegative val="0"/>
          <c:cat>
            <c:strRef>
              <c:f>'Q5.コロナの影響（従業員別）'!$R$7:$R$45</c:f>
              <c:strCache>
                <c:ptCount val="39"/>
                <c:pt idx="1">
                  <c:v>（N=186）</c:v>
                </c:pt>
                <c:pt idx="2">
                  <c:v>（N=144）</c:v>
                </c:pt>
                <c:pt idx="3">
                  <c:v>（N=  89）</c:v>
                </c:pt>
                <c:pt idx="6">
                  <c:v>（N=185）</c:v>
                </c:pt>
                <c:pt idx="7">
                  <c:v>（N=143）</c:v>
                </c:pt>
                <c:pt idx="8">
                  <c:v>（N=  89）</c:v>
                </c:pt>
                <c:pt idx="11">
                  <c:v>（N=184）</c:v>
                </c:pt>
                <c:pt idx="12">
                  <c:v>（N=143）</c:v>
                </c:pt>
                <c:pt idx="13">
                  <c:v>（N=  89）</c:v>
                </c:pt>
                <c:pt idx="16">
                  <c:v>（N=179）</c:v>
                </c:pt>
                <c:pt idx="17">
                  <c:v>（N=142）</c:v>
                </c:pt>
                <c:pt idx="18">
                  <c:v>（N=  88）</c:v>
                </c:pt>
                <c:pt idx="21">
                  <c:v>（N=183）</c:v>
                </c:pt>
                <c:pt idx="22">
                  <c:v>（N=139）</c:v>
                </c:pt>
                <c:pt idx="23">
                  <c:v>（N=  89）</c:v>
                </c:pt>
                <c:pt idx="26">
                  <c:v>（N=178）</c:v>
                </c:pt>
                <c:pt idx="27">
                  <c:v>（N=133）</c:v>
                </c:pt>
                <c:pt idx="28">
                  <c:v>（N=  88）</c:v>
                </c:pt>
                <c:pt idx="31">
                  <c:v>（N=185）</c:v>
                </c:pt>
                <c:pt idx="32">
                  <c:v>（N=140）</c:v>
                </c:pt>
                <c:pt idx="33">
                  <c:v>（N=  89）</c:v>
                </c:pt>
                <c:pt idx="36">
                  <c:v>（N=185）</c:v>
                </c:pt>
                <c:pt idx="37">
                  <c:v>（N=142）</c:v>
                </c:pt>
                <c:pt idx="38">
                  <c:v>（N=  88）</c:v>
                </c:pt>
              </c:strCache>
            </c:strRef>
          </c:cat>
          <c:val>
            <c:numRef>
              <c:f>'Q5.コロナの影響（従業員別）'!$O$7:$O$45</c:f>
              <c:numCache>
                <c:formatCode>0.0%</c:formatCode>
                <c:ptCount val="39"/>
                <c:pt idx="1">
                  <c:v>0.43010752688172044</c:v>
                </c:pt>
                <c:pt idx="2">
                  <c:v>0.4236111111111111</c:v>
                </c:pt>
                <c:pt idx="3">
                  <c:v>0.5056179775280899</c:v>
                </c:pt>
                <c:pt idx="6">
                  <c:v>0.39459459459459462</c:v>
                </c:pt>
                <c:pt idx="7">
                  <c:v>0.40559440559440557</c:v>
                </c:pt>
                <c:pt idx="8">
                  <c:v>0.4943820224719101</c:v>
                </c:pt>
                <c:pt idx="11">
                  <c:v>0.21739130434782608</c:v>
                </c:pt>
                <c:pt idx="12">
                  <c:v>0.25174825174825177</c:v>
                </c:pt>
                <c:pt idx="13">
                  <c:v>0.2247191011235955</c:v>
                </c:pt>
                <c:pt idx="16">
                  <c:v>0.13407821229050279</c:v>
                </c:pt>
                <c:pt idx="17">
                  <c:v>0.24647887323943662</c:v>
                </c:pt>
                <c:pt idx="18">
                  <c:v>0.18181818181818182</c:v>
                </c:pt>
                <c:pt idx="21">
                  <c:v>0.18579234972677597</c:v>
                </c:pt>
                <c:pt idx="22">
                  <c:v>0.28776978417266186</c:v>
                </c:pt>
                <c:pt idx="23">
                  <c:v>0.29213483146067415</c:v>
                </c:pt>
                <c:pt idx="26">
                  <c:v>0.14606741573033707</c:v>
                </c:pt>
                <c:pt idx="27">
                  <c:v>0.24060150375939848</c:v>
                </c:pt>
                <c:pt idx="28">
                  <c:v>0.26136363636363635</c:v>
                </c:pt>
                <c:pt idx="31">
                  <c:v>0.35135135135135137</c:v>
                </c:pt>
                <c:pt idx="32">
                  <c:v>0.45714285714285713</c:v>
                </c:pt>
                <c:pt idx="33">
                  <c:v>0.43820224719101125</c:v>
                </c:pt>
                <c:pt idx="36">
                  <c:v>0.3783783783783784</c:v>
                </c:pt>
                <c:pt idx="37">
                  <c:v>0.42957746478873238</c:v>
                </c:pt>
                <c:pt idx="38">
                  <c:v>0.5</c:v>
                </c:pt>
              </c:numCache>
            </c:numRef>
          </c:val>
          <c:extLst>
            <c:ext xmlns:c16="http://schemas.microsoft.com/office/drawing/2014/chart" uri="{C3380CC4-5D6E-409C-BE32-E72D297353CC}">
              <c16:uniqueId val="{00000003-F583-49D6-A163-346CB31BDF89}"/>
            </c:ext>
          </c:extLst>
        </c:ser>
        <c:ser>
          <c:idx val="4"/>
          <c:order val="4"/>
          <c:tx>
            <c:strRef>
              <c:f>'Q5.コロナの影響（従業員別）'!$P$6</c:f>
              <c:strCache>
                <c:ptCount val="1"/>
                <c:pt idx="0">
                  <c:v>大幅に減少(縮小)</c:v>
                </c:pt>
              </c:strCache>
            </c:strRef>
          </c:tx>
          <c:spPr>
            <a:solidFill>
              <a:srgbClr val="9DC3E6"/>
            </a:solidFill>
            <a:ln>
              <a:solidFill>
                <a:schemeClr val="tx1"/>
              </a:solidFill>
            </a:ln>
            <a:effectLst/>
          </c:spPr>
          <c:invertIfNegative val="0"/>
          <c:cat>
            <c:strRef>
              <c:f>'Q5.コロナの影響（従業員別）'!$R$7:$R$45</c:f>
              <c:strCache>
                <c:ptCount val="39"/>
                <c:pt idx="1">
                  <c:v>（N=186）</c:v>
                </c:pt>
                <c:pt idx="2">
                  <c:v>（N=144）</c:v>
                </c:pt>
                <c:pt idx="3">
                  <c:v>（N=  89）</c:v>
                </c:pt>
                <c:pt idx="6">
                  <c:v>（N=185）</c:v>
                </c:pt>
                <c:pt idx="7">
                  <c:v>（N=143）</c:v>
                </c:pt>
                <c:pt idx="8">
                  <c:v>（N=  89）</c:v>
                </c:pt>
                <c:pt idx="11">
                  <c:v>（N=184）</c:v>
                </c:pt>
                <c:pt idx="12">
                  <c:v>（N=143）</c:v>
                </c:pt>
                <c:pt idx="13">
                  <c:v>（N=  89）</c:v>
                </c:pt>
                <c:pt idx="16">
                  <c:v>（N=179）</c:v>
                </c:pt>
                <c:pt idx="17">
                  <c:v>（N=142）</c:v>
                </c:pt>
                <c:pt idx="18">
                  <c:v>（N=  88）</c:v>
                </c:pt>
                <c:pt idx="21">
                  <c:v>（N=183）</c:v>
                </c:pt>
                <c:pt idx="22">
                  <c:v>（N=139）</c:v>
                </c:pt>
                <c:pt idx="23">
                  <c:v>（N=  89）</c:v>
                </c:pt>
                <c:pt idx="26">
                  <c:v>（N=178）</c:v>
                </c:pt>
                <c:pt idx="27">
                  <c:v>（N=133）</c:v>
                </c:pt>
                <c:pt idx="28">
                  <c:v>（N=  88）</c:v>
                </c:pt>
                <c:pt idx="31">
                  <c:v>（N=185）</c:v>
                </c:pt>
                <c:pt idx="32">
                  <c:v>（N=140）</c:v>
                </c:pt>
                <c:pt idx="33">
                  <c:v>（N=  89）</c:v>
                </c:pt>
                <c:pt idx="36">
                  <c:v>（N=185）</c:v>
                </c:pt>
                <c:pt idx="37">
                  <c:v>（N=142）</c:v>
                </c:pt>
                <c:pt idx="38">
                  <c:v>（N=  88）</c:v>
                </c:pt>
              </c:strCache>
            </c:strRef>
          </c:cat>
          <c:val>
            <c:numRef>
              <c:f>'Q5.コロナの影響（従業員別）'!$P$7:$P$45</c:f>
              <c:numCache>
                <c:formatCode>0.0%</c:formatCode>
                <c:ptCount val="39"/>
                <c:pt idx="1">
                  <c:v>0.19892473118279569</c:v>
                </c:pt>
                <c:pt idx="2">
                  <c:v>0.1388888888888889</c:v>
                </c:pt>
                <c:pt idx="3">
                  <c:v>0.14606741573033707</c:v>
                </c:pt>
                <c:pt idx="6">
                  <c:v>0.22702702702702704</c:v>
                </c:pt>
                <c:pt idx="7">
                  <c:v>0.14685314685314685</c:v>
                </c:pt>
                <c:pt idx="8">
                  <c:v>0.1797752808988764</c:v>
                </c:pt>
                <c:pt idx="11">
                  <c:v>4.8913043478260872E-2</c:v>
                </c:pt>
                <c:pt idx="12">
                  <c:v>3.4965034965034968E-2</c:v>
                </c:pt>
                <c:pt idx="13">
                  <c:v>4.49438202247191E-2</c:v>
                </c:pt>
                <c:pt idx="16">
                  <c:v>5.5865921787709494E-2</c:v>
                </c:pt>
                <c:pt idx="17">
                  <c:v>4.9295774647887321E-2</c:v>
                </c:pt>
                <c:pt idx="18">
                  <c:v>4.5454545454545456E-2</c:v>
                </c:pt>
                <c:pt idx="21">
                  <c:v>7.650273224043716E-2</c:v>
                </c:pt>
                <c:pt idx="22">
                  <c:v>2.1582733812949641E-2</c:v>
                </c:pt>
                <c:pt idx="23">
                  <c:v>7.8651685393258425E-2</c:v>
                </c:pt>
                <c:pt idx="26">
                  <c:v>0.11797752808988764</c:v>
                </c:pt>
                <c:pt idx="27">
                  <c:v>7.5187969924812026E-2</c:v>
                </c:pt>
                <c:pt idx="28">
                  <c:v>0.11363636363636363</c:v>
                </c:pt>
                <c:pt idx="31">
                  <c:v>0.20540540540540542</c:v>
                </c:pt>
                <c:pt idx="32">
                  <c:v>7.1428571428571425E-2</c:v>
                </c:pt>
                <c:pt idx="33">
                  <c:v>0.11235955056179775</c:v>
                </c:pt>
                <c:pt idx="36">
                  <c:v>0.17837837837837839</c:v>
                </c:pt>
                <c:pt idx="37">
                  <c:v>9.154929577464789E-2</c:v>
                </c:pt>
                <c:pt idx="38">
                  <c:v>0.11363636363636363</c:v>
                </c:pt>
              </c:numCache>
            </c:numRef>
          </c:val>
          <c:extLst>
            <c:ext xmlns:c16="http://schemas.microsoft.com/office/drawing/2014/chart" uri="{C3380CC4-5D6E-409C-BE32-E72D297353CC}">
              <c16:uniqueId val="{00000004-F583-49D6-A163-346CB31BDF89}"/>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01608187134508"/>
          <c:y val="5.5528548730834425E-2"/>
          <c:w val="0.39400994152046792"/>
          <c:h val="0.91615259259259263"/>
        </c:manualLayout>
      </c:layout>
      <c:barChart>
        <c:barDir val="bar"/>
        <c:grouping val="stacked"/>
        <c:varyColors val="0"/>
        <c:ser>
          <c:idx val="0"/>
          <c:order val="0"/>
          <c:tx>
            <c:strRef>
              <c:f>'Q5.コロナの影響（従業員別）'!$L$6</c:f>
              <c:strCache>
                <c:ptCount val="1"/>
                <c:pt idx="0">
                  <c:v>大幅に増加(拡大)</c:v>
                </c:pt>
              </c:strCache>
            </c:strRef>
          </c:tx>
          <c:spPr>
            <a:solidFill>
              <a:srgbClr val="FF9966"/>
            </a:solidFill>
            <a:ln>
              <a:solidFill>
                <a:schemeClr val="tx1"/>
              </a:solidFill>
            </a:ln>
            <a:effectLst/>
          </c:spPr>
          <c:invertIfNegative val="0"/>
          <c:cat>
            <c:strRef>
              <c:f>'Q5.コロナの影響（従業員別）'!$R$7:$R$45</c:f>
              <c:strCache>
                <c:ptCount val="39"/>
                <c:pt idx="1">
                  <c:v>（N=128）</c:v>
                </c:pt>
                <c:pt idx="2">
                  <c:v>（N=104）</c:v>
                </c:pt>
                <c:pt idx="3">
                  <c:v>（N=  41）</c:v>
                </c:pt>
                <c:pt idx="6">
                  <c:v>（N=127）</c:v>
                </c:pt>
                <c:pt idx="7">
                  <c:v>（N=104）</c:v>
                </c:pt>
                <c:pt idx="8">
                  <c:v>（N=  41）</c:v>
                </c:pt>
                <c:pt idx="11">
                  <c:v>（N=127）</c:v>
                </c:pt>
                <c:pt idx="12">
                  <c:v>（N=104）</c:v>
                </c:pt>
                <c:pt idx="13">
                  <c:v>（N=  41）</c:v>
                </c:pt>
                <c:pt idx="16">
                  <c:v>（N=125）</c:v>
                </c:pt>
                <c:pt idx="17">
                  <c:v>（N=103）</c:v>
                </c:pt>
                <c:pt idx="18">
                  <c:v>（N=  41）</c:v>
                </c:pt>
                <c:pt idx="21">
                  <c:v>（N=122）</c:v>
                </c:pt>
                <c:pt idx="22">
                  <c:v>（N=103）</c:v>
                </c:pt>
                <c:pt idx="23">
                  <c:v>（N=  41）</c:v>
                </c:pt>
                <c:pt idx="26">
                  <c:v>（N=119）</c:v>
                </c:pt>
                <c:pt idx="27">
                  <c:v>（N=101）</c:v>
                </c:pt>
                <c:pt idx="28">
                  <c:v>（N=  37）</c:v>
                </c:pt>
                <c:pt idx="31">
                  <c:v>（N=127）</c:v>
                </c:pt>
                <c:pt idx="32">
                  <c:v>（N=103）</c:v>
                </c:pt>
                <c:pt idx="33">
                  <c:v>（N=  41）</c:v>
                </c:pt>
                <c:pt idx="36">
                  <c:v>（N=128）</c:v>
                </c:pt>
                <c:pt idx="37">
                  <c:v>（N=103）</c:v>
                </c:pt>
                <c:pt idx="38">
                  <c:v>（N=  41）</c:v>
                </c:pt>
              </c:strCache>
            </c:strRef>
          </c:cat>
          <c:val>
            <c:numRef>
              <c:f>'Q5.コロナの影響（従業員別）'!$L$7:$L$45</c:f>
              <c:numCache>
                <c:formatCode>0.0%</c:formatCode>
                <c:ptCount val="39"/>
                <c:pt idx="1">
                  <c:v>7.8125E-3</c:v>
                </c:pt>
                <c:pt idx="2">
                  <c:v>0</c:v>
                </c:pt>
                <c:pt idx="3">
                  <c:v>0</c:v>
                </c:pt>
                <c:pt idx="6">
                  <c:v>7.874015748031496E-3</c:v>
                </c:pt>
                <c:pt idx="7">
                  <c:v>0</c:v>
                </c:pt>
                <c:pt idx="8">
                  <c:v>0</c:v>
                </c:pt>
                <c:pt idx="11">
                  <c:v>0</c:v>
                </c:pt>
                <c:pt idx="12">
                  <c:v>0</c:v>
                </c:pt>
                <c:pt idx="13">
                  <c:v>0</c:v>
                </c:pt>
                <c:pt idx="16">
                  <c:v>0</c:v>
                </c:pt>
                <c:pt idx="17">
                  <c:v>0</c:v>
                </c:pt>
                <c:pt idx="18">
                  <c:v>0</c:v>
                </c:pt>
                <c:pt idx="21">
                  <c:v>8.1967213114754103E-3</c:v>
                </c:pt>
                <c:pt idx="22">
                  <c:v>0</c:v>
                </c:pt>
                <c:pt idx="23">
                  <c:v>0</c:v>
                </c:pt>
                <c:pt idx="26">
                  <c:v>8.4033613445378148E-3</c:v>
                </c:pt>
                <c:pt idx="27">
                  <c:v>0</c:v>
                </c:pt>
                <c:pt idx="28">
                  <c:v>0</c:v>
                </c:pt>
                <c:pt idx="31">
                  <c:v>0</c:v>
                </c:pt>
                <c:pt idx="32">
                  <c:v>0</c:v>
                </c:pt>
                <c:pt idx="33">
                  <c:v>0</c:v>
                </c:pt>
                <c:pt idx="36">
                  <c:v>7.8125E-3</c:v>
                </c:pt>
                <c:pt idx="37">
                  <c:v>1.9417475728155338E-2</c:v>
                </c:pt>
                <c:pt idx="38">
                  <c:v>2.4390243902439025E-2</c:v>
                </c:pt>
              </c:numCache>
            </c:numRef>
          </c:val>
          <c:extLst>
            <c:ext xmlns:c16="http://schemas.microsoft.com/office/drawing/2014/chart" uri="{C3380CC4-5D6E-409C-BE32-E72D297353CC}">
              <c16:uniqueId val="{00000000-2405-493E-BF61-08041BC7AF55}"/>
            </c:ext>
          </c:extLst>
        </c:ser>
        <c:ser>
          <c:idx val="1"/>
          <c:order val="1"/>
          <c:tx>
            <c:strRef>
              <c:f>'Q5.コロナの影響（従業員別）'!$M$6</c:f>
              <c:strCache>
                <c:ptCount val="1"/>
                <c:pt idx="0">
                  <c:v>増加(拡大)</c:v>
                </c:pt>
              </c:strCache>
            </c:strRef>
          </c:tx>
          <c:spPr>
            <a:solidFill>
              <a:srgbClr val="FFCC99"/>
            </a:solidFill>
            <a:ln>
              <a:solidFill>
                <a:schemeClr val="tx1"/>
              </a:solidFill>
            </a:ln>
            <a:effectLst/>
          </c:spPr>
          <c:invertIfNegative val="0"/>
          <c:cat>
            <c:strRef>
              <c:f>'Q5.コロナの影響（従業員別）'!$R$7:$R$45</c:f>
              <c:strCache>
                <c:ptCount val="39"/>
                <c:pt idx="1">
                  <c:v>（N=128）</c:v>
                </c:pt>
                <c:pt idx="2">
                  <c:v>（N=104）</c:v>
                </c:pt>
                <c:pt idx="3">
                  <c:v>（N=  41）</c:v>
                </c:pt>
                <c:pt idx="6">
                  <c:v>（N=127）</c:v>
                </c:pt>
                <c:pt idx="7">
                  <c:v>（N=104）</c:v>
                </c:pt>
                <c:pt idx="8">
                  <c:v>（N=  41）</c:v>
                </c:pt>
                <c:pt idx="11">
                  <c:v>（N=127）</c:v>
                </c:pt>
                <c:pt idx="12">
                  <c:v>（N=104）</c:v>
                </c:pt>
                <c:pt idx="13">
                  <c:v>（N=  41）</c:v>
                </c:pt>
                <c:pt idx="16">
                  <c:v>（N=125）</c:v>
                </c:pt>
                <c:pt idx="17">
                  <c:v>（N=103）</c:v>
                </c:pt>
                <c:pt idx="18">
                  <c:v>（N=  41）</c:v>
                </c:pt>
                <c:pt idx="21">
                  <c:v>（N=122）</c:v>
                </c:pt>
                <c:pt idx="22">
                  <c:v>（N=103）</c:v>
                </c:pt>
                <c:pt idx="23">
                  <c:v>（N=  41）</c:v>
                </c:pt>
                <c:pt idx="26">
                  <c:v>（N=119）</c:v>
                </c:pt>
                <c:pt idx="27">
                  <c:v>（N=101）</c:v>
                </c:pt>
                <c:pt idx="28">
                  <c:v>（N=  37）</c:v>
                </c:pt>
                <c:pt idx="31">
                  <c:v>（N=127）</c:v>
                </c:pt>
                <c:pt idx="32">
                  <c:v>（N=103）</c:v>
                </c:pt>
                <c:pt idx="33">
                  <c:v>（N=  41）</c:v>
                </c:pt>
                <c:pt idx="36">
                  <c:v>（N=128）</c:v>
                </c:pt>
                <c:pt idx="37">
                  <c:v>（N=103）</c:v>
                </c:pt>
                <c:pt idx="38">
                  <c:v>（N=  41）</c:v>
                </c:pt>
              </c:strCache>
            </c:strRef>
          </c:cat>
          <c:val>
            <c:numRef>
              <c:f>'Q5.コロナの影響（従業員別）'!$M$7:$M$45</c:f>
              <c:numCache>
                <c:formatCode>0.0%</c:formatCode>
                <c:ptCount val="39"/>
                <c:pt idx="1">
                  <c:v>4.6875E-2</c:v>
                </c:pt>
                <c:pt idx="2">
                  <c:v>3.8461538461538464E-2</c:v>
                </c:pt>
                <c:pt idx="3">
                  <c:v>2.4390243902439025E-2</c:v>
                </c:pt>
                <c:pt idx="6">
                  <c:v>3.937007874015748E-2</c:v>
                </c:pt>
                <c:pt idx="7">
                  <c:v>4.807692307692308E-2</c:v>
                </c:pt>
                <c:pt idx="8">
                  <c:v>2.4390243902439025E-2</c:v>
                </c:pt>
                <c:pt idx="11">
                  <c:v>7.874015748031496E-3</c:v>
                </c:pt>
                <c:pt idx="12">
                  <c:v>0</c:v>
                </c:pt>
                <c:pt idx="13">
                  <c:v>2.4390243902439025E-2</c:v>
                </c:pt>
                <c:pt idx="16">
                  <c:v>0.08</c:v>
                </c:pt>
                <c:pt idx="17">
                  <c:v>0.17475728155339806</c:v>
                </c:pt>
                <c:pt idx="18">
                  <c:v>0.1951219512195122</c:v>
                </c:pt>
                <c:pt idx="21">
                  <c:v>2.4590163934426229E-2</c:v>
                </c:pt>
                <c:pt idx="22">
                  <c:v>3.8834951456310676E-2</c:v>
                </c:pt>
                <c:pt idx="23">
                  <c:v>2.4390243902439025E-2</c:v>
                </c:pt>
                <c:pt idx="26">
                  <c:v>2.5210084033613446E-2</c:v>
                </c:pt>
                <c:pt idx="27">
                  <c:v>0</c:v>
                </c:pt>
                <c:pt idx="28">
                  <c:v>2.7027027027027029E-2</c:v>
                </c:pt>
                <c:pt idx="31">
                  <c:v>6.2992125984251968E-2</c:v>
                </c:pt>
                <c:pt idx="32">
                  <c:v>7.7669902912621352E-2</c:v>
                </c:pt>
                <c:pt idx="33">
                  <c:v>0.14634146341463414</c:v>
                </c:pt>
                <c:pt idx="36">
                  <c:v>8.59375E-2</c:v>
                </c:pt>
                <c:pt idx="37">
                  <c:v>7.7669902912621352E-2</c:v>
                </c:pt>
                <c:pt idx="38">
                  <c:v>9.7560975609756101E-2</c:v>
                </c:pt>
              </c:numCache>
            </c:numRef>
          </c:val>
          <c:extLst>
            <c:ext xmlns:c16="http://schemas.microsoft.com/office/drawing/2014/chart" uri="{C3380CC4-5D6E-409C-BE32-E72D297353CC}">
              <c16:uniqueId val="{00000001-2405-493E-BF61-08041BC7AF55}"/>
            </c:ext>
          </c:extLst>
        </c:ser>
        <c:ser>
          <c:idx val="2"/>
          <c:order val="2"/>
          <c:tx>
            <c:strRef>
              <c:f>'Q5.コロナの影響（従業員別）'!$N$6</c:f>
              <c:strCache>
                <c:ptCount val="1"/>
                <c:pt idx="0">
                  <c:v>現状維持</c:v>
                </c:pt>
              </c:strCache>
            </c:strRef>
          </c:tx>
          <c:spPr>
            <a:solidFill>
              <a:srgbClr val="FFFF99"/>
            </a:solidFill>
            <a:ln>
              <a:solidFill>
                <a:schemeClr val="tx1"/>
              </a:solidFill>
            </a:ln>
            <a:effectLst/>
          </c:spPr>
          <c:invertIfNegative val="0"/>
          <c:cat>
            <c:strRef>
              <c:f>'Q5.コロナの影響（従業員別）'!$R$7:$R$45</c:f>
              <c:strCache>
                <c:ptCount val="39"/>
                <c:pt idx="1">
                  <c:v>（N=128）</c:v>
                </c:pt>
                <c:pt idx="2">
                  <c:v>（N=104）</c:v>
                </c:pt>
                <c:pt idx="3">
                  <c:v>（N=  41）</c:v>
                </c:pt>
                <c:pt idx="6">
                  <c:v>（N=127）</c:v>
                </c:pt>
                <c:pt idx="7">
                  <c:v>（N=104）</c:v>
                </c:pt>
                <c:pt idx="8">
                  <c:v>（N=  41）</c:v>
                </c:pt>
                <c:pt idx="11">
                  <c:v>（N=127）</c:v>
                </c:pt>
                <c:pt idx="12">
                  <c:v>（N=104）</c:v>
                </c:pt>
                <c:pt idx="13">
                  <c:v>（N=  41）</c:v>
                </c:pt>
                <c:pt idx="16">
                  <c:v>（N=125）</c:v>
                </c:pt>
                <c:pt idx="17">
                  <c:v>（N=103）</c:v>
                </c:pt>
                <c:pt idx="18">
                  <c:v>（N=  41）</c:v>
                </c:pt>
                <c:pt idx="21">
                  <c:v>（N=122）</c:v>
                </c:pt>
                <c:pt idx="22">
                  <c:v>（N=103）</c:v>
                </c:pt>
                <c:pt idx="23">
                  <c:v>（N=  41）</c:v>
                </c:pt>
                <c:pt idx="26">
                  <c:v>（N=119）</c:v>
                </c:pt>
                <c:pt idx="27">
                  <c:v>（N=101）</c:v>
                </c:pt>
                <c:pt idx="28">
                  <c:v>（N=  37）</c:v>
                </c:pt>
                <c:pt idx="31">
                  <c:v>（N=127）</c:v>
                </c:pt>
                <c:pt idx="32">
                  <c:v>（N=103）</c:v>
                </c:pt>
                <c:pt idx="33">
                  <c:v>（N=  41）</c:v>
                </c:pt>
                <c:pt idx="36">
                  <c:v>（N=128）</c:v>
                </c:pt>
                <c:pt idx="37">
                  <c:v>（N=103）</c:v>
                </c:pt>
                <c:pt idx="38">
                  <c:v>（N=  41）</c:v>
                </c:pt>
              </c:strCache>
            </c:strRef>
          </c:cat>
          <c:val>
            <c:numRef>
              <c:f>'Q5.コロナの影響（従業員別）'!$N$7:$N$45</c:f>
              <c:numCache>
                <c:formatCode>0.0%</c:formatCode>
                <c:ptCount val="39"/>
                <c:pt idx="1">
                  <c:v>0.2734375</c:v>
                </c:pt>
                <c:pt idx="2">
                  <c:v>0.24038461538461539</c:v>
                </c:pt>
                <c:pt idx="3">
                  <c:v>0.41463414634146339</c:v>
                </c:pt>
                <c:pt idx="6">
                  <c:v>0.31496062992125984</c:v>
                </c:pt>
                <c:pt idx="7">
                  <c:v>0.30769230769230771</c:v>
                </c:pt>
                <c:pt idx="8">
                  <c:v>0.36585365853658536</c:v>
                </c:pt>
                <c:pt idx="11">
                  <c:v>0.72440944881889768</c:v>
                </c:pt>
                <c:pt idx="12">
                  <c:v>0.68269230769230771</c:v>
                </c:pt>
                <c:pt idx="13">
                  <c:v>0.90243902439024393</c:v>
                </c:pt>
                <c:pt idx="16">
                  <c:v>0.64</c:v>
                </c:pt>
                <c:pt idx="17">
                  <c:v>0.56310679611650483</c:v>
                </c:pt>
                <c:pt idx="18">
                  <c:v>0.68292682926829273</c:v>
                </c:pt>
                <c:pt idx="21">
                  <c:v>0.69672131147540983</c:v>
                </c:pt>
                <c:pt idx="22">
                  <c:v>0.72815533980582525</c:v>
                </c:pt>
                <c:pt idx="23">
                  <c:v>0.80487804878048785</c:v>
                </c:pt>
                <c:pt idx="26">
                  <c:v>0.70588235294117652</c:v>
                </c:pt>
                <c:pt idx="27">
                  <c:v>0.76237623762376239</c:v>
                </c:pt>
                <c:pt idx="28">
                  <c:v>0.72972972972972971</c:v>
                </c:pt>
                <c:pt idx="31">
                  <c:v>0.38582677165354329</c:v>
                </c:pt>
                <c:pt idx="32">
                  <c:v>0.38834951456310679</c:v>
                </c:pt>
                <c:pt idx="33">
                  <c:v>0.51219512195121952</c:v>
                </c:pt>
                <c:pt idx="36">
                  <c:v>0.2734375</c:v>
                </c:pt>
                <c:pt idx="37">
                  <c:v>0.34951456310679613</c:v>
                </c:pt>
                <c:pt idx="38">
                  <c:v>0.43902439024390244</c:v>
                </c:pt>
              </c:numCache>
            </c:numRef>
          </c:val>
          <c:extLst>
            <c:ext xmlns:c16="http://schemas.microsoft.com/office/drawing/2014/chart" uri="{C3380CC4-5D6E-409C-BE32-E72D297353CC}">
              <c16:uniqueId val="{00000002-2405-493E-BF61-08041BC7AF55}"/>
            </c:ext>
          </c:extLst>
        </c:ser>
        <c:ser>
          <c:idx val="3"/>
          <c:order val="3"/>
          <c:tx>
            <c:strRef>
              <c:f>'Q5.コロナの影響（従業員別）'!$O$6</c:f>
              <c:strCache>
                <c:ptCount val="1"/>
                <c:pt idx="0">
                  <c:v>減少(縮小)</c:v>
                </c:pt>
              </c:strCache>
            </c:strRef>
          </c:tx>
          <c:spPr>
            <a:solidFill>
              <a:srgbClr val="2E75B6"/>
            </a:solidFill>
            <a:ln>
              <a:solidFill>
                <a:schemeClr val="tx1"/>
              </a:solidFill>
            </a:ln>
            <a:effectLst/>
          </c:spPr>
          <c:invertIfNegative val="0"/>
          <c:cat>
            <c:strRef>
              <c:f>'Q5.コロナの影響（従業員別）'!$R$7:$R$45</c:f>
              <c:strCache>
                <c:ptCount val="39"/>
                <c:pt idx="1">
                  <c:v>（N=128）</c:v>
                </c:pt>
                <c:pt idx="2">
                  <c:v>（N=104）</c:v>
                </c:pt>
                <c:pt idx="3">
                  <c:v>（N=  41）</c:v>
                </c:pt>
                <c:pt idx="6">
                  <c:v>（N=127）</c:v>
                </c:pt>
                <c:pt idx="7">
                  <c:v>（N=104）</c:v>
                </c:pt>
                <c:pt idx="8">
                  <c:v>（N=  41）</c:v>
                </c:pt>
                <c:pt idx="11">
                  <c:v>（N=127）</c:v>
                </c:pt>
                <c:pt idx="12">
                  <c:v>（N=104）</c:v>
                </c:pt>
                <c:pt idx="13">
                  <c:v>（N=  41）</c:v>
                </c:pt>
                <c:pt idx="16">
                  <c:v>（N=125）</c:v>
                </c:pt>
                <c:pt idx="17">
                  <c:v>（N=103）</c:v>
                </c:pt>
                <c:pt idx="18">
                  <c:v>（N=  41）</c:v>
                </c:pt>
                <c:pt idx="21">
                  <c:v>（N=122）</c:v>
                </c:pt>
                <c:pt idx="22">
                  <c:v>（N=103）</c:v>
                </c:pt>
                <c:pt idx="23">
                  <c:v>（N=  41）</c:v>
                </c:pt>
                <c:pt idx="26">
                  <c:v>（N=119）</c:v>
                </c:pt>
                <c:pt idx="27">
                  <c:v>（N=101）</c:v>
                </c:pt>
                <c:pt idx="28">
                  <c:v>（N=  37）</c:v>
                </c:pt>
                <c:pt idx="31">
                  <c:v>（N=127）</c:v>
                </c:pt>
                <c:pt idx="32">
                  <c:v>（N=103）</c:v>
                </c:pt>
                <c:pt idx="33">
                  <c:v>（N=  41）</c:v>
                </c:pt>
                <c:pt idx="36">
                  <c:v>（N=128）</c:v>
                </c:pt>
                <c:pt idx="37">
                  <c:v>（N=103）</c:v>
                </c:pt>
                <c:pt idx="38">
                  <c:v>（N=  41）</c:v>
                </c:pt>
              </c:strCache>
            </c:strRef>
          </c:cat>
          <c:val>
            <c:numRef>
              <c:f>'Q5.コロナの影響（従業員別）'!$O$7:$O$45</c:f>
              <c:numCache>
                <c:formatCode>0.0%</c:formatCode>
                <c:ptCount val="39"/>
                <c:pt idx="1">
                  <c:v>0.5</c:v>
                </c:pt>
                <c:pt idx="2">
                  <c:v>0.56730769230769229</c:v>
                </c:pt>
                <c:pt idx="3">
                  <c:v>0.43902439024390244</c:v>
                </c:pt>
                <c:pt idx="6">
                  <c:v>0.41732283464566927</c:v>
                </c:pt>
                <c:pt idx="7">
                  <c:v>0.48076923076923078</c:v>
                </c:pt>
                <c:pt idx="8">
                  <c:v>0.43902439024390244</c:v>
                </c:pt>
                <c:pt idx="11">
                  <c:v>0.22047244094488189</c:v>
                </c:pt>
                <c:pt idx="12">
                  <c:v>0.27884615384615385</c:v>
                </c:pt>
                <c:pt idx="13">
                  <c:v>7.3170731707317069E-2</c:v>
                </c:pt>
                <c:pt idx="16">
                  <c:v>0.16800000000000001</c:v>
                </c:pt>
                <c:pt idx="17">
                  <c:v>0.21359223300970873</c:v>
                </c:pt>
                <c:pt idx="18">
                  <c:v>0.12195121951219512</c:v>
                </c:pt>
                <c:pt idx="21">
                  <c:v>0.20491803278688525</c:v>
                </c:pt>
                <c:pt idx="22">
                  <c:v>0.21359223300970873</c:v>
                </c:pt>
                <c:pt idx="23">
                  <c:v>0.14634146341463414</c:v>
                </c:pt>
                <c:pt idx="26">
                  <c:v>0.16806722689075632</c:v>
                </c:pt>
                <c:pt idx="27">
                  <c:v>0.17821782178217821</c:v>
                </c:pt>
                <c:pt idx="28">
                  <c:v>0.1891891891891892</c:v>
                </c:pt>
                <c:pt idx="31">
                  <c:v>0.3543307086614173</c:v>
                </c:pt>
                <c:pt idx="32">
                  <c:v>0.43689320388349512</c:v>
                </c:pt>
                <c:pt idx="33">
                  <c:v>0.29268292682926828</c:v>
                </c:pt>
                <c:pt idx="36">
                  <c:v>0.484375</c:v>
                </c:pt>
                <c:pt idx="37">
                  <c:v>0.4563106796116505</c:v>
                </c:pt>
                <c:pt idx="38">
                  <c:v>0.41463414634146339</c:v>
                </c:pt>
              </c:numCache>
            </c:numRef>
          </c:val>
          <c:extLst>
            <c:ext xmlns:c16="http://schemas.microsoft.com/office/drawing/2014/chart" uri="{C3380CC4-5D6E-409C-BE32-E72D297353CC}">
              <c16:uniqueId val="{00000003-2405-493E-BF61-08041BC7AF55}"/>
            </c:ext>
          </c:extLst>
        </c:ser>
        <c:ser>
          <c:idx val="4"/>
          <c:order val="4"/>
          <c:tx>
            <c:strRef>
              <c:f>'Q5.コロナの影響（従業員別）'!$P$6</c:f>
              <c:strCache>
                <c:ptCount val="1"/>
                <c:pt idx="0">
                  <c:v>大幅に減少(縮小)</c:v>
                </c:pt>
              </c:strCache>
            </c:strRef>
          </c:tx>
          <c:spPr>
            <a:solidFill>
              <a:srgbClr val="9DC3E6"/>
            </a:solidFill>
            <a:ln>
              <a:solidFill>
                <a:schemeClr val="tx1"/>
              </a:solidFill>
            </a:ln>
            <a:effectLst/>
          </c:spPr>
          <c:invertIfNegative val="0"/>
          <c:cat>
            <c:strRef>
              <c:f>'Q5.コロナの影響（従業員別）'!$R$7:$R$45</c:f>
              <c:strCache>
                <c:ptCount val="39"/>
                <c:pt idx="1">
                  <c:v>（N=128）</c:v>
                </c:pt>
                <c:pt idx="2">
                  <c:v>（N=104）</c:v>
                </c:pt>
                <c:pt idx="3">
                  <c:v>（N=  41）</c:v>
                </c:pt>
                <c:pt idx="6">
                  <c:v>（N=127）</c:v>
                </c:pt>
                <c:pt idx="7">
                  <c:v>（N=104）</c:v>
                </c:pt>
                <c:pt idx="8">
                  <c:v>（N=  41）</c:v>
                </c:pt>
                <c:pt idx="11">
                  <c:v>（N=127）</c:v>
                </c:pt>
                <c:pt idx="12">
                  <c:v>（N=104）</c:v>
                </c:pt>
                <c:pt idx="13">
                  <c:v>（N=  41）</c:v>
                </c:pt>
                <c:pt idx="16">
                  <c:v>（N=125）</c:v>
                </c:pt>
                <c:pt idx="17">
                  <c:v>（N=103）</c:v>
                </c:pt>
                <c:pt idx="18">
                  <c:v>（N=  41）</c:v>
                </c:pt>
                <c:pt idx="21">
                  <c:v>（N=122）</c:v>
                </c:pt>
                <c:pt idx="22">
                  <c:v>（N=103）</c:v>
                </c:pt>
                <c:pt idx="23">
                  <c:v>（N=  41）</c:v>
                </c:pt>
                <c:pt idx="26">
                  <c:v>（N=119）</c:v>
                </c:pt>
                <c:pt idx="27">
                  <c:v>（N=101）</c:v>
                </c:pt>
                <c:pt idx="28">
                  <c:v>（N=  37）</c:v>
                </c:pt>
                <c:pt idx="31">
                  <c:v>（N=127）</c:v>
                </c:pt>
                <c:pt idx="32">
                  <c:v>（N=103）</c:v>
                </c:pt>
                <c:pt idx="33">
                  <c:v>（N=  41）</c:v>
                </c:pt>
                <c:pt idx="36">
                  <c:v>（N=128）</c:v>
                </c:pt>
                <c:pt idx="37">
                  <c:v>（N=103）</c:v>
                </c:pt>
                <c:pt idx="38">
                  <c:v>（N=  41）</c:v>
                </c:pt>
              </c:strCache>
            </c:strRef>
          </c:cat>
          <c:val>
            <c:numRef>
              <c:f>'Q5.コロナの影響（従業員別）'!$P$7:$P$45</c:f>
              <c:numCache>
                <c:formatCode>0.0%</c:formatCode>
                <c:ptCount val="39"/>
                <c:pt idx="1">
                  <c:v>0.171875</c:v>
                </c:pt>
                <c:pt idx="2">
                  <c:v>0.15384615384615385</c:v>
                </c:pt>
                <c:pt idx="3">
                  <c:v>0.12195121951219512</c:v>
                </c:pt>
                <c:pt idx="6">
                  <c:v>0.22047244094488189</c:v>
                </c:pt>
                <c:pt idx="7">
                  <c:v>0.16346153846153846</c:v>
                </c:pt>
                <c:pt idx="8">
                  <c:v>0.17073170731707318</c:v>
                </c:pt>
                <c:pt idx="11">
                  <c:v>4.7244094488188976E-2</c:v>
                </c:pt>
                <c:pt idx="12">
                  <c:v>3.8461538461538464E-2</c:v>
                </c:pt>
                <c:pt idx="13">
                  <c:v>0</c:v>
                </c:pt>
                <c:pt idx="16">
                  <c:v>0.112</c:v>
                </c:pt>
                <c:pt idx="17">
                  <c:v>4.8543689320388349E-2</c:v>
                </c:pt>
                <c:pt idx="18">
                  <c:v>0</c:v>
                </c:pt>
                <c:pt idx="21">
                  <c:v>6.5573770491803282E-2</c:v>
                </c:pt>
                <c:pt idx="22">
                  <c:v>1.9417475728155338E-2</c:v>
                </c:pt>
                <c:pt idx="23">
                  <c:v>2.4390243902439025E-2</c:v>
                </c:pt>
                <c:pt idx="26">
                  <c:v>9.2436974789915971E-2</c:v>
                </c:pt>
                <c:pt idx="27">
                  <c:v>5.9405940594059403E-2</c:v>
                </c:pt>
                <c:pt idx="28">
                  <c:v>5.4054054054054057E-2</c:v>
                </c:pt>
                <c:pt idx="31">
                  <c:v>0.19685039370078741</c:v>
                </c:pt>
                <c:pt idx="32">
                  <c:v>9.7087378640776698E-2</c:v>
                </c:pt>
                <c:pt idx="33">
                  <c:v>4.878048780487805E-2</c:v>
                </c:pt>
                <c:pt idx="36">
                  <c:v>0.1484375</c:v>
                </c:pt>
                <c:pt idx="37">
                  <c:v>9.7087378640776698E-2</c:v>
                </c:pt>
                <c:pt idx="38">
                  <c:v>2.4390243902439025E-2</c:v>
                </c:pt>
              </c:numCache>
            </c:numRef>
          </c:val>
          <c:extLst>
            <c:ext xmlns:c16="http://schemas.microsoft.com/office/drawing/2014/chart" uri="{C3380CC4-5D6E-409C-BE32-E72D297353CC}">
              <c16:uniqueId val="{00000004-2405-493E-BF61-08041BC7AF55}"/>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01608187134508"/>
          <c:y val="5.5528548730834425E-2"/>
          <c:w val="0.39400994152046792"/>
          <c:h val="0.91615259259259263"/>
        </c:manualLayout>
      </c:layout>
      <c:barChart>
        <c:barDir val="bar"/>
        <c:grouping val="stacked"/>
        <c:varyColors val="0"/>
        <c:ser>
          <c:idx val="0"/>
          <c:order val="0"/>
          <c:tx>
            <c:strRef>
              <c:f>'Q5.コロナの影響（従業員別）'!$L$6</c:f>
              <c:strCache>
                <c:ptCount val="1"/>
                <c:pt idx="0">
                  <c:v>大幅に増加(拡大)</c:v>
                </c:pt>
              </c:strCache>
            </c:strRef>
          </c:tx>
          <c:spPr>
            <a:solidFill>
              <a:srgbClr val="FF9966"/>
            </a:solidFill>
            <a:ln>
              <a:solidFill>
                <a:schemeClr val="tx1"/>
              </a:solidFill>
            </a:ln>
            <a:effectLst/>
          </c:spPr>
          <c:invertIfNegative val="0"/>
          <c:cat>
            <c:strRef>
              <c:f>'Q5.コロナの影響（従業員別）'!$R$7:$R$45</c:f>
              <c:strCache>
                <c:ptCount val="39"/>
                <c:pt idx="1">
                  <c:v>（N=  95）</c:v>
                </c:pt>
                <c:pt idx="2">
                  <c:v>（N=106）</c:v>
                </c:pt>
                <c:pt idx="3">
                  <c:v>（N=  68）</c:v>
                </c:pt>
                <c:pt idx="6">
                  <c:v>（N=  94）</c:v>
                </c:pt>
                <c:pt idx="7">
                  <c:v>（N=106）</c:v>
                </c:pt>
                <c:pt idx="8">
                  <c:v>（N=  68）</c:v>
                </c:pt>
                <c:pt idx="11">
                  <c:v>（N=  94）</c:v>
                </c:pt>
                <c:pt idx="12">
                  <c:v>（N=104）</c:v>
                </c:pt>
                <c:pt idx="13">
                  <c:v>（N=  67）</c:v>
                </c:pt>
                <c:pt idx="16">
                  <c:v>（N=  91）</c:v>
                </c:pt>
                <c:pt idx="17">
                  <c:v>（N=106）</c:v>
                </c:pt>
                <c:pt idx="18">
                  <c:v>（N=  67）</c:v>
                </c:pt>
                <c:pt idx="21">
                  <c:v>（N=  88）</c:v>
                </c:pt>
                <c:pt idx="22">
                  <c:v>（N=105）</c:v>
                </c:pt>
                <c:pt idx="23">
                  <c:v>（N=  63）</c:v>
                </c:pt>
                <c:pt idx="26">
                  <c:v>（N=  83）</c:v>
                </c:pt>
                <c:pt idx="27">
                  <c:v>（N=101）</c:v>
                </c:pt>
                <c:pt idx="28">
                  <c:v>（N=  61）</c:v>
                </c:pt>
                <c:pt idx="31">
                  <c:v>（N=  91）</c:v>
                </c:pt>
                <c:pt idx="32">
                  <c:v>（N=106）</c:v>
                </c:pt>
                <c:pt idx="33">
                  <c:v>（N=  66）</c:v>
                </c:pt>
                <c:pt idx="36">
                  <c:v>（N=  92）</c:v>
                </c:pt>
                <c:pt idx="37">
                  <c:v>（N=106）</c:v>
                </c:pt>
                <c:pt idx="38">
                  <c:v>（N=  65）</c:v>
                </c:pt>
              </c:strCache>
            </c:strRef>
          </c:cat>
          <c:val>
            <c:numRef>
              <c:f>'Q5.コロナの影響（従業員別）'!$L$7:$L$45</c:f>
              <c:numCache>
                <c:formatCode>0.0%</c:formatCode>
                <c:ptCount val="39"/>
                <c:pt idx="1">
                  <c:v>0</c:v>
                </c:pt>
                <c:pt idx="2">
                  <c:v>0</c:v>
                </c:pt>
                <c:pt idx="3">
                  <c:v>0</c:v>
                </c:pt>
                <c:pt idx="6">
                  <c:v>0</c:v>
                </c:pt>
                <c:pt idx="7">
                  <c:v>0</c:v>
                </c:pt>
                <c:pt idx="8">
                  <c:v>1.4705882352941176E-2</c:v>
                </c:pt>
                <c:pt idx="11">
                  <c:v>0</c:v>
                </c:pt>
                <c:pt idx="12">
                  <c:v>0</c:v>
                </c:pt>
                <c:pt idx="13">
                  <c:v>0</c:v>
                </c:pt>
                <c:pt idx="16">
                  <c:v>0</c:v>
                </c:pt>
                <c:pt idx="17">
                  <c:v>0</c:v>
                </c:pt>
                <c:pt idx="18">
                  <c:v>0</c:v>
                </c:pt>
                <c:pt idx="21">
                  <c:v>0</c:v>
                </c:pt>
                <c:pt idx="22">
                  <c:v>0</c:v>
                </c:pt>
                <c:pt idx="23">
                  <c:v>0</c:v>
                </c:pt>
                <c:pt idx="26">
                  <c:v>0</c:v>
                </c:pt>
                <c:pt idx="27">
                  <c:v>0</c:v>
                </c:pt>
                <c:pt idx="28">
                  <c:v>0</c:v>
                </c:pt>
                <c:pt idx="31">
                  <c:v>0</c:v>
                </c:pt>
                <c:pt idx="32">
                  <c:v>9.433962264150943E-3</c:v>
                </c:pt>
                <c:pt idx="33">
                  <c:v>0</c:v>
                </c:pt>
                <c:pt idx="36">
                  <c:v>1.0869565217391304E-2</c:v>
                </c:pt>
                <c:pt idx="37">
                  <c:v>0</c:v>
                </c:pt>
                <c:pt idx="38">
                  <c:v>1.5384615384615385E-2</c:v>
                </c:pt>
              </c:numCache>
            </c:numRef>
          </c:val>
          <c:extLst>
            <c:ext xmlns:c16="http://schemas.microsoft.com/office/drawing/2014/chart" uri="{C3380CC4-5D6E-409C-BE32-E72D297353CC}">
              <c16:uniqueId val="{00000000-ED85-4CB2-9CAE-E6595ACA30B6}"/>
            </c:ext>
          </c:extLst>
        </c:ser>
        <c:ser>
          <c:idx val="1"/>
          <c:order val="1"/>
          <c:tx>
            <c:strRef>
              <c:f>'Q5.コロナの影響（従業員別）'!$M$6</c:f>
              <c:strCache>
                <c:ptCount val="1"/>
                <c:pt idx="0">
                  <c:v>増加(拡大)</c:v>
                </c:pt>
              </c:strCache>
            </c:strRef>
          </c:tx>
          <c:spPr>
            <a:solidFill>
              <a:srgbClr val="FFCC99"/>
            </a:solidFill>
            <a:ln>
              <a:solidFill>
                <a:schemeClr val="tx1"/>
              </a:solidFill>
            </a:ln>
            <a:effectLst/>
          </c:spPr>
          <c:invertIfNegative val="0"/>
          <c:cat>
            <c:strRef>
              <c:f>'Q5.コロナの影響（従業員別）'!$R$7:$R$45</c:f>
              <c:strCache>
                <c:ptCount val="39"/>
                <c:pt idx="1">
                  <c:v>（N=  95）</c:v>
                </c:pt>
                <c:pt idx="2">
                  <c:v>（N=106）</c:v>
                </c:pt>
                <c:pt idx="3">
                  <c:v>（N=  68）</c:v>
                </c:pt>
                <c:pt idx="6">
                  <c:v>（N=  94）</c:v>
                </c:pt>
                <c:pt idx="7">
                  <c:v>（N=106）</c:v>
                </c:pt>
                <c:pt idx="8">
                  <c:v>（N=  68）</c:v>
                </c:pt>
                <c:pt idx="11">
                  <c:v>（N=  94）</c:v>
                </c:pt>
                <c:pt idx="12">
                  <c:v>（N=104）</c:v>
                </c:pt>
                <c:pt idx="13">
                  <c:v>（N=  67）</c:v>
                </c:pt>
                <c:pt idx="16">
                  <c:v>（N=  91）</c:v>
                </c:pt>
                <c:pt idx="17">
                  <c:v>（N=106）</c:v>
                </c:pt>
                <c:pt idx="18">
                  <c:v>（N=  67）</c:v>
                </c:pt>
                <c:pt idx="21">
                  <c:v>（N=  88）</c:v>
                </c:pt>
                <c:pt idx="22">
                  <c:v>（N=105）</c:v>
                </c:pt>
                <c:pt idx="23">
                  <c:v>（N=  63）</c:v>
                </c:pt>
                <c:pt idx="26">
                  <c:v>（N=  83）</c:v>
                </c:pt>
                <c:pt idx="27">
                  <c:v>（N=101）</c:v>
                </c:pt>
                <c:pt idx="28">
                  <c:v>（N=  61）</c:v>
                </c:pt>
                <c:pt idx="31">
                  <c:v>（N=  91）</c:v>
                </c:pt>
                <c:pt idx="32">
                  <c:v>（N=106）</c:v>
                </c:pt>
                <c:pt idx="33">
                  <c:v>（N=  66）</c:v>
                </c:pt>
                <c:pt idx="36">
                  <c:v>（N=  92）</c:v>
                </c:pt>
                <c:pt idx="37">
                  <c:v>（N=106）</c:v>
                </c:pt>
                <c:pt idx="38">
                  <c:v>（N=  65）</c:v>
                </c:pt>
              </c:strCache>
            </c:strRef>
          </c:cat>
          <c:val>
            <c:numRef>
              <c:f>'Q5.コロナの影響（従業員別）'!$M$7:$M$45</c:f>
              <c:numCache>
                <c:formatCode>0.0%</c:formatCode>
                <c:ptCount val="39"/>
                <c:pt idx="1">
                  <c:v>1.0526315789473684E-2</c:v>
                </c:pt>
                <c:pt idx="2">
                  <c:v>5.6603773584905662E-2</c:v>
                </c:pt>
                <c:pt idx="3">
                  <c:v>8.8235294117647065E-2</c:v>
                </c:pt>
                <c:pt idx="6">
                  <c:v>2.1276595744680851E-2</c:v>
                </c:pt>
                <c:pt idx="7">
                  <c:v>6.6037735849056603E-2</c:v>
                </c:pt>
                <c:pt idx="8">
                  <c:v>8.8235294117647065E-2</c:v>
                </c:pt>
                <c:pt idx="11">
                  <c:v>1.0638297872340425E-2</c:v>
                </c:pt>
                <c:pt idx="12">
                  <c:v>0</c:v>
                </c:pt>
                <c:pt idx="13">
                  <c:v>0</c:v>
                </c:pt>
                <c:pt idx="16">
                  <c:v>7.6923076923076927E-2</c:v>
                </c:pt>
                <c:pt idx="17">
                  <c:v>0.28301886792452829</c:v>
                </c:pt>
                <c:pt idx="18">
                  <c:v>0.14925373134328357</c:v>
                </c:pt>
                <c:pt idx="21">
                  <c:v>1.1363636363636364E-2</c:v>
                </c:pt>
                <c:pt idx="22">
                  <c:v>3.8095238095238099E-2</c:v>
                </c:pt>
                <c:pt idx="23">
                  <c:v>3.1746031746031744E-2</c:v>
                </c:pt>
                <c:pt idx="26">
                  <c:v>1.2048192771084338E-2</c:v>
                </c:pt>
                <c:pt idx="27">
                  <c:v>9.9009900990099011E-3</c:v>
                </c:pt>
                <c:pt idx="28">
                  <c:v>0</c:v>
                </c:pt>
                <c:pt idx="31">
                  <c:v>4.3956043956043959E-2</c:v>
                </c:pt>
                <c:pt idx="32">
                  <c:v>6.6037735849056603E-2</c:v>
                </c:pt>
                <c:pt idx="33">
                  <c:v>6.0606060606060608E-2</c:v>
                </c:pt>
                <c:pt idx="36">
                  <c:v>6.5217391304347824E-2</c:v>
                </c:pt>
                <c:pt idx="37">
                  <c:v>0.22641509433962265</c:v>
                </c:pt>
                <c:pt idx="38">
                  <c:v>0.13846153846153847</c:v>
                </c:pt>
              </c:numCache>
            </c:numRef>
          </c:val>
          <c:extLst>
            <c:ext xmlns:c16="http://schemas.microsoft.com/office/drawing/2014/chart" uri="{C3380CC4-5D6E-409C-BE32-E72D297353CC}">
              <c16:uniqueId val="{00000001-ED85-4CB2-9CAE-E6595ACA30B6}"/>
            </c:ext>
          </c:extLst>
        </c:ser>
        <c:ser>
          <c:idx val="2"/>
          <c:order val="2"/>
          <c:tx>
            <c:strRef>
              <c:f>'Q5.コロナの影響（従業員別）'!$N$6</c:f>
              <c:strCache>
                <c:ptCount val="1"/>
                <c:pt idx="0">
                  <c:v>現状維持</c:v>
                </c:pt>
              </c:strCache>
            </c:strRef>
          </c:tx>
          <c:spPr>
            <a:solidFill>
              <a:srgbClr val="FFFF99"/>
            </a:solidFill>
            <a:ln>
              <a:solidFill>
                <a:schemeClr val="tx1"/>
              </a:solidFill>
            </a:ln>
            <a:effectLst/>
          </c:spPr>
          <c:invertIfNegative val="0"/>
          <c:cat>
            <c:strRef>
              <c:f>'Q5.コロナの影響（従業員別）'!$R$7:$R$45</c:f>
              <c:strCache>
                <c:ptCount val="39"/>
                <c:pt idx="1">
                  <c:v>（N=  95）</c:v>
                </c:pt>
                <c:pt idx="2">
                  <c:v>（N=106）</c:v>
                </c:pt>
                <c:pt idx="3">
                  <c:v>（N=  68）</c:v>
                </c:pt>
                <c:pt idx="6">
                  <c:v>（N=  94）</c:v>
                </c:pt>
                <c:pt idx="7">
                  <c:v>（N=106）</c:v>
                </c:pt>
                <c:pt idx="8">
                  <c:v>（N=  68）</c:v>
                </c:pt>
                <c:pt idx="11">
                  <c:v>（N=  94）</c:v>
                </c:pt>
                <c:pt idx="12">
                  <c:v>（N=104）</c:v>
                </c:pt>
                <c:pt idx="13">
                  <c:v>（N=  67）</c:v>
                </c:pt>
                <c:pt idx="16">
                  <c:v>（N=  91）</c:v>
                </c:pt>
                <c:pt idx="17">
                  <c:v>（N=106）</c:v>
                </c:pt>
                <c:pt idx="18">
                  <c:v>（N=  67）</c:v>
                </c:pt>
                <c:pt idx="21">
                  <c:v>（N=  88）</c:v>
                </c:pt>
                <c:pt idx="22">
                  <c:v>（N=105）</c:v>
                </c:pt>
                <c:pt idx="23">
                  <c:v>（N=  63）</c:v>
                </c:pt>
                <c:pt idx="26">
                  <c:v>（N=  83）</c:v>
                </c:pt>
                <c:pt idx="27">
                  <c:v>（N=101）</c:v>
                </c:pt>
                <c:pt idx="28">
                  <c:v>（N=  61）</c:v>
                </c:pt>
                <c:pt idx="31">
                  <c:v>（N=  91）</c:v>
                </c:pt>
                <c:pt idx="32">
                  <c:v>（N=106）</c:v>
                </c:pt>
                <c:pt idx="33">
                  <c:v>（N=  66）</c:v>
                </c:pt>
                <c:pt idx="36">
                  <c:v>（N=  92）</c:v>
                </c:pt>
                <c:pt idx="37">
                  <c:v>（N=106）</c:v>
                </c:pt>
                <c:pt idx="38">
                  <c:v>（N=  65）</c:v>
                </c:pt>
              </c:strCache>
            </c:strRef>
          </c:cat>
          <c:val>
            <c:numRef>
              <c:f>'Q5.コロナの影響（従業員別）'!$N$7:$N$45</c:f>
              <c:numCache>
                <c:formatCode>0.0%</c:formatCode>
                <c:ptCount val="39"/>
                <c:pt idx="1">
                  <c:v>0.31578947368421051</c:v>
                </c:pt>
                <c:pt idx="2">
                  <c:v>0.330188679245283</c:v>
                </c:pt>
                <c:pt idx="3">
                  <c:v>0.27941176470588236</c:v>
                </c:pt>
                <c:pt idx="6">
                  <c:v>0.31914893617021278</c:v>
                </c:pt>
                <c:pt idx="7">
                  <c:v>0.32075471698113206</c:v>
                </c:pt>
                <c:pt idx="8">
                  <c:v>0.30882352941176472</c:v>
                </c:pt>
                <c:pt idx="11">
                  <c:v>0.67021276595744683</c:v>
                </c:pt>
                <c:pt idx="12">
                  <c:v>0.78846153846153844</c:v>
                </c:pt>
                <c:pt idx="13">
                  <c:v>0.92537313432835822</c:v>
                </c:pt>
                <c:pt idx="16">
                  <c:v>0.64835164835164838</c:v>
                </c:pt>
                <c:pt idx="17">
                  <c:v>0.42452830188679247</c:v>
                </c:pt>
                <c:pt idx="18">
                  <c:v>0.56716417910447758</c:v>
                </c:pt>
                <c:pt idx="21">
                  <c:v>0.64772727272727271</c:v>
                </c:pt>
                <c:pt idx="22">
                  <c:v>0.67619047619047623</c:v>
                </c:pt>
                <c:pt idx="23">
                  <c:v>0.68253968253968256</c:v>
                </c:pt>
                <c:pt idx="26">
                  <c:v>0.83132530120481929</c:v>
                </c:pt>
                <c:pt idx="27">
                  <c:v>0.75247524752475248</c:v>
                </c:pt>
                <c:pt idx="28">
                  <c:v>0.80327868852459017</c:v>
                </c:pt>
                <c:pt idx="31">
                  <c:v>0.36263736263736263</c:v>
                </c:pt>
                <c:pt idx="32">
                  <c:v>0.41509433962264153</c:v>
                </c:pt>
                <c:pt idx="33">
                  <c:v>0.34848484848484851</c:v>
                </c:pt>
                <c:pt idx="36">
                  <c:v>0.30434782608695654</c:v>
                </c:pt>
                <c:pt idx="37">
                  <c:v>0.30188679245283018</c:v>
                </c:pt>
                <c:pt idx="38">
                  <c:v>0.27692307692307694</c:v>
                </c:pt>
              </c:numCache>
            </c:numRef>
          </c:val>
          <c:extLst>
            <c:ext xmlns:c16="http://schemas.microsoft.com/office/drawing/2014/chart" uri="{C3380CC4-5D6E-409C-BE32-E72D297353CC}">
              <c16:uniqueId val="{00000002-ED85-4CB2-9CAE-E6595ACA30B6}"/>
            </c:ext>
          </c:extLst>
        </c:ser>
        <c:ser>
          <c:idx val="3"/>
          <c:order val="3"/>
          <c:tx>
            <c:strRef>
              <c:f>'Q5.コロナの影響（従業員別）'!$O$6</c:f>
              <c:strCache>
                <c:ptCount val="1"/>
                <c:pt idx="0">
                  <c:v>減少(縮小)</c:v>
                </c:pt>
              </c:strCache>
            </c:strRef>
          </c:tx>
          <c:spPr>
            <a:solidFill>
              <a:srgbClr val="2E75B6"/>
            </a:solidFill>
            <a:ln>
              <a:solidFill>
                <a:schemeClr val="tx1"/>
              </a:solidFill>
            </a:ln>
            <a:effectLst/>
          </c:spPr>
          <c:invertIfNegative val="0"/>
          <c:cat>
            <c:strRef>
              <c:f>'Q5.コロナの影響（従業員別）'!$R$7:$R$45</c:f>
              <c:strCache>
                <c:ptCount val="39"/>
                <c:pt idx="1">
                  <c:v>（N=  95）</c:v>
                </c:pt>
                <c:pt idx="2">
                  <c:v>（N=106）</c:v>
                </c:pt>
                <c:pt idx="3">
                  <c:v>（N=  68）</c:v>
                </c:pt>
                <c:pt idx="6">
                  <c:v>（N=  94）</c:v>
                </c:pt>
                <c:pt idx="7">
                  <c:v>（N=106）</c:v>
                </c:pt>
                <c:pt idx="8">
                  <c:v>（N=  68）</c:v>
                </c:pt>
                <c:pt idx="11">
                  <c:v>（N=  94）</c:v>
                </c:pt>
                <c:pt idx="12">
                  <c:v>（N=104）</c:v>
                </c:pt>
                <c:pt idx="13">
                  <c:v>（N=  67）</c:v>
                </c:pt>
                <c:pt idx="16">
                  <c:v>（N=  91）</c:v>
                </c:pt>
                <c:pt idx="17">
                  <c:v>（N=106）</c:v>
                </c:pt>
                <c:pt idx="18">
                  <c:v>（N=  67）</c:v>
                </c:pt>
                <c:pt idx="21">
                  <c:v>（N=  88）</c:v>
                </c:pt>
                <c:pt idx="22">
                  <c:v>（N=105）</c:v>
                </c:pt>
                <c:pt idx="23">
                  <c:v>（N=  63）</c:v>
                </c:pt>
                <c:pt idx="26">
                  <c:v>（N=  83）</c:v>
                </c:pt>
                <c:pt idx="27">
                  <c:v>（N=101）</c:v>
                </c:pt>
                <c:pt idx="28">
                  <c:v>（N=  61）</c:v>
                </c:pt>
                <c:pt idx="31">
                  <c:v>（N=  91）</c:v>
                </c:pt>
                <c:pt idx="32">
                  <c:v>（N=106）</c:v>
                </c:pt>
                <c:pt idx="33">
                  <c:v>（N=  66）</c:v>
                </c:pt>
                <c:pt idx="36">
                  <c:v>（N=  92）</c:v>
                </c:pt>
                <c:pt idx="37">
                  <c:v>（N=106）</c:v>
                </c:pt>
                <c:pt idx="38">
                  <c:v>（N=  65）</c:v>
                </c:pt>
              </c:strCache>
            </c:strRef>
          </c:cat>
          <c:val>
            <c:numRef>
              <c:f>'Q5.コロナの影響（従業員別）'!$O$7:$O$45</c:f>
              <c:numCache>
                <c:formatCode>0.0%</c:formatCode>
                <c:ptCount val="39"/>
                <c:pt idx="1">
                  <c:v>0.52631578947368418</c:v>
                </c:pt>
                <c:pt idx="2">
                  <c:v>0.46226415094339623</c:v>
                </c:pt>
                <c:pt idx="3">
                  <c:v>0.6029411764705882</c:v>
                </c:pt>
                <c:pt idx="6">
                  <c:v>0.48936170212765956</c:v>
                </c:pt>
                <c:pt idx="7">
                  <c:v>0.47169811320754718</c:v>
                </c:pt>
                <c:pt idx="8">
                  <c:v>0.52941176470588236</c:v>
                </c:pt>
                <c:pt idx="11">
                  <c:v>0.23404255319148937</c:v>
                </c:pt>
                <c:pt idx="12">
                  <c:v>0.19230769230769232</c:v>
                </c:pt>
                <c:pt idx="13">
                  <c:v>7.4626865671641784E-2</c:v>
                </c:pt>
                <c:pt idx="16">
                  <c:v>0.15384615384615385</c:v>
                </c:pt>
                <c:pt idx="17">
                  <c:v>0.23584905660377359</c:v>
                </c:pt>
                <c:pt idx="18">
                  <c:v>0.23880597014925373</c:v>
                </c:pt>
                <c:pt idx="21">
                  <c:v>0.25</c:v>
                </c:pt>
                <c:pt idx="22">
                  <c:v>0.2857142857142857</c:v>
                </c:pt>
                <c:pt idx="23">
                  <c:v>0.25396825396825395</c:v>
                </c:pt>
                <c:pt idx="26">
                  <c:v>8.4337349397590355E-2</c:v>
                </c:pt>
                <c:pt idx="27">
                  <c:v>0.16831683168316833</c:v>
                </c:pt>
                <c:pt idx="28">
                  <c:v>0.19672131147540983</c:v>
                </c:pt>
                <c:pt idx="31">
                  <c:v>0.40659340659340659</c:v>
                </c:pt>
                <c:pt idx="32">
                  <c:v>0.42452830188679247</c:v>
                </c:pt>
                <c:pt idx="33">
                  <c:v>0.45454545454545453</c:v>
                </c:pt>
                <c:pt idx="36">
                  <c:v>0.46739130434782611</c:v>
                </c:pt>
                <c:pt idx="37">
                  <c:v>0.37735849056603776</c:v>
                </c:pt>
                <c:pt idx="38">
                  <c:v>0.47692307692307695</c:v>
                </c:pt>
              </c:numCache>
            </c:numRef>
          </c:val>
          <c:extLst>
            <c:ext xmlns:c16="http://schemas.microsoft.com/office/drawing/2014/chart" uri="{C3380CC4-5D6E-409C-BE32-E72D297353CC}">
              <c16:uniqueId val="{00000003-ED85-4CB2-9CAE-E6595ACA30B6}"/>
            </c:ext>
          </c:extLst>
        </c:ser>
        <c:ser>
          <c:idx val="4"/>
          <c:order val="4"/>
          <c:tx>
            <c:strRef>
              <c:f>'Q5.コロナの影響（従業員別）'!$P$6</c:f>
              <c:strCache>
                <c:ptCount val="1"/>
                <c:pt idx="0">
                  <c:v>大幅に減少(縮小)</c:v>
                </c:pt>
              </c:strCache>
            </c:strRef>
          </c:tx>
          <c:spPr>
            <a:solidFill>
              <a:srgbClr val="9DC3E6"/>
            </a:solidFill>
            <a:ln>
              <a:solidFill>
                <a:schemeClr val="tx1"/>
              </a:solidFill>
            </a:ln>
            <a:effectLst/>
          </c:spPr>
          <c:invertIfNegative val="0"/>
          <c:cat>
            <c:strRef>
              <c:f>'Q5.コロナの影響（従業員別）'!$R$7:$R$45</c:f>
              <c:strCache>
                <c:ptCount val="39"/>
                <c:pt idx="1">
                  <c:v>（N=  95）</c:v>
                </c:pt>
                <c:pt idx="2">
                  <c:v>（N=106）</c:v>
                </c:pt>
                <c:pt idx="3">
                  <c:v>（N=  68）</c:v>
                </c:pt>
                <c:pt idx="6">
                  <c:v>（N=  94）</c:v>
                </c:pt>
                <c:pt idx="7">
                  <c:v>（N=106）</c:v>
                </c:pt>
                <c:pt idx="8">
                  <c:v>（N=  68）</c:v>
                </c:pt>
                <c:pt idx="11">
                  <c:v>（N=  94）</c:v>
                </c:pt>
                <c:pt idx="12">
                  <c:v>（N=104）</c:v>
                </c:pt>
                <c:pt idx="13">
                  <c:v>（N=  67）</c:v>
                </c:pt>
                <c:pt idx="16">
                  <c:v>（N=  91）</c:v>
                </c:pt>
                <c:pt idx="17">
                  <c:v>（N=106）</c:v>
                </c:pt>
                <c:pt idx="18">
                  <c:v>（N=  67）</c:v>
                </c:pt>
                <c:pt idx="21">
                  <c:v>（N=  88）</c:v>
                </c:pt>
                <c:pt idx="22">
                  <c:v>（N=105）</c:v>
                </c:pt>
                <c:pt idx="23">
                  <c:v>（N=  63）</c:v>
                </c:pt>
                <c:pt idx="26">
                  <c:v>（N=  83）</c:v>
                </c:pt>
                <c:pt idx="27">
                  <c:v>（N=101）</c:v>
                </c:pt>
                <c:pt idx="28">
                  <c:v>（N=  61）</c:v>
                </c:pt>
                <c:pt idx="31">
                  <c:v>（N=  91）</c:v>
                </c:pt>
                <c:pt idx="32">
                  <c:v>（N=106）</c:v>
                </c:pt>
                <c:pt idx="33">
                  <c:v>（N=  66）</c:v>
                </c:pt>
                <c:pt idx="36">
                  <c:v>（N=  92）</c:v>
                </c:pt>
                <c:pt idx="37">
                  <c:v>（N=106）</c:v>
                </c:pt>
                <c:pt idx="38">
                  <c:v>（N=  65）</c:v>
                </c:pt>
              </c:strCache>
            </c:strRef>
          </c:cat>
          <c:val>
            <c:numRef>
              <c:f>'Q5.コロナの影響（従業員別）'!$P$7:$P$45</c:f>
              <c:numCache>
                <c:formatCode>0.0%</c:formatCode>
                <c:ptCount val="39"/>
                <c:pt idx="1">
                  <c:v>0.14736842105263157</c:v>
                </c:pt>
                <c:pt idx="2">
                  <c:v>0.15094339622641509</c:v>
                </c:pt>
                <c:pt idx="3">
                  <c:v>2.9411764705882353E-2</c:v>
                </c:pt>
                <c:pt idx="6">
                  <c:v>0.1702127659574468</c:v>
                </c:pt>
                <c:pt idx="7">
                  <c:v>0.14150943396226415</c:v>
                </c:pt>
                <c:pt idx="8">
                  <c:v>5.8823529411764705E-2</c:v>
                </c:pt>
                <c:pt idx="11">
                  <c:v>8.5106382978723402E-2</c:v>
                </c:pt>
                <c:pt idx="12">
                  <c:v>1.9230769230769232E-2</c:v>
                </c:pt>
                <c:pt idx="13">
                  <c:v>0</c:v>
                </c:pt>
                <c:pt idx="16">
                  <c:v>0.12087912087912088</c:v>
                </c:pt>
                <c:pt idx="17">
                  <c:v>5.6603773584905662E-2</c:v>
                </c:pt>
                <c:pt idx="18">
                  <c:v>4.4776119402985072E-2</c:v>
                </c:pt>
                <c:pt idx="21">
                  <c:v>9.0909090909090912E-2</c:v>
                </c:pt>
                <c:pt idx="22">
                  <c:v>0</c:v>
                </c:pt>
                <c:pt idx="23">
                  <c:v>3.1746031746031744E-2</c:v>
                </c:pt>
                <c:pt idx="26">
                  <c:v>7.2289156626506021E-2</c:v>
                </c:pt>
                <c:pt idx="27">
                  <c:v>6.9306930693069313E-2</c:v>
                </c:pt>
                <c:pt idx="28">
                  <c:v>0</c:v>
                </c:pt>
                <c:pt idx="31">
                  <c:v>0.18681318681318682</c:v>
                </c:pt>
                <c:pt idx="32">
                  <c:v>8.4905660377358486E-2</c:v>
                </c:pt>
                <c:pt idx="33">
                  <c:v>0.13636363636363635</c:v>
                </c:pt>
                <c:pt idx="36">
                  <c:v>0.15217391304347827</c:v>
                </c:pt>
                <c:pt idx="37">
                  <c:v>9.4339622641509441E-2</c:v>
                </c:pt>
                <c:pt idx="38">
                  <c:v>9.2307692307692313E-2</c:v>
                </c:pt>
              </c:numCache>
            </c:numRef>
          </c:val>
          <c:extLst>
            <c:ext xmlns:c16="http://schemas.microsoft.com/office/drawing/2014/chart" uri="{C3380CC4-5D6E-409C-BE32-E72D297353CC}">
              <c16:uniqueId val="{00000004-ED85-4CB2-9CAE-E6595ACA30B6}"/>
            </c:ext>
          </c:extLst>
        </c:ser>
        <c:dLbls>
          <c:showLegendKey val="0"/>
          <c:showVal val="0"/>
          <c:showCatName val="0"/>
          <c:showSerName val="0"/>
          <c:showPercent val="0"/>
          <c:showBubbleSize val="0"/>
        </c:dLbls>
        <c:gapWidth val="40"/>
        <c:overlap val="100"/>
        <c:axId val="217330432"/>
        <c:axId val="217332736"/>
      </c:barChart>
      <c:catAx>
        <c:axId val="217330432"/>
        <c:scaling>
          <c:orientation val="maxMin"/>
        </c:scaling>
        <c:delete val="0"/>
        <c:axPos val="l"/>
        <c:numFmt formatCode="General" sourceLinked="0"/>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80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'Q5.コロナの影響（地域別）'!$D$5:$I$5</c:f>
          <c:strCache>
            <c:ptCount val="6"/>
            <c:pt idx="0">
              <c:v>北海道･東北</c:v>
            </c:pt>
          </c:strCache>
        </c:strRef>
      </c:tx>
      <c:layout>
        <c:manualLayout>
          <c:xMode val="edge"/>
          <c:yMode val="edge"/>
          <c:x val="0.15706502057613167"/>
          <c:y val="3.5743055555555554E-3"/>
        </c:manualLayout>
      </c:layout>
      <c:overlay val="0"/>
      <c:txPr>
        <a:bodyPr/>
        <a:lstStyle/>
        <a:p>
          <a:pPr>
            <a:defRPr sz="1050"/>
          </a:pPr>
          <a:endParaRPr lang="ja-JP"/>
        </a:p>
      </c:txPr>
    </c:title>
    <c:autoTitleDeleted val="0"/>
    <c:plotArea>
      <c:layout>
        <c:manualLayout>
          <c:layoutTarget val="inner"/>
          <c:xMode val="edge"/>
          <c:yMode val="edge"/>
          <c:x val="0.48589525391600341"/>
          <c:y val="0.11653333995947336"/>
          <c:w val="0.43740548557971587"/>
          <c:h val="0.65322055555555558"/>
        </c:manualLayout>
      </c:layout>
      <c:barChart>
        <c:barDir val="bar"/>
        <c:grouping val="stacked"/>
        <c:varyColors val="0"/>
        <c:ser>
          <c:idx val="0"/>
          <c:order val="0"/>
          <c:tx>
            <c:strRef>
              <c:f>'Q5.コロナの影響（地域別）'!$E$17</c:f>
              <c:strCache>
                <c:ptCount val="1"/>
                <c:pt idx="0">
                  <c:v>大幅に増加(拡大)</c:v>
                </c:pt>
              </c:strCache>
            </c:strRef>
          </c:tx>
          <c:spPr>
            <a:solidFill>
              <a:srgbClr val="FF9966"/>
            </a:solidFill>
            <a:ln>
              <a:solidFill>
                <a:schemeClr val="tx1"/>
              </a:solidFill>
            </a:ln>
            <a:effectLst/>
          </c:spPr>
          <c:invertIfNegative val="0"/>
          <c:cat>
            <c:strRef>
              <c:f>'Q5.コロナの影響（地域別）'!$D$18:$D$25</c:f>
              <c:strCache>
                <c:ptCount val="8"/>
                <c:pt idx="0">
                  <c:v>売上（N=115）</c:v>
                </c:pt>
                <c:pt idx="1">
                  <c:v>利益（N=115）</c:v>
                </c:pt>
                <c:pt idx="2">
                  <c:v>営業日数（N=114）</c:v>
                </c:pt>
                <c:pt idx="3">
                  <c:v>求職の応募者数（N=113）</c:v>
                </c:pt>
                <c:pt idx="4">
                  <c:v>国内からの調達（N=112）</c:v>
                </c:pt>
                <c:pt idx="5">
                  <c:v>海外からの調達（N=105）</c:v>
                </c:pt>
                <c:pt idx="6">
                  <c:v>新規顧客の開拓（N=113）</c:v>
                </c:pt>
                <c:pt idx="7">
                  <c:v>商談（N=113）</c:v>
                </c:pt>
              </c:strCache>
            </c:strRef>
          </c:cat>
          <c:val>
            <c:numRef>
              <c:f>'Q5.コロナの影響（地域別）'!$E$18:$E$25</c:f>
              <c:numCache>
                <c:formatCode>0.0%</c:formatCode>
                <c:ptCount val="8"/>
                <c:pt idx="0">
                  <c:v>1.7391304347826087E-2</c:v>
                </c:pt>
                <c:pt idx="1">
                  <c:v>1.7391304347826087E-2</c:v>
                </c:pt>
                <c:pt idx="2">
                  <c:v>0</c:v>
                </c:pt>
                <c:pt idx="3">
                  <c:v>0</c:v>
                </c:pt>
                <c:pt idx="4">
                  <c:v>8.9285714285714281E-3</c:v>
                </c:pt>
                <c:pt idx="5">
                  <c:v>0</c:v>
                </c:pt>
                <c:pt idx="6">
                  <c:v>1.7699115044247787E-2</c:v>
                </c:pt>
                <c:pt idx="7">
                  <c:v>8.8495575221238937E-3</c:v>
                </c:pt>
              </c:numCache>
            </c:numRef>
          </c:val>
          <c:extLst>
            <c:ext xmlns:c16="http://schemas.microsoft.com/office/drawing/2014/chart" uri="{C3380CC4-5D6E-409C-BE32-E72D297353CC}">
              <c16:uniqueId val="{00000000-9397-434E-B20D-5B52B0C99335}"/>
            </c:ext>
          </c:extLst>
        </c:ser>
        <c:ser>
          <c:idx val="1"/>
          <c:order val="1"/>
          <c:tx>
            <c:strRef>
              <c:f>'Q5.コロナの影響（地域別）'!$F$17</c:f>
              <c:strCache>
                <c:ptCount val="1"/>
                <c:pt idx="0">
                  <c:v>増加(拡大)</c:v>
                </c:pt>
              </c:strCache>
            </c:strRef>
          </c:tx>
          <c:spPr>
            <a:solidFill>
              <a:srgbClr val="FFCC99"/>
            </a:solidFill>
            <a:ln>
              <a:solidFill>
                <a:schemeClr val="tx1"/>
              </a:solidFill>
            </a:ln>
            <a:effectLst/>
          </c:spPr>
          <c:invertIfNegative val="0"/>
          <c:cat>
            <c:strRef>
              <c:f>'Q5.コロナの影響（地域別）'!$D$18:$D$25</c:f>
              <c:strCache>
                <c:ptCount val="8"/>
                <c:pt idx="0">
                  <c:v>売上（N=115）</c:v>
                </c:pt>
                <c:pt idx="1">
                  <c:v>利益（N=115）</c:v>
                </c:pt>
                <c:pt idx="2">
                  <c:v>営業日数（N=114）</c:v>
                </c:pt>
                <c:pt idx="3">
                  <c:v>求職の応募者数（N=113）</c:v>
                </c:pt>
                <c:pt idx="4">
                  <c:v>国内からの調達（N=112）</c:v>
                </c:pt>
                <c:pt idx="5">
                  <c:v>海外からの調達（N=105）</c:v>
                </c:pt>
                <c:pt idx="6">
                  <c:v>新規顧客の開拓（N=113）</c:v>
                </c:pt>
                <c:pt idx="7">
                  <c:v>商談（N=113）</c:v>
                </c:pt>
              </c:strCache>
            </c:strRef>
          </c:cat>
          <c:val>
            <c:numRef>
              <c:f>'Q5.コロナの影響（地域別）'!$F$18:$F$25</c:f>
              <c:numCache>
                <c:formatCode>0.0%</c:formatCode>
                <c:ptCount val="8"/>
                <c:pt idx="0">
                  <c:v>3.4782608695652174E-2</c:v>
                </c:pt>
                <c:pt idx="1">
                  <c:v>4.3478260869565216E-2</c:v>
                </c:pt>
                <c:pt idx="2">
                  <c:v>1.7543859649122806E-2</c:v>
                </c:pt>
                <c:pt idx="3">
                  <c:v>0.15044247787610621</c:v>
                </c:pt>
                <c:pt idx="4">
                  <c:v>2.6785714285714284E-2</c:v>
                </c:pt>
                <c:pt idx="5">
                  <c:v>0</c:v>
                </c:pt>
                <c:pt idx="6">
                  <c:v>7.0796460176991149E-2</c:v>
                </c:pt>
                <c:pt idx="7">
                  <c:v>0.13274336283185842</c:v>
                </c:pt>
              </c:numCache>
            </c:numRef>
          </c:val>
          <c:extLst>
            <c:ext xmlns:c16="http://schemas.microsoft.com/office/drawing/2014/chart" uri="{C3380CC4-5D6E-409C-BE32-E72D297353CC}">
              <c16:uniqueId val="{00000001-9397-434E-B20D-5B52B0C99335}"/>
            </c:ext>
          </c:extLst>
        </c:ser>
        <c:ser>
          <c:idx val="2"/>
          <c:order val="2"/>
          <c:tx>
            <c:strRef>
              <c:f>'Q5.コロナの影響（地域別）'!$G$17</c:f>
              <c:strCache>
                <c:ptCount val="1"/>
                <c:pt idx="0">
                  <c:v>現状維持</c:v>
                </c:pt>
              </c:strCache>
            </c:strRef>
          </c:tx>
          <c:spPr>
            <a:solidFill>
              <a:srgbClr val="FFFF99"/>
            </a:solidFill>
            <a:ln>
              <a:solidFill>
                <a:schemeClr val="tx1"/>
              </a:solidFill>
            </a:ln>
            <a:effectLst/>
          </c:spPr>
          <c:invertIfNegative val="0"/>
          <c:cat>
            <c:strRef>
              <c:f>'Q5.コロナの影響（地域別）'!$D$18:$D$25</c:f>
              <c:strCache>
                <c:ptCount val="8"/>
                <c:pt idx="0">
                  <c:v>売上（N=115）</c:v>
                </c:pt>
                <c:pt idx="1">
                  <c:v>利益（N=115）</c:v>
                </c:pt>
                <c:pt idx="2">
                  <c:v>営業日数（N=114）</c:v>
                </c:pt>
                <c:pt idx="3">
                  <c:v>求職の応募者数（N=113）</c:v>
                </c:pt>
                <c:pt idx="4">
                  <c:v>国内からの調達（N=112）</c:v>
                </c:pt>
                <c:pt idx="5">
                  <c:v>海外からの調達（N=105）</c:v>
                </c:pt>
                <c:pt idx="6">
                  <c:v>新規顧客の開拓（N=113）</c:v>
                </c:pt>
                <c:pt idx="7">
                  <c:v>商談（N=113）</c:v>
                </c:pt>
              </c:strCache>
            </c:strRef>
          </c:cat>
          <c:val>
            <c:numRef>
              <c:f>'Q5.コロナの影響（地域別）'!$G$18:$G$25</c:f>
              <c:numCache>
                <c:formatCode>0.0%</c:formatCode>
                <c:ptCount val="8"/>
                <c:pt idx="0">
                  <c:v>0.26956521739130435</c:v>
                </c:pt>
                <c:pt idx="1">
                  <c:v>0.27826086956521739</c:v>
                </c:pt>
                <c:pt idx="2">
                  <c:v>0.72807017543859653</c:v>
                </c:pt>
                <c:pt idx="3">
                  <c:v>0.59292035398230092</c:v>
                </c:pt>
                <c:pt idx="4">
                  <c:v>0.6785714285714286</c:v>
                </c:pt>
                <c:pt idx="5">
                  <c:v>0.74285714285714288</c:v>
                </c:pt>
                <c:pt idx="6">
                  <c:v>0.34513274336283184</c:v>
                </c:pt>
                <c:pt idx="7">
                  <c:v>0.30088495575221241</c:v>
                </c:pt>
              </c:numCache>
            </c:numRef>
          </c:val>
          <c:extLst>
            <c:ext xmlns:c16="http://schemas.microsoft.com/office/drawing/2014/chart" uri="{C3380CC4-5D6E-409C-BE32-E72D297353CC}">
              <c16:uniqueId val="{00000002-9397-434E-B20D-5B52B0C99335}"/>
            </c:ext>
          </c:extLst>
        </c:ser>
        <c:ser>
          <c:idx val="3"/>
          <c:order val="3"/>
          <c:tx>
            <c:strRef>
              <c:f>'Q5.コロナの影響（地域別）'!$H$17</c:f>
              <c:strCache>
                <c:ptCount val="1"/>
                <c:pt idx="0">
                  <c:v>減少(縮小)</c:v>
                </c:pt>
              </c:strCache>
            </c:strRef>
          </c:tx>
          <c:spPr>
            <a:solidFill>
              <a:srgbClr val="2E75B6"/>
            </a:solidFill>
            <a:ln>
              <a:solidFill>
                <a:schemeClr val="tx1"/>
              </a:solidFill>
            </a:ln>
            <a:effectLst/>
          </c:spPr>
          <c:invertIfNegative val="0"/>
          <c:cat>
            <c:strRef>
              <c:f>'Q5.コロナの影響（地域別）'!$D$18:$D$25</c:f>
              <c:strCache>
                <c:ptCount val="8"/>
                <c:pt idx="0">
                  <c:v>売上（N=115）</c:v>
                </c:pt>
                <c:pt idx="1">
                  <c:v>利益（N=115）</c:v>
                </c:pt>
                <c:pt idx="2">
                  <c:v>営業日数（N=114）</c:v>
                </c:pt>
                <c:pt idx="3">
                  <c:v>求職の応募者数（N=113）</c:v>
                </c:pt>
                <c:pt idx="4">
                  <c:v>国内からの調達（N=112）</c:v>
                </c:pt>
                <c:pt idx="5">
                  <c:v>海外からの調達（N=105）</c:v>
                </c:pt>
                <c:pt idx="6">
                  <c:v>新規顧客の開拓（N=113）</c:v>
                </c:pt>
                <c:pt idx="7">
                  <c:v>商談（N=113）</c:v>
                </c:pt>
              </c:strCache>
            </c:strRef>
          </c:cat>
          <c:val>
            <c:numRef>
              <c:f>'Q5.コロナの影響（地域別）'!$H$18:$H$25</c:f>
              <c:numCache>
                <c:formatCode>0.0%</c:formatCode>
                <c:ptCount val="8"/>
                <c:pt idx="0">
                  <c:v>0.47826086956521741</c:v>
                </c:pt>
                <c:pt idx="1">
                  <c:v>0.47826086956521741</c:v>
                </c:pt>
                <c:pt idx="2">
                  <c:v>0.21929824561403508</c:v>
                </c:pt>
                <c:pt idx="3">
                  <c:v>0.16814159292035399</c:v>
                </c:pt>
                <c:pt idx="4">
                  <c:v>0.22321428571428573</c:v>
                </c:pt>
                <c:pt idx="5">
                  <c:v>0.17142857142857143</c:v>
                </c:pt>
                <c:pt idx="6">
                  <c:v>0.41592920353982299</c:v>
                </c:pt>
                <c:pt idx="7">
                  <c:v>0.39823008849557523</c:v>
                </c:pt>
              </c:numCache>
            </c:numRef>
          </c:val>
          <c:extLst>
            <c:ext xmlns:c16="http://schemas.microsoft.com/office/drawing/2014/chart" uri="{C3380CC4-5D6E-409C-BE32-E72D297353CC}">
              <c16:uniqueId val="{00000003-9397-434E-B20D-5B52B0C99335}"/>
            </c:ext>
          </c:extLst>
        </c:ser>
        <c:ser>
          <c:idx val="4"/>
          <c:order val="4"/>
          <c:tx>
            <c:strRef>
              <c:f>'Q5.コロナの影響（地域別）'!$I$17</c:f>
              <c:strCache>
                <c:ptCount val="1"/>
                <c:pt idx="0">
                  <c:v>大幅に減少(縮小)</c:v>
                </c:pt>
              </c:strCache>
            </c:strRef>
          </c:tx>
          <c:spPr>
            <a:solidFill>
              <a:srgbClr val="9DC3E6"/>
            </a:solidFill>
            <a:ln>
              <a:solidFill>
                <a:schemeClr val="tx1"/>
              </a:solidFill>
            </a:ln>
            <a:effectLst/>
          </c:spPr>
          <c:invertIfNegative val="0"/>
          <c:cat>
            <c:strRef>
              <c:f>'Q5.コロナの影響（地域別）'!$D$18:$D$25</c:f>
              <c:strCache>
                <c:ptCount val="8"/>
                <c:pt idx="0">
                  <c:v>売上（N=115）</c:v>
                </c:pt>
                <c:pt idx="1">
                  <c:v>利益（N=115）</c:v>
                </c:pt>
                <c:pt idx="2">
                  <c:v>営業日数（N=114）</c:v>
                </c:pt>
                <c:pt idx="3">
                  <c:v>求職の応募者数（N=113）</c:v>
                </c:pt>
                <c:pt idx="4">
                  <c:v>国内からの調達（N=112）</c:v>
                </c:pt>
                <c:pt idx="5">
                  <c:v>海外からの調達（N=105）</c:v>
                </c:pt>
                <c:pt idx="6">
                  <c:v>新規顧客の開拓（N=113）</c:v>
                </c:pt>
                <c:pt idx="7">
                  <c:v>商談（N=113）</c:v>
                </c:pt>
              </c:strCache>
            </c:strRef>
          </c:cat>
          <c:val>
            <c:numRef>
              <c:f>'Q5.コロナの影響（地域別）'!$I$18:$I$25</c:f>
              <c:numCache>
                <c:formatCode>0.0%</c:formatCode>
                <c:ptCount val="8"/>
                <c:pt idx="0">
                  <c:v>0.2</c:v>
                </c:pt>
                <c:pt idx="1">
                  <c:v>0.18260869565217391</c:v>
                </c:pt>
                <c:pt idx="2">
                  <c:v>3.5087719298245612E-2</c:v>
                </c:pt>
                <c:pt idx="3">
                  <c:v>8.8495575221238937E-2</c:v>
                </c:pt>
                <c:pt idx="4">
                  <c:v>6.25E-2</c:v>
                </c:pt>
                <c:pt idx="5">
                  <c:v>8.5714285714285715E-2</c:v>
                </c:pt>
                <c:pt idx="6">
                  <c:v>0.15044247787610621</c:v>
                </c:pt>
                <c:pt idx="7">
                  <c:v>0.15929203539823009</c:v>
                </c:pt>
              </c:numCache>
            </c:numRef>
          </c:val>
          <c:extLst>
            <c:ext xmlns:c16="http://schemas.microsoft.com/office/drawing/2014/chart" uri="{C3380CC4-5D6E-409C-BE32-E72D297353CC}">
              <c16:uniqueId val="{00000004-9397-434E-B20D-5B52B0C99335}"/>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35667870545524105"/>
          <c:y val="0.79803749999999996"/>
          <c:w val="0.55699596816868002"/>
          <c:h val="0.20105134747493422"/>
        </c:manualLayout>
      </c:layout>
      <c:overlay val="0"/>
      <c:spPr>
        <a:noFill/>
        <a:ln>
          <a:noFill/>
        </a:ln>
        <a:effectLst/>
      </c:spPr>
      <c:txPr>
        <a:bodyPr rot="0" vert="horz"/>
        <a:lstStyle/>
        <a:p>
          <a:pPr>
            <a:defRPr sz="900"/>
          </a:pPr>
          <a:endParaRPr lang="ja-JP"/>
        </a:p>
      </c:txPr>
    </c:legend>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関東</a:t>
            </a:r>
            <a:r>
              <a:rPr lang="en-US" altLang="ja-JP" sz="1050"/>
              <a:t>(</a:t>
            </a:r>
            <a:r>
              <a:rPr lang="ja-JP" altLang="en-US" sz="1050"/>
              <a:t>除く東京</a:t>
            </a:r>
            <a:r>
              <a:rPr lang="en-US" altLang="ja-JP" sz="1050"/>
              <a:t>)</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'Q5.コロナの影響（地域別）'!$K$17</c:f>
              <c:strCache>
                <c:ptCount val="1"/>
                <c:pt idx="0">
                  <c:v>大幅に増加(拡大)</c:v>
                </c:pt>
              </c:strCache>
            </c:strRef>
          </c:tx>
          <c:spPr>
            <a:solidFill>
              <a:srgbClr val="FF9966"/>
            </a:solidFill>
            <a:ln>
              <a:solidFill>
                <a:schemeClr val="tx1"/>
              </a:solidFill>
            </a:ln>
            <a:effectLst/>
          </c:spPr>
          <c:invertIfNegative val="0"/>
          <c:cat>
            <c:strRef>
              <c:f>'Q5.コロナの影響（地域別）'!$J$18:$J$25</c:f>
              <c:strCache>
                <c:ptCount val="8"/>
                <c:pt idx="0">
                  <c:v>売上（N=341）</c:v>
                </c:pt>
                <c:pt idx="1">
                  <c:v>利益（N=339）</c:v>
                </c:pt>
                <c:pt idx="2">
                  <c:v>営業日数（N=339）</c:v>
                </c:pt>
                <c:pt idx="3">
                  <c:v>求職の応募者数（N=333）</c:v>
                </c:pt>
                <c:pt idx="4">
                  <c:v>国内からの調達（N=337）</c:v>
                </c:pt>
                <c:pt idx="5">
                  <c:v>海外からの調達（N=327）</c:v>
                </c:pt>
                <c:pt idx="6">
                  <c:v>新規顧客の開拓（N=337）</c:v>
                </c:pt>
                <c:pt idx="7">
                  <c:v>商談（N=338）</c:v>
                </c:pt>
              </c:strCache>
            </c:strRef>
          </c:cat>
          <c:val>
            <c:numRef>
              <c:f>'Q5.コロナの影響（地域別）'!$K$18:$K$25</c:f>
              <c:numCache>
                <c:formatCode>0.0%</c:formatCode>
                <c:ptCount val="8"/>
                <c:pt idx="0">
                  <c:v>2.9325513196480938E-3</c:v>
                </c:pt>
                <c:pt idx="1">
                  <c:v>1.1799410029498525E-2</c:v>
                </c:pt>
                <c:pt idx="2">
                  <c:v>0</c:v>
                </c:pt>
                <c:pt idx="3">
                  <c:v>3.003003003003003E-3</c:v>
                </c:pt>
                <c:pt idx="4">
                  <c:v>2.967359050445104E-3</c:v>
                </c:pt>
                <c:pt idx="5">
                  <c:v>3.0581039755351682E-3</c:v>
                </c:pt>
                <c:pt idx="6">
                  <c:v>0</c:v>
                </c:pt>
                <c:pt idx="7">
                  <c:v>2.0710059171597635E-2</c:v>
                </c:pt>
              </c:numCache>
            </c:numRef>
          </c:val>
          <c:extLst>
            <c:ext xmlns:c16="http://schemas.microsoft.com/office/drawing/2014/chart" uri="{C3380CC4-5D6E-409C-BE32-E72D297353CC}">
              <c16:uniqueId val="{00000000-6E84-4335-810A-E24C0D7977F3}"/>
            </c:ext>
          </c:extLst>
        </c:ser>
        <c:ser>
          <c:idx val="1"/>
          <c:order val="1"/>
          <c:tx>
            <c:strRef>
              <c:f>'Q5.コロナの影響（地域別）'!$L$17</c:f>
              <c:strCache>
                <c:ptCount val="1"/>
                <c:pt idx="0">
                  <c:v>増加(拡大)</c:v>
                </c:pt>
              </c:strCache>
            </c:strRef>
          </c:tx>
          <c:spPr>
            <a:solidFill>
              <a:srgbClr val="FFCC99"/>
            </a:solidFill>
            <a:ln>
              <a:solidFill>
                <a:schemeClr val="tx1"/>
              </a:solidFill>
            </a:ln>
            <a:effectLst/>
          </c:spPr>
          <c:invertIfNegative val="0"/>
          <c:cat>
            <c:strRef>
              <c:f>'Q5.コロナの影響（地域別）'!$J$18:$J$25</c:f>
              <c:strCache>
                <c:ptCount val="8"/>
                <c:pt idx="0">
                  <c:v>売上（N=341）</c:v>
                </c:pt>
                <c:pt idx="1">
                  <c:v>利益（N=339）</c:v>
                </c:pt>
                <c:pt idx="2">
                  <c:v>営業日数（N=339）</c:v>
                </c:pt>
                <c:pt idx="3">
                  <c:v>求職の応募者数（N=333）</c:v>
                </c:pt>
                <c:pt idx="4">
                  <c:v>国内からの調達（N=337）</c:v>
                </c:pt>
                <c:pt idx="5">
                  <c:v>海外からの調達（N=327）</c:v>
                </c:pt>
                <c:pt idx="6">
                  <c:v>新規顧客の開拓（N=337）</c:v>
                </c:pt>
                <c:pt idx="7">
                  <c:v>商談（N=338）</c:v>
                </c:pt>
              </c:strCache>
            </c:strRef>
          </c:cat>
          <c:val>
            <c:numRef>
              <c:f>'Q5.コロナの影響（地域別）'!$L$18:$L$25</c:f>
              <c:numCache>
                <c:formatCode>0.0%</c:formatCode>
                <c:ptCount val="8"/>
                <c:pt idx="0">
                  <c:v>4.398826979472141E-2</c:v>
                </c:pt>
                <c:pt idx="1">
                  <c:v>4.1297935103244837E-2</c:v>
                </c:pt>
                <c:pt idx="2">
                  <c:v>8.8495575221238937E-3</c:v>
                </c:pt>
                <c:pt idx="3">
                  <c:v>9.6096096096096095E-2</c:v>
                </c:pt>
                <c:pt idx="4">
                  <c:v>3.2640949554896145E-2</c:v>
                </c:pt>
                <c:pt idx="5">
                  <c:v>3.0581039755351681E-2</c:v>
                </c:pt>
                <c:pt idx="6">
                  <c:v>7.71513353115727E-2</c:v>
                </c:pt>
                <c:pt idx="7">
                  <c:v>9.1715976331360943E-2</c:v>
                </c:pt>
              </c:numCache>
            </c:numRef>
          </c:val>
          <c:extLst>
            <c:ext xmlns:c16="http://schemas.microsoft.com/office/drawing/2014/chart" uri="{C3380CC4-5D6E-409C-BE32-E72D297353CC}">
              <c16:uniqueId val="{00000001-6E84-4335-810A-E24C0D7977F3}"/>
            </c:ext>
          </c:extLst>
        </c:ser>
        <c:ser>
          <c:idx val="2"/>
          <c:order val="2"/>
          <c:tx>
            <c:strRef>
              <c:f>'Q5.コロナの影響（地域別）'!$M$17</c:f>
              <c:strCache>
                <c:ptCount val="1"/>
                <c:pt idx="0">
                  <c:v>現状維持</c:v>
                </c:pt>
              </c:strCache>
            </c:strRef>
          </c:tx>
          <c:spPr>
            <a:solidFill>
              <a:srgbClr val="FFFF99"/>
            </a:solidFill>
            <a:ln>
              <a:solidFill>
                <a:schemeClr val="tx1"/>
              </a:solidFill>
            </a:ln>
            <a:effectLst/>
          </c:spPr>
          <c:invertIfNegative val="0"/>
          <c:cat>
            <c:strRef>
              <c:f>'Q5.コロナの影響（地域別）'!$J$18:$J$25</c:f>
              <c:strCache>
                <c:ptCount val="8"/>
                <c:pt idx="0">
                  <c:v>売上（N=341）</c:v>
                </c:pt>
                <c:pt idx="1">
                  <c:v>利益（N=339）</c:v>
                </c:pt>
                <c:pt idx="2">
                  <c:v>営業日数（N=339）</c:v>
                </c:pt>
                <c:pt idx="3">
                  <c:v>求職の応募者数（N=333）</c:v>
                </c:pt>
                <c:pt idx="4">
                  <c:v>国内からの調達（N=337）</c:v>
                </c:pt>
                <c:pt idx="5">
                  <c:v>海外からの調達（N=327）</c:v>
                </c:pt>
                <c:pt idx="6">
                  <c:v>新規顧客の開拓（N=337）</c:v>
                </c:pt>
                <c:pt idx="7">
                  <c:v>商談（N=338）</c:v>
                </c:pt>
              </c:strCache>
            </c:strRef>
          </c:cat>
          <c:val>
            <c:numRef>
              <c:f>'Q5.コロナの影響（地域別）'!$M$18:$M$25</c:f>
              <c:numCache>
                <c:formatCode>0.0%</c:formatCode>
                <c:ptCount val="8"/>
                <c:pt idx="0">
                  <c:v>0.26686217008797652</c:v>
                </c:pt>
                <c:pt idx="1">
                  <c:v>0.25663716814159293</c:v>
                </c:pt>
                <c:pt idx="2">
                  <c:v>0.65191740412979349</c:v>
                </c:pt>
                <c:pt idx="3">
                  <c:v>0.65465465465465467</c:v>
                </c:pt>
                <c:pt idx="4">
                  <c:v>0.59347181008902072</c:v>
                </c:pt>
                <c:pt idx="5">
                  <c:v>0.62079510703363916</c:v>
                </c:pt>
                <c:pt idx="6">
                  <c:v>0.37685459940652821</c:v>
                </c:pt>
                <c:pt idx="7">
                  <c:v>0.35207100591715978</c:v>
                </c:pt>
              </c:numCache>
            </c:numRef>
          </c:val>
          <c:extLst>
            <c:ext xmlns:c16="http://schemas.microsoft.com/office/drawing/2014/chart" uri="{C3380CC4-5D6E-409C-BE32-E72D297353CC}">
              <c16:uniqueId val="{00000002-6E84-4335-810A-E24C0D7977F3}"/>
            </c:ext>
          </c:extLst>
        </c:ser>
        <c:ser>
          <c:idx val="3"/>
          <c:order val="3"/>
          <c:tx>
            <c:strRef>
              <c:f>'Q5.コロナの影響（地域別）'!$N$17</c:f>
              <c:strCache>
                <c:ptCount val="1"/>
                <c:pt idx="0">
                  <c:v>減少(縮小)</c:v>
                </c:pt>
              </c:strCache>
            </c:strRef>
          </c:tx>
          <c:spPr>
            <a:solidFill>
              <a:srgbClr val="2E75B6"/>
            </a:solidFill>
            <a:ln>
              <a:solidFill>
                <a:schemeClr val="tx1"/>
              </a:solidFill>
            </a:ln>
            <a:effectLst/>
          </c:spPr>
          <c:invertIfNegative val="0"/>
          <c:cat>
            <c:strRef>
              <c:f>'Q5.コロナの影響（地域別）'!$J$18:$J$25</c:f>
              <c:strCache>
                <c:ptCount val="8"/>
                <c:pt idx="0">
                  <c:v>売上（N=341）</c:v>
                </c:pt>
                <c:pt idx="1">
                  <c:v>利益（N=339）</c:v>
                </c:pt>
                <c:pt idx="2">
                  <c:v>営業日数（N=339）</c:v>
                </c:pt>
                <c:pt idx="3">
                  <c:v>求職の応募者数（N=333）</c:v>
                </c:pt>
                <c:pt idx="4">
                  <c:v>国内からの調達（N=337）</c:v>
                </c:pt>
                <c:pt idx="5">
                  <c:v>海外からの調達（N=327）</c:v>
                </c:pt>
                <c:pt idx="6">
                  <c:v>新規顧客の開拓（N=337）</c:v>
                </c:pt>
                <c:pt idx="7">
                  <c:v>商談（N=338）</c:v>
                </c:pt>
              </c:strCache>
            </c:strRef>
          </c:cat>
          <c:val>
            <c:numRef>
              <c:f>'Q5.コロナの影響（地域別）'!$N$18:$N$25</c:f>
              <c:numCache>
                <c:formatCode>0.0%</c:formatCode>
                <c:ptCount val="8"/>
                <c:pt idx="0">
                  <c:v>0.45747800586510262</c:v>
                </c:pt>
                <c:pt idx="1">
                  <c:v>0.4247787610619469</c:v>
                </c:pt>
                <c:pt idx="2">
                  <c:v>0.27138643067846607</c:v>
                </c:pt>
                <c:pt idx="3">
                  <c:v>0.16216216216216217</c:v>
                </c:pt>
                <c:pt idx="4">
                  <c:v>0.29376854599406527</c:v>
                </c:pt>
                <c:pt idx="5">
                  <c:v>0.24464831804281345</c:v>
                </c:pt>
                <c:pt idx="6">
                  <c:v>0.38872403560830859</c:v>
                </c:pt>
                <c:pt idx="7">
                  <c:v>0.37573964497041418</c:v>
                </c:pt>
              </c:numCache>
            </c:numRef>
          </c:val>
          <c:extLst>
            <c:ext xmlns:c16="http://schemas.microsoft.com/office/drawing/2014/chart" uri="{C3380CC4-5D6E-409C-BE32-E72D297353CC}">
              <c16:uniqueId val="{00000003-6E84-4335-810A-E24C0D7977F3}"/>
            </c:ext>
          </c:extLst>
        </c:ser>
        <c:ser>
          <c:idx val="4"/>
          <c:order val="4"/>
          <c:tx>
            <c:strRef>
              <c:f>'Q5.コロナの影響（地域別）'!$O$17</c:f>
              <c:strCache>
                <c:ptCount val="1"/>
                <c:pt idx="0">
                  <c:v>大幅に減少(縮小)</c:v>
                </c:pt>
              </c:strCache>
            </c:strRef>
          </c:tx>
          <c:spPr>
            <a:solidFill>
              <a:srgbClr val="9DC3E6"/>
            </a:solidFill>
            <a:ln>
              <a:solidFill>
                <a:schemeClr val="tx1"/>
              </a:solidFill>
            </a:ln>
            <a:effectLst/>
          </c:spPr>
          <c:invertIfNegative val="0"/>
          <c:cat>
            <c:strRef>
              <c:f>'Q5.コロナの影響（地域別）'!$J$18:$J$25</c:f>
              <c:strCache>
                <c:ptCount val="8"/>
                <c:pt idx="0">
                  <c:v>売上（N=341）</c:v>
                </c:pt>
                <c:pt idx="1">
                  <c:v>利益（N=339）</c:v>
                </c:pt>
                <c:pt idx="2">
                  <c:v>営業日数（N=339）</c:v>
                </c:pt>
                <c:pt idx="3">
                  <c:v>求職の応募者数（N=333）</c:v>
                </c:pt>
                <c:pt idx="4">
                  <c:v>国内からの調達（N=337）</c:v>
                </c:pt>
                <c:pt idx="5">
                  <c:v>海外からの調達（N=327）</c:v>
                </c:pt>
                <c:pt idx="6">
                  <c:v>新規顧客の開拓（N=337）</c:v>
                </c:pt>
                <c:pt idx="7">
                  <c:v>商談（N=338）</c:v>
                </c:pt>
              </c:strCache>
            </c:strRef>
          </c:cat>
          <c:val>
            <c:numRef>
              <c:f>'Q5.コロナの影響（地域別）'!$O$18:$O$25</c:f>
              <c:numCache>
                <c:formatCode>0.0%</c:formatCode>
                <c:ptCount val="8"/>
                <c:pt idx="0">
                  <c:v>0.22873900293255131</c:v>
                </c:pt>
                <c:pt idx="1">
                  <c:v>0.26548672566371684</c:v>
                </c:pt>
                <c:pt idx="2">
                  <c:v>6.7846607669616518E-2</c:v>
                </c:pt>
                <c:pt idx="3">
                  <c:v>8.408408408408409E-2</c:v>
                </c:pt>
                <c:pt idx="4">
                  <c:v>7.71513353115727E-2</c:v>
                </c:pt>
                <c:pt idx="5">
                  <c:v>0.10091743119266056</c:v>
                </c:pt>
                <c:pt idx="6">
                  <c:v>0.15727002967359049</c:v>
                </c:pt>
                <c:pt idx="7">
                  <c:v>0.15976331360946747</c:v>
                </c:pt>
              </c:numCache>
            </c:numRef>
          </c:val>
          <c:extLst>
            <c:ext xmlns:c16="http://schemas.microsoft.com/office/drawing/2014/chart" uri="{C3380CC4-5D6E-409C-BE32-E72D297353CC}">
              <c16:uniqueId val="{00000004-6E84-4335-810A-E24C0D7977F3}"/>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東京</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'Q5.コロナの影響（地域別）'!$Q$17</c:f>
              <c:strCache>
                <c:ptCount val="1"/>
                <c:pt idx="0">
                  <c:v>大幅に増加(拡大)</c:v>
                </c:pt>
              </c:strCache>
            </c:strRef>
          </c:tx>
          <c:spPr>
            <a:solidFill>
              <a:srgbClr val="FF9966"/>
            </a:solidFill>
            <a:ln>
              <a:solidFill>
                <a:schemeClr val="tx1"/>
              </a:solidFill>
            </a:ln>
            <a:effectLst/>
          </c:spPr>
          <c:invertIfNegative val="0"/>
          <c:cat>
            <c:strRef>
              <c:f>'Q5.コロナの影響（地域別）'!$P$18:$P$25</c:f>
              <c:strCache>
                <c:ptCount val="8"/>
                <c:pt idx="0">
                  <c:v>売上（N=431）</c:v>
                </c:pt>
                <c:pt idx="1">
                  <c:v>利益（N=428）</c:v>
                </c:pt>
                <c:pt idx="2">
                  <c:v>営業日数（N=428）</c:v>
                </c:pt>
                <c:pt idx="3">
                  <c:v>求職の応募者数（N=420）</c:v>
                </c:pt>
                <c:pt idx="4">
                  <c:v>国内からの調達（N=420）</c:v>
                </c:pt>
                <c:pt idx="5">
                  <c:v>海外からの調達（N=402）</c:v>
                </c:pt>
                <c:pt idx="6">
                  <c:v>新規顧客の開拓（N=423）</c:v>
                </c:pt>
                <c:pt idx="7">
                  <c:v>商談（N=427）</c:v>
                </c:pt>
              </c:strCache>
            </c:strRef>
          </c:cat>
          <c:val>
            <c:numRef>
              <c:f>'Q5.コロナの影響（地域別）'!$Q$18:$Q$25</c:f>
              <c:numCache>
                <c:formatCode>0.0%</c:formatCode>
                <c:ptCount val="8"/>
                <c:pt idx="0">
                  <c:v>2.3201856148491878E-3</c:v>
                </c:pt>
                <c:pt idx="1">
                  <c:v>2.3364485981308409E-3</c:v>
                </c:pt>
                <c:pt idx="2">
                  <c:v>0</c:v>
                </c:pt>
                <c:pt idx="3">
                  <c:v>7.1428571428571426E-3</c:v>
                </c:pt>
                <c:pt idx="4">
                  <c:v>2.3809523809523812E-3</c:v>
                </c:pt>
                <c:pt idx="5">
                  <c:v>0</c:v>
                </c:pt>
                <c:pt idx="6">
                  <c:v>2.3640661938534278E-3</c:v>
                </c:pt>
                <c:pt idx="7">
                  <c:v>1.873536299765808E-2</c:v>
                </c:pt>
              </c:numCache>
            </c:numRef>
          </c:val>
          <c:extLst>
            <c:ext xmlns:c16="http://schemas.microsoft.com/office/drawing/2014/chart" uri="{C3380CC4-5D6E-409C-BE32-E72D297353CC}">
              <c16:uniqueId val="{00000000-CCA8-4A2D-A555-EB65F0E85A5F}"/>
            </c:ext>
          </c:extLst>
        </c:ser>
        <c:ser>
          <c:idx val="1"/>
          <c:order val="1"/>
          <c:tx>
            <c:strRef>
              <c:f>'Q5.コロナの影響（地域別）'!$R$17</c:f>
              <c:strCache>
                <c:ptCount val="1"/>
                <c:pt idx="0">
                  <c:v>増加(拡大)</c:v>
                </c:pt>
              </c:strCache>
            </c:strRef>
          </c:tx>
          <c:spPr>
            <a:solidFill>
              <a:srgbClr val="FFCC99"/>
            </a:solidFill>
            <a:ln>
              <a:solidFill>
                <a:schemeClr val="tx1"/>
              </a:solidFill>
            </a:ln>
            <a:effectLst/>
          </c:spPr>
          <c:invertIfNegative val="0"/>
          <c:cat>
            <c:strRef>
              <c:f>'Q5.コロナの影響（地域別）'!$P$18:$P$25</c:f>
              <c:strCache>
                <c:ptCount val="8"/>
                <c:pt idx="0">
                  <c:v>売上（N=431）</c:v>
                </c:pt>
                <c:pt idx="1">
                  <c:v>利益（N=428）</c:v>
                </c:pt>
                <c:pt idx="2">
                  <c:v>営業日数（N=428）</c:v>
                </c:pt>
                <c:pt idx="3">
                  <c:v>求職の応募者数（N=420）</c:v>
                </c:pt>
                <c:pt idx="4">
                  <c:v>国内からの調達（N=420）</c:v>
                </c:pt>
                <c:pt idx="5">
                  <c:v>海外からの調達（N=402）</c:v>
                </c:pt>
                <c:pt idx="6">
                  <c:v>新規顧客の開拓（N=423）</c:v>
                </c:pt>
                <c:pt idx="7">
                  <c:v>商談（N=427）</c:v>
                </c:pt>
              </c:strCache>
            </c:strRef>
          </c:cat>
          <c:val>
            <c:numRef>
              <c:f>'Q5.コロナの影響（地域別）'!$R$18:$R$25</c:f>
              <c:numCache>
                <c:formatCode>0.0%</c:formatCode>
                <c:ptCount val="8"/>
                <c:pt idx="0">
                  <c:v>6.4965197215777259E-2</c:v>
                </c:pt>
                <c:pt idx="1">
                  <c:v>5.8411214953271028E-2</c:v>
                </c:pt>
                <c:pt idx="2">
                  <c:v>2.3364485981308409E-3</c:v>
                </c:pt>
                <c:pt idx="3">
                  <c:v>0.12142857142857143</c:v>
                </c:pt>
                <c:pt idx="4">
                  <c:v>3.0952380952380953E-2</c:v>
                </c:pt>
                <c:pt idx="5">
                  <c:v>1.4925373134328358E-2</c:v>
                </c:pt>
                <c:pt idx="6">
                  <c:v>6.3829787234042548E-2</c:v>
                </c:pt>
                <c:pt idx="7">
                  <c:v>9.8360655737704916E-2</c:v>
                </c:pt>
              </c:numCache>
            </c:numRef>
          </c:val>
          <c:extLst>
            <c:ext xmlns:c16="http://schemas.microsoft.com/office/drawing/2014/chart" uri="{C3380CC4-5D6E-409C-BE32-E72D297353CC}">
              <c16:uniqueId val="{00000001-CCA8-4A2D-A555-EB65F0E85A5F}"/>
            </c:ext>
          </c:extLst>
        </c:ser>
        <c:ser>
          <c:idx val="2"/>
          <c:order val="2"/>
          <c:tx>
            <c:strRef>
              <c:f>'Q5.コロナの影響（地域別）'!$S$17</c:f>
              <c:strCache>
                <c:ptCount val="1"/>
                <c:pt idx="0">
                  <c:v>現状維持</c:v>
                </c:pt>
              </c:strCache>
            </c:strRef>
          </c:tx>
          <c:spPr>
            <a:solidFill>
              <a:srgbClr val="FFFF99"/>
            </a:solidFill>
            <a:ln>
              <a:solidFill>
                <a:schemeClr val="tx1"/>
              </a:solidFill>
            </a:ln>
            <a:effectLst/>
          </c:spPr>
          <c:invertIfNegative val="0"/>
          <c:cat>
            <c:strRef>
              <c:f>'Q5.コロナの影響（地域別）'!$P$18:$P$25</c:f>
              <c:strCache>
                <c:ptCount val="8"/>
                <c:pt idx="0">
                  <c:v>売上（N=431）</c:v>
                </c:pt>
                <c:pt idx="1">
                  <c:v>利益（N=428）</c:v>
                </c:pt>
                <c:pt idx="2">
                  <c:v>営業日数（N=428）</c:v>
                </c:pt>
                <c:pt idx="3">
                  <c:v>求職の応募者数（N=420）</c:v>
                </c:pt>
                <c:pt idx="4">
                  <c:v>国内からの調達（N=420）</c:v>
                </c:pt>
                <c:pt idx="5">
                  <c:v>海外からの調達（N=402）</c:v>
                </c:pt>
                <c:pt idx="6">
                  <c:v>新規顧客の開拓（N=423）</c:v>
                </c:pt>
                <c:pt idx="7">
                  <c:v>商談（N=427）</c:v>
                </c:pt>
              </c:strCache>
            </c:strRef>
          </c:cat>
          <c:val>
            <c:numRef>
              <c:f>'Q5.コロナの影響（地域別）'!$S$18:$S$25</c:f>
              <c:numCache>
                <c:formatCode>0.0%</c:formatCode>
                <c:ptCount val="8"/>
                <c:pt idx="0">
                  <c:v>0.33410672853828305</c:v>
                </c:pt>
                <c:pt idx="1">
                  <c:v>0.35280373831775702</c:v>
                </c:pt>
                <c:pt idx="2">
                  <c:v>0.76168224299065423</c:v>
                </c:pt>
                <c:pt idx="3">
                  <c:v>0.64761904761904765</c:v>
                </c:pt>
                <c:pt idx="4">
                  <c:v>0.70238095238095233</c:v>
                </c:pt>
                <c:pt idx="5">
                  <c:v>0.73134328358208955</c:v>
                </c:pt>
                <c:pt idx="6">
                  <c:v>0.44208037825059104</c:v>
                </c:pt>
                <c:pt idx="7">
                  <c:v>0.36768149882903983</c:v>
                </c:pt>
              </c:numCache>
            </c:numRef>
          </c:val>
          <c:extLst>
            <c:ext xmlns:c16="http://schemas.microsoft.com/office/drawing/2014/chart" uri="{C3380CC4-5D6E-409C-BE32-E72D297353CC}">
              <c16:uniqueId val="{00000002-CCA8-4A2D-A555-EB65F0E85A5F}"/>
            </c:ext>
          </c:extLst>
        </c:ser>
        <c:ser>
          <c:idx val="3"/>
          <c:order val="3"/>
          <c:tx>
            <c:strRef>
              <c:f>'Q5.コロナの影響（地域別）'!$T$17</c:f>
              <c:strCache>
                <c:ptCount val="1"/>
                <c:pt idx="0">
                  <c:v>減少(縮小)</c:v>
                </c:pt>
              </c:strCache>
            </c:strRef>
          </c:tx>
          <c:spPr>
            <a:solidFill>
              <a:srgbClr val="2E75B6"/>
            </a:solidFill>
            <a:ln>
              <a:solidFill>
                <a:schemeClr val="tx1"/>
              </a:solidFill>
            </a:ln>
            <a:effectLst/>
          </c:spPr>
          <c:invertIfNegative val="0"/>
          <c:cat>
            <c:strRef>
              <c:f>'Q5.コロナの影響（地域別）'!$P$18:$P$25</c:f>
              <c:strCache>
                <c:ptCount val="8"/>
                <c:pt idx="0">
                  <c:v>売上（N=431）</c:v>
                </c:pt>
                <c:pt idx="1">
                  <c:v>利益（N=428）</c:v>
                </c:pt>
                <c:pt idx="2">
                  <c:v>営業日数（N=428）</c:v>
                </c:pt>
                <c:pt idx="3">
                  <c:v>求職の応募者数（N=420）</c:v>
                </c:pt>
                <c:pt idx="4">
                  <c:v>国内からの調達（N=420）</c:v>
                </c:pt>
                <c:pt idx="5">
                  <c:v>海外からの調達（N=402）</c:v>
                </c:pt>
                <c:pt idx="6">
                  <c:v>新規顧客の開拓（N=423）</c:v>
                </c:pt>
                <c:pt idx="7">
                  <c:v>商談（N=427）</c:v>
                </c:pt>
              </c:strCache>
            </c:strRef>
          </c:cat>
          <c:val>
            <c:numRef>
              <c:f>'Q5.コロナの影響（地域別）'!$T$18:$T$25</c:f>
              <c:numCache>
                <c:formatCode>0.0%</c:formatCode>
                <c:ptCount val="8"/>
                <c:pt idx="0">
                  <c:v>0.48723897911832947</c:v>
                </c:pt>
                <c:pt idx="1">
                  <c:v>0.46028037383177572</c:v>
                </c:pt>
                <c:pt idx="2">
                  <c:v>0.20093457943925233</c:v>
                </c:pt>
                <c:pt idx="3">
                  <c:v>0.16428571428571428</c:v>
                </c:pt>
                <c:pt idx="4">
                  <c:v>0.22380952380952382</c:v>
                </c:pt>
                <c:pt idx="5">
                  <c:v>0.1890547263681592</c:v>
                </c:pt>
                <c:pt idx="6">
                  <c:v>0.35697399527186763</c:v>
                </c:pt>
                <c:pt idx="7">
                  <c:v>0.3911007025761124</c:v>
                </c:pt>
              </c:numCache>
            </c:numRef>
          </c:val>
          <c:extLst>
            <c:ext xmlns:c16="http://schemas.microsoft.com/office/drawing/2014/chart" uri="{C3380CC4-5D6E-409C-BE32-E72D297353CC}">
              <c16:uniqueId val="{00000003-CCA8-4A2D-A555-EB65F0E85A5F}"/>
            </c:ext>
          </c:extLst>
        </c:ser>
        <c:ser>
          <c:idx val="4"/>
          <c:order val="4"/>
          <c:tx>
            <c:strRef>
              <c:f>'Q5.コロナの影響（地域別）'!$U$17</c:f>
              <c:strCache>
                <c:ptCount val="1"/>
                <c:pt idx="0">
                  <c:v>大幅に減少(縮小)</c:v>
                </c:pt>
              </c:strCache>
            </c:strRef>
          </c:tx>
          <c:spPr>
            <a:solidFill>
              <a:srgbClr val="9DC3E6"/>
            </a:solidFill>
            <a:ln>
              <a:solidFill>
                <a:schemeClr val="tx1"/>
              </a:solidFill>
            </a:ln>
            <a:effectLst/>
          </c:spPr>
          <c:invertIfNegative val="0"/>
          <c:cat>
            <c:strRef>
              <c:f>'Q5.コロナの影響（地域別）'!$P$18:$P$25</c:f>
              <c:strCache>
                <c:ptCount val="8"/>
                <c:pt idx="0">
                  <c:v>売上（N=431）</c:v>
                </c:pt>
                <c:pt idx="1">
                  <c:v>利益（N=428）</c:v>
                </c:pt>
                <c:pt idx="2">
                  <c:v>営業日数（N=428）</c:v>
                </c:pt>
                <c:pt idx="3">
                  <c:v>求職の応募者数（N=420）</c:v>
                </c:pt>
                <c:pt idx="4">
                  <c:v>国内からの調達（N=420）</c:v>
                </c:pt>
                <c:pt idx="5">
                  <c:v>海外からの調達（N=402）</c:v>
                </c:pt>
                <c:pt idx="6">
                  <c:v>新規顧客の開拓（N=423）</c:v>
                </c:pt>
                <c:pt idx="7">
                  <c:v>商談（N=427）</c:v>
                </c:pt>
              </c:strCache>
            </c:strRef>
          </c:cat>
          <c:val>
            <c:numRef>
              <c:f>'Q5.コロナの影響（地域別）'!$U$18:$U$25</c:f>
              <c:numCache>
                <c:formatCode>0.0%</c:formatCode>
                <c:ptCount val="8"/>
                <c:pt idx="0">
                  <c:v>0.11136890951276102</c:v>
                </c:pt>
                <c:pt idx="1">
                  <c:v>0.12616822429906541</c:v>
                </c:pt>
                <c:pt idx="2">
                  <c:v>3.5046728971962614E-2</c:v>
                </c:pt>
                <c:pt idx="3">
                  <c:v>5.9523809523809521E-2</c:v>
                </c:pt>
                <c:pt idx="4">
                  <c:v>4.0476190476190478E-2</c:v>
                </c:pt>
                <c:pt idx="5">
                  <c:v>6.4676616915422883E-2</c:v>
                </c:pt>
                <c:pt idx="6">
                  <c:v>0.13475177304964539</c:v>
                </c:pt>
                <c:pt idx="7">
                  <c:v>0.12412177985948478</c:v>
                </c:pt>
              </c:numCache>
            </c:numRef>
          </c:val>
          <c:extLst>
            <c:ext xmlns:c16="http://schemas.microsoft.com/office/drawing/2014/chart" uri="{C3380CC4-5D6E-409C-BE32-E72D297353CC}">
              <c16:uniqueId val="{00000004-CCA8-4A2D-A555-EB65F0E85A5F}"/>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12442129629628"/>
          <c:y val="8.6520307683362066E-2"/>
          <c:w val="0.66662719907407408"/>
          <c:h val="0.71009141098741957"/>
        </c:manualLayout>
      </c:layout>
      <c:barChart>
        <c:barDir val="bar"/>
        <c:grouping val="stacked"/>
        <c:varyColors val="0"/>
        <c:ser>
          <c:idx val="0"/>
          <c:order val="0"/>
          <c:tx>
            <c:strRef>
              <c:f>'Q2-2B.売上高(位置づけ別)'!$O$5</c:f>
              <c:strCache>
                <c:ptCount val="1"/>
                <c:pt idx="0">
                  <c:v>2億円未満</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'Q2-2B.売上高(位置づけ別)'!$O$6:$O$10</c:f>
              <c:numCache>
                <c:formatCode>0.0%</c:formatCode>
                <c:ptCount val="5"/>
                <c:pt idx="0">
                  <c:v>0.18733509234828497</c:v>
                </c:pt>
                <c:pt idx="1">
                  <c:v>0.33412887828162291</c:v>
                </c:pt>
                <c:pt idx="2">
                  <c:v>0.41697416974169743</c:v>
                </c:pt>
                <c:pt idx="3">
                  <c:v>0.34444444444444444</c:v>
                </c:pt>
                <c:pt idx="4">
                  <c:v>0.40816326530612246</c:v>
                </c:pt>
              </c:numCache>
            </c:numRef>
          </c:val>
          <c:extLst>
            <c:ext xmlns:c16="http://schemas.microsoft.com/office/drawing/2014/chart" uri="{C3380CC4-5D6E-409C-BE32-E72D297353CC}">
              <c16:uniqueId val="{00000000-186B-4ABC-B36A-E5B95990CF98}"/>
            </c:ext>
          </c:extLst>
        </c:ser>
        <c:ser>
          <c:idx val="2"/>
          <c:order val="1"/>
          <c:tx>
            <c:strRef>
              <c:f>'Q2-2B.売上高(位置づけ別)'!$P$5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'Q2-2B.売上高(位置づけ別)'!$P$6:$P$10</c:f>
              <c:numCache>
                <c:formatCode>0.0%</c:formatCode>
                <c:ptCount val="5"/>
                <c:pt idx="0">
                  <c:v>0.15567282321899736</c:v>
                </c:pt>
                <c:pt idx="1">
                  <c:v>0.18377088305489261</c:v>
                </c:pt>
                <c:pt idx="2">
                  <c:v>0.22878228782287824</c:v>
                </c:pt>
                <c:pt idx="3">
                  <c:v>0.2074074074074074</c:v>
                </c:pt>
                <c:pt idx="4">
                  <c:v>0.21938775510204081</c:v>
                </c:pt>
              </c:numCache>
            </c:numRef>
          </c:val>
          <c:extLst>
            <c:ext xmlns:c16="http://schemas.microsoft.com/office/drawing/2014/chart" uri="{C3380CC4-5D6E-409C-BE32-E72D297353CC}">
              <c16:uniqueId val="{00000001-186B-4ABC-B36A-E5B95990CF98}"/>
            </c:ext>
          </c:extLst>
        </c:ser>
        <c:ser>
          <c:idx val="1"/>
          <c:order val="2"/>
          <c:tx>
            <c:strRef>
              <c:f>'Q2-2B.売上高(位置づけ別)'!$Q$5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'Q2-2B.売上高(位置づけ別)'!$Q$6:$Q$10</c:f>
              <c:numCache>
                <c:formatCode>0.0%</c:formatCode>
                <c:ptCount val="5"/>
                <c:pt idx="0">
                  <c:v>0.11609498680738786</c:v>
                </c:pt>
                <c:pt idx="1">
                  <c:v>0.14797136038186157</c:v>
                </c:pt>
                <c:pt idx="2">
                  <c:v>0.13653136531365315</c:v>
                </c:pt>
                <c:pt idx="3">
                  <c:v>0.15185185185185185</c:v>
                </c:pt>
                <c:pt idx="4">
                  <c:v>0.17346938775510204</c:v>
                </c:pt>
              </c:numCache>
            </c:numRef>
          </c:val>
          <c:extLst>
            <c:ext xmlns:c16="http://schemas.microsoft.com/office/drawing/2014/chart" uri="{C3380CC4-5D6E-409C-BE32-E72D297353CC}">
              <c16:uniqueId val="{00000002-186B-4ABC-B36A-E5B95990CF98}"/>
            </c:ext>
          </c:extLst>
        </c:ser>
        <c:ser>
          <c:idx val="3"/>
          <c:order val="3"/>
          <c:tx>
            <c:strRef>
              <c:f>'Q2-2B.売上高(位置づけ別)'!$R$5</c:f>
              <c:strCache>
                <c:ptCount val="1"/>
                <c:pt idx="0">
                  <c:v>10億円以上20億円未満</c:v>
                </c:pt>
              </c:strCache>
            </c:strRef>
          </c:tx>
          <c:spPr>
            <a:solidFill>
              <a:schemeClr val="accent6"/>
            </a:solidFill>
            <a:ln>
              <a:solidFill>
                <a:schemeClr val="tx1"/>
              </a:solidFill>
            </a:ln>
            <a:effectLst/>
          </c:spPr>
          <c:invertIfNegative val="0"/>
          <c:dLbls>
            <c:dLbl>
              <c:idx val="4"/>
              <c:layout>
                <c:manualLayout>
                  <c:x val="4.4060790476023069E-3"/>
                  <c:y val="2.00784303646905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'Q2-2B.売上高(位置づけ別)'!$R$6:$R$10</c:f>
              <c:numCache>
                <c:formatCode>0.0%</c:formatCode>
                <c:ptCount val="5"/>
                <c:pt idx="0">
                  <c:v>0.12928759894459102</c:v>
                </c:pt>
                <c:pt idx="1">
                  <c:v>0.12410501193317422</c:v>
                </c:pt>
                <c:pt idx="2">
                  <c:v>8.8560885608856083E-2</c:v>
                </c:pt>
                <c:pt idx="3">
                  <c:v>9.2592592592592587E-2</c:v>
                </c:pt>
                <c:pt idx="4">
                  <c:v>6.6326530612244902E-2</c:v>
                </c:pt>
              </c:numCache>
            </c:numRef>
          </c:val>
          <c:extLst>
            <c:ext xmlns:c16="http://schemas.microsoft.com/office/drawing/2014/chart" uri="{C3380CC4-5D6E-409C-BE32-E72D297353CC}">
              <c16:uniqueId val="{00000004-186B-4ABC-B36A-E5B95990CF98}"/>
            </c:ext>
          </c:extLst>
        </c:ser>
        <c:ser>
          <c:idx val="4"/>
          <c:order val="4"/>
          <c:tx>
            <c:strRef>
              <c:f>'Q2-2B.売上高(位置づけ別)'!$S$5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4"/>
              <c:layout>
                <c:manualLayout>
                  <c:x val="7.3434650793371779E-3"/>
                  <c:y val="2.00784303646905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'Q2-2B.売上高(位置づけ別)'!$S$6:$S$10</c:f>
              <c:numCache>
                <c:formatCode>0.0%</c:formatCode>
                <c:ptCount val="5"/>
                <c:pt idx="0">
                  <c:v>0.12664907651715041</c:v>
                </c:pt>
                <c:pt idx="1">
                  <c:v>8.1145584725536998E-2</c:v>
                </c:pt>
                <c:pt idx="2">
                  <c:v>7.3800738007380073E-2</c:v>
                </c:pt>
                <c:pt idx="3">
                  <c:v>0.10740740740740741</c:v>
                </c:pt>
                <c:pt idx="4">
                  <c:v>7.6530612244897961E-2</c:v>
                </c:pt>
              </c:numCache>
            </c:numRef>
          </c:val>
          <c:extLst>
            <c:ext xmlns:c16="http://schemas.microsoft.com/office/drawing/2014/chart" uri="{C3380CC4-5D6E-409C-BE32-E72D297353CC}">
              <c16:uniqueId val="{00000006-186B-4ABC-B36A-E5B95990CF98}"/>
            </c:ext>
          </c:extLst>
        </c:ser>
        <c:ser>
          <c:idx val="5"/>
          <c:order val="5"/>
          <c:tx>
            <c:strRef>
              <c:f>'Q2-2B.売上高(位置づけ別)'!$T$5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layout>
                <c:manualLayout>
                  <c:x val="4.406079047602306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B-4ABC-B36A-E5B95990CF98}"/>
                </c:ext>
              </c:extLst>
            </c:dLbl>
            <c:dLbl>
              <c:idx val="1"/>
              <c:layout>
                <c:manualLayout>
                  <c:x val="7.3434650793370703E-3"/>
                  <c:y val="-6.3748614839285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6B-4ABC-B36A-E5B95990CF98}"/>
                </c:ext>
              </c:extLst>
            </c:dLbl>
            <c:dLbl>
              <c:idx val="2"/>
              <c:layout>
                <c:manualLayout>
                  <c:x val="1.4686930158674248E-2"/>
                  <c:y val="-6.37484140549815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6B-4ABC-B36A-E5B95990CF98}"/>
                </c:ext>
              </c:extLst>
            </c:dLbl>
            <c:dLbl>
              <c:idx val="3"/>
              <c:layout>
                <c:manualLayout>
                  <c:x val="8.8121580952046138E-3"/>
                  <c:y val="-6.37478117020705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6B-4ABC-B36A-E5B95990CF98}"/>
                </c:ext>
              </c:extLst>
            </c:dLbl>
            <c:dLbl>
              <c:idx val="4"/>
              <c:layout>
                <c:manualLayout>
                  <c:x val="1.0280851111072157E-2"/>
                  <c:y val="-6.62975715740826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'Q2-2B.売上高(位置づけ別)'!$T$6:$T$10</c:f>
              <c:numCache>
                <c:formatCode>0.0%</c:formatCode>
                <c:ptCount val="5"/>
                <c:pt idx="0">
                  <c:v>6.3324538258575203E-2</c:v>
                </c:pt>
                <c:pt idx="1">
                  <c:v>2.386634844868735E-2</c:v>
                </c:pt>
                <c:pt idx="2">
                  <c:v>2.9520295202952029E-2</c:v>
                </c:pt>
                <c:pt idx="3">
                  <c:v>3.7037037037037035E-2</c:v>
                </c:pt>
                <c:pt idx="4">
                  <c:v>2.5510204081632654E-2</c:v>
                </c:pt>
              </c:numCache>
            </c:numRef>
          </c:val>
          <c:extLst>
            <c:ext xmlns:c16="http://schemas.microsoft.com/office/drawing/2014/chart" uri="{C3380CC4-5D6E-409C-BE32-E72D297353CC}">
              <c16:uniqueId val="{0000000C-186B-4ABC-B36A-E5B95990CF98}"/>
            </c:ext>
          </c:extLst>
        </c:ser>
        <c:ser>
          <c:idx val="6"/>
          <c:order val="6"/>
          <c:tx>
            <c:strRef>
              <c:f>'Q2-2B.売上高(位置づけ別)'!$U$5</c:f>
              <c:strCache>
                <c:ptCount val="1"/>
                <c:pt idx="0">
                  <c:v>100億円以上500億円未満</c:v>
                </c:pt>
              </c:strCache>
            </c:strRef>
          </c:tx>
          <c:spPr>
            <a:solidFill>
              <a:schemeClr val="accent4"/>
            </a:solidFill>
            <a:ln>
              <a:solidFill>
                <a:schemeClr val="tx1"/>
              </a:solidFill>
            </a:ln>
            <a:effectLst/>
          </c:spPr>
          <c:invertIfNegative val="0"/>
          <c:dLbls>
            <c:dLbl>
              <c:idx val="1"/>
              <c:layout>
                <c:manualLayout>
                  <c:x val="4.406079047602306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6B-4ABC-B36A-E5B95990CF98}"/>
                </c:ext>
              </c:extLst>
            </c:dLbl>
            <c:dLbl>
              <c:idx val="2"/>
              <c:layout>
                <c:manualLayout>
                  <c:x val="2.0708680555555557E-2"/>
                  <c:y val="-2.54861111111115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6B-4ABC-B36A-E5B95990CF98}"/>
                </c:ext>
              </c:extLst>
            </c:dLbl>
            <c:dLbl>
              <c:idx val="3"/>
              <c:layout>
                <c:manualLayout>
                  <c:x val="8.8121580952046138E-3"/>
                  <c:y val="2.55036222492299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6B-4ABC-B36A-E5B95990CF98}"/>
                </c:ext>
              </c:extLst>
            </c:dLbl>
            <c:dLbl>
              <c:idx val="4"/>
              <c:layout>
                <c:manualLayout>
                  <c:x val="1.4686930158674356E-2"/>
                  <c:y val="6.0235291084721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'Q2-2B.売上高(位置づけ別)'!$U$6:$U$10</c:f>
              <c:numCache>
                <c:formatCode>0.0%</c:formatCode>
                <c:ptCount val="5"/>
                <c:pt idx="0">
                  <c:v>9.7625329815303433E-2</c:v>
                </c:pt>
                <c:pt idx="1">
                  <c:v>5.0119331742243436E-2</c:v>
                </c:pt>
                <c:pt idx="2">
                  <c:v>1.4760147601476014E-2</c:v>
                </c:pt>
                <c:pt idx="3">
                  <c:v>4.4444444444444446E-2</c:v>
                </c:pt>
                <c:pt idx="4">
                  <c:v>2.0408163265306121E-2</c:v>
                </c:pt>
              </c:numCache>
            </c:numRef>
          </c:val>
          <c:extLst>
            <c:ext xmlns:c16="http://schemas.microsoft.com/office/drawing/2014/chart" uri="{C3380CC4-5D6E-409C-BE32-E72D297353CC}">
              <c16:uniqueId val="{00000011-186B-4ABC-B36A-E5B95990CF98}"/>
            </c:ext>
          </c:extLst>
        </c:ser>
        <c:ser>
          <c:idx val="7"/>
          <c:order val="7"/>
          <c:tx>
            <c:strRef>
              <c:f>'Q2-2B.売上高(位置づけ別)'!$V$5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layout>
                <c:manualLayout>
                  <c:x val="1.3218237142807027E-2"/>
                  <c:y val="-6.11974494771476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6B-4ABC-B36A-E5B95990CF98}"/>
                </c:ext>
              </c:extLst>
            </c:dLbl>
            <c:dLbl>
              <c:idx val="1"/>
              <c:layout>
                <c:manualLayout>
                  <c:x val="1.3218237142806812E-2"/>
                  <c:y val="-6.3748614839285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86B-4ABC-B36A-E5B95990CF98}"/>
                </c:ext>
              </c:extLst>
            </c:dLbl>
            <c:dLbl>
              <c:idx val="2"/>
              <c:delete val="1"/>
              <c:extLst>
                <c:ext xmlns:c15="http://schemas.microsoft.com/office/drawing/2012/chart" uri="{CE6537A1-D6FC-4f65-9D91-7224C49458BB}"/>
                <c:ext xmlns:c16="http://schemas.microsoft.com/office/drawing/2014/chart" uri="{C3380CC4-5D6E-409C-BE32-E72D297353CC}">
                  <c16:uniqueId val="{00000014-186B-4ABC-B36A-E5B95990CF98}"/>
                </c:ext>
              </c:extLst>
            </c:dLbl>
            <c:dLbl>
              <c:idx val="3"/>
              <c:delete val="1"/>
              <c:extLst>
                <c:ext xmlns:c15="http://schemas.microsoft.com/office/drawing/2012/chart" uri="{CE6537A1-D6FC-4f65-9D91-7224C49458BB}"/>
                <c:ext xmlns:c16="http://schemas.microsoft.com/office/drawing/2014/chart" uri="{C3380CC4-5D6E-409C-BE32-E72D297353CC}">
                  <c16:uniqueId val="{00000015-186B-4ABC-B36A-E5B95990CF98}"/>
                </c:ext>
              </c:extLst>
            </c:dLbl>
            <c:dLbl>
              <c:idx val="4"/>
              <c:delete val="1"/>
              <c:extLst>
                <c:ext xmlns:c15="http://schemas.microsoft.com/office/drawing/2012/chart" uri="{CE6537A1-D6FC-4f65-9D91-7224C49458BB}"/>
                <c:ext xmlns:c16="http://schemas.microsoft.com/office/drawing/2014/chart" uri="{C3380CC4-5D6E-409C-BE32-E72D297353CC}">
                  <c16:uniqueId val="{00000016-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'Q2-2B.売上高(位置づけ別)'!$V$6:$V$10</c:f>
              <c:numCache>
                <c:formatCode>0.0%</c:formatCode>
                <c:ptCount val="5"/>
                <c:pt idx="0">
                  <c:v>1.5831134564643801E-2</c:v>
                </c:pt>
                <c:pt idx="1">
                  <c:v>2.386634844868735E-2</c:v>
                </c:pt>
                <c:pt idx="2">
                  <c:v>3.6900369003690036E-3</c:v>
                </c:pt>
                <c:pt idx="3">
                  <c:v>7.4074074074074077E-3</c:v>
                </c:pt>
                <c:pt idx="4">
                  <c:v>5.1020408163265302E-3</c:v>
                </c:pt>
              </c:numCache>
            </c:numRef>
          </c:val>
          <c:extLst>
            <c:ext xmlns:c16="http://schemas.microsoft.com/office/drawing/2014/chart" uri="{C3380CC4-5D6E-409C-BE32-E72D297353CC}">
              <c16:uniqueId val="{00000017-186B-4ABC-B36A-E5B95990CF98}"/>
            </c:ext>
          </c:extLst>
        </c:ser>
        <c:ser>
          <c:idx val="8"/>
          <c:order val="8"/>
          <c:tx>
            <c:strRef>
              <c:f>'Q2-2B.売上高(位置づけ別)'!$W$5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1"/>
              <c:layout>
                <c:manualLayout>
                  <c:x val="1.9093009206276663E-2"/>
                  <c:y val="2.00784303646905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6B-4ABC-B36A-E5B95990CF98}"/>
                </c:ext>
              </c:extLst>
            </c:dLbl>
            <c:dLbl>
              <c:idx val="2"/>
              <c:delete val="1"/>
              <c:extLst>
                <c:ext xmlns:c15="http://schemas.microsoft.com/office/drawing/2012/chart" uri="{CE6537A1-D6FC-4f65-9D91-7224C49458BB}"/>
                <c:ext xmlns:c16="http://schemas.microsoft.com/office/drawing/2014/chart" uri="{C3380CC4-5D6E-409C-BE32-E72D297353CC}">
                  <c16:uniqueId val="{00000019-186B-4ABC-B36A-E5B95990CF98}"/>
                </c:ext>
              </c:extLst>
            </c:dLbl>
            <c:dLbl>
              <c:idx val="3"/>
              <c:delete val="1"/>
              <c:extLst>
                <c:ext xmlns:c15="http://schemas.microsoft.com/office/drawing/2012/chart" uri="{CE6537A1-D6FC-4f65-9D91-7224C49458BB}"/>
                <c:ext xmlns:c16="http://schemas.microsoft.com/office/drawing/2014/chart" uri="{C3380CC4-5D6E-409C-BE32-E72D297353CC}">
                  <c16:uniqueId val="{0000001A-186B-4ABC-B36A-E5B95990CF98}"/>
                </c:ext>
              </c:extLst>
            </c:dLbl>
            <c:dLbl>
              <c:idx val="4"/>
              <c:delete val="1"/>
              <c:extLst>
                <c:ext xmlns:c15="http://schemas.microsoft.com/office/drawing/2012/chart" uri="{CE6537A1-D6FC-4f65-9D91-7224C49458BB}"/>
                <c:ext xmlns:c16="http://schemas.microsoft.com/office/drawing/2014/chart" uri="{C3380CC4-5D6E-409C-BE32-E72D297353CC}">
                  <c16:uniqueId val="{0000001B-186B-4ABC-B36A-E5B95990CF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'Q2-2B.売上高(位置づけ別)'!$N$6:$N$10</c:f>
              <c:strCache>
                <c:ptCount val="5"/>
                <c:pt idx="0">
                  <c:v>A.ユーザー企業（N=379）</c:v>
                </c:pt>
                <c:pt idx="1">
                  <c:v>B.メーカー企業（N=419）</c:v>
                </c:pt>
                <c:pt idx="2">
                  <c:v>C.サブシステム提供企業（N=271）</c:v>
                </c:pt>
                <c:pt idx="3">
                  <c:v>D.サービス提供企業（N=270）</c:v>
                </c:pt>
                <c:pt idx="4">
                  <c:v>E.その他（N=196）</c:v>
                </c:pt>
              </c:strCache>
            </c:strRef>
          </c:cat>
          <c:val>
            <c:numRef>
              <c:f>'Q2-2B.売上高(位置づけ別)'!$W$6:$W$10</c:f>
              <c:numCache>
                <c:formatCode>0.0%</c:formatCode>
                <c:ptCount val="5"/>
                <c:pt idx="0">
                  <c:v>0.10817941952506596</c:v>
                </c:pt>
                <c:pt idx="1">
                  <c:v>3.1026252983293555E-2</c:v>
                </c:pt>
                <c:pt idx="2">
                  <c:v>7.3800738007380072E-3</c:v>
                </c:pt>
                <c:pt idx="3">
                  <c:v>7.4074074074074077E-3</c:v>
                </c:pt>
                <c:pt idx="4">
                  <c:v>5.1020408163265302E-3</c:v>
                </c:pt>
              </c:numCache>
            </c:numRef>
          </c:val>
          <c:extLst>
            <c:ext xmlns:c16="http://schemas.microsoft.com/office/drawing/2014/chart" uri="{C3380CC4-5D6E-409C-BE32-E72D297353CC}">
              <c16:uniqueId val="{0000001C-186B-4ABC-B36A-E5B95990CF98}"/>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8.7848280423280425E-2"/>
          <c:y val="0.81899623015873013"/>
          <c:w val="0.89098029100529086"/>
          <c:h val="0.1399729858329112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中部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'Q5.コロナの影響（地域別）'!$W$17</c:f>
              <c:strCache>
                <c:ptCount val="1"/>
                <c:pt idx="0">
                  <c:v>大幅に増加(拡大)</c:v>
                </c:pt>
              </c:strCache>
            </c:strRef>
          </c:tx>
          <c:spPr>
            <a:solidFill>
              <a:srgbClr val="FF9966"/>
            </a:solidFill>
            <a:ln>
              <a:solidFill>
                <a:schemeClr val="tx1"/>
              </a:solidFill>
            </a:ln>
            <a:effectLst/>
          </c:spPr>
          <c:invertIfNegative val="0"/>
          <c:cat>
            <c:strRef>
              <c:f>'Q5.コロナの影響（地域別）'!$V$18:$V$25</c:f>
              <c:strCache>
                <c:ptCount val="8"/>
                <c:pt idx="0">
                  <c:v>売上（N=162）</c:v>
                </c:pt>
                <c:pt idx="1">
                  <c:v>利益（N=160）</c:v>
                </c:pt>
                <c:pt idx="2">
                  <c:v>営業日数（N=159）</c:v>
                </c:pt>
                <c:pt idx="3">
                  <c:v>求職の応募者数（N=156）</c:v>
                </c:pt>
                <c:pt idx="4">
                  <c:v>国内からの調達（N=155）</c:v>
                </c:pt>
                <c:pt idx="5">
                  <c:v>海外からの調達（N=150）</c:v>
                </c:pt>
                <c:pt idx="6">
                  <c:v>新規顧客の開拓（N=157）</c:v>
                </c:pt>
                <c:pt idx="7">
                  <c:v>商談（N=158）</c:v>
                </c:pt>
              </c:strCache>
            </c:strRef>
          </c:cat>
          <c:val>
            <c:numRef>
              <c:f>'Q5.コロナの影響（地域別）'!$W$18:$W$25</c:f>
              <c:numCache>
                <c:formatCode>0.0%</c:formatCode>
                <c:ptCount val="8"/>
                <c:pt idx="0">
                  <c:v>0</c:v>
                </c:pt>
                <c:pt idx="1">
                  <c:v>0</c:v>
                </c:pt>
                <c:pt idx="2">
                  <c:v>0</c:v>
                </c:pt>
                <c:pt idx="3">
                  <c:v>0</c:v>
                </c:pt>
                <c:pt idx="4">
                  <c:v>0</c:v>
                </c:pt>
                <c:pt idx="5">
                  <c:v>0</c:v>
                </c:pt>
                <c:pt idx="6">
                  <c:v>0</c:v>
                </c:pt>
                <c:pt idx="7">
                  <c:v>1.8987341772151899E-2</c:v>
                </c:pt>
              </c:numCache>
            </c:numRef>
          </c:val>
          <c:extLst>
            <c:ext xmlns:c16="http://schemas.microsoft.com/office/drawing/2014/chart" uri="{C3380CC4-5D6E-409C-BE32-E72D297353CC}">
              <c16:uniqueId val="{00000000-BF6B-4C9D-A123-5A2456C99AFE}"/>
            </c:ext>
          </c:extLst>
        </c:ser>
        <c:ser>
          <c:idx val="1"/>
          <c:order val="1"/>
          <c:tx>
            <c:strRef>
              <c:f>'Q5.コロナの影響（地域別）'!$X$17</c:f>
              <c:strCache>
                <c:ptCount val="1"/>
                <c:pt idx="0">
                  <c:v>増加(拡大)</c:v>
                </c:pt>
              </c:strCache>
            </c:strRef>
          </c:tx>
          <c:spPr>
            <a:solidFill>
              <a:srgbClr val="FFCC99"/>
            </a:solidFill>
            <a:ln>
              <a:solidFill>
                <a:schemeClr val="tx1"/>
              </a:solidFill>
            </a:ln>
            <a:effectLst/>
          </c:spPr>
          <c:invertIfNegative val="0"/>
          <c:cat>
            <c:strRef>
              <c:f>'Q5.コロナの影響（地域別）'!$V$18:$V$25</c:f>
              <c:strCache>
                <c:ptCount val="8"/>
                <c:pt idx="0">
                  <c:v>売上（N=162）</c:v>
                </c:pt>
                <c:pt idx="1">
                  <c:v>利益（N=160）</c:v>
                </c:pt>
                <c:pt idx="2">
                  <c:v>営業日数（N=159）</c:v>
                </c:pt>
                <c:pt idx="3">
                  <c:v>求職の応募者数（N=156）</c:v>
                </c:pt>
                <c:pt idx="4">
                  <c:v>国内からの調達（N=155）</c:v>
                </c:pt>
                <c:pt idx="5">
                  <c:v>海外からの調達（N=150）</c:v>
                </c:pt>
                <c:pt idx="6">
                  <c:v>新規顧客の開拓（N=157）</c:v>
                </c:pt>
                <c:pt idx="7">
                  <c:v>商談（N=158）</c:v>
                </c:pt>
              </c:strCache>
            </c:strRef>
          </c:cat>
          <c:val>
            <c:numRef>
              <c:f>'Q5.コロナの影響（地域別）'!$X$18:$X$25</c:f>
              <c:numCache>
                <c:formatCode>0.0%</c:formatCode>
                <c:ptCount val="8"/>
                <c:pt idx="0">
                  <c:v>6.1728395061728392E-2</c:v>
                </c:pt>
                <c:pt idx="1">
                  <c:v>5.6250000000000001E-2</c:v>
                </c:pt>
                <c:pt idx="2">
                  <c:v>0</c:v>
                </c:pt>
                <c:pt idx="3">
                  <c:v>0.10897435897435898</c:v>
                </c:pt>
                <c:pt idx="4">
                  <c:v>3.2258064516129031E-2</c:v>
                </c:pt>
                <c:pt idx="5">
                  <c:v>6.6666666666666671E-3</c:v>
                </c:pt>
                <c:pt idx="6">
                  <c:v>0.10828025477707007</c:v>
                </c:pt>
                <c:pt idx="7">
                  <c:v>0.13924050632911392</c:v>
                </c:pt>
              </c:numCache>
            </c:numRef>
          </c:val>
          <c:extLst>
            <c:ext xmlns:c16="http://schemas.microsoft.com/office/drawing/2014/chart" uri="{C3380CC4-5D6E-409C-BE32-E72D297353CC}">
              <c16:uniqueId val="{00000001-BF6B-4C9D-A123-5A2456C99AFE}"/>
            </c:ext>
          </c:extLst>
        </c:ser>
        <c:ser>
          <c:idx val="2"/>
          <c:order val="2"/>
          <c:tx>
            <c:strRef>
              <c:f>'Q5.コロナの影響（地域別）'!$Y$17</c:f>
              <c:strCache>
                <c:ptCount val="1"/>
                <c:pt idx="0">
                  <c:v>現状維持</c:v>
                </c:pt>
              </c:strCache>
            </c:strRef>
          </c:tx>
          <c:spPr>
            <a:solidFill>
              <a:srgbClr val="FFFF99"/>
            </a:solidFill>
            <a:ln>
              <a:solidFill>
                <a:schemeClr val="tx1"/>
              </a:solidFill>
            </a:ln>
            <a:effectLst/>
          </c:spPr>
          <c:invertIfNegative val="0"/>
          <c:cat>
            <c:strRef>
              <c:f>'Q5.コロナの影響（地域別）'!$V$18:$V$25</c:f>
              <c:strCache>
                <c:ptCount val="8"/>
                <c:pt idx="0">
                  <c:v>売上（N=162）</c:v>
                </c:pt>
                <c:pt idx="1">
                  <c:v>利益（N=160）</c:v>
                </c:pt>
                <c:pt idx="2">
                  <c:v>営業日数（N=159）</c:v>
                </c:pt>
                <c:pt idx="3">
                  <c:v>求職の応募者数（N=156）</c:v>
                </c:pt>
                <c:pt idx="4">
                  <c:v>国内からの調達（N=155）</c:v>
                </c:pt>
                <c:pt idx="5">
                  <c:v>海外からの調達（N=150）</c:v>
                </c:pt>
                <c:pt idx="6">
                  <c:v>新規顧客の開拓（N=157）</c:v>
                </c:pt>
                <c:pt idx="7">
                  <c:v>商談（N=158）</c:v>
                </c:pt>
              </c:strCache>
            </c:strRef>
          </c:cat>
          <c:val>
            <c:numRef>
              <c:f>'Q5.コロナの影響（地域別）'!$Y$18:$Y$25</c:f>
              <c:numCache>
                <c:formatCode>0.0%</c:formatCode>
                <c:ptCount val="8"/>
                <c:pt idx="0">
                  <c:v>0.24074074074074073</c:v>
                </c:pt>
                <c:pt idx="1">
                  <c:v>0.26874999999999999</c:v>
                </c:pt>
                <c:pt idx="2">
                  <c:v>0.660377358490566</c:v>
                </c:pt>
                <c:pt idx="3">
                  <c:v>0.57692307692307687</c:v>
                </c:pt>
                <c:pt idx="4">
                  <c:v>0.68387096774193545</c:v>
                </c:pt>
                <c:pt idx="5">
                  <c:v>0.73333333333333328</c:v>
                </c:pt>
                <c:pt idx="6">
                  <c:v>0.40764331210191085</c:v>
                </c:pt>
                <c:pt idx="7">
                  <c:v>0.310126582278481</c:v>
                </c:pt>
              </c:numCache>
            </c:numRef>
          </c:val>
          <c:extLst>
            <c:ext xmlns:c16="http://schemas.microsoft.com/office/drawing/2014/chart" uri="{C3380CC4-5D6E-409C-BE32-E72D297353CC}">
              <c16:uniqueId val="{00000002-BF6B-4C9D-A123-5A2456C99AFE}"/>
            </c:ext>
          </c:extLst>
        </c:ser>
        <c:ser>
          <c:idx val="3"/>
          <c:order val="3"/>
          <c:tx>
            <c:strRef>
              <c:f>'Q5.コロナの影響（地域別）'!$Z$17</c:f>
              <c:strCache>
                <c:ptCount val="1"/>
                <c:pt idx="0">
                  <c:v>減少(縮小)</c:v>
                </c:pt>
              </c:strCache>
            </c:strRef>
          </c:tx>
          <c:spPr>
            <a:solidFill>
              <a:srgbClr val="2E75B6"/>
            </a:solidFill>
            <a:ln>
              <a:solidFill>
                <a:schemeClr val="tx1"/>
              </a:solidFill>
            </a:ln>
            <a:effectLst/>
          </c:spPr>
          <c:invertIfNegative val="0"/>
          <c:cat>
            <c:strRef>
              <c:f>'Q5.コロナの影響（地域別）'!$V$18:$V$25</c:f>
              <c:strCache>
                <c:ptCount val="8"/>
                <c:pt idx="0">
                  <c:v>売上（N=162）</c:v>
                </c:pt>
                <c:pt idx="1">
                  <c:v>利益（N=160）</c:v>
                </c:pt>
                <c:pt idx="2">
                  <c:v>営業日数（N=159）</c:v>
                </c:pt>
                <c:pt idx="3">
                  <c:v>求職の応募者数（N=156）</c:v>
                </c:pt>
                <c:pt idx="4">
                  <c:v>国内からの調達（N=155）</c:v>
                </c:pt>
                <c:pt idx="5">
                  <c:v>海外からの調達（N=150）</c:v>
                </c:pt>
                <c:pt idx="6">
                  <c:v>新規顧客の開拓（N=157）</c:v>
                </c:pt>
                <c:pt idx="7">
                  <c:v>商談（N=158）</c:v>
                </c:pt>
              </c:strCache>
            </c:strRef>
          </c:cat>
          <c:val>
            <c:numRef>
              <c:f>'Q5.コロナの影響（地域別）'!$Z$18:$Z$25</c:f>
              <c:numCache>
                <c:formatCode>0.0%</c:formatCode>
                <c:ptCount val="8"/>
                <c:pt idx="0">
                  <c:v>0.42592592592592593</c:v>
                </c:pt>
                <c:pt idx="1">
                  <c:v>0.38124999999999998</c:v>
                </c:pt>
                <c:pt idx="2">
                  <c:v>0.27044025157232704</c:v>
                </c:pt>
                <c:pt idx="3">
                  <c:v>0.21794871794871795</c:v>
                </c:pt>
                <c:pt idx="4">
                  <c:v>0.21935483870967742</c:v>
                </c:pt>
                <c:pt idx="5">
                  <c:v>0.18666666666666668</c:v>
                </c:pt>
                <c:pt idx="6">
                  <c:v>0.37579617834394907</c:v>
                </c:pt>
                <c:pt idx="7">
                  <c:v>0.42405063291139239</c:v>
                </c:pt>
              </c:numCache>
            </c:numRef>
          </c:val>
          <c:extLst>
            <c:ext xmlns:c16="http://schemas.microsoft.com/office/drawing/2014/chart" uri="{C3380CC4-5D6E-409C-BE32-E72D297353CC}">
              <c16:uniqueId val="{00000003-BF6B-4C9D-A123-5A2456C99AFE}"/>
            </c:ext>
          </c:extLst>
        </c:ser>
        <c:ser>
          <c:idx val="4"/>
          <c:order val="4"/>
          <c:tx>
            <c:strRef>
              <c:f>'Q5.コロナの影響（地域別）'!$AA$17</c:f>
              <c:strCache>
                <c:ptCount val="1"/>
                <c:pt idx="0">
                  <c:v>大幅に減少(縮小)</c:v>
                </c:pt>
              </c:strCache>
            </c:strRef>
          </c:tx>
          <c:spPr>
            <a:solidFill>
              <a:srgbClr val="9DC3E6"/>
            </a:solidFill>
            <a:ln>
              <a:solidFill>
                <a:schemeClr val="tx1"/>
              </a:solidFill>
            </a:ln>
            <a:effectLst/>
          </c:spPr>
          <c:invertIfNegative val="0"/>
          <c:cat>
            <c:strRef>
              <c:f>'Q5.コロナの影響（地域別）'!$V$18:$V$25</c:f>
              <c:strCache>
                <c:ptCount val="8"/>
                <c:pt idx="0">
                  <c:v>売上（N=162）</c:v>
                </c:pt>
                <c:pt idx="1">
                  <c:v>利益（N=160）</c:v>
                </c:pt>
                <c:pt idx="2">
                  <c:v>営業日数（N=159）</c:v>
                </c:pt>
                <c:pt idx="3">
                  <c:v>求職の応募者数（N=156）</c:v>
                </c:pt>
                <c:pt idx="4">
                  <c:v>国内からの調達（N=155）</c:v>
                </c:pt>
                <c:pt idx="5">
                  <c:v>海外からの調達（N=150）</c:v>
                </c:pt>
                <c:pt idx="6">
                  <c:v>新規顧客の開拓（N=157）</c:v>
                </c:pt>
                <c:pt idx="7">
                  <c:v>商談（N=158）</c:v>
                </c:pt>
              </c:strCache>
            </c:strRef>
          </c:cat>
          <c:val>
            <c:numRef>
              <c:f>'Q5.コロナの影響（地域別）'!$AA$18:$AA$25</c:f>
              <c:numCache>
                <c:formatCode>0.0%</c:formatCode>
                <c:ptCount val="8"/>
                <c:pt idx="0">
                  <c:v>0.27160493827160492</c:v>
                </c:pt>
                <c:pt idx="1">
                  <c:v>0.29375000000000001</c:v>
                </c:pt>
                <c:pt idx="2">
                  <c:v>6.9182389937106917E-2</c:v>
                </c:pt>
                <c:pt idx="3">
                  <c:v>9.6153846153846159E-2</c:v>
                </c:pt>
                <c:pt idx="4">
                  <c:v>6.4516129032258063E-2</c:v>
                </c:pt>
                <c:pt idx="5">
                  <c:v>7.3333333333333334E-2</c:v>
                </c:pt>
                <c:pt idx="6">
                  <c:v>0.10828025477707007</c:v>
                </c:pt>
                <c:pt idx="7">
                  <c:v>0.10759493670886076</c:v>
                </c:pt>
              </c:numCache>
            </c:numRef>
          </c:val>
          <c:extLst>
            <c:ext xmlns:c16="http://schemas.microsoft.com/office/drawing/2014/chart" uri="{C3380CC4-5D6E-409C-BE32-E72D297353CC}">
              <c16:uniqueId val="{00000004-BF6B-4C9D-A123-5A2456C99AFE}"/>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近畿</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'Q5.コロナの影響（地域別）'!$AC$17</c:f>
              <c:strCache>
                <c:ptCount val="1"/>
                <c:pt idx="0">
                  <c:v>大幅に増加(拡大)</c:v>
                </c:pt>
              </c:strCache>
            </c:strRef>
          </c:tx>
          <c:spPr>
            <a:solidFill>
              <a:srgbClr val="FF9966"/>
            </a:solidFill>
            <a:ln>
              <a:solidFill>
                <a:schemeClr val="tx1"/>
              </a:solidFill>
            </a:ln>
            <a:effectLst/>
          </c:spPr>
          <c:invertIfNegative val="0"/>
          <c:cat>
            <c:strRef>
              <c:f>'Q5.コロナの影響（地域別）'!$AB$18:$AB$25</c:f>
              <c:strCache>
                <c:ptCount val="8"/>
                <c:pt idx="0">
                  <c:v>売上（N=247）</c:v>
                </c:pt>
                <c:pt idx="1">
                  <c:v>利益（N=244）</c:v>
                </c:pt>
                <c:pt idx="2">
                  <c:v>営業日数（N=244）</c:v>
                </c:pt>
                <c:pt idx="3">
                  <c:v>求職の応募者数（N=237）</c:v>
                </c:pt>
                <c:pt idx="4">
                  <c:v>国内からの調達（N=240）</c:v>
                </c:pt>
                <c:pt idx="5">
                  <c:v>海外からの調達（N=225）</c:v>
                </c:pt>
                <c:pt idx="6">
                  <c:v>新規顧客の開拓（N=241）</c:v>
                </c:pt>
                <c:pt idx="7">
                  <c:v>商談（N=242）</c:v>
                </c:pt>
              </c:strCache>
            </c:strRef>
          </c:cat>
          <c:val>
            <c:numRef>
              <c:f>'Q5.コロナの影響（地域別）'!$AC$18:$AC$25</c:f>
              <c:numCache>
                <c:formatCode>0.0%</c:formatCode>
                <c:ptCount val="8"/>
                <c:pt idx="0">
                  <c:v>0</c:v>
                </c:pt>
                <c:pt idx="1">
                  <c:v>0</c:v>
                </c:pt>
                <c:pt idx="2">
                  <c:v>0</c:v>
                </c:pt>
                <c:pt idx="3">
                  <c:v>8.4388185654008432E-3</c:v>
                </c:pt>
                <c:pt idx="4">
                  <c:v>0</c:v>
                </c:pt>
                <c:pt idx="5">
                  <c:v>0</c:v>
                </c:pt>
                <c:pt idx="6">
                  <c:v>4.1493775933609959E-3</c:v>
                </c:pt>
                <c:pt idx="7">
                  <c:v>1.2396694214876033E-2</c:v>
                </c:pt>
              </c:numCache>
            </c:numRef>
          </c:val>
          <c:extLst>
            <c:ext xmlns:c16="http://schemas.microsoft.com/office/drawing/2014/chart" uri="{C3380CC4-5D6E-409C-BE32-E72D297353CC}">
              <c16:uniqueId val="{00000000-0E16-4E0A-AE12-9A4275E3DCF2}"/>
            </c:ext>
          </c:extLst>
        </c:ser>
        <c:ser>
          <c:idx val="1"/>
          <c:order val="1"/>
          <c:tx>
            <c:strRef>
              <c:f>'Q5.コロナの影響（地域別）'!$AD$17</c:f>
              <c:strCache>
                <c:ptCount val="1"/>
                <c:pt idx="0">
                  <c:v>増加(拡大)</c:v>
                </c:pt>
              </c:strCache>
            </c:strRef>
          </c:tx>
          <c:spPr>
            <a:solidFill>
              <a:srgbClr val="FFCC99"/>
            </a:solidFill>
            <a:ln>
              <a:solidFill>
                <a:schemeClr val="tx1"/>
              </a:solidFill>
            </a:ln>
            <a:effectLst/>
          </c:spPr>
          <c:invertIfNegative val="0"/>
          <c:cat>
            <c:strRef>
              <c:f>'Q5.コロナの影響（地域別）'!$AB$18:$AB$25</c:f>
              <c:strCache>
                <c:ptCount val="8"/>
                <c:pt idx="0">
                  <c:v>売上（N=247）</c:v>
                </c:pt>
                <c:pt idx="1">
                  <c:v>利益（N=244）</c:v>
                </c:pt>
                <c:pt idx="2">
                  <c:v>営業日数（N=244）</c:v>
                </c:pt>
                <c:pt idx="3">
                  <c:v>求職の応募者数（N=237）</c:v>
                </c:pt>
                <c:pt idx="4">
                  <c:v>国内からの調達（N=240）</c:v>
                </c:pt>
                <c:pt idx="5">
                  <c:v>海外からの調達（N=225）</c:v>
                </c:pt>
                <c:pt idx="6">
                  <c:v>新規顧客の開拓（N=241）</c:v>
                </c:pt>
                <c:pt idx="7">
                  <c:v>商談（N=242）</c:v>
                </c:pt>
              </c:strCache>
            </c:strRef>
          </c:cat>
          <c:val>
            <c:numRef>
              <c:f>'Q5.コロナの影響（地域別）'!$AD$18:$AD$25</c:f>
              <c:numCache>
                <c:formatCode>0.0%</c:formatCode>
                <c:ptCount val="8"/>
                <c:pt idx="0">
                  <c:v>2.8340080971659919E-2</c:v>
                </c:pt>
                <c:pt idx="1">
                  <c:v>3.6885245901639344E-2</c:v>
                </c:pt>
                <c:pt idx="2">
                  <c:v>4.0983606557377051E-3</c:v>
                </c:pt>
                <c:pt idx="3">
                  <c:v>0.10126582278481013</c:v>
                </c:pt>
                <c:pt idx="4">
                  <c:v>1.2500000000000001E-2</c:v>
                </c:pt>
                <c:pt idx="5">
                  <c:v>1.7777777777777778E-2</c:v>
                </c:pt>
                <c:pt idx="6">
                  <c:v>7.0539419087136929E-2</c:v>
                </c:pt>
                <c:pt idx="7">
                  <c:v>9.5041322314049589E-2</c:v>
                </c:pt>
              </c:numCache>
            </c:numRef>
          </c:val>
          <c:extLst>
            <c:ext xmlns:c16="http://schemas.microsoft.com/office/drawing/2014/chart" uri="{C3380CC4-5D6E-409C-BE32-E72D297353CC}">
              <c16:uniqueId val="{00000001-0E16-4E0A-AE12-9A4275E3DCF2}"/>
            </c:ext>
          </c:extLst>
        </c:ser>
        <c:ser>
          <c:idx val="2"/>
          <c:order val="2"/>
          <c:tx>
            <c:strRef>
              <c:f>'Q5.コロナの影響（地域別）'!$AE$17</c:f>
              <c:strCache>
                <c:ptCount val="1"/>
                <c:pt idx="0">
                  <c:v>現状維持</c:v>
                </c:pt>
              </c:strCache>
            </c:strRef>
          </c:tx>
          <c:spPr>
            <a:solidFill>
              <a:srgbClr val="FFFF99"/>
            </a:solidFill>
            <a:ln>
              <a:solidFill>
                <a:schemeClr val="tx1"/>
              </a:solidFill>
            </a:ln>
            <a:effectLst/>
          </c:spPr>
          <c:invertIfNegative val="0"/>
          <c:cat>
            <c:strRef>
              <c:f>'Q5.コロナの影響（地域別）'!$AB$18:$AB$25</c:f>
              <c:strCache>
                <c:ptCount val="8"/>
                <c:pt idx="0">
                  <c:v>売上（N=247）</c:v>
                </c:pt>
                <c:pt idx="1">
                  <c:v>利益（N=244）</c:v>
                </c:pt>
                <c:pt idx="2">
                  <c:v>営業日数（N=244）</c:v>
                </c:pt>
                <c:pt idx="3">
                  <c:v>求職の応募者数（N=237）</c:v>
                </c:pt>
                <c:pt idx="4">
                  <c:v>国内からの調達（N=240）</c:v>
                </c:pt>
                <c:pt idx="5">
                  <c:v>海外からの調達（N=225）</c:v>
                </c:pt>
                <c:pt idx="6">
                  <c:v>新規顧客の開拓（N=241）</c:v>
                </c:pt>
                <c:pt idx="7">
                  <c:v>商談（N=242）</c:v>
                </c:pt>
              </c:strCache>
            </c:strRef>
          </c:cat>
          <c:val>
            <c:numRef>
              <c:f>'Q5.コロナの影響（地域別）'!$AE$18:$AE$25</c:f>
              <c:numCache>
                <c:formatCode>0.0%</c:formatCode>
                <c:ptCount val="8"/>
                <c:pt idx="0">
                  <c:v>0.2874493927125506</c:v>
                </c:pt>
                <c:pt idx="1">
                  <c:v>0.29918032786885246</c:v>
                </c:pt>
                <c:pt idx="2">
                  <c:v>0.68032786885245899</c:v>
                </c:pt>
                <c:pt idx="3">
                  <c:v>0.65822784810126578</c:v>
                </c:pt>
                <c:pt idx="4">
                  <c:v>0.67500000000000004</c:v>
                </c:pt>
                <c:pt idx="5">
                  <c:v>0.69777777777777783</c:v>
                </c:pt>
                <c:pt idx="6">
                  <c:v>0.41908713692946059</c:v>
                </c:pt>
                <c:pt idx="7">
                  <c:v>0.31818181818181818</c:v>
                </c:pt>
              </c:numCache>
            </c:numRef>
          </c:val>
          <c:extLst>
            <c:ext xmlns:c16="http://schemas.microsoft.com/office/drawing/2014/chart" uri="{C3380CC4-5D6E-409C-BE32-E72D297353CC}">
              <c16:uniqueId val="{00000002-0E16-4E0A-AE12-9A4275E3DCF2}"/>
            </c:ext>
          </c:extLst>
        </c:ser>
        <c:ser>
          <c:idx val="3"/>
          <c:order val="3"/>
          <c:tx>
            <c:strRef>
              <c:f>'Q5.コロナの影響（地域別）'!$AF$17</c:f>
              <c:strCache>
                <c:ptCount val="1"/>
                <c:pt idx="0">
                  <c:v>減少(縮小)</c:v>
                </c:pt>
              </c:strCache>
            </c:strRef>
          </c:tx>
          <c:spPr>
            <a:solidFill>
              <a:srgbClr val="2E75B6"/>
            </a:solidFill>
            <a:ln>
              <a:solidFill>
                <a:schemeClr val="tx1"/>
              </a:solidFill>
            </a:ln>
            <a:effectLst/>
          </c:spPr>
          <c:invertIfNegative val="0"/>
          <c:cat>
            <c:strRef>
              <c:f>'Q5.コロナの影響（地域別）'!$AB$18:$AB$25</c:f>
              <c:strCache>
                <c:ptCount val="8"/>
                <c:pt idx="0">
                  <c:v>売上（N=247）</c:v>
                </c:pt>
                <c:pt idx="1">
                  <c:v>利益（N=244）</c:v>
                </c:pt>
                <c:pt idx="2">
                  <c:v>営業日数（N=244）</c:v>
                </c:pt>
                <c:pt idx="3">
                  <c:v>求職の応募者数（N=237）</c:v>
                </c:pt>
                <c:pt idx="4">
                  <c:v>国内からの調達（N=240）</c:v>
                </c:pt>
                <c:pt idx="5">
                  <c:v>海外からの調達（N=225）</c:v>
                </c:pt>
                <c:pt idx="6">
                  <c:v>新規顧客の開拓（N=241）</c:v>
                </c:pt>
                <c:pt idx="7">
                  <c:v>商談（N=242）</c:v>
                </c:pt>
              </c:strCache>
            </c:strRef>
          </c:cat>
          <c:val>
            <c:numRef>
              <c:f>'Q5.コロナの影響（地域別）'!$AF$18:$AF$25</c:f>
              <c:numCache>
                <c:formatCode>0.0%</c:formatCode>
                <c:ptCount val="8"/>
                <c:pt idx="0">
                  <c:v>0.53441295546558709</c:v>
                </c:pt>
                <c:pt idx="1">
                  <c:v>0.45081967213114754</c:v>
                </c:pt>
                <c:pt idx="2">
                  <c:v>0.27459016393442626</c:v>
                </c:pt>
                <c:pt idx="3">
                  <c:v>0.16033755274261605</c:v>
                </c:pt>
                <c:pt idx="4">
                  <c:v>0.26250000000000001</c:v>
                </c:pt>
                <c:pt idx="5">
                  <c:v>0.2088888888888889</c:v>
                </c:pt>
                <c:pt idx="6">
                  <c:v>0.39004149377593361</c:v>
                </c:pt>
                <c:pt idx="7">
                  <c:v>0.43801652892561982</c:v>
                </c:pt>
              </c:numCache>
            </c:numRef>
          </c:val>
          <c:extLst>
            <c:ext xmlns:c16="http://schemas.microsoft.com/office/drawing/2014/chart" uri="{C3380CC4-5D6E-409C-BE32-E72D297353CC}">
              <c16:uniqueId val="{00000003-0E16-4E0A-AE12-9A4275E3DCF2}"/>
            </c:ext>
          </c:extLst>
        </c:ser>
        <c:ser>
          <c:idx val="4"/>
          <c:order val="4"/>
          <c:tx>
            <c:strRef>
              <c:f>'Q5.コロナの影響（地域別）'!$AG$17</c:f>
              <c:strCache>
                <c:ptCount val="1"/>
                <c:pt idx="0">
                  <c:v>大幅に減少(縮小)</c:v>
                </c:pt>
              </c:strCache>
            </c:strRef>
          </c:tx>
          <c:spPr>
            <a:solidFill>
              <a:srgbClr val="9DC3E6"/>
            </a:solidFill>
            <a:ln>
              <a:solidFill>
                <a:schemeClr val="tx1"/>
              </a:solidFill>
            </a:ln>
            <a:effectLst/>
          </c:spPr>
          <c:invertIfNegative val="0"/>
          <c:cat>
            <c:strRef>
              <c:f>'Q5.コロナの影響（地域別）'!$AB$18:$AB$25</c:f>
              <c:strCache>
                <c:ptCount val="8"/>
                <c:pt idx="0">
                  <c:v>売上（N=247）</c:v>
                </c:pt>
                <c:pt idx="1">
                  <c:v>利益（N=244）</c:v>
                </c:pt>
                <c:pt idx="2">
                  <c:v>営業日数（N=244）</c:v>
                </c:pt>
                <c:pt idx="3">
                  <c:v>求職の応募者数（N=237）</c:v>
                </c:pt>
                <c:pt idx="4">
                  <c:v>国内からの調達（N=240）</c:v>
                </c:pt>
                <c:pt idx="5">
                  <c:v>海外からの調達（N=225）</c:v>
                </c:pt>
                <c:pt idx="6">
                  <c:v>新規顧客の開拓（N=241）</c:v>
                </c:pt>
                <c:pt idx="7">
                  <c:v>商談（N=242）</c:v>
                </c:pt>
              </c:strCache>
            </c:strRef>
          </c:cat>
          <c:val>
            <c:numRef>
              <c:f>'Q5.コロナの影響（地域別）'!$AG$18:$AG$25</c:f>
              <c:numCache>
                <c:formatCode>0.0%</c:formatCode>
                <c:ptCount val="8"/>
                <c:pt idx="0">
                  <c:v>0.14979757085020243</c:v>
                </c:pt>
                <c:pt idx="1">
                  <c:v>0.21311475409836064</c:v>
                </c:pt>
                <c:pt idx="2">
                  <c:v>4.0983606557377046E-2</c:v>
                </c:pt>
                <c:pt idx="3">
                  <c:v>7.1729957805907171E-2</c:v>
                </c:pt>
                <c:pt idx="4">
                  <c:v>0.05</c:v>
                </c:pt>
                <c:pt idx="5">
                  <c:v>7.5555555555555556E-2</c:v>
                </c:pt>
                <c:pt idx="6">
                  <c:v>0.11618257261410789</c:v>
                </c:pt>
                <c:pt idx="7">
                  <c:v>0.13636363636363635</c:v>
                </c:pt>
              </c:numCache>
            </c:numRef>
          </c:val>
          <c:extLst>
            <c:ext xmlns:c16="http://schemas.microsoft.com/office/drawing/2014/chart" uri="{C3380CC4-5D6E-409C-BE32-E72D297353CC}">
              <c16:uniqueId val="{00000004-0E16-4E0A-AE12-9A4275E3DCF2}"/>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中国･四国</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'Q5.コロナの影響（地域別）'!$AI$17</c:f>
              <c:strCache>
                <c:ptCount val="1"/>
                <c:pt idx="0">
                  <c:v>大幅に増加(拡大)</c:v>
                </c:pt>
              </c:strCache>
            </c:strRef>
          </c:tx>
          <c:spPr>
            <a:solidFill>
              <a:srgbClr val="FF9966"/>
            </a:solidFill>
            <a:ln>
              <a:solidFill>
                <a:schemeClr val="tx1"/>
              </a:solidFill>
            </a:ln>
            <a:effectLst/>
          </c:spPr>
          <c:invertIfNegative val="0"/>
          <c:cat>
            <c:strRef>
              <c:f>'Q5.コロナの影響（地域別）'!$AH$18:$AH$25</c:f>
              <c:strCache>
                <c:ptCount val="8"/>
                <c:pt idx="0">
                  <c:v>売上（N=118）</c:v>
                </c:pt>
                <c:pt idx="1">
                  <c:v>利益（N=118）</c:v>
                </c:pt>
                <c:pt idx="2">
                  <c:v>営業日数（N=118）</c:v>
                </c:pt>
                <c:pt idx="3">
                  <c:v>求職の応募者数（N=117）</c:v>
                </c:pt>
                <c:pt idx="4">
                  <c:v>国内からの調達（N=116）</c:v>
                </c:pt>
                <c:pt idx="5">
                  <c:v>海外からの調達（N=113）</c:v>
                </c:pt>
                <c:pt idx="6">
                  <c:v>新規顧客の開拓（N=116）</c:v>
                </c:pt>
                <c:pt idx="7">
                  <c:v>商談（N=116）</c:v>
                </c:pt>
              </c:strCache>
            </c:strRef>
          </c:cat>
          <c:val>
            <c:numRef>
              <c:f>'Q5.コロナの影響（地域別）'!$AI$18:$AI$25</c:f>
              <c:numCache>
                <c:formatCode>0.0%</c:formatCode>
                <c:ptCount val="8"/>
                <c:pt idx="0">
                  <c:v>1.6949152542372881E-2</c:v>
                </c:pt>
                <c:pt idx="1">
                  <c:v>2.5423728813559324E-2</c:v>
                </c:pt>
                <c:pt idx="2">
                  <c:v>8.4745762711864406E-3</c:v>
                </c:pt>
                <c:pt idx="3">
                  <c:v>8.5470085470085479E-3</c:v>
                </c:pt>
                <c:pt idx="4">
                  <c:v>8.6206896551724137E-3</c:v>
                </c:pt>
                <c:pt idx="5">
                  <c:v>8.8495575221238937E-3</c:v>
                </c:pt>
                <c:pt idx="6">
                  <c:v>8.6206896551724137E-3</c:v>
                </c:pt>
                <c:pt idx="7">
                  <c:v>1.7241379310344827E-2</c:v>
                </c:pt>
              </c:numCache>
            </c:numRef>
          </c:val>
          <c:extLst>
            <c:ext xmlns:c16="http://schemas.microsoft.com/office/drawing/2014/chart" uri="{C3380CC4-5D6E-409C-BE32-E72D297353CC}">
              <c16:uniqueId val="{00000000-0D72-4D07-B6BA-36D0B3091421}"/>
            </c:ext>
          </c:extLst>
        </c:ser>
        <c:ser>
          <c:idx val="1"/>
          <c:order val="1"/>
          <c:tx>
            <c:strRef>
              <c:f>'Q5.コロナの影響（地域別）'!$AJ$17</c:f>
              <c:strCache>
                <c:ptCount val="1"/>
                <c:pt idx="0">
                  <c:v>増加(拡大)</c:v>
                </c:pt>
              </c:strCache>
            </c:strRef>
          </c:tx>
          <c:spPr>
            <a:solidFill>
              <a:srgbClr val="FFCC99"/>
            </a:solidFill>
            <a:ln>
              <a:solidFill>
                <a:schemeClr val="tx1"/>
              </a:solidFill>
            </a:ln>
            <a:effectLst/>
          </c:spPr>
          <c:invertIfNegative val="0"/>
          <c:cat>
            <c:strRef>
              <c:f>'Q5.コロナの影響（地域別）'!$AH$18:$AH$25</c:f>
              <c:strCache>
                <c:ptCount val="8"/>
                <c:pt idx="0">
                  <c:v>売上（N=118）</c:v>
                </c:pt>
                <c:pt idx="1">
                  <c:v>利益（N=118）</c:v>
                </c:pt>
                <c:pt idx="2">
                  <c:v>営業日数（N=118）</c:v>
                </c:pt>
                <c:pt idx="3">
                  <c:v>求職の応募者数（N=117）</c:v>
                </c:pt>
                <c:pt idx="4">
                  <c:v>国内からの調達（N=116）</c:v>
                </c:pt>
                <c:pt idx="5">
                  <c:v>海外からの調達（N=113）</c:v>
                </c:pt>
                <c:pt idx="6">
                  <c:v>新規顧客の開拓（N=116）</c:v>
                </c:pt>
                <c:pt idx="7">
                  <c:v>商談（N=116）</c:v>
                </c:pt>
              </c:strCache>
            </c:strRef>
          </c:cat>
          <c:val>
            <c:numRef>
              <c:f>'Q5.コロナの影響（地域別）'!$AJ$18:$AJ$25</c:f>
              <c:numCache>
                <c:formatCode>0.0%</c:formatCode>
                <c:ptCount val="8"/>
                <c:pt idx="0">
                  <c:v>8.4745762711864403E-2</c:v>
                </c:pt>
                <c:pt idx="1">
                  <c:v>5.9322033898305086E-2</c:v>
                </c:pt>
                <c:pt idx="2">
                  <c:v>0</c:v>
                </c:pt>
                <c:pt idx="3">
                  <c:v>9.4017094017094016E-2</c:v>
                </c:pt>
                <c:pt idx="4">
                  <c:v>3.4482758620689655E-2</c:v>
                </c:pt>
                <c:pt idx="5">
                  <c:v>8.8495575221238937E-3</c:v>
                </c:pt>
                <c:pt idx="6">
                  <c:v>0.10344827586206896</c:v>
                </c:pt>
                <c:pt idx="7">
                  <c:v>0.10344827586206896</c:v>
                </c:pt>
              </c:numCache>
            </c:numRef>
          </c:val>
          <c:extLst>
            <c:ext xmlns:c16="http://schemas.microsoft.com/office/drawing/2014/chart" uri="{C3380CC4-5D6E-409C-BE32-E72D297353CC}">
              <c16:uniqueId val="{00000001-0D72-4D07-B6BA-36D0B3091421}"/>
            </c:ext>
          </c:extLst>
        </c:ser>
        <c:ser>
          <c:idx val="2"/>
          <c:order val="2"/>
          <c:tx>
            <c:strRef>
              <c:f>'Q5.コロナの影響（地域別）'!$AK$17</c:f>
              <c:strCache>
                <c:ptCount val="1"/>
                <c:pt idx="0">
                  <c:v>現状維持</c:v>
                </c:pt>
              </c:strCache>
            </c:strRef>
          </c:tx>
          <c:spPr>
            <a:solidFill>
              <a:srgbClr val="FFFF99"/>
            </a:solidFill>
            <a:ln>
              <a:solidFill>
                <a:schemeClr val="tx1"/>
              </a:solidFill>
            </a:ln>
            <a:effectLst/>
          </c:spPr>
          <c:invertIfNegative val="0"/>
          <c:cat>
            <c:strRef>
              <c:f>'Q5.コロナの影響（地域別）'!$AH$18:$AH$25</c:f>
              <c:strCache>
                <c:ptCount val="8"/>
                <c:pt idx="0">
                  <c:v>売上（N=118）</c:v>
                </c:pt>
                <c:pt idx="1">
                  <c:v>利益（N=118）</c:v>
                </c:pt>
                <c:pt idx="2">
                  <c:v>営業日数（N=118）</c:v>
                </c:pt>
                <c:pt idx="3">
                  <c:v>求職の応募者数（N=117）</c:v>
                </c:pt>
                <c:pt idx="4">
                  <c:v>国内からの調達（N=116）</c:v>
                </c:pt>
                <c:pt idx="5">
                  <c:v>海外からの調達（N=113）</c:v>
                </c:pt>
                <c:pt idx="6">
                  <c:v>新規顧客の開拓（N=116）</c:v>
                </c:pt>
                <c:pt idx="7">
                  <c:v>商談（N=116）</c:v>
                </c:pt>
              </c:strCache>
            </c:strRef>
          </c:cat>
          <c:val>
            <c:numRef>
              <c:f>'Q5.コロナの影響（地域別）'!$AK$18:$AK$25</c:f>
              <c:numCache>
                <c:formatCode>0.0%</c:formatCode>
                <c:ptCount val="8"/>
                <c:pt idx="0">
                  <c:v>0.3728813559322034</c:v>
                </c:pt>
                <c:pt idx="1">
                  <c:v>0.3728813559322034</c:v>
                </c:pt>
                <c:pt idx="2">
                  <c:v>0.76271186440677963</c:v>
                </c:pt>
                <c:pt idx="3">
                  <c:v>0.7350427350427351</c:v>
                </c:pt>
                <c:pt idx="4">
                  <c:v>0.67241379310344829</c:v>
                </c:pt>
                <c:pt idx="5">
                  <c:v>0.69026548672566368</c:v>
                </c:pt>
                <c:pt idx="6">
                  <c:v>0.49137931034482757</c:v>
                </c:pt>
                <c:pt idx="7">
                  <c:v>0.41379310344827586</c:v>
                </c:pt>
              </c:numCache>
            </c:numRef>
          </c:val>
          <c:extLst>
            <c:ext xmlns:c16="http://schemas.microsoft.com/office/drawing/2014/chart" uri="{C3380CC4-5D6E-409C-BE32-E72D297353CC}">
              <c16:uniqueId val="{00000002-0D72-4D07-B6BA-36D0B3091421}"/>
            </c:ext>
          </c:extLst>
        </c:ser>
        <c:ser>
          <c:idx val="3"/>
          <c:order val="3"/>
          <c:tx>
            <c:strRef>
              <c:f>'Q5.コロナの影響（地域別）'!$AL$17</c:f>
              <c:strCache>
                <c:ptCount val="1"/>
                <c:pt idx="0">
                  <c:v>減少(縮小)</c:v>
                </c:pt>
              </c:strCache>
            </c:strRef>
          </c:tx>
          <c:spPr>
            <a:solidFill>
              <a:srgbClr val="2E75B6"/>
            </a:solidFill>
            <a:ln>
              <a:solidFill>
                <a:schemeClr val="tx1"/>
              </a:solidFill>
            </a:ln>
            <a:effectLst/>
          </c:spPr>
          <c:invertIfNegative val="0"/>
          <c:cat>
            <c:strRef>
              <c:f>'Q5.コロナの影響（地域別）'!$AH$18:$AH$25</c:f>
              <c:strCache>
                <c:ptCount val="8"/>
                <c:pt idx="0">
                  <c:v>売上（N=118）</c:v>
                </c:pt>
                <c:pt idx="1">
                  <c:v>利益（N=118）</c:v>
                </c:pt>
                <c:pt idx="2">
                  <c:v>営業日数（N=118）</c:v>
                </c:pt>
                <c:pt idx="3">
                  <c:v>求職の応募者数（N=117）</c:v>
                </c:pt>
                <c:pt idx="4">
                  <c:v>国内からの調達（N=116）</c:v>
                </c:pt>
                <c:pt idx="5">
                  <c:v>海外からの調達（N=113）</c:v>
                </c:pt>
                <c:pt idx="6">
                  <c:v>新規顧客の開拓（N=116）</c:v>
                </c:pt>
                <c:pt idx="7">
                  <c:v>商談（N=116）</c:v>
                </c:pt>
              </c:strCache>
            </c:strRef>
          </c:cat>
          <c:val>
            <c:numRef>
              <c:f>'Q5.コロナの影響（地域別）'!$AL$18:$AL$25</c:f>
              <c:numCache>
                <c:formatCode>0.0%</c:formatCode>
                <c:ptCount val="8"/>
                <c:pt idx="0">
                  <c:v>0.36440677966101692</c:v>
                </c:pt>
                <c:pt idx="1">
                  <c:v>0.3728813559322034</c:v>
                </c:pt>
                <c:pt idx="2">
                  <c:v>0.21186440677966101</c:v>
                </c:pt>
                <c:pt idx="3">
                  <c:v>0.12820512820512819</c:v>
                </c:pt>
                <c:pt idx="4">
                  <c:v>0.26724137931034481</c:v>
                </c:pt>
                <c:pt idx="5">
                  <c:v>0.23008849557522124</c:v>
                </c:pt>
                <c:pt idx="6">
                  <c:v>0.31034482758620691</c:v>
                </c:pt>
                <c:pt idx="7">
                  <c:v>0.38793103448275862</c:v>
                </c:pt>
              </c:numCache>
            </c:numRef>
          </c:val>
          <c:extLst>
            <c:ext xmlns:c16="http://schemas.microsoft.com/office/drawing/2014/chart" uri="{C3380CC4-5D6E-409C-BE32-E72D297353CC}">
              <c16:uniqueId val="{00000003-0D72-4D07-B6BA-36D0B3091421}"/>
            </c:ext>
          </c:extLst>
        </c:ser>
        <c:ser>
          <c:idx val="4"/>
          <c:order val="4"/>
          <c:tx>
            <c:strRef>
              <c:f>'Q5.コロナの影響（地域別）'!$AM$17</c:f>
              <c:strCache>
                <c:ptCount val="1"/>
                <c:pt idx="0">
                  <c:v>大幅に減少(縮小)</c:v>
                </c:pt>
              </c:strCache>
            </c:strRef>
          </c:tx>
          <c:spPr>
            <a:solidFill>
              <a:srgbClr val="9DC3E6"/>
            </a:solidFill>
            <a:ln>
              <a:solidFill>
                <a:schemeClr val="tx1"/>
              </a:solidFill>
            </a:ln>
            <a:effectLst/>
          </c:spPr>
          <c:invertIfNegative val="0"/>
          <c:cat>
            <c:strRef>
              <c:f>'Q5.コロナの影響（地域別）'!$AH$18:$AH$25</c:f>
              <c:strCache>
                <c:ptCount val="8"/>
                <c:pt idx="0">
                  <c:v>売上（N=118）</c:v>
                </c:pt>
                <c:pt idx="1">
                  <c:v>利益（N=118）</c:v>
                </c:pt>
                <c:pt idx="2">
                  <c:v>営業日数（N=118）</c:v>
                </c:pt>
                <c:pt idx="3">
                  <c:v>求職の応募者数（N=117）</c:v>
                </c:pt>
                <c:pt idx="4">
                  <c:v>国内からの調達（N=116）</c:v>
                </c:pt>
                <c:pt idx="5">
                  <c:v>海外からの調達（N=113）</c:v>
                </c:pt>
                <c:pt idx="6">
                  <c:v>新規顧客の開拓（N=116）</c:v>
                </c:pt>
                <c:pt idx="7">
                  <c:v>商談（N=116）</c:v>
                </c:pt>
              </c:strCache>
            </c:strRef>
          </c:cat>
          <c:val>
            <c:numRef>
              <c:f>'Q5.コロナの影響（地域別）'!$AM$18:$AM$25</c:f>
              <c:numCache>
                <c:formatCode>0.0%</c:formatCode>
                <c:ptCount val="8"/>
                <c:pt idx="0">
                  <c:v>0.16101694915254236</c:v>
                </c:pt>
                <c:pt idx="1">
                  <c:v>0.16949152542372881</c:v>
                </c:pt>
                <c:pt idx="2">
                  <c:v>1.6949152542372881E-2</c:v>
                </c:pt>
                <c:pt idx="3">
                  <c:v>3.4188034188034191E-2</c:v>
                </c:pt>
                <c:pt idx="4">
                  <c:v>1.7241379310344827E-2</c:v>
                </c:pt>
                <c:pt idx="5">
                  <c:v>6.1946902654867256E-2</c:v>
                </c:pt>
                <c:pt idx="6">
                  <c:v>8.6206896551724144E-2</c:v>
                </c:pt>
                <c:pt idx="7">
                  <c:v>7.7586206896551727E-2</c:v>
                </c:pt>
              </c:numCache>
            </c:numRef>
          </c:val>
          <c:extLst>
            <c:ext xmlns:c16="http://schemas.microsoft.com/office/drawing/2014/chart" uri="{C3380CC4-5D6E-409C-BE32-E72D297353CC}">
              <c16:uniqueId val="{00000004-0D72-4D07-B6BA-36D0B3091421}"/>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九州・沖縄</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'Q5.コロナの影響（地域別）'!$AO$17</c:f>
              <c:strCache>
                <c:ptCount val="1"/>
                <c:pt idx="0">
                  <c:v>大幅に増加(拡大)</c:v>
                </c:pt>
              </c:strCache>
            </c:strRef>
          </c:tx>
          <c:spPr>
            <a:solidFill>
              <a:srgbClr val="FF9966"/>
            </a:solidFill>
            <a:ln>
              <a:solidFill>
                <a:schemeClr val="tx1"/>
              </a:solidFill>
            </a:ln>
            <a:effectLst/>
          </c:spPr>
          <c:invertIfNegative val="0"/>
          <c:cat>
            <c:strRef>
              <c:f>'Q5.コロナの影響（地域別）'!$AN$18:$AN$25</c:f>
              <c:strCache>
                <c:ptCount val="8"/>
                <c:pt idx="0">
                  <c:v>売上（N=116）</c:v>
                </c:pt>
                <c:pt idx="1">
                  <c:v>利益（N=116）</c:v>
                </c:pt>
                <c:pt idx="2">
                  <c:v>営業日数（N=116）</c:v>
                </c:pt>
                <c:pt idx="3">
                  <c:v>求職の応募者数（N=115）</c:v>
                </c:pt>
                <c:pt idx="4">
                  <c:v>国内からの調達（N=110）</c:v>
                </c:pt>
                <c:pt idx="5">
                  <c:v>海外からの調達（N=107）</c:v>
                </c:pt>
                <c:pt idx="6">
                  <c:v>新規顧客の開拓（N=115）</c:v>
                </c:pt>
                <c:pt idx="7">
                  <c:v>商談（N=114）</c:v>
                </c:pt>
              </c:strCache>
            </c:strRef>
          </c:cat>
          <c:val>
            <c:numRef>
              <c:f>'Q5.コロナの影響（地域別）'!$AO$18:$AO$25</c:f>
              <c:numCache>
                <c:formatCode>0.0%</c:formatCode>
                <c:ptCount val="8"/>
                <c:pt idx="0">
                  <c:v>0</c:v>
                </c:pt>
                <c:pt idx="1">
                  <c:v>0</c:v>
                </c:pt>
                <c:pt idx="2">
                  <c:v>0</c:v>
                </c:pt>
                <c:pt idx="3">
                  <c:v>0</c:v>
                </c:pt>
                <c:pt idx="4">
                  <c:v>0</c:v>
                </c:pt>
                <c:pt idx="5">
                  <c:v>0</c:v>
                </c:pt>
                <c:pt idx="6">
                  <c:v>1.7391304347826087E-2</c:v>
                </c:pt>
                <c:pt idx="7">
                  <c:v>0</c:v>
                </c:pt>
              </c:numCache>
            </c:numRef>
          </c:val>
          <c:extLst>
            <c:ext xmlns:c16="http://schemas.microsoft.com/office/drawing/2014/chart" uri="{C3380CC4-5D6E-409C-BE32-E72D297353CC}">
              <c16:uniqueId val="{00000000-6F93-423C-ABC1-665BC46F16E7}"/>
            </c:ext>
          </c:extLst>
        </c:ser>
        <c:ser>
          <c:idx val="1"/>
          <c:order val="1"/>
          <c:tx>
            <c:strRef>
              <c:f>'Q5.コロナの影響（地域別）'!$AP$17</c:f>
              <c:strCache>
                <c:ptCount val="1"/>
                <c:pt idx="0">
                  <c:v>増加(拡大)</c:v>
                </c:pt>
              </c:strCache>
            </c:strRef>
          </c:tx>
          <c:spPr>
            <a:solidFill>
              <a:srgbClr val="FFCC99"/>
            </a:solidFill>
            <a:ln>
              <a:solidFill>
                <a:schemeClr val="tx1"/>
              </a:solidFill>
            </a:ln>
            <a:effectLst/>
          </c:spPr>
          <c:invertIfNegative val="0"/>
          <c:cat>
            <c:strRef>
              <c:f>'Q5.コロナの影響（地域別）'!$AN$18:$AN$25</c:f>
              <c:strCache>
                <c:ptCount val="8"/>
                <c:pt idx="0">
                  <c:v>売上（N=116）</c:v>
                </c:pt>
                <c:pt idx="1">
                  <c:v>利益（N=116）</c:v>
                </c:pt>
                <c:pt idx="2">
                  <c:v>営業日数（N=116）</c:v>
                </c:pt>
                <c:pt idx="3">
                  <c:v>求職の応募者数（N=115）</c:v>
                </c:pt>
                <c:pt idx="4">
                  <c:v>国内からの調達（N=110）</c:v>
                </c:pt>
                <c:pt idx="5">
                  <c:v>海外からの調達（N=107）</c:v>
                </c:pt>
                <c:pt idx="6">
                  <c:v>新規顧客の開拓（N=115）</c:v>
                </c:pt>
                <c:pt idx="7">
                  <c:v>商談（N=114）</c:v>
                </c:pt>
              </c:strCache>
            </c:strRef>
          </c:cat>
          <c:val>
            <c:numRef>
              <c:f>'Q5.コロナの影響（地域別）'!$AP$18:$AP$25</c:f>
              <c:numCache>
                <c:formatCode>0.0%</c:formatCode>
                <c:ptCount val="8"/>
                <c:pt idx="0">
                  <c:v>2.5862068965517241E-2</c:v>
                </c:pt>
                <c:pt idx="1">
                  <c:v>3.4482758620689655E-2</c:v>
                </c:pt>
                <c:pt idx="2">
                  <c:v>0</c:v>
                </c:pt>
                <c:pt idx="3">
                  <c:v>0.11304347826086956</c:v>
                </c:pt>
                <c:pt idx="4">
                  <c:v>9.0909090909090905E-3</c:v>
                </c:pt>
                <c:pt idx="5">
                  <c:v>9.3457943925233638E-3</c:v>
                </c:pt>
                <c:pt idx="6">
                  <c:v>6.9565217391304349E-2</c:v>
                </c:pt>
                <c:pt idx="7">
                  <c:v>0.14912280701754385</c:v>
                </c:pt>
              </c:numCache>
            </c:numRef>
          </c:val>
          <c:extLst>
            <c:ext xmlns:c16="http://schemas.microsoft.com/office/drawing/2014/chart" uri="{C3380CC4-5D6E-409C-BE32-E72D297353CC}">
              <c16:uniqueId val="{00000001-6F93-423C-ABC1-665BC46F16E7}"/>
            </c:ext>
          </c:extLst>
        </c:ser>
        <c:ser>
          <c:idx val="2"/>
          <c:order val="2"/>
          <c:tx>
            <c:strRef>
              <c:f>'Q5.コロナの影響（地域別）'!$AQ$17</c:f>
              <c:strCache>
                <c:ptCount val="1"/>
                <c:pt idx="0">
                  <c:v>現状維持</c:v>
                </c:pt>
              </c:strCache>
            </c:strRef>
          </c:tx>
          <c:spPr>
            <a:solidFill>
              <a:srgbClr val="FFFF99"/>
            </a:solidFill>
            <a:ln>
              <a:solidFill>
                <a:schemeClr val="tx1"/>
              </a:solidFill>
            </a:ln>
            <a:effectLst/>
          </c:spPr>
          <c:invertIfNegative val="0"/>
          <c:cat>
            <c:strRef>
              <c:f>'Q5.コロナの影響（地域別）'!$AN$18:$AN$25</c:f>
              <c:strCache>
                <c:ptCount val="8"/>
                <c:pt idx="0">
                  <c:v>売上（N=116）</c:v>
                </c:pt>
                <c:pt idx="1">
                  <c:v>利益（N=116）</c:v>
                </c:pt>
                <c:pt idx="2">
                  <c:v>営業日数（N=116）</c:v>
                </c:pt>
                <c:pt idx="3">
                  <c:v>求職の応募者数（N=115）</c:v>
                </c:pt>
                <c:pt idx="4">
                  <c:v>国内からの調達（N=110）</c:v>
                </c:pt>
                <c:pt idx="5">
                  <c:v>海外からの調達（N=107）</c:v>
                </c:pt>
                <c:pt idx="6">
                  <c:v>新規顧客の開拓（N=115）</c:v>
                </c:pt>
                <c:pt idx="7">
                  <c:v>商談（N=114）</c:v>
                </c:pt>
              </c:strCache>
            </c:strRef>
          </c:cat>
          <c:val>
            <c:numRef>
              <c:f>'Q5.コロナの影響（地域別）'!$AQ$18:$AQ$25</c:f>
              <c:numCache>
                <c:formatCode>0.0%</c:formatCode>
                <c:ptCount val="8"/>
                <c:pt idx="0">
                  <c:v>0.29310344827586204</c:v>
                </c:pt>
                <c:pt idx="1">
                  <c:v>0.27586206896551724</c:v>
                </c:pt>
                <c:pt idx="2">
                  <c:v>0.75</c:v>
                </c:pt>
                <c:pt idx="3">
                  <c:v>0.62608695652173918</c:v>
                </c:pt>
                <c:pt idx="4">
                  <c:v>0.68181818181818177</c:v>
                </c:pt>
                <c:pt idx="5">
                  <c:v>0.78504672897196259</c:v>
                </c:pt>
                <c:pt idx="6">
                  <c:v>0.36521739130434783</c:v>
                </c:pt>
                <c:pt idx="7">
                  <c:v>0.25438596491228072</c:v>
                </c:pt>
              </c:numCache>
            </c:numRef>
          </c:val>
          <c:extLst>
            <c:ext xmlns:c16="http://schemas.microsoft.com/office/drawing/2014/chart" uri="{C3380CC4-5D6E-409C-BE32-E72D297353CC}">
              <c16:uniqueId val="{00000002-6F93-423C-ABC1-665BC46F16E7}"/>
            </c:ext>
          </c:extLst>
        </c:ser>
        <c:ser>
          <c:idx val="3"/>
          <c:order val="3"/>
          <c:tx>
            <c:strRef>
              <c:f>'Q5.コロナの影響（地域別）'!$AR$17</c:f>
              <c:strCache>
                <c:ptCount val="1"/>
                <c:pt idx="0">
                  <c:v>減少(縮小)</c:v>
                </c:pt>
              </c:strCache>
            </c:strRef>
          </c:tx>
          <c:spPr>
            <a:solidFill>
              <a:srgbClr val="2E75B6"/>
            </a:solidFill>
            <a:ln>
              <a:solidFill>
                <a:schemeClr val="tx1"/>
              </a:solidFill>
            </a:ln>
            <a:effectLst/>
          </c:spPr>
          <c:invertIfNegative val="0"/>
          <c:cat>
            <c:strRef>
              <c:f>'Q5.コロナの影響（地域別）'!$AN$18:$AN$25</c:f>
              <c:strCache>
                <c:ptCount val="8"/>
                <c:pt idx="0">
                  <c:v>売上（N=116）</c:v>
                </c:pt>
                <c:pt idx="1">
                  <c:v>利益（N=116）</c:v>
                </c:pt>
                <c:pt idx="2">
                  <c:v>営業日数（N=116）</c:v>
                </c:pt>
                <c:pt idx="3">
                  <c:v>求職の応募者数（N=115）</c:v>
                </c:pt>
                <c:pt idx="4">
                  <c:v>国内からの調達（N=110）</c:v>
                </c:pt>
                <c:pt idx="5">
                  <c:v>海外からの調達（N=107）</c:v>
                </c:pt>
                <c:pt idx="6">
                  <c:v>新規顧客の開拓（N=115）</c:v>
                </c:pt>
                <c:pt idx="7">
                  <c:v>商談（N=114）</c:v>
                </c:pt>
              </c:strCache>
            </c:strRef>
          </c:cat>
          <c:val>
            <c:numRef>
              <c:f>'Q5.コロナの影響（地域別）'!$AR$18:$AR$25</c:f>
              <c:numCache>
                <c:formatCode>0.0%</c:formatCode>
                <c:ptCount val="8"/>
                <c:pt idx="0">
                  <c:v>0.5431034482758621</c:v>
                </c:pt>
                <c:pt idx="1">
                  <c:v>0.50862068965517238</c:v>
                </c:pt>
                <c:pt idx="2">
                  <c:v>0.22413793103448276</c:v>
                </c:pt>
                <c:pt idx="3">
                  <c:v>0.19130434782608696</c:v>
                </c:pt>
                <c:pt idx="4">
                  <c:v>0.27272727272727271</c:v>
                </c:pt>
                <c:pt idx="5">
                  <c:v>0.14018691588785046</c:v>
                </c:pt>
                <c:pt idx="6">
                  <c:v>0.43478260869565216</c:v>
                </c:pt>
                <c:pt idx="7">
                  <c:v>0.5</c:v>
                </c:pt>
              </c:numCache>
            </c:numRef>
          </c:val>
          <c:extLst>
            <c:ext xmlns:c16="http://schemas.microsoft.com/office/drawing/2014/chart" uri="{C3380CC4-5D6E-409C-BE32-E72D297353CC}">
              <c16:uniqueId val="{00000003-6F93-423C-ABC1-665BC46F16E7}"/>
            </c:ext>
          </c:extLst>
        </c:ser>
        <c:ser>
          <c:idx val="4"/>
          <c:order val="4"/>
          <c:tx>
            <c:strRef>
              <c:f>'Q5.コロナの影響（地域別）'!$AS$17</c:f>
              <c:strCache>
                <c:ptCount val="1"/>
                <c:pt idx="0">
                  <c:v>大幅に減少(縮小)</c:v>
                </c:pt>
              </c:strCache>
            </c:strRef>
          </c:tx>
          <c:spPr>
            <a:solidFill>
              <a:srgbClr val="9DC3E6"/>
            </a:solidFill>
            <a:ln>
              <a:solidFill>
                <a:schemeClr val="tx1"/>
              </a:solidFill>
            </a:ln>
            <a:effectLst/>
          </c:spPr>
          <c:invertIfNegative val="0"/>
          <c:cat>
            <c:strRef>
              <c:f>'Q5.コロナの影響（地域別）'!$AN$18:$AN$25</c:f>
              <c:strCache>
                <c:ptCount val="8"/>
                <c:pt idx="0">
                  <c:v>売上（N=116）</c:v>
                </c:pt>
                <c:pt idx="1">
                  <c:v>利益（N=116）</c:v>
                </c:pt>
                <c:pt idx="2">
                  <c:v>営業日数（N=116）</c:v>
                </c:pt>
                <c:pt idx="3">
                  <c:v>求職の応募者数（N=115）</c:v>
                </c:pt>
                <c:pt idx="4">
                  <c:v>国内からの調達（N=110）</c:v>
                </c:pt>
                <c:pt idx="5">
                  <c:v>海外からの調達（N=107）</c:v>
                </c:pt>
                <c:pt idx="6">
                  <c:v>新規顧客の開拓（N=115）</c:v>
                </c:pt>
                <c:pt idx="7">
                  <c:v>商談（N=114）</c:v>
                </c:pt>
              </c:strCache>
            </c:strRef>
          </c:cat>
          <c:val>
            <c:numRef>
              <c:f>'Q5.コロナの影響（地域別）'!$AS$18:$AS$25</c:f>
              <c:numCache>
                <c:formatCode>0.0%</c:formatCode>
                <c:ptCount val="8"/>
                <c:pt idx="0">
                  <c:v>0.13793103448275862</c:v>
                </c:pt>
                <c:pt idx="1">
                  <c:v>0.18103448275862069</c:v>
                </c:pt>
                <c:pt idx="2">
                  <c:v>2.5862068965517241E-2</c:v>
                </c:pt>
                <c:pt idx="3">
                  <c:v>6.9565217391304349E-2</c:v>
                </c:pt>
                <c:pt idx="4">
                  <c:v>3.6363636363636362E-2</c:v>
                </c:pt>
                <c:pt idx="5">
                  <c:v>6.5420560747663545E-2</c:v>
                </c:pt>
                <c:pt idx="6">
                  <c:v>0.11304347826086956</c:v>
                </c:pt>
                <c:pt idx="7">
                  <c:v>9.6491228070175433E-2</c:v>
                </c:pt>
              </c:numCache>
            </c:numRef>
          </c:val>
          <c:extLst>
            <c:ext xmlns:c16="http://schemas.microsoft.com/office/drawing/2014/chart" uri="{C3380CC4-5D6E-409C-BE32-E72D297353CC}">
              <c16:uniqueId val="{00000004-6F93-423C-ABC1-665BC46F16E7}"/>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altLang="ja-JP" sz="1050"/>
              <a:t>AV</a:t>
            </a:r>
            <a:r>
              <a:rPr lang="ja-JP" altLang="en-US" sz="1050"/>
              <a:t>機器／家電機器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'Q5.コロナの影響（主な事業のカテゴリ）'!$E$17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'Q5.コロナの影響（主な事業のカテゴリ）'!$D$18:$D$25</c:f>
              <c:strCache>
                <c:ptCount val="8"/>
                <c:pt idx="0">
                  <c:v>売上（N=111）</c:v>
                </c:pt>
                <c:pt idx="1">
                  <c:v>利益（N=110）</c:v>
                </c:pt>
                <c:pt idx="2">
                  <c:v>営業日数（N=109）</c:v>
                </c:pt>
                <c:pt idx="3">
                  <c:v>求職の応募者数（N=107）</c:v>
                </c:pt>
                <c:pt idx="4">
                  <c:v>国内からの調達（N=108）</c:v>
                </c:pt>
                <c:pt idx="5">
                  <c:v>海外からの調達（N=104）</c:v>
                </c:pt>
                <c:pt idx="6">
                  <c:v>新規顧客の開拓（N=109）</c:v>
                </c:pt>
                <c:pt idx="7">
                  <c:v>商談（N=109）</c:v>
                </c:pt>
              </c:strCache>
            </c:strRef>
          </c:cat>
          <c:val>
            <c:numRef>
              <c:f>'Q5.コロナの影響（主な事業のカテゴリ）'!$E$18:$E$25</c:f>
              <c:numCache>
                <c:formatCode>0.0%</c:formatCode>
                <c:ptCount val="8"/>
                <c:pt idx="0">
                  <c:v>0</c:v>
                </c:pt>
                <c:pt idx="1">
                  <c:v>9.0909090909090905E-3</c:v>
                </c:pt>
                <c:pt idx="2">
                  <c:v>0</c:v>
                </c:pt>
                <c:pt idx="3">
                  <c:v>0</c:v>
                </c:pt>
                <c:pt idx="4">
                  <c:v>0</c:v>
                </c:pt>
                <c:pt idx="5">
                  <c:v>0</c:v>
                </c:pt>
                <c:pt idx="6">
                  <c:v>1.834862385321101E-2</c:v>
                </c:pt>
                <c:pt idx="7">
                  <c:v>2.7522935779816515E-2</c:v>
                </c:pt>
              </c:numCache>
            </c:numRef>
          </c:val>
          <c:extLst>
            <c:ext xmlns:c16="http://schemas.microsoft.com/office/drawing/2014/chart" uri="{C3380CC4-5D6E-409C-BE32-E72D297353CC}">
              <c16:uniqueId val="{00000000-808C-41FA-B798-3F0E6711B58F}"/>
            </c:ext>
          </c:extLst>
        </c:ser>
        <c:ser>
          <c:idx val="1"/>
          <c:order val="1"/>
          <c:tx>
            <c:strRef>
              <c:f>'Q5.コロナの影響（主な事業のカテゴリ）'!$F$17</c:f>
              <c:strCache>
                <c:ptCount val="1"/>
                <c:pt idx="0">
                  <c:v>増加(拡大)</c:v>
                </c:pt>
              </c:strCache>
            </c:strRef>
          </c:tx>
          <c:spPr>
            <a:solidFill>
              <a:srgbClr val="FFCC99"/>
            </a:solidFill>
            <a:ln>
              <a:solidFill>
                <a:schemeClr val="tx1"/>
              </a:solidFill>
            </a:ln>
            <a:effectLst/>
          </c:spPr>
          <c:invertIfNegative val="0"/>
          <c:cat>
            <c:strRef>
              <c:f>'Q5.コロナの影響（主な事業のカテゴリ）'!$D$18:$D$25</c:f>
              <c:strCache>
                <c:ptCount val="8"/>
                <c:pt idx="0">
                  <c:v>売上（N=111）</c:v>
                </c:pt>
                <c:pt idx="1">
                  <c:v>利益（N=110）</c:v>
                </c:pt>
                <c:pt idx="2">
                  <c:v>営業日数（N=109）</c:v>
                </c:pt>
                <c:pt idx="3">
                  <c:v>求職の応募者数（N=107）</c:v>
                </c:pt>
                <c:pt idx="4">
                  <c:v>国内からの調達（N=108）</c:v>
                </c:pt>
                <c:pt idx="5">
                  <c:v>海外からの調達（N=104）</c:v>
                </c:pt>
                <c:pt idx="6">
                  <c:v>新規顧客の開拓（N=109）</c:v>
                </c:pt>
                <c:pt idx="7">
                  <c:v>商談（N=109）</c:v>
                </c:pt>
              </c:strCache>
            </c:strRef>
          </c:cat>
          <c:val>
            <c:numRef>
              <c:f>'Q5.コロナの影響（主な事業のカテゴリ）'!$F$18:$F$25</c:f>
              <c:numCache>
                <c:formatCode>0.0%</c:formatCode>
                <c:ptCount val="8"/>
                <c:pt idx="0">
                  <c:v>2.7027027027027029E-2</c:v>
                </c:pt>
                <c:pt idx="1">
                  <c:v>2.7272727272727271E-2</c:v>
                </c:pt>
                <c:pt idx="2">
                  <c:v>0</c:v>
                </c:pt>
                <c:pt idx="3">
                  <c:v>0.19626168224299065</c:v>
                </c:pt>
                <c:pt idx="4">
                  <c:v>1.8518518518518517E-2</c:v>
                </c:pt>
                <c:pt idx="5">
                  <c:v>1.9230769230769232E-2</c:v>
                </c:pt>
                <c:pt idx="6">
                  <c:v>5.5045871559633031E-2</c:v>
                </c:pt>
                <c:pt idx="7">
                  <c:v>6.4220183486238536E-2</c:v>
                </c:pt>
              </c:numCache>
            </c:numRef>
          </c:val>
          <c:extLst>
            <c:ext xmlns:c16="http://schemas.microsoft.com/office/drawing/2014/chart" uri="{C3380CC4-5D6E-409C-BE32-E72D297353CC}">
              <c16:uniqueId val="{00000001-808C-41FA-B798-3F0E6711B58F}"/>
            </c:ext>
          </c:extLst>
        </c:ser>
        <c:ser>
          <c:idx val="2"/>
          <c:order val="2"/>
          <c:tx>
            <c:strRef>
              <c:f>'Q5.コロナの影響（主な事業のカテゴリ）'!$G$17</c:f>
              <c:strCache>
                <c:ptCount val="1"/>
                <c:pt idx="0">
                  <c:v>現状維持</c:v>
                </c:pt>
              </c:strCache>
            </c:strRef>
          </c:tx>
          <c:spPr>
            <a:solidFill>
              <a:srgbClr val="FFFF99"/>
            </a:solidFill>
            <a:ln>
              <a:solidFill>
                <a:schemeClr val="tx1"/>
              </a:solidFill>
            </a:ln>
            <a:effectLst/>
          </c:spPr>
          <c:invertIfNegative val="0"/>
          <c:cat>
            <c:strRef>
              <c:f>'Q5.コロナの影響（主な事業のカテゴリ）'!$D$18:$D$25</c:f>
              <c:strCache>
                <c:ptCount val="8"/>
                <c:pt idx="0">
                  <c:v>売上（N=111）</c:v>
                </c:pt>
                <c:pt idx="1">
                  <c:v>利益（N=110）</c:v>
                </c:pt>
                <c:pt idx="2">
                  <c:v>営業日数（N=109）</c:v>
                </c:pt>
                <c:pt idx="3">
                  <c:v>求職の応募者数（N=107）</c:v>
                </c:pt>
                <c:pt idx="4">
                  <c:v>国内からの調達（N=108）</c:v>
                </c:pt>
                <c:pt idx="5">
                  <c:v>海外からの調達（N=104）</c:v>
                </c:pt>
                <c:pt idx="6">
                  <c:v>新規顧客の開拓（N=109）</c:v>
                </c:pt>
                <c:pt idx="7">
                  <c:v>商談（N=109）</c:v>
                </c:pt>
              </c:strCache>
            </c:strRef>
          </c:cat>
          <c:val>
            <c:numRef>
              <c:f>'Q5.コロナの影響（主な事業のカテゴリ）'!$G$18:$G$25</c:f>
              <c:numCache>
                <c:formatCode>0.0%</c:formatCode>
                <c:ptCount val="8"/>
                <c:pt idx="0">
                  <c:v>0.27927927927927926</c:v>
                </c:pt>
                <c:pt idx="1">
                  <c:v>0.3</c:v>
                </c:pt>
                <c:pt idx="2">
                  <c:v>0.65137614678899081</c:v>
                </c:pt>
                <c:pt idx="3">
                  <c:v>0.54205607476635509</c:v>
                </c:pt>
                <c:pt idx="4">
                  <c:v>0.62037037037037035</c:v>
                </c:pt>
                <c:pt idx="5">
                  <c:v>0.57692307692307687</c:v>
                </c:pt>
                <c:pt idx="6">
                  <c:v>0.3669724770642202</c:v>
                </c:pt>
                <c:pt idx="7">
                  <c:v>0.27522935779816515</c:v>
                </c:pt>
              </c:numCache>
            </c:numRef>
          </c:val>
          <c:extLst>
            <c:ext xmlns:c16="http://schemas.microsoft.com/office/drawing/2014/chart" uri="{C3380CC4-5D6E-409C-BE32-E72D297353CC}">
              <c16:uniqueId val="{00000002-808C-41FA-B798-3F0E6711B58F}"/>
            </c:ext>
          </c:extLst>
        </c:ser>
        <c:ser>
          <c:idx val="3"/>
          <c:order val="3"/>
          <c:tx>
            <c:strRef>
              <c:f>'Q5.コロナの影響（主な事業のカテゴリ）'!$H$17</c:f>
              <c:strCache>
                <c:ptCount val="1"/>
                <c:pt idx="0">
                  <c:v>減少(縮小)</c:v>
                </c:pt>
              </c:strCache>
            </c:strRef>
          </c:tx>
          <c:spPr>
            <a:solidFill>
              <a:srgbClr val="2E75B6"/>
            </a:solidFill>
            <a:ln>
              <a:solidFill>
                <a:schemeClr val="tx1"/>
              </a:solidFill>
            </a:ln>
            <a:effectLst/>
          </c:spPr>
          <c:invertIfNegative val="0"/>
          <c:cat>
            <c:strRef>
              <c:f>'Q5.コロナの影響（主な事業のカテゴリ）'!$D$18:$D$25</c:f>
              <c:strCache>
                <c:ptCount val="8"/>
                <c:pt idx="0">
                  <c:v>売上（N=111）</c:v>
                </c:pt>
                <c:pt idx="1">
                  <c:v>利益（N=110）</c:v>
                </c:pt>
                <c:pt idx="2">
                  <c:v>営業日数（N=109）</c:v>
                </c:pt>
                <c:pt idx="3">
                  <c:v>求職の応募者数（N=107）</c:v>
                </c:pt>
                <c:pt idx="4">
                  <c:v>国内からの調達（N=108）</c:v>
                </c:pt>
                <c:pt idx="5">
                  <c:v>海外からの調達（N=104）</c:v>
                </c:pt>
                <c:pt idx="6">
                  <c:v>新規顧客の開拓（N=109）</c:v>
                </c:pt>
                <c:pt idx="7">
                  <c:v>商談（N=109）</c:v>
                </c:pt>
              </c:strCache>
            </c:strRef>
          </c:cat>
          <c:val>
            <c:numRef>
              <c:f>'Q5.コロナの影響（主な事業のカテゴリ）'!$H$18:$H$25</c:f>
              <c:numCache>
                <c:formatCode>0.0%</c:formatCode>
                <c:ptCount val="8"/>
                <c:pt idx="0">
                  <c:v>0.54054054054054057</c:v>
                </c:pt>
                <c:pt idx="1">
                  <c:v>0.44545454545454544</c:v>
                </c:pt>
                <c:pt idx="2">
                  <c:v>0.31192660550458717</c:v>
                </c:pt>
                <c:pt idx="3">
                  <c:v>0.19626168224299065</c:v>
                </c:pt>
                <c:pt idx="4">
                  <c:v>0.30555555555555558</c:v>
                </c:pt>
                <c:pt idx="5">
                  <c:v>0.29807692307692307</c:v>
                </c:pt>
                <c:pt idx="6">
                  <c:v>0.42201834862385323</c:v>
                </c:pt>
                <c:pt idx="7">
                  <c:v>0.46788990825688076</c:v>
                </c:pt>
              </c:numCache>
            </c:numRef>
          </c:val>
          <c:extLst>
            <c:ext xmlns:c16="http://schemas.microsoft.com/office/drawing/2014/chart" uri="{C3380CC4-5D6E-409C-BE32-E72D297353CC}">
              <c16:uniqueId val="{00000003-808C-41FA-B798-3F0E6711B58F}"/>
            </c:ext>
          </c:extLst>
        </c:ser>
        <c:ser>
          <c:idx val="4"/>
          <c:order val="4"/>
          <c:tx>
            <c:strRef>
              <c:f>'Q5.コロナの影響（主な事業のカテゴリ）'!$I$17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'Q5.コロナの影響（主な事業のカテゴリ）'!$D$18:$D$25</c:f>
              <c:strCache>
                <c:ptCount val="8"/>
                <c:pt idx="0">
                  <c:v>売上（N=111）</c:v>
                </c:pt>
                <c:pt idx="1">
                  <c:v>利益（N=110）</c:v>
                </c:pt>
                <c:pt idx="2">
                  <c:v>営業日数（N=109）</c:v>
                </c:pt>
                <c:pt idx="3">
                  <c:v>求職の応募者数（N=107）</c:v>
                </c:pt>
                <c:pt idx="4">
                  <c:v>国内からの調達（N=108）</c:v>
                </c:pt>
                <c:pt idx="5">
                  <c:v>海外からの調達（N=104）</c:v>
                </c:pt>
                <c:pt idx="6">
                  <c:v>新規顧客の開拓（N=109）</c:v>
                </c:pt>
                <c:pt idx="7">
                  <c:v>商談（N=109）</c:v>
                </c:pt>
              </c:strCache>
            </c:strRef>
          </c:cat>
          <c:val>
            <c:numRef>
              <c:f>'Q5.コロナの影響（主な事業のカテゴリ）'!$I$18:$I$25</c:f>
              <c:numCache>
                <c:formatCode>0.0%</c:formatCode>
                <c:ptCount val="8"/>
                <c:pt idx="0">
                  <c:v>0.15315315315315314</c:v>
                </c:pt>
                <c:pt idx="1">
                  <c:v>0.21818181818181817</c:v>
                </c:pt>
                <c:pt idx="2">
                  <c:v>3.669724770642202E-2</c:v>
                </c:pt>
                <c:pt idx="3">
                  <c:v>6.5420560747663545E-2</c:v>
                </c:pt>
                <c:pt idx="4">
                  <c:v>5.5555555555555552E-2</c:v>
                </c:pt>
                <c:pt idx="5">
                  <c:v>0.10576923076923077</c:v>
                </c:pt>
                <c:pt idx="6">
                  <c:v>0.13761467889908258</c:v>
                </c:pt>
                <c:pt idx="7">
                  <c:v>0.16513761467889909</c:v>
                </c:pt>
              </c:numCache>
            </c:numRef>
          </c:val>
          <c:extLst>
            <c:ext xmlns:c16="http://schemas.microsoft.com/office/drawing/2014/chart" uri="{C3380CC4-5D6E-409C-BE32-E72D297353CC}">
              <c16:uniqueId val="{00000004-808C-41FA-B798-3F0E6711B58F}"/>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個人用情報機器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'Q5.コロナの影響（主な事業のカテゴリ）'!$K$17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'Q5.コロナの影響（主な事業のカテゴリ）'!$J$18:$J$25</c:f>
              <c:strCache>
                <c:ptCount val="8"/>
                <c:pt idx="0">
                  <c:v>売上（N=150）</c:v>
                </c:pt>
                <c:pt idx="1">
                  <c:v>利益（N=150）</c:v>
                </c:pt>
                <c:pt idx="2">
                  <c:v>営業日数（N=149）</c:v>
                </c:pt>
                <c:pt idx="3">
                  <c:v>求職の応募者数（N=150）</c:v>
                </c:pt>
                <c:pt idx="4">
                  <c:v>国内からの調達（N=149）</c:v>
                </c:pt>
                <c:pt idx="5">
                  <c:v>海外からの調達（N=144）</c:v>
                </c:pt>
                <c:pt idx="6">
                  <c:v>新規顧客の開拓（N=149）</c:v>
                </c:pt>
                <c:pt idx="7">
                  <c:v>商談（N=149）</c:v>
                </c:pt>
              </c:strCache>
            </c:strRef>
          </c:cat>
          <c:val>
            <c:numRef>
              <c:f>'Q5.コロナの影響（主な事業のカテゴリ）'!$K$18:$K$25</c:f>
              <c:numCache>
                <c:formatCode>0.0%</c:formatCode>
                <c:ptCount val="8"/>
                <c:pt idx="0">
                  <c:v>6.6666666666666671E-3</c:v>
                </c:pt>
                <c:pt idx="1">
                  <c:v>1.3333333333333334E-2</c:v>
                </c:pt>
                <c:pt idx="2">
                  <c:v>0</c:v>
                </c:pt>
                <c:pt idx="3">
                  <c:v>0</c:v>
                </c:pt>
                <c:pt idx="4">
                  <c:v>6.7114093959731542E-3</c:v>
                </c:pt>
                <c:pt idx="5">
                  <c:v>0</c:v>
                </c:pt>
                <c:pt idx="6">
                  <c:v>1.3422818791946308E-2</c:v>
                </c:pt>
                <c:pt idx="7">
                  <c:v>2.6845637583892617E-2</c:v>
                </c:pt>
              </c:numCache>
            </c:numRef>
          </c:val>
          <c:extLst>
            <c:ext xmlns:c16="http://schemas.microsoft.com/office/drawing/2014/chart" uri="{C3380CC4-5D6E-409C-BE32-E72D297353CC}">
              <c16:uniqueId val="{00000000-2B2F-41C2-B2E1-21D6E7A2A716}"/>
            </c:ext>
          </c:extLst>
        </c:ser>
        <c:ser>
          <c:idx val="1"/>
          <c:order val="1"/>
          <c:tx>
            <c:strRef>
              <c:f>'Q5.コロナの影響（主な事業のカテゴリ）'!$L$17</c:f>
              <c:strCache>
                <c:ptCount val="1"/>
                <c:pt idx="0">
                  <c:v>増加(拡大)</c:v>
                </c:pt>
              </c:strCache>
            </c:strRef>
          </c:tx>
          <c:spPr>
            <a:solidFill>
              <a:srgbClr val="FFCC99"/>
            </a:solidFill>
            <a:ln>
              <a:solidFill>
                <a:schemeClr val="tx1"/>
              </a:solidFill>
            </a:ln>
            <a:effectLst/>
          </c:spPr>
          <c:invertIfNegative val="0"/>
          <c:cat>
            <c:strRef>
              <c:f>'Q5.コロナの影響（主な事業のカテゴリ）'!$J$18:$J$25</c:f>
              <c:strCache>
                <c:ptCount val="8"/>
                <c:pt idx="0">
                  <c:v>売上（N=150）</c:v>
                </c:pt>
                <c:pt idx="1">
                  <c:v>利益（N=150）</c:v>
                </c:pt>
                <c:pt idx="2">
                  <c:v>営業日数（N=149）</c:v>
                </c:pt>
                <c:pt idx="3">
                  <c:v>求職の応募者数（N=150）</c:v>
                </c:pt>
                <c:pt idx="4">
                  <c:v>国内からの調達（N=149）</c:v>
                </c:pt>
                <c:pt idx="5">
                  <c:v>海外からの調達（N=144）</c:v>
                </c:pt>
                <c:pt idx="6">
                  <c:v>新規顧客の開拓（N=149）</c:v>
                </c:pt>
                <c:pt idx="7">
                  <c:v>商談（N=149）</c:v>
                </c:pt>
              </c:strCache>
            </c:strRef>
          </c:cat>
          <c:val>
            <c:numRef>
              <c:f>'Q5.コロナの影響（主な事業のカテゴリ）'!$L$18:$L$25</c:f>
              <c:numCache>
                <c:formatCode>0.0%</c:formatCode>
                <c:ptCount val="8"/>
                <c:pt idx="0">
                  <c:v>0.04</c:v>
                </c:pt>
                <c:pt idx="1">
                  <c:v>2.6666666666666668E-2</c:v>
                </c:pt>
                <c:pt idx="2">
                  <c:v>0</c:v>
                </c:pt>
                <c:pt idx="3">
                  <c:v>0.20666666666666667</c:v>
                </c:pt>
                <c:pt idx="4">
                  <c:v>2.6845637583892617E-2</c:v>
                </c:pt>
                <c:pt idx="5">
                  <c:v>2.0833333333333332E-2</c:v>
                </c:pt>
                <c:pt idx="6">
                  <c:v>8.0536912751677847E-2</c:v>
                </c:pt>
                <c:pt idx="7">
                  <c:v>9.3959731543624164E-2</c:v>
                </c:pt>
              </c:numCache>
            </c:numRef>
          </c:val>
          <c:extLst>
            <c:ext xmlns:c16="http://schemas.microsoft.com/office/drawing/2014/chart" uri="{C3380CC4-5D6E-409C-BE32-E72D297353CC}">
              <c16:uniqueId val="{00000001-2B2F-41C2-B2E1-21D6E7A2A716}"/>
            </c:ext>
          </c:extLst>
        </c:ser>
        <c:ser>
          <c:idx val="2"/>
          <c:order val="2"/>
          <c:tx>
            <c:strRef>
              <c:f>'Q5.コロナの影響（主な事業のカテゴリ）'!$M$17</c:f>
              <c:strCache>
                <c:ptCount val="1"/>
                <c:pt idx="0">
                  <c:v>現状維持</c:v>
                </c:pt>
              </c:strCache>
            </c:strRef>
          </c:tx>
          <c:spPr>
            <a:solidFill>
              <a:srgbClr val="FFFF99"/>
            </a:solidFill>
            <a:ln>
              <a:solidFill>
                <a:schemeClr val="tx1"/>
              </a:solidFill>
            </a:ln>
            <a:effectLst/>
          </c:spPr>
          <c:invertIfNegative val="0"/>
          <c:cat>
            <c:strRef>
              <c:f>'Q5.コロナの影響（主な事業のカテゴリ）'!$J$18:$J$25</c:f>
              <c:strCache>
                <c:ptCount val="8"/>
                <c:pt idx="0">
                  <c:v>売上（N=150）</c:v>
                </c:pt>
                <c:pt idx="1">
                  <c:v>利益（N=150）</c:v>
                </c:pt>
                <c:pt idx="2">
                  <c:v>営業日数（N=149）</c:v>
                </c:pt>
                <c:pt idx="3">
                  <c:v>求職の応募者数（N=150）</c:v>
                </c:pt>
                <c:pt idx="4">
                  <c:v>国内からの調達（N=149）</c:v>
                </c:pt>
                <c:pt idx="5">
                  <c:v>海外からの調達（N=144）</c:v>
                </c:pt>
                <c:pt idx="6">
                  <c:v>新規顧客の開拓（N=149）</c:v>
                </c:pt>
                <c:pt idx="7">
                  <c:v>商談（N=149）</c:v>
                </c:pt>
              </c:strCache>
            </c:strRef>
          </c:cat>
          <c:val>
            <c:numRef>
              <c:f>'Q5.コロナの影響（主な事業のカテゴリ）'!$M$18:$M$25</c:f>
              <c:numCache>
                <c:formatCode>0.0%</c:formatCode>
                <c:ptCount val="8"/>
                <c:pt idx="0">
                  <c:v>0.33333333333333331</c:v>
                </c:pt>
                <c:pt idx="1">
                  <c:v>0.34666666666666668</c:v>
                </c:pt>
                <c:pt idx="2">
                  <c:v>0.71812080536912748</c:v>
                </c:pt>
                <c:pt idx="3">
                  <c:v>0.51333333333333331</c:v>
                </c:pt>
                <c:pt idx="4">
                  <c:v>0.67114093959731547</c:v>
                </c:pt>
                <c:pt idx="5">
                  <c:v>0.73611111111111116</c:v>
                </c:pt>
                <c:pt idx="6">
                  <c:v>0.38926174496644295</c:v>
                </c:pt>
                <c:pt idx="7">
                  <c:v>0.32885906040268459</c:v>
                </c:pt>
              </c:numCache>
            </c:numRef>
          </c:val>
          <c:extLst>
            <c:ext xmlns:c16="http://schemas.microsoft.com/office/drawing/2014/chart" uri="{C3380CC4-5D6E-409C-BE32-E72D297353CC}">
              <c16:uniqueId val="{00000002-2B2F-41C2-B2E1-21D6E7A2A716}"/>
            </c:ext>
          </c:extLst>
        </c:ser>
        <c:ser>
          <c:idx val="3"/>
          <c:order val="3"/>
          <c:tx>
            <c:strRef>
              <c:f>'Q5.コロナの影響（主な事業のカテゴリ）'!$N$17</c:f>
              <c:strCache>
                <c:ptCount val="1"/>
                <c:pt idx="0">
                  <c:v>減少(縮小)</c:v>
                </c:pt>
              </c:strCache>
            </c:strRef>
          </c:tx>
          <c:spPr>
            <a:solidFill>
              <a:srgbClr val="2E75B6"/>
            </a:solidFill>
            <a:ln>
              <a:solidFill>
                <a:schemeClr val="tx1"/>
              </a:solidFill>
            </a:ln>
            <a:effectLst/>
          </c:spPr>
          <c:invertIfNegative val="0"/>
          <c:cat>
            <c:strRef>
              <c:f>'Q5.コロナの影響（主な事業のカテゴリ）'!$J$18:$J$25</c:f>
              <c:strCache>
                <c:ptCount val="8"/>
                <c:pt idx="0">
                  <c:v>売上（N=150）</c:v>
                </c:pt>
                <c:pt idx="1">
                  <c:v>利益（N=150）</c:v>
                </c:pt>
                <c:pt idx="2">
                  <c:v>営業日数（N=149）</c:v>
                </c:pt>
                <c:pt idx="3">
                  <c:v>求職の応募者数（N=150）</c:v>
                </c:pt>
                <c:pt idx="4">
                  <c:v>国内からの調達（N=149）</c:v>
                </c:pt>
                <c:pt idx="5">
                  <c:v>海外からの調達（N=144）</c:v>
                </c:pt>
                <c:pt idx="6">
                  <c:v>新規顧客の開拓（N=149）</c:v>
                </c:pt>
                <c:pt idx="7">
                  <c:v>商談（N=149）</c:v>
                </c:pt>
              </c:strCache>
            </c:strRef>
          </c:cat>
          <c:val>
            <c:numRef>
              <c:f>'Q5.コロナの影響（主な事業のカテゴリ）'!$N$18:$N$25</c:f>
              <c:numCache>
                <c:formatCode>0.0%</c:formatCode>
                <c:ptCount val="8"/>
                <c:pt idx="0">
                  <c:v>0.46</c:v>
                </c:pt>
                <c:pt idx="1">
                  <c:v>0.44</c:v>
                </c:pt>
                <c:pt idx="2">
                  <c:v>0.24832214765100671</c:v>
                </c:pt>
                <c:pt idx="3">
                  <c:v>0.20666666666666667</c:v>
                </c:pt>
                <c:pt idx="4">
                  <c:v>0.25503355704697989</c:v>
                </c:pt>
                <c:pt idx="5">
                  <c:v>0.16666666666666666</c:v>
                </c:pt>
                <c:pt idx="6">
                  <c:v>0.36912751677852351</c:v>
                </c:pt>
                <c:pt idx="7">
                  <c:v>0.3825503355704698</c:v>
                </c:pt>
              </c:numCache>
            </c:numRef>
          </c:val>
          <c:extLst>
            <c:ext xmlns:c16="http://schemas.microsoft.com/office/drawing/2014/chart" uri="{C3380CC4-5D6E-409C-BE32-E72D297353CC}">
              <c16:uniqueId val="{00000003-2B2F-41C2-B2E1-21D6E7A2A716}"/>
            </c:ext>
          </c:extLst>
        </c:ser>
        <c:ser>
          <c:idx val="4"/>
          <c:order val="4"/>
          <c:tx>
            <c:strRef>
              <c:f>'Q5.コロナの影響（主な事業のカテゴリ）'!$O$17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'Q5.コロナの影響（主な事業のカテゴリ）'!$J$18:$J$25</c:f>
              <c:strCache>
                <c:ptCount val="8"/>
                <c:pt idx="0">
                  <c:v>売上（N=150）</c:v>
                </c:pt>
                <c:pt idx="1">
                  <c:v>利益（N=150）</c:v>
                </c:pt>
                <c:pt idx="2">
                  <c:v>営業日数（N=149）</c:v>
                </c:pt>
                <c:pt idx="3">
                  <c:v>求職の応募者数（N=150）</c:v>
                </c:pt>
                <c:pt idx="4">
                  <c:v>国内からの調達（N=149）</c:v>
                </c:pt>
                <c:pt idx="5">
                  <c:v>海外からの調達（N=144）</c:v>
                </c:pt>
                <c:pt idx="6">
                  <c:v>新規顧客の開拓（N=149）</c:v>
                </c:pt>
                <c:pt idx="7">
                  <c:v>商談（N=149）</c:v>
                </c:pt>
              </c:strCache>
            </c:strRef>
          </c:cat>
          <c:val>
            <c:numRef>
              <c:f>'Q5.コロナの影響（主な事業のカテゴリ）'!$O$18:$O$25</c:f>
              <c:numCache>
                <c:formatCode>0.0%</c:formatCode>
                <c:ptCount val="8"/>
                <c:pt idx="0">
                  <c:v>0.16</c:v>
                </c:pt>
                <c:pt idx="1">
                  <c:v>0.17333333333333334</c:v>
                </c:pt>
                <c:pt idx="2">
                  <c:v>3.3557046979865772E-2</c:v>
                </c:pt>
                <c:pt idx="3">
                  <c:v>7.3333333333333334E-2</c:v>
                </c:pt>
                <c:pt idx="4">
                  <c:v>4.0268456375838924E-2</c:v>
                </c:pt>
                <c:pt idx="5">
                  <c:v>7.6388888888888895E-2</c:v>
                </c:pt>
                <c:pt idx="6">
                  <c:v>0.1476510067114094</c:v>
                </c:pt>
                <c:pt idx="7">
                  <c:v>0.16778523489932887</c:v>
                </c:pt>
              </c:numCache>
            </c:numRef>
          </c:val>
          <c:extLst>
            <c:ext xmlns:c16="http://schemas.microsoft.com/office/drawing/2014/chart" uri="{C3380CC4-5D6E-409C-BE32-E72D297353CC}">
              <c16:uniqueId val="{00000004-2B2F-41C2-B2E1-21D6E7A2A716}"/>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業務用端末機器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'Q5.コロナの影響（主な事業のカテゴリ）'!$Q$17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'Q5.コロナの影響（主な事業のカテゴリ）'!$P$18:$P$25</c:f>
              <c:strCache>
                <c:ptCount val="8"/>
                <c:pt idx="0">
                  <c:v>売上（N=212）</c:v>
                </c:pt>
                <c:pt idx="1">
                  <c:v>利益（N=212）</c:v>
                </c:pt>
                <c:pt idx="2">
                  <c:v>営業日数（N=211）</c:v>
                </c:pt>
                <c:pt idx="3">
                  <c:v>求職の応募者数（N=206）</c:v>
                </c:pt>
                <c:pt idx="4">
                  <c:v>国内からの調達（N=208）</c:v>
                </c:pt>
                <c:pt idx="5">
                  <c:v>海外からの調達（N=202）</c:v>
                </c:pt>
                <c:pt idx="6">
                  <c:v>新規顧客の開拓（N=210）</c:v>
                </c:pt>
                <c:pt idx="7">
                  <c:v>商談（N=211）</c:v>
                </c:pt>
              </c:strCache>
            </c:strRef>
          </c:cat>
          <c:val>
            <c:numRef>
              <c:f>'Q5.コロナの影響（主な事業のカテゴリ）'!$Q$18:$Q$25</c:f>
              <c:numCache>
                <c:formatCode>0.0%</c:formatCode>
                <c:ptCount val="8"/>
                <c:pt idx="0">
                  <c:v>9.433962264150943E-3</c:v>
                </c:pt>
                <c:pt idx="1">
                  <c:v>9.433962264150943E-3</c:v>
                </c:pt>
                <c:pt idx="2">
                  <c:v>0</c:v>
                </c:pt>
                <c:pt idx="3">
                  <c:v>0</c:v>
                </c:pt>
                <c:pt idx="4">
                  <c:v>4.807692307692308E-3</c:v>
                </c:pt>
                <c:pt idx="5">
                  <c:v>0</c:v>
                </c:pt>
                <c:pt idx="6">
                  <c:v>9.5238095238095247E-3</c:v>
                </c:pt>
                <c:pt idx="7">
                  <c:v>2.3696682464454975E-2</c:v>
                </c:pt>
              </c:numCache>
            </c:numRef>
          </c:val>
          <c:extLst>
            <c:ext xmlns:c16="http://schemas.microsoft.com/office/drawing/2014/chart" uri="{C3380CC4-5D6E-409C-BE32-E72D297353CC}">
              <c16:uniqueId val="{00000000-0B51-4BEF-83AE-241661169371}"/>
            </c:ext>
          </c:extLst>
        </c:ser>
        <c:ser>
          <c:idx val="1"/>
          <c:order val="1"/>
          <c:tx>
            <c:strRef>
              <c:f>'Q5.コロナの影響（主な事業のカテゴリ）'!$R$17</c:f>
              <c:strCache>
                <c:ptCount val="1"/>
                <c:pt idx="0">
                  <c:v>増加(拡大)</c:v>
                </c:pt>
              </c:strCache>
            </c:strRef>
          </c:tx>
          <c:spPr>
            <a:solidFill>
              <a:srgbClr val="FFCC99"/>
            </a:solidFill>
            <a:ln>
              <a:solidFill>
                <a:schemeClr val="tx1"/>
              </a:solidFill>
            </a:ln>
            <a:effectLst/>
          </c:spPr>
          <c:invertIfNegative val="0"/>
          <c:cat>
            <c:strRef>
              <c:f>'Q5.コロナの影響（主な事業のカテゴリ）'!$P$18:$P$25</c:f>
              <c:strCache>
                <c:ptCount val="8"/>
                <c:pt idx="0">
                  <c:v>売上（N=212）</c:v>
                </c:pt>
                <c:pt idx="1">
                  <c:v>利益（N=212）</c:v>
                </c:pt>
                <c:pt idx="2">
                  <c:v>営業日数（N=211）</c:v>
                </c:pt>
                <c:pt idx="3">
                  <c:v>求職の応募者数（N=206）</c:v>
                </c:pt>
                <c:pt idx="4">
                  <c:v>国内からの調達（N=208）</c:v>
                </c:pt>
                <c:pt idx="5">
                  <c:v>海外からの調達（N=202）</c:v>
                </c:pt>
                <c:pt idx="6">
                  <c:v>新規顧客の開拓（N=210）</c:v>
                </c:pt>
                <c:pt idx="7">
                  <c:v>商談（N=211）</c:v>
                </c:pt>
              </c:strCache>
            </c:strRef>
          </c:cat>
          <c:val>
            <c:numRef>
              <c:f>'Q5.コロナの影響（主な事業のカテゴリ）'!$R$18:$R$25</c:f>
              <c:numCache>
                <c:formatCode>0.0%</c:formatCode>
                <c:ptCount val="8"/>
                <c:pt idx="0">
                  <c:v>5.6603773584905662E-2</c:v>
                </c:pt>
                <c:pt idx="1">
                  <c:v>4.716981132075472E-2</c:v>
                </c:pt>
                <c:pt idx="2">
                  <c:v>0</c:v>
                </c:pt>
                <c:pt idx="3">
                  <c:v>0.1796116504854369</c:v>
                </c:pt>
                <c:pt idx="4">
                  <c:v>3.8461538461538464E-2</c:v>
                </c:pt>
                <c:pt idx="5">
                  <c:v>4.9504950495049506E-3</c:v>
                </c:pt>
                <c:pt idx="6">
                  <c:v>7.1428571428571425E-2</c:v>
                </c:pt>
                <c:pt idx="7">
                  <c:v>9.4786729857819899E-2</c:v>
                </c:pt>
              </c:numCache>
            </c:numRef>
          </c:val>
          <c:extLst>
            <c:ext xmlns:c16="http://schemas.microsoft.com/office/drawing/2014/chart" uri="{C3380CC4-5D6E-409C-BE32-E72D297353CC}">
              <c16:uniqueId val="{00000001-0B51-4BEF-83AE-241661169371}"/>
            </c:ext>
          </c:extLst>
        </c:ser>
        <c:ser>
          <c:idx val="2"/>
          <c:order val="2"/>
          <c:tx>
            <c:strRef>
              <c:f>'Q5.コロナの影響（主な事業のカテゴリ）'!$S$17</c:f>
              <c:strCache>
                <c:ptCount val="1"/>
                <c:pt idx="0">
                  <c:v>現状維持</c:v>
                </c:pt>
              </c:strCache>
            </c:strRef>
          </c:tx>
          <c:spPr>
            <a:solidFill>
              <a:srgbClr val="FFFF99"/>
            </a:solidFill>
            <a:ln>
              <a:solidFill>
                <a:schemeClr val="tx1"/>
              </a:solidFill>
            </a:ln>
            <a:effectLst/>
          </c:spPr>
          <c:invertIfNegative val="0"/>
          <c:cat>
            <c:strRef>
              <c:f>'Q5.コロナの影響（主な事業のカテゴリ）'!$P$18:$P$25</c:f>
              <c:strCache>
                <c:ptCount val="8"/>
                <c:pt idx="0">
                  <c:v>売上（N=212）</c:v>
                </c:pt>
                <c:pt idx="1">
                  <c:v>利益（N=212）</c:v>
                </c:pt>
                <c:pt idx="2">
                  <c:v>営業日数（N=211）</c:v>
                </c:pt>
                <c:pt idx="3">
                  <c:v>求職の応募者数（N=206）</c:v>
                </c:pt>
                <c:pt idx="4">
                  <c:v>国内からの調達（N=208）</c:v>
                </c:pt>
                <c:pt idx="5">
                  <c:v>海外からの調達（N=202）</c:v>
                </c:pt>
                <c:pt idx="6">
                  <c:v>新規顧客の開拓（N=210）</c:v>
                </c:pt>
                <c:pt idx="7">
                  <c:v>商談（N=211）</c:v>
                </c:pt>
              </c:strCache>
            </c:strRef>
          </c:cat>
          <c:val>
            <c:numRef>
              <c:f>'Q5.コロナの影響（主な事業のカテゴリ）'!$S$18:$S$25</c:f>
              <c:numCache>
                <c:formatCode>0.0%</c:formatCode>
                <c:ptCount val="8"/>
                <c:pt idx="0">
                  <c:v>0.26415094339622641</c:v>
                </c:pt>
                <c:pt idx="1">
                  <c:v>0.30188679245283018</c:v>
                </c:pt>
                <c:pt idx="2">
                  <c:v>0.6872037914691943</c:v>
                </c:pt>
                <c:pt idx="3">
                  <c:v>0.57281553398058249</c:v>
                </c:pt>
                <c:pt idx="4">
                  <c:v>0.63942307692307687</c:v>
                </c:pt>
                <c:pt idx="5">
                  <c:v>0.70297029702970293</c:v>
                </c:pt>
                <c:pt idx="6">
                  <c:v>0.38095238095238093</c:v>
                </c:pt>
                <c:pt idx="7">
                  <c:v>0.29857819905213268</c:v>
                </c:pt>
              </c:numCache>
            </c:numRef>
          </c:val>
          <c:extLst>
            <c:ext xmlns:c16="http://schemas.microsoft.com/office/drawing/2014/chart" uri="{C3380CC4-5D6E-409C-BE32-E72D297353CC}">
              <c16:uniqueId val="{00000002-0B51-4BEF-83AE-241661169371}"/>
            </c:ext>
          </c:extLst>
        </c:ser>
        <c:ser>
          <c:idx val="3"/>
          <c:order val="3"/>
          <c:tx>
            <c:strRef>
              <c:f>'Q5.コロナの影響（主な事業のカテゴリ）'!$T$17</c:f>
              <c:strCache>
                <c:ptCount val="1"/>
                <c:pt idx="0">
                  <c:v>減少(縮小)</c:v>
                </c:pt>
              </c:strCache>
            </c:strRef>
          </c:tx>
          <c:spPr>
            <a:solidFill>
              <a:srgbClr val="2E75B6"/>
            </a:solidFill>
            <a:ln>
              <a:solidFill>
                <a:schemeClr val="tx1"/>
              </a:solidFill>
            </a:ln>
            <a:effectLst/>
          </c:spPr>
          <c:invertIfNegative val="0"/>
          <c:cat>
            <c:strRef>
              <c:f>'Q5.コロナの影響（主な事業のカテゴリ）'!$P$18:$P$25</c:f>
              <c:strCache>
                <c:ptCount val="8"/>
                <c:pt idx="0">
                  <c:v>売上（N=212）</c:v>
                </c:pt>
                <c:pt idx="1">
                  <c:v>利益（N=212）</c:v>
                </c:pt>
                <c:pt idx="2">
                  <c:v>営業日数（N=211）</c:v>
                </c:pt>
                <c:pt idx="3">
                  <c:v>求職の応募者数（N=206）</c:v>
                </c:pt>
                <c:pt idx="4">
                  <c:v>国内からの調達（N=208）</c:v>
                </c:pt>
                <c:pt idx="5">
                  <c:v>海外からの調達（N=202）</c:v>
                </c:pt>
                <c:pt idx="6">
                  <c:v>新規顧客の開拓（N=210）</c:v>
                </c:pt>
                <c:pt idx="7">
                  <c:v>商談（N=211）</c:v>
                </c:pt>
              </c:strCache>
            </c:strRef>
          </c:cat>
          <c:val>
            <c:numRef>
              <c:f>'Q5.コロナの影響（主な事業のカテゴリ）'!$T$18:$T$25</c:f>
              <c:numCache>
                <c:formatCode>0.0%</c:formatCode>
                <c:ptCount val="8"/>
                <c:pt idx="0">
                  <c:v>0.51415094339622647</c:v>
                </c:pt>
                <c:pt idx="1">
                  <c:v>0.42924528301886794</c:v>
                </c:pt>
                <c:pt idx="2">
                  <c:v>0.26540284360189575</c:v>
                </c:pt>
                <c:pt idx="3">
                  <c:v>0.16990291262135923</c:v>
                </c:pt>
                <c:pt idx="4">
                  <c:v>0.28365384615384615</c:v>
                </c:pt>
                <c:pt idx="5">
                  <c:v>0.20792079207920791</c:v>
                </c:pt>
                <c:pt idx="6">
                  <c:v>0.42857142857142855</c:v>
                </c:pt>
                <c:pt idx="7">
                  <c:v>0.45497630331753552</c:v>
                </c:pt>
              </c:numCache>
            </c:numRef>
          </c:val>
          <c:extLst>
            <c:ext xmlns:c16="http://schemas.microsoft.com/office/drawing/2014/chart" uri="{C3380CC4-5D6E-409C-BE32-E72D297353CC}">
              <c16:uniqueId val="{00000003-0B51-4BEF-83AE-241661169371}"/>
            </c:ext>
          </c:extLst>
        </c:ser>
        <c:ser>
          <c:idx val="4"/>
          <c:order val="4"/>
          <c:tx>
            <c:strRef>
              <c:f>'Q5.コロナの影響（主な事業のカテゴリ）'!$U$17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'Q5.コロナの影響（主な事業のカテゴリ）'!$P$18:$P$25</c:f>
              <c:strCache>
                <c:ptCount val="8"/>
                <c:pt idx="0">
                  <c:v>売上（N=212）</c:v>
                </c:pt>
                <c:pt idx="1">
                  <c:v>利益（N=212）</c:v>
                </c:pt>
                <c:pt idx="2">
                  <c:v>営業日数（N=211）</c:v>
                </c:pt>
                <c:pt idx="3">
                  <c:v>求職の応募者数（N=206）</c:v>
                </c:pt>
                <c:pt idx="4">
                  <c:v>国内からの調達（N=208）</c:v>
                </c:pt>
                <c:pt idx="5">
                  <c:v>海外からの調達（N=202）</c:v>
                </c:pt>
                <c:pt idx="6">
                  <c:v>新規顧客の開拓（N=210）</c:v>
                </c:pt>
                <c:pt idx="7">
                  <c:v>商談（N=211）</c:v>
                </c:pt>
              </c:strCache>
            </c:strRef>
          </c:cat>
          <c:val>
            <c:numRef>
              <c:f>'Q5.コロナの影響（主な事業のカテゴリ）'!$U$18:$U$25</c:f>
              <c:numCache>
                <c:formatCode>0.0%</c:formatCode>
                <c:ptCount val="8"/>
                <c:pt idx="0">
                  <c:v>0.15566037735849056</c:v>
                </c:pt>
                <c:pt idx="1">
                  <c:v>0.21226415094339623</c:v>
                </c:pt>
                <c:pt idx="2">
                  <c:v>4.7393364928909949E-2</c:v>
                </c:pt>
                <c:pt idx="3">
                  <c:v>7.7669902912621352E-2</c:v>
                </c:pt>
                <c:pt idx="4">
                  <c:v>3.3653846153846152E-2</c:v>
                </c:pt>
                <c:pt idx="5">
                  <c:v>8.4158415841584164E-2</c:v>
                </c:pt>
                <c:pt idx="6">
                  <c:v>0.10952380952380952</c:v>
                </c:pt>
                <c:pt idx="7">
                  <c:v>0.12796208530805686</c:v>
                </c:pt>
              </c:numCache>
            </c:numRef>
          </c:val>
          <c:extLst>
            <c:ext xmlns:c16="http://schemas.microsoft.com/office/drawing/2014/chart" uri="{C3380CC4-5D6E-409C-BE32-E72D297353CC}">
              <c16:uniqueId val="{00000004-0B51-4BEF-83AE-241661169371}"/>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運輸機器／建設機器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'Q5.コロナの影響（主な事業のカテゴリ）'!$W$17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'Q5.コロナの影響（主な事業のカテゴリ）'!$V$18:$V$25</c:f>
              <c:strCache>
                <c:ptCount val="8"/>
                <c:pt idx="0">
                  <c:v>売上（N=225）</c:v>
                </c:pt>
                <c:pt idx="1">
                  <c:v>利益（N=225）</c:v>
                </c:pt>
                <c:pt idx="2">
                  <c:v>営業日数（N=223）</c:v>
                </c:pt>
                <c:pt idx="3">
                  <c:v>求職の応募者数（N=224）</c:v>
                </c:pt>
                <c:pt idx="4">
                  <c:v>国内からの調達（N=224）</c:v>
                </c:pt>
                <c:pt idx="5">
                  <c:v>海外からの調達（N=217）</c:v>
                </c:pt>
                <c:pt idx="6">
                  <c:v>新規顧客の開拓（N=224）</c:v>
                </c:pt>
                <c:pt idx="7">
                  <c:v>商談（N=225）</c:v>
                </c:pt>
              </c:strCache>
            </c:strRef>
          </c:cat>
          <c:val>
            <c:numRef>
              <c:f>'Q5.コロナの影響（主な事業のカテゴリ）'!$W$18:$W$25</c:f>
              <c:numCache>
                <c:formatCode>0.0%</c:formatCode>
                <c:ptCount val="8"/>
                <c:pt idx="0">
                  <c:v>4.4444444444444444E-3</c:v>
                </c:pt>
                <c:pt idx="1">
                  <c:v>4.4444444444444444E-3</c:v>
                </c:pt>
                <c:pt idx="2">
                  <c:v>0</c:v>
                </c:pt>
                <c:pt idx="3">
                  <c:v>0</c:v>
                </c:pt>
                <c:pt idx="4">
                  <c:v>0</c:v>
                </c:pt>
                <c:pt idx="5">
                  <c:v>0</c:v>
                </c:pt>
                <c:pt idx="6">
                  <c:v>0</c:v>
                </c:pt>
                <c:pt idx="7">
                  <c:v>2.6666666666666668E-2</c:v>
                </c:pt>
              </c:numCache>
            </c:numRef>
          </c:val>
          <c:extLst>
            <c:ext xmlns:c16="http://schemas.microsoft.com/office/drawing/2014/chart" uri="{C3380CC4-5D6E-409C-BE32-E72D297353CC}">
              <c16:uniqueId val="{00000000-E872-40AD-A10E-52A23C19922B}"/>
            </c:ext>
          </c:extLst>
        </c:ser>
        <c:ser>
          <c:idx val="1"/>
          <c:order val="1"/>
          <c:tx>
            <c:strRef>
              <c:f>'Q5.コロナの影響（主な事業のカテゴリ）'!$X$17</c:f>
              <c:strCache>
                <c:ptCount val="1"/>
                <c:pt idx="0">
                  <c:v>増加(拡大)</c:v>
                </c:pt>
              </c:strCache>
            </c:strRef>
          </c:tx>
          <c:spPr>
            <a:solidFill>
              <a:srgbClr val="FFCC99"/>
            </a:solidFill>
            <a:ln>
              <a:solidFill>
                <a:schemeClr val="tx1"/>
              </a:solidFill>
            </a:ln>
            <a:effectLst/>
          </c:spPr>
          <c:invertIfNegative val="0"/>
          <c:cat>
            <c:strRef>
              <c:f>'Q5.コロナの影響（主な事業のカテゴリ）'!$V$18:$V$25</c:f>
              <c:strCache>
                <c:ptCount val="8"/>
                <c:pt idx="0">
                  <c:v>売上（N=225）</c:v>
                </c:pt>
                <c:pt idx="1">
                  <c:v>利益（N=225）</c:v>
                </c:pt>
                <c:pt idx="2">
                  <c:v>営業日数（N=223）</c:v>
                </c:pt>
                <c:pt idx="3">
                  <c:v>求職の応募者数（N=224）</c:v>
                </c:pt>
                <c:pt idx="4">
                  <c:v>国内からの調達（N=224）</c:v>
                </c:pt>
                <c:pt idx="5">
                  <c:v>海外からの調達（N=217）</c:v>
                </c:pt>
                <c:pt idx="6">
                  <c:v>新規顧客の開拓（N=224）</c:v>
                </c:pt>
                <c:pt idx="7">
                  <c:v>商談（N=225）</c:v>
                </c:pt>
              </c:strCache>
            </c:strRef>
          </c:cat>
          <c:val>
            <c:numRef>
              <c:f>'Q5.コロナの影響（主な事業のカテゴリ）'!$X$18:$X$25</c:f>
              <c:numCache>
                <c:formatCode>0.0%</c:formatCode>
                <c:ptCount val="8"/>
                <c:pt idx="0">
                  <c:v>3.111111111111111E-2</c:v>
                </c:pt>
                <c:pt idx="1">
                  <c:v>3.111111111111111E-2</c:v>
                </c:pt>
                <c:pt idx="2">
                  <c:v>0</c:v>
                </c:pt>
                <c:pt idx="3">
                  <c:v>0.13392857142857142</c:v>
                </c:pt>
                <c:pt idx="4">
                  <c:v>1.7857142857142856E-2</c:v>
                </c:pt>
                <c:pt idx="5">
                  <c:v>1.3824884792626729E-2</c:v>
                </c:pt>
                <c:pt idx="6">
                  <c:v>8.4821428571428575E-2</c:v>
                </c:pt>
                <c:pt idx="7">
                  <c:v>8.8888888888888892E-2</c:v>
                </c:pt>
              </c:numCache>
            </c:numRef>
          </c:val>
          <c:extLst>
            <c:ext xmlns:c16="http://schemas.microsoft.com/office/drawing/2014/chart" uri="{C3380CC4-5D6E-409C-BE32-E72D297353CC}">
              <c16:uniqueId val="{00000001-E872-40AD-A10E-52A23C19922B}"/>
            </c:ext>
          </c:extLst>
        </c:ser>
        <c:ser>
          <c:idx val="2"/>
          <c:order val="2"/>
          <c:tx>
            <c:strRef>
              <c:f>'Q5.コロナの影響（主な事業のカテゴリ）'!$Y$17</c:f>
              <c:strCache>
                <c:ptCount val="1"/>
                <c:pt idx="0">
                  <c:v>現状維持</c:v>
                </c:pt>
              </c:strCache>
            </c:strRef>
          </c:tx>
          <c:spPr>
            <a:solidFill>
              <a:srgbClr val="FFFF99"/>
            </a:solidFill>
            <a:ln>
              <a:solidFill>
                <a:schemeClr val="tx1"/>
              </a:solidFill>
            </a:ln>
            <a:effectLst/>
          </c:spPr>
          <c:invertIfNegative val="0"/>
          <c:cat>
            <c:strRef>
              <c:f>'Q5.コロナの影響（主な事業のカテゴリ）'!$V$18:$V$25</c:f>
              <c:strCache>
                <c:ptCount val="8"/>
                <c:pt idx="0">
                  <c:v>売上（N=225）</c:v>
                </c:pt>
                <c:pt idx="1">
                  <c:v>利益（N=225）</c:v>
                </c:pt>
                <c:pt idx="2">
                  <c:v>営業日数（N=223）</c:v>
                </c:pt>
                <c:pt idx="3">
                  <c:v>求職の応募者数（N=224）</c:v>
                </c:pt>
                <c:pt idx="4">
                  <c:v>国内からの調達（N=224）</c:v>
                </c:pt>
                <c:pt idx="5">
                  <c:v>海外からの調達（N=217）</c:v>
                </c:pt>
                <c:pt idx="6">
                  <c:v>新規顧客の開拓（N=224）</c:v>
                </c:pt>
                <c:pt idx="7">
                  <c:v>商談（N=225）</c:v>
                </c:pt>
              </c:strCache>
            </c:strRef>
          </c:cat>
          <c:val>
            <c:numRef>
              <c:f>'Q5.コロナの影響（主な事業のカテゴリ）'!$Y$18:$Y$25</c:f>
              <c:numCache>
                <c:formatCode>0.0%</c:formatCode>
                <c:ptCount val="8"/>
                <c:pt idx="0">
                  <c:v>0.25777777777777777</c:v>
                </c:pt>
                <c:pt idx="1">
                  <c:v>0.27111111111111114</c:v>
                </c:pt>
                <c:pt idx="2">
                  <c:v>0.64125560538116588</c:v>
                </c:pt>
                <c:pt idx="3">
                  <c:v>0.6116071428571429</c:v>
                </c:pt>
                <c:pt idx="4">
                  <c:v>0.5714285714285714</c:v>
                </c:pt>
                <c:pt idx="5">
                  <c:v>0.62672811059907829</c:v>
                </c:pt>
                <c:pt idx="6">
                  <c:v>0.375</c:v>
                </c:pt>
                <c:pt idx="7">
                  <c:v>0.28888888888888886</c:v>
                </c:pt>
              </c:numCache>
            </c:numRef>
          </c:val>
          <c:extLst>
            <c:ext xmlns:c16="http://schemas.microsoft.com/office/drawing/2014/chart" uri="{C3380CC4-5D6E-409C-BE32-E72D297353CC}">
              <c16:uniqueId val="{00000002-E872-40AD-A10E-52A23C19922B}"/>
            </c:ext>
          </c:extLst>
        </c:ser>
        <c:ser>
          <c:idx val="3"/>
          <c:order val="3"/>
          <c:tx>
            <c:strRef>
              <c:f>'Q5.コロナの影響（主な事業のカテゴリ）'!$Z$17</c:f>
              <c:strCache>
                <c:ptCount val="1"/>
                <c:pt idx="0">
                  <c:v>減少(縮小)</c:v>
                </c:pt>
              </c:strCache>
            </c:strRef>
          </c:tx>
          <c:spPr>
            <a:solidFill>
              <a:srgbClr val="2E75B6"/>
            </a:solidFill>
            <a:ln>
              <a:solidFill>
                <a:schemeClr val="tx1"/>
              </a:solidFill>
            </a:ln>
            <a:effectLst/>
          </c:spPr>
          <c:invertIfNegative val="0"/>
          <c:cat>
            <c:strRef>
              <c:f>'Q5.コロナの影響（主な事業のカテゴリ）'!$V$18:$V$25</c:f>
              <c:strCache>
                <c:ptCount val="8"/>
                <c:pt idx="0">
                  <c:v>売上（N=225）</c:v>
                </c:pt>
                <c:pt idx="1">
                  <c:v>利益（N=225）</c:v>
                </c:pt>
                <c:pt idx="2">
                  <c:v>営業日数（N=223）</c:v>
                </c:pt>
                <c:pt idx="3">
                  <c:v>求職の応募者数（N=224）</c:v>
                </c:pt>
                <c:pt idx="4">
                  <c:v>国内からの調達（N=224）</c:v>
                </c:pt>
                <c:pt idx="5">
                  <c:v>海外からの調達（N=217）</c:v>
                </c:pt>
                <c:pt idx="6">
                  <c:v>新規顧客の開拓（N=224）</c:v>
                </c:pt>
                <c:pt idx="7">
                  <c:v>商談（N=225）</c:v>
                </c:pt>
              </c:strCache>
            </c:strRef>
          </c:cat>
          <c:val>
            <c:numRef>
              <c:f>'Q5.コロナの影響（主な事業のカテゴリ）'!$Z$18:$Z$25</c:f>
              <c:numCache>
                <c:formatCode>0.0%</c:formatCode>
                <c:ptCount val="8"/>
                <c:pt idx="0">
                  <c:v>0.4622222222222222</c:v>
                </c:pt>
                <c:pt idx="1">
                  <c:v>0.42666666666666669</c:v>
                </c:pt>
                <c:pt idx="2">
                  <c:v>0.31838565022421522</c:v>
                </c:pt>
                <c:pt idx="3">
                  <c:v>0.17410714285714285</c:v>
                </c:pt>
                <c:pt idx="4">
                  <c:v>0.35267857142857145</c:v>
                </c:pt>
                <c:pt idx="5">
                  <c:v>0.26267281105990781</c:v>
                </c:pt>
                <c:pt idx="6">
                  <c:v>0.41517857142857145</c:v>
                </c:pt>
                <c:pt idx="7">
                  <c:v>0.45777777777777778</c:v>
                </c:pt>
              </c:numCache>
            </c:numRef>
          </c:val>
          <c:extLst>
            <c:ext xmlns:c16="http://schemas.microsoft.com/office/drawing/2014/chart" uri="{C3380CC4-5D6E-409C-BE32-E72D297353CC}">
              <c16:uniqueId val="{00000003-E872-40AD-A10E-52A23C19922B}"/>
            </c:ext>
          </c:extLst>
        </c:ser>
        <c:ser>
          <c:idx val="4"/>
          <c:order val="4"/>
          <c:tx>
            <c:strRef>
              <c:f>'Q5.コロナの影響（主な事業のカテゴリ）'!$AA$17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'Q5.コロナの影響（主な事業のカテゴリ）'!$V$18:$V$25</c:f>
              <c:strCache>
                <c:ptCount val="8"/>
                <c:pt idx="0">
                  <c:v>売上（N=225）</c:v>
                </c:pt>
                <c:pt idx="1">
                  <c:v>利益（N=225）</c:v>
                </c:pt>
                <c:pt idx="2">
                  <c:v>営業日数（N=223）</c:v>
                </c:pt>
                <c:pt idx="3">
                  <c:v>求職の応募者数（N=224）</c:v>
                </c:pt>
                <c:pt idx="4">
                  <c:v>国内からの調達（N=224）</c:v>
                </c:pt>
                <c:pt idx="5">
                  <c:v>海外からの調達（N=217）</c:v>
                </c:pt>
                <c:pt idx="6">
                  <c:v>新規顧客の開拓（N=224）</c:v>
                </c:pt>
                <c:pt idx="7">
                  <c:v>商談（N=225）</c:v>
                </c:pt>
              </c:strCache>
            </c:strRef>
          </c:cat>
          <c:val>
            <c:numRef>
              <c:f>'Q5.コロナの影響（主な事業のカテゴリ）'!$AA$18:$AA$25</c:f>
              <c:numCache>
                <c:formatCode>0.0%</c:formatCode>
                <c:ptCount val="8"/>
                <c:pt idx="0">
                  <c:v>0.24444444444444444</c:v>
                </c:pt>
                <c:pt idx="1">
                  <c:v>0.26666666666666666</c:v>
                </c:pt>
                <c:pt idx="2">
                  <c:v>4.0358744394618833E-2</c:v>
                </c:pt>
                <c:pt idx="3">
                  <c:v>8.0357142857142863E-2</c:v>
                </c:pt>
                <c:pt idx="4">
                  <c:v>5.8035714285714288E-2</c:v>
                </c:pt>
                <c:pt idx="5">
                  <c:v>9.6774193548387094E-2</c:v>
                </c:pt>
                <c:pt idx="6">
                  <c:v>0.125</c:v>
                </c:pt>
                <c:pt idx="7">
                  <c:v>0.13777777777777778</c:v>
                </c:pt>
              </c:numCache>
            </c:numRef>
          </c:val>
          <c:extLst>
            <c:ext xmlns:c16="http://schemas.microsoft.com/office/drawing/2014/chart" uri="{C3380CC4-5D6E-409C-BE32-E72D297353CC}">
              <c16:uniqueId val="{00000004-E872-40AD-A10E-52A23C19922B}"/>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工業制御／</a:t>
            </a:r>
            <a:r>
              <a:rPr lang="en-US" altLang="ja-JP" sz="1050"/>
              <a:t>FA</a:t>
            </a:r>
            <a:r>
              <a:rPr lang="ja-JP" altLang="en-US" sz="1050"/>
              <a:t>機器／産業機器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'Q5.コロナの影響（主な事業のカテゴリ）'!$AC$17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'Q5.コロナの影響（主な事業のカテゴリ）'!$AB$18:$AB$25</c:f>
              <c:strCache>
                <c:ptCount val="8"/>
                <c:pt idx="0">
                  <c:v>売上（N=341）</c:v>
                </c:pt>
                <c:pt idx="1">
                  <c:v>利益（N=340）</c:v>
                </c:pt>
                <c:pt idx="2">
                  <c:v>営業日数（N=337）</c:v>
                </c:pt>
                <c:pt idx="3">
                  <c:v>求職の応募者数（N=337）</c:v>
                </c:pt>
                <c:pt idx="4">
                  <c:v>国内からの調達（N=336）</c:v>
                </c:pt>
                <c:pt idx="5">
                  <c:v>海外からの調達（N=332）</c:v>
                </c:pt>
                <c:pt idx="6">
                  <c:v>新規顧客の開拓（N=337）</c:v>
                </c:pt>
                <c:pt idx="7">
                  <c:v>商談（N=338）</c:v>
                </c:pt>
              </c:strCache>
            </c:strRef>
          </c:cat>
          <c:val>
            <c:numRef>
              <c:f>'Q5.コロナの影響（主な事業のカテゴリ）'!$AC$18:$AC$25</c:f>
              <c:numCache>
                <c:formatCode>0.0%</c:formatCode>
                <c:ptCount val="8"/>
                <c:pt idx="0">
                  <c:v>2.9325513196480938E-3</c:v>
                </c:pt>
                <c:pt idx="1">
                  <c:v>2.9411764705882353E-3</c:v>
                </c:pt>
                <c:pt idx="2">
                  <c:v>0</c:v>
                </c:pt>
                <c:pt idx="3">
                  <c:v>2.967359050445104E-3</c:v>
                </c:pt>
                <c:pt idx="4">
                  <c:v>0</c:v>
                </c:pt>
                <c:pt idx="5">
                  <c:v>0</c:v>
                </c:pt>
                <c:pt idx="6">
                  <c:v>2.967359050445104E-3</c:v>
                </c:pt>
                <c:pt idx="7">
                  <c:v>1.1834319526627219E-2</c:v>
                </c:pt>
              </c:numCache>
            </c:numRef>
          </c:val>
          <c:extLst>
            <c:ext xmlns:c16="http://schemas.microsoft.com/office/drawing/2014/chart" uri="{C3380CC4-5D6E-409C-BE32-E72D297353CC}">
              <c16:uniqueId val="{00000000-0B84-454F-B2A0-F10C114AB85C}"/>
            </c:ext>
          </c:extLst>
        </c:ser>
        <c:ser>
          <c:idx val="1"/>
          <c:order val="1"/>
          <c:tx>
            <c:strRef>
              <c:f>'Q5.コロナの影響（主な事業のカテゴリ）'!$AD$17</c:f>
              <c:strCache>
                <c:ptCount val="1"/>
                <c:pt idx="0">
                  <c:v>増加(拡大)</c:v>
                </c:pt>
              </c:strCache>
            </c:strRef>
          </c:tx>
          <c:spPr>
            <a:solidFill>
              <a:srgbClr val="FFCC99"/>
            </a:solidFill>
            <a:ln>
              <a:solidFill>
                <a:schemeClr val="tx1"/>
              </a:solidFill>
            </a:ln>
            <a:effectLst/>
          </c:spPr>
          <c:invertIfNegative val="0"/>
          <c:cat>
            <c:strRef>
              <c:f>'Q5.コロナの影響（主な事業のカテゴリ）'!$AB$18:$AB$25</c:f>
              <c:strCache>
                <c:ptCount val="8"/>
                <c:pt idx="0">
                  <c:v>売上（N=341）</c:v>
                </c:pt>
                <c:pt idx="1">
                  <c:v>利益（N=340）</c:v>
                </c:pt>
                <c:pt idx="2">
                  <c:v>営業日数（N=337）</c:v>
                </c:pt>
                <c:pt idx="3">
                  <c:v>求職の応募者数（N=337）</c:v>
                </c:pt>
                <c:pt idx="4">
                  <c:v>国内からの調達（N=336）</c:v>
                </c:pt>
                <c:pt idx="5">
                  <c:v>海外からの調達（N=332）</c:v>
                </c:pt>
                <c:pt idx="6">
                  <c:v>新規顧客の開拓（N=337）</c:v>
                </c:pt>
                <c:pt idx="7">
                  <c:v>商談（N=338）</c:v>
                </c:pt>
              </c:strCache>
            </c:strRef>
          </c:cat>
          <c:val>
            <c:numRef>
              <c:f>'Q5.コロナの影響（主な事業のカテゴリ）'!$AD$18:$AD$25</c:f>
              <c:numCache>
                <c:formatCode>0.0%</c:formatCode>
                <c:ptCount val="8"/>
                <c:pt idx="0">
                  <c:v>2.0527859237536656E-2</c:v>
                </c:pt>
                <c:pt idx="1">
                  <c:v>2.9411764705882353E-2</c:v>
                </c:pt>
                <c:pt idx="2">
                  <c:v>5.9347181008902079E-3</c:v>
                </c:pt>
                <c:pt idx="3">
                  <c:v>0.10089020771513353</c:v>
                </c:pt>
                <c:pt idx="4">
                  <c:v>1.488095238095238E-2</c:v>
                </c:pt>
                <c:pt idx="5">
                  <c:v>1.5060240963855422E-2</c:v>
                </c:pt>
                <c:pt idx="6">
                  <c:v>0.10385756676557864</c:v>
                </c:pt>
                <c:pt idx="7">
                  <c:v>9.4674556213017749E-2</c:v>
                </c:pt>
              </c:numCache>
            </c:numRef>
          </c:val>
          <c:extLst>
            <c:ext xmlns:c16="http://schemas.microsoft.com/office/drawing/2014/chart" uri="{C3380CC4-5D6E-409C-BE32-E72D297353CC}">
              <c16:uniqueId val="{00000001-0B84-454F-B2A0-F10C114AB85C}"/>
            </c:ext>
          </c:extLst>
        </c:ser>
        <c:ser>
          <c:idx val="2"/>
          <c:order val="2"/>
          <c:tx>
            <c:strRef>
              <c:f>'Q5.コロナの影響（主な事業のカテゴリ）'!$AE$17</c:f>
              <c:strCache>
                <c:ptCount val="1"/>
                <c:pt idx="0">
                  <c:v>現状維持</c:v>
                </c:pt>
              </c:strCache>
            </c:strRef>
          </c:tx>
          <c:spPr>
            <a:solidFill>
              <a:srgbClr val="FFFF99"/>
            </a:solidFill>
            <a:ln>
              <a:solidFill>
                <a:schemeClr val="tx1"/>
              </a:solidFill>
            </a:ln>
            <a:effectLst/>
          </c:spPr>
          <c:invertIfNegative val="0"/>
          <c:cat>
            <c:strRef>
              <c:f>'Q5.コロナの影響（主な事業のカテゴリ）'!$AB$18:$AB$25</c:f>
              <c:strCache>
                <c:ptCount val="8"/>
                <c:pt idx="0">
                  <c:v>売上（N=341）</c:v>
                </c:pt>
                <c:pt idx="1">
                  <c:v>利益（N=340）</c:v>
                </c:pt>
                <c:pt idx="2">
                  <c:v>営業日数（N=337）</c:v>
                </c:pt>
                <c:pt idx="3">
                  <c:v>求職の応募者数（N=337）</c:v>
                </c:pt>
                <c:pt idx="4">
                  <c:v>国内からの調達（N=336）</c:v>
                </c:pt>
                <c:pt idx="5">
                  <c:v>海外からの調達（N=332）</c:v>
                </c:pt>
                <c:pt idx="6">
                  <c:v>新規顧客の開拓（N=337）</c:v>
                </c:pt>
                <c:pt idx="7">
                  <c:v>商談（N=338）</c:v>
                </c:pt>
              </c:strCache>
            </c:strRef>
          </c:cat>
          <c:val>
            <c:numRef>
              <c:f>'Q5.コロナの影響（主な事業のカテゴリ）'!$AE$18:$AE$25</c:f>
              <c:numCache>
                <c:formatCode>0.0%</c:formatCode>
                <c:ptCount val="8"/>
                <c:pt idx="0">
                  <c:v>0.26979472140762462</c:v>
                </c:pt>
                <c:pt idx="1">
                  <c:v>0.27941176470588236</c:v>
                </c:pt>
                <c:pt idx="2">
                  <c:v>0.66172106824925814</c:v>
                </c:pt>
                <c:pt idx="3">
                  <c:v>0.6172106824925816</c:v>
                </c:pt>
                <c:pt idx="4">
                  <c:v>0.6339285714285714</c:v>
                </c:pt>
                <c:pt idx="5">
                  <c:v>0.60542168674698793</c:v>
                </c:pt>
                <c:pt idx="6">
                  <c:v>0.34718100890207715</c:v>
                </c:pt>
                <c:pt idx="7">
                  <c:v>0.31656804733727811</c:v>
                </c:pt>
              </c:numCache>
            </c:numRef>
          </c:val>
          <c:extLst>
            <c:ext xmlns:c16="http://schemas.microsoft.com/office/drawing/2014/chart" uri="{C3380CC4-5D6E-409C-BE32-E72D297353CC}">
              <c16:uniqueId val="{00000002-0B84-454F-B2A0-F10C114AB85C}"/>
            </c:ext>
          </c:extLst>
        </c:ser>
        <c:ser>
          <c:idx val="3"/>
          <c:order val="3"/>
          <c:tx>
            <c:strRef>
              <c:f>'Q5.コロナの影響（主な事業のカテゴリ）'!$AF$17</c:f>
              <c:strCache>
                <c:ptCount val="1"/>
                <c:pt idx="0">
                  <c:v>減少(縮小)</c:v>
                </c:pt>
              </c:strCache>
            </c:strRef>
          </c:tx>
          <c:spPr>
            <a:solidFill>
              <a:srgbClr val="2E75B6"/>
            </a:solidFill>
            <a:ln>
              <a:solidFill>
                <a:schemeClr val="tx1"/>
              </a:solidFill>
            </a:ln>
            <a:effectLst/>
          </c:spPr>
          <c:invertIfNegative val="0"/>
          <c:cat>
            <c:strRef>
              <c:f>'Q5.コロナの影響（主な事業のカテゴリ）'!$AB$18:$AB$25</c:f>
              <c:strCache>
                <c:ptCount val="8"/>
                <c:pt idx="0">
                  <c:v>売上（N=341）</c:v>
                </c:pt>
                <c:pt idx="1">
                  <c:v>利益（N=340）</c:v>
                </c:pt>
                <c:pt idx="2">
                  <c:v>営業日数（N=337）</c:v>
                </c:pt>
                <c:pt idx="3">
                  <c:v>求職の応募者数（N=337）</c:v>
                </c:pt>
                <c:pt idx="4">
                  <c:v>国内からの調達（N=336）</c:v>
                </c:pt>
                <c:pt idx="5">
                  <c:v>海外からの調達（N=332）</c:v>
                </c:pt>
                <c:pt idx="6">
                  <c:v>新規顧客の開拓（N=337）</c:v>
                </c:pt>
                <c:pt idx="7">
                  <c:v>商談（N=338）</c:v>
                </c:pt>
              </c:strCache>
            </c:strRef>
          </c:cat>
          <c:val>
            <c:numRef>
              <c:f>'Q5.コロナの影響（主な事業のカテゴリ）'!$AF$18:$AF$25</c:f>
              <c:numCache>
                <c:formatCode>0.0%</c:formatCode>
                <c:ptCount val="8"/>
                <c:pt idx="0">
                  <c:v>0.51319648093841641</c:v>
                </c:pt>
                <c:pt idx="1">
                  <c:v>0.45588235294117646</c:v>
                </c:pt>
                <c:pt idx="2">
                  <c:v>0.28486646884272998</c:v>
                </c:pt>
                <c:pt idx="3">
                  <c:v>0.19584569732937684</c:v>
                </c:pt>
                <c:pt idx="4">
                  <c:v>0.30059523809523808</c:v>
                </c:pt>
                <c:pt idx="5">
                  <c:v>0.2740963855421687</c:v>
                </c:pt>
                <c:pt idx="6">
                  <c:v>0.43323442136498519</c:v>
                </c:pt>
                <c:pt idx="7">
                  <c:v>0.45857988165680474</c:v>
                </c:pt>
              </c:numCache>
            </c:numRef>
          </c:val>
          <c:extLst>
            <c:ext xmlns:c16="http://schemas.microsoft.com/office/drawing/2014/chart" uri="{C3380CC4-5D6E-409C-BE32-E72D297353CC}">
              <c16:uniqueId val="{00000003-0B84-454F-B2A0-F10C114AB85C}"/>
            </c:ext>
          </c:extLst>
        </c:ser>
        <c:ser>
          <c:idx val="4"/>
          <c:order val="4"/>
          <c:tx>
            <c:strRef>
              <c:f>'Q5.コロナの影響（主な事業のカテゴリ）'!$AG$17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'Q5.コロナの影響（主な事業のカテゴリ）'!$AB$18:$AB$25</c:f>
              <c:strCache>
                <c:ptCount val="8"/>
                <c:pt idx="0">
                  <c:v>売上（N=341）</c:v>
                </c:pt>
                <c:pt idx="1">
                  <c:v>利益（N=340）</c:v>
                </c:pt>
                <c:pt idx="2">
                  <c:v>営業日数（N=337）</c:v>
                </c:pt>
                <c:pt idx="3">
                  <c:v>求職の応募者数（N=337）</c:v>
                </c:pt>
                <c:pt idx="4">
                  <c:v>国内からの調達（N=336）</c:v>
                </c:pt>
                <c:pt idx="5">
                  <c:v>海外からの調達（N=332）</c:v>
                </c:pt>
                <c:pt idx="6">
                  <c:v>新規顧客の開拓（N=337）</c:v>
                </c:pt>
                <c:pt idx="7">
                  <c:v>商談（N=338）</c:v>
                </c:pt>
              </c:strCache>
            </c:strRef>
          </c:cat>
          <c:val>
            <c:numRef>
              <c:f>'Q5.コロナの影響（主な事業のカテゴリ）'!$AG$18:$AG$25</c:f>
              <c:numCache>
                <c:formatCode>0.0%</c:formatCode>
                <c:ptCount val="8"/>
                <c:pt idx="0">
                  <c:v>0.19354838709677419</c:v>
                </c:pt>
                <c:pt idx="1">
                  <c:v>0.2323529411764706</c:v>
                </c:pt>
                <c:pt idx="2">
                  <c:v>4.7477744807121663E-2</c:v>
                </c:pt>
                <c:pt idx="3">
                  <c:v>8.3086053412462904E-2</c:v>
                </c:pt>
                <c:pt idx="4">
                  <c:v>5.0595238095238096E-2</c:v>
                </c:pt>
                <c:pt idx="5">
                  <c:v>0.10542168674698796</c:v>
                </c:pt>
                <c:pt idx="6">
                  <c:v>0.11275964391691394</c:v>
                </c:pt>
                <c:pt idx="7">
                  <c:v>0.11834319526627218</c:v>
                </c:pt>
              </c:numCache>
            </c:numRef>
          </c:val>
          <c:extLst>
            <c:ext xmlns:c16="http://schemas.microsoft.com/office/drawing/2014/chart" uri="{C3380CC4-5D6E-409C-BE32-E72D297353CC}">
              <c16:uniqueId val="{00000004-0B84-454F-B2A0-F10C114AB85C}"/>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設備機器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'Q5.コロナの影響（主な事業のカテゴリ）'!$AI$17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'Q5.コロナの影響（主な事業のカテゴリ）'!$AH$18:$AH$25</c:f>
              <c:strCache>
                <c:ptCount val="8"/>
                <c:pt idx="0">
                  <c:v>売上（N=174）</c:v>
                </c:pt>
                <c:pt idx="1">
                  <c:v>利益（N=173）</c:v>
                </c:pt>
                <c:pt idx="2">
                  <c:v>営業日数（N=173）</c:v>
                </c:pt>
                <c:pt idx="3">
                  <c:v>求職の応募者数（N=171）</c:v>
                </c:pt>
                <c:pt idx="4">
                  <c:v>国内からの調達（N=171）</c:v>
                </c:pt>
                <c:pt idx="5">
                  <c:v>海外からの調達（N=165）</c:v>
                </c:pt>
                <c:pt idx="6">
                  <c:v>新規顧客の開拓（N=173）</c:v>
                </c:pt>
                <c:pt idx="7">
                  <c:v>商談（N=172）</c:v>
                </c:pt>
              </c:strCache>
            </c:strRef>
          </c:cat>
          <c:val>
            <c:numRef>
              <c:f>'Q5.コロナの影響（主な事業のカテゴリ）'!$AI$18:$AI$25</c:f>
              <c:numCache>
                <c:formatCode>0.0%</c:formatCode>
                <c:ptCount val="8"/>
                <c:pt idx="0">
                  <c:v>5.7471264367816091E-3</c:v>
                </c:pt>
                <c:pt idx="1">
                  <c:v>5.7803468208092483E-3</c:v>
                </c:pt>
                <c:pt idx="2">
                  <c:v>0</c:v>
                </c:pt>
                <c:pt idx="3">
                  <c:v>5.8479532163742687E-3</c:v>
                </c:pt>
                <c:pt idx="4">
                  <c:v>0</c:v>
                </c:pt>
                <c:pt idx="5">
                  <c:v>0</c:v>
                </c:pt>
                <c:pt idx="6">
                  <c:v>0</c:v>
                </c:pt>
                <c:pt idx="7">
                  <c:v>1.7441860465116279E-2</c:v>
                </c:pt>
              </c:numCache>
            </c:numRef>
          </c:val>
          <c:extLst>
            <c:ext xmlns:c16="http://schemas.microsoft.com/office/drawing/2014/chart" uri="{C3380CC4-5D6E-409C-BE32-E72D297353CC}">
              <c16:uniqueId val="{00000000-533A-443E-8EE1-A6D797AEF40C}"/>
            </c:ext>
          </c:extLst>
        </c:ser>
        <c:ser>
          <c:idx val="1"/>
          <c:order val="1"/>
          <c:tx>
            <c:strRef>
              <c:f>'Q5.コロナの影響（主な事業のカテゴリ）'!$AJ$17</c:f>
              <c:strCache>
                <c:ptCount val="1"/>
                <c:pt idx="0">
                  <c:v>増加(拡大)</c:v>
                </c:pt>
              </c:strCache>
            </c:strRef>
          </c:tx>
          <c:spPr>
            <a:solidFill>
              <a:srgbClr val="FFCC99"/>
            </a:solidFill>
            <a:ln>
              <a:solidFill>
                <a:schemeClr val="tx1"/>
              </a:solidFill>
            </a:ln>
            <a:effectLst/>
          </c:spPr>
          <c:invertIfNegative val="0"/>
          <c:cat>
            <c:strRef>
              <c:f>'Q5.コロナの影響（主な事業のカテゴリ）'!$AH$18:$AH$25</c:f>
              <c:strCache>
                <c:ptCount val="8"/>
                <c:pt idx="0">
                  <c:v>売上（N=174）</c:v>
                </c:pt>
                <c:pt idx="1">
                  <c:v>利益（N=173）</c:v>
                </c:pt>
                <c:pt idx="2">
                  <c:v>営業日数（N=173）</c:v>
                </c:pt>
                <c:pt idx="3">
                  <c:v>求職の応募者数（N=171）</c:v>
                </c:pt>
                <c:pt idx="4">
                  <c:v>国内からの調達（N=171）</c:v>
                </c:pt>
                <c:pt idx="5">
                  <c:v>海外からの調達（N=165）</c:v>
                </c:pt>
                <c:pt idx="6">
                  <c:v>新規顧客の開拓（N=173）</c:v>
                </c:pt>
                <c:pt idx="7">
                  <c:v>商談（N=172）</c:v>
                </c:pt>
              </c:strCache>
            </c:strRef>
          </c:cat>
          <c:val>
            <c:numRef>
              <c:f>'Q5.コロナの影響（主な事業のカテゴリ）'!$AJ$18:$AJ$25</c:f>
              <c:numCache>
                <c:formatCode>0.0%</c:formatCode>
                <c:ptCount val="8"/>
                <c:pt idx="0">
                  <c:v>5.7471264367816091E-2</c:v>
                </c:pt>
                <c:pt idx="1">
                  <c:v>4.6242774566473986E-2</c:v>
                </c:pt>
                <c:pt idx="2">
                  <c:v>1.1560693641618497E-2</c:v>
                </c:pt>
                <c:pt idx="3">
                  <c:v>9.3567251461988299E-2</c:v>
                </c:pt>
                <c:pt idx="4">
                  <c:v>3.5087719298245612E-2</c:v>
                </c:pt>
                <c:pt idx="5">
                  <c:v>1.2121212121212121E-2</c:v>
                </c:pt>
                <c:pt idx="6">
                  <c:v>8.6705202312138727E-2</c:v>
                </c:pt>
                <c:pt idx="7">
                  <c:v>7.5581395348837205E-2</c:v>
                </c:pt>
              </c:numCache>
            </c:numRef>
          </c:val>
          <c:extLst>
            <c:ext xmlns:c16="http://schemas.microsoft.com/office/drawing/2014/chart" uri="{C3380CC4-5D6E-409C-BE32-E72D297353CC}">
              <c16:uniqueId val="{00000001-533A-443E-8EE1-A6D797AEF40C}"/>
            </c:ext>
          </c:extLst>
        </c:ser>
        <c:ser>
          <c:idx val="2"/>
          <c:order val="2"/>
          <c:tx>
            <c:strRef>
              <c:f>'Q5.コロナの影響（主な事業のカテゴリ）'!$AK$17</c:f>
              <c:strCache>
                <c:ptCount val="1"/>
                <c:pt idx="0">
                  <c:v>現状維持</c:v>
                </c:pt>
              </c:strCache>
            </c:strRef>
          </c:tx>
          <c:spPr>
            <a:solidFill>
              <a:srgbClr val="FFFF99"/>
            </a:solidFill>
            <a:ln>
              <a:solidFill>
                <a:schemeClr val="tx1"/>
              </a:solidFill>
            </a:ln>
            <a:effectLst/>
          </c:spPr>
          <c:invertIfNegative val="0"/>
          <c:cat>
            <c:strRef>
              <c:f>'Q5.コロナの影響（主な事業のカテゴリ）'!$AH$18:$AH$25</c:f>
              <c:strCache>
                <c:ptCount val="8"/>
                <c:pt idx="0">
                  <c:v>売上（N=174）</c:v>
                </c:pt>
                <c:pt idx="1">
                  <c:v>利益（N=173）</c:v>
                </c:pt>
                <c:pt idx="2">
                  <c:v>営業日数（N=173）</c:v>
                </c:pt>
                <c:pt idx="3">
                  <c:v>求職の応募者数（N=171）</c:v>
                </c:pt>
                <c:pt idx="4">
                  <c:v>国内からの調達（N=171）</c:v>
                </c:pt>
                <c:pt idx="5">
                  <c:v>海外からの調達（N=165）</c:v>
                </c:pt>
                <c:pt idx="6">
                  <c:v>新規顧客の開拓（N=173）</c:v>
                </c:pt>
                <c:pt idx="7">
                  <c:v>商談（N=172）</c:v>
                </c:pt>
              </c:strCache>
            </c:strRef>
          </c:cat>
          <c:val>
            <c:numRef>
              <c:f>'Q5.コロナの影響（主な事業のカテゴリ）'!$AK$18:$AK$25</c:f>
              <c:numCache>
                <c:formatCode>0.0%</c:formatCode>
                <c:ptCount val="8"/>
                <c:pt idx="0">
                  <c:v>0.28735632183908044</c:v>
                </c:pt>
                <c:pt idx="1">
                  <c:v>0.30635838150289019</c:v>
                </c:pt>
                <c:pt idx="2">
                  <c:v>0.72832369942196529</c:v>
                </c:pt>
                <c:pt idx="3">
                  <c:v>0.67251461988304095</c:v>
                </c:pt>
                <c:pt idx="4">
                  <c:v>0.67836257309941517</c:v>
                </c:pt>
                <c:pt idx="5">
                  <c:v>0.67878787878787883</c:v>
                </c:pt>
                <c:pt idx="6">
                  <c:v>0.42196531791907516</c:v>
                </c:pt>
                <c:pt idx="7">
                  <c:v>0.33720930232558138</c:v>
                </c:pt>
              </c:numCache>
            </c:numRef>
          </c:val>
          <c:extLst>
            <c:ext xmlns:c16="http://schemas.microsoft.com/office/drawing/2014/chart" uri="{C3380CC4-5D6E-409C-BE32-E72D297353CC}">
              <c16:uniqueId val="{00000002-533A-443E-8EE1-A6D797AEF40C}"/>
            </c:ext>
          </c:extLst>
        </c:ser>
        <c:ser>
          <c:idx val="3"/>
          <c:order val="3"/>
          <c:tx>
            <c:strRef>
              <c:f>'Q5.コロナの影響（主な事業のカテゴリ）'!$AL$17</c:f>
              <c:strCache>
                <c:ptCount val="1"/>
                <c:pt idx="0">
                  <c:v>減少(縮小)</c:v>
                </c:pt>
              </c:strCache>
            </c:strRef>
          </c:tx>
          <c:spPr>
            <a:solidFill>
              <a:srgbClr val="2E75B6"/>
            </a:solidFill>
            <a:ln>
              <a:solidFill>
                <a:schemeClr val="tx1"/>
              </a:solidFill>
            </a:ln>
            <a:effectLst/>
          </c:spPr>
          <c:invertIfNegative val="0"/>
          <c:cat>
            <c:strRef>
              <c:f>'Q5.コロナの影響（主な事業のカテゴリ）'!$AH$18:$AH$25</c:f>
              <c:strCache>
                <c:ptCount val="8"/>
                <c:pt idx="0">
                  <c:v>売上（N=174）</c:v>
                </c:pt>
                <c:pt idx="1">
                  <c:v>利益（N=173）</c:v>
                </c:pt>
                <c:pt idx="2">
                  <c:v>営業日数（N=173）</c:v>
                </c:pt>
                <c:pt idx="3">
                  <c:v>求職の応募者数（N=171）</c:v>
                </c:pt>
                <c:pt idx="4">
                  <c:v>国内からの調達（N=171）</c:v>
                </c:pt>
                <c:pt idx="5">
                  <c:v>海外からの調達（N=165）</c:v>
                </c:pt>
                <c:pt idx="6">
                  <c:v>新規顧客の開拓（N=173）</c:v>
                </c:pt>
                <c:pt idx="7">
                  <c:v>商談（N=172）</c:v>
                </c:pt>
              </c:strCache>
            </c:strRef>
          </c:cat>
          <c:val>
            <c:numRef>
              <c:f>'Q5.コロナの影響（主な事業のカテゴリ）'!$AL$18:$AL$25</c:f>
              <c:numCache>
                <c:formatCode>0.0%</c:formatCode>
                <c:ptCount val="8"/>
                <c:pt idx="0">
                  <c:v>0.4885057471264368</c:v>
                </c:pt>
                <c:pt idx="1">
                  <c:v>0.43352601156069365</c:v>
                </c:pt>
                <c:pt idx="2">
                  <c:v>0.20809248554913296</c:v>
                </c:pt>
                <c:pt idx="3">
                  <c:v>0.16374269005847952</c:v>
                </c:pt>
                <c:pt idx="4">
                  <c:v>0.24561403508771928</c:v>
                </c:pt>
                <c:pt idx="5">
                  <c:v>0.22424242424242424</c:v>
                </c:pt>
                <c:pt idx="6">
                  <c:v>0.39884393063583817</c:v>
                </c:pt>
                <c:pt idx="7">
                  <c:v>0.45348837209302323</c:v>
                </c:pt>
              </c:numCache>
            </c:numRef>
          </c:val>
          <c:extLst>
            <c:ext xmlns:c16="http://schemas.microsoft.com/office/drawing/2014/chart" uri="{C3380CC4-5D6E-409C-BE32-E72D297353CC}">
              <c16:uniqueId val="{00000003-533A-443E-8EE1-A6D797AEF40C}"/>
            </c:ext>
          </c:extLst>
        </c:ser>
        <c:ser>
          <c:idx val="4"/>
          <c:order val="4"/>
          <c:tx>
            <c:strRef>
              <c:f>'Q5.コロナの影響（主な事業のカテゴリ）'!$AM$17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'Q5.コロナの影響（主な事業のカテゴリ）'!$AH$18:$AH$25</c:f>
              <c:strCache>
                <c:ptCount val="8"/>
                <c:pt idx="0">
                  <c:v>売上（N=174）</c:v>
                </c:pt>
                <c:pt idx="1">
                  <c:v>利益（N=173）</c:v>
                </c:pt>
                <c:pt idx="2">
                  <c:v>営業日数（N=173）</c:v>
                </c:pt>
                <c:pt idx="3">
                  <c:v>求職の応募者数（N=171）</c:v>
                </c:pt>
                <c:pt idx="4">
                  <c:v>国内からの調達（N=171）</c:v>
                </c:pt>
                <c:pt idx="5">
                  <c:v>海外からの調達（N=165）</c:v>
                </c:pt>
                <c:pt idx="6">
                  <c:v>新規顧客の開拓（N=173）</c:v>
                </c:pt>
                <c:pt idx="7">
                  <c:v>商談（N=172）</c:v>
                </c:pt>
              </c:strCache>
            </c:strRef>
          </c:cat>
          <c:val>
            <c:numRef>
              <c:f>'Q5.コロナの影響（主な事業のカテゴリ）'!$AM$18:$AM$25</c:f>
              <c:numCache>
                <c:formatCode>0.0%</c:formatCode>
                <c:ptCount val="8"/>
                <c:pt idx="0">
                  <c:v>0.16091954022988506</c:v>
                </c:pt>
                <c:pt idx="1">
                  <c:v>0.20809248554913296</c:v>
                </c:pt>
                <c:pt idx="2">
                  <c:v>5.2023121387283239E-2</c:v>
                </c:pt>
                <c:pt idx="3">
                  <c:v>6.4327485380116955E-2</c:v>
                </c:pt>
                <c:pt idx="4">
                  <c:v>4.0935672514619881E-2</c:v>
                </c:pt>
                <c:pt idx="5">
                  <c:v>8.4848484848484854E-2</c:v>
                </c:pt>
                <c:pt idx="6">
                  <c:v>9.2485549132947972E-2</c:v>
                </c:pt>
                <c:pt idx="7">
                  <c:v>0.11627906976744186</c:v>
                </c:pt>
              </c:numCache>
            </c:numRef>
          </c:val>
          <c:extLst>
            <c:ext xmlns:c16="http://schemas.microsoft.com/office/drawing/2014/chart" uri="{C3380CC4-5D6E-409C-BE32-E72D297353CC}">
              <c16:uniqueId val="{00000004-533A-443E-8EE1-A6D797AEF40C}"/>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6368734186459111"/>
          <c:h val="0.63512604166666664"/>
        </c:manualLayout>
      </c:layout>
      <c:barChart>
        <c:barDir val="bar"/>
        <c:grouping val="stacked"/>
        <c:varyColors val="0"/>
        <c:ser>
          <c:idx val="0"/>
          <c:order val="0"/>
          <c:tx>
            <c:strRef>
              <c:f>'Q2-2B.売上高(従業員別)'!$O$5</c:f>
              <c:strCache>
                <c:ptCount val="1"/>
                <c:pt idx="0">
                  <c:v>2億円未満</c:v>
                </c:pt>
              </c:strCache>
            </c:strRef>
          </c:tx>
          <c:spPr>
            <a:solidFill>
              <a:schemeClr val="accent5"/>
            </a:solidFill>
            <a:ln>
              <a:solidFill>
                <a:schemeClr val="tx1"/>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FF-4EC0-A7C4-391811D98B64}"/>
                </c:ext>
              </c:extLst>
            </c:dLbl>
            <c:dLbl>
              <c:idx val="2"/>
              <c:delete val="1"/>
              <c:extLst>
                <c:ext xmlns:c15="http://schemas.microsoft.com/office/drawing/2012/chart" uri="{CE6537A1-D6FC-4f65-9D91-7224C49458BB}"/>
                <c:ext xmlns:c16="http://schemas.microsoft.com/office/drawing/2014/chart" uri="{C3380CC4-5D6E-409C-BE32-E72D297353CC}">
                  <c16:uniqueId val="{00000015-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'Q2-2B.売上高(従業員別)'!$O$6:$O$8</c:f>
              <c:numCache>
                <c:formatCode>0.0%</c:formatCode>
                <c:ptCount val="3"/>
                <c:pt idx="0">
                  <c:v>0.74876847290640391</c:v>
                </c:pt>
                <c:pt idx="1">
                  <c:v>6.8904593639575976E-2</c:v>
                </c:pt>
                <c:pt idx="2">
                  <c:v>1.0869565217391304E-2</c:v>
                </c:pt>
              </c:numCache>
            </c:numRef>
          </c:val>
          <c:extLst>
            <c:ext xmlns:c16="http://schemas.microsoft.com/office/drawing/2014/chart" uri="{C3380CC4-5D6E-409C-BE32-E72D297353CC}">
              <c16:uniqueId val="{00000000-3717-47B3-BB90-2D21E976F6BB}"/>
            </c:ext>
          </c:extLst>
        </c:ser>
        <c:ser>
          <c:idx val="2"/>
          <c:order val="1"/>
          <c:tx>
            <c:strRef>
              <c:f>'Q2-2B.売上高(従業員別)'!$P$5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3-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'Q2-2B.売上高(従業員別)'!$P$6:$P$8</c:f>
              <c:numCache>
                <c:formatCode>0.0%</c:formatCode>
                <c:ptCount val="3"/>
                <c:pt idx="0">
                  <c:v>0.19868637110016421</c:v>
                </c:pt>
                <c:pt idx="1">
                  <c:v>0.3127208480565371</c:v>
                </c:pt>
                <c:pt idx="2">
                  <c:v>8.152173913043478E-3</c:v>
                </c:pt>
              </c:numCache>
            </c:numRef>
          </c:val>
          <c:extLst>
            <c:ext xmlns:c16="http://schemas.microsoft.com/office/drawing/2014/chart" uri="{C3380CC4-5D6E-409C-BE32-E72D297353CC}">
              <c16:uniqueId val="{00000001-3717-47B3-BB90-2D21E976F6BB}"/>
            </c:ext>
          </c:extLst>
        </c:ser>
        <c:ser>
          <c:idx val="1"/>
          <c:order val="2"/>
          <c:tx>
            <c:strRef>
              <c:f>'Q2-2B.売上高(従業員別)'!$Q$5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0"/>
              <c:layout>
                <c:manualLayout>
                  <c:x val="1.3229166666666667E-2"/>
                  <c:y val="-4.409375000000000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965740740740735E-2"/>
                      <c:h val="0.10058576388888889"/>
                    </c:manualLayout>
                  </c15:layout>
                </c:ext>
                <c:ext xmlns:c16="http://schemas.microsoft.com/office/drawing/2014/chart" uri="{C3380CC4-5D6E-409C-BE32-E72D297353CC}">
                  <c16:uniqueId val="{00000003-9EFF-4EC0-A7C4-391811D98B64}"/>
                </c:ext>
              </c:extLst>
            </c:dLbl>
            <c:dLbl>
              <c:idx val="2"/>
              <c:layout>
                <c:manualLayout>
                  <c:x val="1.0289351851851852E-2"/>
                  <c:y val="-9.701249999999991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5099537037037037E-2"/>
                      <c:h val="0.12704409722222224"/>
                    </c:manualLayout>
                  </c15:layout>
                </c:ext>
                <c:ext xmlns:c16="http://schemas.microsoft.com/office/drawing/2014/chart" uri="{C3380CC4-5D6E-409C-BE32-E72D297353CC}">
                  <c16:uniqueId val="{00000014-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'Q2-2B.売上高(従業員別)'!$Q$6:$Q$8</c:f>
              <c:numCache>
                <c:formatCode>0.0%</c:formatCode>
                <c:ptCount val="3"/>
                <c:pt idx="0">
                  <c:v>4.1050903119868636E-2</c:v>
                </c:pt>
                <c:pt idx="1">
                  <c:v>0.31625441696113077</c:v>
                </c:pt>
                <c:pt idx="2">
                  <c:v>3.8043478260869568E-2</c:v>
                </c:pt>
              </c:numCache>
            </c:numRef>
          </c:val>
          <c:extLst>
            <c:ext xmlns:c16="http://schemas.microsoft.com/office/drawing/2014/chart" uri="{C3380CC4-5D6E-409C-BE32-E72D297353CC}">
              <c16:uniqueId val="{00000002-3717-47B3-BB90-2D21E976F6BB}"/>
            </c:ext>
          </c:extLst>
        </c:ser>
        <c:ser>
          <c:idx val="3"/>
          <c:order val="3"/>
          <c:tx>
            <c:strRef>
              <c:f>'Q2-2B.売上高(従業員別)'!$R$5</c:f>
              <c:strCache>
                <c:ptCount val="1"/>
                <c:pt idx="0">
                  <c:v>10億円以上20億円未満</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'Q2-2B.売上高(従業員別)'!$R$6:$R$8</c:f>
              <c:numCache>
                <c:formatCode>0.0%</c:formatCode>
                <c:ptCount val="3"/>
                <c:pt idx="0">
                  <c:v>6.5681444991789817E-3</c:v>
                </c:pt>
                <c:pt idx="1">
                  <c:v>0.196113074204947</c:v>
                </c:pt>
                <c:pt idx="2">
                  <c:v>0.13043478260869565</c:v>
                </c:pt>
              </c:numCache>
            </c:numRef>
          </c:val>
          <c:extLst>
            <c:ext xmlns:c16="http://schemas.microsoft.com/office/drawing/2014/chart" uri="{C3380CC4-5D6E-409C-BE32-E72D297353CC}">
              <c16:uniqueId val="{00000003-3717-47B3-BB90-2D21E976F6BB}"/>
            </c:ext>
          </c:extLst>
        </c:ser>
        <c:ser>
          <c:idx val="4"/>
          <c:order val="4"/>
          <c:tx>
            <c:strRef>
              <c:f>'Q2-2B.売上高(従業員別)'!$S$5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'Q2-2B.売上高(従業員別)'!$S$6:$S$8</c:f>
              <c:numCache>
                <c:formatCode>0.0%</c:formatCode>
                <c:ptCount val="3"/>
                <c:pt idx="0">
                  <c:v>4.9261083743842365E-3</c:v>
                </c:pt>
                <c:pt idx="1">
                  <c:v>7.9505300353356886E-2</c:v>
                </c:pt>
                <c:pt idx="2">
                  <c:v>0.26902173913043476</c:v>
                </c:pt>
              </c:numCache>
            </c:numRef>
          </c:val>
          <c:extLst>
            <c:ext xmlns:c16="http://schemas.microsoft.com/office/drawing/2014/chart" uri="{C3380CC4-5D6E-409C-BE32-E72D297353CC}">
              <c16:uniqueId val="{00000004-3717-47B3-BB90-2D21E976F6BB}"/>
            </c:ext>
          </c:extLst>
        </c:ser>
        <c:ser>
          <c:idx val="5"/>
          <c:order val="5"/>
          <c:tx>
            <c:strRef>
              <c:f>'Q2-2B.売上高(従業員別)'!$T$5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3717-47B3-BB90-2D21E976F6BB}"/>
                </c:ext>
              </c:extLst>
            </c:dLbl>
            <c:dLbl>
              <c:idx val="1"/>
              <c:layout>
                <c:manualLayout>
                  <c:x val="1.467951388888889E-2"/>
                  <c:y val="-4.40972222222222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1563078703703707E-2"/>
                      <c:h val="0.10058576388888889"/>
                    </c:manualLayout>
                  </c15:layout>
                </c:ext>
                <c:ext xmlns:c16="http://schemas.microsoft.com/office/drawing/2014/chart" uri="{C3380CC4-5D6E-409C-BE32-E72D297353CC}">
                  <c16:uniqueId val="{00000012-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'Q2-2B.売上高(従業員別)'!$T$6:$T$8</c:f>
              <c:numCache>
                <c:formatCode>0.0%</c:formatCode>
                <c:ptCount val="3"/>
                <c:pt idx="0">
                  <c:v>0</c:v>
                </c:pt>
                <c:pt idx="1">
                  <c:v>2.4734982332155476E-2</c:v>
                </c:pt>
                <c:pt idx="2">
                  <c:v>0.11684782608695653</c:v>
                </c:pt>
              </c:numCache>
            </c:numRef>
          </c:val>
          <c:extLst>
            <c:ext xmlns:c16="http://schemas.microsoft.com/office/drawing/2014/chart" uri="{C3380CC4-5D6E-409C-BE32-E72D297353CC}">
              <c16:uniqueId val="{00000005-3717-47B3-BB90-2D21E976F6BB}"/>
            </c:ext>
          </c:extLst>
        </c:ser>
        <c:ser>
          <c:idx val="6"/>
          <c:order val="6"/>
          <c:tx>
            <c:strRef>
              <c:f>'Q2-2B.売上高(従業員別)'!$U$5</c:f>
              <c:strCache>
                <c:ptCount val="1"/>
                <c:pt idx="0">
                  <c:v>100億円以上500億円未満</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3717-47B3-BB90-2D21E976F6BB}"/>
                </c:ext>
              </c:extLst>
            </c:dLbl>
            <c:dLbl>
              <c:idx val="1"/>
              <c:delete val="1"/>
              <c:extLst>
                <c:ext xmlns:c15="http://schemas.microsoft.com/office/drawing/2012/chart" uri="{CE6537A1-D6FC-4f65-9D91-7224C49458BB}"/>
                <c:ext xmlns:c16="http://schemas.microsoft.com/office/drawing/2014/chart" uri="{C3380CC4-5D6E-409C-BE32-E72D297353CC}">
                  <c16:uniqueId val="{00000011-3717-47B3-BB90-2D21E976F6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'Q2-2B.売上高(従業員別)'!$U$6:$U$8</c:f>
              <c:numCache>
                <c:formatCode>0.0%</c:formatCode>
                <c:ptCount val="3"/>
                <c:pt idx="0">
                  <c:v>0</c:v>
                </c:pt>
                <c:pt idx="1">
                  <c:v>0</c:v>
                </c:pt>
                <c:pt idx="2">
                  <c:v>0.21467391304347827</c:v>
                </c:pt>
              </c:numCache>
            </c:numRef>
          </c:val>
          <c:extLst>
            <c:ext xmlns:c16="http://schemas.microsoft.com/office/drawing/2014/chart" uri="{C3380CC4-5D6E-409C-BE32-E72D297353CC}">
              <c16:uniqueId val="{00000006-3717-47B3-BB90-2D21E976F6BB}"/>
            </c:ext>
          </c:extLst>
        </c:ser>
        <c:ser>
          <c:idx val="7"/>
          <c:order val="7"/>
          <c:tx>
            <c:strRef>
              <c:f>'Q2-2B.売上高(従業員別)'!$V$5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3717-47B3-BB90-2D21E976F6BB}"/>
                </c:ext>
              </c:extLst>
            </c:dLbl>
            <c:dLbl>
              <c:idx val="1"/>
              <c:delete val="1"/>
              <c:extLst>
                <c:ext xmlns:c15="http://schemas.microsoft.com/office/drawing/2012/chart" uri="{CE6537A1-D6FC-4f65-9D91-7224C49458BB}"/>
                <c:ext xmlns:c16="http://schemas.microsoft.com/office/drawing/2014/chart" uri="{C3380CC4-5D6E-409C-BE32-E72D297353CC}">
                  <c16:uniqueId val="{00000010-3717-47B3-BB90-2D21E976F6BB}"/>
                </c:ext>
              </c:extLst>
            </c:dLbl>
            <c:dLbl>
              <c:idx val="2"/>
              <c:layout>
                <c:manualLayout>
                  <c:x val="8.819444444444444E-3"/>
                  <c:y val="-4.4093750000000018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5388888888888885E-2"/>
                      <c:h val="0.11822465277777777"/>
                    </c:manualLayout>
                  </c15:layout>
                </c:ext>
                <c:ext xmlns:c16="http://schemas.microsoft.com/office/drawing/2014/chart" uri="{C3380CC4-5D6E-409C-BE32-E72D297353CC}">
                  <c16:uniqueId val="{00000000-9EFF-4EC0-A7C4-391811D98B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'Q2-2B.売上高(従業員別)'!$V$6:$V$8</c:f>
              <c:numCache>
                <c:formatCode>0.0%</c:formatCode>
                <c:ptCount val="3"/>
                <c:pt idx="0">
                  <c:v>0</c:v>
                </c:pt>
                <c:pt idx="1">
                  <c:v>1.7667844522968198E-3</c:v>
                </c:pt>
                <c:pt idx="2">
                  <c:v>5.1630434782608696E-2</c:v>
                </c:pt>
              </c:numCache>
            </c:numRef>
          </c:val>
          <c:extLst>
            <c:ext xmlns:c16="http://schemas.microsoft.com/office/drawing/2014/chart" uri="{C3380CC4-5D6E-409C-BE32-E72D297353CC}">
              <c16:uniqueId val="{00000007-3717-47B3-BB90-2D21E976F6BB}"/>
            </c:ext>
          </c:extLst>
        </c:ser>
        <c:ser>
          <c:idx val="8"/>
          <c:order val="8"/>
          <c:tx>
            <c:strRef>
              <c:f>'Q2-2B.売上高(従業員別)'!$W$5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3717-47B3-BB90-2D21E976F6BB}"/>
                </c:ext>
              </c:extLst>
            </c:dLbl>
            <c:dLbl>
              <c:idx val="1"/>
              <c:delete val="1"/>
              <c:extLst>
                <c:ext xmlns:c15="http://schemas.microsoft.com/office/drawing/2012/chart" uri="{CE6537A1-D6FC-4f65-9D91-7224C49458BB}"/>
                <c:ext xmlns:c16="http://schemas.microsoft.com/office/drawing/2014/chart" uri="{C3380CC4-5D6E-409C-BE32-E72D297353CC}">
                  <c16:uniqueId val="{0000000F-3717-47B3-BB90-2D21E976F6BB}"/>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FF-4EC0-A7C4-391811D98B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'Q2-2B.売上高(従業員別)'!$N$6:$N$8</c:f>
              <c:strCache>
                <c:ptCount val="3"/>
                <c:pt idx="0">
                  <c:v>従業員 20人以下（N=609）</c:v>
                </c:pt>
                <c:pt idx="1">
                  <c:v>従業員 21人以上100人以下（N=566）</c:v>
                </c:pt>
                <c:pt idx="2">
                  <c:v>従業員 101人以上（N=368）</c:v>
                </c:pt>
              </c:strCache>
            </c:strRef>
          </c:cat>
          <c:val>
            <c:numRef>
              <c:f>'Q2-2B.売上高(従業員別)'!$W$6:$W$8</c:f>
              <c:numCache>
                <c:formatCode>0.0%</c:formatCode>
                <c:ptCount val="3"/>
                <c:pt idx="0">
                  <c:v>0</c:v>
                </c:pt>
                <c:pt idx="1">
                  <c:v>0</c:v>
                </c:pt>
                <c:pt idx="2">
                  <c:v>0.16032608695652173</c:v>
                </c:pt>
              </c:numCache>
            </c:numRef>
          </c:val>
          <c:extLst>
            <c:ext xmlns:c16="http://schemas.microsoft.com/office/drawing/2014/chart" uri="{C3380CC4-5D6E-409C-BE32-E72D297353CC}">
              <c16:uniqueId val="{00000008-3717-47B3-BB90-2D21E976F6BB}"/>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8.7848280423280425E-2"/>
          <c:y val="0.77930868055555558"/>
          <c:w val="0.89098029100529086"/>
          <c:h val="0.2149381944444444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医療機器</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'Q5.コロナの影響（主な事業のカテゴリ）'!$AO$17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'Q5.コロナの影響（主な事業のカテゴリ）'!$AN$18:$AN$25</c:f>
              <c:strCache>
                <c:ptCount val="8"/>
                <c:pt idx="0">
                  <c:v>売上（N=123）</c:v>
                </c:pt>
                <c:pt idx="1">
                  <c:v>利益（N=122）</c:v>
                </c:pt>
                <c:pt idx="2">
                  <c:v>営業日数（N=123）</c:v>
                </c:pt>
                <c:pt idx="3">
                  <c:v>求職の応募者数（N=122）</c:v>
                </c:pt>
                <c:pt idx="4">
                  <c:v>国内からの調達（N=120）</c:v>
                </c:pt>
                <c:pt idx="5">
                  <c:v>海外からの調達（N=118）</c:v>
                </c:pt>
                <c:pt idx="6">
                  <c:v>新規顧客の開拓（N=122）</c:v>
                </c:pt>
                <c:pt idx="7">
                  <c:v>商談（N=123）</c:v>
                </c:pt>
              </c:strCache>
            </c:strRef>
          </c:cat>
          <c:val>
            <c:numRef>
              <c:f>'Q5.コロナの影響（主な事業のカテゴリ）'!$AO$18:$AO$25</c:f>
              <c:numCache>
                <c:formatCode>0.0%</c:formatCode>
                <c:ptCount val="8"/>
                <c:pt idx="0">
                  <c:v>0</c:v>
                </c:pt>
                <c:pt idx="1">
                  <c:v>0</c:v>
                </c:pt>
                <c:pt idx="2">
                  <c:v>0</c:v>
                </c:pt>
                <c:pt idx="3">
                  <c:v>0</c:v>
                </c:pt>
                <c:pt idx="4">
                  <c:v>8.3333333333333332E-3</c:v>
                </c:pt>
                <c:pt idx="5">
                  <c:v>0</c:v>
                </c:pt>
                <c:pt idx="6">
                  <c:v>8.1967213114754103E-3</c:v>
                </c:pt>
                <c:pt idx="7">
                  <c:v>2.4390243902439025E-2</c:v>
                </c:pt>
              </c:numCache>
            </c:numRef>
          </c:val>
          <c:extLst>
            <c:ext xmlns:c16="http://schemas.microsoft.com/office/drawing/2014/chart" uri="{C3380CC4-5D6E-409C-BE32-E72D297353CC}">
              <c16:uniqueId val="{00000000-B1BB-4E8C-9242-C064CF1DE98C}"/>
            </c:ext>
          </c:extLst>
        </c:ser>
        <c:ser>
          <c:idx val="1"/>
          <c:order val="1"/>
          <c:tx>
            <c:strRef>
              <c:f>'Q5.コロナの影響（主な事業のカテゴリ）'!$AP$17</c:f>
              <c:strCache>
                <c:ptCount val="1"/>
                <c:pt idx="0">
                  <c:v>増加(拡大)</c:v>
                </c:pt>
              </c:strCache>
            </c:strRef>
          </c:tx>
          <c:spPr>
            <a:solidFill>
              <a:srgbClr val="FFCC99"/>
            </a:solidFill>
            <a:ln>
              <a:solidFill>
                <a:schemeClr val="tx1"/>
              </a:solidFill>
            </a:ln>
            <a:effectLst/>
          </c:spPr>
          <c:invertIfNegative val="0"/>
          <c:cat>
            <c:strRef>
              <c:f>'Q5.コロナの影響（主な事業のカテゴリ）'!$AN$18:$AN$25</c:f>
              <c:strCache>
                <c:ptCount val="8"/>
                <c:pt idx="0">
                  <c:v>売上（N=123）</c:v>
                </c:pt>
                <c:pt idx="1">
                  <c:v>利益（N=122）</c:v>
                </c:pt>
                <c:pt idx="2">
                  <c:v>営業日数（N=123）</c:v>
                </c:pt>
                <c:pt idx="3">
                  <c:v>求職の応募者数（N=122）</c:v>
                </c:pt>
                <c:pt idx="4">
                  <c:v>国内からの調達（N=120）</c:v>
                </c:pt>
                <c:pt idx="5">
                  <c:v>海外からの調達（N=118）</c:v>
                </c:pt>
                <c:pt idx="6">
                  <c:v>新規顧客の開拓（N=122）</c:v>
                </c:pt>
                <c:pt idx="7">
                  <c:v>商談（N=123）</c:v>
                </c:pt>
              </c:strCache>
            </c:strRef>
          </c:cat>
          <c:val>
            <c:numRef>
              <c:f>'Q5.コロナの影響（主な事業のカテゴリ）'!$AP$18:$AP$25</c:f>
              <c:numCache>
                <c:formatCode>0.0%</c:formatCode>
                <c:ptCount val="8"/>
                <c:pt idx="0">
                  <c:v>4.065040650406504E-2</c:v>
                </c:pt>
                <c:pt idx="1">
                  <c:v>3.2786885245901641E-2</c:v>
                </c:pt>
                <c:pt idx="2">
                  <c:v>8.130081300813009E-3</c:v>
                </c:pt>
                <c:pt idx="3">
                  <c:v>0.20491803278688525</c:v>
                </c:pt>
                <c:pt idx="4">
                  <c:v>3.3333333333333333E-2</c:v>
                </c:pt>
                <c:pt idx="5">
                  <c:v>2.5423728813559324E-2</c:v>
                </c:pt>
                <c:pt idx="6">
                  <c:v>8.1967213114754092E-2</c:v>
                </c:pt>
                <c:pt idx="7">
                  <c:v>0.11382113821138211</c:v>
                </c:pt>
              </c:numCache>
            </c:numRef>
          </c:val>
          <c:extLst>
            <c:ext xmlns:c16="http://schemas.microsoft.com/office/drawing/2014/chart" uri="{C3380CC4-5D6E-409C-BE32-E72D297353CC}">
              <c16:uniqueId val="{00000001-B1BB-4E8C-9242-C064CF1DE98C}"/>
            </c:ext>
          </c:extLst>
        </c:ser>
        <c:ser>
          <c:idx val="2"/>
          <c:order val="2"/>
          <c:tx>
            <c:strRef>
              <c:f>'Q5.コロナの影響（主な事業のカテゴリ）'!$AQ$17</c:f>
              <c:strCache>
                <c:ptCount val="1"/>
                <c:pt idx="0">
                  <c:v>現状維持</c:v>
                </c:pt>
              </c:strCache>
            </c:strRef>
          </c:tx>
          <c:spPr>
            <a:solidFill>
              <a:srgbClr val="FFFF99"/>
            </a:solidFill>
            <a:ln>
              <a:solidFill>
                <a:schemeClr val="tx1"/>
              </a:solidFill>
            </a:ln>
            <a:effectLst/>
          </c:spPr>
          <c:invertIfNegative val="0"/>
          <c:cat>
            <c:strRef>
              <c:f>'Q5.コロナの影響（主な事業のカテゴリ）'!$AN$18:$AN$25</c:f>
              <c:strCache>
                <c:ptCount val="8"/>
                <c:pt idx="0">
                  <c:v>売上（N=123）</c:v>
                </c:pt>
                <c:pt idx="1">
                  <c:v>利益（N=122）</c:v>
                </c:pt>
                <c:pt idx="2">
                  <c:v>営業日数（N=123）</c:v>
                </c:pt>
                <c:pt idx="3">
                  <c:v>求職の応募者数（N=122）</c:v>
                </c:pt>
                <c:pt idx="4">
                  <c:v>国内からの調達（N=120）</c:v>
                </c:pt>
                <c:pt idx="5">
                  <c:v>海外からの調達（N=118）</c:v>
                </c:pt>
                <c:pt idx="6">
                  <c:v>新規顧客の開拓（N=122）</c:v>
                </c:pt>
                <c:pt idx="7">
                  <c:v>商談（N=123）</c:v>
                </c:pt>
              </c:strCache>
            </c:strRef>
          </c:cat>
          <c:val>
            <c:numRef>
              <c:f>'Q5.コロナの影響（主な事業のカテゴリ）'!$AQ$18:$AQ$25</c:f>
              <c:numCache>
                <c:formatCode>0.0%</c:formatCode>
                <c:ptCount val="8"/>
                <c:pt idx="0">
                  <c:v>0.29268292682926828</c:v>
                </c:pt>
                <c:pt idx="1">
                  <c:v>0.30327868852459017</c:v>
                </c:pt>
                <c:pt idx="2">
                  <c:v>0.68292682926829273</c:v>
                </c:pt>
                <c:pt idx="3">
                  <c:v>0.56557377049180324</c:v>
                </c:pt>
                <c:pt idx="4">
                  <c:v>0.6</c:v>
                </c:pt>
                <c:pt idx="5">
                  <c:v>0.66101694915254239</c:v>
                </c:pt>
                <c:pt idx="6">
                  <c:v>0.34426229508196721</c:v>
                </c:pt>
                <c:pt idx="7">
                  <c:v>0.31707317073170732</c:v>
                </c:pt>
              </c:numCache>
            </c:numRef>
          </c:val>
          <c:extLst>
            <c:ext xmlns:c16="http://schemas.microsoft.com/office/drawing/2014/chart" uri="{C3380CC4-5D6E-409C-BE32-E72D297353CC}">
              <c16:uniqueId val="{00000002-B1BB-4E8C-9242-C064CF1DE98C}"/>
            </c:ext>
          </c:extLst>
        </c:ser>
        <c:ser>
          <c:idx val="3"/>
          <c:order val="3"/>
          <c:tx>
            <c:strRef>
              <c:f>'Q5.コロナの影響（主な事業のカテゴリ）'!$AR$17</c:f>
              <c:strCache>
                <c:ptCount val="1"/>
                <c:pt idx="0">
                  <c:v>減少(縮小)</c:v>
                </c:pt>
              </c:strCache>
            </c:strRef>
          </c:tx>
          <c:spPr>
            <a:solidFill>
              <a:srgbClr val="2E75B6"/>
            </a:solidFill>
            <a:ln>
              <a:solidFill>
                <a:schemeClr val="tx1"/>
              </a:solidFill>
            </a:ln>
            <a:effectLst/>
          </c:spPr>
          <c:invertIfNegative val="0"/>
          <c:cat>
            <c:strRef>
              <c:f>'Q5.コロナの影響（主な事業のカテゴリ）'!$AN$18:$AN$25</c:f>
              <c:strCache>
                <c:ptCount val="8"/>
                <c:pt idx="0">
                  <c:v>売上（N=123）</c:v>
                </c:pt>
                <c:pt idx="1">
                  <c:v>利益（N=122）</c:v>
                </c:pt>
                <c:pt idx="2">
                  <c:v>営業日数（N=123）</c:v>
                </c:pt>
                <c:pt idx="3">
                  <c:v>求職の応募者数（N=122）</c:v>
                </c:pt>
                <c:pt idx="4">
                  <c:v>国内からの調達（N=120）</c:v>
                </c:pt>
                <c:pt idx="5">
                  <c:v>海外からの調達（N=118）</c:v>
                </c:pt>
                <c:pt idx="6">
                  <c:v>新規顧客の開拓（N=122）</c:v>
                </c:pt>
                <c:pt idx="7">
                  <c:v>商談（N=123）</c:v>
                </c:pt>
              </c:strCache>
            </c:strRef>
          </c:cat>
          <c:val>
            <c:numRef>
              <c:f>'Q5.コロナの影響（主な事業のカテゴリ）'!$AR$18:$AR$25</c:f>
              <c:numCache>
                <c:formatCode>0.0%</c:formatCode>
                <c:ptCount val="8"/>
                <c:pt idx="0">
                  <c:v>0.51219512195121952</c:v>
                </c:pt>
                <c:pt idx="1">
                  <c:v>0.44262295081967212</c:v>
                </c:pt>
                <c:pt idx="2">
                  <c:v>0.27642276422764228</c:v>
                </c:pt>
                <c:pt idx="3">
                  <c:v>0.14754098360655737</c:v>
                </c:pt>
                <c:pt idx="4">
                  <c:v>0.31666666666666665</c:v>
                </c:pt>
                <c:pt idx="5">
                  <c:v>0.21186440677966101</c:v>
                </c:pt>
                <c:pt idx="6">
                  <c:v>0.44262295081967212</c:v>
                </c:pt>
                <c:pt idx="7">
                  <c:v>0.42276422764227645</c:v>
                </c:pt>
              </c:numCache>
            </c:numRef>
          </c:val>
          <c:extLst>
            <c:ext xmlns:c16="http://schemas.microsoft.com/office/drawing/2014/chart" uri="{C3380CC4-5D6E-409C-BE32-E72D297353CC}">
              <c16:uniqueId val="{00000003-B1BB-4E8C-9242-C064CF1DE98C}"/>
            </c:ext>
          </c:extLst>
        </c:ser>
        <c:ser>
          <c:idx val="4"/>
          <c:order val="4"/>
          <c:tx>
            <c:strRef>
              <c:f>'Q5.コロナの影響（主な事業のカテゴリ）'!$AS$17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'Q5.コロナの影響（主な事業のカテゴリ）'!$AN$18:$AN$25</c:f>
              <c:strCache>
                <c:ptCount val="8"/>
                <c:pt idx="0">
                  <c:v>売上（N=123）</c:v>
                </c:pt>
                <c:pt idx="1">
                  <c:v>利益（N=122）</c:v>
                </c:pt>
                <c:pt idx="2">
                  <c:v>営業日数（N=123）</c:v>
                </c:pt>
                <c:pt idx="3">
                  <c:v>求職の応募者数（N=122）</c:v>
                </c:pt>
                <c:pt idx="4">
                  <c:v>国内からの調達（N=120）</c:v>
                </c:pt>
                <c:pt idx="5">
                  <c:v>海外からの調達（N=118）</c:v>
                </c:pt>
                <c:pt idx="6">
                  <c:v>新規顧客の開拓（N=122）</c:v>
                </c:pt>
                <c:pt idx="7">
                  <c:v>商談（N=123）</c:v>
                </c:pt>
              </c:strCache>
            </c:strRef>
          </c:cat>
          <c:val>
            <c:numRef>
              <c:f>'Q5.コロナの影響（主な事業のカテゴリ）'!$AS$18:$AS$25</c:f>
              <c:numCache>
                <c:formatCode>0.0%</c:formatCode>
                <c:ptCount val="8"/>
                <c:pt idx="0">
                  <c:v>0.15447154471544716</c:v>
                </c:pt>
                <c:pt idx="1">
                  <c:v>0.22131147540983606</c:v>
                </c:pt>
                <c:pt idx="2">
                  <c:v>3.2520325203252036E-2</c:v>
                </c:pt>
                <c:pt idx="3">
                  <c:v>8.1967213114754092E-2</c:v>
                </c:pt>
                <c:pt idx="4">
                  <c:v>4.1666666666666664E-2</c:v>
                </c:pt>
                <c:pt idx="5">
                  <c:v>0.10169491525423729</c:v>
                </c:pt>
                <c:pt idx="6">
                  <c:v>0.12295081967213115</c:v>
                </c:pt>
                <c:pt idx="7">
                  <c:v>0.12195121951219512</c:v>
                </c:pt>
              </c:numCache>
            </c:numRef>
          </c:val>
          <c:extLst>
            <c:ext xmlns:c16="http://schemas.microsoft.com/office/drawing/2014/chart" uri="{C3380CC4-5D6E-409C-BE32-E72D297353CC}">
              <c16:uniqueId val="{00000004-B1BB-4E8C-9242-C064CF1DE98C}"/>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その他</a:t>
            </a:r>
          </a:p>
        </c:rich>
      </c:tx>
      <c:layout>
        <c:manualLayout>
          <c:xMode val="edge"/>
          <c:yMode val="edge"/>
          <c:x val="0.15706502057613167"/>
          <c:y val="3.5743055555555554E-3"/>
        </c:manualLayout>
      </c:layout>
      <c:overlay val="0"/>
    </c:title>
    <c:autoTitleDeleted val="0"/>
    <c:plotArea>
      <c:layout>
        <c:manualLayout>
          <c:layoutTarget val="inner"/>
          <c:xMode val="edge"/>
          <c:yMode val="edge"/>
          <c:x val="0.48589544437375864"/>
          <c:y val="0.14979348699795236"/>
          <c:w val="0.43740526505793165"/>
          <c:h val="0.81295653594771244"/>
        </c:manualLayout>
      </c:layout>
      <c:barChart>
        <c:barDir val="bar"/>
        <c:grouping val="stacked"/>
        <c:varyColors val="0"/>
        <c:ser>
          <c:idx val="0"/>
          <c:order val="0"/>
          <c:tx>
            <c:strRef>
              <c:f>'Q5.コロナの影響（主な事業のカテゴリ）'!$AU$17</c:f>
              <c:strCache>
                <c:ptCount val="1"/>
                <c:pt idx="0">
                  <c:v>大幅に増加(拡大)</c:v>
                </c:pt>
              </c:strCache>
            </c:strRef>
          </c:tx>
          <c:spPr>
            <a:solidFill>
              <a:srgbClr val="FF9966"/>
            </a:solidFill>
            <a:ln>
              <a:solidFill>
                <a:schemeClr val="tx1"/>
              </a:solidFill>
            </a:ln>
            <a:effectLst/>
          </c:spPr>
          <c:invertIfNegative val="0"/>
          <c:cat>
            <c:strRef>
              <c:f>'Q5.コロナの影響（主な事業のカテゴリ）'!$AT$18:$AT$25</c:f>
              <c:strCache>
                <c:ptCount val="8"/>
                <c:pt idx="0">
                  <c:v>売上（N=458）</c:v>
                </c:pt>
                <c:pt idx="1">
                  <c:v>利益（N=454）</c:v>
                </c:pt>
                <c:pt idx="2">
                  <c:v>営業日数（N=457）</c:v>
                </c:pt>
                <c:pt idx="3">
                  <c:v>求職の応募者数（N=443）</c:v>
                </c:pt>
                <c:pt idx="4">
                  <c:v>国内からの調達（N=447）</c:v>
                </c:pt>
                <c:pt idx="5">
                  <c:v>海外からの調達（N=421）</c:v>
                </c:pt>
                <c:pt idx="6">
                  <c:v>新規顧客の開拓（N=450）</c:v>
                </c:pt>
                <c:pt idx="7">
                  <c:v>商談（N=452）</c:v>
                </c:pt>
              </c:strCache>
            </c:strRef>
          </c:cat>
          <c:val>
            <c:numRef>
              <c:f>'Q5.コロナの影響（主な事業のカテゴリ）'!$AU$18:$AU$25</c:f>
              <c:numCache>
                <c:formatCode>0.0%</c:formatCode>
                <c:ptCount val="8"/>
                <c:pt idx="0">
                  <c:v>4.3668122270742356E-3</c:v>
                </c:pt>
                <c:pt idx="1">
                  <c:v>4.4052863436123352E-3</c:v>
                </c:pt>
                <c:pt idx="2">
                  <c:v>0</c:v>
                </c:pt>
                <c:pt idx="3">
                  <c:v>4.5146726862302479E-3</c:v>
                </c:pt>
                <c:pt idx="4">
                  <c:v>2.2371364653243847E-3</c:v>
                </c:pt>
                <c:pt idx="5">
                  <c:v>2.3752969121140144E-3</c:v>
                </c:pt>
                <c:pt idx="6">
                  <c:v>0</c:v>
                </c:pt>
                <c:pt idx="7">
                  <c:v>1.9911504424778761E-2</c:v>
                </c:pt>
              </c:numCache>
            </c:numRef>
          </c:val>
          <c:extLst>
            <c:ext xmlns:c16="http://schemas.microsoft.com/office/drawing/2014/chart" uri="{C3380CC4-5D6E-409C-BE32-E72D297353CC}">
              <c16:uniqueId val="{00000000-F0F0-4E69-8D54-F4CF0A8C0BC7}"/>
            </c:ext>
          </c:extLst>
        </c:ser>
        <c:ser>
          <c:idx val="1"/>
          <c:order val="1"/>
          <c:tx>
            <c:strRef>
              <c:f>'Q5.コロナの影響（主な事業のカテゴリ）'!$AV$17</c:f>
              <c:strCache>
                <c:ptCount val="1"/>
                <c:pt idx="0">
                  <c:v>増加(拡大)</c:v>
                </c:pt>
              </c:strCache>
            </c:strRef>
          </c:tx>
          <c:spPr>
            <a:solidFill>
              <a:srgbClr val="FFCC99"/>
            </a:solidFill>
            <a:ln>
              <a:solidFill>
                <a:schemeClr val="tx1"/>
              </a:solidFill>
            </a:ln>
            <a:effectLst/>
          </c:spPr>
          <c:invertIfNegative val="0"/>
          <c:cat>
            <c:strRef>
              <c:f>'Q5.コロナの影響（主な事業のカテゴリ）'!$AT$18:$AT$25</c:f>
              <c:strCache>
                <c:ptCount val="8"/>
                <c:pt idx="0">
                  <c:v>売上（N=458）</c:v>
                </c:pt>
                <c:pt idx="1">
                  <c:v>利益（N=454）</c:v>
                </c:pt>
                <c:pt idx="2">
                  <c:v>営業日数（N=457）</c:v>
                </c:pt>
                <c:pt idx="3">
                  <c:v>求職の応募者数（N=443）</c:v>
                </c:pt>
                <c:pt idx="4">
                  <c:v>国内からの調達（N=447）</c:v>
                </c:pt>
                <c:pt idx="5">
                  <c:v>海外からの調達（N=421）</c:v>
                </c:pt>
                <c:pt idx="6">
                  <c:v>新規顧客の開拓（N=450）</c:v>
                </c:pt>
                <c:pt idx="7">
                  <c:v>商談（N=452）</c:v>
                </c:pt>
              </c:strCache>
            </c:strRef>
          </c:cat>
          <c:val>
            <c:numRef>
              <c:f>'Q5.コロナの影響（主な事業のカテゴリ）'!$AV$18:$AV$25</c:f>
              <c:numCache>
                <c:formatCode>0.0%</c:formatCode>
                <c:ptCount val="8"/>
                <c:pt idx="0">
                  <c:v>6.1135371179039298E-2</c:v>
                </c:pt>
                <c:pt idx="1">
                  <c:v>6.3876651982378851E-2</c:v>
                </c:pt>
                <c:pt idx="2">
                  <c:v>2.1881838074398249E-3</c:v>
                </c:pt>
                <c:pt idx="3">
                  <c:v>8.8036117381489837E-2</c:v>
                </c:pt>
                <c:pt idx="4">
                  <c:v>2.9082774049217001E-2</c:v>
                </c:pt>
                <c:pt idx="5">
                  <c:v>2.3752969121140142E-2</c:v>
                </c:pt>
                <c:pt idx="6">
                  <c:v>0.08</c:v>
                </c:pt>
                <c:pt idx="7">
                  <c:v>0.13274336283185842</c:v>
                </c:pt>
              </c:numCache>
            </c:numRef>
          </c:val>
          <c:extLst>
            <c:ext xmlns:c16="http://schemas.microsoft.com/office/drawing/2014/chart" uri="{C3380CC4-5D6E-409C-BE32-E72D297353CC}">
              <c16:uniqueId val="{00000001-F0F0-4E69-8D54-F4CF0A8C0BC7}"/>
            </c:ext>
          </c:extLst>
        </c:ser>
        <c:ser>
          <c:idx val="2"/>
          <c:order val="2"/>
          <c:tx>
            <c:strRef>
              <c:f>'Q5.コロナの影響（主な事業のカテゴリ）'!$AW$17</c:f>
              <c:strCache>
                <c:ptCount val="1"/>
                <c:pt idx="0">
                  <c:v>現状維持</c:v>
                </c:pt>
              </c:strCache>
            </c:strRef>
          </c:tx>
          <c:spPr>
            <a:solidFill>
              <a:srgbClr val="FFFF99"/>
            </a:solidFill>
            <a:ln>
              <a:solidFill>
                <a:schemeClr val="tx1"/>
              </a:solidFill>
            </a:ln>
            <a:effectLst/>
          </c:spPr>
          <c:invertIfNegative val="0"/>
          <c:cat>
            <c:strRef>
              <c:f>'Q5.コロナの影響（主な事業のカテゴリ）'!$AT$18:$AT$25</c:f>
              <c:strCache>
                <c:ptCount val="8"/>
                <c:pt idx="0">
                  <c:v>売上（N=458）</c:v>
                </c:pt>
                <c:pt idx="1">
                  <c:v>利益（N=454）</c:v>
                </c:pt>
                <c:pt idx="2">
                  <c:v>営業日数（N=457）</c:v>
                </c:pt>
                <c:pt idx="3">
                  <c:v>求職の応募者数（N=443）</c:v>
                </c:pt>
                <c:pt idx="4">
                  <c:v>国内からの調達（N=447）</c:v>
                </c:pt>
                <c:pt idx="5">
                  <c:v>海外からの調達（N=421）</c:v>
                </c:pt>
                <c:pt idx="6">
                  <c:v>新規顧客の開拓（N=450）</c:v>
                </c:pt>
                <c:pt idx="7">
                  <c:v>商談（N=452）</c:v>
                </c:pt>
              </c:strCache>
            </c:strRef>
          </c:cat>
          <c:val>
            <c:numRef>
              <c:f>'Q5.コロナの影響（主な事業のカテゴリ）'!$AW$18:$AW$25</c:f>
              <c:numCache>
                <c:formatCode>0.0%</c:formatCode>
                <c:ptCount val="8"/>
                <c:pt idx="0">
                  <c:v>0.29912663755458513</c:v>
                </c:pt>
                <c:pt idx="1">
                  <c:v>0.31277533039647576</c:v>
                </c:pt>
                <c:pt idx="2">
                  <c:v>0.67177242888402622</c:v>
                </c:pt>
                <c:pt idx="3">
                  <c:v>0.68623024830699775</c:v>
                </c:pt>
                <c:pt idx="4">
                  <c:v>0.70246085011185677</c:v>
                </c:pt>
                <c:pt idx="5">
                  <c:v>0.73634204275534443</c:v>
                </c:pt>
                <c:pt idx="6">
                  <c:v>0.43111111111111111</c:v>
                </c:pt>
                <c:pt idx="7">
                  <c:v>0.33628318584070799</c:v>
                </c:pt>
              </c:numCache>
            </c:numRef>
          </c:val>
          <c:extLst>
            <c:ext xmlns:c16="http://schemas.microsoft.com/office/drawing/2014/chart" uri="{C3380CC4-5D6E-409C-BE32-E72D297353CC}">
              <c16:uniqueId val="{00000002-F0F0-4E69-8D54-F4CF0A8C0BC7}"/>
            </c:ext>
          </c:extLst>
        </c:ser>
        <c:ser>
          <c:idx val="3"/>
          <c:order val="3"/>
          <c:tx>
            <c:strRef>
              <c:f>'Q5.コロナの影響（主な事業のカテゴリ）'!$AX$17</c:f>
              <c:strCache>
                <c:ptCount val="1"/>
                <c:pt idx="0">
                  <c:v>減少(縮小)</c:v>
                </c:pt>
              </c:strCache>
            </c:strRef>
          </c:tx>
          <c:spPr>
            <a:solidFill>
              <a:srgbClr val="2E75B6"/>
            </a:solidFill>
            <a:ln>
              <a:solidFill>
                <a:schemeClr val="tx1"/>
              </a:solidFill>
            </a:ln>
            <a:effectLst/>
          </c:spPr>
          <c:invertIfNegative val="0"/>
          <c:cat>
            <c:strRef>
              <c:f>'Q5.コロナの影響（主な事業のカテゴリ）'!$AT$18:$AT$25</c:f>
              <c:strCache>
                <c:ptCount val="8"/>
                <c:pt idx="0">
                  <c:v>売上（N=458）</c:v>
                </c:pt>
                <c:pt idx="1">
                  <c:v>利益（N=454）</c:v>
                </c:pt>
                <c:pt idx="2">
                  <c:v>営業日数（N=457）</c:v>
                </c:pt>
                <c:pt idx="3">
                  <c:v>求職の応募者数（N=443）</c:v>
                </c:pt>
                <c:pt idx="4">
                  <c:v>国内からの調達（N=447）</c:v>
                </c:pt>
                <c:pt idx="5">
                  <c:v>海外からの調達（N=421）</c:v>
                </c:pt>
                <c:pt idx="6">
                  <c:v>新規顧客の開拓（N=450）</c:v>
                </c:pt>
                <c:pt idx="7">
                  <c:v>商談（N=452）</c:v>
                </c:pt>
              </c:strCache>
            </c:strRef>
          </c:cat>
          <c:val>
            <c:numRef>
              <c:f>'Q5.コロナの影響（主な事業のカテゴリ）'!$AX$18:$AX$25</c:f>
              <c:numCache>
                <c:formatCode>0.0%</c:formatCode>
                <c:ptCount val="8"/>
                <c:pt idx="0">
                  <c:v>0.45633187772925765</c:v>
                </c:pt>
                <c:pt idx="1">
                  <c:v>0.40528634361233479</c:v>
                </c:pt>
                <c:pt idx="2">
                  <c:v>0.27789934354485779</c:v>
                </c:pt>
                <c:pt idx="3">
                  <c:v>0.15349887133182843</c:v>
                </c:pt>
                <c:pt idx="4">
                  <c:v>0.20357941834451901</c:v>
                </c:pt>
                <c:pt idx="5">
                  <c:v>0.17577197149643706</c:v>
                </c:pt>
                <c:pt idx="6">
                  <c:v>0.36</c:v>
                </c:pt>
                <c:pt idx="7">
                  <c:v>0.37389380530973454</c:v>
                </c:pt>
              </c:numCache>
            </c:numRef>
          </c:val>
          <c:extLst>
            <c:ext xmlns:c16="http://schemas.microsoft.com/office/drawing/2014/chart" uri="{C3380CC4-5D6E-409C-BE32-E72D297353CC}">
              <c16:uniqueId val="{00000003-F0F0-4E69-8D54-F4CF0A8C0BC7}"/>
            </c:ext>
          </c:extLst>
        </c:ser>
        <c:ser>
          <c:idx val="4"/>
          <c:order val="4"/>
          <c:tx>
            <c:strRef>
              <c:f>'Q5.コロナの影響（主な事業のカテゴリ）'!$AY$17</c:f>
              <c:strCache>
                <c:ptCount val="1"/>
                <c:pt idx="0">
                  <c:v>大幅に減少(縮小)</c:v>
                </c:pt>
              </c:strCache>
            </c:strRef>
          </c:tx>
          <c:spPr>
            <a:solidFill>
              <a:srgbClr val="9DC3E6"/>
            </a:solidFill>
            <a:ln>
              <a:solidFill>
                <a:schemeClr val="tx1"/>
              </a:solidFill>
            </a:ln>
            <a:effectLst/>
          </c:spPr>
          <c:invertIfNegative val="0"/>
          <c:cat>
            <c:strRef>
              <c:f>'Q5.コロナの影響（主な事業のカテゴリ）'!$AT$18:$AT$25</c:f>
              <c:strCache>
                <c:ptCount val="8"/>
                <c:pt idx="0">
                  <c:v>売上（N=458）</c:v>
                </c:pt>
                <c:pt idx="1">
                  <c:v>利益（N=454）</c:v>
                </c:pt>
                <c:pt idx="2">
                  <c:v>営業日数（N=457）</c:v>
                </c:pt>
                <c:pt idx="3">
                  <c:v>求職の応募者数（N=443）</c:v>
                </c:pt>
                <c:pt idx="4">
                  <c:v>国内からの調達（N=447）</c:v>
                </c:pt>
                <c:pt idx="5">
                  <c:v>海外からの調達（N=421）</c:v>
                </c:pt>
                <c:pt idx="6">
                  <c:v>新規顧客の開拓（N=450）</c:v>
                </c:pt>
                <c:pt idx="7">
                  <c:v>商談（N=452）</c:v>
                </c:pt>
              </c:strCache>
            </c:strRef>
          </c:cat>
          <c:val>
            <c:numRef>
              <c:f>'Q5.コロナの影響（主な事業のカテゴリ）'!$AY$18:$AY$25</c:f>
              <c:numCache>
                <c:formatCode>0.0%</c:formatCode>
                <c:ptCount val="8"/>
                <c:pt idx="0">
                  <c:v>0.17903930131004367</c:v>
                </c:pt>
                <c:pt idx="1">
                  <c:v>0.21365638766519823</c:v>
                </c:pt>
                <c:pt idx="2">
                  <c:v>4.8140043763676151E-2</c:v>
                </c:pt>
                <c:pt idx="3">
                  <c:v>6.772009029345373E-2</c:v>
                </c:pt>
                <c:pt idx="4">
                  <c:v>6.2639821029082776E-2</c:v>
                </c:pt>
                <c:pt idx="5">
                  <c:v>6.1757719714964368E-2</c:v>
                </c:pt>
                <c:pt idx="6">
                  <c:v>0.12888888888888889</c:v>
                </c:pt>
                <c:pt idx="7">
                  <c:v>0.13716814159292035</c:v>
                </c:pt>
              </c:numCache>
            </c:numRef>
          </c:val>
          <c:extLst>
            <c:ext xmlns:c16="http://schemas.microsoft.com/office/drawing/2014/chart" uri="{C3380CC4-5D6E-409C-BE32-E72D297353CC}">
              <c16:uniqueId val="{00000004-F0F0-4E69-8D54-F4CF0A8C0BC7}"/>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住宅／生活</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'Q5.コロナの影響（主な適応分野）'!$E$17</c:f>
              <c:strCache>
                <c:ptCount val="1"/>
                <c:pt idx="0">
                  <c:v>大幅に増加(拡大)</c:v>
                </c:pt>
              </c:strCache>
            </c:strRef>
          </c:tx>
          <c:spPr>
            <a:solidFill>
              <a:srgbClr val="FF9966"/>
            </a:solidFill>
            <a:ln>
              <a:solidFill>
                <a:schemeClr val="tx1"/>
              </a:solidFill>
            </a:ln>
            <a:effectLst/>
          </c:spPr>
          <c:invertIfNegative val="0"/>
          <c:cat>
            <c:strRef>
              <c:f>'Q5.コロナの影響（主な適応分野）'!$D$18:$D$25</c:f>
              <c:strCache>
                <c:ptCount val="8"/>
                <c:pt idx="0">
                  <c:v>売上(N=142)</c:v>
                </c:pt>
                <c:pt idx="1">
                  <c:v>利益(N=142)</c:v>
                </c:pt>
                <c:pt idx="2">
                  <c:v>営業日数(N=142)</c:v>
                </c:pt>
                <c:pt idx="3">
                  <c:v>求職の応募者数(N=139)</c:v>
                </c:pt>
                <c:pt idx="4">
                  <c:v>国内からの調達(N=140)</c:v>
                </c:pt>
                <c:pt idx="5">
                  <c:v>海外からの調達(N=133)</c:v>
                </c:pt>
                <c:pt idx="6">
                  <c:v>新規顧客の開拓(N=141)</c:v>
                </c:pt>
                <c:pt idx="7">
                  <c:v>商談(N=139)</c:v>
                </c:pt>
              </c:strCache>
            </c:strRef>
          </c:cat>
          <c:val>
            <c:numRef>
              <c:f>'Q5.コロナの影響（主な適応分野）'!$E$18:$E$25</c:f>
              <c:numCache>
                <c:formatCode>0.0%</c:formatCode>
                <c:ptCount val="8"/>
                <c:pt idx="0">
                  <c:v>7.0422535211267607E-3</c:v>
                </c:pt>
                <c:pt idx="1">
                  <c:v>0</c:v>
                </c:pt>
                <c:pt idx="2">
                  <c:v>0</c:v>
                </c:pt>
                <c:pt idx="3">
                  <c:v>0</c:v>
                </c:pt>
                <c:pt idx="4">
                  <c:v>0</c:v>
                </c:pt>
                <c:pt idx="5">
                  <c:v>0</c:v>
                </c:pt>
                <c:pt idx="6">
                  <c:v>7.0921985815602835E-3</c:v>
                </c:pt>
                <c:pt idx="7">
                  <c:v>2.1582733812949641E-2</c:v>
                </c:pt>
              </c:numCache>
            </c:numRef>
          </c:val>
          <c:extLst>
            <c:ext xmlns:c16="http://schemas.microsoft.com/office/drawing/2014/chart" uri="{C3380CC4-5D6E-409C-BE32-E72D297353CC}">
              <c16:uniqueId val="{00000000-B5BB-40D4-B167-C17E5A53832B}"/>
            </c:ext>
          </c:extLst>
        </c:ser>
        <c:ser>
          <c:idx val="1"/>
          <c:order val="1"/>
          <c:tx>
            <c:strRef>
              <c:f>'Q5.コロナの影響（主な適応分野）'!$F$17</c:f>
              <c:strCache>
                <c:ptCount val="1"/>
                <c:pt idx="0">
                  <c:v>増加(拡大)</c:v>
                </c:pt>
              </c:strCache>
            </c:strRef>
          </c:tx>
          <c:spPr>
            <a:solidFill>
              <a:srgbClr val="FFCC99"/>
            </a:solidFill>
            <a:ln>
              <a:solidFill>
                <a:schemeClr val="tx1"/>
              </a:solidFill>
            </a:ln>
            <a:effectLst/>
          </c:spPr>
          <c:invertIfNegative val="0"/>
          <c:cat>
            <c:strRef>
              <c:f>'Q5.コロナの影響（主な適応分野）'!$D$18:$D$25</c:f>
              <c:strCache>
                <c:ptCount val="8"/>
                <c:pt idx="0">
                  <c:v>売上(N=142)</c:v>
                </c:pt>
                <c:pt idx="1">
                  <c:v>利益(N=142)</c:v>
                </c:pt>
                <c:pt idx="2">
                  <c:v>営業日数(N=142)</c:v>
                </c:pt>
                <c:pt idx="3">
                  <c:v>求職の応募者数(N=139)</c:v>
                </c:pt>
                <c:pt idx="4">
                  <c:v>国内からの調達(N=140)</c:v>
                </c:pt>
                <c:pt idx="5">
                  <c:v>海外からの調達(N=133)</c:v>
                </c:pt>
                <c:pt idx="6">
                  <c:v>新規顧客の開拓(N=141)</c:v>
                </c:pt>
                <c:pt idx="7">
                  <c:v>商談(N=139)</c:v>
                </c:pt>
              </c:strCache>
            </c:strRef>
          </c:cat>
          <c:val>
            <c:numRef>
              <c:f>'Q5.コロナの影響（主な適応分野）'!$F$18:$F$25</c:f>
              <c:numCache>
                <c:formatCode>0.0%</c:formatCode>
                <c:ptCount val="8"/>
                <c:pt idx="0">
                  <c:v>4.9295774647887321E-2</c:v>
                </c:pt>
                <c:pt idx="1">
                  <c:v>4.2253521126760563E-2</c:v>
                </c:pt>
                <c:pt idx="2">
                  <c:v>0</c:v>
                </c:pt>
                <c:pt idx="3">
                  <c:v>0.15827338129496402</c:v>
                </c:pt>
                <c:pt idx="4">
                  <c:v>5.7142857142857141E-2</c:v>
                </c:pt>
                <c:pt idx="5">
                  <c:v>1.5037593984962405E-2</c:v>
                </c:pt>
                <c:pt idx="6">
                  <c:v>0.12056737588652482</c:v>
                </c:pt>
                <c:pt idx="7">
                  <c:v>7.1942446043165464E-2</c:v>
                </c:pt>
              </c:numCache>
            </c:numRef>
          </c:val>
          <c:extLst>
            <c:ext xmlns:c16="http://schemas.microsoft.com/office/drawing/2014/chart" uri="{C3380CC4-5D6E-409C-BE32-E72D297353CC}">
              <c16:uniqueId val="{00000001-B5BB-40D4-B167-C17E5A53832B}"/>
            </c:ext>
          </c:extLst>
        </c:ser>
        <c:ser>
          <c:idx val="2"/>
          <c:order val="2"/>
          <c:tx>
            <c:strRef>
              <c:f>'Q5.コロナの影響（主な適応分野）'!$G$17</c:f>
              <c:strCache>
                <c:ptCount val="1"/>
                <c:pt idx="0">
                  <c:v>現状維持</c:v>
                </c:pt>
              </c:strCache>
            </c:strRef>
          </c:tx>
          <c:spPr>
            <a:solidFill>
              <a:srgbClr val="FFFF99"/>
            </a:solidFill>
            <a:ln>
              <a:solidFill>
                <a:schemeClr val="tx1"/>
              </a:solidFill>
            </a:ln>
            <a:effectLst/>
          </c:spPr>
          <c:invertIfNegative val="0"/>
          <c:cat>
            <c:strRef>
              <c:f>'Q5.コロナの影響（主な適応分野）'!$D$18:$D$25</c:f>
              <c:strCache>
                <c:ptCount val="8"/>
                <c:pt idx="0">
                  <c:v>売上(N=142)</c:v>
                </c:pt>
                <c:pt idx="1">
                  <c:v>利益(N=142)</c:v>
                </c:pt>
                <c:pt idx="2">
                  <c:v>営業日数(N=142)</c:v>
                </c:pt>
                <c:pt idx="3">
                  <c:v>求職の応募者数(N=139)</c:v>
                </c:pt>
                <c:pt idx="4">
                  <c:v>国内からの調達(N=140)</c:v>
                </c:pt>
                <c:pt idx="5">
                  <c:v>海外からの調達(N=133)</c:v>
                </c:pt>
                <c:pt idx="6">
                  <c:v>新規顧客の開拓(N=141)</c:v>
                </c:pt>
                <c:pt idx="7">
                  <c:v>商談(N=139)</c:v>
                </c:pt>
              </c:strCache>
            </c:strRef>
          </c:cat>
          <c:val>
            <c:numRef>
              <c:f>'Q5.コロナの影響（主な適応分野）'!$G$18:$G$25</c:f>
              <c:numCache>
                <c:formatCode>0.0%</c:formatCode>
                <c:ptCount val="8"/>
                <c:pt idx="0">
                  <c:v>0.26056338028169013</c:v>
                </c:pt>
                <c:pt idx="1">
                  <c:v>0.30281690140845069</c:v>
                </c:pt>
                <c:pt idx="2">
                  <c:v>0.70422535211267601</c:v>
                </c:pt>
                <c:pt idx="3">
                  <c:v>0.66187050359712229</c:v>
                </c:pt>
                <c:pt idx="4">
                  <c:v>0.6071428571428571</c:v>
                </c:pt>
                <c:pt idx="5">
                  <c:v>0.60902255639097747</c:v>
                </c:pt>
                <c:pt idx="6">
                  <c:v>0.3546099290780142</c:v>
                </c:pt>
                <c:pt idx="7">
                  <c:v>0.37410071942446044</c:v>
                </c:pt>
              </c:numCache>
            </c:numRef>
          </c:val>
          <c:extLst>
            <c:ext xmlns:c16="http://schemas.microsoft.com/office/drawing/2014/chart" uri="{C3380CC4-5D6E-409C-BE32-E72D297353CC}">
              <c16:uniqueId val="{00000002-B5BB-40D4-B167-C17E5A53832B}"/>
            </c:ext>
          </c:extLst>
        </c:ser>
        <c:ser>
          <c:idx val="3"/>
          <c:order val="3"/>
          <c:tx>
            <c:strRef>
              <c:f>'Q5.コロナの影響（主な適応分野）'!$H$17</c:f>
              <c:strCache>
                <c:ptCount val="1"/>
                <c:pt idx="0">
                  <c:v>減少(縮小)</c:v>
                </c:pt>
              </c:strCache>
            </c:strRef>
          </c:tx>
          <c:spPr>
            <a:solidFill>
              <a:srgbClr val="2E75B6"/>
            </a:solidFill>
            <a:ln>
              <a:solidFill>
                <a:schemeClr val="tx1"/>
              </a:solidFill>
            </a:ln>
            <a:effectLst/>
          </c:spPr>
          <c:invertIfNegative val="0"/>
          <c:cat>
            <c:strRef>
              <c:f>'Q5.コロナの影響（主な適応分野）'!$D$18:$D$25</c:f>
              <c:strCache>
                <c:ptCount val="8"/>
                <c:pt idx="0">
                  <c:v>売上(N=142)</c:v>
                </c:pt>
                <c:pt idx="1">
                  <c:v>利益(N=142)</c:v>
                </c:pt>
                <c:pt idx="2">
                  <c:v>営業日数(N=142)</c:v>
                </c:pt>
                <c:pt idx="3">
                  <c:v>求職の応募者数(N=139)</c:v>
                </c:pt>
                <c:pt idx="4">
                  <c:v>国内からの調達(N=140)</c:v>
                </c:pt>
                <c:pt idx="5">
                  <c:v>海外からの調達(N=133)</c:v>
                </c:pt>
                <c:pt idx="6">
                  <c:v>新規顧客の開拓(N=141)</c:v>
                </c:pt>
                <c:pt idx="7">
                  <c:v>商談(N=139)</c:v>
                </c:pt>
              </c:strCache>
            </c:strRef>
          </c:cat>
          <c:val>
            <c:numRef>
              <c:f>'Q5.コロナの影響（主な適応分野）'!$H$18:$H$25</c:f>
              <c:numCache>
                <c:formatCode>0.0%</c:formatCode>
                <c:ptCount val="8"/>
                <c:pt idx="0">
                  <c:v>0.57746478873239437</c:v>
                </c:pt>
                <c:pt idx="1">
                  <c:v>0.4859154929577465</c:v>
                </c:pt>
                <c:pt idx="2">
                  <c:v>0.27464788732394368</c:v>
                </c:pt>
                <c:pt idx="3">
                  <c:v>0.1223021582733813</c:v>
                </c:pt>
                <c:pt idx="4">
                  <c:v>0.3</c:v>
                </c:pt>
                <c:pt idx="5">
                  <c:v>0.2857142857142857</c:v>
                </c:pt>
                <c:pt idx="6">
                  <c:v>0.42553191489361702</c:v>
                </c:pt>
                <c:pt idx="7">
                  <c:v>0.42446043165467628</c:v>
                </c:pt>
              </c:numCache>
            </c:numRef>
          </c:val>
          <c:extLst>
            <c:ext xmlns:c16="http://schemas.microsoft.com/office/drawing/2014/chart" uri="{C3380CC4-5D6E-409C-BE32-E72D297353CC}">
              <c16:uniqueId val="{00000003-B5BB-40D4-B167-C17E5A53832B}"/>
            </c:ext>
          </c:extLst>
        </c:ser>
        <c:ser>
          <c:idx val="4"/>
          <c:order val="4"/>
          <c:tx>
            <c:strRef>
              <c:f>'Q5.コロナの影響（主な適応分野）'!$I$17</c:f>
              <c:strCache>
                <c:ptCount val="1"/>
                <c:pt idx="0">
                  <c:v>大幅に減少(縮小)</c:v>
                </c:pt>
              </c:strCache>
            </c:strRef>
          </c:tx>
          <c:spPr>
            <a:solidFill>
              <a:srgbClr val="9DC3E6"/>
            </a:solidFill>
            <a:ln>
              <a:solidFill>
                <a:schemeClr val="tx1"/>
              </a:solidFill>
            </a:ln>
            <a:effectLst/>
          </c:spPr>
          <c:invertIfNegative val="0"/>
          <c:cat>
            <c:strRef>
              <c:f>'Q5.コロナの影響（主な適応分野）'!$D$18:$D$25</c:f>
              <c:strCache>
                <c:ptCount val="8"/>
                <c:pt idx="0">
                  <c:v>売上(N=142)</c:v>
                </c:pt>
                <c:pt idx="1">
                  <c:v>利益(N=142)</c:v>
                </c:pt>
                <c:pt idx="2">
                  <c:v>営業日数(N=142)</c:v>
                </c:pt>
                <c:pt idx="3">
                  <c:v>求職の応募者数(N=139)</c:v>
                </c:pt>
                <c:pt idx="4">
                  <c:v>国内からの調達(N=140)</c:v>
                </c:pt>
                <c:pt idx="5">
                  <c:v>海外からの調達(N=133)</c:v>
                </c:pt>
                <c:pt idx="6">
                  <c:v>新規顧客の開拓(N=141)</c:v>
                </c:pt>
                <c:pt idx="7">
                  <c:v>商談(N=139)</c:v>
                </c:pt>
              </c:strCache>
            </c:strRef>
          </c:cat>
          <c:val>
            <c:numRef>
              <c:f>'Q5.コロナの影響（主な適応分野）'!$I$18:$I$25</c:f>
              <c:numCache>
                <c:formatCode>0.0%</c:formatCode>
                <c:ptCount val="8"/>
                <c:pt idx="0">
                  <c:v>0.10563380281690141</c:v>
                </c:pt>
                <c:pt idx="1">
                  <c:v>0.16901408450704225</c:v>
                </c:pt>
                <c:pt idx="2">
                  <c:v>2.1126760563380281E-2</c:v>
                </c:pt>
                <c:pt idx="3">
                  <c:v>5.7553956834532377E-2</c:v>
                </c:pt>
                <c:pt idx="4">
                  <c:v>3.5714285714285712E-2</c:v>
                </c:pt>
                <c:pt idx="5">
                  <c:v>9.0225563909774431E-2</c:v>
                </c:pt>
                <c:pt idx="6">
                  <c:v>9.2198581560283682E-2</c:v>
                </c:pt>
                <c:pt idx="7">
                  <c:v>0.1079136690647482</c:v>
                </c:pt>
              </c:numCache>
            </c:numRef>
          </c:val>
          <c:extLst>
            <c:ext xmlns:c16="http://schemas.microsoft.com/office/drawing/2014/chart" uri="{C3380CC4-5D6E-409C-BE32-E72D297353CC}">
              <c16:uniqueId val="{00000004-B5BB-40D4-B167-C17E5A53832B}"/>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病院／医療</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'Q5.コロナの影響（主な適応分野）'!$K$17</c:f>
              <c:strCache>
                <c:ptCount val="1"/>
                <c:pt idx="0">
                  <c:v>大幅に増加(拡大)</c:v>
                </c:pt>
              </c:strCache>
            </c:strRef>
          </c:tx>
          <c:spPr>
            <a:solidFill>
              <a:srgbClr val="FF9966"/>
            </a:solidFill>
            <a:ln>
              <a:solidFill>
                <a:schemeClr val="tx1"/>
              </a:solidFill>
            </a:ln>
            <a:effectLst/>
          </c:spPr>
          <c:invertIfNegative val="0"/>
          <c:cat>
            <c:strRef>
              <c:f>'Q5.コロナの影響（主な適応分野）'!$J$18:$J$25</c:f>
              <c:strCache>
                <c:ptCount val="8"/>
                <c:pt idx="0">
                  <c:v>売上(N=129)</c:v>
                </c:pt>
                <c:pt idx="1">
                  <c:v>利益(N=128)</c:v>
                </c:pt>
                <c:pt idx="2">
                  <c:v>営業日数(N=129)</c:v>
                </c:pt>
                <c:pt idx="3">
                  <c:v>求職の応募者数(N=126)</c:v>
                </c:pt>
                <c:pt idx="4">
                  <c:v>国内からの調達(N=123)</c:v>
                </c:pt>
                <c:pt idx="5">
                  <c:v>海外からの調達(N=117)</c:v>
                </c:pt>
                <c:pt idx="6">
                  <c:v>新規顧客の開拓(N=129)</c:v>
                </c:pt>
                <c:pt idx="7">
                  <c:v>商談(N=129)</c:v>
                </c:pt>
              </c:strCache>
            </c:strRef>
          </c:cat>
          <c:val>
            <c:numRef>
              <c:f>'Q5.コロナの影響（主な適応分野）'!$K$18:$K$25</c:f>
              <c:numCache>
                <c:formatCode>0.0%</c:formatCode>
                <c:ptCount val="8"/>
                <c:pt idx="0">
                  <c:v>0</c:v>
                </c:pt>
                <c:pt idx="1">
                  <c:v>0</c:v>
                </c:pt>
                <c:pt idx="2">
                  <c:v>0</c:v>
                </c:pt>
                <c:pt idx="3">
                  <c:v>0</c:v>
                </c:pt>
                <c:pt idx="4">
                  <c:v>0</c:v>
                </c:pt>
                <c:pt idx="5">
                  <c:v>0</c:v>
                </c:pt>
                <c:pt idx="6">
                  <c:v>0</c:v>
                </c:pt>
                <c:pt idx="7">
                  <c:v>1.5503875968992248E-2</c:v>
                </c:pt>
              </c:numCache>
            </c:numRef>
          </c:val>
          <c:extLst>
            <c:ext xmlns:c16="http://schemas.microsoft.com/office/drawing/2014/chart" uri="{C3380CC4-5D6E-409C-BE32-E72D297353CC}">
              <c16:uniqueId val="{00000000-A028-4B15-87E8-C3C682425E25}"/>
            </c:ext>
          </c:extLst>
        </c:ser>
        <c:ser>
          <c:idx val="1"/>
          <c:order val="1"/>
          <c:tx>
            <c:strRef>
              <c:f>'Q5.コロナの影響（主な適応分野）'!$L$17</c:f>
              <c:strCache>
                <c:ptCount val="1"/>
                <c:pt idx="0">
                  <c:v>増加(拡大)</c:v>
                </c:pt>
              </c:strCache>
            </c:strRef>
          </c:tx>
          <c:spPr>
            <a:solidFill>
              <a:srgbClr val="FFCC99"/>
            </a:solidFill>
            <a:ln>
              <a:solidFill>
                <a:schemeClr val="tx1"/>
              </a:solidFill>
            </a:ln>
            <a:effectLst/>
          </c:spPr>
          <c:invertIfNegative val="0"/>
          <c:cat>
            <c:strRef>
              <c:f>'Q5.コロナの影響（主な適応分野）'!$J$18:$J$25</c:f>
              <c:strCache>
                <c:ptCount val="8"/>
                <c:pt idx="0">
                  <c:v>売上(N=129)</c:v>
                </c:pt>
                <c:pt idx="1">
                  <c:v>利益(N=128)</c:v>
                </c:pt>
                <c:pt idx="2">
                  <c:v>営業日数(N=129)</c:v>
                </c:pt>
                <c:pt idx="3">
                  <c:v>求職の応募者数(N=126)</c:v>
                </c:pt>
                <c:pt idx="4">
                  <c:v>国内からの調達(N=123)</c:v>
                </c:pt>
                <c:pt idx="5">
                  <c:v>海外からの調達(N=117)</c:v>
                </c:pt>
                <c:pt idx="6">
                  <c:v>新規顧客の開拓(N=129)</c:v>
                </c:pt>
                <c:pt idx="7">
                  <c:v>商談(N=129)</c:v>
                </c:pt>
              </c:strCache>
            </c:strRef>
          </c:cat>
          <c:val>
            <c:numRef>
              <c:f>'Q5.コロナの影響（主な適応分野）'!$L$18:$L$25</c:f>
              <c:numCache>
                <c:formatCode>0.0%</c:formatCode>
                <c:ptCount val="8"/>
                <c:pt idx="0">
                  <c:v>5.4263565891472867E-2</c:v>
                </c:pt>
                <c:pt idx="1">
                  <c:v>4.6875E-2</c:v>
                </c:pt>
                <c:pt idx="2">
                  <c:v>1.5503875968992248E-2</c:v>
                </c:pt>
                <c:pt idx="3">
                  <c:v>0.15079365079365079</c:v>
                </c:pt>
                <c:pt idx="4">
                  <c:v>5.6910569105691054E-2</c:v>
                </c:pt>
                <c:pt idx="5">
                  <c:v>1.7094017094017096E-2</c:v>
                </c:pt>
                <c:pt idx="6">
                  <c:v>8.5271317829457363E-2</c:v>
                </c:pt>
                <c:pt idx="7">
                  <c:v>6.2015503875968991E-2</c:v>
                </c:pt>
              </c:numCache>
            </c:numRef>
          </c:val>
          <c:extLst>
            <c:ext xmlns:c16="http://schemas.microsoft.com/office/drawing/2014/chart" uri="{C3380CC4-5D6E-409C-BE32-E72D297353CC}">
              <c16:uniqueId val="{00000001-A028-4B15-87E8-C3C682425E25}"/>
            </c:ext>
          </c:extLst>
        </c:ser>
        <c:ser>
          <c:idx val="2"/>
          <c:order val="2"/>
          <c:tx>
            <c:strRef>
              <c:f>'Q5.コロナの影響（主な適応分野）'!$M$17</c:f>
              <c:strCache>
                <c:ptCount val="1"/>
                <c:pt idx="0">
                  <c:v>現状維持</c:v>
                </c:pt>
              </c:strCache>
            </c:strRef>
          </c:tx>
          <c:spPr>
            <a:solidFill>
              <a:srgbClr val="FFFF99"/>
            </a:solidFill>
            <a:ln>
              <a:solidFill>
                <a:schemeClr val="tx1"/>
              </a:solidFill>
            </a:ln>
            <a:effectLst/>
          </c:spPr>
          <c:invertIfNegative val="0"/>
          <c:cat>
            <c:strRef>
              <c:f>'Q5.コロナの影響（主な適応分野）'!$J$18:$J$25</c:f>
              <c:strCache>
                <c:ptCount val="8"/>
                <c:pt idx="0">
                  <c:v>売上(N=129)</c:v>
                </c:pt>
                <c:pt idx="1">
                  <c:v>利益(N=128)</c:v>
                </c:pt>
                <c:pt idx="2">
                  <c:v>営業日数(N=129)</c:v>
                </c:pt>
                <c:pt idx="3">
                  <c:v>求職の応募者数(N=126)</c:v>
                </c:pt>
                <c:pt idx="4">
                  <c:v>国内からの調達(N=123)</c:v>
                </c:pt>
                <c:pt idx="5">
                  <c:v>海外からの調達(N=117)</c:v>
                </c:pt>
                <c:pt idx="6">
                  <c:v>新規顧客の開拓(N=129)</c:v>
                </c:pt>
                <c:pt idx="7">
                  <c:v>商談(N=129)</c:v>
                </c:pt>
              </c:strCache>
            </c:strRef>
          </c:cat>
          <c:val>
            <c:numRef>
              <c:f>'Q5.コロナの影響（主な適応分野）'!$M$18:$M$25</c:f>
              <c:numCache>
                <c:formatCode>0.0%</c:formatCode>
                <c:ptCount val="8"/>
                <c:pt idx="0">
                  <c:v>0.29457364341085274</c:v>
                </c:pt>
                <c:pt idx="1">
                  <c:v>0.328125</c:v>
                </c:pt>
                <c:pt idx="2">
                  <c:v>0.69767441860465118</c:v>
                </c:pt>
                <c:pt idx="3">
                  <c:v>0.61111111111111116</c:v>
                </c:pt>
                <c:pt idx="4">
                  <c:v>0.62601626016260159</c:v>
                </c:pt>
                <c:pt idx="5">
                  <c:v>0.72649572649572647</c:v>
                </c:pt>
                <c:pt idx="6">
                  <c:v>0.37984496124031009</c:v>
                </c:pt>
                <c:pt idx="7">
                  <c:v>0.27131782945736432</c:v>
                </c:pt>
              </c:numCache>
            </c:numRef>
          </c:val>
          <c:extLst>
            <c:ext xmlns:c16="http://schemas.microsoft.com/office/drawing/2014/chart" uri="{C3380CC4-5D6E-409C-BE32-E72D297353CC}">
              <c16:uniqueId val="{00000002-A028-4B15-87E8-C3C682425E25}"/>
            </c:ext>
          </c:extLst>
        </c:ser>
        <c:ser>
          <c:idx val="3"/>
          <c:order val="3"/>
          <c:tx>
            <c:strRef>
              <c:f>'Q5.コロナの影響（主な適応分野）'!$N$17</c:f>
              <c:strCache>
                <c:ptCount val="1"/>
                <c:pt idx="0">
                  <c:v>減少(縮小)</c:v>
                </c:pt>
              </c:strCache>
            </c:strRef>
          </c:tx>
          <c:spPr>
            <a:solidFill>
              <a:srgbClr val="2E75B6"/>
            </a:solidFill>
            <a:ln>
              <a:solidFill>
                <a:schemeClr val="tx1"/>
              </a:solidFill>
            </a:ln>
            <a:effectLst/>
          </c:spPr>
          <c:invertIfNegative val="0"/>
          <c:cat>
            <c:strRef>
              <c:f>'Q5.コロナの影響（主な適応分野）'!$J$18:$J$25</c:f>
              <c:strCache>
                <c:ptCount val="8"/>
                <c:pt idx="0">
                  <c:v>売上(N=129)</c:v>
                </c:pt>
                <c:pt idx="1">
                  <c:v>利益(N=128)</c:v>
                </c:pt>
                <c:pt idx="2">
                  <c:v>営業日数(N=129)</c:v>
                </c:pt>
                <c:pt idx="3">
                  <c:v>求職の応募者数(N=126)</c:v>
                </c:pt>
                <c:pt idx="4">
                  <c:v>国内からの調達(N=123)</c:v>
                </c:pt>
                <c:pt idx="5">
                  <c:v>海外からの調達(N=117)</c:v>
                </c:pt>
                <c:pt idx="6">
                  <c:v>新規顧客の開拓(N=129)</c:v>
                </c:pt>
                <c:pt idx="7">
                  <c:v>商談(N=129)</c:v>
                </c:pt>
              </c:strCache>
            </c:strRef>
          </c:cat>
          <c:val>
            <c:numRef>
              <c:f>'Q5.コロナの影響（主な適応分野）'!$N$18:$N$25</c:f>
              <c:numCache>
                <c:formatCode>0.0%</c:formatCode>
                <c:ptCount val="8"/>
                <c:pt idx="0">
                  <c:v>0.52713178294573648</c:v>
                </c:pt>
                <c:pt idx="1">
                  <c:v>0.4375</c:v>
                </c:pt>
                <c:pt idx="2">
                  <c:v>0.24806201550387597</c:v>
                </c:pt>
                <c:pt idx="3">
                  <c:v>0.16666666666666666</c:v>
                </c:pt>
                <c:pt idx="4">
                  <c:v>0.27642276422764228</c:v>
                </c:pt>
                <c:pt idx="5">
                  <c:v>0.19658119658119658</c:v>
                </c:pt>
                <c:pt idx="6">
                  <c:v>0.39534883720930231</c:v>
                </c:pt>
                <c:pt idx="7">
                  <c:v>0.49612403100775193</c:v>
                </c:pt>
              </c:numCache>
            </c:numRef>
          </c:val>
          <c:extLst>
            <c:ext xmlns:c16="http://schemas.microsoft.com/office/drawing/2014/chart" uri="{C3380CC4-5D6E-409C-BE32-E72D297353CC}">
              <c16:uniqueId val="{00000003-A028-4B15-87E8-C3C682425E25}"/>
            </c:ext>
          </c:extLst>
        </c:ser>
        <c:ser>
          <c:idx val="4"/>
          <c:order val="4"/>
          <c:tx>
            <c:strRef>
              <c:f>'Q5.コロナの影響（主な適応分野）'!$O$17</c:f>
              <c:strCache>
                <c:ptCount val="1"/>
                <c:pt idx="0">
                  <c:v>大幅に減少(縮小)</c:v>
                </c:pt>
              </c:strCache>
            </c:strRef>
          </c:tx>
          <c:spPr>
            <a:solidFill>
              <a:srgbClr val="9DC3E6"/>
            </a:solidFill>
            <a:ln>
              <a:solidFill>
                <a:schemeClr val="tx1"/>
              </a:solidFill>
            </a:ln>
            <a:effectLst/>
          </c:spPr>
          <c:invertIfNegative val="0"/>
          <c:cat>
            <c:strRef>
              <c:f>'Q5.コロナの影響（主な適応分野）'!$J$18:$J$25</c:f>
              <c:strCache>
                <c:ptCount val="8"/>
                <c:pt idx="0">
                  <c:v>売上(N=129)</c:v>
                </c:pt>
                <c:pt idx="1">
                  <c:v>利益(N=128)</c:v>
                </c:pt>
                <c:pt idx="2">
                  <c:v>営業日数(N=129)</c:v>
                </c:pt>
                <c:pt idx="3">
                  <c:v>求職の応募者数(N=126)</c:v>
                </c:pt>
                <c:pt idx="4">
                  <c:v>国内からの調達(N=123)</c:v>
                </c:pt>
                <c:pt idx="5">
                  <c:v>海外からの調達(N=117)</c:v>
                </c:pt>
                <c:pt idx="6">
                  <c:v>新規顧客の開拓(N=129)</c:v>
                </c:pt>
                <c:pt idx="7">
                  <c:v>商談(N=129)</c:v>
                </c:pt>
              </c:strCache>
            </c:strRef>
          </c:cat>
          <c:val>
            <c:numRef>
              <c:f>'Q5.コロナの影響（主な適応分野）'!$O$18:$O$25</c:f>
              <c:numCache>
                <c:formatCode>0.0%</c:formatCode>
                <c:ptCount val="8"/>
                <c:pt idx="0">
                  <c:v>0.12403100775193798</c:v>
                </c:pt>
                <c:pt idx="1">
                  <c:v>0.1875</c:v>
                </c:pt>
                <c:pt idx="2">
                  <c:v>3.875968992248062E-2</c:v>
                </c:pt>
                <c:pt idx="3">
                  <c:v>7.1428571428571425E-2</c:v>
                </c:pt>
                <c:pt idx="4">
                  <c:v>4.065040650406504E-2</c:v>
                </c:pt>
                <c:pt idx="5">
                  <c:v>5.9829059829059832E-2</c:v>
                </c:pt>
                <c:pt idx="6">
                  <c:v>0.13953488372093023</c:v>
                </c:pt>
                <c:pt idx="7">
                  <c:v>0.15503875968992248</c:v>
                </c:pt>
              </c:numCache>
            </c:numRef>
          </c:val>
          <c:extLst>
            <c:ext xmlns:c16="http://schemas.microsoft.com/office/drawing/2014/chart" uri="{C3380CC4-5D6E-409C-BE32-E72D297353CC}">
              <c16:uniqueId val="{00000004-A028-4B15-87E8-C3C682425E25}"/>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健康／介護／スポーツ</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'Q5.コロナの影響（主な適応分野）'!$Q$17</c:f>
              <c:strCache>
                <c:ptCount val="1"/>
                <c:pt idx="0">
                  <c:v>大幅に増加(拡大)</c:v>
                </c:pt>
              </c:strCache>
            </c:strRef>
          </c:tx>
          <c:spPr>
            <a:solidFill>
              <a:srgbClr val="FF9966"/>
            </a:solidFill>
            <a:ln>
              <a:solidFill>
                <a:schemeClr val="tx1"/>
              </a:solidFill>
            </a:ln>
            <a:effectLst/>
          </c:spPr>
          <c:invertIfNegative val="0"/>
          <c:cat>
            <c:strRef>
              <c:f>'Q5.コロナの影響（主な適応分野）'!$P$18:$P$25</c:f>
              <c:strCache>
                <c:ptCount val="8"/>
                <c:pt idx="0">
                  <c:v>売上(N=89)</c:v>
                </c:pt>
                <c:pt idx="1">
                  <c:v>利益(N=88)</c:v>
                </c:pt>
                <c:pt idx="2">
                  <c:v>営業日数(N=89)</c:v>
                </c:pt>
                <c:pt idx="3">
                  <c:v>求職の応募者数(N=87)</c:v>
                </c:pt>
                <c:pt idx="4">
                  <c:v>国内からの調達(N=87)</c:v>
                </c:pt>
                <c:pt idx="5">
                  <c:v>海外からの調達(N=84)</c:v>
                </c:pt>
                <c:pt idx="6">
                  <c:v>新規顧客の開拓(N=89)</c:v>
                </c:pt>
                <c:pt idx="7">
                  <c:v>商談(N=89)</c:v>
                </c:pt>
              </c:strCache>
            </c:strRef>
          </c:cat>
          <c:val>
            <c:numRef>
              <c:f>'Q5.コロナの影響（主な適応分野）'!$Q$18:$Q$25</c:f>
              <c:numCache>
                <c:formatCode>0.0%</c:formatCode>
                <c:ptCount val="8"/>
                <c:pt idx="0">
                  <c:v>0</c:v>
                </c:pt>
                <c:pt idx="1">
                  <c:v>0</c:v>
                </c:pt>
                <c:pt idx="2">
                  <c:v>0</c:v>
                </c:pt>
                <c:pt idx="3">
                  <c:v>0</c:v>
                </c:pt>
                <c:pt idx="4">
                  <c:v>0</c:v>
                </c:pt>
                <c:pt idx="5">
                  <c:v>0</c:v>
                </c:pt>
                <c:pt idx="6">
                  <c:v>1.1235955056179775E-2</c:v>
                </c:pt>
                <c:pt idx="7">
                  <c:v>2.247191011235955E-2</c:v>
                </c:pt>
              </c:numCache>
            </c:numRef>
          </c:val>
          <c:extLst>
            <c:ext xmlns:c16="http://schemas.microsoft.com/office/drawing/2014/chart" uri="{C3380CC4-5D6E-409C-BE32-E72D297353CC}">
              <c16:uniqueId val="{00000000-A01D-4E54-94F3-9AC99AD7E841}"/>
            </c:ext>
          </c:extLst>
        </c:ser>
        <c:ser>
          <c:idx val="1"/>
          <c:order val="1"/>
          <c:tx>
            <c:strRef>
              <c:f>'Q5.コロナの影響（主な適応分野）'!$R$17</c:f>
              <c:strCache>
                <c:ptCount val="1"/>
                <c:pt idx="0">
                  <c:v>増加(拡大)</c:v>
                </c:pt>
              </c:strCache>
            </c:strRef>
          </c:tx>
          <c:spPr>
            <a:solidFill>
              <a:srgbClr val="FFCC99"/>
            </a:solidFill>
            <a:ln>
              <a:solidFill>
                <a:schemeClr val="tx1"/>
              </a:solidFill>
            </a:ln>
            <a:effectLst/>
          </c:spPr>
          <c:invertIfNegative val="0"/>
          <c:cat>
            <c:strRef>
              <c:f>'Q5.コロナの影響（主な適応分野）'!$P$18:$P$25</c:f>
              <c:strCache>
                <c:ptCount val="8"/>
                <c:pt idx="0">
                  <c:v>売上(N=89)</c:v>
                </c:pt>
                <c:pt idx="1">
                  <c:v>利益(N=88)</c:v>
                </c:pt>
                <c:pt idx="2">
                  <c:v>営業日数(N=89)</c:v>
                </c:pt>
                <c:pt idx="3">
                  <c:v>求職の応募者数(N=87)</c:v>
                </c:pt>
                <c:pt idx="4">
                  <c:v>国内からの調達(N=87)</c:v>
                </c:pt>
                <c:pt idx="5">
                  <c:v>海外からの調達(N=84)</c:v>
                </c:pt>
                <c:pt idx="6">
                  <c:v>新規顧客の開拓(N=89)</c:v>
                </c:pt>
                <c:pt idx="7">
                  <c:v>商談(N=89)</c:v>
                </c:pt>
              </c:strCache>
            </c:strRef>
          </c:cat>
          <c:val>
            <c:numRef>
              <c:f>'Q5.コロナの影響（主な適応分野）'!$R$18:$R$25</c:f>
              <c:numCache>
                <c:formatCode>0.0%</c:formatCode>
                <c:ptCount val="8"/>
                <c:pt idx="0">
                  <c:v>7.8651685393258425E-2</c:v>
                </c:pt>
                <c:pt idx="1">
                  <c:v>6.8181818181818177E-2</c:v>
                </c:pt>
                <c:pt idx="2">
                  <c:v>1.1235955056179775E-2</c:v>
                </c:pt>
                <c:pt idx="3">
                  <c:v>0.10344827586206896</c:v>
                </c:pt>
                <c:pt idx="4">
                  <c:v>6.8965517241379309E-2</c:v>
                </c:pt>
                <c:pt idx="5">
                  <c:v>2.3809523809523808E-2</c:v>
                </c:pt>
                <c:pt idx="6">
                  <c:v>0.11235955056179775</c:v>
                </c:pt>
                <c:pt idx="7">
                  <c:v>5.6179775280898875E-2</c:v>
                </c:pt>
              </c:numCache>
            </c:numRef>
          </c:val>
          <c:extLst>
            <c:ext xmlns:c16="http://schemas.microsoft.com/office/drawing/2014/chart" uri="{C3380CC4-5D6E-409C-BE32-E72D297353CC}">
              <c16:uniqueId val="{00000001-A01D-4E54-94F3-9AC99AD7E841}"/>
            </c:ext>
          </c:extLst>
        </c:ser>
        <c:ser>
          <c:idx val="2"/>
          <c:order val="2"/>
          <c:tx>
            <c:strRef>
              <c:f>'Q5.コロナの影響（主な適応分野）'!$S$17</c:f>
              <c:strCache>
                <c:ptCount val="1"/>
                <c:pt idx="0">
                  <c:v>現状維持</c:v>
                </c:pt>
              </c:strCache>
            </c:strRef>
          </c:tx>
          <c:spPr>
            <a:solidFill>
              <a:srgbClr val="FFFF99"/>
            </a:solidFill>
            <a:ln>
              <a:solidFill>
                <a:schemeClr val="tx1"/>
              </a:solidFill>
            </a:ln>
            <a:effectLst/>
          </c:spPr>
          <c:invertIfNegative val="0"/>
          <c:cat>
            <c:strRef>
              <c:f>'Q5.コロナの影響（主な適応分野）'!$P$18:$P$25</c:f>
              <c:strCache>
                <c:ptCount val="8"/>
                <c:pt idx="0">
                  <c:v>売上(N=89)</c:v>
                </c:pt>
                <c:pt idx="1">
                  <c:v>利益(N=88)</c:v>
                </c:pt>
                <c:pt idx="2">
                  <c:v>営業日数(N=89)</c:v>
                </c:pt>
                <c:pt idx="3">
                  <c:v>求職の応募者数(N=87)</c:v>
                </c:pt>
                <c:pt idx="4">
                  <c:v>国内からの調達(N=87)</c:v>
                </c:pt>
                <c:pt idx="5">
                  <c:v>海外からの調達(N=84)</c:v>
                </c:pt>
                <c:pt idx="6">
                  <c:v>新規顧客の開拓(N=89)</c:v>
                </c:pt>
                <c:pt idx="7">
                  <c:v>商談(N=89)</c:v>
                </c:pt>
              </c:strCache>
            </c:strRef>
          </c:cat>
          <c:val>
            <c:numRef>
              <c:f>'Q5.コロナの影響（主な適応分野）'!$S$18:$S$25</c:f>
              <c:numCache>
                <c:formatCode>0.0%</c:formatCode>
                <c:ptCount val="8"/>
                <c:pt idx="0">
                  <c:v>0.25842696629213485</c:v>
                </c:pt>
                <c:pt idx="1">
                  <c:v>0.30681818181818182</c:v>
                </c:pt>
                <c:pt idx="2">
                  <c:v>0.6966292134831461</c:v>
                </c:pt>
                <c:pt idx="3">
                  <c:v>0.68965517241379315</c:v>
                </c:pt>
                <c:pt idx="4">
                  <c:v>0.57471264367816088</c:v>
                </c:pt>
                <c:pt idx="5">
                  <c:v>0.61904761904761907</c:v>
                </c:pt>
                <c:pt idx="6">
                  <c:v>0.3595505617977528</c:v>
                </c:pt>
                <c:pt idx="7">
                  <c:v>0.3595505617977528</c:v>
                </c:pt>
              </c:numCache>
            </c:numRef>
          </c:val>
          <c:extLst>
            <c:ext xmlns:c16="http://schemas.microsoft.com/office/drawing/2014/chart" uri="{C3380CC4-5D6E-409C-BE32-E72D297353CC}">
              <c16:uniqueId val="{00000002-A01D-4E54-94F3-9AC99AD7E841}"/>
            </c:ext>
          </c:extLst>
        </c:ser>
        <c:ser>
          <c:idx val="3"/>
          <c:order val="3"/>
          <c:tx>
            <c:strRef>
              <c:f>'Q5.コロナの影響（主な適応分野）'!$T$17</c:f>
              <c:strCache>
                <c:ptCount val="1"/>
                <c:pt idx="0">
                  <c:v>減少(縮小)</c:v>
                </c:pt>
              </c:strCache>
            </c:strRef>
          </c:tx>
          <c:spPr>
            <a:solidFill>
              <a:srgbClr val="2E75B6"/>
            </a:solidFill>
            <a:ln>
              <a:solidFill>
                <a:schemeClr val="tx1"/>
              </a:solidFill>
            </a:ln>
            <a:effectLst/>
          </c:spPr>
          <c:invertIfNegative val="0"/>
          <c:cat>
            <c:strRef>
              <c:f>'Q5.コロナの影響（主な適応分野）'!$P$18:$P$25</c:f>
              <c:strCache>
                <c:ptCount val="8"/>
                <c:pt idx="0">
                  <c:v>売上(N=89)</c:v>
                </c:pt>
                <c:pt idx="1">
                  <c:v>利益(N=88)</c:v>
                </c:pt>
                <c:pt idx="2">
                  <c:v>営業日数(N=89)</c:v>
                </c:pt>
                <c:pt idx="3">
                  <c:v>求職の応募者数(N=87)</c:v>
                </c:pt>
                <c:pt idx="4">
                  <c:v>国内からの調達(N=87)</c:v>
                </c:pt>
                <c:pt idx="5">
                  <c:v>海外からの調達(N=84)</c:v>
                </c:pt>
                <c:pt idx="6">
                  <c:v>新規顧客の開拓(N=89)</c:v>
                </c:pt>
                <c:pt idx="7">
                  <c:v>商談(N=89)</c:v>
                </c:pt>
              </c:strCache>
            </c:strRef>
          </c:cat>
          <c:val>
            <c:numRef>
              <c:f>'Q5.コロナの影響（主な適応分野）'!$T$18:$T$25</c:f>
              <c:numCache>
                <c:formatCode>0.0%</c:formatCode>
                <c:ptCount val="8"/>
                <c:pt idx="0">
                  <c:v>0.5168539325842697</c:v>
                </c:pt>
                <c:pt idx="1">
                  <c:v>0.40909090909090912</c:v>
                </c:pt>
                <c:pt idx="2">
                  <c:v>0.23595505617977527</c:v>
                </c:pt>
                <c:pt idx="3">
                  <c:v>0.14942528735632185</c:v>
                </c:pt>
                <c:pt idx="4">
                  <c:v>0.26436781609195403</c:v>
                </c:pt>
                <c:pt idx="5">
                  <c:v>0.23809523809523808</c:v>
                </c:pt>
                <c:pt idx="6">
                  <c:v>0.3595505617977528</c:v>
                </c:pt>
                <c:pt idx="7">
                  <c:v>0.43820224719101125</c:v>
                </c:pt>
              </c:numCache>
            </c:numRef>
          </c:val>
          <c:extLst>
            <c:ext xmlns:c16="http://schemas.microsoft.com/office/drawing/2014/chart" uri="{C3380CC4-5D6E-409C-BE32-E72D297353CC}">
              <c16:uniqueId val="{00000003-A01D-4E54-94F3-9AC99AD7E841}"/>
            </c:ext>
          </c:extLst>
        </c:ser>
        <c:ser>
          <c:idx val="4"/>
          <c:order val="4"/>
          <c:tx>
            <c:strRef>
              <c:f>'Q5.コロナの影響（主な適応分野）'!$U$17</c:f>
              <c:strCache>
                <c:ptCount val="1"/>
                <c:pt idx="0">
                  <c:v>大幅に減少(縮小)</c:v>
                </c:pt>
              </c:strCache>
            </c:strRef>
          </c:tx>
          <c:spPr>
            <a:solidFill>
              <a:srgbClr val="9DC3E6"/>
            </a:solidFill>
            <a:ln>
              <a:solidFill>
                <a:schemeClr val="tx1"/>
              </a:solidFill>
            </a:ln>
            <a:effectLst/>
          </c:spPr>
          <c:invertIfNegative val="0"/>
          <c:cat>
            <c:strRef>
              <c:f>'Q5.コロナの影響（主な適応分野）'!$P$18:$P$25</c:f>
              <c:strCache>
                <c:ptCount val="8"/>
                <c:pt idx="0">
                  <c:v>売上(N=89)</c:v>
                </c:pt>
                <c:pt idx="1">
                  <c:v>利益(N=88)</c:v>
                </c:pt>
                <c:pt idx="2">
                  <c:v>営業日数(N=89)</c:v>
                </c:pt>
                <c:pt idx="3">
                  <c:v>求職の応募者数(N=87)</c:v>
                </c:pt>
                <c:pt idx="4">
                  <c:v>国内からの調達(N=87)</c:v>
                </c:pt>
                <c:pt idx="5">
                  <c:v>海外からの調達(N=84)</c:v>
                </c:pt>
                <c:pt idx="6">
                  <c:v>新規顧客の開拓(N=89)</c:v>
                </c:pt>
                <c:pt idx="7">
                  <c:v>商談(N=89)</c:v>
                </c:pt>
              </c:strCache>
            </c:strRef>
          </c:cat>
          <c:val>
            <c:numRef>
              <c:f>'Q5.コロナの影響（主な適応分野）'!$U$18:$U$25</c:f>
              <c:numCache>
                <c:formatCode>0.0%</c:formatCode>
                <c:ptCount val="8"/>
                <c:pt idx="0">
                  <c:v>0.14606741573033707</c:v>
                </c:pt>
                <c:pt idx="1">
                  <c:v>0.21590909090909091</c:v>
                </c:pt>
                <c:pt idx="2">
                  <c:v>5.6179775280898875E-2</c:v>
                </c:pt>
                <c:pt idx="3">
                  <c:v>5.7471264367816091E-2</c:v>
                </c:pt>
                <c:pt idx="4">
                  <c:v>9.1954022988505746E-2</c:v>
                </c:pt>
                <c:pt idx="5">
                  <c:v>0.11904761904761904</c:v>
                </c:pt>
                <c:pt idx="6">
                  <c:v>0.15730337078651685</c:v>
                </c:pt>
                <c:pt idx="7">
                  <c:v>0.12359550561797752</c:v>
                </c:pt>
              </c:numCache>
            </c:numRef>
          </c:val>
          <c:extLst>
            <c:ext xmlns:c16="http://schemas.microsoft.com/office/drawing/2014/chart" uri="{C3380CC4-5D6E-409C-BE32-E72D297353CC}">
              <c16:uniqueId val="{00000004-A01D-4E54-94F3-9AC99AD7E841}"/>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農林水産</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'Q5.コロナの影響（主な適応分野）'!$W$17</c:f>
              <c:strCache>
                <c:ptCount val="1"/>
                <c:pt idx="0">
                  <c:v>大幅に増加(拡大)</c:v>
                </c:pt>
              </c:strCache>
            </c:strRef>
          </c:tx>
          <c:spPr>
            <a:solidFill>
              <a:srgbClr val="FF9966"/>
            </a:solidFill>
            <a:ln>
              <a:solidFill>
                <a:schemeClr val="tx1"/>
              </a:solidFill>
            </a:ln>
            <a:effectLst/>
          </c:spPr>
          <c:invertIfNegative val="0"/>
          <c:cat>
            <c:strRef>
              <c:f>'Q5.コロナの影響（主な適応分野）'!$V$18:$V$25</c:f>
              <c:strCache>
                <c:ptCount val="8"/>
                <c:pt idx="0">
                  <c:v>売上(N=61)</c:v>
                </c:pt>
                <c:pt idx="1">
                  <c:v>利益(N=61)</c:v>
                </c:pt>
                <c:pt idx="2">
                  <c:v>営業日数(N=61)</c:v>
                </c:pt>
                <c:pt idx="3">
                  <c:v>求職の応募者数(N=61)</c:v>
                </c:pt>
                <c:pt idx="4">
                  <c:v>国内からの調達(N=61)</c:v>
                </c:pt>
                <c:pt idx="5">
                  <c:v>海外からの調達(N=60)</c:v>
                </c:pt>
                <c:pt idx="6">
                  <c:v>新規顧客の開拓(N=61)</c:v>
                </c:pt>
                <c:pt idx="7">
                  <c:v>商談(N=61)</c:v>
                </c:pt>
              </c:strCache>
            </c:strRef>
          </c:cat>
          <c:val>
            <c:numRef>
              <c:f>'Q5.コロナの影響（主な適応分野）'!$W$18:$W$25</c:f>
              <c:numCache>
                <c:formatCode>0.0%</c:formatCode>
                <c:ptCount val="8"/>
                <c:pt idx="0">
                  <c:v>1.6393442622950821E-2</c:v>
                </c:pt>
                <c:pt idx="1">
                  <c:v>1.6393442622950821E-2</c:v>
                </c:pt>
                <c:pt idx="2">
                  <c:v>0</c:v>
                </c:pt>
                <c:pt idx="3">
                  <c:v>0</c:v>
                </c:pt>
                <c:pt idx="4">
                  <c:v>0</c:v>
                </c:pt>
                <c:pt idx="5">
                  <c:v>1.6666666666666666E-2</c:v>
                </c:pt>
                <c:pt idx="6">
                  <c:v>0</c:v>
                </c:pt>
                <c:pt idx="7">
                  <c:v>4.9180327868852458E-2</c:v>
                </c:pt>
              </c:numCache>
            </c:numRef>
          </c:val>
          <c:extLst>
            <c:ext xmlns:c16="http://schemas.microsoft.com/office/drawing/2014/chart" uri="{C3380CC4-5D6E-409C-BE32-E72D297353CC}">
              <c16:uniqueId val="{00000000-5668-47D6-89B7-0D503081181C}"/>
            </c:ext>
          </c:extLst>
        </c:ser>
        <c:ser>
          <c:idx val="1"/>
          <c:order val="1"/>
          <c:tx>
            <c:strRef>
              <c:f>'Q5.コロナの影響（主な適応分野）'!$X$17</c:f>
              <c:strCache>
                <c:ptCount val="1"/>
                <c:pt idx="0">
                  <c:v>増加(拡大)</c:v>
                </c:pt>
              </c:strCache>
            </c:strRef>
          </c:tx>
          <c:spPr>
            <a:solidFill>
              <a:srgbClr val="FFCC99"/>
            </a:solidFill>
            <a:ln>
              <a:solidFill>
                <a:schemeClr val="tx1"/>
              </a:solidFill>
            </a:ln>
            <a:effectLst/>
          </c:spPr>
          <c:invertIfNegative val="0"/>
          <c:cat>
            <c:strRef>
              <c:f>'Q5.コロナの影響（主な適応分野）'!$V$18:$V$25</c:f>
              <c:strCache>
                <c:ptCount val="8"/>
                <c:pt idx="0">
                  <c:v>売上(N=61)</c:v>
                </c:pt>
                <c:pt idx="1">
                  <c:v>利益(N=61)</c:v>
                </c:pt>
                <c:pt idx="2">
                  <c:v>営業日数(N=61)</c:v>
                </c:pt>
                <c:pt idx="3">
                  <c:v>求職の応募者数(N=61)</c:v>
                </c:pt>
                <c:pt idx="4">
                  <c:v>国内からの調達(N=61)</c:v>
                </c:pt>
                <c:pt idx="5">
                  <c:v>海外からの調達(N=60)</c:v>
                </c:pt>
                <c:pt idx="6">
                  <c:v>新規顧客の開拓(N=61)</c:v>
                </c:pt>
                <c:pt idx="7">
                  <c:v>商談(N=61)</c:v>
                </c:pt>
              </c:strCache>
            </c:strRef>
          </c:cat>
          <c:val>
            <c:numRef>
              <c:f>'Q5.コロナの影響（主な適応分野）'!$X$18:$X$25</c:f>
              <c:numCache>
                <c:formatCode>0.0%</c:formatCode>
                <c:ptCount val="8"/>
                <c:pt idx="0">
                  <c:v>4.9180327868852458E-2</c:v>
                </c:pt>
                <c:pt idx="1">
                  <c:v>6.5573770491803282E-2</c:v>
                </c:pt>
                <c:pt idx="2">
                  <c:v>1.6393442622950821E-2</c:v>
                </c:pt>
                <c:pt idx="3">
                  <c:v>0.11475409836065574</c:v>
                </c:pt>
                <c:pt idx="4">
                  <c:v>3.2786885245901641E-2</c:v>
                </c:pt>
                <c:pt idx="5">
                  <c:v>0</c:v>
                </c:pt>
                <c:pt idx="6">
                  <c:v>0.16393442622950818</c:v>
                </c:pt>
                <c:pt idx="7">
                  <c:v>8.1967213114754092E-2</c:v>
                </c:pt>
              </c:numCache>
            </c:numRef>
          </c:val>
          <c:extLst>
            <c:ext xmlns:c16="http://schemas.microsoft.com/office/drawing/2014/chart" uri="{C3380CC4-5D6E-409C-BE32-E72D297353CC}">
              <c16:uniqueId val="{00000001-5668-47D6-89B7-0D503081181C}"/>
            </c:ext>
          </c:extLst>
        </c:ser>
        <c:ser>
          <c:idx val="2"/>
          <c:order val="2"/>
          <c:tx>
            <c:strRef>
              <c:f>'Q5.コロナの影響（主な適応分野）'!$Y$17</c:f>
              <c:strCache>
                <c:ptCount val="1"/>
                <c:pt idx="0">
                  <c:v>現状維持</c:v>
                </c:pt>
              </c:strCache>
            </c:strRef>
          </c:tx>
          <c:spPr>
            <a:solidFill>
              <a:srgbClr val="FFFF99"/>
            </a:solidFill>
            <a:ln>
              <a:solidFill>
                <a:schemeClr val="tx1"/>
              </a:solidFill>
            </a:ln>
            <a:effectLst/>
          </c:spPr>
          <c:invertIfNegative val="0"/>
          <c:cat>
            <c:strRef>
              <c:f>'Q5.コロナの影響（主な適応分野）'!$V$18:$V$25</c:f>
              <c:strCache>
                <c:ptCount val="8"/>
                <c:pt idx="0">
                  <c:v>売上(N=61)</c:v>
                </c:pt>
                <c:pt idx="1">
                  <c:v>利益(N=61)</c:v>
                </c:pt>
                <c:pt idx="2">
                  <c:v>営業日数(N=61)</c:v>
                </c:pt>
                <c:pt idx="3">
                  <c:v>求職の応募者数(N=61)</c:v>
                </c:pt>
                <c:pt idx="4">
                  <c:v>国内からの調達(N=61)</c:v>
                </c:pt>
                <c:pt idx="5">
                  <c:v>海外からの調達(N=60)</c:v>
                </c:pt>
                <c:pt idx="6">
                  <c:v>新規顧客の開拓(N=61)</c:v>
                </c:pt>
                <c:pt idx="7">
                  <c:v>商談(N=61)</c:v>
                </c:pt>
              </c:strCache>
            </c:strRef>
          </c:cat>
          <c:val>
            <c:numRef>
              <c:f>'Q5.コロナの影響（主な適応分野）'!$Y$18:$Y$25</c:f>
              <c:numCache>
                <c:formatCode>0.0%</c:formatCode>
                <c:ptCount val="8"/>
                <c:pt idx="0">
                  <c:v>0.34426229508196721</c:v>
                </c:pt>
                <c:pt idx="1">
                  <c:v>0.32786885245901637</c:v>
                </c:pt>
                <c:pt idx="2">
                  <c:v>0.73770491803278693</c:v>
                </c:pt>
                <c:pt idx="3">
                  <c:v>0.73770491803278693</c:v>
                </c:pt>
                <c:pt idx="4">
                  <c:v>0.75409836065573765</c:v>
                </c:pt>
                <c:pt idx="5">
                  <c:v>0.71666666666666667</c:v>
                </c:pt>
                <c:pt idx="6">
                  <c:v>0.32786885245901637</c:v>
                </c:pt>
                <c:pt idx="7">
                  <c:v>0.34426229508196721</c:v>
                </c:pt>
              </c:numCache>
            </c:numRef>
          </c:val>
          <c:extLst>
            <c:ext xmlns:c16="http://schemas.microsoft.com/office/drawing/2014/chart" uri="{C3380CC4-5D6E-409C-BE32-E72D297353CC}">
              <c16:uniqueId val="{00000002-5668-47D6-89B7-0D503081181C}"/>
            </c:ext>
          </c:extLst>
        </c:ser>
        <c:ser>
          <c:idx val="3"/>
          <c:order val="3"/>
          <c:tx>
            <c:strRef>
              <c:f>'Q5.コロナの影響（主な適応分野）'!$Z$17</c:f>
              <c:strCache>
                <c:ptCount val="1"/>
                <c:pt idx="0">
                  <c:v>減少(縮小)</c:v>
                </c:pt>
              </c:strCache>
            </c:strRef>
          </c:tx>
          <c:spPr>
            <a:solidFill>
              <a:srgbClr val="2E75B6"/>
            </a:solidFill>
            <a:ln>
              <a:solidFill>
                <a:schemeClr val="tx1"/>
              </a:solidFill>
            </a:ln>
            <a:effectLst/>
          </c:spPr>
          <c:invertIfNegative val="0"/>
          <c:cat>
            <c:strRef>
              <c:f>'Q5.コロナの影響（主な適応分野）'!$V$18:$V$25</c:f>
              <c:strCache>
                <c:ptCount val="8"/>
                <c:pt idx="0">
                  <c:v>売上(N=61)</c:v>
                </c:pt>
                <c:pt idx="1">
                  <c:v>利益(N=61)</c:v>
                </c:pt>
                <c:pt idx="2">
                  <c:v>営業日数(N=61)</c:v>
                </c:pt>
                <c:pt idx="3">
                  <c:v>求職の応募者数(N=61)</c:v>
                </c:pt>
                <c:pt idx="4">
                  <c:v>国内からの調達(N=61)</c:v>
                </c:pt>
                <c:pt idx="5">
                  <c:v>海外からの調達(N=60)</c:v>
                </c:pt>
                <c:pt idx="6">
                  <c:v>新規顧客の開拓(N=61)</c:v>
                </c:pt>
                <c:pt idx="7">
                  <c:v>商談(N=61)</c:v>
                </c:pt>
              </c:strCache>
            </c:strRef>
          </c:cat>
          <c:val>
            <c:numRef>
              <c:f>'Q5.コロナの影響（主な適応分野）'!$Z$18:$Z$25</c:f>
              <c:numCache>
                <c:formatCode>0.0%</c:formatCode>
                <c:ptCount val="8"/>
                <c:pt idx="0">
                  <c:v>0.4098360655737705</c:v>
                </c:pt>
                <c:pt idx="1">
                  <c:v>0.34426229508196721</c:v>
                </c:pt>
                <c:pt idx="2">
                  <c:v>0.22950819672131148</c:v>
                </c:pt>
                <c:pt idx="3">
                  <c:v>0.13114754098360656</c:v>
                </c:pt>
                <c:pt idx="4">
                  <c:v>0.16393442622950818</c:v>
                </c:pt>
                <c:pt idx="5">
                  <c:v>0.18333333333333332</c:v>
                </c:pt>
                <c:pt idx="6">
                  <c:v>0.37704918032786883</c:v>
                </c:pt>
                <c:pt idx="7">
                  <c:v>0.42622950819672129</c:v>
                </c:pt>
              </c:numCache>
            </c:numRef>
          </c:val>
          <c:extLst>
            <c:ext xmlns:c16="http://schemas.microsoft.com/office/drawing/2014/chart" uri="{C3380CC4-5D6E-409C-BE32-E72D297353CC}">
              <c16:uniqueId val="{00000003-5668-47D6-89B7-0D503081181C}"/>
            </c:ext>
          </c:extLst>
        </c:ser>
        <c:ser>
          <c:idx val="4"/>
          <c:order val="4"/>
          <c:tx>
            <c:strRef>
              <c:f>'Q5.コロナの影響（主な適応分野）'!$AA$17</c:f>
              <c:strCache>
                <c:ptCount val="1"/>
                <c:pt idx="0">
                  <c:v>大幅に減少(縮小)</c:v>
                </c:pt>
              </c:strCache>
            </c:strRef>
          </c:tx>
          <c:spPr>
            <a:solidFill>
              <a:srgbClr val="9DC3E6"/>
            </a:solidFill>
            <a:ln>
              <a:solidFill>
                <a:schemeClr val="tx1"/>
              </a:solidFill>
            </a:ln>
            <a:effectLst/>
          </c:spPr>
          <c:invertIfNegative val="0"/>
          <c:cat>
            <c:strRef>
              <c:f>'Q5.コロナの影響（主な適応分野）'!$V$18:$V$25</c:f>
              <c:strCache>
                <c:ptCount val="8"/>
                <c:pt idx="0">
                  <c:v>売上(N=61)</c:v>
                </c:pt>
                <c:pt idx="1">
                  <c:v>利益(N=61)</c:v>
                </c:pt>
                <c:pt idx="2">
                  <c:v>営業日数(N=61)</c:v>
                </c:pt>
                <c:pt idx="3">
                  <c:v>求職の応募者数(N=61)</c:v>
                </c:pt>
                <c:pt idx="4">
                  <c:v>国内からの調達(N=61)</c:v>
                </c:pt>
                <c:pt idx="5">
                  <c:v>海外からの調達(N=60)</c:v>
                </c:pt>
                <c:pt idx="6">
                  <c:v>新規顧客の開拓(N=61)</c:v>
                </c:pt>
                <c:pt idx="7">
                  <c:v>商談(N=61)</c:v>
                </c:pt>
              </c:strCache>
            </c:strRef>
          </c:cat>
          <c:val>
            <c:numRef>
              <c:f>'Q5.コロナの影響（主な適応分野）'!$AA$18:$AA$25</c:f>
              <c:numCache>
                <c:formatCode>0.0%</c:formatCode>
                <c:ptCount val="8"/>
                <c:pt idx="0">
                  <c:v>0.18032786885245902</c:v>
                </c:pt>
                <c:pt idx="1">
                  <c:v>0.24590163934426229</c:v>
                </c:pt>
                <c:pt idx="2">
                  <c:v>1.6393442622950821E-2</c:v>
                </c:pt>
                <c:pt idx="3">
                  <c:v>1.6393442622950821E-2</c:v>
                </c:pt>
                <c:pt idx="4">
                  <c:v>4.9180327868852458E-2</c:v>
                </c:pt>
                <c:pt idx="5">
                  <c:v>8.3333333333333329E-2</c:v>
                </c:pt>
                <c:pt idx="6">
                  <c:v>0.13114754098360656</c:v>
                </c:pt>
                <c:pt idx="7">
                  <c:v>9.8360655737704916E-2</c:v>
                </c:pt>
              </c:numCache>
            </c:numRef>
          </c:val>
          <c:extLst>
            <c:ext xmlns:c16="http://schemas.microsoft.com/office/drawing/2014/chart" uri="{C3380CC4-5D6E-409C-BE32-E72D297353CC}">
              <c16:uniqueId val="{00000004-5668-47D6-89B7-0D503081181C}"/>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建築／土木</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'Q5.コロナの影響（主な適応分野）'!$AC$17</c:f>
              <c:strCache>
                <c:ptCount val="1"/>
                <c:pt idx="0">
                  <c:v>大幅に増加(拡大)</c:v>
                </c:pt>
              </c:strCache>
            </c:strRef>
          </c:tx>
          <c:spPr>
            <a:solidFill>
              <a:srgbClr val="FF9966"/>
            </a:solidFill>
            <a:ln>
              <a:solidFill>
                <a:schemeClr val="tx1"/>
              </a:solidFill>
            </a:ln>
            <a:effectLst/>
          </c:spPr>
          <c:invertIfNegative val="0"/>
          <c:cat>
            <c:strRef>
              <c:f>'Q5.コロナの影響（主な適応分野）'!$AB$18:$AB$25</c:f>
              <c:strCache>
                <c:ptCount val="8"/>
                <c:pt idx="0">
                  <c:v>売上(N=115)</c:v>
                </c:pt>
                <c:pt idx="1">
                  <c:v>利益(N=114)</c:v>
                </c:pt>
                <c:pt idx="2">
                  <c:v>営業日数(N=114)</c:v>
                </c:pt>
                <c:pt idx="3">
                  <c:v>求職の応募者数(N=113)</c:v>
                </c:pt>
                <c:pt idx="4">
                  <c:v>国内からの調達(N=113)</c:v>
                </c:pt>
                <c:pt idx="5">
                  <c:v>海外からの調達(N=105)</c:v>
                </c:pt>
                <c:pt idx="6">
                  <c:v>新規顧客の開拓(N=113)</c:v>
                </c:pt>
                <c:pt idx="7">
                  <c:v>商談(N=113)</c:v>
                </c:pt>
              </c:strCache>
            </c:strRef>
          </c:cat>
          <c:val>
            <c:numRef>
              <c:f>'Q5.コロナの影響（主な適応分野）'!$AC$18:$AC$25</c:f>
              <c:numCache>
                <c:formatCode>0.0%</c:formatCode>
                <c:ptCount val="8"/>
                <c:pt idx="0">
                  <c:v>8.6956521739130436E-3</c:v>
                </c:pt>
                <c:pt idx="1">
                  <c:v>0</c:v>
                </c:pt>
                <c:pt idx="2">
                  <c:v>0</c:v>
                </c:pt>
                <c:pt idx="3">
                  <c:v>0</c:v>
                </c:pt>
                <c:pt idx="4">
                  <c:v>0</c:v>
                </c:pt>
                <c:pt idx="5">
                  <c:v>0</c:v>
                </c:pt>
                <c:pt idx="6">
                  <c:v>0</c:v>
                </c:pt>
                <c:pt idx="7">
                  <c:v>1.7699115044247787E-2</c:v>
                </c:pt>
              </c:numCache>
            </c:numRef>
          </c:val>
          <c:extLst>
            <c:ext xmlns:c16="http://schemas.microsoft.com/office/drawing/2014/chart" uri="{C3380CC4-5D6E-409C-BE32-E72D297353CC}">
              <c16:uniqueId val="{00000000-6DE6-4480-BD34-B8FBCC5607AB}"/>
            </c:ext>
          </c:extLst>
        </c:ser>
        <c:ser>
          <c:idx val="1"/>
          <c:order val="1"/>
          <c:tx>
            <c:strRef>
              <c:f>'Q5.コロナの影響（主な適応分野）'!$AD$17</c:f>
              <c:strCache>
                <c:ptCount val="1"/>
                <c:pt idx="0">
                  <c:v>増加(拡大)</c:v>
                </c:pt>
              </c:strCache>
            </c:strRef>
          </c:tx>
          <c:spPr>
            <a:solidFill>
              <a:srgbClr val="FFCC99"/>
            </a:solidFill>
            <a:ln>
              <a:solidFill>
                <a:schemeClr val="tx1"/>
              </a:solidFill>
            </a:ln>
            <a:effectLst/>
          </c:spPr>
          <c:invertIfNegative val="0"/>
          <c:cat>
            <c:strRef>
              <c:f>'Q5.コロナの影響（主な適応分野）'!$AB$18:$AB$25</c:f>
              <c:strCache>
                <c:ptCount val="8"/>
                <c:pt idx="0">
                  <c:v>売上(N=115)</c:v>
                </c:pt>
                <c:pt idx="1">
                  <c:v>利益(N=114)</c:v>
                </c:pt>
                <c:pt idx="2">
                  <c:v>営業日数(N=114)</c:v>
                </c:pt>
                <c:pt idx="3">
                  <c:v>求職の応募者数(N=113)</c:v>
                </c:pt>
                <c:pt idx="4">
                  <c:v>国内からの調達(N=113)</c:v>
                </c:pt>
                <c:pt idx="5">
                  <c:v>海外からの調達(N=105)</c:v>
                </c:pt>
                <c:pt idx="6">
                  <c:v>新規顧客の開拓(N=113)</c:v>
                </c:pt>
                <c:pt idx="7">
                  <c:v>商談(N=113)</c:v>
                </c:pt>
              </c:strCache>
            </c:strRef>
          </c:cat>
          <c:val>
            <c:numRef>
              <c:f>'Q5.コロナの影響（主な適応分野）'!$AD$18:$AD$25</c:f>
              <c:numCache>
                <c:formatCode>0.0%</c:formatCode>
                <c:ptCount val="8"/>
                <c:pt idx="0">
                  <c:v>6.9565217391304349E-2</c:v>
                </c:pt>
                <c:pt idx="1">
                  <c:v>7.8947368421052627E-2</c:v>
                </c:pt>
                <c:pt idx="2">
                  <c:v>1.7543859649122806E-2</c:v>
                </c:pt>
                <c:pt idx="3">
                  <c:v>0.10619469026548672</c:v>
                </c:pt>
                <c:pt idx="4">
                  <c:v>5.3097345132743362E-2</c:v>
                </c:pt>
                <c:pt idx="5">
                  <c:v>2.8571428571428571E-2</c:v>
                </c:pt>
                <c:pt idx="6">
                  <c:v>9.7345132743362831E-2</c:v>
                </c:pt>
                <c:pt idx="7">
                  <c:v>8.8495575221238937E-2</c:v>
                </c:pt>
              </c:numCache>
            </c:numRef>
          </c:val>
          <c:extLst>
            <c:ext xmlns:c16="http://schemas.microsoft.com/office/drawing/2014/chart" uri="{C3380CC4-5D6E-409C-BE32-E72D297353CC}">
              <c16:uniqueId val="{00000001-6DE6-4480-BD34-B8FBCC5607AB}"/>
            </c:ext>
          </c:extLst>
        </c:ser>
        <c:ser>
          <c:idx val="2"/>
          <c:order val="2"/>
          <c:tx>
            <c:strRef>
              <c:f>'Q5.コロナの影響（主な適応分野）'!$AE$17</c:f>
              <c:strCache>
                <c:ptCount val="1"/>
                <c:pt idx="0">
                  <c:v>現状維持</c:v>
                </c:pt>
              </c:strCache>
            </c:strRef>
          </c:tx>
          <c:spPr>
            <a:solidFill>
              <a:srgbClr val="FFFF99"/>
            </a:solidFill>
            <a:ln>
              <a:solidFill>
                <a:schemeClr val="tx1"/>
              </a:solidFill>
            </a:ln>
            <a:effectLst/>
          </c:spPr>
          <c:invertIfNegative val="0"/>
          <c:cat>
            <c:strRef>
              <c:f>'Q5.コロナの影響（主な適応分野）'!$AB$18:$AB$25</c:f>
              <c:strCache>
                <c:ptCount val="8"/>
                <c:pt idx="0">
                  <c:v>売上(N=115)</c:v>
                </c:pt>
                <c:pt idx="1">
                  <c:v>利益(N=114)</c:v>
                </c:pt>
                <c:pt idx="2">
                  <c:v>営業日数(N=114)</c:v>
                </c:pt>
                <c:pt idx="3">
                  <c:v>求職の応募者数(N=113)</c:v>
                </c:pt>
                <c:pt idx="4">
                  <c:v>国内からの調達(N=113)</c:v>
                </c:pt>
                <c:pt idx="5">
                  <c:v>海外からの調達(N=105)</c:v>
                </c:pt>
                <c:pt idx="6">
                  <c:v>新規顧客の開拓(N=113)</c:v>
                </c:pt>
                <c:pt idx="7">
                  <c:v>商談(N=113)</c:v>
                </c:pt>
              </c:strCache>
            </c:strRef>
          </c:cat>
          <c:val>
            <c:numRef>
              <c:f>'Q5.コロナの影響（主な適応分野）'!$AE$18:$AE$25</c:f>
              <c:numCache>
                <c:formatCode>0.0%</c:formatCode>
                <c:ptCount val="8"/>
                <c:pt idx="0">
                  <c:v>0.43478260869565216</c:v>
                </c:pt>
                <c:pt idx="1">
                  <c:v>0.45614035087719296</c:v>
                </c:pt>
                <c:pt idx="2">
                  <c:v>0.71052631578947367</c:v>
                </c:pt>
                <c:pt idx="3">
                  <c:v>0.72566371681415931</c:v>
                </c:pt>
                <c:pt idx="4">
                  <c:v>0.70796460176991149</c:v>
                </c:pt>
                <c:pt idx="5">
                  <c:v>0.75238095238095237</c:v>
                </c:pt>
                <c:pt idx="6">
                  <c:v>0.50442477876106195</c:v>
                </c:pt>
                <c:pt idx="7">
                  <c:v>0.38053097345132741</c:v>
                </c:pt>
              </c:numCache>
            </c:numRef>
          </c:val>
          <c:extLst>
            <c:ext xmlns:c16="http://schemas.microsoft.com/office/drawing/2014/chart" uri="{C3380CC4-5D6E-409C-BE32-E72D297353CC}">
              <c16:uniqueId val="{00000002-6DE6-4480-BD34-B8FBCC5607AB}"/>
            </c:ext>
          </c:extLst>
        </c:ser>
        <c:ser>
          <c:idx val="3"/>
          <c:order val="3"/>
          <c:tx>
            <c:strRef>
              <c:f>'Q5.コロナの影響（主な適応分野）'!$AF$17</c:f>
              <c:strCache>
                <c:ptCount val="1"/>
                <c:pt idx="0">
                  <c:v>減少(縮小)</c:v>
                </c:pt>
              </c:strCache>
            </c:strRef>
          </c:tx>
          <c:spPr>
            <a:solidFill>
              <a:srgbClr val="2E75B6"/>
            </a:solidFill>
            <a:ln>
              <a:solidFill>
                <a:schemeClr val="tx1"/>
              </a:solidFill>
            </a:ln>
            <a:effectLst/>
          </c:spPr>
          <c:invertIfNegative val="0"/>
          <c:cat>
            <c:strRef>
              <c:f>'Q5.コロナの影響（主な適応分野）'!$AB$18:$AB$25</c:f>
              <c:strCache>
                <c:ptCount val="8"/>
                <c:pt idx="0">
                  <c:v>売上(N=115)</c:v>
                </c:pt>
                <c:pt idx="1">
                  <c:v>利益(N=114)</c:v>
                </c:pt>
                <c:pt idx="2">
                  <c:v>営業日数(N=114)</c:v>
                </c:pt>
                <c:pt idx="3">
                  <c:v>求職の応募者数(N=113)</c:v>
                </c:pt>
                <c:pt idx="4">
                  <c:v>国内からの調達(N=113)</c:v>
                </c:pt>
                <c:pt idx="5">
                  <c:v>海外からの調達(N=105)</c:v>
                </c:pt>
                <c:pt idx="6">
                  <c:v>新規顧客の開拓(N=113)</c:v>
                </c:pt>
                <c:pt idx="7">
                  <c:v>商談(N=113)</c:v>
                </c:pt>
              </c:strCache>
            </c:strRef>
          </c:cat>
          <c:val>
            <c:numRef>
              <c:f>'Q5.コロナの影響（主な適応分野）'!$AF$18:$AF$25</c:f>
              <c:numCache>
                <c:formatCode>0.0%</c:formatCode>
                <c:ptCount val="8"/>
                <c:pt idx="0">
                  <c:v>0.38260869565217392</c:v>
                </c:pt>
                <c:pt idx="1">
                  <c:v>0.32456140350877194</c:v>
                </c:pt>
                <c:pt idx="2">
                  <c:v>0.22807017543859648</c:v>
                </c:pt>
                <c:pt idx="3">
                  <c:v>0.1415929203539823</c:v>
                </c:pt>
                <c:pt idx="4">
                  <c:v>0.19469026548672566</c:v>
                </c:pt>
                <c:pt idx="5">
                  <c:v>0.17142857142857143</c:v>
                </c:pt>
                <c:pt idx="6">
                  <c:v>0.32743362831858408</c:v>
                </c:pt>
                <c:pt idx="7">
                  <c:v>0.4247787610619469</c:v>
                </c:pt>
              </c:numCache>
            </c:numRef>
          </c:val>
          <c:extLst>
            <c:ext xmlns:c16="http://schemas.microsoft.com/office/drawing/2014/chart" uri="{C3380CC4-5D6E-409C-BE32-E72D297353CC}">
              <c16:uniqueId val="{00000003-6DE6-4480-BD34-B8FBCC5607AB}"/>
            </c:ext>
          </c:extLst>
        </c:ser>
        <c:ser>
          <c:idx val="4"/>
          <c:order val="4"/>
          <c:tx>
            <c:strRef>
              <c:f>'Q5.コロナの影響（主な適応分野）'!$AG$17</c:f>
              <c:strCache>
                <c:ptCount val="1"/>
                <c:pt idx="0">
                  <c:v>大幅に減少(縮小)</c:v>
                </c:pt>
              </c:strCache>
            </c:strRef>
          </c:tx>
          <c:spPr>
            <a:solidFill>
              <a:srgbClr val="9DC3E6"/>
            </a:solidFill>
            <a:ln>
              <a:solidFill>
                <a:schemeClr val="tx1"/>
              </a:solidFill>
            </a:ln>
            <a:effectLst/>
          </c:spPr>
          <c:invertIfNegative val="0"/>
          <c:cat>
            <c:strRef>
              <c:f>'Q5.コロナの影響（主な適応分野）'!$AB$18:$AB$25</c:f>
              <c:strCache>
                <c:ptCount val="8"/>
                <c:pt idx="0">
                  <c:v>売上(N=115)</c:v>
                </c:pt>
                <c:pt idx="1">
                  <c:v>利益(N=114)</c:v>
                </c:pt>
                <c:pt idx="2">
                  <c:v>営業日数(N=114)</c:v>
                </c:pt>
                <c:pt idx="3">
                  <c:v>求職の応募者数(N=113)</c:v>
                </c:pt>
                <c:pt idx="4">
                  <c:v>国内からの調達(N=113)</c:v>
                </c:pt>
                <c:pt idx="5">
                  <c:v>海外からの調達(N=105)</c:v>
                </c:pt>
                <c:pt idx="6">
                  <c:v>新規顧客の開拓(N=113)</c:v>
                </c:pt>
                <c:pt idx="7">
                  <c:v>商談(N=113)</c:v>
                </c:pt>
              </c:strCache>
            </c:strRef>
          </c:cat>
          <c:val>
            <c:numRef>
              <c:f>'Q5.コロナの影響（主な適応分野）'!$AG$18:$AG$25</c:f>
              <c:numCache>
                <c:formatCode>0.0%</c:formatCode>
                <c:ptCount val="8"/>
                <c:pt idx="0">
                  <c:v>0.10434782608695652</c:v>
                </c:pt>
                <c:pt idx="1">
                  <c:v>0.14035087719298245</c:v>
                </c:pt>
                <c:pt idx="2">
                  <c:v>4.3859649122807015E-2</c:v>
                </c:pt>
                <c:pt idx="3">
                  <c:v>2.6548672566371681E-2</c:v>
                </c:pt>
                <c:pt idx="4">
                  <c:v>4.4247787610619468E-2</c:v>
                </c:pt>
                <c:pt idx="5">
                  <c:v>4.7619047619047616E-2</c:v>
                </c:pt>
                <c:pt idx="6">
                  <c:v>7.0796460176991149E-2</c:v>
                </c:pt>
                <c:pt idx="7">
                  <c:v>8.8495575221238937E-2</c:v>
                </c:pt>
              </c:numCache>
            </c:numRef>
          </c:val>
          <c:extLst>
            <c:ext xmlns:c16="http://schemas.microsoft.com/office/drawing/2014/chart" uri="{C3380CC4-5D6E-409C-BE32-E72D297353CC}">
              <c16:uniqueId val="{00000004-6DE6-4480-BD34-B8FBCC5607AB}"/>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工場／プラント</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'Q5.コロナの影響（主な適応分野）'!$AI$17</c:f>
              <c:strCache>
                <c:ptCount val="1"/>
                <c:pt idx="0">
                  <c:v>大幅に増加(拡大)</c:v>
                </c:pt>
              </c:strCache>
            </c:strRef>
          </c:tx>
          <c:spPr>
            <a:solidFill>
              <a:srgbClr val="FF9966"/>
            </a:solidFill>
            <a:ln>
              <a:solidFill>
                <a:schemeClr val="tx1"/>
              </a:solidFill>
            </a:ln>
            <a:effectLst/>
          </c:spPr>
          <c:invertIfNegative val="0"/>
          <c:cat>
            <c:strRef>
              <c:f>'Q5.コロナの影響（主な適応分野）'!$AH$18:$AH$25</c:f>
              <c:strCache>
                <c:ptCount val="8"/>
                <c:pt idx="0">
                  <c:v>売上(N=479)</c:v>
                </c:pt>
                <c:pt idx="1">
                  <c:v>利益(N=475)</c:v>
                </c:pt>
                <c:pt idx="2">
                  <c:v>営業日数(N=475)</c:v>
                </c:pt>
                <c:pt idx="3">
                  <c:v>求職の応募者数(N=472)</c:v>
                </c:pt>
                <c:pt idx="4">
                  <c:v>国内からの調達(N=470)</c:v>
                </c:pt>
                <c:pt idx="5">
                  <c:v>海外からの調達(N=460)</c:v>
                </c:pt>
                <c:pt idx="6">
                  <c:v>新規顧客の開拓(N=472)</c:v>
                </c:pt>
                <c:pt idx="7">
                  <c:v>商談(N=474)</c:v>
                </c:pt>
              </c:strCache>
            </c:strRef>
          </c:cat>
          <c:val>
            <c:numRef>
              <c:f>'Q5.コロナの影響（主な適応分野）'!$AI$18:$AI$25</c:f>
              <c:numCache>
                <c:formatCode>0.0%</c:formatCode>
                <c:ptCount val="8"/>
                <c:pt idx="0">
                  <c:v>2.0876826722338203E-3</c:v>
                </c:pt>
                <c:pt idx="1">
                  <c:v>4.2105263157894736E-3</c:v>
                </c:pt>
                <c:pt idx="2">
                  <c:v>0</c:v>
                </c:pt>
                <c:pt idx="3">
                  <c:v>4.2372881355932203E-3</c:v>
                </c:pt>
                <c:pt idx="4">
                  <c:v>0</c:v>
                </c:pt>
                <c:pt idx="5">
                  <c:v>0</c:v>
                </c:pt>
                <c:pt idx="6">
                  <c:v>2.1186440677966102E-3</c:v>
                </c:pt>
                <c:pt idx="7">
                  <c:v>8.4388185654008432E-3</c:v>
                </c:pt>
              </c:numCache>
            </c:numRef>
          </c:val>
          <c:extLst>
            <c:ext xmlns:c16="http://schemas.microsoft.com/office/drawing/2014/chart" uri="{C3380CC4-5D6E-409C-BE32-E72D297353CC}">
              <c16:uniqueId val="{00000000-ADDB-4AFF-B069-B57F61757633}"/>
            </c:ext>
          </c:extLst>
        </c:ser>
        <c:ser>
          <c:idx val="1"/>
          <c:order val="1"/>
          <c:tx>
            <c:strRef>
              <c:f>'Q5.コロナの影響（主な適応分野）'!$AJ$17</c:f>
              <c:strCache>
                <c:ptCount val="1"/>
                <c:pt idx="0">
                  <c:v>増加(拡大)</c:v>
                </c:pt>
              </c:strCache>
            </c:strRef>
          </c:tx>
          <c:spPr>
            <a:solidFill>
              <a:srgbClr val="FFCC99"/>
            </a:solidFill>
            <a:ln>
              <a:solidFill>
                <a:schemeClr val="tx1"/>
              </a:solidFill>
            </a:ln>
            <a:effectLst/>
          </c:spPr>
          <c:invertIfNegative val="0"/>
          <c:cat>
            <c:strRef>
              <c:f>'Q5.コロナの影響（主な適応分野）'!$AH$18:$AH$25</c:f>
              <c:strCache>
                <c:ptCount val="8"/>
                <c:pt idx="0">
                  <c:v>売上(N=479)</c:v>
                </c:pt>
                <c:pt idx="1">
                  <c:v>利益(N=475)</c:v>
                </c:pt>
                <c:pt idx="2">
                  <c:v>営業日数(N=475)</c:v>
                </c:pt>
                <c:pt idx="3">
                  <c:v>求職の応募者数(N=472)</c:v>
                </c:pt>
                <c:pt idx="4">
                  <c:v>国内からの調達(N=470)</c:v>
                </c:pt>
                <c:pt idx="5">
                  <c:v>海外からの調達(N=460)</c:v>
                </c:pt>
                <c:pt idx="6">
                  <c:v>新規顧客の開拓(N=472)</c:v>
                </c:pt>
                <c:pt idx="7">
                  <c:v>商談(N=474)</c:v>
                </c:pt>
              </c:strCache>
            </c:strRef>
          </c:cat>
          <c:val>
            <c:numRef>
              <c:f>'Q5.コロナの影響（主な適応分野）'!$AJ$18:$AJ$25</c:f>
              <c:numCache>
                <c:formatCode>0.0%</c:formatCode>
                <c:ptCount val="8"/>
                <c:pt idx="0">
                  <c:v>2.9227557411273485E-2</c:v>
                </c:pt>
                <c:pt idx="1">
                  <c:v>2.736842105263158E-2</c:v>
                </c:pt>
                <c:pt idx="2">
                  <c:v>4.2105263157894736E-3</c:v>
                </c:pt>
                <c:pt idx="3">
                  <c:v>9.5338983050847453E-2</c:v>
                </c:pt>
                <c:pt idx="4">
                  <c:v>1.4893617021276596E-2</c:v>
                </c:pt>
                <c:pt idx="5">
                  <c:v>1.5217391304347827E-2</c:v>
                </c:pt>
                <c:pt idx="6">
                  <c:v>0.1059322033898305</c:v>
                </c:pt>
                <c:pt idx="7">
                  <c:v>0.10126582278481013</c:v>
                </c:pt>
              </c:numCache>
            </c:numRef>
          </c:val>
          <c:extLst>
            <c:ext xmlns:c16="http://schemas.microsoft.com/office/drawing/2014/chart" uri="{C3380CC4-5D6E-409C-BE32-E72D297353CC}">
              <c16:uniqueId val="{00000001-ADDB-4AFF-B069-B57F61757633}"/>
            </c:ext>
          </c:extLst>
        </c:ser>
        <c:ser>
          <c:idx val="2"/>
          <c:order val="2"/>
          <c:tx>
            <c:strRef>
              <c:f>'Q5.コロナの影響（主な適応分野）'!$AK$17</c:f>
              <c:strCache>
                <c:ptCount val="1"/>
                <c:pt idx="0">
                  <c:v>現状維持</c:v>
                </c:pt>
              </c:strCache>
            </c:strRef>
          </c:tx>
          <c:spPr>
            <a:solidFill>
              <a:srgbClr val="FFFF99"/>
            </a:solidFill>
            <a:ln>
              <a:solidFill>
                <a:schemeClr val="tx1"/>
              </a:solidFill>
            </a:ln>
            <a:effectLst/>
          </c:spPr>
          <c:invertIfNegative val="0"/>
          <c:cat>
            <c:strRef>
              <c:f>'Q5.コロナの影響（主な適応分野）'!$AH$18:$AH$25</c:f>
              <c:strCache>
                <c:ptCount val="8"/>
                <c:pt idx="0">
                  <c:v>売上(N=479)</c:v>
                </c:pt>
                <c:pt idx="1">
                  <c:v>利益(N=475)</c:v>
                </c:pt>
                <c:pt idx="2">
                  <c:v>営業日数(N=475)</c:v>
                </c:pt>
                <c:pt idx="3">
                  <c:v>求職の応募者数(N=472)</c:v>
                </c:pt>
                <c:pt idx="4">
                  <c:v>国内からの調達(N=470)</c:v>
                </c:pt>
                <c:pt idx="5">
                  <c:v>海外からの調達(N=460)</c:v>
                </c:pt>
                <c:pt idx="6">
                  <c:v>新規顧客の開拓(N=472)</c:v>
                </c:pt>
                <c:pt idx="7">
                  <c:v>商談(N=474)</c:v>
                </c:pt>
              </c:strCache>
            </c:strRef>
          </c:cat>
          <c:val>
            <c:numRef>
              <c:f>'Q5.コロナの影響（主な適応分野）'!$AK$18:$AK$25</c:f>
              <c:numCache>
                <c:formatCode>0.0%</c:formatCode>
                <c:ptCount val="8"/>
                <c:pt idx="0">
                  <c:v>0.24425887265135698</c:v>
                </c:pt>
                <c:pt idx="1">
                  <c:v>0.25473684210526315</c:v>
                </c:pt>
                <c:pt idx="2">
                  <c:v>0.68842105263157893</c:v>
                </c:pt>
                <c:pt idx="3">
                  <c:v>0.64830508474576276</c:v>
                </c:pt>
                <c:pt idx="4">
                  <c:v>0.63404255319148939</c:v>
                </c:pt>
                <c:pt idx="5">
                  <c:v>0.62826086956521743</c:v>
                </c:pt>
                <c:pt idx="6">
                  <c:v>0.40466101694915252</c:v>
                </c:pt>
                <c:pt idx="7">
                  <c:v>0.34388185654008441</c:v>
                </c:pt>
              </c:numCache>
            </c:numRef>
          </c:val>
          <c:extLst>
            <c:ext xmlns:c16="http://schemas.microsoft.com/office/drawing/2014/chart" uri="{C3380CC4-5D6E-409C-BE32-E72D297353CC}">
              <c16:uniqueId val="{00000002-ADDB-4AFF-B069-B57F61757633}"/>
            </c:ext>
          </c:extLst>
        </c:ser>
        <c:ser>
          <c:idx val="3"/>
          <c:order val="3"/>
          <c:tx>
            <c:strRef>
              <c:f>'Q5.コロナの影響（主な適応分野）'!$AL$17</c:f>
              <c:strCache>
                <c:ptCount val="1"/>
                <c:pt idx="0">
                  <c:v>減少(縮小)</c:v>
                </c:pt>
              </c:strCache>
            </c:strRef>
          </c:tx>
          <c:spPr>
            <a:solidFill>
              <a:srgbClr val="2E75B6"/>
            </a:solidFill>
            <a:ln>
              <a:solidFill>
                <a:schemeClr val="tx1"/>
              </a:solidFill>
            </a:ln>
            <a:effectLst/>
          </c:spPr>
          <c:invertIfNegative val="0"/>
          <c:cat>
            <c:strRef>
              <c:f>'Q5.コロナの影響（主な適応分野）'!$AH$18:$AH$25</c:f>
              <c:strCache>
                <c:ptCount val="8"/>
                <c:pt idx="0">
                  <c:v>売上(N=479)</c:v>
                </c:pt>
                <c:pt idx="1">
                  <c:v>利益(N=475)</c:v>
                </c:pt>
                <c:pt idx="2">
                  <c:v>営業日数(N=475)</c:v>
                </c:pt>
                <c:pt idx="3">
                  <c:v>求職の応募者数(N=472)</c:v>
                </c:pt>
                <c:pt idx="4">
                  <c:v>国内からの調達(N=470)</c:v>
                </c:pt>
                <c:pt idx="5">
                  <c:v>海外からの調達(N=460)</c:v>
                </c:pt>
                <c:pt idx="6">
                  <c:v>新規顧客の開拓(N=472)</c:v>
                </c:pt>
                <c:pt idx="7">
                  <c:v>商談(N=474)</c:v>
                </c:pt>
              </c:strCache>
            </c:strRef>
          </c:cat>
          <c:val>
            <c:numRef>
              <c:f>'Q5.コロナの影響（主な適応分野）'!$AL$18:$AL$25</c:f>
              <c:numCache>
                <c:formatCode>0.0%</c:formatCode>
                <c:ptCount val="8"/>
                <c:pt idx="0">
                  <c:v>0.54070981210855951</c:v>
                </c:pt>
                <c:pt idx="1">
                  <c:v>0.4905263157894737</c:v>
                </c:pt>
                <c:pt idx="2">
                  <c:v>0.26736842105263159</c:v>
                </c:pt>
                <c:pt idx="3">
                  <c:v>0.18432203389830509</c:v>
                </c:pt>
                <c:pt idx="4">
                  <c:v>0.29574468085106381</c:v>
                </c:pt>
                <c:pt idx="5">
                  <c:v>0.26304347826086955</c:v>
                </c:pt>
                <c:pt idx="6">
                  <c:v>0.3771186440677966</c:v>
                </c:pt>
                <c:pt idx="7">
                  <c:v>0.44936708860759494</c:v>
                </c:pt>
              </c:numCache>
            </c:numRef>
          </c:val>
          <c:extLst>
            <c:ext xmlns:c16="http://schemas.microsoft.com/office/drawing/2014/chart" uri="{C3380CC4-5D6E-409C-BE32-E72D297353CC}">
              <c16:uniqueId val="{00000003-ADDB-4AFF-B069-B57F61757633}"/>
            </c:ext>
          </c:extLst>
        </c:ser>
        <c:ser>
          <c:idx val="4"/>
          <c:order val="4"/>
          <c:tx>
            <c:strRef>
              <c:f>'Q5.コロナの影響（主な適応分野）'!$AM$17</c:f>
              <c:strCache>
                <c:ptCount val="1"/>
                <c:pt idx="0">
                  <c:v>大幅に減少(縮小)</c:v>
                </c:pt>
              </c:strCache>
            </c:strRef>
          </c:tx>
          <c:spPr>
            <a:solidFill>
              <a:srgbClr val="9DC3E6"/>
            </a:solidFill>
            <a:ln>
              <a:solidFill>
                <a:schemeClr val="tx1"/>
              </a:solidFill>
            </a:ln>
            <a:effectLst/>
          </c:spPr>
          <c:invertIfNegative val="0"/>
          <c:cat>
            <c:strRef>
              <c:f>'Q5.コロナの影響（主な適応分野）'!$AH$18:$AH$25</c:f>
              <c:strCache>
                <c:ptCount val="8"/>
                <c:pt idx="0">
                  <c:v>売上(N=479)</c:v>
                </c:pt>
                <c:pt idx="1">
                  <c:v>利益(N=475)</c:v>
                </c:pt>
                <c:pt idx="2">
                  <c:v>営業日数(N=475)</c:v>
                </c:pt>
                <c:pt idx="3">
                  <c:v>求職の応募者数(N=472)</c:v>
                </c:pt>
                <c:pt idx="4">
                  <c:v>国内からの調達(N=470)</c:v>
                </c:pt>
                <c:pt idx="5">
                  <c:v>海外からの調達(N=460)</c:v>
                </c:pt>
                <c:pt idx="6">
                  <c:v>新規顧客の開拓(N=472)</c:v>
                </c:pt>
                <c:pt idx="7">
                  <c:v>商談(N=474)</c:v>
                </c:pt>
              </c:strCache>
            </c:strRef>
          </c:cat>
          <c:val>
            <c:numRef>
              <c:f>'Q5.コロナの影響（主な適応分野）'!$AM$18:$AM$25</c:f>
              <c:numCache>
                <c:formatCode>0.0%</c:formatCode>
                <c:ptCount val="8"/>
                <c:pt idx="0">
                  <c:v>0.1837160751565762</c:v>
                </c:pt>
                <c:pt idx="1">
                  <c:v>0.22315789473684211</c:v>
                </c:pt>
                <c:pt idx="2">
                  <c:v>0.04</c:v>
                </c:pt>
                <c:pt idx="3">
                  <c:v>6.7796610169491525E-2</c:v>
                </c:pt>
                <c:pt idx="4">
                  <c:v>5.5319148936170209E-2</c:v>
                </c:pt>
                <c:pt idx="5">
                  <c:v>9.3478260869565219E-2</c:v>
                </c:pt>
                <c:pt idx="6">
                  <c:v>0.11016949152542373</c:v>
                </c:pt>
                <c:pt idx="7">
                  <c:v>9.7046413502109699E-2</c:v>
                </c:pt>
              </c:numCache>
            </c:numRef>
          </c:val>
          <c:extLst>
            <c:ext xmlns:c16="http://schemas.microsoft.com/office/drawing/2014/chart" uri="{C3380CC4-5D6E-409C-BE32-E72D297353CC}">
              <c16:uniqueId val="{00000004-ADDB-4AFF-B069-B57F61757633}"/>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オフィス／店舗</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0.12908987213300807"/>
          <c:w val="0.45257462103453666"/>
          <c:h val="0.82317381869916728"/>
        </c:manualLayout>
      </c:layout>
      <c:barChart>
        <c:barDir val="bar"/>
        <c:grouping val="stacked"/>
        <c:varyColors val="0"/>
        <c:ser>
          <c:idx val="0"/>
          <c:order val="0"/>
          <c:tx>
            <c:strRef>
              <c:f>'Q5.コロナの影響（主な適応分野）'!$AO$17</c:f>
              <c:strCache>
                <c:ptCount val="1"/>
                <c:pt idx="0">
                  <c:v>大幅に増加(拡大)</c:v>
                </c:pt>
              </c:strCache>
            </c:strRef>
          </c:tx>
          <c:spPr>
            <a:solidFill>
              <a:srgbClr val="FF9966"/>
            </a:solidFill>
            <a:ln>
              <a:solidFill>
                <a:schemeClr val="tx1"/>
              </a:solidFill>
            </a:ln>
            <a:effectLst/>
          </c:spPr>
          <c:invertIfNegative val="0"/>
          <c:cat>
            <c:strRef>
              <c:f>'Q5.コロナの影響（主な適応分野）'!$AN$18:$AN$25</c:f>
              <c:strCache>
                <c:ptCount val="8"/>
                <c:pt idx="0">
                  <c:v>売上(N=251)</c:v>
                </c:pt>
                <c:pt idx="1">
                  <c:v>利益(N=250)</c:v>
                </c:pt>
                <c:pt idx="2">
                  <c:v>営業日数(N=250)</c:v>
                </c:pt>
                <c:pt idx="3">
                  <c:v>求職の応募者数(N=244)</c:v>
                </c:pt>
                <c:pt idx="4">
                  <c:v>国内からの調達(N=245)</c:v>
                </c:pt>
                <c:pt idx="5">
                  <c:v>海外からの調達(N=239)</c:v>
                </c:pt>
                <c:pt idx="6">
                  <c:v>新規顧客の開拓(N=250)</c:v>
                </c:pt>
                <c:pt idx="7">
                  <c:v>商談(N=248)</c:v>
                </c:pt>
              </c:strCache>
            </c:strRef>
          </c:cat>
          <c:val>
            <c:numRef>
              <c:f>'Q5.コロナの影響（主な適応分野）'!$AO$18:$AO$25</c:f>
              <c:numCache>
                <c:formatCode>0.0%</c:formatCode>
                <c:ptCount val="8"/>
                <c:pt idx="0">
                  <c:v>7.9681274900398405E-3</c:v>
                </c:pt>
                <c:pt idx="1">
                  <c:v>1.6E-2</c:v>
                </c:pt>
                <c:pt idx="2">
                  <c:v>0</c:v>
                </c:pt>
                <c:pt idx="3">
                  <c:v>0</c:v>
                </c:pt>
                <c:pt idx="4">
                  <c:v>4.0816326530612249E-3</c:v>
                </c:pt>
                <c:pt idx="5">
                  <c:v>0</c:v>
                </c:pt>
                <c:pt idx="6">
                  <c:v>8.0000000000000002E-3</c:v>
                </c:pt>
                <c:pt idx="7">
                  <c:v>2.4193548387096774E-2</c:v>
                </c:pt>
              </c:numCache>
            </c:numRef>
          </c:val>
          <c:extLst>
            <c:ext xmlns:c16="http://schemas.microsoft.com/office/drawing/2014/chart" uri="{C3380CC4-5D6E-409C-BE32-E72D297353CC}">
              <c16:uniqueId val="{00000000-DDB3-4D69-A2F6-89DC3D92167A}"/>
            </c:ext>
          </c:extLst>
        </c:ser>
        <c:ser>
          <c:idx val="1"/>
          <c:order val="1"/>
          <c:tx>
            <c:strRef>
              <c:f>'Q5.コロナの影響（主な適応分野）'!$AP$17</c:f>
              <c:strCache>
                <c:ptCount val="1"/>
                <c:pt idx="0">
                  <c:v>増加(拡大)</c:v>
                </c:pt>
              </c:strCache>
            </c:strRef>
          </c:tx>
          <c:spPr>
            <a:solidFill>
              <a:srgbClr val="FFCC99"/>
            </a:solidFill>
            <a:ln>
              <a:solidFill>
                <a:schemeClr val="tx1"/>
              </a:solidFill>
            </a:ln>
            <a:effectLst/>
          </c:spPr>
          <c:invertIfNegative val="0"/>
          <c:cat>
            <c:strRef>
              <c:f>'Q5.コロナの影響（主な適応分野）'!$AN$18:$AN$25</c:f>
              <c:strCache>
                <c:ptCount val="8"/>
                <c:pt idx="0">
                  <c:v>売上(N=251)</c:v>
                </c:pt>
                <c:pt idx="1">
                  <c:v>利益(N=250)</c:v>
                </c:pt>
                <c:pt idx="2">
                  <c:v>営業日数(N=250)</c:v>
                </c:pt>
                <c:pt idx="3">
                  <c:v>求職の応募者数(N=244)</c:v>
                </c:pt>
                <c:pt idx="4">
                  <c:v>国内からの調達(N=245)</c:v>
                </c:pt>
                <c:pt idx="5">
                  <c:v>海外からの調達(N=239)</c:v>
                </c:pt>
                <c:pt idx="6">
                  <c:v>新規顧客の開拓(N=250)</c:v>
                </c:pt>
                <c:pt idx="7">
                  <c:v>商談(N=248)</c:v>
                </c:pt>
              </c:strCache>
            </c:strRef>
          </c:cat>
          <c:val>
            <c:numRef>
              <c:f>'Q5.コロナの影響（主な適応分野）'!$AP$18:$AP$25</c:f>
              <c:numCache>
                <c:formatCode>0.0%</c:formatCode>
                <c:ptCount val="8"/>
                <c:pt idx="0">
                  <c:v>7.1713147410358571E-2</c:v>
                </c:pt>
                <c:pt idx="1">
                  <c:v>4.3999999999999997E-2</c:v>
                </c:pt>
                <c:pt idx="2">
                  <c:v>8.0000000000000002E-3</c:v>
                </c:pt>
                <c:pt idx="3">
                  <c:v>0.13524590163934427</c:v>
                </c:pt>
                <c:pt idx="4">
                  <c:v>4.0816326530612242E-2</c:v>
                </c:pt>
                <c:pt idx="5">
                  <c:v>1.2552301255230125E-2</c:v>
                </c:pt>
                <c:pt idx="6">
                  <c:v>8.4000000000000005E-2</c:v>
                </c:pt>
                <c:pt idx="7">
                  <c:v>9.2741935483870969E-2</c:v>
                </c:pt>
              </c:numCache>
            </c:numRef>
          </c:val>
          <c:extLst>
            <c:ext xmlns:c16="http://schemas.microsoft.com/office/drawing/2014/chart" uri="{C3380CC4-5D6E-409C-BE32-E72D297353CC}">
              <c16:uniqueId val="{00000001-DDB3-4D69-A2F6-89DC3D92167A}"/>
            </c:ext>
          </c:extLst>
        </c:ser>
        <c:ser>
          <c:idx val="2"/>
          <c:order val="2"/>
          <c:tx>
            <c:strRef>
              <c:f>'Q5.コロナの影響（主な適応分野）'!$AQ$17</c:f>
              <c:strCache>
                <c:ptCount val="1"/>
                <c:pt idx="0">
                  <c:v>現状維持</c:v>
                </c:pt>
              </c:strCache>
            </c:strRef>
          </c:tx>
          <c:spPr>
            <a:solidFill>
              <a:srgbClr val="FFFF99"/>
            </a:solidFill>
            <a:ln>
              <a:solidFill>
                <a:schemeClr val="tx1"/>
              </a:solidFill>
            </a:ln>
            <a:effectLst/>
          </c:spPr>
          <c:invertIfNegative val="0"/>
          <c:cat>
            <c:strRef>
              <c:f>'Q5.コロナの影響（主な適応分野）'!$AN$18:$AN$25</c:f>
              <c:strCache>
                <c:ptCount val="8"/>
                <c:pt idx="0">
                  <c:v>売上(N=251)</c:v>
                </c:pt>
                <c:pt idx="1">
                  <c:v>利益(N=250)</c:v>
                </c:pt>
                <c:pt idx="2">
                  <c:v>営業日数(N=250)</c:v>
                </c:pt>
                <c:pt idx="3">
                  <c:v>求職の応募者数(N=244)</c:v>
                </c:pt>
                <c:pt idx="4">
                  <c:v>国内からの調達(N=245)</c:v>
                </c:pt>
                <c:pt idx="5">
                  <c:v>海外からの調達(N=239)</c:v>
                </c:pt>
                <c:pt idx="6">
                  <c:v>新規顧客の開拓(N=250)</c:v>
                </c:pt>
                <c:pt idx="7">
                  <c:v>商談(N=248)</c:v>
                </c:pt>
              </c:strCache>
            </c:strRef>
          </c:cat>
          <c:val>
            <c:numRef>
              <c:f>'Q5.コロナの影響（主な適応分野）'!$AQ$18:$AQ$25</c:f>
              <c:numCache>
                <c:formatCode>0.0%</c:formatCode>
                <c:ptCount val="8"/>
                <c:pt idx="0">
                  <c:v>0.29880478087649404</c:v>
                </c:pt>
                <c:pt idx="1">
                  <c:v>0.33200000000000002</c:v>
                </c:pt>
                <c:pt idx="2">
                  <c:v>0.72799999999999998</c:v>
                </c:pt>
                <c:pt idx="3">
                  <c:v>0.64344262295081966</c:v>
                </c:pt>
                <c:pt idx="4">
                  <c:v>0.65714285714285714</c:v>
                </c:pt>
                <c:pt idx="5">
                  <c:v>0.7489539748953975</c:v>
                </c:pt>
                <c:pt idx="6">
                  <c:v>0.42399999999999999</c:v>
                </c:pt>
                <c:pt idx="7">
                  <c:v>0.31048387096774194</c:v>
                </c:pt>
              </c:numCache>
            </c:numRef>
          </c:val>
          <c:extLst>
            <c:ext xmlns:c16="http://schemas.microsoft.com/office/drawing/2014/chart" uri="{C3380CC4-5D6E-409C-BE32-E72D297353CC}">
              <c16:uniqueId val="{00000002-DDB3-4D69-A2F6-89DC3D92167A}"/>
            </c:ext>
          </c:extLst>
        </c:ser>
        <c:ser>
          <c:idx val="3"/>
          <c:order val="3"/>
          <c:tx>
            <c:strRef>
              <c:f>'Q5.コロナの影響（主な適応分野）'!$AR$17</c:f>
              <c:strCache>
                <c:ptCount val="1"/>
                <c:pt idx="0">
                  <c:v>減少(縮小)</c:v>
                </c:pt>
              </c:strCache>
            </c:strRef>
          </c:tx>
          <c:spPr>
            <a:solidFill>
              <a:srgbClr val="2E75B6"/>
            </a:solidFill>
            <a:ln>
              <a:solidFill>
                <a:schemeClr val="tx1"/>
              </a:solidFill>
            </a:ln>
            <a:effectLst/>
          </c:spPr>
          <c:invertIfNegative val="0"/>
          <c:cat>
            <c:strRef>
              <c:f>'Q5.コロナの影響（主な適応分野）'!$AN$18:$AN$25</c:f>
              <c:strCache>
                <c:ptCount val="8"/>
                <c:pt idx="0">
                  <c:v>売上(N=251)</c:v>
                </c:pt>
                <c:pt idx="1">
                  <c:v>利益(N=250)</c:v>
                </c:pt>
                <c:pt idx="2">
                  <c:v>営業日数(N=250)</c:v>
                </c:pt>
                <c:pt idx="3">
                  <c:v>求職の応募者数(N=244)</c:v>
                </c:pt>
                <c:pt idx="4">
                  <c:v>国内からの調達(N=245)</c:v>
                </c:pt>
                <c:pt idx="5">
                  <c:v>海外からの調達(N=239)</c:v>
                </c:pt>
                <c:pt idx="6">
                  <c:v>新規顧客の開拓(N=250)</c:v>
                </c:pt>
                <c:pt idx="7">
                  <c:v>商談(N=248)</c:v>
                </c:pt>
              </c:strCache>
            </c:strRef>
          </c:cat>
          <c:val>
            <c:numRef>
              <c:f>'Q5.コロナの影響（主な適応分野）'!$AR$18:$AR$25</c:f>
              <c:numCache>
                <c:formatCode>0.0%</c:formatCode>
                <c:ptCount val="8"/>
                <c:pt idx="0">
                  <c:v>0.44621513944223107</c:v>
                </c:pt>
                <c:pt idx="1">
                  <c:v>0.40799999999999997</c:v>
                </c:pt>
                <c:pt idx="2">
                  <c:v>0.216</c:v>
                </c:pt>
                <c:pt idx="3">
                  <c:v>0.1598360655737705</c:v>
                </c:pt>
                <c:pt idx="4">
                  <c:v>0.23265306122448978</c:v>
                </c:pt>
                <c:pt idx="5">
                  <c:v>0.17154811715481172</c:v>
                </c:pt>
                <c:pt idx="6">
                  <c:v>0.36799999999999999</c:v>
                </c:pt>
                <c:pt idx="7">
                  <c:v>0.47983870967741937</c:v>
                </c:pt>
              </c:numCache>
            </c:numRef>
          </c:val>
          <c:extLst>
            <c:ext xmlns:c16="http://schemas.microsoft.com/office/drawing/2014/chart" uri="{C3380CC4-5D6E-409C-BE32-E72D297353CC}">
              <c16:uniqueId val="{00000003-DDB3-4D69-A2F6-89DC3D92167A}"/>
            </c:ext>
          </c:extLst>
        </c:ser>
        <c:ser>
          <c:idx val="4"/>
          <c:order val="4"/>
          <c:tx>
            <c:strRef>
              <c:f>'Q5.コロナの影響（主な適応分野）'!$AS$17</c:f>
              <c:strCache>
                <c:ptCount val="1"/>
                <c:pt idx="0">
                  <c:v>大幅に減少(縮小)</c:v>
                </c:pt>
              </c:strCache>
            </c:strRef>
          </c:tx>
          <c:spPr>
            <a:solidFill>
              <a:srgbClr val="9DC3E6"/>
            </a:solidFill>
            <a:ln>
              <a:solidFill>
                <a:schemeClr val="tx1"/>
              </a:solidFill>
            </a:ln>
            <a:effectLst/>
          </c:spPr>
          <c:invertIfNegative val="0"/>
          <c:cat>
            <c:strRef>
              <c:f>'Q5.コロナの影響（主な適応分野）'!$AN$18:$AN$25</c:f>
              <c:strCache>
                <c:ptCount val="8"/>
                <c:pt idx="0">
                  <c:v>売上(N=251)</c:v>
                </c:pt>
                <c:pt idx="1">
                  <c:v>利益(N=250)</c:v>
                </c:pt>
                <c:pt idx="2">
                  <c:v>営業日数(N=250)</c:v>
                </c:pt>
                <c:pt idx="3">
                  <c:v>求職の応募者数(N=244)</c:v>
                </c:pt>
                <c:pt idx="4">
                  <c:v>国内からの調達(N=245)</c:v>
                </c:pt>
                <c:pt idx="5">
                  <c:v>海外からの調達(N=239)</c:v>
                </c:pt>
                <c:pt idx="6">
                  <c:v>新規顧客の開拓(N=250)</c:v>
                </c:pt>
                <c:pt idx="7">
                  <c:v>商談(N=248)</c:v>
                </c:pt>
              </c:strCache>
            </c:strRef>
          </c:cat>
          <c:val>
            <c:numRef>
              <c:f>'Q5.コロナの影響（主な適応分野）'!$AS$18:$AS$25</c:f>
              <c:numCache>
                <c:formatCode>0.0%</c:formatCode>
                <c:ptCount val="8"/>
                <c:pt idx="0">
                  <c:v>0.1752988047808765</c:v>
                </c:pt>
                <c:pt idx="1">
                  <c:v>0.2</c:v>
                </c:pt>
                <c:pt idx="2">
                  <c:v>4.8000000000000001E-2</c:v>
                </c:pt>
                <c:pt idx="3">
                  <c:v>6.1475409836065573E-2</c:v>
                </c:pt>
                <c:pt idx="4">
                  <c:v>6.5306122448979598E-2</c:v>
                </c:pt>
                <c:pt idx="5">
                  <c:v>6.6945606694560664E-2</c:v>
                </c:pt>
                <c:pt idx="6">
                  <c:v>0.11600000000000001</c:v>
                </c:pt>
                <c:pt idx="7">
                  <c:v>9.2741935483870969E-2</c:v>
                </c:pt>
              </c:numCache>
            </c:numRef>
          </c:val>
          <c:extLst>
            <c:ext xmlns:c16="http://schemas.microsoft.com/office/drawing/2014/chart" uri="{C3380CC4-5D6E-409C-BE32-E72D297353CC}">
              <c16:uniqueId val="{00000004-DDB3-4D69-A2F6-89DC3D92167A}"/>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移動／交通</a:t>
            </a:r>
          </a:p>
        </c:rich>
      </c:tx>
      <c:layout>
        <c:manualLayout>
          <c:xMode val="edge"/>
          <c:yMode val="edge"/>
          <c:x val="3.2520706360368808E-3"/>
          <c:y val="3.5741374896368131E-3"/>
        </c:manualLayout>
      </c:layout>
      <c:overlay val="0"/>
    </c:title>
    <c:autoTitleDeleted val="0"/>
    <c:plotArea>
      <c:layout>
        <c:manualLayout>
          <c:layoutTarget val="inner"/>
          <c:xMode val="edge"/>
          <c:yMode val="edge"/>
          <c:x val="0.47097788716987027"/>
          <c:y val="8.8389696751191779E-2"/>
          <c:w val="0.45257462103453666"/>
          <c:h val="0.55048223370588467"/>
        </c:manualLayout>
      </c:layout>
      <c:barChart>
        <c:barDir val="bar"/>
        <c:grouping val="stacked"/>
        <c:varyColors val="0"/>
        <c:ser>
          <c:idx val="0"/>
          <c:order val="0"/>
          <c:tx>
            <c:strRef>
              <c:f>'Q5.コロナの影響（主な適応分野）'!$AU$17</c:f>
              <c:strCache>
                <c:ptCount val="1"/>
                <c:pt idx="0">
                  <c:v>大幅に増加(拡大)</c:v>
                </c:pt>
              </c:strCache>
            </c:strRef>
          </c:tx>
          <c:spPr>
            <a:solidFill>
              <a:srgbClr val="FF9966"/>
            </a:solidFill>
            <a:ln>
              <a:solidFill>
                <a:schemeClr val="tx1"/>
              </a:solidFill>
            </a:ln>
            <a:effectLst/>
          </c:spPr>
          <c:invertIfNegative val="0"/>
          <c:cat>
            <c:strRef>
              <c:f>'Q5.コロナの影響（主な適応分野）'!$AT$18:$AT$25</c:f>
              <c:strCache>
                <c:ptCount val="8"/>
                <c:pt idx="0">
                  <c:v>売上(N=157)</c:v>
                </c:pt>
                <c:pt idx="1">
                  <c:v>利益(N=157)</c:v>
                </c:pt>
                <c:pt idx="2">
                  <c:v>営業日数(N=154)</c:v>
                </c:pt>
                <c:pt idx="3">
                  <c:v>求職の応募者数(N=155)</c:v>
                </c:pt>
                <c:pt idx="4">
                  <c:v>国内からの調達(N=155)</c:v>
                </c:pt>
                <c:pt idx="5">
                  <c:v>海外からの調達(N=148)</c:v>
                </c:pt>
                <c:pt idx="6">
                  <c:v>新規顧客の開拓(N=155)</c:v>
                </c:pt>
                <c:pt idx="7">
                  <c:v>商談(N=155)</c:v>
                </c:pt>
              </c:strCache>
            </c:strRef>
          </c:cat>
          <c:val>
            <c:numRef>
              <c:f>'Q5.コロナの影響（主な適応分野）'!$AU$18:$AU$25</c:f>
              <c:numCache>
                <c:formatCode>0.0%</c:formatCode>
                <c:ptCount val="8"/>
                <c:pt idx="0">
                  <c:v>6.369426751592357E-3</c:v>
                </c:pt>
                <c:pt idx="1">
                  <c:v>0</c:v>
                </c:pt>
                <c:pt idx="2">
                  <c:v>0</c:v>
                </c:pt>
                <c:pt idx="3">
                  <c:v>6.4516129032258064E-3</c:v>
                </c:pt>
                <c:pt idx="4">
                  <c:v>0</c:v>
                </c:pt>
                <c:pt idx="5">
                  <c:v>0</c:v>
                </c:pt>
                <c:pt idx="6">
                  <c:v>0</c:v>
                </c:pt>
                <c:pt idx="7">
                  <c:v>1.2903225806451613E-2</c:v>
                </c:pt>
              </c:numCache>
            </c:numRef>
          </c:val>
          <c:extLst>
            <c:ext xmlns:c16="http://schemas.microsoft.com/office/drawing/2014/chart" uri="{C3380CC4-5D6E-409C-BE32-E72D297353CC}">
              <c16:uniqueId val="{00000000-9976-406B-A8D7-BEA4544D0546}"/>
            </c:ext>
          </c:extLst>
        </c:ser>
        <c:ser>
          <c:idx val="1"/>
          <c:order val="1"/>
          <c:tx>
            <c:strRef>
              <c:f>'Q5.コロナの影響（主な適応分野）'!$AV$17</c:f>
              <c:strCache>
                <c:ptCount val="1"/>
                <c:pt idx="0">
                  <c:v>増加(拡大)</c:v>
                </c:pt>
              </c:strCache>
            </c:strRef>
          </c:tx>
          <c:spPr>
            <a:solidFill>
              <a:srgbClr val="FFCC99"/>
            </a:solidFill>
            <a:ln>
              <a:solidFill>
                <a:schemeClr val="tx1"/>
              </a:solidFill>
            </a:ln>
            <a:effectLst/>
          </c:spPr>
          <c:invertIfNegative val="0"/>
          <c:cat>
            <c:strRef>
              <c:f>'Q5.コロナの影響（主な適応分野）'!$AT$18:$AT$25</c:f>
              <c:strCache>
                <c:ptCount val="8"/>
                <c:pt idx="0">
                  <c:v>売上(N=157)</c:v>
                </c:pt>
                <c:pt idx="1">
                  <c:v>利益(N=157)</c:v>
                </c:pt>
                <c:pt idx="2">
                  <c:v>営業日数(N=154)</c:v>
                </c:pt>
                <c:pt idx="3">
                  <c:v>求職の応募者数(N=155)</c:v>
                </c:pt>
                <c:pt idx="4">
                  <c:v>国内からの調達(N=155)</c:v>
                </c:pt>
                <c:pt idx="5">
                  <c:v>海外からの調達(N=148)</c:v>
                </c:pt>
                <c:pt idx="6">
                  <c:v>新規顧客の開拓(N=155)</c:v>
                </c:pt>
                <c:pt idx="7">
                  <c:v>商談(N=155)</c:v>
                </c:pt>
              </c:strCache>
            </c:strRef>
          </c:cat>
          <c:val>
            <c:numRef>
              <c:f>'Q5.コロナの影響（主な適応分野）'!$AV$18:$AV$25</c:f>
              <c:numCache>
                <c:formatCode>0.0%</c:formatCode>
                <c:ptCount val="8"/>
                <c:pt idx="0">
                  <c:v>3.8216560509554139E-2</c:v>
                </c:pt>
                <c:pt idx="1">
                  <c:v>5.7324840764331211E-2</c:v>
                </c:pt>
                <c:pt idx="2">
                  <c:v>0</c:v>
                </c:pt>
                <c:pt idx="3">
                  <c:v>0.16129032258064516</c:v>
                </c:pt>
                <c:pt idx="4">
                  <c:v>1.935483870967742E-2</c:v>
                </c:pt>
                <c:pt idx="5">
                  <c:v>2.7027027027027029E-2</c:v>
                </c:pt>
                <c:pt idx="6">
                  <c:v>7.7419354838709681E-2</c:v>
                </c:pt>
                <c:pt idx="7">
                  <c:v>0.11612903225806452</c:v>
                </c:pt>
              </c:numCache>
            </c:numRef>
          </c:val>
          <c:extLst>
            <c:ext xmlns:c16="http://schemas.microsoft.com/office/drawing/2014/chart" uri="{C3380CC4-5D6E-409C-BE32-E72D297353CC}">
              <c16:uniqueId val="{00000001-9976-406B-A8D7-BEA4544D0546}"/>
            </c:ext>
          </c:extLst>
        </c:ser>
        <c:ser>
          <c:idx val="2"/>
          <c:order val="2"/>
          <c:tx>
            <c:strRef>
              <c:f>'Q5.コロナの影響（主な適応分野）'!$AW$17</c:f>
              <c:strCache>
                <c:ptCount val="1"/>
                <c:pt idx="0">
                  <c:v>現状維持</c:v>
                </c:pt>
              </c:strCache>
            </c:strRef>
          </c:tx>
          <c:spPr>
            <a:solidFill>
              <a:srgbClr val="FFFF99"/>
            </a:solidFill>
            <a:ln>
              <a:solidFill>
                <a:schemeClr val="tx1"/>
              </a:solidFill>
            </a:ln>
            <a:effectLst/>
          </c:spPr>
          <c:invertIfNegative val="0"/>
          <c:cat>
            <c:strRef>
              <c:f>'Q5.コロナの影響（主な適応分野）'!$AT$18:$AT$25</c:f>
              <c:strCache>
                <c:ptCount val="8"/>
                <c:pt idx="0">
                  <c:v>売上(N=157)</c:v>
                </c:pt>
                <c:pt idx="1">
                  <c:v>利益(N=157)</c:v>
                </c:pt>
                <c:pt idx="2">
                  <c:v>営業日数(N=154)</c:v>
                </c:pt>
                <c:pt idx="3">
                  <c:v>求職の応募者数(N=155)</c:v>
                </c:pt>
                <c:pt idx="4">
                  <c:v>国内からの調達(N=155)</c:v>
                </c:pt>
                <c:pt idx="5">
                  <c:v>海外からの調達(N=148)</c:v>
                </c:pt>
                <c:pt idx="6">
                  <c:v>新規顧客の開拓(N=155)</c:v>
                </c:pt>
                <c:pt idx="7">
                  <c:v>商談(N=155)</c:v>
                </c:pt>
              </c:strCache>
            </c:strRef>
          </c:cat>
          <c:val>
            <c:numRef>
              <c:f>'Q5.コロナの影響（主な適応分野）'!$AW$18:$AW$25</c:f>
              <c:numCache>
                <c:formatCode>0.0%</c:formatCode>
                <c:ptCount val="8"/>
                <c:pt idx="0">
                  <c:v>0.34394904458598724</c:v>
                </c:pt>
                <c:pt idx="1">
                  <c:v>0.34394904458598724</c:v>
                </c:pt>
                <c:pt idx="2">
                  <c:v>0.77272727272727271</c:v>
                </c:pt>
                <c:pt idx="3">
                  <c:v>0.62580645161290327</c:v>
                </c:pt>
                <c:pt idx="4">
                  <c:v>0.65161290322580645</c:v>
                </c:pt>
                <c:pt idx="5">
                  <c:v>0.71621621621621623</c:v>
                </c:pt>
                <c:pt idx="6">
                  <c:v>0.33548387096774196</c:v>
                </c:pt>
                <c:pt idx="7">
                  <c:v>0.29032258064516131</c:v>
                </c:pt>
              </c:numCache>
            </c:numRef>
          </c:val>
          <c:extLst>
            <c:ext xmlns:c16="http://schemas.microsoft.com/office/drawing/2014/chart" uri="{C3380CC4-5D6E-409C-BE32-E72D297353CC}">
              <c16:uniqueId val="{00000002-9976-406B-A8D7-BEA4544D0546}"/>
            </c:ext>
          </c:extLst>
        </c:ser>
        <c:ser>
          <c:idx val="3"/>
          <c:order val="3"/>
          <c:tx>
            <c:strRef>
              <c:f>'Q5.コロナの影響（主な適応分野）'!$AX$17</c:f>
              <c:strCache>
                <c:ptCount val="1"/>
                <c:pt idx="0">
                  <c:v>減少(縮小)</c:v>
                </c:pt>
              </c:strCache>
            </c:strRef>
          </c:tx>
          <c:spPr>
            <a:solidFill>
              <a:srgbClr val="2E75B6"/>
            </a:solidFill>
            <a:ln>
              <a:solidFill>
                <a:schemeClr val="tx1"/>
              </a:solidFill>
            </a:ln>
            <a:effectLst/>
          </c:spPr>
          <c:invertIfNegative val="0"/>
          <c:cat>
            <c:strRef>
              <c:f>'Q5.コロナの影響（主な適応分野）'!$AT$18:$AT$25</c:f>
              <c:strCache>
                <c:ptCount val="8"/>
                <c:pt idx="0">
                  <c:v>売上(N=157)</c:v>
                </c:pt>
                <c:pt idx="1">
                  <c:v>利益(N=157)</c:v>
                </c:pt>
                <c:pt idx="2">
                  <c:v>営業日数(N=154)</c:v>
                </c:pt>
                <c:pt idx="3">
                  <c:v>求職の応募者数(N=155)</c:v>
                </c:pt>
                <c:pt idx="4">
                  <c:v>国内からの調達(N=155)</c:v>
                </c:pt>
                <c:pt idx="5">
                  <c:v>海外からの調達(N=148)</c:v>
                </c:pt>
                <c:pt idx="6">
                  <c:v>新規顧客の開拓(N=155)</c:v>
                </c:pt>
                <c:pt idx="7">
                  <c:v>商談(N=155)</c:v>
                </c:pt>
              </c:strCache>
            </c:strRef>
          </c:cat>
          <c:val>
            <c:numRef>
              <c:f>'Q5.コロナの影響（主な適応分野）'!$AX$18:$AX$25</c:f>
              <c:numCache>
                <c:formatCode>0.0%</c:formatCode>
                <c:ptCount val="8"/>
                <c:pt idx="0">
                  <c:v>0.43949044585987262</c:v>
                </c:pt>
                <c:pt idx="1">
                  <c:v>0.42038216560509556</c:v>
                </c:pt>
                <c:pt idx="2">
                  <c:v>0.18181818181818182</c:v>
                </c:pt>
                <c:pt idx="3">
                  <c:v>0.15483870967741936</c:v>
                </c:pt>
                <c:pt idx="4">
                  <c:v>0.2709677419354839</c:v>
                </c:pt>
                <c:pt idx="5">
                  <c:v>0.17567567567567569</c:v>
                </c:pt>
                <c:pt idx="6">
                  <c:v>0.47096774193548385</c:v>
                </c:pt>
                <c:pt idx="7">
                  <c:v>0.45806451612903226</c:v>
                </c:pt>
              </c:numCache>
            </c:numRef>
          </c:val>
          <c:extLst>
            <c:ext xmlns:c16="http://schemas.microsoft.com/office/drawing/2014/chart" uri="{C3380CC4-5D6E-409C-BE32-E72D297353CC}">
              <c16:uniqueId val="{00000003-9976-406B-A8D7-BEA4544D0546}"/>
            </c:ext>
          </c:extLst>
        </c:ser>
        <c:ser>
          <c:idx val="4"/>
          <c:order val="4"/>
          <c:tx>
            <c:strRef>
              <c:f>'Q5.コロナの影響（主な適応分野）'!$AY$17</c:f>
              <c:strCache>
                <c:ptCount val="1"/>
                <c:pt idx="0">
                  <c:v>大幅に減少(縮小)</c:v>
                </c:pt>
              </c:strCache>
            </c:strRef>
          </c:tx>
          <c:spPr>
            <a:solidFill>
              <a:srgbClr val="9DC3E6"/>
            </a:solidFill>
            <a:ln>
              <a:solidFill>
                <a:schemeClr val="tx1"/>
              </a:solidFill>
            </a:ln>
            <a:effectLst/>
          </c:spPr>
          <c:invertIfNegative val="0"/>
          <c:cat>
            <c:strRef>
              <c:f>'Q5.コロナの影響（主な適応分野）'!$AT$18:$AT$25</c:f>
              <c:strCache>
                <c:ptCount val="8"/>
                <c:pt idx="0">
                  <c:v>売上(N=157)</c:v>
                </c:pt>
                <c:pt idx="1">
                  <c:v>利益(N=157)</c:v>
                </c:pt>
                <c:pt idx="2">
                  <c:v>営業日数(N=154)</c:v>
                </c:pt>
                <c:pt idx="3">
                  <c:v>求職の応募者数(N=155)</c:v>
                </c:pt>
                <c:pt idx="4">
                  <c:v>国内からの調達(N=155)</c:v>
                </c:pt>
                <c:pt idx="5">
                  <c:v>海外からの調達(N=148)</c:v>
                </c:pt>
                <c:pt idx="6">
                  <c:v>新規顧客の開拓(N=155)</c:v>
                </c:pt>
                <c:pt idx="7">
                  <c:v>商談(N=155)</c:v>
                </c:pt>
              </c:strCache>
            </c:strRef>
          </c:cat>
          <c:val>
            <c:numRef>
              <c:f>'Q5.コロナの影響（主な適応分野）'!$AY$18:$AY$25</c:f>
              <c:numCache>
                <c:formatCode>0.0%</c:formatCode>
                <c:ptCount val="8"/>
                <c:pt idx="0">
                  <c:v>0.17197452229299362</c:v>
                </c:pt>
                <c:pt idx="1">
                  <c:v>0.17834394904458598</c:v>
                </c:pt>
                <c:pt idx="2">
                  <c:v>4.5454545454545456E-2</c:v>
                </c:pt>
                <c:pt idx="3">
                  <c:v>5.1612903225806452E-2</c:v>
                </c:pt>
                <c:pt idx="4">
                  <c:v>5.8064516129032261E-2</c:v>
                </c:pt>
                <c:pt idx="5">
                  <c:v>8.1081081081081086E-2</c:v>
                </c:pt>
                <c:pt idx="6">
                  <c:v>0.11612903225806452</c:v>
                </c:pt>
                <c:pt idx="7">
                  <c:v>0.12258064516129032</c:v>
                </c:pt>
              </c:numCache>
            </c:numRef>
          </c:val>
          <c:extLst>
            <c:ext xmlns:c16="http://schemas.microsoft.com/office/drawing/2014/chart" uri="{C3380CC4-5D6E-409C-BE32-E72D297353CC}">
              <c16:uniqueId val="{00000004-9976-406B-A8D7-BEA4544D0546}"/>
            </c:ext>
          </c:extLst>
        </c:ser>
        <c:dLbls>
          <c:showLegendKey val="0"/>
          <c:showVal val="0"/>
          <c:showCatName val="0"/>
          <c:showSerName val="0"/>
          <c:showPercent val="0"/>
          <c:showBubbleSize val="0"/>
        </c:dLbls>
        <c:gapWidth val="80"/>
        <c:overlap val="100"/>
        <c:axId val="217330432"/>
        <c:axId val="217332736"/>
      </c:barChart>
      <c:catAx>
        <c:axId val="217330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750"/>
            </a:pPr>
            <a:endParaRPr lang="ja-JP"/>
          </a:p>
        </c:txPr>
        <c:crossAx val="217332736"/>
        <c:crosses val="autoZero"/>
        <c:auto val="1"/>
        <c:lblAlgn val="ctr"/>
        <c:lblOffset val="0"/>
        <c:noMultiLvlLbl val="0"/>
      </c:catAx>
      <c:valAx>
        <c:axId val="217332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650"/>
            </a:pPr>
            <a:endParaRPr lang="ja-JP"/>
          </a:p>
        </c:txPr>
        <c:crossAx val="21733043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10672487888732614"/>
          <c:y val="0.69699987982213674"/>
          <c:w val="0.78655024222534775"/>
          <c:h val="0.27857997836798459"/>
        </c:manualLayout>
      </c:layout>
      <c:overlay val="0"/>
    </c:legend>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0.8351</cdr:x>
      <cdr:y>0.82715</cdr:y>
    </cdr:from>
    <cdr:to>
      <cdr:x>0.93896</cdr:x>
      <cdr:y>0.8756</cdr:y>
    </cdr:to>
    <cdr:sp macro="" textlink="">
      <cdr:nvSpPr>
        <cdr:cNvPr id="2" name="正方形/長方形 1">
          <a:extLst xmlns:a="http://schemas.openxmlformats.org/drawingml/2006/main">
            <a:ext uri="{FF2B5EF4-FFF2-40B4-BE49-F238E27FC236}">
              <a16:creationId xmlns:a16="http://schemas.microsoft.com/office/drawing/2014/main" id="{4B170483-8A58-470B-AA25-BF2A55646D08}"/>
            </a:ext>
          </a:extLst>
        </cdr:cNvPr>
        <cdr:cNvSpPr/>
      </cdr:nvSpPr>
      <cdr:spPr>
        <a:xfrm xmlns:a="http://schemas.openxmlformats.org/drawingml/2006/main">
          <a:off x="6460180" y="4466625"/>
          <a:ext cx="803425"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71913" rtl="0" eaLnBrk="1" latinLnBrk="0" hangingPunct="1">
            <a:defRPr kumimoji="1" sz="1914" kern="1200">
              <a:solidFill>
                <a:schemeClr val="tx1"/>
              </a:solidFill>
              <a:latin typeface="+mn-lt"/>
              <a:ea typeface="+mn-ea"/>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xmlns:a="http://schemas.openxmlformats.org/drawingml/2006/main">
          <a:r>
            <a:rPr lang="en-US" altLang="ja-JP" sz="1100" dirty="0">
              <a:solidFill>
                <a:srgbClr val="000000"/>
              </a:solidFill>
              <a:latin typeface="Meiryo UI" panose="020B0604030504040204" pitchFamily="50" charset="-128"/>
              <a:ea typeface="Meiryo UI" panose="020B0604030504040204" pitchFamily="50" charset="-128"/>
            </a:rPr>
            <a:t>N=1389</a:t>
          </a:r>
          <a:r>
            <a:rPr lang="en-US" altLang="ja-JP" sz="1100" dirty="0"/>
            <a:t> </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EA9F77-285C-4AF6-AA76-CB4428270EC5}"/>
              </a:ext>
            </a:extLst>
          </p:cNvPr>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5B070EC4-FBBD-458A-8A36-E00E2727D399}"/>
              </a:ext>
            </a:extLst>
          </p:cNvPr>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ECEF41B8-6814-4A55-A490-13E9650E0A32}" type="datetimeFigureOut">
              <a:rPr kumimoji="1" lang="ja-JP" altLang="en-US" smtClean="0"/>
              <a:t>2021/11/15</a:t>
            </a:fld>
            <a:endParaRPr kumimoji="1" lang="ja-JP" altLang="en-US" dirty="0"/>
          </a:p>
        </p:txBody>
      </p:sp>
      <p:sp>
        <p:nvSpPr>
          <p:cNvPr id="4" name="フッター プレースホルダー 3">
            <a:extLst>
              <a:ext uri="{FF2B5EF4-FFF2-40B4-BE49-F238E27FC236}">
                <a16:creationId xmlns:a16="http://schemas.microsoft.com/office/drawing/2014/main" id="{36AB492C-7470-48B5-A072-7CCAEF00DD33}"/>
              </a:ext>
            </a:extLst>
          </p:cNvPr>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5821BF9-3E69-4973-A65B-099EE187E0A7}"/>
              </a:ext>
            </a:extLst>
          </p:cNvPr>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734BBE6E-B995-4A35-BB11-50C6E977FBE5}" type="slidenum">
              <a:rPr kumimoji="1" lang="ja-JP" altLang="en-US" smtClean="0"/>
              <a:t>‹#›</a:t>
            </a:fld>
            <a:endParaRPr kumimoji="1" lang="ja-JP" altLang="en-US" dirty="0"/>
          </a:p>
        </p:txBody>
      </p:sp>
    </p:spTree>
    <p:extLst>
      <p:ext uri="{BB962C8B-B14F-4D97-AF65-F5344CB8AC3E}">
        <p14:creationId xmlns:p14="http://schemas.microsoft.com/office/powerpoint/2010/main" val="19444662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2" y="0"/>
            <a:ext cx="2918621" cy="493237"/>
          </a:xfrm>
          <a:prstGeom prst="rect">
            <a:avLst/>
          </a:prstGeom>
        </p:spPr>
        <p:txBody>
          <a:bodyPr vert="horz" lIns="90644" tIns="45322" rIns="90644" bIns="45322" rtlCol="0"/>
          <a:lstStyle>
            <a:lvl1pPr algn="r">
              <a:defRPr sz="1200"/>
            </a:lvl1pPr>
          </a:lstStyle>
          <a:p>
            <a:fld id="{D7785109-EB95-411E-9E48-37F13240F61F}" type="datetimeFigureOut">
              <a:rPr kumimoji="1" lang="ja-JP" altLang="en-US" smtClean="0"/>
              <a:t>2021/11/15</a:t>
            </a:fld>
            <a:endParaRPr kumimoji="1" lang="ja-JP" altLang="en-US" dirty="0"/>
          </a:p>
        </p:txBody>
      </p:sp>
      <p:sp>
        <p:nvSpPr>
          <p:cNvPr id="4" name="スライド イメージ プレースホルダー 3"/>
          <p:cNvSpPr>
            <a:spLocks noGrp="1" noRot="1" noChangeAspect="1"/>
          </p:cNvSpPr>
          <p:nvPr>
            <p:ph type="sldImg" idx="2"/>
          </p:nvPr>
        </p:nvSpPr>
        <p:spPr>
          <a:xfrm>
            <a:off x="754063" y="741363"/>
            <a:ext cx="5227637" cy="3697287"/>
          </a:xfrm>
          <a:prstGeom prst="rect">
            <a:avLst/>
          </a:prstGeom>
          <a:noFill/>
          <a:ln w="12700">
            <a:solidFill>
              <a:prstClr val="black"/>
            </a:solidFill>
          </a:ln>
        </p:spPr>
        <p:txBody>
          <a:bodyPr vert="horz" lIns="90644" tIns="45322" rIns="90644" bIns="45322" rtlCol="0" anchor="ctr"/>
          <a:lstStyle/>
          <a:p>
            <a:endParaRPr lang="ja-JP" altLang="en-US" dirty="0"/>
          </a:p>
        </p:txBody>
      </p:sp>
      <p:sp>
        <p:nvSpPr>
          <p:cNvPr id="5" name="ノート プレースホルダー 4"/>
          <p:cNvSpPr>
            <a:spLocks noGrp="1"/>
          </p:cNvSpPr>
          <p:nvPr>
            <p:ph type="body" sz="quarter" idx="3"/>
          </p:nvPr>
        </p:nvSpPr>
        <p:spPr>
          <a:xfrm>
            <a:off x="673891" y="4686538"/>
            <a:ext cx="5387982" cy="4439132"/>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2" y="9371501"/>
            <a:ext cx="2918621" cy="493236"/>
          </a:xfrm>
          <a:prstGeom prst="rect">
            <a:avLst/>
          </a:prstGeom>
        </p:spPr>
        <p:txBody>
          <a:bodyPr vert="horz" lIns="90644" tIns="45322" rIns="90644" bIns="45322" rtlCol="0" anchor="b"/>
          <a:lstStyle>
            <a:lvl1pPr algn="r">
              <a:defRPr sz="1200"/>
            </a:lvl1pPr>
          </a:lstStyle>
          <a:p>
            <a:fld id="{2A57B424-EC2B-45B0-9308-920F15BB750B}" type="slidenum">
              <a:rPr kumimoji="1" lang="ja-JP" altLang="en-US" smtClean="0"/>
              <a:t>‹#›</a:t>
            </a:fld>
            <a:endParaRPr kumimoji="1" lang="ja-JP" altLang="en-US" dirty="0"/>
          </a:p>
        </p:txBody>
      </p:sp>
    </p:spTree>
    <p:extLst>
      <p:ext uri="{BB962C8B-B14F-4D97-AF65-F5344CB8AC3E}">
        <p14:creationId xmlns:p14="http://schemas.microsoft.com/office/powerpoint/2010/main" val="3589480465"/>
      </p:ext>
    </p:extLst>
  </p:cSld>
  <p:clrMap bg1="lt1" tx1="dk1" bg2="lt2" tx2="dk2" accent1="accent1" accent2="accent2" accent3="accent3" accent4="accent4" accent5="accent5" accent6="accent6" hlink="hlink" folHlink="folHlink"/>
  <p:hf sldNum="0" hdr="0" ftr="0" dt="0"/>
  <p:notesStyle>
    <a:lvl1pPr marL="0" algn="l" defTabSz="971913" rtl="0" eaLnBrk="1" latinLnBrk="0" hangingPunct="1">
      <a:defRPr kumimoji="1" sz="1275" kern="1200">
        <a:solidFill>
          <a:schemeClr val="tx1"/>
        </a:solidFill>
        <a:latin typeface="+mn-lt"/>
        <a:ea typeface="+mn-ea"/>
        <a:cs typeface="+mn-cs"/>
      </a:defRPr>
    </a:lvl1pPr>
    <a:lvl2pPr marL="485957" algn="l" defTabSz="971913" rtl="0" eaLnBrk="1" latinLnBrk="0" hangingPunct="1">
      <a:defRPr kumimoji="1" sz="1275" kern="1200">
        <a:solidFill>
          <a:schemeClr val="tx1"/>
        </a:solidFill>
        <a:latin typeface="+mn-lt"/>
        <a:ea typeface="+mn-ea"/>
        <a:cs typeface="+mn-cs"/>
      </a:defRPr>
    </a:lvl2pPr>
    <a:lvl3pPr marL="971913" algn="l" defTabSz="971913" rtl="0" eaLnBrk="1" latinLnBrk="0" hangingPunct="1">
      <a:defRPr kumimoji="1" sz="1275" kern="1200">
        <a:solidFill>
          <a:schemeClr val="tx1"/>
        </a:solidFill>
        <a:latin typeface="+mn-lt"/>
        <a:ea typeface="+mn-ea"/>
        <a:cs typeface="+mn-cs"/>
      </a:defRPr>
    </a:lvl3pPr>
    <a:lvl4pPr marL="1457871" algn="l" defTabSz="971913" rtl="0" eaLnBrk="1" latinLnBrk="0" hangingPunct="1">
      <a:defRPr kumimoji="1" sz="1275" kern="1200">
        <a:solidFill>
          <a:schemeClr val="tx1"/>
        </a:solidFill>
        <a:latin typeface="+mn-lt"/>
        <a:ea typeface="+mn-ea"/>
        <a:cs typeface="+mn-cs"/>
      </a:defRPr>
    </a:lvl4pPr>
    <a:lvl5pPr marL="1943828" algn="l" defTabSz="971913" rtl="0" eaLnBrk="1" latinLnBrk="0" hangingPunct="1">
      <a:defRPr kumimoji="1" sz="1275" kern="1200">
        <a:solidFill>
          <a:schemeClr val="tx1"/>
        </a:solidFill>
        <a:latin typeface="+mn-lt"/>
        <a:ea typeface="+mn-ea"/>
        <a:cs typeface="+mn-cs"/>
      </a:defRPr>
    </a:lvl5pPr>
    <a:lvl6pPr marL="2429784" algn="l" defTabSz="971913" rtl="0" eaLnBrk="1" latinLnBrk="0" hangingPunct="1">
      <a:defRPr kumimoji="1" sz="1275" kern="1200">
        <a:solidFill>
          <a:schemeClr val="tx1"/>
        </a:solidFill>
        <a:latin typeface="+mn-lt"/>
        <a:ea typeface="+mn-ea"/>
        <a:cs typeface="+mn-cs"/>
      </a:defRPr>
    </a:lvl6pPr>
    <a:lvl7pPr marL="2915741" algn="l" defTabSz="971913" rtl="0" eaLnBrk="1" latinLnBrk="0" hangingPunct="1">
      <a:defRPr kumimoji="1" sz="1275" kern="1200">
        <a:solidFill>
          <a:schemeClr val="tx1"/>
        </a:solidFill>
        <a:latin typeface="+mn-lt"/>
        <a:ea typeface="+mn-ea"/>
        <a:cs typeface="+mn-cs"/>
      </a:defRPr>
    </a:lvl7pPr>
    <a:lvl8pPr marL="3401698" algn="l" defTabSz="971913" rtl="0" eaLnBrk="1" latinLnBrk="0" hangingPunct="1">
      <a:defRPr kumimoji="1" sz="1275" kern="1200">
        <a:solidFill>
          <a:schemeClr val="tx1"/>
        </a:solidFill>
        <a:latin typeface="+mn-lt"/>
        <a:ea typeface="+mn-ea"/>
        <a:cs typeface="+mn-cs"/>
      </a:defRPr>
    </a:lvl8pPr>
    <a:lvl9pPr marL="3887655" algn="l" defTabSz="971913" rtl="0" eaLnBrk="1" latinLnBrk="0" hangingPunct="1">
      <a:defRPr kumimoji="1"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9114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6175437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10754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17223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8669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92845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8220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73385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73385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73385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044748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463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333415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786565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71287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71287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71287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338546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335017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49644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26932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03234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612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69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46266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46266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390406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50382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046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046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202348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0438489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880030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839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422829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83906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6616921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358858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77332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8688235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95403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785051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800749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08226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082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366613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197685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837937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265033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2713161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246498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6684320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2616983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05808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611254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2125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92395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312164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781357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0789693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122740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57890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859284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9280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47625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5419378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9248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05466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189338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474196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37429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305210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5430037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527584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695760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599581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743301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6981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345563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3131121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583375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94083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3002936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5927488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0853560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546472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3916279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510975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112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4688786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86795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9146900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387812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459305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1469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9237567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4527523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4527523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29337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3457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970330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3457959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76342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184754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676920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72153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743416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74341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8545095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829727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990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380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4499106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9195170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9195170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658351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0369900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8852242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973643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934539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5668733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8858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9299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0558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582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244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47932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901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10346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118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080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7766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0969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9845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19292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78050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84439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68472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8276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9649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4532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671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271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9338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5408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08876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1951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1625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02654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29295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16037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83953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631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8070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6317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5711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83487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83487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3549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3946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3946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5587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5719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8607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6682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283489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74111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87694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3133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68838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3579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11495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067227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99208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4023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35052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477505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02822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07404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89367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2131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59686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62439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735142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06823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0993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2277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105561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595861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34519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104011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25880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3842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300542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10256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24869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80992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38295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678359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9805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107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Ref idx="1001">
        <a:schemeClr val="bg1"/>
      </p:bgRef>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219700" y="280179"/>
            <a:ext cx="4685044" cy="3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endParaRPr lang="ja-JP" altLang="ja-JP" sz="1897"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0CD565B-20D2-4352-8DDC-394DF2AFE5C0}"/>
              </a:ext>
            </a:extLst>
          </p:cNvPr>
          <p:cNvSpPr/>
          <p:nvPr userDrawn="1"/>
        </p:nvSpPr>
        <p:spPr>
          <a:xfrm>
            <a:off x="1331268" y="6930832"/>
            <a:ext cx="8298482" cy="338554"/>
          </a:xfrm>
          <a:prstGeom prst="rect">
            <a:avLst/>
          </a:prstGeom>
        </p:spPr>
        <p:txBody>
          <a:bodyPr wrap="square">
            <a:spAutoFit/>
          </a:bodyPr>
          <a:lstStyle/>
          <a:p>
            <a:r>
              <a:rPr lang="en-US" altLang="ja-JP" sz="1600" dirty="0"/>
              <a:t>Copyright © 2021 Information-technology Promotion Agency, Japan</a:t>
            </a:r>
            <a:r>
              <a:rPr lang="ja-JP" altLang="en-US" sz="1600" dirty="0"/>
              <a:t>（</a:t>
            </a:r>
            <a:r>
              <a:rPr lang="en-US" altLang="ja-JP" sz="1600" dirty="0"/>
              <a:t>IPA</a:t>
            </a:r>
            <a:r>
              <a:rPr lang="ja-JP" altLang="en-US" sz="1600" dirty="0"/>
              <a:t>）</a:t>
            </a:r>
          </a:p>
        </p:txBody>
      </p:sp>
    </p:spTree>
    <p:extLst>
      <p:ext uri="{BB962C8B-B14F-4D97-AF65-F5344CB8AC3E}">
        <p14:creationId xmlns:p14="http://schemas.microsoft.com/office/powerpoint/2010/main" val="32912713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経年+他">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D8BA37-4E2E-4FBE-AF8D-206453BF115B}"/>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82D9AB8A-E206-477B-B884-728590A6A593}"/>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147520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従業員数+その他">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1A6ADD5-72E5-477E-9611-5161502A7B81}"/>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C01A544D-7445-44F3-9784-2AED95003D37}"/>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197439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74DF07-8AA9-4EE2-A04C-B93AA4E35EED}"/>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5" name="テキスト ボックス 4">
            <a:extLst>
              <a:ext uri="{FF2B5EF4-FFF2-40B4-BE49-F238E27FC236}">
                <a16:creationId xmlns:a16="http://schemas.microsoft.com/office/drawing/2014/main" id="{E0907E48-31AF-4E81-BEEC-50C76965C2B3}"/>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42261773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_ＡＬＬ">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5A29DBF-0719-424D-9E2F-516542CB6B33}"/>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10C013AE-1F68-4446-8373-F461FF2562FF}"/>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11709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単純集計">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B888EE-9ED8-44A7-8A61-AC9AE82AE66F}"/>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28C27ECC-459C-4CC8-AD34-2A0B56DBBA1D}"/>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36047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経年">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29122A-552E-4AE6-808A-684A7FB733CA}"/>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085DDC8A-60E1-402C-9A09-182A645FFC96}"/>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30891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従業員">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FFA8FD-F67B-4011-9045-3AE45C30A35C}"/>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65EF9A26-12CA-42BD-8A07-3FB2437BE0EF}"/>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208168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位置付け1">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1CE938B-4068-47FD-A91A-2D8EF137991D}"/>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DCE0D316-A7AB-4F57-BB66-E3530E93DA70}"/>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34772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その他">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BF9542-57B9-4568-A9BD-8C03BF48BB04}"/>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02FF14CA-2A13-41AF-9293-9F6452F12718}"/>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126731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位置1+他">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277C4C-4770-4D0F-A18B-D9F76DFC5F21}"/>
              </a:ext>
            </a:extLst>
          </p:cNvPr>
          <p:cNvSpPr txBox="1"/>
          <p:nvPr userDrawn="1"/>
        </p:nvSpPr>
        <p:spPr>
          <a:xfrm>
            <a:off x="0" y="7149456"/>
            <a:ext cx="864096" cy="230832"/>
          </a:xfrm>
          <a:prstGeom prst="rect">
            <a:avLst/>
          </a:prstGeom>
          <a:noFill/>
        </p:spPr>
        <p:txBody>
          <a:bodyPr wrap="square" rtlCol="0">
            <a:spAutoFit/>
          </a:bodyPr>
          <a:lstStyle/>
          <a:p>
            <a:pPr marL="0" marR="0" indent="0" algn="l" defTabSz="914418" rtl="0" eaLnBrk="1" fontAlgn="base" latinLnBrk="0" hangingPunct="1">
              <a:lnSpc>
                <a:spcPct val="100000"/>
              </a:lnSpc>
              <a:spcBef>
                <a:spcPct val="0"/>
              </a:spcBef>
              <a:spcAft>
                <a:spcPct val="0"/>
              </a:spcAft>
              <a:buClrTx/>
              <a:buSzTx/>
              <a:buFontTx/>
              <a:buNone/>
              <a:tabLst/>
              <a:defRPr/>
            </a:pPr>
            <a:r>
              <a:rPr lang="en-US" altLang="ja-JP" sz="900" dirty="0"/>
              <a:t>Ⓒ2021 IPA</a:t>
            </a:r>
            <a:endParaRPr kumimoji="1" lang="ja-JP" altLang="en-US" sz="900" dirty="0"/>
          </a:p>
        </p:txBody>
      </p:sp>
      <p:sp>
        <p:nvSpPr>
          <p:cNvPr id="3" name="テキスト ボックス 2">
            <a:extLst>
              <a:ext uri="{FF2B5EF4-FFF2-40B4-BE49-F238E27FC236}">
                <a16:creationId xmlns:a16="http://schemas.microsoft.com/office/drawing/2014/main" id="{8A106DAA-9812-4D0F-97FD-0244C3BC68C0}"/>
              </a:ext>
            </a:extLst>
          </p:cNvPr>
          <p:cNvSpPr txBox="1"/>
          <p:nvPr userDrawn="1"/>
        </p:nvSpPr>
        <p:spPr>
          <a:xfrm>
            <a:off x="9684196" y="7041734"/>
            <a:ext cx="743562" cy="338554"/>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418"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Tree>
    <p:extLst>
      <p:ext uri="{BB962C8B-B14F-4D97-AF65-F5344CB8AC3E}">
        <p14:creationId xmlns:p14="http://schemas.microsoft.com/office/powerpoint/2010/main" val="46941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72" r:id="rId7"/>
    <p:sldLayoutId id="2147483670" r:id="rId8"/>
    <p:sldLayoutId id="2147483675" r:id="rId9"/>
    <p:sldLayoutId id="2147483676" r:id="rId10"/>
    <p:sldLayoutId id="2147483681" r:id="rId11"/>
  </p:sldLayoutIdLst>
  <p:hf hdr="0" ftr="0" dt="0"/>
  <p:txStyles>
    <p:title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p:titleStyle>
    <p:body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p:bodyStyle>
    <p:otherStyle>
      <a:defPPr>
        <a:defRPr lang="ja-JP"/>
      </a:defPPr>
      <a:lvl1pPr marL="0" algn="l" defTabSz="963517" rtl="0" eaLnBrk="1" latinLnBrk="0" hangingPunct="1">
        <a:defRPr kumimoji="1" sz="1897" kern="1200">
          <a:solidFill>
            <a:schemeClr val="tx1"/>
          </a:solidFill>
          <a:latin typeface="+mn-lt"/>
          <a:ea typeface="+mn-ea"/>
          <a:cs typeface="+mn-cs"/>
        </a:defRPr>
      </a:lvl1pPr>
      <a:lvl2pPr marL="481759" algn="l" defTabSz="963517" rtl="0" eaLnBrk="1" latinLnBrk="0" hangingPunct="1">
        <a:defRPr kumimoji="1" sz="1897" kern="1200">
          <a:solidFill>
            <a:schemeClr val="tx1"/>
          </a:solidFill>
          <a:latin typeface="+mn-lt"/>
          <a:ea typeface="+mn-ea"/>
          <a:cs typeface="+mn-cs"/>
        </a:defRPr>
      </a:lvl2pPr>
      <a:lvl3pPr marL="963517" algn="l" defTabSz="963517" rtl="0" eaLnBrk="1" latinLnBrk="0" hangingPunct="1">
        <a:defRPr kumimoji="1" sz="1897" kern="1200">
          <a:solidFill>
            <a:schemeClr val="tx1"/>
          </a:solidFill>
          <a:latin typeface="+mn-lt"/>
          <a:ea typeface="+mn-ea"/>
          <a:cs typeface="+mn-cs"/>
        </a:defRPr>
      </a:lvl3pPr>
      <a:lvl4pPr marL="1445274" algn="l" defTabSz="963517" rtl="0" eaLnBrk="1" latinLnBrk="0" hangingPunct="1">
        <a:defRPr kumimoji="1" sz="1897" kern="1200">
          <a:solidFill>
            <a:schemeClr val="tx1"/>
          </a:solidFill>
          <a:latin typeface="+mn-lt"/>
          <a:ea typeface="+mn-ea"/>
          <a:cs typeface="+mn-cs"/>
        </a:defRPr>
      </a:lvl4pPr>
      <a:lvl5pPr marL="1927033" algn="l" defTabSz="963517" rtl="0" eaLnBrk="1" latinLnBrk="0" hangingPunct="1">
        <a:defRPr kumimoji="1" sz="1897" kern="1200">
          <a:solidFill>
            <a:schemeClr val="tx1"/>
          </a:solidFill>
          <a:latin typeface="+mn-lt"/>
          <a:ea typeface="+mn-ea"/>
          <a:cs typeface="+mn-cs"/>
        </a:defRPr>
      </a:lvl5pPr>
      <a:lvl6pPr marL="2408792" algn="l" defTabSz="963517" rtl="0" eaLnBrk="1" latinLnBrk="0" hangingPunct="1">
        <a:defRPr kumimoji="1" sz="1897" kern="1200">
          <a:solidFill>
            <a:schemeClr val="tx1"/>
          </a:solidFill>
          <a:latin typeface="+mn-lt"/>
          <a:ea typeface="+mn-ea"/>
          <a:cs typeface="+mn-cs"/>
        </a:defRPr>
      </a:lvl6pPr>
      <a:lvl7pPr marL="2890551" algn="l" defTabSz="963517" rtl="0" eaLnBrk="1" latinLnBrk="0" hangingPunct="1">
        <a:defRPr kumimoji="1" sz="1897" kern="1200">
          <a:solidFill>
            <a:schemeClr val="tx1"/>
          </a:solidFill>
          <a:latin typeface="+mn-lt"/>
          <a:ea typeface="+mn-ea"/>
          <a:cs typeface="+mn-cs"/>
        </a:defRPr>
      </a:lvl7pPr>
      <a:lvl8pPr marL="3372307" algn="l" defTabSz="963517" rtl="0" eaLnBrk="1" latinLnBrk="0" hangingPunct="1">
        <a:defRPr kumimoji="1" sz="1897" kern="1200">
          <a:solidFill>
            <a:schemeClr val="tx1"/>
          </a:solidFill>
          <a:latin typeface="+mn-lt"/>
          <a:ea typeface="+mn-ea"/>
          <a:cs typeface="+mn-cs"/>
        </a:defRPr>
      </a:lvl8pPr>
      <a:lvl9pPr marL="3854066" algn="l" defTabSz="963517" rtl="0" eaLnBrk="1" latinLnBrk="0" hangingPunct="1">
        <a:defRPr kumimoji="1" sz="18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280.xm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chart" Target="../charts/chart281.xml"/></Relationships>
</file>

<file path=ppt/slides/_rels/slide101.xml.rels><?xml version="1.0" encoding="UTF-8" standalone="yes"?>
<Relationships xmlns="http://schemas.openxmlformats.org/package/2006/relationships"><Relationship Id="rId3" Type="http://schemas.openxmlformats.org/officeDocument/2006/relationships/chart" Target="../charts/chart282.xml"/><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hart" Target="../charts/chart283.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284.xml"/></Relationships>
</file>

<file path=ppt/slides/_rels/slide103.xml.rels><?xml version="1.0" encoding="UTF-8" standalone="yes"?>
<Relationships xmlns="http://schemas.openxmlformats.org/package/2006/relationships"><Relationship Id="rId3" Type="http://schemas.openxmlformats.org/officeDocument/2006/relationships/chart" Target="../charts/chart285.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286.xml"/></Relationships>
</file>

<file path=ppt/slides/_rels/slide10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chart" Target="../charts/chart289.xml"/><Relationship Id="rId5" Type="http://schemas.openxmlformats.org/officeDocument/2006/relationships/chart" Target="../charts/chart288.xml"/><Relationship Id="rId4" Type="http://schemas.openxmlformats.org/officeDocument/2006/relationships/chart" Target="../charts/chart28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chart" Target="../charts/chart292.xml"/><Relationship Id="rId5" Type="http://schemas.openxmlformats.org/officeDocument/2006/relationships/chart" Target="../charts/chart291.xml"/><Relationship Id="rId4" Type="http://schemas.openxmlformats.org/officeDocument/2006/relationships/chart" Target="../charts/chart290.xml"/></Relationships>
</file>

<file path=ppt/slides/_rels/slide10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chart" Target="../charts/chart295.xml"/><Relationship Id="rId5" Type="http://schemas.openxmlformats.org/officeDocument/2006/relationships/chart" Target="../charts/chart294.xml"/><Relationship Id="rId4" Type="http://schemas.openxmlformats.org/officeDocument/2006/relationships/chart" Target="../charts/chart293.xml"/></Relationships>
</file>

<file path=ppt/slides/_rels/slide10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chart" Target="../charts/chart298.xml"/><Relationship Id="rId5" Type="http://schemas.openxmlformats.org/officeDocument/2006/relationships/chart" Target="../charts/chart297.xml"/><Relationship Id="rId4" Type="http://schemas.openxmlformats.org/officeDocument/2006/relationships/chart" Target="../charts/chart296.xml"/></Relationships>
</file>

<file path=ppt/slides/_rels/slide108.xml.rels><?xml version="1.0" encoding="UTF-8" standalone="yes"?>
<Relationships xmlns="http://schemas.openxmlformats.org/package/2006/relationships"><Relationship Id="rId3" Type="http://schemas.openxmlformats.org/officeDocument/2006/relationships/chart" Target="../charts/chart299.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chart" Target="../charts/chart301.xml"/><Relationship Id="rId4" Type="http://schemas.openxmlformats.org/officeDocument/2006/relationships/chart" Target="../charts/chart30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302.xml"/><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chart" Target="../charts/chart303.xml"/><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chart" Target="../charts/chart304.xml"/></Relationships>
</file>

<file path=ppt/slides/_rels/slide112.xml.rels><?xml version="1.0" encoding="UTF-8" standalone="yes"?>
<Relationships xmlns="http://schemas.openxmlformats.org/package/2006/relationships"><Relationship Id="rId3" Type="http://schemas.openxmlformats.org/officeDocument/2006/relationships/chart" Target="../charts/chart305.xml"/><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chart" Target="../charts/chart306.xml"/></Relationships>
</file>

<file path=ppt/slides/_rels/slide113.xml.rels><?xml version="1.0" encoding="UTF-8" standalone="yes"?>
<Relationships xmlns="http://schemas.openxmlformats.org/package/2006/relationships"><Relationship Id="rId3" Type="http://schemas.openxmlformats.org/officeDocument/2006/relationships/chart" Target="../charts/chart307.xml"/><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chart" Target="../charts/chart308.xml"/><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chart" Target="../charts/chart309.xml"/></Relationships>
</file>

<file path=ppt/slides/_rels/slide115.xml.rels><?xml version="1.0" encoding="UTF-8" standalone="yes"?>
<Relationships xmlns="http://schemas.openxmlformats.org/package/2006/relationships"><Relationship Id="rId3" Type="http://schemas.openxmlformats.org/officeDocument/2006/relationships/chart" Target="../charts/chart310.xm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chart" Target="../charts/chart312.xml"/><Relationship Id="rId4" Type="http://schemas.openxmlformats.org/officeDocument/2006/relationships/chart" Target="../charts/chart311.xml"/></Relationships>
</file>

<file path=ppt/slides/_rels/slide116.xml.rels><?xml version="1.0" encoding="UTF-8" standalone="yes"?>
<Relationships xmlns="http://schemas.openxmlformats.org/package/2006/relationships"><Relationship Id="rId3" Type="http://schemas.openxmlformats.org/officeDocument/2006/relationships/chart" Target="../charts/chart313.xml"/><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chart" Target="../charts/chart314.xml"/><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chart" Target="../charts/chart315.xml"/><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chart" Target="../charts/chart316.xml"/></Relationships>
</file>

<file path=ppt/slides/_rels/slide119.xml.rels><?xml version="1.0" encoding="UTF-8" standalone="yes"?>
<Relationships xmlns="http://schemas.openxmlformats.org/package/2006/relationships"><Relationship Id="rId3" Type="http://schemas.openxmlformats.org/officeDocument/2006/relationships/chart" Target="../charts/chart317.xml"/><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318.xml"/><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chart" Target="../charts/chart319.xml"/></Relationships>
</file>

<file path=ppt/slides/_rels/slide121.xml.rels><?xml version="1.0" encoding="UTF-8" standalone="yes"?>
<Relationships xmlns="http://schemas.openxmlformats.org/package/2006/relationships"><Relationship Id="rId3" Type="http://schemas.openxmlformats.org/officeDocument/2006/relationships/chart" Target="../charts/chart320.xml"/><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chart" Target="../charts/chart321.xml"/></Relationships>
</file>

<file path=ppt/slides/_rels/slide122.xml.rels><?xml version="1.0" encoding="UTF-8" standalone="yes"?>
<Relationships xmlns="http://schemas.openxmlformats.org/package/2006/relationships"><Relationship Id="rId3" Type="http://schemas.openxmlformats.org/officeDocument/2006/relationships/chart" Target="../charts/chart322.xml"/><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chart" Target="../charts/chart323.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chart" Target="../charts/chart324.xml"/><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chart" Target="../charts/chart325.xml"/></Relationships>
</file>

<file path=ppt/slides/_rels/slide125.xml.rels><?xml version="1.0" encoding="UTF-8" standalone="yes"?>
<Relationships xmlns="http://schemas.openxmlformats.org/package/2006/relationships"><Relationship Id="rId3" Type="http://schemas.openxmlformats.org/officeDocument/2006/relationships/chart" Target="../charts/chart326.xm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chart" Target="../charts/chart327.xml"/><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chart" Target="../charts/chart328.xml"/></Relationships>
</file>

<file path=ppt/slides/_rels/slide127.xml.rels><?xml version="1.0" encoding="UTF-8" standalone="yes"?>
<Relationships xmlns="http://schemas.openxmlformats.org/package/2006/relationships"><Relationship Id="rId3" Type="http://schemas.openxmlformats.org/officeDocument/2006/relationships/chart" Target="../charts/chart329.xml"/><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chart" Target="../charts/chart330.xml"/></Relationships>
</file>

<file path=ppt/slides/_rels/slide128.xml.rels><?xml version="1.0" encoding="UTF-8" standalone="yes"?>
<Relationships xmlns="http://schemas.openxmlformats.org/package/2006/relationships"><Relationship Id="rId3" Type="http://schemas.openxmlformats.org/officeDocument/2006/relationships/chart" Target="../charts/chart331.xml"/><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chart" Target="../charts/chart332.xml"/><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333.xml"/><Relationship Id="rId2" Type="http://schemas.openxmlformats.org/officeDocument/2006/relationships/notesSlide" Target="../notesSlides/notesSlide113.xml"/><Relationship Id="rId1" Type="http://schemas.openxmlformats.org/officeDocument/2006/relationships/slideLayout" Target="../slideLayouts/slideLayout4.xml"/><Relationship Id="rId4" Type="http://schemas.openxmlformats.org/officeDocument/2006/relationships/chart" Target="../charts/chart334.xml"/></Relationships>
</file>

<file path=ppt/slides/_rels/slide131.xml.rels><?xml version="1.0" encoding="UTF-8" standalone="yes"?>
<Relationships xmlns="http://schemas.openxmlformats.org/package/2006/relationships"><Relationship Id="rId3" Type="http://schemas.openxmlformats.org/officeDocument/2006/relationships/chart" Target="../charts/chart335.xml"/><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chart" Target="../charts/chart336.xml"/><Relationship Id="rId2" Type="http://schemas.openxmlformats.org/officeDocument/2006/relationships/notesSlide" Target="../notesSlides/notesSlide115.xml"/><Relationship Id="rId1" Type="http://schemas.openxmlformats.org/officeDocument/2006/relationships/slideLayout" Target="../slideLayouts/slideLayout4.xml"/><Relationship Id="rId4" Type="http://schemas.openxmlformats.org/officeDocument/2006/relationships/chart" Target="../charts/chart337.xml"/></Relationships>
</file>

<file path=ppt/slides/_rels/slide133.xml.rels><?xml version="1.0" encoding="UTF-8" standalone="yes"?>
<Relationships xmlns="http://schemas.openxmlformats.org/package/2006/relationships"><Relationship Id="rId3" Type="http://schemas.openxmlformats.org/officeDocument/2006/relationships/chart" Target="../charts/chart338.xml"/><Relationship Id="rId2" Type="http://schemas.openxmlformats.org/officeDocument/2006/relationships/notesSlide" Target="../notesSlides/notesSlide116.xml"/><Relationship Id="rId1" Type="http://schemas.openxmlformats.org/officeDocument/2006/relationships/slideLayout" Target="../slideLayouts/slideLayout4.xml"/><Relationship Id="rId4" Type="http://schemas.openxmlformats.org/officeDocument/2006/relationships/chart" Target="../charts/chart339.xml"/></Relationships>
</file>

<file path=ppt/slides/_rels/slide1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chart" Target="../charts/chart340.xml"/><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chart" Target="../charts/chart341.xml"/><Relationship Id="rId2" Type="http://schemas.openxmlformats.org/officeDocument/2006/relationships/notesSlide" Target="../notesSlides/notesSlide120.xml"/><Relationship Id="rId1" Type="http://schemas.openxmlformats.org/officeDocument/2006/relationships/slideLayout" Target="../slideLayouts/slideLayout4.xml"/><Relationship Id="rId6" Type="http://schemas.openxmlformats.org/officeDocument/2006/relationships/chart" Target="../charts/chart344.xml"/><Relationship Id="rId5" Type="http://schemas.openxmlformats.org/officeDocument/2006/relationships/chart" Target="../charts/chart343.xml"/><Relationship Id="rId4" Type="http://schemas.openxmlformats.org/officeDocument/2006/relationships/chart" Target="../charts/chart342.xml"/></Relationships>
</file>

<file path=ppt/slides/_rels/slide138.xml.rels><?xml version="1.0" encoding="UTF-8" standalone="yes"?>
<Relationships xmlns="http://schemas.openxmlformats.org/package/2006/relationships"><Relationship Id="rId3" Type="http://schemas.openxmlformats.org/officeDocument/2006/relationships/chart" Target="../charts/chart345.xml"/><Relationship Id="rId2" Type="http://schemas.openxmlformats.org/officeDocument/2006/relationships/notesSlide" Target="../notesSlides/notesSlide121.xml"/><Relationship Id="rId1" Type="http://schemas.openxmlformats.org/officeDocument/2006/relationships/slideLayout" Target="../slideLayouts/slideLayout4.xml"/><Relationship Id="rId6" Type="http://schemas.openxmlformats.org/officeDocument/2006/relationships/chart" Target="../charts/chart348.xml"/><Relationship Id="rId5" Type="http://schemas.openxmlformats.org/officeDocument/2006/relationships/chart" Target="../charts/chart347.xml"/><Relationship Id="rId4" Type="http://schemas.openxmlformats.org/officeDocument/2006/relationships/chart" Target="../charts/chart346.xml"/></Relationships>
</file>

<file path=ppt/slides/_rels/slide139.xml.rels><?xml version="1.0" encoding="UTF-8" standalone="yes"?>
<Relationships xmlns="http://schemas.openxmlformats.org/package/2006/relationships"><Relationship Id="rId3" Type="http://schemas.openxmlformats.org/officeDocument/2006/relationships/chart" Target="../charts/chart349.xml"/><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chart" Target="../charts/chart3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351.xml"/><Relationship Id="rId2" Type="http://schemas.openxmlformats.org/officeDocument/2006/relationships/notesSlide" Target="../notesSlides/notesSlide123.xml"/><Relationship Id="rId1" Type="http://schemas.openxmlformats.org/officeDocument/2006/relationships/slideLayout" Target="../slideLayouts/slideLayout4.xml"/><Relationship Id="rId5" Type="http://schemas.openxmlformats.org/officeDocument/2006/relationships/chart" Target="../charts/chart353.xml"/><Relationship Id="rId4" Type="http://schemas.openxmlformats.org/officeDocument/2006/relationships/chart" Target="../charts/chart352.xml"/></Relationships>
</file>

<file path=ppt/slides/_rels/slide141.xml.rels><?xml version="1.0" encoding="UTF-8" standalone="yes"?>
<Relationships xmlns="http://schemas.openxmlformats.org/package/2006/relationships"><Relationship Id="rId3" Type="http://schemas.openxmlformats.org/officeDocument/2006/relationships/chart" Target="../charts/chart354.xml"/><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chart" Target="../charts/chart355.xml"/><Relationship Id="rId2" Type="http://schemas.openxmlformats.org/officeDocument/2006/relationships/notesSlide" Target="../notesSlides/notesSlide125.xml"/><Relationship Id="rId1" Type="http://schemas.openxmlformats.org/officeDocument/2006/relationships/slideLayout" Target="../slideLayouts/slideLayout4.xml"/><Relationship Id="rId4" Type="http://schemas.openxmlformats.org/officeDocument/2006/relationships/chart" Target="../charts/chart356.xml"/></Relationships>
</file>

<file path=ppt/slides/_rels/slide143.xml.rels><?xml version="1.0" encoding="UTF-8" standalone="yes"?>
<Relationships xmlns="http://schemas.openxmlformats.org/package/2006/relationships"><Relationship Id="rId3" Type="http://schemas.openxmlformats.org/officeDocument/2006/relationships/chart" Target="../charts/chart357.xml"/><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chart" Target="../charts/chart358.xml"/></Relationships>
</file>

<file path=ppt/slides/_rels/slide144.xml.rels><?xml version="1.0" encoding="UTF-8" standalone="yes"?>
<Relationships xmlns="http://schemas.openxmlformats.org/package/2006/relationships"><Relationship Id="rId3" Type="http://schemas.openxmlformats.org/officeDocument/2006/relationships/chart" Target="../charts/chart359.xml"/><Relationship Id="rId2" Type="http://schemas.openxmlformats.org/officeDocument/2006/relationships/notesSlide" Target="../notesSlides/notesSlide127.xml"/><Relationship Id="rId1" Type="http://schemas.openxmlformats.org/officeDocument/2006/relationships/slideLayout" Target="../slideLayouts/slideLayout4.xml"/><Relationship Id="rId4" Type="http://schemas.openxmlformats.org/officeDocument/2006/relationships/chart" Target="../charts/chart360.xml"/></Relationships>
</file>

<file path=ppt/slides/_rels/slide145.xml.rels><?xml version="1.0" encoding="UTF-8" standalone="yes"?>
<Relationships xmlns="http://schemas.openxmlformats.org/package/2006/relationships"><Relationship Id="rId3" Type="http://schemas.openxmlformats.org/officeDocument/2006/relationships/chart" Target="../charts/chart361.xml"/><Relationship Id="rId2" Type="http://schemas.openxmlformats.org/officeDocument/2006/relationships/notesSlide" Target="../notesSlides/notesSlide128.xml"/><Relationship Id="rId1" Type="http://schemas.openxmlformats.org/officeDocument/2006/relationships/slideLayout" Target="../slideLayouts/slideLayout4.xml"/><Relationship Id="rId4" Type="http://schemas.openxmlformats.org/officeDocument/2006/relationships/chart" Target="../charts/chart362.xml"/></Relationships>
</file>

<file path=ppt/slides/_rels/slide146.xml.rels><?xml version="1.0" encoding="UTF-8" standalone="yes"?>
<Relationships xmlns="http://schemas.openxmlformats.org/package/2006/relationships"><Relationship Id="rId3" Type="http://schemas.openxmlformats.org/officeDocument/2006/relationships/chart" Target="../charts/chart363.xml"/><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chart" Target="../charts/chart364.xml"/><Relationship Id="rId2" Type="http://schemas.openxmlformats.org/officeDocument/2006/relationships/notesSlide" Target="../notesSlides/notesSlide130.xml"/><Relationship Id="rId1" Type="http://schemas.openxmlformats.org/officeDocument/2006/relationships/slideLayout" Target="../slideLayouts/slideLayout4.xml"/><Relationship Id="rId4" Type="http://schemas.openxmlformats.org/officeDocument/2006/relationships/chart" Target="../charts/chart365.xml"/></Relationships>
</file>

<file path=ppt/slides/_rels/slide148.xml.rels><?xml version="1.0" encoding="UTF-8" standalone="yes"?>
<Relationships xmlns="http://schemas.openxmlformats.org/package/2006/relationships"><Relationship Id="rId3" Type="http://schemas.openxmlformats.org/officeDocument/2006/relationships/chart" Target="../charts/chart366.xml"/><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chart" Target="../charts/chart367.xml"/><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chart" Target="../charts/chart3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chart" Target="../charts/chart369.xml"/><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chart" Target="../charts/chart370.xml"/></Relationships>
</file>

<file path=ppt/slides/_rels/slide151.xml.rels><?xml version="1.0" encoding="UTF-8" standalone="yes"?>
<Relationships xmlns="http://schemas.openxmlformats.org/package/2006/relationships"><Relationship Id="rId3" Type="http://schemas.openxmlformats.org/officeDocument/2006/relationships/chart" Target="../charts/chart371.xml"/><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chart" Target="../charts/chart372.xml"/><Relationship Id="rId2" Type="http://schemas.openxmlformats.org/officeDocument/2006/relationships/notesSlide" Target="../notesSlides/notesSlide135.xml"/><Relationship Id="rId1" Type="http://schemas.openxmlformats.org/officeDocument/2006/relationships/slideLayout" Target="../slideLayouts/slideLayout6.xml"/><Relationship Id="rId4" Type="http://schemas.openxmlformats.org/officeDocument/2006/relationships/chart" Target="../charts/chart373.xml"/></Relationships>
</file>

<file path=ppt/slides/_rels/slide153.xml.rels><?xml version="1.0" encoding="UTF-8" standalone="yes"?>
<Relationships xmlns="http://schemas.openxmlformats.org/package/2006/relationships"><Relationship Id="rId3" Type="http://schemas.openxmlformats.org/officeDocument/2006/relationships/chart" Target="../charts/chart374.xml"/><Relationship Id="rId2" Type="http://schemas.openxmlformats.org/officeDocument/2006/relationships/notesSlide" Target="../notesSlides/notesSlide136.xml"/><Relationship Id="rId1" Type="http://schemas.openxmlformats.org/officeDocument/2006/relationships/slideLayout" Target="../slideLayouts/slideLayout6.xml"/><Relationship Id="rId4" Type="http://schemas.openxmlformats.org/officeDocument/2006/relationships/chart" Target="../charts/chart375.xml"/></Relationships>
</file>

<file path=ppt/slides/_rels/slide1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chart" Target="../charts/chart376.xml"/><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chart" Target="../charts/chart377.xml"/><Relationship Id="rId2" Type="http://schemas.openxmlformats.org/officeDocument/2006/relationships/notesSlide" Target="../notesSlides/notesSlide139.xml"/><Relationship Id="rId1" Type="http://schemas.openxmlformats.org/officeDocument/2006/relationships/slideLayout" Target="../slideLayouts/slideLayout4.xml"/><Relationship Id="rId4" Type="http://schemas.openxmlformats.org/officeDocument/2006/relationships/chart" Target="../charts/chart378.xml"/></Relationships>
</file>

<file path=ppt/slides/_rels/slide158.xml.rels><?xml version="1.0" encoding="UTF-8" standalone="yes"?>
<Relationships xmlns="http://schemas.openxmlformats.org/package/2006/relationships"><Relationship Id="rId3" Type="http://schemas.openxmlformats.org/officeDocument/2006/relationships/chart" Target="../charts/chart379.xml"/><Relationship Id="rId2" Type="http://schemas.openxmlformats.org/officeDocument/2006/relationships/notesSlide" Target="../notesSlides/notesSlide140.xml"/><Relationship Id="rId1" Type="http://schemas.openxmlformats.org/officeDocument/2006/relationships/slideLayout" Target="../slideLayouts/slideLayout4.xml"/><Relationship Id="rId4" Type="http://schemas.openxmlformats.org/officeDocument/2006/relationships/chart" Target="../charts/chart380.xml"/></Relationships>
</file>

<file path=ppt/slides/_rels/slide159.xml.rels><?xml version="1.0" encoding="UTF-8" standalone="yes"?>
<Relationships xmlns="http://schemas.openxmlformats.org/package/2006/relationships"><Relationship Id="rId3" Type="http://schemas.openxmlformats.org/officeDocument/2006/relationships/chart" Target="../charts/chart381.xml"/><Relationship Id="rId2" Type="http://schemas.openxmlformats.org/officeDocument/2006/relationships/notesSlide" Target="../notesSlides/notesSlide141.xml"/><Relationship Id="rId1" Type="http://schemas.openxmlformats.org/officeDocument/2006/relationships/slideLayout" Target="../slideLayouts/slideLayout4.xml"/><Relationship Id="rId4" Type="http://schemas.openxmlformats.org/officeDocument/2006/relationships/chart" Target="../charts/chart38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chart" Target="../charts/chart383.xml"/><Relationship Id="rId2" Type="http://schemas.openxmlformats.org/officeDocument/2006/relationships/notesSlide" Target="../notesSlides/notesSlide142.xml"/><Relationship Id="rId1" Type="http://schemas.openxmlformats.org/officeDocument/2006/relationships/slideLayout" Target="../slideLayouts/slideLayout4.xml"/><Relationship Id="rId4" Type="http://schemas.openxmlformats.org/officeDocument/2006/relationships/chart" Target="../charts/chart384.xml"/></Relationships>
</file>

<file path=ppt/slides/_rels/slide161.xml.rels><?xml version="1.0" encoding="UTF-8" standalone="yes"?>
<Relationships xmlns="http://schemas.openxmlformats.org/package/2006/relationships"><Relationship Id="rId3" Type="http://schemas.openxmlformats.org/officeDocument/2006/relationships/chart" Target="../charts/chart385.xml"/><Relationship Id="rId2" Type="http://schemas.openxmlformats.org/officeDocument/2006/relationships/notesSlide" Target="../notesSlides/notesSlide143.xml"/><Relationship Id="rId1" Type="http://schemas.openxmlformats.org/officeDocument/2006/relationships/slideLayout" Target="../slideLayouts/slideLayout4.xml"/><Relationship Id="rId4" Type="http://schemas.openxmlformats.org/officeDocument/2006/relationships/chart" Target="../charts/chart386.xml"/></Relationships>
</file>

<file path=ppt/slides/_rels/slide162.xml.rels><?xml version="1.0" encoding="UTF-8" standalone="yes"?>
<Relationships xmlns="http://schemas.openxmlformats.org/package/2006/relationships"><Relationship Id="rId3" Type="http://schemas.openxmlformats.org/officeDocument/2006/relationships/chart" Target="../charts/chart387.xml"/><Relationship Id="rId2" Type="http://schemas.openxmlformats.org/officeDocument/2006/relationships/notesSlide" Target="../notesSlides/notesSlide144.xml"/><Relationship Id="rId1" Type="http://schemas.openxmlformats.org/officeDocument/2006/relationships/slideLayout" Target="../slideLayouts/slideLayout4.xml"/><Relationship Id="rId4" Type="http://schemas.openxmlformats.org/officeDocument/2006/relationships/chart" Target="../charts/chart388.xml"/></Relationships>
</file>

<file path=ppt/slides/_rels/slide163.xml.rels><?xml version="1.0" encoding="UTF-8" standalone="yes"?>
<Relationships xmlns="http://schemas.openxmlformats.org/package/2006/relationships"><Relationship Id="rId3" Type="http://schemas.openxmlformats.org/officeDocument/2006/relationships/chart" Target="../charts/chart389.xml"/><Relationship Id="rId2" Type="http://schemas.openxmlformats.org/officeDocument/2006/relationships/notesSlide" Target="../notesSlides/notesSlide145.xml"/><Relationship Id="rId1" Type="http://schemas.openxmlformats.org/officeDocument/2006/relationships/slideLayout" Target="../slideLayouts/slideLayout4.xml"/><Relationship Id="rId4" Type="http://schemas.openxmlformats.org/officeDocument/2006/relationships/chart" Target="../charts/chart390.xml"/></Relationships>
</file>

<file path=ppt/slides/_rels/slide164.xml.rels><?xml version="1.0" encoding="UTF-8" standalone="yes"?>
<Relationships xmlns="http://schemas.openxmlformats.org/package/2006/relationships"><Relationship Id="rId3" Type="http://schemas.openxmlformats.org/officeDocument/2006/relationships/chart" Target="../charts/chart391.xml"/><Relationship Id="rId2" Type="http://schemas.openxmlformats.org/officeDocument/2006/relationships/notesSlide" Target="../notesSlides/notesSlide146.xml"/><Relationship Id="rId1" Type="http://schemas.openxmlformats.org/officeDocument/2006/relationships/slideLayout" Target="../slideLayouts/slideLayout4.xml"/><Relationship Id="rId4" Type="http://schemas.openxmlformats.org/officeDocument/2006/relationships/chart" Target="../charts/chart392.xml"/></Relationships>
</file>

<file path=ppt/slides/_rels/slide165.xml.rels><?xml version="1.0" encoding="UTF-8" standalone="yes"?>
<Relationships xmlns="http://schemas.openxmlformats.org/package/2006/relationships"><Relationship Id="rId3" Type="http://schemas.openxmlformats.org/officeDocument/2006/relationships/chart" Target="../charts/chart393.xml"/><Relationship Id="rId2" Type="http://schemas.openxmlformats.org/officeDocument/2006/relationships/notesSlide" Target="../notesSlides/notesSlide147.xml"/><Relationship Id="rId1" Type="http://schemas.openxmlformats.org/officeDocument/2006/relationships/slideLayout" Target="../slideLayouts/slideLayout4.xml"/><Relationship Id="rId4" Type="http://schemas.openxmlformats.org/officeDocument/2006/relationships/chart" Target="../charts/chart394.xml"/></Relationships>
</file>

<file path=ppt/slides/_rels/slide166.xml.rels><?xml version="1.0" encoding="UTF-8" standalone="yes"?>
<Relationships xmlns="http://schemas.openxmlformats.org/package/2006/relationships"><Relationship Id="rId3" Type="http://schemas.openxmlformats.org/officeDocument/2006/relationships/chart" Target="../charts/chart395.xml"/><Relationship Id="rId2" Type="http://schemas.openxmlformats.org/officeDocument/2006/relationships/notesSlide" Target="../notesSlides/notesSlide148.xml"/><Relationship Id="rId1" Type="http://schemas.openxmlformats.org/officeDocument/2006/relationships/slideLayout" Target="../slideLayouts/slideLayout4.xml"/><Relationship Id="rId4" Type="http://schemas.openxmlformats.org/officeDocument/2006/relationships/chart" Target="../charts/chart396.xml"/></Relationships>
</file>

<file path=ppt/slides/_rels/slide167.xml.rels><?xml version="1.0" encoding="UTF-8" standalone="yes"?>
<Relationships xmlns="http://schemas.openxmlformats.org/package/2006/relationships"><Relationship Id="rId3" Type="http://schemas.openxmlformats.org/officeDocument/2006/relationships/chart" Target="../charts/chart397.xml"/><Relationship Id="rId2" Type="http://schemas.openxmlformats.org/officeDocument/2006/relationships/notesSlide" Target="../notesSlides/notesSlide149.xml"/><Relationship Id="rId1" Type="http://schemas.openxmlformats.org/officeDocument/2006/relationships/slideLayout" Target="../slideLayouts/slideLayout4.xml"/><Relationship Id="rId4" Type="http://schemas.openxmlformats.org/officeDocument/2006/relationships/chart" Target="../charts/chart398.xml"/></Relationships>
</file>

<file path=ppt/slides/_rels/slide168.xml.rels><?xml version="1.0" encoding="UTF-8" standalone="yes"?>
<Relationships xmlns="http://schemas.openxmlformats.org/package/2006/relationships"><Relationship Id="rId3" Type="http://schemas.openxmlformats.org/officeDocument/2006/relationships/chart" Target="../charts/chart399.xml"/><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chart" Target="../charts/chart400.xml"/></Relationships>
</file>

<file path=ppt/slides/_rels/slide169.xml.rels><?xml version="1.0" encoding="UTF-8" standalone="yes"?>
<Relationships xmlns="http://schemas.openxmlformats.org/package/2006/relationships"><Relationship Id="rId3" Type="http://schemas.openxmlformats.org/officeDocument/2006/relationships/chart" Target="../charts/chart401.xml"/><Relationship Id="rId2" Type="http://schemas.openxmlformats.org/officeDocument/2006/relationships/notesSlide" Target="../notesSlides/notesSlide151.xml"/><Relationship Id="rId1" Type="http://schemas.openxmlformats.org/officeDocument/2006/relationships/slideLayout" Target="../slideLayouts/slideLayout4.xml"/><Relationship Id="rId4" Type="http://schemas.openxmlformats.org/officeDocument/2006/relationships/chart" Target="../charts/chart40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chart" Target="../charts/chart403.xml"/><Relationship Id="rId2" Type="http://schemas.openxmlformats.org/officeDocument/2006/relationships/notesSlide" Target="../notesSlides/notesSlide152.xml"/><Relationship Id="rId1" Type="http://schemas.openxmlformats.org/officeDocument/2006/relationships/slideLayout" Target="../slideLayouts/slideLayout4.xml"/><Relationship Id="rId4" Type="http://schemas.openxmlformats.org/officeDocument/2006/relationships/chart" Target="../charts/chart404.xml"/></Relationships>
</file>

<file path=ppt/slides/_rels/slide171.xml.rels><?xml version="1.0" encoding="UTF-8" standalone="yes"?>
<Relationships xmlns="http://schemas.openxmlformats.org/package/2006/relationships"><Relationship Id="rId3" Type="http://schemas.openxmlformats.org/officeDocument/2006/relationships/chart" Target="../charts/chart405.xml"/><Relationship Id="rId2" Type="http://schemas.openxmlformats.org/officeDocument/2006/relationships/notesSlide" Target="../notesSlides/notesSlide153.xml"/><Relationship Id="rId1" Type="http://schemas.openxmlformats.org/officeDocument/2006/relationships/slideLayout" Target="../slideLayouts/slideLayout4.xml"/><Relationship Id="rId4" Type="http://schemas.openxmlformats.org/officeDocument/2006/relationships/chart" Target="../charts/chart406.xml"/></Relationships>
</file>

<file path=ppt/slides/_rels/slide172.xml.rels><?xml version="1.0" encoding="UTF-8" standalone="yes"?>
<Relationships xmlns="http://schemas.openxmlformats.org/package/2006/relationships"><Relationship Id="rId3" Type="http://schemas.openxmlformats.org/officeDocument/2006/relationships/chart" Target="../charts/chart407.xml"/><Relationship Id="rId2" Type="http://schemas.openxmlformats.org/officeDocument/2006/relationships/notesSlide" Target="../notesSlides/notesSlide154.xml"/><Relationship Id="rId1" Type="http://schemas.openxmlformats.org/officeDocument/2006/relationships/slideLayout" Target="../slideLayouts/slideLayout4.xml"/><Relationship Id="rId4" Type="http://schemas.openxmlformats.org/officeDocument/2006/relationships/chart" Target="../charts/chart408.xml"/></Relationships>
</file>

<file path=ppt/slides/_rels/slide173.xml.rels><?xml version="1.0" encoding="UTF-8" standalone="yes"?>
<Relationships xmlns="http://schemas.openxmlformats.org/package/2006/relationships"><Relationship Id="rId3" Type="http://schemas.openxmlformats.org/officeDocument/2006/relationships/chart" Target="../charts/chart409.xml"/><Relationship Id="rId2" Type="http://schemas.openxmlformats.org/officeDocument/2006/relationships/notesSlide" Target="../notesSlides/notesSlide155.xml"/><Relationship Id="rId1" Type="http://schemas.openxmlformats.org/officeDocument/2006/relationships/slideLayout" Target="../slideLayouts/slideLayout4.xml"/><Relationship Id="rId4" Type="http://schemas.openxmlformats.org/officeDocument/2006/relationships/chart" Target="../charts/chart410.xml"/></Relationships>
</file>

<file path=ppt/slides/_rels/slide174.xml.rels><?xml version="1.0" encoding="UTF-8" standalone="yes"?>
<Relationships xmlns="http://schemas.openxmlformats.org/package/2006/relationships"><Relationship Id="rId3" Type="http://schemas.openxmlformats.org/officeDocument/2006/relationships/chart" Target="../charts/chart411.xml"/><Relationship Id="rId2" Type="http://schemas.openxmlformats.org/officeDocument/2006/relationships/notesSlide" Target="../notesSlides/notesSlide156.xml"/><Relationship Id="rId1" Type="http://schemas.openxmlformats.org/officeDocument/2006/relationships/slideLayout" Target="../slideLayouts/slideLayout4.xml"/><Relationship Id="rId4" Type="http://schemas.openxmlformats.org/officeDocument/2006/relationships/chart" Target="../charts/chart412.xml"/></Relationships>
</file>

<file path=ppt/slides/_rels/slide175.xml.rels><?xml version="1.0" encoding="UTF-8" standalone="yes"?>
<Relationships xmlns="http://schemas.openxmlformats.org/package/2006/relationships"><Relationship Id="rId3" Type="http://schemas.openxmlformats.org/officeDocument/2006/relationships/chart" Target="../charts/chart413.xml"/><Relationship Id="rId2" Type="http://schemas.openxmlformats.org/officeDocument/2006/relationships/notesSlide" Target="../notesSlides/notesSlide157.xml"/><Relationship Id="rId1" Type="http://schemas.openxmlformats.org/officeDocument/2006/relationships/slideLayout" Target="../slideLayouts/slideLayout4.xml"/><Relationship Id="rId4" Type="http://schemas.openxmlformats.org/officeDocument/2006/relationships/chart" Target="../charts/chart414.xml"/></Relationships>
</file>

<file path=ppt/slides/_rels/slide176.xml.rels><?xml version="1.0" encoding="UTF-8" standalone="yes"?>
<Relationships xmlns="http://schemas.openxmlformats.org/package/2006/relationships"><Relationship Id="rId3" Type="http://schemas.openxmlformats.org/officeDocument/2006/relationships/chart" Target="../charts/chart415.xml"/><Relationship Id="rId2" Type="http://schemas.openxmlformats.org/officeDocument/2006/relationships/notesSlide" Target="../notesSlides/notesSlide158.xml"/><Relationship Id="rId1" Type="http://schemas.openxmlformats.org/officeDocument/2006/relationships/slideLayout" Target="../slideLayouts/slideLayout4.xml"/><Relationship Id="rId4" Type="http://schemas.openxmlformats.org/officeDocument/2006/relationships/chart" Target="../charts/chart416.xml"/></Relationships>
</file>

<file path=ppt/slides/_rels/slide177.xml.rels><?xml version="1.0" encoding="UTF-8" standalone="yes"?>
<Relationships xmlns="http://schemas.openxmlformats.org/package/2006/relationships"><Relationship Id="rId3" Type="http://schemas.openxmlformats.org/officeDocument/2006/relationships/chart" Target="../charts/chart417.xml"/><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chart" Target="../charts/chart418.xml"/><Relationship Id="rId2" Type="http://schemas.openxmlformats.org/officeDocument/2006/relationships/notesSlide" Target="../notesSlides/notesSlide160.xml"/><Relationship Id="rId1" Type="http://schemas.openxmlformats.org/officeDocument/2006/relationships/slideLayout" Target="../slideLayouts/slideLayout4.xml"/><Relationship Id="rId6" Type="http://schemas.openxmlformats.org/officeDocument/2006/relationships/chart" Target="../charts/chart421.xml"/><Relationship Id="rId5" Type="http://schemas.openxmlformats.org/officeDocument/2006/relationships/chart" Target="../charts/chart420.xml"/><Relationship Id="rId4" Type="http://schemas.openxmlformats.org/officeDocument/2006/relationships/chart" Target="../charts/chart419.xml"/></Relationships>
</file>

<file path=ppt/slides/_rels/slide179.xml.rels><?xml version="1.0" encoding="UTF-8" standalone="yes"?>
<Relationships xmlns="http://schemas.openxmlformats.org/package/2006/relationships"><Relationship Id="rId3" Type="http://schemas.openxmlformats.org/officeDocument/2006/relationships/chart" Target="../charts/chart422.xml"/><Relationship Id="rId2" Type="http://schemas.openxmlformats.org/officeDocument/2006/relationships/notesSlide" Target="../notesSlides/notesSlide161.xml"/><Relationship Id="rId1" Type="http://schemas.openxmlformats.org/officeDocument/2006/relationships/slideLayout" Target="../slideLayouts/slideLayout4.xml"/><Relationship Id="rId6" Type="http://schemas.openxmlformats.org/officeDocument/2006/relationships/chart" Target="../charts/chart425.xml"/><Relationship Id="rId5" Type="http://schemas.openxmlformats.org/officeDocument/2006/relationships/chart" Target="../charts/chart424.xml"/><Relationship Id="rId4" Type="http://schemas.openxmlformats.org/officeDocument/2006/relationships/chart" Target="../charts/chart42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chart" Target="../charts/chart426.xml"/><Relationship Id="rId2" Type="http://schemas.openxmlformats.org/officeDocument/2006/relationships/notesSlide" Target="../notesSlides/notesSlide162.xml"/><Relationship Id="rId1" Type="http://schemas.openxmlformats.org/officeDocument/2006/relationships/slideLayout" Target="../slideLayouts/slideLayout4.xml"/><Relationship Id="rId6" Type="http://schemas.openxmlformats.org/officeDocument/2006/relationships/chart" Target="../charts/chart429.xml"/><Relationship Id="rId5" Type="http://schemas.openxmlformats.org/officeDocument/2006/relationships/chart" Target="../charts/chart428.xml"/><Relationship Id="rId4" Type="http://schemas.openxmlformats.org/officeDocument/2006/relationships/chart" Target="../charts/chart427.xml"/></Relationships>
</file>

<file path=ppt/slides/_rels/slide181.xml.rels><?xml version="1.0" encoding="UTF-8" standalone="yes"?>
<Relationships xmlns="http://schemas.openxmlformats.org/package/2006/relationships"><Relationship Id="rId3" Type="http://schemas.openxmlformats.org/officeDocument/2006/relationships/chart" Target="../charts/chart430.xml"/><Relationship Id="rId2" Type="http://schemas.openxmlformats.org/officeDocument/2006/relationships/notesSlide" Target="../notesSlides/notesSlide163.xml"/><Relationship Id="rId1" Type="http://schemas.openxmlformats.org/officeDocument/2006/relationships/slideLayout" Target="../slideLayouts/slideLayout4.xml"/><Relationship Id="rId5" Type="http://schemas.openxmlformats.org/officeDocument/2006/relationships/chart" Target="../charts/chart432.xml"/><Relationship Id="rId4" Type="http://schemas.openxmlformats.org/officeDocument/2006/relationships/chart" Target="../charts/chart431.xml"/></Relationships>
</file>

<file path=ppt/slides/_rels/slide182.xml.rels><?xml version="1.0" encoding="UTF-8" standalone="yes"?>
<Relationships xmlns="http://schemas.openxmlformats.org/package/2006/relationships"><Relationship Id="rId3" Type="http://schemas.openxmlformats.org/officeDocument/2006/relationships/chart" Target="../charts/chart433.xml"/><Relationship Id="rId2" Type="http://schemas.openxmlformats.org/officeDocument/2006/relationships/notesSlide" Target="../notesSlides/notesSlide164.xml"/><Relationship Id="rId1" Type="http://schemas.openxmlformats.org/officeDocument/2006/relationships/slideLayout" Target="../slideLayouts/slideLayout4.xml"/><Relationship Id="rId4" Type="http://schemas.openxmlformats.org/officeDocument/2006/relationships/chart" Target="../charts/chart434.xml"/></Relationships>
</file>

<file path=ppt/slides/_rels/slide183.xml.rels><?xml version="1.0" encoding="UTF-8" standalone="yes"?>
<Relationships xmlns="http://schemas.openxmlformats.org/package/2006/relationships"><Relationship Id="rId3" Type="http://schemas.openxmlformats.org/officeDocument/2006/relationships/chart" Target="../charts/chart435.xml"/><Relationship Id="rId2" Type="http://schemas.openxmlformats.org/officeDocument/2006/relationships/notesSlide" Target="../notesSlides/notesSlide165.xml"/><Relationship Id="rId1" Type="http://schemas.openxmlformats.org/officeDocument/2006/relationships/slideLayout" Target="../slideLayouts/slideLayout4.xml"/><Relationship Id="rId4" Type="http://schemas.openxmlformats.org/officeDocument/2006/relationships/chart" Target="../charts/chart436.xml"/></Relationships>
</file>

<file path=ppt/slides/_rels/slide184.xml.rels><?xml version="1.0" encoding="UTF-8" standalone="yes"?>
<Relationships xmlns="http://schemas.openxmlformats.org/package/2006/relationships"><Relationship Id="rId3" Type="http://schemas.openxmlformats.org/officeDocument/2006/relationships/chart" Target="../charts/chart437.xml"/><Relationship Id="rId2" Type="http://schemas.openxmlformats.org/officeDocument/2006/relationships/notesSlide" Target="../notesSlides/notesSlide166.xml"/><Relationship Id="rId1" Type="http://schemas.openxmlformats.org/officeDocument/2006/relationships/slideLayout" Target="../slideLayouts/slideLayout4.xml"/><Relationship Id="rId4" Type="http://schemas.openxmlformats.org/officeDocument/2006/relationships/chart" Target="../charts/chart438.xml"/></Relationships>
</file>

<file path=ppt/slides/_rels/slide185.xml.rels><?xml version="1.0" encoding="UTF-8" standalone="yes"?>
<Relationships xmlns="http://schemas.openxmlformats.org/package/2006/relationships"><Relationship Id="rId3" Type="http://schemas.openxmlformats.org/officeDocument/2006/relationships/chart" Target="../charts/chart439.xml"/><Relationship Id="rId2" Type="http://schemas.openxmlformats.org/officeDocument/2006/relationships/notesSlide" Target="../notesSlides/notesSlide167.xml"/><Relationship Id="rId1" Type="http://schemas.openxmlformats.org/officeDocument/2006/relationships/slideLayout" Target="../slideLayouts/slideLayout4.xml"/><Relationship Id="rId4" Type="http://schemas.openxmlformats.org/officeDocument/2006/relationships/chart" Target="../charts/chart440.xml"/></Relationships>
</file>

<file path=ppt/slides/_rels/slide186.xml.rels><?xml version="1.0" encoding="UTF-8" standalone="yes"?>
<Relationships xmlns="http://schemas.openxmlformats.org/package/2006/relationships"><Relationship Id="rId3" Type="http://schemas.openxmlformats.org/officeDocument/2006/relationships/chart" Target="../charts/chart441.xml"/><Relationship Id="rId2" Type="http://schemas.openxmlformats.org/officeDocument/2006/relationships/notesSlide" Target="../notesSlides/notesSlide168.xml"/><Relationship Id="rId1" Type="http://schemas.openxmlformats.org/officeDocument/2006/relationships/slideLayout" Target="../slideLayouts/slideLayout4.xml"/><Relationship Id="rId4" Type="http://schemas.openxmlformats.org/officeDocument/2006/relationships/chart" Target="../charts/chart442.xml"/></Relationships>
</file>

<file path=ppt/slides/_rels/slide187.xml.rels><?xml version="1.0" encoding="UTF-8" standalone="yes"?>
<Relationships xmlns="http://schemas.openxmlformats.org/package/2006/relationships"><Relationship Id="rId3" Type="http://schemas.openxmlformats.org/officeDocument/2006/relationships/chart" Target="../charts/chart443.xml"/><Relationship Id="rId2" Type="http://schemas.openxmlformats.org/officeDocument/2006/relationships/notesSlide" Target="../notesSlides/notesSlide169.xml"/><Relationship Id="rId1" Type="http://schemas.openxmlformats.org/officeDocument/2006/relationships/slideLayout" Target="../slideLayouts/slideLayout4.xml"/><Relationship Id="rId4" Type="http://schemas.openxmlformats.org/officeDocument/2006/relationships/chart" Target="../charts/chart444.xml"/></Relationships>
</file>

<file path=ppt/slides/_rels/slide188.xml.rels><?xml version="1.0" encoding="UTF-8" standalone="yes"?>
<Relationships xmlns="http://schemas.openxmlformats.org/package/2006/relationships"><Relationship Id="rId3" Type="http://schemas.openxmlformats.org/officeDocument/2006/relationships/chart" Target="../charts/chart445.xml"/><Relationship Id="rId2" Type="http://schemas.openxmlformats.org/officeDocument/2006/relationships/notesSlide" Target="../notesSlides/notesSlide170.xml"/><Relationship Id="rId1" Type="http://schemas.openxmlformats.org/officeDocument/2006/relationships/slideLayout" Target="../slideLayouts/slideLayout4.xml"/><Relationship Id="rId4" Type="http://schemas.openxmlformats.org/officeDocument/2006/relationships/chart" Target="../charts/chart446.xml"/></Relationships>
</file>

<file path=ppt/slides/_rels/slide189.xml.rels><?xml version="1.0" encoding="UTF-8" standalone="yes"?>
<Relationships xmlns="http://schemas.openxmlformats.org/package/2006/relationships"><Relationship Id="rId3" Type="http://schemas.openxmlformats.org/officeDocument/2006/relationships/chart" Target="../charts/chart447.xml"/><Relationship Id="rId2" Type="http://schemas.openxmlformats.org/officeDocument/2006/relationships/notesSlide" Target="../notesSlides/notesSlide171.xml"/><Relationship Id="rId1" Type="http://schemas.openxmlformats.org/officeDocument/2006/relationships/slideLayout" Target="../slideLayouts/slideLayout4.xml"/><Relationship Id="rId4" Type="http://schemas.openxmlformats.org/officeDocument/2006/relationships/chart" Target="../charts/chart44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3" Type="http://schemas.openxmlformats.org/officeDocument/2006/relationships/chart" Target="../charts/chart449.xml"/><Relationship Id="rId2" Type="http://schemas.openxmlformats.org/officeDocument/2006/relationships/notesSlide" Target="../notesSlides/notesSlide172.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3" Type="http://schemas.openxmlformats.org/officeDocument/2006/relationships/chart" Target="../charts/chart450.xml"/><Relationship Id="rId2" Type="http://schemas.openxmlformats.org/officeDocument/2006/relationships/notesSlide" Target="../notesSlides/notesSlide173.xml"/><Relationship Id="rId1" Type="http://schemas.openxmlformats.org/officeDocument/2006/relationships/slideLayout" Target="../slideLayouts/slideLayout4.xml"/><Relationship Id="rId4" Type="http://schemas.openxmlformats.org/officeDocument/2006/relationships/chart" Target="../charts/chart451.xml"/></Relationships>
</file>

<file path=ppt/slides/_rels/slide192.xml.rels><?xml version="1.0" encoding="UTF-8" standalone="yes"?>
<Relationships xmlns="http://schemas.openxmlformats.org/package/2006/relationships"><Relationship Id="rId3" Type="http://schemas.openxmlformats.org/officeDocument/2006/relationships/chart" Target="../charts/chart452.xml"/><Relationship Id="rId2" Type="http://schemas.openxmlformats.org/officeDocument/2006/relationships/notesSlide" Target="../notesSlides/notesSlide174.xml"/><Relationship Id="rId1" Type="http://schemas.openxmlformats.org/officeDocument/2006/relationships/slideLayout" Target="../slideLayouts/slideLayout4.xml"/><Relationship Id="rId5" Type="http://schemas.openxmlformats.org/officeDocument/2006/relationships/chart" Target="../charts/chart454.xml"/><Relationship Id="rId4" Type="http://schemas.openxmlformats.org/officeDocument/2006/relationships/chart" Target="../charts/chart453.xml"/></Relationships>
</file>

<file path=ppt/slides/_rels/slide193.xml.rels><?xml version="1.0" encoding="UTF-8" standalone="yes"?>
<Relationships xmlns="http://schemas.openxmlformats.org/package/2006/relationships"><Relationship Id="rId3" Type="http://schemas.openxmlformats.org/officeDocument/2006/relationships/chart" Target="../charts/chart455.xml"/><Relationship Id="rId2" Type="http://schemas.openxmlformats.org/officeDocument/2006/relationships/notesSlide" Target="../notesSlides/notesSlide175.xml"/><Relationship Id="rId1" Type="http://schemas.openxmlformats.org/officeDocument/2006/relationships/slideLayout" Target="../slideLayouts/slideLayout4.xml"/><Relationship Id="rId5" Type="http://schemas.openxmlformats.org/officeDocument/2006/relationships/chart" Target="../charts/chart457.xml"/><Relationship Id="rId4" Type="http://schemas.openxmlformats.org/officeDocument/2006/relationships/chart" Target="../charts/chart456.xml"/></Relationships>
</file>

<file path=ppt/slides/_rels/slide194.xml.rels><?xml version="1.0" encoding="UTF-8" standalone="yes"?>
<Relationships xmlns="http://schemas.openxmlformats.org/package/2006/relationships"><Relationship Id="rId3" Type="http://schemas.openxmlformats.org/officeDocument/2006/relationships/chart" Target="../charts/chart458.xml"/><Relationship Id="rId2" Type="http://schemas.openxmlformats.org/officeDocument/2006/relationships/notesSlide" Target="../notesSlides/notesSlide176.xml"/><Relationship Id="rId1" Type="http://schemas.openxmlformats.org/officeDocument/2006/relationships/slideLayout" Target="../slideLayouts/slideLayout4.xml"/><Relationship Id="rId5" Type="http://schemas.openxmlformats.org/officeDocument/2006/relationships/chart" Target="../charts/chart460.xml"/><Relationship Id="rId4" Type="http://schemas.openxmlformats.org/officeDocument/2006/relationships/chart" Target="../charts/chart459.xml"/></Relationships>
</file>

<file path=ppt/slides/_rels/slide195.xml.rels><?xml version="1.0" encoding="UTF-8" standalone="yes"?>
<Relationships xmlns="http://schemas.openxmlformats.org/package/2006/relationships"><Relationship Id="rId3" Type="http://schemas.openxmlformats.org/officeDocument/2006/relationships/chart" Target="../charts/chart461.xml"/><Relationship Id="rId2" Type="http://schemas.openxmlformats.org/officeDocument/2006/relationships/notesSlide" Target="../notesSlides/notesSlide177.xml"/><Relationship Id="rId1" Type="http://schemas.openxmlformats.org/officeDocument/2006/relationships/slideLayout" Target="../slideLayouts/slideLayout4.xml"/><Relationship Id="rId5" Type="http://schemas.openxmlformats.org/officeDocument/2006/relationships/chart" Target="../charts/chart463.xml"/><Relationship Id="rId4" Type="http://schemas.openxmlformats.org/officeDocument/2006/relationships/chart" Target="../charts/chart462.xml"/></Relationships>
</file>

<file path=ppt/slides/_rels/slide196.xml.rels><?xml version="1.0" encoding="UTF-8" standalone="yes"?>
<Relationships xmlns="http://schemas.openxmlformats.org/package/2006/relationships"><Relationship Id="rId3" Type="http://schemas.openxmlformats.org/officeDocument/2006/relationships/chart" Target="../charts/chart464.xml"/><Relationship Id="rId2" Type="http://schemas.openxmlformats.org/officeDocument/2006/relationships/notesSlide" Target="../notesSlides/notesSlide178.xml"/><Relationship Id="rId1" Type="http://schemas.openxmlformats.org/officeDocument/2006/relationships/slideLayout" Target="../slideLayouts/slideLayout4.xml"/><Relationship Id="rId5" Type="http://schemas.openxmlformats.org/officeDocument/2006/relationships/chart" Target="../charts/chart466.xml"/><Relationship Id="rId4" Type="http://schemas.openxmlformats.org/officeDocument/2006/relationships/chart" Target="../charts/chart465.xml"/></Relationships>
</file>

<file path=ppt/slides/_rels/slide197.xml.rels><?xml version="1.0" encoding="UTF-8" standalone="yes"?>
<Relationships xmlns="http://schemas.openxmlformats.org/package/2006/relationships"><Relationship Id="rId3" Type="http://schemas.openxmlformats.org/officeDocument/2006/relationships/chart" Target="../charts/chart467.xml"/><Relationship Id="rId2" Type="http://schemas.openxmlformats.org/officeDocument/2006/relationships/notesSlide" Target="../notesSlides/notesSlide179.xml"/><Relationship Id="rId1" Type="http://schemas.openxmlformats.org/officeDocument/2006/relationships/slideLayout" Target="../slideLayouts/slideLayout4.xml"/><Relationship Id="rId5" Type="http://schemas.openxmlformats.org/officeDocument/2006/relationships/chart" Target="../charts/chart469.xml"/><Relationship Id="rId4" Type="http://schemas.openxmlformats.org/officeDocument/2006/relationships/chart" Target="../charts/chart468.xml"/></Relationships>
</file>

<file path=ppt/slides/_rels/slide198.xml.rels><?xml version="1.0" encoding="UTF-8" standalone="yes"?>
<Relationships xmlns="http://schemas.openxmlformats.org/package/2006/relationships"><Relationship Id="rId3" Type="http://schemas.openxmlformats.org/officeDocument/2006/relationships/chart" Target="../charts/chart470.xml"/><Relationship Id="rId2" Type="http://schemas.openxmlformats.org/officeDocument/2006/relationships/notesSlide" Target="../notesSlides/notesSlide180.xml"/><Relationship Id="rId1" Type="http://schemas.openxmlformats.org/officeDocument/2006/relationships/slideLayout" Target="../slideLayouts/slideLayout4.xml"/><Relationship Id="rId5" Type="http://schemas.openxmlformats.org/officeDocument/2006/relationships/chart" Target="../charts/chart472.xml"/><Relationship Id="rId4" Type="http://schemas.openxmlformats.org/officeDocument/2006/relationships/chart" Target="../charts/chart471.xml"/></Relationships>
</file>

<file path=ppt/slides/_rels/slide199.xml.rels><?xml version="1.0" encoding="UTF-8" standalone="yes"?>
<Relationships xmlns="http://schemas.openxmlformats.org/package/2006/relationships"><Relationship Id="rId3" Type="http://schemas.openxmlformats.org/officeDocument/2006/relationships/chart" Target="../charts/chart473.xml"/><Relationship Id="rId2" Type="http://schemas.openxmlformats.org/officeDocument/2006/relationships/notesSlide" Target="../notesSlides/notesSlide181.xml"/><Relationship Id="rId1" Type="http://schemas.openxmlformats.org/officeDocument/2006/relationships/slideLayout" Target="../slideLayouts/slideLayout4.xml"/><Relationship Id="rId4" Type="http://schemas.openxmlformats.org/officeDocument/2006/relationships/chart" Target="../charts/chart4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chart" Target="../charts/chart475.xml"/><Relationship Id="rId2" Type="http://schemas.openxmlformats.org/officeDocument/2006/relationships/notesSlide" Target="../notesSlides/notesSlide182.xml"/><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3" Type="http://schemas.openxmlformats.org/officeDocument/2006/relationships/chart" Target="../charts/chart476.xml"/><Relationship Id="rId2" Type="http://schemas.openxmlformats.org/officeDocument/2006/relationships/notesSlide" Target="../notesSlides/notesSlide183.xml"/><Relationship Id="rId1" Type="http://schemas.openxmlformats.org/officeDocument/2006/relationships/slideLayout" Target="../slideLayouts/slideLayout4.xml"/><Relationship Id="rId6" Type="http://schemas.openxmlformats.org/officeDocument/2006/relationships/chart" Target="../charts/chart479.xml"/><Relationship Id="rId5" Type="http://schemas.openxmlformats.org/officeDocument/2006/relationships/chart" Target="../charts/chart478.xml"/><Relationship Id="rId4" Type="http://schemas.openxmlformats.org/officeDocument/2006/relationships/chart" Target="../charts/chart477.xml"/></Relationships>
</file>

<file path=ppt/slides/_rels/slide202.xml.rels><?xml version="1.0" encoding="UTF-8" standalone="yes"?>
<Relationships xmlns="http://schemas.openxmlformats.org/package/2006/relationships"><Relationship Id="rId3" Type="http://schemas.openxmlformats.org/officeDocument/2006/relationships/chart" Target="../charts/chart480.xml"/><Relationship Id="rId2" Type="http://schemas.openxmlformats.org/officeDocument/2006/relationships/notesSlide" Target="../notesSlides/notesSlide184.xml"/><Relationship Id="rId1" Type="http://schemas.openxmlformats.org/officeDocument/2006/relationships/slideLayout" Target="../slideLayouts/slideLayout4.xml"/><Relationship Id="rId6" Type="http://schemas.openxmlformats.org/officeDocument/2006/relationships/chart" Target="../charts/chart483.xml"/><Relationship Id="rId5" Type="http://schemas.openxmlformats.org/officeDocument/2006/relationships/chart" Target="../charts/chart482.xml"/><Relationship Id="rId4" Type="http://schemas.openxmlformats.org/officeDocument/2006/relationships/chart" Target="../charts/chart481.xml"/></Relationships>
</file>

<file path=ppt/slides/_rels/slide203.xml.rels><?xml version="1.0" encoding="UTF-8" standalone="yes"?>
<Relationships xmlns="http://schemas.openxmlformats.org/package/2006/relationships"><Relationship Id="rId3" Type="http://schemas.openxmlformats.org/officeDocument/2006/relationships/chart" Target="../charts/chart484.xml"/><Relationship Id="rId2" Type="http://schemas.openxmlformats.org/officeDocument/2006/relationships/notesSlide" Target="../notesSlides/notesSlide185.xml"/><Relationship Id="rId1" Type="http://schemas.openxmlformats.org/officeDocument/2006/relationships/slideLayout" Target="../slideLayouts/slideLayout4.xml"/><Relationship Id="rId6" Type="http://schemas.openxmlformats.org/officeDocument/2006/relationships/chart" Target="../charts/chart487.xml"/><Relationship Id="rId5" Type="http://schemas.openxmlformats.org/officeDocument/2006/relationships/chart" Target="../charts/chart486.xml"/><Relationship Id="rId4" Type="http://schemas.openxmlformats.org/officeDocument/2006/relationships/chart" Target="../charts/chart485.xml"/></Relationships>
</file>

<file path=ppt/slides/_rels/slide204.xml.rels><?xml version="1.0" encoding="UTF-8" standalone="yes"?>
<Relationships xmlns="http://schemas.openxmlformats.org/package/2006/relationships"><Relationship Id="rId3" Type="http://schemas.openxmlformats.org/officeDocument/2006/relationships/chart" Target="../charts/chart488.xml"/><Relationship Id="rId2" Type="http://schemas.openxmlformats.org/officeDocument/2006/relationships/notesSlide" Target="../notesSlides/notesSlide186.xml"/><Relationship Id="rId1" Type="http://schemas.openxmlformats.org/officeDocument/2006/relationships/slideLayout" Target="../slideLayouts/slideLayout4.xml"/><Relationship Id="rId4" Type="http://schemas.openxmlformats.org/officeDocument/2006/relationships/chart" Target="../charts/chart489.xml"/></Relationships>
</file>

<file path=ppt/slides/_rels/slide205.xml.rels><?xml version="1.0" encoding="UTF-8" standalone="yes"?>
<Relationships xmlns="http://schemas.openxmlformats.org/package/2006/relationships"><Relationship Id="rId3" Type="http://schemas.openxmlformats.org/officeDocument/2006/relationships/chart" Target="../charts/chart490.xml"/><Relationship Id="rId7" Type="http://schemas.openxmlformats.org/officeDocument/2006/relationships/image" Target="../media/image15.emf"/><Relationship Id="rId2" Type="http://schemas.openxmlformats.org/officeDocument/2006/relationships/notesSlide" Target="../notesSlides/notesSlide187.xml"/><Relationship Id="rId1" Type="http://schemas.openxmlformats.org/officeDocument/2006/relationships/slideLayout" Target="../slideLayouts/slideLayout4.xml"/><Relationship Id="rId6" Type="http://schemas.openxmlformats.org/officeDocument/2006/relationships/chart" Target="../charts/chart493.xml"/><Relationship Id="rId5" Type="http://schemas.openxmlformats.org/officeDocument/2006/relationships/chart" Target="../charts/chart492.xml"/><Relationship Id="rId4" Type="http://schemas.openxmlformats.org/officeDocument/2006/relationships/chart" Target="../charts/chart491.xml"/></Relationships>
</file>

<file path=ppt/slides/_rels/slide206.xml.rels><?xml version="1.0" encoding="UTF-8" standalone="yes"?>
<Relationships xmlns="http://schemas.openxmlformats.org/package/2006/relationships"><Relationship Id="rId3" Type="http://schemas.openxmlformats.org/officeDocument/2006/relationships/chart" Target="../charts/chart494.xml"/><Relationship Id="rId7" Type="http://schemas.openxmlformats.org/officeDocument/2006/relationships/image" Target="../media/image15.emf"/><Relationship Id="rId2" Type="http://schemas.openxmlformats.org/officeDocument/2006/relationships/notesSlide" Target="../notesSlides/notesSlide188.xml"/><Relationship Id="rId1" Type="http://schemas.openxmlformats.org/officeDocument/2006/relationships/slideLayout" Target="../slideLayouts/slideLayout4.xml"/><Relationship Id="rId6" Type="http://schemas.openxmlformats.org/officeDocument/2006/relationships/chart" Target="../charts/chart497.xml"/><Relationship Id="rId5" Type="http://schemas.openxmlformats.org/officeDocument/2006/relationships/chart" Target="../charts/chart496.xml"/><Relationship Id="rId4" Type="http://schemas.openxmlformats.org/officeDocument/2006/relationships/chart" Target="../charts/chart495.xml"/></Relationships>
</file>

<file path=ppt/slides/_rels/slide207.xml.rels><?xml version="1.0" encoding="UTF-8" standalone="yes"?>
<Relationships xmlns="http://schemas.openxmlformats.org/package/2006/relationships"><Relationship Id="rId3" Type="http://schemas.openxmlformats.org/officeDocument/2006/relationships/chart" Target="../charts/chart498.xml"/><Relationship Id="rId2" Type="http://schemas.openxmlformats.org/officeDocument/2006/relationships/notesSlide" Target="../notesSlides/notesSlide189.xml"/><Relationship Id="rId1" Type="http://schemas.openxmlformats.org/officeDocument/2006/relationships/slideLayout" Target="../slideLayouts/slideLayout4.xml"/><Relationship Id="rId4" Type="http://schemas.openxmlformats.org/officeDocument/2006/relationships/chart" Target="../charts/chart499.xml"/></Relationships>
</file>

<file path=ppt/slides/_rels/slide208.xml.rels><?xml version="1.0" encoding="UTF-8" standalone="yes"?>
<Relationships xmlns="http://schemas.openxmlformats.org/package/2006/relationships"><Relationship Id="rId3" Type="http://schemas.openxmlformats.org/officeDocument/2006/relationships/chart" Target="../charts/chart500.xml"/><Relationship Id="rId2" Type="http://schemas.openxmlformats.org/officeDocument/2006/relationships/notesSlide" Target="../notesSlides/notesSlide190.xml"/><Relationship Id="rId1" Type="http://schemas.openxmlformats.org/officeDocument/2006/relationships/slideLayout" Target="../slideLayouts/slideLayout4.xml"/><Relationship Id="rId4" Type="http://schemas.openxmlformats.org/officeDocument/2006/relationships/chart" Target="../charts/chart501.xml"/></Relationships>
</file>

<file path=ppt/slides/_rels/slide209.xml.rels><?xml version="1.0" encoding="UTF-8" standalone="yes"?>
<Relationships xmlns="http://schemas.openxmlformats.org/package/2006/relationships"><Relationship Id="rId3" Type="http://schemas.openxmlformats.org/officeDocument/2006/relationships/chart" Target="../charts/chart502.xml"/><Relationship Id="rId2" Type="http://schemas.openxmlformats.org/officeDocument/2006/relationships/notesSlide" Target="../notesSlides/notesSlide191.xml"/><Relationship Id="rId1" Type="http://schemas.openxmlformats.org/officeDocument/2006/relationships/slideLayout" Target="../slideLayouts/slideLayout4.xml"/><Relationship Id="rId4" Type="http://schemas.openxmlformats.org/officeDocument/2006/relationships/chart" Target="../charts/chart50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chart" Target="../charts/chart504.xml"/><Relationship Id="rId2" Type="http://schemas.openxmlformats.org/officeDocument/2006/relationships/notesSlide" Target="../notesSlides/notesSlide192.xml"/><Relationship Id="rId1" Type="http://schemas.openxmlformats.org/officeDocument/2006/relationships/slideLayout" Target="../slideLayouts/slideLayout4.xml"/><Relationship Id="rId4" Type="http://schemas.openxmlformats.org/officeDocument/2006/relationships/chart" Target="../charts/chart505.xml"/></Relationships>
</file>

<file path=ppt/slides/_rels/slide211.xml.rels><?xml version="1.0" encoding="UTF-8" standalone="yes"?>
<Relationships xmlns="http://schemas.openxmlformats.org/package/2006/relationships"><Relationship Id="rId3" Type="http://schemas.openxmlformats.org/officeDocument/2006/relationships/chart" Target="../charts/chart506.xml"/><Relationship Id="rId2" Type="http://schemas.openxmlformats.org/officeDocument/2006/relationships/notesSlide" Target="../notesSlides/notesSlide193.xml"/><Relationship Id="rId1" Type="http://schemas.openxmlformats.org/officeDocument/2006/relationships/slideLayout" Target="../slideLayouts/slideLayout4.xml"/><Relationship Id="rId4" Type="http://schemas.openxmlformats.org/officeDocument/2006/relationships/chart" Target="../charts/chart507.xml"/></Relationships>
</file>

<file path=ppt/slides/_rels/slide212.xml.rels><?xml version="1.0" encoding="UTF-8" standalone="yes"?>
<Relationships xmlns="http://schemas.openxmlformats.org/package/2006/relationships"><Relationship Id="rId3" Type="http://schemas.openxmlformats.org/officeDocument/2006/relationships/chart" Target="../charts/chart508.xml"/><Relationship Id="rId2" Type="http://schemas.openxmlformats.org/officeDocument/2006/relationships/notesSlide" Target="../notesSlides/notesSlide194.xml"/><Relationship Id="rId1" Type="http://schemas.openxmlformats.org/officeDocument/2006/relationships/slideLayout" Target="../slideLayouts/slideLayout4.xml"/><Relationship Id="rId4" Type="http://schemas.openxmlformats.org/officeDocument/2006/relationships/chart" Target="../charts/chart509.xml"/></Relationships>
</file>

<file path=ppt/slides/_rels/slide213.xml.rels><?xml version="1.0" encoding="UTF-8" standalone="yes"?>
<Relationships xmlns="http://schemas.openxmlformats.org/package/2006/relationships"><Relationship Id="rId3" Type="http://schemas.openxmlformats.org/officeDocument/2006/relationships/chart" Target="../charts/chart510.xml"/><Relationship Id="rId2" Type="http://schemas.openxmlformats.org/officeDocument/2006/relationships/notesSlide" Target="../notesSlides/notesSlide195.xml"/><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3" Type="http://schemas.openxmlformats.org/officeDocument/2006/relationships/chart" Target="../charts/chart511.xml"/><Relationship Id="rId2" Type="http://schemas.openxmlformats.org/officeDocument/2006/relationships/notesSlide" Target="../notesSlides/notesSlide196.xml"/><Relationship Id="rId1" Type="http://schemas.openxmlformats.org/officeDocument/2006/relationships/slideLayout" Target="../slideLayouts/slideLayout4.xml"/><Relationship Id="rId4" Type="http://schemas.openxmlformats.org/officeDocument/2006/relationships/chart" Target="../charts/chart512.xml"/></Relationships>
</file>

<file path=ppt/slides/_rels/slide215.xml.rels><?xml version="1.0" encoding="UTF-8" standalone="yes"?>
<Relationships xmlns="http://schemas.openxmlformats.org/package/2006/relationships"><Relationship Id="rId3" Type="http://schemas.openxmlformats.org/officeDocument/2006/relationships/chart" Target="../charts/chart513.xml"/><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chart" Target="../charts/chart514.xml"/><Relationship Id="rId2" Type="http://schemas.openxmlformats.org/officeDocument/2006/relationships/notesSlide" Target="../notesSlides/notesSlide198.xml"/><Relationship Id="rId1" Type="http://schemas.openxmlformats.org/officeDocument/2006/relationships/slideLayout" Target="../slideLayouts/slideLayout6.xml"/><Relationship Id="rId4" Type="http://schemas.openxmlformats.org/officeDocument/2006/relationships/chart" Target="../charts/chart515.xml"/></Relationships>
</file>

<file path=ppt/slides/_rels/slide217.xml.rels><?xml version="1.0" encoding="UTF-8" standalone="yes"?>
<Relationships xmlns="http://schemas.openxmlformats.org/package/2006/relationships"><Relationship Id="rId3" Type="http://schemas.openxmlformats.org/officeDocument/2006/relationships/chart" Target="../charts/chart516.xml"/><Relationship Id="rId2" Type="http://schemas.openxmlformats.org/officeDocument/2006/relationships/notesSlide" Target="../notesSlides/notesSlide199.xml"/><Relationship Id="rId1" Type="http://schemas.openxmlformats.org/officeDocument/2006/relationships/slideLayout" Target="../slideLayouts/slideLayout6.xml"/><Relationship Id="rId4" Type="http://schemas.openxmlformats.org/officeDocument/2006/relationships/chart" Target="../charts/chart517.xml"/></Relationships>
</file>

<file path=ppt/slides/_rels/slide218.xml.rels><?xml version="1.0" encoding="UTF-8" standalone="yes"?>
<Relationships xmlns="http://schemas.openxmlformats.org/package/2006/relationships"><Relationship Id="rId3" Type="http://schemas.openxmlformats.org/officeDocument/2006/relationships/chart" Target="../charts/chart518.xml"/><Relationship Id="rId2" Type="http://schemas.openxmlformats.org/officeDocument/2006/relationships/notesSlide" Target="../notesSlides/notesSlide200.xml"/><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3" Type="http://schemas.openxmlformats.org/officeDocument/2006/relationships/chart" Target="../charts/chart519.xml"/><Relationship Id="rId2" Type="http://schemas.openxmlformats.org/officeDocument/2006/relationships/notesSlide" Target="../notesSlides/notesSlide201.xml"/><Relationship Id="rId1" Type="http://schemas.openxmlformats.org/officeDocument/2006/relationships/slideLayout" Target="../slideLayouts/slideLayout4.xml"/><Relationship Id="rId4" Type="http://schemas.openxmlformats.org/officeDocument/2006/relationships/chart" Target="../charts/chart520.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20.xml.rels><?xml version="1.0" encoding="UTF-8" standalone="yes"?>
<Relationships xmlns="http://schemas.openxmlformats.org/package/2006/relationships"><Relationship Id="rId3" Type="http://schemas.openxmlformats.org/officeDocument/2006/relationships/chart" Target="../charts/chart521.xml"/><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chart" Target="../charts/chart522.xml"/><Relationship Id="rId2" Type="http://schemas.openxmlformats.org/officeDocument/2006/relationships/notesSlide" Target="../notesSlides/notesSlide203.xml"/><Relationship Id="rId1" Type="http://schemas.openxmlformats.org/officeDocument/2006/relationships/slideLayout" Target="../slideLayouts/slideLayout6.xml"/><Relationship Id="rId4" Type="http://schemas.openxmlformats.org/officeDocument/2006/relationships/chart" Target="../charts/chart523.xml"/></Relationships>
</file>

<file path=ppt/slides/_rels/slide222.xml.rels><?xml version="1.0" encoding="UTF-8" standalone="yes"?>
<Relationships xmlns="http://schemas.openxmlformats.org/package/2006/relationships"><Relationship Id="rId3" Type="http://schemas.openxmlformats.org/officeDocument/2006/relationships/chart" Target="../charts/chart524.xml"/><Relationship Id="rId2" Type="http://schemas.openxmlformats.org/officeDocument/2006/relationships/notesSlide" Target="../notesSlides/notesSlide204.xml"/><Relationship Id="rId1" Type="http://schemas.openxmlformats.org/officeDocument/2006/relationships/slideLayout" Target="../slideLayouts/slideLayout6.xml"/><Relationship Id="rId4" Type="http://schemas.openxmlformats.org/officeDocument/2006/relationships/chart" Target="../charts/chart525.xml"/></Relationships>
</file>

<file path=ppt/slides/_rels/slide223.xml.rels><?xml version="1.0" encoding="UTF-8" standalone="yes"?>
<Relationships xmlns="http://schemas.openxmlformats.org/package/2006/relationships"><Relationship Id="rId3" Type="http://schemas.openxmlformats.org/officeDocument/2006/relationships/chart" Target="../charts/chart526.xml"/><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chart" Target="../charts/chart527.xml"/><Relationship Id="rId2" Type="http://schemas.openxmlformats.org/officeDocument/2006/relationships/notesSlide" Target="../notesSlides/notesSlide206.xml"/><Relationship Id="rId1" Type="http://schemas.openxmlformats.org/officeDocument/2006/relationships/slideLayout" Target="../slideLayouts/slideLayout6.xml"/><Relationship Id="rId4" Type="http://schemas.openxmlformats.org/officeDocument/2006/relationships/chart" Target="../charts/chart528.xml"/></Relationships>
</file>

<file path=ppt/slides/_rels/slide225.xml.rels><?xml version="1.0" encoding="UTF-8" standalone="yes"?>
<Relationships xmlns="http://schemas.openxmlformats.org/package/2006/relationships"><Relationship Id="rId3" Type="http://schemas.openxmlformats.org/officeDocument/2006/relationships/chart" Target="../charts/chart529.xml"/><Relationship Id="rId2" Type="http://schemas.openxmlformats.org/officeDocument/2006/relationships/notesSlide" Target="../notesSlides/notesSlide207.xml"/><Relationship Id="rId1" Type="http://schemas.openxmlformats.org/officeDocument/2006/relationships/slideLayout" Target="../slideLayouts/slideLayout6.xml"/><Relationship Id="rId4" Type="http://schemas.openxmlformats.org/officeDocument/2006/relationships/chart" Target="../charts/chart530.xml"/></Relationships>
</file>

<file path=ppt/slides/_rels/slide2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8.xml"/><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20.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chart" Target="../charts/chart30.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24.xml"/><Relationship Id="rId11" Type="http://schemas.openxmlformats.org/officeDocument/2006/relationships/chart" Target="../charts/chart29.xml"/><Relationship Id="rId5" Type="http://schemas.openxmlformats.org/officeDocument/2006/relationships/chart" Target="../charts/chart23.xml"/><Relationship Id="rId10" Type="http://schemas.openxmlformats.org/officeDocument/2006/relationships/chart" Target="../charts/chart28.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35.xml"/><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2" Type="http://schemas.openxmlformats.org/officeDocument/2006/relationships/hyperlink" Target="https://creativecommons.org/licenses/by/4.0/legalcode.j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hart" Target="../charts/chart41.xml"/><Relationship Id="rId13" Type="http://schemas.openxmlformats.org/officeDocument/2006/relationships/chart" Target="../charts/chart46.xml"/><Relationship Id="rId3" Type="http://schemas.openxmlformats.org/officeDocument/2006/relationships/chart" Target="../charts/chart36.xml"/><Relationship Id="rId7" Type="http://schemas.openxmlformats.org/officeDocument/2006/relationships/chart" Target="../charts/chart40.xml"/><Relationship Id="rId12" Type="http://schemas.openxmlformats.org/officeDocument/2006/relationships/chart" Target="../charts/chart4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hart" Target="../charts/chart39.xml"/><Relationship Id="rId11" Type="http://schemas.openxmlformats.org/officeDocument/2006/relationships/chart" Target="../charts/chart44.xml"/><Relationship Id="rId5" Type="http://schemas.openxmlformats.org/officeDocument/2006/relationships/chart" Target="../charts/chart38.xml"/><Relationship Id="rId10" Type="http://schemas.openxmlformats.org/officeDocument/2006/relationships/chart" Target="../charts/chart43.xml"/><Relationship Id="rId4" Type="http://schemas.openxmlformats.org/officeDocument/2006/relationships/chart" Target="../charts/chart37.xml"/><Relationship Id="rId9" Type="http://schemas.openxmlformats.org/officeDocument/2006/relationships/chart" Target="../charts/chart42.xml"/><Relationship Id="rId14" Type="http://schemas.openxmlformats.org/officeDocument/2006/relationships/chart" Target="../charts/chart47.xml"/></Relationships>
</file>

<file path=ppt/slides/_rels/slide31.xml.rels><?xml version="1.0" encoding="UTF-8" standalone="yes"?>
<Relationships xmlns="http://schemas.openxmlformats.org/package/2006/relationships"><Relationship Id="rId8" Type="http://schemas.openxmlformats.org/officeDocument/2006/relationships/chart" Target="../charts/chart53.xml"/><Relationship Id="rId13" Type="http://schemas.openxmlformats.org/officeDocument/2006/relationships/chart" Target="../charts/chart58.xml"/><Relationship Id="rId3" Type="http://schemas.openxmlformats.org/officeDocument/2006/relationships/chart" Target="../charts/chart48.xml"/><Relationship Id="rId7" Type="http://schemas.openxmlformats.org/officeDocument/2006/relationships/chart" Target="../charts/chart52.xml"/><Relationship Id="rId12" Type="http://schemas.openxmlformats.org/officeDocument/2006/relationships/chart" Target="../charts/chart57.xml"/><Relationship Id="rId2" Type="http://schemas.openxmlformats.org/officeDocument/2006/relationships/notesSlide" Target="../notesSlides/notesSlide16.xml"/><Relationship Id="rId16" Type="http://schemas.openxmlformats.org/officeDocument/2006/relationships/chart" Target="../charts/chart61.xml"/><Relationship Id="rId1" Type="http://schemas.openxmlformats.org/officeDocument/2006/relationships/slideLayout" Target="../slideLayouts/slideLayout8.xml"/><Relationship Id="rId6" Type="http://schemas.openxmlformats.org/officeDocument/2006/relationships/chart" Target="../charts/chart51.xml"/><Relationship Id="rId11" Type="http://schemas.openxmlformats.org/officeDocument/2006/relationships/chart" Target="../charts/chart56.xml"/><Relationship Id="rId5" Type="http://schemas.openxmlformats.org/officeDocument/2006/relationships/chart" Target="../charts/chart50.xml"/><Relationship Id="rId15" Type="http://schemas.openxmlformats.org/officeDocument/2006/relationships/chart" Target="../charts/chart60.xml"/><Relationship Id="rId10" Type="http://schemas.openxmlformats.org/officeDocument/2006/relationships/chart" Target="../charts/chart55.xml"/><Relationship Id="rId4" Type="http://schemas.openxmlformats.org/officeDocument/2006/relationships/chart" Target="../charts/chart49.xml"/><Relationship Id="rId9" Type="http://schemas.openxmlformats.org/officeDocument/2006/relationships/chart" Target="../charts/chart54.xml"/><Relationship Id="rId14" Type="http://schemas.openxmlformats.org/officeDocument/2006/relationships/chart" Target="../charts/chart59.xml"/></Relationships>
</file>

<file path=ppt/slides/_rels/slide32.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 Id="rId9" Type="http://schemas.openxmlformats.org/officeDocument/2006/relationships/chart" Target="../charts/char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chart" Target="../charts/chart71.xml"/></Relationships>
</file>

<file path=ppt/slides/_rels/slide3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7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chart" Target="../charts/chart73.xml"/></Relationships>
</file>

<file path=ppt/slides/_rels/slide38.xml.rels><?xml version="1.0" encoding="UTF-8" standalone="yes"?>
<Relationships xmlns="http://schemas.openxmlformats.org/package/2006/relationships"><Relationship Id="rId8" Type="http://schemas.openxmlformats.org/officeDocument/2006/relationships/chart" Target="../charts/chart82.xml"/><Relationship Id="rId3" Type="http://schemas.openxmlformats.org/officeDocument/2006/relationships/chart" Target="../charts/chart77.xml"/><Relationship Id="rId7" Type="http://schemas.openxmlformats.org/officeDocument/2006/relationships/chart" Target="../charts/chart8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hart" Target="../charts/chart80.xml"/><Relationship Id="rId5" Type="http://schemas.openxmlformats.org/officeDocument/2006/relationships/chart" Target="../charts/chart79.xml"/><Relationship Id="rId4" Type="http://schemas.openxmlformats.org/officeDocument/2006/relationships/chart" Target="../charts/chart78.xml"/><Relationship Id="rId9" Type="http://schemas.openxmlformats.org/officeDocument/2006/relationships/chart" Target="../charts/chart83.xml"/></Relationships>
</file>

<file path=ppt/slides/_rels/slide39.xml.rels><?xml version="1.0" encoding="UTF-8" standalone="yes"?>
<Relationships xmlns="http://schemas.openxmlformats.org/package/2006/relationships"><Relationship Id="rId8" Type="http://schemas.openxmlformats.org/officeDocument/2006/relationships/chart" Target="../charts/chart88.xml"/><Relationship Id="rId3" Type="http://schemas.openxmlformats.org/officeDocument/2006/relationships/image" Target="../media/image5.emf"/><Relationship Id="rId7" Type="http://schemas.openxmlformats.org/officeDocument/2006/relationships/chart" Target="../charts/chart87.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hart" Target="../charts/chart86.xml"/><Relationship Id="rId11" Type="http://schemas.openxmlformats.org/officeDocument/2006/relationships/chart" Target="../charts/chart91.xml"/><Relationship Id="rId5" Type="http://schemas.openxmlformats.org/officeDocument/2006/relationships/chart" Target="../charts/chart85.xml"/><Relationship Id="rId10" Type="http://schemas.openxmlformats.org/officeDocument/2006/relationships/chart" Target="../charts/chart90.xml"/><Relationship Id="rId4" Type="http://schemas.openxmlformats.org/officeDocument/2006/relationships/chart" Target="../charts/chart84.xml"/><Relationship Id="rId9" Type="http://schemas.openxmlformats.org/officeDocument/2006/relationships/chart" Target="../charts/char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hart" Target="../charts/chart97.xml"/><Relationship Id="rId13" Type="http://schemas.openxmlformats.org/officeDocument/2006/relationships/chart" Target="../charts/chart102.xml"/><Relationship Id="rId3" Type="http://schemas.openxmlformats.org/officeDocument/2006/relationships/chart" Target="../charts/chart92.xml"/><Relationship Id="rId7" Type="http://schemas.openxmlformats.org/officeDocument/2006/relationships/chart" Target="../charts/chart96.xml"/><Relationship Id="rId12" Type="http://schemas.openxmlformats.org/officeDocument/2006/relationships/chart" Target="../charts/chart10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chart" Target="../charts/chart95.xml"/><Relationship Id="rId11" Type="http://schemas.openxmlformats.org/officeDocument/2006/relationships/chart" Target="../charts/chart100.xml"/><Relationship Id="rId5" Type="http://schemas.openxmlformats.org/officeDocument/2006/relationships/chart" Target="../charts/chart94.xml"/><Relationship Id="rId10" Type="http://schemas.openxmlformats.org/officeDocument/2006/relationships/chart" Target="../charts/chart99.xml"/><Relationship Id="rId4" Type="http://schemas.openxmlformats.org/officeDocument/2006/relationships/chart" Target="../charts/chart93.xml"/><Relationship Id="rId9" Type="http://schemas.openxmlformats.org/officeDocument/2006/relationships/chart" Target="../charts/chart98.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106.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chart" Target="../charts/chart105.xml"/><Relationship Id="rId5" Type="http://schemas.openxmlformats.org/officeDocument/2006/relationships/chart" Target="../charts/chart104.xml"/><Relationship Id="rId4" Type="http://schemas.openxmlformats.org/officeDocument/2006/relationships/chart" Target="../charts/chart103.xml"/></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chart" Target="../charts/chart109.xml"/><Relationship Id="rId5" Type="http://schemas.openxmlformats.org/officeDocument/2006/relationships/chart" Target="../charts/chart108.xml"/><Relationship Id="rId4" Type="http://schemas.openxmlformats.org/officeDocument/2006/relationships/chart" Target="../charts/chart107.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11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chart" Target="../charts/chart112.xml"/><Relationship Id="rId5" Type="http://schemas.openxmlformats.org/officeDocument/2006/relationships/chart" Target="../charts/chart111.xml"/><Relationship Id="rId4" Type="http://schemas.openxmlformats.org/officeDocument/2006/relationships/chart" Target="../charts/chart110.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11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hart" Target="../charts/chart116.xml"/><Relationship Id="rId5" Type="http://schemas.openxmlformats.org/officeDocument/2006/relationships/chart" Target="../charts/chart115.xml"/><Relationship Id="rId4" Type="http://schemas.openxmlformats.org/officeDocument/2006/relationships/chart" Target="../charts/chart114.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12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hart" Target="../charts/chart120.xml"/><Relationship Id="rId5" Type="http://schemas.openxmlformats.org/officeDocument/2006/relationships/chart" Target="../charts/chart119.xml"/><Relationship Id="rId4" Type="http://schemas.openxmlformats.org/officeDocument/2006/relationships/chart" Target="../charts/chart118.xml"/></Relationships>
</file>

<file path=ppt/slides/_rels/slide4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chart" Target="../charts/chart124.xml"/><Relationship Id="rId4" Type="http://schemas.openxmlformats.org/officeDocument/2006/relationships/chart" Target="../charts/chart123.xml"/></Relationships>
</file>

<file path=ppt/slides/_rels/slide4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26.xml"/></Relationships>
</file>

<file path=ppt/slides/_rels/slide48.xml.rels><?xml version="1.0" encoding="UTF-8" standalone="yes"?>
<Relationships xmlns="http://schemas.openxmlformats.org/package/2006/relationships"><Relationship Id="rId8" Type="http://schemas.openxmlformats.org/officeDocument/2006/relationships/chart" Target="../charts/chart132.xml"/><Relationship Id="rId3" Type="http://schemas.openxmlformats.org/officeDocument/2006/relationships/chart" Target="../charts/chart127.xml"/><Relationship Id="rId7" Type="http://schemas.openxmlformats.org/officeDocument/2006/relationships/chart" Target="../charts/chart13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chart" Target="../charts/chart130.xml"/><Relationship Id="rId5" Type="http://schemas.openxmlformats.org/officeDocument/2006/relationships/chart" Target="../charts/chart129.xml"/><Relationship Id="rId4" Type="http://schemas.openxmlformats.org/officeDocument/2006/relationships/chart" Target="../charts/chart128.xml"/></Relationships>
</file>

<file path=ppt/slides/_rels/slide49.xml.rels><?xml version="1.0" encoding="UTF-8" standalone="yes"?>
<Relationships xmlns="http://schemas.openxmlformats.org/package/2006/relationships"><Relationship Id="rId8" Type="http://schemas.openxmlformats.org/officeDocument/2006/relationships/chart" Target="../charts/chart138.xml"/><Relationship Id="rId3" Type="http://schemas.openxmlformats.org/officeDocument/2006/relationships/chart" Target="../charts/chart133.xml"/><Relationship Id="rId7" Type="http://schemas.openxmlformats.org/officeDocument/2006/relationships/chart" Target="../charts/chart137.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chart" Target="../charts/chart136.xml"/><Relationship Id="rId5" Type="http://schemas.openxmlformats.org/officeDocument/2006/relationships/chart" Target="../charts/chart135.xml"/><Relationship Id="rId4" Type="http://schemas.openxmlformats.org/officeDocument/2006/relationships/chart" Target="../charts/chart1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chart" Target="../charts/chart142.xml"/><Relationship Id="rId5" Type="http://schemas.openxmlformats.org/officeDocument/2006/relationships/chart" Target="../charts/chart141.xml"/><Relationship Id="rId4" Type="http://schemas.openxmlformats.org/officeDocument/2006/relationships/chart" Target="../charts/chart140.xml"/></Relationships>
</file>

<file path=ppt/slides/_rels/slide5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chart" Target="../charts/chart146.xml"/><Relationship Id="rId5" Type="http://schemas.openxmlformats.org/officeDocument/2006/relationships/chart" Target="../charts/chart145.xml"/><Relationship Id="rId4" Type="http://schemas.openxmlformats.org/officeDocument/2006/relationships/chart" Target="../charts/chart144.xml"/></Relationships>
</file>

<file path=ppt/slides/_rels/slide5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hart" Target="../charts/chart150.xml"/><Relationship Id="rId5" Type="http://schemas.openxmlformats.org/officeDocument/2006/relationships/chart" Target="../charts/chart149.xml"/><Relationship Id="rId4" Type="http://schemas.openxmlformats.org/officeDocument/2006/relationships/chart" Target="../charts/chart148.xml"/></Relationships>
</file>

<file path=ppt/slides/_rels/slide53.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chart" Target="../charts/chart154.xml"/><Relationship Id="rId5" Type="http://schemas.openxmlformats.org/officeDocument/2006/relationships/chart" Target="../charts/chart153.xml"/><Relationship Id="rId4" Type="http://schemas.openxmlformats.org/officeDocument/2006/relationships/chart" Target="../charts/chart152.xml"/></Relationships>
</file>

<file path=ppt/slides/_rels/slide54.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chart" Target="../charts/chart158.xml"/><Relationship Id="rId5" Type="http://schemas.openxmlformats.org/officeDocument/2006/relationships/chart" Target="../charts/chart157.xml"/><Relationship Id="rId4" Type="http://schemas.openxmlformats.org/officeDocument/2006/relationships/chart" Target="../charts/chart156.xml"/></Relationships>
</file>

<file path=ppt/slides/_rels/slide55.xml.rels><?xml version="1.0" encoding="UTF-8" standalone="yes"?>
<Relationships xmlns="http://schemas.openxmlformats.org/package/2006/relationships"><Relationship Id="rId8" Type="http://schemas.openxmlformats.org/officeDocument/2006/relationships/chart" Target="../charts/chart164.xml"/><Relationship Id="rId3" Type="http://schemas.openxmlformats.org/officeDocument/2006/relationships/chart" Target="../charts/chart159.xml"/><Relationship Id="rId7" Type="http://schemas.openxmlformats.org/officeDocument/2006/relationships/chart" Target="../charts/chart163.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chart" Target="../charts/chart162.xml"/><Relationship Id="rId5" Type="http://schemas.openxmlformats.org/officeDocument/2006/relationships/chart" Target="../charts/chart161.xml"/><Relationship Id="rId10" Type="http://schemas.openxmlformats.org/officeDocument/2006/relationships/chart" Target="../charts/chart166.xml"/><Relationship Id="rId4" Type="http://schemas.openxmlformats.org/officeDocument/2006/relationships/chart" Target="../charts/chart160.xml"/><Relationship Id="rId9" Type="http://schemas.openxmlformats.org/officeDocument/2006/relationships/chart" Target="../charts/chart165.xml"/></Relationships>
</file>

<file path=ppt/slides/_rels/slide56.xml.rels><?xml version="1.0" encoding="UTF-8" standalone="yes"?>
<Relationships xmlns="http://schemas.openxmlformats.org/package/2006/relationships"><Relationship Id="rId8" Type="http://schemas.openxmlformats.org/officeDocument/2006/relationships/chart" Target="../charts/chart172.xml"/><Relationship Id="rId3" Type="http://schemas.openxmlformats.org/officeDocument/2006/relationships/chart" Target="../charts/chart167.xml"/><Relationship Id="rId7" Type="http://schemas.openxmlformats.org/officeDocument/2006/relationships/chart" Target="../charts/chart171.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chart" Target="../charts/chart170.xml"/><Relationship Id="rId5" Type="http://schemas.openxmlformats.org/officeDocument/2006/relationships/chart" Target="../charts/chart169.xml"/><Relationship Id="rId10" Type="http://schemas.openxmlformats.org/officeDocument/2006/relationships/chart" Target="../charts/chart174.xml"/><Relationship Id="rId4" Type="http://schemas.openxmlformats.org/officeDocument/2006/relationships/chart" Target="../charts/chart168.xml"/><Relationship Id="rId9" Type="http://schemas.openxmlformats.org/officeDocument/2006/relationships/chart" Target="../charts/chart173.xml"/></Relationships>
</file>

<file path=ppt/slides/_rels/slide5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1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180.xml"/></Relationships>
</file>

<file path=ppt/slides/_rels/slide6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182.xml"/></Relationships>
</file>

<file path=ppt/slides/_rels/slide62.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chart" Target="../charts/chart184.xml"/></Relationships>
</file>

<file path=ppt/slides/_rels/slide63.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186.xml"/></Relationships>
</file>

<file path=ppt/slides/_rels/slide64.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chart" Target="../charts/chart188.xml"/></Relationships>
</file>

<file path=ppt/slides/_rels/slide65.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190.xml"/><Relationship Id="rId7" Type="http://schemas.openxmlformats.org/officeDocument/2006/relationships/chart" Target="../charts/chart193.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chart" Target="../charts/chart192.xml"/><Relationship Id="rId5" Type="http://schemas.openxmlformats.org/officeDocument/2006/relationships/image" Target="../media/image6.emf"/><Relationship Id="rId4" Type="http://schemas.openxmlformats.org/officeDocument/2006/relationships/chart" Target="../charts/chart191.xml"/></Relationships>
</file>

<file path=ppt/slides/_rels/slide6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chart" Target="../charts/chart195.xml"/></Relationships>
</file>

<file path=ppt/slides/_rels/slide68.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chart" Target="../charts/chart200.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chart" Target="../charts/chart199.xml"/><Relationship Id="rId5" Type="http://schemas.openxmlformats.org/officeDocument/2006/relationships/chart" Target="../charts/chart198.xml"/><Relationship Id="rId4" Type="http://schemas.openxmlformats.org/officeDocument/2006/relationships/chart" Target="../charts/chart19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chart" Target="../charts/chart202.xml"/></Relationships>
</file>

<file path=ppt/slides/_rels/slide71.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204.xml"/><Relationship Id="rId7" Type="http://schemas.openxmlformats.org/officeDocument/2006/relationships/chart" Target="../charts/chart207.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chart" Target="../charts/chart206.xml"/><Relationship Id="rId5" Type="http://schemas.openxmlformats.org/officeDocument/2006/relationships/image" Target="../media/image8.emf"/><Relationship Id="rId4" Type="http://schemas.openxmlformats.org/officeDocument/2006/relationships/chart" Target="../charts/chart205.xml"/></Relationships>
</file>

<file path=ppt/slides/_rels/slide73.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chart" Target="../charts/chart209.xml"/></Relationships>
</file>

<file path=ppt/slides/_rels/slide74.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chart" Target="../charts/chart212.xml"/></Relationships>
</file>

<file path=ppt/slides/_rels/slide76.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chart" Target="../charts/chart214.xml"/></Relationships>
</file>

<file path=ppt/slides/_rels/slide77.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chart" Target="../charts/chart216.xml"/></Relationships>
</file>

<file path=ppt/slides/_rels/slide78.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218.xml"/></Relationships>
</file>

<file path=ppt/slides/_rels/slide79.xml.rels><?xml version="1.0" encoding="UTF-8" standalone="yes"?>
<Relationships xmlns="http://schemas.openxmlformats.org/package/2006/relationships"><Relationship Id="rId3" Type="http://schemas.openxmlformats.org/officeDocument/2006/relationships/chart" Target="../charts/chart219.xml"/><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chart" Target="../charts/chart2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chart" Target="../charts/chart2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chart" Target="../charts/chart225.xml"/><Relationship Id="rId4" Type="http://schemas.openxmlformats.org/officeDocument/2006/relationships/chart" Target="../charts/chart224.xml"/></Relationships>
</file>

<file path=ppt/slides/_rels/slide84.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chart" Target="../charts/chart227.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28.xml"/></Relationships>
</file>

<file path=ppt/slides/_rels/slide86.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230.xml"/></Relationships>
</file>

<file path=ppt/slides/_rels/slide87.xml.rels><?xml version="1.0" encoding="UTF-8" standalone="yes"?>
<Relationships xmlns="http://schemas.openxmlformats.org/package/2006/relationships"><Relationship Id="rId8" Type="http://schemas.openxmlformats.org/officeDocument/2006/relationships/chart" Target="../charts/chart236.xml"/><Relationship Id="rId3" Type="http://schemas.openxmlformats.org/officeDocument/2006/relationships/chart" Target="../charts/chart231.xml"/><Relationship Id="rId7" Type="http://schemas.openxmlformats.org/officeDocument/2006/relationships/chart" Target="../charts/chart235.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chart" Target="../charts/chart234.xml"/><Relationship Id="rId5" Type="http://schemas.openxmlformats.org/officeDocument/2006/relationships/chart" Target="../charts/chart233.xml"/><Relationship Id="rId4" Type="http://schemas.openxmlformats.org/officeDocument/2006/relationships/chart" Target="../charts/chart232.xml"/><Relationship Id="rId9" Type="http://schemas.openxmlformats.org/officeDocument/2006/relationships/chart" Target="../charts/chart237.xml"/></Relationships>
</file>

<file path=ppt/slides/_rels/slide88.xml.rels><?xml version="1.0" encoding="UTF-8" standalone="yes"?>
<Relationships xmlns="http://schemas.openxmlformats.org/package/2006/relationships"><Relationship Id="rId8" Type="http://schemas.openxmlformats.org/officeDocument/2006/relationships/chart" Target="../charts/chart243.xml"/><Relationship Id="rId3" Type="http://schemas.openxmlformats.org/officeDocument/2006/relationships/chart" Target="../charts/chart238.xml"/><Relationship Id="rId7" Type="http://schemas.openxmlformats.org/officeDocument/2006/relationships/chart" Target="../charts/chart242.xml"/><Relationship Id="rId12" Type="http://schemas.openxmlformats.org/officeDocument/2006/relationships/chart" Target="../charts/chart247.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chart" Target="../charts/chart241.xml"/><Relationship Id="rId11" Type="http://schemas.openxmlformats.org/officeDocument/2006/relationships/chart" Target="../charts/chart246.xml"/><Relationship Id="rId5" Type="http://schemas.openxmlformats.org/officeDocument/2006/relationships/chart" Target="../charts/chart240.xml"/><Relationship Id="rId10" Type="http://schemas.openxmlformats.org/officeDocument/2006/relationships/chart" Target="../charts/chart245.xml"/><Relationship Id="rId4" Type="http://schemas.openxmlformats.org/officeDocument/2006/relationships/chart" Target="../charts/chart239.xml"/><Relationship Id="rId9" Type="http://schemas.openxmlformats.org/officeDocument/2006/relationships/chart" Target="../charts/chart244.xml"/></Relationships>
</file>

<file path=ppt/slides/_rels/slide89.xml.rels><?xml version="1.0" encoding="UTF-8" standalone="yes"?>
<Relationships xmlns="http://schemas.openxmlformats.org/package/2006/relationships"><Relationship Id="rId3" Type="http://schemas.openxmlformats.org/officeDocument/2006/relationships/chart" Target="../charts/chart248.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chart" Target="../charts/chart251.xml"/><Relationship Id="rId5" Type="http://schemas.openxmlformats.org/officeDocument/2006/relationships/chart" Target="../charts/chart250.xml"/><Relationship Id="rId4" Type="http://schemas.openxmlformats.org/officeDocument/2006/relationships/chart" Target="../charts/chart24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52.xml"/><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hart" Target="../charts/chart254.xml"/><Relationship Id="rId4" Type="http://schemas.openxmlformats.org/officeDocument/2006/relationships/chart" Target="../charts/chart253.xml"/></Relationships>
</file>

<file path=ppt/slides/_rels/slide91.xml.rels><?xml version="1.0" encoding="UTF-8" standalone="yes"?>
<Relationships xmlns="http://schemas.openxmlformats.org/package/2006/relationships"><Relationship Id="rId3" Type="http://schemas.openxmlformats.org/officeDocument/2006/relationships/chart" Target="../charts/chart255.xml"/><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hart" Target="../charts/chart257.xml"/><Relationship Id="rId4" Type="http://schemas.openxmlformats.org/officeDocument/2006/relationships/chart" Target="../charts/chart256.xml"/></Relationships>
</file>

<file path=ppt/slides/_rels/slide92.xml.rels><?xml version="1.0" encoding="UTF-8" standalone="yes"?>
<Relationships xmlns="http://schemas.openxmlformats.org/package/2006/relationships"><Relationship Id="rId3" Type="http://schemas.openxmlformats.org/officeDocument/2006/relationships/chart" Target="../charts/chart258.xm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hart" Target="../charts/chart260.xml"/><Relationship Id="rId4" Type="http://schemas.openxmlformats.org/officeDocument/2006/relationships/chart" Target="../charts/chart259.xml"/></Relationships>
</file>

<file path=ppt/slides/_rels/slide93.xml.rels><?xml version="1.0" encoding="UTF-8" standalone="yes"?>
<Relationships xmlns="http://schemas.openxmlformats.org/package/2006/relationships"><Relationship Id="rId3" Type="http://schemas.openxmlformats.org/officeDocument/2006/relationships/chart" Target="../charts/chart261.xm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hart" Target="../charts/chart263.xml"/><Relationship Id="rId4" Type="http://schemas.openxmlformats.org/officeDocument/2006/relationships/chart" Target="../charts/chart262.xml"/></Relationships>
</file>

<file path=ppt/slides/_rels/slide94.xml.rels><?xml version="1.0" encoding="UTF-8" standalone="yes"?>
<Relationships xmlns="http://schemas.openxmlformats.org/package/2006/relationships"><Relationship Id="rId3" Type="http://schemas.openxmlformats.org/officeDocument/2006/relationships/chart" Target="../charts/chart264.xm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hart" Target="../charts/chart266.xml"/><Relationship Id="rId4" Type="http://schemas.openxmlformats.org/officeDocument/2006/relationships/chart" Target="../charts/chart265.xml"/></Relationships>
</file>

<file path=ppt/slides/_rels/slide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chart" Target="../charts/chart269.xml"/><Relationship Id="rId5" Type="http://schemas.openxmlformats.org/officeDocument/2006/relationships/chart" Target="../charts/chart268.xml"/><Relationship Id="rId4" Type="http://schemas.openxmlformats.org/officeDocument/2006/relationships/chart" Target="../charts/chart267.xml"/></Relationships>
</file>

<file path=ppt/slides/_rels/slide9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chart" Target="../charts/chart272.xml"/><Relationship Id="rId5" Type="http://schemas.openxmlformats.org/officeDocument/2006/relationships/chart" Target="../charts/chart271.xml"/><Relationship Id="rId4" Type="http://schemas.openxmlformats.org/officeDocument/2006/relationships/chart" Target="../charts/chart270.xml"/></Relationships>
</file>

<file path=ppt/slides/_rels/slide9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chart" Target="../charts/chart275.xml"/><Relationship Id="rId5" Type="http://schemas.openxmlformats.org/officeDocument/2006/relationships/chart" Target="../charts/chart274.xml"/><Relationship Id="rId4" Type="http://schemas.openxmlformats.org/officeDocument/2006/relationships/chart" Target="../charts/chart273.xml"/></Relationships>
</file>

<file path=ppt/slides/_rels/slide9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chart" Target="../charts/chart278.xml"/><Relationship Id="rId5" Type="http://schemas.openxmlformats.org/officeDocument/2006/relationships/chart" Target="../charts/chart277.xml"/><Relationship Id="rId4" Type="http://schemas.openxmlformats.org/officeDocument/2006/relationships/chart" Target="../charts/chart276.xml"/></Relationships>
</file>

<file path=ppt/slides/_rels/slide99.xml.rels><?xml version="1.0" encoding="UTF-8" standalone="yes"?>
<Relationships xmlns="http://schemas.openxmlformats.org/package/2006/relationships"><Relationship Id="rId3" Type="http://schemas.openxmlformats.org/officeDocument/2006/relationships/chart" Target="../charts/chart279.xml"/><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07132" y="1413870"/>
            <a:ext cx="10153128" cy="3338539"/>
          </a:xfrm>
          <a:prstGeom prst="rect">
            <a:avLst/>
          </a:prstGeom>
        </p:spPr>
        <p:txBody>
          <a:bodyPr/>
          <a:lstStyle/>
          <a:p>
            <a:pPr algn="ctr">
              <a:lnSpc>
                <a:spcPts val="5269"/>
              </a:lnSpc>
              <a:spcBef>
                <a:spcPts val="1264"/>
              </a:spcBef>
              <a:spcAft>
                <a:spcPts val="1264"/>
              </a:spcAft>
            </a:pP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2020</a:t>
            </a:r>
            <a:r>
              <a:rPr lang="ja-JP" altLang="en-US" sz="2400" dirty="0">
                <a:solidFill>
                  <a:prstClr val="black"/>
                </a:solidFill>
                <a:latin typeface="Meiryo UI" panose="020B0604030504040204" pitchFamily="50" charset="-128"/>
                <a:ea typeface="Meiryo UI" panose="020B0604030504040204" pitchFamily="50" charset="-128"/>
              </a:rPr>
              <a:t>年度組込み</a:t>
            </a:r>
            <a:r>
              <a:rPr lang="en-US" altLang="ja-JP" sz="2400" dirty="0">
                <a:solidFill>
                  <a:prstClr val="black"/>
                </a:solidFill>
                <a:latin typeface="Meiryo UI" panose="020B0604030504040204" pitchFamily="50" charset="-128"/>
                <a:ea typeface="Meiryo UI" panose="020B0604030504040204" pitchFamily="50" charset="-128"/>
              </a:rPr>
              <a:t>/IoT</a:t>
            </a:r>
            <a:r>
              <a:rPr lang="ja-JP" altLang="en-US" sz="2400" dirty="0">
                <a:solidFill>
                  <a:prstClr val="black"/>
                </a:solidFill>
                <a:latin typeface="Meiryo UI" panose="020B0604030504040204" pitchFamily="50" charset="-128"/>
                <a:ea typeface="Meiryo UI" panose="020B0604030504040204" pitchFamily="50" charset="-128"/>
              </a:rPr>
              <a:t>産業の動向把握等に関する調査」事業</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4400" dirty="0">
                <a:solidFill>
                  <a:prstClr val="black"/>
                </a:solidFill>
                <a:latin typeface="Meiryo UI" panose="020B0604030504040204" pitchFamily="50" charset="-128"/>
                <a:ea typeface="Meiryo UI" panose="020B0604030504040204" pitchFamily="50" charset="-128"/>
              </a:rPr>
              <a:t>組込み</a:t>
            </a:r>
            <a:r>
              <a:rPr lang="en-US" altLang="ja-JP" sz="4400" dirty="0">
                <a:solidFill>
                  <a:prstClr val="black"/>
                </a:solidFill>
                <a:latin typeface="Meiryo UI" panose="020B0604030504040204" pitchFamily="50" charset="-128"/>
                <a:ea typeface="Meiryo UI" panose="020B0604030504040204" pitchFamily="50" charset="-128"/>
              </a:rPr>
              <a:t>/IoT</a:t>
            </a:r>
            <a:r>
              <a:rPr lang="ja-JP" altLang="en-US" sz="4400" dirty="0">
                <a:solidFill>
                  <a:prstClr val="black"/>
                </a:solidFill>
                <a:latin typeface="Meiryo UI" panose="020B0604030504040204" pitchFamily="50" charset="-128"/>
                <a:ea typeface="Meiryo UI" panose="020B0604030504040204" pitchFamily="50" charset="-128"/>
              </a:rPr>
              <a:t>に関する動向調査</a:t>
            </a:r>
            <a:br>
              <a:rPr lang="en-US" altLang="ja-JP" sz="3372" dirty="0">
                <a:solidFill>
                  <a:prstClr val="black"/>
                </a:solidFill>
                <a:latin typeface="Meiryo UI" panose="020B0604030504040204" pitchFamily="50" charset="-128"/>
                <a:ea typeface="Meiryo UI" panose="020B0604030504040204" pitchFamily="50" charset="-128"/>
              </a:rPr>
            </a:br>
            <a:r>
              <a:rPr lang="ja-JP" altLang="en-US" sz="3372" dirty="0">
                <a:solidFill>
                  <a:prstClr val="black"/>
                </a:solidFill>
                <a:latin typeface="Meiryo UI" panose="020B0604030504040204" pitchFamily="50" charset="-128"/>
                <a:ea typeface="Meiryo UI" panose="020B0604030504040204" pitchFamily="50" charset="-128"/>
              </a:rPr>
              <a:t>調査報告書</a:t>
            </a:r>
            <a:endParaRPr lang="ja-JP" altLang="en-US" sz="3372" dirty="0">
              <a:solidFill>
                <a:schemeClr val="tx1"/>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4294967295"/>
          </p:nvPr>
        </p:nvSpPr>
        <p:spPr>
          <a:xfrm>
            <a:off x="107132" y="5058296"/>
            <a:ext cx="10153128" cy="1591009"/>
          </a:xfrm>
          <a:prstGeom prst="rect">
            <a:avLst/>
          </a:prstGeom>
        </p:spPr>
        <p:txBody>
          <a:bodyPr/>
          <a:lstStyle/>
          <a:p>
            <a:pPr marL="0" lvl="0" indent="0" algn="ctr">
              <a:buNone/>
            </a:pPr>
            <a:r>
              <a:rPr lang="ja-JP" altLang="en-US" sz="2000" dirty="0">
                <a:solidFill>
                  <a:schemeClr val="tx1"/>
                </a:solidFill>
                <a:latin typeface="Meiryo UI" panose="020B0604030504040204" pitchFamily="50" charset="-128"/>
                <a:ea typeface="Meiryo UI" panose="020B0604030504040204" pitchFamily="50" charset="-128"/>
              </a:rPr>
              <a:t>改版</a:t>
            </a: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rPr>
              <a:t>16</a:t>
            </a:r>
            <a:r>
              <a:rPr lang="ja-JP" altLang="en-US" sz="2000" dirty="0">
                <a:solidFill>
                  <a:schemeClr val="tx1"/>
                </a:solidFill>
                <a:latin typeface="Meiryo UI" panose="020B0604030504040204" pitchFamily="50" charset="-128"/>
                <a:ea typeface="Meiryo UI" panose="020B0604030504040204" pitchFamily="50" charset="-128"/>
              </a:rPr>
              <a:t>日</a:t>
            </a:r>
            <a:endParaRPr lang="en-US" altLang="ja-JP" sz="2000" dirty="0">
              <a:solidFill>
                <a:schemeClr val="tx1"/>
              </a:solidFill>
              <a:latin typeface="Meiryo UI" panose="020B0604030504040204" pitchFamily="50" charset="-128"/>
              <a:ea typeface="Meiryo UI" panose="020B0604030504040204" pitchFamily="50" charset="-128"/>
            </a:endParaRPr>
          </a:p>
          <a:p>
            <a:pPr marL="0" lvl="0" indent="0" algn="ctr">
              <a:buNone/>
            </a:pPr>
            <a:r>
              <a:rPr lang="ja-JP" altLang="en-US" sz="2000" dirty="0">
                <a:solidFill>
                  <a:schemeClr val="tx1"/>
                </a:solidFill>
                <a:latin typeface="Meiryo UI" panose="020B0604030504040204" pitchFamily="50" charset="-128"/>
                <a:ea typeface="Meiryo UI" panose="020B0604030504040204" pitchFamily="50" charset="-128"/>
              </a:rPr>
              <a:t>初版</a:t>
            </a: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年６月</a:t>
            </a:r>
            <a:r>
              <a:rPr lang="en-US" altLang="ja-JP" sz="2000" dirty="0">
                <a:solidFill>
                  <a:schemeClr val="tx1"/>
                </a:solidFill>
                <a:latin typeface="Meiryo UI" panose="020B0604030504040204" pitchFamily="50" charset="-128"/>
                <a:ea typeface="Meiryo UI" panose="020B0604030504040204" pitchFamily="50" charset="-128"/>
              </a:rPr>
              <a:t>30</a:t>
            </a:r>
            <a:r>
              <a:rPr lang="ja-JP" altLang="en-US" sz="2000" dirty="0">
                <a:solidFill>
                  <a:schemeClr val="tx1"/>
                </a:solidFill>
                <a:latin typeface="Meiryo UI" panose="020B0604030504040204" pitchFamily="50" charset="-128"/>
                <a:ea typeface="Meiryo UI" panose="020B0604030504040204" pitchFamily="50" charset="-128"/>
              </a:rPr>
              <a:t>日</a:t>
            </a:r>
            <a:endParaRPr lang="en-US" altLang="ja-JP" sz="2000" dirty="0">
              <a:solidFill>
                <a:schemeClr val="tx1"/>
              </a:solidFill>
              <a:latin typeface="Meiryo UI" panose="020B0604030504040204" pitchFamily="50" charset="-128"/>
              <a:ea typeface="Meiryo UI" panose="020B0604030504040204" pitchFamily="50" charset="-128"/>
            </a:endParaRPr>
          </a:p>
          <a:p>
            <a:pPr marL="0" lvl="0" indent="0" algn="ctr">
              <a:buNone/>
            </a:pPr>
            <a:r>
              <a:rPr lang="zh-TW" altLang="en-US" sz="2800" dirty="0">
                <a:solidFill>
                  <a:schemeClr val="tx1"/>
                </a:solidFill>
                <a:latin typeface="Meiryo UI" panose="020B0604030504040204" pitchFamily="50" charset="-128"/>
                <a:ea typeface="Meiryo UI" panose="020B0604030504040204" pitchFamily="50" charset="-128"/>
              </a:rPr>
              <a:t>独立行政法人 情報処理推進機構（</a:t>
            </a:r>
            <a:r>
              <a:rPr lang="en-US" altLang="zh-TW" sz="2800" dirty="0">
                <a:solidFill>
                  <a:schemeClr val="tx1"/>
                </a:solidFill>
                <a:latin typeface="Meiryo UI" panose="020B0604030504040204" pitchFamily="50" charset="-128"/>
                <a:ea typeface="Meiryo UI" panose="020B0604030504040204" pitchFamily="50" charset="-128"/>
              </a:rPr>
              <a:t>IPA</a:t>
            </a:r>
            <a:r>
              <a:rPr lang="zh-TW" altLang="en-US" sz="2800" dirty="0">
                <a:solidFill>
                  <a:schemeClr val="tx1"/>
                </a:solidFill>
                <a:latin typeface="Meiryo UI" panose="020B0604030504040204" pitchFamily="50" charset="-128"/>
                <a:ea typeface="Meiryo UI" panose="020B0604030504040204" pitchFamily="50" charset="-128"/>
              </a:rPr>
              <a:t>）</a:t>
            </a:r>
          </a:p>
          <a:p>
            <a:pPr marL="0" indent="0" algn="ctr">
              <a:buNone/>
            </a:pPr>
            <a:endParaRPr lang="ja-JP" altLang="en-US" sz="2529"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7E8C56D-E40C-4018-B24A-207329C4F7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164" y="305768"/>
            <a:ext cx="1152525" cy="646430"/>
          </a:xfrm>
          <a:prstGeom prst="rect">
            <a:avLst/>
          </a:prstGeom>
          <a:noFill/>
          <a:ln>
            <a:noFill/>
          </a:ln>
        </p:spPr>
      </p:pic>
    </p:spTree>
    <p:extLst>
      <p:ext uri="{BB962C8B-B14F-4D97-AF65-F5344CB8AC3E}">
        <p14:creationId xmlns:p14="http://schemas.microsoft.com/office/powerpoint/2010/main" val="385646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7" y="1241872"/>
            <a:ext cx="9105231" cy="834646"/>
          </a:xfrm>
          <a:prstGeom prst="rect">
            <a:avLst/>
          </a:prstGeom>
          <a:solidFill>
            <a:srgbClr val="FFFF9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今回</a:t>
            </a:r>
            <a:r>
              <a:rPr lang="en-US" altLang="ja-JP" sz="1686" dirty="0">
                <a:solidFill>
                  <a:schemeClr val="tx1"/>
                </a:solidFill>
                <a:latin typeface="+mn-ea"/>
              </a:rPr>
              <a:t>2020</a:t>
            </a:r>
            <a:r>
              <a:rPr lang="ja-JP" altLang="en-US" sz="1686" dirty="0">
                <a:solidFill>
                  <a:schemeClr val="tx1"/>
                </a:solidFill>
                <a:latin typeface="+mn-ea"/>
              </a:rPr>
              <a:t>年度の回収件数：</a:t>
            </a:r>
            <a:r>
              <a:rPr lang="en-US" altLang="ja-JP" sz="1686" dirty="0">
                <a:solidFill>
                  <a:schemeClr val="tx1"/>
                </a:solidFill>
                <a:latin typeface="+mn-ea"/>
              </a:rPr>
              <a:t>1561</a:t>
            </a:r>
            <a:r>
              <a:rPr lang="ja-JP" altLang="en-US" sz="1686" dirty="0">
                <a:solidFill>
                  <a:schemeClr val="tx1"/>
                </a:solidFill>
                <a:latin typeface="+mn-ea"/>
              </a:rPr>
              <a:t>件</a:t>
            </a:r>
            <a:endParaRPr lang="en-US" altLang="ja-JP" sz="1265" dirty="0">
              <a:solidFill>
                <a:schemeClr val="tx1"/>
              </a:solidFill>
              <a:latin typeface="+mn-ea"/>
            </a:endParaRPr>
          </a:p>
        </p:txBody>
      </p:sp>
      <p:sp>
        <p:nvSpPr>
          <p:cNvPr id="6" name="正方形/長方形 5"/>
          <p:cNvSpPr/>
          <p:nvPr/>
        </p:nvSpPr>
        <p:spPr>
          <a:xfrm>
            <a:off x="611187" y="2076518"/>
            <a:ext cx="9105231" cy="4628659"/>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altLang="ja-JP" sz="1475" dirty="0">
              <a:solidFill>
                <a:schemeClr val="tx1"/>
              </a:solidFill>
              <a:latin typeface="游ゴシック Medium" panose="020B0500000000000000" pitchFamily="50" charset="-128"/>
              <a:ea typeface="游ゴシック Medium" panose="020B0500000000000000" pitchFamily="50" charset="-128"/>
            </a:endParaRPr>
          </a:p>
        </p:txBody>
      </p:sp>
      <p:graphicFrame>
        <p:nvGraphicFramePr>
          <p:cNvPr id="7" name="グラフ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48571218"/>
              </p:ext>
            </p:extLst>
          </p:nvPr>
        </p:nvGraphicFramePr>
        <p:xfrm>
          <a:off x="2267371" y="2364550"/>
          <a:ext cx="5453591" cy="3616325"/>
        </p:xfrm>
        <a:graphic>
          <a:graphicData uri="http://schemas.openxmlformats.org/drawingml/2006/chart">
            <c:chart xmlns:c="http://schemas.openxmlformats.org/drawingml/2006/chart" xmlns:r="http://schemas.openxmlformats.org/officeDocument/2006/relationships" r:id="rId2"/>
          </a:graphicData>
        </a:graphic>
      </p:graphicFrame>
      <p:sp>
        <p:nvSpPr>
          <p:cNvPr id="9" name="タイトル 9">
            <a:extLst>
              <a:ext uri="{FF2B5EF4-FFF2-40B4-BE49-F238E27FC236}">
                <a16:creationId xmlns:a16="http://schemas.microsoft.com/office/drawing/2014/main" id="{461AEBDA-D21F-4673-93E7-0D921FD4C479}"/>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Ⅲ.</a:t>
            </a:r>
            <a:r>
              <a:rPr lang="ja-JP" altLang="en-US" sz="2529" dirty="0">
                <a:latin typeface="+mj-ea"/>
                <a:ea typeface="+mj-ea"/>
              </a:rPr>
              <a:t>調査票の回収状況、回収率の経年比較</a:t>
            </a:r>
          </a:p>
        </p:txBody>
      </p:sp>
    </p:spTree>
    <p:extLst>
      <p:ext uri="{BB962C8B-B14F-4D97-AF65-F5344CB8AC3E}">
        <p14:creationId xmlns:p14="http://schemas.microsoft.com/office/powerpoint/2010/main" val="18291385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5BF5FFFA-7E95-477A-9862-43454EF2A973}"/>
              </a:ext>
            </a:extLst>
          </p:cNvPr>
          <p:cNvGraphicFramePr>
            <a:graphicFrameLocks/>
          </p:cNvGraphicFramePr>
          <p:nvPr>
            <p:extLst>
              <p:ext uri="{D42A27DB-BD31-4B8C-83A1-F6EECF244321}">
                <p14:modId xmlns:p14="http://schemas.microsoft.com/office/powerpoint/2010/main" val="2367709058"/>
              </p:ext>
            </p:extLst>
          </p:nvPr>
        </p:nvGraphicFramePr>
        <p:xfrm>
          <a:off x="33187" y="1097856"/>
          <a:ext cx="5207300" cy="61570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653A7361-0A79-4DE9-B3F1-C446F4C76B44}"/>
              </a:ext>
            </a:extLst>
          </p:cNvPr>
          <p:cNvGraphicFramePr>
            <a:graphicFrameLocks/>
          </p:cNvGraphicFramePr>
          <p:nvPr>
            <p:extLst>
              <p:ext uri="{D42A27DB-BD31-4B8C-83A1-F6EECF244321}">
                <p14:modId xmlns:p14="http://schemas.microsoft.com/office/powerpoint/2010/main" val="3581035611"/>
              </p:ext>
            </p:extLst>
          </p:nvPr>
        </p:nvGraphicFramePr>
        <p:xfrm>
          <a:off x="5192563" y="1097856"/>
          <a:ext cx="5213650" cy="6157041"/>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（産業構造の位置づけ別）</a:t>
            </a:r>
          </a:p>
        </p:txBody>
      </p:sp>
      <p:pic>
        <p:nvPicPr>
          <p:cNvPr id="12" name="図 11">
            <a:extLst>
              <a:ext uri="{FF2B5EF4-FFF2-40B4-BE49-F238E27FC236}">
                <a16:creationId xmlns:a16="http://schemas.microsoft.com/office/drawing/2014/main" id="{D549EE42-20F5-486B-B7A5-DD674DC1DD9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781"/>
          <a:stretch/>
        </p:blipFill>
        <p:spPr bwMode="auto">
          <a:xfrm>
            <a:off x="1919287" y="6932786"/>
            <a:ext cx="6600825" cy="2857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A05907A-5252-4C62-B3CD-3DDD4FEF28B6}"/>
              </a:ext>
            </a:extLst>
          </p:cNvPr>
          <p:cNvSpPr txBox="1"/>
          <p:nvPr/>
        </p:nvSpPr>
        <p:spPr>
          <a:xfrm>
            <a:off x="515394" y="665808"/>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17695843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8647ABC7-A48A-4222-921E-2C1F680E0012}"/>
              </a:ext>
            </a:extLst>
          </p:cNvPr>
          <p:cNvGraphicFramePr>
            <a:graphicFrameLocks/>
          </p:cNvGraphicFramePr>
          <p:nvPr>
            <p:extLst>
              <p:ext uri="{D42A27DB-BD31-4B8C-83A1-F6EECF244321}">
                <p14:modId xmlns:p14="http://schemas.microsoft.com/office/powerpoint/2010/main" val="2966285305"/>
              </p:ext>
            </p:extLst>
          </p:nvPr>
        </p:nvGraphicFramePr>
        <p:xfrm>
          <a:off x="2149509" y="1080288"/>
          <a:ext cx="576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（従業員数別）</a:t>
            </a:r>
          </a:p>
        </p:txBody>
      </p:sp>
      <p:sp>
        <p:nvSpPr>
          <p:cNvPr id="8" name="テキスト ボックス 7">
            <a:extLst>
              <a:ext uri="{FF2B5EF4-FFF2-40B4-BE49-F238E27FC236}">
                <a16:creationId xmlns:a16="http://schemas.microsoft.com/office/drawing/2014/main" id="{FDC2C965-524D-49D0-97CA-894705C8EDD6}"/>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Tree>
    <p:extLst>
      <p:ext uri="{BB962C8B-B14F-4D97-AF65-F5344CB8AC3E}">
        <p14:creationId xmlns:p14="http://schemas.microsoft.com/office/powerpoint/2010/main" val="4143858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8647ABC7-A48A-4222-921E-2C1F680E0012}"/>
              </a:ext>
            </a:extLst>
          </p:cNvPr>
          <p:cNvGraphicFramePr>
            <a:graphicFrameLocks/>
          </p:cNvGraphicFramePr>
          <p:nvPr>
            <p:extLst>
              <p:ext uri="{D42A27DB-BD31-4B8C-83A1-F6EECF244321}">
                <p14:modId xmlns:p14="http://schemas.microsoft.com/office/powerpoint/2010/main" val="993085548"/>
              </p:ext>
            </p:extLst>
          </p:nvPr>
        </p:nvGraphicFramePr>
        <p:xfrm>
          <a:off x="5291708" y="1025848"/>
          <a:ext cx="4664647" cy="62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8647ABC7-A48A-4222-921E-2C1F680E0012}"/>
              </a:ext>
            </a:extLst>
          </p:cNvPr>
          <p:cNvGraphicFramePr>
            <a:graphicFrameLocks/>
          </p:cNvGraphicFramePr>
          <p:nvPr>
            <p:extLst>
              <p:ext uri="{D42A27DB-BD31-4B8C-83A1-F6EECF244321}">
                <p14:modId xmlns:p14="http://schemas.microsoft.com/office/powerpoint/2010/main" val="2737189996"/>
              </p:ext>
            </p:extLst>
          </p:nvPr>
        </p:nvGraphicFramePr>
        <p:xfrm>
          <a:off x="267021" y="1025848"/>
          <a:ext cx="4664647" cy="62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0" name="object 6">
            <a:extLst>
              <a:ext uri="{FF2B5EF4-FFF2-40B4-BE49-F238E27FC236}">
                <a16:creationId xmlns:a16="http://schemas.microsoft.com/office/drawing/2014/main" id="{2A261A4F-418C-4FBA-B1CB-D75C71BDA388}"/>
              </a:ext>
            </a:extLst>
          </p:cNvPr>
          <p:cNvSpPr txBox="1"/>
          <p:nvPr/>
        </p:nvSpPr>
        <p:spPr>
          <a:xfrm>
            <a:off x="3011073" y="99899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A01E1888-5E23-47CE-ACE0-D25BC00EB268}"/>
              </a:ext>
            </a:extLst>
          </p:cNvPr>
          <p:cNvSpPr txBox="1"/>
          <p:nvPr/>
        </p:nvSpPr>
        <p:spPr>
          <a:xfrm>
            <a:off x="8100020" y="99899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2" name="テキスト ボックス 11">
            <a:extLst>
              <a:ext uri="{FF2B5EF4-FFF2-40B4-BE49-F238E27FC236}">
                <a16:creationId xmlns:a16="http://schemas.microsoft.com/office/drawing/2014/main" id="{E3324BDD-3D8A-45DA-A570-ACA51D02E7ED}"/>
              </a:ext>
            </a:extLst>
          </p:cNvPr>
          <p:cNvSpPr txBox="1"/>
          <p:nvPr/>
        </p:nvSpPr>
        <p:spPr>
          <a:xfrm>
            <a:off x="515394" y="666969"/>
            <a:ext cx="3264146" cy="430887"/>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ja-JP" altLang="en-US" sz="1100" dirty="0"/>
              <a:t>クロス集計の軸：従業員数</a:t>
            </a:r>
          </a:p>
        </p:txBody>
      </p:sp>
    </p:spTree>
    <p:extLst>
      <p:ext uri="{BB962C8B-B14F-4D97-AF65-F5344CB8AC3E}">
        <p14:creationId xmlns:p14="http://schemas.microsoft.com/office/powerpoint/2010/main" val="6400101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8647ABC7-A48A-4222-921E-2C1F680E0012}"/>
              </a:ext>
            </a:extLst>
          </p:cNvPr>
          <p:cNvGraphicFramePr>
            <a:graphicFrameLocks/>
          </p:cNvGraphicFramePr>
          <p:nvPr>
            <p:extLst>
              <p:ext uri="{D42A27DB-BD31-4B8C-83A1-F6EECF244321}">
                <p14:modId xmlns:p14="http://schemas.microsoft.com/office/powerpoint/2010/main" val="500615539"/>
              </p:ext>
            </p:extLst>
          </p:nvPr>
        </p:nvGraphicFramePr>
        <p:xfrm>
          <a:off x="5291708" y="1025848"/>
          <a:ext cx="4664647" cy="62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8647ABC7-A48A-4222-921E-2C1F680E0012}"/>
              </a:ext>
            </a:extLst>
          </p:cNvPr>
          <p:cNvGraphicFramePr>
            <a:graphicFrameLocks/>
          </p:cNvGraphicFramePr>
          <p:nvPr>
            <p:extLst>
              <p:ext uri="{D42A27DB-BD31-4B8C-83A1-F6EECF244321}">
                <p14:modId xmlns:p14="http://schemas.microsoft.com/office/powerpoint/2010/main" val="3388509269"/>
              </p:ext>
            </p:extLst>
          </p:nvPr>
        </p:nvGraphicFramePr>
        <p:xfrm>
          <a:off x="267021" y="1025848"/>
          <a:ext cx="4664647" cy="62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8" name="object 6">
            <a:extLst>
              <a:ext uri="{FF2B5EF4-FFF2-40B4-BE49-F238E27FC236}">
                <a16:creationId xmlns:a16="http://schemas.microsoft.com/office/drawing/2014/main" id="{290CB4CF-65A1-495D-A8FA-C6F46037D4BF}"/>
              </a:ext>
            </a:extLst>
          </p:cNvPr>
          <p:cNvSpPr txBox="1"/>
          <p:nvPr/>
        </p:nvSpPr>
        <p:spPr>
          <a:xfrm>
            <a:off x="7883996" y="102584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6F4EDDD0-F9C5-4FCF-922C-3ED749940BC3}"/>
              </a:ext>
            </a:extLst>
          </p:cNvPr>
          <p:cNvSpPr txBox="1"/>
          <p:nvPr/>
        </p:nvSpPr>
        <p:spPr>
          <a:xfrm>
            <a:off x="2768699" y="102584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0" name="テキスト ボックス 9">
            <a:extLst>
              <a:ext uri="{FF2B5EF4-FFF2-40B4-BE49-F238E27FC236}">
                <a16:creationId xmlns:a16="http://schemas.microsoft.com/office/drawing/2014/main" id="{02B323C7-A5B5-4016-BF7D-10A20EF67758}"/>
              </a:ext>
            </a:extLst>
          </p:cNvPr>
          <p:cNvSpPr txBox="1"/>
          <p:nvPr/>
        </p:nvSpPr>
        <p:spPr>
          <a:xfrm>
            <a:off x="515394" y="666969"/>
            <a:ext cx="4128242" cy="430887"/>
          </a:xfrm>
          <a:prstGeom prst="rect">
            <a:avLst/>
          </a:prstGeom>
          <a:noFill/>
        </p:spPr>
        <p:txBody>
          <a:bodyPr wrap="square" rtlCol="0">
            <a:spAutoFit/>
          </a:bodyPr>
          <a:lstStyle/>
          <a:p>
            <a:r>
              <a:rPr lang="ja-JP" altLang="en-US" sz="1100" dirty="0"/>
              <a:t>集計対象：</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ja-JP" altLang="en-US" sz="1100" dirty="0"/>
              <a:t>クロス集計の軸：従業員数</a:t>
            </a:r>
          </a:p>
        </p:txBody>
      </p:sp>
    </p:spTree>
    <p:extLst>
      <p:ext uri="{BB962C8B-B14F-4D97-AF65-F5344CB8AC3E}">
        <p14:creationId xmlns:p14="http://schemas.microsoft.com/office/powerpoint/2010/main" val="3244440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549EE42-20F5-486B-B7A5-DD674DC1DD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781"/>
          <a:stretch/>
        </p:blipFill>
        <p:spPr bwMode="auto">
          <a:xfrm>
            <a:off x="1919287" y="7076802"/>
            <a:ext cx="6600825" cy="2857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15394" y="257851"/>
            <a:ext cx="974486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AI</a:t>
            </a:r>
            <a:r>
              <a:rPr lang="ja-JP" altLang="en-US" sz="1800" b="1" dirty="0">
                <a:latin typeface="MS UI Gothic" panose="020B0600070205080204" pitchFamily="50" charset="-128"/>
                <a:ea typeface="MS UI Gothic" panose="020B0600070205080204" pitchFamily="50" charset="-128"/>
              </a:rPr>
              <a:t>取り組み状況別） </a:t>
            </a:r>
            <a:r>
              <a:rPr lang="en-US" altLang="ja-JP" sz="1600" b="1" dirty="0">
                <a:latin typeface="MS UI Gothic" panose="020B0600070205080204" pitchFamily="50" charset="-128"/>
                <a:ea typeface="MS UI Gothic" panose="020B0600070205080204" pitchFamily="50" charset="-128"/>
              </a:rPr>
              <a:t>〔A.</a:t>
            </a:r>
            <a:r>
              <a:rPr lang="ja-JP" altLang="en-US" sz="1600" b="1" dirty="0">
                <a:latin typeface="MS UI Gothic" panose="020B0600070205080204" pitchFamily="50" charset="-128"/>
                <a:ea typeface="MS UI Gothic" panose="020B0600070205080204" pitchFamily="50" charset="-128"/>
              </a:rPr>
              <a:t>ユーザー企業</a:t>
            </a:r>
            <a:r>
              <a:rPr lang="en-US" altLang="ja-JP" sz="1600" b="1" dirty="0">
                <a:latin typeface="MS UI Gothic" panose="020B0600070205080204" pitchFamily="50" charset="-128"/>
                <a:ea typeface="MS UI Gothic" panose="020B0600070205080204" pitchFamily="50" charset="-128"/>
              </a:rPr>
              <a:t>〕</a:t>
            </a:r>
            <a:endParaRPr lang="ja-JP" altLang="en-US" sz="1600" b="1" dirty="0">
              <a:latin typeface="MS UI Gothic" panose="020B0600070205080204" pitchFamily="50" charset="-128"/>
              <a:ea typeface="MS UI Gothic" panose="020B0600070205080204" pitchFamily="50" charset="-128"/>
            </a:endParaRPr>
          </a:p>
        </p:txBody>
      </p:sp>
      <p:sp>
        <p:nvSpPr>
          <p:cNvPr id="13" name="正方形/長方形 12">
            <a:extLst>
              <a:ext uri="{FF2B5EF4-FFF2-40B4-BE49-F238E27FC236}">
                <a16:creationId xmlns:a16="http://schemas.microsoft.com/office/drawing/2014/main" id="{E2D2E90B-042D-41D0-9BDE-0F7B13A318F4}"/>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4" name="正方形/長方形 13">
            <a:extLst>
              <a:ext uri="{FF2B5EF4-FFF2-40B4-BE49-F238E27FC236}">
                <a16:creationId xmlns:a16="http://schemas.microsoft.com/office/drawing/2014/main" id="{46883CE4-7D87-4633-B32B-D0493643C40F}"/>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5" name="正方形/長方形 14">
            <a:extLst>
              <a:ext uri="{FF2B5EF4-FFF2-40B4-BE49-F238E27FC236}">
                <a16:creationId xmlns:a16="http://schemas.microsoft.com/office/drawing/2014/main" id="{5365C9B0-B78A-4271-9041-E7EE34BCB026}"/>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6" name="グラフ 15">
            <a:extLst>
              <a:ext uri="{FF2B5EF4-FFF2-40B4-BE49-F238E27FC236}">
                <a16:creationId xmlns:a16="http://schemas.microsoft.com/office/drawing/2014/main" id="{C7B8A423-865A-464C-9388-CDBCBDA0C2A8}"/>
              </a:ext>
            </a:extLst>
          </p:cNvPr>
          <p:cNvGraphicFramePr>
            <a:graphicFrameLocks/>
          </p:cNvGraphicFramePr>
          <p:nvPr/>
        </p:nvGraphicFramePr>
        <p:xfrm>
          <a:off x="71516"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C22F3D93-A6FF-4C73-A56D-E4D70E63DCDE}"/>
              </a:ext>
            </a:extLst>
          </p:cNvPr>
          <p:cNvGraphicFramePr>
            <a:graphicFrameLocks/>
          </p:cNvGraphicFramePr>
          <p:nvPr/>
        </p:nvGraphicFramePr>
        <p:xfrm>
          <a:off x="3473700"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055D5098-7799-464B-9A5A-6FF2B5DFF665}"/>
              </a:ext>
            </a:extLst>
          </p:cNvPr>
          <p:cNvGraphicFramePr>
            <a:graphicFrameLocks/>
          </p:cNvGraphicFramePr>
          <p:nvPr/>
        </p:nvGraphicFramePr>
        <p:xfrm>
          <a:off x="6875884"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870174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92400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 </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AI</a:t>
            </a:r>
            <a:r>
              <a:rPr lang="ja-JP" altLang="en-US" sz="1800" b="1" dirty="0">
                <a:latin typeface="MS UI Gothic" panose="020B0600070205080204" pitchFamily="50" charset="-128"/>
                <a:ea typeface="MS UI Gothic" panose="020B0600070205080204" pitchFamily="50" charset="-128"/>
              </a:rPr>
              <a:t>取り組み状況別） </a:t>
            </a:r>
            <a:r>
              <a:rPr lang="en-US" altLang="ja-JP" sz="1600" b="1" dirty="0">
                <a:latin typeface="MS UI Gothic" panose="020B0600070205080204" pitchFamily="50" charset="-128"/>
                <a:ea typeface="MS UI Gothic" panose="020B0600070205080204" pitchFamily="50" charset="-128"/>
              </a:rPr>
              <a:t>〔B.</a:t>
            </a:r>
            <a:r>
              <a:rPr lang="ja-JP" altLang="en-US" sz="1600" b="1" dirty="0">
                <a:latin typeface="MS UI Gothic" panose="020B0600070205080204" pitchFamily="50" charset="-128"/>
                <a:ea typeface="MS UI Gothic" panose="020B0600070205080204" pitchFamily="50" charset="-128"/>
              </a:rPr>
              <a:t>メーカー企業</a:t>
            </a:r>
            <a:r>
              <a:rPr lang="en-US" altLang="ja-JP" sz="1600" b="1" dirty="0">
                <a:latin typeface="MS UI Gothic" panose="020B0600070205080204" pitchFamily="50" charset="-128"/>
                <a:ea typeface="MS UI Gothic" panose="020B0600070205080204" pitchFamily="50" charset="-128"/>
              </a:rPr>
              <a:t>〕</a:t>
            </a:r>
            <a:endParaRPr lang="ja-JP" altLang="en-US" sz="1600" b="1"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E97F8EB9-C276-4BF4-A690-3DAFC242F6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781"/>
          <a:stretch/>
        </p:blipFill>
        <p:spPr bwMode="auto">
          <a:xfrm>
            <a:off x="1919287" y="7076802"/>
            <a:ext cx="6600825" cy="28575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EB63A93-16D8-4422-9CE0-24F3D4D086D4}"/>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3" name="正方形/長方形 12">
            <a:extLst>
              <a:ext uri="{FF2B5EF4-FFF2-40B4-BE49-F238E27FC236}">
                <a16:creationId xmlns:a16="http://schemas.microsoft.com/office/drawing/2014/main" id="{C567C85A-EF14-49F8-83E2-0E500497657F}"/>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4" name="正方形/長方形 13">
            <a:extLst>
              <a:ext uri="{FF2B5EF4-FFF2-40B4-BE49-F238E27FC236}">
                <a16:creationId xmlns:a16="http://schemas.microsoft.com/office/drawing/2014/main" id="{F7E49EDB-E5FC-42A8-82F0-3EAA3FD87FA1}"/>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5" name="グラフ 14">
            <a:extLst>
              <a:ext uri="{FF2B5EF4-FFF2-40B4-BE49-F238E27FC236}">
                <a16:creationId xmlns:a16="http://schemas.microsoft.com/office/drawing/2014/main" id="{A4F3D1EA-57BA-472C-B857-6A660604E2AF}"/>
              </a:ext>
            </a:extLst>
          </p:cNvPr>
          <p:cNvGraphicFramePr>
            <a:graphicFrameLocks/>
          </p:cNvGraphicFramePr>
          <p:nvPr/>
        </p:nvGraphicFramePr>
        <p:xfrm>
          <a:off x="71516"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2051E01F-40C9-4925-846C-2AD4E6900961}"/>
              </a:ext>
            </a:extLst>
          </p:cNvPr>
          <p:cNvGraphicFramePr>
            <a:graphicFrameLocks/>
          </p:cNvGraphicFramePr>
          <p:nvPr/>
        </p:nvGraphicFramePr>
        <p:xfrm>
          <a:off x="3473700"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7D30EF47-812C-4A80-B7C2-B3DA12877A02}"/>
              </a:ext>
            </a:extLst>
          </p:cNvPr>
          <p:cNvGraphicFramePr>
            <a:graphicFrameLocks/>
          </p:cNvGraphicFramePr>
          <p:nvPr/>
        </p:nvGraphicFramePr>
        <p:xfrm>
          <a:off x="6875884"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742946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AI</a:t>
            </a:r>
            <a:r>
              <a:rPr lang="ja-JP" altLang="en-US" sz="1800" b="1" dirty="0">
                <a:latin typeface="MS UI Gothic" panose="020B0600070205080204" pitchFamily="50" charset="-128"/>
                <a:ea typeface="MS UI Gothic" panose="020B0600070205080204" pitchFamily="50" charset="-128"/>
              </a:rPr>
              <a:t>取り組み状況別）</a:t>
            </a:r>
            <a:endParaRPr lang="en-US" altLang="ja-JP" sz="1500" b="1"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C2013CAA-116E-4C59-947B-C6565147E3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781"/>
          <a:stretch/>
        </p:blipFill>
        <p:spPr bwMode="auto">
          <a:xfrm>
            <a:off x="1919287" y="7076802"/>
            <a:ext cx="6600825" cy="28575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C1FD5F2C-5024-4416-83BD-553628B9B918}"/>
              </a:ext>
            </a:extLst>
          </p:cNvPr>
          <p:cNvSpPr/>
          <p:nvPr/>
        </p:nvSpPr>
        <p:spPr>
          <a:xfrm>
            <a:off x="8331630" y="350879"/>
            <a:ext cx="2107770" cy="297517"/>
          </a:xfrm>
          <a:prstGeom prst="rect">
            <a:avLst/>
          </a:prstGeom>
        </p:spPr>
        <p:txBody>
          <a:bodyPr wrap="square" lIns="0" rIns="0">
            <a:spAutoFit/>
          </a:bodyPr>
          <a:lstStyle/>
          <a:p>
            <a:pPr algn="ctr">
              <a:lnSpc>
                <a:spcPts val="1600"/>
              </a:lnSpc>
            </a:pPr>
            <a:r>
              <a:rPr lang="en-US" altLang="ja-JP" sz="1550" b="1" dirty="0">
                <a:latin typeface="MS UI Gothic" panose="020B0600070205080204" pitchFamily="50" charset="-128"/>
                <a:ea typeface="MS UI Gothic" panose="020B0600070205080204" pitchFamily="50" charset="-128"/>
              </a:rPr>
              <a:t>〔C.</a:t>
            </a:r>
            <a:r>
              <a:rPr lang="ja-JP" altLang="en-US" sz="1550" b="1" dirty="0">
                <a:latin typeface="MS UI Gothic" panose="020B0600070205080204" pitchFamily="50" charset="-128"/>
                <a:ea typeface="MS UI Gothic" panose="020B0600070205080204" pitchFamily="50" charset="-128"/>
              </a:rPr>
              <a:t>サブシステム提供企業</a:t>
            </a:r>
            <a:r>
              <a:rPr lang="en-US" altLang="ja-JP" sz="1550" b="1" dirty="0">
                <a:latin typeface="MS UI Gothic" panose="020B0600070205080204" pitchFamily="50" charset="-128"/>
                <a:ea typeface="MS UI Gothic" panose="020B0600070205080204" pitchFamily="50" charset="-128"/>
              </a:rPr>
              <a:t>〕</a:t>
            </a:r>
            <a:endParaRPr lang="ja-JP" altLang="en-US" sz="1550" b="1" dirty="0"/>
          </a:p>
        </p:txBody>
      </p:sp>
      <p:sp>
        <p:nvSpPr>
          <p:cNvPr id="13" name="正方形/長方形 12">
            <a:extLst>
              <a:ext uri="{FF2B5EF4-FFF2-40B4-BE49-F238E27FC236}">
                <a16:creationId xmlns:a16="http://schemas.microsoft.com/office/drawing/2014/main" id="{CE3ED7E4-B547-402C-A563-C50FA4739E3A}"/>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4" name="正方形/長方形 13">
            <a:extLst>
              <a:ext uri="{FF2B5EF4-FFF2-40B4-BE49-F238E27FC236}">
                <a16:creationId xmlns:a16="http://schemas.microsoft.com/office/drawing/2014/main" id="{3DDA1BA7-A7C7-4E01-B075-90524EC2DEBE}"/>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5" name="正方形/長方形 14">
            <a:extLst>
              <a:ext uri="{FF2B5EF4-FFF2-40B4-BE49-F238E27FC236}">
                <a16:creationId xmlns:a16="http://schemas.microsoft.com/office/drawing/2014/main" id="{3ADAA556-38D1-4FF5-BD73-169C583CEC6E}"/>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6" name="グラフ 15">
            <a:extLst>
              <a:ext uri="{FF2B5EF4-FFF2-40B4-BE49-F238E27FC236}">
                <a16:creationId xmlns:a16="http://schemas.microsoft.com/office/drawing/2014/main" id="{84583EE2-CBCD-4EFD-AC91-036C63EBD5CB}"/>
              </a:ext>
            </a:extLst>
          </p:cNvPr>
          <p:cNvGraphicFramePr>
            <a:graphicFrameLocks/>
          </p:cNvGraphicFramePr>
          <p:nvPr/>
        </p:nvGraphicFramePr>
        <p:xfrm>
          <a:off x="71516"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DD681079-25C9-4551-9057-D3E74DA7B381}"/>
              </a:ext>
            </a:extLst>
          </p:cNvPr>
          <p:cNvGraphicFramePr>
            <a:graphicFrameLocks/>
          </p:cNvGraphicFramePr>
          <p:nvPr/>
        </p:nvGraphicFramePr>
        <p:xfrm>
          <a:off x="3473700"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5B97253B-02CB-495A-8004-A7F0F4AEAFD2}"/>
              </a:ext>
            </a:extLst>
          </p:cNvPr>
          <p:cNvGraphicFramePr>
            <a:graphicFrameLocks/>
          </p:cNvGraphicFramePr>
          <p:nvPr/>
        </p:nvGraphicFramePr>
        <p:xfrm>
          <a:off x="6875884"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77385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AI</a:t>
            </a:r>
            <a:r>
              <a:rPr lang="ja-JP" altLang="en-US" sz="1800" b="1" dirty="0">
                <a:latin typeface="MS UI Gothic" panose="020B0600070205080204" pitchFamily="50" charset="-128"/>
                <a:ea typeface="MS UI Gothic" panose="020B0600070205080204" pitchFamily="50" charset="-128"/>
              </a:rPr>
              <a:t>取り組み状況別）</a:t>
            </a:r>
            <a:r>
              <a:rPr lang="ja-JP" altLang="en-US" sz="1590" b="1" dirty="0">
                <a:latin typeface="MS UI Gothic" panose="020B0600070205080204" pitchFamily="50" charset="-128"/>
                <a:ea typeface="MS UI Gothic" panose="020B0600070205080204" pitchFamily="50" charset="-128"/>
              </a:rPr>
              <a:t> </a:t>
            </a:r>
            <a:r>
              <a:rPr lang="en-US" altLang="ja-JP" sz="1590" b="1" dirty="0">
                <a:latin typeface="MS UI Gothic" panose="020B0600070205080204" pitchFamily="50" charset="-128"/>
                <a:ea typeface="MS UI Gothic" panose="020B0600070205080204" pitchFamily="50" charset="-128"/>
              </a:rPr>
              <a:t>〔D.</a:t>
            </a:r>
            <a:r>
              <a:rPr lang="ja-JP" altLang="en-US" sz="1590" b="1" dirty="0">
                <a:latin typeface="MS UI Gothic" panose="020B0600070205080204" pitchFamily="50" charset="-128"/>
                <a:ea typeface="MS UI Gothic" panose="020B0600070205080204" pitchFamily="50" charset="-128"/>
              </a:rPr>
              <a:t>サービス提供企業</a:t>
            </a:r>
            <a:r>
              <a:rPr lang="en-US" altLang="ja-JP" sz="1590" b="1" dirty="0">
                <a:latin typeface="MS UI Gothic" panose="020B0600070205080204" pitchFamily="50" charset="-128"/>
                <a:ea typeface="MS UI Gothic" panose="020B0600070205080204" pitchFamily="50" charset="-128"/>
              </a:rPr>
              <a:t>〕</a:t>
            </a:r>
            <a:endParaRPr lang="ja-JP" altLang="en-US" sz="1590" b="1"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C4579D06-8BA1-4638-96CD-DFC9895191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781"/>
          <a:stretch/>
        </p:blipFill>
        <p:spPr bwMode="auto">
          <a:xfrm>
            <a:off x="1919287" y="7076802"/>
            <a:ext cx="6600825" cy="28575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A56CA41B-8FC1-4730-A50F-39FC6EA06A3B}"/>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3" name="正方形/長方形 12">
            <a:extLst>
              <a:ext uri="{FF2B5EF4-FFF2-40B4-BE49-F238E27FC236}">
                <a16:creationId xmlns:a16="http://schemas.microsoft.com/office/drawing/2014/main" id="{99537E41-83CE-4CEF-B8D0-4EEA2EA8467C}"/>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4" name="正方形/長方形 13">
            <a:extLst>
              <a:ext uri="{FF2B5EF4-FFF2-40B4-BE49-F238E27FC236}">
                <a16:creationId xmlns:a16="http://schemas.microsoft.com/office/drawing/2014/main" id="{9F4C870B-305A-41C3-9B92-010784006F02}"/>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5" name="グラフ 14">
            <a:extLst>
              <a:ext uri="{FF2B5EF4-FFF2-40B4-BE49-F238E27FC236}">
                <a16:creationId xmlns:a16="http://schemas.microsoft.com/office/drawing/2014/main" id="{7F67140E-D572-47C8-8FBD-20CF12A0ED7D}"/>
              </a:ext>
            </a:extLst>
          </p:cNvPr>
          <p:cNvGraphicFramePr>
            <a:graphicFrameLocks/>
          </p:cNvGraphicFramePr>
          <p:nvPr/>
        </p:nvGraphicFramePr>
        <p:xfrm>
          <a:off x="6875884"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1DD77E43-4FCB-4CB7-8A97-D3E805811730}"/>
              </a:ext>
            </a:extLst>
          </p:cNvPr>
          <p:cNvGraphicFramePr>
            <a:graphicFrameLocks/>
          </p:cNvGraphicFramePr>
          <p:nvPr/>
        </p:nvGraphicFramePr>
        <p:xfrm>
          <a:off x="3473700"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352E4D6E-1384-45B0-9EBB-BDA0A242825E}"/>
              </a:ext>
            </a:extLst>
          </p:cNvPr>
          <p:cNvGraphicFramePr>
            <a:graphicFrameLocks/>
          </p:cNvGraphicFramePr>
          <p:nvPr/>
        </p:nvGraphicFramePr>
        <p:xfrm>
          <a:off x="71516"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2232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a:t>
            </a:r>
            <a:r>
              <a:rPr lang="ja-JP" altLang="en-US" sz="2065" b="1" dirty="0">
                <a:latin typeface="MS UI Gothic" panose="020B0600070205080204" pitchFamily="50" charset="-128"/>
                <a:ea typeface="MS UI Gothic" panose="020B0600070205080204" pitchFamily="50" charset="-128"/>
              </a:rPr>
              <a:t>事業の競争優位性　</a:t>
            </a:r>
          </a:p>
        </p:txBody>
      </p:sp>
      <p:sp>
        <p:nvSpPr>
          <p:cNvPr id="9" name="テキスト ボックス 8">
            <a:extLst>
              <a:ext uri="{FF2B5EF4-FFF2-40B4-BE49-F238E27FC236}">
                <a16:creationId xmlns:a16="http://schemas.microsoft.com/office/drawing/2014/main" id="{53BA6C1C-0D5A-4E8C-986C-7EB6CF00FC3E}"/>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0" name="グラフ 9">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751686105"/>
              </p:ext>
            </p:extLst>
          </p:nvPr>
        </p:nvGraphicFramePr>
        <p:xfrm>
          <a:off x="986898" y="1251740"/>
          <a:ext cx="8465603" cy="4876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6043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a:t>
            </a:r>
            <a:r>
              <a:rPr lang="ja-JP" altLang="en-US" sz="2065" b="1" dirty="0">
                <a:latin typeface="MS UI Gothic" panose="020B0600070205080204" pitchFamily="50" charset="-128"/>
                <a:ea typeface="MS UI Gothic" panose="020B0600070205080204" pitchFamily="50" charset="-128"/>
              </a:rPr>
              <a:t>事業の競争優位性 （産業構造の位置づけ別） 　</a:t>
            </a:r>
          </a:p>
        </p:txBody>
      </p:sp>
      <p:pic>
        <p:nvPicPr>
          <p:cNvPr id="15" name="図 14">
            <a:extLst>
              <a:ext uri="{FF2B5EF4-FFF2-40B4-BE49-F238E27FC236}">
                <a16:creationId xmlns:a16="http://schemas.microsoft.com/office/drawing/2014/main" id="{518F3582-936F-4657-8122-C3852A5C79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275"/>
          <a:stretch/>
        </p:blipFill>
        <p:spPr bwMode="auto">
          <a:xfrm>
            <a:off x="2265742" y="6717821"/>
            <a:ext cx="5707592" cy="28469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B7F5FBE5-6D68-4E2C-973F-CA28F5D954BD}"/>
              </a:ext>
            </a:extLst>
          </p:cNvPr>
          <p:cNvSpPr txBox="1"/>
          <p:nvPr/>
        </p:nvSpPr>
        <p:spPr>
          <a:xfrm>
            <a:off x="515394" y="665808"/>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graphicFrame>
        <p:nvGraphicFramePr>
          <p:cNvPr id="8" name="グラフ 7">
            <a:extLst>
              <a:ext uri="{FF2B5EF4-FFF2-40B4-BE49-F238E27FC236}">
                <a16:creationId xmlns:a16="http://schemas.microsoft.com/office/drawing/2014/main" id="{41D44733-D369-45E4-8F2E-C2B54CA873EB}"/>
              </a:ext>
            </a:extLst>
          </p:cNvPr>
          <p:cNvGraphicFramePr>
            <a:graphicFrameLocks/>
          </p:cNvGraphicFramePr>
          <p:nvPr>
            <p:extLst>
              <p:ext uri="{D42A27DB-BD31-4B8C-83A1-F6EECF244321}">
                <p14:modId xmlns:p14="http://schemas.microsoft.com/office/powerpoint/2010/main" val="432003767"/>
              </p:ext>
            </p:extLst>
          </p:nvPr>
        </p:nvGraphicFramePr>
        <p:xfrm>
          <a:off x="-678" y="1422472"/>
          <a:ext cx="5220000" cy="52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38BF9274-CFBC-4D3F-B073-229278609E2E}"/>
              </a:ext>
            </a:extLst>
          </p:cNvPr>
          <p:cNvGraphicFramePr>
            <a:graphicFrameLocks/>
          </p:cNvGraphicFramePr>
          <p:nvPr>
            <p:extLst>
              <p:ext uri="{D42A27DB-BD31-4B8C-83A1-F6EECF244321}">
                <p14:modId xmlns:p14="http://schemas.microsoft.com/office/powerpoint/2010/main" val="4045363301"/>
              </p:ext>
            </p:extLst>
          </p:nvPr>
        </p:nvGraphicFramePr>
        <p:xfrm>
          <a:off x="5220079" y="1422472"/>
          <a:ext cx="5220000" cy="52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072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a:off x="4067572" y="3200035"/>
            <a:ext cx="5836205" cy="3658461"/>
          </a:xfrm>
          <a:prstGeom prst="rect">
            <a:avLst/>
          </a:prstGeom>
          <a:blipFill>
            <a:blip r:embed="rId2" cstate="print"/>
            <a:stretch>
              <a:fillRect/>
            </a:stretch>
          </a:blipFill>
        </p:spPr>
        <p:txBody>
          <a:bodyPr wrap="square" lIns="0" tIns="0" rIns="0" bIns="0" rtlCol="0"/>
          <a:lstStyle/>
          <a:p>
            <a:endParaRPr dirty="0"/>
          </a:p>
        </p:txBody>
      </p:sp>
      <p:graphicFrame>
        <p:nvGraphicFramePr>
          <p:cNvPr id="8" name="Chart 21">
            <a:extLst>
              <a:ext uri="{FF2B5EF4-FFF2-40B4-BE49-F238E27FC236}">
                <a16:creationId xmlns:a16="http://schemas.microsoft.com/office/drawing/2014/main" id="{ADF8B646-1210-493C-87AA-D1446E62688F}"/>
              </a:ext>
            </a:extLst>
          </p:cNvPr>
          <p:cNvGraphicFramePr>
            <a:graphicFrameLocks/>
          </p:cNvGraphicFramePr>
          <p:nvPr>
            <p:extLst>
              <p:ext uri="{D42A27DB-BD31-4B8C-83A1-F6EECF244321}">
                <p14:modId xmlns:p14="http://schemas.microsoft.com/office/powerpoint/2010/main" val="786210437"/>
              </p:ext>
            </p:extLst>
          </p:nvPr>
        </p:nvGraphicFramePr>
        <p:xfrm>
          <a:off x="395164" y="1313880"/>
          <a:ext cx="6012000" cy="3785129"/>
        </p:xfrm>
        <a:graphic>
          <a:graphicData uri="http://schemas.openxmlformats.org/drawingml/2006/chart">
            <c:chart xmlns:c="http://schemas.openxmlformats.org/drawingml/2006/chart" xmlns:r="http://schemas.openxmlformats.org/officeDocument/2006/relationships" r:id="rId3"/>
          </a:graphicData>
        </a:graphic>
      </p:graphicFrame>
      <p:sp>
        <p:nvSpPr>
          <p:cNvPr id="7" name="object 2">
            <a:extLst>
              <a:ext uri="{FF2B5EF4-FFF2-40B4-BE49-F238E27FC236}">
                <a16:creationId xmlns:a16="http://schemas.microsoft.com/office/drawing/2014/main" id="{4AC01DFC-7223-4951-AEC9-2EF46E6E9BCC}"/>
              </a:ext>
            </a:extLst>
          </p:cNvPr>
          <p:cNvSpPr txBox="1">
            <a:spLocks/>
          </p:cNvSpPr>
          <p:nvPr/>
        </p:nvSpPr>
        <p:spPr>
          <a:xfrm>
            <a:off x="7023457" y="2780066"/>
            <a:ext cx="2880320" cy="228909"/>
          </a:xfrm>
          <a:prstGeom prst="rect">
            <a:avLst/>
          </a:prstGeom>
        </p:spPr>
        <p:txBody>
          <a:bodyPr vert="horz" wrap="square" lIns="0" tIns="13335" rIns="0" bIns="0" rtlCol="0">
            <a:spAutoFit/>
          </a:bodyPr>
          <a:lst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a:lstStyle>
          <a:p>
            <a:pPr marL="12700" defTabSz="914400">
              <a:spcBef>
                <a:spcPts val="105"/>
              </a:spcBef>
            </a:pPr>
            <a:r>
              <a:rPr lang="ja-JP" altLang="en-US" sz="1400" kern="0" dirty="0">
                <a:latin typeface="Meiryo UI" panose="020B0604030504040204" pitchFamily="50" charset="-128"/>
                <a:ea typeface="Meiryo UI" panose="020B0604030504040204" pitchFamily="50" charset="-128"/>
              </a:rPr>
              <a:t>＜参考＞経済産業局の</a:t>
            </a:r>
            <a:r>
              <a:rPr lang="ja-JP" altLang="en-US" sz="1400" kern="0" spc="-15" dirty="0">
                <a:latin typeface="Meiryo UI" panose="020B0604030504040204" pitchFamily="50" charset="-128"/>
                <a:ea typeface="Meiryo UI" panose="020B0604030504040204" pitchFamily="50" charset="-128"/>
              </a:rPr>
              <a:t>管</a:t>
            </a:r>
            <a:r>
              <a:rPr lang="ja-JP" altLang="en-US" sz="1400" kern="0" dirty="0">
                <a:latin typeface="Meiryo UI" panose="020B0604030504040204" pitchFamily="50" charset="-128"/>
                <a:ea typeface="Meiryo UI" panose="020B0604030504040204" pitchFamily="50" charset="-128"/>
              </a:rPr>
              <a:t>轄分類</a:t>
            </a:r>
          </a:p>
        </p:txBody>
      </p:sp>
      <p:sp>
        <p:nvSpPr>
          <p:cNvPr id="10" name="タイトル 9">
            <a:extLst>
              <a:ext uri="{FF2B5EF4-FFF2-40B4-BE49-F238E27FC236}">
                <a16:creationId xmlns:a16="http://schemas.microsoft.com/office/drawing/2014/main" id="{150351A0-8A9E-4296-A606-1EC7DCDC0D2B}"/>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Ⅲ.</a:t>
            </a:r>
            <a:r>
              <a:rPr lang="ja-JP" altLang="en-US" sz="2529" dirty="0">
                <a:latin typeface="+mj-ea"/>
                <a:ea typeface="+mj-ea"/>
              </a:rPr>
              <a:t>調査票の回収状況（地域別）</a:t>
            </a:r>
          </a:p>
        </p:txBody>
      </p:sp>
    </p:spTree>
    <p:extLst>
      <p:ext uri="{BB962C8B-B14F-4D97-AF65-F5344CB8AC3E}">
        <p14:creationId xmlns:p14="http://schemas.microsoft.com/office/powerpoint/2010/main" val="1120730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B029EAAA-9168-4B78-A5AF-0D3FCA85A21C}"/>
              </a:ext>
            </a:extLst>
          </p:cNvPr>
          <p:cNvGraphicFramePr>
            <a:graphicFrameLocks/>
          </p:cNvGraphicFramePr>
          <p:nvPr>
            <p:extLst>
              <p:ext uri="{D42A27DB-BD31-4B8C-83A1-F6EECF244321}">
                <p14:modId xmlns:p14="http://schemas.microsoft.com/office/powerpoint/2010/main" val="3965586700"/>
              </p:ext>
            </p:extLst>
          </p:nvPr>
        </p:nvGraphicFramePr>
        <p:xfrm>
          <a:off x="2149509" y="1080288"/>
          <a:ext cx="576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a:t>
            </a:r>
            <a:r>
              <a:rPr lang="ja-JP" altLang="en-US" sz="2065" b="1" dirty="0">
                <a:latin typeface="MS UI Gothic" panose="020B0600070205080204" pitchFamily="50" charset="-128"/>
                <a:ea typeface="MS UI Gothic" panose="020B0600070205080204" pitchFamily="50" charset="-128"/>
              </a:rPr>
              <a:t>事業の競争優位性 （従業員数別）　</a:t>
            </a:r>
          </a:p>
        </p:txBody>
      </p:sp>
      <p:sp>
        <p:nvSpPr>
          <p:cNvPr id="9" name="テキスト ボックス 8">
            <a:extLst>
              <a:ext uri="{FF2B5EF4-FFF2-40B4-BE49-F238E27FC236}">
                <a16:creationId xmlns:a16="http://schemas.microsoft.com/office/drawing/2014/main" id="{53BA6C1C-0D5A-4E8C-986C-7EB6CF00FC3E}"/>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Tree>
    <p:extLst>
      <p:ext uri="{BB962C8B-B14F-4D97-AF65-F5344CB8AC3E}">
        <p14:creationId xmlns:p14="http://schemas.microsoft.com/office/powerpoint/2010/main" val="7804130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a:t>
            </a:r>
            <a:r>
              <a:rPr lang="ja-JP" altLang="en-US" sz="2065" b="1" dirty="0">
                <a:latin typeface="MS UI Gothic" panose="020B0600070205080204" pitchFamily="50" charset="-128"/>
                <a:ea typeface="MS UI Gothic" panose="020B0600070205080204" pitchFamily="50" charset="-128"/>
              </a:rPr>
              <a:t>事業の競争優位性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10" name="テキスト ボックス 9">
            <a:extLst>
              <a:ext uri="{FF2B5EF4-FFF2-40B4-BE49-F238E27FC236}">
                <a16:creationId xmlns:a16="http://schemas.microsoft.com/office/drawing/2014/main" id="{F7B9C913-C67B-4C6D-9639-DEF54757668B}"/>
              </a:ext>
            </a:extLst>
          </p:cNvPr>
          <p:cNvSpPr txBox="1"/>
          <p:nvPr/>
        </p:nvSpPr>
        <p:spPr>
          <a:xfrm>
            <a:off x="515394" y="676841"/>
            <a:ext cx="3264146"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endParaRPr lang="en-US" altLang="ja-JP" sz="1200" dirty="0"/>
          </a:p>
          <a:p>
            <a:r>
              <a:rPr lang="ja-JP" altLang="en-US" sz="1200" dirty="0"/>
              <a:t>クロス集計の軸：従業員数</a:t>
            </a:r>
          </a:p>
        </p:txBody>
      </p:sp>
      <p:sp>
        <p:nvSpPr>
          <p:cNvPr id="11" name="object 6">
            <a:extLst>
              <a:ext uri="{FF2B5EF4-FFF2-40B4-BE49-F238E27FC236}">
                <a16:creationId xmlns:a16="http://schemas.microsoft.com/office/drawing/2014/main" id="{C5391373-C6BA-4E68-AFEB-C132FC3C0D8C}"/>
              </a:ext>
            </a:extLst>
          </p:cNvPr>
          <p:cNvSpPr txBox="1"/>
          <p:nvPr/>
        </p:nvSpPr>
        <p:spPr>
          <a:xfrm>
            <a:off x="3011073" y="1287026"/>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7A545285-282C-442E-8D32-15021D136842}"/>
              </a:ext>
            </a:extLst>
          </p:cNvPr>
          <p:cNvSpPr txBox="1"/>
          <p:nvPr/>
        </p:nvSpPr>
        <p:spPr>
          <a:xfrm>
            <a:off x="8100020" y="1287026"/>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3" name="グラフ 12">
            <a:extLst>
              <a:ext uri="{FF2B5EF4-FFF2-40B4-BE49-F238E27FC236}">
                <a16:creationId xmlns:a16="http://schemas.microsoft.com/office/drawing/2014/main" id="{B029EAAA-9168-4B78-A5AF-0D3FCA85A21C}"/>
              </a:ext>
            </a:extLst>
          </p:cNvPr>
          <p:cNvGraphicFramePr>
            <a:graphicFrameLocks/>
          </p:cNvGraphicFramePr>
          <p:nvPr>
            <p:extLst>
              <p:ext uri="{D42A27DB-BD31-4B8C-83A1-F6EECF244321}">
                <p14:modId xmlns:p14="http://schemas.microsoft.com/office/powerpoint/2010/main" val="1019543523"/>
              </p:ext>
            </p:extLst>
          </p:nvPr>
        </p:nvGraphicFramePr>
        <p:xfrm>
          <a:off x="267021" y="1406542"/>
          <a:ext cx="4664647" cy="5451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B029EAAA-9168-4B78-A5AF-0D3FCA85A21C}"/>
              </a:ext>
            </a:extLst>
          </p:cNvPr>
          <p:cNvGraphicFramePr>
            <a:graphicFrameLocks/>
          </p:cNvGraphicFramePr>
          <p:nvPr>
            <p:extLst>
              <p:ext uri="{D42A27DB-BD31-4B8C-83A1-F6EECF244321}">
                <p14:modId xmlns:p14="http://schemas.microsoft.com/office/powerpoint/2010/main" val="2042488005"/>
              </p:ext>
            </p:extLst>
          </p:nvPr>
        </p:nvGraphicFramePr>
        <p:xfrm>
          <a:off x="5291708" y="1406542"/>
          <a:ext cx="4664647" cy="54519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84352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a:t>
            </a:r>
            <a:r>
              <a:rPr lang="ja-JP" altLang="en-US" sz="2065" b="1" dirty="0">
                <a:latin typeface="MS UI Gothic" panose="020B0600070205080204" pitchFamily="50" charset="-128"/>
                <a:ea typeface="MS UI Gothic" panose="020B0600070205080204" pitchFamily="50" charset="-128"/>
              </a:rPr>
              <a:t>事業の競争優位性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10" name="テキスト ボックス 9">
            <a:extLst>
              <a:ext uri="{FF2B5EF4-FFF2-40B4-BE49-F238E27FC236}">
                <a16:creationId xmlns:a16="http://schemas.microsoft.com/office/drawing/2014/main" id="{F7B9C913-C67B-4C6D-9639-DEF54757668B}"/>
              </a:ext>
            </a:extLst>
          </p:cNvPr>
          <p:cNvSpPr txBox="1"/>
          <p:nvPr/>
        </p:nvSpPr>
        <p:spPr>
          <a:xfrm>
            <a:off x="515394" y="676841"/>
            <a:ext cx="4056234"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sp>
        <p:nvSpPr>
          <p:cNvPr id="15" name="object 6">
            <a:extLst>
              <a:ext uri="{FF2B5EF4-FFF2-40B4-BE49-F238E27FC236}">
                <a16:creationId xmlns:a16="http://schemas.microsoft.com/office/drawing/2014/main" id="{87F2BD52-1B1E-4B10-A7EE-3394EC608E55}"/>
              </a:ext>
            </a:extLst>
          </p:cNvPr>
          <p:cNvSpPr txBox="1"/>
          <p:nvPr/>
        </p:nvSpPr>
        <p:spPr>
          <a:xfrm>
            <a:off x="7883996" y="1313880"/>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1AC30184-BF1C-4C5B-91D1-B282413AE412}"/>
              </a:ext>
            </a:extLst>
          </p:cNvPr>
          <p:cNvSpPr txBox="1"/>
          <p:nvPr/>
        </p:nvSpPr>
        <p:spPr>
          <a:xfrm>
            <a:off x="2768699" y="1313880"/>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7" name="グラフ 16">
            <a:extLst>
              <a:ext uri="{FF2B5EF4-FFF2-40B4-BE49-F238E27FC236}">
                <a16:creationId xmlns:a16="http://schemas.microsoft.com/office/drawing/2014/main" id="{B029EAAA-9168-4B78-A5AF-0D3FCA85A21C}"/>
              </a:ext>
            </a:extLst>
          </p:cNvPr>
          <p:cNvGraphicFramePr>
            <a:graphicFrameLocks/>
          </p:cNvGraphicFramePr>
          <p:nvPr>
            <p:extLst>
              <p:ext uri="{D42A27DB-BD31-4B8C-83A1-F6EECF244321}">
                <p14:modId xmlns:p14="http://schemas.microsoft.com/office/powerpoint/2010/main" val="1732188682"/>
              </p:ext>
            </p:extLst>
          </p:nvPr>
        </p:nvGraphicFramePr>
        <p:xfrm>
          <a:off x="267021" y="1433396"/>
          <a:ext cx="4664647" cy="5451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B029EAAA-9168-4B78-A5AF-0D3FCA85A21C}"/>
              </a:ext>
            </a:extLst>
          </p:cNvPr>
          <p:cNvGraphicFramePr>
            <a:graphicFrameLocks/>
          </p:cNvGraphicFramePr>
          <p:nvPr>
            <p:extLst>
              <p:ext uri="{D42A27DB-BD31-4B8C-83A1-F6EECF244321}">
                <p14:modId xmlns:p14="http://schemas.microsoft.com/office/powerpoint/2010/main" val="508433980"/>
              </p:ext>
            </p:extLst>
          </p:nvPr>
        </p:nvGraphicFramePr>
        <p:xfrm>
          <a:off x="5307581" y="1433396"/>
          <a:ext cx="4664647" cy="54519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31160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の動きによる事業への影響、既に実施している</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a:t>
            </a:r>
          </a:p>
        </p:txBody>
      </p:sp>
      <p:sp>
        <p:nvSpPr>
          <p:cNvPr id="7" name="テキスト ボックス 6">
            <a:extLst>
              <a:ext uri="{FF2B5EF4-FFF2-40B4-BE49-F238E27FC236}">
                <a16:creationId xmlns:a16="http://schemas.microsoft.com/office/drawing/2014/main" id="{A09D414A-B3FD-481C-8CF4-ECD3C1BF8771}"/>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8" name="グラフ 7">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516410235"/>
              </p:ext>
            </p:extLst>
          </p:nvPr>
        </p:nvGraphicFramePr>
        <p:xfrm>
          <a:off x="1079700" y="2520144"/>
          <a:ext cx="8280000" cy="23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2619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の動きによる事業への影響、既に実施している</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（産業構造の位置づけ、従業員数別）</a:t>
            </a:r>
          </a:p>
        </p:txBody>
      </p:sp>
      <p:sp>
        <p:nvSpPr>
          <p:cNvPr id="6" name="テキスト ボックス 5">
            <a:extLst>
              <a:ext uri="{FF2B5EF4-FFF2-40B4-BE49-F238E27FC236}">
                <a16:creationId xmlns:a16="http://schemas.microsoft.com/office/drawing/2014/main" id="{F40BBB07-1393-47C7-AD95-86D4C103C68D}"/>
              </a:ext>
            </a:extLst>
          </p:cNvPr>
          <p:cNvSpPr txBox="1"/>
          <p:nvPr/>
        </p:nvSpPr>
        <p:spPr>
          <a:xfrm>
            <a:off x="515394" y="881832"/>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産業における産業構造の位置づけ、従業員数</a:t>
            </a:r>
          </a:p>
        </p:txBody>
      </p:sp>
      <p:sp>
        <p:nvSpPr>
          <p:cNvPr id="11" name="テキスト ボックス 10">
            <a:extLst>
              <a:ext uri="{FF2B5EF4-FFF2-40B4-BE49-F238E27FC236}">
                <a16:creationId xmlns:a16="http://schemas.microsoft.com/office/drawing/2014/main" id="{69D17487-2E4B-43C4-8859-9CB9A44FADA6}"/>
              </a:ext>
            </a:extLst>
          </p:cNvPr>
          <p:cNvSpPr txBox="1"/>
          <p:nvPr/>
        </p:nvSpPr>
        <p:spPr>
          <a:xfrm>
            <a:off x="1691308" y="1870199"/>
            <a:ext cx="2376264" cy="307777"/>
          </a:xfrm>
          <a:prstGeom prst="rect">
            <a:avLst/>
          </a:prstGeom>
          <a:noFill/>
        </p:spPr>
        <p:txBody>
          <a:bodyPr wrap="square" rtlCol="0">
            <a:spAutoFit/>
          </a:bodyPr>
          <a:lstStyle/>
          <a:p>
            <a:pPr algn="ct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の動きによる事業への影響</a:t>
            </a:r>
            <a:endParaRPr lang="ja-JP" altLang="en-US" sz="1400" b="1" dirty="0"/>
          </a:p>
        </p:txBody>
      </p:sp>
      <p:sp>
        <p:nvSpPr>
          <p:cNvPr id="12" name="テキスト ボックス 11">
            <a:extLst>
              <a:ext uri="{FF2B5EF4-FFF2-40B4-BE49-F238E27FC236}">
                <a16:creationId xmlns:a16="http://schemas.microsoft.com/office/drawing/2014/main" id="{4FC41001-B8F1-45F5-824A-6556C2428179}"/>
              </a:ext>
            </a:extLst>
          </p:cNvPr>
          <p:cNvSpPr txBox="1"/>
          <p:nvPr/>
        </p:nvSpPr>
        <p:spPr>
          <a:xfrm>
            <a:off x="6875884" y="1870199"/>
            <a:ext cx="2480065"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既に実施している</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a:t>
            </a:r>
            <a:endParaRPr lang="ja-JP" altLang="en-US" sz="1400" b="1" dirty="0"/>
          </a:p>
        </p:txBody>
      </p:sp>
      <p:graphicFrame>
        <p:nvGraphicFramePr>
          <p:cNvPr id="13" name="グラフ 12">
            <a:extLst>
              <a:ext uri="{FF2B5EF4-FFF2-40B4-BE49-F238E27FC236}">
                <a16:creationId xmlns:a16="http://schemas.microsoft.com/office/drawing/2014/main" id="{81CE0816-C047-4D88-8FA0-C595D2EBE183}"/>
              </a:ext>
            </a:extLst>
          </p:cNvPr>
          <p:cNvGraphicFramePr>
            <a:graphicFrameLocks/>
          </p:cNvGraphicFramePr>
          <p:nvPr>
            <p:extLst>
              <p:ext uri="{D42A27DB-BD31-4B8C-83A1-F6EECF244321}">
                <p14:modId xmlns:p14="http://schemas.microsoft.com/office/powerpoint/2010/main" val="2833898064"/>
              </p:ext>
            </p:extLst>
          </p:nvPr>
        </p:nvGraphicFramePr>
        <p:xfrm>
          <a:off x="176260" y="2394000"/>
          <a:ext cx="5043440" cy="429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B3C33BFB-E719-49E9-8D8A-72B18B965A09}"/>
              </a:ext>
            </a:extLst>
          </p:cNvPr>
          <p:cNvGraphicFramePr>
            <a:graphicFrameLocks/>
          </p:cNvGraphicFramePr>
          <p:nvPr>
            <p:extLst>
              <p:ext uri="{D42A27DB-BD31-4B8C-83A1-F6EECF244321}">
                <p14:modId xmlns:p14="http://schemas.microsoft.com/office/powerpoint/2010/main" val="4283669281"/>
              </p:ext>
            </p:extLst>
          </p:nvPr>
        </p:nvGraphicFramePr>
        <p:xfrm>
          <a:off x="5288828" y="2394000"/>
          <a:ext cx="5043440" cy="4292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09056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57AFF0D5-24CC-462D-B67C-85581B1D4137}"/>
              </a:ext>
            </a:extLst>
          </p:cNvPr>
          <p:cNvGraphicFramePr>
            <a:graphicFrameLocks/>
          </p:cNvGraphicFramePr>
          <p:nvPr>
            <p:extLst>
              <p:ext uri="{D42A27DB-BD31-4B8C-83A1-F6EECF244321}">
                <p14:modId xmlns:p14="http://schemas.microsoft.com/office/powerpoint/2010/main" val="3797898534"/>
              </p:ext>
            </p:extLst>
          </p:nvPr>
        </p:nvGraphicFramePr>
        <p:xfrm>
          <a:off x="5186742" y="2970064"/>
          <a:ext cx="522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a:t>
            </a:r>
            <a:r>
              <a:rPr lang="ja-JP" altLang="en-US" sz="2065" b="1" dirty="0">
                <a:latin typeface="MS UI Gothic" panose="020B0600070205080204" pitchFamily="50" charset="-128"/>
                <a:ea typeface="MS UI Gothic" panose="020B0600070205080204" pitchFamily="50" charset="-128"/>
              </a:rPr>
              <a:t>既に実施している</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 （産業構造の位置づけ別）</a:t>
            </a:r>
          </a:p>
        </p:txBody>
      </p:sp>
      <p:sp>
        <p:nvSpPr>
          <p:cNvPr id="9" name="テキスト ボックス 8">
            <a:extLst>
              <a:ext uri="{FF2B5EF4-FFF2-40B4-BE49-F238E27FC236}">
                <a16:creationId xmlns:a16="http://schemas.microsoft.com/office/drawing/2014/main" id="{A97E0486-65E6-422A-97B5-1DD0AA22CDA3}"/>
              </a:ext>
            </a:extLst>
          </p:cNvPr>
          <p:cNvSpPr txBox="1"/>
          <p:nvPr/>
        </p:nvSpPr>
        <p:spPr>
          <a:xfrm>
            <a:off x="515394" y="2693065"/>
            <a:ext cx="9390226" cy="276999"/>
          </a:xfrm>
          <a:prstGeom prst="rect">
            <a:avLst/>
          </a:prstGeom>
          <a:noFill/>
        </p:spPr>
        <p:txBody>
          <a:bodyPr wrap="square" rtlCol="0">
            <a:spAutoFit/>
          </a:bodyPr>
          <a:lstStyle/>
          <a:p>
            <a:r>
              <a:rPr lang="en-US" altLang="ja-JP" sz="1200" dirty="0"/>
              <a:t>※</a:t>
            </a:r>
            <a:r>
              <a:rPr lang="ja-JP" altLang="en-US" sz="1200" dirty="0"/>
              <a:t>以下は、</a:t>
            </a:r>
            <a:r>
              <a:rPr lang="en-US" altLang="ja-JP" sz="1200" dirty="0"/>
              <a:t>Q14.</a:t>
            </a:r>
            <a:r>
              <a:rPr lang="ja-JP" altLang="en-US" sz="1200" dirty="0"/>
              <a:t>事業の競争優位性が「優位」と回答した企業を対象にした</a:t>
            </a:r>
            <a:r>
              <a:rPr lang="en-US" altLang="ja-JP" sz="1200" dirty="0"/>
              <a:t>DX</a:t>
            </a:r>
            <a:r>
              <a:rPr lang="ja-JP" altLang="en-US" sz="1200" dirty="0"/>
              <a:t>の取り組み状況　</a:t>
            </a:r>
          </a:p>
        </p:txBody>
      </p:sp>
      <p:graphicFrame>
        <p:nvGraphicFramePr>
          <p:cNvPr id="12" name="グラフ 11">
            <a:extLst>
              <a:ext uri="{FF2B5EF4-FFF2-40B4-BE49-F238E27FC236}">
                <a16:creationId xmlns:a16="http://schemas.microsoft.com/office/drawing/2014/main" id="{F68D2B5A-28F2-4F3A-B5E4-A679456D4504}"/>
              </a:ext>
            </a:extLst>
          </p:cNvPr>
          <p:cNvGraphicFramePr>
            <a:graphicFrameLocks/>
          </p:cNvGraphicFramePr>
          <p:nvPr>
            <p:extLst>
              <p:ext uri="{D42A27DB-BD31-4B8C-83A1-F6EECF244321}">
                <p14:modId xmlns:p14="http://schemas.microsoft.com/office/powerpoint/2010/main" val="1768404264"/>
              </p:ext>
            </p:extLst>
          </p:nvPr>
        </p:nvGraphicFramePr>
        <p:xfrm>
          <a:off x="1856742" y="918016"/>
          <a:ext cx="594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6A02DC96-B911-4173-82C8-2F450A14F678}"/>
              </a:ext>
            </a:extLst>
          </p:cNvPr>
          <p:cNvGraphicFramePr>
            <a:graphicFrameLocks/>
          </p:cNvGraphicFramePr>
          <p:nvPr>
            <p:extLst>
              <p:ext uri="{D42A27DB-BD31-4B8C-83A1-F6EECF244321}">
                <p14:modId xmlns:p14="http://schemas.microsoft.com/office/powerpoint/2010/main" val="3696690913"/>
              </p:ext>
            </p:extLst>
          </p:nvPr>
        </p:nvGraphicFramePr>
        <p:xfrm>
          <a:off x="143716" y="2970064"/>
          <a:ext cx="5220000" cy="432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9116D791-864F-4136-B105-9D69C36F4268}"/>
              </a:ext>
            </a:extLst>
          </p:cNvPr>
          <p:cNvSpPr txBox="1"/>
          <p:nvPr/>
        </p:nvSpPr>
        <p:spPr>
          <a:xfrm>
            <a:off x="515394" y="665808"/>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5214169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a:t>
            </a:r>
          </a:p>
        </p:txBody>
      </p:sp>
      <p:sp>
        <p:nvSpPr>
          <p:cNvPr id="10" name="テキスト ボックス 9">
            <a:extLst>
              <a:ext uri="{FF2B5EF4-FFF2-40B4-BE49-F238E27FC236}">
                <a16:creationId xmlns:a16="http://schemas.microsoft.com/office/drawing/2014/main" id="{549E2848-FF9E-4291-A5FF-54D51B5500DB}"/>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11" name="グラフ 10">
            <a:extLst>
              <a:ext uri="{FF2B5EF4-FFF2-40B4-BE49-F238E27FC236}">
                <a16:creationId xmlns:a16="http://schemas.microsoft.com/office/drawing/2014/main" id="{8BA20C1E-847A-4F8D-8089-61E5B617A4AB}"/>
              </a:ext>
            </a:extLst>
          </p:cNvPr>
          <p:cNvGraphicFramePr>
            <a:graphicFrameLocks/>
          </p:cNvGraphicFramePr>
          <p:nvPr>
            <p:extLst>
              <p:ext uri="{D42A27DB-BD31-4B8C-83A1-F6EECF244321}">
                <p14:modId xmlns:p14="http://schemas.microsoft.com/office/powerpoint/2010/main" val="2855168877"/>
              </p:ext>
            </p:extLst>
          </p:nvPr>
        </p:nvGraphicFramePr>
        <p:xfrm>
          <a:off x="467172" y="1440144"/>
          <a:ext cx="9612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AD2EC4CC-7680-4A7D-8E7B-2B3DC01681F4}"/>
              </a:ext>
            </a:extLst>
          </p:cNvPr>
          <p:cNvSpPr txBox="1"/>
          <p:nvPr/>
        </p:nvSpPr>
        <p:spPr>
          <a:xfrm>
            <a:off x="1035537" y="6695608"/>
            <a:ext cx="9390226"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2984220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a:t>
            </a:r>
          </a:p>
        </p:txBody>
      </p:sp>
      <p:sp>
        <p:nvSpPr>
          <p:cNvPr id="10" name="テキスト ボックス 9">
            <a:extLst>
              <a:ext uri="{FF2B5EF4-FFF2-40B4-BE49-F238E27FC236}">
                <a16:creationId xmlns:a16="http://schemas.microsoft.com/office/drawing/2014/main" id="{549E2848-FF9E-4291-A5FF-54D51B5500DB}"/>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graphicFrame>
        <p:nvGraphicFramePr>
          <p:cNvPr id="7" name="グラフ 6">
            <a:extLst>
              <a:ext uri="{FF2B5EF4-FFF2-40B4-BE49-F238E27FC236}">
                <a16:creationId xmlns:a16="http://schemas.microsoft.com/office/drawing/2014/main" id="{62AAE378-018F-4D9B-B5A0-50DB5AEDE11E}"/>
              </a:ext>
            </a:extLst>
          </p:cNvPr>
          <p:cNvGraphicFramePr>
            <a:graphicFrameLocks/>
          </p:cNvGraphicFramePr>
          <p:nvPr/>
        </p:nvGraphicFramePr>
        <p:xfrm>
          <a:off x="251148" y="1601912"/>
          <a:ext cx="9612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9465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9D1851D7-75E7-491E-83D3-EB581ED2E7FE}"/>
              </a:ext>
            </a:extLst>
          </p:cNvPr>
          <p:cNvGraphicFramePr>
            <a:graphicFrameLocks/>
          </p:cNvGraphicFramePr>
          <p:nvPr>
            <p:extLst>
              <p:ext uri="{D42A27DB-BD31-4B8C-83A1-F6EECF244321}">
                <p14:modId xmlns:p14="http://schemas.microsoft.com/office/powerpoint/2010/main" val="372408733"/>
              </p:ext>
            </p:extLst>
          </p:nvPr>
        </p:nvGraphicFramePr>
        <p:xfrm>
          <a:off x="5147692" y="1566488"/>
          <a:ext cx="5220000" cy="522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4D3ACAE8-33B2-461D-9581-8BBCE31C83AD}"/>
              </a:ext>
            </a:extLst>
          </p:cNvPr>
          <p:cNvSpPr txBox="1"/>
          <p:nvPr/>
        </p:nvSpPr>
        <p:spPr>
          <a:xfrm>
            <a:off x="515394" y="750100"/>
            <a:ext cx="9390226" cy="523220"/>
          </a:xfrm>
          <a:prstGeom prst="rect">
            <a:avLst/>
          </a:prstGeom>
          <a:noFill/>
        </p:spPr>
        <p:txBody>
          <a:bodyPr wrap="square" rtlCol="0">
            <a:spAutoFit/>
          </a:bodyPr>
          <a:lstStyle/>
          <a:p>
            <a:r>
              <a:rPr lang="ja-JP" altLang="en-US" sz="1400" dirty="0"/>
              <a:t>クロス集計の軸：</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sp>
        <p:nvSpPr>
          <p:cNvPr id="13" name="テキスト ボックス 12">
            <a:extLst>
              <a:ext uri="{FF2B5EF4-FFF2-40B4-BE49-F238E27FC236}">
                <a16:creationId xmlns:a16="http://schemas.microsoft.com/office/drawing/2014/main" id="{684E6821-60D2-48C4-8D95-08E7FDE98AF9}"/>
              </a:ext>
            </a:extLst>
          </p:cNvPr>
          <p:cNvSpPr txBox="1"/>
          <p:nvPr/>
        </p:nvSpPr>
        <p:spPr>
          <a:xfrm>
            <a:off x="515394" y="255696"/>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1200"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67481729-C81A-4DEC-BC0C-92B0456A6EB8}"/>
              </a:ext>
            </a:extLst>
          </p:cNvPr>
          <p:cNvGraphicFramePr>
            <a:graphicFrameLocks/>
          </p:cNvGraphicFramePr>
          <p:nvPr>
            <p:extLst>
              <p:ext uri="{D42A27DB-BD31-4B8C-83A1-F6EECF244321}">
                <p14:modId xmlns:p14="http://schemas.microsoft.com/office/powerpoint/2010/main" val="3472358228"/>
              </p:ext>
            </p:extLst>
          </p:nvPr>
        </p:nvGraphicFramePr>
        <p:xfrm>
          <a:off x="71708" y="1555904"/>
          <a:ext cx="5220000" cy="52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40363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DC5F981A-AB0F-4B8C-9A3D-E999307A827A}"/>
              </a:ext>
            </a:extLst>
          </p:cNvPr>
          <p:cNvGraphicFramePr>
            <a:graphicFrameLocks/>
          </p:cNvGraphicFramePr>
          <p:nvPr>
            <p:extLst>
              <p:ext uri="{D42A27DB-BD31-4B8C-83A1-F6EECF244321}">
                <p14:modId xmlns:p14="http://schemas.microsoft.com/office/powerpoint/2010/main" val="2871265105"/>
              </p:ext>
            </p:extLst>
          </p:nvPr>
        </p:nvGraphicFramePr>
        <p:xfrm>
          <a:off x="1115244" y="1062552"/>
          <a:ext cx="7488752"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（従業員数別）　</a:t>
            </a:r>
          </a:p>
        </p:txBody>
      </p:sp>
      <p:sp>
        <p:nvSpPr>
          <p:cNvPr id="10" name="テキスト ボックス 9">
            <a:extLst>
              <a:ext uri="{FF2B5EF4-FFF2-40B4-BE49-F238E27FC236}">
                <a16:creationId xmlns:a16="http://schemas.microsoft.com/office/drawing/2014/main" id="{549E2848-FF9E-4291-A5FF-54D51B5500DB}"/>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5" name="テキスト ボックス 4">
            <a:extLst>
              <a:ext uri="{FF2B5EF4-FFF2-40B4-BE49-F238E27FC236}">
                <a16:creationId xmlns:a16="http://schemas.microsoft.com/office/drawing/2014/main" id="{E432A5EA-A6DA-4BB0-8328-B63A651E5372}"/>
              </a:ext>
            </a:extLst>
          </p:cNvPr>
          <p:cNvSpPr txBox="1"/>
          <p:nvPr/>
        </p:nvSpPr>
        <p:spPr>
          <a:xfrm>
            <a:off x="8645693" y="6214689"/>
            <a:ext cx="1793708" cy="830997"/>
          </a:xfrm>
          <a:prstGeom prst="rect">
            <a:avLst/>
          </a:prstGeom>
          <a:noFill/>
        </p:spPr>
        <p:txBody>
          <a:bodyPr wrap="square" rtlCol="0">
            <a:spAutoFit/>
          </a:bodyPr>
          <a:lstStyle/>
          <a:p>
            <a:r>
              <a:rPr lang="en-US" altLang="ja-JP" sz="1200" dirty="0"/>
              <a:t>※</a:t>
            </a:r>
            <a:r>
              <a:rPr lang="ja-JP" altLang="en-US" sz="1200" dirty="0"/>
              <a:t>注意）</a:t>
            </a:r>
            <a:r>
              <a:rPr lang="en-US" altLang="ja-JP" sz="1200" dirty="0"/>
              <a:t>Q15.DX</a:t>
            </a:r>
            <a:r>
              <a:rPr lang="ja-JP" altLang="en-US" sz="1200" dirty="0"/>
              <a:t>の取り組みが「全くない」、「わからない」と回答した企業も含まれる　</a:t>
            </a:r>
          </a:p>
        </p:txBody>
      </p:sp>
    </p:spTree>
    <p:extLst>
      <p:ext uri="{BB962C8B-B14F-4D97-AF65-F5344CB8AC3E}">
        <p14:creationId xmlns:p14="http://schemas.microsoft.com/office/powerpoint/2010/main" val="61405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F2314D3-401E-4B3D-BE1B-CF10183AEE54}"/>
              </a:ext>
            </a:extLst>
          </p:cNvPr>
          <p:cNvSpPr txBox="1"/>
          <p:nvPr/>
        </p:nvSpPr>
        <p:spPr>
          <a:xfrm>
            <a:off x="2661303" y="1303331"/>
            <a:ext cx="7056000" cy="706616"/>
          </a:xfrm>
          <a:prstGeom prst="rect">
            <a:avLst/>
          </a:prstGeom>
          <a:solidFill>
            <a:schemeClr val="bg1"/>
          </a:solidFill>
          <a:ln w="12700">
            <a:solidFill>
              <a:schemeClr val="bg1">
                <a:lumMod val="50000"/>
              </a:schemeClr>
            </a:solidFill>
          </a:ln>
        </p:spPr>
        <p:txBody>
          <a:bodyPr wrap="none" rtlCol="0" anchor="ctr">
            <a:noAutofit/>
          </a:bodyPr>
          <a:lstStyle/>
          <a:p>
            <a:r>
              <a:rPr lang="en-US" altLang="ja-JP" sz="1100" dirty="0">
                <a:latin typeface="Meiryo UI" panose="020B0604030504040204" pitchFamily="50" charset="-128"/>
                <a:ea typeface="Meiryo UI" panose="020B0604030504040204" pitchFamily="50" charset="-128"/>
              </a:rPr>
              <a:t>Q1</a:t>
            </a:r>
            <a:r>
              <a:rPr lang="ja-JP" altLang="en-US" sz="1100" dirty="0">
                <a:latin typeface="Meiryo UI" panose="020B0604030504040204" pitchFamily="50" charset="-128"/>
                <a:ea typeface="Meiryo UI" panose="020B0604030504040204" pitchFamily="50" charset="-128"/>
              </a:rPr>
              <a:t>　企業プロファイル</a:t>
            </a:r>
            <a:r>
              <a:rPr lang="zh-TW" altLang="en-US" sz="1100" dirty="0">
                <a:latin typeface="Meiryo UI" panose="020B0604030504040204" pitchFamily="50" charset="-128"/>
                <a:ea typeface="Meiryo UI" panose="020B0604030504040204" pitchFamily="50" charset="-128"/>
              </a:rPr>
              <a:t>（社名</a:t>
            </a:r>
            <a:r>
              <a:rPr lang="en-US" altLang="zh-TW" sz="1100" dirty="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事業部門名</a:t>
            </a:r>
            <a:r>
              <a:rPr lang="en-US" altLang="zh-TW" sz="1100" dirty="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所在地</a:t>
            </a:r>
            <a:r>
              <a:rPr lang="en-US" altLang="zh-TW" sz="1100" dirty="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電話番号）</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a:t>
            </a:r>
            <a:r>
              <a:rPr lang="ja-JP" altLang="en-US" sz="1100" dirty="0">
                <a:latin typeface="Meiryo UI" panose="020B0604030504040204" pitchFamily="50" charset="-128"/>
                <a:ea typeface="Meiryo UI" panose="020B0604030504040204" pitchFamily="50" charset="-128"/>
              </a:rPr>
              <a:t>　回答者の立場、事業規模（従業員数、売上高）</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Q3</a:t>
            </a:r>
            <a:r>
              <a:rPr lang="ja-JP" altLang="en-US" sz="1100" dirty="0">
                <a:latin typeface="Meiryo UI" panose="020B0604030504040204" pitchFamily="50" charset="-128"/>
                <a:ea typeface="Meiryo UI" panose="020B0604030504040204" pitchFamily="50" charset="-128"/>
              </a:rPr>
              <a:t>　組込み</a:t>
            </a:r>
            <a:r>
              <a:rPr lang="en-US" altLang="ja-JP" sz="1100" dirty="0">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産業構造における主な位置づけ</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Q4</a:t>
            </a:r>
            <a:r>
              <a:rPr lang="ja-JP" altLang="en-US" sz="1100" dirty="0">
                <a:latin typeface="Meiryo UI" panose="020B0604030504040204" pitchFamily="50" charset="-128"/>
                <a:ea typeface="Meiryo UI" panose="020B0604030504040204" pitchFamily="50" charset="-128"/>
              </a:rPr>
              <a:t>　主な事業（事業のカテゴリ）と適応分野</a:t>
            </a:r>
          </a:p>
        </p:txBody>
      </p:sp>
      <p:sp>
        <p:nvSpPr>
          <p:cNvPr id="7" name="テキスト ボックス 6">
            <a:extLst>
              <a:ext uri="{FF2B5EF4-FFF2-40B4-BE49-F238E27FC236}">
                <a16:creationId xmlns:a16="http://schemas.microsoft.com/office/drawing/2014/main" id="{91B128A7-8DC8-4CD6-A573-433B6F6FFFFC}"/>
              </a:ext>
            </a:extLst>
          </p:cNvPr>
          <p:cNvSpPr txBox="1"/>
          <p:nvPr/>
        </p:nvSpPr>
        <p:spPr>
          <a:xfrm>
            <a:off x="609505" y="1303328"/>
            <a:ext cx="2030400" cy="706615"/>
          </a:xfrm>
          <a:prstGeom prst="rect">
            <a:avLst/>
          </a:prstGeom>
          <a:solidFill>
            <a:schemeClr val="accent1">
              <a:lumMod val="60000"/>
              <a:lumOff val="40000"/>
            </a:schemeClr>
          </a:solidFill>
          <a:ln w="12700">
            <a:solidFill>
              <a:schemeClr val="bg1">
                <a:lumMod val="50000"/>
              </a:schemeClr>
            </a:solidFill>
          </a:ln>
        </p:spPr>
        <p:txBody>
          <a:bodyPr wrap="none" rtlCol="0" anchor="ctr">
            <a:noAutofit/>
          </a:bodyPr>
          <a:lstStyle>
            <a:defPPr>
              <a:defRPr lang="ja-JP"/>
            </a:defPPr>
            <a:lvl1pPr>
              <a:defRPr sz="900">
                <a:latin typeface="游ゴシック Medium" panose="020B0500000000000000" pitchFamily="50" charset="-128"/>
                <a:ea typeface="游ゴシック Medium" panose="020B0500000000000000" pitchFamily="50" charset="-128"/>
              </a:defRPr>
            </a:lvl1pPr>
          </a:lstStyle>
          <a:p>
            <a:r>
              <a:rPr lang="ja-JP" altLang="en-US" sz="1600" dirty="0">
                <a:latin typeface="Meiryo UI" panose="020B0604030504040204" pitchFamily="50" charset="-128"/>
                <a:ea typeface="Meiryo UI" panose="020B0604030504040204" pitchFamily="50" charset="-128"/>
              </a:rPr>
              <a:t>企業活動の状況</a:t>
            </a:r>
          </a:p>
        </p:txBody>
      </p:sp>
      <p:sp>
        <p:nvSpPr>
          <p:cNvPr id="8" name="テキスト ボックス 7">
            <a:extLst>
              <a:ext uri="{FF2B5EF4-FFF2-40B4-BE49-F238E27FC236}">
                <a16:creationId xmlns:a16="http://schemas.microsoft.com/office/drawing/2014/main" id="{6BA41134-11A8-463A-B62B-05EA61F49812}"/>
              </a:ext>
            </a:extLst>
          </p:cNvPr>
          <p:cNvSpPr txBox="1"/>
          <p:nvPr/>
        </p:nvSpPr>
        <p:spPr>
          <a:xfrm>
            <a:off x="2661303" y="2009943"/>
            <a:ext cx="7056000" cy="1314237"/>
          </a:xfrm>
          <a:prstGeom prst="rect">
            <a:avLst/>
          </a:prstGeom>
          <a:solidFill>
            <a:schemeClr val="bg1"/>
          </a:solidFill>
          <a:ln w="12700">
            <a:solidFill>
              <a:schemeClr val="bg1">
                <a:lumMod val="50000"/>
              </a:schemeClr>
            </a:solidFill>
          </a:ln>
        </p:spPr>
        <p:txBody>
          <a:bodyPr wrap="none" rtlCol="0" anchor="ctr">
            <a:noAutofit/>
          </a:bodyPr>
          <a:lstStyle/>
          <a:p>
            <a:r>
              <a:rPr lang="en-US" altLang="ja-JP" sz="1100" dirty="0">
                <a:latin typeface="Meiryo UI" panose="020B0604030504040204" pitchFamily="50" charset="-128"/>
                <a:ea typeface="Meiryo UI" panose="020B0604030504040204" pitchFamily="50" charset="-128"/>
              </a:rPr>
              <a:t>Q5</a:t>
            </a:r>
            <a:r>
              <a:rPr lang="ja-JP" altLang="en-US" sz="1100" dirty="0">
                <a:latin typeface="Meiryo UI" panose="020B0604030504040204" pitchFamily="50" charset="-128"/>
                <a:ea typeface="Meiryo UI" panose="020B0604030504040204" pitchFamily="50" charset="-128"/>
              </a:rPr>
              <a:t>　新型コロナウイルスの「事業」への影響</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Q6</a:t>
            </a:r>
            <a:r>
              <a:rPr lang="ja-JP" altLang="en-US" sz="1100" dirty="0">
                <a:latin typeface="Meiryo UI" panose="020B0604030504040204" pitchFamily="50" charset="-128"/>
                <a:ea typeface="Meiryo UI" panose="020B0604030504040204" pitchFamily="50" charset="-128"/>
              </a:rPr>
              <a:t>　緊急事態宣言下の対策・施策／制度や仕組みとする対策・施策</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Q7</a:t>
            </a:r>
            <a:r>
              <a:rPr lang="ja-JP" altLang="en-US" sz="1100" dirty="0">
                <a:latin typeface="Meiryo UI" panose="020B0604030504040204" pitchFamily="50" charset="-128"/>
                <a:ea typeface="Meiryo UI" panose="020B0604030504040204" pitchFamily="50" charset="-128"/>
              </a:rPr>
              <a:t>　制度や仕組みとする理由、課題</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Q8</a:t>
            </a:r>
            <a:r>
              <a:rPr lang="ja-JP" altLang="en-US" sz="1100" dirty="0">
                <a:latin typeface="Meiryo UI" panose="020B0604030504040204" pitchFamily="50" charset="-128"/>
                <a:ea typeface="Meiryo UI" panose="020B0604030504040204" pitchFamily="50" charset="-128"/>
              </a:rPr>
              <a:t>　緊急事態宣言下／</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年後の取引形態</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Q9</a:t>
            </a:r>
            <a:r>
              <a:rPr lang="ja-JP" altLang="en-US" sz="1100" dirty="0">
                <a:latin typeface="Meiryo UI" panose="020B0604030504040204" pitchFamily="50" charset="-128"/>
                <a:ea typeface="Meiryo UI" panose="020B0604030504040204" pitchFamily="50" charset="-128"/>
              </a:rPr>
              <a:t>　緊急事態宣言下／</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年後の事業形態</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Q10</a:t>
            </a:r>
            <a:r>
              <a:rPr lang="ja-JP" altLang="en-US" sz="1100" dirty="0">
                <a:latin typeface="Meiryo UI" panose="020B0604030504040204" pitchFamily="50" charset="-128"/>
                <a:ea typeface="Meiryo UI" panose="020B0604030504040204" pitchFamily="50" charset="-128"/>
              </a:rPr>
              <a:t>　緊急事態宣言下／</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年後の製品・サービスの提供先</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Q11</a:t>
            </a:r>
            <a:r>
              <a:rPr lang="ja-JP" altLang="en-US" sz="1100" dirty="0">
                <a:latin typeface="Meiryo UI" panose="020B0604030504040204" pitchFamily="50" charset="-128"/>
                <a:ea typeface="Meiryo UI" panose="020B0604030504040204" pitchFamily="50" charset="-128"/>
              </a:rPr>
              <a:t>　公的支援制度として有効な施策</a:t>
            </a:r>
          </a:p>
        </p:txBody>
      </p:sp>
      <p:sp>
        <p:nvSpPr>
          <p:cNvPr id="9" name="テキスト ボックス 8">
            <a:extLst>
              <a:ext uri="{FF2B5EF4-FFF2-40B4-BE49-F238E27FC236}">
                <a16:creationId xmlns:a16="http://schemas.microsoft.com/office/drawing/2014/main" id="{16A41335-ED13-4D93-82DF-21EBAD810BD5}"/>
              </a:ext>
            </a:extLst>
          </p:cNvPr>
          <p:cNvSpPr txBox="1"/>
          <p:nvPr/>
        </p:nvSpPr>
        <p:spPr>
          <a:xfrm>
            <a:off x="2661303" y="3330014"/>
            <a:ext cx="7056000" cy="1778720"/>
          </a:xfrm>
          <a:prstGeom prst="rect">
            <a:avLst/>
          </a:prstGeom>
          <a:solidFill>
            <a:schemeClr val="bg1"/>
          </a:solidFill>
          <a:ln w="12700">
            <a:solidFill>
              <a:schemeClr val="bg1">
                <a:lumMod val="50000"/>
              </a:schemeClr>
            </a:solidFill>
          </a:ln>
        </p:spPr>
        <p:txBody>
          <a:bodyPr wrap="none" rtlCol="0" anchor="ctr">
            <a:noAutofit/>
          </a:bodyPr>
          <a:lstStyle/>
          <a:p>
            <a:r>
              <a:rPr lang="en-US" altLang="ja-JP" sz="1100" dirty="0">
                <a:latin typeface="Meiryo UI" panose="020B0604030504040204" pitchFamily="50" charset="-128"/>
                <a:ea typeface="Meiryo UI" panose="020B0604030504040204" pitchFamily="50" charset="-128"/>
              </a:rPr>
              <a:t>Q12</a:t>
            </a:r>
            <a:r>
              <a:rPr lang="ja-JP" altLang="en-US" sz="1100" dirty="0">
                <a:latin typeface="Meiryo UI" panose="020B0604030504040204" pitchFamily="50" charset="-128"/>
                <a:ea typeface="Meiryo UI" panose="020B0604030504040204" pitchFamily="50" charset="-128"/>
              </a:rPr>
              <a:t>　システムの要件の変化</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Q13</a:t>
            </a:r>
            <a:r>
              <a:rPr lang="ja-JP" altLang="en-US" sz="1100" dirty="0">
                <a:latin typeface="Meiryo UI" panose="020B0604030504040204" pitchFamily="50" charset="-128"/>
                <a:ea typeface="Meiryo UI" panose="020B0604030504040204" pitchFamily="50" charset="-128"/>
              </a:rPr>
              <a:t>　システムの要件の変化への対応</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Q14</a:t>
            </a:r>
            <a:r>
              <a:rPr lang="ja-JP" altLang="en-US" sz="1100" dirty="0">
                <a:latin typeface="Meiryo UI" panose="020B0604030504040204" pitchFamily="50" charset="-128"/>
                <a:ea typeface="Meiryo UI" panose="020B0604030504040204" pitchFamily="50" charset="-128"/>
              </a:rPr>
              <a:t>　競争優位性</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Q15</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の動きによる事業への影響、</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の取り組み</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Q16</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に取り組む目的</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Q17</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について実際に取り組んだこと</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Q18</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に取り組む上での課題</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Q19</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OT</a:t>
            </a:r>
            <a:r>
              <a:rPr lang="ja-JP" altLang="en-US" sz="1100" dirty="0">
                <a:latin typeface="Meiryo UI" panose="020B0604030504040204" pitchFamily="50" charset="-128"/>
                <a:ea typeface="Meiryo UI" panose="020B0604030504040204" pitchFamily="50" charset="-128"/>
              </a:rPr>
              <a:t>系</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への取り組み状況</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Q20</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OT</a:t>
            </a:r>
            <a:r>
              <a:rPr lang="ja-JP" altLang="en-US" sz="1100" dirty="0">
                <a:latin typeface="Meiryo UI" panose="020B0604030504040204" pitchFamily="50" charset="-128"/>
                <a:ea typeface="Meiryo UI" panose="020B0604030504040204" pitchFamily="50" charset="-128"/>
              </a:rPr>
              <a:t>系</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に取り組む目的</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Q21</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OT</a:t>
            </a:r>
            <a:r>
              <a:rPr lang="ja-JP" altLang="en-US" sz="1100" dirty="0">
                <a:latin typeface="Meiryo UI" panose="020B0604030504040204" pitchFamily="50" charset="-128"/>
                <a:ea typeface="Meiryo UI" panose="020B0604030504040204" pitchFamily="50" charset="-128"/>
              </a:rPr>
              <a:t>系</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に取り組む際の課題、解決策</a:t>
            </a:r>
          </a:p>
        </p:txBody>
      </p:sp>
      <p:sp>
        <p:nvSpPr>
          <p:cNvPr id="10" name="テキスト ボックス 9">
            <a:extLst>
              <a:ext uri="{FF2B5EF4-FFF2-40B4-BE49-F238E27FC236}">
                <a16:creationId xmlns:a16="http://schemas.microsoft.com/office/drawing/2014/main" id="{114BDC9F-E50A-4C8D-A548-6A4679A5A36C}"/>
              </a:ext>
            </a:extLst>
          </p:cNvPr>
          <p:cNvSpPr txBox="1"/>
          <p:nvPr/>
        </p:nvSpPr>
        <p:spPr>
          <a:xfrm>
            <a:off x="609505" y="2009943"/>
            <a:ext cx="2030400" cy="1314237"/>
          </a:xfrm>
          <a:prstGeom prst="rect">
            <a:avLst/>
          </a:prstGeom>
          <a:solidFill>
            <a:schemeClr val="accent1">
              <a:lumMod val="60000"/>
              <a:lumOff val="40000"/>
            </a:schemeClr>
          </a:solidFill>
          <a:ln w="12700">
            <a:solidFill>
              <a:schemeClr val="bg1">
                <a:lumMod val="50000"/>
              </a:schemeClr>
            </a:solidFill>
          </a:ln>
        </p:spPr>
        <p:txBody>
          <a:bodyPr wrap="none" rtlCol="0" anchor="ctr">
            <a:noAutofit/>
          </a:bodyPr>
          <a:lstStyle>
            <a:defPPr>
              <a:defRPr lang="ja-JP"/>
            </a:defPPr>
            <a:lvl1pPr>
              <a:defRPr sz="900">
                <a:latin typeface="游ゴシック Medium" panose="020B0500000000000000" pitchFamily="50" charset="-128"/>
                <a:ea typeface="游ゴシック Medium" panose="020B0500000000000000" pitchFamily="50" charset="-128"/>
              </a:defRPr>
            </a:lvl1pPr>
          </a:lstStyle>
          <a:p>
            <a:r>
              <a:rPr lang="ja-JP" altLang="en-US" sz="1600" dirty="0">
                <a:latin typeface="Meiryo UI" panose="020B0604030504040204" pitchFamily="50" charset="-128"/>
                <a:ea typeface="Meiryo UI" panose="020B0604030504040204" pitchFamily="50" charset="-128"/>
              </a:rPr>
              <a:t>新型コロナウイルス</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の影響・対策</a:t>
            </a:r>
          </a:p>
        </p:txBody>
      </p:sp>
      <p:sp>
        <p:nvSpPr>
          <p:cNvPr id="12" name="テキスト ボックス 11">
            <a:extLst>
              <a:ext uri="{FF2B5EF4-FFF2-40B4-BE49-F238E27FC236}">
                <a16:creationId xmlns:a16="http://schemas.microsoft.com/office/drawing/2014/main" id="{8BFD3234-7A8C-4DDC-9C3A-D526171F117F}"/>
              </a:ext>
            </a:extLst>
          </p:cNvPr>
          <p:cNvSpPr txBox="1"/>
          <p:nvPr/>
        </p:nvSpPr>
        <p:spPr>
          <a:xfrm>
            <a:off x="609505" y="3330104"/>
            <a:ext cx="2030400" cy="1770854"/>
          </a:xfrm>
          <a:prstGeom prst="rect">
            <a:avLst/>
          </a:prstGeom>
          <a:solidFill>
            <a:schemeClr val="accent1">
              <a:lumMod val="60000"/>
              <a:lumOff val="40000"/>
            </a:schemeClr>
          </a:solidFill>
          <a:ln w="12700">
            <a:solidFill>
              <a:schemeClr val="bg1">
                <a:lumMod val="50000"/>
              </a:schemeClr>
            </a:solidFill>
          </a:ln>
        </p:spPr>
        <p:txBody>
          <a:bodyPr wrap="none" rtlCol="0" anchor="ctr">
            <a:noAutofit/>
          </a:bodyPr>
          <a:lstStyle>
            <a:defPPr>
              <a:defRPr lang="ja-JP"/>
            </a:defPPr>
            <a:lvl1pPr>
              <a:defRPr sz="900">
                <a:latin typeface="游ゴシック Medium" panose="020B0500000000000000" pitchFamily="50" charset="-128"/>
                <a:ea typeface="游ゴシック Medium" panose="020B0500000000000000" pitchFamily="50" charset="-128"/>
              </a:defRPr>
            </a:lvl1pPr>
          </a:lstStyle>
          <a:p>
            <a:r>
              <a:rPr lang="ja-JP" altLang="en-US" sz="1600" dirty="0">
                <a:latin typeface="Meiryo UI" panose="020B0604030504040204" pitchFamily="50" charset="-128"/>
                <a:ea typeface="Meiryo UI" panose="020B0604030504040204" pitchFamily="50" charset="-128"/>
              </a:rPr>
              <a:t>新技術へ向けた変革</a:t>
            </a:r>
          </a:p>
        </p:txBody>
      </p:sp>
      <p:sp>
        <p:nvSpPr>
          <p:cNvPr id="13" name="テキスト ボックス 12">
            <a:extLst>
              <a:ext uri="{FF2B5EF4-FFF2-40B4-BE49-F238E27FC236}">
                <a16:creationId xmlns:a16="http://schemas.microsoft.com/office/drawing/2014/main" id="{AA2B01E4-EB7C-467D-AA72-EB6698CAA684}"/>
              </a:ext>
            </a:extLst>
          </p:cNvPr>
          <p:cNvSpPr txBox="1"/>
          <p:nvPr/>
        </p:nvSpPr>
        <p:spPr>
          <a:xfrm>
            <a:off x="2661302" y="5100959"/>
            <a:ext cx="7056000" cy="1170926"/>
          </a:xfrm>
          <a:prstGeom prst="rect">
            <a:avLst/>
          </a:prstGeom>
          <a:solidFill>
            <a:schemeClr val="bg1"/>
          </a:solidFill>
          <a:ln w="12700">
            <a:solidFill>
              <a:schemeClr val="bg1">
                <a:lumMod val="50000"/>
              </a:schemeClr>
            </a:solidFill>
          </a:ln>
        </p:spPr>
        <p:txBody>
          <a:bodyPr wrap="none" rtlCol="0" anchor="ctr">
            <a:noAutofit/>
          </a:bodyPr>
          <a:lstStyle/>
          <a:p>
            <a:r>
              <a:rPr lang="en-US" altLang="ja-JP" sz="1100" dirty="0">
                <a:latin typeface="Meiryo UI" panose="020B0604030504040204" pitchFamily="50" charset="-128"/>
                <a:ea typeface="Meiryo UI" panose="020B0604030504040204" pitchFamily="50" charset="-128"/>
              </a:rPr>
              <a:t>Q22</a:t>
            </a:r>
            <a:r>
              <a:rPr lang="ja-JP" altLang="en-US" sz="1100" dirty="0">
                <a:latin typeface="Meiryo UI" panose="020B0604030504040204" pitchFamily="50" charset="-128"/>
                <a:ea typeface="Meiryo UI" panose="020B0604030504040204" pitchFamily="50" charset="-128"/>
              </a:rPr>
              <a:t>　強みとなる技術、現在重要な技術、将来強化したい技術</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Q23</a:t>
            </a:r>
            <a:r>
              <a:rPr lang="ja-JP" altLang="en-US" sz="1100" dirty="0">
                <a:latin typeface="Meiryo UI" panose="020B0604030504040204" pitchFamily="50" charset="-128"/>
                <a:ea typeface="Meiryo UI" panose="020B0604030504040204" pitchFamily="50" charset="-128"/>
              </a:rPr>
              <a:t>　得意とするハードウェア、現在、将来重要なハードウェア</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Q24</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に関する取り組み状況（製品･サービスの提供／ソフトウェア開発の受託／製品･サービスの利用）</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Q25</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技術を活用する製品・サービスの分野</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Q26</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技術を活用する目的</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Q27</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技術を活用する際の課題、解決策</a:t>
            </a:r>
          </a:p>
        </p:txBody>
      </p:sp>
      <p:sp>
        <p:nvSpPr>
          <p:cNvPr id="14" name="テキスト ボックス 13">
            <a:extLst>
              <a:ext uri="{FF2B5EF4-FFF2-40B4-BE49-F238E27FC236}">
                <a16:creationId xmlns:a16="http://schemas.microsoft.com/office/drawing/2014/main" id="{12E7853D-C701-40AE-BC1A-9C13D98C4C42}"/>
              </a:ext>
            </a:extLst>
          </p:cNvPr>
          <p:cNvSpPr txBox="1"/>
          <p:nvPr/>
        </p:nvSpPr>
        <p:spPr>
          <a:xfrm>
            <a:off x="609505" y="5100958"/>
            <a:ext cx="2030400" cy="1163151"/>
          </a:xfrm>
          <a:prstGeom prst="rect">
            <a:avLst/>
          </a:prstGeom>
          <a:solidFill>
            <a:schemeClr val="accent1">
              <a:lumMod val="60000"/>
              <a:lumOff val="40000"/>
            </a:schemeClr>
          </a:solidFill>
          <a:ln w="12700">
            <a:solidFill>
              <a:schemeClr val="bg1">
                <a:lumMod val="50000"/>
              </a:schemeClr>
            </a:solidFill>
          </a:ln>
        </p:spPr>
        <p:txBody>
          <a:bodyPr wrap="none" rtlCol="0" anchor="ctr">
            <a:noAutofit/>
          </a:bodyPr>
          <a:lstStyle>
            <a:defPPr>
              <a:defRPr lang="ja-JP"/>
            </a:defPPr>
            <a:lvl1pPr>
              <a:defRPr sz="900">
                <a:latin typeface="游ゴシック Medium" panose="020B0500000000000000" pitchFamily="50" charset="-128"/>
                <a:ea typeface="游ゴシック Medium" panose="020B0500000000000000" pitchFamily="50" charset="-128"/>
              </a:defRPr>
            </a:lvl1pPr>
          </a:lstStyle>
          <a:p>
            <a:r>
              <a:rPr lang="ja-JP" altLang="en-US" sz="1600" dirty="0">
                <a:latin typeface="Meiryo UI" panose="020B0604030504040204" pitchFamily="50" charset="-128"/>
                <a:ea typeface="Meiryo UI" panose="020B0604030504040204" pitchFamily="50" charset="-128"/>
              </a:rPr>
              <a:t>技術の高度化に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関する取り組み</a:t>
            </a:r>
          </a:p>
        </p:txBody>
      </p:sp>
      <p:sp>
        <p:nvSpPr>
          <p:cNvPr id="15" name="テキスト ボックス 14">
            <a:extLst>
              <a:ext uri="{FF2B5EF4-FFF2-40B4-BE49-F238E27FC236}">
                <a16:creationId xmlns:a16="http://schemas.microsoft.com/office/drawing/2014/main" id="{33E9A6D9-8464-4A59-B7FD-3632647DE906}"/>
              </a:ext>
            </a:extLst>
          </p:cNvPr>
          <p:cNvSpPr txBox="1"/>
          <p:nvPr/>
        </p:nvSpPr>
        <p:spPr>
          <a:xfrm>
            <a:off x="2661302" y="6271976"/>
            <a:ext cx="7056000" cy="540062"/>
          </a:xfrm>
          <a:prstGeom prst="rect">
            <a:avLst/>
          </a:prstGeom>
          <a:solidFill>
            <a:schemeClr val="bg1"/>
          </a:solidFill>
          <a:ln w="12700">
            <a:solidFill>
              <a:schemeClr val="bg1">
                <a:lumMod val="50000"/>
              </a:schemeClr>
            </a:solidFill>
          </a:ln>
        </p:spPr>
        <p:txBody>
          <a:bodyPr wrap="none" rtlCol="0" anchor="ctr">
            <a:noAutofit/>
          </a:bodyPr>
          <a:lstStyle/>
          <a:p>
            <a:r>
              <a:rPr lang="en-US" altLang="ja-JP" sz="1100" dirty="0">
                <a:latin typeface="Meiryo UI" panose="020B0604030504040204" pitchFamily="50" charset="-128"/>
                <a:ea typeface="Meiryo UI" panose="020B0604030504040204" pitchFamily="50" charset="-128"/>
              </a:rPr>
              <a:t>Q28</a:t>
            </a:r>
            <a:r>
              <a:rPr lang="ja-JP" altLang="en-US" sz="1100" dirty="0">
                <a:latin typeface="Meiryo UI" panose="020B0604030504040204" pitchFamily="50" charset="-128"/>
                <a:ea typeface="Meiryo UI" panose="020B0604030504040204" pitchFamily="50" charset="-128"/>
              </a:rPr>
              <a:t>　今後調査に加えるべき項目、調査してほしい項目等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自由記述</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Q29</a:t>
            </a:r>
            <a:r>
              <a:rPr lang="ja-JP" altLang="en-US" sz="1100" dirty="0">
                <a:latin typeface="Meiryo UI" panose="020B0604030504040204" pitchFamily="50" charset="-128"/>
                <a:ea typeface="Meiryo UI" panose="020B0604030504040204" pitchFamily="50" charset="-128"/>
              </a:rPr>
              <a:t>　ヒアリング調査への協力可否</a:t>
            </a:r>
          </a:p>
        </p:txBody>
      </p:sp>
      <p:sp>
        <p:nvSpPr>
          <p:cNvPr id="16" name="テキスト ボックス 15">
            <a:extLst>
              <a:ext uri="{FF2B5EF4-FFF2-40B4-BE49-F238E27FC236}">
                <a16:creationId xmlns:a16="http://schemas.microsoft.com/office/drawing/2014/main" id="{D981B76D-43EB-4DD2-A748-6179CD09A838}"/>
              </a:ext>
            </a:extLst>
          </p:cNvPr>
          <p:cNvSpPr txBox="1"/>
          <p:nvPr/>
        </p:nvSpPr>
        <p:spPr>
          <a:xfrm>
            <a:off x="609505" y="6271976"/>
            <a:ext cx="2030400" cy="540062"/>
          </a:xfrm>
          <a:prstGeom prst="rect">
            <a:avLst/>
          </a:prstGeom>
          <a:solidFill>
            <a:schemeClr val="accent1">
              <a:lumMod val="60000"/>
              <a:lumOff val="40000"/>
            </a:schemeClr>
          </a:solidFill>
          <a:ln w="12700">
            <a:solidFill>
              <a:schemeClr val="bg1">
                <a:lumMod val="50000"/>
              </a:schemeClr>
            </a:solidFill>
          </a:ln>
        </p:spPr>
        <p:txBody>
          <a:bodyPr wrap="none" rtlCol="0" anchor="ctr">
            <a:noAutofit/>
          </a:bodyPr>
          <a:lstStyle>
            <a:defPPr>
              <a:defRPr lang="ja-JP"/>
            </a:defPPr>
            <a:lvl1pPr>
              <a:defRPr sz="900">
                <a:latin typeface="游ゴシック Medium" panose="020B0500000000000000" pitchFamily="50" charset="-128"/>
                <a:ea typeface="游ゴシック Medium" panose="020B0500000000000000" pitchFamily="50" charset="-128"/>
              </a:defRPr>
            </a:lvl1pPr>
          </a:lstStyle>
          <a:p>
            <a:r>
              <a:rPr lang="ja-JP" altLang="en-US" sz="1600" dirty="0">
                <a:latin typeface="Meiryo UI" panose="020B0604030504040204" pitchFamily="50" charset="-128"/>
                <a:ea typeface="Meiryo UI" panose="020B0604030504040204" pitchFamily="50" charset="-128"/>
              </a:rPr>
              <a:t>事業環境の改善に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関する取り組み</a:t>
            </a:r>
          </a:p>
        </p:txBody>
      </p:sp>
      <p:sp>
        <p:nvSpPr>
          <p:cNvPr id="18" name="タイトル 9">
            <a:extLst>
              <a:ext uri="{FF2B5EF4-FFF2-40B4-BE49-F238E27FC236}">
                <a16:creationId xmlns:a16="http://schemas.microsoft.com/office/drawing/2014/main" id="{2CA3E35B-2D76-4957-9F8B-AB276FA70142}"/>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Ⅳ.</a:t>
            </a:r>
            <a:r>
              <a:rPr lang="ja-JP" altLang="en-US" sz="2529" dirty="0">
                <a:latin typeface="+mj-ea"/>
                <a:ea typeface="+mj-ea"/>
              </a:rPr>
              <a:t>調査項目</a:t>
            </a:r>
          </a:p>
        </p:txBody>
      </p:sp>
    </p:spTree>
    <p:extLst>
      <p:ext uri="{BB962C8B-B14F-4D97-AF65-F5344CB8AC3E}">
        <p14:creationId xmlns:p14="http://schemas.microsoft.com/office/powerpoint/2010/main" val="15907155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（従業員数別）</a:t>
            </a:r>
            <a:r>
              <a:rPr lang="en-US" altLang="zh-TW" sz="2070" b="1" dirty="0">
                <a:latin typeface="MS UI Gothic" panose="020B0600070205080204" pitchFamily="50" charset="-128"/>
                <a:ea typeface="MS UI Gothic" panose="020B0600070205080204" pitchFamily="50" charset="-128"/>
              </a:rPr>
              <a:t> 〔</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0B5708D5-9C1F-4043-B497-4EBA14A557EF}"/>
              </a:ext>
            </a:extLst>
          </p:cNvPr>
          <p:cNvSpPr txBox="1"/>
          <p:nvPr/>
        </p:nvSpPr>
        <p:spPr>
          <a:xfrm>
            <a:off x="515394" y="676841"/>
            <a:ext cx="348017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　</a:t>
            </a:r>
            <a:endParaRPr lang="en-US" altLang="ja-JP" sz="1200" dirty="0"/>
          </a:p>
          <a:p>
            <a:r>
              <a:rPr lang="ja-JP" altLang="en-US" sz="1200" dirty="0"/>
              <a:t>クロス集計の軸：従業員数</a:t>
            </a:r>
          </a:p>
        </p:txBody>
      </p:sp>
      <p:sp>
        <p:nvSpPr>
          <p:cNvPr id="11" name="object 6">
            <a:extLst>
              <a:ext uri="{FF2B5EF4-FFF2-40B4-BE49-F238E27FC236}">
                <a16:creationId xmlns:a16="http://schemas.microsoft.com/office/drawing/2014/main" id="{CE7EE559-03CA-4B1B-963D-32CF7404940A}"/>
              </a:ext>
            </a:extLst>
          </p:cNvPr>
          <p:cNvSpPr txBox="1"/>
          <p:nvPr/>
        </p:nvSpPr>
        <p:spPr>
          <a:xfrm>
            <a:off x="3011073" y="1134520"/>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22639401-887F-4461-B56B-42B518B949A3}"/>
              </a:ext>
            </a:extLst>
          </p:cNvPr>
          <p:cNvSpPr txBox="1"/>
          <p:nvPr/>
        </p:nvSpPr>
        <p:spPr>
          <a:xfrm>
            <a:off x="8100020" y="1134520"/>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3" name="グラフ 12">
            <a:extLst>
              <a:ext uri="{FF2B5EF4-FFF2-40B4-BE49-F238E27FC236}">
                <a16:creationId xmlns:a16="http://schemas.microsoft.com/office/drawing/2014/main" id="{DC5F981A-AB0F-4B8C-9A3D-E999307A827A}"/>
              </a:ext>
            </a:extLst>
          </p:cNvPr>
          <p:cNvGraphicFramePr>
            <a:graphicFrameLocks/>
          </p:cNvGraphicFramePr>
          <p:nvPr>
            <p:extLst>
              <p:ext uri="{D42A27DB-BD31-4B8C-83A1-F6EECF244321}">
                <p14:modId xmlns:p14="http://schemas.microsoft.com/office/powerpoint/2010/main" val="1589144627"/>
              </p:ext>
            </p:extLst>
          </p:nvPr>
        </p:nvGraphicFramePr>
        <p:xfrm>
          <a:off x="143716" y="1422552"/>
          <a:ext cx="5220000" cy="59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DC5F981A-AB0F-4B8C-9A3D-E999307A827A}"/>
              </a:ext>
            </a:extLst>
          </p:cNvPr>
          <p:cNvGraphicFramePr>
            <a:graphicFrameLocks/>
          </p:cNvGraphicFramePr>
          <p:nvPr>
            <p:extLst>
              <p:ext uri="{D42A27DB-BD31-4B8C-83A1-F6EECF244321}">
                <p14:modId xmlns:p14="http://schemas.microsoft.com/office/powerpoint/2010/main" val="2717676763"/>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CA6E52EB-7A65-464A-A640-763EAAF0243E}"/>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Tree>
    <p:extLst>
      <p:ext uri="{BB962C8B-B14F-4D97-AF65-F5344CB8AC3E}">
        <p14:creationId xmlns:p14="http://schemas.microsoft.com/office/powerpoint/2010/main" val="6755583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DB756C18-0169-478A-9650-2C3EEF2AFA68}"/>
              </a:ext>
            </a:extLst>
          </p:cNvPr>
          <p:cNvSpPr txBox="1"/>
          <p:nvPr/>
        </p:nvSpPr>
        <p:spPr>
          <a:xfrm>
            <a:off x="7883996" y="1134520"/>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A4BB6B39-1CAF-42D0-A6AE-CA984AE2157C}"/>
              </a:ext>
            </a:extLst>
          </p:cNvPr>
          <p:cNvSpPr txBox="1"/>
          <p:nvPr/>
        </p:nvSpPr>
        <p:spPr>
          <a:xfrm>
            <a:off x="2768699" y="1134520"/>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1" name="グラフ 10">
            <a:extLst>
              <a:ext uri="{FF2B5EF4-FFF2-40B4-BE49-F238E27FC236}">
                <a16:creationId xmlns:a16="http://schemas.microsoft.com/office/drawing/2014/main" id="{DC5F981A-AB0F-4B8C-9A3D-E999307A827A}"/>
              </a:ext>
            </a:extLst>
          </p:cNvPr>
          <p:cNvGraphicFramePr>
            <a:graphicFrameLocks/>
          </p:cNvGraphicFramePr>
          <p:nvPr>
            <p:extLst>
              <p:ext uri="{D42A27DB-BD31-4B8C-83A1-F6EECF244321}">
                <p14:modId xmlns:p14="http://schemas.microsoft.com/office/powerpoint/2010/main" val="2338647744"/>
              </p:ext>
            </p:extLst>
          </p:nvPr>
        </p:nvGraphicFramePr>
        <p:xfrm>
          <a:off x="17914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DC5F981A-AB0F-4B8C-9A3D-E999307A827A}"/>
              </a:ext>
            </a:extLst>
          </p:cNvPr>
          <p:cNvGraphicFramePr>
            <a:graphicFrameLocks/>
          </p:cNvGraphicFramePr>
          <p:nvPr>
            <p:extLst>
              <p:ext uri="{D42A27DB-BD31-4B8C-83A1-F6EECF244321}">
                <p14:modId xmlns:p14="http://schemas.microsoft.com/office/powerpoint/2010/main" val="4020636915"/>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94D5D3A7-E064-4DA7-8580-678F55FA4932}"/>
              </a:ext>
            </a:extLst>
          </p:cNvPr>
          <p:cNvSpPr txBox="1"/>
          <p:nvPr/>
        </p:nvSpPr>
        <p:spPr>
          <a:xfrm>
            <a:off x="515394" y="257851"/>
            <a:ext cx="9028230"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Q16.DX</a:t>
            </a:r>
            <a:r>
              <a:rPr lang="ja-JP" altLang="en-US" sz="2065" b="1" dirty="0">
                <a:latin typeface="MS UI Gothic" panose="020B0600070205080204" pitchFamily="50" charset="-128"/>
                <a:ea typeface="MS UI Gothic" panose="020B0600070205080204" pitchFamily="50" charset="-128"/>
              </a:rPr>
              <a:t>に取り組む目的 （従業員数別）</a:t>
            </a:r>
            <a:r>
              <a:rPr lang="en-US" altLang="zh-TW" sz="2070" b="1" dirty="0">
                <a:latin typeface="MS UI Gothic" panose="020B0600070205080204" pitchFamily="50" charset="-128"/>
                <a:ea typeface="MS UI Gothic" panose="020B0600070205080204" pitchFamily="50" charset="-128"/>
              </a:rPr>
              <a:t> 〔</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　</a:t>
            </a:r>
          </a:p>
        </p:txBody>
      </p:sp>
      <p:sp>
        <p:nvSpPr>
          <p:cNvPr id="16" name="テキスト ボックス 15">
            <a:extLst>
              <a:ext uri="{FF2B5EF4-FFF2-40B4-BE49-F238E27FC236}">
                <a16:creationId xmlns:a16="http://schemas.microsoft.com/office/drawing/2014/main" id="{F67D77B3-A363-45B9-8576-3DEBC2DAA00A}"/>
              </a:ext>
            </a:extLst>
          </p:cNvPr>
          <p:cNvSpPr txBox="1"/>
          <p:nvPr/>
        </p:nvSpPr>
        <p:spPr>
          <a:xfrm>
            <a:off x="515394" y="676841"/>
            <a:ext cx="384021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sp>
        <p:nvSpPr>
          <p:cNvPr id="17" name="テキスト ボックス 16">
            <a:extLst>
              <a:ext uri="{FF2B5EF4-FFF2-40B4-BE49-F238E27FC236}">
                <a16:creationId xmlns:a16="http://schemas.microsoft.com/office/drawing/2014/main" id="{A707D3AF-65BB-4F6A-9969-04A913D46166}"/>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Tree>
    <p:extLst>
      <p:ext uri="{BB962C8B-B14F-4D97-AF65-F5344CB8AC3E}">
        <p14:creationId xmlns:p14="http://schemas.microsoft.com/office/powerpoint/2010/main" val="38015120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a:t>
            </a:r>
          </a:p>
        </p:txBody>
      </p:sp>
      <p:sp>
        <p:nvSpPr>
          <p:cNvPr id="10" name="テキスト ボックス 9">
            <a:extLst>
              <a:ext uri="{FF2B5EF4-FFF2-40B4-BE49-F238E27FC236}">
                <a16:creationId xmlns:a16="http://schemas.microsoft.com/office/drawing/2014/main" id="{549E2848-FF9E-4291-A5FF-54D51B5500DB}"/>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6" name="グラフ 5">
            <a:extLst>
              <a:ext uri="{FF2B5EF4-FFF2-40B4-BE49-F238E27FC236}">
                <a16:creationId xmlns:a16="http://schemas.microsoft.com/office/drawing/2014/main" id="{62137E15-F904-4596-90C9-7C49EF9063F6}"/>
              </a:ext>
            </a:extLst>
          </p:cNvPr>
          <p:cNvGraphicFramePr>
            <a:graphicFrameLocks/>
          </p:cNvGraphicFramePr>
          <p:nvPr>
            <p:extLst>
              <p:ext uri="{D42A27DB-BD31-4B8C-83A1-F6EECF244321}">
                <p14:modId xmlns:p14="http://schemas.microsoft.com/office/powerpoint/2010/main" val="2662549401"/>
              </p:ext>
            </p:extLst>
          </p:nvPr>
        </p:nvGraphicFramePr>
        <p:xfrm>
          <a:off x="179140" y="1440144"/>
          <a:ext cx="9540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1AE8931A-4DAD-4486-B9F7-9EB3C881F1DE}"/>
              </a:ext>
            </a:extLst>
          </p:cNvPr>
          <p:cNvSpPr txBox="1"/>
          <p:nvPr/>
        </p:nvSpPr>
        <p:spPr>
          <a:xfrm>
            <a:off x="1035537" y="6728427"/>
            <a:ext cx="8216611"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8070656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a:t>
            </a:r>
          </a:p>
        </p:txBody>
      </p:sp>
      <p:sp>
        <p:nvSpPr>
          <p:cNvPr id="5" name="テキスト ボックス 4">
            <a:extLst>
              <a:ext uri="{FF2B5EF4-FFF2-40B4-BE49-F238E27FC236}">
                <a16:creationId xmlns:a16="http://schemas.microsoft.com/office/drawing/2014/main" id="{CF00B0AF-16F8-4776-A2EE-6B8B432B884B}"/>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graphicFrame>
        <p:nvGraphicFramePr>
          <p:cNvPr id="8" name="グラフ 7">
            <a:extLst>
              <a:ext uri="{FF2B5EF4-FFF2-40B4-BE49-F238E27FC236}">
                <a16:creationId xmlns:a16="http://schemas.microsoft.com/office/drawing/2014/main" id="{D1C7099F-234E-4D90-878D-AE2756B1380D}"/>
              </a:ext>
            </a:extLst>
          </p:cNvPr>
          <p:cNvGraphicFramePr>
            <a:graphicFrameLocks/>
          </p:cNvGraphicFramePr>
          <p:nvPr/>
        </p:nvGraphicFramePr>
        <p:xfrm>
          <a:off x="504236" y="1601912"/>
          <a:ext cx="954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6151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C179377E-802E-4768-ABC3-1515BC4565A4}"/>
              </a:ext>
            </a:extLst>
          </p:cNvPr>
          <p:cNvGraphicFramePr>
            <a:graphicFrameLocks/>
          </p:cNvGraphicFramePr>
          <p:nvPr>
            <p:extLst>
              <p:ext uri="{D42A27DB-BD31-4B8C-83A1-F6EECF244321}">
                <p14:modId xmlns:p14="http://schemas.microsoft.com/office/powerpoint/2010/main" val="2765984379"/>
              </p:ext>
            </p:extLst>
          </p:nvPr>
        </p:nvGraphicFramePr>
        <p:xfrm>
          <a:off x="5147692" y="1520938"/>
          <a:ext cx="5220000" cy="519354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graphicFrame>
        <p:nvGraphicFramePr>
          <p:cNvPr id="7" name="グラフ 6">
            <a:extLst>
              <a:ext uri="{FF2B5EF4-FFF2-40B4-BE49-F238E27FC236}">
                <a16:creationId xmlns:a16="http://schemas.microsoft.com/office/drawing/2014/main" id="{CE8032AA-A117-429F-A8AF-AD382B9F5418}"/>
              </a:ext>
            </a:extLst>
          </p:cNvPr>
          <p:cNvGraphicFramePr>
            <a:graphicFrameLocks/>
          </p:cNvGraphicFramePr>
          <p:nvPr>
            <p:extLst>
              <p:ext uri="{D42A27DB-BD31-4B8C-83A1-F6EECF244321}">
                <p14:modId xmlns:p14="http://schemas.microsoft.com/office/powerpoint/2010/main" val="1724632013"/>
              </p:ext>
            </p:extLst>
          </p:nvPr>
        </p:nvGraphicFramePr>
        <p:xfrm>
          <a:off x="59579" y="1520938"/>
          <a:ext cx="5227408" cy="519248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22E639F6-B8B8-4FAD-8042-85F506CAEAF0}"/>
              </a:ext>
            </a:extLst>
          </p:cNvPr>
          <p:cNvSpPr txBox="1"/>
          <p:nvPr/>
        </p:nvSpPr>
        <p:spPr>
          <a:xfrm>
            <a:off x="515394" y="750100"/>
            <a:ext cx="9390226" cy="523220"/>
          </a:xfrm>
          <a:prstGeom prst="rect">
            <a:avLst/>
          </a:prstGeom>
          <a:noFill/>
        </p:spPr>
        <p:txBody>
          <a:bodyPr wrap="square" rtlCol="0">
            <a:spAutoFit/>
          </a:bodyPr>
          <a:lstStyle/>
          <a:p>
            <a:r>
              <a:rPr lang="ja-JP" altLang="en-US" sz="1400" dirty="0"/>
              <a:t>クロス集計の軸：</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spTree>
    <p:extLst>
      <p:ext uri="{BB962C8B-B14F-4D97-AF65-F5344CB8AC3E}">
        <p14:creationId xmlns:p14="http://schemas.microsoft.com/office/powerpoint/2010/main" val="14666294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A8FE1EFD-8297-47E0-8462-C7E2DA8084C2}"/>
              </a:ext>
            </a:extLst>
          </p:cNvPr>
          <p:cNvGraphicFramePr>
            <a:graphicFrameLocks/>
          </p:cNvGraphicFramePr>
          <p:nvPr>
            <p:extLst>
              <p:ext uri="{D42A27DB-BD31-4B8C-83A1-F6EECF244321}">
                <p14:modId xmlns:p14="http://schemas.microsoft.com/office/powerpoint/2010/main" val="118738281"/>
              </p:ext>
            </p:extLst>
          </p:nvPr>
        </p:nvGraphicFramePr>
        <p:xfrm>
          <a:off x="1691308" y="1062552"/>
          <a:ext cx="648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（従業員数別）　</a:t>
            </a:r>
          </a:p>
        </p:txBody>
      </p:sp>
      <p:sp>
        <p:nvSpPr>
          <p:cNvPr id="10" name="テキスト ボックス 9">
            <a:extLst>
              <a:ext uri="{FF2B5EF4-FFF2-40B4-BE49-F238E27FC236}">
                <a16:creationId xmlns:a16="http://schemas.microsoft.com/office/drawing/2014/main" id="{549E2848-FF9E-4291-A5FF-54D51B5500DB}"/>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7" name="テキスト ボックス 6">
            <a:extLst>
              <a:ext uri="{FF2B5EF4-FFF2-40B4-BE49-F238E27FC236}">
                <a16:creationId xmlns:a16="http://schemas.microsoft.com/office/drawing/2014/main" id="{6E00D050-1820-4027-B648-F7236E802824}"/>
              </a:ext>
            </a:extLst>
          </p:cNvPr>
          <p:cNvSpPr txBox="1"/>
          <p:nvPr/>
        </p:nvSpPr>
        <p:spPr>
          <a:xfrm>
            <a:off x="8388052" y="6214689"/>
            <a:ext cx="1793708" cy="830997"/>
          </a:xfrm>
          <a:prstGeom prst="rect">
            <a:avLst/>
          </a:prstGeom>
          <a:noFill/>
        </p:spPr>
        <p:txBody>
          <a:bodyPr wrap="square" rtlCol="0">
            <a:spAutoFit/>
          </a:bodyPr>
          <a:lstStyle/>
          <a:p>
            <a:r>
              <a:rPr lang="en-US" altLang="ja-JP" sz="1200" dirty="0"/>
              <a:t>※</a:t>
            </a:r>
            <a:r>
              <a:rPr lang="ja-JP" altLang="en-US" sz="1200" dirty="0"/>
              <a:t>注意）</a:t>
            </a:r>
            <a:r>
              <a:rPr lang="en-US" altLang="ja-JP" sz="1200" dirty="0"/>
              <a:t>Q15.DX</a:t>
            </a:r>
            <a:r>
              <a:rPr lang="ja-JP" altLang="en-US" sz="1200" dirty="0"/>
              <a:t>の取り組みが「全くない」、「わからない」と回答した企業も含まれる　</a:t>
            </a:r>
          </a:p>
        </p:txBody>
      </p:sp>
    </p:spTree>
    <p:extLst>
      <p:ext uri="{BB962C8B-B14F-4D97-AF65-F5344CB8AC3E}">
        <p14:creationId xmlns:p14="http://schemas.microsoft.com/office/powerpoint/2010/main" val="7014713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BE7999AF-9CAF-4431-AED6-033D75025C34}"/>
              </a:ext>
            </a:extLst>
          </p:cNvPr>
          <p:cNvGraphicFramePr>
            <a:graphicFrameLocks/>
          </p:cNvGraphicFramePr>
          <p:nvPr>
            <p:extLst>
              <p:ext uri="{D42A27DB-BD31-4B8C-83A1-F6EECF244321}">
                <p14:modId xmlns:p14="http://schemas.microsoft.com/office/powerpoint/2010/main" val="3869967042"/>
              </p:ext>
            </p:extLst>
          </p:nvPr>
        </p:nvGraphicFramePr>
        <p:xfrm>
          <a:off x="5219400" y="1260288"/>
          <a:ext cx="5220000" cy="61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11" name="object 6">
            <a:extLst>
              <a:ext uri="{FF2B5EF4-FFF2-40B4-BE49-F238E27FC236}">
                <a16:creationId xmlns:a16="http://schemas.microsoft.com/office/drawing/2014/main" id="{633E35F7-B315-43A7-B175-139337252FD4}"/>
              </a:ext>
            </a:extLst>
          </p:cNvPr>
          <p:cNvSpPr txBox="1"/>
          <p:nvPr/>
        </p:nvSpPr>
        <p:spPr>
          <a:xfrm>
            <a:off x="3011073" y="102584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AF2F084B-6181-4D47-9095-CC7F06ADFEE8}"/>
              </a:ext>
            </a:extLst>
          </p:cNvPr>
          <p:cNvSpPr txBox="1"/>
          <p:nvPr/>
        </p:nvSpPr>
        <p:spPr>
          <a:xfrm>
            <a:off x="8100020" y="102584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4" name="グラフ 13">
            <a:extLst>
              <a:ext uri="{FF2B5EF4-FFF2-40B4-BE49-F238E27FC236}">
                <a16:creationId xmlns:a16="http://schemas.microsoft.com/office/drawing/2014/main" id="{429434F2-DC84-40FC-96B8-2E27C879813F}"/>
              </a:ext>
            </a:extLst>
          </p:cNvPr>
          <p:cNvGraphicFramePr>
            <a:graphicFrameLocks/>
          </p:cNvGraphicFramePr>
          <p:nvPr>
            <p:extLst>
              <p:ext uri="{D42A27DB-BD31-4B8C-83A1-F6EECF244321}">
                <p14:modId xmlns:p14="http://schemas.microsoft.com/office/powerpoint/2010/main" val="3211163911"/>
              </p:ext>
            </p:extLst>
          </p:nvPr>
        </p:nvGraphicFramePr>
        <p:xfrm>
          <a:off x="143716" y="1246511"/>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4F87A64F-6060-43FE-9E89-4B317A9F50B0}"/>
              </a:ext>
            </a:extLst>
          </p:cNvPr>
          <p:cNvSpPr txBox="1"/>
          <p:nvPr/>
        </p:nvSpPr>
        <p:spPr>
          <a:xfrm>
            <a:off x="515394" y="676841"/>
            <a:ext cx="348017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　</a:t>
            </a:r>
            <a:endParaRPr lang="en-US" altLang="ja-JP" sz="1200" dirty="0"/>
          </a:p>
          <a:p>
            <a:r>
              <a:rPr lang="ja-JP" altLang="en-US" sz="1200" dirty="0"/>
              <a:t>クロス集計の軸：従業員数</a:t>
            </a:r>
          </a:p>
        </p:txBody>
      </p:sp>
      <p:sp>
        <p:nvSpPr>
          <p:cNvPr id="16" name="テキスト ボックス 15">
            <a:extLst>
              <a:ext uri="{FF2B5EF4-FFF2-40B4-BE49-F238E27FC236}">
                <a16:creationId xmlns:a16="http://schemas.microsoft.com/office/drawing/2014/main" id="{A557DF12-4C7D-4240-8C0A-D227278BF51C}"/>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Tree>
    <p:extLst>
      <p:ext uri="{BB962C8B-B14F-4D97-AF65-F5344CB8AC3E}">
        <p14:creationId xmlns:p14="http://schemas.microsoft.com/office/powerpoint/2010/main" val="29579320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9B14D6E4-0BE9-4D9C-9171-942AFFA10914}"/>
              </a:ext>
            </a:extLst>
          </p:cNvPr>
          <p:cNvGraphicFramePr>
            <a:graphicFrameLocks/>
          </p:cNvGraphicFramePr>
          <p:nvPr>
            <p:extLst>
              <p:ext uri="{D42A27DB-BD31-4B8C-83A1-F6EECF244321}">
                <p14:modId xmlns:p14="http://schemas.microsoft.com/office/powerpoint/2010/main" val="2191443413"/>
              </p:ext>
            </p:extLst>
          </p:nvPr>
        </p:nvGraphicFramePr>
        <p:xfrm>
          <a:off x="143716" y="1260288"/>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180E94FF-6AC6-4C59-9551-95EB631105C8}"/>
              </a:ext>
            </a:extLst>
          </p:cNvPr>
          <p:cNvGraphicFramePr>
            <a:graphicFrameLocks/>
          </p:cNvGraphicFramePr>
          <p:nvPr>
            <p:extLst>
              <p:ext uri="{D42A27DB-BD31-4B8C-83A1-F6EECF244321}">
                <p14:modId xmlns:p14="http://schemas.microsoft.com/office/powerpoint/2010/main" val="1482075937"/>
              </p:ext>
            </p:extLst>
          </p:nvPr>
        </p:nvGraphicFramePr>
        <p:xfrm>
          <a:off x="5219400" y="1260288"/>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bject 6">
            <a:extLst>
              <a:ext uri="{FF2B5EF4-FFF2-40B4-BE49-F238E27FC236}">
                <a16:creationId xmlns:a16="http://schemas.microsoft.com/office/drawing/2014/main" id="{13EEF542-3D6C-40B9-BE93-E44C7DFB79C8}"/>
              </a:ext>
            </a:extLst>
          </p:cNvPr>
          <p:cNvSpPr txBox="1"/>
          <p:nvPr/>
        </p:nvSpPr>
        <p:spPr>
          <a:xfrm>
            <a:off x="7883996" y="102584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23F9556B-28B1-4113-8304-D1B86AE4CD32}"/>
              </a:ext>
            </a:extLst>
          </p:cNvPr>
          <p:cNvSpPr txBox="1"/>
          <p:nvPr/>
        </p:nvSpPr>
        <p:spPr>
          <a:xfrm>
            <a:off x="2768699" y="102584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テキスト ボックス 11">
            <a:extLst>
              <a:ext uri="{FF2B5EF4-FFF2-40B4-BE49-F238E27FC236}">
                <a16:creationId xmlns:a16="http://schemas.microsoft.com/office/drawing/2014/main" id="{9CF7989F-FD28-4FF3-9A99-68F0ACC0FF41}"/>
              </a:ext>
            </a:extLst>
          </p:cNvPr>
          <p:cNvSpPr txBox="1"/>
          <p:nvPr/>
        </p:nvSpPr>
        <p:spPr>
          <a:xfrm>
            <a:off x="515394" y="676841"/>
            <a:ext cx="384021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sp>
        <p:nvSpPr>
          <p:cNvPr id="14" name="テキスト ボックス 13">
            <a:extLst>
              <a:ext uri="{FF2B5EF4-FFF2-40B4-BE49-F238E27FC236}">
                <a16:creationId xmlns:a16="http://schemas.microsoft.com/office/drawing/2014/main" id="{53FAEC92-5A05-4B62-BADA-9317996860AB}"/>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
        <p:nvSpPr>
          <p:cNvPr id="16" name="テキスト ボックス 15">
            <a:extLst>
              <a:ext uri="{FF2B5EF4-FFF2-40B4-BE49-F238E27FC236}">
                <a16:creationId xmlns:a16="http://schemas.microsoft.com/office/drawing/2014/main" id="{830F10F6-75B8-4AC1-A813-D5FC47ABA4B9}"/>
              </a:ext>
            </a:extLst>
          </p:cNvPr>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について実際に取り組んだこと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Tree>
    <p:extLst>
      <p:ext uri="{BB962C8B-B14F-4D97-AF65-F5344CB8AC3E}">
        <p14:creationId xmlns:p14="http://schemas.microsoft.com/office/powerpoint/2010/main" val="38189082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a:t>
            </a:r>
          </a:p>
        </p:txBody>
      </p:sp>
      <p:sp>
        <p:nvSpPr>
          <p:cNvPr id="10" name="テキスト ボックス 9">
            <a:extLst>
              <a:ext uri="{FF2B5EF4-FFF2-40B4-BE49-F238E27FC236}">
                <a16:creationId xmlns:a16="http://schemas.microsoft.com/office/drawing/2014/main" id="{B6DE3539-EA94-4E9A-BDA0-D7D976331D0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1" name="グラフ 10">
            <a:extLst>
              <a:ext uri="{FF2B5EF4-FFF2-40B4-BE49-F238E27FC236}">
                <a16:creationId xmlns:a16="http://schemas.microsoft.com/office/drawing/2014/main" id="{901B3B57-81ED-47E6-9D97-BB428CAF4D94}"/>
              </a:ext>
            </a:extLst>
          </p:cNvPr>
          <p:cNvGraphicFramePr>
            <a:graphicFrameLocks/>
          </p:cNvGraphicFramePr>
          <p:nvPr>
            <p:extLst>
              <p:ext uri="{D42A27DB-BD31-4B8C-83A1-F6EECF244321}">
                <p14:modId xmlns:p14="http://schemas.microsoft.com/office/powerpoint/2010/main" val="112135241"/>
              </p:ext>
            </p:extLst>
          </p:nvPr>
        </p:nvGraphicFramePr>
        <p:xfrm>
          <a:off x="987715" y="1454696"/>
          <a:ext cx="8463969" cy="44708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E0AC166C-0907-4E07-B36B-3445D29ABB75}"/>
              </a:ext>
            </a:extLst>
          </p:cNvPr>
          <p:cNvSpPr txBox="1"/>
          <p:nvPr/>
        </p:nvSpPr>
        <p:spPr>
          <a:xfrm>
            <a:off x="1035537" y="6728427"/>
            <a:ext cx="8216611"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2285924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a:t>
            </a:r>
          </a:p>
        </p:txBody>
      </p:sp>
      <p:sp>
        <p:nvSpPr>
          <p:cNvPr id="5" name="テキスト ボックス 4">
            <a:extLst>
              <a:ext uri="{FF2B5EF4-FFF2-40B4-BE49-F238E27FC236}">
                <a16:creationId xmlns:a16="http://schemas.microsoft.com/office/drawing/2014/main" id="{2918D244-195B-4D96-9EB5-2DC33BF7806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graphicFrame>
        <p:nvGraphicFramePr>
          <p:cNvPr id="6" name="グラフ 5">
            <a:extLst>
              <a:ext uri="{FF2B5EF4-FFF2-40B4-BE49-F238E27FC236}">
                <a16:creationId xmlns:a16="http://schemas.microsoft.com/office/drawing/2014/main" id="{813359A7-15C8-4836-8E24-20C036AC795F}"/>
              </a:ext>
            </a:extLst>
          </p:cNvPr>
          <p:cNvGraphicFramePr>
            <a:graphicFrameLocks/>
          </p:cNvGraphicFramePr>
          <p:nvPr/>
        </p:nvGraphicFramePr>
        <p:xfrm>
          <a:off x="432236" y="1601912"/>
          <a:ext cx="9612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505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0E86EED-6715-45C3-B61D-9BE3AA5A2720}"/>
              </a:ext>
            </a:extLst>
          </p:cNvPr>
          <p:cNvSpPr txBox="1"/>
          <p:nvPr/>
        </p:nvSpPr>
        <p:spPr>
          <a:xfrm>
            <a:off x="2267372" y="1097856"/>
            <a:ext cx="7638248" cy="600164"/>
          </a:xfrm>
          <a:prstGeom prst="rect">
            <a:avLst/>
          </a:prstGeom>
          <a:noFill/>
        </p:spPr>
        <p:txBody>
          <a:bodyPr wrap="square" rtlCol="0">
            <a:spAutoFit/>
          </a:bodyPr>
          <a:lstStyle/>
          <a:p>
            <a:r>
              <a:rPr lang="ja-JP" altLang="en-US" sz="1100" dirty="0"/>
              <a:t>○ ：全体（</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r>
              <a:rPr lang="en-US" altLang="ja-JP" sz="1100" dirty="0"/>
              <a:t>E.</a:t>
            </a:r>
            <a:r>
              <a:rPr lang="ja-JP" altLang="en-US" sz="1100" dirty="0"/>
              <a:t>その他を含む）</a:t>
            </a:r>
            <a:endParaRPr lang="en-US" altLang="ja-JP" sz="1100" dirty="0"/>
          </a:p>
          <a:p>
            <a:r>
              <a:rPr lang="ja-JP" altLang="en-US" sz="1100" dirty="0"/>
              <a:t>● ：産業構造の位置づけ別　</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r>
              <a:rPr lang="en-US" altLang="ja-JP" sz="1100" dirty="0"/>
              <a:t>E.</a:t>
            </a:r>
            <a:r>
              <a:rPr lang="ja-JP" altLang="en-US" sz="1100" dirty="0"/>
              <a:t>その他）</a:t>
            </a:r>
            <a:endParaRPr lang="en-US" altLang="ja-JP" sz="1100" dirty="0"/>
          </a:p>
          <a:p>
            <a:r>
              <a:rPr lang="ja-JP" altLang="en-US" sz="1100" dirty="0"/>
              <a:t>△ ：</a:t>
            </a:r>
            <a:r>
              <a:rPr lang="en-US" altLang="ja-JP" sz="1100" dirty="0"/>
              <a:t>B.</a:t>
            </a:r>
            <a:r>
              <a:rPr lang="ja-JP" altLang="en-US" sz="1100" dirty="0"/>
              <a:t>メーカー企業 ＋ </a:t>
            </a:r>
            <a:r>
              <a:rPr lang="en-US" altLang="ja-JP" sz="1100" dirty="0"/>
              <a:t>C.</a:t>
            </a:r>
            <a:r>
              <a:rPr lang="ja-JP" altLang="en-US" sz="1100" dirty="0"/>
              <a:t>サブシステム提供企業 ＋ </a:t>
            </a:r>
            <a:r>
              <a:rPr lang="en-US" altLang="ja-JP" sz="1100" dirty="0"/>
              <a:t>D.</a:t>
            </a:r>
            <a:r>
              <a:rPr lang="ja-JP" altLang="en-US" sz="1100" dirty="0"/>
              <a:t>サービス提供企業</a:t>
            </a:r>
            <a:endParaRPr lang="en-US" altLang="ja-JP" sz="1100" dirty="0"/>
          </a:p>
        </p:txBody>
      </p:sp>
      <p:graphicFrame>
        <p:nvGraphicFramePr>
          <p:cNvPr id="12" name="表 11">
            <a:extLst>
              <a:ext uri="{FF2B5EF4-FFF2-40B4-BE49-F238E27FC236}">
                <a16:creationId xmlns:a16="http://schemas.microsoft.com/office/drawing/2014/main" id="{A78E2CA2-F103-46BB-B128-376F7DC420F8}"/>
              </a:ext>
            </a:extLst>
          </p:cNvPr>
          <p:cNvGraphicFramePr>
            <a:graphicFrameLocks noGrp="1"/>
          </p:cNvGraphicFramePr>
          <p:nvPr>
            <p:extLst>
              <p:ext uri="{D42A27DB-BD31-4B8C-83A1-F6EECF244321}">
                <p14:modId xmlns:p14="http://schemas.microsoft.com/office/powerpoint/2010/main" val="1104168080"/>
              </p:ext>
            </p:extLst>
          </p:nvPr>
        </p:nvGraphicFramePr>
        <p:xfrm>
          <a:off x="683196" y="1673920"/>
          <a:ext cx="9105231" cy="5613286"/>
        </p:xfrm>
        <a:graphic>
          <a:graphicData uri="http://schemas.openxmlformats.org/drawingml/2006/table">
            <a:tbl>
              <a:tblPr/>
              <a:tblGrid>
                <a:gridCol w="504056">
                  <a:extLst>
                    <a:ext uri="{9D8B030D-6E8A-4147-A177-3AD203B41FA5}">
                      <a16:colId xmlns:a16="http://schemas.microsoft.com/office/drawing/2014/main" val="1262686905"/>
                    </a:ext>
                  </a:extLst>
                </a:gridCol>
                <a:gridCol w="2808312">
                  <a:extLst>
                    <a:ext uri="{9D8B030D-6E8A-4147-A177-3AD203B41FA5}">
                      <a16:colId xmlns:a16="http://schemas.microsoft.com/office/drawing/2014/main" val="4274805991"/>
                    </a:ext>
                  </a:extLst>
                </a:gridCol>
                <a:gridCol w="504056">
                  <a:extLst>
                    <a:ext uri="{9D8B030D-6E8A-4147-A177-3AD203B41FA5}">
                      <a16:colId xmlns:a16="http://schemas.microsoft.com/office/drawing/2014/main" val="2735181447"/>
                    </a:ext>
                  </a:extLst>
                </a:gridCol>
                <a:gridCol w="648072">
                  <a:extLst>
                    <a:ext uri="{9D8B030D-6E8A-4147-A177-3AD203B41FA5}">
                      <a16:colId xmlns:a16="http://schemas.microsoft.com/office/drawing/2014/main" val="3621185258"/>
                    </a:ext>
                  </a:extLst>
                </a:gridCol>
                <a:gridCol w="576064">
                  <a:extLst>
                    <a:ext uri="{9D8B030D-6E8A-4147-A177-3AD203B41FA5}">
                      <a16:colId xmlns:a16="http://schemas.microsoft.com/office/drawing/2014/main" val="3971647771"/>
                    </a:ext>
                  </a:extLst>
                </a:gridCol>
                <a:gridCol w="432048">
                  <a:extLst>
                    <a:ext uri="{9D8B030D-6E8A-4147-A177-3AD203B41FA5}">
                      <a16:colId xmlns:a16="http://schemas.microsoft.com/office/drawing/2014/main" val="1103240278"/>
                    </a:ext>
                  </a:extLst>
                </a:gridCol>
                <a:gridCol w="504056">
                  <a:extLst>
                    <a:ext uri="{9D8B030D-6E8A-4147-A177-3AD203B41FA5}">
                      <a16:colId xmlns:a16="http://schemas.microsoft.com/office/drawing/2014/main" val="2794821563"/>
                    </a:ext>
                  </a:extLst>
                </a:gridCol>
                <a:gridCol w="648072">
                  <a:extLst>
                    <a:ext uri="{9D8B030D-6E8A-4147-A177-3AD203B41FA5}">
                      <a16:colId xmlns:a16="http://schemas.microsoft.com/office/drawing/2014/main" val="2418247644"/>
                    </a:ext>
                  </a:extLst>
                </a:gridCol>
                <a:gridCol w="504056">
                  <a:extLst>
                    <a:ext uri="{9D8B030D-6E8A-4147-A177-3AD203B41FA5}">
                      <a16:colId xmlns:a16="http://schemas.microsoft.com/office/drawing/2014/main" val="1423769557"/>
                    </a:ext>
                  </a:extLst>
                </a:gridCol>
                <a:gridCol w="576064">
                  <a:extLst>
                    <a:ext uri="{9D8B030D-6E8A-4147-A177-3AD203B41FA5}">
                      <a16:colId xmlns:a16="http://schemas.microsoft.com/office/drawing/2014/main" val="3404081974"/>
                    </a:ext>
                  </a:extLst>
                </a:gridCol>
                <a:gridCol w="504056">
                  <a:extLst>
                    <a:ext uri="{9D8B030D-6E8A-4147-A177-3AD203B41FA5}">
                      <a16:colId xmlns:a16="http://schemas.microsoft.com/office/drawing/2014/main" val="682724473"/>
                    </a:ext>
                  </a:extLst>
                </a:gridCol>
                <a:gridCol w="432048">
                  <a:extLst>
                    <a:ext uri="{9D8B030D-6E8A-4147-A177-3AD203B41FA5}">
                      <a16:colId xmlns:a16="http://schemas.microsoft.com/office/drawing/2014/main" val="311196423"/>
                    </a:ext>
                  </a:extLst>
                </a:gridCol>
                <a:gridCol w="464271">
                  <a:extLst>
                    <a:ext uri="{9D8B030D-6E8A-4147-A177-3AD203B41FA5}">
                      <a16:colId xmlns:a16="http://schemas.microsoft.com/office/drawing/2014/main" val="713925539"/>
                    </a:ext>
                  </a:extLst>
                </a:gridCol>
              </a:tblGrid>
              <a:tr h="144906">
                <a:tc rowSpan="2" gridSpan="2">
                  <a:txBody>
                    <a:bodyPr/>
                    <a:lstStyle/>
                    <a:p>
                      <a:pPr algn="ctr" rtl="0" fontAlgn="ctr"/>
                      <a:r>
                        <a:rPr lang="ja-JP" altLang="en-US" sz="6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4C7E7"/>
                    </a:solidFill>
                  </a:tcPr>
                </a:tc>
                <a:tc rowSpan="2" hMerge="1">
                  <a:txBody>
                    <a:bodyPr/>
                    <a:lstStyle/>
                    <a:p>
                      <a:endParaRPr kumimoji="1" lang="ja-JP" altLang="en-US"/>
                    </a:p>
                  </a:txBody>
                  <a:tcPr/>
                </a:tc>
                <a:tc rowSpan="2">
                  <a:txBody>
                    <a:bodyPr/>
                    <a:lstStyle/>
                    <a:p>
                      <a:pPr algn="ctr" rtl="0" fontAlgn="ct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単純集計</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4C7E7"/>
                    </a:solidFill>
                  </a:tcPr>
                </a:tc>
                <a:tc gridSpan="9">
                  <a:txBody>
                    <a:bodyPr/>
                    <a:lstStyle/>
                    <a:p>
                      <a:pPr algn="ctr" rtl="0" fontAlgn="ctr">
                        <a:lnSpc>
                          <a:spcPct val="150000"/>
                        </a:lnSpc>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クロス集計の軸</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4C7E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経年比較</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4C7E7"/>
                    </a:solidFill>
                  </a:tcPr>
                </a:tc>
                <a:extLst>
                  <a:ext uri="{0D108BD9-81ED-4DB2-BD59-A6C34878D82A}">
                    <a16:rowId xmlns:a16="http://schemas.microsoft.com/office/drawing/2014/main" val="3622902712"/>
                  </a:ext>
                </a:extLst>
              </a:tr>
              <a:tr h="652599">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800" b="0" i="0" u="none" strike="noStrike" dirty="0">
                          <a:solidFill>
                            <a:schemeClr val="tx1"/>
                          </a:solidFill>
                          <a:effectLst/>
                          <a:latin typeface="メイリオ" panose="020B0604030504040204" pitchFamily="50" charset="-128"/>
                          <a:ea typeface="メイリオ" panose="020B0604030504040204" pitchFamily="50" charset="-128"/>
                        </a:rPr>
                        <a:t>Q3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産業構造の位置づけ</a:t>
                      </a:r>
                      <a:b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sz="800" b="0" i="0" u="none" strike="noStrike" dirty="0">
                          <a:solidFill>
                            <a:schemeClr val="tx1"/>
                          </a:solidFill>
                          <a:effectLst/>
                          <a:latin typeface="メイリオ" panose="020B0604030504040204" pitchFamily="50" charset="-128"/>
                          <a:ea typeface="メイリオ" panose="020B0604030504040204" pitchFamily="50" charset="-128"/>
                        </a:rPr>
                        <a:t>A,B,C,D,</a:t>
                      </a:r>
                      <a:br>
                        <a:rPr 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sz="800" b="0" i="0" u="none" strike="noStrike" dirty="0">
                          <a:solidFill>
                            <a:schemeClr val="tx1"/>
                          </a:solidFill>
                          <a:effectLst/>
                          <a:latin typeface="メイリオ" panose="020B0604030504040204" pitchFamily="50" charset="-128"/>
                          <a:ea typeface="メイリオ" panose="020B0604030504040204" pitchFamily="50" charset="-128"/>
                        </a:rPr>
                        <a:t>(E)</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Q2 </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従業員数</a:t>
                      </a:r>
                      <a:b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20</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人</a:t>
                      </a: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a:t>
                      </a:r>
                      <a:b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21</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100</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人</a:t>
                      </a: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a:t>
                      </a:r>
                      <a:b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101</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人～</a:t>
                      </a: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sz="800" b="0" i="0" u="none" strike="noStrike" dirty="0">
                          <a:solidFill>
                            <a:schemeClr val="tx1"/>
                          </a:solidFill>
                          <a:effectLst/>
                          <a:latin typeface="メイリオ" panose="020B0604030504040204" pitchFamily="50" charset="-128"/>
                          <a:ea typeface="メイリオ" panose="020B0604030504040204" pitchFamily="50" charset="-128"/>
                        </a:rPr>
                        <a:t>Q1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地域</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Q4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主な</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p>
                      <a:pPr algn="ctr"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事業・</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p>
                      <a:pPr algn="ctr"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適応分野</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Q8 </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取引形態</a:t>
                      </a:r>
                      <a:b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Q9 </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事業形態</a:t>
                      </a:r>
                      <a:b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Q10 </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rPr>
                        <a:t>提供先</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Q15 DX</a:t>
                      </a:r>
                    </a:p>
                    <a:p>
                      <a:pPr algn="ctr"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取り組み状況</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Q19 OT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系</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の取り組み状況</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Q24 AI</a:t>
                      </a:r>
                    </a:p>
                    <a:p>
                      <a:pPr algn="ctr"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取り組み状況</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a:txBody>
                    <a:bodyPr/>
                    <a:lstStyle/>
                    <a:p>
                      <a:pPr algn="ctr"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その他</a:t>
                      </a:r>
                      <a:b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個別に関連する項目</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3F3"/>
                    </a:solidFill>
                  </a:tcPr>
                </a:tc>
                <a:tc vMerge="1">
                  <a:txBody>
                    <a:bodyPr/>
                    <a:lstStyle/>
                    <a:p>
                      <a:endParaRPr kumimoji="1" lang="ja-JP" altLang="en-US"/>
                    </a:p>
                  </a:txBody>
                  <a:tcPr/>
                </a:tc>
                <a:extLst>
                  <a:ext uri="{0D108BD9-81ED-4DB2-BD59-A6C34878D82A}">
                    <a16:rowId xmlns:a16="http://schemas.microsoft.com/office/drawing/2014/main" val="3499740893"/>
                  </a:ext>
                </a:extLst>
              </a:tr>
              <a:tr h="202482">
                <a:tc rowSpan="6">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企業活動の</a:t>
                      </a:r>
                      <a:b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状況</a:t>
                      </a:r>
                    </a:p>
                  </a:txBody>
                  <a:tcPr marL="5757" marR="5757" marT="5757" marB="0" vert="eaVert"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Q1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地域</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979741954"/>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Q2-1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回答者の立場</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429645929"/>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Q2_2A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従業員数</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071126487"/>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Q2_2B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売上高</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651568285"/>
                  </a:ext>
                </a:extLst>
              </a:tr>
              <a:tr h="157455">
                <a:tc vMerge="1">
                  <a:txBody>
                    <a:bodyPr/>
                    <a:lstStyle/>
                    <a:p>
                      <a:endParaRPr kumimoji="1" lang="ja-JP" altLang="en-US"/>
                    </a:p>
                  </a:txBody>
                  <a:tcPr/>
                </a:tc>
                <a:tc>
                  <a:txBody>
                    <a:bodyPr/>
                    <a:lstStyle/>
                    <a:p>
                      <a:pPr algn="l" fontAlgn="ctr">
                        <a:lnSpc>
                          <a:spcPct val="100000"/>
                        </a:lnSpc>
                      </a:pPr>
                      <a:r>
                        <a:rPr lang="en-US" altLang="zh-TW" sz="800" b="0" i="0" u="none" strike="noStrike" dirty="0">
                          <a:solidFill>
                            <a:schemeClr val="tx1"/>
                          </a:solidFill>
                          <a:effectLst/>
                          <a:latin typeface="メイリオ" panose="020B0604030504040204" pitchFamily="50" charset="-128"/>
                          <a:ea typeface="メイリオ" panose="020B0604030504040204" pitchFamily="50" charset="-128"/>
                        </a:rPr>
                        <a:t>Q3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組込み</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/IoT</a:t>
                      </a:r>
                      <a:r>
                        <a:rPr kumimoji="1" lang="ja-JP" altLang="en-US" sz="800" b="0" i="0" u="none" strike="noStrike" kern="1200" dirty="0">
                          <a:solidFill>
                            <a:schemeClr val="tx1"/>
                          </a:solidFill>
                          <a:effectLst/>
                          <a:latin typeface="メイリオ" panose="020B0604030504040204" pitchFamily="50" charset="-128"/>
                          <a:ea typeface="メイリオ" panose="020B0604030504040204" pitchFamily="50" charset="-128"/>
                          <a:cs typeface="+mn-cs"/>
                        </a:rPr>
                        <a:t>産業構造における主な位置づけ</a:t>
                      </a:r>
                      <a:endParaRPr kumimoji="1" lang="zh-TW" altLang="en-US" sz="800" b="0" i="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54463218"/>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Q4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主な事業（事業のカテゴリ）と適応分野</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25772116"/>
                  </a:ext>
                </a:extLst>
              </a:tr>
              <a:tr h="157455">
                <a:tc rowSpan="7">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新型コロナウイルスの</a:t>
                      </a:r>
                      <a:b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b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影響・対策</a:t>
                      </a:r>
                    </a:p>
                  </a:txBody>
                  <a:tcPr marL="5757" marR="5757" marT="5757" marB="0" vert="eaVert"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Q5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新型コロナウイルスの「事業」への影響</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marL="0" marR="0" lvl="0" indent="0" algn="ctr" defTabSz="963517"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442730435"/>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Q6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緊急事態宣言下の対策施策／制度仕組みとする対策施策</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826386694"/>
                  </a:ext>
                </a:extLst>
              </a:tr>
              <a:tr h="157455">
                <a:tc vMerge="1">
                  <a:txBody>
                    <a:bodyPr/>
                    <a:lstStyle/>
                    <a:p>
                      <a:endParaRPr kumimoji="1" lang="ja-JP" altLang="en-US"/>
                    </a:p>
                  </a:txBody>
                  <a:tcPr/>
                </a:tc>
                <a:tc>
                  <a:txBody>
                    <a:bodyPr/>
                    <a:lstStyle/>
                    <a:p>
                      <a:pPr marL="0" marR="0" lvl="0" indent="0" algn="l" defTabSz="963517"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メイリオ" panose="020B0604030504040204" pitchFamily="50" charset="-128"/>
                          <a:ea typeface="メイリオ" panose="020B0604030504040204" pitchFamily="50" charset="-128"/>
                        </a:rPr>
                        <a:t>Q7 </a:t>
                      </a:r>
                      <a:r>
                        <a:rPr lang="ja-JP" altLang="en-US" sz="800" dirty="0">
                          <a:solidFill>
                            <a:schemeClr val="tx1"/>
                          </a:solidFill>
                          <a:latin typeface="メイリオ" panose="020B0604030504040204" pitchFamily="50" charset="-128"/>
                          <a:ea typeface="メイリオ" panose="020B0604030504040204" pitchFamily="50" charset="-128"/>
                        </a:rPr>
                        <a:t>制度や仕組みとする理由、課題</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332756345"/>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Q8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緊急事態宣言下／</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5</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年後の取引形態</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l"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966229897"/>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Q9</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 緊急事態宣言下／</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5</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年後の事業形態</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45236381"/>
                  </a:ext>
                </a:extLst>
              </a:tr>
              <a:tr h="157455">
                <a:tc vMerge="1">
                  <a:txBody>
                    <a:bodyPr/>
                    <a:lstStyle/>
                    <a:p>
                      <a:endParaRPr kumimoji="1" lang="ja-JP" altLang="en-US"/>
                    </a:p>
                  </a:txBody>
                  <a:tcPr/>
                </a:tc>
                <a:tc>
                  <a:txBody>
                    <a:bodyPr/>
                    <a:lstStyle/>
                    <a:p>
                      <a:pPr marL="0" marR="0" lvl="0" indent="0" algn="l" defTabSz="963517"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Q10 </a:t>
                      </a:r>
                      <a:r>
                        <a:rPr lang="ja-JP" altLang="en-US" sz="800" dirty="0">
                          <a:solidFill>
                            <a:schemeClr val="tx1"/>
                          </a:solidFill>
                          <a:latin typeface="メイリオ" panose="020B0604030504040204" pitchFamily="50" charset="-128"/>
                          <a:ea typeface="メイリオ" panose="020B0604030504040204" pitchFamily="50" charset="-128"/>
                        </a:rPr>
                        <a:t>緊急事態宣言下／</a:t>
                      </a:r>
                      <a:r>
                        <a:rPr lang="en-US" altLang="ja-JP" sz="800" dirty="0">
                          <a:solidFill>
                            <a:schemeClr val="tx1"/>
                          </a:solidFill>
                          <a:latin typeface="メイリオ" panose="020B0604030504040204" pitchFamily="50" charset="-128"/>
                          <a:ea typeface="メイリオ" panose="020B0604030504040204" pitchFamily="50" charset="-128"/>
                        </a:rPr>
                        <a:t>5</a:t>
                      </a:r>
                      <a:r>
                        <a:rPr lang="ja-JP" altLang="en-US" sz="800" dirty="0">
                          <a:solidFill>
                            <a:schemeClr val="tx1"/>
                          </a:solidFill>
                          <a:latin typeface="メイリオ" panose="020B0604030504040204" pitchFamily="50" charset="-128"/>
                          <a:ea typeface="メイリオ" panose="020B0604030504040204" pitchFamily="50" charset="-128"/>
                        </a:rPr>
                        <a:t>年後の製品・サービスの提供先</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734691785"/>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Q11.</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公的支援制度として有効な施策</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31677537"/>
                  </a:ext>
                </a:extLst>
              </a:tr>
              <a:tr h="157455">
                <a:tc rowSpan="10">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新技術へ向けた変革</a:t>
                      </a:r>
                    </a:p>
                  </a:txBody>
                  <a:tcPr marL="5757" marR="5757" marT="5757" marB="0" vert="eaVert"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Q12</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 システムの要件の変化</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322262624"/>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Q13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システムの要件の変化への対応</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226868809"/>
                  </a:ext>
                </a:extLst>
              </a:tr>
              <a:tr h="157455">
                <a:tc vMerge="1">
                  <a:txBody>
                    <a:bodyPr/>
                    <a:lstStyle/>
                    <a:p>
                      <a:endParaRPr kumimoji="1" lang="ja-JP" altLang="en-US"/>
                    </a:p>
                  </a:txBody>
                  <a:tcPr/>
                </a:tc>
                <a:tc>
                  <a:txBody>
                    <a:bodyPr/>
                    <a:lstStyle/>
                    <a:p>
                      <a:pPr algn="l" fontAlgn="ctr">
                        <a:lnSpc>
                          <a:spcPct val="100000"/>
                        </a:lnSpc>
                      </a:pPr>
                      <a:r>
                        <a:rPr lang="en-US" sz="800" b="0" i="0" u="none" strike="noStrike" dirty="0">
                          <a:solidFill>
                            <a:schemeClr val="tx1"/>
                          </a:solidFill>
                          <a:effectLst/>
                          <a:latin typeface="メイリオ" panose="020B0604030504040204" pitchFamily="50" charset="-128"/>
                          <a:ea typeface="メイリオ" panose="020B0604030504040204" pitchFamily="50" charset="-128"/>
                        </a:rPr>
                        <a:t>Q14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競争優位性</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4246880557"/>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Q15 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による事業への影響、</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の取り組み</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323035105"/>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Q16 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に取り組む目的</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556477263"/>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Q17 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について実際に取り組んだこと</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079264109"/>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Q18 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に取り組む上での課題</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956361654"/>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Q19 OT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系</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への取り組み状況</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534606504"/>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Q20 OT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系</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取り組む目的</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378121427"/>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Q21 OT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系</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DX</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に取り組む際の課題、解決策</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2542535"/>
                  </a:ext>
                </a:extLst>
              </a:tr>
              <a:tr h="174733">
                <a:tc rowSpan="6">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技術の高度化に関する取り組み</a:t>
                      </a:r>
                    </a:p>
                  </a:txBody>
                  <a:tcPr marL="5757" marR="5757" marT="5757" marB="0" vert="eaVert"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Q22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強みとなる技術、現在重要な技術、将来強化したい技術</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324305759"/>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Q23 </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得意とする</a:t>
                      </a:r>
                      <a:r>
                        <a:rPr lang="ja-JP" altLang="en-US" sz="800" b="0" i="0" u="none" strike="noStrike" spc="-150" dirty="0">
                          <a:solidFill>
                            <a:schemeClr val="tx1"/>
                          </a:solidFill>
                          <a:effectLst/>
                          <a:latin typeface="メイリオ" panose="020B0604030504040204" pitchFamily="50" charset="-128"/>
                          <a:ea typeface="メイリオ" panose="020B0604030504040204" pitchFamily="50" charset="-128"/>
                        </a:rPr>
                        <a:t>ハードウェア</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、現在、将来重要な</a:t>
                      </a:r>
                      <a:r>
                        <a:rPr lang="ja-JP" altLang="en-US" sz="800" b="0" i="0" u="none" strike="noStrike" spc="-150" dirty="0">
                          <a:solidFill>
                            <a:schemeClr val="tx1"/>
                          </a:solidFill>
                          <a:effectLst/>
                          <a:latin typeface="メイリオ" panose="020B0604030504040204" pitchFamily="50" charset="-128"/>
                          <a:ea typeface="メイリオ" panose="020B0604030504040204" pitchFamily="50" charset="-128"/>
                        </a:rPr>
                        <a:t>ハードウェア</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2178898350"/>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Q24 AI</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に関する取り組み状況</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1588825339"/>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Q25 AI</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技術を活用する製品・サービスの分野</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237289747"/>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Q26 AI</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技術を活用する目的</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6350" cap="flat" cmpd="sng" algn="ctr">
                      <a:solidFill>
                        <a:srgbClr val="4472C4"/>
                      </a:solidFill>
                      <a:prstDash val="dot"/>
                      <a:round/>
                      <a:headEnd type="none" w="med" len="med"/>
                      <a:tailEnd type="none" w="med" len="med"/>
                    </a:lnB>
                  </a:tcPr>
                </a:tc>
                <a:extLst>
                  <a:ext uri="{0D108BD9-81ED-4DB2-BD59-A6C34878D82A}">
                    <a16:rowId xmlns:a16="http://schemas.microsoft.com/office/drawing/2014/main" val="358107757"/>
                  </a:ext>
                </a:extLst>
              </a:tr>
              <a:tr h="157455">
                <a:tc vMerge="1">
                  <a:txBody>
                    <a:bodyPr/>
                    <a:lstStyle/>
                    <a:p>
                      <a:endParaRPr kumimoji="1" lang="ja-JP" altLang="en-US"/>
                    </a:p>
                  </a:txBody>
                  <a:tcPr/>
                </a:tc>
                <a:tc>
                  <a:txBody>
                    <a:bodyPr/>
                    <a:lstStyle/>
                    <a:p>
                      <a:pPr algn="l" fontAlgn="ctr">
                        <a:lnSpc>
                          <a:spcPct val="100000"/>
                        </a:lnSpc>
                      </a:pP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Q27 AI</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技術を活用する際の課題、解決策</a:t>
                      </a:r>
                    </a:p>
                  </a:txBody>
                  <a:tcPr marL="5757" marR="5757" marT="5757"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〇</a:t>
                      </a:r>
                    </a:p>
                  </a:txBody>
                  <a:tcPr marL="5757" marR="5757" marT="5757" marB="0" anchor="ctr">
                    <a:lnL w="1270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ctr">
                        <a:lnSpc>
                          <a:spcPct val="100000"/>
                        </a:lnSpc>
                      </a:pP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a:t>
                      </a:r>
                    </a:p>
                  </a:txBody>
                  <a:tcPr marL="5757" marR="5757" marT="5757" marB="0" anchor="ctr">
                    <a:lnL w="635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4472C4"/>
                      </a:solidFill>
                      <a:prstDash val="dot"/>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5089224"/>
                  </a:ext>
                </a:extLst>
              </a:tr>
            </a:tbl>
          </a:graphicData>
        </a:graphic>
      </p:graphicFrame>
      <p:sp>
        <p:nvSpPr>
          <p:cNvPr id="5" name="タイトル 9">
            <a:extLst>
              <a:ext uri="{FF2B5EF4-FFF2-40B4-BE49-F238E27FC236}">
                <a16:creationId xmlns:a16="http://schemas.microsoft.com/office/drawing/2014/main" id="{3E640F81-4AD7-4803-9658-02E840FD33AB}"/>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Ⅴ.</a:t>
            </a:r>
            <a:r>
              <a:rPr lang="ja-JP" altLang="en-US" sz="2529" dirty="0">
                <a:latin typeface="+mj-ea"/>
                <a:ea typeface="+mj-ea"/>
              </a:rPr>
              <a:t>集計結果一覧表（集計対象、クロス集計の軸）</a:t>
            </a:r>
          </a:p>
        </p:txBody>
      </p:sp>
    </p:spTree>
    <p:extLst>
      <p:ext uri="{BB962C8B-B14F-4D97-AF65-F5344CB8AC3E}">
        <p14:creationId xmlns:p14="http://schemas.microsoft.com/office/powerpoint/2010/main" val="30439343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6AE82E53-542B-4C95-85B7-78EF0EADFB09}"/>
              </a:ext>
            </a:extLst>
          </p:cNvPr>
          <p:cNvGraphicFramePr>
            <a:graphicFrameLocks/>
          </p:cNvGraphicFramePr>
          <p:nvPr>
            <p:extLst>
              <p:ext uri="{D42A27DB-BD31-4B8C-83A1-F6EECF244321}">
                <p14:modId xmlns:p14="http://schemas.microsoft.com/office/powerpoint/2010/main" val="1513711111"/>
              </p:ext>
            </p:extLst>
          </p:nvPr>
        </p:nvGraphicFramePr>
        <p:xfrm>
          <a:off x="5147692" y="1520938"/>
          <a:ext cx="5220000" cy="519354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graphicFrame>
        <p:nvGraphicFramePr>
          <p:cNvPr id="9" name="グラフ 8">
            <a:extLst>
              <a:ext uri="{FF2B5EF4-FFF2-40B4-BE49-F238E27FC236}">
                <a16:creationId xmlns:a16="http://schemas.microsoft.com/office/drawing/2014/main" id="{F3E34F3B-5179-4617-B78D-BD10F1D75D99}"/>
              </a:ext>
            </a:extLst>
          </p:cNvPr>
          <p:cNvGraphicFramePr>
            <a:graphicFrameLocks/>
          </p:cNvGraphicFramePr>
          <p:nvPr>
            <p:extLst>
              <p:ext uri="{D42A27DB-BD31-4B8C-83A1-F6EECF244321}">
                <p14:modId xmlns:p14="http://schemas.microsoft.com/office/powerpoint/2010/main" val="3411524919"/>
              </p:ext>
            </p:extLst>
          </p:nvPr>
        </p:nvGraphicFramePr>
        <p:xfrm>
          <a:off x="64300" y="1520938"/>
          <a:ext cx="5227408" cy="5192484"/>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97A3E449-01E5-466E-9CC8-BDF822EC7587}"/>
              </a:ext>
            </a:extLst>
          </p:cNvPr>
          <p:cNvSpPr txBox="1"/>
          <p:nvPr/>
        </p:nvSpPr>
        <p:spPr>
          <a:xfrm>
            <a:off x="515394" y="750100"/>
            <a:ext cx="9390226" cy="523220"/>
          </a:xfrm>
          <a:prstGeom prst="rect">
            <a:avLst/>
          </a:prstGeom>
          <a:noFill/>
        </p:spPr>
        <p:txBody>
          <a:bodyPr wrap="square" rtlCol="0">
            <a:spAutoFit/>
          </a:bodyPr>
          <a:lstStyle/>
          <a:p>
            <a:r>
              <a:rPr lang="ja-JP" altLang="en-US" sz="1400" dirty="0"/>
              <a:t>クロス集計の軸：</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en-US" altLang="ja-JP" sz="1400" dirty="0"/>
              <a:t>※Q15.DX</a:t>
            </a:r>
            <a:r>
              <a:rPr lang="ja-JP" altLang="en-US" sz="1400" dirty="0"/>
              <a:t>の取り組みが「非常に大きい</a:t>
            </a:r>
            <a:r>
              <a:rPr lang="en-US" altLang="ja-JP" sz="1400" dirty="0"/>
              <a:t>/</a:t>
            </a:r>
            <a:r>
              <a:rPr lang="ja-JP" altLang="en-US" sz="1400" dirty="0"/>
              <a:t>非常に活発」、「大きい</a:t>
            </a:r>
            <a:r>
              <a:rPr lang="en-US" altLang="ja-JP" sz="1400" dirty="0"/>
              <a:t>/</a:t>
            </a:r>
            <a:r>
              <a:rPr lang="ja-JP" altLang="en-US" sz="1400" dirty="0"/>
              <a:t>活発」と回答した企業を対象　</a:t>
            </a:r>
          </a:p>
        </p:txBody>
      </p:sp>
    </p:spTree>
    <p:extLst>
      <p:ext uri="{BB962C8B-B14F-4D97-AF65-F5344CB8AC3E}">
        <p14:creationId xmlns:p14="http://schemas.microsoft.com/office/powerpoint/2010/main" val="18669507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3C27F807-229E-4606-8DF9-BD94EA526B07}"/>
              </a:ext>
            </a:extLst>
          </p:cNvPr>
          <p:cNvGraphicFramePr>
            <a:graphicFrameLocks/>
          </p:cNvGraphicFramePr>
          <p:nvPr>
            <p:extLst>
              <p:ext uri="{D42A27DB-BD31-4B8C-83A1-F6EECF244321}">
                <p14:modId xmlns:p14="http://schemas.microsoft.com/office/powerpoint/2010/main" val="1807916028"/>
              </p:ext>
            </p:extLst>
          </p:nvPr>
        </p:nvGraphicFramePr>
        <p:xfrm>
          <a:off x="2123356" y="1080288"/>
          <a:ext cx="648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（従業員数別） 　</a:t>
            </a:r>
          </a:p>
        </p:txBody>
      </p:sp>
      <p:sp>
        <p:nvSpPr>
          <p:cNvPr id="6" name="テキスト ボックス 5">
            <a:extLst>
              <a:ext uri="{FF2B5EF4-FFF2-40B4-BE49-F238E27FC236}">
                <a16:creationId xmlns:a16="http://schemas.microsoft.com/office/drawing/2014/main" id="{4F1AC515-7159-4F8C-9647-2A82F82E18B9}"/>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7" name="テキスト ボックス 6">
            <a:extLst>
              <a:ext uri="{FF2B5EF4-FFF2-40B4-BE49-F238E27FC236}">
                <a16:creationId xmlns:a16="http://schemas.microsoft.com/office/drawing/2014/main" id="{C655581B-F045-4EAE-B5F1-549B539C6E7B}"/>
              </a:ext>
            </a:extLst>
          </p:cNvPr>
          <p:cNvSpPr txBox="1"/>
          <p:nvPr/>
        </p:nvSpPr>
        <p:spPr>
          <a:xfrm>
            <a:off x="8538560" y="6214689"/>
            <a:ext cx="1793708" cy="830997"/>
          </a:xfrm>
          <a:prstGeom prst="rect">
            <a:avLst/>
          </a:prstGeom>
          <a:noFill/>
        </p:spPr>
        <p:txBody>
          <a:bodyPr wrap="square" rtlCol="0">
            <a:spAutoFit/>
          </a:bodyPr>
          <a:lstStyle/>
          <a:p>
            <a:r>
              <a:rPr lang="en-US" altLang="ja-JP" sz="1200" dirty="0"/>
              <a:t>※</a:t>
            </a:r>
            <a:r>
              <a:rPr lang="ja-JP" altLang="en-US" sz="1200" dirty="0"/>
              <a:t>注意）</a:t>
            </a:r>
            <a:r>
              <a:rPr lang="en-US" altLang="ja-JP" sz="1200" dirty="0"/>
              <a:t>Q15.DX</a:t>
            </a:r>
            <a:r>
              <a:rPr lang="ja-JP" altLang="en-US" sz="1200" dirty="0"/>
              <a:t>の取り組みが「全くない」、「わからない」と回答した企業も含まれる　</a:t>
            </a:r>
          </a:p>
        </p:txBody>
      </p:sp>
    </p:spTree>
    <p:extLst>
      <p:ext uri="{BB962C8B-B14F-4D97-AF65-F5344CB8AC3E}">
        <p14:creationId xmlns:p14="http://schemas.microsoft.com/office/powerpoint/2010/main" val="20748896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319AAAA4-B557-48CD-B58A-D1655BEAC921}"/>
              </a:ext>
            </a:extLst>
          </p:cNvPr>
          <p:cNvGraphicFramePr>
            <a:graphicFrameLocks/>
          </p:cNvGraphicFramePr>
          <p:nvPr>
            <p:extLst>
              <p:ext uri="{D42A27DB-BD31-4B8C-83A1-F6EECF244321}">
                <p14:modId xmlns:p14="http://schemas.microsoft.com/office/powerpoint/2010/main" val="439698491"/>
              </p:ext>
            </p:extLst>
          </p:nvPr>
        </p:nvGraphicFramePr>
        <p:xfrm>
          <a:off x="179140" y="1260288"/>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C08D568A-006D-4C79-9D1F-1DB3EF88512B}"/>
              </a:ext>
            </a:extLst>
          </p:cNvPr>
          <p:cNvGraphicFramePr>
            <a:graphicFrameLocks/>
          </p:cNvGraphicFramePr>
          <p:nvPr>
            <p:extLst>
              <p:ext uri="{D42A27DB-BD31-4B8C-83A1-F6EECF244321}">
                <p14:modId xmlns:p14="http://schemas.microsoft.com/office/powerpoint/2010/main" val="1240795648"/>
              </p:ext>
            </p:extLst>
          </p:nvPr>
        </p:nvGraphicFramePr>
        <p:xfrm>
          <a:off x="5219400" y="1260288"/>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11" name="object 6">
            <a:extLst>
              <a:ext uri="{FF2B5EF4-FFF2-40B4-BE49-F238E27FC236}">
                <a16:creationId xmlns:a16="http://schemas.microsoft.com/office/drawing/2014/main" id="{F270DCBE-49CE-4E39-92EA-377B8906A6C0}"/>
              </a:ext>
            </a:extLst>
          </p:cNvPr>
          <p:cNvSpPr txBox="1"/>
          <p:nvPr/>
        </p:nvSpPr>
        <p:spPr>
          <a:xfrm>
            <a:off x="3011073" y="102584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41F338C0-E73A-4044-949E-EC11F60306CA}"/>
              </a:ext>
            </a:extLst>
          </p:cNvPr>
          <p:cNvSpPr txBox="1"/>
          <p:nvPr/>
        </p:nvSpPr>
        <p:spPr>
          <a:xfrm>
            <a:off x="8100020" y="102584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0" name="テキスト ボックス 9">
            <a:extLst>
              <a:ext uri="{FF2B5EF4-FFF2-40B4-BE49-F238E27FC236}">
                <a16:creationId xmlns:a16="http://schemas.microsoft.com/office/drawing/2014/main" id="{449FAA87-B534-4A27-80A9-D50FCC57993E}"/>
              </a:ext>
            </a:extLst>
          </p:cNvPr>
          <p:cNvSpPr txBox="1"/>
          <p:nvPr/>
        </p:nvSpPr>
        <p:spPr>
          <a:xfrm>
            <a:off x="515394" y="676841"/>
            <a:ext cx="348017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　</a:t>
            </a:r>
            <a:endParaRPr lang="en-US" altLang="ja-JP" sz="1200" dirty="0"/>
          </a:p>
          <a:p>
            <a:r>
              <a:rPr lang="ja-JP" altLang="en-US" sz="1200" dirty="0"/>
              <a:t>クロス集計の軸：従業員数</a:t>
            </a:r>
          </a:p>
        </p:txBody>
      </p:sp>
      <p:sp>
        <p:nvSpPr>
          <p:cNvPr id="16" name="テキスト ボックス 15">
            <a:extLst>
              <a:ext uri="{FF2B5EF4-FFF2-40B4-BE49-F238E27FC236}">
                <a16:creationId xmlns:a16="http://schemas.microsoft.com/office/drawing/2014/main" id="{4DCD19E7-B615-4FD1-8586-E013895982E6}"/>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Tree>
    <p:extLst>
      <p:ext uri="{BB962C8B-B14F-4D97-AF65-F5344CB8AC3E}">
        <p14:creationId xmlns:p14="http://schemas.microsoft.com/office/powerpoint/2010/main" val="35689544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2087BE8C-D924-4180-AAE1-E4B930D9EFC6}"/>
              </a:ext>
            </a:extLst>
          </p:cNvPr>
          <p:cNvGraphicFramePr>
            <a:graphicFrameLocks/>
          </p:cNvGraphicFramePr>
          <p:nvPr>
            <p:extLst>
              <p:ext uri="{D42A27DB-BD31-4B8C-83A1-F6EECF244321}">
                <p14:modId xmlns:p14="http://schemas.microsoft.com/office/powerpoint/2010/main" val="2517866409"/>
              </p:ext>
            </p:extLst>
          </p:nvPr>
        </p:nvGraphicFramePr>
        <p:xfrm>
          <a:off x="179140" y="1260288"/>
          <a:ext cx="5220000" cy="61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object 6">
            <a:extLst>
              <a:ext uri="{FF2B5EF4-FFF2-40B4-BE49-F238E27FC236}">
                <a16:creationId xmlns:a16="http://schemas.microsoft.com/office/drawing/2014/main" id="{5532FE44-C854-468B-9142-C2B940911622}"/>
              </a:ext>
            </a:extLst>
          </p:cNvPr>
          <p:cNvSpPr txBox="1"/>
          <p:nvPr/>
        </p:nvSpPr>
        <p:spPr>
          <a:xfrm>
            <a:off x="7883996" y="102584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C085EFEB-91CF-476C-865A-11E63E47752E}"/>
              </a:ext>
            </a:extLst>
          </p:cNvPr>
          <p:cNvSpPr txBox="1"/>
          <p:nvPr/>
        </p:nvSpPr>
        <p:spPr>
          <a:xfrm>
            <a:off x="2768699" y="102584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5" name="グラフ 14">
            <a:extLst>
              <a:ext uri="{FF2B5EF4-FFF2-40B4-BE49-F238E27FC236}">
                <a16:creationId xmlns:a16="http://schemas.microsoft.com/office/drawing/2014/main" id="{95B7463E-2CD7-4108-AFD1-37E0DEB20386}"/>
              </a:ext>
            </a:extLst>
          </p:cNvPr>
          <p:cNvGraphicFramePr>
            <a:graphicFrameLocks/>
          </p:cNvGraphicFramePr>
          <p:nvPr>
            <p:extLst>
              <p:ext uri="{D42A27DB-BD31-4B8C-83A1-F6EECF244321}">
                <p14:modId xmlns:p14="http://schemas.microsoft.com/office/powerpoint/2010/main" val="1438535295"/>
              </p:ext>
            </p:extLst>
          </p:nvPr>
        </p:nvGraphicFramePr>
        <p:xfrm>
          <a:off x="5219400" y="1260288"/>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FBF5E207-E12F-4852-A473-BE79B2B31E8F}"/>
              </a:ext>
            </a:extLst>
          </p:cNvPr>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Q18.DX</a:t>
            </a:r>
            <a:r>
              <a:rPr lang="ja-JP" altLang="en-US" sz="2065" b="1" dirty="0">
                <a:latin typeface="MS UI Gothic" panose="020B0600070205080204" pitchFamily="50" charset="-128"/>
                <a:ea typeface="MS UI Gothic" panose="020B0600070205080204" pitchFamily="50" charset="-128"/>
              </a:rPr>
              <a:t>に取り組む上での課題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12" name="テキスト ボックス 11">
            <a:extLst>
              <a:ext uri="{FF2B5EF4-FFF2-40B4-BE49-F238E27FC236}">
                <a16:creationId xmlns:a16="http://schemas.microsoft.com/office/drawing/2014/main" id="{44441F02-DD6B-4425-BB5E-7823E9921D65}"/>
              </a:ext>
            </a:extLst>
          </p:cNvPr>
          <p:cNvSpPr txBox="1"/>
          <p:nvPr/>
        </p:nvSpPr>
        <p:spPr>
          <a:xfrm>
            <a:off x="515394" y="676841"/>
            <a:ext cx="384021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sp>
        <p:nvSpPr>
          <p:cNvPr id="16" name="テキスト ボックス 15">
            <a:extLst>
              <a:ext uri="{FF2B5EF4-FFF2-40B4-BE49-F238E27FC236}">
                <a16:creationId xmlns:a16="http://schemas.microsoft.com/office/drawing/2014/main" id="{DD97515D-BD80-4399-99BC-781FD7D816DD}"/>
              </a:ext>
            </a:extLst>
          </p:cNvPr>
          <p:cNvSpPr txBox="1"/>
          <p:nvPr/>
        </p:nvSpPr>
        <p:spPr>
          <a:xfrm>
            <a:off x="4343711" y="676841"/>
            <a:ext cx="5916549" cy="276999"/>
          </a:xfrm>
          <a:prstGeom prst="rect">
            <a:avLst/>
          </a:prstGeom>
          <a:noFill/>
        </p:spPr>
        <p:txBody>
          <a:bodyPr wrap="square" rtlCol="0">
            <a:spAutoFit/>
          </a:bodyPr>
          <a:lstStyle/>
          <a:p>
            <a:r>
              <a:rPr lang="en-US" altLang="ja-JP" sz="1200" dirty="0"/>
              <a:t>※Q15.DX</a:t>
            </a:r>
            <a:r>
              <a:rPr lang="ja-JP" altLang="en-US" sz="1200" dirty="0"/>
              <a:t>の取り組みが「非常に大きい</a:t>
            </a:r>
            <a:r>
              <a:rPr lang="en-US" altLang="ja-JP" sz="1200" dirty="0"/>
              <a:t>/</a:t>
            </a:r>
            <a:r>
              <a:rPr lang="ja-JP" altLang="en-US" sz="1200" dirty="0"/>
              <a:t>非常に活発」、「大きい</a:t>
            </a:r>
            <a:r>
              <a:rPr lang="en-US" altLang="ja-JP" sz="1200" dirty="0"/>
              <a:t>/</a:t>
            </a:r>
            <a:r>
              <a:rPr lang="ja-JP" altLang="en-US" sz="1200" dirty="0"/>
              <a:t>活発」と回答した企業を対象</a:t>
            </a:r>
          </a:p>
        </p:txBody>
      </p:sp>
    </p:spTree>
    <p:extLst>
      <p:ext uri="{BB962C8B-B14F-4D97-AF65-F5344CB8AC3E}">
        <p14:creationId xmlns:p14="http://schemas.microsoft.com/office/powerpoint/2010/main" val="10746517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 Q17.DX</a:t>
            </a:r>
            <a:r>
              <a:rPr lang="ja-JP" altLang="en-US" sz="2065" b="1" dirty="0">
                <a:latin typeface="MS UI Gothic" panose="020B0600070205080204" pitchFamily="50" charset="-128"/>
                <a:ea typeface="MS UI Gothic" panose="020B0600070205080204" pitchFamily="50" charset="-128"/>
              </a:rPr>
              <a:t>に取り組む目的と実際に取り組んだことの対応関係　</a:t>
            </a:r>
          </a:p>
        </p:txBody>
      </p:sp>
      <p:sp>
        <p:nvSpPr>
          <p:cNvPr id="10" name="テキスト ボックス 9">
            <a:extLst>
              <a:ext uri="{FF2B5EF4-FFF2-40B4-BE49-F238E27FC236}">
                <a16:creationId xmlns:a16="http://schemas.microsoft.com/office/drawing/2014/main" id="{B6DE3539-EA94-4E9A-BDA0-D7D976331D0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pic>
        <p:nvPicPr>
          <p:cNvPr id="5" name="図 4">
            <a:extLst>
              <a:ext uri="{FF2B5EF4-FFF2-40B4-BE49-F238E27FC236}">
                <a16:creationId xmlns:a16="http://schemas.microsoft.com/office/drawing/2014/main" id="{17BB5C46-9D43-48FE-89F8-49FC0E4B983D}"/>
              </a:ext>
            </a:extLst>
          </p:cNvPr>
          <p:cNvPicPr>
            <a:picLocks noChangeAspect="1"/>
          </p:cNvPicPr>
          <p:nvPr/>
        </p:nvPicPr>
        <p:blipFill>
          <a:blip r:embed="rId3"/>
          <a:stretch>
            <a:fillRect/>
          </a:stretch>
        </p:blipFill>
        <p:spPr>
          <a:xfrm>
            <a:off x="474518" y="1419127"/>
            <a:ext cx="9490364" cy="5151337"/>
          </a:xfrm>
          <a:prstGeom prst="rect">
            <a:avLst/>
          </a:prstGeom>
        </p:spPr>
      </p:pic>
      <p:sp>
        <p:nvSpPr>
          <p:cNvPr id="3" name="正方形/長方形 2">
            <a:extLst>
              <a:ext uri="{FF2B5EF4-FFF2-40B4-BE49-F238E27FC236}">
                <a16:creationId xmlns:a16="http://schemas.microsoft.com/office/drawing/2014/main" id="{D4D41CE2-7F06-438A-B78F-7349A2C85A7D}"/>
              </a:ext>
            </a:extLst>
          </p:cNvPr>
          <p:cNvSpPr/>
          <p:nvPr/>
        </p:nvSpPr>
        <p:spPr>
          <a:xfrm>
            <a:off x="9275270" y="1169864"/>
            <a:ext cx="689612" cy="230832"/>
          </a:xfrm>
          <a:prstGeom prst="rect">
            <a:avLst/>
          </a:prstGeom>
        </p:spPr>
        <p:txBody>
          <a:bodyPr wrap="none">
            <a:spAutoFit/>
          </a:bodyPr>
          <a:lstStyle/>
          <a:p>
            <a:r>
              <a:rPr lang="en-US" altLang="ja-JP" sz="900" dirty="0">
                <a:solidFill>
                  <a:srgbClr val="000000"/>
                </a:solidFill>
                <a:latin typeface="メイリオ" panose="020B0604030504040204" pitchFamily="50" charset="-128"/>
                <a:ea typeface="メイリオ" panose="020B0604030504040204" pitchFamily="50" charset="-128"/>
              </a:rPr>
              <a:t>N=1055</a:t>
            </a:r>
            <a:r>
              <a:rPr lang="en-US" altLang="ja-JP" sz="900" dirty="0">
                <a:latin typeface="メイリオ" panose="020B0604030504040204" pitchFamily="50" charset="-128"/>
                <a:ea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DC7886B-71EF-47C6-9512-73FF81B22475}"/>
              </a:ext>
            </a:extLst>
          </p:cNvPr>
          <p:cNvSpPr txBox="1"/>
          <p:nvPr/>
        </p:nvSpPr>
        <p:spPr>
          <a:xfrm>
            <a:off x="1035537" y="6728427"/>
            <a:ext cx="8216611"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546574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5696"/>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 Q18.DX</a:t>
            </a:r>
            <a:r>
              <a:rPr lang="ja-JP" altLang="en-US" sz="2065" b="1" dirty="0">
                <a:latin typeface="MS UI Gothic" panose="020B0600070205080204" pitchFamily="50" charset="-128"/>
                <a:ea typeface="MS UI Gothic" panose="020B0600070205080204" pitchFamily="50" charset="-128"/>
              </a:rPr>
              <a:t>に取り組む目的と課題の対応関係　</a:t>
            </a:r>
          </a:p>
        </p:txBody>
      </p:sp>
      <p:sp>
        <p:nvSpPr>
          <p:cNvPr id="10" name="テキスト ボックス 9">
            <a:extLst>
              <a:ext uri="{FF2B5EF4-FFF2-40B4-BE49-F238E27FC236}">
                <a16:creationId xmlns:a16="http://schemas.microsoft.com/office/drawing/2014/main" id="{B6DE3539-EA94-4E9A-BDA0-D7D976331D0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pic>
        <p:nvPicPr>
          <p:cNvPr id="3" name="図 2">
            <a:extLst>
              <a:ext uri="{FF2B5EF4-FFF2-40B4-BE49-F238E27FC236}">
                <a16:creationId xmlns:a16="http://schemas.microsoft.com/office/drawing/2014/main" id="{CB22F850-2648-4A98-81DB-0C5D65B4A3E6}"/>
              </a:ext>
            </a:extLst>
          </p:cNvPr>
          <p:cNvPicPr>
            <a:picLocks noChangeAspect="1"/>
          </p:cNvPicPr>
          <p:nvPr/>
        </p:nvPicPr>
        <p:blipFill>
          <a:blip r:embed="rId3"/>
          <a:stretch>
            <a:fillRect/>
          </a:stretch>
        </p:blipFill>
        <p:spPr>
          <a:xfrm>
            <a:off x="474518" y="1419127"/>
            <a:ext cx="9490364" cy="5151337"/>
          </a:xfrm>
          <a:prstGeom prst="rect">
            <a:avLst/>
          </a:prstGeom>
        </p:spPr>
      </p:pic>
      <p:sp>
        <p:nvSpPr>
          <p:cNvPr id="4" name="正方形/長方形 3">
            <a:extLst>
              <a:ext uri="{FF2B5EF4-FFF2-40B4-BE49-F238E27FC236}">
                <a16:creationId xmlns:a16="http://schemas.microsoft.com/office/drawing/2014/main" id="{5254FC4D-7B10-4250-A279-59E4D520AE23}"/>
              </a:ext>
            </a:extLst>
          </p:cNvPr>
          <p:cNvSpPr/>
          <p:nvPr/>
        </p:nvSpPr>
        <p:spPr>
          <a:xfrm>
            <a:off x="9275270" y="1169864"/>
            <a:ext cx="689612" cy="230832"/>
          </a:xfrm>
          <a:prstGeom prst="rect">
            <a:avLst/>
          </a:prstGeom>
        </p:spPr>
        <p:txBody>
          <a:bodyPr wrap="none">
            <a:spAutoFit/>
          </a:bodyPr>
          <a:lstStyle/>
          <a:p>
            <a:r>
              <a:rPr lang="en-US" altLang="ja-JP" sz="900" dirty="0">
                <a:solidFill>
                  <a:srgbClr val="000000"/>
                </a:solidFill>
                <a:latin typeface="メイリオ" panose="020B0604030504040204" pitchFamily="50" charset="-128"/>
                <a:ea typeface="メイリオ" panose="020B0604030504040204" pitchFamily="50" charset="-128"/>
              </a:rPr>
              <a:t>N=1096</a:t>
            </a:r>
            <a:r>
              <a:rPr lang="en-US" altLang="ja-JP" sz="900" dirty="0">
                <a:latin typeface="メイリオ" panose="020B0604030504040204" pitchFamily="50" charset="-128"/>
                <a:ea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5A07151-A7AC-426B-8221-162C09BE886B}"/>
              </a:ext>
            </a:extLst>
          </p:cNvPr>
          <p:cNvSpPr txBox="1"/>
          <p:nvPr/>
        </p:nvSpPr>
        <p:spPr>
          <a:xfrm>
            <a:off x="1035537" y="6728427"/>
            <a:ext cx="8216611"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288153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D650D430-572F-4226-8E9F-69BD39770FD8}"/>
              </a:ext>
            </a:extLst>
          </p:cNvPr>
          <p:cNvGraphicFramePr>
            <a:graphicFrameLocks noChangeAspect="1"/>
          </p:cNvGraphicFramePr>
          <p:nvPr>
            <p:extLst>
              <p:ext uri="{D42A27DB-BD31-4B8C-83A1-F6EECF244321}">
                <p14:modId xmlns:p14="http://schemas.microsoft.com/office/powerpoint/2010/main" val="1030590209"/>
              </p:ext>
            </p:extLst>
          </p:nvPr>
        </p:nvGraphicFramePr>
        <p:xfrm>
          <a:off x="991500" y="1458496"/>
          <a:ext cx="7777192"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357EF882-5D55-4BBC-986F-CF4FCDF5AB00}"/>
              </a:ext>
            </a:extLst>
          </p:cNvPr>
          <p:cNvSpPr txBox="1"/>
          <p:nvPr/>
        </p:nvSpPr>
        <p:spPr>
          <a:xfrm>
            <a:off x="515394" y="665808"/>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集計方法：</a:t>
            </a:r>
            <a:r>
              <a:rPr lang="en-US" altLang="ja-JP" sz="1400" dirty="0"/>
              <a:t>3</a:t>
            </a:r>
            <a:r>
              <a:rPr lang="ja-JP" altLang="en-US" sz="1400" dirty="0"/>
              <a:t>番目まで回答された件数（合計値）の平均値に対する比率</a:t>
            </a:r>
          </a:p>
        </p:txBody>
      </p:sp>
      <p:sp>
        <p:nvSpPr>
          <p:cNvPr id="2" name="テキスト ボックス 1"/>
          <p:cNvSpPr txBox="1"/>
          <p:nvPr/>
        </p:nvSpPr>
        <p:spPr>
          <a:xfrm>
            <a:off x="515394" y="255696"/>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 Q18.DX</a:t>
            </a:r>
            <a:r>
              <a:rPr lang="ja-JP" altLang="en-US" sz="2065" b="1" dirty="0">
                <a:latin typeface="MS UI Gothic" panose="020B0600070205080204" pitchFamily="50" charset="-128"/>
                <a:ea typeface="MS UI Gothic" panose="020B0600070205080204" pitchFamily="50" charset="-128"/>
              </a:rPr>
              <a:t>について実際に取り組んだことと課題の関係（指標値）　</a:t>
            </a:r>
          </a:p>
        </p:txBody>
      </p:sp>
      <p:sp>
        <p:nvSpPr>
          <p:cNvPr id="5" name="正方形/長方形 4">
            <a:extLst>
              <a:ext uri="{FF2B5EF4-FFF2-40B4-BE49-F238E27FC236}">
                <a16:creationId xmlns:a16="http://schemas.microsoft.com/office/drawing/2014/main" id="{9877A01B-F0E3-4E0C-88FB-CA0952E43540}"/>
              </a:ext>
            </a:extLst>
          </p:cNvPr>
          <p:cNvSpPr/>
          <p:nvPr/>
        </p:nvSpPr>
        <p:spPr>
          <a:xfrm>
            <a:off x="554043" y="1181497"/>
            <a:ext cx="4162190" cy="276999"/>
          </a:xfrm>
          <a:prstGeom prst="rect">
            <a:avLst/>
          </a:prstGeom>
        </p:spPr>
        <p:txBody>
          <a:bodyPr wrap="square">
            <a:spAutoFit/>
          </a:bodyPr>
          <a:lstStyle/>
          <a:p>
            <a:r>
              <a:rPr lang="en-US" altLang="ja-JP" sz="1200" dirty="0"/>
              <a:t>※Q17. DX</a:t>
            </a:r>
            <a:r>
              <a:rPr lang="ja-JP" altLang="en-US" sz="1200" dirty="0"/>
              <a:t>について実際に取り組みがあると回答した企業を対象</a:t>
            </a:r>
          </a:p>
        </p:txBody>
      </p:sp>
      <p:sp>
        <p:nvSpPr>
          <p:cNvPr id="3" name="正方形/長方形 2">
            <a:extLst>
              <a:ext uri="{FF2B5EF4-FFF2-40B4-BE49-F238E27FC236}">
                <a16:creationId xmlns:a16="http://schemas.microsoft.com/office/drawing/2014/main" id="{2ED6AC0A-C2B9-4AE9-98A1-45E70118207A}"/>
              </a:ext>
            </a:extLst>
          </p:cNvPr>
          <p:cNvSpPr/>
          <p:nvPr/>
        </p:nvSpPr>
        <p:spPr>
          <a:xfrm>
            <a:off x="7019900" y="5644793"/>
            <a:ext cx="859531" cy="276999"/>
          </a:xfrm>
          <a:prstGeom prst="rect">
            <a:avLst/>
          </a:prstGeom>
        </p:spPr>
        <p:txBody>
          <a:bodyPr wrap="none">
            <a:spAutoFit/>
          </a:bodyPr>
          <a:lstStyle/>
          <a:p>
            <a:r>
              <a:rPr lang="en-US" altLang="ja-JP" sz="1200" dirty="0">
                <a:solidFill>
                  <a:srgbClr val="000000"/>
                </a:solidFill>
                <a:latin typeface="Meiryo UI" panose="020B0604030504040204" pitchFamily="50" charset="-128"/>
                <a:ea typeface="Meiryo UI" panose="020B0604030504040204" pitchFamily="50" charset="-128"/>
              </a:rPr>
              <a:t>N=1046</a:t>
            </a:r>
            <a:r>
              <a:rPr lang="en-US" altLang="ja-JP" sz="1200" dirty="0"/>
              <a:t> </a:t>
            </a:r>
            <a:endParaRPr lang="ja-JP" altLang="en-US" sz="1200" dirty="0"/>
          </a:p>
        </p:txBody>
      </p:sp>
      <p:sp>
        <p:nvSpPr>
          <p:cNvPr id="10" name="テキスト ボックス 9">
            <a:extLst>
              <a:ext uri="{FF2B5EF4-FFF2-40B4-BE49-F238E27FC236}">
                <a16:creationId xmlns:a16="http://schemas.microsoft.com/office/drawing/2014/main" id="{CEAEA5C5-51AD-4857-9D51-04E4278425E9}"/>
              </a:ext>
            </a:extLst>
          </p:cNvPr>
          <p:cNvSpPr txBox="1"/>
          <p:nvPr/>
        </p:nvSpPr>
        <p:spPr>
          <a:xfrm>
            <a:off x="1231289" y="7019070"/>
            <a:ext cx="8216611" cy="307777"/>
          </a:xfrm>
          <a:prstGeom prst="rect">
            <a:avLst/>
          </a:prstGeom>
          <a:noFill/>
        </p:spPr>
        <p:txBody>
          <a:bodyPr wrap="square" rtlCol="0">
            <a:spAutoFit/>
          </a:bodyPr>
          <a:lstStyle/>
          <a:p>
            <a:r>
              <a:rPr lang="en-US" altLang="ja-JP" sz="1400" dirty="0"/>
              <a:t>※</a:t>
            </a:r>
            <a:r>
              <a:rPr lang="ja-JP" altLang="en-US" sz="1400" dirty="0"/>
              <a:t>注意）</a:t>
            </a:r>
            <a:r>
              <a:rPr lang="en-US" altLang="ja-JP" sz="1400" dirty="0"/>
              <a:t>Q15.DX</a:t>
            </a:r>
            <a:r>
              <a:rPr lang="ja-JP" altLang="en-US" sz="1400" dirty="0"/>
              <a:t>の取り組みが「全くない」、「わからない」と回答した企業も含まれる　</a:t>
            </a:r>
          </a:p>
        </p:txBody>
      </p:sp>
    </p:spTree>
    <p:extLst>
      <p:ext uri="{BB962C8B-B14F-4D97-AF65-F5344CB8AC3E}">
        <p14:creationId xmlns:p14="http://schemas.microsoft.com/office/powerpoint/2010/main" val="18375343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74A3D543-48AC-4517-8DD1-F3342C84F411}"/>
              </a:ext>
            </a:extLst>
          </p:cNvPr>
          <p:cNvGraphicFramePr>
            <a:graphicFrameLocks noChangeAspect="1"/>
          </p:cNvGraphicFramePr>
          <p:nvPr>
            <p:extLst>
              <p:ext uri="{D42A27DB-BD31-4B8C-83A1-F6EECF244321}">
                <p14:modId xmlns:p14="http://schemas.microsoft.com/office/powerpoint/2010/main" val="1155237151"/>
              </p:ext>
            </p:extLst>
          </p:nvPr>
        </p:nvGraphicFramePr>
        <p:xfrm>
          <a:off x="5393749" y="4250956"/>
          <a:ext cx="4407075" cy="3103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81CDF040-E53F-4066-96CC-8BBDF3F27738}"/>
              </a:ext>
            </a:extLst>
          </p:cNvPr>
          <p:cNvGraphicFramePr>
            <a:graphicFrameLocks noChangeAspect="1"/>
          </p:cNvGraphicFramePr>
          <p:nvPr>
            <p:extLst>
              <p:ext uri="{D42A27DB-BD31-4B8C-83A1-F6EECF244321}">
                <p14:modId xmlns:p14="http://schemas.microsoft.com/office/powerpoint/2010/main" val="1639151654"/>
              </p:ext>
            </p:extLst>
          </p:nvPr>
        </p:nvGraphicFramePr>
        <p:xfrm>
          <a:off x="638576" y="4250956"/>
          <a:ext cx="4407075" cy="31039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a:extLst>
              <a:ext uri="{FF2B5EF4-FFF2-40B4-BE49-F238E27FC236}">
                <a16:creationId xmlns:a16="http://schemas.microsoft.com/office/drawing/2014/main" id="{7B12BC4B-103F-44F4-B768-0DF3B3E7B547}"/>
              </a:ext>
            </a:extLst>
          </p:cNvPr>
          <p:cNvGraphicFramePr>
            <a:graphicFrameLocks noChangeAspect="1"/>
          </p:cNvGraphicFramePr>
          <p:nvPr>
            <p:extLst>
              <p:ext uri="{D42A27DB-BD31-4B8C-83A1-F6EECF244321}">
                <p14:modId xmlns:p14="http://schemas.microsoft.com/office/powerpoint/2010/main" val="3947943858"/>
              </p:ext>
            </p:extLst>
          </p:nvPr>
        </p:nvGraphicFramePr>
        <p:xfrm>
          <a:off x="5393749" y="1097856"/>
          <a:ext cx="4407075" cy="31039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a:extLst>
              <a:ext uri="{FF2B5EF4-FFF2-40B4-BE49-F238E27FC236}">
                <a16:creationId xmlns:a16="http://schemas.microsoft.com/office/drawing/2014/main" id="{99C91EA7-F0C3-478E-8DE1-72B1A71DE814}"/>
              </a:ext>
            </a:extLst>
          </p:cNvPr>
          <p:cNvGraphicFramePr>
            <a:graphicFrameLocks noChangeAspect="1"/>
          </p:cNvGraphicFramePr>
          <p:nvPr>
            <p:extLst>
              <p:ext uri="{D42A27DB-BD31-4B8C-83A1-F6EECF244321}">
                <p14:modId xmlns:p14="http://schemas.microsoft.com/office/powerpoint/2010/main" val="1798807045"/>
              </p:ext>
            </p:extLst>
          </p:nvPr>
        </p:nvGraphicFramePr>
        <p:xfrm>
          <a:off x="638576" y="1097856"/>
          <a:ext cx="4407075" cy="3103962"/>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5696"/>
            <a:ext cx="940861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 Q18.DX</a:t>
            </a:r>
            <a:r>
              <a:rPr lang="ja-JP" altLang="en-US" sz="2065" b="1" dirty="0">
                <a:latin typeface="MS UI Gothic" panose="020B0600070205080204" pitchFamily="50" charset="-128"/>
                <a:ea typeface="MS UI Gothic" panose="020B0600070205080204" pitchFamily="50" charset="-128"/>
              </a:rPr>
              <a:t>について実際に取り組んだことと課題の関係（指標値）</a:t>
            </a:r>
            <a:r>
              <a:rPr lang="zh-TW" altLang="en-US" sz="2065" b="1" dirty="0">
                <a:latin typeface="MS UI Gothic" panose="020B0600070205080204" pitchFamily="50" charset="-128"/>
                <a:ea typeface="MS UI Gothic" panose="020B0600070205080204" pitchFamily="50" charset="-128"/>
              </a:rPr>
              <a:t> </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　</a:t>
            </a:r>
          </a:p>
        </p:txBody>
      </p:sp>
      <p:sp>
        <p:nvSpPr>
          <p:cNvPr id="13" name="object 6">
            <a:extLst>
              <a:ext uri="{FF2B5EF4-FFF2-40B4-BE49-F238E27FC236}">
                <a16:creationId xmlns:a16="http://schemas.microsoft.com/office/drawing/2014/main" id="{A7AADC5B-7651-4063-8A18-ABF2F135138F}"/>
              </a:ext>
            </a:extLst>
          </p:cNvPr>
          <p:cNvSpPr txBox="1"/>
          <p:nvPr/>
        </p:nvSpPr>
        <p:spPr>
          <a:xfrm>
            <a:off x="1141235"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6E34404A-AD1E-498A-859F-2E7434BA5A42}"/>
              </a:ext>
            </a:extLst>
          </p:cNvPr>
          <p:cNvSpPr txBox="1"/>
          <p:nvPr/>
        </p:nvSpPr>
        <p:spPr>
          <a:xfrm>
            <a:off x="5867772"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B48870DA-01E1-4318-936F-1C4DABDECF8C}"/>
              </a:ext>
            </a:extLst>
          </p:cNvPr>
          <p:cNvSpPr txBox="1"/>
          <p:nvPr/>
        </p:nvSpPr>
        <p:spPr>
          <a:xfrm>
            <a:off x="5867772" y="4341115"/>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A883FDE3-5915-49A7-8C13-110DD01C00EF}"/>
              </a:ext>
            </a:extLst>
          </p:cNvPr>
          <p:cNvSpPr txBox="1"/>
          <p:nvPr/>
        </p:nvSpPr>
        <p:spPr>
          <a:xfrm>
            <a:off x="1115244" y="4341115"/>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22" name="テキスト ボックス 21">
            <a:extLst>
              <a:ext uri="{FF2B5EF4-FFF2-40B4-BE49-F238E27FC236}">
                <a16:creationId xmlns:a16="http://schemas.microsoft.com/office/drawing/2014/main" id="{76A2EEA5-CC5F-45A5-9805-27ACF9382819}"/>
              </a:ext>
            </a:extLst>
          </p:cNvPr>
          <p:cNvSpPr txBox="1"/>
          <p:nvPr/>
        </p:nvSpPr>
        <p:spPr>
          <a:xfrm>
            <a:off x="515394" y="665808"/>
            <a:ext cx="9390226"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
        <p:nvSpPr>
          <p:cNvPr id="3" name="正方形/長方形 2">
            <a:extLst>
              <a:ext uri="{FF2B5EF4-FFF2-40B4-BE49-F238E27FC236}">
                <a16:creationId xmlns:a16="http://schemas.microsoft.com/office/drawing/2014/main" id="{6E31E96A-8576-4444-9CB1-2773D8C4A407}"/>
              </a:ext>
            </a:extLst>
          </p:cNvPr>
          <p:cNvSpPr/>
          <p:nvPr/>
        </p:nvSpPr>
        <p:spPr>
          <a:xfrm>
            <a:off x="4074249" y="3582422"/>
            <a:ext cx="569387" cy="215444"/>
          </a:xfrm>
          <a:prstGeom prst="rect">
            <a:avLst/>
          </a:prstGeom>
        </p:spPr>
        <p:txBody>
          <a:bodyPr wrap="none">
            <a:spAutoFit/>
          </a:bodyPr>
          <a:lstStyle/>
          <a:p>
            <a:r>
              <a:rPr lang="en-US" altLang="ja-JP" sz="800" dirty="0">
                <a:solidFill>
                  <a:srgbClr val="000000"/>
                </a:solidFill>
                <a:latin typeface="+mn-ea"/>
              </a:rPr>
              <a:t>N=256</a:t>
            </a:r>
            <a:r>
              <a:rPr lang="en-US" altLang="ja-JP" sz="800" dirty="0">
                <a:latin typeface="+mn-ea"/>
              </a:rPr>
              <a:t> </a:t>
            </a:r>
            <a:endParaRPr lang="ja-JP" altLang="en-US" sz="800" dirty="0">
              <a:latin typeface="+mn-ea"/>
            </a:endParaRPr>
          </a:p>
        </p:txBody>
      </p:sp>
      <p:sp>
        <p:nvSpPr>
          <p:cNvPr id="4" name="正方形/長方形 3">
            <a:extLst>
              <a:ext uri="{FF2B5EF4-FFF2-40B4-BE49-F238E27FC236}">
                <a16:creationId xmlns:a16="http://schemas.microsoft.com/office/drawing/2014/main" id="{EA9B3A5D-BCC0-4677-BEAE-E9D2F5D4C54E}"/>
              </a:ext>
            </a:extLst>
          </p:cNvPr>
          <p:cNvSpPr/>
          <p:nvPr/>
        </p:nvSpPr>
        <p:spPr>
          <a:xfrm>
            <a:off x="8820100" y="3582422"/>
            <a:ext cx="569387" cy="215444"/>
          </a:xfrm>
          <a:prstGeom prst="rect">
            <a:avLst/>
          </a:prstGeom>
        </p:spPr>
        <p:txBody>
          <a:bodyPr wrap="none">
            <a:spAutoFit/>
          </a:bodyPr>
          <a:lstStyle/>
          <a:p>
            <a:r>
              <a:rPr lang="en-US" altLang="ja-JP" sz="800" dirty="0">
                <a:solidFill>
                  <a:srgbClr val="000000"/>
                </a:solidFill>
                <a:ea typeface="メイリオ" panose="020B0604030504040204" pitchFamily="50" charset="-128"/>
              </a:rPr>
              <a:t>N=299</a:t>
            </a:r>
            <a:r>
              <a:rPr lang="en-US" altLang="ja-JP" sz="800" dirty="0">
                <a:ea typeface="メイリオ" panose="020B0604030504040204" pitchFamily="50" charset="-128"/>
              </a:rPr>
              <a:t> </a:t>
            </a:r>
            <a:endParaRPr lang="ja-JP" altLang="en-US" sz="800" dirty="0">
              <a:ea typeface="メイリオ" panose="020B0604030504040204" pitchFamily="50" charset="-128"/>
            </a:endParaRPr>
          </a:p>
        </p:txBody>
      </p:sp>
      <p:sp>
        <p:nvSpPr>
          <p:cNvPr id="5" name="正方形/長方形 4">
            <a:extLst>
              <a:ext uri="{FF2B5EF4-FFF2-40B4-BE49-F238E27FC236}">
                <a16:creationId xmlns:a16="http://schemas.microsoft.com/office/drawing/2014/main" id="{D86C8740-F1C4-4685-8849-D84C0954E6DA}"/>
              </a:ext>
            </a:extLst>
          </p:cNvPr>
          <p:cNvSpPr/>
          <p:nvPr/>
        </p:nvSpPr>
        <p:spPr>
          <a:xfrm>
            <a:off x="4074249" y="6730497"/>
            <a:ext cx="569387" cy="215444"/>
          </a:xfrm>
          <a:prstGeom prst="rect">
            <a:avLst/>
          </a:prstGeom>
        </p:spPr>
        <p:txBody>
          <a:bodyPr wrap="none">
            <a:spAutoFit/>
          </a:bodyPr>
          <a:lstStyle/>
          <a:p>
            <a:r>
              <a:rPr lang="en-US" altLang="ja-JP" sz="800" dirty="0">
                <a:solidFill>
                  <a:srgbClr val="000000"/>
                </a:solidFill>
                <a:latin typeface="+mn-ea"/>
              </a:rPr>
              <a:t>N=190</a:t>
            </a:r>
            <a:r>
              <a:rPr lang="en-US" altLang="ja-JP" sz="800" dirty="0">
                <a:latin typeface="+mn-ea"/>
              </a:rPr>
              <a:t> </a:t>
            </a:r>
            <a:endParaRPr lang="ja-JP" altLang="en-US" sz="800" dirty="0">
              <a:latin typeface="+mn-ea"/>
            </a:endParaRPr>
          </a:p>
        </p:txBody>
      </p:sp>
      <p:sp>
        <p:nvSpPr>
          <p:cNvPr id="6" name="正方形/長方形 5">
            <a:extLst>
              <a:ext uri="{FF2B5EF4-FFF2-40B4-BE49-F238E27FC236}">
                <a16:creationId xmlns:a16="http://schemas.microsoft.com/office/drawing/2014/main" id="{88382795-085E-42BC-B9C2-1BF0ECA11B2A}"/>
              </a:ext>
            </a:extLst>
          </p:cNvPr>
          <p:cNvSpPr/>
          <p:nvPr/>
        </p:nvSpPr>
        <p:spPr>
          <a:xfrm>
            <a:off x="8820100" y="6714480"/>
            <a:ext cx="569387" cy="215444"/>
          </a:xfrm>
          <a:prstGeom prst="rect">
            <a:avLst/>
          </a:prstGeom>
        </p:spPr>
        <p:txBody>
          <a:bodyPr wrap="none">
            <a:spAutoFit/>
          </a:bodyPr>
          <a:lstStyle/>
          <a:p>
            <a:r>
              <a:rPr lang="en-US" altLang="ja-JP" sz="800" dirty="0">
                <a:solidFill>
                  <a:srgbClr val="000000"/>
                </a:solidFill>
                <a:latin typeface="+mn-ea"/>
              </a:rPr>
              <a:t>N=192</a:t>
            </a:r>
            <a:r>
              <a:rPr lang="en-US" altLang="ja-JP" sz="800" dirty="0">
                <a:latin typeface="+mn-ea"/>
              </a:rPr>
              <a:t> </a:t>
            </a:r>
            <a:endParaRPr lang="ja-JP" altLang="en-US" sz="800" dirty="0">
              <a:latin typeface="+mn-ea"/>
            </a:endParaRPr>
          </a:p>
        </p:txBody>
      </p:sp>
      <p:sp>
        <p:nvSpPr>
          <p:cNvPr id="17" name="正方形/長方形 16">
            <a:extLst>
              <a:ext uri="{FF2B5EF4-FFF2-40B4-BE49-F238E27FC236}">
                <a16:creationId xmlns:a16="http://schemas.microsoft.com/office/drawing/2014/main" id="{4BEC6419-D059-48E0-B636-7BFE3069B57E}"/>
              </a:ext>
            </a:extLst>
          </p:cNvPr>
          <p:cNvSpPr/>
          <p:nvPr/>
        </p:nvSpPr>
        <p:spPr>
          <a:xfrm>
            <a:off x="6669468" y="665808"/>
            <a:ext cx="3779056" cy="400110"/>
          </a:xfrm>
          <a:prstGeom prst="rect">
            <a:avLst/>
          </a:prstGeom>
        </p:spPr>
        <p:txBody>
          <a:bodyPr wrap="square">
            <a:spAutoFit/>
          </a:bodyPr>
          <a:lstStyle/>
          <a:p>
            <a:r>
              <a:rPr lang="en-US" altLang="ja-JP" sz="1000" dirty="0"/>
              <a:t>※Q15.DX</a:t>
            </a:r>
            <a:r>
              <a:rPr lang="ja-JP" altLang="en-US" sz="1000" dirty="0"/>
              <a:t>の取り組みが「非常に大きい</a:t>
            </a:r>
            <a:r>
              <a:rPr lang="en-US" altLang="ja-JP" sz="1000" dirty="0"/>
              <a:t>/</a:t>
            </a:r>
            <a:r>
              <a:rPr lang="ja-JP" altLang="en-US" sz="1000" dirty="0"/>
              <a:t>非常に活発」、「大きい</a:t>
            </a:r>
            <a:r>
              <a:rPr lang="en-US" altLang="ja-JP" sz="1000" dirty="0"/>
              <a:t>/</a:t>
            </a:r>
            <a:r>
              <a:rPr lang="ja-JP" altLang="en-US" sz="1000" dirty="0"/>
              <a:t>活発」</a:t>
            </a:r>
            <a:endParaRPr lang="en-US" altLang="ja-JP" sz="1000" dirty="0"/>
          </a:p>
          <a:p>
            <a:r>
              <a:rPr lang="ja-JP" altLang="en-US" sz="1000" dirty="0"/>
              <a:t>　 </a:t>
            </a:r>
            <a:r>
              <a:rPr lang="en-US" altLang="ja-JP" sz="1000" dirty="0"/>
              <a:t>Q17.DX</a:t>
            </a:r>
            <a:r>
              <a:rPr lang="ja-JP" altLang="en-US" sz="1000" dirty="0"/>
              <a:t>について実際に取り組みがあると回答した企業を対象</a:t>
            </a:r>
          </a:p>
        </p:txBody>
      </p:sp>
    </p:spTree>
    <p:extLst>
      <p:ext uri="{BB962C8B-B14F-4D97-AF65-F5344CB8AC3E}">
        <p14:creationId xmlns:p14="http://schemas.microsoft.com/office/powerpoint/2010/main" val="14688073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a:extLst>
              <a:ext uri="{FF2B5EF4-FFF2-40B4-BE49-F238E27FC236}">
                <a16:creationId xmlns:a16="http://schemas.microsoft.com/office/drawing/2014/main" id="{5E0D892F-8556-4A9E-AB62-AEEEAB2E80BF}"/>
              </a:ext>
            </a:extLst>
          </p:cNvPr>
          <p:cNvGraphicFramePr>
            <a:graphicFrameLocks noChangeAspect="1"/>
          </p:cNvGraphicFramePr>
          <p:nvPr>
            <p:extLst>
              <p:ext uri="{D42A27DB-BD31-4B8C-83A1-F6EECF244321}">
                <p14:modId xmlns:p14="http://schemas.microsoft.com/office/powerpoint/2010/main" val="4525650"/>
              </p:ext>
            </p:extLst>
          </p:nvPr>
        </p:nvGraphicFramePr>
        <p:xfrm>
          <a:off x="5393749" y="4294917"/>
          <a:ext cx="4407695"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129C4144-B64C-40EB-BA59-DD9E23EEF930}"/>
              </a:ext>
            </a:extLst>
          </p:cNvPr>
          <p:cNvGraphicFramePr>
            <a:graphicFrameLocks noChangeAspect="1"/>
          </p:cNvGraphicFramePr>
          <p:nvPr>
            <p:extLst>
              <p:ext uri="{D42A27DB-BD31-4B8C-83A1-F6EECF244321}">
                <p14:modId xmlns:p14="http://schemas.microsoft.com/office/powerpoint/2010/main" val="502527147"/>
              </p:ext>
            </p:extLst>
          </p:nvPr>
        </p:nvGraphicFramePr>
        <p:xfrm>
          <a:off x="5393749" y="1093402"/>
          <a:ext cx="4407075"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B364863F-5BEC-4D75-9745-FC2D083EE7F8}"/>
              </a:ext>
            </a:extLst>
          </p:cNvPr>
          <p:cNvGraphicFramePr>
            <a:graphicFrameLocks noChangeAspect="1"/>
          </p:cNvGraphicFramePr>
          <p:nvPr/>
        </p:nvGraphicFramePr>
        <p:xfrm>
          <a:off x="638576" y="4294917"/>
          <a:ext cx="4404566" cy="30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20F995B9-275E-4BC0-BC2E-72E91B2904B9}"/>
              </a:ext>
            </a:extLst>
          </p:cNvPr>
          <p:cNvGraphicFramePr>
            <a:graphicFrameLocks noChangeAspect="1"/>
          </p:cNvGraphicFramePr>
          <p:nvPr/>
        </p:nvGraphicFramePr>
        <p:xfrm>
          <a:off x="638576" y="1093402"/>
          <a:ext cx="4406400"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5696"/>
            <a:ext cx="940861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 Q18.DX</a:t>
            </a:r>
            <a:r>
              <a:rPr lang="ja-JP" altLang="en-US" sz="2065" b="1" dirty="0">
                <a:latin typeface="MS UI Gothic" panose="020B0600070205080204" pitchFamily="50" charset="-128"/>
                <a:ea typeface="MS UI Gothic" panose="020B0600070205080204" pitchFamily="50" charset="-128"/>
              </a:rPr>
              <a:t>について実際に取り組んだことと課題の関係（指標値）</a:t>
            </a:r>
            <a:r>
              <a:rPr lang="zh-TW" altLang="en-US" sz="2065" b="1" dirty="0">
                <a:latin typeface="MS UI Gothic" panose="020B0600070205080204" pitchFamily="50" charset="-128"/>
                <a:ea typeface="MS UI Gothic" panose="020B0600070205080204" pitchFamily="50" charset="-128"/>
              </a:rPr>
              <a:t> </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　</a:t>
            </a:r>
          </a:p>
        </p:txBody>
      </p:sp>
      <p:sp>
        <p:nvSpPr>
          <p:cNvPr id="13" name="object 6">
            <a:extLst>
              <a:ext uri="{FF2B5EF4-FFF2-40B4-BE49-F238E27FC236}">
                <a16:creationId xmlns:a16="http://schemas.microsoft.com/office/drawing/2014/main" id="{A7AADC5B-7651-4063-8A18-ABF2F135138F}"/>
              </a:ext>
            </a:extLst>
          </p:cNvPr>
          <p:cNvSpPr txBox="1"/>
          <p:nvPr/>
        </p:nvSpPr>
        <p:spPr>
          <a:xfrm>
            <a:off x="1141235"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6E34404A-AD1E-498A-859F-2E7434BA5A42}"/>
              </a:ext>
            </a:extLst>
          </p:cNvPr>
          <p:cNvSpPr txBox="1"/>
          <p:nvPr/>
        </p:nvSpPr>
        <p:spPr>
          <a:xfrm>
            <a:off x="5867772"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B48870DA-01E1-4318-936F-1C4DABDECF8C}"/>
              </a:ext>
            </a:extLst>
          </p:cNvPr>
          <p:cNvSpPr txBox="1"/>
          <p:nvPr/>
        </p:nvSpPr>
        <p:spPr>
          <a:xfrm>
            <a:off x="5867772" y="4341115"/>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A883FDE3-5915-49A7-8C13-110DD01C00EF}"/>
              </a:ext>
            </a:extLst>
          </p:cNvPr>
          <p:cNvSpPr txBox="1"/>
          <p:nvPr/>
        </p:nvSpPr>
        <p:spPr>
          <a:xfrm>
            <a:off x="1115244" y="4341115"/>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22" name="テキスト ボックス 21">
            <a:extLst>
              <a:ext uri="{FF2B5EF4-FFF2-40B4-BE49-F238E27FC236}">
                <a16:creationId xmlns:a16="http://schemas.microsoft.com/office/drawing/2014/main" id="{76A2EEA5-CC5F-45A5-9805-27ACF9382819}"/>
              </a:ext>
            </a:extLst>
          </p:cNvPr>
          <p:cNvSpPr txBox="1"/>
          <p:nvPr/>
        </p:nvSpPr>
        <p:spPr>
          <a:xfrm>
            <a:off x="515394" y="665808"/>
            <a:ext cx="9390226"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集計方法：１番目に回答した件数（合計値）の平均値に対する比率</a:t>
            </a:r>
          </a:p>
        </p:txBody>
      </p:sp>
      <p:sp>
        <p:nvSpPr>
          <p:cNvPr id="23" name="正方形/長方形 22">
            <a:extLst>
              <a:ext uri="{FF2B5EF4-FFF2-40B4-BE49-F238E27FC236}">
                <a16:creationId xmlns:a16="http://schemas.microsoft.com/office/drawing/2014/main" id="{94E5C884-8A62-4D57-A5B8-4298B5DAE454}"/>
              </a:ext>
            </a:extLst>
          </p:cNvPr>
          <p:cNvSpPr/>
          <p:nvPr/>
        </p:nvSpPr>
        <p:spPr>
          <a:xfrm>
            <a:off x="6669468" y="665808"/>
            <a:ext cx="3779056" cy="400110"/>
          </a:xfrm>
          <a:prstGeom prst="rect">
            <a:avLst/>
          </a:prstGeom>
        </p:spPr>
        <p:txBody>
          <a:bodyPr wrap="square">
            <a:spAutoFit/>
          </a:bodyPr>
          <a:lstStyle/>
          <a:p>
            <a:r>
              <a:rPr lang="en-US" altLang="ja-JP" sz="1000" dirty="0"/>
              <a:t>※Q15.DX</a:t>
            </a:r>
            <a:r>
              <a:rPr lang="ja-JP" altLang="en-US" sz="1000" dirty="0"/>
              <a:t>の取り組みが「非常に大きい</a:t>
            </a:r>
            <a:r>
              <a:rPr lang="en-US" altLang="ja-JP" sz="1000" dirty="0"/>
              <a:t>/</a:t>
            </a:r>
            <a:r>
              <a:rPr lang="ja-JP" altLang="en-US" sz="1000" dirty="0"/>
              <a:t>非常に活発」、「大きい</a:t>
            </a:r>
            <a:r>
              <a:rPr lang="en-US" altLang="ja-JP" sz="1000" dirty="0"/>
              <a:t>/</a:t>
            </a:r>
            <a:r>
              <a:rPr lang="ja-JP" altLang="en-US" sz="1000" dirty="0"/>
              <a:t>活発」</a:t>
            </a:r>
            <a:endParaRPr lang="en-US" altLang="ja-JP" sz="1000" dirty="0"/>
          </a:p>
          <a:p>
            <a:r>
              <a:rPr lang="ja-JP" altLang="en-US" sz="1000" dirty="0"/>
              <a:t>　 </a:t>
            </a:r>
            <a:r>
              <a:rPr lang="en-US" altLang="ja-JP" sz="1000" dirty="0"/>
              <a:t>Q17.DX</a:t>
            </a:r>
            <a:r>
              <a:rPr lang="ja-JP" altLang="en-US" sz="1000" dirty="0"/>
              <a:t>について実際に取り組みがあると回答した企業を対象</a:t>
            </a:r>
          </a:p>
        </p:txBody>
      </p:sp>
    </p:spTree>
    <p:extLst>
      <p:ext uri="{BB962C8B-B14F-4D97-AF65-F5344CB8AC3E}">
        <p14:creationId xmlns:p14="http://schemas.microsoft.com/office/powerpoint/2010/main" val="40514283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Q19.OT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への取り組み状況</a:t>
            </a:r>
          </a:p>
        </p:txBody>
      </p:sp>
      <p:graphicFrame>
        <p:nvGraphicFramePr>
          <p:cNvPr id="7" name="グラフ 6">
            <a:extLst>
              <a:ext uri="{FF2B5EF4-FFF2-40B4-BE49-F238E27FC236}">
                <a16:creationId xmlns:a16="http://schemas.microsoft.com/office/drawing/2014/main" id="{CDA37C3B-7371-482D-94F7-A8A21DE6F05F}"/>
              </a:ext>
            </a:extLst>
          </p:cNvPr>
          <p:cNvGraphicFramePr>
            <a:graphicFrameLocks/>
          </p:cNvGraphicFramePr>
          <p:nvPr>
            <p:extLst>
              <p:ext uri="{D42A27DB-BD31-4B8C-83A1-F6EECF244321}">
                <p14:modId xmlns:p14="http://schemas.microsoft.com/office/powerpoint/2010/main" val="1388425469"/>
              </p:ext>
            </p:extLst>
          </p:nvPr>
        </p:nvGraphicFramePr>
        <p:xfrm>
          <a:off x="2299360" y="1226588"/>
          <a:ext cx="6213770" cy="1383436"/>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2E02183A-698B-4188-AB76-BC67B118FC20}"/>
              </a:ext>
            </a:extLst>
          </p:cNvPr>
          <p:cNvSpPr txBox="1"/>
          <p:nvPr/>
        </p:nvSpPr>
        <p:spPr>
          <a:xfrm>
            <a:off x="524587" y="2945318"/>
            <a:ext cx="5631217" cy="307777"/>
          </a:xfrm>
          <a:prstGeom prst="rect">
            <a:avLst/>
          </a:prstGeom>
          <a:noFill/>
        </p:spPr>
        <p:txBody>
          <a:bodyPr wrap="square" rtlCol="0">
            <a:spAutoFit/>
          </a:bodyPr>
          <a:lstStyle/>
          <a:p>
            <a:r>
              <a:rPr lang="ja-JP" altLang="en-US" sz="1400" dirty="0"/>
              <a:t>クロス集計の軸：組込み</a:t>
            </a:r>
            <a:r>
              <a:rPr lang="en-US" altLang="ja-JP" sz="1400" dirty="0"/>
              <a:t>/IoT</a:t>
            </a:r>
            <a:r>
              <a:rPr lang="ja-JP" altLang="en-US" sz="1400" dirty="0"/>
              <a:t>産業における産業構造の位置づけ、従業員数</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0" name="グラフ 9">
            <a:extLst>
              <a:ext uri="{FF2B5EF4-FFF2-40B4-BE49-F238E27FC236}">
                <a16:creationId xmlns:a16="http://schemas.microsoft.com/office/drawing/2014/main" id="{11CFBA14-3B78-4450-934E-C17203D2A0D8}"/>
              </a:ext>
            </a:extLst>
          </p:cNvPr>
          <p:cNvGraphicFramePr>
            <a:graphicFrameLocks/>
          </p:cNvGraphicFramePr>
          <p:nvPr>
            <p:extLst>
              <p:ext uri="{D42A27DB-BD31-4B8C-83A1-F6EECF244321}">
                <p14:modId xmlns:p14="http://schemas.microsoft.com/office/powerpoint/2010/main" val="3270680357"/>
              </p:ext>
            </p:extLst>
          </p:nvPr>
        </p:nvGraphicFramePr>
        <p:xfrm>
          <a:off x="1133130" y="3394209"/>
          <a:ext cx="7380000" cy="3728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008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228" y="3042072"/>
            <a:ext cx="6840760" cy="707886"/>
          </a:xfrm>
          <a:prstGeom prst="rect">
            <a:avLst/>
          </a:prstGeom>
          <a:noFill/>
        </p:spPr>
        <p:txBody>
          <a:bodyPr wrap="square" rtlCol="0">
            <a:spAutoFit/>
          </a:bodyPr>
          <a:lstStyle/>
          <a:p>
            <a:r>
              <a:rPr lang="ja-JP" altLang="en-US" sz="4000" dirty="0"/>
              <a:t>調査結果</a:t>
            </a:r>
            <a:endParaRPr kumimoji="1" lang="ja-JP" altLang="en-US" sz="4000" dirty="0"/>
          </a:p>
        </p:txBody>
      </p:sp>
    </p:spTree>
    <p:extLst>
      <p:ext uri="{BB962C8B-B14F-4D97-AF65-F5344CB8AC3E}">
        <p14:creationId xmlns:p14="http://schemas.microsoft.com/office/powerpoint/2010/main" val="35555268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97E0486-65E6-422A-97B5-1DD0AA22CDA3}"/>
              </a:ext>
            </a:extLst>
          </p:cNvPr>
          <p:cNvSpPr txBox="1"/>
          <p:nvPr/>
        </p:nvSpPr>
        <p:spPr>
          <a:xfrm>
            <a:off x="515394" y="2693065"/>
            <a:ext cx="9390226" cy="276999"/>
          </a:xfrm>
          <a:prstGeom prst="rect">
            <a:avLst/>
          </a:prstGeom>
          <a:noFill/>
        </p:spPr>
        <p:txBody>
          <a:bodyPr wrap="square" rtlCol="0">
            <a:spAutoFit/>
          </a:bodyPr>
          <a:lstStyle/>
          <a:p>
            <a:r>
              <a:rPr lang="en-US" altLang="ja-JP" sz="1200" dirty="0"/>
              <a:t>※</a:t>
            </a:r>
            <a:r>
              <a:rPr lang="ja-JP" altLang="en-US" sz="1200" dirty="0"/>
              <a:t>以下は、</a:t>
            </a:r>
            <a:r>
              <a:rPr lang="en-US" altLang="ja-JP" sz="1200" dirty="0"/>
              <a:t>Q14.</a:t>
            </a:r>
            <a:r>
              <a:rPr lang="ja-JP" altLang="en-US" sz="1200" dirty="0"/>
              <a:t>事業の競争優位性が「優位」と回答した企業を対象にした</a:t>
            </a:r>
            <a:r>
              <a:rPr lang="en-US" altLang="ja-JP" sz="1200" dirty="0"/>
              <a:t>OT</a:t>
            </a:r>
            <a:r>
              <a:rPr lang="ja-JP" altLang="en-US" sz="1200" dirty="0"/>
              <a:t>系</a:t>
            </a:r>
            <a:r>
              <a:rPr lang="en-US" altLang="ja-JP" sz="1200" dirty="0"/>
              <a:t>DX</a:t>
            </a:r>
            <a:r>
              <a:rPr lang="ja-JP" altLang="en-US" sz="1200" dirty="0"/>
              <a:t>への取り組み状況　</a:t>
            </a:r>
          </a:p>
        </p:txBody>
      </p:sp>
      <p:sp>
        <p:nvSpPr>
          <p:cNvPr id="11" name="テキスト ボックス 10">
            <a:extLst>
              <a:ext uri="{FF2B5EF4-FFF2-40B4-BE49-F238E27FC236}">
                <a16:creationId xmlns:a16="http://schemas.microsoft.com/office/drawing/2014/main" id="{7C4E1AC7-8033-4664-AD80-94978D6DB372}"/>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Q19.OT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への取り組み状況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8" name="グラフ 7">
            <a:extLst>
              <a:ext uri="{FF2B5EF4-FFF2-40B4-BE49-F238E27FC236}">
                <a16:creationId xmlns:a16="http://schemas.microsoft.com/office/drawing/2014/main" id="{7F97A966-04D8-48AA-A060-A05DA8059DA3}"/>
              </a:ext>
            </a:extLst>
          </p:cNvPr>
          <p:cNvGraphicFramePr>
            <a:graphicFrameLocks/>
          </p:cNvGraphicFramePr>
          <p:nvPr>
            <p:extLst>
              <p:ext uri="{D42A27DB-BD31-4B8C-83A1-F6EECF244321}">
                <p14:modId xmlns:p14="http://schemas.microsoft.com/office/powerpoint/2010/main" val="2110943341"/>
              </p:ext>
            </p:extLst>
          </p:nvPr>
        </p:nvGraphicFramePr>
        <p:xfrm>
          <a:off x="1691308" y="918016"/>
          <a:ext cx="594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C29B794E-5A7C-4A5E-881A-BFF81B8BBB96}"/>
              </a:ext>
            </a:extLst>
          </p:cNvPr>
          <p:cNvGraphicFramePr>
            <a:graphicFrameLocks/>
          </p:cNvGraphicFramePr>
          <p:nvPr>
            <p:extLst>
              <p:ext uri="{D42A27DB-BD31-4B8C-83A1-F6EECF244321}">
                <p14:modId xmlns:p14="http://schemas.microsoft.com/office/powerpoint/2010/main" val="975041206"/>
              </p:ext>
            </p:extLst>
          </p:nvPr>
        </p:nvGraphicFramePr>
        <p:xfrm>
          <a:off x="180300" y="3060288"/>
          <a:ext cx="5220000" cy="43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FF96AC52-C01A-43DC-8DD0-2BB15B3F0207}"/>
              </a:ext>
            </a:extLst>
          </p:cNvPr>
          <p:cNvGraphicFramePr>
            <a:graphicFrameLocks/>
          </p:cNvGraphicFramePr>
          <p:nvPr>
            <p:extLst>
              <p:ext uri="{D42A27DB-BD31-4B8C-83A1-F6EECF244321}">
                <p14:modId xmlns:p14="http://schemas.microsoft.com/office/powerpoint/2010/main" val="2553264734"/>
              </p:ext>
            </p:extLst>
          </p:nvPr>
        </p:nvGraphicFramePr>
        <p:xfrm>
          <a:off x="5184276" y="3060288"/>
          <a:ext cx="5220000" cy="432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8B039937-371D-40D2-A6F3-5E7A5614DBB8}"/>
              </a:ext>
            </a:extLst>
          </p:cNvPr>
          <p:cNvSpPr txBox="1"/>
          <p:nvPr/>
        </p:nvSpPr>
        <p:spPr>
          <a:xfrm>
            <a:off x="515394" y="665808"/>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32253980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に取り組む目的</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0" name="グラフ 9">
            <a:extLst>
              <a:ext uri="{FF2B5EF4-FFF2-40B4-BE49-F238E27FC236}">
                <a16:creationId xmlns:a16="http://schemas.microsoft.com/office/drawing/2014/main" id="{22F8B711-12C6-4813-A33D-72AABF34714A}"/>
              </a:ext>
            </a:extLst>
          </p:cNvPr>
          <p:cNvGraphicFramePr>
            <a:graphicFrameLocks/>
          </p:cNvGraphicFramePr>
          <p:nvPr>
            <p:extLst>
              <p:ext uri="{D42A27DB-BD31-4B8C-83A1-F6EECF244321}">
                <p14:modId xmlns:p14="http://schemas.microsoft.com/office/powerpoint/2010/main" val="2164918762"/>
              </p:ext>
            </p:extLst>
          </p:nvPr>
        </p:nvGraphicFramePr>
        <p:xfrm>
          <a:off x="989700" y="1386448"/>
          <a:ext cx="84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BB903C63-17AC-47C2-87A2-6FC47A94E195}"/>
              </a:ext>
            </a:extLst>
          </p:cNvPr>
          <p:cNvSpPr txBox="1"/>
          <p:nvPr/>
        </p:nvSpPr>
        <p:spPr>
          <a:xfrm>
            <a:off x="1111394" y="6845438"/>
            <a:ext cx="8216611" cy="276999"/>
          </a:xfrm>
          <a:prstGeom prst="rect">
            <a:avLst/>
          </a:prstGeom>
          <a:noFill/>
        </p:spPr>
        <p:txBody>
          <a:bodyPr wrap="square" rtlCol="0">
            <a:spAutoFit/>
          </a:bodyPr>
          <a:lstStyle/>
          <a:p>
            <a:r>
              <a:rPr lang="en-US" altLang="ja-JP" sz="1200" dirty="0"/>
              <a:t>※</a:t>
            </a:r>
            <a:r>
              <a:rPr lang="ja-JP" altLang="en-US" sz="1200" dirty="0"/>
              <a:t>注意）</a:t>
            </a:r>
            <a:r>
              <a:rPr lang="en-US" altLang="ja-JP" sz="1200" dirty="0"/>
              <a:t>Q19.OT</a:t>
            </a:r>
            <a:r>
              <a:rPr lang="ja-JP" altLang="en-US" sz="1200" dirty="0"/>
              <a:t>系</a:t>
            </a:r>
            <a:r>
              <a:rPr lang="en-US" altLang="ja-JP" sz="1200" dirty="0"/>
              <a:t>DX</a:t>
            </a:r>
            <a:r>
              <a:rPr lang="ja-JP" altLang="en-US" sz="1200" dirty="0"/>
              <a:t>への取り組み状況が 「検討中」「していない」と回答した企業も含まれる　</a:t>
            </a:r>
          </a:p>
        </p:txBody>
      </p:sp>
    </p:spTree>
    <p:extLst>
      <p:ext uri="{BB962C8B-B14F-4D97-AF65-F5344CB8AC3E}">
        <p14:creationId xmlns:p14="http://schemas.microsoft.com/office/powerpoint/2010/main" val="3210978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82C68936-13F8-4F45-A739-C9BF72850345}"/>
              </a:ext>
            </a:extLst>
          </p:cNvPr>
          <p:cNvGraphicFramePr>
            <a:graphicFrameLocks/>
          </p:cNvGraphicFramePr>
          <p:nvPr>
            <p:extLst>
              <p:ext uri="{D42A27DB-BD31-4B8C-83A1-F6EECF244321}">
                <p14:modId xmlns:p14="http://schemas.microsoft.com/office/powerpoint/2010/main" val="2092557014"/>
              </p:ext>
            </p:extLst>
          </p:nvPr>
        </p:nvGraphicFramePr>
        <p:xfrm>
          <a:off x="5147692" y="774552"/>
          <a:ext cx="5220000" cy="658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に取り組む目的 </a:t>
            </a:r>
            <a:r>
              <a:rPr lang="zh-TW" altLang="en-US"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zh-TW" altLang="en-US" sz="2065"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sp>
        <p:nvSpPr>
          <p:cNvPr id="23" name="テキスト ボックス 22">
            <a:extLst>
              <a:ext uri="{FF2B5EF4-FFF2-40B4-BE49-F238E27FC236}">
                <a16:creationId xmlns:a16="http://schemas.microsoft.com/office/drawing/2014/main" id="{9BDE75B8-41C0-4876-9F5E-4C4166D67C27}"/>
              </a:ext>
            </a:extLst>
          </p:cNvPr>
          <p:cNvSpPr txBox="1"/>
          <p:nvPr/>
        </p:nvSpPr>
        <p:spPr>
          <a:xfrm>
            <a:off x="6284738" y="255958"/>
            <a:ext cx="4047530" cy="492443"/>
          </a:xfrm>
          <a:prstGeom prst="rect">
            <a:avLst/>
          </a:prstGeom>
          <a:noFill/>
        </p:spPr>
        <p:txBody>
          <a:bodyPr wrap="square" lIns="0" rIns="0" rtlCol="0">
            <a:spAutoFit/>
          </a:bodyPr>
          <a:lstStyle/>
          <a:p>
            <a:r>
              <a:rPr lang="en-US" altLang="ja-JP" sz="1300" dirty="0"/>
              <a:t>※Q19.OT</a:t>
            </a:r>
            <a:r>
              <a:rPr lang="ja-JP" altLang="en-US" sz="1300" dirty="0"/>
              <a:t>系</a:t>
            </a:r>
            <a:r>
              <a:rPr lang="en-US" altLang="ja-JP" sz="1300" dirty="0"/>
              <a:t>DX</a:t>
            </a:r>
            <a:r>
              <a:rPr lang="ja-JP" altLang="en-US" sz="1300" dirty="0"/>
              <a:t>への取り組み状況が 「実施中」「準備中」</a:t>
            </a:r>
            <a:endParaRPr lang="en-US" altLang="ja-JP" sz="1300" dirty="0"/>
          </a:p>
          <a:p>
            <a:r>
              <a:rPr lang="en-US" altLang="ja-JP" sz="1300" dirty="0"/>
              <a:t>  </a:t>
            </a:r>
            <a:r>
              <a:rPr lang="ja-JP" altLang="en-US" sz="1300" dirty="0"/>
              <a:t> と回答した企業を対象　</a:t>
            </a:r>
          </a:p>
        </p:txBody>
      </p:sp>
      <p:graphicFrame>
        <p:nvGraphicFramePr>
          <p:cNvPr id="7" name="グラフ 6">
            <a:extLst>
              <a:ext uri="{FF2B5EF4-FFF2-40B4-BE49-F238E27FC236}">
                <a16:creationId xmlns:a16="http://schemas.microsoft.com/office/drawing/2014/main" id="{41A3EFAC-5A59-42CC-A3FD-FD8AC869C95B}"/>
              </a:ext>
            </a:extLst>
          </p:cNvPr>
          <p:cNvGraphicFramePr>
            <a:graphicFrameLocks/>
          </p:cNvGraphicFramePr>
          <p:nvPr>
            <p:extLst>
              <p:ext uri="{D42A27DB-BD31-4B8C-83A1-F6EECF244321}">
                <p14:modId xmlns:p14="http://schemas.microsoft.com/office/powerpoint/2010/main" val="3238907013"/>
              </p:ext>
            </p:extLst>
          </p:nvPr>
        </p:nvGraphicFramePr>
        <p:xfrm>
          <a:off x="71708" y="774552"/>
          <a:ext cx="5220000" cy="658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515C8D52-E0A0-4D37-9FA8-D9C3DFDEA37F}"/>
              </a:ext>
            </a:extLst>
          </p:cNvPr>
          <p:cNvSpPr txBox="1"/>
          <p:nvPr/>
        </p:nvSpPr>
        <p:spPr>
          <a:xfrm>
            <a:off x="515394" y="593800"/>
            <a:ext cx="6984000" cy="261610"/>
          </a:xfrm>
          <a:prstGeom prst="rect">
            <a:avLst/>
          </a:prstGeom>
          <a:noFill/>
        </p:spPr>
        <p:txBody>
          <a:bodyPr wrap="square" rtlCol="0">
            <a:spAutoFit/>
          </a:bodyPr>
          <a:lstStyle/>
          <a:p>
            <a:r>
              <a:rPr lang="ja-JP" altLang="en-US" sz="1050" dirty="0"/>
              <a:t>クロス</a:t>
            </a:r>
            <a:r>
              <a:rPr lang="ja-JP" altLang="en-US" sz="1100" dirty="0"/>
              <a:t>集計</a:t>
            </a:r>
            <a:r>
              <a:rPr lang="ja-JP" altLang="en-US" sz="1050" dirty="0"/>
              <a:t>の軸：</a:t>
            </a:r>
            <a:r>
              <a:rPr lang="en-US" altLang="ja-JP" sz="1050" dirty="0"/>
              <a:t>A.</a:t>
            </a:r>
            <a:r>
              <a:rPr lang="ja-JP" altLang="en-US" sz="1050" dirty="0"/>
              <a:t>ユーザー企業、</a:t>
            </a:r>
            <a:r>
              <a:rPr lang="en-US" altLang="ja-JP" sz="1050" dirty="0"/>
              <a:t>B.</a:t>
            </a:r>
            <a:r>
              <a:rPr lang="ja-JP" altLang="en-US" sz="1050" dirty="0"/>
              <a:t>メーカー企業、</a:t>
            </a:r>
            <a:r>
              <a:rPr lang="en-US" altLang="ja-JP" sz="1050" dirty="0"/>
              <a:t>C.</a:t>
            </a:r>
            <a:r>
              <a:rPr lang="ja-JP" altLang="en-US" sz="1050" dirty="0"/>
              <a:t>サブシステム提供企業、</a:t>
            </a:r>
            <a:r>
              <a:rPr lang="en-US" altLang="ja-JP" sz="1050" dirty="0"/>
              <a:t>D.</a:t>
            </a:r>
            <a:r>
              <a:rPr lang="ja-JP" altLang="en-US" sz="1050" dirty="0"/>
              <a:t>サービス提供企業</a:t>
            </a:r>
          </a:p>
        </p:txBody>
      </p:sp>
    </p:spTree>
    <p:extLst>
      <p:ext uri="{BB962C8B-B14F-4D97-AF65-F5344CB8AC3E}">
        <p14:creationId xmlns:p14="http://schemas.microsoft.com/office/powerpoint/2010/main" val="7278663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に取り組む目的 （従業員数別）</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graphicFrame>
        <p:nvGraphicFramePr>
          <p:cNvPr id="7" name="グラフ 6">
            <a:extLst>
              <a:ext uri="{FF2B5EF4-FFF2-40B4-BE49-F238E27FC236}">
                <a16:creationId xmlns:a16="http://schemas.microsoft.com/office/drawing/2014/main" id="{2384567A-7FA8-4F06-9D7C-C01E291230C3}"/>
              </a:ext>
            </a:extLst>
          </p:cNvPr>
          <p:cNvGraphicFramePr>
            <a:graphicFrameLocks/>
          </p:cNvGraphicFramePr>
          <p:nvPr>
            <p:extLst>
              <p:ext uri="{D42A27DB-BD31-4B8C-83A1-F6EECF244321}">
                <p14:modId xmlns:p14="http://schemas.microsoft.com/office/powerpoint/2010/main" val="3253699068"/>
              </p:ext>
            </p:extLst>
          </p:nvPr>
        </p:nvGraphicFramePr>
        <p:xfrm>
          <a:off x="880623" y="1458496"/>
          <a:ext cx="43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BD2AEE49-4620-48E0-84DA-3D23736DB120}"/>
              </a:ext>
            </a:extLst>
          </p:cNvPr>
          <p:cNvGraphicFramePr>
            <a:graphicFrameLocks/>
          </p:cNvGraphicFramePr>
          <p:nvPr>
            <p:extLst>
              <p:ext uri="{D42A27DB-BD31-4B8C-83A1-F6EECF244321}">
                <p14:modId xmlns:p14="http://schemas.microsoft.com/office/powerpoint/2010/main" val="423292024"/>
              </p:ext>
            </p:extLst>
          </p:nvPr>
        </p:nvGraphicFramePr>
        <p:xfrm>
          <a:off x="5238777" y="1458496"/>
          <a:ext cx="4320000" cy="482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6580CC17-2D25-4CAD-BBD3-A16638E5988E}"/>
              </a:ext>
            </a:extLst>
          </p:cNvPr>
          <p:cNvSpPr txBox="1"/>
          <p:nvPr/>
        </p:nvSpPr>
        <p:spPr>
          <a:xfrm>
            <a:off x="1111394" y="7013545"/>
            <a:ext cx="8216611" cy="276999"/>
          </a:xfrm>
          <a:prstGeom prst="rect">
            <a:avLst/>
          </a:prstGeom>
          <a:noFill/>
        </p:spPr>
        <p:txBody>
          <a:bodyPr wrap="square" rtlCol="0">
            <a:spAutoFit/>
          </a:bodyPr>
          <a:lstStyle/>
          <a:p>
            <a:r>
              <a:rPr lang="en-US" altLang="ja-JP" sz="1200" dirty="0"/>
              <a:t>※</a:t>
            </a:r>
            <a:r>
              <a:rPr lang="ja-JP" altLang="en-US" sz="1200" dirty="0"/>
              <a:t>注意）</a:t>
            </a:r>
            <a:r>
              <a:rPr lang="en-US" altLang="ja-JP" sz="1200" dirty="0"/>
              <a:t>Q19.OT</a:t>
            </a:r>
            <a:r>
              <a:rPr lang="ja-JP" altLang="en-US" sz="1200" dirty="0"/>
              <a:t>系</a:t>
            </a:r>
            <a:r>
              <a:rPr lang="en-US" altLang="ja-JP" sz="1200" dirty="0"/>
              <a:t>DX</a:t>
            </a:r>
            <a:r>
              <a:rPr lang="ja-JP" altLang="en-US" sz="1200" dirty="0"/>
              <a:t>への取り組み状況が 「検討中」「していない」と回答した企業も含まれる　</a:t>
            </a:r>
          </a:p>
        </p:txBody>
      </p:sp>
    </p:spTree>
    <p:extLst>
      <p:ext uri="{BB962C8B-B14F-4D97-AF65-F5344CB8AC3E}">
        <p14:creationId xmlns:p14="http://schemas.microsoft.com/office/powerpoint/2010/main" val="41828740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5AF4558B-30DB-4CD9-B0CF-7977008AA17C}"/>
              </a:ext>
            </a:extLst>
          </p:cNvPr>
          <p:cNvGraphicFramePr>
            <a:graphicFrameLocks/>
          </p:cNvGraphicFramePr>
          <p:nvPr>
            <p:extLst>
              <p:ext uri="{D42A27DB-BD31-4B8C-83A1-F6EECF244321}">
                <p14:modId xmlns:p14="http://schemas.microsoft.com/office/powerpoint/2010/main" val="401025951"/>
              </p:ext>
            </p:extLst>
          </p:nvPr>
        </p:nvGraphicFramePr>
        <p:xfrm>
          <a:off x="0" y="1242552"/>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A7F3DB04-83F3-4938-BD76-B30CDEA27BB2}"/>
              </a:ext>
            </a:extLst>
          </p:cNvPr>
          <p:cNvGraphicFramePr>
            <a:graphicFrameLocks/>
          </p:cNvGraphicFramePr>
          <p:nvPr>
            <p:extLst>
              <p:ext uri="{D42A27DB-BD31-4B8C-83A1-F6EECF244321}">
                <p14:modId xmlns:p14="http://schemas.microsoft.com/office/powerpoint/2010/main" val="836183935"/>
              </p:ext>
            </p:extLst>
          </p:nvPr>
        </p:nvGraphicFramePr>
        <p:xfrm>
          <a:off x="5219400" y="1242552"/>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に取り組む目的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6" name="object 6">
            <a:extLst>
              <a:ext uri="{FF2B5EF4-FFF2-40B4-BE49-F238E27FC236}">
                <a16:creationId xmlns:a16="http://schemas.microsoft.com/office/drawing/2014/main" id="{C1DE9A32-7D2F-4A20-B0F1-47E785A34029}"/>
              </a:ext>
            </a:extLst>
          </p:cNvPr>
          <p:cNvSpPr txBox="1"/>
          <p:nvPr/>
        </p:nvSpPr>
        <p:spPr>
          <a:xfrm>
            <a:off x="494531"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7" name="object 6">
            <a:extLst>
              <a:ext uri="{FF2B5EF4-FFF2-40B4-BE49-F238E27FC236}">
                <a16:creationId xmlns:a16="http://schemas.microsoft.com/office/drawing/2014/main" id="{B99D84E9-3E83-464E-B301-7618CAC452FC}"/>
              </a:ext>
            </a:extLst>
          </p:cNvPr>
          <p:cNvSpPr txBox="1"/>
          <p:nvPr/>
        </p:nvSpPr>
        <p:spPr>
          <a:xfrm>
            <a:off x="5583478"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1" name="テキスト ボックス 10">
            <a:extLst>
              <a:ext uri="{FF2B5EF4-FFF2-40B4-BE49-F238E27FC236}">
                <a16:creationId xmlns:a16="http://schemas.microsoft.com/office/drawing/2014/main" id="{806475DE-888C-45A3-BA9E-729DAC82AB11}"/>
              </a:ext>
            </a:extLst>
          </p:cNvPr>
          <p:cNvSpPr txBox="1"/>
          <p:nvPr/>
        </p:nvSpPr>
        <p:spPr>
          <a:xfrm>
            <a:off x="515394" y="676841"/>
            <a:ext cx="348017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　</a:t>
            </a:r>
            <a:endParaRPr lang="en-US" altLang="ja-JP" sz="1200" dirty="0"/>
          </a:p>
          <a:p>
            <a:r>
              <a:rPr lang="ja-JP" altLang="en-US" sz="1200" dirty="0"/>
              <a:t>クロス集計の軸：従業員数</a:t>
            </a:r>
          </a:p>
        </p:txBody>
      </p:sp>
      <p:sp>
        <p:nvSpPr>
          <p:cNvPr id="12" name="テキスト ボックス 11">
            <a:extLst>
              <a:ext uri="{FF2B5EF4-FFF2-40B4-BE49-F238E27FC236}">
                <a16:creationId xmlns:a16="http://schemas.microsoft.com/office/drawing/2014/main" id="{6750D1CF-EA91-4590-A15D-EAADDDF4495A}"/>
              </a:ext>
            </a:extLst>
          </p:cNvPr>
          <p:cNvSpPr txBox="1"/>
          <p:nvPr/>
        </p:nvSpPr>
        <p:spPr>
          <a:xfrm>
            <a:off x="4343711" y="676841"/>
            <a:ext cx="5916549" cy="461665"/>
          </a:xfrm>
          <a:prstGeom prst="rect">
            <a:avLst/>
          </a:prstGeom>
          <a:noFill/>
        </p:spPr>
        <p:txBody>
          <a:bodyPr wrap="square" rtlCol="0">
            <a:spAutoFit/>
          </a:bodyPr>
          <a:lstStyle/>
          <a:p>
            <a:r>
              <a:rPr lang="en-US" altLang="ja-JP" sz="1200" dirty="0"/>
              <a:t>※Q19.OT</a:t>
            </a:r>
            <a:r>
              <a:rPr lang="ja-JP" altLang="en-US" sz="1200" dirty="0"/>
              <a:t>系</a:t>
            </a:r>
            <a:r>
              <a:rPr lang="en-US" altLang="ja-JP" sz="1200" dirty="0"/>
              <a:t>DX</a:t>
            </a:r>
            <a:r>
              <a:rPr lang="ja-JP" altLang="en-US" sz="1200" dirty="0"/>
              <a:t>への取り組み状況が 「実施中」「準備中」と回答した企業を対象</a:t>
            </a:r>
            <a:endParaRPr lang="en-US" altLang="ja-JP" sz="1200" dirty="0"/>
          </a:p>
          <a:p>
            <a:r>
              <a:rPr lang="en-US" altLang="ja-JP" sz="1200" dirty="0"/>
              <a:t>※</a:t>
            </a:r>
            <a:r>
              <a:rPr lang="ja-JP" altLang="en-US" sz="1200" dirty="0"/>
              <a:t>「</a:t>
            </a:r>
            <a:r>
              <a:rPr lang="en-US" altLang="ja-JP" sz="1200" dirty="0"/>
              <a:t>1</a:t>
            </a:r>
            <a:r>
              <a:rPr lang="ja-JP" altLang="en-US" sz="1200" dirty="0"/>
              <a:t>番目」で選択された数が多かった上位</a:t>
            </a:r>
            <a:r>
              <a:rPr lang="en-US" altLang="ja-JP" sz="1200" dirty="0"/>
              <a:t>10</a:t>
            </a:r>
            <a:r>
              <a:rPr lang="ja-JP" altLang="en-US" sz="1200" dirty="0"/>
              <a:t>項目を表示</a:t>
            </a:r>
          </a:p>
        </p:txBody>
      </p:sp>
    </p:spTree>
    <p:extLst>
      <p:ext uri="{BB962C8B-B14F-4D97-AF65-F5344CB8AC3E}">
        <p14:creationId xmlns:p14="http://schemas.microsoft.com/office/powerpoint/2010/main" val="40704263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E387F07E-63A2-4F11-B2A2-58C0E2ED976C}"/>
              </a:ext>
            </a:extLst>
          </p:cNvPr>
          <p:cNvSpPr txBox="1"/>
          <p:nvPr/>
        </p:nvSpPr>
        <p:spPr>
          <a:xfrm>
            <a:off x="5360987" y="1177287"/>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567183D1-67AA-49E2-8537-A9CD8510D0A4}"/>
              </a:ext>
            </a:extLst>
          </p:cNvPr>
          <p:cNvSpPr txBox="1"/>
          <p:nvPr/>
        </p:nvSpPr>
        <p:spPr>
          <a:xfrm>
            <a:off x="174105" y="1177287"/>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1" name="テキスト ボックス 10">
            <a:extLst>
              <a:ext uri="{FF2B5EF4-FFF2-40B4-BE49-F238E27FC236}">
                <a16:creationId xmlns:a16="http://schemas.microsoft.com/office/drawing/2014/main" id="{16667096-CFC4-4882-90B4-1BEC731F49B5}"/>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に取り組む目的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1F04C6CD-8EEE-462D-8FE0-7E05989F3AA1}"/>
              </a:ext>
            </a:extLst>
          </p:cNvPr>
          <p:cNvSpPr txBox="1"/>
          <p:nvPr/>
        </p:nvSpPr>
        <p:spPr>
          <a:xfrm>
            <a:off x="515394" y="676841"/>
            <a:ext cx="384021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graphicFrame>
        <p:nvGraphicFramePr>
          <p:cNvPr id="19" name="グラフ 18">
            <a:extLst>
              <a:ext uri="{FF2B5EF4-FFF2-40B4-BE49-F238E27FC236}">
                <a16:creationId xmlns:a16="http://schemas.microsoft.com/office/drawing/2014/main" id="{CFB6A786-1ABC-400D-B741-3B41F100C3F4}"/>
              </a:ext>
            </a:extLst>
          </p:cNvPr>
          <p:cNvGraphicFramePr>
            <a:graphicFrameLocks/>
          </p:cNvGraphicFramePr>
          <p:nvPr>
            <p:extLst>
              <p:ext uri="{D42A27DB-BD31-4B8C-83A1-F6EECF244321}">
                <p14:modId xmlns:p14="http://schemas.microsoft.com/office/powerpoint/2010/main" val="1967566419"/>
              </p:ext>
            </p:extLst>
          </p:nvPr>
        </p:nvGraphicFramePr>
        <p:xfrm>
          <a:off x="0" y="1242552"/>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40D5265C-2934-4A73-9753-EDD46542BB75}"/>
              </a:ext>
            </a:extLst>
          </p:cNvPr>
          <p:cNvGraphicFramePr>
            <a:graphicFrameLocks/>
          </p:cNvGraphicFramePr>
          <p:nvPr>
            <p:extLst>
              <p:ext uri="{D42A27DB-BD31-4B8C-83A1-F6EECF244321}">
                <p14:modId xmlns:p14="http://schemas.microsoft.com/office/powerpoint/2010/main" val="1516618427"/>
              </p:ext>
            </p:extLst>
          </p:nvPr>
        </p:nvGraphicFramePr>
        <p:xfrm>
          <a:off x="5219400" y="1242552"/>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a:extLst>
              <a:ext uri="{FF2B5EF4-FFF2-40B4-BE49-F238E27FC236}">
                <a16:creationId xmlns:a16="http://schemas.microsoft.com/office/drawing/2014/main" id="{4069329C-D345-4AF2-BD52-BEC858118AA2}"/>
              </a:ext>
            </a:extLst>
          </p:cNvPr>
          <p:cNvSpPr txBox="1"/>
          <p:nvPr/>
        </p:nvSpPr>
        <p:spPr>
          <a:xfrm>
            <a:off x="4343711" y="676841"/>
            <a:ext cx="5916549" cy="461665"/>
          </a:xfrm>
          <a:prstGeom prst="rect">
            <a:avLst/>
          </a:prstGeom>
          <a:noFill/>
        </p:spPr>
        <p:txBody>
          <a:bodyPr wrap="square" rtlCol="0">
            <a:spAutoFit/>
          </a:bodyPr>
          <a:lstStyle/>
          <a:p>
            <a:r>
              <a:rPr lang="en-US" altLang="ja-JP" sz="1200" dirty="0"/>
              <a:t>※Q19.OT</a:t>
            </a:r>
            <a:r>
              <a:rPr lang="ja-JP" altLang="en-US" sz="1200" dirty="0"/>
              <a:t>系</a:t>
            </a:r>
            <a:r>
              <a:rPr lang="en-US" altLang="ja-JP" sz="1200" dirty="0"/>
              <a:t>DX</a:t>
            </a:r>
            <a:r>
              <a:rPr lang="ja-JP" altLang="en-US" sz="1200" dirty="0"/>
              <a:t>への取り組み状況が 「実施中」「準備中」と回答した企業を対象</a:t>
            </a:r>
            <a:endParaRPr lang="en-US" altLang="ja-JP" sz="1200" dirty="0"/>
          </a:p>
          <a:p>
            <a:r>
              <a:rPr lang="en-US" altLang="ja-JP" sz="1200" dirty="0"/>
              <a:t>※</a:t>
            </a:r>
            <a:r>
              <a:rPr lang="ja-JP" altLang="en-US" sz="1200" dirty="0"/>
              <a:t>「</a:t>
            </a:r>
            <a:r>
              <a:rPr lang="en-US" altLang="ja-JP" sz="1200" dirty="0"/>
              <a:t>1</a:t>
            </a:r>
            <a:r>
              <a:rPr lang="ja-JP" altLang="en-US" sz="1200" dirty="0"/>
              <a:t>番目」で選択された数が多かった上位</a:t>
            </a:r>
            <a:r>
              <a:rPr lang="en-US" altLang="ja-JP" sz="1200" dirty="0"/>
              <a:t>10</a:t>
            </a:r>
            <a:r>
              <a:rPr lang="ja-JP" altLang="en-US" sz="1200" dirty="0"/>
              <a:t>項目を表示</a:t>
            </a:r>
          </a:p>
        </p:txBody>
      </p:sp>
    </p:spTree>
    <p:extLst>
      <p:ext uri="{BB962C8B-B14F-4D97-AF65-F5344CB8AC3E}">
        <p14:creationId xmlns:p14="http://schemas.microsoft.com/office/powerpoint/2010/main" val="1088686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6" name="グラフ 5">
            <a:extLst>
              <a:ext uri="{FF2B5EF4-FFF2-40B4-BE49-F238E27FC236}">
                <a16:creationId xmlns:a16="http://schemas.microsoft.com/office/drawing/2014/main" id="{EF8A98E4-2A2B-489F-A2E1-93C0B6F4FF51}"/>
              </a:ext>
            </a:extLst>
          </p:cNvPr>
          <p:cNvGraphicFramePr>
            <a:graphicFrameLocks/>
          </p:cNvGraphicFramePr>
          <p:nvPr>
            <p:extLst>
              <p:ext uri="{D42A27DB-BD31-4B8C-83A1-F6EECF244321}">
                <p14:modId xmlns:p14="http://schemas.microsoft.com/office/powerpoint/2010/main" val="1605767126"/>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66360DDD-4D52-46FC-88D0-BAF80099DA21}"/>
              </a:ext>
            </a:extLst>
          </p:cNvPr>
          <p:cNvSpPr txBox="1"/>
          <p:nvPr/>
        </p:nvSpPr>
        <p:spPr>
          <a:xfrm>
            <a:off x="1111394" y="6845438"/>
            <a:ext cx="8216611" cy="276999"/>
          </a:xfrm>
          <a:prstGeom prst="rect">
            <a:avLst/>
          </a:prstGeom>
          <a:noFill/>
        </p:spPr>
        <p:txBody>
          <a:bodyPr wrap="square" rtlCol="0">
            <a:spAutoFit/>
          </a:bodyPr>
          <a:lstStyle/>
          <a:p>
            <a:r>
              <a:rPr lang="en-US" altLang="ja-JP" sz="1200" dirty="0"/>
              <a:t>※</a:t>
            </a:r>
            <a:r>
              <a:rPr lang="ja-JP" altLang="en-US" sz="1200" dirty="0"/>
              <a:t>注意）</a:t>
            </a:r>
            <a:r>
              <a:rPr lang="en-US" altLang="ja-JP" sz="1200" dirty="0"/>
              <a:t>Q19.OT</a:t>
            </a:r>
            <a:r>
              <a:rPr lang="ja-JP" altLang="en-US" sz="1200" dirty="0"/>
              <a:t>系</a:t>
            </a:r>
            <a:r>
              <a:rPr lang="en-US" altLang="ja-JP" sz="1200" dirty="0"/>
              <a:t>DX</a:t>
            </a:r>
            <a:r>
              <a:rPr lang="ja-JP" altLang="en-US" sz="1200" dirty="0"/>
              <a:t>への取り組み状況が 「検討中」「していない」と回答した企業も含まれる　</a:t>
            </a:r>
          </a:p>
        </p:txBody>
      </p:sp>
    </p:spTree>
    <p:extLst>
      <p:ext uri="{BB962C8B-B14F-4D97-AF65-F5344CB8AC3E}">
        <p14:creationId xmlns:p14="http://schemas.microsoft.com/office/powerpoint/2010/main" val="42805852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8E1C1471-D5CE-44A8-9EED-34A5750C175C}"/>
              </a:ext>
            </a:extLst>
          </p:cNvPr>
          <p:cNvGraphicFramePr>
            <a:graphicFrameLocks/>
          </p:cNvGraphicFramePr>
          <p:nvPr>
            <p:extLst>
              <p:ext uri="{D42A27DB-BD31-4B8C-83A1-F6EECF244321}">
                <p14:modId xmlns:p14="http://schemas.microsoft.com/office/powerpoint/2010/main" val="3167403981"/>
              </p:ext>
            </p:extLst>
          </p:nvPr>
        </p:nvGraphicFramePr>
        <p:xfrm>
          <a:off x="41654" y="1529904"/>
          <a:ext cx="5220000" cy="52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330F9F3F-5537-4708-A50F-16B5660049C3}"/>
              </a:ext>
            </a:extLst>
          </p:cNvPr>
          <p:cNvGraphicFramePr>
            <a:graphicFrameLocks/>
          </p:cNvGraphicFramePr>
          <p:nvPr>
            <p:extLst>
              <p:ext uri="{D42A27DB-BD31-4B8C-83A1-F6EECF244321}">
                <p14:modId xmlns:p14="http://schemas.microsoft.com/office/powerpoint/2010/main" val="1482149345"/>
              </p:ext>
            </p:extLst>
          </p:nvPr>
        </p:nvGraphicFramePr>
        <p:xfrm>
          <a:off x="5177745" y="1529904"/>
          <a:ext cx="5220000" cy="522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A99CDD44-2672-4BF1-96DD-1BB939D70422}"/>
              </a:ext>
            </a:extLst>
          </p:cNvPr>
          <p:cNvSpPr txBox="1"/>
          <p:nvPr/>
        </p:nvSpPr>
        <p:spPr>
          <a:xfrm>
            <a:off x="515394" y="750100"/>
            <a:ext cx="9390226" cy="523220"/>
          </a:xfrm>
          <a:prstGeom prst="rect">
            <a:avLst/>
          </a:prstGeom>
          <a:noFill/>
        </p:spPr>
        <p:txBody>
          <a:bodyPr wrap="square" rtlCol="0">
            <a:spAutoFit/>
          </a:bodyPr>
          <a:lstStyle/>
          <a:p>
            <a:r>
              <a:rPr lang="ja-JP" altLang="en-US" sz="1400" dirty="0"/>
              <a:t>クロス集計の軸：</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en-US" altLang="ja-JP" sz="1400" dirty="0"/>
              <a:t>※Q19.OT</a:t>
            </a:r>
            <a:r>
              <a:rPr lang="ja-JP" altLang="en-US" sz="1400" dirty="0"/>
              <a:t>系</a:t>
            </a:r>
            <a:r>
              <a:rPr lang="en-US" altLang="ja-JP" sz="1400" dirty="0"/>
              <a:t>DX</a:t>
            </a:r>
            <a:r>
              <a:rPr lang="ja-JP" altLang="en-US" sz="1400" dirty="0"/>
              <a:t>への取り組み状況が「実施中」 「準備中」と回答した企業を対象　</a:t>
            </a:r>
          </a:p>
        </p:txBody>
      </p:sp>
    </p:spTree>
    <p:extLst>
      <p:ext uri="{BB962C8B-B14F-4D97-AF65-F5344CB8AC3E}">
        <p14:creationId xmlns:p14="http://schemas.microsoft.com/office/powerpoint/2010/main" val="22746007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EF48F348-BE33-4D91-BFBA-2D7D595DB1E9}"/>
              </a:ext>
            </a:extLst>
          </p:cNvPr>
          <p:cNvGraphicFramePr>
            <a:graphicFrameLocks/>
          </p:cNvGraphicFramePr>
          <p:nvPr>
            <p:extLst>
              <p:ext uri="{D42A27DB-BD31-4B8C-83A1-F6EECF244321}">
                <p14:modId xmlns:p14="http://schemas.microsoft.com/office/powerpoint/2010/main" val="2056829990"/>
              </p:ext>
            </p:extLst>
          </p:nvPr>
        </p:nvGraphicFramePr>
        <p:xfrm>
          <a:off x="2123356" y="1062552"/>
          <a:ext cx="540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（従業員数別）</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7" name="テキスト ボックス 6">
            <a:extLst>
              <a:ext uri="{FF2B5EF4-FFF2-40B4-BE49-F238E27FC236}">
                <a16:creationId xmlns:a16="http://schemas.microsoft.com/office/drawing/2014/main" id="{3369E568-DF46-4E0F-BE35-A6A295C2C4CE}"/>
              </a:ext>
            </a:extLst>
          </p:cNvPr>
          <p:cNvSpPr txBox="1"/>
          <p:nvPr/>
        </p:nvSpPr>
        <p:spPr>
          <a:xfrm>
            <a:off x="8401251" y="5614525"/>
            <a:ext cx="1504369" cy="1015663"/>
          </a:xfrm>
          <a:prstGeom prst="rect">
            <a:avLst/>
          </a:prstGeom>
          <a:noFill/>
        </p:spPr>
        <p:txBody>
          <a:bodyPr wrap="square" rtlCol="0">
            <a:spAutoFit/>
          </a:bodyPr>
          <a:lstStyle/>
          <a:p>
            <a:r>
              <a:rPr lang="en-US" altLang="ja-JP" sz="1200" dirty="0"/>
              <a:t>※</a:t>
            </a:r>
            <a:r>
              <a:rPr lang="ja-JP" altLang="en-US" sz="1200" dirty="0"/>
              <a:t>注意）</a:t>
            </a:r>
            <a:r>
              <a:rPr lang="en-US" altLang="ja-JP" sz="1200" dirty="0"/>
              <a:t>Q19.OT</a:t>
            </a:r>
            <a:r>
              <a:rPr lang="ja-JP" altLang="en-US" sz="1200" dirty="0"/>
              <a:t>系</a:t>
            </a:r>
            <a:r>
              <a:rPr lang="en-US" altLang="ja-JP" sz="1200" dirty="0"/>
              <a:t>DX</a:t>
            </a:r>
            <a:r>
              <a:rPr lang="ja-JP" altLang="en-US" sz="1200" dirty="0"/>
              <a:t>への取り組み状況が 「検討中」「していない」と回答した企業も含まれる　</a:t>
            </a:r>
          </a:p>
        </p:txBody>
      </p:sp>
    </p:spTree>
    <p:extLst>
      <p:ext uri="{BB962C8B-B14F-4D97-AF65-F5344CB8AC3E}">
        <p14:creationId xmlns:p14="http://schemas.microsoft.com/office/powerpoint/2010/main" val="27106578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0" name="グラフ 9">
            <a:extLst>
              <a:ext uri="{FF2B5EF4-FFF2-40B4-BE49-F238E27FC236}">
                <a16:creationId xmlns:a16="http://schemas.microsoft.com/office/drawing/2014/main" id="{EF48F348-BE33-4D91-BFBA-2D7D595DB1E9}"/>
              </a:ext>
            </a:extLst>
          </p:cNvPr>
          <p:cNvGraphicFramePr>
            <a:graphicFrameLocks/>
          </p:cNvGraphicFramePr>
          <p:nvPr>
            <p:extLst>
              <p:ext uri="{D42A27DB-BD31-4B8C-83A1-F6EECF244321}">
                <p14:modId xmlns:p14="http://schemas.microsoft.com/office/powerpoint/2010/main" val="2729127745"/>
              </p:ext>
            </p:extLst>
          </p:nvPr>
        </p:nvGraphicFramePr>
        <p:xfrm>
          <a:off x="0" y="1260288"/>
          <a:ext cx="5328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E736312F-9307-462D-B9A1-F4FE537D0BF7}"/>
              </a:ext>
            </a:extLst>
          </p:cNvPr>
          <p:cNvGraphicFramePr>
            <a:graphicFrameLocks/>
          </p:cNvGraphicFramePr>
          <p:nvPr>
            <p:extLst>
              <p:ext uri="{D42A27DB-BD31-4B8C-83A1-F6EECF244321}">
                <p14:modId xmlns:p14="http://schemas.microsoft.com/office/powerpoint/2010/main" val="2117552943"/>
              </p:ext>
            </p:extLst>
          </p:nvPr>
        </p:nvGraphicFramePr>
        <p:xfrm>
          <a:off x="5111400" y="1260288"/>
          <a:ext cx="5328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object 6">
            <a:extLst>
              <a:ext uri="{FF2B5EF4-FFF2-40B4-BE49-F238E27FC236}">
                <a16:creationId xmlns:a16="http://schemas.microsoft.com/office/drawing/2014/main" id="{26EE1802-C213-4B24-949C-A711865F531E}"/>
              </a:ext>
            </a:extLst>
          </p:cNvPr>
          <p:cNvSpPr txBox="1"/>
          <p:nvPr/>
        </p:nvSpPr>
        <p:spPr>
          <a:xfrm>
            <a:off x="3011073" y="102584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8E4B6DEA-DC23-42B9-8DE2-63DACAEDA93C}"/>
              </a:ext>
            </a:extLst>
          </p:cNvPr>
          <p:cNvSpPr txBox="1"/>
          <p:nvPr/>
        </p:nvSpPr>
        <p:spPr>
          <a:xfrm>
            <a:off x="8100020" y="102584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4" name="テキスト ボックス 13">
            <a:extLst>
              <a:ext uri="{FF2B5EF4-FFF2-40B4-BE49-F238E27FC236}">
                <a16:creationId xmlns:a16="http://schemas.microsoft.com/office/drawing/2014/main" id="{2A309469-9EB7-4A48-8FA9-C4BA9C73C577}"/>
              </a:ext>
            </a:extLst>
          </p:cNvPr>
          <p:cNvSpPr txBox="1"/>
          <p:nvPr/>
        </p:nvSpPr>
        <p:spPr>
          <a:xfrm>
            <a:off x="4688345" y="676841"/>
            <a:ext cx="5211875" cy="276999"/>
          </a:xfrm>
          <a:prstGeom prst="rect">
            <a:avLst/>
          </a:prstGeom>
          <a:noFill/>
        </p:spPr>
        <p:txBody>
          <a:bodyPr wrap="square" rtlCol="0">
            <a:spAutoFit/>
          </a:bodyPr>
          <a:lstStyle/>
          <a:p>
            <a:r>
              <a:rPr lang="en-US" altLang="ja-JP" sz="1200" dirty="0"/>
              <a:t>※Q19.OT</a:t>
            </a:r>
            <a:r>
              <a:rPr lang="ja-JP" altLang="en-US" sz="1200" dirty="0"/>
              <a:t>系</a:t>
            </a:r>
            <a:r>
              <a:rPr lang="en-US" altLang="ja-JP" sz="1200" dirty="0"/>
              <a:t>DX</a:t>
            </a:r>
            <a:r>
              <a:rPr lang="ja-JP" altLang="en-US" sz="1200" dirty="0"/>
              <a:t>への取り組み状況が 「実施中」「準備中」と回答した企業を対象</a:t>
            </a:r>
          </a:p>
        </p:txBody>
      </p:sp>
      <p:sp>
        <p:nvSpPr>
          <p:cNvPr id="15" name="テキスト ボックス 14">
            <a:extLst>
              <a:ext uri="{FF2B5EF4-FFF2-40B4-BE49-F238E27FC236}">
                <a16:creationId xmlns:a16="http://schemas.microsoft.com/office/drawing/2014/main" id="{22DDF1CB-6603-436D-9F83-97E3B9A0E234}"/>
              </a:ext>
            </a:extLst>
          </p:cNvPr>
          <p:cNvSpPr txBox="1"/>
          <p:nvPr/>
        </p:nvSpPr>
        <p:spPr>
          <a:xfrm>
            <a:off x="515394" y="676841"/>
            <a:ext cx="348017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　</a:t>
            </a:r>
            <a:endParaRPr lang="en-US" altLang="ja-JP" sz="1200" dirty="0"/>
          </a:p>
          <a:p>
            <a:r>
              <a:rPr lang="ja-JP" altLang="en-US" sz="1200" dirty="0"/>
              <a:t>クロス集計の軸：従業員数</a:t>
            </a:r>
          </a:p>
        </p:txBody>
      </p:sp>
    </p:spTree>
    <p:extLst>
      <p:ext uri="{BB962C8B-B14F-4D97-AF65-F5344CB8AC3E}">
        <p14:creationId xmlns:p14="http://schemas.microsoft.com/office/powerpoint/2010/main" val="13395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1. </a:t>
            </a:r>
            <a:r>
              <a:rPr lang="ja-JP" altLang="en-US" sz="4000" dirty="0"/>
              <a:t>企業活動の状況</a:t>
            </a:r>
            <a:endParaRPr kumimoji="1" lang="ja-JP" altLang="en-US" sz="4000" dirty="0"/>
          </a:p>
        </p:txBody>
      </p:sp>
    </p:spTree>
    <p:extLst>
      <p:ext uri="{BB962C8B-B14F-4D97-AF65-F5344CB8AC3E}">
        <p14:creationId xmlns:p14="http://schemas.microsoft.com/office/powerpoint/2010/main" val="9171301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18878A8F-849A-4832-8EDE-8FD327FB8718}"/>
              </a:ext>
            </a:extLst>
          </p:cNvPr>
          <p:cNvGraphicFramePr>
            <a:graphicFrameLocks/>
          </p:cNvGraphicFramePr>
          <p:nvPr>
            <p:extLst>
              <p:ext uri="{D42A27DB-BD31-4B8C-83A1-F6EECF244321}">
                <p14:modId xmlns:p14="http://schemas.microsoft.com/office/powerpoint/2010/main" val="70994342"/>
              </p:ext>
            </p:extLst>
          </p:nvPr>
        </p:nvGraphicFramePr>
        <p:xfrm>
          <a:off x="0" y="1260288"/>
          <a:ext cx="5328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23226439-3F75-4D4C-9CA0-F4D011A1C060}"/>
              </a:ext>
            </a:extLst>
          </p:cNvPr>
          <p:cNvGraphicFramePr>
            <a:graphicFrameLocks/>
          </p:cNvGraphicFramePr>
          <p:nvPr>
            <p:extLst>
              <p:ext uri="{D42A27DB-BD31-4B8C-83A1-F6EECF244321}">
                <p14:modId xmlns:p14="http://schemas.microsoft.com/office/powerpoint/2010/main" val="1072746816"/>
              </p:ext>
            </p:extLst>
          </p:nvPr>
        </p:nvGraphicFramePr>
        <p:xfrm>
          <a:off x="5111400" y="1260288"/>
          <a:ext cx="5328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bject 6">
            <a:extLst>
              <a:ext uri="{FF2B5EF4-FFF2-40B4-BE49-F238E27FC236}">
                <a16:creationId xmlns:a16="http://schemas.microsoft.com/office/drawing/2014/main" id="{12ADEBE4-A594-44CB-BC3F-543A569EADDE}"/>
              </a:ext>
            </a:extLst>
          </p:cNvPr>
          <p:cNvSpPr txBox="1"/>
          <p:nvPr/>
        </p:nvSpPr>
        <p:spPr>
          <a:xfrm>
            <a:off x="7883996" y="102584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F2FE6006-771D-49FC-94AB-9F5CBF7482FD}"/>
              </a:ext>
            </a:extLst>
          </p:cNvPr>
          <p:cNvSpPr txBox="1"/>
          <p:nvPr/>
        </p:nvSpPr>
        <p:spPr>
          <a:xfrm>
            <a:off x="2768699" y="102584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テキスト ボックス 11">
            <a:extLst>
              <a:ext uri="{FF2B5EF4-FFF2-40B4-BE49-F238E27FC236}">
                <a16:creationId xmlns:a16="http://schemas.microsoft.com/office/drawing/2014/main" id="{5310F95D-7A0F-4C9D-9898-AA8489BE2E0D}"/>
              </a:ext>
            </a:extLst>
          </p:cNvPr>
          <p:cNvSpPr txBox="1"/>
          <p:nvPr/>
        </p:nvSpPr>
        <p:spPr>
          <a:xfrm>
            <a:off x="515394" y="676841"/>
            <a:ext cx="384021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sp>
        <p:nvSpPr>
          <p:cNvPr id="13" name="テキスト ボックス 12">
            <a:extLst>
              <a:ext uri="{FF2B5EF4-FFF2-40B4-BE49-F238E27FC236}">
                <a16:creationId xmlns:a16="http://schemas.microsoft.com/office/drawing/2014/main" id="{D0C9A971-9647-4F2A-8E08-2A8E12A5B6F0}"/>
              </a:ext>
            </a:extLst>
          </p:cNvPr>
          <p:cNvSpPr txBox="1"/>
          <p:nvPr/>
        </p:nvSpPr>
        <p:spPr>
          <a:xfrm>
            <a:off x="4688345" y="676841"/>
            <a:ext cx="5211875" cy="276999"/>
          </a:xfrm>
          <a:prstGeom prst="rect">
            <a:avLst/>
          </a:prstGeom>
          <a:noFill/>
        </p:spPr>
        <p:txBody>
          <a:bodyPr wrap="square" rtlCol="0">
            <a:spAutoFit/>
          </a:bodyPr>
          <a:lstStyle/>
          <a:p>
            <a:r>
              <a:rPr lang="en-US" altLang="ja-JP" sz="1200" dirty="0"/>
              <a:t>※Q19.OT</a:t>
            </a:r>
            <a:r>
              <a:rPr lang="ja-JP" altLang="en-US" sz="1200" dirty="0"/>
              <a:t>系</a:t>
            </a:r>
            <a:r>
              <a:rPr lang="en-US" altLang="ja-JP" sz="1200" dirty="0"/>
              <a:t>DX</a:t>
            </a:r>
            <a:r>
              <a:rPr lang="ja-JP" altLang="en-US" sz="1200" dirty="0"/>
              <a:t>への取り組み状況が 「実施中」「準備中」と回答した企業を対象</a:t>
            </a:r>
          </a:p>
        </p:txBody>
      </p:sp>
      <p:sp>
        <p:nvSpPr>
          <p:cNvPr id="14" name="テキスト ボックス 13">
            <a:extLst>
              <a:ext uri="{FF2B5EF4-FFF2-40B4-BE49-F238E27FC236}">
                <a16:creationId xmlns:a16="http://schemas.microsoft.com/office/drawing/2014/main" id="{49045BD2-1BDD-4A08-88DC-5E291850BD9B}"/>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9482859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 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a:t>
            </a:r>
            <a:r>
              <a:rPr lang="en-US" altLang="ja-JP" sz="1400" dirty="0"/>
              <a:t> OT</a:t>
            </a:r>
            <a:r>
              <a:rPr lang="ja-JP" altLang="en-US" sz="1400" dirty="0"/>
              <a:t>系</a:t>
            </a:r>
            <a:r>
              <a:rPr lang="en-US" altLang="ja-JP" sz="1400" dirty="0"/>
              <a:t>DX</a:t>
            </a:r>
            <a:r>
              <a:rPr lang="ja-JP" altLang="en-US" sz="1400" dirty="0"/>
              <a:t>への取り組み状況</a:t>
            </a:r>
            <a:r>
              <a:rPr lang="zh-TW" altLang="en-US" sz="1400" dirty="0"/>
              <a:t>「実施中」「準備中」</a:t>
            </a:r>
            <a:r>
              <a:rPr lang="ja-JP" altLang="en-US" sz="1400" dirty="0"/>
              <a:t>「検討中」</a:t>
            </a:r>
          </a:p>
        </p:txBody>
      </p:sp>
      <p:sp>
        <p:nvSpPr>
          <p:cNvPr id="8" name="テキスト ボックス 7">
            <a:extLst>
              <a:ext uri="{FF2B5EF4-FFF2-40B4-BE49-F238E27FC236}">
                <a16:creationId xmlns:a16="http://schemas.microsoft.com/office/drawing/2014/main" id="{49F669A8-376C-4004-B240-E272699C830B}"/>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への取り組み状況別）</a:t>
            </a:r>
          </a:p>
        </p:txBody>
      </p:sp>
      <p:graphicFrame>
        <p:nvGraphicFramePr>
          <p:cNvPr id="9" name="グラフ 8">
            <a:extLst>
              <a:ext uri="{FF2B5EF4-FFF2-40B4-BE49-F238E27FC236}">
                <a16:creationId xmlns:a16="http://schemas.microsoft.com/office/drawing/2014/main" id="{4A56C49D-C4A5-44AC-AB0B-826C77D6146B}"/>
              </a:ext>
            </a:extLst>
          </p:cNvPr>
          <p:cNvGraphicFramePr>
            <a:graphicFrameLocks/>
          </p:cNvGraphicFramePr>
          <p:nvPr>
            <p:extLst>
              <p:ext uri="{D42A27DB-BD31-4B8C-83A1-F6EECF244321}">
                <p14:modId xmlns:p14="http://schemas.microsoft.com/office/powerpoint/2010/main" val="4128582402"/>
              </p:ext>
            </p:extLst>
          </p:nvPr>
        </p:nvGraphicFramePr>
        <p:xfrm>
          <a:off x="1907332" y="1242552"/>
          <a:ext cx="5760000" cy="61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924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20366CA-30E0-4AE6-B021-A5787C7C8B61}"/>
              </a:ext>
            </a:extLst>
          </p:cNvPr>
          <p:cNvSpPr txBox="1"/>
          <p:nvPr/>
        </p:nvSpPr>
        <p:spPr>
          <a:xfrm>
            <a:off x="515394" y="676841"/>
            <a:ext cx="9384826" cy="276999"/>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		</a:t>
            </a:r>
            <a:r>
              <a:rPr lang="ja-JP" altLang="en-US" sz="1200" dirty="0"/>
              <a:t>     クロス集計の軸：</a:t>
            </a:r>
            <a:r>
              <a:rPr lang="en-US" altLang="ja-JP" sz="1200" dirty="0"/>
              <a:t>OT</a:t>
            </a:r>
            <a:r>
              <a:rPr lang="ja-JP" altLang="en-US" sz="1200" dirty="0"/>
              <a:t>系</a:t>
            </a:r>
            <a:r>
              <a:rPr lang="en-US" altLang="ja-JP" sz="1200" dirty="0"/>
              <a:t>DX</a:t>
            </a:r>
            <a:r>
              <a:rPr lang="ja-JP" altLang="en-US" sz="1200" dirty="0"/>
              <a:t>への取り組み状況「実施中」「準備中」「検討中」</a:t>
            </a:r>
          </a:p>
        </p:txBody>
      </p:sp>
      <p:graphicFrame>
        <p:nvGraphicFramePr>
          <p:cNvPr id="15" name="グラフ 14">
            <a:extLst>
              <a:ext uri="{FF2B5EF4-FFF2-40B4-BE49-F238E27FC236}">
                <a16:creationId xmlns:a16="http://schemas.microsoft.com/office/drawing/2014/main" id="{4A56C49D-C4A5-44AC-AB0B-826C77D6146B}"/>
              </a:ext>
            </a:extLst>
          </p:cNvPr>
          <p:cNvGraphicFramePr>
            <a:graphicFrameLocks/>
          </p:cNvGraphicFramePr>
          <p:nvPr>
            <p:extLst>
              <p:ext uri="{D42A27DB-BD31-4B8C-83A1-F6EECF244321}">
                <p14:modId xmlns:p14="http://schemas.microsoft.com/office/powerpoint/2010/main" val="2468015318"/>
              </p:ext>
            </p:extLst>
          </p:nvPr>
        </p:nvGraphicFramePr>
        <p:xfrm>
          <a:off x="0" y="1260288"/>
          <a:ext cx="5328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4A56C49D-C4A5-44AC-AB0B-826C77D6146B}"/>
              </a:ext>
            </a:extLst>
          </p:cNvPr>
          <p:cNvGraphicFramePr>
            <a:graphicFrameLocks/>
          </p:cNvGraphicFramePr>
          <p:nvPr>
            <p:extLst>
              <p:ext uri="{D42A27DB-BD31-4B8C-83A1-F6EECF244321}">
                <p14:modId xmlns:p14="http://schemas.microsoft.com/office/powerpoint/2010/main" val="83069415"/>
              </p:ext>
            </p:extLst>
          </p:nvPr>
        </p:nvGraphicFramePr>
        <p:xfrm>
          <a:off x="5111400" y="1260288"/>
          <a:ext cx="5328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49F669A8-376C-4004-B240-E272699C830B}"/>
              </a:ext>
            </a:extLst>
          </p:cNvPr>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への取り組み状況別）</a:t>
            </a:r>
            <a:r>
              <a:rPr lang="zh-TW" altLang="en-US" sz="2065" b="1" dirty="0">
                <a:latin typeface="MS UI Gothic" panose="020B0600070205080204" pitchFamily="50" charset="-128"/>
                <a:ea typeface="MS UI Gothic" panose="020B0600070205080204" pitchFamily="50" charset="-128"/>
              </a:rPr>
              <a:t> </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en-US" altLang="zh-TW" sz="2065"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sp>
        <p:nvSpPr>
          <p:cNvPr id="13" name="object 6">
            <a:extLst>
              <a:ext uri="{FF2B5EF4-FFF2-40B4-BE49-F238E27FC236}">
                <a16:creationId xmlns:a16="http://schemas.microsoft.com/office/drawing/2014/main" id="{7B345A0C-C898-40DA-B0F1-8C66A3104150}"/>
              </a:ext>
            </a:extLst>
          </p:cNvPr>
          <p:cNvSpPr txBox="1"/>
          <p:nvPr/>
        </p:nvSpPr>
        <p:spPr>
          <a:xfrm>
            <a:off x="3011073" y="102584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AE8A6CC7-79B3-4828-A764-62F568639EF7}"/>
              </a:ext>
            </a:extLst>
          </p:cNvPr>
          <p:cNvSpPr txBox="1"/>
          <p:nvPr/>
        </p:nvSpPr>
        <p:spPr>
          <a:xfrm>
            <a:off x="8100020" y="102584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32381372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4A56C49D-C4A5-44AC-AB0B-826C77D6146B}"/>
              </a:ext>
            </a:extLst>
          </p:cNvPr>
          <p:cNvGraphicFramePr>
            <a:graphicFrameLocks/>
          </p:cNvGraphicFramePr>
          <p:nvPr>
            <p:extLst>
              <p:ext uri="{D42A27DB-BD31-4B8C-83A1-F6EECF244321}">
                <p14:modId xmlns:p14="http://schemas.microsoft.com/office/powerpoint/2010/main" val="3122663776"/>
              </p:ext>
            </p:extLst>
          </p:nvPr>
        </p:nvGraphicFramePr>
        <p:xfrm>
          <a:off x="5111400" y="1260288"/>
          <a:ext cx="5328000" cy="612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6">
            <a:extLst>
              <a:ext uri="{FF2B5EF4-FFF2-40B4-BE49-F238E27FC236}">
                <a16:creationId xmlns:a16="http://schemas.microsoft.com/office/drawing/2014/main" id="{30270681-8227-4065-B956-37E9315C024E}"/>
              </a:ext>
            </a:extLst>
          </p:cNvPr>
          <p:cNvSpPr txBox="1"/>
          <p:nvPr/>
        </p:nvSpPr>
        <p:spPr>
          <a:xfrm>
            <a:off x="7883996" y="102584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F08C8A41-D220-47F4-85C3-5F68C0CD2769}"/>
              </a:ext>
            </a:extLst>
          </p:cNvPr>
          <p:cNvSpPr txBox="1"/>
          <p:nvPr/>
        </p:nvSpPr>
        <p:spPr>
          <a:xfrm>
            <a:off x="2768699" y="102584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9" name="グラフ 8">
            <a:extLst>
              <a:ext uri="{FF2B5EF4-FFF2-40B4-BE49-F238E27FC236}">
                <a16:creationId xmlns:a16="http://schemas.microsoft.com/office/drawing/2014/main" id="{4A56C49D-C4A5-44AC-AB0B-826C77D6146B}"/>
              </a:ext>
            </a:extLst>
          </p:cNvPr>
          <p:cNvGraphicFramePr>
            <a:graphicFrameLocks/>
          </p:cNvGraphicFramePr>
          <p:nvPr>
            <p:extLst>
              <p:ext uri="{D42A27DB-BD31-4B8C-83A1-F6EECF244321}">
                <p14:modId xmlns:p14="http://schemas.microsoft.com/office/powerpoint/2010/main" val="2693397182"/>
              </p:ext>
            </p:extLst>
          </p:nvPr>
        </p:nvGraphicFramePr>
        <p:xfrm>
          <a:off x="0" y="1260288"/>
          <a:ext cx="5328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F21AEDC9-3F24-4728-B613-A0B96AE6CEC1}"/>
              </a:ext>
            </a:extLst>
          </p:cNvPr>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 （</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への取り組み状況別）</a:t>
            </a:r>
            <a:r>
              <a:rPr lang="zh-TW" altLang="en-US" sz="2065" b="1" dirty="0">
                <a:latin typeface="MS UI Gothic" panose="020B0600070205080204" pitchFamily="50" charset="-128"/>
                <a:ea typeface="MS UI Gothic" panose="020B0600070205080204" pitchFamily="50" charset="-128"/>
              </a:rPr>
              <a:t> </a:t>
            </a:r>
            <a:r>
              <a:rPr lang="en-US" altLang="zh-TW"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en-US" altLang="zh-TW" sz="2065"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4DD2345D-56A8-42F5-9716-7C1C988C1F94}"/>
              </a:ext>
            </a:extLst>
          </p:cNvPr>
          <p:cNvSpPr txBox="1"/>
          <p:nvPr/>
        </p:nvSpPr>
        <p:spPr>
          <a:xfrm>
            <a:off x="515394" y="676841"/>
            <a:ext cx="9672858" cy="276999"/>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　　　　　クロス集計の軸：</a:t>
            </a:r>
            <a:r>
              <a:rPr lang="en-US" altLang="ja-JP" sz="1200" dirty="0"/>
              <a:t>OT</a:t>
            </a:r>
            <a:r>
              <a:rPr lang="ja-JP" altLang="en-US" sz="1200" dirty="0"/>
              <a:t>系</a:t>
            </a:r>
            <a:r>
              <a:rPr lang="en-US" altLang="ja-JP" sz="1200" dirty="0"/>
              <a:t>DX</a:t>
            </a:r>
            <a:r>
              <a:rPr lang="ja-JP" altLang="en-US" sz="1200" dirty="0"/>
              <a:t>への取り組み状況「実施中」「準備中」「検討中」</a:t>
            </a:r>
          </a:p>
        </p:txBody>
      </p:sp>
    </p:spTree>
    <p:extLst>
      <p:ext uri="{BB962C8B-B14F-4D97-AF65-F5344CB8AC3E}">
        <p14:creationId xmlns:p14="http://schemas.microsoft.com/office/powerpoint/2010/main" val="31408496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に取り組む際の課題と解決策の対応関係</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sp>
        <p:nvSpPr>
          <p:cNvPr id="7" name="正方形/長方形 6">
            <a:extLst>
              <a:ext uri="{FF2B5EF4-FFF2-40B4-BE49-F238E27FC236}">
                <a16:creationId xmlns:a16="http://schemas.microsoft.com/office/drawing/2014/main" id="{8B1B2B6D-6690-44AF-9993-B3C5A914D216}"/>
              </a:ext>
            </a:extLst>
          </p:cNvPr>
          <p:cNvSpPr/>
          <p:nvPr/>
        </p:nvSpPr>
        <p:spPr>
          <a:xfrm>
            <a:off x="1099563" y="6884918"/>
            <a:ext cx="6103915" cy="261610"/>
          </a:xfrm>
          <a:prstGeom prst="rect">
            <a:avLst/>
          </a:prstGeom>
        </p:spPr>
        <p:txBody>
          <a:bodyPr wrap="square">
            <a:spAutoFit/>
          </a:bodyPr>
          <a:lstStyle/>
          <a:p>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比率はそれぞれの課題項目の回答数（</a:t>
            </a:r>
            <a:r>
              <a:rPr lang="en-US" altLang="ja-JP" sz="1100" dirty="0">
                <a:solidFill>
                  <a:srgbClr val="000000"/>
                </a:solidFill>
                <a:latin typeface="Meiryo UI" panose="020B0604030504040204" pitchFamily="50" charset="-128"/>
                <a:ea typeface="Meiryo UI" panose="020B0604030504040204" pitchFamily="50" charset="-128"/>
              </a:rPr>
              <a:t>Q21-1</a:t>
            </a:r>
            <a:r>
              <a:rPr lang="ja-JP" altLang="en-US" sz="1100" dirty="0">
                <a:solidFill>
                  <a:srgbClr val="000000"/>
                </a:solidFill>
                <a:latin typeface="Meiryo UI" panose="020B0604030504040204" pitchFamily="50" charset="-128"/>
                <a:ea typeface="Meiryo UI" panose="020B0604030504040204" pitchFamily="50" charset="-128"/>
              </a:rPr>
              <a:t>）に対する解決策の回答の分布を示す。</a:t>
            </a:r>
            <a:r>
              <a:rPr lang="ja-JP" altLang="en-US" sz="1100" dirty="0"/>
              <a:t> </a:t>
            </a:r>
          </a:p>
        </p:txBody>
      </p:sp>
      <p:pic>
        <p:nvPicPr>
          <p:cNvPr id="3" name="図 2">
            <a:extLst>
              <a:ext uri="{FF2B5EF4-FFF2-40B4-BE49-F238E27FC236}">
                <a16:creationId xmlns:a16="http://schemas.microsoft.com/office/drawing/2014/main" id="{B6D4213D-5D77-48EA-8701-AAFCCD1C48C3}"/>
              </a:ext>
            </a:extLst>
          </p:cNvPr>
          <p:cNvPicPr>
            <a:picLocks noChangeAspect="1"/>
          </p:cNvPicPr>
          <p:nvPr/>
        </p:nvPicPr>
        <p:blipFill>
          <a:blip r:embed="rId3"/>
          <a:stretch>
            <a:fillRect/>
          </a:stretch>
        </p:blipFill>
        <p:spPr>
          <a:xfrm>
            <a:off x="1107871" y="1307721"/>
            <a:ext cx="8179295" cy="5580000"/>
          </a:xfrm>
          <a:prstGeom prst="rect">
            <a:avLst/>
          </a:prstGeom>
        </p:spPr>
      </p:pic>
      <p:sp>
        <p:nvSpPr>
          <p:cNvPr id="4" name="正方形/長方形 3">
            <a:extLst>
              <a:ext uri="{FF2B5EF4-FFF2-40B4-BE49-F238E27FC236}">
                <a16:creationId xmlns:a16="http://schemas.microsoft.com/office/drawing/2014/main" id="{13C8D2F8-143A-4D4C-AA15-2136B8BA9849}"/>
              </a:ext>
            </a:extLst>
          </p:cNvPr>
          <p:cNvSpPr/>
          <p:nvPr/>
        </p:nvSpPr>
        <p:spPr>
          <a:xfrm>
            <a:off x="8585731" y="1061500"/>
            <a:ext cx="66556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N=653</a:t>
            </a:r>
            <a:r>
              <a:rPr lang="en-US" altLang="ja-JP" sz="1000" dirty="0"/>
              <a:t> </a:t>
            </a:r>
            <a:endParaRPr lang="ja-JP" altLang="en-US" sz="1000" dirty="0"/>
          </a:p>
        </p:txBody>
      </p:sp>
      <p:sp>
        <p:nvSpPr>
          <p:cNvPr id="10" name="テキスト ボックス 9">
            <a:extLst>
              <a:ext uri="{FF2B5EF4-FFF2-40B4-BE49-F238E27FC236}">
                <a16:creationId xmlns:a16="http://schemas.microsoft.com/office/drawing/2014/main" id="{1FD510AF-3F97-4C06-9D1F-264CBCD3E28D}"/>
              </a:ext>
            </a:extLst>
          </p:cNvPr>
          <p:cNvSpPr txBox="1"/>
          <p:nvPr/>
        </p:nvSpPr>
        <p:spPr>
          <a:xfrm>
            <a:off x="1107545" y="7103289"/>
            <a:ext cx="8216611" cy="261610"/>
          </a:xfrm>
          <a:prstGeom prst="rect">
            <a:avLst/>
          </a:prstGeom>
          <a:noFill/>
        </p:spPr>
        <p:txBody>
          <a:bodyPr wrap="square" rtlCol="0">
            <a:spAutoFit/>
          </a:bodyPr>
          <a:lstStyle/>
          <a:p>
            <a:r>
              <a:rPr lang="en-US" altLang="ja-JP" sz="1100" dirty="0"/>
              <a:t>※</a:t>
            </a:r>
            <a:r>
              <a:rPr lang="ja-JP" altLang="en-US" sz="1100" dirty="0"/>
              <a:t>注意）</a:t>
            </a:r>
            <a:r>
              <a:rPr lang="en-US" altLang="ja-JP" sz="1100" dirty="0"/>
              <a:t>Q19.OT</a:t>
            </a:r>
            <a:r>
              <a:rPr lang="ja-JP" altLang="en-US" sz="1100" dirty="0"/>
              <a:t>系</a:t>
            </a:r>
            <a:r>
              <a:rPr lang="en-US" altLang="ja-JP" sz="1100" dirty="0"/>
              <a:t>DX</a:t>
            </a:r>
            <a:r>
              <a:rPr lang="ja-JP" altLang="en-US" sz="1100" dirty="0"/>
              <a:t>への取り組み状況が 「検討中」「していない」と回答した企業も含まれる。　</a:t>
            </a:r>
          </a:p>
        </p:txBody>
      </p:sp>
    </p:spTree>
    <p:extLst>
      <p:ext uri="{BB962C8B-B14F-4D97-AF65-F5344CB8AC3E}">
        <p14:creationId xmlns:p14="http://schemas.microsoft.com/office/powerpoint/2010/main" val="8418274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228" y="3042072"/>
            <a:ext cx="7920880" cy="707886"/>
          </a:xfrm>
          <a:prstGeom prst="rect">
            <a:avLst/>
          </a:prstGeom>
          <a:noFill/>
        </p:spPr>
        <p:txBody>
          <a:bodyPr wrap="square" rtlCol="0">
            <a:spAutoFit/>
          </a:bodyPr>
          <a:lstStyle/>
          <a:p>
            <a:r>
              <a:rPr lang="en-US" altLang="ja-JP" sz="4000" dirty="0"/>
              <a:t>4.</a:t>
            </a:r>
            <a:r>
              <a:rPr lang="ja-JP" altLang="en-US" sz="4000" dirty="0"/>
              <a:t>技術の高度化に関する取り組み</a:t>
            </a:r>
            <a:endParaRPr kumimoji="1" lang="ja-JP" altLang="en-US" sz="4000" dirty="0"/>
          </a:p>
        </p:txBody>
      </p:sp>
    </p:spTree>
    <p:extLst>
      <p:ext uri="{BB962C8B-B14F-4D97-AF65-F5344CB8AC3E}">
        <p14:creationId xmlns:p14="http://schemas.microsoft.com/office/powerpoint/2010/main" val="35803044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a:t>
            </a:r>
          </a:p>
        </p:txBody>
      </p:sp>
      <p:sp>
        <p:nvSpPr>
          <p:cNvPr id="14" name="テキスト ボックス 13">
            <a:extLst>
              <a:ext uri="{FF2B5EF4-FFF2-40B4-BE49-F238E27FC236}">
                <a16:creationId xmlns:a16="http://schemas.microsoft.com/office/drawing/2014/main" id="{9C6DEBB7-EEF0-48DE-8A01-C0E7685BCEA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5" name="グラフ 14">
            <a:extLst>
              <a:ext uri="{FF2B5EF4-FFF2-40B4-BE49-F238E27FC236}">
                <a16:creationId xmlns:a16="http://schemas.microsoft.com/office/drawing/2014/main" id="{16CFD526-608F-4083-924D-5E5C6327DFFA}"/>
              </a:ext>
            </a:extLst>
          </p:cNvPr>
          <p:cNvGraphicFramePr>
            <a:graphicFrameLocks/>
          </p:cNvGraphicFramePr>
          <p:nvPr>
            <p:extLst>
              <p:ext uri="{D42A27DB-BD31-4B8C-83A1-F6EECF244321}">
                <p14:modId xmlns:p14="http://schemas.microsoft.com/office/powerpoint/2010/main" val="260976856"/>
              </p:ext>
            </p:extLst>
          </p:nvPr>
        </p:nvGraphicFramePr>
        <p:xfrm>
          <a:off x="103801" y="1242472"/>
          <a:ext cx="10231797"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3BF4FF0B-90C9-4627-AA6D-600285DB0DCB}"/>
              </a:ext>
            </a:extLst>
          </p:cNvPr>
          <p:cNvSpPr txBox="1"/>
          <p:nvPr/>
        </p:nvSpPr>
        <p:spPr>
          <a:xfrm>
            <a:off x="1187252" y="6570464"/>
            <a:ext cx="8718368" cy="523220"/>
          </a:xfrm>
          <a:prstGeom prst="rect">
            <a:avLst/>
          </a:prstGeom>
          <a:noFill/>
        </p:spPr>
        <p:txBody>
          <a:bodyPr wrap="square" rtlCol="0">
            <a:spAutoFit/>
          </a:bodyPr>
          <a:lstStyle/>
          <a:p>
            <a:r>
              <a:rPr lang="en-US" altLang="ja-JP" sz="1400" dirty="0">
                <a:solidFill>
                  <a:srgbClr val="0000FF"/>
                </a:solidFill>
              </a:rPr>
              <a:t>※</a:t>
            </a:r>
            <a:r>
              <a:rPr lang="ja-JP" altLang="en-US" sz="1400" dirty="0">
                <a:solidFill>
                  <a:srgbClr val="0000FF"/>
                </a:solidFill>
              </a:rPr>
              <a:t>設問の選択肢は、要素技術が大半であるため、プロジェクト管理技術を強みとする企業は、選択肢「システムズエンジニアリング技術」に従来の</a:t>
            </a:r>
            <a:r>
              <a:rPr lang="en-US" altLang="ja-JP" sz="1400" dirty="0">
                <a:solidFill>
                  <a:srgbClr val="0000FF"/>
                </a:solidFill>
              </a:rPr>
              <a:t>SE</a:t>
            </a:r>
            <a:r>
              <a:rPr lang="ja-JP" altLang="en-US" sz="1400" dirty="0">
                <a:solidFill>
                  <a:srgbClr val="0000FF"/>
                </a:solidFill>
              </a:rPr>
              <a:t>（システムエンジニアリング）技術が含まれると解釈して、選択したと考えられる。</a:t>
            </a:r>
            <a:endParaRPr lang="en-US" altLang="ja-JP" sz="1400" dirty="0">
              <a:solidFill>
                <a:srgbClr val="0000FF"/>
              </a:solidFill>
            </a:endParaRPr>
          </a:p>
        </p:txBody>
      </p:sp>
    </p:spTree>
    <p:extLst>
      <p:ext uri="{BB962C8B-B14F-4D97-AF65-F5344CB8AC3E}">
        <p14:creationId xmlns:p14="http://schemas.microsoft.com/office/powerpoint/2010/main" val="26065885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5491A5F0-926B-471A-81B9-9F7FD200D44F}"/>
              </a:ext>
            </a:extLst>
          </p:cNvPr>
          <p:cNvGraphicFramePr>
            <a:graphicFrameLocks/>
          </p:cNvGraphicFramePr>
          <p:nvPr>
            <p:extLst>
              <p:ext uri="{D42A27DB-BD31-4B8C-83A1-F6EECF244321}">
                <p14:modId xmlns:p14="http://schemas.microsoft.com/office/powerpoint/2010/main" val="2932553422"/>
              </p:ext>
            </p:extLst>
          </p:nvPr>
        </p:nvGraphicFramePr>
        <p:xfrm>
          <a:off x="5147692" y="702552"/>
          <a:ext cx="5220000" cy="66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a:t>
            </a:r>
            <a:r>
              <a:rPr lang="zh-TW" altLang="en-US"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zh-TW" altLang="en-US" sz="2065"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B73B49BA-19B9-4094-91A6-388AB27E9F2D}"/>
              </a:ext>
            </a:extLst>
          </p:cNvPr>
          <p:cNvGraphicFramePr>
            <a:graphicFrameLocks/>
          </p:cNvGraphicFramePr>
          <p:nvPr>
            <p:extLst>
              <p:ext uri="{D42A27DB-BD31-4B8C-83A1-F6EECF244321}">
                <p14:modId xmlns:p14="http://schemas.microsoft.com/office/powerpoint/2010/main" val="2999109616"/>
              </p:ext>
            </p:extLst>
          </p:nvPr>
        </p:nvGraphicFramePr>
        <p:xfrm>
          <a:off x="71708" y="702552"/>
          <a:ext cx="5220000" cy="666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174191DF-616D-45C1-9FDF-E9494E2350F3}"/>
              </a:ext>
            </a:extLst>
          </p:cNvPr>
          <p:cNvSpPr txBox="1"/>
          <p:nvPr/>
        </p:nvSpPr>
        <p:spPr>
          <a:xfrm>
            <a:off x="6155805" y="234921"/>
            <a:ext cx="4248471" cy="430887"/>
          </a:xfrm>
          <a:prstGeom prst="rect">
            <a:avLst/>
          </a:prstGeom>
          <a:noFill/>
        </p:spPr>
        <p:txBody>
          <a:bodyPr wrap="square" rtlCol="0">
            <a:spAutoFit/>
          </a:bodyPr>
          <a:lstStyle/>
          <a:p>
            <a:r>
              <a:rPr lang="ja-JP" altLang="en-US" sz="1100" dirty="0"/>
              <a:t>クロス集計の軸：</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en-US" altLang="ja-JP" sz="1100" dirty="0"/>
              <a:t>                     C.</a:t>
            </a:r>
            <a:r>
              <a:rPr lang="ja-JP" altLang="en-US" sz="1100" dirty="0"/>
              <a:t>サブシステム提供企業、</a:t>
            </a:r>
            <a:r>
              <a:rPr lang="en-US" altLang="ja-JP" sz="1100" dirty="0"/>
              <a:t>D.</a:t>
            </a:r>
            <a:r>
              <a:rPr lang="ja-JP" altLang="en-US" sz="1100" dirty="0"/>
              <a:t>サービス提供企業</a:t>
            </a:r>
          </a:p>
        </p:txBody>
      </p:sp>
    </p:spTree>
    <p:extLst>
      <p:ext uri="{BB962C8B-B14F-4D97-AF65-F5344CB8AC3E}">
        <p14:creationId xmlns:p14="http://schemas.microsoft.com/office/powerpoint/2010/main" val="17273020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A93C5E21-1398-4B0E-AB73-AB576187F511}"/>
              </a:ext>
            </a:extLst>
          </p:cNvPr>
          <p:cNvGraphicFramePr>
            <a:graphicFrameLocks/>
          </p:cNvGraphicFramePr>
          <p:nvPr>
            <p:extLst>
              <p:ext uri="{D42A27DB-BD31-4B8C-83A1-F6EECF244321}">
                <p14:modId xmlns:p14="http://schemas.microsoft.com/office/powerpoint/2010/main" val="2340773225"/>
              </p:ext>
            </p:extLst>
          </p:nvPr>
        </p:nvGraphicFramePr>
        <p:xfrm>
          <a:off x="5147692" y="1386528"/>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18DA775-2DE5-4340-90EE-C8E6D0E288AE}"/>
              </a:ext>
            </a:extLst>
          </p:cNvPr>
          <p:cNvGraphicFramePr>
            <a:graphicFrameLocks/>
          </p:cNvGraphicFramePr>
          <p:nvPr>
            <p:extLst>
              <p:ext uri="{D42A27DB-BD31-4B8C-83A1-F6EECF244321}">
                <p14:modId xmlns:p14="http://schemas.microsoft.com/office/powerpoint/2010/main" val="977589654"/>
              </p:ext>
            </p:extLst>
          </p:nvPr>
        </p:nvGraphicFramePr>
        <p:xfrm>
          <a:off x="40580" y="1386528"/>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（従業員数別）</a:t>
            </a:r>
          </a:p>
        </p:txBody>
      </p:sp>
    </p:spTree>
    <p:extLst>
      <p:ext uri="{BB962C8B-B14F-4D97-AF65-F5344CB8AC3E}">
        <p14:creationId xmlns:p14="http://schemas.microsoft.com/office/powerpoint/2010/main" val="30408026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（従業員数別） </a:t>
            </a:r>
            <a:r>
              <a:rPr lang="en-US" altLang="ja-JP" sz="2065" b="1" dirty="0">
                <a:latin typeface="MS UI Gothic" panose="020B0600070205080204" pitchFamily="50" charset="-128"/>
                <a:ea typeface="MS UI Gothic" panose="020B0600070205080204" pitchFamily="50" charset="-128"/>
              </a:rPr>
              <a:t>〔A.</a:t>
            </a:r>
            <a:r>
              <a:rPr lang="ja-JP" altLang="en-US" sz="2065" b="1" dirty="0">
                <a:latin typeface="MS UI Gothic" panose="020B0600070205080204" pitchFamily="50" charset="-128"/>
                <a:ea typeface="MS UI Gothic" panose="020B0600070205080204" pitchFamily="50" charset="-128"/>
              </a:rPr>
              <a:t>ユーザー企業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endParaRPr lang="en-US" altLang="ja-JP" sz="1200" dirty="0"/>
          </a:p>
          <a:p>
            <a:r>
              <a:rPr lang="ja-JP" altLang="en-US" sz="1200" dirty="0"/>
              <a:t>クロス集計の軸：従業員数</a:t>
            </a:r>
          </a:p>
        </p:txBody>
      </p:sp>
      <p:graphicFrame>
        <p:nvGraphicFramePr>
          <p:cNvPr id="15" name="グラフ 14">
            <a:extLst>
              <a:ext uri="{FF2B5EF4-FFF2-40B4-BE49-F238E27FC236}">
                <a16:creationId xmlns:a16="http://schemas.microsoft.com/office/drawing/2014/main" id="{854ED2DA-AE18-48E4-B76F-447CB52D6EA9}"/>
              </a:ext>
            </a:extLst>
          </p:cNvPr>
          <p:cNvGraphicFramePr>
            <a:graphicFrameLocks/>
          </p:cNvGraphicFramePr>
          <p:nvPr>
            <p:extLst>
              <p:ext uri="{D42A27DB-BD31-4B8C-83A1-F6EECF244321}">
                <p14:modId xmlns:p14="http://schemas.microsoft.com/office/powerpoint/2010/main" val="1716521404"/>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426CE941-F001-4B55-85AE-7ECD64DEE9E4}"/>
              </a:ext>
            </a:extLst>
          </p:cNvPr>
          <p:cNvGraphicFramePr>
            <a:graphicFrameLocks/>
          </p:cNvGraphicFramePr>
          <p:nvPr>
            <p:extLst>
              <p:ext uri="{D42A27DB-BD31-4B8C-83A1-F6EECF244321}">
                <p14:modId xmlns:p14="http://schemas.microsoft.com/office/powerpoint/2010/main" val="3749221760"/>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997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t>
            </a:r>
            <a:r>
              <a:rPr lang="ja-JP" altLang="en-US" sz="2065" b="1" dirty="0">
                <a:latin typeface="MS UI Gothic" panose="020B0600070205080204" pitchFamily="50" charset="-128"/>
                <a:ea typeface="MS UI Gothic" panose="020B0600070205080204" pitchFamily="50" charset="-128"/>
              </a:rPr>
              <a:t>回答者の立場 （産業構造の位置づけ別）</a:t>
            </a:r>
          </a:p>
        </p:txBody>
      </p:sp>
      <p:sp>
        <p:nvSpPr>
          <p:cNvPr id="6" name="テキスト ボックス 5"/>
          <p:cNvSpPr txBox="1"/>
          <p:nvPr/>
        </p:nvSpPr>
        <p:spPr>
          <a:xfrm>
            <a:off x="515394" y="750100"/>
            <a:ext cx="9240810" cy="523220"/>
          </a:xfrm>
          <a:prstGeom prst="rect">
            <a:avLst/>
          </a:prstGeom>
          <a:noFill/>
        </p:spPr>
        <p:txBody>
          <a:bodyPr wrap="square" rtlCol="0">
            <a:spAutoFit/>
          </a:bodyPr>
          <a:lstStyle/>
          <a:p>
            <a:r>
              <a:rPr lang="ja-JP" altLang="en-US" sz="1400" dirty="0"/>
              <a:t>集計対象：</a:t>
            </a:r>
            <a:r>
              <a:rPr lang="en-US" altLang="ja-JP" sz="1400" dirty="0"/>
              <a:t> 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a:t>
            </a:r>
            <a:endParaRPr lang="en-US" altLang="ja-JP" sz="1400" dirty="0"/>
          </a:p>
        </p:txBody>
      </p:sp>
      <p:graphicFrame>
        <p:nvGraphicFramePr>
          <p:cNvPr id="8" name="グラフ 7">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958507848"/>
              </p:ext>
            </p:extLst>
          </p:nvPr>
        </p:nvGraphicFramePr>
        <p:xfrm>
          <a:off x="899700" y="1674480"/>
          <a:ext cx="864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4971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（従業員数別） </a:t>
            </a:r>
            <a:r>
              <a:rPr lang="en-US" altLang="ja-JP" sz="2065" b="1" dirty="0">
                <a:latin typeface="MS UI Gothic" panose="020B0600070205080204" pitchFamily="50" charset="-128"/>
                <a:ea typeface="MS UI Gothic" panose="020B0600070205080204" pitchFamily="50" charset="-128"/>
              </a:rPr>
              <a:t>〔B.</a:t>
            </a:r>
            <a:r>
              <a:rPr lang="ja-JP" altLang="en-US" sz="2065" b="1" dirty="0">
                <a:latin typeface="MS UI Gothic" panose="020B0600070205080204" pitchFamily="50" charset="-128"/>
                <a:ea typeface="MS UI Gothic" panose="020B0600070205080204" pitchFamily="50" charset="-128"/>
              </a:rPr>
              <a:t>メーカー企業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a:t>
            </a:r>
            <a:endParaRPr lang="en-US" altLang="ja-JP" sz="1200" dirty="0"/>
          </a:p>
          <a:p>
            <a:r>
              <a:rPr lang="ja-JP" altLang="en-US" sz="1200" dirty="0"/>
              <a:t>クロス集計の軸：従業員数</a:t>
            </a:r>
          </a:p>
        </p:txBody>
      </p:sp>
      <p:graphicFrame>
        <p:nvGraphicFramePr>
          <p:cNvPr id="7" name="グラフ 6">
            <a:extLst>
              <a:ext uri="{FF2B5EF4-FFF2-40B4-BE49-F238E27FC236}">
                <a16:creationId xmlns:a16="http://schemas.microsoft.com/office/drawing/2014/main" id="{38F13B17-48B7-446D-88FF-12BEFF194D21}"/>
              </a:ext>
            </a:extLst>
          </p:cNvPr>
          <p:cNvGraphicFramePr>
            <a:graphicFrameLocks/>
          </p:cNvGraphicFramePr>
          <p:nvPr>
            <p:extLst>
              <p:ext uri="{D42A27DB-BD31-4B8C-83A1-F6EECF244321}">
                <p14:modId xmlns:p14="http://schemas.microsoft.com/office/powerpoint/2010/main" val="3301464137"/>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1F8847B2-407D-4011-BDB7-7D52BD5756EF}"/>
              </a:ext>
            </a:extLst>
          </p:cNvPr>
          <p:cNvGraphicFramePr>
            <a:graphicFrameLocks/>
          </p:cNvGraphicFramePr>
          <p:nvPr>
            <p:extLst>
              <p:ext uri="{D42A27DB-BD31-4B8C-83A1-F6EECF244321}">
                <p14:modId xmlns:p14="http://schemas.microsoft.com/office/powerpoint/2010/main" val="580520415"/>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91611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（従業員数別） </a:t>
            </a:r>
            <a:r>
              <a:rPr lang="en-US" altLang="ja-JP" sz="2065" b="1" dirty="0">
                <a:latin typeface="MS UI Gothic" panose="020B0600070205080204" pitchFamily="50" charset="-128"/>
                <a:ea typeface="MS UI Gothic" panose="020B0600070205080204" pitchFamily="50" charset="-128"/>
              </a:rPr>
              <a:t>〔C.</a:t>
            </a:r>
            <a:r>
              <a:rPr lang="ja-JP" altLang="en-US" sz="2065" b="1" dirty="0">
                <a:latin typeface="MS UI Gothic" panose="020B0600070205080204" pitchFamily="50" charset="-128"/>
                <a:ea typeface="MS UI Gothic" panose="020B0600070205080204" pitchFamily="50" charset="-128"/>
              </a:rPr>
              <a:t>サブシステム提供企業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endParaRPr lang="en-US" altLang="ja-JP" sz="1200" dirty="0"/>
          </a:p>
          <a:p>
            <a:r>
              <a:rPr lang="ja-JP" altLang="en-US" sz="1200" dirty="0"/>
              <a:t>クロス集計の軸：従業員数</a:t>
            </a:r>
          </a:p>
        </p:txBody>
      </p:sp>
      <p:graphicFrame>
        <p:nvGraphicFramePr>
          <p:cNvPr id="7" name="グラフ 6">
            <a:extLst>
              <a:ext uri="{FF2B5EF4-FFF2-40B4-BE49-F238E27FC236}">
                <a16:creationId xmlns:a16="http://schemas.microsoft.com/office/drawing/2014/main" id="{143120DB-E7A8-4CE7-8D9C-ED57BAF58BF6}"/>
              </a:ext>
            </a:extLst>
          </p:cNvPr>
          <p:cNvGraphicFramePr>
            <a:graphicFrameLocks/>
          </p:cNvGraphicFramePr>
          <p:nvPr>
            <p:extLst>
              <p:ext uri="{D42A27DB-BD31-4B8C-83A1-F6EECF244321}">
                <p14:modId xmlns:p14="http://schemas.microsoft.com/office/powerpoint/2010/main" val="2654960650"/>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A5AFA44-B41D-4FD2-BE45-52CD039A7002}"/>
              </a:ext>
            </a:extLst>
          </p:cNvPr>
          <p:cNvGraphicFramePr>
            <a:graphicFrameLocks/>
          </p:cNvGraphicFramePr>
          <p:nvPr>
            <p:extLst>
              <p:ext uri="{D42A27DB-BD31-4B8C-83A1-F6EECF244321}">
                <p14:modId xmlns:p14="http://schemas.microsoft.com/office/powerpoint/2010/main" val="2997947349"/>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66997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 （従業員数別） </a:t>
            </a:r>
            <a:r>
              <a:rPr lang="en-US" altLang="ja-JP" sz="2065" b="1" dirty="0">
                <a:latin typeface="MS UI Gothic" panose="020B0600070205080204" pitchFamily="50" charset="-128"/>
                <a:ea typeface="MS UI Gothic" panose="020B0600070205080204" pitchFamily="50" charset="-128"/>
              </a:rPr>
              <a:t>〔D.</a:t>
            </a:r>
            <a:r>
              <a:rPr lang="ja-JP" altLang="en-US" sz="2065" b="1" dirty="0">
                <a:latin typeface="MS UI Gothic" panose="020B0600070205080204" pitchFamily="50" charset="-128"/>
                <a:ea typeface="MS UI Gothic" panose="020B0600070205080204" pitchFamily="50" charset="-128"/>
              </a:rPr>
              <a:t>サービス提供企業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graphicFrame>
        <p:nvGraphicFramePr>
          <p:cNvPr id="7" name="グラフ 6">
            <a:extLst>
              <a:ext uri="{FF2B5EF4-FFF2-40B4-BE49-F238E27FC236}">
                <a16:creationId xmlns:a16="http://schemas.microsoft.com/office/drawing/2014/main" id="{420807A0-83CB-4DD4-AD6F-F9CEA0E99732}"/>
              </a:ext>
            </a:extLst>
          </p:cNvPr>
          <p:cNvGraphicFramePr>
            <a:graphicFrameLocks/>
          </p:cNvGraphicFramePr>
          <p:nvPr>
            <p:extLst>
              <p:ext uri="{D42A27DB-BD31-4B8C-83A1-F6EECF244321}">
                <p14:modId xmlns:p14="http://schemas.microsoft.com/office/powerpoint/2010/main" val="1169473750"/>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CB6CEF95-9FCF-45EE-BA92-2E22E32D131F}"/>
              </a:ext>
            </a:extLst>
          </p:cNvPr>
          <p:cNvGraphicFramePr>
            <a:graphicFrameLocks/>
          </p:cNvGraphicFramePr>
          <p:nvPr>
            <p:extLst>
              <p:ext uri="{D42A27DB-BD31-4B8C-83A1-F6EECF244321}">
                <p14:modId xmlns:p14="http://schemas.microsoft.com/office/powerpoint/2010/main" val="3593008970"/>
              </p:ext>
            </p:extLst>
          </p:nvPr>
        </p:nvGraphicFramePr>
        <p:xfrm>
          <a:off x="5075684" y="1170504"/>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5668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Q22BC.</a:t>
            </a:r>
            <a:r>
              <a:rPr lang="ja-JP" altLang="en-US" sz="2065" b="1" dirty="0">
                <a:latin typeface="MS UI Gothic" panose="020B0600070205080204" pitchFamily="50" charset="-128"/>
                <a:ea typeface="MS UI Gothic" panose="020B0600070205080204" pitchFamily="50" charset="-128"/>
              </a:rPr>
              <a:t>現在事業を推進するための重要な技術、将来強化／新たに獲得したい技術</a:t>
            </a:r>
          </a:p>
        </p:txBody>
      </p:sp>
      <p:sp>
        <p:nvSpPr>
          <p:cNvPr id="14" name="テキスト ボックス 13">
            <a:extLst>
              <a:ext uri="{FF2B5EF4-FFF2-40B4-BE49-F238E27FC236}">
                <a16:creationId xmlns:a16="http://schemas.microsoft.com/office/drawing/2014/main" id="{9C6DEBB7-EEF0-48DE-8A01-C0E7685BCEA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5" name="グラフ 4">
            <a:extLst>
              <a:ext uri="{FF2B5EF4-FFF2-40B4-BE49-F238E27FC236}">
                <a16:creationId xmlns:a16="http://schemas.microsoft.com/office/drawing/2014/main" id="{404AE180-F4DE-4689-8F93-886F1C989CF4}"/>
              </a:ext>
            </a:extLst>
          </p:cNvPr>
          <p:cNvGraphicFramePr>
            <a:graphicFrameLocks/>
          </p:cNvGraphicFramePr>
          <p:nvPr>
            <p:extLst>
              <p:ext uri="{D42A27DB-BD31-4B8C-83A1-F6EECF244321}">
                <p14:modId xmlns:p14="http://schemas.microsoft.com/office/powerpoint/2010/main" val="554366907"/>
              </p:ext>
            </p:extLst>
          </p:nvPr>
        </p:nvGraphicFramePr>
        <p:xfrm>
          <a:off x="35124" y="1313880"/>
          <a:ext cx="52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C7376991-40CF-4544-AC95-94433D59EEAE}"/>
              </a:ext>
            </a:extLst>
          </p:cNvPr>
          <p:cNvGraphicFramePr>
            <a:graphicFrameLocks/>
          </p:cNvGraphicFramePr>
          <p:nvPr>
            <p:extLst>
              <p:ext uri="{D42A27DB-BD31-4B8C-83A1-F6EECF244321}">
                <p14:modId xmlns:p14="http://schemas.microsoft.com/office/powerpoint/2010/main" val="4235371497"/>
              </p:ext>
            </p:extLst>
          </p:nvPr>
        </p:nvGraphicFramePr>
        <p:xfrm>
          <a:off x="5184276" y="1313880"/>
          <a:ext cx="5220000" cy="54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6517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D19DACE-EF32-46EE-814F-A5375FCB916F}"/>
              </a:ext>
            </a:extLst>
          </p:cNvPr>
          <p:cNvGraphicFramePr>
            <a:graphicFrameLocks/>
          </p:cNvGraphicFramePr>
          <p:nvPr>
            <p:extLst>
              <p:ext uri="{D42A27DB-BD31-4B8C-83A1-F6EECF244321}">
                <p14:modId xmlns:p14="http://schemas.microsoft.com/office/powerpoint/2010/main" val="3519433761"/>
              </p:ext>
            </p:extLst>
          </p:nvPr>
        </p:nvGraphicFramePr>
        <p:xfrm>
          <a:off x="71708" y="737816"/>
          <a:ext cx="5220000" cy="66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FDAAAEEB-A4C3-4137-95B3-396FA189FB41}"/>
              </a:ext>
            </a:extLst>
          </p:cNvPr>
          <p:cNvGraphicFramePr>
            <a:graphicFrameLocks/>
          </p:cNvGraphicFramePr>
          <p:nvPr>
            <p:extLst>
              <p:ext uri="{D42A27DB-BD31-4B8C-83A1-F6EECF244321}">
                <p14:modId xmlns:p14="http://schemas.microsoft.com/office/powerpoint/2010/main" val="4061246204"/>
              </p:ext>
            </p:extLst>
          </p:nvPr>
        </p:nvGraphicFramePr>
        <p:xfrm>
          <a:off x="5147692" y="737816"/>
          <a:ext cx="5220000" cy="666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a:extLst>
              <a:ext uri="{FF2B5EF4-FFF2-40B4-BE49-F238E27FC236}">
                <a16:creationId xmlns:a16="http://schemas.microsoft.com/office/drawing/2014/main" id="{3D98565B-5974-45B6-A775-6DFAB0A1EA36}"/>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0" name="テキスト ボックス 9">
            <a:extLst>
              <a:ext uri="{FF2B5EF4-FFF2-40B4-BE49-F238E27FC236}">
                <a16:creationId xmlns:a16="http://schemas.microsoft.com/office/drawing/2014/main" id="{D0509540-6645-470A-BF62-B9B9D5879FAB}"/>
              </a:ext>
            </a:extLst>
          </p:cNvPr>
          <p:cNvSpPr txBox="1"/>
          <p:nvPr/>
        </p:nvSpPr>
        <p:spPr>
          <a:xfrm>
            <a:off x="4859660" y="548214"/>
            <a:ext cx="5544616" cy="261610"/>
          </a:xfrm>
          <a:prstGeom prst="rect">
            <a:avLst/>
          </a:prstGeom>
          <a:noFill/>
        </p:spPr>
        <p:txBody>
          <a:bodyPr wrap="square" rtlCol="0">
            <a:spAutoFit/>
          </a:bodyPr>
          <a:lstStyle/>
          <a:p>
            <a:r>
              <a:rPr lang="ja-JP" altLang="en-US" sz="1050" dirty="0"/>
              <a:t>クロス集計の軸：</a:t>
            </a:r>
            <a:r>
              <a:rPr lang="en-US" altLang="ja-JP" sz="1050" dirty="0"/>
              <a:t>A.</a:t>
            </a:r>
            <a:r>
              <a:rPr lang="ja-JP" altLang="en-US" sz="1050" dirty="0"/>
              <a:t>ユーザー企業、</a:t>
            </a:r>
            <a:r>
              <a:rPr lang="en-US" altLang="ja-JP" sz="1050" dirty="0"/>
              <a:t>B.</a:t>
            </a:r>
            <a:r>
              <a:rPr lang="ja-JP" altLang="en-US" sz="1050" dirty="0"/>
              <a:t>メーカー企業、</a:t>
            </a:r>
            <a:r>
              <a:rPr lang="en-US" altLang="ja-JP" sz="1050" dirty="0"/>
              <a:t>C.</a:t>
            </a:r>
            <a:r>
              <a:rPr lang="ja-JP" altLang="en-US" sz="1050" dirty="0"/>
              <a:t>サブシステム提供企業、</a:t>
            </a:r>
            <a:r>
              <a:rPr lang="en-US" altLang="ja-JP" sz="1050" dirty="0"/>
              <a:t>D.</a:t>
            </a:r>
            <a:r>
              <a:rPr lang="ja-JP" altLang="en-US" sz="1050" dirty="0"/>
              <a:t>サービス提供企業</a:t>
            </a:r>
          </a:p>
        </p:txBody>
      </p:sp>
    </p:spTree>
    <p:extLst>
      <p:ext uri="{BB962C8B-B14F-4D97-AF65-F5344CB8AC3E}">
        <p14:creationId xmlns:p14="http://schemas.microsoft.com/office/powerpoint/2010/main" val="19442177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37384CAB-2F78-471F-B23E-E8328737DA6E}"/>
              </a:ext>
            </a:extLst>
          </p:cNvPr>
          <p:cNvGraphicFramePr>
            <a:graphicFrameLocks/>
          </p:cNvGraphicFramePr>
          <p:nvPr>
            <p:extLst>
              <p:ext uri="{D42A27DB-BD31-4B8C-83A1-F6EECF244321}">
                <p14:modId xmlns:p14="http://schemas.microsoft.com/office/powerpoint/2010/main" val="569535404"/>
              </p:ext>
            </p:extLst>
          </p:nvPr>
        </p:nvGraphicFramePr>
        <p:xfrm>
          <a:off x="5176156" y="1386528"/>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1DCEBEF-86AC-42F0-9BD4-795049566466}"/>
              </a:ext>
            </a:extLst>
          </p:cNvPr>
          <p:cNvGraphicFramePr>
            <a:graphicFrameLocks/>
          </p:cNvGraphicFramePr>
          <p:nvPr>
            <p:extLst>
              <p:ext uri="{D42A27DB-BD31-4B8C-83A1-F6EECF244321}">
                <p14:modId xmlns:p14="http://schemas.microsoft.com/office/powerpoint/2010/main" val="4142502783"/>
              </p:ext>
            </p:extLst>
          </p:nvPr>
        </p:nvGraphicFramePr>
        <p:xfrm>
          <a:off x="43243" y="1386528"/>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 （従業員数別）</a:t>
            </a:r>
          </a:p>
        </p:txBody>
      </p:sp>
    </p:spTree>
    <p:extLst>
      <p:ext uri="{BB962C8B-B14F-4D97-AF65-F5344CB8AC3E}">
        <p14:creationId xmlns:p14="http://schemas.microsoft.com/office/powerpoint/2010/main" val="58319248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現在事業を推進するための重要な技術（従業員数別） </a:t>
            </a:r>
            <a:r>
              <a:rPr lang="en-US" altLang="ja-JP" sz="2065" b="1" dirty="0">
                <a:latin typeface="MS UI Gothic" panose="020B0600070205080204" pitchFamily="50" charset="-128"/>
                <a:ea typeface="MS UI Gothic" panose="020B0600070205080204" pitchFamily="50" charset="-128"/>
              </a:rPr>
              <a:t>〔A.</a:t>
            </a:r>
            <a:r>
              <a:rPr lang="ja-JP" altLang="en-US" sz="2065" b="1" dirty="0">
                <a:latin typeface="MS UI Gothic" panose="020B0600070205080204" pitchFamily="50" charset="-128"/>
                <a:ea typeface="MS UI Gothic" panose="020B0600070205080204" pitchFamily="50" charset="-128"/>
              </a:rPr>
              <a:t>ユーザー企業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endParaRPr lang="en-US" altLang="ja-JP" sz="1200" dirty="0"/>
          </a:p>
          <a:p>
            <a:r>
              <a:rPr lang="ja-JP" altLang="en-US" sz="1200" dirty="0"/>
              <a:t>クロス集計の軸：従業員数</a:t>
            </a:r>
          </a:p>
        </p:txBody>
      </p:sp>
      <p:graphicFrame>
        <p:nvGraphicFramePr>
          <p:cNvPr id="7" name="グラフ 6">
            <a:extLst>
              <a:ext uri="{FF2B5EF4-FFF2-40B4-BE49-F238E27FC236}">
                <a16:creationId xmlns:a16="http://schemas.microsoft.com/office/drawing/2014/main" id="{3C19301A-7B4D-4C11-986F-A6689F510677}"/>
              </a:ext>
            </a:extLst>
          </p:cNvPr>
          <p:cNvGraphicFramePr>
            <a:graphicFrameLocks/>
          </p:cNvGraphicFramePr>
          <p:nvPr>
            <p:extLst>
              <p:ext uri="{D42A27DB-BD31-4B8C-83A1-F6EECF244321}">
                <p14:modId xmlns:p14="http://schemas.microsoft.com/office/powerpoint/2010/main" val="1339162859"/>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31CAEB7-D591-4D2E-B317-77B50C4B3437}"/>
              </a:ext>
            </a:extLst>
          </p:cNvPr>
          <p:cNvGraphicFramePr>
            <a:graphicFrameLocks/>
          </p:cNvGraphicFramePr>
          <p:nvPr>
            <p:extLst>
              <p:ext uri="{D42A27DB-BD31-4B8C-83A1-F6EECF244321}">
                <p14:modId xmlns:p14="http://schemas.microsoft.com/office/powerpoint/2010/main" val="985906284"/>
              </p:ext>
            </p:extLst>
          </p:nvPr>
        </p:nvGraphicFramePr>
        <p:xfrm>
          <a:off x="5112268" y="124187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79620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現在事業を推進するための重要な技術（従業員数別） </a:t>
            </a:r>
            <a:r>
              <a:rPr lang="en-US" altLang="ja-JP" sz="2065" b="1" dirty="0">
                <a:latin typeface="MS UI Gothic" panose="020B0600070205080204" pitchFamily="50" charset="-128"/>
                <a:ea typeface="MS UI Gothic" panose="020B0600070205080204" pitchFamily="50" charset="-128"/>
              </a:rPr>
              <a:t>〔B.</a:t>
            </a:r>
            <a:r>
              <a:rPr lang="ja-JP" altLang="en-US" sz="2065" b="1" dirty="0">
                <a:latin typeface="MS UI Gothic" panose="020B0600070205080204" pitchFamily="50" charset="-128"/>
                <a:ea typeface="MS UI Gothic" panose="020B0600070205080204" pitchFamily="50" charset="-128"/>
              </a:rPr>
              <a:t>メーカー企業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83140ABD-8349-4BA2-A78B-642F3EB57CCD}"/>
              </a:ext>
            </a:extLst>
          </p:cNvPr>
          <p:cNvGraphicFramePr>
            <a:graphicFrameLocks/>
          </p:cNvGraphicFramePr>
          <p:nvPr>
            <p:extLst>
              <p:ext uri="{D42A27DB-BD31-4B8C-83A1-F6EECF244321}">
                <p14:modId xmlns:p14="http://schemas.microsoft.com/office/powerpoint/2010/main" val="2691418503"/>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7AC65B82-B7B4-413D-9815-30F81DEFE2C4}"/>
              </a:ext>
            </a:extLst>
          </p:cNvPr>
          <p:cNvGraphicFramePr>
            <a:graphicFrameLocks/>
          </p:cNvGraphicFramePr>
          <p:nvPr>
            <p:extLst>
              <p:ext uri="{D42A27DB-BD31-4B8C-83A1-F6EECF244321}">
                <p14:modId xmlns:p14="http://schemas.microsoft.com/office/powerpoint/2010/main" val="795953025"/>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43725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現在事業を推進するための重要な技術（従業員数別） </a:t>
            </a:r>
            <a:r>
              <a:rPr lang="en-US" altLang="ja-JP" sz="2065" b="1" dirty="0">
                <a:latin typeface="MS UI Gothic" panose="020B0600070205080204" pitchFamily="50" charset="-128"/>
                <a:ea typeface="MS UI Gothic" panose="020B0600070205080204" pitchFamily="50" charset="-128"/>
              </a:rPr>
              <a:t>〔C.</a:t>
            </a:r>
            <a:r>
              <a:rPr lang="ja-JP" altLang="en-US" sz="2065" b="1" dirty="0">
                <a:latin typeface="MS UI Gothic" panose="020B0600070205080204" pitchFamily="50" charset="-128"/>
                <a:ea typeface="MS UI Gothic" panose="020B0600070205080204" pitchFamily="50" charset="-128"/>
              </a:rPr>
              <a:t>サブシステム提供企業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5083F86A-EC23-4A1A-B35E-F87457ADC6D6}"/>
              </a:ext>
            </a:extLst>
          </p:cNvPr>
          <p:cNvGraphicFramePr>
            <a:graphicFrameLocks/>
          </p:cNvGraphicFramePr>
          <p:nvPr>
            <p:extLst>
              <p:ext uri="{D42A27DB-BD31-4B8C-83A1-F6EECF244321}">
                <p14:modId xmlns:p14="http://schemas.microsoft.com/office/powerpoint/2010/main" val="3476818783"/>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A5E6C23B-1A3E-46CE-8F47-3F61CD7275E3}"/>
              </a:ext>
            </a:extLst>
          </p:cNvPr>
          <p:cNvGraphicFramePr>
            <a:graphicFrameLocks/>
          </p:cNvGraphicFramePr>
          <p:nvPr>
            <p:extLst>
              <p:ext uri="{D42A27DB-BD31-4B8C-83A1-F6EECF244321}">
                <p14:modId xmlns:p14="http://schemas.microsoft.com/office/powerpoint/2010/main" val="3606376899"/>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00242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現在事業を推進するための重要な技術（従業員数別） </a:t>
            </a:r>
            <a:r>
              <a:rPr lang="en-US" altLang="ja-JP" sz="2065" b="1" dirty="0">
                <a:latin typeface="MS UI Gothic" panose="020B0600070205080204" pitchFamily="50" charset="-128"/>
                <a:ea typeface="MS UI Gothic" panose="020B0600070205080204" pitchFamily="50" charset="-128"/>
              </a:rPr>
              <a:t>〔D.</a:t>
            </a:r>
            <a:r>
              <a:rPr lang="ja-JP" altLang="en-US" sz="2065" b="1" dirty="0">
                <a:latin typeface="MS UI Gothic" panose="020B0600070205080204" pitchFamily="50" charset="-128"/>
                <a:ea typeface="MS UI Gothic" panose="020B0600070205080204" pitchFamily="50" charset="-128"/>
              </a:rPr>
              <a:t>サービス提供企業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EA90CD3E-EA62-44CB-93E8-046F98E6BEA8}"/>
              </a:ext>
            </a:extLst>
          </p:cNvPr>
          <p:cNvGraphicFramePr>
            <a:graphicFrameLocks/>
          </p:cNvGraphicFramePr>
          <p:nvPr>
            <p:extLst>
              <p:ext uri="{D42A27DB-BD31-4B8C-83A1-F6EECF244321}">
                <p14:modId xmlns:p14="http://schemas.microsoft.com/office/powerpoint/2010/main" val="3454792979"/>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1436EF50-3D15-4B79-BA7D-F89686A229AE}"/>
              </a:ext>
            </a:extLst>
          </p:cNvPr>
          <p:cNvGraphicFramePr>
            <a:graphicFrameLocks/>
          </p:cNvGraphicFramePr>
          <p:nvPr>
            <p:extLst>
              <p:ext uri="{D42A27DB-BD31-4B8C-83A1-F6EECF244321}">
                <p14:modId xmlns:p14="http://schemas.microsoft.com/office/powerpoint/2010/main" val="1620940104"/>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121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従業員数</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8" name="テキスト ボックス 7">
            <a:extLst>
              <a:ext uri="{FF2B5EF4-FFF2-40B4-BE49-F238E27FC236}">
                <a16:creationId xmlns:a16="http://schemas.microsoft.com/office/drawing/2014/main" id="{267C0F19-689E-4293-913A-FAF3FA8BDC5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7" name="Chart 21">
            <a:extLst>
              <a:ext uri="{FF2B5EF4-FFF2-40B4-BE49-F238E27FC236}">
                <a16:creationId xmlns:a16="http://schemas.microsoft.com/office/drawing/2014/main" id="{446A5E14-5E9B-4F86-84D1-B93D103687C5}"/>
              </a:ext>
            </a:extLst>
          </p:cNvPr>
          <p:cNvGraphicFramePr>
            <a:graphicFrameLocks/>
          </p:cNvGraphicFramePr>
          <p:nvPr>
            <p:extLst>
              <p:ext uri="{D42A27DB-BD31-4B8C-83A1-F6EECF244321}">
                <p14:modId xmlns:p14="http://schemas.microsoft.com/office/powerpoint/2010/main" val="2408308646"/>
              </p:ext>
            </p:extLst>
          </p:nvPr>
        </p:nvGraphicFramePr>
        <p:xfrm>
          <a:off x="1737122" y="1529904"/>
          <a:ext cx="6965155" cy="482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00242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4CC09408-E4BD-4258-B944-C90F1E4F5C4D}"/>
              </a:ext>
            </a:extLst>
          </p:cNvPr>
          <p:cNvGraphicFramePr>
            <a:graphicFrameLocks/>
          </p:cNvGraphicFramePr>
          <p:nvPr>
            <p:extLst>
              <p:ext uri="{D42A27DB-BD31-4B8C-83A1-F6EECF244321}">
                <p14:modId xmlns:p14="http://schemas.microsoft.com/office/powerpoint/2010/main" val="4121362971"/>
              </p:ext>
            </p:extLst>
          </p:nvPr>
        </p:nvGraphicFramePr>
        <p:xfrm>
          <a:off x="71708" y="737816"/>
          <a:ext cx="5220000" cy="66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8D1DB2B6-926F-41BF-8048-EEB7FB5A98C8}"/>
              </a:ext>
            </a:extLst>
          </p:cNvPr>
          <p:cNvGraphicFramePr>
            <a:graphicFrameLocks/>
          </p:cNvGraphicFramePr>
          <p:nvPr>
            <p:extLst>
              <p:ext uri="{D42A27DB-BD31-4B8C-83A1-F6EECF244321}">
                <p14:modId xmlns:p14="http://schemas.microsoft.com/office/powerpoint/2010/main" val="3557081317"/>
              </p:ext>
            </p:extLst>
          </p:nvPr>
        </p:nvGraphicFramePr>
        <p:xfrm>
          <a:off x="5147692" y="737816"/>
          <a:ext cx="5220000" cy="66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5CF3040B-3058-4EC7-AA7C-8C16C3DF399F}"/>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 </a:t>
            </a:r>
            <a:r>
              <a:rPr lang="zh-TW" altLang="en-US" sz="2065" b="1" spc="-300" dirty="0">
                <a:latin typeface="MS UI Gothic" panose="020B0600070205080204" pitchFamily="50" charset="-128"/>
                <a:ea typeface="MS UI Gothic" panose="020B0600070205080204" pitchFamily="50" charset="-128"/>
              </a:rPr>
              <a:t>（</a:t>
            </a:r>
            <a:r>
              <a:rPr lang="ja-JP" altLang="en-US" sz="2065" b="1" spc="-300" dirty="0">
                <a:latin typeface="MS UI Gothic" panose="020B0600070205080204" pitchFamily="50" charset="-128"/>
                <a:ea typeface="MS UI Gothic" panose="020B0600070205080204" pitchFamily="50" charset="-128"/>
              </a:rPr>
              <a:t>産業構造の位置づけ別</a:t>
            </a:r>
            <a:r>
              <a:rPr lang="zh-TW" altLang="en-US" sz="2065"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F4D213FF-2417-4162-AB91-E581A85B2B88}"/>
              </a:ext>
            </a:extLst>
          </p:cNvPr>
          <p:cNvSpPr txBox="1"/>
          <p:nvPr/>
        </p:nvSpPr>
        <p:spPr>
          <a:xfrm>
            <a:off x="4859660" y="548214"/>
            <a:ext cx="5544616" cy="261610"/>
          </a:xfrm>
          <a:prstGeom prst="rect">
            <a:avLst/>
          </a:prstGeom>
          <a:noFill/>
        </p:spPr>
        <p:txBody>
          <a:bodyPr wrap="square" rtlCol="0">
            <a:spAutoFit/>
          </a:bodyPr>
          <a:lstStyle/>
          <a:p>
            <a:r>
              <a:rPr lang="ja-JP" altLang="en-US" sz="1050" dirty="0"/>
              <a:t>クロス集計の軸：</a:t>
            </a:r>
            <a:r>
              <a:rPr lang="en-US" altLang="ja-JP" sz="1050" dirty="0"/>
              <a:t>A.</a:t>
            </a:r>
            <a:r>
              <a:rPr lang="ja-JP" altLang="en-US" sz="1050" dirty="0"/>
              <a:t>ユーザー企業、</a:t>
            </a:r>
            <a:r>
              <a:rPr lang="en-US" altLang="ja-JP" sz="1050" dirty="0"/>
              <a:t>B.</a:t>
            </a:r>
            <a:r>
              <a:rPr lang="ja-JP" altLang="en-US" sz="1050" dirty="0"/>
              <a:t>メーカー企業、</a:t>
            </a:r>
            <a:r>
              <a:rPr lang="en-US" altLang="ja-JP" sz="1050" dirty="0"/>
              <a:t>C.</a:t>
            </a:r>
            <a:r>
              <a:rPr lang="ja-JP" altLang="en-US" sz="1050" dirty="0"/>
              <a:t>サブシステム提供企業、</a:t>
            </a:r>
            <a:r>
              <a:rPr lang="en-US" altLang="ja-JP" sz="1050" dirty="0"/>
              <a:t>D.</a:t>
            </a:r>
            <a:r>
              <a:rPr lang="ja-JP" altLang="en-US" sz="1050" dirty="0"/>
              <a:t>サービス提供企業</a:t>
            </a:r>
          </a:p>
        </p:txBody>
      </p:sp>
    </p:spTree>
    <p:extLst>
      <p:ext uri="{BB962C8B-B14F-4D97-AF65-F5344CB8AC3E}">
        <p14:creationId xmlns:p14="http://schemas.microsoft.com/office/powerpoint/2010/main" val="7917800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1D9143A5-FCBC-4E02-84C7-C4C559C8D429}"/>
              </a:ext>
            </a:extLst>
          </p:cNvPr>
          <p:cNvGraphicFramePr>
            <a:graphicFrameLocks/>
          </p:cNvGraphicFramePr>
          <p:nvPr>
            <p:extLst>
              <p:ext uri="{D42A27DB-BD31-4B8C-83A1-F6EECF244321}">
                <p14:modId xmlns:p14="http://schemas.microsoft.com/office/powerpoint/2010/main" val="3668536555"/>
              </p:ext>
            </p:extLst>
          </p:nvPr>
        </p:nvGraphicFramePr>
        <p:xfrm>
          <a:off x="5184276" y="1386528"/>
          <a:ext cx="522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2" name="テキスト ボックス 1"/>
          <p:cNvSpPr txBox="1"/>
          <p:nvPr/>
        </p:nvSpPr>
        <p:spPr>
          <a:xfrm>
            <a:off x="515394" y="233760"/>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 （従業員数別）</a:t>
            </a:r>
          </a:p>
        </p:txBody>
      </p:sp>
      <p:graphicFrame>
        <p:nvGraphicFramePr>
          <p:cNvPr id="7" name="グラフ 6">
            <a:extLst>
              <a:ext uri="{FF2B5EF4-FFF2-40B4-BE49-F238E27FC236}">
                <a16:creationId xmlns:a16="http://schemas.microsoft.com/office/drawing/2014/main" id="{B81ED4CC-B1C3-4FAF-A4E0-70E184F65613}"/>
              </a:ext>
            </a:extLst>
          </p:cNvPr>
          <p:cNvGraphicFramePr>
            <a:graphicFrameLocks/>
          </p:cNvGraphicFramePr>
          <p:nvPr>
            <p:extLst>
              <p:ext uri="{D42A27DB-BD31-4B8C-83A1-F6EECF244321}">
                <p14:modId xmlns:p14="http://schemas.microsoft.com/office/powerpoint/2010/main" val="2587515699"/>
              </p:ext>
            </p:extLst>
          </p:nvPr>
        </p:nvGraphicFramePr>
        <p:xfrm>
          <a:off x="35124" y="1386528"/>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37692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将来強化／新たに獲得したい技術（従業員数別） </a:t>
            </a:r>
            <a:r>
              <a:rPr lang="en-US" altLang="ja-JP" sz="2065" b="1" dirty="0">
                <a:latin typeface="MS UI Gothic" panose="020B0600070205080204" pitchFamily="50" charset="-128"/>
                <a:ea typeface="MS UI Gothic" panose="020B0600070205080204" pitchFamily="50" charset="-128"/>
              </a:rPr>
              <a:t>〔A.</a:t>
            </a:r>
            <a:r>
              <a:rPr lang="ja-JP" altLang="en-US" sz="2065" b="1" dirty="0">
                <a:latin typeface="MS UI Gothic" panose="020B0600070205080204" pitchFamily="50" charset="-128"/>
                <a:ea typeface="MS UI Gothic" panose="020B0600070205080204" pitchFamily="50" charset="-128"/>
              </a:rPr>
              <a:t>ユーザー企業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E873047F-27D1-400C-9DEC-2ECAFE99E8D7}"/>
              </a:ext>
            </a:extLst>
          </p:cNvPr>
          <p:cNvGraphicFramePr>
            <a:graphicFrameLocks/>
          </p:cNvGraphicFramePr>
          <p:nvPr>
            <p:extLst>
              <p:ext uri="{D42A27DB-BD31-4B8C-83A1-F6EECF244321}">
                <p14:modId xmlns:p14="http://schemas.microsoft.com/office/powerpoint/2010/main" val="552457248"/>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43917272-A2B8-42CB-AB7D-1C358F50EBEF}"/>
              </a:ext>
            </a:extLst>
          </p:cNvPr>
          <p:cNvGraphicFramePr>
            <a:graphicFrameLocks/>
          </p:cNvGraphicFramePr>
          <p:nvPr>
            <p:extLst>
              <p:ext uri="{D42A27DB-BD31-4B8C-83A1-F6EECF244321}">
                <p14:modId xmlns:p14="http://schemas.microsoft.com/office/powerpoint/2010/main" val="2269026452"/>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78293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将来強化／新たに獲得したい技術（従業員数別） </a:t>
            </a:r>
            <a:r>
              <a:rPr lang="en-US" altLang="ja-JP" sz="2065" b="1" dirty="0">
                <a:latin typeface="MS UI Gothic" panose="020B0600070205080204" pitchFamily="50" charset="-128"/>
                <a:ea typeface="MS UI Gothic" panose="020B0600070205080204" pitchFamily="50" charset="-128"/>
              </a:rPr>
              <a:t>〔B.</a:t>
            </a:r>
            <a:r>
              <a:rPr lang="ja-JP" altLang="en-US" sz="2065" b="1" dirty="0">
                <a:latin typeface="MS UI Gothic" panose="020B0600070205080204" pitchFamily="50" charset="-128"/>
                <a:ea typeface="MS UI Gothic" panose="020B0600070205080204" pitchFamily="50" charset="-128"/>
              </a:rPr>
              <a:t>メーカー企業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0FDB1CB6-EA06-4B1B-844C-DFC28E76C0A4}"/>
              </a:ext>
            </a:extLst>
          </p:cNvPr>
          <p:cNvGraphicFramePr>
            <a:graphicFrameLocks/>
          </p:cNvGraphicFramePr>
          <p:nvPr>
            <p:extLst>
              <p:ext uri="{D42A27DB-BD31-4B8C-83A1-F6EECF244321}">
                <p14:modId xmlns:p14="http://schemas.microsoft.com/office/powerpoint/2010/main" val="3263750269"/>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20192DD7-1042-40DB-B66A-3C0AC93308DF}"/>
              </a:ext>
            </a:extLst>
          </p:cNvPr>
          <p:cNvGraphicFramePr>
            <a:graphicFrameLocks/>
          </p:cNvGraphicFramePr>
          <p:nvPr>
            <p:extLst>
              <p:ext uri="{D42A27DB-BD31-4B8C-83A1-F6EECF244321}">
                <p14:modId xmlns:p14="http://schemas.microsoft.com/office/powerpoint/2010/main" val="2263170837"/>
              </p:ext>
            </p:extLst>
          </p:nvPr>
        </p:nvGraphicFramePr>
        <p:xfrm>
          <a:off x="5148114"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6710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将来強化／新たに獲得したい技術（従業員数別） </a:t>
            </a:r>
            <a:r>
              <a:rPr lang="en-US" altLang="ja-JP" sz="2065" b="1" dirty="0">
                <a:latin typeface="MS UI Gothic" panose="020B0600070205080204" pitchFamily="50" charset="-128"/>
                <a:ea typeface="MS UI Gothic" panose="020B0600070205080204" pitchFamily="50" charset="-128"/>
              </a:rPr>
              <a:t>〔C.</a:t>
            </a:r>
            <a:r>
              <a:rPr lang="ja-JP" altLang="en-US" sz="2065" b="1" dirty="0">
                <a:latin typeface="MS UI Gothic" panose="020B0600070205080204" pitchFamily="50" charset="-128"/>
                <a:ea typeface="MS UI Gothic" panose="020B0600070205080204" pitchFamily="50" charset="-128"/>
              </a:rPr>
              <a:t>サブシステム提供企業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350C3EE0-6819-47CE-85C8-EBFF3C51B4C4}"/>
              </a:ext>
            </a:extLst>
          </p:cNvPr>
          <p:cNvGraphicFramePr>
            <a:graphicFrameLocks/>
          </p:cNvGraphicFramePr>
          <p:nvPr>
            <p:extLst>
              <p:ext uri="{D42A27DB-BD31-4B8C-83A1-F6EECF244321}">
                <p14:modId xmlns:p14="http://schemas.microsoft.com/office/powerpoint/2010/main" val="3796199369"/>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29C36D84-DD47-477C-A7B2-1619A218FFB7}"/>
              </a:ext>
            </a:extLst>
          </p:cNvPr>
          <p:cNvGraphicFramePr>
            <a:graphicFrameLocks/>
          </p:cNvGraphicFramePr>
          <p:nvPr>
            <p:extLst>
              <p:ext uri="{D42A27DB-BD31-4B8C-83A1-F6EECF244321}">
                <p14:modId xmlns:p14="http://schemas.microsoft.com/office/powerpoint/2010/main" val="1381339340"/>
              </p:ext>
            </p:extLst>
          </p:nvPr>
        </p:nvGraphicFramePr>
        <p:xfrm>
          <a:off x="5219700" y="1242512"/>
          <a:ext cx="5112568"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77109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Q22C.</a:t>
            </a:r>
            <a:r>
              <a:rPr lang="ja-JP" altLang="en-US" sz="2065" b="1" dirty="0">
                <a:latin typeface="MS UI Gothic" panose="020B0600070205080204" pitchFamily="50" charset="-128"/>
                <a:ea typeface="MS UI Gothic" panose="020B0600070205080204" pitchFamily="50" charset="-128"/>
              </a:rPr>
              <a:t>将来強化／新たに獲得したい技術（従業員数別） </a:t>
            </a:r>
            <a:r>
              <a:rPr lang="en-US" altLang="ja-JP" sz="2065" b="1" dirty="0">
                <a:latin typeface="MS UI Gothic" panose="020B0600070205080204" pitchFamily="50" charset="-128"/>
                <a:ea typeface="MS UI Gothic" panose="020B0600070205080204" pitchFamily="50" charset="-128"/>
              </a:rPr>
              <a:t>〔D.</a:t>
            </a:r>
            <a:r>
              <a:rPr lang="ja-JP" altLang="en-US" sz="2065" b="1" dirty="0">
                <a:latin typeface="MS UI Gothic" panose="020B0600070205080204" pitchFamily="50" charset="-128"/>
                <a:ea typeface="MS UI Gothic" panose="020B0600070205080204" pitchFamily="50" charset="-128"/>
              </a:rPr>
              <a:t>サービス提供企業</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p>
        </p:txBody>
      </p:sp>
      <p:sp>
        <p:nvSpPr>
          <p:cNvPr id="9" name="テキスト ボックス 8">
            <a:extLst>
              <a:ext uri="{FF2B5EF4-FFF2-40B4-BE49-F238E27FC236}">
                <a16:creationId xmlns:a16="http://schemas.microsoft.com/office/drawing/2014/main" id="{7AE8F2C8-33C2-4C95-9E73-1EE80EC5F3EE}"/>
              </a:ext>
            </a:extLst>
          </p:cNvPr>
          <p:cNvSpPr txBox="1"/>
          <p:nvPr/>
        </p:nvSpPr>
        <p:spPr>
          <a:xfrm>
            <a:off x="515394" y="676841"/>
            <a:ext cx="2760090" cy="461665"/>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graphicFrame>
        <p:nvGraphicFramePr>
          <p:cNvPr id="5" name="グラフ 4">
            <a:extLst>
              <a:ext uri="{FF2B5EF4-FFF2-40B4-BE49-F238E27FC236}">
                <a16:creationId xmlns:a16="http://schemas.microsoft.com/office/drawing/2014/main" id="{FEAEFEAF-9384-4077-9C83-185362B144D9}"/>
              </a:ext>
            </a:extLst>
          </p:cNvPr>
          <p:cNvGraphicFramePr>
            <a:graphicFrameLocks/>
          </p:cNvGraphicFramePr>
          <p:nvPr>
            <p:extLst>
              <p:ext uri="{D42A27DB-BD31-4B8C-83A1-F6EECF244321}">
                <p14:modId xmlns:p14="http://schemas.microsoft.com/office/powerpoint/2010/main" val="450529815"/>
              </p:ext>
            </p:extLst>
          </p:nvPr>
        </p:nvGraphicFramePr>
        <p:xfrm>
          <a:off x="143716" y="1242512"/>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A115DF2C-B591-47F9-9805-86F6C13DCE2F}"/>
              </a:ext>
            </a:extLst>
          </p:cNvPr>
          <p:cNvGraphicFramePr>
            <a:graphicFrameLocks/>
          </p:cNvGraphicFramePr>
          <p:nvPr>
            <p:extLst>
              <p:ext uri="{D42A27DB-BD31-4B8C-83A1-F6EECF244321}">
                <p14:modId xmlns:p14="http://schemas.microsoft.com/office/powerpoint/2010/main" val="1541616945"/>
              </p:ext>
            </p:extLst>
          </p:nvPr>
        </p:nvGraphicFramePr>
        <p:xfrm>
          <a:off x="5112268" y="1242512"/>
          <a:ext cx="522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66614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Q22ABC.</a:t>
            </a:r>
            <a:r>
              <a:rPr lang="ja-JP" altLang="en-US" sz="2065" b="1" dirty="0">
                <a:latin typeface="MS UI Gothic" panose="020B0600070205080204" pitchFamily="50" charset="-128"/>
                <a:ea typeface="MS UI Gothic" panose="020B0600070205080204" pitchFamily="50" charset="-128"/>
              </a:rPr>
              <a:t>自社の強みと、現在重要・将来強化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新たに獲得したい技術の関係（指標値）</a:t>
            </a:r>
          </a:p>
        </p:txBody>
      </p:sp>
      <p:sp>
        <p:nvSpPr>
          <p:cNvPr id="19" name="テキスト ボックス 18">
            <a:extLst>
              <a:ext uri="{FF2B5EF4-FFF2-40B4-BE49-F238E27FC236}">
                <a16:creationId xmlns:a16="http://schemas.microsoft.com/office/drawing/2014/main" id="{AF1C1277-8E92-480A-86E6-E6ABCD795309}"/>
              </a:ext>
            </a:extLst>
          </p:cNvPr>
          <p:cNvSpPr txBox="1"/>
          <p:nvPr/>
        </p:nvSpPr>
        <p:spPr>
          <a:xfrm>
            <a:off x="515394" y="79066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集計方法：</a:t>
            </a:r>
            <a:r>
              <a:rPr lang="en-US" altLang="ja-JP" sz="1400" dirty="0"/>
              <a:t>3</a:t>
            </a:r>
            <a:r>
              <a:rPr lang="ja-JP" altLang="en-US" sz="1400" dirty="0"/>
              <a:t>番目まで回答された件数（合計値）の平均値に対する比率</a:t>
            </a:r>
          </a:p>
        </p:txBody>
      </p:sp>
      <p:grpSp>
        <p:nvGrpSpPr>
          <p:cNvPr id="5" name="グループ化 4">
            <a:extLst>
              <a:ext uri="{FF2B5EF4-FFF2-40B4-BE49-F238E27FC236}">
                <a16:creationId xmlns:a16="http://schemas.microsoft.com/office/drawing/2014/main" id="{99DDF372-9380-4E8E-BDC0-AD9A0B3A1C6C}"/>
              </a:ext>
            </a:extLst>
          </p:cNvPr>
          <p:cNvGrpSpPr/>
          <p:nvPr/>
        </p:nvGrpSpPr>
        <p:grpSpPr>
          <a:xfrm>
            <a:off x="71708" y="1742795"/>
            <a:ext cx="5220000" cy="3747548"/>
            <a:chOff x="71708" y="1742795"/>
            <a:chExt cx="5220000" cy="3747548"/>
          </a:xfrm>
        </p:grpSpPr>
        <p:graphicFrame>
          <p:nvGraphicFramePr>
            <p:cNvPr id="8" name="グラフ 7">
              <a:extLst>
                <a:ext uri="{FF2B5EF4-FFF2-40B4-BE49-F238E27FC236}">
                  <a16:creationId xmlns:a16="http://schemas.microsoft.com/office/drawing/2014/main" id="{0E5C4D72-D137-481A-BAEC-2FE7F66E3CA0}"/>
                </a:ext>
              </a:extLst>
            </p:cNvPr>
            <p:cNvGraphicFramePr>
              <a:graphicFrameLocks/>
            </p:cNvGraphicFramePr>
            <p:nvPr>
              <p:extLst>
                <p:ext uri="{D42A27DB-BD31-4B8C-83A1-F6EECF244321}">
                  <p14:modId xmlns:p14="http://schemas.microsoft.com/office/powerpoint/2010/main" val="4195630708"/>
                </p:ext>
              </p:extLst>
            </p:nvPr>
          </p:nvGraphicFramePr>
          <p:xfrm>
            <a:off x="71708" y="1742795"/>
            <a:ext cx="5220000" cy="3747548"/>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5AF97CD7-A221-41F9-B989-5A0C83A6C43C}"/>
                </a:ext>
              </a:extLst>
            </p:cNvPr>
            <p:cNvSpPr/>
            <p:nvPr/>
          </p:nvSpPr>
          <p:spPr>
            <a:xfrm>
              <a:off x="4211588" y="4698256"/>
              <a:ext cx="74571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N=1375</a:t>
              </a:r>
              <a:r>
                <a:rPr lang="en-US" altLang="ja-JP" sz="1000" dirty="0"/>
                <a:t> </a:t>
              </a:r>
              <a:endParaRPr lang="ja-JP" altLang="en-US" sz="1000" dirty="0"/>
            </a:p>
          </p:txBody>
        </p:sp>
      </p:grpSp>
      <p:grpSp>
        <p:nvGrpSpPr>
          <p:cNvPr id="7" name="グループ化 6">
            <a:extLst>
              <a:ext uri="{FF2B5EF4-FFF2-40B4-BE49-F238E27FC236}">
                <a16:creationId xmlns:a16="http://schemas.microsoft.com/office/drawing/2014/main" id="{FBB0F683-82F2-4AD9-9FAD-3FC4F9D47EAE}"/>
              </a:ext>
            </a:extLst>
          </p:cNvPr>
          <p:cNvGrpSpPr/>
          <p:nvPr/>
        </p:nvGrpSpPr>
        <p:grpSpPr>
          <a:xfrm>
            <a:off x="5147692" y="1742795"/>
            <a:ext cx="5220000" cy="3747549"/>
            <a:chOff x="5147692" y="1742795"/>
            <a:chExt cx="5220000" cy="3747549"/>
          </a:xfrm>
        </p:grpSpPr>
        <p:graphicFrame>
          <p:nvGraphicFramePr>
            <p:cNvPr id="9" name="グラフ 8">
              <a:extLst>
                <a:ext uri="{FF2B5EF4-FFF2-40B4-BE49-F238E27FC236}">
                  <a16:creationId xmlns:a16="http://schemas.microsoft.com/office/drawing/2014/main" id="{153860DF-444B-4DEB-9E5A-1146C8D2D78A}"/>
                </a:ext>
              </a:extLst>
            </p:cNvPr>
            <p:cNvGraphicFramePr>
              <a:graphicFrameLocks/>
            </p:cNvGraphicFramePr>
            <p:nvPr>
              <p:extLst>
                <p:ext uri="{D42A27DB-BD31-4B8C-83A1-F6EECF244321}">
                  <p14:modId xmlns:p14="http://schemas.microsoft.com/office/powerpoint/2010/main" val="2537517187"/>
                </p:ext>
              </p:extLst>
            </p:nvPr>
          </p:nvGraphicFramePr>
          <p:xfrm>
            <a:off x="5147692" y="1742795"/>
            <a:ext cx="5220000" cy="3747549"/>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4B170483-8A58-470B-AA25-BF2A55646D08}"/>
                </a:ext>
              </a:extLst>
            </p:cNvPr>
            <p:cNvSpPr/>
            <p:nvPr/>
          </p:nvSpPr>
          <p:spPr>
            <a:xfrm>
              <a:off x="9287572" y="4699384"/>
              <a:ext cx="74571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N=1367</a:t>
              </a:r>
              <a:r>
                <a:rPr lang="en-US" altLang="ja-JP" sz="1000" dirty="0"/>
                <a:t> </a:t>
              </a:r>
              <a:endParaRPr lang="ja-JP" altLang="en-US" sz="1000" dirty="0"/>
            </a:p>
          </p:txBody>
        </p:sp>
      </p:grpSp>
    </p:spTree>
    <p:extLst>
      <p:ext uri="{BB962C8B-B14F-4D97-AF65-F5344CB8AC3E}">
        <p14:creationId xmlns:p14="http://schemas.microsoft.com/office/powerpoint/2010/main" val="6230241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816874"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Q22BC.</a:t>
            </a:r>
            <a:r>
              <a:rPr lang="ja-JP" altLang="en-US" sz="2065" b="1" dirty="0">
                <a:latin typeface="MS UI Gothic" panose="020B0600070205080204" pitchFamily="50" charset="-128"/>
                <a:ea typeface="MS UI Gothic" panose="020B0600070205080204" pitchFamily="50" charset="-128"/>
              </a:rPr>
              <a:t>現在事業を推進するための重要な技術と、将来強化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新たに獲得したい技術の関係</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（指標値）</a:t>
            </a:r>
          </a:p>
        </p:txBody>
      </p:sp>
      <p:sp>
        <p:nvSpPr>
          <p:cNvPr id="19" name="テキスト ボックス 18">
            <a:extLst>
              <a:ext uri="{FF2B5EF4-FFF2-40B4-BE49-F238E27FC236}">
                <a16:creationId xmlns:a16="http://schemas.microsoft.com/office/drawing/2014/main" id="{AF1C1277-8E92-480A-86E6-E6ABCD795309}"/>
              </a:ext>
            </a:extLst>
          </p:cNvPr>
          <p:cNvSpPr txBox="1"/>
          <p:nvPr/>
        </p:nvSpPr>
        <p:spPr>
          <a:xfrm>
            <a:off x="515394" y="79066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集計方法：</a:t>
            </a:r>
            <a:r>
              <a:rPr lang="en-US" altLang="ja-JP" sz="1400" dirty="0"/>
              <a:t>3</a:t>
            </a:r>
            <a:r>
              <a:rPr lang="ja-JP" altLang="en-US" sz="1400" dirty="0"/>
              <a:t>番目まで回答された件数（合計値）の平均値に対する比率</a:t>
            </a:r>
          </a:p>
        </p:txBody>
      </p:sp>
      <p:graphicFrame>
        <p:nvGraphicFramePr>
          <p:cNvPr id="6" name="グラフ 5">
            <a:extLst>
              <a:ext uri="{FF2B5EF4-FFF2-40B4-BE49-F238E27FC236}">
                <a16:creationId xmlns:a16="http://schemas.microsoft.com/office/drawing/2014/main" id="{FDABC7F4-0BF0-4028-AD65-A3D51DAC3046}"/>
              </a:ext>
            </a:extLst>
          </p:cNvPr>
          <p:cNvGraphicFramePr>
            <a:graphicFrameLocks noChangeAspect="1"/>
          </p:cNvGraphicFramePr>
          <p:nvPr>
            <p:extLst>
              <p:ext uri="{D42A27DB-BD31-4B8C-83A1-F6EECF244321}">
                <p14:modId xmlns:p14="http://schemas.microsoft.com/office/powerpoint/2010/main" val="1218645811"/>
              </p:ext>
            </p:extLst>
          </p:nvPr>
        </p:nvGraphicFramePr>
        <p:xfrm>
          <a:off x="1351808" y="1457896"/>
          <a:ext cx="7735783"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57194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7CE5A7FA-CF4D-48E5-9C27-CD20D07218A9}"/>
              </a:ext>
            </a:extLst>
          </p:cNvPr>
          <p:cNvGrpSpPr/>
          <p:nvPr/>
        </p:nvGrpSpPr>
        <p:grpSpPr>
          <a:xfrm>
            <a:off x="639287" y="1062192"/>
            <a:ext cx="4409283" cy="3060000"/>
            <a:chOff x="639287" y="1062192"/>
            <a:chExt cx="4409283" cy="3060000"/>
          </a:xfrm>
          <a:noFill/>
        </p:grpSpPr>
        <p:graphicFrame>
          <p:nvGraphicFramePr>
            <p:cNvPr id="21" name="グラフ 20">
              <a:extLst>
                <a:ext uri="{FF2B5EF4-FFF2-40B4-BE49-F238E27FC236}">
                  <a16:creationId xmlns:a16="http://schemas.microsoft.com/office/drawing/2014/main" id="{0C778A8E-1EAC-48D9-B630-027F40493BEA}"/>
                </a:ext>
              </a:extLst>
            </p:cNvPr>
            <p:cNvGraphicFramePr>
              <a:graphicFrameLocks noChangeAspect="1"/>
            </p:cNvGraphicFramePr>
            <p:nvPr>
              <p:extLst>
                <p:ext uri="{D42A27DB-BD31-4B8C-83A1-F6EECF244321}">
                  <p14:modId xmlns:p14="http://schemas.microsoft.com/office/powerpoint/2010/main" val="1142972850"/>
                </p:ext>
              </p:extLst>
            </p:nvPr>
          </p:nvGraphicFramePr>
          <p:xfrm>
            <a:off x="639287" y="1062192"/>
            <a:ext cx="4409283"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B6F1F992-E993-420D-8D6C-B7382567AC9F}"/>
                </a:ext>
              </a:extLst>
            </p:cNvPr>
            <p:cNvSpPr/>
            <p:nvPr/>
          </p:nvSpPr>
          <p:spPr>
            <a:xfrm>
              <a:off x="4139579" y="3435567"/>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N=292</a:t>
              </a:r>
              <a:r>
                <a:rPr lang="en-US" altLang="ja-JP" sz="1000" dirty="0"/>
                <a:t> </a:t>
              </a:r>
              <a:endParaRPr lang="ja-JP" altLang="en-US" sz="1000" dirty="0"/>
            </a:p>
          </p:txBody>
        </p:sp>
      </p:grpSp>
      <p:grpSp>
        <p:nvGrpSpPr>
          <p:cNvPr id="8" name="グループ化 7">
            <a:extLst>
              <a:ext uri="{FF2B5EF4-FFF2-40B4-BE49-F238E27FC236}">
                <a16:creationId xmlns:a16="http://schemas.microsoft.com/office/drawing/2014/main" id="{0F2E9BA4-2761-44A4-A6DA-3594ABF279FA}"/>
              </a:ext>
            </a:extLst>
          </p:cNvPr>
          <p:cNvGrpSpPr/>
          <p:nvPr/>
        </p:nvGrpSpPr>
        <p:grpSpPr>
          <a:xfrm>
            <a:off x="5391546" y="1062192"/>
            <a:ext cx="4409283" cy="3060000"/>
            <a:chOff x="5391546" y="1062192"/>
            <a:chExt cx="4409283" cy="3060000"/>
          </a:xfrm>
          <a:noFill/>
        </p:grpSpPr>
        <p:graphicFrame>
          <p:nvGraphicFramePr>
            <p:cNvPr id="13" name="グラフ 12">
              <a:extLst>
                <a:ext uri="{FF2B5EF4-FFF2-40B4-BE49-F238E27FC236}">
                  <a16:creationId xmlns:a16="http://schemas.microsoft.com/office/drawing/2014/main" id="{5F83FDCA-5834-4BC1-B5EC-218E90D1C50C}"/>
                </a:ext>
              </a:extLst>
            </p:cNvPr>
            <p:cNvGraphicFramePr>
              <a:graphicFrameLocks noChangeAspect="1"/>
            </p:cNvGraphicFramePr>
            <p:nvPr>
              <p:extLst>
                <p:ext uri="{D42A27DB-BD31-4B8C-83A1-F6EECF244321}">
                  <p14:modId xmlns:p14="http://schemas.microsoft.com/office/powerpoint/2010/main" val="4025441672"/>
                </p:ext>
              </p:extLst>
            </p:nvPr>
          </p:nvGraphicFramePr>
          <p:xfrm>
            <a:off x="5391546" y="1062192"/>
            <a:ext cx="4409283"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4E2D8556-C134-4729-B8C4-ADA242A674CE}"/>
                </a:ext>
              </a:extLst>
            </p:cNvPr>
            <p:cNvSpPr/>
            <p:nvPr/>
          </p:nvSpPr>
          <p:spPr>
            <a:xfrm>
              <a:off x="8892108" y="3449132"/>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N=403</a:t>
              </a:r>
              <a:r>
                <a:rPr lang="en-US" altLang="ja-JP" sz="1000" dirty="0"/>
                <a:t> </a:t>
              </a:r>
              <a:endParaRPr lang="ja-JP" altLang="en-US" sz="1000" dirty="0"/>
            </a:p>
          </p:txBody>
        </p:sp>
      </p:grpSp>
      <p:grpSp>
        <p:nvGrpSpPr>
          <p:cNvPr id="9" name="グループ化 8">
            <a:extLst>
              <a:ext uri="{FF2B5EF4-FFF2-40B4-BE49-F238E27FC236}">
                <a16:creationId xmlns:a16="http://schemas.microsoft.com/office/drawing/2014/main" id="{B71A65CA-30E4-4511-B016-33024A59BAFF}"/>
              </a:ext>
            </a:extLst>
          </p:cNvPr>
          <p:cNvGrpSpPr/>
          <p:nvPr/>
        </p:nvGrpSpPr>
        <p:grpSpPr>
          <a:xfrm>
            <a:off x="638570" y="4230544"/>
            <a:ext cx="4410000" cy="3060000"/>
            <a:chOff x="638570" y="4230544"/>
            <a:chExt cx="4410000" cy="3060000"/>
          </a:xfrm>
        </p:grpSpPr>
        <p:graphicFrame>
          <p:nvGraphicFramePr>
            <p:cNvPr id="15" name="グラフ 14">
              <a:extLst>
                <a:ext uri="{FF2B5EF4-FFF2-40B4-BE49-F238E27FC236}">
                  <a16:creationId xmlns:a16="http://schemas.microsoft.com/office/drawing/2014/main" id="{457C9354-206A-4938-88EC-436BAB871956}"/>
                </a:ext>
              </a:extLst>
            </p:cNvPr>
            <p:cNvGraphicFramePr>
              <a:graphicFrameLocks/>
            </p:cNvGraphicFramePr>
            <p:nvPr>
              <p:extLst>
                <p:ext uri="{D42A27DB-BD31-4B8C-83A1-F6EECF244321}">
                  <p14:modId xmlns:p14="http://schemas.microsoft.com/office/powerpoint/2010/main" val="22659642"/>
                </p:ext>
              </p:extLst>
            </p:nvPr>
          </p:nvGraphicFramePr>
          <p:xfrm>
            <a:off x="638570" y="4230544"/>
            <a:ext cx="4410000" cy="306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正方形/長方形 4">
              <a:extLst>
                <a:ext uri="{FF2B5EF4-FFF2-40B4-BE49-F238E27FC236}">
                  <a16:creationId xmlns:a16="http://schemas.microsoft.com/office/drawing/2014/main" id="{31E62DC7-BA71-47B6-8647-150971274001}"/>
                </a:ext>
              </a:extLst>
            </p:cNvPr>
            <p:cNvSpPr/>
            <p:nvPr/>
          </p:nvSpPr>
          <p:spPr>
            <a:xfrm>
              <a:off x="4139580" y="6612275"/>
              <a:ext cx="66556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N=262</a:t>
              </a:r>
              <a:r>
                <a:rPr lang="en-US" altLang="ja-JP" sz="1000" dirty="0"/>
                <a:t> </a:t>
              </a:r>
              <a:endParaRPr lang="ja-JP" altLang="en-US" sz="1000" dirty="0"/>
            </a:p>
          </p:txBody>
        </p:sp>
      </p:grpSp>
      <p:grpSp>
        <p:nvGrpSpPr>
          <p:cNvPr id="10" name="グループ化 9">
            <a:extLst>
              <a:ext uri="{FF2B5EF4-FFF2-40B4-BE49-F238E27FC236}">
                <a16:creationId xmlns:a16="http://schemas.microsoft.com/office/drawing/2014/main" id="{29AABFA3-1F12-450B-8D12-80FB31F13A21}"/>
              </a:ext>
            </a:extLst>
          </p:cNvPr>
          <p:cNvGrpSpPr/>
          <p:nvPr/>
        </p:nvGrpSpPr>
        <p:grpSpPr>
          <a:xfrm>
            <a:off x="5391546" y="4230544"/>
            <a:ext cx="4409283" cy="3060000"/>
            <a:chOff x="5391546" y="4230544"/>
            <a:chExt cx="4409283" cy="3060000"/>
          </a:xfrm>
          <a:noFill/>
        </p:grpSpPr>
        <p:graphicFrame>
          <p:nvGraphicFramePr>
            <p:cNvPr id="14" name="グラフ 13">
              <a:extLst>
                <a:ext uri="{FF2B5EF4-FFF2-40B4-BE49-F238E27FC236}">
                  <a16:creationId xmlns:a16="http://schemas.microsoft.com/office/drawing/2014/main" id="{E920757C-8167-4D42-864D-8FD84045A1C7}"/>
                </a:ext>
              </a:extLst>
            </p:cNvPr>
            <p:cNvGraphicFramePr>
              <a:graphicFrameLocks noChangeAspect="1"/>
            </p:cNvGraphicFramePr>
            <p:nvPr>
              <p:extLst>
                <p:ext uri="{D42A27DB-BD31-4B8C-83A1-F6EECF244321}">
                  <p14:modId xmlns:p14="http://schemas.microsoft.com/office/powerpoint/2010/main" val="2266355688"/>
                </p:ext>
              </p:extLst>
            </p:nvPr>
          </p:nvGraphicFramePr>
          <p:xfrm>
            <a:off x="5391546" y="4230544"/>
            <a:ext cx="4409283"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6" name="正方形/長方形 5">
              <a:extLst>
                <a:ext uri="{FF2B5EF4-FFF2-40B4-BE49-F238E27FC236}">
                  <a16:creationId xmlns:a16="http://schemas.microsoft.com/office/drawing/2014/main" id="{103FB435-43E3-4780-9733-24E0F41F662A}"/>
                </a:ext>
              </a:extLst>
            </p:cNvPr>
            <p:cNvSpPr/>
            <p:nvPr/>
          </p:nvSpPr>
          <p:spPr>
            <a:xfrm>
              <a:off x="8892108" y="6612275"/>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N=247</a:t>
              </a:r>
              <a:r>
                <a:rPr lang="en-US" altLang="ja-JP" sz="1000" dirty="0"/>
                <a:t> </a:t>
              </a:r>
              <a:endParaRPr lang="ja-JP" altLang="en-US" sz="1000" dirty="0"/>
            </a:p>
          </p:txBody>
        </p:sp>
      </p:grpSp>
      <p:sp>
        <p:nvSpPr>
          <p:cNvPr id="2" name="テキスト ボックス 1"/>
          <p:cNvSpPr txBox="1"/>
          <p:nvPr/>
        </p:nvSpPr>
        <p:spPr>
          <a:xfrm>
            <a:off x="515394" y="255696"/>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Q22ABC.</a:t>
            </a:r>
            <a:r>
              <a:rPr lang="ja-JP" altLang="en-US" sz="2065" b="1" dirty="0">
                <a:latin typeface="MS UI Gothic" panose="020B0600070205080204" pitchFamily="50" charset="-128"/>
                <a:ea typeface="MS UI Gothic" panose="020B0600070205080204" pitchFamily="50" charset="-128"/>
              </a:rPr>
              <a:t>自社の強みと、現在重要な技術の関係（指標値）</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2" name="object 6">
            <a:extLst>
              <a:ext uri="{FF2B5EF4-FFF2-40B4-BE49-F238E27FC236}">
                <a16:creationId xmlns:a16="http://schemas.microsoft.com/office/drawing/2014/main" id="{13CF8B17-B21C-48F2-A305-907D02460FAB}"/>
              </a:ext>
            </a:extLst>
          </p:cNvPr>
          <p:cNvSpPr txBox="1"/>
          <p:nvPr/>
        </p:nvSpPr>
        <p:spPr>
          <a:xfrm>
            <a:off x="1605316" y="1287026"/>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7" name="object 6">
            <a:extLst>
              <a:ext uri="{FF2B5EF4-FFF2-40B4-BE49-F238E27FC236}">
                <a16:creationId xmlns:a16="http://schemas.microsoft.com/office/drawing/2014/main" id="{6A59AB2B-ADB6-44F0-B70E-96BDAA30A771}"/>
              </a:ext>
            </a:extLst>
          </p:cNvPr>
          <p:cNvSpPr txBox="1"/>
          <p:nvPr/>
        </p:nvSpPr>
        <p:spPr>
          <a:xfrm>
            <a:off x="6375925" y="1287026"/>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8" name="object 6">
            <a:extLst>
              <a:ext uri="{FF2B5EF4-FFF2-40B4-BE49-F238E27FC236}">
                <a16:creationId xmlns:a16="http://schemas.microsoft.com/office/drawing/2014/main" id="{5489D833-6569-497F-AEA4-668F7DD65988}"/>
              </a:ext>
            </a:extLst>
          </p:cNvPr>
          <p:cNvSpPr txBox="1"/>
          <p:nvPr/>
        </p:nvSpPr>
        <p:spPr>
          <a:xfrm>
            <a:off x="6225083" y="44553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9" name="object 6">
            <a:extLst>
              <a:ext uri="{FF2B5EF4-FFF2-40B4-BE49-F238E27FC236}">
                <a16:creationId xmlns:a16="http://schemas.microsoft.com/office/drawing/2014/main" id="{21FD7B77-51C3-42D1-8761-4197ACBFDD8C}"/>
              </a:ext>
            </a:extLst>
          </p:cNvPr>
          <p:cNvSpPr txBox="1"/>
          <p:nvPr/>
        </p:nvSpPr>
        <p:spPr>
          <a:xfrm>
            <a:off x="1363301" y="44553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テキスト ボックス 15">
            <a:extLst>
              <a:ext uri="{FF2B5EF4-FFF2-40B4-BE49-F238E27FC236}">
                <a16:creationId xmlns:a16="http://schemas.microsoft.com/office/drawing/2014/main" id="{45132310-D5D1-45D8-9D69-F0FB97C91375}"/>
              </a:ext>
            </a:extLst>
          </p:cNvPr>
          <p:cNvSpPr txBox="1"/>
          <p:nvPr/>
        </p:nvSpPr>
        <p:spPr>
          <a:xfrm>
            <a:off x="515394" y="665808"/>
            <a:ext cx="6288482"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Tree>
    <p:extLst>
      <p:ext uri="{BB962C8B-B14F-4D97-AF65-F5344CB8AC3E}">
        <p14:creationId xmlns:p14="http://schemas.microsoft.com/office/powerpoint/2010/main" val="12516645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7DB4C50-6347-42CB-AF69-70BAA725F81A}"/>
              </a:ext>
            </a:extLst>
          </p:cNvPr>
          <p:cNvGrpSpPr/>
          <p:nvPr/>
        </p:nvGrpSpPr>
        <p:grpSpPr>
          <a:xfrm>
            <a:off x="638571" y="1062192"/>
            <a:ext cx="4410000" cy="3060000"/>
            <a:chOff x="638571" y="1062192"/>
            <a:chExt cx="4410000" cy="3060000"/>
          </a:xfrm>
          <a:noFill/>
        </p:grpSpPr>
        <p:graphicFrame>
          <p:nvGraphicFramePr>
            <p:cNvPr id="5" name="グラフ 4">
              <a:extLst>
                <a:ext uri="{FF2B5EF4-FFF2-40B4-BE49-F238E27FC236}">
                  <a16:creationId xmlns:a16="http://schemas.microsoft.com/office/drawing/2014/main" id="{41F4EF6C-4C95-4BC6-9603-D4165D5EF13C}"/>
                </a:ext>
              </a:extLst>
            </p:cNvPr>
            <p:cNvGraphicFramePr>
              <a:graphicFrameLocks noChangeAspect="1"/>
            </p:cNvGraphicFramePr>
            <p:nvPr>
              <p:extLst>
                <p:ext uri="{D42A27DB-BD31-4B8C-83A1-F6EECF244321}">
                  <p14:modId xmlns:p14="http://schemas.microsoft.com/office/powerpoint/2010/main" val="258073125"/>
                </p:ext>
              </p:extLst>
            </p:nvPr>
          </p:nvGraphicFramePr>
          <p:xfrm>
            <a:off x="638571" y="1062192"/>
            <a:ext cx="4410000"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8DB76AA9-83AD-4F3F-B300-1B54B137F99E}"/>
                </a:ext>
              </a:extLst>
            </p:cNvPr>
            <p:cNvSpPr/>
            <p:nvPr/>
          </p:nvSpPr>
          <p:spPr>
            <a:xfrm>
              <a:off x="4117164" y="3461755"/>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N=292</a:t>
              </a:r>
              <a:r>
                <a:rPr lang="en-US" altLang="ja-JP" sz="1000" dirty="0"/>
                <a:t> </a:t>
              </a:r>
              <a:endParaRPr lang="ja-JP" altLang="en-US" sz="1000" dirty="0"/>
            </a:p>
          </p:txBody>
        </p:sp>
      </p:grpSp>
      <p:grpSp>
        <p:nvGrpSpPr>
          <p:cNvPr id="18" name="グループ化 17">
            <a:extLst>
              <a:ext uri="{FF2B5EF4-FFF2-40B4-BE49-F238E27FC236}">
                <a16:creationId xmlns:a16="http://schemas.microsoft.com/office/drawing/2014/main" id="{CA93EE79-976D-4423-B643-A0ABA49D87F2}"/>
              </a:ext>
            </a:extLst>
          </p:cNvPr>
          <p:cNvGrpSpPr/>
          <p:nvPr/>
        </p:nvGrpSpPr>
        <p:grpSpPr>
          <a:xfrm>
            <a:off x="5391546" y="1062192"/>
            <a:ext cx="4409282" cy="3060000"/>
            <a:chOff x="5391546" y="1062192"/>
            <a:chExt cx="4409282" cy="3060000"/>
          </a:xfrm>
          <a:noFill/>
        </p:grpSpPr>
        <p:graphicFrame>
          <p:nvGraphicFramePr>
            <p:cNvPr id="6" name="グラフ 5">
              <a:extLst>
                <a:ext uri="{FF2B5EF4-FFF2-40B4-BE49-F238E27FC236}">
                  <a16:creationId xmlns:a16="http://schemas.microsoft.com/office/drawing/2014/main" id="{9BBB0DE5-CA9B-4283-8FDE-6A2B35F8D89E}"/>
                </a:ext>
              </a:extLst>
            </p:cNvPr>
            <p:cNvGraphicFramePr>
              <a:graphicFrameLocks noChangeAspect="1"/>
            </p:cNvGraphicFramePr>
            <p:nvPr>
              <p:extLst>
                <p:ext uri="{D42A27DB-BD31-4B8C-83A1-F6EECF244321}">
                  <p14:modId xmlns:p14="http://schemas.microsoft.com/office/powerpoint/2010/main" val="1763744800"/>
                </p:ext>
              </p:extLst>
            </p:nvPr>
          </p:nvGraphicFramePr>
          <p:xfrm>
            <a:off x="5391546" y="1062192"/>
            <a:ext cx="4409282"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A3EDA53A-9567-4B6B-84DC-9BC0967AA7D4}"/>
                </a:ext>
              </a:extLst>
            </p:cNvPr>
            <p:cNvSpPr/>
            <p:nvPr/>
          </p:nvSpPr>
          <p:spPr>
            <a:xfrm>
              <a:off x="8883066" y="3443923"/>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N=401</a:t>
              </a:r>
              <a:r>
                <a:rPr lang="en-US" altLang="ja-JP" sz="1000" dirty="0"/>
                <a:t> </a:t>
              </a:r>
              <a:endParaRPr lang="ja-JP" altLang="en-US" sz="1000" dirty="0"/>
            </a:p>
          </p:txBody>
        </p:sp>
      </p:grpSp>
      <p:grpSp>
        <p:nvGrpSpPr>
          <p:cNvPr id="20" name="グループ化 19">
            <a:extLst>
              <a:ext uri="{FF2B5EF4-FFF2-40B4-BE49-F238E27FC236}">
                <a16:creationId xmlns:a16="http://schemas.microsoft.com/office/drawing/2014/main" id="{D9C58D90-168B-4325-9669-A0CD74FDA92A}"/>
              </a:ext>
            </a:extLst>
          </p:cNvPr>
          <p:cNvGrpSpPr/>
          <p:nvPr/>
        </p:nvGrpSpPr>
        <p:grpSpPr>
          <a:xfrm>
            <a:off x="638571" y="4230544"/>
            <a:ext cx="4409282" cy="3060000"/>
            <a:chOff x="638571" y="4230544"/>
            <a:chExt cx="4409282" cy="3060000"/>
          </a:xfrm>
          <a:noFill/>
        </p:grpSpPr>
        <p:graphicFrame>
          <p:nvGraphicFramePr>
            <p:cNvPr id="7" name="グラフ 6">
              <a:extLst>
                <a:ext uri="{FF2B5EF4-FFF2-40B4-BE49-F238E27FC236}">
                  <a16:creationId xmlns:a16="http://schemas.microsoft.com/office/drawing/2014/main" id="{C67BB0FA-0AAE-49DF-8A88-427AE278C267}"/>
                </a:ext>
              </a:extLst>
            </p:cNvPr>
            <p:cNvGraphicFramePr>
              <a:graphicFrameLocks noChangeAspect="1"/>
            </p:cNvGraphicFramePr>
            <p:nvPr>
              <p:extLst>
                <p:ext uri="{D42A27DB-BD31-4B8C-83A1-F6EECF244321}">
                  <p14:modId xmlns:p14="http://schemas.microsoft.com/office/powerpoint/2010/main" val="1118702434"/>
                </p:ext>
              </p:extLst>
            </p:nvPr>
          </p:nvGraphicFramePr>
          <p:xfrm>
            <a:off x="638571" y="4230544"/>
            <a:ext cx="4409282" cy="306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正方形/長方形 14">
              <a:extLst>
                <a:ext uri="{FF2B5EF4-FFF2-40B4-BE49-F238E27FC236}">
                  <a16:creationId xmlns:a16="http://schemas.microsoft.com/office/drawing/2014/main" id="{D376CB3B-F5FC-4BFF-A31C-101065F435F8}"/>
                </a:ext>
              </a:extLst>
            </p:cNvPr>
            <p:cNvSpPr/>
            <p:nvPr/>
          </p:nvSpPr>
          <p:spPr>
            <a:xfrm>
              <a:off x="4122085" y="6642472"/>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N=260</a:t>
              </a:r>
              <a:r>
                <a:rPr lang="en-US" altLang="ja-JP" sz="1000" dirty="0"/>
                <a:t> </a:t>
              </a:r>
              <a:endParaRPr lang="ja-JP" altLang="en-US" sz="1000" dirty="0"/>
            </a:p>
          </p:txBody>
        </p:sp>
      </p:grpSp>
      <p:grpSp>
        <p:nvGrpSpPr>
          <p:cNvPr id="21" name="グループ化 20">
            <a:extLst>
              <a:ext uri="{FF2B5EF4-FFF2-40B4-BE49-F238E27FC236}">
                <a16:creationId xmlns:a16="http://schemas.microsoft.com/office/drawing/2014/main" id="{A5EC068D-C821-40B9-82D3-0CCE41DF003A}"/>
              </a:ext>
            </a:extLst>
          </p:cNvPr>
          <p:cNvGrpSpPr/>
          <p:nvPr/>
        </p:nvGrpSpPr>
        <p:grpSpPr>
          <a:xfrm>
            <a:off x="5391546" y="4230544"/>
            <a:ext cx="4409282" cy="3060000"/>
            <a:chOff x="5391546" y="4230544"/>
            <a:chExt cx="4409282" cy="3060000"/>
          </a:xfrm>
          <a:noFill/>
        </p:grpSpPr>
        <p:graphicFrame>
          <p:nvGraphicFramePr>
            <p:cNvPr id="8" name="グラフ 7">
              <a:extLst>
                <a:ext uri="{FF2B5EF4-FFF2-40B4-BE49-F238E27FC236}">
                  <a16:creationId xmlns:a16="http://schemas.microsoft.com/office/drawing/2014/main" id="{F2A6493D-CEE3-48D1-BDB2-A02AE7A52FDA}"/>
                </a:ext>
              </a:extLst>
            </p:cNvPr>
            <p:cNvGraphicFramePr>
              <a:graphicFrameLocks noChangeAspect="1"/>
            </p:cNvGraphicFramePr>
            <p:nvPr>
              <p:extLst>
                <p:ext uri="{D42A27DB-BD31-4B8C-83A1-F6EECF244321}">
                  <p14:modId xmlns:p14="http://schemas.microsoft.com/office/powerpoint/2010/main" val="855597796"/>
                </p:ext>
              </p:extLst>
            </p:nvPr>
          </p:nvGraphicFramePr>
          <p:xfrm>
            <a:off x="5391546" y="4230544"/>
            <a:ext cx="4409282"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正方形/長方形 16">
              <a:extLst>
                <a:ext uri="{FF2B5EF4-FFF2-40B4-BE49-F238E27FC236}">
                  <a16:creationId xmlns:a16="http://schemas.microsoft.com/office/drawing/2014/main" id="{AABFCAE8-073D-414A-B280-26860957E2AB}"/>
                </a:ext>
              </a:extLst>
            </p:cNvPr>
            <p:cNvSpPr/>
            <p:nvPr/>
          </p:nvSpPr>
          <p:spPr>
            <a:xfrm>
              <a:off x="8892108" y="6642472"/>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N=244</a:t>
              </a:r>
              <a:r>
                <a:rPr lang="en-US" altLang="ja-JP" sz="1000" dirty="0"/>
                <a:t> </a:t>
              </a:r>
              <a:endParaRPr lang="ja-JP" altLang="en-US" sz="1000" dirty="0"/>
            </a:p>
          </p:txBody>
        </p:sp>
      </p:grpSp>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Q22AC.</a:t>
            </a:r>
            <a:r>
              <a:rPr lang="ja-JP" altLang="en-US" sz="2065" b="1" dirty="0">
                <a:latin typeface="MS UI Gothic" panose="020B0600070205080204" pitchFamily="50" charset="-128"/>
                <a:ea typeface="MS UI Gothic" panose="020B0600070205080204" pitchFamily="50" charset="-128"/>
              </a:rPr>
              <a:t>自社の強みと、将来強化／新たに獲得したい技術の関係（指標値）</a:t>
            </a:r>
          </a:p>
        </p:txBody>
      </p:sp>
      <p:sp>
        <p:nvSpPr>
          <p:cNvPr id="9" name="object 6">
            <a:extLst>
              <a:ext uri="{FF2B5EF4-FFF2-40B4-BE49-F238E27FC236}">
                <a16:creationId xmlns:a16="http://schemas.microsoft.com/office/drawing/2014/main" id="{D27040D5-755E-4507-B239-840622BB6099}"/>
              </a:ext>
            </a:extLst>
          </p:cNvPr>
          <p:cNvSpPr txBox="1"/>
          <p:nvPr/>
        </p:nvSpPr>
        <p:spPr>
          <a:xfrm>
            <a:off x="3517499" y="121501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036B89C3-FB24-46F5-B5E9-7515CDB5D7F0}"/>
              </a:ext>
            </a:extLst>
          </p:cNvPr>
          <p:cNvSpPr txBox="1"/>
          <p:nvPr/>
        </p:nvSpPr>
        <p:spPr>
          <a:xfrm>
            <a:off x="8288108" y="121501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F09EFE5B-E87E-4963-A77A-C2248F24351F}"/>
              </a:ext>
            </a:extLst>
          </p:cNvPr>
          <p:cNvSpPr txBox="1"/>
          <p:nvPr/>
        </p:nvSpPr>
        <p:spPr>
          <a:xfrm>
            <a:off x="8137266" y="4383370"/>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DFDAF3CF-991D-42E1-9B94-7C797690C7D7}"/>
              </a:ext>
            </a:extLst>
          </p:cNvPr>
          <p:cNvSpPr txBox="1"/>
          <p:nvPr/>
        </p:nvSpPr>
        <p:spPr>
          <a:xfrm>
            <a:off x="3275484" y="4383370"/>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3" name="正方形/長方形 12">
            <a:extLst>
              <a:ext uri="{FF2B5EF4-FFF2-40B4-BE49-F238E27FC236}">
                <a16:creationId xmlns:a16="http://schemas.microsoft.com/office/drawing/2014/main" id="{B2E5BA27-01E3-4374-9838-54FA41FC44FE}"/>
              </a:ext>
            </a:extLst>
          </p:cNvPr>
          <p:cNvSpPr/>
          <p:nvPr/>
        </p:nvSpPr>
        <p:spPr>
          <a:xfrm>
            <a:off x="6731868" y="584508"/>
            <a:ext cx="3227165"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zh-TW"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sp>
        <p:nvSpPr>
          <p:cNvPr id="14" name="テキスト ボックス 13">
            <a:extLst>
              <a:ext uri="{FF2B5EF4-FFF2-40B4-BE49-F238E27FC236}">
                <a16:creationId xmlns:a16="http://schemas.microsoft.com/office/drawing/2014/main" id="{13C7C25C-0E15-4AF4-A260-E830F8A4E2AB}"/>
              </a:ext>
            </a:extLst>
          </p:cNvPr>
          <p:cNvSpPr txBox="1"/>
          <p:nvPr/>
        </p:nvSpPr>
        <p:spPr>
          <a:xfrm>
            <a:off x="515393" y="665808"/>
            <a:ext cx="6301677"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Tree>
    <p:extLst>
      <p:ext uri="{BB962C8B-B14F-4D97-AF65-F5344CB8AC3E}">
        <p14:creationId xmlns:p14="http://schemas.microsoft.com/office/powerpoint/2010/main" val="339478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従業員数</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（産業構造の位置づけ別）</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a:t>
            </a:r>
          </a:p>
        </p:txBody>
      </p:sp>
      <p:graphicFrame>
        <p:nvGraphicFramePr>
          <p:cNvPr id="7" name="グラフ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74779131"/>
              </p:ext>
            </p:extLst>
          </p:nvPr>
        </p:nvGraphicFramePr>
        <p:xfrm>
          <a:off x="899700" y="1602472"/>
          <a:ext cx="864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3151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8452F856-5DEF-4DFC-BEE0-0387585A6F08}"/>
              </a:ext>
            </a:extLst>
          </p:cNvPr>
          <p:cNvGrpSpPr/>
          <p:nvPr/>
        </p:nvGrpSpPr>
        <p:grpSpPr>
          <a:xfrm>
            <a:off x="638212" y="1062192"/>
            <a:ext cx="4410000" cy="3060000"/>
            <a:chOff x="638212" y="1062192"/>
            <a:chExt cx="4410000" cy="3060000"/>
          </a:xfrm>
        </p:grpSpPr>
        <p:graphicFrame>
          <p:nvGraphicFramePr>
            <p:cNvPr id="5" name="グラフ 4">
              <a:extLst>
                <a:ext uri="{FF2B5EF4-FFF2-40B4-BE49-F238E27FC236}">
                  <a16:creationId xmlns:a16="http://schemas.microsoft.com/office/drawing/2014/main" id="{955CD220-5018-468A-83C1-238A2AED8A99}"/>
                </a:ext>
              </a:extLst>
            </p:cNvPr>
            <p:cNvGraphicFramePr>
              <a:graphicFrameLocks noChangeAspect="1"/>
            </p:cNvGraphicFramePr>
            <p:nvPr>
              <p:extLst>
                <p:ext uri="{D42A27DB-BD31-4B8C-83A1-F6EECF244321}">
                  <p14:modId xmlns:p14="http://schemas.microsoft.com/office/powerpoint/2010/main" val="935492257"/>
                </p:ext>
              </p:extLst>
            </p:nvPr>
          </p:nvGraphicFramePr>
          <p:xfrm>
            <a:off x="638212" y="1062192"/>
            <a:ext cx="4410000"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45471CC2-520A-45C2-A9D2-0241318966F9}"/>
                </a:ext>
              </a:extLst>
            </p:cNvPr>
            <p:cNvSpPr/>
            <p:nvPr/>
          </p:nvSpPr>
          <p:spPr>
            <a:xfrm>
              <a:off x="4122085" y="3461755"/>
              <a:ext cx="66556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N=304</a:t>
              </a:r>
              <a:r>
                <a:rPr lang="en-US" altLang="ja-JP" sz="1000" dirty="0"/>
                <a:t> </a:t>
              </a:r>
              <a:endParaRPr lang="ja-JP" altLang="en-US" sz="1000" dirty="0"/>
            </a:p>
          </p:txBody>
        </p:sp>
      </p:grpSp>
      <p:grpSp>
        <p:nvGrpSpPr>
          <p:cNvPr id="19" name="グループ化 18">
            <a:extLst>
              <a:ext uri="{FF2B5EF4-FFF2-40B4-BE49-F238E27FC236}">
                <a16:creationId xmlns:a16="http://schemas.microsoft.com/office/drawing/2014/main" id="{8553B249-7CF6-47C2-927B-DFF2B422C868}"/>
              </a:ext>
            </a:extLst>
          </p:cNvPr>
          <p:cNvGrpSpPr/>
          <p:nvPr/>
        </p:nvGrpSpPr>
        <p:grpSpPr>
          <a:xfrm>
            <a:off x="5391187" y="1062192"/>
            <a:ext cx="4410000" cy="3060000"/>
            <a:chOff x="5391187" y="1062192"/>
            <a:chExt cx="4410000" cy="3060000"/>
          </a:xfrm>
        </p:grpSpPr>
        <p:graphicFrame>
          <p:nvGraphicFramePr>
            <p:cNvPr id="6" name="グラフ 5">
              <a:extLst>
                <a:ext uri="{FF2B5EF4-FFF2-40B4-BE49-F238E27FC236}">
                  <a16:creationId xmlns:a16="http://schemas.microsoft.com/office/drawing/2014/main" id="{A49738AC-677D-49A1-BBB9-F1637E2E295A}"/>
                </a:ext>
              </a:extLst>
            </p:cNvPr>
            <p:cNvGraphicFramePr>
              <a:graphicFrameLocks noChangeAspect="1"/>
            </p:cNvGraphicFramePr>
            <p:nvPr>
              <p:extLst>
                <p:ext uri="{D42A27DB-BD31-4B8C-83A1-F6EECF244321}">
                  <p14:modId xmlns:p14="http://schemas.microsoft.com/office/powerpoint/2010/main" val="770275097"/>
                </p:ext>
              </p:extLst>
            </p:nvPr>
          </p:nvGraphicFramePr>
          <p:xfrm>
            <a:off x="5391187" y="1062192"/>
            <a:ext cx="4410000"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D116900C-032E-4606-B4FB-32D0129D16D6}"/>
                </a:ext>
              </a:extLst>
            </p:cNvPr>
            <p:cNvSpPr/>
            <p:nvPr/>
          </p:nvSpPr>
          <p:spPr>
            <a:xfrm>
              <a:off x="8892108" y="3474120"/>
              <a:ext cx="66556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N=403</a:t>
              </a:r>
              <a:r>
                <a:rPr lang="en-US" altLang="ja-JP" sz="1000" dirty="0"/>
                <a:t> </a:t>
              </a:r>
              <a:endParaRPr lang="ja-JP" altLang="en-US" sz="1000" dirty="0"/>
            </a:p>
          </p:txBody>
        </p:sp>
      </p:grpSp>
      <p:grpSp>
        <p:nvGrpSpPr>
          <p:cNvPr id="21" name="グループ化 20">
            <a:extLst>
              <a:ext uri="{FF2B5EF4-FFF2-40B4-BE49-F238E27FC236}">
                <a16:creationId xmlns:a16="http://schemas.microsoft.com/office/drawing/2014/main" id="{9BA114E2-B24D-40E0-B5C7-C773210169F9}"/>
              </a:ext>
            </a:extLst>
          </p:cNvPr>
          <p:cNvGrpSpPr/>
          <p:nvPr/>
        </p:nvGrpSpPr>
        <p:grpSpPr>
          <a:xfrm>
            <a:off x="638212" y="4230544"/>
            <a:ext cx="4410000" cy="3060000"/>
            <a:chOff x="638212" y="4230544"/>
            <a:chExt cx="4410000" cy="3060000"/>
          </a:xfrm>
          <a:noFill/>
        </p:grpSpPr>
        <p:graphicFrame>
          <p:nvGraphicFramePr>
            <p:cNvPr id="7" name="グラフ 6">
              <a:extLst>
                <a:ext uri="{FF2B5EF4-FFF2-40B4-BE49-F238E27FC236}">
                  <a16:creationId xmlns:a16="http://schemas.microsoft.com/office/drawing/2014/main" id="{A8964787-53AE-4248-AA43-1CBECEEC22E3}"/>
                </a:ext>
              </a:extLst>
            </p:cNvPr>
            <p:cNvGraphicFramePr>
              <a:graphicFrameLocks noChangeAspect="1"/>
            </p:cNvGraphicFramePr>
            <p:nvPr>
              <p:extLst>
                <p:ext uri="{D42A27DB-BD31-4B8C-83A1-F6EECF244321}">
                  <p14:modId xmlns:p14="http://schemas.microsoft.com/office/powerpoint/2010/main" val="1329003292"/>
                </p:ext>
              </p:extLst>
            </p:nvPr>
          </p:nvGraphicFramePr>
          <p:xfrm>
            <a:off x="638212" y="4230544"/>
            <a:ext cx="4410000" cy="306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正方形/長方形 12">
              <a:extLst>
                <a:ext uri="{FF2B5EF4-FFF2-40B4-BE49-F238E27FC236}">
                  <a16:creationId xmlns:a16="http://schemas.microsoft.com/office/drawing/2014/main" id="{07183844-B350-46E6-BCB6-A871F11CBE4F}"/>
                </a:ext>
              </a:extLst>
            </p:cNvPr>
            <p:cNvSpPr/>
            <p:nvPr/>
          </p:nvSpPr>
          <p:spPr>
            <a:xfrm>
              <a:off x="4122085" y="6642472"/>
              <a:ext cx="665567" cy="246221"/>
            </a:xfrm>
            <a:prstGeom prst="rect">
              <a:avLst/>
            </a:prstGeom>
            <a:grpFill/>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N=260</a:t>
              </a:r>
              <a:r>
                <a:rPr lang="en-US" altLang="ja-JP" sz="1000" dirty="0"/>
                <a:t> </a:t>
              </a:r>
              <a:endParaRPr lang="ja-JP" altLang="en-US" sz="1000" dirty="0"/>
            </a:p>
          </p:txBody>
        </p:sp>
      </p:grpSp>
      <p:grpSp>
        <p:nvGrpSpPr>
          <p:cNvPr id="18" name="グループ化 17">
            <a:extLst>
              <a:ext uri="{FF2B5EF4-FFF2-40B4-BE49-F238E27FC236}">
                <a16:creationId xmlns:a16="http://schemas.microsoft.com/office/drawing/2014/main" id="{5FD7DC3C-AAD3-42F7-8E13-6C7C9BC43232}"/>
              </a:ext>
            </a:extLst>
          </p:cNvPr>
          <p:cNvGrpSpPr/>
          <p:nvPr/>
        </p:nvGrpSpPr>
        <p:grpSpPr>
          <a:xfrm>
            <a:off x="5391187" y="4230544"/>
            <a:ext cx="4410000" cy="3060000"/>
            <a:chOff x="5391187" y="4230544"/>
            <a:chExt cx="4410000" cy="3060000"/>
          </a:xfrm>
        </p:grpSpPr>
        <p:graphicFrame>
          <p:nvGraphicFramePr>
            <p:cNvPr id="8" name="グラフ 7">
              <a:extLst>
                <a:ext uri="{FF2B5EF4-FFF2-40B4-BE49-F238E27FC236}">
                  <a16:creationId xmlns:a16="http://schemas.microsoft.com/office/drawing/2014/main" id="{A20425C7-B195-4B14-9C8D-1E13588959AB}"/>
                </a:ext>
              </a:extLst>
            </p:cNvPr>
            <p:cNvGraphicFramePr>
              <a:graphicFrameLocks noChangeAspect="1"/>
            </p:cNvGraphicFramePr>
            <p:nvPr>
              <p:extLst>
                <p:ext uri="{D42A27DB-BD31-4B8C-83A1-F6EECF244321}">
                  <p14:modId xmlns:p14="http://schemas.microsoft.com/office/powerpoint/2010/main" val="2090433458"/>
                </p:ext>
              </p:extLst>
            </p:nvPr>
          </p:nvGraphicFramePr>
          <p:xfrm>
            <a:off x="5391187" y="4230544"/>
            <a:ext cx="4410000"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D2F20913-CE41-469C-8775-7A106240B97F}"/>
                </a:ext>
              </a:extLst>
            </p:cNvPr>
            <p:cNvSpPr/>
            <p:nvPr/>
          </p:nvSpPr>
          <p:spPr>
            <a:xfrm>
              <a:off x="8874613" y="6642472"/>
              <a:ext cx="665567" cy="246221"/>
            </a:xfrm>
            <a:prstGeom prst="rect">
              <a:avLst/>
            </a:prstGeom>
          </p:spPr>
          <p:txBody>
            <a:bodyPr wrap="none">
              <a:spAutoFit/>
            </a:bodyPr>
            <a:lstStyle/>
            <a:p>
              <a:r>
                <a:rPr lang="en-US" altLang="ja-JP" sz="1000" dirty="0">
                  <a:solidFill>
                    <a:srgbClr val="000000"/>
                  </a:solidFill>
                  <a:latin typeface="Meiryo UI" panose="020B0604030504040204" pitchFamily="50" charset="-128"/>
                  <a:ea typeface="Meiryo UI" panose="020B0604030504040204" pitchFamily="50" charset="-128"/>
                </a:rPr>
                <a:t>N=247</a:t>
              </a:r>
              <a:r>
                <a:rPr lang="en-US" altLang="ja-JP" sz="1000" dirty="0"/>
                <a:t> </a:t>
              </a:r>
              <a:endParaRPr lang="ja-JP" altLang="en-US" sz="1000" dirty="0"/>
            </a:p>
          </p:txBody>
        </p:sp>
      </p:grpSp>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Q22BC.</a:t>
            </a:r>
            <a:r>
              <a:rPr lang="ja-JP" altLang="en-US" sz="2065" b="1" dirty="0">
                <a:latin typeface="MS UI Gothic" panose="020B0600070205080204" pitchFamily="50" charset="-128"/>
                <a:ea typeface="MS UI Gothic" panose="020B0600070205080204" pitchFamily="50" charset="-128"/>
              </a:rPr>
              <a:t>現在重要な技術と、 将来強化／新たに獲得したい技術の関係（指標値）</a:t>
            </a:r>
          </a:p>
        </p:txBody>
      </p:sp>
      <p:sp>
        <p:nvSpPr>
          <p:cNvPr id="9" name="object 6">
            <a:extLst>
              <a:ext uri="{FF2B5EF4-FFF2-40B4-BE49-F238E27FC236}">
                <a16:creationId xmlns:a16="http://schemas.microsoft.com/office/drawing/2014/main" id="{5EFE60DE-9B72-45CD-99BE-6F9DB9BFBF2A}"/>
              </a:ext>
            </a:extLst>
          </p:cNvPr>
          <p:cNvSpPr txBox="1"/>
          <p:nvPr/>
        </p:nvSpPr>
        <p:spPr>
          <a:xfrm>
            <a:off x="1605316" y="1287026"/>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951E02A4-70B3-49E0-A423-577B5BEF2E83}"/>
              </a:ext>
            </a:extLst>
          </p:cNvPr>
          <p:cNvSpPr txBox="1"/>
          <p:nvPr/>
        </p:nvSpPr>
        <p:spPr>
          <a:xfrm>
            <a:off x="6375925" y="1287026"/>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6AB268EA-655F-44B7-BF3A-CFFC3DE43007}"/>
              </a:ext>
            </a:extLst>
          </p:cNvPr>
          <p:cNvSpPr txBox="1"/>
          <p:nvPr/>
        </p:nvSpPr>
        <p:spPr>
          <a:xfrm>
            <a:off x="6225083" y="44553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71BAA40A-E8FB-4D2C-AA23-D0479FE949FF}"/>
              </a:ext>
            </a:extLst>
          </p:cNvPr>
          <p:cNvSpPr txBox="1"/>
          <p:nvPr/>
        </p:nvSpPr>
        <p:spPr>
          <a:xfrm>
            <a:off x="1363301" y="44553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正方形/長方形 15">
            <a:extLst>
              <a:ext uri="{FF2B5EF4-FFF2-40B4-BE49-F238E27FC236}">
                <a16:creationId xmlns:a16="http://schemas.microsoft.com/office/drawing/2014/main" id="{293456E5-961D-4AB4-AF56-CA865D6CD64A}"/>
              </a:ext>
            </a:extLst>
          </p:cNvPr>
          <p:cNvSpPr/>
          <p:nvPr/>
        </p:nvSpPr>
        <p:spPr>
          <a:xfrm>
            <a:off x="6731868" y="584508"/>
            <a:ext cx="3227165"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zh-TW"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sp>
        <p:nvSpPr>
          <p:cNvPr id="17" name="テキスト ボックス 16">
            <a:extLst>
              <a:ext uri="{FF2B5EF4-FFF2-40B4-BE49-F238E27FC236}">
                <a16:creationId xmlns:a16="http://schemas.microsoft.com/office/drawing/2014/main" id="{2D484E6A-A3B4-4392-8454-751ECFC8095D}"/>
              </a:ext>
            </a:extLst>
          </p:cNvPr>
          <p:cNvSpPr txBox="1"/>
          <p:nvPr/>
        </p:nvSpPr>
        <p:spPr>
          <a:xfrm>
            <a:off x="515394" y="665808"/>
            <a:ext cx="6216474"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Tree>
    <p:extLst>
      <p:ext uri="{BB962C8B-B14F-4D97-AF65-F5344CB8AC3E}">
        <p14:creationId xmlns:p14="http://schemas.microsoft.com/office/powerpoint/2010/main" val="26404834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D626DA91-B0D2-4210-AF49-4C58B458B0F5}"/>
              </a:ext>
            </a:extLst>
          </p:cNvPr>
          <p:cNvGraphicFramePr>
            <a:graphicFrameLocks/>
          </p:cNvGraphicFramePr>
          <p:nvPr>
            <p:extLst>
              <p:ext uri="{D42A27DB-BD31-4B8C-83A1-F6EECF244321}">
                <p14:modId xmlns:p14="http://schemas.microsoft.com/office/powerpoint/2010/main" val="1033171326"/>
              </p:ext>
            </p:extLst>
          </p:nvPr>
        </p:nvGraphicFramePr>
        <p:xfrm>
          <a:off x="3455884" y="702552"/>
          <a:ext cx="3420000" cy="66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99E23BA1-78E9-4B44-88E2-2FD6608E390D}"/>
              </a:ext>
            </a:extLst>
          </p:cNvPr>
          <p:cNvGraphicFramePr>
            <a:graphicFrameLocks/>
          </p:cNvGraphicFramePr>
          <p:nvPr>
            <p:extLst>
              <p:ext uri="{D42A27DB-BD31-4B8C-83A1-F6EECF244321}">
                <p14:modId xmlns:p14="http://schemas.microsoft.com/office/powerpoint/2010/main" val="1066240991"/>
              </p:ext>
            </p:extLst>
          </p:nvPr>
        </p:nvGraphicFramePr>
        <p:xfrm>
          <a:off x="71508" y="702552"/>
          <a:ext cx="3420000" cy="666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449784"/>
            <a:ext cx="9528842" cy="261610"/>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r>
              <a:rPr lang="en-US" altLang="ja-JP" sz="1100" dirty="0"/>
              <a:t>E.</a:t>
            </a:r>
            <a:r>
              <a:rPr lang="ja-JP" altLang="en-US" sz="1100" dirty="0"/>
              <a:t>その他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p>
        </p:txBody>
      </p:sp>
      <p:sp>
        <p:nvSpPr>
          <p:cNvPr id="2" name="テキスト ボックス 1"/>
          <p:cNvSpPr txBox="1"/>
          <p:nvPr/>
        </p:nvSpPr>
        <p:spPr>
          <a:xfrm>
            <a:off x="515394" y="82967"/>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a:t>
            </a:r>
            <a:r>
              <a:rPr lang="ja-JP" altLang="en-US" sz="2065" b="1" dirty="0">
                <a:latin typeface="MS UI Gothic" panose="020B0600070205080204" pitchFamily="50" charset="-128"/>
                <a:ea typeface="MS UI Gothic" panose="020B0600070205080204" pitchFamily="50" charset="-128"/>
              </a:rPr>
              <a:t>自社の強みとなる技術（</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a:t>
            </a:r>
          </a:p>
        </p:txBody>
      </p:sp>
      <p:sp>
        <p:nvSpPr>
          <p:cNvPr id="8" name="正方形/長方形 7">
            <a:extLst>
              <a:ext uri="{FF2B5EF4-FFF2-40B4-BE49-F238E27FC236}">
                <a16:creationId xmlns:a16="http://schemas.microsoft.com/office/drawing/2014/main" id="{7E814DC1-94CE-402C-BCE8-238BC08A00FC}"/>
              </a:ext>
            </a:extLst>
          </p:cNvPr>
          <p:cNvSpPr/>
          <p:nvPr/>
        </p:nvSpPr>
        <p:spPr>
          <a:xfrm>
            <a:off x="74056" y="666528"/>
            <a:ext cx="1422465" cy="253916"/>
          </a:xfrm>
          <a:prstGeom prst="rect">
            <a:avLst/>
          </a:prstGeom>
        </p:spPr>
        <p:txBody>
          <a:bodyPr wrap="square" lIns="0" rIns="0">
            <a:spAutoFit/>
          </a:bodyPr>
          <a:lstStyle/>
          <a:p>
            <a:r>
              <a:rPr lang="ja-JP" altLang="en-US" sz="1050" b="1" dirty="0"/>
              <a:t>クロス軸：</a:t>
            </a:r>
            <a:r>
              <a:rPr lang="en-US" altLang="ja-JP" sz="1050" b="1" dirty="0"/>
              <a:t>DX</a:t>
            </a:r>
            <a:r>
              <a:rPr lang="ja-JP" altLang="en-US" sz="1050" b="1" dirty="0"/>
              <a:t>取り組み</a:t>
            </a:r>
          </a:p>
        </p:txBody>
      </p:sp>
      <p:sp>
        <p:nvSpPr>
          <p:cNvPr id="9" name="正方形/長方形 8">
            <a:extLst>
              <a:ext uri="{FF2B5EF4-FFF2-40B4-BE49-F238E27FC236}">
                <a16:creationId xmlns:a16="http://schemas.microsoft.com/office/drawing/2014/main" id="{7B759DFE-CE3F-4ABF-A4BE-7DB2742345DE}"/>
              </a:ext>
            </a:extLst>
          </p:cNvPr>
          <p:cNvSpPr/>
          <p:nvPr/>
        </p:nvSpPr>
        <p:spPr>
          <a:xfrm>
            <a:off x="3555455" y="666528"/>
            <a:ext cx="1664245" cy="253916"/>
          </a:xfrm>
          <a:prstGeom prst="rect">
            <a:avLst/>
          </a:prstGeom>
        </p:spPr>
        <p:txBody>
          <a:bodyPr wrap="square" lIns="0" rIns="0">
            <a:spAutoFit/>
          </a:bodyPr>
          <a:lstStyle/>
          <a:p>
            <a:r>
              <a:rPr lang="ja-JP" altLang="en-US" sz="1050" b="1" dirty="0"/>
              <a:t>クロス軸：</a:t>
            </a:r>
            <a:r>
              <a:rPr lang="en-US" altLang="ja-JP" sz="1050" b="1" dirty="0"/>
              <a:t>OT</a:t>
            </a:r>
            <a:r>
              <a:rPr lang="ja-JP" altLang="en-US" sz="1050" b="1" dirty="0"/>
              <a:t>系</a:t>
            </a:r>
            <a:r>
              <a:rPr lang="en-US" altLang="ja-JP" sz="1050" b="1" dirty="0"/>
              <a:t>DX</a:t>
            </a:r>
            <a:r>
              <a:rPr lang="ja-JP" altLang="en-US" sz="1050" b="1" dirty="0"/>
              <a:t>取り組み</a:t>
            </a:r>
          </a:p>
        </p:txBody>
      </p:sp>
      <p:graphicFrame>
        <p:nvGraphicFramePr>
          <p:cNvPr id="14" name="グラフ 13">
            <a:extLst>
              <a:ext uri="{FF2B5EF4-FFF2-40B4-BE49-F238E27FC236}">
                <a16:creationId xmlns:a16="http://schemas.microsoft.com/office/drawing/2014/main" id="{47B348BD-BF81-48E2-8B07-C38F582E5609}"/>
              </a:ext>
            </a:extLst>
          </p:cNvPr>
          <p:cNvGraphicFramePr>
            <a:graphicFrameLocks/>
          </p:cNvGraphicFramePr>
          <p:nvPr>
            <p:extLst>
              <p:ext uri="{D42A27DB-BD31-4B8C-83A1-F6EECF244321}">
                <p14:modId xmlns:p14="http://schemas.microsoft.com/office/powerpoint/2010/main" val="634789340"/>
              </p:ext>
            </p:extLst>
          </p:nvPr>
        </p:nvGraphicFramePr>
        <p:xfrm>
          <a:off x="6921022" y="702552"/>
          <a:ext cx="3420000" cy="66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正方形/長方形 9">
            <a:extLst>
              <a:ext uri="{FF2B5EF4-FFF2-40B4-BE49-F238E27FC236}">
                <a16:creationId xmlns:a16="http://schemas.microsoft.com/office/drawing/2014/main" id="{B19457AA-2EDD-4130-B2B7-49942C6BA0CF}"/>
              </a:ext>
            </a:extLst>
          </p:cNvPr>
          <p:cNvSpPr/>
          <p:nvPr/>
        </p:nvSpPr>
        <p:spPr>
          <a:xfrm>
            <a:off x="7097041" y="666528"/>
            <a:ext cx="129101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t>クロス軸：</a:t>
            </a:r>
            <a:r>
              <a:rPr lang="en-US" altLang="ja-JP" sz="1050" b="1" dirty="0"/>
              <a:t>AI</a:t>
            </a:r>
            <a:r>
              <a:rPr lang="ja-JP" altLang="en-US" sz="1050" b="1" dirty="0"/>
              <a:t>取り組み</a:t>
            </a:r>
          </a:p>
        </p:txBody>
      </p:sp>
    </p:spTree>
    <p:extLst>
      <p:ext uri="{BB962C8B-B14F-4D97-AF65-F5344CB8AC3E}">
        <p14:creationId xmlns:p14="http://schemas.microsoft.com/office/powerpoint/2010/main" val="40304808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58E9917C-E6DB-4632-8834-6B59B98FB4C7}"/>
              </a:ext>
            </a:extLst>
          </p:cNvPr>
          <p:cNvGraphicFramePr>
            <a:graphicFrameLocks/>
          </p:cNvGraphicFramePr>
          <p:nvPr>
            <p:extLst>
              <p:ext uri="{D42A27DB-BD31-4B8C-83A1-F6EECF244321}">
                <p14:modId xmlns:p14="http://schemas.microsoft.com/office/powerpoint/2010/main" val="822661132"/>
              </p:ext>
            </p:extLst>
          </p:nvPr>
        </p:nvGraphicFramePr>
        <p:xfrm>
          <a:off x="5147692" y="1529904"/>
          <a:ext cx="522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BFB16BA4-4E5B-41AA-9314-7D1DF251A086}"/>
              </a:ext>
            </a:extLst>
          </p:cNvPr>
          <p:cNvGraphicFramePr>
            <a:graphicFrameLocks/>
          </p:cNvGraphicFramePr>
          <p:nvPr>
            <p:extLst>
              <p:ext uri="{D42A27DB-BD31-4B8C-83A1-F6EECF244321}">
                <p14:modId xmlns:p14="http://schemas.microsoft.com/office/powerpoint/2010/main" val="34030306"/>
              </p:ext>
            </p:extLst>
          </p:nvPr>
        </p:nvGraphicFramePr>
        <p:xfrm>
          <a:off x="71708" y="1529904"/>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EB89935C-6EAA-4F20-9620-1335ADB17D34}"/>
              </a:ext>
            </a:extLst>
          </p:cNvPr>
          <p:cNvSpPr txBox="1"/>
          <p:nvPr/>
        </p:nvSpPr>
        <p:spPr>
          <a:xfrm>
            <a:off x="515394" y="665808"/>
            <a:ext cx="9852298" cy="630942"/>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　　　　</a:t>
            </a:r>
            <a:endParaRPr lang="en-US" altLang="ja-JP" sz="1200" dirty="0"/>
          </a:p>
          <a:p>
            <a:r>
              <a:rPr lang="ja-JP" altLang="en-US" sz="1200" dirty="0"/>
              <a:t>クロス集計の軸：</a:t>
            </a:r>
            <a:r>
              <a:rPr lang="en-US" altLang="ja-JP" sz="1200" dirty="0"/>
              <a:t> 『DX</a:t>
            </a:r>
            <a:r>
              <a:rPr lang="ja-JP" altLang="en-US" sz="1200" dirty="0"/>
              <a:t>有り</a:t>
            </a:r>
            <a:r>
              <a:rPr lang="en-US" altLang="ja-JP" sz="1200" dirty="0"/>
              <a:t>』 DX</a:t>
            </a:r>
            <a:r>
              <a:rPr lang="ja-JP" altLang="en-US" sz="1200" dirty="0"/>
              <a:t>への取り組みが非常に大きい</a:t>
            </a:r>
            <a:r>
              <a:rPr lang="en-US" altLang="ja-JP" sz="1200" dirty="0"/>
              <a:t>/</a:t>
            </a:r>
            <a:r>
              <a:rPr lang="ja-JP" altLang="en-US" sz="1200" dirty="0"/>
              <a:t>非常に活発、大きい</a:t>
            </a:r>
            <a:r>
              <a:rPr lang="en-US" altLang="ja-JP" sz="1200" dirty="0"/>
              <a:t>/</a:t>
            </a:r>
            <a:r>
              <a:rPr lang="ja-JP" altLang="en-US" sz="1200" dirty="0"/>
              <a:t>活発、</a:t>
            </a:r>
            <a:r>
              <a:rPr lang="en-US" altLang="ja-JP" sz="1200" dirty="0"/>
              <a:t> 『DX</a:t>
            </a:r>
            <a:r>
              <a:rPr lang="ja-JP" altLang="en-US" sz="1200" dirty="0"/>
              <a:t>無し</a:t>
            </a:r>
            <a:r>
              <a:rPr lang="en-US" altLang="ja-JP" sz="1200" dirty="0"/>
              <a:t>』</a:t>
            </a:r>
            <a:r>
              <a:rPr lang="ja-JP" altLang="en-US" sz="1200" dirty="0"/>
              <a:t>少ない／あまり活発ではない、全くない、わからない</a:t>
            </a:r>
            <a:endParaRPr lang="en-US" altLang="ja-JP" sz="1200" dirty="0"/>
          </a:p>
          <a:p>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endParaRPr lang="ja-JP" altLang="en-US" sz="1200" dirty="0"/>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有無別） </a:t>
            </a:r>
            <a:r>
              <a:rPr lang="en-US" altLang="ja-JP" sz="1800" b="1" dirty="0">
                <a:latin typeface="MS UI Gothic" panose="020B0600070205080204" pitchFamily="50" charset="-128"/>
                <a:ea typeface="MS UI Gothic" panose="020B0600070205080204" pitchFamily="50" charset="-128"/>
              </a:rPr>
              <a:t>〔A.</a:t>
            </a:r>
            <a:r>
              <a:rPr lang="ja-JP" altLang="en-US" sz="1800" b="1" dirty="0">
                <a:latin typeface="MS UI Gothic" panose="020B0600070205080204" pitchFamily="50" charset="-128"/>
                <a:ea typeface="MS UI Gothic" panose="020B0600070205080204" pitchFamily="50" charset="-128"/>
              </a:rPr>
              <a:t>ユーザー企業</a:t>
            </a:r>
            <a:r>
              <a:rPr lang="en-US" altLang="ja-JP" sz="1800" b="1" dirty="0">
                <a:latin typeface="MS UI Gothic" panose="020B0600070205080204" pitchFamily="50" charset="-128"/>
                <a:ea typeface="MS UI Gothic" panose="020B0600070205080204" pitchFamily="50" charset="-128"/>
              </a:rPr>
              <a:t>〕</a:t>
            </a:r>
            <a:endParaRPr lang="en-US" altLang="ja-JP" sz="2065" b="1" dirty="0">
              <a:latin typeface="MS UI Gothic" panose="020B0600070205080204" pitchFamily="50" charset="-128"/>
              <a:ea typeface="MS UI Gothic" panose="020B0600070205080204" pitchFamily="50" charset="-128"/>
            </a:endParaRPr>
          </a:p>
        </p:txBody>
      </p:sp>
      <p:sp>
        <p:nvSpPr>
          <p:cNvPr id="10" name="テキスト ボックス 9">
            <a:extLst>
              <a:ext uri="{FF2B5EF4-FFF2-40B4-BE49-F238E27FC236}">
                <a16:creationId xmlns:a16="http://schemas.microsoft.com/office/drawing/2014/main" id="{E94B80D7-42DD-414F-8961-A3D17F3EA07E}"/>
              </a:ext>
            </a:extLst>
          </p:cNvPr>
          <p:cNvSpPr txBox="1"/>
          <p:nvPr/>
        </p:nvSpPr>
        <p:spPr>
          <a:xfrm>
            <a:off x="251148" y="1385888"/>
            <a:ext cx="1872208" cy="269304"/>
          </a:xfrm>
          <a:prstGeom prst="rect">
            <a:avLst/>
          </a:prstGeom>
          <a:noFill/>
        </p:spPr>
        <p:txBody>
          <a:bodyPr wrap="square" rtlCol="0">
            <a:spAutoFit/>
          </a:bodyPr>
          <a:lstStyle/>
          <a:p>
            <a:r>
              <a:rPr lang="ja-JP" altLang="en-US" sz="1150" b="1" dirty="0">
                <a:latin typeface="+mj-lt"/>
              </a:rPr>
              <a:t>自社の強みとなる技術　</a:t>
            </a:r>
          </a:p>
        </p:txBody>
      </p:sp>
      <p:sp>
        <p:nvSpPr>
          <p:cNvPr id="11" name="テキスト ボックス 10">
            <a:extLst>
              <a:ext uri="{FF2B5EF4-FFF2-40B4-BE49-F238E27FC236}">
                <a16:creationId xmlns:a16="http://schemas.microsoft.com/office/drawing/2014/main" id="{75DFFBC6-37DA-4578-A0E5-1AFC03D0B6C6}"/>
              </a:ext>
            </a:extLst>
          </p:cNvPr>
          <p:cNvSpPr txBox="1"/>
          <p:nvPr/>
        </p:nvSpPr>
        <p:spPr>
          <a:xfrm>
            <a:off x="5192549" y="1385888"/>
            <a:ext cx="2756262" cy="269304"/>
          </a:xfrm>
          <a:prstGeom prst="rect">
            <a:avLst/>
          </a:prstGeom>
          <a:noFill/>
        </p:spPr>
        <p:txBody>
          <a:bodyPr wrap="square" rtlCol="0">
            <a:spAutoFit/>
          </a:bodyPr>
          <a:lstStyle/>
          <a:p>
            <a:r>
              <a:rPr lang="ja-JP" altLang="en-US" sz="1150" b="1" dirty="0"/>
              <a:t>現在事業を推進するための重要な技術</a:t>
            </a:r>
          </a:p>
        </p:txBody>
      </p:sp>
    </p:spTree>
    <p:extLst>
      <p:ext uri="{BB962C8B-B14F-4D97-AF65-F5344CB8AC3E}">
        <p14:creationId xmlns:p14="http://schemas.microsoft.com/office/powerpoint/2010/main" val="22771706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58E9917C-E6DB-4632-8834-6B59B98FB4C7}"/>
              </a:ext>
            </a:extLst>
          </p:cNvPr>
          <p:cNvGraphicFramePr>
            <a:graphicFrameLocks/>
          </p:cNvGraphicFramePr>
          <p:nvPr>
            <p:extLst>
              <p:ext uri="{D42A27DB-BD31-4B8C-83A1-F6EECF244321}">
                <p14:modId xmlns:p14="http://schemas.microsoft.com/office/powerpoint/2010/main" val="4208216668"/>
              </p:ext>
            </p:extLst>
          </p:nvPr>
        </p:nvGraphicFramePr>
        <p:xfrm>
          <a:off x="5147692" y="1529904"/>
          <a:ext cx="522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有無別）</a:t>
            </a:r>
            <a:r>
              <a:rPr lang="ja-JP" altLang="en-US" sz="18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〔B.</a:t>
            </a:r>
            <a:r>
              <a:rPr lang="ja-JP" altLang="en-US" sz="1800" b="1" dirty="0">
                <a:latin typeface="MS UI Gothic" panose="020B0600070205080204" pitchFamily="50" charset="-128"/>
                <a:ea typeface="MS UI Gothic" panose="020B0600070205080204" pitchFamily="50" charset="-128"/>
              </a:rPr>
              <a:t>メーカー企業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4" name="グラフ 13">
            <a:extLst>
              <a:ext uri="{FF2B5EF4-FFF2-40B4-BE49-F238E27FC236}">
                <a16:creationId xmlns:a16="http://schemas.microsoft.com/office/drawing/2014/main" id="{BFB16BA4-4E5B-41AA-9314-7D1DF251A086}"/>
              </a:ext>
            </a:extLst>
          </p:cNvPr>
          <p:cNvGraphicFramePr>
            <a:graphicFrameLocks/>
          </p:cNvGraphicFramePr>
          <p:nvPr>
            <p:extLst>
              <p:ext uri="{D42A27DB-BD31-4B8C-83A1-F6EECF244321}">
                <p14:modId xmlns:p14="http://schemas.microsoft.com/office/powerpoint/2010/main" val="290363711"/>
              </p:ext>
            </p:extLst>
          </p:nvPr>
        </p:nvGraphicFramePr>
        <p:xfrm>
          <a:off x="71708" y="1529904"/>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843C0F7A-B7D2-465F-8E7B-84A8BA011E7C}"/>
              </a:ext>
            </a:extLst>
          </p:cNvPr>
          <p:cNvSpPr txBox="1"/>
          <p:nvPr/>
        </p:nvSpPr>
        <p:spPr>
          <a:xfrm>
            <a:off x="515394" y="665808"/>
            <a:ext cx="9852298" cy="630942"/>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『DX</a:t>
            </a:r>
            <a:r>
              <a:rPr lang="ja-JP" altLang="en-US" sz="1200" dirty="0"/>
              <a:t>有り</a:t>
            </a:r>
            <a:r>
              <a:rPr lang="en-US" altLang="ja-JP" sz="1200" dirty="0"/>
              <a:t>』 DX</a:t>
            </a:r>
            <a:r>
              <a:rPr lang="ja-JP" altLang="en-US" sz="1200" dirty="0"/>
              <a:t>への取り組みが非常に大きい</a:t>
            </a:r>
            <a:r>
              <a:rPr lang="en-US" altLang="ja-JP" sz="1200" dirty="0"/>
              <a:t>/</a:t>
            </a:r>
            <a:r>
              <a:rPr lang="ja-JP" altLang="en-US" sz="1200" dirty="0"/>
              <a:t>非常に活発、大きい</a:t>
            </a:r>
            <a:r>
              <a:rPr lang="en-US" altLang="ja-JP" sz="1200" dirty="0"/>
              <a:t>/</a:t>
            </a:r>
            <a:r>
              <a:rPr lang="ja-JP" altLang="en-US" sz="1200" dirty="0"/>
              <a:t>活発、</a:t>
            </a:r>
            <a:r>
              <a:rPr lang="en-US" altLang="ja-JP" sz="1200" dirty="0"/>
              <a:t> 『DX</a:t>
            </a:r>
            <a:r>
              <a:rPr lang="ja-JP" altLang="en-US" sz="1200" dirty="0"/>
              <a:t>無し</a:t>
            </a:r>
            <a:r>
              <a:rPr lang="en-US" altLang="ja-JP" sz="1200" dirty="0"/>
              <a:t>』</a:t>
            </a:r>
            <a:r>
              <a:rPr lang="ja-JP" altLang="en-US" sz="1200" dirty="0"/>
              <a:t>少ない／あまり活発ではない、全くない、わからない</a:t>
            </a:r>
            <a:endParaRPr lang="en-US" altLang="ja-JP" sz="1200" dirty="0"/>
          </a:p>
          <a:p>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endParaRPr lang="ja-JP" altLang="en-US" sz="1200" dirty="0"/>
          </a:p>
        </p:txBody>
      </p:sp>
      <p:sp>
        <p:nvSpPr>
          <p:cNvPr id="17" name="テキスト ボックス 16">
            <a:extLst>
              <a:ext uri="{FF2B5EF4-FFF2-40B4-BE49-F238E27FC236}">
                <a16:creationId xmlns:a16="http://schemas.microsoft.com/office/drawing/2014/main" id="{1C3FCC4A-3A48-4EB1-8E37-145F90E87470}"/>
              </a:ext>
            </a:extLst>
          </p:cNvPr>
          <p:cNvSpPr txBox="1"/>
          <p:nvPr/>
        </p:nvSpPr>
        <p:spPr>
          <a:xfrm>
            <a:off x="251148" y="1385888"/>
            <a:ext cx="1872208" cy="269304"/>
          </a:xfrm>
          <a:prstGeom prst="rect">
            <a:avLst/>
          </a:prstGeom>
          <a:noFill/>
        </p:spPr>
        <p:txBody>
          <a:bodyPr wrap="square" rtlCol="0">
            <a:spAutoFit/>
          </a:bodyPr>
          <a:lstStyle/>
          <a:p>
            <a:r>
              <a:rPr lang="ja-JP" altLang="en-US" sz="1150" b="1" dirty="0">
                <a:latin typeface="+mj-lt"/>
              </a:rPr>
              <a:t>自社の強みとなる技術　</a:t>
            </a:r>
          </a:p>
        </p:txBody>
      </p:sp>
      <p:sp>
        <p:nvSpPr>
          <p:cNvPr id="18" name="テキスト ボックス 17">
            <a:extLst>
              <a:ext uri="{FF2B5EF4-FFF2-40B4-BE49-F238E27FC236}">
                <a16:creationId xmlns:a16="http://schemas.microsoft.com/office/drawing/2014/main" id="{89E436BA-FFA6-43C3-810C-F13ADA19039C}"/>
              </a:ext>
            </a:extLst>
          </p:cNvPr>
          <p:cNvSpPr txBox="1"/>
          <p:nvPr/>
        </p:nvSpPr>
        <p:spPr>
          <a:xfrm>
            <a:off x="5192549" y="1385888"/>
            <a:ext cx="2756262" cy="269304"/>
          </a:xfrm>
          <a:prstGeom prst="rect">
            <a:avLst/>
          </a:prstGeom>
          <a:noFill/>
        </p:spPr>
        <p:txBody>
          <a:bodyPr wrap="square" rtlCol="0">
            <a:spAutoFit/>
          </a:bodyPr>
          <a:lstStyle/>
          <a:p>
            <a:r>
              <a:rPr lang="ja-JP" altLang="en-US" sz="1150" b="1" dirty="0"/>
              <a:t>現在事業を推進するための重要な技術</a:t>
            </a:r>
          </a:p>
        </p:txBody>
      </p:sp>
    </p:spTree>
    <p:extLst>
      <p:ext uri="{BB962C8B-B14F-4D97-AF65-F5344CB8AC3E}">
        <p14:creationId xmlns:p14="http://schemas.microsoft.com/office/powerpoint/2010/main" val="33183901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58E9917C-E6DB-4632-8834-6B59B98FB4C7}"/>
              </a:ext>
            </a:extLst>
          </p:cNvPr>
          <p:cNvGraphicFramePr>
            <a:graphicFrameLocks/>
          </p:cNvGraphicFramePr>
          <p:nvPr>
            <p:extLst>
              <p:ext uri="{D42A27DB-BD31-4B8C-83A1-F6EECF244321}">
                <p14:modId xmlns:p14="http://schemas.microsoft.com/office/powerpoint/2010/main" val="3599857122"/>
              </p:ext>
            </p:extLst>
          </p:nvPr>
        </p:nvGraphicFramePr>
        <p:xfrm>
          <a:off x="5147692" y="1529904"/>
          <a:ext cx="522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有無別） </a:t>
            </a:r>
            <a:r>
              <a:rPr lang="en-US" altLang="ja-JP" sz="1800" b="1" dirty="0">
                <a:latin typeface="MS UI Gothic" panose="020B0600070205080204" pitchFamily="50" charset="-128"/>
                <a:ea typeface="MS UI Gothic" panose="020B0600070205080204" pitchFamily="50" charset="-128"/>
              </a:rPr>
              <a:t>〔C.</a:t>
            </a:r>
            <a:r>
              <a:rPr lang="ja-JP" altLang="en-US" sz="1800" b="1" dirty="0">
                <a:latin typeface="MS UI Gothic" panose="020B0600070205080204" pitchFamily="50" charset="-128"/>
                <a:ea typeface="MS UI Gothic" panose="020B0600070205080204" pitchFamily="50" charset="-128"/>
              </a:rPr>
              <a:t>サブシステム提供企業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3" name="グラフ 12">
            <a:extLst>
              <a:ext uri="{FF2B5EF4-FFF2-40B4-BE49-F238E27FC236}">
                <a16:creationId xmlns:a16="http://schemas.microsoft.com/office/drawing/2014/main" id="{BFB16BA4-4E5B-41AA-9314-7D1DF251A086}"/>
              </a:ext>
            </a:extLst>
          </p:cNvPr>
          <p:cNvGraphicFramePr>
            <a:graphicFrameLocks/>
          </p:cNvGraphicFramePr>
          <p:nvPr>
            <p:extLst>
              <p:ext uri="{D42A27DB-BD31-4B8C-83A1-F6EECF244321}">
                <p14:modId xmlns:p14="http://schemas.microsoft.com/office/powerpoint/2010/main" val="120476572"/>
              </p:ext>
            </p:extLst>
          </p:nvPr>
        </p:nvGraphicFramePr>
        <p:xfrm>
          <a:off x="71708" y="1529904"/>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EB67F60B-69AC-48C8-BB9B-D9B1CBF673B3}"/>
              </a:ext>
            </a:extLst>
          </p:cNvPr>
          <p:cNvSpPr txBox="1"/>
          <p:nvPr/>
        </p:nvSpPr>
        <p:spPr>
          <a:xfrm>
            <a:off x="515394" y="665808"/>
            <a:ext cx="9852298" cy="630942"/>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『DX</a:t>
            </a:r>
            <a:r>
              <a:rPr lang="ja-JP" altLang="en-US" sz="1200" dirty="0"/>
              <a:t>有り</a:t>
            </a:r>
            <a:r>
              <a:rPr lang="en-US" altLang="ja-JP" sz="1200" dirty="0"/>
              <a:t>』 DX</a:t>
            </a:r>
            <a:r>
              <a:rPr lang="ja-JP" altLang="en-US" sz="1200" dirty="0"/>
              <a:t>への取り組みが非常に大きい</a:t>
            </a:r>
            <a:r>
              <a:rPr lang="en-US" altLang="ja-JP" sz="1200" dirty="0"/>
              <a:t>/</a:t>
            </a:r>
            <a:r>
              <a:rPr lang="ja-JP" altLang="en-US" sz="1200" dirty="0"/>
              <a:t>非常に活発、大きい</a:t>
            </a:r>
            <a:r>
              <a:rPr lang="en-US" altLang="ja-JP" sz="1200" dirty="0"/>
              <a:t>/</a:t>
            </a:r>
            <a:r>
              <a:rPr lang="ja-JP" altLang="en-US" sz="1200" dirty="0"/>
              <a:t>活発、</a:t>
            </a:r>
            <a:r>
              <a:rPr lang="en-US" altLang="ja-JP" sz="1200" dirty="0"/>
              <a:t> 『DX</a:t>
            </a:r>
            <a:r>
              <a:rPr lang="ja-JP" altLang="en-US" sz="1200" dirty="0"/>
              <a:t>無し</a:t>
            </a:r>
            <a:r>
              <a:rPr lang="en-US" altLang="ja-JP" sz="1200" dirty="0"/>
              <a:t>』</a:t>
            </a:r>
            <a:r>
              <a:rPr lang="ja-JP" altLang="en-US" sz="1200" dirty="0"/>
              <a:t>少ない／あまり活発ではない、全くない、わからない</a:t>
            </a:r>
            <a:endParaRPr lang="en-US" altLang="ja-JP" sz="1200" dirty="0"/>
          </a:p>
          <a:p>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endParaRPr lang="ja-JP" altLang="en-US" sz="1200" dirty="0"/>
          </a:p>
        </p:txBody>
      </p:sp>
      <p:sp>
        <p:nvSpPr>
          <p:cNvPr id="16" name="テキスト ボックス 15">
            <a:extLst>
              <a:ext uri="{FF2B5EF4-FFF2-40B4-BE49-F238E27FC236}">
                <a16:creationId xmlns:a16="http://schemas.microsoft.com/office/drawing/2014/main" id="{63866A02-EC73-44E8-AFF4-50788B43C24F}"/>
              </a:ext>
            </a:extLst>
          </p:cNvPr>
          <p:cNvSpPr txBox="1"/>
          <p:nvPr/>
        </p:nvSpPr>
        <p:spPr>
          <a:xfrm>
            <a:off x="251148" y="1385888"/>
            <a:ext cx="1872208" cy="269304"/>
          </a:xfrm>
          <a:prstGeom prst="rect">
            <a:avLst/>
          </a:prstGeom>
          <a:noFill/>
        </p:spPr>
        <p:txBody>
          <a:bodyPr wrap="square" rtlCol="0">
            <a:spAutoFit/>
          </a:bodyPr>
          <a:lstStyle/>
          <a:p>
            <a:r>
              <a:rPr lang="ja-JP" altLang="en-US" sz="1150" b="1" dirty="0">
                <a:latin typeface="+mj-lt"/>
              </a:rPr>
              <a:t>自社の強みとなる技術　</a:t>
            </a:r>
          </a:p>
        </p:txBody>
      </p:sp>
      <p:sp>
        <p:nvSpPr>
          <p:cNvPr id="17" name="テキスト ボックス 16">
            <a:extLst>
              <a:ext uri="{FF2B5EF4-FFF2-40B4-BE49-F238E27FC236}">
                <a16:creationId xmlns:a16="http://schemas.microsoft.com/office/drawing/2014/main" id="{BD32CFBC-2278-4A14-B2E1-E5C1AEF8795C}"/>
              </a:ext>
            </a:extLst>
          </p:cNvPr>
          <p:cNvSpPr txBox="1"/>
          <p:nvPr/>
        </p:nvSpPr>
        <p:spPr>
          <a:xfrm>
            <a:off x="5192549" y="1385888"/>
            <a:ext cx="2756262" cy="269304"/>
          </a:xfrm>
          <a:prstGeom prst="rect">
            <a:avLst/>
          </a:prstGeom>
          <a:noFill/>
        </p:spPr>
        <p:txBody>
          <a:bodyPr wrap="square" rtlCol="0">
            <a:spAutoFit/>
          </a:bodyPr>
          <a:lstStyle/>
          <a:p>
            <a:r>
              <a:rPr lang="ja-JP" altLang="en-US" sz="1150" b="1" dirty="0"/>
              <a:t>現在事業を推進するための重要な技術</a:t>
            </a:r>
          </a:p>
        </p:txBody>
      </p:sp>
    </p:spTree>
    <p:extLst>
      <p:ext uri="{BB962C8B-B14F-4D97-AF65-F5344CB8AC3E}">
        <p14:creationId xmlns:p14="http://schemas.microsoft.com/office/powerpoint/2010/main" val="4615047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58E9917C-E6DB-4632-8834-6B59B98FB4C7}"/>
              </a:ext>
            </a:extLst>
          </p:cNvPr>
          <p:cNvGraphicFramePr>
            <a:graphicFrameLocks/>
          </p:cNvGraphicFramePr>
          <p:nvPr>
            <p:extLst>
              <p:ext uri="{D42A27DB-BD31-4B8C-83A1-F6EECF244321}">
                <p14:modId xmlns:p14="http://schemas.microsoft.com/office/powerpoint/2010/main" val="849417992"/>
              </p:ext>
            </p:extLst>
          </p:nvPr>
        </p:nvGraphicFramePr>
        <p:xfrm>
          <a:off x="5147692" y="1529904"/>
          <a:ext cx="522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有無別）</a:t>
            </a:r>
            <a:r>
              <a:rPr lang="ja-JP" altLang="en-US" sz="18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〔D.</a:t>
            </a:r>
            <a:r>
              <a:rPr lang="ja-JP" altLang="en-US" sz="1800" b="1" dirty="0">
                <a:latin typeface="MS UI Gothic" panose="020B0600070205080204" pitchFamily="50" charset="-128"/>
                <a:ea typeface="MS UI Gothic" panose="020B0600070205080204" pitchFamily="50" charset="-128"/>
              </a:rPr>
              <a:t>サービス提供企業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4" name="グラフ 13">
            <a:extLst>
              <a:ext uri="{FF2B5EF4-FFF2-40B4-BE49-F238E27FC236}">
                <a16:creationId xmlns:a16="http://schemas.microsoft.com/office/drawing/2014/main" id="{BFB16BA4-4E5B-41AA-9314-7D1DF251A086}"/>
              </a:ext>
            </a:extLst>
          </p:cNvPr>
          <p:cNvGraphicFramePr>
            <a:graphicFrameLocks/>
          </p:cNvGraphicFramePr>
          <p:nvPr>
            <p:extLst>
              <p:ext uri="{D42A27DB-BD31-4B8C-83A1-F6EECF244321}">
                <p14:modId xmlns:p14="http://schemas.microsoft.com/office/powerpoint/2010/main" val="319688564"/>
              </p:ext>
            </p:extLst>
          </p:nvPr>
        </p:nvGraphicFramePr>
        <p:xfrm>
          <a:off x="71708" y="1529904"/>
          <a:ext cx="522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5CE4CEB4-63F4-4ADE-8A6F-B86DF9F3C83E}"/>
              </a:ext>
            </a:extLst>
          </p:cNvPr>
          <p:cNvSpPr txBox="1"/>
          <p:nvPr/>
        </p:nvSpPr>
        <p:spPr>
          <a:xfrm>
            <a:off x="515394" y="665808"/>
            <a:ext cx="9852298" cy="630942"/>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『DX</a:t>
            </a:r>
            <a:r>
              <a:rPr lang="ja-JP" altLang="en-US" sz="1200" dirty="0"/>
              <a:t>有り</a:t>
            </a:r>
            <a:r>
              <a:rPr lang="en-US" altLang="ja-JP" sz="1200" dirty="0"/>
              <a:t>』 DX</a:t>
            </a:r>
            <a:r>
              <a:rPr lang="ja-JP" altLang="en-US" sz="1200" dirty="0"/>
              <a:t>への取り組みが非常に大きい</a:t>
            </a:r>
            <a:r>
              <a:rPr lang="en-US" altLang="ja-JP" sz="1200" dirty="0"/>
              <a:t>/</a:t>
            </a:r>
            <a:r>
              <a:rPr lang="ja-JP" altLang="en-US" sz="1200" dirty="0"/>
              <a:t>非常に活発、大きい</a:t>
            </a:r>
            <a:r>
              <a:rPr lang="en-US" altLang="ja-JP" sz="1200" dirty="0"/>
              <a:t>/</a:t>
            </a:r>
            <a:r>
              <a:rPr lang="ja-JP" altLang="en-US" sz="1200" dirty="0"/>
              <a:t>活発、</a:t>
            </a:r>
            <a:r>
              <a:rPr lang="en-US" altLang="ja-JP" sz="1200" dirty="0"/>
              <a:t> 『DX</a:t>
            </a:r>
            <a:r>
              <a:rPr lang="ja-JP" altLang="en-US" sz="1200" dirty="0"/>
              <a:t>無し</a:t>
            </a:r>
            <a:r>
              <a:rPr lang="en-US" altLang="ja-JP" sz="1200" dirty="0"/>
              <a:t>』</a:t>
            </a:r>
            <a:r>
              <a:rPr lang="ja-JP" altLang="en-US" sz="1200" dirty="0"/>
              <a:t>少ない／あまり活発ではない、全くない、わからない</a:t>
            </a:r>
            <a:endParaRPr lang="en-US" altLang="ja-JP" sz="1200" dirty="0"/>
          </a:p>
          <a:p>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endParaRPr lang="ja-JP" altLang="en-US" sz="1200" dirty="0"/>
          </a:p>
        </p:txBody>
      </p:sp>
      <p:sp>
        <p:nvSpPr>
          <p:cNvPr id="17" name="テキスト ボックス 16">
            <a:extLst>
              <a:ext uri="{FF2B5EF4-FFF2-40B4-BE49-F238E27FC236}">
                <a16:creationId xmlns:a16="http://schemas.microsoft.com/office/drawing/2014/main" id="{5ECD1056-7F28-4853-B6FA-78F386FD4ADD}"/>
              </a:ext>
            </a:extLst>
          </p:cNvPr>
          <p:cNvSpPr txBox="1"/>
          <p:nvPr/>
        </p:nvSpPr>
        <p:spPr>
          <a:xfrm>
            <a:off x="251148" y="1385888"/>
            <a:ext cx="1872208" cy="269304"/>
          </a:xfrm>
          <a:prstGeom prst="rect">
            <a:avLst/>
          </a:prstGeom>
          <a:noFill/>
        </p:spPr>
        <p:txBody>
          <a:bodyPr wrap="square" rtlCol="0">
            <a:spAutoFit/>
          </a:bodyPr>
          <a:lstStyle/>
          <a:p>
            <a:r>
              <a:rPr lang="ja-JP" altLang="en-US" sz="1150" b="1" dirty="0">
                <a:latin typeface="+mj-lt"/>
              </a:rPr>
              <a:t>自社の強みとなる技術　</a:t>
            </a:r>
          </a:p>
        </p:txBody>
      </p:sp>
      <p:sp>
        <p:nvSpPr>
          <p:cNvPr id="18" name="テキスト ボックス 17">
            <a:extLst>
              <a:ext uri="{FF2B5EF4-FFF2-40B4-BE49-F238E27FC236}">
                <a16:creationId xmlns:a16="http://schemas.microsoft.com/office/drawing/2014/main" id="{911E6AFB-ADA5-4C4A-A68B-C4B3FD00CD68}"/>
              </a:ext>
            </a:extLst>
          </p:cNvPr>
          <p:cNvSpPr txBox="1"/>
          <p:nvPr/>
        </p:nvSpPr>
        <p:spPr>
          <a:xfrm>
            <a:off x="5192549" y="1385888"/>
            <a:ext cx="2756262" cy="269304"/>
          </a:xfrm>
          <a:prstGeom prst="rect">
            <a:avLst/>
          </a:prstGeom>
          <a:noFill/>
        </p:spPr>
        <p:txBody>
          <a:bodyPr wrap="square" rtlCol="0">
            <a:spAutoFit/>
          </a:bodyPr>
          <a:lstStyle/>
          <a:p>
            <a:r>
              <a:rPr lang="ja-JP" altLang="en-US" sz="1150" b="1" dirty="0"/>
              <a:t>現在事業を推進するための重要な技術</a:t>
            </a:r>
          </a:p>
        </p:txBody>
      </p:sp>
    </p:spTree>
    <p:extLst>
      <p:ext uri="{BB962C8B-B14F-4D97-AF65-F5344CB8AC3E}">
        <p14:creationId xmlns:p14="http://schemas.microsoft.com/office/powerpoint/2010/main" val="9919581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1D5FA995-373D-42AD-8A45-8A1CE910B111}"/>
              </a:ext>
            </a:extLst>
          </p:cNvPr>
          <p:cNvGraphicFramePr>
            <a:graphicFrameLocks/>
          </p:cNvGraphicFramePr>
          <p:nvPr/>
        </p:nvGraphicFramePr>
        <p:xfrm>
          <a:off x="5147692" y="1080288"/>
          <a:ext cx="5220000" cy="63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33871723-85F0-47FE-8026-7BFDB74D130B}"/>
              </a:ext>
            </a:extLst>
          </p:cNvPr>
          <p:cNvGraphicFramePr>
            <a:graphicFrameLocks/>
          </p:cNvGraphicFramePr>
          <p:nvPr/>
        </p:nvGraphicFramePr>
        <p:xfrm>
          <a:off x="0" y="1080288"/>
          <a:ext cx="5220000" cy="63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ja-JP" altLang="en-US" sz="20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状況別</a:t>
            </a:r>
            <a:r>
              <a:rPr lang="ja-JP" altLang="en-US" sz="2000"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〔A.</a:t>
            </a:r>
            <a:r>
              <a:rPr lang="ja-JP" altLang="en-US" sz="1800" b="1" dirty="0">
                <a:latin typeface="MS UI Gothic" panose="020B0600070205080204" pitchFamily="50" charset="-128"/>
                <a:ea typeface="MS UI Gothic" panose="020B0600070205080204" pitchFamily="50" charset="-128"/>
              </a:rPr>
              <a:t>ユーザー企業</a:t>
            </a:r>
            <a:r>
              <a:rPr lang="en-US" altLang="ja-JP" sz="1800" b="1" dirty="0">
                <a:latin typeface="MS UI Gothic" panose="020B0600070205080204" pitchFamily="50" charset="-128"/>
                <a:ea typeface="MS UI Gothic" panose="020B0600070205080204" pitchFamily="50" charset="-128"/>
              </a:rPr>
              <a:t>〕</a:t>
            </a:r>
            <a:endParaRPr lang="en-US" altLang="ja-JP" sz="2065" b="1" dirty="0">
              <a:latin typeface="MS UI Gothic" panose="020B0600070205080204" pitchFamily="50" charset="-128"/>
              <a:ea typeface="MS UI Gothic" panose="020B0600070205080204" pitchFamily="50" charset="-128"/>
            </a:endParaRPr>
          </a:p>
        </p:txBody>
      </p:sp>
      <p:sp>
        <p:nvSpPr>
          <p:cNvPr id="10" name="テキスト ボックス 9">
            <a:extLst>
              <a:ext uri="{FF2B5EF4-FFF2-40B4-BE49-F238E27FC236}">
                <a16:creationId xmlns:a16="http://schemas.microsoft.com/office/drawing/2014/main" id="{E94B80D7-42DD-414F-8961-A3D17F3EA07E}"/>
              </a:ext>
            </a:extLst>
          </p:cNvPr>
          <p:cNvSpPr txBox="1"/>
          <p:nvPr/>
        </p:nvSpPr>
        <p:spPr>
          <a:xfrm>
            <a:off x="251148" y="1044576"/>
            <a:ext cx="1872208" cy="269304"/>
          </a:xfrm>
          <a:prstGeom prst="rect">
            <a:avLst/>
          </a:prstGeom>
          <a:noFill/>
        </p:spPr>
        <p:txBody>
          <a:bodyPr wrap="square" rtlCol="0">
            <a:spAutoFit/>
          </a:bodyPr>
          <a:lstStyle/>
          <a:p>
            <a:r>
              <a:rPr lang="ja-JP" altLang="en-US" sz="1150" b="1" dirty="0"/>
              <a:t>自社の強みとなる技術　</a:t>
            </a:r>
          </a:p>
        </p:txBody>
      </p:sp>
      <p:sp>
        <p:nvSpPr>
          <p:cNvPr id="11" name="テキスト ボックス 10">
            <a:extLst>
              <a:ext uri="{FF2B5EF4-FFF2-40B4-BE49-F238E27FC236}">
                <a16:creationId xmlns:a16="http://schemas.microsoft.com/office/drawing/2014/main" id="{75DFFBC6-37DA-4578-A0E5-1AFC03D0B6C6}"/>
              </a:ext>
            </a:extLst>
          </p:cNvPr>
          <p:cNvSpPr txBox="1"/>
          <p:nvPr/>
        </p:nvSpPr>
        <p:spPr>
          <a:xfrm>
            <a:off x="5147692" y="1044576"/>
            <a:ext cx="2756262" cy="269304"/>
          </a:xfrm>
          <a:prstGeom prst="rect">
            <a:avLst/>
          </a:prstGeom>
          <a:noFill/>
        </p:spPr>
        <p:txBody>
          <a:bodyPr wrap="square" rtlCol="0">
            <a:spAutoFit/>
          </a:bodyPr>
          <a:lstStyle/>
          <a:p>
            <a:r>
              <a:rPr lang="ja-JP" altLang="en-US" sz="1150" b="1" dirty="0"/>
              <a:t>現在事業を推進するための重要な技術</a:t>
            </a:r>
          </a:p>
        </p:txBody>
      </p:sp>
      <p:sp>
        <p:nvSpPr>
          <p:cNvPr id="9" name="テキスト ボックス 8">
            <a:extLst>
              <a:ext uri="{FF2B5EF4-FFF2-40B4-BE49-F238E27FC236}">
                <a16:creationId xmlns:a16="http://schemas.microsoft.com/office/drawing/2014/main" id="{3FEADB30-08B7-412B-A293-DD0A4223523E}"/>
              </a:ext>
            </a:extLst>
          </p:cNvPr>
          <p:cNvSpPr txBox="1"/>
          <p:nvPr/>
        </p:nvSpPr>
        <p:spPr>
          <a:xfrm>
            <a:off x="515394" y="593800"/>
            <a:ext cx="8592738"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OT</a:t>
            </a:r>
            <a:r>
              <a:rPr lang="ja-JP" altLang="en-US" sz="1200" dirty="0"/>
              <a:t>系</a:t>
            </a:r>
            <a:r>
              <a:rPr lang="en-US" altLang="ja-JP" sz="1200" dirty="0"/>
              <a:t>DX</a:t>
            </a:r>
            <a:r>
              <a:rPr lang="ja-JP" altLang="en-US" sz="1200" dirty="0"/>
              <a:t>への取り組み状況</a:t>
            </a:r>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r>
              <a:rPr lang="ja-JP" altLang="en-US" sz="1200" dirty="0"/>
              <a:t>　</a:t>
            </a:r>
          </a:p>
        </p:txBody>
      </p:sp>
    </p:spTree>
    <p:extLst>
      <p:ext uri="{BB962C8B-B14F-4D97-AF65-F5344CB8AC3E}">
        <p14:creationId xmlns:p14="http://schemas.microsoft.com/office/powerpoint/2010/main" val="6905847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1D5FA995-373D-42AD-8A45-8A1CE910B111}"/>
              </a:ext>
            </a:extLst>
          </p:cNvPr>
          <p:cNvGraphicFramePr>
            <a:graphicFrameLocks/>
          </p:cNvGraphicFramePr>
          <p:nvPr>
            <p:extLst>
              <p:ext uri="{D42A27DB-BD31-4B8C-83A1-F6EECF244321}">
                <p14:modId xmlns:p14="http://schemas.microsoft.com/office/powerpoint/2010/main" val="733121780"/>
              </p:ext>
            </p:extLst>
          </p:nvPr>
        </p:nvGraphicFramePr>
        <p:xfrm>
          <a:off x="5147692" y="1080288"/>
          <a:ext cx="522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60085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ja-JP" altLang="en-US" sz="20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状況別</a:t>
            </a:r>
            <a:r>
              <a:rPr lang="ja-JP" altLang="en-US" sz="2000" b="1" dirty="0">
                <a:latin typeface="MS UI Gothic" panose="020B0600070205080204" pitchFamily="50" charset="-128"/>
                <a:ea typeface="MS UI Gothic" panose="020B0600070205080204" pitchFamily="50" charset="-128"/>
              </a:rPr>
              <a:t>）</a:t>
            </a:r>
            <a:r>
              <a:rPr lang="ja-JP" altLang="en-US" sz="18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〔B.</a:t>
            </a:r>
            <a:r>
              <a:rPr lang="ja-JP" altLang="en-US" sz="1800" b="1" dirty="0">
                <a:latin typeface="MS UI Gothic" panose="020B0600070205080204" pitchFamily="50" charset="-128"/>
                <a:ea typeface="MS UI Gothic" panose="020B0600070205080204" pitchFamily="50" charset="-128"/>
              </a:rPr>
              <a:t>メーカー企業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2" name="グラフ 11">
            <a:extLst>
              <a:ext uri="{FF2B5EF4-FFF2-40B4-BE49-F238E27FC236}">
                <a16:creationId xmlns:a16="http://schemas.microsoft.com/office/drawing/2014/main" id="{33871723-85F0-47FE-8026-7BFDB74D130B}"/>
              </a:ext>
            </a:extLst>
          </p:cNvPr>
          <p:cNvGraphicFramePr>
            <a:graphicFrameLocks/>
          </p:cNvGraphicFramePr>
          <p:nvPr/>
        </p:nvGraphicFramePr>
        <p:xfrm>
          <a:off x="0" y="1080288"/>
          <a:ext cx="5220000" cy="630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FB38D25B-18A4-4B8E-BAF8-262E9F1DD468}"/>
              </a:ext>
            </a:extLst>
          </p:cNvPr>
          <p:cNvSpPr txBox="1"/>
          <p:nvPr/>
        </p:nvSpPr>
        <p:spPr>
          <a:xfrm>
            <a:off x="251148" y="1044576"/>
            <a:ext cx="1872208" cy="269304"/>
          </a:xfrm>
          <a:prstGeom prst="rect">
            <a:avLst/>
          </a:prstGeom>
          <a:noFill/>
        </p:spPr>
        <p:txBody>
          <a:bodyPr wrap="square" rtlCol="0">
            <a:spAutoFit/>
          </a:bodyPr>
          <a:lstStyle/>
          <a:p>
            <a:r>
              <a:rPr lang="ja-JP" altLang="en-US" sz="1150" b="1" dirty="0"/>
              <a:t>自社の強みとなる技術　</a:t>
            </a:r>
          </a:p>
        </p:txBody>
      </p:sp>
      <p:sp>
        <p:nvSpPr>
          <p:cNvPr id="17" name="テキスト ボックス 16">
            <a:extLst>
              <a:ext uri="{FF2B5EF4-FFF2-40B4-BE49-F238E27FC236}">
                <a16:creationId xmlns:a16="http://schemas.microsoft.com/office/drawing/2014/main" id="{1B320C39-EFCA-4D60-9001-36DE9881B723}"/>
              </a:ext>
            </a:extLst>
          </p:cNvPr>
          <p:cNvSpPr txBox="1"/>
          <p:nvPr/>
        </p:nvSpPr>
        <p:spPr>
          <a:xfrm>
            <a:off x="5147692" y="1044576"/>
            <a:ext cx="2756262" cy="269304"/>
          </a:xfrm>
          <a:prstGeom prst="rect">
            <a:avLst/>
          </a:prstGeom>
          <a:noFill/>
        </p:spPr>
        <p:txBody>
          <a:bodyPr wrap="square" rtlCol="0">
            <a:spAutoFit/>
          </a:bodyPr>
          <a:lstStyle/>
          <a:p>
            <a:r>
              <a:rPr lang="ja-JP" altLang="en-US" sz="1150" b="1" dirty="0"/>
              <a:t>現在事業を推進するための重要な技術</a:t>
            </a:r>
          </a:p>
        </p:txBody>
      </p:sp>
      <p:sp>
        <p:nvSpPr>
          <p:cNvPr id="10" name="テキスト ボックス 9">
            <a:extLst>
              <a:ext uri="{FF2B5EF4-FFF2-40B4-BE49-F238E27FC236}">
                <a16:creationId xmlns:a16="http://schemas.microsoft.com/office/drawing/2014/main" id="{CEB23A02-671B-4251-8B4F-B231DED13BE4}"/>
              </a:ext>
            </a:extLst>
          </p:cNvPr>
          <p:cNvSpPr txBox="1"/>
          <p:nvPr/>
        </p:nvSpPr>
        <p:spPr>
          <a:xfrm>
            <a:off x="515394" y="593800"/>
            <a:ext cx="8592738" cy="461665"/>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OT</a:t>
            </a:r>
            <a:r>
              <a:rPr lang="ja-JP" altLang="en-US" sz="1200" dirty="0"/>
              <a:t>系</a:t>
            </a:r>
            <a:r>
              <a:rPr lang="en-US" altLang="ja-JP" sz="1200" dirty="0"/>
              <a:t>DX</a:t>
            </a:r>
            <a:r>
              <a:rPr lang="ja-JP" altLang="en-US" sz="1200" dirty="0"/>
              <a:t>への取り組み状況</a:t>
            </a:r>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r>
              <a:rPr lang="ja-JP" altLang="en-US" sz="1200" dirty="0"/>
              <a:t>　</a:t>
            </a:r>
          </a:p>
        </p:txBody>
      </p:sp>
    </p:spTree>
    <p:extLst>
      <p:ext uri="{BB962C8B-B14F-4D97-AF65-F5344CB8AC3E}">
        <p14:creationId xmlns:p14="http://schemas.microsoft.com/office/powerpoint/2010/main" val="32222766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1D5FA995-373D-42AD-8A45-8A1CE910B111}"/>
              </a:ext>
            </a:extLst>
          </p:cNvPr>
          <p:cNvGraphicFramePr>
            <a:graphicFrameLocks/>
          </p:cNvGraphicFramePr>
          <p:nvPr>
            <p:extLst>
              <p:ext uri="{D42A27DB-BD31-4B8C-83A1-F6EECF244321}">
                <p14:modId xmlns:p14="http://schemas.microsoft.com/office/powerpoint/2010/main" val="2112532776"/>
              </p:ext>
            </p:extLst>
          </p:nvPr>
        </p:nvGraphicFramePr>
        <p:xfrm>
          <a:off x="5147692" y="1080288"/>
          <a:ext cx="522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ja-JP" altLang="en-US" sz="20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状況別</a:t>
            </a:r>
            <a:r>
              <a:rPr lang="ja-JP" altLang="en-US" sz="20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〔C.</a:t>
            </a:r>
            <a:r>
              <a:rPr lang="ja-JP" altLang="en-US" sz="1800" b="1" dirty="0">
                <a:latin typeface="MS UI Gothic" panose="020B0600070205080204" pitchFamily="50" charset="-128"/>
                <a:ea typeface="MS UI Gothic" panose="020B0600070205080204" pitchFamily="50" charset="-128"/>
              </a:rPr>
              <a:t>サブシステム提供企業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4" name="グラフ 13">
            <a:extLst>
              <a:ext uri="{FF2B5EF4-FFF2-40B4-BE49-F238E27FC236}">
                <a16:creationId xmlns:a16="http://schemas.microsoft.com/office/drawing/2014/main" id="{33871723-85F0-47FE-8026-7BFDB74D130B}"/>
              </a:ext>
            </a:extLst>
          </p:cNvPr>
          <p:cNvGraphicFramePr>
            <a:graphicFrameLocks/>
          </p:cNvGraphicFramePr>
          <p:nvPr/>
        </p:nvGraphicFramePr>
        <p:xfrm>
          <a:off x="0" y="1080288"/>
          <a:ext cx="5220000" cy="630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661BE74A-E5BE-4EA7-BE0C-207DA4D697BD}"/>
              </a:ext>
            </a:extLst>
          </p:cNvPr>
          <p:cNvSpPr txBox="1"/>
          <p:nvPr/>
        </p:nvSpPr>
        <p:spPr>
          <a:xfrm>
            <a:off x="251148" y="1044576"/>
            <a:ext cx="1872208" cy="269304"/>
          </a:xfrm>
          <a:prstGeom prst="rect">
            <a:avLst/>
          </a:prstGeom>
          <a:noFill/>
        </p:spPr>
        <p:txBody>
          <a:bodyPr wrap="square" rtlCol="0">
            <a:spAutoFit/>
          </a:bodyPr>
          <a:lstStyle/>
          <a:p>
            <a:r>
              <a:rPr lang="ja-JP" altLang="en-US" sz="1150" b="1" dirty="0"/>
              <a:t>自社の強みとなる技術　</a:t>
            </a:r>
          </a:p>
        </p:txBody>
      </p:sp>
      <p:sp>
        <p:nvSpPr>
          <p:cNvPr id="17" name="テキスト ボックス 16">
            <a:extLst>
              <a:ext uri="{FF2B5EF4-FFF2-40B4-BE49-F238E27FC236}">
                <a16:creationId xmlns:a16="http://schemas.microsoft.com/office/drawing/2014/main" id="{D90C8F6E-A940-4D44-ABF8-2E5D0C9C2D75}"/>
              </a:ext>
            </a:extLst>
          </p:cNvPr>
          <p:cNvSpPr txBox="1"/>
          <p:nvPr/>
        </p:nvSpPr>
        <p:spPr>
          <a:xfrm>
            <a:off x="5147692" y="1044576"/>
            <a:ext cx="2756262" cy="269304"/>
          </a:xfrm>
          <a:prstGeom prst="rect">
            <a:avLst/>
          </a:prstGeom>
          <a:noFill/>
        </p:spPr>
        <p:txBody>
          <a:bodyPr wrap="square" rtlCol="0">
            <a:spAutoFit/>
          </a:bodyPr>
          <a:lstStyle/>
          <a:p>
            <a:r>
              <a:rPr lang="ja-JP" altLang="en-US" sz="1150" b="1" dirty="0"/>
              <a:t>現在事業を推進するための重要な技術</a:t>
            </a:r>
          </a:p>
        </p:txBody>
      </p:sp>
      <p:sp>
        <p:nvSpPr>
          <p:cNvPr id="10" name="テキスト ボックス 9">
            <a:extLst>
              <a:ext uri="{FF2B5EF4-FFF2-40B4-BE49-F238E27FC236}">
                <a16:creationId xmlns:a16="http://schemas.microsoft.com/office/drawing/2014/main" id="{C0FAD59F-5713-4462-83AC-13B346DDBD5B}"/>
              </a:ext>
            </a:extLst>
          </p:cNvPr>
          <p:cNvSpPr txBox="1"/>
          <p:nvPr/>
        </p:nvSpPr>
        <p:spPr>
          <a:xfrm>
            <a:off x="515394" y="593800"/>
            <a:ext cx="8592738"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OT</a:t>
            </a:r>
            <a:r>
              <a:rPr lang="ja-JP" altLang="en-US" sz="1200" dirty="0"/>
              <a:t>系</a:t>
            </a:r>
            <a:r>
              <a:rPr lang="en-US" altLang="ja-JP" sz="1200" dirty="0"/>
              <a:t>DX</a:t>
            </a:r>
            <a:r>
              <a:rPr lang="ja-JP" altLang="en-US" sz="1200" dirty="0"/>
              <a:t>への取り組み状況</a:t>
            </a:r>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r>
              <a:rPr lang="ja-JP" altLang="en-US" sz="1200" dirty="0"/>
              <a:t>　</a:t>
            </a:r>
          </a:p>
        </p:txBody>
      </p:sp>
    </p:spTree>
    <p:extLst>
      <p:ext uri="{BB962C8B-B14F-4D97-AF65-F5344CB8AC3E}">
        <p14:creationId xmlns:p14="http://schemas.microsoft.com/office/powerpoint/2010/main" val="25945609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1D5FA995-373D-42AD-8A45-8A1CE910B111}"/>
              </a:ext>
            </a:extLst>
          </p:cNvPr>
          <p:cNvGraphicFramePr>
            <a:graphicFrameLocks/>
          </p:cNvGraphicFramePr>
          <p:nvPr/>
        </p:nvGraphicFramePr>
        <p:xfrm>
          <a:off x="5147692" y="1080288"/>
          <a:ext cx="522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Q22AB.</a:t>
            </a:r>
            <a:r>
              <a:rPr lang="ja-JP" altLang="en-US" sz="2065" b="1" dirty="0">
                <a:latin typeface="MS UI Gothic" panose="020B0600070205080204" pitchFamily="50" charset="-128"/>
                <a:ea typeface="MS UI Gothic" panose="020B0600070205080204" pitchFamily="50" charset="-128"/>
              </a:rPr>
              <a:t>自社の強みとなる技術、現在重要な技術</a:t>
            </a:r>
            <a:r>
              <a:rPr lang="ja-JP" altLang="en-US" sz="2000" b="1" dirty="0">
                <a:latin typeface="MS UI Gothic" panose="020B0600070205080204" pitchFamily="50" charset="-128"/>
                <a:ea typeface="MS UI Gothic" panose="020B0600070205080204" pitchFamily="50" charset="-128"/>
              </a:rPr>
              <a:t>（</a:t>
            </a:r>
            <a:r>
              <a:rPr lang="en-US" altLang="ja-JP" sz="1800" b="1" dirty="0">
                <a:latin typeface="MS UI Gothic" panose="020B0600070205080204" pitchFamily="50" charset="-128"/>
                <a:ea typeface="MS UI Gothic" panose="020B0600070205080204" pitchFamily="50" charset="-128"/>
              </a:rPr>
              <a:t>OT</a:t>
            </a:r>
            <a:r>
              <a:rPr lang="ja-JP" altLang="en-US" sz="1800" b="1" dirty="0">
                <a:latin typeface="MS UI Gothic" panose="020B0600070205080204" pitchFamily="50" charset="-128"/>
                <a:ea typeface="MS UI Gothic" panose="020B0600070205080204" pitchFamily="50" charset="-128"/>
              </a:rPr>
              <a:t>系</a:t>
            </a:r>
            <a:r>
              <a:rPr lang="en-US" altLang="ja-JP" sz="1800" b="1" dirty="0">
                <a:latin typeface="MS UI Gothic" panose="020B0600070205080204" pitchFamily="50" charset="-128"/>
                <a:ea typeface="MS UI Gothic" panose="020B0600070205080204" pitchFamily="50" charset="-128"/>
              </a:rPr>
              <a:t>DX</a:t>
            </a:r>
            <a:r>
              <a:rPr lang="ja-JP" altLang="en-US" sz="1800" b="1" dirty="0">
                <a:latin typeface="MS UI Gothic" panose="020B0600070205080204" pitchFamily="50" charset="-128"/>
                <a:ea typeface="MS UI Gothic" panose="020B0600070205080204" pitchFamily="50" charset="-128"/>
              </a:rPr>
              <a:t>状況別</a:t>
            </a:r>
            <a:r>
              <a:rPr lang="ja-JP" altLang="en-US" sz="20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〔D.</a:t>
            </a:r>
            <a:r>
              <a:rPr lang="ja-JP" altLang="en-US" sz="1800" b="1" dirty="0">
                <a:latin typeface="MS UI Gothic" panose="020B0600070205080204" pitchFamily="50" charset="-128"/>
                <a:ea typeface="MS UI Gothic" panose="020B0600070205080204" pitchFamily="50" charset="-128"/>
              </a:rPr>
              <a:t>サービス提供企業</a:t>
            </a:r>
            <a:r>
              <a:rPr lang="en-US" altLang="ja-JP" sz="1800"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3" name="グラフ 12">
            <a:extLst>
              <a:ext uri="{FF2B5EF4-FFF2-40B4-BE49-F238E27FC236}">
                <a16:creationId xmlns:a16="http://schemas.microsoft.com/office/drawing/2014/main" id="{33871723-85F0-47FE-8026-7BFDB74D130B}"/>
              </a:ext>
            </a:extLst>
          </p:cNvPr>
          <p:cNvGraphicFramePr>
            <a:graphicFrameLocks/>
          </p:cNvGraphicFramePr>
          <p:nvPr/>
        </p:nvGraphicFramePr>
        <p:xfrm>
          <a:off x="0" y="1080288"/>
          <a:ext cx="5220000" cy="630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DDE875B6-BC4F-4E6E-9815-25B944122E5E}"/>
              </a:ext>
            </a:extLst>
          </p:cNvPr>
          <p:cNvSpPr txBox="1"/>
          <p:nvPr/>
        </p:nvSpPr>
        <p:spPr>
          <a:xfrm>
            <a:off x="251148" y="1044576"/>
            <a:ext cx="1872208" cy="269304"/>
          </a:xfrm>
          <a:prstGeom prst="rect">
            <a:avLst/>
          </a:prstGeom>
          <a:noFill/>
        </p:spPr>
        <p:txBody>
          <a:bodyPr wrap="square" rtlCol="0">
            <a:spAutoFit/>
          </a:bodyPr>
          <a:lstStyle/>
          <a:p>
            <a:r>
              <a:rPr lang="ja-JP" altLang="en-US" sz="1150" b="1" dirty="0"/>
              <a:t>自社の強みとなる技術　</a:t>
            </a:r>
          </a:p>
        </p:txBody>
      </p:sp>
      <p:sp>
        <p:nvSpPr>
          <p:cNvPr id="17" name="テキスト ボックス 16">
            <a:extLst>
              <a:ext uri="{FF2B5EF4-FFF2-40B4-BE49-F238E27FC236}">
                <a16:creationId xmlns:a16="http://schemas.microsoft.com/office/drawing/2014/main" id="{AB5C51BC-215C-4BCF-B263-916C719043C0}"/>
              </a:ext>
            </a:extLst>
          </p:cNvPr>
          <p:cNvSpPr txBox="1"/>
          <p:nvPr/>
        </p:nvSpPr>
        <p:spPr>
          <a:xfrm>
            <a:off x="5147692" y="1044576"/>
            <a:ext cx="2756262" cy="269304"/>
          </a:xfrm>
          <a:prstGeom prst="rect">
            <a:avLst/>
          </a:prstGeom>
          <a:noFill/>
        </p:spPr>
        <p:txBody>
          <a:bodyPr wrap="square" rtlCol="0">
            <a:spAutoFit/>
          </a:bodyPr>
          <a:lstStyle/>
          <a:p>
            <a:r>
              <a:rPr lang="ja-JP" altLang="en-US" sz="1150" b="1" dirty="0"/>
              <a:t>現在事業を推進するための重要な技術</a:t>
            </a:r>
          </a:p>
        </p:txBody>
      </p:sp>
      <p:sp>
        <p:nvSpPr>
          <p:cNvPr id="10" name="テキスト ボックス 9">
            <a:extLst>
              <a:ext uri="{FF2B5EF4-FFF2-40B4-BE49-F238E27FC236}">
                <a16:creationId xmlns:a16="http://schemas.microsoft.com/office/drawing/2014/main" id="{83FEDF71-546A-443F-A8AD-278C131967CE}"/>
              </a:ext>
            </a:extLst>
          </p:cNvPr>
          <p:cNvSpPr txBox="1"/>
          <p:nvPr/>
        </p:nvSpPr>
        <p:spPr>
          <a:xfrm>
            <a:off x="515394" y="593800"/>
            <a:ext cx="8592738" cy="461665"/>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　　</a:t>
            </a:r>
            <a:r>
              <a:rPr lang="en-US" altLang="ja-JP" sz="1200" dirty="0"/>
              <a:t>※Q14.</a:t>
            </a:r>
            <a:r>
              <a:rPr lang="ja-JP" altLang="en-US" sz="1200" dirty="0"/>
              <a:t>競争優位性 で「</a:t>
            </a:r>
            <a:r>
              <a:rPr lang="en-US" altLang="ja-JP" sz="1200" dirty="0"/>
              <a:t>A.</a:t>
            </a:r>
            <a:r>
              <a:rPr lang="ja-JP" altLang="en-US" sz="1200" dirty="0"/>
              <a:t>技術開発力：優位」と回答した企業を対象</a:t>
            </a:r>
          </a:p>
          <a:p>
            <a:r>
              <a:rPr lang="ja-JP" altLang="en-US" sz="1200" dirty="0"/>
              <a:t>クロス集計の軸：</a:t>
            </a:r>
            <a:r>
              <a:rPr lang="en-US" altLang="ja-JP" sz="1200" dirty="0"/>
              <a:t> OT</a:t>
            </a:r>
            <a:r>
              <a:rPr lang="ja-JP" altLang="en-US" sz="1200" dirty="0"/>
              <a:t>系</a:t>
            </a:r>
            <a:r>
              <a:rPr lang="en-US" altLang="ja-JP" sz="1200" dirty="0"/>
              <a:t>DX</a:t>
            </a:r>
            <a:r>
              <a:rPr lang="ja-JP" altLang="en-US" sz="1200" dirty="0"/>
              <a:t>への取り組み状況</a:t>
            </a:r>
            <a:r>
              <a:rPr lang="ja-JP" altLang="en-US" sz="1100" dirty="0"/>
              <a:t>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r>
              <a:rPr lang="ja-JP" altLang="en-US" sz="1200" dirty="0"/>
              <a:t>　</a:t>
            </a:r>
          </a:p>
        </p:txBody>
      </p:sp>
    </p:spTree>
    <p:extLst>
      <p:ext uri="{BB962C8B-B14F-4D97-AF65-F5344CB8AC3E}">
        <p14:creationId xmlns:p14="http://schemas.microsoft.com/office/powerpoint/2010/main" val="163246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Q2-2A</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従業員数</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（経年比較</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p:txBody>
      </p:sp>
      <p:graphicFrame>
        <p:nvGraphicFramePr>
          <p:cNvPr id="9" name="グラフ 8">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969962475"/>
              </p:ext>
            </p:extLst>
          </p:nvPr>
        </p:nvGraphicFramePr>
        <p:xfrm>
          <a:off x="899220" y="1589995"/>
          <a:ext cx="8640000" cy="4980469"/>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5B40309F-2EE0-4DCE-996F-114B980484D7}"/>
              </a:ext>
            </a:extLst>
          </p:cNvPr>
          <p:cNvSpPr txBox="1"/>
          <p:nvPr/>
        </p:nvSpPr>
        <p:spPr>
          <a:xfrm>
            <a:off x="1388870" y="6722864"/>
            <a:ext cx="8302750" cy="523220"/>
          </a:xfrm>
          <a:prstGeom prst="rect">
            <a:avLst/>
          </a:prstGeom>
          <a:noFill/>
        </p:spPr>
        <p:txBody>
          <a:bodyPr wrap="square" rtlCol="0">
            <a:spAutoFit/>
          </a:bodyPr>
          <a:lstStyle/>
          <a:p>
            <a:r>
              <a:rPr lang="en-US" altLang="ja-JP" sz="1400" dirty="0">
                <a:solidFill>
                  <a:srgbClr val="0000FF"/>
                </a:solidFill>
              </a:rPr>
              <a:t>※2016</a:t>
            </a:r>
            <a:r>
              <a:rPr lang="ja-JP" altLang="en-US" sz="1400" dirty="0">
                <a:solidFill>
                  <a:srgbClr val="0000FF"/>
                </a:solidFill>
              </a:rPr>
              <a:t>年度～</a:t>
            </a:r>
            <a:r>
              <a:rPr lang="en-US" altLang="ja-JP" sz="1400" dirty="0">
                <a:solidFill>
                  <a:srgbClr val="0000FF"/>
                </a:solidFill>
              </a:rPr>
              <a:t>2019</a:t>
            </a:r>
            <a:r>
              <a:rPr lang="ja-JP" altLang="en-US" sz="1400" dirty="0">
                <a:solidFill>
                  <a:srgbClr val="0000FF"/>
                </a:solidFill>
              </a:rPr>
              <a:t>年度の集計は、</a:t>
            </a:r>
            <a:r>
              <a:rPr lang="en-US" altLang="ja-JP" sz="1400" dirty="0">
                <a:solidFill>
                  <a:srgbClr val="0000FF"/>
                </a:solidFill>
              </a:rPr>
              <a:t>B.</a:t>
            </a:r>
            <a:r>
              <a:rPr lang="ja-JP" altLang="en-US" sz="1400" dirty="0">
                <a:solidFill>
                  <a:srgbClr val="0000FF"/>
                </a:solidFill>
              </a:rPr>
              <a:t>メーカー企業と「系列ソフトウェア企業」、「受託ソフトウェア企業」、「独立系ソフトウェア企業」を対象にしている。</a:t>
            </a:r>
            <a:endParaRPr lang="en-US" altLang="ja-JP" sz="1400" dirty="0">
              <a:solidFill>
                <a:srgbClr val="0000FF"/>
              </a:solidFill>
            </a:endParaRPr>
          </a:p>
        </p:txBody>
      </p:sp>
    </p:spTree>
    <p:extLst>
      <p:ext uri="{BB962C8B-B14F-4D97-AF65-F5344CB8AC3E}">
        <p14:creationId xmlns:p14="http://schemas.microsoft.com/office/powerpoint/2010/main" val="140060962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a:t>
            </a:r>
            <a:r>
              <a:rPr lang="ja-JP" altLang="en-US" sz="2065" b="1" dirty="0">
                <a:latin typeface="MS UI Gothic" panose="020B0600070205080204" pitchFamily="50" charset="-128"/>
                <a:ea typeface="MS UI Gothic" panose="020B0600070205080204" pitchFamily="50" charset="-128"/>
              </a:rPr>
              <a:t>得意とするハードウェアプラットフォーム</a:t>
            </a:r>
          </a:p>
        </p:txBody>
      </p:sp>
      <p:sp>
        <p:nvSpPr>
          <p:cNvPr id="14" name="テキスト ボックス 13">
            <a:extLst>
              <a:ext uri="{FF2B5EF4-FFF2-40B4-BE49-F238E27FC236}">
                <a16:creationId xmlns:a16="http://schemas.microsoft.com/office/drawing/2014/main" id="{9C6DEBB7-EEF0-48DE-8A01-C0E7685BCEA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5" name="グラフ 4">
            <a:extLst>
              <a:ext uri="{FF2B5EF4-FFF2-40B4-BE49-F238E27FC236}">
                <a16:creationId xmlns:a16="http://schemas.microsoft.com/office/drawing/2014/main" id="{94723F8D-8D7C-42E5-9E59-1FD7358E95A3}"/>
              </a:ext>
            </a:extLst>
          </p:cNvPr>
          <p:cNvGraphicFramePr>
            <a:graphicFrameLocks/>
          </p:cNvGraphicFramePr>
          <p:nvPr>
            <p:extLst>
              <p:ext uri="{D42A27DB-BD31-4B8C-83A1-F6EECF244321}">
                <p14:modId xmlns:p14="http://schemas.microsoft.com/office/powerpoint/2010/main" val="930270157"/>
              </p:ext>
            </p:extLst>
          </p:nvPr>
        </p:nvGraphicFramePr>
        <p:xfrm>
          <a:off x="991684" y="1353375"/>
          <a:ext cx="8456031" cy="5073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58451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BBACA163-0D91-4E42-AF07-7B8BCF83D15E}"/>
              </a:ext>
            </a:extLst>
          </p:cNvPr>
          <p:cNvGraphicFramePr>
            <a:graphicFrameLocks/>
          </p:cNvGraphicFramePr>
          <p:nvPr>
            <p:extLst>
              <p:ext uri="{D42A27DB-BD31-4B8C-83A1-F6EECF244321}">
                <p14:modId xmlns:p14="http://schemas.microsoft.com/office/powerpoint/2010/main" val="3292148699"/>
              </p:ext>
            </p:extLst>
          </p:nvPr>
        </p:nvGraphicFramePr>
        <p:xfrm>
          <a:off x="5075684" y="1431625"/>
          <a:ext cx="5040000" cy="5259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33709CB8-D8C8-4B73-8814-09E6108E0357}"/>
              </a:ext>
            </a:extLst>
          </p:cNvPr>
          <p:cNvGraphicFramePr>
            <a:graphicFrameLocks/>
          </p:cNvGraphicFramePr>
          <p:nvPr>
            <p:extLst>
              <p:ext uri="{D42A27DB-BD31-4B8C-83A1-F6EECF244321}">
                <p14:modId xmlns:p14="http://schemas.microsoft.com/office/powerpoint/2010/main" val="2012424854"/>
              </p:ext>
            </p:extLst>
          </p:nvPr>
        </p:nvGraphicFramePr>
        <p:xfrm>
          <a:off x="146898" y="1431625"/>
          <a:ext cx="5040000" cy="5259289"/>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41747"/>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Q23BC.</a:t>
            </a:r>
            <a:r>
              <a:rPr lang="ja-JP" altLang="en-US" sz="2065" b="1" dirty="0">
                <a:latin typeface="MS UI Gothic" panose="020B0600070205080204" pitchFamily="50" charset="-128"/>
                <a:ea typeface="MS UI Gothic" panose="020B0600070205080204" pitchFamily="50" charset="-128"/>
              </a:rPr>
              <a:t>現在重要なハードウェア、将来重要となるハードウェア</a:t>
            </a:r>
          </a:p>
        </p:txBody>
      </p:sp>
      <p:sp>
        <p:nvSpPr>
          <p:cNvPr id="14" name="テキスト ボックス 13">
            <a:extLst>
              <a:ext uri="{FF2B5EF4-FFF2-40B4-BE49-F238E27FC236}">
                <a16:creationId xmlns:a16="http://schemas.microsoft.com/office/drawing/2014/main" id="{9C6DEBB7-EEF0-48DE-8A01-C0E7685BCEA9}"/>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spTree>
    <p:extLst>
      <p:ext uri="{BB962C8B-B14F-4D97-AF65-F5344CB8AC3E}">
        <p14:creationId xmlns:p14="http://schemas.microsoft.com/office/powerpoint/2010/main" val="37496841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47972DE-8B0F-40D4-94E7-1957C1D1F333}"/>
              </a:ext>
            </a:extLst>
          </p:cNvPr>
          <p:cNvSpPr txBox="1"/>
          <p:nvPr/>
        </p:nvSpPr>
        <p:spPr>
          <a:xfrm>
            <a:off x="515394" y="257851"/>
            <a:ext cx="9720000" cy="698076"/>
          </a:xfrm>
          <a:prstGeom prst="rect">
            <a:avLst/>
          </a:prstGeom>
          <a:noFill/>
        </p:spPr>
        <p:txBody>
          <a:bodyPr wrap="square" rtlCol="0">
            <a:spAutoFit/>
          </a:bodyPr>
          <a:lstStyle/>
          <a:p>
            <a:pPr>
              <a:lnSpc>
                <a:spcPts val="2478"/>
              </a:lnSpc>
            </a:pPr>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pPr>
              <a:lnSpc>
                <a:spcPts val="2478"/>
              </a:lnSpc>
            </a:pPr>
            <a:r>
              <a:rPr lang="en-US" altLang="zh-TW" sz="2065" b="1" dirty="0">
                <a:latin typeface="MS UI Gothic" panose="020B0600070205080204" pitchFamily="50" charset="-128"/>
                <a:ea typeface="MS UI Gothic" panose="020B0600070205080204" pitchFamily="50" charset="-128"/>
              </a:rPr>
              <a:t>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696AD576-5D4C-4A2C-B167-8D3D776CE48C}"/>
              </a:ext>
            </a:extLst>
          </p:cNvPr>
          <p:cNvGraphicFramePr>
            <a:graphicFrameLocks/>
          </p:cNvGraphicFramePr>
          <p:nvPr>
            <p:extLst>
              <p:ext uri="{D42A27DB-BD31-4B8C-83A1-F6EECF244321}">
                <p14:modId xmlns:p14="http://schemas.microsoft.com/office/powerpoint/2010/main" val="3408195858"/>
              </p:ext>
            </p:extLst>
          </p:nvPr>
        </p:nvGraphicFramePr>
        <p:xfrm>
          <a:off x="35508" y="1080288"/>
          <a:ext cx="3456000" cy="62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A59DFC23-5C90-46D9-8089-889A500F0612}"/>
              </a:ext>
            </a:extLst>
          </p:cNvPr>
          <p:cNvSpPr txBox="1"/>
          <p:nvPr/>
        </p:nvSpPr>
        <p:spPr>
          <a:xfrm>
            <a:off x="515394" y="593800"/>
            <a:ext cx="6984000" cy="261610"/>
          </a:xfrm>
          <a:prstGeom prst="rect">
            <a:avLst/>
          </a:prstGeom>
          <a:noFill/>
        </p:spPr>
        <p:txBody>
          <a:bodyPr wrap="square" rtlCol="0">
            <a:spAutoFit/>
          </a:bodyPr>
          <a:lstStyle/>
          <a:p>
            <a:r>
              <a:rPr lang="ja-JP" altLang="en-US" sz="1100" dirty="0"/>
              <a:t>クロス集計の軸：</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p>
        </p:txBody>
      </p:sp>
      <p:graphicFrame>
        <p:nvGraphicFramePr>
          <p:cNvPr id="11" name="グラフ 10">
            <a:extLst>
              <a:ext uri="{FF2B5EF4-FFF2-40B4-BE49-F238E27FC236}">
                <a16:creationId xmlns:a16="http://schemas.microsoft.com/office/drawing/2014/main" id="{3DBA3662-EFE3-4489-B351-558380587D43}"/>
              </a:ext>
            </a:extLst>
          </p:cNvPr>
          <p:cNvGraphicFramePr>
            <a:graphicFrameLocks/>
          </p:cNvGraphicFramePr>
          <p:nvPr>
            <p:extLst>
              <p:ext uri="{D42A27DB-BD31-4B8C-83A1-F6EECF244321}">
                <p14:modId xmlns:p14="http://schemas.microsoft.com/office/powerpoint/2010/main" val="343898300"/>
              </p:ext>
            </p:extLst>
          </p:nvPr>
        </p:nvGraphicFramePr>
        <p:xfrm>
          <a:off x="3491700" y="1080288"/>
          <a:ext cx="3456000" cy="62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13FE9FCF-C03E-49E5-8828-7B48EA0ADC6D}"/>
              </a:ext>
            </a:extLst>
          </p:cNvPr>
          <p:cNvGraphicFramePr>
            <a:graphicFrameLocks/>
          </p:cNvGraphicFramePr>
          <p:nvPr>
            <p:extLst>
              <p:ext uri="{D42A27DB-BD31-4B8C-83A1-F6EECF244321}">
                <p14:modId xmlns:p14="http://schemas.microsoft.com/office/powerpoint/2010/main" val="1696493064"/>
              </p:ext>
            </p:extLst>
          </p:nvPr>
        </p:nvGraphicFramePr>
        <p:xfrm>
          <a:off x="6947892" y="1080288"/>
          <a:ext cx="3456000" cy="6264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9D6FB024-3D78-4F59-ADCD-A3CAB21D2DFE}"/>
              </a:ext>
            </a:extLst>
          </p:cNvPr>
          <p:cNvSpPr txBox="1"/>
          <p:nvPr/>
        </p:nvSpPr>
        <p:spPr>
          <a:xfrm>
            <a:off x="179140" y="881832"/>
            <a:ext cx="2376264" cy="276999"/>
          </a:xfrm>
          <a:prstGeom prst="rect">
            <a:avLst/>
          </a:prstGeom>
          <a:noFill/>
        </p:spPr>
        <p:txBody>
          <a:bodyPr wrap="square" rtlCol="0">
            <a:spAutoFit/>
          </a:bodyPr>
          <a:lstStyle/>
          <a:p>
            <a:pPr algn="ctr"/>
            <a:r>
              <a:rPr lang="ja-JP" altLang="en-US" sz="1200" i="1" dirty="0"/>
              <a:t>得意とするハードウェア</a:t>
            </a:r>
          </a:p>
        </p:txBody>
      </p:sp>
      <p:sp>
        <p:nvSpPr>
          <p:cNvPr id="14" name="テキスト ボックス 13">
            <a:extLst>
              <a:ext uri="{FF2B5EF4-FFF2-40B4-BE49-F238E27FC236}">
                <a16:creationId xmlns:a16="http://schemas.microsoft.com/office/drawing/2014/main" id="{2C720D62-0225-4D01-8907-A4B9ACC1A869}"/>
              </a:ext>
            </a:extLst>
          </p:cNvPr>
          <p:cNvSpPr txBox="1"/>
          <p:nvPr/>
        </p:nvSpPr>
        <p:spPr>
          <a:xfrm>
            <a:off x="6997036" y="881832"/>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5" name="テキスト ボックス 14">
            <a:extLst>
              <a:ext uri="{FF2B5EF4-FFF2-40B4-BE49-F238E27FC236}">
                <a16:creationId xmlns:a16="http://schemas.microsoft.com/office/drawing/2014/main" id="{C8D59527-CC63-4FEE-9476-3543BB69B545}"/>
              </a:ext>
            </a:extLst>
          </p:cNvPr>
          <p:cNvSpPr txBox="1"/>
          <p:nvPr/>
        </p:nvSpPr>
        <p:spPr>
          <a:xfrm>
            <a:off x="3707532" y="881832"/>
            <a:ext cx="2376264" cy="276999"/>
          </a:xfrm>
          <a:prstGeom prst="rect">
            <a:avLst/>
          </a:prstGeom>
          <a:noFill/>
        </p:spPr>
        <p:txBody>
          <a:bodyPr wrap="square" rtlCol="0">
            <a:spAutoFit/>
          </a:bodyPr>
          <a:lstStyle/>
          <a:p>
            <a:pPr algn="ctr"/>
            <a:r>
              <a:rPr lang="ja-JP" altLang="en-US" sz="1200" dirty="0"/>
              <a:t>現在重要なハードウェア</a:t>
            </a:r>
          </a:p>
        </p:txBody>
      </p:sp>
    </p:spTree>
    <p:extLst>
      <p:ext uri="{BB962C8B-B14F-4D97-AF65-F5344CB8AC3E}">
        <p14:creationId xmlns:p14="http://schemas.microsoft.com/office/powerpoint/2010/main" val="23781591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2" name="テキスト ボックス 1"/>
          <p:cNvSpPr txBox="1"/>
          <p:nvPr/>
        </p:nvSpPr>
        <p:spPr>
          <a:xfrm>
            <a:off x="515394" y="257851"/>
            <a:ext cx="9672858"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（従業員数別）</a:t>
            </a:r>
          </a:p>
        </p:txBody>
      </p:sp>
      <p:sp>
        <p:nvSpPr>
          <p:cNvPr id="16" name="テキスト ボックス 15">
            <a:extLst>
              <a:ext uri="{FF2B5EF4-FFF2-40B4-BE49-F238E27FC236}">
                <a16:creationId xmlns:a16="http://schemas.microsoft.com/office/drawing/2014/main" id="{2F65DCF9-096C-4818-8E9F-0E3ECC63DA56}"/>
              </a:ext>
            </a:extLst>
          </p:cNvPr>
          <p:cNvSpPr txBox="1"/>
          <p:nvPr/>
        </p:nvSpPr>
        <p:spPr>
          <a:xfrm>
            <a:off x="179140" y="1457896"/>
            <a:ext cx="2376264" cy="276999"/>
          </a:xfrm>
          <a:prstGeom prst="rect">
            <a:avLst/>
          </a:prstGeom>
          <a:noFill/>
        </p:spPr>
        <p:txBody>
          <a:bodyPr wrap="square" rtlCol="0">
            <a:spAutoFit/>
          </a:bodyPr>
          <a:lstStyle/>
          <a:p>
            <a:pPr algn="ctr"/>
            <a:r>
              <a:rPr lang="ja-JP" altLang="en-US" sz="1200" dirty="0"/>
              <a:t>得意とするハードウェア</a:t>
            </a:r>
          </a:p>
        </p:txBody>
      </p:sp>
      <p:sp>
        <p:nvSpPr>
          <p:cNvPr id="17" name="テキスト ボックス 16">
            <a:extLst>
              <a:ext uri="{FF2B5EF4-FFF2-40B4-BE49-F238E27FC236}">
                <a16:creationId xmlns:a16="http://schemas.microsoft.com/office/drawing/2014/main" id="{12F625BE-10CC-4537-A9F5-D593B0F9776E}"/>
              </a:ext>
            </a:extLst>
          </p:cNvPr>
          <p:cNvSpPr txBox="1"/>
          <p:nvPr/>
        </p:nvSpPr>
        <p:spPr>
          <a:xfrm>
            <a:off x="6997036" y="1457896"/>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8" name="テキスト ボックス 17">
            <a:extLst>
              <a:ext uri="{FF2B5EF4-FFF2-40B4-BE49-F238E27FC236}">
                <a16:creationId xmlns:a16="http://schemas.microsoft.com/office/drawing/2014/main" id="{2394556E-1458-4A00-BAE3-6256CE9E870A}"/>
              </a:ext>
            </a:extLst>
          </p:cNvPr>
          <p:cNvSpPr txBox="1"/>
          <p:nvPr/>
        </p:nvSpPr>
        <p:spPr>
          <a:xfrm>
            <a:off x="3707532" y="1457896"/>
            <a:ext cx="2376264" cy="276999"/>
          </a:xfrm>
          <a:prstGeom prst="rect">
            <a:avLst/>
          </a:prstGeom>
          <a:noFill/>
        </p:spPr>
        <p:txBody>
          <a:bodyPr wrap="square" rtlCol="0">
            <a:spAutoFit/>
          </a:bodyPr>
          <a:lstStyle/>
          <a:p>
            <a:pPr algn="ctr"/>
            <a:r>
              <a:rPr lang="ja-JP" altLang="en-US" sz="1200" dirty="0"/>
              <a:t>現在重要なハードウェア</a:t>
            </a:r>
          </a:p>
        </p:txBody>
      </p:sp>
      <p:graphicFrame>
        <p:nvGraphicFramePr>
          <p:cNvPr id="11" name="グラフ 10">
            <a:extLst>
              <a:ext uri="{FF2B5EF4-FFF2-40B4-BE49-F238E27FC236}">
                <a16:creationId xmlns:a16="http://schemas.microsoft.com/office/drawing/2014/main" id="{B80F521E-C0AF-4578-9E1A-CC66FB6FD770}"/>
              </a:ext>
            </a:extLst>
          </p:cNvPr>
          <p:cNvGraphicFramePr>
            <a:graphicFrameLocks/>
          </p:cNvGraphicFramePr>
          <p:nvPr>
            <p:extLst>
              <p:ext uri="{D42A27DB-BD31-4B8C-83A1-F6EECF244321}">
                <p14:modId xmlns:p14="http://schemas.microsoft.com/office/powerpoint/2010/main" val="2096981831"/>
              </p:ext>
            </p:extLst>
          </p:nvPr>
        </p:nvGraphicFramePr>
        <p:xfrm>
          <a:off x="36384" y="1673920"/>
          <a:ext cx="3456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80D7F551-47D2-433E-895C-795840B83721}"/>
              </a:ext>
            </a:extLst>
          </p:cNvPr>
          <p:cNvGraphicFramePr>
            <a:graphicFrameLocks/>
          </p:cNvGraphicFramePr>
          <p:nvPr>
            <p:extLst>
              <p:ext uri="{D42A27DB-BD31-4B8C-83A1-F6EECF244321}">
                <p14:modId xmlns:p14="http://schemas.microsoft.com/office/powerpoint/2010/main" val="64756977"/>
              </p:ext>
            </p:extLst>
          </p:nvPr>
        </p:nvGraphicFramePr>
        <p:xfrm>
          <a:off x="3474326" y="1673920"/>
          <a:ext cx="3456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39634B81-CE01-4092-9E15-0248D15F5524}"/>
              </a:ext>
            </a:extLst>
          </p:cNvPr>
          <p:cNvGraphicFramePr>
            <a:graphicFrameLocks/>
          </p:cNvGraphicFramePr>
          <p:nvPr>
            <p:extLst>
              <p:ext uri="{D42A27DB-BD31-4B8C-83A1-F6EECF244321}">
                <p14:modId xmlns:p14="http://schemas.microsoft.com/office/powerpoint/2010/main" val="3242160721"/>
              </p:ext>
            </p:extLst>
          </p:nvPr>
        </p:nvGraphicFramePr>
        <p:xfrm>
          <a:off x="6912268" y="1673920"/>
          <a:ext cx="3456000" cy="54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27556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39634B81-CE01-4092-9E15-0248D15F5524}"/>
              </a:ext>
            </a:extLst>
          </p:cNvPr>
          <p:cNvGraphicFramePr>
            <a:graphicFrameLocks/>
          </p:cNvGraphicFramePr>
          <p:nvPr>
            <p:extLst>
              <p:ext uri="{D42A27DB-BD31-4B8C-83A1-F6EECF244321}">
                <p14:modId xmlns:p14="http://schemas.microsoft.com/office/powerpoint/2010/main" val="1893722134"/>
              </p:ext>
            </p:extLst>
          </p:nvPr>
        </p:nvGraphicFramePr>
        <p:xfrm>
          <a:off x="6983400" y="1745928"/>
          <a:ext cx="3456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2760090"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endParaRPr lang="en-US" altLang="ja-JP" sz="1400" dirty="0"/>
          </a:p>
          <a:p>
            <a:r>
              <a:rPr lang="ja-JP" altLang="en-US" sz="1400" dirty="0"/>
              <a:t>クロス集計の軸：従業員数</a:t>
            </a:r>
          </a:p>
        </p:txBody>
      </p:sp>
      <p:sp>
        <p:nvSpPr>
          <p:cNvPr id="2" name="テキスト ボックス 1"/>
          <p:cNvSpPr txBox="1"/>
          <p:nvPr/>
        </p:nvSpPr>
        <p:spPr>
          <a:xfrm>
            <a:off x="515394" y="257851"/>
            <a:ext cx="9672858"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（従業員数別） </a:t>
            </a:r>
            <a:r>
              <a:rPr lang="en-US" altLang="ja-JP" sz="2065" b="1" dirty="0">
                <a:latin typeface="MS UI Gothic" panose="020B0600070205080204" pitchFamily="50" charset="-128"/>
                <a:ea typeface="MS UI Gothic" panose="020B0600070205080204" pitchFamily="50" charset="-128"/>
              </a:rPr>
              <a:t>〔A.</a:t>
            </a:r>
            <a:r>
              <a:rPr lang="ja-JP" altLang="en-US" sz="2065" b="1" dirty="0">
                <a:latin typeface="MS UI Gothic" panose="020B0600070205080204" pitchFamily="50" charset="-128"/>
                <a:ea typeface="MS UI Gothic" panose="020B0600070205080204" pitchFamily="50" charset="-128"/>
              </a:rPr>
              <a:t>ユーザー企業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6" name="テキスト ボックス 15">
            <a:extLst>
              <a:ext uri="{FF2B5EF4-FFF2-40B4-BE49-F238E27FC236}">
                <a16:creationId xmlns:a16="http://schemas.microsoft.com/office/drawing/2014/main" id="{2F65DCF9-096C-4818-8E9F-0E3ECC63DA56}"/>
              </a:ext>
            </a:extLst>
          </p:cNvPr>
          <p:cNvSpPr txBox="1"/>
          <p:nvPr/>
        </p:nvSpPr>
        <p:spPr>
          <a:xfrm>
            <a:off x="179140" y="1457896"/>
            <a:ext cx="2376264" cy="276999"/>
          </a:xfrm>
          <a:prstGeom prst="rect">
            <a:avLst/>
          </a:prstGeom>
          <a:noFill/>
        </p:spPr>
        <p:txBody>
          <a:bodyPr wrap="square" rtlCol="0">
            <a:spAutoFit/>
          </a:bodyPr>
          <a:lstStyle/>
          <a:p>
            <a:pPr algn="ctr"/>
            <a:r>
              <a:rPr lang="ja-JP" altLang="en-US" sz="1200" dirty="0"/>
              <a:t>得意とするハードウェア</a:t>
            </a:r>
          </a:p>
        </p:txBody>
      </p:sp>
      <p:sp>
        <p:nvSpPr>
          <p:cNvPr id="17" name="テキスト ボックス 16">
            <a:extLst>
              <a:ext uri="{FF2B5EF4-FFF2-40B4-BE49-F238E27FC236}">
                <a16:creationId xmlns:a16="http://schemas.microsoft.com/office/drawing/2014/main" id="{12F625BE-10CC-4537-A9F5-D593B0F9776E}"/>
              </a:ext>
            </a:extLst>
          </p:cNvPr>
          <p:cNvSpPr txBox="1"/>
          <p:nvPr/>
        </p:nvSpPr>
        <p:spPr>
          <a:xfrm>
            <a:off x="6997036" y="1457896"/>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8" name="テキスト ボックス 17">
            <a:extLst>
              <a:ext uri="{FF2B5EF4-FFF2-40B4-BE49-F238E27FC236}">
                <a16:creationId xmlns:a16="http://schemas.microsoft.com/office/drawing/2014/main" id="{2394556E-1458-4A00-BAE3-6256CE9E870A}"/>
              </a:ext>
            </a:extLst>
          </p:cNvPr>
          <p:cNvSpPr txBox="1"/>
          <p:nvPr/>
        </p:nvSpPr>
        <p:spPr>
          <a:xfrm>
            <a:off x="3707532" y="1457896"/>
            <a:ext cx="2376264" cy="276999"/>
          </a:xfrm>
          <a:prstGeom prst="rect">
            <a:avLst/>
          </a:prstGeom>
          <a:noFill/>
        </p:spPr>
        <p:txBody>
          <a:bodyPr wrap="square" rtlCol="0">
            <a:spAutoFit/>
          </a:bodyPr>
          <a:lstStyle/>
          <a:p>
            <a:pPr algn="ctr"/>
            <a:r>
              <a:rPr lang="ja-JP" altLang="en-US" sz="1200" dirty="0"/>
              <a:t>現在重要なハードウェア</a:t>
            </a:r>
          </a:p>
        </p:txBody>
      </p:sp>
      <p:graphicFrame>
        <p:nvGraphicFramePr>
          <p:cNvPr id="15" name="グラフ 14">
            <a:extLst>
              <a:ext uri="{FF2B5EF4-FFF2-40B4-BE49-F238E27FC236}">
                <a16:creationId xmlns:a16="http://schemas.microsoft.com/office/drawing/2014/main" id="{B80F521E-C0AF-4578-9E1A-CC66FB6FD770}"/>
              </a:ext>
            </a:extLst>
          </p:cNvPr>
          <p:cNvGraphicFramePr>
            <a:graphicFrameLocks/>
          </p:cNvGraphicFramePr>
          <p:nvPr>
            <p:extLst>
              <p:ext uri="{D42A27DB-BD31-4B8C-83A1-F6EECF244321}">
                <p14:modId xmlns:p14="http://schemas.microsoft.com/office/powerpoint/2010/main" val="784914810"/>
              </p:ext>
            </p:extLst>
          </p:nvPr>
        </p:nvGraphicFramePr>
        <p:xfrm>
          <a:off x="0" y="1745928"/>
          <a:ext cx="3456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8F1275D9-F4EB-4614-BF8D-60E557A0E326}"/>
              </a:ext>
            </a:extLst>
          </p:cNvPr>
          <p:cNvGraphicFramePr>
            <a:graphicFrameLocks/>
          </p:cNvGraphicFramePr>
          <p:nvPr>
            <p:extLst>
              <p:ext uri="{D42A27DB-BD31-4B8C-83A1-F6EECF244321}">
                <p14:modId xmlns:p14="http://schemas.microsoft.com/office/powerpoint/2010/main" val="76562349"/>
              </p:ext>
            </p:extLst>
          </p:nvPr>
        </p:nvGraphicFramePr>
        <p:xfrm>
          <a:off x="3491700" y="1745928"/>
          <a:ext cx="3456000" cy="54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282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39634B81-CE01-4092-9E15-0248D15F5524}"/>
              </a:ext>
            </a:extLst>
          </p:cNvPr>
          <p:cNvGraphicFramePr>
            <a:graphicFrameLocks/>
          </p:cNvGraphicFramePr>
          <p:nvPr>
            <p:extLst>
              <p:ext uri="{D42A27DB-BD31-4B8C-83A1-F6EECF244321}">
                <p14:modId xmlns:p14="http://schemas.microsoft.com/office/powerpoint/2010/main" val="3799694916"/>
              </p:ext>
            </p:extLst>
          </p:nvPr>
        </p:nvGraphicFramePr>
        <p:xfrm>
          <a:off x="6983400" y="1745928"/>
          <a:ext cx="3456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672858"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（従業員数別） </a:t>
            </a:r>
            <a:r>
              <a:rPr lang="en-US" altLang="ja-JP" sz="2065" b="1" dirty="0">
                <a:latin typeface="MS UI Gothic" panose="020B0600070205080204" pitchFamily="50" charset="-128"/>
                <a:ea typeface="MS UI Gothic" panose="020B0600070205080204" pitchFamily="50" charset="-128"/>
              </a:rPr>
              <a:t>〔B.</a:t>
            </a:r>
            <a:r>
              <a:rPr lang="ja-JP" altLang="en-US" sz="2065" b="1" dirty="0">
                <a:latin typeface="MS UI Gothic" panose="020B0600070205080204" pitchFamily="50" charset="-128"/>
                <a:ea typeface="MS UI Gothic" panose="020B0600070205080204" pitchFamily="50" charset="-128"/>
              </a:rPr>
              <a:t>メーカー企業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276009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endParaRPr lang="en-US" altLang="ja-JP" sz="1400" dirty="0"/>
          </a:p>
          <a:p>
            <a:r>
              <a:rPr lang="ja-JP" altLang="en-US" sz="1400" dirty="0"/>
              <a:t>クロス集計の軸：従業員数</a:t>
            </a:r>
          </a:p>
        </p:txBody>
      </p:sp>
      <p:sp>
        <p:nvSpPr>
          <p:cNvPr id="16" name="テキスト ボックス 15">
            <a:extLst>
              <a:ext uri="{FF2B5EF4-FFF2-40B4-BE49-F238E27FC236}">
                <a16:creationId xmlns:a16="http://schemas.microsoft.com/office/drawing/2014/main" id="{2F65DCF9-096C-4818-8E9F-0E3ECC63DA56}"/>
              </a:ext>
            </a:extLst>
          </p:cNvPr>
          <p:cNvSpPr txBox="1"/>
          <p:nvPr/>
        </p:nvSpPr>
        <p:spPr>
          <a:xfrm>
            <a:off x="179140" y="1457896"/>
            <a:ext cx="2376264" cy="276999"/>
          </a:xfrm>
          <a:prstGeom prst="rect">
            <a:avLst/>
          </a:prstGeom>
          <a:noFill/>
        </p:spPr>
        <p:txBody>
          <a:bodyPr wrap="square" rtlCol="0">
            <a:spAutoFit/>
          </a:bodyPr>
          <a:lstStyle/>
          <a:p>
            <a:pPr algn="ctr"/>
            <a:r>
              <a:rPr lang="ja-JP" altLang="en-US" sz="1200" dirty="0"/>
              <a:t>得意とするハードウェア</a:t>
            </a:r>
          </a:p>
        </p:txBody>
      </p:sp>
      <p:sp>
        <p:nvSpPr>
          <p:cNvPr id="17" name="テキスト ボックス 16">
            <a:extLst>
              <a:ext uri="{FF2B5EF4-FFF2-40B4-BE49-F238E27FC236}">
                <a16:creationId xmlns:a16="http://schemas.microsoft.com/office/drawing/2014/main" id="{12F625BE-10CC-4537-A9F5-D593B0F9776E}"/>
              </a:ext>
            </a:extLst>
          </p:cNvPr>
          <p:cNvSpPr txBox="1"/>
          <p:nvPr/>
        </p:nvSpPr>
        <p:spPr>
          <a:xfrm>
            <a:off x="6997036" y="1457896"/>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8" name="テキスト ボックス 17">
            <a:extLst>
              <a:ext uri="{FF2B5EF4-FFF2-40B4-BE49-F238E27FC236}">
                <a16:creationId xmlns:a16="http://schemas.microsoft.com/office/drawing/2014/main" id="{2394556E-1458-4A00-BAE3-6256CE9E870A}"/>
              </a:ext>
            </a:extLst>
          </p:cNvPr>
          <p:cNvSpPr txBox="1"/>
          <p:nvPr/>
        </p:nvSpPr>
        <p:spPr>
          <a:xfrm>
            <a:off x="3707532" y="1457896"/>
            <a:ext cx="2376264" cy="276999"/>
          </a:xfrm>
          <a:prstGeom prst="rect">
            <a:avLst/>
          </a:prstGeom>
          <a:noFill/>
        </p:spPr>
        <p:txBody>
          <a:bodyPr wrap="square" rtlCol="0">
            <a:spAutoFit/>
          </a:bodyPr>
          <a:lstStyle/>
          <a:p>
            <a:pPr algn="ctr"/>
            <a:r>
              <a:rPr lang="ja-JP" altLang="en-US" sz="1200" dirty="0"/>
              <a:t>現在重要なハードウェア</a:t>
            </a:r>
          </a:p>
        </p:txBody>
      </p:sp>
      <p:graphicFrame>
        <p:nvGraphicFramePr>
          <p:cNvPr id="8" name="グラフ 7">
            <a:extLst>
              <a:ext uri="{FF2B5EF4-FFF2-40B4-BE49-F238E27FC236}">
                <a16:creationId xmlns:a16="http://schemas.microsoft.com/office/drawing/2014/main" id="{B80F521E-C0AF-4578-9E1A-CC66FB6FD770}"/>
              </a:ext>
            </a:extLst>
          </p:cNvPr>
          <p:cNvGraphicFramePr>
            <a:graphicFrameLocks/>
          </p:cNvGraphicFramePr>
          <p:nvPr>
            <p:extLst>
              <p:ext uri="{D42A27DB-BD31-4B8C-83A1-F6EECF244321}">
                <p14:modId xmlns:p14="http://schemas.microsoft.com/office/powerpoint/2010/main" val="2093075746"/>
              </p:ext>
            </p:extLst>
          </p:nvPr>
        </p:nvGraphicFramePr>
        <p:xfrm>
          <a:off x="0" y="1745928"/>
          <a:ext cx="3456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0D7F551-47D2-433E-895C-795840B83721}"/>
              </a:ext>
            </a:extLst>
          </p:cNvPr>
          <p:cNvGraphicFramePr>
            <a:graphicFrameLocks/>
          </p:cNvGraphicFramePr>
          <p:nvPr>
            <p:extLst>
              <p:ext uri="{D42A27DB-BD31-4B8C-83A1-F6EECF244321}">
                <p14:modId xmlns:p14="http://schemas.microsoft.com/office/powerpoint/2010/main" val="3124649656"/>
              </p:ext>
            </p:extLst>
          </p:nvPr>
        </p:nvGraphicFramePr>
        <p:xfrm>
          <a:off x="3491700" y="1745928"/>
          <a:ext cx="3456000" cy="54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84019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39634B81-CE01-4092-9E15-0248D15F5524}"/>
              </a:ext>
            </a:extLst>
          </p:cNvPr>
          <p:cNvGraphicFramePr>
            <a:graphicFrameLocks/>
          </p:cNvGraphicFramePr>
          <p:nvPr>
            <p:extLst>
              <p:ext uri="{D42A27DB-BD31-4B8C-83A1-F6EECF244321}">
                <p14:modId xmlns:p14="http://schemas.microsoft.com/office/powerpoint/2010/main" val="2025696129"/>
              </p:ext>
            </p:extLst>
          </p:nvPr>
        </p:nvGraphicFramePr>
        <p:xfrm>
          <a:off x="6983400" y="1745928"/>
          <a:ext cx="3456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672858"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（従業員数別） </a:t>
            </a:r>
            <a:r>
              <a:rPr lang="en-US" altLang="ja-JP" sz="2065" b="1" dirty="0">
                <a:latin typeface="MS UI Gothic" panose="020B0600070205080204" pitchFamily="50" charset="-128"/>
                <a:ea typeface="MS UI Gothic" panose="020B0600070205080204" pitchFamily="50" charset="-128"/>
              </a:rPr>
              <a:t>〔C.</a:t>
            </a:r>
            <a:r>
              <a:rPr lang="ja-JP" altLang="en-US" sz="2065" b="1" dirty="0">
                <a:latin typeface="MS UI Gothic" panose="020B0600070205080204" pitchFamily="50" charset="-128"/>
                <a:ea typeface="MS UI Gothic" panose="020B0600070205080204" pitchFamily="50" charset="-128"/>
              </a:rPr>
              <a:t>サブシステム提供企業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3264146" cy="523220"/>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サブシステム提供企業</a:t>
            </a:r>
            <a:endParaRPr lang="en-US" altLang="ja-JP" sz="1400" dirty="0"/>
          </a:p>
          <a:p>
            <a:r>
              <a:rPr lang="ja-JP" altLang="en-US" sz="1400" dirty="0"/>
              <a:t>クロス集計の軸：従業員数</a:t>
            </a:r>
          </a:p>
        </p:txBody>
      </p:sp>
      <p:sp>
        <p:nvSpPr>
          <p:cNvPr id="16" name="テキスト ボックス 15">
            <a:extLst>
              <a:ext uri="{FF2B5EF4-FFF2-40B4-BE49-F238E27FC236}">
                <a16:creationId xmlns:a16="http://schemas.microsoft.com/office/drawing/2014/main" id="{2F65DCF9-096C-4818-8E9F-0E3ECC63DA56}"/>
              </a:ext>
            </a:extLst>
          </p:cNvPr>
          <p:cNvSpPr txBox="1"/>
          <p:nvPr/>
        </p:nvSpPr>
        <p:spPr>
          <a:xfrm>
            <a:off x="179140" y="1457896"/>
            <a:ext cx="2376264" cy="276999"/>
          </a:xfrm>
          <a:prstGeom prst="rect">
            <a:avLst/>
          </a:prstGeom>
          <a:noFill/>
        </p:spPr>
        <p:txBody>
          <a:bodyPr wrap="square" rtlCol="0">
            <a:spAutoFit/>
          </a:bodyPr>
          <a:lstStyle/>
          <a:p>
            <a:pPr algn="ctr"/>
            <a:r>
              <a:rPr lang="ja-JP" altLang="en-US" sz="1200" dirty="0"/>
              <a:t>得意とするハードウェア</a:t>
            </a:r>
          </a:p>
        </p:txBody>
      </p:sp>
      <p:sp>
        <p:nvSpPr>
          <p:cNvPr id="17" name="テキスト ボックス 16">
            <a:extLst>
              <a:ext uri="{FF2B5EF4-FFF2-40B4-BE49-F238E27FC236}">
                <a16:creationId xmlns:a16="http://schemas.microsoft.com/office/drawing/2014/main" id="{12F625BE-10CC-4537-A9F5-D593B0F9776E}"/>
              </a:ext>
            </a:extLst>
          </p:cNvPr>
          <p:cNvSpPr txBox="1"/>
          <p:nvPr/>
        </p:nvSpPr>
        <p:spPr>
          <a:xfrm>
            <a:off x="6997036" y="1457896"/>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8" name="テキスト ボックス 17">
            <a:extLst>
              <a:ext uri="{FF2B5EF4-FFF2-40B4-BE49-F238E27FC236}">
                <a16:creationId xmlns:a16="http://schemas.microsoft.com/office/drawing/2014/main" id="{2394556E-1458-4A00-BAE3-6256CE9E870A}"/>
              </a:ext>
            </a:extLst>
          </p:cNvPr>
          <p:cNvSpPr txBox="1"/>
          <p:nvPr/>
        </p:nvSpPr>
        <p:spPr>
          <a:xfrm>
            <a:off x="3707532" y="1457896"/>
            <a:ext cx="2376264" cy="276999"/>
          </a:xfrm>
          <a:prstGeom prst="rect">
            <a:avLst/>
          </a:prstGeom>
          <a:noFill/>
        </p:spPr>
        <p:txBody>
          <a:bodyPr wrap="square" rtlCol="0">
            <a:spAutoFit/>
          </a:bodyPr>
          <a:lstStyle/>
          <a:p>
            <a:pPr algn="ctr"/>
            <a:r>
              <a:rPr lang="ja-JP" altLang="en-US" sz="1200" dirty="0"/>
              <a:t>現在重要なハードウェア</a:t>
            </a:r>
          </a:p>
        </p:txBody>
      </p:sp>
      <p:graphicFrame>
        <p:nvGraphicFramePr>
          <p:cNvPr id="8" name="グラフ 7">
            <a:extLst>
              <a:ext uri="{FF2B5EF4-FFF2-40B4-BE49-F238E27FC236}">
                <a16:creationId xmlns:a16="http://schemas.microsoft.com/office/drawing/2014/main" id="{B80F521E-C0AF-4578-9E1A-CC66FB6FD770}"/>
              </a:ext>
            </a:extLst>
          </p:cNvPr>
          <p:cNvGraphicFramePr>
            <a:graphicFrameLocks/>
          </p:cNvGraphicFramePr>
          <p:nvPr>
            <p:extLst>
              <p:ext uri="{D42A27DB-BD31-4B8C-83A1-F6EECF244321}">
                <p14:modId xmlns:p14="http://schemas.microsoft.com/office/powerpoint/2010/main" val="1888022659"/>
              </p:ext>
            </p:extLst>
          </p:nvPr>
        </p:nvGraphicFramePr>
        <p:xfrm>
          <a:off x="0" y="1745928"/>
          <a:ext cx="3456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0D7F551-47D2-433E-895C-795840B83721}"/>
              </a:ext>
            </a:extLst>
          </p:cNvPr>
          <p:cNvGraphicFramePr>
            <a:graphicFrameLocks/>
          </p:cNvGraphicFramePr>
          <p:nvPr>
            <p:extLst>
              <p:ext uri="{D42A27DB-BD31-4B8C-83A1-F6EECF244321}">
                <p14:modId xmlns:p14="http://schemas.microsoft.com/office/powerpoint/2010/main" val="1158686674"/>
              </p:ext>
            </p:extLst>
          </p:nvPr>
        </p:nvGraphicFramePr>
        <p:xfrm>
          <a:off x="3491700" y="1745928"/>
          <a:ext cx="3456000" cy="54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17886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39634B81-CE01-4092-9E15-0248D15F5524}"/>
              </a:ext>
            </a:extLst>
          </p:cNvPr>
          <p:cNvGraphicFramePr>
            <a:graphicFrameLocks/>
          </p:cNvGraphicFramePr>
          <p:nvPr>
            <p:extLst>
              <p:ext uri="{D42A27DB-BD31-4B8C-83A1-F6EECF244321}">
                <p14:modId xmlns:p14="http://schemas.microsoft.com/office/powerpoint/2010/main" val="2531569903"/>
              </p:ext>
            </p:extLst>
          </p:nvPr>
        </p:nvGraphicFramePr>
        <p:xfrm>
          <a:off x="6983400" y="1746528"/>
          <a:ext cx="3456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672858"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得意とするハードウェア、現在重要なハードウェア、将来重要となるハードウェア</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（従業員数別） </a:t>
            </a:r>
            <a:r>
              <a:rPr lang="en-US" altLang="ja-JP" sz="2065" b="1" dirty="0">
                <a:latin typeface="MS UI Gothic" panose="020B0600070205080204" pitchFamily="50" charset="-128"/>
                <a:ea typeface="MS UI Gothic" panose="020B0600070205080204" pitchFamily="50" charset="-128"/>
              </a:rPr>
              <a:t>〔D.</a:t>
            </a:r>
            <a:r>
              <a:rPr lang="ja-JP" altLang="en-US" sz="2065" b="1" dirty="0">
                <a:latin typeface="MS UI Gothic" panose="020B0600070205080204" pitchFamily="50" charset="-128"/>
                <a:ea typeface="MS UI Gothic" panose="020B0600070205080204" pitchFamily="50" charset="-128"/>
              </a:rPr>
              <a:t>サービス提供企業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750100"/>
            <a:ext cx="3264146" cy="523220"/>
          </a:xfrm>
          <a:prstGeom prst="rect">
            <a:avLst/>
          </a:prstGeom>
          <a:noFill/>
        </p:spPr>
        <p:txBody>
          <a:bodyPr wrap="square" rtlCol="0">
            <a:spAutoFit/>
          </a:bodyPr>
          <a:lstStyle/>
          <a:p>
            <a:r>
              <a:rPr lang="ja-JP" altLang="en-US" sz="1400" dirty="0"/>
              <a:t>集計対象：</a:t>
            </a:r>
            <a:r>
              <a:rPr lang="en-US" altLang="ja-JP" sz="1400" dirty="0"/>
              <a:t>D.</a:t>
            </a:r>
            <a:r>
              <a:rPr lang="ja-JP" altLang="en-US" sz="1400" dirty="0"/>
              <a:t>サービス提供企業</a:t>
            </a:r>
            <a:endParaRPr lang="en-US" altLang="ja-JP" sz="1400" dirty="0"/>
          </a:p>
          <a:p>
            <a:r>
              <a:rPr lang="ja-JP" altLang="en-US" sz="1400" dirty="0"/>
              <a:t>クロス集計の軸：従業員数</a:t>
            </a:r>
          </a:p>
        </p:txBody>
      </p:sp>
      <p:sp>
        <p:nvSpPr>
          <p:cNvPr id="16" name="テキスト ボックス 15">
            <a:extLst>
              <a:ext uri="{FF2B5EF4-FFF2-40B4-BE49-F238E27FC236}">
                <a16:creationId xmlns:a16="http://schemas.microsoft.com/office/drawing/2014/main" id="{2F65DCF9-096C-4818-8E9F-0E3ECC63DA56}"/>
              </a:ext>
            </a:extLst>
          </p:cNvPr>
          <p:cNvSpPr txBox="1"/>
          <p:nvPr/>
        </p:nvSpPr>
        <p:spPr>
          <a:xfrm>
            <a:off x="179140" y="1457896"/>
            <a:ext cx="2376264" cy="276999"/>
          </a:xfrm>
          <a:prstGeom prst="rect">
            <a:avLst/>
          </a:prstGeom>
          <a:noFill/>
        </p:spPr>
        <p:txBody>
          <a:bodyPr wrap="square" rtlCol="0">
            <a:spAutoFit/>
          </a:bodyPr>
          <a:lstStyle/>
          <a:p>
            <a:pPr algn="ctr"/>
            <a:r>
              <a:rPr lang="ja-JP" altLang="en-US" sz="1200" dirty="0"/>
              <a:t>得意とするハードウェア</a:t>
            </a:r>
          </a:p>
        </p:txBody>
      </p:sp>
      <p:sp>
        <p:nvSpPr>
          <p:cNvPr id="17" name="テキスト ボックス 16">
            <a:extLst>
              <a:ext uri="{FF2B5EF4-FFF2-40B4-BE49-F238E27FC236}">
                <a16:creationId xmlns:a16="http://schemas.microsoft.com/office/drawing/2014/main" id="{12F625BE-10CC-4537-A9F5-D593B0F9776E}"/>
              </a:ext>
            </a:extLst>
          </p:cNvPr>
          <p:cNvSpPr txBox="1"/>
          <p:nvPr/>
        </p:nvSpPr>
        <p:spPr>
          <a:xfrm>
            <a:off x="6997036" y="1457896"/>
            <a:ext cx="2759167" cy="276999"/>
          </a:xfrm>
          <a:prstGeom prst="rect">
            <a:avLst/>
          </a:prstGeom>
          <a:noFill/>
        </p:spPr>
        <p:txBody>
          <a:bodyPr wrap="square" rtlCol="0">
            <a:spAutoFit/>
          </a:bodyPr>
          <a:lstStyle/>
          <a:p>
            <a:pPr algn="ctr"/>
            <a:r>
              <a:rPr lang="ja-JP" altLang="en-US" sz="1200" dirty="0"/>
              <a:t>将来重要となるハードウェア</a:t>
            </a:r>
          </a:p>
        </p:txBody>
      </p:sp>
      <p:sp>
        <p:nvSpPr>
          <p:cNvPr id="18" name="テキスト ボックス 17">
            <a:extLst>
              <a:ext uri="{FF2B5EF4-FFF2-40B4-BE49-F238E27FC236}">
                <a16:creationId xmlns:a16="http://schemas.microsoft.com/office/drawing/2014/main" id="{2394556E-1458-4A00-BAE3-6256CE9E870A}"/>
              </a:ext>
            </a:extLst>
          </p:cNvPr>
          <p:cNvSpPr txBox="1"/>
          <p:nvPr/>
        </p:nvSpPr>
        <p:spPr>
          <a:xfrm>
            <a:off x="3707532" y="1457896"/>
            <a:ext cx="2376264" cy="276999"/>
          </a:xfrm>
          <a:prstGeom prst="rect">
            <a:avLst/>
          </a:prstGeom>
          <a:noFill/>
        </p:spPr>
        <p:txBody>
          <a:bodyPr wrap="square" rtlCol="0">
            <a:spAutoFit/>
          </a:bodyPr>
          <a:lstStyle/>
          <a:p>
            <a:pPr algn="ctr"/>
            <a:r>
              <a:rPr lang="ja-JP" altLang="en-US" sz="1200" dirty="0"/>
              <a:t>現在重要なハードウェア</a:t>
            </a:r>
          </a:p>
        </p:txBody>
      </p:sp>
      <p:graphicFrame>
        <p:nvGraphicFramePr>
          <p:cNvPr id="8" name="グラフ 7">
            <a:extLst>
              <a:ext uri="{FF2B5EF4-FFF2-40B4-BE49-F238E27FC236}">
                <a16:creationId xmlns:a16="http://schemas.microsoft.com/office/drawing/2014/main" id="{B80F521E-C0AF-4578-9E1A-CC66FB6FD770}"/>
              </a:ext>
            </a:extLst>
          </p:cNvPr>
          <p:cNvGraphicFramePr>
            <a:graphicFrameLocks/>
          </p:cNvGraphicFramePr>
          <p:nvPr>
            <p:extLst>
              <p:ext uri="{D42A27DB-BD31-4B8C-83A1-F6EECF244321}">
                <p14:modId xmlns:p14="http://schemas.microsoft.com/office/powerpoint/2010/main" val="3231969401"/>
              </p:ext>
            </p:extLst>
          </p:nvPr>
        </p:nvGraphicFramePr>
        <p:xfrm>
          <a:off x="0" y="1746528"/>
          <a:ext cx="3456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80D7F551-47D2-433E-895C-795840B83721}"/>
              </a:ext>
            </a:extLst>
          </p:cNvPr>
          <p:cNvGraphicFramePr>
            <a:graphicFrameLocks/>
          </p:cNvGraphicFramePr>
          <p:nvPr>
            <p:extLst>
              <p:ext uri="{D42A27DB-BD31-4B8C-83A1-F6EECF244321}">
                <p14:modId xmlns:p14="http://schemas.microsoft.com/office/powerpoint/2010/main" val="3452249341"/>
              </p:ext>
            </p:extLst>
          </p:nvPr>
        </p:nvGraphicFramePr>
        <p:xfrm>
          <a:off x="3491700" y="1746528"/>
          <a:ext cx="3456000" cy="54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47307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C4C6CFCC-7A2B-4345-A7F4-A9268BCBC0D3}"/>
              </a:ext>
            </a:extLst>
          </p:cNvPr>
          <p:cNvGraphicFramePr>
            <a:graphicFrameLocks/>
          </p:cNvGraphicFramePr>
          <p:nvPr>
            <p:extLst>
              <p:ext uri="{D42A27DB-BD31-4B8C-83A1-F6EECF244321}">
                <p14:modId xmlns:p14="http://schemas.microsoft.com/office/powerpoint/2010/main" val="1592592079"/>
              </p:ext>
            </p:extLst>
          </p:nvPr>
        </p:nvGraphicFramePr>
        <p:xfrm>
          <a:off x="6945344" y="990544"/>
          <a:ext cx="3420000" cy="63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CE378483-06C1-4078-B0FA-88CDE1D5DF43}"/>
              </a:ext>
            </a:extLst>
          </p:cNvPr>
          <p:cNvGraphicFramePr>
            <a:graphicFrameLocks/>
          </p:cNvGraphicFramePr>
          <p:nvPr>
            <p:extLst>
              <p:ext uri="{D42A27DB-BD31-4B8C-83A1-F6EECF244321}">
                <p14:modId xmlns:p14="http://schemas.microsoft.com/office/powerpoint/2010/main" val="3957901354"/>
              </p:ext>
            </p:extLst>
          </p:nvPr>
        </p:nvGraphicFramePr>
        <p:xfrm>
          <a:off x="100129" y="990544"/>
          <a:ext cx="3420000" cy="63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1F09CDA5-AC26-4E8C-8BA9-ACEB9534CA0E}"/>
              </a:ext>
            </a:extLst>
          </p:cNvPr>
          <p:cNvGraphicFramePr>
            <a:graphicFrameLocks/>
          </p:cNvGraphicFramePr>
          <p:nvPr>
            <p:extLst>
              <p:ext uri="{D42A27DB-BD31-4B8C-83A1-F6EECF244321}">
                <p14:modId xmlns:p14="http://schemas.microsoft.com/office/powerpoint/2010/main" val="2385367956"/>
              </p:ext>
            </p:extLst>
          </p:nvPr>
        </p:nvGraphicFramePr>
        <p:xfrm>
          <a:off x="3491508" y="990544"/>
          <a:ext cx="3420000" cy="630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FA4E6AD4-D655-4FCD-BFF0-265FE99404DA}"/>
              </a:ext>
            </a:extLst>
          </p:cNvPr>
          <p:cNvSpPr txBox="1"/>
          <p:nvPr/>
        </p:nvSpPr>
        <p:spPr>
          <a:xfrm>
            <a:off x="515394" y="555188"/>
            <a:ext cx="9672858" cy="261610"/>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r>
              <a:rPr lang="en-US" altLang="ja-JP" sz="1100" dirty="0"/>
              <a:t>E.</a:t>
            </a:r>
            <a:r>
              <a:rPr lang="ja-JP" altLang="en-US" sz="1100" dirty="0"/>
              <a:t>その他　　　</a:t>
            </a:r>
            <a:r>
              <a:rPr lang="en-US" altLang="ja-JP" sz="1100" dirty="0"/>
              <a:t>※</a:t>
            </a:r>
            <a:r>
              <a:rPr lang="ja-JP" altLang="en-US" sz="1100" dirty="0"/>
              <a:t>「</a:t>
            </a:r>
            <a:r>
              <a:rPr lang="en-US" altLang="ja-JP" sz="1100" dirty="0"/>
              <a:t>1</a:t>
            </a:r>
            <a:r>
              <a:rPr lang="ja-JP" altLang="en-US" sz="1100" dirty="0"/>
              <a:t>番目」で選択された数が多かった上位</a:t>
            </a:r>
            <a:r>
              <a:rPr lang="en-US" altLang="ja-JP" sz="1100" dirty="0"/>
              <a:t>10</a:t>
            </a:r>
            <a:r>
              <a:rPr lang="ja-JP" altLang="en-US" sz="1100" dirty="0"/>
              <a:t>項目を表示</a:t>
            </a:r>
          </a:p>
        </p:txBody>
      </p:sp>
      <p:sp>
        <p:nvSpPr>
          <p:cNvPr id="2" name="テキスト ボックス 1"/>
          <p:cNvSpPr txBox="1"/>
          <p:nvPr/>
        </p:nvSpPr>
        <p:spPr>
          <a:xfrm>
            <a:off x="515394" y="233760"/>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a:t>
            </a:r>
          </a:p>
        </p:txBody>
      </p:sp>
      <p:sp>
        <p:nvSpPr>
          <p:cNvPr id="10" name="正方形/長方形 9">
            <a:extLst>
              <a:ext uri="{FF2B5EF4-FFF2-40B4-BE49-F238E27FC236}">
                <a16:creationId xmlns:a16="http://schemas.microsoft.com/office/drawing/2014/main" id="{784BC38B-53D7-418C-B39E-B0CD7F20DF39}"/>
              </a:ext>
            </a:extLst>
          </p:cNvPr>
          <p:cNvSpPr/>
          <p:nvPr/>
        </p:nvSpPr>
        <p:spPr>
          <a:xfrm>
            <a:off x="184273" y="809824"/>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8" name="正方形/長方形 17">
            <a:extLst>
              <a:ext uri="{FF2B5EF4-FFF2-40B4-BE49-F238E27FC236}">
                <a16:creationId xmlns:a16="http://schemas.microsoft.com/office/drawing/2014/main" id="{5482F79A-6B9B-4BB6-AE60-98B27C58B85B}"/>
              </a:ext>
            </a:extLst>
          </p:cNvPr>
          <p:cNvSpPr/>
          <p:nvPr/>
        </p:nvSpPr>
        <p:spPr>
          <a:xfrm>
            <a:off x="3496641" y="809824"/>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9" name="正方形/長方形 18">
            <a:extLst>
              <a:ext uri="{FF2B5EF4-FFF2-40B4-BE49-F238E27FC236}">
                <a16:creationId xmlns:a16="http://schemas.microsoft.com/office/drawing/2014/main" id="{7A168708-81BB-4D48-8CA2-3D28F0FC0B41}"/>
              </a:ext>
            </a:extLst>
          </p:cNvPr>
          <p:cNvSpPr/>
          <p:nvPr/>
        </p:nvSpPr>
        <p:spPr>
          <a:xfrm>
            <a:off x="6953025" y="809824"/>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spTree>
    <p:extLst>
      <p:ext uri="{BB962C8B-B14F-4D97-AF65-F5344CB8AC3E}">
        <p14:creationId xmlns:p14="http://schemas.microsoft.com/office/powerpoint/2010/main" val="15728529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得意とするハードウェアと、現在重要／将来重要となるハードウェアの関係（指標値）</a:t>
            </a:r>
          </a:p>
        </p:txBody>
      </p:sp>
      <p:sp>
        <p:nvSpPr>
          <p:cNvPr id="19" name="テキスト ボックス 18">
            <a:extLst>
              <a:ext uri="{FF2B5EF4-FFF2-40B4-BE49-F238E27FC236}">
                <a16:creationId xmlns:a16="http://schemas.microsoft.com/office/drawing/2014/main" id="{AF1C1277-8E92-480A-86E6-E6ABCD795309}"/>
              </a:ext>
            </a:extLst>
          </p:cNvPr>
          <p:cNvSpPr txBox="1"/>
          <p:nvPr/>
        </p:nvSpPr>
        <p:spPr>
          <a:xfrm>
            <a:off x="515394" y="665808"/>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集計方法：</a:t>
            </a:r>
            <a:r>
              <a:rPr lang="en-US" altLang="ja-JP" sz="1400" dirty="0"/>
              <a:t>3</a:t>
            </a:r>
            <a:r>
              <a:rPr lang="ja-JP" altLang="en-US" sz="1400" dirty="0"/>
              <a:t>番目まで回答された件数（合計値）の平均値に対する比率</a:t>
            </a:r>
          </a:p>
        </p:txBody>
      </p:sp>
      <p:grpSp>
        <p:nvGrpSpPr>
          <p:cNvPr id="5" name="グループ化 4">
            <a:extLst>
              <a:ext uri="{FF2B5EF4-FFF2-40B4-BE49-F238E27FC236}">
                <a16:creationId xmlns:a16="http://schemas.microsoft.com/office/drawing/2014/main" id="{1448F093-7717-4818-9047-2AA7046F9E51}"/>
              </a:ext>
            </a:extLst>
          </p:cNvPr>
          <p:cNvGrpSpPr/>
          <p:nvPr/>
        </p:nvGrpSpPr>
        <p:grpSpPr>
          <a:xfrm>
            <a:off x="71708" y="1604648"/>
            <a:ext cx="5220000" cy="3622630"/>
            <a:chOff x="71708" y="1604648"/>
            <a:chExt cx="5220000" cy="3622630"/>
          </a:xfrm>
        </p:grpSpPr>
        <p:graphicFrame>
          <p:nvGraphicFramePr>
            <p:cNvPr id="12" name="グラフ 11">
              <a:extLst>
                <a:ext uri="{FF2B5EF4-FFF2-40B4-BE49-F238E27FC236}">
                  <a16:creationId xmlns:a16="http://schemas.microsoft.com/office/drawing/2014/main" id="{0E5C4D72-D137-481A-BAEC-2FE7F66E3CA0}"/>
                </a:ext>
              </a:extLst>
            </p:cNvPr>
            <p:cNvGraphicFramePr>
              <a:graphicFrameLocks noChangeAspect="1"/>
            </p:cNvGraphicFramePr>
            <p:nvPr>
              <p:extLst>
                <p:ext uri="{D42A27DB-BD31-4B8C-83A1-F6EECF244321}">
                  <p14:modId xmlns:p14="http://schemas.microsoft.com/office/powerpoint/2010/main" val="3219712185"/>
                </p:ext>
              </p:extLst>
            </p:nvPr>
          </p:nvGraphicFramePr>
          <p:xfrm>
            <a:off x="71708" y="1604648"/>
            <a:ext cx="5220000" cy="362263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76C0454E-5EBE-4CE1-93C0-78F1D6CB9F79}"/>
                </a:ext>
              </a:extLst>
            </p:cNvPr>
            <p:cNvSpPr/>
            <p:nvPr/>
          </p:nvSpPr>
          <p:spPr>
            <a:xfrm>
              <a:off x="4211588" y="4482232"/>
              <a:ext cx="803425" cy="261610"/>
            </a:xfrm>
            <a:prstGeom prst="rect">
              <a:avLst/>
            </a:prstGeom>
          </p:spPr>
          <p:txBody>
            <a:bodyPr wrap="none">
              <a:spAutoFit/>
            </a:bodyPr>
            <a:lstStyle/>
            <a:p>
              <a:r>
                <a:rPr lang="en-US" altLang="ja-JP" sz="1100" dirty="0">
                  <a:solidFill>
                    <a:srgbClr val="000000"/>
                  </a:solidFill>
                  <a:latin typeface="Meiryo UI" panose="020B0604030504040204" pitchFamily="50" charset="-128"/>
                  <a:ea typeface="Meiryo UI" panose="020B0604030504040204" pitchFamily="50" charset="-128"/>
                </a:rPr>
                <a:t>N=1391</a:t>
              </a:r>
              <a:r>
                <a:rPr lang="en-US" altLang="ja-JP" sz="1100" dirty="0"/>
                <a:t> </a:t>
              </a:r>
              <a:endParaRPr lang="ja-JP" altLang="en-US" sz="1100" dirty="0"/>
            </a:p>
          </p:txBody>
        </p:sp>
      </p:grpSp>
      <p:grpSp>
        <p:nvGrpSpPr>
          <p:cNvPr id="8" name="グループ化 7">
            <a:extLst>
              <a:ext uri="{FF2B5EF4-FFF2-40B4-BE49-F238E27FC236}">
                <a16:creationId xmlns:a16="http://schemas.microsoft.com/office/drawing/2014/main" id="{B33F4146-6CFA-43A5-9812-1DFC1507935E}"/>
              </a:ext>
            </a:extLst>
          </p:cNvPr>
          <p:cNvGrpSpPr/>
          <p:nvPr/>
        </p:nvGrpSpPr>
        <p:grpSpPr>
          <a:xfrm>
            <a:off x="5147692" y="1604648"/>
            <a:ext cx="5220000" cy="3622631"/>
            <a:chOff x="5147692" y="1604648"/>
            <a:chExt cx="5220000" cy="3622631"/>
          </a:xfrm>
        </p:grpSpPr>
        <p:graphicFrame>
          <p:nvGraphicFramePr>
            <p:cNvPr id="7" name="グラフ 6">
              <a:extLst>
                <a:ext uri="{FF2B5EF4-FFF2-40B4-BE49-F238E27FC236}">
                  <a16:creationId xmlns:a16="http://schemas.microsoft.com/office/drawing/2014/main" id="{153860DF-444B-4DEB-9E5A-1146C8D2D78A}"/>
                </a:ext>
              </a:extLst>
            </p:cNvPr>
            <p:cNvGraphicFramePr>
              <a:graphicFrameLocks noChangeAspect="1"/>
            </p:cNvGraphicFramePr>
            <p:nvPr>
              <p:extLst>
                <p:ext uri="{D42A27DB-BD31-4B8C-83A1-F6EECF244321}">
                  <p14:modId xmlns:p14="http://schemas.microsoft.com/office/powerpoint/2010/main" val="3091474237"/>
                </p:ext>
              </p:extLst>
            </p:nvPr>
          </p:nvGraphicFramePr>
          <p:xfrm>
            <a:off x="5147692" y="1604648"/>
            <a:ext cx="5220000" cy="3622631"/>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F193B402-C62A-45C2-A71E-C749F8032C83}"/>
                </a:ext>
              </a:extLst>
            </p:cNvPr>
            <p:cNvSpPr/>
            <p:nvPr/>
          </p:nvSpPr>
          <p:spPr>
            <a:xfrm>
              <a:off x="9272089" y="4482232"/>
              <a:ext cx="803425" cy="261610"/>
            </a:xfrm>
            <a:prstGeom prst="rect">
              <a:avLst/>
            </a:prstGeom>
          </p:spPr>
          <p:txBody>
            <a:bodyPr wrap="none">
              <a:spAutoFit/>
            </a:bodyPr>
            <a:lstStyle/>
            <a:p>
              <a:r>
                <a:rPr lang="en-US" altLang="ja-JP" sz="1100" dirty="0">
                  <a:solidFill>
                    <a:srgbClr val="000000"/>
                  </a:solidFill>
                  <a:latin typeface="Meiryo UI" panose="020B0604030504040204" pitchFamily="50" charset="-128"/>
                  <a:ea typeface="Meiryo UI" panose="020B0604030504040204" pitchFamily="50" charset="-128"/>
                </a:rPr>
                <a:t>N=1386</a:t>
              </a:r>
              <a:r>
                <a:rPr lang="en-US" altLang="ja-JP" sz="1100" dirty="0"/>
                <a:t> </a:t>
              </a:r>
              <a:endParaRPr lang="ja-JP" altLang="en-US" sz="1100" dirty="0"/>
            </a:p>
          </p:txBody>
        </p:sp>
      </p:grpSp>
    </p:spTree>
    <p:extLst>
      <p:ext uri="{BB962C8B-B14F-4D97-AF65-F5344CB8AC3E}">
        <p14:creationId xmlns:p14="http://schemas.microsoft.com/office/powerpoint/2010/main" val="10985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12F9575-40F6-4E20-BB06-E333857FEE8F}"/>
              </a:ext>
            </a:extLst>
          </p:cNvPr>
          <p:cNvSpPr txBox="1"/>
          <p:nvPr/>
        </p:nvSpPr>
        <p:spPr>
          <a:xfrm>
            <a:off x="935224" y="751840"/>
            <a:ext cx="8568952" cy="259686"/>
          </a:xfrm>
          <a:prstGeom prst="rect">
            <a:avLst/>
          </a:prstGeom>
          <a:noFill/>
        </p:spPr>
        <p:txBody>
          <a:bodyPr vert="horz" wrap="square" lIns="0" tIns="13335" rIns="0" bIns="0" rtlCol="0">
            <a:spAutoFit/>
          </a:bodyPr>
          <a:lstStyle/>
          <a:p>
            <a:pPr marL="12700">
              <a:spcBef>
                <a:spcPts val="105"/>
              </a:spcBef>
            </a:pPr>
            <a:r>
              <a:rPr lang="ja-JP" altLang="en-US" sz="1600" dirty="0">
                <a:latin typeface="+mn-ea"/>
                <a:cs typeface="Microsoft JhengHei"/>
              </a:rPr>
              <a:t>改版履歴</a:t>
            </a:r>
            <a:endParaRPr sz="1000" dirty="0">
              <a:solidFill>
                <a:srgbClr val="FF0000"/>
              </a:solidFill>
              <a:latin typeface="+mn-ea"/>
              <a:cs typeface="Microsoft JhengHei"/>
            </a:endParaRPr>
          </a:p>
        </p:txBody>
      </p:sp>
      <p:graphicFrame>
        <p:nvGraphicFramePr>
          <p:cNvPr id="3" name="表 3">
            <a:extLst>
              <a:ext uri="{FF2B5EF4-FFF2-40B4-BE49-F238E27FC236}">
                <a16:creationId xmlns:a16="http://schemas.microsoft.com/office/drawing/2014/main" id="{14941FEB-0287-46BD-A118-C00ED67E54B0}"/>
              </a:ext>
            </a:extLst>
          </p:cNvPr>
          <p:cNvGraphicFramePr>
            <a:graphicFrameLocks noGrp="1"/>
          </p:cNvGraphicFramePr>
          <p:nvPr>
            <p:extLst>
              <p:ext uri="{D42A27DB-BD31-4B8C-83A1-F6EECF244321}">
                <p14:modId xmlns:p14="http://schemas.microsoft.com/office/powerpoint/2010/main" val="4011554419"/>
              </p:ext>
            </p:extLst>
          </p:nvPr>
        </p:nvGraphicFramePr>
        <p:xfrm>
          <a:off x="467172" y="1370276"/>
          <a:ext cx="9433048" cy="2653334"/>
        </p:xfrm>
        <a:graphic>
          <a:graphicData uri="http://schemas.openxmlformats.org/drawingml/2006/table">
            <a:tbl>
              <a:tblPr firstRow="1" bandRow="1">
                <a:tableStyleId>{5940675A-B579-460E-94D1-54222C63F5DA}</a:tableStyleId>
              </a:tblPr>
              <a:tblGrid>
                <a:gridCol w="1096866">
                  <a:extLst>
                    <a:ext uri="{9D8B030D-6E8A-4147-A177-3AD203B41FA5}">
                      <a16:colId xmlns:a16="http://schemas.microsoft.com/office/drawing/2014/main" val="3330151627"/>
                    </a:ext>
                  </a:extLst>
                </a:gridCol>
                <a:gridCol w="8336182">
                  <a:extLst>
                    <a:ext uri="{9D8B030D-6E8A-4147-A177-3AD203B41FA5}">
                      <a16:colId xmlns:a16="http://schemas.microsoft.com/office/drawing/2014/main" val="2606041889"/>
                    </a:ext>
                  </a:extLst>
                </a:gridCol>
              </a:tblGrid>
              <a:tr h="375652">
                <a:tc>
                  <a:txBody>
                    <a:bodyPr/>
                    <a:lstStyle/>
                    <a:p>
                      <a:pPr algn="ctr"/>
                      <a:r>
                        <a:rPr kumimoji="1" lang="ja-JP" altLang="en-US" sz="1400" dirty="0"/>
                        <a:t>改版年月日</a:t>
                      </a:r>
                    </a:p>
                  </a:txBody>
                  <a:tcPr/>
                </a:tc>
                <a:tc>
                  <a:txBody>
                    <a:bodyPr/>
                    <a:lstStyle/>
                    <a:p>
                      <a:pPr algn="ctr"/>
                      <a:r>
                        <a:rPr kumimoji="1" lang="ja-JP" altLang="en-US" sz="1400" dirty="0"/>
                        <a:t>改版内容</a:t>
                      </a:r>
                    </a:p>
                  </a:txBody>
                  <a:tcPr/>
                </a:tc>
                <a:extLst>
                  <a:ext uri="{0D108BD9-81ED-4DB2-BD59-A6C34878D82A}">
                    <a16:rowId xmlns:a16="http://schemas.microsoft.com/office/drawing/2014/main" val="3224171536"/>
                  </a:ext>
                </a:extLst>
              </a:tr>
              <a:tr h="723202">
                <a:tc>
                  <a:txBody>
                    <a:bodyPr/>
                    <a:lstStyle/>
                    <a:p>
                      <a:r>
                        <a:rPr kumimoji="1" lang="en-US" altLang="ja-JP" sz="1200" dirty="0"/>
                        <a:t>2021.6.30</a:t>
                      </a:r>
                      <a:endParaRPr kumimoji="1" lang="ja-JP" altLang="en-US" sz="1200" dirty="0"/>
                    </a:p>
                  </a:txBody>
                  <a:tcPr/>
                </a:tc>
                <a:tc>
                  <a:txBody>
                    <a:bodyPr/>
                    <a:lstStyle/>
                    <a:p>
                      <a:r>
                        <a:rPr kumimoji="1" lang="ja-JP" altLang="en-US" sz="1200" dirty="0"/>
                        <a:t>公開</a:t>
                      </a:r>
                    </a:p>
                  </a:txBody>
                  <a:tcPr/>
                </a:tc>
                <a:extLst>
                  <a:ext uri="{0D108BD9-81ED-4DB2-BD59-A6C34878D82A}">
                    <a16:rowId xmlns:a16="http://schemas.microsoft.com/office/drawing/2014/main" val="3820017284"/>
                  </a:ext>
                </a:extLst>
              </a:tr>
              <a:tr h="1509046">
                <a:tc>
                  <a:txBody>
                    <a:bodyPr/>
                    <a:lstStyle/>
                    <a:p>
                      <a:r>
                        <a:rPr kumimoji="1" lang="en-US" altLang="ja-JP" sz="1200" dirty="0"/>
                        <a:t>2021.11.16</a:t>
                      </a:r>
                      <a:endParaRPr kumimoji="1" lang="ja-JP" altLang="en-US" sz="1200" dirty="0"/>
                    </a:p>
                  </a:txBody>
                  <a:tcPr/>
                </a:tc>
                <a:tc>
                  <a:txBody>
                    <a:bodyPr/>
                    <a:lstStyle/>
                    <a:p>
                      <a:r>
                        <a:rPr lang="en-US" altLang="ja-JP" sz="1200" dirty="0">
                          <a:solidFill>
                            <a:schemeClr val="tx1"/>
                          </a:solidFill>
                        </a:rPr>
                        <a:t>P15  </a:t>
                      </a:r>
                      <a:r>
                        <a:rPr lang="en-US" altLang="ja-JP" sz="1200" b="1" dirty="0">
                          <a:solidFill>
                            <a:schemeClr val="tx1"/>
                          </a:solidFill>
                          <a:latin typeface="MS UI Gothic" panose="020B0600070205080204" pitchFamily="50" charset="-128"/>
                          <a:ea typeface="MS UI Gothic" panose="020B0600070205080204" pitchFamily="50" charset="-128"/>
                        </a:rPr>
                        <a:t>Q2-1</a:t>
                      </a:r>
                      <a:r>
                        <a:rPr kumimoji="1" lang="ja-JP" altLang="en-US" sz="1200" kern="1200" dirty="0">
                          <a:solidFill>
                            <a:schemeClr val="tx1"/>
                          </a:solidFill>
                          <a:latin typeface="+mn-lt"/>
                          <a:ea typeface="+mn-ea"/>
                          <a:cs typeface="+mn-cs"/>
                        </a:rPr>
                        <a:t>：横軸最小値誤りを修正（</a:t>
                      </a:r>
                      <a:r>
                        <a:rPr kumimoji="1" lang="en-US" altLang="ja-JP" sz="1200" kern="1200" dirty="0">
                          <a:solidFill>
                            <a:schemeClr val="tx1"/>
                          </a:solidFill>
                          <a:latin typeface="+mn-lt"/>
                          <a:ea typeface="+mn-ea"/>
                          <a:cs typeface="+mn-cs"/>
                        </a:rPr>
                        <a:t>82</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0%)</a:t>
                      </a:r>
                      <a:endParaRPr lang="en-US" altLang="ja-JP" sz="1200" dirty="0">
                        <a:solidFill>
                          <a:schemeClr val="tx1"/>
                        </a:solidFill>
                      </a:endParaRPr>
                    </a:p>
                    <a:p>
                      <a:r>
                        <a:rPr lang="en-US" altLang="ja-JP" sz="1200" dirty="0">
                          <a:solidFill>
                            <a:schemeClr val="tx1"/>
                          </a:solidFill>
                        </a:rPr>
                        <a:t>P36  Q5:</a:t>
                      </a:r>
                      <a:r>
                        <a:rPr lang="ja-JP" altLang="en-US" sz="1200" dirty="0">
                          <a:solidFill>
                            <a:schemeClr val="tx1"/>
                          </a:solidFill>
                        </a:rPr>
                        <a:t>「</a:t>
                      </a:r>
                      <a:r>
                        <a:rPr lang="en-US" altLang="ja-JP" sz="1200" dirty="0">
                          <a:solidFill>
                            <a:schemeClr val="tx1"/>
                          </a:solidFill>
                        </a:rPr>
                        <a:t>C.</a:t>
                      </a:r>
                      <a:r>
                        <a:rPr lang="ja-JP" altLang="en-US" sz="1200" dirty="0">
                          <a:solidFill>
                            <a:schemeClr val="tx1"/>
                          </a:solidFill>
                        </a:rPr>
                        <a:t>サブシステム提供企業」、「</a:t>
                      </a:r>
                      <a:r>
                        <a:rPr lang="en-US" altLang="ja-JP" sz="1200" dirty="0">
                          <a:solidFill>
                            <a:schemeClr val="tx1"/>
                          </a:solidFill>
                        </a:rPr>
                        <a:t>D.</a:t>
                      </a:r>
                      <a:r>
                        <a:rPr lang="ja-JP" altLang="en-US" sz="1200" dirty="0">
                          <a:solidFill>
                            <a:schemeClr val="tx1"/>
                          </a:solidFill>
                        </a:rPr>
                        <a:t>サービス提供企業」のグラフ差し替え（データ誤り）</a:t>
                      </a:r>
                    </a:p>
                    <a:p>
                      <a:r>
                        <a:rPr lang="en-US" altLang="ja-JP" sz="1200" dirty="0">
                          <a:solidFill>
                            <a:schemeClr val="tx1"/>
                          </a:solidFill>
                        </a:rPr>
                        <a:t>P81  Q12:</a:t>
                      </a:r>
                      <a:r>
                        <a:rPr lang="ja-JP" altLang="en-US" sz="1200" dirty="0">
                          <a:solidFill>
                            <a:schemeClr val="tx1"/>
                          </a:solidFill>
                        </a:rPr>
                        <a:t>ラベル修正（</a:t>
                      </a:r>
                      <a:r>
                        <a:rPr lang="en-US" altLang="ja-JP" sz="1200" dirty="0">
                          <a:solidFill>
                            <a:schemeClr val="tx1"/>
                          </a:solidFill>
                        </a:rPr>
                        <a:t>”E.</a:t>
                      </a:r>
                      <a:r>
                        <a:rPr lang="ja-JP" altLang="en-US" sz="1200" dirty="0">
                          <a:solidFill>
                            <a:schemeClr val="tx1"/>
                          </a:solidFill>
                        </a:rPr>
                        <a:t>安全性の向上</a:t>
                      </a:r>
                      <a:r>
                        <a:rPr lang="en-US" altLang="ja-JP" sz="1200" dirty="0">
                          <a:solidFill>
                            <a:schemeClr val="tx1"/>
                          </a:solidFill>
                        </a:rPr>
                        <a:t>.</a:t>
                      </a:r>
                      <a:r>
                        <a:rPr lang="ja-JP" altLang="en-US" sz="1200" dirty="0">
                          <a:solidFill>
                            <a:schemeClr val="tx1"/>
                          </a:solidFill>
                        </a:rPr>
                        <a:t>機能安全への対応等</a:t>
                      </a:r>
                      <a:r>
                        <a:rPr lang="en-US" altLang="ja-JP" sz="1200" dirty="0">
                          <a:solidFill>
                            <a:schemeClr val="tx1"/>
                          </a:solidFill>
                        </a:rPr>
                        <a:t>”</a:t>
                      </a:r>
                      <a:r>
                        <a:rPr lang="ja-JP" altLang="en-US" sz="1200" dirty="0">
                          <a:solidFill>
                            <a:schemeClr val="tx1"/>
                          </a:solidFill>
                        </a:rPr>
                        <a:t>→</a:t>
                      </a:r>
                      <a:r>
                        <a:rPr lang="en-US" altLang="ja-JP" sz="1200" dirty="0">
                          <a:solidFill>
                            <a:schemeClr val="tx1"/>
                          </a:solidFill>
                        </a:rPr>
                        <a:t>”E.</a:t>
                      </a:r>
                      <a:r>
                        <a:rPr lang="ja-JP" altLang="en-US" sz="1200" dirty="0">
                          <a:solidFill>
                            <a:schemeClr val="tx1"/>
                          </a:solidFill>
                        </a:rPr>
                        <a:t>安全性の向上（機能安全への対応等）</a:t>
                      </a:r>
                      <a:r>
                        <a:rPr lang="en-US" altLang="ja-JP" sz="1200" dirty="0">
                          <a:solidFill>
                            <a:schemeClr val="tx1"/>
                          </a:solidFill>
                        </a:rPr>
                        <a:t>”</a:t>
                      </a:r>
                      <a:r>
                        <a:rPr lang="ja-JP" altLang="en-US" sz="1200" dirty="0">
                          <a:solidFill>
                            <a:schemeClr val="tx1"/>
                          </a:solidFill>
                        </a:rPr>
                        <a:t>）</a:t>
                      </a:r>
                    </a:p>
                    <a:p>
                      <a:r>
                        <a:rPr lang="en-US" altLang="ja-JP" sz="1200" dirty="0">
                          <a:solidFill>
                            <a:schemeClr val="tx1"/>
                          </a:solidFill>
                        </a:rPr>
                        <a:t>P98  Q13:</a:t>
                      </a:r>
                      <a:r>
                        <a:rPr lang="ja-JP" altLang="en-US" sz="1200" dirty="0">
                          <a:solidFill>
                            <a:schemeClr val="tx1"/>
                          </a:solidFill>
                        </a:rPr>
                        <a:t>ラベル修正（</a:t>
                      </a:r>
                      <a:r>
                        <a:rPr lang="en-US" altLang="ja-JP" sz="1200" dirty="0">
                          <a:solidFill>
                            <a:schemeClr val="tx1"/>
                          </a:solidFill>
                        </a:rPr>
                        <a:t>”G.</a:t>
                      </a:r>
                      <a:r>
                        <a:rPr lang="ja-JP" altLang="en-US" sz="1200" dirty="0">
                          <a:solidFill>
                            <a:schemeClr val="tx1"/>
                          </a:solidFill>
                        </a:rPr>
                        <a:t>新たな開発技術</a:t>
                      </a:r>
                      <a:r>
                        <a:rPr lang="en-US" altLang="ja-JP" sz="1200" dirty="0">
                          <a:solidFill>
                            <a:schemeClr val="tx1"/>
                          </a:solidFill>
                        </a:rPr>
                        <a:t>.AI</a:t>
                      </a:r>
                      <a:r>
                        <a:rPr lang="ja-JP" altLang="en-US" sz="1200" dirty="0">
                          <a:solidFill>
                            <a:schemeClr val="tx1"/>
                          </a:solidFill>
                        </a:rPr>
                        <a:t>等</a:t>
                      </a:r>
                      <a:r>
                        <a:rPr lang="en-US" altLang="ja-JP" sz="1200" dirty="0">
                          <a:solidFill>
                            <a:schemeClr val="tx1"/>
                          </a:solidFill>
                        </a:rPr>
                        <a:t>.</a:t>
                      </a:r>
                      <a:r>
                        <a:rPr lang="ja-JP" altLang="en-US" sz="1200" dirty="0">
                          <a:solidFill>
                            <a:schemeClr val="tx1"/>
                          </a:solidFill>
                        </a:rPr>
                        <a:t>の導入</a:t>
                      </a:r>
                      <a:r>
                        <a:rPr lang="en-US" altLang="ja-JP" sz="1200" dirty="0">
                          <a:solidFill>
                            <a:schemeClr val="tx1"/>
                          </a:solidFill>
                        </a:rPr>
                        <a:t>”</a:t>
                      </a:r>
                      <a:r>
                        <a:rPr lang="ja-JP" altLang="en-US" sz="1200" dirty="0">
                          <a:solidFill>
                            <a:schemeClr val="tx1"/>
                          </a:solidFill>
                        </a:rPr>
                        <a:t>→</a:t>
                      </a:r>
                      <a:r>
                        <a:rPr lang="en-US" altLang="ja-JP" sz="1200" dirty="0">
                          <a:solidFill>
                            <a:schemeClr val="tx1"/>
                          </a:solidFill>
                        </a:rPr>
                        <a:t>”G.</a:t>
                      </a:r>
                      <a:r>
                        <a:rPr lang="ja-JP" altLang="en-US" sz="1200" dirty="0">
                          <a:solidFill>
                            <a:schemeClr val="tx1"/>
                          </a:solidFill>
                        </a:rPr>
                        <a:t>新たな開発技術</a:t>
                      </a:r>
                      <a:r>
                        <a:rPr lang="en-US" altLang="ja-JP" sz="1200" dirty="0">
                          <a:solidFill>
                            <a:schemeClr val="tx1"/>
                          </a:solidFill>
                        </a:rPr>
                        <a:t>(AI</a:t>
                      </a:r>
                      <a:r>
                        <a:rPr lang="ja-JP" altLang="en-US" sz="1200" dirty="0">
                          <a:solidFill>
                            <a:schemeClr val="tx1"/>
                          </a:solidFill>
                        </a:rPr>
                        <a:t>等</a:t>
                      </a:r>
                      <a:r>
                        <a:rPr lang="en-US" altLang="ja-JP" sz="1200" dirty="0">
                          <a:solidFill>
                            <a:schemeClr val="tx1"/>
                          </a:solidFill>
                        </a:rPr>
                        <a:t>)</a:t>
                      </a:r>
                      <a:r>
                        <a:rPr lang="ja-JP" altLang="en-US" sz="1200" dirty="0">
                          <a:solidFill>
                            <a:schemeClr val="tx1"/>
                          </a:solidFill>
                        </a:rPr>
                        <a:t>の導入</a:t>
                      </a:r>
                      <a:r>
                        <a:rPr lang="en-US" altLang="ja-JP" sz="1200" dirty="0">
                          <a:solidFill>
                            <a:schemeClr val="tx1"/>
                          </a:solidFill>
                        </a:rPr>
                        <a:t>”</a:t>
                      </a:r>
                      <a:r>
                        <a:rPr lang="ja-JP" altLang="en-US" sz="1200" dirty="0">
                          <a:solidFill>
                            <a:schemeClr val="tx1"/>
                          </a:solidFill>
                        </a:rPr>
                        <a:t>）</a:t>
                      </a:r>
                      <a:endParaRPr lang="en-US" altLang="ja-JP" sz="1200" dirty="0">
                        <a:solidFill>
                          <a:schemeClr val="tx1"/>
                        </a:solidFill>
                      </a:endParaRPr>
                    </a:p>
                    <a:p>
                      <a:r>
                        <a:rPr lang="en-US" altLang="ja-JP" sz="1200" dirty="0">
                          <a:solidFill>
                            <a:schemeClr val="tx1"/>
                          </a:solidFill>
                        </a:rPr>
                        <a:t>P99  Q13:</a:t>
                      </a:r>
                      <a:r>
                        <a:rPr lang="ja-JP" altLang="en-US" sz="1200" dirty="0">
                          <a:solidFill>
                            <a:schemeClr val="tx1"/>
                          </a:solidFill>
                        </a:rPr>
                        <a:t>ラベル修正（  同上　</a:t>
                      </a:r>
                      <a:r>
                        <a:rPr lang="en-US" altLang="ja-JP" sz="1200" dirty="0">
                          <a:solidFill>
                            <a:schemeClr val="tx1"/>
                          </a:solidFill>
                        </a:rPr>
                        <a:t>)</a:t>
                      </a:r>
                    </a:p>
                    <a:p>
                      <a:pPr marL="0" marR="0" lvl="0" indent="0" algn="l" defTabSz="963517"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rPr>
                        <a:t>P100</a:t>
                      </a:r>
                      <a:r>
                        <a:rPr lang="ja-JP" altLang="en-US" sz="1200" dirty="0">
                          <a:solidFill>
                            <a:srgbClr val="FF0000"/>
                          </a:solidFill>
                        </a:rPr>
                        <a:t>　</a:t>
                      </a:r>
                      <a:r>
                        <a:rPr lang="en-US" altLang="ja-JP" sz="1200" dirty="0">
                          <a:solidFill>
                            <a:schemeClr val="tx1"/>
                          </a:solidFill>
                        </a:rPr>
                        <a:t>Q13:</a:t>
                      </a:r>
                      <a:r>
                        <a:rPr lang="ja-JP" altLang="en-US" sz="1200" dirty="0">
                          <a:solidFill>
                            <a:schemeClr val="tx1"/>
                          </a:solidFill>
                        </a:rPr>
                        <a:t>ラベル修正（</a:t>
                      </a:r>
                      <a:r>
                        <a:rPr lang="en-US" altLang="ja-JP" sz="1200" dirty="0">
                          <a:solidFill>
                            <a:schemeClr val="tx1"/>
                          </a:solidFill>
                        </a:rPr>
                        <a:t>  </a:t>
                      </a:r>
                      <a:r>
                        <a:rPr lang="ja-JP" altLang="en-US" sz="1200" dirty="0">
                          <a:solidFill>
                            <a:schemeClr val="tx1"/>
                          </a:solidFill>
                        </a:rPr>
                        <a:t>同上　</a:t>
                      </a:r>
                      <a:r>
                        <a:rPr lang="en-US" altLang="ja-JP" sz="1200" dirty="0">
                          <a:solidFill>
                            <a:schemeClr val="tx1"/>
                          </a:solidFill>
                        </a:rPr>
                        <a:t>)</a:t>
                      </a:r>
                      <a:endParaRPr lang="ja-JP" altLang="en-US" sz="1200" dirty="0">
                        <a:solidFill>
                          <a:schemeClr val="tx1"/>
                        </a:solidFill>
                      </a:endParaRPr>
                    </a:p>
                    <a:p>
                      <a:r>
                        <a:rPr lang="en-US" altLang="ja-JP" sz="1200" dirty="0">
                          <a:solidFill>
                            <a:schemeClr val="tx1"/>
                          </a:solidFill>
                        </a:rPr>
                        <a:t>P141</a:t>
                      </a:r>
                      <a:r>
                        <a:rPr lang="ja-JP" altLang="en-US" sz="1200" dirty="0">
                          <a:solidFill>
                            <a:schemeClr val="tx1"/>
                          </a:solidFill>
                        </a:rPr>
                        <a:t>　</a:t>
                      </a:r>
                      <a:r>
                        <a:rPr lang="en-US" altLang="ja-JP" sz="1200" dirty="0">
                          <a:solidFill>
                            <a:schemeClr val="tx1"/>
                          </a:solidFill>
                        </a:rPr>
                        <a:t>Q20:</a:t>
                      </a:r>
                      <a:r>
                        <a:rPr lang="ja-JP" altLang="en-US" sz="1200" dirty="0">
                          <a:solidFill>
                            <a:schemeClr val="tx1"/>
                          </a:solidFill>
                        </a:rPr>
                        <a:t>右側グラフの下から２つ目のラベル修正（</a:t>
                      </a:r>
                      <a:r>
                        <a:rPr lang="en-US" altLang="ja-JP" sz="1200" dirty="0">
                          <a:solidFill>
                            <a:schemeClr val="tx1"/>
                          </a:solidFill>
                        </a:rPr>
                        <a:t>”</a:t>
                      </a:r>
                      <a:r>
                        <a:rPr lang="ja-JP" altLang="en-US" sz="1200" dirty="0">
                          <a:solidFill>
                            <a:schemeClr val="tx1"/>
                          </a:solidFill>
                        </a:rPr>
                        <a:t>生産性向上・・・・</a:t>
                      </a:r>
                      <a:r>
                        <a:rPr lang="en-US" altLang="ja-JP" sz="1200" dirty="0">
                          <a:solidFill>
                            <a:schemeClr val="tx1"/>
                          </a:solidFill>
                        </a:rPr>
                        <a:t>”</a:t>
                      </a:r>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セキュリティの強化</a:t>
                      </a:r>
                      <a:r>
                        <a:rPr lang="en-US" altLang="ja-JP" sz="1200" dirty="0">
                          <a:solidFill>
                            <a:schemeClr val="tx1"/>
                          </a:solidFill>
                        </a:rPr>
                        <a:t>”</a:t>
                      </a:r>
                      <a:r>
                        <a:rPr lang="ja-JP" altLang="en-US" sz="1200" dirty="0">
                          <a:solidFill>
                            <a:schemeClr val="tx1"/>
                          </a:solidFill>
                        </a:rPr>
                        <a:t>）</a:t>
                      </a:r>
                      <a:endParaRPr lang="en-US" altLang="ja-JP" sz="1200" dirty="0">
                        <a:solidFill>
                          <a:schemeClr val="tx1"/>
                        </a:solidFill>
                      </a:endParaRPr>
                    </a:p>
                    <a:p>
                      <a:endParaRPr kumimoji="1" lang="ja-JP" altLang="en-US" sz="1200" dirty="0"/>
                    </a:p>
                  </a:txBody>
                  <a:tcPr/>
                </a:tc>
                <a:extLst>
                  <a:ext uri="{0D108BD9-81ED-4DB2-BD59-A6C34878D82A}">
                    <a16:rowId xmlns:a16="http://schemas.microsoft.com/office/drawing/2014/main" val="2491768968"/>
                  </a:ext>
                </a:extLst>
              </a:tr>
            </a:tbl>
          </a:graphicData>
        </a:graphic>
      </p:graphicFrame>
    </p:spTree>
    <p:extLst>
      <p:ext uri="{BB962C8B-B14F-4D97-AF65-F5344CB8AC3E}">
        <p14:creationId xmlns:p14="http://schemas.microsoft.com/office/powerpoint/2010/main" val="59030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売上高</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（産業構造の位置づけ別）</a:t>
            </a:r>
          </a:p>
        </p:txBody>
      </p:sp>
      <p:sp>
        <p:nvSpPr>
          <p:cNvPr id="7" name="テキスト ボックス 6"/>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a:t>
            </a:r>
          </a:p>
        </p:txBody>
      </p:sp>
      <p:graphicFrame>
        <p:nvGraphicFramePr>
          <p:cNvPr id="8" name="グラフ 7">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193830861"/>
              </p:ext>
            </p:extLst>
          </p:nvPr>
        </p:nvGraphicFramePr>
        <p:xfrm>
          <a:off x="899700" y="1602472"/>
          <a:ext cx="864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7707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現在重要なハードウェアと将来重要となるハードウェアの関係（指標値）</a:t>
            </a:r>
          </a:p>
        </p:txBody>
      </p:sp>
      <p:sp>
        <p:nvSpPr>
          <p:cNvPr id="19" name="テキスト ボックス 18">
            <a:extLst>
              <a:ext uri="{FF2B5EF4-FFF2-40B4-BE49-F238E27FC236}">
                <a16:creationId xmlns:a16="http://schemas.microsoft.com/office/drawing/2014/main" id="{AF1C1277-8E92-480A-86E6-E6ABCD795309}"/>
              </a:ext>
            </a:extLst>
          </p:cNvPr>
          <p:cNvSpPr txBox="1"/>
          <p:nvPr/>
        </p:nvSpPr>
        <p:spPr>
          <a:xfrm>
            <a:off x="515394" y="665808"/>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集計方法：</a:t>
            </a:r>
            <a:r>
              <a:rPr lang="en-US" altLang="ja-JP" sz="1400" dirty="0"/>
              <a:t>3</a:t>
            </a:r>
            <a:r>
              <a:rPr lang="ja-JP" altLang="en-US" sz="1400" dirty="0"/>
              <a:t>番目まで回答された件数（合計値）の平均値に対する比率</a:t>
            </a:r>
          </a:p>
        </p:txBody>
      </p:sp>
      <p:grpSp>
        <p:nvGrpSpPr>
          <p:cNvPr id="4" name="グループ化 3">
            <a:extLst>
              <a:ext uri="{FF2B5EF4-FFF2-40B4-BE49-F238E27FC236}">
                <a16:creationId xmlns:a16="http://schemas.microsoft.com/office/drawing/2014/main" id="{86BD4FD2-CAD6-41E0-A417-FBC54195A069}"/>
              </a:ext>
            </a:extLst>
          </p:cNvPr>
          <p:cNvGrpSpPr/>
          <p:nvPr/>
        </p:nvGrpSpPr>
        <p:grpSpPr>
          <a:xfrm>
            <a:off x="899220" y="1405906"/>
            <a:ext cx="7745308" cy="5371425"/>
            <a:chOff x="899220" y="1405906"/>
            <a:chExt cx="7745308" cy="5371425"/>
          </a:xfrm>
        </p:grpSpPr>
        <p:graphicFrame>
          <p:nvGraphicFramePr>
            <p:cNvPr id="6" name="グラフ 5">
              <a:extLst>
                <a:ext uri="{FF2B5EF4-FFF2-40B4-BE49-F238E27FC236}">
                  <a16:creationId xmlns:a16="http://schemas.microsoft.com/office/drawing/2014/main" id="{FDABC7F4-0BF0-4028-AD65-A3D51DAC3046}"/>
                </a:ext>
              </a:extLst>
            </p:cNvPr>
            <p:cNvGraphicFramePr>
              <a:graphicFrameLocks noChangeAspect="1"/>
            </p:cNvGraphicFramePr>
            <p:nvPr>
              <p:extLst>
                <p:ext uri="{D42A27DB-BD31-4B8C-83A1-F6EECF244321}">
                  <p14:modId xmlns:p14="http://schemas.microsoft.com/office/powerpoint/2010/main" val="4583653"/>
                </p:ext>
              </p:extLst>
            </p:nvPr>
          </p:nvGraphicFramePr>
          <p:xfrm>
            <a:off x="899220" y="1405906"/>
            <a:ext cx="7745308" cy="537142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445ABACD-67BF-4F6F-87DE-8B9BC567EBFF}"/>
                </a:ext>
              </a:extLst>
            </p:cNvPr>
            <p:cNvSpPr/>
            <p:nvPr/>
          </p:nvSpPr>
          <p:spPr>
            <a:xfrm>
              <a:off x="7235924" y="5778376"/>
              <a:ext cx="859531" cy="276999"/>
            </a:xfrm>
            <a:prstGeom prst="rect">
              <a:avLst/>
            </a:prstGeom>
          </p:spPr>
          <p:txBody>
            <a:bodyPr wrap="none">
              <a:spAutoFit/>
            </a:bodyPr>
            <a:lstStyle/>
            <a:p>
              <a:r>
                <a:rPr lang="en-US" altLang="ja-JP" sz="1200" dirty="0">
                  <a:solidFill>
                    <a:srgbClr val="000000"/>
                  </a:solidFill>
                  <a:latin typeface="Meiryo UI" panose="020B0604030504040204" pitchFamily="50" charset="-128"/>
                  <a:ea typeface="Meiryo UI" panose="020B0604030504040204" pitchFamily="50" charset="-128"/>
                </a:rPr>
                <a:t>N=1389</a:t>
              </a:r>
              <a:r>
                <a:rPr lang="en-US" altLang="ja-JP" sz="1200" dirty="0"/>
                <a:t> </a:t>
              </a:r>
              <a:endParaRPr lang="ja-JP" altLang="en-US" sz="1200" dirty="0"/>
            </a:p>
          </p:txBody>
        </p:sp>
      </p:grpSp>
    </p:spTree>
    <p:extLst>
      <p:ext uri="{BB962C8B-B14F-4D97-AF65-F5344CB8AC3E}">
        <p14:creationId xmlns:p14="http://schemas.microsoft.com/office/powerpoint/2010/main" val="60704556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765663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得意とするハードウェアと現在重要なハードウェアの関係（指標値）</a:t>
            </a:r>
            <a:r>
              <a:rPr lang="en-US" altLang="zh-TW" sz="2000" b="1" dirty="0">
                <a:latin typeface="MS UI Gothic" panose="020B0600070205080204" pitchFamily="50" charset="-128"/>
                <a:ea typeface="MS UI Gothic" panose="020B0600070205080204" pitchFamily="50" charset="-128"/>
              </a:rPr>
              <a:t> </a:t>
            </a:r>
            <a:endParaRPr lang="ja-JP" altLang="en-US" sz="2065" b="1" dirty="0">
              <a:latin typeface="MS UI Gothic" panose="020B0600070205080204" pitchFamily="50" charset="-128"/>
              <a:ea typeface="MS UI Gothic" panose="020B0600070205080204" pitchFamily="50" charset="-128"/>
            </a:endParaRPr>
          </a:p>
        </p:txBody>
      </p:sp>
      <p:sp>
        <p:nvSpPr>
          <p:cNvPr id="9" name="テキスト ボックス 8">
            <a:extLst>
              <a:ext uri="{FF2B5EF4-FFF2-40B4-BE49-F238E27FC236}">
                <a16:creationId xmlns:a16="http://schemas.microsoft.com/office/drawing/2014/main" id="{3AF02098-EA27-4F0F-8122-3FA6B1F6989E}"/>
              </a:ext>
            </a:extLst>
          </p:cNvPr>
          <p:cNvSpPr txBox="1"/>
          <p:nvPr/>
        </p:nvSpPr>
        <p:spPr>
          <a:xfrm>
            <a:off x="515394" y="665808"/>
            <a:ext cx="6288482"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
        <p:nvSpPr>
          <p:cNvPr id="10" name="正方形/長方形 9">
            <a:extLst>
              <a:ext uri="{FF2B5EF4-FFF2-40B4-BE49-F238E27FC236}">
                <a16:creationId xmlns:a16="http://schemas.microsoft.com/office/drawing/2014/main" id="{26B76AEF-0798-4752-A439-BEEA378E3E3D}"/>
              </a:ext>
            </a:extLst>
          </p:cNvPr>
          <p:cNvSpPr/>
          <p:nvPr/>
        </p:nvSpPr>
        <p:spPr>
          <a:xfrm>
            <a:off x="6803876" y="584508"/>
            <a:ext cx="3227165"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zh-TW"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graphicFrame>
        <p:nvGraphicFramePr>
          <p:cNvPr id="11" name="グラフ 10">
            <a:extLst>
              <a:ext uri="{FF2B5EF4-FFF2-40B4-BE49-F238E27FC236}">
                <a16:creationId xmlns:a16="http://schemas.microsoft.com/office/drawing/2014/main" id="{0E5C4D72-D137-481A-BAEC-2FE7F66E3CA0}"/>
              </a:ext>
            </a:extLst>
          </p:cNvPr>
          <p:cNvGraphicFramePr>
            <a:graphicFrameLocks noChangeAspect="1"/>
          </p:cNvGraphicFramePr>
          <p:nvPr>
            <p:extLst>
              <p:ext uri="{D42A27DB-BD31-4B8C-83A1-F6EECF244321}">
                <p14:modId xmlns:p14="http://schemas.microsoft.com/office/powerpoint/2010/main" val="1965954919"/>
              </p:ext>
            </p:extLst>
          </p:nvPr>
        </p:nvGraphicFramePr>
        <p:xfrm>
          <a:off x="827692" y="1169864"/>
          <a:ext cx="4320000" cy="2998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0E5C4D72-D137-481A-BAEC-2FE7F66E3CA0}"/>
              </a:ext>
            </a:extLst>
          </p:cNvPr>
          <p:cNvGraphicFramePr>
            <a:graphicFrameLocks noChangeAspect="1"/>
          </p:cNvGraphicFramePr>
          <p:nvPr>
            <p:extLst>
              <p:ext uri="{D42A27DB-BD31-4B8C-83A1-F6EECF244321}">
                <p14:modId xmlns:p14="http://schemas.microsoft.com/office/powerpoint/2010/main" val="1332653344"/>
              </p:ext>
            </p:extLst>
          </p:nvPr>
        </p:nvGraphicFramePr>
        <p:xfrm>
          <a:off x="5363716" y="1169864"/>
          <a:ext cx="4320000" cy="2998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0E5C4D72-D137-481A-BAEC-2FE7F66E3CA0}"/>
              </a:ext>
            </a:extLst>
          </p:cNvPr>
          <p:cNvGraphicFramePr>
            <a:graphicFrameLocks noChangeAspect="1"/>
          </p:cNvGraphicFramePr>
          <p:nvPr>
            <p:extLst>
              <p:ext uri="{D42A27DB-BD31-4B8C-83A1-F6EECF244321}">
                <p14:modId xmlns:p14="http://schemas.microsoft.com/office/powerpoint/2010/main" val="3518565303"/>
              </p:ext>
            </p:extLst>
          </p:nvPr>
        </p:nvGraphicFramePr>
        <p:xfrm>
          <a:off x="5363716" y="4292505"/>
          <a:ext cx="4320000" cy="2998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0E5C4D72-D137-481A-BAEC-2FE7F66E3CA0}"/>
              </a:ext>
            </a:extLst>
          </p:cNvPr>
          <p:cNvGraphicFramePr>
            <a:graphicFrameLocks noChangeAspect="1"/>
          </p:cNvGraphicFramePr>
          <p:nvPr>
            <p:extLst>
              <p:ext uri="{D42A27DB-BD31-4B8C-83A1-F6EECF244321}">
                <p14:modId xmlns:p14="http://schemas.microsoft.com/office/powerpoint/2010/main" val="3944869049"/>
              </p:ext>
            </p:extLst>
          </p:nvPr>
        </p:nvGraphicFramePr>
        <p:xfrm>
          <a:off x="827692" y="4292505"/>
          <a:ext cx="4320000" cy="2998039"/>
        </p:xfrm>
        <a:graphic>
          <a:graphicData uri="http://schemas.openxmlformats.org/drawingml/2006/chart">
            <c:chart xmlns:c="http://schemas.openxmlformats.org/drawingml/2006/chart" xmlns:r="http://schemas.openxmlformats.org/officeDocument/2006/relationships" r:id="rId6"/>
          </a:graphicData>
        </a:graphic>
      </p:graphicFrame>
      <p:sp>
        <p:nvSpPr>
          <p:cNvPr id="17" name="object 6">
            <a:extLst>
              <a:ext uri="{FF2B5EF4-FFF2-40B4-BE49-F238E27FC236}">
                <a16:creationId xmlns:a16="http://schemas.microsoft.com/office/drawing/2014/main" id="{8BE65478-17A9-4450-B450-D1DC21485E24}"/>
              </a:ext>
            </a:extLst>
          </p:cNvPr>
          <p:cNvSpPr txBox="1"/>
          <p:nvPr/>
        </p:nvSpPr>
        <p:spPr>
          <a:xfrm>
            <a:off x="1547292" y="135903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8" name="object 6">
            <a:extLst>
              <a:ext uri="{FF2B5EF4-FFF2-40B4-BE49-F238E27FC236}">
                <a16:creationId xmlns:a16="http://schemas.microsoft.com/office/drawing/2014/main" id="{7B2C1602-025F-4D6E-8559-C0E26A1B0FFB}"/>
              </a:ext>
            </a:extLst>
          </p:cNvPr>
          <p:cNvSpPr txBox="1"/>
          <p:nvPr/>
        </p:nvSpPr>
        <p:spPr>
          <a:xfrm>
            <a:off x="6083796" y="135903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20" name="object 6">
            <a:extLst>
              <a:ext uri="{FF2B5EF4-FFF2-40B4-BE49-F238E27FC236}">
                <a16:creationId xmlns:a16="http://schemas.microsoft.com/office/drawing/2014/main" id="{9FBB5AA0-9D79-4740-B98F-26E480F26DBF}"/>
              </a:ext>
            </a:extLst>
          </p:cNvPr>
          <p:cNvSpPr txBox="1"/>
          <p:nvPr/>
        </p:nvSpPr>
        <p:spPr>
          <a:xfrm>
            <a:off x="6083796" y="44553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21" name="object 6">
            <a:extLst>
              <a:ext uri="{FF2B5EF4-FFF2-40B4-BE49-F238E27FC236}">
                <a16:creationId xmlns:a16="http://schemas.microsoft.com/office/drawing/2014/main" id="{33EAA493-7740-49E7-9CC7-E8959A21041E}"/>
              </a:ext>
            </a:extLst>
          </p:cNvPr>
          <p:cNvSpPr txBox="1"/>
          <p:nvPr/>
        </p:nvSpPr>
        <p:spPr>
          <a:xfrm>
            <a:off x="1542257" y="44553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18914122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823269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得意とするハードウェアと将来重要となるハードウェアの関係（指標値）</a:t>
            </a:r>
            <a:r>
              <a:rPr lang="en-US" altLang="zh-TW" sz="2000" b="1" dirty="0">
                <a:latin typeface="MS UI Gothic" panose="020B0600070205080204" pitchFamily="50" charset="-128"/>
                <a:ea typeface="MS UI Gothic" panose="020B0600070205080204" pitchFamily="50" charset="-128"/>
              </a:rPr>
              <a:t> </a:t>
            </a:r>
            <a:endParaRPr lang="ja-JP" altLang="en-US" sz="2065" b="1" dirty="0">
              <a:latin typeface="MS UI Gothic" panose="020B0600070205080204" pitchFamily="50" charset="-128"/>
              <a:ea typeface="MS UI Gothic" panose="020B0600070205080204" pitchFamily="50" charset="-128"/>
            </a:endParaRPr>
          </a:p>
        </p:txBody>
      </p:sp>
      <p:sp>
        <p:nvSpPr>
          <p:cNvPr id="9" name="テキスト ボックス 8">
            <a:extLst>
              <a:ext uri="{FF2B5EF4-FFF2-40B4-BE49-F238E27FC236}">
                <a16:creationId xmlns:a16="http://schemas.microsoft.com/office/drawing/2014/main" id="{3AF02098-EA27-4F0F-8122-3FA6B1F6989E}"/>
              </a:ext>
            </a:extLst>
          </p:cNvPr>
          <p:cNvSpPr txBox="1"/>
          <p:nvPr/>
        </p:nvSpPr>
        <p:spPr>
          <a:xfrm>
            <a:off x="515394" y="665808"/>
            <a:ext cx="6216474"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
        <p:nvSpPr>
          <p:cNvPr id="5" name="正方形/長方形 4">
            <a:extLst>
              <a:ext uri="{FF2B5EF4-FFF2-40B4-BE49-F238E27FC236}">
                <a16:creationId xmlns:a16="http://schemas.microsoft.com/office/drawing/2014/main" id="{F8D76D59-5EC9-4C41-B25E-03F5EABA395D}"/>
              </a:ext>
            </a:extLst>
          </p:cNvPr>
          <p:cNvSpPr/>
          <p:nvPr/>
        </p:nvSpPr>
        <p:spPr>
          <a:xfrm>
            <a:off x="6803876" y="584508"/>
            <a:ext cx="3227165"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zh-TW"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graphicFrame>
        <p:nvGraphicFramePr>
          <p:cNvPr id="12" name="グラフ 11">
            <a:extLst>
              <a:ext uri="{FF2B5EF4-FFF2-40B4-BE49-F238E27FC236}">
                <a16:creationId xmlns:a16="http://schemas.microsoft.com/office/drawing/2014/main" id="{153860DF-444B-4DEB-9E5A-1146C8D2D78A}"/>
              </a:ext>
            </a:extLst>
          </p:cNvPr>
          <p:cNvGraphicFramePr>
            <a:graphicFrameLocks noChangeAspect="1"/>
          </p:cNvGraphicFramePr>
          <p:nvPr>
            <p:extLst>
              <p:ext uri="{D42A27DB-BD31-4B8C-83A1-F6EECF244321}">
                <p14:modId xmlns:p14="http://schemas.microsoft.com/office/powerpoint/2010/main" val="2662057161"/>
              </p:ext>
            </p:extLst>
          </p:nvPr>
        </p:nvGraphicFramePr>
        <p:xfrm>
          <a:off x="827212" y="1169864"/>
          <a:ext cx="4320000" cy="2998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153860DF-444B-4DEB-9E5A-1146C8D2D78A}"/>
              </a:ext>
            </a:extLst>
          </p:cNvPr>
          <p:cNvGraphicFramePr>
            <a:graphicFrameLocks noChangeAspect="1"/>
          </p:cNvGraphicFramePr>
          <p:nvPr>
            <p:extLst>
              <p:ext uri="{D42A27DB-BD31-4B8C-83A1-F6EECF244321}">
                <p14:modId xmlns:p14="http://schemas.microsoft.com/office/powerpoint/2010/main" val="777675648"/>
              </p:ext>
            </p:extLst>
          </p:nvPr>
        </p:nvGraphicFramePr>
        <p:xfrm>
          <a:off x="5403176" y="1169864"/>
          <a:ext cx="4320000" cy="2998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153860DF-444B-4DEB-9E5A-1146C8D2D78A}"/>
              </a:ext>
            </a:extLst>
          </p:cNvPr>
          <p:cNvGraphicFramePr>
            <a:graphicFrameLocks noChangeAspect="1"/>
          </p:cNvGraphicFramePr>
          <p:nvPr>
            <p:extLst>
              <p:ext uri="{D42A27DB-BD31-4B8C-83A1-F6EECF244321}">
                <p14:modId xmlns:p14="http://schemas.microsoft.com/office/powerpoint/2010/main" val="4164034837"/>
              </p:ext>
            </p:extLst>
          </p:nvPr>
        </p:nvGraphicFramePr>
        <p:xfrm>
          <a:off x="827212" y="4289406"/>
          <a:ext cx="4320000" cy="2998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153860DF-444B-4DEB-9E5A-1146C8D2D78A}"/>
              </a:ext>
            </a:extLst>
          </p:cNvPr>
          <p:cNvGraphicFramePr>
            <a:graphicFrameLocks noChangeAspect="1"/>
          </p:cNvGraphicFramePr>
          <p:nvPr>
            <p:extLst>
              <p:ext uri="{D42A27DB-BD31-4B8C-83A1-F6EECF244321}">
                <p14:modId xmlns:p14="http://schemas.microsoft.com/office/powerpoint/2010/main" val="3202096793"/>
              </p:ext>
            </p:extLst>
          </p:nvPr>
        </p:nvGraphicFramePr>
        <p:xfrm>
          <a:off x="5394870" y="4289406"/>
          <a:ext cx="4320000" cy="2998039"/>
        </p:xfrm>
        <a:graphic>
          <a:graphicData uri="http://schemas.openxmlformats.org/drawingml/2006/chart">
            <c:chart xmlns:c="http://schemas.openxmlformats.org/drawingml/2006/chart" xmlns:r="http://schemas.openxmlformats.org/officeDocument/2006/relationships" r:id="rId6"/>
          </a:graphicData>
        </a:graphic>
      </p:graphicFrame>
      <p:sp>
        <p:nvSpPr>
          <p:cNvPr id="16" name="object 6">
            <a:extLst>
              <a:ext uri="{FF2B5EF4-FFF2-40B4-BE49-F238E27FC236}">
                <a16:creationId xmlns:a16="http://schemas.microsoft.com/office/drawing/2014/main" id="{4450C311-1790-4ADA-821D-EE4942C54113}"/>
              </a:ext>
            </a:extLst>
          </p:cNvPr>
          <p:cNvSpPr txBox="1"/>
          <p:nvPr/>
        </p:nvSpPr>
        <p:spPr>
          <a:xfrm>
            <a:off x="1547292" y="135903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7" name="object 6">
            <a:extLst>
              <a:ext uri="{FF2B5EF4-FFF2-40B4-BE49-F238E27FC236}">
                <a16:creationId xmlns:a16="http://schemas.microsoft.com/office/drawing/2014/main" id="{8E77321A-3A9A-4AFE-8CE0-35EADB6245B4}"/>
              </a:ext>
            </a:extLst>
          </p:cNvPr>
          <p:cNvSpPr txBox="1"/>
          <p:nvPr/>
        </p:nvSpPr>
        <p:spPr>
          <a:xfrm>
            <a:off x="6083796" y="135903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8" name="object 6">
            <a:extLst>
              <a:ext uri="{FF2B5EF4-FFF2-40B4-BE49-F238E27FC236}">
                <a16:creationId xmlns:a16="http://schemas.microsoft.com/office/drawing/2014/main" id="{9425D84A-C74E-4470-BB64-801C8B71FCFC}"/>
              </a:ext>
            </a:extLst>
          </p:cNvPr>
          <p:cNvSpPr txBox="1"/>
          <p:nvPr/>
        </p:nvSpPr>
        <p:spPr>
          <a:xfrm>
            <a:off x="6083796" y="44553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9" name="object 6">
            <a:extLst>
              <a:ext uri="{FF2B5EF4-FFF2-40B4-BE49-F238E27FC236}">
                <a16:creationId xmlns:a16="http://schemas.microsoft.com/office/drawing/2014/main" id="{A5EB26B1-30DB-48AC-A003-07BBD4B3519C}"/>
              </a:ext>
            </a:extLst>
          </p:cNvPr>
          <p:cNvSpPr txBox="1"/>
          <p:nvPr/>
        </p:nvSpPr>
        <p:spPr>
          <a:xfrm>
            <a:off x="1542257" y="44553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31857015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72858"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t>
            </a:r>
            <a:r>
              <a:rPr lang="ja-JP" altLang="en-US" sz="2065" b="1" dirty="0">
                <a:latin typeface="MS UI Gothic" panose="020B0600070205080204" pitchFamily="50" charset="-128"/>
                <a:ea typeface="MS UI Gothic" panose="020B0600070205080204" pitchFamily="50" charset="-128"/>
              </a:rPr>
              <a:t>現在重要なハードウェアと将来重要となるハードウェアの関係（指標値） </a:t>
            </a:r>
          </a:p>
        </p:txBody>
      </p:sp>
      <p:sp>
        <p:nvSpPr>
          <p:cNvPr id="9" name="テキスト ボックス 8">
            <a:extLst>
              <a:ext uri="{FF2B5EF4-FFF2-40B4-BE49-F238E27FC236}">
                <a16:creationId xmlns:a16="http://schemas.microsoft.com/office/drawing/2014/main" id="{3AF02098-EA27-4F0F-8122-3FA6B1F6989E}"/>
              </a:ext>
            </a:extLst>
          </p:cNvPr>
          <p:cNvSpPr txBox="1"/>
          <p:nvPr/>
        </p:nvSpPr>
        <p:spPr>
          <a:xfrm>
            <a:off x="515394" y="665808"/>
            <a:ext cx="6288482"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集計方法：</a:t>
            </a:r>
            <a:r>
              <a:rPr lang="en-US" altLang="ja-JP" sz="1200" dirty="0"/>
              <a:t>3</a:t>
            </a:r>
            <a:r>
              <a:rPr lang="ja-JP" altLang="en-US" sz="1200" dirty="0"/>
              <a:t>番目まで回答された件数（合計値）の平均値に対する比率</a:t>
            </a:r>
          </a:p>
        </p:txBody>
      </p:sp>
      <p:sp>
        <p:nvSpPr>
          <p:cNvPr id="5" name="正方形/長方形 4">
            <a:extLst>
              <a:ext uri="{FF2B5EF4-FFF2-40B4-BE49-F238E27FC236}">
                <a16:creationId xmlns:a16="http://schemas.microsoft.com/office/drawing/2014/main" id="{0604497B-8AE3-4D05-8795-2CE1876E9A70}"/>
              </a:ext>
            </a:extLst>
          </p:cNvPr>
          <p:cNvSpPr/>
          <p:nvPr/>
        </p:nvSpPr>
        <p:spPr>
          <a:xfrm>
            <a:off x="6803876" y="584508"/>
            <a:ext cx="3227165"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zh-TW"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graphicFrame>
        <p:nvGraphicFramePr>
          <p:cNvPr id="7" name="グラフ 6">
            <a:extLst>
              <a:ext uri="{FF2B5EF4-FFF2-40B4-BE49-F238E27FC236}">
                <a16:creationId xmlns:a16="http://schemas.microsoft.com/office/drawing/2014/main" id="{2FE993CD-A3D5-443A-B3AA-B12D521C1063}"/>
              </a:ext>
            </a:extLst>
          </p:cNvPr>
          <p:cNvGraphicFramePr>
            <a:graphicFrameLocks noChangeAspect="1"/>
          </p:cNvGraphicFramePr>
          <p:nvPr>
            <p:extLst>
              <p:ext uri="{D42A27DB-BD31-4B8C-83A1-F6EECF244321}">
                <p14:modId xmlns:p14="http://schemas.microsoft.com/office/powerpoint/2010/main" val="3254596208"/>
              </p:ext>
            </p:extLst>
          </p:nvPr>
        </p:nvGraphicFramePr>
        <p:xfrm>
          <a:off x="827212" y="1169864"/>
          <a:ext cx="4320000" cy="299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5A457B6C-6203-4C57-B780-57EB8C846A23}"/>
              </a:ext>
            </a:extLst>
          </p:cNvPr>
          <p:cNvGraphicFramePr>
            <a:graphicFrameLocks noChangeAspect="1"/>
          </p:cNvGraphicFramePr>
          <p:nvPr>
            <p:extLst>
              <p:ext uri="{D42A27DB-BD31-4B8C-83A1-F6EECF244321}">
                <p14:modId xmlns:p14="http://schemas.microsoft.com/office/powerpoint/2010/main" val="1850797602"/>
              </p:ext>
            </p:extLst>
          </p:nvPr>
        </p:nvGraphicFramePr>
        <p:xfrm>
          <a:off x="5363716" y="1169864"/>
          <a:ext cx="4320000" cy="299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C0E252E3-4F71-414F-86FB-4CC745F92E58}"/>
              </a:ext>
            </a:extLst>
          </p:cNvPr>
          <p:cNvGraphicFramePr>
            <a:graphicFrameLocks noChangeAspect="1"/>
          </p:cNvGraphicFramePr>
          <p:nvPr>
            <p:extLst>
              <p:ext uri="{D42A27DB-BD31-4B8C-83A1-F6EECF244321}">
                <p14:modId xmlns:p14="http://schemas.microsoft.com/office/powerpoint/2010/main" val="3811288650"/>
              </p:ext>
            </p:extLst>
          </p:nvPr>
        </p:nvGraphicFramePr>
        <p:xfrm>
          <a:off x="827212" y="4309830"/>
          <a:ext cx="4320000" cy="2995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a:extLst>
              <a:ext uri="{FF2B5EF4-FFF2-40B4-BE49-F238E27FC236}">
                <a16:creationId xmlns:a16="http://schemas.microsoft.com/office/drawing/2014/main" id="{CFFBACEF-445A-410B-A296-D0A268FE7F0C}"/>
              </a:ext>
            </a:extLst>
          </p:cNvPr>
          <p:cNvGraphicFramePr>
            <a:graphicFrameLocks noChangeAspect="1"/>
          </p:cNvGraphicFramePr>
          <p:nvPr>
            <p:extLst>
              <p:ext uri="{D42A27DB-BD31-4B8C-83A1-F6EECF244321}">
                <p14:modId xmlns:p14="http://schemas.microsoft.com/office/powerpoint/2010/main" val="2804262039"/>
              </p:ext>
            </p:extLst>
          </p:nvPr>
        </p:nvGraphicFramePr>
        <p:xfrm>
          <a:off x="5363716" y="4309830"/>
          <a:ext cx="4320000" cy="2995950"/>
        </p:xfrm>
        <a:graphic>
          <a:graphicData uri="http://schemas.openxmlformats.org/drawingml/2006/chart">
            <c:chart xmlns:c="http://schemas.openxmlformats.org/drawingml/2006/chart" xmlns:r="http://schemas.openxmlformats.org/officeDocument/2006/relationships" r:id="rId6"/>
          </a:graphicData>
        </a:graphic>
      </p:graphicFrame>
      <p:sp>
        <p:nvSpPr>
          <p:cNvPr id="12" name="object 6">
            <a:extLst>
              <a:ext uri="{FF2B5EF4-FFF2-40B4-BE49-F238E27FC236}">
                <a16:creationId xmlns:a16="http://schemas.microsoft.com/office/drawing/2014/main" id="{43C9B12D-1799-45B4-B4E5-33C1F304E003}"/>
              </a:ext>
            </a:extLst>
          </p:cNvPr>
          <p:cNvSpPr txBox="1"/>
          <p:nvPr/>
        </p:nvSpPr>
        <p:spPr>
          <a:xfrm>
            <a:off x="1547292" y="135903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928F9166-5C96-4B89-B8E7-36C09B6B5631}"/>
              </a:ext>
            </a:extLst>
          </p:cNvPr>
          <p:cNvSpPr txBox="1"/>
          <p:nvPr/>
        </p:nvSpPr>
        <p:spPr>
          <a:xfrm>
            <a:off x="6083796" y="135903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B0B70241-D7A0-43C1-9212-6E8582619268}"/>
              </a:ext>
            </a:extLst>
          </p:cNvPr>
          <p:cNvSpPr txBox="1"/>
          <p:nvPr/>
        </p:nvSpPr>
        <p:spPr>
          <a:xfrm>
            <a:off x="6083796" y="44553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FB0E1374-1780-4461-BD36-E3487EF2997D}"/>
              </a:ext>
            </a:extLst>
          </p:cNvPr>
          <p:cNvSpPr txBox="1"/>
          <p:nvPr/>
        </p:nvSpPr>
        <p:spPr>
          <a:xfrm>
            <a:off x="1542257" y="44553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97002798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Q24.AI</a:t>
            </a:r>
            <a:r>
              <a:rPr lang="ja-JP" altLang="en-US" sz="2065" b="1" dirty="0">
                <a:latin typeface="MS UI Gothic" panose="020B0600070205080204" pitchFamily="50" charset="-128"/>
                <a:ea typeface="MS UI Gothic" panose="020B0600070205080204" pitchFamily="50" charset="-128"/>
              </a:rPr>
              <a:t>に関する取り組み状況</a:t>
            </a:r>
          </a:p>
        </p:txBody>
      </p:sp>
      <p:sp>
        <p:nvSpPr>
          <p:cNvPr id="9" name="テキスト ボックス 8">
            <a:extLst>
              <a:ext uri="{FF2B5EF4-FFF2-40B4-BE49-F238E27FC236}">
                <a16:creationId xmlns:a16="http://schemas.microsoft.com/office/drawing/2014/main" id="{D3CE7557-ABFD-4B05-A553-18AADA5CF382}"/>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0" name="グラフ 9">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1339060174"/>
              </p:ext>
            </p:extLst>
          </p:nvPr>
        </p:nvGraphicFramePr>
        <p:xfrm>
          <a:off x="1619700" y="1169864"/>
          <a:ext cx="7200000" cy="273606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E76827E5-FF66-4D8A-B368-8C5A943D8BDE}"/>
              </a:ext>
            </a:extLst>
          </p:cNvPr>
          <p:cNvSpPr txBox="1"/>
          <p:nvPr/>
        </p:nvSpPr>
        <p:spPr>
          <a:xfrm>
            <a:off x="524587" y="4030439"/>
            <a:ext cx="5631217" cy="307777"/>
          </a:xfrm>
          <a:prstGeom prst="rect">
            <a:avLst/>
          </a:prstGeom>
          <a:noFill/>
        </p:spPr>
        <p:txBody>
          <a:bodyPr wrap="square" rtlCol="0">
            <a:spAutoFit/>
          </a:bodyPr>
          <a:lstStyle/>
          <a:p>
            <a:r>
              <a:rPr lang="ja-JP" altLang="en-US" sz="1400" dirty="0"/>
              <a:t>クロス集計の軸：従業員数</a:t>
            </a:r>
          </a:p>
        </p:txBody>
      </p:sp>
      <p:graphicFrame>
        <p:nvGraphicFramePr>
          <p:cNvPr id="8" name="グラフ 7">
            <a:extLst>
              <a:ext uri="{FF2B5EF4-FFF2-40B4-BE49-F238E27FC236}">
                <a16:creationId xmlns:a16="http://schemas.microsoft.com/office/drawing/2014/main" id="{67BCA2EC-5D4F-466C-9E7C-3483E4D9E603}"/>
              </a:ext>
            </a:extLst>
          </p:cNvPr>
          <p:cNvGraphicFramePr>
            <a:graphicFrameLocks/>
          </p:cNvGraphicFramePr>
          <p:nvPr>
            <p:extLst>
              <p:ext uri="{D42A27DB-BD31-4B8C-83A1-F6EECF244321}">
                <p14:modId xmlns:p14="http://schemas.microsoft.com/office/powerpoint/2010/main" val="3262339974"/>
              </p:ext>
            </p:extLst>
          </p:nvPr>
        </p:nvGraphicFramePr>
        <p:xfrm>
          <a:off x="1619700" y="4250653"/>
          <a:ext cx="7200000" cy="2895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11114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90727571-FDDC-4788-8061-8683457AD731}"/>
              </a:ext>
            </a:extLst>
          </p:cNvPr>
          <p:cNvSpPr txBox="1"/>
          <p:nvPr/>
        </p:nvSpPr>
        <p:spPr>
          <a:xfrm>
            <a:off x="2149706" y="1185265"/>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22" name="object 6">
            <a:extLst>
              <a:ext uri="{FF2B5EF4-FFF2-40B4-BE49-F238E27FC236}">
                <a16:creationId xmlns:a16="http://schemas.microsoft.com/office/drawing/2014/main" id="{207130E6-3410-4593-B01A-209EBAD2728A}"/>
              </a:ext>
            </a:extLst>
          </p:cNvPr>
          <p:cNvSpPr txBox="1"/>
          <p:nvPr/>
        </p:nvSpPr>
        <p:spPr>
          <a:xfrm>
            <a:off x="7242750" y="1185265"/>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23" name="object 6">
            <a:extLst>
              <a:ext uri="{FF2B5EF4-FFF2-40B4-BE49-F238E27FC236}">
                <a16:creationId xmlns:a16="http://schemas.microsoft.com/office/drawing/2014/main" id="{89A0C934-32D3-4FDC-9098-D0BCACFBCD8B}"/>
              </a:ext>
            </a:extLst>
          </p:cNvPr>
          <p:cNvSpPr txBox="1"/>
          <p:nvPr/>
        </p:nvSpPr>
        <p:spPr>
          <a:xfrm>
            <a:off x="7091908" y="409533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24" name="object 6">
            <a:extLst>
              <a:ext uri="{FF2B5EF4-FFF2-40B4-BE49-F238E27FC236}">
                <a16:creationId xmlns:a16="http://schemas.microsoft.com/office/drawing/2014/main" id="{F112B122-374A-4865-9388-522A2BB6289C}"/>
              </a:ext>
            </a:extLst>
          </p:cNvPr>
          <p:cNvSpPr txBox="1"/>
          <p:nvPr/>
        </p:nvSpPr>
        <p:spPr>
          <a:xfrm>
            <a:off x="1907332" y="409533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25" name="グラフ 24">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2236440870"/>
              </p:ext>
            </p:extLst>
          </p:nvPr>
        </p:nvGraphicFramePr>
        <p:xfrm>
          <a:off x="5148268" y="4482512"/>
          <a:ext cx="5184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3987743360"/>
              </p:ext>
            </p:extLst>
          </p:nvPr>
        </p:nvGraphicFramePr>
        <p:xfrm>
          <a:off x="5148268" y="1530184"/>
          <a:ext cx="5184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グラフ 26">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1353876607"/>
              </p:ext>
            </p:extLst>
          </p:nvPr>
        </p:nvGraphicFramePr>
        <p:xfrm>
          <a:off x="107708" y="4482512"/>
          <a:ext cx="5184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208477291"/>
              </p:ext>
            </p:extLst>
          </p:nvPr>
        </p:nvGraphicFramePr>
        <p:xfrm>
          <a:off x="107708" y="1530184"/>
          <a:ext cx="5184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a:extLst>
              <a:ext uri="{FF2B5EF4-FFF2-40B4-BE49-F238E27FC236}">
                <a16:creationId xmlns:a16="http://schemas.microsoft.com/office/drawing/2014/main" id="{7FA38D1F-673E-4687-942D-B2D98B6E7432}"/>
              </a:ext>
            </a:extLst>
          </p:cNvPr>
          <p:cNvSpPr txBox="1"/>
          <p:nvPr/>
        </p:nvSpPr>
        <p:spPr>
          <a:xfrm>
            <a:off x="515394" y="737816"/>
            <a:ext cx="731415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ja-JP" altLang="en-US" sz="1400" dirty="0">
              <a:highlight>
                <a:srgbClr val="FFFF00"/>
              </a:highlight>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Q24.AI</a:t>
            </a:r>
            <a:r>
              <a:rPr lang="ja-JP" altLang="en-US" sz="2065" b="1" dirty="0">
                <a:latin typeface="MS UI Gothic" panose="020B0600070205080204" pitchFamily="50" charset="-128"/>
                <a:ea typeface="MS UI Gothic" panose="020B0600070205080204" pitchFamily="50" charset="-128"/>
              </a:rPr>
              <a:t>に関する取り組み状況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73A009D2-FA39-424C-9075-9B0B1DC6556F}"/>
              </a:ext>
            </a:extLst>
          </p:cNvPr>
          <p:cNvPicPr>
            <a:picLocks noChangeAspect="1"/>
          </p:cNvPicPr>
          <p:nvPr/>
        </p:nvPicPr>
        <p:blipFill rotWithShape="1">
          <a:blip r:embed="rId7"/>
          <a:srcRect t="77395" b="7986"/>
          <a:stretch/>
        </p:blipFill>
        <p:spPr>
          <a:xfrm>
            <a:off x="2609850" y="6705188"/>
            <a:ext cx="5219700" cy="369332"/>
          </a:xfrm>
          <a:prstGeom prst="rect">
            <a:avLst/>
          </a:prstGeom>
        </p:spPr>
      </p:pic>
    </p:spTree>
    <p:extLst>
      <p:ext uri="{BB962C8B-B14F-4D97-AF65-F5344CB8AC3E}">
        <p14:creationId xmlns:p14="http://schemas.microsoft.com/office/powerpoint/2010/main" val="78211198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67BCA2EC-5D4F-466C-9E7C-3483E4D9E603}"/>
              </a:ext>
            </a:extLst>
          </p:cNvPr>
          <p:cNvGraphicFramePr>
            <a:graphicFrameLocks/>
          </p:cNvGraphicFramePr>
          <p:nvPr>
            <p:extLst>
              <p:ext uri="{D42A27DB-BD31-4B8C-83A1-F6EECF244321}">
                <p14:modId xmlns:p14="http://schemas.microsoft.com/office/powerpoint/2010/main" val="1416807642"/>
              </p:ext>
            </p:extLst>
          </p:nvPr>
        </p:nvGraphicFramePr>
        <p:xfrm>
          <a:off x="5423719" y="1354106"/>
          <a:ext cx="4653371" cy="2895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67BCA2EC-5D4F-466C-9E7C-3483E4D9E603}"/>
              </a:ext>
            </a:extLst>
          </p:cNvPr>
          <p:cNvGraphicFramePr>
            <a:graphicFrameLocks/>
          </p:cNvGraphicFramePr>
          <p:nvPr>
            <p:extLst>
              <p:ext uri="{D42A27DB-BD31-4B8C-83A1-F6EECF244321}">
                <p14:modId xmlns:p14="http://schemas.microsoft.com/office/powerpoint/2010/main" val="2355601763"/>
              </p:ext>
            </p:extLst>
          </p:nvPr>
        </p:nvGraphicFramePr>
        <p:xfrm>
          <a:off x="5423719" y="4394669"/>
          <a:ext cx="4653371" cy="2895875"/>
        </p:xfrm>
        <a:graphic>
          <a:graphicData uri="http://schemas.openxmlformats.org/drawingml/2006/chart">
            <c:chart xmlns:c="http://schemas.openxmlformats.org/drawingml/2006/chart" xmlns:r="http://schemas.openxmlformats.org/officeDocument/2006/relationships" r:id="rId4"/>
          </a:graphicData>
        </a:graphic>
      </p:graphicFrame>
      <p:sp>
        <p:nvSpPr>
          <p:cNvPr id="21" name="object 6">
            <a:extLst>
              <a:ext uri="{FF2B5EF4-FFF2-40B4-BE49-F238E27FC236}">
                <a16:creationId xmlns:a16="http://schemas.microsoft.com/office/drawing/2014/main" id="{90727571-FDDC-4788-8061-8683457AD731}"/>
              </a:ext>
            </a:extLst>
          </p:cNvPr>
          <p:cNvSpPr txBox="1"/>
          <p:nvPr/>
        </p:nvSpPr>
        <p:spPr>
          <a:xfrm>
            <a:off x="2149706" y="1113257"/>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6" name="グラフ 15">
            <a:extLst>
              <a:ext uri="{FF2B5EF4-FFF2-40B4-BE49-F238E27FC236}">
                <a16:creationId xmlns:a16="http://schemas.microsoft.com/office/drawing/2014/main" id="{67BCA2EC-5D4F-466C-9E7C-3483E4D9E603}"/>
              </a:ext>
            </a:extLst>
          </p:cNvPr>
          <p:cNvGraphicFramePr>
            <a:graphicFrameLocks/>
          </p:cNvGraphicFramePr>
          <p:nvPr>
            <p:extLst>
              <p:ext uri="{D42A27DB-BD31-4B8C-83A1-F6EECF244321}">
                <p14:modId xmlns:p14="http://schemas.microsoft.com/office/powerpoint/2010/main" val="349263629"/>
              </p:ext>
            </p:extLst>
          </p:nvPr>
        </p:nvGraphicFramePr>
        <p:xfrm>
          <a:off x="350305" y="1354106"/>
          <a:ext cx="4653371" cy="28958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67BCA2EC-5D4F-466C-9E7C-3483E4D9E603}"/>
              </a:ext>
            </a:extLst>
          </p:cNvPr>
          <p:cNvGraphicFramePr>
            <a:graphicFrameLocks/>
          </p:cNvGraphicFramePr>
          <p:nvPr>
            <p:extLst>
              <p:ext uri="{D42A27DB-BD31-4B8C-83A1-F6EECF244321}">
                <p14:modId xmlns:p14="http://schemas.microsoft.com/office/powerpoint/2010/main" val="2975797606"/>
              </p:ext>
            </p:extLst>
          </p:nvPr>
        </p:nvGraphicFramePr>
        <p:xfrm>
          <a:off x="350305" y="4394669"/>
          <a:ext cx="4653371" cy="2895875"/>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Q24.AI</a:t>
            </a:r>
            <a:r>
              <a:rPr lang="ja-JP" altLang="en-US" sz="2065" b="1" dirty="0">
                <a:latin typeface="MS UI Gothic" panose="020B0600070205080204" pitchFamily="50" charset="-128"/>
                <a:ea typeface="MS UI Gothic" panose="020B0600070205080204" pitchFamily="50" charset="-128"/>
              </a:rPr>
              <a:t>に関する取り組み状況 （従業員数別）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22" name="object 6">
            <a:extLst>
              <a:ext uri="{FF2B5EF4-FFF2-40B4-BE49-F238E27FC236}">
                <a16:creationId xmlns:a16="http://schemas.microsoft.com/office/drawing/2014/main" id="{207130E6-3410-4593-B01A-209EBAD2728A}"/>
              </a:ext>
            </a:extLst>
          </p:cNvPr>
          <p:cNvSpPr txBox="1"/>
          <p:nvPr/>
        </p:nvSpPr>
        <p:spPr>
          <a:xfrm>
            <a:off x="7242750" y="1113257"/>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23" name="object 6">
            <a:extLst>
              <a:ext uri="{FF2B5EF4-FFF2-40B4-BE49-F238E27FC236}">
                <a16:creationId xmlns:a16="http://schemas.microsoft.com/office/drawing/2014/main" id="{89A0C934-32D3-4FDC-9098-D0BCACFBCD8B}"/>
              </a:ext>
            </a:extLst>
          </p:cNvPr>
          <p:cNvSpPr txBox="1"/>
          <p:nvPr/>
        </p:nvSpPr>
        <p:spPr>
          <a:xfrm>
            <a:off x="7091908" y="4151791"/>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24" name="object 6">
            <a:extLst>
              <a:ext uri="{FF2B5EF4-FFF2-40B4-BE49-F238E27FC236}">
                <a16:creationId xmlns:a16="http://schemas.microsoft.com/office/drawing/2014/main" id="{F112B122-374A-4865-9388-522A2BB6289C}"/>
              </a:ext>
            </a:extLst>
          </p:cNvPr>
          <p:cNvSpPr txBox="1"/>
          <p:nvPr/>
        </p:nvSpPr>
        <p:spPr>
          <a:xfrm>
            <a:off x="1907332" y="4151791"/>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pic>
        <p:nvPicPr>
          <p:cNvPr id="3" name="図 2">
            <a:extLst>
              <a:ext uri="{FF2B5EF4-FFF2-40B4-BE49-F238E27FC236}">
                <a16:creationId xmlns:a16="http://schemas.microsoft.com/office/drawing/2014/main" id="{73A009D2-FA39-424C-9075-9B0B1DC6556F}"/>
              </a:ext>
            </a:extLst>
          </p:cNvPr>
          <p:cNvPicPr>
            <a:picLocks noChangeAspect="1"/>
          </p:cNvPicPr>
          <p:nvPr/>
        </p:nvPicPr>
        <p:blipFill rotWithShape="1">
          <a:blip r:embed="rId7"/>
          <a:srcRect t="77395" b="7986"/>
          <a:stretch/>
        </p:blipFill>
        <p:spPr>
          <a:xfrm>
            <a:off x="2609850" y="6993220"/>
            <a:ext cx="5219700" cy="369332"/>
          </a:xfrm>
          <a:prstGeom prst="rect">
            <a:avLst/>
          </a:prstGeom>
        </p:spPr>
      </p:pic>
      <p:sp>
        <p:nvSpPr>
          <p:cNvPr id="20" name="テキスト ボックス 19">
            <a:extLst>
              <a:ext uri="{FF2B5EF4-FFF2-40B4-BE49-F238E27FC236}">
                <a16:creationId xmlns:a16="http://schemas.microsoft.com/office/drawing/2014/main" id="{89B9378F-0564-4E65-A0F0-7397A669E95C}"/>
              </a:ext>
            </a:extLst>
          </p:cNvPr>
          <p:cNvSpPr txBox="1"/>
          <p:nvPr/>
        </p:nvSpPr>
        <p:spPr>
          <a:xfrm>
            <a:off x="515394" y="665808"/>
            <a:ext cx="7314156"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ja-JP" altLang="en-US" sz="1200" dirty="0">
              <a:highlight>
                <a:srgbClr val="FFFF00"/>
              </a:highlight>
            </a:endParaRPr>
          </a:p>
          <a:p>
            <a:r>
              <a:rPr lang="ja-JP" altLang="en-US" sz="1200" dirty="0"/>
              <a:t>クロス集計の軸：従業員</a:t>
            </a:r>
          </a:p>
        </p:txBody>
      </p:sp>
    </p:spTree>
    <p:extLst>
      <p:ext uri="{BB962C8B-B14F-4D97-AF65-F5344CB8AC3E}">
        <p14:creationId xmlns:p14="http://schemas.microsoft.com/office/powerpoint/2010/main" val="263249456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8E4824E9-FCD6-4A1D-9DD1-70363195CC9B}"/>
              </a:ext>
            </a:extLst>
          </p:cNvPr>
          <p:cNvGraphicFramePr>
            <a:graphicFrameLocks/>
          </p:cNvGraphicFramePr>
          <p:nvPr>
            <p:extLst>
              <p:ext uri="{D42A27DB-BD31-4B8C-83A1-F6EECF244321}">
                <p14:modId xmlns:p14="http://schemas.microsoft.com/office/powerpoint/2010/main" val="1036559362"/>
              </p:ext>
            </p:extLst>
          </p:nvPr>
        </p:nvGraphicFramePr>
        <p:xfrm>
          <a:off x="5651748" y="1620288"/>
          <a:ext cx="450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466E820A-5351-49F6-85B7-ECF0E41BFA69}"/>
              </a:ext>
            </a:extLst>
          </p:cNvPr>
          <p:cNvSpPr txBox="1"/>
          <p:nvPr/>
        </p:nvSpPr>
        <p:spPr>
          <a:xfrm>
            <a:off x="515394" y="750100"/>
            <a:ext cx="9390226" cy="692497"/>
          </a:xfrm>
          <a:prstGeom prst="rect">
            <a:avLst/>
          </a:prstGeom>
          <a:noFill/>
        </p:spPr>
        <p:txBody>
          <a:bodyPr wrap="square" rtlCol="0">
            <a:spAutoFit/>
          </a:bodyPr>
          <a:lstStyle/>
          <a:p>
            <a:r>
              <a:rPr lang="ja-JP" altLang="en-US" sz="1300" dirty="0"/>
              <a:t>集計対象：</a:t>
            </a:r>
            <a:r>
              <a:rPr lang="en-US" altLang="ja-JP" sz="1300" dirty="0"/>
              <a:t>A.</a:t>
            </a:r>
            <a:r>
              <a:rPr lang="ja-JP" altLang="en-US" sz="1300" dirty="0"/>
              <a:t>ユーザー企業、</a:t>
            </a:r>
            <a:r>
              <a:rPr lang="en-US" altLang="ja-JP" sz="1300" dirty="0"/>
              <a:t>B.</a:t>
            </a:r>
            <a:r>
              <a:rPr lang="ja-JP" altLang="en-US" sz="1300" dirty="0"/>
              <a:t>メーカー企業、</a:t>
            </a:r>
            <a:r>
              <a:rPr lang="en-US" altLang="ja-JP" sz="1300" dirty="0"/>
              <a:t>C.</a:t>
            </a:r>
            <a:r>
              <a:rPr lang="ja-JP" altLang="en-US" sz="1300" dirty="0"/>
              <a:t>サブシステム提供企業、</a:t>
            </a:r>
            <a:r>
              <a:rPr lang="en-US" altLang="ja-JP" sz="1300" dirty="0"/>
              <a:t>D.</a:t>
            </a:r>
            <a:r>
              <a:rPr lang="ja-JP" altLang="en-US" sz="1300" dirty="0"/>
              <a:t>サービス提供企業、</a:t>
            </a:r>
            <a:r>
              <a:rPr lang="en-US" altLang="ja-JP" sz="1300" dirty="0"/>
              <a:t>E.</a:t>
            </a:r>
            <a:r>
              <a:rPr lang="ja-JP" altLang="en-US" sz="1300" dirty="0"/>
              <a:t>その他</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graphicFrame>
        <p:nvGraphicFramePr>
          <p:cNvPr id="7" name="グラフ 6">
            <a:extLst>
              <a:ext uri="{FF2B5EF4-FFF2-40B4-BE49-F238E27FC236}">
                <a16:creationId xmlns:a16="http://schemas.microsoft.com/office/drawing/2014/main" id="{76E108E7-2A79-4CD1-9B81-B8A57737D1FA}"/>
              </a:ext>
            </a:extLst>
          </p:cNvPr>
          <p:cNvGraphicFramePr>
            <a:graphicFrameLocks/>
          </p:cNvGraphicFramePr>
          <p:nvPr>
            <p:extLst>
              <p:ext uri="{D42A27DB-BD31-4B8C-83A1-F6EECF244321}">
                <p14:modId xmlns:p14="http://schemas.microsoft.com/office/powerpoint/2010/main" val="165906960"/>
              </p:ext>
            </p:extLst>
          </p:nvPr>
        </p:nvGraphicFramePr>
        <p:xfrm>
          <a:off x="755204" y="1908076"/>
          <a:ext cx="4714876" cy="437435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F686EC7D-902F-4686-9CBE-52132F1679EC}"/>
              </a:ext>
            </a:extLst>
          </p:cNvPr>
          <p:cNvSpPr txBox="1"/>
          <p:nvPr/>
        </p:nvSpPr>
        <p:spPr>
          <a:xfrm>
            <a:off x="6371828" y="1350264"/>
            <a:ext cx="3552178" cy="292388"/>
          </a:xfrm>
          <a:prstGeom prst="rect">
            <a:avLst/>
          </a:prstGeom>
          <a:noFill/>
        </p:spPr>
        <p:txBody>
          <a:bodyPr wrap="square" rtlCol="0">
            <a:spAutoFit/>
          </a:bodyPr>
          <a:lstStyle/>
          <a:p>
            <a:r>
              <a:rPr lang="ja-JP" altLang="en-US" sz="1300" dirty="0"/>
              <a:t>クロス集計の軸：従業員数、</a:t>
            </a:r>
            <a:r>
              <a:rPr lang="en-US" altLang="ja-JP" sz="1300" dirty="0"/>
              <a:t>AI</a:t>
            </a:r>
            <a:r>
              <a:rPr lang="ja-JP" altLang="en-US" sz="1300" dirty="0"/>
              <a:t>への取り組み状況</a:t>
            </a:r>
          </a:p>
        </p:txBody>
      </p:sp>
    </p:spTree>
    <p:extLst>
      <p:ext uri="{BB962C8B-B14F-4D97-AF65-F5344CB8AC3E}">
        <p14:creationId xmlns:p14="http://schemas.microsoft.com/office/powerpoint/2010/main" val="55636678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30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6B9A8C7F-4C9D-429D-8C5F-91131072DBFB}"/>
              </a:ext>
            </a:extLst>
          </p:cNvPr>
          <p:cNvGraphicFramePr>
            <a:graphicFrameLocks/>
          </p:cNvGraphicFramePr>
          <p:nvPr>
            <p:extLst>
              <p:ext uri="{D42A27DB-BD31-4B8C-83A1-F6EECF244321}">
                <p14:modId xmlns:p14="http://schemas.microsoft.com/office/powerpoint/2010/main" val="3003486250"/>
              </p:ext>
            </p:extLst>
          </p:nvPr>
        </p:nvGraphicFramePr>
        <p:xfrm>
          <a:off x="145677" y="1674480"/>
          <a:ext cx="504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F44E0B12-8C3C-463B-A4DD-CAEE602738AC}"/>
              </a:ext>
            </a:extLst>
          </p:cNvPr>
          <p:cNvGraphicFramePr>
            <a:graphicFrameLocks/>
          </p:cNvGraphicFramePr>
          <p:nvPr>
            <p:extLst>
              <p:ext uri="{D42A27DB-BD31-4B8C-83A1-F6EECF244321}">
                <p14:modId xmlns:p14="http://schemas.microsoft.com/office/powerpoint/2010/main" val="2080300646"/>
              </p:ext>
            </p:extLst>
          </p:nvPr>
        </p:nvGraphicFramePr>
        <p:xfrm>
          <a:off x="5253723" y="1674480"/>
          <a:ext cx="50400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A6F980F9-6FC8-47CB-A5B6-0AB10690FED7}"/>
              </a:ext>
            </a:extLst>
          </p:cNvPr>
          <p:cNvSpPr txBox="1"/>
          <p:nvPr/>
        </p:nvSpPr>
        <p:spPr>
          <a:xfrm>
            <a:off x="515394" y="750100"/>
            <a:ext cx="9390226" cy="692497"/>
          </a:xfrm>
          <a:prstGeom prst="rect">
            <a:avLst/>
          </a:prstGeom>
          <a:noFill/>
        </p:spPr>
        <p:txBody>
          <a:bodyPr wrap="square" rtlCol="0">
            <a:spAutoFit/>
          </a:bodyPr>
          <a:lstStyle/>
          <a:p>
            <a:r>
              <a:rPr lang="ja-JP" altLang="en-US" sz="1300" dirty="0"/>
              <a:t>クロス集計の軸：</a:t>
            </a:r>
            <a:r>
              <a:rPr lang="en-US" altLang="ja-JP" sz="1300" dirty="0"/>
              <a:t>A.</a:t>
            </a:r>
            <a:r>
              <a:rPr lang="ja-JP" altLang="en-US" sz="1300" dirty="0"/>
              <a:t>ユーザー企業、</a:t>
            </a:r>
            <a:r>
              <a:rPr lang="en-US" altLang="ja-JP" sz="1300" dirty="0"/>
              <a:t>B.</a:t>
            </a:r>
            <a:r>
              <a:rPr lang="ja-JP" altLang="en-US" sz="1300" dirty="0"/>
              <a:t>メーカー企業、</a:t>
            </a:r>
            <a:r>
              <a:rPr lang="en-US" altLang="ja-JP" sz="1300" dirty="0"/>
              <a:t>C.</a:t>
            </a:r>
            <a:r>
              <a:rPr lang="ja-JP" altLang="en-US" sz="1300" dirty="0"/>
              <a:t>サブシステム提供企業、</a:t>
            </a:r>
            <a:r>
              <a:rPr lang="en-US" altLang="ja-JP" sz="1300" dirty="0"/>
              <a:t>D.</a:t>
            </a:r>
            <a:r>
              <a:rPr lang="ja-JP" altLang="en-US" sz="1300" dirty="0"/>
              <a:t>サービス提供企業</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spTree>
    <p:extLst>
      <p:ext uri="{BB962C8B-B14F-4D97-AF65-F5344CB8AC3E}">
        <p14:creationId xmlns:p14="http://schemas.microsoft.com/office/powerpoint/2010/main" val="24885656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8E4824E9-FCD6-4A1D-9DD1-70363195CC9B}"/>
              </a:ext>
            </a:extLst>
          </p:cNvPr>
          <p:cNvGraphicFramePr>
            <a:graphicFrameLocks/>
          </p:cNvGraphicFramePr>
          <p:nvPr>
            <p:extLst>
              <p:ext uri="{D42A27DB-BD31-4B8C-83A1-F6EECF244321}">
                <p14:modId xmlns:p14="http://schemas.microsoft.com/office/powerpoint/2010/main" val="3945797917"/>
              </p:ext>
            </p:extLst>
          </p:nvPr>
        </p:nvGraphicFramePr>
        <p:xfrm>
          <a:off x="5651748" y="1620288"/>
          <a:ext cx="450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1687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〔A.</a:t>
            </a:r>
            <a:r>
              <a:rPr lang="ja-JP" altLang="en-US" sz="2065" b="1" dirty="0">
                <a:latin typeface="MS UI Gothic" panose="020B0600070205080204" pitchFamily="50" charset="-128"/>
                <a:ea typeface="MS UI Gothic" panose="020B0600070205080204" pitchFamily="50" charset="-128"/>
              </a:rPr>
              <a:t>ユーザー企業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466E820A-5351-49F6-85B7-ECF0E41BFA69}"/>
              </a:ext>
            </a:extLst>
          </p:cNvPr>
          <p:cNvSpPr txBox="1"/>
          <p:nvPr/>
        </p:nvSpPr>
        <p:spPr>
          <a:xfrm>
            <a:off x="515394" y="750100"/>
            <a:ext cx="9390226" cy="692497"/>
          </a:xfrm>
          <a:prstGeom prst="rect">
            <a:avLst/>
          </a:prstGeom>
          <a:noFill/>
        </p:spPr>
        <p:txBody>
          <a:bodyPr wrap="square" rtlCol="0">
            <a:spAutoFit/>
          </a:bodyPr>
          <a:lstStyle/>
          <a:p>
            <a:r>
              <a:rPr lang="ja-JP" altLang="en-US" sz="1300" dirty="0"/>
              <a:t>集計対象：</a:t>
            </a:r>
            <a:r>
              <a:rPr lang="en-US" altLang="ja-JP" sz="1300" dirty="0"/>
              <a:t>A.</a:t>
            </a:r>
            <a:r>
              <a:rPr lang="ja-JP" altLang="en-US" sz="1300" dirty="0"/>
              <a:t>ユーザー企業</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sp>
        <p:nvSpPr>
          <p:cNvPr id="11" name="テキスト ボックス 10">
            <a:extLst>
              <a:ext uri="{FF2B5EF4-FFF2-40B4-BE49-F238E27FC236}">
                <a16:creationId xmlns:a16="http://schemas.microsoft.com/office/drawing/2014/main" id="{6F791EAB-31CE-4491-8C95-B247EF79F159}"/>
              </a:ext>
            </a:extLst>
          </p:cNvPr>
          <p:cNvSpPr txBox="1"/>
          <p:nvPr/>
        </p:nvSpPr>
        <p:spPr>
          <a:xfrm>
            <a:off x="6371828" y="1350264"/>
            <a:ext cx="3552178" cy="292388"/>
          </a:xfrm>
          <a:prstGeom prst="rect">
            <a:avLst/>
          </a:prstGeom>
          <a:noFill/>
        </p:spPr>
        <p:txBody>
          <a:bodyPr wrap="square" rtlCol="0">
            <a:spAutoFit/>
          </a:bodyPr>
          <a:lstStyle/>
          <a:p>
            <a:r>
              <a:rPr lang="ja-JP" altLang="en-US" sz="1300" dirty="0"/>
              <a:t>クロス集計の軸：従業員数、</a:t>
            </a:r>
            <a:r>
              <a:rPr lang="en-US" altLang="ja-JP" sz="1300" dirty="0"/>
              <a:t>AI</a:t>
            </a:r>
            <a:r>
              <a:rPr lang="ja-JP" altLang="en-US" sz="1300" dirty="0"/>
              <a:t>への取り組み状況</a:t>
            </a:r>
          </a:p>
        </p:txBody>
      </p:sp>
      <p:graphicFrame>
        <p:nvGraphicFramePr>
          <p:cNvPr id="14" name="グラフ 13">
            <a:extLst>
              <a:ext uri="{FF2B5EF4-FFF2-40B4-BE49-F238E27FC236}">
                <a16:creationId xmlns:a16="http://schemas.microsoft.com/office/drawing/2014/main" id="{D586B79A-5494-4F12-86DC-E1D2670F1FD7}"/>
              </a:ext>
            </a:extLst>
          </p:cNvPr>
          <p:cNvGraphicFramePr>
            <a:graphicFrameLocks/>
          </p:cNvGraphicFramePr>
          <p:nvPr>
            <p:extLst>
              <p:ext uri="{D42A27DB-BD31-4B8C-83A1-F6EECF244321}">
                <p14:modId xmlns:p14="http://schemas.microsoft.com/office/powerpoint/2010/main" val="2994843370"/>
              </p:ext>
            </p:extLst>
          </p:nvPr>
        </p:nvGraphicFramePr>
        <p:xfrm>
          <a:off x="720848" y="1889944"/>
          <a:ext cx="4714876" cy="4374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03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売上高</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（従業員数別）　</a:t>
            </a:r>
          </a:p>
        </p:txBody>
      </p:sp>
      <p:sp>
        <p:nvSpPr>
          <p:cNvPr id="7" name="テキスト ボックス 6"/>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endParaRPr lang="en-US" altLang="ja-JP" sz="1400" dirty="0"/>
          </a:p>
        </p:txBody>
      </p:sp>
      <p:graphicFrame>
        <p:nvGraphicFramePr>
          <p:cNvPr id="6" name="グラフ 5">
            <a:extLst>
              <a:ext uri="{FF2B5EF4-FFF2-40B4-BE49-F238E27FC236}">
                <a16:creationId xmlns:a16="http://schemas.microsoft.com/office/drawing/2014/main" id="{CF1D0046-DF5E-4435-BBD5-B15B761FB092}"/>
              </a:ext>
            </a:extLst>
          </p:cNvPr>
          <p:cNvGraphicFramePr>
            <a:graphicFrameLocks/>
          </p:cNvGraphicFramePr>
          <p:nvPr>
            <p:extLst>
              <p:ext uri="{D42A27DB-BD31-4B8C-83A1-F6EECF244321}">
                <p14:modId xmlns:p14="http://schemas.microsoft.com/office/powerpoint/2010/main" val="2842908393"/>
              </p:ext>
            </p:extLst>
          </p:nvPr>
        </p:nvGraphicFramePr>
        <p:xfrm>
          <a:off x="899700" y="2250144"/>
          <a:ext cx="8640000" cy="28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6363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8E4824E9-FCD6-4A1D-9DD1-70363195CC9B}"/>
              </a:ext>
            </a:extLst>
          </p:cNvPr>
          <p:cNvGraphicFramePr>
            <a:graphicFrameLocks/>
          </p:cNvGraphicFramePr>
          <p:nvPr>
            <p:extLst>
              <p:ext uri="{D42A27DB-BD31-4B8C-83A1-F6EECF244321}">
                <p14:modId xmlns:p14="http://schemas.microsoft.com/office/powerpoint/2010/main" val="1270099053"/>
              </p:ext>
            </p:extLst>
          </p:nvPr>
        </p:nvGraphicFramePr>
        <p:xfrm>
          <a:off x="5651748" y="1620288"/>
          <a:ext cx="450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1687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〔B.</a:t>
            </a:r>
            <a:r>
              <a:rPr lang="ja-JP" altLang="en-US" sz="2065" b="1" dirty="0">
                <a:latin typeface="MS UI Gothic" panose="020B0600070205080204" pitchFamily="50" charset="-128"/>
                <a:ea typeface="MS UI Gothic" panose="020B0600070205080204" pitchFamily="50" charset="-128"/>
              </a:rPr>
              <a:t>メーカー企業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466E820A-5351-49F6-85B7-ECF0E41BFA69}"/>
              </a:ext>
            </a:extLst>
          </p:cNvPr>
          <p:cNvSpPr txBox="1"/>
          <p:nvPr/>
        </p:nvSpPr>
        <p:spPr>
          <a:xfrm>
            <a:off x="515394" y="750100"/>
            <a:ext cx="9390226" cy="692497"/>
          </a:xfrm>
          <a:prstGeom prst="rect">
            <a:avLst/>
          </a:prstGeom>
          <a:noFill/>
        </p:spPr>
        <p:txBody>
          <a:bodyPr wrap="square" rtlCol="0">
            <a:spAutoFit/>
          </a:bodyPr>
          <a:lstStyle/>
          <a:p>
            <a:r>
              <a:rPr lang="ja-JP" altLang="en-US" sz="1300" dirty="0"/>
              <a:t>集計対象：</a:t>
            </a:r>
            <a:r>
              <a:rPr lang="en-US" altLang="ja-JP" sz="1300" dirty="0"/>
              <a:t> B.</a:t>
            </a:r>
            <a:r>
              <a:rPr lang="ja-JP" altLang="en-US" sz="1300" dirty="0"/>
              <a:t>メーカー企業</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sp>
        <p:nvSpPr>
          <p:cNvPr id="11" name="テキスト ボックス 10">
            <a:extLst>
              <a:ext uri="{FF2B5EF4-FFF2-40B4-BE49-F238E27FC236}">
                <a16:creationId xmlns:a16="http://schemas.microsoft.com/office/drawing/2014/main" id="{6F791EAB-31CE-4491-8C95-B247EF79F159}"/>
              </a:ext>
            </a:extLst>
          </p:cNvPr>
          <p:cNvSpPr txBox="1"/>
          <p:nvPr/>
        </p:nvSpPr>
        <p:spPr>
          <a:xfrm>
            <a:off x="6371828" y="1350264"/>
            <a:ext cx="3552178" cy="292388"/>
          </a:xfrm>
          <a:prstGeom prst="rect">
            <a:avLst/>
          </a:prstGeom>
          <a:noFill/>
        </p:spPr>
        <p:txBody>
          <a:bodyPr wrap="square" rtlCol="0">
            <a:spAutoFit/>
          </a:bodyPr>
          <a:lstStyle/>
          <a:p>
            <a:r>
              <a:rPr lang="ja-JP" altLang="en-US" sz="1300" dirty="0"/>
              <a:t>クロス集計の軸：従業員数、</a:t>
            </a:r>
            <a:r>
              <a:rPr lang="en-US" altLang="ja-JP" sz="1300" dirty="0"/>
              <a:t>AI</a:t>
            </a:r>
            <a:r>
              <a:rPr lang="ja-JP" altLang="en-US" sz="1300" dirty="0"/>
              <a:t>への取り組み状況</a:t>
            </a:r>
          </a:p>
        </p:txBody>
      </p:sp>
      <p:graphicFrame>
        <p:nvGraphicFramePr>
          <p:cNvPr id="8" name="グラフ 7">
            <a:extLst>
              <a:ext uri="{FF2B5EF4-FFF2-40B4-BE49-F238E27FC236}">
                <a16:creationId xmlns:a16="http://schemas.microsoft.com/office/drawing/2014/main" id="{5CA4D344-0208-490E-B461-2D799F6F0BCA}"/>
              </a:ext>
            </a:extLst>
          </p:cNvPr>
          <p:cNvGraphicFramePr>
            <a:graphicFrameLocks/>
          </p:cNvGraphicFramePr>
          <p:nvPr>
            <p:extLst>
              <p:ext uri="{D42A27DB-BD31-4B8C-83A1-F6EECF244321}">
                <p14:modId xmlns:p14="http://schemas.microsoft.com/office/powerpoint/2010/main" val="3946896522"/>
              </p:ext>
            </p:extLst>
          </p:nvPr>
        </p:nvGraphicFramePr>
        <p:xfrm>
          <a:off x="720848" y="1889944"/>
          <a:ext cx="4714876" cy="4374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049865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8E4824E9-FCD6-4A1D-9DD1-70363195CC9B}"/>
              </a:ext>
            </a:extLst>
          </p:cNvPr>
          <p:cNvGraphicFramePr>
            <a:graphicFrameLocks/>
          </p:cNvGraphicFramePr>
          <p:nvPr>
            <p:extLst>
              <p:ext uri="{D42A27DB-BD31-4B8C-83A1-F6EECF244321}">
                <p14:modId xmlns:p14="http://schemas.microsoft.com/office/powerpoint/2010/main" val="941874843"/>
              </p:ext>
            </p:extLst>
          </p:nvPr>
        </p:nvGraphicFramePr>
        <p:xfrm>
          <a:off x="5651748" y="1620288"/>
          <a:ext cx="450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1687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〔C.</a:t>
            </a:r>
            <a:r>
              <a:rPr lang="ja-JP" altLang="en-US" sz="2065" b="1" dirty="0">
                <a:latin typeface="MS UI Gothic" panose="020B0600070205080204" pitchFamily="50" charset="-128"/>
                <a:ea typeface="MS UI Gothic" panose="020B0600070205080204" pitchFamily="50" charset="-128"/>
              </a:rPr>
              <a:t>サブシステム提供企業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466E820A-5351-49F6-85B7-ECF0E41BFA69}"/>
              </a:ext>
            </a:extLst>
          </p:cNvPr>
          <p:cNvSpPr txBox="1"/>
          <p:nvPr/>
        </p:nvSpPr>
        <p:spPr>
          <a:xfrm>
            <a:off x="515394" y="750100"/>
            <a:ext cx="9390226" cy="692497"/>
          </a:xfrm>
          <a:prstGeom prst="rect">
            <a:avLst/>
          </a:prstGeom>
          <a:noFill/>
        </p:spPr>
        <p:txBody>
          <a:bodyPr wrap="square" rtlCol="0">
            <a:spAutoFit/>
          </a:bodyPr>
          <a:lstStyle/>
          <a:p>
            <a:r>
              <a:rPr lang="ja-JP" altLang="en-US" sz="1300" dirty="0"/>
              <a:t>集計対象：</a:t>
            </a:r>
            <a:r>
              <a:rPr lang="en-US" altLang="ja-JP" sz="1300" dirty="0"/>
              <a:t> C.</a:t>
            </a:r>
            <a:r>
              <a:rPr lang="ja-JP" altLang="en-US" sz="1300" dirty="0"/>
              <a:t>サブシステム提供企業</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sp>
        <p:nvSpPr>
          <p:cNvPr id="11" name="テキスト ボックス 10">
            <a:extLst>
              <a:ext uri="{FF2B5EF4-FFF2-40B4-BE49-F238E27FC236}">
                <a16:creationId xmlns:a16="http://schemas.microsoft.com/office/drawing/2014/main" id="{6F791EAB-31CE-4491-8C95-B247EF79F159}"/>
              </a:ext>
            </a:extLst>
          </p:cNvPr>
          <p:cNvSpPr txBox="1"/>
          <p:nvPr/>
        </p:nvSpPr>
        <p:spPr>
          <a:xfrm>
            <a:off x="6371828" y="1350264"/>
            <a:ext cx="3552178" cy="292388"/>
          </a:xfrm>
          <a:prstGeom prst="rect">
            <a:avLst/>
          </a:prstGeom>
          <a:noFill/>
        </p:spPr>
        <p:txBody>
          <a:bodyPr wrap="square" rtlCol="0">
            <a:spAutoFit/>
          </a:bodyPr>
          <a:lstStyle/>
          <a:p>
            <a:r>
              <a:rPr lang="ja-JP" altLang="en-US" sz="1300" dirty="0"/>
              <a:t>クロス集計の軸：従業員数、</a:t>
            </a:r>
            <a:r>
              <a:rPr lang="en-US" altLang="ja-JP" sz="1300" dirty="0"/>
              <a:t>AI</a:t>
            </a:r>
            <a:r>
              <a:rPr lang="ja-JP" altLang="en-US" sz="1300" dirty="0"/>
              <a:t>への取り組み状況</a:t>
            </a:r>
          </a:p>
        </p:txBody>
      </p:sp>
      <p:graphicFrame>
        <p:nvGraphicFramePr>
          <p:cNvPr id="8" name="グラフ 7">
            <a:extLst>
              <a:ext uri="{FF2B5EF4-FFF2-40B4-BE49-F238E27FC236}">
                <a16:creationId xmlns:a16="http://schemas.microsoft.com/office/drawing/2014/main" id="{6A1DEB94-65DE-4224-8D51-E99EC77235E7}"/>
              </a:ext>
            </a:extLst>
          </p:cNvPr>
          <p:cNvGraphicFramePr>
            <a:graphicFrameLocks/>
          </p:cNvGraphicFramePr>
          <p:nvPr>
            <p:extLst>
              <p:ext uri="{D42A27DB-BD31-4B8C-83A1-F6EECF244321}">
                <p14:modId xmlns:p14="http://schemas.microsoft.com/office/powerpoint/2010/main" val="3840063919"/>
              </p:ext>
            </p:extLst>
          </p:nvPr>
        </p:nvGraphicFramePr>
        <p:xfrm>
          <a:off x="720848" y="1889944"/>
          <a:ext cx="4714876" cy="4374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964233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8E4824E9-FCD6-4A1D-9DD1-70363195CC9B}"/>
              </a:ext>
            </a:extLst>
          </p:cNvPr>
          <p:cNvGraphicFramePr>
            <a:graphicFrameLocks/>
          </p:cNvGraphicFramePr>
          <p:nvPr>
            <p:extLst>
              <p:ext uri="{D42A27DB-BD31-4B8C-83A1-F6EECF244321}">
                <p14:modId xmlns:p14="http://schemas.microsoft.com/office/powerpoint/2010/main" val="2122774885"/>
              </p:ext>
            </p:extLst>
          </p:nvPr>
        </p:nvGraphicFramePr>
        <p:xfrm>
          <a:off x="5651748" y="1620288"/>
          <a:ext cx="4500000" cy="57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81687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ja-JP" altLang="en-US" sz="16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〔D.</a:t>
            </a:r>
            <a:r>
              <a:rPr lang="ja-JP" altLang="en-US" sz="2065" b="1" dirty="0">
                <a:latin typeface="MS UI Gothic" panose="020B0600070205080204" pitchFamily="50" charset="-128"/>
                <a:ea typeface="MS UI Gothic" panose="020B0600070205080204" pitchFamily="50" charset="-128"/>
              </a:rPr>
              <a:t>サービス提供企業</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466E820A-5351-49F6-85B7-ECF0E41BFA69}"/>
              </a:ext>
            </a:extLst>
          </p:cNvPr>
          <p:cNvSpPr txBox="1"/>
          <p:nvPr/>
        </p:nvSpPr>
        <p:spPr>
          <a:xfrm>
            <a:off x="515394" y="750100"/>
            <a:ext cx="9390226" cy="692497"/>
          </a:xfrm>
          <a:prstGeom prst="rect">
            <a:avLst/>
          </a:prstGeom>
          <a:noFill/>
        </p:spPr>
        <p:txBody>
          <a:bodyPr wrap="square" rtlCol="0">
            <a:spAutoFit/>
          </a:bodyPr>
          <a:lstStyle/>
          <a:p>
            <a:r>
              <a:rPr lang="ja-JP" altLang="en-US" sz="1300" dirty="0"/>
              <a:t>集計対象：</a:t>
            </a:r>
            <a:r>
              <a:rPr lang="en-US" altLang="ja-JP" sz="1300" dirty="0"/>
              <a:t> D.</a:t>
            </a:r>
            <a:r>
              <a:rPr lang="ja-JP" altLang="en-US" sz="1300" dirty="0"/>
              <a:t>サービス提供企業</a:t>
            </a:r>
            <a:endParaRPr lang="en-US" altLang="ja-JP" sz="1300" dirty="0"/>
          </a:p>
          <a:p>
            <a:r>
              <a:rPr lang="en-US" altLang="ja-JP" sz="1300" dirty="0"/>
              <a:t>※Q24.AI</a:t>
            </a:r>
            <a:r>
              <a:rPr lang="ja-JP" altLang="en-US" sz="1300" dirty="0"/>
              <a:t>への取り組み状況の「製品・サービスの提供」「開発の受託」「製品・サービスの利用」の何れかにおいて、</a:t>
            </a:r>
            <a:endParaRPr lang="en-US" altLang="ja-JP" sz="1300" dirty="0"/>
          </a:p>
          <a:p>
            <a:r>
              <a:rPr lang="ja-JP" altLang="en-US" sz="1300" dirty="0"/>
              <a:t>　　「提供中・実施中」「開発中・準備中」「調査中・検討中」を回答した企業が対象。</a:t>
            </a:r>
          </a:p>
        </p:txBody>
      </p:sp>
      <p:sp>
        <p:nvSpPr>
          <p:cNvPr id="11" name="テキスト ボックス 10">
            <a:extLst>
              <a:ext uri="{FF2B5EF4-FFF2-40B4-BE49-F238E27FC236}">
                <a16:creationId xmlns:a16="http://schemas.microsoft.com/office/drawing/2014/main" id="{6F791EAB-31CE-4491-8C95-B247EF79F159}"/>
              </a:ext>
            </a:extLst>
          </p:cNvPr>
          <p:cNvSpPr txBox="1"/>
          <p:nvPr/>
        </p:nvSpPr>
        <p:spPr>
          <a:xfrm>
            <a:off x="6371828" y="1350264"/>
            <a:ext cx="3552178" cy="292388"/>
          </a:xfrm>
          <a:prstGeom prst="rect">
            <a:avLst/>
          </a:prstGeom>
          <a:noFill/>
        </p:spPr>
        <p:txBody>
          <a:bodyPr wrap="square" rtlCol="0">
            <a:spAutoFit/>
          </a:bodyPr>
          <a:lstStyle/>
          <a:p>
            <a:r>
              <a:rPr lang="ja-JP" altLang="en-US" sz="1300" dirty="0"/>
              <a:t>クロス集計の軸：従業員数、</a:t>
            </a:r>
            <a:r>
              <a:rPr lang="en-US" altLang="ja-JP" sz="1300" dirty="0"/>
              <a:t>AI</a:t>
            </a:r>
            <a:r>
              <a:rPr lang="ja-JP" altLang="en-US" sz="1300" dirty="0"/>
              <a:t>への取り組み状況</a:t>
            </a:r>
          </a:p>
        </p:txBody>
      </p:sp>
      <p:graphicFrame>
        <p:nvGraphicFramePr>
          <p:cNvPr id="8" name="グラフ 7">
            <a:extLst>
              <a:ext uri="{FF2B5EF4-FFF2-40B4-BE49-F238E27FC236}">
                <a16:creationId xmlns:a16="http://schemas.microsoft.com/office/drawing/2014/main" id="{B9D9AACF-1ED2-4807-AD9C-FEFFF6B0C57A}"/>
              </a:ext>
            </a:extLst>
          </p:cNvPr>
          <p:cNvGraphicFramePr>
            <a:graphicFrameLocks/>
          </p:cNvGraphicFramePr>
          <p:nvPr>
            <p:extLst>
              <p:ext uri="{D42A27DB-BD31-4B8C-83A1-F6EECF244321}">
                <p14:modId xmlns:p14="http://schemas.microsoft.com/office/powerpoint/2010/main" val="1923598166"/>
              </p:ext>
            </p:extLst>
          </p:nvPr>
        </p:nvGraphicFramePr>
        <p:xfrm>
          <a:off x="720848" y="1889944"/>
          <a:ext cx="4714876" cy="4374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99142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a:t>
            </a:r>
          </a:p>
        </p:txBody>
      </p:sp>
      <p:sp>
        <p:nvSpPr>
          <p:cNvPr id="10" name="テキスト ボックス 9">
            <a:extLst>
              <a:ext uri="{FF2B5EF4-FFF2-40B4-BE49-F238E27FC236}">
                <a16:creationId xmlns:a16="http://schemas.microsoft.com/office/drawing/2014/main" id="{CC672F8C-DF1A-4FF0-9DC0-E82F92F2A72C}"/>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11" name="グラフ 10">
            <a:extLst>
              <a:ext uri="{FF2B5EF4-FFF2-40B4-BE49-F238E27FC236}">
                <a16:creationId xmlns:a16="http://schemas.microsoft.com/office/drawing/2014/main" id="{86A34939-968E-47AF-A3C7-73B4B143B975}"/>
              </a:ext>
            </a:extLst>
          </p:cNvPr>
          <p:cNvGraphicFramePr>
            <a:graphicFrameLocks/>
          </p:cNvGraphicFramePr>
          <p:nvPr>
            <p:extLst>
              <p:ext uri="{D42A27DB-BD31-4B8C-83A1-F6EECF244321}">
                <p14:modId xmlns:p14="http://schemas.microsoft.com/office/powerpoint/2010/main" val="1811572953"/>
              </p:ext>
            </p:extLst>
          </p:nvPr>
        </p:nvGraphicFramePr>
        <p:xfrm>
          <a:off x="991684" y="1313880"/>
          <a:ext cx="8456031" cy="507307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EAC6EFCE-93CE-4A05-8BAE-519E902298EA}"/>
              </a:ext>
            </a:extLst>
          </p:cNvPr>
          <p:cNvSpPr/>
          <p:nvPr/>
        </p:nvSpPr>
        <p:spPr>
          <a:xfrm>
            <a:off x="642840" y="6630188"/>
            <a:ext cx="9232307" cy="261610"/>
          </a:xfrm>
          <a:prstGeom prst="rect">
            <a:avLst/>
          </a:prstGeom>
        </p:spPr>
        <p:txBody>
          <a:bodyPr wrap="square">
            <a:spAutoFit/>
          </a:bodyPr>
          <a:lstStyle/>
          <a:p>
            <a:r>
              <a:rPr lang="en-US" altLang="ja-JP" sz="1100" dirty="0"/>
              <a:t>※</a:t>
            </a:r>
            <a:r>
              <a:rPr lang="ja-JP" altLang="en-US" sz="1100" dirty="0"/>
              <a:t>注意）</a:t>
            </a:r>
            <a:r>
              <a:rPr lang="en-US" altLang="ja-JP" sz="1100" dirty="0"/>
              <a:t>Q24.AI</a:t>
            </a:r>
            <a:r>
              <a:rPr lang="ja-JP" altLang="en-US" sz="1100" dirty="0"/>
              <a:t>への取り組み状況の「製品・サービスの提供」「開発の受託」「製品・サービスの利用」の全てにおいて、「していない」を回答した企業も含まれる。</a:t>
            </a:r>
          </a:p>
        </p:txBody>
      </p:sp>
    </p:spTree>
    <p:extLst>
      <p:ext uri="{BB962C8B-B14F-4D97-AF65-F5344CB8AC3E}">
        <p14:creationId xmlns:p14="http://schemas.microsoft.com/office/powerpoint/2010/main" val="349632707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474E8C58-F4ED-4DDF-8F75-752E84C1AC36}"/>
              </a:ext>
            </a:extLst>
          </p:cNvPr>
          <p:cNvGraphicFramePr>
            <a:graphicFrameLocks/>
          </p:cNvGraphicFramePr>
          <p:nvPr>
            <p:extLst>
              <p:ext uri="{D42A27DB-BD31-4B8C-83A1-F6EECF244321}">
                <p14:modId xmlns:p14="http://schemas.microsoft.com/office/powerpoint/2010/main" val="3774588131"/>
              </p:ext>
            </p:extLst>
          </p:nvPr>
        </p:nvGraphicFramePr>
        <p:xfrm>
          <a:off x="143716" y="1241872"/>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BA835540-210E-44D3-BB79-8171A3CA3D29}"/>
              </a:ext>
            </a:extLst>
          </p:cNvPr>
          <p:cNvGraphicFramePr>
            <a:graphicFrameLocks/>
          </p:cNvGraphicFramePr>
          <p:nvPr>
            <p:extLst>
              <p:ext uri="{D42A27DB-BD31-4B8C-83A1-F6EECF244321}">
                <p14:modId xmlns:p14="http://schemas.microsoft.com/office/powerpoint/2010/main" val="3957983130"/>
              </p:ext>
            </p:extLst>
          </p:nvPr>
        </p:nvGraphicFramePr>
        <p:xfrm>
          <a:off x="5147692" y="1241872"/>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28C23F93-BFA2-4151-A2B5-12E836C8DF2B}"/>
              </a:ext>
            </a:extLst>
          </p:cNvPr>
          <p:cNvSpPr txBox="1"/>
          <p:nvPr/>
        </p:nvSpPr>
        <p:spPr>
          <a:xfrm>
            <a:off x="515394" y="665808"/>
            <a:ext cx="9390226" cy="600164"/>
          </a:xfrm>
          <a:prstGeom prst="rect">
            <a:avLst/>
          </a:prstGeom>
          <a:noFill/>
        </p:spPr>
        <p:txBody>
          <a:bodyPr wrap="square" rtlCol="0">
            <a:spAutoFit/>
          </a:bodyPr>
          <a:lstStyle/>
          <a:p>
            <a:r>
              <a:rPr lang="ja-JP" altLang="en-US" sz="1100" dirty="0"/>
              <a:t>クロス集計の軸：</a:t>
            </a:r>
            <a:r>
              <a:rPr lang="en-US" altLang="ja-JP" sz="1100" dirty="0"/>
              <a:t>A.</a:t>
            </a:r>
            <a:r>
              <a:rPr lang="ja-JP" altLang="en-US" sz="1100" dirty="0"/>
              <a:t>ユーザー企業、</a:t>
            </a:r>
            <a:r>
              <a:rPr lang="en-US" altLang="ja-JP" sz="1100" dirty="0"/>
              <a:t>B.</a:t>
            </a:r>
            <a:r>
              <a:rPr lang="ja-JP" altLang="en-US" sz="1100" dirty="0"/>
              <a:t>メーカー企業、</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en-US" altLang="ja-JP" sz="1100" dirty="0"/>
              <a:t>※Q24.AI</a:t>
            </a:r>
            <a:r>
              <a:rPr lang="ja-JP" altLang="en-US" sz="1100" dirty="0"/>
              <a:t>への取り組み状況の「製品・サービスの提供」「開発の受託」「製品・サービスの利用」の何れかにおいて、</a:t>
            </a:r>
            <a:endParaRPr lang="en-US" altLang="ja-JP" sz="1100" dirty="0"/>
          </a:p>
          <a:p>
            <a:r>
              <a:rPr lang="ja-JP" altLang="en-US" sz="1100" dirty="0"/>
              <a:t>　　「提供中・実施中」「開発中・準備中」「調査中・検討中」を回答した企業が対象。</a:t>
            </a:r>
          </a:p>
        </p:txBody>
      </p:sp>
    </p:spTree>
    <p:extLst>
      <p:ext uri="{BB962C8B-B14F-4D97-AF65-F5344CB8AC3E}">
        <p14:creationId xmlns:p14="http://schemas.microsoft.com/office/powerpoint/2010/main" val="12329786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a:t>
            </a:r>
            <a:r>
              <a:rPr lang="ja-JP" altLang="en-US" sz="2065" b="1">
                <a:latin typeface="MS UI Gothic" panose="020B0600070205080204" pitchFamily="50" charset="-128"/>
                <a:ea typeface="MS UI Gothic" panose="020B0600070205080204" pitchFamily="50" charset="-128"/>
              </a:rPr>
              <a:t>いる目的 （</a:t>
            </a:r>
            <a:r>
              <a:rPr lang="ja-JP" altLang="en-US" sz="2065" b="1" dirty="0">
                <a:latin typeface="MS UI Gothic" panose="020B0600070205080204" pitchFamily="50" charset="-128"/>
                <a:ea typeface="MS UI Gothic" panose="020B0600070205080204" pitchFamily="50" charset="-128"/>
              </a:rPr>
              <a:t>従業員数別）</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en-US" altLang="ja-JP" sz="1400" dirty="0"/>
              <a:t>※</a:t>
            </a:r>
            <a:r>
              <a:rPr lang="ja-JP" altLang="en-US" sz="1400" dirty="0"/>
              <a:t>「</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a:extLst>
              <a:ext uri="{FF2B5EF4-FFF2-40B4-BE49-F238E27FC236}">
                <a16:creationId xmlns:a16="http://schemas.microsoft.com/office/drawing/2014/main" id="{B3EBCDED-49E9-4C07-8310-F959F36D096C}"/>
              </a:ext>
            </a:extLst>
          </p:cNvPr>
          <p:cNvGraphicFramePr>
            <a:graphicFrameLocks/>
          </p:cNvGraphicFramePr>
          <p:nvPr>
            <p:extLst>
              <p:ext uri="{D42A27DB-BD31-4B8C-83A1-F6EECF244321}">
                <p14:modId xmlns:p14="http://schemas.microsoft.com/office/powerpoint/2010/main" val="2078694347"/>
              </p:ext>
            </p:extLst>
          </p:nvPr>
        </p:nvGraphicFramePr>
        <p:xfrm>
          <a:off x="2483996" y="1440288"/>
          <a:ext cx="540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3A5BCEB2-F41C-44AD-A552-B7B17C1138A3}"/>
              </a:ext>
            </a:extLst>
          </p:cNvPr>
          <p:cNvSpPr/>
          <p:nvPr/>
        </p:nvSpPr>
        <p:spPr>
          <a:xfrm>
            <a:off x="8244036" y="5490344"/>
            <a:ext cx="1631111" cy="1277273"/>
          </a:xfrm>
          <a:prstGeom prst="rect">
            <a:avLst/>
          </a:prstGeom>
        </p:spPr>
        <p:txBody>
          <a:bodyPr wrap="square">
            <a:spAutoFit/>
          </a:bodyPr>
          <a:lstStyle/>
          <a:p>
            <a:r>
              <a:rPr lang="en-US" altLang="ja-JP" sz="1100" dirty="0"/>
              <a:t>※</a:t>
            </a:r>
            <a:r>
              <a:rPr lang="ja-JP" altLang="en-US" sz="1100" dirty="0"/>
              <a:t>注意）</a:t>
            </a:r>
            <a:r>
              <a:rPr lang="en-US" altLang="ja-JP" sz="1100" dirty="0"/>
              <a:t>Q24.AI</a:t>
            </a:r>
            <a:r>
              <a:rPr lang="ja-JP" altLang="en-US" sz="1100" dirty="0"/>
              <a:t>への取り組み状況の「製品・サービスの提供」「開発の受託」「製品・サービスの利用」の全てにおいて、「していない」を回答した企業も含まれる。</a:t>
            </a:r>
          </a:p>
        </p:txBody>
      </p:sp>
    </p:spTree>
    <p:extLst>
      <p:ext uri="{BB962C8B-B14F-4D97-AF65-F5344CB8AC3E}">
        <p14:creationId xmlns:p14="http://schemas.microsoft.com/office/powerpoint/2010/main" val="101429222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B3EBCDED-49E9-4C07-8310-F959F36D096C}"/>
              </a:ext>
            </a:extLst>
          </p:cNvPr>
          <p:cNvGraphicFramePr>
            <a:graphicFrameLocks/>
          </p:cNvGraphicFramePr>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9" name="object 6">
            <a:extLst>
              <a:ext uri="{FF2B5EF4-FFF2-40B4-BE49-F238E27FC236}">
                <a16:creationId xmlns:a16="http://schemas.microsoft.com/office/drawing/2014/main" id="{E0584F6D-C993-4AC4-A26F-347B0788D9CA}"/>
              </a:ext>
            </a:extLst>
          </p:cNvPr>
          <p:cNvSpPr txBox="1"/>
          <p:nvPr/>
        </p:nvSpPr>
        <p:spPr>
          <a:xfrm>
            <a:off x="2771428"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838AC713-F14F-4C12-9B05-4597027E1959}"/>
              </a:ext>
            </a:extLst>
          </p:cNvPr>
          <p:cNvSpPr txBox="1"/>
          <p:nvPr/>
        </p:nvSpPr>
        <p:spPr>
          <a:xfrm>
            <a:off x="7932383"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4" name="グラフ 13">
            <a:extLst>
              <a:ext uri="{FF2B5EF4-FFF2-40B4-BE49-F238E27FC236}">
                <a16:creationId xmlns:a16="http://schemas.microsoft.com/office/drawing/2014/main" id="{B3EBCDED-49E9-4C07-8310-F959F36D096C}"/>
              </a:ext>
            </a:extLst>
          </p:cNvPr>
          <p:cNvGraphicFramePr>
            <a:graphicFrameLocks/>
          </p:cNvGraphicFramePr>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E4C79646-1D61-4A41-BBE0-858FBCF9D534}"/>
              </a:ext>
            </a:extLst>
          </p:cNvPr>
          <p:cNvSpPr txBox="1"/>
          <p:nvPr/>
        </p:nvSpPr>
        <p:spPr>
          <a:xfrm>
            <a:off x="515394" y="665808"/>
            <a:ext cx="2832098" cy="430887"/>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ja-JP" altLang="en-US" sz="1100" dirty="0"/>
              <a:t>クロス集計の軸：従業員数</a:t>
            </a:r>
            <a:endParaRPr lang="en-US" altLang="ja-JP" sz="1100" dirty="0"/>
          </a:p>
        </p:txBody>
      </p:sp>
      <p:sp>
        <p:nvSpPr>
          <p:cNvPr id="12" name="テキスト ボックス 11">
            <a:extLst>
              <a:ext uri="{FF2B5EF4-FFF2-40B4-BE49-F238E27FC236}">
                <a16:creationId xmlns:a16="http://schemas.microsoft.com/office/drawing/2014/main" id="{7D0F66D9-5CB8-45D3-B915-52A077335156}"/>
              </a:ext>
            </a:extLst>
          </p:cNvPr>
          <p:cNvSpPr txBox="1"/>
          <p:nvPr/>
        </p:nvSpPr>
        <p:spPr>
          <a:xfrm>
            <a:off x="4211588" y="665808"/>
            <a:ext cx="5945135" cy="553998"/>
          </a:xfrm>
          <a:prstGeom prst="rect">
            <a:avLst/>
          </a:prstGeom>
          <a:noFill/>
        </p:spPr>
        <p:txBody>
          <a:bodyPr wrap="square" rtlCol="0">
            <a:spAutoFit/>
          </a:bodyPr>
          <a:lstStyle/>
          <a:p>
            <a:r>
              <a:rPr lang="en-US" altLang="ja-JP" sz="1000" dirty="0"/>
              <a:t>※Q24.AI</a:t>
            </a:r>
            <a:r>
              <a:rPr lang="ja-JP" altLang="en-US" sz="1000" dirty="0"/>
              <a:t>への取り組み状況の「製品・サービスの提供」「開発の受託」「製品・サービスの利用」の何れかにおいて、</a:t>
            </a:r>
            <a:endParaRPr lang="en-US" altLang="ja-JP" sz="1000" dirty="0"/>
          </a:p>
          <a:p>
            <a:r>
              <a:rPr lang="ja-JP" altLang="en-US" sz="1000" dirty="0"/>
              <a:t>　　「提供中・実施中」「開発中・準備中」「調査中・検討中」を回答した企業が対象。</a:t>
            </a:r>
            <a:endParaRPr lang="en-US" altLang="ja-JP" sz="1000" dirty="0"/>
          </a:p>
          <a:p>
            <a:r>
              <a:rPr lang="en-US" altLang="ja-JP" sz="1000" dirty="0"/>
              <a:t>※</a:t>
            </a:r>
            <a:r>
              <a:rPr lang="ja-JP" altLang="en-US" sz="1000" dirty="0"/>
              <a:t>「</a:t>
            </a:r>
            <a:r>
              <a:rPr lang="en-US" altLang="ja-JP" sz="1000" dirty="0"/>
              <a:t>1</a:t>
            </a:r>
            <a:r>
              <a:rPr lang="ja-JP" altLang="en-US" sz="1000" dirty="0"/>
              <a:t>番目」で選択された数が多かった上位</a:t>
            </a:r>
            <a:r>
              <a:rPr lang="en-US" altLang="ja-JP" sz="1000" dirty="0"/>
              <a:t>10</a:t>
            </a:r>
            <a:r>
              <a:rPr lang="ja-JP" altLang="en-US" sz="1000" dirty="0"/>
              <a:t>項目を表示</a:t>
            </a:r>
          </a:p>
        </p:txBody>
      </p:sp>
    </p:spTree>
    <p:extLst>
      <p:ext uri="{BB962C8B-B14F-4D97-AF65-F5344CB8AC3E}">
        <p14:creationId xmlns:p14="http://schemas.microsoft.com/office/powerpoint/2010/main" val="34136930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B3EBCDED-49E9-4C07-8310-F959F36D096C}"/>
              </a:ext>
            </a:extLst>
          </p:cNvPr>
          <p:cNvGraphicFramePr>
            <a:graphicFrameLocks/>
          </p:cNvGraphicFramePr>
          <p:nvPr>
            <p:extLst>
              <p:ext uri="{D42A27DB-BD31-4B8C-83A1-F6EECF244321}">
                <p14:modId xmlns:p14="http://schemas.microsoft.com/office/powerpoint/2010/main" val="654789822"/>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6">
            <a:extLst>
              <a:ext uri="{FF2B5EF4-FFF2-40B4-BE49-F238E27FC236}">
                <a16:creationId xmlns:a16="http://schemas.microsoft.com/office/drawing/2014/main" id="{AFB67CDF-F3AF-4304-897F-918281BC0AF4}"/>
              </a:ext>
            </a:extLst>
          </p:cNvPr>
          <p:cNvSpPr txBox="1"/>
          <p:nvPr/>
        </p:nvSpPr>
        <p:spPr>
          <a:xfrm>
            <a:off x="7881267" y="1169864"/>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984FA779-F699-4A18-A496-5A6974C43BE7}"/>
              </a:ext>
            </a:extLst>
          </p:cNvPr>
          <p:cNvSpPr txBox="1"/>
          <p:nvPr/>
        </p:nvSpPr>
        <p:spPr>
          <a:xfrm>
            <a:off x="2696691" y="1169864"/>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3" name="グラフ 12">
            <a:extLst>
              <a:ext uri="{FF2B5EF4-FFF2-40B4-BE49-F238E27FC236}">
                <a16:creationId xmlns:a16="http://schemas.microsoft.com/office/drawing/2014/main" id="{B3EBCDED-49E9-4C07-8310-F959F36D096C}"/>
              </a:ext>
            </a:extLst>
          </p:cNvPr>
          <p:cNvGraphicFramePr>
            <a:graphicFrameLocks/>
          </p:cNvGraphicFramePr>
          <p:nvPr>
            <p:extLst>
              <p:ext uri="{D42A27DB-BD31-4B8C-83A1-F6EECF244321}">
                <p14:modId xmlns:p14="http://schemas.microsoft.com/office/powerpoint/2010/main" val="1134819179"/>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5A683953-ED0D-488B-ABC7-19D578DE1B68}"/>
              </a:ext>
            </a:extLst>
          </p:cNvPr>
          <p:cNvSpPr txBox="1"/>
          <p:nvPr/>
        </p:nvSpPr>
        <p:spPr>
          <a:xfrm>
            <a:off x="515394" y="665808"/>
            <a:ext cx="3840210" cy="430887"/>
          </a:xfrm>
          <a:prstGeom prst="rect">
            <a:avLst/>
          </a:prstGeom>
          <a:noFill/>
        </p:spPr>
        <p:txBody>
          <a:bodyPr wrap="square" rtlCol="0">
            <a:spAutoFit/>
          </a:bodyPr>
          <a:lstStyle/>
          <a:p>
            <a:r>
              <a:rPr lang="ja-JP" altLang="en-US" sz="1100" dirty="0"/>
              <a:t>集計対象：</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ja-JP" altLang="en-US" sz="1100" dirty="0"/>
              <a:t>クロス集計の軸：従業員数</a:t>
            </a:r>
            <a:endParaRPr lang="en-US" altLang="ja-JP" sz="1100" dirty="0"/>
          </a:p>
        </p:txBody>
      </p:sp>
      <p:sp>
        <p:nvSpPr>
          <p:cNvPr id="15" name="テキスト ボックス 14">
            <a:extLst>
              <a:ext uri="{FF2B5EF4-FFF2-40B4-BE49-F238E27FC236}">
                <a16:creationId xmlns:a16="http://schemas.microsoft.com/office/drawing/2014/main" id="{E9BD2A55-0263-4556-9610-943D26F03ED9}"/>
              </a:ext>
            </a:extLst>
          </p:cNvPr>
          <p:cNvSpPr txBox="1"/>
          <p:nvPr/>
        </p:nvSpPr>
        <p:spPr>
          <a:xfrm>
            <a:off x="4211588" y="665808"/>
            <a:ext cx="5945135" cy="553998"/>
          </a:xfrm>
          <a:prstGeom prst="rect">
            <a:avLst/>
          </a:prstGeom>
          <a:noFill/>
        </p:spPr>
        <p:txBody>
          <a:bodyPr wrap="square" rtlCol="0">
            <a:spAutoFit/>
          </a:bodyPr>
          <a:lstStyle/>
          <a:p>
            <a:r>
              <a:rPr lang="en-US" altLang="ja-JP" sz="1000" dirty="0"/>
              <a:t>※Q24.AI</a:t>
            </a:r>
            <a:r>
              <a:rPr lang="ja-JP" altLang="en-US" sz="1000" dirty="0"/>
              <a:t>への取り組み状況の「製品・サービスの提供」「開発の受託」「製品・サービスの利用」の何れかにおいて、</a:t>
            </a:r>
            <a:endParaRPr lang="en-US" altLang="ja-JP" sz="1000" dirty="0"/>
          </a:p>
          <a:p>
            <a:r>
              <a:rPr lang="ja-JP" altLang="en-US" sz="1000" dirty="0"/>
              <a:t>　　「提供中・実施中」「開発中・準備中」「調査中・検討中」を回答した企業が対象。</a:t>
            </a:r>
            <a:endParaRPr lang="en-US" altLang="ja-JP" sz="1000" dirty="0"/>
          </a:p>
          <a:p>
            <a:r>
              <a:rPr lang="en-US" altLang="ja-JP" sz="1000" dirty="0"/>
              <a:t>※</a:t>
            </a:r>
            <a:r>
              <a:rPr lang="ja-JP" altLang="en-US" sz="1000" dirty="0"/>
              <a:t>「</a:t>
            </a:r>
            <a:r>
              <a:rPr lang="en-US" altLang="ja-JP" sz="1000" dirty="0"/>
              <a:t>1</a:t>
            </a:r>
            <a:r>
              <a:rPr lang="ja-JP" altLang="en-US" sz="1000" dirty="0"/>
              <a:t>番目」で選択された数が多かった上位</a:t>
            </a:r>
            <a:r>
              <a:rPr lang="en-US" altLang="ja-JP" sz="1000" dirty="0"/>
              <a:t>10</a:t>
            </a:r>
            <a:r>
              <a:rPr lang="ja-JP" altLang="en-US" sz="1000" dirty="0"/>
              <a:t>項目を表示</a:t>
            </a:r>
          </a:p>
        </p:txBody>
      </p:sp>
      <p:sp>
        <p:nvSpPr>
          <p:cNvPr id="18" name="テキスト ボックス 17">
            <a:extLst>
              <a:ext uri="{FF2B5EF4-FFF2-40B4-BE49-F238E27FC236}">
                <a16:creationId xmlns:a16="http://schemas.microsoft.com/office/drawing/2014/main" id="{7F0D98ED-617B-435C-8A38-0FCE9E11C17A}"/>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 （従業員数別）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0877914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a:t>
            </a:r>
          </a:p>
        </p:txBody>
      </p:sp>
      <p:sp>
        <p:nvSpPr>
          <p:cNvPr id="10" name="テキスト ボックス 9">
            <a:extLst>
              <a:ext uri="{FF2B5EF4-FFF2-40B4-BE49-F238E27FC236}">
                <a16:creationId xmlns:a16="http://schemas.microsoft.com/office/drawing/2014/main" id="{CC672F8C-DF1A-4FF0-9DC0-E82F92F2A72C}"/>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6" name="グラフ 5">
            <a:extLst>
              <a:ext uri="{FF2B5EF4-FFF2-40B4-BE49-F238E27FC236}">
                <a16:creationId xmlns:a16="http://schemas.microsoft.com/office/drawing/2014/main" id="{5B54402E-5DAC-409C-AAE6-6A9E35263D30}"/>
              </a:ext>
            </a:extLst>
          </p:cNvPr>
          <p:cNvGraphicFramePr>
            <a:graphicFrameLocks/>
          </p:cNvGraphicFramePr>
          <p:nvPr>
            <p:extLst>
              <p:ext uri="{D42A27DB-BD31-4B8C-83A1-F6EECF244321}">
                <p14:modId xmlns:p14="http://schemas.microsoft.com/office/powerpoint/2010/main" val="3396018135"/>
              </p:ext>
            </p:extLst>
          </p:nvPr>
        </p:nvGraphicFramePr>
        <p:xfrm>
          <a:off x="991684" y="1353375"/>
          <a:ext cx="8456031" cy="5073073"/>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F7BC0C77-A9DD-47AB-99F3-3C20168F26B5}"/>
              </a:ext>
            </a:extLst>
          </p:cNvPr>
          <p:cNvSpPr/>
          <p:nvPr/>
        </p:nvSpPr>
        <p:spPr>
          <a:xfrm>
            <a:off x="642840" y="6630188"/>
            <a:ext cx="9232307" cy="261610"/>
          </a:xfrm>
          <a:prstGeom prst="rect">
            <a:avLst/>
          </a:prstGeom>
        </p:spPr>
        <p:txBody>
          <a:bodyPr wrap="square">
            <a:spAutoFit/>
          </a:bodyPr>
          <a:lstStyle/>
          <a:p>
            <a:r>
              <a:rPr lang="en-US" altLang="ja-JP" sz="1100" dirty="0"/>
              <a:t>※</a:t>
            </a:r>
            <a:r>
              <a:rPr lang="ja-JP" altLang="en-US" sz="1100" dirty="0"/>
              <a:t>注意）</a:t>
            </a:r>
            <a:r>
              <a:rPr lang="en-US" altLang="ja-JP" sz="1100" dirty="0"/>
              <a:t>Q24.AI</a:t>
            </a:r>
            <a:r>
              <a:rPr lang="ja-JP" altLang="en-US" sz="1100" dirty="0"/>
              <a:t>への取り組み状況の「製品・サービスの提供」「開発の受託」「製品・サービスの利用」の全てにおいて、「していない」を回答した企業も含まれる。</a:t>
            </a:r>
          </a:p>
        </p:txBody>
      </p:sp>
    </p:spTree>
    <p:extLst>
      <p:ext uri="{BB962C8B-B14F-4D97-AF65-F5344CB8AC3E}">
        <p14:creationId xmlns:p14="http://schemas.microsoft.com/office/powerpoint/2010/main" val="18723389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8" name="グラフ 7">
            <a:extLst>
              <a:ext uri="{FF2B5EF4-FFF2-40B4-BE49-F238E27FC236}">
                <a16:creationId xmlns:a16="http://schemas.microsoft.com/office/drawing/2014/main" id="{8BA16B2A-AC77-47D5-8235-9C0986AD5E22}"/>
              </a:ext>
            </a:extLst>
          </p:cNvPr>
          <p:cNvGraphicFramePr>
            <a:graphicFrameLocks/>
          </p:cNvGraphicFramePr>
          <p:nvPr>
            <p:extLst>
              <p:ext uri="{D42A27DB-BD31-4B8C-83A1-F6EECF244321}">
                <p14:modId xmlns:p14="http://schemas.microsoft.com/office/powerpoint/2010/main" val="1812215914"/>
              </p:ext>
            </p:extLst>
          </p:nvPr>
        </p:nvGraphicFramePr>
        <p:xfrm>
          <a:off x="71708" y="1231967"/>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02AC605A-D979-4E19-8C5E-717A001DC714}"/>
              </a:ext>
            </a:extLst>
          </p:cNvPr>
          <p:cNvGraphicFramePr>
            <a:graphicFrameLocks/>
          </p:cNvGraphicFramePr>
          <p:nvPr>
            <p:extLst>
              <p:ext uri="{D42A27DB-BD31-4B8C-83A1-F6EECF244321}">
                <p14:modId xmlns:p14="http://schemas.microsoft.com/office/powerpoint/2010/main" val="3270888976"/>
              </p:ext>
            </p:extLst>
          </p:nvPr>
        </p:nvGraphicFramePr>
        <p:xfrm>
          <a:off x="5147692" y="1242552"/>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057479D8-7A10-4D32-963D-C02DB9F9907A}"/>
              </a:ext>
            </a:extLst>
          </p:cNvPr>
          <p:cNvSpPr txBox="1"/>
          <p:nvPr/>
        </p:nvSpPr>
        <p:spPr>
          <a:xfrm>
            <a:off x="515394" y="665808"/>
            <a:ext cx="9390226" cy="646331"/>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en-US" altLang="ja-JP" sz="1200" dirty="0"/>
              <a:t>※Q24.AI</a:t>
            </a:r>
            <a:r>
              <a:rPr lang="ja-JP" altLang="en-US" sz="1200" dirty="0"/>
              <a:t>への取り組み状況の「製品・サービスの提供」「開発の受託」「製品・サービスの利用」の何れかにおいて、</a:t>
            </a:r>
            <a:endParaRPr lang="en-US" altLang="ja-JP" sz="1200" dirty="0"/>
          </a:p>
          <a:p>
            <a:r>
              <a:rPr lang="ja-JP" altLang="en-US" sz="1200" dirty="0"/>
              <a:t>　　「提供中・実施中」「開発中・準備中」を回答した企業が対象。</a:t>
            </a:r>
          </a:p>
        </p:txBody>
      </p:sp>
    </p:spTree>
    <p:extLst>
      <p:ext uri="{BB962C8B-B14F-4D97-AF65-F5344CB8AC3E}">
        <p14:creationId xmlns:p14="http://schemas.microsoft.com/office/powerpoint/2010/main" val="216708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A26CDDEF-B515-437F-85C2-A052E16E720F}"/>
              </a:ext>
            </a:extLst>
          </p:cNvPr>
          <p:cNvGraphicFramePr>
            <a:graphicFrameLocks/>
          </p:cNvGraphicFramePr>
          <p:nvPr>
            <p:extLst>
              <p:ext uri="{D42A27DB-BD31-4B8C-83A1-F6EECF244321}">
                <p14:modId xmlns:p14="http://schemas.microsoft.com/office/powerpoint/2010/main" val="1532255123"/>
              </p:ext>
            </p:extLst>
          </p:nvPr>
        </p:nvGraphicFramePr>
        <p:xfrm>
          <a:off x="143716" y="1674160"/>
          <a:ext cx="522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1C051DFB-C64B-4DF9-9CC7-6CBD81E70907}"/>
              </a:ext>
            </a:extLst>
          </p:cNvPr>
          <p:cNvGraphicFramePr>
            <a:graphicFrameLocks/>
          </p:cNvGraphicFramePr>
          <p:nvPr/>
        </p:nvGraphicFramePr>
        <p:xfrm>
          <a:off x="143716" y="4482472"/>
          <a:ext cx="5220000"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FFA3D7D2-FEDB-4B0B-9C64-E06E0D7F6604}"/>
              </a:ext>
            </a:extLst>
          </p:cNvPr>
          <p:cNvGraphicFramePr>
            <a:graphicFrameLocks/>
          </p:cNvGraphicFramePr>
          <p:nvPr>
            <p:extLst>
              <p:ext uri="{D42A27DB-BD31-4B8C-83A1-F6EECF244321}">
                <p14:modId xmlns:p14="http://schemas.microsoft.com/office/powerpoint/2010/main" val="1201257774"/>
              </p:ext>
            </p:extLst>
          </p:nvPr>
        </p:nvGraphicFramePr>
        <p:xfrm>
          <a:off x="5184276" y="1674160"/>
          <a:ext cx="522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FA348925-1B4E-4D79-802B-119F7B3B95DF}"/>
              </a:ext>
            </a:extLst>
          </p:cNvPr>
          <p:cNvGraphicFramePr>
            <a:graphicFrameLocks/>
          </p:cNvGraphicFramePr>
          <p:nvPr/>
        </p:nvGraphicFramePr>
        <p:xfrm>
          <a:off x="5184276" y="4482472"/>
          <a:ext cx="5220000" cy="198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Q2-2B.</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売上高</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（従業員数別）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object 6">
            <a:extLst>
              <a:ext uri="{FF2B5EF4-FFF2-40B4-BE49-F238E27FC236}">
                <a16:creationId xmlns:a16="http://schemas.microsoft.com/office/drawing/2014/main" id="{AE20C688-E86B-489A-95AE-5FE7E82CE432}"/>
              </a:ext>
            </a:extLst>
          </p:cNvPr>
          <p:cNvSpPr txBox="1"/>
          <p:nvPr/>
        </p:nvSpPr>
        <p:spPr>
          <a:xfrm>
            <a:off x="2725770" y="1344195"/>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9" name="object 6">
            <a:extLst>
              <a:ext uri="{FF2B5EF4-FFF2-40B4-BE49-F238E27FC236}">
                <a16:creationId xmlns:a16="http://schemas.microsoft.com/office/drawing/2014/main" id="{88C0BC1C-BC0E-43F2-A79D-40F017D7EC4D}"/>
              </a:ext>
            </a:extLst>
          </p:cNvPr>
          <p:cNvSpPr txBox="1"/>
          <p:nvPr/>
        </p:nvSpPr>
        <p:spPr>
          <a:xfrm>
            <a:off x="7855061" y="1344195"/>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F803DD81-314B-460F-B66B-A7F78D5C8D0F}"/>
              </a:ext>
            </a:extLst>
          </p:cNvPr>
          <p:cNvSpPr txBox="1"/>
          <p:nvPr/>
        </p:nvSpPr>
        <p:spPr>
          <a:xfrm>
            <a:off x="7704219" y="4167346"/>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72A202D4-6BBF-4B4D-831E-DC59DCA8288E}"/>
              </a:ext>
            </a:extLst>
          </p:cNvPr>
          <p:cNvSpPr txBox="1"/>
          <p:nvPr/>
        </p:nvSpPr>
        <p:spPr>
          <a:xfrm>
            <a:off x="2483396" y="4167346"/>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pic>
        <p:nvPicPr>
          <p:cNvPr id="19" name="図 18">
            <a:extLst>
              <a:ext uri="{FF2B5EF4-FFF2-40B4-BE49-F238E27FC236}">
                <a16:creationId xmlns:a16="http://schemas.microsoft.com/office/drawing/2014/main" id="{E032FFBD-0600-4B42-9359-E172FD44BA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9912"/>
          <a:stretch/>
        </p:blipFill>
        <p:spPr bwMode="auto">
          <a:xfrm>
            <a:off x="2630760" y="6642472"/>
            <a:ext cx="5829300" cy="6102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D6968D5E-9F6E-45EA-9B53-A56EC6A49085}"/>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ja-JP" altLang="en-US" sz="1400" dirty="0"/>
              <a:t>クロス集計の軸：産業構造の位置づけ、従業員数</a:t>
            </a:r>
            <a:endParaRPr lang="en-US" altLang="ja-JP" sz="1400" dirty="0"/>
          </a:p>
        </p:txBody>
      </p:sp>
    </p:spTree>
    <p:extLst>
      <p:ext uri="{BB962C8B-B14F-4D97-AF65-F5344CB8AC3E}">
        <p14:creationId xmlns:p14="http://schemas.microsoft.com/office/powerpoint/2010/main" val="18554382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（従業員数別）</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 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endParaRPr lang="en-US" altLang="ja-JP" sz="1400" dirty="0"/>
          </a:p>
          <a:p>
            <a:r>
              <a:rPr lang="en-US" altLang="ja-JP" sz="1400" dirty="0"/>
              <a:t>※</a:t>
            </a:r>
            <a:r>
              <a:rPr lang="ja-JP" altLang="en-US" sz="1400" dirty="0"/>
              <a:t>「</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a:extLst>
              <a:ext uri="{FF2B5EF4-FFF2-40B4-BE49-F238E27FC236}">
                <a16:creationId xmlns:a16="http://schemas.microsoft.com/office/drawing/2014/main" id="{AD1E269C-03C2-4F74-B685-78A05F151E91}"/>
              </a:ext>
            </a:extLst>
          </p:cNvPr>
          <p:cNvGraphicFramePr>
            <a:graphicFrameLocks/>
          </p:cNvGraphicFramePr>
          <p:nvPr>
            <p:extLst>
              <p:ext uri="{D42A27DB-BD31-4B8C-83A1-F6EECF244321}">
                <p14:modId xmlns:p14="http://schemas.microsoft.com/office/powerpoint/2010/main" val="1461965539"/>
              </p:ext>
            </p:extLst>
          </p:nvPr>
        </p:nvGraphicFramePr>
        <p:xfrm>
          <a:off x="1619300" y="1422552"/>
          <a:ext cx="648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2E89B212-17C7-4646-A820-EDDD9ED4C9EB}"/>
              </a:ext>
            </a:extLst>
          </p:cNvPr>
          <p:cNvSpPr/>
          <p:nvPr/>
        </p:nvSpPr>
        <p:spPr>
          <a:xfrm>
            <a:off x="8244036" y="5490344"/>
            <a:ext cx="1631111" cy="1277273"/>
          </a:xfrm>
          <a:prstGeom prst="rect">
            <a:avLst/>
          </a:prstGeom>
        </p:spPr>
        <p:txBody>
          <a:bodyPr wrap="square">
            <a:spAutoFit/>
          </a:bodyPr>
          <a:lstStyle/>
          <a:p>
            <a:r>
              <a:rPr lang="en-US" altLang="ja-JP" sz="1100" dirty="0"/>
              <a:t>※</a:t>
            </a:r>
            <a:r>
              <a:rPr lang="ja-JP" altLang="en-US" sz="1100" dirty="0"/>
              <a:t>注意）</a:t>
            </a:r>
            <a:r>
              <a:rPr lang="en-US" altLang="ja-JP" sz="1100" dirty="0"/>
              <a:t>Q24.AI</a:t>
            </a:r>
            <a:r>
              <a:rPr lang="ja-JP" altLang="en-US" sz="1100" dirty="0"/>
              <a:t>への取り組み状況の「製品・サービスの提供」「開発の受託」「製品・サービスの利用」の全てにおいて、「していない」を回答した企業も含まれる。</a:t>
            </a:r>
          </a:p>
        </p:txBody>
      </p:sp>
    </p:spTree>
    <p:extLst>
      <p:ext uri="{BB962C8B-B14F-4D97-AF65-F5344CB8AC3E}">
        <p14:creationId xmlns:p14="http://schemas.microsoft.com/office/powerpoint/2010/main" val="14111141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1EA50165-670C-4E92-8AF3-142374D6CBA1}"/>
              </a:ext>
            </a:extLst>
          </p:cNvPr>
          <p:cNvGraphicFramePr>
            <a:graphicFrameLocks/>
          </p:cNvGraphicFramePr>
          <p:nvPr>
            <p:extLst>
              <p:ext uri="{D42A27DB-BD31-4B8C-83A1-F6EECF244321}">
                <p14:modId xmlns:p14="http://schemas.microsoft.com/office/powerpoint/2010/main" val="3624237658"/>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object 6">
            <a:extLst>
              <a:ext uri="{FF2B5EF4-FFF2-40B4-BE49-F238E27FC236}">
                <a16:creationId xmlns:a16="http://schemas.microsoft.com/office/drawing/2014/main" id="{E0584F6D-C993-4AC4-A26F-347B0788D9CA}"/>
              </a:ext>
            </a:extLst>
          </p:cNvPr>
          <p:cNvSpPr txBox="1"/>
          <p:nvPr/>
        </p:nvSpPr>
        <p:spPr>
          <a:xfrm>
            <a:off x="2771428"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838AC713-F14F-4C12-9B05-4597027E1959}"/>
              </a:ext>
            </a:extLst>
          </p:cNvPr>
          <p:cNvSpPr txBox="1"/>
          <p:nvPr/>
        </p:nvSpPr>
        <p:spPr>
          <a:xfrm>
            <a:off x="7932383"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6" name="テキスト ボックス 15">
            <a:extLst>
              <a:ext uri="{FF2B5EF4-FFF2-40B4-BE49-F238E27FC236}">
                <a16:creationId xmlns:a16="http://schemas.microsoft.com/office/drawing/2014/main" id="{DB5D7C6F-9B5B-4844-9C81-85B1AC2E91C0}"/>
              </a:ext>
            </a:extLst>
          </p:cNvPr>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従業員数</a:t>
            </a:r>
            <a:r>
              <a:rPr lang="zh-TW" altLang="en-US" sz="2065" b="1" dirty="0">
                <a:latin typeface="MS UI Gothic" panose="020B0600070205080204" pitchFamily="50" charset="-128"/>
                <a:ea typeface="MS UI Gothic" panose="020B0600070205080204" pitchFamily="50" charset="-128"/>
              </a:rPr>
              <a:t>別）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7" name="グラフ 16">
            <a:extLst>
              <a:ext uri="{FF2B5EF4-FFF2-40B4-BE49-F238E27FC236}">
                <a16:creationId xmlns:a16="http://schemas.microsoft.com/office/drawing/2014/main" id="{85D5DA07-6AA9-409C-AA61-05BD16836940}"/>
              </a:ext>
            </a:extLst>
          </p:cNvPr>
          <p:cNvGraphicFramePr>
            <a:graphicFrameLocks/>
          </p:cNvGraphicFramePr>
          <p:nvPr>
            <p:extLst>
              <p:ext uri="{D42A27DB-BD31-4B8C-83A1-F6EECF244321}">
                <p14:modId xmlns:p14="http://schemas.microsoft.com/office/powerpoint/2010/main" val="1850426838"/>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94C7B9E1-2C49-4A27-BE9F-BAA1DFCF7589}"/>
              </a:ext>
            </a:extLst>
          </p:cNvPr>
          <p:cNvSpPr txBox="1"/>
          <p:nvPr/>
        </p:nvSpPr>
        <p:spPr>
          <a:xfrm>
            <a:off x="515394" y="665808"/>
            <a:ext cx="2904106" cy="430887"/>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ja-JP" altLang="en-US" sz="1100" dirty="0"/>
              <a:t>クロス集計の軸：従業員数</a:t>
            </a:r>
            <a:endParaRPr lang="en-US" altLang="ja-JP" sz="1100" dirty="0"/>
          </a:p>
        </p:txBody>
      </p:sp>
      <p:sp>
        <p:nvSpPr>
          <p:cNvPr id="12" name="テキスト ボックス 11">
            <a:extLst>
              <a:ext uri="{FF2B5EF4-FFF2-40B4-BE49-F238E27FC236}">
                <a16:creationId xmlns:a16="http://schemas.microsoft.com/office/drawing/2014/main" id="{20EAEEEA-3054-4E15-B352-6252C60BD63E}"/>
              </a:ext>
            </a:extLst>
          </p:cNvPr>
          <p:cNvSpPr txBox="1"/>
          <p:nvPr/>
        </p:nvSpPr>
        <p:spPr>
          <a:xfrm>
            <a:off x="4211588" y="665808"/>
            <a:ext cx="5945135" cy="553998"/>
          </a:xfrm>
          <a:prstGeom prst="rect">
            <a:avLst/>
          </a:prstGeom>
          <a:noFill/>
        </p:spPr>
        <p:txBody>
          <a:bodyPr wrap="square" rtlCol="0">
            <a:spAutoFit/>
          </a:bodyPr>
          <a:lstStyle/>
          <a:p>
            <a:r>
              <a:rPr lang="en-US" altLang="ja-JP" sz="1000" dirty="0"/>
              <a:t>※Q24.AI</a:t>
            </a:r>
            <a:r>
              <a:rPr lang="ja-JP" altLang="en-US" sz="1000" dirty="0"/>
              <a:t>への取り組み状況の「製品・サービスの提供」「開発の受託」「製品・サービスの利用」の何れかにおいて、</a:t>
            </a:r>
            <a:endParaRPr lang="en-US" altLang="ja-JP" sz="1000" dirty="0"/>
          </a:p>
          <a:p>
            <a:r>
              <a:rPr lang="ja-JP" altLang="en-US" sz="1000" dirty="0"/>
              <a:t>　　「提供中・実施中」「開発中・準備中」「調査中・検討中」を回答した企業が対象</a:t>
            </a:r>
            <a:endParaRPr lang="en-US" altLang="ja-JP" sz="1000" dirty="0"/>
          </a:p>
          <a:p>
            <a:r>
              <a:rPr lang="en-US" altLang="ja-JP" sz="1000" dirty="0"/>
              <a:t>※</a:t>
            </a:r>
            <a:r>
              <a:rPr lang="ja-JP" altLang="en-US" sz="1000" dirty="0"/>
              <a:t>「</a:t>
            </a:r>
            <a:r>
              <a:rPr lang="en-US" altLang="ja-JP" sz="1000" dirty="0"/>
              <a:t>1</a:t>
            </a:r>
            <a:r>
              <a:rPr lang="ja-JP" altLang="en-US" sz="1000" dirty="0"/>
              <a:t>番目」で選択された数が多かった上位</a:t>
            </a:r>
            <a:r>
              <a:rPr lang="en-US" altLang="ja-JP" sz="1000" dirty="0"/>
              <a:t>10</a:t>
            </a:r>
            <a:r>
              <a:rPr lang="ja-JP" altLang="en-US" sz="1000" dirty="0"/>
              <a:t>項目を表示</a:t>
            </a:r>
          </a:p>
        </p:txBody>
      </p:sp>
    </p:spTree>
    <p:extLst>
      <p:ext uri="{BB962C8B-B14F-4D97-AF65-F5344CB8AC3E}">
        <p14:creationId xmlns:p14="http://schemas.microsoft.com/office/powerpoint/2010/main" val="137260397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1FC169C1-AE0C-48F6-A89A-202D4E1F104D}"/>
              </a:ext>
            </a:extLst>
          </p:cNvPr>
          <p:cNvGraphicFramePr>
            <a:graphicFrameLocks/>
          </p:cNvGraphicFramePr>
          <p:nvPr>
            <p:extLst>
              <p:ext uri="{D42A27DB-BD31-4B8C-83A1-F6EECF244321}">
                <p14:modId xmlns:p14="http://schemas.microsoft.com/office/powerpoint/2010/main" val="1236827021"/>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6">
            <a:extLst>
              <a:ext uri="{FF2B5EF4-FFF2-40B4-BE49-F238E27FC236}">
                <a16:creationId xmlns:a16="http://schemas.microsoft.com/office/drawing/2014/main" id="{FFD9A2A0-D353-4050-A0B3-2BCDDCB92ECD}"/>
              </a:ext>
            </a:extLst>
          </p:cNvPr>
          <p:cNvSpPr txBox="1"/>
          <p:nvPr/>
        </p:nvSpPr>
        <p:spPr>
          <a:xfrm>
            <a:off x="7881267" y="1169864"/>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4CF83F44-FF36-4659-A80E-BCA0E4431C48}"/>
              </a:ext>
            </a:extLst>
          </p:cNvPr>
          <p:cNvSpPr txBox="1"/>
          <p:nvPr/>
        </p:nvSpPr>
        <p:spPr>
          <a:xfrm>
            <a:off x="2696691" y="1169864"/>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3" name="グラフ 12">
            <a:extLst>
              <a:ext uri="{FF2B5EF4-FFF2-40B4-BE49-F238E27FC236}">
                <a16:creationId xmlns:a16="http://schemas.microsoft.com/office/drawing/2014/main" id="{EBEE62E7-5EF2-4A9F-A223-FB4BA85F6633}"/>
              </a:ext>
            </a:extLst>
          </p:cNvPr>
          <p:cNvGraphicFramePr>
            <a:graphicFrameLocks/>
          </p:cNvGraphicFramePr>
          <p:nvPr>
            <p:extLst>
              <p:ext uri="{D42A27DB-BD31-4B8C-83A1-F6EECF244321}">
                <p14:modId xmlns:p14="http://schemas.microsoft.com/office/powerpoint/2010/main" val="989435151"/>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7D9EA72F-5A9E-40FA-B852-E1977A63730F}"/>
              </a:ext>
            </a:extLst>
          </p:cNvPr>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zh-TW" altLang="en-US"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従業員数</a:t>
            </a:r>
            <a:r>
              <a:rPr lang="zh-TW" altLang="en-US" sz="2065" b="1" dirty="0">
                <a:latin typeface="MS UI Gothic" panose="020B0600070205080204" pitchFamily="50" charset="-128"/>
                <a:ea typeface="MS UI Gothic" panose="020B0600070205080204" pitchFamily="50" charset="-128"/>
              </a:rPr>
              <a:t>別）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7" name="テキスト ボックス 16">
            <a:extLst>
              <a:ext uri="{FF2B5EF4-FFF2-40B4-BE49-F238E27FC236}">
                <a16:creationId xmlns:a16="http://schemas.microsoft.com/office/drawing/2014/main" id="{8511076B-5121-4E07-8D04-9E326D62F3C0}"/>
              </a:ext>
            </a:extLst>
          </p:cNvPr>
          <p:cNvSpPr txBox="1"/>
          <p:nvPr/>
        </p:nvSpPr>
        <p:spPr>
          <a:xfrm>
            <a:off x="515394" y="665808"/>
            <a:ext cx="3840210" cy="430887"/>
          </a:xfrm>
          <a:prstGeom prst="rect">
            <a:avLst/>
          </a:prstGeom>
          <a:noFill/>
        </p:spPr>
        <p:txBody>
          <a:bodyPr wrap="square" rtlCol="0">
            <a:spAutoFit/>
          </a:bodyPr>
          <a:lstStyle/>
          <a:p>
            <a:r>
              <a:rPr lang="ja-JP" altLang="en-US" sz="1100" dirty="0"/>
              <a:t>集計対象：</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ja-JP" altLang="en-US" sz="1100" dirty="0"/>
              <a:t>クロス集計の軸：従業員数</a:t>
            </a:r>
            <a:endParaRPr lang="en-US" altLang="ja-JP" sz="1100" dirty="0"/>
          </a:p>
        </p:txBody>
      </p:sp>
      <p:sp>
        <p:nvSpPr>
          <p:cNvPr id="18" name="テキスト ボックス 17">
            <a:extLst>
              <a:ext uri="{FF2B5EF4-FFF2-40B4-BE49-F238E27FC236}">
                <a16:creationId xmlns:a16="http://schemas.microsoft.com/office/drawing/2014/main" id="{7776BFF2-C197-42B0-8AB5-91CB619A880A}"/>
              </a:ext>
            </a:extLst>
          </p:cNvPr>
          <p:cNvSpPr txBox="1"/>
          <p:nvPr/>
        </p:nvSpPr>
        <p:spPr>
          <a:xfrm>
            <a:off x="4211588" y="665808"/>
            <a:ext cx="5945135" cy="553998"/>
          </a:xfrm>
          <a:prstGeom prst="rect">
            <a:avLst/>
          </a:prstGeom>
          <a:noFill/>
        </p:spPr>
        <p:txBody>
          <a:bodyPr wrap="square" rtlCol="0">
            <a:spAutoFit/>
          </a:bodyPr>
          <a:lstStyle/>
          <a:p>
            <a:r>
              <a:rPr lang="en-US" altLang="ja-JP" sz="1000" dirty="0"/>
              <a:t>※Q24.AI</a:t>
            </a:r>
            <a:r>
              <a:rPr lang="ja-JP" altLang="en-US" sz="1000" dirty="0"/>
              <a:t>への取り組み状況の「製品・サービスの提供」「開発の受託」「製品・サービスの利用」の何れかにおいて、</a:t>
            </a:r>
            <a:endParaRPr lang="en-US" altLang="ja-JP" sz="1000" dirty="0"/>
          </a:p>
          <a:p>
            <a:r>
              <a:rPr lang="ja-JP" altLang="en-US" sz="1000" dirty="0"/>
              <a:t>　　「提供中・実施中」「開発中・準備中」「調査中・検討中」を回答した企業が対象</a:t>
            </a:r>
            <a:endParaRPr lang="en-US" altLang="ja-JP" sz="1000" dirty="0"/>
          </a:p>
          <a:p>
            <a:r>
              <a:rPr lang="en-US" altLang="ja-JP" sz="1000" dirty="0"/>
              <a:t>※</a:t>
            </a:r>
            <a:r>
              <a:rPr lang="ja-JP" altLang="en-US" sz="1000" dirty="0"/>
              <a:t>「</a:t>
            </a:r>
            <a:r>
              <a:rPr lang="en-US" altLang="ja-JP" sz="1000" dirty="0"/>
              <a:t>1</a:t>
            </a:r>
            <a:r>
              <a:rPr lang="ja-JP" altLang="en-US" sz="1000" dirty="0"/>
              <a:t>番目」で選択された数が多かった上位</a:t>
            </a:r>
            <a:r>
              <a:rPr lang="en-US" altLang="ja-JP" sz="1000" dirty="0"/>
              <a:t>10</a:t>
            </a:r>
            <a:r>
              <a:rPr lang="ja-JP" altLang="en-US" sz="1000" dirty="0"/>
              <a:t>項目を表示</a:t>
            </a:r>
          </a:p>
        </p:txBody>
      </p:sp>
    </p:spTree>
    <p:extLst>
      <p:ext uri="{BB962C8B-B14F-4D97-AF65-F5344CB8AC3E}">
        <p14:creationId xmlns:p14="http://schemas.microsoft.com/office/powerpoint/2010/main" val="67712709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への取り組み状況別）</a:t>
            </a:r>
          </a:p>
        </p:txBody>
      </p:sp>
      <p:sp>
        <p:nvSpPr>
          <p:cNvPr id="5" name="テキスト ボックス 4"/>
          <p:cNvSpPr txBox="1"/>
          <p:nvPr/>
        </p:nvSpPr>
        <p:spPr>
          <a:xfrm>
            <a:off x="515394" y="750010"/>
            <a:ext cx="9390226" cy="707886"/>
          </a:xfrm>
          <a:prstGeom prst="rect">
            <a:avLst/>
          </a:prstGeom>
          <a:noFill/>
        </p:spPr>
        <p:txBody>
          <a:bodyPr wrap="square" rtlCol="0">
            <a:spAutoFit/>
          </a:bodyPr>
          <a:lstStyle/>
          <a:p>
            <a:r>
              <a:rPr lang="ja-JP" altLang="en-US" sz="1400" dirty="0"/>
              <a:t>集計対象：</a:t>
            </a:r>
            <a:r>
              <a:rPr lang="en-US" altLang="ja-JP" sz="1400" dirty="0"/>
              <a:t> 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a:t>
            </a:r>
            <a:r>
              <a:rPr lang="en-US" altLang="ja-JP" sz="1400" dirty="0"/>
              <a:t> AI</a:t>
            </a:r>
            <a:r>
              <a:rPr lang="ja-JP" altLang="en-US" sz="1400" dirty="0"/>
              <a:t>への取り組み状況「製品・サービスの提供」「開発の受託」「製品・サービスの利用」</a:t>
            </a:r>
            <a:endParaRPr lang="en-US" altLang="ja-JP" sz="1400" dirty="0"/>
          </a:p>
          <a:p>
            <a:r>
              <a:rPr lang="en-US" altLang="ja-JP" sz="1200" dirty="0"/>
              <a:t>※</a:t>
            </a:r>
            <a:r>
              <a:rPr lang="ja-JP" altLang="en-US" sz="1200" dirty="0"/>
              <a:t>「</a:t>
            </a:r>
            <a:r>
              <a:rPr lang="en-US" altLang="ja-JP" sz="1200" dirty="0"/>
              <a:t>1</a:t>
            </a:r>
            <a:r>
              <a:rPr lang="ja-JP" altLang="en-US" sz="1200" dirty="0"/>
              <a:t>番目」で選択された数が多かった上位</a:t>
            </a:r>
            <a:r>
              <a:rPr lang="en-US" altLang="ja-JP" sz="1200" dirty="0"/>
              <a:t>10</a:t>
            </a:r>
            <a:r>
              <a:rPr lang="ja-JP" altLang="en-US" sz="1200" dirty="0"/>
              <a:t>項目を表示</a:t>
            </a:r>
            <a:endParaRPr lang="ja-JP" altLang="en-US" sz="1400" dirty="0"/>
          </a:p>
        </p:txBody>
      </p:sp>
      <p:graphicFrame>
        <p:nvGraphicFramePr>
          <p:cNvPr id="6" name="グラフ 5">
            <a:extLst>
              <a:ext uri="{FF2B5EF4-FFF2-40B4-BE49-F238E27FC236}">
                <a16:creationId xmlns:a16="http://schemas.microsoft.com/office/drawing/2014/main" id="{7E049890-0769-4036-9684-E1C49A7C984A}"/>
              </a:ext>
            </a:extLst>
          </p:cNvPr>
          <p:cNvGraphicFramePr>
            <a:graphicFrameLocks/>
          </p:cNvGraphicFramePr>
          <p:nvPr>
            <p:extLst>
              <p:ext uri="{D42A27DB-BD31-4B8C-83A1-F6EECF244321}">
                <p14:modId xmlns:p14="http://schemas.microsoft.com/office/powerpoint/2010/main" val="3942820347"/>
              </p:ext>
            </p:extLst>
          </p:nvPr>
        </p:nvGraphicFramePr>
        <p:xfrm>
          <a:off x="1404036" y="1458552"/>
          <a:ext cx="6840000" cy="590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7528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A2B5844F-0CFE-4A3D-B5CC-50DCA43BDCBB}"/>
              </a:ext>
            </a:extLst>
          </p:cNvPr>
          <p:cNvGraphicFramePr>
            <a:graphicFrameLocks/>
          </p:cNvGraphicFramePr>
          <p:nvPr>
            <p:extLst>
              <p:ext uri="{D42A27DB-BD31-4B8C-83A1-F6EECF244321}">
                <p14:modId xmlns:p14="http://schemas.microsoft.com/office/powerpoint/2010/main" val="64420298"/>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object 6">
            <a:extLst>
              <a:ext uri="{FF2B5EF4-FFF2-40B4-BE49-F238E27FC236}">
                <a16:creationId xmlns:a16="http://schemas.microsoft.com/office/drawing/2014/main" id="{E0584F6D-C993-4AC4-A26F-347B0788D9CA}"/>
              </a:ext>
            </a:extLst>
          </p:cNvPr>
          <p:cNvSpPr txBox="1"/>
          <p:nvPr/>
        </p:nvSpPr>
        <p:spPr>
          <a:xfrm>
            <a:off x="2771428" y="116986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838AC713-F14F-4C12-9B05-4597027E1959}"/>
              </a:ext>
            </a:extLst>
          </p:cNvPr>
          <p:cNvSpPr txBox="1"/>
          <p:nvPr/>
        </p:nvSpPr>
        <p:spPr>
          <a:xfrm>
            <a:off x="7932383" y="116986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1" name="テキスト ボックス 10">
            <a:extLst>
              <a:ext uri="{FF2B5EF4-FFF2-40B4-BE49-F238E27FC236}">
                <a16:creationId xmlns:a16="http://schemas.microsoft.com/office/drawing/2014/main" id="{7BCD2C8C-ED5F-4EB4-9B12-6010671DF4DC}"/>
              </a:ext>
            </a:extLst>
          </p:cNvPr>
          <p:cNvSpPr txBox="1"/>
          <p:nvPr/>
        </p:nvSpPr>
        <p:spPr>
          <a:xfrm>
            <a:off x="515394" y="257851"/>
            <a:ext cx="93848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への取り組み状況別）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graphicFrame>
        <p:nvGraphicFramePr>
          <p:cNvPr id="12" name="グラフ 11">
            <a:extLst>
              <a:ext uri="{FF2B5EF4-FFF2-40B4-BE49-F238E27FC236}">
                <a16:creationId xmlns:a16="http://schemas.microsoft.com/office/drawing/2014/main" id="{A2B5844F-0CFE-4A3D-B5CC-50DCA43BDCBB}"/>
              </a:ext>
            </a:extLst>
          </p:cNvPr>
          <p:cNvGraphicFramePr>
            <a:graphicFrameLocks/>
          </p:cNvGraphicFramePr>
          <p:nvPr>
            <p:extLst>
              <p:ext uri="{D42A27DB-BD31-4B8C-83A1-F6EECF244321}">
                <p14:modId xmlns:p14="http://schemas.microsoft.com/office/powerpoint/2010/main" val="1814463372"/>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5D19A31F-490B-4CD2-A1E9-5CE7F742ED27}"/>
              </a:ext>
            </a:extLst>
          </p:cNvPr>
          <p:cNvSpPr txBox="1"/>
          <p:nvPr/>
        </p:nvSpPr>
        <p:spPr>
          <a:xfrm>
            <a:off x="539180" y="593800"/>
            <a:ext cx="5760640" cy="430887"/>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ja-JP" altLang="en-US" sz="1100" dirty="0"/>
              <a:t>クロス集計の軸：</a:t>
            </a:r>
            <a:r>
              <a:rPr lang="en-US" altLang="ja-JP" sz="1100" dirty="0"/>
              <a:t>AI</a:t>
            </a:r>
            <a:r>
              <a:rPr lang="ja-JP" altLang="en-US" sz="1100" dirty="0"/>
              <a:t>への取り組み状況「製品・サービスの提供」「開発の受託」「製品・サービスの利用」　</a:t>
            </a:r>
            <a:endParaRPr lang="ja-JP" altLang="en-US" sz="1200" dirty="0"/>
          </a:p>
        </p:txBody>
      </p:sp>
      <p:sp>
        <p:nvSpPr>
          <p:cNvPr id="18" name="テキスト ボックス 17">
            <a:extLst>
              <a:ext uri="{FF2B5EF4-FFF2-40B4-BE49-F238E27FC236}">
                <a16:creationId xmlns:a16="http://schemas.microsoft.com/office/drawing/2014/main" id="{A02C5B5A-3252-4211-9F5B-911E65A143C3}"/>
              </a:ext>
            </a:extLst>
          </p:cNvPr>
          <p:cNvSpPr txBox="1"/>
          <p:nvPr/>
        </p:nvSpPr>
        <p:spPr>
          <a:xfrm>
            <a:off x="539180" y="957652"/>
            <a:ext cx="9220467" cy="369332"/>
          </a:xfrm>
          <a:prstGeom prst="rect">
            <a:avLst/>
          </a:prstGeom>
          <a:noFill/>
        </p:spPr>
        <p:txBody>
          <a:bodyPr wrap="square" rtlCol="0">
            <a:spAutoFit/>
          </a:bodyPr>
          <a:lstStyle/>
          <a:p>
            <a:r>
              <a:rPr lang="en-US" altLang="ja-JP" sz="900" dirty="0"/>
              <a:t>※Q24.AI</a:t>
            </a:r>
            <a:r>
              <a:rPr lang="ja-JP" altLang="en-US" sz="900" dirty="0"/>
              <a:t>への取り組み状況の「製品・サービスの提供」「開発の受託」「製品・サービスの利用」の何れかにおいて、「提供中・実施中」「開発中・準備中」「調査中・検討中」を回答した企業が対象</a:t>
            </a:r>
            <a:endParaRPr lang="en-US" altLang="ja-JP" sz="900" dirty="0"/>
          </a:p>
          <a:p>
            <a:r>
              <a:rPr lang="ja-JP" altLang="en-US" sz="900" dirty="0"/>
              <a:t>　　　　　　　　　　　　　　　　　　　　　　　　　　　　　　　　　　　　　　　　　　　　　　　　　　　　</a:t>
            </a:r>
            <a:r>
              <a:rPr lang="en-US" altLang="ja-JP" sz="900" dirty="0"/>
              <a:t>※</a:t>
            </a:r>
            <a:r>
              <a:rPr lang="ja-JP" altLang="en-US" sz="900" dirty="0"/>
              <a:t>「</a:t>
            </a:r>
            <a:r>
              <a:rPr lang="en-US" altLang="ja-JP" sz="900" dirty="0"/>
              <a:t>1</a:t>
            </a:r>
            <a:r>
              <a:rPr lang="ja-JP" altLang="en-US" sz="900" dirty="0"/>
              <a:t>番目」で選択された数が多かった上位</a:t>
            </a:r>
            <a:r>
              <a:rPr lang="en-US" altLang="ja-JP" sz="900" dirty="0"/>
              <a:t>10</a:t>
            </a:r>
            <a:r>
              <a:rPr lang="ja-JP" altLang="en-US" sz="900" dirty="0"/>
              <a:t>項目を表示</a:t>
            </a:r>
          </a:p>
        </p:txBody>
      </p:sp>
    </p:spTree>
    <p:extLst>
      <p:ext uri="{BB962C8B-B14F-4D97-AF65-F5344CB8AC3E}">
        <p14:creationId xmlns:p14="http://schemas.microsoft.com/office/powerpoint/2010/main" val="342023698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A2B5844F-0CFE-4A3D-B5CC-50DCA43BDCBB}"/>
              </a:ext>
            </a:extLst>
          </p:cNvPr>
          <p:cNvGraphicFramePr>
            <a:graphicFrameLocks/>
          </p:cNvGraphicFramePr>
          <p:nvPr>
            <p:extLst>
              <p:ext uri="{D42A27DB-BD31-4B8C-83A1-F6EECF244321}">
                <p14:modId xmlns:p14="http://schemas.microsoft.com/office/powerpoint/2010/main" val="127412702"/>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6">
            <a:extLst>
              <a:ext uri="{FF2B5EF4-FFF2-40B4-BE49-F238E27FC236}">
                <a16:creationId xmlns:a16="http://schemas.microsoft.com/office/drawing/2014/main" id="{FFD9A2A0-D353-4050-A0B3-2BCDDCB92ECD}"/>
              </a:ext>
            </a:extLst>
          </p:cNvPr>
          <p:cNvSpPr txBox="1"/>
          <p:nvPr/>
        </p:nvSpPr>
        <p:spPr>
          <a:xfrm>
            <a:off x="7881267" y="1169864"/>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4CF83F44-FF36-4659-A80E-BCA0E4431C48}"/>
              </a:ext>
            </a:extLst>
          </p:cNvPr>
          <p:cNvSpPr txBox="1"/>
          <p:nvPr/>
        </p:nvSpPr>
        <p:spPr>
          <a:xfrm>
            <a:off x="2696691" y="1169864"/>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18" name="グラフ 17">
            <a:extLst>
              <a:ext uri="{FF2B5EF4-FFF2-40B4-BE49-F238E27FC236}">
                <a16:creationId xmlns:a16="http://schemas.microsoft.com/office/drawing/2014/main" id="{A2B5844F-0CFE-4A3D-B5CC-50DCA43BDCBB}"/>
              </a:ext>
            </a:extLst>
          </p:cNvPr>
          <p:cNvGraphicFramePr>
            <a:graphicFrameLocks/>
          </p:cNvGraphicFramePr>
          <p:nvPr>
            <p:extLst>
              <p:ext uri="{D42A27DB-BD31-4B8C-83A1-F6EECF244321}">
                <p14:modId xmlns:p14="http://schemas.microsoft.com/office/powerpoint/2010/main" val="3691388659"/>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963F9AA2-15B7-43C2-9662-68DB1625B0D2}"/>
              </a:ext>
            </a:extLst>
          </p:cNvPr>
          <p:cNvSpPr txBox="1"/>
          <p:nvPr/>
        </p:nvSpPr>
        <p:spPr>
          <a:xfrm>
            <a:off x="515394" y="257851"/>
            <a:ext cx="93848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 （</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への取り組み状況別）</a:t>
            </a:r>
            <a:r>
              <a:rPr lang="zh-TW" altLang="en-US" sz="2065" b="1" dirty="0">
                <a:latin typeface="MS UI Gothic" panose="020B0600070205080204" pitchFamily="50" charset="-128"/>
                <a:ea typeface="MS UI Gothic" panose="020B0600070205080204" pitchFamily="50" charset="-128"/>
              </a:rPr>
              <a:t> </a:t>
            </a:r>
            <a:r>
              <a:rPr lang="en-US" altLang="zh-TW"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産業構造の位置づけ別</a:t>
            </a:r>
            <a:r>
              <a:rPr lang="en-US" altLang="zh-TW"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14" name="テキスト ボックス 13">
            <a:extLst>
              <a:ext uri="{FF2B5EF4-FFF2-40B4-BE49-F238E27FC236}">
                <a16:creationId xmlns:a16="http://schemas.microsoft.com/office/drawing/2014/main" id="{68DBD044-30B0-400F-9827-A28F94A35771}"/>
              </a:ext>
            </a:extLst>
          </p:cNvPr>
          <p:cNvSpPr txBox="1"/>
          <p:nvPr/>
        </p:nvSpPr>
        <p:spPr>
          <a:xfrm>
            <a:off x="539180" y="593800"/>
            <a:ext cx="5760640" cy="430887"/>
          </a:xfrm>
          <a:prstGeom prst="rect">
            <a:avLst/>
          </a:prstGeom>
          <a:noFill/>
        </p:spPr>
        <p:txBody>
          <a:bodyPr wrap="square" rtlCol="0">
            <a:spAutoFit/>
          </a:bodyPr>
          <a:lstStyle/>
          <a:p>
            <a:r>
              <a:rPr lang="ja-JP" altLang="en-US" sz="1100" dirty="0"/>
              <a:t>集計対象：</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ja-JP" altLang="en-US" sz="1100" dirty="0"/>
              <a:t>クロス集計の軸：</a:t>
            </a:r>
            <a:r>
              <a:rPr lang="en-US" altLang="ja-JP" sz="1100" dirty="0"/>
              <a:t>AI</a:t>
            </a:r>
            <a:r>
              <a:rPr lang="ja-JP" altLang="en-US" sz="1100" dirty="0"/>
              <a:t>への取り組み状況「製品・サービスの提供」「開発の受託」「製品・サービスの利用」　</a:t>
            </a:r>
            <a:endParaRPr lang="ja-JP" altLang="en-US" sz="1200" dirty="0"/>
          </a:p>
        </p:txBody>
      </p:sp>
      <p:sp>
        <p:nvSpPr>
          <p:cNvPr id="15" name="テキスト ボックス 14">
            <a:extLst>
              <a:ext uri="{FF2B5EF4-FFF2-40B4-BE49-F238E27FC236}">
                <a16:creationId xmlns:a16="http://schemas.microsoft.com/office/drawing/2014/main" id="{4A1133A4-767E-4093-9234-BFC5EC0D1289}"/>
              </a:ext>
            </a:extLst>
          </p:cNvPr>
          <p:cNvSpPr txBox="1"/>
          <p:nvPr/>
        </p:nvSpPr>
        <p:spPr>
          <a:xfrm>
            <a:off x="539180" y="957652"/>
            <a:ext cx="9220467" cy="369332"/>
          </a:xfrm>
          <a:prstGeom prst="rect">
            <a:avLst/>
          </a:prstGeom>
          <a:noFill/>
        </p:spPr>
        <p:txBody>
          <a:bodyPr wrap="square" rtlCol="0">
            <a:spAutoFit/>
          </a:bodyPr>
          <a:lstStyle/>
          <a:p>
            <a:r>
              <a:rPr lang="en-US" altLang="ja-JP" sz="900" dirty="0"/>
              <a:t>※Q24.AI</a:t>
            </a:r>
            <a:r>
              <a:rPr lang="ja-JP" altLang="en-US" sz="900" dirty="0"/>
              <a:t>への取り組み状況の「製品・サービスの提供」「開発の受託」「製品・サービスの利用」の何れかにおいて、「提供中・実施中」「開発中・準備中」「調査中・検討中」を回答した企業が対象</a:t>
            </a:r>
            <a:endParaRPr lang="en-US" altLang="ja-JP" sz="900" dirty="0"/>
          </a:p>
          <a:p>
            <a:r>
              <a:rPr lang="ja-JP" altLang="en-US" sz="900" dirty="0"/>
              <a:t>　　　　　　　　　　　　　　　　　　　　　　　　　　　　　　　　　　　　　　　　　　　　　　　　　　　　</a:t>
            </a:r>
            <a:r>
              <a:rPr lang="en-US" altLang="ja-JP" sz="900" dirty="0"/>
              <a:t>※</a:t>
            </a:r>
            <a:r>
              <a:rPr lang="ja-JP" altLang="en-US" sz="900" dirty="0"/>
              <a:t>「</a:t>
            </a:r>
            <a:r>
              <a:rPr lang="en-US" altLang="ja-JP" sz="900" dirty="0"/>
              <a:t>1</a:t>
            </a:r>
            <a:r>
              <a:rPr lang="ja-JP" altLang="en-US" sz="900" dirty="0"/>
              <a:t>番目」で選択された数が多かった上位</a:t>
            </a:r>
            <a:r>
              <a:rPr lang="en-US" altLang="ja-JP" sz="900" dirty="0"/>
              <a:t>10</a:t>
            </a:r>
            <a:r>
              <a:rPr lang="ja-JP" altLang="en-US" sz="900" dirty="0"/>
              <a:t>項目を表示</a:t>
            </a:r>
          </a:p>
        </p:txBody>
      </p:sp>
    </p:spTree>
    <p:extLst>
      <p:ext uri="{BB962C8B-B14F-4D97-AF65-F5344CB8AC3E}">
        <p14:creationId xmlns:p14="http://schemas.microsoft.com/office/powerpoint/2010/main" val="383440358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5696"/>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Q27.AI</a:t>
            </a:r>
            <a:r>
              <a:rPr lang="ja-JP" altLang="en-US" sz="2065" b="1" dirty="0">
                <a:latin typeface="MS UI Gothic" panose="020B0600070205080204" pitchFamily="50" charset="-128"/>
                <a:ea typeface="MS UI Gothic" panose="020B0600070205080204" pitchFamily="50" charset="-128"/>
              </a:rPr>
              <a:t>技術を活用する際の課題と解決策の対応関係</a:t>
            </a:r>
          </a:p>
        </p:txBody>
      </p:sp>
      <p:sp>
        <p:nvSpPr>
          <p:cNvPr id="9" name="テキスト ボックス 8">
            <a:extLst>
              <a:ext uri="{FF2B5EF4-FFF2-40B4-BE49-F238E27FC236}">
                <a16:creationId xmlns:a16="http://schemas.microsoft.com/office/drawing/2014/main" id="{3F05FC9F-6420-41EF-97E3-F77DAD5D8AD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sp>
        <p:nvSpPr>
          <p:cNvPr id="7" name="正方形/長方形 6">
            <a:extLst>
              <a:ext uri="{FF2B5EF4-FFF2-40B4-BE49-F238E27FC236}">
                <a16:creationId xmlns:a16="http://schemas.microsoft.com/office/drawing/2014/main" id="{8B1B2B6D-6690-44AF-9993-B3C5A914D216}"/>
              </a:ext>
            </a:extLst>
          </p:cNvPr>
          <p:cNvSpPr/>
          <p:nvPr/>
        </p:nvSpPr>
        <p:spPr>
          <a:xfrm>
            <a:off x="760200" y="6717211"/>
            <a:ext cx="6103915" cy="261610"/>
          </a:xfrm>
          <a:prstGeom prst="rect">
            <a:avLst/>
          </a:prstGeom>
        </p:spPr>
        <p:txBody>
          <a:bodyPr wrap="square">
            <a:spAutoFit/>
          </a:bodyPr>
          <a:lstStyle/>
          <a:p>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比率はそれぞれの課題項目の回答数（</a:t>
            </a:r>
            <a:r>
              <a:rPr lang="en-US" altLang="ja-JP" sz="1100" dirty="0">
                <a:solidFill>
                  <a:srgbClr val="000000"/>
                </a:solidFill>
                <a:latin typeface="Meiryo UI" panose="020B0604030504040204" pitchFamily="50" charset="-128"/>
                <a:ea typeface="Meiryo UI" panose="020B0604030504040204" pitchFamily="50" charset="-128"/>
              </a:rPr>
              <a:t>Q27-1</a:t>
            </a:r>
            <a:r>
              <a:rPr lang="ja-JP" altLang="en-US" sz="1100" dirty="0">
                <a:solidFill>
                  <a:srgbClr val="000000"/>
                </a:solidFill>
                <a:latin typeface="Meiryo UI" panose="020B0604030504040204" pitchFamily="50" charset="-128"/>
                <a:ea typeface="Meiryo UI" panose="020B0604030504040204" pitchFamily="50" charset="-128"/>
              </a:rPr>
              <a:t>）に対する解決策の回答の分布を示す。</a:t>
            </a:r>
            <a:r>
              <a:rPr lang="ja-JP" altLang="en-US" sz="1100" dirty="0"/>
              <a:t> </a:t>
            </a:r>
          </a:p>
        </p:txBody>
      </p:sp>
      <p:pic>
        <p:nvPicPr>
          <p:cNvPr id="16" name="図 15">
            <a:extLst>
              <a:ext uri="{FF2B5EF4-FFF2-40B4-BE49-F238E27FC236}">
                <a16:creationId xmlns:a16="http://schemas.microsoft.com/office/drawing/2014/main" id="{B1EF3F02-094E-4B59-A01C-63F31EFFBE1A}"/>
              </a:ext>
            </a:extLst>
          </p:cNvPr>
          <p:cNvPicPr>
            <a:picLocks noChangeAspect="1"/>
          </p:cNvPicPr>
          <p:nvPr/>
        </p:nvPicPr>
        <p:blipFill>
          <a:blip r:embed="rId3"/>
          <a:stretch>
            <a:fillRect/>
          </a:stretch>
        </p:blipFill>
        <p:spPr>
          <a:xfrm>
            <a:off x="474518" y="1039532"/>
            <a:ext cx="9490364" cy="5674948"/>
          </a:xfrm>
          <a:prstGeom prst="rect">
            <a:avLst/>
          </a:prstGeom>
        </p:spPr>
      </p:pic>
      <p:sp>
        <p:nvSpPr>
          <p:cNvPr id="3" name="正方形/長方形 2">
            <a:extLst>
              <a:ext uri="{FF2B5EF4-FFF2-40B4-BE49-F238E27FC236}">
                <a16:creationId xmlns:a16="http://schemas.microsoft.com/office/drawing/2014/main" id="{A080E42E-18F8-406E-8816-E383CF7F8CD4}"/>
              </a:ext>
            </a:extLst>
          </p:cNvPr>
          <p:cNvSpPr/>
          <p:nvPr/>
        </p:nvSpPr>
        <p:spPr>
          <a:xfrm>
            <a:off x="9171900" y="748849"/>
            <a:ext cx="763351" cy="276999"/>
          </a:xfrm>
          <a:prstGeom prst="rect">
            <a:avLst/>
          </a:prstGeom>
        </p:spPr>
        <p:txBody>
          <a:bodyPr wrap="none">
            <a:spAutoFit/>
          </a:bodyPr>
          <a:lstStyle/>
          <a:p>
            <a:r>
              <a:rPr lang="en-US" altLang="ja-JP" sz="1200" dirty="0">
                <a:solidFill>
                  <a:srgbClr val="000000"/>
                </a:solidFill>
                <a:latin typeface="Meiryo UI" panose="020B0604030504040204" pitchFamily="50" charset="-128"/>
                <a:ea typeface="Meiryo UI" panose="020B0604030504040204" pitchFamily="50" charset="-128"/>
              </a:rPr>
              <a:t>N=800</a:t>
            </a:r>
            <a:r>
              <a:rPr lang="en-US" altLang="ja-JP" sz="1200" dirty="0"/>
              <a:t> </a:t>
            </a:r>
            <a:endParaRPr lang="ja-JP" altLang="en-US" sz="1200" dirty="0"/>
          </a:p>
        </p:txBody>
      </p:sp>
      <p:sp>
        <p:nvSpPr>
          <p:cNvPr id="10" name="正方形/長方形 9">
            <a:extLst>
              <a:ext uri="{FF2B5EF4-FFF2-40B4-BE49-F238E27FC236}">
                <a16:creationId xmlns:a16="http://schemas.microsoft.com/office/drawing/2014/main" id="{44F3DD29-CACB-4FB3-8164-5F6F4842DECA}"/>
              </a:ext>
            </a:extLst>
          </p:cNvPr>
          <p:cNvSpPr/>
          <p:nvPr/>
        </p:nvSpPr>
        <p:spPr>
          <a:xfrm>
            <a:off x="755204" y="6930504"/>
            <a:ext cx="9232307" cy="261610"/>
          </a:xfrm>
          <a:prstGeom prst="rect">
            <a:avLst/>
          </a:prstGeom>
        </p:spPr>
        <p:txBody>
          <a:bodyPr wrap="square">
            <a:spAutoFit/>
          </a:bodyPr>
          <a:lstStyle/>
          <a:p>
            <a:r>
              <a:rPr lang="en-US" altLang="ja-JP" sz="1100" dirty="0"/>
              <a:t>※</a:t>
            </a:r>
            <a:r>
              <a:rPr lang="ja-JP" altLang="en-US" sz="1100" dirty="0"/>
              <a:t>注意）</a:t>
            </a:r>
            <a:r>
              <a:rPr lang="en-US" altLang="ja-JP" sz="1100" dirty="0"/>
              <a:t>Q24.AI</a:t>
            </a:r>
            <a:r>
              <a:rPr lang="ja-JP" altLang="en-US" sz="1100" dirty="0"/>
              <a:t>への取り組み状況の「製品・サービスの提供」「開発の受託」「製品・サービスの利用」の全てにおいて、「していない」を回答した企業も含まれる。</a:t>
            </a:r>
          </a:p>
        </p:txBody>
      </p:sp>
    </p:spTree>
    <p:extLst>
      <p:ext uri="{BB962C8B-B14F-4D97-AF65-F5344CB8AC3E}">
        <p14:creationId xmlns:p14="http://schemas.microsoft.com/office/powerpoint/2010/main" val="12711199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126AFB8-86D2-4D34-9F1C-DAF19FC5CE9D}"/>
              </a:ext>
            </a:extLst>
          </p:cNvPr>
          <p:cNvSpPr/>
          <p:nvPr/>
        </p:nvSpPr>
        <p:spPr>
          <a:xfrm>
            <a:off x="755204" y="449784"/>
            <a:ext cx="9361040" cy="6736460"/>
          </a:xfrm>
          <a:prstGeom prst="rect">
            <a:avLst/>
          </a:prstGeom>
        </p:spPr>
        <p:txBody>
          <a:bodyPr wrap="square">
            <a:spAutoFit/>
          </a:bodyPr>
          <a:lstStyle/>
          <a:p>
            <a:pPr>
              <a:spcAft>
                <a:spcPts val="0"/>
              </a:spcAft>
            </a:pPr>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年度組込み</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/IoT</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産業の動向把握等に関する調査」事業</a:t>
            </a:r>
            <a:b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組込み</a:t>
            </a:r>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/IoT</a:t>
            </a: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に関する動向調査 調査報告書</a:t>
            </a:r>
            <a:endPar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Bef>
                <a:spcPts val="1200"/>
              </a:spcBef>
              <a:spcAft>
                <a:spcPts val="0"/>
              </a:spcAft>
            </a:pP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2021</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  6</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発行</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1200"/>
              </a:spcAf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日 改版</a:t>
            </a:r>
            <a:endParaRPr lang="en-US" altLang="ja-JP" sz="1600" dirty="0">
              <a:latin typeface="Meiryo UI" panose="020B0604030504040204" pitchFamily="50" charset="-128"/>
              <a:ea typeface="Meiryo UI" panose="020B0604030504040204" pitchFamily="50" charset="-128"/>
            </a:endParaRPr>
          </a:p>
          <a:p>
            <a:pPr>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編　者</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独立行政法人情報処理推進機構</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IPA</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社会基盤センター</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発行人</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片岡　晃</a:t>
            </a:r>
            <a:endPar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発行所</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独立行政法人情報処理推進機構 </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(IPA)</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400">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113-6591</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400">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東京都文京区本駒込二丁目</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28</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番</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号</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400">
              <a:lnSpc>
                <a:spcPct val="150000"/>
              </a:lnSpc>
              <a:spcAft>
                <a:spcPts val="0"/>
              </a:spcAft>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文京グリーンコート センターオフィス</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400">
              <a:lnSpc>
                <a:spcPct val="150000"/>
              </a:lnSpc>
              <a:spcAft>
                <a:spcPts val="0"/>
              </a:spcAft>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URL https://www.ipa.go.jp/ikc/index.html</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Aft>
                <a:spcPts val="0"/>
              </a:spcAft>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All Rights Reserved Copyright©2021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独立行政法人情報処理推進機構</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(IPA)</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0478428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9878E1B-84C3-4B60-B26F-9F2425175D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43437" y="2898056"/>
            <a:ext cx="1152525" cy="646430"/>
          </a:xfrm>
          <a:prstGeom prst="rect">
            <a:avLst/>
          </a:prstGeom>
          <a:noFill/>
          <a:ln>
            <a:noFill/>
          </a:ln>
        </p:spPr>
      </p:pic>
    </p:spTree>
    <p:extLst>
      <p:ext uri="{BB962C8B-B14F-4D97-AF65-F5344CB8AC3E}">
        <p14:creationId xmlns:p14="http://schemas.microsoft.com/office/powerpoint/2010/main" val="220284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Q2-2B</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事業規模 </a:t>
            </a:r>
            <a:r>
              <a:rPr lang="en-US" altLang="ja-JP" sz="2065" b="1" dirty="0">
                <a:latin typeface="MS UI Gothic" panose="020B0600070205080204" pitchFamily="50" charset="-128"/>
                <a:ea typeface="MS UI Gothic" panose="020B0600070205080204" pitchFamily="50" charset="-128"/>
              </a:rPr>
              <a:t>【</a:t>
            </a:r>
            <a:r>
              <a:rPr lang="zh-TW" altLang="en-US" sz="2065" b="1" dirty="0">
                <a:latin typeface="MS UI Gothic" panose="020B0600070205080204" pitchFamily="50" charset="-128"/>
                <a:ea typeface="MS UI Gothic" panose="020B0600070205080204" pitchFamily="50" charset="-128"/>
              </a:rPr>
              <a:t>売上高</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（経年比較</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94BD98AF-A4ED-4421-9094-7ED3E8F30E61}"/>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p:txBody>
      </p:sp>
      <p:graphicFrame>
        <p:nvGraphicFramePr>
          <p:cNvPr id="9" name="グラフ 8">
            <a:extLst>
              <a:ext uri="{FF2B5EF4-FFF2-40B4-BE49-F238E27FC236}">
                <a16:creationId xmlns:a16="http://schemas.microsoft.com/office/drawing/2014/main" id="{8ADE3C32-DD4B-4073-98AA-71C98DA84640}"/>
              </a:ext>
            </a:extLst>
          </p:cNvPr>
          <p:cNvGraphicFramePr>
            <a:graphicFrameLocks/>
          </p:cNvGraphicFramePr>
          <p:nvPr/>
        </p:nvGraphicFramePr>
        <p:xfrm>
          <a:off x="980175" y="1589994"/>
          <a:ext cx="8479050" cy="498047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10FFD377-A637-475F-B40D-0A4C0889F4E3}"/>
              </a:ext>
            </a:extLst>
          </p:cNvPr>
          <p:cNvSpPr txBox="1"/>
          <p:nvPr/>
        </p:nvSpPr>
        <p:spPr>
          <a:xfrm>
            <a:off x="1388870" y="6722864"/>
            <a:ext cx="8302750" cy="523220"/>
          </a:xfrm>
          <a:prstGeom prst="rect">
            <a:avLst/>
          </a:prstGeom>
          <a:noFill/>
        </p:spPr>
        <p:txBody>
          <a:bodyPr wrap="square" rtlCol="0">
            <a:spAutoFit/>
          </a:bodyPr>
          <a:lstStyle/>
          <a:p>
            <a:r>
              <a:rPr lang="en-US" altLang="ja-JP" sz="1400" dirty="0">
                <a:solidFill>
                  <a:srgbClr val="0000FF"/>
                </a:solidFill>
              </a:rPr>
              <a:t>※2016</a:t>
            </a:r>
            <a:r>
              <a:rPr lang="ja-JP" altLang="en-US" sz="1400" dirty="0">
                <a:solidFill>
                  <a:srgbClr val="0000FF"/>
                </a:solidFill>
              </a:rPr>
              <a:t>年度～</a:t>
            </a:r>
            <a:r>
              <a:rPr lang="en-US" altLang="ja-JP" sz="1400" dirty="0">
                <a:solidFill>
                  <a:srgbClr val="0000FF"/>
                </a:solidFill>
              </a:rPr>
              <a:t>2019</a:t>
            </a:r>
            <a:r>
              <a:rPr lang="ja-JP" altLang="en-US" sz="1400" dirty="0">
                <a:solidFill>
                  <a:srgbClr val="0000FF"/>
                </a:solidFill>
              </a:rPr>
              <a:t>年度の集計は、</a:t>
            </a:r>
            <a:r>
              <a:rPr lang="en-US" altLang="ja-JP" sz="1400" dirty="0">
                <a:solidFill>
                  <a:srgbClr val="0000FF"/>
                </a:solidFill>
              </a:rPr>
              <a:t>B.</a:t>
            </a:r>
            <a:r>
              <a:rPr lang="ja-JP" altLang="en-US" sz="1400" dirty="0">
                <a:solidFill>
                  <a:srgbClr val="0000FF"/>
                </a:solidFill>
              </a:rPr>
              <a:t>メーカー企業と「系列ソフトウェア企業」、「受託ソフトウェア企業」、「独立系ソフトウェア企業」を対象にしている。</a:t>
            </a:r>
            <a:endParaRPr lang="en-US" altLang="ja-JP" sz="1400" dirty="0">
              <a:solidFill>
                <a:srgbClr val="0000FF"/>
              </a:solidFill>
            </a:endParaRPr>
          </a:p>
        </p:txBody>
      </p:sp>
    </p:spTree>
    <p:extLst>
      <p:ext uri="{BB962C8B-B14F-4D97-AF65-F5344CB8AC3E}">
        <p14:creationId xmlns:p14="http://schemas.microsoft.com/office/powerpoint/2010/main" val="36317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産業構造における主な位置づけ</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7" name="Chart 2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984151252"/>
              </p:ext>
            </p:extLst>
          </p:nvPr>
        </p:nvGraphicFramePr>
        <p:xfrm>
          <a:off x="1619300" y="1696376"/>
          <a:ext cx="7002992" cy="3987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256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産業構造における主な位置づけ （地域別）</a:t>
            </a:r>
          </a:p>
        </p:txBody>
      </p:sp>
      <p:sp>
        <p:nvSpPr>
          <p:cNvPr id="8" name="テキスト ボックス 7">
            <a:extLst>
              <a:ext uri="{FF2B5EF4-FFF2-40B4-BE49-F238E27FC236}">
                <a16:creationId xmlns:a16="http://schemas.microsoft.com/office/drawing/2014/main" id="{8162F516-E46B-4382-9AC5-57F0DA9DFF26}"/>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graphicFrame>
        <p:nvGraphicFramePr>
          <p:cNvPr id="6" name="グラフ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114340181"/>
              </p:ext>
            </p:extLst>
          </p:nvPr>
        </p:nvGraphicFramePr>
        <p:xfrm>
          <a:off x="899700" y="1602472"/>
          <a:ext cx="864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3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産業構造における主な位置づけ</a:t>
            </a:r>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（地域別・経年比較）</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endParaRPr lang="en-US" altLang="ja-JP" sz="1400" dirty="0"/>
          </a:p>
          <a:p>
            <a:r>
              <a:rPr lang="ja-JP" altLang="en-US" sz="1400" dirty="0"/>
              <a:t>クロス集計の軸：地域</a:t>
            </a:r>
          </a:p>
        </p:txBody>
      </p:sp>
      <p:graphicFrame>
        <p:nvGraphicFramePr>
          <p:cNvPr id="7" name="グラフ 6">
            <a:extLst>
              <a:ext uri="{FF2B5EF4-FFF2-40B4-BE49-F238E27FC236}">
                <a16:creationId xmlns:a16="http://schemas.microsoft.com/office/drawing/2014/main" id="{00000000-0008-0000-0300-000003000000}"/>
              </a:ext>
            </a:extLst>
          </p:cNvPr>
          <p:cNvGraphicFramePr>
            <a:graphicFrameLocks/>
          </p:cNvGraphicFramePr>
          <p:nvPr/>
        </p:nvGraphicFramePr>
        <p:xfrm>
          <a:off x="539700" y="1688578"/>
          <a:ext cx="9003924"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E8783ABC-DBC0-4623-979E-B5C35CB5D029}"/>
              </a:ext>
            </a:extLst>
          </p:cNvPr>
          <p:cNvSpPr txBox="1"/>
          <p:nvPr/>
        </p:nvSpPr>
        <p:spPr>
          <a:xfrm>
            <a:off x="1388870" y="6722864"/>
            <a:ext cx="8302750" cy="523220"/>
          </a:xfrm>
          <a:prstGeom prst="rect">
            <a:avLst/>
          </a:prstGeom>
          <a:noFill/>
        </p:spPr>
        <p:txBody>
          <a:bodyPr wrap="square" rtlCol="0">
            <a:spAutoFit/>
          </a:bodyPr>
          <a:lstStyle/>
          <a:p>
            <a:r>
              <a:rPr lang="en-US" altLang="ja-JP" sz="1400" dirty="0">
                <a:solidFill>
                  <a:srgbClr val="0000FF"/>
                </a:solidFill>
              </a:rPr>
              <a:t>※2016</a:t>
            </a:r>
            <a:r>
              <a:rPr lang="ja-JP" altLang="en-US" sz="1400" dirty="0">
                <a:solidFill>
                  <a:srgbClr val="0000FF"/>
                </a:solidFill>
              </a:rPr>
              <a:t>年度～</a:t>
            </a:r>
            <a:r>
              <a:rPr lang="en-US" altLang="ja-JP" sz="1400" dirty="0">
                <a:solidFill>
                  <a:srgbClr val="0000FF"/>
                </a:solidFill>
              </a:rPr>
              <a:t>2019</a:t>
            </a:r>
            <a:r>
              <a:rPr lang="ja-JP" altLang="en-US" sz="1400" dirty="0">
                <a:solidFill>
                  <a:srgbClr val="0000FF"/>
                </a:solidFill>
              </a:rPr>
              <a:t>年度の集計は、</a:t>
            </a:r>
            <a:r>
              <a:rPr lang="en-US" altLang="ja-JP" sz="1400" dirty="0">
                <a:solidFill>
                  <a:srgbClr val="0000FF"/>
                </a:solidFill>
              </a:rPr>
              <a:t>B.</a:t>
            </a:r>
            <a:r>
              <a:rPr lang="ja-JP" altLang="en-US" sz="1400" dirty="0">
                <a:solidFill>
                  <a:srgbClr val="0000FF"/>
                </a:solidFill>
              </a:rPr>
              <a:t>メーカー企業と「系列ソフトウェア企業」、「受託ソフトウェア企業」、「独立系ソフトウェア企業」を対象にしている。</a:t>
            </a:r>
            <a:endParaRPr lang="en-US" altLang="ja-JP" sz="1400" dirty="0">
              <a:solidFill>
                <a:srgbClr val="0000FF"/>
              </a:solidFill>
            </a:endParaRPr>
          </a:p>
        </p:txBody>
      </p:sp>
    </p:spTree>
    <p:extLst>
      <p:ext uri="{BB962C8B-B14F-4D97-AF65-F5344CB8AC3E}">
        <p14:creationId xmlns:p14="http://schemas.microsoft.com/office/powerpoint/2010/main" val="1797093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3" name="グラフ 12">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28463370"/>
              </p:ext>
            </p:extLst>
          </p:nvPr>
        </p:nvGraphicFramePr>
        <p:xfrm>
          <a:off x="139813" y="1529904"/>
          <a:ext cx="54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2159118745"/>
              </p:ext>
            </p:extLst>
          </p:nvPr>
        </p:nvGraphicFramePr>
        <p:xfrm>
          <a:off x="5619587" y="1529904"/>
          <a:ext cx="4680000" cy="43542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00000000-0008-0000-0400-000007000000}"/>
              </a:ext>
            </a:extLst>
          </p:cNvPr>
          <p:cNvGraphicFramePr>
            <a:graphicFrameLocks/>
          </p:cNvGraphicFramePr>
          <p:nvPr>
            <p:extLst>
              <p:ext uri="{D42A27DB-BD31-4B8C-83A1-F6EECF244321}">
                <p14:modId xmlns:p14="http://schemas.microsoft.com/office/powerpoint/2010/main" val="1014032609"/>
              </p:ext>
            </p:extLst>
          </p:nvPr>
        </p:nvGraphicFramePr>
        <p:xfrm>
          <a:off x="139813" y="4914280"/>
          <a:ext cx="540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正方形/長方形 4">
            <a:extLst>
              <a:ext uri="{FF2B5EF4-FFF2-40B4-BE49-F238E27FC236}">
                <a16:creationId xmlns:a16="http://schemas.microsoft.com/office/drawing/2014/main" id="{4574D085-C230-4FE5-9399-27F17E89372E}"/>
              </a:ext>
            </a:extLst>
          </p:cNvPr>
          <p:cNvSpPr/>
          <p:nvPr/>
        </p:nvSpPr>
        <p:spPr>
          <a:xfrm>
            <a:off x="7445664" y="6131428"/>
            <a:ext cx="1027845" cy="307777"/>
          </a:xfrm>
          <a:prstGeom prst="rect">
            <a:avLst/>
          </a:prstGeom>
        </p:spPr>
        <p:txBody>
          <a:bodyPr wrap="none">
            <a:spAutoFit/>
          </a:bodyPr>
          <a:lstStyle/>
          <a:p>
            <a:r>
              <a:rPr lang="en-US" altLang="ja-JP" sz="1400" b="1" dirty="0">
                <a:solidFill>
                  <a:srgbClr val="000000"/>
                </a:solidFill>
                <a:latin typeface="Meiryo UI" panose="020B0604030504040204" pitchFamily="50" charset="-128"/>
                <a:ea typeface="Meiryo UI" panose="020B0604030504040204" pitchFamily="50" charset="-128"/>
              </a:rPr>
              <a:t>N=1540</a:t>
            </a:r>
            <a:r>
              <a:rPr lang="en-US" altLang="ja-JP" sz="1400" dirty="0"/>
              <a:t> </a:t>
            </a:r>
            <a:endParaRPr lang="ja-JP" altLang="en-US" sz="1400" dirty="0"/>
          </a:p>
        </p:txBody>
      </p:sp>
      <p:sp>
        <p:nvSpPr>
          <p:cNvPr id="10" name="テキスト ボックス 9">
            <a:extLst>
              <a:ext uri="{FF2B5EF4-FFF2-40B4-BE49-F238E27FC236}">
                <a16:creationId xmlns:a16="http://schemas.microsoft.com/office/drawing/2014/main" id="{6DBFCA70-7DCE-4975-B5E2-D2290E85CD1F}"/>
              </a:ext>
            </a:extLst>
          </p:cNvPr>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a:t>
            </a:r>
            <a:r>
              <a:rPr lang="ja-JP" altLang="en-US" sz="1800" b="1" dirty="0">
                <a:latin typeface="MS UI Gothic" panose="020B0600070205080204" pitchFamily="50" charset="-128"/>
                <a:ea typeface="MS UI Gothic" panose="020B0600070205080204" pitchFamily="50" charset="-128"/>
              </a:rPr>
              <a:t>（複数選択可）</a:t>
            </a:r>
            <a:endParaRPr lang="ja-JP" altLang="en-US" sz="2065"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28106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グラフ 61">
            <a:extLst>
              <a:ext uri="{FF2B5EF4-FFF2-40B4-BE49-F238E27FC236}">
                <a16:creationId xmlns:a16="http://schemas.microsoft.com/office/drawing/2014/main" id="{3E21FDBF-07C8-4983-ABD3-464CBC32C43A}"/>
              </a:ext>
            </a:extLst>
          </p:cNvPr>
          <p:cNvGraphicFramePr>
            <a:graphicFrameLocks/>
          </p:cNvGraphicFramePr>
          <p:nvPr/>
        </p:nvGraphicFramePr>
        <p:xfrm>
          <a:off x="75969" y="825713"/>
          <a:ext cx="270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グラフ 62">
            <a:extLst>
              <a:ext uri="{FF2B5EF4-FFF2-40B4-BE49-F238E27FC236}">
                <a16:creationId xmlns:a16="http://schemas.microsoft.com/office/drawing/2014/main" id="{6CF16F00-671F-401F-B7D6-584E777899C4}"/>
              </a:ext>
            </a:extLst>
          </p:cNvPr>
          <p:cNvGraphicFramePr>
            <a:graphicFrameLocks/>
          </p:cNvGraphicFramePr>
          <p:nvPr/>
        </p:nvGraphicFramePr>
        <p:xfrm>
          <a:off x="2594807" y="825713"/>
          <a:ext cx="270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グラフ 63">
            <a:extLst>
              <a:ext uri="{FF2B5EF4-FFF2-40B4-BE49-F238E27FC236}">
                <a16:creationId xmlns:a16="http://schemas.microsoft.com/office/drawing/2014/main" id="{DC43CC30-D084-4A4F-B0CF-42CEE86533CD}"/>
              </a:ext>
            </a:extLst>
          </p:cNvPr>
          <p:cNvGraphicFramePr>
            <a:graphicFrameLocks/>
          </p:cNvGraphicFramePr>
          <p:nvPr/>
        </p:nvGraphicFramePr>
        <p:xfrm>
          <a:off x="75969" y="2825961"/>
          <a:ext cx="2700000" cy="11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グラフ 64">
            <a:extLst>
              <a:ext uri="{FF2B5EF4-FFF2-40B4-BE49-F238E27FC236}">
                <a16:creationId xmlns:a16="http://schemas.microsoft.com/office/drawing/2014/main" id="{83F603E7-E872-4425-90B2-2C4CBAE2A76C}"/>
              </a:ext>
            </a:extLst>
          </p:cNvPr>
          <p:cNvGraphicFramePr>
            <a:graphicFrameLocks/>
          </p:cNvGraphicFramePr>
          <p:nvPr/>
        </p:nvGraphicFramePr>
        <p:xfrm>
          <a:off x="5185437" y="825713"/>
          <a:ext cx="2700000" cy="19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グラフ 65">
            <a:extLst>
              <a:ext uri="{FF2B5EF4-FFF2-40B4-BE49-F238E27FC236}">
                <a16:creationId xmlns:a16="http://schemas.microsoft.com/office/drawing/2014/main" id="{B6B94D36-42AC-49F1-84B0-756B1B0B2954}"/>
              </a:ext>
            </a:extLst>
          </p:cNvPr>
          <p:cNvGraphicFramePr>
            <a:graphicFrameLocks/>
          </p:cNvGraphicFramePr>
          <p:nvPr/>
        </p:nvGraphicFramePr>
        <p:xfrm>
          <a:off x="7704276" y="825713"/>
          <a:ext cx="2700000" cy="25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グラフ 66">
            <a:extLst>
              <a:ext uri="{FF2B5EF4-FFF2-40B4-BE49-F238E27FC236}">
                <a16:creationId xmlns:a16="http://schemas.microsoft.com/office/drawing/2014/main" id="{52A18F90-FE7E-4FEE-9581-6DEFD6723F3D}"/>
              </a:ext>
            </a:extLst>
          </p:cNvPr>
          <p:cNvGraphicFramePr>
            <a:graphicFrameLocks/>
          </p:cNvGraphicFramePr>
          <p:nvPr/>
        </p:nvGraphicFramePr>
        <p:xfrm>
          <a:off x="5185437" y="2825961"/>
          <a:ext cx="2700000" cy="115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グラフ 67">
            <a:extLst>
              <a:ext uri="{FF2B5EF4-FFF2-40B4-BE49-F238E27FC236}">
                <a16:creationId xmlns:a16="http://schemas.microsoft.com/office/drawing/2014/main" id="{3B4B9590-5FF2-4217-8D2C-73586524DD85}"/>
              </a:ext>
            </a:extLst>
          </p:cNvPr>
          <p:cNvGraphicFramePr>
            <a:graphicFrameLocks/>
          </p:cNvGraphicFramePr>
          <p:nvPr/>
        </p:nvGraphicFramePr>
        <p:xfrm>
          <a:off x="75969" y="4138296"/>
          <a:ext cx="2700000" cy="19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グラフ 68">
            <a:extLst>
              <a:ext uri="{FF2B5EF4-FFF2-40B4-BE49-F238E27FC236}">
                <a16:creationId xmlns:a16="http://schemas.microsoft.com/office/drawing/2014/main" id="{3946FA89-185D-4341-A524-327957939BF5}"/>
              </a:ext>
            </a:extLst>
          </p:cNvPr>
          <p:cNvGraphicFramePr>
            <a:graphicFrameLocks/>
          </p:cNvGraphicFramePr>
          <p:nvPr/>
        </p:nvGraphicFramePr>
        <p:xfrm>
          <a:off x="2594804" y="4138296"/>
          <a:ext cx="2700000" cy="252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0" name="グラフ 69">
            <a:extLst>
              <a:ext uri="{FF2B5EF4-FFF2-40B4-BE49-F238E27FC236}">
                <a16:creationId xmlns:a16="http://schemas.microsoft.com/office/drawing/2014/main" id="{FAA102F7-0208-437F-99C5-B259EB5FDAA1}"/>
              </a:ext>
            </a:extLst>
          </p:cNvPr>
          <p:cNvGraphicFramePr>
            <a:graphicFrameLocks/>
          </p:cNvGraphicFramePr>
          <p:nvPr>
            <p:extLst>
              <p:ext uri="{D42A27DB-BD31-4B8C-83A1-F6EECF244321}">
                <p14:modId xmlns:p14="http://schemas.microsoft.com/office/powerpoint/2010/main" val="2495958621"/>
              </p:ext>
            </p:extLst>
          </p:nvPr>
        </p:nvGraphicFramePr>
        <p:xfrm>
          <a:off x="75969" y="6138544"/>
          <a:ext cx="2700000" cy="115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1" name="グラフ 70">
            <a:extLst>
              <a:ext uri="{FF2B5EF4-FFF2-40B4-BE49-F238E27FC236}">
                <a16:creationId xmlns:a16="http://schemas.microsoft.com/office/drawing/2014/main" id="{8D069F8D-1FF4-4B5E-8567-D7B9F8B49811}"/>
              </a:ext>
            </a:extLst>
          </p:cNvPr>
          <p:cNvGraphicFramePr>
            <a:graphicFrameLocks/>
          </p:cNvGraphicFramePr>
          <p:nvPr/>
        </p:nvGraphicFramePr>
        <p:xfrm>
          <a:off x="5185437" y="4138296"/>
          <a:ext cx="2700000" cy="198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2" name="グラフ 71">
            <a:extLst>
              <a:ext uri="{FF2B5EF4-FFF2-40B4-BE49-F238E27FC236}">
                <a16:creationId xmlns:a16="http://schemas.microsoft.com/office/drawing/2014/main" id="{7B966E75-1674-4E6C-88BE-A58284FC573C}"/>
              </a:ext>
            </a:extLst>
          </p:cNvPr>
          <p:cNvGraphicFramePr>
            <a:graphicFrameLocks/>
          </p:cNvGraphicFramePr>
          <p:nvPr/>
        </p:nvGraphicFramePr>
        <p:xfrm>
          <a:off x="7704263" y="4138296"/>
          <a:ext cx="2700000" cy="252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3" name="グラフ 72">
            <a:extLst>
              <a:ext uri="{FF2B5EF4-FFF2-40B4-BE49-F238E27FC236}">
                <a16:creationId xmlns:a16="http://schemas.microsoft.com/office/drawing/2014/main" id="{698C8733-19C5-4052-89CA-D4AD9EE29277}"/>
              </a:ext>
            </a:extLst>
          </p:cNvPr>
          <p:cNvGraphicFramePr>
            <a:graphicFrameLocks/>
          </p:cNvGraphicFramePr>
          <p:nvPr/>
        </p:nvGraphicFramePr>
        <p:xfrm>
          <a:off x="5185436" y="6138544"/>
          <a:ext cx="2942167" cy="1152000"/>
        </p:xfrm>
        <a:graphic>
          <a:graphicData uri="http://schemas.openxmlformats.org/drawingml/2006/chart">
            <c:chart xmlns:c="http://schemas.openxmlformats.org/drawingml/2006/chart" xmlns:r="http://schemas.openxmlformats.org/officeDocument/2006/relationships" r:id="rId14"/>
          </a:graphicData>
        </a:graphic>
      </p:graphicFrame>
      <p:sp>
        <p:nvSpPr>
          <p:cNvPr id="2" name="テキスト ボックス 1"/>
          <p:cNvSpPr txBox="1"/>
          <p:nvPr/>
        </p:nvSpPr>
        <p:spPr>
          <a:xfrm>
            <a:off x="515394" y="257851"/>
            <a:ext cx="9028230"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a:t>
            </a:r>
            <a:r>
              <a:rPr lang="ja-JP" altLang="en-US" sz="1800" b="1" dirty="0">
                <a:latin typeface="MS UI Gothic" panose="020B0600070205080204" pitchFamily="50" charset="-128"/>
                <a:ea typeface="MS UI Gothic" panose="020B0600070205080204" pitchFamily="50" charset="-128"/>
              </a:rPr>
              <a:t> </a:t>
            </a:r>
            <a:r>
              <a:rPr lang="en-US" altLang="ja-JP" sz="1800" b="1" dirty="0">
                <a:latin typeface="MS UI Gothic" panose="020B0600070205080204" pitchFamily="50" charset="-128"/>
                <a:ea typeface="MS UI Gothic" panose="020B0600070205080204" pitchFamily="50" charset="-128"/>
              </a:rPr>
              <a:t>(</a:t>
            </a:r>
            <a:r>
              <a:rPr lang="ja-JP" altLang="en-US" sz="1800" b="1" dirty="0">
                <a:latin typeface="MS UI Gothic" panose="020B0600070205080204" pitchFamily="50" charset="-128"/>
                <a:ea typeface="MS UI Gothic" panose="020B0600070205080204" pitchFamily="50" charset="-128"/>
              </a:rPr>
              <a:t>複数選択可）</a:t>
            </a:r>
            <a:r>
              <a:rPr lang="ja-JP" altLang="en-US" sz="2070" b="1" dirty="0">
                <a:latin typeface="MS UI Gothic" panose="020B0600070205080204" pitchFamily="50" charset="-128"/>
                <a:ea typeface="MS UI Gothic" panose="020B0600070205080204" pitchFamily="50" charset="-128"/>
              </a:rPr>
              <a:t>  </a:t>
            </a:r>
            <a:r>
              <a:rPr lang="en-US" altLang="ja-JP"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ja-JP" sz="2070" b="1" dirty="0">
                <a:latin typeface="MS UI Gothic" panose="020B0600070205080204" pitchFamily="50" charset="-128"/>
                <a:ea typeface="MS UI Gothic" panose="020B0600070205080204" pitchFamily="50" charset="-128"/>
              </a:rPr>
              <a:t>〕</a:t>
            </a:r>
            <a:endParaRPr lang="ja-JP" altLang="en-US" sz="2070" b="1" dirty="0">
              <a:latin typeface="MS UI Gothic" panose="020B0600070205080204" pitchFamily="50" charset="-128"/>
              <a:ea typeface="MS UI Gothic" panose="020B0600070205080204" pitchFamily="50" charset="-128"/>
            </a:endParaRPr>
          </a:p>
        </p:txBody>
      </p:sp>
      <p:sp>
        <p:nvSpPr>
          <p:cNvPr id="16" name="object 6">
            <a:extLst>
              <a:ext uri="{FF2B5EF4-FFF2-40B4-BE49-F238E27FC236}">
                <a16:creationId xmlns:a16="http://schemas.microsoft.com/office/drawing/2014/main" id="{9F36EDEF-C7FD-486A-83C3-CC75BDA15B96}"/>
              </a:ext>
            </a:extLst>
          </p:cNvPr>
          <p:cNvSpPr txBox="1"/>
          <p:nvPr/>
        </p:nvSpPr>
        <p:spPr>
          <a:xfrm>
            <a:off x="2266372" y="780071"/>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20" name="object 6">
            <a:extLst>
              <a:ext uri="{FF2B5EF4-FFF2-40B4-BE49-F238E27FC236}">
                <a16:creationId xmlns:a16="http://schemas.microsoft.com/office/drawing/2014/main" id="{2804172F-BE5B-45A8-B445-988EFCF7CCB7}"/>
              </a:ext>
            </a:extLst>
          </p:cNvPr>
          <p:cNvSpPr txBox="1"/>
          <p:nvPr/>
        </p:nvSpPr>
        <p:spPr>
          <a:xfrm>
            <a:off x="7396397" y="780071"/>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C5C520A4-1E48-4080-84E9-C6426970A4CF}"/>
              </a:ext>
            </a:extLst>
          </p:cNvPr>
          <p:cNvSpPr txBox="1"/>
          <p:nvPr/>
        </p:nvSpPr>
        <p:spPr>
          <a:xfrm>
            <a:off x="7304203" y="409533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66C3C410-C57E-4DE3-A1B9-50E89EF7B345}"/>
              </a:ext>
            </a:extLst>
          </p:cNvPr>
          <p:cNvSpPr txBox="1"/>
          <p:nvPr/>
        </p:nvSpPr>
        <p:spPr>
          <a:xfrm>
            <a:off x="2082646" y="409533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cxnSp>
        <p:nvCxnSpPr>
          <p:cNvPr id="15" name="直線コネクタ 14">
            <a:extLst>
              <a:ext uri="{FF2B5EF4-FFF2-40B4-BE49-F238E27FC236}">
                <a16:creationId xmlns:a16="http://schemas.microsoft.com/office/drawing/2014/main" id="{CC672351-7C27-4C72-AE21-AE7A06560C2F}"/>
              </a:ext>
            </a:extLst>
          </p:cNvPr>
          <p:cNvCxnSpPr>
            <a:cxnSpLocks/>
          </p:cNvCxnSpPr>
          <p:nvPr/>
        </p:nvCxnSpPr>
        <p:spPr>
          <a:xfrm flipH="1" flipV="1">
            <a:off x="5219700" y="1457896"/>
            <a:ext cx="20902" cy="518457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348272D-13D9-48A4-9E4D-3E09FCABBEB9}"/>
              </a:ext>
            </a:extLst>
          </p:cNvPr>
          <p:cNvCxnSpPr>
            <a:cxnSpLocks/>
          </p:cNvCxnSpPr>
          <p:nvPr/>
        </p:nvCxnSpPr>
        <p:spPr>
          <a:xfrm>
            <a:off x="827212" y="4050184"/>
            <a:ext cx="9000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36F81D6-B742-4586-B726-32D80AD64082}"/>
              </a:ext>
            </a:extLst>
          </p:cNvPr>
          <p:cNvSpPr/>
          <p:nvPr/>
        </p:nvSpPr>
        <p:spPr>
          <a:xfrm>
            <a:off x="3213270" y="3490119"/>
            <a:ext cx="763351" cy="276999"/>
          </a:xfrm>
          <a:prstGeom prst="rect">
            <a:avLst/>
          </a:prstGeom>
        </p:spPr>
        <p:txBody>
          <a:bodyPr wrap="none">
            <a:spAutoFit/>
          </a:bodyPr>
          <a:lstStyle/>
          <a:p>
            <a:r>
              <a:rPr lang="en-US" altLang="ja-JP" sz="1200" dirty="0">
                <a:solidFill>
                  <a:srgbClr val="000000"/>
                </a:solidFill>
                <a:latin typeface="メイリオ" panose="020B0604030504040204" pitchFamily="50" charset="-128"/>
                <a:ea typeface="メイリオ" panose="020B0604030504040204" pitchFamily="50" charset="-128"/>
              </a:rPr>
              <a:t>N=373</a:t>
            </a:r>
            <a:r>
              <a:rPr lang="en-US" altLang="ja-JP" sz="1200" dirty="0"/>
              <a:t> </a:t>
            </a:r>
            <a:endParaRPr lang="ja-JP" altLang="en-US" sz="1200" dirty="0"/>
          </a:p>
        </p:txBody>
      </p:sp>
      <p:sp>
        <p:nvSpPr>
          <p:cNvPr id="5" name="正方形/長方形 4">
            <a:extLst>
              <a:ext uri="{FF2B5EF4-FFF2-40B4-BE49-F238E27FC236}">
                <a16:creationId xmlns:a16="http://schemas.microsoft.com/office/drawing/2014/main" id="{F4888486-8E6D-4472-BA41-B84C512F4CF9}"/>
              </a:ext>
            </a:extLst>
          </p:cNvPr>
          <p:cNvSpPr/>
          <p:nvPr/>
        </p:nvSpPr>
        <p:spPr>
          <a:xfrm>
            <a:off x="8122933" y="3490119"/>
            <a:ext cx="763351" cy="276999"/>
          </a:xfrm>
          <a:prstGeom prst="rect">
            <a:avLst/>
          </a:prstGeom>
        </p:spPr>
        <p:txBody>
          <a:bodyPr wrap="none">
            <a:spAutoFit/>
          </a:bodyPr>
          <a:lstStyle/>
          <a:p>
            <a:r>
              <a:rPr lang="en-US" altLang="ja-JP" sz="1200" dirty="0">
                <a:solidFill>
                  <a:srgbClr val="000000"/>
                </a:solidFill>
                <a:latin typeface="メイリオ" panose="020B0604030504040204" pitchFamily="50" charset="-128"/>
                <a:ea typeface="メイリオ" panose="020B0604030504040204" pitchFamily="50" charset="-128"/>
              </a:rPr>
              <a:t>N=420</a:t>
            </a:r>
            <a:r>
              <a:rPr lang="en-US" altLang="ja-JP" sz="1200" dirty="0"/>
              <a:t> </a:t>
            </a:r>
            <a:endParaRPr lang="ja-JP" altLang="en-US" sz="1200" dirty="0"/>
          </a:p>
        </p:txBody>
      </p:sp>
      <p:sp>
        <p:nvSpPr>
          <p:cNvPr id="6" name="正方形/長方形 5">
            <a:extLst>
              <a:ext uri="{FF2B5EF4-FFF2-40B4-BE49-F238E27FC236}">
                <a16:creationId xmlns:a16="http://schemas.microsoft.com/office/drawing/2014/main" id="{D3DBDC56-E3C3-4855-BE31-2FB6618B90AE}"/>
              </a:ext>
            </a:extLst>
          </p:cNvPr>
          <p:cNvSpPr/>
          <p:nvPr/>
        </p:nvSpPr>
        <p:spPr>
          <a:xfrm>
            <a:off x="3213270" y="6826635"/>
            <a:ext cx="763351" cy="276999"/>
          </a:xfrm>
          <a:prstGeom prst="rect">
            <a:avLst/>
          </a:prstGeom>
        </p:spPr>
        <p:txBody>
          <a:bodyPr wrap="none">
            <a:spAutoFit/>
          </a:bodyPr>
          <a:lstStyle/>
          <a:p>
            <a:r>
              <a:rPr lang="en-US" altLang="ja-JP" sz="1200" dirty="0">
                <a:solidFill>
                  <a:srgbClr val="000000"/>
                </a:solidFill>
                <a:latin typeface="メイリオ" panose="020B0604030504040204" pitchFamily="50" charset="-128"/>
                <a:ea typeface="メイリオ" panose="020B0604030504040204" pitchFamily="50" charset="-128"/>
              </a:rPr>
              <a:t>N=273</a:t>
            </a:r>
            <a:r>
              <a:rPr lang="en-US" altLang="ja-JP" sz="1200" dirty="0"/>
              <a:t> </a:t>
            </a:r>
            <a:endParaRPr lang="ja-JP" altLang="en-US" sz="1200" dirty="0"/>
          </a:p>
        </p:txBody>
      </p:sp>
      <p:sp>
        <p:nvSpPr>
          <p:cNvPr id="7" name="正方形/長方形 6">
            <a:extLst>
              <a:ext uri="{FF2B5EF4-FFF2-40B4-BE49-F238E27FC236}">
                <a16:creationId xmlns:a16="http://schemas.microsoft.com/office/drawing/2014/main" id="{9A0FE3A4-7D5C-4E8F-94DD-0147ACD00F31}"/>
              </a:ext>
            </a:extLst>
          </p:cNvPr>
          <p:cNvSpPr/>
          <p:nvPr/>
        </p:nvSpPr>
        <p:spPr>
          <a:xfrm>
            <a:off x="8122933" y="6826635"/>
            <a:ext cx="763351" cy="276999"/>
          </a:xfrm>
          <a:prstGeom prst="rect">
            <a:avLst/>
          </a:prstGeom>
        </p:spPr>
        <p:txBody>
          <a:bodyPr wrap="none">
            <a:spAutoFit/>
          </a:bodyPr>
          <a:lstStyle/>
          <a:p>
            <a:r>
              <a:rPr lang="en-US" altLang="ja-JP" sz="1200" dirty="0">
                <a:solidFill>
                  <a:srgbClr val="000000"/>
                </a:solidFill>
                <a:latin typeface="メイリオ" panose="020B0604030504040204" pitchFamily="50" charset="-128"/>
                <a:ea typeface="メイリオ" panose="020B0604030504040204" pitchFamily="50" charset="-128"/>
              </a:rPr>
              <a:t>N=270</a:t>
            </a:r>
            <a:r>
              <a:rPr lang="en-US" altLang="ja-JP" sz="1200" dirty="0"/>
              <a:t> </a:t>
            </a:r>
            <a:endParaRPr lang="ja-JP" altLang="en-US" sz="1200" dirty="0"/>
          </a:p>
        </p:txBody>
      </p:sp>
    </p:spTree>
    <p:extLst>
      <p:ext uri="{BB962C8B-B14F-4D97-AF65-F5344CB8AC3E}">
        <p14:creationId xmlns:p14="http://schemas.microsoft.com/office/powerpoint/2010/main" val="230477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38FC5B18-CDE5-4166-A3E3-E3B09F101D9F}"/>
              </a:ext>
            </a:extLst>
          </p:cNvPr>
          <p:cNvGraphicFramePr>
            <a:graphicFrameLocks/>
          </p:cNvGraphicFramePr>
          <p:nvPr>
            <p:extLst>
              <p:ext uri="{D42A27DB-BD31-4B8C-83A1-F6EECF244321}">
                <p14:modId xmlns:p14="http://schemas.microsoft.com/office/powerpoint/2010/main" val="2770136745"/>
              </p:ext>
            </p:extLst>
          </p:nvPr>
        </p:nvGraphicFramePr>
        <p:xfrm>
          <a:off x="179140" y="1440330"/>
          <a:ext cx="54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4600D369-69AF-41C7-8A58-5BCDEE86ADC8}"/>
              </a:ext>
            </a:extLst>
          </p:cNvPr>
          <p:cNvGraphicFramePr>
            <a:graphicFrameLocks/>
          </p:cNvGraphicFramePr>
          <p:nvPr>
            <p:extLst>
              <p:ext uri="{D42A27DB-BD31-4B8C-83A1-F6EECF244321}">
                <p14:modId xmlns:p14="http://schemas.microsoft.com/office/powerpoint/2010/main" val="53209015"/>
              </p:ext>
            </p:extLst>
          </p:nvPr>
        </p:nvGraphicFramePr>
        <p:xfrm>
          <a:off x="179140" y="4914520"/>
          <a:ext cx="540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7E393400-D713-42A0-86DE-E86EDF91BECA}"/>
              </a:ext>
            </a:extLst>
          </p:cNvPr>
          <p:cNvGraphicFramePr>
            <a:graphicFrameLocks/>
          </p:cNvGraphicFramePr>
          <p:nvPr>
            <p:extLst>
              <p:ext uri="{D42A27DB-BD31-4B8C-83A1-F6EECF244321}">
                <p14:modId xmlns:p14="http://schemas.microsoft.com/office/powerpoint/2010/main" val="3549968936"/>
              </p:ext>
            </p:extLst>
          </p:nvPr>
        </p:nvGraphicFramePr>
        <p:xfrm>
          <a:off x="4892833" y="1440330"/>
          <a:ext cx="5400000" cy="5063918"/>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a:t>
            </a:r>
            <a:r>
              <a:rPr lang="ja-JP" altLang="en-US" sz="18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（従業員数別）</a:t>
            </a:r>
          </a:p>
        </p:txBody>
      </p:sp>
      <p:sp>
        <p:nvSpPr>
          <p:cNvPr id="12" name="テキスト ボックス 11">
            <a:extLst>
              <a:ext uri="{FF2B5EF4-FFF2-40B4-BE49-F238E27FC236}">
                <a16:creationId xmlns:a16="http://schemas.microsoft.com/office/drawing/2014/main" id="{D5F00D0A-1783-4AC2-9227-4152CC6A7CA0}"/>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endParaRPr lang="en-US" altLang="ja-JP" sz="1400" dirty="0"/>
          </a:p>
        </p:txBody>
      </p:sp>
    </p:spTree>
    <p:extLst>
      <p:ext uri="{BB962C8B-B14F-4D97-AF65-F5344CB8AC3E}">
        <p14:creationId xmlns:p14="http://schemas.microsoft.com/office/powerpoint/2010/main" val="105594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A5EE1A-F9DB-4C22-B4DA-BFF33108BCB0}"/>
              </a:ext>
            </a:extLst>
          </p:cNvPr>
          <p:cNvSpPr txBox="1"/>
          <p:nvPr/>
        </p:nvSpPr>
        <p:spPr>
          <a:xfrm>
            <a:off x="311712" y="1000606"/>
            <a:ext cx="9516500" cy="544764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本資料は、どなたでも以下の１）～</a:t>
            </a:r>
            <a:r>
              <a:rPr lang="en-US" altLang="ja-JP" sz="1200" dirty="0">
                <a:solidFill>
                  <a:schemeClr val="tx1">
                    <a:lumMod val="75000"/>
                    <a:lumOff val="25000"/>
                  </a:schemeClr>
                </a:solidFill>
                <a:latin typeface="HGPｺﾞｼｯｸE" pitchFamily="50" charset="-128"/>
                <a:ea typeface="HGPｺﾞｼｯｸE" pitchFamily="50" charset="-128"/>
              </a:rPr>
              <a:t>6)</a:t>
            </a:r>
            <a:r>
              <a:rPr lang="ja-JP" altLang="en-US" sz="1200" dirty="0">
                <a:solidFill>
                  <a:schemeClr val="tx1">
                    <a:lumMod val="75000"/>
                    <a:lumOff val="25000"/>
                  </a:schemeClr>
                </a:solidFill>
                <a:latin typeface="HGPｺﾞｼｯｸE" pitchFamily="50" charset="-128"/>
                <a:ea typeface="HGPｺﾞｼｯｸE" pitchFamily="50" charset="-128"/>
              </a:rPr>
              <a:t>に従って、複製、公衆送信、翻訳・変形等の翻案等、自由に利用できます。商用利用も可能です。コンテンツ利用に当たっては、本利用ルールに同意したものとみなします。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1</a:t>
            </a:r>
            <a:r>
              <a:rPr lang="ja-JP" altLang="en-US" sz="1200" dirty="0">
                <a:solidFill>
                  <a:schemeClr val="tx1">
                    <a:lumMod val="75000"/>
                    <a:lumOff val="25000"/>
                  </a:schemeClr>
                </a:solidFill>
                <a:latin typeface="HGPｺﾞｼｯｸE" pitchFamily="50" charset="-128"/>
                <a:ea typeface="HGPｺﾞｼｯｸE" pitchFamily="50" charset="-128"/>
              </a:rPr>
              <a:t>）出典の記載について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コンテンツを利用する際は出典を記載してください。出典の記載方法は以下のとおりです。</a:t>
            </a:r>
          </a:p>
          <a:p>
            <a:pPr marL="1200150" lvl="2"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出典：</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a:t>
            </a:r>
            <a:r>
              <a:rPr lang="en-US" altLang="ja-JP" sz="1200" dirty="0">
                <a:solidFill>
                  <a:schemeClr val="tx1">
                    <a:lumMod val="75000"/>
                    <a:lumOff val="25000"/>
                  </a:schemeClr>
                </a:solidFill>
                <a:latin typeface="HGPｺﾞｼｯｸE" pitchFamily="50" charset="-128"/>
                <a:ea typeface="HGPｺﾞｼｯｸE" pitchFamily="50" charset="-128"/>
              </a:rPr>
              <a:t>2020</a:t>
            </a:r>
            <a:r>
              <a:rPr lang="ja-JP" altLang="en-US" sz="1200" dirty="0">
                <a:solidFill>
                  <a:schemeClr val="tx1">
                    <a:lumMod val="75000"/>
                    <a:lumOff val="25000"/>
                  </a:schemeClr>
                </a:solidFill>
                <a:latin typeface="HGPｺﾞｼｯｸE" pitchFamily="50" charset="-128"/>
                <a:ea typeface="HGPｺﾞｼｯｸE" pitchFamily="50" charset="-128"/>
              </a:rPr>
              <a:t>年度組込み</a:t>
            </a:r>
            <a:r>
              <a:rPr lang="en-US" altLang="ja-JP" sz="1200" dirty="0">
                <a:solidFill>
                  <a:schemeClr val="tx1">
                    <a:lumMod val="75000"/>
                    <a:lumOff val="25000"/>
                  </a:schemeClr>
                </a:solidFill>
                <a:latin typeface="HGPｺﾞｼｯｸE" pitchFamily="50" charset="-128"/>
                <a:ea typeface="HGPｺﾞｼｯｸE" pitchFamily="50" charset="-128"/>
              </a:rPr>
              <a:t>/IoT</a:t>
            </a:r>
            <a:r>
              <a:rPr lang="ja-JP" altLang="en-US" sz="1200" dirty="0">
                <a:solidFill>
                  <a:schemeClr val="tx1">
                    <a:lumMod val="75000"/>
                    <a:lumOff val="25000"/>
                  </a:schemeClr>
                </a:solidFill>
                <a:latin typeface="HGPｺﾞｼｯｸE" pitchFamily="50" charset="-128"/>
                <a:ea typeface="HGPｺﾞｼｯｸE" pitchFamily="50" charset="-128"/>
              </a:rPr>
              <a:t>に関する動向調査」</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コンテンツを編集・加工等して利用する場合は、上記出典とは別に、編集・加工等を行ったことを記載してください。</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なお、編集・加工した情報を、あたかも</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が作成したかのような態様で公表・利用してはいけません。</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2</a:t>
            </a:r>
            <a:r>
              <a:rPr lang="ja-JP" altLang="en-US" sz="1200" dirty="0">
                <a:solidFill>
                  <a:schemeClr val="tx1">
                    <a:lumMod val="75000"/>
                    <a:lumOff val="25000"/>
                  </a:schemeClr>
                </a:solidFill>
                <a:latin typeface="HGPｺﾞｼｯｸE" pitchFamily="50" charset="-128"/>
                <a:ea typeface="HGPｺﾞｼｯｸE" pitchFamily="50" charset="-128"/>
              </a:rPr>
              <a:t>）第三者の権利を侵害しないようにしてください</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コンテンツの中には、第三者（</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以外の者をいいます。以下同じ。）が著作権その他の権利を有している場合があります。第三者が著作権を有しているコンテンツや、第三者が著作権以外の権利を有しているコンテンツについては、特に権利処理済であることが明示されているものを除き、利用者の責任で当該第三者から利用の許諾を得てください。</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3</a:t>
            </a:r>
            <a:r>
              <a:rPr lang="ja-JP" altLang="en-US" sz="1200" dirty="0">
                <a:solidFill>
                  <a:schemeClr val="tx1">
                    <a:lumMod val="75000"/>
                    <a:lumOff val="25000"/>
                  </a:schemeClr>
                </a:solidFill>
                <a:latin typeface="HGPｺﾞｼｯｸE" pitchFamily="50" charset="-128"/>
                <a:ea typeface="HGPｺﾞｼｯｸE" pitchFamily="50" charset="-128"/>
              </a:rPr>
              <a:t>）本利用ルールが適用されないコンテンツについて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組織や特定の事業を表すシンボルマーク、ロゴ、キャラクターデザイン</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具体的かつ合理的な根拠の説明とともに、別の利用ルールの適用を明示しているコンテンツ</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4</a:t>
            </a:r>
            <a:r>
              <a:rPr lang="ja-JP" altLang="en-US" sz="1200" dirty="0">
                <a:solidFill>
                  <a:schemeClr val="tx1">
                    <a:lumMod val="75000"/>
                    <a:lumOff val="25000"/>
                  </a:schemeClr>
                </a:solidFill>
                <a:latin typeface="HGPｺﾞｼｯｸE" pitchFamily="50" charset="-128"/>
                <a:ea typeface="HGPｺﾞｼｯｸE" pitchFamily="50" charset="-128"/>
              </a:rPr>
              <a:t>）準拠法と合意管轄について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本利用ルールは、日本法に基づいて解釈されます。</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5</a:t>
            </a:r>
            <a:r>
              <a:rPr lang="ja-JP" altLang="en-US" sz="1200" dirty="0">
                <a:solidFill>
                  <a:schemeClr val="tx1">
                    <a:lumMod val="75000"/>
                    <a:lumOff val="25000"/>
                  </a:schemeClr>
                </a:solidFill>
                <a:latin typeface="HGPｺﾞｼｯｸE" pitchFamily="50" charset="-128"/>
                <a:ea typeface="HGPｺﾞｼｯｸE" pitchFamily="50" charset="-128"/>
              </a:rPr>
              <a:t>）免責について</a:t>
            </a:r>
          </a:p>
          <a:p>
            <a:pPr marL="742950" lvl="1"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は、利用者がコンテンツを用いて行う一切の行為（コンテンツを編集・加工等した情報を利用することを含む。）について何ら責任を負うものではありません。</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コンテンツは、予告なく変更、移転、削除等が行われることがあります。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6</a:t>
            </a:r>
            <a:r>
              <a:rPr lang="ja-JP" altLang="en-US" sz="1200" dirty="0">
                <a:solidFill>
                  <a:schemeClr val="tx1">
                    <a:lumMod val="75000"/>
                    <a:lumOff val="25000"/>
                  </a:schemeClr>
                </a:solidFill>
                <a:latin typeface="HGPｺﾞｼｯｸE" pitchFamily="50" charset="-128"/>
                <a:ea typeface="HGPｺﾞｼｯｸE" pitchFamily="50" charset="-128"/>
              </a:rPr>
              <a:t>）その他</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本利用ルールは、著作権法上認められている引用などの利用について、制限するものではありません。</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本利用ルールは、政府標準利用規約（第</a:t>
            </a:r>
            <a:r>
              <a:rPr lang="en-US" altLang="ja-JP" sz="1200" dirty="0">
                <a:solidFill>
                  <a:schemeClr val="tx1">
                    <a:lumMod val="75000"/>
                    <a:lumOff val="25000"/>
                  </a:schemeClr>
                </a:solidFill>
                <a:latin typeface="HGPｺﾞｼｯｸE" pitchFamily="50" charset="-128"/>
                <a:ea typeface="HGPｺﾞｼｯｸE" pitchFamily="50" charset="-128"/>
              </a:rPr>
              <a:t>2.0</a:t>
            </a:r>
            <a:r>
              <a:rPr lang="ja-JP" altLang="en-US" sz="1200" dirty="0">
                <a:solidFill>
                  <a:schemeClr val="tx1">
                    <a:lumMod val="75000"/>
                    <a:lumOff val="25000"/>
                  </a:schemeClr>
                </a:solidFill>
                <a:latin typeface="HGPｺﾞｼｯｸE" pitchFamily="50" charset="-128"/>
                <a:ea typeface="HGPｺﾞｼｯｸE" pitchFamily="50" charset="-128"/>
              </a:rPr>
              <a:t>版）に準拠しています。本利用ルールは、今後変更される可能性があります。既に政府標準利用規約の以前の版に従ってコンテンツを利用している場合は、引き続きその条件が適用されます。</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本利用ルールは、クリエイティブ・コモンズ・ライセンスの表示</a:t>
            </a:r>
            <a:r>
              <a:rPr lang="en-US" altLang="ja-JP" sz="1200" dirty="0">
                <a:solidFill>
                  <a:schemeClr val="tx1">
                    <a:lumMod val="75000"/>
                    <a:lumOff val="25000"/>
                  </a:schemeClr>
                </a:solidFill>
                <a:latin typeface="HGPｺﾞｼｯｸE" pitchFamily="50" charset="-128"/>
                <a:ea typeface="HGPｺﾞｼｯｸE" pitchFamily="50" charset="-128"/>
              </a:rPr>
              <a:t>4.0</a:t>
            </a:r>
            <a:r>
              <a:rPr lang="ja-JP" altLang="en-US" sz="1200" dirty="0">
                <a:solidFill>
                  <a:schemeClr val="tx1">
                    <a:lumMod val="75000"/>
                    <a:lumOff val="25000"/>
                  </a:schemeClr>
                </a:solidFill>
                <a:latin typeface="HGPｺﾞｼｯｸE" pitchFamily="50" charset="-128"/>
                <a:ea typeface="HGPｺﾞｼｯｸE" pitchFamily="50" charset="-128"/>
              </a:rPr>
              <a:t>　国際（</a:t>
            </a:r>
            <a:r>
              <a:rPr lang="en-US" altLang="ja-JP" sz="1200" dirty="0">
                <a:solidFill>
                  <a:schemeClr val="tx1">
                    <a:lumMod val="75000"/>
                    <a:lumOff val="25000"/>
                  </a:schemeClr>
                </a:solidFill>
                <a:latin typeface="HGPｺﾞｼｯｸE" pitchFamily="50" charset="-128"/>
                <a:ea typeface="HGPｺﾞｼｯｸE" pitchFamily="50" charset="-128"/>
                <a:hlinkClick r:id="rId2"/>
              </a:rPr>
              <a:t>https://creativecommons.org/licenses/by/4.0/legalcode.ja</a:t>
            </a:r>
            <a:r>
              <a:rPr lang="ja-JP" altLang="en-US" sz="1200" dirty="0">
                <a:solidFill>
                  <a:schemeClr val="tx1">
                    <a:lumMod val="75000"/>
                    <a:lumOff val="25000"/>
                  </a:schemeClr>
                </a:solidFill>
                <a:latin typeface="HGPｺﾞｼｯｸE" pitchFamily="50" charset="-128"/>
                <a:ea typeface="HGPｺﾞｼｯｸE" pitchFamily="50" charset="-128"/>
              </a:rPr>
              <a:t>）外部リンクに規定される著作権利用許諾条件。以下「</a:t>
            </a:r>
            <a:r>
              <a:rPr lang="en-US" altLang="ja-JP" sz="1200" dirty="0">
                <a:solidFill>
                  <a:schemeClr val="tx1">
                    <a:lumMod val="75000"/>
                    <a:lumOff val="25000"/>
                  </a:schemeClr>
                </a:solidFill>
                <a:latin typeface="HGPｺﾞｼｯｸE" pitchFamily="50" charset="-128"/>
                <a:ea typeface="HGPｺﾞｼｯｸE" pitchFamily="50" charset="-128"/>
              </a:rPr>
              <a:t>CC BY</a:t>
            </a:r>
            <a:r>
              <a:rPr lang="ja-JP" altLang="en-US" sz="1200" dirty="0">
                <a:solidFill>
                  <a:schemeClr val="tx1">
                    <a:lumMod val="75000"/>
                    <a:lumOff val="25000"/>
                  </a:schemeClr>
                </a:solidFill>
                <a:latin typeface="HGPｺﾞｼｯｸE" pitchFamily="50" charset="-128"/>
                <a:ea typeface="HGPｺﾞｼｯｸE" pitchFamily="50" charset="-128"/>
              </a:rPr>
              <a:t>」といいます。）と互換性があり、本利用ルールが適用されるコンテンツは</a:t>
            </a:r>
            <a:r>
              <a:rPr lang="en-US" altLang="ja-JP" sz="1200" dirty="0">
                <a:solidFill>
                  <a:schemeClr val="tx1">
                    <a:lumMod val="75000"/>
                    <a:lumOff val="25000"/>
                  </a:schemeClr>
                </a:solidFill>
                <a:latin typeface="HGPｺﾞｼｯｸE" pitchFamily="50" charset="-128"/>
                <a:ea typeface="HGPｺﾞｼｯｸE" pitchFamily="50" charset="-128"/>
              </a:rPr>
              <a:t>CC BY</a:t>
            </a:r>
            <a:r>
              <a:rPr lang="ja-JP" altLang="en-US" sz="1200" dirty="0">
                <a:solidFill>
                  <a:schemeClr val="tx1">
                    <a:lumMod val="75000"/>
                    <a:lumOff val="25000"/>
                  </a:schemeClr>
                </a:solidFill>
                <a:latin typeface="HGPｺﾞｼｯｸE" pitchFamily="50" charset="-128"/>
                <a:ea typeface="HGPｺﾞｼｯｸE" pitchFamily="50" charset="-128"/>
              </a:rPr>
              <a:t>に従うことでも利用することができます。</a:t>
            </a:r>
            <a:endParaRPr kumimoji="1" lang="ja-JP" altLang="en-US" sz="1200" dirty="0">
              <a:solidFill>
                <a:schemeClr val="tx1">
                  <a:lumMod val="75000"/>
                  <a:lumOff val="25000"/>
                </a:schemeClr>
              </a:solidFill>
              <a:latin typeface="HGPｺﾞｼｯｸE" pitchFamily="50" charset="-128"/>
              <a:ea typeface="HGPｺﾞｼｯｸE" pitchFamily="50" charset="-128"/>
            </a:endParaRPr>
          </a:p>
        </p:txBody>
      </p:sp>
      <p:sp>
        <p:nvSpPr>
          <p:cNvPr id="4" name="タイトル 1">
            <a:extLst>
              <a:ext uri="{FF2B5EF4-FFF2-40B4-BE49-F238E27FC236}">
                <a16:creationId xmlns:a16="http://schemas.microsoft.com/office/drawing/2014/main" id="{976C380C-F4B2-4BD7-8EF0-7CA189CE83CE}"/>
              </a:ext>
            </a:extLst>
          </p:cNvPr>
          <p:cNvSpPr txBox="1">
            <a:spLocks/>
          </p:cNvSpPr>
          <p:nvPr/>
        </p:nvSpPr>
        <p:spPr>
          <a:xfrm>
            <a:off x="272480" y="260648"/>
            <a:ext cx="936104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游ゴシック Medium" panose="020B0500000000000000" pitchFamily="50" charset="-128"/>
                <a:ea typeface="游ゴシック Medium" panose="020B0500000000000000" pitchFamily="50" charset="-128"/>
                <a:cs typeface="+mj-cs"/>
              </a:rPr>
              <a:t>本資料の利用について</a:t>
            </a:r>
          </a:p>
        </p:txBody>
      </p:sp>
    </p:spTree>
    <p:extLst>
      <p:ext uri="{BB962C8B-B14F-4D97-AF65-F5344CB8AC3E}">
        <p14:creationId xmlns:p14="http://schemas.microsoft.com/office/powerpoint/2010/main" val="320404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5D5D5AF1-A116-4234-98B1-59B1A3F53AA2}"/>
              </a:ext>
            </a:extLst>
          </p:cNvPr>
          <p:cNvGraphicFramePr>
            <a:graphicFrameLocks/>
          </p:cNvGraphicFramePr>
          <p:nvPr/>
        </p:nvGraphicFramePr>
        <p:xfrm>
          <a:off x="5245533" y="4194416"/>
          <a:ext cx="270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E693AFE5-CC45-4163-BDDB-5244BA7BC79A}"/>
              </a:ext>
            </a:extLst>
          </p:cNvPr>
          <p:cNvGraphicFramePr>
            <a:graphicFrameLocks/>
          </p:cNvGraphicFramePr>
          <p:nvPr/>
        </p:nvGraphicFramePr>
        <p:xfrm>
          <a:off x="7739980" y="4194416"/>
          <a:ext cx="27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a:extLst>
              <a:ext uri="{FF2B5EF4-FFF2-40B4-BE49-F238E27FC236}">
                <a16:creationId xmlns:a16="http://schemas.microsoft.com/office/drawing/2014/main" id="{5D85F1EB-F142-4A59-8A92-5F70A3023E8A}"/>
              </a:ext>
            </a:extLst>
          </p:cNvPr>
          <p:cNvGraphicFramePr>
            <a:graphicFrameLocks/>
          </p:cNvGraphicFramePr>
          <p:nvPr/>
        </p:nvGraphicFramePr>
        <p:xfrm>
          <a:off x="5245533" y="881833"/>
          <a:ext cx="270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グラフ 29">
            <a:extLst>
              <a:ext uri="{FF2B5EF4-FFF2-40B4-BE49-F238E27FC236}">
                <a16:creationId xmlns:a16="http://schemas.microsoft.com/office/drawing/2014/main" id="{011BB8DA-98CF-49AA-B73C-8B6427D1EC64}"/>
              </a:ext>
            </a:extLst>
          </p:cNvPr>
          <p:cNvGraphicFramePr>
            <a:graphicFrameLocks/>
          </p:cNvGraphicFramePr>
          <p:nvPr/>
        </p:nvGraphicFramePr>
        <p:xfrm>
          <a:off x="62299" y="4194416"/>
          <a:ext cx="2700000" cy="19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グラフ 30">
            <a:extLst>
              <a:ext uri="{FF2B5EF4-FFF2-40B4-BE49-F238E27FC236}">
                <a16:creationId xmlns:a16="http://schemas.microsoft.com/office/drawing/2014/main" id="{87EB2FF2-D63E-43BD-AF2A-15779B44051D}"/>
              </a:ext>
            </a:extLst>
          </p:cNvPr>
          <p:cNvGraphicFramePr>
            <a:graphicFrameLocks/>
          </p:cNvGraphicFramePr>
          <p:nvPr/>
        </p:nvGraphicFramePr>
        <p:xfrm>
          <a:off x="62299" y="881833"/>
          <a:ext cx="2700000" cy="19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グラフ 31">
            <a:extLst>
              <a:ext uri="{FF2B5EF4-FFF2-40B4-BE49-F238E27FC236}">
                <a16:creationId xmlns:a16="http://schemas.microsoft.com/office/drawing/2014/main" id="{D45ADCFD-AC59-4868-B55B-38669BE9698D}"/>
              </a:ext>
            </a:extLst>
          </p:cNvPr>
          <p:cNvGraphicFramePr>
            <a:graphicFrameLocks/>
          </p:cNvGraphicFramePr>
          <p:nvPr/>
        </p:nvGraphicFramePr>
        <p:xfrm>
          <a:off x="62299" y="2882081"/>
          <a:ext cx="2700000" cy="115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グラフ 32">
            <a:extLst>
              <a:ext uri="{FF2B5EF4-FFF2-40B4-BE49-F238E27FC236}">
                <a16:creationId xmlns:a16="http://schemas.microsoft.com/office/drawing/2014/main" id="{AA9862CF-D92E-46BF-AADF-139197AD7512}"/>
              </a:ext>
            </a:extLst>
          </p:cNvPr>
          <p:cNvGraphicFramePr>
            <a:graphicFrameLocks/>
          </p:cNvGraphicFramePr>
          <p:nvPr/>
        </p:nvGraphicFramePr>
        <p:xfrm>
          <a:off x="2581125" y="881832"/>
          <a:ext cx="2700000" cy="28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グラフ 33">
            <a:extLst>
              <a:ext uri="{FF2B5EF4-FFF2-40B4-BE49-F238E27FC236}">
                <a16:creationId xmlns:a16="http://schemas.microsoft.com/office/drawing/2014/main" id="{79BCF1C2-E959-4739-A5A8-A303958F669D}"/>
              </a:ext>
            </a:extLst>
          </p:cNvPr>
          <p:cNvGraphicFramePr>
            <a:graphicFrameLocks/>
          </p:cNvGraphicFramePr>
          <p:nvPr/>
        </p:nvGraphicFramePr>
        <p:xfrm>
          <a:off x="5245533" y="2882081"/>
          <a:ext cx="2700000" cy="115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グラフ 34">
            <a:extLst>
              <a:ext uri="{FF2B5EF4-FFF2-40B4-BE49-F238E27FC236}">
                <a16:creationId xmlns:a16="http://schemas.microsoft.com/office/drawing/2014/main" id="{99A4114B-5C60-49CA-A142-7A29D3CDD48A}"/>
              </a:ext>
            </a:extLst>
          </p:cNvPr>
          <p:cNvGraphicFramePr>
            <a:graphicFrameLocks/>
          </p:cNvGraphicFramePr>
          <p:nvPr/>
        </p:nvGraphicFramePr>
        <p:xfrm>
          <a:off x="7739980" y="881833"/>
          <a:ext cx="2700000" cy="288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グラフ 35">
            <a:extLst>
              <a:ext uri="{FF2B5EF4-FFF2-40B4-BE49-F238E27FC236}">
                <a16:creationId xmlns:a16="http://schemas.microsoft.com/office/drawing/2014/main" id="{2ED814EF-9404-4641-9C40-6BCC7F1F0D95}"/>
              </a:ext>
            </a:extLst>
          </p:cNvPr>
          <p:cNvGraphicFramePr>
            <a:graphicFrameLocks/>
          </p:cNvGraphicFramePr>
          <p:nvPr/>
        </p:nvGraphicFramePr>
        <p:xfrm>
          <a:off x="2591708" y="4194416"/>
          <a:ext cx="2700000" cy="288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グラフ 36">
            <a:extLst>
              <a:ext uri="{FF2B5EF4-FFF2-40B4-BE49-F238E27FC236}">
                <a16:creationId xmlns:a16="http://schemas.microsoft.com/office/drawing/2014/main" id="{C2AE85A0-13A1-4CFA-B418-57A572845FC9}"/>
              </a:ext>
            </a:extLst>
          </p:cNvPr>
          <p:cNvGraphicFramePr>
            <a:graphicFrameLocks/>
          </p:cNvGraphicFramePr>
          <p:nvPr>
            <p:extLst>
              <p:ext uri="{D42A27DB-BD31-4B8C-83A1-F6EECF244321}">
                <p14:modId xmlns:p14="http://schemas.microsoft.com/office/powerpoint/2010/main" val="974229276"/>
              </p:ext>
            </p:extLst>
          </p:nvPr>
        </p:nvGraphicFramePr>
        <p:xfrm>
          <a:off x="62299" y="6194664"/>
          <a:ext cx="2700000" cy="1152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グラフ 37">
            <a:extLst>
              <a:ext uri="{FF2B5EF4-FFF2-40B4-BE49-F238E27FC236}">
                <a16:creationId xmlns:a16="http://schemas.microsoft.com/office/drawing/2014/main" id="{FA713DB7-3EFF-487B-B3AE-757C57CE257A}"/>
              </a:ext>
            </a:extLst>
          </p:cNvPr>
          <p:cNvGraphicFramePr>
            <a:graphicFrameLocks/>
          </p:cNvGraphicFramePr>
          <p:nvPr/>
        </p:nvGraphicFramePr>
        <p:xfrm>
          <a:off x="5245533" y="6194664"/>
          <a:ext cx="2700000" cy="1152000"/>
        </p:xfrm>
        <a:graphic>
          <a:graphicData uri="http://schemas.openxmlformats.org/drawingml/2006/chart">
            <c:chart xmlns:c="http://schemas.openxmlformats.org/drawingml/2006/chart" xmlns:r="http://schemas.openxmlformats.org/officeDocument/2006/relationships" r:id="rId14"/>
          </a:graphicData>
        </a:graphic>
      </p:graphicFrame>
      <p:sp>
        <p:nvSpPr>
          <p:cNvPr id="16" name="object 6">
            <a:extLst>
              <a:ext uri="{FF2B5EF4-FFF2-40B4-BE49-F238E27FC236}">
                <a16:creationId xmlns:a16="http://schemas.microsoft.com/office/drawing/2014/main" id="{9F36EDEF-C7FD-486A-83C3-CC75BDA15B96}"/>
              </a:ext>
            </a:extLst>
          </p:cNvPr>
          <p:cNvSpPr txBox="1"/>
          <p:nvPr/>
        </p:nvSpPr>
        <p:spPr>
          <a:xfrm>
            <a:off x="2266372" y="780071"/>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20" name="object 6">
            <a:extLst>
              <a:ext uri="{FF2B5EF4-FFF2-40B4-BE49-F238E27FC236}">
                <a16:creationId xmlns:a16="http://schemas.microsoft.com/office/drawing/2014/main" id="{2804172F-BE5B-45A8-B445-988EFCF7CCB7}"/>
              </a:ext>
            </a:extLst>
          </p:cNvPr>
          <p:cNvSpPr txBox="1"/>
          <p:nvPr/>
        </p:nvSpPr>
        <p:spPr>
          <a:xfrm>
            <a:off x="7396397" y="780071"/>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3" name="object 6">
            <a:extLst>
              <a:ext uri="{FF2B5EF4-FFF2-40B4-BE49-F238E27FC236}">
                <a16:creationId xmlns:a16="http://schemas.microsoft.com/office/drawing/2014/main" id="{C5C520A4-1E48-4080-84E9-C6426970A4CF}"/>
              </a:ext>
            </a:extLst>
          </p:cNvPr>
          <p:cNvSpPr txBox="1"/>
          <p:nvPr/>
        </p:nvSpPr>
        <p:spPr>
          <a:xfrm>
            <a:off x="7304203" y="409533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66C3C410-C57E-4DE3-A1B9-50E89EF7B345}"/>
              </a:ext>
            </a:extLst>
          </p:cNvPr>
          <p:cNvSpPr txBox="1"/>
          <p:nvPr/>
        </p:nvSpPr>
        <p:spPr>
          <a:xfrm>
            <a:off x="2082646" y="409533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cxnSp>
        <p:nvCxnSpPr>
          <p:cNvPr id="15" name="直線コネクタ 14">
            <a:extLst>
              <a:ext uri="{FF2B5EF4-FFF2-40B4-BE49-F238E27FC236}">
                <a16:creationId xmlns:a16="http://schemas.microsoft.com/office/drawing/2014/main" id="{CC672351-7C27-4C72-AE21-AE7A06560C2F}"/>
              </a:ext>
            </a:extLst>
          </p:cNvPr>
          <p:cNvCxnSpPr>
            <a:cxnSpLocks/>
          </p:cNvCxnSpPr>
          <p:nvPr/>
        </p:nvCxnSpPr>
        <p:spPr>
          <a:xfrm flipH="1" flipV="1">
            <a:off x="5219700" y="1457896"/>
            <a:ext cx="20902" cy="518457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348272D-13D9-48A4-9E4D-3E09FCABBEB9}"/>
              </a:ext>
            </a:extLst>
          </p:cNvPr>
          <p:cNvCxnSpPr>
            <a:cxnSpLocks/>
          </p:cNvCxnSpPr>
          <p:nvPr/>
        </p:nvCxnSpPr>
        <p:spPr>
          <a:xfrm>
            <a:off x="827212" y="4050184"/>
            <a:ext cx="9000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410E1A5-7115-4A58-B43F-1DB4959EE88E}"/>
              </a:ext>
            </a:extLst>
          </p:cNvPr>
          <p:cNvSpPr txBox="1"/>
          <p:nvPr/>
        </p:nvSpPr>
        <p:spPr>
          <a:xfrm>
            <a:off x="515394" y="257851"/>
            <a:ext cx="972396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a:t>
            </a:r>
            <a:r>
              <a:rPr lang="ja-JP" altLang="en-US" sz="1800" b="1" dirty="0">
                <a:latin typeface="MS UI Gothic" panose="020B0600070205080204" pitchFamily="50" charset="-128"/>
                <a:ea typeface="MS UI Gothic" panose="020B0600070205080204" pitchFamily="50" charset="-128"/>
              </a:rPr>
              <a:t>（複数選択可）</a:t>
            </a:r>
            <a:r>
              <a:rPr lang="ja-JP" altLang="en-US" sz="2065" b="1" dirty="0">
                <a:latin typeface="MS UI Gothic" panose="020B0600070205080204" pitchFamily="50" charset="-128"/>
                <a:ea typeface="MS UI Gothic" panose="020B0600070205080204" pitchFamily="50" charset="-128"/>
              </a:rPr>
              <a:t> （従業</a:t>
            </a:r>
            <a:r>
              <a:rPr lang="ja-JP" altLang="en-US" sz="2070" b="1" dirty="0">
                <a:latin typeface="MS UI Gothic" panose="020B0600070205080204" pitchFamily="50" charset="-128"/>
                <a:ea typeface="MS UI Gothic" panose="020B0600070205080204" pitchFamily="50" charset="-128"/>
              </a:rPr>
              <a:t>員数別）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70709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地域別回答数）</a:t>
            </a:r>
          </a:p>
        </p:txBody>
      </p:sp>
      <p:sp>
        <p:nvSpPr>
          <p:cNvPr id="6" name="テキスト ボックス 5"/>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クロス集計の軸：地域</a:t>
            </a:r>
          </a:p>
        </p:txBody>
      </p:sp>
      <p:sp>
        <p:nvSpPr>
          <p:cNvPr id="8" name="テキスト ボックス 7"/>
          <p:cNvSpPr txBox="1"/>
          <p:nvPr/>
        </p:nvSpPr>
        <p:spPr>
          <a:xfrm>
            <a:off x="4148143" y="1329456"/>
            <a:ext cx="1845397" cy="307777"/>
          </a:xfrm>
          <a:prstGeom prst="rect">
            <a:avLst/>
          </a:prstGeom>
          <a:noFill/>
        </p:spPr>
        <p:txBody>
          <a:bodyPr wrap="square" rtlCol="0">
            <a:spAutoFit/>
          </a:bodyPr>
          <a:lstStyle/>
          <a:p>
            <a:r>
              <a:rPr lang="ja-JP" altLang="en-US" sz="1400" b="1" dirty="0">
                <a:latin typeface="MS UI Gothic" panose="020B0600070205080204" pitchFamily="50" charset="-128"/>
                <a:ea typeface="MS UI Gothic" panose="020B0600070205080204" pitchFamily="50" charset="-128"/>
              </a:rPr>
              <a:t>主な事業のカテゴリ</a:t>
            </a:r>
            <a:endParaRPr lang="ja-JP" altLang="en-US" sz="1400" b="1" dirty="0"/>
          </a:p>
        </p:txBody>
      </p:sp>
      <p:sp>
        <p:nvSpPr>
          <p:cNvPr id="14" name="テキスト ボックス 13"/>
          <p:cNvSpPr txBox="1"/>
          <p:nvPr/>
        </p:nvSpPr>
        <p:spPr>
          <a:xfrm>
            <a:off x="4228575" y="4370006"/>
            <a:ext cx="1684533" cy="307777"/>
          </a:xfrm>
          <a:prstGeom prst="rect">
            <a:avLst/>
          </a:prstGeom>
          <a:noFill/>
        </p:spPr>
        <p:txBody>
          <a:bodyPr wrap="square" rtlCol="0">
            <a:spAutoFit/>
          </a:bodyPr>
          <a:lstStyle/>
          <a:p>
            <a:r>
              <a:rPr lang="ja-JP" altLang="en-US" sz="1400" b="1" dirty="0">
                <a:latin typeface="MS UI Gothic" panose="020B0600070205080204" pitchFamily="50" charset="-128"/>
                <a:ea typeface="MS UI Gothic" panose="020B0600070205080204" pitchFamily="50" charset="-128"/>
              </a:rPr>
              <a:t>主な適応分野</a:t>
            </a:r>
          </a:p>
        </p:txBody>
      </p:sp>
      <p:grpSp>
        <p:nvGrpSpPr>
          <p:cNvPr id="3" name="グループ化 2">
            <a:extLst>
              <a:ext uri="{FF2B5EF4-FFF2-40B4-BE49-F238E27FC236}">
                <a16:creationId xmlns:a16="http://schemas.microsoft.com/office/drawing/2014/main" id="{0C23F54A-B8C6-4CC7-8BFC-8AE082EF5FD0}"/>
              </a:ext>
            </a:extLst>
          </p:cNvPr>
          <p:cNvGrpSpPr/>
          <p:nvPr/>
        </p:nvGrpSpPr>
        <p:grpSpPr>
          <a:xfrm>
            <a:off x="30137" y="4698256"/>
            <a:ext cx="10409545" cy="2407322"/>
            <a:chOff x="30137" y="4626248"/>
            <a:chExt cx="10409545" cy="2407322"/>
          </a:xfrm>
        </p:grpSpPr>
        <p:graphicFrame>
          <p:nvGraphicFramePr>
            <p:cNvPr id="20" name="グラフ 19">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22039223"/>
                </p:ext>
              </p:extLst>
            </p:nvPr>
          </p:nvGraphicFramePr>
          <p:xfrm>
            <a:off x="30137" y="4626248"/>
            <a:ext cx="2381251" cy="2402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3632292531"/>
                </p:ext>
              </p:extLst>
            </p:nvPr>
          </p:nvGraphicFramePr>
          <p:xfrm>
            <a:off x="2442636" y="4626248"/>
            <a:ext cx="1307524" cy="240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8B258AAD-74EA-434E-9626-01314FE6D94B}"/>
                </a:ext>
              </a:extLst>
            </p:cNvPr>
            <p:cNvGraphicFramePr>
              <a:graphicFrameLocks/>
            </p:cNvGraphicFramePr>
            <p:nvPr>
              <p:extLst>
                <p:ext uri="{D42A27DB-BD31-4B8C-83A1-F6EECF244321}">
                  <p14:modId xmlns:p14="http://schemas.microsoft.com/office/powerpoint/2010/main" val="4169314379"/>
                </p:ext>
              </p:extLst>
            </p:nvPr>
          </p:nvGraphicFramePr>
          <p:xfrm>
            <a:off x="3781408" y="4626248"/>
            <a:ext cx="1305358" cy="24026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グラフ 28">
              <a:extLst>
                <a:ext uri="{FF2B5EF4-FFF2-40B4-BE49-F238E27FC236}">
                  <a16:creationId xmlns:a16="http://schemas.microsoft.com/office/drawing/2014/main" id="{B4EB5590-17EB-4345-B534-8288D7D65F5F}"/>
                </a:ext>
              </a:extLst>
            </p:cNvPr>
            <p:cNvGraphicFramePr>
              <a:graphicFrameLocks/>
            </p:cNvGraphicFramePr>
            <p:nvPr>
              <p:extLst>
                <p:ext uri="{D42A27DB-BD31-4B8C-83A1-F6EECF244321}">
                  <p14:modId xmlns:p14="http://schemas.microsoft.com/office/powerpoint/2010/main" val="2337362216"/>
                </p:ext>
              </p:extLst>
            </p:nvPr>
          </p:nvGraphicFramePr>
          <p:xfrm>
            <a:off x="5118014" y="4626248"/>
            <a:ext cx="1305358" cy="24026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グラフ 29">
              <a:extLst>
                <a:ext uri="{FF2B5EF4-FFF2-40B4-BE49-F238E27FC236}">
                  <a16:creationId xmlns:a16="http://schemas.microsoft.com/office/drawing/2014/main" id="{9AA9FCB8-9F48-49FF-9A14-50064D20C86C}"/>
                </a:ext>
              </a:extLst>
            </p:cNvPr>
            <p:cNvGraphicFramePr>
              <a:graphicFrameLocks/>
            </p:cNvGraphicFramePr>
            <p:nvPr>
              <p:extLst>
                <p:ext uri="{D42A27DB-BD31-4B8C-83A1-F6EECF244321}">
                  <p14:modId xmlns:p14="http://schemas.microsoft.com/office/powerpoint/2010/main" val="4168085780"/>
                </p:ext>
              </p:extLst>
            </p:nvPr>
          </p:nvGraphicFramePr>
          <p:xfrm>
            <a:off x="6454620" y="4626248"/>
            <a:ext cx="1307523" cy="24026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グラフ 30">
              <a:extLst>
                <a:ext uri="{FF2B5EF4-FFF2-40B4-BE49-F238E27FC236}">
                  <a16:creationId xmlns:a16="http://schemas.microsoft.com/office/drawing/2014/main" id="{88C03C7D-27DA-475E-829D-2FABCC8EE980}"/>
                </a:ext>
              </a:extLst>
            </p:cNvPr>
            <p:cNvGraphicFramePr>
              <a:graphicFrameLocks/>
            </p:cNvGraphicFramePr>
            <p:nvPr>
              <p:extLst>
                <p:ext uri="{D42A27DB-BD31-4B8C-83A1-F6EECF244321}">
                  <p14:modId xmlns:p14="http://schemas.microsoft.com/office/powerpoint/2010/main" val="3283804908"/>
                </p:ext>
              </p:extLst>
            </p:nvPr>
          </p:nvGraphicFramePr>
          <p:xfrm>
            <a:off x="7793391" y="4626248"/>
            <a:ext cx="1307523" cy="24026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グラフ 31">
              <a:extLst>
                <a:ext uri="{FF2B5EF4-FFF2-40B4-BE49-F238E27FC236}">
                  <a16:creationId xmlns:a16="http://schemas.microsoft.com/office/drawing/2014/main" id="{DB989572-162F-4B72-A7A2-58986E6DAF1E}"/>
                </a:ext>
              </a:extLst>
            </p:cNvPr>
            <p:cNvGraphicFramePr>
              <a:graphicFrameLocks/>
            </p:cNvGraphicFramePr>
            <p:nvPr>
              <p:extLst>
                <p:ext uri="{D42A27DB-BD31-4B8C-83A1-F6EECF244321}">
                  <p14:modId xmlns:p14="http://schemas.microsoft.com/office/powerpoint/2010/main" val="2345836753"/>
                </p:ext>
              </p:extLst>
            </p:nvPr>
          </p:nvGraphicFramePr>
          <p:xfrm>
            <a:off x="9132159" y="4626248"/>
            <a:ext cx="1307523" cy="2402682"/>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5" name="グループ化 4">
            <a:extLst>
              <a:ext uri="{FF2B5EF4-FFF2-40B4-BE49-F238E27FC236}">
                <a16:creationId xmlns:a16="http://schemas.microsoft.com/office/drawing/2014/main" id="{53024C29-0AD0-4EDE-9E60-7D06382F9C95}"/>
              </a:ext>
            </a:extLst>
          </p:cNvPr>
          <p:cNvGrpSpPr/>
          <p:nvPr/>
        </p:nvGrpSpPr>
        <p:grpSpPr>
          <a:xfrm>
            <a:off x="30137" y="1673920"/>
            <a:ext cx="10409545" cy="2407322"/>
            <a:chOff x="30137" y="2486483"/>
            <a:chExt cx="10409545" cy="2407322"/>
          </a:xfrm>
        </p:grpSpPr>
        <p:graphicFrame>
          <p:nvGraphicFramePr>
            <p:cNvPr id="33" name="グラフ 32">
              <a:extLst>
                <a:ext uri="{FF2B5EF4-FFF2-40B4-BE49-F238E27FC236}">
                  <a16:creationId xmlns:a16="http://schemas.microsoft.com/office/drawing/2014/main" id="{0201E0AD-1733-4959-A0AE-F9077B744F12}"/>
                </a:ext>
              </a:extLst>
            </p:cNvPr>
            <p:cNvGraphicFramePr>
              <a:graphicFrameLocks/>
            </p:cNvGraphicFramePr>
            <p:nvPr>
              <p:extLst>
                <p:ext uri="{D42A27DB-BD31-4B8C-83A1-F6EECF244321}">
                  <p14:modId xmlns:p14="http://schemas.microsoft.com/office/powerpoint/2010/main" val="2109342763"/>
                </p:ext>
              </p:extLst>
            </p:nvPr>
          </p:nvGraphicFramePr>
          <p:xfrm>
            <a:off x="30137" y="2488803"/>
            <a:ext cx="2381251" cy="240268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4" name="グラフ 33">
              <a:extLst>
                <a:ext uri="{FF2B5EF4-FFF2-40B4-BE49-F238E27FC236}">
                  <a16:creationId xmlns:a16="http://schemas.microsoft.com/office/drawing/2014/main" id="{D0BFDE73-7E33-47DB-A1BD-C500C528F331}"/>
                </a:ext>
              </a:extLst>
            </p:cNvPr>
            <p:cNvGraphicFramePr>
              <a:graphicFrameLocks/>
            </p:cNvGraphicFramePr>
            <p:nvPr>
              <p:extLst>
                <p:ext uri="{D42A27DB-BD31-4B8C-83A1-F6EECF244321}">
                  <p14:modId xmlns:p14="http://schemas.microsoft.com/office/powerpoint/2010/main" val="3590599095"/>
                </p:ext>
              </p:extLst>
            </p:nvPr>
          </p:nvGraphicFramePr>
          <p:xfrm>
            <a:off x="2442636" y="2486483"/>
            <a:ext cx="1307524" cy="240732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グラフ 34">
              <a:extLst>
                <a:ext uri="{FF2B5EF4-FFF2-40B4-BE49-F238E27FC236}">
                  <a16:creationId xmlns:a16="http://schemas.microsoft.com/office/drawing/2014/main" id="{9F9E8FF3-FB67-40E9-BF26-F2080FACC9B2}"/>
                </a:ext>
              </a:extLst>
            </p:cNvPr>
            <p:cNvGraphicFramePr>
              <a:graphicFrameLocks/>
            </p:cNvGraphicFramePr>
            <p:nvPr>
              <p:extLst>
                <p:ext uri="{D42A27DB-BD31-4B8C-83A1-F6EECF244321}">
                  <p14:modId xmlns:p14="http://schemas.microsoft.com/office/powerpoint/2010/main" val="3257040774"/>
                </p:ext>
              </p:extLst>
            </p:nvPr>
          </p:nvGraphicFramePr>
          <p:xfrm>
            <a:off x="3781408" y="2488803"/>
            <a:ext cx="1305358" cy="240268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6" name="グラフ 35">
              <a:extLst>
                <a:ext uri="{FF2B5EF4-FFF2-40B4-BE49-F238E27FC236}">
                  <a16:creationId xmlns:a16="http://schemas.microsoft.com/office/drawing/2014/main" id="{320628F7-F3DD-4F21-93B9-3E7D75926053}"/>
                </a:ext>
              </a:extLst>
            </p:cNvPr>
            <p:cNvGraphicFramePr>
              <a:graphicFrameLocks/>
            </p:cNvGraphicFramePr>
            <p:nvPr>
              <p:extLst>
                <p:ext uri="{D42A27DB-BD31-4B8C-83A1-F6EECF244321}">
                  <p14:modId xmlns:p14="http://schemas.microsoft.com/office/powerpoint/2010/main" val="1949378476"/>
                </p:ext>
              </p:extLst>
            </p:nvPr>
          </p:nvGraphicFramePr>
          <p:xfrm>
            <a:off x="5118014" y="2488803"/>
            <a:ext cx="1305358" cy="240268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7" name="グラフ 36">
              <a:extLst>
                <a:ext uri="{FF2B5EF4-FFF2-40B4-BE49-F238E27FC236}">
                  <a16:creationId xmlns:a16="http://schemas.microsoft.com/office/drawing/2014/main" id="{225FE4E4-ECFE-4E6A-A503-74AB3C3BBC1F}"/>
                </a:ext>
              </a:extLst>
            </p:cNvPr>
            <p:cNvGraphicFramePr>
              <a:graphicFrameLocks/>
            </p:cNvGraphicFramePr>
            <p:nvPr>
              <p:extLst>
                <p:ext uri="{D42A27DB-BD31-4B8C-83A1-F6EECF244321}">
                  <p14:modId xmlns:p14="http://schemas.microsoft.com/office/powerpoint/2010/main" val="2547594468"/>
                </p:ext>
              </p:extLst>
            </p:nvPr>
          </p:nvGraphicFramePr>
          <p:xfrm>
            <a:off x="6454620" y="2488803"/>
            <a:ext cx="1307523" cy="240268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8" name="グラフ 37">
              <a:extLst>
                <a:ext uri="{FF2B5EF4-FFF2-40B4-BE49-F238E27FC236}">
                  <a16:creationId xmlns:a16="http://schemas.microsoft.com/office/drawing/2014/main" id="{D69A4B9F-D48E-4F78-94FA-4DECD5CD9BD5}"/>
                </a:ext>
              </a:extLst>
            </p:cNvPr>
            <p:cNvGraphicFramePr>
              <a:graphicFrameLocks/>
            </p:cNvGraphicFramePr>
            <p:nvPr>
              <p:extLst>
                <p:ext uri="{D42A27DB-BD31-4B8C-83A1-F6EECF244321}">
                  <p14:modId xmlns:p14="http://schemas.microsoft.com/office/powerpoint/2010/main" val="853950110"/>
                </p:ext>
              </p:extLst>
            </p:nvPr>
          </p:nvGraphicFramePr>
          <p:xfrm>
            <a:off x="7793391" y="2488803"/>
            <a:ext cx="1307523" cy="240268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9" name="グラフ 38">
              <a:extLst>
                <a:ext uri="{FF2B5EF4-FFF2-40B4-BE49-F238E27FC236}">
                  <a16:creationId xmlns:a16="http://schemas.microsoft.com/office/drawing/2014/main" id="{43F8DE54-51A1-4317-B290-FCB54F4B6EA6}"/>
                </a:ext>
              </a:extLst>
            </p:cNvPr>
            <p:cNvGraphicFramePr>
              <a:graphicFrameLocks/>
            </p:cNvGraphicFramePr>
            <p:nvPr>
              <p:extLst>
                <p:ext uri="{D42A27DB-BD31-4B8C-83A1-F6EECF244321}">
                  <p14:modId xmlns:p14="http://schemas.microsoft.com/office/powerpoint/2010/main" val="2930428963"/>
                </p:ext>
              </p:extLst>
            </p:nvPr>
          </p:nvGraphicFramePr>
          <p:xfrm>
            <a:off x="9132159" y="2488803"/>
            <a:ext cx="1307523" cy="2402682"/>
          </p:xfrm>
          <a:graphic>
            <a:graphicData uri="http://schemas.openxmlformats.org/drawingml/2006/chart">
              <c:chart xmlns:c="http://schemas.openxmlformats.org/drawingml/2006/chart" xmlns:r="http://schemas.openxmlformats.org/officeDocument/2006/relationships" r:id="rId16"/>
            </a:graphicData>
          </a:graphic>
        </p:graphicFrame>
      </p:grpSp>
    </p:spTree>
    <p:extLst>
      <p:ext uri="{BB962C8B-B14F-4D97-AF65-F5344CB8AC3E}">
        <p14:creationId xmlns:p14="http://schemas.microsoft.com/office/powerpoint/2010/main" val="158728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a:t>
            </a:r>
            <a:r>
              <a:rPr lang="ja-JP" altLang="en-US" sz="2065" b="1" dirty="0">
                <a:latin typeface="MS UI Gothic" panose="020B0600070205080204" pitchFamily="50" charset="-128"/>
                <a:ea typeface="MS UI Gothic" panose="020B0600070205080204" pitchFamily="50" charset="-128"/>
              </a:rPr>
              <a:t>主な事業のカテゴリと適応分野 </a:t>
            </a:r>
            <a:r>
              <a:rPr lang="en-US" altLang="ja-JP" sz="2065" b="1" dirty="0">
                <a:latin typeface="MS UI Gothic" panose="020B0600070205080204" pitchFamily="50" charset="-128"/>
                <a:ea typeface="MS UI Gothic" panose="020B0600070205080204" pitchFamily="50" charset="-128"/>
              </a:rPr>
              <a:t>(</a:t>
            </a:r>
            <a:r>
              <a:rPr lang="ja-JP" altLang="en-US" sz="2065" b="1">
                <a:latin typeface="MS UI Gothic" panose="020B0600070205080204" pitchFamily="50" charset="-128"/>
                <a:ea typeface="MS UI Gothic" panose="020B0600070205080204" pitchFamily="50" charset="-128"/>
              </a:rPr>
              <a:t>地域別回答数</a:t>
            </a:r>
            <a:r>
              <a:rPr lang="ja-JP" altLang="en-US" sz="2065" b="1" dirty="0">
                <a:latin typeface="MS UI Gothic" panose="020B0600070205080204" pitchFamily="50" charset="-128"/>
                <a:ea typeface="MS UI Gothic" panose="020B0600070205080204" pitchFamily="50" charset="-128"/>
              </a:rPr>
              <a:t>）</a:t>
            </a:r>
          </a:p>
        </p:txBody>
      </p:sp>
      <p:sp>
        <p:nvSpPr>
          <p:cNvPr id="6" name="テキスト ボックス 5"/>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クロス集計の軸：地域</a:t>
            </a:r>
          </a:p>
        </p:txBody>
      </p:sp>
      <p:sp>
        <p:nvSpPr>
          <p:cNvPr id="8" name="テキスト ボックス 7"/>
          <p:cNvSpPr txBox="1"/>
          <p:nvPr/>
        </p:nvSpPr>
        <p:spPr>
          <a:xfrm>
            <a:off x="3750160" y="1329456"/>
            <a:ext cx="2621667" cy="307777"/>
          </a:xfrm>
          <a:prstGeom prst="rect">
            <a:avLst/>
          </a:prstGeom>
          <a:noFill/>
        </p:spPr>
        <p:txBody>
          <a:bodyPr wrap="square" rtlCol="0">
            <a:spAutoFit/>
          </a:bodyPr>
          <a:lstStyle/>
          <a:p>
            <a:r>
              <a:rPr lang="ja-JP" altLang="en-US" sz="1400" b="1" dirty="0">
                <a:latin typeface="MS UI Gothic" panose="020B0600070205080204" pitchFamily="50" charset="-128"/>
                <a:ea typeface="MS UI Gothic" panose="020B0600070205080204" pitchFamily="50" charset="-128"/>
              </a:rPr>
              <a:t>特定の分野に特化していない事業</a:t>
            </a:r>
            <a:endParaRPr lang="ja-JP" altLang="en-US" sz="1400" b="1" dirty="0"/>
          </a:p>
        </p:txBody>
      </p:sp>
      <p:grpSp>
        <p:nvGrpSpPr>
          <p:cNvPr id="7" name="グループ化 6">
            <a:extLst>
              <a:ext uri="{FF2B5EF4-FFF2-40B4-BE49-F238E27FC236}">
                <a16:creationId xmlns:a16="http://schemas.microsoft.com/office/drawing/2014/main" id="{5A1ED2AB-0DD8-48A7-84CD-22F33DE70048}"/>
              </a:ext>
            </a:extLst>
          </p:cNvPr>
          <p:cNvGrpSpPr/>
          <p:nvPr/>
        </p:nvGrpSpPr>
        <p:grpSpPr>
          <a:xfrm>
            <a:off x="0" y="1673920"/>
            <a:ext cx="10437010" cy="2407322"/>
            <a:chOff x="0" y="2486483"/>
            <a:chExt cx="10437010" cy="2407322"/>
          </a:xfrm>
        </p:grpSpPr>
        <p:graphicFrame>
          <p:nvGraphicFramePr>
            <p:cNvPr id="23" name="グラフ 22">
              <a:extLst>
                <a:ext uri="{FF2B5EF4-FFF2-40B4-BE49-F238E27FC236}">
                  <a16:creationId xmlns:a16="http://schemas.microsoft.com/office/drawing/2014/main" id="{76BF2A40-8B29-474C-A5F4-CE2FE1488EE7}"/>
                </a:ext>
              </a:extLst>
            </p:cNvPr>
            <p:cNvGraphicFramePr>
              <a:graphicFrameLocks/>
            </p:cNvGraphicFramePr>
            <p:nvPr>
              <p:extLst>
                <p:ext uri="{D42A27DB-BD31-4B8C-83A1-F6EECF244321}">
                  <p14:modId xmlns:p14="http://schemas.microsoft.com/office/powerpoint/2010/main" val="1681171663"/>
                </p:ext>
              </p:extLst>
            </p:nvPr>
          </p:nvGraphicFramePr>
          <p:xfrm>
            <a:off x="0" y="2486483"/>
            <a:ext cx="2383200" cy="2402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450048C9-6D00-46BD-BC0A-3F3125BE4B4B}"/>
                </a:ext>
              </a:extLst>
            </p:cNvPr>
            <p:cNvGraphicFramePr>
              <a:graphicFrameLocks/>
            </p:cNvGraphicFramePr>
            <p:nvPr>
              <p:extLst>
                <p:ext uri="{D42A27DB-BD31-4B8C-83A1-F6EECF244321}">
                  <p14:modId xmlns:p14="http://schemas.microsoft.com/office/powerpoint/2010/main" val="2882500424"/>
                </p:ext>
              </p:extLst>
            </p:nvPr>
          </p:nvGraphicFramePr>
          <p:xfrm>
            <a:off x="2418702" y="2486483"/>
            <a:ext cx="1306800" cy="240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5C51F696-D730-4E94-9089-8117D2FAD54A}"/>
                </a:ext>
              </a:extLst>
            </p:cNvPr>
            <p:cNvGraphicFramePr>
              <a:graphicFrameLocks/>
            </p:cNvGraphicFramePr>
            <p:nvPr>
              <p:extLst>
                <p:ext uri="{D42A27DB-BD31-4B8C-83A1-F6EECF244321}">
                  <p14:modId xmlns:p14="http://schemas.microsoft.com/office/powerpoint/2010/main" val="2422448137"/>
                </p:ext>
              </p:extLst>
            </p:nvPr>
          </p:nvGraphicFramePr>
          <p:xfrm>
            <a:off x="3761004" y="2486483"/>
            <a:ext cx="1306800" cy="24026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715629FD-2838-43AB-8FA5-29D2B6C39955}"/>
                </a:ext>
              </a:extLst>
            </p:cNvPr>
            <p:cNvGraphicFramePr>
              <a:graphicFrameLocks/>
            </p:cNvGraphicFramePr>
            <p:nvPr>
              <p:extLst>
                <p:ext uri="{D42A27DB-BD31-4B8C-83A1-F6EECF244321}">
                  <p14:modId xmlns:p14="http://schemas.microsoft.com/office/powerpoint/2010/main" val="3764036819"/>
                </p:ext>
              </p:extLst>
            </p:nvPr>
          </p:nvGraphicFramePr>
          <p:xfrm>
            <a:off x="5103306" y="2486483"/>
            <a:ext cx="1306800" cy="24026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グラフ 26">
              <a:extLst>
                <a:ext uri="{FF2B5EF4-FFF2-40B4-BE49-F238E27FC236}">
                  <a16:creationId xmlns:a16="http://schemas.microsoft.com/office/drawing/2014/main" id="{93A2CA84-0C82-44E5-9294-082B379EF9FC}"/>
                </a:ext>
              </a:extLst>
            </p:cNvPr>
            <p:cNvGraphicFramePr>
              <a:graphicFrameLocks/>
            </p:cNvGraphicFramePr>
            <p:nvPr>
              <p:extLst>
                <p:ext uri="{D42A27DB-BD31-4B8C-83A1-F6EECF244321}">
                  <p14:modId xmlns:p14="http://schemas.microsoft.com/office/powerpoint/2010/main" val="3588901704"/>
                </p:ext>
              </p:extLst>
            </p:nvPr>
          </p:nvGraphicFramePr>
          <p:xfrm>
            <a:off x="6445608" y="2486483"/>
            <a:ext cx="1306800" cy="24026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グラフ 39">
              <a:extLst>
                <a:ext uri="{FF2B5EF4-FFF2-40B4-BE49-F238E27FC236}">
                  <a16:creationId xmlns:a16="http://schemas.microsoft.com/office/drawing/2014/main" id="{AE15C0DE-50E0-4564-A593-FC915788F6DD}"/>
                </a:ext>
              </a:extLst>
            </p:cNvPr>
            <p:cNvGraphicFramePr>
              <a:graphicFrameLocks/>
            </p:cNvGraphicFramePr>
            <p:nvPr>
              <p:extLst>
                <p:ext uri="{D42A27DB-BD31-4B8C-83A1-F6EECF244321}">
                  <p14:modId xmlns:p14="http://schemas.microsoft.com/office/powerpoint/2010/main" val="1148950376"/>
                </p:ext>
              </p:extLst>
            </p:nvPr>
          </p:nvGraphicFramePr>
          <p:xfrm>
            <a:off x="7787910" y="2486483"/>
            <a:ext cx="1306800" cy="24026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1" name="グラフ 40">
              <a:extLst>
                <a:ext uri="{FF2B5EF4-FFF2-40B4-BE49-F238E27FC236}">
                  <a16:creationId xmlns:a16="http://schemas.microsoft.com/office/drawing/2014/main" id="{1A8AEEB7-5DE7-4D75-BC05-132D2F512B06}"/>
                </a:ext>
              </a:extLst>
            </p:cNvPr>
            <p:cNvGraphicFramePr>
              <a:graphicFrameLocks/>
            </p:cNvGraphicFramePr>
            <p:nvPr>
              <p:extLst>
                <p:ext uri="{D42A27DB-BD31-4B8C-83A1-F6EECF244321}">
                  <p14:modId xmlns:p14="http://schemas.microsoft.com/office/powerpoint/2010/main" val="3536100831"/>
                </p:ext>
              </p:extLst>
            </p:nvPr>
          </p:nvGraphicFramePr>
          <p:xfrm>
            <a:off x="9130210" y="2486483"/>
            <a:ext cx="1306800" cy="2402682"/>
          </p:xfrm>
          <a:graphic>
            <a:graphicData uri="http://schemas.openxmlformats.org/drawingml/2006/chart">
              <c:chart xmlns:c="http://schemas.openxmlformats.org/drawingml/2006/chart" xmlns:r="http://schemas.openxmlformats.org/officeDocument/2006/relationships" r:id="rId9"/>
            </a:graphicData>
          </a:graphic>
        </p:graphicFrame>
      </p:grpSp>
    </p:spTree>
    <p:extLst>
      <p:ext uri="{BB962C8B-B14F-4D97-AF65-F5344CB8AC3E}">
        <p14:creationId xmlns:p14="http://schemas.microsoft.com/office/powerpoint/2010/main" val="877809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228" y="3042072"/>
            <a:ext cx="7488832" cy="707886"/>
          </a:xfrm>
          <a:prstGeom prst="rect">
            <a:avLst/>
          </a:prstGeom>
          <a:noFill/>
        </p:spPr>
        <p:txBody>
          <a:bodyPr wrap="square" rtlCol="0">
            <a:spAutoFit/>
          </a:bodyPr>
          <a:lstStyle/>
          <a:p>
            <a:r>
              <a:rPr lang="en-US" altLang="ja-JP" sz="4000" dirty="0"/>
              <a:t>2.</a:t>
            </a:r>
            <a:r>
              <a:rPr lang="ja-JP" altLang="en-US" sz="4000" dirty="0"/>
              <a:t>新型コロナウイルスの影響・対策</a:t>
            </a:r>
            <a:endParaRPr kumimoji="1" lang="ja-JP" altLang="en-US" sz="4000" dirty="0"/>
          </a:p>
        </p:txBody>
      </p:sp>
    </p:spTree>
    <p:extLst>
      <p:ext uri="{BB962C8B-B14F-4D97-AF65-F5344CB8AC3E}">
        <p14:creationId xmlns:p14="http://schemas.microsoft.com/office/powerpoint/2010/main" val="409850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a:t>
            </a:r>
          </a:p>
        </p:txBody>
      </p:sp>
      <p:sp>
        <p:nvSpPr>
          <p:cNvPr id="9" name="テキスト ボックス 8">
            <a:extLst>
              <a:ext uri="{FF2B5EF4-FFF2-40B4-BE49-F238E27FC236}">
                <a16:creationId xmlns:a16="http://schemas.microsoft.com/office/drawing/2014/main" id="{886A6DB4-459C-4287-8CDC-DE921C8FA0A8}"/>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0" name="グラフ 9">
            <a:extLst>
              <a:ext uri="{FF2B5EF4-FFF2-40B4-BE49-F238E27FC236}">
                <a16:creationId xmlns:a16="http://schemas.microsoft.com/office/drawing/2014/main" id="{F89F2F16-7161-483B-8B19-484C0DF96D0D}"/>
              </a:ext>
            </a:extLst>
          </p:cNvPr>
          <p:cNvGraphicFramePr>
            <a:graphicFrameLocks/>
          </p:cNvGraphicFramePr>
          <p:nvPr>
            <p:extLst>
              <p:ext uri="{D42A27DB-BD31-4B8C-83A1-F6EECF244321}">
                <p14:modId xmlns:p14="http://schemas.microsoft.com/office/powerpoint/2010/main" val="1792963440"/>
              </p:ext>
            </p:extLst>
          </p:nvPr>
        </p:nvGraphicFramePr>
        <p:xfrm>
          <a:off x="1000929" y="1512953"/>
          <a:ext cx="8437541" cy="5057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43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B7D94BBB-0889-4105-83EC-F53357A44AB3}"/>
              </a:ext>
            </a:extLst>
          </p:cNvPr>
          <p:cNvGraphicFramePr>
            <a:graphicFrameLocks/>
          </p:cNvGraphicFramePr>
          <p:nvPr>
            <p:extLst>
              <p:ext uri="{D42A27DB-BD31-4B8C-83A1-F6EECF244321}">
                <p14:modId xmlns:p14="http://schemas.microsoft.com/office/powerpoint/2010/main" val="1280725771"/>
              </p:ext>
            </p:extLst>
          </p:nvPr>
        </p:nvGraphicFramePr>
        <p:xfrm>
          <a:off x="5147692" y="954520"/>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F2D92AE9-FC73-4BCE-A869-6BFDA23866F1}"/>
              </a:ext>
            </a:extLst>
          </p:cNvPr>
          <p:cNvGraphicFramePr>
            <a:graphicFrameLocks/>
          </p:cNvGraphicFramePr>
          <p:nvPr>
            <p:extLst>
              <p:ext uri="{D42A27DB-BD31-4B8C-83A1-F6EECF244321}">
                <p14:modId xmlns:p14="http://schemas.microsoft.com/office/powerpoint/2010/main" val="2731009482"/>
              </p:ext>
            </p:extLst>
          </p:nvPr>
        </p:nvGraphicFramePr>
        <p:xfrm>
          <a:off x="90112" y="954520"/>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（産業構造の位置づけ別）</a:t>
            </a:r>
          </a:p>
        </p:txBody>
      </p:sp>
      <p:pic>
        <p:nvPicPr>
          <p:cNvPr id="19" name="図 18">
            <a:extLst>
              <a:ext uri="{FF2B5EF4-FFF2-40B4-BE49-F238E27FC236}">
                <a16:creationId xmlns:a16="http://schemas.microsoft.com/office/drawing/2014/main" id="{28AF3896-4832-4F13-AD3E-474AC59561D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9647" r="44279" b="2582"/>
          <a:stretch/>
        </p:blipFill>
        <p:spPr bwMode="auto">
          <a:xfrm>
            <a:off x="2411388" y="6994211"/>
            <a:ext cx="5545667" cy="29633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EB501AA-6462-4FB8-813E-A9866904D325}"/>
              </a:ext>
            </a:extLst>
          </p:cNvPr>
          <p:cNvSpPr txBox="1"/>
          <p:nvPr/>
        </p:nvSpPr>
        <p:spPr>
          <a:xfrm>
            <a:off x="515394" y="665808"/>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416945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（従業員数別）</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graphicFrame>
        <p:nvGraphicFramePr>
          <p:cNvPr id="8" name="グラフ 7">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3373131186"/>
              </p:ext>
            </p:extLst>
          </p:nvPr>
        </p:nvGraphicFramePr>
        <p:xfrm>
          <a:off x="2151365" y="1229102"/>
          <a:ext cx="6136669" cy="6061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52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（従業員数別</a:t>
            </a:r>
            <a:r>
              <a:rPr lang="ja-JP" altLang="en-US" sz="2000" b="1" dirty="0">
                <a:latin typeface="MS UI Gothic" panose="020B0600070205080204" pitchFamily="50" charset="-128"/>
                <a:ea typeface="MS UI Gothic" panose="020B0600070205080204" pitchFamily="50" charset="-128"/>
              </a:rPr>
              <a:t>） </a:t>
            </a:r>
            <a:r>
              <a:rPr lang="en-US" altLang="zh-TW"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産業構造の位置づけ別</a:t>
            </a:r>
            <a:r>
              <a:rPr lang="en-US" altLang="zh-TW" sz="2000" b="1" dirty="0">
                <a:latin typeface="MS UI Gothic" panose="020B0600070205080204" pitchFamily="50" charset="-128"/>
                <a:ea typeface="MS UI Gothic" panose="020B0600070205080204" pitchFamily="50" charset="-128"/>
              </a:rPr>
              <a:t>〕 </a:t>
            </a:r>
            <a:endParaRPr lang="ja-JP" altLang="en-US" sz="2065" b="1" dirty="0">
              <a:latin typeface="MS UI Gothic" panose="020B0600070205080204" pitchFamily="50" charset="-128"/>
              <a:ea typeface="MS UI Gothic" panose="020B0600070205080204" pitchFamily="50" charset="-128"/>
            </a:endParaRPr>
          </a:p>
        </p:txBody>
      </p:sp>
      <p:sp>
        <p:nvSpPr>
          <p:cNvPr id="13" name="object 6">
            <a:extLst>
              <a:ext uri="{FF2B5EF4-FFF2-40B4-BE49-F238E27FC236}">
                <a16:creationId xmlns:a16="http://schemas.microsoft.com/office/drawing/2014/main" id="{BDF48AED-7191-4142-9452-8D62615A1077}"/>
              </a:ext>
            </a:extLst>
          </p:cNvPr>
          <p:cNvSpPr txBox="1"/>
          <p:nvPr/>
        </p:nvSpPr>
        <p:spPr>
          <a:xfrm>
            <a:off x="2170311" y="123513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BBBFD1D3-893B-41AA-B53E-32A8BCE023D4}"/>
              </a:ext>
            </a:extLst>
          </p:cNvPr>
          <p:cNvSpPr txBox="1"/>
          <p:nvPr/>
        </p:nvSpPr>
        <p:spPr>
          <a:xfrm>
            <a:off x="4427612" y="123513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EA3B39A5-E775-4045-9164-7D2F479277D1}"/>
              </a:ext>
            </a:extLst>
          </p:cNvPr>
          <p:cNvSpPr txBox="1"/>
          <p:nvPr/>
        </p:nvSpPr>
        <p:spPr>
          <a:xfrm>
            <a:off x="8748092" y="1235134"/>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D7667FDE-2FF5-4DAA-8668-BD205505685F}"/>
              </a:ext>
            </a:extLst>
          </p:cNvPr>
          <p:cNvSpPr txBox="1"/>
          <p:nvPr/>
        </p:nvSpPr>
        <p:spPr>
          <a:xfrm>
            <a:off x="6443836" y="1235134"/>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pic>
        <p:nvPicPr>
          <p:cNvPr id="17" name="図 16">
            <a:extLst>
              <a:ext uri="{FF2B5EF4-FFF2-40B4-BE49-F238E27FC236}">
                <a16:creationId xmlns:a16="http://schemas.microsoft.com/office/drawing/2014/main" id="{8381EA5F-8ECE-4F35-A40F-52A9B40D1D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6994211"/>
            <a:ext cx="5545667" cy="296333"/>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491D9DBC-957A-4965-B619-FDBCD29FD156}"/>
              </a:ext>
            </a:extLst>
          </p:cNvPr>
          <p:cNvSpPr txBox="1"/>
          <p:nvPr/>
        </p:nvSpPr>
        <p:spPr>
          <a:xfrm>
            <a:off x="515394" y="676841"/>
            <a:ext cx="6288482"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endParaRPr lang="en-US" altLang="ja-JP" sz="1200" dirty="0"/>
          </a:p>
          <a:p>
            <a:r>
              <a:rPr lang="ja-JP" altLang="en-US" sz="1200" dirty="0"/>
              <a:t>クロス集計の軸：従業員数</a:t>
            </a:r>
          </a:p>
        </p:txBody>
      </p:sp>
      <p:graphicFrame>
        <p:nvGraphicFramePr>
          <p:cNvPr id="18" name="グラフ 17">
            <a:extLst>
              <a:ext uri="{FF2B5EF4-FFF2-40B4-BE49-F238E27FC236}">
                <a16:creationId xmlns:a16="http://schemas.microsoft.com/office/drawing/2014/main" id="{FDB0F611-0588-4091-B256-9EAFCE29A378}"/>
              </a:ext>
            </a:extLst>
          </p:cNvPr>
          <p:cNvGraphicFramePr>
            <a:graphicFrameLocks/>
          </p:cNvGraphicFramePr>
          <p:nvPr/>
        </p:nvGraphicFramePr>
        <p:xfrm>
          <a:off x="157240" y="1458496"/>
          <a:ext cx="3492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633B9DD8-6AC9-41E8-805B-1AC2380FAEB9}"/>
              </a:ext>
            </a:extLst>
          </p:cNvPr>
          <p:cNvGraphicFramePr>
            <a:graphicFrameLocks/>
          </p:cNvGraphicFramePr>
          <p:nvPr/>
        </p:nvGraphicFramePr>
        <p:xfrm>
          <a:off x="2396788" y="1458496"/>
          <a:ext cx="3492000" cy="54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633B9DD8-6AC9-41E8-805B-1AC2380FAEB9}"/>
              </a:ext>
            </a:extLst>
          </p:cNvPr>
          <p:cNvGraphicFramePr>
            <a:graphicFrameLocks/>
          </p:cNvGraphicFramePr>
          <p:nvPr/>
        </p:nvGraphicFramePr>
        <p:xfrm>
          <a:off x="4680028" y="1457896"/>
          <a:ext cx="3492000" cy="54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a:extLst>
              <a:ext uri="{FF2B5EF4-FFF2-40B4-BE49-F238E27FC236}">
                <a16:creationId xmlns:a16="http://schemas.microsoft.com/office/drawing/2014/main" id="{DB069371-BBE8-4B4B-A736-8E9012DCC6C1}"/>
              </a:ext>
            </a:extLst>
          </p:cNvPr>
          <p:cNvGraphicFramePr>
            <a:graphicFrameLocks/>
          </p:cNvGraphicFramePr>
          <p:nvPr/>
        </p:nvGraphicFramePr>
        <p:xfrm>
          <a:off x="6947400" y="1458496"/>
          <a:ext cx="3492000" cy="540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749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（地域別）</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クロス集計の軸：地域</a:t>
            </a:r>
          </a:p>
        </p:txBody>
      </p:sp>
      <p:graphicFrame>
        <p:nvGraphicFramePr>
          <p:cNvPr id="12" name="グラフ 11">
            <a:extLst>
              <a:ext uri="{FF2B5EF4-FFF2-40B4-BE49-F238E27FC236}">
                <a16:creationId xmlns:a16="http://schemas.microsoft.com/office/drawing/2014/main" id="{A9D49D66-1CAC-4F54-A213-E17B3E3BA1DB}"/>
              </a:ext>
            </a:extLst>
          </p:cNvPr>
          <p:cNvGraphicFramePr>
            <a:graphicFrameLocks/>
          </p:cNvGraphicFramePr>
          <p:nvPr>
            <p:extLst>
              <p:ext uri="{D42A27DB-BD31-4B8C-83A1-F6EECF244321}">
                <p14:modId xmlns:p14="http://schemas.microsoft.com/office/powerpoint/2010/main" val="3276501701"/>
              </p:ext>
            </p:extLst>
          </p:nvPr>
        </p:nvGraphicFramePr>
        <p:xfrm>
          <a:off x="118547" y="1313880"/>
          <a:ext cx="2559362" cy="3526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8A4025A3-02F0-4EC9-9F26-D45A2D992206}"/>
              </a:ext>
            </a:extLst>
          </p:cNvPr>
          <p:cNvGraphicFramePr>
            <a:graphicFrameLocks/>
          </p:cNvGraphicFramePr>
          <p:nvPr>
            <p:extLst>
              <p:ext uri="{D42A27DB-BD31-4B8C-83A1-F6EECF244321}">
                <p14:modId xmlns:p14="http://schemas.microsoft.com/office/powerpoint/2010/main" val="3368410609"/>
              </p:ext>
            </p:extLst>
          </p:nvPr>
        </p:nvGraphicFramePr>
        <p:xfrm>
          <a:off x="2665661" y="1313880"/>
          <a:ext cx="2559362" cy="2856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5F2B92D7-D2BB-4255-A813-3DD7F2A7A5C3}"/>
              </a:ext>
            </a:extLst>
          </p:cNvPr>
          <p:cNvGraphicFramePr>
            <a:graphicFrameLocks/>
          </p:cNvGraphicFramePr>
          <p:nvPr>
            <p:extLst>
              <p:ext uri="{D42A27DB-BD31-4B8C-83A1-F6EECF244321}">
                <p14:modId xmlns:p14="http://schemas.microsoft.com/office/powerpoint/2010/main" val="839184244"/>
              </p:ext>
            </p:extLst>
          </p:nvPr>
        </p:nvGraphicFramePr>
        <p:xfrm>
          <a:off x="2665661" y="4338217"/>
          <a:ext cx="2559362" cy="2856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FE1209DC-A892-4D42-85A9-D907F08F463E}"/>
              </a:ext>
            </a:extLst>
          </p:cNvPr>
          <p:cNvGraphicFramePr>
            <a:graphicFrameLocks/>
          </p:cNvGraphicFramePr>
          <p:nvPr>
            <p:extLst>
              <p:ext uri="{D42A27DB-BD31-4B8C-83A1-F6EECF244321}">
                <p14:modId xmlns:p14="http://schemas.microsoft.com/office/powerpoint/2010/main" val="763039302"/>
              </p:ext>
            </p:extLst>
          </p:nvPr>
        </p:nvGraphicFramePr>
        <p:xfrm>
          <a:off x="5214375" y="1316280"/>
          <a:ext cx="2559362" cy="28564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グラフ 15">
            <a:extLst>
              <a:ext uri="{FF2B5EF4-FFF2-40B4-BE49-F238E27FC236}">
                <a16:creationId xmlns:a16="http://schemas.microsoft.com/office/drawing/2014/main" id="{45B05E6C-2AB7-455C-A9ED-1695F0306FFC}"/>
              </a:ext>
            </a:extLst>
          </p:cNvPr>
          <p:cNvGraphicFramePr>
            <a:graphicFrameLocks/>
          </p:cNvGraphicFramePr>
          <p:nvPr>
            <p:extLst>
              <p:ext uri="{D42A27DB-BD31-4B8C-83A1-F6EECF244321}">
                <p14:modId xmlns:p14="http://schemas.microsoft.com/office/powerpoint/2010/main" val="2824548159"/>
              </p:ext>
            </p:extLst>
          </p:nvPr>
        </p:nvGraphicFramePr>
        <p:xfrm>
          <a:off x="5213575" y="4338216"/>
          <a:ext cx="2559362" cy="28564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グラフ 16">
            <a:extLst>
              <a:ext uri="{FF2B5EF4-FFF2-40B4-BE49-F238E27FC236}">
                <a16:creationId xmlns:a16="http://schemas.microsoft.com/office/drawing/2014/main" id="{A233995B-2C21-4A7D-B67B-BB2B2E195C6A}"/>
              </a:ext>
            </a:extLst>
          </p:cNvPr>
          <p:cNvGraphicFramePr>
            <a:graphicFrameLocks/>
          </p:cNvGraphicFramePr>
          <p:nvPr>
            <p:extLst>
              <p:ext uri="{D42A27DB-BD31-4B8C-83A1-F6EECF244321}">
                <p14:modId xmlns:p14="http://schemas.microsoft.com/office/powerpoint/2010/main" val="1288865590"/>
              </p:ext>
            </p:extLst>
          </p:nvPr>
        </p:nvGraphicFramePr>
        <p:xfrm>
          <a:off x="7761490" y="1313880"/>
          <a:ext cx="2559362" cy="28564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グラフ 17">
            <a:extLst>
              <a:ext uri="{FF2B5EF4-FFF2-40B4-BE49-F238E27FC236}">
                <a16:creationId xmlns:a16="http://schemas.microsoft.com/office/drawing/2014/main" id="{A27794CA-F4E6-4F16-86B7-DB744FEC4421}"/>
              </a:ext>
            </a:extLst>
          </p:cNvPr>
          <p:cNvGraphicFramePr>
            <a:graphicFrameLocks/>
          </p:cNvGraphicFramePr>
          <p:nvPr>
            <p:extLst>
              <p:ext uri="{D42A27DB-BD31-4B8C-83A1-F6EECF244321}">
                <p14:modId xmlns:p14="http://schemas.microsoft.com/office/powerpoint/2010/main" val="362919179"/>
              </p:ext>
            </p:extLst>
          </p:nvPr>
        </p:nvGraphicFramePr>
        <p:xfrm>
          <a:off x="7761490" y="4338216"/>
          <a:ext cx="2559362" cy="285646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4204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A98E551-D67F-4406-91C5-DBE53F7365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7066219"/>
            <a:ext cx="5545667" cy="29633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（主な事業のカテゴリ別）</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クロス集計の軸：主な事業のカテゴリ</a:t>
            </a:r>
          </a:p>
        </p:txBody>
      </p:sp>
      <p:graphicFrame>
        <p:nvGraphicFramePr>
          <p:cNvPr id="20" name="グラフ 19">
            <a:extLst>
              <a:ext uri="{FF2B5EF4-FFF2-40B4-BE49-F238E27FC236}">
                <a16:creationId xmlns:a16="http://schemas.microsoft.com/office/drawing/2014/main" id="{95D3E498-4259-47BD-BC21-B8D40055A919}"/>
              </a:ext>
            </a:extLst>
          </p:cNvPr>
          <p:cNvGraphicFramePr>
            <a:graphicFrameLocks/>
          </p:cNvGraphicFramePr>
          <p:nvPr>
            <p:extLst>
              <p:ext uri="{D42A27DB-BD31-4B8C-83A1-F6EECF244321}">
                <p14:modId xmlns:p14="http://schemas.microsoft.com/office/powerpoint/2010/main" val="341177608"/>
              </p:ext>
            </p:extLst>
          </p:nvPr>
        </p:nvGraphicFramePr>
        <p:xfrm>
          <a:off x="269563" y="1313880"/>
          <a:ext cx="2559600" cy="28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B3013D99-94F2-4562-BA66-A1808D043325}"/>
              </a:ext>
            </a:extLst>
          </p:cNvPr>
          <p:cNvGraphicFramePr>
            <a:graphicFrameLocks/>
          </p:cNvGraphicFramePr>
          <p:nvPr>
            <p:extLst>
              <p:ext uri="{D42A27DB-BD31-4B8C-83A1-F6EECF244321}">
                <p14:modId xmlns:p14="http://schemas.microsoft.com/office/powerpoint/2010/main" val="2264872155"/>
              </p:ext>
            </p:extLst>
          </p:nvPr>
        </p:nvGraphicFramePr>
        <p:xfrm>
          <a:off x="2746595" y="1313880"/>
          <a:ext cx="2559600" cy="28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グラフ 21">
            <a:extLst>
              <a:ext uri="{FF2B5EF4-FFF2-40B4-BE49-F238E27FC236}">
                <a16:creationId xmlns:a16="http://schemas.microsoft.com/office/drawing/2014/main" id="{D4A8EE85-5309-4921-802E-294AAB7F9C37}"/>
              </a:ext>
            </a:extLst>
          </p:cNvPr>
          <p:cNvGraphicFramePr>
            <a:graphicFrameLocks/>
          </p:cNvGraphicFramePr>
          <p:nvPr>
            <p:extLst>
              <p:ext uri="{D42A27DB-BD31-4B8C-83A1-F6EECF244321}">
                <p14:modId xmlns:p14="http://schemas.microsoft.com/office/powerpoint/2010/main" val="2575187276"/>
              </p:ext>
            </p:extLst>
          </p:nvPr>
        </p:nvGraphicFramePr>
        <p:xfrm>
          <a:off x="5223627" y="1313880"/>
          <a:ext cx="2559600" cy="285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グラフ 22">
            <a:extLst>
              <a:ext uri="{FF2B5EF4-FFF2-40B4-BE49-F238E27FC236}">
                <a16:creationId xmlns:a16="http://schemas.microsoft.com/office/drawing/2014/main" id="{1CE44333-C320-46EC-8992-BFCE53C22CC0}"/>
              </a:ext>
            </a:extLst>
          </p:cNvPr>
          <p:cNvGraphicFramePr>
            <a:graphicFrameLocks/>
          </p:cNvGraphicFramePr>
          <p:nvPr>
            <p:extLst>
              <p:ext uri="{D42A27DB-BD31-4B8C-83A1-F6EECF244321}">
                <p14:modId xmlns:p14="http://schemas.microsoft.com/office/powerpoint/2010/main" val="3320268071"/>
              </p:ext>
            </p:extLst>
          </p:nvPr>
        </p:nvGraphicFramePr>
        <p:xfrm>
          <a:off x="7700660" y="1313880"/>
          <a:ext cx="2559600" cy="2858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グラフ 23">
            <a:extLst>
              <a:ext uri="{FF2B5EF4-FFF2-40B4-BE49-F238E27FC236}">
                <a16:creationId xmlns:a16="http://schemas.microsoft.com/office/drawing/2014/main" id="{E50C5A40-A0E3-42CF-BA46-089F47383423}"/>
              </a:ext>
            </a:extLst>
          </p:cNvPr>
          <p:cNvGraphicFramePr>
            <a:graphicFrameLocks/>
          </p:cNvGraphicFramePr>
          <p:nvPr>
            <p:extLst>
              <p:ext uri="{D42A27DB-BD31-4B8C-83A1-F6EECF244321}">
                <p14:modId xmlns:p14="http://schemas.microsoft.com/office/powerpoint/2010/main" val="1833625799"/>
              </p:ext>
            </p:extLst>
          </p:nvPr>
        </p:nvGraphicFramePr>
        <p:xfrm>
          <a:off x="269564" y="4294261"/>
          <a:ext cx="2559600" cy="2858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グラフ 24">
            <a:extLst>
              <a:ext uri="{FF2B5EF4-FFF2-40B4-BE49-F238E27FC236}">
                <a16:creationId xmlns:a16="http://schemas.microsoft.com/office/drawing/2014/main" id="{D913E444-EA21-48A2-9A7F-3A423F27B17C}"/>
              </a:ext>
            </a:extLst>
          </p:cNvPr>
          <p:cNvGraphicFramePr>
            <a:graphicFrameLocks/>
          </p:cNvGraphicFramePr>
          <p:nvPr>
            <p:extLst>
              <p:ext uri="{D42A27DB-BD31-4B8C-83A1-F6EECF244321}">
                <p14:modId xmlns:p14="http://schemas.microsoft.com/office/powerpoint/2010/main" val="281360196"/>
              </p:ext>
            </p:extLst>
          </p:nvPr>
        </p:nvGraphicFramePr>
        <p:xfrm>
          <a:off x="2745768" y="4294261"/>
          <a:ext cx="2559600" cy="2858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グラフ 25">
            <a:extLst>
              <a:ext uri="{FF2B5EF4-FFF2-40B4-BE49-F238E27FC236}">
                <a16:creationId xmlns:a16="http://schemas.microsoft.com/office/drawing/2014/main" id="{A82A5AE0-9CDA-4AF5-96E4-02BFCE0182A0}"/>
              </a:ext>
            </a:extLst>
          </p:cNvPr>
          <p:cNvGraphicFramePr>
            <a:graphicFrameLocks/>
          </p:cNvGraphicFramePr>
          <p:nvPr>
            <p:extLst>
              <p:ext uri="{D42A27DB-BD31-4B8C-83A1-F6EECF244321}">
                <p14:modId xmlns:p14="http://schemas.microsoft.com/office/powerpoint/2010/main" val="775142444"/>
              </p:ext>
            </p:extLst>
          </p:nvPr>
        </p:nvGraphicFramePr>
        <p:xfrm>
          <a:off x="5221972" y="4294261"/>
          <a:ext cx="2559600" cy="2858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グラフ 26">
            <a:extLst>
              <a:ext uri="{FF2B5EF4-FFF2-40B4-BE49-F238E27FC236}">
                <a16:creationId xmlns:a16="http://schemas.microsoft.com/office/drawing/2014/main" id="{596EEC1A-087E-45E4-8A7B-D6064011E927}"/>
              </a:ext>
            </a:extLst>
          </p:cNvPr>
          <p:cNvGraphicFramePr>
            <a:graphicFrameLocks/>
          </p:cNvGraphicFramePr>
          <p:nvPr>
            <p:extLst>
              <p:ext uri="{D42A27DB-BD31-4B8C-83A1-F6EECF244321}">
                <p14:modId xmlns:p14="http://schemas.microsoft.com/office/powerpoint/2010/main" val="3668627278"/>
              </p:ext>
            </p:extLst>
          </p:nvPr>
        </p:nvGraphicFramePr>
        <p:xfrm>
          <a:off x="7698176" y="4294260"/>
          <a:ext cx="2559600" cy="28584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04175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935224" y="751840"/>
            <a:ext cx="8568952" cy="2914259"/>
          </a:xfrm>
          <a:prstGeom prst="rect">
            <a:avLst/>
          </a:prstGeom>
          <a:noFill/>
        </p:spPr>
        <p:txBody>
          <a:bodyPr vert="horz" wrap="square" lIns="0" tIns="13335" rIns="0" bIns="0" rtlCol="0">
            <a:spAutoFit/>
          </a:bodyPr>
          <a:lstStyle/>
          <a:p>
            <a:pPr marL="12700">
              <a:spcBef>
                <a:spcPts val="105"/>
              </a:spcBef>
            </a:pPr>
            <a:r>
              <a:rPr sz="1600" dirty="0">
                <a:latin typeface="+mn-ea"/>
                <a:cs typeface="Microsoft JhengHei"/>
              </a:rPr>
              <a:t>＜</a:t>
            </a:r>
            <a:r>
              <a:rPr sz="1600" dirty="0" err="1">
                <a:latin typeface="+mn-ea"/>
                <a:cs typeface="Microsoft JhengHei"/>
              </a:rPr>
              <a:t>目次</a:t>
            </a:r>
            <a:r>
              <a:rPr sz="1600" dirty="0">
                <a:latin typeface="+mn-ea"/>
                <a:cs typeface="Microsoft JhengHei"/>
              </a:rPr>
              <a:t>＞</a:t>
            </a:r>
            <a:endParaRPr lang="en-US" altLang="ja-JP" sz="1600" dirty="0">
              <a:latin typeface="+mn-ea"/>
              <a:cs typeface="Microsoft JhengHei"/>
            </a:endParaRPr>
          </a:p>
          <a:p>
            <a:pPr marL="12700">
              <a:spcBef>
                <a:spcPts val="105"/>
              </a:spcBef>
            </a:pPr>
            <a:endParaRPr lang="en-US" sz="1600" dirty="0">
              <a:latin typeface="+mn-ea"/>
              <a:cs typeface="Microsoft JhengHei"/>
            </a:endParaRPr>
          </a:p>
          <a:p>
            <a:pPr marL="12700">
              <a:spcBef>
                <a:spcPts val="105"/>
              </a:spcBef>
            </a:pPr>
            <a:r>
              <a:rPr lang="ja-JP" altLang="en-US" sz="1600" dirty="0">
                <a:latin typeface="+mn-ea"/>
                <a:cs typeface="Microsoft JhengHei"/>
              </a:rPr>
              <a:t>■調査の概要 ･･･････････････････････････････････････････････････････････････････ </a:t>
            </a:r>
            <a:r>
              <a:rPr lang="en-US" altLang="ja-JP" sz="1600" dirty="0">
                <a:latin typeface="+mn-ea"/>
                <a:cs typeface="Microsoft JhengHei"/>
              </a:rPr>
              <a:t>4</a:t>
            </a:r>
            <a:r>
              <a:rPr lang="ja-JP" altLang="en-US" sz="1600" dirty="0">
                <a:latin typeface="+mn-ea"/>
                <a:cs typeface="Microsoft JhengHei"/>
              </a:rPr>
              <a:t> </a:t>
            </a:r>
            <a:endParaRPr lang="ja-JP" altLang="en-US" sz="1400" dirty="0">
              <a:latin typeface="+mn-ea"/>
              <a:cs typeface="Microsoft YaHei"/>
            </a:endParaRPr>
          </a:p>
          <a:p>
            <a:pPr marL="12700">
              <a:spcBef>
                <a:spcPts val="105"/>
              </a:spcBef>
            </a:pPr>
            <a:endParaRPr lang="en-US" altLang="ja-JP" sz="1400" dirty="0">
              <a:latin typeface="+mn-ea"/>
              <a:cs typeface="Microsoft JhengHei"/>
            </a:endParaRPr>
          </a:p>
          <a:p>
            <a:pPr marL="12700">
              <a:spcBef>
                <a:spcPts val="5"/>
              </a:spcBef>
            </a:pPr>
            <a:r>
              <a:rPr lang="ja-JP" altLang="en-US" sz="1600" dirty="0">
                <a:latin typeface="+mn-ea"/>
                <a:cs typeface="Microsoft JhengHei"/>
              </a:rPr>
              <a:t>■調査結果  ･･･････････････････････････････････････････････････････････････････ </a:t>
            </a:r>
            <a:r>
              <a:rPr lang="en-US" altLang="ja-JP" sz="1600" dirty="0">
                <a:latin typeface="+mn-ea"/>
                <a:cs typeface="Microsoft JhengHei"/>
              </a:rPr>
              <a:t>13</a:t>
            </a:r>
            <a:r>
              <a:rPr lang="ja-JP" altLang="en-US" sz="900" dirty="0">
                <a:latin typeface="+mn-ea"/>
                <a:cs typeface="Microsoft JhengHei"/>
              </a:rPr>
              <a:t> </a:t>
            </a:r>
            <a:endParaRPr lang="ja-JP" altLang="en-US" sz="1400" dirty="0">
              <a:latin typeface="+mn-ea"/>
              <a:cs typeface="Microsoft YaHei"/>
            </a:endParaRPr>
          </a:p>
          <a:p>
            <a:pPr marL="12700"/>
            <a:r>
              <a:rPr lang="en-US" altLang="ja-JP" sz="1400" spc="-15" dirty="0">
                <a:latin typeface="+mn-ea"/>
                <a:cs typeface="Microsoft YaHei"/>
              </a:rPr>
              <a:t>	</a:t>
            </a:r>
          </a:p>
          <a:p>
            <a:pPr marL="12700"/>
            <a:r>
              <a:rPr lang="en-US" altLang="ja-JP" sz="1400" spc="-15" dirty="0">
                <a:latin typeface="+mn-ea"/>
                <a:cs typeface="Microsoft YaHei"/>
              </a:rPr>
              <a:t>	</a:t>
            </a:r>
            <a:r>
              <a:rPr sz="1400" spc="-15" dirty="0">
                <a:latin typeface="+mn-ea"/>
                <a:cs typeface="Microsoft YaHei"/>
              </a:rPr>
              <a:t>1.</a:t>
            </a:r>
            <a:r>
              <a:rPr sz="1400" spc="-35" dirty="0">
                <a:latin typeface="+mn-ea"/>
                <a:cs typeface="Microsoft YaHei"/>
              </a:rPr>
              <a:t> </a:t>
            </a:r>
            <a:r>
              <a:rPr sz="1400" dirty="0" err="1">
                <a:latin typeface="+mn-ea"/>
                <a:cs typeface="Microsoft JhengHei"/>
              </a:rPr>
              <a:t>企業活動の状況</a:t>
            </a:r>
            <a:r>
              <a:rPr sz="1400" spc="40" dirty="0">
                <a:latin typeface="+mn-ea"/>
                <a:cs typeface="Microsoft JhengHei"/>
              </a:rPr>
              <a:t> </a:t>
            </a:r>
            <a:r>
              <a:rPr sz="1400" dirty="0">
                <a:latin typeface="+mn-ea"/>
                <a:cs typeface="Microsoft JhengHei"/>
              </a:rPr>
              <a:t>･･････････････････････････････････････････････････････････････</a:t>
            </a:r>
            <a:r>
              <a:rPr lang="ja-JP" altLang="en-US" sz="1400" dirty="0">
                <a:latin typeface="+mn-ea"/>
                <a:cs typeface="Microsoft JhengHei"/>
              </a:rPr>
              <a:t> </a:t>
            </a:r>
            <a:r>
              <a:rPr lang="en-US" altLang="ja-JP" sz="1400" dirty="0">
                <a:latin typeface="+mn-ea"/>
                <a:cs typeface="Microsoft JhengHei"/>
              </a:rPr>
              <a:t>14</a:t>
            </a:r>
            <a:endParaRPr sz="1400" dirty="0">
              <a:latin typeface="+mn-ea"/>
              <a:cs typeface="Microsoft YaHei"/>
            </a:endParaRPr>
          </a:p>
          <a:p>
            <a:pPr marL="12700"/>
            <a:r>
              <a:rPr lang="en-US" altLang="ja-JP" sz="1400" spc="-15" dirty="0">
                <a:latin typeface="+mn-ea"/>
                <a:cs typeface="Microsoft YaHei"/>
              </a:rPr>
              <a:t>	2</a:t>
            </a:r>
            <a:r>
              <a:rPr sz="1400" spc="-15" dirty="0">
                <a:latin typeface="+mn-ea"/>
                <a:cs typeface="Microsoft YaHei"/>
              </a:rPr>
              <a:t>.</a:t>
            </a:r>
            <a:r>
              <a:rPr lang="en-US" altLang="ja-JP" sz="1400" spc="-15" dirty="0">
                <a:latin typeface="+mn-ea"/>
                <a:cs typeface="Microsoft YaHei"/>
              </a:rPr>
              <a:t> </a:t>
            </a:r>
            <a:r>
              <a:rPr lang="ja-JP" altLang="en-US" sz="1400" spc="-35" dirty="0">
                <a:latin typeface="+mn-ea"/>
                <a:cs typeface="Microsoft YaHei"/>
              </a:rPr>
              <a:t>新型コロナウイルスの影響・対策 </a:t>
            </a:r>
            <a:r>
              <a:rPr sz="1400" dirty="0">
                <a:latin typeface="+mn-ea"/>
                <a:cs typeface="Microsoft JhengHei"/>
              </a:rPr>
              <a:t>･････････････････････････････････････････</a:t>
            </a:r>
            <a:r>
              <a:rPr lang="ja-JP" altLang="en-US" sz="1400" dirty="0">
                <a:latin typeface="+mn-ea"/>
                <a:cs typeface="Microsoft JhengHei"/>
              </a:rPr>
              <a:t>･･････</a:t>
            </a:r>
            <a:r>
              <a:rPr sz="1400" dirty="0">
                <a:latin typeface="+mn-ea"/>
                <a:cs typeface="Microsoft JhengHei"/>
              </a:rPr>
              <a:t>･･･</a:t>
            </a:r>
            <a:r>
              <a:rPr lang="ja-JP" altLang="en-US" sz="1400" dirty="0">
                <a:latin typeface="+mn-ea"/>
                <a:cs typeface="Microsoft JhengHei"/>
              </a:rPr>
              <a:t>･･</a:t>
            </a:r>
            <a:r>
              <a:rPr lang="en-US" altLang="ja-JP" sz="1400" dirty="0">
                <a:latin typeface="+mn-ea"/>
                <a:cs typeface="Microsoft JhengHei"/>
              </a:rPr>
              <a:t>32</a:t>
            </a:r>
            <a:endParaRPr sz="1400" dirty="0">
              <a:latin typeface="+mn-ea"/>
              <a:cs typeface="Microsoft YaHei"/>
            </a:endParaRPr>
          </a:p>
          <a:p>
            <a:pPr marL="12700"/>
            <a:r>
              <a:rPr lang="en-US" altLang="ja-JP" sz="1400" spc="-15" dirty="0">
                <a:latin typeface="+mn-ea"/>
                <a:cs typeface="Microsoft YaHei"/>
              </a:rPr>
              <a:t>	</a:t>
            </a:r>
            <a:r>
              <a:rPr sz="1400" spc="-15" dirty="0">
                <a:latin typeface="+mn-ea"/>
                <a:cs typeface="Microsoft YaHei"/>
              </a:rPr>
              <a:t>3.</a:t>
            </a:r>
            <a:r>
              <a:rPr sz="1400" spc="-35" dirty="0">
                <a:latin typeface="+mn-ea"/>
                <a:cs typeface="Microsoft YaHei"/>
              </a:rPr>
              <a:t> </a:t>
            </a:r>
            <a:r>
              <a:rPr sz="1400" dirty="0" err="1">
                <a:latin typeface="+mn-ea"/>
                <a:cs typeface="Microsoft JhengHei"/>
              </a:rPr>
              <a:t>新技術へ向けた変革</a:t>
            </a:r>
            <a:r>
              <a:rPr sz="1400" spc="40" dirty="0">
                <a:latin typeface="+mn-ea"/>
                <a:cs typeface="Microsoft JhengHei"/>
              </a:rPr>
              <a:t> </a:t>
            </a:r>
            <a:r>
              <a:rPr lang="ja-JP" altLang="en-US" sz="1400" spc="40" dirty="0">
                <a:latin typeface="+mn-ea"/>
                <a:cs typeface="Microsoft JhengHei"/>
              </a:rPr>
              <a:t>　</a:t>
            </a:r>
            <a:r>
              <a:rPr sz="1400" dirty="0">
                <a:latin typeface="+mn-ea"/>
                <a:cs typeface="Microsoft JhengHei"/>
              </a:rPr>
              <a:t>･･･････････････････････････････････････････････････････</a:t>
            </a:r>
            <a:r>
              <a:rPr lang="ja-JP" altLang="en-US" sz="1400" dirty="0">
                <a:latin typeface="+mn-ea"/>
                <a:cs typeface="Microsoft JhengHei"/>
              </a:rPr>
              <a:t>･･･</a:t>
            </a:r>
            <a:r>
              <a:rPr lang="en-US" altLang="ja-JP" sz="1400" dirty="0">
                <a:latin typeface="+mn-ea"/>
                <a:cs typeface="Microsoft JhengHei"/>
              </a:rPr>
              <a:t>80</a:t>
            </a:r>
            <a:endParaRPr sz="1400" dirty="0">
              <a:latin typeface="+mn-ea"/>
              <a:cs typeface="Microsoft YaHei"/>
            </a:endParaRPr>
          </a:p>
          <a:p>
            <a:pPr marL="12700"/>
            <a:r>
              <a:rPr lang="en-US" altLang="ja-JP" sz="1400" spc="-15" dirty="0">
                <a:latin typeface="+mn-ea"/>
                <a:cs typeface="Microsoft YaHei"/>
              </a:rPr>
              <a:t>	4. </a:t>
            </a:r>
            <a:r>
              <a:rPr lang="ja-JP" altLang="en-US" sz="1400" spc="-15" dirty="0">
                <a:latin typeface="+mn-ea"/>
                <a:cs typeface="Microsoft YaHei"/>
              </a:rPr>
              <a:t>技術の高度化に関する取り組み </a:t>
            </a:r>
            <a:r>
              <a:rPr sz="1400" dirty="0">
                <a:latin typeface="+mn-ea"/>
                <a:cs typeface="Microsoft JhengHei"/>
              </a:rPr>
              <a:t>････････････････････</a:t>
            </a:r>
            <a:r>
              <a:rPr lang="ja-JP" altLang="en-US" sz="1400" dirty="0">
                <a:latin typeface="+mn-ea"/>
                <a:cs typeface="Microsoft JhengHei"/>
              </a:rPr>
              <a:t>･･･</a:t>
            </a:r>
            <a:r>
              <a:rPr sz="1400" dirty="0">
                <a:latin typeface="+mn-ea"/>
                <a:cs typeface="Microsoft JhengHei"/>
              </a:rPr>
              <a:t>････････････････</a:t>
            </a:r>
            <a:r>
              <a:rPr lang="ja-JP" altLang="en-US" sz="1400" dirty="0">
                <a:latin typeface="+mn-ea"/>
                <a:cs typeface="Microsoft JhengHei"/>
              </a:rPr>
              <a:t>･･</a:t>
            </a:r>
            <a:r>
              <a:rPr sz="1400" dirty="0">
                <a:latin typeface="+mn-ea"/>
                <a:cs typeface="Microsoft JhengHei"/>
              </a:rPr>
              <a:t>･････････</a:t>
            </a:r>
            <a:r>
              <a:rPr lang="en-US" altLang="ja-JP" sz="1400" dirty="0">
                <a:latin typeface="+mn-ea"/>
                <a:cs typeface="Microsoft JhengHei"/>
              </a:rPr>
              <a:t>154</a:t>
            </a:r>
          </a:p>
          <a:p>
            <a:pPr marL="12700"/>
            <a:endParaRPr lang="en-US" altLang="ja-JP" sz="1400" dirty="0">
              <a:latin typeface="+mn-ea"/>
              <a:cs typeface="Microsoft JhengHei"/>
            </a:endParaRPr>
          </a:p>
          <a:p>
            <a:pPr marL="12700"/>
            <a:endParaRPr lang="en-US" altLang="ja-JP" sz="1400" dirty="0">
              <a:latin typeface="+mn-ea"/>
              <a:cs typeface="Microsoft JhengHei"/>
            </a:endParaRPr>
          </a:p>
          <a:p>
            <a:pPr>
              <a:tabLst>
                <a:tab pos="727075" algn="l"/>
              </a:tabLst>
            </a:pPr>
            <a:endParaRPr sz="1000" dirty="0">
              <a:solidFill>
                <a:srgbClr val="FF0000"/>
              </a:solidFill>
              <a:latin typeface="+mn-ea"/>
              <a:cs typeface="Microsoft JhengHei"/>
            </a:endParaRPr>
          </a:p>
        </p:txBody>
      </p:sp>
    </p:spTree>
    <p:extLst>
      <p:ext uri="{BB962C8B-B14F-4D97-AF65-F5344CB8AC3E}">
        <p14:creationId xmlns:p14="http://schemas.microsoft.com/office/powerpoint/2010/main" val="1025895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（主な適応分野別）</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クロス集計の軸：主な適応分野</a:t>
            </a:r>
          </a:p>
        </p:txBody>
      </p:sp>
      <p:graphicFrame>
        <p:nvGraphicFramePr>
          <p:cNvPr id="16" name="グラフ 15">
            <a:extLst>
              <a:ext uri="{FF2B5EF4-FFF2-40B4-BE49-F238E27FC236}">
                <a16:creationId xmlns:a16="http://schemas.microsoft.com/office/drawing/2014/main" id="{FBFAFC97-D997-4E92-AC52-DA3352F6B7D6}"/>
              </a:ext>
            </a:extLst>
          </p:cNvPr>
          <p:cNvGraphicFramePr>
            <a:graphicFrameLocks/>
          </p:cNvGraphicFramePr>
          <p:nvPr>
            <p:extLst>
              <p:ext uri="{D42A27DB-BD31-4B8C-83A1-F6EECF244321}">
                <p14:modId xmlns:p14="http://schemas.microsoft.com/office/powerpoint/2010/main" val="169479765"/>
              </p:ext>
            </p:extLst>
          </p:nvPr>
        </p:nvGraphicFramePr>
        <p:xfrm>
          <a:off x="164279" y="1200596"/>
          <a:ext cx="2559600" cy="209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609B5BCB-780F-424F-AC52-514B2E1E6DE7}"/>
              </a:ext>
            </a:extLst>
          </p:cNvPr>
          <p:cNvGraphicFramePr>
            <a:graphicFrameLocks/>
          </p:cNvGraphicFramePr>
          <p:nvPr>
            <p:extLst>
              <p:ext uri="{D42A27DB-BD31-4B8C-83A1-F6EECF244321}">
                <p14:modId xmlns:p14="http://schemas.microsoft.com/office/powerpoint/2010/main" val="383291979"/>
              </p:ext>
            </p:extLst>
          </p:nvPr>
        </p:nvGraphicFramePr>
        <p:xfrm>
          <a:off x="2691943" y="1196456"/>
          <a:ext cx="2559600" cy="20975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AF7224A8-D33D-4504-9E61-5E9D41F5FA28}"/>
              </a:ext>
            </a:extLst>
          </p:cNvPr>
          <p:cNvGraphicFramePr>
            <a:graphicFrameLocks/>
          </p:cNvGraphicFramePr>
          <p:nvPr>
            <p:extLst>
              <p:ext uri="{D42A27DB-BD31-4B8C-83A1-F6EECF244321}">
                <p14:modId xmlns:p14="http://schemas.microsoft.com/office/powerpoint/2010/main" val="3590410166"/>
              </p:ext>
            </p:extLst>
          </p:nvPr>
        </p:nvGraphicFramePr>
        <p:xfrm>
          <a:off x="5219607" y="1196456"/>
          <a:ext cx="2559600" cy="2097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1A4A2CC9-6D8F-49E6-9E46-593AFF3573C5}"/>
              </a:ext>
            </a:extLst>
          </p:cNvPr>
          <p:cNvGraphicFramePr>
            <a:graphicFrameLocks/>
          </p:cNvGraphicFramePr>
          <p:nvPr>
            <p:extLst>
              <p:ext uri="{D42A27DB-BD31-4B8C-83A1-F6EECF244321}">
                <p14:modId xmlns:p14="http://schemas.microsoft.com/office/powerpoint/2010/main" val="4150418614"/>
              </p:ext>
            </p:extLst>
          </p:nvPr>
        </p:nvGraphicFramePr>
        <p:xfrm>
          <a:off x="7715521" y="1196456"/>
          <a:ext cx="2559600" cy="20975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グラフ 19">
            <a:extLst>
              <a:ext uri="{FF2B5EF4-FFF2-40B4-BE49-F238E27FC236}">
                <a16:creationId xmlns:a16="http://schemas.microsoft.com/office/drawing/2014/main" id="{CB2497B6-19D9-4035-9A6B-400959C229E3}"/>
              </a:ext>
            </a:extLst>
          </p:cNvPr>
          <p:cNvGraphicFramePr>
            <a:graphicFrameLocks/>
          </p:cNvGraphicFramePr>
          <p:nvPr>
            <p:extLst>
              <p:ext uri="{D42A27DB-BD31-4B8C-83A1-F6EECF244321}">
                <p14:modId xmlns:p14="http://schemas.microsoft.com/office/powerpoint/2010/main" val="3044835917"/>
              </p:ext>
            </p:extLst>
          </p:nvPr>
        </p:nvGraphicFramePr>
        <p:xfrm>
          <a:off x="164279" y="3231694"/>
          <a:ext cx="2559600" cy="20975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グラフ 20">
            <a:extLst>
              <a:ext uri="{FF2B5EF4-FFF2-40B4-BE49-F238E27FC236}">
                <a16:creationId xmlns:a16="http://schemas.microsoft.com/office/drawing/2014/main" id="{6ACF60B9-0BA9-416D-89CE-FE227606D25C}"/>
              </a:ext>
            </a:extLst>
          </p:cNvPr>
          <p:cNvGraphicFramePr>
            <a:graphicFrameLocks/>
          </p:cNvGraphicFramePr>
          <p:nvPr>
            <p:extLst>
              <p:ext uri="{D42A27DB-BD31-4B8C-83A1-F6EECF244321}">
                <p14:modId xmlns:p14="http://schemas.microsoft.com/office/powerpoint/2010/main" val="3116165661"/>
              </p:ext>
            </p:extLst>
          </p:nvPr>
        </p:nvGraphicFramePr>
        <p:xfrm>
          <a:off x="2691943" y="3237481"/>
          <a:ext cx="2559600" cy="20917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グラフ 21">
            <a:extLst>
              <a:ext uri="{FF2B5EF4-FFF2-40B4-BE49-F238E27FC236}">
                <a16:creationId xmlns:a16="http://schemas.microsoft.com/office/drawing/2014/main" id="{325D3D92-6335-4D0D-AF2C-689092CF359D}"/>
              </a:ext>
            </a:extLst>
          </p:cNvPr>
          <p:cNvGraphicFramePr>
            <a:graphicFrameLocks/>
          </p:cNvGraphicFramePr>
          <p:nvPr>
            <p:extLst>
              <p:ext uri="{D42A27DB-BD31-4B8C-83A1-F6EECF244321}">
                <p14:modId xmlns:p14="http://schemas.microsoft.com/office/powerpoint/2010/main" val="1916108474"/>
              </p:ext>
            </p:extLst>
          </p:nvPr>
        </p:nvGraphicFramePr>
        <p:xfrm>
          <a:off x="5219607" y="3231694"/>
          <a:ext cx="2559600" cy="20975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グラフ 22">
            <a:extLst>
              <a:ext uri="{FF2B5EF4-FFF2-40B4-BE49-F238E27FC236}">
                <a16:creationId xmlns:a16="http://schemas.microsoft.com/office/drawing/2014/main" id="{18ADF634-2110-45DC-9A6F-051F2308EA32}"/>
              </a:ext>
            </a:extLst>
          </p:cNvPr>
          <p:cNvGraphicFramePr>
            <a:graphicFrameLocks/>
          </p:cNvGraphicFramePr>
          <p:nvPr>
            <p:extLst>
              <p:ext uri="{D42A27DB-BD31-4B8C-83A1-F6EECF244321}">
                <p14:modId xmlns:p14="http://schemas.microsoft.com/office/powerpoint/2010/main" val="2538789205"/>
              </p:ext>
            </p:extLst>
          </p:nvPr>
        </p:nvGraphicFramePr>
        <p:xfrm>
          <a:off x="7715521" y="3231694"/>
          <a:ext cx="2559600" cy="31203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グラフ 23">
            <a:extLst>
              <a:ext uri="{FF2B5EF4-FFF2-40B4-BE49-F238E27FC236}">
                <a16:creationId xmlns:a16="http://schemas.microsoft.com/office/drawing/2014/main" id="{687DDDAF-0C18-4FFB-80FE-E8CA99DD39CC}"/>
              </a:ext>
            </a:extLst>
          </p:cNvPr>
          <p:cNvGraphicFramePr>
            <a:graphicFrameLocks/>
          </p:cNvGraphicFramePr>
          <p:nvPr>
            <p:extLst>
              <p:ext uri="{D42A27DB-BD31-4B8C-83A1-F6EECF244321}">
                <p14:modId xmlns:p14="http://schemas.microsoft.com/office/powerpoint/2010/main" val="3905266581"/>
              </p:ext>
            </p:extLst>
          </p:nvPr>
        </p:nvGraphicFramePr>
        <p:xfrm>
          <a:off x="181285" y="5268576"/>
          <a:ext cx="2559600" cy="20939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グラフ 24">
            <a:extLst>
              <a:ext uri="{FF2B5EF4-FFF2-40B4-BE49-F238E27FC236}">
                <a16:creationId xmlns:a16="http://schemas.microsoft.com/office/drawing/2014/main" id="{41C254A6-4E72-4669-A8CF-365AFF45A5FF}"/>
              </a:ext>
            </a:extLst>
          </p:cNvPr>
          <p:cNvGraphicFramePr>
            <a:graphicFrameLocks/>
          </p:cNvGraphicFramePr>
          <p:nvPr>
            <p:extLst>
              <p:ext uri="{D42A27DB-BD31-4B8C-83A1-F6EECF244321}">
                <p14:modId xmlns:p14="http://schemas.microsoft.com/office/powerpoint/2010/main" val="1622249456"/>
              </p:ext>
            </p:extLst>
          </p:nvPr>
        </p:nvGraphicFramePr>
        <p:xfrm>
          <a:off x="2708949" y="5268576"/>
          <a:ext cx="2559600" cy="209397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グラフ 25">
            <a:extLst>
              <a:ext uri="{FF2B5EF4-FFF2-40B4-BE49-F238E27FC236}">
                <a16:creationId xmlns:a16="http://schemas.microsoft.com/office/drawing/2014/main" id="{949895D5-CE89-44E3-B4EA-25B6F4EB5164}"/>
              </a:ext>
            </a:extLst>
          </p:cNvPr>
          <p:cNvGraphicFramePr>
            <a:graphicFrameLocks/>
          </p:cNvGraphicFramePr>
          <p:nvPr>
            <p:extLst>
              <p:ext uri="{D42A27DB-BD31-4B8C-83A1-F6EECF244321}">
                <p14:modId xmlns:p14="http://schemas.microsoft.com/office/powerpoint/2010/main" val="4113903560"/>
              </p:ext>
            </p:extLst>
          </p:nvPr>
        </p:nvGraphicFramePr>
        <p:xfrm>
          <a:off x="5204863" y="5268576"/>
          <a:ext cx="2559600" cy="2093976"/>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10807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A98E551-D67F-4406-91C5-DBE53F7365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4698256"/>
            <a:ext cx="5545667" cy="29633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（特定の分野に特化していない事業別）</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クロス集計の軸：特定の分野に特化していない事業</a:t>
            </a:r>
          </a:p>
        </p:txBody>
      </p:sp>
      <p:graphicFrame>
        <p:nvGraphicFramePr>
          <p:cNvPr id="14" name="グラフ 13">
            <a:extLst>
              <a:ext uri="{FF2B5EF4-FFF2-40B4-BE49-F238E27FC236}">
                <a16:creationId xmlns:a16="http://schemas.microsoft.com/office/drawing/2014/main" id="{D1E6008E-B09C-4CEC-9486-17E46F4054A4}"/>
              </a:ext>
            </a:extLst>
          </p:cNvPr>
          <p:cNvGraphicFramePr>
            <a:graphicFrameLocks/>
          </p:cNvGraphicFramePr>
          <p:nvPr>
            <p:extLst>
              <p:ext uri="{D42A27DB-BD31-4B8C-83A1-F6EECF244321}">
                <p14:modId xmlns:p14="http://schemas.microsoft.com/office/powerpoint/2010/main" val="3991552826"/>
              </p:ext>
            </p:extLst>
          </p:nvPr>
        </p:nvGraphicFramePr>
        <p:xfrm>
          <a:off x="2763774" y="1673920"/>
          <a:ext cx="2567765" cy="2801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71332F0A-83B7-4FB9-AFEC-85D10D29EFD9}"/>
              </a:ext>
            </a:extLst>
          </p:cNvPr>
          <p:cNvGraphicFramePr>
            <a:graphicFrameLocks/>
          </p:cNvGraphicFramePr>
          <p:nvPr>
            <p:extLst>
              <p:ext uri="{D42A27DB-BD31-4B8C-83A1-F6EECF244321}">
                <p14:modId xmlns:p14="http://schemas.microsoft.com/office/powerpoint/2010/main" val="2128911558"/>
              </p:ext>
            </p:extLst>
          </p:nvPr>
        </p:nvGraphicFramePr>
        <p:xfrm>
          <a:off x="5251877" y="1673920"/>
          <a:ext cx="2567764" cy="2801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A492F8D2-FBF1-4F2B-85A6-6157E5FD644A}"/>
              </a:ext>
            </a:extLst>
          </p:cNvPr>
          <p:cNvGraphicFramePr>
            <a:graphicFrameLocks/>
          </p:cNvGraphicFramePr>
          <p:nvPr>
            <p:extLst>
              <p:ext uri="{D42A27DB-BD31-4B8C-83A1-F6EECF244321}">
                <p14:modId xmlns:p14="http://schemas.microsoft.com/office/powerpoint/2010/main" val="3121148142"/>
              </p:ext>
            </p:extLst>
          </p:nvPr>
        </p:nvGraphicFramePr>
        <p:xfrm>
          <a:off x="7739980" y="1673920"/>
          <a:ext cx="2570486" cy="2801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a:extLst>
              <a:ext uri="{FF2B5EF4-FFF2-40B4-BE49-F238E27FC236}">
                <a16:creationId xmlns:a16="http://schemas.microsoft.com/office/drawing/2014/main" id="{5B40ECC3-AE70-4D13-BC64-6B28B4389F87}"/>
              </a:ext>
            </a:extLst>
          </p:cNvPr>
          <p:cNvGraphicFramePr>
            <a:graphicFrameLocks/>
          </p:cNvGraphicFramePr>
          <p:nvPr>
            <p:extLst>
              <p:ext uri="{D42A27DB-BD31-4B8C-83A1-F6EECF244321}">
                <p14:modId xmlns:p14="http://schemas.microsoft.com/office/powerpoint/2010/main" val="3194640099"/>
              </p:ext>
            </p:extLst>
          </p:nvPr>
        </p:nvGraphicFramePr>
        <p:xfrm>
          <a:off x="275672" y="1673920"/>
          <a:ext cx="2567764" cy="28012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3742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55A6017-B74C-47C4-B64E-5F3114FB1A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7066219"/>
            <a:ext cx="5545667" cy="296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グラフ 18">
            <a:extLst>
              <a:ext uri="{FF2B5EF4-FFF2-40B4-BE49-F238E27FC236}">
                <a16:creationId xmlns:a16="http://schemas.microsoft.com/office/drawing/2014/main" id="{92C64F57-013F-4E52-AB56-58BB3D9C3AB8}"/>
              </a:ext>
            </a:extLst>
          </p:cNvPr>
          <p:cNvGraphicFramePr>
            <a:graphicFrameLocks/>
          </p:cNvGraphicFramePr>
          <p:nvPr>
            <p:extLst>
              <p:ext uri="{D42A27DB-BD31-4B8C-83A1-F6EECF244321}">
                <p14:modId xmlns:p14="http://schemas.microsoft.com/office/powerpoint/2010/main" val="1357712074"/>
              </p:ext>
            </p:extLst>
          </p:nvPr>
        </p:nvGraphicFramePr>
        <p:xfrm>
          <a:off x="55672" y="1097856"/>
          <a:ext cx="3420000" cy="6069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a:extLst>
              <a:ext uri="{FF2B5EF4-FFF2-40B4-BE49-F238E27FC236}">
                <a16:creationId xmlns:a16="http://schemas.microsoft.com/office/drawing/2014/main" id="{C6D2111F-EF1B-41C6-9A6B-DFDD1C5E2475}"/>
              </a:ext>
            </a:extLst>
          </p:cNvPr>
          <p:cNvGraphicFramePr>
            <a:graphicFrameLocks/>
          </p:cNvGraphicFramePr>
          <p:nvPr>
            <p:extLst>
              <p:ext uri="{D42A27DB-BD31-4B8C-83A1-F6EECF244321}">
                <p14:modId xmlns:p14="http://schemas.microsoft.com/office/powerpoint/2010/main" val="810097754"/>
              </p:ext>
            </p:extLst>
          </p:nvPr>
        </p:nvGraphicFramePr>
        <p:xfrm>
          <a:off x="3419500" y="1097856"/>
          <a:ext cx="3420000" cy="60695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a:extLst>
              <a:ext uri="{FF2B5EF4-FFF2-40B4-BE49-F238E27FC236}">
                <a16:creationId xmlns:a16="http://schemas.microsoft.com/office/drawing/2014/main" id="{CFB5C527-5BBD-4F30-BAE2-6ABF7F7CBC8B}"/>
              </a:ext>
            </a:extLst>
          </p:cNvPr>
          <p:cNvGraphicFramePr>
            <a:graphicFrameLocks/>
          </p:cNvGraphicFramePr>
          <p:nvPr>
            <p:extLst>
              <p:ext uri="{D42A27DB-BD31-4B8C-83A1-F6EECF244321}">
                <p14:modId xmlns:p14="http://schemas.microsoft.com/office/powerpoint/2010/main" val="394178768"/>
              </p:ext>
            </p:extLst>
          </p:nvPr>
        </p:nvGraphicFramePr>
        <p:xfrm>
          <a:off x="6855336" y="1097856"/>
          <a:ext cx="3420000" cy="6069573"/>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a:t>
            </a:r>
            <a:r>
              <a:rPr lang="ja-JP" altLang="en-US" sz="1800" b="1" dirty="0">
                <a:latin typeface="MS UI Gothic" panose="020B0600070205080204" pitchFamily="50" charset="-128"/>
                <a:ea typeface="MS UI Gothic" panose="020B0600070205080204" pitchFamily="50" charset="-128"/>
              </a:rPr>
              <a:t>取引形態、事業形態、製品・サービスの提供先別</a:t>
            </a:r>
            <a:r>
              <a:rPr lang="ja-JP" altLang="en-US" sz="2065" b="1" dirty="0">
                <a:latin typeface="MS UI Gothic" panose="020B0600070205080204" pitchFamily="50" charset="-128"/>
                <a:ea typeface="MS UI Gothic" panose="020B0600070205080204" pitchFamily="50" charset="-128"/>
              </a:rPr>
              <a:t>）</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665808"/>
            <a:ext cx="9390226" cy="276999"/>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r>
              <a:rPr lang="en-US" altLang="ja-JP" sz="1200" dirty="0"/>
              <a:t>E.</a:t>
            </a:r>
            <a:r>
              <a:rPr lang="ja-JP" altLang="en-US" sz="1200" dirty="0"/>
              <a:t>その他</a:t>
            </a:r>
          </a:p>
        </p:txBody>
      </p:sp>
      <p:sp>
        <p:nvSpPr>
          <p:cNvPr id="12" name="正方形/長方形 11">
            <a:extLst>
              <a:ext uri="{FF2B5EF4-FFF2-40B4-BE49-F238E27FC236}">
                <a16:creationId xmlns:a16="http://schemas.microsoft.com/office/drawing/2014/main" id="{BDF31DCC-43D6-46B7-917F-6304D9AA6517}"/>
              </a:ext>
            </a:extLst>
          </p:cNvPr>
          <p:cNvSpPr/>
          <p:nvPr/>
        </p:nvSpPr>
        <p:spPr>
          <a:xfrm>
            <a:off x="107132" y="953840"/>
            <a:ext cx="1870508" cy="261610"/>
          </a:xfrm>
          <a:prstGeom prst="rect">
            <a:avLst/>
          </a:prstGeom>
        </p:spPr>
        <p:txBody>
          <a:bodyPr wrap="square">
            <a:spAutoFit/>
          </a:bodyPr>
          <a:lstStyle/>
          <a:p>
            <a:r>
              <a:rPr lang="ja-JP" altLang="en-US" sz="1100" dirty="0"/>
              <a:t>クロス集計の軸：取引形態</a:t>
            </a:r>
          </a:p>
        </p:txBody>
      </p:sp>
      <p:sp>
        <p:nvSpPr>
          <p:cNvPr id="13" name="正方形/長方形 12">
            <a:extLst>
              <a:ext uri="{FF2B5EF4-FFF2-40B4-BE49-F238E27FC236}">
                <a16:creationId xmlns:a16="http://schemas.microsoft.com/office/drawing/2014/main" id="{75A18EB8-B88D-4875-B887-D6A1BB4426F5}"/>
              </a:ext>
            </a:extLst>
          </p:cNvPr>
          <p:cNvSpPr/>
          <p:nvPr/>
        </p:nvSpPr>
        <p:spPr>
          <a:xfrm>
            <a:off x="6803876" y="953840"/>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14" name="正方形/長方形 13">
            <a:extLst>
              <a:ext uri="{FF2B5EF4-FFF2-40B4-BE49-F238E27FC236}">
                <a16:creationId xmlns:a16="http://schemas.microsoft.com/office/drawing/2014/main" id="{F172678C-6736-4175-94CE-D012B5EC37FB}"/>
              </a:ext>
            </a:extLst>
          </p:cNvPr>
          <p:cNvSpPr/>
          <p:nvPr/>
        </p:nvSpPr>
        <p:spPr>
          <a:xfrm>
            <a:off x="3453774" y="953840"/>
            <a:ext cx="1812638" cy="261610"/>
          </a:xfrm>
          <a:prstGeom prst="rect">
            <a:avLst/>
          </a:prstGeom>
        </p:spPr>
        <p:txBody>
          <a:bodyPr wrap="square">
            <a:spAutoFit/>
          </a:bodyPr>
          <a:lstStyle/>
          <a:p>
            <a:r>
              <a:rPr lang="ja-JP" altLang="en-US" sz="1100" dirty="0"/>
              <a:t>クロス集計の軸：事業形態</a:t>
            </a:r>
          </a:p>
        </p:txBody>
      </p:sp>
    </p:spTree>
    <p:extLst>
      <p:ext uri="{BB962C8B-B14F-4D97-AF65-F5344CB8AC3E}">
        <p14:creationId xmlns:p14="http://schemas.microsoft.com/office/powerpoint/2010/main" val="705658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A4E9EFC2-D437-4C2D-BB5F-1A2C703D1C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7083955"/>
            <a:ext cx="5545667" cy="296333"/>
          </a:xfrm>
          <a:prstGeom prst="rect">
            <a:avLst/>
          </a:prstGeom>
          <a:noFill/>
        </p:spPr>
      </p:pic>
      <p:sp>
        <p:nvSpPr>
          <p:cNvPr id="2" name="テキスト ボックス 1"/>
          <p:cNvSpPr txBox="1"/>
          <p:nvPr/>
        </p:nvSpPr>
        <p:spPr>
          <a:xfrm>
            <a:off x="515394" y="257851"/>
            <a:ext cx="9028230"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（取引形態別</a:t>
            </a:r>
            <a:r>
              <a:rPr lang="ja-JP"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b="1" dirty="0">
              <a:latin typeface="MS UI Gothic" panose="020B0600070205080204" pitchFamily="50" charset="-128"/>
              <a:ea typeface="MS UI Gothic" panose="020B0600070205080204" pitchFamily="50" charset="-128"/>
            </a:endParaRPr>
          </a:p>
        </p:txBody>
      </p:sp>
      <p:sp>
        <p:nvSpPr>
          <p:cNvPr id="14" name="テキスト ボックス 13">
            <a:extLst>
              <a:ext uri="{FF2B5EF4-FFF2-40B4-BE49-F238E27FC236}">
                <a16:creationId xmlns:a16="http://schemas.microsoft.com/office/drawing/2014/main" id="{94A1826E-BF56-4778-A420-F18AC6A8213B}"/>
              </a:ext>
            </a:extLst>
          </p:cNvPr>
          <p:cNvSpPr txBox="1"/>
          <p:nvPr/>
        </p:nvSpPr>
        <p:spPr>
          <a:xfrm>
            <a:off x="515394" y="593800"/>
            <a:ext cx="3616964" cy="276999"/>
          </a:xfrm>
          <a:prstGeom prst="rect">
            <a:avLst/>
          </a:prstGeom>
          <a:noFill/>
        </p:spPr>
        <p:txBody>
          <a:bodyPr wrap="square" rtlCol="0">
            <a:spAutoFit/>
          </a:bodyPr>
          <a:lstStyle/>
          <a:p>
            <a:r>
              <a:rPr lang="ja-JP" altLang="en-US" sz="1200" dirty="0"/>
              <a:t>クロス集計の軸：取引形態</a:t>
            </a:r>
          </a:p>
        </p:txBody>
      </p:sp>
      <p:graphicFrame>
        <p:nvGraphicFramePr>
          <p:cNvPr id="15" name="グラフ 14">
            <a:extLst>
              <a:ext uri="{FF2B5EF4-FFF2-40B4-BE49-F238E27FC236}">
                <a16:creationId xmlns:a16="http://schemas.microsoft.com/office/drawing/2014/main" id="{92C64F57-013F-4E52-AB56-58BB3D9C3AB8}"/>
              </a:ext>
            </a:extLst>
          </p:cNvPr>
          <p:cNvGraphicFramePr>
            <a:graphicFrameLocks/>
          </p:cNvGraphicFramePr>
          <p:nvPr/>
        </p:nvGraphicFramePr>
        <p:xfrm>
          <a:off x="107492" y="1128948"/>
          <a:ext cx="3240000" cy="6102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a:extLst>
              <a:ext uri="{FF2B5EF4-FFF2-40B4-BE49-F238E27FC236}">
                <a16:creationId xmlns:a16="http://schemas.microsoft.com/office/drawing/2014/main" id="{FDF79C0B-95E1-47B9-829C-D5F27EC288EE}"/>
              </a:ext>
            </a:extLst>
          </p:cNvPr>
          <p:cNvGraphicFramePr>
            <a:graphicFrameLocks/>
          </p:cNvGraphicFramePr>
          <p:nvPr/>
        </p:nvGraphicFramePr>
        <p:xfrm>
          <a:off x="2411388" y="1110271"/>
          <a:ext cx="3240000" cy="6121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a:extLst>
              <a:ext uri="{FF2B5EF4-FFF2-40B4-BE49-F238E27FC236}">
                <a16:creationId xmlns:a16="http://schemas.microsoft.com/office/drawing/2014/main" id="{60CEB0E0-6D59-40CE-979D-7FDE5600A47F}"/>
              </a:ext>
            </a:extLst>
          </p:cNvPr>
          <p:cNvGraphicFramePr>
            <a:graphicFrameLocks/>
          </p:cNvGraphicFramePr>
          <p:nvPr/>
        </p:nvGraphicFramePr>
        <p:xfrm>
          <a:off x="4787652" y="1128948"/>
          <a:ext cx="3240000" cy="61023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グラフ 28">
            <a:extLst>
              <a:ext uri="{FF2B5EF4-FFF2-40B4-BE49-F238E27FC236}">
                <a16:creationId xmlns:a16="http://schemas.microsoft.com/office/drawing/2014/main" id="{F54DD2C8-7BA2-458E-8266-1E06D5358F3E}"/>
              </a:ext>
            </a:extLst>
          </p:cNvPr>
          <p:cNvGraphicFramePr>
            <a:graphicFrameLocks/>
          </p:cNvGraphicFramePr>
          <p:nvPr/>
        </p:nvGraphicFramePr>
        <p:xfrm>
          <a:off x="7164276" y="1128948"/>
          <a:ext cx="3240000" cy="6102382"/>
        </p:xfrm>
        <a:graphic>
          <a:graphicData uri="http://schemas.openxmlformats.org/drawingml/2006/chart">
            <c:chart xmlns:c="http://schemas.openxmlformats.org/drawingml/2006/chart" xmlns:r="http://schemas.openxmlformats.org/officeDocument/2006/relationships" r:id="rId7"/>
          </a:graphicData>
        </a:graphic>
      </p:graphicFrame>
      <p:sp>
        <p:nvSpPr>
          <p:cNvPr id="34" name="object 6">
            <a:extLst>
              <a:ext uri="{FF2B5EF4-FFF2-40B4-BE49-F238E27FC236}">
                <a16:creationId xmlns:a16="http://schemas.microsoft.com/office/drawing/2014/main" id="{B92986AF-2CC2-40EF-A80C-68DB741F9127}"/>
              </a:ext>
            </a:extLst>
          </p:cNvPr>
          <p:cNvSpPr txBox="1"/>
          <p:nvPr/>
        </p:nvSpPr>
        <p:spPr>
          <a:xfrm>
            <a:off x="1835324" y="881832"/>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35" name="object 6">
            <a:extLst>
              <a:ext uri="{FF2B5EF4-FFF2-40B4-BE49-F238E27FC236}">
                <a16:creationId xmlns:a16="http://schemas.microsoft.com/office/drawing/2014/main" id="{0C6C191D-DAA4-451A-9059-0C875D9374D4}"/>
              </a:ext>
            </a:extLst>
          </p:cNvPr>
          <p:cNvSpPr txBox="1"/>
          <p:nvPr/>
        </p:nvSpPr>
        <p:spPr>
          <a:xfrm>
            <a:off x="4222511" y="881832"/>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36" name="object 6">
            <a:extLst>
              <a:ext uri="{FF2B5EF4-FFF2-40B4-BE49-F238E27FC236}">
                <a16:creationId xmlns:a16="http://schemas.microsoft.com/office/drawing/2014/main" id="{CC5A9AAC-9344-4534-A800-82FD09796099}"/>
              </a:ext>
            </a:extLst>
          </p:cNvPr>
          <p:cNvSpPr txBox="1"/>
          <p:nvPr/>
        </p:nvSpPr>
        <p:spPr>
          <a:xfrm>
            <a:off x="8745363" y="881832"/>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37" name="object 6">
            <a:extLst>
              <a:ext uri="{FF2B5EF4-FFF2-40B4-BE49-F238E27FC236}">
                <a16:creationId xmlns:a16="http://schemas.microsoft.com/office/drawing/2014/main" id="{94984BAA-FD39-4452-AB0B-A3C618675C84}"/>
              </a:ext>
            </a:extLst>
          </p:cNvPr>
          <p:cNvSpPr txBox="1"/>
          <p:nvPr/>
        </p:nvSpPr>
        <p:spPr>
          <a:xfrm>
            <a:off x="6324873" y="881832"/>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384594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（事業形態別</a:t>
            </a:r>
            <a:r>
              <a:rPr lang="ja-JP"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 </a:t>
            </a:r>
            <a:endParaRPr lang="ja-JP" altLang="en-US" sz="2070" b="1" dirty="0">
              <a:latin typeface="MS UI Gothic" panose="020B0600070205080204" pitchFamily="50" charset="-128"/>
              <a:ea typeface="MS UI Gothic" panose="020B0600070205080204" pitchFamily="50" charset="-128"/>
            </a:endParaRPr>
          </a:p>
        </p:txBody>
      </p:sp>
      <p:sp>
        <p:nvSpPr>
          <p:cNvPr id="14" name="テキスト ボックス 13">
            <a:extLst>
              <a:ext uri="{FF2B5EF4-FFF2-40B4-BE49-F238E27FC236}">
                <a16:creationId xmlns:a16="http://schemas.microsoft.com/office/drawing/2014/main" id="{9CD652DC-F5AB-4D59-AF53-CA423F16E9E8}"/>
              </a:ext>
            </a:extLst>
          </p:cNvPr>
          <p:cNvSpPr txBox="1"/>
          <p:nvPr/>
        </p:nvSpPr>
        <p:spPr>
          <a:xfrm>
            <a:off x="515394" y="593800"/>
            <a:ext cx="3616964" cy="276999"/>
          </a:xfrm>
          <a:prstGeom prst="rect">
            <a:avLst/>
          </a:prstGeom>
          <a:noFill/>
        </p:spPr>
        <p:txBody>
          <a:bodyPr wrap="square" rtlCol="0">
            <a:spAutoFit/>
          </a:bodyPr>
          <a:lstStyle/>
          <a:p>
            <a:r>
              <a:rPr lang="ja-JP" altLang="en-US" sz="1200" dirty="0"/>
              <a:t>クロス集計の軸：事業形態</a:t>
            </a:r>
          </a:p>
        </p:txBody>
      </p:sp>
      <p:pic>
        <p:nvPicPr>
          <p:cNvPr id="15" name="図 14">
            <a:extLst>
              <a:ext uri="{FF2B5EF4-FFF2-40B4-BE49-F238E27FC236}">
                <a16:creationId xmlns:a16="http://schemas.microsoft.com/office/drawing/2014/main" id="{3F8D4FAE-77FC-4985-B64E-9EC2F37B39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7083955"/>
            <a:ext cx="5545667" cy="296333"/>
          </a:xfrm>
          <a:prstGeom prst="rect">
            <a:avLst/>
          </a:prstGeom>
          <a:noFill/>
        </p:spPr>
      </p:pic>
      <p:graphicFrame>
        <p:nvGraphicFramePr>
          <p:cNvPr id="16" name="グラフ 15">
            <a:extLst>
              <a:ext uri="{FF2B5EF4-FFF2-40B4-BE49-F238E27FC236}">
                <a16:creationId xmlns:a16="http://schemas.microsoft.com/office/drawing/2014/main" id="{C6D2111F-EF1B-41C6-9A6B-DFDD1C5E2475}"/>
              </a:ext>
            </a:extLst>
          </p:cNvPr>
          <p:cNvGraphicFramePr>
            <a:graphicFrameLocks/>
          </p:cNvGraphicFramePr>
          <p:nvPr/>
        </p:nvGraphicFramePr>
        <p:xfrm>
          <a:off x="48421" y="1119606"/>
          <a:ext cx="3240000" cy="6069573"/>
        </p:xfrm>
        <a:graphic>
          <a:graphicData uri="http://schemas.openxmlformats.org/drawingml/2006/chart">
            <c:chart xmlns:c="http://schemas.openxmlformats.org/drawingml/2006/chart" xmlns:r="http://schemas.openxmlformats.org/officeDocument/2006/relationships" r:id="rId4"/>
          </a:graphicData>
        </a:graphic>
      </p:graphicFrame>
      <p:sp>
        <p:nvSpPr>
          <p:cNvPr id="18" name="object 6">
            <a:extLst>
              <a:ext uri="{FF2B5EF4-FFF2-40B4-BE49-F238E27FC236}">
                <a16:creationId xmlns:a16="http://schemas.microsoft.com/office/drawing/2014/main" id="{97D17D65-0F87-471E-8816-D2F0C568B6D5}"/>
              </a:ext>
            </a:extLst>
          </p:cNvPr>
          <p:cNvSpPr txBox="1"/>
          <p:nvPr/>
        </p:nvSpPr>
        <p:spPr>
          <a:xfrm>
            <a:off x="1835324" y="881832"/>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28" name="object 6">
            <a:extLst>
              <a:ext uri="{FF2B5EF4-FFF2-40B4-BE49-F238E27FC236}">
                <a16:creationId xmlns:a16="http://schemas.microsoft.com/office/drawing/2014/main" id="{BC365ED2-48AA-47DB-B381-A63B3F500181}"/>
              </a:ext>
            </a:extLst>
          </p:cNvPr>
          <p:cNvSpPr txBox="1"/>
          <p:nvPr/>
        </p:nvSpPr>
        <p:spPr>
          <a:xfrm>
            <a:off x="4222511" y="881832"/>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29" name="object 6">
            <a:extLst>
              <a:ext uri="{FF2B5EF4-FFF2-40B4-BE49-F238E27FC236}">
                <a16:creationId xmlns:a16="http://schemas.microsoft.com/office/drawing/2014/main" id="{03B75B6C-4923-4933-836B-E7F4DA5A267B}"/>
              </a:ext>
            </a:extLst>
          </p:cNvPr>
          <p:cNvSpPr txBox="1"/>
          <p:nvPr/>
        </p:nvSpPr>
        <p:spPr>
          <a:xfrm>
            <a:off x="8745363" y="881832"/>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30" name="object 6">
            <a:extLst>
              <a:ext uri="{FF2B5EF4-FFF2-40B4-BE49-F238E27FC236}">
                <a16:creationId xmlns:a16="http://schemas.microsoft.com/office/drawing/2014/main" id="{37D9AF86-50B6-48FB-A2EE-412D0F008976}"/>
              </a:ext>
            </a:extLst>
          </p:cNvPr>
          <p:cNvSpPr txBox="1"/>
          <p:nvPr/>
        </p:nvSpPr>
        <p:spPr>
          <a:xfrm>
            <a:off x="6324873" y="881832"/>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31" name="グラフ 30">
            <a:extLst>
              <a:ext uri="{FF2B5EF4-FFF2-40B4-BE49-F238E27FC236}">
                <a16:creationId xmlns:a16="http://schemas.microsoft.com/office/drawing/2014/main" id="{83F3AA85-DE52-4E5D-A049-D7AD072F2BA0}"/>
              </a:ext>
            </a:extLst>
          </p:cNvPr>
          <p:cNvGraphicFramePr>
            <a:graphicFrameLocks/>
          </p:cNvGraphicFramePr>
          <p:nvPr/>
        </p:nvGraphicFramePr>
        <p:xfrm>
          <a:off x="2356542" y="1119606"/>
          <a:ext cx="3240000" cy="60695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グラフ 31">
            <a:extLst>
              <a:ext uri="{FF2B5EF4-FFF2-40B4-BE49-F238E27FC236}">
                <a16:creationId xmlns:a16="http://schemas.microsoft.com/office/drawing/2014/main" id="{6FFF00B5-F0AA-4C58-A16A-8B2710C1CE43}"/>
              </a:ext>
            </a:extLst>
          </p:cNvPr>
          <p:cNvGraphicFramePr>
            <a:graphicFrameLocks/>
          </p:cNvGraphicFramePr>
          <p:nvPr/>
        </p:nvGraphicFramePr>
        <p:xfrm>
          <a:off x="4580409" y="1119606"/>
          <a:ext cx="3420000" cy="60695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グラフ 32">
            <a:extLst>
              <a:ext uri="{FF2B5EF4-FFF2-40B4-BE49-F238E27FC236}">
                <a16:creationId xmlns:a16="http://schemas.microsoft.com/office/drawing/2014/main" id="{C1FA0E8D-9041-4816-BEEC-4A0AACE5E1B0}"/>
              </a:ext>
            </a:extLst>
          </p:cNvPr>
          <p:cNvGraphicFramePr>
            <a:graphicFrameLocks/>
          </p:cNvGraphicFramePr>
          <p:nvPr/>
        </p:nvGraphicFramePr>
        <p:xfrm>
          <a:off x="6984276" y="1119606"/>
          <a:ext cx="3420000" cy="60695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19588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60085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新型コロナウイルスの事業への影響 （製品・サービス提供先別</a:t>
            </a:r>
            <a:r>
              <a:rPr lang="ja-JP" altLang="en-US" sz="2000" b="1" dirty="0">
                <a:latin typeface="MS UI Gothic" panose="020B0600070205080204" pitchFamily="50" charset="-128"/>
                <a:ea typeface="MS UI Gothic" panose="020B0600070205080204" pitchFamily="50" charset="-128"/>
              </a:rPr>
              <a:t>） </a:t>
            </a:r>
            <a:r>
              <a:rPr lang="en-US" altLang="zh-TW" sz="2000" b="1" spc="-150" dirty="0">
                <a:latin typeface="MS UI Gothic" panose="020B0600070205080204" pitchFamily="50" charset="-128"/>
                <a:ea typeface="MS UI Gothic" panose="020B0600070205080204" pitchFamily="50" charset="-128"/>
              </a:rPr>
              <a:t>〔</a:t>
            </a:r>
            <a:r>
              <a:rPr lang="ja-JP" altLang="en-US" sz="2000" b="1" spc="-150" dirty="0">
                <a:latin typeface="MS UI Gothic" panose="020B0600070205080204" pitchFamily="50" charset="-128"/>
                <a:ea typeface="MS UI Gothic" panose="020B0600070205080204" pitchFamily="50" charset="-128"/>
              </a:rPr>
              <a:t>産業構造の位置づけ別</a:t>
            </a:r>
            <a:r>
              <a:rPr lang="en-US" altLang="zh-TW" sz="2000" b="1" spc="-150" dirty="0">
                <a:latin typeface="MS UI Gothic" panose="020B0600070205080204" pitchFamily="50" charset="-128"/>
                <a:ea typeface="MS UI Gothic" panose="020B0600070205080204" pitchFamily="50" charset="-128"/>
              </a:rPr>
              <a:t>〕</a:t>
            </a:r>
            <a:endParaRPr lang="ja-JP" altLang="en-US" sz="2065" b="1" spc="-150" dirty="0">
              <a:latin typeface="MS UI Gothic" panose="020B0600070205080204" pitchFamily="50" charset="-128"/>
              <a:ea typeface="MS UI Gothic" panose="020B0600070205080204" pitchFamily="50" charset="-128"/>
            </a:endParaRPr>
          </a:p>
        </p:txBody>
      </p:sp>
      <p:pic>
        <p:nvPicPr>
          <p:cNvPr id="23" name="図 22">
            <a:extLst>
              <a:ext uri="{FF2B5EF4-FFF2-40B4-BE49-F238E27FC236}">
                <a16:creationId xmlns:a16="http://schemas.microsoft.com/office/drawing/2014/main" id="{55AF8D85-D662-48DB-8474-59EAF0E1F6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47" r="44279" b="2582"/>
          <a:stretch/>
        </p:blipFill>
        <p:spPr bwMode="auto">
          <a:xfrm>
            <a:off x="2411388" y="7122437"/>
            <a:ext cx="5545667" cy="24011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F561D361-8DE4-4950-86A4-5586092D5B87}"/>
              </a:ext>
            </a:extLst>
          </p:cNvPr>
          <p:cNvSpPr txBox="1"/>
          <p:nvPr/>
        </p:nvSpPr>
        <p:spPr>
          <a:xfrm>
            <a:off x="515394" y="593800"/>
            <a:ext cx="3616964" cy="276999"/>
          </a:xfrm>
          <a:prstGeom prst="rect">
            <a:avLst/>
          </a:prstGeom>
          <a:noFill/>
        </p:spPr>
        <p:txBody>
          <a:bodyPr wrap="square" rtlCol="0">
            <a:spAutoFit/>
          </a:bodyPr>
          <a:lstStyle/>
          <a:p>
            <a:r>
              <a:rPr lang="ja-JP" altLang="en-US" sz="1200" dirty="0"/>
              <a:t>クロス集計の軸：製品・サービスの提供先</a:t>
            </a:r>
          </a:p>
        </p:txBody>
      </p:sp>
      <p:sp>
        <p:nvSpPr>
          <p:cNvPr id="16" name="object 6">
            <a:extLst>
              <a:ext uri="{FF2B5EF4-FFF2-40B4-BE49-F238E27FC236}">
                <a16:creationId xmlns:a16="http://schemas.microsoft.com/office/drawing/2014/main" id="{BA51A002-C603-4705-A4F3-75D046D59999}"/>
              </a:ext>
            </a:extLst>
          </p:cNvPr>
          <p:cNvSpPr txBox="1"/>
          <p:nvPr/>
        </p:nvSpPr>
        <p:spPr>
          <a:xfrm>
            <a:off x="1835324" y="881832"/>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8" name="object 6">
            <a:extLst>
              <a:ext uri="{FF2B5EF4-FFF2-40B4-BE49-F238E27FC236}">
                <a16:creationId xmlns:a16="http://schemas.microsoft.com/office/drawing/2014/main" id="{001A0CBC-143F-44E2-95EE-64A045F5EBFA}"/>
              </a:ext>
            </a:extLst>
          </p:cNvPr>
          <p:cNvSpPr txBox="1"/>
          <p:nvPr/>
        </p:nvSpPr>
        <p:spPr>
          <a:xfrm>
            <a:off x="4222511" y="881832"/>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24" name="object 6">
            <a:extLst>
              <a:ext uri="{FF2B5EF4-FFF2-40B4-BE49-F238E27FC236}">
                <a16:creationId xmlns:a16="http://schemas.microsoft.com/office/drawing/2014/main" id="{5C9519B8-A5D6-43AD-A813-C17CB0F7A358}"/>
              </a:ext>
            </a:extLst>
          </p:cNvPr>
          <p:cNvSpPr txBox="1"/>
          <p:nvPr/>
        </p:nvSpPr>
        <p:spPr>
          <a:xfrm>
            <a:off x="8745363" y="881832"/>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25" name="object 6">
            <a:extLst>
              <a:ext uri="{FF2B5EF4-FFF2-40B4-BE49-F238E27FC236}">
                <a16:creationId xmlns:a16="http://schemas.microsoft.com/office/drawing/2014/main" id="{748F69BA-8806-472B-BCDA-BC0F6391B2A2}"/>
              </a:ext>
            </a:extLst>
          </p:cNvPr>
          <p:cNvSpPr txBox="1"/>
          <p:nvPr/>
        </p:nvSpPr>
        <p:spPr>
          <a:xfrm>
            <a:off x="6324873" y="881832"/>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26" name="グラフ 25">
            <a:extLst>
              <a:ext uri="{FF2B5EF4-FFF2-40B4-BE49-F238E27FC236}">
                <a16:creationId xmlns:a16="http://schemas.microsoft.com/office/drawing/2014/main" id="{CFB5C527-5BBD-4F30-BAE2-6ABF7F7CBC8B}"/>
              </a:ext>
            </a:extLst>
          </p:cNvPr>
          <p:cNvGraphicFramePr>
            <a:graphicFrameLocks/>
          </p:cNvGraphicFramePr>
          <p:nvPr/>
        </p:nvGraphicFramePr>
        <p:xfrm>
          <a:off x="35124" y="1134776"/>
          <a:ext cx="3420000" cy="6069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グラフ 26">
            <a:extLst>
              <a:ext uri="{FF2B5EF4-FFF2-40B4-BE49-F238E27FC236}">
                <a16:creationId xmlns:a16="http://schemas.microsoft.com/office/drawing/2014/main" id="{1ADC0DD4-877F-4C2A-9EA9-53742BFF37A2}"/>
              </a:ext>
            </a:extLst>
          </p:cNvPr>
          <p:cNvGraphicFramePr>
            <a:graphicFrameLocks/>
          </p:cNvGraphicFramePr>
          <p:nvPr/>
        </p:nvGraphicFramePr>
        <p:xfrm>
          <a:off x="2377212" y="1134776"/>
          <a:ext cx="3420000" cy="60695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a:extLst>
              <a:ext uri="{FF2B5EF4-FFF2-40B4-BE49-F238E27FC236}">
                <a16:creationId xmlns:a16="http://schemas.microsoft.com/office/drawing/2014/main" id="{1DE88702-24B4-4898-8826-DA5F7F78221D}"/>
              </a:ext>
            </a:extLst>
          </p:cNvPr>
          <p:cNvGraphicFramePr>
            <a:graphicFrameLocks/>
          </p:cNvGraphicFramePr>
          <p:nvPr/>
        </p:nvGraphicFramePr>
        <p:xfrm>
          <a:off x="4680744" y="1134776"/>
          <a:ext cx="3420000" cy="60695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グラフ 28">
            <a:extLst>
              <a:ext uri="{FF2B5EF4-FFF2-40B4-BE49-F238E27FC236}">
                <a16:creationId xmlns:a16="http://schemas.microsoft.com/office/drawing/2014/main" id="{AAEC5AB8-FE10-4B95-9733-747775F9BDDD}"/>
              </a:ext>
            </a:extLst>
          </p:cNvPr>
          <p:cNvGraphicFramePr>
            <a:graphicFrameLocks/>
          </p:cNvGraphicFramePr>
          <p:nvPr/>
        </p:nvGraphicFramePr>
        <p:xfrm>
          <a:off x="6984276" y="1134776"/>
          <a:ext cx="3420000" cy="60695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86081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280B34DC-0E40-4048-ABE1-000310CC2316}"/>
              </a:ext>
            </a:extLst>
          </p:cNvPr>
          <p:cNvGraphicFramePr>
            <a:graphicFrameLocks/>
          </p:cNvGraphicFramePr>
          <p:nvPr>
            <p:extLst>
              <p:ext uri="{D42A27DB-BD31-4B8C-83A1-F6EECF244321}">
                <p14:modId xmlns:p14="http://schemas.microsoft.com/office/powerpoint/2010/main" val="1565274906"/>
              </p:ext>
            </p:extLst>
          </p:nvPr>
        </p:nvGraphicFramePr>
        <p:xfrm>
          <a:off x="179140" y="1818496"/>
          <a:ext cx="3422646"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AA0618FD-3FDA-4E00-8A47-42B34388468B}"/>
              </a:ext>
            </a:extLst>
          </p:cNvPr>
          <p:cNvGraphicFramePr>
            <a:graphicFrameLocks/>
          </p:cNvGraphicFramePr>
          <p:nvPr>
            <p:extLst>
              <p:ext uri="{D42A27DB-BD31-4B8C-83A1-F6EECF244321}">
                <p14:modId xmlns:p14="http://schemas.microsoft.com/office/powerpoint/2010/main" val="2726501099"/>
              </p:ext>
            </p:extLst>
          </p:nvPr>
        </p:nvGraphicFramePr>
        <p:xfrm>
          <a:off x="3508377" y="1818496"/>
          <a:ext cx="3422646"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3350E043-01FF-47D1-B249-FDE3009C669A}"/>
              </a:ext>
            </a:extLst>
          </p:cNvPr>
          <p:cNvGraphicFramePr>
            <a:graphicFrameLocks/>
          </p:cNvGraphicFramePr>
          <p:nvPr>
            <p:extLst>
              <p:ext uri="{D42A27DB-BD31-4B8C-83A1-F6EECF244321}">
                <p14:modId xmlns:p14="http://schemas.microsoft.com/office/powerpoint/2010/main" val="1764613175"/>
              </p:ext>
            </p:extLst>
          </p:nvPr>
        </p:nvGraphicFramePr>
        <p:xfrm>
          <a:off x="6867950" y="1818496"/>
          <a:ext cx="3422646"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028230"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新型コロナウイルスの事業への</a:t>
            </a:r>
            <a:r>
              <a:rPr lang="ja-JP" altLang="en-US" sz="2070" b="1" dirty="0">
                <a:latin typeface="MS UI Gothic" panose="020B0600070205080204" pitchFamily="50" charset="-128"/>
                <a:ea typeface="MS UI Gothic" panose="020B0600070205080204" pitchFamily="50" charset="-128"/>
              </a:rPr>
              <a:t>影響 （</a:t>
            </a:r>
            <a:r>
              <a:rPr lang="ja-JP" altLang="en-US" sz="1700" b="1" dirty="0">
                <a:latin typeface="MS UI Gothic" panose="020B0600070205080204" pitchFamily="50" charset="-128"/>
                <a:ea typeface="MS UI Gothic" panose="020B0600070205080204" pitchFamily="50" charset="-128"/>
              </a:rPr>
              <a:t>緊急事態宣言の発令時期に実施した対策・施策別</a:t>
            </a:r>
            <a:r>
              <a:rPr lang="ja-JP" altLang="en-US" sz="2070" b="1" dirty="0">
                <a:latin typeface="MS UI Gothic" panose="020B0600070205080204" pitchFamily="50" charset="-128"/>
                <a:ea typeface="MS UI Gothic" panose="020B0600070205080204" pitchFamily="50" charset="-128"/>
              </a:rPr>
              <a:t>）</a:t>
            </a:r>
          </a:p>
        </p:txBody>
      </p:sp>
      <p:sp>
        <p:nvSpPr>
          <p:cNvPr id="6" name="テキスト ボックス 5">
            <a:extLst>
              <a:ext uri="{FF2B5EF4-FFF2-40B4-BE49-F238E27FC236}">
                <a16:creationId xmlns:a16="http://schemas.microsoft.com/office/drawing/2014/main" id="{E2C3E90B-E8BE-4801-BF4F-F499A1C606A7}"/>
              </a:ext>
            </a:extLst>
          </p:cNvPr>
          <p:cNvSpPr txBox="1"/>
          <p:nvPr/>
        </p:nvSpPr>
        <p:spPr>
          <a:xfrm>
            <a:off x="515394" y="73781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a:t>
            </a:r>
            <a:r>
              <a:rPr lang="en-US" altLang="ja-JP" sz="1400" dirty="0"/>
              <a:t>Q6.</a:t>
            </a:r>
            <a:r>
              <a:rPr lang="ja-JP" altLang="en-US" sz="1400" dirty="0"/>
              <a:t>緊急事態宣言の発令時期に実施した対策・施策「テレワークの導入、</a:t>
            </a:r>
            <a:r>
              <a:rPr lang="en-US" altLang="ja-JP" sz="1400" dirty="0"/>
              <a:t>Web</a:t>
            </a:r>
            <a:r>
              <a:rPr lang="ja-JP" altLang="en-US" sz="1400" dirty="0"/>
              <a:t>会議の導入、</a:t>
            </a:r>
            <a:r>
              <a:rPr lang="en-US" altLang="ja-JP" sz="1400" dirty="0"/>
              <a:t>BYOD</a:t>
            </a:r>
            <a:r>
              <a:rPr lang="ja-JP" altLang="en-US" sz="1400" dirty="0"/>
              <a:t>の導入」</a:t>
            </a:r>
          </a:p>
        </p:txBody>
      </p:sp>
      <p:sp>
        <p:nvSpPr>
          <p:cNvPr id="3" name="正方形/長方形 2">
            <a:extLst>
              <a:ext uri="{FF2B5EF4-FFF2-40B4-BE49-F238E27FC236}">
                <a16:creationId xmlns:a16="http://schemas.microsoft.com/office/drawing/2014/main" id="{BBFF6123-F64F-422C-BC47-6A05AC055CF1}"/>
              </a:ext>
            </a:extLst>
          </p:cNvPr>
          <p:cNvSpPr/>
          <p:nvPr/>
        </p:nvSpPr>
        <p:spPr>
          <a:xfrm>
            <a:off x="726872" y="1612945"/>
            <a:ext cx="1255472" cy="276999"/>
          </a:xfrm>
          <a:prstGeom prst="rect">
            <a:avLst/>
          </a:prstGeom>
        </p:spPr>
        <p:txBody>
          <a:bodyPr wrap="none">
            <a:spAutoFit/>
          </a:bodyPr>
          <a:lstStyle/>
          <a:p>
            <a:r>
              <a:rPr lang="ja-JP" altLang="en-US" sz="1200" b="1" dirty="0"/>
              <a:t>テレワークの導入</a:t>
            </a:r>
          </a:p>
        </p:txBody>
      </p:sp>
      <p:sp>
        <p:nvSpPr>
          <p:cNvPr id="23" name="正方形/長方形 22">
            <a:extLst>
              <a:ext uri="{FF2B5EF4-FFF2-40B4-BE49-F238E27FC236}">
                <a16:creationId xmlns:a16="http://schemas.microsoft.com/office/drawing/2014/main" id="{31950888-B91D-4955-A418-1EDEF2850EA3}"/>
              </a:ext>
            </a:extLst>
          </p:cNvPr>
          <p:cNvSpPr/>
          <p:nvPr/>
        </p:nvSpPr>
        <p:spPr>
          <a:xfrm>
            <a:off x="7654716" y="1612945"/>
            <a:ext cx="1093376" cy="276999"/>
          </a:xfrm>
          <a:prstGeom prst="rect">
            <a:avLst/>
          </a:prstGeom>
        </p:spPr>
        <p:txBody>
          <a:bodyPr wrap="none">
            <a:spAutoFit/>
          </a:bodyPr>
          <a:lstStyle/>
          <a:p>
            <a:r>
              <a:rPr lang="en-US" altLang="ja-JP" sz="1200" b="1" dirty="0"/>
              <a:t>BYOD</a:t>
            </a:r>
            <a:r>
              <a:rPr lang="ja-JP" altLang="en-US" sz="1200" b="1" dirty="0"/>
              <a:t>の導入</a:t>
            </a:r>
          </a:p>
        </p:txBody>
      </p:sp>
      <p:sp>
        <p:nvSpPr>
          <p:cNvPr id="5" name="正方形/長方形 4">
            <a:extLst>
              <a:ext uri="{FF2B5EF4-FFF2-40B4-BE49-F238E27FC236}">
                <a16:creationId xmlns:a16="http://schemas.microsoft.com/office/drawing/2014/main" id="{B3943F6C-1F04-4B0D-A8E1-6082D86812D2}"/>
              </a:ext>
            </a:extLst>
          </p:cNvPr>
          <p:cNvSpPr/>
          <p:nvPr/>
        </p:nvSpPr>
        <p:spPr>
          <a:xfrm>
            <a:off x="4073514" y="1612945"/>
            <a:ext cx="1294585" cy="276999"/>
          </a:xfrm>
          <a:prstGeom prst="rect">
            <a:avLst/>
          </a:prstGeom>
        </p:spPr>
        <p:txBody>
          <a:bodyPr wrap="none">
            <a:spAutoFit/>
          </a:bodyPr>
          <a:lstStyle/>
          <a:p>
            <a:r>
              <a:rPr lang="en-US" altLang="ja-JP" sz="1200" b="1" dirty="0"/>
              <a:t>Web</a:t>
            </a:r>
            <a:r>
              <a:rPr lang="ja-JP" altLang="en-US" sz="1200" b="1" dirty="0"/>
              <a:t>会議の導入</a:t>
            </a:r>
          </a:p>
        </p:txBody>
      </p:sp>
      <p:pic>
        <p:nvPicPr>
          <p:cNvPr id="15" name="図 14">
            <a:extLst>
              <a:ext uri="{FF2B5EF4-FFF2-40B4-BE49-F238E27FC236}">
                <a16:creationId xmlns:a16="http://schemas.microsoft.com/office/drawing/2014/main" id="{C2B7EC9F-8596-4F35-8C00-7C8F898268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9647" r="44279" b="2582"/>
          <a:stretch/>
        </p:blipFill>
        <p:spPr bwMode="auto">
          <a:xfrm>
            <a:off x="2411388" y="6786488"/>
            <a:ext cx="5545667" cy="29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57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939F4328-E11F-4D73-843D-9FFBD8108F96}"/>
              </a:ext>
            </a:extLst>
          </p:cNvPr>
          <p:cNvGraphicFramePr>
            <a:graphicFrameLocks/>
          </p:cNvGraphicFramePr>
          <p:nvPr>
            <p:extLst>
              <p:ext uri="{D42A27DB-BD31-4B8C-83A1-F6EECF244321}">
                <p14:modId xmlns:p14="http://schemas.microsoft.com/office/powerpoint/2010/main" val="865473150"/>
              </p:ext>
            </p:extLst>
          </p:nvPr>
        </p:nvGraphicFramePr>
        <p:xfrm>
          <a:off x="6299820" y="1746448"/>
          <a:ext cx="3818305"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F13F3DFE-F588-435F-85E0-CBA9ADCA4312}"/>
              </a:ext>
            </a:extLst>
          </p:cNvPr>
          <p:cNvGraphicFramePr>
            <a:graphicFrameLocks/>
          </p:cNvGraphicFramePr>
          <p:nvPr>
            <p:extLst>
              <p:ext uri="{D42A27DB-BD31-4B8C-83A1-F6EECF244321}">
                <p14:modId xmlns:p14="http://schemas.microsoft.com/office/powerpoint/2010/main" val="549304010"/>
              </p:ext>
            </p:extLst>
          </p:nvPr>
        </p:nvGraphicFramePr>
        <p:xfrm>
          <a:off x="467172" y="1746448"/>
          <a:ext cx="5889901"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a:t>
            </a:r>
          </a:p>
        </p:txBody>
      </p:sp>
      <p:sp>
        <p:nvSpPr>
          <p:cNvPr id="9" name="テキスト ボックス 8">
            <a:extLst>
              <a:ext uri="{FF2B5EF4-FFF2-40B4-BE49-F238E27FC236}">
                <a16:creationId xmlns:a16="http://schemas.microsoft.com/office/drawing/2014/main" id="{886A6DB4-459C-4287-8CDC-DE921C8FA0A8}"/>
              </a:ext>
            </a:extLst>
          </p:cNvPr>
          <p:cNvSpPr txBox="1"/>
          <p:nvPr/>
        </p:nvSpPr>
        <p:spPr>
          <a:xfrm>
            <a:off x="515394" y="1006103"/>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spTree>
    <p:extLst>
      <p:ext uri="{BB962C8B-B14F-4D97-AF65-F5344CB8AC3E}">
        <p14:creationId xmlns:p14="http://schemas.microsoft.com/office/powerpoint/2010/main" val="1456307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836EC6A-2E9E-4F12-B1AF-9C720B3718AD}"/>
              </a:ext>
            </a:extLst>
          </p:cNvPr>
          <p:cNvGraphicFramePr>
            <a:graphicFrameLocks/>
          </p:cNvGraphicFramePr>
          <p:nvPr>
            <p:extLst>
              <p:ext uri="{D42A27DB-BD31-4B8C-83A1-F6EECF244321}">
                <p14:modId xmlns:p14="http://schemas.microsoft.com/office/powerpoint/2010/main" val="3312178790"/>
              </p:ext>
            </p:extLst>
          </p:nvPr>
        </p:nvGraphicFramePr>
        <p:xfrm>
          <a:off x="3269374" y="1561630"/>
          <a:ext cx="2166350"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066DCC46-B7DE-4EDB-8F21-0F3BC0664882}"/>
              </a:ext>
            </a:extLst>
          </p:cNvPr>
          <p:cNvGraphicFramePr>
            <a:graphicFrameLocks/>
          </p:cNvGraphicFramePr>
          <p:nvPr>
            <p:extLst>
              <p:ext uri="{D42A27DB-BD31-4B8C-83A1-F6EECF244321}">
                <p14:modId xmlns:p14="http://schemas.microsoft.com/office/powerpoint/2010/main" val="1591295325"/>
              </p:ext>
            </p:extLst>
          </p:nvPr>
        </p:nvGraphicFramePr>
        <p:xfrm>
          <a:off x="8269130" y="1559373"/>
          <a:ext cx="2166350" cy="29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a:extLst>
              <a:ext uri="{FF2B5EF4-FFF2-40B4-BE49-F238E27FC236}">
                <a16:creationId xmlns:a16="http://schemas.microsoft.com/office/drawing/2014/main" id="{61792971-8DBE-46D4-8A16-F018590F5338}"/>
              </a:ext>
            </a:extLst>
          </p:cNvPr>
          <p:cNvGraphicFramePr>
            <a:graphicFrameLocks/>
          </p:cNvGraphicFramePr>
          <p:nvPr>
            <p:extLst>
              <p:ext uri="{D42A27DB-BD31-4B8C-83A1-F6EECF244321}">
                <p14:modId xmlns:p14="http://schemas.microsoft.com/office/powerpoint/2010/main" val="3449664437"/>
              </p:ext>
            </p:extLst>
          </p:nvPr>
        </p:nvGraphicFramePr>
        <p:xfrm>
          <a:off x="5151612" y="1559373"/>
          <a:ext cx="3122500" cy="298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98A1B3F0-409D-42B1-86A6-025B279F08EF}"/>
              </a:ext>
            </a:extLst>
          </p:cNvPr>
          <p:cNvGraphicFramePr>
            <a:graphicFrameLocks/>
          </p:cNvGraphicFramePr>
          <p:nvPr>
            <p:extLst>
              <p:ext uri="{D42A27DB-BD31-4B8C-83A1-F6EECF244321}">
                <p14:modId xmlns:p14="http://schemas.microsoft.com/office/powerpoint/2010/main" val="3146875974"/>
              </p:ext>
            </p:extLst>
          </p:nvPr>
        </p:nvGraphicFramePr>
        <p:xfrm>
          <a:off x="151856" y="1561630"/>
          <a:ext cx="3122500" cy="2988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8448722" cy="728661"/>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a:t>
            </a:r>
            <a:r>
              <a:rPr lang="ja-JP" altLang="en-US" sz="2070" b="1" dirty="0">
                <a:latin typeface="MS UI Gothic" panose="020B0600070205080204" pitchFamily="50" charset="-128"/>
                <a:ea typeface="MS UI Gothic" panose="020B0600070205080204" pitchFamily="50" charset="-128"/>
              </a:rPr>
              <a:t>する予定の対策・施策</a:t>
            </a:r>
          </a:p>
        </p:txBody>
      </p:sp>
      <p:sp>
        <p:nvSpPr>
          <p:cNvPr id="8" name="object 6">
            <a:extLst>
              <a:ext uri="{FF2B5EF4-FFF2-40B4-BE49-F238E27FC236}">
                <a16:creationId xmlns:a16="http://schemas.microsoft.com/office/drawing/2014/main" id="{7418CD74-6F26-4BD2-8340-E2E0FE761388}"/>
              </a:ext>
            </a:extLst>
          </p:cNvPr>
          <p:cNvSpPr txBox="1"/>
          <p:nvPr/>
        </p:nvSpPr>
        <p:spPr>
          <a:xfrm>
            <a:off x="2339380" y="1287026"/>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629359C9-89F3-49D2-91CF-BD292EAD0348}"/>
              </a:ext>
            </a:extLst>
          </p:cNvPr>
          <p:cNvSpPr txBox="1"/>
          <p:nvPr/>
        </p:nvSpPr>
        <p:spPr>
          <a:xfrm>
            <a:off x="7360416" y="1287026"/>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cxnSp>
        <p:nvCxnSpPr>
          <p:cNvPr id="13" name="直線コネクタ 12">
            <a:extLst>
              <a:ext uri="{FF2B5EF4-FFF2-40B4-BE49-F238E27FC236}">
                <a16:creationId xmlns:a16="http://schemas.microsoft.com/office/drawing/2014/main" id="{7FAFEDDA-C34F-4003-B163-DD5AA1A57774}"/>
              </a:ext>
            </a:extLst>
          </p:cNvPr>
          <p:cNvCxnSpPr>
            <a:cxnSpLocks/>
          </p:cNvCxnSpPr>
          <p:nvPr/>
        </p:nvCxnSpPr>
        <p:spPr>
          <a:xfrm flipH="1" flipV="1">
            <a:off x="5219700" y="1745928"/>
            <a:ext cx="20902" cy="518457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C0A8442F-B916-4091-8A21-471088DD9322}"/>
              </a:ext>
            </a:extLst>
          </p:cNvPr>
          <p:cNvSpPr/>
          <p:nvPr/>
        </p:nvSpPr>
        <p:spPr>
          <a:xfrm>
            <a:off x="7150036" y="296476"/>
            <a:ext cx="338554" cy="369332"/>
          </a:xfrm>
          <a:prstGeom prst="rect">
            <a:avLst/>
          </a:prstGeom>
        </p:spPr>
        <p:txBody>
          <a:bodyPr wrap="none">
            <a:spAutoFit/>
          </a:bodyPr>
          <a:lstStyle/>
          <a:p>
            <a:r>
              <a:rPr lang="ja-JP" altLang="en-US" sz="1800" b="1" dirty="0">
                <a:latin typeface="MS UI Gothic" panose="020B0600070205080204" pitchFamily="50" charset="-128"/>
                <a:ea typeface="MS UI Gothic" panose="020B0600070205080204" pitchFamily="50" charset="-128"/>
              </a:rPr>
              <a:t>　</a:t>
            </a:r>
            <a:endParaRPr lang="ja-JP" altLang="en-US" sz="1800" dirty="0"/>
          </a:p>
        </p:txBody>
      </p:sp>
      <p:graphicFrame>
        <p:nvGraphicFramePr>
          <p:cNvPr id="16" name="グラフ 15">
            <a:extLst>
              <a:ext uri="{FF2B5EF4-FFF2-40B4-BE49-F238E27FC236}">
                <a16:creationId xmlns:a16="http://schemas.microsoft.com/office/drawing/2014/main" id="{EF108997-07E1-4B72-82B1-687BD88B966C}"/>
              </a:ext>
            </a:extLst>
          </p:cNvPr>
          <p:cNvGraphicFramePr>
            <a:graphicFrameLocks/>
          </p:cNvGraphicFramePr>
          <p:nvPr>
            <p:extLst>
              <p:ext uri="{D42A27DB-BD31-4B8C-83A1-F6EECF244321}">
                <p14:modId xmlns:p14="http://schemas.microsoft.com/office/powerpoint/2010/main" val="2527079934"/>
              </p:ext>
            </p:extLst>
          </p:nvPr>
        </p:nvGraphicFramePr>
        <p:xfrm>
          <a:off x="0" y="4330579"/>
          <a:ext cx="5220000" cy="28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グラフ 25">
            <a:extLst>
              <a:ext uri="{FF2B5EF4-FFF2-40B4-BE49-F238E27FC236}">
                <a16:creationId xmlns:a16="http://schemas.microsoft.com/office/drawing/2014/main" id="{4995EDE0-9702-4BAB-AC39-2E07AB4EFA19}"/>
              </a:ext>
            </a:extLst>
          </p:cNvPr>
          <p:cNvGraphicFramePr>
            <a:graphicFrameLocks/>
          </p:cNvGraphicFramePr>
          <p:nvPr>
            <p:extLst>
              <p:ext uri="{D42A27DB-BD31-4B8C-83A1-F6EECF244321}">
                <p14:modId xmlns:p14="http://schemas.microsoft.com/office/powerpoint/2010/main" val="2985553067"/>
              </p:ext>
            </p:extLst>
          </p:nvPr>
        </p:nvGraphicFramePr>
        <p:xfrm>
          <a:off x="5219700" y="4338536"/>
          <a:ext cx="5220000" cy="2880000"/>
        </p:xfrm>
        <a:graphic>
          <a:graphicData uri="http://schemas.openxmlformats.org/drawingml/2006/chart">
            <c:chart xmlns:c="http://schemas.openxmlformats.org/drawingml/2006/chart" xmlns:r="http://schemas.openxmlformats.org/officeDocument/2006/relationships" r:id="rId8"/>
          </a:graphicData>
        </a:graphic>
      </p:graphicFrame>
      <p:sp>
        <p:nvSpPr>
          <p:cNvPr id="19" name="テキスト ボックス 18">
            <a:extLst>
              <a:ext uri="{FF2B5EF4-FFF2-40B4-BE49-F238E27FC236}">
                <a16:creationId xmlns:a16="http://schemas.microsoft.com/office/drawing/2014/main" id="{A64FA935-1EBF-4730-8748-E1AC441C234B}"/>
              </a:ext>
            </a:extLst>
          </p:cNvPr>
          <p:cNvSpPr txBox="1"/>
          <p:nvPr/>
        </p:nvSpPr>
        <p:spPr>
          <a:xfrm>
            <a:off x="515394" y="955964"/>
            <a:ext cx="5400000" cy="27487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B.</a:t>
            </a:r>
            <a:r>
              <a:rPr lang="ja-JP" altLang="en-US" sz="1200" dirty="0"/>
              <a:t>メーカー企業</a:t>
            </a:r>
          </a:p>
        </p:txBody>
      </p:sp>
      <p:sp>
        <p:nvSpPr>
          <p:cNvPr id="20" name="正方形/長方形 19">
            <a:extLst>
              <a:ext uri="{FF2B5EF4-FFF2-40B4-BE49-F238E27FC236}">
                <a16:creationId xmlns:a16="http://schemas.microsoft.com/office/drawing/2014/main" id="{6CAEEE93-A237-4529-A44E-B197AE78A867}"/>
              </a:ext>
            </a:extLst>
          </p:cNvPr>
          <p:cNvSpPr/>
          <p:nvPr/>
        </p:nvSpPr>
        <p:spPr>
          <a:xfrm>
            <a:off x="8167637" y="604068"/>
            <a:ext cx="2266967" cy="369332"/>
          </a:xfrm>
          <a:prstGeom prst="rect">
            <a:avLst/>
          </a:prstGeom>
        </p:spPr>
        <p:txBody>
          <a:bodyPr wrap="none">
            <a:spAutoFit/>
          </a:bodyPr>
          <a:lstStyle/>
          <a:p>
            <a:r>
              <a:rPr lang="ja-JP" altLang="en-US" sz="1800" b="1" spc="-300" dirty="0">
                <a:latin typeface="MS UI Gothic" panose="020B0600070205080204" pitchFamily="50" charset="-128"/>
                <a:ea typeface="MS UI Gothic" panose="020B0600070205080204" pitchFamily="50" charset="-128"/>
              </a:rPr>
              <a:t>　</a:t>
            </a:r>
            <a:r>
              <a:rPr lang="en-US" altLang="zh-TW" sz="1800" b="1" spc="-300" dirty="0">
                <a:latin typeface="MS UI Gothic" panose="020B0600070205080204" pitchFamily="50" charset="-128"/>
                <a:ea typeface="MS UI Gothic" panose="020B0600070205080204" pitchFamily="50" charset="-128"/>
              </a:rPr>
              <a:t>〔</a:t>
            </a:r>
            <a:r>
              <a:rPr lang="ja-JP" altLang="en-US" sz="1800" b="1" spc="-300" dirty="0">
                <a:latin typeface="MS UI Gothic" panose="020B0600070205080204" pitchFamily="50" charset="-128"/>
                <a:ea typeface="MS UI Gothic" panose="020B0600070205080204" pitchFamily="50" charset="-128"/>
              </a:rPr>
              <a:t>産業構造の位置づけ別</a:t>
            </a:r>
            <a:r>
              <a:rPr lang="en-US" altLang="zh-TW" sz="1800" b="1" spc="-300" dirty="0">
                <a:latin typeface="MS UI Gothic" panose="020B0600070205080204" pitchFamily="50" charset="-128"/>
                <a:ea typeface="MS UI Gothic" panose="020B0600070205080204" pitchFamily="50" charset="-128"/>
              </a:rPr>
              <a:t>〕</a:t>
            </a:r>
            <a:endParaRPr lang="ja-JP" altLang="en-US" sz="1800" spc="-300" dirty="0"/>
          </a:p>
        </p:txBody>
      </p:sp>
    </p:spTree>
    <p:extLst>
      <p:ext uri="{BB962C8B-B14F-4D97-AF65-F5344CB8AC3E}">
        <p14:creationId xmlns:p14="http://schemas.microsoft.com/office/powerpoint/2010/main" val="1805987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E1E64D70-6C37-41E4-AB9E-E5E32A7D82C4}"/>
              </a:ext>
            </a:extLst>
          </p:cNvPr>
          <p:cNvGraphicFramePr>
            <a:graphicFrameLocks/>
          </p:cNvGraphicFramePr>
          <p:nvPr>
            <p:extLst>
              <p:ext uri="{D42A27DB-BD31-4B8C-83A1-F6EECF244321}">
                <p14:modId xmlns:p14="http://schemas.microsoft.com/office/powerpoint/2010/main" val="2746517557"/>
              </p:ext>
            </p:extLst>
          </p:nvPr>
        </p:nvGraphicFramePr>
        <p:xfrm>
          <a:off x="3269374" y="1540987"/>
          <a:ext cx="2166350"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303D2F3C-484B-4993-86E8-3A49892B0163}"/>
              </a:ext>
            </a:extLst>
          </p:cNvPr>
          <p:cNvGraphicFramePr>
            <a:graphicFrameLocks/>
          </p:cNvGraphicFramePr>
          <p:nvPr>
            <p:extLst>
              <p:ext uri="{D42A27DB-BD31-4B8C-83A1-F6EECF244321}">
                <p14:modId xmlns:p14="http://schemas.microsoft.com/office/powerpoint/2010/main" val="2930565653"/>
              </p:ext>
            </p:extLst>
          </p:nvPr>
        </p:nvGraphicFramePr>
        <p:xfrm>
          <a:off x="151856" y="1540987"/>
          <a:ext cx="3122500" cy="29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07084C72-EC71-49AA-9D97-EE80C5B29E70}"/>
              </a:ext>
            </a:extLst>
          </p:cNvPr>
          <p:cNvGraphicFramePr>
            <a:graphicFrameLocks/>
          </p:cNvGraphicFramePr>
          <p:nvPr>
            <p:extLst>
              <p:ext uri="{D42A27DB-BD31-4B8C-83A1-F6EECF244321}">
                <p14:modId xmlns:p14="http://schemas.microsoft.com/office/powerpoint/2010/main" val="33865837"/>
              </p:ext>
            </p:extLst>
          </p:nvPr>
        </p:nvGraphicFramePr>
        <p:xfrm>
          <a:off x="0" y="4338536"/>
          <a:ext cx="522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35A68914-3F15-498D-9853-D17D09E62B3D}"/>
              </a:ext>
            </a:extLst>
          </p:cNvPr>
          <p:cNvGraphicFramePr>
            <a:graphicFrameLocks/>
          </p:cNvGraphicFramePr>
          <p:nvPr>
            <p:extLst>
              <p:ext uri="{D42A27DB-BD31-4B8C-83A1-F6EECF244321}">
                <p14:modId xmlns:p14="http://schemas.microsoft.com/office/powerpoint/2010/main" val="4031890997"/>
              </p:ext>
            </p:extLst>
          </p:nvPr>
        </p:nvGraphicFramePr>
        <p:xfrm>
          <a:off x="8267985" y="1540987"/>
          <a:ext cx="2166350" cy="298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グラフ 17">
            <a:extLst>
              <a:ext uri="{FF2B5EF4-FFF2-40B4-BE49-F238E27FC236}">
                <a16:creationId xmlns:a16="http://schemas.microsoft.com/office/drawing/2014/main" id="{B118A80E-EA34-48A1-B86F-90133E354B24}"/>
              </a:ext>
            </a:extLst>
          </p:cNvPr>
          <p:cNvGraphicFramePr>
            <a:graphicFrameLocks/>
          </p:cNvGraphicFramePr>
          <p:nvPr>
            <p:extLst>
              <p:ext uri="{D42A27DB-BD31-4B8C-83A1-F6EECF244321}">
                <p14:modId xmlns:p14="http://schemas.microsoft.com/office/powerpoint/2010/main" val="730205524"/>
              </p:ext>
            </p:extLst>
          </p:nvPr>
        </p:nvGraphicFramePr>
        <p:xfrm>
          <a:off x="5150467" y="1540987"/>
          <a:ext cx="3122500" cy="298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グラフ 18">
            <a:extLst>
              <a:ext uri="{FF2B5EF4-FFF2-40B4-BE49-F238E27FC236}">
                <a16:creationId xmlns:a16="http://schemas.microsoft.com/office/drawing/2014/main" id="{EC8FFAF0-0ED3-4898-A0D2-78A1B513CA3D}"/>
              </a:ext>
            </a:extLst>
          </p:cNvPr>
          <p:cNvGraphicFramePr>
            <a:graphicFrameLocks/>
          </p:cNvGraphicFramePr>
          <p:nvPr>
            <p:extLst>
              <p:ext uri="{D42A27DB-BD31-4B8C-83A1-F6EECF244321}">
                <p14:modId xmlns:p14="http://schemas.microsoft.com/office/powerpoint/2010/main" val="4098758352"/>
              </p:ext>
            </p:extLst>
          </p:nvPr>
        </p:nvGraphicFramePr>
        <p:xfrm>
          <a:off x="5219400" y="4328570"/>
          <a:ext cx="5220000" cy="2880000"/>
        </p:xfrm>
        <a:graphic>
          <a:graphicData uri="http://schemas.openxmlformats.org/drawingml/2006/chart">
            <c:chart xmlns:c="http://schemas.openxmlformats.org/drawingml/2006/chart" xmlns:r="http://schemas.openxmlformats.org/officeDocument/2006/relationships" r:id="rId8"/>
          </a:graphicData>
        </a:graphic>
      </p:graphicFrame>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a:t>
            </a:r>
          </a:p>
        </p:txBody>
      </p:sp>
      <p:sp>
        <p:nvSpPr>
          <p:cNvPr id="11" name="object 6">
            <a:extLst>
              <a:ext uri="{FF2B5EF4-FFF2-40B4-BE49-F238E27FC236}">
                <a16:creationId xmlns:a16="http://schemas.microsoft.com/office/drawing/2014/main" id="{ADD74A70-59E6-401D-91E3-1BF5D777318D}"/>
              </a:ext>
            </a:extLst>
          </p:cNvPr>
          <p:cNvSpPr txBox="1"/>
          <p:nvPr/>
        </p:nvSpPr>
        <p:spPr>
          <a:xfrm>
            <a:off x="7091908" y="1287026"/>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5DC99373-D3E8-4B20-BB12-41ABCD23EAF2}"/>
              </a:ext>
            </a:extLst>
          </p:cNvPr>
          <p:cNvSpPr txBox="1"/>
          <p:nvPr/>
        </p:nvSpPr>
        <p:spPr>
          <a:xfrm>
            <a:off x="1942455" y="1287026"/>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cxnSp>
        <p:nvCxnSpPr>
          <p:cNvPr id="13" name="直線コネクタ 12">
            <a:extLst>
              <a:ext uri="{FF2B5EF4-FFF2-40B4-BE49-F238E27FC236}">
                <a16:creationId xmlns:a16="http://schemas.microsoft.com/office/drawing/2014/main" id="{7FAFEDDA-C34F-4003-B163-DD5AA1A57774}"/>
              </a:ext>
            </a:extLst>
          </p:cNvPr>
          <p:cNvCxnSpPr>
            <a:cxnSpLocks/>
          </p:cNvCxnSpPr>
          <p:nvPr/>
        </p:nvCxnSpPr>
        <p:spPr>
          <a:xfrm flipH="1" flipV="1">
            <a:off x="5219700" y="1745928"/>
            <a:ext cx="20902" cy="518457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C0A8442F-B916-4091-8A21-471088DD9322}"/>
              </a:ext>
            </a:extLst>
          </p:cNvPr>
          <p:cNvSpPr/>
          <p:nvPr/>
        </p:nvSpPr>
        <p:spPr>
          <a:xfrm>
            <a:off x="8167637" y="604068"/>
            <a:ext cx="2266967" cy="369332"/>
          </a:xfrm>
          <a:prstGeom prst="rect">
            <a:avLst/>
          </a:prstGeom>
        </p:spPr>
        <p:txBody>
          <a:bodyPr wrap="none">
            <a:spAutoFit/>
          </a:bodyPr>
          <a:lstStyle/>
          <a:p>
            <a:r>
              <a:rPr lang="ja-JP" altLang="en-US" sz="1800" b="1" spc="-300" dirty="0">
                <a:latin typeface="MS UI Gothic" panose="020B0600070205080204" pitchFamily="50" charset="-128"/>
                <a:ea typeface="MS UI Gothic" panose="020B0600070205080204" pitchFamily="50" charset="-128"/>
              </a:rPr>
              <a:t>　</a:t>
            </a:r>
            <a:r>
              <a:rPr lang="en-US" altLang="zh-TW" sz="1800" b="1" spc="-300" dirty="0">
                <a:latin typeface="MS UI Gothic" panose="020B0600070205080204" pitchFamily="50" charset="-128"/>
                <a:ea typeface="MS UI Gothic" panose="020B0600070205080204" pitchFamily="50" charset="-128"/>
              </a:rPr>
              <a:t>〔</a:t>
            </a:r>
            <a:r>
              <a:rPr lang="ja-JP" altLang="en-US" sz="1800" b="1" spc="-300" dirty="0">
                <a:latin typeface="MS UI Gothic" panose="020B0600070205080204" pitchFamily="50" charset="-128"/>
                <a:ea typeface="MS UI Gothic" panose="020B0600070205080204" pitchFamily="50" charset="-128"/>
              </a:rPr>
              <a:t>産業構造の位置づけ別</a:t>
            </a:r>
            <a:r>
              <a:rPr lang="en-US" altLang="zh-TW" sz="1800" b="1" spc="-300" dirty="0">
                <a:latin typeface="MS UI Gothic" panose="020B0600070205080204" pitchFamily="50" charset="-128"/>
                <a:ea typeface="MS UI Gothic" panose="020B0600070205080204" pitchFamily="50" charset="-128"/>
              </a:rPr>
              <a:t>〕</a:t>
            </a:r>
            <a:endParaRPr lang="ja-JP" altLang="en-US" sz="1800" spc="-300" dirty="0"/>
          </a:p>
        </p:txBody>
      </p:sp>
      <p:sp>
        <p:nvSpPr>
          <p:cNvPr id="20" name="テキスト ボックス 19">
            <a:extLst>
              <a:ext uri="{FF2B5EF4-FFF2-40B4-BE49-F238E27FC236}">
                <a16:creationId xmlns:a16="http://schemas.microsoft.com/office/drawing/2014/main" id="{E76795F3-FB82-4ABF-AFE9-0F4122C378D2}"/>
              </a:ext>
            </a:extLst>
          </p:cNvPr>
          <p:cNvSpPr txBox="1"/>
          <p:nvPr/>
        </p:nvSpPr>
        <p:spPr>
          <a:xfrm>
            <a:off x="515394" y="953840"/>
            <a:ext cx="5400000" cy="276999"/>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132424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228" y="3042072"/>
            <a:ext cx="6840760" cy="707886"/>
          </a:xfrm>
          <a:prstGeom prst="rect">
            <a:avLst/>
          </a:prstGeom>
          <a:noFill/>
        </p:spPr>
        <p:txBody>
          <a:bodyPr wrap="square" rtlCol="0">
            <a:spAutoFit/>
          </a:bodyPr>
          <a:lstStyle/>
          <a:p>
            <a:r>
              <a:rPr lang="ja-JP" altLang="en-US" sz="4000" dirty="0"/>
              <a:t>調査の概要</a:t>
            </a:r>
            <a:endParaRPr kumimoji="1" lang="ja-JP" altLang="en-US" sz="4000" dirty="0"/>
          </a:p>
        </p:txBody>
      </p:sp>
    </p:spTree>
    <p:extLst>
      <p:ext uri="{BB962C8B-B14F-4D97-AF65-F5344CB8AC3E}">
        <p14:creationId xmlns:p14="http://schemas.microsoft.com/office/powerpoint/2010/main" val="1992002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DF412264-AD81-43E6-9952-5C8A6F7A176D}"/>
              </a:ext>
            </a:extLst>
          </p:cNvPr>
          <p:cNvGraphicFramePr>
            <a:graphicFrameLocks/>
          </p:cNvGraphicFramePr>
          <p:nvPr>
            <p:extLst>
              <p:ext uri="{D42A27DB-BD31-4B8C-83A1-F6EECF244321}">
                <p14:modId xmlns:p14="http://schemas.microsoft.com/office/powerpoint/2010/main" val="369796125"/>
              </p:ext>
            </p:extLst>
          </p:nvPr>
        </p:nvGraphicFramePr>
        <p:xfrm>
          <a:off x="5195244" y="1355475"/>
          <a:ext cx="5197775" cy="2838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82B6D39D-C17F-4675-8939-EEE41F63618C}"/>
              </a:ext>
            </a:extLst>
          </p:cNvPr>
          <p:cNvGraphicFramePr>
            <a:graphicFrameLocks/>
          </p:cNvGraphicFramePr>
          <p:nvPr>
            <p:extLst>
              <p:ext uri="{D42A27DB-BD31-4B8C-83A1-F6EECF244321}">
                <p14:modId xmlns:p14="http://schemas.microsoft.com/office/powerpoint/2010/main" val="2823787467"/>
              </p:ext>
            </p:extLst>
          </p:nvPr>
        </p:nvGraphicFramePr>
        <p:xfrm>
          <a:off x="5195244" y="4410991"/>
          <a:ext cx="5197775" cy="2735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CC4573DE-A133-4E63-942A-FFED224DD0F9}"/>
              </a:ext>
            </a:extLst>
          </p:cNvPr>
          <p:cNvGraphicFramePr>
            <a:graphicFrameLocks/>
          </p:cNvGraphicFramePr>
          <p:nvPr>
            <p:extLst>
              <p:ext uri="{D42A27DB-BD31-4B8C-83A1-F6EECF244321}">
                <p14:modId xmlns:p14="http://schemas.microsoft.com/office/powerpoint/2010/main" val="1157925140"/>
              </p:ext>
            </p:extLst>
          </p:nvPr>
        </p:nvGraphicFramePr>
        <p:xfrm>
          <a:off x="195024" y="1782552"/>
          <a:ext cx="3240000" cy="55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E942344C-AD1C-4C68-BD59-C486AADD16EA}"/>
              </a:ext>
            </a:extLst>
          </p:cNvPr>
          <p:cNvGraphicFramePr>
            <a:graphicFrameLocks/>
          </p:cNvGraphicFramePr>
          <p:nvPr>
            <p:extLst>
              <p:ext uri="{D42A27DB-BD31-4B8C-83A1-F6EECF244321}">
                <p14:modId xmlns:p14="http://schemas.microsoft.com/office/powerpoint/2010/main" val="345541475"/>
              </p:ext>
            </p:extLst>
          </p:nvPr>
        </p:nvGraphicFramePr>
        <p:xfrm>
          <a:off x="3419716" y="1779906"/>
          <a:ext cx="1944000" cy="558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60085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（従業員数別）</a:t>
            </a:r>
          </a:p>
        </p:txBody>
      </p:sp>
      <p:sp>
        <p:nvSpPr>
          <p:cNvPr id="9" name="テキスト ボックス 8">
            <a:extLst>
              <a:ext uri="{FF2B5EF4-FFF2-40B4-BE49-F238E27FC236}">
                <a16:creationId xmlns:a16="http://schemas.microsoft.com/office/drawing/2014/main" id="{886A6DB4-459C-4287-8CDC-DE921C8FA0A8}"/>
              </a:ext>
            </a:extLst>
          </p:cNvPr>
          <p:cNvSpPr txBox="1"/>
          <p:nvPr/>
        </p:nvSpPr>
        <p:spPr>
          <a:xfrm>
            <a:off x="515394" y="93467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23" name="正方形/長方形 22">
            <a:extLst>
              <a:ext uri="{FF2B5EF4-FFF2-40B4-BE49-F238E27FC236}">
                <a16:creationId xmlns:a16="http://schemas.microsoft.com/office/drawing/2014/main" id="{5B69BFEA-4CD3-49DA-825A-466F28F7350A}"/>
              </a:ext>
            </a:extLst>
          </p:cNvPr>
          <p:cNvSpPr/>
          <p:nvPr/>
        </p:nvSpPr>
        <p:spPr>
          <a:xfrm>
            <a:off x="105859" y="1556326"/>
            <a:ext cx="2601994" cy="238527"/>
          </a:xfrm>
          <a:prstGeom prst="rect">
            <a:avLst/>
          </a:prstGeom>
        </p:spPr>
        <p:txBody>
          <a:bodyPr wrap="none">
            <a:spAutoFit/>
          </a:bodyPr>
          <a:lstStyle/>
          <a:p>
            <a:r>
              <a:rPr lang="ja-JP" altLang="en-US" sz="950" b="1" dirty="0">
                <a:solidFill>
                  <a:srgbClr val="000000"/>
                </a:solidFill>
                <a:ea typeface="Meiryo UI" panose="020B0604030504040204" pitchFamily="50" charset="-128"/>
              </a:rPr>
              <a:t>緊急事態宣言の発令時期に実施した対策・施策</a:t>
            </a:r>
            <a:endParaRPr lang="ja-JP" altLang="en-US" sz="950" b="1" dirty="0"/>
          </a:p>
        </p:txBody>
      </p:sp>
      <p:sp>
        <p:nvSpPr>
          <p:cNvPr id="24" name="正方形/長方形 23">
            <a:extLst>
              <a:ext uri="{FF2B5EF4-FFF2-40B4-BE49-F238E27FC236}">
                <a16:creationId xmlns:a16="http://schemas.microsoft.com/office/drawing/2014/main" id="{E692B5B6-8236-457C-95DC-1ED5A7A24ABB}"/>
              </a:ext>
            </a:extLst>
          </p:cNvPr>
          <p:cNvSpPr/>
          <p:nvPr/>
        </p:nvSpPr>
        <p:spPr>
          <a:xfrm>
            <a:off x="3203476" y="1556326"/>
            <a:ext cx="2505814" cy="238527"/>
          </a:xfrm>
          <a:prstGeom prst="rect">
            <a:avLst/>
          </a:prstGeom>
        </p:spPr>
        <p:txBody>
          <a:bodyPr wrap="none">
            <a:spAutoFit/>
          </a:bodyPr>
          <a:lstStyle/>
          <a:p>
            <a:r>
              <a:rPr lang="ja-JP" altLang="en-US" sz="950" b="1" dirty="0">
                <a:solidFill>
                  <a:srgbClr val="000000"/>
                </a:solidFill>
                <a:ea typeface="Meiryo UI" panose="020B0604030504040204" pitchFamily="50" charset="-128"/>
              </a:rPr>
              <a:t>企業の制度や仕組みとして実施する対策・施策</a:t>
            </a:r>
            <a:endParaRPr lang="ja-JP" altLang="en-US" sz="950" b="1" dirty="0"/>
          </a:p>
        </p:txBody>
      </p:sp>
    </p:spTree>
    <p:extLst>
      <p:ext uri="{BB962C8B-B14F-4D97-AF65-F5344CB8AC3E}">
        <p14:creationId xmlns:p14="http://schemas.microsoft.com/office/powerpoint/2010/main" val="3526741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（従業員数別）</a:t>
            </a:r>
          </a:p>
        </p:txBody>
      </p:sp>
      <p:sp>
        <p:nvSpPr>
          <p:cNvPr id="23" name="正方形/長方形 22">
            <a:extLst>
              <a:ext uri="{FF2B5EF4-FFF2-40B4-BE49-F238E27FC236}">
                <a16:creationId xmlns:a16="http://schemas.microsoft.com/office/drawing/2014/main" id="{C0A8442F-B916-4091-8A21-471088DD9322}"/>
              </a:ext>
            </a:extLst>
          </p:cNvPr>
          <p:cNvSpPr/>
          <p:nvPr/>
        </p:nvSpPr>
        <p:spPr>
          <a:xfrm>
            <a:off x="8401420" y="311865"/>
            <a:ext cx="175080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〔A.</a:t>
            </a:r>
            <a:r>
              <a:rPr lang="ja-JP" altLang="en-US" sz="1700" b="1" dirty="0">
                <a:latin typeface="MS UI Gothic" panose="020B0600070205080204" pitchFamily="50" charset="-128"/>
                <a:ea typeface="MS UI Gothic" panose="020B0600070205080204" pitchFamily="50" charset="-128"/>
              </a:rPr>
              <a:t>ユーザー企業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3" name="正方形/長方形 2">
            <a:extLst>
              <a:ext uri="{FF2B5EF4-FFF2-40B4-BE49-F238E27FC236}">
                <a16:creationId xmlns:a16="http://schemas.microsoft.com/office/drawing/2014/main" id="{C4539BE3-D6B1-431A-AB1B-CE06B491E88A}"/>
              </a:ext>
            </a:extLst>
          </p:cNvPr>
          <p:cNvSpPr/>
          <p:nvPr/>
        </p:nvSpPr>
        <p:spPr>
          <a:xfrm>
            <a:off x="114346" y="1417826"/>
            <a:ext cx="2124299"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a:t>
            </a:r>
          </a:p>
        </p:txBody>
      </p:sp>
      <p:sp>
        <p:nvSpPr>
          <p:cNvPr id="10" name="正方形/長方形 9">
            <a:extLst>
              <a:ext uri="{FF2B5EF4-FFF2-40B4-BE49-F238E27FC236}">
                <a16:creationId xmlns:a16="http://schemas.microsoft.com/office/drawing/2014/main" id="{C738B3E0-B2EF-4A62-A2B3-71BDEB2339F9}"/>
              </a:ext>
            </a:extLst>
          </p:cNvPr>
          <p:cNvSpPr/>
          <p:nvPr/>
        </p:nvSpPr>
        <p:spPr>
          <a:xfrm>
            <a:off x="3125985" y="1417826"/>
            <a:ext cx="2021707"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a:t>
            </a:r>
          </a:p>
        </p:txBody>
      </p:sp>
      <p:graphicFrame>
        <p:nvGraphicFramePr>
          <p:cNvPr id="11" name="グラフ 10">
            <a:extLst>
              <a:ext uri="{FF2B5EF4-FFF2-40B4-BE49-F238E27FC236}">
                <a16:creationId xmlns:a16="http://schemas.microsoft.com/office/drawing/2014/main" id="{CC4573DE-A133-4E63-942A-FFED224DD0F9}"/>
              </a:ext>
            </a:extLst>
          </p:cNvPr>
          <p:cNvGraphicFramePr>
            <a:graphicFrameLocks/>
          </p:cNvGraphicFramePr>
          <p:nvPr>
            <p:extLst>
              <p:ext uri="{D42A27DB-BD31-4B8C-83A1-F6EECF244321}">
                <p14:modId xmlns:p14="http://schemas.microsoft.com/office/powerpoint/2010/main" val="3493405575"/>
              </p:ext>
            </p:extLst>
          </p:nvPr>
        </p:nvGraphicFramePr>
        <p:xfrm>
          <a:off x="179500" y="1745928"/>
          <a:ext cx="3240000" cy="55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E942344C-AD1C-4C68-BD59-C486AADD16EA}"/>
              </a:ext>
            </a:extLst>
          </p:cNvPr>
          <p:cNvGraphicFramePr>
            <a:graphicFrameLocks/>
          </p:cNvGraphicFramePr>
          <p:nvPr>
            <p:extLst>
              <p:ext uri="{D42A27DB-BD31-4B8C-83A1-F6EECF244321}">
                <p14:modId xmlns:p14="http://schemas.microsoft.com/office/powerpoint/2010/main" val="280431306"/>
              </p:ext>
            </p:extLst>
          </p:nvPr>
        </p:nvGraphicFramePr>
        <p:xfrm>
          <a:off x="3229393" y="1745928"/>
          <a:ext cx="1944000" cy="55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DF412264-AD81-43E6-9952-5C8A6F7A176D}"/>
              </a:ext>
            </a:extLst>
          </p:cNvPr>
          <p:cNvGraphicFramePr>
            <a:graphicFrameLocks/>
          </p:cNvGraphicFramePr>
          <p:nvPr>
            <p:extLst>
              <p:ext uri="{D42A27DB-BD31-4B8C-83A1-F6EECF244321}">
                <p14:modId xmlns:p14="http://schemas.microsoft.com/office/powerpoint/2010/main" val="3828770991"/>
              </p:ext>
            </p:extLst>
          </p:nvPr>
        </p:nvGraphicFramePr>
        <p:xfrm>
          <a:off x="5219700" y="1367287"/>
          <a:ext cx="5197775" cy="2838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82B6D39D-C17F-4675-8939-EEE41F63618C}"/>
              </a:ext>
            </a:extLst>
          </p:cNvPr>
          <p:cNvGraphicFramePr>
            <a:graphicFrameLocks/>
          </p:cNvGraphicFramePr>
          <p:nvPr>
            <p:extLst>
              <p:ext uri="{D42A27DB-BD31-4B8C-83A1-F6EECF244321}">
                <p14:modId xmlns:p14="http://schemas.microsoft.com/office/powerpoint/2010/main" val="3310632285"/>
              </p:ext>
            </p:extLst>
          </p:nvPr>
        </p:nvGraphicFramePr>
        <p:xfrm>
          <a:off x="5219700" y="4332886"/>
          <a:ext cx="5197775" cy="2735537"/>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a:extLst>
              <a:ext uri="{FF2B5EF4-FFF2-40B4-BE49-F238E27FC236}">
                <a16:creationId xmlns:a16="http://schemas.microsoft.com/office/drawing/2014/main" id="{1ADF8EFA-F4E3-4DC9-A3C3-D1CC8F6C41D2}"/>
              </a:ext>
            </a:extLst>
          </p:cNvPr>
          <p:cNvSpPr txBox="1"/>
          <p:nvPr/>
        </p:nvSpPr>
        <p:spPr>
          <a:xfrm>
            <a:off x="515394" y="955964"/>
            <a:ext cx="4344266" cy="461665"/>
          </a:xfrm>
          <a:prstGeom prst="rect">
            <a:avLst/>
          </a:prstGeom>
          <a:noFill/>
        </p:spPr>
        <p:txBody>
          <a:bodyPr wrap="square" rtlCol="0">
            <a:spAutoFit/>
          </a:bodyPr>
          <a:lstStyle/>
          <a:p>
            <a:r>
              <a:rPr lang="ja-JP" altLang="en-US" sz="1200" dirty="0"/>
              <a:t>集計対象：</a:t>
            </a:r>
            <a:r>
              <a:rPr lang="en-US" altLang="ja-JP" sz="1200" dirty="0"/>
              <a:t>A.</a:t>
            </a:r>
            <a:r>
              <a:rPr lang="ja-JP" altLang="en-US" sz="1200" dirty="0"/>
              <a:t>ユーザー企業</a:t>
            </a:r>
            <a:r>
              <a:rPr lang="en-US" altLang="ja-JP" sz="1200" dirty="0"/>
              <a:t>	</a:t>
            </a:r>
          </a:p>
          <a:p>
            <a:r>
              <a:rPr lang="ja-JP" altLang="en-US" sz="1200" dirty="0"/>
              <a:t>クロス集計の軸：従業員数　　　　</a:t>
            </a:r>
          </a:p>
        </p:txBody>
      </p:sp>
    </p:spTree>
    <p:extLst>
      <p:ext uri="{BB962C8B-B14F-4D97-AF65-F5344CB8AC3E}">
        <p14:creationId xmlns:p14="http://schemas.microsoft.com/office/powerpoint/2010/main" val="2670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（従業員数別）</a:t>
            </a:r>
          </a:p>
        </p:txBody>
      </p:sp>
      <p:sp>
        <p:nvSpPr>
          <p:cNvPr id="23" name="正方形/長方形 22">
            <a:extLst>
              <a:ext uri="{FF2B5EF4-FFF2-40B4-BE49-F238E27FC236}">
                <a16:creationId xmlns:a16="http://schemas.microsoft.com/office/drawing/2014/main" id="{C0A8442F-B916-4091-8A21-471088DD9322}"/>
              </a:ext>
            </a:extLst>
          </p:cNvPr>
          <p:cNvSpPr/>
          <p:nvPr/>
        </p:nvSpPr>
        <p:spPr>
          <a:xfrm>
            <a:off x="8404626" y="311865"/>
            <a:ext cx="1697901"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〔B.</a:t>
            </a:r>
            <a:r>
              <a:rPr lang="ja-JP" altLang="en-US" sz="1700" b="1" dirty="0">
                <a:latin typeface="MS UI Gothic" panose="020B0600070205080204" pitchFamily="50" charset="-128"/>
                <a:ea typeface="MS UI Gothic" panose="020B0600070205080204" pitchFamily="50" charset="-128"/>
              </a:rPr>
              <a:t>メーカー企業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5" name="グラフ 4">
            <a:extLst>
              <a:ext uri="{FF2B5EF4-FFF2-40B4-BE49-F238E27FC236}">
                <a16:creationId xmlns:a16="http://schemas.microsoft.com/office/drawing/2014/main" id="{8B0768F1-54CB-4F1C-A65D-CED02247195E}"/>
              </a:ext>
            </a:extLst>
          </p:cNvPr>
          <p:cNvGraphicFramePr>
            <a:graphicFrameLocks/>
          </p:cNvGraphicFramePr>
          <p:nvPr>
            <p:extLst>
              <p:ext uri="{D42A27DB-BD31-4B8C-83A1-F6EECF244321}">
                <p14:modId xmlns:p14="http://schemas.microsoft.com/office/powerpoint/2010/main" val="369551330"/>
              </p:ext>
            </p:extLst>
          </p:nvPr>
        </p:nvGraphicFramePr>
        <p:xfrm>
          <a:off x="179500" y="1745928"/>
          <a:ext cx="3240000" cy="55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5747CC84-DE8A-4834-9BA6-F89C2A7A731A}"/>
              </a:ext>
            </a:extLst>
          </p:cNvPr>
          <p:cNvGraphicFramePr>
            <a:graphicFrameLocks/>
          </p:cNvGraphicFramePr>
          <p:nvPr>
            <p:extLst>
              <p:ext uri="{D42A27DB-BD31-4B8C-83A1-F6EECF244321}">
                <p14:modId xmlns:p14="http://schemas.microsoft.com/office/powerpoint/2010/main" val="1111206440"/>
              </p:ext>
            </p:extLst>
          </p:nvPr>
        </p:nvGraphicFramePr>
        <p:xfrm>
          <a:off x="3237294" y="1745928"/>
          <a:ext cx="1944000" cy="55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D9DF854D-D784-4EBB-BD9E-9972F0FE554B}"/>
              </a:ext>
            </a:extLst>
          </p:cNvPr>
          <p:cNvGraphicFramePr>
            <a:graphicFrameLocks/>
          </p:cNvGraphicFramePr>
          <p:nvPr>
            <p:extLst>
              <p:ext uri="{D42A27DB-BD31-4B8C-83A1-F6EECF244321}">
                <p14:modId xmlns:p14="http://schemas.microsoft.com/office/powerpoint/2010/main" val="1429410354"/>
              </p:ext>
            </p:extLst>
          </p:nvPr>
        </p:nvGraphicFramePr>
        <p:xfrm>
          <a:off x="5219700" y="1427483"/>
          <a:ext cx="5197775" cy="2838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a:extLst>
              <a:ext uri="{FF2B5EF4-FFF2-40B4-BE49-F238E27FC236}">
                <a16:creationId xmlns:a16="http://schemas.microsoft.com/office/drawing/2014/main" id="{8525E2B4-DD1F-4F0D-8E2E-825FEC8F1CDB}"/>
              </a:ext>
            </a:extLst>
          </p:cNvPr>
          <p:cNvGraphicFramePr>
            <a:graphicFrameLocks/>
          </p:cNvGraphicFramePr>
          <p:nvPr>
            <p:extLst>
              <p:ext uri="{D42A27DB-BD31-4B8C-83A1-F6EECF244321}">
                <p14:modId xmlns:p14="http://schemas.microsoft.com/office/powerpoint/2010/main" val="1696693837"/>
              </p:ext>
            </p:extLst>
          </p:nvPr>
        </p:nvGraphicFramePr>
        <p:xfrm>
          <a:off x="5219701" y="4338216"/>
          <a:ext cx="5197775" cy="2735537"/>
        </p:xfrm>
        <a:graphic>
          <a:graphicData uri="http://schemas.openxmlformats.org/drawingml/2006/chart">
            <c:chart xmlns:c="http://schemas.openxmlformats.org/drawingml/2006/chart" xmlns:r="http://schemas.openxmlformats.org/officeDocument/2006/relationships" r:id="rId6"/>
          </a:graphicData>
        </a:graphic>
      </p:graphicFrame>
      <p:sp>
        <p:nvSpPr>
          <p:cNvPr id="9" name="正方形/長方形 8">
            <a:extLst>
              <a:ext uri="{FF2B5EF4-FFF2-40B4-BE49-F238E27FC236}">
                <a16:creationId xmlns:a16="http://schemas.microsoft.com/office/drawing/2014/main" id="{CCCF441D-B776-44AD-B919-42D2AD3C4C7A}"/>
              </a:ext>
            </a:extLst>
          </p:cNvPr>
          <p:cNvSpPr/>
          <p:nvPr/>
        </p:nvSpPr>
        <p:spPr>
          <a:xfrm>
            <a:off x="114346" y="1417826"/>
            <a:ext cx="2124299"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 </a:t>
            </a:r>
          </a:p>
        </p:txBody>
      </p:sp>
      <p:sp>
        <p:nvSpPr>
          <p:cNvPr id="10" name="正方形/長方形 9">
            <a:extLst>
              <a:ext uri="{FF2B5EF4-FFF2-40B4-BE49-F238E27FC236}">
                <a16:creationId xmlns:a16="http://schemas.microsoft.com/office/drawing/2014/main" id="{38E44DBD-8E3E-409B-B9F9-553ABB215954}"/>
              </a:ext>
            </a:extLst>
          </p:cNvPr>
          <p:cNvSpPr/>
          <p:nvPr/>
        </p:nvSpPr>
        <p:spPr>
          <a:xfrm>
            <a:off x="3125985" y="1417826"/>
            <a:ext cx="2021707"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a:t>
            </a:r>
          </a:p>
        </p:txBody>
      </p:sp>
      <p:sp>
        <p:nvSpPr>
          <p:cNvPr id="11" name="テキスト ボックス 10">
            <a:extLst>
              <a:ext uri="{FF2B5EF4-FFF2-40B4-BE49-F238E27FC236}">
                <a16:creationId xmlns:a16="http://schemas.microsoft.com/office/drawing/2014/main" id="{90A2CA60-FCFE-4A18-898E-79EF629A5CFA}"/>
              </a:ext>
            </a:extLst>
          </p:cNvPr>
          <p:cNvSpPr txBox="1"/>
          <p:nvPr/>
        </p:nvSpPr>
        <p:spPr>
          <a:xfrm>
            <a:off x="515394" y="955964"/>
            <a:ext cx="4344266" cy="461665"/>
          </a:xfrm>
          <a:prstGeom prst="rect">
            <a:avLst/>
          </a:prstGeom>
          <a:noFill/>
        </p:spPr>
        <p:txBody>
          <a:bodyPr wrap="square" rtlCol="0">
            <a:spAutoFit/>
          </a:bodyPr>
          <a:lstStyle/>
          <a:p>
            <a:r>
              <a:rPr lang="ja-JP" altLang="en-US" sz="1200" dirty="0"/>
              <a:t>集計対象：</a:t>
            </a:r>
            <a:r>
              <a:rPr lang="en-US" altLang="ja-JP" sz="1200" dirty="0"/>
              <a:t>B.</a:t>
            </a:r>
            <a:r>
              <a:rPr lang="ja-JP" altLang="en-US" sz="1200" dirty="0"/>
              <a:t>メーカー企業</a:t>
            </a:r>
            <a:r>
              <a:rPr lang="en-US" altLang="ja-JP" sz="1200" dirty="0"/>
              <a:t>	</a:t>
            </a:r>
          </a:p>
          <a:p>
            <a:r>
              <a:rPr lang="ja-JP" altLang="en-US" sz="1200" dirty="0"/>
              <a:t>クロス集計の軸：従業員数　　　　</a:t>
            </a:r>
          </a:p>
        </p:txBody>
      </p:sp>
    </p:spTree>
    <p:extLst>
      <p:ext uri="{BB962C8B-B14F-4D97-AF65-F5344CB8AC3E}">
        <p14:creationId xmlns:p14="http://schemas.microsoft.com/office/powerpoint/2010/main" val="591301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（従業員数別）</a:t>
            </a:r>
          </a:p>
        </p:txBody>
      </p:sp>
      <p:sp>
        <p:nvSpPr>
          <p:cNvPr id="23" name="正方形/長方形 22">
            <a:extLst>
              <a:ext uri="{FF2B5EF4-FFF2-40B4-BE49-F238E27FC236}">
                <a16:creationId xmlns:a16="http://schemas.microsoft.com/office/drawing/2014/main" id="{C0A8442F-B916-4091-8A21-471088DD9322}"/>
              </a:ext>
            </a:extLst>
          </p:cNvPr>
          <p:cNvSpPr/>
          <p:nvPr/>
        </p:nvSpPr>
        <p:spPr>
          <a:xfrm>
            <a:off x="7744828" y="311865"/>
            <a:ext cx="2515432"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〔C.</a:t>
            </a:r>
            <a:r>
              <a:rPr lang="ja-JP" altLang="en-US" sz="1700" b="1" dirty="0">
                <a:latin typeface="MS UI Gothic" panose="020B0600070205080204" pitchFamily="50" charset="-128"/>
                <a:ea typeface="MS UI Gothic" panose="020B0600070205080204" pitchFamily="50" charset="-128"/>
              </a:rPr>
              <a:t>サブシステム提供企業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9" name="正方形/長方形 8">
            <a:extLst>
              <a:ext uri="{FF2B5EF4-FFF2-40B4-BE49-F238E27FC236}">
                <a16:creationId xmlns:a16="http://schemas.microsoft.com/office/drawing/2014/main" id="{702B6C57-01CF-41E2-92F3-A8439351A935}"/>
              </a:ext>
            </a:extLst>
          </p:cNvPr>
          <p:cNvSpPr/>
          <p:nvPr/>
        </p:nvSpPr>
        <p:spPr>
          <a:xfrm>
            <a:off x="114346" y="1417826"/>
            <a:ext cx="2124299"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 </a:t>
            </a:r>
          </a:p>
        </p:txBody>
      </p:sp>
      <p:sp>
        <p:nvSpPr>
          <p:cNvPr id="10" name="正方形/長方形 9">
            <a:extLst>
              <a:ext uri="{FF2B5EF4-FFF2-40B4-BE49-F238E27FC236}">
                <a16:creationId xmlns:a16="http://schemas.microsoft.com/office/drawing/2014/main" id="{58878D73-6EDB-4DBF-9A93-A3FCD02E7C17}"/>
              </a:ext>
            </a:extLst>
          </p:cNvPr>
          <p:cNvSpPr/>
          <p:nvPr/>
        </p:nvSpPr>
        <p:spPr>
          <a:xfrm>
            <a:off x="3125985" y="1417826"/>
            <a:ext cx="2021707"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a:t>
            </a:r>
          </a:p>
        </p:txBody>
      </p:sp>
      <p:graphicFrame>
        <p:nvGraphicFramePr>
          <p:cNvPr id="11" name="グラフ 10">
            <a:extLst>
              <a:ext uri="{FF2B5EF4-FFF2-40B4-BE49-F238E27FC236}">
                <a16:creationId xmlns:a16="http://schemas.microsoft.com/office/drawing/2014/main" id="{CC4573DE-A133-4E63-942A-FFED224DD0F9}"/>
              </a:ext>
            </a:extLst>
          </p:cNvPr>
          <p:cNvGraphicFramePr>
            <a:graphicFrameLocks/>
          </p:cNvGraphicFramePr>
          <p:nvPr>
            <p:extLst>
              <p:ext uri="{D42A27DB-BD31-4B8C-83A1-F6EECF244321}">
                <p14:modId xmlns:p14="http://schemas.microsoft.com/office/powerpoint/2010/main" val="2178134667"/>
              </p:ext>
            </p:extLst>
          </p:nvPr>
        </p:nvGraphicFramePr>
        <p:xfrm>
          <a:off x="179500" y="1748574"/>
          <a:ext cx="3240000" cy="55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E942344C-AD1C-4C68-BD59-C486AADD16EA}"/>
              </a:ext>
            </a:extLst>
          </p:cNvPr>
          <p:cNvGraphicFramePr>
            <a:graphicFrameLocks/>
          </p:cNvGraphicFramePr>
          <p:nvPr>
            <p:extLst>
              <p:ext uri="{D42A27DB-BD31-4B8C-83A1-F6EECF244321}">
                <p14:modId xmlns:p14="http://schemas.microsoft.com/office/powerpoint/2010/main" val="384139612"/>
              </p:ext>
            </p:extLst>
          </p:nvPr>
        </p:nvGraphicFramePr>
        <p:xfrm>
          <a:off x="3230565" y="1745928"/>
          <a:ext cx="1944000" cy="55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DF412264-AD81-43E6-9952-5C8A6F7A176D}"/>
              </a:ext>
            </a:extLst>
          </p:cNvPr>
          <p:cNvGraphicFramePr>
            <a:graphicFrameLocks/>
          </p:cNvGraphicFramePr>
          <p:nvPr>
            <p:extLst>
              <p:ext uri="{D42A27DB-BD31-4B8C-83A1-F6EECF244321}">
                <p14:modId xmlns:p14="http://schemas.microsoft.com/office/powerpoint/2010/main" val="2947238825"/>
              </p:ext>
            </p:extLst>
          </p:nvPr>
        </p:nvGraphicFramePr>
        <p:xfrm>
          <a:off x="5241363" y="1359055"/>
          <a:ext cx="5197775" cy="2838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82B6D39D-C17F-4675-8939-EEE41F63618C}"/>
              </a:ext>
            </a:extLst>
          </p:cNvPr>
          <p:cNvGraphicFramePr>
            <a:graphicFrameLocks/>
          </p:cNvGraphicFramePr>
          <p:nvPr>
            <p:extLst>
              <p:ext uri="{D42A27DB-BD31-4B8C-83A1-F6EECF244321}">
                <p14:modId xmlns:p14="http://schemas.microsoft.com/office/powerpoint/2010/main" val="4155167701"/>
              </p:ext>
            </p:extLst>
          </p:nvPr>
        </p:nvGraphicFramePr>
        <p:xfrm>
          <a:off x="5241363" y="4332886"/>
          <a:ext cx="5197775" cy="2735537"/>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a:extLst>
              <a:ext uri="{FF2B5EF4-FFF2-40B4-BE49-F238E27FC236}">
                <a16:creationId xmlns:a16="http://schemas.microsoft.com/office/drawing/2014/main" id="{162F57BE-CD70-4E57-BB5B-34550C7A1CEA}"/>
              </a:ext>
            </a:extLst>
          </p:cNvPr>
          <p:cNvSpPr txBox="1"/>
          <p:nvPr/>
        </p:nvSpPr>
        <p:spPr>
          <a:xfrm>
            <a:off x="515394" y="955964"/>
            <a:ext cx="4344266" cy="461665"/>
          </a:xfrm>
          <a:prstGeom prst="rect">
            <a:avLst/>
          </a:prstGeom>
          <a:noFill/>
        </p:spPr>
        <p:txBody>
          <a:bodyPr wrap="square" rtlCol="0">
            <a:spAutoFit/>
          </a:bodyPr>
          <a:lstStyle/>
          <a:p>
            <a:r>
              <a:rPr lang="ja-JP" altLang="en-US" sz="1200" dirty="0"/>
              <a:t>集計対象：</a:t>
            </a:r>
            <a:r>
              <a:rPr lang="en-US" altLang="ja-JP" sz="1200" dirty="0"/>
              <a:t>C.</a:t>
            </a:r>
            <a:r>
              <a:rPr lang="ja-JP" altLang="en-US" sz="1200" dirty="0"/>
              <a:t>サブシステム提供企業</a:t>
            </a:r>
            <a:r>
              <a:rPr lang="en-US" altLang="ja-JP" sz="1200" dirty="0"/>
              <a:t>	</a:t>
            </a:r>
          </a:p>
          <a:p>
            <a:r>
              <a:rPr lang="ja-JP" altLang="en-US" sz="1200" dirty="0"/>
              <a:t>クロス集計の軸：従業員数　　　　</a:t>
            </a:r>
          </a:p>
        </p:txBody>
      </p:sp>
    </p:spTree>
    <p:extLst>
      <p:ext uri="{BB962C8B-B14F-4D97-AF65-F5344CB8AC3E}">
        <p14:creationId xmlns:p14="http://schemas.microsoft.com/office/powerpoint/2010/main" val="1686640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（従業員数別）</a:t>
            </a:r>
          </a:p>
        </p:txBody>
      </p:sp>
      <p:sp>
        <p:nvSpPr>
          <p:cNvPr id="23" name="正方形/長方形 22">
            <a:extLst>
              <a:ext uri="{FF2B5EF4-FFF2-40B4-BE49-F238E27FC236}">
                <a16:creationId xmlns:a16="http://schemas.microsoft.com/office/drawing/2014/main" id="{C0A8442F-B916-4091-8A21-471088DD9322}"/>
              </a:ext>
            </a:extLst>
          </p:cNvPr>
          <p:cNvSpPr/>
          <p:nvPr/>
        </p:nvSpPr>
        <p:spPr>
          <a:xfrm>
            <a:off x="7997463" y="311865"/>
            <a:ext cx="2154757"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〔D.</a:t>
            </a:r>
            <a:r>
              <a:rPr lang="ja-JP" altLang="en-US" sz="1700" b="1" dirty="0">
                <a:latin typeface="MS UI Gothic" panose="020B0600070205080204" pitchFamily="50" charset="-128"/>
                <a:ea typeface="MS UI Gothic" panose="020B0600070205080204" pitchFamily="50" charset="-128"/>
              </a:rPr>
              <a:t>サービス提供企業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9" name="正方形/長方形 8">
            <a:extLst>
              <a:ext uri="{FF2B5EF4-FFF2-40B4-BE49-F238E27FC236}">
                <a16:creationId xmlns:a16="http://schemas.microsoft.com/office/drawing/2014/main" id="{DA425002-BAD1-40C7-B034-8B77CC3222F8}"/>
              </a:ext>
            </a:extLst>
          </p:cNvPr>
          <p:cNvSpPr/>
          <p:nvPr/>
        </p:nvSpPr>
        <p:spPr>
          <a:xfrm>
            <a:off x="114346" y="1417826"/>
            <a:ext cx="2124299"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 </a:t>
            </a:r>
          </a:p>
        </p:txBody>
      </p:sp>
      <p:sp>
        <p:nvSpPr>
          <p:cNvPr id="10" name="正方形/長方形 9">
            <a:extLst>
              <a:ext uri="{FF2B5EF4-FFF2-40B4-BE49-F238E27FC236}">
                <a16:creationId xmlns:a16="http://schemas.microsoft.com/office/drawing/2014/main" id="{001022A5-DA72-428A-B013-F9ECF758376B}"/>
              </a:ext>
            </a:extLst>
          </p:cNvPr>
          <p:cNvSpPr/>
          <p:nvPr/>
        </p:nvSpPr>
        <p:spPr>
          <a:xfrm>
            <a:off x="3125985" y="1417826"/>
            <a:ext cx="2021707" cy="400110"/>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a:t>
            </a:r>
            <a:endParaRPr lang="en-US" altLang="ja-JP" sz="1000" b="1" dirty="0">
              <a:latin typeface="MS UI Gothic" panose="020B0600070205080204" pitchFamily="50" charset="-128"/>
              <a:ea typeface="MS UI Gothic" panose="020B0600070205080204" pitchFamily="50" charset="-128"/>
            </a:endParaRPr>
          </a:p>
          <a:p>
            <a:pPr algn="ctr"/>
            <a:r>
              <a:rPr lang="ja-JP" altLang="en-US" sz="1000" b="1" dirty="0">
                <a:latin typeface="MS UI Gothic" panose="020B0600070205080204" pitchFamily="50" charset="-128"/>
                <a:ea typeface="MS UI Gothic" panose="020B0600070205080204" pitchFamily="50" charset="-128"/>
              </a:rPr>
              <a:t>対策・施策</a:t>
            </a:r>
          </a:p>
        </p:txBody>
      </p:sp>
      <p:graphicFrame>
        <p:nvGraphicFramePr>
          <p:cNvPr id="11" name="グラフ 10">
            <a:extLst>
              <a:ext uri="{FF2B5EF4-FFF2-40B4-BE49-F238E27FC236}">
                <a16:creationId xmlns:a16="http://schemas.microsoft.com/office/drawing/2014/main" id="{CC4573DE-A133-4E63-942A-FFED224DD0F9}"/>
              </a:ext>
            </a:extLst>
          </p:cNvPr>
          <p:cNvGraphicFramePr>
            <a:graphicFrameLocks/>
          </p:cNvGraphicFramePr>
          <p:nvPr>
            <p:extLst>
              <p:ext uri="{D42A27DB-BD31-4B8C-83A1-F6EECF244321}">
                <p14:modId xmlns:p14="http://schemas.microsoft.com/office/powerpoint/2010/main" val="637174628"/>
              </p:ext>
            </p:extLst>
          </p:nvPr>
        </p:nvGraphicFramePr>
        <p:xfrm>
          <a:off x="179500" y="1748574"/>
          <a:ext cx="3240000" cy="55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E942344C-AD1C-4C68-BD59-C486AADD16EA}"/>
              </a:ext>
            </a:extLst>
          </p:cNvPr>
          <p:cNvGraphicFramePr>
            <a:graphicFrameLocks/>
          </p:cNvGraphicFramePr>
          <p:nvPr>
            <p:extLst>
              <p:ext uri="{D42A27DB-BD31-4B8C-83A1-F6EECF244321}">
                <p14:modId xmlns:p14="http://schemas.microsoft.com/office/powerpoint/2010/main" val="3210629356"/>
              </p:ext>
            </p:extLst>
          </p:nvPr>
        </p:nvGraphicFramePr>
        <p:xfrm>
          <a:off x="3231956" y="1745928"/>
          <a:ext cx="1944000" cy="55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DF412264-AD81-43E6-9952-5C8A6F7A176D}"/>
              </a:ext>
            </a:extLst>
          </p:cNvPr>
          <p:cNvGraphicFramePr>
            <a:graphicFrameLocks/>
          </p:cNvGraphicFramePr>
          <p:nvPr>
            <p:extLst>
              <p:ext uri="{D42A27DB-BD31-4B8C-83A1-F6EECF244321}">
                <p14:modId xmlns:p14="http://schemas.microsoft.com/office/powerpoint/2010/main" val="4188733952"/>
              </p:ext>
            </p:extLst>
          </p:nvPr>
        </p:nvGraphicFramePr>
        <p:xfrm>
          <a:off x="5193804" y="1385888"/>
          <a:ext cx="5197775" cy="2838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82B6D39D-C17F-4675-8939-EEE41F63618C}"/>
              </a:ext>
            </a:extLst>
          </p:cNvPr>
          <p:cNvGraphicFramePr>
            <a:graphicFrameLocks/>
          </p:cNvGraphicFramePr>
          <p:nvPr>
            <p:extLst>
              <p:ext uri="{D42A27DB-BD31-4B8C-83A1-F6EECF244321}">
                <p14:modId xmlns:p14="http://schemas.microsoft.com/office/powerpoint/2010/main" val="1706184615"/>
              </p:ext>
            </p:extLst>
          </p:nvPr>
        </p:nvGraphicFramePr>
        <p:xfrm>
          <a:off x="5193804" y="4338983"/>
          <a:ext cx="5197775" cy="2735537"/>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a:extLst>
              <a:ext uri="{FF2B5EF4-FFF2-40B4-BE49-F238E27FC236}">
                <a16:creationId xmlns:a16="http://schemas.microsoft.com/office/drawing/2014/main" id="{97D5C0EB-9AD6-4132-990D-311F7B7FF829}"/>
              </a:ext>
            </a:extLst>
          </p:cNvPr>
          <p:cNvSpPr txBox="1"/>
          <p:nvPr/>
        </p:nvSpPr>
        <p:spPr>
          <a:xfrm>
            <a:off x="515394" y="955964"/>
            <a:ext cx="4344266" cy="461665"/>
          </a:xfrm>
          <a:prstGeom prst="rect">
            <a:avLst/>
          </a:prstGeom>
          <a:noFill/>
        </p:spPr>
        <p:txBody>
          <a:bodyPr wrap="square" rtlCol="0">
            <a:spAutoFit/>
          </a:bodyPr>
          <a:lstStyle/>
          <a:p>
            <a:r>
              <a:rPr lang="ja-JP" altLang="en-US" sz="1200" dirty="0"/>
              <a:t>集計対象：</a:t>
            </a:r>
            <a:r>
              <a:rPr lang="en-US" altLang="ja-JP" sz="1200" dirty="0"/>
              <a:t>D.</a:t>
            </a:r>
            <a:r>
              <a:rPr lang="ja-JP" altLang="en-US" sz="1200" dirty="0"/>
              <a:t>サービス提供企業</a:t>
            </a:r>
            <a:r>
              <a:rPr lang="en-US" altLang="ja-JP" sz="1200" dirty="0"/>
              <a:t>	</a:t>
            </a:r>
          </a:p>
          <a:p>
            <a:r>
              <a:rPr lang="ja-JP" altLang="en-US" sz="1200" dirty="0"/>
              <a:t>クロス集計の軸：従業員数　　　　</a:t>
            </a:r>
          </a:p>
        </p:txBody>
      </p:sp>
    </p:spTree>
    <p:extLst>
      <p:ext uri="{BB962C8B-B14F-4D97-AF65-F5344CB8AC3E}">
        <p14:creationId xmlns:p14="http://schemas.microsoft.com/office/powerpoint/2010/main" val="2688257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有無別）</a:t>
            </a:r>
          </a:p>
        </p:txBody>
      </p:sp>
      <p:sp>
        <p:nvSpPr>
          <p:cNvPr id="9" name="正方形/長方形 8">
            <a:extLst>
              <a:ext uri="{FF2B5EF4-FFF2-40B4-BE49-F238E27FC236}">
                <a16:creationId xmlns:a16="http://schemas.microsoft.com/office/drawing/2014/main" id="{B113D4A6-A2CB-433D-96EE-7B949AF1172B}"/>
              </a:ext>
            </a:extLst>
          </p:cNvPr>
          <p:cNvSpPr/>
          <p:nvPr/>
        </p:nvSpPr>
        <p:spPr>
          <a:xfrm>
            <a:off x="7667972" y="313839"/>
            <a:ext cx="2767104" cy="369332"/>
          </a:xfrm>
          <a:prstGeom prst="rect">
            <a:avLst/>
          </a:prstGeom>
        </p:spPr>
        <p:txBody>
          <a:bodyPr wrap="none">
            <a:spAutoFit/>
          </a:bodyPr>
          <a:lstStyle/>
          <a:p>
            <a:r>
              <a:rPr lang="ja-JP" altLang="en-US" sz="1800" b="1" dirty="0">
                <a:latin typeface="MS UI Gothic" panose="020B0600070205080204" pitchFamily="50" charset="-128"/>
                <a:ea typeface="MS UI Gothic" panose="020B0600070205080204" pitchFamily="50" charset="-128"/>
              </a:rPr>
              <a:t>　</a:t>
            </a:r>
            <a:r>
              <a:rPr lang="en-US" altLang="zh-TW" sz="1800" b="1" dirty="0">
                <a:latin typeface="MS UI Gothic" panose="020B0600070205080204" pitchFamily="50" charset="-128"/>
                <a:ea typeface="MS UI Gothic" panose="020B0600070205080204" pitchFamily="50" charset="-128"/>
              </a:rPr>
              <a:t>〔</a:t>
            </a:r>
            <a:r>
              <a:rPr lang="ja-JP" altLang="en-US" sz="1800" b="1" dirty="0">
                <a:latin typeface="MS UI Gothic" panose="020B0600070205080204" pitchFamily="50" charset="-128"/>
                <a:ea typeface="MS UI Gothic" panose="020B0600070205080204" pitchFamily="50" charset="-128"/>
              </a:rPr>
              <a:t>産業構造の位置づけ別</a:t>
            </a:r>
            <a:r>
              <a:rPr lang="en-US" altLang="zh-TW" sz="1800" b="1" dirty="0">
                <a:latin typeface="MS UI Gothic" panose="020B0600070205080204" pitchFamily="50" charset="-128"/>
                <a:ea typeface="MS UI Gothic" panose="020B0600070205080204" pitchFamily="50" charset="-128"/>
              </a:rPr>
              <a:t>〕</a:t>
            </a:r>
            <a:endParaRPr lang="ja-JP" altLang="en-US" sz="1800" dirty="0"/>
          </a:p>
        </p:txBody>
      </p:sp>
      <p:cxnSp>
        <p:nvCxnSpPr>
          <p:cNvPr id="28" name="直線コネクタ 27">
            <a:extLst>
              <a:ext uri="{FF2B5EF4-FFF2-40B4-BE49-F238E27FC236}">
                <a16:creationId xmlns:a16="http://schemas.microsoft.com/office/drawing/2014/main" id="{8CC95734-4937-4283-B915-770DEF839220}"/>
              </a:ext>
            </a:extLst>
          </p:cNvPr>
          <p:cNvCxnSpPr>
            <a:cxnSpLocks/>
          </p:cNvCxnSpPr>
          <p:nvPr/>
        </p:nvCxnSpPr>
        <p:spPr>
          <a:xfrm flipV="1">
            <a:off x="107132" y="4300571"/>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1C95D43-6AA0-4A6E-8436-9AE6B561E5E6}"/>
              </a:ext>
            </a:extLst>
          </p:cNvPr>
          <p:cNvCxnSpPr>
            <a:cxnSpLocks/>
          </p:cNvCxnSpPr>
          <p:nvPr/>
        </p:nvCxnSpPr>
        <p:spPr>
          <a:xfrm flipV="1">
            <a:off x="107132" y="2750759"/>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98CABD-06EB-47D6-A929-2F0E0EA80BD3}"/>
              </a:ext>
            </a:extLst>
          </p:cNvPr>
          <p:cNvCxnSpPr>
            <a:cxnSpLocks/>
          </p:cNvCxnSpPr>
          <p:nvPr/>
        </p:nvCxnSpPr>
        <p:spPr>
          <a:xfrm flipV="1">
            <a:off x="107132" y="5850384"/>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bject 6">
            <a:extLst>
              <a:ext uri="{FF2B5EF4-FFF2-40B4-BE49-F238E27FC236}">
                <a16:creationId xmlns:a16="http://schemas.microsoft.com/office/drawing/2014/main" id="{48653221-C558-4BCC-9260-5BD1AB0E0AF1}"/>
              </a:ext>
            </a:extLst>
          </p:cNvPr>
          <p:cNvSpPr txBox="1"/>
          <p:nvPr/>
        </p:nvSpPr>
        <p:spPr>
          <a:xfrm>
            <a:off x="743813" y="1941512"/>
            <a:ext cx="875487" cy="226591"/>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A.</a:t>
            </a:r>
            <a:r>
              <a:rPr lang="ja-JP" altLang="en-US" sz="1000" spc="-5" dirty="0">
                <a:latin typeface="Meiryo UI" panose="020B0604030504040204" pitchFamily="50" charset="-128"/>
                <a:ea typeface="Meiryo UI" panose="020B0604030504040204" pitchFamily="50" charset="-128"/>
                <a:cs typeface="Microsoft JhengHei"/>
              </a:rPr>
              <a:t>ユーザー企業</a:t>
            </a:r>
            <a:endParaRPr sz="1000" dirty="0">
              <a:latin typeface="Meiryo UI" panose="020B0604030504040204" pitchFamily="50" charset="-128"/>
              <a:ea typeface="Meiryo UI" panose="020B0604030504040204" pitchFamily="50" charset="-128"/>
              <a:cs typeface="Microsoft JhengHei"/>
            </a:endParaRPr>
          </a:p>
        </p:txBody>
      </p:sp>
      <p:sp>
        <p:nvSpPr>
          <p:cNvPr id="32" name="object 6">
            <a:extLst>
              <a:ext uri="{FF2B5EF4-FFF2-40B4-BE49-F238E27FC236}">
                <a16:creationId xmlns:a16="http://schemas.microsoft.com/office/drawing/2014/main" id="{FAD52C86-8CA2-4FF3-ADAA-EF928F831AC5}"/>
              </a:ext>
            </a:extLst>
          </p:cNvPr>
          <p:cNvSpPr txBox="1"/>
          <p:nvPr/>
        </p:nvSpPr>
        <p:spPr>
          <a:xfrm>
            <a:off x="749556" y="3498566"/>
            <a:ext cx="843427" cy="226591"/>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B.</a:t>
            </a:r>
            <a:r>
              <a:rPr lang="ja-JP" altLang="en-US" sz="1000" spc="-5" dirty="0">
                <a:latin typeface="Meiryo UI" panose="020B0604030504040204" pitchFamily="50" charset="-128"/>
                <a:ea typeface="Meiryo UI" panose="020B0604030504040204" pitchFamily="50" charset="-128"/>
                <a:cs typeface="Microsoft JhengHei"/>
              </a:rPr>
              <a:t>メーカー企業</a:t>
            </a:r>
            <a:endParaRPr sz="1000" dirty="0">
              <a:latin typeface="Meiryo UI" panose="020B0604030504040204" pitchFamily="50" charset="-128"/>
              <a:ea typeface="Meiryo UI" panose="020B0604030504040204" pitchFamily="50" charset="-128"/>
              <a:cs typeface="Microsoft JhengHei"/>
            </a:endParaRPr>
          </a:p>
        </p:txBody>
      </p:sp>
      <p:sp>
        <p:nvSpPr>
          <p:cNvPr id="33" name="object 6">
            <a:extLst>
              <a:ext uri="{FF2B5EF4-FFF2-40B4-BE49-F238E27FC236}">
                <a16:creationId xmlns:a16="http://schemas.microsoft.com/office/drawing/2014/main" id="{9A3A3DAE-F70B-4972-930D-44F2EF27455B}"/>
              </a:ext>
            </a:extLst>
          </p:cNvPr>
          <p:cNvSpPr txBox="1"/>
          <p:nvPr/>
        </p:nvSpPr>
        <p:spPr>
          <a:xfrm>
            <a:off x="749556" y="6478016"/>
            <a:ext cx="864000" cy="380480"/>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D.</a:t>
            </a:r>
            <a:r>
              <a:rPr lang="ja-JP" altLang="en-US" sz="1000" spc="-5" dirty="0">
                <a:latin typeface="Meiryo UI" panose="020B0604030504040204" pitchFamily="50" charset="-128"/>
                <a:ea typeface="Meiryo UI" panose="020B0604030504040204" pitchFamily="50" charset="-128"/>
                <a:cs typeface="Microsoft JhengHei"/>
              </a:rPr>
              <a:t>サービス</a:t>
            </a:r>
            <a:endParaRPr lang="en-US" altLang="ja-JP" sz="1000" spc="-5" dirty="0">
              <a:latin typeface="Meiryo UI" panose="020B0604030504040204" pitchFamily="50" charset="-128"/>
              <a:ea typeface="Meiryo UI" panose="020B0604030504040204" pitchFamily="50" charset="-128"/>
              <a:cs typeface="Microsoft JhengHei"/>
            </a:endParaRPr>
          </a:p>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   </a:t>
            </a:r>
            <a:r>
              <a:rPr lang="ja-JP" altLang="en-US" sz="1000" spc="-5" dirty="0">
                <a:latin typeface="Meiryo UI" panose="020B0604030504040204" pitchFamily="50" charset="-128"/>
                <a:ea typeface="Meiryo UI" panose="020B0604030504040204" pitchFamily="50" charset="-128"/>
                <a:cs typeface="Microsoft JhengHei"/>
              </a:rPr>
              <a:t>提供企業</a:t>
            </a:r>
            <a:endParaRPr sz="1000" dirty="0">
              <a:latin typeface="Meiryo UI" panose="020B0604030504040204" pitchFamily="50" charset="-128"/>
              <a:ea typeface="Meiryo UI" panose="020B0604030504040204" pitchFamily="50" charset="-128"/>
              <a:cs typeface="Microsoft JhengHei"/>
            </a:endParaRPr>
          </a:p>
        </p:txBody>
      </p:sp>
      <p:sp>
        <p:nvSpPr>
          <p:cNvPr id="34" name="object 6">
            <a:extLst>
              <a:ext uri="{FF2B5EF4-FFF2-40B4-BE49-F238E27FC236}">
                <a16:creationId xmlns:a16="http://schemas.microsoft.com/office/drawing/2014/main" id="{042FDD22-03B7-49F7-AAFE-AED9D5288254}"/>
              </a:ext>
            </a:extLst>
          </p:cNvPr>
          <p:cNvSpPr txBox="1"/>
          <p:nvPr/>
        </p:nvSpPr>
        <p:spPr>
          <a:xfrm>
            <a:off x="749556" y="4995669"/>
            <a:ext cx="864000" cy="380480"/>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C.</a:t>
            </a:r>
            <a:r>
              <a:rPr lang="ja-JP" altLang="en-US" sz="1000" spc="-5" dirty="0">
                <a:latin typeface="Meiryo UI" panose="020B0604030504040204" pitchFamily="50" charset="-128"/>
                <a:ea typeface="Meiryo UI" panose="020B0604030504040204" pitchFamily="50" charset="-128"/>
                <a:cs typeface="Microsoft JhengHei"/>
              </a:rPr>
              <a:t>サブシステム</a:t>
            </a:r>
            <a:endParaRPr lang="en-US" altLang="ja-JP" sz="1000" spc="-5" dirty="0">
              <a:latin typeface="Meiryo UI" panose="020B0604030504040204" pitchFamily="50" charset="-128"/>
              <a:ea typeface="Meiryo UI" panose="020B0604030504040204" pitchFamily="50" charset="-128"/>
              <a:cs typeface="Microsoft JhengHei"/>
            </a:endParaRPr>
          </a:p>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   </a:t>
            </a:r>
            <a:r>
              <a:rPr lang="ja-JP" altLang="en-US" sz="1000" spc="-5" dirty="0">
                <a:latin typeface="Meiryo UI" panose="020B0604030504040204" pitchFamily="50" charset="-128"/>
                <a:ea typeface="Meiryo UI" panose="020B0604030504040204" pitchFamily="50" charset="-128"/>
                <a:cs typeface="Microsoft JhengHei"/>
              </a:rPr>
              <a:t>提供企業</a:t>
            </a:r>
            <a:endParaRPr sz="1000" dirty="0">
              <a:latin typeface="Meiryo UI" panose="020B0604030504040204" pitchFamily="50" charset="-128"/>
              <a:ea typeface="Meiryo UI" panose="020B0604030504040204" pitchFamily="50" charset="-128"/>
              <a:cs typeface="Microsoft JhengHei"/>
            </a:endParaRPr>
          </a:p>
        </p:txBody>
      </p:sp>
      <p:graphicFrame>
        <p:nvGraphicFramePr>
          <p:cNvPr id="42" name="グラフ 41">
            <a:extLst>
              <a:ext uri="{FF2B5EF4-FFF2-40B4-BE49-F238E27FC236}">
                <a16:creationId xmlns:a16="http://schemas.microsoft.com/office/drawing/2014/main" id="{3CF805F0-28E7-4CAA-B793-DEFA8B5942BA}"/>
              </a:ext>
            </a:extLst>
          </p:cNvPr>
          <p:cNvGraphicFramePr>
            <a:graphicFrameLocks/>
          </p:cNvGraphicFramePr>
          <p:nvPr>
            <p:extLst>
              <p:ext uri="{D42A27DB-BD31-4B8C-83A1-F6EECF244321}">
                <p14:modId xmlns:p14="http://schemas.microsoft.com/office/powerpoint/2010/main" val="2747557281"/>
              </p:ext>
            </p:extLst>
          </p:nvPr>
        </p:nvGraphicFramePr>
        <p:xfrm>
          <a:off x="1835804" y="1097856"/>
          <a:ext cx="432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グラフ 42">
            <a:extLst>
              <a:ext uri="{FF2B5EF4-FFF2-40B4-BE49-F238E27FC236}">
                <a16:creationId xmlns:a16="http://schemas.microsoft.com/office/drawing/2014/main" id="{7B197323-F3B6-4353-AB8D-0C6445988152}"/>
              </a:ext>
            </a:extLst>
          </p:cNvPr>
          <p:cNvGraphicFramePr>
            <a:graphicFrameLocks/>
          </p:cNvGraphicFramePr>
          <p:nvPr>
            <p:extLst>
              <p:ext uri="{D42A27DB-BD31-4B8C-83A1-F6EECF244321}">
                <p14:modId xmlns:p14="http://schemas.microsoft.com/office/powerpoint/2010/main" val="1548653055"/>
              </p:ext>
            </p:extLst>
          </p:nvPr>
        </p:nvGraphicFramePr>
        <p:xfrm>
          <a:off x="5940375" y="1097856"/>
          <a:ext cx="43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グラフ 43">
            <a:extLst>
              <a:ext uri="{FF2B5EF4-FFF2-40B4-BE49-F238E27FC236}">
                <a16:creationId xmlns:a16="http://schemas.microsoft.com/office/drawing/2014/main" id="{E19D40A1-DDF4-41B7-8256-CF8869B5989C}"/>
              </a:ext>
            </a:extLst>
          </p:cNvPr>
          <p:cNvGraphicFramePr>
            <a:graphicFrameLocks/>
          </p:cNvGraphicFramePr>
          <p:nvPr>
            <p:extLst>
              <p:ext uri="{D42A27DB-BD31-4B8C-83A1-F6EECF244321}">
                <p14:modId xmlns:p14="http://schemas.microsoft.com/office/powerpoint/2010/main" val="566082283"/>
              </p:ext>
            </p:extLst>
          </p:nvPr>
        </p:nvGraphicFramePr>
        <p:xfrm>
          <a:off x="1835804" y="2646088"/>
          <a:ext cx="43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グラフ 44">
            <a:extLst>
              <a:ext uri="{FF2B5EF4-FFF2-40B4-BE49-F238E27FC236}">
                <a16:creationId xmlns:a16="http://schemas.microsoft.com/office/drawing/2014/main" id="{EC0E1430-EB0A-4E15-9D91-F81E47F86CFD}"/>
              </a:ext>
            </a:extLst>
          </p:cNvPr>
          <p:cNvGraphicFramePr>
            <a:graphicFrameLocks/>
          </p:cNvGraphicFramePr>
          <p:nvPr>
            <p:extLst>
              <p:ext uri="{D42A27DB-BD31-4B8C-83A1-F6EECF244321}">
                <p14:modId xmlns:p14="http://schemas.microsoft.com/office/powerpoint/2010/main" val="1287987410"/>
              </p:ext>
            </p:extLst>
          </p:nvPr>
        </p:nvGraphicFramePr>
        <p:xfrm>
          <a:off x="5940375" y="2646088"/>
          <a:ext cx="4320000"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グラフ 45">
            <a:extLst>
              <a:ext uri="{FF2B5EF4-FFF2-40B4-BE49-F238E27FC236}">
                <a16:creationId xmlns:a16="http://schemas.microsoft.com/office/drawing/2014/main" id="{399D477A-7CBD-4CA9-BD70-4C3CA4FB1FE8}"/>
              </a:ext>
            </a:extLst>
          </p:cNvPr>
          <p:cNvGraphicFramePr>
            <a:graphicFrameLocks/>
          </p:cNvGraphicFramePr>
          <p:nvPr>
            <p:extLst>
              <p:ext uri="{D42A27DB-BD31-4B8C-83A1-F6EECF244321}">
                <p14:modId xmlns:p14="http://schemas.microsoft.com/office/powerpoint/2010/main" val="1697755322"/>
              </p:ext>
            </p:extLst>
          </p:nvPr>
        </p:nvGraphicFramePr>
        <p:xfrm>
          <a:off x="1835804" y="4194320"/>
          <a:ext cx="4320000"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グラフ 47">
            <a:extLst>
              <a:ext uri="{FF2B5EF4-FFF2-40B4-BE49-F238E27FC236}">
                <a16:creationId xmlns:a16="http://schemas.microsoft.com/office/drawing/2014/main" id="{374F2B79-660D-4CB2-A13C-90FAF5776754}"/>
              </a:ext>
            </a:extLst>
          </p:cNvPr>
          <p:cNvGraphicFramePr>
            <a:graphicFrameLocks/>
          </p:cNvGraphicFramePr>
          <p:nvPr>
            <p:extLst>
              <p:ext uri="{D42A27DB-BD31-4B8C-83A1-F6EECF244321}">
                <p14:modId xmlns:p14="http://schemas.microsoft.com/office/powerpoint/2010/main" val="2796166708"/>
              </p:ext>
            </p:extLst>
          </p:nvPr>
        </p:nvGraphicFramePr>
        <p:xfrm>
          <a:off x="5940375" y="4194320"/>
          <a:ext cx="4320000"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グラフ 48">
            <a:extLst>
              <a:ext uri="{FF2B5EF4-FFF2-40B4-BE49-F238E27FC236}">
                <a16:creationId xmlns:a16="http://schemas.microsoft.com/office/drawing/2014/main" id="{16DD7C5F-5AEE-4D36-88E3-F3BBF2F92E27}"/>
              </a:ext>
            </a:extLst>
          </p:cNvPr>
          <p:cNvGraphicFramePr>
            <a:graphicFrameLocks/>
          </p:cNvGraphicFramePr>
          <p:nvPr>
            <p:extLst>
              <p:ext uri="{D42A27DB-BD31-4B8C-83A1-F6EECF244321}">
                <p14:modId xmlns:p14="http://schemas.microsoft.com/office/powerpoint/2010/main" val="1561027268"/>
              </p:ext>
            </p:extLst>
          </p:nvPr>
        </p:nvGraphicFramePr>
        <p:xfrm>
          <a:off x="1835804" y="5742552"/>
          <a:ext cx="4320000"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0" name="グラフ 49">
            <a:extLst>
              <a:ext uri="{FF2B5EF4-FFF2-40B4-BE49-F238E27FC236}">
                <a16:creationId xmlns:a16="http://schemas.microsoft.com/office/drawing/2014/main" id="{DB061086-4486-4023-80FE-FB8A876A6031}"/>
              </a:ext>
            </a:extLst>
          </p:cNvPr>
          <p:cNvGraphicFramePr>
            <a:graphicFrameLocks/>
          </p:cNvGraphicFramePr>
          <p:nvPr>
            <p:extLst>
              <p:ext uri="{D42A27DB-BD31-4B8C-83A1-F6EECF244321}">
                <p14:modId xmlns:p14="http://schemas.microsoft.com/office/powerpoint/2010/main" val="1529551082"/>
              </p:ext>
            </p:extLst>
          </p:nvPr>
        </p:nvGraphicFramePr>
        <p:xfrm>
          <a:off x="5940375" y="5742552"/>
          <a:ext cx="4320000"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22" name="正方形/長方形 21">
            <a:extLst>
              <a:ext uri="{FF2B5EF4-FFF2-40B4-BE49-F238E27FC236}">
                <a16:creationId xmlns:a16="http://schemas.microsoft.com/office/drawing/2014/main" id="{43B2D0B7-629F-4CF0-ACBF-47325463448F}"/>
              </a:ext>
            </a:extLst>
          </p:cNvPr>
          <p:cNvSpPr/>
          <p:nvPr/>
        </p:nvSpPr>
        <p:spPr>
          <a:xfrm>
            <a:off x="2622260" y="995651"/>
            <a:ext cx="2741456" cy="246221"/>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緊急事態宣言の発令時期に実施した対策・施策 </a:t>
            </a:r>
          </a:p>
        </p:txBody>
      </p:sp>
      <p:sp>
        <p:nvSpPr>
          <p:cNvPr id="23" name="正方形/長方形 22">
            <a:extLst>
              <a:ext uri="{FF2B5EF4-FFF2-40B4-BE49-F238E27FC236}">
                <a16:creationId xmlns:a16="http://schemas.microsoft.com/office/drawing/2014/main" id="{EB4B175C-536F-4E28-9997-BD29A1A4DA55}"/>
              </a:ext>
            </a:extLst>
          </p:cNvPr>
          <p:cNvSpPr/>
          <p:nvPr/>
        </p:nvSpPr>
        <p:spPr>
          <a:xfrm>
            <a:off x="6803876" y="995651"/>
            <a:ext cx="2598788" cy="246221"/>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企業の制度や仕組みとして実施する対策・施策</a:t>
            </a:r>
          </a:p>
        </p:txBody>
      </p:sp>
      <p:sp>
        <p:nvSpPr>
          <p:cNvPr id="27" name="テキスト ボックス 26">
            <a:extLst>
              <a:ext uri="{FF2B5EF4-FFF2-40B4-BE49-F238E27FC236}">
                <a16:creationId xmlns:a16="http://schemas.microsoft.com/office/drawing/2014/main" id="{4E5DADF5-3410-40AF-AC25-C72273D4196F}"/>
              </a:ext>
            </a:extLst>
          </p:cNvPr>
          <p:cNvSpPr txBox="1"/>
          <p:nvPr/>
        </p:nvSpPr>
        <p:spPr>
          <a:xfrm>
            <a:off x="-9791" y="1025848"/>
            <a:ext cx="3024336" cy="523220"/>
          </a:xfrm>
          <a:prstGeom prst="rect">
            <a:avLst/>
          </a:prstGeom>
          <a:noFill/>
        </p:spPr>
        <p:txBody>
          <a:bodyPr wrap="square" rtlCol="0">
            <a:spAutoFit/>
          </a:bodyPr>
          <a:lstStyle/>
          <a:p>
            <a:r>
              <a:rPr lang="ja-JP" altLang="en-US" sz="1000" dirty="0"/>
              <a:t>クロス集計の軸：</a:t>
            </a:r>
            <a:r>
              <a:rPr lang="en-US" altLang="ja-JP" sz="1000" dirty="0"/>
              <a:t>Q15.DX</a:t>
            </a:r>
            <a:r>
              <a:rPr lang="ja-JP" altLang="en-US" sz="1000" dirty="0"/>
              <a:t>へ取り組み状況</a:t>
            </a:r>
            <a:endParaRPr lang="en-US" altLang="ja-JP" sz="1000" dirty="0"/>
          </a:p>
          <a:p>
            <a:r>
              <a:rPr lang="ja-JP" altLang="en-US" sz="900" dirty="0"/>
              <a:t>　有り </a:t>
            </a:r>
            <a:r>
              <a:rPr lang="en-US" altLang="ja-JP" sz="900" dirty="0"/>
              <a:t>- </a:t>
            </a:r>
            <a:r>
              <a:rPr lang="ja-JP" altLang="en-US" sz="900" dirty="0"/>
              <a:t>非常に大きい</a:t>
            </a:r>
            <a:r>
              <a:rPr lang="en-US" altLang="ja-JP" sz="900" dirty="0"/>
              <a:t>/</a:t>
            </a:r>
            <a:r>
              <a:rPr lang="ja-JP" altLang="en-US" sz="900" dirty="0"/>
              <a:t>非常に活発、大きい</a:t>
            </a:r>
            <a:r>
              <a:rPr lang="en-US" altLang="ja-JP" sz="900" dirty="0"/>
              <a:t>/</a:t>
            </a:r>
            <a:r>
              <a:rPr lang="ja-JP" altLang="en-US" sz="900" dirty="0"/>
              <a:t>活発、</a:t>
            </a:r>
          </a:p>
          <a:p>
            <a:r>
              <a:rPr lang="ja-JP" altLang="en-US" sz="900" dirty="0"/>
              <a:t>　無し </a:t>
            </a:r>
            <a:r>
              <a:rPr lang="en-US" altLang="ja-JP" sz="900" dirty="0"/>
              <a:t>- </a:t>
            </a:r>
            <a:r>
              <a:rPr lang="ja-JP" altLang="en-US" sz="900" dirty="0"/>
              <a:t>少ない</a:t>
            </a:r>
            <a:r>
              <a:rPr lang="en-US" altLang="ja-JP" sz="900" dirty="0"/>
              <a:t>/</a:t>
            </a:r>
            <a:r>
              <a:rPr lang="ja-JP" altLang="en-US" sz="900" dirty="0"/>
              <a:t>あまり活発ではない、全くない、わからない</a:t>
            </a:r>
          </a:p>
        </p:txBody>
      </p:sp>
    </p:spTree>
    <p:extLst>
      <p:ext uri="{BB962C8B-B14F-4D97-AF65-F5344CB8AC3E}">
        <p14:creationId xmlns:p14="http://schemas.microsoft.com/office/powerpoint/2010/main" val="1061453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BA81772B-C84E-4137-B1FF-CF6529858303}"/>
              </a:ext>
            </a:extLst>
          </p:cNvPr>
          <p:cNvGraphicFramePr>
            <a:graphicFrameLocks/>
          </p:cNvGraphicFramePr>
          <p:nvPr>
            <p:extLst>
              <p:ext uri="{D42A27DB-BD31-4B8C-83A1-F6EECF244321}">
                <p14:modId xmlns:p14="http://schemas.microsoft.com/office/powerpoint/2010/main" val="238089339"/>
              </p:ext>
            </p:extLst>
          </p:nvPr>
        </p:nvGraphicFramePr>
        <p:xfrm>
          <a:off x="1835804" y="1058251"/>
          <a:ext cx="432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a:extLst>
              <a:ext uri="{FF2B5EF4-FFF2-40B4-BE49-F238E27FC236}">
                <a16:creationId xmlns:a16="http://schemas.microsoft.com/office/drawing/2014/main" id="{E4BFD26F-64B0-4D60-BBB4-C4F1413324C6}"/>
              </a:ext>
            </a:extLst>
          </p:cNvPr>
          <p:cNvGraphicFramePr>
            <a:graphicFrameLocks/>
          </p:cNvGraphicFramePr>
          <p:nvPr>
            <p:extLst>
              <p:ext uri="{D42A27DB-BD31-4B8C-83A1-F6EECF244321}">
                <p14:modId xmlns:p14="http://schemas.microsoft.com/office/powerpoint/2010/main" val="1718511234"/>
              </p:ext>
            </p:extLst>
          </p:nvPr>
        </p:nvGraphicFramePr>
        <p:xfrm>
          <a:off x="5940260" y="1058251"/>
          <a:ext cx="43200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883426"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緊急事態宣言の発令時期に実施した対策・施策と、</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企業の制度や仕組みとして実施している／実施する予定の対策・施策</a:t>
            </a:r>
            <a:r>
              <a:rPr lang="ja-JP" altLang="en-US" sz="1600" b="1" dirty="0">
                <a:latin typeface="MS UI Gothic" panose="020B0600070205080204" pitchFamily="50" charset="-128"/>
                <a:ea typeface="MS UI Gothic" panose="020B0600070205080204" pitchFamily="50" charset="-128"/>
              </a:rPr>
              <a:t>（経営者コミットメント別）</a:t>
            </a:r>
            <a:endParaRPr lang="ja-JP" altLang="en-US" sz="2065" b="1" dirty="0">
              <a:latin typeface="MS UI Gothic" panose="020B0600070205080204" pitchFamily="50" charset="-128"/>
              <a:ea typeface="MS UI Gothic" panose="020B0600070205080204" pitchFamily="50" charset="-128"/>
            </a:endParaRPr>
          </a:p>
        </p:txBody>
      </p:sp>
      <p:cxnSp>
        <p:nvCxnSpPr>
          <p:cNvPr id="28" name="直線コネクタ 27">
            <a:extLst>
              <a:ext uri="{FF2B5EF4-FFF2-40B4-BE49-F238E27FC236}">
                <a16:creationId xmlns:a16="http://schemas.microsoft.com/office/drawing/2014/main" id="{8CC95734-4937-4283-B915-770DEF839220}"/>
              </a:ext>
            </a:extLst>
          </p:cNvPr>
          <p:cNvCxnSpPr>
            <a:cxnSpLocks/>
          </p:cNvCxnSpPr>
          <p:nvPr/>
        </p:nvCxnSpPr>
        <p:spPr>
          <a:xfrm flipV="1">
            <a:off x="107132" y="4300571"/>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1C95D43-6AA0-4A6E-8436-9AE6B561E5E6}"/>
              </a:ext>
            </a:extLst>
          </p:cNvPr>
          <p:cNvCxnSpPr>
            <a:cxnSpLocks/>
          </p:cNvCxnSpPr>
          <p:nvPr/>
        </p:nvCxnSpPr>
        <p:spPr>
          <a:xfrm flipV="1">
            <a:off x="107132" y="2750759"/>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98CABD-06EB-47D6-A929-2F0E0EA80BD3}"/>
              </a:ext>
            </a:extLst>
          </p:cNvPr>
          <p:cNvCxnSpPr>
            <a:cxnSpLocks/>
          </p:cNvCxnSpPr>
          <p:nvPr/>
        </p:nvCxnSpPr>
        <p:spPr>
          <a:xfrm flipV="1">
            <a:off x="107132" y="5850384"/>
            <a:ext cx="1029168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E0244725-AD9D-4656-9BBD-84C3F16E6772}"/>
              </a:ext>
            </a:extLst>
          </p:cNvPr>
          <p:cNvSpPr/>
          <p:nvPr/>
        </p:nvSpPr>
        <p:spPr>
          <a:xfrm>
            <a:off x="2622260" y="995651"/>
            <a:ext cx="2741456" cy="246221"/>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緊急事態宣言の発令時期に実施した対策・施策 </a:t>
            </a:r>
          </a:p>
        </p:txBody>
      </p:sp>
      <p:sp>
        <p:nvSpPr>
          <p:cNvPr id="37" name="正方形/長方形 36">
            <a:extLst>
              <a:ext uri="{FF2B5EF4-FFF2-40B4-BE49-F238E27FC236}">
                <a16:creationId xmlns:a16="http://schemas.microsoft.com/office/drawing/2014/main" id="{23D1A7D2-17CB-4406-94D7-804E66149946}"/>
              </a:ext>
            </a:extLst>
          </p:cNvPr>
          <p:cNvSpPr/>
          <p:nvPr/>
        </p:nvSpPr>
        <p:spPr>
          <a:xfrm>
            <a:off x="6803876" y="995651"/>
            <a:ext cx="2598788" cy="246221"/>
          </a:xfrm>
          <a:prstGeom prst="rect">
            <a:avLst/>
          </a:prstGeom>
        </p:spPr>
        <p:txBody>
          <a:bodyPr wrap="none">
            <a:spAutoFit/>
          </a:bodyPr>
          <a:lstStyle/>
          <a:p>
            <a:pPr algn="ctr"/>
            <a:r>
              <a:rPr lang="ja-JP" altLang="en-US" sz="1000" b="1" dirty="0">
                <a:latin typeface="MS UI Gothic" panose="020B0600070205080204" pitchFamily="50" charset="-128"/>
                <a:ea typeface="MS UI Gothic" panose="020B0600070205080204" pitchFamily="50" charset="-128"/>
              </a:rPr>
              <a:t>企業の制度や仕組みとして実施する対策・施策</a:t>
            </a:r>
          </a:p>
        </p:txBody>
      </p:sp>
      <p:graphicFrame>
        <p:nvGraphicFramePr>
          <p:cNvPr id="24" name="グラフ 23">
            <a:extLst>
              <a:ext uri="{FF2B5EF4-FFF2-40B4-BE49-F238E27FC236}">
                <a16:creationId xmlns:a16="http://schemas.microsoft.com/office/drawing/2014/main" id="{EB4178EC-D03A-457B-84ED-03FDD5C50414}"/>
              </a:ext>
            </a:extLst>
          </p:cNvPr>
          <p:cNvGraphicFramePr>
            <a:graphicFrameLocks/>
          </p:cNvGraphicFramePr>
          <p:nvPr>
            <p:extLst>
              <p:ext uri="{D42A27DB-BD31-4B8C-83A1-F6EECF244321}">
                <p14:modId xmlns:p14="http://schemas.microsoft.com/office/powerpoint/2010/main" val="3293790839"/>
              </p:ext>
            </p:extLst>
          </p:nvPr>
        </p:nvGraphicFramePr>
        <p:xfrm>
          <a:off x="1835804" y="4156995"/>
          <a:ext cx="43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グラフ 24">
            <a:extLst>
              <a:ext uri="{FF2B5EF4-FFF2-40B4-BE49-F238E27FC236}">
                <a16:creationId xmlns:a16="http://schemas.microsoft.com/office/drawing/2014/main" id="{5589364F-22E9-4009-B857-9214ED81B5EC}"/>
              </a:ext>
            </a:extLst>
          </p:cNvPr>
          <p:cNvGraphicFramePr>
            <a:graphicFrameLocks/>
          </p:cNvGraphicFramePr>
          <p:nvPr>
            <p:extLst>
              <p:ext uri="{D42A27DB-BD31-4B8C-83A1-F6EECF244321}">
                <p14:modId xmlns:p14="http://schemas.microsoft.com/office/powerpoint/2010/main" val="2429522694"/>
              </p:ext>
            </p:extLst>
          </p:nvPr>
        </p:nvGraphicFramePr>
        <p:xfrm>
          <a:off x="5940260" y="4156995"/>
          <a:ext cx="4320000"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グラフ 25">
            <a:extLst>
              <a:ext uri="{FF2B5EF4-FFF2-40B4-BE49-F238E27FC236}">
                <a16:creationId xmlns:a16="http://schemas.microsoft.com/office/drawing/2014/main" id="{257A39BB-347C-42EA-999C-E23F6B7E3EBE}"/>
              </a:ext>
            </a:extLst>
          </p:cNvPr>
          <p:cNvGraphicFramePr>
            <a:graphicFrameLocks/>
          </p:cNvGraphicFramePr>
          <p:nvPr>
            <p:extLst>
              <p:ext uri="{D42A27DB-BD31-4B8C-83A1-F6EECF244321}">
                <p14:modId xmlns:p14="http://schemas.microsoft.com/office/powerpoint/2010/main" val="838455721"/>
              </p:ext>
            </p:extLst>
          </p:nvPr>
        </p:nvGraphicFramePr>
        <p:xfrm>
          <a:off x="1835804" y="5706368"/>
          <a:ext cx="4320000"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グラフ 26">
            <a:extLst>
              <a:ext uri="{FF2B5EF4-FFF2-40B4-BE49-F238E27FC236}">
                <a16:creationId xmlns:a16="http://schemas.microsoft.com/office/drawing/2014/main" id="{A212900D-67AD-492C-8710-3CE444543C6F}"/>
              </a:ext>
            </a:extLst>
          </p:cNvPr>
          <p:cNvGraphicFramePr>
            <a:graphicFrameLocks/>
          </p:cNvGraphicFramePr>
          <p:nvPr>
            <p:extLst>
              <p:ext uri="{D42A27DB-BD31-4B8C-83A1-F6EECF244321}">
                <p14:modId xmlns:p14="http://schemas.microsoft.com/office/powerpoint/2010/main" val="3912529750"/>
              </p:ext>
            </p:extLst>
          </p:nvPr>
        </p:nvGraphicFramePr>
        <p:xfrm>
          <a:off x="5940260" y="5706368"/>
          <a:ext cx="4320000"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グラフ 34">
            <a:extLst>
              <a:ext uri="{FF2B5EF4-FFF2-40B4-BE49-F238E27FC236}">
                <a16:creationId xmlns:a16="http://schemas.microsoft.com/office/drawing/2014/main" id="{AEE73FCC-0D4B-4A28-A590-9CE4008B48E0}"/>
              </a:ext>
            </a:extLst>
          </p:cNvPr>
          <p:cNvGraphicFramePr>
            <a:graphicFrameLocks/>
          </p:cNvGraphicFramePr>
          <p:nvPr>
            <p:extLst>
              <p:ext uri="{D42A27DB-BD31-4B8C-83A1-F6EECF244321}">
                <p14:modId xmlns:p14="http://schemas.microsoft.com/office/powerpoint/2010/main" val="3154328939"/>
              </p:ext>
            </p:extLst>
          </p:nvPr>
        </p:nvGraphicFramePr>
        <p:xfrm>
          <a:off x="1835804" y="2607623"/>
          <a:ext cx="4320000"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8" name="グラフ 37">
            <a:extLst>
              <a:ext uri="{FF2B5EF4-FFF2-40B4-BE49-F238E27FC236}">
                <a16:creationId xmlns:a16="http://schemas.microsoft.com/office/drawing/2014/main" id="{2FDEA988-0CA4-4B60-8722-764785FF7767}"/>
              </a:ext>
            </a:extLst>
          </p:cNvPr>
          <p:cNvGraphicFramePr>
            <a:graphicFrameLocks/>
          </p:cNvGraphicFramePr>
          <p:nvPr>
            <p:extLst>
              <p:ext uri="{D42A27DB-BD31-4B8C-83A1-F6EECF244321}">
                <p14:modId xmlns:p14="http://schemas.microsoft.com/office/powerpoint/2010/main" val="1686124108"/>
              </p:ext>
            </p:extLst>
          </p:nvPr>
        </p:nvGraphicFramePr>
        <p:xfrm>
          <a:off x="5940260" y="2607623"/>
          <a:ext cx="4320000"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39" name="正方形/長方形 38">
            <a:extLst>
              <a:ext uri="{FF2B5EF4-FFF2-40B4-BE49-F238E27FC236}">
                <a16:creationId xmlns:a16="http://schemas.microsoft.com/office/drawing/2014/main" id="{17D4AC84-9834-40B9-A9DC-AD89C723BBFA}"/>
              </a:ext>
            </a:extLst>
          </p:cNvPr>
          <p:cNvSpPr/>
          <p:nvPr/>
        </p:nvSpPr>
        <p:spPr>
          <a:xfrm>
            <a:off x="7667972" y="313839"/>
            <a:ext cx="2767104" cy="369332"/>
          </a:xfrm>
          <a:prstGeom prst="rect">
            <a:avLst/>
          </a:prstGeom>
        </p:spPr>
        <p:txBody>
          <a:bodyPr wrap="none">
            <a:spAutoFit/>
          </a:bodyPr>
          <a:lstStyle/>
          <a:p>
            <a:r>
              <a:rPr lang="ja-JP" altLang="en-US" sz="1800" b="1" dirty="0">
                <a:latin typeface="MS UI Gothic" panose="020B0600070205080204" pitchFamily="50" charset="-128"/>
                <a:ea typeface="MS UI Gothic" panose="020B0600070205080204" pitchFamily="50" charset="-128"/>
              </a:rPr>
              <a:t>　</a:t>
            </a:r>
            <a:r>
              <a:rPr lang="en-US" altLang="zh-TW" sz="1800" b="1" dirty="0">
                <a:latin typeface="MS UI Gothic" panose="020B0600070205080204" pitchFamily="50" charset="-128"/>
                <a:ea typeface="MS UI Gothic" panose="020B0600070205080204" pitchFamily="50" charset="-128"/>
              </a:rPr>
              <a:t>〔</a:t>
            </a:r>
            <a:r>
              <a:rPr lang="ja-JP" altLang="en-US" sz="1800" b="1" dirty="0">
                <a:latin typeface="MS UI Gothic" panose="020B0600070205080204" pitchFamily="50" charset="-128"/>
                <a:ea typeface="MS UI Gothic" panose="020B0600070205080204" pitchFamily="50" charset="-128"/>
              </a:rPr>
              <a:t>産業構造の位置づけ別</a:t>
            </a:r>
            <a:r>
              <a:rPr lang="en-US" altLang="zh-TW" sz="1800" b="1" dirty="0">
                <a:latin typeface="MS UI Gothic" panose="020B0600070205080204" pitchFamily="50" charset="-128"/>
                <a:ea typeface="MS UI Gothic" panose="020B0600070205080204" pitchFamily="50" charset="-128"/>
              </a:rPr>
              <a:t>〕</a:t>
            </a:r>
            <a:endParaRPr lang="ja-JP" altLang="en-US" sz="1800" dirty="0"/>
          </a:p>
        </p:txBody>
      </p:sp>
      <p:sp>
        <p:nvSpPr>
          <p:cNvPr id="40" name="テキスト ボックス 39">
            <a:extLst>
              <a:ext uri="{FF2B5EF4-FFF2-40B4-BE49-F238E27FC236}">
                <a16:creationId xmlns:a16="http://schemas.microsoft.com/office/drawing/2014/main" id="{913A0B80-4699-481B-83E4-A5BCC7B6EDCF}"/>
              </a:ext>
            </a:extLst>
          </p:cNvPr>
          <p:cNvSpPr txBox="1"/>
          <p:nvPr/>
        </p:nvSpPr>
        <p:spPr>
          <a:xfrm>
            <a:off x="-9791" y="1025848"/>
            <a:ext cx="3024336" cy="384721"/>
          </a:xfrm>
          <a:prstGeom prst="rect">
            <a:avLst/>
          </a:prstGeom>
          <a:noFill/>
        </p:spPr>
        <p:txBody>
          <a:bodyPr wrap="square" rtlCol="0">
            <a:spAutoFit/>
          </a:bodyPr>
          <a:lstStyle/>
          <a:p>
            <a:r>
              <a:rPr lang="ja-JP" altLang="en-US" sz="1000" dirty="0"/>
              <a:t>クロス集計の軸：</a:t>
            </a:r>
            <a:r>
              <a:rPr lang="en-US" altLang="ja-JP" sz="1000" dirty="0"/>
              <a:t>Q17.DX</a:t>
            </a:r>
            <a:r>
              <a:rPr lang="ja-JP" altLang="en-US" sz="1000" dirty="0"/>
              <a:t>実際に取り組んだこと</a:t>
            </a:r>
            <a:endParaRPr lang="en-US" altLang="ja-JP" sz="1000" dirty="0"/>
          </a:p>
          <a:p>
            <a:r>
              <a:rPr lang="ja-JP" altLang="en-US" sz="900" dirty="0"/>
              <a:t>　</a:t>
            </a:r>
            <a:r>
              <a:rPr lang="en-US" altLang="ja-JP" sz="900" dirty="0"/>
              <a:t> </a:t>
            </a:r>
            <a:r>
              <a:rPr lang="ja-JP" altLang="en-US" sz="900" dirty="0"/>
              <a:t>　　　　　　　　　　</a:t>
            </a:r>
            <a:r>
              <a:rPr lang="en-US" altLang="ja-JP" sz="900" dirty="0"/>
              <a:t>〔1</a:t>
            </a:r>
            <a:r>
              <a:rPr lang="ja-JP" altLang="en-US" sz="900" dirty="0"/>
              <a:t>番目</a:t>
            </a:r>
            <a:r>
              <a:rPr lang="en-US" altLang="ja-JP" sz="900" dirty="0"/>
              <a:t>〕</a:t>
            </a:r>
            <a:r>
              <a:rPr lang="ja-JP" altLang="en-US" sz="900" dirty="0"/>
              <a:t>経営トップのコミットメント</a:t>
            </a:r>
          </a:p>
        </p:txBody>
      </p:sp>
      <p:sp>
        <p:nvSpPr>
          <p:cNvPr id="41" name="object 6">
            <a:extLst>
              <a:ext uri="{FF2B5EF4-FFF2-40B4-BE49-F238E27FC236}">
                <a16:creationId xmlns:a16="http://schemas.microsoft.com/office/drawing/2014/main" id="{5E725619-B061-4E4E-B9B3-DECC873E47BB}"/>
              </a:ext>
            </a:extLst>
          </p:cNvPr>
          <p:cNvSpPr txBox="1"/>
          <p:nvPr/>
        </p:nvSpPr>
        <p:spPr>
          <a:xfrm>
            <a:off x="743813" y="1941512"/>
            <a:ext cx="875487" cy="226591"/>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A.</a:t>
            </a:r>
            <a:r>
              <a:rPr lang="ja-JP" altLang="en-US" sz="1000" spc="-5" dirty="0">
                <a:latin typeface="Meiryo UI" panose="020B0604030504040204" pitchFamily="50" charset="-128"/>
                <a:ea typeface="Meiryo UI" panose="020B0604030504040204" pitchFamily="50" charset="-128"/>
                <a:cs typeface="Microsoft JhengHei"/>
              </a:rPr>
              <a:t>ユーザー企業</a:t>
            </a:r>
            <a:endParaRPr sz="1000" dirty="0">
              <a:latin typeface="Meiryo UI" panose="020B0604030504040204" pitchFamily="50" charset="-128"/>
              <a:ea typeface="Meiryo UI" panose="020B0604030504040204" pitchFamily="50" charset="-128"/>
              <a:cs typeface="Microsoft JhengHei"/>
            </a:endParaRPr>
          </a:p>
        </p:txBody>
      </p:sp>
      <p:sp>
        <p:nvSpPr>
          <p:cNvPr id="42" name="object 6">
            <a:extLst>
              <a:ext uri="{FF2B5EF4-FFF2-40B4-BE49-F238E27FC236}">
                <a16:creationId xmlns:a16="http://schemas.microsoft.com/office/drawing/2014/main" id="{A21CDC2C-EE69-4F85-BF76-86AA34B4C655}"/>
              </a:ext>
            </a:extLst>
          </p:cNvPr>
          <p:cNvSpPr txBox="1"/>
          <p:nvPr/>
        </p:nvSpPr>
        <p:spPr>
          <a:xfrm>
            <a:off x="749556" y="3498566"/>
            <a:ext cx="843427" cy="226591"/>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B.</a:t>
            </a:r>
            <a:r>
              <a:rPr lang="ja-JP" altLang="en-US" sz="1000" spc="-5" dirty="0">
                <a:latin typeface="Meiryo UI" panose="020B0604030504040204" pitchFamily="50" charset="-128"/>
                <a:ea typeface="Meiryo UI" panose="020B0604030504040204" pitchFamily="50" charset="-128"/>
                <a:cs typeface="Microsoft JhengHei"/>
              </a:rPr>
              <a:t>メーカー企業</a:t>
            </a:r>
            <a:endParaRPr sz="1000" dirty="0">
              <a:latin typeface="Meiryo UI" panose="020B0604030504040204" pitchFamily="50" charset="-128"/>
              <a:ea typeface="Meiryo UI" panose="020B0604030504040204" pitchFamily="50" charset="-128"/>
              <a:cs typeface="Microsoft JhengHei"/>
            </a:endParaRPr>
          </a:p>
        </p:txBody>
      </p:sp>
      <p:sp>
        <p:nvSpPr>
          <p:cNvPr id="43" name="object 6">
            <a:extLst>
              <a:ext uri="{FF2B5EF4-FFF2-40B4-BE49-F238E27FC236}">
                <a16:creationId xmlns:a16="http://schemas.microsoft.com/office/drawing/2014/main" id="{E0216C9A-F833-4198-8385-30ABECABC296}"/>
              </a:ext>
            </a:extLst>
          </p:cNvPr>
          <p:cNvSpPr txBox="1"/>
          <p:nvPr/>
        </p:nvSpPr>
        <p:spPr>
          <a:xfrm>
            <a:off x="749556" y="6478016"/>
            <a:ext cx="864000" cy="380480"/>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D.</a:t>
            </a:r>
            <a:r>
              <a:rPr lang="ja-JP" altLang="en-US" sz="1000" spc="-5" dirty="0">
                <a:latin typeface="Meiryo UI" panose="020B0604030504040204" pitchFamily="50" charset="-128"/>
                <a:ea typeface="Meiryo UI" panose="020B0604030504040204" pitchFamily="50" charset="-128"/>
                <a:cs typeface="Microsoft JhengHei"/>
              </a:rPr>
              <a:t>サービス</a:t>
            </a:r>
            <a:endParaRPr lang="en-US" altLang="ja-JP" sz="1000" spc="-5" dirty="0">
              <a:latin typeface="Meiryo UI" panose="020B0604030504040204" pitchFamily="50" charset="-128"/>
              <a:ea typeface="Meiryo UI" panose="020B0604030504040204" pitchFamily="50" charset="-128"/>
              <a:cs typeface="Microsoft JhengHei"/>
            </a:endParaRPr>
          </a:p>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   </a:t>
            </a:r>
            <a:r>
              <a:rPr lang="ja-JP" altLang="en-US" sz="1000" spc="-5" dirty="0">
                <a:latin typeface="Meiryo UI" panose="020B0604030504040204" pitchFamily="50" charset="-128"/>
                <a:ea typeface="Meiryo UI" panose="020B0604030504040204" pitchFamily="50" charset="-128"/>
                <a:cs typeface="Microsoft JhengHei"/>
              </a:rPr>
              <a:t>提供企業</a:t>
            </a:r>
            <a:endParaRPr sz="1000" dirty="0">
              <a:latin typeface="Meiryo UI" panose="020B0604030504040204" pitchFamily="50" charset="-128"/>
              <a:ea typeface="Meiryo UI" panose="020B0604030504040204" pitchFamily="50" charset="-128"/>
              <a:cs typeface="Microsoft JhengHei"/>
            </a:endParaRPr>
          </a:p>
        </p:txBody>
      </p:sp>
      <p:sp>
        <p:nvSpPr>
          <p:cNvPr id="44" name="object 6">
            <a:extLst>
              <a:ext uri="{FF2B5EF4-FFF2-40B4-BE49-F238E27FC236}">
                <a16:creationId xmlns:a16="http://schemas.microsoft.com/office/drawing/2014/main" id="{112C6DE2-6715-43AD-BEF5-E73F812F2C31}"/>
              </a:ext>
            </a:extLst>
          </p:cNvPr>
          <p:cNvSpPr txBox="1"/>
          <p:nvPr/>
        </p:nvSpPr>
        <p:spPr>
          <a:xfrm>
            <a:off x="749556" y="4995669"/>
            <a:ext cx="864000" cy="380480"/>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C.</a:t>
            </a:r>
            <a:r>
              <a:rPr lang="ja-JP" altLang="en-US" sz="1000" spc="-5" dirty="0">
                <a:latin typeface="Meiryo UI" panose="020B0604030504040204" pitchFamily="50" charset="-128"/>
                <a:ea typeface="Meiryo UI" panose="020B0604030504040204" pitchFamily="50" charset="-128"/>
                <a:cs typeface="Microsoft JhengHei"/>
              </a:rPr>
              <a:t>サブシステム</a:t>
            </a:r>
            <a:endParaRPr lang="en-US" altLang="ja-JP" sz="1000" spc="-5" dirty="0">
              <a:latin typeface="Meiryo UI" panose="020B0604030504040204" pitchFamily="50" charset="-128"/>
              <a:ea typeface="Meiryo UI" panose="020B0604030504040204" pitchFamily="50" charset="-128"/>
              <a:cs typeface="Microsoft JhengHei"/>
            </a:endParaRPr>
          </a:p>
          <a:p>
            <a:pPr>
              <a:lnSpc>
                <a:spcPct val="100000"/>
              </a:lnSpc>
            </a:pPr>
            <a:r>
              <a:rPr lang="en-US" altLang="ja-JP" sz="1000" spc="-5" dirty="0">
                <a:latin typeface="Meiryo UI" panose="020B0604030504040204" pitchFamily="50" charset="-128"/>
                <a:ea typeface="Meiryo UI" panose="020B0604030504040204" pitchFamily="50" charset="-128"/>
                <a:cs typeface="Microsoft JhengHei"/>
              </a:rPr>
              <a:t>   </a:t>
            </a:r>
            <a:r>
              <a:rPr lang="ja-JP" altLang="en-US" sz="1000" spc="-5" dirty="0">
                <a:latin typeface="Meiryo UI" panose="020B0604030504040204" pitchFamily="50" charset="-128"/>
                <a:ea typeface="Meiryo UI" panose="020B0604030504040204" pitchFamily="50" charset="-128"/>
                <a:cs typeface="Microsoft JhengHei"/>
              </a:rPr>
              <a:t>提供企業</a:t>
            </a:r>
            <a:endParaRPr sz="1000"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3041574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2" name="グラフ 11">
            <a:extLst>
              <a:ext uri="{FF2B5EF4-FFF2-40B4-BE49-F238E27FC236}">
                <a16:creationId xmlns:a16="http://schemas.microsoft.com/office/drawing/2014/main" id="{7ED0054C-0803-4897-A650-1CC4687A640F}"/>
              </a:ext>
            </a:extLst>
          </p:cNvPr>
          <p:cNvGraphicFramePr>
            <a:graphicFrameLocks/>
          </p:cNvGraphicFramePr>
          <p:nvPr>
            <p:extLst>
              <p:ext uri="{D42A27DB-BD31-4B8C-83A1-F6EECF244321}">
                <p14:modId xmlns:p14="http://schemas.microsoft.com/office/powerpoint/2010/main" val="541025928"/>
              </p:ext>
            </p:extLst>
          </p:nvPr>
        </p:nvGraphicFramePr>
        <p:xfrm>
          <a:off x="1097772" y="1494400"/>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565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企業の制度や仕組みとして実施している／実施する際の課題</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7" name="グラフ 6">
            <a:extLst>
              <a:ext uri="{FF2B5EF4-FFF2-40B4-BE49-F238E27FC236}">
                <a16:creationId xmlns:a16="http://schemas.microsoft.com/office/drawing/2014/main" id="{B65FEFA0-F2DC-4627-B95B-9875DCC633F2}"/>
              </a:ext>
            </a:extLst>
          </p:cNvPr>
          <p:cNvGraphicFramePr>
            <a:graphicFrameLocks/>
          </p:cNvGraphicFramePr>
          <p:nvPr>
            <p:extLst>
              <p:ext uri="{D42A27DB-BD31-4B8C-83A1-F6EECF244321}">
                <p14:modId xmlns:p14="http://schemas.microsoft.com/office/powerpoint/2010/main" val="3556007901"/>
              </p:ext>
            </p:extLst>
          </p:nvPr>
        </p:nvGraphicFramePr>
        <p:xfrm>
          <a:off x="107132" y="1440144"/>
          <a:ext cx="954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0671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B4445025-CFB5-491E-8E53-B0663FD71583}"/>
              </a:ext>
            </a:extLst>
          </p:cNvPr>
          <p:cNvGraphicFramePr>
            <a:graphicFrameLocks/>
          </p:cNvGraphicFramePr>
          <p:nvPr>
            <p:extLst>
              <p:ext uri="{D42A27DB-BD31-4B8C-83A1-F6EECF244321}">
                <p14:modId xmlns:p14="http://schemas.microsoft.com/office/powerpoint/2010/main" val="2391850598"/>
              </p:ext>
            </p:extLst>
          </p:nvPr>
        </p:nvGraphicFramePr>
        <p:xfrm>
          <a:off x="5184276" y="1062552"/>
          <a:ext cx="522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74486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a:t>
            </a:r>
            <a:r>
              <a:rPr lang="ja-JP" altLang="en-US" sz="2065" b="1" spc="-300" dirty="0">
                <a:latin typeface="MS UI Gothic" panose="020B0600070205080204" pitchFamily="50" charset="-128"/>
                <a:ea typeface="MS UI Gothic" panose="020B0600070205080204" pitchFamily="50" charset="-128"/>
              </a:rPr>
              <a:t>（産業構造の位置づけ別）</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953840"/>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446884" y="953840"/>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sp>
        <p:nvSpPr>
          <p:cNvPr id="10" name="テキスト ボックス 9">
            <a:extLst>
              <a:ext uri="{FF2B5EF4-FFF2-40B4-BE49-F238E27FC236}">
                <a16:creationId xmlns:a16="http://schemas.microsoft.com/office/drawing/2014/main" id="{3A1693DA-F47C-41D6-B56B-1CB7A76EBE8E}"/>
              </a:ext>
            </a:extLst>
          </p:cNvPr>
          <p:cNvSpPr txBox="1"/>
          <p:nvPr/>
        </p:nvSpPr>
        <p:spPr>
          <a:xfrm>
            <a:off x="515394" y="676841"/>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graphicFrame>
        <p:nvGraphicFramePr>
          <p:cNvPr id="14" name="グラフ 13">
            <a:extLst>
              <a:ext uri="{FF2B5EF4-FFF2-40B4-BE49-F238E27FC236}">
                <a16:creationId xmlns:a16="http://schemas.microsoft.com/office/drawing/2014/main" id="{6DAAFFCD-FB35-4F6D-B65B-9D5337133AFA}"/>
              </a:ext>
            </a:extLst>
          </p:cNvPr>
          <p:cNvGraphicFramePr>
            <a:graphicFrameLocks/>
          </p:cNvGraphicFramePr>
          <p:nvPr>
            <p:extLst>
              <p:ext uri="{D42A27DB-BD31-4B8C-83A1-F6EECF244321}">
                <p14:modId xmlns:p14="http://schemas.microsoft.com/office/powerpoint/2010/main" val="3129322161"/>
              </p:ext>
            </p:extLst>
          </p:nvPr>
        </p:nvGraphicFramePr>
        <p:xfrm>
          <a:off x="89637" y="1028181"/>
          <a:ext cx="5202071" cy="6352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373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835B611-C4F4-4599-AD4F-607A12F094C0}"/>
              </a:ext>
            </a:extLst>
          </p:cNvPr>
          <p:cNvGraphicFramePr>
            <a:graphicFrameLocks noGrp="1"/>
          </p:cNvGraphicFramePr>
          <p:nvPr>
            <p:extLst>
              <p:ext uri="{D42A27DB-BD31-4B8C-83A1-F6EECF244321}">
                <p14:modId xmlns:p14="http://schemas.microsoft.com/office/powerpoint/2010/main" val="256167756"/>
              </p:ext>
            </p:extLst>
          </p:nvPr>
        </p:nvGraphicFramePr>
        <p:xfrm>
          <a:off x="863216" y="1660547"/>
          <a:ext cx="8784976" cy="5125941"/>
        </p:xfrm>
        <a:graphic>
          <a:graphicData uri="http://schemas.openxmlformats.org/drawingml/2006/table">
            <a:tbl>
              <a:tblPr firstRow="1" firstCol="1" bandRow="1"/>
              <a:tblGrid>
                <a:gridCol w="1203756">
                  <a:extLst>
                    <a:ext uri="{9D8B030D-6E8A-4147-A177-3AD203B41FA5}">
                      <a16:colId xmlns:a16="http://schemas.microsoft.com/office/drawing/2014/main" val="2779332706"/>
                    </a:ext>
                  </a:extLst>
                </a:gridCol>
                <a:gridCol w="7581220">
                  <a:extLst>
                    <a:ext uri="{9D8B030D-6E8A-4147-A177-3AD203B41FA5}">
                      <a16:colId xmlns:a16="http://schemas.microsoft.com/office/drawing/2014/main" val="3578298135"/>
                    </a:ext>
                  </a:extLst>
                </a:gridCol>
              </a:tblGrid>
              <a:tr h="401062">
                <a:tc>
                  <a:txBody>
                    <a:bodyPr/>
                    <a:lstStyle/>
                    <a:p>
                      <a:pPr>
                        <a:spcAft>
                          <a:spcPts val="0"/>
                        </a:spcAft>
                      </a:pPr>
                      <a:r>
                        <a:rPr lang="ja-JP" altLang="en-US" sz="1400" kern="100" dirty="0">
                          <a:effectLst/>
                          <a:latin typeface="+mn-ea"/>
                          <a:ea typeface="+mn-ea"/>
                          <a:cs typeface="Times New Roman" panose="02020603050405020304" pitchFamily="18" charset="0"/>
                        </a:rPr>
                        <a:t>調査</a:t>
                      </a:r>
                      <a:r>
                        <a:rPr lang="ja-JP" sz="1400" kern="100" dirty="0">
                          <a:effectLst/>
                          <a:latin typeface="+mn-ea"/>
                          <a:ea typeface="+mn-ea"/>
                          <a:cs typeface="Times New Roman" panose="02020603050405020304" pitchFamily="18" charset="0"/>
                        </a:rPr>
                        <a:t>期間</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US" sz="1400" kern="100" dirty="0">
                          <a:effectLst/>
                          <a:latin typeface="+mn-ea"/>
                          <a:ea typeface="+mn-ea"/>
                          <a:cs typeface="Times New Roman" panose="02020603050405020304" pitchFamily="18" charset="0"/>
                        </a:rPr>
                        <a:t>2020</a:t>
                      </a:r>
                      <a:r>
                        <a:rPr lang="ja-JP" sz="1400" kern="100" dirty="0">
                          <a:effectLst/>
                          <a:latin typeface="+mn-ea"/>
                          <a:ea typeface="+mn-ea"/>
                          <a:cs typeface="Times New Roman" panose="02020603050405020304" pitchFamily="18" charset="0"/>
                        </a:rPr>
                        <a:t>（令和</a:t>
                      </a:r>
                      <a:r>
                        <a:rPr lang="en-US" altLang="ja-JP" sz="1400" kern="100" dirty="0">
                          <a:effectLst/>
                          <a:latin typeface="+mn-ea"/>
                          <a:ea typeface="+mn-ea"/>
                          <a:cs typeface="Times New Roman" panose="02020603050405020304" pitchFamily="18" charset="0"/>
                        </a:rPr>
                        <a:t>2</a:t>
                      </a:r>
                      <a:r>
                        <a:rPr lang="ja-JP" sz="1400" kern="100" dirty="0">
                          <a:effectLst/>
                          <a:latin typeface="+mn-ea"/>
                          <a:ea typeface="+mn-ea"/>
                          <a:cs typeface="Times New Roman" panose="02020603050405020304" pitchFamily="18" charset="0"/>
                        </a:rPr>
                        <a:t>）年 </a:t>
                      </a:r>
                      <a:r>
                        <a:rPr lang="en-US" altLang="ja-JP" sz="1400" kern="100" dirty="0">
                          <a:effectLst/>
                          <a:latin typeface="+mn-ea"/>
                          <a:ea typeface="+mn-ea"/>
                          <a:cs typeface="Times New Roman" panose="02020603050405020304" pitchFamily="18" charset="0"/>
                        </a:rPr>
                        <a:t>9 </a:t>
                      </a:r>
                      <a:r>
                        <a:rPr lang="ja-JP" sz="1400" kern="100" dirty="0">
                          <a:effectLst/>
                          <a:latin typeface="+mn-ea"/>
                          <a:ea typeface="+mn-ea"/>
                          <a:cs typeface="Times New Roman" panose="02020603050405020304" pitchFamily="18" charset="0"/>
                        </a:rPr>
                        <a:t>月～</a:t>
                      </a:r>
                      <a:r>
                        <a:rPr lang="en-US" sz="1400" kern="100" dirty="0">
                          <a:effectLst/>
                          <a:latin typeface="+mn-ea"/>
                          <a:ea typeface="+mn-ea"/>
                          <a:cs typeface="Times New Roman" panose="02020603050405020304" pitchFamily="18" charset="0"/>
                        </a:rPr>
                        <a:t>2020</a:t>
                      </a:r>
                      <a:r>
                        <a:rPr lang="ja-JP" sz="1400" kern="100" dirty="0">
                          <a:effectLst/>
                          <a:latin typeface="+mn-ea"/>
                          <a:ea typeface="+mn-ea"/>
                          <a:cs typeface="Times New Roman" panose="02020603050405020304" pitchFamily="18" charset="0"/>
                        </a:rPr>
                        <a:t>（令和</a:t>
                      </a:r>
                      <a:r>
                        <a:rPr lang="en-US" sz="1400" kern="100" dirty="0">
                          <a:effectLst/>
                          <a:latin typeface="+mn-ea"/>
                          <a:ea typeface="+mn-ea"/>
                          <a:cs typeface="Times New Roman" panose="02020603050405020304" pitchFamily="18" charset="0"/>
                        </a:rPr>
                        <a:t>2</a:t>
                      </a:r>
                      <a:r>
                        <a:rPr lang="ja-JP" sz="1400" kern="100" dirty="0">
                          <a:effectLst/>
                          <a:latin typeface="+mn-ea"/>
                          <a:ea typeface="+mn-ea"/>
                          <a:cs typeface="Times New Roman" panose="02020603050405020304" pitchFamily="18" charset="0"/>
                        </a:rPr>
                        <a:t>）年 </a:t>
                      </a:r>
                      <a:r>
                        <a:rPr lang="en-US" sz="1400" kern="100" dirty="0">
                          <a:effectLst/>
                          <a:latin typeface="+mn-ea"/>
                          <a:ea typeface="+mn-ea"/>
                          <a:cs typeface="Times New Roman" panose="02020603050405020304" pitchFamily="18" charset="0"/>
                        </a:rPr>
                        <a:t>11 </a:t>
                      </a:r>
                      <a:r>
                        <a:rPr lang="ja-JP" sz="1400" kern="100" dirty="0">
                          <a:effectLst/>
                          <a:latin typeface="+mn-ea"/>
                          <a:ea typeface="+mn-ea"/>
                          <a:cs typeface="Times New Roman" panose="02020603050405020304" pitchFamily="18" charset="0"/>
                        </a:rPr>
                        <a:t>月</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701718"/>
                  </a:ext>
                </a:extLst>
              </a:tr>
              <a:tr h="401062">
                <a:tc>
                  <a:txBody>
                    <a:bodyPr/>
                    <a:lstStyle/>
                    <a:p>
                      <a:pPr>
                        <a:spcAft>
                          <a:spcPts val="0"/>
                        </a:spcAft>
                      </a:pPr>
                      <a:r>
                        <a:rPr lang="ja-JP" altLang="en-US" sz="1400" kern="100" dirty="0">
                          <a:solidFill>
                            <a:srgbClr val="000000"/>
                          </a:solidFill>
                          <a:effectLst/>
                          <a:latin typeface="+mn-ea"/>
                          <a:ea typeface="+mn-ea"/>
                          <a:cs typeface="Times New Roman" panose="02020603050405020304" pitchFamily="18" charset="0"/>
                        </a:rPr>
                        <a:t>調査</a:t>
                      </a:r>
                      <a:r>
                        <a:rPr lang="ja-JP" sz="1400" kern="100" dirty="0">
                          <a:solidFill>
                            <a:srgbClr val="000000"/>
                          </a:solidFill>
                          <a:effectLst/>
                          <a:latin typeface="+mn-ea"/>
                          <a:ea typeface="+mn-ea"/>
                          <a:cs typeface="Times New Roman" panose="02020603050405020304" pitchFamily="18" charset="0"/>
                        </a:rPr>
                        <a:t>名称</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ja-JP" sz="1400" kern="100" dirty="0">
                          <a:effectLst/>
                          <a:latin typeface="+mn-ea"/>
                          <a:ea typeface="+mn-ea"/>
                          <a:cs typeface="Times New Roman" panose="02020603050405020304" pitchFamily="18" charset="0"/>
                        </a:rPr>
                        <a:t>「組込み</a:t>
                      </a:r>
                      <a:r>
                        <a:rPr lang="en-US" sz="1400" kern="100" dirty="0">
                          <a:effectLst/>
                          <a:latin typeface="+mn-ea"/>
                          <a:ea typeface="+mn-ea"/>
                          <a:cs typeface="Times New Roman" panose="02020603050405020304" pitchFamily="18" charset="0"/>
                        </a:rPr>
                        <a:t>/IoT</a:t>
                      </a:r>
                      <a:r>
                        <a:rPr lang="ja-JP" sz="1400" kern="100" dirty="0">
                          <a:effectLst/>
                          <a:latin typeface="+mn-ea"/>
                          <a:ea typeface="+mn-ea"/>
                          <a:cs typeface="Times New Roman" panose="02020603050405020304" pitchFamily="18" charset="0"/>
                        </a:rPr>
                        <a:t>産業の動向把握等に関する調査」</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958143"/>
                  </a:ext>
                </a:extLst>
              </a:tr>
              <a:tr h="1887484">
                <a:tc>
                  <a:txBody>
                    <a:bodyPr/>
                    <a:lstStyle/>
                    <a:p>
                      <a:pPr>
                        <a:spcAft>
                          <a:spcPts val="0"/>
                        </a:spcAft>
                      </a:pPr>
                      <a:r>
                        <a:rPr lang="ja-JP" sz="1400" kern="100" dirty="0">
                          <a:solidFill>
                            <a:srgbClr val="000000"/>
                          </a:solidFill>
                          <a:effectLst/>
                          <a:latin typeface="+mn-ea"/>
                          <a:ea typeface="+mn-ea"/>
                          <a:cs typeface="Times New Roman" panose="02020603050405020304" pitchFamily="18" charset="0"/>
                        </a:rPr>
                        <a:t>調査項目</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600"/>
                        </a:spcAft>
                      </a:pPr>
                      <a:r>
                        <a:rPr lang="ja-JP" sz="1400" kern="100" dirty="0">
                          <a:effectLst/>
                          <a:latin typeface="+mn-ea"/>
                          <a:ea typeface="+mn-ea"/>
                          <a:cs typeface="Times New Roman" panose="02020603050405020304" pitchFamily="18" charset="0"/>
                        </a:rPr>
                        <a:t>下記、</a:t>
                      </a:r>
                      <a:r>
                        <a:rPr lang="en-US" altLang="ja-JP" sz="1400" kern="100" dirty="0">
                          <a:effectLst/>
                          <a:latin typeface="+mn-ea"/>
                          <a:ea typeface="+mn-ea"/>
                          <a:cs typeface="Times New Roman" panose="02020603050405020304" pitchFamily="18" charset="0"/>
                        </a:rPr>
                        <a:t>5</a:t>
                      </a:r>
                      <a:r>
                        <a:rPr lang="ja-JP" sz="1400" kern="100" dirty="0">
                          <a:effectLst/>
                          <a:latin typeface="+mn-ea"/>
                          <a:ea typeface="+mn-ea"/>
                          <a:cs typeface="Times New Roman" panose="02020603050405020304" pitchFamily="18" charset="0"/>
                        </a:rPr>
                        <a:t>つの大分類に対して合計で </a:t>
                      </a:r>
                      <a:r>
                        <a:rPr lang="en-US" sz="1400" kern="100" dirty="0">
                          <a:effectLst/>
                          <a:latin typeface="+mn-ea"/>
                          <a:ea typeface="+mn-ea"/>
                          <a:cs typeface="Times New Roman" panose="02020603050405020304" pitchFamily="18" charset="0"/>
                        </a:rPr>
                        <a:t>29 </a:t>
                      </a:r>
                      <a:r>
                        <a:rPr lang="ja-JP" sz="1400" kern="100" dirty="0">
                          <a:effectLst/>
                          <a:latin typeface="+mn-ea"/>
                          <a:ea typeface="+mn-ea"/>
                          <a:cs typeface="Times New Roman" panose="02020603050405020304" pitchFamily="18" charset="0"/>
                        </a:rPr>
                        <a:t>の設問を設定した。</a:t>
                      </a:r>
                      <a:endParaRPr lang="ja-JP" sz="1600" kern="100" dirty="0">
                        <a:effectLst/>
                        <a:latin typeface="+mn-ea"/>
                        <a:ea typeface="+mn-ea"/>
                        <a:cs typeface="Times New Roman" panose="02020603050405020304" pitchFamily="18" charset="0"/>
                      </a:endParaRPr>
                    </a:p>
                    <a:p>
                      <a:pPr marL="393700" indent="-127000">
                        <a:spcAft>
                          <a:spcPts val="0"/>
                        </a:spcAft>
                      </a:pPr>
                      <a:r>
                        <a:rPr lang="en-US" sz="1400" kern="100" dirty="0">
                          <a:effectLst/>
                          <a:latin typeface="+mn-ea"/>
                          <a:ea typeface="+mn-ea"/>
                          <a:cs typeface="Times New Roman" panose="02020603050405020304" pitchFamily="18" charset="0"/>
                        </a:rPr>
                        <a:t>1. </a:t>
                      </a:r>
                      <a:r>
                        <a:rPr lang="ja-JP" sz="1400" kern="100" dirty="0">
                          <a:effectLst/>
                          <a:latin typeface="+mn-ea"/>
                          <a:ea typeface="+mn-ea"/>
                          <a:cs typeface="Times New Roman" panose="02020603050405020304" pitchFamily="18" charset="0"/>
                        </a:rPr>
                        <a:t>企業活動の状況</a:t>
                      </a:r>
                    </a:p>
                    <a:p>
                      <a:pPr marL="393700" indent="-127000">
                        <a:spcAft>
                          <a:spcPts val="0"/>
                        </a:spcAft>
                      </a:pPr>
                      <a:r>
                        <a:rPr lang="en-US" sz="1400" kern="100" dirty="0">
                          <a:effectLst/>
                          <a:latin typeface="+mn-ea"/>
                          <a:ea typeface="+mn-ea"/>
                          <a:cs typeface="Times New Roman" panose="02020603050405020304" pitchFamily="18" charset="0"/>
                        </a:rPr>
                        <a:t>2. </a:t>
                      </a:r>
                      <a:r>
                        <a:rPr lang="ja-JP" sz="1400" kern="100" dirty="0">
                          <a:effectLst/>
                          <a:latin typeface="+mn-ea"/>
                          <a:ea typeface="+mn-ea"/>
                          <a:cs typeface="Times New Roman" panose="02020603050405020304" pitchFamily="18" charset="0"/>
                        </a:rPr>
                        <a:t>新型コロナウイルスの影響・対策</a:t>
                      </a:r>
                    </a:p>
                    <a:p>
                      <a:pPr marL="393700" indent="-127000">
                        <a:spcAft>
                          <a:spcPts val="0"/>
                        </a:spcAft>
                      </a:pPr>
                      <a:r>
                        <a:rPr lang="en-US" sz="1400" kern="100" dirty="0">
                          <a:effectLst/>
                          <a:latin typeface="+mn-ea"/>
                          <a:ea typeface="+mn-ea"/>
                          <a:cs typeface="Times New Roman" panose="02020603050405020304" pitchFamily="18" charset="0"/>
                        </a:rPr>
                        <a:t>3. </a:t>
                      </a:r>
                      <a:r>
                        <a:rPr lang="ja-JP" sz="1400" kern="100" dirty="0">
                          <a:effectLst/>
                          <a:latin typeface="+mn-ea"/>
                          <a:ea typeface="+mn-ea"/>
                          <a:cs typeface="Times New Roman" panose="02020603050405020304" pitchFamily="18" charset="0"/>
                        </a:rPr>
                        <a:t>新技術へ向けた変革</a:t>
                      </a:r>
                    </a:p>
                    <a:p>
                      <a:pPr marL="393700" indent="-127000">
                        <a:spcAft>
                          <a:spcPts val="0"/>
                        </a:spcAft>
                      </a:pPr>
                      <a:r>
                        <a:rPr lang="en-US" sz="1400" kern="100" dirty="0">
                          <a:effectLst/>
                          <a:latin typeface="+mn-ea"/>
                          <a:ea typeface="+mn-ea"/>
                          <a:cs typeface="Times New Roman" panose="02020603050405020304" pitchFamily="18" charset="0"/>
                        </a:rPr>
                        <a:t>4. </a:t>
                      </a:r>
                      <a:r>
                        <a:rPr lang="ja-JP" sz="1400" kern="100" dirty="0">
                          <a:effectLst/>
                          <a:latin typeface="+mn-ea"/>
                          <a:ea typeface="+mn-ea"/>
                          <a:cs typeface="Times New Roman" panose="02020603050405020304" pitchFamily="18" charset="0"/>
                        </a:rPr>
                        <a:t>技術の高度化に関する取り組み</a:t>
                      </a:r>
                    </a:p>
                    <a:p>
                      <a:pPr marL="393700" indent="-127000">
                        <a:spcAft>
                          <a:spcPts val="0"/>
                        </a:spcAft>
                      </a:pPr>
                      <a:r>
                        <a:rPr lang="en-US" sz="1400" kern="100" dirty="0">
                          <a:effectLst/>
                          <a:latin typeface="+mn-ea"/>
                          <a:ea typeface="+mn-ea"/>
                          <a:cs typeface="Times New Roman" panose="02020603050405020304" pitchFamily="18" charset="0"/>
                        </a:rPr>
                        <a:t>5. </a:t>
                      </a:r>
                      <a:r>
                        <a:rPr lang="ja-JP" sz="1400" kern="100" dirty="0">
                          <a:effectLst/>
                          <a:latin typeface="+mn-ea"/>
                          <a:ea typeface="+mn-ea"/>
                          <a:cs typeface="Times New Roman" panose="02020603050405020304" pitchFamily="18" charset="0"/>
                        </a:rPr>
                        <a:t>組込み</a:t>
                      </a:r>
                      <a:r>
                        <a:rPr lang="en-US" sz="1400" kern="100" dirty="0">
                          <a:effectLst/>
                          <a:latin typeface="+mn-ea"/>
                          <a:ea typeface="+mn-ea"/>
                          <a:cs typeface="Times New Roman" panose="02020603050405020304" pitchFamily="18" charset="0"/>
                        </a:rPr>
                        <a:t>/IoT</a:t>
                      </a:r>
                      <a:r>
                        <a:rPr lang="ja-JP" sz="1400" kern="100" dirty="0">
                          <a:effectLst/>
                          <a:latin typeface="+mn-ea"/>
                          <a:ea typeface="+mn-ea"/>
                          <a:cs typeface="Times New Roman" panose="02020603050405020304" pitchFamily="18" charset="0"/>
                        </a:rPr>
                        <a:t>産業の事業環境の改善に関する取り組み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569833"/>
                  </a:ext>
                </a:extLst>
              </a:tr>
              <a:tr h="509883">
                <a:tc>
                  <a:txBody>
                    <a:bodyPr/>
                    <a:lstStyle/>
                    <a:p>
                      <a:pPr>
                        <a:spcAft>
                          <a:spcPts val="0"/>
                        </a:spcAft>
                      </a:pPr>
                      <a:r>
                        <a:rPr lang="ja-JP" altLang="en-US" sz="1400" kern="100" dirty="0">
                          <a:solidFill>
                            <a:srgbClr val="000000"/>
                          </a:solidFill>
                          <a:effectLst/>
                          <a:latin typeface="+mn-ea"/>
                          <a:ea typeface="+mn-ea"/>
                          <a:cs typeface="Times New Roman" panose="02020603050405020304" pitchFamily="18" charset="0"/>
                        </a:rPr>
                        <a:t>調査委託先</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ja-JP" sz="1400" kern="100" dirty="0">
                          <a:effectLst/>
                          <a:latin typeface="+mn-ea"/>
                          <a:ea typeface="+mn-ea"/>
                          <a:cs typeface="Times New Roman" panose="02020603050405020304" pitchFamily="18" charset="0"/>
                        </a:rPr>
                        <a:t>株式会社 東京商工リサーチ</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84808"/>
                  </a:ext>
                </a:extLst>
              </a:tr>
              <a:tr h="618559">
                <a:tc>
                  <a:txBody>
                    <a:bodyPr/>
                    <a:lstStyle/>
                    <a:p>
                      <a:pPr>
                        <a:spcAft>
                          <a:spcPts val="0"/>
                        </a:spcAft>
                      </a:pPr>
                      <a:r>
                        <a:rPr lang="ja-JP" altLang="en-US" sz="1400" kern="100" dirty="0">
                          <a:solidFill>
                            <a:srgbClr val="000000"/>
                          </a:solidFill>
                          <a:effectLst/>
                          <a:latin typeface="+mn-ea"/>
                          <a:ea typeface="+mn-ea"/>
                          <a:cs typeface="Times New Roman" panose="02020603050405020304" pitchFamily="18" charset="0"/>
                        </a:rPr>
                        <a:t>委託内容</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ja-JP" sz="1400" kern="100" dirty="0">
                          <a:effectLst/>
                          <a:latin typeface="+mn-ea"/>
                          <a:ea typeface="+mn-ea"/>
                          <a:cs typeface="Times New Roman" panose="02020603050405020304" pitchFamily="18" charset="0"/>
                        </a:rPr>
                        <a:t>・調査票の設計及び作成、配布、回収</a:t>
                      </a:r>
                      <a:r>
                        <a:rPr lang="ja-JP" altLang="en-US" sz="1400" kern="100" dirty="0">
                          <a:effectLst/>
                          <a:latin typeface="+mn-ea"/>
                          <a:ea typeface="+mn-ea"/>
                          <a:cs typeface="Times New Roman" panose="02020603050405020304" pitchFamily="18" charset="0"/>
                        </a:rPr>
                        <a:t>、集計</a:t>
                      </a:r>
                      <a:endParaRPr lang="ja-JP" sz="1600" kern="100" dirty="0">
                        <a:effectLst/>
                        <a:latin typeface="+mn-ea"/>
                        <a:ea typeface="+mn-ea"/>
                        <a:cs typeface="Times New Roman" panose="02020603050405020304" pitchFamily="18" charset="0"/>
                      </a:endParaRPr>
                    </a:p>
                    <a:p>
                      <a:pPr>
                        <a:spcAft>
                          <a:spcPts val="0"/>
                        </a:spcAft>
                      </a:pPr>
                      <a:r>
                        <a:rPr lang="ja-JP" sz="1400" kern="100" dirty="0">
                          <a:effectLst/>
                          <a:latin typeface="+mn-ea"/>
                          <a:ea typeface="+mn-ea"/>
                          <a:cs typeface="Times New Roman" panose="02020603050405020304" pitchFamily="18" charset="0"/>
                        </a:rPr>
                        <a:t>・電子版調査票の配布に関するホームページの構築、運用</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917222"/>
                  </a:ext>
                </a:extLst>
              </a:tr>
              <a:tr h="1307891">
                <a:tc>
                  <a:txBody>
                    <a:bodyPr/>
                    <a:lstStyle/>
                    <a:p>
                      <a:pPr>
                        <a:spcAft>
                          <a:spcPts val="0"/>
                        </a:spcAft>
                      </a:pPr>
                      <a:r>
                        <a:rPr lang="ja-JP" sz="1400" kern="100" dirty="0">
                          <a:solidFill>
                            <a:srgbClr val="000000"/>
                          </a:solidFill>
                          <a:effectLst/>
                          <a:latin typeface="+mn-ea"/>
                          <a:ea typeface="+mn-ea"/>
                          <a:cs typeface="Times New Roman" panose="02020603050405020304" pitchFamily="18" charset="0"/>
                        </a:rPr>
                        <a:t>その他</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127000" indent="-127000">
                        <a:spcAft>
                          <a:spcPts val="0"/>
                        </a:spcAft>
                      </a:pPr>
                      <a:r>
                        <a:rPr lang="ja-JP" altLang="ja-JP" sz="1400" kern="100" dirty="0">
                          <a:effectLst/>
                          <a:latin typeface="+mn-ea"/>
                          <a:ea typeface="+mn-ea"/>
                          <a:cs typeface="Times New Roman" panose="02020603050405020304" pitchFamily="18" charset="0"/>
                        </a:rPr>
                        <a:t>・実数値等を回答することが必要な一部の設問を除き選択式の回答とした。</a:t>
                      </a:r>
                      <a:endParaRPr lang="ja-JP" altLang="ja-JP" sz="1600" kern="100" dirty="0">
                        <a:effectLst/>
                        <a:latin typeface="+mn-ea"/>
                        <a:ea typeface="+mn-ea"/>
                        <a:cs typeface="Times New Roman" panose="02020603050405020304" pitchFamily="18" charset="0"/>
                      </a:endParaRPr>
                    </a:p>
                    <a:p>
                      <a:pPr marL="127000" indent="-127000">
                        <a:spcAft>
                          <a:spcPts val="0"/>
                        </a:spcAft>
                      </a:pPr>
                      <a:r>
                        <a:rPr lang="ja-JP" altLang="ja-JP" sz="1400" kern="100" dirty="0">
                          <a:effectLst/>
                          <a:latin typeface="+mn-ea"/>
                          <a:ea typeface="+mn-ea"/>
                          <a:cs typeface="Times New Roman" panose="02020603050405020304" pitchFamily="18" charset="0"/>
                        </a:rPr>
                        <a:t>・回答に要する時間はアンケート調査票全体で概ね</a:t>
                      </a:r>
                      <a:r>
                        <a:rPr lang="en-US" altLang="ja-JP" sz="1400" kern="100" dirty="0">
                          <a:effectLst/>
                          <a:latin typeface="+mn-ea"/>
                          <a:ea typeface="+mn-ea"/>
                          <a:cs typeface="Times New Roman" panose="02020603050405020304" pitchFamily="18" charset="0"/>
                        </a:rPr>
                        <a:t> 20</a:t>
                      </a:r>
                      <a:r>
                        <a:rPr lang="ja-JP" altLang="ja-JP" sz="1400" kern="100" dirty="0">
                          <a:effectLst/>
                          <a:latin typeface="+mn-ea"/>
                          <a:ea typeface="+mn-ea"/>
                          <a:cs typeface="Times New Roman" panose="02020603050405020304" pitchFamily="18" charset="0"/>
                        </a:rPr>
                        <a:t>～</a:t>
                      </a:r>
                      <a:r>
                        <a:rPr lang="en-US" altLang="ja-JP" sz="1400" kern="100" dirty="0">
                          <a:effectLst/>
                          <a:latin typeface="+mn-ea"/>
                          <a:ea typeface="+mn-ea"/>
                          <a:cs typeface="Times New Roman" panose="02020603050405020304" pitchFamily="18" charset="0"/>
                        </a:rPr>
                        <a:t>30 </a:t>
                      </a:r>
                      <a:r>
                        <a:rPr lang="ja-JP" altLang="ja-JP" sz="1400" kern="100" dirty="0">
                          <a:effectLst/>
                          <a:latin typeface="+mn-ea"/>
                          <a:ea typeface="+mn-ea"/>
                          <a:cs typeface="Times New Roman" panose="02020603050405020304" pitchFamily="18" charset="0"/>
                        </a:rPr>
                        <a:t>分程度を想定した。</a:t>
                      </a:r>
                      <a:endParaRPr lang="ja-JP" altLang="ja-JP" sz="1600" kern="100" dirty="0">
                        <a:effectLst/>
                        <a:latin typeface="+mn-ea"/>
                        <a:ea typeface="+mn-ea"/>
                        <a:cs typeface="Times New Roman" panose="02020603050405020304" pitchFamily="18" charset="0"/>
                      </a:endParaRPr>
                    </a:p>
                    <a:p>
                      <a:pPr marL="127000" indent="-127000">
                        <a:spcAft>
                          <a:spcPts val="0"/>
                        </a:spcAft>
                      </a:pPr>
                      <a:r>
                        <a:rPr lang="ja-JP" sz="1400" kern="100" dirty="0">
                          <a:effectLst/>
                          <a:latin typeface="+mn-ea"/>
                          <a:ea typeface="+mn-ea"/>
                          <a:cs typeface="Times New Roman" panose="02020603050405020304" pitchFamily="18" charset="0"/>
                        </a:rPr>
                        <a:t>・同一企業であっても事業部門が異なる場合、回答も大きく異なる可能性があることから、</a:t>
                      </a:r>
                      <a:endParaRPr lang="ja-JP" sz="1600" kern="100" dirty="0">
                        <a:effectLst/>
                        <a:latin typeface="+mn-ea"/>
                        <a:ea typeface="+mn-ea"/>
                        <a:cs typeface="Times New Roman" panose="02020603050405020304" pitchFamily="18" charset="0"/>
                      </a:endParaRPr>
                    </a:p>
                    <a:p>
                      <a:pPr marL="133350">
                        <a:spcAft>
                          <a:spcPts val="0"/>
                        </a:spcAft>
                      </a:pPr>
                      <a:r>
                        <a:rPr lang="ja-JP" sz="1400" kern="100" dirty="0">
                          <a:effectLst/>
                          <a:latin typeface="+mn-ea"/>
                          <a:ea typeface="+mn-ea"/>
                          <a:cs typeface="Times New Roman" panose="02020603050405020304" pitchFamily="18" charset="0"/>
                        </a:rPr>
                        <a:t>配布・回収・集計は企業単位ではなく、事業部門単位とする。</a:t>
                      </a:r>
                      <a:endParaRPr lang="ja-JP" sz="1600" kern="100" dirty="0">
                        <a:effectLst/>
                        <a:latin typeface="+mn-ea"/>
                        <a:ea typeface="+mn-ea"/>
                        <a:cs typeface="Times New Roman" panose="02020603050405020304" pitchFamily="18" charset="0"/>
                      </a:endParaRPr>
                    </a:p>
                    <a:p>
                      <a:pPr marL="127000" indent="-127000">
                        <a:spcAft>
                          <a:spcPts val="0"/>
                        </a:spcAft>
                      </a:pPr>
                      <a:r>
                        <a:rPr lang="ja-JP" sz="1400" kern="100" dirty="0">
                          <a:effectLst/>
                          <a:latin typeface="+mn-ea"/>
                          <a:ea typeface="+mn-ea"/>
                          <a:cs typeface="Times New Roman" panose="02020603050405020304" pitchFamily="18" charset="0"/>
                        </a:rPr>
                        <a:t>・</a:t>
                      </a:r>
                      <a:r>
                        <a:rPr lang="en-US" sz="1400" kern="100" dirty="0">
                          <a:effectLst/>
                          <a:latin typeface="+mn-ea"/>
                          <a:ea typeface="+mn-ea"/>
                          <a:cs typeface="Times New Roman" panose="02020603050405020304" pitchFamily="18" charset="0"/>
                        </a:rPr>
                        <a:t>IPA</a:t>
                      </a:r>
                      <a:r>
                        <a:rPr lang="ja-JP" sz="1400" kern="100" dirty="0">
                          <a:effectLst/>
                          <a:latin typeface="+mn-ea"/>
                          <a:ea typeface="+mn-ea"/>
                          <a:cs typeface="Times New Roman" panose="02020603050405020304" pitchFamily="18" charset="0"/>
                        </a:rPr>
                        <a:t>の実施するヒアリング調査への協力の可否について確認を行う。</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326877"/>
                  </a:ext>
                </a:extLst>
              </a:tr>
            </a:tbl>
          </a:graphicData>
        </a:graphic>
      </p:graphicFrame>
      <p:sp>
        <p:nvSpPr>
          <p:cNvPr id="4" name="正方形/長方形 3">
            <a:extLst>
              <a:ext uri="{FF2B5EF4-FFF2-40B4-BE49-F238E27FC236}">
                <a16:creationId xmlns:a16="http://schemas.microsoft.com/office/drawing/2014/main" id="{1F3E166F-714F-4DEC-8CA3-57277EDD824C}"/>
              </a:ext>
            </a:extLst>
          </p:cNvPr>
          <p:cNvSpPr/>
          <p:nvPr/>
        </p:nvSpPr>
        <p:spPr>
          <a:xfrm>
            <a:off x="863216" y="593800"/>
            <a:ext cx="8856984" cy="923330"/>
          </a:xfrm>
          <a:prstGeom prst="rect">
            <a:avLst/>
          </a:prstGeom>
        </p:spPr>
        <p:txBody>
          <a:bodyPr wrap="square">
            <a:spAutoFit/>
          </a:bodyPr>
          <a:lstStyle/>
          <a:p>
            <a:pPr indent="127000"/>
            <a:r>
              <a:rPr lang="zh-TW" altLang="en-US" sz="1800" dirty="0">
                <a:latin typeface="Meiryo UI" panose="020B0604030504040204" pitchFamily="50" charset="-128"/>
                <a:ea typeface="Meiryo UI" panose="020B0604030504040204" pitchFamily="50" charset="-128"/>
              </a:rPr>
              <a:t>独立行政法人 情報処理推進機構（</a:t>
            </a:r>
            <a:r>
              <a:rPr lang="en-US" altLang="zh-TW" sz="1800" dirty="0">
                <a:latin typeface="Meiryo UI" panose="020B0604030504040204" pitchFamily="50" charset="-128"/>
                <a:ea typeface="Meiryo UI" panose="020B0604030504040204" pitchFamily="50" charset="-128"/>
              </a:rPr>
              <a:t>IPA</a:t>
            </a:r>
            <a:r>
              <a:rPr lang="zh-TW" altLang="en-US"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社会基盤センターは、</a:t>
            </a:r>
            <a:r>
              <a:rPr lang="ja-JP" altLang="ja-JP" sz="1800" kern="100" dirty="0">
                <a:latin typeface="+mn-ea"/>
                <a:cs typeface="Times New Roman" panose="02020603050405020304" pitchFamily="18" charset="0"/>
              </a:rPr>
              <a:t>組込み</a:t>
            </a:r>
            <a:r>
              <a:rPr lang="en-US" altLang="ja-JP" sz="1800" kern="100" dirty="0">
                <a:latin typeface="+mn-ea"/>
                <a:cs typeface="Times New Roman" panose="02020603050405020304" pitchFamily="18" charset="0"/>
              </a:rPr>
              <a:t>/IoT</a:t>
            </a:r>
            <a:r>
              <a:rPr lang="ja-JP" altLang="ja-JP" sz="1800" kern="100" dirty="0">
                <a:latin typeface="+mn-ea"/>
                <a:cs typeface="Times New Roman" panose="02020603050405020304" pitchFamily="18" charset="0"/>
              </a:rPr>
              <a:t>産業における</a:t>
            </a:r>
            <a:r>
              <a:rPr lang="ja-JP" altLang="en-US" sz="1800" kern="100" dirty="0">
                <a:latin typeface="+mn-ea"/>
                <a:cs typeface="Times New Roman" panose="02020603050405020304" pitchFamily="18" charset="0"/>
              </a:rPr>
              <a:t>企業活動や技術など</a:t>
            </a:r>
            <a:r>
              <a:rPr lang="ja-JP" altLang="ja-JP" sz="1800" kern="100" dirty="0">
                <a:latin typeface="+mn-ea"/>
                <a:cs typeface="Times New Roman" panose="02020603050405020304" pitchFamily="18" charset="0"/>
              </a:rPr>
              <a:t>の動向を把握し、より最新の組込み</a:t>
            </a:r>
            <a:r>
              <a:rPr lang="en-US" altLang="ja-JP" sz="1800" kern="100" dirty="0">
                <a:latin typeface="+mn-ea"/>
                <a:cs typeface="Times New Roman" panose="02020603050405020304" pitchFamily="18" charset="0"/>
              </a:rPr>
              <a:t>/IoT</a:t>
            </a:r>
            <a:r>
              <a:rPr lang="ja-JP" altLang="ja-JP" sz="1800" kern="100" dirty="0">
                <a:latin typeface="+mn-ea"/>
                <a:cs typeface="Times New Roman" panose="02020603050405020304" pitchFamily="18" charset="0"/>
              </a:rPr>
              <a:t>産業の実態を明らかにするために、</a:t>
            </a:r>
            <a:r>
              <a:rPr lang="ja-JP" altLang="en-US" sz="1800" kern="100" dirty="0">
                <a:latin typeface="+mn-ea"/>
                <a:cs typeface="Times New Roman" panose="02020603050405020304" pitchFamily="18" charset="0"/>
              </a:rPr>
              <a:t>下記の</a:t>
            </a:r>
            <a:r>
              <a:rPr lang="ja-JP" altLang="ja-JP" sz="1800" kern="100" dirty="0">
                <a:latin typeface="+mn-ea"/>
                <a:cs typeface="Times New Roman" panose="02020603050405020304" pitchFamily="18" charset="0"/>
              </a:rPr>
              <a:t>アンケート調査を行った。</a:t>
            </a:r>
            <a:r>
              <a:rPr lang="ja-JP" altLang="en-US" sz="1800" kern="100" dirty="0">
                <a:latin typeface="+mn-ea"/>
                <a:cs typeface="Times New Roman" panose="02020603050405020304" pitchFamily="18" charset="0"/>
              </a:rPr>
              <a:t>本資料は、調査結果の集計データを提供する。</a:t>
            </a:r>
            <a:endParaRPr lang="ja-JP" altLang="ja-JP" sz="20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854992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E689C3BC-75E7-4C5B-8E46-BCFFEFD15A18}"/>
              </a:ext>
            </a:extLst>
          </p:cNvPr>
          <p:cNvGraphicFramePr>
            <a:graphicFrameLocks/>
          </p:cNvGraphicFramePr>
          <p:nvPr>
            <p:extLst>
              <p:ext uri="{D42A27DB-BD31-4B8C-83A1-F6EECF244321}">
                <p14:modId xmlns:p14="http://schemas.microsoft.com/office/powerpoint/2010/main" val="476261424"/>
              </p:ext>
            </p:extLst>
          </p:nvPr>
        </p:nvGraphicFramePr>
        <p:xfrm>
          <a:off x="5040260" y="1386552"/>
          <a:ext cx="5292000" cy="59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A0359FF3-9F98-43AB-8B46-1E8DF103A96E}"/>
              </a:ext>
            </a:extLst>
          </p:cNvPr>
          <p:cNvGraphicFramePr>
            <a:graphicFrameLocks/>
          </p:cNvGraphicFramePr>
          <p:nvPr>
            <p:extLst>
              <p:ext uri="{D42A27DB-BD31-4B8C-83A1-F6EECF244321}">
                <p14:modId xmlns:p14="http://schemas.microsoft.com/office/powerpoint/2010/main" val="352726256"/>
              </p:ext>
            </p:extLst>
          </p:nvPr>
        </p:nvGraphicFramePr>
        <p:xfrm>
          <a:off x="35684" y="1386552"/>
          <a:ext cx="5040000" cy="5976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288479"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spTree>
    <p:extLst>
      <p:ext uri="{BB962C8B-B14F-4D97-AF65-F5344CB8AC3E}">
        <p14:creationId xmlns:p14="http://schemas.microsoft.com/office/powerpoint/2010/main" val="1511856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E689C3BC-75E7-4C5B-8E46-BCFFEFD15A18}"/>
              </a:ext>
            </a:extLst>
          </p:cNvPr>
          <p:cNvGraphicFramePr>
            <a:graphicFrameLocks/>
          </p:cNvGraphicFramePr>
          <p:nvPr>
            <p:extLst>
              <p:ext uri="{D42A27DB-BD31-4B8C-83A1-F6EECF244321}">
                <p14:modId xmlns:p14="http://schemas.microsoft.com/office/powerpoint/2010/main" val="3364900238"/>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endParaRPr lang="en-US" altLang="ja-JP" sz="1400" dirty="0"/>
          </a:p>
          <a:p>
            <a:r>
              <a:rPr lang="ja-JP" altLang="en-US" sz="1400" dirty="0"/>
              <a:t>クロス集計の軸：従業員数</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288479"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sp>
        <p:nvSpPr>
          <p:cNvPr id="10" name="正方形/長方形 9">
            <a:extLst>
              <a:ext uri="{FF2B5EF4-FFF2-40B4-BE49-F238E27FC236}">
                <a16:creationId xmlns:a16="http://schemas.microsoft.com/office/drawing/2014/main" id="{510B679C-9030-46C2-A728-81FA0AD48AEE}"/>
              </a:ext>
            </a:extLst>
          </p:cNvPr>
          <p:cNvSpPr/>
          <p:nvPr/>
        </p:nvSpPr>
        <p:spPr>
          <a:xfrm>
            <a:off x="8401420" y="599897"/>
            <a:ext cx="175080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〔A.</a:t>
            </a:r>
            <a:r>
              <a:rPr lang="ja-JP" altLang="en-US" sz="1700" b="1" dirty="0">
                <a:latin typeface="MS UI Gothic" panose="020B0600070205080204" pitchFamily="50" charset="-128"/>
                <a:ea typeface="MS UI Gothic" panose="020B0600070205080204" pitchFamily="50" charset="-128"/>
              </a:rPr>
              <a:t>ユーザー企業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14" name="グラフ 13">
            <a:extLst>
              <a:ext uri="{FF2B5EF4-FFF2-40B4-BE49-F238E27FC236}">
                <a16:creationId xmlns:a16="http://schemas.microsoft.com/office/drawing/2014/main" id="{A0359FF3-9F98-43AB-8B46-1E8DF103A96E}"/>
              </a:ext>
            </a:extLst>
          </p:cNvPr>
          <p:cNvGraphicFramePr>
            <a:graphicFrameLocks/>
          </p:cNvGraphicFramePr>
          <p:nvPr>
            <p:extLst>
              <p:ext uri="{D42A27DB-BD31-4B8C-83A1-F6EECF244321}">
                <p14:modId xmlns:p14="http://schemas.microsoft.com/office/powerpoint/2010/main" val="2510141490"/>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549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E689C3BC-75E7-4C5B-8E46-BCFFEFD15A18}"/>
              </a:ext>
            </a:extLst>
          </p:cNvPr>
          <p:cNvGraphicFramePr>
            <a:graphicFrameLocks/>
          </p:cNvGraphicFramePr>
          <p:nvPr>
            <p:extLst>
              <p:ext uri="{D42A27DB-BD31-4B8C-83A1-F6EECF244321}">
                <p14:modId xmlns:p14="http://schemas.microsoft.com/office/powerpoint/2010/main" val="985582298"/>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endParaRPr lang="en-US" altLang="ja-JP" sz="1400" dirty="0"/>
          </a:p>
          <a:p>
            <a:r>
              <a:rPr lang="ja-JP" altLang="en-US" sz="1400" dirty="0"/>
              <a:t>クロス集計の軸：従業員数</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288479"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sp>
        <p:nvSpPr>
          <p:cNvPr id="10" name="正方形/長方形 9">
            <a:extLst>
              <a:ext uri="{FF2B5EF4-FFF2-40B4-BE49-F238E27FC236}">
                <a16:creationId xmlns:a16="http://schemas.microsoft.com/office/drawing/2014/main" id="{510B679C-9030-46C2-A728-81FA0AD48AEE}"/>
              </a:ext>
            </a:extLst>
          </p:cNvPr>
          <p:cNvSpPr/>
          <p:nvPr/>
        </p:nvSpPr>
        <p:spPr>
          <a:xfrm>
            <a:off x="8401420" y="599897"/>
            <a:ext cx="1697901"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〔B.</a:t>
            </a:r>
            <a:r>
              <a:rPr lang="ja-JP" altLang="en-US" sz="1700" b="1" dirty="0">
                <a:latin typeface="MS UI Gothic" panose="020B0600070205080204" pitchFamily="50" charset="-128"/>
                <a:ea typeface="MS UI Gothic" panose="020B0600070205080204" pitchFamily="50" charset="-128"/>
              </a:rPr>
              <a:t>メーカー企業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9" name="グラフ 8">
            <a:extLst>
              <a:ext uri="{FF2B5EF4-FFF2-40B4-BE49-F238E27FC236}">
                <a16:creationId xmlns:a16="http://schemas.microsoft.com/office/drawing/2014/main" id="{A0359FF3-9F98-43AB-8B46-1E8DF103A96E}"/>
              </a:ext>
            </a:extLst>
          </p:cNvPr>
          <p:cNvGraphicFramePr>
            <a:graphicFrameLocks/>
          </p:cNvGraphicFramePr>
          <p:nvPr>
            <p:extLst>
              <p:ext uri="{D42A27DB-BD31-4B8C-83A1-F6EECF244321}">
                <p14:modId xmlns:p14="http://schemas.microsoft.com/office/powerpoint/2010/main" val="406321562"/>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018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E689C3BC-75E7-4C5B-8E46-BCFFEFD15A18}"/>
              </a:ext>
            </a:extLst>
          </p:cNvPr>
          <p:cNvGraphicFramePr>
            <a:graphicFrameLocks/>
          </p:cNvGraphicFramePr>
          <p:nvPr>
            <p:extLst>
              <p:ext uri="{D42A27DB-BD31-4B8C-83A1-F6EECF244321}">
                <p14:modId xmlns:p14="http://schemas.microsoft.com/office/powerpoint/2010/main" val="822219541"/>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サブシステム提供企業</a:t>
            </a:r>
            <a:endParaRPr lang="en-US" altLang="ja-JP" sz="1400" dirty="0"/>
          </a:p>
          <a:p>
            <a:r>
              <a:rPr lang="ja-JP" altLang="en-US" sz="1400" dirty="0"/>
              <a:t>クロス集計の軸：従業員数</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288479"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graphicFrame>
        <p:nvGraphicFramePr>
          <p:cNvPr id="9" name="グラフ 8">
            <a:extLst>
              <a:ext uri="{FF2B5EF4-FFF2-40B4-BE49-F238E27FC236}">
                <a16:creationId xmlns:a16="http://schemas.microsoft.com/office/drawing/2014/main" id="{A0359FF3-9F98-43AB-8B46-1E8DF103A96E}"/>
              </a:ext>
            </a:extLst>
          </p:cNvPr>
          <p:cNvGraphicFramePr>
            <a:graphicFrameLocks/>
          </p:cNvGraphicFramePr>
          <p:nvPr>
            <p:extLst>
              <p:ext uri="{D42A27DB-BD31-4B8C-83A1-F6EECF244321}">
                <p14:modId xmlns:p14="http://schemas.microsoft.com/office/powerpoint/2010/main" val="3446881635"/>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正方形/長方形 9">
            <a:extLst>
              <a:ext uri="{FF2B5EF4-FFF2-40B4-BE49-F238E27FC236}">
                <a16:creationId xmlns:a16="http://schemas.microsoft.com/office/drawing/2014/main" id="{510B679C-9030-46C2-A728-81FA0AD48AEE}"/>
              </a:ext>
            </a:extLst>
          </p:cNvPr>
          <p:cNvSpPr/>
          <p:nvPr/>
        </p:nvSpPr>
        <p:spPr>
          <a:xfrm>
            <a:off x="7739980" y="599897"/>
            <a:ext cx="2515432"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〔C.</a:t>
            </a:r>
            <a:r>
              <a:rPr lang="ja-JP" altLang="en-US" sz="1700" b="1" dirty="0">
                <a:latin typeface="MS UI Gothic" panose="020B0600070205080204" pitchFamily="50" charset="-128"/>
                <a:ea typeface="MS UI Gothic" panose="020B0600070205080204" pitchFamily="50" charset="-128"/>
              </a:rPr>
              <a:t>サブシステム提供企業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Tree>
    <p:extLst>
      <p:ext uri="{BB962C8B-B14F-4D97-AF65-F5344CB8AC3E}">
        <p14:creationId xmlns:p14="http://schemas.microsoft.com/office/powerpoint/2010/main" val="407625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E689C3BC-75E7-4C5B-8E46-BCFFEFD15A18}"/>
              </a:ext>
            </a:extLst>
          </p:cNvPr>
          <p:cNvGraphicFramePr>
            <a:graphicFrameLocks/>
          </p:cNvGraphicFramePr>
          <p:nvPr>
            <p:extLst>
              <p:ext uri="{D42A27DB-BD31-4B8C-83A1-F6EECF244321}">
                <p14:modId xmlns:p14="http://schemas.microsoft.com/office/powerpoint/2010/main" val="665148795"/>
              </p:ext>
            </p:extLst>
          </p:nvPr>
        </p:nvGraphicFramePr>
        <p:xfrm>
          <a:off x="5219400" y="1440288"/>
          <a:ext cx="522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24081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企業の制度や仕組みとして実施している／実施する理由と課題 （従業員数別）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D.</a:t>
            </a:r>
            <a:r>
              <a:rPr lang="ja-JP" altLang="en-US" sz="1400" dirty="0"/>
              <a:t>サービス提供企業</a:t>
            </a:r>
            <a:endParaRPr lang="en-US" altLang="ja-JP" sz="1400" dirty="0"/>
          </a:p>
          <a:p>
            <a:r>
              <a:rPr lang="ja-JP" altLang="en-US" sz="1400" dirty="0"/>
              <a:t>クロス集計の軸：従業員数</a:t>
            </a:r>
          </a:p>
        </p:txBody>
      </p:sp>
      <p:sp>
        <p:nvSpPr>
          <p:cNvPr id="11" name="テキスト ボックス 10">
            <a:extLst>
              <a:ext uri="{FF2B5EF4-FFF2-40B4-BE49-F238E27FC236}">
                <a16:creationId xmlns:a16="http://schemas.microsoft.com/office/drawing/2014/main" id="{F5CAAB5B-1547-4018-B3C0-A7751041318A}"/>
              </a:ext>
            </a:extLst>
          </p:cNvPr>
          <p:cNvSpPr txBox="1"/>
          <p:nvPr/>
        </p:nvSpPr>
        <p:spPr>
          <a:xfrm>
            <a:off x="389764"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実施する理由</a:t>
            </a:r>
            <a:endParaRPr lang="ja-JP" altLang="en-US" sz="1400" b="1" dirty="0"/>
          </a:p>
        </p:txBody>
      </p:sp>
      <p:sp>
        <p:nvSpPr>
          <p:cNvPr id="12" name="テキスト ボックス 11">
            <a:extLst>
              <a:ext uri="{FF2B5EF4-FFF2-40B4-BE49-F238E27FC236}">
                <a16:creationId xmlns:a16="http://schemas.microsoft.com/office/drawing/2014/main" id="{67FF2814-2B18-4148-8371-1F7844F96CD4}"/>
              </a:ext>
            </a:extLst>
          </p:cNvPr>
          <p:cNvSpPr txBox="1"/>
          <p:nvPr/>
        </p:nvSpPr>
        <p:spPr>
          <a:xfrm>
            <a:off x="5288479" y="1299431"/>
            <a:ext cx="1861048" cy="307777"/>
          </a:xfrm>
          <a:prstGeom prst="rect">
            <a:avLst/>
          </a:prstGeom>
          <a:noFill/>
        </p:spPr>
        <p:txBody>
          <a:bodyPr wrap="square" rtlCol="0">
            <a:spAutoFit/>
          </a:bodyPr>
          <a:lstStyle/>
          <a:p>
            <a:pPr algn="ctr"/>
            <a:r>
              <a:rPr lang="ja-JP" altLang="en-US" sz="1400" b="1" dirty="0">
                <a:latin typeface="MS UI Gothic" panose="020B0600070205080204" pitchFamily="50" charset="-128"/>
                <a:ea typeface="MS UI Gothic" panose="020B0600070205080204" pitchFamily="50" charset="-128"/>
              </a:rPr>
              <a:t>実施する際の課題</a:t>
            </a:r>
            <a:endParaRPr lang="ja-JP" altLang="en-US" sz="1400" b="1" dirty="0"/>
          </a:p>
        </p:txBody>
      </p:sp>
      <p:sp>
        <p:nvSpPr>
          <p:cNvPr id="9" name="正方形/長方形 8">
            <a:extLst>
              <a:ext uri="{FF2B5EF4-FFF2-40B4-BE49-F238E27FC236}">
                <a16:creationId xmlns:a16="http://schemas.microsoft.com/office/drawing/2014/main" id="{532BB54C-C23B-4DD5-A905-FA0BD5C6EAA3}"/>
              </a:ext>
            </a:extLst>
          </p:cNvPr>
          <p:cNvSpPr/>
          <p:nvPr/>
        </p:nvSpPr>
        <p:spPr>
          <a:xfrm>
            <a:off x="7739980" y="599897"/>
            <a:ext cx="217239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〔D.</a:t>
            </a:r>
            <a:r>
              <a:rPr lang="ja-JP" altLang="en-US" sz="1700" b="1" dirty="0">
                <a:latin typeface="MS UI Gothic" panose="020B0600070205080204" pitchFamily="50" charset="-128"/>
                <a:ea typeface="MS UI Gothic" panose="020B0600070205080204" pitchFamily="50" charset="-128"/>
              </a:rPr>
              <a:t>サービス提供企業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13" name="グラフ 12">
            <a:extLst>
              <a:ext uri="{FF2B5EF4-FFF2-40B4-BE49-F238E27FC236}">
                <a16:creationId xmlns:a16="http://schemas.microsoft.com/office/drawing/2014/main" id="{A0359FF3-9F98-43AB-8B46-1E8DF103A96E}"/>
              </a:ext>
            </a:extLst>
          </p:cNvPr>
          <p:cNvGraphicFramePr>
            <a:graphicFrameLocks/>
          </p:cNvGraphicFramePr>
          <p:nvPr>
            <p:extLst>
              <p:ext uri="{D42A27DB-BD31-4B8C-83A1-F6EECF244321}">
                <p14:modId xmlns:p14="http://schemas.microsoft.com/office/powerpoint/2010/main" val="2191023865"/>
              </p:ext>
            </p:extLst>
          </p:nvPr>
        </p:nvGraphicFramePr>
        <p:xfrm>
          <a:off x="0" y="1440288"/>
          <a:ext cx="5220000" cy="59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6597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年後の取引形態</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6" name="グラフ 5">
            <a:extLst>
              <a:ext uri="{FF2B5EF4-FFF2-40B4-BE49-F238E27FC236}">
                <a16:creationId xmlns:a16="http://schemas.microsoft.com/office/drawing/2014/main" id="{A423B207-ABB8-4B07-A7AF-DACF02243874}"/>
              </a:ext>
            </a:extLst>
          </p:cNvPr>
          <p:cNvGraphicFramePr>
            <a:graphicFrameLocks/>
          </p:cNvGraphicFramePr>
          <p:nvPr>
            <p:extLst>
              <p:ext uri="{D42A27DB-BD31-4B8C-83A1-F6EECF244321}">
                <p14:modId xmlns:p14="http://schemas.microsoft.com/office/powerpoint/2010/main" val="1721522841"/>
              </p:ext>
            </p:extLst>
          </p:nvPr>
        </p:nvGraphicFramePr>
        <p:xfrm>
          <a:off x="1439700" y="1890144"/>
          <a:ext cx="756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847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a:extLst>
              <a:ext uri="{FF2B5EF4-FFF2-40B4-BE49-F238E27FC236}">
                <a16:creationId xmlns:a16="http://schemas.microsoft.com/office/drawing/2014/main" id="{A423B207-ABB8-4B07-A7AF-DACF02243874}"/>
              </a:ext>
            </a:extLst>
          </p:cNvPr>
          <p:cNvGraphicFramePr>
            <a:graphicFrameLocks/>
          </p:cNvGraphicFramePr>
          <p:nvPr>
            <p:extLst>
              <p:ext uri="{D42A27DB-BD31-4B8C-83A1-F6EECF244321}">
                <p14:modId xmlns:p14="http://schemas.microsoft.com/office/powerpoint/2010/main" val="827708021"/>
              </p:ext>
            </p:extLst>
          </p:nvPr>
        </p:nvGraphicFramePr>
        <p:xfrm>
          <a:off x="143716" y="4698456"/>
          <a:ext cx="522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a:extLst>
              <a:ext uri="{FF2B5EF4-FFF2-40B4-BE49-F238E27FC236}">
                <a16:creationId xmlns:a16="http://schemas.microsoft.com/office/drawing/2014/main" id="{A423B207-ABB8-4B07-A7AF-DACF02243874}"/>
              </a:ext>
            </a:extLst>
          </p:cNvPr>
          <p:cNvGraphicFramePr>
            <a:graphicFrameLocks/>
          </p:cNvGraphicFramePr>
          <p:nvPr>
            <p:extLst>
              <p:ext uri="{D42A27DB-BD31-4B8C-83A1-F6EECF244321}">
                <p14:modId xmlns:p14="http://schemas.microsoft.com/office/powerpoint/2010/main" val="2909875915"/>
              </p:ext>
            </p:extLst>
          </p:nvPr>
        </p:nvGraphicFramePr>
        <p:xfrm>
          <a:off x="143716" y="1890344"/>
          <a:ext cx="5220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816874" cy="41088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取引形態（新型コロナウイルス緊急事態宣言の発令前／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a:t>
            </a:r>
            <a:r>
              <a:rPr lang="ja-JP" altLang="en-US" sz="2070" b="1" dirty="0">
                <a:latin typeface="MS UI Gothic" panose="020B0600070205080204" pitchFamily="50" charset="-128"/>
                <a:ea typeface="MS UI Gothic" panose="020B0600070205080204" pitchFamily="50" charset="-128"/>
              </a:rPr>
              <a:t>） </a:t>
            </a:r>
            <a:r>
              <a:rPr lang="en-US" altLang="zh-TW" sz="2070" b="1" spc="-300" dirty="0">
                <a:latin typeface="MS UI Gothic" panose="020B0600070205080204" pitchFamily="50" charset="-128"/>
                <a:ea typeface="MS UI Gothic" panose="020B0600070205080204" pitchFamily="50" charset="-128"/>
              </a:rPr>
              <a:t>〔</a:t>
            </a:r>
            <a:r>
              <a:rPr lang="ja-JP" altLang="en-US" sz="2070" b="1" spc="-300" dirty="0">
                <a:latin typeface="MS UI Gothic" panose="020B0600070205080204" pitchFamily="50" charset="-128"/>
                <a:ea typeface="MS UI Gothic" panose="020B0600070205080204" pitchFamily="50" charset="-128"/>
              </a:rPr>
              <a:t>産業構造の位置づけ別</a:t>
            </a:r>
            <a:r>
              <a:rPr lang="en-US" altLang="zh-TW" sz="2070" b="1" spc="-300" dirty="0">
                <a:latin typeface="MS UI Gothic" panose="020B0600070205080204" pitchFamily="50" charset="-128"/>
                <a:ea typeface="MS UI Gothic" panose="020B0600070205080204" pitchFamily="50" charset="-128"/>
              </a:rPr>
              <a:t>〕</a:t>
            </a:r>
            <a:endParaRPr lang="ja-JP" altLang="en-US" sz="2070" b="1" spc="-300" dirty="0">
              <a:latin typeface="MS UI Gothic" panose="020B0600070205080204" pitchFamily="50" charset="-128"/>
              <a:ea typeface="MS UI Gothic" panose="020B0600070205080204" pitchFamily="50" charset="-128"/>
            </a:endParaRPr>
          </a:p>
        </p:txBody>
      </p:sp>
      <p:sp>
        <p:nvSpPr>
          <p:cNvPr id="13" name="object 6">
            <a:extLst>
              <a:ext uri="{FF2B5EF4-FFF2-40B4-BE49-F238E27FC236}">
                <a16:creationId xmlns:a16="http://schemas.microsoft.com/office/drawing/2014/main" id="{5B6B40B0-8D86-4369-BA6F-CF52CC9DC951}"/>
              </a:ext>
            </a:extLst>
          </p:cNvPr>
          <p:cNvSpPr txBox="1"/>
          <p:nvPr/>
        </p:nvSpPr>
        <p:spPr>
          <a:xfrm>
            <a:off x="2149706" y="1473497"/>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76700DF0-792F-4042-87CC-835A6D6F1DC2}"/>
              </a:ext>
            </a:extLst>
          </p:cNvPr>
          <p:cNvSpPr txBox="1"/>
          <p:nvPr/>
        </p:nvSpPr>
        <p:spPr>
          <a:xfrm>
            <a:off x="7386766" y="1473497"/>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299BB98A-0EE0-4C09-821A-1641BACE88FB}"/>
              </a:ext>
            </a:extLst>
          </p:cNvPr>
          <p:cNvSpPr txBox="1"/>
          <p:nvPr/>
        </p:nvSpPr>
        <p:spPr>
          <a:xfrm>
            <a:off x="7235924" y="4311562"/>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A501F913-F049-4892-AE44-E5A0248A8CEB}"/>
              </a:ext>
            </a:extLst>
          </p:cNvPr>
          <p:cNvSpPr txBox="1"/>
          <p:nvPr/>
        </p:nvSpPr>
        <p:spPr>
          <a:xfrm>
            <a:off x="1907332" y="4311562"/>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pic>
        <p:nvPicPr>
          <p:cNvPr id="17" name="図 16">
            <a:extLst>
              <a:ext uri="{FF2B5EF4-FFF2-40B4-BE49-F238E27FC236}">
                <a16:creationId xmlns:a16="http://schemas.microsoft.com/office/drawing/2014/main" id="{D31AB714-7D3D-4802-B701-F2D83B4E93B9}"/>
              </a:ext>
            </a:extLst>
          </p:cNvPr>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1997" t="75275" r="13476" b="-3650"/>
          <a:stretch/>
        </p:blipFill>
        <p:spPr bwMode="auto">
          <a:xfrm>
            <a:off x="1905184" y="6627945"/>
            <a:ext cx="6508749" cy="518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グラフ 22">
            <a:extLst>
              <a:ext uri="{FF2B5EF4-FFF2-40B4-BE49-F238E27FC236}">
                <a16:creationId xmlns:a16="http://schemas.microsoft.com/office/drawing/2014/main" id="{A423B207-ABB8-4B07-A7AF-DACF02243874}"/>
              </a:ext>
            </a:extLst>
          </p:cNvPr>
          <p:cNvGraphicFramePr>
            <a:graphicFrameLocks/>
          </p:cNvGraphicFramePr>
          <p:nvPr>
            <p:extLst>
              <p:ext uri="{D42A27DB-BD31-4B8C-83A1-F6EECF244321}">
                <p14:modId xmlns:p14="http://schemas.microsoft.com/office/powerpoint/2010/main" val="1738640865"/>
              </p:ext>
            </p:extLst>
          </p:nvPr>
        </p:nvGraphicFramePr>
        <p:xfrm>
          <a:off x="5219400" y="4698456"/>
          <a:ext cx="522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a:extLst>
              <a:ext uri="{FF2B5EF4-FFF2-40B4-BE49-F238E27FC236}">
                <a16:creationId xmlns:a16="http://schemas.microsoft.com/office/drawing/2014/main" id="{A423B207-ABB8-4B07-A7AF-DACF02243874}"/>
              </a:ext>
            </a:extLst>
          </p:cNvPr>
          <p:cNvGraphicFramePr>
            <a:graphicFrameLocks/>
          </p:cNvGraphicFramePr>
          <p:nvPr>
            <p:extLst>
              <p:ext uri="{D42A27DB-BD31-4B8C-83A1-F6EECF244321}">
                <p14:modId xmlns:p14="http://schemas.microsoft.com/office/powerpoint/2010/main" val="3241315591"/>
              </p:ext>
            </p:extLst>
          </p:nvPr>
        </p:nvGraphicFramePr>
        <p:xfrm>
          <a:off x="5219400" y="1890344"/>
          <a:ext cx="522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22" name="テキスト ボックス 21">
            <a:extLst>
              <a:ext uri="{FF2B5EF4-FFF2-40B4-BE49-F238E27FC236}">
                <a16:creationId xmlns:a16="http://schemas.microsoft.com/office/drawing/2014/main" id="{9DB4196A-3942-4CC2-9A2E-5BD55B9B4AB6}"/>
              </a:ext>
            </a:extLst>
          </p:cNvPr>
          <p:cNvSpPr txBox="1"/>
          <p:nvPr/>
        </p:nvSpPr>
        <p:spPr>
          <a:xfrm>
            <a:off x="515394" y="750100"/>
            <a:ext cx="7008562"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p>
        </p:txBody>
      </p:sp>
    </p:spTree>
    <p:extLst>
      <p:ext uri="{BB962C8B-B14F-4D97-AF65-F5344CB8AC3E}">
        <p14:creationId xmlns:p14="http://schemas.microsoft.com/office/powerpoint/2010/main" val="3776675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年後の取引形態</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（産業構造の位置づけ別、従業員数別）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93467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産業における産業構造の位置づけ、従業員数</a:t>
            </a:r>
          </a:p>
        </p:txBody>
      </p:sp>
      <p:graphicFrame>
        <p:nvGraphicFramePr>
          <p:cNvPr id="7" name="グラフ 6">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3624809511"/>
              </p:ext>
            </p:extLst>
          </p:nvPr>
        </p:nvGraphicFramePr>
        <p:xfrm>
          <a:off x="176260" y="1918205"/>
          <a:ext cx="5043440" cy="429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F1D2FC3D-A508-4664-9F87-F51C36640381}"/>
              </a:ext>
            </a:extLst>
          </p:cNvPr>
          <p:cNvGraphicFramePr>
            <a:graphicFrameLocks/>
          </p:cNvGraphicFramePr>
          <p:nvPr>
            <p:extLst>
              <p:ext uri="{D42A27DB-BD31-4B8C-83A1-F6EECF244321}">
                <p14:modId xmlns:p14="http://schemas.microsoft.com/office/powerpoint/2010/main" val="282649347"/>
              </p:ext>
            </p:extLst>
          </p:nvPr>
        </p:nvGraphicFramePr>
        <p:xfrm>
          <a:off x="5219700" y="1875871"/>
          <a:ext cx="5051907" cy="426999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図 9">
            <a:extLst>
              <a:ext uri="{FF2B5EF4-FFF2-40B4-BE49-F238E27FC236}">
                <a16:creationId xmlns:a16="http://schemas.microsoft.com/office/drawing/2014/main" id="{3B584799-787F-4E5C-9E1A-122DE85D6166}"/>
              </a:ext>
            </a:extLst>
          </p:cNvPr>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1997" t="75275" r="13476" b="-3650"/>
          <a:stretch/>
        </p:blipFill>
        <p:spPr bwMode="auto">
          <a:xfrm>
            <a:off x="1905184" y="6313884"/>
            <a:ext cx="6508749" cy="51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42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年後の事業形態</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7" name="グラフ 6">
            <a:extLst>
              <a:ext uri="{FF2B5EF4-FFF2-40B4-BE49-F238E27FC236}">
                <a16:creationId xmlns:a16="http://schemas.microsoft.com/office/drawing/2014/main" id="{F37A01F4-051C-43AE-B854-4C8B443E8A91}"/>
              </a:ext>
            </a:extLst>
          </p:cNvPr>
          <p:cNvGraphicFramePr>
            <a:graphicFrameLocks/>
          </p:cNvGraphicFramePr>
          <p:nvPr>
            <p:extLst>
              <p:ext uri="{D42A27DB-BD31-4B8C-83A1-F6EECF244321}">
                <p14:modId xmlns:p14="http://schemas.microsoft.com/office/powerpoint/2010/main" val="110154997"/>
              </p:ext>
            </p:extLst>
          </p:nvPr>
        </p:nvGraphicFramePr>
        <p:xfrm>
          <a:off x="1439700" y="1890144"/>
          <a:ext cx="756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249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816874"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事業形態（新型コロナウイルス緊急事態宣言の発令前／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a:t>
            </a:r>
            <a:r>
              <a:rPr lang="ja-JP" altLang="en-US" sz="2000" b="1" dirty="0">
                <a:latin typeface="MS UI Gothic" panose="020B0600070205080204" pitchFamily="50" charset="-128"/>
                <a:ea typeface="MS UI Gothic" panose="020B0600070205080204" pitchFamily="50" charset="-128"/>
              </a:rPr>
              <a:t> </a:t>
            </a:r>
            <a:r>
              <a:rPr lang="en-US" altLang="zh-TW" sz="2000" b="1" spc="-300" dirty="0">
                <a:latin typeface="MS UI Gothic" panose="020B0600070205080204" pitchFamily="50" charset="-128"/>
                <a:ea typeface="MS UI Gothic" panose="020B0600070205080204" pitchFamily="50" charset="-128"/>
              </a:rPr>
              <a:t>〔</a:t>
            </a:r>
            <a:r>
              <a:rPr lang="ja-JP" altLang="en-US" sz="2000" b="1" spc="-300" dirty="0">
                <a:latin typeface="MS UI Gothic" panose="020B0600070205080204" pitchFamily="50" charset="-128"/>
                <a:ea typeface="MS UI Gothic" panose="020B0600070205080204" pitchFamily="50" charset="-128"/>
              </a:rPr>
              <a:t>産業構造の位置づけ別</a:t>
            </a:r>
            <a:r>
              <a:rPr lang="en-US" altLang="zh-TW" sz="2000" b="1" spc="-300" dirty="0">
                <a:latin typeface="MS UI Gothic" panose="020B0600070205080204" pitchFamily="50" charset="-128"/>
                <a:ea typeface="MS UI Gothic" panose="020B0600070205080204" pitchFamily="50" charset="-128"/>
              </a:rPr>
              <a:t>〕</a:t>
            </a:r>
            <a:endParaRPr lang="ja-JP" altLang="en-US" sz="2065" b="1" spc="-300" dirty="0">
              <a:latin typeface="MS UI Gothic" panose="020B0600070205080204" pitchFamily="50" charset="-128"/>
              <a:ea typeface="MS UI Gothic" panose="020B0600070205080204" pitchFamily="50" charset="-128"/>
            </a:endParaRPr>
          </a:p>
        </p:txBody>
      </p:sp>
      <p:pic>
        <p:nvPicPr>
          <p:cNvPr id="12" name="図 11">
            <a:extLst>
              <a:ext uri="{FF2B5EF4-FFF2-40B4-BE49-F238E27FC236}">
                <a16:creationId xmlns:a16="http://schemas.microsoft.com/office/drawing/2014/main" id="{F4E4BD84-1BB6-4F37-828D-666D283F50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144" r="10614" b="201"/>
          <a:stretch/>
        </p:blipFill>
        <p:spPr bwMode="auto">
          <a:xfrm>
            <a:off x="1691308" y="6608853"/>
            <a:ext cx="7281333" cy="465667"/>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6">
            <a:extLst>
              <a:ext uri="{FF2B5EF4-FFF2-40B4-BE49-F238E27FC236}">
                <a16:creationId xmlns:a16="http://schemas.microsoft.com/office/drawing/2014/main" id="{47697B32-4246-4C3F-A1F0-815979FE7012}"/>
              </a:ext>
            </a:extLst>
          </p:cNvPr>
          <p:cNvSpPr txBox="1"/>
          <p:nvPr/>
        </p:nvSpPr>
        <p:spPr>
          <a:xfrm>
            <a:off x="2149706" y="1446782"/>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4" name="object 6">
            <a:extLst>
              <a:ext uri="{FF2B5EF4-FFF2-40B4-BE49-F238E27FC236}">
                <a16:creationId xmlns:a16="http://schemas.microsoft.com/office/drawing/2014/main" id="{AE405F7E-F5E4-4FD6-A048-A18CAC77E4F8}"/>
              </a:ext>
            </a:extLst>
          </p:cNvPr>
          <p:cNvSpPr txBox="1"/>
          <p:nvPr/>
        </p:nvSpPr>
        <p:spPr>
          <a:xfrm>
            <a:off x="7386766" y="1446782"/>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5" name="object 6">
            <a:extLst>
              <a:ext uri="{FF2B5EF4-FFF2-40B4-BE49-F238E27FC236}">
                <a16:creationId xmlns:a16="http://schemas.microsoft.com/office/drawing/2014/main" id="{4607C6C9-06DC-4F76-8B13-44A9181B82BC}"/>
              </a:ext>
            </a:extLst>
          </p:cNvPr>
          <p:cNvSpPr txBox="1"/>
          <p:nvPr/>
        </p:nvSpPr>
        <p:spPr>
          <a:xfrm>
            <a:off x="7235924" y="4284847"/>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1D05A9DF-6A34-47B9-84F5-A1D16C767082}"/>
              </a:ext>
            </a:extLst>
          </p:cNvPr>
          <p:cNvSpPr txBox="1"/>
          <p:nvPr/>
        </p:nvSpPr>
        <p:spPr>
          <a:xfrm>
            <a:off x="1907332" y="4284847"/>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20" name="グラフ 19">
            <a:extLst>
              <a:ext uri="{FF2B5EF4-FFF2-40B4-BE49-F238E27FC236}">
                <a16:creationId xmlns:a16="http://schemas.microsoft.com/office/drawing/2014/main" id="{F37A01F4-051C-43AE-B854-4C8B443E8A91}"/>
              </a:ext>
            </a:extLst>
          </p:cNvPr>
          <p:cNvGraphicFramePr>
            <a:graphicFrameLocks/>
          </p:cNvGraphicFramePr>
          <p:nvPr>
            <p:extLst>
              <p:ext uri="{D42A27DB-BD31-4B8C-83A1-F6EECF244321}">
                <p14:modId xmlns:p14="http://schemas.microsoft.com/office/powerpoint/2010/main" val="2857171644"/>
              </p:ext>
            </p:extLst>
          </p:nvPr>
        </p:nvGraphicFramePr>
        <p:xfrm>
          <a:off x="143716" y="4671741"/>
          <a:ext cx="522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F37A01F4-051C-43AE-B854-4C8B443E8A91}"/>
              </a:ext>
            </a:extLst>
          </p:cNvPr>
          <p:cNvGraphicFramePr>
            <a:graphicFrameLocks/>
          </p:cNvGraphicFramePr>
          <p:nvPr>
            <p:extLst>
              <p:ext uri="{D42A27DB-BD31-4B8C-83A1-F6EECF244321}">
                <p14:modId xmlns:p14="http://schemas.microsoft.com/office/powerpoint/2010/main" val="792379737"/>
              </p:ext>
            </p:extLst>
          </p:nvPr>
        </p:nvGraphicFramePr>
        <p:xfrm>
          <a:off x="143716" y="1863629"/>
          <a:ext cx="522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F37A01F4-051C-43AE-B854-4C8B443E8A91}"/>
              </a:ext>
            </a:extLst>
          </p:cNvPr>
          <p:cNvGraphicFramePr>
            <a:graphicFrameLocks/>
          </p:cNvGraphicFramePr>
          <p:nvPr>
            <p:extLst>
              <p:ext uri="{D42A27DB-BD31-4B8C-83A1-F6EECF244321}">
                <p14:modId xmlns:p14="http://schemas.microsoft.com/office/powerpoint/2010/main" val="2801596720"/>
              </p:ext>
            </p:extLst>
          </p:nvPr>
        </p:nvGraphicFramePr>
        <p:xfrm>
          <a:off x="5219400" y="4671741"/>
          <a:ext cx="522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グラフ 18">
            <a:extLst>
              <a:ext uri="{FF2B5EF4-FFF2-40B4-BE49-F238E27FC236}">
                <a16:creationId xmlns:a16="http://schemas.microsoft.com/office/drawing/2014/main" id="{F37A01F4-051C-43AE-B854-4C8B443E8A91}"/>
              </a:ext>
            </a:extLst>
          </p:cNvPr>
          <p:cNvGraphicFramePr>
            <a:graphicFrameLocks/>
          </p:cNvGraphicFramePr>
          <p:nvPr>
            <p:extLst>
              <p:ext uri="{D42A27DB-BD31-4B8C-83A1-F6EECF244321}">
                <p14:modId xmlns:p14="http://schemas.microsoft.com/office/powerpoint/2010/main" val="4147121226"/>
              </p:ext>
            </p:extLst>
          </p:nvPr>
        </p:nvGraphicFramePr>
        <p:xfrm>
          <a:off x="5219400" y="1863629"/>
          <a:ext cx="522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23" name="テキスト ボックス 22">
            <a:extLst>
              <a:ext uri="{FF2B5EF4-FFF2-40B4-BE49-F238E27FC236}">
                <a16:creationId xmlns:a16="http://schemas.microsoft.com/office/drawing/2014/main" id="{DF3D95F3-E154-487A-9F80-68974017D318}"/>
              </a:ext>
            </a:extLst>
          </p:cNvPr>
          <p:cNvSpPr txBox="1"/>
          <p:nvPr/>
        </p:nvSpPr>
        <p:spPr>
          <a:xfrm>
            <a:off x="515394" y="750100"/>
            <a:ext cx="7296594"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p>
        </p:txBody>
      </p:sp>
    </p:spTree>
    <p:extLst>
      <p:ext uri="{BB962C8B-B14F-4D97-AF65-F5344CB8AC3E}">
        <p14:creationId xmlns:p14="http://schemas.microsoft.com/office/powerpoint/2010/main" val="107994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8" y="1842044"/>
            <a:ext cx="9105231" cy="5152481"/>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632"/>
              </a:spcBef>
              <a:spcAft>
                <a:spcPts val="1265"/>
              </a:spcAft>
            </a:pPr>
            <a:endParaRPr lang="ja-JP" altLang="en-US" sz="2108" dirty="0">
              <a:solidFill>
                <a:schemeClr val="tx1"/>
              </a:solidFill>
              <a:latin typeface="游ゴシック Medium" panose="020B0500000000000000" pitchFamily="50" charset="-128"/>
              <a:ea typeface="游ゴシック Medium" panose="020B0500000000000000" pitchFamily="50" charset="-128"/>
              <a:cs typeface="+mj-cs"/>
            </a:endParaRPr>
          </a:p>
        </p:txBody>
      </p:sp>
      <p:sp>
        <p:nvSpPr>
          <p:cNvPr id="6" name="タイトル 9"/>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Ⅰ.</a:t>
            </a:r>
            <a:r>
              <a:rPr lang="ja-JP" altLang="en-US" sz="2529" dirty="0">
                <a:latin typeface="+mj-ea"/>
                <a:ea typeface="+mj-ea"/>
              </a:rPr>
              <a:t>調査対象</a:t>
            </a:r>
          </a:p>
        </p:txBody>
      </p:sp>
      <p:sp>
        <p:nvSpPr>
          <p:cNvPr id="17" name="正方形/長方形 16"/>
          <p:cNvSpPr/>
          <p:nvPr/>
        </p:nvSpPr>
        <p:spPr>
          <a:xfrm>
            <a:off x="611188" y="1160283"/>
            <a:ext cx="9105231" cy="758854"/>
          </a:xfrm>
          <a:prstGeom prst="rect">
            <a:avLst/>
          </a:prstGeom>
          <a:solidFill>
            <a:schemeClr val="accent5">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tabLst>
                <a:tab pos="1415280" algn="r"/>
                <a:tab pos="1515654" algn="l"/>
              </a:tabLst>
            </a:pPr>
            <a:r>
              <a:rPr lang="ja-JP" altLang="en-US" sz="1475" dirty="0">
                <a:solidFill>
                  <a:schemeClr val="tx1"/>
                </a:solidFill>
                <a:latin typeface="+mn-ea"/>
              </a:rPr>
              <a:t>調査対象は、組込み</a:t>
            </a:r>
            <a:r>
              <a:rPr lang="en-US" altLang="ja-JP" sz="1475" dirty="0">
                <a:solidFill>
                  <a:schemeClr val="tx1"/>
                </a:solidFill>
                <a:latin typeface="+mn-ea"/>
              </a:rPr>
              <a:t>/IoT</a:t>
            </a:r>
            <a:r>
              <a:rPr lang="ja-JP" altLang="en-US" sz="1475" dirty="0">
                <a:solidFill>
                  <a:schemeClr val="tx1"/>
                </a:solidFill>
                <a:latin typeface="+mn-ea"/>
              </a:rPr>
              <a:t>産業の実態をより深く調査するために、組込み</a:t>
            </a:r>
            <a:r>
              <a:rPr lang="en-US" altLang="ja-JP" sz="1475" dirty="0">
                <a:solidFill>
                  <a:schemeClr val="tx1"/>
                </a:solidFill>
                <a:latin typeface="+mn-ea"/>
              </a:rPr>
              <a:t>/IoT</a:t>
            </a:r>
            <a:r>
              <a:rPr lang="ja-JP" altLang="en-US" sz="1475" dirty="0">
                <a:solidFill>
                  <a:schemeClr val="tx1"/>
                </a:solidFill>
                <a:latin typeface="+mn-ea"/>
              </a:rPr>
              <a:t>関連産業に位置付けられるメーカー企業やメーカー企業にサブシステム、サービス等を提供する企業だけではなく、組込み</a:t>
            </a:r>
            <a:r>
              <a:rPr lang="en-US" altLang="ja-JP" sz="1475" dirty="0">
                <a:solidFill>
                  <a:schemeClr val="tx1"/>
                </a:solidFill>
                <a:latin typeface="+mn-ea"/>
              </a:rPr>
              <a:t>/IoT</a:t>
            </a:r>
            <a:r>
              <a:rPr lang="ja-JP" altLang="en-US" sz="1475" dirty="0">
                <a:solidFill>
                  <a:schemeClr val="tx1"/>
                </a:solidFill>
                <a:latin typeface="+mn-ea"/>
              </a:rPr>
              <a:t>製品や機器・設備・システム等を利用して、製品やサービスを顧客に提供する企業（組込み</a:t>
            </a:r>
            <a:r>
              <a:rPr lang="en-US" altLang="ja-JP" sz="1475" dirty="0">
                <a:solidFill>
                  <a:schemeClr val="tx1"/>
                </a:solidFill>
                <a:latin typeface="+mn-ea"/>
              </a:rPr>
              <a:t>/IoT</a:t>
            </a:r>
            <a:r>
              <a:rPr lang="ja-JP" altLang="en-US" sz="1475" dirty="0">
                <a:solidFill>
                  <a:schemeClr val="tx1"/>
                </a:solidFill>
                <a:latin typeface="+mn-ea"/>
              </a:rPr>
              <a:t>産業のユーザー企業）も含めている。</a:t>
            </a:r>
          </a:p>
        </p:txBody>
      </p:sp>
      <p:sp>
        <p:nvSpPr>
          <p:cNvPr id="115" name="テキスト ボックス 114"/>
          <p:cNvSpPr txBox="1"/>
          <p:nvPr/>
        </p:nvSpPr>
        <p:spPr>
          <a:xfrm>
            <a:off x="1357905" y="6570551"/>
            <a:ext cx="8029378" cy="319318"/>
          </a:xfrm>
          <a:prstGeom prst="rect">
            <a:avLst/>
          </a:prstGeom>
          <a:noFill/>
        </p:spPr>
        <p:txBody>
          <a:bodyPr wrap="none" rtlCol="0">
            <a:spAutoFit/>
          </a:bodyPr>
          <a:lstStyle/>
          <a:p>
            <a:r>
              <a:rPr lang="ja-JP" altLang="en-US" sz="1475" dirty="0">
                <a:latin typeface="Meiryo UI" panose="020B0604030504040204" pitchFamily="50" charset="-128"/>
                <a:ea typeface="Meiryo UI" panose="020B0604030504040204" pitchFamily="50" charset="-128"/>
              </a:rPr>
              <a:t>組込み</a:t>
            </a:r>
            <a:r>
              <a:rPr lang="en-US" altLang="ja-JP" sz="1475" dirty="0">
                <a:latin typeface="Meiryo UI" panose="020B0604030504040204" pitchFamily="50" charset="-128"/>
                <a:ea typeface="Meiryo UI" panose="020B0604030504040204" pitchFamily="50" charset="-128"/>
              </a:rPr>
              <a:t>/IoT</a:t>
            </a:r>
            <a:r>
              <a:rPr lang="ja-JP" altLang="en-US" sz="1475" dirty="0">
                <a:latin typeface="Meiryo UI" panose="020B0604030504040204" pitchFamily="50" charset="-128"/>
                <a:ea typeface="Meiryo UI" panose="020B0604030504040204" pitchFamily="50" charset="-128"/>
              </a:rPr>
              <a:t>産業の産業構造（出所：一般社団法人組込みイノベーション協議会の資料をもとに作成）</a:t>
            </a:r>
          </a:p>
        </p:txBody>
      </p:sp>
      <p:pic>
        <p:nvPicPr>
          <p:cNvPr id="3" name="図 2">
            <a:extLst>
              <a:ext uri="{FF2B5EF4-FFF2-40B4-BE49-F238E27FC236}">
                <a16:creationId xmlns:a16="http://schemas.microsoft.com/office/drawing/2014/main" id="{CD630C5F-8EA4-47C5-B916-A55832E2124B}"/>
              </a:ext>
            </a:extLst>
          </p:cNvPr>
          <p:cNvPicPr>
            <a:picLocks noChangeAspect="1"/>
          </p:cNvPicPr>
          <p:nvPr/>
        </p:nvPicPr>
        <p:blipFill>
          <a:blip r:embed="rId2"/>
          <a:stretch>
            <a:fillRect/>
          </a:stretch>
        </p:blipFill>
        <p:spPr>
          <a:xfrm>
            <a:off x="732437" y="2353513"/>
            <a:ext cx="5207343" cy="3993827"/>
          </a:xfrm>
          <a:prstGeom prst="rect">
            <a:avLst/>
          </a:prstGeom>
        </p:spPr>
      </p:pic>
      <p:graphicFrame>
        <p:nvGraphicFramePr>
          <p:cNvPr id="8" name="表 7">
            <a:extLst>
              <a:ext uri="{FF2B5EF4-FFF2-40B4-BE49-F238E27FC236}">
                <a16:creationId xmlns:a16="http://schemas.microsoft.com/office/drawing/2014/main" id="{E8E9153A-42FD-4EBF-9976-FDD8D80EDBEC}"/>
              </a:ext>
            </a:extLst>
          </p:cNvPr>
          <p:cNvGraphicFramePr>
            <a:graphicFrameLocks noGrp="1"/>
          </p:cNvGraphicFramePr>
          <p:nvPr>
            <p:extLst>
              <p:ext uri="{D42A27DB-BD31-4B8C-83A1-F6EECF244321}">
                <p14:modId xmlns:p14="http://schemas.microsoft.com/office/powerpoint/2010/main" val="307307051"/>
              </p:ext>
            </p:extLst>
          </p:nvPr>
        </p:nvGraphicFramePr>
        <p:xfrm>
          <a:off x="6097984" y="2466008"/>
          <a:ext cx="3442196" cy="3775750"/>
        </p:xfrm>
        <a:graphic>
          <a:graphicData uri="http://schemas.openxmlformats.org/drawingml/2006/table">
            <a:tbl>
              <a:tblPr>
                <a:tableStyleId>{5C22544A-7EE6-4342-B048-85BDC9FD1C3A}</a:tableStyleId>
              </a:tblPr>
              <a:tblGrid>
                <a:gridCol w="273844">
                  <a:extLst>
                    <a:ext uri="{9D8B030D-6E8A-4147-A177-3AD203B41FA5}">
                      <a16:colId xmlns:a16="http://schemas.microsoft.com/office/drawing/2014/main" val="3329314395"/>
                    </a:ext>
                  </a:extLst>
                </a:gridCol>
                <a:gridCol w="865594">
                  <a:extLst>
                    <a:ext uri="{9D8B030D-6E8A-4147-A177-3AD203B41FA5}">
                      <a16:colId xmlns:a16="http://schemas.microsoft.com/office/drawing/2014/main" val="59125496"/>
                    </a:ext>
                  </a:extLst>
                </a:gridCol>
                <a:gridCol w="2302758">
                  <a:extLst>
                    <a:ext uri="{9D8B030D-6E8A-4147-A177-3AD203B41FA5}">
                      <a16:colId xmlns:a16="http://schemas.microsoft.com/office/drawing/2014/main" val="3315587298"/>
                    </a:ext>
                  </a:extLst>
                </a:gridCol>
              </a:tblGrid>
              <a:tr h="953532">
                <a:tc>
                  <a:txBody>
                    <a:bodyPr/>
                    <a:lstStyle/>
                    <a:p>
                      <a:pPr algn="ctr" fontAlgn="ctr"/>
                      <a:r>
                        <a:rPr lang="ja-JP" altLang="en-US" sz="1200" dirty="0"/>
                        <a:t>Ⓐ</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ユーザー企業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ja-JP" altLang="en-US" sz="1200" u="none" strike="noStrike" dirty="0">
                          <a:effectLst/>
                        </a:rPr>
                        <a:t>他社の組込み</a:t>
                      </a:r>
                      <a:r>
                        <a:rPr lang="en-US" altLang="ja-JP" sz="1200" u="none" strike="noStrike" dirty="0">
                          <a:effectLst/>
                        </a:rPr>
                        <a:t>/IoT</a:t>
                      </a:r>
                      <a:r>
                        <a:rPr lang="ja-JP" altLang="en-US" sz="1200" u="none" strike="noStrike" dirty="0">
                          <a:effectLst/>
                        </a:rPr>
                        <a:t>関連の製品・サービス等を利用している企業。（組込み</a:t>
                      </a:r>
                      <a:r>
                        <a:rPr lang="en-US" altLang="ja-JP" sz="1200" u="none" strike="noStrike" dirty="0">
                          <a:effectLst/>
                        </a:rPr>
                        <a:t>/IoT</a:t>
                      </a:r>
                      <a:r>
                        <a:rPr lang="ja-JP" altLang="en-US" sz="1200" u="none" strike="noStrike" dirty="0">
                          <a:effectLst/>
                        </a:rPr>
                        <a:t>関連の製品・サービス等を開発・提供している事業部門を持たず、調達している企業）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903544"/>
                  </a:ext>
                </a:extLst>
              </a:tr>
              <a:tr h="928016">
                <a:tc>
                  <a:txBody>
                    <a:bodyPr/>
                    <a:lstStyle/>
                    <a:p>
                      <a:pPr algn="ctr" fontAlgn="ctr"/>
                      <a:r>
                        <a:rPr lang="ja-JP" altLang="en-US" sz="1200" dirty="0"/>
                        <a:t>Ⓑ</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メーカー企業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ja-JP" altLang="en-US" sz="1200" u="none" strike="noStrike" dirty="0">
                          <a:effectLst/>
                        </a:rPr>
                        <a:t>ユーザーに対して、組込み技術・</a:t>
                      </a:r>
                      <a:r>
                        <a:rPr lang="en-US" altLang="ja-JP" sz="1200" u="none" strike="noStrike" dirty="0">
                          <a:effectLst/>
                        </a:rPr>
                        <a:t>IoT</a:t>
                      </a:r>
                      <a:r>
                        <a:rPr lang="ja-JP" altLang="en-US" sz="1200" u="none" strike="noStrike" dirty="0">
                          <a:effectLst/>
                        </a:rPr>
                        <a:t>技術を用いたシステム（製品・サービス）を開発／提供する企業。（例：メーカー、サービスプロバイダなど）</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038219"/>
                  </a:ext>
                </a:extLst>
              </a:tr>
              <a:tr h="928016">
                <a:tc>
                  <a:txBody>
                    <a:bodyPr/>
                    <a:lstStyle/>
                    <a:p>
                      <a:pPr algn="ctr" fontAlgn="ctr"/>
                      <a:r>
                        <a:rPr lang="ja-JP" altLang="en-US" sz="1200" dirty="0"/>
                        <a:t>Ⓒ</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a:effectLst/>
                        </a:rPr>
                        <a:t>サブシステム提供企業</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ja-JP" altLang="en-US" sz="1200" u="none" strike="noStrike" dirty="0">
                          <a:effectLst/>
                        </a:rPr>
                        <a:t>システム（製品・サービス）を構成する部品・サブシステム・技術を開発・提供する企業。（例：ハードウェア</a:t>
                      </a:r>
                      <a:r>
                        <a:rPr lang="en-US" altLang="ja-JP" sz="1200" u="none" strike="noStrike" dirty="0">
                          <a:effectLst/>
                        </a:rPr>
                        <a:t>/</a:t>
                      </a:r>
                      <a:r>
                        <a:rPr lang="ja-JP" altLang="en-US" sz="1200" u="none" strike="noStrike" dirty="0">
                          <a:effectLst/>
                        </a:rPr>
                        <a:t>ソフトウェア部品、コンポーネントなど）</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085103"/>
                  </a:ext>
                </a:extLst>
              </a:tr>
              <a:tr h="966186">
                <a:tc>
                  <a:txBody>
                    <a:bodyPr/>
                    <a:lstStyle/>
                    <a:p>
                      <a:pPr algn="ctr" fontAlgn="ctr"/>
                      <a:r>
                        <a:rPr lang="ja-JP" altLang="en-US" sz="1200" dirty="0"/>
                        <a:t>Ⓓ</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a:effectLst/>
                        </a:rPr>
                        <a:t>サービス提供企業</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ja-JP" altLang="en-US" sz="1200" u="none" strike="noStrike" dirty="0">
                          <a:effectLst/>
                        </a:rPr>
                        <a:t>メーカーやサブシステム提供企業に対して、サービスを提供する企業。（例：人材派遣、開発サービス、運用サービス、試験・評価、教育・研修、開発ツール、コンサルティングなど）</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198156"/>
                  </a:ext>
                </a:extLst>
              </a:tr>
            </a:tbl>
          </a:graphicData>
        </a:graphic>
      </p:graphicFrame>
    </p:spTree>
    <p:extLst>
      <p:ext uri="{BB962C8B-B14F-4D97-AF65-F5344CB8AC3E}">
        <p14:creationId xmlns:p14="http://schemas.microsoft.com/office/powerpoint/2010/main" val="2626886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年後の事業形態</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（産業構造の位置づけ別、従業員数別）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93467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産業における産業構造の位置づけ、従業員数</a:t>
            </a:r>
          </a:p>
        </p:txBody>
      </p:sp>
      <p:graphicFrame>
        <p:nvGraphicFramePr>
          <p:cNvPr id="10" name="グラフ 9">
            <a:extLst>
              <a:ext uri="{FF2B5EF4-FFF2-40B4-BE49-F238E27FC236}">
                <a16:creationId xmlns:a16="http://schemas.microsoft.com/office/drawing/2014/main" id="{F77E3A57-3A0B-41F7-93D7-591C35AEED0E}"/>
              </a:ext>
            </a:extLst>
          </p:cNvPr>
          <p:cNvGraphicFramePr>
            <a:graphicFrameLocks/>
          </p:cNvGraphicFramePr>
          <p:nvPr>
            <p:extLst>
              <p:ext uri="{D42A27DB-BD31-4B8C-83A1-F6EECF244321}">
                <p14:modId xmlns:p14="http://schemas.microsoft.com/office/powerpoint/2010/main" val="406705233"/>
              </p:ext>
            </p:extLst>
          </p:nvPr>
        </p:nvGraphicFramePr>
        <p:xfrm>
          <a:off x="176260" y="1846197"/>
          <a:ext cx="5043440" cy="429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621C1F1A-86E5-41AC-AB4E-12E0DFAB7786}"/>
              </a:ext>
            </a:extLst>
          </p:cNvPr>
          <p:cNvGraphicFramePr>
            <a:graphicFrameLocks/>
          </p:cNvGraphicFramePr>
          <p:nvPr>
            <p:extLst>
              <p:ext uri="{D42A27DB-BD31-4B8C-83A1-F6EECF244321}">
                <p14:modId xmlns:p14="http://schemas.microsoft.com/office/powerpoint/2010/main" val="277318293"/>
              </p:ext>
            </p:extLst>
          </p:nvPr>
        </p:nvGraphicFramePr>
        <p:xfrm>
          <a:off x="5219700" y="1846197"/>
          <a:ext cx="5051907" cy="4269994"/>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a:extLst>
              <a:ext uri="{FF2B5EF4-FFF2-40B4-BE49-F238E27FC236}">
                <a16:creationId xmlns:a16="http://schemas.microsoft.com/office/drawing/2014/main" id="{82FED250-B126-4241-91CC-7A127D65D1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144" r="10614" b="201"/>
          <a:stretch/>
        </p:blipFill>
        <p:spPr bwMode="auto">
          <a:xfrm>
            <a:off x="1691308" y="6275328"/>
            <a:ext cx="7281333" cy="46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14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年後の製品・サービスの提供先</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7" name="グラフ 6">
            <a:extLst>
              <a:ext uri="{FF2B5EF4-FFF2-40B4-BE49-F238E27FC236}">
                <a16:creationId xmlns:a16="http://schemas.microsoft.com/office/drawing/2014/main" id="{429DE214-9962-4F9E-A775-E9B7B5B0F951}"/>
              </a:ext>
            </a:extLst>
          </p:cNvPr>
          <p:cNvGraphicFramePr>
            <a:graphicFrameLocks/>
          </p:cNvGraphicFramePr>
          <p:nvPr>
            <p:extLst>
              <p:ext uri="{D42A27DB-BD31-4B8C-83A1-F6EECF244321}">
                <p14:modId xmlns:p14="http://schemas.microsoft.com/office/powerpoint/2010/main" val="3984505741"/>
              </p:ext>
            </p:extLst>
          </p:nvPr>
        </p:nvGraphicFramePr>
        <p:xfrm>
          <a:off x="1439700" y="1890144"/>
          <a:ext cx="7560000" cy="359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2797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429DE214-9962-4F9E-A775-E9B7B5B0F951}"/>
              </a:ext>
            </a:extLst>
          </p:cNvPr>
          <p:cNvGraphicFramePr>
            <a:graphicFrameLocks/>
          </p:cNvGraphicFramePr>
          <p:nvPr>
            <p:extLst>
              <p:ext uri="{D42A27DB-BD31-4B8C-83A1-F6EECF244321}">
                <p14:modId xmlns:p14="http://schemas.microsoft.com/office/powerpoint/2010/main" val="1405624872"/>
              </p:ext>
            </p:extLst>
          </p:nvPr>
        </p:nvGraphicFramePr>
        <p:xfrm>
          <a:off x="179140" y="4693813"/>
          <a:ext cx="522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429DE214-9962-4F9E-A775-E9B7B5B0F951}"/>
              </a:ext>
            </a:extLst>
          </p:cNvPr>
          <p:cNvGraphicFramePr>
            <a:graphicFrameLocks/>
          </p:cNvGraphicFramePr>
          <p:nvPr>
            <p:extLst>
              <p:ext uri="{D42A27DB-BD31-4B8C-83A1-F6EECF244321}">
                <p14:modId xmlns:p14="http://schemas.microsoft.com/office/powerpoint/2010/main" val="2554948226"/>
              </p:ext>
            </p:extLst>
          </p:nvPr>
        </p:nvGraphicFramePr>
        <p:xfrm>
          <a:off x="179140" y="1885701"/>
          <a:ext cx="5220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製品・サービスの提供先（新型コロナウイルス緊急事態宣言の発令前／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a:t>
            </a:r>
          </a:p>
        </p:txBody>
      </p:sp>
      <p:sp>
        <p:nvSpPr>
          <p:cNvPr id="6" name="object 6">
            <a:extLst>
              <a:ext uri="{FF2B5EF4-FFF2-40B4-BE49-F238E27FC236}">
                <a16:creationId xmlns:a16="http://schemas.microsoft.com/office/drawing/2014/main" id="{604A1C02-DCD9-46BA-BC13-643DF8648F32}"/>
              </a:ext>
            </a:extLst>
          </p:cNvPr>
          <p:cNvSpPr txBox="1"/>
          <p:nvPr/>
        </p:nvSpPr>
        <p:spPr>
          <a:xfrm>
            <a:off x="2149706" y="1468854"/>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9" name="object 6">
            <a:extLst>
              <a:ext uri="{FF2B5EF4-FFF2-40B4-BE49-F238E27FC236}">
                <a16:creationId xmlns:a16="http://schemas.microsoft.com/office/drawing/2014/main" id="{36A905E5-2F41-4480-89F8-B62C815EFB19}"/>
              </a:ext>
            </a:extLst>
          </p:cNvPr>
          <p:cNvSpPr txBox="1"/>
          <p:nvPr/>
        </p:nvSpPr>
        <p:spPr>
          <a:xfrm>
            <a:off x="7386766" y="1468854"/>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
        <p:nvSpPr>
          <p:cNvPr id="10" name="object 6">
            <a:extLst>
              <a:ext uri="{FF2B5EF4-FFF2-40B4-BE49-F238E27FC236}">
                <a16:creationId xmlns:a16="http://schemas.microsoft.com/office/drawing/2014/main" id="{30C615D5-F9ED-429F-9383-F99808321A6F}"/>
              </a:ext>
            </a:extLst>
          </p:cNvPr>
          <p:cNvSpPr txBox="1"/>
          <p:nvPr/>
        </p:nvSpPr>
        <p:spPr>
          <a:xfrm>
            <a:off x="7235924" y="4306919"/>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1" name="object 6">
            <a:extLst>
              <a:ext uri="{FF2B5EF4-FFF2-40B4-BE49-F238E27FC236}">
                <a16:creationId xmlns:a16="http://schemas.microsoft.com/office/drawing/2014/main" id="{C09D372D-1726-4600-918D-44001017B41C}"/>
              </a:ext>
            </a:extLst>
          </p:cNvPr>
          <p:cNvSpPr txBox="1"/>
          <p:nvPr/>
        </p:nvSpPr>
        <p:spPr>
          <a:xfrm>
            <a:off x="1907332" y="4306919"/>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pic>
        <p:nvPicPr>
          <p:cNvPr id="20" name="図 19">
            <a:extLst>
              <a:ext uri="{FF2B5EF4-FFF2-40B4-BE49-F238E27FC236}">
                <a16:creationId xmlns:a16="http://schemas.microsoft.com/office/drawing/2014/main" id="{7B6AD045-C136-419F-886A-BE1CC26B00A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6569"/>
          <a:stretch/>
        </p:blipFill>
        <p:spPr bwMode="auto">
          <a:xfrm>
            <a:off x="456671" y="6508270"/>
            <a:ext cx="9526058" cy="49424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216966C5-4BC0-4621-9380-D935E3D9D5CB}"/>
              </a:ext>
            </a:extLst>
          </p:cNvPr>
          <p:cNvSpPr/>
          <p:nvPr/>
        </p:nvSpPr>
        <p:spPr>
          <a:xfrm>
            <a:off x="7307932" y="584508"/>
            <a:ext cx="3145413" cy="410882"/>
          </a:xfrm>
          <a:prstGeom prst="rect">
            <a:avLst/>
          </a:prstGeom>
        </p:spPr>
        <p:txBody>
          <a:bodyPr wrap="none">
            <a:spAutoFit/>
          </a:bodyPr>
          <a:lstStyle/>
          <a:p>
            <a:r>
              <a:rPr lang="ja-JP" altLang="en-US" sz="2070" b="1" dirty="0">
                <a:latin typeface="MS UI Gothic" panose="020B0600070205080204" pitchFamily="50" charset="-128"/>
                <a:ea typeface="MS UI Gothic" panose="020B0600070205080204" pitchFamily="50" charset="-128"/>
              </a:rPr>
              <a:t>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dirty="0"/>
          </a:p>
        </p:txBody>
      </p:sp>
      <p:graphicFrame>
        <p:nvGraphicFramePr>
          <p:cNvPr id="18" name="グラフ 17">
            <a:extLst>
              <a:ext uri="{FF2B5EF4-FFF2-40B4-BE49-F238E27FC236}">
                <a16:creationId xmlns:a16="http://schemas.microsoft.com/office/drawing/2014/main" id="{429DE214-9962-4F9E-A775-E9B7B5B0F951}"/>
              </a:ext>
            </a:extLst>
          </p:cNvPr>
          <p:cNvGraphicFramePr>
            <a:graphicFrameLocks/>
          </p:cNvGraphicFramePr>
          <p:nvPr>
            <p:extLst>
              <p:ext uri="{D42A27DB-BD31-4B8C-83A1-F6EECF244321}">
                <p14:modId xmlns:p14="http://schemas.microsoft.com/office/powerpoint/2010/main" val="556065949"/>
              </p:ext>
            </p:extLst>
          </p:nvPr>
        </p:nvGraphicFramePr>
        <p:xfrm>
          <a:off x="5219400" y="1885701"/>
          <a:ext cx="522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グラフ 18">
            <a:extLst>
              <a:ext uri="{FF2B5EF4-FFF2-40B4-BE49-F238E27FC236}">
                <a16:creationId xmlns:a16="http://schemas.microsoft.com/office/drawing/2014/main" id="{429DE214-9962-4F9E-A775-E9B7B5B0F951}"/>
              </a:ext>
            </a:extLst>
          </p:cNvPr>
          <p:cNvGraphicFramePr>
            <a:graphicFrameLocks/>
          </p:cNvGraphicFramePr>
          <p:nvPr>
            <p:extLst>
              <p:ext uri="{D42A27DB-BD31-4B8C-83A1-F6EECF244321}">
                <p14:modId xmlns:p14="http://schemas.microsoft.com/office/powerpoint/2010/main" val="3138561843"/>
              </p:ext>
            </p:extLst>
          </p:nvPr>
        </p:nvGraphicFramePr>
        <p:xfrm>
          <a:off x="5219400" y="4693813"/>
          <a:ext cx="522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14" name="テキスト ボックス 13">
            <a:extLst>
              <a:ext uri="{FF2B5EF4-FFF2-40B4-BE49-F238E27FC236}">
                <a16:creationId xmlns:a16="http://schemas.microsoft.com/office/drawing/2014/main" id="{AAB34861-C170-457B-9262-A1149A24E3F8}"/>
              </a:ext>
            </a:extLst>
          </p:cNvPr>
          <p:cNvSpPr txBox="1"/>
          <p:nvPr/>
        </p:nvSpPr>
        <p:spPr>
          <a:xfrm>
            <a:off x="515394" y="1006103"/>
            <a:ext cx="7512618"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p>
        </p:txBody>
      </p:sp>
    </p:spTree>
    <p:extLst>
      <p:ext uri="{BB962C8B-B14F-4D97-AF65-F5344CB8AC3E}">
        <p14:creationId xmlns:p14="http://schemas.microsoft.com/office/powerpoint/2010/main" val="945888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新型コロナウイルス緊急事態宣言の発令前／</a:t>
            </a:r>
            <a:r>
              <a:rPr lang="en-US" altLang="ja-JP" sz="2065" b="1" dirty="0">
                <a:latin typeface="MS UI Gothic" panose="020B0600070205080204" pitchFamily="50" charset="-128"/>
                <a:ea typeface="MS UI Gothic" panose="020B0600070205080204" pitchFamily="50" charset="-128"/>
              </a:rPr>
              <a:t>5</a:t>
            </a:r>
            <a:r>
              <a:rPr lang="ja-JP" altLang="en-US" sz="2065" b="1" dirty="0">
                <a:latin typeface="MS UI Gothic" panose="020B0600070205080204" pitchFamily="50" charset="-128"/>
                <a:ea typeface="MS UI Gothic" panose="020B0600070205080204" pitchFamily="50" charset="-128"/>
              </a:rPr>
              <a:t>年後の製品・サービスの提供先</a:t>
            </a:r>
            <a:endParaRPr lang="en-US" altLang="ja-JP" sz="2065" b="1" dirty="0">
              <a:latin typeface="MS UI Gothic" panose="020B0600070205080204" pitchFamily="50" charset="-128"/>
              <a:ea typeface="MS UI Gothic" panose="020B0600070205080204" pitchFamily="50" charset="-128"/>
            </a:endParaRPr>
          </a:p>
          <a:p>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 （産業構造の位置づけ別、従業員数別）</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934676"/>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産業における産業構造の位置づけ、従業員数</a:t>
            </a:r>
          </a:p>
        </p:txBody>
      </p:sp>
      <p:graphicFrame>
        <p:nvGraphicFramePr>
          <p:cNvPr id="10" name="グラフ 9">
            <a:extLst>
              <a:ext uri="{FF2B5EF4-FFF2-40B4-BE49-F238E27FC236}">
                <a16:creationId xmlns:a16="http://schemas.microsoft.com/office/drawing/2014/main" id="{3A4E0C81-496B-418F-9BB9-CFFD50602B63}"/>
              </a:ext>
            </a:extLst>
          </p:cNvPr>
          <p:cNvGraphicFramePr>
            <a:graphicFrameLocks/>
          </p:cNvGraphicFramePr>
          <p:nvPr>
            <p:extLst>
              <p:ext uri="{D42A27DB-BD31-4B8C-83A1-F6EECF244321}">
                <p14:modId xmlns:p14="http://schemas.microsoft.com/office/powerpoint/2010/main" val="2218958520"/>
              </p:ext>
            </p:extLst>
          </p:nvPr>
        </p:nvGraphicFramePr>
        <p:xfrm>
          <a:off x="176260" y="1846197"/>
          <a:ext cx="5043440" cy="429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66FB8911-F70A-4204-B851-C65DEEE52045}"/>
              </a:ext>
            </a:extLst>
          </p:cNvPr>
          <p:cNvGraphicFramePr>
            <a:graphicFrameLocks/>
          </p:cNvGraphicFramePr>
          <p:nvPr>
            <p:extLst>
              <p:ext uri="{D42A27DB-BD31-4B8C-83A1-F6EECF244321}">
                <p14:modId xmlns:p14="http://schemas.microsoft.com/office/powerpoint/2010/main" val="4090739451"/>
              </p:ext>
            </p:extLst>
          </p:nvPr>
        </p:nvGraphicFramePr>
        <p:xfrm>
          <a:off x="5219700" y="1846197"/>
          <a:ext cx="5051907" cy="4269994"/>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a:extLst>
              <a:ext uri="{FF2B5EF4-FFF2-40B4-BE49-F238E27FC236}">
                <a16:creationId xmlns:a16="http://schemas.microsoft.com/office/drawing/2014/main" id="{A002CFEA-F772-4EE5-8FE8-0D91A959C2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6569"/>
          <a:stretch/>
        </p:blipFill>
        <p:spPr bwMode="auto">
          <a:xfrm>
            <a:off x="456671" y="6152673"/>
            <a:ext cx="9526058" cy="49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64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a:t>
            </a:r>
          </a:p>
        </p:txBody>
      </p:sp>
      <p:sp>
        <p:nvSpPr>
          <p:cNvPr id="8" name="テキスト ボックス 7">
            <a:extLst>
              <a:ext uri="{FF2B5EF4-FFF2-40B4-BE49-F238E27FC236}">
                <a16:creationId xmlns:a16="http://schemas.microsoft.com/office/drawing/2014/main" id="{E64787F0-E989-40D2-8C7E-AD7333757F4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6" name="グラフ 5">
            <a:extLst>
              <a:ext uri="{FF2B5EF4-FFF2-40B4-BE49-F238E27FC236}">
                <a16:creationId xmlns:a16="http://schemas.microsoft.com/office/drawing/2014/main" id="{F14FA37F-C73E-446E-ABB7-4212118C7099}"/>
              </a:ext>
            </a:extLst>
          </p:cNvPr>
          <p:cNvGraphicFramePr>
            <a:graphicFrameLocks/>
          </p:cNvGraphicFramePr>
          <p:nvPr>
            <p:extLst>
              <p:ext uri="{D42A27DB-BD31-4B8C-83A1-F6EECF244321}">
                <p14:modId xmlns:p14="http://schemas.microsoft.com/office/powerpoint/2010/main" val="3364650203"/>
              </p:ext>
            </p:extLst>
          </p:nvPr>
        </p:nvGraphicFramePr>
        <p:xfrm>
          <a:off x="319825" y="1385888"/>
          <a:ext cx="9868427" cy="543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1361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1AC4CD41-29EC-4728-8CE5-4628C3B673B3}"/>
              </a:ext>
            </a:extLst>
          </p:cNvPr>
          <p:cNvGraphicFramePr>
            <a:graphicFrameLocks/>
          </p:cNvGraphicFramePr>
          <p:nvPr>
            <p:extLst>
              <p:ext uri="{D42A27DB-BD31-4B8C-83A1-F6EECF244321}">
                <p14:modId xmlns:p14="http://schemas.microsoft.com/office/powerpoint/2010/main" val="3069979750"/>
              </p:ext>
            </p:extLst>
          </p:nvPr>
        </p:nvGraphicFramePr>
        <p:xfrm>
          <a:off x="-36884" y="737816"/>
          <a:ext cx="5250788" cy="66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1191C1D4-C2E1-4CBE-8C5F-4B18AB9F81C3}"/>
              </a:ext>
            </a:extLst>
          </p:cNvPr>
          <p:cNvGraphicFramePr>
            <a:graphicFrameLocks/>
          </p:cNvGraphicFramePr>
          <p:nvPr>
            <p:extLst>
              <p:ext uri="{D42A27DB-BD31-4B8C-83A1-F6EECF244321}">
                <p14:modId xmlns:p14="http://schemas.microsoft.com/office/powerpoint/2010/main" val="2727168831"/>
              </p:ext>
            </p:extLst>
          </p:nvPr>
        </p:nvGraphicFramePr>
        <p:xfrm>
          <a:off x="5003676" y="737816"/>
          <a:ext cx="5220000" cy="666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a:t>
            </a:r>
            <a:r>
              <a:rPr lang="ja-JP" altLang="en-US" sz="2065" b="1" spc="-300" dirty="0">
                <a:latin typeface="MS UI Gothic" panose="020B0600070205080204" pitchFamily="50" charset="-128"/>
                <a:ea typeface="MS UI Gothic" panose="020B0600070205080204" pitchFamily="50" charset="-128"/>
              </a:rPr>
              <a:t>（産業構造の位置づけ別）</a:t>
            </a:r>
          </a:p>
        </p:txBody>
      </p:sp>
      <p:sp>
        <p:nvSpPr>
          <p:cNvPr id="8" name="テキスト ボックス 7">
            <a:extLst>
              <a:ext uri="{FF2B5EF4-FFF2-40B4-BE49-F238E27FC236}">
                <a16:creationId xmlns:a16="http://schemas.microsoft.com/office/drawing/2014/main" id="{9116543A-C6AE-4C08-8756-8A4B93786255}"/>
              </a:ext>
            </a:extLst>
          </p:cNvPr>
          <p:cNvSpPr txBox="1"/>
          <p:nvPr/>
        </p:nvSpPr>
        <p:spPr>
          <a:xfrm>
            <a:off x="515394" y="593800"/>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spTree>
    <p:extLst>
      <p:ext uri="{BB962C8B-B14F-4D97-AF65-F5344CB8AC3E}">
        <p14:creationId xmlns:p14="http://schemas.microsoft.com/office/powerpoint/2010/main" val="784270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77133FDF-B4C9-432E-9ADD-8FC47FA025E5}"/>
              </a:ext>
            </a:extLst>
          </p:cNvPr>
          <p:cNvGraphicFramePr>
            <a:graphicFrameLocks/>
          </p:cNvGraphicFramePr>
          <p:nvPr>
            <p:extLst>
              <p:ext uri="{D42A27DB-BD31-4B8C-83A1-F6EECF244321}">
                <p14:modId xmlns:p14="http://schemas.microsoft.com/office/powerpoint/2010/main" val="2516933525"/>
              </p:ext>
            </p:extLst>
          </p:nvPr>
        </p:nvGraphicFramePr>
        <p:xfrm>
          <a:off x="5147692" y="1241872"/>
          <a:ext cx="5220000" cy="61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（従業員数別）</a:t>
            </a:r>
          </a:p>
        </p:txBody>
      </p:sp>
      <p:graphicFrame>
        <p:nvGraphicFramePr>
          <p:cNvPr id="7" name="グラフ 6">
            <a:extLst>
              <a:ext uri="{FF2B5EF4-FFF2-40B4-BE49-F238E27FC236}">
                <a16:creationId xmlns:a16="http://schemas.microsoft.com/office/drawing/2014/main" id="{C57CFD90-DC25-4D27-A7B1-FC6F4C15CFC4}"/>
              </a:ext>
            </a:extLst>
          </p:cNvPr>
          <p:cNvGraphicFramePr>
            <a:graphicFrameLocks/>
          </p:cNvGraphicFramePr>
          <p:nvPr>
            <p:extLst>
              <p:ext uri="{D42A27DB-BD31-4B8C-83A1-F6EECF244321}">
                <p14:modId xmlns:p14="http://schemas.microsoft.com/office/powerpoint/2010/main" val="1254696862"/>
              </p:ext>
            </p:extLst>
          </p:nvPr>
        </p:nvGraphicFramePr>
        <p:xfrm>
          <a:off x="71708" y="1241872"/>
          <a:ext cx="522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2101CE47-6AD5-4E46-9EAE-7F8019F218B2}"/>
              </a:ext>
            </a:extLst>
          </p:cNvPr>
          <p:cNvSpPr txBox="1"/>
          <p:nvPr/>
        </p:nvSpPr>
        <p:spPr>
          <a:xfrm>
            <a:off x="515394" y="718652"/>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Tree>
    <p:extLst>
      <p:ext uri="{BB962C8B-B14F-4D97-AF65-F5344CB8AC3E}">
        <p14:creationId xmlns:p14="http://schemas.microsoft.com/office/powerpoint/2010/main" val="2268307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（従業員数別）</a:t>
            </a:r>
          </a:p>
        </p:txBody>
      </p:sp>
      <p:sp>
        <p:nvSpPr>
          <p:cNvPr id="13" name="テキスト ボックス 12">
            <a:extLst>
              <a:ext uri="{FF2B5EF4-FFF2-40B4-BE49-F238E27FC236}">
                <a16:creationId xmlns:a16="http://schemas.microsoft.com/office/drawing/2014/main" id="{1476C636-A523-4B53-B1CA-DE841A013939}"/>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endParaRPr lang="en-US" altLang="ja-JP" sz="1400" dirty="0"/>
          </a:p>
          <a:p>
            <a:r>
              <a:rPr lang="ja-JP" altLang="en-US" sz="1400" dirty="0"/>
              <a:t>クロス集計の軸：従業員数</a:t>
            </a:r>
          </a:p>
        </p:txBody>
      </p:sp>
      <p:sp>
        <p:nvSpPr>
          <p:cNvPr id="14" name="正方形/長方形 13">
            <a:extLst>
              <a:ext uri="{FF2B5EF4-FFF2-40B4-BE49-F238E27FC236}">
                <a16:creationId xmlns:a16="http://schemas.microsoft.com/office/drawing/2014/main" id="{889F04BA-2D8A-4D4B-9E3D-E4711DC4D3EE}"/>
              </a:ext>
            </a:extLst>
          </p:cNvPr>
          <p:cNvSpPr/>
          <p:nvPr/>
        </p:nvSpPr>
        <p:spPr>
          <a:xfrm>
            <a:off x="8401420" y="599897"/>
            <a:ext cx="175080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〔A.</a:t>
            </a:r>
            <a:r>
              <a:rPr lang="ja-JP" altLang="en-US" sz="1700" b="1" dirty="0">
                <a:latin typeface="MS UI Gothic" panose="020B0600070205080204" pitchFamily="50" charset="-128"/>
                <a:ea typeface="MS UI Gothic" panose="020B0600070205080204" pitchFamily="50" charset="-128"/>
              </a:rPr>
              <a:t>ユーザー企業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15" name="グラフ 14">
            <a:extLst>
              <a:ext uri="{FF2B5EF4-FFF2-40B4-BE49-F238E27FC236}">
                <a16:creationId xmlns:a16="http://schemas.microsoft.com/office/drawing/2014/main" id="{C57CFD90-DC25-4D27-A7B1-FC6F4C15CFC4}"/>
              </a:ext>
            </a:extLst>
          </p:cNvPr>
          <p:cNvGraphicFramePr>
            <a:graphicFrameLocks/>
          </p:cNvGraphicFramePr>
          <p:nvPr>
            <p:extLst>
              <p:ext uri="{D42A27DB-BD31-4B8C-83A1-F6EECF244321}">
                <p14:modId xmlns:p14="http://schemas.microsoft.com/office/powerpoint/2010/main" val="1680167117"/>
              </p:ext>
            </p:extLst>
          </p:nvPr>
        </p:nvGraphicFramePr>
        <p:xfrm>
          <a:off x="74808" y="1169864"/>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77133FDF-B4C9-432E-9ADD-8FC47FA025E5}"/>
              </a:ext>
            </a:extLst>
          </p:cNvPr>
          <p:cNvGraphicFramePr>
            <a:graphicFrameLocks/>
          </p:cNvGraphicFramePr>
          <p:nvPr>
            <p:extLst>
              <p:ext uri="{D42A27DB-BD31-4B8C-83A1-F6EECF244321}">
                <p14:modId xmlns:p14="http://schemas.microsoft.com/office/powerpoint/2010/main" val="838457044"/>
              </p:ext>
            </p:extLst>
          </p:nvPr>
        </p:nvGraphicFramePr>
        <p:xfrm>
          <a:off x="5147692" y="1169864"/>
          <a:ext cx="522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7939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（従業員数別）</a:t>
            </a:r>
          </a:p>
        </p:txBody>
      </p:sp>
      <p:sp>
        <p:nvSpPr>
          <p:cNvPr id="5" name="テキスト ボックス 4">
            <a:extLst>
              <a:ext uri="{FF2B5EF4-FFF2-40B4-BE49-F238E27FC236}">
                <a16:creationId xmlns:a16="http://schemas.microsoft.com/office/drawing/2014/main" id="{D41EFE1E-F299-4E66-AD8C-39F037D3806C}"/>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endParaRPr lang="en-US" altLang="ja-JP" sz="1400" dirty="0"/>
          </a:p>
          <a:p>
            <a:r>
              <a:rPr lang="ja-JP" altLang="en-US" sz="1400" dirty="0"/>
              <a:t>クロス集計の軸：従業員数</a:t>
            </a:r>
          </a:p>
        </p:txBody>
      </p:sp>
      <p:sp>
        <p:nvSpPr>
          <p:cNvPr id="6" name="正方形/長方形 5">
            <a:extLst>
              <a:ext uri="{FF2B5EF4-FFF2-40B4-BE49-F238E27FC236}">
                <a16:creationId xmlns:a16="http://schemas.microsoft.com/office/drawing/2014/main" id="{CAEFCC7D-854C-403C-825A-8225DD3DEF91}"/>
              </a:ext>
            </a:extLst>
          </p:cNvPr>
          <p:cNvSpPr/>
          <p:nvPr/>
        </p:nvSpPr>
        <p:spPr>
          <a:xfrm>
            <a:off x="8401420" y="599897"/>
            <a:ext cx="1697901"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〔B.</a:t>
            </a:r>
            <a:r>
              <a:rPr lang="ja-JP" altLang="en-US" sz="1700" b="1" dirty="0">
                <a:latin typeface="MS UI Gothic" panose="020B0600070205080204" pitchFamily="50" charset="-128"/>
                <a:ea typeface="MS UI Gothic" panose="020B0600070205080204" pitchFamily="50" charset="-128"/>
              </a:rPr>
              <a:t>メーカー企業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7" name="グラフ 6">
            <a:extLst>
              <a:ext uri="{FF2B5EF4-FFF2-40B4-BE49-F238E27FC236}">
                <a16:creationId xmlns:a16="http://schemas.microsoft.com/office/drawing/2014/main" id="{C57CFD90-DC25-4D27-A7B1-FC6F4C15CFC4}"/>
              </a:ext>
            </a:extLst>
          </p:cNvPr>
          <p:cNvGraphicFramePr>
            <a:graphicFrameLocks/>
          </p:cNvGraphicFramePr>
          <p:nvPr>
            <p:extLst>
              <p:ext uri="{D42A27DB-BD31-4B8C-83A1-F6EECF244321}">
                <p14:modId xmlns:p14="http://schemas.microsoft.com/office/powerpoint/2010/main" val="2588027442"/>
              </p:ext>
            </p:extLst>
          </p:nvPr>
        </p:nvGraphicFramePr>
        <p:xfrm>
          <a:off x="71708" y="1169864"/>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7133FDF-B4C9-432E-9ADD-8FC47FA025E5}"/>
              </a:ext>
            </a:extLst>
          </p:cNvPr>
          <p:cNvGraphicFramePr>
            <a:graphicFrameLocks/>
          </p:cNvGraphicFramePr>
          <p:nvPr>
            <p:extLst>
              <p:ext uri="{D42A27DB-BD31-4B8C-83A1-F6EECF244321}">
                <p14:modId xmlns:p14="http://schemas.microsoft.com/office/powerpoint/2010/main" val="2052706930"/>
              </p:ext>
            </p:extLst>
          </p:nvPr>
        </p:nvGraphicFramePr>
        <p:xfrm>
          <a:off x="5147692" y="1169864"/>
          <a:ext cx="522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9478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（従業員数別）</a:t>
            </a:r>
          </a:p>
        </p:txBody>
      </p:sp>
      <p:sp>
        <p:nvSpPr>
          <p:cNvPr id="5" name="テキスト ボックス 4">
            <a:extLst>
              <a:ext uri="{FF2B5EF4-FFF2-40B4-BE49-F238E27FC236}">
                <a16:creationId xmlns:a16="http://schemas.microsoft.com/office/drawing/2014/main" id="{FC8D8EE3-B6DA-4BA1-BFDB-318F8104C5C2}"/>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サブシステム提供企業</a:t>
            </a:r>
            <a:endParaRPr lang="en-US" altLang="ja-JP" sz="1400" dirty="0"/>
          </a:p>
          <a:p>
            <a:r>
              <a:rPr lang="ja-JP" altLang="en-US" sz="1400" dirty="0"/>
              <a:t>クロス集計の軸：従業員数</a:t>
            </a:r>
          </a:p>
        </p:txBody>
      </p:sp>
      <p:sp>
        <p:nvSpPr>
          <p:cNvPr id="6" name="正方形/長方形 5">
            <a:extLst>
              <a:ext uri="{FF2B5EF4-FFF2-40B4-BE49-F238E27FC236}">
                <a16:creationId xmlns:a16="http://schemas.microsoft.com/office/drawing/2014/main" id="{28BBDE58-CF60-475D-BF87-9C4F7D5C8FCA}"/>
              </a:ext>
            </a:extLst>
          </p:cNvPr>
          <p:cNvSpPr/>
          <p:nvPr/>
        </p:nvSpPr>
        <p:spPr>
          <a:xfrm>
            <a:off x="7739980" y="599897"/>
            <a:ext cx="2515432"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〔C.</a:t>
            </a:r>
            <a:r>
              <a:rPr lang="ja-JP" altLang="en-US" sz="1700" b="1" dirty="0">
                <a:latin typeface="MS UI Gothic" panose="020B0600070205080204" pitchFamily="50" charset="-128"/>
                <a:ea typeface="MS UI Gothic" panose="020B0600070205080204" pitchFamily="50" charset="-128"/>
              </a:rPr>
              <a:t>サブシステム提供企業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7" name="グラフ 6">
            <a:extLst>
              <a:ext uri="{FF2B5EF4-FFF2-40B4-BE49-F238E27FC236}">
                <a16:creationId xmlns:a16="http://schemas.microsoft.com/office/drawing/2014/main" id="{C57CFD90-DC25-4D27-A7B1-FC6F4C15CFC4}"/>
              </a:ext>
            </a:extLst>
          </p:cNvPr>
          <p:cNvGraphicFramePr>
            <a:graphicFrameLocks/>
          </p:cNvGraphicFramePr>
          <p:nvPr>
            <p:extLst>
              <p:ext uri="{D42A27DB-BD31-4B8C-83A1-F6EECF244321}">
                <p14:modId xmlns:p14="http://schemas.microsoft.com/office/powerpoint/2010/main" val="2203958384"/>
              </p:ext>
            </p:extLst>
          </p:nvPr>
        </p:nvGraphicFramePr>
        <p:xfrm>
          <a:off x="71708" y="1169864"/>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7133FDF-B4C9-432E-9ADD-8FC47FA025E5}"/>
              </a:ext>
            </a:extLst>
          </p:cNvPr>
          <p:cNvGraphicFramePr>
            <a:graphicFrameLocks/>
          </p:cNvGraphicFramePr>
          <p:nvPr>
            <p:extLst>
              <p:ext uri="{D42A27DB-BD31-4B8C-83A1-F6EECF244321}">
                <p14:modId xmlns:p14="http://schemas.microsoft.com/office/powerpoint/2010/main" val="3575638013"/>
              </p:ext>
            </p:extLst>
          </p:nvPr>
        </p:nvGraphicFramePr>
        <p:xfrm>
          <a:off x="5147692" y="1169864"/>
          <a:ext cx="522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478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8" y="1847129"/>
            <a:ext cx="9105231" cy="1266952"/>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r>
              <a:rPr lang="ja-JP" altLang="en-US" sz="1265" dirty="0">
                <a:solidFill>
                  <a:schemeClr val="tx1"/>
                </a:solidFill>
                <a:latin typeface="+mn-ea"/>
              </a:rPr>
              <a:t>＜送付先企業＞</a:t>
            </a:r>
            <a:endParaRPr lang="en-US" altLang="ja-JP" sz="1265" dirty="0">
              <a:solidFill>
                <a:schemeClr val="tx1"/>
              </a:solidFill>
              <a:latin typeface="+mn-ea"/>
            </a:endParaRPr>
          </a:p>
          <a:p>
            <a:r>
              <a:rPr lang="ja-JP" altLang="en-US" sz="1265" b="1" dirty="0">
                <a:solidFill>
                  <a:schemeClr val="tx1"/>
                </a:solidFill>
                <a:latin typeface="+mn-ea"/>
              </a:rPr>
              <a:t>○組込み</a:t>
            </a:r>
            <a:r>
              <a:rPr lang="en-US" altLang="ja-JP" sz="1265" b="1" dirty="0">
                <a:solidFill>
                  <a:schemeClr val="tx1"/>
                </a:solidFill>
                <a:latin typeface="+mn-ea"/>
              </a:rPr>
              <a:t>/IoT</a:t>
            </a:r>
            <a:r>
              <a:rPr lang="ja-JP" altLang="en-US" sz="1265" b="1" dirty="0">
                <a:solidFill>
                  <a:schemeClr val="tx1"/>
                </a:solidFill>
                <a:latin typeface="+mn-ea"/>
              </a:rPr>
              <a:t>関連の協会・団体に加盟している企業</a:t>
            </a:r>
            <a:endParaRPr lang="en-US" altLang="ja-JP" sz="1265" b="1" dirty="0">
              <a:solidFill>
                <a:schemeClr val="tx1"/>
              </a:solidFill>
              <a:latin typeface="+mn-ea"/>
            </a:endParaRPr>
          </a:p>
          <a:p>
            <a:r>
              <a:rPr lang="ja-JP" altLang="en-US" sz="1265" dirty="0">
                <a:solidFill>
                  <a:schemeClr val="tx1"/>
                </a:solidFill>
                <a:latin typeface="+mn-ea"/>
              </a:rPr>
              <a:t>一般社団法人　組込みシステム技術協会（</a:t>
            </a:r>
            <a:r>
              <a:rPr lang="en-US" altLang="ja-JP" sz="1265" dirty="0">
                <a:solidFill>
                  <a:schemeClr val="tx1"/>
                </a:solidFill>
                <a:latin typeface="+mn-ea"/>
              </a:rPr>
              <a:t>JASA</a:t>
            </a:r>
            <a:r>
              <a:rPr lang="ja-JP" altLang="en-US" sz="1265" dirty="0">
                <a:solidFill>
                  <a:schemeClr val="tx1"/>
                </a:solidFill>
                <a:latin typeface="+mn-ea"/>
              </a:rPr>
              <a:t>）</a:t>
            </a:r>
            <a:r>
              <a:rPr lang="en-US" altLang="ja-JP" sz="1265" dirty="0">
                <a:solidFill>
                  <a:schemeClr val="tx1"/>
                </a:solidFill>
                <a:latin typeface="+mn-ea"/>
              </a:rPr>
              <a:t>	</a:t>
            </a:r>
            <a:r>
              <a:rPr lang="ja-JP" altLang="en-US" sz="1265" dirty="0">
                <a:solidFill>
                  <a:schemeClr val="tx1"/>
                </a:solidFill>
                <a:latin typeface="+mn-ea"/>
              </a:rPr>
              <a:t>一般社団法人　スキルマネージメント協会（</a:t>
            </a:r>
            <a:r>
              <a:rPr lang="en-US" altLang="ja-JP" sz="1265" dirty="0">
                <a:solidFill>
                  <a:schemeClr val="tx1"/>
                </a:solidFill>
                <a:latin typeface="+mn-ea"/>
              </a:rPr>
              <a:t>SMA</a:t>
            </a:r>
            <a:r>
              <a:rPr lang="ja-JP" altLang="en-US" sz="1265" dirty="0">
                <a:solidFill>
                  <a:schemeClr val="tx1"/>
                </a:solidFill>
                <a:latin typeface="+mn-ea"/>
              </a:rPr>
              <a:t>）</a:t>
            </a:r>
          </a:p>
          <a:p>
            <a:r>
              <a:rPr lang="ja-JP" altLang="en-US" sz="1265" dirty="0">
                <a:solidFill>
                  <a:schemeClr val="tx1"/>
                </a:solidFill>
                <a:latin typeface="+mn-ea"/>
              </a:rPr>
              <a:t>一般社団法人　組込みイノベーション協議会（</a:t>
            </a:r>
            <a:r>
              <a:rPr lang="en-US" altLang="ja-JP" sz="1265" dirty="0">
                <a:solidFill>
                  <a:schemeClr val="tx1"/>
                </a:solidFill>
                <a:latin typeface="+mn-ea"/>
              </a:rPr>
              <a:t>EI</a:t>
            </a:r>
            <a:r>
              <a:rPr lang="ja-JP" altLang="en-US" sz="1265" dirty="0">
                <a:solidFill>
                  <a:schemeClr val="tx1"/>
                </a:solidFill>
                <a:latin typeface="+mn-ea"/>
              </a:rPr>
              <a:t>）</a:t>
            </a:r>
            <a:r>
              <a:rPr lang="en-US" altLang="ja-JP" sz="1265" dirty="0">
                <a:solidFill>
                  <a:schemeClr val="tx1"/>
                </a:solidFill>
                <a:latin typeface="+mn-ea"/>
              </a:rPr>
              <a:t>	</a:t>
            </a:r>
            <a:r>
              <a:rPr lang="ja-JP" altLang="en-US" sz="1265" dirty="0">
                <a:solidFill>
                  <a:schemeClr val="tx1"/>
                </a:solidFill>
                <a:latin typeface="+mn-ea"/>
              </a:rPr>
              <a:t>一般社団法人　重要生活機器連携セキュリティ協議会（</a:t>
            </a:r>
            <a:r>
              <a:rPr lang="en-US" altLang="ja-JP" sz="1265" dirty="0">
                <a:solidFill>
                  <a:schemeClr val="tx1"/>
                </a:solidFill>
                <a:latin typeface="+mn-ea"/>
              </a:rPr>
              <a:t>CCDS</a:t>
            </a:r>
            <a:r>
              <a:rPr lang="ja-JP" altLang="en-US" sz="1265" dirty="0">
                <a:solidFill>
                  <a:schemeClr val="tx1"/>
                </a:solidFill>
                <a:latin typeface="+mn-ea"/>
              </a:rPr>
              <a:t>）</a:t>
            </a:r>
          </a:p>
          <a:p>
            <a:r>
              <a:rPr lang="ja-JP" altLang="en-US" sz="1265" dirty="0">
                <a:solidFill>
                  <a:schemeClr val="tx1"/>
                </a:solidFill>
                <a:latin typeface="+mn-ea"/>
              </a:rPr>
              <a:t>一般社団法人　電子情報技術産業協会（</a:t>
            </a:r>
            <a:r>
              <a:rPr lang="en-US" altLang="ja-JP" sz="1265" dirty="0">
                <a:solidFill>
                  <a:schemeClr val="tx1"/>
                </a:solidFill>
                <a:latin typeface="+mn-ea"/>
              </a:rPr>
              <a:t>JEITA</a:t>
            </a:r>
            <a:r>
              <a:rPr lang="ja-JP" altLang="en-US" sz="1265" dirty="0">
                <a:solidFill>
                  <a:schemeClr val="tx1"/>
                </a:solidFill>
                <a:latin typeface="+mn-ea"/>
              </a:rPr>
              <a:t>）　等</a:t>
            </a:r>
            <a:endParaRPr lang="en-US" altLang="ja-JP" sz="1265" dirty="0">
              <a:solidFill>
                <a:schemeClr val="tx1"/>
              </a:solidFill>
              <a:latin typeface="+mn-ea"/>
            </a:endParaRPr>
          </a:p>
          <a:p>
            <a:r>
              <a:rPr lang="ja-JP" altLang="en-US" sz="1265" b="1" dirty="0">
                <a:solidFill>
                  <a:schemeClr val="tx1"/>
                </a:solidFill>
                <a:latin typeface="+mn-ea"/>
              </a:rPr>
              <a:t>○その他の　組込み</a:t>
            </a:r>
            <a:r>
              <a:rPr lang="en-US" altLang="ja-JP" sz="1265" b="1" dirty="0">
                <a:solidFill>
                  <a:schemeClr val="tx1"/>
                </a:solidFill>
                <a:latin typeface="+mn-ea"/>
              </a:rPr>
              <a:t>/IoT</a:t>
            </a:r>
            <a:r>
              <a:rPr lang="ja-JP" altLang="en-US" sz="1265" b="1" dirty="0">
                <a:solidFill>
                  <a:schemeClr val="tx1"/>
                </a:solidFill>
                <a:latin typeface="+mn-ea"/>
              </a:rPr>
              <a:t>関連企業</a:t>
            </a:r>
            <a:endParaRPr lang="en-US" altLang="ja-JP" sz="1265" b="1" dirty="0">
              <a:solidFill>
                <a:schemeClr val="tx1"/>
              </a:solidFill>
              <a:latin typeface="+mn-ea"/>
            </a:endParaRPr>
          </a:p>
          <a:p>
            <a:pPr>
              <a:spcBef>
                <a:spcPts val="632"/>
              </a:spcBef>
              <a:spcAft>
                <a:spcPts val="1265"/>
              </a:spcAft>
            </a:pPr>
            <a:endParaRPr lang="ja-JP" altLang="en-US" sz="2108" dirty="0">
              <a:solidFill>
                <a:schemeClr val="tx1"/>
              </a:solidFill>
              <a:latin typeface="+mn-ea"/>
              <a:cs typeface="+mj-cs"/>
            </a:endParaRPr>
          </a:p>
        </p:txBody>
      </p:sp>
      <p:sp>
        <p:nvSpPr>
          <p:cNvPr id="8" name="正方形/長方形 7"/>
          <p:cNvSpPr/>
          <p:nvPr/>
        </p:nvSpPr>
        <p:spPr>
          <a:xfrm>
            <a:off x="611188" y="1240046"/>
            <a:ext cx="9105231" cy="607083"/>
          </a:xfrm>
          <a:prstGeom prst="rect">
            <a:avLst/>
          </a:prstGeom>
          <a:solidFill>
            <a:srgbClr val="FFFF9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配布件数（郵送）</a:t>
            </a:r>
            <a:r>
              <a:rPr lang="en-US" altLang="ja-JP" sz="1686" dirty="0">
                <a:solidFill>
                  <a:schemeClr val="tx1"/>
                </a:solidFill>
                <a:latin typeface="+mn-ea"/>
              </a:rPr>
              <a:t>	     6,000</a:t>
            </a:r>
            <a:r>
              <a:rPr lang="ja-JP" altLang="en-US" sz="1686" dirty="0">
                <a:solidFill>
                  <a:schemeClr val="tx1"/>
                </a:solidFill>
                <a:latin typeface="+mn-ea"/>
              </a:rPr>
              <a:t>件</a:t>
            </a:r>
            <a:endParaRPr lang="en-US" altLang="ja-JP" sz="1265" dirty="0">
              <a:solidFill>
                <a:schemeClr val="tx1"/>
              </a:solidFill>
              <a:latin typeface="+mn-ea"/>
            </a:endParaRPr>
          </a:p>
        </p:txBody>
      </p:sp>
      <p:graphicFrame>
        <p:nvGraphicFramePr>
          <p:cNvPr id="14" name="表 13">
            <a:extLst>
              <a:ext uri="{FF2B5EF4-FFF2-40B4-BE49-F238E27FC236}">
                <a16:creationId xmlns:a16="http://schemas.microsoft.com/office/drawing/2014/main" id="{3BB687E5-D161-4461-BBED-70A8CAEDD41D}"/>
              </a:ext>
            </a:extLst>
          </p:cNvPr>
          <p:cNvGraphicFramePr>
            <a:graphicFrameLocks noGrp="1"/>
          </p:cNvGraphicFramePr>
          <p:nvPr>
            <p:extLst>
              <p:ext uri="{D42A27DB-BD31-4B8C-83A1-F6EECF244321}">
                <p14:modId xmlns:p14="http://schemas.microsoft.com/office/powerpoint/2010/main" val="1696376403"/>
              </p:ext>
            </p:extLst>
          </p:nvPr>
        </p:nvGraphicFramePr>
        <p:xfrm>
          <a:off x="971228" y="3384861"/>
          <a:ext cx="4104456" cy="3570057"/>
        </p:xfrm>
        <a:graphic>
          <a:graphicData uri="http://schemas.openxmlformats.org/drawingml/2006/table">
            <a:tbl>
              <a:tblPr/>
              <a:tblGrid>
                <a:gridCol w="344340">
                  <a:extLst>
                    <a:ext uri="{9D8B030D-6E8A-4147-A177-3AD203B41FA5}">
                      <a16:colId xmlns:a16="http://schemas.microsoft.com/office/drawing/2014/main" val="2615611536"/>
                    </a:ext>
                  </a:extLst>
                </a:gridCol>
                <a:gridCol w="3040036">
                  <a:extLst>
                    <a:ext uri="{9D8B030D-6E8A-4147-A177-3AD203B41FA5}">
                      <a16:colId xmlns:a16="http://schemas.microsoft.com/office/drawing/2014/main" val="1878222951"/>
                    </a:ext>
                  </a:extLst>
                </a:gridCol>
                <a:gridCol w="720080">
                  <a:extLst>
                    <a:ext uri="{9D8B030D-6E8A-4147-A177-3AD203B41FA5}">
                      <a16:colId xmlns:a16="http://schemas.microsoft.com/office/drawing/2014/main" val="749747794"/>
                    </a:ext>
                  </a:extLst>
                </a:gridCol>
              </a:tblGrid>
              <a:tr h="267198">
                <a:tc gridSpan="2">
                  <a:txBody>
                    <a:bodyPr/>
                    <a:lstStyle/>
                    <a:p>
                      <a:pPr algn="l"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情報通信業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41414185"/>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受託開発ソフトウェア業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027051908"/>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組込みソフトウェア業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88861107"/>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パッケージソフトウェア業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470916775"/>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ゲームソフトウェア業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647975109"/>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情報処理サービス業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588884328"/>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情報提供サービス業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3658577504"/>
                  </a:ext>
                </a:extLst>
              </a:tr>
              <a:tr h="179799">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その他の情報処理・提供サービス業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456421010"/>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通信業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rowSpan="4">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24894748"/>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放送業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vMerge="1">
                  <a:txBody>
                    <a:bodyPr/>
                    <a:lstStyle/>
                    <a:p>
                      <a:endParaRPr kumimoji="1" lang="ja-JP" altLang="en-US"/>
                    </a:p>
                  </a:txBody>
                  <a:tcPr/>
                </a:tc>
                <a:extLst>
                  <a:ext uri="{0D108BD9-81ED-4DB2-BD59-A6C34878D82A}">
                    <a16:rowId xmlns:a16="http://schemas.microsoft.com/office/drawing/2014/main" val="2216003753"/>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インターネット附随サービス業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vMerge="1">
                  <a:txBody>
                    <a:bodyPr/>
                    <a:lstStyle/>
                    <a:p>
                      <a:endParaRPr kumimoji="1" lang="ja-JP" altLang="en-US"/>
                    </a:p>
                  </a:txBody>
                  <a:tcPr/>
                </a:tc>
                <a:extLst>
                  <a:ext uri="{0D108BD9-81ED-4DB2-BD59-A6C34878D82A}">
                    <a16:rowId xmlns:a16="http://schemas.microsoft.com/office/drawing/2014/main" val="386033167"/>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映像・音声・文字情報制作業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kumimoji="1" lang="ja-JP" altLang="en-US"/>
                    </a:p>
                  </a:txBody>
                  <a:tcPr/>
                </a:tc>
                <a:extLst>
                  <a:ext uri="{0D108BD9-81ED-4DB2-BD59-A6C34878D82A}">
                    <a16:rowId xmlns:a16="http://schemas.microsoft.com/office/drawing/2014/main" val="1840933427"/>
                  </a:ext>
                </a:extLst>
              </a:tr>
              <a:tr h="267198">
                <a:tc gridSpan="2">
                  <a:txBody>
                    <a:bodyPr/>
                    <a:lstStyle/>
                    <a:p>
                      <a:pPr algn="l"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製造業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53318981"/>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グループ</a:t>
                      </a:r>
                      <a:r>
                        <a:rPr lang="en-US" sz="1200" b="0" i="0" u="none" strike="noStrike" dirty="0">
                          <a:solidFill>
                            <a:srgbClr val="000000"/>
                          </a:solidFill>
                          <a:effectLst/>
                          <a:latin typeface="Meiryo UI" panose="020B0604030504040204" pitchFamily="50" charset="-128"/>
                          <a:ea typeface="Meiryo UI" panose="020B0604030504040204" pitchFamily="50" charset="-128"/>
                        </a:rPr>
                        <a: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3989435759"/>
                  </a:ext>
                </a:extLst>
              </a:tr>
              <a:tr h="18946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グループ</a:t>
                      </a:r>
                      <a:r>
                        <a:rPr lang="en-US" sz="1200" b="0" i="0" u="none" strike="noStrike" dirty="0">
                          <a:solidFill>
                            <a:srgbClr val="000000"/>
                          </a:solidFill>
                          <a:effectLst/>
                          <a:latin typeface="Meiryo UI" panose="020B0604030504040204" pitchFamily="50" charset="-128"/>
                          <a:ea typeface="Meiryo UI" panose="020B0604030504040204" pitchFamily="50" charset="-128"/>
                        </a:rPr>
                        <a:t>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3745809"/>
                  </a:ext>
                </a:extLst>
              </a:tr>
              <a:tr h="267198">
                <a:tc gridSpan="2">
                  <a:txBody>
                    <a:bodyPr/>
                    <a:lstStyle/>
                    <a:p>
                      <a:pPr algn="l"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上記以外</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403540177"/>
                  </a:ext>
                </a:extLst>
              </a:tr>
              <a:tr h="267198">
                <a:tc gridSpan="2">
                  <a:txBody>
                    <a:bodyPr/>
                    <a:lstStyle/>
                    <a:p>
                      <a:pPr algn="l"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69504833"/>
                  </a:ext>
                </a:extLst>
              </a:tr>
            </a:tbl>
          </a:graphicData>
        </a:graphic>
      </p:graphicFrame>
      <p:sp>
        <p:nvSpPr>
          <p:cNvPr id="15" name="正方形/長方形 14">
            <a:extLst>
              <a:ext uri="{FF2B5EF4-FFF2-40B4-BE49-F238E27FC236}">
                <a16:creationId xmlns:a16="http://schemas.microsoft.com/office/drawing/2014/main" id="{D78BA17A-6DE3-449C-A082-8530F415CF09}"/>
              </a:ext>
            </a:extLst>
          </p:cNvPr>
          <p:cNvSpPr/>
          <p:nvPr/>
        </p:nvSpPr>
        <p:spPr>
          <a:xfrm>
            <a:off x="5723756" y="3384861"/>
            <a:ext cx="3992663" cy="938719"/>
          </a:xfrm>
          <a:prstGeom prst="rect">
            <a:avLst/>
          </a:prstGeom>
          <a:ln>
            <a:solidFill>
              <a:srgbClr val="CC6600"/>
            </a:solidFill>
          </a:ln>
        </p:spPr>
        <p:txBody>
          <a:bodyPr wrap="square">
            <a:spAutoFit/>
          </a:bodyPr>
          <a:lstStyle/>
          <a:p>
            <a:r>
              <a:rPr lang="ja-JP" altLang="en-US" sz="1000" dirty="0"/>
              <a:t>製造業・グループ</a:t>
            </a:r>
            <a:r>
              <a:rPr lang="en-US" altLang="ja-JP" sz="1000" dirty="0"/>
              <a:t>A</a:t>
            </a:r>
          </a:p>
          <a:p>
            <a:pPr lvl="1" defTabSz="1120775"/>
            <a:r>
              <a:rPr lang="ja-JP" altLang="en-US" sz="900" dirty="0"/>
              <a:t>食料品製造業</a:t>
            </a:r>
            <a:r>
              <a:rPr lang="en-US" altLang="ja-JP" sz="900" dirty="0"/>
              <a:t>	</a:t>
            </a:r>
            <a:r>
              <a:rPr lang="ja-JP" altLang="en-US" sz="900" dirty="0"/>
              <a:t>繊維工業</a:t>
            </a:r>
          </a:p>
          <a:p>
            <a:pPr lvl="1" defTabSz="1120775"/>
            <a:r>
              <a:rPr lang="ja-JP" altLang="en-US" sz="900" dirty="0"/>
              <a:t>木材・木製品製造業</a:t>
            </a:r>
            <a:r>
              <a:rPr lang="en-US" altLang="ja-JP" sz="900" dirty="0"/>
              <a:t>	</a:t>
            </a:r>
            <a:r>
              <a:rPr lang="ja-JP" altLang="en-US" sz="900" dirty="0"/>
              <a:t>家具・装備品製造業</a:t>
            </a:r>
          </a:p>
          <a:p>
            <a:pPr lvl="1" defTabSz="1120775"/>
            <a:r>
              <a:rPr lang="ja-JP" altLang="en-US" sz="900" dirty="0"/>
              <a:t>パルプ・紙・紙加工品製造業</a:t>
            </a:r>
            <a:r>
              <a:rPr lang="en-US" altLang="ja-JP" sz="900" dirty="0"/>
              <a:t>	</a:t>
            </a:r>
            <a:r>
              <a:rPr lang="ja-JP" altLang="en-US" sz="900" dirty="0"/>
              <a:t>印刷・同関連業</a:t>
            </a:r>
          </a:p>
          <a:p>
            <a:pPr lvl="1" defTabSz="1120775"/>
            <a:r>
              <a:rPr lang="ja-JP" altLang="en-US" sz="900" dirty="0"/>
              <a:t>化学工業</a:t>
            </a:r>
            <a:r>
              <a:rPr lang="en-US" altLang="ja-JP" sz="900" dirty="0"/>
              <a:t>		</a:t>
            </a:r>
            <a:r>
              <a:rPr lang="ja-JP" altLang="en-US" sz="900" dirty="0"/>
              <a:t>プラスチック製品製造業</a:t>
            </a:r>
          </a:p>
          <a:p>
            <a:pPr lvl="1" defTabSz="1120775"/>
            <a:r>
              <a:rPr lang="ja-JP" altLang="en-US" sz="900" dirty="0"/>
              <a:t>ゴム製品製造業</a:t>
            </a:r>
            <a:r>
              <a:rPr lang="en-US" altLang="ja-JP" sz="900" dirty="0"/>
              <a:t>	</a:t>
            </a:r>
            <a:r>
              <a:rPr lang="ja-JP" altLang="en-US" sz="900" dirty="0"/>
              <a:t>窯業・土石製品製造業 他</a:t>
            </a:r>
          </a:p>
        </p:txBody>
      </p:sp>
      <p:sp>
        <p:nvSpPr>
          <p:cNvPr id="16" name="正方形/長方形 15">
            <a:extLst>
              <a:ext uri="{FF2B5EF4-FFF2-40B4-BE49-F238E27FC236}">
                <a16:creationId xmlns:a16="http://schemas.microsoft.com/office/drawing/2014/main" id="{D3CD3E81-15E1-4191-87C7-614908F5F1C1}"/>
              </a:ext>
            </a:extLst>
          </p:cNvPr>
          <p:cNvSpPr/>
          <p:nvPr/>
        </p:nvSpPr>
        <p:spPr>
          <a:xfrm>
            <a:off x="5723756" y="4554240"/>
            <a:ext cx="3992663" cy="1077218"/>
          </a:xfrm>
          <a:prstGeom prst="rect">
            <a:avLst/>
          </a:prstGeom>
          <a:ln>
            <a:solidFill>
              <a:srgbClr val="CC6600"/>
            </a:solidFill>
          </a:ln>
        </p:spPr>
        <p:txBody>
          <a:bodyPr wrap="square">
            <a:spAutoFit/>
          </a:bodyPr>
          <a:lstStyle/>
          <a:p>
            <a:r>
              <a:rPr lang="ja-JP" altLang="en-US" sz="1000" dirty="0"/>
              <a:t>製造業・グループ</a:t>
            </a:r>
            <a:r>
              <a:rPr lang="en-US" altLang="ja-JP" sz="1000" dirty="0"/>
              <a:t>B</a:t>
            </a:r>
          </a:p>
          <a:p>
            <a:pPr lvl="1" defTabSz="1120775"/>
            <a:r>
              <a:rPr lang="ja-JP" altLang="en-US" sz="900" dirty="0"/>
              <a:t>鉄鋼業</a:t>
            </a:r>
            <a:r>
              <a:rPr lang="en-US" altLang="ja-JP" sz="900" dirty="0"/>
              <a:t>		</a:t>
            </a:r>
            <a:r>
              <a:rPr lang="ja-JP" altLang="en-US" sz="900" dirty="0"/>
              <a:t>非鉄金属製造業</a:t>
            </a:r>
          </a:p>
          <a:p>
            <a:pPr lvl="1" defTabSz="1120775"/>
            <a:r>
              <a:rPr lang="ja-JP" altLang="en-US" sz="900" dirty="0"/>
              <a:t>金属製品製造業</a:t>
            </a:r>
            <a:r>
              <a:rPr lang="en-US" altLang="ja-JP" sz="900" dirty="0"/>
              <a:t>	</a:t>
            </a:r>
            <a:r>
              <a:rPr lang="ja-JP" altLang="en-US" sz="900" dirty="0"/>
              <a:t>はん用機械器具製造業</a:t>
            </a:r>
          </a:p>
          <a:p>
            <a:pPr lvl="1" defTabSz="1120775"/>
            <a:r>
              <a:rPr lang="ja-JP" altLang="en-US" sz="900" dirty="0"/>
              <a:t>生産用機械器具製造業</a:t>
            </a:r>
            <a:r>
              <a:rPr lang="en-US" altLang="ja-JP" sz="900" dirty="0"/>
              <a:t>	</a:t>
            </a:r>
            <a:r>
              <a:rPr lang="ja-JP" altLang="en-US" sz="900" dirty="0"/>
              <a:t>業務用機械器具製造業</a:t>
            </a:r>
          </a:p>
          <a:p>
            <a:pPr lvl="1" defTabSz="1120775"/>
            <a:r>
              <a:rPr lang="ja-JP" altLang="en-US" sz="900" dirty="0"/>
              <a:t>電子部品・デバイス・電子回路製造</a:t>
            </a:r>
            <a:r>
              <a:rPr lang="en-US" altLang="ja-JP" sz="900" dirty="0"/>
              <a:t>	</a:t>
            </a:r>
            <a:r>
              <a:rPr lang="ja-JP" altLang="en-US" sz="900" dirty="0"/>
              <a:t>電気機械器具製造業</a:t>
            </a:r>
          </a:p>
          <a:p>
            <a:pPr lvl="1" defTabSz="1120775"/>
            <a:r>
              <a:rPr lang="ja-JP" altLang="en-US" sz="900" dirty="0"/>
              <a:t>情報通信機械器具製造業</a:t>
            </a:r>
            <a:r>
              <a:rPr lang="en-US" altLang="ja-JP" sz="900" dirty="0"/>
              <a:t>	</a:t>
            </a:r>
            <a:r>
              <a:rPr lang="ja-JP" altLang="en-US" sz="900" dirty="0"/>
              <a:t>輸送用機械器具製造業</a:t>
            </a:r>
          </a:p>
          <a:p>
            <a:pPr lvl="1" defTabSz="1120775"/>
            <a:r>
              <a:rPr lang="ja-JP" altLang="en-US" sz="900" dirty="0"/>
              <a:t>その他の製造業</a:t>
            </a:r>
          </a:p>
        </p:txBody>
      </p:sp>
      <p:sp>
        <p:nvSpPr>
          <p:cNvPr id="17" name="正方形/長方形 16">
            <a:extLst>
              <a:ext uri="{FF2B5EF4-FFF2-40B4-BE49-F238E27FC236}">
                <a16:creationId xmlns:a16="http://schemas.microsoft.com/office/drawing/2014/main" id="{1D0F7596-1CC7-4D3F-BC04-B4B65F304D90}"/>
              </a:ext>
            </a:extLst>
          </p:cNvPr>
          <p:cNvSpPr/>
          <p:nvPr/>
        </p:nvSpPr>
        <p:spPr>
          <a:xfrm>
            <a:off x="5723756" y="5862118"/>
            <a:ext cx="3992663" cy="661720"/>
          </a:xfrm>
          <a:prstGeom prst="rect">
            <a:avLst/>
          </a:prstGeom>
          <a:ln>
            <a:solidFill>
              <a:srgbClr val="CC6600"/>
            </a:solidFill>
          </a:ln>
        </p:spPr>
        <p:txBody>
          <a:bodyPr wrap="square">
            <a:spAutoFit/>
          </a:bodyPr>
          <a:lstStyle/>
          <a:p>
            <a:r>
              <a:rPr lang="ja-JP" altLang="en-US" sz="1000" dirty="0"/>
              <a:t>上記以外</a:t>
            </a:r>
            <a:endParaRPr lang="en-US" altLang="ja-JP" sz="1000" dirty="0"/>
          </a:p>
          <a:p>
            <a:pPr lvl="1" defTabSz="1120775"/>
            <a:r>
              <a:rPr lang="zh-TW" altLang="en-US" sz="900" dirty="0"/>
              <a:t>機械器具卸売業</a:t>
            </a:r>
            <a:r>
              <a:rPr lang="en-US" altLang="zh-TW" sz="900" dirty="0"/>
              <a:t>	</a:t>
            </a:r>
            <a:r>
              <a:rPr lang="zh-TW" altLang="en-US" sz="900" dirty="0"/>
              <a:t>機械器具小売業</a:t>
            </a:r>
            <a:endParaRPr lang="en-US" altLang="zh-TW" sz="900" dirty="0"/>
          </a:p>
          <a:p>
            <a:pPr lvl="1" defTabSz="1120775"/>
            <a:r>
              <a:rPr lang="ja-JP" altLang="en-US" sz="900" dirty="0"/>
              <a:t>専門サービス業</a:t>
            </a:r>
            <a:r>
              <a:rPr lang="en-US" altLang="ja-JP" sz="900" dirty="0"/>
              <a:t>	</a:t>
            </a:r>
            <a:r>
              <a:rPr lang="ja-JP" altLang="en-US" sz="900" dirty="0"/>
              <a:t>技術サービス業</a:t>
            </a:r>
            <a:endParaRPr lang="en-US" altLang="ja-JP" sz="900" dirty="0"/>
          </a:p>
          <a:p>
            <a:pPr lvl="1" defTabSz="1120775"/>
            <a:r>
              <a:rPr lang="ja-JP" altLang="en-US" sz="900" dirty="0"/>
              <a:t>職業紹介・労働者派遣業 他</a:t>
            </a:r>
            <a:endParaRPr lang="en-US" altLang="zh-TW" sz="900" dirty="0"/>
          </a:p>
        </p:txBody>
      </p:sp>
      <p:sp>
        <p:nvSpPr>
          <p:cNvPr id="18" name="テキスト ボックス 17">
            <a:extLst>
              <a:ext uri="{FF2B5EF4-FFF2-40B4-BE49-F238E27FC236}">
                <a16:creationId xmlns:a16="http://schemas.microsoft.com/office/drawing/2014/main" id="{1C3E3493-08DD-423D-8E81-D70E1F87F5A6}"/>
              </a:ext>
            </a:extLst>
          </p:cNvPr>
          <p:cNvSpPr txBox="1"/>
          <p:nvPr/>
        </p:nvSpPr>
        <p:spPr>
          <a:xfrm>
            <a:off x="5579740" y="6754498"/>
            <a:ext cx="4419137" cy="246221"/>
          </a:xfrm>
          <a:prstGeom prst="rect">
            <a:avLst/>
          </a:prstGeom>
          <a:noFill/>
        </p:spPr>
        <p:txBody>
          <a:bodyPr wrap="square" rtlCol="0">
            <a:spAutoFit/>
          </a:bodyPr>
          <a:lstStyle/>
          <a:p>
            <a:r>
              <a:rPr kumimoji="1" lang="ja-JP" altLang="en-US" sz="1000" dirty="0">
                <a:solidFill>
                  <a:srgbClr val="3333FF"/>
                </a:solidFill>
              </a:rPr>
              <a:t>Ⓐユーザ</a:t>
            </a:r>
            <a:r>
              <a:rPr lang="ja-JP" altLang="en-US" sz="1000" dirty="0">
                <a:solidFill>
                  <a:srgbClr val="3333FF"/>
                </a:solidFill>
              </a:rPr>
              <a:t>ー企業</a:t>
            </a:r>
            <a:r>
              <a:rPr kumimoji="1" lang="ja-JP" altLang="en-US" sz="1000" dirty="0">
                <a:solidFill>
                  <a:srgbClr val="3333FF"/>
                </a:solidFill>
              </a:rPr>
              <a:t>、Ⓑメーカー企業、Ⓒサブシステム提供企業、Ⓓサービス提供企業</a:t>
            </a:r>
          </a:p>
        </p:txBody>
      </p:sp>
      <p:sp>
        <p:nvSpPr>
          <p:cNvPr id="19" name="右中かっこ 18">
            <a:extLst>
              <a:ext uri="{FF2B5EF4-FFF2-40B4-BE49-F238E27FC236}">
                <a16:creationId xmlns:a16="http://schemas.microsoft.com/office/drawing/2014/main" id="{45DED298-5780-4A72-82FD-CCA0A066D3AD}"/>
              </a:ext>
            </a:extLst>
          </p:cNvPr>
          <p:cNvSpPr/>
          <p:nvPr/>
        </p:nvSpPr>
        <p:spPr>
          <a:xfrm>
            <a:off x="3563516" y="3690144"/>
            <a:ext cx="144016" cy="1298527"/>
          </a:xfrm>
          <a:prstGeom prst="rightBrace">
            <a:avLst/>
          </a:prstGeom>
          <a:ln w="28575">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右中かっこ 19">
            <a:extLst>
              <a:ext uri="{FF2B5EF4-FFF2-40B4-BE49-F238E27FC236}">
                <a16:creationId xmlns:a16="http://schemas.microsoft.com/office/drawing/2014/main" id="{53D05A17-CB15-4DE2-B1E2-E4AB209276EC}"/>
              </a:ext>
            </a:extLst>
          </p:cNvPr>
          <p:cNvSpPr/>
          <p:nvPr/>
        </p:nvSpPr>
        <p:spPr>
          <a:xfrm>
            <a:off x="3571177" y="5077993"/>
            <a:ext cx="128693" cy="632447"/>
          </a:xfrm>
          <a:prstGeom prst="rightBrace">
            <a:avLst/>
          </a:prstGeom>
          <a:ln w="28575">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16F5196-3E25-41F9-9B2C-9F47CDB42B9E}"/>
              </a:ext>
            </a:extLst>
          </p:cNvPr>
          <p:cNvSpPr txBox="1"/>
          <p:nvPr/>
        </p:nvSpPr>
        <p:spPr>
          <a:xfrm>
            <a:off x="3745559" y="4216182"/>
            <a:ext cx="610045" cy="276999"/>
          </a:xfrm>
          <a:prstGeom prst="rect">
            <a:avLst/>
          </a:prstGeom>
          <a:noFill/>
        </p:spPr>
        <p:txBody>
          <a:bodyPr wrap="square">
            <a:spAutoFit/>
          </a:bodyPr>
          <a:lstStyle/>
          <a:p>
            <a:r>
              <a:rPr kumimoji="1" lang="ja-JP" altLang="en-US" sz="1200" dirty="0">
                <a:solidFill>
                  <a:srgbClr val="3333FF"/>
                </a:solidFill>
              </a:rPr>
              <a:t>Ⓒ</a:t>
            </a:r>
            <a:r>
              <a:rPr kumimoji="1" lang="en-US" altLang="ja-JP" sz="1200" dirty="0">
                <a:solidFill>
                  <a:srgbClr val="3333FF"/>
                </a:solidFill>
              </a:rPr>
              <a:t>,</a:t>
            </a:r>
            <a:r>
              <a:rPr kumimoji="1" lang="ja-JP" altLang="en-US" sz="1200" dirty="0">
                <a:solidFill>
                  <a:srgbClr val="3333FF"/>
                </a:solidFill>
              </a:rPr>
              <a:t>Ⓓ</a:t>
            </a:r>
            <a:endParaRPr lang="ja-JP" altLang="en-US" sz="1200" dirty="0">
              <a:solidFill>
                <a:srgbClr val="3333FF"/>
              </a:solidFill>
            </a:endParaRPr>
          </a:p>
        </p:txBody>
      </p:sp>
      <p:sp>
        <p:nvSpPr>
          <p:cNvPr id="23" name="テキスト ボックス 22">
            <a:extLst>
              <a:ext uri="{FF2B5EF4-FFF2-40B4-BE49-F238E27FC236}">
                <a16:creationId xmlns:a16="http://schemas.microsoft.com/office/drawing/2014/main" id="{037D6FD3-DE44-4200-BFFB-B16CEC077CB8}"/>
              </a:ext>
            </a:extLst>
          </p:cNvPr>
          <p:cNvSpPr txBox="1"/>
          <p:nvPr/>
        </p:nvSpPr>
        <p:spPr>
          <a:xfrm>
            <a:off x="3745559" y="5240327"/>
            <a:ext cx="441790" cy="276999"/>
          </a:xfrm>
          <a:prstGeom prst="rect">
            <a:avLst/>
          </a:prstGeom>
          <a:noFill/>
        </p:spPr>
        <p:txBody>
          <a:bodyPr wrap="square">
            <a:spAutoFit/>
          </a:bodyPr>
          <a:lstStyle/>
          <a:p>
            <a:r>
              <a:rPr kumimoji="1" lang="ja-JP" altLang="en-US" sz="1200" dirty="0">
                <a:solidFill>
                  <a:srgbClr val="3333FF"/>
                </a:solidFill>
              </a:rPr>
              <a:t>Ⓐ</a:t>
            </a:r>
            <a:endParaRPr lang="ja-JP" altLang="en-US" sz="1200" dirty="0">
              <a:solidFill>
                <a:srgbClr val="3333FF"/>
              </a:solidFill>
            </a:endParaRPr>
          </a:p>
        </p:txBody>
      </p:sp>
      <p:sp>
        <p:nvSpPr>
          <p:cNvPr id="24" name="テキスト ボックス 23">
            <a:extLst>
              <a:ext uri="{FF2B5EF4-FFF2-40B4-BE49-F238E27FC236}">
                <a16:creationId xmlns:a16="http://schemas.microsoft.com/office/drawing/2014/main" id="{602D2BE5-5FCC-456D-B3F6-EEB129CB0910}"/>
              </a:ext>
            </a:extLst>
          </p:cNvPr>
          <p:cNvSpPr txBox="1"/>
          <p:nvPr/>
        </p:nvSpPr>
        <p:spPr>
          <a:xfrm>
            <a:off x="3745559" y="5995318"/>
            <a:ext cx="441790" cy="276999"/>
          </a:xfrm>
          <a:prstGeom prst="rect">
            <a:avLst/>
          </a:prstGeom>
          <a:noFill/>
        </p:spPr>
        <p:txBody>
          <a:bodyPr wrap="square">
            <a:spAutoFit/>
          </a:bodyPr>
          <a:lstStyle/>
          <a:p>
            <a:r>
              <a:rPr kumimoji="1" lang="ja-JP" altLang="en-US" sz="1200" dirty="0">
                <a:solidFill>
                  <a:srgbClr val="3333FF"/>
                </a:solidFill>
              </a:rPr>
              <a:t>Ⓐ</a:t>
            </a:r>
            <a:endParaRPr lang="ja-JP" altLang="en-US" sz="1200" dirty="0">
              <a:solidFill>
                <a:srgbClr val="3333FF"/>
              </a:solidFill>
            </a:endParaRPr>
          </a:p>
        </p:txBody>
      </p:sp>
      <p:sp>
        <p:nvSpPr>
          <p:cNvPr id="25" name="テキスト ボックス 24">
            <a:extLst>
              <a:ext uri="{FF2B5EF4-FFF2-40B4-BE49-F238E27FC236}">
                <a16:creationId xmlns:a16="http://schemas.microsoft.com/office/drawing/2014/main" id="{54CE9094-461A-4F62-9876-39F12F60CAF1}"/>
              </a:ext>
            </a:extLst>
          </p:cNvPr>
          <p:cNvSpPr txBox="1"/>
          <p:nvPr/>
        </p:nvSpPr>
        <p:spPr>
          <a:xfrm>
            <a:off x="3745558" y="6174430"/>
            <a:ext cx="610045" cy="276999"/>
          </a:xfrm>
          <a:prstGeom prst="rect">
            <a:avLst/>
          </a:prstGeom>
          <a:noFill/>
        </p:spPr>
        <p:txBody>
          <a:bodyPr wrap="square">
            <a:spAutoFit/>
          </a:bodyPr>
          <a:lstStyle/>
          <a:p>
            <a:r>
              <a:rPr kumimoji="1" lang="ja-JP" altLang="en-US" sz="1200" dirty="0">
                <a:solidFill>
                  <a:srgbClr val="3333FF"/>
                </a:solidFill>
              </a:rPr>
              <a:t>Ⓑ</a:t>
            </a:r>
            <a:r>
              <a:rPr kumimoji="1" lang="en-US" altLang="ja-JP" sz="1200" dirty="0">
                <a:solidFill>
                  <a:srgbClr val="3333FF"/>
                </a:solidFill>
              </a:rPr>
              <a:t>,</a:t>
            </a:r>
            <a:r>
              <a:rPr kumimoji="1" lang="ja-JP" altLang="en-US" sz="1200" dirty="0">
                <a:solidFill>
                  <a:srgbClr val="3333FF"/>
                </a:solidFill>
              </a:rPr>
              <a:t>Ⓐ</a:t>
            </a:r>
            <a:endParaRPr lang="ja-JP" altLang="en-US" sz="1200" dirty="0">
              <a:solidFill>
                <a:srgbClr val="3333FF"/>
              </a:solidFill>
            </a:endParaRPr>
          </a:p>
        </p:txBody>
      </p:sp>
      <p:sp>
        <p:nvSpPr>
          <p:cNvPr id="26" name="テキスト ボックス 25">
            <a:extLst>
              <a:ext uri="{FF2B5EF4-FFF2-40B4-BE49-F238E27FC236}">
                <a16:creationId xmlns:a16="http://schemas.microsoft.com/office/drawing/2014/main" id="{C955A561-B794-43A8-A9BC-3012C30B4DF7}"/>
              </a:ext>
            </a:extLst>
          </p:cNvPr>
          <p:cNvSpPr txBox="1"/>
          <p:nvPr/>
        </p:nvSpPr>
        <p:spPr>
          <a:xfrm>
            <a:off x="3745557" y="6404597"/>
            <a:ext cx="610045" cy="276999"/>
          </a:xfrm>
          <a:prstGeom prst="rect">
            <a:avLst/>
          </a:prstGeom>
          <a:noFill/>
        </p:spPr>
        <p:txBody>
          <a:bodyPr wrap="square">
            <a:spAutoFit/>
          </a:bodyPr>
          <a:lstStyle/>
          <a:p>
            <a:r>
              <a:rPr kumimoji="1" lang="ja-JP" altLang="en-US" sz="1200" dirty="0">
                <a:solidFill>
                  <a:srgbClr val="3333FF"/>
                </a:solidFill>
              </a:rPr>
              <a:t>主にⒹ</a:t>
            </a:r>
            <a:endParaRPr lang="ja-JP" altLang="en-US" sz="1200" dirty="0">
              <a:solidFill>
                <a:srgbClr val="3333FF"/>
              </a:solidFill>
            </a:endParaRPr>
          </a:p>
        </p:txBody>
      </p:sp>
      <p:sp>
        <p:nvSpPr>
          <p:cNvPr id="22" name="タイトル 9">
            <a:extLst>
              <a:ext uri="{FF2B5EF4-FFF2-40B4-BE49-F238E27FC236}">
                <a16:creationId xmlns:a16="http://schemas.microsoft.com/office/drawing/2014/main" id="{41680C66-5A96-42C7-8070-231E23B2C440}"/>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Ⅱ.</a:t>
            </a:r>
            <a:r>
              <a:rPr lang="ja-JP" altLang="en-US" sz="2529" dirty="0">
                <a:latin typeface="+mj-ea"/>
                <a:ea typeface="+mj-ea"/>
              </a:rPr>
              <a:t>調査票の配布状況</a:t>
            </a:r>
          </a:p>
        </p:txBody>
      </p:sp>
    </p:spTree>
    <p:extLst>
      <p:ext uri="{BB962C8B-B14F-4D97-AF65-F5344CB8AC3E}">
        <p14:creationId xmlns:p14="http://schemas.microsoft.com/office/powerpoint/2010/main" val="3960270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政府や自治体がとるべき公的支援制度として有効な施策 （従業員数別）</a:t>
            </a:r>
          </a:p>
        </p:txBody>
      </p:sp>
      <p:sp>
        <p:nvSpPr>
          <p:cNvPr id="5" name="テキスト ボックス 4">
            <a:extLst>
              <a:ext uri="{FF2B5EF4-FFF2-40B4-BE49-F238E27FC236}">
                <a16:creationId xmlns:a16="http://schemas.microsoft.com/office/drawing/2014/main" id="{5F8AC677-A058-40E6-B2A5-42C5C43CE26B}"/>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D.</a:t>
            </a:r>
            <a:r>
              <a:rPr lang="ja-JP" altLang="en-US" sz="1400" dirty="0"/>
              <a:t>サービス提供企業</a:t>
            </a:r>
            <a:endParaRPr lang="en-US" altLang="ja-JP" sz="1400" dirty="0"/>
          </a:p>
          <a:p>
            <a:r>
              <a:rPr lang="ja-JP" altLang="en-US" sz="1400" dirty="0"/>
              <a:t>クロス集計の軸：従業員数</a:t>
            </a:r>
          </a:p>
        </p:txBody>
      </p:sp>
      <p:sp>
        <p:nvSpPr>
          <p:cNvPr id="6" name="正方形/長方形 5">
            <a:extLst>
              <a:ext uri="{FF2B5EF4-FFF2-40B4-BE49-F238E27FC236}">
                <a16:creationId xmlns:a16="http://schemas.microsoft.com/office/drawing/2014/main" id="{3E30A100-F066-439A-A6D3-025AC5E649A3}"/>
              </a:ext>
            </a:extLst>
          </p:cNvPr>
          <p:cNvSpPr/>
          <p:nvPr/>
        </p:nvSpPr>
        <p:spPr>
          <a:xfrm>
            <a:off x="7739980" y="599897"/>
            <a:ext cx="217239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〔D.</a:t>
            </a:r>
            <a:r>
              <a:rPr lang="ja-JP" altLang="en-US" sz="1700" b="1" dirty="0">
                <a:latin typeface="MS UI Gothic" panose="020B0600070205080204" pitchFamily="50" charset="-128"/>
                <a:ea typeface="MS UI Gothic" panose="020B0600070205080204" pitchFamily="50" charset="-128"/>
              </a:rPr>
              <a:t>サービス提供企業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graphicFrame>
        <p:nvGraphicFramePr>
          <p:cNvPr id="7" name="グラフ 6">
            <a:extLst>
              <a:ext uri="{FF2B5EF4-FFF2-40B4-BE49-F238E27FC236}">
                <a16:creationId xmlns:a16="http://schemas.microsoft.com/office/drawing/2014/main" id="{C57CFD90-DC25-4D27-A7B1-FC6F4C15CFC4}"/>
              </a:ext>
            </a:extLst>
          </p:cNvPr>
          <p:cNvGraphicFramePr>
            <a:graphicFrameLocks/>
          </p:cNvGraphicFramePr>
          <p:nvPr>
            <p:extLst>
              <p:ext uri="{D42A27DB-BD31-4B8C-83A1-F6EECF244321}">
                <p14:modId xmlns:p14="http://schemas.microsoft.com/office/powerpoint/2010/main" val="2127699306"/>
              </p:ext>
            </p:extLst>
          </p:nvPr>
        </p:nvGraphicFramePr>
        <p:xfrm>
          <a:off x="71708" y="1169864"/>
          <a:ext cx="522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7133FDF-B4C9-432E-9ADD-8FC47FA025E5}"/>
              </a:ext>
            </a:extLst>
          </p:cNvPr>
          <p:cNvGraphicFramePr>
            <a:graphicFrameLocks/>
          </p:cNvGraphicFramePr>
          <p:nvPr>
            <p:extLst>
              <p:ext uri="{D42A27DB-BD31-4B8C-83A1-F6EECF244321}">
                <p14:modId xmlns:p14="http://schemas.microsoft.com/office/powerpoint/2010/main" val="712522574"/>
              </p:ext>
            </p:extLst>
          </p:nvPr>
        </p:nvGraphicFramePr>
        <p:xfrm>
          <a:off x="5147692" y="1169864"/>
          <a:ext cx="522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1084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3. </a:t>
            </a:r>
            <a:r>
              <a:rPr lang="ja-JP" altLang="en-US" sz="4000" dirty="0"/>
              <a:t>新技術へ向けた変革</a:t>
            </a:r>
            <a:endParaRPr kumimoji="1" lang="ja-JP" altLang="en-US" sz="4000" dirty="0"/>
          </a:p>
        </p:txBody>
      </p:sp>
    </p:spTree>
    <p:extLst>
      <p:ext uri="{BB962C8B-B14F-4D97-AF65-F5344CB8AC3E}">
        <p14:creationId xmlns:p14="http://schemas.microsoft.com/office/powerpoint/2010/main" val="455957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a:t>
            </a:r>
          </a:p>
        </p:txBody>
      </p:sp>
      <p:sp>
        <p:nvSpPr>
          <p:cNvPr id="10" name="テキスト ボックス 9">
            <a:extLst>
              <a:ext uri="{FF2B5EF4-FFF2-40B4-BE49-F238E27FC236}">
                <a16:creationId xmlns:a16="http://schemas.microsoft.com/office/drawing/2014/main" id="{4100DD16-1AC0-420F-AFFB-35105502A790}"/>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1" name="グラフ 10">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2460811791"/>
              </p:ext>
            </p:extLst>
          </p:nvPr>
        </p:nvGraphicFramePr>
        <p:xfrm>
          <a:off x="991022" y="1488845"/>
          <a:ext cx="8457355" cy="5074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165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（産業構造の位置づけ別）</a:t>
            </a: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767D12F-0885-495E-AAF3-1B3E7F83702A}"/>
              </a:ext>
            </a:extLst>
          </p:cNvPr>
          <p:cNvSpPr txBox="1"/>
          <p:nvPr/>
        </p:nvSpPr>
        <p:spPr>
          <a:xfrm>
            <a:off x="515394" y="676841"/>
            <a:ext cx="6984000" cy="276999"/>
          </a:xfrm>
          <a:prstGeom prst="rect">
            <a:avLst/>
          </a:prstGeom>
          <a:noFill/>
        </p:spPr>
        <p:txBody>
          <a:bodyPr wrap="square" rtlCol="0">
            <a:spAutoFit/>
          </a:bodyPr>
          <a:lstStyle/>
          <a:p>
            <a:r>
              <a:rPr lang="ja-JP" altLang="en-US" sz="1200" dirty="0"/>
              <a:t>クロス集計の軸：</a:t>
            </a:r>
            <a:r>
              <a:rPr lang="en-US" altLang="ja-JP" sz="1200" dirty="0"/>
              <a:t>A.</a:t>
            </a:r>
            <a:r>
              <a:rPr lang="ja-JP" altLang="en-US" sz="1200" dirty="0"/>
              <a:t>ユーザー企業、</a:t>
            </a:r>
            <a:r>
              <a:rPr lang="en-US" altLang="ja-JP" sz="1200" dirty="0"/>
              <a:t>B.</a:t>
            </a:r>
            <a:r>
              <a:rPr lang="ja-JP" altLang="en-US" sz="1200" dirty="0"/>
              <a:t>メーカー企業、</a:t>
            </a:r>
            <a:r>
              <a:rPr lang="en-US" altLang="ja-JP" sz="1200" dirty="0"/>
              <a:t>C.</a:t>
            </a:r>
            <a:r>
              <a:rPr lang="ja-JP" altLang="en-US" sz="1200" dirty="0"/>
              <a:t>サブシステム提供企業、</a:t>
            </a:r>
            <a:r>
              <a:rPr lang="en-US" altLang="ja-JP" sz="1200" dirty="0"/>
              <a:t>D.</a:t>
            </a:r>
            <a:r>
              <a:rPr lang="ja-JP" altLang="en-US" sz="1200" dirty="0"/>
              <a:t>サービス提供企業</a:t>
            </a:r>
          </a:p>
        </p:txBody>
      </p:sp>
      <p:graphicFrame>
        <p:nvGraphicFramePr>
          <p:cNvPr id="8" name="グラフ 7">
            <a:extLst>
              <a:ext uri="{FF2B5EF4-FFF2-40B4-BE49-F238E27FC236}">
                <a16:creationId xmlns:a16="http://schemas.microsoft.com/office/drawing/2014/main" id="{EBEE11FE-F094-4E4C-8F91-2D240A01819A}"/>
              </a:ext>
            </a:extLst>
          </p:cNvPr>
          <p:cNvGraphicFramePr>
            <a:graphicFrameLocks/>
          </p:cNvGraphicFramePr>
          <p:nvPr>
            <p:extLst>
              <p:ext uri="{D42A27DB-BD31-4B8C-83A1-F6EECF244321}">
                <p14:modId xmlns:p14="http://schemas.microsoft.com/office/powerpoint/2010/main" val="1990419909"/>
              </p:ext>
            </p:extLst>
          </p:nvPr>
        </p:nvGraphicFramePr>
        <p:xfrm>
          <a:off x="0" y="953840"/>
          <a:ext cx="522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E6F88DC8-685C-4956-B9A2-738BD24141E6}"/>
              </a:ext>
            </a:extLst>
          </p:cNvPr>
          <p:cNvGraphicFramePr>
            <a:graphicFrameLocks/>
          </p:cNvGraphicFramePr>
          <p:nvPr>
            <p:extLst>
              <p:ext uri="{D42A27DB-BD31-4B8C-83A1-F6EECF244321}">
                <p14:modId xmlns:p14="http://schemas.microsoft.com/office/powerpoint/2010/main" val="4167314622"/>
              </p:ext>
            </p:extLst>
          </p:nvPr>
        </p:nvGraphicFramePr>
        <p:xfrm>
          <a:off x="5219700" y="953840"/>
          <a:ext cx="5220000" cy="61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5552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1474331087"/>
              </p:ext>
            </p:extLst>
          </p:nvPr>
        </p:nvGraphicFramePr>
        <p:xfrm>
          <a:off x="2149509" y="1062552"/>
          <a:ext cx="5760000" cy="63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（従業員数別）</a:t>
            </a:r>
          </a:p>
        </p:txBody>
      </p:sp>
      <p:sp>
        <p:nvSpPr>
          <p:cNvPr id="8" name="テキスト ボックス 7">
            <a:extLst>
              <a:ext uri="{FF2B5EF4-FFF2-40B4-BE49-F238E27FC236}">
                <a16:creationId xmlns:a16="http://schemas.microsoft.com/office/drawing/2014/main" id="{FDC2C965-524D-49D0-97CA-894705C8EDD6}"/>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クロス集計の軸：従業員数</a:t>
            </a:r>
          </a:p>
        </p:txBody>
      </p:sp>
    </p:spTree>
    <p:extLst>
      <p:ext uri="{BB962C8B-B14F-4D97-AF65-F5344CB8AC3E}">
        <p14:creationId xmlns:p14="http://schemas.microsoft.com/office/powerpoint/2010/main" val="14287047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88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Q12.</a:t>
            </a:r>
            <a:r>
              <a:rPr lang="ja-JP" altLang="en-US" sz="2070" b="1" dirty="0">
                <a:latin typeface="MS UI Gothic" panose="020B0600070205080204" pitchFamily="50" charset="-128"/>
                <a:ea typeface="MS UI Gothic" panose="020B0600070205080204" pitchFamily="50" charset="-128"/>
              </a:rPr>
              <a:t>システムに関わる要件の変化 （従業員数別）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b="1" dirty="0">
              <a:latin typeface="MS UI Gothic" panose="020B0600070205080204" pitchFamily="50" charset="-128"/>
              <a:ea typeface="MS UI Gothic" panose="020B0600070205080204" pitchFamily="50" charset="-128"/>
            </a:endParaRPr>
          </a:p>
        </p:txBody>
      </p:sp>
      <p:sp>
        <p:nvSpPr>
          <p:cNvPr id="9" name="テキスト ボックス 8">
            <a:extLst>
              <a:ext uri="{FF2B5EF4-FFF2-40B4-BE49-F238E27FC236}">
                <a16:creationId xmlns:a16="http://schemas.microsoft.com/office/drawing/2014/main" id="{27F17496-3F67-4A82-A0E3-A80BFC63ED1E}"/>
              </a:ext>
            </a:extLst>
          </p:cNvPr>
          <p:cNvSpPr txBox="1"/>
          <p:nvPr/>
        </p:nvSpPr>
        <p:spPr>
          <a:xfrm>
            <a:off x="515394" y="666969"/>
            <a:ext cx="3264146" cy="430887"/>
          </a:xfrm>
          <a:prstGeom prst="rect">
            <a:avLst/>
          </a:prstGeom>
          <a:noFill/>
        </p:spPr>
        <p:txBody>
          <a:bodyPr wrap="square" rtlCol="0">
            <a:spAutoFit/>
          </a:bodyPr>
          <a:lstStyle/>
          <a:p>
            <a:r>
              <a:rPr lang="ja-JP" altLang="en-US" sz="1100" dirty="0"/>
              <a:t>集計対象：</a:t>
            </a:r>
            <a:r>
              <a:rPr lang="en-US" altLang="ja-JP" sz="1100" dirty="0"/>
              <a:t>A.</a:t>
            </a:r>
            <a:r>
              <a:rPr lang="ja-JP" altLang="en-US" sz="1100" dirty="0"/>
              <a:t>ユーザー企業／</a:t>
            </a:r>
            <a:r>
              <a:rPr lang="en-US" altLang="ja-JP" sz="1100" dirty="0"/>
              <a:t>B.</a:t>
            </a:r>
            <a:r>
              <a:rPr lang="ja-JP" altLang="en-US" sz="1100" dirty="0"/>
              <a:t>メーカー企業</a:t>
            </a:r>
            <a:endParaRPr lang="en-US" altLang="ja-JP" sz="1100" dirty="0"/>
          </a:p>
          <a:p>
            <a:r>
              <a:rPr lang="ja-JP" altLang="en-US" sz="1100" dirty="0"/>
              <a:t>クロス集計の軸：従業員数</a:t>
            </a:r>
          </a:p>
        </p:txBody>
      </p:sp>
      <p:graphicFrame>
        <p:nvGraphicFramePr>
          <p:cNvPr id="13" name="グラフ 12">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708923422"/>
              </p:ext>
            </p:extLst>
          </p:nvPr>
        </p:nvGraphicFramePr>
        <p:xfrm>
          <a:off x="261628" y="1242552"/>
          <a:ext cx="4670040" cy="6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2440417347"/>
              </p:ext>
            </p:extLst>
          </p:nvPr>
        </p:nvGraphicFramePr>
        <p:xfrm>
          <a:off x="5291708" y="1242552"/>
          <a:ext cx="4670040" cy="604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object 6">
            <a:extLst>
              <a:ext uri="{FF2B5EF4-FFF2-40B4-BE49-F238E27FC236}">
                <a16:creationId xmlns:a16="http://schemas.microsoft.com/office/drawing/2014/main" id="{201B87E5-2148-48B4-AEFC-BB87ECE17913}"/>
              </a:ext>
            </a:extLst>
          </p:cNvPr>
          <p:cNvSpPr txBox="1"/>
          <p:nvPr/>
        </p:nvSpPr>
        <p:spPr>
          <a:xfrm>
            <a:off x="3011073" y="1034978"/>
            <a:ext cx="960447"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ユーザー企業</a:t>
            </a:r>
            <a:endParaRPr sz="1106" dirty="0">
              <a:latin typeface="Meiryo UI" panose="020B0604030504040204" pitchFamily="50" charset="-128"/>
              <a:ea typeface="Meiryo UI" panose="020B0604030504040204" pitchFamily="50" charset="-128"/>
              <a:cs typeface="Microsoft JhengHei"/>
            </a:endParaRPr>
          </a:p>
        </p:txBody>
      </p:sp>
      <p:sp>
        <p:nvSpPr>
          <p:cNvPr id="16" name="object 6">
            <a:extLst>
              <a:ext uri="{FF2B5EF4-FFF2-40B4-BE49-F238E27FC236}">
                <a16:creationId xmlns:a16="http://schemas.microsoft.com/office/drawing/2014/main" id="{5AF72DF6-1E6C-4476-8547-13E7079E50DC}"/>
              </a:ext>
            </a:extLst>
          </p:cNvPr>
          <p:cNvSpPr txBox="1"/>
          <p:nvPr/>
        </p:nvSpPr>
        <p:spPr>
          <a:xfrm>
            <a:off x="8100020" y="1034978"/>
            <a:ext cx="925181"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ja-JP" altLang="en-US" sz="1106" spc="-5" dirty="0">
                <a:latin typeface="Meiryo UI" panose="020B0604030504040204" pitchFamily="50" charset="-128"/>
                <a:ea typeface="Meiryo UI" panose="020B0604030504040204" pitchFamily="50" charset="-128"/>
                <a:cs typeface="Microsoft JhengHei"/>
              </a:rPr>
              <a:t>メーカー企業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18975867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Q12.</a:t>
            </a:r>
            <a:r>
              <a:rPr lang="ja-JP" altLang="en-US" sz="2070" b="1" dirty="0">
                <a:latin typeface="MS UI Gothic" panose="020B0600070205080204" pitchFamily="50" charset="-128"/>
                <a:ea typeface="MS UI Gothic" panose="020B0600070205080204" pitchFamily="50" charset="-128"/>
              </a:rPr>
              <a:t>システムに関わる要件の変化 （従業員数別） </a:t>
            </a:r>
            <a:r>
              <a:rPr lang="en-US" altLang="zh-TW" sz="2070" b="1" dirty="0">
                <a:latin typeface="MS UI Gothic" panose="020B0600070205080204" pitchFamily="50" charset="-128"/>
                <a:ea typeface="MS UI Gothic" panose="020B0600070205080204" pitchFamily="50" charset="-128"/>
              </a:rPr>
              <a:t>〔</a:t>
            </a:r>
            <a:r>
              <a:rPr lang="ja-JP" altLang="en-US" sz="2070" b="1" dirty="0">
                <a:latin typeface="MS UI Gothic" panose="020B0600070205080204" pitchFamily="50" charset="-128"/>
                <a:ea typeface="MS UI Gothic" panose="020B0600070205080204" pitchFamily="50" charset="-128"/>
              </a:rPr>
              <a:t>産業構造の位置づけ別</a:t>
            </a:r>
            <a:r>
              <a:rPr lang="en-US" altLang="zh-TW" sz="2070" b="1" dirty="0">
                <a:latin typeface="MS UI Gothic" panose="020B0600070205080204" pitchFamily="50" charset="-128"/>
                <a:ea typeface="MS UI Gothic" panose="020B0600070205080204" pitchFamily="50" charset="-128"/>
              </a:rPr>
              <a:t>〕</a:t>
            </a:r>
            <a:endParaRPr lang="ja-JP" altLang="en-US" sz="2070" b="1" dirty="0">
              <a:latin typeface="MS UI Gothic" panose="020B0600070205080204" pitchFamily="50" charset="-128"/>
              <a:ea typeface="MS UI Gothic" panose="020B0600070205080204" pitchFamily="50" charset="-128"/>
            </a:endParaRPr>
          </a:p>
        </p:txBody>
      </p:sp>
      <p:sp>
        <p:nvSpPr>
          <p:cNvPr id="9" name="テキスト ボックス 8">
            <a:extLst>
              <a:ext uri="{FF2B5EF4-FFF2-40B4-BE49-F238E27FC236}">
                <a16:creationId xmlns:a16="http://schemas.microsoft.com/office/drawing/2014/main" id="{27F17496-3F67-4A82-A0E3-A80BFC63ED1E}"/>
              </a:ext>
            </a:extLst>
          </p:cNvPr>
          <p:cNvSpPr txBox="1"/>
          <p:nvPr/>
        </p:nvSpPr>
        <p:spPr>
          <a:xfrm>
            <a:off x="515394" y="666969"/>
            <a:ext cx="4128242" cy="430887"/>
          </a:xfrm>
          <a:prstGeom prst="rect">
            <a:avLst/>
          </a:prstGeom>
          <a:noFill/>
        </p:spPr>
        <p:txBody>
          <a:bodyPr wrap="square" rtlCol="0">
            <a:spAutoFit/>
          </a:bodyPr>
          <a:lstStyle/>
          <a:p>
            <a:r>
              <a:rPr lang="ja-JP" altLang="en-US" sz="1100" dirty="0"/>
              <a:t>集計対象：</a:t>
            </a:r>
            <a:r>
              <a:rPr lang="en-US" altLang="ja-JP" sz="1100" dirty="0"/>
              <a:t>C.</a:t>
            </a:r>
            <a:r>
              <a:rPr lang="ja-JP" altLang="en-US" sz="1100" dirty="0"/>
              <a:t>サブシステム提供企業／</a:t>
            </a:r>
            <a:r>
              <a:rPr lang="en-US" altLang="ja-JP" sz="1100" dirty="0"/>
              <a:t>D.</a:t>
            </a:r>
            <a:r>
              <a:rPr lang="ja-JP" altLang="en-US" sz="1100" dirty="0"/>
              <a:t>サービス提供企業</a:t>
            </a:r>
            <a:endParaRPr lang="en-US" altLang="ja-JP" sz="1100" dirty="0"/>
          </a:p>
          <a:p>
            <a:r>
              <a:rPr lang="ja-JP" altLang="en-US" sz="1100" dirty="0"/>
              <a:t>クロス集計の軸：従業員数</a:t>
            </a:r>
          </a:p>
        </p:txBody>
      </p:sp>
      <p:graphicFrame>
        <p:nvGraphicFramePr>
          <p:cNvPr id="8" name="グラフ 7">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2877412638"/>
              </p:ext>
            </p:extLst>
          </p:nvPr>
        </p:nvGraphicFramePr>
        <p:xfrm>
          <a:off x="261628" y="1242552"/>
          <a:ext cx="4670040" cy="6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FDB0F611-0588-4091-B256-9EAFCE29A378}"/>
              </a:ext>
            </a:extLst>
          </p:cNvPr>
          <p:cNvGraphicFramePr>
            <a:graphicFrameLocks/>
          </p:cNvGraphicFramePr>
          <p:nvPr>
            <p:extLst>
              <p:ext uri="{D42A27DB-BD31-4B8C-83A1-F6EECF244321}">
                <p14:modId xmlns:p14="http://schemas.microsoft.com/office/powerpoint/2010/main" val="2512837979"/>
              </p:ext>
            </p:extLst>
          </p:nvPr>
        </p:nvGraphicFramePr>
        <p:xfrm>
          <a:off x="5291708" y="1242552"/>
          <a:ext cx="4670040" cy="604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6">
            <a:extLst>
              <a:ext uri="{FF2B5EF4-FFF2-40B4-BE49-F238E27FC236}">
                <a16:creationId xmlns:a16="http://schemas.microsoft.com/office/drawing/2014/main" id="{A795FC51-9EFC-4C62-8C0C-0ED2FF65FE89}"/>
              </a:ext>
            </a:extLst>
          </p:cNvPr>
          <p:cNvSpPr txBox="1"/>
          <p:nvPr/>
        </p:nvSpPr>
        <p:spPr>
          <a:xfrm>
            <a:off x="7883996" y="1034978"/>
            <a:ext cx="122686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サービス提供企業</a:t>
            </a:r>
            <a:endParaRPr sz="1106" dirty="0">
              <a:latin typeface="Meiryo UI" panose="020B0604030504040204" pitchFamily="50" charset="-128"/>
              <a:ea typeface="Meiryo UI" panose="020B0604030504040204" pitchFamily="50" charset="-128"/>
              <a:cs typeface="Microsoft JhengHei"/>
            </a:endParaRPr>
          </a:p>
        </p:txBody>
      </p:sp>
      <p:sp>
        <p:nvSpPr>
          <p:cNvPr id="12" name="object 6">
            <a:extLst>
              <a:ext uri="{FF2B5EF4-FFF2-40B4-BE49-F238E27FC236}">
                <a16:creationId xmlns:a16="http://schemas.microsoft.com/office/drawing/2014/main" id="{5D2253AC-2956-44FE-A2AC-0953A9B0762C}"/>
              </a:ext>
            </a:extLst>
          </p:cNvPr>
          <p:cNvSpPr txBox="1"/>
          <p:nvPr/>
        </p:nvSpPr>
        <p:spPr>
          <a:xfrm>
            <a:off x="2768699" y="1034978"/>
            <a:ext cx="1445195" cy="242878"/>
          </a:xfrm>
          <a:prstGeom prst="rect">
            <a:avLst/>
          </a:prstGeom>
          <a:solidFill>
            <a:schemeClr val="accent1">
              <a:lumMod val="20000"/>
              <a:lumOff val="80000"/>
            </a:schemeClr>
          </a:solidFill>
          <a:ln w="12700">
            <a:solidFill>
              <a:schemeClr val="tx1">
                <a:lumMod val="50000"/>
                <a:lumOff val="50000"/>
              </a:schemeClr>
            </a:solidFill>
          </a:ln>
        </p:spPr>
        <p:txBody>
          <a:bodyPr vert="horz" wrap="none" lIns="36000" tIns="36000" rIns="36000" bIns="36000"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サブシステム提供企業</a:t>
            </a:r>
            <a:endParaRPr sz="1106" dirty="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1904635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（主な事業のカテゴリ別）</a:t>
            </a:r>
          </a:p>
        </p:txBody>
      </p:sp>
      <p:sp>
        <p:nvSpPr>
          <p:cNvPr id="8" name="テキスト ボックス 7">
            <a:extLst>
              <a:ext uri="{FF2B5EF4-FFF2-40B4-BE49-F238E27FC236}">
                <a16:creationId xmlns:a16="http://schemas.microsoft.com/office/drawing/2014/main" id="{FDC2C965-524D-49D0-97CA-894705C8EDD6}"/>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クロス集計の軸：主な事業のカテゴリ</a:t>
            </a:r>
          </a:p>
        </p:txBody>
      </p:sp>
      <p:graphicFrame>
        <p:nvGraphicFramePr>
          <p:cNvPr id="16" name="グラフ 15">
            <a:extLst>
              <a:ext uri="{FF2B5EF4-FFF2-40B4-BE49-F238E27FC236}">
                <a16:creationId xmlns:a16="http://schemas.microsoft.com/office/drawing/2014/main" id="{9CCF0B6C-ABBE-4080-A609-9A9A9DB70EDF}"/>
              </a:ext>
            </a:extLst>
          </p:cNvPr>
          <p:cNvGraphicFramePr>
            <a:graphicFrameLocks/>
          </p:cNvGraphicFramePr>
          <p:nvPr>
            <p:extLst>
              <p:ext uri="{D42A27DB-BD31-4B8C-83A1-F6EECF244321}">
                <p14:modId xmlns:p14="http://schemas.microsoft.com/office/powerpoint/2010/main" val="3637036"/>
              </p:ext>
            </p:extLst>
          </p:nvPr>
        </p:nvGraphicFramePr>
        <p:xfrm>
          <a:off x="293579" y="1513938"/>
          <a:ext cx="2520000" cy="26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763EE8F0-2CB2-4F27-AE69-B66DEA3E5D6E}"/>
              </a:ext>
            </a:extLst>
          </p:cNvPr>
          <p:cNvGraphicFramePr>
            <a:graphicFrameLocks/>
          </p:cNvGraphicFramePr>
          <p:nvPr>
            <p:extLst>
              <p:ext uri="{D42A27DB-BD31-4B8C-83A1-F6EECF244321}">
                <p14:modId xmlns:p14="http://schemas.microsoft.com/office/powerpoint/2010/main" val="3266283185"/>
              </p:ext>
            </p:extLst>
          </p:nvPr>
        </p:nvGraphicFramePr>
        <p:xfrm>
          <a:off x="2831559" y="1513938"/>
          <a:ext cx="2520000" cy="26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61829E32-7636-4C20-B508-20263467A9B2}"/>
              </a:ext>
            </a:extLst>
          </p:cNvPr>
          <p:cNvGraphicFramePr>
            <a:graphicFrameLocks/>
          </p:cNvGraphicFramePr>
          <p:nvPr>
            <p:extLst>
              <p:ext uri="{D42A27DB-BD31-4B8C-83A1-F6EECF244321}">
                <p14:modId xmlns:p14="http://schemas.microsoft.com/office/powerpoint/2010/main" val="2639990640"/>
              </p:ext>
            </p:extLst>
          </p:nvPr>
        </p:nvGraphicFramePr>
        <p:xfrm>
          <a:off x="5321914" y="1513938"/>
          <a:ext cx="2520000" cy="26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D514FA34-B1DF-47C8-B065-EECB5575CDCF}"/>
              </a:ext>
            </a:extLst>
          </p:cNvPr>
          <p:cNvGraphicFramePr>
            <a:graphicFrameLocks/>
          </p:cNvGraphicFramePr>
          <p:nvPr>
            <p:extLst>
              <p:ext uri="{D42A27DB-BD31-4B8C-83A1-F6EECF244321}">
                <p14:modId xmlns:p14="http://schemas.microsoft.com/office/powerpoint/2010/main" val="1792753602"/>
              </p:ext>
            </p:extLst>
          </p:nvPr>
        </p:nvGraphicFramePr>
        <p:xfrm>
          <a:off x="7812268" y="1513938"/>
          <a:ext cx="2520000" cy="41924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グラフ 19">
            <a:extLst>
              <a:ext uri="{FF2B5EF4-FFF2-40B4-BE49-F238E27FC236}">
                <a16:creationId xmlns:a16="http://schemas.microsoft.com/office/drawing/2014/main" id="{37E0A14B-3249-4B6A-A4F8-D0878472B2D4}"/>
              </a:ext>
            </a:extLst>
          </p:cNvPr>
          <p:cNvGraphicFramePr>
            <a:graphicFrameLocks/>
          </p:cNvGraphicFramePr>
          <p:nvPr>
            <p:extLst>
              <p:ext uri="{D42A27DB-BD31-4B8C-83A1-F6EECF244321}">
                <p14:modId xmlns:p14="http://schemas.microsoft.com/office/powerpoint/2010/main" val="3844804908"/>
              </p:ext>
            </p:extLst>
          </p:nvPr>
        </p:nvGraphicFramePr>
        <p:xfrm>
          <a:off x="293579" y="4302504"/>
          <a:ext cx="2520000" cy="262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グラフ 20">
            <a:extLst>
              <a:ext uri="{FF2B5EF4-FFF2-40B4-BE49-F238E27FC236}">
                <a16:creationId xmlns:a16="http://schemas.microsoft.com/office/drawing/2014/main" id="{4CD7F311-58AC-43F9-8A8D-019353327FF8}"/>
              </a:ext>
            </a:extLst>
          </p:cNvPr>
          <p:cNvGraphicFramePr>
            <a:graphicFrameLocks/>
          </p:cNvGraphicFramePr>
          <p:nvPr>
            <p:extLst>
              <p:ext uri="{D42A27DB-BD31-4B8C-83A1-F6EECF244321}">
                <p14:modId xmlns:p14="http://schemas.microsoft.com/office/powerpoint/2010/main" val="1138083794"/>
              </p:ext>
            </p:extLst>
          </p:nvPr>
        </p:nvGraphicFramePr>
        <p:xfrm>
          <a:off x="2831559" y="4302504"/>
          <a:ext cx="2520000" cy="262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グラフ 21">
            <a:extLst>
              <a:ext uri="{FF2B5EF4-FFF2-40B4-BE49-F238E27FC236}">
                <a16:creationId xmlns:a16="http://schemas.microsoft.com/office/drawing/2014/main" id="{A20E429E-4C54-4FF8-93BD-2BD0C156AEE7}"/>
              </a:ext>
            </a:extLst>
          </p:cNvPr>
          <p:cNvGraphicFramePr>
            <a:graphicFrameLocks/>
          </p:cNvGraphicFramePr>
          <p:nvPr>
            <p:extLst>
              <p:ext uri="{D42A27DB-BD31-4B8C-83A1-F6EECF244321}">
                <p14:modId xmlns:p14="http://schemas.microsoft.com/office/powerpoint/2010/main" val="81945823"/>
              </p:ext>
            </p:extLst>
          </p:nvPr>
        </p:nvGraphicFramePr>
        <p:xfrm>
          <a:off x="5321914" y="4302504"/>
          <a:ext cx="2520000" cy="262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26047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（主な適応分野別）</a:t>
            </a:r>
          </a:p>
        </p:txBody>
      </p:sp>
      <p:sp>
        <p:nvSpPr>
          <p:cNvPr id="8" name="テキスト ボックス 7">
            <a:extLst>
              <a:ext uri="{FF2B5EF4-FFF2-40B4-BE49-F238E27FC236}">
                <a16:creationId xmlns:a16="http://schemas.microsoft.com/office/drawing/2014/main" id="{FDC2C965-524D-49D0-97CA-894705C8EDD6}"/>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クロス集計の軸：主な適応分野</a:t>
            </a:r>
          </a:p>
        </p:txBody>
      </p:sp>
      <p:graphicFrame>
        <p:nvGraphicFramePr>
          <p:cNvPr id="29" name="グラフ 28">
            <a:extLst>
              <a:ext uri="{FF2B5EF4-FFF2-40B4-BE49-F238E27FC236}">
                <a16:creationId xmlns:a16="http://schemas.microsoft.com/office/drawing/2014/main" id="{FC66AB58-2D9E-45A2-8CD2-4052668F625F}"/>
              </a:ext>
            </a:extLst>
          </p:cNvPr>
          <p:cNvGraphicFramePr>
            <a:graphicFrameLocks/>
          </p:cNvGraphicFramePr>
          <p:nvPr>
            <p:extLst>
              <p:ext uri="{D42A27DB-BD31-4B8C-83A1-F6EECF244321}">
                <p14:modId xmlns:p14="http://schemas.microsoft.com/office/powerpoint/2010/main" val="16324725"/>
              </p:ext>
            </p:extLst>
          </p:nvPr>
        </p:nvGraphicFramePr>
        <p:xfrm>
          <a:off x="398643" y="1313880"/>
          <a:ext cx="252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a:extLst>
              <a:ext uri="{FF2B5EF4-FFF2-40B4-BE49-F238E27FC236}">
                <a16:creationId xmlns:a16="http://schemas.microsoft.com/office/drawing/2014/main" id="{91801F0A-90DB-4A7C-8910-47C4E4AF473C}"/>
              </a:ext>
            </a:extLst>
          </p:cNvPr>
          <p:cNvGraphicFramePr>
            <a:graphicFrameLocks/>
          </p:cNvGraphicFramePr>
          <p:nvPr>
            <p:extLst>
              <p:ext uri="{D42A27DB-BD31-4B8C-83A1-F6EECF244321}">
                <p14:modId xmlns:p14="http://schemas.microsoft.com/office/powerpoint/2010/main" val="2432549241"/>
              </p:ext>
            </p:extLst>
          </p:nvPr>
        </p:nvGraphicFramePr>
        <p:xfrm>
          <a:off x="2869851" y="1313880"/>
          <a:ext cx="252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a:extLst>
              <a:ext uri="{FF2B5EF4-FFF2-40B4-BE49-F238E27FC236}">
                <a16:creationId xmlns:a16="http://schemas.microsoft.com/office/drawing/2014/main" id="{7178077F-35F0-4DA7-86CC-8F5C07B77D92}"/>
              </a:ext>
            </a:extLst>
          </p:cNvPr>
          <p:cNvGraphicFramePr>
            <a:graphicFrameLocks/>
          </p:cNvGraphicFramePr>
          <p:nvPr>
            <p:extLst>
              <p:ext uri="{D42A27DB-BD31-4B8C-83A1-F6EECF244321}">
                <p14:modId xmlns:p14="http://schemas.microsoft.com/office/powerpoint/2010/main" val="1291735968"/>
              </p:ext>
            </p:extLst>
          </p:nvPr>
        </p:nvGraphicFramePr>
        <p:xfrm>
          <a:off x="5341059" y="1313880"/>
          <a:ext cx="252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グラフ 31">
            <a:extLst>
              <a:ext uri="{FF2B5EF4-FFF2-40B4-BE49-F238E27FC236}">
                <a16:creationId xmlns:a16="http://schemas.microsoft.com/office/drawing/2014/main" id="{52ACD9BE-9CAA-4CFB-BF2A-7810343E56CA}"/>
              </a:ext>
            </a:extLst>
          </p:cNvPr>
          <p:cNvGraphicFramePr>
            <a:graphicFrameLocks/>
          </p:cNvGraphicFramePr>
          <p:nvPr>
            <p:extLst>
              <p:ext uri="{D42A27DB-BD31-4B8C-83A1-F6EECF244321}">
                <p14:modId xmlns:p14="http://schemas.microsoft.com/office/powerpoint/2010/main" val="819658348"/>
              </p:ext>
            </p:extLst>
          </p:nvPr>
        </p:nvGraphicFramePr>
        <p:xfrm>
          <a:off x="7812268" y="1313880"/>
          <a:ext cx="252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グラフ 32">
            <a:extLst>
              <a:ext uri="{FF2B5EF4-FFF2-40B4-BE49-F238E27FC236}">
                <a16:creationId xmlns:a16="http://schemas.microsoft.com/office/drawing/2014/main" id="{0F5223C2-46AD-4CA4-87FF-38A930F9DF20}"/>
              </a:ext>
            </a:extLst>
          </p:cNvPr>
          <p:cNvGraphicFramePr>
            <a:graphicFrameLocks/>
          </p:cNvGraphicFramePr>
          <p:nvPr>
            <p:extLst>
              <p:ext uri="{D42A27DB-BD31-4B8C-83A1-F6EECF244321}">
                <p14:modId xmlns:p14="http://schemas.microsoft.com/office/powerpoint/2010/main" val="1277426645"/>
              </p:ext>
            </p:extLst>
          </p:nvPr>
        </p:nvGraphicFramePr>
        <p:xfrm>
          <a:off x="398643" y="3258096"/>
          <a:ext cx="2520000" cy="21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グラフ 33">
            <a:extLst>
              <a:ext uri="{FF2B5EF4-FFF2-40B4-BE49-F238E27FC236}">
                <a16:creationId xmlns:a16="http://schemas.microsoft.com/office/drawing/2014/main" id="{D2E06C40-6D11-48C4-93B8-760E8F591F4A}"/>
              </a:ext>
            </a:extLst>
          </p:cNvPr>
          <p:cNvGraphicFramePr>
            <a:graphicFrameLocks/>
          </p:cNvGraphicFramePr>
          <p:nvPr>
            <p:extLst>
              <p:ext uri="{D42A27DB-BD31-4B8C-83A1-F6EECF244321}">
                <p14:modId xmlns:p14="http://schemas.microsoft.com/office/powerpoint/2010/main" val="3712140744"/>
              </p:ext>
            </p:extLst>
          </p:nvPr>
        </p:nvGraphicFramePr>
        <p:xfrm>
          <a:off x="2869851" y="3258096"/>
          <a:ext cx="2520000" cy="21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グラフ 34">
            <a:extLst>
              <a:ext uri="{FF2B5EF4-FFF2-40B4-BE49-F238E27FC236}">
                <a16:creationId xmlns:a16="http://schemas.microsoft.com/office/drawing/2014/main" id="{4813E1B5-C1C5-4D12-91EB-E727482B4F29}"/>
              </a:ext>
            </a:extLst>
          </p:cNvPr>
          <p:cNvGraphicFramePr>
            <a:graphicFrameLocks/>
          </p:cNvGraphicFramePr>
          <p:nvPr>
            <p:extLst>
              <p:ext uri="{D42A27DB-BD31-4B8C-83A1-F6EECF244321}">
                <p14:modId xmlns:p14="http://schemas.microsoft.com/office/powerpoint/2010/main" val="3834176118"/>
              </p:ext>
            </p:extLst>
          </p:nvPr>
        </p:nvGraphicFramePr>
        <p:xfrm>
          <a:off x="5341059" y="3258096"/>
          <a:ext cx="2520000" cy="21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グラフ 35">
            <a:extLst>
              <a:ext uri="{FF2B5EF4-FFF2-40B4-BE49-F238E27FC236}">
                <a16:creationId xmlns:a16="http://schemas.microsoft.com/office/drawing/2014/main" id="{D8CB1000-8C3C-4A96-A5EB-4F844D45E786}"/>
              </a:ext>
            </a:extLst>
          </p:cNvPr>
          <p:cNvGraphicFramePr>
            <a:graphicFrameLocks/>
          </p:cNvGraphicFramePr>
          <p:nvPr>
            <p:extLst>
              <p:ext uri="{D42A27DB-BD31-4B8C-83A1-F6EECF244321}">
                <p14:modId xmlns:p14="http://schemas.microsoft.com/office/powerpoint/2010/main" val="2434402305"/>
              </p:ext>
            </p:extLst>
          </p:nvPr>
        </p:nvGraphicFramePr>
        <p:xfrm>
          <a:off x="7812268" y="3258096"/>
          <a:ext cx="2520000" cy="33720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グラフ 36">
            <a:extLst>
              <a:ext uri="{FF2B5EF4-FFF2-40B4-BE49-F238E27FC236}">
                <a16:creationId xmlns:a16="http://schemas.microsoft.com/office/drawing/2014/main" id="{CB878FB5-D205-4099-9B2C-88FB9AA53BAB}"/>
              </a:ext>
            </a:extLst>
          </p:cNvPr>
          <p:cNvGraphicFramePr>
            <a:graphicFrameLocks/>
          </p:cNvGraphicFramePr>
          <p:nvPr>
            <p:extLst>
              <p:ext uri="{D42A27DB-BD31-4B8C-83A1-F6EECF244321}">
                <p14:modId xmlns:p14="http://schemas.microsoft.com/office/powerpoint/2010/main" val="528196108"/>
              </p:ext>
            </p:extLst>
          </p:nvPr>
        </p:nvGraphicFramePr>
        <p:xfrm>
          <a:off x="398643" y="5205487"/>
          <a:ext cx="2520000" cy="216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8" name="グラフ 37">
            <a:extLst>
              <a:ext uri="{FF2B5EF4-FFF2-40B4-BE49-F238E27FC236}">
                <a16:creationId xmlns:a16="http://schemas.microsoft.com/office/drawing/2014/main" id="{4A5359C4-8C45-4751-9F24-15042AF0CA86}"/>
              </a:ext>
            </a:extLst>
          </p:cNvPr>
          <p:cNvGraphicFramePr>
            <a:graphicFrameLocks/>
          </p:cNvGraphicFramePr>
          <p:nvPr>
            <p:extLst>
              <p:ext uri="{D42A27DB-BD31-4B8C-83A1-F6EECF244321}">
                <p14:modId xmlns:p14="http://schemas.microsoft.com/office/powerpoint/2010/main" val="3460982275"/>
              </p:ext>
            </p:extLst>
          </p:nvPr>
        </p:nvGraphicFramePr>
        <p:xfrm>
          <a:off x="2869851" y="5202312"/>
          <a:ext cx="2520000" cy="2160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957269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（特定の分野に特化していない事業別）</a:t>
            </a:r>
          </a:p>
        </p:txBody>
      </p:sp>
      <p:sp>
        <p:nvSpPr>
          <p:cNvPr id="8" name="テキスト ボックス 7">
            <a:extLst>
              <a:ext uri="{FF2B5EF4-FFF2-40B4-BE49-F238E27FC236}">
                <a16:creationId xmlns:a16="http://schemas.microsoft.com/office/drawing/2014/main" id="{FDC2C965-524D-49D0-97CA-894705C8EDD6}"/>
              </a:ext>
            </a:extLst>
          </p:cNvPr>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a:p>
            <a:r>
              <a:rPr lang="ja-JP" altLang="en-US" sz="1400" dirty="0"/>
              <a:t>クロス集計の軸：特定の分野に特化していない事業</a:t>
            </a:r>
          </a:p>
        </p:txBody>
      </p:sp>
      <p:graphicFrame>
        <p:nvGraphicFramePr>
          <p:cNvPr id="12" name="グラフ 11">
            <a:extLst>
              <a:ext uri="{FF2B5EF4-FFF2-40B4-BE49-F238E27FC236}">
                <a16:creationId xmlns:a16="http://schemas.microsoft.com/office/drawing/2014/main" id="{F5ACB93D-7249-40A0-B263-D40C28EB1CE2}"/>
              </a:ext>
            </a:extLst>
          </p:cNvPr>
          <p:cNvGraphicFramePr>
            <a:graphicFrameLocks/>
          </p:cNvGraphicFramePr>
          <p:nvPr>
            <p:extLst>
              <p:ext uri="{D42A27DB-BD31-4B8C-83A1-F6EECF244321}">
                <p14:modId xmlns:p14="http://schemas.microsoft.com/office/powerpoint/2010/main" val="140144768"/>
              </p:ext>
            </p:extLst>
          </p:nvPr>
        </p:nvGraphicFramePr>
        <p:xfrm>
          <a:off x="270710" y="1673920"/>
          <a:ext cx="2494387" cy="26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6A4D72E8-55E9-4EF9-BC4E-7E5E798ACF2E}"/>
              </a:ext>
            </a:extLst>
          </p:cNvPr>
          <p:cNvGraphicFramePr>
            <a:graphicFrameLocks/>
          </p:cNvGraphicFramePr>
          <p:nvPr>
            <p:extLst>
              <p:ext uri="{D42A27DB-BD31-4B8C-83A1-F6EECF244321}">
                <p14:modId xmlns:p14="http://schemas.microsoft.com/office/powerpoint/2010/main" val="384865374"/>
              </p:ext>
            </p:extLst>
          </p:nvPr>
        </p:nvGraphicFramePr>
        <p:xfrm>
          <a:off x="2767487" y="1673920"/>
          <a:ext cx="2520000" cy="26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6935EA14-264E-4D0B-A684-B772B7A66FBA}"/>
              </a:ext>
            </a:extLst>
          </p:cNvPr>
          <p:cNvGraphicFramePr>
            <a:graphicFrameLocks/>
          </p:cNvGraphicFramePr>
          <p:nvPr>
            <p:extLst>
              <p:ext uri="{D42A27DB-BD31-4B8C-83A1-F6EECF244321}">
                <p14:modId xmlns:p14="http://schemas.microsoft.com/office/powerpoint/2010/main" val="3111889000"/>
              </p:ext>
            </p:extLst>
          </p:nvPr>
        </p:nvGraphicFramePr>
        <p:xfrm>
          <a:off x="5289877" y="1673920"/>
          <a:ext cx="2520000" cy="26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52CD0C5A-4B4B-4383-908C-1AC46BE226F3}"/>
              </a:ext>
            </a:extLst>
          </p:cNvPr>
          <p:cNvGraphicFramePr>
            <a:graphicFrameLocks/>
          </p:cNvGraphicFramePr>
          <p:nvPr>
            <p:extLst>
              <p:ext uri="{D42A27DB-BD31-4B8C-83A1-F6EECF244321}">
                <p14:modId xmlns:p14="http://schemas.microsoft.com/office/powerpoint/2010/main" val="2998317039"/>
              </p:ext>
            </p:extLst>
          </p:nvPr>
        </p:nvGraphicFramePr>
        <p:xfrm>
          <a:off x="7812268" y="1673920"/>
          <a:ext cx="2520000" cy="419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2645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101214516"/>
              </p:ext>
            </p:extLst>
          </p:nvPr>
        </p:nvGraphicFramePr>
        <p:xfrm>
          <a:off x="1907332" y="1673920"/>
          <a:ext cx="6696744" cy="4464495"/>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9">
            <a:extLst>
              <a:ext uri="{FF2B5EF4-FFF2-40B4-BE49-F238E27FC236}">
                <a16:creationId xmlns:a16="http://schemas.microsoft.com/office/drawing/2014/main" id="{A1FCADAD-2E06-4640-924F-1263B547CE3F}"/>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Ⅱ.</a:t>
            </a:r>
            <a:r>
              <a:rPr lang="ja-JP" altLang="en-US" sz="2529" dirty="0">
                <a:latin typeface="+mj-ea"/>
                <a:ea typeface="+mj-ea"/>
              </a:rPr>
              <a:t>調査票の配布状況（経年比較）</a:t>
            </a:r>
          </a:p>
        </p:txBody>
      </p:sp>
    </p:spTree>
    <p:extLst>
      <p:ext uri="{BB962C8B-B14F-4D97-AF65-F5344CB8AC3E}">
        <p14:creationId xmlns:p14="http://schemas.microsoft.com/office/powerpoint/2010/main" val="3321800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19010BBE-2823-4000-ABD5-B092E8FCBB0F}"/>
              </a:ext>
            </a:extLst>
          </p:cNvPr>
          <p:cNvGraphicFramePr>
            <a:graphicFrameLocks/>
          </p:cNvGraphicFramePr>
          <p:nvPr>
            <p:extLst>
              <p:ext uri="{D42A27DB-BD31-4B8C-83A1-F6EECF244321}">
                <p14:modId xmlns:p14="http://schemas.microsoft.com/office/powerpoint/2010/main" val="2532499499"/>
              </p:ext>
            </p:extLst>
          </p:nvPr>
        </p:nvGraphicFramePr>
        <p:xfrm>
          <a:off x="0" y="1128153"/>
          <a:ext cx="36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01BF709C-5FD5-4DD0-911B-DDD6FA354887}"/>
              </a:ext>
            </a:extLst>
          </p:cNvPr>
          <p:cNvGraphicFramePr>
            <a:graphicFrameLocks/>
          </p:cNvGraphicFramePr>
          <p:nvPr>
            <p:extLst>
              <p:ext uri="{D42A27DB-BD31-4B8C-83A1-F6EECF244321}">
                <p14:modId xmlns:p14="http://schemas.microsoft.com/office/powerpoint/2010/main" val="3589529232"/>
              </p:ext>
            </p:extLst>
          </p:nvPr>
        </p:nvGraphicFramePr>
        <p:xfrm>
          <a:off x="3419700" y="1128153"/>
          <a:ext cx="360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3D85F55D-A4FC-447A-AF03-09CEC2A3E4A8}"/>
              </a:ext>
            </a:extLst>
          </p:cNvPr>
          <p:cNvGraphicFramePr>
            <a:graphicFrameLocks/>
          </p:cNvGraphicFramePr>
          <p:nvPr>
            <p:extLst>
              <p:ext uri="{D42A27DB-BD31-4B8C-83A1-F6EECF244321}">
                <p14:modId xmlns:p14="http://schemas.microsoft.com/office/powerpoint/2010/main" val="2289228489"/>
              </p:ext>
            </p:extLst>
          </p:nvPr>
        </p:nvGraphicFramePr>
        <p:xfrm>
          <a:off x="6839400" y="1128153"/>
          <a:ext cx="3600000" cy="6120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a:extLst>
              <a:ext uri="{FF2B5EF4-FFF2-40B4-BE49-F238E27FC236}">
                <a16:creationId xmlns:a16="http://schemas.microsoft.com/office/drawing/2014/main" id="{BFBD271F-6105-4CC1-97E8-F3298C1C38EF}"/>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endParaRPr lang="en-US" altLang="ja-JP" sz="1400" dirty="0"/>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9DCA728-BB86-4680-9F2D-F9BC21BCEF98}"/>
              </a:ext>
            </a:extLst>
          </p:cNvPr>
          <p:cNvSpPr txBox="1"/>
          <p:nvPr/>
        </p:nvSpPr>
        <p:spPr>
          <a:xfrm>
            <a:off x="515394" y="257851"/>
            <a:ext cx="916880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ja-JP" altLang="en-US" sz="2000" b="1" dirty="0">
                <a:latin typeface="MS UI Gothic" panose="020B0600070205080204" pitchFamily="50" charset="-128"/>
                <a:ea typeface="MS UI Gothic" panose="020B0600070205080204" pitchFamily="50" charset="-128"/>
              </a:rPr>
              <a:t>（取引形態、事業形態、製品・サービスの提供先別）</a:t>
            </a:r>
          </a:p>
        </p:txBody>
      </p:sp>
      <p:sp>
        <p:nvSpPr>
          <p:cNvPr id="15" name="正方形/長方形 14">
            <a:extLst>
              <a:ext uri="{FF2B5EF4-FFF2-40B4-BE49-F238E27FC236}">
                <a16:creationId xmlns:a16="http://schemas.microsoft.com/office/drawing/2014/main" id="{EC795260-0144-425D-AF69-8FC58C5C4D23}"/>
              </a:ext>
            </a:extLst>
          </p:cNvPr>
          <p:cNvSpPr/>
          <p:nvPr/>
        </p:nvSpPr>
        <p:spPr>
          <a:xfrm>
            <a:off x="203986" y="1025848"/>
            <a:ext cx="1870508" cy="261610"/>
          </a:xfrm>
          <a:prstGeom prst="rect">
            <a:avLst/>
          </a:prstGeom>
        </p:spPr>
        <p:txBody>
          <a:bodyPr wrap="square">
            <a:spAutoFit/>
          </a:bodyPr>
          <a:lstStyle/>
          <a:p>
            <a:r>
              <a:rPr lang="ja-JP" altLang="en-US" sz="1100" dirty="0"/>
              <a:t>クロス集計の軸：取引形態</a:t>
            </a:r>
          </a:p>
        </p:txBody>
      </p:sp>
      <p:sp>
        <p:nvSpPr>
          <p:cNvPr id="17" name="正方形/長方形 16">
            <a:extLst>
              <a:ext uri="{FF2B5EF4-FFF2-40B4-BE49-F238E27FC236}">
                <a16:creationId xmlns:a16="http://schemas.microsoft.com/office/drawing/2014/main" id="{3C67E64E-9365-4E74-AEEA-CC3AC725C594}"/>
              </a:ext>
            </a:extLst>
          </p:cNvPr>
          <p:cNvSpPr/>
          <p:nvPr/>
        </p:nvSpPr>
        <p:spPr>
          <a:xfrm>
            <a:off x="6983418" y="1025848"/>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18" name="正方形/長方形 17">
            <a:extLst>
              <a:ext uri="{FF2B5EF4-FFF2-40B4-BE49-F238E27FC236}">
                <a16:creationId xmlns:a16="http://schemas.microsoft.com/office/drawing/2014/main" id="{18D7EBFA-5C7F-4FDD-ABEE-0EE77A969ECB}"/>
              </a:ext>
            </a:extLst>
          </p:cNvPr>
          <p:cNvSpPr/>
          <p:nvPr/>
        </p:nvSpPr>
        <p:spPr>
          <a:xfrm>
            <a:off x="3550628" y="1025848"/>
            <a:ext cx="1812638" cy="261610"/>
          </a:xfrm>
          <a:prstGeom prst="rect">
            <a:avLst/>
          </a:prstGeom>
        </p:spPr>
        <p:txBody>
          <a:bodyPr wrap="square">
            <a:spAutoFit/>
          </a:bodyPr>
          <a:lstStyle/>
          <a:p>
            <a:r>
              <a:rPr lang="ja-JP" altLang="en-US" sz="1100" dirty="0"/>
              <a:t>クロス集計の軸：事業形態</a:t>
            </a:r>
          </a:p>
        </p:txBody>
      </p:sp>
    </p:spTree>
    <p:extLst>
      <p:ext uri="{BB962C8B-B14F-4D97-AF65-F5344CB8AC3E}">
        <p14:creationId xmlns:p14="http://schemas.microsoft.com/office/powerpoint/2010/main" val="29736674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771F9CB8-D2E9-4B52-9A94-36625DEE5726}"/>
              </a:ext>
            </a:extLst>
          </p:cNvPr>
          <p:cNvGraphicFramePr>
            <a:graphicFrameLocks/>
          </p:cNvGraphicFramePr>
          <p:nvPr>
            <p:extLst>
              <p:ext uri="{D42A27DB-BD31-4B8C-83A1-F6EECF244321}">
                <p14:modId xmlns:p14="http://schemas.microsoft.com/office/powerpoint/2010/main" val="1794600203"/>
              </p:ext>
            </p:extLst>
          </p:nvPr>
        </p:nvGraphicFramePr>
        <p:xfrm>
          <a:off x="0" y="1128153"/>
          <a:ext cx="36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0B2653E2-876B-465E-867D-A9866E810C7B}"/>
              </a:ext>
            </a:extLst>
          </p:cNvPr>
          <p:cNvGraphicFramePr>
            <a:graphicFrameLocks/>
          </p:cNvGraphicFramePr>
          <p:nvPr>
            <p:extLst>
              <p:ext uri="{D42A27DB-BD31-4B8C-83A1-F6EECF244321}">
                <p14:modId xmlns:p14="http://schemas.microsoft.com/office/powerpoint/2010/main" val="3526119105"/>
              </p:ext>
            </p:extLst>
          </p:nvPr>
        </p:nvGraphicFramePr>
        <p:xfrm>
          <a:off x="3419700" y="1128153"/>
          <a:ext cx="360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79232B69-33DA-4845-92D7-39BF22BC3B2C}"/>
              </a:ext>
            </a:extLst>
          </p:cNvPr>
          <p:cNvGraphicFramePr>
            <a:graphicFrameLocks/>
          </p:cNvGraphicFramePr>
          <p:nvPr>
            <p:extLst>
              <p:ext uri="{D42A27DB-BD31-4B8C-83A1-F6EECF244321}">
                <p14:modId xmlns:p14="http://schemas.microsoft.com/office/powerpoint/2010/main" val="2324084424"/>
              </p:ext>
            </p:extLst>
          </p:nvPr>
        </p:nvGraphicFramePr>
        <p:xfrm>
          <a:off x="6839400" y="1127473"/>
          <a:ext cx="3600000" cy="612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16880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ja-JP" altLang="en-US" sz="2000" b="1" dirty="0">
                <a:latin typeface="MS UI Gothic" panose="020B0600070205080204" pitchFamily="50" charset="-128"/>
                <a:ea typeface="MS UI Gothic" panose="020B0600070205080204" pitchFamily="50" charset="-128"/>
              </a:rPr>
              <a:t>（取引形態、事業形態、製品・サービスの提供先別）</a:t>
            </a: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270436C0-52AB-47E6-B201-943C2126BABA}"/>
              </a:ext>
            </a:extLst>
          </p:cNvPr>
          <p:cNvSpPr/>
          <p:nvPr/>
        </p:nvSpPr>
        <p:spPr>
          <a:xfrm>
            <a:off x="8401420" y="652880"/>
            <a:ext cx="1750800"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〔A.</a:t>
            </a:r>
            <a:r>
              <a:rPr lang="ja-JP" altLang="en-US" sz="1700" b="1" dirty="0">
                <a:latin typeface="MS UI Gothic" panose="020B0600070205080204" pitchFamily="50" charset="-128"/>
                <a:ea typeface="MS UI Gothic" panose="020B0600070205080204" pitchFamily="50" charset="-128"/>
              </a:rPr>
              <a:t>ユーザー企業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9" name="正方形/長方形 8">
            <a:extLst>
              <a:ext uri="{FF2B5EF4-FFF2-40B4-BE49-F238E27FC236}">
                <a16:creationId xmlns:a16="http://schemas.microsoft.com/office/drawing/2014/main" id="{6620EAAE-F19B-48C9-9A1F-E655100AF6D1}"/>
              </a:ext>
            </a:extLst>
          </p:cNvPr>
          <p:cNvSpPr/>
          <p:nvPr/>
        </p:nvSpPr>
        <p:spPr>
          <a:xfrm>
            <a:off x="203986" y="1025848"/>
            <a:ext cx="1870508" cy="261610"/>
          </a:xfrm>
          <a:prstGeom prst="rect">
            <a:avLst/>
          </a:prstGeom>
        </p:spPr>
        <p:txBody>
          <a:bodyPr wrap="square">
            <a:spAutoFit/>
          </a:bodyPr>
          <a:lstStyle/>
          <a:p>
            <a:r>
              <a:rPr lang="ja-JP" altLang="en-US" sz="1100" dirty="0"/>
              <a:t>クロス集計の軸：取引形態</a:t>
            </a:r>
          </a:p>
        </p:txBody>
      </p:sp>
      <p:sp>
        <p:nvSpPr>
          <p:cNvPr id="10" name="正方形/長方形 9">
            <a:extLst>
              <a:ext uri="{FF2B5EF4-FFF2-40B4-BE49-F238E27FC236}">
                <a16:creationId xmlns:a16="http://schemas.microsoft.com/office/drawing/2014/main" id="{74AF9887-19FE-41BA-9452-B06720A182EE}"/>
              </a:ext>
            </a:extLst>
          </p:cNvPr>
          <p:cNvSpPr/>
          <p:nvPr/>
        </p:nvSpPr>
        <p:spPr>
          <a:xfrm>
            <a:off x="6983418" y="1025848"/>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11" name="正方形/長方形 10">
            <a:extLst>
              <a:ext uri="{FF2B5EF4-FFF2-40B4-BE49-F238E27FC236}">
                <a16:creationId xmlns:a16="http://schemas.microsoft.com/office/drawing/2014/main" id="{FE988C08-CDAC-407C-9A83-3C2431630C3E}"/>
              </a:ext>
            </a:extLst>
          </p:cNvPr>
          <p:cNvSpPr/>
          <p:nvPr/>
        </p:nvSpPr>
        <p:spPr>
          <a:xfrm>
            <a:off x="3550628" y="1025848"/>
            <a:ext cx="1812638" cy="261610"/>
          </a:xfrm>
          <a:prstGeom prst="rect">
            <a:avLst/>
          </a:prstGeom>
        </p:spPr>
        <p:txBody>
          <a:bodyPr wrap="square">
            <a:spAutoFit/>
          </a:bodyPr>
          <a:lstStyle/>
          <a:p>
            <a:r>
              <a:rPr lang="ja-JP" altLang="en-US" sz="1100" dirty="0"/>
              <a:t>クロス集計の軸：事業形態</a:t>
            </a:r>
          </a:p>
        </p:txBody>
      </p:sp>
      <p:sp>
        <p:nvSpPr>
          <p:cNvPr id="12" name="テキスト ボックス 11">
            <a:extLst>
              <a:ext uri="{FF2B5EF4-FFF2-40B4-BE49-F238E27FC236}">
                <a16:creationId xmlns:a16="http://schemas.microsoft.com/office/drawing/2014/main" id="{89D5319C-9A7E-4DB3-A4B9-60FFF7890D31}"/>
              </a:ext>
            </a:extLst>
          </p:cNvPr>
          <p:cNvSpPr txBox="1"/>
          <p:nvPr/>
        </p:nvSpPr>
        <p:spPr>
          <a:xfrm>
            <a:off x="515394" y="646063"/>
            <a:ext cx="2328042"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p>
        </p:txBody>
      </p:sp>
    </p:spTree>
    <p:extLst>
      <p:ext uri="{BB962C8B-B14F-4D97-AF65-F5344CB8AC3E}">
        <p14:creationId xmlns:p14="http://schemas.microsoft.com/office/powerpoint/2010/main" val="14995825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74CC5E9E-9535-4F4F-AD12-E5D0ECA77BDB}"/>
              </a:ext>
            </a:extLst>
          </p:cNvPr>
          <p:cNvGraphicFramePr>
            <a:graphicFrameLocks/>
          </p:cNvGraphicFramePr>
          <p:nvPr>
            <p:extLst>
              <p:ext uri="{D42A27DB-BD31-4B8C-83A1-F6EECF244321}">
                <p14:modId xmlns:p14="http://schemas.microsoft.com/office/powerpoint/2010/main" val="3070462589"/>
              </p:ext>
            </p:extLst>
          </p:nvPr>
        </p:nvGraphicFramePr>
        <p:xfrm>
          <a:off x="0" y="1097856"/>
          <a:ext cx="36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363660F8-F3C5-48F3-A286-2FBC08925FF7}"/>
              </a:ext>
            </a:extLst>
          </p:cNvPr>
          <p:cNvGraphicFramePr>
            <a:graphicFrameLocks/>
          </p:cNvGraphicFramePr>
          <p:nvPr>
            <p:extLst>
              <p:ext uri="{D42A27DB-BD31-4B8C-83A1-F6EECF244321}">
                <p14:modId xmlns:p14="http://schemas.microsoft.com/office/powerpoint/2010/main" val="1967371304"/>
              </p:ext>
            </p:extLst>
          </p:nvPr>
        </p:nvGraphicFramePr>
        <p:xfrm>
          <a:off x="3419700" y="1097856"/>
          <a:ext cx="360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FC044217-36F5-495D-A195-35CC97018483}"/>
              </a:ext>
            </a:extLst>
          </p:cNvPr>
          <p:cNvGraphicFramePr>
            <a:graphicFrameLocks/>
          </p:cNvGraphicFramePr>
          <p:nvPr>
            <p:extLst>
              <p:ext uri="{D42A27DB-BD31-4B8C-83A1-F6EECF244321}">
                <p14:modId xmlns:p14="http://schemas.microsoft.com/office/powerpoint/2010/main" val="2570835710"/>
              </p:ext>
            </p:extLst>
          </p:nvPr>
        </p:nvGraphicFramePr>
        <p:xfrm>
          <a:off x="6839400" y="1097856"/>
          <a:ext cx="3600000" cy="612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16880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ja-JP" altLang="en-US" sz="2000" b="1" dirty="0">
                <a:latin typeface="MS UI Gothic" panose="020B0600070205080204" pitchFamily="50" charset="-128"/>
                <a:ea typeface="MS UI Gothic" panose="020B0600070205080204" pitchFamily="50" charset="-128"/>
              </a:rPr>
              <a:t>（取引形態、事業形態、製品・サービスの提供先別）</a:t>
            </a: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9FC47064-3C9B-4682-949F-CE7C056D3F29}"/>
              </a:ext>
            </a:extLst>
          </p:cNvPr>
          <p:cNvSpPr/>
          <p:nvPr/>
        </p:nvSpPr>
        <p:spPr>
          <a:xfrm>
            <a:off x="8401420" y="652880"/>
            <a:ext cx="1697901"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〔B.</a:t>
            </a:r>
            <a:r>
              <a:rPr lang="ja-JP" altLang="en-US" sz="1700" b="1" dirty="0">
                <a:latin typeface="MS UI Gothic" panose="020B0600070205080204" pitchFamily="50" charset="-128"/>
                <a:ea typeface="MS UI Gothic" panose="020B0600070205080204" pitchFamily="50" charset="-128"/>
              </a:rPr>
              <a:t>メーカー企業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19" name="正方形/長方形 18">
            <a:extLst>
              <a:ext uri="{FF2B5EF4-FFF2-40B4-BE49-F238E27FC236}">
                <a16:creationId xmlns:a16="http://schemas.microsoft.com/office/drawing/2014/main" id="{E6B8536E-3275-494E-9175-27138EF58B6C}"/>
              </a:ext>
            </a:extLst>
          </p:cNvPr>
          <p:cNvSpPr/>
          <p:nvPr/>
        </p:nvSpPr>
        <p:spPr>
          <a:xfrm>
            <a:off x="203986" y="1025848"/>
            <a:ext cx="1870508" cy="261610"/>
          </a:xfrm>
          <a:prstGeom prst="rect">
            <a:avLst/>
          </a:prstGeom>
        </p:spPr>
        <p:txBody>
          <a:bodyPr wrap="square">
            <a:spAutoFit/>
          </a:bodyPr>
          <a:lstStyle/>
          <a:p>
            <a:r>
              <a:rPr lang="ja-JP" altLang="en-US" sz="1100" dirty="0"/>
              <a:t>クロス集計の軸：取引形態</a:t>
            </a:r>
          </a:p>
        </p:txBody>
      </p:sp>
      <p:sp>
        <p:nvSpPr>
          <p:cNvPr id="20" name="正方形/長方形 19">
            <a:extLst>
              <a:ext uri="{FF2B5EF4-FFF2-40B4-BE49-F238E27FC236}">
                <a16:creationId xmlns:a16="http://schemas.microsoft.com/office/drawing/2014/main" id="{2995A8AF-20B5-4A2D-B0E0-0E26280FFFE0}"/>
              </a:ext>
            </a:extLst>
          </p:cNvPr>
          <p:cNvSpPr/>
          <p:nvPr/>
        </p:nvSpPr>
        <p:spPr>
          <a:xfrm>
            <a:off x="6983418" y="1025848"/>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21" name="正方形/長方形 20">
            <a:extLst>
              <a:ext uri="{FF2B5EF4-FFF2-40B4-BE49-F238E27FC236}">
                <a16:creationId xmlns:a16="http://schemas.microsoft.com/office/drawing/2014/main" id="{AB65EDF1-EA4A-427A-92D7-A263E96BC47F}"/>
              </a:ext>
            </a:extLst>
          </p:cNvPr>
          <p:cNvSpPr/>
          <p:nvPr/>
        </p:nvSpPr>
        <p:spPr>
          <a:xfrm>
            <a:off x="3550628" y="1025848"/>
            <a:ext cx="1812638" cy="261610"/>
          </a:xfrm>
          <a:prstGeom prst="rect">
            <a:avLst/>
          </a:prstGeom>
        </p:spPr>
        <p:txBody>
          <a:bodyPr wrap="square">
            <a:spAutoFit/>
          </a:bodyPr>
          <a:lstStyle/>
          <a:p>
            <a:r>
              <a:rPr lang="ja-JP" altLang="en-US" sz="1100" dirty="0"/>
              <a:t>クロス集計の軸：事業形態</a:t>
            </a:r>
          </a:p>
        </p:txBody>
      </p:sp>
      <p:sp>
        <p:nvSpPr>
          <p:cNvPr id="17" name="テキスト ボックス 16">
            <a:extLst>
              <a:ext uri="{FF2B5EF4-FFF2-40B4-BE49-F238E27FC236}">
                <a16:creationId xmlns:a16="http://schemas.microsoft.com/office/drawing/2014/main" id="{4EEFA697-2938-4E59-A2B9-1ED95C5E5C1E}"/>
              </a:ext>
            </a:extLst>
          </p:cNvPr>
          <p:cNvSpPr txBox="1"/>
          <p:nvPr/>
        </p:nvSpPr>
        <p:spPr>
          <a:xfrm>
            <a:off x="515394" y="646063"/>
            <a:ext cx="2256034"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メーカー企業</a:t>
            </a:r>
          </a:p>
        </p:txBody>
      </p:sp>
    </p:spTree>
    <p:extLst>
      <p:ext uri="{BB962C8B-B14F-4D97-AF65-F5344CB8AC3E}">
        <p14:creationId xmlns:p14="http://schemas.microsoft.com/office/powerpoint/2010/main" val="829999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1086F1D2-ABF4-4B0F-B944-B364C168D21A}"/>
              </a:ext>
            </a:extLst>
          </p:cNvPr>
          <p:cNvGraphicFramePr>
            <a:graphicFrameLocks/>
          </p:cNvGraphicFramePr>
          <p:nvPr>
            <p:extLst>
              <p:ext uri="{D42A27DB-BD31-4B8C-83A1-F6EECF244321}">
                <p14:modId xmlns:p14="http://schemas.microsoft.com/office/powerpoint/2010/main" val="2188529627"/>
              </p:ext>
            </p:extLst>
          </p:nvPr>
        </p:nvGraphicFramePr>
        <p:xfrm>
          <a:off x="0" y="1128153"/>
          <a:ext cx="36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925C0E51-2A7A-4E1F-9D15-B36CEA4CE03D}"/>
              </a:ext>
            </a:extLst>
          </p:cNvPr>
          <p:cNvGraphicFramePr>
            <a:graphicFrameLocks/>
          </p:cNvGraphicFramePr>
          <p:nvPr>
            <p:extLst>
              <p:ext uri="{D42A27DB-BD31-4B8C-83A1-F6EECF244321}">
                <p14:modId xmlns:p14="http://schemas.microsoft.com/office/powerpoint/2010/main" val="3131953634"/>
              </p:ext>
            </p:extLst>
          </p:nvPr>
        </p:nvGraphicFramePr>
        <p:xfrm>
          <a:off x="3419700" y="1128153"/>
          <a:ext cx="360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FDE8586C-2671-4AD4-BCE4-066EAE87CB03}"/>
              </a:ext>
            </a:extLst>
          </p:cNvPr>
          <p:cNvGraphicFramePr>
            <a:graphicFrameLocks/>
          </p:cNvGraphicFramePr>
          <p:nvPr>
            <p:extLst>
              <p:ext uri="{D42A27DB-BD31-4B8C-83A1-F6EECF244321}">
                <p14:modId xmlns:p14="http://schemas.microsoft.com/office/powerpoint/2010/main" val="4048132916"/>
              </p:ext>
            </p:extLst>
          </p:nvPr>
        </p:nvGraphicFramePr>
        <p:xfrm>
          <a:off x="6839400" y="1128153"/>
          <a:ext cx="3600000" cy="612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16880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ja-JP" altLang="en-US" sz="2000" b="1" dirty="0">
                <a:latin typeface="MS UI Gothic" panose="020B0600070205080204" pitchFamily="50" charset="-128"/>
                <a:ea typeface="MS UI Gothic" panose="020B0600070205080204" pitchFamily="50" charset="-128"/>
              </a:rPr>
              <a:t>（取引形態、事業形態、製品・サービスの提供先別）</a:t>
            </a: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17174139-CFC3-46E6-910B-8E348DE3F509}"/>
              </a:ext>
            </a:extLst>
          </p:cNvPr>
          <p:cNvSpPr/>
          <p:nvPr/>
        </p:nvSpPr>
        <p:spPr>
          <a:xfrm>
            <a:off x="7600812" y="652880"/>
            <a:ext cx="2515432"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〔C.</a:t>
            </a:r>
            <a:r>
              <a:rPr lang="ja-JP" altLang="en-US" sz="1700" b="1" dirty="0">
                <a:latin typeface="MS UI Gothic" panose="020B0600070205080204" pitchFamily="50" charset="-128"/>
                <a:ea typeface="MS UI Gothic" panose="020B0600070205080204" pitchFamily="50" charset="-128"/>
              </a:rPr>
              <a:t>サブシステム提供企業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19" name="正方形/長方形 18">
            <a:extLst>
              <a:ext uri="{FF2B5EF4-FFF2-40B4-BE49-F238E27FC236}">
                <a16:creationId xmlns:a16="http://schemas.microsoft.com/office/drawing/2014/main" id="{55620165-D53C-4C29-8C19-B6EF3FE537A2}"/>
              </a:ext>
            </a:extLst>
          </p:cNvPr>
          <p:cNvSpPr/>
          <p:nvPr/>
        </p:nvSpPr>
        <p:spPr>
          <a:xfrm>
            <a:off x="203986" y="1025848"/>
            <a:ext cx="1870508" cy="261610"/>
          </a:xfrm>
          <a:prstGeom prst="rect">
            <a:avLst/>
          </a:prstGeom>
        </p:spPr>
        <p:txBody>
          <a:bodyPr wrap="square">
            <a:spAutoFit/>
          </a:bodyPr>
          <a:lstStyle/>
          <a:p>
            <a:r>
              <a:rPr lang="ja-JP" altLang="en-US" sz="1100" dirty="0"/>
              <a:t>クロス集計の軸：取引形態</a:t>
            </a:r>
          </a:p>
        </p:txBody>
      </p:sp>
      <p:sp>
        <p:nvSpPr>
          <p:cNvPr id="20" name="正方形/長方形 19">
            <a:extLst>
              <a:ext uri="{FF2B5EF4-FFF2-40B4-BE49-F238E27FC236}">
                <a16:creationId xmlns:a16="http://schemas.microsoft.com/office/drawing/2014/main" id="{1C59CF1A-70F1-4AB2-AB55-37F09CF271EB}"/>
              </a:ext>
            </a:extLst>
          </p:cNvPr>
          <p:cNvSpPr/>
          <p:nvPr/>
        </p:nvSpPr>
        <p:spPr>
          <a:xfrm>
            <a:off x="6983418" y="1025848"/>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21" name="正方形/長方形 20">
            <a:extLst>
              <a:ext uri="{FF2B5EF4-FFF2-40B4-BE49-F238E27FC236}">
                <a16:creationId xmlns:a16="http://schemas.microsoft.com/office/drawing/2014/main" id="{E8B2D4FE-7225-4C29-9436-CB2FA4F1FAF1}"/>
              </a:ext>
            </a:extLst>
          </p:cNvPr>
          <p:cNvSpPr/>
          <p:nvPr/>
        </p:nvSpPr>
        <p:spPr>
          <a:xfrm>
            <a:off x="3550628" y="1025848"/>
            <a:ext cx="1812638" cy="261610"/>
          </a:xfrm>
          <a:prstGeom prst="rect">
            <a:avLst/>
          </a:prstGeom>
        </p:spPr>
        <p:txBody>
          <a:bodyPr wrap="square">
            <a:spAutoFit/>
          </a:bodyPr>
          <a:lstStyle/>
          <a:p>
            <a:r>
              <a:rPr lang="ja-JP" altLang="en-US" sz="1100" dirty="0"/>
              <a:t>クロス集計の軸：事業形態</a:t>
            </a:r>
          </a:p>
        </p:txBody>
      </p:sp>
      <p:sp>
        <p:nvSpPr>
          <p:cNvPr id="15" name="テキスト ボックス 14">
            <a:extLst>
              <a:ext uri="{FF2B5EF4-FFF2-40B4-BE49-F238E27FC236}">
                <a16:creationId xmlns:a16="http://schemas.microsoft.com/office/drawing/2014/main" id="{B15C62C8-DE9B-4CFB-87E2-D1D5E797109A}"/>
              </a:ext>
            </a:extLst>
          </p:cNvPr>
          <p:cNvSpPr txBox="1"/>
          <p:nvPr/>
        </p:nvSpPr>
        <p:spPr>
          <a:xfrm>
            <a:off x="515393" y="646063"/>
            <a:ext cx="2940589" cy="307777"/>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サブシステム提供企業</a:t>
            </a:r>
          </a:p>
        </p:txBody>
      </p:sp>
    </p:spTree>
    <p:extLst>
      <p:ext uri="{BB962C8B-B14F-4D97-AF65-F5344CB8AC3E}">
        <p14:creationId xmlns:p14="http://schemas.microsoft.com/office/powerpoint/2010/main" val="26580056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D4109E37-EB20-41E5-81D7-4AE4837736F0}"/>
              </a:ext>
            </a:extLst>
          </p:cNvPr>
          <p:cNvGraphicFramePr>
            <a:graphicFrameLocks/>
          </p:cNvGraphicFramePr>
          <p:nvPr>
            <p:extLst>
              <p:ext uri="{D42A27DB-BD31-4B8C-83A1-F6EECF244321}">
                <p14:modId xmlns:p14="http://schemas.microsoft.com/office/powerpoint/2010/main" val="1149328810"/>
              </p:ext>
            </p:extLst>
          </p:nvPr>
        </p:nvGraphicFramePr>
        <p:xfrm>
          <a:off x="0" y="1128153"/>
          <a:ext cx="36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5B796950-3493-44E7-9A58-D4276C0A1F10}"/>
              </a:ext>
            </a:extLst>
          </p:cNvPr>
          <p:cNvGraphicFramePr>
            <a:graphicFrameLocks/>
          </p:cNvGraphicFramePr>
          <p:nvPr>
            <p:extLst>
              <p:ext uri="{D42A27DB-BD31-4B8C-83A1-F6EECF244321}">
                <p14:modId xmlns:p14="http://schemas.microsoft.com/office/powerpoint/2010/main" val="2515459622"/>
              </p:ext>
            </p:extLst>
          </p:nvPr>
        </p:nvGraphicFramePr>
        <p:xfrm>
          <a:off x="3419700" y="1128153"/>
          <a:ext cx="3600000" cy="61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96A10D2A-9E25-4694-A6C0-691E25AE67F3}"/>
              </a:ext>
            </a:extLst>
          </p:cNvPr>
          <p:cNvGraphicFramePr>
            <a:graphicFrameLocks/>
          </p:cNvGraphicFramePr>
          <p:nvPr>
            <p:extLst>
              <p:ext uri="{D42A27DB-BD31-4B8C-83A1-F6EECF244321}">
                <p14:modId xmlns:p14="http://schemas.microsoft.com/office/powerpoint/2010/main" val="401555667"/>
              </p:ext>
            </p:extLst>
          </p:nvPr>
        </p:nvGraphicFramePr>
        <p:xfrm>
          <a:off x="6839400" y="1128153"/>
          <a:ext cx="3600000" cy="612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15394" y="257851"/>
            <a:ext cx="916880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ja-JP" altLang="en-US" sz="2000" b="1" dirty="0">
                <a:latin typeface="MS UI Gothic" panose="020B0600070205080204" pitchFamily="50" charset="-128"/>
                <a:ea typeface="MS UI Gothic" panose="020B0600070205080204" pitchFamily="50" charset="-128"/>
              </a:rPr>
              <a:t>（取引形態、事業形態、製品・サービスの提供先別）</a:t>
            </a: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1B2AAE7E-1D65-4DB2-B64F-6D73B7FA8EB0}"/>
              </a:ext>
            </a:extLst>
          </p:cNvPr>
          <p:cNvSpPr/>
          <p:nvPr/>
        </p:nvSpPr>
        <p:spPr>
          <a:xfrm>
            <a:off x="7956004" y="652880"/>
            <a:ext cx="2154757" cy="353943"/>
          </a:xfrm>
          <a:prstGeom prst="rect">
            <a:avLst/>
          </a:prstGeom>
        </p:spPr>
        <p:txBody>
          <a:bodyPr wrap="none">
            <a:spAutoFit/>
          </a:bodyPr>
          <a:lstStyle/>
          <a:p>
            <a:r>
              <a:rPr lang="en-US" altLang="ja-JP" sz="1700" b="1" dirty="0">
                <a:latin typeface="MS UI Gothic" panose="020B0600070205080204" pitchFamily="50" charset="-128"/>
                <a:ea typeface="MS UI Gothic" panose="020B0600070205080204" pitchFamily="50" charset="-128"/>
              </a:rPr>
              <a:t>〔D.</a:t>
            </a:r>
            <a:r>
              <a:rPr lang="ja-JP" altLang="en-US" sz="1700" b="1" dirty="0">
                <a:latin typeface="MS UI Gothic" panose="020B0600070205080204" pitchFamily="50" charset="-128"/>
                <a:ea typeface="MS UI Gothic" panose="020B0600070205080204" pitchFamily="50" charset="-128"/>
              </a:rPr>
              <a:t>サービス提供企業</a:t>
            </a:r>
            <a:r>
              <a:rPr lang="en-US" altLang="ja-JP" sz="1700" b="1" dirty="0">
                <a:latin typeface="MS UI Gothic" panose="020B0600070205080204" pitchFamily="50" charset="-128"/>
                <a:ea typeface="MS UI Gothic" panose="020B0600070205080204" pitchFamily="50" charset="-128"/>
              </a:rPr>
              <a:t>〕</a:t>
            </a:r>
            <a:endParaRPr lang="ja-JP" altLang="en-US" sz="1700" dirty="0"/>
          </a:p>
        </p:txBody>
      </p:sp>
      <p:sp>
        <p:nvSpPr>
          <p:cNvPr id="19" name="正方形/長方形 18">
            <a:extLst>
              <a:ext uri="{FF2B5EF4-FFF2-40B4-BE49-F238E27FC236}">
                <a16:creationId xmlns:a16="http://schemas.microsoft.com/office/drawing/2014/main" id="{D8AF2B4F-D4B5-4952-8237-DB206C522474}"/>
              </a:ext>
            </a:extLst>
          </p:cNvPr>
          <p:cNvSpPr/>
          <p:nvPr/>
        </p:nvSpPr>
        <p:spPr>
          <a:xfrm>
            <a:off x="203986" y="1025848"/>
            <a:ext cx="1870508" cy="261610"/>
          </a:xfrm>
          <a:prstGeom prst="rect">
            <a:avLst/>
          </a:prstGeom>
        </p:spPr>
        <p:txBody>
          <a:bodyPr wrap="square">
            <a:spAutoFit/>
          </a:bodyPr>
          <a:lstStyle/>
          <a:p>
            <a:r>
              <a:rPr lang="ja-JP" altLang="en-US" sz="1100" dirty="0"/>
              <a:t>クロス集計の軸：取引形態</a:t>
            </a:r>
          </a:p>
        </p:txBody>
      </p:sp>
      <p:sp>
        <p:nvSpPr>
          <p:cNvPr id="20" name="正方形/長方形 19">
            <a:extLst>
              <a:ext uri="{FF2B5EF4-FFF2-40B4-BE49-F238E27FC236}">
                <a16:creationId xmlns:a16="http://schemas.microsoft.com/office/drawing/2014/main" id="{30C4528D-38F0-45E4-BBC6-A4EB79658646}"/>
              </a:ext>
            </a:extLst>
          </p:cNvPr>
          <p:cNvSpPr/>
          <p:nvPr/>
        </p:nvSpPr>
        <p:spPr>
          <a:xfrm>
            <a:off x="6983418" y="1025848"/>
            <a:ext cx="2484754" cy="261610"/>
          </a:xfrm>
          <a:prstGeom prst="rect">
            <a:avLst/>
          </a:prstGeom>
        </p:spPr>
        <p:txBody>
          <a:bodyPr wrap="square" lIns="0" rIns="0">
            <a:spAutoFit/>
          </a:bodyPr>
          <a:lstStyle/>
          <a:p>
            <a:pPr algn="ctr"/>
            <a:r>
              <a:rPr lang="ja-JP" altLang="en-US" sz="1100" dirty="0"/>
              <a:t>クロス集計の軸：製品・サービスの提供先</a:t>
            </a:r>
          </a:p>
        </p:txBody>
      </p:sp>
      <p:sp>
        <p:nvSpPr>
          <p:cNvPr id="21" name="正方形/長方形 20">
            <a:extLst>
              <a:ext uri="{FF2B5EF4-FFF2-40B4-BE49-F238E27FC236}">
                <a16:creationId xmlns:a16="http://schemas.microsoft.com/office/drawing/2014/main" id="{6E6B900D-7E54-460D-B7BA-6F122F452516}"/>
              </a:ext>
            </a:extLst>
          </p:cNvPr>
          <p:cNvSpPr/>
          <p:nvPr/>
        </p:nvSpPr>
        <p:spPr>
          <a:xfrm>
            <a:off x="3550628" y="1025848"/>
            <a:ext cx="1812638" cy="261610"/>
          </a:xfrm>
          <a:prstGeom prst="rect">
            <a:avLst/>
          </a:prstGeom>
        </p:spPr>
        <p:txBody>
          <a:bodyPr wrap="square">
            <a:spAutoFit/>
          </a:bodyPr>
          <a:lstStyle/>
          <a:p>
            <a:r>
              <a:rPr lang="ja-JP" altLang="en-US" sz="1100" dirty="0"/>
              <a:t>クロス集計の軸：事業形態</a:t>
            </a:r>
          </a:p>
        </p:txBody>
      </p:sp>
      <p:sp>
        <p:nvSpPr>
          <p:cNvPr id="15" name="テキスト ボックス 14">
            <a:extLst>
              <a:ext uri="{FF2B5EF4-FFF2-40B4-BE49-F238E27FC236}">
                <a16:creationId xmlns:a16="http://schemas.microsoft.com/office/drawing/2014/main" id="{23E1D09F-62BF-43B1-971F-7720576C7E1C}"/>
              </a:ext>
            </a:extLst>
          </p:cNvPr>
          <p:cNvSpPr txBox="1"/>
          <p:nvPr/>
        </p:nvSpPr>
        <p:spPr>
          <a:xfrm>
            <a:off x="515393" y="646063"/>
            <a:ext cx="2940589" cy="307777"/>
          </a:xfrm>
          <a:prstGeom prst="rect">
            <a:avLst/>
          </a:prstGeom>
          <a:noFill/>
        </p:spPr>
        <p:txBody>
          <a:bodyPr wrap="square" rtlCol="0">
            <a:spAutoFit/>
          </a:bodyPr>
          <a:lstStyle/>
          <a:p>
            <a:r>
              <a:rPr lang="ja-JP" altLang="en-US" sz="1400" dirty="0"/>
              <a:t>集計対象：</a:t>
            </a:r>
            <a:r>
              <a:rPr lang="en-US" altLang="ja-JP" sz="1400" dirty="0"/>
              <a:t>D.</a:t>
            </a:r>
            <a:r>
              <a:rPr lang="ja-JP" altLang="en-US" sz="1400" dirty="0"/>
              <a:t>サービス提供企業</a:t>
            </a:r>
          </a:p>
        </p:txBody>
      </p:sp>
    </p:spTree>
    <p:extLst>
      <p:ext uri="{BB962C8B-B14F-4D97-AF65-F5344CB8AC3E}">
        <p14:creationId xmlns:p14="http://schemas.microsoft.com/office/powerpoint/2010/main" val="22490342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グラフ 12">
            <a:extLst>
              <a:ext uri="{FF2B5EF4-FFF2-40B4-BE49-F238E27FC236}">
                <a16:creationId xmlns:a16="http://schemas.microsoft.com/office/drawing/2014/main" id="{1378C8CE-E0D8-4E9F-AA6A-870B55969003}"/>
              </a:ext>
            </a:extLst>
          </p:cNvPr>
          <p:cNvGraphicFramePr>
            <a:graphicFrameLocks/>
          </p:cNvGraphicFramePr>
          <p:nvPr>
            <p:extLst>
              <p:ext uri="{D42A27DB-BD31-4B8C-83A1-F6EECF244321}">
                <p14:modId xmlns:p14="http://schemas.microsoft.com/office/powerpoint/2010/main" val="618014207"/>
              </p:ext>
            </p:extLst>
          </p:nvPr>
        </p:nvGraphicFramePr>
        <p:xfrm>
          <a:off x="71516"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73A61E2A-FC87-451D-A714-0020FDC92EDC}"/>
              </a:ext>
            </a:extLst>
          </p:cNvPr>
          <p:cNvGraphicFramePr>
            <a:graphicFrameLocks/>
          </p:cNvGraphicFramePr>
          <p:nvPr>
            <p:extLst>
              <p:ext uri="{D42A27DB-BD31-4B8C-83A1-F6EECF244321}">
                <p14:modId xmlns:p14="http://schemas.microsoft.com/office/powerpoint/2010/main" val="431223911"/>
              </p:ext>
            </p:extLst>
          </p:nvPr>
        </p:nvGraphicFramePr>
        <p:xfrm>
          <a:off x="3491508"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2FB31ABF-54DD-45A3-9C8F-549DF67A82C3}"/>
              </a:ext>
            </a:extLst>
          </p:cNvPr>
          <p:cNvGraphicFramePr>
            <a:graphicFrameLocks/>
          </p:cNvGraphicFramePr>
          <p:nvPr>
            <p:extLst>
              <p:ext uri="{D42A27DB-BD31-4B8C-83A1-F6EECF244321}">
                <p14:modId xmlns:p14="http://schemas.microsoft.com/office/powerpoint/2010/main" val="2010114975"/>
              </p:ext>
            </p:extLst>
          </p:nvPr>
        </p:nvGraphicFramePr>
        <p:xfrm>
          <a:off x="6912276"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 </a:t>
            </a:r>
            <a:r>
              <a:rPr lang="en-US" altLang="ja-JP" sz="1600" b="1" dirty="0">
                <a:latin typeface="MS UI Gothic" panose="020B0600070205080204" pitchFamily="50" charset="-128"/>
                <a:ea typeface="MS UI Gothic" panose="020B0600070205080204" pitchFamily="50" charset="-128"/>
              </a:rPr>
              <a:t>〔A.</a:t>
            </a:r>
            <a:r>
              <a:rPr lang="ja-JP" altLang="en-US" sz="1600" b="1" dirty="0">
                <a:latin typeface="MS UI Gothic" panose="020B0600070205080204" pitchFamily="50" charset="-128"/>
                <a:ea typeface="MS UI Gothic" panose="020B0600070205080204" pitchFamily="50" charset="-128"/>
              </a:rPr>
              <a:t>ユーザー企業</a:t>
            </a:r>
            <a:r>
              <a:rPr lang="en-US" altLang="ja-JP" sz="1600" b="1" dirty="0">
                <a:latin typeface="MS UI Gothic" panose="020B0600070205080204" pitchFamily="50" charset="-128"/>
                <a:ea typeface="MS UI Gothic" panose="020B0600070205080204" pitchFamily="50" charset="-128"/>
              </a:rPr>
              <a:t>〕</a:t>
            </a:r>
            <a:endParaRPr lang="ja-JP" altLang="en-US" sz="1600" b="1" dirty="0">
              <a:latin typeface="MS UI Gothic" panose="020B0600070205080204" pitchFamily="50" charset="-128"/>
              <a:ea typeface="MS UI Gothic" panose="020B0600070205080204" pitchFamily="50" charset="-128"/>
            </a:endParaRPr>
          </a:p>
        </p:txBody>
      </p:sp>
      <p:sp>
        <p:nvSpPr>
          <p:cNvPr id="20" name="正方形/長方形 19">
            <a:extLst>
              <a:ext uri="{FF2B5EF4-FFF2-40B4-BE49-F238E27FC236}">
                <a16:creationId xmlns:a16="http://schemas.microsoft.com/office/drawing/2014/main" id="{8C10C978-026C-4692-BCB4-CACBA758892C}"/>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21" name="正方形/長方形 20">
            <a:extLst>
              <a:ext uri="{FF2B5EF4-FFF2-40B4-BE49-F238E27FC236}">
                <a16:creationId xmlns:a16="http://schemas.microsoft.com/office/drawing/2014/main" id="{3ACFC5DE-8EDE-4D7E-8E46-A2D903386515}"/>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22" name="正方形/長方形 21">
            <a:extLst>
              <a:ext uri="{FF2B5EF4-FFF2-40B4-BE49-F238E27FC236}">
                <a16:creationId xmlns:a16="http://schemas.microsoft.com/office/drawing/2014/main" id="{22571C36-3371-4B35-90A3-541F5F46B256}"/>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spTree>
    <p:extLst>
      <p:ext uri="{BB962C8B-B14F-4D97-AF65-F5344CB8AC3E}">
        <p14:creationId xmlns:p14="http://schemas.microsoft.com/office/powerpoint/2010/main" val="24255419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グラフ 17">
            <a:extLst>
              <a:ext uri="{FF2B5EF4-FFF2-40B4-BE49-F238E27FC236}">
                <a16:creationId xmlns:a16="http://schemas.microsoft.com/office/drawing/2014/main" id="{F373DAFE-258D-4820-8B55-C3138CDCE8EE}"/>
              </a:ext>
            </a:extLst>
          </p:cNvPr>
          <p:cNvGraphicFramePr>
            <a:graphicFrameLocks/>
          </p:cNvGraphicFramePr>
          <p:nvPr>
            <p:extLst>
              <p:ext uri="{D42A27DB-BD31-4B8C-83A1-F6EECF244321}">
                <p14:modId xmlns:p14="http://schemas.microsoft.com/office/powerpoint/2010/main" val="1362546394"/>
              </p:ext>
            </p:extLst>
          </p:nvPr>
        </p:nvGraphicFramePr>
        <p:xfrm>
          <a:off x="63455"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7C091AFA-8B35-4D0C-83D7-3ECC53F0B28D}"/>
              </a:ext>
            </a:extLst>
          </p:cNvPr>
          <p:cNvGraphicFramePr>
            <a:graphicFrameLocks/>
          </p:cNvGraphicFramePr>
          <p:nvPr>
            <p:extLst>
              <p:ext uri="{D42A27DB-BD31-4B8C-83A1-F6EECF244321}">
                <p14:modId xmlns:p14="http://schemas.microsoft.com/office/powerpoint/2010/main" val="3625421532"/>
              </p:ext>
            </p:extLst>
          </p:nvPr>
        </p:nvGraphicFramePr>
        <p:xfrm>
          <a:off x="3473700" y="73853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78B0CD65-586A-4B8B-B06E-5D7B12CC3019}"/>
              </a:ext>
            </a:extLst>
          </p:cNvPr>
          <p:cNvGraphicFramePr>
            <a:graphicFrameLocks/>
          </p:cNvGraphicFramePr>
          <p:nvPr/>
        </p:nvGraphicFramePr>
        <p:xfrm>
          <a:off x="6875884"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 </a:t>
            </a:r>
            <a:r>
              <a:rPr lang="en-US" altLang="ja-JP" sz="1600" b="1" dirty="0">
                <a:latin typeface="MS UI Gothic" panose="020B0600070205080204" pitchFamily="50" charset="-128"/>
                <a:ea typeface="MS UI Gothic" panose="020B0600070205080204" pitchFamily="50" charset="-128"/>
              </a:rPr>
              <a:t>〔B.</a:t>
            </a:r>
            <a:r>
              <a:rPr lang="ja-JP" altLang="en-US" sz="1600" b="1" dirty="0">
                <a:latin typeface="MS UI Gothic" panose="020B0600070205080204" pitchFamily="50" charset="-128"/>
                <a:ea typeface="MS UI Gothic" panose="020B0600070205080204" pitchFamily="50" charset="-128"/>
              </a:rPr>
              <a:t>メーカー企業</a:t>
            </a:r>
            <a:r>
              <a:rPr lang="en-US" altLang="ja-JP" sz="1600" b="1" dirty="0">
                <a:latin typeface="MS UI Gothic" panose="020B0600070205080204" pitchFamily="50" charset="-128"/>
                <a:ea typeface="MS UI Gothic" panose="020B0600070205080204" pitchFamily="50" charset="-128"/>
              </a:rPr>
              <a:t>〕</a:t>
            </a:r>
            <a:endParaRPr lang="ja-JP" altLang="en-US" sz="1600" b="1" dirty="0">
              <a:latin typeface="MS UI Gothic" panose="020B0600070205080204" pitchFamily="50" charset="-128"/>
              <a:ea typeface="MS UI Gothic" panose="020B0600070205080204" pitchFamily="50" charset="-128"/>
            </a:endParaRPr>
          </a:p>
        </p:txBody>
      </p:sp>
      <p:sp>
        <p:nvSpPr>
          <p:cNvPr id="11" name="正方形/長方形 10">
            <a:extLst>
              <a:ext uri="{FF2B5EF4-FFF2-40B4-BE49-F238E27FC236}">
                <a16:creationId xmlns:a16="http://schemas.microsoft.com/office/drawing/2014/main" id="{37C04976-914E-47B9-AEF7-5FF708F2C7C0}"/>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5" name="正方形/長方形 14">
            <a:extLst>
              <a:ext uri="{FF2B5EF4-FFF2-40B4-BE49-F238E27FC236}">
                <a16:creationId xmlns:a16="http://schemas.microsoft.com/office/drawing/2014/main" id="{DEDBA9AB-C1EC-4075-BDB0-4D627EEAF47F}"/>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7" name="正方形/長方形 16">
            <a:extLst>
              <a:ext uri="{FF2B5EF4-FFF2-40B4-BE49-F238E27FC236}">
                <a16:creationId xmlns:a16="http://schemas.microsoft.com/office/drawing/2014/main" id="{AD0EBCA5-A1D0-40F3-A508-02D0E782D3D6}"/>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spTree>
    <p:extLst>
      <p:ext uri="{BB962C8B-B14F-4D97-AF65-F5344CB8AC3E}">
        <p14:creationId xmlns:p14="http://schemas.microsoft.com/office/powerpoint/2010/main" val="24753346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a:t>
            </a:r>
            <a:r>
              <a:rPr lang="ja-JP" altLang="en-US" sz="2000" b="1" dirty="0">
                <a:latin typeface="MS UI Gothic" panose="020B0600070205080204" pitchFamily="50" charset="-128"/>
                <a:ea typeface="MS UI Gothic" panose="020B0600070205080204" pitchFamily="50" charset="-128"/>
              </a:rPr>
              <a:t> </a:t>
            </a:r>
            <a:r>
              <a:rPr lang="en-US" altLang="ja-JP" sz="1600" b="1" dirty="0">
                <a:latin typeface="MS UI Gothic" panose="020B0600070205080204" pitchFamily="50" charset="-128"/>
                <a:ea typeface="MS UI Gothic" panose="020B0600070205080204" pitchFamily="50" charset="-128"/>
              </a:rPr>
              <a:t>〔C.</a:t>
            </a:r>
            <a:r>
              <a:rPr lang="ja-JP" altLang="en-US" sz="1600" b="1" dirty="0">
                <a:latin typeface="MS UI Gothic" panose="020B0600070205080204" pitchFamily="50" charset="-128"/>
                <a:ea typeface="MS UI Gothic" panose="020B0600070205080204" pitchFamily="50" charset="-128"/>
              </a:rPr>
              <a:t>サブシステム提供企業</a:t>
            </a:r>
            <a:r>
              <a:rPr lang="en-US" altLang="ja-JP" sz="1600" b="1" dirty="0">
                <a:latin typeface="MS UI Gothic" panose="020B0600070205080204" pitchFamily="50" charset="-128"/>
                <a:ea typeface="MS UI Gothic" panose="020B0600070205080204" pitchFamily="50" charset="-128"/>
              </a:rPr>
              <a:t>〕</a:t>
            </a:r>
            <a:endParaRPr lang="ja-JP" altLang="en-US" sz="1750" b="1"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40464AD0-ADBF-4C66-922B-A827189EC15F}"/>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5" name="正方形/長方形 14">
            <a:extLst>
              <a:ext uri="{FF2B5EF4-FFF2-40B4-BE49-F238E27FC236}">
                <a16:creationId xmlns:a16="http://schemas.microsoft.com/office/drawing/2014/main" id="{F986F127-E42A-438B-B37D-4F26C790AA95}"/>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7" name="正方形/長方形 16">
            <a:extLst>
              <a:ext uri="{FF2B5EF4-FFF2-40B4-BE49-F238E27FC236}">
                <a16:creationId xmlns:a16="http://schemas.microsoft.com/office/drawing/2014/main" id="{FFA6847C-9DAB-4E40-A9A8-655FDEEF6119}"/>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8" name="グラフ 17">
            <a:extLst>
              <a:ext uri="{FF2B5EF4-FFF2-40B4-BE49-F238E27FC236}">
                <a16:creationId xmlns:a16="http://schemas.microsoft.com/office/drawing/2014/main" id="{07510090-E2C1-4934-9513-5F78DBBBC1E8}"/>
              </a:ext>
            </a:extLst>
          </p:cNvPr>
          <p:cNvGraphicFramePr>
            <a:graphicFrameLocks/>
          </p:cNvGraphicFramePr>
          <p:nvPr>
            <p:extLst>
              <p:ext uri="{D42A27DB-BD31-4B8C-83A1-F6EECF244321}">
                <p14:modId xmlns:p14="http://schemas.microsoft.com/office/powerpoint/2010/main" val="4003455049"/>
              </p:ext>
            </p:extLst>
          </p:nvPr>
        </p:nvGraphicFramePr>
        <p:xfrm>
          <a:off x="35124" y="73781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CAD82315-05A7-42EA-BA63-B914161A72D6}"/>
              </a:ext>
            </a:extLst>
          </p:cNvPr>
          <p:cNvGraphicFramePr>
            <a:graphicFrameLocks/>
          </p:cNvGraphicFramePr>
          <p:nvPr>
            <p:extLst>
              <p:ext uri="{D42A27DB-BD31-4B8C-83A1-F6EECF244321}">
                <p14:modId xmlns:p14="http://schemas.microsoft.com/office/powerpoint/2010/main" val="1205983149"/>
              </p:ext>
            </p:extLst>
          </p:nvPr>
        </p:nvGraphicFramePr>
        <p:xfrm>
          <a:off x="3455892" y="73781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F8E50923-BB42-4471-9F1A-A25664AACCF1}"/>
              </a:ext>
            </a:extLst>
          </p:cNvPr>
          <p:cNvGraphicFramePr>
            <a:graphicFrameLocks/>
          </p:cNvGraphicFramePr>
          <p:nvPr>
            <p:extLst>
              <p:ext uri="{D42A27DB-BD31-4B8C-83A1-F6EECF244321}">
                <p14:modId xmlns:p14="http://schemas.microsoft.com/office/powerpoint/2010/main" val="1792393804"/>
              </p:ext>
            </p:extLst>
          </p:nvPr>
        </p:nvGraphicFramePr>
        <p:xfrm>
          <a:off x="6912276" y="73781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371407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74486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a:t>
            </a:r>
            <a:r>
              <a:rPr lang="ja-JP" altLang="en-US" sz="2065" b="1" dirty="0">
                <a:latin typeface="MS UI Gothic" panose="020B0600070205080204" pitchFamily="50" charset="-128"/>
                <a:ea typeface="MS UI Gothic" panose="020B0600070205080204" pitchFamily="50" charset="-128"/>
              </a:rPr>
              <a:t>システムに関わる要件の変化 （</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OT</a:t>
            </a:r>
            <a:r>
              <a:rPr lang="ja-JP" altLang="en-US" sz="2065" b="1" dirty="0">
                <a:latin typeface="MS UI Gothic" panose="020B0600070205080204" pitchFamily="50" charset="-128"/>
                <a:ea typeface="MS UI Gothic" panose="020B0600070205080204" pitchFamily="50" charset="-128"/>
              </a:rPr>
              <a:t>系</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取り組み状況別）</a:t>
            </a:r>
            <a:r>
              <a:rPr lang="ja-JP" altLang="en-US" sz="1800" b="1" dirty="0">
                <a:latin typeface="MS UI Gothic" panose="020B0600070205080204" pitchFamily="50" charset="-128"/>
                <a:ea typeface="MS UI Gothic" panose="020B0600070205080204" pitchFamily="50" charset="-128"/>
              </a:rPr>
              <a:t> </a:t>
            </a:r>
            <a:r>
              <a:rPr lang="en-US" altLang="ja-JP" sz="1600" b="1" dirty="0">
                <a:latin typeface="MS UI Gothic" panose="020B0600070205080204" pitchFamily="50" charset="-128"/>
                <a:ea typeface="MS UI Gothic" panose="020B0600070205080204" pitchFamily="50" charset="-128"/>
              </a:rPr>
              <a:t>〔D.</a:t>
            </a:r>
            <a:r>
              <a:rPr lang="ja-JP" altLang="en-US" sz="1600" b="1" dirty="0">
                <a:latin typeface="MS UI Gothic" panose="020B0600070205080204" pitchFamily="50" charset="-128"/>
                <a:ea typeface="MS UI Gothic" panose="020B0600070205080204" pitchFamily="50" charset="-128"/>
              </a:rPr>
              <a:t>サービス提供企業</a:t>
            </a:r>
            <a:r>
              <a:rPr lang="en-US" altLang="ja-JP" sz="1600" b="1" dirty="0">
                <a:latin typeface="MS UI Gothic" panose="020B0600070205080204" pitchFamily="50" charset="-128"/>
                <a:ea typeface="MS UI Gothic" panose="020B0600070205080204" pitchFamily="50" charset="-128"/>
              </a:rPr>
              <a:t>〕</a:t>
            </a:r>
            <a:endParaRPr lang="ja-JP" altLang="en-US" sz="1600" b="1"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0AD135D-F14B-4F18-A4D1-34E4AF98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92" y="7070709"/>
            <a:ext cx="6860931" cy="251313"/>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6E09A068-F77F-4959-B97D-A342F0DB84DC}"/>
              </a:ext>
            </a:extLst>
          </p:cNvPr>
          <p:cNvSpPr/>
          <p:nvPr/>
        </p:nvSpPr>
        <p:spPr>
          <a:xfrm>
            <a:off x="323156" y="666528"/>
            <a:ext cx="2193316" cy="244106"/>
          </a:xfrm>
          <a:prstGeom prst="rect">
            <a:avLst/>
          </a:prstGeom>
        </p:spPr>
        <p:txBody>
          <a:bodyPr wrap="square" lIns="0" rIns="0">
            <a:spAutoFit/>
          </a:bodyPr>
          <a:lstStyle/>
          <a:p>
            <a:pPr>
              <a:lnSpc>
                <a:spcPts val="1260"/>
              </a:lnSpc>
            </a:pPr>
            <a:r>
              <a:rPr lang="ja-JP" altLang="en-US" sz="1050" dirty="0"/>
              <a:t>クロス集計の軸：</a:t>
            </a:r>
            <a:r>
              <a:rPr lang="en-US" altLang="ja-JP" sz="1050" dirty="0"/>
              <a:t>DX</a:t>
            </a:r>
            <a:r>
              <a:rPr lang="ja-JP" altLang="en-US" sz="1050" dirty="0"/>
              <a:t>取り組み</a:t>
            </a:r>
          </a:p>
        </p:txBody>
      </p:sp>
      <p:sp>
        <p:nvSpPr>
          <p:cNvPr id="15" name="正方形/長方形 14">
            <a:extLst>
              <a:ext uri="{FF2B5EF4-FFF2-40B4-BE49-F238E27FC236}">
                <a16:creationId xmlns:a16="http://schemas.microsoft.com/office/drawing/2014/main" id="{696E16C3-C4D7-4885-AA02-BEDDAE08C062}"/>
              </a:ext>
            </a:extLst>
          </p:cNvPr>
          <p:cNvSpPr/>
          <p:nvPr/>
        </p:nvSpPr>
        <p:spPr>
          <a:xfrm>
            <a:off x="3635524" y="666528"/>
            <a:ext cx="2312317" cy="253916"/>
          </a:xfrm>
          <a:prstGeom prst="rect">
            <a:avLst/>
          </a:prstGeom>
        </p:spPr>
        <p:txBody>
          <a:bodyPr wrap="square" lIns="0" rIns="0">
            <a:spAutoFit/>
          </a:bodyPr>
          <a:lstStyle/>
          <a:p>
            <a:r>
              <a:rPr lang="ja-JP" altLang="en-US" sz="1050" dirty="0"/>
              <a:t>クロス集計の軸：</a:t>
            </a:r>
            <a:r>
              <a:rPr lang="en-US" altLang="ja-JP" sz="1050" dirty="0"/>
              <a:t>OT</a:t>
            </a:r>
            <a:r>
              <a:rPr lang="ja-JP" altLang="en-US" sz="1050" dirty="0"/>
              <a:t>系</a:t>
            </a:r>
            <a:r>
              <a:rPr lang="en-US" altLang="ja-JP" sz="1050" dirty="0"/>
              <a:t>DX</a:t>
            </a:r>
            <a:r>
              <a:rPr lang="ja-JP" altLang="en-US" sz="1050" dirty="0"/>
              <a:t>取り組み</a:t>
            </a:r>
          </a:p>
        </p:txBody>
      </p:sp>
      <p:sp>
        <p:nvSpPr>
          <p:cNvPr id="17" name="正方形/長方形 16">
            <a:extLst>
              <a:ext uri="{FF2B5EF4-FFF2-40B4-BE49-F238E27FC236}">
                <a16:creationId xmlns:a16="http://schemas.microsoft.com/office/drawing/2014/main" id="{F855BEE3-B59C-4466-B9BA-8796BE228974}"/>
              </a:ext>
            </a:extLst>
          </p:cNvPr>
          <p:cNvSpPr/>
          <p:nvPr/>
        </p:nvSpPr>
        <p:spPr>
          <a:xfrm>
            <a:off x="7091908" y="666528"/>
            <a:ext cx="1651051" cy="253916"/>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t>クロス集計の軸：</a:t>
            </a:r>
            <a:r>
              <a:rPr lang="en-US" altLang="ja-JP" sz="1050" dirty="0"/>
              <a:t>AI</a:t>
            </a:r>
            <a:r>
              <a:rPr lang="ja-JP" altLang="en-US" sz="1050" dirty="0"/>
              <a:t>取り組み</a:t>
            </a:r>
          </a:p>
        </p:txBody>
      </p:sp>
      <p:graphicFrame>
        <p:nvGraphicFramePr>
          <p:cNvPr id="18" name="グラフ 17">
            <a:extLst>
              <a:ext uri="{FF2B5EF4-FFF2-40B4-BE49-F238E27FC236}">
                <a16:creationId xmlns:a16="http://schemas.microsoft.com/office/drawing/2014/main" id="{6D0B4E84-7996-425C-8B92-75A992B2E7BF}"/>
              </a:ext>
            </a:extLst>
          </p:cNvPr>
          <p:cNvGraphicFramePr>
            <a:graphicFrameLocks/>
          </p:cNvGraphicFramePr>
          <p:nvPr>
            <p:extLst>
              <p:ext uri="{D42A27DB-BD31-4B8C-83A1-F6EECF244321}">
                <p14:modId xmlns:p14="http://schemas.microsoft.com/office/powerpoint/2010/main" val="863781203"/>
              </p:ext>
            </p:extLst>
          </p:nvPr>
        </p:nvGraphicFramePr>
        <p:xfrm>
          <a:off x="0" y="738536"/>
          <a:ext cx="3492000" cy="64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02B408AD-EAD3-4B62-832E-E8E6943F734A}"/>
              </a:ext>
            </a:extLst>
          </p:cNvPr>
          <p:cNvGraphicFramePr>
            <a:graphicFrameLocks/>
          </p:cNvGraphicFramePr>
          <p:nvPr>
            <p:extLst>
              <p:ext uri="{D42A27DB-BD31-4B8C-83A1-F6EECF244321}">
                <p14:modId xmlns:p14="http://schemas.microsoft.com/office/powerpoint/2010/main" val="3524429767"/>
              </p:ext>
            </p:extLst>
          </p:nvPr>
        </p:nvGraphicFramePr>
        <p:xfrm>
          <a:off x="3419500" y="737816"/>
          <a:ext cx="3492000" cy="64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73119D70-DAAE-4582-B3B2-5D87A0028297}"/>
              </a:ext>
            </a:extLst>
          </p:cNvPr>
          <p:cNvGraphicFramePr>
            <a:graphicFrameLocks/>
          </p:cNvGraphicFramePr>
          <p:nvPr>
            <p:extLst>
              <p:ext uri="{D42A27DB-BD31-4B8C-83A1-F6EECF244321}">
                <p14:modId xmlns:p14="http://schemas.microsoft.com/office/powerpoint/2010/main" val="346686120"/>
              </p:ext>
            </p:extLst>
          </p:nvPr>
        </p:nvGraphicFramePr>
        <p:xfrm>
          <a:off x="6803876" y="738536"/>
          <a:ext cx="3492000" cy="64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84333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a:t>
            </a:r>
            <a:r>
              <a:rPr lang="ja-JP" altLang="en-US" sz="2065" b="1" dirty="0">
                <a:latin typeface="MS UI Gothic" panose="020B0600070205080204" pitchFamily="50" charset="-128"/>
                <a:ea typeface="MS UI Gothic" panose="020B0600070205080204" pitchFamily="50" charset="-128"/>
              </a:rPr>
              <a:t>システムに関わる要件の変化への対応</a:t>
            </a:r>
          </a:p>
        </p:txBody>
      </p:sp>
      <p:sp>
        <p:nvSpPr>
          <p:cNvPr id="10" name="テキスト ボックス 9">
            <a:extLst>
              <a:ext uri="{FF2B5EF4-FFF2-40B4-BE49-F238E27FC236}">
                <a16:creationId xmlns:a16="http://schemas.microsoft.com/office/drawing/2014/main" id="{27A0E591-0EC2-4076-A198-138AD346FCE7}"/>
              </a:ext>
            </a:extLst>
          </p:cNvPr>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ユーザー企業、</a:t>
            </a:r>
            <a:r>
              <a:rPr lang="en-US" altLang="ja-JP" sz="1400" dirty="0"/>
              <a:t>B.</a:t>
            </a:r>
            <a:r>
              <a:rPr lang="ja-JP" altLang="en-US" sz="1400" dirty="0"/>
              <a:t>メーカー企業、</a:t>
            </a:r>
            <a:r>
              <a:rPr lang="en-US" altLang="ja-JP" sz="1400" dirty="0"/>
              <a:t>C.</a:t>
            </a:r>
            <a:r>
              <a:rPr lang="ja-JP" altLang="en-US" sz="1400" dirty="0"/>
              <a:t>サブシステム提供企業、</a:t>
            </a:r>
            <a:r>
              <a:rPr lang="en-US" altLang="ja-JP" sz="1400" dirty="0"/>
              <a:t>D.</a:t>
            </a:r>
            <a:r>
              <a:rPr lang="ja-JP" altLang="en-US" sz="1400" dirty="0"/>
              <a:t>サービス提供企業、</a:t>
            </a:r>
            <a:r>
              <a:rPr lang="en-US" altLang="ja-JP" sz="1400" dirty="0"/>
              <a:t>E.</a:t>
            </a:r>
            <a:r>
              <a:rPr lang="ja-JP" altLang="en-US" sz="1400" dirty="0"/>
              <a:t>その他</a:t>
            </a:r>
          </a:p>
        </p:txBody>
      </p:sp>
      <p:graphicFrame>
        <p:nvGraphicFramePr>
          <p:cNvPr id="11" name="グラフ 10">
            <a:extLst>
              <a:ext uri="{FF2B5EF4-FFF2-40B4-BE49-F238E27FC236}">
                <a16:creationId xmlns:a16="http://schemas.microsoft.com/office/drawing/2014/main" id="{55A5004B-5C80-46FC-B6EE-844A459BA1E7}"/>
              </a:ext>
            </a:extLst>
          </p:cNvPr>
          <p:cNvGraphicFramePr>
            <a:graphicFrameLocks/>
          </p:cNvGraphicFramePr>
          <p:nvPr>
            <p:extLst>
              <p:ext uri="{D42A27DB-BD31-4B8C-83A1-F6EECF244321}">
                <p14:modId xmlns:p14="http://schemas.microsoft.com/office/powerpoint/2010/main" val="1085965490"/>
              </p:ext>
            </p:extLst>
          </p:nvPr>
        </p:nvGraphicFramePr>
        <p:xfrm>
          <a:off x="1012111" y="1161389"/>
          <a:ext cx="8415177" cy="5057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490761"/>
      </p:ext>
    </p:extLst>
  </p:cSld>
  <p:clrMapOvr>
    <a:masterClrMapping/>
  </p:clrMapOvr>
</p:sld>
</file>

<file path=ppt/theme/theme1.xml><?xml version="1.0" encoding="utf-8"?>
<a:theme xmlns:a="http://schemas.openxmlformats.org/drawingml/2006/main" name="IPA200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Aテンプレートデザイン.potx" id="{246C8F3D-ACAC-40D4-9CF6-A3E2241F85FB}" vid="{16E8828E-E965-4576-87F9-11050EFB2A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IPAテンプレートデザイン_20151104 (2)</Template>
  <TotalTime>0</TotalTime>
  <Words>19230</Words>
  <Application>Microsoft Office PowerPoint</Application>
  <PresentationFormat>ユーザー設定</PresentationFormat>
  <Paragraphs>2710</Paragraphs>
  <Slides>228</Slides>
  <Notes>208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228</vt:i4>
      </vt:variant>
    </vt:vector>
  </HeadingPairs>
  <TitlesOfParts>
    <vt:vector size="240" baseType="lpstr">
      <vt:lpstr>HGPｺﾞｼｯｸE</vt:lpstr>
      <vt:lpstr>IPA Pゴシック</vt:lpstr>
      <vt:lpstr>Meiryo UI</vt:lpstr>
      <vt:lpstr>ＭＳ Ｐゴシック</vt:lpstr>
      <vt:lpstr>MS UI Gothic</vt:lpstr>
      <vt:lpstr>メイリオ</vt:lpstr>
      <vt:lpstr>游ゴシック</vt:lpstr>
      <vt:lpstr>游ゴシック Medium</vt:lpstr>
      <vt:lpstr>Arial</vt:lpstr>
      <vt:lpstr>Calibri</vt:lpstr>
      <vt:lpstr>Wingdings</vt:lpstr>
      <vt:lpstr>IPA2004</vt:lpstr>
      <vt:lpstr>「2020年度組込み/IoT産業の動向把握等に関する調査」事業 組込み/IoTに関する動向調査 調査報告書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2021-06-29T06:07:30Z</dcterms:created>
  <dcterms:modified xsi:type="dcterms:W3CDTF">2021-11-15T00:01:14Z</dcterms:modified>
</cp:coreProperties>
</file>